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3" r:id="rId4"/>
    <p:sldMasterId id="2147483749" r:id="rId5"/>
  </p:sldMasterIdLst>
  <p:notesMasterIdLst>
    <p:notesMasterId r:id="rId17"/>
  </p:notesMasterIdLst>
  <p:handoutMasterIdLst>
    <p:handoutMasterId r:id="rId18"/>
  </p:handoutMasterIdLst>
  <p:sldIdLst>
    <p:sldId id="674" r:id="rId6"/>
    <p:sldId id="683" r:id="rId7"/>
    <p:sldId id="664" r:id="rId8"/>
    <p:sldId id="666" r:id="rId9"/>
    <p:sldId id="665" r:id="rId10"/>
    <p:sldId id="688" r:id="rId11"/>
    <p:sldId id="677" r:id="rId12"/>
    <p:sldId id="687" r:id="rId13"/>
    <p:sldId id="685" r:id="rId14"/>
    <p:sldId id="684" r:id="rId15"/>
    <p:sldId id="668" r:id="rId16"/>
  </p:sldIdLst>
  <p:sldSz cx="12192000" cy="6858000"/>
  <p:notesSz cx="6794500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>
    <p:extLst/>
  </p:cmAuthor>
  <p:cmAuthor id="2" name="Jenna Redelinghuys" initials="JR" lastIdx="8" clrIdx="1">
    <p:extLst/>
  </p:cmAuthor>
  <p:cmAuthor id="3" name="William Nightingale" initials="WN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BB9"/>
    <a:srgbClr val="E7ECF3"/>
    <a:srgbClr val="CBD7E6"/>
    <a:srgbClr val="CB076E"/>
    <a:srgbClr val="E7ECF5"/>
    <a:srgbClr val="0070C0"/>
    <a:srgbClr val="0077C8"/>
    <a:srgbClr val="CBD6EB"/>
    <a:srgbClr val="00B0F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74" autoAdjust="0"/>
    <p:restoredTop sz="86427" autoAdjust="0"/>
  </p:normalViewPr>
  <p:slideViewPr>
    <p:cSldViewPr snapToGrid="0" snapToObjects="1">
      <p:cViewPr varScale="1">
        <p:scale>
          <a:sx n="82" d="100"/>
          <a:sy n="82" d="100"/>
        </p:scale>
        <p:origin x="114" y="630"/>
      </p:cViewPr>
      <p:guideLst>
        <p:guide orient="horz" pos="1457"/>
        <p:guide pos="3840"/>
      </p:guideLst>
    </p:cSldViewPr>
  </p:slideViewPr>
  <p:outlineViewPr>
    <p:cViewPr>
      <p:scale>
        <a:sx n="33" d="100"/>
        <a:sy n="33" d="100"/>
      </p:scale>
      <p:origin x="0" y="-12384"/>
    </p:cViewPr>
  </p:outlineViewPr>
  <p:notesTextViewPr>
    <p:cViewPr>
      <p:scale>
        <a:sx n="114" d="100"/>
        <a:sy n="114" d="100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25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es, Nia" userId="c8e4cf6e-6852-4dab-8bdb-a66f4fdc7c7a" providerId="ADAL" clId="{A9A322BC-F509-4655-AE71-D7087040D6AE}"/>
    <pc:docChg chg="modSld">
      <pc:chgData name="Jones, Nia" userId="c8e4cf6e-6852-4dab-8bdb-a66f4fdc7c7a" providerId="ADAL" clId="{A9A322BC-F509-4655-AE71-D7087040D6AE}" dt="2019-11-06T12:05:23.242" v="0" actId="13926"/>
      <pc:docMkLst>
        <pc:docMk/>
      </pc:docMkLst>
      <pc:sldChg chg="modSp">
        <pc:chgData name="Jones, Nia" userId="c8e4cf6e-6852-4dab-8bdb-a66f4fdc7c7a" providerId="ADAL" clId="{A9A322BC-F509-4655-AE71-D7087040D6AE}" dt="2019-11-06T12:05:23.242" v="0" actId="13926"/>
        <pc:sldMkLst>
          <pc:docMk/>
          <pc:sldMk cId="748508022" sldId="664"/>
        </pc:sldMkLst>
        <pc:spChg chg="mod">
          <ac:chgData name="Jones, Nia" userId="c8e4cf6e-6852-4dab-8bdb-a66f4fdc7c7a" providerId="ADAL" clId="{A9A322BC-F509-4655-AE71-D7087040D6AE}" dt="2019-11-06T12:05:23.242" v="0" actId="13926"/>
          <ac:spMkLst>
            <pc:docMk/>
            <pc:sldMk cId="748508022" sldId="664"/>
            <ac:spMk id="4" creationId="{88D8F8F4-3755-4225-A82B-010EBE11291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283" cy="49821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1"/>
            <a:ext cx="2944283" cy="49821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11/6/2019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1600"/>
            <a:ext cx="2944283" cy="49821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1600"/>
            <a:ext cx="2944283" cy="49821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4283" cy="49821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1"/>
            <a:ext cx="2944283" cy="498215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11/6/2019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723"/>
            <a:ext cx="5435600" cy="3909864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4283" cy="49821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1600"/>
            <a:ext cx="2944283" cy="498214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2937">
              <a:defRPr/>
            </a:pPr>
            <a:fld id="{CC573A14-1418-8445-A355-C4659B6B911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2937">
                <a:defRPr/>
              </a:pPr>
              <a:t>4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02105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Direct to SCW Website</a:t>
            </a:r>
            <a:r>
              <a:rPr lang="en-GB" baseline="0" dirty="0"/>
              <a:t> for further information and employment requirements</a:t>
            </a:r>
          </a:p>
          <a:p>
            <a:r>
              <a:rPr lang="en-GB" baseline="0" dirty="0"/>
              <a:t>Direct to </a:t>
            </a:r>
            <a:r>
              <a:rPr lang="en-GB" baseline="0" dirty="0" err="1"/>
              <a:t>PlayWales</a:t>
            </a:r>
            <a:r>
              <a:rPr lang="en-GB" baseline="0" dirty="0"/>
              <a:t> website for further information about required </a:t>
            </a:r>
            <a:r>
              <a:rPr lang="en-GB" baseline="0" dirty="0" err="1"/>
              <a:t>playwork</a:t>
            </a:r>
            <a:r>
              <a:rPr lang="en-GB" baseline="0" dirty="0"/>
              <a:t> qualifications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040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Direct to SCW Website</a:t>
            </a:r>
            <a:r>
              <a:rPr lang="en-GB" baseline="0" dirty="0"/>
              <a:t> for further information and employment requirements</a:t>
            </a:r>
          </a:p>
          <a:p>
            <a:r>
              <a:rPr lang="en-GB" baseline="0" dirty="0"/>
              <a:t>Direct to </a:t>
            </a:r>
            <a:r>
              <a:rPr lang="en-GB" baseline="0" dirty="0" err="1"/>
              <a:t>PlayWales</a:t>
            </a:r>
            <a:r>
              <a:rPr lang="en-GB" baseline="0" dirty="0"/>
              <a:t> website for further information about required </a:t>
            </a:r>
            <a:r>
              <a:rPr lang="en-GB" baseline="0" dirty="0" err="1"/>
              <a:t>playwork</a:t>
            </a:r>
            <a:r>
              <a:rPr lang="en-GB" baseline="0" dirty="0"/>
              <a:t> qualifications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377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Direct to SCW Website</a:t>
            </a:r>
            <a:r>
              <a:rPr lang="en-GB" baseline="0" dirty="0"/>
              <a:t> for further information and employment requirements</a:t>
            </a:r>
          </a:p>
          <a:p>
            <a:r>
              <a:rPr lang="en-GB" baseline="0" dirty="0"/>
              <a:t>Direct to </a:t>
            </a:r>
            <a:r>
              <a:rPr lang="en-GB" baseline="0" dirty="0" err="1"/>
              <a:t>PlayWales</a:t>
            </a:r>
            <a:r>
              <a:rPr lang="en-GB" baseline="0" dirty="0"/>
              <a:t> website for further information about required </a:t>
            </a:r>
            <a:r>
              <a:rPr lang="en-GB" baseline="0" dirty="0" err="1"/>
              <a:t>playwork</a:t>
            </a:r>
            <a:r>
              <a:rPr lang="en-GB" baseline="0" dirty="0"/>
              <a:t> qualifications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73A14-1418-8445-A355-C4659B6B911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303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2937">
              <a:defRPr/>
            </a:pPr>
            <a:fld id="{CC573A14-1418-8445-A355-C4659B6B911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2937">
                <a:defRPr/>
              </a:pPr>
              <a:t>11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442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275008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7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24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613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29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884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6551" y="291235"/>
            <a:ext cx="7637462" cy="516240"/>
          </a:xfrm>
        </p:spPr>
        <p:txBody>
          <a:bodyPr/>
          <a:lstStyle>
            <a:lvl1pPr>
              <a:defRPr sz="1200" b="0" i="0">
                <a:latin typeface="Lato" charset="0"/>
                <a:ea typeface="Lato" charset="0"/>
                <a:cs typeface="Lato" charset="0"/>
              </a:defRPr>
            </a:lvl1pPr>
          </a:lstStyle>
          <a:p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48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87875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39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705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66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44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31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6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7" r:id="rId2"/>
    <p:sldLayoutId id="2147483739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3" orient="horz" pos="2160" userDrawn="1">
          <p15:clr>
            <a:srgbClr val="F26B43"/>
          </p15:clr>
        </p15:guide>
        <p15:guide id="14" pos="3840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6" orient="horz" pos="4320" userDrawn="1">
          <p15:clr>
            <a:srgbClr val="F26B43"/>
          </p15:clr>
        </p15:guide>
        <p15:guide id="17" userDrawn="1">
          <p15:clr>
            <a:srgbClr val="F26B43"/>
          </p15:clr>
        </p15:guide>
        <p15:guide id="18" pos="7680" userDrawn="1">
          <p15:clr>
            <a:srgbClr val="F26B43"/>
          </p15:clr>
        </p15:guide>
        <p15:guide id="19" pos="7355" userDrawn="1">
          <p15:clr>
            <a:srgbClr val="F26B43"/>
          </p15:clr>
        </p15:guide>
        <p15:guide id="20" orient="horz" pos="3997" userDrawn="1">
          <p15:clr>
            <a:srgbClr val="F26B43"/>
          </p15:clr>
        </p15:guide>
        <p15:guide id="21" pos="325" userDrawn="1">
          <p15:clr>
            <a:srgbClr val="F26B43"/>
          </p15:clr>
        </p15:guide>
        <p15:guide id="22" orient="horz" pos="618" userDrawn="1">
          <p15:clr>
            <a:srgbClr val="F26B43"/>
          </p15:clr>
        </p15:guide>
        <p15:guide id="23" orient="horz" pos="14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9B90-DD16-44A2-9137-566B253AF176}" type="datetimeFigureOut">
              <a:rPr lang="en-GB" smtClean="0"/>
              <a:t>06/11/2019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7C214-C0E2-43E6-8D72-EC6321DC88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48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hyperlink" Target="https://www.wjec.co.uk/teachers/e-assessmen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8736A9-3EDA-EB41-9D35-4B18FEA4A1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6" t="336" r="17990" b="-336"/>
          <a:stretch/>
        </p:blipFill>
        <p:spPr>
          <a:xfrm>
            <a:off x="925275" y="1389529"/>
            <a:ext cx="4274254" cy="4240306"/>
          </a:xfrm>
          <a:prstGeom prst="ellipse">
            <a:avLst/>
          </a:prstGeom>
          <a:solidFill>
            <a:schemeClr val="bg1"/>
          </a:solidFill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7650FD-EEB3-2245-BEE1-DDB8083A1BEB}"/>
              </a:ext>
            </a:extLst>
          </p:cNvPr>
          <p:cNvSpPr txBox="1"/>
          <p:nvPr/>
        </p:nvSpPr>
        <p:spPr>
          <a:xfrm>
            <a:off x="5350977" y="1787289"/>
            <a:ext cx="60610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Level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lvl="0"/>
            <a:r>
              <a:rPr lang="en-US" sz="3600" dirty="0">
                <a:solidFill>
                  <a:srgbClr val="FFFFFF"/>
                </a:solidFill>
              </a:rPr>
              <a:t>Children’s Care, Play, Learning and Development: Practice and Theory </a:t>
            </a:r>
          </a:p>
          <a:p>
            <a:pPr lvl="0"/>
            <a:endParaRPr lang="en-US" sz="3600" dirty="0">
              <a:solidFill>
                <a:srgbClr val="FFFFFF"/>
              </a:solidFill>
            </a:endParaRPr>
          </a:p>
          <a:p>
            <a:pPr lvl="0"/>
            <a:r>
              <a:rPr lang="en-US" sz="3600" dirty="0">
                <a:solidFill>
                  <a:srgbClr val="FFFFFF"/>
                </a:solidFill>
              </a:rPr>
              <a:t>Unit 216 </a:t>
            </a:r>
          </a:p>
          <a:p>
            <a:pPr lvl="0"/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276E67-F1AA-4903-A2FB-CE2378B4D319}"/>
              </a:ext>
            </a:extLst>
          </p:cNvPr>
          <p:cNvSpPr/>
          <p:nvPr/>
        </p:nvSpPr>
        <p:spPr>
          <a:xfrm>
            <a:off x="5379944" y="5811688"/>
            <a:ext cx="3450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Workshop events Autumn 2019 </a:t>
            </a:r>
          </a:p>
        </p:txBody>
      </p:sp>
    </p:spTree>
    <p:extLst>
      <p:ext uri="{BB962C8B-B14F-4D97-AF65-F5344CB8AC3E}">
        <p14:creationId xmlns:p14="http://schemas.microsoft.com/office/powerpoint/2010/main" val="2174454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583971-601F-4A05-9C10-B560C04CF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98" y="1142190"/>
            <a:ext cx="4784002" cy="51062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A0510A-43CA-4C20-85CE-9CB376E90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441" y="30480"/>
            <a:ext cx="5806440" cy="66751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2033C7-5AA8-4C9B-BAC6-73A47366CB5E}"/>
              </a:ext>
            </a:extLst>
          </p:cNvPr>
          <p:cNvSpPr txBox="1"/>
          <p:nvPr/>
        </p:nvSpPr>
        <p:spPr>
          <a:xfrm>
            <a:off x="274319" y="415123"/>
            <a:ext cx="531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Use the SAM on the website as a mock paper </a:t>
            </a:r>
          </a:p>
        </p:txBody>
      </p:sp>
    </p:spTree>
    <p:extLst>
      <p:ext uri="{BB962C8B-B14F-4D97-AF65-F5344CB8AC3E}">
        <p14:creationId xmlns:p14="http://schemas.microsoft.com/office/powerpoint/2010/main" val="507210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AEDC3A-89E4-4814-A285-2A35196FE75A}"/>
              </a:ext>
            </a:extLst>
          </p:cNvPr>
          <p:cNvSpPr/>
          <p:nvPr/>
        </p:nvSpPr>
        <p:spPr>
          <a:xfrm>
            <a:off x="311019" y="1028219"/>
            <a:ext cx="10985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Unit 216</a:t>
            </a:r>
            <a:b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Understanding Children's Care, Play, Learning and Development</a:t>
            </a:r>
            <a:endParaRPr kumimoji="0" lang="en-GB" sz="1200" i="0" u="none" strike="noStrike" kern="1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3DF5A8-ACAB-49F7-BCB3-05A4B2B70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87" y="1677475"/>
            <a:ext cx="5378292" cy="50257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28A45C-28BB-4EA2-803D-FAFABD9AA624}"/>
              </a:ext>
            </a:extLst>
          </p:cNvPr>
          <p:cNvSpPr txBox="1"/>
          <p:nvPr/>
        </p:nvSpPr>
        <p:spPr>
          <a:xfrm>
            <a:off x="5653328" y="1922629"/>
            <a:ext cx="5747656" cy="3293209"/>
          </a:xfrm>
          <a:prstGeom prst="rect">
            <a:avLst/>
          </a:prstGeom>
          <a:solidFill>
            <a:srgbClr val="007BB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External Assessment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Specific command verbs will be used in each version of the examination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range of question types will feature in every examination paper to assess learners knowledge and understanding of all the taught content.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Knowledge and understanding from the practice element may be used to support the responses given but specific content from the practice component will not be assessed in the examination. </a:t>
            </a: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D4B56BF8-CE0F-A942-8838-1A3F2D4EBEAA}"/>
              </a:ext>
            </a:extLst>
          </p:cNvPr>
          <p:cNvSpPr txBox="1">
            <a:spLocks/>
          </p:cNvSpPr>
          <p:nvPr/>
        </p:nvSpPr>
        <p:spPr>
          <a:xfrm>
            <a:off x="282011" y="2087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>
                <a:solidFill>
                  <a:srgbClr val="007BB9"/>
                </a:solidFill>
                <a:latin typeface="Arial" panose="020B0604020202020204"/>
              </a:rPr>
              <a:t>Level 2 Children’s Care, Play, Learning  and Development: Practice and Theory</a:t>
            </a: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4578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ular Callout 6"/>
          <p:cNvSpPr/>
          <p:nvPr/>
        </p:nvSpPr>
        <p:spPr>
          <a:xfrm rot="10800000">
            <a:off x="3472873" y="6001978"/>
            <a:ext cx="914400" cy="612648"/>
          </a:xfrm>
          <a:prstGeom prst="wedgeRectCallout">
            <a:avLst>
              <a:gd name="adj1" fmla="val -618813"/>
              <a:gd name="adj2" fmla="val 136373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560945" y="6197600"/>
            <a:ext cx="914400" cy="61264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390" y="1826088"/>
            <a:ext cx="2797632" cy="2699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014" y="1542061"/>
            <a:ext cx="3087938" cy="29516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8" y="1866726"/>
            <a:ext cx="2714555" cy="259835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82104" y="2575794"/>
            <a:ext cx="18129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Mandatory </a:t>
            </a:r>
            <a:br>
              <a:rPr lang="en-GB" sz="2400" b="1" dirty="0"/>
            </a:br>
            <a:r>
              <a:rPr lang="en-GB" sz="2400" b="1" dirty="0"/>
              <a:t>Group </a:t>
            </a:r>
          </a:p>
          <a:p>
            <a:pPr algn="ctr"/>
            <a:r>
              <a:rPr lang="en-GB" sz="2400" b="1" dirty="0"/>
              <a:t>25 credits</a:t>
            </a:r>
          </a:p>
        </p:txBody>
      </p:sp>
      <p:sp>
        <p:nvSpPr>
          <p:cNvPr id="6" name="Rectangle 5"/>
          <p:cNvSpPr/>
          <p:nvPr/>
        </p:nvSpPr>
        <p:spPr>
          <a:xfrm>
            <a:off x="3731263" y="2483460"/>
            <a:ext cx="21873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Optional </a:t>
            </a:r>
          </a:p>
          <a:p>
            <a:pPr lvl="0"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Group A</a:t>
            </a:r>
          </a:p>
          <a:p>
            <a:pPr lvl="0"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Minimum</a:t>
            </a:r>
          </a:p>
          <a:p>
            <a:pPr lvl="0"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3 credits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912583" y="2259900"/>
            <a:ext cx="18388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Optional Groups</a:t>
            </a:r>
          </a:p>
          <a:p>
            <a:pPr lvl="0" algn="ctr"/>
            <a:r>
              <a:rPr lang="en-US" sz="2400" b="1" dirty="0"/>
              <a:t> A B or C.</a:t>
            </a:r>
          </a:p>
          <a:p>
            <a:pPr lvl="0" algn="ctr"/>
            <a:r>
              <a:rPr lang="en-US" b="1" dirty="0"/>
              <a:t>Remaining balance </a:t>
            </a:r>
          </a:p>
          <a:p>
            <a:pPr lvl="0" algn="ctr"/>
            <a:r>
              <a:rPr lang="en-US" b="1" dirty="0"/>
              <a:t>of 7 credits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2AE46048-E841-804E-B6F5-9CBADC81CF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2346" y="977006"/>
            <a:ext cx="8487845" cy="810509"/>
          </a:xfrm>
        </p:spPr>
        <p:txBody>
          <a:bodyPr>
            <a:normAutofit/>
          </a:bodyPr>
          <a:lstStyle/>
          <a:p>
            <a:r>
              <a:rPr lang="en-US" dirty="0"/>
              <a:t>To achieve the Level 2 Children’s Care, Play, Learning and Development: Practice and Theory qualification, learners must achieve a minimum of </a:t>
            </a:r>
            <a:r>
              <a:rPr lang="en-US" dirty="0">
                <a:solidFill>
                  <a:srgbClr val="FF0000"/>
                </a:solidFill>
              </a:rPr>
              <a:t>40</a:t>
            </a:r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credits in total</a:t>
            </a:r>
          </a:p>
          <a:p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98AF9B6E-29B3-1D4D-B8EA-E98E6217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Level 2 Children’s Care, Play, Learning and Development: Practice qualification</a:t>
            </a:r>
            <a:br>
              <a:rPr lang="en-US" sz="1800" dirty="0"/>
            </a:br>
            <a:r>
              <a:rPr lang="en-US" sz="1800" dirty="0">
                <a:solidFill>
                  <a:schemeClr val="tx1"/>
                </a:solidFill>
              </a:rPr>
              <a:t>Structure and Rules of Combination  </a:t>
            </a:r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D1E510-B78F-4C4D-B025-79AA23D241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167" y="1826088"/>
            <a:ext cx="2714555" cy="259835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8580689-BD06-424A-85F5-5E447EF5C59D}"/>
              </a:ext>
            </a:extLst>
          </p:cNvPr>
          <p:cNvSpPr/>
          <p:nvPr/>
        </p:nvSpPr>
        <p:spPr>
          <a:xfrm>
            <a:off x="9796993" y="2491172"/>
            <a:ext cx="18129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Mandatory </a:t>
            </a:r>
            <a:br>
              <a:rPr lang="en-GB" sz="2400" b="1" dirty="0"/>
            </a:br>
            <a:r>
              <a:rPr lang="en-GB" sz="2400" b="1" dirty="0"/>
              <a:t>Group D</a:t>
            </a:r>
          </a:p>
          <a:p>
            <a:pPr algn="ctr"/>
            <a:r>
              <a:rPr lang="en-GB" sz="2400" b="1" dirty="0">
                <a:highlight>
                  <a:srgbClr val="FFFF00"/>
                </a:highlight>
              </a:rPr>
              <a:t>Unit 216 </a:t>
            </a:r>
          </a:p>
          <a:p>
            <a:pPr algn="ctr"/>
            <a:r>
              <a:rPr lang="en-GB" sz="2400" b="1" dirty="0"/>
              <a:t>5 credits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A1C9DD-64F1-4C28-AA56-A7BE3B92F1F2}"/>
              </a:ext>
            </a:extLst>
          </p:cNvPr>
          <p:cNvSpPr txBox="1"/>
          <p:nvPr/>
        </p:nvSpPr>
        <p:spPr>
          <a:xfrm>
            <a:off x="582105" y="5409885"/>
            <a:ext cx="11148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       Learners must pass all components to gain this qualification. </a:t>
            </a:r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B2C178D4-EE5F-4FF1-B194-D50CB5747A5A}"/>
              </a:ext>
            </a:extLst>
          </p:cNvPr>
          <p:cNvSpPr/>
          <p:nvPr/>
        </p:nvSpPr>
        <p:spPr>
          <a:xfrm>
            <a:off x="1328739" y="4737838"/>
            <a:ext cx="7210424" cy="34051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                                              90% of the qualification </a:t>
            </a:r>
          </a:p>
        </p:txBody>
      </p:sp>
      <p:sp>
        <p:nvSpPr>
          <p:cNvPr id="18" name="Rounded Rectangle 8">
            <a:extLst>
              <a:ext uri="{FF2B5EF4-FFF2-40B4-BE49-F238E27FC236}">
                <a16:creationId xmlns:a16="http://schemas.microsoft.com/office/drawing/2014/main" id="{392D896C-CABA-484B-AC42-A68B2B79661A}"/>
              </a:ext>
            </a:extLst>
          </p:cNvPr>
          <p:cNvSpPr/>
          <p:nvPr/>
        </p:nvSpPr>
        <p:spPr>
          <a:xfrm>
            <a:off x="9584256" y="4696085"/>
            <a:ext cx="2238375" cy="34051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10% of the qualification</a:t>
            </a:r>
          </a:p>
        </p:txBody>
      </p:sp>
    </p:spTree>
    <p:extLst>
      <p:ext uri="{BB962C8B-B14F-4D97-AF65-F5344CB8AC3E}">
        <p14:creationId xmlns:p14="http://schemas.microsoft.com/office/powerpoint/2010/main" val="2557688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AEDC3A-89E4-4814-A285-2A35196FE75A}"/>
              </a:ext>
            </a:extLst>
          </p:cNvPr>
          <p:cNvSpPr/>
          <p:nvPr/>
        </p:nvSpPr>
        <p:spPr>
          <a:xfrm>
            <a:off x="311019" y="1028219"/>
            <a:ext cx="10985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Unit 216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b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Understanding Children's Care, Play, Learning and Development</a:t>
            </a:r>
            <a:endParaRPr kumimoji="0" lang="en-GB" sz="1200" i="0" u="none" strike="noStrike" kern="1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0F4800F-C644-42D4-AA4C-4F55501B7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304343"/>
              </p:ext>
            </p:extLst>
          </p:nvPr>
        </p:nvGraphicFramePr>
        <p:xfrm>
          <a:off x="431563" y="2349046"/>
          <a:ext cx="7503666" cy="350278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4260">
                  <a:extLst>
                    <a:ext uri="{9D8B030D-6E8A-4147-A177-3AD203B41FA5}">
                      <a16:colId xmlns:a16="http://schemas.microsoft.com/office/drawing/2014/main" val="61828393"/>
                    </a:ext>
                  </a:extLst>
                </a:gridCol>
                <a:gridCol w="6139406">
                  <a:extLst>
                    <a:ext uri="{9D8B030D-6E8A-4147-A177-3AD203B41FA5}">
                      <a16:colId xmlns:a16="http://schemas.microsoft.com/office/drawing/2014/main" val="2734892980"/>
                    </a:ext>
                  </a:extLst>
                </a:gridCol>
              </a:tblGrid>
              <a:tr h="220739">
                <a:tc>
                  <a:txBody>
                    <a:bodyPr/>
                    <a:lstStyle/>
                    <a:p>
                      <a:pPr algn="r">
                        <a:lnSpc>
                          <a:spcPts val="13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Level:</a:t>
                      </a:r>
                      <a:endParaRPr lang="en-GB" sz="1200" b="1" dirty="0"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B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5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dirty="0">
                          <a:effectLst/>
                        </a:rPr>
                        <a:t>Level 2</a:t>
                      </a:r>
                      <a:endParaRPr lang="en-GB" sz="1200" dirty="0"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7B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473030"/>
                  </a:ext>
                </a:extLst>
              </a:tr>
              <a:tr h="220739">
                <a:tc>
                  <a:txBody>
                    <a:bodyPr/>
                    <a:lstStyle/>
                    <a:p>
                      <a:pPr algn="r">
                        <a:lnSpc>
                          <a:spcPts val="13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GLH: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BD7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5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BD7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77660"/>
                  </a:ext>
                </a:extLst>
              </a:tr>
              <a:tr h="220739">
                <a:tc>
                  <a:txBody>
                    <a:bodyPr/>
                    <a:lstStyle/>
                    <a:p>
                      <a:pPr algn="r">
                        <a:lnSpc>
                          <a:spcPts val="13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Credit Value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7EC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5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5 credits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7EC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961040"/>
                  </a:ext>
                </a:extLst>
              </a:tr>
              <a:tr h="2042511">
                <a:tc>
                  <a:txBody>
                    <a:bodyPr/>
                    <a:lstStyle/>
                    <a:p>
                      <a:pPr algn="r">
                        <a:lnSpc>
                          <a:spcPts val="13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Aim: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BD7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To build on knowledge of children's care, play, learning and development through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consolidating knowledge of children’s health, well-being and development, 0-19 years and factors that support health and well-being and development</a:t>
                      </a:r>
                    </a:p>
                    <a:p>
                      <a:pPr marL="23114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gaining in-depth knowledge of the role and value of the social care, education and health services available in Wales to support with children's care, health, well-being and development needs.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CongressSans"/>
                      </a:endParaRPr>
                    </a:p>
                  </a:txBody>
                  <a:tcPr marL="68580" marR="68580" marT="0" marB="0">
                    <a:solidFill>
                      <a:srgbClr val="CBD7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154367"/>
                  </a:ext>
                </a:extLst>
              </a:tr>
              <a:tr h="798055">
                <a:tc>
                  <a:txBody>
                    <a:bodyPr/>
                    <a:lstStyle/>
                    <a:p>
                      <a:pPr algn="r">
                        <a:lnSpc>
                          <a:spcPts val="13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Assessment type:    </a:t>
                      </a:r>
                      <a:endParaRPr lang="en-GB" sz="1200" b="1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7EC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5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External assessment: written or online examination. </a:t>
                      </a:r>
                    </a:p>
                    <a:p>
                      <a:pPr>
                        <a:lnSpc>
                          <a:spcPts val="125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This assessment will assess knowledge and understanding of all content over the lifespan of the specification. 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ongressSan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E7EC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627234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8D8F8F4-3755-4225-A82B-010EBE112911}"/>
              </a:ext>
            </a:extLst>
          </p:cNvPr>
          <p:cNvSpPr txBox="1"/>
          <p:nvPr/>
        </p:nvSpPr>
        <p:spPr>
          <a:xfrm>
            <a:off x="8008605" y="1669257"/>
            <a:ext cx="36209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content has been designed to be delivered in a classroom environment or workshops running alongside the mandatory practice hours.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All content is mandatory. </a:t>
            </a:r>
          </a:p>
        </p:txBody>
      </p:sp>
      <p:sp>
        <p:nvSpPr>
          <p:cNvPr id="7" name="Title 18">
            <a:extLst>
              <a:ext uri="{FF2B5EF4-FFF2-40B4-BE49-F238E27FC236}">
                <a16:creationId xmlns:a16="http://schemas.microsoft.com/office/drawing/2014/main" id="{D4B56BF8-CE0F-A942-8838-1A3F2D4EBEAA}"/>
              </a:ext>
            </a:extLst>
          </p:cNvPr>
          <p:cNvSpPr txBox="1">
            <a:spLocks/>
          </p:cNvSpPr>
          <p:nvPr/>
        </p:nvSpPr>
        <p:spPr>
          <a:xfrm>
            <a:off x="282011" y="2087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>
                <a:solidFill>
                  <a:srgbClr val="007BB9"/>
                </a:solidFill>
                <a:latin typeface="Arial" panose="020B0604020202020204"/>
              </a:rPr>
              <a:t>Level 2 Children’s Care, Play, Learning  and Development: Practice and Theory</a:t>
            </a: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48508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AEDC3A-89E4-4814-A285-2A35196FE75A}"/>
              </a:ext>
            </a:extLst>
          </p:cNvPr>
          <p:cNvSpPr/>
          <p:nvPr/>
        </p:nvSpPr>
        <p:spPr>
          <a:xfrm>
            <a:off x="311019" y="948009"/>
            <a:ext cx="109852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i="0" u="none" strike="noStrike" kern="1600" cap="none" spc="0" normalizeH="0" baseline="0" noProof="0" dirty="0">
                <a:ln>
                  <a:noFill/>
                </a:ln>
                <a:solidFill>
                  <a:srgbClr val="1E7BB9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Understanding Children's Care, Play, Learning and Development</a:t>
            </a:r>
            <a:endParaRPr kumimoji="0" lang="en-GB" sz="1200" i="0" u="none" strike="noStrike" kern="1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Title 18">
            <a:extLst>
              <a:ext uri="{FF2B5EF4-FFF2-40B4-BE49-F238E27FC236}">
                <a16:creationId xmlns:a16="http://schemas.microsoft.com/office/drawing/2014/main" id="{D4B56BF8-CE0F-A942-8838-1A3F2D4EBEAA}"/>
              </a:ext>
            </a:extLst>
          </p:cNvPr>
          <p:cNvSpPr txBox="1">
            <a:spLocks/>
          </p:cNvSpPr>
          <p:nvPr/>
        </p:nvSpPr>
        <p:spPr>
          <a:xfrm>
            <a:off x="282011" y="2087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>
                <a:solidFill>
                  <a:srgbClr val="007BB9"/>
                </a:solidFill>
                <a:latin typeface="Arial" panose="020B0604020202020204"/>
              </a:rPr>
              <a:t>Level 2 Children’s Care, Play, Learning  and Development: Practice and Theory</a:t>
            </a: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488" y="2113129"/>
            <a:ext cx="469433" cy="4572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84505" y="2113129"/>
            <a:ext cx="10311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LO1 	Stages and general patterns of physical, intellectual (cognitive), language, emotional and 	social development in children from conception to 19 years</a:t>
            </a:r>
          </a:p>
        </p:txBody>
      </p:sp>
      <p:sp>
        <p:nvSpPr>
          <p:cNvPr id="8" name="Rectangle 7"/>
          <p:cNvSpPr/>
          <p:nvPr/>
        </p:nvSpPr>
        <p:spPr>
          <a:xfrm>
            <a:off x="984506" y="2882140"/>
            <a:ext cx="10311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LO2 	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Learning Environments can assist and support Children's health, well-being,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development and needs from 0-19 years.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87" y="2882140"/>
            <a:ext cx="469433" cy="45724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84507" y="3570720"/>
            <a:ext cx="10311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LO3 	The value and impact of legislation in relation to all types of Children's play, learning and 	development settings in Wales.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791" y="3569191"/>
            <a:ext cx="469433" cy="45724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984506" y="4339067"/>
            <a:ext cx="10311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LO4 	The role and value of the social care, education and health services available in Wales to 	support with children`s care, health, well-being and development needs.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791" y="4339067"/>
            <a:ext cx="469433" cy="45724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930795" y="4979531"/>
            <a:ext cx="2416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5B9BD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of AC`s  vary per LO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8472426" y="5003349"/>
            <a:ext cx="2416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Ref: Content document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6970" y="5501309"/>
            <a:ext cx="11446824" cy="91751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US" sz="1200" b="1" dirty="0">
                <a:solidFill>
                  <a:srgbClr val="FFFFFF"/>
                </a:solidFill>
                <a:latin typeface="Lato"/>
                <a:ea typeface="Times New Roman" panose="02020603050405020304" pitchFamily="18" charset="0"/>
                <a:cs typeface="Segoe UI" panose="020B0502040204020203" pitchFamily="34" charset="0"/>
              </a:rPr>
              <a:t>This additional content will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FFFFFF"/>
                </a:solidFill>
                <a:latin typeface="Lato"/>
                <a:ea typeface="Times New Roman" panose="02020603050405020304" pitchFamily="18" charset="0"/>
                <a:cs typeface="Segoe UI" panose="020B0502040204020203" pitchFamily="34" charset="0"/>
              </a:rPr>
              <a:t>Compliment, reinforce and extend knowledge gained in the practice elements.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FFFFFF"/>
                </a:solidFill>
                <a:latin typeface="Lato"/>
                <a:ea typeface="Times New Roman" panose="02020603050405020304" pitchFamily="18" charset="0"/>
                <a:cs typeface="Segoe UI" panose="020B0502040204020203" pitchFamily="34" charset="0"/>
              </a:rPr>
              <a:t>Focus on 0-19 years and health and social care services and provision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11019" y="1662285"/>
            <a:ext cx="10311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are 4 main areas of taught content: </a:t>
            </a:r>
          </a:p>
        </p:txBody>
      </p:sp>
    </p:spTree>
    <p:extLst>
      <p:ext uri="{BB962C8B-B14F-4D97-AF65-F5344CB8AC3E}">
        <p14:creationId xmlns:p14="http://schemas.microsoft.com/office/powerpoint/2010/main" val="4267729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ED3AE45-A3D4-4000-8AD1-CC8F47C72DA6}"/>
              </a:ext>
            </a:extLst>
          </p:cNvPr>
          <p:cNvSpPr/>
          <p:nvPr/>
        </p:nvSpPr>
        <p:spPr>
          <a:xfrm>
            <a:off x="8204492" y="1685395"/>
            <a:ext cx="30917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All Subject Content needs to be taught as every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Learning Outcome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will be assessed in every version of the examination paper.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Learning Outcomes consist of essential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Assessment Criteria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which must also be taught as any of these could be assessed in the assessments.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LO4 is 4.1 and 4.2 – either could be covered in a live paper or both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8">
            <a:extLst>
              <a:ext uri="{FF2B5EF4-FFF2-40B4-BE49-F238E27FC236}">
                <a16:creationId xmlns:a16="http://schemas.microsoft.com/office/drawing/2014/main" id="{D4B56BF8-CE0F-A942-8838-1A3F2D4EBEAA}"/>
              </a:ext>
            </a:extLst>
          </p:cNvPr>
          <p:cNvSpPr txBox="1">
            <a:spLocks/>
          </p:cNvSpPr>
          <p:nvPr/>
        </p:nvSpPr>
        <p:spPr>
          <a:xfrm>
            <a:off x="282011" y="2087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>
                <a:solidFill>
                  <a:srgbClr val="007BB9"/>
                </a:solidFill>
                <a:latin typeface="Arial" panose="020B0604020202020204"/>
              </a:rPr>
              <a:t>Level 2 Children’s Care, Play, Learning  and Development: Practice and Theory – Unit 216</a:t>
            </a: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34671E-CDD3-4A67-9B5D-69CF5D773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70" y="1052223"/>
            <a:ext cx="6969289" cy="545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2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8">
            <a:extLst>
              <a:ext uri="{FF2B5EF4-FFF2-40B4-BE49-F238E27FC236}">
                <a16:creationId xmlns:a16="http://schemas.microsoft.com/office/drawing/2014/main" id="{D4B56BF8-CE0F-A942-8838-1A3F2D4EBEAA}"/>
              </a:ext>
            </a:extLst>
          </p:cNvPr>
          <p:cNvSpPr txBox="1">
            <a:spLocks/>
          </p:cNvSpPr>
          <p:nvPr/>
        </p:nvSpPr>
        <p:spPr>
          <a:xfrm>
            <a:off x="282011" y="2087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1800" dirty="0">
                <a:solidFill>
                  <a:srgbClr val="007BB9"/>
                </a:solidFill>
                <a:latin typeface="Arial" panose="020B0604020202020204"/>
              </a:rPr>
              <a:t>Level 2 Children’s Care, Play, Learning  and Development: Practice and Theory – Unit 216</a:t>
            </a:r>
          </a:p>
          <a:p>
            <a:pPr lvl="0">
              <a:defRPr/>
            </a:pPr>
            <a:endParaRPr lang="en-US" dirty="0">
              <a:solidFill>
                <a:srgbClr val="007BB9"/>
              </a:solidFill>
              <a:latin typeface="Arial" panose="020B060402020202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C63D93-D411-47E4-891C-520940F788A8}"/>
              </a:ext>
            </a:extLst>
          </p:cNvPr>
          <p:cNvSpPr txBox="1"/>
          <p:nvPr/>
        </p:nvSpPr>
        <p:spPr>
          <a:xfrm>
            <a:off x="4312746" y="3057436"/>
            <a:ext cx="21618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Sample Delivery models for Unit 216  – alongside the practice elements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FFB5556-84D5-4CED-829E-42AFF25241D7}"/>
              </a:ext>
            </a:extLst>
          </p:cNvPr>
          <p:cNvSpPr/>
          <p:nvPr/>
        </p:nvSpPr>
        <p:spPr>
          <a:xfrm>
            <a:off x="7033846" y="1242647"/>
            <a:ext cx="3471488" cy="19577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Deliver all CCPLD core first 6 weeks of term </a:t>
            </a:r>
          </a:p>
          <a:p>
            <a:pPr algn="ctr"/>
            <a:r>
              <a:rPr lang="en-GB" dirty="0"/>
              <a:t>Unit 216 March - April 2020 to prepare for May exam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1C45EE-BAFD-4D60-9C00-25332E155AAA}"/>
              </a:ext>
            </a:extLst>
          </p:cNvPr>
          <p:cNvSpPr/>
          <p:nvPr/>
        </p:nvSpPr>
        <p:spPr>
          <a:xfrm>
            <a:off x="7033846" y="3657601"/>
            <a:ext cx="3786554" cy="24970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Deliver some of  CCPLD core unit 001 </a:t>
            </a:r>
          </a:p>
          <a:p>
            <a:pPr algn="ctr"/>
            <a:r>
              <a:rPr lang="en-GB" dirty="0"/>
              <a:t>first 6 weeks of term </a:t>
            </a:r>
          </a:p>
          <a:p>
            <a:pPr algn="ctr"/>
            <a:r>
              <a:rPr lang="en-GB" dirty="0"/>
              <a:t>Unit 216 November – December 3 hours a week x 3 members of staff to prepare for January  exam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F777E9-AACF-4AF2-B4B3-F8DEEE936913}"/>
              </a:ext>
            </a:extLst>
          </p:cNvPr>
          <p:cNvSpPr/>
          <p:nvPr/>
        </p:nvSpPr>
        <p:spPr>
          <a:xfrm>
            <a:off x="375139" y="1242647"/>
            <a:ext cx="3471488" cy="19577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Deliver  alongside  CCPLD core from September to December 3 hours a week  to prepare for January  exam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000A3F-2C0E-4A66-B02C-1C99F4CB374C}"/>
              </a:ext>
            </a:extLst>
          </p:cNvPr>
          <p:cNvSpPr/>
          <p:nvPr/>
        </p:nvSpPr>
        <p:spPr>
          <a:xfrm>
            <a:off x="375138" y="4196861"/>
            <a:ext cx="3786553" cy="19577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Other ways ? </a:t>
            </a:r>
          </a:p>
          <a:p>
            <a:pPr algn="ctr"/>
            <a:r>
              <a:rPr lang="en-GB" dirty="0"/>
              <a:t>Challenges and benefits ?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Discussion opportunity 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1419C69-933B-4D31-B1CF-D08349181D4C}"/>
              </a:ext>
            </a:extLst>
          </p:cNvPr>
          <p:cNvCxnSpPr/>
          <p:nvPr/>
        </p:nvCxnSpPr>
        <p:spPr>
          <a:xfrm flipV="1">
            <a:off x="5580185" y="2473569"/>
            <a:ext cx="1266092" cy="539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852CC05-0259-47D0-AB6A-0492401F1D94}"/>
              </a:ext>
            </a:extLst>
          </p:cNvPr>
          <p:cNvCxnSpPr/>
          <p:nvPr/>
        </p:nvCxnSpPr>
        <p:spPr>
          <a:xfrm>
            <a:off x="5580185" y="4384431"/>
            <a:ext cx="1148861" cy="5216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A8CE3A0-DB74-42A9-ACC2-9AC83FD158DD}"/>
              </a:ext>
            </a:extLst>
          </p:cNvPr>
          <p:cNvCxnSpPr/>
          <p:nvPr/>
        </p:nvCxnSpPr>
        <p:spPr>
          <a:xfrm flipH="1">
            <a:off x="4312746" y="4302370"/>
            <a:ext cx="845409" cy="603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D7F92D5-F158-473B-9F8A-D31195A36125}"/>
              </a:ext>
            </a:extLst>
          </p:cNvPr>
          <p:cNvCxnSpPr/>
          <p:nvPr/>
        </p:nvCxnSpPr>
        <p:spPr>
          <a:xfrm flipH="1" flipV="1">
            <a:off x="3997569" y="2473569"/>
            <a:ext cx="1160586" cy="363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012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3269673" y="5412509"/>
            <a:ext cx="914400" cy="914400"/>
          </a:xfrm>
          <a:prstGeom prst="roundRec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7132700-D26F-5E4E-B693-622EC4917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432352"/>
            <a:ext cx="10223323" cy="447261"/>
          </a:xfrm>
        </p:spPr>
        <p:txBody>
          <a:bodyPr/>
          <a:lstStyle/>
          <a:p>
            <a:r>
              <a:rPr lang="en-US" sz="1600" dirty="0"/>
              <a:t>Level 2 Children’s Care, Play, Learning and Development: Practice and Theory: External Assessment </a:t>
            </a:r>
            <a:br>
              <a:rPr lang="en-US" sz="1600" dirty="0"/>
            </a:b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8FE150-19E6-41C7-8122-4762770BD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67" y="1064414"/>
            <a:ext cx="5804996" cy="557084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8F6B3E7-F535-4EBF-B548-6B1FDE63ACCC}"/>
              </a:ext>
            </a:extLst>
          </p:cNvPr>
          <p:cNvSpPr/>
          <p:nvPr/>
        </p:nvSpPr>
        <p:spPr>
          <a:xfrm>
            <a:off x="7174524" y="1822369"/>
            <a:ext cx="49552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4"/>
              </a:rPr>
              <a:t>https://www.wjec.co.uk/teachers/e-assessment</a:t>
            </a:r>
            <a:endParaRPr lang="en-GB" dirty="0"/>
          </a:p>
          <a:p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BED162-D8AB-4FE2-95E9-9DBBB6D65682}"/>
              </a:ext>
            </a:extLst>
          </p:cNvPr>
          <p:cNvSpPr txBox="1"/>
          <p:nvPr/>
        </p:nvSpPr>
        <p:spPr>
          <a:xfrm>
            <a:off x="7174524" y="991372"/>
            <a:ext cx="461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Information in relation to on screen assessments can be found on the open website </a:t>
            </a:r>
          </a:p>
          <a:p>
            <a:endParaRPr lang="en-GB" dirty="0">
              <a:highlight>
                <a:srgbClr val="FFFF00"/>
              </a:highlight>
            </a:endParaRPr>
          </a:p>
          <a:p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4975B-65DD-4293-A631-55F656A598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8279" y="2274277"/>
            <a:ext cx="4865137" cy="448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459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3269673" y="5412509"/>
            <a:ext cx="914400" cy="914400"/>
          </a:xfrm>
          <a:prstGeom prst="roundRec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7132700-D26F-5E4E-B693-622EC4917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432352"/>
            <a:ext cx="10223323" cy="447261"/>
          </a:xfrm>
        </p:spPr>
        <p:txBody>
          <a:bodyPr/>
          <a:lstStyle/>
          <a:p>
            <a:r>
              <a:rPr lang="en-US" sz="1600" dirty="0"/>
              <a:t>Level 2 Children’s Care, Play, Learning and Development: Practice and Theory: External Assessment </a:t>
            </a:r>
            <a:br>
              <a:rPr lang="en-US" sz="1600" dirty="0"/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131C1F-0F6B-458C-8768-6534E7260E90}"/>
              </a:ext>
            </a:extLst>
          </p:cNvPr>
          <p:cNvSpPr txBox="1"/>
          <p:nvPr/>
        </p:nvSpPr>
        <p:spPr>
          <a:xfrm>
            <a:off x="398584" y="991372"/>
            <a:ext cx="11078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SAM is available via E-Assessment and can be scheduled to be used in your centre on request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BBBA83-A0D2-43FC-8E61-EF96A795C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1696"/>
            <a:ext cx="5931877" cy="5466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850FBB-4780-489D-8F4B-40A455648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877" y="1467818"/>
            <a:ext cx="6072553" cy="521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24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3269673" y="5412509"/>
            <a:ext cx="914400" cy="914400"/>
          </a:xfrm>
          <a:prstGeom prst="roundRec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7132700-D26F-5E4E-B693-622EC4917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Level 2 Children’s Care, Play, Learning and Development: Practice and Theory External Assessment </a:t>
            </a:r>
            <a:br>
              <a:rPr lang="en-US" dirty="0"/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550E8317-3973-4899-87B5-559BE01C5BC1}"/>
              </a:ext>
            </a:extLst>
          </p:cNvPr>
          <p:cNvSpPr/>
          <p:nvPr/>
        </p:nvSpPr>
        <p:spPr>
          <a:xfrm>
            <a:off x="4519733" y="1513245"/>
            <a:ext cx="2205037" cy="308895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txBody>
          <a:bodyPr wrap="square">
            <a:spAutoFit/>
          </a:bodyPr>
          <a:lstStyle/>
          <a:p>
            <a:endParaRPr lang="en-GB" sz="1400" dirty="0">
              <a:solidFill>
                <a:schemeClr val="bg1"/>
              </a:solidFill>
            </a:endParaRPr>
          </a:p>
          <a:p>
            <a:r>
              <a:rPr lang="en-GB" sz="1200" dirty="0">
                <a:solidFill>
                  <a:schemeClr val="bg1"/>
                </a:solidFill>
              </a:rPr>
              <a:t>External Assessment </a:t>
            </a:r>
          </a:p>
          <a:p>
            <a:endParaRPr lang="en-GB" sz="1200" dirty="0">
              <a:solidFill>
                <a:schemeClr val="bg1"/>
              </a:solidFill>
            </a:endParaRPr>
          </a:p>
          <a:p>
            <a:r>
              <a:rPr lang="en-GB" sz="1200" dirty="0">
                <a:solidFill>
                  <a:schemeClr val="bg1"/>
                </a:solidFill>
              </a:rPr>
              <a:t>January 7</a:t>
            </a:r>
            <a:r>
              <a:rPr lang="en-GB" sz="1200" baseline="30000" dirty="0">
                <a:solidFill>
                  <a:schemeClr val="bg1"/>
                </a:solidFill>
              </a:rPr>
              <a:t>th</a:t>
            </a:r>
            <a:r>
              <a:rPr lang="en-GB" sz="1200" dirty="0">
                <a:solidFill>
                  <a:schemeClr val="bg1"/>
                </a:solidFill>
              </a:rPr>
              <a:t> 2020 </a:t>
            </a:r>
          </a:p>
          <a:p>
            <a:r>
              <a:rPr lang="en-GB" sz="1200" dirty="0">
                <a:solidFill>
                  <a:schemeClr val="bg1"/>
                </a:solidFill>
              </a:rPr>
              <a:t>May 15</a:t>
            </a:r>
            <a:r>
              <a:rPr lang="en-GB" sz="1200" baseline="30000" dirty="0">
                <a:solidFill>
                  <a:schemeClr val="bg1"/>
                </a:solidFill>
              </a:rPr>
              <a:t>th</a:t>
            </a:r>
            <a:r>
              <a:rPr lang="en-GB" sz="1200" dirty="0">
                <a:solidFill>
                  <a:schemeClr val="bg1"/>
                </a:solidFill>
              </a:rPr>
              <a:t> 2020  </a:t>
            </a:r>
          </a:p>
          <a:p>
            <a:endParaRPr lang="en-GB" sz="1200" dirty="0">
              <a:solidFill>
                <a:schemeClr val="bg1"/>
              </a:solidFill>
            </a:endParaRPr>
          </a:p>
          <a:p>
            <a:r>
              <a:rPr lang="en-GB" sz="1200" dirty="0">
                <a:solidFill>
                  <a:schemeClr val="bg1"/>
                </a:solidFill>
              </a:rPr>
              <a:t>Encourage learners to complete practice paper on screen, prior to entry. </a:t>
            </a:r>
          </a:p>
          <a:p>
            <a:endParaRPr lang="en-GB" sz="1200" dirty="0">
              <a:solidFill>
                <a:schemeClr val="bg1"/>
              </a:solidFill>
            </a:endParaRPr>
          </a:p>
          <a:p>
            <a:r>
              <a:rPr lang="en-GB" sz="1200" dirty="0">
                <a:solidFill>
                  <a:schemeClr val="bg1"/>
                </a:solidFill>
              </a:rPr>
              <a:t>Hard copies of papers will be posted to the centre and will  need to be stored following JCQ conditions.</a:t>
            </a:r>
          </a:p>
          <a:p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C3B33B-B1BC-452C-B351-26805A207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8" y="1008597"/>
            <a:ext cx="4210752" cy="4219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BD12B9-8D1E-4783-B125-7057583936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621" y="1032402"/>
            <a:ext cx="5215452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154569"/>
      </p:ext>
    </p:extLst>
  </p:cSld>
  <p:clrMapOvr>
    <a:masterClrMapping/>
  </p:clrMapOvr>
</p:sld>
</file>

<file path=ppt/theme/theme1.xml><?xml version="1.0" encoding="utf-8"?>
<a:theme xmlns:a="http://schemas.openxmlformats.org/drawingml/2006/main" name="CG0119v1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G0119v1" id="{F7EDE054-91CE-7143-A275-0B2042CE53C3}" vid="{DC6A2FFB-CA82-4D43-A2E9-3E68F68E80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0" ma:contentTypeDescription="Create a new document." ma:contentTypeScope="" ma:versionID="401f551f9abc41c8c06ec40edacefe07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52fe2749e27d11d5c284173d135dace0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A xmlns="101960c9-2583-49a4-9434-4c0cad7b266a" xsi:nil="true"/>
  </documentManagement>
</p:properties>
</file>

<file path=customXml/itemProps1.xml><?xml version="1.0" encoding="utf-8"?>
<ds:datastoreItem xmlns:ds="http://schemas.openxmlformats.org/officeDocument/2006/customXml" ds:itemID="{285FBFE1-E5E2-4399-AF4E-5B1BCDE2AA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1960c9-2583-49a4-9434-4c0cad7b266a"/>
    <ds:schemaRef ds:uri="10ebebe9-ad9c-417c-96aa-6a2f5b72db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F2C5D-BA0A-4ADC-ACA3-AA75CD9BCC39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0ebebe9-ad9c-417c-96aa-6a2f5b72dbd6"/>
    <ds:schemaRef ds:uri="101960c9-2583-49a4-9434-4c0cad7b266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CG0119v1</Template>
  <TotalTime>30324</TotalTime>
  <Words>763</Words>
  <Application>Microsoft Office PowerPoint</Application>
  <PresentationFormat>Widescreen</PresentationFormat>
  <Paragraphs>111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CongressSans</vt:lpstr>
      <vt:lpstr>Lato</vt:lpstr>
      <vt:lpstr>Symbol</vt:lpstr>
      <vt:lpstr>CG0119v1</vt:lpstr>
      <vt:lpstr>Office Theme</vt:lpstr>
      <vt:lpstr>PowerPoint Presentation</vt:lpstr>
      <vt:lpstr>Level 2 Children’s Care, Play, Learning and Development: Practice qualification Structure and Rules of Combination  </vt:lpstr>
      <vt:lpstr>PowerPoint Presentation</vt:lpstr>
      <vt:lpstr>PowerPoint Presentation</vt:lpstr>
      <vt:lpstr>PowerPoint Presentation</vt:lpstr>
      <vt:lpstr>PowerPoint Presentation</vt:lpstr>
      <vt:lpstr>Level 2 Children’s Care, Play, Learning and Development: Practice and Theory: External Assessment  </vt:lpstr>
      <vt:lpstr>Level 2 Children’s Care, Play, Learning and Development: Practice and Theory: External Assessment  </vt:lpstr>
      <vt:lpstr>Level 2 Children’s Care, Play, Learning and Development: Practice and Theory External Assessment 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update</dc:title>
  <dc:creator>jennifer onuzuruike</dc:creator>
  <cp:lastModifiedBy>Jones, Nia</cp:lastModifiedBy>
  <cp:revision>763</cp:revision>
  <cp:lastPrinted>2019-02-18T11:27:14Z</cp:lastPrinted>
  <dcterms:created xsi:type="dcterms:W3CDTF">2017-02-16T08:44:54Z</dcterms:created>
  <dcterms:modified xsi:type="dcterms:W3CDTF">2019-11-06T12:05:33Z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  <property fmtid="{D5CDD505-2E9C-101B-9397-08002B2CF9AE}" pid="3" name="Level">
    <vt:lpwstr/>
  </property>
  <property fmtid="{D5CDD505-2E9C-101B-9397-08002B2CF9AE}" pid="4" name="WJEC Subject">
    <vt:lpwstr/>
  </property>
  <property fmtid="{D5CDD505-2E9C-101B-9397-08002B2CF9AE}" pid="5" name="WJEC Audiences">
    <vt:lpwstr/>
  </property>
  <property fmtid="{D5CDD505-2E9C-101B-9397-08002B2CF9AE}" pid="6" name="WJEC Department">
    <vt:lpwstr/>
  </property>
</Properties>
</file>