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405" r:id="rId5"/>
    <p:sldId id="522" r:id="rId6"/>
    <p:sldId id="671" r:id="rId7"/>
    <p:sldId id="653" r:id="rId8"/>
    <p:sldId id="666" r:id="rId9"/>
    <p:sldId id="657" r:id="rId10"/>
    <p:sldId id="670" r:id="rId11"/>
    <p:sldId id="658" r:id="rId12"/>
    <p:sldId id="668" r:id="rId13"/>
    <p:sldId id="660" r:id="rId14"/>
    <p:sldId id="661" r:id="rId15"/>
    <p:sldId id="662" r:id="rId16"/>
    <p:sldId id="663" r:id="rId17"/>
    <p:sldId id="665" r:id="rId18"/>
    <p:sldId id="664" r:id="rId19"/>
    <p:sldId id="596" r:id="rId20"/>
    <p:sldId id="597" r:id="rId21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/>
  <p:cmAuthor id="2" name="Jenna Redelinghuys" initials="JR" lastIdx="8" clrIdx="1"/>
  <p:cmAuthor id="3" name="William Nightingale" initials="WN" lastIdx="1" clrIdx="2"/>
  <p:cmAuthor id="4" name="Suzi Gray" initials="SG" lastIdx="1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70C0"/>
    <a:srgbClr val="65B2E6"/>
    <a:srgbClr val="CBD6EB"/>
    <a:srgbClr val="CB076E"/>
    <a:srgbClr val="FFC000"/>
    <a:srgbClr val="0096FF"/>
    <a:srgbClr val="0077C8"/>
    <a:srgbClr val="E7ECF5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0" autoAdjust="0"/>
    <p:restoredTop sz="87621" autoAdjust="0"/>
  </p:normalViewPr>
  <p:slideViewPr>
    <p:cSldViewPr snapToGrid="0" snapToObjects="1">
      <p:cViewPr varScale="1">
        <p:scale>
          <a:sx n="63" d="100"/>
          <a:sy n="63" d="100"/>
        </p:scale>
        <p:origin x="894" y="66"/>
      </p:cViewPr>
      <p:guideLst>
        <p:guide orient="horz" pos="1457"/>
        <p:guide pos="3840"/>
      </p:guideLst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100" d="100"/>
        <a:sy n="100" d="100"/>
      </p:scale>
      <p:origin x="0" y="-1070"/>
    </p:cViewPr>
  </p:sorterViewPr>
  <p:notesViewPr>
    <p:cSldViewPr snapToGrid="0" snapToObjects="1">
      <p:cViewPr varScale="1">
        <p:scale>
          <a:sx n="112" d="100"/>
          <a:sy n="112" d="100"/>
        </p:scale>
        <p:origin x="25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11/7/2019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11/7/2019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0475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31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tabLst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tabLst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tabLst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3954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2" r:id="rId3"/>
    <p:sldLayoutId id="2147483743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socialcare.wales/qualification-framework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ofalcymdeithasol.cymru/fframwaith-cymwysterau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351" y="4891523"/>
            <a:ext cx="2086811" cy="900782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815980" y="4704623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Winter Network Series </a:t>
            </a:r>
          </a:p>
          <a:p>
            <a:pPr defTabSz="457200">
              <a:lnSpc>
                <a:spcPct val="100000"/>
              </a:lnSpc>
              <a:spcBef>
                <a:spcPts val="150"/>
              </a:spcBef>
              <a:defRPr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November 2019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8047" y="4704624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>
              <a:lnSpc>
                <a:spcPct val="100000"/>
              </a:lnSpc>
              <a:spcBef>
                <a:spcPct val="20000"/>
              </a:spcBef>
              <a:defRPr/>
            </a:pPr>
            <a:r>
              <a:rPr lang="en-US" dirty="0">
                <a:solidFill>
                  <a:schemeClr val="tx2"/>
                </a:solidFill>
                <a:latin typeface="+mn-lt"/>
                <a:ea typeface="Lato" charset="0"/>
                <a:cs typeface="Lato" charset="0"/>
              </a:rPr>
              <a:t>Cyfres Rhwydwaith y Gaeaf</a:t>
            </a:r>
          </a:p>
          <a:p>
            <a:pPr lvl="0" defTabSz="457200">
              <a:lnSpc>
                <a:spcPct val="100000"/>
              </a:lnSpc>
              <a:spcBef>
                <a:spcPct val="20000"/>
              </a:spcBef>
              <a:defRPr/>
            </a:pPr>
            <a:r>
              <a:rPr lang="en-US" dirty="0">
                <a:solidFill>
                  <a:schemeClr val="accent1"/>
                </a:solidFill>
                <a:latin typeface="+mn-lt"/>
                <a:ea typeface="Lato" charset="0"/>
                <a:cs typeface="Lato" charset="0"/>
              </a:rPr>
              <a:t> </a:t>
            </a:r>
            <a:r>
              <a:rPr lang="en-US" dirty="0">
                <a:solidFill>
                  <a:schemeClr val="tx2"/>
                </a:solidFill>
                <a:latin typeface="+mn-lt"/>
                <a:ea typeface="Lato" charset="0"/>
                <a:cs typeface="Lato" charset="0"/>
              </a:rPr>
              <a:t>Tachwedd 2019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3929380"/>
            <a:ext cx="121920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8"/>
          <a:stretch/>
        </p:blipFill>
        <p:spPr>
          <a:xfrm>
            <a:off x="0" y="0"/>
            <a:ext cx="12192000" cy="392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504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433170" y="3369509"/>
            <a:ext cx="60610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chemeClr val="accent3"/>
                </a:solidFill>
                <a:latin typeface="Arial" panose="020B0604020202020204"/>
              </a:rPr>
              <a:t>Employer involvement and engagement – successes and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551" y="1097591"/>
            <a:ext cx="4176122" cy="41761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16071" y="133868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</a:rPr>
              <a:t>Cyfranogiad ac ymgysylltiad cyflogwyr – llwyddiannau a heriau</a:t>
            </a:r>
          </a:p>
        </p:txBody>
      </p:sp>
    </p:spTree>
    <p:extLst>
      <p:ext uri="{BB962C8B-B14F-4D97-AF65-F5344CB8AC3E}">
        <p14:creationId xmlns:p14="http://schemas.microsoft.com/office/powerpoint/2010/main" val="1308505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07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331829" y="664241"/>
            <a:ext cx="3617288" cy="3617288"/>
          </a:xfrm>
          <a:prstGeom prst="ellipse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31077" y="3720762"/>
            <a:ext cx="66403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3200" b="1" dirty="0">
                <a:solidFill>
                  <a:schemeClr val="accent3"/>
                </a:solidFill>
              </a:rPr>
              <a:t>Activity 1: </a:t>
            </a:r>
          </a:p>
          <a:p>
            <a:pPr lvl="0"/>
            <a:endParaRPr lang="en-GB" sz="3200" b="1" dirty="0">
              <a:solidFill>
                <a:schemeClr val="accent3"/>
              </a:solidFill>
            </a:endParaRPr>
          </a:p>
          <a:p>
            <a:pPr lvl="0"/>
            <a:r>
              <a:rPr lang="en-GB" sz="3200" b="1" dirty="0">
                <a:solidFill>
                  <a:schemeClr val="accent3"/>
                </a:solidFill>
              </a:rPr>
              <a:t>Let’s talk – table discussions about the journey so far</a:t>
            </a:r>
          </a:p>
        </p:txBody>
      </p:sp>
      <p:sp>
        <p:nvSpPr>
          <p:cNvPr id="2" name="Rectangle 1"/>
          <p:cNvSpPr/>
          <p:nvPr/>
        </p:nvSpPr>
        <p:spPr>
          <a:xfrm>
            <a:off x="5031077" y="919590"/>
            <a:ext cx="69383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Gweithgaredd 1: </a:t>
            </a:r>
          </a:p>
          <a:p>
            <a:endParaRPr lang="en-GB" sz="3200" b="1" dirty="0">
              <a:solidFill>
                <a:schemeClr val="bg1"/>
              </a:solidFill>
            </a:endParaRPr>
          </a:p>
          <a:p>
            <a:r>
              <a:rPr lang="en-GB" sz="3200" b="1" dirty="0">
                <a:solidFill>
                  <a:schemeClr val="bg1"/>
                </a:solidFill>
              </a:rPr>
              <a:t>Gadewch i ni siarad – cyflwyno trafodaethau am y siwrnai hyd yn hyn</a:t>
            </a:r>
          </a:p>
        </p:txBody>
      </p:sp>
    </p:spTree>
    <p:extLst>
      <p:ext uri="{BB962C8B-B14F-4D97-AF65-F5344CB8AC3E}">
        <p14:creationId xmlns:p14="http://schemas.microsoft.com/office/powerpoint/2010/main" val="3359780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333047" y="3865020"/>
            <a:ext cx="65762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200" b="1" dirty="0">
                <a:solidFill>
                  <a:schemeClr val="accent3"/>
                </a:solidFill>
              </a:rPr>
              <a:t>Activity 2: </a:t>
            </a:r>
          </a:p>
          <a:p>
            <a:pPr lvl="0"/>
            <a:endParaRPr lang="en-GB" sz="3200" b="1" dirty="0">
              <a:solidFill>
                <a:schemeClr val="accent3"/>
              </a:solidFill>
            </a:endParaRPr>
          </a:p>
          <a:p>
            <a:pPr lvl="0"/>
            <a:r>
              <a:rPr lang="en-GB" sz="3200" b="1" dirty="0">
                <a:solidFill>
                  <a:schemeClr val="accent3"/>
                </a:solidFill>
              </a:rPr>
              <a:t>Revisiting the internal assessment process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409" y="1346854"/>
            <a:ext cx="3987130" cy="381033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3047" y="1004970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Gweithgaredd 2: </a:t>
            </a:r>
          </a:p>
          <a:p>
            <a:endParaRPr lang="en-GB" sz="3200" b="1" dirty="0">
              <a:solidFill>
                <a:schemeClr val="bg1"/>
              </a:solidFill>
            </a:endParaRPr>
          </a:p>
          <a:p>
            <a:r>
              <a:rPr lang="en-GB" sz="3200" b="1" dirty="0">
                <a:solidFill>
                  <a:schemeClr val="bg1"/>
                </a:solidFill>
              </a:rPr>
              <a:t>Adolygu'r broses asesu mewnol</a:t>
            </a:r>
          </a:p>
        </p:txBody>
      </p:sp>
    </p:spTree>
    <p:extLst>
      <p:ext uri="{BB962C8B-B14F-4D97-AF65-F5344CB8AC3E}">
        <p14:creationId xmlns:p14="http://schemas.microsoft.com/office/powerpoint/2010/main" val="4074736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569353" y="3843922"/>
            <a:ext cx="6112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3600" b="1" dirty="0">
                <a:solidFill>
                  <a:schemeClr val="accent3"/>
                </a:solidFill>
              </a:rPr>
              <a:t>External Quality Assurance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8" y="1261156"/>
            <a:ext cx="4176122" cy="417612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64786" y="2381305"/>
            <a:ext cx="5690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</a:rPr>
              <a:t>Sicrhau Ansawdd Allanol</a:t>
            </a:r>
          </a:p>
        </p:txBody>
      </p:sp>
    </p:spTree>
    <p:extLst>
      <p:ext uri="{BB962C8B-B14F-4D97-AF65-F5344CB8AC3E}">
        <p14:creationId xmlns:p14="http://schemas.microsoft.com/office/powerpoint/2010/main" val="675978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07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50015" y="340524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Online evaluation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467" y="1564156"/>
            <a:ext cx="3633531" cy="359695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50015" y="2134725"/>
            <a:ext cx="41088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</a:rPr>
              <a:t>Gwerthuso ar-lein</a:t>
            </a:r>
          </a:p>
        </p:txBody>
      </p:sp>
    </p:spTree>
    <p:extLst>
      <p:ext uri="{BB962C8B-B14F-4D97-AF65-F5344CB8AC3E}">
        <p14:creationId xmlns:p14="http://schemas.microsoft.com/office/powerpoint/2010/main" val="3053019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8736A9-3EDA-EB41-9D35-4B18FEA4A1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61" r="5055" b="30151"/>
          <a:stretch/>
        </p:blipFill>
        <p:spPr>
          <a:xfrm>
            <a:off x="935762" y="1318228"/>
            <a:ext cx="4192050" cy="4149394"/>
          </a:xfrm>
          <a:prstGeom prst="ellipse">
            <a:avLst/>
          </a:prstGeom>
          <a:solidFill>
            <a:schemeClr val="bg1"/>
          </a:solidFill>
        </p:spPr>
      </p:pic>
      <p:sp>
        <p:nvSpPr>
          <p:cNvPr id="3" name="Rectangle 2"/>
          <p:cNvSpPr/>
          <p:nvPr/>
        </p:nvSpPr>
        <p:spPr>
          <a:xfrm>
            <a:off x="5508184" y="3684323"/>
            <a:ext cx="54737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3200" b="1" dirty="0">
                <a:solidFill>
                  <a:schemeClr val="accent1"/>
                </a:solidFill>
              </a:rPr>
              <a:t>Activity 3: </a:t>
            </a:r>
          </a:p>
          <a:p>
            <a:pPr lvl="0"/>
            <a:endParaRPr lang="en-GB" sz="3200" b="1" dirty="0">
              <a:solidFill>
                <a:schemeClr val="accent1"/>
              </a:solidFill>
            </a:endParaRPr>
          </a:p>
          <a:p>
            <a:pPr lvl="0"/>
            <a:r>
              <a:rPr lang="en-GB" sz="3200" b="1" dirty="0">
                <a:solidFill>
                  <a:schemeClr val="accent1"/>
                </a:solidFill>
              </a:rPr>
              <a:t>Internal Quality Assurance </a:t>
            </a:r>
          </a:p>
        </p:txBody>
      </p:sp>
      <p:sp>
        <p:nvSpPr>
          <p:cNvPr id="4" name="Rectangle 3"/>
          <p:cNvSpPr/>
          <p:nvPr/>
        </p:nvSpPr>
        <p:spPr>
          <a:xfrm>
            <a:off x="5508184" y="141593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Gweithgaredd 3: </a:t>
            </a:r>
          </a:p>
          <a:p>
            <a:endParaRPr lang="en-GB" sz="3200" b="1" dirty="0">
              <a:solidFill>
                <a:schemeClr val="bg1"/>
              </a:solidFill>
            </a:endParaRPr>
          </a:p>
          <a:p>
            <a:r>
              <a:rPr lang="en-GB" sz="3200" b="1" dirty="0">
                <a:solidFill>
                  <a:schemeClr val="bg1"/>
                </a:solidFill>
              </a:rPr>
              <a:t>Sicrhau Ansawdd Mewnol </a:t>
            </a:r>
          </a:p>
        </p:txBody>
      </p:sp>
    </p:spTree>
    <p:extLst>
      <p:ext uri="{BB962C8B-B14F-4D97-AF65-F5344CB8AC3E}">
        <p14:creationId xmlns:p14="http://schemas.microsoft.com/office/powerpoint/2010/main" val="1602886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333047" y="2764442"/>
            <a:ext cx="5634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Cwestiynau?</a:t>
            </a:r>
          </a:p>
          <a:p>
            <a:r>
              <a:rPr lang="en-GB" sz="3600" dirty="0"/>
              <a:t>Questions?</a:t>
            </a:r>
          </a:p>
          <a:p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6" r="14278"/>
          <a:stretch/>
        </p:blipFill>
        <p:spPr>
          <a:xfrm>
            <a:off x="830935" y="1259524"/>
            <a:ext cx="4176000" cy="4176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2855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3F18082-FB71-D043-AC08-A8981A9BD215}"/>
              </a:ext>
            </a:extLst>
          </p:cNvPr>
          <p:cNvSpPr/>
          <p:nvPr/>
        </p:nvSpPr>
        <p:spPr>
          <a:xfrm>
            <a:off x="9224682" y="4016188"/>
            <a:ext cx="2348753" cy="2348753"/>
          </a:xfrm>
          <a:prstGeom prst="ellipse">
            <a:avLst/>
          </a:prstGeom>
          <a:solidFill>
            <a:schemeClr val="bg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333047" y="2764442"/>
            <a:ext cx="5634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>
                <a:solidFill>
                  <a:schemeClr val="bg1"/>
                </a:solidFill>
              </a:rPr>
              <a:t>Diolch</a:t>
            </a:r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dirty="0"/>
              <a:t>Thank you</a:t>
            </a:r>
          </a:p>
          <a:p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348E84-73F0-B149-81D2-272072280E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8215" y="4745642"/>
            <a:ext cx="2075523" cy="895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90" y="1465428"/>
            <a:ext cx="4176122" cy="41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0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4D1BBF5-9C26-5748-9A7C-2DF05B32B242}"/>
              </a:ext>
            </a:extLst>
          </p:cNvPr>
          <p:cNvSpPr/>
          <p:nvPr/>
        </p:nvSpPr>
        <p:spPr>
          <a:xfrm>
            <a:off x="6070545" y="1166518"/>
            <a:ext cx="47481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City &amp; Guilds and WJEC continue to work collaboratively and in partnership with the following organisations:</a:t>
            </a:r>
          </a:p>
          <a:p>
            <a:endParaRPr lang="en-GB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1"/>
                </a:solidFill>
              </a:rPr>
              <a:t>Qualifications Wales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1"/>
                </a:solidFill>
              </a:rPr>
              <a:t>Social Care Wales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accent1"/>
                </a:solidFill>
              </a:rPr>
              <a:t>Health Education and Improvement Wales </a:t>
            </a:r>
          </a:p>
          <a:p>
            <a:endParaRPr lang="en-GB" dirty="0">
              <a:solidFill>
                <a:schemeClr val="accent1"/>
              </a:solidFill>
            </a:endParaRPr>
          </a:p>
          <a:p>
            <a:endParaRPr lang="en-GB" dirty="0">
              <a:solidFill>
                <a:schemeClr val="accent1"/>
              </a:solidFill>
            </a:endParaRPr>
          </a:p>
          <a:p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0603" y="4132856"/>
            <a:ext cx="472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Suzi Gray</a:t>
            </a:r>
          </a:p>
          <a:p>
            <a:r>
              <a:rPr lang="en-GB" dirty="0"/>
              <a:t>Ymgynghorydd Technegol </a:t>
            </a:r>
          </a:p>
          <a:p>
            <a:r>
              <a:rPr lang="en-GB" dirty="0"/>
              <a:t>City &amp; Guilds               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291" y="5517985"/>
            <a:ext cx="1134424" cy="1097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8867" y="5840470"/>
            <a:ext cx="2276422" cy="5782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4639" y="5840470"/>
            <a:ext cx="2265304" cy="452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3723" y="1166518"/>
            <a:ext cx="49552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Mae'r City &amp; Guilds/CBAC yn parhau i gydweithio ac yn gweithio mewn partneriaeth â'r cyrff canlynol fydd hefyd yn cyfrannu at y digwyddiad hwn: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Cymwysterau Cymru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Gofal Cymdeithasol Cymru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Addysg a Gwella Iechyd Cymru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73630" y="389624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en-GB" dirty="0"/>
            </a:br>
            <a:r>
              <a:rPr lang="en-GB" b="1" dirty="0"/>
              <a:t>Suzi Gray</a:t>
            </a:r>
          </a:p>
          <a:p>
            <a:r>
              <a:rPr lang="en-GB" dirty="0"/>
              <a:t>Technical Adviser City &amp; Guilds</a:t>
            </a:r>
          </a:p>
        </p:txBody>
      </p:sp>
    </p:spTree>
    <p:extLst>
      <p:ext uri="{BB962C8B-B14F-4D97-AF65-F5344CB8AC3E}">
        <p14:creationId xmlns:p14="http://schemas.microsoft.com/office/powerpoint/2010/main" val="2199394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AEAE38-1271-B447-A41F-12376F890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2547" y="1175485"/>
            <a:ext cx="5332288" cy="5223672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/>
              <a:t>Today we will be focusing on following qualification(s):</a:t>
            </a:r>
          </a:p>
          <a:p>
            <a:pPr marL="755650" indent="0">
              <a:buNone/>
            </a:pPr>
            <a:endParaRPr lang="en-US" sz="1800" b="0" dirty="0"/>
          </a:p>
          <a:p>
            <a:pPr marL="755650" indent="0">
              <a:buNone/>
            </a:pPr>
            <a:r>
              <a:rPr lang="en-US" sz="1800" b="0" dirty="0"/>
              <a:t>Level 2 </a:t>
            </a:r>
            <a:r>
              <a:rPr lang="en-US" sz="1800" dirty="0"/>
              <a:t>Children’s Care, Play, Learning and Development: Practice</a:t>
            </a:r>
            <a:endParaRPr lang="en-US" sz="1800" b="0" dirty="0"/>
          </a:p>
          <a:p>
            <a:pPr defTabSz="801688"/>
            <a:r>
              <a:rPr lang="en-GB" sz="1800" dirty="0"/>
              <a:t>            </a:t>
            </a:r>
            <a:r>
              <a:rPr lang="en-US" sz="1800" dirty="0"/>
              <a:t>Level 3 Children’s Care, Play, Learning and    	Development: Practice</a:t>
            </a:r>
          </a:p>
          <a:p>
            <a:pPr marL="0" indent="0">
              <a:buNone/>
            </a:pPr>
            <a:endParaRPr lang="en-GB" sz="1800" dirty="0"/>
          </a:p>
        </p:txBody>
      </p:sp>
      <p:grpSp>
        <p:nvGrpSpPr>
          <p:cNvPr id="4" name="Group 3"/>
          <p:cNvGrpSpPr/>
          <p:nvPr/>
        </p:nvGrpSpPr>
        <p:grpSpPr>
          <a:xfrm>
            <a:off x="6667928" y="2213572"/>
            <a:ext cx="533535" cy="1334518"/>
            <a:chOff x="383611" y="3281670"/>
            <a:chExt cx="533535" cy="133451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611" y="3281670"/>
              <a:ext cx="533535" cy="51395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611" y="4102233"/>
              <a:ext cx="533535" cy="513955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080" y="4597924"/>
            <a:ext cx="2071302" cy="20713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126" y="1182062"/>
            <a:ext cx="41748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Heddiw, byddwn yn canolbwyntio'r cymwysterau canlynol: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4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5465" y="2331378"/>
            <a:ext cx="5459159" cy="1405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5565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F94130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Lefel 2 Gofal, Chwarae, Dysgu a Datblygiad Plant: Ymarfer </a:t>
            </a:r>
          </a:p>
          <a:p>
            <a:pPr marL="75565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F94130"/>
              </a:buClr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Lefel 3 Gofal, Chwarae, Dysgu a Datblygiad Plant: Ymarfer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79730" y="2213572"/>
            <a:ext cx="533535" cy="1334518"/>
            <a:chOff x="383611" y="3281670"/>
            <a:chExt cx="533535" cy="133451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611" y="3281670"/>
              <a:ext cx="533535" cy="513955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611" y="4102233"/>
              <a:ext cx="533535" cy="513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889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AEAE38-1271-B447-A41F-12376F890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982" y="1121567"/>
            <a:ext cx="11260476" cy="5223672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Aim: </a:t>
            </a:r>
          </a:p>
          <a:p>
            <a:r>
              <a:rPr lang="en-US" sz="1800" dirty="0"/>
              <a:t>To provide opportunities for centres to discuss their experiences of delivering and preparing candidates for the qualification including - core content, internal assessment and external assessment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Objectives: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Share good practice and discuss effective delivery models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Discuss experiences of the administration of the internal assessment, including centre standardisation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Celebrate innovative approaches to employer engagement and involvement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Explore implications arising from the </a:t>
            </a:r>
            <a:r>
              <a:rPr lang="en-US" dirty="0"/>
              <a:t>n</a:t>
            </a:r>
            <a:r>
              <a:rPr lang="en-US" sz="1800" dirty="0"/>
              <a:t>ew Apprenticeship Frameworks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Explore best practice in approaches to quality moderation/assurance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Q&amp;A with the technical adviser and subject specialists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755650" indent="0">
              <a:buNone/>
            </a:pPr>
            <a:endParaRPr lang="en-US" sz="1800" b="0" dirty="0"/>
          </a:p>
          <a:p>
            <a:pPr marL="0" indent="0">
              <a:buNone/>
            </a:pPr>
            <a:r>
              <a:rPr lang="en-GB" sz="18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951" y="6996701"/>
            <a:ext cx="1156560" cy="11219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9595" y="344418"/>
            <a:ext cx="5216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2"/>
                </a:solidFill>
              </a:rPr>
              <a:t>WINTER Network Series: November 2019 </a:t>
            </a:r>
          </a:p>
        </p:txBody>
      </p:sp>
    </p:spTree>
    <p:extLst>
      <p:ext uri="{BB962C8B-B14F-4D97-AF65-F5344CB8AC3E}">
        <p14:creationId xmlns:p14="http://schemas.microsoft.com/office/powerpoint/2010/main" val="2796406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AEAE38-1271-B447-A41F-12376F890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982" y="1055200"/>
            <a:ext cx="11260476" cy="5223672"/>
          </a:xfrm>
        </p:spPr>
        <p:txBody>
          <a:bodyPr/>
          <a:lstStyle/>
          <a:p>
            <a:r>
              <a:rPr lang="en-GB" sz="1800" dirty="0"/>
              <a:t>Nod:</a:t>
            </a:r>
            <a:br>
              <a:rPr lang="en-GB" sz="1800" dirty="0"/>
            </a:br>
            <a:r>
              <a:rPr lang="en-GB" sz="1800" dirty="0"/>
              <a:t>Rhoi cyfleoedd i ganolfannau drafod eu profiadau o gyflwyno a pharatoi ymgeiswyr ar gyfer y cymhwyster gan gynnwys - cynnwys craidd, asesiad mewnol ac asesiad allanol</a:t>
            </a:r>
            <a:br>
              <a:rPr lang="en-GB" sz="1800" dirty="0"/>
            </a:br>
            <a:endParaRPr lang="en-GB" sz="1800" dirty="0"/>
          </a:p>
          <a:p>
            <a:r>
              <a:rPr lang="en-GB" sz="1800" dirty="0"/>
              <a:t>Amcanion: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Rhannu arfer da a thrafod modelau cyflwyno effeithiol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Trafod profiadau o weinyddu'r asesiad mewnol, gan gynnwys gweithgareddau safoni canolfannau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Dathlu dulliau arloesol o ymgysylltu a chynnwys cyflogwyr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Archwilio oblygiadau sy'n codi o'r Fframweithiau Prentisiaeth newydd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Archwilio arfer gorau mewn dulliau o gymedroli / sicrhau ansawdd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Holi ac Ateb gyda'r ymgynghorydd technegol ac arbenigwyr pwnc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755650" indent="0">
              <a:buNone/>
            </a:pPr>
            <a:endParaRPr lang="en-US" sz="1800" b="0" dirty="0"/>
          </a:p>
          <a:p>
            <a:pPr marL="0" indent="0">
              <a:buNone/>
            </a:pPr>
            <a:r>
              <a:rPr lang="en-GB" sz="18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951" y="6996701"/>
            <a:ext cx="1156560" cy="11219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3982" y="316719"/>
            <a:ext cx="5191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ct val="20000"/>
              </a:spcBef>
              <a:defRPr/>
            </a:pPr>
            <a:r>
              <a:rPr lang="en-US" b="1" dirty="0">
                <a:solidFill>
                  <a:srgbClr val="F94130"/>
                </a:solidFill>
                <a:ea typeface="Lato" charset="0"/>
                <a:cs typeface="Lato" charset="0"/>
              </a:rPr>
              <a:t>Cyfres Rhwydwaith y Gaeaf: </a:t>
            </a:r>
            <a:r>
              <a:rPr lang="en-US" b="1" dirty="0">
                <a:solidFill>
                  <a:srgbClr val="007BB9"/>
                </a:solidFill>
                <a:ea typeface="Lato" charset="0"/>
                <a:cs typeface="Lato" charset="0"/>
              </a:rPr>
              <a:t> </a:t>
            </a:r>
            <a:r>
              <a:rPr lang="en-US" b="1" dirty="0">
                <a:solidFill>
                  <a:srgbClr val="F94130"/>
                </a:solidFill>
                <a:ea typeface="Lato" charset="0"/>
                <a:cs typeface="Lato" charset="0"/>
              </a:rPr>
              <a:t>Tachwedd 2019</a:t>
            </a:r>
          </a:p>
        </p:txBody>
      </p:sp>
    </p:spTree>
    <p:extLst>
      <p:ext uri="{BB962C8B-B14F-4D97-AF65-F5344CB8AC3E}">
        <p14:creationId xmlns:p14="http://schemas.microsoft.com/office/powerpoint/2010/main" val="3128533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173FBD-47A1-344E-95DA-597DE5981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59" t="298" r="958" b="-298"/>
          <a:stretch/>
        </p:blipFill>
        <p:spPr>
          <a:xfrm>
            <a:off x="690271" y="904078"/>
            <a:ext cx="5179724" cy="5128012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83710" y="121223"/>
            <a:ext cx="54421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2400" dirty="0">
                <a:solidFill>
                  <a:srgbClr val="FFFFFF"/>
                </a:solidFill>
              </a:rPr>
              <a:t>AGENDA </a:t>
            </a:r>
          </a:p>
          <a:p>
            <a:pPr lvl="0" algn="ctr">
              <a:defRPr/>
            </a:pPr>
            <a:endParaRPr lang="en-GB" sz="24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Workforce/employer and Apprenticeship expectations – update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Employer engagement – early successes/challenges 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Activity 1: Let’s talk – table discussions about the journey so far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Activity 2: Revisiting the internal assessment process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External Quality Assurance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FFFFFF"/>
                </a:solidFill>
              </a:rPr>
              <a:t>Activity 3: Internal Quality Assurance</a:t>
            </a:r>
            <a:r>
              <a:rPr lang="en-GB" sz="24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9883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173FBD-47A1-344E-95DA-597DE5981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59" t="298" r="958" b="-298"/>
          <a:stretch/>
        </p:blipFill>
        <p:spPr>
          <a:xfrm>
            <a:off x="446923" y="715297"/>
            <a:ext cx="5268077" cy="5215484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061587" y="121223"/>
            <a:ext cx="544952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AGENDA </a:t>
            </a:r>
            <a:r>
              <a:rPr lang="en-GB" sz="2400" dirty="0">
                <a:solidFill>
                  <a:srgbClr val="FFFFFF"/>
                </a:solidFill>
                <a:latin typeface="Arial" panose="020B0604020202020204"/>
              </a:rPr>
              <a:t>(GCDDP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Disgwyliadau'r gweithlu/cyflogwr a phrentisiaethau – diweddariad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Ymgysylltu â chyflogwyr – llwyddiannau/heriau cynnar 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Gweithgaredd 1: beth am siarad – cyflwyno trafodaethau am y siwrnai hyd yn hyn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Gweithgaredd 2: ailedrych ar y broses asesu mewnol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Sicrhau Ansawdd Allanol</a:t>
            </a:r>
          </a:p>
          <a:p>
            <a:pPr lvl="0">
              <a:defRPr/>
            </a:pPr>
            <a:endParaRPr lang="en-GB" sz="2000" dirty="0">
              <a:solidFill>
                <a:srgbClr val="FFFFFF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FFFF"/>
                </a:solidFill>
              </a:rPr>
              <a:t>Gweithgaredd 3: Sicrwydd Ansawdd Mewnol</a:t>
            </a:r>
            <a:r>
              <a:rPr lang="en-GB" sz="240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7253554" y="468477"/>
            <a:ext cx="914400" cy="612648"/>
          </a:xfrm>
          <a:prstGeom prst="wedgeEllipse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65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901" y="6261380"/>
            <a:ext cx="11642059" cy="596620"/>
          </a:xfrm>
        </p:spPr>
        <p:txBody>
          <a:bodyPr/>
          <a:lstStyle/>
          <a:p>
            <a:r>
              <a:rPr lang="en-GB" b="1" dirty="0">
                <a:hlinkClick r:id="rId2"/>
              </a:rPr>
              <a:t>https://socialcare.wales/qualification-framework</a:t>
            </a:r>
            <a:endParaRPr lang="en-GB" b="1" dirty="0"/>
          </a:p>
          <a:p>
            <a:endParaRPr lang="en-GB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2011" y="304586"/>
            <a:ext cx="10223323" cy="447261"/>
          </a:xfrm>
        </p:spPr>
        <p:txBody>
          <a:bodyPr/>
          <a:lstStyle/>
          <a:p>
            <a:r>
              <a:rPr lang="en-US" sz="1800" b="1" dirty="0"/>
              <a:t>Workforce/employer and Apprenticeship expectations – update</a:t>
            </a:r>
            <a:br>
              <a:rPr lang="en-US" b="1" dirty="0"/>
            </a:br>
            <a:endParaRPr lang="en-GB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9212" y="1009642"/>
            <a:ext cx="3473246" cy="107721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Early years/childcare: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All Wales Induction Framework</a:t>
            </a:r>
          </a:p>
          <a:p>
            <a:r>
              <a:rPr lang="en-GB" sz="1600" dirty="0">
                <a:solidFill>
                  <a:schemeClr val="bg1"/>
                </a:solidFill>
              </a:rPr>
              <a:t>PLUS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New sector qualification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9212" y="3801937"/>
            <a:ext cx="3473246" cy="132343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Health &amp; Social Care: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Health and Social Care: Core</a:t>
            </a:r>
          </a:p>
          <a:p>
            <a:r>
              <a:rPr lang="en-GB" sz="1600" dirty="0">
                <a:solidFill>
                  <a:schemeClr val="bg1"/>
                </a:solidFill>
              </a:rPr>
              <a:t>PLUS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New Sector qualification</a:t>
            </a:r>
          </a:p>
          <a:p>
            <a:r>
              <a:rPr lang="en-GB" sz="1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39212" y="2085194"/>
            <a:ext cx="3473246" cy="10772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Wide range of legacy qualifications continue to be accepted with minimal additionally, some of which remain open for registration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339212" y="4909057"/>
            <a:ext cx="3473246" cy="10772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accent1"/>
                </a:solidFill>
              </a:rPr>
              <a:t>Wide range of legacy qualifications continue to be accepted, some with expectations of additional learning to be completed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26280" y="1548251"/>
            <a:ext cx="7341500" cy="2585323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Apprenticeships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No proxy for sector specific qualifications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All apprentices </a:t>
            </a:r>
            <a:r>
              <a:rPr lang="en-GB" b="1" dirty="0">
                <a:solidFill>
                  <a:schemeClr val="bg1"/>
                </a:solidFill>
              </a:rPr>
              <a:t>MUST</a:t>
            </a:r>
            <a:r>
              <a:rPr lang="en-GB" dirty="0">
                <a:solidFill>
                  <a:schemeClr val="bg1"/>
                </a:solidFill>
              </a:rPr>
              <a:t> complete the </a:t>
            </a:r>
            <a:r>
              <a:rPr lang="en-GB" b="1" dirty="0">
                <a:solidFill>
                  <a:schemeClr val="bg1"/>
                </a:solidFill>
              </a:rPr>
              <a:t>CORE</a:t>
            </a:r>
            <a:r>
              <a:rPr lang="en-GB" dirty="0">
                <a:solidFill>
                  <a:schemeClr val="bg1"/>
                </a:solidFill>
              </a:rPr>
              <a:t> qualification </a:t>
            </a:r>
            <a:r>
              <a:rPr lang="en-GB" u="sng" dirty="0">
                <a:solidFill>
                  <a:schemeClr val="bg1"/>
                </a:solidFill>
              </a:rPr>
              <a:t>PLUS</a:t>
            </a:r>
            <a:r>
              <a:rPr lang="en-GB" dirty="0">
                <a:solidFill>
                  <a:schemeClr val="bg1"/>
                </a:solidFill>
              </a:rPr>
              <a:t> the appropriate </a:t>
            </a:r>
            <a:r>
              <a:rPr lang="en-GB" b="1" dirty="0">
                <a:solidFill>
                  <a:schemeClr val="bg1"/>
                </a:solidFill>
              </a:rPr>
              <a:t>PRACTICE</a:t>
            </a:r>
            <a:r>
              <a:rPr lang="en-GB" dirty="0">
                <a:solidFill>
                  <a:schemeClr val="bg1"/>
                </a:solidFill>
              </a:rPr>
              <a:t> qualification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No Employer Rights and Responsibilities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Mandatory on-the-job and off-the-job training requirements (auditable)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Employer requirements – Digital (nursing)/Transition Award (8-12yrs)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672" y="4519028"/>
            <a:ext cx="1311109" cy="13568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41941" y="4770048"/>
            <a:ext cx="4730599" cy="92333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Systems and processes for </a:t>
            </a:r>
            <a:r>
              <a:rPr lang="en-GB" b="1" dirty="0">
                <a:solidFill>
                  <a:schemeClr val="bg1"/>
                </a:solidFill>
              </a:rPr>
              <a:t>Recognition for Prior Learning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u="sng" dirty="0">
                <a:solidFill>
                  <a:schemeClr val="bg1"/>
                </a:solidFill>
              </a:rPr>
              <a:t>MUST</a:t>
            </a:r>
            <a:r>
              <a:rPr lang="en-GB" dirty="0">
                <a:solidFill>
                  <a:schemeClr val="bg1"/>
                </a:solidFill>
              </a:rPr>
              <a:t> be in place and implemented by </a:t>
            </a:r>
            <a:r>
              <a:rPr lang="en-GB" u="sng" dirty="0">
                <a:solidFill>
                  <a:schemeClr val="bg1"/>
                </a:solidFill>
              </a:rPr>
              <a:t>ALL </a:t>
            </a:r>
            <a:r>
              <a:rPr lang="en-GB" dirty="0">
                <a:solidFill>
                  <a:schemeClr val="bg1"/>
                </a:solidFill>
              </a:rPr>
              <a:t>centres</a:t>
            </a:r>
          </a:p>
        </p:txBody>
      </p:sp>
    </p:spTree>
    <p:extLst>
      <p:ext uri="{BB962C8B-B14F-4D97-AF65-F5344CB8AC3E}">
        <p14:creationId xmlns:p14="http://schemas.microsoft.com/office/powerpoint/2010/main" val="726853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901" y="6261380"/>
            <a:ext cx="11642059" cy="596620"/>
          </a:xfrm>
        </p:spPr>
        <p:txBody>
          <a:bodyPr/>
          <a:lstStyle/>
          <a:p>
            <a:r>
              <a:rPr lang="en-GB" b="1" dirty="0">
                <a:hlinkClick r:id="rId2"/>
              </a:rPr>
              <a:t>https://gofalcymdeithasol.cymru/fframwaith-cymwysterau</a:t>
            </a:r>
            <a:endParaRPr lang="en-GB" b="1" dirty="0"/>
          </a:p>
          <a:p>
            <a:endParaRPr lang="en-GB" b="1" dirty="0"/>
          </a:p>
          <a:p>
            <a:endParaRPr lang="en-GB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9212" y="314396"/>
            <a:ext cx="10223323" cy="447261"/>
          </a:xfrm>
        </p:spPr>
        <p:txBody>
          <a:bodyPr/>
          <a:lstStyle/>
          <a:p>
            <a:r>
              <a:rPr lang="en-GB" sz="1800" dirty="0"/>
              <a:t> </a:t>
            </a:r>
            <a:r>
              <a:rPr lang="en-GB" sz="1800" b="1" dirty="0"/>
              <a:t>Disgwyliadau'r gweithlu / cyflogwr a Phrentisiaeth - diweddariad</a:t>
            </a:r>
            <a:br>
              <a:rPr lang="en-US" sz="1800" b="1" dirty="0"/>
            </a:br>
            <a:endParaRPr lang="en-GB" sz="1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9212" y="1009642"/>
            <a:ext cx="3531748" cy="107721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600" b="1" dirty="0">
                <a:solidFill>
                  <a:schemeClr val="bg1"/>
                </a:solidFill>
              </a:rPr>
              <a:t>Blynyddoedd cynnar / gofal plant:</a:t>
            </a:r>
            <a:br>
              <a:rPr lang="en-GB" sz="1600" b="1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Fframwaith Sefydlu Cymru Gyfan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Chymhwyster sector newydd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212" y="3801937"/>
            <a:ext cx="3531748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600" b="1" dirty="0">
                <a:solidFill>
                  <a:schemeClr val="bg1"/>
                </a:solidFill>
              </a:rPr>
              <a:t>Iechyd a Gofal Cymdeithasol:</a:t>
            </a:r>
            <a:br>
              <a:rPr lang="en-GB" sz="1600" b="1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Iechyd a Gofal Cymdeithasol: Craidd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Chymhwyster sector newydd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9212" y="2085194"/>
            <a:ext cx="3531748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1600" dirty="0">
                <a:solidFill>
                  <a:schemeClr val="tx2"/>
                </a:solidFill>
              </a:rPr>
              <a:t>Mae ystod eang o gymwysterau etifeddiaeth yn parhau i gael eu derbyn heb fawr ddim yn ychwanegol, ac mae rhai ohonynt yn parhau i fod ar agor i'w cofrestru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212" y="4868323"/>
            <a:ext cx="3531748" cy="12003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dirty="0">
                <a:solidFill>
                  <a:srgbClr val="0070C0"/>
                </a:solidFill>
              </a:rPr>
              <a:t>Mae ystod eang o gymwysterau etifeddiaeth yn parhau i gael eu derbyn, rhai gyda disgwyliadau o ddysgu ychwanegol i'w cwblhau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26280" y="1548251"/>
            <a:ext cx="7341500" cy="230832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b="1" dirty="0">
                <a:solidFill>
                  <a:schemeClr val="bg1"/>
                </a:solidFill>
              </a:rPr>
              <a:t>Prentisiaethau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bg1"/>
                </a:solidFill>
              </a:rPr>
              <a:t>Dim dirprwy ar gyfer cymwysterau sector-benodol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bg1"/>
                </a:solidFill>
              </a:rPr>
              <a:t>RHAID i bob prentis gwblhau cymhwyster CRAIDD A y gymhwyster YMARFER priodol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bg1"/>
                </a:solidFill>
              </a:rPr>
              <a:t>Dim Hawliau a Chyfrifoldebau Cyflogwr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bg1"/>
                </a:solidFill>
              </a:rPr>
              <a:t>Gofynion hyfforddi gorfodol yn y gwaith ac i ffwrdd o'r gwaith (archwiliadwy)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chemeClr val="bg1"/>
                </a:solidFill>
              </a:rPr>
              <a:t>Gofynion cyflogwyr - Digidol (nyrsio) / Gwobr Pontio (8-12 oed)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672" y="4519028"/>
            <a:ext cx="1311109" cy="13568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41941" y="4770048"/>
            <a:ext cx="4730599" cy="92333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dirty="0">
                <a:solidFill>
                  <a:schemeClr val="bg1"/>
                </a:solidFill>
              </a:rPr>
              <a:t>RHAID i systemau a phrosesau Cydnabod ar gyfer Dysgu Blaenorol fod ar waith a'u gweithredu gan BOB canolfan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29398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A xmlns="101960c9-2583-49a4-9434-4c0cad7b266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0" ma:contentTypeDescription="Create a new document." ma:contentTypeScope="" ma:versionID="401f551f9abc41c8c06ec40edacefe07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52fe2749e27d11d5c284173d135dace0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CF2C5D-BA0A-4ADC-ACA3-AA75CD9BCC39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e3a0cbdc-ba07-495f-be79-0ed49d04ab45"/>
    <ds:schemaRef ds:uri="729a0165-6300-4d50-95f5-a3791e8a97d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97B7B73-07A9-4341-885A-4ABDC27877B5}"/>
</file>

<file path=customXml/itemProps3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post-16 skills plan - business team update (feb 2017)</Template>
  <TotalTime>51186</TotalTime>
  <Words>737</Words>
  <Application>Microsoft Office PowerPoint</Application>
  <PresentationFormat>Widescreen</PresentationFormat>
  <Paragraphs>145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Workforce/employer and Apprenticeship expectations – update </vt:lpstr>
      <vt:lpstr> Disgwyliadau'r gweithlu / cyflogwr a Phrentisiaeth - diweddariad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update</dc:title>
  <dc:creator>jennifer onuzuruike</dc:creator>
  <cp:lastModifiedBy>Jones, Nia</cp:lastModifiedBy>
  <cp:revision>929</cp:revision>
  <cp:lastPrinted>2019-01-23T11:51:18Z</cp:lastPrinted>
  <dcterms:created xsi:type="dcterms:W3CDTF">2017-02-16T08:44:54Z</dcterms:created>
  <dcterms:modified xsi:type="dcterms:W3CDTF">2019-11-07T12:52:52Z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</Properties>
</file>