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heme/theme2.xml" ContentType="application/vnd.openxmlformats-officedocument.them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notesSlides/notesSlide1.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notesSlides/notesSlide2.xml" ContentType="application/vnd.openxmlformats-officedocument.presentationml.notesSlide+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notesSlides/notesSlide3.xml" ContentType="application/vnd.openxmlformats-officedocument.presentationml.notesSlide+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notesSlides/notesSlide4.xml" ContentType="application/vnd.openxmlformats-officedocument.presentationml.notesSlide+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5.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notesSlides/notesSlide6.xml" ContentType="application/vnd.openxmlformats-officedocument.presentationml.notesSlide+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notesSlides/notesSlide7.xml" ContentType="application/vnd.openxmlformats-officedocument.presentationml.notesSlide+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notesSlides/notesSlide8.xml" ContentType="application/vnd.openxmlformats-officedocument.presentationml.notesSlide+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notesSlides/notesSlide9.xml" ContentType="application/vnd.openxmlformats-officedocument.presentationml.notesSlide+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notesSlides/notesSlide10.xml" ContentType="application/vnd.openxmlformats-officedocument.presentationml.notesSlide+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notesSlides/notesSlide11.xml" ContentType="application/vnd.openxmlformats-officedocument.presentationml.notesSlide+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notesSlides/notesSlide12.xml" ContentType="application/vnd.openxmlformats-officedocument.presentationml.notesSlide+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notesSlides/notesSlide13.xml" ContentType="application/vnd.openxmlformats-officedocument.presentationml.notesSlide+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notesSlides/notesSlide14.xml" ContentType="application/vnd.openxmlformats-officedocument.presentationml.notesSlide+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notesSlides/notesSlide15.xml" ContentType="application/vnd.openxmlformats-officedocument.presentationml.notesSlide+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notesSlides/notesSlide16.xml" ContentType="application/vnd.openxmlformats-officedocument.presentationml.notesSlide+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notesSlides/notesSlide17.xml" ContentType="application/vnd.openxmlformats-officedocument.presentationml.notesSlide+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notesSlides/notesSlide18.xml" ContentType="application/vnd.openxmlformats-officedocument.presentationml.notesSlide+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notesSlides/notesSlide19.xml" ContentType="application/vnd.openxmlformats-officedocument.presentationml.notesSlide+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notesSlides/notesSlide20.xml" ContentType="application/vnd.openxmlformats-officedocument.presentationml.notesSlide+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notesSlides/notesSlide21.xml" ContentType="application/vnd.openxmlformats-officedocument.presentationml.notesSlide+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notesSlides/notesSlide22.xml" ContentType="application/vnd.openxmlformats-officedocument.presentationml.notesSlide+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notesSlides/notesSlide23.xml" ContentType="application/vnd.openxmlformats-officedocument.presentationml.notesSlide+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notesSlides/notesSlide24.xml" ContentType="application/vnd.openxmlformats-officedocument.presentationml.notesSlide+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notesSlides/notesSlide25.xml" ContentType="application/vnd.openxmlformats-officedocument.presentationml.notesSlide+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notesSlides/notesSlide26.xml" ContentType="application/vnd.openxmlformats-officedocument.presentationml.notesSlide+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notesSlides/notesSlide27.xml" ContentType="application/vnd.openxmlformats-officedocument.presentationml.notesSlide+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notesSlides/notesSlide28.xml" ContentType="application/vnd.openxmlformats-officedocument.presentationml.notesSlide+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notesSlides/notesSlide29.xml" ContentType="application/vnd.openxmlformats-officedocument.presentationml.notesSlide+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notesSlides/notesSlide30.xml" ContentType="application/vnd.openxmlformats-officedocument.presentationml.notesSlide+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notesSlides/notesSlide31.xml" ContentType="application/vnd.openxmlformats-officedocument.presentationml.notesSlide+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notesSlides/notesSlide32.xml" ContentType="application/vnd.openxmlformats-officedocument.presentationml.notesSlide+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notesSlides/notesSlide33.xml" ContentType="application/vnd.openxmlformats-officedocument.presentationml.notesSlide+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notesSlides/notesSlide34.xml" ContentType="application/vnd.openxmlformats-officedocument.presentationml.notesSlide+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notesSlides/notesSlide35.xml" ContentType="application/vnd.openxmlformats-officedocument.presentationml.notesSlide+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notesSlides/notesSlide36.xml" ContentType="application/vnd.openxmlformats-officedocument.presentationml.notesSlide+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notesSlides/notesSlide37.xml" ContentType="application/vnd.openxmlformats-officedocument.presentationml.notesSlide+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notesSlides/notesSlide38.xml" ContentType="application/vnd.openxmlformats-officedocument.presentationml.notesSlide+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notesSlides/notesSlide39.xml" ContentType="application/vnd.openxmlformats-officedocument.presentationml.notesSlide+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notesSlides/notesSlide40.xml" ContentType="application/vnd.openxmlformats-officedocument.presentationml.notesSlide+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notesSlides/notesSlide41.xml" ContentType="application/vnd.openxmlformats-officedocument.presentationml.notesSlide+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notesSlides/notesSlide42.xml" ContentType="application/vnd.openxmlformats-officedocument.presentationml.notesSlide+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notesSlides/notesSlide43.xml" ContentType="application/vnd.openxmlformats-officedocument.presentationml.notesSlide+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notesSlides/notesSlide44.xml" ContentType="application/vnd.openxmlformats-officedocument.presentationml.notesSlide+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notesSlides/notesSlide45.xml" ContentType="application/vnd.openxmlformats-officedocument.presentationml.notesSlide+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notesSlides/notesSlide46.xml" ContentType="application/vnd.openxmlformats-officedocument.presentationml.notesSlide+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95"/>
  </p:notesMasterIdLst>
  <p:sldIdLst>
    <p:sldId id="257" r:id="rId5"/>
    <p:sldId id="333" r:id="rId6"/>
    <p:sldId id="562" r:id="rId7"/>
    <p:sldId id="334" r:id="rId8"/>
    <p:sldId id="564" r:id="rId9"/>
    <p:sldId id="566" r:id="rId10"/>
    <p:sldId id="602" r:id="rId11"/>
    <p:sldId id="567" r:id="rId12"/>
    <p:sldId id="569" r:id="rId13"/>
    <p:sldId id="571" r:id="rId14"/>
    <p:sldId id="572" r:id="rId15"/>
    <p:sldId id="574" r:id="rId16"/>
    <p:sldId id="576" r:id="rId17"/>
    <p:sldId id="581" r:id="rId18"/>
    <p:sldId id="582" r:id="rId19"/>
    <p:sldId id="583" r:id="rId20"/>
    <p:sldId id="585" r:id="rId21"/>
    <p:sldId id="304" r:id="rId22"/>
    <p:sldId id="587" r:id="rId23"/>
    <p:sldId id="588" r:id="rId24"/>
    <p:sldId id="590" r:id="rId25"/>
    <p:sldId id="592" r:id="rId26"/>
    <p:sldId id="594" r:id="rId27"/>
    <p:sldId id="596" r:id="rId28"/>
    <p:sldId id="603" r:id="rId29"/>
    <p:sldId id="606" r:id="rId30"/>
    <p:sldId id="599" r:id="rId31"/>
    <p:sldId id="600" r:id="rId32"/>
    <p:sldId id="671" r:id="rId33"/>
    <p:sldId id="605" r:id="rId34"/>
    <p:sldId id="504" r:id="rId35"/>
    <p:sldId id="598" r:id="rId36"/>
    <p:sldId id="608" r:id="rId37"/>
    <p:sldId id="609" r:id="rId38"/>
    <p:sldId id="611" r:id="rId39"/>
    <p:sldId id="612" r:id="rId40"/>
    <p:sldId id="672" r:id="rId41"/>
    <p:sldId id="615" r:id="rId42"/>
    <p:sldId id="616" r:id="rId43"/>
    <p:sldId id="617" r:id="rId44"/>
    <p:sldId id="618" r:id="rId45"/>
    <p:sldId id="619" r:id="rId46"/>
    <p:sldId id="620" r:id="rId47"/>
    <p:sldId id="623" r:id="rId48"/>
    <p:sldId id="621" r:id="rId49"/>
    <p:sldId id="622" r:id="rId50"/>
    <p:sldId id="624" r:id="rId51"/>
    <p:sldId id="625" r:id="rId52"/>
    <p:sldId id="626" r:id="rId53"/>
    <p:sldId id="627" r:id="rId54"/>
    <p:sldId id="637" r:id="rId55"/>
    <p:sldId id="638" r:id="rId56"/>
    <p:sldId id="673" r:id="rId57"/>
    <p:sldId id="674" r:id="rId58"/>
    <p:sldId id="675" r:id="rId59"/>
    <p:sldId id="628" r:id="rId60"/>
    <p:sldId id="635" r:id="rId61"/>
    <p:sldId id="629" r:id="rId62"/>
    <p:sldId id="636" r:id="rId63"/>
    <p:sldId id="630" r:id="rId64"/>
    <p:sldId id="631" r:id="rId65"/>
    <p:sldId id="633" r:id="rId66"/>
    <p:sldId id="634" r:id="rId67"/>
    <p:sldId id="676" r:id="rId68"/>
    <p:sldId id="640" r:id="rId69"/>
    <p:sldId id="641" r:id="rId70"/>
    <p:sldId id="642" r:id="rId71"/>
    <p:sldId id="643" r:id="rId72"/>
    <p:sldId id="644" r:id="rId73"/>
    <p:sldId id="645" r:id="rId74"/>
    <p:sldId id="646" r:id="rId75"/>
    <p:sldId id="649" r:id="rId76"/>
    <p:sldId id="647" r:id="rId77"/>
    <p:sldId id="648" r:id="rId78"/>
    <p:sldId id="650" r:id="rId79"/>
    <p:sldId id="651" r:id="rId80"/>
    <p:sldId id="652" r:id="rId81"/>
    <p:sldId id="677" r:id="rId82"/>
    <p:sldId id="657" r:id="rId83"/>
    <p:sldId id="658" r:id="rId84"/>
    <p:sldId id="659" r:id="rId85"/>
    <p:sldId id="661" r:id="rId86"/>
    <p:sldId id="663" r:id="rId87"/>
    <p:sldId id="664" r:id="rId88"/>
    <p:sldId id="665" r:id="rId89"/>
    <p:sldId id="666" r:id="rId90"/>
    <p:sldId id="668" r:id="rId91"/>
    <p:sldId id="669" r:id="rId92"/>
    <p:sldId id="667" r:id="rId93"/>
    <p:sldId id="670" r:id="rId94"/>
  </p:sldIdLst>
  <p:sldSz cx="12192000" cy="6858000"/>
  <p:notesSz cx="6858000" cy="9144000"/>
  <p:custDataLst>
    <p:tags r:id="rId96"/>
  </p:custDataLst>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ilip Webber" initials="PW" lastIdx="0" clrIdx="0">
    <p:extLst>
      <p:ext uri="{19B8F6BF-5375-455C-9EA6-DF929625EA0E}">
        <p15:presenceInfo xmlns:p15="http://schemas.microsoft.com/office/powerpoint/2012/main" userId="49986e8938c61fb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88799" autoAdjust="0"/>
  </p:normalViewPr>
  <p:slideViewPr>
    <p:cSldViewPr snapToGrid="0" snapToObjects="1">
      <p:cViewPr varScale="1">
        <p:scale>
          <a:sx n="52" d="100"/>
          <a:sy n="52" d="100"/>
        </p:scale>
        <p:origin x="968"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97"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5A3FA2BE-9D15-4DD2-956E-123FFF507E4E}"/>
    <pc:docChg chg="modSld">
      <pc:chgData name="Wyman, Hilary" userId="f3bca22b-3a42-4d89-8a24-ce254d13f28a" providerId="ADAL" clId="{5A3FA2BE-9D15-4DD2-956E-123FFF507E4E}" dt="2021-07-19T12:32:18.992" v="0" actId="6549"/>
      <pc:docMkLst>
        <pc:docMk/>
      </pc:docMkLst>
      <pc:sldChg chg="modSp mod">
        <pc:chgData name="Wyman, Hilary" userId="f3bca22b-3a42-4d89-8a24-ce254d13f28a" providerId="ADAL" clId="{5A3FA2BE-9D15-4DD2-956E-123FFF507E4E}" dt="2021-07-19T12:32:18.992" v="0" actId="6549"/>
        <pc:sldMkLst>
          <pc:docMk/>
          <pc:sldMk cId="154714357" sldId="609"/>
        </pc:sldMkLst>
        <pc:spChg chg="mod">
          <ac:chgData name="Wyman, Hilary" userId="f3bca22b-3a42-4d89-8a24-ce254d13f28a" providerId="ADAL" clId="{5A3FA2BE-9D15-4DD2-956E-123FFF507E4E}" dt="2021-07-19T12:32:18.992" v="0" actId="6549"/>
          <ac:spMkLst>
            <pc:docMk/>
            <pc:sldMk cId="154714357" sldId="609"/>
            <ac:spMk id="9" creationId="{C991AF87-E5CD-4B39-A91F-2C42EEFFBFD2}"/>
          </ac:spMkLst>
        </pc:spChg>
      </pc:sldChg>
    </pc:docChg>
  </pc:docChgLst>
  <pc:docChgLst>
    <pc:chgData name="Wyman, Hilary" userId="f3bca22b-3a42-4d89-8a24-ce254d13f28a" providerId="ADAL" clId="{B7C152D0-E00E-46EE-8AF6-38BDC518FF98}"/>
    <pc:docChg chg="undo custSel modSld">
      <pc:chgData name="Wyman, Hilary" userId="f3bca22b-3a42-4d89-8a24-ce254d13f28a" providerId="ADAL" clId="{B7C152D0-E00E-46EE-8AF6-38BDC518FF98}" dt="2021-07-19T09:57:33.972" v="6" actId="6549"/>
      <pc:docMkLst>
        <pc:docMk/>
      </pc:docMkLst>
      <pc:sldChg chg="modNotesTx">
        <pc:chgData name="Wyman, Hilary" userId="f3bca22b-3a42-4d89-8a24-ce254d13f28a" providerId="ADAL" clId="{B7C152D0-E00E-46EE-8AF6-38BDC518FF98}" dt="2021-07-19T09:53:28.030" v="2" actId="20577"/>
        <pc:sldMkLst>
          <pc:docMk/>
          <pc:sldMk cId="2887117663" sldId="644"/>
        </pc:sldMkLst>
      </pc:sldChg>
      <pc:sldChg chg="modSp mod">
        <pc:chgData name="Wyman, Hilary" userId="f3bca22b-3a42-4d89-8a24-ce254d13f28a" providerId="ADAL" clId="{B7C152D0-E00E-46EE-8AF6-38BDC518FF98}" dt="2021-07-19T09:57:33.972" v="6" actId="6549"/>
        <pc:sldMkLst>
          <pc:docMk/>
          <pc:sldMk cId="65772956" sldId="668"/>
        </pc:sldMkLst>
        <pc:spChg chg="mod">
          <ac:chgData name="Wyman, Hilary" userId="f3bca22b-3a42-4d89-8a24-ce254d13f28a" providerId="ADAL" clId="{B7C152D0-E00E-46EE-8AF6-38BDC518FF98}" dt="2021-07-19T09:57:33.380" v="5" actId="6549"/>
          <ac:spMkLst>
            <pc:docMk/>
            <pc:sldMk cId="65772956" sldId="668"/>
            <ac:spMk id="9" creationId="{C8903098-7CD6-40A6-A1D2-F5D3F7F46472}"/>
          </ac:spMkLst>
        </pc:spChg>
        <pc:spChg chg="mod">
          <ac:chgData name="Wyman, Hilary" userId="f3bca22b-3a42-4d89-8a24-ce254d13f28a" providerId="ADAL" clId="{B7C152D0-E00E-46EE-8AF6-38BDC518FF98}" dt="2021-07-19T09:57:33.972" v="6" actId="6549"/>
          <ac:spMkLst>
            <pc:docMk/>
            <pc:sldMk cId="65772956" sldId="668"/>
            <ac:spMk id="14" creationId="{B55CF9D1-E1A7-4BE0-B013-71D8B912DF40}"/>
          </ac:spMkLst>
        </pc:spChg>
      </pc:sldChg>
    </pc:docChg>
  </pc:docChgLst>
</pc:chgInfo>
</file>

<file path=ppt/notesMasters/_rels/notesMaster1.xml.rels><?xml version="1.0" encoding="UTF-8" standalone="yes"?>
<Relationships xmlns="http://schemas.openxmlformats.org/package/2006/relationships"><Relationship Id="rId3" Type="http://schemas.openxmlformats.org/officeDocument/2006/relationships/tags" Target="../tags/tag207.xml"/><Relationship Id="rId7" Type="http://schemas.openxmlformats.org/officeDocument/2006/relationships/tags" Target="../tags/tag211.xml"/><Relationship Id="rId2" Type="http://schemas.openxmlformats.org/officeDocument/2006/relationships/tags" Target="../tags/tag206.xml"/><Relationship Id="rId1" Type="http://schemas.openxmlformats.org/officeDocument/2006/relationships/theme" Target="../theme/theme2.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7/19/2021</a:t>
            </a:fld>
            <a:endParaRPr lang="en-US"/>
          </a:p>
        </p:txBody>
      </p:sp>
      <p:sp>
        <p:nvSpPr>
          <p:cNvPr id="4" name="Slide Image Placeholder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 Id="rId5" Type="http://schemas.openxmlformats.org/officeDocument/2006/relationships/slide" Target="../slides/slide29.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 Id="rId5" Type="http://schemas.openxmlformats.org/officeDocument/2006/relationships/slide" Target="../slides/slide30.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 Id="rId5" Type="http://schemas.openxmlformats.org/officeDocument/2006/relationships/slide" Target="../slides/slide31.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 Id="rId5" Type="http://schemas.openxmlformats.org/officeDocument/2006/relationships/slide" Target="../slides/slide35.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tags" Target="../tags/tag433.xml"/><Relationship Id="rId5" Type="http://schemas.openxmlformats.org/officeDocument/2006/relationships/slide" Target="../slides/slide36.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 Id="rId5" Type="http://schemas.openxmlformats.org/officeDocument/2006/relationships/slide" Target="../slides/slide37.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 Id="rId5" Type="http://schemas.openxmlformats.org/officeDocument/2006/relationships/slide" Target="../slides/slide40.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 Id="rId5" Type="http://schemas.openxmlformats.org/officeDocument/2006/relationships/slide" Target="../slides/slide42.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 Id="rId5" Type="http://schemas.openxmlformats.org/officeDocument/2006/relationships/slide" Target="../slides/slide44.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 Id="rId5" Type="http://schemas.openxmlformats.org/officeDocument/2006/relationships/slide" Target="../slides/slide48.xml"/><Relationship Id="rId4"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tags" Target="../tags/tag504.xml"/><Relationship Id="rId5" Type="http://schemas.openxmlformats.org/officeDocument/2006/relationships/slide" Target="../slides/slide49.xml"/><Relationship Id="rId4"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 Id="rId5" Type="http://schemas.openxmlformats.org/officeDocument/2006/relationships/slide" Target="../slides/slide50.xml"/><Relationship Id="rId4"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tags" Target="../tags/tag523.xml"/><Relationship Id="rId2" Type="http://schemas.openxmlformats.org/officeDocument/2006/relationships/tags" Target="../tags/tag522.xml"/><Relationship Id="rId1" Type="http://schemas.openxmlformats.org/officeDocument/2006/relationships/tags" Target="../tags/tag521.xml"/><Relationship Id="rId5" Type="http://schemas.openxmlformats.org/officeDocument/2006/relationships/slide" Target="../slides/slide51.xml"/><Relationship Id="rId4"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 Id="rId5" Type="http://schemas.openxmlformats.org/officeDocument/2006/relationships/slide" Target="../slides/slide52.xml"/><Relationship Id="rId4"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 Id="rId5" Type="http://schemas.openxmlformats.org/officeDocument/2006/relationships/slide" Target="../slides/slide53.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 Id="rId5" Type="http://schemas.openxmlformats.org/officeDocument/2006/relationships/slide" Target="../slides/slide54.xml"/><Relationship Id="rId4"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 Id="rId5" Type="http://schemas.openxmlformats.org/officeDocument/2006/relationships/slide" Target="../slides/slide55.xml"/><Relationship Id="rId4"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tags" Target="../tags/tag554.xml"/><Relationship Id="rId2" Type="http://schemas.openxmlformats.org/officeDocument/2006/relationships/tags" Target="../tags/tag553.xml"/><Relationship Id="rId1" Type="http://schemas.openxmlformats.org/officeDocument/2006/relationships/tags" Target="../tags/tag552.xml"/><Relationship Id="rId5" Type="http://schemas.openxmlformats.org/officeDocument/2006/relationships/slide" Target="../slides/slide57.xml"/><Relationship Id="rId4"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 Id="rId5" Type="http://schemas.openxmlformats.org/officeDocument/2006/relationships/slide" Target="../slides/slide59.xml"/><Relationship Id="rId4"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tags" Target="../tags/tag573.xml"/><Relationship Id="rId5" Type="http://schemas.openxmlformats.org/officeDocument/2006/relationships/slide" Target="../slides/slide62.xml"/><Relationship Id="rId4"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 Id="rId5" Type="http://schemas.openxmlformats.org/officeDocument/2006/relationships/slide" Target="../slides/slide63.xml"/><Relationship Id="rId4"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tags" Target="../tags/tag590.xml"/><Relationship Id="rId2" Type="http://schemas.openxmlformats.org/officeDocument/2006/relationships/tags" Target="../tags/tag589.xml"/><Relationship Id="rId1" Type="http://schemas.openxmlformats.org/officeDocument/2006/relationships/tags" Target="../tags/tag588.xml"/><Relationship Id="rId5" Type="http://schemas.openxmlformats.org/officeDocument/2006/relationships/slide" Target="../slides/slide64.xml"/><Relationship Id="rId4"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tags" Target="../tags/tag597.xml"/><Relationship Id="rId2" Type="http://schemas.openxmlformats.org/officeDocument/2006/relationships/tags" Target="../tags/tag596.xml"/><Relationship Id="rId1" Type="http://schemas.openxmlformats.org/officeDocument/2006/relationships/tags" Target="../tags/tag595.xml"/><Relationship Id="rId5" Type="http://schemas.openxmlformats.org/officeDocument/2006/relationships/slide" Target="../slides/slide66.xml"/><Relationship Id="rId4"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tags" Target="../tags/tag605.xml"/><Relationship Id="rId2" Type="http://schemas.openxmlformats.org/officeDocument/2006/relationships/tags" Target="../tags/tag604.xml"/><Relationship Id="rId1" Type="http://schemas.openxmlformats.org/officeDocument/2006/relationships/tags" Target="../tags/tag603.xml"/><Relationship Id="rId5" Type="http://schemas.openxmlformats.org/officeDocument/2006/relationships/slide" Target="../slides/slide67.xml"/><Relationship Id="rId4"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tags" Target="../tags/tag612.xml"/><Relationship Id="rId2" Type="http://schemas.openxmlformats.org/officeDocument/2006/relationships/tags" Target="../tags/tag611.xml"/><Relationship Id="rId1" Type="http://schemas.openxmlformats.org/officeDocument/2006/relationships/tags" Target="../tags/tag610.xml"/><Relationship Id="rId5" Type="http://schemas.openxmlformats.org/officeDocument/2006/relationships/slide" Target="../slides/slide69.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tags" Target="../tags/tag618.xml"/><Relationship Id="rId2" Type="http://schemas.openxmlformats.org/officeDocument/2006/relationships/tags" Target="../tags/tag617.xml"/><Relationship Id="rId1" Type="http://schemas.openxmlformats.org/officeDocument/2006/relationships/tags" Target="../tags/tag616.xml"/><Relationship Id="rId5" Type="http://schemas.openxmlformats.org/officeDocument/2006/relationships/slide" Target="../slides/slide70.xml"/><Relationship Id="rId4"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tags" Target="../tags/tag624.xml"/><Relationship Id="rId2" Type="http://schemas.openxmlformats.org/officeDocument/2006/relationships/tags" Target="../tags/tag623.xml"/><Relationship Id="rId1" Type="http://schemas.openxmlformats.org/officeDocument/2006/relationships/tags" Target="../tags/tag622.xml"/><Relationship Id="rId5" Type="http://schemas.openxmlformats.org/officeDocument/2006/relationships/slide" Target="../slides/slide71.xml"/><Relationship Id="rId4"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tags" Target="../tags/tag642.xml"/><Relationship Id="rId2" Type="http://schemas.openxmlformats.org/officeDocument/2006/relationships/tags" Target="../tags/tag641.xml"/><Relationship Id="rId1" Type="http://schemas.openxmlformats.org/officeDocument/2006/relationships/tags" Target="../tags/tag640.xml"/><Relationship Id="rId5" Type="http://schemas.openxmlformats.org/officeDocument/2006/relationships/slide" Target="../slides/slide75.xml"/><Relationship Id="rId4"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tags" Target="../tags/tag653.xml"/><Relationship Id="rId5" Type="http://schemas.openxmlformats.org/officeDocument/2006/relationships/slide" Target="../slides/slide77.xml"/><Relationship Id="rId4"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tags" Target="../tags/tag665.xml"/><Relationship Id="rId2" Type="http://schemas.openxmlformats.org/officeDocument/2006/relationships/tags" Target="../tags/tag664.xml"/><Relationship Id="rId1" Type="http://schemas.openxmlformats.org/officeDocument/2006/relationships/tags" Target="../tags/tag663.xml"/><Relationship Id="rId5" Type="http://schemas.openxmlformats.org/officeDocument/2006/relationships/slide" Target="../slides/slide78.xml"/><Relationship Id="rId4"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tags" Target="../tags/tag669.xml"/><Relationship Id="rId5" Type="http://schemas.openxmlformats.org/officeDocument/2006/relationships/slide" Target="../slides/slide79.xml"/><Relationship Id="rId4"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tags" Target="../tags/tag707.xml"/><Relationship Id="rId2" Type="http://schemas.openxmlformats.org/officeDocument/2006/relationships/tags" Target="../tags/tag706.xml"/><Relationship Id="rId1" Type="http://schemas.openxmlformats.org/officeDocument/2006/relationships/tags" Target="../tags/tag705.xml"/><Relationship Id="rId5" Type="http://schemas.openxmlformats.org/officeDocument/2006/relationships/slide" Target="../slides/slide89.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11251244-70FD-4F58-9C3A-BA436271FF06}" type="slidenum">
              <a:rPr lang="en-US" smtClean="0"/>
              <a:t>1</a:t>
            </a:fld>
            <a:endParaRPr lang="en-US"/>
          </a:p>
        </p:txBody>
      </p:sp>
    </p:spTree>
    <p:extLst>
      <p:ext uri="{BB962C8B-B14F-4D97-AF65-F5344CB8AC3E}">
        <p14:creationId xmlns:p14="http://schemas.microsoft.com/office/powerpoint/2010/main" val="1485938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91F8AB13-F507-42FD-81FB-829A3597A06E}" type="slidenum">
              <a:rPr lang="en-US" smtClean="0"/>
              <a:t>21</a:t>
            </a:fld>
            <a:endParaRPr lang="en-US"/>
          </a:p>
        </p:txBody>
      </p:sp>
    </p:spTree>
    <p:extLst>
      <p:ext uri="{BB962C8B-B14F-4D97-AF65-F5344CB8AC3E}">
        <p14:creationId xmlns:p14="http://schemas.microsoft.com/office/powerpoint/2010/main" val="1406481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b="0" i="0">
              <a:solidFill>
                <a:srgbClr val="333333"/>
              </a:solidFill>
              <a:effectLst/>
              <a:latin typeface="Open Sans" panose="020B0606030504020204" pitchFamily="34" charset="0"/>
            </a:endParaRPr>
          </a:p>
          <a:p>
            <a:endParaRPr lang="en-GB" b="0" i="0">
              <a:solidFill>
                <a:srgbClr val="333333"/>
              </a:solidFill>
              <a:effectLst/>
              <a:latin typeface="Open Sans" panose="020B0606030504020204" pitchFamily="34" charset="0"/>
            </a:endParaRPr>
          </a:p>
          <a:p>
            <a:endParaRPr lang="en-GB" b="0" i="0">
              <a:solidFill>
                <a:srgbClr val="333333"/>
              </a:solidFill>
              <a:effectLst/>
              <a:latin typeface="Open Sans" panose="020B0606030504020204" pitchFamily="34" charset="0"/>
            </a:endParaRPr>
          </a:p>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B8ABF39D-582A-425D-B93D-789651FD6F66}" type="slidenum">
              <a:rPr lang="en-US" smtClean="0"/>
              <a:t>22</a:t>
            </a:fld>
            <a:endParaRPr lang="en-US"/>
          </a:p>
        </p:txBody>
      </p:sp>
    </p:spTree>
    <p:extLst>
      <p:ext uri="{BB962C8B-B14F-4D97-AF65-F5344CB8AC3E}">
        <p14:creationId xmlns:p14="http://schemas.microsoft.com/office/powerpoint/2010/main" val="2035759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lgn="l">
              <a:defRPr b="0" i="0"/>
            </a:pPr>
            <a:r>
              <a:rPr lang="1106" dirty="0"/>
              <a:t>Gallech chi drafod ystyron y cysyniadau hyn â dysgwyr a rhoi enghreifftiau o sut gellir cymhwyso'r rhain a pham byddai hyn yn cwrdd ag anghenion cyfannol unigolion yn ystod cyfnodau datblygiad allweddol.  </a:t>
            </a:r>
          </a:p>
        </p:txBody>
      </p:sp>
      <p:sp>
        <p:nvSpPr>
          <p:cNvPr id="4" name="Slide Number Placeholder 3"/>
          <p:cNvSpPr>
            <a:spLocks noGrp="1"/>
          </p:cNvSpPr>
          <p:nvPr>
            <p:ph type="sldNum" sz="quarter" idx="5"/>
            <p:custDataLst>
              <p:tags r:id="rId3"/>
            </p:custDataLst>
          </p:nvPr>
        </p:nvSpPr>
        <p:spPr/>
        <p:txBody>
          <a:bodyPr/>
          <a:lstStyle/>
          <a:p>
            <a:pPr>
              <a:defRPr b="0" i="0"/>
            </a:pPr>
            <a:fld id="{5253F4B6-2958-4BC6-9F8F-C5070E2DA085}" type="slidenum">
              <a:rPr lang="en-US" smtClean="0"/>
              <a:t>24</a:t>
            </a:fld>
            <a:endParaRPr lang="en-US"/>
          </a:p>
        </p:txBody>
      </p:sp>
    </p:spTree>
    <p:extLst>
      <p:ext uri="{BB962C8B-B14F-4D97-AF65-F5344CB8AC3E}">
        <p14:creationId xmlns:p14="http://schemas.microsoft.com/office/powerpoint/2010/main" val="2217260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lgn="l"/>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4C71DE4D-A892-4BD7-8F7D-A5CDEBF65FF7}" type="slidenum">
              <a:rPr lang="en-US" smtClean="0"/>
              <a:t>27</a:t>
            </a:fld>
            <a:endParaRPr lang="en-US"/>
          </a:p>
        </p:txBody>
      </p:sp>
    </p:spTree>
    <p:extLst>
      <p:ext uri="{BB962C8B-B14F-4D97-AF65-F5344CB8AC3E}">
        <p14:creationId xmlns:p14="http://schemas.microsoft.com/office/powerpoint/2010/main" val="1198492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lgn="l"/>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0C8819EE-975C-4EC8-B8AA-06E0C829F105}" type="slidenum">
              <a:rPr lang="en-US" smtClean="0"/>
              <a:t>28</a:t>
            </a:fld>
            <a:endParaRPr lang="en-US"/>
          </a:p>
        </p:txBody>
      </p:sp>
    </p:spTree>
    <p:extLst>
      <p:ext uri="{BB962C8B-B14F-4D97-AF65-F5344CB8AC3E}">
        <p14:creationId xmlns:p14="http://schemas.microsoft.com/office/powerpoint/2010/main" val="178340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lgn="l"/>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4BC471CC-B5FB-4C03-8F90-F7D3C72E667A}" type="slidenum">
              <a:rPr lang="en-US" smtClean="0"/>
              <a:t>29</a:t>
            </a:fld>
            <a:endParaRPr lang="en-US"/>
          </a:p>
        </p:txBody>
      </p:sp>
    </p:spTree>
    <p:extLst>
      <p:ext uri="{BB962C8B-B14F-4D97-AF65-F5344CB8AC3E}">
        <p14:creationId xmlns:p14="http://schemas.microsoft.com/office/powerpoint/2010/main" val="4167693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lgn="l"/>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C58C09CA-3578-4F47-8DE8-926ED073B27E}" type="slidenum">
              <a:rPr lang="en-US" smtClean="0"/>
              <a:t>30</a:t>
            </a:fld>
            <a:endParaRPr lang="en-US"/>
          </a:p>
        </p:txBody>
      </p:sp>
    </p:spTree>
    <p:extLst>
      <p:ext uri="{BB962C8B-B14F-4D97-AF65-F5344CB8AC3E}">
        <p14:creationId xmlns:p14="http://schemas.microsoft.com/office/powerpoint/2010/main" val="3876989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41D748DB-85E6-42FE-9164-EF5984A1B902}" type="slidenum">
              <a:rPr lang="en-US" smtClean="0"/>
              <a:t>31</a:t>
            </a:fld>
            <a:endParaRPr lang="en-US"/>
          </a:p>
        </p:txBody>
      </p:sp>
    </p:spTree>
    <p:extLst>
      <p:ext uri="{BB962C8B-B14F-4D97-AF65-F5344CB8AC3E}">
        <p14:creationId xmlns:p14="http://schemas.microsoft.com/office/powerpoint/2010/main" val="430560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77DEC92E-A53C-408D-8047-AACE2AAD35B6}" type="slidenum">
              <a:rPr lang="en-US" smtClean="0"/>
              <a:t>35</a:t>
            </a:fld>
            <a:endParaRPr lang="en-US"/>
          </a:p>
        </p:txBody>
      </p:sp>
    </p:spTree>
    <p:extLst>
      <p:ext uri="{BB962C8B-B14F-4D97-AF65-F5344CB8AC3E}">
        <p14:creationId xmlns:p14="http://schemas.microsoft.com/office/powerpoint/2010/main" val="2002569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939C4DD1-BF55-4D21-B0D8-56E7CC27F270}" type="slidenum">
              <a:rPr lang="en-US" smtClean="0"/>
              <a:t>36</a:t>
            </a:fld>
            <a:endParaRPr lang="en-US"/>
          </a:p>
        </p:txBody>
      </p:sp>
    </p:spTree>
    <p:extLst>
      <p:ext uri="{BB962C8B-B14F-4D97-AF65-F5344CB8AC3E}">
        <p14:creationId xmlns:p14="http://schemas.microsoft.com/office/powerpoint/2010/main" val="1468224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470287D5-28FE-4D56-97D7-8B01B0843AFF}" type="slidenum">
              <a:rPr lang="en-US" smtClean="0"/>
              <a:t>4</a:t>
            </a:fld>
            <a:endParaRPr lang="en-US"/>
          </a:p>
        </p:txBody>
      </p:sp>
    </p:spTree>
    <p:extLst>
      <p:ext uri="{BB962C8B-B14F-4D97-AF65-F5344CB8AC3E}">
        <p14:creationId xmlns:p14="http://schemas.microsoft.com/office/powerpoint/2010/main" val="34272943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73614318-DBCD-4CFA-9931-B3E0322B2AEB}" type="slidenum">
              <a:rPr lang="en-US" smtClean="0"/>
              <a:t>37</a:t>
            </a:fld>
            <a:endParaRPr lang="en-US"/>
          </a:p>
        </p:txBody>
      </p:sp>
    </p:spTree>
    <p:extLst>
      <p:ext uri="{BB962C8B-B14F-4D97-AF65-F5344CB8AC3E}">
        <p14:creationId xmlns:p14="http://schemas.microsoft.com/office/powerpoint/2010/main" val="18730238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C19EA08D-61FB-4283-9C1B-09B73F3FFB11}" type="slidenum">
              <a:rPr lang="en-US" smtClean="0"/>
              <a:t>40</a:t>
            </a:fld>
            <a:endParaRPr lang="en-US"/>
          </a:p>
        </p:txBody>
      </p:sp>
    </p:spTree>
    <p:extLst>
      <p:ext uri="{BB962C8B-B14F-4D97-AF65-F5344CB8AC3E}">
        <p14:creationId xmlns:p14="http://schemas.microsoft.com/office/powerpoint/2010/main" val="982852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defRPr b="0" i="0"/>
            </a:pPr>
            <a:r>
              <a:rPr lang="1106" dirty="0"/>
              <a:t>Gallai'r athro ysgrifennu'r holl enghreifftiau o'r hyn y gwnaeth myfyrwyr ei ddarganfod ar y bwrdd.  Gallech chi wahanu gwydnwch a datblygiad os hoffech chi.  </a:t>
            </a:r>
          </a:p>
        </p:txBody>
      </p:sp>
      <p:sp>
        <p:nvSpPr>
          <p:cNvPr id="4" name="Slide Number Placeholder 3"/>
          <p:cNvSpPr>
            <a:spLocks noGrp="1"/>
          </p:cNvSpPr>
          <p:nvPr>
            <p:ph type="sldNum" sz="quarter" idx="5"/>
            <p:custDataLst>
              <p:tags r:id="rId3"/>
            </p:custDataLst>
          </p:nvPr>
        </p:nvSpPr>
        <p:spPr/>
        <p:txBody>
          <a:bodyPr/>
          <a:lstStyle/>
          <a:p>
            <a:pPr>
              <a:defRPr b="0" i="0"/>
            </a:pPr>
            <a:fld id="{1A1D4B32-E46A-4EB5-8E1F-E32992D51C0E}" type="slidenum">
              <a:rPr lang="en-US" smtClean="0"/>
              <a:t>42</a:t>
            </a:fld>
            <a:endParaRPr lang="en-US"/>
          </a:p>
        </p:txBody>
      </p:sp>
    </p:spTree>
    <p:extLst>
      <p:ext uri="{BB962C8B-B14F-4D97-AF65-F5344CB8AC3E}">
        <p14:creationId xmlns:p14="http://schemas.microsoft.com/office/powerpoint/2010/main" val="19976093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defRPr b="0" i="0"/>
            </a:pPr>
            <a:r>
              <a:rPr lang="1106" dirty="0"/>
              <a:t>Cofiwch y dylech chi ystyried yr effaith gadarnhaol ar ddatblygiad Priti ac felly gallai'r myfyrwyr ganolbwyntio ar fanteision rhieni maeth ar ei datblygiad a pham gall ysgolion gwahanol gael effaith gadarnhaol arni.  </a:t>
            </a:r>
            <a:endParaRPr lang="en-GB" dirty="0"/>
          </a:p>
        </p:txBody>
      </p:sp>
      <p:sp>
        <p:nvSpPr>
          <p:cNvPr id="4" name="Slide Number Placeholder 3"/>
          <p:cNvSpPr>
            <a:spLocks noGrp="1"/>
          </p:cNvSpPr>
          <p:nvPr>
            <p:ph type="sldNum" sz="quarter" idx="10"/>
            <p:custDataLst>
              <p:tags r:id="rId3"/>
            </p:custDataLst>
          </p:nvPr>
        </p:nvSpPr>
        <p:spPr/>
        <p:txBody>
          <a:bodyPr/>
          <a:lstStyle/>
          <a:p>
            <a:pPr>
              <a:defRPr b="0" i="0"/>
            </a:pPr>
            <a:fld id="{E75C1425-36DC-4BD1-AC14-794D9B0C3640}" type="slidenum">
              <a:rPr lang="en-US" smtClean="0"/>
              <a:t>44</a:t>
            </a:fld>
            <a:endParaRPr lang="en-US"/>
          </a:p>
        </p:txBody>
      </p:sp>
    </p:spTree>
    <p:extLst>
      <p:ext uri="{BB962C8B-B14F-4D97-AF65-F5344CB8AC3E}">
        <p14:creationId xmlns:p14="http://schemas.microsoft.com/office/powerpoint/2010/main" val="3577771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A5633EF0-AB66-4C5A-B074-1637B981793A}" type="slidenum">
              <a:rPr lang="en-US" smtClean="0"/>
              <a:t>48</a:t>
            </a:fld>
            <a:endParaRPr lang="en-US"/>
          </a:p>
        </p:txBody>
      </p:sp>
    </p:spTree>
    <p:extLst>
      <p:ext uri="{BB962C8B-B14F-4D97-AF65-F5344CB8AC3E}">
        <p14:creationId xmlns:p14="http://schemas.microsoft.com/office/powerpoint/2010/main" val="17799047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C9CD3D61-6D67-4859-A1DC-1A544F4DBEFF}" type="slidenum">
              <a:rPr lang="en-US" smtClean="0"/>
              <a:t>49</a:t>
            </a:fld>
            <a:endParaRPr lang="en-US"/>
          </a:p>
        </p:txBody>
      </p:sp>
    </p:spTree>
    <p:extLst>
      <p:ext uri="{BB962C8B-B14F-4D97-AF65-F5344CB8AC3E}">
        <p14:creationId xmlns:p14="http://schemas.microsoft.com/office/powerpoint/2010/main" val="34420485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ltLang="en-US"/>
          </a:p>
          <a:p>
            <a:endParaRPr lang="en-GB" altLang="en-US"/>
          </a:p>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A2B24F23-58A6-4E7B-A3D5-8F396AC17437}" type="slidenum">
              <a:rPr lang="en-US" smtClean="0"/>
              <a:t>50</a:t>
            </a:fld>
            <a:endParaRPr lang="en-US"/>
          </a:p>
        </p:txBody>
      </p:sp>
    </p:spTree>
    <p:extLst>
      <p:ext uri="{BB962C8B-B14F-4D97-AF65-F5344CB8AC3E}">
        <p14:creationId xmlns:p14="http://schemas.microsoft.com/office/powerpoint/2010/main" val="3484076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1D9DF0C9-9133-48A5-BFFB-3B35E2D70E21}" type="slidenum">
              <a:rPr lang="en-US" smtClean="0"/>
              <a:t>51</a:t>
            </a:fld>
            <a:endParaRPr lang="en-US"/>
          </a:p>
        </p:txBody>
      </p:sp>
    </p:spTree>
    <p:extLst>
      <p:ext uri="{BB962C8B-B14F-4D97-AF65-F5344CB8AC3E}">
        <p14:creationId xmlns:p14="http://schemas.microsoft.com/office/powerpoint/2010/main" val="16176450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0F88CA57-FC00-4ECF-B568-162BCAFD6A54}" type="slidenum">
              <a:rPr lang="en-US" smtClean="0"/>
              <a:t>52</a:t>
            </a:fld>
            <a:endParaRPr lang="en-US"/>
          </a:p>
        </p:txBody>
      </p:sp>
    </p:spTree>
    <p:extLst>
      <p:ext uri="{BB962C8B-B14F-4D97-AF65-F5344CB8AC3E}">
        <p14:creationId xmlns:p14="http://schemas.microsoft.com/office/powerpoint/2010/main" val="16331395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823D0152-56D1-40A3-8937-3AB19BA525E9}" type="slidenum">
              <a:rPr lang="en-US" smtClean="0"/>
              <a:t>53</a:t>
            </a:fld>
            <a:endParaRPr lang="en-US"/>
          </a:p>
        </p:txBody>
      </p:sp>
    </p:spTree>
    <p:extLst>
      <p:ext uri="{BB962C8B-B14F-4D97-AF65-F5344CB8AC3E}">
        <p14:creationId xmlns:p14="http://schemas.microsoft.com/office/powerpoint/2010/main" val="352904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052F8F4B-CF54-42C0-BF22-0B57A27C1DB2}" type="slidenum">
              <a:rPr lang="en-US" smtClean="0"/>
              <a:t>5</a:t>
            </a:fld>
            <a:endParaRPr lang="en-US"/>
          </a:p>
        </p:txBody>
      </p:sp>
    </p:spTree>
    <p:extLst>
      <p:ext uri="{BB962C8B-B14F-4D97-AF65-F5344CB8AC3E}">
        <p14:creationId xmlns:p14="http://schemas.microsoft.com/office/powerpoint/2010/main" val="3447443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CC50F651-FF44-421E-9FB3-0076B23E5B8E}" type="slidenum">
              <a:rPr lang="en-US" smtClean="0"/>
              <a:t>54</a:t>
            </a:fld>
            <a:endParaRPr lang="en-US"/>
          </a:p>
        </p:txBody>
      </p:sp>
    </p:spTree>
    <p:extLst>
      <p:ext uri="{BB962C8B-B14F-4D97-AF65-F5344CB8AC3E}">
        <p14:creationId xmlns:p14="http://schemas.microsoft.com/office/powerpoint/2010/main" val="40604696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F68401DA-F52C-4962-86C8-464D0503A538}" type="slidenum">
              <a:rPr lang="en-US" smtClean="0"/>
              <a:t>55</a:t>
            </a:fld>
            <a:endParaRPr lang="en-US"/>
          </a:p>
        </p:txBody>
      </p:sp>
    </p:spTree>
    <p:extLst>
      <p:ext uri="{BB962C8B-B14F-4D97-AF65-F5344CB8AC3E}">
        <p14:creationId xmlns:p14="http://schemas.microsoft.com/office/powerpoint/2010/main" val="14454100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C499F1E3-6C1B-4A7D-9F82-2B8849AD53FB}" type="slidenum">
              <a:rPr lang="en-US" smtClean="0"/>
              <a:t>57</a:t>
            </a:fld>
            <a:endParaRPr lang="en-US"/>
          </a:p>
        </p:txBody>
      </p:sp>
    </p:spTree>
    <p:extLst>
      <p:ext uri="{BB962C8B-B14F-4D97-AF65-F5344CB8AC3E}">
        <p14:creationId xmlns:p14="http://schemas.microsoft.com/office/powerpoint/2010/main" val="24580903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EDD33380-385D-4572-8D3A-D09AB48D244C}" type="slidenum">
              <a:rPr lang="en-US" smtClean="0"/>
              <a:t>59</a:t>
            </a:fld>
            <a:endParaRPr lang="en-US"/>
          </a:p>
        </p:txBody>
      </p:sp>
    </p:spTree>
    <p:extLst>
      <p:ext uri="{BB962C8B-B14F-4D97-AF65-F5344CB8AC3E}">
        <p14:creationId xmlns:p14="http://schemas.microsoft.com/office/powerpoint/2010/main" val="20445641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defRPr b="0" i="0"/>
            </a:pPr>
            <a:r>
              <a:rPr lang="1106" sz="1200" b="1" kern="1200" dirty="0">
                <a:solidFill>
                  <a:schemeClr val="tx1"/>
                </a:solidFill>
                <a:effectLst/>
                <a:latin typeface="+mn-lt"/>
                <a:ea typeface="+mn-ea"/>
                <a:cs typeface="+mn-cs"/>
              </a:rPr>
              <a:t>Mae'r pwyntiau bwled hyn yn ddefnyddiol i'w cofio wrth ystyried yr egwyddorion sylfaenol gofynnol a phwysigrwydd y rhain wrth arsylwi.</a:t>
            </a:r>
            <a:endParaRPr lang="en-GB" sz="1200" kern="1200" dirty="0">
              <a:solidFill>
                <a:schemeClr val="tx1"/>
              </a:solidFill>
              <a:effectLst/>
              <a:latin typeface="+mn-lt"/>
              <a:ea typeface="+mn-ea"/>
              <a:cs typeface="+mn-cs"/>
            </a:endParaRPr>
          </a:p>
          <a:p>
            <a:pPr>
              <a:defRPr b="0" i="0"/>
            </a:pPr>
            <a:r>
              <a:rPr lang="1106" sz="1200" kern="1200" dirty="0">
                <a:solidFill>
                  <a:schemeClr val="tx1"/>
                </a:solidFill>
                <a:effectLst/>
                <a:latin typeface="+mn-lt"/>
                <a:ea typeface="+mn-ea"/>
                <a:cs typeface="+mn-cs"/>
              </a:rPr>
              <a:t> </a:t>
            </a:r>
          </a:p>
          <a:p>
            <a:pPr>
              <a:defRPr b="0" i="0"/>
            </a:pPr>
            <a:r>
              <a:rPr lang="1106" sz="1200" kern="1200" dirty="0">
                <a:solidFill>
                  <a:schemeClr val="tx1"/>
                </a:solidFill>
                <a:effectLst/>
                <a:latin typeface="+mn-lt"/>
                <a:ea typeface="+mn-ea"/>
                <a:cs typeface="+mn-cs"/>
              </a:rPr>
              <a:t>1.  </a:t>
            </a:r>
            <a:r>
              <a:rPr lang="1106" sz="1200" b="1" kern="1200" dirty="0">
                <a:solidFill>
                  <a:schemeClr val="tx1"/>
                </a:solidFill>
                <a:effectLst/>
                <a:latin typeface="+mn-lt"/>
                <a:ea typeface="+mn-ea"/>
                <a:cs typeface="+mn-cs"/>
              </a:rPr>
              <a:t>Cyfrinachedd</a:t>
            </a:r>
            <a:r>
              <a:rPr lang="1106" sz="1200" kern="1200" dirty="0">
                <a:solidFill>
                  <a:schemeClr val="tx1"/>
                </a:solidFill>
                <a:effectLst/>
                <a:latin typeface="+mn-lt"/>
                <a:ea typeface="+mn-ea"/>
                <a:cs typeface="+mn-cs"/>
              </a:rPr>
              <a:t> – dylech chi ofyn am ganiatâd yr athro/rhieni cyn arsylwi plentyn. </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  </a:t>
            </a:r>
          </a:p>
          <a:p>
            <a:pPr>
              <a:defRPr b="0" i="0"/>
            </a:pPr>
            <a:r>
              <a:rPr lang="1106" sz="1200" kern="1200" dirty="0">
                <a:solidFill>
                  <a:schemeClr val="tx1"/>
                </a:solidFill>
                <a:effectLst/>
                <a:latin typeface="+mn-lt"/>
                <a:ea typeface="+mn-ea"/>
                <a:cs typeface="+mn-cs"/>
              </a:rPr>
              <a:t>2. Defnyddiwch </a:t>
            </a:r>
            <a:r>
              <a:rPr lang="1106" sz="1200" b="1" kern="1200" dirty="0">
                <a:solidFill>
                  <a:schemeClr val="tx1"/>
                </a:solidFill>
                <a:effectLst/>
                <a:latin typeface="+mn-lt"/>
                <a:ea typeface="+mn-ea"/>
                <a:cs typeface="+mn-cs"/>
              </a:rPr>
              <a:t>ddull cyfannol </a:t>
            </a:r>
            <a:r>
              <a:rPr lang="1106" sz="1200" kern="1200" dirty="0">
                <a:solidFill>
                  <a:schemeClr val="tx1"/>
                </a:solidFill>
                <a:effectLst/>
                <a:latin typeface="+mn-lt"/>
                <a:ea typeface="+mn-ea"/>
                <a:cs typeface="+mn-cs"/>
              </a:rPr>
              <a:t>– mae'n allweddol eich bod yn ystyried y plentyn cyfan ac mae hyn hefyd yn un o ofynion allweddol Deddf Gwasanaethau Cymdeithasol a Llesiant Cymru (2014). Mae hyn hefyd yn allweddol wrth gynllunio darpariaeth gwasanaeth.     </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 </a:t>
            </a:r>
          </a:p>
          <a:p>
            <a:pPr>
              <a:defRPr b="0" i="0"/>
            </a:pPr>
            <a:r>
              <a:rPr lang="1106" sz="1200" kern="1200" dirty="0">
                <a:solidFill>
                  <a:schemeClr val="tx1"/>
                </a:solidFill>
                <a:effectLst/>
                <a:latin typeface="+mn-lt"/>
                <a:ea typeface="+mn-ea"/>
                <a:cs typeface="+mn-cs"/>
              </a:rPr>
              <a:t>Ystyriwch </a:t>
            </a:r>
            <a:r>
              <a:rPr lang="1106" sz="1200" b="1" kern="1200" dirty="0">
                <a:solidFill>
                  <a:schemeClr val="tx1"/>
                </a:solidFill>
                <a:effectLst/>
                <a:latin typeface="+mn-lt"/>
                <a:ea typeface="+mn-ea"/>
                <a:cs typeface="+mn-cs"/>
              </a:rPr>
              <a:t>PILES </a:t>
            </a:r>
            <a:r>
              <a:rPr lang="1106" sz="1200" kern="1200" dirty="0">
                <a:solidFill>
                  <a:schemeClr val="tx1"/>
                </a:solidFill>
                <a:effectLst/>
                <a:latin typeface="+mn-lt"/>
                <a:ea typeface="+mn-ea"/>
                <a:cs typeface="+mn-cs"/>
              </a:rPr>
              <a:t>– er enghraifft, mae gofyn i blentyn luniadu llun o agwedd allweddol ar Gymru ar gyfer Dydd Gŵyl Dewi – wrth asesu cynnydd y plentyn, gallech chi ystyried y plentyn yn gyfannol.</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 </a:t>
            </a:r>
          </a:p>
          <a:p>
            <a:pPr>
              <a:defRPr b="0" i="0"/>
            </a:pPr>
            <a:r>
              <a:rPr lang="1106" sz="1200" kern="1200" dirty="0">
                <a:solidFill>
                  <a:schemeClr val="tx1"/>
                </a:solidFill>
                <a:effectLst/>
                <a:latin typeface="+mn-lt"/>
                <a:ea typeface="+mn-ea"/>
                <a:cs typeface="+mn-cs"/>
              </a:rPr>
              <a:t>Corfforol – er enghraifft, defnyddio sgiliau echddygol manwl wrth arsylwi gan ddefnyddio beiro neu frwsh paent.</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Deallusol –  dealltwriaeth o'i luniad mewn perthynas â Chymru. </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Iaith – geirfa a strwythur yr iaith sy'n cael eu defnyddio i ddisgrifio lluniad.</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Emosiynol – teimlad tuag at y paentiad a'r gweithgaredd.</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Cymdeithasol – rhyngweithio ag eraill ac ymddygiad wrth luniadu.  </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 </a:t>
            </a:r>
          </a:p>
          <a:p>
            <a:pPr>
              <a:defRPr b="0" i="0"/>
            </a:pPr>
            <a:r>
              <a:rPr lang="1106" sz="1200" kern="1200" dirty="0">
                <a:solidFill>
                  <a:schemeClr val="tx1"/>
                </a:solidFill>
                <a:effectLst/>
                <a:latin typeface="+mn-lt"/>
                <a:ea typeface="+mn-ea"/>
                <a:cs typeface="+mn-cs"/>
              </a:rPr>
              <a:t>3. Byddwch yn </a:t>
            </a:r>
            <a:r>
              <a:rPr lang="1106" sz="1200" b="1" kern="1200" dirty="0">
                <a:solidFill>
                  <a:schemeClr val="tx1"/>
                </a:solidFill>
                <a:effectLst/>
                <a:latin typeface="+mn-lt"/>
                <a:ea typeface="+mn-ea"/>
                <a:cs typeface="+mn-cs"/>
              </a:rPr>
              <a:t>wrthrychol</a:t>
            </a:r>
            <a:r>
              <a:rPr lang="1106" sz="1200" kern="1200" dirty="0">
                <a:solidFill>
                  <a:schemeClr val="tx1"/>
                </a:solidFill>
                <a:effectLst/>
                <a:latin typeface="+mn-lt"/>
                <a:ea typeface="+mn-ea"/>
                <a:cs typeface="+mn-cs"/>
              </a:rPr>
              <a:t>/seiliedig ar dystiolaeth – cofnodwch yr hyn rydych chi'n ei weld neu'n ei glywed yn unig, nid yr hyn rydych chi'n meddwl.   Er enghraifft, os gwnaethoch chi nodi bod y plentyn yn drist – mae hyn yn oddrychol gan nad ydych chi'n gwybod sut mae'r plentyn yn teimlo.   Ond os oedd y plentyn yn llefain, gallech chi nodi 'gwnaeth y plentyn lefain' – mae hyn yn wrthrychol gan ei fod yn seiliedig ar dystiolaeth.  </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 </a:t>
            </a:r>
          </a:p>
          <a:p>
            <a:pPr>
              <a:defRPr b="0" i="0"/>
            </a:pPr>
            <a:r>
              <a:rPr lang="1106" sz="1200" kern="1200" dirty="0">
                <a:solidFill>
                  <a:schemeClr val="tx1"/>
                </a:solidFill>
                <a:effectLst/>
                <a:latin typeface="+mn-lt"/>
                <a:ea typeface="+mn-ea"/>
                <a:cs typeface="+mn-cs"/>
              </a:rPr>
              <a:t>4.  Byddwch yn </a:t>
            </a:r>
            <a:r>
              <a:rPr lang="1106" sz="1200" b="1" kern="1200" dirty="0">
                <a:solidFill>
                  <a:schemeClr val="tx1"/>
                </a:solidFill>
                <a:effectLst/>
                <a:latin typeface="+mn-lt"/>
                <a:ea typeface="+mn-ea"/>
                <a:cs typeface="+mn-cs"/>
              </a:rPr>
              <a:t>gadarnhaol</a:t>
            </a:r>
            <a:r>
              <a:rPr lang="1106" sz="1200" kern="1200" dirty="0">
                <a:solidFill>
                  <a:schemeClr val="tx1"/>
                </a:solidFill>
                <a:effectLst/>
                <a:latin typeface="+mn-lt"/>
                <a:ea typeface="+mn-ea"/>
                <a:cs typeface="+mn-cs"/>
              </a:rPr>
              <a:t> a chanolbwyntio ar adeiladu cryfderau a nodi anawsterau.  Canolbwyntiwch ar yr hyn mae'r plentyn neu berson ifanc yn gallu ei wneud a seiliwch eich gweithgareddau cynllunio ar hynny.  Wrth roi adborth i rieni neu ofalwyr, gallech chi ddefnyddio'r dull 'brechdan'.</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 </a:t>
            </a:r>
          </a:p>
          <a:p>
            <a:pPr>
              <a:defRPr b="0" i="0"/>
            </a:pPr>
            <a:r>
              <a:rPr lang="1106" sz="1200" kern="1200" dirty="0">
                <a:solidFill>
                  <a:schemeClr val="tx1"/>
                </a:solidFill>
                <a:effectLst/>
                <a:latin typeface="+mn-lt"/>
                <a:ea typeface="+mn-ea"/>
                <a:cs typeface="+mn-cs"/>
              </a:rPr>
              <a:t>Mae'r dull brechdan yn ddefnyddiol wrth roi adborth i blant, pobl ifanc a'u rhieni.  Dechreuwch â rhywbeth cadarnhaol ac adeiladu ar gryfderau, a gorffennwch â rhywbeth cadarnhaol ac adeiladu ar gryfderau.  Rhan ganol y frechdan yw'r adborth mae angen i chi ei ddarparu o ran datblygiad.  Ond mae'n bwysig eich bod yn gadarnhaol ac yn bwydo ymlaen.  </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 </a:t>
            </a:r>
          </a:p>
          <a:p>
            <a:pPr>
              <a:defRPr b="0" i="0"/>
            </a:pPr>
            <a:r>
              <a:rPr lang="1106" sz="1200" kern="1200" dirty="0">
                <a:solidFill>
                  <a:schemeClr val="tx1"/>
                </a:solidFill>
                <a:effectLst/>
                <a:latin typeface="+mn-lt"/>
                <a:ea typeface="+mn-ea"/>
                <a:cs typeface="+mn-cs"/>
              </a:rPr>
              <a:t>5. </a:t>
            </a:r>
            <a:r>
              <a:rPr lang="1106" sz="1200" b="1" kern="1200" dirty="0">
                <a:solidFill>
                  <a:schemeClr val="tx1"/>
                </a:solidFill>
                <a:effectLst/>
                <a:latin typeface="+mn-lt"/>
                <a:ea typeface="+mn-ea"/>
                <a:cs typeface="+mn-cs"/>
              </a:rPr>
              <a:t>Ymarfer </a:t>
            </a:r>
            <a:r>
              <a:rPr lang="1106" sz="1200" kern="1200" dirty="0">
                <a:solidFill>
                  <a:schemeClr val="tx1"/>
                </a:solidFill>
                <a:effectLst/>
                <a:latin typeface="+mn-lt"/>
                <a:ea typeface="+mn-ea"/>
                <a:cs typeface="+mn-cs"/>
              </a:rPr>
              <a:t>a sicrhau bod arsylwi yn broses barhaus – mae'n bwysig nad ydych chi'n arsylwi fel ymarfer i lenwi ffurflenni yn unig. Dylid ei wneud drwy gydol datblygiad plentyn a pherson ifanc a bydd hyn hefyd yn datblygu sgiliau  arsylwi athro.</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 </a:t>
            </a:r>
          </a:p>
          <a:p>
            <a:pPr>
              <a:defRPr b="0" i="0"/>
            </a:pPr>
            <a:r>
              <a:rPr lang="1106" sz="1200" kern="1200" dirty="0">
                <a:solidFill>
                  <a:schemeClr val="tx1"/>
                </a:solidFill>
                <a:effectLst/>
                <a:latin typeface="+mn-lt"/>
                <a:ea typeface="+mn-ea"/>
                <a:cs typeface="+mn-cs"/>
              </a:rPr>
              <a:t>6. Cofiwch – </a:t>
            </a:r>
            <a:r>
              <a:rPr lang="1106" sz="1200" b="1" kern="1200" dirty="0">
                <a:solidFill>
                  <a:schemeClr val="tx1"/>
                </a:solidFill>
                <a:effectLst/>
                <a:latin typeface="+mn-lt"/>
                <a:ea typeface="+mn-ea"/>
                <a:cs typeface="+mn-cs"/>
              </a:rPr>
              <a:t>cyfleoedd cyfartal</a:t>
            </a:r>
            <a:r>
              <a:rPr lang="1106" sz="1200" kern="1200" dirty="0">
                <a:solidFill>
                  <a:schemeClr val="tx1"/>
                </a:solidFill>
                <a:effectLst/>
                <a:latin typeface="+mn-lt"/>
                <a:ea typeface="+mn-ea"/>
                <a:cs typeface="+mn-cs"/>
              </a:rPr>
              <a:t>.  Ystyriwch gefndir diwylliannol plant, e.e. gall y plentyn gyfathrebu yn iaith ei gymuned yn fedrus iawn – mae  hyn yn arbennig o bwysig mewn perthynas â Chymru.  Os mai Cymraeg yw iaith gyntaf plentyn neu berson ifanc, dan y polisi cenedlaethol – 'Mwy na geiriau/More than just words' – rhaid parchu hyn.  </a:t>
            </a:r>
            <a:endParaRPr lang="en-GB" sz="1200" kern="1200" dirty="0">
              <a:solidFill>
                <a:schemeClr val="tx1"/>
              </a:solidFill>
              <a:effectLst/>
              <a:latin typeface="+mn-lt"/>
              <a:cs typeface="Calibri"/>
            </a:endParaRPr>
          </a:p>
          <a:p>
            <a:pPr>
              <a:defRPr b="0" i="0"/>
            </a:pPr>
            <a:r>
              <a:rPr lang="1106" sz="1200" kern="1200" dirty="0">
                <a:solidFill>
                  <a:schemeClr val="tx1"/>
                </a:solidFill>
                <a:effectLst/>
                <a:latin typeface="+mn-lt"/>
                <a:ea typeface="+mn-ea"/>
                <a:cs typeface="+mn-cs"/>
              </a:rPr>
              <a:t> </a:t>
            </a:r>
          </a:p>
          <a:p>
            <a:pPr>
              <a:defRPr b="0" i="0"/>
            </a:pPr>
            <a:r>
              <a:rPr lang="1106" sz="1200" kern="1200" dirty="0">
                <a:solidFill>
                  <a:schemeClr val="tx1"/>
                </a:solidFill>
                <a:effectLst/>
                <a:latin typeface="+mn-lt"/>
                <a:ea typeface="+mn-ea"/>
                <a:cs typeface="+mn-cs"/>
              </a:rPr>
              <a:t>7. Osgoi </a:t>
            </a:r>
            <a:r>
              <a:rPr lang="1106" sz="1200" b="1" kern="1200" dirty="0">
                <a:solidFill>
                  <a:schemeClr val="tx1"/>
                </a:solidFill>
                <a:effectLst/>
                <a:latin typeface="+mn-lt"/>
                <a:ea typeface="+mn-ea"/>
                <a:cs typeface="+mn-cs"/>
              </a:rPr>
              <a:t>tynnu sylw </a:t>
            </a:r>
            <a:r>
              <a:rPr lang="1106" sz="1200" kern="1200" dirty="0">
                <a:solidFill>
                  <a:schemeClr val="tx1"/>
                </a:solidFill>
                <a:effectLst/>
                <a:latin typeface="+mn-lt"/>
                <a:ea typeface="+mn-ea"/>
                <a:cs typeface="+mn-cs"/>
              </a:rPr>
              <a:t>– arsylwch blant heb darfu neu achosi straen diangen.  Ceisiwch gadw eich pellter lle bo'n bosibl ond byddwch yn ddigon agos i glywed iaith y plentyn.  </a:t>
            </a:r>
            <a:endParaRPr lang="en-GB" sz="1200" kern="1200" dirty="0">
              <a:solidFill>
                <a:schemeClr val="tx1"/>
              </a:solidFill>
              <a:effectLst/>
              <a:latin typeface="+mn-lt"/>
              <a:cs typeface="Calibri"/>
            </a:endParaRPr>
          </a:p>
        </p:txBody>
      </p:sp>
      <p:sp>
        <p:nvSpPr>
          <p:cNvPr id="4" name="Slide Number Placeholder 3"/>
          <p:cNvSpPr>
            <a:spLocks noGrp="1"/>
          </p:cNvSpPr>
          <p:nvPr>
            <p:ph type="sldNum" sz="quarter" idx="10"/>
            <p:custDataLst>
              <p:tags r:id="rId3"/>
            </p:custDataLst>
          </p:nvPr>
        </p:nvSpPr>
        <p:spPr/>
        <p:txBody>
          <a:bodyPr/>
          <a:lstStyle/>
          <a:p>
            <a:pPr>
              <a:defRPr b="0" i="0"/>
            </a:pPr>
            <a:fld id="{D46AC5FC-40B1-4027-9A33-44EEB51C078A}" type="slidenum">
              <a:rPr lang="en-US" smtClean="0"/>
              <a:t>62</a:t>
            </a:fld>
            <a:endParaRPr lang="en-US"/>
          </a:p>
        </p:txBody>
      </p:sp>
    </p:spTree>
    <p:extLst>
      <p:ext uri="{BB962C8B-B14F-4D97-AF65-F5344CB8AC3E}">
        <p14:creationId xmlns:p14="http://schemas.microsoft.com/office/powerpoint/2010/main" val="17119939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86887551-C461-4BDF-88D8-E6D58F117390}" type="slidenum">
              <a:rPr lang="en-US" smtClean="0"/>
              <a:t>63</a:t>
            </a:fld>
            <a:endParaRPr lang="en-US"/>
          </a:p>
        </p:txBody>
      </p:sp>
    </p:spTree>
    <p:extLst>
      <p:ext uri="{BB962C8B-B14F-4D97-AF65-F5344CB8AC3E}">
        <p14:creationId xmlns:p14="http://schemas.microsoft.com/office/powerpoint/2010/main" val="2097602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10"/>
            <p:custDataLst>
              <p:tags r:id="rId3"/>
            </p:custDataLst>
          </p:nvPr>
        </p:nvSpPr>
        <p:spPr/>
        <p:txBody>
          <a:bodyPr/>
          <a:lstStyle/>
          <a:p>
            <a:pPr>
              <a:defRPr b="0" i="0"/>
            </a:pPr>
            <a:fld id="{0A288538-2373-43C2-8356-2BBF963CD9A0}" type="slidenum">
              <a:rPr lang="en-US" smtClean="0"/>
              <a:t>64</a:t>
            </a:fld>
            <a:endParaRPr lang="en-US"/>
          </a:p>
        </p:txBody>
      </p:sp>
    </p:spTree>
    <p:extLst>
      <p:ext uri="{BB962C8B-B14F-4D97-AF65-F5344CB8AC3E}">
        <p14:creationId xmlns:p14="http://schemas.microsoft.com/office/powerpoint/2010/main" val="38368165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F2BE0BAC-8EB4-4AF5-8323-F3E5EFB8F5F6}" type="slidenum">
              <a:rPr lang="en-US" smtClean="0"/>
              <a:t>66</a:t>
            </a:fld>
            <a:endParaRPr lang="en-US"/>
          </a:p>
        </p:txBody>
      </p:sp>
    </p:spTree>
    <p:extLst>
      <p:ext uri="{BB962C8B-B14F-4D97-AF65-F5344CB8AC3E}">
        <p14:creationId xmlns:p14="http://schemas.microsoft.com/office/powerpoint/2010/main" val="18531228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defRPr b="0" i="0"/>
            </a:pPr>
            <a:r>
              <a:rPr lang="1106" dirty="0"/>
              <a:t>Mae defnyddio data craidd yn briodol gan ei fod yn golygu nad oes rhaid i blant/pobl ifanc ailadrodd yr un wybodaeth o hyd i ymarferwyr gwahanol (gallai rhywfaint ohoni fod yn drallodus iddyn nhw).  Mae'n darparu dull cyson wrth ofalu ac yn cefnogi unigolion, sy'n arwain at fwy o ymddiriedaeth a pherthnasoedd cadarnhaol.  </a:t>
            </a:r>
          </a:p>
        </p:txBody>
      </p:sp>
      <p:sp>
        <p:nvSpPr>
          <p:cNvPr id="4" name="Slide Number Placeholder 3"/>
          <p:cNvSpPr>
            <a:spLocks noGrp="1"/>
          </p:cNvSpPr>
          <p:nvPr>
            <p:ph type="sldNum" sz="quarter" idx="5"/>
            <p:custDataLst>
              <p:tags r:id="rId3"/>
            </p:custDataLst>
          </p:nvPr>
        </p:nvSpPr>
        <p:spPr/>
        <p:txBody>
          <a:bodyPr/>
          <a:lstStyle/>
          <a:p>
            <a:pPr>
              <a:defRPr b="0" i="0"/>
            </a:pPr>
            <a:fld id="{0E013019-3FCE-46FB-A8CB-047D8A472BBE}" type="slidenum">
              <a:rPr lang="en-US" smtClean="0"/>
              <a:t>67</a:t>
            </a:fld>
            <a:endParaRPr lang="en-US"/>
          </a:p>
        </p:txBody>
      </p:sp>
    </p:spTree>
    <p:extLst>
      <p:ext uri="{BB962C8B-B14F-4D97-AF65-F5344CB8AC3E}">
        <p14:creationId xmlns:p14="http://schemas.microsoft.com/office/powerpoint/2010/main" val="11130217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defRPr b="0" i="0"/>
            </a:pPr>
            <a:r>
              <a:rPr lang="1106" dirty="0"/>
              <a:t>Cyn gwneud unrhyw asesiad, dylai ymarferwyr ystyried p'un a fyddai'r person mae ei anghenion yn cael eu hasesu yn elwa ar bresenoldeb gofalwr, aelod o'r teulu, ffrind neu eiriolwr, neu beidio, </a:t>
            </a:r>
            <a:r>
              <a:rPr lang="1106" b="1" dirty="0"/>
              <a:t>GAN ALLUOGI LLAIS, DEWIS A RHEOLAETH UNWAITH ETO</a:t>
            </a:r>
            <a:r>
              <a:rPr lang="1106" dirty="0"/>
              <a:t>. Mae hyn hefyd yn galluogi </a:t>
            </a:r>
            <a:r>
              <a:rPr lang="1106" b="1" dirty="0"/>
              <a:t>datrysiadau partner cyfartal a chydgynhyrchu – PLENTYN-GANOLOG.</a:t>
            </a:r>
            <a:endParaRPr lang="en-GB" dirty="0">
              <a:cs typeface="Calibri"/>
            </a:endParaRPr>
          </a:p>
          <a:p>
            <a:pPr marL="171450" indent="-171450">
              <a:buFont typeface="Arial"/>
              <a:buChar char="•"/>
              <a:defRPr b="0" i="0"/>
            </a:pPr>
            <a:r>
              <a:rPr lang="1106" dirty="0"/>
              <a:t>Mae'r asesiad yn cael ei wneud yn amserol ac mae'n ymatebol i faint o frys sydd o ran anghenion yr unigolyn. </a:t>
            </a:r>
            <a:r>
              <a:rPr lang="1106" b="1" dirty="0"/>
              <a:t>YMYRRYD YN GYNNAR</a:t>
            </a:r>
            <a:endParaRPr lang="en-GB" dirty="0">
              <a:cs typeface="Calibri"/>
            </a:endParaRPr>
          </a:p>
          <a:p>
            <a:pPr marL="171450" indent="-171450">
              <a:buFont typeface="Arial"/>
              <a:buChar char="•"/>
              <a:defRPr b="0" i="0"/>
            </a:pPr>
            <a:r>
              <a:rPr lang="1106" dirty="0"/>
              <a:t>Rhoi gwybodaeth ar gael mynediad at gefnogaeth eiriolaeth lle mae ei hangen fel y gall yr unigolyn fod yn bartner cyfartal yn y broses. </a:t>
            </a:r>
            <a:r>
              <a:rPr lang="1106" b="1" dirty="0"/>
              <a:t>GALLUOGI LLAIS, DEWIS/RHEOLAETH YR UNIGOLYN</a:t>
            </a:r>
            <a:endParaRPr lang="en-GB" dirty="0">
              <a:cs typeface="Calibri"/>
            </a:endParaRPr>
          </a:p>
          <a:p>
            <a:pPr marL="171450" indent="-171450">
              <a:buFont typeface="Arial"/>
              <a:buChar char="•"/>
              <a:defRPr b="0" i="0"/>
            </a:pPr>
            <a:r>
              <a:rPr lang="1106" dirty="0"/>
              <a:t>Mae rôl gofalwyr di-dâl, rhieni, partneriaid ac aelodau eraill o'r teulu yn rhan o ofal a chymorth unigolyn yn cael ei chydnabod, ac mae'r rhain yn cael eu cefnogi a'u cofnodi yn briodol.</a:t>
            </a:r>
            <a:endParaRPr lang="en-GB" dirty="0">
              <a:cs typeface="Calibri"/>
            </a:endParaRPr>
          </a:p>
          <a:p>
            <a:pPr>
              <a:defRPr b="0" i="0"/>
            </a:pPr>
            <a:r>
              <a:rPr lang="1106" b="1" dirty="0"/>
              <a:t>MAE HYN YN ALLWEDDOL I'R ASESIAD HWN</a:t>
            </a:r>
            <a:endParaRPr lang="en-GB" dirty="0"/>
          </a:p>
          <a:p>
            <a:pPr marL="171450" indent="-171450">
              <a:buFont typeface="Arial"/>
              <a:buChar char="•"/>
              <a:defRPr b="0" i="0"/>
            </a:pPr>
            <a:r>
              <a:rPr lang="1106" dirty="0"/>
              <a:t>Er y gallai teuluoedd, gofalwyr a'r bobl maen nhw'n gofalu amdanynt fod eisiau i'w hanghenion gael eu hasesu gyda'i gilydd, fe all fod yn well i rywfaint o'r gwaith o asesu eu hanghenion gael ei wneud ar wahân. Mae penderfyniadau i fynd yn erbyn dymuniadau pobl yn hyn o beth yn cael eu gwneud â sail resymegol glir wedi'i chofnodi o weithredu er lles yr unigolyn y mae ei anghenion yn cael eu hasesu.</a:t>
            </a:r>
            <a:endParaRPr lang="en-GB" dirty="0">
              <a:cs typeface="Calibri"/>
            </a:endParaRPr>
          </a:p>
          <a:p>
            <a:pPr marL="171450" indent="-171450">
              <a:buFont typeface="Arial"/>
              <a:buChar char="•"/>
              <a:defRPr b="0" i="0"/>
            </a:pPr>
            <a:r>
              <a:rPr lang="1106" dirty="0"/>
              <a:t>Rhaid llunio'r broses asesu o amgylch anghenion yr oedolyn neu'r plentyn mae ei anghenion yn cael eu hasesu; mae hyn yn cynnwys yr amgylchedd lle mae'r asesiad yn digwydd, y dogfennau a'r dulliau cyfathrebu sy'n cael eu defnyddio.</a:t>
            </a:r>
            <a:endParaRPr lang="en-GB" dirty="0">
              <a:cs typeface="Calibri"/>
            </a:endParaRPr>
          </a:p>
          <a:p>
            <a:pPr marL="171450" indent="-171450">
              <a:buFont typeface="Arial"/>
              <a:buChar char="•"/>
              <a:defRPr b="0" i="0"/>
            </a:pPr>
            <a:r>
              <a:rPr lang="1106" dirty="0"/>
              <a:t>Rhaid i ymarferwyr fod yn ymwybodol o unrhyw risg neu niwed i'r unigolyn neu i eraill, gan gynnwys unigolion eraill yn eu gofal. Bydd asesu a chynllunio gofal a chymorth yn archwilio'r ymatebion posibl i'r risgiau hynny ac yn cytuno ar ddulliau i reoli a/neu liniaru risg.</a:t>
            </a:r>
            <a:endParaRPr lang="en-GB" dirty="0">
              <a:cs typeface="Calibri"/>
            </a:endParaRPr>
          </a:p>
          <a:p>
            <a:pPr marL="171450" indent="-171450">
              <a:buFont typeface="Arial"/>
              <a:buChar char="•"/>
              <a:defRPr b="0" i="0"/>
            </a:pPr>
            <a:r>
              <a:rPr lang="1106" dirty="0"/>
              <a:t>Yn unol â Deddf Galluedd Meddyliol 2005, mae asesiad yn ystyried gallu unigolyn i gymryd rhan yn yr asesiad ac yn gwneud y trefniadau angenrheidiol i sicrhau, lle mae hyn yn ddiffygiol, bod ei anghenion a'i ddymuniadau yn cael eu deall a'u hystyried.</a:t>
            </a:r>
            <a:endParaRPr lang="en-GB" dirty="0">
              <a:cs typeface="Calibri"/>
            </a:endParaRPr>
          </a:p>
          <a:p>
            <a:pPr marL="171450" indent="-171450">
              <a:buFont typeface="Arial"/>
              <a:buChar char="•"/>
              <a:defRPr b="0" i="0"/>
            </a:pPr>
            <a:r>
              <a:rPr lang="1106" dirty="0"/>
              <a:t>Dylai'r broses asesu fod yn hygyrch i bawb, gyda'r dogfennau yn hawdd eu darllen neu ffurf arall a'r gefnogaeth cyfathrebu fel sy'n briodol i anghenion yr unigolyn mae ei anghenion yn cael eu hasesu. Tudalen 14 y Cod Ymarfer – MAE HYN YN SICRHAU BOD YR ASESIAD YN GALLUOGI '</a:t>
            </a:r>
            <a:r>
              <a:rPr lang="1106" b="1" dirty="0"/>
              <a:t>CYFLE CYFARTAL</a:t>
            </a:r>
            <a:r>
              <a:rPr lang="1106" dirty="0"/>
              <a:t>'.</a:t>
            </a:r>
            <a:endParaRPr lang="en-GB" dirty="0">
              <a:cs typeface="Calibri"/>
            </a:endParaRPr>
          </a:p>
        </p:txBody>
      </p:sp>
      <p:sp>
        <p:nvSpPr>
          <p:cNvPr id="4" name="Slide Number Placeholder 3"/>
          <p:cNvSpPr>
            <a:spLocks noGrp="1"/>
          </p:cNvSpPr>
          <p:nvPr>
            <p:ph type="sldNum" sz="quarter" idx="5"/>
            <p:custDataLst>
              <p:tags r:id="rId3"/>
            </p:custDataLst>
          </p:nvPr>
        </p:nvSpPr>
        <p:spPr/>
        <p:txBody>
          <a:bodyPr/>
          <a:lstStyle/>
          <a:p>
            <a:pPr>
              <a:defRPr b="0" i="0"/>
            </a:pPr>
            <a:fld id="{90632FAB-12A5-4A0E-8632-14532000D537}" type="slidenum">
              <a:rPr lang="en-US" smtClean="0"/>
              <a:t>69</a:t>
            </a:fld>
            <a:endParaRPr lang="en-US"/>
          </a:p>
        </p:txBody>
      </p:sp>
    </p:spTree>
    <p:extLst>
      <p:ext uri="{BB962C8B-B14F-4D97-AF65-F5344CB8AC3E}">
        <p14:creationId xmlns:p14="http://schemas.microsoft.com/office/powerpoint/2010/main" val="3706151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4BAE91D9-5186-485F-B69C-EF2BE7E465E7}" type="slidenum">
              <a:rPr lang="en-US" smtClean="0"/>
              <a:t>6</a:t>
            </a:fld>
            <a:endParaRPr lang="en-US"/>
          </a:p>
        </p:txBody>
      </p:sp>
    </p:spTree>
    <p:extLst>
      <p:ext uri="{BB962C8B-B14F-4D97-AF65-F5344CB8AC3E}">
        <p14:creationId xmlns:p14="http://schemas.microsoft.com/office/powerpoint/2010/main" val="28296938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742950" lvl="1" indent="-285750">
              <a:buClr>
                <a:srgbClr val="1F409B"/>
              </a:buClr>
              <a:buFont typeface="Symbol" panose="05050102010706020507" pitchFamily="18" charset="2"/>
              <a:buChar char=""/>
              <a:defRPr b="0" i="0"/>
            </a:pPr>
            <a:r>
              <a:rPr lang="1106"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yn blentyn-ganolog</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defRPr b="0" i="0"/>
            </a:pPr>
            <a:r>
              <a:rPr lang="1106"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wedi'u gwreiddio mewn datblygiad plant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defRPr b="0" i="0"/>
            </a:pPr>
            <a:r>
              <a:rPr lang="1106"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yn dilyn dull cyfannol</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defRPr b="0" i="0"/>
            </a:pPr>
            <a:r>
              <a:rPr lang="1106"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yn sicrhau cyfle cyfartal</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defRPr b="0" i="0"/>
            </a:pPr>
            <a:r>
              <a:rPr lang="1106"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yn cynnwys gweithio gyda phlant a theuluoedd</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defRPr b="0" i="0"/>
            </a:pPr>
            <a:r>
              <a:rPr lang="1106"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yn adeiladu ar gryfderau ac yn adnabod anawsterau</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defRPr b="0" i="0"/>
            </a:pPr>
            <a:r>
              <a:rPr lang="1106"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yn rhyng-asiantaethol yn y ffordd y maent yn asesu ac yn darparu gwasanaethau</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defRPr b="0" i="0"/>
            </a:pPr>
            <a:r>
              <a:rPr lang="1106"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yn broses barhaus, nid un digwyddiad</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defRPr b="0" i="0"/>
            </a:pPr>
            <a:r>
              <a:rPr lang="1106"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yn cael eu cynnal yn gyfochrog â chamau gweithredu a darpariaeth gwasanaethau eraill</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defRPr b="0" i="0"/>
            </a:pPr>
            <a:r>
              <a:rPr lang="1106"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yn seiliedig ar dystiolaeth</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sp>
        <p:nvSpPr>
          <p:cNvPr id="4" name="Slide Number Placeholder 3"/>
          <p:cNvSpPr>
            <a:spLocks noGrp="1"/>
          </p:cNvSpPr>
          <p:nvPr>
            <p:ph type="sldNum" sz="quarter" idx="5"/>
            <p:custDataLst>
              <p:tags r:id="rId3"/>
            </p:custDataLst>
          </p:nvPr>
        </p:nvSpPr>
        <p:spPr/>
        <p:txBody>
          <a:bodyPr/>
          <a:lstStyle/>
          <a:p>
            <a:pPr>
              <a:defRPr b="0" i="0"/>
            </a:pPr>
            <a:fld id="{5E88A20A-2CB7-40A4-90E5-2433872E3A82}" type="slidenum">
              <a:rPr lang="en-US" smtClean="0"/>
              <a:t>70</a:t>
            </a:fld>
            <a:endParaRPr lang="en-US"/>
          </a:p>
        </p:txBody>
      </p:sp>
    </p:spTree>
    <p:extLst>
      <p:ext uri="{BB962C8B-B14F-4D97-AF65-F5344CB8AC3E}">
        <p14:creationId xmlns:p14="http://schemas.microsoft.com/office/powerpoint/2010/main" val="32578873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tabLst>
                <a:tab pos="1651000" algn="l"/>
              </a:tabLst>
              <a:defRPr b="0" i="0"/>
            </a:pPr>
            <a:r>
              <a:rPr lang="1106">
                <a:cs typeface="Calibri"/>
              </a:rPr>
              <a:t>YR HYN MAE'N RHAID I'R AWDURDOD LLEOL EI WNEUD:</a:t>
            </a:r>
            <a:endParaRPr lang="en-GB"/>
          </a:p>
          <a:p>
            <a:pPr marL="285750" indent="-285750">
              <a:buFont typeface="Arial"/>
              <a:buChar char="•"/>
              <a:defRPr b="0" i="0"/>
            </a:pPr>
            <a:r>
              <a:rPr lang="1106">
                <a:cs typeface="Calibri"/>
              </a:rPr>
              <a:t>Asesu p'un a oes angen gofal a chymorth o'r math hwnnw ar y plentyn ac, os felly, beth yw'r anghenion hynny.</a:t>
            </a:r>
          </a:p>
          <a:p>
            <a:pPr marL="285750" indent="-285750">
              <a:buFont typeface="Arial"/>
              <a:buChar char="•"/>
              <a:defRPr b="0" i="0"/>
            </a:pPr>
            <a:r>
              <a:rPr lang="1106">
                <a:cs typeface="Calibri"/>
              </a:rPr>
              <a:t>Asesu anghenion datblygiad y plentyn.</a:t>
            </a:r>
          </a:p>
          <a:p>
            <a:pPr marL="285750" indent="-285750">
              <a:buFont typeface="Arial"/>
              <a:buChar char="•"/>
              <a:defRPr b="0" i="0"/>
            </a:pPr>
            <a:r>
              <a:rPr lang="1106">
                <a:cs typeface="Calibri"/>
              </a:rPr>
              <a:t>Nodi canlyniadau y mae'r plentyn a'r unigolyn â chyfrifoldeb rhiant yn dymuno eu cyflawni ac i ba raddau mae'n ystyried bod y rhain yn briodol gan ystyried oedran a dealltwriaeth y plentyn ar yr un pryd.</a:t>
            </a:r>
          </a:p>
          <a:p>
            <a:pPr marL="285750" indent="-285750">
              <a:buFont typeface="Arial"/>
              <a:buChar char="•"/>
              <a:defRPr b="0" i="0"/>
            </a:pPr>
            <a:r>
              <a:rPr lang="1106">
                <a:cs typeface="Calibri"/>
              </a:rPr>
              <a:t>Asesu a allai'r ddarpariaeth gofal a chymorth, gwasanaethau ataliol, gwybodaeth, cyngor neu gymorth (neu faterion eraill) gyfrannu at gyflawni'r canlyniadau hynny.</a:t>
            </a:r>
          </a:p>
          <a:p>
            <a:endParaRPr lang="en-GB"/>
          </a:p>
          <a:p>
            <a:pPr>
              <a:defRPr b="0" i="0"/>
            </a:pPr>
            <a:r>
              <a:rPr lang="1106"/>
              <a:t>Mae atal yn agwedd allweddol ar Ddeddf Gwasanaethau Cymdeithasol a Llesiant (Cymru) 2014 – oedi neu atal angen am ofal a stopio anghenion rhag cynyddu – felly, ar gyfer Priti: mae hi'n ymddangos yn orbryderus a dydy hi ddim eisiau gadael y tŷ ac felly agwedd allweddol ar ymyrryd yn gynnar yw cefnogi hybu ei datblygiad emosiynol a chymdeithasol.</a:t>
            </a:r>
          </a:p>
          <a:p>
            <a:endParaRPr lang="en-GB">
              <a:cs typeface="Calibri"/>
            </a:endParaRPr>
          </a:p>
          <a:p>
            <a:pPr>
              <a:defRPr b="0" i="0"/>
            </a:pPr>
            <a:r>
              <a:rPr lang="1106" b="1">
                <a:solidFill>
                  <a:srgbClr val="000000"/>
                </a:solidFill>
                <a:latin typeface="Calibri"/>
                <a:cs typeface="Calibri"/>
              </a:rPr>
              <a:t>Pam mae cymorth cynnar yn bwysig:</a:t>
            </a:r>
            <a:endParaRPr lang="en-GB">
              <a:solidFill>
                <a:srgbClr val="000000"/>
              </a:solidFill>
              <a:latin typeface="Calibri"/>
              <a:cs typeface="Calibri"/>
            </a:endParaRPr>
          </a:p>
          <a:p>
            <a:endParaRPr lang="en-GB" b="1">
              <a:solidFill>
                <a:srgbClr val="000000"/>
              </a:solidFill>
              <a:latin typeface="Calibri"/>
              <a:cs typeface="Calibri"/>
            </a:endParaRPr>
          </a:p>
          <a:p>
            <a:pPr>
              <a:defRPr b="0" i="0"/>
            </a:pPr>
            <a:r>
              <a:rPr lang="1106">
                <a:solidFill>
                  <a:srgbClr val="000000"/>
                </a:solidFill>
                <a:latin typeface="Calibri"/>
                <a:cs typeface="Calibri"/>
              </a:rPr>
              <a:t>Gall cymorth cynnar roi'r gefnogaeth y mae ei hangen i blant wireddu eu potensial llawn (EIF, 2018). Gall wella ansawdd cartref plentyn a'i fywyd teuluol, ei alluogi i berfformio'n well yn yr ysgol a chefnogi ei iechyd meddwl (EIP, 2018).</a:t>
            </a:r>
            <a:endParaRPr lang="en-GB" b="1">
              <a:solidFill>
                <a:srgbClr val="000000"/>
              </a:solidFill>
              <a:latin typeface="Calibri"/>
              <a:cs typeface="Calibri"/>
            </a:endParaRPr>
          </a:p>
          <a:p>
            <a:endParaRPr lang="en-GB">
              <a:solidFill>
                <a:srgbClr val="000000"/>
              </a:solidFill>
              <a:latin typeface="Calibri"/>
              <a:cs typeface="Calibri"/>
            </a:endParaRPr>
          </a:p>
          <a:p>
            <a:pPr>
              <a:defRPr b="0" i="0"/>
            </a:pPr>
            <a:r>
              <a:rPr lang="1106">
                <a:solidFill>
                  <a:srgbClr val="000000"/>
                </a:solidFill>
                <a:latin typeface="Calibri"/>
                <a:cs typeface="Calibri"/>
              </a:rPr>
              <a:t>Mae ymchwil yn awgrymu y gall cymorth cynnar:</a:t>
            </a:r>
          </a:p>
          <a:p>
            <a:pPr marL="171450" indent="-171450">
              <a:buFont typeface="Arial"/>
              <a:buChar char="•"/>
              <a:defRPr b="0" i="0"/>
            </a:pPr>
            <a:r>
              <a:rPr lang="1106">
                <a:solidFill>
                  <a:srgbClr val="000000"/>
                </a:solidFill>
                <a:latin typeface="Calibri"/>
                <a:cs typeface="Calibri"/>
              </a:rPr>
              <a:t>Amddiffyn plant rhag niwed</a:t>
            </a:r>
          </a:p>
          <a:p>
            <a:pPr marL="171450" indent="-171450">
              <a:buFont typeface="Arial"/>
              <a:buChar char="•"/>
              <a:defRPr b="0" i="0"/>
            </a:pPr>
            <a:r>
              <a:rPr lang="1106">
                <a:solidFill>
                  <a:srgbClr val="000000"/>
                </a:solidFill>
                <a:latin typeface="Calibri"/>
                <a:cs typeface="Calibri"/>
              </a:rPr>
              <a:t>Lleihau'r angen am gyfeirio at wasanaethau amddiffyn plant</a:t>
            </a:r>
          </a:p>
          <a:p>
            <a:pPr marL="171450" indent="-171450">
              <a:buFont typeface="Arial"/>
              <a:buChar char="•"/>
              <a:defRPr b="0" i="0"/>
            </a:pPr>
            <a:r>
              <a:rPr lang="1106">
                <a:solidFill>
                  <a:srgbClr val="000000"/>
                </a:solidFill>
                <a:latin typeface="Calibri"/>
                <a:cs typeface="Calibri"/>
              </a:rPr>
              <a:t>Gwella canlyniadau tymor hir plant.</a:t>
            </a:r>
          </a:p>
          <a:p>
            <a:pPr>
              <a:defRPr b="0" i="0"/>
            </a:pPr>
            <a:r>
              <a:rPr lang="1106">
                <a:solidFill>
                  <a:srgbClr val="000000"/>
                </a:solidFill>
                <a:latin typeface="Calibri"/>
                <a:cs typeface="Calibri"/>
              </a:rPr>
              <a:t>(Haynes et al, 2015)</a:t>
            </a:r>
          </a:p>
          <a:p>
            <a:pPr>
              <a:defRPr b="0" i="0"/>
            </a:pPr>
            <a:r>
              <a:rPr lang="1106">
                <a:solidFill>
                  <a:srgbClr val="000000"/>
                </a:solidFill>
                <a:latin typeface="Calibri"/>
                <a:cs typeface="Calibri"/>
              </a:rPr>
              <a:t>Gall cymorth cynnar hefyd gefnogi plentyn i ddatblygu cryfderau a sgiliau sy'n gallu eu paratoi ar gyfer bywyd oedolyn (EIF, 2018).</a:t>
            </a:r>
          </a:p>
          <a:p>
            <a:endParaRPr lang="en-GB">
              <a:solidFill>
                <a:srgbClr val="000000"/>
              </a:solidFill>
              <a:latin typeface="Calibri"/>
              <a:cs typeface="Calibri"/>
            </a:endParaRPr>
          </a:p>
          <a:p>
            <a:pPr>
              <a:defRPr b="0" i="0"/>
            </a:pPr>
            <a:r>
              <a:rPr lang="1106">
                <a:solidFill>
                  <a:srgbClr val="000000"/>
                </a:solidFill>
                <a:latin typeface="Calibri"/>
                <a:cs typeface="Calibri"/>
              </a:rPr>
              <a:t>Yn achos Priti, os yw ei hymddygiad yn dod yn fwy heriol, gall fod angen ei symud oddi wrth ei rhieni maeth, a fyddai'n achosi hyd yn oed mwy o aflonyddwch i'w llesiant.</a:t>
            </a:r>
          </a:p>
          <a:p>
            <a:pPr>
              <a:defRPr b="0" i="0"/>
            </a:pPr>
            <a:r>
              <a:rPr lang="1106"/>
              <a:t>Byddai hefyd yn cefnogi rhieni maeth Priti gan y gallen nhw chwilio am gefnogaeth i helpu Priti drwy'r sefyllfa anodd hon, a byddai yn eu galluogi i gael rhywfaint o ofal seibiant.</a:t>
            </a:r>
            <a:endParaRPr lang="en-GB">
              <a:cs typeface="Calibri"/>
            </a:endParaRPr>
          </a:p>
          <a:p>
            <a:pPr>
              <a:defRPr b="0" i="0"/>
            </a:pPr>
            <a:r>
              <a:rPr lang="1106"/>
              <a:t>Byddai cynllun gofal a chymorth yn galluogi Priti i gael ei chanlyniadau personol wedi'u monitro a'u cofnodi ac yn sicrhau nad yw hyn yn gwaethygu – gall hyn hefyd gefnogi'r teulu i ddiffinio'n union yr hyn mae Priti ei angen o ran gofal, gwasanaethau neu gyfarpar i fyw ei bywyd ag urddas ac yn gyfforddus a chyflawni canlyniadau llesiant.Gall pecyn gofal i Priti a'i theulu gynnwys rhywfaint o ofal seibiant ar gyfer y teulu, atgyfeiriad at gefnogaeth seicolegol arbenigol a gwasanaethau CAMHS, cyfeiriad at grwpiau trydydd sector i gefnogi.</a:t>
            </a:r>
            <a:endParaRPr lang="en-GB">
              <a:cs typeface="Calibri"/>
            </a:endParaRPr>
          </a:p>
        </p:txBody>
      </p:sp>
      <p:sp>
        <p:nvSpPr>
          <p:cNvPr id="4" name="Slide Number Placeholder 3"/>
          <p:cNvSpPr>
            <a:spLocks noGrp="1"/>
          </p:cNvSpPr>
          <p:nvPr>
            <p:ph type="sldNum" sz="quarter" idx="5"/>
            <p:custDataLst>
              <p:tags r:id="rId3"/>
            </p:custDataLst>
          </p:nvPr>
        </p:nvSpPr>
        <p:spPr/>
        <p:txBody>
          <a:bodyPr/>
          <a:lstStyle/>
          <a:p>
            <a:pPr>
              <a:defRPr b="0" i="0"/>
            </a:pPr>
            <a:fld id="{1142D764-AC25-4490-993F-ABBC7D1CF17F}" type="slidenum">
              <a:rPr lang="en-US" smtClean="0"/>
              <a:t>71</a:t>
            </a:fld>
            <a:endParaRPr lang="en-US"/>
          </a:p>
        </p:txBody>
      </p:sp>
    </p:spTree>
    <p:extLst>
      <p:ext uri="{BB962C8B-B14F-4D97-AF65-F5344CB8AC3E}">
        <p14:creationId xmlns:p14="http://schemas.microsoft.com/office/powerpoint/2010/main" val="10156070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B37662ED-C37E-44A3-9124-E7CEF41B33A7}" type="slidenum">
              <a:rPr lang="en-US" smtClean="0"/>
              <a:t>75</a:t>
            </a:fld>
            <a:endParaRPr lang="en-US"/>
          </a:p>
        </p:txBody>
      </p:sp>
    </p:spTree>
    <p:extLst>
      <p:ext uri="{BB962C8B-B14F-4D97-AF65-F5344CB8AC3E}">
        <p14:creationId xmlns:p14="http://schemas.microsoft.com/office/powerpoint/2010/main" val="4135284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32B050DD-7F73-48B0-8B28-888D3CEA3F97}" type="slidenum">
              <a:rPr lang="en-US" smtClean="0"/>
              <a:t>77</a:t>
            </a:fld>
            <a:endParaRPr lang="en-US"/>
          </a:p>
        </p:txBody>
      </p:sp>
    </p:spTree>
    <p:extLst>
      <p:ext uri="{BB962C8B-B14F-4D97-AF65-F5344CB8AC3E}">
        <p14:creationId xmlns:p14="http://schemas.microsoft.com/office/powerpoint/2010/main" val="25284074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0C3ACDA7-13D1-4521-868E-88CB4805B04D}" type="slidenum">
              <a:rPr lang="en-US" smtClean="0"/>
              <a:t>78</a:t>
            </a:fld>
            <a:endParaRPr lang="en-US"/>
          </a:p>
        </p:txBody>
      </p:sp>
    </p:spTree>
    <p:extLst>
      <p:ext uri="{BB962C8B-B14F-4D97-AF65-F5344CB8AC3E}">
        <p14:creationId xmlns:p14="http://schemas.microsoft.com/office/powerpoint/2010/main" val="10092164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4CC8A589-8855-4F88-B111-4EC1828A6C55}" type="slidenum">
              <a:rPr lang="en-US" smtClean="0"/>
              <a:t>79</a:t>
            </a:fld>
            <a:endParaRPr lang="en-US"/>
          </a:p>
        </p:txBody>
      </p:sp>
    </p:spTree>
    <p:extLst>
      <p:ext uri="{BB962C8B-B14F-4D97-AF65-F5344CB8AC3E}">
        <p14:creationId xmlns:p14="http://schemas.microsoft.com/office/powerpoint/2010/main" val="31191685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58C04A68-CD2F-42BA-9F72-2C0719743D95}" type="slidenum">
              <a:rPr lang="en-US" smtClean="0"/>
              <a:t>89</a:t>
            </a:fld>
            <a:endParaRPr lang="en-US"/>
          </a:p>
        </p:txBody>
      </p:sp>
    </p:spTree>
    <p:extLst>
      <p:ext uri="{BB962C8B-B14F-4D97-AF65-F5344CB8AC3E}">
        <p14:creationId xmlns:p14="http://schemas.microsoft.com/office/powerpoint/2010/main" val="1146975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defRPr b="0" i="0"/>
            </a:pPr>
            <a:r>
              <a:rPr lang="1106" dirty="0"/>
              <a:t>Gallai dysgwyr greu map meddwl ar y lleoliadau gofal plant gwahanol yng Nghymru.      </a:t>
            </a:r>
          </a:p>
          <a:p>
            <a:endParaRPr lang="en-GB" dirty="0"/>
          </a:p>
          <a:p>
            <a:pPr>
              <a:defRPr b="0" i="0"/>
            </a:pPr>
            <a:r>
              <a:rPr lang="1106" dirty="0"/>
              <a:t>Babandod 0-2 oed.</a:t>
            </a:r>
          </a:p>
          <a:p>
            <a:pPr>
              <a:defRPr b="0" i="0"/>
            </a:pPr>
            <a:r>
              <a:rPr lang="1106" dirty="0"/>
              <a:t>Plentyndod 3-12 oed.</a:t>
            </a:r>
          </a:p>
          <a:p>
            <a:pPr>
              <a:defRPr b="0" i="0"/>
            </a:pPr>
            <a:r>
              <a:rPr lang="1106" dirty="0"/>
              <a:t>Llencyndod 13-19 oed. </a:t>
            </a:r>
          </a:p>
          <a:p>
            <a:endParaRPr lang="en-GB" dirty="0"/>
          </a:p>
          <a:p>
            <a:pPr>
              <a:defRPr b="0" i="0"/>
            </a:pPr>
            <a:r>
              <a:rPr lang="1106" dirty="0"/>
              <a:t>Llencyndod 13 oed ac uwch – gallech chi ystyried hyn fel person ifanc.  Cofiwch fod amrywiaeth o ddiffiniadau o bobl ifanc, felly nid yw hyn yn benodol iawn; ond, os ydyn nhw dros 19 oed – byddwch yn glir o ran pam byddai unigolion yn cael eu diffinio fel person ifanc.   </a:t>
            </a:r>
          </a:p>
        </p:txBody>
      </p:sp>
      <p:sp>
        <p:nvSpPr>
          <p:cNvPr id="4" name="Slide Number Placeholder 3"/>
          <p:cNvSpPr>
            <a:spLocks noGrp="1"/>
          </p:cNvSpPr>
          <p:nvPr>
            <p:ph type="sldNum" sz="quarter" idx="5"/>
            <p:custDataLst>
              <p:tags r:id="rId3"/>
            </p:custDataLst>
          </p:nvPr>
        </p:nvSpPr>
        <p:spPr/>
        <p:txBody>
          <a:bodyPr/>
          <a:lstStyle/>
          <a:p>
            <a:pPr>
              <a:defRPr b="0" i="0"/>
            </a:pPr>
            <a:fld id="{7CA59FF9-08C4-4908-ACF6-C65079569963}" type="slidenum">
              <a:rPr lang="en-US" smtClean="0"/>
              <a:t>7</a:t>
            </a:fld>
            <a:endParaRPr lang="en-US"/>
          </a:p>
        </p:txBody>
      </p:sp>
    </p:spTree>
    <p:extLst>
      <p:ext uri="{BB962C8B-B14F-4D97-AF65-F5344CB8AC3E}">
        <p14:creationId xmlns:p14="http://schemas.microsoft.com/office/powerpoint/2010/main" val="3065105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202F0023-AF6B-4F0E-A705-018DCF4C97EB}" type="slidenum">
              <a:rPr lang="en-US" smtClean="0"/>
              <a:t>8</a:t>
            </a:fld>
            <a:endParaRPr lang="en-US"/>
          </a:p>
        </p:txBody>
      </p:sp>
    </p:spTree>
    <p:extLst>
      <p:ext uri="{BB962C8B-B14F-4D97-AF65-F5344CB8AC3E}">
        <p14:creationId xmlns:p14="http://schemas.microsoft.com/office/powerpoint/2010/main" val="832120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8D1E5BB4-34DC-4C6C-95CF-2E6D9E1F832F}" type="slidenum">
              <a:rPr lang="en-US" smtClean="0"/>
              <a:t>11</a:t>
            </a:fld>
            <a:endParaRPr lang="en-US"/>
          </a:p>
        </p:txBody>
      </p:sp>
    </p:spTree>
    <p:extLst>
      <p:ext uri="{BB962C8B-B14F-4D97-AF65-F5344CB8AC3E}">
        <p14:creationId xmlns:p14="http://schemas.microsoft.com/office/powerpoint/2010/main" val="2702631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4F0FD51F-9F24-46A7-BD9A-676976931A8C}" type="slidenum">
              <a:rPr lang="en-US" smtClean="0"/>
              <a:t>16</a:t>
            </a:fld>
            <a:endParaRPr lang="en-US"/>
          </a:p>
        </p:txBody>
      </p:sp>
    </p:spTree>
    <p:extLst>
      <p:ext uri="{BB962C8B-B14F-4D97-AF65-F5344CB8AC3E}">
        <p14:creationId xmlns:p14="http://schemas.microsoft.com/office/powerpoint/2010/main" val="2619771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pPr>
              <a:defRPr b="0" i="0"/>
            </a:pPr>
            <a:fld id="{B7BCC0BC-5FC1-4547-8961-7E309ED67AE3}" type="slidenum">
              <a:rPr lang="en-US" smtClean="0"/>
              <a:t>19</a:t>
            </a:fld>
            <a:endParaRPr lang="en-US"/>
          </a:p>
        </p:txBody>
      </p:sp>
    </p:spTree>
    <p:extLst>
      <p:ext uri="{BB962C8B-B14F-4D97-AF65-F5344CB8AC3E}">
        <p14:creationId xmlns:p14="http://schemas.microsoft.com/office/powerpoint/2010/main" val="26795049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3.xml"/><Relationship Id="rId3" Type="http://schemas.openxmlformats.org/officeDocument/2006/relationships/tags" Target="../tags/tag8.xml"/><Relationship Id="rId7" Type="http://schemas.openxmlformats.org/officeDocument/2006/relationships/tags" Target="../tags/tag1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image" Target="../media/image2.jpeg"/><Relationship Id="rId5" Type="http://schemas.openxmlformats.org/officeDocument/2006/relationships/tags" Target="../tags/tag10.xml"/><Relationship Id="rId10" Type="http://schemas.openxmlformats.org/officeDocument/2006/relationships/image" Target="../media/image1.emf"/><Relationship Id="rId4" Type="http://schemas.openxmlformats.org/officeDocument/2006/relationships/tags" Target="../tags/tag9.xml"/><Relationship Id="rId9"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66.xml"/><Relationship Id="rId7" Type="http://schemas.openxmlformats.org/officeDocument/2006/relationships/image" Target="../media/image7.emf"/><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Master" Target="../slideMasters/slideMaster1.xml"/><Relationship Id="rId5" Type="http://schemas.openxmlformats.org/officeDocument/2006/relationships/tags" Target="../tags/tag68.xml"/><Relationship Id="rId4" Type="http://schemas.openxmlformats.org/officeDocument/2006/relationships/tags" Target="../tags/tag67.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1.xml"/><Relationship Id="rId7" Type="http://schemas.openxmlformats.org/officeDocument/2006/relationships/image" Target="../media/image7.emf"/><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1.xml"/><Relationship Id="rId5" Type="http://schemas.openxmlformats.org/officeDocument/2006/relationships/tags" Target="../tags/tag73.xml"/><Relationship Id="rId4" Type="http://schemas.openxmlformats.org/officeDocument/2006/relationships/tags" Target="../tags/tag7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tags" Target="../tags/tag76.xml"/><Relationship Id="rId7" Type="http://schemas.openxmlformats.org/officeDocument/2006/relationships/image" Target="../media/image7.emf"/><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1.xml"/><Relationship Id="rId5" Type="http://schemas.openxmlformats.org/officeDocument/2006/relationships/tags" Target="../tags/tag78.xml"/><Relationship Id="rId4" Type="http://schemas.openxmlformats.org/officeDocument/2006/relationships/tags" Target="../tags/tag77.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image" Target="../media/image7.emf"/><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1.xml"/><Relationship Id="rId5" Type="http://schemas.openxmlformats.org/officeDocument/2006/relationships/tags" Target="../tags/tag83.xml"/><Relationship Id="rId4" Type="http://schemas.openxmlformats.org/officeDocument/2006/relationships/tags" Target="../tags/tag8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86.xml"/><Relationship Id="rId7" Type="http://schemas.openxmlformats.org/officeDocument/2006/relationships/image" Target="../media/image7.emf"/><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slideMaster" Target="../slideMasters/slideMaster1.xml"/><Relationship Id="rId5" Type="http://schemas.openxmlformats.org/officeDocument/2006/relationships/tags" Target="../tags/tag88.xml"/><Relationship Id="rId4" Type="http://schemas.openxmlformats.org/officeDocument/2006/relationships/tags" Target="../tags/tag87.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1.xml"/><Relationship Id="rId7" Type="http://schemas.openxmlformats.org/officeDocument/2006/relationships/image" Target="../media/image7.emf"/><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slideMaster" Target="../slideMasters/slideMaster1.xml"/><Relationship Id="rId5" Type="http://schemas.openxmlformats.org/officeDocument/2006/relationships/tags" Target="../tags/tag93.xml"/><Relationship Id="rId4" Type="http://schemas.openxmlformats.org/officeDocument/2006/relationships/tags" Target="../tags/tag92.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tags" Target="../tags/tag96.xml"/><Relationship Id="rId7" Type="http://schemas.openxmlformats.org/officeDocument/2006/relationships/image" Target="../media/image7.emf"/><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slideMaster" Target="../slideMasters/slideMaster1.xml"/><Relationship Id="rId5" Type="http://schemas.openxmlformats.org/officeDocument/2006/relationships/tags" Target="../tags/tag98.xml"/><Relationship Id="rId4" Type="http://schemas.openxmlformats.org/officeDocument/2006/relationships/tags" Target="../tags/tag97.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1.xml"/><Relationship Id="rId7" Type="http://schemas.openxmlformats.org/officeDocument/2006/relationships/image" Target="../media/image7.emf"/><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slideMaster" Target="../slideMasters/slideMaster1.xml"/><Relationship Id="rId5" Type="http://schemas.openxmlformats.org/officeDocument/2006/relationships/tags" Target="../tags/tag103.xml"/><Relationship Id="rId4" Type="http://schemas.openxmlformats.org/officeDocument/2006/relationships/tags" Target="../tags/tag102.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6.xml"/><Relationship Id="rId7" Type="http://schemas.openxmlformats.org/officeDocument/2006/relationships/tags" Target="../tags/tag20.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10" Type="http://schemas.openxmlformats.org/officeDocument/2006/relationships/image" Target="../media/image1.emf"/><Relationship Id="rId4" Type="http://schemas.openxmlformats.org/officeDocument/2006/relationships/tags" Target="../tags/tag17.xml"/><Relationship Id="rId9"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tags" Target="../tags/tag106.xml"/><Relationship Id="rId7" Type="http://schemas.openxmlformats.org/officeDocument/2006/relationships/image" Target="../media/image7.emf"/><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slideMaster" Target="../slideMasters/slideMaster1.xml"/><Relationship Id="rId5" Type="http://schemas.openxmlformats.org/officeDocument/2006/relationships/tags" Target="../tags/tag108.xml"/><Relationship Id="rId4" Type="http://schemas.openxmlformats.org/officeDocument/2006/relationships/tags" Target="../tags/tag107.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1.xml"/><Relationship Id="rId7" Type="http://schemas.openxmlformats.org/officeDocument/2006/relationships/image" Target="../media/image7.emf"/><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1.xml"/><Relationship Id="rId5" Type="http://schemas.openxmlformats.org/officeDocument/2006/relationships/tags" Target="../tags/tag113.xml"/><Relationship Id="rId4" Type="http://schemas.openxmlformats.org/officeDocument/2006/relationships/tags" Target="../tags/tag11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16.xml"/><Relationship Id="rId7" Type="http://schemas.openxmlformats.org/officeDocument/2006/relationships/image" Target="../media/image7.emf"/><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slideMaster" Target="../slideMasters/slideMaster1.xml"/><Relationship Id="rId5" Type="http://schemas.openxmlformats.org/officeDocument/2006/relationships/tags" Target="../tags/tag118.xml"/><Relationship Id="rId4" Type="http://schemas.openxmlformats.org/officeDocument/2006/relationships/tags" Target="../tags/tag117.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21.xml"/><Relationship Id="rId7" Type="http://schemas.openxmlformats.org/officeDocument/2006/relationships/image" Target="../media/image7.emf"/><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slideMaster" Target="../slideMasters/slideMaster1.xml"/><Relationship Id="rId5" Type="http://schemas.openxmlformats.org/officeDocument/2006/relationships/tags" Target="../tags/tag123.xml"/><Relationship Id="rId4" Type="http://schemas.openxmlformats.org/officeDocument/2006/relationships/tags" Target="../tags/tag12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26.xml"/><Relationship Id="rId7" Type="http://schemas.openxmlformats.org/officeDocument/2006/relationships/image" Target="../media/image7.emf"/><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slideMaster" Target="../slideMasters/slideMaster1.xml"/><Relationship Id="rId5" Type="http://schemas.openxmlformats.org/officeDocument/2006/relationships/tags" Target="../tags/tag128.xml"/><Relationship Id="rId4" Type="http://schemas.openxmlformats.org/officeDocument/2006/relationships/tags" Target="../tags/tag127.xml"/></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0.xml"/><Relationship Id="rId1" Type="http://schemas.openxmlformats.org/officeDocument/2006/relationships/tags" Target="../tags/tag129.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image" Target="../media/image7.emf"/><Relationship Id="rId5" Type="http://schemas.openxmlformats.org/officeDocument/2006/relationships/slideMaster" Target="../slideMasters/slideMaster1.xml"/><Relationship Id="rId4" Type="http://schemas.openxmlformats.org/officeDocument/2006/relationships/tags" Target="../tags/tag13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image" Target="../media/image1.emf"/><Relationship Id="rId5" Type="http://schemas.openxmlformats.org/officeDocument/2006/relationships/slideMaster" Target="../slideMasters/slideMaster1.xml"/><Relationship Id="rId4" Type="http://schemas.openxmlformats.org/officeDocument/2006/relationships/tags" Target="../tags/tag138.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41.xml"/><Relationship Id="rId7" Type="http://schemas.openxmlformats.org/officeDocument/2006/relationships/image" Target="../media/image1.emf"/><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Master" Target="../slideMasters/slideMaster1.xml"/><Relationship Id="rId5" Type="http://schemas.openxmlformats.org/officeDocument/2006/relationships/tags" Target="../tags/tag143.xml"/><Relationship Id="rId4" Type="http://schemas.openxmlformats.org/officeDocument/2006/relationships/tags" Target="../tags/tag142.xml"/></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image" Target="../media/image7.emf"/></Relationships>
</file>

<file path=ppt/slideLayouts/_rels/slideLayout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10" Type="http://schemas.openxmlformats.org/officeDocument/2006/relationships/image" Target="../media/image1.emf"/><Relationship Id="rId4" Type="http://schemas.openxmlformats.org/officeDocument/2006/relationships/tags" Target="../tags/tag24.xml"/><Relationship Id="rId9" Type="http://schemas.openxmlformats.org/officeDocument/2006/relationships/image" Target="../media/image4.jpeg"/></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image" Target="../media/image7.emf"/></Relationships>
</file>

<file path=ppt/slideLayouts/_rels/slideLayout31.xml.rels><?xml version="1.0" encoding="UTF-8" standalone="yes"?>
<Relationships xmlns="http://schemas.openxmlformats.org/package/2006/relationships"><Relationship Id="rId13" Type="http://schemas.openxmlformats.org/officeDocument/2006/relationships/tags" Target="../tags/tag160.xml"/><Relationship Id="rId18" Type="http://schemas.openxmlformats.org/officeDocument/2006/relationships/tags" Target="../tags/tag165.xml"/><Relationship Id="rId26" Type="http://schemas.openxmlformats.org/officeDocument/2006/relationships/tags" Target="../tags/tag173.xml"/><Relationship Id="rId39" Type="http://schemas.openxmlformats.org/officeDocument/2006/relationships/image" Target="../media/image13.png"/><Relationship Id="rId21" Type="http://schemas.openxmlformats.org/officeDocument/2006/relationships/tags" Target="../tags/tag168.xml"/><Relationship Id="rId34" Type="http://schemas.openxmlformats.org/officeDocument/2006/relationships/tags" Target="../tags/tag181.xml"/><Relationship Id="rId42" Type="http://schemas.openxmlformats.org/officeDocument/2006/relationships/image" Target="../media/image16.png"/><Relationship Id="rId47" Type="http://schemas.openxmlformats.org/officeDocument/2006/relationships/image" Target="../media/image21.png"/><Relationship Id="rId50" Type="http://schemas.openxmlformats.org/officeDocument/2006/relationships/image" Target="../media/image24.png"/><Relationship Id="rId55" Type="http://schemas.openxmlformats.org/officeDocument/2006/relationships/image" Target="../media/image29.png"/><Relationship Id="rId7" Type="http://schemas.openxmlformats.org/officeDocument/2006/relationships/tags" Target="../tags/tag154.xml"/><Relationship Id="rId12" Type="http://schemas.openxmlformats.org/officeDocument/2006/relationships/tags" Target="../tags/tag159.xml"/><Relationship Id="rId17" Type="http://schemas.openxmlformats.org/officeDocument/2006/relationships/tags" Target="../tags/tag164.xml"/><Relationship Id="rId25" Type="http://schemas.openxmlformats.org/officeDocument/2006/relationships/tags" Target="../tags/tag172.xml"/><Relationship Id="rId33" Type="http://schemas.openxmlformats.org/officeDocument/2006/relationships/tags" Target="../tags/tag180.xml"/><Relationship Id="rId38" Type="http://schemas.openxmlformats.org/officeDocument/2006/relationships/slideMaster" Target="../slideMasters/slideMaster1.xml"/><Relationship Id="rId46" Type="http://schemas.openxmlformats.org/officeDocument/2006/relationships/image" Target="../media/image20.png"/><Relationship Id="rId59" Type="http://schemas.openxmlformats.org/officeDocument/2006/relationships/image" Target="../media/image33.png"/><Relationship Id="rId2" Type="http://schemas.openxmlformats.org/officeDocument/2006/relationships/tags" Target="../tags/tag149.xml"/><Relationship Id="rId16" Type="http://schemas.openxmlformats.org/officeDocument/2006/relationships/tags" Target="../tags/tag163.xml"/><Relationship Id="rId20" Type="http://schemas.openxmlformats.org/officeDocument/2006/relationships/tags" Target="../tags/tag167.xml"/><Relationship Id="rId29" Type="http://schemas.openxmlformats.org/officeDocument/2006/relationships/tags" Target="../tags/tag176.xml"/><Relationship Id="rId41" Type="http://schemas.openxmlformats.org/officeDocument/2006/relationships/image" Target="../media/image15.png"/><Relationship Id="rId54" Type="http://schemas.openxmlformats.org/officeDocument/2006/relationships/image" Target="../media/image28.png"/><Relationship Id="rId1" Type="http://schemas.openxmlformats.org/officeDocument/2006/relationships/tags" Target="../tags/tag148.xml"/><Relationship Id="rId6" Type="http://schemas.openxmlformats.org/officeDocument/2006/relationships/tags" Target="../tags/tag153.xml"/><Relationship Id="rId11" Type="http://schemas.openxmlformats.org/officeDocument/2006/relationships/tags" Target="../tags/tag158.xml"/><Relationship Id="rId24" Type="http://schemas.openxmlformats.org/officeDocument/2006/relationships/tags" Target="../tags/tag171.xml"/><Relationship Id="rId32" Type="http://schemas.openxmlformats.org/officeDocument/2006/relationships/tags" Target="../tags/tag179.xml"/><Relationship Id="rId37" Type="http://schemas.openxmlformats.org/officeDocument/2006/relationships/tags" Target="../tags/tag184.xml"/><Relationship Id="rId40" Type="http://schemas.openxmlformats.org/officeDocument/2006/relationships/image" Target="../media/image14.png"/><Relationship Id="rId45" Type="http://schemas.openxmlformats.org/officeDocument/2006/relationships/image" Target="../media/image19.png"/><Relationship Id="rId53" Type="http://schemas.openxmlformats.org/officeDocument/2006/relationships/image" Target="../media/image27.png"/><Relationship Id="rId58" Type="http://schemas.openxmlformats.org/officeDocument/2006/relationships/image" Target="../media/image32.png"/><Relationship Id="rId5" Type="http://schemas.openxmlformats.org/officeDocument/2006/relationships/tags" Target="../tags/tag152.xml"/><Relationship Id="rId15" Type="http://schemas.openxmlformats.org/officeDocument/2006/relationships/tags" Target="../tags/tag162.xml"/><Relationship Id="rId23" Type="http://schemas.openxmlformats.org/officeDocument/2006/relationships/tags" Target="../tags/tag170.xml"/><Relationship Id="rId28" Type="http://schemas.openxmlformats.org/officeDocument/2006/relationships/tags" Target="../tags/tag175.xml"/><Relationship Id="rId36" Type="http://schemas.openxmlformats.org/officeDocument/2006/relationships/tags" Target="../tags/tag183.xml"/><Relationship Id="rId49" Type="http://schemas.openxmlformats.org/officeDocument/2006/relationships/image" Target="../media/image23.png"/><Relationship Id="rId57" Type="http://schemas.openxmlformats.org/officeDocument/2006/relationships/image" Target="../media/image31.png"/><Relationship Id="rId10" Type="http://schemas.openxmlformats.org/officeDocument/2006/relationships/tags" Target="../tags/tag157.xml"/><Relationship Id="rId19" Type="http://schemas.openxmlformats.org/officeDocument/2006/relationships/tags" Target="../tags/tag166.xml"/><Relationship Id="rId31" Type="http://schemas.openxmlformats.org/officeDocument/2006/relationships/tags" Target="../tags/tag178.xml"/><Relationship Id="rId44" Type="http://schemas.openxmlformats.org/officeDocument/2006/relationships/image" Target="../media/image18.png"/><Relationship Id="rId52" Type="http://schemas.openxmlformats.org/officeDocument/2006/relationships/image" Target="../media/image26.png"/><Relationship Id="rId4" Type="http://schemas.openxmlformats.org/officeDocument/2006/relationships/tags" Target="../tags/tag151.xml"/><Relationship Id="rId9" Type="http://schemas.openxmlformats.org/officeDocument/2006/relationships/tags" Target="../tags/tag156.xml"/><Relationship Id="rId14" Type="http://schemas.openxmlformats.org/officeDocument/2006/relationships/tags" Target="../tags/tag161.xml"/><Relationship Id="rId22" Type="http://schemas.openxmlformats.org/officeDocument/2006/relationships/tags" Target="../tags/tag169.xml"/><Relationship Id="rId27" Type="http://schemas.openxmlformats.org/officeDocument/2006/relationships/tags" Target="../tags/tag174.xml"/><Relationship Id="rId30" Type="http://schemas.openxmlformats.org/officeDocument/2006/relationships/tags" Target="../tags/tag177.xml"/><Relationship Id="rId35" Type="http://schemas.openxmlformats.org/officeDocument/2006/relationships/tags" Target="../tags/tag182.xml"/><Relationship Id="rId43" Type="http://schemas.openxmlformats.org/officeDocument/2006/relationships/image" Target="../media/image17.png"/><Relationship Id="rId48" Type="http://schemas.openxmlformats.org/officeDocument/2006/relationships/image" Target="../media/image22.png"/><Relationship Id="rId56" Type="http://schemas.openxmlformats.org/officeDocument/2006/relationships/image" Target="../media/image30.png"/><Relationship Id="rId8" Type="http://schemas.openxmlformats.org/officeDocument/2006/relationships/tags" Target="../tags/tag155.xml"/><Relationship Id="rId51" Type="http://schemas.openxmlformats.org/officeDocument/2006/relationships/image" Target="../media/image25.png"/><Relationship Id="rId3" Type="http://schemas.openxmlformats.org/officeDocument/2006/relationships/tags" Target="../tags/tag15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4"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slideMaster" Target="../slideMasters/slideMaster1.xml"/><Relationship Id="rId5" Type="http://schemas.openxmlformats.org/officeDocument/2006/relationships/tags" Target="../tags/tag192.xml"/><Relationship Id="rId4" Type="http://schemas.openxmlformats.org/officeDocument/2006/relationships/tags" Target="../tags/tag19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95.xml"/><Relationship Id="rId7" Type="http://schemas.openxmlformats.org/officeDocument/2006/relationships/slideMaster" Target="../slideMasters/slideMaster1.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slideMaster" Target="../slideMasters/slideMaster1.xml"/><Relationship Id="rId4" Type="http://schemas.openxmlformats.org/officeDocument/2006/relationships/tags" Target="../tags/tag202.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10" Type="http://schemas.openxmlformats.org/officeDocument/2006/relationships/image" Target="../media/image1.emf"/><Relationship Id="rId4" Type="http://schemas.openxmlformats.org/officeDocument/2006/relationships/tags" Target="../tags/tag31.xml"/><Relationship Id="rId9"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7.xml"/><Relationship Id="rId7" Type="http://schemas.openxmlformats.org/officeDocument/2006/relationships/tags" Target="../tags/tag41.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5" Type="http://schemas.openxmlformats.org/officeDocument/2006/relationships/tags" Target="../tags/tag39.xml"/><Relationship Id="rId10" Type="http://schemas.openxmlformats.org/officeDocument/2006/relationships/image" Target="../media/image6.jpeg"/><Relationship Id="rId4" Type="http://schemas.openxmlformats.org/officeDocument/2006/relationships/tags" Target="../tags/tag38.xml"/><Relationship Id="rId9"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3.xml"/><Relationship Id="rId1" Type="http://schemas.openxmlformats.org/officeDocument/2006/relationships/tags" Target="../tags/tag42.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9" Type="http://schemas.openxmlformats.org/officeDocument/2006/relationships/image" Target="../media/image1.emf"/></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slideMaster" Target="../slideMasters/slideMaster1.xml"/><Relationship Id="rId5" Type="http://schemas.openxmlformats.org/officeDocument/2006/relationships/tags" Target="../tags/tag57.xml"/><Relationship Id="rId4" Type="http://schemas.openxmlformats.org/officeDocument/2006/relationships/tags" Target="../tags/tag5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custDataLst>
              <p:tags r:id="rId1"/>
            </p:custDataLst>
          </p:nvPr>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custDataLst>
              <p:tags r:id="rId2"/>
            </p:custDataLst>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custDataLst>
              <p:tags r:id="rId3"/>
            </p:custDataLst>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custDataLst>
              <p:tags r:id="rId4"/>
            </p:custDataLst>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custDataLst>
              <p:tags r:id="rId5"/>
            </p:custDataLst>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custDataLst>
              <p:tags r:id="rId6"/>
            </p:custDataLst>
          </p:nvPr>
        </p:nvPicPr>
        <p:blipFill>
          <a:blip r:embed="rId10">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custDataLst>
              <p:tags r:id="rId7"/>
            </p:custDataLst>
          </p:nvPr>
        </p:nvPicPr>
        <p:blipFill>
          <a:blip r:embed="rId11">
            <a:extLst>
              <a:ext uri="{28A0092B-C50C-407E-A947-70E740481C1C}">
                <a14:useLocalDpi xmlns:a14="http://schemas.microsoft.com/office/drawing/2010/main"/>
              </a:ext>
            </a:extLst>
          </a:blip>
          <a:srcRect l="23689" t="2031" r="12828"/>
          <a:stretch>
            <a:fillRect/>
          </a:stretch>
        </p:blipFill>
        <p:spPr>
          <a:xfrm>
            <a:off x="-5012" y="-39102"/>
            <a:ext cx="5419130" cy="5575196"/>
          </a:xfrm>
          <a:prstGeom prst="rect">
            <a:avLst/>
          </a:prstGeom>
        </p:spPr>
      </p:pic>
      <p:sp>
        <p:nvSpPr>
          <p:cNvPr id="5" name="Content Placeholder 4"/>
          <p:cNvSpPr>
            <a:spLocks noGrp="1"/>
          </p:cNvSpPr>
          <p:nvPr>
            <p:ph sz="quarter" idx="12"/>
            <p:custDataLst>
              <p:tags r:id="rId8"/>
            </p:custDataLst>
          </p:nvPr>
        </p:nvSpPr>
        <p:spPr>
          <a:xfrm>
            <a:off x="9029700" y="4217988"/>
            <a:ext cx="914400" cy="914400"/>
          </a:xfrm>
        </p:spPr>
        <p:txBody>
          <a:bodyPr/>
          <a:lstStyle/>
          <a:p>
            <a:pPr lvl="0"/>
            <a:r>
              <a:rPr lang="en-US"/>
              <a:t>Edit Master text styles</a:t>
            </a:r>
          </a:p>
        </p:txBody>
      </p:sp>
    </p:spTree>
    <p:extLst>
      <p:ext uri="{BB962C8B-B14F-4D97-AF65-F5344CB8AC3E}">
        <p14:creationId xmlns:p14="http://schemas.microsoft.com/office/powerpoint/2010/main" val="249646750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custDataLst>
              <p:tags r:id="rId1"/>
            </p:custDataLst>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a:t>Edit WELSH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custDataLst>
              <p:tags r:id="rId2"/>
            </p:custDataLst>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custDataLst>
              <p:tags r:id="rId3"/>
            </p:custDataLst>
          </p:nvPr>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custDataLst>
              <p:tags r:id="rId1"/>
            </p:custDataLst>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custDataLst>
              <p:tags r:id="rId2"/>
            </p:custDataLst>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custDataLst>
              <p:tags r:id="rId3"/>
            </p:custDataLst>
          </p:nvPr>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3"/>
            </p:custDataLst>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custDataLst>
              <p:tags r:id="rId4"/>
            </p:custDataLst>
          </p:nvPr>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custDataLst>
              <p:tags r:id="rId5"/>
            </p:custDataLst>
          </p:nvPr>
        </p:nvPicPr>
        <p:blipFill>
          <a:blip r:embed="rId8">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custDataLst>
              <p:tags r:id="rId3"/>
            </p:custDataLst>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4"/>
            </p:custDataLst>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custDataLst>
              <p:tags r:id="rId5"/>
            </p:custDataLst>
          </p:nvPr>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3"/>
            </p:custDataLst>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custDataLst>
              <p:tags r:id="rId4"/>
            </p:custDataLst>
          </p:nvPr>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custDataLst>
              <p:tags r:id="rId5"/>
            </p:custDataLst>
          </p:nvPr>
        </p:nvPicPr>
        <p:blipFill>
          <a:blip r:embed="rId8">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custDataLst>
              <p:tags r:id="rId3"/>
            </p:custDataLst>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4"/>
            </p:custDataLst>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custDataLst>
              <p:tags r:id="rId5"/>
            </p:custDataLst>
          </p:nvPr>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3"/>
            </p:custDataLst>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custDataLst>
              <p:tags r:id="rId4"/>
            </p:custDataLst>
          </p:nvPr>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custDataLst>
              <p:tags r:id="rId5"/>
            </p:custDataLst>
          </p:nvPr>
        </p:nvPicPr>
        <p:blipFill>
          <a:blip r:embed="rId8">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custDataLst>
              <p:tags r:id="rId3"/>
            </p:custDataLst>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4"/>
            </p:custDataLst>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custDataLst>
              <p:tags r:id="rId5"/>
            </p:custDataLst>
          </p:nvPr>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3"/>
            </p:custDataLst>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custDataLst>
              <p:tags r:id="rId4"/>
            </p:custDataLst>
          </p:nvPr>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custDataLst>
              <p:tags r:id="rId5"/>
            </p:custDataLst>
          </p:nvPr>
        </p:nvPicPr>
        <p:blipFill>
          <a:blip r:embed="rId8">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custDataLst>
              <p:tags r:id="rId3"/>
            </p:custDataLst>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4"/>
            </p:custDataLst>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custDataLst>
              <p:tags r:id="rId5"/>
            </p:custDataLst>
          </p:nvPr>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custDataLst>
              <p:tags r:id="rId1"/>
            </p:custDataLst>
          </p:nvPr>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custDataLst>
              <p:tags r:id="rId2"/>
            </p:custDataLst>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custDataLst>
              <p:tags r:id="rId3"/>
            </p:custDataLst>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custDataLst>
              <p:tags r:id="rId4"/>
            </p:custDataLst>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custDataLst>
              <p:tags r:id="rId5"/>
            </p:custDataLst>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custDataLst>
              <p:tags r:id="rId6"/>
            </p:custDataLst>
          </p:nvPr>
        </p:nvPicPr>
        <p:blipFill>
          <a:blip r:embed="rId9">
            <a:extLst>
              <a:ext uri="{28A0092B-C50C-407E-A947-70E740481C1C}">
                <a14:useLocalDpi xmlns:a14="http://schemas.microsoft.com/office/drawing/2010/main"/>
              </a:ext>
            </a:extLst>
          </a:blip>
          <a:stretch>
            <a:fill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custDataLst>
              <p:tags r:id="rId7"/>
            </p:custDataLst>
          </p:nvPr>
        </p:nvPicPr>
        <p:blipFill>
          <a:blip r:embed="rId10">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3"/>
            </p:custDataLst>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custDataLst>
              <p:tags r:id="rId4"/>
            </p:custDataLst>
          </p:nvPr>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custDataLst>
              <p:tags r:id="rId5"/>
            </p:custDataLst>
          </p:nvPr>
        </p:nvPicPr>
        <p:blipFill>
          <a:blip r:embed="rId8">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custDataLst>
              <p:tags r:id="rId3"/>
            </p:custDataLst>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4"/>
            </p:custDataLst>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custDataLst>
              <p:tags r:id="rId5"/>
            </p:custDataLst>
          </p:nvPr>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764955" y="357414"/>
            <a:ext cx="9046702" cy="2951843"/>
          </a:xfrm>
        </p:spPr>
        <p:txBody>
          <a:bodyPr anchor="b">
            <a:noAutofit/>
          </a:bodyPr>
          <a:lstStyle>
            <a:lvl1pPr>
              <a:defRPr sz="3200">
                <a:solidFill>
                  <a:schemeClr val="tx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3"/>
            </p:custDataLst>
          </p:nvPr>
        </p:nvSpPr>
        <p:spPr>
          <a:xfrm>
            <a:off x="764954" y="3613832"/>
            <a:ext cx="9046703" cy="2090282"/>
          </a:xfrm>
        </p:spPr>
        <p:txBody>
          <a:bodyPr>
            <a:normAutofit/>
          </a:bodyPr>
          <a:lstStyle>
            <a:lvl1pPr>
              <a:defRPr lang="en-US" sz="3200" kern="1200" smtClean="0">
                <a:solidFill>
                  <a:schemeClr val="bg1"/>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custDataLst>
              <p:tags r:id="rId4"/>
            </p:custDataLst>
          </p:nvPr>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custDataLst>
              <p:tags r:id="rId5"/>
            </p:custDataLst>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279886711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3"/>
            </p:custDataLst>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custDataLst>
              <p:tags r:id="rId4"/>
            </p:custDataLst>
          </p:nvPr>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custDataLst>
              <p:tags r:id="rId5"/>
            </p:custDataLst>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9930425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custDataLst>
              <p:tags r:id="rId1"/>
            </p:custDataLst>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2"/>
            </p:custDataLst>
          </p:nvPr>
        </p:nvPicPr>
        <p:blipFill>
          <a:blip r:embed="rId7"/>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custDataLst>
              <p:tags r:id="rId3"/>
            </p:custDataLst>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custDataLst>
              <p:tags r:id="rId4"/>
            </p:custDataLst>
          </p:nvPr>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custDataLst>
              <p:tags r:id="rId5"/>
            </p:custDataLst>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313759748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custDataLst>
              <p:tags r:id="rId1"/>
            </p:custDataLst>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custDataLst>
              <p:tags r:id="rId2"/>
            </p:custDataLst>
          </p:nvPr>
        </p:nvSpPr>
        <p:spPr>
          <a:xfrm>
            <a:off x="406401" y="1422400"/>
            <a:ext cx="9724572" cy="4818063"/>
          </a:xfrm>
        </p:spPr>
        <p:txBody>
          <a:bodyPr/>
          <a:lstStyle/>
          <a:p>
            <a:endParaRPr lang="en-US"/>
          </a:p>
        </p:txBody>
      </p:sp>
    </p:spTree>
    <p:extLst>
      <p:ext uri="{BB962C8B-B14F-4D97-AF65-F5344CB8AC3E}">
        <p14:creationId xmlns:p14="http://schemas.microsoft.com/office/powerpoint/2010/main" val="119602166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1"/>
            </p:custDataLst>
          </p:nvPr>
        </p:nvPicPr>
        <p:blipFill>
          <a:blip r:embed="rId6"/>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p:nvPr userDrawn="1">
            <p:custDataLst>
              <p:tags r:id="rId2"/>
            </p:custDataLst>
          </p:nvPr>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custDataLst>
              <p:tags r:id="rId3"/>
            </p:custDataLst>
          </p:nvPr>
        </p:nvSpPr>
        <p:spPr>
          <a:xfrm>
            <a:off x="2607808" y="1978448"/>
            <a:ext cx="7044192" cy="1323439"/>
          </a:xfrm>
          <a:prstGeom prst="rect">
            <a:avLst/>
          </a:prstGeom>
        </p:spPr>
        <p:txBody>
          <a:bodyPr wrap="square">
            <a:spAutoFit/>
          </a:bodyPr>
          <a:lstStyle/>
          <a:p>
            <a:r>
              <a:rPr lang="en-US" sz="8000" err="1">
                <a:solidFill>
                  <a:schemeClr val="tx1"/>
                </a:solidFill>
              </a:rPr>
              <a:t>Cwestiynau?</a:t>
            </a:r>
          </a:p>
        </p:txBody>
      </p:sp>
      <p:sp>
        <p:nvSpPr>
          <p:cNvPr id="8" name="Rectangle 7">
            <a:extLst>
              <a:ext uri="{FF2B5EF4-FFF2-40B4-BE49-F238E27FC236}">
                <a16:creationId xmlns:a16="http://schemas.microsoft.com/office/drawing/2014/main" id="{442DF7C0-7014-E141-AE75-A52E3302F386}"/>
              </a:ext>
            </a:extLst>
          </p:cNvPr>
          <p:cNvSpPr/>
          <p:nvPr userDrawn="1">
            <p:custDataLst>
              <p:tags r:id="rId4"/>
            </p:custDataLst>
          </p:nvPr>
        </p:nvSpPr>
        <p:spPr>
          <a:xfrm>
            <a:off x="2607808" y="3563144"/>
            <a:ext cx="7044192" cy="1323439"/>
          </a:xfrm>
          <a:prstGeom prst="rect">
            <a:avLst/>
          </a:prstGeom>
        </p:spPr>
        <p:txBody>
          <a:bodyPr wrap="square">
            <a:spAutoFit/>
          </a:bodyPr>
          <a:lstStyle/>
          <a:p>
            <a:r>
              <a:rPr lang="en-US" sz="8000">
                <a:solidFill>
                  <a:schemeClr val="bg1"/>
                </a:solidFill>
              </a:rPr>
              <a:t>Questions?</a:t>
            </a:r>
          </a:p>
        </p:txBody>
      </p:sp>
    </p:spTree>
    <p:extLst>
      <p:ext uri="{BB962C8B-B14F-4D97-AF65-F5344CB8AC3E}">
        <p14:creationId xmlns:p14="http://schemas.microsoft.com/office/powerpoint/2010/main" val="2017972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custDataLst>
              <p:tags r:id="rId1"/>
            </p:custDataLst>
          </p:nvPr>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custDataLst>
              <p:tags r:id="rId2"/>
            </p:custDataLst>
          </p:nvPr>
        </p:nvSpPr>
        <p:spPr>
          <a:xfrm>
            <a:off x="2114322" y="1891363"/>
            <a:ext cx="7044192" cy="1323439"/>
          </a:xfrm>
          <a:prstGeom prst="rect">
            <a:avLst/>
          </a:prstGeom>
        </p:spPr>
        <p:txBody>
          <a:bodyPr wrap="square">
            <a:spAutoFit/>
          </a:bodyPr>
          <a:lstStyle/>
          <a:p>
            <a:r>
              <a:rPr lang="en-US" sz="8000" err="1">
                <a:solidFill>
                  <a:schemeClr val="accent1"/>
                </a:solidFill>
              </a:rPr>
              <a:t>Diolch</a:t>
            </a:r>
            <a:endParaRPr lang="en-US" sz="800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custDataLst>
              <p:tags r:id="rId3"/>
            </p:custDataLst>
          </p:nvPr>
        </p:nvSpPr>
        <p:spPr>
          <a:xfrm>
            <a:off x="2114322" y="3476059"/>
            <a:ext cx="7044192" cy="1323439"/>
          </a:xfrm>
          <a:prstGeom prst="rect">
            <a:avLst/>
          </a:prstGeom>
        </p:spPr>
        <p:txBody>
          <a:bodyPr wrap="square">
            <a:spAutoFit/>
          </a:bodyPr>
          <a:lstStyle/>
          <a:p>
            <a:r>
              <a:rPr lang="en-US" sz="8000">
                <a:solidFill>
                  <a:schemeClr val="accent2"/>
                </a:solidFill>
              </a:rPr>
              <a:t>Thank</a:t>
            </a:r>
            <a:r>
              <a:rPr lang="en-US" sz="8000" baseline="0">
                <a:solidFill>
                  <a:schemeClr val="accent2"/>
                </a:solidFill>
              </a:rPr>
              <a:t> you</a:t>
            </a:r>
            <a:endParaRPr lang="en-US" sz="800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custDataLst>
              <p:tags r:id="rId4"/>
            </p:custDataLst>
          </p:nvPr>
        </p:nvPicPr>
        <p:blipFill>
          <a:blip r:embed="rId6">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custDataLst>
              <p:tags r:id="rId1"/>
            </p:custDataLst>
          </p:nvPr>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custDataLst>
              <p:tags r:id="rId2"/>
            </p:custDataLst>
          </p:nvPr>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err="1">
                <a:solidFill>
                  <a:schemeClr val="accent2"/>
                </a:solidFill>
              </a:rPr>
              <a:t>Cysylltwch â ni</a:t>
            </a:r>
            <a:endParaRPr lang="en-US" sz="540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custDataLst>
              <p:tags r:id="rId3"/>
            </p:custDataLst>
          </p:nvPr>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a:solidFill>
                  <a:schemeClr val="accent1"/>
                </a:solidFill>
              </a:rPr>
              <a:t>Contact</a:t>
            </a:r>
            <a:r>
              <a:rPr lang="en-US" sz="5400" baseline="0">
                <a:solidFill>
                  <a:schemeClr val="accent1"/>
                </a:solidFill>
              </a:rPr>
              <a:t> us</a:t>
            </a:r>
            <a:endParaRPr lang="en-US" sz="540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custDataLst>
              <p:tags r:id="rId4"/>
            </p:custDataLst>
          </p:nvPr>
        </p:nvSpPr>
        <p:spPr>
          <a:xfrm>
            <a:off x="2114322" y="4325446"/>
            <a:ext cx="5448300" cy="2190750"/>
          </a:xfrm>
        </p:spPr>
        <p:txBody>
          <a:bodyPr/>
          <a:lstStyle>
            <a:lvl1pPr>
              <a:spcBef>
                <a:spcPct val="0"/>
              </a:spcBef>
              <a:spcAft>
                <a:spcPct val="0"/>
              </a:spcAft>
              <a:defRPr>
                <a:solidFill>
                  <a:schemeClr val="tx1"/>
                </a:solidFill>
              </a:defRPr>
            </a:lvl1pPr>
            <a:lvl2pPr marL="0" indent="0">
              <a:buNone/>
              <a:defRPr/>
            </a:lvl2pPr>
          </a:lstStyle>
          <a:p>
            <a:pPr lvl="0"/>
            <a:r>
              <a:rPr lang="en-US"/>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custDataLst>
              <p:tags r:id="rId5"/>
            </p:custDataLst>
          </p:nvPr>
        </p:nvPicPr>
        <p:blipFill>
          <a:blip r:embed="rId7">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1"/>
            </p:custDataLst>
          </p:nvPr>
        </p:nvPicPr>
        <p:blipFill>
          <a:blip r:embed="rId4"/>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custDataLst>
              <p:tags r:id="rId2"/>
            </p:custDataLst>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a:t>Edit Master text styles</a:t>
            </a:r>
          </a:p>
        </p:txBody>
      </p:sp>
    </p:spTree>
    <p:extLst>
      <p:ext uri="{BB962C8B-B14F-4D97-AF65-F5344CB8AC3E}">
        <p14:creationId xmlns:p14="http://schemas.microsoft.com/office/powerpoint/2010/main" val="19159508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custDataLst>
              <p:tags r:id="rId1"/>
            </p:custDataLst>
          </p:nvPr>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custDataLst>
              <p:tags r:id="rId2"/>
            </p:custDataLst>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custDataLst>
              <p:tags r:id="rId3"/>
            </p:custDataLst>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custDataLst>
              <p:tags r:id="rId4"/>
            </p:custDataLst>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custDataLst>
              <p:tags r:id="rId5"/>
            </p:custDataLst>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custDataLst>
              <p:tags r:id="rId6"/>
            </p:custDataLst>
          </p:nvPr>
        </p:nvPicPr>
        <p:blipFill>
          <a:blip r:embed="rId9">
            <a:extLst>
              <a:ext uri="{28A0092B-C50C-407E-A947-70E740481C1C}">
                <a14:useLocalDpi xmlns:a14="http://schemas.microsoft.com/office/drawing/2010/main"/>
              </a:ext>
            </a:extLst>
          </a:blip>
          <a:stretch>
            <a:fill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custDataLst>
              <p:tags r:id="rId7"/>
            </p:custDataLst>
          </p:nvPr>
        </p:nvPicPr>
        <p:blipFill>
          <a:blip r:embed="rId10">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custDataLst>
              <p:tags r:id="rId1"/>
            </p:custDataLst>
          </p:nvPr>
        </p:nvPicPr>
        <p:blipFill>
          <a:blip r:embed="rId4"/>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custDataLst>
              <p:tags r:id="rId2"/>
            </p:custDataLst>
          </p:nvPr>
        </p:nvSpPr>
        <p:spPr>
          <a:xfrm>
            <a:off x="381227" y="357414"/>
            <a:ext cx="9132887" cy="741362"/>
          </a:xfrm>
        </p:spPr>
        <p:txBody>
          <a:bodyPr anchor="b">
            <a:normAutofit/>
          </a:bodyPr>
          <a:lstStyle>
            <a:lvl1pPr>
              <a:defRPr lang="en-US" sz="2800" kern="1200" smtClean="0">
                <a:solidFill>
                  <a:schemeClr val="bg1"/>
                </a:solidFill>
                <a:latin typeface="+mn-lt"/>
                <a:ea typeface="+mn-ea"/>
                <a:cs typeface="+mn-cs"/>
              </a:defRPr>
            </a:lvl1pPr>
          </a:lstStyle>
          <a:p>
            <a:pPr lvl="0"/>
            <a:r>
              <a:rPr lang="en-US"/>
              <a:t>Edit Master text styles</a:t>
            </a:r>
          </a:p>
        </p:txBody>
      </p:sp>
    </p:spTree>
    <p:extLst>
      <p:ext uri="{BB962C8B-B14F-4D97-AF65-F5344CB8AC3E}">
        <p14:creationId xmlns:p14="http://schemas.microsoft.com/office/powerpoint/2010/main" val="297285481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custDataLst>
              <p:tags r:id="rId1"/>
            </p:custDataLst>
          </p:nvPr>
        </p:nvPicPr>
        <p:blipFill>
          <a:blip r:embed="rId39">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custDataLst>
              <p:tags r:id="rId2"/>
            </p:custDataLst>
          </p:nvPr>
        </p:nvPicPr>
        <p:blipFill>
          <a:blip r:embed="rId40">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custDataLst>
              <p:tags r:id="rId3"/>
            </p:custDataLst>
          </p:nvPr>
        </p:nvPicPr>
        <p:blipFill>
          <a:blip r:embed="rId41">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custDataLst>
              <p:tags r:id="rId4"/>
            </p:custDataLst>
          </p:nvPr>
        </p:nvPicPr>
        <p:blipFill>
          <a:blip r:embed="rId42">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custDataLst>
              <p:tags r:id="rId5"/>
            </p:custDataLst>
          </p:nvPr>
        </p:nvPicPr>
        <p:blipFill>
          <a:blip r:embed="rId43">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custDataLst>
              <p:tags r:id="rId6"/>
            </p:custDataLst>
          </p:nvPr>
        </p:nvPicPr>
        <p:blipFill>
          <a:blip r:embed="rId44">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custDataLst>
              <p:tags r:id="rId7"/>
            </p:custDataLst>
          </p:nvPr>
        </p:nvPicPr>
        <p:blipFill>
          <a:blip r:embed="rId45">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custDataLst>
              <p:tags r:id="rId8"/>
            </p:custDataLst>
          </p:nvPr>
        </p:nvPicPr>
        <p:blipFill>
          <a:blip r:embed="rId46">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custDataLst>
              <p:tags r:id="rId9"/>
            </p:custDataLst>
          </p:nvPr>
        </p:nvPicPr>
        <p:blipFill>
          <a:blip r:embed="rId47">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custDataLst>
              <p:tags r:id="rId10"/>
            </p:custDataLst>
          </p:nvPr>
        </p:nvPicPr>
        <p:blipFill>
          <a:blip r:embed="rId48">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custDataLst>
              <p:tags r:id="rId11"/>
            </p:custDataLst>
          </p:nvPr>
        </p:nvPicPr>
        <p:blipFill>
          <a:blip r:embed="rId49">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custDataLst>
              <p:tags r:id="rId12"/>
            </p:custDataLst>
          </p:nvPr>
        </p:nvPicPr>
        <p:blipFill>
          <a:blip r:embed="rId50">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custDataLst>
              <p:tags r:id="rId13"/>
            </p:custDataLst>
          </p:nvPr>
        </p:nvPicPr>
        <p:blipFill>
          <a:blip r:embed="rId51">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custDataLst>
              <p:tags r:id="rId14"/>
            </p:custDataLst>
          </p:nvPr>
        </p:nvPicPr>
        <p:blipFill>
          <a:blip r:embed="rId52">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custDataLst>
              <p:tags r:id="rId15"/>
            </p:custDataLst>
          </p:nvPr>
        </p:nvPicPr>
        <p:blipFill>
          <a:blip r:embed="rId53">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custDataLst>
              <p:tags r:id="rId16"/>
            </p:custDataLst>
          </p:nvPr>
        </p:nvPicPr>
        <p:blipFill>
          <a:blip r:embed="rId54">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custDataLst>
              <p:tags r:id="rId17"/>
            </p:custDataLst>
          </p:nvPr>
        </p:nvPicPr>
        <p:blipFill>
          <a:blip r:embed="rId55">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custDataLst>
              <p:tags r:id="rId18"/>
            </p:custDataLst>
          </p:nvPr>
        </p:nvPicPr>
        <p:blipFill>
          <a:blip r:embed="rId56">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custDataLst>
              <p:tags r:id="rId19"/>
            </p:custDataLst>
          </p:nvPr>
        </p:nvPicPr>
        <p:blipFill>
          <a:blip r:embed="rId57">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custDataLst>
              <p:tags r:id="rId20"/>
            </p:custDataLst>
          </p:nvPr>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custDataLst>
              <p:tags r:id="rId21"/>
            </p:custDataLst>
          </p:nvPr>
        </p:nvSpPr>
        <p:spPr>
          <a:xfrm>
            <a:off x="3503436" y="925187"/>
            <a:ext cx="1109599" cy="276999"/>
          </a:xfrm>
          <a:prstGeom prst="rect">
            <a:avLst/>
          </a:prstGeom>
          <a:noFill/>
        </p:spPr>
        <p:txBody>
          <a:bodyPr wrap="none" rtlCol="0">
            <a:spAutoFit/>
          </a:bodyPr>
          <a:lstStyle/>
          <a:p>
            <a:r>
              <a:rPr lang="en-GB" sz="1200"/>
              <a:t>Icons for text </a:t>
            </a:r>
          </a:p>
        </p:txBody>
      </p:sp>
      <p:sp>
        <p:nvSpPr>
          <p:cNvPr id="26" name="TextBox 25"/>
          <p:cNvSpPr txBox="1"/>
          <p:nvPr userDrawn="1">
            <p:custDataLst>
              <p:tags r:id="rId22"/>
            </p:custDataLst>
          </p:nvPr>
        </p:nvSpPr>
        <p:spPr>
          <a:xfrm>
            <a:off x="5104488" y="966383"/>
            <a:ext cx="1002197" cy="276999"/>
          </a:xfrm>
          <a:prstGeom prst="rect">
            <a:avLst/>
          </a:prstGeom>
          <a:noFill/>
        </p:spPr>
        <p:txBody>
          <a:bodyPr wrap="none" rtlCol="0">
            <a:spAutoFit/>
          </a:bodyPr>
          <a:lstStyle/>
          <a:p>
            <a:r>
              <a:rPr lang="en-GB" sz="1200"/>
              <a:t>Progression</a:t>
            </a:r>
          </a:p>
        </p:txBody>
      </p:sp>
      <p:sp>
        <p:nvSpPr>
          <p:cNvPr id="28" name="TextBox 27"/>
          <p:cNvSpPr txBox="1"/>
          <p:nvPr userDrawn="1">
            <p:custDataLst>
              <p:tags r:id="rId23"/>
            </p:custDataLst>
          </p:nvPr>
        </p:nvSpPr>
        <p:spPr>
          <a:xfrm>
            <a:off x="4982416" y="2177668"/>
            <a:ext cx="1293944" cy="276999"/>
          </a:xfrm>
          <a:prstGeom prst="rect">
            <a:avLst/>
          </a:prstGeom>
          <a:noFill/>
        </p:spPr>
        <p:txBody>
          <a:bodyPr wrap="none" rtlCol="0">
            <a:spAutoFit/>
          </a:bodyPr>
          <a:lstStyle/>
          <a:p>
            <a:r>
              <a:rPr lang="en-GB" sz="1200"/>
              <a:t>Quality outcome</a:t>
            </a:r>
          </a:p>
        </p:txBody>
      </p:sp>
      <p:sp>
        <p:nvSpPr>
          <p:cNvPr id="30" name="TextBox 29"/>
          <p:cNvSpPr txBox="1"/>
          <p:nvPr userDrawn="1">
            <p:custDataLst>
              <p:tags r:id="rId24"/>
            </p:custDataLst>
          </p:nvPr>
        </p:nvSpPr>
        <p:spPr>
          <a:xfrm>
            <a:off x="5213672" y="3348945"/>
            <a:ext cx="786241" cy="276999"/>
          </a:xfrm>
          <a:prstGeom prst="rect">
            <a:avLst/>
          </a:prstGeom>
          <a:noFill/>
        </p:spPr>
        <p:txBody>
          <a:bodyPr wrap="none" rtlCol="0">
            <a:spAutoFit/>
          </a:bodyPr>
          <a:lstStyle/>
          <a:p>
            <a:r>
              <a:rPr lang="en-GB" sz="1200"/>
              <a:t>Awarded</a:t>
            </a:r>
          </a:p>
        </p:txBody>
      </p:sp>
      <p:sp>
        <p:nvSpPr>
          <p:cNvPr id="32" name="TextBox 31"/>
          <p:cNvSpPr txBox="1"/>
          <p:nvPr userDrawn="1">
            <p:custDataLst>
              <p:tags r:id="rId25"/>
            </p:custDataLst>
          </p:nvPr>
        </p:nvSpPr>
        <p:spPr>
          <a:xfrm>
            <a:off x="5230537" y="4523795"/>
            <a:ext cx="875561" cy="461665"/>
          </a:xfrm>
          <a:prstGeom prst="rect">
            <a:avLst/>
          </a:prstGeom>
          <a:noFill/>
        </p:spPr>
        <p:txBody>
          <a:bodyPr wrap="none" rtlCol="0">
            <a:spAutoFit/>
          </a:bodyPr>
          <a:lstStyle/>
          <a:p>
            <a:pPr algn="ctr"/>
            <a:r>
              <a:rPr lang="en-GB" sz="1200"/>
              <a:t>Employer </a:t>
            </a:r>
            <a:br>
              <a:rPr lang="en-GB" sz="1200"/>
            </a:br>
            <a:r>
              <a:rPr lang="en-GB" sz="1200"/>
              <a:t>needs</a:t>
            </a:r>
          </a:p>
        </p:txBody>
      </p:sp>
      <p:sp>
        <p:nvSpPr>
          <p:cNvPr id="34" name="TextBox 33"/>
          <p:cNvSpPr txBox="1"/>
          <p:nvPr userDrawn="1">
            <p:custDataLst>
              <p:tags r:id="rId26"/>
            </p:custDataLst>
          </p:nvPr>
        </p:nvSpPr>
        <p:spPr>
          <a:xfrm>
            <a:off x="5285129" y="5816386"/>
            <a:ext cx="713657" cy="276999"/>
          </a:xfrm>
          <a:prstGeom prst="rect">
            <a:avLst/>
          </a:prstGeom>
          <a:noFill/>
        </p:spPr>
        <p:txBody>
          <a:bodyPr wrap="none" rtlCol="0">
            <a:spAutoFit/>
          </a:bodyPr>
          <a:lstStyle/>
          <a:p>
            <a:r>
              <a:rPr lang="en-GB" sz="1200"/>
              <a:t>Contact</a:t>
            </a:r>
          </a:p>
        </p:txBody>
      </p:sp>
      <p:sp>
        <p:nvSpPr>
          <p:cNvPr id="36" name="TextBox 35"/>
          <p:cNvSpPr txBox="1"/>
          <p:nvPr userDrawn="1">
            <p:custDataLst>
              <p:tags r:id="rId27"/>
            </p:custDataLst>
          </p:nvPr>
        </p:nvSpPr>
        <p:spPr>
          <a:xfrm>
            <a:off x="6863522" y="971526"/>
            <a:ext cx="875561" cy="276999"/>
          </a:xfrm>
          <a:prstGeom prst="rect">
            <a:avLst/>
          </a:prstGeom>
          <a:noFill/>
        </p:spPr>
        <p:txBody>
          <a:bodyPr wrap="none" rtlCol="0">
            <a:spAutoFit/>
          </a:bodyPr>
          <a:lstStyle/>
          <a:p>
            <a:r>
              <a:rPr lang="en-GB" sz="1200"/>
              <a:t>Questions</a:t>
            </a:r>
          </a:p>
        </p:txBody>
      </p:sp>
      <p:sp>
        <p:nvSpPr>
          <p:cNvPr id="38" name="TextBox 37"/>
          <p:cNvSpPr txBox="1"/>
          <p:nvPr userDrawn="1">
            <p:custDataLst>
              <p:tags r:id="rId28"/>
            </p:custDataLst>
          </p:nvPr>
        </p:nvSpPr>
        <p:spPr>
          <a:xfrm>
            <a:off x="6866843" y="2199698"/>
            <a:ext cx="952505" cy="276999"/>
          </a:xfrm>
          <a:prstGeom prst="rect">
            <a:avLst/>
          </a:prstGeom>
          <a:noFill/>
        </p:spPr>
        <p:txBody>
          <a:bodyPr wrap="none" rtlCol="0">
            <a:spAutoFit/>
          </a:bodyPr>
          <a:lstStyle/>
          <a:p>
            <a:r>
              <a:rPr lang="en-GB" sz="1200"/>
              <a:t>Information</a:t>
            </a:r>
          </a:p>
        </p:txBody>
      </p:sp>
      <p:sp>
        <p:nvSpPr>
          <p:cNvPr id="40" name="TextBox 39"/>
          <p:cNvSpPr txBox="1"/>
          <p:nvPr userDrawn="1">
            <p:custDataLst>
              <p:tags r:id="rId29"/>
            </p:custDataLst>
          </p:nvPr>
        </p:nvSpPr>
        <p:spPr>
          <a:xfrm>
            <a:off x="6884595" y="3348945"/>
            <a:ext cx="865943" cy="276999"/>
          </a:xfrm>
          <a:prstGeom prst="rect">
            <a:avLst/>
          </a:prstGeom>
          <a:noFill/>
        </p:spPr>
        <p:txBody>
          <a:bodyPr wrap="none" rtlCol="0">
            <a:spAutoFit/>
          </a:bodyPr>
          <a:lstStyle/>
          <a:p>
            <a:r>
              <a:rPr lang="en-GB" sz="1200"/>
              <a:t>Education</a:t>
            </a:r>
          </a:p>
        </p:txBody>
      </p:sp>
      <p:sp>
        <p:nvSpPr>
          <p:cNvPr id="42" name="TextBox 41"/>
          <p:cNvSpPr txBox="1"/>
          <p:nvPr userDrawn="1">
            <p:custDataLst>
              <p:tags r:id="rId30"/>
            </p:custDataLst>
          </p:nvPr>
        </p:nvSpPr>
        <p:spPr>
          <a:xfrm>
            <a:off x="8667016" y="983546"/>
            <a:ext cx="761747" cy="276999"/>
          </a:xfrm>
          <a:prstGeom prst="rect">
            <a:avLst/>
          </a:prstGeom>
          <a:noFill/>
        </p:spPr>
        <p:txBody>
          <a:bodyPr wrap="none" rtlCol="0">
            <a:spAutoFit/>
          </a:bodyPr>
          <a:lstStyle/>
          <a:p>
            <a:r>
              <a:rPr lang="en-GB" sz="1200"/>
              <a:t>Bilingual</a:t>
            </a:r>
          </a:p>
        </p:txBody>
      </p:sp>
      <p:sp>
        <p:nvSpPr>
          <p:cNvPr id="44" name="TextBox 43"/>
          <p:cNvSpPr txBox="1"/>
          <p:nvPr userDrawn="1">
            <p:custDataLst>
              <p:tags r:id="rId31"/>
            </p:custDataLst>
          </p:nvPr>
        </p:nvSpPr>
        <p:spPr>
          <a:xfrm>
            <a:off x="8629558" y="2266761"/>
            <a:ext cx="917239" cy="276999"/>
          </a:xfrm>
          <a:prstGeom prst="rect">
            <a:avLst/>
          </a:prstGeom>
          <a:noFill/>
        </p:spPr>
        <p:txBody>
          <a:bodyPr wrap="none" rtlCol="0">
            <a:spAutoFit/>
          </a:bodyPr>
          <a:lstStyle/>
          <a:p>
            <a:r>
              <a:rPr lang="en-GB" sz="1200"/>
              <a:t>Standards</a:t>
            </a:r>
          </a:p>
        </p:txBody>
      </p:sp>
      <p:sp>
        <p:nvSpPr>
          <p:cNvPr id="46" name="TextBox 45"/>
          <p:cNvSpPr txBox="1"/>
          <p:nvPr userDrawn="1">
            <p:custDataLst>
              <p:tags r:id="rId32"/>
            </p:custDataLst>
          </p:nvPr>
        </p:nvSpPr>
        <p:spPr>
          <a:xfrm>
            <a:off x="8368875" y="3433040"/>
            <a:ext cx="1326004" cy="276999"/>
          </a:xfrm>
          <a:prstGeom prst="rect">
            <a:avLst/>
          </a:prstGeom>
          <a:noFill/>
        </p:spPr>
        <p:txBody>
          <a:bodyPr wrap="none" rtlCol="0">
            <a:spAutoFit/>
          </a:bodyPr>
          <a:lstStyle/>
          <a:p>
            <a:r>
              <a:rPr lang="en-GB" sz="1200"/>
              <a:t>Ready/Complete</a:t>
            </a:r>
          </a:p>
        </p:txBody>
      </p:sp>
      <p:sp>
        <p:nvSpPr>
          <p:cNvPr id="47" name="TextBox 46"/>
          <p:cNvSpPr txBox="1"/>
          <p:nvPr userDrawn="1">
            <p:custDataLst>
              <p:tags r:id="rId33"/>
            </p:custDataLst>
          </p:nvPr>
        </p:nvSpPr>
        <p:spPr>
          <a:xfrm>
            <a:off x="8775012" y="4754627"/>
            <a:ext cx="513730" cy="276999"/>
          </a:xfrm>
          <a:prstGeom prst="rect">
            <a:avLst/>
          </a:prstGeom>
          <a:noFill/>
        </p:spPr>
        <p:txBody>
          <a:bodyPr wrap="none" rtlCol="0">
            <a:spAutoFit/>
          </a:bodyPr>
          <a:lstStyle/>
          <a:p>
            <a:r>
              <a:rPr lang="en-GB" sz="1200"/>
              <a:t>View</a:t>
            </a:r>
          </a:p>
        </p:txBody>
      </p:sp>
      <p:pic>
        <p:nvPicPr>
          <p:cNvPr id="48" name="Picture 47"/>
          <p:cNvPicPr/>
          <p:nvPr userDrawn="1">
            <p:custDataLst>
              <p:tags r:id="rId34"/>
            </p:custDataLst>
          </p:nvPr>
        </p:nvPicPr>
        <p:blipFill>
          <a:blip r:embed="rId58">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custDataLst>
              <p:tags r:id="rId35"/>
            </p:custDataLst>
          </p:nvPr>
        </p:nvPicPr>
        <p:blipFill>
          <a:blip r:embed="rId59">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custDataLst>
              <p:tags r:id="rId36"/>
            </p:custDataLst>
          </p:nvPr>
        </p:nvSpPr>
        <p:spPr>
          <a:xfrm>
            <a:off x="10396319" y="1892680"/>
            <a:ext cx="976549" cy="461665"/>
          </a:xfrm>
          <a:prstGeom prst="rect">
            <a:avLst/>
          </a:prstGeom>
          <a:noFill/>
        </p:spPr>
        <p:txBody>
          <a:bodyPr wrap="none" rtlCol="0">
            <a:spAutoFit/>
          </a:bodyPr>
          <a:lstStyle/>
          <a:p>
            <a:r>
              <a:rPr lang="en-GB" sz="1200"/>
              <a:t>Health and </a:t>
            </a:r>
            <a:br>
              <a:rPr lang="en-GB" sz="1200"/>
            </a:br>
            <a:r>
              <a:rPr lang="en-GB" sz="1200"/>
              <a:t>Social</a:t>
            </a:r>
            <a:r>
              <a:rPr lang="en-GB" sz="1200" baseline="0"/>
              <a:t> Care</a:t>
            </a:r>
            <a:endParaRPr lang="en-GB" sz="1200"/>
          </a:p>
        </p:txBody>
      </p:sp>
      <p:sp>
        <p:nvSpPr>
          <p:cNvPr id="51" name="TextBox 50"/>
          <p:cNvSpPr txBox="1"/>
          <p:nvPr userDrawn="1">
            <p:custDataLst>
              <p:tags r:id="rId37"/>
            </p:custDataLst>
          </p:nvPr>
        </p:nvSpPr>
        <p:spPr>
          <a:xfrm>
            <a:off x="10476280" y="3521970"/>
            <a:ext cx="830677" cy="276999"/>
          </a:xfrm>
          <a:prstGeom prst="rect">
            <a:avLst/>
          </a:prstGeom>
          <a:noFill/>
        </p:spPr>
        <p:txBody>
          <a:bodyPr wrap="none" rtlCol="0">
            <a:spAutoFit/>
          </a:bodyPr>
          <a:lstStyle/>
          <a:p>
            <a:r>
              <a:rPr lang="en-GB" sz="1200"/>
              <a:t>Childcare</a:t>
            </a:r>
          </a:p>
        </p:txBody>
      </p:sp>
    </p:spTree>
    <p:extLst>
      <p:ext uri="{BB962C8B-B14F-4D97-AF65-F5344CB8AC3E}">
        <p14:creationId xmlns:p14="http://schemas.microsoft.com/office/powerpoint/2010/main" val="415505523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custDataLst>
              <p:tags r:id="rId1"/>
            </p:custDataLst>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ct val="0"/>
              </a:spcAft>
              <a:buClrTx/>
              <a:buSzTx/>
              <a:buFont typeface="Arial"/>
              <a:buNone/>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ct val="0"/>
              </a:spcAft>
              <a:buClrTx/>
              <a:buSzTx/>
              <a:buFont typeface="Arial"/>
              <a:buNone/>
              <a:defRPr/>
            </a:pPr>
            <a:r>
              <a:rPr lang="en-US" err="1"/>
              <a:t>Teitl 1 | Title 1</a:t>
            </a:r>
          </a:p>
          <a:p>
            <a:pPr marL="0" marR="0" lvl="0" indent="0" algn="l" defTabSz="457200" rtl="0" eaLnBrk="1" fontAlgn="auto" latinLnBrk="0" hangingPunct="1">
              <a:lnSpc>
                <a:spcPct val="100000"/>
              </a:lnSpc>
              <a:spcBef>
                <a:spcPct val="20000"/>
              </a:spcBef>
              <a:spcAft>
                <a:spcPct val="0"/>
              </a:spcAft>
              <a:buClrTx/>
              <a:buSzTx/>
              <a:buFont typeface="Arial"/>
              <a:buNone/>
              <a:defRPr/>
            </a:pPr>
            <a:r>
              <a:rPr lang="en-US" sz="3200" kern="1100" spc="-50" err="1">
                <a:solidFill>
                  <a:srgbClr val="0096ED"/>
                </a:solidFill>
                <a:latin typeface="Gotham Rounded Book"/>
                <a:ea typeface="Times New Roman"/>
                <a:cs typeface="Gotham Rounded Book"/>
              </a:rPr>
              <a:t>Teitl 2 | Title 2</a:t>
            </a:r>
            <a:endParaRPr lang="en-GB"/>
          </a:p>
        </p:txBody>
      </p:sp>
      <p:sp>
        <p:nvSpPr>
          <p:cNvPr id="7" name="Text Placeholder 6"/>
          <p:cNvSpPr>
            <a:spLocks noGrp="1"/>
          </p:cNvSpPr>
          <p:nvPr>
            <p:ph type="body" sz="quarter" idx="17"/>
            <p:custDataLst>
              <p:tags r:id="rId2"/>
            </p:custDataLst>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custDataLst>
              <p:tags r:id="rId3"/>
            </p:custDataLst>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356648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custDataLst>
              <p:tags r:id="rId3"/>
            </p:custDataLst>
          </p:nvPr>
        </p:nvSpPr>
        <p:spPr/>
        <p:txBody>
          <a:bodyPr/>
          <a:lstStyle/>
          <a:p>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custDataLst>
              <p:tags r:id="rId4"/>
            </p:custDataLst>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custDataLst>
              <p:tags r:id="rId5"/>
            </p:custDataLst>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144637897"/>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custDataLst>
              <p:tags r:id="rId1"/>
            </p:custDataLst>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custDataLst>
              <p:tags r:id="rId2"/>
            </p:custDataLst>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custDataLst>
              <p:tags r:id="rId3"/>
            </p:custDataLst>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custDataLst>
              <p:tags r:id="rId4"/>
            </p:custDataLst>
          </p:nvPr>
        </p:nvSpPr>
        <p:spPr/>
        <p:txBody>
          <a:bodyPr/>
          <a:lstStyle/>
          <a:p>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custDataLst>
              <p:tags r:id="rId5"/>
            </p:custDataLst>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custDataLst>
              <p:tags r:id="rId6"/>
            </p:custDataLst>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193017906"/>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custDataLst>
              <p:tags r:id="rId1"/>
            </p:custDataLst>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custDataLst>
              <p:tags r:id="rId2"/>
            </p:custDataLst>
          </p:nvPr>
        </p:nvSpPr>
        <p:spPr/>
        <p:txBody>
          <a:bodyPr/>
          <a:lstStyle/>
          <a:p>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custDataLst>
              <p:tags r:id="rId3"/>
            </p:custDataLst>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custDataLst>
              <p:tags r:id="rId4"/>
            </p:custDataLst>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219789812"/>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custDataLst>
              <p:tags r:id="rId1"/>
            </p:custDataLst>
          </p:nvPr>
        </p:nvSpPr>
        <p:spPr/>
        <p:txBody>
          <a:bodyPr/>
          <a:lstStyle/>
          <a:p>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custDataLst>
              <p:tags r:id="rId2"/>
            </p:custDataLst>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custDataLst>
              <p:tags r:id="rId3"/>
            </p:custDataLst>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66524532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custDataLst>
              <p:tags r:id="rId1"/>
            </p:custDataLst>
          </p:nvPr>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custDataLst>
              <p:tags r:id="rId2"/>
            </p:custDataLst>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custDataLst>
              <p:tags r:id="rId3"/>
            </p:custDataLst>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custDataLst>
              <p:tags r:id="rId4"/>
            </p:custDataLst>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custDataLst>
              <p:tags r:id="rId5"/>
            </p:custDataLst>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custDataLst>
              <p:tags r:id="rId6"/>
            </p:custDataLst>
          </p:nvPr>
        </p:nvPicPr>
        <p:blipFill>
          <a:blip r:embed="rId9">
            <a:extLst>
              <a:ext uri="{28A0092B-C50C-407E-A947-70E740481C1C}">
                <a14:useLocalDpi xmlns:a14="http://schemas.microsoft.com/office/drawing/2010/main"/>
              </a:ext>
            </a:extLst>
          </a:blip>
          <a:stretch>
            <a:fill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custDataLst>
              <p:tags r:id="rId7"/>
            </p:custDataLst>
          </p:nvPr>
        </p:nvPicPr>
        <p:blipFill>
          <a:blip r:embed="rId10">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custDataLst>
              <p:tags r:id="rId1"/>
            </p:custDataLst>
          </p:nvPr>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custDataLst>
              <p:tags r:id="rId2"/>
            </p:custDataLst>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custDataLst>
              <p:tags r:id="rId3"/>
            </p:custDataLst>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custDataLst>
              <p:tags r:id="rId4"/>
            </p:custDataLst>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custDataLst>
              <p:tags r:id="rId5"/>
            </p:custDataLst>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custDataLst>
              <p:tags r:id="rId6"/>
            </p:custDataLst>
          </p:nvPr>
        </p:nvPicPr>
        <p:blipFill>
          <a:blip r:embed="rId9">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custDataLst>
              <p:tags r:id="rId7"/>
            </p:custDataLst>
          </p:nvPr>
        </p:nvPicPr>
        <p:blipFill>
          <a:blip r:embed="rId10">
            <a:extLst>
              <a:ext uri="{28A0092B-C50C-407E-A947-70E740481C1C}">
                <a14:useLocalDpi xmlns:a14="http://schemas.microsoft.com/office/drawing/2010/main" val="0"/>
              </a:ext>
            </a:extLst>
          </a:blip>
          <a:srcRect l="1198" r="29895"/>
          <a:stretch>
            <a:fillRect/>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custDataLst>
              <p:tags r:id="rId1"/>
            </p:custDataLst>
          </p:nvPr>
        </p:nvSpPr>
        <p:spPr/>
        <p:txBody>
          <a:bodyPr/>
          <a:lstStyle>
            <a:lvl1pPr>
              <a:defRPr>
                <a:solidFill>
                  <a:srgbClr val="0070C0"/>
                </a:solidFill>
              </a:defRPr>
            </a:lvl1pPr>
          </a:lstStyle>
          <a:p>
            <a:r>
              <a:rPr lang="en-US"/>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custDataLst>
              <p:tags r:id="rId2"/>
            </p:custDataLst>
          </p:nvPr>
        </p:nvSpPr>
        <p:spPr/>
        <p:txBody>
          <a:bodyPr/>
          <a:lstStyle>
            <a:lvl1pPr>
              <a:defRPr>
                <a:solidFill>
                  <a:srgbClr val="0070C0"/>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3500590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custDataLst>
              <p:tags r:id="rId1"/>
            </p:custDataLst>
          </p:nvPr>
        </p:nvSpPr>
        <p:spPr/>
        <p:txBody>
          <a:bodyPr/>
          <a:lstStyle>
            <a:lvl1pPr>
              <a:defRPr>
                <a:solidFill>
                  <a:schemeClr val="accent2"/>
                </a:solidFill>
              </a:defRPr>
            </a:lvl1pPr>
          </a:lstStyle>
          <a:p>
            <a:r>
              <a:rPr lang="en-US"/>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custDataLst>
              <p:tags r:id="rId2"/>
            </p:custDataLst>
          </p:nvPr>
        </p:nvSpPr>
        <p:spPr/>
        <p:txBody>
          <a:bodyPr/>
          <a:lstStyle>
            <a:lvl1pPr>
              <a:defRPr>
                <a:solidFill>
                  <a:schemeClr val="accent2"/>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1613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custDataLst>
              <p:tags r:id="rId1"/>
            </p:custDataLst>
          </p:nvPr>
        </p:nvSpPr>
        <p:spPr>
          <a:xfrm>
            <a:off x="406400" y="365125"/>
            <a:ext cx="9231087" cy="389618"/>
          </a:xfrm>
        </p:spPr>
        <p:txBody>
          <a:bodyPr>
            <a:normAutofit/>
          </a:bodyPr>
          <a:lstStyle>
            <a:lvl1pPr>
              <a:defRPr sz="2000">
                <a:solidFill>
                  <a:schemeClr val="accent1"/>
                </a:solidFill>
              </a:defRPr>
            </a:lvl1pPr>
          </a:lstStyle>
          <a:p>
            <a:r>
              <a:rPr lang="en-US"/>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custDataLst>
              <p:tags r:id="rId2"/>
            </p:custDataLst>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custDataLst>
              <p:tags r:id="rId3"/>
            </p:custDataLst>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a:t>Edit English text styles</a:t>
            </a:r>
          </a:p>
          <a:p>
            <a:pPr lvl="1"/>
            <a:r>
              <a:rPr lang="en-US"/>
              <a:t>Second level</a:t>
            </a:r>
          </a:p>
          <a:p>
            <a:pPr lvl="2"/>
            <a:r>
              <a:rPr lang="en-US"/>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custDataLst>
              <p:tags r:id="rId4"/>
            </p:custDataLst>
          </p:nvPr>
        </p:nvSpPr>
        <p:spPr>
          <a:xfrm>
            <a:off x="406401" y="841147"/>
            <a:ext cx="9231086" cy="392112"/>
          </a:xfrm>
        </p:spPr>
        <p:txBody>
          <a:bodyPr>
            <a:normAutofit/>
          </a:bodyPr>
          <a:lstStyle>
            <a:lvl1pPr>
              <a:defRPr sz="1800">
                <a:solidFill>
                  <a:schemeClr val="accent2"/>
                </a:solidFill>
              </a:defRPr>
            </a:lvl1pPr>
          </a:lstStyle>
          <a:p>
            <a:pPr lvl="0"/>
            <a:r>
              <a:rPr lang="en-US"/>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p:nvPr userDrawn="1">
            <p:custDataLst>
              <p:tags r:id="rId5"/>
            </p:custDataLst>
          </p:nvPr>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p:nvPr userDrawn="1">
            <p:custDataLst>
              <p:tags r:id="rId6"/>
            </p:custDataLst>
          </p:nvPr>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custDataLst>
              <p:tags r:id="rId7"/>
            </p:custDataLst>
          </p:nvPr>
        </p:nvPicPr>
        <p:blipFill>
          <a:blip r:embed="rId9">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custDataLst>
              <p:tags r:id="rId1"/>
            </p:custDataLst>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custDataLst>
              <p:tags r:id="rId2"/>
            </p:custDataLst>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custDataLst>
              <p:tags r:id="rId3"/>
            </p:custDataLst>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custDataLst>
              <p:tags r:id="rId4"/>
            </p:custDataLst>
          </p:nvPr>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p:nvPr userDrawn="1">
            <p:custDataLst>
              <p:tags r:id="rId5"/>
            </p:custDataLst>
          </p:nvPr>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ags" Target="../tags/tag3.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40" Type="http://schemas.openxmlformats.org/officeDocument/2006/relationships/tags" Target="../tags/tag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custDataLst>
              <p:tags r:id="rId38"/>
            </p:custDataLst>
          </p:nvPr>
        </p:nvSpPr>
        <p:spPr>
          <a:xfrm>
            <a:off x="406400" y="365125"/>
            <a:ext cx="9724572" cy="694418"/>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custDataLst>
              <p:tags r:id="rId39"/>
            </p:custDataLst>
          </p:nvPr>
        </p:nvSpPr>
        <p:spPr>
          <a:xfrm>
            <a:off x="407988" y="1480458"/>
            <a:ext cx="9722984" cy="4696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custDataLst>
              <p:tags r:id="rId40"/>
            </p:custDataLst>
          </p:nvPr>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custDataLst>
              <p:tags r:id="rId41"/>
            </p:custDataLst>
          </p:nvPr>
        </p:nvPicPr>
        <p:blipFill>
          <a:blip r:embed="rId42">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25" r:id="rId32"/>
    <p:sldLayoutId id="2147483726" r:id="rId33"/>
    <p:sldLayoutId id="2147483727" r:id="rId34"/>
    <p:sldLayoutId id="2147483728" r:id="rId35"/>
    <p:sldLayoutId id="2147483729" r:id="rId36"/>
  </p:sldLayoutIdLst>
  <p:transition/>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3.xml"/><Relationship Id="rId1" Type="http://schemas.openxmlformats.org/officeDocument/2006/relationships/tags" Target="../tags/tag21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image" Target="../media/image38.png"/><Relationship Id="rId5" Type="http://schemas.openxmlformats.org/officeDocument/2006/relationships/slideLayout" Target="../slideLayouts/slideLayout6.xml"/><Relationship Id="rId4" Type="http://schemas.openxmlformats.org/officeDocument/2006/relationships/tags" Target="../tags/tag269.xml"/></Relationships>
</file>

<file path=ppt/slides/_rels/slide11.xml.rels><?xml version="1.0" encoding="UTF-8" standalone="yes"?>
<Relationships xmlns="http://schemas.openxmlformats.org/package/2006/relationships"><Relationship Id="rId3" Type="http://schemas.openxmlformats.org/officeDocument/2006/relationships/tags" Target="../tags/tag272.xml"/><Relationship Id="rId7" Type="http://schemas.openxmlformats.org/officeDocument/2006/relationships/image" Target="../media/image38.png"/><Relationship Id="rId2" Type="http://schemas.openxmlformats.org/officeDocument/2006/relationships/tags" Target="../tags/tag271.xml"/><Relationship Id="rId1" Type="http://schemas.openxmlformats.org/officeDocument/2006/relationships/tags" Target="../tags/tag270.xml"/><Relationship Id="rId6" Type="http://schemas.openxmlformats.org/officeDocument/2006/relationships/notesSlide" Target="../notesSlides/notesSlide7.xml"/><Relationship Id="rId5" Type="http://schemas.openxmlformats.org/officeDocument/2006/relationships/slideLayout" Target="../slideLayouts/slideLayout6.xml"/><Relationship Id="rId4" Type="http://schemas.openxmlformats.org/officeDocument/2006/relationships/tags" Target="../tags/tag273.xml"/></Relationships>
</file>

<file path=ppt/slides/_rels/slide12.xml.rels><?xml version="1.0" encoding="UTF-8" standalone="yes"?>
<Relationships xmlns="http://schemas.openxmlformats.org/package/2006/relationships"><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image" Target="../media/image38.png"/><Relationship Id="rId5" Type="http://schemas.openxmlformats.org/officeDocument/2006/relationships/slideLayout" Target="../slideLayouts/slideLayout6.xml"/><Relationship Id="rId4" Type="http://schemas.openxmlformats.org/officeDocument/2006/relationships/tags" Target="../tags/tag280.xml"/></Relationships>
</file>

<file path=ppt/slides/_rels/slide13.xml.rels><?xml version="1.0" encoding="UTF-8" standalone="yes"?>
<Relationships xmlns="http://schemas.openxmlformats.org/package/2006/relationships"><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image" Target="../media/image38.png"/><Relationship Id="rId5" Type="http://schemas.openxmlformats.org/officeDocument/2006/relationships/slideLayout" Target="../slideLayouts/slideLayout6.xml"/><Relationship Id="rId4" Type="http://schemas.openxmlformats.org/officeDocument/2006/relationships/tags" Target="../tags/tag284.xml"/></Relationships>
</file>

<file path=ppt/slides/_rels/slide14.xml.rels><?xml version="1.0" encoding="UTF-8" standalone="yes"?>
<Relationships xmlns="http://schemas.openxmlformats.org/package/2006/relationships"><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image" Target="../media/image38.png"/><Relationship Id="rId5" Type="http://schemas.openxmlformats.org/officeDocument/2006/relationships/slideLayout" Target="../slideLayouts/slideLayout6.xml"/><Relationship Id="rId4" Type="http://schemas.openxmlformats.org/officeDocument/2006/relationships/tags" Target="../tags/tag288.xml"/></Relationships>
</file>

<file path=ppt/slides/_rels/slide15.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5" Type="http://schemas.openxmlformats.org/officeDocument/2006/relationships/hyperlink" Target="https://learning.nspcc.org.uk/research-resources/briefings/research-with-children-ethics-safety-avoiding-harm#article-top" TargetMode="External"/><Relationship Id="rId4"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tags" Target="../tags/tag294.xml"/><Relationship Id="rId7" Type="http://schemas.openxmlformats.org/officeDocument/2006/relationships/tags" Target="../tags/tag298.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image" Target="../media/image40.png"/><Relationship Id="rId5" Type="http://schemas.openxmlformats.org/officeDocument/2006/relationships/tags" Target="../tags/tag296.xml"/><Relationship Id="rId10" Type="http://schemas.openxmlformats.org/officeDocument/2006/relationships/image" Target="../media/image39.png"/><Relationship Id="rId4" Type="http://schemas.openxmlformats.org/officeDocument/2006/relationships/tags" Target="../tags/tag295.xml"/><Relationship Id="rId9"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 Id="rId5" Type="http://schemas.openxmlformats.org/officeDocument/2006/relationships/slideLayout" Target="../slideLayouts/slideLayout6.xml"/><Relationship Id="rId4" Type="http://schemas.openxmlformats.org/officeDocument/2006/relationships/tags" Target="../tags/tag305.xml"/></Relationships>
</file>

<file path=ppt/slides/_rels/slide18.xml.rels><?xml version="1.0" encoding="UTF-8" standalone="yes"?>
<Relationships xmlns="http://schemas.openxmlformats.org/package/2006/relationships"><Relationship Id="rId3" Type="http://schemas.openxmlformats.org/officeDocument/2006/relationships/tags" Target="../tags/tag308.xml"/><Relationship Id="rId7" Type="http://schemas.openxmlformats.org/officeDocument/2006/relationships/slideLayout" Target="../slideLayouts/slideLayout35.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s>
</file>

<file path=ppt/slides/_rels/slide19.xml.rels><?xml version="1.0" encoding="UTF-8" standalone="yes"?>
<Relationships xmlns="http://schemas.openxmlformats.org/package/2006/relationships"><Relationship Id="rId3" Type="http://schemas.openxmlformats.org/officeDocument/2006/relationships/tags" Target="../tags/tag314.xml"/><Relationship Id="rId7" Type="http://schemas.openxmlformats.org/officeDocument/2006/relationships/notesSlide" Target="../notesSlides/notesSlide9.xml"/><Relationship Id="rId2" Type="http://schemas.openxmlformats.org/officeDocument/2006/relationships/tags" Target="../tags/tag313.xml"/><Relationship Id="rId1" Type="http://schemas.openxmlformats.org/officeDocument/2006/relationships/tags" Target="../tags/tag312.xml"/><Relationship Id="rId6" Type="http://schemas.openxmlformats.org/officeDocument/2006/relationships/slideLayout" Target="../slideLayouts/slideLayout35.xml"/><Relationship Id="rId5" Type="http://schemas.openxmlformats.org/officeDocument/2006/relationships/tags" Target="../tags/tag316.xml"/><Relationship Id="rId4" Type="http://schemas.openxmlformats.org/officeDocument/2006/relationships/tags" Target="../tags/tag315.xml"/></Relationships>
</file>

<file path=ppt/slides/_rels/slide2.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tags" Target="../tags/tag322.xml"/><Relationship Id="rId7" Type="http://schemas.openxmlformats.org/officeDocument/2006/relationships/image" Target="../media/image41.png"/><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slideLayout" Target="../slideLayouts/slideLayout35.xml"/><Relationship Id="rId5" Type="http://schemas.openxmlformats.org/officeDocument/2006/relationships/tags" Target="../tags/tag324.xml"/><Relationship Id="rId4" Type="http://schemas.openxmlformats.org/officeDocument/2006/relationships/tags" Target="../tags/tag323.xml"/></Relationships>
</file>

<file path=ppt/slides/_rels/slide2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tags" Target="../tags/tag327.xml"/><Relationship Id="rId7" Type="http://schemas.openxmlformats.org/officeDocument/2006/relationships/hyperlink" Target="https://llyw.cymru/sites/default/files/publications/2019-01/ymarfer-sy-n-canolbwyntio-ar-unigolion-mewn-addysg-canllaw-ar-gyfer-blynyddoedd-cynnar-ysgolion-a-cholegau-yng-nghymru.pdf" TargetMode="Externa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notesSlide" Target="../notesSlides/notesSlide10.xml"/><Relationship Id="rId5" Type="http://schemas.openxmlformats.org/officeDocument/2006/relationships/slideLayout" Target="../slideLayouts/slideLayout35.xml"/><Relationship Id="rId4" Type="http://schemas.openxmlformats.org/officeDocument/2006/relationships/tags" Target="../tags/tag328.xml"/></Relationships>
</file>

<file path=ppt/slides/_rels/slide22.xml.rels><?xml version="1.0" encoding="UTF-8" standalone="yes"?>
<Relationships xmlns="http://schemas.openxmlformats.org/package/2006/relationships"><Relationship Id="rId3" Type="http://schemas.openxmlformats.org/officeDocument/2006/relationships/tags" Target="../tags/tag334.xml"/><Relationship Id="rId7" Type="http://schemas.openxmlformats.org/officeDocument/2006/relationships/notesSlide" Target="../notesSlides/notesSlide11.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slideLayout" Target="../slideLayouts/slideLayout35.xml"/><Relationship Id="rId5" Type="http://schemas.openxmlformats.org/officeDocument/2006/relationships/tags" Target="../tags/tag336.xml"/><Relationship Id="rId4" Type="http://schemas.openxmlformats.org/officeDocument/2006/relationships/tags" Target="../tags/tag335.xml"/></Relationships>
</file>

<file path=ppt/slides/_rels/slide23.xml.rels><?xml version="1.0" encoding="UTF-8" standalone="yes"?>
<Relationships xmlns="http://schemas.openxmlformats.org/package/2006/relationships"><Relationship Id="rId8" Type="http://schemas.openxmlformats.org/officeDocument/2006/relationships/tags" Target="../tags/tag347.xml"/><Relationship Id="rId3" Type="http://schemas.openxmlformats.org/officeDocument/2006/relationships/tags" Target="../tags/tag342.xml"/><Relationship Id="rId7" Type="http://schemas.openxmlformats.org/officeDocument/2006/relationships/tags" Target="../tags/tag346.xml"/><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media/image41.png"/><Relationship Id="rId5" Type="http://schemas.openxmlformats.org/officeDocument/2006/relationships/tags" Target="../tags/tag344.xml"/><Relationship Id="rId10" Type="http://schemas.openxmlformats.org/officeDocument/2006/relationships/slideLayout" Target="../slideLayouts/slideLayout35.xml"/><Relationship Id="rId4" Type="http://schemas.openxmlformats.org/officeDocument/2006/relationships/tags" Target="../tags/tag343.xml"/><Relationship Id="rId9" Type="http://schemas.openxmlformats.org/officeDocument/2006/relationships/tags" Target="../tags/tag348.xml"/></Relationships>
</file>

<file path=ppt/slides/_rels/slide24.xml.rels><?xml version="1.0" encoding="UTF-8" standalone="yes"?>
<Relationships xmlns="http://schemas.openxmlformats.org/package/2006/relationships"><Relationship Id="rId8" Type="http://schemas.openxmlformats.org/officeDocument/2006/relationships/tags" Target="../tags/tag356.xml"/><Relationship Id="rId3" Type="http://schemas.openxmlformats.org/officeDocument/2006/relationships/tags" Target="../tags/tag351.xml"/><Relationship Id="rId7" Type="http://schemas.openxmlformats.org/officeDocument/2006/relationships/tags" Target="../tags/tag355.xml"/><Relationship Id="rId2" Type="http://schemas.openxmlformats.org/officeDocument/2006/relationships/tags" Target="../tags/tag350.xml"/><Relationship Id="rId1" Type="http://schemas.openxmlformats.org/officeDocument/2006/relationships/tags" Target="../tags/tag349.xml"/><Relationship Id="rId6" Type="http://schemas.openxmlformats.org/officeDocument/2006/relationships/tags" Target="../tags/tag354.xml"/><Relationship Id="rId5" Type="http://schemas.openxmlformats.org/officeDocument/2006/relationships/tags" Target="../tags/tag353.xml"/><Relationship Id="rId10" Type="http://schemas.openxmlformats.org/officeDocument/2006/relationships/notesSlide" Target="../notesSlides/notesSlide12.xml"/><Relationship Id="rId4" Type="http://schemas.openxmlformats.org/officeDocument/2006/relationships/tags" Target="../tags/tag352.xml"/><Relationship Id="rId9"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tags" Target="../tags/tag362.xml"/><Relationship Id="rId7" Type="http://schemas.openxmlformats.org/officeDocument/2006/relationships/hyperlink" Target="http://resource.download.wjec.co.uk.s3.amazonaws.com/vtc/2018-19/hsc18-19_3-2/_multi-lang/unit01/01-different-stages-of-child-development-0-19-years.html" TargetMode="External"/><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slideLayout" Target="../slideLayouts/slideLayout35.xml"/><Relationship Id="rId5" Type="http://schemas.openxmlformats.org/officeDocument/2006/relationships/tags" Target="../tags/tag364.xml"/><Relationship Id="rId4" Type="http://schemas.openxmlformats.org/officeDocument/2006/relationships/tags" Target="../tags/tag363.xml"/></Relationships>
</file>

<file path=ppt/slides/_rels/slide26.xml.rels><?xml version="1.0" encoding="UTF-8" standalone="yes"?>
<Relationships xmlns="http://schemas.openxmlformats.org/package/2006/relationships"><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 Id="rId4"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tags" Target="../tags/tag370.xml"/><Relationship Id="rId7" Type="http://schemas.openxmlformats.org/officeDocument/2006/relationships/notesSlide" Target="../notesSlides/notesSlide13.xml"/><Relationship Id="rId2" Type="http://schemas.openxmlformats.org/officeDocument/2006/relationships/tags" Target="../tags/tag369.xml"/><Relationship Id="rId1" Type="http://schemas.openxmlformats.org/officeDocument/2006/relationships/tags" Target="../tags/tag368.xml"/><Relationship Id="rId6" Type="http://schemas.openxmlformats.org/officeDocument/2006/relationships/slideLayout" Target="../slideLayouts/slideLayout35.xml"/><Relationship Id="rId5" Type="http://schemas.openxmlformats.org/officeDocument/2006/relationships/tags" Target="../tags/tag372.xml"/><Relationship Id="rId4" Type="http://schemas.openxmlformats.org/officeDocument/2006/relationships/tags" Target="../tags/tag371.xml"/></Relationships>
</file>

<file path=ppt/slides/_rels/slide28.xml.rels><?xml version="1.0" encoding="UTF-8" standalone="yes"?>
<Relationships xmlns="http://schemas.openxmlformats.org/package/2006/relationships"><Relationship Id="rId3" Type="http://schemas.openxmlformats.org/officeDocument/2006/relationships/tags" Target="../tags/tag378.xml"/><Relationship Id="rId7" Type="http://schemas.openxmlformats.org/officeDocument/2006/relationships/hyperlink" Target="https://assets.publishing.service.gov.uk/government/uploads/system/uploads/attachment_data/file/175391/Munro-Review.pdf" TargetMode="External"/><Relationship Id="rId2" Type="http://schemas.openxmlformats.org/officeDocument/2006/relationships/tags" Target="../tags/tag377.xml"/><Relationship Id="rId1" Type="http://schemas.openxmlformats.org/officeDocument/2006/relationships/tags" Target="../tags/tag376.xml"/><Relationship Id="rId6" Type="http://schemas.openxmlformats.org/officeDocument/2006/relationships/notesSlide" Target="../notesSlides/notesSlide14.xml"/><Relationship Id="rId5" Type="http://schemas.openxmlformats.org/officeDocument/2006/relationships/slideLayout" Target="../slideLayouts/slideLayout35.xml"/><Relationship Id="rId4" Type="http://schemas.openxmlformats.org/officeDocument/2006/relationships/tags" Target="../tags/tag379.xml"/></Relationships>
</file>

<file path=ppt/slides/_rels/slide29.xml.rels><?xml version="1.0" encoding="UTF-8" standalone="yes"?>
<Relationships xmlns="http://schemas.openxmlformats.org/package/2006/relationships"><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 Id="rId5" Type="http://schemas.openxmlformats.org/officeDocument/2006/relationships/notesSlide" Target="../notesSlides/notesSlide15.xml"/><Relationship Id="rId4"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 Id="rId5" Type="http://schemas.openxmlformats.org/officeDocument/2006/relationships/slideLayout" Target="../slideLayouts/slideLayout32.xml"/><Relationship Id="rId4" Type="http://schemas.openxmlformats.org/officeDocument/2006/relationships/tags" Target="../tags/tag223.xml"/></Relationships>
</file>

<file path=ppt/slides/_rels/slide30.xml.rels><?xml version="1.0" encoding="UTF-8" standalone="yes"?>
<Relationships xmlns="http://schemas.openxmlformats.org/package/2006/relationships"><Relationship Id="rId8" Type="http://schemas.openxmlformats.org/officeDocument/2006/relationships/tags" Target="../tags/tag396.xml"/><Relationship Id="rId3" Type="http://schemas.openxmlformats.org/officeDocument/2006/relationships/tags" Target="../tags/tag391.xml"/><Relationship Id="rId7" Type="http://schemas.openxmlformats.org/officeDocument/2006/relationships/tags" Target="../tags/tag395.xml"/><Relationship Id="rId2" Type="http://schemas.openxmlformats.org/officeDocument/2006/relationships/tags" Target="../tags/tag390.xml"/><Relationship Id="rId1" Type="http://schemas.openxmlformats.org/officeDocument/2006/relationships/tags" Target="../tags/tag389.xml"/><Relationship Id="rId6" Type="http://schemas.openxmlformats.org/officeDocument/2006/relationships/tags" Target="../tags/tag394.xml"/><Relationship Id="rId11" Type="http://schemas.openxmlformats.org/officeDocument/2006/relationships/notesSlide" Target="../notesSlides/notesSlide16.xml"/><Relationship Id="rId5" Type="http://schemas.openxmlformats.org/officeDocument/2006/relationships/tags" Target="../tags/tag393.xml"/><Relationship Id="rId10" Type="http://schemas.openxmlformats.org/officeDocument/2006/relationships/slideLayout" Target="../slideLayouts/slideLayout35.xml"/><Relationship Id="rId4" Type="http://schemas.openxmlformats.org/officeDocument/2006/relationships/tags" Target="../tags/tag392.xml"/><Relationship Id="rId9" Type="http://schemas.openxmlformats.org/officeDocument/2006/relationships/tags" Target="../tags/tag397.xml"/></Relationships>
</file>

<file path=ppt/slides/_rels/slide31.xml.rels><?xml version="1.0" encoding="UTF-8" standalone="yes"?>
<Relationships xmlns="http://schemas.openxmlformats.org/package/2006/relationships"><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notesSlide" Target="../notesSlides/notesSlide17.xml"/><Relationship Id="rId5" Type="http://schemas.openxmlformats.org/officeDocument/2006/relationships/slideLayout" Target="../slideLayouts/slideLayout34.xml"/><Relationship Id="rId4" Type="http://schemas.openxmlformats.org/officeDocument/2006/relationships/tags" Target="../tags/tag404.xml"/></Relationships>
</file>

<file path=ppt/slides/_rels/slide32.xml.rels><?xml version="1.0" encoding="UTF-8" standalone="yes"?>
<Relationships xmlns="http://schemas.openxmlformats.org/package/2006/relationships"><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 Id="rId5" Type="http://schemas.openxmlformats.org/officeDocument/2006/relationships/slideLayout" Target="../slideLayouts/slideLayout6.xml"/><Relationship Id="rId4" Type="http://schemas.openxmlformats.org/officeDocument/2006/relationships/tags" Target="../tags/tag411.xml"/></Relationships>
</file>

<file path=ppt/slides/_rels/slide33.xml.rels><?xml version="1.0" encoding="UTF-8" standalone="yes"?>
<Relationships xmlns="http://schemas.openxmlformats.org/package/2006/relationships"><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 Id="rId6" Type="http://schemas.openxmlformats.org/officeDocument/2006/relationships/slideLayout" Target="../slideLayouts/slideLayout6.xml"/><Relationship Id="rId5" Type="http://schemas.openxmlformats.org/officeDocument/2006/relationships/tags" Target="../tags/tag416.xml"/><Relationship Id="rId4" Type="http://schemas.openxmlformats.org/officeDocument/2006/relationships/tags" Target="../tags/tag415.xml"/></Relationships>
</file>

<file path=ppt/slides/_rels/slide34.xml.rels><?xml version="1.0" encoding="UTF-8" standalone="yes"?>
<Relationships xmlns="http://schemas.openxmlformats.org/package/2006/relationships"><Relationship Id="rId3" Type="http://schemas.openxmlformats.org/officeDocument/2006/relationships/tags" Target="../tags/tag419.xml"/><Relationship Id="rId7" Type="http://schemas.openxmlformats.org/officeDocument/2006/relationships/image" Target="../media/image43.png"/><Relationship Id="rId2" Type="http://schemas.openxmlformats.org/officeDocument/2006/relationships/tags" Target="../tags/tag418.xml"/><Relationship Id="rId1" Type="http://schemas.openxmlformats.org/officeDocument/2006/relationships/tags" Target="../tags/tag417.xml"/><Relationship Id="rId6" Type="http://schemas.openxmlformats.org/officeDocument/2006/relationships/slideLayout" Target="../slideLayouts/slideLayout6.xml"/><Relationship Id="rId5" Type="http://schemas.openxmlformats.org/officeDocument/2006/relationships/tags" Target="../tags/tag421.xml"/><Relationship Id="rId4" Type="http://schemas.openxmlformats.org/officeDocument/2006/relationships/tags" Target="../tags/tag420.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424.xml"/><Relationship Id="rId7" Type="http://schemas.openxmlformats.org/officeDocument/2006/relationships/slideLayout" Target="../slideLayouts/slideLayout6.xml"/><Relationship Id="rId2" Type="http://schemas.openxmlformats.org/officeDocument/2006/relationships/tags" Target="../tags/tag423.xml"/><Relationship Id="rId1" Type="http://schemas.openxmlformats.org/officeDocument/2006/relationships/tags" Target="../tags/tag422.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9"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32.xml"/><Relationship Id="rId1" Type="http://schemas.openxmlformats.org/officeDocument/2006/relationships/tags" Target="../tags/tag431.xml"/><Relationship Id="rId4" Type="http://schemas.openxmlformats.org/officeDocument/2006/relationships/notesSlide" Target="../notesSlides/notesSlide1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37.xml"/><Relationship Id="rId1" Type="http://schemas.openxmlformats.org/officeDocument/2006/relationships/tags" Target="../tags/tag436.xml"/><Relationship Id="rId4" Type="http://schemas.openxmlformats.org/officeDocument/2006/relationships/notesSlide" Target="../notesSlides/notesSlide20.xml"/></Relationships>
</file>

<file path=ppt/slides/_rels/slide38.xml.rels><?xml version="1.0" encoding="UTF-8" standalone="yes"?>
<Relationships xmlns="http://schemas.openxmlformats.org/package/2006/relationships"><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 Id="rId6" Type="http://schemas.openxmlformats.org/officeDocument/2006/relationships/hyperlink" Target="http://www.wales.nhs.uk/sitesplus/888/page/91667" TargetMode="External"/><Relationship Id="rId5" Type="http://schemas.openxmlformats.org/officeDocument/2006/relationships/slideLayout" Target="../slideLayouts/slideLayout6.xml"/><Relationship Id="rId4" Type="http://schemas.openxmlformats.org/officeDocument/2006/relationships/tags" Target="../tags/tag444.xml"/></Relationships>
</file>

<file path=ppt/slides/_rels/slide39.xml.rels><?xml version="1.0" encoding="UTF-8" standalone="yes"?>
<Relationships xmlns="http://schemas.openxmlformats.org/package/2006/relationships"><Relationship Id="rId3" Type="http://schemas.openxmlformats.org/officeDocument/2006/relationships/tags" Target="../tags/tag447.xml"/><Relationship Id="rId7" Type="http://schemas.openxmlformats.org/officeDocument/2006/relationships/image" Target="../media/image43.png"/><Relationship Id="rId2" Type="http://schemas.openxmlformats.org/officeDocument/2006/relationships/tags" Target="../tags/tag446.xml"/><Relationship Id="rId1" Type="http://schemas.openxmlformats.org/officeDocument/2006/relationships/tags" Target="../tags/tag445.xml"/><Relationship Id="rId6" Type="http://schemas.openxmlformats.org/officeDocument/2006/relationships/slideLayout" Target="../slideLayouts/slideLayout6.xml"/><Relationship Id="rId5" Type="http://schemas.openxmlformats.org/officeDocument/2006/relationships/tags" Target="../tags/tag449.xml"/><Relationship Id="rId4" Type="http://schemas.openxmlformats.org/officeDocument/2006/relationships/tags" Target="../tags/tag448.xml"/></Relationships>
</file>

<file path=ppt/slides/_rels/slide4.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5" Type="http://schemas.openxmlformats.org/officeDocument/2006/relationships/notesSlide" Target="../notesSlides/notesSlide2.xml"/><Relationship Id="rId4"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452.xml"/><Relationship Id="rId7" Type="http://schemas.openxmlformats.org/officeDocument/2006/relationships/notesSlide" Target="../notesSlides/notesSlide21.xml"/><Relationship Id="rId2" Type="http://schemas.openxmlformats.org/officeDocument/2006/relationships/tags" Target="../tags/tag451.xml"/><Relationship Id="rId1" Type="http://schemas.openxmlformats.org/officeDocument/2006/relationships/tags" Target="../tags/tag450.xml"/><Relationship Id="rId6" Type="http://schemas.openxmlformats.org/officeDocument/2006/relationships/slideLayout" Target="../slideLayouts/slideLayout6.xml"/><Relationship Id="rId5" Type="http://schemas.openxmlformats.org/officeDocument/2006/relationships/tags" Target="../tags/tag454.xml"/><Relationship Id="rId4" Type="http://schemas.openxmlformats.org/officeDocument/2006/relationships/tags" Target="../tags/tag453.xml"/><Relationship Id="rId9" Type="http://schemas.openxmlformats.org/officeDocument/2006/relationships/hyperlink" Target="https://www.flickr.com/photos/salim/20375920/in/photolist-2Nr3Y-8JLKGw-tkWor-2Nr4k-4j99XU-2ko9KMg-2kGVfs2-2kfb9Cd-2jD2G7d-2jC6Ftb-btyt2q-powEP7-2jD2FLP-38ohwT-2c3YYz1-6k8m7Y-2fnGQPT-npA8ys-2ko9JEG-9LsSrU-z9nCW-a52JgB-MucLJy-EbeqoX-5y72qp-PkZtaK-2gQHxUD-a1SRFn-8JLKJC-2gQHxLn-9eHp8M-2ko9FRW-2koagMc-9eHoJk-iZ9M5Z-npA8y7-2giqFTA-RNBFXf-9wz4B4-5EMhWk-AMnuiy-HdJaLf-2jWDin7-wSWf-7ywMWw-prez4C-6YC7B-DuAcR-2SxKdk-2grwJWP" TargetMode="External"/></Relationships>
</file>

<file path=ppt/slides/_rels/slide41.xml.rels><?xml version="1.0" encoding="UTF-8" standalone="yes"?>
<Relationships xmlns="http://schemas.openxmlformats.org/package/2006/relationships"><Relationship Id="rId3" Type="http://schemas.openxmlformats.org/officeDocument/2006/relationships/tags" Target="../tags/tag460.xml"/><Relationship Id="rId2" Type="http://schemas.openxmlformats.org/officeDocument/2006/relationships/tags" Target="../tags/tag459.xml"/><Relationship Id="rId1" Type="http://schemas.openxmlformats.org/officeDocument/2006/relationships/tags" Target="../tags/tag458.xml"/><Relationship Id="rId5" Type="http://schemas.openxmlformats.org/officeDocument/2006/relationships/slideLayout" Target="../slideLayouts/slideLayout6.xml"/><Relationship Id="rId4" Type="http://schemas.openxmlformats.org/officeDocument/2006/relationships/tags" Target="../tags/tag46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63.xml"/><Relationship Id="rId1" Type="http://schemas.openxmlformats.org/officeDocument/2006/relationships/tags" Target="../tags/tag462.xml"/><Relationship Id="rId4" Type="http://schemas.openxmlformats.org/officeDocument/2006/relationships/notesSlide" Target="../notesSlides/notesSlide22.xml"/></Relationships>
</file>

<file path=ppt/slides/_rels/slide43.xml.rels><?xml version="1.0" encoding="UTF-8" standalone="yes"?>
<Relationships xmlns="http://schemas.openxmlformats.org/package/2006/relationships"><Relationship Id="rId8" Type="http://schemas.openxmlformats.org/officeDocument/2006/relationships/hyperlink" Target="https://learning.nspcc.org.uk/child-health-development" TargetMode="External"/><Relationship Id="rId3" Type="http://schemas.openxmlformats.org/officeDocument/2006/relationships/tags" Target="../tags/tag469.xml"/><Relationship Id="rId7" Type="http://schemas.openxmlformats.org/officeDocument/2006/relationships/slideLayout" Target="../slideLayouts/slideLayout6.xml"/><Relationship Id="rId2" Type="http://schemas.openxmlformats.org/officeDocument/2006/relationships/tags" Target="../tags/tag468.xml"/><Relationship Id="rId1" Type="http://schemas.openxmlformats.org/officeDocument/2006/relationships/tags" Target="../tags/tag467.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23.xml"/><Relationship Id="rId3" Type="http://schemas.openxmlformats.org/officeDocument/2006/relationships/tags" Target="../tags/tag475.xml"/><Relationship Id="rId7" Type="http://schemas.openxmlformats.org/officeDocument/2006/relationships/slideLayout" Target="../slideLayouts/slideLayout6.xml"/><Relationship Id="rId2" Type="http://schemas.openxmlformats.org/officeDocument/2006/relationships/tags" Target="../tags/tag474.xml"/><Relationship Id="rId1" Type="http://schemas.openxmlformats.org/officeDocument/2006/relationships/tags" Target="../tags/tag473.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9" Type="http://schemas.openxmlformats.org/officeDocument/2006/relationships/image" Target="../media/image43.png"/></Relationships>
</file>

<file path=ppt/slides/_rels/slide45.xml.rels><?xml version="1.0" encoding="UTF-8" standalone="yes"?>
<Relationships xmlns="http://schemas.openxmlformats.org/package/2006/relationships"><Relationship Id="rId3" Type="http://schemas.openxmlformats.org/officeDocument/2006/relationships/tags" Target="../tags/tag484.xml"/><Relationship Id="rId7" Type="http://schemas.openxmlformats.org/officeDocument/2006/relationships/image" Target="../media/image45.png"/><Relationship Id="rId2" Type="http://schemas.openxmlformats.org/officeDocument/2006/relationships/tags" Target="../tags/tag483.xml"/><Relationship Id="rId1" Type="http://schemas.openxmlformats.org/officeDocument/2006/relationships/tags" Target="../tags/tag482.xml"/><Relationship Id="rId6" Type="http://schemas.openxmlformats.org/officeDocument/2006/relationships/slideLayout" Target="../slideLayouts/slideLayout6.xml"/><Relationship Id="rId5" Type="http://schemas.openxmlformats.org/officeDocument/2006/relationships/tags" Target="../tags/tag486.xml"/><Relationship Id="rId4" Type="http://schemas.openxmlformats.org/officeDocument/2006/relationships/tags" Target="../tags/tag48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88.xml"/><Relationship Id="rId1" Type="http://schemas.openxmlformats.org/officeDocument/2006/relationships/tags" Target="../tags/tag48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90.xml"/><Relationship Id="rId1" Type="http://schemas.openxmlformats.org/officeDocument/2006/relationships/tags" Target="../tags/tag489.xml"/></Relationships>
</file>

<file path=ppt/slides/_rels/slide48.xml.rels><?xml version="1.0" encoding="UTF-8" standalone="yes"?>
<Relationships xmlns="http://schemas.openxmlformats.org/package/2006/relationships"><Relationship Id="rId3" Type="http://schemas.openxmlformats.org/officeDocument/2006/relationships/tags" Target="../tags/tag493.xml"/><Relationship Id="rId2" Type="http://schemas.openxmlformats.org/officeDocument/2006/relationships/tags" Target="../tags/tag492.xml"/><Relationship Id="rId1" Type="http://schemas.openxmlformats.org/officeDocument/2006/relationships/tags" Target="../tags/tag491.xml"/><Relationship Id="rId5" Type="http://schemas.openxmlformats.org/officeDocument/2006/relationships/notesSlide" Target="../notesSlides/notesSlide24.xml"/><Relationship Id="rId4"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499.xml"/><Relationship Id="rId7" Type="http://schemas.openxmlformats.org/officeDocument/2006/relationships/tags" Target="../tags/tag503.xml"/><Relationship Id="rId2" Type="http://schemas.openxmlformats.org/officeDocument/2006/relationships/tags" Target="../tags/tag498.xml"/><Relationship Id="rId1" Type="http://schemas.openxmlformats.org/officeDocument/2006/relationships/tags" Target="../tags/tag497.xml"/><Relationship Id="rId6" Type="http://schemas.openxmlformats.org/officeDocument/2006/relationships/tags" Target="../tags/tag502.xml"/><Relationship Id="rId5" Type="http://schemas.openxmlformats.org/officeDocument/2006/relationships/tags" Target="../tags/tag501.xml"/><Relationship Id="rId10" Type="http://schemas.openxmlformats.org/officeDocument/2006/relationships/image" Target="../media/image46.png"/><Relationship Id="rId4" Type="http://schemas.openxmlformats.org/officeDocument/2006/relationships/tags" Target="../tags/tag500.xml"/><Relationship Id="rId9" Type="http://schemas.openxmlformats.org/officeDocument/2006/relationships/notesSlide" Target="../notesSlides/notesSlide25.xml"/></Relationships>
</file>

<file path=ppt/slides/_rels/slide5.xml.rels><?xml version="1.0" encoding="UTF-8" standalone="yes"?>
<Relationships xmlns="http://schemas.openxmlformats.org/package/2006/relationships"><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 Id="rId5" Type="http://schemas.openxmlformats.org/officeDocument/2006/relationships/notesSlide" Target="../notesSlides/notesSlide3.xml"/><Relationship Id="rId4"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8" Type="http://schemas.openxmlformats.org/officeDocument/2006/relationships/tags" Target="../tags/tag514.xml"/><Relationship Id="rId3" Type="http://schemas.openxmlformats.org/officeDocument/2006/relationships/tags" Target="../tags/tag509.xml"/><Relationship Id="rId7" Type="http://schemas.openxmlformats.org/officeDocument/2006/relationships/tags" Target="../tags/tag513.xml"/><Relationship Id="rId2" Type="http://schemas.openxmlformats.org/officeDocument/2006/relationships/tags" Target="../tags/tag508.xml"/><Relationship Id="rId1" Type="http://schemas.openxmlformats.org/officeDocument/2006/relationships/tags" Target="../tags/tag507.xml"/><Relationship Id="rId6" Type="http://schemas.openxmlformats.org/officeDocument/2006/relationships/tags" Target="../tags/tag512.xml"/><Relationship Id="rId11" Type="http://schemas.openxmlformats.org/officeDocument/2006/relationships/hyperlink" Target="https://socialcare.wales/service-improvement/what-matters-conversations-and-assessment#section-30985-anchor" TargetMode="External"/><Relationship Id="rId5" Type="http://schemas.openxmlformats.org/officeDocument/2006/relationships/tags" Target="../tags/tag511.xml"/><Relationship Id="rId10" Type="http://schemas.openxmlformats.org/officeDocument/2006/relationships/notesSlide" Target="../notesSlides/notesSlide26.xml"/><Relationship Id="rId4" Type="http://schemas.openxmlformats.org/officeDocument/2006/relationships/tags" Target="../tags/tag510.xml"/><Relationship Id="rId9"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hyperlink" Target="https://socialcare.wales/service-improvement/what-matters-conversations-and-assessment#section-30985-anchor" TargetMode="External"/><Relationship Id="rId5" Type="http://schemas.openxmlformats.org/officeDocument/2006/relationships/notesSlide" Target="../notesSlides/notesSlide27.xml"/><Relationship Id="rId4"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tags" Target="../tags/tag526.xml"/><Relationship Id="rId2" Type="http://schemas.openxmlformats.org/officeDocument/2006/relationships/tags" Target="../tags/tag525.xml"/><Relationship Id="rId1" Type="http://schemas.openxmlformats.org/officeDocument/2006/relationships/tags" Target="../tags/tag524.xml"/><Relationship Id="rId6" Type="http://schemas.openxmlformats.org/officeDocument/2006/relationships/image" Target="../media/image43.png"/><Relationship Id="rId5" Type="http://schemas.openxmlformats.org/officeDocument/2006/relationships/notesSlide" Target="../notesSlides/notesSlide28.xml"/><Relationship Id="rId4"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31.xml"/><Relationship Id="rId1" Type="http://schemas.openxmlformats.org/officeDocument/2006/relationships/tags" Target="../tags/tag530.xml"/><Relationship Id="rId4" Type="http://schemas.openxmlformats.org/officeDocument/2006/relationships/notesSlide" Target="../notesSlides/notesSlide29.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36.xml"/><Relationship Id="rId1" Type="http://schemas.openxmlformats.org/officeDocument/2006/relationships/tags" Target="../tags/tag535.xml"/><Relationship Id="rId5" Type="http://schemas.openxmlformats.org/officeDocument/2006/relationships/hyperlink" Target="https://learning.nspcc.org.uk/child-abuse-and-neglect/recognising-and-responding-to-abuse#information-sharing" TargetMode="External"/><Relationship Id="rId4" Type="http://schemas.openxmlformats.org/officeDocument/2006/relationships/notesSlide" Target="../notesSlides/notesSlide30.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41.xml"/><Relationship Id="rId1" Type="http://schemas.openxmlformats.org/officeDocument/2006/relationships/tags" Target="../tags/tag540.xml"/><Relationship Id="rId6" Type="http://schemas.openxmlformats.org/officeDocument/2006/relationships/hyperlink" Target="https://learning.nspcc.org.uk/child-abuse-and-neglect/recognising-and-responding-to-abuse/" TargetMode="External"/><Relationship Id="rId5" Type="http://schemas.openxmlformats.org/officeDocument/2006/relationships/hyperlink" Target="https://learning.nspcc.org.uk/research-resources/2019/let-children-know-you-re-listening/" TargetMode="External"/><Relationship Id="rId4" Type="http://schemas.openxmlformats.org/officeDocument/2006/relationships/notesSlide" Target="../notesSlides/notesSlide31.xml"/></Relationships>
</file>

<file path=ppt/slides/_rels/slide5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tags" Target="../tags/tag547.xml"/><Relationship Id="rId7" Type="http://schemas.openxmlformats.org/officeDocument/2006/relationships/hyperlink" Target="https://gov.wales/sites/default/files/publications/2019-05/an-overview-of-the-healthy-child-wales-programme.pdf" TargetMode="External"/><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hyperlink" Target="https://llyw.cymru/sites/default/files/publications/2019-05/trosolwg-or-rhaglen-plant-iach-cymru.pdf" TargetMode="External"/><Relationship Id="rId5" Type="http://schemas.openxmlformats.org/officeDocument/2006/relationships/slideLayout" Target="../slideLayouts/slideLayout6.xml"/><Relationship Id="rId4" Type="http://schemas.openxmlformats.org/officeDocument/2006/relationships/tags" Target="../tags/tag548.xml"/></Relationships>
</file>

<file path=ppt/slides/_rels/slide57.xml.rels><?xml version="1.0" encoding="UTF-8" standalone="yes"?>
<Relationships xmlns="http://schemas.openxmlformats.org/package/2006/relationships"><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 Id="rId6" Type="http://schemas.openxmlformats.org/officeDocument/2006/relationships/image" Target="../media/image43.png"/><Relationship Id="rId5" Type="http://schemas.openxmlformats.org/officeDocument/2006/relationships/notesSlide" Target="../notesSlides/notesSlide32.xml"/><Relationship Id="rId4"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tags" Target="../tags/tag557.xml"/><Relationship Id="rId2" Type="http://schemas.openxmlformats.org/officeDocument/2006/relationships/tags" Target="../tags/tag556.xml"/><Relationship Id="rId1" Type="http://schemas.openxmlformats.org/officeDocument/2006/relationships/tags" Target="../tags/tag555.xml"/><Relationship Id="rId6" Type="http://schemas.openxmlformats.org/officeDocument/2006/relationships/image" Target="../media/image48.png"/><Relationship Id="rId5" Type="http://schemas.openxmlformats.org/officeDocument/2006/relationships/hyperlink" Target="https://llyw.cymru/sites/default/files/publications/2018-03/llawlyfr-proffil-y-cyfnod-sylfaen-diwygiwyd-medi-2017.pdf" TargetMode="External"/><Relationship Id="rId4"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tags" Target="../tags/tag560.xml"/><Relationship Id="rId7" Type="http://schemas.openxmlformats.org/officeDocument/2006/relationships/hyperlink" Target="https://hwb.gov.wales/api/storage/f9d85dba-85a4-4e87-bb58-a24730ad7e57/foundation-phase-profile-handbook-revised-september-2017.pdf" TargetMode="External"/><Relationship Id="rId2" Type="http://schemas.openxmlformats.org/officeDocument/2006/relationships/tags" Target="../tags/tag559.xml"/><Relationship Id="rId1" Type="http://schemas.openxmlformats.org/officeDocument/2006/relationships/tags" Target="../tags/tag558.xml"/><Relationship Id="rId6" Type="http://schemas.openxmlformats.org/officeDocument/2006/relationships/hyperlink" Target="https://llyw.cymru/sites/default/files/publications/2018-03/llawlyfr-proffil-y-cyfnod-sylfaen-diwygiwyd-medi-2017.pdf" TargetMode="External"/><Relationship Id="rId5" Type="http://schemas.openxmlformats.org/officeDocument/2006/relationships/notesSlide" Target="../notesSlides/notesSlide33.xml"/><Relationship Id="rId4"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tags" Target="../tags/tag238.xml"/><Relationship Id="rId7" Type="http://schemas.openxmlformats.org/officeDocument/2006/relationships/tags" Target="../tags/tag242.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5" Type="http://schemas.openxmlformats.org/officeDocument/2006/relationships/tags" Target="../tags/tag240.xml"/><Relationship Id="rId10" Type="http://schemas.openxmlformats.org/officeDocument/2006/relationships/image" Target="../media/image36.png"/><Relationship Id="rId4" Type="http://schemas.openxmlformats.org/officeDocument/2006/relationships/tags" Target="../tags/tag239.xml"/><Relationship Id="rId9"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3" Type="http://schemas.openxmlformats.org/officeDocument/2006/relationships/tags" Target="../tags/tag566.xml"/><Relationship Id="rId2" Type="http://schemas.openxmlformats.org/officeDocument/2006/relationships/tags" Target="../tags/tag565.xml"/><Relationship Id="rId1" Type="http://schemas.openxmlformats.org/officeDocument/2006/relationships/tags" Target="../tags/tag564.xml"/><Relationship Id="rId4"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 Id="rId4"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tags" Target="../tags/tag572.xml"/><Relationship Id="rId2" Type="http://schemas.openxmlformats.org/officeDocument/2006/relationships/tags" Target="../tags/tag571.xml"/><Relationship Id="rId1" Type="http://schemas.openxmlformats.org/officeDocument/2006/relationships/tags" Target="../tags/tag570.xml"/><Relationship Id="rId5" Type="http://schemas.openxmlformats.org/officeDocument/2006/relationships/notesSlide" Target="../notesSlides/notesSlide34.xml"/><Relationship Id="rId4"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tags" Target="../tags/tag578.xml"/><Relationship Id="rId7" Type="http://schemas.openxmlformats.org/officeDocument/2006/relationships/notesSlide" Target="../notesSlides/notesSlide35.xml"/><Relationship Id="rId2" Type="http://schemas.openxmlformats.org/officeDocument/2006/relationships/tags" Target="../tags/tag577.xml"/><Relationship Id="rId1" Type="http://schemas.openxmlformats.org/officeDocument/2006/relationships/tags" Target="../tags/tag576.xml"/><Relationship Id="rId6" Type="http://schemas.openxmlformats.org/officeDocument/2006/relationships/slideLayout" Target="../slideLayouts/slideLayout6.xml"/><Relationship Id="rId5" Type="http://schemas.openxmlformats.org/officeDocument/2006/relationships/tags" Target="../tags/tag580.xml"/><Relationship Id="rId4" Type="http://schemas.openxmlformats.org/officeDocument/2006/relationships/tags" Target="../tags/tag579.xml"/></Relationships>
</file>

<file path=ppt/slides/_rels/slide64.xml.rels><?xml version="1.0" encoding="UTF-8" standalone="yes"?>
<Relationships xmlns="http://schemas.openxmlformats.org/package/2006/relationships"><Relationship Id="rId3" Type="http://schemas.openxmlformats.org/officeDocument/2006/relationships/tags" Target="../tags/tag586.xml"/><Relationship Id="rId7" Type="http://schemas.openxmlformats.org/officeDocument/2006/relationships/image" Target="../media/image46.png"/><Relationship Id="rId2" Type="http://schemas.openxmlformats.org/officeDocument/2006/relationships/tags" Target="../tags/tag585.xml"/><Relationship Id="rId1" Type="http://schemas.openxmlformats.org/officeDocument/2006/relationships/tags" Target="../tags/tag584.xml"/><Relationship Id="rId6" Type="http://schemas.openxmlformats.org/officeDocument/2006/relationships/notesSlide" Target="../notesSlides/notesSlide36.xml"/><Relationship Id="rId5" Type="http://schemas.openxmlformats.org/officeDocument/2006/relationships/slideLayout" Target="../slideLayouts/slideLayout6.xml"/><Relationship Id="rId4" Type="http://schemas.openxmlformats.org/officeDocument/2006/relationships/tags" Target="../tags/tag587.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92.xml"/><Relationship Id="rId1" Type="http://schemas.openxmlformats.org/officeDocument/2006/relationships/tags" Target="../tags/tag591.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94.xml"/><Relationship Id="rId1" Type="http://schemas.openxmlformats.org/officeDocument/2006/relationships/tags" Target="../tags/tag593.xml"/><Relationship Id="rId4" Type="http://schemas.openxmlformats.org/officeDocument/2006/relationships/notesSlide" Target="../notesSlides/notesSlide37.xml"/></Relationships>
</file>

<file path=ppt/slides/_rels/slide67.xml.rels><?xml version="1.0" encoding="UTF-8" standalone="yes"?>
<Relationships xmlns="http://schemas.openxmlformats.org/package/2006/relationships"><Relationship Id="rId8" Type="http://schemas.openxmlformats.org/officeDocument/2006/relationships/hyperlink" Target="https://gov.wales/sites/default/files/publications/2019-05/part-3-code-of-practice-assessing-the-needs-of-individuals.pdf" TargetMode="External"/><Relationship Id="rId3" Type="http://schemas.openxmlformats.org/officeDocument/2006/relationships/tags" Target="../tags/tag600.xml"/><Relationship Id="rId7" Type="http://schemas.openxmlformats.org/officeDocument/2006/relationships/notesSlide" Target="../notesSlides/notesSlide38.xml"/><Relationship Id="rId2" Type="http://schemas.openxmlformats.org/officeDocument/2006/relationships/tags" Target="../tags/tag599.xml"/><Relationship Id="rId1" Type="http://schemas.openxmlformats.org/officeDocument/2006/relationships/tags" Target="../tags/tag598.xml"/><Relationship Id="rId6" Type="http://schemas.openxmlformats.org/officeDocument/2006/relationships/slideLayout" Target="../slideLayouts/slideLayout6.xml"/><Relationship Id="rId5" Type="http://schemas.openxmlformats.org/officeDocument/2006/relationships/tags" Target="../tags/tag602.xml"/><Relationship Id="rId4" Type="http://schemas.openxmlformats.org/officeDocument/2006/relationships/tags" Target="../tags/tag601.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07.xml"/><Relationship Id="rId1" Type="http://schemas.openxmlformats.org/officeDocument/2006/relationships/tags" Target="../tags/tag606.xml"/><Relationship Id="rId4" Type="http://schemas.openxmlformats.org/officeDocument/2006/relationships/hyperlink" Target="https://gov.wales/sites/default/files/publications/2019-05/part-3-code-of-practice-assessing-the-needs-of-individuals.pdf" TargetMode="Externa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09.xml"/><Relationship Id="rId1" Type="http://schemas.openxmlformats.org/officeDocument/2006/relationships/tags" Target="../tags/tag608.xml"/><Relationship Id="rId4" Type="http://schemas.openxmlformats.org/officeDocument/2006/relationships/notesSlide" Target="../notesSlides/notesSlide39.xml"/></Relationships>
</file>

<file path=ppt/slides/_rels/slide7.xml.rels><?xml version="1.0" encoding="UTF-8" standalone="yes"?>
<Relationships xmlns="http://schemas.openxmlformats.org/package/2006/relationships"><Relationship Id="rId3" Type="http://schemas.openxmlformats.org/officeDocument/2006/relationships/tags" Target="../tags/tag248.xml"/><Relationship Id="rId7" Type="http://schemas.openxmlformats.org/officeDocument/2006/relationships/notesSlide" Target="../notesSlides/notesSlide5.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slideLayout" Target="../slideLayouts/slideLayout6.xml"/><Relationship Id="rId5" Type="http://schemas.openxmlformats.org/officeDocument/2006/relationships/tags" Target="../tags/tag250.xml"/><Relationship Id="rId4" Type="http://schemas.openxmlformats.org/officeDocument/2006/relationships/tags" Target="../tags/tag249.xml"/></Relationships>
</file>

<file path=ppt/slides/_rels/slide70.xml.rels><?xml version="1.0" encoding="UTF-8" standalone="yes"?>
<Relationships xmlns="http://schemas.openxmlformats.org/package/2006/relationships"><Relationship Id="rId3" Type="http://schemas.openxmlformats.org/officeDocument/2006/relationships/tags" Target="../tags/tag615.xml"/><Relationship Id="rId2" Type="http://schemas.openxmlformats.org/officeDocument/2006/relationships/tags" Target="../tags/tag614.xml"/><Relationship Id="rId1" Type="http://schemas.openxmlformats.org/officeDocument/2006/relationships/tags" Target="../tags/tag613.xml"/><Relationship Id="rId5" Type="http://schemas.openxmlformats.org/officeDocument/2006/relationships/notesSlide" Target="../notesSlides/notesSlide40.xml"/><Relationship Id="rId4"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tags" Target="../tags/tag621.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image" Target="../media/image43.png"/><Relationship Id="rId5" Type="http://schemas.openxmlformats.org/officeDocument/2006/relationships/notesSlide" Target="../notesSlides/notesSlide41.xml"/><Relationship Id="rId4"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26.xml"/><Relationship Id="rId1" Type="http://schemas.openxmlformats.org/officeDocument/2006/relationships/tags" Target="../tags/tag625.xml"/></Relationships>
</file>

<file path=ppt/slides/_rels/slide73.xml.rels><?xml version="1.0" encoding="UTF-8" standalone="yes"?>
<Relationships xmlns="http://schemas.openxmlformats.org/package/2006/relationships"><Relationship Id="rId3" Type="http://schemas.openxmlformats.org/officeDocument/2006/relationships/tags" Target="../tags/tag629.xml"/><Relationship Id="rId2" Type="http://schemas.openxmlformats.org/officeDocument/2006/relationships/tags" Target="../tags/tag628.xml"/><Relationship Id="rId1" Type="http://schemas.openxmlformats.org/officeDocument/2006/relationships/tags" Target="../tags/tag627.xml"/><Relationship Id="rId4"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8" Type="http://schemas.openxmlformats.org/officeDocument/2006/relationships/tags" Target="../tags/tag637.xml"/><Relationship Id="rId3" Type="http://schemas.openxmlformats.org/officeDocument/2006/relationships/tags" Target="../tags/tag632.xml"/><Relationship Id="rId7" Type="http://schemas.openxmlformats.org/officeDocument/2006/relationships/tags" Target="../tags/tag636.xml"/><Relationship Id="rId12" Type="http://schemas.openxmlformats.org/officeDocument/2006/relationships/image" Target="../media/image51.png"/><Relationship Id="rId2" Type="http://schemas.openxmlformats.org/officeDocument/2006/relationships/tags" Target="../tags/tag631.xml"/><Relationship Id="rId1" Type="http://schemas.openxmlformats.org/officeDocument/2006/relationships/tags" Target="../tags/tag630.xml"/><Relationship Id="rId6" Type="http://schemas.openxmlformats.org/officeDocument/2006/relationships/tags" Target="../tags/tag635.xml"/><Relationship Id="rId11" Type="http://schemas.openxmlformats.org/officeDocument/2006/relationships/image" Target="../media/image50.png"/><Relationship Id="rId5" Type="http://schemas.openxmlformats.org/officeDocument/2006/relationships/tags" Target="../tags/tag634.xml"/><Relationship Id="rId10" Type="http://schemas.openxmlformats.org/officeDocument/2006/relationships/image" Target="../media/image43.png"/><Relationship Id="rId4" Type="http://schemas.openxmlformats.org/officeDocument/2006/relationships/tags" Target="../tags/tag633.xml"/><Relationship Id="rId9"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39.xml"/><Relationship Id="rId1" Type="http://schemas.openxmlformats.org/officeDocument/2006/relationships/tags" Target="../tags/tag638.xml"/><Relationship Id="rId4" Type="http://schemas.openxmlformats.org/officeDocument/2006/relationships/notesSlide" Target="../notesSlides/notesSlide42.xml"/></Relationships>
</file>

<file path=ppt/slides/_rels/slide76.xml.rels><?xml version="1.0" encoding="UTF-8" standalone="yes"?>
<Relationships xmlns="http://schemas.openxmlformats.org/package/2006/relationships"><Relationship Id="rId3" Type="http://schemas.openxmlformats.org/officeDocument/2006/relationships/tags" Target="../tags/tag645.xml"/><Relationship Id="rId2" Type="http://schemas.openxmlformats.org/officeDocument/2006/relationships/tags" Target="../tags/tag644.xml"/><Relationship Id="rId1" Type="http://schemas.openxmlformats.org/officeDocument/2006/relationships/tags" Target="../tags/tag643.xml"/><Relationship Id="rId6" Type="http://schemas.openxmlformats.org/officeDocument/2006/relationships/image" Target="../media/image51.png"/><Relationship Id="rId5" Type="http://schemas.openxmlformats.org/officeDocument/2006/relationships/slideLayout" Target="../slideLayouts/slideLayout6.xml"/><Relationship Id="rId4" Type="http://schemas.openxmlformats.org/officeDocument/2006/relationships/tags" Target="../tags/tag646.xml"/></Relationships>
</file>

<file path=ppt/slides/_rels/slide77.xml.rels><?xml version="1.0" encoding="UTF-8" standalone="yes"?>
<Relationships xmlns="http://schemas.openxmlformats.org/package/2006/relationships"><Relationship Id="rId8" Type="http://schemas.openxmlformats.org/officeDocument/2006/relationships/notesSlide" Target="../notesSlides/notesSlide43.xml"/><Relationship Id="rId3" Type="http://schemas.openxmlformats.org/officeDocument/2006/relationships/tags" Target="../tags/tag649.xml"/><Relationship Id="rId7" Type="http://schemas.openxmlformats.org/officeDocument/2006/relationships/slideLayout" Target="../slideLayouts/slideLayout6.xml"/><Relationship Id="rId2" Type="http://schemas.openxmlformats.org/officeDocument/2006/relationships/tags" Target="../tags/tag648.xml"/><Relationship Id="rId1" Type="http://schemas.openxmlformats.org/officeDocument/2006/relationships/tags" Target="../tags/tag647.xml"/><Relationship Id="rId6" Type="http://schemas.openxmlformats.org/officeDocument/2006/relationships/tags" Target="../tags/tag652.xml"/><Relationship Id="rId5" Type="http://schemas.openxmlformats.org/officeDocument/2006/relationships/tags" Target="../tags/tag651.xml"/><Relationship Id="rId10" Type="http://schemas.openxmlformats.org/officeDocument/2006/relationships/image" Target="../media/image43.png"/><Relationship Id="rId4" Type="http://schemas.openxmlformats.org/officeDocument/2006/relationships/tags" Target="../tags/tag650.xml"/><Relationship Id="rId9" Type="http://schemas.openxmlformats.org/officeDocument/2006/relationships/image" Target="../media/image50.png"/></Relationships>
</file>

<file path=ppt/slides/_rels/slide78.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658.xml"/><Relationship Id="rId7" Type="http://schemas.openxmlformats.org/officeDocument/2006/relationships/tags" Target="../tags/tag662.xml"/><Relationship Id="rId2" Type="http://schemas.openxmlformats.org/officeDocument/2006/relationships/tags" Target="../tags/tag657.xml"/><Relationship Id="rId1" Type="http://schemas.openxmlformats.org/officeDocument/2006/relationships/tags" Target="../tags/tag656.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9" Type="http://schemas.openxmlformats.org/officeDocument/2006/relationships/notesSlide" Target="../notesSlides/notesSlide44.xml"/></Relationships>
</file>

<file path=ppt/slides/_rels/slide79.xml.rels><?xml version="1.0" encoding="UTF-8" standalone="yes"?>
<Relationships xmlns="http://schemas.openxmlformats.org/package/2006/relationships"><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tags" Target="../tags/tag666.xml"/><Relationship Id="rId5" Type="http://schemas.openxmlformats.org/officeDocument/2006/relationships/notesSlide" Target="../notesSlides/notesSlide45.xml"/><Relationship Id="rId4"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tags" Target="../tags/tag256.xml"/><Relationship Id="rId7" Type="http://schemas.openxmlformats.org/officeDocument/2006/relationships/notesSlide" Target="../notesSlides/notesSlide6.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slideLayout" Target="../slideLayouts/slideLayout6.xml"/><Relationship Id="rId5" Type="http://schemas.openxmlformats.org/officeDocument/2006/relationships/tags" Target="../tags/tag258.xml"/><Relationship Id="rId4" Type="http://schemas.openxmlformats.org/officeDocument/2006/relationships/tags" Target="../tags/tag257.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73.xml"/><Relationship Id="rId1" Type="http://schemas.openxmlformats.org/officeDocument/2006/relationships/tags" Target="../tags/tag672.xml"/></Relationships>
</file>

<file path=ppt/slides/_rels/slide81.xml.rels><?xml version="1.0" encoding="UTF-8" standalone="yes"?>
<Relationships xmlns="http://schemas.openxmlformats.org/package/2006/relationships"><Relationship Id="rId8" Type="http://schemas.openxmlformats.org/officeDocument/2006/relationships/hyperlink" Target="https://thewallich.com/" TargetMode="External"/><Relationship Id="rId3" Type="http://schemas.openxmlformats.org/officeDocument/2006/relationships/slideLayout" Target="../slideLayouts/slideLayout6.xml"/><Relationship Id="rId7" Type="http://schemas.openxmlformats.org/officeDocument/2006/relationships/hyperlink" Target="https://gov.wales/additional-learning-needs" TargetMode="External"/><Relationship Id="rId2" Type="http://schemas.openxmlformats.org/officeDocument/2006/relationships/tags" Target="../tags/tag675.xml"/><Relationship Id="rId1" Type="http://schemas.openxmlformats.org/officeDocument/2006/relationships/tags" Target="../tags/tag674.xml"/><Relationship Id="rId6" Type="http://schemas.openxmlformats.org/officeDocument/2006/relationships/hyperlink" Target="https://issuu.com/recordmarketingltd/docs/schools_booklet_final_web" TargetMode="External"/><Relationship Id="rId5" Type="http://schemas.openxmlformats.org/officeDocument/2006/relationships/hyperlink" Target="https://www.cysticfibrosis.org.uk/life-with-cystic-fibrosis/pre-school-and-primary-school" TargetMode="External"/><Relationship Id="rId10" Type="http://schemas.openxmlformats.org/officeDocument/2006/relationships/hyperlink" Target="https://www.childbereavementuk.org/Handlers/Download.ashx?IDMF=a35f83e5-e4ad-49e1-8b01-7e7d55ffa528" TargetMode="External"/><Relationship Id="rId4" Type="http://schemas.openxmlformats.org/officeDocument/2006/relationships/hyperlink" Target="https://www.downs-syndrome.org.uk/wales/" TargetMode="External"/><Relationship Id="rId9" Type="http://schemas.openxmlformats.org/officeDocument/2006/relationships/hyperlink" Target="https://www.walesonline.co.uk/special-features/inspiring-reason-welsh-primary-school-17443029" TargetMode="External"/></Relationships>
</file>

<file path=ppt/slides/_rels/slide82.xml.rels><?xml version="1.0" encoding="UTF-8" standalone="yes"?>
<Relationships xmlns="http://schemas.openxmlformats.org/package/2006/relationships"><Relationship Id="rId8" Type="http://schemas.openxmlformats.org/officeDocument/2006/relationships/hyperlink" Target="https://www.nacoa.org.uk/" TargetMode="External"/><Relationship Id="rId3" Type="http://schemas.openxmlformats.org/officeDocument/2006/relationships/slideLayout" Target="../slideLayouts/slideLayout6.xml"/><Relationship Id="rId7" Type="http://schemas.openxmlformats.org/officeDocument/2006/relationships/hyperlink" Target="https://protect-eu.mimecast.com/s/MdmBC59DPFZERLAfzOEeu?domain=estyn.gov.wales" TargetMode="External"/><Relationship Id="rId2" Type="http://schemas.openxmlformats.org/officeDocument/2006/relationships/tags" Target="../tags/tag677.xml"/><Relationship Id="rId1" Type="http://schemas.openxmlformats.org/officeDocument/2006/relationships/tags" Target="../tags/tag676.xml"/><Relationship Id="rId6" Type="http://schemas.openxmlformats.org/officeDocument/2006/relationships/hyperlink" Target="https://www.dewis.wales/young-carers" TargetMode="External"/><Relationship Id="rId5" Type="http://schemas.openxmlformats.org/officeDocument/2006/relationships/hyperlink" Target="https://www.togetherforshortlives.org.uk/wp-content/uploads/2018/02/ProRes-Helping-Children-Who-Need-Palliative-Care-To-Access-Education.pdf" TargetMode="External"/><Relationship Id="rId10" Type="http://schemas.openxmlformats.org/officeDocument/2006/relationships/hyperlink" Target="https://www.aceawarewales.com/" TargetMode="External"/><Relationship Id="rId4" Type="http://schemas.openxmlformats.org/officeDocument/2006/relationships/hyperlink" Target="https://hwb.gov.wales/repository/discovery/resource/9f2b2baf-59ec-49ab-8337-40a5ff13b987/en?catalog=2ad6b423-230d-44ac-a365-7fe6387e26a1&amp;fields=resources&amp;query=REFUGEES%20EDUCATION&amp;sort=recommendation" TargetMode="External"/><Relationship Id="rId9" Type="http://schemas.openxmlformats.org/officeDocument/2006/relationships/hyperlink" Target="https://www.estyn.gov.wales/effective-practice/school-support-children-adverse-childhood-experiences" TargetMode="Externa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79.xml"/><Relationship Id="rId1" Type="http://schemas.openxmlformats.org/officeDocument/2006/relationships/tags" Target="../tags/tag678.xml"/></Relationships>
</file>

<file path=ppt/slides/_rels/slide84.xml.rels><?xml version="1.0" encoding="UTF-8" standalone="yes"?>
<Relationships xmlns="http://schemas.openxmlformats.org/package/2006/relationships"><Relationship Id="rId3" Type="http://schemas.openxmlformats.org/officeDocument/2006/relationships/tags" Target="../tags/tag682.xml"/><Relationship Id="rId7" Type="http://schemas.openxmlformats.org/officeDocument/2006/relationships/image" Target="../media/image51.png"/><Relationship Id="rId2" Type="http://schemas.openxmlformats.org/officeDocument/2006/relationships/tags" Target="../tags/tag681.xml"/><Relationship Id="rId1" Type="http://schemas.openxmlformats.org/officeDocument/2006/relationships/tags" Target="../tags/tag680.xml"/><Relationship Id="rId6" Type="http://schemas.openxmlformats.org/officeDocument/2006/relationships/slideLayout" Target="../slideLayouts/slideLayout6.xml"/><Relationship Id="rId5" Type="http://schemas.openxmlformats.org/officeDocument/2006/relationships/tags" Target="../tags/tag684.xml"/><Relationship Id="rId4" Type="http://schemas.openxmlformats.org/officeDocument/2006/relationships/tags" Target="../tags/tag683.xml"/></Relationships>
</file>

<file path=ppt/slides/_rels/slide85.xml.rels><?xml version="1.0" encoding="UTF-8" standalone="yes"?>
<Relationships xmlns="http://schemas.openxmlformats.org/package/2006/relationships"><Relationship Id="rId3" Type="http://schemas.openxmlformats.org/officeDocument/2006/relationships/tags" Target="../tags/tag687.xml"/><Relationship Id="rId2" Type="http://schemas.openxmlformats.org/officeDocument/2006/relationships/tags" Target="../tags/tag686.xml"/><Relationship Id="rId1" Type="http://schemas.openxmlformats.org/officeDocument/2006/relationships/tags" Target="../tags/tag685.xml"/><Relationship Id="rId6" Type="http://schemas.openxmlformats.org/officeDocument/2006/relationships/image" Target="../media/image51.png"/><Relationship Id="rId5" Type="http://schemas.openxmlformats.org/officeDocument/2006/relationships/slideLayout" Target="../slideLayouts/slideLayout6.xml"/><Relationship Id="rId4" Type="http://schemas.openxmlformats.org/officeDocument/2006/relationships/tags" Target="../tags/tag688.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90.xml"/><Relationship Id="rId1" Type="http://schemas.openxmlformats.org/officeDocument/2006/relationships/tags" Target="../tags/tag689.xml"/></Relationships>
</file>

<file path=ppt/slides/_rels/slide8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tags" Target="../tags/tag693.xml"/><Relationship Id="rId7" Type="http://schemas.openxmlformats.org/officeDocument/2006/relationships/slideLayout" Target="../slideLayouts/slideLayout6.xml"/><Relationship Id="rId2" Type="http://schemas.openxmlformats.org/officeDocument/2006/relationships/tags" Target="../tags/tag692.xml"/><Relationship Id="rId1" Type="http://schemas.openxmlformats.org/officeDocument/2006/relationships/tags" Target="../tags/tag691.xml"/><Relationship Id="rId6" Type="http://schemas.openxmlformats.org/officeDocument/2006/relationships/tags" Target="../tags/tag696.xml"/><Relationship Id="rId5" Type="http://schemas.openxmlformats.org/officeDocument/2006/relationships/tags" Target="../tags/tag695.xml"/><Relationship Id="rId4" Type="http://schemas.openxmlformats.org/officeDocument/2006/relationships/tags" Target="../tags/tag694.xml"/><Relationship Id="rId9" Type="http://schemas.openxmlformats.org/officeDocument/2006/relationships/hyperlink" Target="https://gov.wales/additional-learning-needs-and-education-tribunal-wales-act-implementation-guide-individual" TargetMode="External"/></Relationships>
</file>

<file path=ppt/slides/_rels/slide88.xml.rels><?xml version="1.0" encoding="UTF-8" standalone="yes"?>
<Relationships xmlns="http://schemas.openxmlformats.org/package/2006/relationships"><Relationship Id="rId3" Type="http://schemas.openxmlformats.org/officeDocument/2006/relationships/tags" Target="../tags/tag699.xml"/><Relationship Id="rId7" Type="http://schemas.openxmlformats.org/officeDocument/2006/relationships/hyperlink" Target="https://www.dewis.wales/additional-learning-needs-cyp#:~:text=Under%20the%20Additional%20Learning%20Needs%20and%20Education%20Tribunal,replace%20IEPs.%20Your%20rights%20and%20your%20child%E2%80%99s%20rights" TargetMode="External"/><Relationship Id="rId2" Type="http://schemas.openxmlformats.org/officeDocument/2006/relationships/tags" Target="../tags/tag698.xml"/><Relationship Id="rId1" Type="http://schemas.openxmlformats.org/officeDocument/2006/relationships/tags" Target="../tags/tag697.xml"/><Relationship Id="rId6" Type="http://schemas.openxmlformats.org/officeDocument/2006/relationships/hyperlink" Target="https://www.autism.org.uk/advice-and-guidance/topics/education/extra-help-at-school/wales/individual-education-plan" TargetMode="External"/><Relationship Id="rId5" Type="http://schemas.openxmlformats.org/officeDocument/2006/relationships/slideLayout" Target="../slideLayouts/slideLayout6.xml"/><Relationship Id="rId4" Type="http://schemas.openxmlformats.org/officeDocument/2006/relationships/tags" Target="../tags/tag700.xml"/></Relationships>
</file>

<file path=ppt/slides/_rels/slide89.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tags" Target="../tags/tag702.xml"/><Relationship Id="rId7" Type="http://schemas.openxmlformats.org/officeDocument/2006/relationships/notesSlide" Target="../notesSlides/notesSlide46.xml"/><Relationship Id="rId2" Type="http://schemas.openxmlformats.org/officeDocument/2006/relationships/video" Target="https://www.youtube.com/embed/F3nH4GV2Zy0?feature=oembed" TargetMode="External"/><Relationship Id="rId1" Type="http://schemas.openxmlformats.org/officeDocument/2006/relationships/tags" Target="../tags/tag701.xml"/><Relationship Id="rId6" Type="http://schemas.openxmlformats.org/officeDocument/2006/relationships/slideLayout" Target="../slideLayouts/slideLayout6.xml"/><Relationship Id="rId5" Type="http://schemas.openxmlformats.org/officeDocument/2006/relationships/tags" Target="../tags/tag704.xml"/><Relationship Id="rId4" Type="http://schemas.openxmlformats.org/officeDocument/2006/relationships/tags" Target="../tags/tag703.xml"/></Relationships>
</file>

<file path=ppt/slides/_rels/slide9.xml.rels><?xml version="1.0" encoding="UTF-8" standalone="yes"?>
<Relationships xmlns="http://schemas.openxmlformats.org/package/2006/relationships"><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 Id="rId6" Type="http://schemas.openxmlformats.org/officeDocument/2006/relationships/image" Target="../media/image38.png"/><Relationship Id="rId5" Type="http://schemas.openxmlformats.org/officeDocument/2006/relationships/slideLayout" Target="../slideLayouts/slideLayout6.xml"/><Relationship Id="rId4" Type="http://schemas.openxmlformats.org/officeDocument/2006/relationships/tags" Target="../tags/tag265.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09.xml"/><Relationship Id="rId1" Type="http://schemas.openxmlformats.org/officeDocument/2006/relationships/tags" Target="../tags/tag70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custDataLst>
              <p:tags r:id="rId1"/>
            </p:custDataLst>
          </p:nvPr>
        </p:nvSpPr>
        <p:spPr>
          <a:xfrm>
            <a:off x="5667326" y="1173242"/>
            <a:ext cx="6264385" cy="773656"/>
          </a:xfrm>
        </p:spPr>
        <p:txBody>
          <a:bodyPr>
            <a:normAutofit fontScale="90000"/>
          </a:bodyPr>
          <a:lstStyle/>
          <a:p>
            <a:pPr>
              <a:defRPr b="0" i="0"/>
            </a:pPr>
            <a:r>
              <a:rPr lang="1106" dirty="0"/>
              <a:t>TAG Iechyd a Gofal Cymdeithasol, a Gofal Plant	</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custDataLst>
              <p:tags r:id="rId2"/>
            </p:custDataLst>
          </p:nvPr>
        </p:nvSpPr>
        <p:spPr>
          <a:xfrm>
            <a:off x="5667326" y="2209046"/>
            <a:ext cx="6264385" cy="3173940"/>
          </a:xfrm>
        </p:spPr>
        <p:txBody>
          <a:bodyPr>
            <a:noAutofit/>
          </a:bodyPr>
          <a:lstStyle/>
          <a:p>
            <a:pPr indent="-1252800">
              <a:defRPr b="0" i="0"/>
            </a:pPr>
            <a:r>
              <a:rPr lang="1106" sz="2800" dirty="0"/>
              <a:t>Uned 4:</a:t>
            </a:r>
            <a:r>
              <a:rPr lang="cy-GB" sz="2800" dirty="0"/>
              <a:t> </a:t>
            </a:r>
            <a:r>
              <a:rPr lang="1106" sz="2800" dirty="0"/>
              <a:t>Cefnogi datblygiad, iechyd,</a:t>
            </a:r>
            <a:r>
              <a:rPr lang="cy-GB" sz="2800" dirty="0"/>
              <a:t> </a:t>
            </a:r>
            <a:r>
              <a:rPr lang="1106" sz="2800" dirty="0"/>
              <a:t>llesiant a gwydnwch plant a phobl ifanc</a:t>
            </a:r>
          </a:p>
          <a:p>
            <a:endParaRPr lang="en-US" dirty="0"/>
          </a:p>
          <a:p>
            <a:endParaRPr lang="en-US" dirty="0"/>
          </a:p>
          <a:p>
            <a:pPr>
              <a:defRPr b="0" i="0"/>
            </a:pPr>
            <a:r>
              <a:rPr lang="1106" dirty="0"/>
              <a:t>Adnodd:</a:t>
            </a:r>
          </a:p>
          <a:p>
            <a:pPr>
              <a:defRPr b="0" i="0"/>
            </a:pPr>
            <a:r>
              <a:rPr lang="1106" dirty="0"/>
              <a:t>Eich cefnogi chi drwy Uned 4 Tasg 1 (llwybr gofal plant)</a:t>
            </a:r>
          </a:p>
          <a:p>
            <a:endParaRPr lang="en-US" dirty="0"/>
          </a:p>
        </p:txBody>
      </p:sp>
    </p:spTree>
    <p:extLst>
      <p:ext uri="{BB962C8B-B14F-4D97-AF65-F5344CB8AC3E}">
        <p14:creationId xmlns:p14="http://schemas.microsoft.com/office/powerpoint/2010/main" val="158966192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21CCA461-2965-4703-911C-AA37873D26AE}"/>
              </a:ext>
            </a:extLst>
          </p:cNvPr>
          <p:cNvSpPr>
            <a:spLocks noGrp="1"/>
          </p:cNvSpPr>
          <p:nvPr>
            <p:custDataLst>
              <p:tags r:id="rId1"/>
            </p:custDataLst>
          </p:nvPr>
        </p:nvSpPr>
        <p:spPr>
          <a:xfrm>
            <a:off x="406400" y="2130029"/>
            <a:ext cx="6889660" cy="313334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defRPr b="0" i="0"/>
            </a:pPr>
            <a:r>
              <a:rPr lang="1106" sz="2400" b="1" dirty="0">
                <a:ea typeface="+mn-lt"/>
                <a:cs typeface="+mn-lt"/>
              </a:rPr>
              <a:t>Mae egwyddor cyfrinachedd yn ymwneud â phreifatrwydd a pharchu dymuniadau rhywun.</a:t>
            </a:r>
            <a:r>
              <a:rPr lang="cy-GB" sz="2400" b="1" dirty="0">
                <a:ea typeface="+mn-lt"/>
                <a:cs typeface="+mn-lt"/>
              </a:rPr>
              <a:t> </a:t>
            </a:r>
            <a:r>
              <a:rPr lang="1106" sz="2400" b="0" dirty="0">
                <a:ea typeface="+mn-lt"/>
                <a:cs typeface="+mn-lt"/>
              </a:rPr>
              <a:t>Mae'n golygu na ddylai gweithwyr proffesiynol rannu manylion personol am rywun ag eraill, oni bai bod y person hwnnw wedi dweud eu bod yn cael neu ei fod yn hollol angenrheidiol. Mae 'gweithwyr proffesiynol' yn y cyd-destun hwn yn cynnwys pobl fel meddygon, nyrsys, gweithwyr cymdeithasol, gweithwyr cefnogi a chyflogwyr.</a:t>
            </a:r>
            <a:endParaRPr lang="en-GB" sz="2400" dirty="0">
              <a:cs typeface="Calibri"/>
            </a:endParaRPr>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pic>
        <p:nvPicPr>
          <p:cNvPr id="3" name="Picture 3" descr="A close up of a sign&#10;&#10;Description automatically generated">
            <a:extLst>
              <a:ext uri="{FF2B5EF4-FFF2-40B4-BE49-F238E27FC236}">
                <a16:creationId xmlns:a16="http://schemas.microsoft.com/office/drawing/2014/main" id="{DEC5A31C-D095-4EEF-BA66-CA393439E43D}"/>
              </a:ext>
            </a:extLst>
          </p:cNvPr>
          <p:cNvPicPr>
            <a:picLocks noChangeAspect="1"/>
          </p:cNvPicPr>
          <p:nvPr>
            <p:custDataLst>
              <p:tags r:id="rId2"/>
            </p:custDataLst>
          </p:nvPr>
        </p:nvPicPr>
        <p:blipFill>
          <a:blip r:embed="rId6"/>
          <a:stretch>
            <a:fillRect/>
          </a:stretch>
        </p:blipFill>
        <p:spPr>
          <a:xfrm>
            <a:off x="7312247" y="2275322"/>
            <a:ext cx="4352565" cy="3526047"/>
          </a:xfrm>
          <a:prstGeom prst="rect">
            <a:avLst/>
          </a:prstGeom>
        </p:spPr>
      </p:pic>
      <p:sp>
        <p:nvSpPr>
          <p:cNvPr id="5" name="Title 4">
            <a:extLst>
              <a:ext uri="{FF2B5EF4-FFF2-40B4-BE49-F238E27FC236}">
                <a16:creationId xmlns:a16="http://schemas.microsoft.com/office/drawing/2014/main" id="{CCDE6F5B-E0F5-450F-BB6F-D10AD303C471}"/>
              </a:ext>
            </a:extLst>
          </p:cNvPr>
          <p:cNvSpPr txBox="1"/>
          <p:nvPr>
            <p:custDataLst>
              <p:tags r:id="rId3"/>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11" name="Title 1">
            <a:extLst>
              <a:ext uri="{FF2B5EF4-FFF2-40B4-BE49-F238E27FC236}">
                <a16:creationId xmlns:a16="http://schemas.microsoft.com/office/drawing/2014/main" id="{D16A7B6C-89AD-4894-B2E6-3A9CF8840174}"/>
              </a:ext>
            </a:extLst>
          </p:cNvPr>
          <p:cNvSpPr>
            <a:spLocks noGrp="1"/>
          </p:cNvSpPr>
          <p:nvPr>
            <p:ph type="title"/>
            <p:custDataLst>
              <p:tags r:id="rId4"/>
            </p:custDataLst>
          </p:nvPr>
        </p:nvSpPr>
        <p:spPr>
          <a:xfrm>
            <a:off x="406400" y="1416205"/>
            <a:ext cx="11335834" cy="557738"/>
          </a:xfrm>
          <a:solidFill>
            <a:srgbClr val="DB44E3"/>
          </a:solidFill>
          <a:ln>
            <a:solidFill>
              <a:srgbClr val="F584EB"/>
            </a:solidFill>
          </a:ln>
        </p:spPr>
        <p:txBody>
          <a:bodyPr>
            <a:normAutofit/>
          </a:bodyPr>
          <a:lstStyle/>
          <a:p>
            <a:pPr algn="ctr">
              <a:defRPr b="0" i="0"/>
            </a:pPr>
            <a:r>
              <a:rPr lang="1106" sz="3000" b="1">
                <a:solidFill>
                  <a:schemeClr val="bg1"/>
                </a:solidFill>
                <a:latin typeface="Calibri"/>
                <a:cs typeface="Calibri"/>
              </a:rPr>
              <a:t>Cyfrinachedd </a:t>
            </a:r>
            <a:endParaRPr lang="en-US" sz="3000" b="1">
              <a:solidFill>
                <a:schemeClr val="bg1"/>
              </a:solidFill>
              <a:ea typeface="+mj-lt"/>
              <a:cs typeface="+mj-lt"/>
            </a:endParaRPr>
          </a:p>
        </p:txBody>
      </p:sp>
    </p:spTree>
    <p:extLst>
      <p:ext uri="{BB962C8B-B14F-4D97-AF65-F5344CB8AC3E}">
        <p14:creationId xmlns:p14="http://schemas.microsoft.com/office/powerpoint/2010/main" val="76813314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close up of a sign&#10;&#10;Description automatically generated">
            <a:extLst>
              <a:ext uri="{FF2B5EF4-FFF2-40B4-BE49-F238E27FC236}">
                <a16:creationId xmlns:a16="http://schemas.microsoft.com/office/drawing/2014/main" id="{ACF94941-B496-4DF7-BC44-C1863CCDC1BD}"/>
              </a:ext>
            </a:extLst>
          </p:cNvPr>
          <p:cNvPicPr>
            <a:picLocks noChangeAspect="1"/>
          </p:cNvPicPr>
          <p:nvPr>
            <p:custDataLst>
              <p:tags r:id="rId1"/>
            </p:custDataLst>
          </p:nvPr>
        </p:nvPicPr>
        <p:blipFill>
          <a:blip r:embed="rId7"/>
          <a:stretch>
            <a:fillRect/>
          </a:stretch>
        </p:blipFill>
        <p:spPr>
          <a:xfrm>
            <a:off x="7127276" y="2225023"/>
            <a:ext cx="4387663" cy="3541058"/>
          </a:xfrm>
          <a:prstGeom prst="rect">
            <a:avLst/>
          </a:prstGeom>
        </p:spPr>
      </p:pic>
      <p:sp>
        <p:nvSpPr>
          <p:cNvPr id="7" name="Content Placeholder 2">
            <a:extLst>
              <a:ext uri="{FF2B5EF4-FFF2-40B4-BE49-F238E27FC236}">
                <a16:creationId xmlns:a16="http://schemas.microsoft.com/office/drawing/2014/main" id="{21CCA461-2965-4703-911C-AA37873D26AE}"/>
              </a:ext>
            </a:extLst>
          </p:cNvPr>
          <p:cNvSpPr>
            <a:spLocks noGrp="1"/>
          </p:cNvSpPr>
          <p:nvPr>
            <p:custDataLst>
              <p:tags r:id="rId2"/>
            </p:custDataLst>
          </p:nvPr>
        </p:nvSpPr>
        <p:spPr>
          <a:xfrm>
            <a:off x="406401" y="2145020"/>
            <a:ext cx="6734325" cy="4118916"/>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defRPr b="0" i="0"/>
            </a:pPr>
            <a:r>
              <a:rPr lang="1106" sz="2400">
                <a:ea typeface="+mn-lt"/>
                <a:cs typeface="+mn-lt"/>
              </a:rPr>
              <a:t>Mewn lleoliad iechyd a gofal cymdeithasol, </a:t>
            </a:r>
            <a:r>
              <a:rPr lang="1106" sz="2400" b="1">
                <a:ea typeface="+mn-lt"/>
                <a:cs typeface="+mn-lt"/>
              </a:rPr>
              <a:t>mae cyfrinachedd yn golygu y dylai'r ymarferwr gynnal cyfrinachedd rhyngddo'i hun a'r claf</a:t>
            </a:r>
            <a:r>
              <a:rPr lang="1106" sz="2400">
                <a:ea typeface="+mn-lt"/>
                <a:cs typeface="+mn-lt"/>
              </a:rPr>
              <a:t>, fel rhan o arfer gofal da. Mae hyn yn golygu na ddylai'r ymarferwr ddweud yr hyn mae claf wedi'i ddweud na'i fanylion wrth unrhyw un, oni bai am y rhai hynny sydd angen gwybod. Mae hyn hefyd yn cynnwys peidio â dangos nodiadau personol na chofnodion cyfrifiadurol unigolyn i unrhyw un – eto, oni bai am y rhai hynny sydd angen gwybod</a:t>
            </a:r>
            <a:r>
              <a:rPr lang="1106" sz="2400">
                <a:ea typeface="+mn-lt"/>
                <a:cs typeface="Calibri"/>
              </a:rPr>
              <a:t>.</a:t>
            </a:r>
            <a:endParaRPr lang="en-GB">
              <a:cs typeface="Calibri"/>
            </a:endParaRPr>
          </a:p>
        </p:txBody>
      </p:sp>
      <p:sp>
        <p:nvSpPr>
          <p:cNvPr id="5" name="Title 4">
            <a:extLst>
              <a:ext uri="{FF2B5EF4-FFF2-40B4-BE49-F238E27FC236}">
                <a16:creationId xmlns:a16="http://schemas.microsoft.com/office/drawing/2014/main" id="{F9FAC2E9-D475-4C13-A09E-8731EE17015A}"/>
              </a:ext>
            </a:extLst>
          </p:cNvPr>
          <p:cNvSpPr txBox="1"/>
          <p:nvPr>
            <p:custDataLst>
              <p:tags r:id="rId3"/>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8" name="Title 1">
            <a:extLst>
              <a:ext uri="{FF2B5EF4-FFF2-40B4-BE49-F238E27FC236}">
                <a16:creationId xmlns:a16="http://schemas.microsoft.com/office/drawing/2014/main" id="{17D80865-AD06-4B81-83A3-4721983046BF}"/>
              </a:ext>
            </a:extLst>
          </p:cNvPr>
          <p:cNvSpPr txBox="1"/>
          <p:nvPr>
            <p:custDataLst>
              <p:tags r:id="rId4"/>
            </p:custDataLst>
          </p:nvPr>
        </p:nvSpPr>
        <p:spPr>
          <a:xfrm>
            <a:off x="406400" y="1416205"/>
            <a:ext cx="11335834" cy="557738"/>
          </a:xfrm>
          <a:prstGeom prst="rect">
            <a:avLst/>
          </a:prstGeom>
          <a:solidFill>
            <a:srgbClr val="DB44E3"/>
          </a:solidFill>
          <a:ln>
            <a:solidFill>
              <a:srgbClr val="F584EB"/>
            </a:solidFill>
          </a:ln>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defRPr b="0" i="0"/>
            </a:pPr>
            <a:r>
              <a:rPr lang="1106" sz="3000" b="1">
                <a:solidFill>
                  <a:schemeClr val="bg1"/>
                </a:solidFill>
                <a:latin typeface="Calibri"/>
                <a:cs typeface="Calibri"/>
              </a:rPr>
              <a:t>Cyfrinachedd </a:t>
            </a:r>
            <a:endParaRPr lang="en-US" sz="3000" b="1">
              <a:solidFill>
                <a:schemeClr val="bg1"/>
              </a:solidFill>
              <a:ea typeface="+mj-lt"/>
              <a:cs typeface="+mj-lt"/>
            </a:endParaRPr>
          </a:p>
        </p:txBody>
      </p:sp>
    </p:spTree>
    <p:extLst>
      <p:ext uri="{BB962C8B-B14F-4D97-AF65-F5344CB8AC3E}">
        <p14:creationId xmlns:p14="http://schemas.microsoft.com/office/powerpoint/2010/main" val="410419332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1CCA461-2965-4703-911C-AA37873D26AE}"/>
              </a:ext>
            </a:extLst>
          </p:cNvPr>
          <p:cNvSpPr>
            <a:spLocks noGrp="1"/>
          </p:cNvSpPr>
          <p:nvPr>
            <p:custDataLst>
              <p:tags r:id="rId1"/>
            </p:custDataLst>
          </p:nvPr>
        </p:nvSpPr>
        <p:spPr>
          <a:xfrm>
            <a:off x="406400" y="2183719"/>
            <a:ext cx="6546791" cy="350326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defRPr b="0" i="0"/>
            </a:pPr>
            <a:r>
              <a:rPr lang="1106" sz="2400">
                <a:ea typeface="+mn-lt"/>
                <a:cs typeface="+mn-lt"/>
              </a:rPr>
              <a:t>Gallech chi hefyd fod yn ymdrin â gwybodaeth gyfrinachol am blant yn aml. Mae'r un egwyddorion cyfrinachedd yn berthnasol i'r sefyllfa hon: dylech chi gynnal cyfrinachedd ond ei ddiystyru os ydych chi'n meddwl bod y plentyn mewn perygl. Byddwch yn wyliadwrus bob tro i adnabod arwyddion cam-drin ac esgeuluso a dywedwch wrth rywun os ydych chi'n meddwl bod y plentyn mewn perygl.</a:t>
            </a:r>
            <a:endParaRPr lang="en-GB">
              <a:ea typeface="+mn-lt"/>
              <a:cs typeface="+mn-lt"/>
            </a:endParaRPr>
          </a:p>
        </p:txBody>
      </p:sp>
      <p:pic>
        <p:nvPicPr>
          <p:cNvPr id="3" name="Picture 3" descr="A close up of a sign&#10;&#10;Description automatically generated">
            <a:extLst>
              <a:ext uri="{FF2B5EF4-FFF2-40B4-BE49-F238E27FC236}">
                <a16:creationId xmlns:a16="http://schemas.microsoft.com/office/drawing/2014/main" id="{9FC60586-6993-4114-B365-B946EDD1F673}"/>
              </a:ext>
            </a:extLst>
          </p:cNvPr>
          <p:cNvPicPr>
            <a:picLocks noChangeAspect="1"/>
          </p:cNvPicPr>
          <p:nvPr>
            <p:custDataLst>
              <p:tags r:id="rId2"/>
            </p:custDataLst>
          </p:nvPr>
        </p:nvPicPr>
        <p:blipFill>
          <a:blip r:embed="rId6"/>
          <a:stretch>
            <a:fillRect/>
          </a:stretch>
        </p:blipFill>
        <p:spPr>
          <a:xfrm>
            <a:off x="6849316" y="2257985"/>
            <a:ext cx="4253192" cy="3429000"/>
          </a:xfrm>
          <a:prstGeom prst="rect">
            <a:avLst/>
          </a:prstGeom>
        </p:spPr>
      </p:pic>
      <p:sp>
        <p:nvSpPr>
          <p:cNvPr id="5" name="Title 4">
            <a:extLst>
              <a:ext uri="{FF2B5EF4-FFF2-40B4-BE49-F238E27FC236}">
                <a16:creationId xmlns:a16="http://schemas.microsoft.com/office/drawing/2014/main" id="{7425B05A-771A-4521-9332-30A792EDFFC8}"/>
              </a:ext>
            </a:extLst>
          </p:cNvPr>
          <p:cNvSpPr txBox="1"/>
          <p:nvPr>
            <p:custDataLst>
              <p:tags r:id="rId3"/>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8" name="Title 1">
            <a:extLst>
              <a:ext uri="{FF2B5EF4-FFF2-40B4-BE49-F238E27FC236}">
                <a16:creationId xmlns:a16="http://schemas.microsoft.com/office/drawing/2014/main" id="{2CE3D6FA-7E36-4FF3-99D8-C8778B4BCB69}"/>
              </a:ext>
            </a:extLst>
          </p:cNvPr>
          <p:cNvSpPr txBox="1"/>
          <p:nvPr>
            <p:custDataLst>
              <p:tags r:id="rId4"/>
            </p:custDataLst>
          </p:nvPr>
        </p:nvSpPr>
        <p:spPr>
          <a:xfrm>
            <a:off x="406400" y="1416205"/>
            <a:ext cx="11335834" cy="557738"/>
          </a:xfrm>
          <a:prstGeom prst="rect">
            <a:avLst/>
          </a:prstGeom>
          <a:solidFill>
            <a:srgbClr val="DB44E3"/>
          </a:solidFill>
          <a:ln>
            <a:solidFill>
              <a:srgbClr val="F584EB"/>
            </a:solidFill>
          </a:ln>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defRPr b="0" i="0"/>
            </a:pPr>
            <a:r>
              <a:rPr lang="1106" sz="3000" b="1">
                <a:solidFill>
                  <a:schemeClr val="bg1"/>
                </a:solidFill>
                <a:latin typeface="Calibri"/>
                <a:cs typeface="Calibri"/>
              </a:rPr>
              <a:t>Cyfrinachedd </a:t>
            </a:r>
            <a:endParaRPr lang="en-US" sz="3000" b="1">
              <a:solidFill>
                <a:schemeClr val="bg1"/>
              </a:solidFill>
              <a:ea typeface="+mj-lt"/>
              <a:cs typeface="+mj-lt"/>
            </a:endParaRPr>
          </a:p>
        </p:txBody>
      </p:sp>
    </p:spTree>
    <p:extLst>
      <p:ext uri="{BB962C8B-B14F-4D97-AF65-F5344CB8AC3E}">
        <p14:creationId xmlns:p14="http://schemas.microsoft.com/office/powerpoint/2010/main" val="28884681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1CCA461-2965-4703-911C-AA37873D26AE}"/>
              </a:ext>
            </a:extLst>
          </p:cNvPr>
          <p:cNvSpPr>
            <a:spLocks noGrp="1"/>
          </p:cNvSpPr>
          <p:nvPr>
            <p:custDataLst>
              <p:tags r:id="rId1"/>
            </p:custDataLst>
          </p:nvPr>
        </p:nvSpPr>
        <p:spPr>
          <a:xfrm>
            <a:off x="406400" y="2291604"/>
            <a:ext cx="6356306" cy="317014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ct val="0"/>
              </a:spcBef>
              <a:spcAft>
                <a:spcPts val="1200"/>
              </a:spcAft>
              <a:defRPr b="0" i="0"/>
            </a:pPr>
            <a:r>
              <a:rPr lang="1106" sz="2400">
                <a:ea typeface="+mn-lt"/>
                <a:cs typeface="+mn-lt"/>
              </a:rPr>
              <a:t>Dylech chi ystyried cyfrinachedd ar </a:t>
            </a:r>
            <a:r>
              <a:rPr lang="1106" sz="2400" b="1">
                <a:ea typeface="+mn-lt"/>
                <a:cs typeface="+mn-lt"/>
              </a:rPr>
              <a:t>sail angen gwybod</a:t>
            </a:r>
            <a:r>
              <a:rPr lang="1106" sz="2400">
                <a:ea typeface="+mn-lt"/>
                <a:cs typeface="+mn-lt"/>
              </a:rPr>
              <a:t>, sy'n golygu eich bod yn rhannu gwybodaeth pan mae'n angenrheidiol yn unig a gyda phobl sydd angen gwybod.</a:t>
            </a:r>
            <a:endParaRPr lang="en-US" sz="2400"/>
          </a:p>
          <a:p>
            <a:pPr>
              <a:lnSpc>
                <a:spcPct val="100000"/>
              </a:lnSpc>
              <a:spcBef>
                <a:spcPts val="600"/>
              </a:spcBef>
              <a:defRPr b="0" i="0"/>
            </a:pPr>
            <a:r>
              <a:rPr lang="1106" sz="2400">
                <a:ea typeface="+mn-lt"/>
                <a:cs typeface="+mn-lt"/>
              </a:rPr>
              <a:t>Mae perthnasoedd rhwng gweithwyr proffesiynol a phlant yn seiliedig ar ymddiriedaeth, felly mae'n hanfodol eich bod yn cynnal cyfrinachedd plentyn oni bai ei fod mewn perygl.</a:t>
            </a:r>
            <a:endParaRPr lang="en-GB" sz="2400"/>
          </a:p>
        </p:txBody>
      </p:sp>
      <p:pic>
        <p:nvPicPr>
          <p:cNvPr id="3" name="Picture 3" descr="A close up of a sign&#10;&#10;Description automatically generated">
            <a:extLst>
              <a:ext uri="{FF2B5EF4-FFF2-40B4-BE49-F238E27FC236}">
                <a16:creationId xmlns:a16="http://schemas.microsoft.com/office/drawing/2014/main" id="{83C6822A-76A7-419B-A386-DC59E4073ADF}"/>
              </a:ext>
            </a:extLst>
          </p:cNvPr>
          <p:cNvPicPr>
            <a:picLocks noChangeAspect="1"/>
          </p:cNvPicPr>
          <p:nvPr>
            <p:custDataLst>
              <p:tags r:id="rId2"/>
            </p:custDataLst>
          </p:nvPr>
        </p:nvPicPr>
        <p:blipFill>
          <a:blip r:embed="rId6"/>
          <a:stretch>
            <a:fillRect/>
          </a:stretch>
        </p:blipFill>
        <p:spPr>
          <a:xfrm>
            <a:off x="6894139" y="2291603"/>
            <a:ext cx="4596980" cy="3741707"/>
          </a:xfrm>
          <a:prstGeom prst="rect">
            <a:avLst/>
          </a:prstGeom>
        </p:spPr>
      </p:pic>
      <p:sp>
        <p:nvSpPr>
          <p:cNvPr id="5" name="Title 4">
            <a:extLst>
              <a:ext uri="{FF2B5EF4-FFF2-40B4-BE49-F238E27FC236}">
                <a16:creationId xmlns:a16="http://schemas.microsoft.com/office/drawing/2014/main" id="{7B95879A-ED23-4F36-9D6D-245F07F0B7D6}"/>
              </a:ext>
            </a:extLst>
          </p:cNvPr>
          <p:cNvSpPr txBox="1"/>
          <p:nvPr>
            <p:custDataLst>
              <p:tags r:id="rId3"/>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8" name="Title 1">
            <a:extLst>
              <a:ext uri="{FF2B5EF4-FFF2-40B4-BE49-F238E27FC236}">
                <a16:creationId xmlns:a16="http://schemas.microsoft.com/office/drawing/2014/main" id="{9EEFA23A-8895-4C31-8D50-359C3EA06D6B}"/>
              </a:ext>
            </a:extLst>
          </p:cNvPr>
          <p:cNvSpPr txBox="1"/>
          <p:nvPr>
            <p:custDataLst>
              <p:tags r:id="rId4"/>
            </p:custDataLst>
          </p:nvPr>
        </p:nvSpPr>
        <p:spPr>
          <a:xfrm>
            <a:off x="406400" y="1416205"/>
            <a:ext cx="11335834" cy="557738"/>
          </a:xfrm>
          <a:prstGeom prst="rect">
            <a:avLst/>
          </a:prstGeom>
          <a:solidFill>
            <a:srgbClr val="DB44E3"/>
          </a:solidFill>
          <a:ln>
            <a:solidFill>
              <a:srgbClr val="F584EB"/>
            </a:solidFill>
          </a:ln>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defRPr b="0" i="0"/>
            </a:pPr>
            <a:r>
              <a:rPr lang="1106" sz="3000" b="1">
                <a:solidFill>
                  <a:schemeClr val="bg1"/>
                </a:solidFill>
                <a:latin typeface="Calibri"/>
                <a:cs typeface="Calibri"/>
              </a:rPr>
              <a:t>Cyfrinachedd </a:t>
            </a:r>
            <a:endParaRPr lang="en-US" sz="3000" b="1">
              <a:solidFill>
                <a:schemeClr val="bg1"/>
              </a:solidFill>
              <a:ea typeface="+mj-lt"/>
              <a:cs typeface="+mj-lt"/>
            </a:endParaRPr>
          </a:p>
        </p:txBody>
      </p:sp>
    </p:spTree>
    <p:extLst>
      <p:ext uri="{BB962C8B-B14F-4D97-AF65-F5344CB8AC3E}">
        <p14:creationId xmlns:p14="http://schemas.microsoft.com/office/powerpoint/2010/main" val="238278972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1CCA461-2965-4703-911C-AA37873D26AE}"/>
              </a:ext>
            </a:extLst>
          </p:cNvPr>
          <p:cNvSpPr>
            <a:spLocks noGrp="1"/>
          </p:cNvSpPr>
          <p:nvPr>
            <p:custDataLst>
              <p:tags r:id="rId1"/>
            </p:custDataLst>
          </p:nvPr>
        </p:nvSpPr>
        <p:spPr>
          <a:xfrm>
            <a:off x="406400" y="2588562"/>
            <a:ext cx="5886090" cy="262569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ct val="0"/>
              </a:spcBef>
              <a:spcAft>
                <a:spcPts val="1200"/>
              </a:spcAft>
              <a:defRPr b="0" i="0"/>
            </a:pPr>
            <a:r>
              <a:rPr lang="1106" sz="2400">
                <a:ea typeface="+mn-lt"/>
                <a:cs typeface="+mn-lt"/>
              </a:rPr>
              <a:t>Os oes angen i chi rannu gwybodaeth am blentyn, gofynnwch am ei gydsyniad oni bai bod rheswm cadarn dros beidio â gwneud hynny.</a:t>
            </a:r>
            <a:endParaRPr lang="en-US" sz="2400"/>
          </a:p>
          <a:p>
            <a:pPr>
              <a:lnSpc>
                <a:spcPct val="100000"/>
              </a:lnSpc>
              <a:spcBef>
                <a:spcPts val="600"/>
              </a:spcBef>
              <a:defRPr b="0" i="0"/>
            </a:pPr>
            <a:r>
              <a:rPr lang="1106" sz="2400">
                <a:ea typeface="+mn-lt"/>
                <a:cs typeface="+mn-lt"/>
              </a:rPr>
              <a:t>Mae hyn yn bwysig ar gyfer tryloywder, ymddiriedaeth a meithrin perthynas.</a:t>
            </a:r>
            <a:endParaRPr lang="en-GB" sz="2400"/>
          </a:p>
          <a:p>
            <a:pPr>
              <a:lnSpc>
                <a:spcPct val="100000"/>
              </a:lnSpc>
              <a:spcBef>
                <a:spcPts val="600"/>
              </a:spcBef>
            </a:pPr>
            <a:endParaRPr lang="en-GB">
              <a:cs typeface="Calibri"/>
            </a:endParaRPr>
          </a:p>
          <a:p>
            <a:pPr>
              <a:lnSpc>
                <a:spcPct val="100000"/>
              </a:lnSpc>
              <a:spcBef>
                <a:spcPts val="600"/>
              </a:spcBef>
            </a:pPr>
            <a:endParaRPr lang="en-GB">
              <a:ea typeface="+mn-lt"/>
              <a:cs typeface="+mn-lt"/>
            </a:endParaRPr>
          </a:p>
          <a:p>
            <a:endParaRPr lang="en-GB">
              <a:cs typeface="Calibri"/>
            </a:endParaRPr>
          </a:p>
          <a:p>
            <a:endParaRPr lang="en-GB">
              <a:cs typeface="Calibri"/>
            </a:endParaRPr>
          </a:p>
        </p:txBody>
      </p:sp>
      <p:pic>
        <p:nvPicPr>
          <p:cNvPr id="3" name="Picture 3" descr="A close up of a sign&#10;&#10;Description automatically generated">
            <a:extLst>
              <a:ext uri="{FF2B5EF4-FFF2-40B4-BE49-F238E27FC236}">
                <a16:creationId xmlns:a16="http://schemas.microsoft.com/office/drawing/2014/main" id="{83C6822A-76A7-419B-A386-DC59E4073ADF}"/>
              </a:ext>
            </a:extLst>
          </p:cNvPr>
          <p:cNvPicPr>
            <a:picLocks noChangeAspect="1"/>
          </p:cNvPicPr>
          <p:nvPr>
            <p:custDataLst>
              <p:tags r:id="rId2"/>
            </p:custDataLst>
          </p:nvPr>
        </p:nvPicPr>
        <p:blipFill>
          <a:blip r:embed="rId6"/>
          <a:stretch>
            <a:fillRect/>
          </a:stretch>
        </p:blipFill>
        <p:spPr>
          <a:xfrm>
            <a:off x="6894139" y="2291603"/>
            <a:ext cx="4596980" cy="3741707"/>
          </a:xfrm>
          <a:prstGeom prst="rect">
            <a:avLst/>
          </a:prstGeom>
        </p:spPr>
      </p:pic>
      <p:sp>
        <p:nvSpPr>
          <p:cNvPr id="5" name="Title 4">
            <a:extLst>
              <a:ext uri="{FF2B5EF4-FFF2-40B4-BE49-F238E27FC236}">
                <a16:creationId xmlns:a16="http://schemas.microsoft.com/office/drawing/2014/main" id="{129FB29B-1155-45E8-92B6-2D2CA9A97DD0}"/>
              </a:ext>
            </a:extLst>
          </p:cNvPr>
          <p:cNvSpPr txBox="1"/>
          <p:nvPr>
            <p:custDataLst>
              <p:tags r:id="rId3"/>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8" name="Title 1">
            <a:extLst>
              <a:ext uri="{FF2B5EF4-FFF2-40B4-BE49-F238E27FC236}">
                <a16:creationId xmlns:a16="http://schemas.microsoft.com/office/drawing/2014/main" id="{6EBBC671-79F6-4155-8F5B-65ED7E4B5CBC}"/>
              </a:ext>
            </a:extLst>
          </p:cNvPr>
          <p:cNvSpPr txBox="1"/>
          <p:nvPr>
            <p:custDataLst>
              <p:tags r:id="rId4"/>
            </p:custDataLst>
          </p:nvPr>
        </p:nvSpPr>
        <p:spPr>
          <a:xfrm>
            <a:off x="406400" y="1416205"/>
            <a:ext cx="11335834" cy="557738"/>
          </a:xfrm>
          <a:prstGeom prst="rect">
            <a:avLst/>
          </a:prstGeom>
          <a:solidFill>
            <a:srgbClr val="DB44E3"/>
          </a:solidFill>
          <a:ln>
            <a:solidFill>
              <a:srgbClr val="F584EB"/>
            </a:solidFill>
          </a:ln>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defRPr b="0" i="0"/>
            </a:pPr>
            <a:r>
              <a:rPr lang="1106" sz="3000" b="1">
                <a:solidFill>
                  <a:schemeClr val="bg1"/>
                </a:solidFill>
                <a:latin typeface="Calibri"/>
                <a:cs typeface="Calibri"/>
              </a:rPr>
              <a:t>Cyfrinachedd </a:t>
            </a:r>
            <a:endParaRPr lang="en-US" sz="3000" b="1">
              <a:solidFill>
                <a:schemeClr val="bg1"/>
              </a:solidFill>
              <a:ea typeface="+mj-lt"/>
              <a:cs typeface="+mj-lt"/>
            </a:endParaRPr>
          </a:p>
        </p:txBody>
      </p:sp>
    </p:spTree>
    <p:extLst>
      <p:ext uri="{BB962C8B-B14F-4D97-AF65-F5344CB8AC3E}">
        <p14:creationId xmlns:p14="http://schemas.microsoft.com/office/powerpoint/2010/main" val="312438168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A14D0-D172-484D-B311-BF13E0D5688B}"/>
              </a:ext>
            </a:extLst>
          </p:cNvPr>
          <p:cNvSpPr>
            <a:spLocks noGrp="1"/>
          </p:cNvSpPr>
          <p:nvPr>
            <p:ph type="title"/>
            <p:custDataLst>
              <p:tags r:id="rId1"/>
            </p:custDataLst>
          </p:nvPr>
        </p:nvSpPr>
        <p:spPr>
          <a:xfrm>
            <a:off x="406400" y="1534509"/>
            <a:ext cx="9140371" cy="424732"/>
          </a:xfrm>
        </p:spPr>
        <p:txBody>
          <a:bodyPr>
            <a:normAutofit fontScale="90000"/>
          </a:bodyPr>
          <a:lstStyle/>
          <a:p>
            <a:pPr>
              <a:defRPr b="0" i="0"/>
            </a:pPr>
            <a:r>
              <a:rPr lang="1106" dirty="0"/>
              <a:t>Rhai awgrymiadau wrth ymchwilio yn eich lleoliad gofal plant penodol:  </a:t>
            </a:r>
          </a:p>
        </p:txBody>
      </p:sp>
      <p:sp>
        <p:nvSpPr>
          <p:cNvPr id="3" name="Content Placeholder 2">
            <a:extLst>
              <a:ext uri="{FF2B5EF4-FFF2-40B4-BE49-F238E27FC236}">
                <a16:creationId xmlns:a16="http://schemas.microsoft.com/office/drawing/2014/main" id="{1FE8BC50-FFED-499F-AFE5-3359A6579CFE}"/>
              </a:ext>
            </a:extLst>
          </p:cNvPr>
          <p:cNvSpPr>
            <a:spLocks noGrp="1"/>
          </p:cNvSpPr>
          <p:nvPr>
            <p:ph idx="1"/>
            <p:custDataLst>
              <p:tags r:id="rId2"/>
            </p:custDataLst>
          </p:nvPr>
        </p:nvSpPr>
        <p:spPr>
          <a:xfrm>
            <a:off x="465477" y="2275117"/>
            <a:ext cx="11261045" cy="3341913"/>
          </a:xfrm>
        </p:spPr>
        <p:txBody>
          <a:bodyPr>
            <a:noAutofit/>
          </a:bodyPr>
          <a:lstStyle/>
          <a:p>
            <a:pPr marL="285750" indent="-285750">
              <a:spcBef>
                <a:spcPct val="0"/>
              </a:spcBef>
              <a:spcAft>
                <a:spcPct val="0"/>
              </a:spcAft>
              <a:buFont typeface="Arial" panose="020B0604020202020204" pitchFamily="34" charset="0"/>
              <a:buChar char="•"/>
              <a:defRPr b="0" i="0"/>
            </a:pPr>
            <a:r>
              <a:rPr lang="1106" b="1" dirty="0">
                <a:solidFill>
                  <a:schemeClr val="tx1"/>
                </a:solidFill>
              </a:rPr>
              <a:t>Darllenwch</a:t>
            </a:r>
            <a:r>
              <a:rPr lang="1106" b="0" dirty="0">
                <a:solidFill>
                  <a:schemeClr val="tx1"/>
                </a:solidFill>
              </a:rPr>
              <a:t> y wybodaeth ar NSPCC Learning am ymchwilio â phlant/pobl ifanc –</a:t>
            </a:r>
          </a:p>
          <a:p>
            <a:pPr marL="271463">
              <a:tabLst>
                <a:tab pos="271463" algn="l"/>
              </a:tabLst>
              <a:defRPr b="0" i="0"/>
            </a:pPr>
            <a:r>
              <a:rPr lang="1106" dirty="0">
                <a:hlinkClick r:id="rId5"/>
              </a:rPr>
              <a:t>Research with children: ethics, safety and avoiding harm | NSPCC Learning</a:t>
            </a:r>
            <a:endParaRPr lang="en-GB" dirty="0"/>
          </a:p>
          <a:p>
            <a:pPr marL="285750" indent="-285750">
              <a:buFont typeface="Arial" panose="020B0604020202020204" pitchFamily="34" charset="0"/>
              <a:buChar char="•"/>
              <a:defRPr b="0" i="0"/>
            </a:pPr>
            <a:r>
              <a:rPr lang="1106" b="1" dirty="0">
                <a:solidFill>
                  <a:schemeClr val="tx1"/>
                </a:solidFill>
              </a:rPr>
              <a:t>Gwnewch yn siŵr</a:t>
            </a:r>
            <a:r>
              <a:rPr lang="1106" b="0" dirty="0">
                <a:solidFill>
                  <a:schemeClr val="tx1"/>
                </a:solidFill>
              </a:rPr>
              <a:t> eich bod wedi cael cydsyniad gwybodus cyn cyflawni gwaith ymchwil yn eich lleoliad gofal plant penodol. </a:t>
            </a:r>
            <a:r>
              <a:rPr lang="1106" b="0" i="1" dirty="0">
                <a:solidFill>
                  <a:schemeClr val="tx1"/>
                </a:solidFill>
              </a:rPr>
              <a:t>Gallech chi wneud hyn drwy ysgrifennu llythyr ffurfiol at eich lleoliad, yn nodi pam rydych chi'n bwriadu defnyddio'r lleoliad i gyflawni gwaith ymchwil, beth fyddwch chi'n ei wneud â'r wybodaeth, a sut byddwch chi'n storio unrhyw wybodaeth.</a:t>
            </a:r>
            <a:r>
              <a:rPr lang="1106" b="0" dirty="0">
                <a:solidFill>
                  <a:schemeClr val="tx1"/>
                </a:solidFill>
              </a:rPr>
              <a:t> </a:t>
            </a:r>
            <a:r>
              <a:rPr lang="1106" b="1" i="1" dirty="0">
                <a:solidFill>
                  <a:schemeClr val="tx1"/>
                </a:solidFill>
              </a:rPr>
              <a:t>Cofiwch OFYN</a:t>
            </a:r>
            <a:r>
              <a:rPr lang="1106" b="0" i="1" dirty="0">
                <a:solidFill>
                  <a:schemeClr val="tx1"/>
                </a:solidFill>
              </a:rPr>
              <a:t> am ymateb yn cadarnhau a ydyn nhw'n caniatáu mynediad at y lleoliad.</a:t>
            </a:r>
            <a:endParaRPr lang="en-GB" dirty="0"/>
          </a:p>
          <a:p>
            <a:pPr marL="285750" indent="-285750">
              <a:buFont typeface="Arial" panose="020B0604020202020204" pitchFamily="34" charset="0"/>
              <a:buChar char="•"/>
              <a:defRPr b="0" i="0"/>
            </a:pPr>
            <a:r>
              <a:rPr lang="1106" b="1" dirty="0">
                <a:solidFill>
                  <a:schemeClr val="tx1"/>
                </a:solidFill>
              </a:rPr>
              <a:t>Peidiwch â</a:t>
            </a:r>
            <a:r>
              <a:rPr lang="1106" b="0" dirty="0">
                <a:solidFill>
                  <a:schemeClr val="tx1"/>
                </a:solidFill>
              </a:rPr>
              <a:t> defnyddio enwau go iawn yn eich aseiniad. Dylech chi ddefnyddio </a:t>
            </a:r>
            <a:r>
              <a:rPr lang="1106" b="0" i="1" dirty="0">
                <a:solidFill>
                  <a:schemeClr val="tx1"/>
                </a:solidFill>
                <a:effectLst/>
                <a:latin typeface="Roboto" panose="020B0604020202020204" pitchFamily="2" charset="0"/>
              </a:rPr>
              <a:t>ffugenwau</a:t>
            </a:r>
            <a:r>
              <a:rPr lang="1106" b="0" i="0" dirty="0">
                <a:solidFill>
                  <a:schemeClr val="tx1"/>
                </a:solidFill>
                <a:effectLst/>
                <a:latin typeface="Roboto" panose="020B0604020202020204" pitchFamily="2" charset="0"/>
              </a:rPr>
              <a:t>. Dylech chi hefyd </a:t>
            </a:r>
            <a:r>
              <a:rPr lang="1106" b="1" i="0" dirty="0">
                <a:solidFill>
                  <a:schemeClr val="tx1"/>
                </a:solidFill>
                <a:effectLst/>
                <a:latin typeface="Roboto" panose="020B0604020202020204" pitchFamily="2" charset="0"/>
              </a:rPr>
              <a:t>beidio â rhoi unrhyw</a:t>
            </a:r>
            <a:r>
              <a:rPr lang="1106" b="0" i="0" dirty="0">
                <a:solidFill>
                  <a:schemeClr val="tx1"/>
                </a:solidFill>
                <a:effectLst/>
                <a:latin typeface="Roboto" panose="020B0604020202020204" pitchFamily="2" charset="0"/>
              </a:rPr>
              <a:t> wybodaeth ynghylch enw a lleoliad eich lleoliad. </a:t>
            </a:r>
            <a:endParaRPr lang="en-GB" dirty="0">
              <a:solidFill>
                <a:schemeClr val="tx1"/>
              </a:solidFill>
              <a:latin typeface="Roboto" panose="020B0604020202020204" pitchFamily="2" charset="0"/>
            </a:endParaRPr>
          </a:p>
          <a:p>
            <a:pPr marL="285750" indent="-285750">
              <a:buFont typeface="Arial" panose="020B0604020202020204" pitchFamily="34" charset="0"/>
              <a:buChar char="•"/>
              <a:defRPr b="0" i="0"/>
            </a:pPr>
            <a:r>
              <a:rPr lang="1106" b="0" i="0" dirty="0">
                <a:solidFill>
                  <a:schemeClr val="tx1"/>
                </a:solidFill>
                <a:effectLst/>
                <a:latin typeface="Roboto" panose="020B0604020202020204" pitchFamily="2" charset="0"/>
              </a:rPr>
              <a:t>Os oes gennych chi unrhyw bryderon o ran moeseg neu ddiogelu – </a:t>
            </a:r>
            <a:r>
              <a:rPr lang="1106" b="1" i="0" dirty="0">
                <a:solidFill>
                  <a:schemeClr val="tx1"/>
                </a:solidFill>
                <a:effectLst/>
                <a:latin typeface="Roboto" panose="020B0604020202020204" pitchFamily="2" charset="0"/>
              </a:rPr>
              <a:t>cysylltwch â'ch </a:t>
            </a:r>
            <a:r>
              <a:rPr lang="1106" b="0" i="0" dirty="0">
                <a:solidFill>
                  <a:schemeClr val="tx1"/>
                </a:solidFill>
                <a:effectLst/>
                <a:latin typeface="Roboto" panose="020B0604020202020204" pitchFamily="2" charset="0"/>
              </a:rPr>
              <a:t>tiwtor neu'r arweinydd diogelu yn y lleoliad. Cofiwch </a:t>
            </a:r>
            <a:r>
              <a:rPr lang="1106" b="0" i="0" dirty="0">
                <a:solidFill>
                  <a:srgbClr val="FF0000"/>
                </a:solidFill>
                <a:effectLst/>
                <a:latin typeface="Roboto" panose="020B0604020202020204" pitchFamily="2" charset="0"/>
              </a:rPr>
              <a:t>'mae diogelu yn fusnes i bawb'</a:t>
            </a:r>
            <a:r>
              <a:rPr lang="1106" b="0" i="0" dirty="0">
                <a:solidFill>
                  <a:schemeClr val="tx1"/>
                </a:solidFill>
                <a:effectLst/>
                <a:latin typeface="Roboto" panose="020B0604020202020204" pitchFamily="2" charset="0"/>
              </a:rPr>
              <a:t>!</a:t>
            </a:r>
            <a:endParaRPr lang="en-GB" dirty="0">
              <a:solidFill>
                <a:schemeClr val="tx1"/>
              </a:solidFill>
            </a:endParaRPr>
          </a:p>
        </p:txBody>
      </p:sp>
      <p:sp>
        <p:nvSpPr>
          <p:cNvPr id="4" name="Title 4">
            <a:extLst>
              <a:ext uri="{FF2B5EF4-FFF2-40B4-BE49-F238E27FC236}">
                <a16:creationId xmlns:a16="http://schemas.microsoft.com/office/drawing/2014/main" id="{E308B988-F3B9-4878-BA7C-754D36246F9B}"/>
              </a:ext>
            </a:extLst>
          </p:cNvPr>
          <p:cNvSpPr txBox="1"/>
          <p:nvPr>
            <p:custDataLst>
              <p:tags r:id="rId3"/>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247064034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475DF-7F17-4C62-B5BB-3FB34ACFFB26}"/>
              </a:ext>
            </a:extLst>
          </p:cNvPr>
          <p:cNvSpPr>
            <a:spLocks noGrp="1"/>
          </p:cNvSpPr>
          <p:nvPr>
            <p:ph type="title"/>
            <p:custDataLst>
              <p:tags r:id="rId1"/>
            </p:custDataLst>
          </p:nvPr>
        </p:nvSpPr>
        <p:spPr>
          <a:xfrm>
            <a:off x="1794390" y="1612965"/>
            <a:ext cx="8837386" cy="424732"/>
          </a:xfrm>
        </p:spPr>
        <p:txBody>
          <a:bodyPr>
            <a:noAutofit/>
          </a:bodyPr>
          <a:lstStyle/>
          <a:p>
            <a:pPr algn="ctr">
              <a:defRPr b="0" i="0"/>
            </a:pPr>
            <a:r>
              <a:rPr lang="1106" b="1"/>
              <a:t>Gweithgaredd egwyddorion cyfrinachedd a chanllawiau moesegol</a:t>
            </a:r>
            <a:r>
              <a:rPr lang="1106" b="0"/>
              <a:t> </a:t>
            </a:r>
          </a:p>
        </p:txBody>
      </p:sp>
      <p:sp>
        <p:nvSpPr>
          <p:cNvPr id="6" name="TextBox 5">
            <a:extLst>
              <a:ext uri="{FF2B5EF4-FFF2-40B4-BE49-F238E27FC236}">
                <a16:creationId xmlns:a16="http://schemas.microsoft.com/office/drawing/2014/main" id="{E25293E7-3EDB-4FD8-A1CB-CD0A9091472A}"/>
              </a:ext>
            </a:extLst>
          </p:cNvPr>
          <p:cNvSpPr txBox="1"/>
          <p:nvPr>
            <p:custDataLst>
              <p:tags r:id="rId2"/>
            </p:custDataLst>
          </p:nvPr>
        </p:nvSpPr>
        <p:spPr>
          <a:xfrm>
            <a:off x="636938" y="2476771"/>
            <a:ext cx="11163443" cy="701741"/>
          </a:xfrm>
          <a:prstGeom prst="rect">
            <a:avLst/>
          </a:prstGeom>
          <a:noFill/>
        </p:spPr>
        <p:txBody>
          <a:bodyPr wrap="square" rtlCol="0">
            <a:spAutoFit/>
          </a:bodyPr>
          <a:lstStyle/>
          <a:p>
            <a:pPr>
              <a:defRPr b="0" i="0"/>
            </a:pPr>
            <a:r>
              <a:rPr lang="1106" sz="2000">
                <a:solidFill>
                  <a:srgbClr val="7030A0"/>
                </a:solidFill>
              </a:rPr>
              <a:t>Rhowch gynnig ar ailysgrifennu'r enghraifft hon, fel bod yr egwyddorion cyfrinachedd a'r canllawiau moesegol yn cael eu dilyn. </a:t>
            </a:r>
          </a:p>
        </p:txBody>
      </p:sp>
      <p:sp>
        <p:nvSpPr>
          <p:cNvPr id="12" name="TextBox 11">
            <a:extLst>
              <a:ext uri="{FF2B5EF4-FFF2-40B4-BE49-F238E27FC236}">
                <a16:creationId xmlns:a16="http://schemas.microsoft.com/office/drawing/2014/main" id="{5622492F-BC36-4424-B820-19B20F9728B9}"/>
              </a:ext>
            </a:extLst>
          </p:cNvPr>
          <p:cNvSpPr txBox="1"/>
          <p:nvPr>
            <p:custDataLst>
              <p:tags r:id="rId3"/>
            </p:custDataLst>
          </p:nvPr>
        </p:nvSpPr>
        <p:spPr>
          <a:xfrm>
            <a:off x="2124528" y="3550811"/>
            <a:ext cx="6100164" cy="972979"/>
          </a:xfrm>
          <a:prstGeom prst="rect">
            <a:avLst/>
          </a:prstGeom>
          <a:noFill/>
        </p:spPr>
        <p:txBody>
          <a:bodyPr wrap="square">
            <a:spAutoFit/>
          </a:bodyPr>
          <a:lstStyle/>
          <a:p>
            <a:pPr>
              <a:lnSpc>
                <a:spcPct val="107000"/>
              </a:lnSpc>
              <a:spcAft>
                <a:spcPts val="800"/>
              </a:spcAft>
              <a:defRPr b="0" i="0"/>
            </a:pPr>
            <a:r>
              <a:rPr lang="1106" sz="1800">
                <a:effectLst/>
                <a:ea typeface="Calibri" panose="020F0502020204030204" pitchFamily="34" charset="0"/>
                <a:cs typeface="Times New Roman" panose="02020603050405020304" pitchFamily="18" charset="0"/>
              </a:rPr>
              <a:t>Yn ystod fy nghyfnod yn Ysgol Caerffili, gwnaeth Mr Thomas, sydd yn athro derbyn, gymhwyso gofal plentyn-ganolog at Oliver sydd yn 5 oed drwy...</a:t>
            </a:r>
            <a:endParaRPr lang="en-GB" sz="1000">
              <a:effectLst/>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BF5604E0-7016-474C-8387-2514517888E9}"/>
              </a:ext>
            </a:extLst>
          </p:cNvPr>
          <p:cNvSpPr txBox="1"/>
          <p:nvPr>
            <p:custDataLst>
              <p:tags r:id="rId4"/>
            </p:custDataLst>
          </p:nvPr>
        </p:nvSpPr>
        <p:spPr>
          <a:xfrm>
            <a:off x="2124528" y="5142326"/>
            <a:ext cx="6100164" cy="972979"/>
          </a:xfrm>
          <a:prstGeom prst="rect">
            <a:avLst/>
          </a:prstGeom>
          <a:noFill/>
        </p:spPr>
        <p:txBody>
          <a:bodyPr wrap="square">
            <a:spAutoFit/>
          </a:bodyPr>
          <a:lstStyle/>
          <a:p>
            <a:pPr>
              <a:lnSpc>
                <a:spcPct val="107000"/>
              </a:lnSpc>
              <a:spcAft>
                <a:spcPts val="800"/>
              </a:spcAft>
              <a:defRPr b="0" i="0"/>
            </a:pPr>
            <a:r>
              <a:rPr lang="1106" sz="1800">
                <a:effectLst/>
                <a:ea typeface="Calibri" panose="020F0502020204030204" pitchFamily="34" charset="0"/>
                <a:cs typeface="Times New Roman" panose="02020603050405020304" pitchFamily="18" charset="0"/>
              </a:rPr>
              <a:t>Yn ystod fy nghyfnod yn y lleoliad o fy newis, gwnaeth yr athro gymhwyso gofal plentyn-ganolog yn y dosbarth derbyn drwy...</a:t>
            </a:r>
            <a:endParaRPr lang="en-GB" sz="1000">
              <a:effectLst/>
              <a:ea typeface="Calibri" panose="020F0502020204030204" pitchFamily="34" charset="0"/>
              <a:cs typeface="Times New Roman" panose="02020603050405020304" pitchFamily="18" charset="0"/>
            </a:endParaRPr>
          </a:p>
        </p:txBody>
      </p:sp>
      <p:pic>
        <p:nvPicPr>
          <p:cNvPr id="16" name="Picture 15">
            <a:extLst>
              <a:ext uri="{FF2B5EF4-FFF2-40B4-BE49-F238E27FC236}">
                <a16:creationId xmlns:a16="http://schemas.microsoft.com/office/drawing/2014/main" id="{0DFA9EBD-69F8-42E8-BB9F-03A504F9D39E}"/>
              </a:ext>
            </a:extLst>
          </p:cNvPr>
          <p:cNvPicPr>
            <a:picLocks noChangeAspect="1"/>
          </p:cNvPicPr>
          <p:nvPr>
            <p:custDataLst>
              <p:tags r:id="rId5"/>
            </p:custDataLst>
          </p:nvPr>
        </p:nvPicPr>
        <p:blipFill>
          <a:blip r:embed="rId10"/>
          <a:stretch>
            <a:fillRect/>
          </a:stretch>
        </p:blipFill>
        <p:spPr>
          <a:xfrm>
            <a:off x="9161616" y="4924881"/>
            <a:ext cx="1262838" cy="1088038"/>
          </a:xfrm>
          <a:prstGeom prst="rect">
            <a:avLst/>
          </a:prstGeom>
        </p:spPr>
      </p:pic>
      <p:pic>
        <p:nvPicPr>
          <p:cNvPr id="18" name="Picture 17">
            <a:extLst>
              <a:ext uri="{FF2B5EF4-FFF2-40B4-BE49-F238E27FC236}">
                <a16:creationId xmlns:a16="http://schemas.microsoft.com/office/drawing/2014/main" id="{77FF85B0-0F34-4CBC-A809-0EDE7A5A0FC3}"/>
              </a:ext>
            </a:extLst>
          </p:cNvPr>
          <p:cNvPicPr>
            <a:picLocks noChangeAspect="1"/>
          </p:cNvPicPr>
          <p:nvPr>
            <p:custDataLst>
              <p:tags r:id="rId6"/>
            </p:custDataLst>
          </p:nvPr>
        </p:nvPicPr>
        <p:blipFill>
          <a:blip r:embed="rId11"/>
          <a:stretch>
            <a:fillRect/>
          </a:stretch>
        </p:blipFill>
        <p:spPr>
          <a:xfrm>
            <a:off x="9161616" y="3489905"/>
            <a:ext cx="1134338" cy="1088038"/>
          </a:xfrm>
          <a:prstGeom prst="rect">
            <a:avLst/>
          </a:prstGeom>
        </p:spPr>
      </p:pic>
      <p:sp>
        <p:nvSpPr>
          <p:cNvPr id="8" name="Title 4">
            <a:extLst>
              <a:ext uri="{FF2B5EF4-FFF2-40B4-BE49-F238E27FC236}">
                <a16:creationId xmlns:a16="http://schemas.microsoft.com/office/drawing/2014/main" id="{8652C08A-DDD5-4DDC-AD5E-3FFDD3A0007A}"/>
              </a:ext>
            </a:extLst>
          </p:cNvPr>
          <p:cNvSpPr txBox="1"/>
          <p:nvPr>
            <p:custDataLst>
              <p:tags r:id="rId7"/>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35335134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14">
                                            <p:txEl>
                                              <p:pRg st="0" end="0"/>
                                            </p:txEl>
                                          </p:spTgt>
                                        </p:tgtEl>
                                        <p:attrNameLst>
                                          <p:attrName>style.visibility</p:attrName>
                                        </p:attrNameLst>
                                      </p:cBhvr>
                                      <p:to>
                                        <p:strVal val="visible"/>
                                      </p:to>
                                    </p:set>
                                    <p:anim calcmode="lin" valueType="num">
                                      <p:cBhvr additive="base">
                                        <p:cTn id="26"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custDataLst>
              <p:tags r:id="rId1"/>
            </p:custDataLst>
          </p:nvPr>
        </p:nvSpPr>
        <p:spPr>
          <a:xfrm>
            <a:off x="406400" y="1447800"/>
            <a:ext cx="11341100" cy="986289"/>
          </a:xfrm>
          <a:solidFill>
            <a:srgbClr val="DB44E3"/>
          </a:solidFill>
          <a:ln>
            <a:solidFill>
              <a:srgbClr val="F584EB"/>
            </a:solidFill>
          </a:ln>
        </p:spPr>
        <p:txBody>
          <a:bodyPr>
            <a:noAutofit/>
          </a:bodyPr>
          <a:lstStyle/>
          <a:p>
            <a:pPr algn="ctr">
              <a:lnSpc>
                <a:spcPct val="100000"/>
              </a:lnSpc>
              <a:defRPr b="0" i="0"/>
            </a:pPr>
            <a:r>
              <a:rPr lang="1106" sz="2000" b="1">
                <a:solidFill>
                  <a:schemeClr val="bg1"/>
                </a:solidFill>
                <a:latin typeface="+mn-lt"/>
                <a:cs typeface="Calibri"/>
              </a:rPr>
              <a:t>Tasg 1 (a)</a:t>
            </a:r>
            <a:br>
              <a:rPr lang="1106" sz="2000" b="1">
                <a:solidFill>
                  <a:schemeClr val="bg1"/>
                </a:solidFill>
                <a:latin typeface="+mn-lt"/>
                <a:cs typeface="Calibri"/>
              </a:rPr>
            </a:br>
            <a:r>
              <a:rPr lang="1106" sz="2000" b="1">
                <a:solidFill>
                  <a:schemeClr val="bg1"/>
                </a:solidFill>
                <a:latin typeface="+mn-lt"/>
                <a:cs typeface="Calibri"/>
              </a:rPr>
              <a:t>Esbonio pwysigrwydd gofal plentyn-ganolog wrth gwrdd ag anghenion plant a phobl ifanc yn ystod cyfnodau datblygiad allweddol </a:t>
            </a:r>
            <a:endParaRPr lang="en-US" sz="2000" b="1">
              <a:solidFill>
                <a:schemeClr val="bg1"/>
              </a:solidFill>
              <a:latin typeface="+mn-lt"/>
              <a:ea typeface="+mj-lt"/>
              <a:cs typeface="+mj-lt"/>
            </a:endParaRPr>
          </a:p>
        </p:txBody>
      </p:sp>
      <p:sp>
        <p:nvSpPr>
          <p:cNvPr id="7" name="Content Placeholder 2">
            <a:extLst>
              <a:ext uri="{FF2B5EF4-FFF2-40B4-BE49-F238E27FC236}">
                <a16:creationId xmlns:a16="http://schemas.microsoft.com/office/drawing/2014/main" id="{21CCA461-2965-4703-911C-AA37873D26AE}"/>
              </a:ext>
            </a:extLst>
          </p:cNvPr>
          <p:cNvSpPr>
            <a:spLocks noGrp="1"/>
          </p:cNvSpPr>
          <p:nvPr>
            <p:custDataLst>
              <p:tags r:id="rId2"/>
            </p:custDataLst>
          </p:nvPr>
        </p:nvSpPr>
        <p:spPr>
          <a:xfrm>
            <a:off x="302525" y="2183719"/>
            <a:ext cx="6546791" cy="484016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endParaRPr lang="en-GB">
              <a:cs typeface="Calibri"/>
            </a:endParaRPr>
          </a:p>
          <a:p>
            <a:pPr>
              <a:lnSpc>
                <a:spcPct val="100000"/>
              </a:lnSpc>
              <a:spcBef>
                <a:spcPts val="600"/>
              </a:spcBef>
            </a:pPr>
            <a:endParaRPr lang="en-GB">
              <a:ea typeface="+mn-lt"/>
              <a:cs typeface="+mn-lt"/>
            </a:endParaRPr>
          </a:p>
          <a:p>
            <a:endParaRPr lang="en-GB">
              <a:cs typeface="Calibri"/>
            </a:endParaRPr>
          </a:p>
          <a:p>
            <a:endParaRPr lang="en-GB">
              <a:cs typeface="Calibri"/>
            </a:endParaRPr>
          </a:p>
        </p:txBody>
      </p:sp>
      <p:sp>
        <p:nvSpPr>
          <p:cNvPr id="4" name="TextBox 3">
            <a:extLst>
              <a:ext uri="{FF2B5EF4-FFF2-40B4-BE49-F238E27FC236}">
                <a16:creationId xmlns:a16="http://schemas.microsoft.com/office/drawing/2014/main" id="{8DFD8229-9397-4957-8561-4FDA602F44DD}"/>
              </a:ext>
            </a:extLst>
          </p:cNvPr>
          <p:cNvSpPr txBox="1"/>
          <p:nvPr>
            <p:custDataLst>
              <p:tags r:id="rId3"/>
            </p:custDataLst>
          </p:nvPr>
        </p:nvSpPr>
        <p:spPr>
          <a:xfrm>
            <a:off x="395131" y="2764007"/>
            <a:ext cx="11285624" cy="3691768"/>
          </a:xfrm>
          <a:prstGeom prst="rect">
            <a:avLst/>
          </a:prstGeom>
          <a:noFill/>
        </p:spPr>
        <p:txBody>
          <a:bodyPr wrap="square" rtlCol="0">
            <a:spAutoFit/>
          </a:bodyPr>
          <a:lstStyle/>
          <a:p>
            <a:pPr algn="ctr">
              <a:defRPr b="0" i="0"/>
            </a:pPr>
            <a:r>
              <a:rPr lang="1106" b="1" dirty="0"/>
              <a:t>Tasg ymchwilio mewn grŵp</a:t>
            </a:r>
          </a:p>
          <a:p>
            <a:endParaRPr lang="en-GB" dirty="0"/>
          </a:p>
          <a:p>
            <a:pPr>
              <a:defRPr b="0" i="0"/>
            </a:pPr>
            <a:r>
              <a:rPr lang="1106" dirty="0"/>
              <a:t>Mewn grwpiau bach, lluniwch siart troi i ystyried beth yw ystyr 'gofal plentyn-ganolog' ac ystyriwch pam mae hyn mor bwysig wrth gwrdd ag anghenion cyfannol plant a phobl ifanc.  </a:t>
            </a:r>
          </a:p>
          <a:p>
            <a:endParaRPr lang="en-GB" dirty="0"/>
          </a:p>
          <a:p>
            <a:pPr>
              <a:defRPr b="0" i="0"/>
            </a:pPr>
            <a:r>
              <a:rPr lang="1106" dirty="0"/>
              <a:t>Ar y siart troi, rhaid i chi wneud y canlynol yn glir:</a:t>
            </a:r>
          </a:p>
          <a:p>
            <a:endParaRPr lang="en-GB" dirty="0"/>
          </a:p>
          <a:p>
            <a:pPr marL="285750" indent="-285750">
              <a:spcAft>
                <a:spcPts val="1200"/>
              </a:spcAft>
              <a:buFont typeface="Arial" panose="020B0604020202020204" pitchFamily="34" charset="0"/>
              <a:buChar char="•"/>
              <a:defRPr b="0" i="0"/>
            </a:pPr>
            <a:r>
              <a:rPr lang="1106" dirty="0"/>
              <a:t>Beth yn union yw ystyr gofal plentyn-ganolog? Dyfynnwch y diffiniad hwn o ffynhonnell briodol. </a:t>
            </a:r>
          </a:p>
          <a:p>
            <a:pPr marL="285750" indent="-285750">
              <a:spcAft>
                <a:spcPts val="1200"/>
              </a:spcAft>
              <a:buFont typeface="Arial" panose="020B0604020202020204" pitchFamily="34" charset="0"/>
              <a:buChar char="•"/>
              <a:defRPr b="0" i="0"/>
            </a:pPr>
            <a:r>
              <a:rPr lang="1106" dirty="0"/>
              <a:t>Ffyrdd y gellir cymhwyso gofal plentyn-ganolog er mwyn cwrdd ag anghenion plant a phobl ifanc yn ystod cyfnodau datblygiad allweddol – dylech chi ystyried dau gyfnod o leiaf.  </a:t>
            </a:r>
          </a:p>
          <a:p>
            <a:pPr marL="285750" indent="-285750">
              <a:buFont typeface="Arial" panose="020B0604020202020204" pitchFamily="34" charset="0"/>
              <a:buChar char="•"/>
              <a:defRPr b="0" i="0"/>
            </a:pPr>
            <a:r>
              <a:rPr lang="1106" dirty="0"/>
              <a:t>Effeithiau gofal plentyn-ganolog yn cwrdd ag anghenion (effeithiau cadarnhaol ac effeithiau posibl os nad yw'r anghenion hyn yn cael eu cwrdd).  </a:t>
            </a:r>
          </a:p>
        </p:txBody>
      </p:sp>
      <p:sp>
        <p:nvSpPr>
          <p:cNvPr id="6" name="Title 4">
            <a:extLst>
              <a:ext uri="{FF2B5EF4-FFF2-40B4-BE49-F238E27FC236}">
                <a16:creationId xmlns:a16="http://schemas.microsoft.com/office/drawing/2014/main" id="{27B0CAD0-5040-44BC-A1D1-29760E9AD453}"/>
              </a:ext>
            </a:extLst>
          </p:cNvPr>
          <p:cNvSpPr txBox="1"/>
          <p:nvPr>
            <p:custDataLst>
              <p:tags r:id="rId4"/>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21929123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custDataLst>
              <p:tags r:id="rId1"/>
            </p:custDataLst>
          </p:nvPr>
        </p:nvSpPr>
        <p:spPr>
          <a:xfrm>
            <a:off x="6513239" y="4936821"/>
            <a:ext cx="5236029" cy="1017666"/>
          </a:xfrm>
          <a:solidFill>
            <a:srgbClr val="DB44E3"/>
          </a:solidFill>
        </p:spPr>
        <p:txBody>
          <a:bodyPr vert="horz" lIns="91440" tIns="45720" rIns="91440" bIns="45720" rtlCol="0" anchor="t">
            <a:normAutofit/>
          </a:bodyPr>
          <a:lstStyle/>
          <a:p>
            <a:pPr algn="ctr">
              <a:defRPr b="0" i="0"/>
            </a:pPr>
            <a:r>
              <a:rPr lang="1106" sz="3200" b="1">
                <a:solidFill>
                  <a:schemeClr val="bg1"/>
                </a:solidFill>
              </a:rPr>
              <a:t>Beth yw ystyr</a:t>
            </a:r>
            <a:br>
              <a:rPr lang="1106" sz="3200" b="1">
                <a:solidFill>
                  <a:schemeClr val="bg1"/>
                </a:solidFill>
              </a:rPr>
            </a:br>
            <a:r>
              <a:rPr lang="1106" sz="3200" b="1">
                <a:solidFill>
                  <a:schemeClr val="bg1"/>
                </a:solidFill>
              </a:rPr>
              <a:t>gofal plentyn-ganolog? </a:t>
            </a:r>
            <a:endParaRPr lang="en-US" sz="5400">
              <a:solidFill>
                <a:schemeClr val="bg1"/>
              </a:solidFill>
              <a:cs typeface="Calibri Light" panose="020F0302020204030204"/>
            </a:endParaRPr>
          </a:p>
          <a:p>
            <a:pPr algn="r"/>
            <a:endParaRPr lang="en-US" sz="2500" b="1">
              <a:solidFill>
                <a:srgbClr val="000000"/>
              </a:solidFill>
            </a:endParaRPr>
          </a:p>
        </p:txBody>
      </p:sp>
      <p:sp>
        <p:nvSpPr>
          <p:cNvPr id="9" name="TextBox 8">
            <a:extLst>
              <a:ext uri="{FF2B5EF4-FFF2-40B4-BE49-F238E27FC236}">
                <a16:creationId xmlns:a16="http://schemas.microsoft.com/office/drawing/2014/main" id="{C0B075F7-4816-49AD-A368-B8371B891C0D}"/>
              </a:ext>
            </a:extLst>
          </p:cNvPr>
          <p:cNvSpPr txBox="1"/>
          <p:nvPr>
            <p:custDataLst>
              <p:tags r:id="rId2"/>
            </p:custDataLst>
          </p:nvPr>
        </p:nvSpPr>
        <p:spPr>
          <a:xfrm>
            <a:off x="442732" y="1567607"/>
            <a:ext cx="6106264" cy="2013692"/>
          </a:xfrm>
          <a:prstGeom prst="rect">
            <a:avLst/>
          </a:prstGeom>
          <a:noFill/>
        </p:spPr>
        <p:txBody>
          <a:bodyPr wrap="square">
            <a:spAutoFit/>
          </a:bodyPr>
          <a:lstStyle/>
          <a:p>
            <a:pPr>
              <a:defRPr b="0" i="0"/>
            </a:pPr>
            <a:r>
              <a:rPr lang="1106" b="0" i="0">
                <a:solidFill>
                  <a:srgbClr val="333333"/>
                </a:solidFill>
                <a:effectLst/>
              </a:rPr>
              <a:t>Os yw eich lleoliad yn defnyddio dull o weithio sy'n adlewyrchu'r dull 'plentyn-ganolog', bydd bob amser yn rhoi'r </a:t>
            </a:r>
            <a:r>
              <a:rPr lang="1106" b="1" i="0">
                <a:solidFill>
                  <a:srgbClr val="333333"/>
                </a:solidFill>
                <a:effectLst>
                  <a:outerShdw blurRad="38100" dist="38100" dir="2700000" algn="tl">
                    <a:srgbClr val="000000">
                      <a:alpha val="43137"/>
                    </a:srgbClr>
                  </a:outerShdw>
                </a:effectLst>
              </a:rPr>
              <a:t>plentyn yn ganolog </a:t>
            </a:r>
            <a:r>
              <a:rPr lang="1106" b="0" i="0">
                <a:solidFill>
                  <a:srgbClr val="333333"/>
                </a:solidFill>
                <a:effectLst/>
              </a:rPr>
              <a:t>i'r broses ddysgu ac yn cwrdd ag </a:t>
            </a:r>
            <a:r>
              <a:rPr lang="1106" b="1" i="0">
                <a:solidFill>
                  <a:srgbClr val="333333"/>
                </a:solidFill>
                <a:effectLst>
                  <a:outerShdw blurRad="38100" dist="38100" dir="2700000" algn="tl">
                    <a:srgbClr val="000000">
                      <a:alpha val="43137"/>
                    </a:srgbClr>
                  </a:outerShdw>
                </a:effectLst>
              </a:rPr>
              <a:t>anghenion pob plentyn unigol</a:t>
            </a:r>
            <a:r>
              <a:rPr lang="1106" b="0" i="0">
                <a:solidFill>
                  <a:srgbClr val="333333"/>
                </a:solidFill>
                <a:effectLst>
                  <a:outerShdw blurRad="38100" dist="38100" dir="2700000" algn="tl">
                    <a:srgbClr val="000000">
                      <a:alpha val="43137"/>
                    </a:srgbClr>
                  </a:outerShdw>
                </a:effectLst>
              </a:rPr>
              <a:t>. </a:t>
            </a:r>
            <a:r>
              <a:rPr lang="1106" b="0" i="0">
                <a:solidFill>
                  <a:srgbClr val="333333"/>
                </a:solidFill>
                <a:effectLst/>
              </a:rPr>
              <a:t>Mae hyn yn golygu gweld pethau o </a:t>
            </a:r>
            <a:r>
              <a:rPr lang="1106" b="0" i="1">
                <a:solidFill>
                  <a:srgbClr val="333333"/>
                </a:solidFill>
                <a:effectLst/>
              </a:rPr>
              <a:t>safbwynt y plentyn, gan ganiatáu iddo gymryd rhan yn y broses o gynllunio gweithgareddau a digwyddiadau yn y gymdeithas</a:t>
            </a:r>
            <a:r>
              <a:rPr lang="1106" b="0" i="0">
                <a:solidFill>
                  <a:srgbClr val="333333"/>
                </a:solidFill>
                <a:effectLst/>
              </a:rPr>
              <a:t>.</a:t>
            </a:r>
            <a:endParaRPr lang="en-GB" i="1"/>
          </a:p>
        </p:txBody>
      </p:sp>
      <p:cxnSp>
        <p:nvCxnSpPr>
          <p:cNvPr id="10" name="Straight Arrow Connector 9">
            <a:extLst>
              <a:ext uri="{FF2B5EF4-FFF2-40B4-BE49-F238E27FC236}">
                <a16:creationId xmlns:a16="http://schemas.microsoft.com/office/drawing/2014/main" id="{844ED8B9-64E1-4C19-9892-EB81BA61AEB9}"/>
              </a:ext>
            </a:extLst>
          </p:cNvPr>
          <p:cNvCxnSpPr/>
          <p:nvPr>
            <p:custDataLst>
              <p:tags r:id="rId3"/>
            </p:custDataLst>
          </p:nvPr>
        </p:nvCxnSpPr>
        <p:spPr>
          <a:xfrm>
            <a:off x="6324600" y="2481530"/>
            <a:ext cx="185104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F8BBA04-EB95-41FA-9975-DEDE9A7B2BC5}"/>
              </a:ext>
            </a:extLst>
          </p:cNvPr>
          <p:cNvSpPr txBox="1"/>
          <p:nvPr>
            <p:custDataLst>
              <p:tags r:id="rId4"/>
            </p:custDataLst>
          </p:nvPr>
        </p:nvSpPr>
        <p:spPr>
          <a:xfrm>
            <a:off x="8175643" y="2083443"/>
            <a:ext cx="3577199" cy="701741"/>
          </a:xfrm>
          <a:prstGeom prst="rect">
            <a:avLst/>
          </a:prstGeom>
          <a:noFill/>
        </p:spPr>
        <p:txBody>
          <a:bodyPr wrap="square" rtlCol="0">
            <a:spAutoFit/>
          </a:bodyPr>
          <a:lstStyle/>
          <a:p>
            <a:pPr>
              <a:defRPr b="0" i="0"/>
            </a:pPr>
            <a:r>
              <a:rPr lang="1106" sz="2000">
                <a:solidFill>
                  <a:srgbClr val="7030A0"/>
                </a:solidFill>
              </a:rPr>
              <a:t>Beth yw anghenion plant a phobl ifanc? </a:t>
            </a:r>
          </a:p>
        </p:txBody>
      </p:sp>
      <p:sp>
        <p:nvSpPr>
          <p:cNvPr id="14" name="TextBox 13">
            <a:extLst>
              <a:ext uri="{FF2B5EF4-FFF2-40B4-BE49-F238E27FC236}">
                <a16:creationId xmlns:a16="http://schemas.microsoft.com/office/drawing/2014/main" id="{35D70758-667A-46B2-A4F7-15E4044A778B}"/>
              </a:ext>
            </a:extLst>
          </p:cNvPr>
          <p:cNvSpPr txBox="1"/>
          <p:nvPr>
            <p:custDataLst>
              <p:tags r:id="rId5"/>
            </p:custDataLst>
          </p:nvPr>
        </p:nvSpPr>
        <p:spPr>
          <a:xfrm>
            <a:off x="442732" y="3736491"/>
            <a:ext cx="6106264" cy="1189909"/>
          </a:xfrm>
          <a:prstGeom prst="rect">
            <a:avLst/>
          </a:prstGeom>
          <a:noFill/>
        </p:spPr>
        <p:txBody>
          <a:bodyPr wrap="square">
            <a:spAutoFit/>
          </a:bodyPr>
          <a:lstStyle/>
          <a:p>
            <a:pPr>
              <a:defRPr b="0" i="0"/>
            </a:pPr>
            <a:r>
              <a:rPr lang="1106" sz="1800">
                <a:ea typeface="Open Sans" panose="020B0606030504020204" pitchFamily="34" charset="0"/>
                <a:cs typeface="Open Sans" panose="020B0606030504020204" pitchFamily="34" charset="0"/>
              </a:rPr>
              <a:t>Yn syml, mae bod yn </a:t>
            </a:r>
            <a:r>
              <a:rPr lang="1106" sz="1800" b="1">
                <a:ea typeface="Open Sans" panose="020B0606030504020204" pitchFamily="34" charset="0"/>
                <a:cs typeface="Open Sans" panose="020B0606030504020204" pitchFamily="34" charset="0"/>
              </a:rPr>
              <a:t>blentyn-ganolog</a:t>
            </a:r>
            <a:r>
              <a:rPr lang="1106" sz="1800">
                <a:ea typeface="Open Sans" panose="020B0606030504020204" pitchFamily="34" charset="0"/>
                <a:cs typeface="Open Sans" panose="020B0606030504020204" pitchFamily="34" charset="0"/>
              </a:rPr>
              <a:t> yn golygu canolbwyntio</a:t>
            </a:r>
            <a:r>
              <a:rPr lang="1106" sz="1800" b="1">
                <a:ea typeface="Open Sans" panose="020B0606030504020204" pitchFamily="34" charset="0"/>
                <a:cs typeface="Open Sans" panose="020B0606030504020204" pitchFamily="34" charset="0"/>
              </a:rPr>
              <a:t> gofal</a:t>
            </a:r>
            <a:r>
              <a:rPr lang="1106" sz="1800">
                <a:ea typeface="Open Sans" panose="020B0606030504020204" pitchFamily="34" charset="0"/>
                <a:cs typeface="Open Sans" panose="020B0606030504020204" pitchFamily="34" charset="0"/>
              </a:rPr>
              <a:t> ar anghenion y </a:t>
            </a:r>
            <a:r>
              <a:rPr lang="1106" sz="1800" b="1">
                <a:ea typeface="Open Sans" panose="020B0606030504020204" pitchFamily="34" charset="0"/>
                <a:cs typeface="Open Sans" panose="020B0606030504020204" pitchFamily="34" charset="0"/>
              </a:rPr>
              <a:t>plentyn</a:t>
            </a:r>
            <a:r>
              <a:rPr lang="1106" sz="1800">
                <a:ea typeface="Open Sans" panose="020B0606030504020204" pitchFamily="34" charset="0"/>
                <a:cs typeface="Open Sans" panose="020B0606030504020204" pitchFamily="34" charset="0"/>
              </a:rPr>
              <a:t> yn hytrach nag anghenion y gwasanaeth.</a:t>
            </a:r>
          </a:p>
          <a:p>
            <a:endParaRPr lang="en-GB" sz="1800">
              <a:ea typeface="+mn-lt"/>
              <a:cs typeface="+mn-lt"/>
            </a:endParaRPr>
          </a:p>
        </p:txBody>
      </p:sp>
      <p:sp>
        <p:nvSpPr>
          <p:cNvPr id="8" name="Title 4">
            <a:extLst>
              <a:ext uri="{FF2B5EF4-FFF2-40B4-BE49-F238E27FC236}">
                <a16:creationId xmlns:a16="http://schemas.microsoft.com/office/drawing/2014/main" id="{8AE04D32-5A85-4D70-BE2E-35304A4426FB}"/>
              </a:ext>
            </a:extLst>
          </p:cNvPr>
          <p:cNvSpPr txBox="1"/>
          <p:nvPr>
            <p:custDataLst>
              <p:tags r:id="rId6"/>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152761326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custDataLst>
              <p:tags r:id="rId1"/>
            </p:custDataLst>
          </p:nvPr>
        </p:nvSpPr>
        <p:spPr>
          <a:xfrm>
            <a:off x="5869466" y="4829467"/>
            <a:ext cx="5860097" cy="1410256"/>
          </a:xfrm>
          <a:solidFill>
            <a:srgbClr val="DB44E3"/>
          </a:solidFill>
        </p:spPr>
        <p:txBody>
          <a:bodyPr vert="horz" lIns="91440" tIns="45720" rIns="91440" bIns="45720" rtlCol="0" anchor="t">
            <a:noAutofit/>
          </a:bodyPr>
          <a:lstStyle/>
          <a:p>
            <a:pPr algn="ctr">
              <a:defRPr b="0" i="0"/>
            </a:pPr>
            <a:br>
              <a:rPr lang="1106" sz="2500" b="1" dirty="0">
                <a:solidFill>
                  <a:schemeClr val="bg1"/>
                </a:solidFill>
              </a:rPr>
            </a:br>
            <a:r>
              <a:rPr lang="1106" sz="2500" b="1" dirty="0">
                <a:solidFill>
                  <a:schemeClr val="bg1"/>
                </a:solidFill>
              </a:rPr>
              <a:t>Beth yw anghenion plant a phobl ifanc?  </a:t>
            </a:r>
          </a:p>
        </p:txBody>
      </p:sp>
      <p:sp>
        <p:nvSpPr>
          <p:cNvPr id="8" name="TextBox 7">
            <a:extLst>
              <a:ext uri="{FF2B5EF4-FFF2-40B4-BE49-F238E27FC236}">
                <a16:creationId xmlns:a16="http://schemas.microsoft.com/office/drawing/2014/main" id="{792E3DC0-8AD5-4BCE-A765-BEDA1683588D}"/>
              </a:ext>
            </a:extLst>
          </p:cNvPr>
          <p:cNvSpPr txBox="1"/>
          <p:nvPr>
            <p:custDataLst>
              <p:tags r:id="rId2"/>
            </p:custDataLst>
          </p:nvPr>
        </p:nvSpPr>
        <p:spPr>
          <a:xfrm>
            <a:off x="442732" y="1648630"/>
            <a:ext cx="6106264" cy="2013692"/>
          </a:xfrm>
          <a:prstGeom prst="rect">
            <a:avLst/>
          </a:prstGeom>
          <a:noFill/>
        </p:spPr>
        <p:txBody>
          <a:bodyPr wrap="square">
            <a:spAutoFit/>
          </a:bodyPr>
          <a:lstStyle/>
          <a:p>
            <a:pPr>
              <a:defRPr b="0" i="0"/>
            </a:pPr>
            <a:r>
              <a:rPr lang="1106" i="1" dirty="0">
                <a:solidFill>
                  <a:srgbClr val="333333"/>
                </a:solidFill>
              </a:rPr>
              <a:t>Lluniodd Abraham Maslow ddamcaniaeth sy'n pwysleisio'r angen i ystyried unigolion yn gyfannol ac mae'n awgrymu bod yn rhaid i anghenion sylfaenol unigolion, gan gynnwys plant a phobl ifanc, gael eu cwrdd, gan y bydd hyn yn arwain at sylfaen ar gyfer cwrdd ag anghenion eraill.</a:t>
            </a:r>
            <a:r>
              <a:rPr lang="1106" i="0" dirty="0">
                <a:solidFill>
                  <a:srgbClr val="333333"/>
                </a:solidFill>
              </a:rPr>
              <a:t> </a:t>
            </a:r>
            <a:r>
              <a:rPr lang="1106" i="1" dirty="0">
                <a:solidFill>
                  <a:srgbClr val="333333"/>
                </a:solidFill>
              </a:rPr>
              <a:t>Roedd gwaith Maslow yn fuddiol wrth nodi cysylltiadau rhwng y meddwl, y corff a'r ysbryd.</a:t>
            </a:r>
            <a:r>
              <a:rPr lang="1106" i="0" dirty="0">
                <a:solidFill>
                  <a:srgbClr val="333333"/>
                </a:solidFill>
              </a:rPr>
              <a:t>  </a:t>
            </a:r>
            <a:endParaRPr lang="en-GB" i="1" dirty="0"/>
          </a:p>
        </p:txBody>
      </p:sp>
      <p:sp>
        <p:nvSpPr>
          <p:cNvPr id="4" name="Isosceles Triangle 3">
            <a:extLst>
              <a:ext uri="{FF2B5EF4-FFF2-40B4-BE49-F238E27FC236}">
                <a16:creationId xmlns:a16="http://schemas.microsoft.com/office/drawing/2014/main" id="{0BE17225-22F5-4699-B80C-94FD00D4DC67}"/>
              </a:ext>
            </a:extLst>
          </p:cNvPr>
          <p:cNvSpPr/>
          <p:nvPr>
            <p:custDataLst>
              <p:tags r:id="rId3"/>
            </p:custDataLst>
          </p:nvPr>
        </p:nvSpPr>
        <p:spPr>
          <a:xfrm>
            <a:off x="442732" y="4005076"/>
            <a:ext cx="2673752" cy="2349985"/>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D7555BA1-F2B2-4C86-932E-2A94D984605A}"/>
              </a:ext>
            </a:extLst>
          </p:cNvPr>
          <p:cNvSpPr txBox="1"/>
          <p:nvPr>
            <p:custDataLst>
              <p:tags r:id="rId4"/>
            </p:custDataLst>
          </p:nvPr>
        </p:nvSpPr>
        <p:spPr>
          <a:xfrm>
            <a:off x="3405388" y="3902874"/>
            <a:ext cx="1865387" cy="1922160"/>
          </a:xfrm>
          <a:prstGeom prst="rect">
            <a:avLst/>
          </a:prstGeom>
          <a:noFill/>
        </p:spPr>
        <p:txBody>
          <a:bodyPr wrap="square" rtlCol="0">
            <a:spAutoFit/>
          </a:bodyPr>
          <a:lstStyle/>
          <a:p>
            <a:pPr>
              <a:defRPr b="0" i="0"/>
            </a:pPr>
            <a:r>
              <a:rPr lang="1106" sz="2000">
                <a:solidFill>
                  <a:srgbClr val="7030A0"/>
                </a:solidFill>
              </a:rPr>
              <a:t>Cwblhewch y triongl o'r anghenion gwahanol a nodwyd gan Maslow.</a:t>
            </a:r>
          </a:p>
        </p:txBody>
      </p:sp>
      <p:sp>
        <p:nvSpPr>
          <p:cNvPr id="7" name="Title 4">
            <a:extLst>
              <a:ext uri="{FF2B5EF4-FFF2-40B4-BE49-F238E27FC236}">
                <a16:creationId xmlns:a16="http://schemas.microsoft.com/office/drawing/2014/main" id="{F03EE950-F011-4EDE-8043-90ECCF98606D}"/>
              </a:ext>
            </a:extLst>
          </p:cNvPr>
          <p:cNvSpPr txBox="1"/>
          <p:nvPr>
            <p:custDataLst>
              <p:tags r:id="rId5"/>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100987156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3CDF609-36E1-42BD-9355-41E4FDB8E593}"/>
              </a:ext>
            </a:extLst>
          </p:cNvPr>
          <p:cNvSpPr/>
          <p:nvPr>
            <p:custDataLst>
              <p:tags r:id="rId1"/>
            </p:custDataLst>
          </p:nvPr>
        </p:nvSpPr>
        <p:spPr>
          <a:xfrm>
            <a:off x="418520" y="607695"/>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6" name="TextBox 5">
            <a:extLst>
              <a:ext uri="{FF2B5EF4-FFF2-40B4-BE49-F238E27FC236}">
                <a16:creationId xmlns:a16="http://schemas.microsoft.com/office/drawing/2014/main" id="{464B2E96-D09D-423D-B836-0030529BEFF1}"/>
              </a:ext>
            </a:extLst>
          </p:cNvPr>
          <p:cNvSpPr txBox="1"/>
          <p:nvPr>
            <p:custDataLst>
              <p:tags r:id="rId2"/>
            </p:custDataLst>
          </p:nvPr>
        </p:nvSpPr>
        <p:spPr>
          <a:xfrm>
            <a:off x="6525689" y="3119529"/>
            <a:ext cx="4769808" cy="915314"/>
          </a:xfrm>
          <a:prstGeom prst="rect">
            <a:avLst/>
          </a:prstGeom>
          <a:noFill/>
        </p:spPr>
        <p:txBody>
          <a:bodyPr wrap="square" rtlCol="0">
            <a:spAutoFit/>
          </a:bodyPr>
          <a:lstStyle/>
          <a:p>
            <a:pPr>
              <a:defRPr b="0" i="0"/>
            </a:pPr>
            <a:r>
              <a:rPr lang="1106"/>
              <a:t>Drwy Uned 4, bydd gennych chi'r cyfle i ddatblygu eich gwybodaeth a'ch dealltwriaeth o'r </a:t>
            </a:r>
            <a:r>
              <a:rPr lang="1106" b="1"/>
              <a:t>tri</a:t>
            </a:r>
            <a:r>
              <a:rPr lang="1106"/>
              <a:t> phrif faes isod.</a:t>
            </a:r>
          </a:p>
        </p:txBody>
      </p:sp>
      <p:sp>
        <p:nvSpPr>
          <p:cNvPr id="11" name="Text Placeholder 10">
            <a:extLst>
              <a:ext uri="{FF2B5EF4-FFF2-40B4-BE49-F238E27FC236}">
                <a16:creationId xmlns:a16="http://schemas.microsoft.com/office/drawing/2014/main" id="{73608791-46F8-4F35-85C4-D5AE5663A5BB}"/>
              </a:ext>
            </a:extLst>
          </p:cNvPr>
          <p:cNvSpPr>
            <a:spLocks noGrp="1"/>
          </p:cNvSpPr>
          <p:nvPr>
            <p:ph type="body" sz="quarter" idx="16"/>
            <p:custDataLst>
              <p:tags r:id="rId3"/>
            </p:custDataLst>
          </p:nvPr>
        </p:nvSpPr>
        <p:spPr>
          <a:xfrm>
            <a:off x="418520" y="1626897"/>
            <a:ext cx="11224684" cy="1188244"/>
          </a:xfrm>
        </p:spPr>
        <p:txBody>
          <a:bodyPr/>
          <a:lstStyle/>
          <a:p>
            <a:pPr indent="-1344613">
              <a:defRPr b="0" i="0"/>
            </a:pPr>
            <a:r>
              <a:rPr lang="1106" dirty="0"/>
              <a:t>Uned 4: Cefnogi datblygiad, iechyd, llesiant a gwydnwch plant a phobl ifanc</a:t>
            </a:r>
          </a:p>
        </p:txBody>
      </p:sp>
      <p:pic>
        <p:nvPicPr>
          <p:cNvPr id="2" name="Llun 1">
            <a:extLst>
              <a:ext uri="{FF2B5EF4-FFF2-40B4-BE49-F238E27FC236}">
                <a16:creationId xmlns:a16="http://schemas.microsoft.com/office/drawing/2014/main" id="{480EF29F-168E-4613-B5E7-63270DA73B9E}"/>
              </a:ext>
            </a:extLst>
          </p:cNvPr>
          <p:cNvPicPr>
            <a:picLocks noChangeAspect="1"/>
          </p:cNvPicPr>
          <p:nvPr/>
        </p:nvPicPr>
        <p:blipFill rotWithShape="1">
          <a:blip r:embed="rId5"/>
          <a:srcRect t="34695"/>
          <a:stretch/>
        </p:blipFill>
        <p:spPr>
          <a:xfrm>
            <a:off x="6181025" y="4673014"/>
            <a:ext cx="5844830" cy="892339"/>
          </a:xfrm>
          <a:prstGeom prst="rect">
            <a:avLst/>
          </a:prstGeom>
        </p:spPr>
      </p:pic>
      <p:pic>
        <p:nvPicPr>
          <p:cNvPr id="3" name="Llun 2">
            <a:extLst>
              <a:ext uri="{FF2B5EF4-FFF2-40B4-BE49-F238E27FC236}">
                <a16:creationId xmlns:a16="http://schemas.microsoft.com/office/drawing/2014/main" id="{F125D283-1F43-4F15-968F-F3017794938D}"/>
              </a:ext>
            </a:extLst>
          </p:cNvPr>
          <p:cNvPicPr>
            <a:picLocks noChangeAspect="1"/>
          </p:cNvPicPr>
          <p:nvPr/>
        </p:nvPicPr>
        <p:blipFill>
          <a:blip r:embed="rId6"/>
          <a:stretch>
            <a:fillRect/>
          </a:stretch>
        </p:blipFill>
        <p:spPr>
          <a:xfrm>
            <a:off x="351549" y="4008844"/>
            <a:ext cx="5725039" cy="2305701"/>
          </a:xfrm>
          <a:prstGeom prst="rect">
            <a:avLst/>
          </a:prstGeom>
        </p:spPr>
      </p:pic>
    </p:spTree>
    <p:extLst>
      <p:ext uri="{BB962C8B-B14F-4D97-AF65-F5344CB8AC3E}">
        <p14:creationId xmlns:p14="http://schemas.microsoft.com/office/powerpoint/2010/main" val="22721514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custDataLst>
              <p:tags r:id="rId1"/>
            </p:custDataLst>
          </p:nvPr>
        </p:nvSpPr>
        <p:spPr>
          <a:xfrm>
            <a:off x="6479846" y="5117434"/>
            <a:ext cx="5165250" cy="1106435"/>
          </a:xfrm>
          <a:solidFill>
            <a:srgbClr val="DB44E3"/>
          </a:solidFill>
        </p:spPr>
        <p:txBody>
          <a:bodyPr vert="horz" lIns="91440" tIns="45720" rIns="91440" bIns="45720" rtlCol="0" anchor="t">
            <a:normAutofit/>
          </a:bodyPr>
          <a:lstStyle/>
          <a:p>
            <a:pPr algn="ctr">
              <a:defRPr b="0" i="0"/>
            </a:pPr>
            <a:br>
              <a:rPr lang="1106" sz="2500"/>
            </a:br>
            <a:r>
              <a:rPr lang="1106" sz="2500" b="1">
                <a:solidFill>
                  <a:schemeClr val="bg1"/>
                </a:solidFill>
              </a:rPr>
              <a:t>Anghenion plant</a:t>
            </a:r>
          </a:p>
        </p:txBody>
      </p:sp>
      <p:pic>
        <p:nvPicPr>
          <p:cNvPr id="7" name="Picture 6">
            <a:extLst>
              <a:ext uri="{FF2B5EF4-FFF2-40B4-BE49-F238E27FC236}">
                <a16:creationId xmlns:a16="http://schemas.microsoft.com/office/drawing/2014/main" id="{EC846B67-71FD-45AA-9FCE-503F52C8DC84}"/>
              </a:ext>
            </a:extLst>
          </p:cNvPr>
          <p:cNvPicPr>
            <a:picLocks noChangeAspect="1"/>
          </p:cNvPicPr>
          <p:nvPr>
            <p:custDataLst>
              <p:tags r:id="rId2"/>
            </p:custDataLst>
          </p:nvPr>
        </p:nvPicPr>
        <p:blipFill>
          <a:blip r:embed="rId7"/>
          <a:stretch>
            <a:fillRect/>
          </a:stretch>
        </p:blipFill>
        <p:spPr>
          <a:xfrm>
            <a:off x="7190434" y="1896545"/>
            <a:ext cx="1619660" cy="1184751"/>
          </a:xfrm>
          <a:prstGeom prst="rect">
            <a:avLst/>
          </a:prstGeom>
        </p:spPr>
      </p:pic>
      <p:sp>
        <p:nvSpPr>
          <p:cNvPr id="8" name="TextBox 7">
            <a:extLst>
              <a:ext uri="{FF2B5EF4-FFF2-40B4-BE49-F238E27FC236}">
                <a16:creationId xmlns:a16="http://schemas.microsoft.com/office/drawing/2014/main" id="{5B55D4EB-9443-4AFF-A616-58505F4726B1}"/>
              </a:ext>
            </a:extLst>
          </p:cNvPr>
          <p:cNvSpPr txBox="1"/>
          <p:nvPr>
            <p:custDataLst>
              <p:tags r:id="rId3"/>
            </p:custDataLst>
          </p:nvPr>
        </p:nvSpPr>
        <p:spPr>
          <a:xfrm>
            <a:off x="9062471" y="1896545"/>
            <a:ext cx="2506100" cy="3020537"/>
          </a:xfrm>
          <a:prstGeom prst="rect">
            <a:avLst/>
          </a:prstGeom>
          <a:noFill/>
        </p:spPr>
        <p:txBody>
          <a:bodyPr wrap="square" rtlCol="0">
            <a:spAutoFit/>
          </a:bodyPr>
          <a:lstStyle/>
          <a:p>
            <a:pPr>
              <a:defRPr b="0" i="0"/>
            </a:pPr>
            <a:r>
              <a:rPr lang="1106" sz="1600"/>
              <a:t>Wrth ystyried pwysigrwydd gofal plentyn-ganolog – sicrhewch eich bod yn canolbwyntio ar anghenion </a:t>
            </a:r>
            <a:r>
              <a:rPr lang="1106" sz="1600" i="1">
                <a:effectLst>
                  <a:outerShdw blurRad="38100" dist="38100" dir="2700000" algn="tl">
                    <a:srgbClr val="000000">
                      <a:alpha val="43137"/>
                    </a:srgbClr>
                  </a:outerShdw>
                </a:effectLst>
              </a:rPr>
              <a:t>cyfannol</a:t>
            </a:r>
            <a:r>
              <a:rPr lang="1106" sz="1600"/>
              <a:t> plant neu bobl ifanc – gallech chi wneud hyn drwy gofio'r acronym </a:t>
            </a:r>
            <a:r>
              <a:rPr lang="1106" sz="1600" b="0">
                <a:solidFill>
                  <a:srgbClr val="FF0000"/>
                </a:solidFill>
                <a:effectLst>
                  <a:outerShdw blurRad="38100" dist="38100" dir="2700000" algn="tl">
                    <a:srgbClr val="000000">
                      <a:alpha val="43137"/>
                    </a:srgbClr>
                  </a:outerShdw>
                </a:effectLst>
              </a:rPr>
              <a:t>'</a:t>
            </a:r>
            <a:r>
              <a:rPr lang="1106" sz="1600" b="1" u="sng">
                <a:solidFill>
                  <a:srgbClr val="FF0000"/>
                </a:solidFill>
                <a:effectLst>
                  <a:outerShdw blurRad="38100" dist="38100" dir="2700000" algn="tl">
                    <a:srgbClr val="000000">
                      <a:alpha val="43137"/>
                    </a:srgbClr>
                  </a:outerShdw>
                </a:effectLst>
              </a:rPr>
              <a:t>PILES</a:t>
            </a:r>
            <a:r>
              <a:rPr lang="1106" sz="1600" b="0">
                <a:solidFill>
                  <a:srgbClr val="FF0000"/>
                </a:solidFill>
                <a:effectLst>
                  <a:outerShdw blurRad="38100" dist="38100" dir="2700000" algn="tl">
                    <a:srgbClr val="000000">
                      <a:alpha val="43137"/>
                    </a:srgbClr>
                  </a:outerShdw>
                </a:effectLst>
              </a:rPr>
              <a:t>'</a:t>
            </a:r>
            <a:r>
              <a:rPr lang="1106" sz="1600">
                <a:effectLst>
                  <a:outerShdw blurRad="38100" dist="38100" dir="2700000" algn="tl">
                    <a:srgbClr val="000000">
                      <a:alpha val="43137"/>
                    </a:srgbClr>
                  </a:outerShdw>
                </a:effectLst>
              </a:rPr>
              <a:t> (Corfforol, Deallusol, Iaith, Emosiynol, Cymdeithasol).</a:t>
            </a:r>
          </a:p>
        </p:txBody>
      </p:sp>
      <p:sp>
        <p:nvSpPr>
          <p:cNvPr id="9" name="Title 4">
            <a:extLst>
              <a:ext uri="{FF2B5EF4-FFF2-40B4-BE49-F238E27FC236}">
                <a16:creationId xmlns:a16="http://schemas.microsoft.com/office/drawing/2014/main" id="{0EE7BC80-875D-441D-AEAE-DC85B298DCCE}"/>
              </a:ext>
            </a:extLst>
          </p:cNvPr>
          <p:cNvSpPr txBox="1"/>
          <p:nvPr>
            <p:custDataLst>
              <p:tags r:id="rId4"/>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3" name="TextBox 2">
            <a:extLst>
              <a:ext uri="{FF2B5EF4-FFF2-40B4-BE49-F238E27FC236}">
                <a16:creationId xmlns:a16="http://schemas.microsoft.com/office/drawing/2014/main" id="{A00D50DA-09C7-4BED-8E84-1770889BF104}"/>
              </a:ext>
            </a:extLst>
          </p:cNvPr>
          <p:cNvSpPr txBox="1"/>
          <p:nvPr>
            <p:custDataLst>
              <p:tags r:id="rId5"/>
            </p:custDataLst>
          </p:nvPr>
        </p:nvSpPr>
        <p:spPr>
          <a:xfrm>
            <a:off x="620487" y="1621970"/>
            <a:ext cx="5628268" cy="2837474"/>
          </a:xfrm>
          <a:prstGeom prst="rect">
            <a:avLst/>
          </a:prstGeom>
          <a:noFill/>
        </p:spPr>
        <p:txBody>
          <a:bodyPr wrap="square" rtlCol="0">
            <a:spAutoFit/>
          </a:bodyPr>
          <a:lstStyle/>
          <a:p>
            <a:pPr>
              <a:defRPr b="0" i="0"/>
            </a:pPr>
            <a:r>
              <a:rPr lang="1106"/>
              <a:t>Anghenion plant a phobl ifanc ar bob cyfnod datblygiad, gan gynnwys:</a:t>
            </a:r>
          </a:p>
          <a:p>
            <a:pPr marL="285750" indent="-285750">
              <a:buClr>
                <a:schemeClr val="tx1"/>
              </a:buClr>
              <a:buFont typeface="Arial" panose="020B0604020202020204" pitchFamily="34" charset="0"/>
              <a:buChar char="•"/>
              <a:defRPr b="0" i="0"/>
            </a:pPr>
            <a:r>
              <a:rPr lang="1106" b="1"/>
              <a:t>corfforol</a:t>
            </a:r>
            <a:r>
              <a:rPr lang="1106" b="0"/>
              <a:t>:</a:t>
            </a:r>
            <a:r>
              <a:rPr lang="1106" b="1"/>
              <a:t> </a:t>
            </a:r>
            <a:r>
              <a:rPr lang="1106" b="0"/>
              <a:t>lloches, bwyd a dillad, gofal meddygol, amddiffyniad rhag niwed</a:t>
            </a:r>
          </a:p>
          <a:p>
            <a:pPr marL="285750" indent="-285750">
              <a:buClr>
                <a:schemeClr val="tx1"/>
              </a:buClr>
              <a:buFont typeface="Arial" panose="020B0604020202020204" pitchFamily="34" charset="0"/>
              <a:buChar char="•"/>
              <a:defRPr b="0" i="0"/>
            </a:pPr>
            <a:r>
              <a:rPr lang="1106" b="1"/>
              <a:t>deallusol/gwybyddol</a:t>
            </a:r>
            <a:r>
              <a:rPr lang="1106" b="0"/>
              <a:t>: ysgogiad, addysg</a:t>
            </a:r>
          </a:p>
          <a:p>
            <a:pPr marL="285750" indent="-285750">
              <a:buClr>
                <a:schemeClr val="tx1"/>
              </a:buClr>
              <a:buFont typeface="Arial" panose="020B0604020202020204" pitchFamily="34" charset="0"/>
              <a:buChar char="•"/>
              <a:defRPr b="0" i="0"/>
            </a:pPr>
            <a:r>
              <a:rPr lang="1106" b="1"/>
              <a:t>iaith:</a:t>
            </a:r>
            <a:r>
              <a:rPr lang="1106" b="0"/>
              <a:t> lleferydd a chyfathrebu</a:t>
            </a:r>
          </a:p>
          <a:p>
            <a:pPr marL="285750" indent="-285750">
              <a:buClr>
                <a:schemeClr val="tx1"/>
              </a:buClr>
              <a:buFont typeface="Arial" panose="020B0604020202020204" pitchFamily="34" charset="0"/>
              <a:buChar char="•"/>
              <a:defRPr b="0" i="0"/>
            </a:pPr>
            <a:r>
              <a:rPr lang="1106" b="1"/>
              <a:t>emosiynol</a:t>
            </a:r>
            <a:r>
              <a:rPr lang="1106" b="0"/>
              <a:t>: cariad, diogelwch, cysondeb, sefydlogrwydd</a:t>
            </a:r>
          </a:p>
          <a:p>
            <a:pPr marL="285750" indent="-285750">
              <a:buClr>
                <a:schemeClr val="tx1"/>
              </a:buClr>
              <a:buFont typeface="Arial" panose="020B0604020202020204" pitchFamily="34" charset="0"/>
              <a:buChar char="•"/>
              <a:defRPr b="0" i="0"/>
            </a:pPr>
            <a:r>
              <a:rPr lang="1106" b="1"/>
              <a:t>cymdeithasol:</a:t>
            </a:r>
            <a:r>
              <a:rPr lang="1106" b="0"/>
              <a:t> cyfle i ryngweithio ag eraill, sgiliau cymdeithasol</a:t>
            </a:r>
          </a:p>
        </p:txBody>
      </p:sp>
    </p:spTree>
    <p:extLst>
      <p:ext uri="{BB962C8B-B14F-4D97-AF65-F5344CB8AC3E}">
        <p14:creationId xmlns:p14="http://schemas.microsoft.com/office/powerpoint/2010/main" val="317991890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custDataLst>
              <p:tags r:id="rId1"/>
            </p:custDataLst>
          </p:nvPr>
        </p:nvSpPr>
        <p:spPr>
          <a:xfrm>
            <a:off x="4959407" y="4369079"/>
            <a:ext cx="6432472" cy="1800552"/>
          </a:xfrm>
          <a:solidFill>
            <a:srgbClr val="DB44E3"/>
          </a:solidFill>
        </p:spPr>
        <p:txBody>
          <a:bodyPr vert="horz" lIns="91440" tIns="45720" rIns="91440" bIns="45720" rtlCol="0" anchor="t">
            <a:normAutofit fontScale="90000"/>
          </a:bodyPr>
          <a:lstStyle/>
          <a:p>
            <a:pPr algn="ctr">
              <a:defRPr b="0" i="0"/>
            </a:pPr>
            <a:br>
              <a:rPr lang="1106" sz="2500"/>
            </a:br>
            <a:r>
              <a:rPr lang="1106" sz="2500" b="1">
                <a:solidFill>
                  <a:schemeClr val="bg1"/>
                </a:solidFill>
              </a:rPr>
              <a:t>Sut gellir cymhwyso gofal plentyn-ganolog er mwyn cwrdd ag anghenion cyfannol o fewn cyfnodau datblygiad allweddol</a:t>
            </a:r>
          </a:p>
        </p:txBody>
      </p:sp>
      <p:sp>
        <p:nvSpPr>
          <p:cNvPr id="10" name="TextBox 9">
            <a:extLst>
              <a:ext uri="{FF2B5EF4-FFF2-40B4-BE49-F238E27FC236}">
                <a16:creationId xmlns:a16="http://schemas.microsoft.com/office/drawing/2014/main" id="{2010EAA4-1ED9-45A3-A5EF-D4C0BF3F3638}"/>
              </a:ext>
            </a:extLst>
          </p:cNvPr>
          <p:cNvSpPr txBox="1"/>
          <p:nvPr>
            <p:custDataLst>
              <p:tags r:id="rId2"/>
            </p:custDataLst>
          </p:nvPr>
        </p:nvSpPr>
        <p:spPr>
          <a:xfrm>
            <a:off x="4655917" y="1458395"/>
            <a:ext cx="6735962" cy="915314"/>
          </a:xfrm>
          <a:prstGeom prst="rect">
            <a:avLst/>
          </a:prstGeom>
          <a:noFill/>
        </p:spPr>
        <p:txBody>
          <a:bodyPr wrap="square">
            <a:spAutoFit/>
          </a:bodyPr>
          <a:lstStyle/>
          <a:p>
            <a:pPr>
              <a:defRPr b="0" i="0"/>
            </a:pPr>
            <a:r>
              <a:rPr lang="1106" dirty="0">
                <a:hlinkClick r:id="rId7"/>
              </a:rPr>
              <a:t>ymarfer-sy-n-canolbwyntio-ar-unigolion-mewn-addysg-canllaw-ar-gyfer-blynyddoedd-cynnar-ysgolion-a-cholegau-yng-nghymru.pdf (llyw.cymru)</a:t>
            </a:r>
            <a:endParaRPr lang="en-GB" dirty="0"/>
          </a:p>
        </p:txBody>
      </p:sp>
      <p:sp>
        <p:nvSpPr>
          <p:cNvPr id="9" name="TextBox 8">
            <a:extLst>
              <a:ext uri="{FF2B5EF4-FFF2-40B4-BE49-F238E27FC236}">
                <a16:creationId xmlns:a16="http://schemas.microsoft.com/office/drawing/2014/main" id="{46D256F3-840F-46F3-8766-EDBA8B4E2FA4}"/>
              </a:ext>
            </a:extLst>
          </p:cNvPr>
          <p:cNvSpPr txBox="1"/>
          <p:nvPr>
            <p:custDataLst>
              <p:tags r:id="rId3"/>
            </p:custDataLst>
          </p:nvPr>
        </p:nvSpPr>
        <p:spPr>
          <a:xfrm>
            <a:off x="4959407" y="2504258"/>
            <a:ext cx="6529585" cy="1311951"/>
          </a:xfrm>
          <a:prstGeom prst="rect">
            <a:avLst/>
          </a:prstGeom>
          <a:noFill/>
        </p:spPr>
        <p:txBody>
          <a:bodyPr wrap="square" rtlCol="0">
            <a:spAutoFit/>
          </a:bodyPr>
          <a:lstStyle/>
          <a:p>
            <a:pPr>
              <a:defRPr b="0" i="0"/>
            </a:pPr>
            <a:r>
              <a:rPr lang="1106" sz="2000" i="1" dirty="0"/>
              <a:t>Mae'r ddogfen hynod ddefnyddiol hon yn rhoi canllawiau ac enghreifftiau o sut gellir defnyddio ymarfer plentyn-ganolog mewn lleoliadau addysg i gefnogi plant a phobl ifanc 0-25 oed.</a:t>
            </a:r>
            <a:r>
              <a:rPr lang="1106" sz="2000" i="0" dirty="0"/>
              <a:t>   </a:t>
            </a:r>
            <a:endParaRPr lang="1106" sz="2000" i="1" dirty="0"/>
          </a:p>
        </p:txBody>
      </p:sp>
      <p:sp>
        <p:nvSpPr>
          <p:cNvPr id="7" name="Title 4">
            <a:extLst>
              <a:ext uri="{FF2B5EF4-FFF2-40B4-BE49-F238E27FC236}">
                <a16:creationId xmlns:a16="http://schemas.microsoft.com/office/drawing/2014/main" id="{6B5F48AF-630E-4D80-B6C8-1258604F906B}"/>
              </a:ext>
            </a:extLst>
          </p:cNvPr>
          <p:cNvSpPr txBox="1"/>
          <p:nvPr>
            <p:custDataLst>
              <p:tags r:id="rId4"/>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3" name="Llun 2">
            <a:extLst>
              <a:ext uri="{FF2B5EF4-FFF2-40B4-BE49-F238E27FC236}">
                <a16:creationId xmlns:a16="http://schemas.microsoft.com/office/drawing/2014/main" id="{A0126C24-FC87-47A0-9E5D-8C54768240EE}"/>
              </a:ext>
            </a:extLst>
          </p:cNvPr>
          <p:cNvPicPr>
            <a:picLocks noChangeAspect="1"/>
          </p:cNvPicPr>
          <p:nvPr/>
        </p:nvPicPr>
        <p:blipFill>
          <a:blip r:embed="rId8"/>
          <a:stretch>
            <a:fillRect/>
          </a:stretch>
        </p:blipFill>
        <p:spPr>
          <a:xfrm>
            <a:off x="703008" y="1390650"/>
            <a:ext cx="3626531" cy="5153491"/>
          </a:xfrm>
          <a:prstGeom prst="rect">
            <a:avLst/>
          </a:prstGeom>
        </p:spPr>
      </p:pic>
    </p:spTree>
    <p:extLst>
      <p:ext uri="{BB962C8B-B14F-4D97-AF65-F5344CB8AC3E}">
        <p14:creationId xmlns:p14="http://schemas.microsoft.com/office/powerpoint/2010/main" val="329988698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custDataLst>
              <p:tags r:id="rId1"/>
            </p:custDataLst>
          </p:nvPr>
        </p:nvSpPr>
        <p:spPr>
          <a:xfrm>
            <a:off x="5693229" y="4104098"/>
            <a:ext cx="5892971" cy="2119771"/>
          </a:xfrm>
          <a:solidFill>
            <a:srgbClr val="DB44E3"/>
          </a:solidFill>
        </p:spPr>
        <p:txBody>
          <a:bodyPr vert="horz" lIns="91440" tIns="45720" rIns="91440" bIns="45720" rtlCol="0" anchor="t">
            <a:noAutofit/>
          </a:bodyPr>
          <a:lstStyle/>
          <a:p>
            <a:pPr algn="ctr">
              <a:defRPr b="0" i="0"/>
            </a:pPr>
            <a:br>
              <a:rPr lang="1106" sz="2500" dirty="0"/>
            </a:br>
            <a:r>
              <a:rPr lang="1106" sz="2500" dirty="0">
                <a:solidFill>
                  <a:schemeClr val="bg1"/>
                </a:solidFill>
              </a:rPr>
              <a:t>Enghraifft – Daisy </a:t>
            </a:r>
            <a:br>
              <a:rPr lang="1106" sz="2500" dirty="0">
                <a:solidFill>
                  <a:schemeClr val="bg1"/>
                </a:solidFill>
              </a:rPr>
            </a:br>
            <a:br>
              <a:rPr lang="1106" sz="2500" dirty="0">
                <a:solidFill>
                  <a:schemeClr val="bg1"/>
                </a:solidFill>
              </a:rPr>
            </a:br>
            <a:r>
              <a:rPr lang="1106" sz="2000" b="1" dirty="0">
                <a:solidFill>
                  <a:schemeClr val="bg1"/>
                </a:solidFill>
              </a:rPr>
              <a:t>Mae Daisy yn 6 oed ac mae wedi dechrau</a:t>
            </a:r>
            <a:br>
              <a:rPr lang="1106" sz="2000" b="1" dirty="0">
                <a:solidFill>
                  <a:schemeClr val="bg1"/>
                </a:solidFill>
              </a:rPr>
            </a:br>
            <a:r>
              <a:rPr lang="1106" sz="2000" b="1" dirty="0">
                <a:solidFill>
                  <a:schemeClr val="bg1"/>
                </a:solidFill>
              </a:rPr>
              <a:t>mewn ysgol gynradd newydd yn ddiweddar ar ôl symud tŷ.</a:t>
            </a:r>
            <a:r>
              <a:rPr lang="1106" sz="2000" b="0" dirty="0">
                <a:solidFill>
                  <a:schemeClr val="bg1"/>
                </a:solidFill>
              </a:rPr>
              <a:t>       </a:t>
            </a:r>
            <a:br>
              <a:rPr lang="1106" sz="2000" b="1" dirty="0"/>
            </a:br>
            <a:endParaRPr lang="en-US" sz="2500" b="1" dirty="0">
              <a:solidFill>
                <a:schemeClr val="bg1"/>
              </a:solidFill>
            </a:endParaRPr>
          </a:p>
        </p:txBody>
      </p:sp>
      <p:sp>
        <p:nvSpPr>
          <p:cNvPr id="3" name="TextBox 2">
            <a:extLst>
              <a:ext uri="{FF2B5EF4-FFF2-40B4-BE49-F238E27FC236}">
                <a16:creationId xmlns:a16="http://schemas.microsoft.com/office/drawing/2014/main" id="{5364A961-4AA4-49A3-9EF1-1A56CADF94CA}"/>
              </a:ext>
            </a:extLst>
          </p:cNvPr>
          <p:cNvSpPr txBox="1"/>
          <p:nvPr>
            <p:custDataLst>
              <p:tags r:id="rId2"/>
            </p:custDataLst>
          </p:nvPr>
        </p:nvSpPr>
        <p:spPr>
          <a:xfrm>
            <a:off x="605800" y="2081093"/>
            <a:ext cx="8060503" cy="915314"/>
          </a:xfrm>
          <a:prstGeom prst="rect">
            <a:avLst/>
          </a:prstGeom>
          <a:noFill/>
        </p:spPr>
        <p:txBody>
          <a:bodyPr wrap="square" rtlCol="0">
            <a:spAutoFit/>
          </a:bodyPr>
          <a:lstStyle/>
          <a:p>
            <a:pPr>
              <a:defRPr b="0" i="0"/>
            </a:pPr>
            <a:r>
              <a:rPr lang="1106" dirty="0"/>
              <a:t>Esboniwch </a:t>
            </a:r>
            <a:r>
              <a:rPr lang="1106" b="1" dirty="0"/>
              <a:t>dair</a:t>
            </a:r>
            <a:r>
              <a:rPr lang="1106" dirty="0"/>
              <a:t> ffordd wahanol y gellir defnyddio gofal plentyn-ganolog o fewn cyfnodau datblygiad allweddol nesaf Daisy </a:t>
            </a:r>
            <a:r>
              <a:rPr lang="1106" b="1" dirty="0"/>
              <a:t>a thrafodwch</a:t>
            </a:r>
            <a:r>
              <a:rPr lang="1106" dirty="0"/>
              <a:t> sut gall hyn effeithio ar gwrdd â rhai o anghenion Daisy.  </a:t>
            </a:r>
          </a:p>
        </p:txBody>
      </p:sp>
      <p:cxnSp>
        <p:nvCxnSpPr>
          <p:cNvPr id="6" name="Straight Arrow Connector 5">
            <a:extLst>
              <a:ext uri="{FF2B5EF4-FFF2-40B4-BE49-F238E27FC236}">
                <a16:creationId xmlns:a16="http://schemas.microsoft.com/office/drawing/2014/main" id="{A4B000A4-B8A1-4148-91A8-4EAB5D050A22}"/>
              </a:ext>
            </a:extLst>
          </p:cNvPr>
          <p:cNvCxnSpPr/>
          <p:nvPr>
            <p:custDataLst>
              <p:tags r:id="rId3"/>
            </p:custDataLst>
          </p:nvPr>
        </p:nvCxnSpPr>
        <p:spPr>
          <a:xfrm flipH="1">
            <a:off x="2627453" y="3011351"/>
            <a:ext cx="428263" cy="11281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84752F3-1CA6-447E-A7FE-5203A85FA5AB}"/>
              </a:ext>
            </a:extLst>
          </p:cNvPr>
          <p:cNvSpPr txBox="1"/>
          <p:nvPr>
            <p:custDataLst>
              <p:tags r:id="rId4"/>
            </p:custDataLst>
          </p:nvPr>
        </p:nvSpPr>
        <p:spPr>
          <a:xfrm>
            <a:off x="605800" y="4155311"/>
            <a:ext cx="4468376" cy="915314"/>
          </a:xfrm>
          <a:prstGeom prst="rect">
            <a:avLst/>
          </a:prstGeom>
          <a:noFill/>
        </p:spPr>
        <p:txBody>
          <a:bodyPr wrap="square" rtlCol="0">
            <a:spAutoFit/>
          </a:bodyPr>
          <a:lstStyle/>
          <a:p>
            <a:pPr>
              <a:defRPr b="0" i="0"/>
            </a:pPr>
            <a:r>
              <a:rPr lang="1106" dirty="0"/>
              <a:t>Gallech chi ystyried cyfnodau datblygiad allweddol Daisy mewn babandod ac yna ymlaen i lencyndod.   </a:t>
            </a:r>
          </a:p>
        </p:txBody>
      </p:sp>
      <p:sp>
        <p:nvSpPr>
          <p:cNvPr id="8" name="Title 4">
            <a:extLst>
              <a:ext uri="{FF2B5EF4-FFF2-40B4-BE49-F238E27FC236}">
                <a16:creationId xmlns:a16="http://schemas.microsoft.com/office/drawing/2014/main" id="{89C15E2D-EA45-4A63-A274-01EE9D7FA14E}"/>
              </a:ext>
            </a:extLst>
          </p:cNvPr>
          <p:cNvSpPr txBox="1"/>
          <p:nvPr>
            <p:custDataLst>
              <p:tags r:id="rId5"/>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104188826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F3CF690-F9E0-4E34-8ECA-D8D98CFBFFA4}"/>
              </a:ext>
            </a:extLst>
          </p:cNvPr>
          <p:cNvSpPr txBox="1"/>
          <p:nvPr>
            <p:custDataLst>
              <p:tags r:id="rId1"/>
            </p:custDataLst>
          </p:nvPr>
        </p:nvSpPr>
        <p:spPr>
          <a:xfrm>
            <a:off x="2851231" y="1397836"/>
            <a:ext cx="8862409" cy="2288286"/>
          </a:xfrm>
          <a:prstGeom prst="rect">
            <a:avLst/>
          </a:prstGeom>
          <a:noFill/>
        </p:spPr>
        <p:txBody>
          <a:bodyPr wrap="square" rtlCol="0">
            <a:spAutoFit/>
          </a:bodyPr>
          <a:lstStyle/>
          <a:p>
            <a:pPr>
              <a:defRPr b="0" i="0"/>
            </a:pPr>
            <a:r>
              <a:rPr lang="1106" dirty="0"/>
              <a:t>Cofiwch fod angen i chi </a:t>
            </a:r>
            <a:r>
              <a:rPr lang="1106" b="1" dirty="0"/>
              <a:t>esbonio</a:t>
            </a:r>
            <a:r>
              <a:rPr lang="1106" dirty="0"/>
              <a:t>, sef rhoi rhesymau dros sut a pham mae rhywbeth fel y mae.</a:t>
            </a:r>
          </a:p>
          <a:p>
            <a:endParaRPr lang="en-GB" dirty="0"/>
          </a:p>
          <a:p>
            <a:pPr>
              <a:defRPr b="0" i="0"/>
            </a:pPr>
            <a:r>
              <a:rPr lang="1106" dirty="0"/>
              <a:t>Dylech chi drafod hefyd – felly dylech chi hefyd ystyried syniadau gwahanol.  </a:t>
            </a:r>
          </a:p>
          <a:p>
            <a:endParaRPr lang="en-GB" dirty="0"/>
          </a:p>
          <a:p>
            <a:pPr>
              <a:defRPr b="0" i="0"/>
            </a:pPr>
            <a:r>
              <a:rPr lang="1106" dirty="0"/>
              <a:t>Esboniwch </a:t>
            </a:r>
            <a:r>
              <a:rPr lang="1106" b="1" dirty="0"/>
              <a:t>dair</a:t>
            </a:r>
            <a:r>
              <a:rPr lang="1106" dirty="0"/>
              <a:t> ffordd wahanol y gellir defnyddio gofal plentyn-ganolog o fewn cyfnodau datblygiad allweddol nesaf Daisy </a:t>
            </a:r>
            <a:r>
              <a:rPr lang="1106" b="1" dirty="0"/>
              <a:t>a thrafodwch</a:t>
            </a:r>
            <a:r>
              <a:rPr lang="1106" dirty="0"/>
              <a:t> sut gall hyn effeithio ar gwrdd â rhai o anghenion Daisy.</a:t>
            </a:r>
            <a:endParaRPr lang="en-GB" dirty="0">
              <a:solidFill>
                <a:srgbClr val="FF0000"/>
              </a:solidFill>
            </a:endParaRPr>
          </a:p>
        </p:txBody>
      </p:sp>
      <p:pic>
        <p:nvPicPr>
          <p:cNvPr id="6" name="Picture 5">
            <a:extLst>
              <a:ext uri="{FF2B5EF4-FFF2-40B4-BE49-F238E27FC236}">
                <a16:creationId xmlns:a16="http://schemas.microsoft.com/office/drawing/2014/main" id="{64A9A7E2-369B-4579-96F6-7B5F6F6DE5C4}"/>
              </a:ext>
            </a:extLst>
          </p:cNvPr>
          <p:cNvPicPr>
            <a:picLocks noChangeAspect="1"/>
          </p:cNvPicPr>
          <p:nvPr>
            <p:custDataLst>
              <p:tags r:id="rId2"/>
            </p:custDataLst>
          </p:nvPr>
        </p:nvPicPr>
        <p:blipFill>
          <a:blip r:embed="rId11"/>
          <a:stretch>
            <a:fillRect/>
          </a:stretch>
        </p:blipFill>
        <p:spPr>
          <a:xfrm>
            <a:off x="496058" y="1402301"/>
            <a:ext cx="1360026" cy="994834"/>
          </a:xfrm>
          <a:prstGeom prst="rect">
            <a:avLst/>
          </a:prstGeom>
        </p:spPr>
      </p:pic>
      <p:sp>
        <p:nvSpPr>
          <p:cNvPr id="11" name="TextBox 10">
            <a:extLst>
              <a:ext uri="{FF2B5EF4-FFF2-40B4-BE49-F238E27FC236}">
                <a16:creationId xmlns:a16="http://schemas.microsoft.com/office/drawing/2014/main" id="{9A66E7A9-48AD-4226-AD98-AE003226025E}"/>
              </a:ext>
            </a:extLst>
          </p:cNvPr>
          <p:cNvSpPr txBox="1"/>
          <p:nvPr>
            <p:custDataLst>
              <p:tags r:id="rId3"/>
            </p:custDataLst>
          </p:nvPr>
        </p:nvSpPr>
        <p:spPr>
          <a:xfrm>
            <a:off x="1287997" y="5128242"/>
            <a:ext cx="10022114" cy="1464503"/>
          </a:xfrm>
          <a:prstGeom prst="rect">
            <a:avLst/>
          </a:prstGeom>
          <a:noFill/>
        </p:spPr>
        <p:txBody>
          <a:bodyPr wrap="square" rtlCol="0">
            <a:spAutoFit/>
          </a:bodyPr>
          <a:lstStyle/>
          <a:p>
            <a:pPr>
              <a:defRPr b="0" i="0"/>
            </a:pPr>
            <a:r>
              <a:rPr lang="1106" dirty="0"/>
              <a:t>Mae dwy ran i'r cwestiwn hwn:</a:t>
            </a:r>
          </a:p>
          <a:p>
            <a:pPr marL="285750" indent="-285750">
              <a:buFont typeface="Arial" panose="020B0604020202020204" pitchFamily="34" charset="0"/>
              <a:buChar char="•"/>
              <a:defRPr b="0" i="0"/>
            </a:pPr>
            <a:r>
              <a:rPr lang="1106" dirty="0">
                <a:solidFill>
                  <a:srgbClr val="0070C0"/>
                </a:solidFill>
              </a:rPr>
              <a:t>Y tair ffordd wahanol y gellir defnyddio gofal plentyn-ganolog o fewn y cyfnodau datblygiad nesaf.           </a:t>
            </a:r>
          </a:p>
          <a:p>
            <a:pPr marL="285750" indent="-285750">
              <a:buFont typeface="Arial" panose="020B0604020202020204" pitchFamily="34" charset="0"/>
              <a:buChar char="•"/>
              <a:defRPr b="0" i="0"/>
            </a:pPr>
            <a:r>
              <a:rPr lang="1106" dirty="0">
                <a:solidFill>
                  <a:srgbClr val="FF0000"/>
                </a:solidFill>
              </a:rPr>
              <a:t>Trafodwch sut gall hyn effeithio ar gwrdd â rhai o anghenion Daisy </a:t>
            </a:r>
            <a:r>
              <a:rPr lang="cy-GB" dirty="0">
                <a:solidFill>
                  <a:srgbClr val="FF0000"/>
                </a:solidFill>
              </a:rPr>
              <a:t>(</a:t>
            </a:r>
            <a:r>
              <a:rPr lang="1106" dirty="0">
                <a:solidFill>
                  <a:srgbClr val="FF0000"/>
                </a:solidFill>
              </a:rPr>
              <a:t>dylai hyn hefyd gynnwys yr effeithiau posibl os nad yw'r anghenion hyn yn cael eu cwrdd</a:t>
            </a:r>
            <a:r>
              <a:rPr lang="cy-GB" dirty="0">
                <a:solidFill>
                  <a:srgbClr val="FF0000"/>
                </a:solidFill>
              </a:rPr>
              <a:t>)</a:t>
            </a:r>
            <a:r>
              <a:rPr lang="1106" dirty="0">
                <a:solidFill>
                  <a:srgbClr val="FF0000"/>
                </a:solidFill>
              </a:rPr>
              <a:t>.  </a:t>
            </a:r>
          </a:p>
        </p:txBody>
      </p:sp>
      <p:sp>
        <p:nvSpPr>
          <p:cNvPr id="7" name="Title 4">
            <a:extLst>
              <a:ext uri="{FF2B5EF4-FFF2-40B4-BE49-F238E27FC236}">
                <a16:creationId xmlns:a16="http://schemas.microsoft.com/office/drawing/2014/main" id="{429CDA81-1DDD-44E1-8A24-A0C3ABF24D25}"/>
              </a:ext>
            </a:extLst>
          </p:cNvPr>
          <p:cNvSpPr txBox="1"/>
          <p:nvPr>
            <p:custDataLst>
              <p:tags r:id="rId4"/>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2" name="TextBox 1">
            <a:extLst>
              <a:ext uri="{FF2B5EF4-FFF2-40B4-BE49-F238E27FC236}">
                <a16:creationId xmlns:a16="http://schemas.microsoft.com/office/drawing/2014/main" id="{07914D3E-2685-4BD3-83C3-09BE26CA5A59}"/>
              </a:ext>
            </a:extLst>
          </p:cNvPr>
          <p:cNvSpPr txBox="1"/>
          <p:nvPr>
            <p:custDataLst>
              <p:tags r:id="rId5"/>
            </p:custDataLst>
          </p:nvPr>
        </p:nvSpPr>
        <p:spPr>
          <a:xfrm>
            <a:off x="496058" y="3943632"/>
            <a:ext cx="9886886" cy="915314"/>
          </a:xfrm>
          <a:prstGeom prst="rect">
            <a:avLst/>
          </a:prstGeom>
          <a:noFill/>
          <a:ln>
            <a:solidFill>
              <a:schemeClr val="tx1"/>
            </a:solidFill>
          </a:ln>
        </p:spPr>
        <p:txBody>
          <a:bodyPr wrap="square" rtlCol="0">
            <a:spAutoFit/>
          </a:bodyPr>
          <a:lstStyle/>
          <a:p>
            <a:pPr>
              <a:defRPr b="0" i="0"/>
            </a:pPr>
            <a:r>
              <a:rPr lang="1106"/>
              <a:t>Esboniwch</a:t>
            </a:r>
            <a:r>
              <a:rPr lang="1106" b="1"/>
              <a:t> dair</a:t>
            </a:r>
            <a:r>
              <a:rPr lang="1106"/>
              <a:t> ffordd wahanol y gellir defnyddio gofal plentyn-ganolog o fewn cyfnodau datblygiad allweddol nesaf Daisy </a:t>
            </a:r>
            <a:r>
              <a:rPr lang="1106" b="1"/>
              <a:t>a thrafodwch</a:t>
            </a:r>
            <a:r>
              <a:rPr lang="1106"/>
              <a:t> sut gall hyn effeithio ar gwrdd â rhai o anghenion Daisy.</a:t>
            </a:r>
          </a:p>
        </p:txBody>
      </p:sp>
      <p:sp>
        <p:nvSpPr>
          <p:cNvPr id="9" name="Freeform: Shape 8">
            <a:extLst>
              <a:ext uri="{FF2B5EF4-FFF2-40B4-BE49-F238E27FC236}">
                <a16:creationId xmlns:a16="http://schemas.microsoft.com/office/drawing/2014/main" id="{3DA5A32F-194A-4E4A-9E2E-4606905730CD}"/>
              </a:ext>
            </a:extLst>
          </p:cNvPr>
          <p:cNvSpPr/>
          <p:nvPr>
            <p:custDataLst>
              <p:tags r:id="rId6"/>
            </p:custDataLst>
          </p:nvPr>
        </p:nvSpPr>
        <p:spPr>
          <a:xfrm>
            <a:off x="1404257" y="4223657"/>
            <a:ext cx="8697686" cy="152400"/>
          </a:xfrm>
          <a:custGeom>
            <a:avLst/>
            <a:gdLst>
              <a:gd name="connsiteX0" fmla="*/ 0 w 8697686"/>
              <a:gd name="connsiteY0" fmla="*/ 43543 h 152400"/>
              <a:gd name="connsiteX1" fmla="*/ 261257 w 8697686"/>
              <a:gd name="connsiteY1" fmla="*/ 43543 h 152400"/>
              <a:gd name="connsiteX2" fmla="*/ 293914 w 8697686"/>
              <a:gd name="connsiteY2" fmla="*/ 54429 h 152400"/>
              <a:gd name="connsiteX3" fmla="*/ 402772 w 8697686"/>
              <a:gd name="connsiteY3" fmla="*/ 76200 h 152400"/>
              <a:gd name="connsiteX4" fmla="*/ 435429 w 8697686"/>
              <a:gd name="connsiteY4" fmla="*/ 97972 h 152400"/>
              <a:gd name="connsiteX5" fmla="*/ 598714 w 8697686"/>
              <a:gd name="connsiteY5" fmla="*/ 119743 h 152400"/>
              <a:gd name="connsiteX6" fmla="*/ 1219200 w 8697686"/>
              <a:gd name="connsiteY6" fmla="*/ 152400 h 152400"/>
              <a:gd name="connsiteX7" fmla="*/ 2068286 w 8697686"/>
              <a:gd name="connsiteY7" fmla="*/ 141514 h 152400"/>
              <a:gd name="connsiteX8" fmla="*/ 2329543 w 8697686"/>
              <a:gd name="connsiteY8" fmla="*/ 97972 h 152400"/>
              <a:gd name="connsiteX9" fmla="*/ 2525486 w 8697686"/>
              <a:gd name="connsiteY9" fmla="*/ 76200 h 152400"/>
              <a:gd name="connsiteX10" fmla="*/ 3363686 w 8697686"/>
              <a:gd name="connsiteY10" fmla="*/ 65314 h 152400"/>
              <a:gd name="connsiteX11" fmla="*/ 3483429 w 8697686"/>
              <a:gd name="connsiteY11" fmla="*/ 54429 h 152400"/>
              <a:gd name="connsiteX12" fmla="*/ 3516086 w 8697686"/>
              <a:gd name="connsiteY12" fmla="*/ 43543 h 152400"/>
              <a:gd name="connsiteX13" fmla="*/ 3668486 w 8697686"/>
              <a:gd name="connsiteY13" fmla="*/ 21772 h 152400"/>
              <a:gd name="connsiteX14" fmla="*/ 3918857 w 8697686"/>
              <a:gd name="connsiteY14" fmla="*/ 0 h 152400"/>
              <a:gd name="connsiteX15" fmla="*/ 4506686 w 8697686"/>
              <a:gd name="connsiteY15" fmla="*/ 10886 h 152400"/>
              <a:gd name="connsiteX16" fmla="*/ 4539343 w 8697686"/>
              <a:gd name="connsiteY16" fmla="*/ 21772 h 152400"/>
              <a:gd name="connsiteX17" fmla="*/ 4604657 w 8697686"/>
              <a:gd name="connsiteY17" fmla="*/ 32657 h 152400"/>
              <a:gd name="connsiteX18" fmla="*/ 4637314 w 8697686"/>
              <a:gd name="connsiteY18" fmla="*/ 43543 h 152400"/>
              <a:gd name="connsiteX19" fmla="*/ 4800600 w 8697686"/>
              <a:gd name="connsiteY19" fmla="*/ 65314 h 152400"/>
              <a:gd name="connsiteX20" fmla="*/ 4865914 w 8697686"/>
              <a:gd name="connsiteY20" fmla="*/ 87086 h 152400"/>
              <a:gd name="connsiteX21" fmla="*/ 4931229 w 8697686"/>
              <a:gd name="connsiteY21" fmla="*/ 97972 h 152400"/>
              <a:gd name="connsiteX22" fmla="*/ 5007429 w 8697686"/>
              <a:gd name="connsiteY22" fmla="*/ 108857 h 152400"/>
              <a:gd name="connsiteX23" fmla="*/ 5094514 w 8697686"/>
              <a:gd name="connsiteY23" fmla="*/ 119743 h 152400"/>
              <a:gd name="connsiteX24" fmla="*/ 5268686 w 8697686"/>
              <a:gd name="connsiteY24" fmla="*/ 152400 h 152400"/>
              <a:gd name="connsiteX25" fmla="*/ 5573486 w 8697686"/>
              <a:gd name="connsiteY25" fmla="*/ 130629 h 152400"/>
              <a:gd name="connsiteX26" fmla="*/ 5725886 w 8697686"/>
              <a:gd name="connsiteY26" fmla="*/ 87086 h 152400"/>
              <a:gd name="connsiteX27" fmla="*/ 5845629 w 8697686"/>
              <a:gd name="connsiteY27" fmla="*/ 65314 h 152400"/>
              <a:gd name="connsiteX28" fmla="*/ 6574972 w 8697686"/>
              <a:gd name="connsiteY28" fmla="*/ 87086 h 152400"/>
              <a:gd name="connsiteX29" fmla="*/ 6955972 w 8697686"/>
              <a:gd name="connsiteY29" fmla="*/ 108857 h 152400"/>
              <a:gd name="connsiteX30" fmla="*/ 7043057 w 8697686"/>
              <a:gd name="connsiteY30" fmla="*/ 119743 h 152400"/>
              <a:gd name="connsiteX31" fmla="*/ 7130143 w 8697686"/>
              <a:gd name="connsiteY31" fmla="*/ 141514 h 152400"/>
              <a:gd name="connsiteX32" fmla="*/ 8240486 w 8697686"/>
              <a:gd name="connsiteY32" fmla="*/ 130629 h 152400"/>
              <a:gd name="connsiteX33" fmla="*/ 8294914 w 8697686"/>
              <a:gd name="connsiteY33" fmla="*/ 119743 h 152400"/>
              <a:gd name="connsiteX34" fmla="*/ 8567057 w 8697686"/>
              <a:gd name="connsiteY34" fmla="*/ 87086 h 152400"/>
              <a:gd name="connsiteX35" fmla="*/ 8697686 w 8697686"/>
              <a:gd name="connsiteY35" fmla="*/ 54429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697686" h="152400">
                <a:moveTo>
                  <a:pt x="0" y="43543"/>
                </a:moveTo>
                <a:cubicBezTo>
                  <a:pt x="128566" y="29258"/>
                  <a:pt x="104401" y="26114"/>
                  <a:pt x="261257" y="43543"/>
                </a:cubicBezTo>
                <a:cubicBezTo>
                  <a:pt x="272661" y="44810"/>
                  <a:pt x="282733" y="51849"/>
                  <a:pt x="293914" y="54429"/>
                </a:cubicBezTo>
                <a:cubicBezTo>
                  <a:pt x="329971" y="62750"/>
                  <a:pt x="366486" y="68943"/>
                  <a:pt x="402772" y="76200"/>
                </a:cubicBezTo>
                <a:cubicBezTo>
                  <a:pt x="413658" y="83457"/>
                  <a:pt x="423404" y="92818"/>
                  <a:pt x="435429" y="97972"/>
                </a:cubicBezTo>
                <a:cubicBezTo>
                  <a:pt x="474596" y="114758"/>
                  <a:pt x="579955" y="117733"/>
                  <a:pt x="598714" y="119743"/>
                </a:cubicBezTo>
                <a:cubicBezTo>
                  <a:pt x="970060" y="159530"/>
                  <a:pt x="623282" y="137502"/>
                  <a:pt x="1219200" y="152400"/>
                </a:cubicBezTo>
                <a:lnTo>
                  <a:pt x="2068286" y="141514"/>
                </a:lnTo>
                <a:cubicBezTo>
                  <a:pt x="2140581" y="139157"/>
                  <a:pt x="2254547" y="112034"/>
                  <a:pt x="2329543" y="97972"/>
                </a:cubicBezTo>
                <a:cubicBezTo>
                  <a:pt x="2395840" y="85541"/>
                  <a:pt x="2456237" y="77756"/>
                  <a:pt x="2525486" y="76200"/>
                </a:cubicBezTo>
                <a:lnTo>
                  <a:pt x="3363686" y="65314"/>
                </a:lnTo>
                <a:cubicBezTo>
                  <a:pt x="3403600" y="61686"/>
                  <a:pt x="3443753" y="60097"/>
                  <a:pt x="3483429" y="54429"/>
                </a:cubicBezTo>
                <a:cubicBezTo>
                  <a:pt x="3494788" y="52806"/>
                  <a:pt x="3504786" y="45537"/>
                  <a:pt x="3516086" y="43543"/>
                </a:cubicBezTo>
                <a:cubicBezTo>
                  <a:pt x="3566621" y="34625"/>
                  <a:pt x="3617468" y="27288"/>
                  <a:pt x="3668486" y="21772"/>
                </a:cubicBezTo>
                <a:cubicBezTo>
                  <a:pt x="3751773" y="12768"/>
                  <a:pt x="3835400" y="7257"/>
                  <a:pt x="3918857" y="0"/>
                </a:cubicBezTo>
                <a:lnTo>
                  <a:pt x="4506686" y="10886"/>
                </a:lnTo>
                <a:cubicBezTo>
                  <a:pt x="4518153" y="11288"/>
                  <a:pt x="4528142" y="19283"/>
                  <a:pt x="4539343" y="21772"/>
                </a:cubicBezTo>
                <a:cubicBezTo>
                  <a:pt x="4560889" y="26560"/>
                  <a:pt x="4582886" y="29029"/>
                  <a:pt x="4604657" y="32657"/>
                </a:cubicBezTo>
                <a:cubicBezTo>
                  <a:pt x="4615543" y="36286"/>
                  <a:pt x="4626182" y="40760"/>
                  <a:pt x="4637314" y="43543"/>
                </a:cubicBezTo>
                <a:cubicBezTo>
                  <a:pt x="4697440" y="58575"/>
                  <a:pt x="4732581" y="58513"/>
                  <a:pt x="4800600" y="65314"/>
                </a:cubicBezTo>
                <a:cubicBezTo>
                  <a:pt x="4822371" y="72571"/>
                  <a:pt x="4843650" y="81520"/>
                  <a:pt x="4865914" y="87086"/>
                </a:cubicBezTo>
                <a:cubicBezTo>
                  <a:pt x="4887327" y="92439"/>
                  <a:pt x="4909414" y="94616"/>
                  <a:pt x="4931229" y="97972"/>
                </a:cubicBezTo>
                <a:cubicBezTo>
                  <a:pt x="4956588" y="101873"/>
                  <a:pt x="4981996" y="105466"/>
                  <a:pt x="5007429" y="108857"/>
                </a:cubicBezTo>
                <a:cubicBezTo>
                  <a:pt x="5036427" y="112723"/>
                  <a:pt x="5065761" y="114352"/>
                  <a:pt x="5094514" y="119743"/>
                </a:cubicBezTo>
                <a:cubicBezTo>
                  <a:pt x="5325444" y="163042"/>
                  <a:pt x="5039021" y="123691"/>
                  <a:pt x="5268686" y="152400"/>
                </a:cubicBezTo>
                <a:cubicBezTo>
                  <a:pt x="5432667" y="144591"/>
                  <a:pt x="5452120" y="150856"/>
                  <a:pt x="5573486" y="130629"/>
                </a:cubicBezTo>
                <a:cubicBezTo>
                  <a:pt x="5688468" y="111466"/>
                  <a:pt x="5560502" y="128433"/>
                  <a:pt x="5725886" y="87086"/>
                </a:cubicBezTo>
                <a:cubicBezTo>
                  <a:pt x="5794321" y="69977"/>
                  <a:pt x="5754618" y="78316"/>
                  <a:pt x="5845629" y="65314"/>
                </a:cubicBezTo>
                <a:lnTo>
                  <a:pt x="6574972" y="87086"/>
                </a:lnTo>
                <a:cubicBezTo>
                  <a:pt x="6750801" y="92883"/>
                  <a:pt x="6807121" y="93189"/>
                  <a:pt x="6955972" y="108857"/>
                </a:cubicBezTo>
                <a:cubicBezTo>
                  <a:pt x="6985066" y="111919"/>
                  <a:pt x="7014304" y="114352"/>
                  <a:pt x="7043057" y="119743"/>
                </a:cubicBezTo>
                <a:cubicBezTo>
                  <a:pt x="7072467" y="125257"/>
                  <a:pt x="7101114" y="134257"/>
                  <a:pt x="7130143" y="141514"/>
                </a:cubicBezTo>
                <a:lnTo>
                  <a:pt x="8240486" y="130629"/>
                </a:lnTo>
                <a:cubicBezTo>
                  <a:pt x="8258985" y="130283"/>
                  <a:pt x="8276598" y="122360"/>
                  <a:pt x="8294914" y="119743"/>
                </a:cubicBezTo>
                <a:cubicBezTo>
                  <a:pt x="8385349" y="106824"/>
                  <a:pt x="8476270" y="97174"/>
                  <a:pt x="8567057" y="87086"/>
                </a:cubicBezTo>
                <a:lnTo>
                  <a:pt x="8697686" y="54429"/>
                </a:lnTo>
              </a:path>
            </a:pathLst>
          </a:cu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reeform: Shape 11">
            <a:extLst>
              <a:ext uri="{FF2B5EF4-FFF2-40B4-BE49-F238E27FC236}">
                <a16:creationId xmlns:a16="http://schemas.microsoft.com/office/drawing/2014/main" id="{43241852-C945-4E8B-ADD8-1F6E954CCB5A}"/>
              </a:ext>
            </a:extLst>
          </p:cNvPr>
          <p:cNvSpPr/>
          <p:nvPr>
            <p:custDataLst>
              <p:tags r:id="rId7"/>
            </p:custDataLst>
          </p:nvPr>
        </p:nvSpPr>
        <p:spPr>
          <a:xfrm>
            <a:off x="609600" y="4561114"/>
            <a:ext cx="2275114" cy="43543"/>
          </a:xfrm>
          <a:custGeom>
            <a:avLst/>
            <a:gdLst>
              <a:gd name="connsiteX0" fmla="*/ 0 w 2275114"/>
              <a:gd name="connsiteY0" fmla="*/ 0 h 43543"/>
              <a:gd name="connsiteX1" fmla="*/ 337457 w 2275114"/>
              <a:gd name="connsiteY1" fmla="*/ 10886 h 43543"/>
              <a:gd name="connsiteX2" fmla="*/ 413657 w 2275114"/>
              <a:gd name="connsiteY2" fmla="*/ 21772 h 43543"/>
              <a:gd name="connsiteX3" fmla="*/ 1654629 w 2275114"/>
              <a:gd name="connsiteY3" fmla="*/ 43543 h 43543"/>
              <a:gd name="connsiteX4" fmla="*/ 2111829 w 2275114"/>
              <a:gd name="connsiteY4" fmla="*/ 32657 h 43543"/>
              <a:gd name="connsiteX5" fmla="*/ 2177143 w 2275114"/>
              <a:gd name="connsiteY5" fmla="*/ 21772 h 43543"/>
              <a:gd name="connsiteX6" fmla="*/ 2275114 w 2275114"/>
              <a:gd name="connsiteY6" fmla="*/ 0 h 4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5114" h="43543">
                <a:moveTo>
                  <a:pt x="0" y="0"/>
                </a:moveTo>
                <a:cubicBezTo>
                  <a:pt x="112486" y="3629"/>
                  <a:pt x="225068" y="4971"/>
                  <a:pt x="337457" y="10886"/>
                </a:cubicBezTo>
                <a:cubicBezTo>
                  <a:pt x="363079" y="12235"/>
                  <a:pt x="388007" y="21136"/>
                  <a:pt x="413657" y="21772"/>
                </a:cubicBezTo>
                <a:lnTo>
                  <a:pt x="1654629" y="43543"/>
                </a:lnTo>
                <a:lnTo>
                  <a:pt x="2111829" y="32657"/>
                </a:lnTo>
                <a:cubicBezTo>
                  <a:pt x="2133881" y="31738"/>
                  <a:pt x="2155500" y="26101"/>
                  <a:pt x="2177143" y="21772"/>
                </a:cubicBezTo>
                <a:cubicBezTo>
                  <a:pt x="2209947" y="15211"/>
                  <a:pt x="2275114" y="0"/>
                  <a:pt x="2275114" y="0"/>
                </a:cubicBezTo>
              </a:path>
            </a:pathLst>
          </a:cu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reeform: Shape 13">
            <a:extLst>
              <a:ext uri="{FF2B5EF4-FFF2-40B4-BE49-F238E27FC236}">
                <a16:creationId xmlns:a16="http://schemas.microsoft.com/office/drawing/2014/main" id="{80B5A6E6-54BC-48A3-AF52-91715753E29C}"/>
              </a:ext>
            </a:extLst>
          </p:cNvPr>
          <p:cNvSpPr/>
          <p:nvPr>
            <p:custDataLst>
              <p:tags r:id="rId8"/>
            </p:custDataLst>
          </p:nvPr>
        </p:nvSpPr>
        <p:spPr>
          <a:xfrm>
            <a:off x="3559629" y="4529426"/>
            <a:ext cx="6281057" cy="152867"/>
          </a:xfrm>
          <a:custGeom>
            <a:avLst/>
            <a:gdLst>
              <a:gd name="connsiteX0" fmla="*/ 0 w 6281057"/>
              <a:gd name="connsiteY0" fmla="*/ 107888 h 152867"/>
              <a:gd name="connsiteX1" fmla="*/ 185057 w 6281057"/>
              <a:gd name="connsiteY1" fmla="*/ 151431 h 152867"/>
              <a:gd name="connsiteX2" fmla="*/ 1023257 w 6281057"/>
              <a:gd name="connsiteY2" fmla="*/ 129660 h 152867"/>
              <a:gd name="connsiteX3" fmla="*/ 1153885 w 6281057"/>
              <a:gd name="connsiteY3" fmla="*/ 107888 h 152867"/>
              <a:gd name="connsiteX4" fmla="*/ 1240971 w 6281057"/>
              <a:gd name="connsiteY4" fmla="*/ 86117 h 152867"/>
              <a:gd name="connsiteX5" fmla="*/ 1436914 w 6281057"/>
              <a:gd name="connsiteY5" fmla="*/ 64345 h 152867"/>
              <a:gd name="connsiteX6" fmla="*/ 2906485 w 6281057"/>
              <a:gd name="connsiteY6" fmla="*/ 64345 h 152867"/>
              <a:gd name="connsiteX7" fmla="*/ 3156857 w 6281057"/>
              <a:gd name="connsiteY7" fmla="*/ 97003 h 152867"/>
              <a:gd name="connsiteX8" fmla="*/ 3287485 w 6281057"/>
              <a:gd name="connsiteY8" fmla="*/ 107888 h 152867"/>
              <a:gd name="connsiteX9" fmla="*/ 3505200 w 6281057"/>
              <a:gd name="connsiteY9" fmla="*/ 140545 h 152867"/>
              <a:gd name="connsiteX10" fmla="*/ 3570514 w 6281057"/>
              <a:gd name="connsiteY10" fmla="*/ 151431 h 152867"/>
              <a:gd name="connsiteX11" fmla="*/ 4299857 w 6281057"/>
              <a:gd name="connsiteY11" fmla="*/ 140545 h 152867"/>
              <a:gd name="connsiteX12" fmla="*/ 4354285 w 6281057"/>
              <a:gd name="connsiteY12" fmla="*/ 129660 h 152867"/>
              <a:gd name="connsiteX13" fmla="*/ 4463142 w 6281057"/>
              <a:gd name="connsiteY13" fmla="*/ 118774 h 152867"/>
              <a:gd name="connsiteX14" fmla="*/ 4626428 w 6281057"/>
              <a:gd name="connsiteY14" fmla="*/ 86117 h 152867"/>
              <a:gd name="connsiteX15" fmla="*/ 4920342 w 6281057"/>
              <a:gd name="connsiteY15" fmla="*/ 64345 h 152867"/>
              <a:gd name="connsiteX16" fmla="*/ 4963885 w 6281057"/>
              <a:gd name="connsiteY16" fmla="*/ 42574 h 152867"/>
              <a:gd name="connsiteX17" fmla="*/ 5159828 w 6281057"/>
              <a:gd name="connsiteY17" fmla="*/ 20803 h 152867"/>
              <a:gd name="connsiteX18" fmla="*/ 5236028 w 6281057"/>
              <a:gd name="connsiteY18" fmla="*/ 9917 h 152867"/>
              <a:gd name="connsiteX19" fmla="*/ 5519057 w 6281057"/>
              <a:gd name="connsiteY19" fmla="*/ 20803 h 152867"/>
              <a:gd name="connsiteX20" fmla="*/ 5551714 w 6281057"/>
              <a:gd name="connsiteY20" fmla="*/ 42574 h 152867"/>
              <a:gd name="connsiteX21" fmla="*/ 5693228 w 6281057"/>
              <a:gd name="connsiteY21" fmla="*/ 75231 h 152867"/>
              <a:gd name="connsiteX22" fmla="*/ 5736771 w 6281057"/>
              <a:gd name="connsiteY22" fmla="*/ 97003 h 152867"/>
              <a:gd name="connsiteX23" fmla="*/ 5856514 w 6281057"/>
              <a:gd name="connsiteY23" fmla="*/ 107888 h 152867"/>
              <a:gd name="connsiteX24" fmla="*/ 6281057 w 6281057"/>
              <a:gd name="connsiteY24" fmla="*/ 129660 h 152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281057" h="152867">
                <a:moveTo>
                  <a:pt x="0" y="107888"/>
                </a:moveTo>
                <a:cubicBezTo>
                  <a:pt x="61686" y="122402"/>
                  <a:pt x="121728" y="149142"/>
                  <a:pt x="185057" y="151431"/>
                </a:cubicBezTo>
                <a:cubicBezTo>
                  <a:pt x="201905" y="152040"/>
                  <a:pt x="789094" y="160203"/>
                  <a:pt x="1023257" y="129660"/>
                </a:cubicBezTo>
                <a:cubicBezTo>
                  <a:pt x="1067030" y="123951"/>
                  <a:pt x="1111060" y="118594"/>
                  <a:pt x="1153885" y="107888"/>
                </a:cubicBezTo>
                <a:cubicBezTo>
                  <a:pt x="1182914" y="100631"/>
                  <a:pt x="1211232" y="89421"/>
                  <a:pt x="1240971" y="86117"/>
                </a:cubicBezTo>
                <a:lnTo>
                  <a:pt x="1436914" y="64345"/>
                </a:lnTo>
                <a:cubicBezTo>
                  <a:pt x="1938608" y="-61070"/>
                  <a:pt x="1561269" y="29404"/>
                  <a:pt x="2906485" y="64345"/>
                </a:cubicBezTo>
                <a:cubicBezTo>
                  <a:pt x="2990621" y="66530"/>
                  <a:pt x="3072983" y="90014"/>
                  <a:pt x="3156857" y="97003"/>
                </a:cubicBezTo>
                <a:lnTo>
                  <a:pt x="3287485" y="107888"/>
                </a:lnTo>
                <a:cubicBezTo>
                  <a:pt x="3381353" y="139178"/>
                  <a:pt x="3296363" y="113306"/>
                  <a:pt x="3505200" y="140545"/>
                </a:cubicBezTo>
                <a:cubicBezTo>
                  <a:pt x="3527086" y="143400"/>
                  <a:pt x="3548743" y="147802"/>
                  <a:pt x="3570514" y="151431"/>
                </a:cubicBezTo>
                <a:lnTo>
                  <a:pt x="4299857" y="140545"/>
                </a:lnTo>
                <a:cubicBezTo>
                  <a:pt x="4318352" y="140031"/>
                  <a:pt x="4335945" y="132105"/>
                  <a:pt x="4354285" y="129660"/>
                </a:cubicBezTo>
                <a:cubicBezTo>
                  <a:pt x="4390432" y="124841"/>
                  <a:pt x="4426856" y="122403"/>
                  <a:pt x="4463142" y="118774"/>
                </a:cubicBezTo>
                <a:cubicBezTo>
                  <a:pt x="4546519" y="85424"/>
                  <a:pt x="4507292" y="95281"/>
                  <a:pt x="4626428" y="86117"/>
                </a:cubicBezTo>
                <a:cubicBezTo>
                  <a:pt x="5061455" y="52653"/>
                  <a:pt x="4590503" y="94331"/>
                  <a:pt x="4920342" y="64345"/>
                </a:cubicBezTo>
                <a:cubicBezTo>
                  <a:pt x="4934856" y="57088"/>
                  <a:pt x="4948342" y="47237"/>
                  <a:pt x="4963885" y="42574"/>
                </a:cubicBezTo>
                <a:cubicBezTo>
                  <a:pt x="5006756" y="29713"/>
                  <a:pt x="5136953" y="23211"/>
                  <a:pt x="5159828" y="20803"/>
                </a:cubicBezTo>
                <a:cubicBezTo>
                  <a:pt x="5185345" y="18117"/>
                  <a:pt x="5210628" y="13546"/>
                  <a:pt x="5236028" y="9917"/>
                </a:cubicBezTo>
                <a:cubicBezTo>
                  <a:pt x="5330371" y="13546"/>
                  <a:pt x="5425145" y="11088"/>
                  <a:pt x="5519057" y="20803"/>
                </a:cubicBezTo>
                <a:cubicBezTo>
                  <a:pt x="5532070" y="22149"/>
                  <a:pt x="5539464" y="37980"/>
                  <a:pt x="5551714" y="42574"/>
                </a:cubicBezTo>
                <a:cubicBezTo>
                  <a:pt x="5622852" y="69251"/>
                  <a:pt x="5608619" y="32926"/>
                  <a:pt x="5693228" y="75231"/>
                </a:cubicBezTo>
                <a:cubicBezTo>
                  <a:pt x="5707742" y="82488"/>
                  <a:pt x="5720859" y="93821"/>
                  <a:pt x="5736771" y="97003"/>
                </a:cubicBezTo>
                <a:cubicBezTo>
                  <a:pt x="5776072" y="104863"/>
                  <a:pt x="5816648" y="103764"/>
                  <a:pt x="5856514" y="107888"/>
                </a:cubicBezTo>
                <a:cubicBezTo>
                  <a:pt x="6148324" y="138075"/>
                  <a:pt x="5963396" y="129660"/>
                  <a:pt x="6281057" y="12966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Freeform: Shape 14">
            <a:extLst>
              <a:ext uri="{FF2B5EF4-FFF2-40B4-BE49-F238E27FC236}">
                <a16:creationId xmlns:a16="http://schemas.microsoft.com/office/drawing/2014/main" id="{330655B5-4449-4947-A7BD-9E95F844DBEE}"/>
              </a:ext>
            </a:extLst>
          </p:cNvPr>
          <p:cNvSpPr/>
          <p:nvPr>
            <p:custDataLst>
              <p:tags r:id="rId9"/>
            </p:custDataLst>
          </p:nvPr>
        </p:nvSpPr>
        <p:spPr>
          <a:xfrm>
            <a:off x="587829" y="4809922"/>
            <a:ext cx="576942" cy="111502"/>
          </a:xfrm>
          <a:custGeom>
            <a:avLst/>
            <a:gdLst>
              <a:gd name="connsiteX0" fmla="*/ 0 w 576942"/>
              <a:gd name="connsiteY0" fmla="*/ 12449 h 111502"/>
              <a:gd name="connsiteX1" fmla="*/ 185057 w 576942"/>
              <a:gd name="connsiteY1" fmla="*/ 110421 h 111502"/>
              <a:gd name="connsiteX2" fmla="*/ 326571 w 576942"/>
              <a:gd name="connsiteY2" fmla="*/ 99535 h 111502"/>
              <a:gd name="connsiteX3" fmla="*/ 413657 w 576942"/>
              <a:gd name="connsiteY3" fmla="*/ 55992 h 111502"/>
              <a:gd name="connsiteX4" fmla="*/ 457200 w 576942"/>
              <a:gd name="connsiteY4" fmla="*/ 45107 h 111502"/>
              <a:gd name="connsiteX5" fmla="*/ 533400 w 576942"/>
              <a:gd name="connsiteY5" fmla="*/ 1564 h 111502"/>
              <a:gd name="connsiteX6" fmla="*/ 576942 w 576942"/>
              <a:gd name="connsiteY6" fmla="*/ 1564 h 11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942" h="111502">
                <a:moveTo>
                  <a:pt x="0" y="12449"/>
                </a:moveTo>
                <a:cubicBezTo>
                  <a:pt x="16739" y="22492"/>
                  <a:pt x="145595" y="106475"/>
                  <a:pt x="185057" y="110421"/>
                </a:cubicBezTo>
                <a:cubicBezTo>
                  <a:pt x="232133" y="115129"/>
                  <a:pt x="279400" y="103164"/>
                  <a:pt x="326571" y="99535"/>
                </a:cubicBezTo>
                <a:cubicBezTo>
                  <a:pt x="433496" y="72803"/>
                  <a:pt x="302628" y="111505"/>
                  <a:pt x="413657" y="55992"/>
                </a:cubicBezTo>
                <a:cubicBezTo>
                  <a:pt x="427039" y="49301"/>
                  <a:pt x="442686" y="48735"/>
                  <a:pt x="457200" y="45107"/>
                </a:cubicBezTo>
                <a:cubicBezTo>
                  <a:pt x="476637" y="32148"/>
                  <a:pt x="511299" y="7089"/>
                  <a:pt x="533400" y="1564"/>
                </a:cubicBezTo>
                <a:cubicBezTo>
                  <a:pt x="547481" y="-1956"/>
                  <a:pt x="562428" y="1564"/>
                  <a:pt x="576942" y="1564"/>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18349944"/>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custDataLst>
              <p:tags r:id="rId1"/>
            </p:custDataLst>
          </p:nvPr>
        </p:nvSpPr>
        <p:spPr>
          <a:xfrm>
            <a:off x="648181" y="1446543"/>
            <a:ext cx="7102447" cy="1131701"/>
          </a:xfrm>
          <a:solidFill>
            <a:srgbClr val="DB44E3"/>
          </a:solidFill>
        </p:spPr>
        <p:txBody>
          <a:bodyPr vert="horz" lIns="91440" tIns="45720" rIns="91440" bIns="45720" rtlCol="0" anchor="t">
            <a:normAutofit/>
          </a:bodyPr>
          <a:lstStyle/>
          <a:p>
            <a:pPr algn="ctr">
              <a:defRPr b="0" i="0"/>
            </a:pPr>
            <a:br>
              <a:rPr lang="1106" sz="2500"/>
            </a:br>
            <a:r>
              <a:rPr lang="1106" sz="2500" b="1">
                <a:solidFill>
                  <a:schemeClr val="bg1"/>
                </a:solidFill>
              </a:rPr>
              <a:t>Sut gellir cymhwyso gofal plentyn-ganolog</a:t>
            </a:r>
          </a:p>
        </p:txBody>
      </p:sp>
      <p:sp>
        <p:nvSpPr>
          <p:cNvPr id="9" name="TextBox 8">
            <a:extLst>
              <a:ext uri="{FF2B5EF4-FFF2-40B4-BE49-F238E27FC236}">
                <a16:creationId xmlns:a16="http://schemas.microsoft.com/office/drawing/2014/main" id="{63F79548-BA85-4FB2-BD30-85932E5F0279}"/>
              </a:ext>
            </a:extLst>
          </p:cNvPr>
          <p:cNvSpPr txBox="1"/>
          <p:nvPr>
            <p:custDataLst>
              <p:tags r:id="rId2"/>
            </p:custDataLst>
          </p:nvPr>
        </p:nvSpPr>
        <p:spPr>
          <a:xfrm>
            <a:off x="648182" y="3148314"/>
            <a:ext cx="7433762" cy="2745943"/>
          </a:xfrm>
          <a:prstGeom prst="rect">
            <a:avLst/>
          </a:prstGeom>
          <a:noFill/>
        </p:spPr>
        <p:txBody>
          <a:bodyPr wrap="square" rtlCol="0">
            <a:spAutoFit/>
          </a:bodyPr>
          <a:lstStyle/>
          <a:p>
            <a:pPr marL="285750" indent="-285750">
              <a:spcAft>
                <a:spcPts val="1200"/>
              </a:spcAft>
              <a:buFont typeface="Arial" panose="020B0604020202020204" pitchFamily="34" charset="0"/>
              <a:buChar char="•"/>
              <a:defRPr b="0" i="0"/>
            </a:pPr>
            <a:r>
              <a:rPr lang="1106" sz="2400"/>
              <a:t>drwy gydgynhyrchu</a:t>
            </a:r>
          </a:p>
          <a:p>
            <a:pPr marL="285750" indent="-285750">
              <a:spcAft>
                <a:spcPts val="1200"/>
              </a:spcAft>
              <a:buFont typeface="Arial" panose="020B0604020202020204" pitchFamily="34" charset="0"/>
              <a:buChar char="•"/>
              <a:defRPr b="0" i="0"/>
            </a:pPr>
            <a:r>
              <a:rPr lang="1106" sz="2400"/>
              <a:t>drwy gyfranogiad gweithredol</a:t>
            </a:r>
          </a:p>
          <a:p>
            <a:pPr marL="285750" indent="-285750">
              <a:spcAft>
                <a:spcPts val="1200"/>
              </a:spcAft>
              <a:buFont typeface="Arial" panose="020B0604020202020204" pitchFamily="34" charset="0"/>
              <a:buChar char="•"/>
              <a:defRPr b="0" i="0"/>
            </a:pPr>
            <a:r>
              <a:rPr lang="1106" sz="2400"/>
              <a:t>gwybod beth yw dewisiadau a chefndir plentyn neu berson ifanc</a:t>
            </a:r>
          </a:p>
          <a:p>
            <a:pPr marL="285750" indent="-285750">
              <a:buFont typeface="Arial" panose="020B0604020202020204" pitchFamily="34" charset="0"/>
              <a:buChar char="•"/>
              <a:defRPr b="0" i="0"/>
            </a:pPr>
            <a:r>
              <a:rPr lang="1106" sz="2400"/>
              <a:t>galluogi'r plentyn/person ifanc i fod â llais, dewis/rheolaeth</a:t>
            </a:r>
          </a:p>
        </p:txBody>
      </p:sp>
      <p:sp>
        <p:nvSpPr>
          <p:cNvPr id="10" name="TextBox 9">
            <a:extLst>
              <a:ext uri="{FF2B5EF4-FFF2-40B4-BE49-F238E27FC236}">
                <a16:creationId xmlns:a16="http://schemas.microsoft.com/office/drawing/2014/main" id="{CF5D0B2B-B701-40B1-A57C-0F324A7AABB2}"/>
              </a:ext>
            </a:extLst>
          </p:cNvPr>
          <p:cNvSpPr txBox="1"/>
          <p:nvPr>
            <p:custDataLst>
              <p:tags r:id="rId3"/>
            </p:custDataLst>
          </p:nvPr>
        </p:nvSpPr>
        <p:spPr>
          <a:xfrm>
            <a:off x="8426370" y="3345084"/>
            <a:ext cx="3235797" cy="1189909"/>
          </a:xfrm>
          <a:prstGeom prst="rect">
            <a:avLst/>
          </a:prstGeom>
          <a:noFill/>
        </p:spPr>
        <p:txBody>
          <a:bodyPr wrap="square" rtlCol="0">
            <a:spAutoFit/>
          </a:bodyPr>
          <a:lstStyle/>
          <a:p>
            <a:pPr>
              <a:defRPr b="0" i="0"/>
            </a:pPr>
            <a:r>
              <a:rPr lang="1106">
                <a:solidFill>
                  <a:srgbClr val="FF0000"/>
                </a:solidFill>
              </a:rPr>
              <a:t>Pam mae'r rhain yn bwysig wrth gwrdd â rhai </a:t>
            </a:r>
            <a:r>
              <a:rPr lang="1106" b="1">
                <a:solidFill>
                  <a:srgbClr val="FF0000"/>
                </a:solidFill>
              </a:rPr>
              <a:t>anghenion</a:t>
            </a:r>
            <a:r>
              <a:rPr lang="1106">
                <a:solidFill>
                  <a:srgbClr val="FF0000"/>
                </a:solidFill>
              </a:rPr>
              <a:t> yn ystod cyfnodau datblygiad allweddol?</a:t>
            </a:r>
          </a:p>
        </p:txBody>
      </p:sp>
      <p:graphicFrame>
        <p:nvGraphicFramePr>
          <p:cNvPr id="12" name="Table 8">
            <a:extLst>
              <a:ext uri="{FF2B5EF4-FFF2-40B4-BE49-F238E27FC236}">
                <a16:creationId xmlns:a16="http://schemas.microsoft.com/office/drawing/2014/main" id="{1E8AC4E2-E200-4EDA-A801-55671748EB55}"/>
              </a:ext>
            </a:extLst>
          </p:cNvPr>
          <p:cNvGraphicFramePr>
            <a:graphicFrameLocks noGrp="1"/>
          </p:cNvGraphicFramePr>
          <p:nvPr>
            <p:custDataLst>
              <p:tags r:id="rId4"/>
            </p:custDataLst>
            <p:extLst>
              <p:ext uri="{D42A27DB-BD31-4B8C-83A1-F6EECF244321}">
                <p14:modId xmlns:p14="http://schemas.microsoft.com/office/powerpoint/2010/main" val="3846631580"/>
              </p:ext>
            </p:extLst>
          </p:nvPr>
        </p:nvGraphicFramePr>
        <p:xfrm>
          <a:off x="8587634" y="4614097"/>
          <a:ext cx="2667322" cy="1280160"/>
        </p:xfrm>
        <a:graphic>
          <a:graphicData uri="http://schemas.openxmlformats.org/drawingml/2006/table">
            <a:tbl>
              <a:tblPr firstRow="1" bandRow="1">
                <a:tableStyleId>{5C22544A-7EE6-4342-B048-85BDC9FD1C3A}</a:tableStyleId>
              </a:tblPr>
              <a:tblGrid>
                <a:gridCol w="1333661">
                  <a:extLst>
                    <a:ext uri="{9D8B030D-6E8A-4147-A177-3AD203B41FA5}">
                      <a16:colId xmlns:a16="http://schemas.microsoft.com/office/drawing/2014/main" val="2001828391"/>
                    </a:ext>
                  </a:extLst>
                </a:gridCol>
                <a:gridCol w="1333661">
                  <a:extLst>
                    <a:ext uri="{9D8B030D-6E8A-4147-A177-3AD203B41FA5}">
                      <a16:colId xmlns:a16="http://schemas.microsoft.com/office/drawing/2014/main" val="2246408552"/>
                    </a:ext>
                  </a:extLst>
                </a:gridCol>
              </a:tblGrid>
              <a:tr h="257415">
                <a:tc>
                  <a:txBody>
                    <a:bodyPr/>
                    <a:lstStyle/>
                    <a:p>
                      <a:pPr>
                        <a:defRPr b="0" i="0"/>
                      </a:pPr>
                      <a:r>
                        <a:rPr lang="1106" sz="1200" b="1"/>
                        <a:t>Cyfnod allweddol</a:t>
                      </a:r>
                    </a:p>
                  </a:txBody>
                  <a:tcPr/>
                </a:tc>
                <a:tc>
                  <a:txBody>
                    <a:bodyPr/>
                    <a:lstStyle/>
                    <a:p>
                      <a:pPr>
                        <a:defRPr b="0" i="0"/>
                      </a:pPr>
                      <a:r>
                        <a:rPr lang="1106" sz="1200" b="1"/>
                        <a:t>blwyddyn</a:t>
                      </a:r>
                    </a:p>
                  </a:txBody>
                  <a:tcPr/>
                </a:tc>
                <a:extLst>
                  <a:ext uri="{0D108BD9-81ED-4DB2-BD59-A6C34878D82A}">
                    <a16:rowId xmlns:a16="http://schemas.microsoft.com/office/drawing/2014/main" val="2163788393"/>
                  </a:ext>
                </a:extLst>
              </a:tr>
              <a:tr h="257415">
                <a:tc>
                  <a:txBody>
                    <a:bodyPr/>
                    <a:lstStyle/>
                    <a:p>
                      <a:pPr>
                        <a:defRPr b="0" i="0"/>
                      </a:pPr>
                      <a:r>
                        <a:rPr lang="1106" sz="1200"/>
                        <a:t>Babandod </a:t>
                      </a:r>
                    </a:p>
                  </a:txBody>
                  <a:tcPr/>
                </a:tc>
                <a:tc>
                  <a:txBody>
                    <a:bodyPr/>
                    <a:lstStyle/>
                    <a:p>
                      <a:pPr>
                        <a:defRPr b="0" i="0"/>
                      </a:pPr>
                      <a:r>
                        <a:rPr lang="1106" sz="1200"/>
                        <a:t>0-2 oed </a:t>
                      </a:r>
                    </a:p>
                  </a:txBody>
                  <a:tcPr/>
                </a:tc>
                <a:extLst>
                  <a:ext uri="{0D108BD9-81ED-4DB2-BD59-A6C34878D82A}">
                    <a16:rowId xmlns:a16="http://schemas.microsoft.com/office/drawing/2014/main" val="591569156"/>
                  </a:ext>
                </a:extLst>
              </a:tr>
              <a:tr h="257415">
                <a:tc>
                  <a:txBody>
                    <a:bodyPr/>
                    <a:lstStyle/>
                    <a:p>
                      <a:pPr>
                        <a:defRPr b="0" i="0"/>
                      </a:pPr>
                      <a:r>
                        <a:rPr lang="1106" sz="1200" dirty="0"/>
                        <a:t>Plentyndod</a:t>
                      </a:r>
                    </a:p>
                  </a:txBody>
                  <a:tcPr/>
                </a:tc>
                <a:tc>
                  <a:txBody>
                    <a:bodyPr/>
                    <a:lstStyle/>
                    <a:p>
                      <a:pPr>
                        <a:defRPr b="0" i="0"/>
                      </a:pPr>
                      <a:r>
                        <a:rPr lang="1106" sz="1200"/>
                        <a:t>3-12 oed</a:t>
                      </a:r>
                    </a:p>
                  </a:txBody>
                  <a:tcPr/>
                </a:tc>
                <a:extLst>
                  <a:ext uri="{0D108BD9-81ED-4DB2-BD59-A6C34878D82A}">
                    <a16:rowId xmlns:a16="http://schemas.microsoft.com/office/drawing/2014/main" val="2356367002"/>
                  </a:ext>
                </a:extLst>
              </a:tr>
              <a:tr h="257415">
                <a:tc>
                  <a:txBody>
                    <a:bodyPr/>
                    <a:lstStyle/>
                    <a:p>
                      <a:pPr>
                        <a:defRPr b="0" i="0"/>
                      </a:pPr>
                      <a:r>
                        <a:rPr lang="1106" sz="1200"/>
                        <a:t>Llencyndod </a:t>
                      </a:r>
                    </a:p>
                  </a:txBody>
                  <a:tcPr/>
                </a:tc>
                <a:tc>
                  <a:txBody>
                    <a:bodyPr/>
                    <a:lstStyle/>
                    <a:p>
                      <a:pPr>
                        <a:defRPr b="0" i="0"/>
                      </a:pPr>
                      <a:r>
                        <a:rPr lang="1106" sz="1200" dirty="0"/>
                        <a:t>13-19 oed</a:t>
                      </a:r>
                    </a:p>
                  </a:txBody>
                  <a:tcPr/>
                </a:tc>
                <a:extLst>
                  <a:ext uri="{0D108BD9-81ED-4DB2-BD59-A6C34878D82A}">
                    <a16:rowId xmlns:a16="http://schemas.microsoft.com/office/drawing/2014/main" val="2763043283"/>
                  </a:ext>
                </a:extLst>
              </a:tr>
            </a:tbl>
          </a:graphicData>
        </a:graphic>
      </p:graphicFrame>
      <p:cxnSp>
        <p:nvCxnSpPr>
          <p:cNvPr id="14" name="Straight Arrow Connector 13">
            <a:extLst>
              <a:ext uri="{FF2B5EF4-FFF2-40B4-BE49-F238E27FC236}">
                <a16:creationId xmlns:a16="http://schemas.microsoft.com/office/drawing/2014/main" id="{A1FABCB6-CDDA-44E8-9684-EAFE2A183E7A}"/>
              </a:ext>
            </a:extLst>
          </p:cNvPr>
          <p:cNvCxnSpPr/>
          <p:nvPr>
            <p:custDataLst>
              <p:tags r:id="rId5"/>
            </p:custDataLst>
          </p:nvPr>
        </p:nvCxnSpPr>
        <p:spPr>
          <a:xfrm flipV="1">
            <a:off x="10278319" y="2626924"/>
            <a:ext cx="289367" cy="11464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00BEC70-71E0-45DB-9FF6-9C9F24B0C376}"/>
              </a:ext>
            </a:extLst>
          </p:cNvPr>
          <p:cNvSpPr txBox="1"/>
          <p:nvPr>
            <p:custDataLst>
              <p:tags r:id="rId6"/>
            </p:custDataLst>
          </p:nvPr>
        </p:nvSpPr>
        <p:spPr>
          <a:xfrm>
            <a:off x="8072869" y="1481097"/>
            <a:ext cx="2221938" cy="1200329"/>
          </a:xfrm>
          <a:prstGeom prst="rect">
            <a:avLst/>
          </a:prstGeom>
          <a:noFill/>
        </p:spPr>
        <p:txBody>
          <a:bodyPr wrap="square" rtlCol="0">
            <a:spAutoFit/>
          </a:bodyPr>
          <a:lstStyle/>
          <a:p>
            <a:pPr algn="ctr">
              <a:defRPr b="0" i="0"/>
            </a:pPr>
            <a:r>
              <a:rPr lang="1106" b="1" dirty="0">
                <a:effectLst>
                  <a:outerShdw blurRad="38100" dist="38100" dir="2700000" algn="tl">
                    <a:srgbClr val="000000">
                      <a:alpha val="43137"/>
                    </a:srgbClr>
                  </a:outerShdw>
                </a:effectLst>
              </a:rPr>
              <a:t>PIES (Corfforol, Deallusol, Emosiynol, Cymdeithasol)</a:t>
            </a:r>
            <a:r>
              <a:rPr lang="1106" b="0" dirty="0">
                <a:effectLst>
                  <a:outerShdw blurRad="38100" dist="38100" dir="2700000" algn="tl">
                    <a:srgbClr val="000000">
                      <a:alpha val="43137"/>
                    </a:srgbClr>
                  </a:outerShdw>
                </a:effectLst>
              </a:rPr>
              <a:t>  </a:t>
            </a:r>
          </a:p>
        </p:txBody>
      </p:sp>
      <p:sp>
        <p:nvSpPr>
          <p:cNvPr id="16" name="TextBox 15">
            <a:extLst>
              <a:ext uri="{FF2B5EF4-FFF2-40B4-BE49-F238E27FC236}">
                <a16:creationId xmlns:a16="http://schemas.microsoft.com/office/drawing/2014/main" id="{7726850C-81DF-4C43-805B-0DD47A3084C5}"/>
              </a:ext>
            </a:extLst>
          </p:cNvPr>
          <p:cNvSpPr txBox="1"/>
          <p:nvPr>
            <p:custDataLst>
              <p:tags r:id="rId7"/>
            </p:custDataLst>
          </p:nvPr>
        </p:nvSpPr>
        <p:spPr>
          <a:xfrm>
            <a:off x="10617048" y="1931914"/>
            <a:ext cx="1414937" cy="915314"/>
          </a:xfrm>
          <a:prstGeom prst="rect">
            <a:avLst/>
          </a:prstGeom>
          <a:noFill/>
        </p:spPr>
        <p:txBody>
          <a:bodyPr wrap="square" rtlCol="0">
            <a:spAutoFit/>
          </a:bodyPr>
          <a:lstStyle/>
          <a:p>
            <a:pPr>
              <a:defRPr b="0" i="0"/>
            </a:pPr>
            <a:r>
              <a:rPr lang="1106" i="1" dirty="0"/>
              <a:t>Gweler y dudalen nesaf</a:t>
            </a:r>
            <a:r>
              <a:rPr lang="1106" i="0" dirty="0"/>
              <a:t>. </a:t>
            </a:r>
          </a:p>
        </p:txBody>
      </p:sp>
      <p:sp>
        <p:nvSpPr>
          <p:cNvPr id="11" name="Title 4">
            <a:extLst>
              <a:ext uri="{FF2B5EF4-FFF2-40B4-BE49-F238E27FC236}">
                <a16:creationId xmlns:a16="http://schemas.microsoft.com/office/drawing/2014/main" id="{6E5550F9-C6D0-4AB5-8177-36F6C10AEFBA}"/>
              </a:ext>
            </a:extLst>
          </p:cNvPr>
          <p:cNvSpPr txBox="1"/>
          <p:nvPr>
            <p:custDataLst>
              <p:tags r:id="rId8"/>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292928283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96839-A024-492A-9C4D-AD101752CA4C}"/>
              </a:ext>
            </a:extLst>
          </p:cNvPr>
          <p:cNvSpPr>
            <a:spLocks noGrp="1"/>
          </p:cNvSpPr>
          <p:nvPr>
            <p:ph type="title"/>
            <p:custDataLst>
              <p:tags r:id="rId1"/>
            </p:custDataLst>
          </p:nvPr>
        </p:nvSpPr>
        <p:spPr>
          <a:xfrm>
            <a:off x="3616480" y="1677683"/>
            <a:ext cx="4959040" cy="506484"/>
          </a:xfrm>
        </p:spPr>
        <p:txBody>
          <a:bodyPr>
            <a:noAutofit/>
          </a:bodyPr>
          <a:lstStyle/>
          <a:p>
            <a:pPr algn="ctr">
              <a:defRPr b="0" i="0"/>
            </a:pPr>
            <a:r>
              <a:rPr lang="1106" sz="2800" b="1"/>
              <a:t>Cysylltau defnyddiol i'ch cefnogi</a:t>
            </a:r>
          </a:p>
        </p:txBody>
      </p:sp>
      <p:sp>
        <p:nvSpPr>
          <p:cNvPr id="6" name="TextBox 5">
            <a:extLst>
              <a:ext uri="{FF2B5EF4-FFF2-40B4-BE49-F238E27FC236}">
                <a16:creationId xmlns:a16="http://schemas.microsoft.com/office/drawing/2014/main" id="{F65AF87C-7D33-4245-B601-AB7AFAC9E849}"/>
              </a:ext>
            </a:extLst>
          </p:cNvPr>
          <p:cNvSpPr txBox="1"/>
          <p:nvPr>
            <p:custDataLst>
              <p:tags r:id="rId2"/>
            </p:custDataLst>
          </p:nvPr>
        </p:nvSpPr>
        <p:spPr>
          <a:xfrm>
            <a:off x="406400" y="2694627"/>
            <a:ext cx="6169682" cy="1038882"/>
          </a:xfrm>
          <a:prstGeom prst="rect">
            <a:avLst/>
          </a:prstGeom>
          <a:noFill/>
        </p:spPr>
        <p:txBody>
          <a:bodyPr wrap="square">
            <a:spAutoFit/>
          </a:bodyPr>
          <a:lstStyle/>
          <a:p>
            <a:pPr>
              <a:lnSpc>
                <a:spcPct val="115000"/>
              </a:lnSpc>
              <a:defRPr b="0" i="0"/>
            </a:pPr>
            <a:r>
              <a:rPr lang="1106" sz="1800">
                <a:solidFill>
                  <a:srgbClr val="1155CC"/>
                </a:solidFill>
                <a:effectLst/>
                <a:latin typeface="Arial" panose="020B0604020202020204" pitchFamily="34" charset="0"/>
                <a:ea typeface="Arial" panose="020B0604020202020204" pitchFamily="34" charset="0"/>
                <a:hlinkClick r:id="rId7"/>
              </a:rPr>
              <a:t>http://resource.download.wjec.co.uk.s3.amazonaws.com/vtc/2018-19/hsc18-19_3-2/_multi-lang/unit01/01-different-stages-of-child-development-0-19-years.html</a:t>
            </a:r>
            <a:endParaRPr lang="en-GB" sz="1800">
              <a:effectLst/>
              <a:latin typeface="Arial" panose="020B0604020202020204" pitchFamily="34" charset="0"/>
              <a:ea typeface="Arial" panose="020B0604020202020204" pitchFamily="34" charset="0"/>
            </a:endParaRPr>
          </a:p>
        </p:txBody>
      </p:sp>
      <p:cxnSp>
        <p:nvCxnSpPr>
          <p:cNvPr id="8" name="Straight Arrow Connector 7">
            <a:extLst>
              <a:ext uri="{FF2B5EF4-FFF2-40B4-BE49-F238E27FC236}">
                <a16:creationId xmlns:a16="http://schemas.microsoft.com/office/drawing/2014/main" id="{EEAF3EA7-7766-4A41-B42D-466BE9189347}"/>
              </a:ext>
            </a:extLst>
          </p:cNvPr>
          <p:cNvCxnSpPr/>
          <p:nvPr>
            <p:custDataLst>
              <p:tags r:id="rId3"/>
            </p:custDataLst>
          </p:nvPr>
        </p:nvCxnSpPr>
        <p:spPr>
          <a:xfrm>
            <a:off x="6569918" y="3205087"/>
            <a:ext cx="108802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0CD822F-0CE5-4C57-8A0A-2EF039EBBB5A}"/>
              </a:ext>
            </a:extLst>
          </p:cNvPr>
          <p:cNvSpPr txBox="1"/>
          <p:nvPr>
            <p:custDataLst>
              <p:tags r:id="rId4"/>
            </p:custDataLst>
          </p:nvPr>
        </p:nvSpPr>
        <p:spPr>
          <a:xfrm>
            <a:off x="7913914" y="2881921"/>
            <a:ext cx="3687603" cy="915314"/>
          </a:xfrm>
          <a:prstGeom prst="rect">
            <a:avLst/>
          </a:prstGeom>
          <a:noFill/>
        </p:spPr>
        <p:txBody>
          <a:bodyPr wrap="square" rtlCol="0">
            <a:spAutoFit/>
          </a:bodyPr>
          <a:lstStyle/>
          <a:p>
            <a:pPr>
              <a:defRPr b="0" i="0"/>
            </a:pPr>
            <a:r>
              <a:rPr lang="1106" dirty="0"/>
              <a:t>Mae'r cyswllt hwn yn edrych ar gyfnodau datblygiad allweddol gwahanol o 0-19 oed.  </a:t>
            </a:r>
          </a:p>
        </p:txBody>
      </p:sp>
      <p:sp>
        <p:nvSpPr>
          <p:cNvPr id="7" name="Title 4">
            <a:extLst>
              <a:ext uri="{FF2B5EF4-FFF2-40B4-BE49-F238E27FC236}">
                <a16:creationId xmlns:a16="http://schemas.microsoft.com/office/drawing/2014/main" id="{CF39F5E7-3456-414A-B6C5-0B328E27506B}"/>
              </a:ext>
            </a:extLst>
          </p:cNvPr>
          <p:cNvSpPr txBox="1"/>
          <p:nvPr>
            <p:custDataLst>
              <p:tags r:id="rId5"/>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29686889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D2403-8AD4-4444-8DBE-E4491F83C585}"/>
              </a:ext>
            </a:extLst>
          </p:cNvPr>
          <p:cNvSpPr>
            <a:spLocks noGrp="1"/>
          </p:cNvSpPr>
          <p:nvPr>
            <p:ph type="title"/>
            <p:custDataLst>
              <p:tags r:id="rId1"/>
            </p:custDataLst>
          </p:nvPr>
        </p:nvSpPr>
        <p:spPr>
          <a:xfrm>
            <a:off x="5481863" y="1856367"/>
            <a:ext cx="1228272" cy="467564"/>
          </a:xfrm>
        </p:spPr>
        <p:txBody>
          <a:bodyPr>
            <a:noAutofit/>
          </a:bodyPr>
          <a:lstStyle/>
          <a:p>
            <a:pPr>
              <a:defRPr b="0" i="0"/>
            </a:pPr>
            <a:r>
              <a:rPr lang="1106" sz="2800" b="1"/>
              <a:t>Daisy</a:t>
            </a:r>
          </a:p>
        </p:txBody>
      </p:sp>
      <p:sp>
        <p:nvSpPr>
          <p:cNvPr id="5" name="TextBox 4">
            <a:extLst>
              <a:ext uri="{FF2B5EF4-FFF2-40B4-BE49-F238E27FC236}">
                <a16:creationId xmlns:a16="http://schemas.microsoft.com/office/drawing/2014/main" id="{E790719B-9450-41F2-84D2-8B3C565549DF}"/>
              </a:ext>
            </a:extLst>
          </p:cNvPr>
          <p:cNvSpPr txBox="1"/>
          <p:nvPr>
            <p:custDataLst>
              <p:tags r:id="rId2"/>
            </p:custDataLst>
          </p:nvPr>
        </p:nvSpPr>
        <p:spPr>
          <a:xfrm>
            <a:off x="1282171" y="2735609"/>
            <a:ext cx="9637285" cy="1189909"/>
          </a:xfrm>
          <a:prstGeom prst="rect">
            <a:avLst/>
          </a:prstGeom>
          <a:noFill/>
        </p:spPr>
        <p:txBody>
          <a:bodyPr wrap="square" rtlCol="0">
            <a:spAutoFit/>
          </a:bodyPr>
          <a:lstStyle/>
          <a:p>
            <a:pPr>
              <a:defRPr b="0" i="0"/>
            </a:pPr>
            <a:r>
              <a:rPr lang="1106" dirty="0"/>
              <a:t>Ar ba gyfnod datblygiad allweddol mae Daisy?</a:t>
            </a:r>
          </a:p>
          <a:p>
            <a:endParaRPr lang="en-GB" dirty="0"/>
          </a:p>
          <a:p>
            <a:pPr>
              <a:defRPr b="0" i="0"/>
            </a:pPr>
            <a:r>
              <a:rPr lang="1106" dirty="0"/>
              <a:t>Sut gallai cymhwyso ymarfer plentyn-ganolog helpu Daisy yn ystod y cyfnod datblygiad allweddol hwn?  </a:t>
            </a:r>
          </a:p>
        </p:txBody>
      </p:sp>
      <p:sp>
        <p:nvSpPr>
          <p:cNvPr id="7" name="Title 4">
            <a:extLst>
              <a:ext uri="{FF2B5EF4-FFF2-40B4-BE49-F238E27FC236}">
                <a16:creationId xmlns:a16="http://schemas.microsoft.com/office/drawing/2014/main" id="{9FCFC8B3-606E-492A-A48B-B01166DB0D2C}"/>
              </a:ext>
            </a:extLst>
          </p:cNvPr>
          <p:cNvSpPr txBox="1"/>
          <p:nvPr>
            <p:custDataLst>
              <p:tags r:id="rId3"/>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2770920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custDataLst>
              <p:tags r:id="rId1"/>
            </p:custDataLst>
          </p:nvPr>
        </p:nvSpPr>
        <p:spPr>
          <a:xfrm>
            <a:off x="3347730" y="1640095"/>
            <a:ext cx="5496540" cy="769674"/>
          </a:xfrm>
          <a:solidFill>
            <a:srgbClr val="DB44E3"/>
          </a:solidFill>
        </p:spPr>
        <p:txBody>
          <a:bodyPr vert="horz" lIns="91440" tIns="45720" rIns="91440" bIns="45720" rtlCol="0" anchor="t">
            <a:noAutofit/>
          </a:bodyPr>
          <a:lstStyle/>
          <a:p>
            <a:pPr algn="ctr">
              <a:defRPr b="0" i="0"/>
            </a:pPr>
            <a:r>
              <a:rPr lang="1106" sz="2500">
                <a:solidFill>
                  <a:schemeClr val="bg1"/>
                </a:solidFill>
              </a:rPr>
              <a:t>ATGOFFA O YSTYR DULL PLENTYN-GANOLOG</a:t>
            </a:r>
            <a:endParaRPr lang="en-US" sz="2500" b="1">
              <a:solidFill>
                <a:schemeClr val="bg1"/>
              </a:solidFill>
            </a:endParaRPr>
          </a:p>
        </p:txBody>
      </p:sp>
      <p:sp>
        <p:nvSpPr>
          <p:cNvPr id="9" name="TextBox 8">
            <a:extLst>
              <a:ext uri="{FF2B5EF4-FFF2-40B4-BE49-F238E27FC236}">
                <a16:creationId xmlns:a16="http://schemas.microsoft.com/office/drawing/2014/main" id="{63F79548-BA85-4FB2-BD30-85932E5F0279}"/>
              </a:ext>
            </a:extLst>
          </p:cNvPr>
          <p:cNvSpPr txBox="1"/>
          <p:nvPr>
            <p:custDataLst>
              <p:tags r:id="rId2"/>
            </p:custDataLst>
          </p:nvPr>
        </p:nvSpPr>
        <p:spPr>
          <a:xfrm>
            <a:off x="648182" y="3148314"/>
            <a:ext cx="9549114" cy="923330"/>
          </a:xfrm>
          <a:prstGeom prst="rect">
            <a:avLst/>
          </a:prstGeom>
          <a:noFill/>
        </p:spPr>
        <p:txBody>
          <a:bodyPr wrap="square" rtlCol="0">
            <a:spAutoFit/>
          </a:bodyPr>
          <a:lstStyle/>
          <a:p>
            <a:endParaRPr lang="en-GB"/>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p:txBody>
      </p:sp>
      <p:sp>
        <p:nvSpPr>
          <p:cNvPr id="5" name="TextBox 4">
            <a:extLst>
              <a:ext uri="{FF2B5EF4-FFF2-40B4-BE49-F238E27FC236}">
                <a16:creationId xmlns:a16="http://schemas.microsoft.com/office/drawing/2014/main" id="{7A3E4C8A-7CEF-4401-8E1C-07FFA8F93B5C}"/>
              </a:ext>
            </a:extLst>
          </p:cNvPr>
          <p:cNvSpPr txBox="1"/>
          <p:nvPr>
            <p:custDataLst>
              <p:tags r:id="rId3"/>
            </p:custDataLst>
          </p:nvPr>
        </p:nvSpPr>
        <p:spPr>
          <a:xfrm>
            <a:off x="569685" y="2781579"/>
            <a:ext cx="5257800" cy="3151135"/>
          </a:xfrm>
          <a:prstGeom prst="roundRect">
            <a:avLst>
              <a:gd name="adj" fmla="val 6397"/>
            </a:avLst>
          </a:prstGeom>
          <a:solidFill>
            <a:schemeClr val="bg1"/>
          </a:solidFill>
          <a:ln>
            <a:solidFill>
              <a:schemeClr val="accent1"/>
            </a:solidFill>
          </a:ln>
        </p:spPr>
        <p:txBody>
          <a:bodyPr wrap="square" rtlCol="0" anchor="t">
            <a:noAutofit/>
          </a:bodyPr>
          <a:lstStyle/>
          <a:p>
            <a:pPr>
              <a:spcAft>
                <a:spcPts val="600"/>
              </a:spcAft>
              <a:defRPr b="0" i="0"/>
            </a:pPr>
            <a:r>
              <a:rPr lang="1106" sz="2400" b="1">
                <a:solidFill>
                  <a:srgbClr val="00B0F0"/>
                </a:solidFill>
              </a:rPr>
              <a:t>Hen ddull</a:t>
            </a:r>
          </a:p>
          <a:p>
            <a:pPr marL="271463" indent="-271463">
              <a:spcAft>
                <a:spcPts val="600"/>
              </a:spcAft>
              <a:buClr>
                <a:srgbClr val="0070C0"/>
              </a:buClr>
              <a:buFont typeface="Arial" panose="020B0604020202020204" pitchFamily="34" charset="0"/>
              <a:buChar char="•"/>
              <a:defRPr b="0" i="0"/>
            </a:pPr>
            <a:r>
              <a:rPr lang="1106" sz="2400"/>
              <a:t>agwedd: '</a:t>
            </a:r>
            <a:r>
              <a:rPr lang="1106" sz="2400" b="1"/>
              <a:t>ni</a:t>
            </a:r>
            <a:r>
              <a:rPr lang="1106" sz="2400"/>
              <a:t> sy'n gwybod orau'</a:t>
            </a:r>
            <a:endParaRPr lang="en-GB" sz="2400">
              <a:cs typeface="Arial"/>
            </a:endParaRPr>
          </a:p>
          <a:p>
            <a:pPr marL="271463" indent="-271463">
              <a:spcAft>
                <a:spcPts val="600"/>
              </a:spcAft>
              <a:buClr>
                <a:srgbClr val="0070C0"/>
              </a:buClr>
              <a:buFont typeface="Arial" panose="020B0604020202020204" pitchFamily="34" charset="0"/>
              <a:buChar char="•"/>
              <a:defRPr b="0" i="0"/>
            </a:pPr>
            <a:r>
              <a:rPr lang="1106" sz="2400" b="0"/>
              <a:t>wedi'i arwain gan y </a:t>
            </a:r>
            <a:r>
              <a:rPr lang="1106" sz="2400" b="1"/>
              <a:t>broses</a:t>
            </a:r>
          </a:p>
          <a:p>
            <a:pPr marL="271463" indent="-271463">
              <a:spcAft>
                <a:spcPts val="600"/>
              </a:spcAft>
              <a:buClr>
                <a:srgbClr val="0070C0"/>
              </a:buClr>
              <a:buFont typeface="Arial" panose="020B0604020202020204" pitchFamily="34" charset="0"/>
              <a:buChar char="•"/>
              <a:defRPr b="0" i="0"/>
            </a:pPr>
            <a:r>
              <a:rPr lang="1106" sz="2400" b="0"/>
              <a:t>yn canolbwyntio ar y </a:t>
            </a:r>
            <a:r>
              <a:rPr lang="1106" sz="2400" b="1"/>
              <a:t>system</a:t>
            </a:r>
          </a:p>
          <a:p>
            <a:pPr marL="271463" indent="-271463">
              <a:spcAft>
                <a:spcPts val="600"/>
              </a:spcAft>
              <a:buClr>
                <a:srgbClr val="0070C0"/>
              </a:buClr>
              <a:buFont typeface="Arial" panose="020B0604020202020204" pitchFamily="34" charset="0"/>
              <a:buChar char="•"/>
              <a:defRPr b="0" i="0"/>
            </a:pPr>
            <a:r>
              <a:rPr lang="1106" sz="2400"/>
              <a:t>gwneud pethau </a:t>
            </a:r>
            <a:r>
              <a:rPr lang="1106" sz="2400" b="1"/>
              <a:t>ar gyfer/i'r </a:t>
            </a:r>
            <a:r>
              <a:rPr lang="1106" sz="2400"/>
              <a:t>plentyn/teulu</a:t>
            </a:r>
          </a:p>
          <a:p>
            <a:pPr marL="271463" indent="-271463">
              <a:spcAft>
                <a:spcPts val="600"/>
              </a:spcAft>
              <a:buClr>
                <a:srgbClr val="0070C0"/>
              </a:buClr>
              <a:buFont typeface="Arial" panose="020B0604020202020204" pitchFamily="34" charset="0"/>
              <a:buChar char="•"/>
              <a:defRPr b="0" i="0"/>
            </a:pPr>
            <a:r>
              <a:rPr lang="1106" sz="2400" b="1"/>
              <a:t>dim llais clir</a:t>
            </a:r>
            <a:r>
              <a:rPr lang="1106" sz="2400" b="0"/>
              <a:t> gan y plentyn</a:t>
            </a:r>
          </a:p>
        </p:txBody>
      </p:sp>
      <p:sp>
        <p:nvSpPr>
          <p:cNvPr id="6" name="TextBox 5">
            <a:extLst>
              <a:ext uri="{FF2B5EF4-FFF2-40B4-BE49-F238E27FC236}">
                <a16:creationId xmlns:a16="http://schemas.microsoft.com/office/drawing/2014/main" id="{2AE1A00B-417D-41F0-9905-BE2DB067D0C1}"/>
              </a:ext>
            </a:extLst>
          </p:cNvPr>
          <p:cNvSpPr txBox="1"/>
          <p:nvPr>
            <p:custDataLst>
              <p:tags r:id="rId4"/>
            </p:custDataLst>
          </p:nvPr>
        </p:nvSpPr>
        <p:spPr>
          <a:xfrm>
            <a:off x="6459006" y="2777743"/>
            <a:ext cx="5257800" cy="3154971"/>
          </a:xfrm>
          <a:prstGeom prst="roundRect">
            <a:avLst>
              <a:gd name="adj" fmla="val 3336"/>
            </a:avLst>
          </a:prstGeom>
          <a:noFill/>
          <a:ln>
            <a:solidFill>
              <a:schemeClr val="accent1"/>
            </a:solidFill>
          </a:ln>
        </p:spPr>
        <p:txBody>
          <a:bodyPr wrap="square" rtlCol="0" anchor="t">
            <a:noAutofit/>
          </a:bodyPr>
          <a:lstStyle/>
          <a:p>
            <a:pPr>
              <a:spcAft>
                <a:spcPts val="600"/>
              </a:spcAft>
              <a:defRPr b="0" i="0"/>
            </a:pPr>
            <a:r>
              <a:rPr lang="1106" sz="2400" b="1">
                <a:solidFill>
                  <a:srgbClr val="00B0F0"/>
                </a:solidFill>
              </a:rPr>
              <a:t>Dull plentyn-ganolog</a:t>
            </a:r>
          </a:p>
          <a:p>
            <a:pPr marL="271463" indent="-271463">
              <a:spcAft>
                <a:spcPts val="600"/>
              </a:spcAft>
              <a:buClr>
                <a:srgbClr val="00B0F0"/>
              </a:buClr>
              <a:buFont typeface="Arial" panose="020B0604020202020204" pitchFamily="34" charset="0"/>
              <a:buChar char="•"/>
              <a:defRPr b="0" i="0"/>
            </a:pPr>
            <a:r>
              <a:rPr lang="1106" sz="2400"/>
              <a:t>agwedd: '</a:t>
            </a:r>
            <a:r>
              <a:rPr lang="1106" sz="2400" b="1"/>
              <a:t>nhw</a:t>
            </a:r>
            <a:r>
              <a:rPr lang="1106" sz="2400"/>
              <a:t> sy'n gwybod orau'</a:t>
            </a:r>
            <a:endParaRPr lang="en-GB" sz="2400">
              <a:cs typeface="Arial"/>
            </a:endParaRPr>
          </a:p>
          <a:p>
            <a:pPr marL="271463" indent="-271463">
              <a:spcAft>
                <a:spcPts val="600"/>
              </a:spcAft>
              <a:buClr>
                <a:srgbClr val="00B0F0"/>
              </a:buClr>
              <a:buFont typeface="Arial" panose="020B0604020202020204" pitchFamily="34" charset="0"/>
              <a:buChar char="•"/>
              <a:defRPr b="0" i="0"/>
            </a:pPr>
            <a:r>
              <a:rPr lang="1106" sz="2400" b="0"/>
              <a:t>wedi'i arwain gan y </a:t>
            </a:r>
            <a:r>
              <a:rPr lang="1106" sz="2400" b="1"/>
              <a:t>plentyn/teulu</a:t>
            </a:r>
          </a:p>
          <a:p>
            <a:pPr marL="271463" indent="-271463">
              <a:spcAft>
                <a:spcPts val="600"/>
              </a:spcAft>
              <a:buClr>
                <a:srgbClr val="00B0F0"/>
              </a:buClr>
              <a:buFont typeface="Arial" panose="020B0604020202020204" pitchFamily="34" charset="0"/>
              <a:buChar char="•"/>
              <a:defRPr b="0" i="0"/>
            </a:pPr>
            <a:r>
              <a:rPr lang="1106" sz="2400"/>
              <a:t>yn gweld y plentyn fel </a:t>
            </a:r>
            <a:r>
              <a:rPr lang="1106" sz="2400" b="1"/>
              <a:t>unigolyn</a:t>
            </a:r>
            <a:endParaRPr lang="en-US" sz="2400" b="1"/>
          </a:p>
          <a:p>
            <a:pPr marL="271463" indent="-271463">
              <a:spcAft>
                <a:spcPts val="600"/>
              </a:spcAft>
              <a:buClr>
                <a:srgbClr val="00B0F0"/>
              </a:buClr>
              <a:buFont typeface="Arial" panose="020B0604020202020204" pitchFamily="34" charset="0"/>
              <a:buChar char="•"/>
              <a:defRPr b="0" i="0"/>
            </a:pPr>
            <a:r>
              <a:rPr lang="1106" sz="2400"/>
              <a:t>yn canolbwyntio ar ganlyniadau</a:t>
            </a:r>
          </a:p>
          <a:p>
            <a:pPr marL="271463" indent="-271463">
              <a:spcAft>
                <a:spcPts val="600"/>
              </a:spcAft>
              <a:buClr>
                <a:srgbClr val="00B0F0"/>
              </a:buClr>
              <a:buFont typeface="Arial" panose="020B0604020202020204" pitchFamily="34" charset="0"/>
              <a:buChar char="•"/>
              <a:defRPr b="0" i="0"/>
            </a:pPr>
            <a:r>
              <a:rPr lang="1106" sz="2400" b="1"/>
              <a:t>llais</a:t>
            </a:r>
            <a:r>
              <a:rPr lang="1106" sz="2400"/>
              <a:t> a rheolaeth amlwg gan y plentyn</a:t>
            </a:r>
          </a:p>
        </p:txBody>
      </p:sp>
      <p:sp>
        <p:nvSpPr>
          <p:cNvPr id="8" name="Title 4">
            <a:extLst>
              <a:ext uri="{FF2B5EF4-FFF2-40B4-BE49-F238E27FC236}">
                <a16:creationId xmlns:a16="http://schemas.microsoft.com/office/drawing/2014/main" id="{6E3C28B9-994C-4D1D-BE86-0A0E4F7F01A8}"/>
              </a:ext>
            </a:extLst>
          </p:cNvPr>
          <p:cNvSpPr txBox="1"/>
          <p:nvPr>
            <p:custDataLst>
              <p:tags r:id="rId5"/>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899157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custDataLst>
              <p:tags r:id="rId1"/>
            </p:custDataLst>
          </p:nvPr>
        </p:nvSpPr>
        <p:spPr>
          <a:xfrm>
            <a:off x="1638025" y="1289685"/>
            <a:ext cx="8915949" cy="1104346"/>
          </a:xfrm>
          <a:solidFill>
            <a:srgbClr val="DB44E3"/>
          </a:solidFill>
        </p:spPr>
        <p:txBody>
          <a:bodyPr vert="horz" lIns="91440" tIns="45720" rIns="91440" bIns="45720" rtlCol="0" anchor="ctr" anchorCtr="0">
            <a:noAutofit/>
          </a:bodyPr>
          <a:lstStyle/>
          <a:p>
            <a:pPr algn="ctr">
              <a:defRPr b="0" i="0"/>
            </a:pPr>
            <a:r>
              <a:rPr lang="1106" sz="2500" b="1" dirty="0">
                <a:solidFill>
                  <a:schemeClr val="bg1"/>
                </a:solidFill>
              </a:rPr>
              <a:t>Amddiffyn plant/pobl ifanc rhag niwed a chamdriniaeth drwy alluogi'r plentyn i gael 'llais'.</a:t>
            </a:r>
            <a:r>
              <a:rPr lang="1106" sz="2500" b="0" dirty="0">
                <a:solidFill>
                  <a:schemeClr val="bg1"/>
                </a:solidFill>
              </a:rPr>
              <a:t>   </a:t>
            </a:r>
          </a:p>
        </p:txBody>
      </p:sp>
      <p:sp>
        <p:nvSpPr>
          <p:cNvPr id="9" name="TextBox 8">
            <a:extLst>
              <a:ext uri="{FF2B5EF4-FFF2-40B4-BE49-F238E27FC236}">
                <a16:creationId xmlns:a16="http://schemas.microsoft.com/office/drawing/2014/main" id="{63F79548-BA85-4FB2-BD30-85932E5F0279}"/>
              </a:ext>
            </a:extLst>
          </p:cNvPr>
          <p:cNvSpPr txBox="1"/>
          <p:nvPr>
            <p:custDataLst>
              <p:tags r:id="rId2"/>
            </p:custDataLst>
          </p:nvPr>
        </p:nvSpPr>
        <p:spPr>
          <a:xfrm>
            <a:off x="468086" y="2438310"/>
            <a:ext cx="11274159" cy="4524315"/>
          </a:xfrm>
          <a:prstGeom prst="rect">
            <a:avLst/>
          </a:prstGeom>
          <a:noFill/>
        </p:spPr>
        <p:txBody>
          <a:bodyPr wrap="square" rtlCol="0">
            <a:spAutoFit/>
          </a:bodyPr>
          <a:lstStyle/>
          <a:p>
            <a:pPr marL="285750" indent="-285750" algn="l">
              <a:buFont typeface="Arial" panose="020B0604020202020204" pitchFamily="34" charset="0"/>
              <a:buChar char="•"/>
              <a:defRPr b="0" i="0"/>
            </a:pPr>
            <a:r>
              <a:rPr lang="1106" b="1" i="0" dirty="0">
                <a:solidFill>
                  <a:srgbClr val="37394B"/>
                </a:solidFill>
                <a:effectLst/>
              </a:rPr>
              <a:t>Dylid gweld a chlywed plant.</a:t>
            </a:r>
            <a:r>
              <a:rPr lang="cy-GB" b="1" i="0" dirty="0">
                <a:solidFill>
                  <a:srgbClr val="37394B"/>
                </a:solidFill>
                <a:effectLst/>
              </a:rPr>
              <a:t> </a:t>
            </a:r>
            <a:r>
              <a:rPr lang="1106" b="0" i="0" dirty="0">
                <a:solidFill>
                  <a:srgbClr val="37394B"/>
                </a:solidFill>
                <a:effectLst/>
              </a:rPr>
              <a:t>Mae tystiolaeth o Adolygiadau Ymarfer Plant wedi amlygu'r angen i blant gwrdd ar eu pen eu hunain ag ymarferwyr, oddi wrth rieni a gofalwyr mewn amgylchedd lle maen nhw'n teimlo'n ddiogel, fel y gall y plentyn sôn am yr effaith y mae'r amgylchiadau sydd wedi ysgogi pryderon diogelu yn ei chael arno. Mae gormod o achosion lle na chafodd y plentyn ei weld neu lle na ofynnwyd iddo am ei safbwyntiau neu ei deimladau neu lle na wnaeth hyn ddigwydd ddigon. Mae darparu </a:t>
            </a:r>
            <a:r>
              <a:rPr lang="1106" b="1" i="0" u="sng" dirty="0">
                <a:solidFill>
                  <a:srgbClr val="37394B"/>
                </a:solidFill>
                <a:effectLst>
                  <a:outerShdw blurRad="38100" dist="38100" dir="2700000" algn="tl">
                    <a:srgbClr val="000000">
                      <a:alpha val="43137"/>
                    </a:srgbClr>
                  </a:outerShdw>
                </a:effectLst>
              </a:rPr>
              <a:t>amser a lle</a:t>
            </a:r>
            <a:r>
              <a:rPr lang="1106" i="0" dirty="0">
                <a:solidFill>
                  <a:srgbClr val="37394B"/>
                </a:solidFill>
              </a:rPr>
              <a:t> i wrando'n uniongyrchol ar blant yn cefnogi system sy'n blentyn-ganolog ac sy'n hybu ymarfer diogelu da.</a:t>
            </a:r>
          </a:p>
          <a:p>
            <a:pPr algn="l"/>
            <a:endParaRPr lang="en-GB" b="0" i="0" dirty="0">
              <a:solidFill>
                <a:srgbClr val="37394B"/>
              </a:solidFill>
              <a:effectLst/>
            </a:endParaRPr>
          </a:p>
          <a:p>
            <a:pPr marL="285750" indent="-285750">
              <a:buFont typeface="Arial" panose="020B0604020202020204" pitchFamily="34" charset="0"/>
              <a:buChar char="•"/>
              <a:defRPr b="0" i="0"/>
            </a:pPr>
            <a:r>
              <a:rPr lang="1106" dirty="0">
                <a:solidFill>
                  <a:srgbClr val="37394B"/>
                </a:solidFill>
              </a:rPr>
              <a:t>Dylai ymarferwyr gydnabod yn benodol natur agored i niwed gynyddol plant sydd â nam synhwyrol a phlant sydd ag anabledd i gamdriniaeth ac esgeulustod a'r rhwystrau y gallan nhw eu hwynebu, yn enwedig o ran cyfathrebu, a darparu ar gyfer unrhyw ddulliau diogelu ychwanegol sydd eu hangen i amddiffyn plant sydd â nam synhwyrol a phlant sydd ag anabledd.</a:t>
            </a:r>
          </a:p>
          <a:p>
            <a:pPr marL="285750" indent="-285750">
              <a:buFont typeface="Arial" panose="020B0604020202020204" pitchFamily="34" charset="0"/>
              <a:buChar char="•"/>
            </a:pPr>
            <a:endParaRPr lang="en-GB" dirty="0">
              <a:solidFill>
                <a:srgbClr val="37394B"/>
              </a:solidFill>
            </a:endParaRPr>
          </a:p>
          <a:p>
            <a:pPr marL="285750" indent="-285750">
              <a:buFont typeface="Arial" panose="020B0604020202020204" pitchFamily="34" charset="0"/>
              <a:buChar char="•"/>
            </a:pPr>
            <a:endParaRPr lang="en-GB" dirty="0">
              <a:solidFill>
                <a:srgbClr val="37394B"/>
              </a:solidFill>
            </a:endParaRPr>
          </a:p>
          <a:p>
            <a:pPr>
              <a:defRPr b="0" i="0"/>
            </a:pPr>
            <a:endParaRPr lang="cy-GB" i="1" dirty="0">
              <a:solidFill>
                <a:srgbClr val="37394B"/>
              </a:solidFill>
            </a:endParaRPr>
          </a:p>
          <a:p>
            <a:pPr>
              <a:defRPr b="0" i="0"/>
            </a:pPr>
            <a:r>
              <a:rPr lang="1106" i="1" dirty="0">
                <a:solidFill>
                  <a:srgbClr val="37394B"/>
                </a:solidFill>
              </a:rPr>
              <a:t>The Munro Review of Child Protection</a:t>
            </a:r>
            <a:r>
              <a:rPr lang="1106" i="0" dirty="0">
                <a:solidFill>
                  <a:srgbClr val="37394B"/>
                </a:solidFill>
              </a:rPr>
              <a:t>:</a:t>
            </a:r>
            <a:endParaRPr lang="en-GB" dirty="0"/>
          </a:p>
        </p:txBody>
      </p:sp>
      <p:sp>
        <p:nvSpPr>
          <p:cNvPr id="8" name="Title 4">
            <a:extLst>
              <a:ext uri="{FF2B5EF4-FFF2-40B4-BE49-F238E27FC236}">
                <a16:creationId xmlns:a16="http://schemas.microsoft.com/office/drawing/2014/main" id="{3F8522FB-4BA7-4D85-8841-BF69327B16AE}"/>
              </a:ext>
            </a:extLst>
          </p:cNvPr>
          <p:cNvSpPr txBox="1"/>
          <p:nvPr>
            <p:custDataLst>
              <p:tags r:id="rId3"/>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3" name="Rectangle 2">
            <a:extLst>
              <a:ext uri="{FF2B5EF4-FFF2-40B4-BE49-F238E27FC236}">
                <a16:creationId xmlns:a16="http://schemas.microsoft.com/office/drawing/2014/main" id="{07D55B67-2E81-4D2D-83FF-A9730F89AF2D}"/>
              </a:ext>
            </a:extLst>
          </p:cNvPr>
          <p:cNvSpPr/>
          <p:nvPr>
            <p:custDataLst>
              <p:tags r:id="rId4"/>
            </p:custDataLst>
          </p:nvPr>
        </p:nvSpPr>
        <p:spPr>
          <a:xfrm>
            <a:off x="468086" y="5899822"/>
            <a:ext cx="10905124" cy="923330"/>
          </a:xfrm>
          <a:prstGeom prst="rect">
            <a:avLst/>
          </a:prstGeom>
        </p:spPr>
        <p:txBody>
          <a:bodyPr wrap="square">
            <a:spAutoFit/>
          </a:bodyPr>
          <a:lstStyle/>
          <a:p>
            <a:pPr>
              <a:defRPr b="0" i="0"/>
            </a:pPr>
            <a:r>
              <a:rPr lang="1106" dirty="0">
                <a:solidFill>
                  <a:srgbClr val="11846A"/>
                </a:solidFill>
                <a:latin typeface="Helvetica" panose="020B0604020202020204" pitchFamily="34" charset="0"/>
                <a:hlinkClick r:id="rId7"/>
              </a:rPr>
              <a:t>https://assets.publishing.service.gov.uk/government/uploads/system/uploads/attachment_data/file/175391/Munro-Review.pdf</a:t>
            </a:r>
            <a:endParaRPr lang="cy-GB" dirty="0">
              <a:solidFill>
                <a:srgbClr val="11846A"/>
              </a:solidFill>
              <a:latin typeface="Helvetica" panose="020B0604020202020204" pitchFamily="34" charset="0"/>
            </a:endParaRPr>
          </a:p>
          <a:p>
            <a:pPr>
              <a:defRPr b="0" i="0"/>
            </a:pPr>
            <a:endParaRPr lang="en-GB" dirty="0"/>
          </a:p>
        </p:txBody>
      </p:sp>
    </p:spTree>
    <p:extLst>
      <p:ext uri="{BB962C8B-B14F-4D97-AF65-F5344CB8AC3E}">
        <p14:creationId xmlns:p14="http://schemas.microsoft.com/office/powerpoint/2010/main" val="26747034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custDataLst>
              <p:tags r:id="rId1"/>
            </p:custDataLst>
          </p:nvPr>
        </p:nvSpPr>
        <p:spPr>
          <a:xfrm>
            <a:off x="1942833" y="1342443"/>
            <a:ext cx="8508195" cy="883976"/>
          </a:xfrm>
          <a:solidFill>
            <a:srgbClr val="DB44E3"/>
          </a:solidFill>
        </p:spPr>
        <p:txBody>
          <a:bodyPr vert="horz" lIns="91440" tIns="45720" rIns="91440" bIns="45720" rtlCol="0" anchor="ctr" anchorCtr="0">
            <a:normAutofit/>
          </a:bodyPr>
          <a:lstStyle/>
          <a:p>
            <a:pPr algn="ctr">
              <a:defRPr b="0" i="0"/>
            </a:pPr>
            <a:r>
              <a:rPr lang="1106" sz="2500" b="1" dirty="0">
                <a:solidFill>
                  <a:schemeClr val="bg1"/>
                </a:solidFill>
              </a:rPr>
              <a:t>Galluogi'r plentyn/person ifanc i fod â llais</a:t>
            </a:r>
            <a:r>
              <a:rPr lang="1106" sz="2500" b="0" dirty="0">
                <a:solidFill>
                  <a:schemeClr val="bg1"/>
                </a:solidFill>
              </a:rPr>
              <a:t>   </a:t>
            </a:r>
          </a:p>
        </p:txBody>
      </p:sp>
      <p:sp>
        <p:nvSpPr>
          <p:cNvPr id="11" name="Title 4">
            <a:extLst>
              <a:ext uri="{FF2B5EF4-FFF2-40B4-BE49-F238E27FC236}">
                <a16:creationId xmlns:a16="http://schemas.microsoft.com/office/drawing/2014/main" id="{536C6265-C090-42F8-A5E4-D95E13188843}"/>
              </a:ext>
            </a:extLst>
          </p:cNvPr>
          <p:cNvSpPr txBox="1"/>
          <p:nvPr>
            <p:custDataLst>
              <p:tags r:id="rId2"/>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6" name="Rectangle 5">
            <a:extLst>
              <a:ext uri="{FF2B5EF4-FFF2-40B4-BE49-F238E27FC236}">
                <a16:creationId xmlns:a16="http://schemas.microsoft.com/office/drawing/2014/main" id="{7F0F35C3-A3B0-4167-A193-ABF326954B10}"/>
              </a:ext>
            </a:extLst>
          </p:cNvPr>
          <p:cNvSpPr/>
          <p:nvPr>
            <p:custDataLst>
              <p:tags r:id="rId3"/>
            </p:custDataLst>
          </p:nvPr>
        </p:nvSpPr>
        <p:spPr>
          <a:xfrm>
            <a:off x="549460" y="2441552"/>
            <a:ext cx="11306234" cy="3785652"/>
          </a:xfrm>
          <a:prstGeom prst="rect">
            <a:avLst/>
          </a:prstGeom>
        </p:spPr>
        <p:txBody>
          <a:bodyPr wrap="square">
            <a:spAutoFit/>
          </a:bodyPr>
          <a:lstStyle/>
          <a:p>
            <a:pPr>
              <a:defRPr b="0" i="0"/>
            </a:pPr>
            <a:r>
              <a:rPr lang="1106" sz="2000" dirty="0"/>
              <a:t>Mae'n bwysig wrth alluogi llais plentyn i sicrhau nad oes bygythiad posibl i iechyd a llesiant plentyn.</a:t>
            </a:r>
          </a:p>
          <a:p>
            <a:endParaRPr lang="en-US" sz="2000" dirty="0"/>
          </a:p>
          <a:p>
            <a:pPr>
              <a:defRPr b="0" i="0"/>
            </a:pPr>
            <a:r>
              <a:rPr lang="1106" sz="2000" dirty="0"/>
              <a:t>Wrth roi gwybodaeth i'r plentyn – mae'r wybodaeth yn briodol i'w oedran/dealltwriaeth (h.y. cyfnodau datblygiad allweddol).</a:t>
            </a:r>
          </a:p>
          <a:p>
            <a:endParaRPr lang="en-US" sz="2000" dirty="0"/>
          </a:p>
          <a:p>
            <a:pPr>
              <a:defRPr b="0" i="0"/>
            </a:pPr>
            <a:r>
              <a:rPr lang="1106" sz="2000" dirty="0"/>
              <a:t>Mae ffyrdd eraill y gall gweithwyr proffesiynol alluogi llais plant a phobl ifanc:</a:t>
            </a:r>
          </a:p>
          <a:p>
            <a:pPr>
              <a:defRPr b="0" i="0"/>
            </a:pPr>
            <a:r>
              <a:rPr lang="1106" sz="2000" dirty="0"/>
              <a:t>Dylid parchu urddas/amrywiaeth; mae hyn yn cynnwys eu nodweddion – e.e. mae gan siaradwyr Cymraeg yr hawl i dderbyn gofal a chymorth yn Gymraeg.</a:t>
            </a:r>
          </a:p>
          <a:p>
            <a:endParaRPr lang="en-US" sz="2000" dirty="0"/>
          </a:p>
          <a:p>
            <a:pPr>
              <a:defRPr b="0" i="0"/>
            </a:pPr>
            <a:r>
              <a:rPr lang="1106" sz="2000" dirty="0"/>
              <a:t>Dylid hybu hawliau a hawlogaethau plant – mae hyn yn cynnwys cysylltau â hawliau dynol plant a'r hawl i fynegi eu pryderon/cwynion.</a:t>
            </a:r>
          </a:p>
        </p:txBody>
      </p:sp>
    </p:spTree>
    <p:extLst>
      <p:ext uri="{BB962C8B-B14F-4D97-AF65-F5344CB8AC3E}">
        <p14:creationId xmlns:p14="http://schemas.microsoft.com/office/powerpoint/2010/main" val="182554163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05C3EC-45F3-4C70-AC2B-F83BF6015430}"/>
              </a:ext>
            </a:extLst>
          </p:cNvPr>
          <p:cNvSpPr>
            <a:spLocks noGrp="1"/>
          </p:cNvSpPr>
          <p:nvPr>
            <p:ph type="body" sz="quarter" idx="16"/>
            <p:custDataLst>
              <p:tags r:id="rId1"/>
            </p:custDataLst>
          </p:nvPr>
        </p:nvSpPr>
        <p:spPr>
          <a:xfrm>
            <a:off x="1936827" y="1519849"/>
            <a:ext cx="7742613" cy="562227"/>
          </a:xfrm>
        </p:spPr>
        <p:txBody>
          <a:bodyPr>
            <a:normAutofit fontScale="90000"/>
          </a:bodyPr>
          <a:lstStyle/>
          <a:p>
            <a:pPr>
              <a:defRPr b="0" i="0"/>
            </a:pPr>
            <a:r>
              <a:rPr lang="1106" dirty="0">
                <a:solidFill>
                  <a:schemeClr val="tx1"/>
                </a:solidFill>
              </a:rPr>
              <a:t>Mae Uned 4 wedi'i rhannu yn </a:t>
            </a:r>
            <a:r>
              <a:rPr lang="1106" b="1" u="sng" dirty="0">
                <a:solidFill>
                  <a:schemeClr val="tx1"/>
                </a:solidFill>
                <a:effectLst>
                  <a:outerShdw blurRad="38100" dist="38100" dir="2700000" algn="tl">
                    <a:srgbClr val="000000">
                      <a:alpha val="43137"/>
                    </a:srgbClr>
                  </a:outerShdw>
                </a:effectLst>
              </a:rPr>
              <a:t>ddwy</a:t>
            </a:r>
            <a:r>
              <a:rPr lang="1106" dirty="0">
                <a:solidFill>
                  <a:schemeClr val="tx1"/>
                </a:solidFill>
              </a:rPr>
              <a:t> brif dasg</a:t>
            </a:r>
          </a:p>
        </p:txBody>
      </p:sp>
      <p:sp>
        <p:nvSpPr>
          <p:cNvPr id="3" name="Text Placeholder 2">
            <a:extLst>
              <a:ext uri="{FF2B5EF4-FFF2-40B4-BE49-F238E27FC236}">
                <a16:creationId xmlns:a16="http://schemas.microsoft.com/office/drawing/2014/main" id="{13D50400-3735-4F6A-B519-7E7B7B364F88}"/>
              </a:ext>
            </a:extLst>
          </p:cNvPr>
          <p:cNvSpPr>
            <a:spLocks noGrp="1"/>
          </p:cNvSpPr>
          <p:nvPr>
            <p:ph type="body" sz="quarter" idx="17"/>
            <p:custDataLst>
              <p:tags r:id="rId2"/>
            </p:custDataLst>
          </p:nvPr>
        </p:nvSpPr>
        <p:spPr>
          <a:xfrm>
            <a:off x="649818" y="3098802"/>
            <a:ext cx="5158316" cy="900322"/>
          </a:xfrm>
        </p:spPr>
        <p:txBody>
          <a:bodyPr/>
          <a:lstStyle/>
          <a:p>
            <a:pPr>
              <a:defRPr b="0" i="0"/>
            </a:pPr>
            <a:r>
              <a:rPr lang="1106" dirty="0">
                <a:solidFill>
                  <a:schemeClr val="tx1"/>
                </a:solidFill>
              </a:rPr>
              <a:t>Bydd Tasg 1 yn canolbwyntio ar 2.4.1 – anghenion plant a phobl ifanc. Bydd </a:t>
            </a:r>
            <a:r>
              <a:rPr lang="1106" b="1" u="sng" dirty="0">
                <a:solidFill>
                  <a:schemeClr val="tx1"/>
                </a:solidFill>
                <a:effectLst>
                  <a:outerShdw blurRad="38100" dist="38100" dir="2700000" algn="tl">
                    <a:srgbClr val="000000">
                      <a:alpha val="43137"/>
                    </a:srgbClr>
                  </a:outerShdw>
                </a:effectLst>
              </a:rPr>
              <a:t>holl</a:t>
            </a:r>
            <a:r>
              <a:rPr lang="1106" dirty="0">
                <a:solidFill>
                  <a:schemeClr val="tx1"/>
                </a:solidFill>
              </a:rPr>
              <a:t> gwestiynau </a:t>
            </a:r>
            <a:r>
              <a:rPr lang="1106" b="1" dirty="0">
                <a:solidFill>
                  <a:schemeClr val="tx1"/>
                </a:solidFill>
                <a:effectLst>
                  <a:outerShdw blurRad="50800" dist="38100" algn="l" rotWithShape="0">
                    <a:prstClr val="black">
                      <a:alpha val="40000"/>
                    </a:prstClr>
                  </a:outerShdw>
                </a:effectLst>
              </a:rPr>
              <a:t>Tasg 1</a:t>
            </a:r>
            <a:r>
              <a:rPr lang="1106" dirty="0">
                <a:solidFill>
                  <a:schemeClr val="tx1"/>
                </a:solidFill>
              </a:rPr>
              <a:t> yn canolbwyntio ar hyn. </a:t>
            </a:r>
          </a:p>
        </p:txBody>
      </p:sp>
      <p:sp>
        <p:nvSpPr>
          <p:cNvPr id="4" name="Text Placeholder 3">
            <a:extLst>
              <a:ext uri="{FF2B5EF4-FFF2-40B4-BE49-F238E27FC236}">
                <a16:creationId xmlns:a16="http://schemas.microsoft.com/office/drawing/2014/main" id="{8E032132-DA3A-4C64-B5DE-D3B23907A641}"/>
              </a:ext>
            </a:extLst>
          </p:cNvPr>
          <p:cNvSpPr>
            <a:spLocks noGrp="1"/>
          </p:cNvSpPr>
          <p:nvPr>
            <p:ph type="body" sz="quarter" idx="18"/>
            <p:custDataLst>
              <p:tags r:id="rId3"/>
            </p:custDataLst>
          </p:nvPr>
        </p:nvSpPr>
        <p:spPr>
          <a:xfrm>
            <a:off x="6187018" y="3098802"/>
            <a:ext cx="5158316" cy="3056672"/>
          </a:xfrm>
        </p:spPr>
        <p:txBody>
          <a:bodyPr/>
          <a:lstStyle/>
          <a:p>
            <a:pPr>
              <a:defRPr b="0" i="0"/>
            </a:pPr>
            <a:r>
              <a:rPr lang="1106" dirty="0">
                <a:solidFill>
                  <a:schemeClr val="tx1"/>
                </a:solidFill>
              </a:rPr>
              <a:t>Bydd rhan gyntaf </a:t>
            </a:r>
            <a:r>
              <a:rPr lang="1106" b="1" dirty="0">
                <a:solidFill>
                  <a:schemeClr val="tx1"/>
                </a:solidFill>
                <a:effectLst>
                  <a:outerShdw blurRad="50800" dist="38100" algn="l" rotWithShape="0">
                    <a:prstClr val="black">
                      <a:alpha val="40000"/>
                    </a:prstClr>
                  </a:outerShdw>
                </a:effectLst>
              </a:rPr>
              <a:t>Tasg 2</a:t>
            </a:r>
            <a:r>
              <a:rPr lang="1106" b="0" dirty="0">
                <a:solidFill>
                  <a:schemeClr val="tx1"/>
                </a:solidFill>
              </a:rPr>
              <a:t> yn canolbwyntio ar 2.4.2 – materion cyfoes wrth ddarparu gofal a chymorth ar gyfer plant a phobl ifanc. Bydd cwestiynau rhannau </a:t>
            </a:r>
            <a:r>
              <a:rPr lang="1106" b="1" dirty="0">
                <a:solidFill>
                  <a:schemeClr val="tx1"/>
                </a:solidFill>
              </a:rPr>
              <a:t>(a)</a:t>
            </a:r>
            <a:r>
              <a:rPr lang="1106" b="0" dirty="0">
                <a:solidFill>
                  <a:schemeClr val="tx1"/>
                </a:solidFill>
              </a:rPr>
              <a:t>,</a:t>
            </a:r>
            <a:r>
              <a:rPr lang="1106" b="1" dirty="0">
                <a:solidFill>
                  <a:schemeClr val="tx1"/>
                </a:solidFill>
              </a:rPr>
              <a:t> (b) </a:t>
            </a:r>
            <a:r>
              <a:rPr lang="1106" b="0" dirty="0">
                <a:solidFill>
                  <a:schemeClr val="tx1"/>
                </a:solidFill>
              </a:rPr>
              <a:t>a </a:t>
            </a:r>
            <a:r>
              <a:rPr lang="1106" b="1" dirty="0">
                <a:solidFill>
                  <a:schemeClr val="tx1"/>
                </a:solidFill>
              </a:rPr>
              <a:t>(ch)</a:t>
            </a:r>
            <a:r>
              <a:rPr lang="1106" b="0" dirty="0">
                <a:solidFill>
                  <a:schemeClr val="tx1"/>
                </a:solidFill>
              </a:rPr>
              <a:t> yn canolbwyntio ar hyn. </a:t>
            </a:r>
          </a:p>
          <a:p>
            <a:endParaRPr lang="en-GB" dirty="0">
              <a:solidFill>
                <a:schemeClr val="tx1"/>
              </a:solidFill>
            </a:endParaRPr>
          </a:p>
          <a:p>
            <a:pPr>
              <a:defRPr b="0" i="0"/>
            </a:pPr>
            <a:r>
              <a:rPr lang="1106" dirty="0">
                <a:solidFill>
                  <a:schemeClr val="tx1"/>
                </a:solidFill>
              </a:rPr>
              <a:t>Bydd ail ran </a:t>
            </a:r>
            <a:r>
              <a:rPr lang="1106" b="1" dirty="0">
                <a:solidFill>
                  <a:schemeClr val="tx1"/>
                </a:solidFill>
                <a:effectLst>
                  <a:outerShdw blurRad="38100" dist="38100" dir="2700000" algn="tl">
                    <a:srgbClr val="000000">
                      <a:alpha val="43137"/>
                    </a:srgbClr>
                  </a:outerShdw>
                </a:effectLst>
              </a:rPr>
              <a:t>Tasg 2 (c) </a:t>
            </a:r>
            <a:r>
              <a:rPr lang="1106" dirty="0">
                <a:solidFill>
                  <a:schemeClr val="tx1"/>
                </a:solidFill>
              </a:rPr>
              <a:t>yn canolbwyntio ar 2.4.3 – rôl mentrau'r llywodraeth a deddfwriaeth cyfredol i ddiogelu a gwella'r gofal a'r cymorth i blant a phobl ifanc yng Nghymru.</a:t>
            </a:r>
          </a:p>
        </p:txBody>
      </p:sp>
      <p:sp>
        <p:nvSpPr>
          <p:cNvPr id="5" name="Rectangle 4">
            <a:extLst>
              <a:ext uri="{FF2B5EF4-FFF2-40B4-BE49-F238E27FC236}">
                <a16:creationId xmlns:a16="http://schemas.microsoft.com/office/drawing/2014/main" id="{2B21B30D-D698-47C7-B459-C1EA10353115}"/>
              </a:ext>
            </a:extLst>
          </p:cNvPr>
          <p:cNvSpPr/>
          <p:nvPr>
            <p:custDataLst>
              <p:tags r:id="rId4"/>
            </p:custDataLst>
          </p:nvPr>
        </p:nvSpPr>
        <p:spPr>
          <a:xfrm>
            <a:off x="418520" y="607695"/>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15559260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custDataLst>
              <p:tags r:id="rId1"/>
            </p:custDataLst>
          </p:nvPr>
        </p:nvSpPr>
        <p:spPr>
          <a:xfrm>
            <a:off x="1942833" y="1342443"/>
            <a:ext cx="8508195" cy="883976"/>
          </a:xfrm>
          <a:solidFill>
            <a:srgbClr val="DB44E3"/>
          </a:solidFill>
        </p:spPr>
        <p:txBody>
          <a:bodyPr vert="horz" lIns="91440" tIns="45720" rIns="91440" bIns="45720" rtlCol="0" anchor="ctr" anchorCtr="0">
            <a:normAutofit/>
          </a:bodyPr>
          <a:lstStyle/>
          <a:p>
            <a:pPr algn="ctr">
              <a:defRPr b="0" i="0"/>
            </a:pPr>
            <a:r>
              <a:rPr lang="1106" sz="2500" b="1" dirty="0">
                <a:solidFill>
                  <a:schemeClr val="bg1"/>
                </a:solidFill>
              </a:rPr>
              <a:t>Galluogi'r plentyn/person ifanc i fod â llais</a:t>
            </a:r>
            <a:r>
              <a:rPr lang="1106" sz="2500" b="0" dirty="0">
                <a:solidFill>
                  <a:schemeClr val="bg1"/>
                </a:solidFill>
              </a:rPr>
              <a:t>   </a:t>
            </a:r>
          </a:p>
        </p:txBody>
      </p:sp>
      <p:sp>
        <p:nvSpPr>
          <p:cNvPr id="9" name="TextBox 8">
            <a:extLst>
              <a:ext uri="{FF2B5EF4-FFF2-40B4-BE49-F238E27FC236}">
                <a16:creationId xmlns:a16="http://schemas.microsoft.com/office/drawing/2014/main" id="{63F79548-BA85-4FB2-BD30-85932E5F0279}"/>
              </a:ext>
            </a:extLst>
          </p:cNvPr>
          <p:cNvSpPr txBox="1"/>
          <p:nvPr>
            <p:custDataLst>
              <p:tags r:id="rId2"/>
            </p:custDataLst>
          </p:nvPr>
        </p:nvSpPr>
        <p:spPr>
          <a:xfrm>
            <a:off x="648180" y="2520909"/>
            <a:ext cx="11119710" cy="1189909"/>
          </a:xfrm>
          <a:prstGeom prst="rect">
            <a:avLst/>
          </a:prstGeom>
          <a:noFill/>
        </p:spPr>
        <p:txBody>
          <a:bodyPr wrap="square" rtlCol="0">
            <a:spAutoFit/>
          </a:bodyPr>
          <a:lstStyle/>
          <a:p>
            <a:pPr algn="l">
              <a:defRPr b="0" i="0"/>
            </a:pPr>
            <a:r>
              <a:rPr lang="1106" b="1" dirty="0">
                <a:solidFill>
                  <a:srgbClr val="37394B"/>
                </a:solidFill>
                <a:latin typeface="Helvetica" panose="020B0604020202020204" pitchFamily="34" charset="0"/>
              </a:rPr>
              <a:t>Mae Deddf Gwasanaethau Cymdeithasol a Llesiant (Cymru) 2014 yn pwysleisio y dylid grymuso unigolion i gael perthynas newydd â gwasanaethau iechyd a gofal cymdeithasol/gofal plant.</a:t>
            </a:r>
            <a:r>
              <a:rPr lang="1106" b="0" dirty="0">
                <a:solidFill>
                  <a:srgbClr val="37394B"/>
                </a:solidFill>
                <a:latin typeface="Helvetica" panose="020B0604020202020204" pitchFamily="34" charset="0"/>
              </a:rPr>
              <a:t> </a:t>
            </a:r>
            <a:r>
              <a:rPr lang="1106" b="1" dirty="0">
                <a:solidFill>
                  <a:srgbClr val="37394B"/>
                </a:solidFill>
                <a:latin typeface="Helvetica" panose="020B0604020202020204" pitchFamily="34" charset="0"/>
              </a:rPr>
              <a:t>Mae'r berthynas newydd hon yn un y mae gan yr unigolyn lais a rheolaeth ynddi ac mae'n bartner cyfartal â gweithwyr proffesiynol.</a:t>
            </a:r>
            <a:r>
              <a:rPr lang="1106" b="0" dirty="0">
                <a:solidFill>
                  <a:srgbClr val="37394B"/>
                </a:solidFill>
                <a:latin typeface="Helvetica" panose="020B0604020202020204" pitchFamily="34" charset="0"/>
              </a:rPr>
              <a:t> </a:t>
            </a:r>
            <a:endParaRPr lang="en-GB" b="0" i="0" dirty="0">
              <a:solidFill>
                <a:srgbClr val="37394B"/>
              </a:solidFill>
              <a:effectLst/>
              <a:latin typeface="Helvetica" panose="020B0604020202020204" pitchFamily="34" charset="0"/>
            </a:endParaRPr>
          </a:p>
        </p:txBody>
      </p:sp>
      <p:cxnSp>
        <p:nvCxnSpPr>
          <p:cNvPr id="4" name="Straight Arrow Connector 3">
            <a:extLst>
              <a:ext uri="{FF2B5EF4-FFF2-40B4-BE49-F238E27FC236}">
                <a16:creationId xmlns:a16="http://schemas.microsoft.com/office/drawing/2014/main" id="{4D7E32C6-8DD5-4F19-92D7-698462AD7B43}"/>
              </a:ext>
            </a:extLst>
          </p:cNvPr>
          <p:cNvCxnSpPr/>
          <p:nvPr>
            <p:custDataLst>
              <p:tags r:id="rId3"/>
            </p:custDataLst>
          </p:nvPr>
        </p:nvCxnSpPr>
        <p:spPr>
          <a:xfrm flipH="1">
            <a:off x="5994583" y="3471773"/>
            <a:ext cx="0" cy="2933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7A6BD25-094B-4E20-A7AF-844F42313047}"/>
              </a:ext>
            </a:extLst>
          </p:cNvPr>
          <p:cNvSpPr txBox="1"/>
          <p:nvPr>
            <p:custDataLst>
              <p:tags r:id="rId4"/>
            </p:custDataLst>
          </p:nvPr>
        </p:nvSpPr>
        <p:spPr>
          <a:xfrm>
            <a:off x="3214836" y="3775959"/>
            <a:ext cx="5964189" cy="640720"/>
          </a:xfrm>
          <a:prstGeom prst="rect">
            <a:avLst/>
          </a:prstGeom>
          <a:noFill/>
        </p:spPr>
        <p:txBody>
          <a:bodyPr wrap="square" rtlCol="0">
            <a:spAutoFit/>
          </a:bodyPr>
          <a:lstStyle/>
          <a:p>
            <a:pPr algn="ctr">
              <a:defRPr b="0" i="0"/>
            </a:pPr>
            <a:r>
              <a:rPr lang="1106"/>
              <a:t>Allwch chi feddwl am </a:t>
            </a:r>
            <a:r>
              <a:rPr lang="1106" b="1"/>
              <a:t>ddwy </a:t>
            </a:r>
            <a:r>
              <a:rPr lang="1106"/>
              <a:t>ffordd hanfodol y gall gweithwyr proffesiynol alluogi llais plant a phobl ifanc?</a:t>
            </a:r>
          </a:p>
        </p:txBody>
      </p:sp>
      <p:cxnSp>
        <p:nvCxnSpPr>
          <p:cNvPr id="8" name="Straight Arrow Connector 7">
            <a:extLst>
              <a:ext uri="{FF2B5EF4-FFF2-40B4-BE49-F238E27FC236}">
                <a16:creationId xmlns:a16="http://schemas.microsoft.com/office/drawing/2014/main" id="{E60E74E3-7F3E-48D1-B3B5-D322005FAC67}"/>
              </a:ext>
            </a:extLst>
          </p:cNvPr>
          <p:cNvCxnSpPr/>
          <p:nvPr>
            <p:custDataLst>
              <p:tags r:id="rId5"/>
            </p:custDataLst>
          </p:nvPr>
        </p:nvCxnSpPr>
        <p:spPr>
          <a:xfrm flipH="1">
            <a:off x="3220791" y="4477011"/>
            <a:ext cx="1215342" cy="6268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4128F6D-F07A-489D-A493-03C5EECB5792}"/>
              </a:ext>
            </a:extLst>
          </p:cNvPr>
          <p:cNvSpPr txBox="1"/>
          <p:nvPr>
            <p:custDataLst>
              <p:tags r:id="rId6"/>
            </p:custDataLst>
          </p:nvPr>
        </p:nvSpPr>
        <p:spPr>
          <a:xfrm>
            <a:off x="648180" y="5109358"/>
            <a:ext cx="4854643" cy="1464503"/>
          </a:xfrm>
          <a:prstGeom prst="rect">
            <a:avLst/>
          </a:prstGeom>
          <a:noFill/>
        </p:spPr>
        <p:txBody>
          <a:bodyPr wrap="square" rtlCol="0">
            <a:spAutoFit/>
          </a:bodyPr>
          <a:lstStyle/>
          <a:p>
            <a:pPr>
              <a:defRPr b="0" i="0"/>
            </a:pPr>
            <a:r>
              <a:rPr lang="1106" dirty="0"/>
              <a:t>Rhaid i chi ddechrau â thybiaeth bod gan blant yr hawl i hunaniaeth a'r hyn sy'n bwysig.  Mae angen "sgyrsiau yr hyn sy'n bwysig".  Byddai'r sgyrsiau hyn yn wahanol gan ddibynnu ar eu cyfnod datblygiad. </a:t>
            </a:r>
          </a:p>
        </p:txBody>
      </p:sp>
      <p:cxnSp>
        <p:nvCxnSpPr>
          <p:cNvPr id="12" name="Straight Arrow Connector 11">
            <a:extLst>
              <a:ext uri="{FF2B5EF4-FFF2-40B4-BE49-F238E27FC236}">
                <a16:creationId xmlns:a16="http://schemas.microsoft.com/office/drawing/2014/main" id="{8FE59571-47B4-4F05-9E99-51A8B482C953}"/>
              </a:ext>
            </a:extLst>
          </p:cNvPr>
          <p:cNvCxnSpPr/>
          <p:nvPr>
            <p:custDataLst>
              <p:tags r:id="rId7"/>
            </p:custDataLst>
          </p:nvPr>
        </p:nvCxnSpPr>
        <p:spPr>
          <a:xfrm>
            <a:off x="7755869" y="4477011"/>
            <a:ext cx="1145894" cy="5903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11BA5972-94F8-4B01-8CE4-241E50C10535}"/>
              </a:ext>
            </a:extLst>
          </p:cNvPr>
          <p:cNvSpPr txBox="1"/>
          <p:nvPr>
            <p:custDataLst>
              <p:tags r:id="rId8"/>
            </p:custDataLst>
          </p:nvPr>
        </p:nvSpPr>
        <p:spPr>
          <a:xfrm>
            <a:off x="7407929" y="5109358"/>
            <a:ext cx="3537343" cy="1464503"/>
          </a:xfrm>
          <a:prstGeom prst="rect">
            <a:avLst/>
          </a:prstGeom>
          <a:noFill/>
        </p:spPr>
        <p:txBody>
          <a:bodyPr wrap="square" rtlCol="0">
            <a:spAutoFit/>
          </a:bodyPr>
          <a:lstStyle/>
          <a:p>
            <a:pPr>
              <a:defRPr b="0" i="0"/>
            </a:pPr>
            <a:r>
              <a:rPr lang="1106" b="0"/>
              <a:t>Dylai fod </a:t>
            </a:r>
            <a:r>
              <a:rPr lang="1106" b="1"/>
              <a:t>eiriolaeth</a:t>
            </a:r>
            <a:r>
              <a:rPr lang="1106" b="0"/>
              <a:t> ar gael i alluogi plant a phobl ifanc i fynegi'n llawn eu safbwyntiau, yr hyn maen nhw eisiau a'u teimladau.</a:t>
            </a:r>
          </a:p>
        </p:txBody>
      </p:sp>
      <p:sp>
        <p:nvSpPr>
          <p:cNvPr id="11" name="Title 4">
            <a:extLst>
              <a:ext uri="{FF2B5EF4-FFF2-40B4-BE49-F238E27FC236}">
                <a16:creationId xmlns:a16="http://schemas.microsoft.com/office/drawing/2014/main" id="{536C6265-C090-42F8-A5E4-D95E13188843}"/>
              </a:ext>
            </a:extLst>
          </p:cNvPr>
          <p:cNvSpPr txBox="1"/>
          <p:nvPr>
            <p:custDataLst>
              <p:tags r:id="rId9"/>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154724744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custDataLst>
              <p:tags r:id="rId1"/>
            </p:custDataLst>
          </p:nvPr>
        </p:nvSpPr>
        <p:spPr>
          <a:xfrm>
            <a:off x="406399" y="1343242"/>
            <a:ext cx="11366501" cy="1323758"/>
          </a:xfrm>
          <a:solidFill>
            <a:srgbClr val="DB44E3"/>
          </a:solidFill>
        </p:spPr>
        <p:txBody>
          <a:bodyPr>
            <a:noAutofit/>
          </a:bodyPr>
          <a:lstStyle/>
          <a:p>
            <a:pPr algn="ctr">
              <a:lnSpc>
                <a:spcPct val="100000"/>
              </a:lnSpc>
              <a:spcBef>
                <a:spcPct val="0"/>
              </a:spcBef>
              <a:defRPr b="0" i="0"/>
            </a:pPr>
            <a:r>
              <a:rPr lang="1106" sz="2700" b="1" dirty="0">
                <a:solidFill>
                  <a:schemeClr val="bg1"/>
                </a:solidFill>
                <a:ea typeface="+mj-lt"/>
                <a:cs typeface="+mj-lt"/>
              </a:rPr>
              <a:t>Tasg 1 (a)</a:t>
            </a:r>
            <a:r>
              <a:rPr lang="cy-GB" sz="2700" b="1" dirty="0">
                <a:solidFill>
                  <a:schemeClr val="bg1"/>
                </a:solidFill>
                <a:ea typeface="+mj-lt"/>
                <a:cs typeface="+mj-lt"/>
              </a:rPr>
              <a:t> </a:t>
            </a:r>
            <a:r>
              <a:rPr lang="1106" sz="2700" b="1" dirty="0">
                <a:solidFill>
                  <a:schemeClr val="bg1"/>
                </a:solidFill>
                <a:ea typeface="+mj-lt"/>
                <a:cs typeface="+mj-lt"/>
              </a:rPr>
              <a:t>Esbonio pwysigrwydd gofal plentyn-ganolog wrth gwrdd ag anghenion plant a phobl ifanc yn ystod cyfnodau datblygiad allweddol</a:t>
            </a:r>
            <a:endParaRPr lang="en-US" sz="2700" dirty="0">
              <a:solidFill>
                <a:schemeClr val="bg1"/>
              </a:solidFill>
              <a:ea typeface="+mj-lt"/>
              <a:cs typeface="+mj-lt"/>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custDataLst>
              <p:tags r:id="rId2"/>
            </p:custDataLst>
          </p:nvPr>
        </p:nvSpPr>
        <p:spPr>
          <a:xfrm>
            <a:off x="406399" y="2841331"/>
            <a:ext cx="5290103" cy="3810083"/>
          </a:xfrm>
          <a:ln>
            <a:solidFill>
              <a:srgbClr val="DB44E3"/>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algn="ctr">
              <a:defRPr b="0" i="0"/>
            </a:pPr>
            <a:r>
              <a:rPr lang="1106" sz="5400" b="1" dirty="0">
                <a:solidFill>
                  <a:srgbClr val="DB44E3"/>
                </a:solidFill>
                <a:cs typeface="Calibri"/>
              </a:rPr>
              <a:t>Meini Prawf</a:t>
            </a:r>
          </a:p>
          <a:p>
            <a:pPr marL="0" indent="0" algn="ctr">
              <a:buNone/>
              <a:defRPr b="0" i="0"/>
            </a:pPr>
            <a:r>
              <a:rPr lang="1106" sz="5400" b="1" dirty="0">
                <a:solidFill>
                  <a:srgbClr val="DB44E3"/>
                </a:solidFill>
                <a:cs typeface="Calibri"/>
              </a:rPr>
              <a:t>Band Marciau 4</a:t>
            </a: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custDataLst>
              <p:tags r:id="rId3"/>
            </p:custDataLst>
          </p:nvPr>
        </p:nvSpPr>
        <p:spPr>
          <a:xfrm>
            <a:off x="5968999" y="2841331"/>
            <a:ext cx="5803901" cy="3752573"/>
          </a:xfrm>
          <a:solidFill>
            <a:srgbClr val="DB44E3"/>
          </a:solidFill>
          <a:ln>
            <a:solidFill>
              <a:srgbClr val="F584EB"/>
            </a:solidFill>
          </a:ln>
        </p:spPr>
        <p:txBody>
          <a:bodyPr vert="horz" lIns="91440" tIns="45720" rIns="91440" bIns="45720" rtlCol="0" anchor="ctr" anchorCtr="0">
            <a:normAutofit/>
          </a:bodyPr>
          <a:lstStyle/>
          <a:p>
            <a:pPr marL="0" indent="0">
              <a:buNone/>
              <a:defRPr b="0" i="0"/>
            </a:pPr>
            <a:r>
              <a:rPr lang="1106" sz="2000">
                <a:solidFill>
                  <a:schemeClr val="bg1"/>
                </a:solidFill>
              </a:rPr>
              <a:t>Esboniad da iawn sy'n dangos: </a:t>
            </a:r>
          </a:p>
          <a:p>
            <a:pPr marL="271463" indent="-271463">
              <a:buNone/>
              <a:defRPr b="0" i="0"/>
            </a:pPr>
            <a:r>
              <a:rPr lang="1106" sz="2000">
                <a:solidFill>
                  <a:schemeClr val="bg1"/>
                </a:solidFill>
              </a:rPr>
              <a:t>•	gwybodaeth a dealltwriaeth drylwyr o bwysigrwydd gofal plentyn-ganolog wrth gwrdd ag anghenion plant a phobl ifanc, gan gynnwys yr effeithiau posibl os nad yw'r anghenion hyn yn cael eu cwrdd </a:t>
            </a:r>
          </a:p>
          <a:p>
            <a:pPr marL="271463" indent="-271463">
              <a:buNone/>
              <a:defRPr b="0" i="0"/>
            </a:pPr>
            <a:r>
              <a:rPr lang="1106" sz="2000">
                <a:solidFill>
                  <a:schemeClr val="bg1"/>
                </a:solidFill>
              </a:rPr>
              <a:t>•	dealltwriaeth hyderus o sut gellir cymhwyso gofal plentyn-ganolog, er mwyn bodloni anghenion corfforol, deallusol/gwybyddol, ieithyddol, emosiynol a chymdeithasol o fewn cyfnodau datblygiad allweddol.</a:t>
            </a:r>
          </a:p>
        </p:txBody>
      </p:sp>
      <p:sp>
        <p:nvSpPr>
          <p:cNvPr id="8" name="Title 4">
            <a:extLst>
              <a:ext uri="{FF2B5EF4-FFF2-40B4-BE49-F238E27FC236}">
                <a16:creationId xmlns:a16="http://schemas.microsoft.com/office/drawing/2014/main" id="{6F5A913D-41E3-4B11-BDAA-C6E111E00EF2}"/>
              </a:ext>
            </a:extLst>
          </p:cNvPr>
          <p:cNvSpPr txBox="1"/>
          <p:nvPr>
            <p:custDataLst>
              <p:tags r:id="rId4"/>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66134363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custDataLst>
              <p:tags r:id="rId1"/>
            </p:custDataLst>
          </p:nvPr>
        </p:nvSpPr>
        <p:spPr>
          <a:xfrm>
            <a:off x="406400" y="1374552"/>
            <a:ext cx="11341100" cy="1483581"/>
          </a:xfrm>
          <a:solidFill>
            <a:srgbClr val="DB44E3"/>
          </a:solidFill>
          <a:ln>
            <a:solidFill>
              <a:srgbClr val="F584EB"/>
            </a:solidFill>
          </a:ln>
        </p:spPr>
        <p:txBody>
          <a:bodyPr anchor="ctr" anchorCtr="0">
            <a:noAutofit/>
          </a:bodyPr>
          <a:lstStyle/>
          <a:p>
            <a:pPr algn="ctr">
              <a:defRPr b="0" i="0"/>
            </a:pPr>
            <a:r>
              <a:rPr lang="1106" sz="2000" b="1">
                <a:solidFill>
                  <a:schemeClr val="bg1"/>
                </a:solidFill>
                <a:latin typeface="+mn-lt"/>
                <a:cs typeface="Calibri"/>
              </a:rPr>
              <a:t>Tasg 1 (b)</a:t>
            </a:r>
            <a:br>
              <a:rPr lang="1106" sz="2000" b="1">
                <a:solidFill>
                  <a:schemeClr val="bg1"/>
                </a:solidFill>
                <a:latin typeface="+mn-lt"/>
                <a:cs typeface="Calibri"/>
              </a:rPr>
            </a:br>
            <a:r>
              <a:rPr lang="1106" sz="2000" b="1">
                <a:solidFill>
                  <a:schemeClr val="bg1"/>
                </a:solidFill>
                <a:latin typeface="+mn-lt"/>
                <a:cs typeface="Calibri"/>
              </a:rPr>
              <a:t>Disgrifio'r mathau o drawsnewidiadau, profiadau bywyd a newidiadau bywyd y
gall plentyn a/neu berson ifanc eu profi ac </a:t>
            </a:r>
            <a:r>
              <a:rPr lang="1106" sz="2000" b="1">
                <a:solidFill>
                  <a:schemeClr val="bg1"/>
                </a:solidFill>
                <a:latin typeface="Arial" panose="020B0604020202020204" pitchFamily="34" charset="0"/>
              </a:rPr>
              <a:t>esbonio sut gallai'r rhain effeithio ar wydnwch a datblygiad y plentyn a/neu'r person ifanc, a'u gofal a'u cymorth yn y lleoliad o'ch dewis.</a:t>
            </a:r>
            <a:endParaRPr lang="en-US" sz="2000" b="1">
              <a:solidFill>
                <a:schemeClr val="bg1"/>
              </a:solidFill>
              <a:latin typeface="+mn-lt"/>
              <a:ea typeface="+mj-lt"/>
              <a:cs typeface="+mj-lt"/>
            </a:endParaRPr>
          </a:p>
        </p:txBody>
      </p:sp>
      <p:sp>
        <p:nvSpPr>
          <p:cNvPr id="7" name="Content Placeholder 2">
            <a:extLst>
              <a:ext uri="{FF2B5EF4-FFF2-40B4-BE49-F238E27FC236}">
                <a16:creationId xmlns:a16="http://schemas.microsoft.com/office/drawing/2014/main" id="{21CCA461-2965-4703-911C-AA37873D26AE}"/>
              </a:ext>
            </a:extLst>
          </p:cNvPr>
          <p:cNvSpPr>
            <a:spLocks noGrp="1"/>
          </p:cNvSpPr>
          <p:nvPr>
            <p:custDataLst>
              <p:tags r:id="rId2"/>
            </p:custDataLst>
          </p:nvPr>
        </p:nvSpPr>
        <p:spPr>
          <a:xfrm>
            <a:off x="302525" y="2183719"/>
            <a:ext cx="6546791" cy="484016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endParaRPr lang="en-GB">
              <a:cs typeface="Calibri"/>
            </a:endParaRPr>
          </a:p>
          <a:p>
            <a:pPr>
              <a:lnSpc>
                <a:spcPct val="100000"/>
              </a:lnSpc>
              <a:spcBef>
                <a:spcPts val="600"/>
              </a:spcBef>
            </a:pPr>
            <a:endParaRPr lang="en-GB">
              <a:ea typeface="+mn-lt"/>
              <a:cs typeface="+mn-lt"/>
            </a:endParaRPr>
          </a:p>
          <a:p>
            <a:endParaRPr lang="en-GB">
              <a:cs typeface="Calibri"/>
            </a:endParaRPr>
          </a:p>
          <a:p>
            <a:endParaRPr lang="en-GB">
              <a:cs typeface="Calibri"/>
            </a:endParaRPr>
          </a:p>
        </p:txBody>
      </p:sp>
      <p:sp>
        <p:nvSpPr>
          <p:cNvPr id="4" name="TextBox 3">
            <a:extLst>
              <a:ext uri="{FF2B5EF4-FFF2-40B4-BE49-F238E27FC236}">
                <a16:creationId xmlns:a16="http://schemas.microsoft.com/office/drawing/2014/main" id="{8DFD8229-9397-4957-8561-4FDA602F44DD}"/>
              </a:ext>
            </a:extLst>
          </p:cNvPr>
          <p:cNvSpPr txBox="1"/>
          <p:nvPr>
            <p:custDataLst>
              <p:tags r:id="rId3"/>
            </p:custDataLst>
          </p:nvPr>
        </p:nvSpPr>
        <p:spPr>
          <a:xfrm>
            <a:off x="395053" y="3097626"/>
            <a:ext cx="11363794" cy="3264621"/>
          </a:xfrm>
          <a:prstGeom prst="rect">
            <a:avLst/>
          </a:prstGeom>
          <a:noFill/>
        </p:spPr>
        <p:txBody>
          <a:bodyPr wrap="square" rtlCol="0">
            <a:spAutoFit/>
          </a:bodyPr>
          <a:lstStyle/>
          <a:p>
            <a:pPr marL="0" algn="ctr" rtl="0" eaLnBrk="1" fontAlgn="t" latinLnBrk="0" hangingPunct="1">
              <a:spcBef>
                <a:spcPct val="0"/>
              </a:spcBef>
              <a:spcAft>
                <a:spcPct val="0"/>
              </a:spcAft>
              <a:defRPr b="0" i="0"/>
            </a:pPr>
            <a:r>
              <a:rPr lang="1106" sz="1800" b="1" i="0" u="none" strike="noStrike" kern="1200" dirty="0">
                <a:solidFill>
                  <a:srgbClr val="140000"/>
                </a:solidFill>
                <a:effectLst/>
                <a:latin typeface="Arial" panose="020B0604020202020204" pitchFamily="34" charset="0"/>
              </a:rPr>
              <a:t>Mae dwy ran i Dasg 1 (b).</a:t>
            </a:r>
          </a:p>
          <a:p>
            <a:pPr marL="0" algn="ctr" rtl="0" eaLnBrk="1" fontAlgn="t" latinLnBrk="0" hangingPunct="1">
              <a:spcBef>
                <a:spcPct val="0"/>
              </a:spcBef>
              <a:spcAft>
                <a:spcPct val="0"/>
              </a:spcAft>
              <a:defRPr b="0" i="0"/>
            </a:pPr>
            <a:r>
              <a:rPr lang="1106" sz="1800" b="1" i="0" u="none" strike="noStrike" kern="1200" dirty="0">
                <a:solidFill>
                  <a:srgbClr val="FF0000"/>
                </a:solidFill>
                <a:effectLst/>
                <a:latin typeface="Arial" panose="020B0604020202020204" pitchFamily="34" charset="0"/>
              </a:rPr>
              <a:t>Sicrhewch eich bod yn nodi pryd rydych chi'n dechrau'r ail adran i sicrhau eich bod yn cael eich marcio ar gyfer y ddwy adran.</a:t>
            </a:r>
            <a:r>
              <a:rPr lang="1106" sz="1800" b="0" i="0" u="none" strike="noStrike" kern="1200" dirty="0">
                <a:solidFill>
                  <a:srgbClr val="FF0000"/>
                </a:solidFill>
                <a:effectLst/>
                <a:latin typeface="Arial" panose="020B0604020202020204" pitchFamily="34" charset="0"/>
              </a:rPr>
              <a:t>  </a:t>
            </a:r>
            <a:endParaRPr lang="1106" sz="1800" b="1" i="0" u="none" strike="noStrike" kern="1200" dirty="0">
              <a:solidFill>
                <a:srgbClr val="FF0000"/>
              </a:solidFill>
              <a:effectLst/>
              <a:latin typeface="Arial" panose="020B0604020202020204" pitchFamily="34" charset="0"/>
            </a:endParaRPr>
          </a:p>
          <a:p>
            <a:pPr marL="0" algn="l" rtl="0" eaLnBrk="1" fontAlgn="t" latinLnBrk="0" hangingPunct="1">
              <a:spcBef>
                <a:spcPct val="0"/>
              </a:spcBef>
              <a:spcAft>
                <a:spcPct val="0"/>
              </a:spcAft>
            </a:pPr>
            <a:endParaRPr lang="en-GB" b="1" dirty="0">
              <a:solidFill>
                <a:srgbClr val="140000"/>
              </a:solidFill>
              <a:latin typeface="Arial" panose="020B0604020202020204" pitchFamily="34" charset="0"/>
            </a:endParaRPr>
          </a:p>
          <a:p>
            <a:pPr marL="0" algn="l" rtl="0" eaLnBrk="1" fontAlgn="t" latinLnBrk="0" hangingPunct="1">
              <a:spcBef>
                <a:spcPct val="0"/>
              </a:spcBef>
              <a:spcAft>
                <a:spcPts val="600"/>
              </a:spcAft>
              <a:defRPr b="0" i="0"/>
            </a:pPr>
            <a:r>
              <a:rPr lang="1106" sz="1800" b="1" i="0" strike="noStrike" kern="1200" dirty="0">
                <a:solidFill>
                  <a:srgbClr val="140000"/>
                </a:solidFill>
                <a:effectLst/>
                <a:latin typeface="Arial" panose="020B0604020202020204" pitchFamily="34" charset="0"/>
              </a:rPr>
              <a:t> Rhan un: </a:t>
            </a:r>
            <a:endParaRPr lang="en-GB" sz="1800" b="1" i="0" u="sng" strike="noStrike" kern="1200" dirty="0">
              <a:solidFill>
                <a:srgbClr val="140000"/>
              </a:solidFill>
              <a:effectLst/>
              <a:latin typeface="Arial" panose="020B0604020202020204" pitchFamily="34" charset="0"/>
            </a:endParaRPr>
          </a:p>
          <a:p>
            <a:pPr marL="892175" indent="-892175" rtl="0" eaLnBrk="1" fontAlgn="t" latinLnBrk="0" hangingPunct="1">
              <a:spcBef>
                <a:spcPct val="0"/>
              </a:spcBef>
              <a:spcAft>
                <a:spcPct val="0"/>
              </a:spcAft>
              <a:tabLst>
                <a:tab pos="446088" algn="l"/>
              </a:tabLst>
              <a:defRPr b="0" i="0"/>
            </a:pPr>
            <a:r>
              <a:rPr lang="1106" dirty="0">
                <a:solidFill>
                  <a:srgbClr val="140000"/>
                </a:solidFill>
                <a:latin typeface="Arial" panose="020B0604020202020204" pitchFamily="34" charset="0"/>
              </a:rPr>
              <a:t>(b)	(i)	Disgrifio'r mathau o drawsnewidiadau, profiadau bywyd a newidiadau bywyd y gall plentyn a/neu berson ifanc eu profi.						</a:t>
            </a:r>
            <a:r>
              <a:rPr lang="cy-GB" dirty="0">
                <a:solidFill>
                  <a:srgbClr val="140000"/>
                </a:solidFill>
                <a:latin typeface="Arial" panose="020B0604020202020204" pitchFamily="34" charset="0"/>
              </a:rPr>
              <a:t>										</a:t>
            </a:r>
            <a:r>
              <a:rPr lang="1106" dirty="0">
                <a:solidFill>
                  <a:srgbClr val="140000"/>
                </a:solidFill>
                <a:latin typeface="Arial" panose="020B0604020202020204" pitchFamily="34" charset="0"/>
              </a:rPr>
              <a:t>[6 marc]</a:t>
            </a:r>
          </a:p>
          <a:p>
            <a:pPr marL="892175" indent="-892175" rtl="0" eaLnBrk="1" fontAlgn="t" latinLnBrk="0" hangingPunct="1">
              <a:spcBef>
                <a:spcPct val="0"/>
              </a:spcBef>
              <a:spcAft>
                <a:spcPct val="0"/>
              </a:spcAft>
              <a:tabLst>
                <a:tab pos="446088" algn="l"/>
              </a:tabLst>
            </a:pPr>
            <a:endParaRPr lang="en-GB" sz="1800" b="1" i="0" strike="noStrike" dirty="0">
              <a:solidFill>
                <a:srgbClr val="140000"/>
              </a:solidFill>
              <a:effectLst/>
              <a:latin typeface="Arial" panose="020B0604020202020204" pitchFamily="34" charset="0"/>
            </a:endParaRPr>
          </a:p>
          <a:p>
            <a:pPr marL="892175" indent="-892175" rtl="0" eaLnBrk="1" fontAlgn="t" latinLnBrk="0" hangingPunct="1">
              <a:spcBef>
                <a:spcPct val="0"/>
              </a:spcBef>
              <a:spcAft>
                <a:spcPts val="600"/>
              </a:spcAft>
              <a:tabLst>
                <a:tab pos="446088" algn="l"/>
              </a:tabLst>
              <a:defRPr b="0" i="0"/>
            </a:pPr>
            <a:r>
              <a:rPr lang="1106" sz="1800" b="1" i="0" strike="noStrike" dirty="0">
                <a:solidFill>
                  <a:srgbClr val="140000"/>
                </a:solidFill>
                <a:effectLst/>
                <a:latin typeface="Arial" panose="020B0604020202020204" pitchFamily="34" charset="0"/>
              </a:rPr>
              <a:t>Rhan dau:</a:t>
            </a:r>
          </a:p>
          <a:p>
            <a:pPr marL="892175" indent="-892175" rtl="0" eaLnBrk="1" fontAlgn="base" latinLnBrk="0" hangingPunct="1">
              <a:spcBef>
                <a:spcPct val="0"/>
              </a:spcBef>
              <a:spcAft>
                <a:spcPct val="0"/>
              </a:spcAft>
              <a:tabLst>
                <a:tab pos="446088" algn="l"/>
              </a:tabLst>
              <a:defRPr b="0" i="0"/>
            </a:pPr>
            <a:r>
              <a:rPr lang="1106" sz="1800" i="0" u="none" strike="noStrike" kern="1200" dirty="0">
                <a:solidFill>
                  <a:srgbClr val="140000"/>
                </a:solidFill>
                <a:effectLst/>
                <a:latin typeface="Arial" panose="020B0604020202020204" pitchFamily="34" charset="0"/>
              </a:rPr>
              <a:t>(b)	(ii) 	Esbonio sut gallai'r rhain effeithio ar wydnwch a datblygiad y plentyn a/neu'r person ifanc, a'u gofal a'u cymorth yn y lleoliad o'ch dewis.</a:t>
            </a:r>
            <a:r>
              <a:rPr lang="cy-GB" sz="1800" i="0" u="none" strike="noStrike" kern="1200" dirty="0">
                <a:solidFill>
                  <a:srgbClr val="140000"/>
                </a:solidFill>
                <a:effectLst/>
                <a:latin typeface="Arial" panose="020B0604020202020204" pitchFamily="34" charset="0"/>
              </a:rPr>
              <a:t>													</a:t>
            </a:r>
            <a:r>
              <a:rPr lang="1106" sz="1800" i="0" u="none" strike="noStrike" kern="1200" dirty="0">
                <a:solidFill>
                  <a:srgbClr val="140000"/>
                </a:solidFill>
                <a:effectLst/>
                <a:latin typeface="Arial" panose="020B0604020202020204" pitchFamily="34" charset="0"/>
              </a:rPr>
              <a:t>[8 marc]</a:t>
            </a:r>
            <a:endParaRPr lang="en-GB" sz="1800" i="0" u="none" strike="noStrike" dirty="0">
              <a:effectLst/>
              <a:latin typeface="Arial" panose="020B0604020202020204" pitchFamily="34" charset="0"/>
            </a:endParaRPr>
          </a:p>
        </p:txBody>
      </p:sp>
      <p:sp>
        <p:nvSpPr>
          <p:cNvPr id="8" name="Title 4">
            <a:extLst>
              <a:ext uri="{FF2B5EF4-FFF2-40B4-BE49-F238E27FC236}">
                <a16:creationId xmlns:a16="http://schemas.microsoft.com/office/drawing/2014/main" id="{EF61BCCC-E6F2-4EB5-A310-324B93AB716F}"/>
              </a:ext>
            </a:extLst>
          </p:cNvPr>
          <p:cNvSpPr txBox="1"/>
          <p:nvPr>
            <p:custDataLst>
              <p:tags r:id="rId4"/>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1354746695"/>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custDataLst>
              <p:tags r:id="rId1"/>
            </p:custDataLst>
          </p:nvPr>
        </p:nvSpPr>
        <p:spPr>
          <a:xfrm>
            <a:off x="468539" y="1384143"/>
            <a:ext cx="11254921" cy="1001032"/>
          </a:xfrm>
          <a:solidFill>
            <a:srgbClr val="DB44E3"/>
          </a:solidFill>
          <a:ln>
            <a:solidFill>
              <a:srgbClr val="F584EB"/>
            </a:solidFill>
          </a:ln>
        </p:spPr>
        <p:txBody>
          <a:bodyPr>
            <a:noAutofit/>
          </a:bodyPr>
          <a:lstStyle/>
          <a:p>
            <a:pPr algn="ctr">
              <a:defRPr b="0" i="0"/>
            </a:pPr>
            <a:r>
              <a:rPr lang="1106" sz="2000" b="1">
                <a:solidFill>
                  <a:schemeClr val="bg1"/>
                </a:solidFill>
                <a:latin typeface="+mn-lt"/>
                <a:cs typeface="Calibri"/>
              </a:rPr>
              <a:t>Tasg 1 (b) (i)</a:t>
            </a:r>
            <a:br>
              <a:rPr lang="1106" sz="2000" b="1">
                <a:solidFill>
                  <a:schemeClr val="bg1"/>
                </a:solidFill>
                <a:latin typeface="+mn-lt"/>
                <a:cs typeface="Calibri"/>
              </a:rPr>
            </a:br>
            <a:r>
              <a:rPr lang="1106" sz="2000" b="1">
                <a:solidFill>
                  <a:schemeClr val="bg1"/>
                </a:solidFill>
                <a:latin typeface="+mn-lt"/>
                <a:cs typeface="Calibri"/>
              </a:rPr>
              <a:t>Disgrifio'r mathau o drawsnewidiadau, profiadau bywyd a newidiadau bywyd y gall plentyn a/neu berson ifanc eu profi</a:t>
            </a:r>
            <a:endParaRPr lang="en-US" sz="2000" b="1">
              <a:solidFill>
                <a:schemeClr val="bg1"/>
              </a:solidFill>
              <a:latin typeface="+mn-lt"/>
              <a:ea typeface="+mj-lt"/>
              <a:cs typeface="+mj-lt"/>
            </a:endParaRPr>
          </a:p>
        </p:txBody>
      </p:sp>
      <p:sp>
        <p:nvSpPr>
          <p:cNvPr id="7" name="Content Placeholder 2">
            <a:extLst>
              <a:ext uri="{FF2B5EF4-FFF2-40B4-BE49-F238E27FC236}">
                <a16:creationId xmlns:a16="http://schemas.microsoft.com/office/drawing/2014/main" id="{21CCA461-2965-4703-911C-AA37873D26AE}"/>
              </a:ext>
            </a:extLst>
          </p:cNvPr>
          <p:cNvSpPr>
            <a:spLocks noGrp="1"/>
          </p:cNvSpPr>
          <p:nvPr>
            <p:custDataLst>
              <p:tags r:id="rId2"/>
            </p:custDataLst>
          </p:nvPr>
        </p:nvSpPr>
        <p:spPr>
          <a:xfrm>
            <a:off x="302525" y="2183719"/>
            <a:ext cx="6546791" cy="484016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endParaRPr lang="en-GB">
              <a:cs typeface="Calibri"/>
            </a:endParaRPr>
          </a:p>
          <a:p>
            <a:pPr>
              <a:lnSpc>
                <a:spcPct val="100000"/>
              </a:lnSpc>
              <a:spcBef>
                <a:spcPts val="600"/>
              </a:spcBef>
            </a:pPr>
            <a:endParaRPr lang="en-GB">
              <a:ea typeface="+mn-lt"/>
              <a:cs typeface="+mn-lt"/>
            </a:endParaRPr>
          </a:p>
          <a:p>
            <a:endParaRPr lang="en-GB">
              <a:cs typeface="Calibri"/>
            </a:endParaRPr>
          </a:p>
          <a:p>
            <a:endParaRPr lang="en-GB">
              <a:cs typeface="Calibri"/>
            </a:endParaRPr>
          </a:p>
        </p:txBody>
      </p:sp>
      <p:graphicFrame>
        <p:nvGraphicFramePr>
          <p:cNvPr id="3" name="Table 2">
            <a:extLst>
              <a:ext uri="{FF2B5EF4-FFF2-40B4-BE49-F238E27FC236}">
                <a16:creationId xmlns:a16="http://schemas.microsoft.com/office/drawing/2014/main" id="{B6789BFE-47D7-4E43-B523-3E15DE6AADE1}"/>
              </a:ext>
            </a:extLst>
          </p:cNvPr>
          <p:cNvGraphicFramePr>
            <a:graphicFrameLocks noGrp="1"/>
          </p:cNvGraphicFramePr>
          <p:nvPr>
            <p:custDataLst>
              <p:tags r:id="rId3"/>
            </p:custDataLst>
            <p:extLst>
              <p:ext uri="{D42A27DB-BD31-4B8C-83A1-F6EECF244321}">
                <p14:modId xmlns:p14="http://schemas.microsoft.com/office/powerpoint/2010/main" val="2927572240"/>
              </p:ext>
            </p:extLst>
          </p:nvPr>
        </p:nvGraphicFramePr>
        <p:xfrm>
          <a:off x="2841998" y="2592589"/>
          <a:ext cx="6444390" cy="4140361"/>
        </p:xfrm>
        <a:graphic>
          <a:graphicData uri="http://schemas.openxmlformats.org/drawingml/2006/table">
            <a:tbl>
              <a:tblPr firstRow="1" firstCol="1" bandRow="1">
                <a:tableStyleId>{5C22544A-7EE6-4342-B048-85BDC9FD1C3A}</a:tableStyleId>
              </a:tblPr>
              <a:tblGrid>
                <a:gridCol w="744242">
                  <a:extLst>
                    <a:ext uri="{9D8B030D-6E8A-4147-A177-3AD203B41FA5}">
                      <a16:colId xmlns:a16="http://schemas.microsoft.com/office/drawing/2014/main" val="3367677926"/>
                    </a:ext>
                  </a:extLst>
                </a:gridCol>
                <a:gridCol w="530660">
                  <a:extLst>
                    <a:ext uri="{9D8B030D-6E8A-4147-A177-3AD203B41FA5}">
                      <a16:colId xmlns:a16="http://schemas.microsoft.com/office/drawing/2014/main" val="3737680168"/>
                    </a:ext>
                  </a:extLst>
                </a:gridCol>
                <a:gridCol w="5169488">
                  <a:extLst>
                    <a:ext uri="{9D8B030D-6E8A-4147-A177-3AD203B41FA5}">
                      <a16:colId xmlns:a16="http://schemas.microsoft.com/office/drawing/2014/main" val="3144180193"/>
                    </a:ext>
                  </a:extLst>
                </a:gridCol>
              </a:tblGrid>
              <a:tr h="458648">
                <a:tc>
                  <a:txBody>
                    <a:bodyPr/>
                    <a:lstStyle/>
                    <a:p>
                      <a:pPr>
                        <a:defRPr b="0" i="0"/>
                      </a:pPr>
                      <a:r>
                        <a:rPr lang="1106" sz="1100" b="1">
                          <a:effectLst/>
                        </a:rPr>
                        <a:t>(b) (i)</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gridSpan="2">
                  <a:txBody>
                    <a:bodyPr/>
                    <a:lstStyle/>
                    <a:p>
                      <a:pPr>
                        <a:tabLst>
                          <a:tab pos="5372100" algn="r"/>
                        </a:tabLst>
                        <a:defRPr b="0" i="0"/>
                      </a:pPr>
                      <a:r>
                        <a:rPr lang="1106" sz="1100" b="1" dirty="0">
                          <a:effectLst/>
                        </a:rPr>
                        <a:t>Disgrifio'r mathau o drawsnewidiadau,</a:t>
                      </a:r>
                      <a:r>
                        <a:rPr lang="cy-GB" sz="1100" b="1" dirty="0">
                          <a:effectLst/>
                        </a:rPr>
                        <a:t> </a:t>
                      </a:r>
                      <a:r>
                        <a:rPr lang="1106" sz="1100" b="1" dirty="0">
                          <a:effectLst/>
                        </a:rPr>
                        <a:t>profiadau bywyd a newidiadau bywyd y
gall plentyn a/neu berson ifanc eu profi.  	[6 marc]</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1380754541"/>
                  </a:ext>
                </a:extLst>
              </a:tr>
              <a:tr h="458648">
                <a:tc>
                  <a:txBody>
                    <a:bodyPr/>
                    <a:lstStyle/>
                    <a:p>
                      <a:pPr algn="ctr">
                        <a:defRPr b="0" i="0"/>
                      </a:pPr>
                      <a:r>
                        <a:rPr lang="1106" sz="1100" b="1">
                          <a:effectLst/>
                        </a:rPr>
                        <a:t>Band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a:txBody>
                    <a:bodyPr/>
                    <a:lstStyle/>
                    <a:p>
                      <a:pPr>
                        <a:defRPr b="0" i="0"/>
                      </a:pPr>
                      <a:r>
                        <a:rPr lang="1106" sz="1100">
                          <a:effectLst/>
                        </a:rPr>
                        <a:t>AA1: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a:txBody>
                    <a:bodyPr/>
                    <a:lstStyle/>
                    <a:p>
                      <a:pPr>
                        <a:defRPr b="0" i="0"/>
                      </a:pPr>
                      <a:r>
                        <a:rPr lang="1106" sz="1100">
                          <a:effectLst/>
                        </a:rPr>
                        <a:t>Dangos gwybodaeth a dealltwriaeth o naill ai Iechyd a Gofal Cymdeithasol Oedolion neu Ofal Plant.</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extLst>
                  <a:ext uri="{0D108BD9-81ED-4DB2-BD59-A6C34878D82A}">
                    <a16:rowId xmlns:a16="http://schemas.microsoft.com/office/drawing/2014/main" val="1038427875"/>
                  </a:ext>
                </a:extLst>
              </a:tr>
              <a:tr h="270631">
                <a:tc rowSpan="2">
                  <a:txBody>
                    <a:bodyPr/>
                    <a:lstStyle/>
                    <a:p>
                      <a:pPr algn="ctr">
                        <a:defRPr b="0" i="0"/>
                      </a:pPr>
                      <a:r>
                        <a:rPr lang="1106" sz="1100" b="1">
                          <a:effectLst/>
                        </a:rPr>
                        <a:t>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nchor="ctr"/>
                </a:tc>
                <a:tc gridSpan="2">
                  <a:txBody>
                    <a:bodyPr/>
                    <a:lstStyle/>
                    <a:p>
                      <a:pPr algn="ctr">
                        <a:defRPr b="0" i="0"/>
                      </a:pPr>
                      <a:r>
                        <a:rPr lang="1106" sz="1100">
                          <a:effectLst/>
                        </a:rPr>
                        <a:t>5-6 marc</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146351023"/>
                  </a:ext>
                </a:extLst>
              </a:tr>
              <a:tr h="646665">
                <a:tc vMerge="1">
                  <a:txBody>
                    <a:bodyPr/>
                    <a:lstStyle/>
                    <a:p>
                      <a:endParaRPr lang="en-GB"/>
                    </a:p>
                  </a:txBody>
                  <a:tcPr/>
                </a:tc>
                <a:tc gridSpan="2">
                  <a:txBody>
                    <a:bodyPr/>
                    <a:lstStyle/>
                    <a:p>
                      <a:pPr>
                        <a:spcAft>
                          <a:spcPts val="600"/>
                        </a:spcAft>
                        <a:defRPr b="0" i="0"/>
                      </a:pPr>
                      <a:r>
                        <a:rPr lang="1106" sz="1100">
                          <a:effectLst/>
                        </a:rPr>
                        <a:t>Disgrifiad </a:t>
                      </a:r>
                      <a:r>
                        <a:rPr lang="1106" sz="1100" b="1">
                          <a:effectLst/>
                        </a:rPr>
                        <a:t>da iawn</a:t>
                      </a:r>
                      <a:r>
                        <a:rPr lang="1106" sz="1100">
                          <a:effectLst/>
                        </a:rPr>
                        <a:t> sy'n dangos gwybodaeth a dealltwriaeth</a:t>
                      </a:r>
                      <a:r>
                        <a:rPr lang="1106" sz="1100" b="1">
                          <a:effectLst/>
                        </a:rPr>
                        <a:t> drylwyr </a:t>
                      </a:r>
                      <a:r>
                        <a:rPr lang="1106" sz="1100">
                          <a:effectLst/>
                        </a:rPr>
                        <a:t>o amrywiaeth o drawsnewidiadau, profiadau bywyd a newidiadau bywyd y gall plentyn a/neu berson ifanc eu profi.</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300949449"/>
                  </a:ext>
                </a:extLst>
              </a:tr>
              <a:tr h="270631">
                <a:tc rowSpan="2">
                  <a:txBody>
                    <a:bodyPr/>
                    <a:lstStyle/>
                    <a:p>
                      <a:pPr algn="ctr">
                        <a:defRPr b="0" i="0"/>
                      </a:pPr>
                      <a:r>
                        <a:rPr lang="1106" sz="1100" b="1">
                          <a:effectLst/>
                        </a:rPr>
                        <a:t>2</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nchor="ctr"/>
                </a:tc>
                <a:tc gridSpan="2">
                  <a:txBody>
                    <a:bodyPr/>
                    <a:lstStyle/>
                    <a:p>
                      <a:pPr algn="ctr">
                        <a:defRPr b="0" i="0"/>
                      </a:pPr>
                      <a:r>
                        <a:rPr lang="1106" sz="1100">
                          <a:effectLst/>
                        </a:rPr>
                        <a:t>3-4 marc</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418140835"/>
                  </a:ext>
                </a:extLst>
              </a:tr>
              <a:tr h="646665">
                <a:tc vMerge="1">
                  <a:txBody>
                    <a:bodyPr/>
                    <a:lstStyle/>
                    <a:p>
                      <a:endParaRPr lang="en-GB"/>
                    </a:p>
                  </a:txBody>
                  <a:tcPr/>
                </a:tc>
                <a:tc gridSpan="2">
                  <a:txBody>
                    <a:bodyPr/>
                    <a:lstStyle/>
                    <a:p>
                      <a:pPr>
                        <a:spcAft>
                          <a:spcPts val="600"/>
                        </a:spcAft>
                        <a:defRPr b="0" i="0"/>
                      </a:pPr>
                      <a:r>
                        <a:rPr lang="1106" sz="1100">
                          <a:effectLst/>
                        </a:rPr>
                        <a:t>Disgrifiad da sy'n dangos gwybodaeth a dealltwriaeth</a:t>
                      </a:r>
                      <a:r>
                        <a:rPr lang="1106" sz="1100" b="1">
                          <a:effectLst/>
                        </a:rPr>
                        <a:t> </a:t>
                      </a:r>
                      <a:r>
                        <a:rPr lang="1106" sz="1100">
                          <a:effectLst/>
                        </a:rPr>
                        <a:t>gadarn ar y cyfan</a:t>
                      </a:r>
                      <a:r>
                        <a:rPr lang="1106" sz="1100" b="1">
                          <a:effectLst/>
                        </a:rPr>
                        <a:t> </a:t>
                      </a:r>
                      <a:r>
                        <a:rPr lang="1106" sz="1100">
                          <a:effectLst/>
                        </a:rPr>
                        <a:t>o amrywiaeth o drawsnewidiadau, profiadau bywyd a newidiadau bywyd y gall plentyn a/neu berson ifanc eu profi.</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840573006"/>
                  </a:ext>
                </a:extLst>
              </a:tr>
              <a:tr h="270631">
                <a:tc rowSpan="2">
                  <a:txBody>
                    <a:bodyPr/>
                    <a:lstStyle/>
                    <a:p>
                      <a:pPr algn="ctr">
                        <a:defRPr b="0" i="0"/>
                      </a:pPr>
                      <a:r>
                        <a:rPr lang="1106" sz="1100" b="1">
                          <a:effectLst/>
                        </a:rPr>
                        <a:t>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nchor="ctr"/>
                </a:tc>
                <a:tc gridSpan="2">
                  <a:txBody>
                    <a:bodyPr/>
                    <a:lstStyle/>
                    <a:p>
                      <a:pPr algn="ctr">
                        <a:defRPr b="0" i="0"/>
                      </a:pPr>
                      <a:r>
                        <a:rPr lang="1106" sz="1100">
                          <a:effectLst/>
                        </a:rPr>
                        <a:t>1-2 farc</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253285684"/>
                  </a:ext>
                </a:extLst>
              </a:tr>
              <a:tr h="458648">
                <a:tc vMerge="1">
                  <a:txBody>
                    <a:bodyPr/>
                    <a:lstStyle/>
                    <a:p>
                      <a:endParaRPr lang="en-GB"/>
                    </a:p>
                  </a:txBody>
                  <a:tcPr/>
                </a:tc>
                <a:tc gridSpan="2">
                  <a:txBody>
                    <a:bodyPr/>
                    <a:lstStyle/>
                    <a:p>
                      <a:pPr>
                        <a:spcAft>
                          <a:spcPts val="600"/>
                        </a:spcAft>
                        <a:defRPr b="0" i="0"/>
                      </a:pPr>
                      <a:r>
                        <a:rPr lang="1106" sz="1100">
                          <a:effectLst/>
                        </a:rPr>
                        <a:t>Disgrifiad sylfaenol sy'n dangos rhywfaint o wybodaeth a dealltwriaeth o amrywiaeth o drawsnewidiadau, profiadau bywyd a newidiadau bywyd y gall plentyn a/neu berson ifanc eu profi.</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2464547140"/>
                  </a:ext>
                </a:extLst>
              </a:tr>
              <a:tr h="270631">
                <a:tc rowSpan="2">
                  <a:txBody>
                    <a:bodyPr/>
                    <a:lstStyle/>
                    <a:p>
                      <a:pPr>
                        <a:defRPr b="0" i="0"/>
                      </a:pPr>
                      <a:r>
                        <a:rPr lang="1106" sz="1100" b="1">
                          <a:effectLst/>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gridSpan="2">
                  <a:txBody>
                    <a:bodyPr/>
                    <a:lstStyle/>
                    <a:p>
                      <a:pPr algn="ctr">
                        <a:defRPr b="0" i="0"/>
                      </a:pPr>
                      <a:r>
                        <a:rPr lang="1106" sz="1100">
                          <a:effectLst/>
                        </a:rPr>
                        <a:t>0 marc</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389461793"/>
                  </a:ext>
                </a:extLst>
              </a:tr>
              <a:tr h="270631">
                <a:tc vMerge="1">
                  <a:txBody>
                    <a:bodyPr/>
                    <a:lstStyle/>
                    <a:p>
                      <a:endParaRPr lang="en-GB"/>
                    </a:p>
                  </a:txBody>
                  <a:tcPr/>
                </a:tc>
                <a:tc gridSpan="2">
                  <a:txBody>
                    <a:bodyPr/>
                    <a:lstStyle/>
                    <a:p>
                      <a:pPr algn="ctr" fontAlgn="base">
                        <a:spcAft>
                          <a:spcPts val="600"/>
                        </a:spcAft>
                        <a:defRPr b="0" i="0"/>
                      </a:pPr>
                      <a:r>
                        <a:rPr lang="1106" sz="1100" dirty="0">
                          <a:effectLst/>
                        </a:rPr>
                        <a:t>Nid yw’r ateb yn haeddu unrhyw farciau neu does dim ymgais i ateb.</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4067801062"/>
                  </a:ext>
                </a:extLst>
              </a:tr>
            </a:tbl>
          </a:graphicData>
        </a:graphic>
      </p:graphicFrame>
      <p:sp>
        <p:nvSpPr>
          <p:cNvPr id="6" name="TextBox 5">
            <a:extLst>
              <a:ext uri="{FF2B5EF4-FFF2-40B4-BE49-F238E27FC236}">
                <a16:creationId xmlns:a16="http://schemas.microsoft.com/office/drawing/2014/main" id="{045FB4C9-F216-4734-BB8E-9EC81D62EED3}"/>
              </a:ext>
            </a:extLst>
          </p:cNvPr>
          <p:cNvSpPr txBox="1"/>
          <p:nvPr>
            <p:custDataLst>
              <p:tags r:id="rId4"/>
            </p:custDataLst>
          </p:nvPr>
        </p:nvSpPr>
        <p:spPr>
          <a:xfrm>
            <a:off x="852715" y="2608759"/>
            <a:ext cx="1129614" cy="640720"/>
          </a:xfrm>
          <a:prstGeom prst="rect">
            <a:avLst/>
          </a:prstGeom>
          <a:noFill/>
        </p:spPr>
        <p:txBody>
          <a:bodyPr wrap="square" rtlCol="0">
            <a:spAutoFit/>
          </a:bodyPr>
          <a:lstStyle/>
          <a:p>
            <a:pPr>
              <a:defRPr b="0" i="0"/>
            </a:pPr>
            <a:r>
              <a:rPr lang="1106"/>
              <a:t>Rhan un:</a:t>
            </a:r>
          </a:p>
          <a:p>
            <a:pPr>
              <a:defRPr b="0" i="0"/>
            </a:pPr>
            <a:r>
              <a:rPr lang="1106"/>
              <a:t>(b) (i)</a:t>
            </a:r>
          </a:p>
        </p:txBody>
      </p:sp>
      <p:sp>
        <p:nvSpPr>
          <p:cNvPr id="9" name="Title 4">
            <a:extLst>
              <a:ext uri="{FF2B5EF4-FFF2-40B4-BE49-F238E27FC236}">
                <a16:creationId xmlns:a16="http://schemas.microsoft.com/office/drawing/2014/main" id="{3EF28472-2F75-4643-8260-DBF5B84432E5}"/>
              </a:ext>
            </a:extLst>
          </p:cNvPr>
          <p:cNvSpPr txBox="1"/>
          <p:nvPr>
            <p:custDataLst>
              <p:tags r:id="rId5"/>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238523910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C12BD-56E3-4D00-ADCA-15BB4CB4EB2C}"/>
              </a:ext>
            </a:extLst>
          </p:cNvPr>
          <p:cNvSpPr>
            <a:spLocks noGrp="1"/>
          </p:cNvSpPr>
          <p:nvPr>
            <p:ph type="title"/>
            <p:custDataLst>
              <p:tags r:id="rId1"/>
            </p:custDataLst>
          </p:nvPr>
        </p:nvSpPr>
        <p:spPr>
          <a:xfrm>
            <a:off x="5363481" y="1489535"/>
            <a:ext cx="4313919" cy="424732"/>
          </a:xfrm>
        </p:spPr>
        <p:txBody>
          <a:bodyPr>
            <a:noAutofit/>
          </a:bodyPr>
          <a:lstStyle/>
          <a:p>
            <a:pPr algn="ctr">
              <a:defRPr b="0" i="0"/>
            </a:pPr>
            <a:r>
              <a:rPr lang="1106" sz="2800" b="1" dirty="0"/>
              <a:t>Astudiaeth achos Priti</a:t>
            </a:r>
          </a:p>
        </p:txBody>
      </p:sp>
      <p:pic>
        <p:nvPicPr>
          <p:cNvPr id="5" name="Content Placeholder 4">
            <a:extLst>
              <a:ext uri="{FF2B5EF4-FFF2-40B4-BE49-F238E27FC236}">
                <a16:creationId xmlns:a16="http://schemas.microsoft.com/office/drawing/2014/main" id="{165B3602-5BC9-418B-AB4B-CACAE2E90D7F}"/>
              </a:ext>
            </a:extLst>
          </p:cNvPr>
          <p:cNvPicPr>
            <a:picLocks noGrp="1" noChangeAspect="1"/>
          </p:cNvPicPr>
          <p:nvPr>
            <p:ph idx="1"/>
            <p:custDataLst>
              <p:tags r:id="rId2"/>
            </p:custDataLst>
          </p:nvPr>
        </p:nvPicPr>
        <p:blipFill>
          <a:blip r:embed="rId7"/>
          <a:stretch>
            <a:fillRect/>
          </a:stretch>
        </p:blipFill>
        <p:spPr>
          <a:xfrm>
            <a:off x="598958" y="2179301"/>
            <a:ext cx="4669954" cy="3677192"/>
          </a:xfrm>
        </p:spPr>
      </p:pic>
      <p:sp>
        <p:nvSpPr>
          <p:cNvPr id="7" name="TextBox 6">
            <a:extLst>
              <a:ext uri="{FF2B5EF4-FFF2-40B4-BE49-F238E27FC236}">
                <a16:creationId xmlns:a16="http://schemas.microsoft.com/office/drawing/2014/main" id="{A7614051-25B2-43A5-B350-4D14615011F9}"/>
              </a:ext>
            </a:extLst>
          </p:cNvPr>
          <p:cNvSpPr txBox="1"/>
          <p:nvPr>
            <p:custDataLst>
              <p:tags r:id="rId3"/>
            </p:custDataLst>
          </p:nvPr>
        </p:nvSpPr>
        <p:spPr>
          <a:xfrm>
            <a:off x="598958" y="5844528"/>
            <a:ext cx="3435861" cy="274594"/>
          </a:xfrm>
          <a:prstGeom prst="rect">
            <a:avLst/>
          </a:prstGeom>
          <a:noFill/>
        </p:spPr>
        <p:txBody>
          <a:bodyPr wrap="square">
            <a:spAutoFit/>
          </a:bodyPr>
          <a:lstStyle/>
          <a:p>
            <a:pPr>
              <a:defRPr b="0" i="0"/>
            </a:pPr>
            <a:r>
              <a:rPr lang="1106" sz="1200" i="1">
                <a:solidFill>
                  <a:schemeClr val="bg1">
                    <a:lumMod val="65000"/>
                  </a:schemeClr>
                </a:solidFill>
              </a:rPr>
              <a:t>1_690669306l | chill.doll | Flickr</a:t>
            </a:r>
          </a:p>
        </p:txBody>
      </p:sp>
      <p:sp>
        <p:nvSpPr>
          <p:cNvPr id="9" name="TextBox 8">
            <a:extLst>
              <a:ext uri="{FF2B5EF4-FFF2-40B4-BE49-F238E27FC236}">
                <a16:creationId xmlns:a16="http://schemas.microsoft.com/office/drawing/2014/main" id="{C991AF87-E5CD-4B39-A91F-2C42EEFFBFD2}"/>
              </a:ext>
            </a:extLst>
          </p:cNvPr>
          <p:cNvSpPr txBox="1"/>
          <p:nvPr>
            <p:custDataLst>
              <p:tags r:id="rId4"/>
            </p:custDataLst>
          </p:nvPr>
        </p:nvSpPr>
        <p:spPr>
          <a:xfrm>
            <a:off x="5546805" y="2179301"/>
            <a:ext cx="6058335" cy="3970318"/>
          </a:xfrm>
          <a:prstGeom prst="rect">
            <a:avLst/>
          </a:prstGeom>
          <a:noFill/>
        </p:spPr>
        <p:txBody>
          <a:bodyPr wrap="square" rtlCol="0">
            <a:spAutoFit/>
          </a:bodyPr>
          <a:lstStyle/>
          <a:p>
            <a:pPr>
              <a:defRPr b="0" i="0"/>
            </a:pPr>
            <a:r>
              <a:rPr lang="1106" dirty="0"/>
              <a:t>1.	</a:t>
            </a:r>
            <a:r>
              <a:rPr lang="1106" b="1" dirty="0"/>
              <a:t>Darllenwch </a:t>
            </a:r>
            <a:r>
              <a:rPr lang="1106" dirty="0"/>
              <a:t>astudiaeth achos Priti:</a:t>
            </a:r>
          </a:p>
          <a:p>
            <a:endParaRPr lang="en-GB" dirty="0"/>
          </a:p>
          <a:p>
            <a:pPr marL="446088" indent="-446088">
              <a:defRPr b="0" i="0"/>
            </a:pPr>
            <a:r>
              <a:rPr lang="1106" dirty="0"/>
              <a:t>	Mae Priti yn 13 oed ac mae hi wedi bod mewn gofal awdurdod lleol ers iddi fod yn dair oed. Cafodd Priti ei gorfodi i adael ei gwlad pan oedd hi'n dair oed, oherwydd ei bod yn dianc rhag rhyfel. Bu farw ei rhieni yn y rhyfel/gwrthdaro a daeth Priti i Gymru gyda phlant eraill oedd yn dianc rhag rhyfel. Mae Priti wedi cael sawl lleoliad maeth ac ar hyn o bryd mae hi'n byw â rhieni maeth, Mark a Robert. Yn ddiweddar, mae Priti wedi dechrau teimlo'n bryderus iawn a dydy hi ddim eisiau gadael y tŷ.  </a:t>
            </a:r>
          </a:p>
          <a:p>
            <a:endParaRPr lang="en-GB" dirty="0"/>
          </a:p>
          <a:p>
            <a:pPr marL="446088" indent="-446088">
              <a:defRPr b="0" i="0"/>
            </a:pPr>
            <a:r>
              <a:rPr lang="1106" dirty="0"/>
              <a:t> 2.   </a:t>
            </a:r>
            <a:r>
              <a:rPr lang="1106" b="1" dirty="0"/>
              <a:t>Atebwch</a:t>
            </a:r>
            <a:r>
              <a:rPr lang="1106" dirty="0"/>
              <a:t> y cwestiynau ar y sleid nesaf</a:t>
            </a:r>
            <a:r>
              <a:rPr lang="1106"/>
              <a:t>. </a:t>
            </a:r>
            <a:endParaRPr lang="1106" dirty="0"/>
          </a:p>
        </p:txBody>
      </p:sp>
      <p:sp>
        <p:nvSpPr>
          <p:cNvPr id="11" name="Title 4">
            <a:extLst>
              <a:ext uri="{FF2B5EF4-FFF2-40B4-BE49-F238E27FC236}">
                <a16:creationId xmlns:a16="http://schemas.microsoft.com/office/drawing/2014/main" id="{EB485BD3-4D86-4D70-B240-79FE0ACCD974}"/>
              </a:ext>
            </a:extLst>
          </p:cNvPr>
          <p:cNvSpPr txBox="1"/>
          <p:nvPr>
            <p:custDataLst>
              <p:tags r:id="rId5"/>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15471435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3CDE667-58BF-403E-986A-53D6D26B6570}"/>
              </a:ext>
            </a:extLst>
          </p:cNvPr>
          <p:cNvSpPr txBox="1"/>
          <p:nvPr>
            <p:custDataLst>
              <p:tags r:id="rId1"/>
            </p:custDataLst>
          </p:nvPr>
        </p:nvSpPr>
        <p:spPr>
          <a:xfrm>
            <a:off x="5775767" y="4919242"/>
            <a:ext cx="5063196" cy="366126"/>
          </a:xfrm>
          <a:prstGeom prst="rect">
            <a:avLst/>
          </a:prstGeom>
          <a:noFill/>
        </p:spPr>
        <p:txBody>
          <a:bodyPr wrap="square" rtlCol="0">
            <a:spAutoFit/>
          </a:bodyPr>
          <a:lstStyle/>
          <a:p>
            <a:pPr>
              <a:defRPr b="0" i="0"/>
            </a:pPr>
            <a:r>
              <a:rPr lang="1106"/>
              <a:t>. </a:t>
            </a:r>
          </a:p>
        </p:txBody>
      </p:sp>
      <p:sp>
        <p:nvSpPr>
          <p:cNvPr id="11" name="TextBox 10">
            <a:extLst>
              <a:ext uri="{FF2B5EF4-FFF2-40B4-BE49-F238E27FC236}">
                <a16:creationId xmlns:a16="http://schemas.microsoft.com/office/drawing/2014/main" id="{2E93F80D-7E91-4ACB-B6DF-2E2C0F53D398}"/>
              </a:ext>
            </a:extLst>
          </p:cNvPr>
          <p:cNvSpPr txBox="1"/>
          <p:nvPr>
            <p:custDataLst>
              <p:tags r:id="rId2"/>
            </p:custDataLst>
          </p:nvPr>
        </p:nvSpPr>
        <p:spPr>
          <a:xfrm>
            <a:off x="5666910" y="2181459"/>
            <a:ext cx="6041268" cy="4210446"/>
          </a:xfrm>
          <a:prstGeom prst="rect">
            <a:avLst/>
          </a:prstGeom>
          <a:noFill/>
        </p:spPr>
        <p:txBody>
          <a:bodyPr wrap="square">
            <a:spAutoFit/>
          </a:bodyPr>
          <a:lstStyle/>
          <a:p>
            <a:pPr marL="342900" indent="-342900">
              <a:buAutoNum type="arabicPeriod"/>
              <a:defRPr b="0" i="0"/>
            </a:pPr>
            <a:r>
              <a:rPr lang="1106" sz="1800">
                <a:effectLst/>
                <a:ea typeface="Calibri" panose="020F0502020204030204" pitchFamily="34" charset="0"/>
                <a:cs typeface="Times New Roman" panose="02020603050405020304" pitchFamily="18" charset="0"/>
              </a:rPr>
              <a:t>Amlinellwch ystyr trawsnewidiadau, profiadau bywyd a newidiadau bywyd. </a:t>
            </a:r>
          </a:p>
          <a:p>
            <a:pPr marL="342900" indent="-342900">
              <a:buAutoNum type="arabicPeriod"/>
            </a:pPr>
            <a:endParaRPr lang="en-GB">
              <a:cs typeface="Times New Roman" panose="02020603050405020304" pitchFamily="18" charset="0"/>
            </a:endParaRPr>
          </a:p>
          <a:p>
            <a:pPr marL="342900" indent="-342900">
              <a:buAutoNum type="arabicPeriod"/>
              <a:defRPr b="0" i="0"/>
            </a:pPr>
            <a:r>
              <a:rPr lang="1106" sz="1800">
                <a:effectLst/>
                <a:ea typeface="Calibri" panose="020F0502020204030204" pitchFamily="34" charset="0"/>
                <a:cs typeface="Times New Roman" panose="02020603050405020304" pitchFamily="18" charset="0"/>
              </a:rPr>
              <a:t>Disgrifiwch y trawsnewidiadau, y profiadau bywyd a'r newidiadau bywyd gwahanol mae Priti wedi'u profi neu y gall hi fod wedi'u profi. </a:t>
            </a:r>
          </a:p>
          <a:p>
            <a:pPr marL="342900" indent="-342900">
              <a:buAutoNum type="arabicPeriod"/>
            </a:pPr>
            <a:endParaRPr lang="en-GB">
              <a:cs typeface="Times New Roman" panose="02020603050405020304" pitchFamily="18" charset="0"/>
            </a:endParaRPr>
          </a:p>
          <a:p>
            <a:pPr marL="342900" indent="-342900">
              <a:buAutoNum type="arabicPeriod"/>
              <a:defRPr b="0" i="0"/>
            </a:pPr>
            <a:r>
              <a:rPr lang="1106" sz="1800">
                <a:effectLst/>
                <a:ea typeface="Calibri" panose="020F0502020204030204" pitchFamily="34" charset="0"/>
                <a:cs typeface="Times New Roman" panose="02020603050405020304" pitchFamily="18" charset="0"/>
              </a:rPr>
              <a:t>Esboniwch ffyrdd y gall y trawsnewidiadau, y profiadau bywyd a'r newidiadau bywyd gwahanol hyn fod wedi effeithio'n gadarnhaol ac yn negyddol ar wydnwch a datblygiad Priti. </a:t>
            </a:r>
          </a:p>
          <a:p>
            <a:pPr marL="342900" indent="-342900">
              <a:buAutoNum type="arabicPeriod"/>
            </a:pPr>
            <a:endParaRPr lang="en-GB">
              <a:cs typeface="Times New Roman" panose="02020603050405020304" pitchFamily="18" charset="0"/>
            </a:endParaRPr>
          </a:p>
          <a:p>
            <a:pPr marL="342900" indent="-342900">
              <a:buAutoNum type="arabicPeriod"/>
              <a:defRPr b="0" i="0"/>
            </a:pPr>
            <a:r>
              <a:rPr lang="1106" sz="1800">
                <a:effectLst/>
                <a:ea typeface="Calibri" panose="020F0502020204030204" pitchFamily="34" charset="0"/>
                <a:cs typeface="Times New Roman" panose="02020603050405020304" pitchFamily="18" charset="0"/>
              </a:rPr>
              <a:t>Esboniwch yr effaith bosibl y gall achos Priti ei chael ar ofal a chymorth yn y lleoliadau gwahanol y gall hi fod wedi'u profi ers dod i Gymru.</a:t>
            </a:r>
            <a:endParaRPr lang="en-GB"/>
          </a:p>
        </p:txBody>
      </p:sp>
      <p:pic>
        <p:nvPicPr>
          <p:cNvPr id="13" name="Content Placeholder 4">
            <a:extLst>
              <a:ext uri="{FF2B5EF4-FFF2-40B4-BE49-F238E27FC236}">
                <a16:creationId xmlns:a16="http://schemas.microsoft.com/office/drawing/2014/main" id="{B46339E5-A27D-4F5D-A829-65E0A9C0F1EE}"/>
              </a:ext>
            </a:extLst>
          </p:cNvPr>
          <p:cNvPicPr>
            <a:picLocks noGrp="1" noChangeAspect="1"/>
          </p:cNvPicPr>
          <p:nvPr>
            <p:ph idx="1"/>
            <p:custDataLst>
              <p:tags r:id="rId3"/>
            </p:custDataLst>
          </p:nvPr>
        </p:nvPicPr>
        <p:blipFill>
          <a:blip r:embed="rId9"/>
          <a:stretch>
            <a:fillRect/>
          </a:stretch>
        </p:blipFill>
        <p:spPr>
          <a:xfrm>
            <a:off x="598958" y="2179301"/>
            <a:ext cx="4669954" cy="3677192"/>
          </a:xfrm>
        </p:spPr>
      </p:pic>
      <p:sp>
        <p:nvSpPr>
          <p:cNvPr id="14" name="TextBox 13">
            <a:extLst>
              <a:ext uri="{FF2B5EF4-FFF2-40B4-BE49-F238E27FC236}">
                <a16:creationId xmlns:a16="http://schemas.microsoft.com/office/drawing/2014/main" id="{201E42FA-9820-4C83-AE15-74989A290064}"/>
              </a:ext>
            </a:extLst>
          </p:cNvPr>
          <p:cNvSpPr txBox="1"/>
          <p:nvPr>
            <p:custDataLst>
              <p:tags r:id="rId4"/>
            </p:custDataLst>
          </p:nvPr>
        </p:nvSpPr>
        <p:spPr>
          <a:xfrm>
            <a:off x="598958" y="5844528"/>
            <a:ext cx="3435861" cy="274594"/>
          </a:xfrm>
          <a:prstGeom prst="rect">
            <a:avLst/>
          </a:prstGeom>
          <a:noFill/>
        </p:spPr>
        <p:txBody>
          <a:bodyPr wrap="square">
            <a:spAutoFit/>
          </a:bodyPr>
          <a:lstStyle/>
          <a:p>
            <a:pPr>
              <a:defRPr b="0" i="0"/>
            </a:pPr>
            <a:r>
              <a:rPr lang="1106" sz="1200" i="1">
                <a:solidFill>
                  <a:schemeClr val="bg1">
                    <a:lumMod val="65000"/>
                  </a:schemeClr>
                </a:solidFill>
              </a:rPr>
              <a:t>1_690669306l | chill.doll | Flickr</a:t>
            </a:r>
          </a:p>
        </p:txBody>
      </p:sp>
      <p:sp>
        <p:nvSpPr>
          <p:cNvPr id="15" name="Title 4">
            <a:extLst>
              <a:ext uri="{FF2B5EF4-FFF2-40B4-BE49-F238E27FC236}">
                <a16:creationId xmlns:a16="http://schemas.microsoft.com/office/drawing/2014/main" id="{9F6521C9-0E31-4108-8B5F-BEAEA6DC4BC0}"/>
              </a:ext>
            </a:extLst>
          </p:cNvPr>
          <p:cNvSpPr txBox="1"/>
          <p:nvPr>
            <p:custDataLst>
              <p:tags r:id="rId5"/>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dirty="0">
                <a:solidFill>
                  <a:schemeClr val="accent4"/>
                </a:solidFill>
              </a:rPr>
              <a:t>TAG Iechyd a Gofal Cymdeithasol, a Gofal Plant</a:t>
            </a:r>
            <a:endParaRPr lang="en-GB" dirty="0">
              <a:solidFill>
                <a:schemeClr val="accent4"/>
              </a:solidFill>
            </a:endParaRPr>
          </a:p>
        </p:txBody>
      </p:sp>
      <p:sp>
        <p:nvSpPr>
          <p:cNvPr id="17" name="Title 1">
            <a:extLst>
              <a:ext uri="{FF2B5EF4-FFF2-40B4-BE49-F238E27FC236}">
                <a16:creationId xmlns:a16="http://schemas.microsoft.com/office/drawing/2014/main" id="{693E10DA-C916-43BE-821A-61DA3AB104D0}"/>
              </a:ext>
            </a:extLst>
          </p:cNvPr>
          <p:cNvSpPr txBox="1"/>
          <p:nvPr>
            <p:custDataLst>
              <p:tags r:id="rId6"/>
            </p:custDataLst>
          </p:nvPr>
        </p:nvSpPr>
        <p:spPr>
          <a:xfrm>
            <a:off x="5077731" y="1489535"/>
            <a:ext cx="4669954" cy="4247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defRPr b="0" i="0"/>
            </a:pPr>
            <a:r>
              <a:rPr lang="1106" sz="2800" b="1" dirty="0"/>
              <a:t>Astudiaeth achos Priti</a:t>
            </a:r>
            <a:endParaRPr lang="en-GB" sz="2800" b="1" dirty="0"/>
          </a:p>
        </p:txBody>
      </p:sp>
    </p:spTree>
    <p:extLst>
      <p:ext uri="{BB962C8B-B14F-4D97-AF65-F5344CB8AC3E}">
        <p14:creationId xmlns:p14="http://schemas.microsoft.com/office/powerpoint/2010/main" val="244246443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D4F61E-B970-4BDF-B6FB-866FB3EA4D57}"/>
              </a:ext>
            </a:extLst>
          </p:cNvPr>
          <p:cNvSpPr>
            <a:spLocks noGrp="1"/>
          </p:cNvSpPr>
          <p:nvPr>
            <p:ph idx="1"/>
            <p:custDataLst>
              <p:tags r:id="rId1"/>
            </p:custDataLst>
          </p:nvPr>
        </p:nvSpPr>
        <p:spPr>
          <a:xfrm>
            <a:off x="406400" y="1435675"/>
            <a:ext cx="11304588" cy="4692982"/>
          </a:xfrm>
        </p:spPr>
        <p:txBody>
          <a:bodyPr>
            <a:noAutofit/>
          </a:bodyPr>
          <a:lstStyle/>
          <a:p>
            <a:pPr marL="342900" indent="-342900">
              <a:buAutoNum type="arabicPeriod"/>
              <a:tabLst>
                <a:tab pos="358775" algn="l"/>
              </a:tabLst>
              <a:defRPr b="0" i="0"/>
            </a:pPr>
            <a:r>
              <a:rPr lang="1106" sz="1800" b="1" dirty="0">
                <a:effectLst/>
                <a:ea typeface="Calibri" panose="020F0502020204030204" pitchFamily="34" charset="0"/>
                <a:cs typeface="Times New Roman" panose="02020603050405020304" pitchFamily="18" charset="0"/>
              </a:rPr>
              <a:t>Amlinellwch ystyr trawsnewidiadau, profiadau bywyd a newidiadau bywyd. </a:t>
            </a:r>
          </a:p>
          <a:p>
            <a:pPr>
              <a:tabLst>
                <a:tab pos="358775" algn="l"/>
              </a:tabLst>
            </a:pPr>
            <a:endParaRPr lang="en-GB" sz="1800" dirty="0">
              <a:effectLst/>
              <a:latin typeface="Lato"/>
              <a:ea typeface="Calibri" panose="020F0502020204030204" pitchFamily="34" charset="0"/>
              <a:cs typeface="Times New Roman" panose="02020603050405020304" pitchFamily="18" charset="0"/>
            </a:endParaRPr>
          </a:p>
          <a:p>
            <a:pPr>
              <a:defRPr b="0" i="0"/>
            </a:pPr>
            <a:r>
              <a:rPr lang="1106" b="1" dirty="0">
                <a:solidFill>
                  <a:srgbClr val="111111"/>
                </a:solidFill>
              </a:rPr>
              <a:t>Rydym yn cyfeirio at drawsnewidiadau yn yr ystyr addysgol.</a:t>
            </a:r>
          </a:p>
          <a:p>
            <a:pPr>
              <a:defRPr b="0" i="0"/>
            </a:pPr>
            <a:r>
              <a:rPr lang="1106" dirty="0">
                <a:solidFill>
                  <a:srgbClr val="111111"/>
                </a:solidFill>
              </a:rPr>
              <a:t>Trawsnewidiadau yw'r newidiadau addysgol mae plant a phobl ifanc yn eu profi wrth symud o gartref i leoliad gofal plant wedi'i reoleiddio. Gallai hyn gynnwys plant bach yn ymuno â lleoliad cyn ysgol, yna ymuno â meithrinfa ac yna symud i ddosbarth gwahanol bob blwyddyn academaidd. Gallai trawsnewidiadau addysgol hefyd gynnwys symud ysgolion. Gallai hyn gynnwys symud o'r ysgol gynradd i'r ysgol uwchradd, neu hyd yn oed symud o un ysgol i un arall, oherwydd llawer o resymau gwahanol.</a:t>
            </a:r>
          </a:p>
          <a:p>
            <a:pPr>
              <a:defRPr b="0" i="0"/>
            </a:pPr>
            <a:r>
              <a:rPr lang="1106" i="1" dirty="0"/>
              <a:t>Daeth Priti i Gymru pan oedd hi'n dair oed.</a:t>
            </a:r>
            <a:r>
              <a:rPr lang="1106" i="0" dirty="0"/>
              <a:t> </a:t>
            </a:r>
            <a:r>
              <a:rPr lang="1106" i="1" dirty="0"/>
              <a:t>Beth fyddai ei thrawsnewidiadau addysgol tebygol?</a:t>
            </a:r>
            <a:r>
              <a:rPr lang="1106" i="0" dirty="0"/>
              <a:t> </a:t>
            </a:r>
            <a:endParaRPr lang="1106" i="1" dirty="0"/>
          </a:p>
          <a:p>
            <a:pPr>
              <a:defRPr b="0" i="0"/>
            </a:pPr>
            <a:r>
              <a:rPr lang="1106" dirty="0">
                <a:solidFill>
                  <a:srgbClr val="231F20"/>
                </a:solidFill>
              </a:rPr>
              <a:t>Yng Nghymru, gall plant ddechrau yn y dosbarth meithrin/mewn meithrinfa o </a:t>
            </a:r>
            <a:r>
              <a:rPr lang="1106" b="1" dirty="0">
                <a:solidFill>
                  <a:srgbClr val="231F20"/>
                </a:solidFill>
              </a:rPr>
              <a:t>dair </a:t>
            </a:r>
            <a:r>
              <a:rPr lang="1106" dirty="0">
                <a:solidFill>
                  <a:srgbClr val="231F20"/>
                </a:solidFill>
              </a:rPr>
              <a:t>oed. Yr enw ar hwn yw'r </a:t>
            </a:r>
            <a:r>
              <a:rPr lang="1106" b="1" dirty="0">
                <a:solidFill>
                  <a:srgbClr val="231F20"/>
                </a:solidFill>
              </a:rPr>
              <a:t>Cyfnod Sylfaen.</a:t>
            </a:r>
            <a:r>
              <a:rPr lang="1106" dirty="0">
                <a:solidFill>
                  <a:srgbClr val="231F20"/>
                </a:solidFill>
              </a:rPr>
              <a:t> Oedran plentyn ar 1 Medi sy'n pennu pryd byddai Priti yn dechrau yn yr ysgol gynradd.  Rhaid i blant ddechrau yn yr ysgol yn llawn amser yn y tymor ar ôl iddyn nhw droi'n </a:t>
            </a:r>
            <a:r>
              <a:rPr lang="1106" b="1" dirty="0">
                <a:solidFill>
                  <a:srgbClr val="231F20"/>
                </a:solidFill>
              </a:rPr>
              <a:t>bump</a:t>
            </a:r>
            <a:r>
              <a:rPr lang="1106" dirty="0">
                <a:solidFill>
                  <a:srgbClr val="231F20"/>
                </a:solidFill>
              </a:rPr>
              <a:t> oed.</a:t>
            </a:r>
          </a:p>
          <a:p>
            <a:pPr>
              <a:defRPr b="0" i="0"/>
            </a:pPr>
            <a:r>
              <a:rPr lang="1106" dirty="0">
                <a:solidFill>
                  <a:srgbClr val="FF0000"/>
                </a:solidFill>
              </a:rPr>
              <a:t>Allwch chi ddisgrifio'r trawsnewidiadau addysgol sy'n digwydd yng Nghymru?</a:t>
            </a:r>
          </a:p>
          <a:p>
            <a:endParaRPr lang="en-GB" dirty="0">
              <a:solidFill>
                <a:srgbClr val="231F20"/>
              </a:solidFill>
            </a:endParaRPr>
          </a:p>
          <a:p>
            <a:pPr marL="358775"/>
            <a:endParaRPr lang="en-GB" dirty="0">
              <a:solidFill>
                <a:srgbClr val="111111"/>
              </a:solidFill>
              <a:latin typeface="Roboto" panose="020B0604020202020204" pitchFamily="2" charset="0"/>
            </a:endParaRPr>
          </a:p>
        </p:txBody>
      </p:sp>
      <p:sp>
        <p:nvSpPr>
          <p:cNvPr id="9" name="Title 4">
            <a:extLst>
              <a:ext uri="{FF2B5EF4-FFF2-40B4-BE49-F238E27FC236}">
                <a16:creationId xmlns:a16="http://schemas.microsoft.com/office/drawing/2014/main" id="{92115346-0A51-4C5D-9E57-187B1BAA3D82}"/>
              </a:ext>
            </a:extLst>
          </p:cNvPr>
          <p:cNvSpPr txBox="1"/>
          <p:nvPr>
            <p:custDataLst>
              <p:tags r:id="rId2"/>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319422848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D4F61E-B970-4BDF-B6FB-866FB3EA4D57}"/>
              </a:ext>
            </a:extLst>
          </p:cNvPr>
          <p:cNvSpPr>
            <a:spLocks noGrp="1"/>
          </p:cNvSpPr>
          <p:nvPr>
            <p:ph idx="1"/>
            <p:custDataLst>
              <p:tags r:id="rId1"/>
            </p:custDataLst>
          </p:nvPr>
        </p:nvSpPr>
        <p:spPr>
          <a:xfrm>
            <a:off x="406400" y="1435675"/>
            <a:ext cx="11304588" cy="3658839"/>
          </a:xfrm>
        </p:spPr>
        <p:txBody>
          <a:bodyPr>
            <a:noAutofit/>
          </a:bodyPr>
          <a:lstStyle/>
          <a:p>
            <a:pPr marL="342900" indent="-342900">
              <a:buAutoNum type="arabicPeriod"/>
              <a:tabLst>
                <a:tab pos="358775" algn="l"/>
              </a:tabLst>
              <a:defRPr b="0" i="0"/>
            </a:pPr>
            <a:r>
              <a:rPr lang="1106" sz="1800" b="1" dirty="0">
                <a:effectLst/>
                <a:ea typeface="Calibri" panose="020F0502020204030204" pitchFamily="34" charset="0"/>
                <a:cs typeface="Times New Roman" panose="02020603050405020304" pitchFamily="18" charset="0"/>
              </a:rPr>
              <a:t>Amlinellwch ystyr trawsnewidiadau, profiadau bywyd a newidiadau bywyd. </a:t>
            </a:r>
          </a:p>
          <a:p>
            <a:pPr>
              <a:tabLst>
                <a:tab pos="358775" algn="l"/>
              </a:tabLst>
            </a:pPr>
            <a:endParaRPr lang="en-GB" sz="1800" dirty="0">
              <a:effectLst/>
              <a:latin typeface="Lato"/>
              <a:ea typeface="Calibri" panose="020F0502020204030204" pitchFamily="34" charset="0"/>
              <a:cs typeface="Times New Roman" panose="02020603050405020304" pitchFamily="18" charset="0"/>
            </a:endParaRPr>
          </a:p>
          <a:p>
            <a:pPr>
              <a:defRPr b="0" i="0"/>
            </a:pPr>
            <a:r>
              <a:rPr lang="1106" dirty="0">
                <a:solidFill>
                  <a:schemeClr val="tx1"/>
                </a:solidFill>
              </a:rPr>
              <a:t>Mae pob plentyn yn cael profiadau bywyd/digwyddiadau bywyd mawr yn ystod eu bywyd. Gall y rhain fod yn brofiadau bywyd rhagweladwy neu anrhagweladwy yn dibynnu ar sefyllfa'r plentyn/person ifanc.  </a:t>
            </a:r>
          </a:p>
          <a:p>
            <a:pPr>
              <a:defRPr b="0" i="0"/>
            </a:pPr>
            <a:r>
              <a:rPr lang="1106" dirty="0">
                <a:solidFill>
                  <a:schemeClr val="tx1"/>
                </a:solidFill>
              </a:rPr>
              <a:t>Gall profiadau bywyd fod yn rhagweladwy neu'n anrhagweladwy; er enghraifft, byddai marwolaeth rhiant mewn damwain car yn cael ei ystyried yn brofiad bywyd anrhagweladwy gan nad yw'n ddisgwyliedig a does dim llawer o rybudd, os o gwbl, felly mae'n brofiad na allai plant/pobl ifanc baratoi ar ei gyfer, lle gallai profiad bywyd rhagweladwy gynnwys dechrau'r ysgol neu symud i gartref newydd gan ei fod yn debygol o fod wedi'i gynllunio. (Fodd bynnag, cofiwch fod rhai plant/pobl ifanc yn cael eu tynnu o'u cartref sy'n gallu bod yn annisgwyl felly gellid ei ystyried yn anrhagweladwy.)</a:t>
            </a:r>
          </a:p>
          <a:p>
            <a:pPr>
              <a:defRPr b="0" i="0"/>
            </a:pPr>
            <a:r>
              <a:rPr lang="1106" dirty="0">
                <a:solidFill>
                  <a:schemeClr val="tx1"/>
                </a:solidFill>
              </a:rPr>
              <a:t>Mae rhai plant a phobl ifanc yn profi PNPau (</a:t>
            </a:r>
            <a:r>
              <a:rPr lang="1106" i="1" dirty="0">
                <a:solidFill>
                  <a:schemeClr val="tx1"/>
                </a:solidFill>
              </a:rPr>
              <a:t>ACEs</a:t>
            </a:r>
            <a:r>
              <a:rPr lang="1106" dirty="0">
                <a:solidFill>
                  <a:schemeClr val="tx1"/>
                </a:solidFill>
              </a:rPr>
              <a:t>). Oes unrhyw un yn gwybod beth yw ystyr PNPau (</a:t>
            </a:r>
            <a:r>
              <a:rPr lang="1106" i="1" dirty="0">
                <a:solidFill>
                  <a:schemeClr val="tx1"/>
                </a:solidFill>
              </a:rPr>
              <a:t>ACEs</a:t>
            </a:r>
            <a:r>
              <a:rPr lang="1106" dirty="0">
                <a:solidFill>
                  <a:schemeClr val="tx1"/>
                </a:solidFill>
              </a:rPr>
              <a:t>)?</a:t>
            </a:r>
          </a:p>
        </p:txBody>
      </p:sp>
      <p:sp>
        <p:nvSpPr>
          <p:cNvPr id="9" name="Title 4">
            <a:extLst>
              <a:ext uri="{FF2B5EF4-FFF2-40B4-BE49-F238E27FC236}">
                <a16:creationId xmlns:a16="http://schemas.microsoft.com/office/drawing/2014/main" id="{92115346-0A51-4C5D-9E57-187B1BAA3D82}"/>
              </a:ext>
            </a:extLst>
          </p:cNvPr>
          <p:cNvSpPr txBox="1"/>
          <p:nvPr>
            <p:custDataLst>
              <p:tags r:id="rId2"/>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67530181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FE2E490-7574-42A8-BEFA-E83F24241BED}"/>
              </a:ext>
            </a:extLst>
          </p:cNvPr>
          <p:cNvSpPr>
            <a:spLocks noGrp="1"/>
          </p:cNvSpPr>
          <p:nvPr>
            <p:ph idx="1"/>
            <p:custDataLst>
              <p:tags r:id="rId1"/>
            </p:custDataLst>
          </p:nvPr>
        </p:nvSpPr>
        <p:spPr>
          <a:xfrm>
            <a:off x="443479" y="1335693"/>
            <a:ext cx="11305041" cy="4696506"/>
          </a:xfrm>
        </p:spPr>
        <p:txBody>
          <a:bodyPr>
            <a:noAutofit/>
          </a:bodyPr>
          <a:lstStyle/>
          <a:p>
            <a:pPr>
              <a:defRPr b="0" i="0"/>
            </a:pPr>
            <a:r>
              <a:rPr lang="1106">
                <a:solidFill>
                  <a:schemeClr val="tx1"/>
                </a:solidFill>
              </a:rPr>
              <a:t>Mae'r term </a:t>
            </a:r>
            <a:r>
              <a:rPr lang="1106" b="1">
                <a:solidFill>
                  <a:schemeClr val="tx1"/>
                </a:solidFill>
                <a:effectLst>
                  <a:outerShdw blurRad="38100" dist="38100" dir="2700000" algn="tl">
                    <a:srgbClr val="000000">
                      <a:alpha val="43137"/>
                    </a:srgbClr>
                  </a:outerShdw>
                </a:effectLst>
              </a:rPr>
              <a:t>profiadau niweidiol yn ystod plentyndod </a:t>
            </a:r>
            <a:r>
              <a:rPr lang="1106">
                <a:solidFill>
                  <a:schemeClr val="tx1"/>
                </a:solidFill>
              </a:rPr>
              <a:t>(PNPau) yn cael ei ddefnyddio i ddisgrifio amrywiaeth eang o ddigwyddiadau </a:t>
            </a:r>
            <a:r>
              <a:rPr lang="1106" b="1">
                <a:solidFill>
                  <a:schemeClr val="tx1"/>
                </a:solidFill>
              </a:rPr>
              <a:t>trawmatig</a:t>
            </a:r>
            <a:r>
              <a:rPr lang="1106">
                <a:solidFill>
                  <a:schemeClr val="tx1"/>
                </a:solidFill>
              </a:rPr>
              <a:t> </a:t>
            </a:r>
            <a:r>
              <a:rPr lang="1106" b="1">
                <a:solidFill>
                  <a:schemeClr val="tx1"/>
                </a:solidFill>
              </a:rPr>
              <a:t>a</a:t>
            </a:r>
            <a:r>
              <a:rPr lang="1106">
                <a:solidFill>
                  <a:schemeClr val="tx1"/>
                </a:solidFill>
              </a:rPr>
              <a:t> </a:t>
            </a:r>
            <a:r>
              <a:rPr lang="1106" b="1">
                <a:solidFill>
                  <a:schemeClr val="tx1"/>
                </a:solidFill>
              </a:rPr>
              <a:t>all</a:t>
            </a:r>
            <a:r>
              <a:rPr lang="1106">
                <a:solidFill>
                  <a:schemeClr val="tx1"/>
                </a:solidFill>
              </a:rPr>
              <a:t> ddigwydd i blant wrth dyfu i fyny ond rhai maen nhw'n eu cofio drwy gydol oedolaeth.</a:t>
            </a:r>
          </a:p>
          <a:p>
            <a:pPr>
              <a:defRPr b="0" i="0"/>
            </a:pPr>
            <a:r>
              <a:rPr lang="1106" sz="1800">
                <a:solidFill>
                  <a:schemeClr val="tx1"/>
                </a:solidFill>
              </a:rPr>
              <a:t>Yn eu plith, mae:</a:t>
            </a:r>
          </a:p>
          <a:p>
            <a:pPr marL="271463" indent="-271463">
              <a:buFont typeface="Arial" panose="020B0604020202020204" pitchFamily="34" charset="0"/>
              <a:buChar char="•"/>
              <a:defRPr b="0" i="0"/>
            </a:pPr>
            <a:r>
              <a:rPr lang="1106" sz="1800">
                <a:solidFill>
                  <a:schemeClr val="tx1"/>
                </a:solidFill>
              </a:rPr>
              <a:t>cam-drin corfforol</a:t>
            </a:r>
          </a:p>
          <a:p>
            <a:pPr marL="271463" indent="-271463">
              <a:buFont typeface="Arial" panose="020B0604020202020204" pitchFamily="34" charset="0"/>
              <a:buChar char="•"/>
              <a:defRPr b="0" i="0"/>
            </a:pPr>
            <a:r>
              <a:rPr lang="1106" sz="1800">
                <a:solidFill>
                  <a:schemeClr val="tx1"/>
                </a:solidFill>
              </a:rPr>
              <a:t>cam-drin geiriol</a:t>
            </a:r>
          </a:p>
          <a:p>
            <a:pPr marL="271463" indent="-271463">
              <a:buFont typeface="Arial" panose="020B0604020202020204" pitchFamily="34" charset="0"/>
              <a:buChar char="•"/>
              <a:defRPr b="0" i="0"/>
            </a:pPr>
            <a:r>
              <a:rPr lang="1106" sz="1800">
                <a:solidFill>
                  <a:schemeClr val="tx1"/>
                </a:solidFill>
              </a:rPr>
              <a:t>cam-drin rhywiol</a:t>
            </a:r>
          </a:p>
          <a:p>
            <a:pPr marL="271463" indent="-271463">
              <a:buFont typeface="Arial" panose="020B0604020202020204" pitchFamily="34" charset="0"/>
              <a:buChar char="•"/>
              <a:defRPr b="0" i="0"/>
            </a:pPr>
            <a:r>
              <a:rPr lang="1106" sz="1800">
                <a:solidFill>
                  <a:schemeClr val="tx1"/>
                </a:solidFill>
              </a:rPr>
              <a:t>cysylltiad â thrais domestig</a:t>
            </a:r>
          </a:p>
          <a:p>
            <a:pPr marL="271463" indent="-271463">
              <a:buFont typeface="Arial" panose="020B0604020202020204" pitchFamily="34" charset="0"/>
              <a:buChar char="•"/>
              <a:defRPr b="0" i="0"/>
            </a:pPr>
            <a:r>
              <a:rPr lang="1106" sz="1800">
                <a:solidFill>
                  <a:schemeClr val="tx1"/>
                </a:solidFill>
              </a:rPr>
              <a:t>cysylltiad â theulu yn chwalu</a:t>
            </a:r>
          </a:p>
          <a:p>
            <a:pPr marL="271463" indent="-271463">
              <a:buFont typeface="Arial" panose="020B0604020202020204" pitchFamily="34" charset="0"/>
              <a:buChar char="•"/>
              <a:defRPr b="0" i="0"/>
            </a:pPr>
            <a:r>
              <a:rPr lang="1106" sz="1800">
                <a:solidFill>
                  <a:schemeClr val="tx1"/>
                </a:solidFill>
              </a:rPr>
              <a:t>byw mewn cartref â chamdriniaeth sylweddau</a:t>
            </a:r>
          </a:p>
          <a:p>
            <a:pPr marL="271463" indent="-271463">
              <a:buFont typeface="Arial" panose="020B0604020202020204" pitchFamily="34" charset="0"/>
              <a:buChar char="•"/>
              <a:defRPr b="0" i="0"/>
            </a:pPr>
            <a:r>
              <a:rPr lang="1106" sz="1800">
                <a:solidFill>
                  <a:schemeClr val="tx1"/>
                </a:solidFill>
              </a:rPr>
              <a:t>byw mewn cartref ag afiechyd meddwl</a:t>
            </a:r>
          </a:p>
          <a:p>
            <a:pPr marL="271463" indent="-271463">
              <a:buFont typeface="Arial" panose="020B0604020202020204" pitchFamily="34" charset="0"/>
              <a:buChar char="•"/>
              <a:defRPr b="0" i="0"/>
            </a:pPr>
            <a:r>
              <a:rPr lang="1106" sz="1800">
                <a:solidFill>
                  <a:schemeClr val="tx1"/>
                </a:solidFill>
              </a:rPr>
              <a:t>byw mewn cartref sy'n ymwneud â throseddu </a:t>
            </a:r>
          </a:p>
          <a:p>
            <a:endParaRPr lang="en-GB"/>
          </a:p>
        </p:txBody>
      </p:sp>
      <p:sp>
        <p:nvSpPr>
          <p:cNvPr id="5" name="TextBox 4">
            <a:extLst>
              <a:ext uri="{FF2B5EF4-FFF2-40B4-BE49-F238E27FC236}">
                <a16:creationId xmlns:a16="http://schemas.microsoft.com/office/drawing/2014/main" id="{79F5BFD2-0899-42D3-A4D1-583E675CD9DA}"/>
              </a:ext>
            </a:extLst>
          </p:cNvPr>
          <p:cNvSpPr txBox="1"/>
          <p:nvPr>
            <p:custDataLst>
              <p:tags r:id="rId2"/>
            </p:custDataLst>
          </p:nvPr>
        </p:nvSpPr>
        <p:spPr>
          <a:xfrm>
            <a:off x="406400" y="6258012"/>
            <a:ext cx="6106264" cy="366126"/>
          </a:xfrm>
          <a:prstGeom prst="rect">
            <a:avLst/>
          </a:prstGeom>
          <a:noFill/>
        </p:spPr>
        <p:txBody>
          <a:bodyPr wrap="square">
            <a:spAutoFit/>
          </a:bodyPr>
          <a:lstStyle/>
          <a:p>
            <a:pPr>
              <a:defRPr b="0" i="0"/>
            </a:pPr>
            <a:r>
              <a:rPr lang="1106">
                <a:hlinkClick r:id="rId6"/>
              </a:rPr>
              <a:t>http://www.wales.nhs.uk/sitesplus/888/tudalen/91679 </a:t>
            </a:r>
          </a:p>
        </p:txBody>
      </p:sp>
      <p:sp>
        <p:nvSpPr>
          <p:cNvPr id="6" name="TextBox 5">
            <a:extLst>
              <a:ext uri="{FF2B5EF4-FFF2-40B4-BE49-F238E27FC236}">
                <a16:creationId xmlns:a16="http://schemas.microsoft.com/office/drawing/2014/main" id="{8DA5FCF3-3B7B-405D-A0AA-2837D62ABB99}"/>
              </a:ext>
            </a:extLst>
          </p:cNvPr>
          <p:cNvSpPr txBox="1"/>
          <p:nvPr>
            <p:custDataLst>
              <p:tags r:id="rId3"/>
            </p:custDataLst>
          </p:nvPr>
        </p:nvSpPr>
        <p:spPr>
          <a:xfrm>
            <a:off x="6095998" y="2343735"/>
            <a:ext cx="4877815" cy="3935852"/>
          </a:xfrm>
          <a:prstGeom prst="rect">
            <a:avLst/>
          </a:prstGeom>
          <a:noFill/>
          <a:ln>
            <a:solidFill>
              <a:schemeClr val="tx1"/>
            </a:solidFill>
          </a:ln>
        </p:spPr>
        <p:txBody>
          <a:bodyPr wrap="square" rtlCol="0">
            <a:spAutoFit/>
          </a:bodyPr>
          <a:lstStyle/>
          <a:p>
            <a:pPr>
              <a:defRPr b="0" i="0"/>
            </a:pPr>
            <a:r>
              <a:rPr lang="1106" dirty="0">
                <a:solidFill>
                  <a:srgbClr val="FF0000"/>
                </a:solidFill>
              </a:rPr>
              <a:t>Mae PNPau eraill hefyd – yn eich aseiniad Tasg 1 (b) mae disgwyl i chi wybod amrywiaeth o drawsnewidiadau addysgol a phrofiadau bywyd/</a:t>
            </a:r>
          </a:p>
          <a:p>
            <a:pPr>
              <a:defRPr b="0" i="0"/>
            </a:pPr>
            <a:r>
              <a:rPr lang="1106" dirty="0">
                <a:solidFill>
                  <a:srgbClr val="FF0000"/>
                </a:solidFill>
              </a:rPr>
              <a:t>newidiadau bywyd y gall plentyn neu berson ifanc eu profi – felly pam ddim disgrifio tri PNP yn fyr? Byddai hyn yn ymdrin â rhyw agwedd ar eich Tasg 1 (b).   </a:t>
            </a:r>
          </a:p>
          <a:p>
            <a:endParaRPr lang="en-GB" dirty="0">
              <a:solidFill>
                <a:srgbClr val="FF0000"/>
              </a:solidFill>
            </a:endParaRPr>
          </a:p>
          <a:p>
            <a:pPr>
              <a:defRPr b="0" i="0"/>
            </a:pPr>
            <a:r>
              <a:rPr lang="1106" dirty="0">
                <a:solidFill>
                  <a:srgbClr val="FF0000"/>
                </a:solidFill>
              </a:rPr>
              <a:t>Mae angen i chi hefyd allu esbonio effaith gadarnhaol a negyddol amrywiaeth o drawsnewidiadau, profiadau bywyd a newidiadau bywyd, felly efallai y byddwch chi eisiau ystyried nifer o'r rhain. </a:t>
            </a:r>
          </a:p>
        </p:txBody>
      </p:sp>
      <p:sp>
        <p:nvSpPr>
          <p:cNvPr id="8" name="Title 4">
            <a:extLst>
              <a:ext uri="{FF2B5EF4-FFF2-40B4-BE49-F238E27FC236}">
                <a16:creationId xmlns:a16="http://schemas.microsoft.com/office/drawing/2014/main" id="{4B42F1C1-7581-4524-97A6-311A24ED1175}"/>
              </a:ext>
            </a:extLst>
          </p:cNvPr>
          <p:cNvSpPr txBox="1"/>
          <p:nvPr>
            <p:custDataLst>
              <p:tags r:id="rId4"/>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879186677"/>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AD3164-A715-4C52-B724-64F29A8195AD}"/>
              </a:ext>
            </a:extLst>
          </p:cNvPr>
          <p:cNvSpPr>
            <a:spLocks noGrp="1"/>
          </p:cNvSpPr>
          <p:nvPr>
            <p:ph idx="1"/>
            <p:custDataLst>
              <p:tags r:id="rId1"/>
            </p:custDataLst>
          </p:nvPr>
        </p:nvSpPr>
        <p:spPr>
          <a:xfrm>
            <a:off x="407988" y="1360517"/>
            <a:ext cx="11315926" cy="685805"/>
          </a:xfrm>
        </p:spPr>
        <p:txBody>
          <a:bodyPr/>
          <a:lstStyle/>
          <a:p>
            <a:pPr marL="358775" indent="-358775">
              <a:defRPr b="0" i="0"/>
            </a:pPr>
            <a:r>
              <a:rPr lang="1106" sz="1800" b="1">
                <a:effectLst/>
                <a:ea typeface="Calibri" panose="020F0502020204030204" pitchFamily="34" charset="0"/>
                <a:cs typeface="Times New Roman" panose="02020603050405020304" pitchFamily="18" charset="0"/>
              </a:rPr>
              <a:t>2. 	Disgrifiwch y trawsnewidiadau, y profiadau bywyd a'r newidiadau bywyd gwahanol mae Priti wedi'u profi neu y gall hi fod wedi'u profi. </a:t>
            </a:r>
          </a:p>
          <a:p>
            <a:endParaRPr lang="en-GB">
              <a:latin typeface="Lato"/>
              <a:cs typeface="Times New Roman" panose="02020603050405020304" pitchFamily="18" charset="0"/>
            </a:endParaRPr>
          </a:p>
          <a:p>
            <a:endParaRPr lang="en-GB">
              <a:latin typeface="Lato"/>
              <a:cs typeface="Times New Roman" panose="02020603050405020304" pitchFamily="18" charset="0"/>
            </a:endParaRPr>
          </a:p>
          <a:p>
            <a:endParaRPr lang="en-GB"/>
          </a:p>
        </p:txBody>
      </p:sp>
      <p:graphicFrame>
        <p:nvGraphicFramePr>
          <p:cNvPr id="5" name="Table 5">
            <a:extLst>
              <a:ext uri="{FF2B5EF4-FFF2-40B4-BE49-F238E27FC236}">
                <a16:creationId xmlns:a16="http://schemas.microsoft.com/office/drawing/2014/main" id="{A6FADF64-545D-498F-B1AA-FDE68CA3E239}"/>
              </a:ext>
            </a:extLst>
          </p:cNvPr>
          <p:cNvGraphicFramePr>
            <a:graphicFrameLocks noGrp="1"/>
          </p:cNvGraphicFramePr>
          <p:nvPr>
            <p:custDataLst>
              <p:tags r:id="rId2"/>
            </p:custDataLst>
            <p:extLst>
              <p:ext uri="{D42A27DB-BD31-4B8C-83A1-F6EECF244321}">
                <p14:modId xmlns:p14="http://schemas.microsoft.com/office/powerpoint/2010/main" val="1882718578"/>
              </p:ext>
            </p:extLst>
          </p:nvPr>
        </p:nvGraphicFramePr>
        <p:xfrm>
          <a:off x="468085" y="2150247"/>
          <a:ext cx="8469085" cy="4206240"/>
        </p:xfrm>
        <a:graphic>
          <a:graphicData uri="http://schemas.openxmlformats.org/drawingml/2006/table">
            <a:tbl>
              <a:tblPr firstRow="1" bandRow="1">
                <a:tableStyleId>{5C22544A-7EE6-4342-B048-85BDC9FD1C3A}</a:tableStyleId>
              </a:tblPr>
              <a:tblGrid>
                <a:gridCol w="8469085">
                  <a:extLst>
                    <a:ext uri="{9D8B030D-6E8A-4147-A177-3AD203B41FA5}">
                      <a16:colId xmlns:a16="http://schemas.microsoft.com/office/drawing/2014/main" val="3257533894"/>
                    </a:ext>
                  </a:extLst>
                </a:gridCol>
              </a:tblGrid>
              <a:tr h="370840">
                <a:tc>
                  <a:txBody>
                    <a:bodyPr/>
                    <a:lstStyle/>
                    <a:p>
                      <a:pPr>
                        <a:defRPr b="0" i="0"/>
                      </a:pPr>
                      <a:r>
                        <a:rPr lang="1106" b="1"/>
                        <a:t>Trawsnewidiadau, profiadau bywyd a newidiadau bywyd gwahanol y gall Priti fod wedi'u profi</a:t>
                      </a:r>
                    </a:p>
                  </a:txBody>
                  <a:tcPr/>
                </a:tc>
                <a:extLst>
                  <a:ext uri="{0D108BD9-81ED-4DB2-BD59-A6C34878D82A}">
                    <a16:rowId xmlns:a16="http://schemas.microsoft.com/office/drawing/2014/main" val="3154030168"/>
                  </a:ext>
                </a:extLst>
              </a:tr>
              <a:tr h="370840">
                <a:tc>
                  <a:txBody>
                    <a:bodyPr/>
                    <a:lstStyle/>
                    <a:p>
                      <a:pPr>
                        <a:defRPr b="0" i="0"/>
                      </a:pPr>
                      <a:r>
                        <a:rPr lang="1106" b="1" dirty="0"/>
                        <a:t>Trawsnewidiadau addysgol:</a:t>
                      </a:r>
                      <a:r>
                        <a:rPr lang="1106" b="0" dirty="0"/>
                        <a:t> Efallai fod Priti wedi dechrau yn y feithrinfa yn dair oed, ond byddai wedi dechrau yn yr ysgol yn llawn amser yn bump oed</a:t>
                      </a:r>
                      <a:r>
                        <a:rPr lang="cy-GB" b="0" dirty="0"/>
                        <a:t>.</a:t>
                      </a:r>
                      <a:r>
                        <a:rPr lang="1106" b="0" dirty="0"/>
                        <a:t> Byddai Priti wedi symud dosbarthiadau neu grwpiau ar sawl achlysur yn ystod y Cyfnod Sylfaen ymlaen. Byddai Priti hefyd wedi symud i'r ysgol uwchradd yn 11 oed.    Mae'n dweud bod Priti wedi cael sawl lleoliad maeth, felly gallai hyn olygu ei bod hi wedi symud ysgol sawl gwaith.   </a:t>
                      </a:r>
                    </a:p>
                  </a:txBody>
                  <a:tcPr/>
                </a:tc>
                <a:extLst>
                  <a:ext uri="{0D108BD9-81ED-4DB2-BD59-A6C34878D82A}">
                    <a16:rowId xmlns:a16="http://schemas.microsoft.com/office/drawing/2014/main" val="1030352205"/>
                  </a:ext>
                </a:extLst>
              </a:tr>
              <a:tr h="370840">
                <a:tc>
                  <a:txBody>
                    <a:bodyPr/>
                    <a:lstStyle/>
                    <a:p>
                      <a:pPr>
                        <a:defRPr b="0" i="0"/>
                      </a:pPr>
                      <a:r>
                        <a:rPr lang="1106" b="1" dirty="0"/>
                        <a:t>Profiadau bywyd: </a:t>
                      </a:r>
                      <a:r>
                        <a:rPr lang="1106" b="0" dirty="0"/>
                        <a:t>Mae Priti wedi profi amrywiaeth o PNPau, fel marwolaeth ei rhieni, dod yn ffoadur ar ôl profi rhyfel, gweld ei theulu yn chwalu.  </a:t>
                      </a:r>
                    </a:p>
                  </a:txBody>
                  <a:tcPr/>
                </a:tc>
                <a:extLst>
                  <a:ext uri="{0D108BD9-81ED-4DB2-BD59-A6C34878D82A}">
                    <a16:rowId xmlns:a16="http://schemas.microsoft.com/office/drawing/2014/main" val="3750421941"/>
                  </a:ext>
                </a:extLst>
              </a:tr>
              <a:tr h="370840">
                <a:tc>
                  <a:txBody>
                    <a:bodyPr/>
                    <a:lstStyle/>
                    <a:p>
                      <a:pPr>
                        <a:defRPr b="0" i="0"/>
                      </a:pPr>
                      <a:r>
                        <a:rPr lang="1106" b="1" dirty="0"/>
                        <a:t>Newidiadau bywyd</a:t>
                      </a:r>
                      <a:r>
                        <a:rPr lang="cy-GB" b="1" dirty="0"/>
                        <a:t>:</a:t>
                      </a:r>
                      <a:r>
                        <a:rPr lang="1106" b="0" dirty="0"/>
                        <a:t> Mae Priti wedi profi amrywiaeth o leoliadau maeth, felly, o ganlyniad, byddai hi wedi symud tŷ sawl gwaith ac wedi profi nifer o amgylcheddau teulu gwahanol, gan gynnwys byw â phlant eraill sydd wedi'u maethu.  </a:t>
                      </a:r>
                    </a:p>
                  </a:txBody>
                  <a:tcPr/>
                </a:tc>
                <a:extLst>
                  <a:ext uri="{0D108BD9-81ED-4DB2-BD59-A6C34878D82A}">
                    <a16:rowId xmlns:a16="http://schemas.microsoft.com/office/drawing/2014/main" val="3082774221"/>
                  </a:ext>
                </a:extLst>
              </a:tr>
            </a:tbl>
          </a:graphicData>
        </a:graphic>
      </p:graphicFrame>
      <p:pic>
        <p:nvPicPr>
          <p:cNvPr id="7" name="Content Placeholder 4">
            <a:extLst>
              <a:ext uri="{FF2B5EF4-FFF2-40B4-BE49-F238E27FC236}">
                <a16:creationId xmlns:a16="http://schemas.microsoft.com/office/drawing/2014/main" id="{EB477AF9-B796-4647-B6FC-BCC8F056B7F3}"/>
              </a:ext>
            </a:extLst>
          </p:cNvPr>
          <p:cNvPicPr>
            <a:picLocks noChangeAspect="1"/>
          </p:cNvPicPr>
          <p:nvPr>
            <p:custDataLst>
              <p:tags r:id="rId3"/>
            </p:custDataLst>
          </p:nvPr>
        </p:nvPicPr>
        <p:blipFill>
          <a:blip r:embed="rId7"/>
          <a:stretch>
            <a:fillRect/>
          </a:stretch>
        </p:blipFill>
        <p:spPr>
          <a:xfrm>
            <a:off x="9122084" y="2150247"/>
            <a:ext cx="2601830" cy="2048720"/>
          </a:xfrm>
          <a:prstGeom prst="rect">
            <a:avLst/>
          </a:prstGeom>
        </p:spPr>
      </p:pic>
      <p:sp>
        <p:nvSpPr>
          <p:cNvPr id="10" name="Title 4">
            <a:extLst>
              <a:ext uri="{FF2B5EF4-FFF2-40B4-BE49-F238E27FC236}">
                <a16:creationId xmlns:a16="http://schemas.microsoft.com/office/drawing/2014/main" id="{28A01496-4347-4671-ACA7-6BF2C9BA1D2D}"/>
              </a:ext>
            </a:extLst>
          </p:cNvPr>
          <p:cNvSpPr txBox="1"/>
          <p:nvPr>
            <p:custDataLst>
              <p:tags r:id="rId4"/>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11" name="TextBox 10">
            <a:extLst>
              <a:ext uri="{FF2B5EF4-FFF2-40B4-BE49-F238E27FC236}">
                <a16:creationId xmlns:a16="http://schemas.microsoft.com/office/drawing/2014/main" id="{0181773F-77E3-4C7D-9AF7-B9BED94116D3}"/>
              </a:ext>
            </a:extLst>
          </p:cNvPr>
          <p:cNvSpPr txBox="1"/>
          <p:nvPr>
            <p:custDataLst>
              <p:tags r:id="rId5"/>
            </p:custDataLst>
          </p:nvPr>
        </p:nvSpPr>
        <p:spPr>
          <a:xfrm>
            <a:off x="9122084" y="4219638"/>
            <a:ext cx="3435861" cy="274594"/>
          </a:xfrm>
          <a:prstGeom prst="rect">
            <a:avLst/>
          </a:prstGeom>
          <a:noFill/>
        </p:spPr>
        <p:txBody>
          <a:bodyPr wrap="square">
            <a:spAutoFit/>
          </a:bodyPr>
          <a:lstStyle/>
          <a:p>
            <a:pPr>
              <a:defRPr b="0" i="0"/>
            </a:pPr>
            <a:r>
              <a:rPr lang="1106" sz="1200" i="1">
                <a:solidFill>
                  <a:schemeClr val="bg1">
                    <a:lumMod val="65000"/>
                  </a:schemeClr>
                </a:solidFill>
              </a:rPr>
              <a:t>1_690669306l | chill.doll | Flickr</a:t>
            </a:r>
          </a:p>
        </p:txBody>
      </p:sp>
    </p:spTree>
    <p:extLst>
      <p:ext uri="{BB962C8B-B14F-4D97-AF65-F5344CB8AC3E}">
        <p14:creationId xmlns:p14="http://schemas.microsoft.com/office/powerpoint/2010/main" val="162817618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D9EF8F22-7C48-45ED-BDDD-1D46F793E7E8}"/>
              </a:ext>
            </a:extLst>
          </p:cNvPr>
          <p:cNvGraphicFramePr>
            <a:graphicFrameLocks noGrp="1"/>
          </p:cNvGraphicFramePr>
          <p:nvPr>
            <p:custDataLst>
              <p:tags r:id="rId1"/>
            </p:custDataLst>
            <p:extLst>
              <p:ext uri="{D42A27DB-BD31-4B8C-83A1-F6EECF244321}">
                <p14:modId xmlns:p14="http://schemas.microsoft.com/office/powerpoint/2010/main" val="3216906932"/>
              </p:ext>
            </p:extLst>
          </p:nvPr>
        </p:nvGraphicFramePr>
        <p:xfrm>
          <a:off x="145914" y="2399641"/>
          <a:ext cx="11900172" cy="4358640"/>
        </p:xfrm>
        <a:graphic>
          <a:graphicData uri="http://schemas.openxmlformats.org/drawingml/2006/table">
            <a:tbl>
              <a:tblPr firstRow="1" bandRow="1">
                <a:tableStyleId>{5C22544A-7EE6-4342-B048-85BDC9FD1C3A}</a:tableStyleId>
              </a:tblPr>
              <a:tblGrid>
                <a:gridCol w="2975043">
                  <a:extLst>
                    <a:ext uri="{9D8B030D-6E8A-4147-A177-3AD203B41FA5}">
                      <a16:colId xmlns:a16="http://schemas.microsoft.com/office/drawing/2014/main" val="20000"/>
                    </a:ext>
                  </a:extLst>
                </a:gridCol>
                <a:gridCol w="2975043">
                  <a:extLst>
                    <a:ext uri="{9D8B030D-6E8A-4147-A177-3AD203B41FA5}">
                      <a16:colId xmlns:a16="http://schemas.microsoft.com/office/drawing/2014/main" val="20001"/>
                    </a:ext>
                  </a:extLst>
                </a:gridCol>
                <a:gridCol w="2975043">
                  <a:extLst>
                    <a:ext uri="{9D8B030D-6E8A-4147-A177-3AD203B41FA5}">
                      <a16:colId xmlns:a16="http://schemas.microsoft.com/office/drawing/2014/main" val="20002"/>
                    </a:ext>
                  </a:extLst>
                </a:gridCol>
                <a:gridCol w="2975043">
                  <a:extLst>
                    <a:ext uri="{9D8B030D-6E8A-4147-A177-3AD203B41FA5}">
                      <a16:colId xmlns:a16="http://schemas.microsoft.com/office/drawing/2014/main" val="20003"/>
                    </a:ext>
                  </a:extLst>
                </a:gridCol>
              </a:tblGrid>
              <a:tr h="3813242">
                <a:tc>
                  <a:txBody>
                    <a:bodyPr/>
                    <a:lstStyle/>
                    <a:p>
                      <a:pPr>
                        <a:defRPr b="0" i="0"/>
                      </a:pPr>
                      <a:r>
                        <a:rPr lang="1106" sz="2000" b="1" i="0" kern="1200">
                          <a:solidFill>
                            <a:schemeClr val="tx1"/>
                          </a:solidFill>
                          <a:effectLst/>
                          <a:latin typeface="+mn-lt"/>
                          <a:ea typeface="+mn-ea"/>
                          <a:cs typeface="+mn-cs"/>
                        </a:rPr>
                        <a:t>(a) –</a:t>
                      </a:r>
                      <a:r>
                        <a:rPr lang="1106" sz="2000" b="0" i="0" kern="1200">
                          <a:solidFill>
                            <a:schemeClr val="tx1"/>
                          </a:solidFill>
                          <a:effectLst/>
                          <a:latin typeface="+mn-lt"/>
                          <a:ea typeface="+mn-ea"/>
                          <a:cs typeface="+mn-cs"/>
                        </a:rPr>
                        <a:t> </a:t>
                      </a:r>
                      <a:r>
                        <a:rPr lang="1106" sz="2000" b="1" i="0" kern="1200">
                          <a:solidFill>
                            <a:schemeClr val="tx1"/>
                          </a:solidFill>
                          <a:effectLst/>
                          <a:latin typeface="+mn-lt"/>
                          <a:ea typeface="+mn-ea"/>
                          <a:cs typeface="+mn-cs"/>
                        </a:rPr>
                        <a:t>Esbonio pwysigrwydd gofal plentyn-ganolog wrth gwrdd ag anghenion plant a phobl ifanc yn ystod cyfnodau datblygiad allweddol.</a:t>
                      </a:r>
                    </a:p>
                    <a:p>
                      <a:endParaRPr lang="en-GB" sz="2000">
                        <a:solidFill>
                          <a:schemeClr val="tx1"/>
                        </a:solidFill>
                      </a:endParaRPr>
                    </a:p>
                    <a:p>
                      <a:pPr>
                        <a:defRPr b="0" i="0"/>
                      </a:pPr>
                      <a:r>
                        <a:rPr lang="1106" sz="2000" b="1">
                          <a:solidFill>
                            <a:schemeClr val="tx1"/>
                          </a:solidFill>
                        </a:rPr>
                        <a:t>[6 marc]</a:t>
                      </a:r>
                    </a:p>
                  </a:txBody>
                  <a:tcPr>
                    <a:solidFill>
                      <a:schemeClr val="accent4">
                        <a:lumMod val="60000"/>
                        <a:lumOff val="40000"/>
                      </a:schemeClr>
                    </a:solidFill>
                  </a:tcPr>
                </a:tc>
                <a:tc>
                  <a:txBody>
                    <a:bodyPr/>
                    <a:lstStyle/>
                    <a:p>
                      <a:pPr>
                        <a:defRPr b="0" i="0"/>
                      </a:pPr>
                      <a:r>
                        <a:rPr lang="1106" sz="2000" b="1">
                          <a:solidFill>
                            <a:schemeClr val="tx1"/>
                          </a:solidFill>
                        </a:rPr>
                        <a:t>(b) (i) – Disgrifio'r mathau o drawsnewidiadau,
profiadau bywyd a newidiadau bywyd y
gall plentyn a/neu berson ifanc eu profi.</a:t>
                      </a:r>
                    </a:p>
                    <a:p>
                      <a:endParaRPr lang="en-GB" sz="2000">
                        <a:solidFill>
                          <a:schemeClr val="tx1"/>
                        </a:solidFill>
                      </a:endParaRPr>
                    </a:p>
                    <a:p>
                      <a:endParaRPr lang="en-GB" sz="2000">
                        <a:solidFill>
                          <a:schemeClr val="tx1"/>
                        </a:solidFill>
                      </a:endParaRPr>
                    </a:p>
                    <a:p>
                      <a:pPr>
                        <a:defRPr b="0" i="0"/>
                      </a:pPr>
                      <a:r>
                        <a:rPr lang="1106" sz="2000" b="1">
                          <a:solidFill>
                            <a:schemeClr val="tx1"/>
                          </a:solidFill>
                        </a:rPr>
                        <a:t>[6 marc]</a:t>
                      </a:r>
                    </a:p>
                  </a:txBody>
                  <a:tcPr>
                    <a:solidFill>
                      <a:schemeClr val="accent6">
                        <a:lumMod val="60000"/>
                        <a:lumOff val="40000"/>
                      </a:schemeClr>
                    </a:solidFill>
                  </a:tcPr>
                </a:tc>
                <a:tc>
                  <a:txBody>
                    <a:bodyPr/>
                    <a:lstStyle/>
                    <a:p>
                      <a:pPr rtl="0" fontAlgn="base">
                        <a:defRPr b="0" i="0"/>
                      </a:pPr>
                      <a:r>
                        <a:rPr lang="1106" sz="2000" b="1">
                          <a:solidFill>
                            <a:schemeClr val="tx1"/>
                          </a:solidFill>
                        </a:rPr>
                        <a:t>(b) (ii) – Esbonio sut gallai'r rhain effeithio ar wydnwch a datblygiad y plentyn a/neu'r person ifanc, a'u gofal a'u cymorth yn y lleoliad o'ch dewis.</a:t>
                      </a:r>
                      <a:r>
                        <a:rPr lang="1106" sz="2000" b="0">
                          <a:solidFill>
                            <a:schemeClr val="tx1"/>
                          </a:solidFill>
                        </a:rPr>
                        <a:t> </a:t>
                      </a:r>
                      <a:endParaRPr lang="1106" sz="2000" b="1">
                        <a:solidFill>
                          <a:schemeClr val="tx1"/>
                        </a:solidFill>
                      </a:endParaRPr>
                    </a:p>
                    <a:p>
                      <a:pPr rtl="0" fontAlgn="base"/>
                      <a:endParaRPr lang="en-GB" sz="2000">
                        <a:solidFill>
                          <a:schemeClr val="tx1"/>
                        </a:solidFill>
                      </a:endParaRPr>
                    </a:p>
                    <a:p>
                      <a:pPr rtl="0" fontAlgn="base">
                        <a:defRPr b="0" i="0"/>
                      </a:pPr>
                      <a:r>
                        <a:rPr lang="1106" sz="2000" b="1">
                          <a:solidFill>
                            <a:schemeClr val="tx1"/>
                          </a:solidFill>
                        </a:rPr>
                        <a:t>[8 marc]</a:t>
                      </a:r>
                      <a:endParaRPr lang="en-GB" sz="2000" b="0" i="0" kern="1200">
                        <a:solidFill>
                          <a:schemeClr val="tx1"/>
                        </a:solidFill>
                        <a:effectLst/>
                        <a:latin typeface="+mn-lt"/>
                        <a:ea typeface="+mn-ea"/>
                        <a:cs typeface="+mn-cs"/>
                      </a:endParaRPr>
                    </a:p>
                  </a:txBody>
                  <a:tcPr>
                    <a:solidFill>
                      <a:schemeClr val="accent2">
                        <a:lumMod val="60000"/>
                        <a:lumOff val="40000"/>
                      </a:schemeClr>
                    </a:solidFill>
                  </a:tcPr>
                </a:tc>
                <a:tc>
                  <a:txBody>
                    <a:bodyPr/>
                    <a:lstStyle/>
                    <a:p>
                      <a:pPr>
                        <a:defRPr b="0" i="0"/>
                      </a:pPr>
                      <a:r>
                        <a:rPr lang="1106" sz="2000" b="1">
                          <a:solidFill>
                            <a:schemeClr val="tx1"/>
                          </a:solidFill>
                        </a:rPr>
                        <a:t>(c) – Esbonio'r mathau o asesu a'r pwrpas a sut gellir
eu defnyddio mewn lleoliad o'ch dewis i ddarparu
cefnogaeth briodol, amserol a pharhaus i gwrdd
ag anghenion sylfaenol a phenodol plant a/neu bobl ifanc.</a:t>
                      </a:r>
                    </a:p>
                    <a:p>
                      <a:pPr>
                        <a:defRPr b="0" i="0"/>
                      </a:pPr>
                      <a:r>
                        <a:rPr lang="1106" sz="2000" b="1">
                          <a:solidFill>
                            <a:schemeClr val="tx1"/>
                          </a:solidFill>
                        </a:rPr>
                        <a:t> </a:t>
                      </a:r>
                    </a:p>
                    <a:p>
                      <a:pPr>
                        <a:defRPr b="0" i="0"/>
                      </a:pPr>
                      <a:r>
                        <a:rPr lang="1106" sz="2000" b="1">
                          <a:solidFill>
                            <a:schemeClr val="tx1"/>
                          </a:solidFill>
                        </a:rPr>
                        <a:t> [8 marc] </a:t>
                      </a: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7" name="Title 1">
            <a:extLst>
              <a:ext uri="{FF2B5EF4-FFF2-40B4-BE49-F238E27FC236}">
                <a16:creationId xmlns:a16="http://schemas.microsoft.com/office/drawing/2014/main" id="{2BBC2B31-A626-4376-8FA8-93CB163DF8A1}"/>
              </a:ext>
            </a:extLst>
          </p:cNvPr>
          <p:cNvSpPr txBox="1"/>
          <p:nvPr>
            <p:custDataLst>
              <p:tags r:id="rId2"/>
            </p:custDataLst>
          </p:nvPr>
        </p:nvSpPr>
        <p:spPr>
          <a:xfrm>
            <a:off x="145912" y="1284513"/>
            <a:ext cx="11900172" cy="1115128"/>
          </a:xfrm>
          <a:prstGeom prst="rect">
            <a:avLst/>
          </a:prstGeom>
          <a:solidFill>
            <a:srgbClr val="DB44E3"/>
          </a:solidFill>
        </p:spPr>
        <p:txBody>
          <a:bodyPr vert="horz" lIns="91440" tIns="45720" rIns="91440" bIns="45720" rtlCol="0" anchor="ctr" anchorCtr="0">
            <a:normAutofit fontScale="82500" lnSpcReduction="10000"/>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20000"/>
              </a:lnSpc>
              <a:defRPr b="0" i="0"/>
            </a:pPr>
            <a:r>
              <a:rPr lang="1106" sz="3600" b="1">
                <a:cs typeface="Calibri Light" panose="020F0302020204030204"/>
              </a:rPr>
              <a:t>Tasg 1 – Mae'n ofynnol i chi lunio cyflwyniad, wedi'i osod mewn lleoliad gofal plant penodol (yng Nghymru) o'ch dewis, sydd yn:</a:t>
            </a:r>
            <a:endParaRPr lang="en-US" b="1">
              <a:cs typeface="Calibri Light" panose="020F0302020204030204"/>
            </a:endParaRPr>
          </a:p>
        </p:txBody>
      </p:sp>
      <p:sp>
        <p:nvSpPr>
          <p:cNvPr id="5" name="Rectangle 4">
            <a:extLst>
              <a:ext uri="{FF2B5EF4-FFF2-40B4-BE49-F238E27FC236}">
                <a16:creationId xmlns:a16="http://schemas.microsoft.com/office/drawing/2014/main" id="{C1B8D634-5036-483C-9636-35ACE8EEED4D}"/>
              </a:ext>
            </a:extLst>
          </p:cNvPr>
          <p:cNvSpPr/>
          <p:nvPr>
            <p:custDataLst>
              <p:tags r:id="rId3"/>
            </p:custDataLst>
          </p:nvPr>
        </p:nvSpPr>
        <p:spPr>
          <a:xfrm>
            <a:off x="418520" y="607695"/>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2242577526"/>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B232FE-D4F5-4E80-B48F-0033B2161FE1}"/>
              </a:ext>
            </a:extLst>
          </p:cNvPr>
          <p:cNvSpPr>
            <a:spLocks noGrp="1"/>
          </p:cNvSpPr>
          <p:nvPr>
            <p:ph idx="1"/>
            <p:custDataLst>
              <p:tags r:id="rId1"/>
            </p:custDataLst>
          </p:nvPr>
        </p:nvSpPr>
        <p:spPr/>
        <p:txBody>
          <a:bodyPr/>
          <a:lstStyle/>
          <a:p>
            <a:pPr>
              <a:defRPr b="0" i="0"/>
            </a:pPr>
            <a:r>
              <a:rPr lang="1106" dirty="0"/>
              <a:t>  </a:t>
            </a:r>
          </a:p>
        </p:txBody>
      </p:sp>
      <p:sp>
        <p:nvSpPr>
          <p:cNvPr id="5" name="TextBox 4">
            <a:extLst>
              <a:ext uri="{FF2B5EF4-FFF2-40B4-BE49-F238E27FC236}">
                <a16:creationId xmlns:a16="http://schemas.microsoft.com/office/drawing/2014/main" id="{13BD1D73-1839-46DF-912A-CCFBEC018875}"/>
              </a:ext>
            </a:extLst>
          </p:cNvPr>
          <p:cNvSpPr txBox="1"/>
          <p:nvPr>
            <p:custDataLst>
              <p:tags r:id="rId2"/>
            </p:custDataLst>
          </p:nvPr>
        </p:nvSpPr>
        <p:spPr>
          <a:xfrm>
            <a:off x="406400" y="1510716"/>
            <a:ext cx="11400379" cy="3935852"/>
          </a:xfrm>
          <a:prstGeom prst="rect">
            <a:avLst/>
          </a:prstGeom>
          <a:noFill/>
        </p:spPr>
        <p:txBody>
          <a:bodyPr wrap="square">
            <a:spAutoFit/>
          </a:bodyPr>
          <a:lstStyle/>
          <a:p>
            <a:pPr marL="358775" indent="-358775">
              <a:defRPr b="0" i="0"/>
            </a:pPr>
            <a:r>
              <a:rPr lang="1106" sz="1800" b="1" dirty="0">
                <a:solidFill>
                  <a:srgbClr val="0070C0"/>
                </a:solidFill>
                <a:ea typeface="Calibri" panose="020F0502020204030204" pitchFamily="34" charset="0"/>
                <a:cs typeface="Times New Roman" panose="02020603050405020304" pitchFamily="18" charset="0"/>
              </a:rPr>
              <a:t>3.	Esboniwch ffyrdd y gall y trawsnewidiadau, y profiadau bywyd a'r newidiadau bywyd gwahanol hyn fod wedi effeithio'n gadarnhaol ac yn negyddol ar wydnwch a datblygiad Priti.</a:t>
            </a:r>
          </a:p>
          <a:p>
            <a:endParaRPr lang="en-GB" dirty="0">
              <a:ea typeface="Calibri" panose="020F0502020204030204" pitchFamily="34" charset="0"/>
              <a:cs typeface="Times New Roman" panose="02020603050405020304" pitchFamily="18" charset="0"/>
            </a:endParaRPr>
          </a:p>
          <a:p>
            <a:endParaRPr lang="en-GB" sz="1800" dirty="0">
              <a:effectLst/>
              <a:ea typeface="Calibri" panose="020F0502020204030204" pitchFamily="34" charset="0"/>
              <a:cs typeface="Times New Roman" panose="02020603050405020304" pitchFamily="18" charset="0"/>
            </a:endParaRPr>
          </a:p>
          <a:p>
            <a:pPr>
              <a:defRPr b="0" i="0"/>
            </a:pPr>
            <a:r>
              <a:rPr lang="1106" dirty="0">
                <a:solidFill>
                  <a:srgbClr val="FF0000"/>
                </a:solidFill>
              </a:rPr>
              <a:t>Cofiwch, ystyr '</a:t>
            </a:r>
            <a:r>
              <a:rPr lang="1106" b="1" dirty="0">
                <a:solidFill>
                  <a:srgbClr val="FF0000"/>
                </a:solidFill>
              </a:rPr>
              <a:t>esboniwch</a:t>
            </a:r>
            <a:r>
              <a:rPr lang="1106" dirty="0">
                <a:solidFill>
                  <a:srgbClr val="FF0000"/>
                </a:solidFill>
              </a:rPr>
              <a:t>' yw </a:t>
            </a:r>
            <a:r>
              <a:rPr lang="1106" b="1" dirty="0">
                <a:solidFill>
                  <a:srgbClr val="FF0000"/>
                </a:solidFill>
              </a:rPr>
              <a:t>rhoi rhesymau dros sut a pham</a:t>
            </a:r>
            <a:r>
              <a:rPr lang="1106" dirty="0">
                <a:solidFill>
                  <a:srgbClr val="FF0000"/>
                </a:solidFill>
              </a:rPr>
              <a:t> y gall y trawsnewidiadau, y profiadau bywyd a'r newidiadau bywyd hyn effeithio'n gadarnhaol ac yn negyddol ar wydnwch a datblygiad Priti. </a:t>
            </a:r>
          </a:p>
          <a:p>
            <a:endParaRPr lang="en-GB" sz="1800" dirty="0">
              <a:effectLst/>
              <a:ea typeface="Calibri" panose="020F0502020204030204" pitchFamily="34" charset="0"/>
              <a:cs typeface="Times New Roman" panose="02020603050405020304" pitchFamily="18" charset="0"/>
            </a:endParaRPr>
          </a:p>
          <a:p>
            <a:pPr>
              <a:defRPr b="0" i="0"/>
            </a:pPr>
            <a:r>
              <a:rPr lang="1106" dirty="0"/>
              <a:t>Ystyr 'gwydnwch' yw gallu'r plentyn neu berson ifanc i addasu ac adfer ar ôl profiadau bywyd/newidiadau bywyd.</a:t>
            </a:r>
          </a:p>
          <a:p>
            <a:endParaRPr lang="en-GB" dirty="0"/>
          </a:p>
          <a:p>
            <a:pPr>
              <a:defRPr b="0" i="0"/>
            </a:pPr>
            <a:r>
              <a:rPr lang="1106" dirty="0"/>
              <a:t>Ystyr 'datblygiad' yw caffael sgiliau a galluoedd drwy'r cyfnodau bywyd. Mae datblygiad plentyn neu berson ifanc fel arfer yn cael ei ystyried fel datblygiad </a:t>
            </a:r>
            <a:r>
              <a:rPr lang="1106" b="1" dirty="0"/>
              <a:t>cyfannol</a:t>
            </a:r>
            <a:r>
              <a:rPr lang="1106" dirty="0"/>
              <a:t> ac mae'n ystyried y plentyn/person ifanc yn ei holl agweddau, fel person cyfan, yn gorfforol, yn ddeallusol, yn emosiynol ac yn gymdeithasol. Weithiau, caiff hyn ei alw’n ‘PIES’ (Corfforol, Deallusol, Emosiynol, Cymdeithasol).    </a:t>
            </a:r>
          </a:p>
        </p:txBody>
      </p:sp>
      <p:pic>
        <p:nvPicPr>
          <p:cNvPr id="9" name="Picture 8">
            <a:extLst>
              <a:ext uri="{FF2B5EF4-FFF2-40B4-BE49-F238E27FC236}">
                <a16:creationId xmlns:a16="http://schemas.microsoft.com/office/drawing/2014/main" id="{197BF478-C10A-46E2-A64E-F0EBAC8301B9}"/>
              </a:ext>
            </a:extLst>
          </p:cNvPr>
          <p:cNvPicPr>
            <a:picLocks noChangeAspect="1"/>
          </p:cNvPicPr>
          <p:nvPr>
            <p:custDataLst>
              <p:tags r:id="rId3"/>
            </p:custDataLst>
          </p:nvPr>
        </p:nvPicPr>
        <p:blipFill>
          <a:blip r:embed="rId8"/>
          <a:stretch>
            <a:fillRect/>
          </a:stretch>
        </p:blipFill>
        <p:spPr>
          <a:xfrm>
            <a:off x="9720943" y="5302763"/>
            <a:ext cx="1653251" cy="1360665"/>
          </a:xfrm>
          <a:prstGeom prst="rect">
            <a:avLst/>
          </a:prstGeom>
        </p:spPr>
      </p:pic>
      <p:sp>
        <p:nvSpPr>
          <p:cNvPr id="11" name="TextBox 10">
            <a:extLst>
              <a:ext uri="{FF2B5EF4-FFF2-40B4-BE49-F238E27FC236}">
                <a16:creationId xmlns:a16="http://schemas.microsoft.com/office/drawing/2014/main" id="{8F66F104-1424-474B-BA07-4DC190180AEA}"/>
              </a:ext>
            </a:extLst>
          </p:cNvPr>
          <p:cNvSpPr txBox="1"/>
          <p:nvPr>
            <p:custDataLst>
              <p:tags r:id="rId4"/>
            </p:custDataLst>
          </p:nvPr>
        </p:nvSpPr>
        <p:spPr>
          <a:xfrm>
            <a:off x="9808603" y="6626230"/>
            <a:ext cx="1480888" cy="213573"/>
          </a:xfrm>
          <a:prstGeom prst="rect">
            <a:avLst/>
          </a:prstGeom>
          <a:noFill/>
        </p:spPr>
        <p:txBody>
          <a:bodyPr wrap="square">
            <a:spAutoFit/>
          </a:bodyPr>
          <a:lstStyle/>
          <a:p>
            <a:pPr>
              <a:defRPr b="0" i="0"/>
            </a:pPr>
            <a:r>
              <a:rPr lang="1106" sz="800" i="1">
                <a:solidFill>
                  <a:schemeClr val="accent6">
                    <a:lumMod val="75000"/>
                  </a:schemeClr>
                </a:solidFill>
                <a:hlinkClick r:id="rId9">
                  <a:extLst>
                    <a:ext uri="{A12FA001-AC4F-418D-AE19-62706E023703}">
                      <ahyp:hlinkClr xmlns:ahyp="http://schemas.microsoft.com/office/drawing/2018/hyperlinkcolor" val="tx"/>
                    </a:ext>
                  </a:extLst>
                </a:hlinkClick>
              </a:rPr>
              <a:t>Pie | Pie | Salim Virji | Flickr</a:t>
            </a:r>
            <a:endParaRPr lang="en-GB" sz="800" i="1">
              <a:solidFill>
                <a:schemeClr val="accent6">
                  <a:lumMod val="75000"/>
                </a:schemeClr>
              </a:solidFill>
            </a:endParaRPr>
          </a:p>
        </p:txBody>
      </p:sp>
      <p:sp>
        <p:nvSpPr>
          <p:cNvPr id="12" name="Title 4">
            <a:extLst>
              <a:ext uri="{FF2B5EF4-FFF2-40B4-BE49-F238E27FC236}">
                <a16:creationId xmlns:a16="http://schemas.microsoft.com/office/drawing/2014/main" id="{FA5FFCB9-C8F7-4977-87D9-0D505577D41C}"/>
              </a:ext>
            </a:extLst>
          </p:cNvPr>
          <p:cNvSpPr txBox="1"/>
          <p:nvPr>
            <p:custDataLst>
              <p:tags r:id="rId5"/>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2046707041"/>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80F318-48E1-4148-8A58-E7070F495A82}"/>
              </a:ext>
            </a:extLst>
          </p:cNvPr>
          <p:cNvSpPr>
            <a:spLocks noGrp="1"/>
          </p:cNvSpPr>
          <p:nvPr>
            <p:ph idx="1"/>
            <p:custDataLst>
              <p:tags r:id="rId1"/>
            </p:custDataLst>
          </p:nvPr>
        </p:nvSpPr>
        <p:spPr>
          <a:xfrm>
            <a:off x="448922" y="1476223"/>
            <a:ext cx="11294155" cy="849085"/>
          </a:xfrm>
        </p:spPr>
        <p:txBody>
          <a:bodyPr>
            <a:noAutofit/>
          </a:bodyPr>
          <a:lstStyle/>
          <a:p>
            <a:pPr>
              <a:lnSpc>
                <a:spcPct val="100000"/>
              </a:lnSpc>
              <a:defRPr b="0" i="0"/>
            </a:pPr>
            <a:r>
              <a:rPr lang="1106"/>
              <a:t>Mae'r fanyleb TAG Iechyd a Gofal Cymdeithasol, a Gofal Plant yn rhoi amrywiaeth o ddylanwadau cadarnhaol a negyddol posibl trawsnewidiadau, profiadau bywyd a digwyddiadau bywyd ar wydnwch a datblygiad plant a phobl ifanc.</a:t>
            </a:r>
          </a:p>
        </p:txBody>
      </p:sp>
      <p:sp>
        <p:nvSpPr>
          <p:cNvPr id="5" name="TextBox 4">
            <a:extLst>
              <a:ext uri="{FF2B5EF4-FFF2-40B4-BE49-F238E27FC236}">
                <a16:creationId xmlns:a16="http://schemas.microsoft.com/office/drawing/2014/main" id="{DD5C65C2-DC0B-41D6-BB6C-46E453E81ECE}"/>
              </a:ext>
            </a:extLst>
          </p:cNvPr>
          <p:cNvSpPr txBox="1"/>
          <p:nvPr>
            <p:custDataLst>
              <p:tags r:id="rId2"/>
            </p:custDataLst>
          </p:nvPr>
        </p:nvSpPr>
        <p:spPr>
          <a:xfrm>
            <a:off x="448922" y="2595657"/>
            <a:ext cx="5537267" cy="3096814"/>
          </a:xfrm>
          <a:prstGeom prst="rect">
            <a:avLst/>
          </a:prstGeom>
          <a:noFill/>
        </p:spPr>
        <p:txBody>
          <a:bodyPr wrap="square">
            <a:spAutoFit/>
          </a:bodyPr>
          <a:lstStyle/>
          <a:p>
            <a:pPr lvl="0">
              <a:spcAft>
                <a:spcPts val="600"/>
              </a:spcAft>
              <a:buClr>
                <a:srgbClr val="1F409B"/>
              </a:buClr>
              <a:defRPr b="0" i="0"/>
            </a:pPr>
            <a:r>
              <a:rPr lang="1106">
                <a:solidFill>
                  <a:srgbClr val="0070C0"/>
                </a:solidFill>
                <a:latin typeface="Arial" panose="020B0604020202020204" pitchFamily="34" charset="0"/>
                <a:ea typeface="Calibri" panose="020F0502020204030204" pitchFamily="34" charset="0"/>
                <a:cs typeface="Arial" panose="020B0604020202020204" pitchFamily="34" charset="0"/>
              </a:rPr>
              <a:t>Cadarnhaol:</a:t>
            </a:r>
            <a:endParaRPr lang="en-GB">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a:solidFill>
                  <a:srgbClr val="0070C0"/>
                </a:solidFill>
                <a:effectLst/>
                <a:latin typeface="Arial" panose="020B0604020202020204" pitchFamily="34" charset="0"/>
                <a:ea typeface="Calibri" panose="020F0502020204030204" pitchFamily="34" charset="0"/>
                <a:cs typeface="Arial" panose="020B0604020202020204" pitchFamily="34" charset="0"/>
              </a:rPr>
              <a:t>gallu addasu i sefyllfaoedd gwahanol</a:t>
            </a:r>
            <a:endParaRPr lang="en-GB">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a:solidFill>
                  <a:srgbClr val="0070C0"/>
                </a:solidFill>
                <a:effectLst/>
                <a:latin typeface="Arial" panose="020B0604020202020204" pitchFamily="34" charset="0"/>
                <a:ea typeface="Calibri" panose="020F0502020204030204" pitchFamily="34" charset="0"/>
                <a:cs typeface="Arial" panose="020B0604020202020204" pitchFamily="34" charset="0"/>
              </a:rPr>
              <a:t>gallu dibynnu ar ei adnoddau mewnol ei hun</a:t>
            </a:r>
            <a:endParaRPr lang="en-GB">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a:solidFill>
                  <a:srgbClr val="0070C0"/>
                </a:solidFill>
                <a:effectLst/>
                <a:latin typeface="Arial" panose="020B0604020202020204" pitchFamily="34" charset="0"/>
                <a:ea typeface="Calibri" panose="020F0502020204030204" pitchFamily="34" charset="0"/>
                <a:cs typeface="Arial" panose="020B0604020202020204" pitchFamily="34" charset="0"/>
              </a:rPr>
              <a:t>gallu gwireddu ei botensial ei hun</a:t>
            </a:r>
            <a:endParaRPr lang="en-GB">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a:solidFill>
                  <a:srgbClr val="0070C0"/>
                </a:solidFill>
                <a:effectLst/>
                <a:latin typeface="Arial" panose="020B0604020202020204" pitchFamily="34" charset="0"/>
                <a:ea typeface="Calibri" panose="020F0502020204030204" pitchFamily="34" charset="0"/>
                <a:cs typeface="Arial" panose="020B0604020202020204" pitchFamily="34" charset="0"/>
              </a:rPr>
              <a:t>gallu ymdopi â straen</a:t>
            </a:r>
            <a:endParaRPr lang="en-GB">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a:solidFill>
                  <a:srgbClr val="0070C0"/>
                </a:solidFill>
                <a:effectLst/>
                <a:latin typeface="Arial" panose="020B0604020202020204" pitchFamily="34" charset="0"/>
                <a:ea typeface="Calibri" panose="020F0502020204030204" pitchFamily="34" charset="0"/>
                <a:cs typeface="Arial" panose="020B0604020202020204" pitchFamily="34" charset="0"/>
              </a:rPr>
              <a:t>datblygu hunangysyniad cadarnhaol – hunaneffeithiolrwydd </a:t>
            </a:r>
            <a:endParaRPr lang="en-GB">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a:solidFill>
                  <a:srgbClr val="0070C0"/>
                </a:solidFill>
                <a:effectLst/>
                <a:latin typeface="Arial" panose="020B0604020202020204" pitchFamily="34" charset="0"/>
                <a:ea typeface="Calibri" panose="020F0502020204030204" pitchFamily="34" charset="0"/>
                <a:cs typeface="Arial" panose="020B0604020202020204" pitchFamily="34" charset="0"/>
              </a:rPr>
              <a:t>datblygu darlun mwy realistig a chywir o'r byd</a:t>
            </a:r>
            <a:endParaRPr lang="en-GB">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ct val="0"/>
              </a:spcAft>
              <a:buClr>
                <a:srgbClr val="1F409B"/>
              </a:buClr>
              <a:buFont typeface="Symbol" panose="05050102010706020507" pitchFamily="18" charset="2"/>
              <a:buChar char=""/>
              <a:defRPr b="0" i="0"/>
            </a:pPr>
            <a:r>
              <a:rPr lang="1106">
                <a:solidFill>
                  <a:srgbClr val="0070C0"/>
                </a:solidFill>
                <a:effectLst/>
                <a:latin typeface="Arial" panose="020B0604020202020204" pitchFamily="34" charset="0"/>
                <a:ea typeface="Calibri" panose="020F0502020204030204" pitchFamily="34" charset="0"/>
                <a:cs typeface="Arial" panose="020B0604020202020204" pitchFamily="34" charset="0"/>
              </a:rPr>
              <a:t>gallu symud ymlaen oddi wrth fethiant </a:t>
            </a:r>
            <a:endParaRPr lang="en-GB">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Title 4">
            <a:extLst>
              <a:ext uri="{FF2B5EF4-FFF2-40B4-BE49-F238E27FC236}">
                <a16:creationId xmlns:a16="http://schemas.microsoft.com/office/drawing/2014/main" id="{5FC5B2B5-8588-4F33-8098-3B59DB9281B0}"/>
              </a:ext>
            </a:extLst>
          </p:cNvPr>
          <p:cNvSpPr txBox="1"/>
          <p:nvPr>
            <p:custDataLst>
              <p:tags r:id="rId3"/>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8" name="TextBox 7">
            <a:extLst>
              <a:ext uri="{FF2B5EF4-FFF2-40B4-BE49-F238E27FC236}">
                <a16:creationId xmlns:a16="http://schemas.microsoft.com/office/drawing/2014/main" id="{5AA36C40-D637-4525-A7D3-B7322C030FFC}"/>
              </a:ext>
            </a:extLst>
          </p:cNvPr>
          <p:cNvSpPr txBox="1"/>
          <p:nvPr>
            <p:custDataLst>
              <p:tags r:id="rId4"/>
            </p:custDataLst>
          </p:nvPr>
        </p:nvSpPr>
        <p:spPr>
          <a:xfrm>
            <a:off x="6095999" y="2589626"/>
            <a:ext cx="5537267" cy="3798555"/>
          </a:xfrm>
          <a:prstGeom prst="rect">
            <a:avLst/>
          </a:prstGeom>
          <a:noFill/>
        </p:spPr>
        <p:txBody>
          <a:bodyPr wrap="square">
            <a:spAutoFit/>
          </a:bodyPr>
          <a:lstStyle/>
          <a:p>
            <a:pPr marR="64135" lvl="0" eaLnBrk="0" hangingPunct="0">
              <a:spcAft>
                <a:spcPts val="600"/>
              </a:spcAft>
              <a:buClr>
                <a:srgbClr val="1F409B"/>
              </a:buClr>
              <a:defRPr b="0" i="0"/>
            </a:pPr>
            <a:r>
              <a:rPr lang="1106" dirty="0">
                <a:solidFill>
                  <a:srgbClr val="0070C0"/>
                </a:solidFill>
                <a:latin typeface="Arial" panose="020B0604020202020204" pitchFamily="34" charset="0"/>
                <a:ea typeface="Calibri" panose="020F0502020204030204" pitchFamily="34" charset="0"/>
                <a:cs typeface="Arial" panose="020B0604020202020204" pitchFamily="34" charset="0"/>
              </a:rPr>
              <a:t>Negyddol:</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dirty="0">
                <a:solidFill>
                  <a:srgbClr val="0070C0"/>
                </a:solidFill>
                <a:effectLst/>
                <a:latin typeface="Arial" panose="020B0604020202020204" pitchFamily="34" charset="0"/>
                <a:ea typeface="Calibri" panose="020F0502020204030204" pitchFamily="34" charset="0"/>
                <a:cs typeface="Arial" panose="020B0604020202020204" pitchFamily="34" charset="0"/>
              </a:rPr>
              <a:t>hunangysyniad negyddol</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dirty="0">
                <a:solidFill>
                  <a:srgbClr val="0070C0"/>
                </a:solidFill>
                <a:effectLst/>
                <a:latin typeface="Arial" panose="020B0604020202020204" pitchFamily="34" charset="0"/>
                <a:ea typeface="Calibri" panose="020F0502020204030204" pitchFamily="34" charset="0"/>
                <a:cs typeface="Arial" panose="020B0604020202020204" pitchFamily="34" charset="0"/>
              </a:rPr>
              <a:t>straen/gorbryder a ddim yn gallu ymdopi</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dirty="0">
                <a:solidFill>
                  <a:srgbClr val="0070C0"/>
                </a:solidFill>
                <a:effectLst/>
                <a:latin typeface="Arial" panose="020B0604020202020204" pitchFamily="34" charset="0"/>
                <a:ea typeface="Calibri" panose="020F0502020204030204" pitchFamily="34" charset="0"/>
                <a:cs typeface="Arial" panose="020B0604020202020204" pitchFamily="34" charset="0"/>
              </a:rPr>
              <a:t>tristwch/iselder  </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dirty="0">
                <a:solidFill>
                  <a:srgbClr val="0070C0"/>
                </a:solidFill>
                <a:effectLst/>
                <a:latin typeface="Arial" panose="020B0604020202020204" pitchFamily="34" charset="0"/>
                <a:ea typeface="Calibri" panose="020F0502020204030204" pitchFamily="34" charset="0"/>
                <a:cs typeface="Arial" panose="020B0604020202020204" pitchFamily="34" charset="0"/>
              </a:rPr>
              <a:t>perthynas yn chwalu </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dirty="0">
                <a:solidFill>
                  <a:srgbClr val="0070C0"/>
                </a:solidFill>
                <a:effectLst/>
                <a:latin typeface="Arial" panose="020B0604020202020204" pitchFamily="34" charset="0"/>
                <a:ea typeface="Calibri" panose="020F0502020204030204" pitchFamily="34" charset="0"/>
                <a:cs typeface="Arial" panose="020B0604020202020204" pitchFamily="34" charset="0"/>
              </a:rPr>
              <a:t>ymyleiddio ac allgáu cymdeithasol/ynysu cymdeithasol </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dirty="0">
                <a:solidFill>
                  <a:srgbClr val="0070C0"/>
                </a:solidFill>
                <a:effectLst/>
                <a:latin typeface="Arial" panose="020B0604020202020204" pitchFamily="34" charset="0"/>
                <a:ea typeface="Calibri" panose="020F0502020204030204" pitchFamily="34" charset="0"/>
                <a:cs typeface="Arial" panose="020B0604020202020204" pitchFamily="34" charset="0"/>
              </a:rPr>
              <a:t>labelu a stereoteipio</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dirty="0">
                <a:solidFill>
                  <a:srgbClr val="0070C0"/>
                </a:solidFill>
                <a:effectLst/>
                <a:latin typeface="Arial" panose="020B0604020202020204" pitchFamily="34" charset="0"/>
                <a:ea typeface="Calibri" panose="020F0502020204030204" pitchFamily="34" charset="0"/>
                <a:cs typeface="Arial" panose="020B0604020202020204" pitchFamily="34" charset="0"/>
              </a:rPr>
              <a:t>caethiwed</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defRPr b="0" i="0"/>
            </a:pPr>
            <a:r>
              <a:rPr lang="1106" dirty="0">
                <a:solidFill>
                  <a:srgbClr val="0070C0"/>
                </a:solidFill>
                <a:effectLst/>
                <a:latin typeface="Arial" panose="020B0604020202020204" pitchFamily="34" charset="0"/>
                <a:ea typeface="Calibri" panose="020F0502020204030204" pitchFamily="34" charset="0"/>
                <a:cs typeface="Arial" panose="020B0604020202020204" pitchFamily="34" charset="0"/>
              </a:rPr>
              <a:t>hunan-niweidio</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ct val="0"/>
              </a:spcAft>
              <a:buClr>
                <a:srgbClr val="1F409B"/>
              </a:buClr>
              <a:buFont typeface="Symbol" panose="05050102010706020507" pitchFamily="18" charset="2"/>
              <a:buChar char=""/>
              <a:defRPr b="0" i="0"/>
            </a:pPr>
            <a:r>
              <a:rPr lang="1106" dirty="0">
                <a:solidFill>
                  <a:srgbClr val="0070C0"/>
                </a:solidFill>
                <a:effectLst/>
                <a:latin typeface="Arial" panose="020B0604020202020204" pitchFamily="34" charset="0"/>
                <a:ea typeface="Calibri" panose="020F0502020204030204" pitchFamily="34" charset="0"/>
                <a:cs typeface="Arial" panose="020B0604020202020204" pitchFamily="34" charset="0"/>
              </a:rPr>
              <a:t>bwlio </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2849726"/>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0261C0E-860E-401F-9EF8-627EE134484A}"/>
              </a:ext>
            </a:extLst>
          </p:cNvPr>
          <p:cNvSpPr>
            <a:spLocks noGrp="1"/>
          </p:cNvSpPr>
          <p:nvPr>
            <p:ph idx="1"/>
            <p:custDataLst>
              <p:tags r:id="rId1"/>
            </p:custDataLst>
          </p:nvPr>
        </p:nvSpPr>
        <p:spPr>
          <a:xfrm>
            <a:off x="443479" y="1338939"/>
            <a:ext cx="11305041" cy="5257803"/>
          </a:xfrm>
        </p:spPr>
        <p:txBody>
          <a:bodyPr vert="horz" lIns="91440" tIns="45720" rIns="91440" bIns="45720" rtlCol="0" anchor="t">
            <a:noAutofit/>
          </a:bodyPr>
          <a:lstStyle/>
          <a:p>
            <a:pPr>
              <a:lnSpc>
                <a:spcPct val="100000"/>
              </a:lnSpc>
              <a:spcBef>
                <a:spcPct val="0"/>
              </a:spcBef>
              <a:spcAft>
                <a:spcPct val="0"/>
              </a:spcAft>
              <a:defRPr b="0" i="0"/>
            </a:pPr>
            <a:r>
              <a:rPr lang="1106" dirty="0">
                <a:solidFill>
                  <a:schemeClr val="tx1"/>
                </a:solidFill>
              </a:rPr>
              <a:t>Yn eich Tasg 1 (b) (ii), gallech chi osod eich ateb fel hyn... Un paragraff ar y tro...</a:t>
            </a:r>
          </a:p>
          <a:p>
            <a:pPr>
              <a:lnSpc>
                <a:spcPct val="100000"/>
              </a:lnSpc>
              <a:spcBef>
                <a:spcPct val="0"/>
              </a:spcBef>
              <a:spcAft>
                <a:spcPct val="0"/>
              </a:spcAft>
            </a:pPr>
            <a:endParaRPr lang="en-GB" dirty="0">
              <a:solidFill>
                <a:schemeClr val="tx1"/>
              </a:solidFill>
            </a:endParaRPr>
          </a:p>
          <a:p>
            <a:pPr>
              <a:lnSpc>
                <a:spcPct val="100000"/>
              </a:lnSpc>
              <a:spcBef>
                <a:spcPct val="0"/>
              </a:spcBef>
              <a:spcAft>
                <a:spcPct val="0"/>
              </a:spcAft>
            </a:pPr>
            <a:endParaRPr lang="en-GB" b="1" dirty="0">
              <a:solidFill>
                <a:schemeClr val="tx1"/>
              </a:solidFill>
            </a:endParaRPr>
          </a:p>
          <a:p>
            <a:pPr>
              <a:lnSpc>
                <a:spcPct val="100000"/>
              </a:lnSpc>
              <a:spcBef>
                <a:spcPct val="0"/>
              </a:spcBef>
              <a:spcAft>
                <a:spcPct val="0"/>
              </a:spcAft>
              <a:defRPr b="0" i="0"/>
            </a:pPr>
            <a:r>
              <a:rPr lang="1106" b="1" dirty="0">
                <a:solidFill>
                  <a:schemeClr val="tx1"/>
                </a:solidFill>
              </a:rPr>
              <a:t>Pwynt</a:t>
            </a:r>
          </a:p>
          <a:p>
            <a:pPr>
              <a:lnSpc>
                <a:spcPct val="100000"/>
              </a:lnSpc>
              <a:spcBef>
                <a:spcPct val="0"/>
              </a:spcBef>
              <a:spcAft>
                <a:spcPct val="0"/>
              </a:spcAft>
              <a:defRPr b="0" i="0"/>
            </a:pPr>
            <a:r>
              <a:rPr lang="1106" dirty="0">
                <a:solidFill>
                  <a:schemeClr val="tx1"/>
                </a:solidFill>
              </a:rPr>
              <a:t>Un ffordd y gall gwydnwch a datblygiad Priti gael eu heffeithio yw oherwydd trawsnewidiadau addysgol.</a:t>
            </a:r>
            <a:endParaRPr lang="en-GB" dirty="0">
              <a:solidFill>
                <a:schemeClr val="tx1"/>
              </a:solidFill>
              <a:cs typeface="Arial"/>
            </a:endParaRPr>
          </a:p>
          <a:p>
            <a:pPr>
              <a:lnSpc>
                <a:spcPct val="100000"/>
              </a:lnSpc>
              <a:spcBef>
                <a:spcPct val="0"/>
              </a:spcBef>
              <a:spcAft>
                <a:spcPct val="0"/>
              </a:spcAft>
            </a:pPr>
            <a:endParaRPr lang="en-GB" dirty="0">
              <a:solidFill>
                <a:schemeClr val="tx1"/>
              </a:solidFill>
            </a:endParaRPr>
          </a:p>
          <a:p>
            <a:pPr>
              <a:lnSpc>
                <a:spcPct val="100000"/>
              </a:lnSpc>
              <a:spcBef>
                <a:spcPct val="0"/>
              </a:spcBef>
              <a:spcAft>
                <a:spcPct val="0"/>
              </a:spcAft>
            </a:pPr>
            <a:endParaRPr lang="en-GB" dirty="0">
              <a:solidFill>
                <a:schemeClr val="tx1"/>
              </a:solidFill>
            </a:endParaRPr>
          </a:p>
          <a:p>
            <a:pPr>
              <a:lnSpc>
                <a:spcPct val="100000"/>
              </a:lnSpc>
              <a:spcBef>
                <a:spcPct val="0"/>
              </a:spcBef>
              <a:defRPr b="0" i="0"/>
            </a:pPr>
            <a:r>
              <a:rPr lang="1106" b="1" dirty="0">
                <a:solidFill>
                  <a:schemeClr val="tx1"/>
                </a:solidFill>
              </a:rPr>
              <a:t>Enghraifft</a:t>
            </a:r>
            <a:r>
              <a:rPr lang="1106" b="0" dirty="0">
                <a:solidFill>
                  <a:schemeClr val="tx1"/>
                </a:solidFill>
              </a:rPr>
              <a:t> o effaith gadarnhaol a negyddol ar wydnwch/datblygiad.</a:t>
            </a:r>
          </a:p>
          <a:p>
            <a:pPr>
              <a:lnSpc>
                <a:spcPct val="100000"/>
              </a:lnSpc>
              <a:spcBef>
                <a:spcPct val="0"/>
              </a:spcBef>
              <a:defRPr b="0" i="0"/>
            </a:pPr>
            <a:r>
              <a:rPr lang="1106" dirty="0">
                <a:solidFill>
                  <a:schemeClr val="tx1"/>
                </a:solidFill>
              </a:rPr>
              <a:t>Gellid gwella gwydnwch Priti gan y ffaith y bydd hi'n gallu ymdopi'n well â straen yn y dyfodol, oherwydd y newidiadau niferus o fewn ei haddysg, gan y gall hi fod wedi profi amrywiaeth o ysgolion, a fydd, o ganlyniad, yn ei galluogi i ymdopi'n well ag unrhyw newidiadau a all ddigwydd yn y dyfodol.</a:t>
            </a:r>
          </a:p>
          <a:p>
            <a:pPr>
              <a:lnSpc>
                <a:spcPct val="100000"/>
              </a:lnSpc>
              <a:spcBef>
                <a:spcPct val="0"/>
              </a:spcBef>
              <a:spcAft>
                <a:spcPct val="0"/>
              </a:spcAft>
              <a:defRPr b="0" i="0"/>
            </a:pPr>
            <a:r>
              <a:rPr lang="1106" dirty="0">
                <a:solidFill>
                  <a:schemeClr val="tx1"/>
                </a:solidFill>
              </a:rPr>
              <a:t>Dylanwad negyddol ar wydnwch Priti yw ei bod hi dan straen ac yn dioddef gorbryder ac, o ganlyniad, dydy hi ddim yn meddwl yn glir, a gall hyn arwain ati yn meddwl yn afresymol ac yn peidio â gallu gweld realiti.   </a:t>
            </a:r>
          </a:p>
          <a:p>
            <a:pPr>
              <a:lnSpc>
                <a:spcPct val="100000"/>
              </a:lnSpc>
              <a:spcBef>
                <a:spcPct val="0"/>
              </a:spcBef>
              <a:spcAft>
                <a:spcPct val="0"/>
              </a:spcAft>
            </a:pPr>
            <a:endParaRPr lang="en-GB" dirty="0">
              <a:solidFill>
                <a:schemeClr val="tx1"/>
              </a:solidFill>
            </a:endParaRPr>
          </a:p>
          <a:p>
            <a:pPr>
              <a:lnSpc>
                <a:spcPct val="100000"/>
              </a:lnSpc>
              <a:spcBef>
                <a:spcPct val="0"/>
              </a:spcBef>
              <a:spcAft>
                <a:spcPct val="0"/>
              </a:spcAft>
            </a:pPr>
            <a:endParaRPr lang="en-GB" dirty="0">
              <a:solidFill>
                <a:schemeClr val="tx1"/>
              </a:solidFill>
            </a:endParaRPr>
          </a:p>
          <a:p>
            <a:pPr>
              <a:lnSpc>
                <a:spcPct val="100000"/>
              </a:lnSpc>
              <a:spcBef>
                <a:spcPct val="0"/>
              </a:spcBef>
              <a:spcAft>
                <a:spcPct val="0"/>
              </a:spcAft>
              <a:defRPr b="0" i="0"/>
            </a:pPr>
            <a:r>
              <a:rPr lang="1106" b="1" dirty="0">
                <a:solidFill>
                  <a:schemeClr val="tx1"/>
                </a:solidFill>
              </a:rPr>
              <a:t>Tystiolaeth</a:t>
            </a:r>
          </a:p>
          <a:p>
            <a:pPr>
              <a:lnSpc>
                <a:spcPct val="100000"/>
              </a:lnSpc>
              <a:spcBef>
                <a:spcPct val="0"/>
              </a:spcBef>
              <a:spcAft>
                <a:spcPct val="0"/>
              </a:spcAft>
              <a:defRPr b="0" i="0"/>
            </a:pPr>
            <a:r>
              <a:rPr lang="1106" dirty="0">
                <a:solidFill>
                  <a:schemeClr val="tx1"/>
                </a:solidFill>
              </a:rPr>
              <a:t>Efallai y byddwch chi eisiau darganfod ffynhonnell neu dystiolaeth ddibynadwy i gefnogi unrhyw bwyntiau rydych chi'n eu gwneud. </a:t>
            </a:r>
            <a:r>
              <a:rPr lang="1106" dirty="0">
                <a:solidFill>
                  <a:srgbClr val="FF0000"/>
                </a:solidFill>
              </a:rPr>
              <a:t>Drwy wneud hyn yn eich asesiad, rydych chi'n cwrdd â'r gofyniad i 'gymhwyso gwybodaeth a dealltwriaeth yn drylwyr'!   </a:t>
            </a:r>
            <a:endParaRPr lang="en-GB" dirty="0">
              <a:solidFill>
                <a:schemeClr val="tx1"/>
              </a:solidFill>
            </a:endParaRPr>
          </a:p>
          <a:p>
            <a:endParaRPr lang="en-GB" dirty="0">
              <a:solidFill>
                <a:schemeClr val="tx1"/>
              </a:solidFill>
            </a:endParaRPr>
          </a:p>
        </p:txBody>
      </p:sp>
      <p:sp>
        <p:nvSpPr>
          <p:cNvPr id="6" name="Title 4">
            <a:extLst>
              <a:ext uri="{FF2B5EF4-FFF2-40B4-BE49-F238E27FC236}">
                <a16:creationId xmlns:a16="http://schemas.microsoft.com/office/drawing/2014/main" id="{2C265D8E-F5DC-4991-B3FC-F26CEFE5B02C}"/>
              </a:ext>
            </a:extLst>
          </p:cNvPr>
          <p:cNvSpPr txBox="1"/>
          <p:nvPr>
            <p:custDataLst>
              <p:tags r:id="rId2"/>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121708767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500C1C-CE30-44EC-8EB2-D4E99C4C0906}"/>
              </a:ext>
            </a:extLst>
          </p:cNvPr>
          <p:cNvSpPr>
            <a:spLocks noGrp="1"/>
          </p:cNvSpPr>
          <p:nvPr>
            <p:ph idx="1"/>
            <p:custDataLst>
              <p:tags r:id="rId1"/>
            </p:custDataLst>
          </p:nvPr>
        </p:nvSpPr>
        <p:spPr>
          <a:xfrm>
            <a:off x="4878104" y="1590681"/>
            <a:ext cx="2435792" cy="424732"/>
          </a:xfrm>
        </p:spPr>
        <p:txBody>
          <a:bodyPr>
            <a:noAutofit/>
          </a:bodyPr>
          <a:lstStyle/>
          <a:p>
            <a:pPr algn="ctr">
              <a:defRPr b="0" i="0"/>
            </a:pPr>
            <a:r>
              <a:rPr lang="1106" sz="2800" b="1"/>
              <a:t>Datblygiad</a:t>
            </a:r>
          </a:p>
        </p:txBody>
      </p:sp>
      <p:sp>
        <p:nvSpPr>
          <p:cNvPr id="4" name="TextBox 3">
            <a:extLst>
              <a:ext uri="{FF2B5EF4-FFF2-40B4-BE49-F238E27FC236}">
                <a16:creationId xmlns:a16="http://schemas.microsoft.com/office/drawing/2014/main" id="{F6A8BB0F-F1C1-4325-85F9-DBBF3905B983}"/>
              </a:ext>
            </a:extLst>
          </p:cNvPr>
          <p:cNvSpPr txBox="1"/>
          <p:nvPr>
            <p:custDataLst>
              <p:tags r:id="rId2"/>
            </p:custDataLst>
          </p:nvPr>
        </p:nvSpPr>
        <p:spPr>
          <a:xfrm>
            <a:off x="470694" y="2349661"/>
            <a:ext cx="11261864" cy="2288286"/>
          </a:xfrm>
          <a:prstGeom prst="rect">
            <a:avLst/>
          </a:prstGeom>
          <a:noFill/>
        </p:spPr>
        <p:txBody>
          <a:bodyPr wrap="square" rtlCol="0">
            <a:spAutoFit/>
          </a:bodyPr>
          <a:lstStyle/>
          <a:p>
            <a:pPr>
              <a:defRPr b="0" i="0"/>
            </a:pPr>
            <a:r>
              <a:rPr lang="1106" dirty="0"/>
              <a:t>Ystyriwch yr holl agweddau ar ddatblygiad y byddai plentyn nodweddiadol wedi'u profi o'i gymharu â Priti.</a:t>
            </a:r>
          </a:p>
          <a:p>
            <a:endParaRPr lang="en-GB" dirty="0"/>
          </a:p>
          <a:p>
            <a:pPr>
              <a:defRPr b="0" i="0"/>
            </a:pPr>
            <a:r>
              <a:rPr lang="1106" dirty="0"/>
              <a:t>Er enghraifft, yn dair oed, mae plant fel arfer yn hoffi chwarae yn yr awyr agored a mynd ar gefn treisigl, a fyddai wedi gwella datblygiad cyfannol Priti gan y byddai, yn gorfforol, wedi cryfhau ei chyhyrau a'i sgiliau echddygol bras a manwl. Fodd bynnag, yn achos Priti, roedd hi'n ffoi rhag rhyfel ac, o ganlyniad, ni fyddai wedi caffael y sgiliau hyn pan oedd hi'n ifanc, felly gallai gael anawsterau yn gorfforol ac yn gymdeithasol yn y dyfodol. Er enghraifft, efallai na wnaeth Priti ffurfio perthnasoedd yn yr ysgol gynradd gan na allai gymryd rhan mewn gweithgareddau ac, o ganlyniad, gall fod wedi'i hynysu'n gymdeithasol. </a:t>
            </a:r>
          </a:p>
        </p:txBody>
      </p:sp>
      <p:sp>
        <p:nvSpPr>
          <p:cNvPr id="7" name="TextBox 6">
            <a:extLst>
              <a:ext uri="{FF2B5EF4-FFF2-40B4-BE49-F238E27FC236}">
                <a16:creationId xmlns:a16="http://schemas.microsoft.com/office/drawing/2014/main" id="{DB804C13-A328-4870-A95B-FE346A2EEE55}"/>
              </a:ext>
            </a:extLst>
          </p:cNvPr>
          <p:cNvSpPr txBox="1"/>
          <p:nvPr>
            <p:custDataLst>
              <p:tags r:id="rId3"/>
            </p:custDataLst>
          </p:nvPr>
        </p:nvSpPr>
        <p:spPr>
          <a:xfrm>
            <a:off x="470694" y="5381881"/>
            <a:ext cx="6100164" cy="366126"/>
          </a:xfrm>
          <a:prstGeom prst="rect">
            <a:avLst/>
          </a:prstGeom>
          <a:noFill/>
        </p:spPr>
        <p:txBody>
          <a:bodyPr wrap="square">
            <a:spAutoFit/>
          </a:bodyPr>
          <a:lstStyle/>
          <a:p>
            <a:pPr>
              <a:defRPr b="0" i="0"/>
            </a:pPr>
            <a:r>
              <a:rPr lang="1106">
                <a:hlinkClick r:id="rId8"/>
              </a:rPr>
              <a:t>Child health and development | NSPCC Learning</a:t>
            </a:r>
            <a:endParaRPr lang="en-GB"/>
          </a:p>
        </p:txBody>
      </p:sp>
      <p:cxnSp>
        <p:nvCxnSpPr>
          <p:cNvPr id="9" name="Straight Arrow Connector 8">
            <a:extLst>
              <a:ext uri="{FF2B5EF4-FFF2-40B4-BE49-F238E27FC236}">
                <a16:creationId xmlns:a16="http://schemas.microsoft.com/office/drawing/2014/main" id="{473BDE52-62BB-48E4-9A0C-44D603277795}"/>
              </a:ext>
            </a:extLst>
          </p:cNvPr>
          <p:cNvCxnSpPr/>
          <p:nvPr>
            <p:custDataLst>
              <p:tags r:id="rId4"/>
            </p:custDataLst>
          </p:nvPr>
        </p:nvCxnSpPr>
        <p:spPr>
          <a:xfrm>
            <a:off x="6008914" y="5581771"/>
            <a:ext cx="2058640" cy="3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E038BB1-921E-4112-BC0B-8C80B3CECC0B}"/>
              </a:ext>
            </a:extLst>
          </p:cNvPr>
          <p:cNvSpPr txBox="1"/>
          <p:nvPr>
            <p:custDataLst>
              <p:tags r:id="rId5"/>
            </p:custDataLst>
          </p:nvPr>
        </p:nvSpPr>
        <p:spPr>
          <a:xfrm>
            <a:off x="8431743" y="5258953"/>
            <a:ext cx="2578864" cy="915314"/>
          </a:xfrm>
          <a:prstGeom prst="rect">
            <a:avLst/>
          </a:prstGeom>
          <a:noFill/>
        </p:spPr>
        <p:txBody>
          <a:bodyPr wrap="square" rtlCol="0">
            <a:spAutoFit/>
          </a:bodyPr>
          <a:lstStyle/>
          <a:p>
            <a:pPr>
              <a:defRPr b="0" i="0"/>
            </a:pPr>
            <a:r>
              <a:rPr lang="1106" i="1" dirty="0"/>
              <a:t>Mae hwn yn gyswllt defnyddiol i ystyried datblygiad.</a:t>
            </a:r>
            <a:r>
              <a:rPr lang="1106" i="0" dirty="0"/>
              <a:t>  </a:t>
            </a:r>
            <a:endParaRPr lang="1106" i="1" dirty="0"/>
          </a:p>
        </p:txBody>
      </p:sp>
      <p:sp>
        <p:nvSpPr>
          <p:cNvPr id="11" name="Title 4">
            <a:extLst>
              <a:ext uri="{FF2B5EF4-FFF2-40B4-BE49-F238E27FC236}">
                <a16:creationId xmlns:a16="http://schemas.microsoft.com/office/drawing/2014/main" id="{7178D52B-756F-4508-B66D-33CEC02CC011}"/>
              </a:ext>
            </a:extLst>
          </p:cNvPr>
          <p:cNvSpPr txBox="1"/>
          <p:nvPr>
            <p:custDataLst>
              <p:tags r:id="rId6"/>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331434140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EB477AF9-B796-4647-B6FC-BCC8F056B7F3}"/>
              </a:ext>
            </a:extLst>
          </p:cNvPr>
          <p:cNvPicPr>
            <a:picLocks noGrp="1" noChangeAspect="1"/>
          </p:cNvPicPr>
          <p:nvPr>
            <p:ph idx="1"/>
            <p:custDataLst>
              <p:tags r:id="rId1"/>
            </p:custDataLst>
          </p:nvPr>
        </p:nvPicPr>
        <p:blipFill>
          <a:blip r:embed="rId9"/>
          <a:stretch>
            <a:fillRect/>
          </a:stretch>
        </p:blipFill>
        <p:spPr>
          <a:xfrm>
            <a:off x="4519374" y="3092818"/>
            <a:ext cx="3230166" cy="2543481"/>
          </a:xfrm>
          <a:prstGeom prst="rect">
            <a:avLst/>
          </a:prstGeom>
        </p:spPr>
      </p:pic>
      <p:sp>
        <p:nvSpPr>
          <p:cNvPr id="5" name="TextBox 4"/>
          <p:cNvSpPr txBox="1"/>
          <p:nvPr>
            <p:custDataLst>
              <p:tags r:id="rId2"/>
            </p:custDataLst>
          </p:nvPr>
        </p:nvSpPr>
        <p:spPr>
          <a:xfrm>
            <a:off x="705246" y="1657350"/>
            <a:ext cx="3601292" cy="4668103"/>
          </a:xfrm>
          <a:prstGeom prst="rect">
            <a:avLst/>
          </a:prstGeom>
          <a:noFill/>
          <a:ln>
            <a:solidFill>
              <a:schemeClr val="tx1"/>
            </a:solidFill>
          </a:ln>
        </p:spPr>
        <p:txBody>
          <a:bodyPr wrap="square" rtlCol="0">
            <a:spAutoFit/>
          </a:bodyPr>
          <a:lstStyle/>
          <a:p>
            <a:pPr>
              <a:spcAft>
                <a:spcPts val="1200"/>
              </a:spcAft>
              <a:defRPr b="0" i="0"/>
            </a:pPr>
            <a:r>
              <a:rPr lang="1106" b="1" dirty="0"/>
              <a:t>Datblygiad corfforol</a:t>
            </a:r>
          </a:p>
          <a:p>
            <a:pPr>
              <a:spcAft>
                <a:spcPts val="1200"/>
              </a:spcAft>
              <a:defRPr b="0" i="0"/>
            </a:pPr>
            <a:r>
              <a:rPr lang="1106" dirty="0"/>
              <a:t>Gall gorbryder parhaus heb ei ddatrys effeithio ar iechyd corﬀorol, e.e. problemau cysgu, colli chwant bwyd, cur pen.</a:t>
            </a:r>
          </a:p>
          <a:p>
            <a:pPr>
              <a:spcAft>
                <a:spcPts val="1200"/>
              </a:spcAft>
              <a:defRPr b="0" i="0"/>
            </a:pPr>
            <a:r>
              <a:rPr lang="1106" dirty="0"/>
              <a:t>Gall rhieni maeth fod ag ymrwymiadau eraill fel plant a phlant maeth eraill, a allai gyfyngu ar y cyfleoedd ar gyfer ymarfer.     </a:t>
            </a:r>
          </a:p>
          <a:p>
            <a:pPr>
              <a:defRPr b="0" i="0"/>
            </a:pPr>
            <a:r>
              <a:rPr lang="1106" dirty="0"/>
              <a:t>Gall Priti fwyta i gael cysur a allai arwain at fagu pwysau – gall fod yn mynd trwy'r glasoed hefyd a allai effeithio ar ei datblygiad hefyd.</a:t>
            </a:r>
          </a:p>
        </p:txBody>
      </p:sp>
      <p:sp>
        <p:nvSpPr>
          <p:cNvPr id="6" name="TextBox 5"/>
          <p:cNvSpPr txBox="1"/>
          <p:nvPr>
            <p:custDataLst>
              <p:tags r:id="rId3"/>
            </p:custDataLst>
          </p:nvPr>
        </p:nvSpPr>
        <p:spPr>
          <a:xfrm>
            <a:off x="4708763" y="1350220"/>
            <a:ext cx="6642665" cy="1617056"/>
          </a:xfrm>
          <a:prstGeom prst="rect">
            <a:avLst/>
          </a:prstGeom>
          <a:noFill/>
          <a:ln>
            <a:solidFill>
              <a:schemeClr val="tx1"/>
            </a:solidFill>
          </a:ln>
        </p:spPr>
        <p:txBody>
          <a:bodyPr wrap="square" rtlCol="0">
            <a:spAutoFit/>
          </a:bodyPr>
          <a:lstStyle/>
          <a:p>
            <a:pPr>
              <a:spcAft>
                <a:spcPts val="600"/>
              </a:spcAft>
              <a:defRPr b="0" i="0"/>
            </a:pPr>
            <a:r>
              <a:rPr lang="1106" b="1" dirty="0"/>
              <a:t>Datblygiad deallusol</a:t>
            </a:r>
            <a:r>
              <a:rPr lang="1106" b="0" dirty="0"/>
              <a:t> </a:t>
            </a:r>
          </a:p>
          <a:p>
            <a:pPr>
              <a:spcAft>
                <a:spcPts val="600"/>
              </a:spcAft>
              <a:defRPr b="0" i="0"/>
            </a:pPr>
            <a:r>
              <a:rPr lang="1106" dirty="0"/>
              <a:t>Efallai fod Priti wedi colli sawl diwrnod ysgol yn ystod ei bywyd a gall hyn effeithio ar ei chynnydd a'i chyflawniad.  </a:t>
            </a:r>
          </a:p>
          <a:p>
            <a:pPr>
              <a:defRPr b="0" i="0"/>
            </a:pPr>
            <a:r>
              <a:rPr lang="1106" dirty="0"/>
              <a:t>Efallai nad oes gan Priti ddigon o ysgogiad meddyliol o beidio â bod yng nghwmni ei chyfoedion.</a:t>
            </a:r>
          </a:p>
        </p:txBody>
      </p:sp>
      <p:sp>
        <p:nvSpPr>
          <p:cNvPr id="7" name="TextBox 6"/>
          <p:cNvSpPr txBox="1"/>
          <p:nvPr>
            <p:custDataLst>
              <p:tags r:id="rId4"/>
            </p:custDataLst>
          </p:nvPr>
        </p:nvSpPr>
        <p:spPr>
          <a:xfrm>
            <a:off x="7900988" y="3429000"/>
            <a:ext cx="3879660" cy="1891650"/>
          </a:xfrm>
          <a:prstGeom prst="rect">
            <a:avLst/>
          </a:prstGeom>
          <a:noFill/>
          <a:ln>
            <a:solidFill>
              <a:schemeClr val="tx1"/>
            </a:solidFill>
          </a:ln>
        </p:spPr>
        <p:txBody>
          <a:bodyPr wrap="square" rtlCol="0">
            <a:spAutoFit/>
          </a:bodyPr>
          <a:lstStyle/>
          <a:p>
            <a:pPr>
              <a:spcAft>
                <a:spcPts val="1200"/>
              </a:spcAft>
              <a:defRPr b="0" i="0"/>
            </a:pPr>
            <a:r>
              <a:rPr lang="1106" b="1"/>
              <a:t>Datblygiad emosiynol</a:t>
            </a:r>
          </a:p>
          <a:p>
            <a:pPr>
              <a:spcAft>
                <a:spcPts val="1200"/>
              </a:spcAft>
              <a:defRPr b="0" i="0"/>
            </a:pPr>
            <a:r>
              <a:rPr lang="1106"/>
              <a:t>Gallai materion parhaus heb eu datrys o'i phlentyndod effeithio ar ei hiechyd/llesiant meddyliol, e.e. iselder a cholli hyder, diffyg hunan-werth. </a:t>
            </a:r>
          </a:p>
        </p:txBody>
      </p:sp>
      <p:sp>
        <p:nvSpPr>
          <p:cNvPr id="8" name="TextBox 7"/>
          <p:cNvSpPr txBox="1"/>
          <p:nvPr>
            <p:custDataLst>
              <p:tags r:id="rId5"/>
            </p:custDataLst>
          </p:nvPr>
        </p:nvSpPr>
        <p:spPr>
          <a:xfrm>
            <a:off x="6032303" y="5723732"/>
            <a:ext cx="5748345" cy="1000274"/>
          </a:xfrm>
          <a:prstGeom prst="rect">
            <a:avLst/>
          </a:prstGeom>
          <a:noFill/>
          <a:ln>
            <a:solidFill>
              <a:schemeClr val="tx1"/>
            </a:solidFill>
          </a:ln>
        </p:spPr>
        <p:txBody>
          <a:bodyPr wrap="square" rtlCol="0">
            <a:spAutoFit/>
          </a:bodyPr>
          <a:lstStyle/>
          <a:p>
            <a:pPr>
              <a:spcAft>
                <a:spcPts val="600"/>
              </a:spcAft>
              <a:defRPr b="0" i="0"/>
            </a:pPr>
            <a:r>
              <a:rPr lang="1106" b="1" dirty="0"/>
              <a:t>Datblygiad cymdeithasol</a:t>
            </a:r>
          </a:p>
          <a:p>
            <a:pPr>
              <a:defRPr b="0" i="0"/>
            </a:pPr>
            <a:r>
              <a:rPr lang="1106" dirty="0"/>
              <a:t>Anawsterau o ran ffurfio cyfeillgarwch/perthnasoedd a bod wedi'i hynysu'n gymdeithasol. </a:t>
            </a:r>
          </a:p>
        </p:txBody>
      </p:sp>
      <p:sp>
        <p:nvSpPr>
          <p:cNvPr id="11" name="Title 4">
            <a:extLst>
              <a:ext uri="{FF2B5EF4-FFF2-40B4-BE49-F238E27FC236}">
                <a16:creationId xmlns:a16="http://schemas.microsoft.com/office/drawing/2014/main" id="{F423F229-B0A0-4A10-AF53-E615C7E95551}"/>
              </a:ext>
            </a:extLst>
          </p:cNvPr>
          <p:cNvSpPr txBox="1"/>
          <p:nvPr>
            <p:custDataLst>
              <p:tags r:id="rId6"/>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2131262425"/>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C868C-2D00-4B9E-86F8-75EDE71FA07A}"/>
              </a:ext>
            </a:extLst>
          </p:cNvPr>
          <p:cNvSpPr>
            <a:spLocks noGrp="1"/>
          </p:cNvSpPr>
          <p:nvPr>
            <p:ph type="title"/>
            <p:custDataLst>
              <p:tags r:id="rId1"/>
            </p:custDataLst>
          </p:nvPr>
        </p:nvSpPr>
        <p:spPr/>
        <p:txBody>
          <a:bodyPr/>
          <a:lstStyle/>
          <a:p>
            <a:pPr>
              <a:defRPr b="0" i="0"/>
            </a:pPr>
            <a:r>
              <a:rPr lang="1106">
                <a:solidFill>
                  <a:schemeClr val="accent4"/>
                </a:solidFill>
              </a:rPr>
              <a:t>TAG Iechyd a Gofal Cymdeithasol, a Gofal Plant</a:t>
            </a:r>
            <a:endParaRPr lang="en-GB"/>
          </a:p>
        </p:txBody>
      </p:sp>
      <p:sp>
        <p:nvSpPr>
          <p:cNvPr id="3" name="Content Placeholder 2">
            <a:extLst>
              <a:ext uri="{FF2B5EF4-FFF2-40B4-BE49-F238E27FC236}">
                <a16:creationId xmlns:a16="http://schemas.microsoft.com/office/drawing/2014/main" id="{57DC7438-1F5C-4689-8FCC-D99C33DD205F}"/>
              </a:ext>
            </a:extLst>
          </p:cNvPr>
          <p:cNvSpPr>
            <a:spLocks noGrp="1"/>
          </p:cNvSpPr>
          <p:nvPr>
            <p:ph idx="1"/>
            <p:custDataLst>
              <p:tags r:id="rId2"/>
            </p:custDataLst>
          </p:nvPr>
        </p:nvSpPr>
        <p:spPr>
          <a:xfrm>
            <a:off x="414867" y="1463586"/>
            <a:ext cx="9722984" cy="453860"/>
          </a:xfrm>
        </p:spPr>
        <p:txBody>
          <a:bodyPr>
            <a:normAutofit/>
          </a:bodyPr>
          <a:lstStyle/>
          <a:p>
            <a:pPr>
              <a:defRPr b="0" i="0"/>
            </a:pPr>
            <a:r>
              <a:rPr lang="1106" sz="2400"/>
              <a:t>Adnodd defnyddiol arall:</a:t>
            </a:r>
          </a:p>
        </p:txBody>
      </p:sp>
      <p:pic>
        <p:nvPicPr>
          <p:cNvPr id="5" name="Picture 4">
            <a:extLst>
              <a:ext uri="{FF2B5EF4-FFF2-40B4-BE49-F238E27FC236}">
                <a16:creationId xmlns:a16="http://schemas.microsoft.com/office/drawing/2014/main" id="{00A508D7-0E53-42E5-8193-EB4090CA36C6}"/>
              </a:ext>
            </a:extLst>
          </p:cNvPr>
          <p:cNvPicPr>
            <a:picLocks noChangeAspect="1"/>
          </p:cNvPicPr>
          <p:nvPr>
            <p:custDataLst>
              <p:tags r:id="rId3"/>
            </p:custDataLst>
          </p:nvPr>
        </p:nvPicPr>
        <p:blipFill>
          <a:blip r:embed="rId7"/>
          <a:stretch>
            <a:fillRect/>
          </a:stretch>
        </p:blipFill>
        <p:spPr>
          <a:xfrm>
            <a:off x="4008832" y="1571097"/>
            <a:ext cx="3662545" cy="4615302"/>
          </a:xfrm>
          <a:prstGeom prst="rect">
            <a:avLst/>
          </a:prstGeom>
        </p:spPr>
      </p:pic>
      <p:sp>
        <p:nvSpPr>
          <p:cNvPr id="6" name="TextBox 5">
            <a:extLst>
              <a:ext uri="{FF2B5EF4-FFF2-40B4-BE49-F238E27FC236}">
                <a16:creationId xmlns:a16="http://schemas.microsoft.com/office/drawing/2014/main" id="{6CA108DF-DA94-4B7E-B585-2BD8D39ADA09}"/>
              </a:ext>
            </a:extLst>
          </p:cNvPr>
          <p:cNvSpPr txBox="1"/>
          <p:nvPr>
            <p:custDataLst>
              <p:tags r:id="rId4"/>
            </p:custDataLst>
          </p:nvPr>
        </p:nvSpPr>
        <p:spPr>
          <a:xfrm>
            <a:off x="4760860" y="6186399"/>
            <a:ext cx="2122120" cy="305105"/>
          </a:xfrm>
          <a:prstGeom prst="rect">
            <a:avLst/>
          </a:prstGeom>
          <a:noFill/>
        </p:spPr>
        <p:txBody>
          <a:bodyPr wrap="square" rtlCol="0">
            <a:spAutoFit/>
          </a:bodyPr>
          <a:lstStyle/>
          <a:p>
            <a:pPr>
              <a:defRPr b="0" i="0"/>
            </a:pPr>
            <a:r>
              <a:rPr lang="1106" sz="1400"/>
              <a:t>ISBN – 9780435078805</a:t>
            </a:r>
          </a:p>
        </p:txBody>
      </p:sp>
      <p:sp>
        <p:nvSpPr>
          <p:cNvPr id="7" name="TextBox 6">
            <a:extLst>
              <a:ext uri="{FF2B5EF4-FFF2-40B4-BE49-F238E27FC236}">
                <a16:creationId xmlns:a16="http://schemas.microsoft.com/office/drawing/2014/main" id="{3B43FB0A-12F9-4BA7-BE27-5ED0E68B5865}"/>
              </a:ext>
            </a:extLst>
          </p:cNvPr>
          <p:cNvSpPr txBox="1"/>
          <p:nvPr>
            <p:custDataLst>
              <p:tags r:id="rId5"/>
            </p:custDataLst>
          </p:nvPr>
        </p:nvSpPr>
        <p:spPr>
          <a:xfrm>
            <a:off x="8029504" y="2863085"/>
            <a:ext cx="3770023" cy="2013692"/>
          </a:xfrm>
          <a:prstGeom prst="rect">
            <a:avLst/>
          </a:prstGeom>
          <a:noFill/>
        </p:spPr>
        <p:txBody>
          <a:bodyPr wrap="square" rtlCol="0">
            <a:spAutoFit/>
          </a:bodyPr>
          <a:lstStyle/>
          <a:p>
            <a:pPr>
              <a:defRPr b="0" i="0"/>
            </a:pPr>
            <a:r>
              <a:rPr lang="1106" dirty="0"/>
              <a:t>Mae'r llyfr hwn yn edrych ar feysydd datblygiad plant ac mae'n estyn i bobl ifanc 19 oed.</a:t>
            </a:r>
          </a:p>
          <a:p>
            <a:endParaRPr lang="en-GB" dirty="0"/>
          </a:p>
          <a:p>
            <a:pPr>
              <a:defRPr b="0" i="0"/>
            </a:pPr>
            <a:r>
              <a:rPr lang="1106" dirty="0"/>
              <a:t>Mae'n cynnwys DVD a fydd yn rhoi dealltwriaeth well i chi o agweddau allweddol ar ddatblygiad.  </a:t>
            </a:r>
          </a:p>
        </p:txBody>
      </p:sp>
    </p:spTree>
    <p:extLst>
      <p:ext uri="{BB962C8B-B14F-4D97-AF65-F5344CB8AC3E}">
        <p14:creationId xmlns:p14="http://schemas.microsoft.com/office/powerpoint/2010/main" val="1967654532"/>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1271E-6620-46C7-9179-553FD5E2B723}"/>
              </a:ext>
            </a:extLst>
          </p:cNvPr>
          <p:cNvSpPr>
            <a:spLocks noGrp="1"/>
          </p:cNvSpPr>
          <p:nvPr>
            <p:ph type="title"/>
            <p:custDataLst>
              <p:tags r:id="rId1"/>
            </p:custDataLst>
          </p:nvPr>
        </p:nvSpPr>
        <p:spPr/>
        <p:txBody>
          <a:bodyPr/>
          <a:lstStyle/>
          <a:p>
            <a:pPr>
              <a:defRPr b="0" i="0"/>
            </a:pPr>
            <a:r>
              <a:rPr lang="1106">
                <a:solidFill>
                  <a:schemeClr val="accent4"/>
                </a:solidFill>
              </a:rPr>
              <a:t>TAG Iechyd a Gofal Cymdeithasol, a Gofal Plant</a:t>
            </a:r>
            <a:endParaRPr lang="en-GB"/>
          </a:p>
        </p:txBody>
      </p:sp>
      <p:sp>
        <p:nvSpPr>
          <p:cNvPr id="3" name="Content Placeholder 2">
            <a:extLst>
              <a:ext uri="{FF2B5EF4-FFF2-40B4-BE49-F238E27FC236}">
                <a16:creationId xmlns:a16="http://schemas.microsoft.com/office/drawing/2014/main" id="{A349604F-0B35-4C6C-8B41-3E8CB6984D25}"/>
              </a:ext>
            </a:extLst>
          </p:cNvPr>
          <p:cNvSpPr>
            <a:spLocks noGrp="1"/>
          </p:cNvSpPr>
          <p:nvPr>
            <p:ph idx="1"/>
            <p:custDataLst>
              <p:tags r:id="rId2"/>
            </p:custDataLst>
          </p:nvPr>
        </p:nvSpPr>
        <p:spPr>
          <a:xfrm>
            <a:off x="406400" y="1240428"/>
            <a:ext cx="11349196" cy="5320392"/>
          </a:xfrm>
        </p:spPr>
        <p:txBody>
          <a:bodyPr>
            <a:noAutofit/>
          </a:bodyPr>
          <a:lstStyle/>
          <a:p>
            <a:pPr>
              <a:lnSpc>
                <a:spcPct val="100000"/>
              </a:lnSpc>
              <a:spcBef>
                <a:spcPct val="0"/>
              </a:spcBef>
              <a:defRPr b="0" i="0"/>
            </a:pPr>
            <a:r>
              <a:rPr lang="1106" sz="1750" dirty="0">
                <a:solidFill>
                  <a:schemeClr val="tx1"/>
                </a:solidFill>
                <a:effectLst/>
                <a:ea typeface="Calibri" panose="020F0502020204030204" pitchFamily="34" charset="0"/>
                <a:cs typeface="Times New Roman" panose="02020603050405020304" pitchFamily="18" charset="0"/>
              </a:rPr>
              <a:t>Esboniwch yr effaith bosibl y gall achos Priti ei chael ar ofal a chymorth yn y lleoliadau gwahanol y gall hi fod wedi'u profi ers dod i Gymru.</a:t>
            </a:r>
            <a:endParaRPr lang="en-GB" sz="1750" dirty="0"/>
          </a:p>
          <a:p>
            <a:pPr>
              <a:lnSpc>
                <a:spcPct val="100000"/>
              </a:lnSpc>
              <a:spcBef>
                <a:spcPct val="0"/>
              </a:spcBef>
              <a:defRPr b="0" i="0"/>
            </a:pPr>
            <a:r>
              <a:rPr lang="1106" sz="1750" b="1" dirty="0"/>
              <a:t>Ar gyfer yr achos hwn, beth am ganolbwyntio ar ei phrofiad ysgol cyntaf (5 oed):</a:t>
            </a:r>
          </a:p>
          <a:p>
            <a:pPr marL="285750" indent="-285750">
              <a:lnSpc>
                <a:spcPct val="100000"/>
              </a:lnSpc>
              <a:spcBef>
                <a:spcPct val="0"/>
              </a:spcBef>
              <a:buFont typeface="Arial" panose="020B0604020202020204" pitchFamily="34" charset="0"/>
              <a:buChar char="•"/>
              <a:defRPr b="0" i="0"/>
            </a:pPr>
            <a:r>
              <a:rPr lang="1106" sz="1750" dirty="0">
                <a:solidFill>
                  <a:schemeClr val="tx1"/>
                </a:solidFill>
              </a:rPr>
              <a:t>O ran gofal, gall Priti brofi galar a phoen o'i phrofiadau niweidiol yn ystod plentyndod (PNPau), ac o ganlyniad i hynny, o fewn yr ysgol, gall fod angen cyfeirio Priti at nyrs yr ysgol neu asiantaethau allanol i gael cefnogaeth ychwanegol ar gyfer ei datblygiad emosiynol. Gall hyn gynnwys asiantaethau a thimau amlddisgyblaethol eraill i ymwneud â lleferydd/iaith, a gwasanaethau gofal eraill er mwyn cefnogi Priti i ddal i fyny ag unrhyw gerrig milltir datblygiadol nad yw hi wedi'u cyrraedd eto efallai.</a:t>
            </a:r>
          </a:p>
          <a:p>
            <a:pPr marL="285750" indent="-285750">
              <a:lnSpc>
                <a:spcPct val="100000"/>
              </a:lnSpc>
              <a:spcBef>
                <a:spcPct val="0"/>
              </a:spcBef>
              <a:buFont typeface="Arial" panose="020B0604020202020204" pitchFamily="34" charset="0"/>
              <a:buChar char="•"/>
              <a:defRPr b="0" i="0"/>
            </a:pPr>
            <a:r>
              <a:rPr lang="1106" sz="1750" dirty="0">
                <a:solidFill>
                  <a:schemeClr val="tx1"/>
                </a:solidFill>
              </a:rPr>
              <a:t>Gall fod pryderon o ran iaith, felly gall fod angen </a:t>
            </a:r>
            <a:r>
              <a:rPr lang="1106" sz="1750" b="1" dirty="0">
                <a:solidFill>
                  <a:schemeClr val="tx1"/>
                </a:solidFill>
              </a:rPr>
              <a:t>cyfieithwyr</a:t>
            </a:r>
            <a:r>
              <a:rPr lang="1106" sz="1750" dirty="0">
                <a:solidFill>
                  <a:schemeClr val="tx1"/>
                </a:solidFill>
              </a:rPr>
              <a:t> yn yr ysgol oherwydd efallai nad Cymraeg na Saesneg yw ei hiaith gyntaf.  </a:t>
            </a:r>
          </a:p>
          <a:p>
            <a:pPr marL="285750" indent="-285750">
              <a:lnSpc>
                <a:spcPct val="100000"/>
              </a:lnSpc>
              <a:spcBef>
                <a:spcPct val="0"/>
              </a:spcBef>
              <a:buFont typeface="Arial" panose="020B0604020202020204" pitchFamily="34" charset="0"/>
              <a:buChar char="•"/>
              <a:defRPr b="0" i="0"/>
            </a:pPr>
            <a:r>
              <a:rPr lang="1106" sz="1750" dirty="0">
                <a:solidFill>
                  <a:schemeClr val="tx1"/>
                </a:solidFill>
              </a:rPr>
              <a:t>Gall y lleoliad hefyd fod yn gweithio gydag asiantaethau trydydd sector er mwyn gweld pa gefnogaeth sydd ar gael i helpu i gefnogi plant sy'n ffoaduriaid a beth allai'r ysgol ei wneud i gefnogi Priti.    </a:t>
            </a:r>
          </a:p>
          <a:p>
            <a:pPr marL="285750" indent="-285750">
              <a:lnSpc>
                <a:spcPct val="100000"/>
              </a:lnSpc>
              <a:spcBef>
                <a:spcPct val="0"/>
              </a:spcBef>
              <a:buFont typeface="Arial" panose="020B0604020202020204" pitchFamily="34" charset="0"/>
              <a:buChar char="•"/>
              <a:defRPr b="0" i="0"/>
            </a:pPr>
            <a:r>
              <a:rPr lang="1106" sz="1750" dirty="0">
                <a:solidFill>
                  <a:schemeClr val="tx1"/>
                </a:solidFill>
              </a:rPr>
              <a:t>Technoleg gynorthwyol – meddalwedd a chaledwedd cyfrifiadurol i gefnogi datblygiad lleferydd/iaith yn yr ysgol. </a:t>
            </a:r>
          </a:p>
          <a:p>
            <a:pPr marL="285750" indent="-285750">
              <a:lnSpc>
                <a:spcPct val="100000"/>
              </a:lnSpc>
              <a:spcBef>
                <a:spcPct val="0"/>
              </a:spcBef>
              <a:buFont typeface="Arial" panose="020B0604020202020204" pitchFamily="34" charset="0"/>
              <a:buChar char="•"/>
              <a:defRPr b="0" i="0"/>
            </a:pPr>
            <a:r>
              <a:rPr lang="1106" sz="1750" dirty="0">
                <a:solidFill>
                  <a:schemeClr val="tx1"/>
                </a:solidFill>
              </a:rPr>
              <a:t>Gallech chi hefyd ystyried defnyddio </a:t>
            </a:r>
            <a:r>
              <a:rPr lang="1106" sz="1750" b="1" dirty="0">
                <a:solidFill>
                  <a:schemeClr val="tx1"/>
                </a:solidFill>
              </a:rPr>
              <a:t>eiriolwr</a:t>
            </a:r>
            <a:r>
              <a:rPr lang="1106" sz="1750" dirty="0">
                <a:solidFill>
                  <a:schemeClr val="tx1"/>
                </a:solidFill>
              </a:rPr>
              <a:t> i gefnogi achos Priti wrth iddi ddod i Gymru.      </a:t>
            </a:r>
          </a:p>
          <a:p>
            <a:pPr marL="285750" indent="-285750">
              <a:lnSpc>
                <a:spcPct val="100000"/>
              </a:lnSpc>
              <a:spcBef>
                <a:spcPct val="0"/>
              </a:spcBef>
              <a:buFont typeface="Arial" panose="020B0604020202020204" pitchFamily="34" charset="0"/>
              <a:buChar char="•"/>
              <a:defRPr b="0" i="0"/>
            </a:pPr>
            <a:r>
              <a:rPr lang="1106" sz="1750" dirty="0">
                <a:solidFill>
                  <a:schemeClr val="tx1"/>
                </a:solidFill>
              </a:rPr>
              <a:t>Bydd angen mwy o waith tîm/cydweithio hefyd yn y lleoliad i gefnogi Priti er mwyn cwrdd â'r anghenion datblygiadol cyfannol.</a:t>
            </a:r>
          </a:p>
          <a:p>
            <a:pPr marL="285750" indent="-285750">
              <a:lnSpc>
                <a:spcPct val="100000"/>
              </a:lnSpc>
              <a:spcBef>
                <a:spcPct val="0"/>
              </a:spcBef>
              <a:buFont typeface="Arial" panose="020B0604020202020204" pitchFamily="34" charset="0"/>
              <a:buChar char="•"/>
              <a:defRPr b="0" i="0"/>
            </a:pPr>
            <a:r>
              <a:rPr lang="1106" sz="1750" dirty="0">
                <a:solidFill>
                  <a:schemeClr val="tx1"/>
                </a:solidFill>
              </a:rPr>
              <a:t>Gall fod angen staff arbenigol pellach yn y lleoliad (ysgol) i gefnogi Priti.  </a:t>
            </a:r>
          </a:p>
          <a:p>
            <a:endParaRPr lang="en-GB" dirty="0"/>
          </a:p>
        </p:txBody>
      </p:sp>
    </p:spTree>
    <p:extLst>
      <p:ext uri="{BB962C8B-B14F-4D97-AF65-F5344CB8AC3E}">
        <p14:creationId xmlns:p14="http://schemas.microsoft.com/office/powerpoint/2010/main" val="65684125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pPr>
              <a:defRPr b="0" i="0"/>
            </a:pPr>
            <a:r>
              <a:rPr lang="1106">
                <a:solidFill>
                  <a:schemeClr val="accent4"/>
                </a:solidFill>
              </a:rPr>
              <a:t>TAG Iechyd a Gofal Cymdeithasol, a Gofal Plant</a:t>
            </a:r>
            <a:endParaRPr lang="en-GB"/>
          </a:p>
        </p:txBody>
      </p:sp>
      <p:sp>
        <p:nvSpPr>
          <p:cNvPr id="3" name="Content Placeholder 2"/>
          <p:cNvSpPr>
            <a:spLocks noGrp="1"/>
          </p:cNvSpPr>
          <p:nvPr>
            <p:ph idx="1"/>
            <p:custDataLst>
              <p:tags r:id="rId2"/>
            </p:custDataLst>
          </p:nvPr>
        </p:nvSpPr>
        <p:spPr>
          <a:xfrm>
            <a:off x="424974" y="1643198"/>
            <a:ext cx="11342052" cy="4357551"/>
          </a:xfrm>
        </p:spPr>
        <p:txBody>
          <a:bodyPr>
            <a:noAutofit/>
          </a:bodyPr>
          <a:lstStyle/>
          <a:p>
            <a:pPr algn="ctr">
              <a:defRPr b="0" i="0"/>
            </a:pPr>
            <a:r>
              <a:rPr lang="1106" sz="3600" b="1" dirty="0"/>
              <a:t>Gweithgaredd ychwanegol</a:t>
            </a:r>
            <a:endParaRPr lang="en-GB" sz="3600" dirty="0"/>
          </a:p>
          <a:p>
            <a:pPr marL="354013" indent="-354013">
              <a:buFont typeface="Arial" panose="020B0604020202020204" pitchFamily="34" charset="0"/>
              <a:buChar char="•"/>
            </a:pPr>
            <a:endParaRPr lang="en-GB" sz="2000" dirty="0">
              <a:solidFill>
                <a:schemeClr val="tx1"/>
              </a:solidFill>
            </a:endParaRPr>
          </a:p>
          <a:p>
            <a:pPr marL="342900" indent="-342900">
              <a:lnSpc>
                <a:spcPct val="100000"/>
              </a:lnSpc>
              <a:spcBef>
                <a:spcPct val="0"/>
              </a:spcBef>
              <a:spcAft>
                <a:spcPts val="1800"/>
              </a:spcAft>
              <a:buFont typeface="Arial" panose="020B0604020202020204" pitchFamily="34" charset="0"/>
              <a:buChar char="•"/>
              <a:defRPr b="0" i="0"/>
            </a:pPr>
            <a:r>
              <a:rPr lang="1106" sz="2000" dirty="0">
                <a:solidFill>
                  <a:schemeClr val="tx1"/>
                </a:solidFill>
              </a:rPr>
              <a:t>Ystyriwch unigolyn arall a gwnewch linell amser o drawsnewidiadau addysgol, profiadau bywyd a newidiadau bywyd y mae wedi'u profi.</a:t>
            </a:r>
          </a:p>
          <a:p>
            <a:pPr marL="342900" indent="-342900">
              <a:lnSpc>
                <a:spcPct val="100000"/>
              </a:lnSpc>
              <a:spcBef>
                <a:spcPct val="0"/>
              </a:spcBef>
              <a:spcAft>
                <a:spcPts val="1800"/>
              </a:spcAft>
              <a:buFont typeface="Arial" panose="020B0604020202020204" pitchFamily="34" charset="0"/>
              <a:buChar char="•"/>
              <a:defRPr b="0" i="0"/>
            </a:pPr>
            <a:r>
              <a:rPr lang="1106" sz="2000" dirty="0">
                <a:solidFill>
                  <a:schemeClr val="tx1"/>
                </a:solidFill>
              </a:rPr>
              <a:t>Gallech chi ddewis rhywun enwog, ffrind neu nain a thaid/mam-gu a thad-cu.</a:t>
            </a:r>
          </a:p>
          <a:p>
            <a:pPr marL="342900" indent="-342900">
              <a:lnSpc>
                <a:spcPct val="100000"/>
              </a:lnSpc>
              <a:spcBef>
                <a:spcPct val="0"/>
              </a:spcBef>
              <a:spcAft>
                <a:spcPts val="1800"/>
              </a:spcAft>
              <a:buFont typeface="Arial" panose="020B0604020202020204" pitchFamily="34" charset="0"/>
              <a:buChar char="•"/>
              <a:defRPr b="0" i="0"/>
            </a:pPr>
            <a:r>
              <a:rPr lang="1106" sz="2000" dirty="0">
                <a:solidFill>
                  <a:schemeClr val="tx1"/>
                </a:solidFill>
              </a:rPr>
              <a:t>Yna, yn ogystal â llinell amser, ysgrifennwch adroddiad ar sut gall ei drawsnewidiadau, profiadau bywyd a newidiadau bywyd fod wedi effeithio'n gadarnhaol ac yn negyddol ar ei wydnwch a'i ddatblygiad a sut mae hyn yn wahanol i sefyllfa Priti.   </a:t>
            </a:r>
          </a:p>
          <a:p>
            <a:pPr marL="342900" indent="-342900">
              <a:lnSpc>
                <a:spcPct val="100000"/>
              </a:lnSpc>
              <a:buFont typeface="Arial" panose="020B0604020202020204" pitchFamily="34" charset="0"/>
              <a:buChar char="•"/>
              <a:defRPr b="0" i="0"/>
            </a:pPr>
            <a:r>
              <a:rPr lang="1106" sz="2000" dirty="0">
                <a:solidFill>
                  <a:schemeClr val="tx1"/>
                </a:solidFill>
              </a:rPr>
              <a:t>Pa wasanaethau gofal a chymorth mae wedi'u derbyn yn ystod ei fywyd?</a:t>
            </a:r>
          </a:p>
        </p:txBody>
      </p:sp>
    </p:spTree>
    <p:extLst>
      <p:ext uri="{BB962C8B-B14F-4D97-AF65-F5344CB8AC3E}">
        <p14:creationId xmlns:p14="http://schemas.microsoft.com/office/powerpoint/2010/main" val="2114280266"/>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custDataLst>
              <p:tags r:id="rId1"/>
            </p:custDataLst>
          </p:nvPr>
        </p:nvSpPr>
        <p:spPr>
          <a:xfrm>
            <a:off x="4354830" y="1354098"/>
            <a:ext cx="7352745" cy="5034230"/>
          </a:xfrm>
          <a:prstGeom prst="rect">
            <a:avLst/>
          </a:prstGeom>
          <a:noFill/>
        </p:spPr>
        <p:txBody>
          <a:bodyPr wrap="square" rtlCol="0">
            <a:spAutoFit/>
          </a:bodyPr>
          <a:lstStyle/>
          <a:p>
            <a:pPr>
              <a:defRPr b="0" i="0"/>
            </a:pPr>
            <a:r>
              <a:rPr lang="1106" dirty="0"/>
              <a:t>Mae </a:t>
            </a:r>
            <a:r>
              <a:rPr lang="1106" b="1" dirty="0"/>
              <a:t>pedair</a:t>
            </a:r>
            <a:r>
              <a:rPr lang="1106" dirty="0"/>
              <a:t> rhan allweddol i'ch asesiad Tasg 1 – gweler isod. Mae'r sleidiau nesaf wedi'u llunio i'ch helpu ac i'ch cyfeirio ar y trywydd cywir.</a:t>
            </a:r>
          </a:p>
          <a:p>
            <a:endParaRPr lang="en-GB" dirty="0"/>
          </a:p>
          <a:p>
            <a:pPr lvl="0">
              <a:defRPr b="0" i="0"/>
            </a:pPr>
            <a:r>
              <a:rPr lang="1106" dirty="0"/>
              <a:t>Esboniad ardderchog sy'n dangos:</a:t>
            </a:r>
          </a:p>
          <a:p>
            <a:pPr lvl="0"/>
            <a:endParaRPr lang="en-GB" dirty="0"/>
          </a:p>
          <a:p>
            <a:pPr marL="446088" lvl="0" indent="-446088">
              <a:buAutoNum type="arabicParenBoth"/>
              <a:defRPr b="0" i="0"/>
            </a:pPr>
            <a:r>
              <a:rPr lang="1106" dirty="0"/>
              <a:t>gwybodaeth a dealltwriaeth drylwyr o'r mathau a phwrpas yr asesu a ddefnyddir yn y lleoliad o ddewis</a:t>
            </a:r>
          </a:p>
          <a:p>
            <a:pPr lvl="0"/>
            <a:endParaRPr lang="en-GB" dirty="0"/>
          </a:p>
          <a:p>
            <a:pPr marL="446088" lvl="0" indent="-446088">
              <a:buAutoNum type="arabicParenBoth" startAt="2"/>
              <a:defRPr b="0" i="0"/>
            </a:pPr>
            <a:r>
              <a:rPr lang="1106" dirty="0"/>
              <a:t>gwybodaeth a dealltwriaeth drylwyr o'r </a:t>
            </a:r>
            <a:r>
              <a:rPr lang="1106" b="1" dirty="0"/>
              <a:t>pum</a:t>
            </a:r>
            <a:r>
              <a:rPr lang="1106" dirty="0"/>
              <a:t> elfen asesu a chyfrifoldebau awdurdod lleol</a:t>
            </a:r>
          </a:p>
          <a:p>
            <a:pPr lvl="0"/>
            <a:endParaRPr lang="en-GB" dirty="0"/>
          </a:p>
          <a:p>
            <a:pPr marL="446088" lvl="0" indent="-446088">
              <a:buAutoNum type="arabicParenBoth" startAt="3"/>
              <a:defRPr b="0" i="0"/>
            </a:pPr>
            <a:r>
              <a:rPr lang="1106" dirty="0"/>
              <a:t>gwybodaeth a dealltwriaeth drylwyr o sut gellir defnyddio'r asesiadau hynny i ddarparu cefnogaeth briodol, amserol a pharhaus i gwrdd ag anghenion sylfaenol a phenodol plant neu bobl ifanc</a:t>
            </a:r>
          </a:p>
          <a:p>
            <a:pPr lvl="0"/>
            <a:endParaRPr lang="en-GB" dirty="0"/>
          </a:p>
          <a:p>
            <a:pPr marL="446088" indent="-446088">
              <a:defRPr b="0" i="0"/>
            </a:pPr>
            <a:r>
              <a:rPr lang="1106" dirty="0"/>
              <a:t>(4)	dealltwriaeth </a:t>
            </a:r>
            <a:r>
              <a:rPr lang="1106" b="1" dirty="0"/>
              <a:t>hyderus</a:t>
            </a:r>
            <a:r>
              <a:rPr lang="1106" dirty="0"/>
              <a:t> o'r egwyddorion sy'n sail i'r dull o asesu plant neu bobl ifanc </a:t>
            </a:r>
            <a:r>
              <a:rPr lang="1106" dirty="0">
                <a:solidFill>
                  <a:srgbClr val="FF0000"/>
                </a:solidFill>
              </a:rPr>
              <a:t>a'u teuluoedd</a:t>
            </a:r>
            <a:r>
              <a:rPr lang="1106" dirty="0"/>
              <a:t>.</a:t>
            </a:r>
          </a:p>
        </p:txBody>
      </p:sp>
      <p:sp>
        <p:nvSpPr>
          <p:cNvPr id="8" name="Title 1">
            <a:extLst>
              <a:ext uri="{FF2B5EF4-FFF2-40B4-BE49-F238E27FC236}">
                <a16:creationId xmlns:a16="http://schemas.microsoft.com/office/drawing/2014/main" id="{D077E947-AA35-4C59-9D15-E58565588102}"/>
              </a:ext>
            </a:extLst>
          </p:cNvPr>
          <p:cNvSpPr>
            <a:spLocks noGrp="1"/>
          </p:cNvSpPr>
          <p:nvPr>
            <p:ph type="title"/>
            <p:custDataLst>
              <p:tags r:id="rId2"/>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
        <p:nvSpPr>
          <p:cNvPr id="13" name="Rectangle 12">
            <a:extLst>
              <a:ext uri="{FF2B5EF4-FFF2-40B4-BE49-F238E27FC236}">
                <a16:creationId xmlns:a16="http://schemas.microsoft.com/office/drawing/2014/main" id="{06DED941-2980-4026-BEFB-208F476BA089}"/>
              </a:ext>
            </a:extLst>
          </p:cNvPr>
          <p:cNvSpPr/>
          <p:nvPr>
            <p:custDataLst>
              <p:tags r:id="rId3"/>
            </p:custDataLst>
          </p:nvPr>
        </p:nvSpPr>
        <p:spPr>
          <a:xfrm>
            <a:off x="406400" y="1393598"/>
            <a:ext cx="3581634" cy="4524315"/>
          </a:xfrm>
          <a:prstGeom prst="rect">
            <a:avLst/>
          </a:prstGeom>
          <a:solidFill>
            <a:schemeClr val="accent5">
              <a:lumMod val="60000"/>
              <a:lumOff val="40000"/>
            </a:schemeClr>
          </a:solidFill>
        </p:spPr>
        <p:txBody>
          <a:bodyPr wrap="square">
            <a:spAutoFit/>
          </a:bodyPr>
          <a:lstStyle/>
          <a:p>
            <a:pPr>
              <a:defRPr b="0" i="0"/>
            </a:pPr>
            <a:r>
              <a:rPr lang="1106" sz="2400" b="1" dirty="0"/>
              <a:t>(c) – Esbonio'r mathau o asesu a'r pwrpas a sut gellir</a:t>
            </a:r>
            <a:r>
              <a:rPr lang="cy-GB" sz="2400" b="1" dirty="0"/>
              <a:t> </a:t>
            </a:r>
            <a:r>
              <a:rPr lang="1106" sz="2400" b="1" dirty="0"/>
              <a:t>eu defnyddio mewn lleoliad o'ch dewis i ddarparu</a:t>
            </a:r>
            <a:r>
              <a:rPr lang="cy-GB" sz="2400" b="1" dirty="0"/>
              <a:t> </a:t>
            </a:r>
            <a:r>
              <a:rPr lang="1106" sz="2400" b="1" dirty="0"/>
              <a:t>cefnogaeth briodol, amserol a pharhaus i gwrdd</a:t>
            </a:r>
            <a:r>
              <a:rPr lang="cy-GB" sz="2400" b="1" dirty="0"/>
              <a:t> </a:t>
            </a:r>
            <a:r>
              <a:rPr lang="1106" sz="2400" b="1" dirty="0"/>
              <a:t>ag anghenion sylfaenol a phenodol plant a/neu bobl ifanc.</a:t>
            </a:r>
          </a:p>
          <a:p>
            <a:pPr>
              <a:defRPr b="0" i="0"/>
            </a:pPr>
            <a:r>
              <a:rPr lang="1106" sz="2400" b="1" dirty="0"/>
              <a:t> </a:t>
            </a:r>
          </a:p>
          <a:p>
            <a:pPr>
              <a:defRPr b="0" i="0"/>
            </a:pPr>
            <a:r>
              <a:rPr lang="1106" sz="2400" b="1" dirty="0"/>
              <a:t>[8 marc] </a:t>
            </a:r>
          </a:p>
        </p:txBody>
      </p:sp>
    </p:spTree>
    <p:extLst>
      <p:ext uri="{BB962C8B-B14F-4D97-AF65-F5344CB8AC3E}">
        <p14:creationId xmlns:p14="http://schemas.microsoft.com/office/powerpoint/2010/main" val="3012272966"/>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407988" y="1313535"/>
            <a:ext cx="8770802" cy="462642"/>
          </a:xfrm>
        </p:spPr>
        <p:txBody>
          <a:bodyPr anchor="ctr" anchorCtr="0">
            <a:noAutofit/>
          </a:bodyPr>
          <a:lstStyle/>
          <a:p>
            <a:pPr lvl="0" algn="ctr">
              <a:defRPr b="0" i="0"/>
            </a:pPr>
            <a:r>
              <a:rPr lang="1106" sz="2000" b="1" dirty="0">
                <a:solidFill>
                  <a:schemeClr val="accent4">
                    <a:lumMod val="50000"/>
                  </a:schemeClr>
                </a:solidFill>
              </a:rPr>
              <a:t>(1)  mathau a phwrpas yr asesu a ddefnyddir yn y lleoliad o ddewis</a:t>
            </a:r>
          </a:p>
        </p:txBody>
      </p:sp>
      <p:pic>
        <p:nvPicPr>
          <p:cNvPr id="5" name="Picture 4"/>
          <p:cNvPicPr>
            <a:picLocks noChangeAspect="1"/>
          </p:cNvPicPr>
          <p:nvPr>
            <p:custDataLst>
              <p:tags r:id="rId2"/>
            </p:custDataLst>
          </p:nvPr>
        </p:nvPicPr>
        <p:blipFill>
          <a:blip r:embed="rId10"/>
          <a:stretch>
            <a:fillRect/>
          </a:stretch>
        </p:blipFill>
        <p:spPr>
          <a:xfrm>
            <a:off x="613728" y="2708087"/>
            <a:ext cx="1466850" cy="1819275"/>
          </a:xfrm>
          <a:prstGeom prst="rect">
            <a:avLst/>
          </a:prstGeom>
        </p:spPr>
      </p:pic>
      <p:sp>
        <p:nvSpPr>
          <p:cNvPr id="6" name="TextBox 5"/>
          <p:cNvSpPr txBox="1"/>
          <p:nvPr>
            <p:custDataLst>
              <p:tags r:id="rId3"/>
            </p:custDataLst>
          </p:nvPr>
        </p:nvSpPr>
        <p:spPr>
          <a:xfrm>
            <a:off x="4136866" y="1957428"/>
            <a:ext cx="7594250" cy="2273031"/>
          </a:xfrm>
          <a:prstGeom prst="rect">
            <a:avLst/>
          </a:prstGeom>
          <a:noFill/>
        </p:spPr>
        <p:txBody>
          <a:bodyPr wrap="square" rtlCol="0">
            <a:spAutoFit/>
          </a:bodyPr>
          <a:lstStyle/>
          <a:p>
            <a:pPr>
              <a:spcAft>
                <a:spcPts val="1200"/>
              </a:spcAft>
              <a:defRPr b="0" i="0"/>
            </a:pPr>
            <a:r>
              <a:rPr lang="1106"/>
              <a:t>Mae'r canlynol yn fathau o asesu y dylech chi fod yn ymwybodol y gellir eu cyflawni i adnabod a chefnogi anghenion plant a phobl ifanc:</a:t>
            </a:r>
          </a:p>
          <a:p>
            <a:pPr marL="342900" lvl="0" indent="-342900">
              <a:spcAft>
                <a:spcPts val="1000"/>
              </a:spcAft>
              <a:buClr>
                <a:srgbClr val="1F409B"/>
              </a:buClr>
              <a:buFont typeface="Symbol" panose="05050102010706020507" pitchFamily="18" charset="2"/>
              <a:buChar char=""/>
              <a:defRPr b="0" i="0"/>
            </a:pPr>
            <a:r>
              <a:rPr lang="1106">
                <a:ea typeface="Calibri" panose="020F0502020204030204" pitchFamily="34" charset="0"/>
                <a:cs typeface="Arial" panose="020B0604020202020204" pitchFamily="34" charset="0"/>
              </a:rPr>
              <a:t>defnyddio sgyrsiau fel asesiad</a:t>
            </a:r>
            <a:endParaRPr lang="en-GB"/>
          </a:p>
          <a:p>
            <a:pPr marL="342900" lvl="0" indent="-342900">
              <a:spcAft>
                <a:spcPts val="1000"/>
              </a:spcAft>
              <a:buClr>
                <a:srgbClr val="1F409B"/>
              </a:buClr>
              <a:buFont typeface="Symbol" panose="05050102010706020507" pitchFamily="18" charset="2"/>
              <a:buChar char=""/>
              <a:defRPr b="0" i="0"/>
            </a:pPr>
            <a:r>
              <a:rPr lang="1106">
                <a:ea typeface="Calibri" panose="020F0502020204030204" pitchFamily="34" charset="0"/>
                <a:cs typeface="Arial" panose="020B0604020202020204" pitchFamily="34" charset="0"/>
              </a:rPr>
              <a:t>rhaglen sgrinio plentyndod</a:t>
            </a:r>
            <a:endParaRPr lang="en-GB"/>
          </a:p>
          <a:p>
            <a:pPr marL="342900" lvl="0" indent="-342900">
              <a:spcAft>
                <a:spcPts val="1000"/>
              </a:spcAft>
              <a:buClr>
                <a:srgbClr val="1F409B"/>
              </a:buClr>
              <a:buFont typeface="Symbol" panose="05050102010706020507" pitchFamily="18" charset="2"/>
              <a:buChar char=""/>
              <a:defRPr b="0" i="0"/>
            </a:pPr>
            <a:r>
              <a:rPr lang="1106">
                <a:ea typeface="Calibri" panose="020F0502020204030204" pitchFamily="34" charset="0"/>
                <a:cs typeface="Arial" panose="020B0604020202020204" pitchFamily="34" charset="0"/>
              </a:rPr>
              <a:t>proffil Cyfnod Sylfaen</a:t>
            </a:r>
            <a:endParaRPr lang="en-GB"/>
          </a:p>
          <a:p>
            <a:pPr marL="342900" lvl="0" indent="-342900">
              <a:spcAft>
                <a:spcPts val="1000"/>
              </a:spcAft>
              <a:buClr>
                <a:srgbClr val="1F409B"/>
              </a:buClr>
              <a:buFont typeface="Symbol" panose="05050102010706020507" pitchFamily="18" charset="2"/>
              <a:buChar char=""/>
              <a:defRPr b="0" i="0"/>
            </a:pPr>
            <a:r>
              <a:rPr lang="1106">
                <a:ea typeface="Calibri" panose="020F0502020204030204" pitchFamily="34" charset="0"/>
                <a:cs typeface="Arial" panose="020B0604020202020204" pitchFamily="34" charset="0"/>
              </a:rPr>
              <a:t>arsylwadau</a:t>
            </a:r>
            <a:endParaRPr lang="en-GB"/>
          </a:p>
        </p:txBody>
      </p:sp>
      <p:sp>
        <p:nvSpPr>
          <p:cNvPr id="7" name="TextBox 6"/>
          <p:cNvSpPr txBox="1"/>
          <p:nvPr>
            <p:custDataLst>
              <p:tags r:id="rId4"/>
            </p:custDataLst>
          </p:nvPr>
        </p:nvSpPr>
        <p:spPr>
          <a:xfrm>
            <a:off x="497839" y="4667302"/>
            <a:ext cx="6721927" cy="1967926"/>
          </a:xfrm>
          <a:prstGeom prst="rect">
            <a:avLst/>
          </a:prstGeom>
          <a:noFill/>
        </p:spPr>
        <p:txBody>
          <a:bodyPr wrap="square" rtlCol="0">
            <a:spAutoFit/>
          </a:bodyPr>
          <a:lstStyle/>
          <a:p>
            <a:pPr>
              <a:spcAft>
                <a:spcPts val="600"/>
              </a:spcAft>
              <a:defRPr b="0" i="0"/>
            </a:pPr>
            <a:r>
              <a:rPr lang="1106"/>
              <a:t>Defnyddio 'goleuadau traffig':</a:t>
            </a:r>
          </a:p>
          <a:p>
            <a:pPr>
              <a:spcAft>
                <a:spcPts val="600"/>
              </a:spcAft>
              <a:defRPr b="0" i="0"/>
            </a:pPr>
            <a:r>
              <a:rPr lang="1106" b="1">
                <a:solidFill>
                  <a:srgbClr val="FF0000"/>
                </a:solidFill>
              </a:rPr>
              <a:t>COCH </a:t>
            </a:r>
            <a:r>
              <a:rPr lang="1106" b="0">
                <a:solidFill>
                  <a:srgbClr val="FF0000"/>
                </a:solidFill>
              </a:rPr>
              <a:t>– Dim syniad pa fath o asesiad yw hwn.</a:t>
            </a:r>
          </a:p>
          <a:p>
            <a:pPr>
              <a:spcAft>
                <a:spcPts val="600"/>
              </a:spcAft>
              <a:defRPr b="0" i="0"/>
            </a:pPr>
            <a:r>
              <a:rPr lang="1106" b="1">
                <a:solidFill>
                  <a:srgbClr val="FFC000"/>
                </a:solidFill>
              </a:rPr>
              <a:t>OREN </a:t>
            </a:r>
            <a:r>
              <a:rPr lang="1106" b="0">
                <a:solidFill>
                  <a:srgbClr val="FFC000"/>
                </a:solidFill>
              </a:rPr>
              <a:t>– Ydw, dwi'n gwybod pa fath o asesiad yw hwn ond dydw i ddim yn siŵr sut mae'n cefnogi plant a phobl ifanc.</a:t>
            </a:r>
          </a:p>
          <a:p>
            <a:pPr>
              <a:defRPr b="0" i="0"/>
            </a:pPr>
            <a:r>
              <a:rPr lang="1106" b="1">
                <a:solidFill>
                  <a:srgbClr val="00B050"/>
                </a:solidFill>
              </a:rPr>
              <a:t>GWYRDD </a:t>
            </a:r>
            <a:r>
              <a:rPr lang="1106" b="0">
                <a:solidFill>
                  <a:srgbClr val="00B050"/>
                </a:solidFill>
              </a:rPr>
              <a:t>– Dwi'n gwybod y pedwar math o asesiad a sut maen nhw'n adnabod ac yn cefnogi anghenion plant a phobl ifanc. </a:t>
            </a:r>
          </a:p>
        </p:txBody>
      </p:sp>
      <p:cxnSp>
        <p:nvCxnSpPr>
          <p:cNvPr id="10" name="Straight Arrow Connector 9"/>
          <p:cNvCxnSpPr/>
          <p:nvPr>
            <p:custDataLst>
              <p:tags r:id="rId5"/>
            </p:custDataLst>
          </p:nvPr>
        </p:nvCxnSpPr>
        <p:spPr>
          <a:xfrm flipH="1">
            <a:off x="2766060" y="3703320"/>
            <a:ext cx="1234440" cy="11681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custDataLst>
              <p:tags r:id="rId6"/>
            </p:custDataLst>
          </p:nvPr>
        </p:nvSpPr>
        <p:spPr>
          <a:xfrm>
            <a:off x="7930197" y="4611843"/>
            <a:ext cx="3478810" cy="1739098"/>
          </a:xfrm>
          <a:prstGeom prst="rect">
            <a:avLst/>
          </a:prstGeom>
          <a:noFill/>
          <a:ln>
            <a:solidFill>
              <a:schemeClr val="tx1"/>
            </a:solidFill>
          </a:ln>
        </p:spPr>
        <p:txBody>
          <a:bodyPr wrap="square" rtlCol="0">
            <a:spAutoFit/>
          </a:bodyPr>
          <a:lstStyle/>
          <a:p>
            <a:pPr>
              <a:defRPr b="0" i="0"/>
            </a:pPr>
            <a:r>
              <a:rPr lang="1106" b="1" i="1"/>
              <a:t>Os ydych chi'n </a:t>
            </a:r>
            <a:r>
              <a:rPr lang="1106" b="1" i="1">
                <a:highlight>
                  <a:srgbClr val="FF0000"/>
                </a:highlight>
              </a:rPr>
              <a:t>goch</a:t>
            </a:r>
            <a:r>
              <a:rPr lang="1106" b="0" i="0"/>
              <a:t> </a:t>
            </a:r>
            <a:r>
              <a:rPr lang="1106" b="1" i="1"/>
              <a:t>neu'n </a:t>
            </a:r>
            <a:r>
              <a:rPr lang="1106" b="1" i="1">
                <a:highlight>
                  <a:srgbClr val="FFFF00"/>
                </a:highlight>
              </a:rPr>
              <a:t>oren</a:t>
            </a:r>
            <a:r>
              <a:rPr lang="1106" b="0" i="0"/>
              <a:t> </a:t>
            </a:r>
            <a:r>
              <a:rPr lang="1106" b="0" i="1"/>
              <a:t>– gan ddefnyddio'r rhyngrwyd – mewn 100 gair</a:t>
            </a:r>
            <a:r>
              <a:rPr lang="1106" b="0" i="0"/>
              <a:t> </a:t>
            </a:r>
            <a:r>
              <a:rPr lang="1106" b="0" i="1"/>
              <a:t>– esboniwch bob math o asesiad a sut mae'n cefnogi plant a phobl ifanc.</a:t>
            </a:r>
          </a:p>
        </p:txBody>
      </p:sp>
      <p:sp>
        <p:nvSpPr>
          <p:cNvPr id="12" name="Title 1">
            <a:extLst>
              <a:ext uri="{FF2B5EF4-FFF2-40B4-BE49-F238E27FC236}">
                <a16:creationId xmlns:a16="http://schemas.microsoft.com/office/drawing/2014/main" id="{7D6D5CE2-BEFE-454C-AECF-DD59783F3091}"/>
              </a:ext>
            </a:extLst>
          </p:cNvPr>
          <p:cNvSpPr>
            <a:spLocks noGrp="1"/>
          </p:cNvSpPr>
          <p:nvPr>
            <p:ph type="title"/>
            <p:custDataLst>
              <p:tags r:id="rId7"/>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16429908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 calcmode="lin" valueType="num">
                                      <p:cBhvr additive="base">
                                        <p:cTn id="3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
                                            <p:txEl>
                                              <p:pRg st="1" end="1"/>
                                            </p:txEl>
                                          </p:spTgt>
                                        </p:tgtEl>
                                        <p:attrNameLst>
                                          <p:attrName>style.visibility</p:attrName>
                                        </p:attrNameLst>
                                      </p:cBhvr>
                                      <p:to>
                                        <p:strVal val="visible"/>
                                      </p:to>
                                    </p:set>
                                    <p:anim calcmode="lin" valueType="num">
                                      <p:cBhvr additive="base">
                                        <p:cTn id="4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7">
                                            <p:txEl>
                                              <p:pRg st="2" end="2"/>
                                            </p:txEl>
                                          </p:spTgt>
                                        </p:tgtEl>
                                        <p:attrNameLst>
                                          <p:attrName>style.visibility</p:attrName>
                                        </p:attrNameLst>
                                      </p:cBhvr>
                                      <p:to>
                                        <p:strVal val="visible"/>
                                      </p:to>
                                    </p:set>
                                    <p:anim calcmode="lin" valueType="num">
                                      <p:cBhvr additive="base">
                                        <p:cTn id="4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
                                            <p:txEl>
                                              <p:pRg st="2" end="2"/>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7">
                                            <p:txEl>
                                              <p:pRg st="3" end="3"/>
                                            </p:txEl>
                                          </p:spTgt>
                                        </p:tgtEl>
                                        <p:attrNameLst>
                                          <p:attrName>style.visibility</p:attrName>
                                        </p:attrNameLst>
                                      </p:cBhvr>
                                      <p:to>
                                        <p:strVal val="visible"/>
                                      </p:to>
                                    </p:set>
                                    <p:anim calcmode="lin" valueType="num">
                                      <p:cBhvr additive="base">
                                        <p:cTn id="4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1">
                                            <p:txEl>
                                              <p:pRg st="0" end="0"/>
                                            </p:txEl>
                                          </p:spTgt>
                                        </p:tgtEl>
                                        <p:attrNameLst>
                                          <p:attrName>style.visibility</p:attrName>
                                        </p:attrNameLst>
                                      </p:cBhvr>
                                      <p:to>
                                        <p:strVal val="visible"/>
                                      </p:to>
                                    </p:set>
                                    <p:anim calcmode="lin" valueType="num">
                                      <p:cBhvr additive="base">
                                        <p:cTn id="5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D9EF8F22-7C48-45ED-BDDD-1D46F793E7E8}"/>
              </a:ext>
            </a:extLst>
          </p:cNvPr>
          <p:cNvGraphicFramePr>
            <a:graphicFrameLocks noGrp="1"/>
          </p:cNvGraphicFramePr>
          <p:nvPr>
            <p:custDataLst>
              <p:tags r:id="rId1"/>
            </p:custDataLst>
            <p:extLst>
              <p:ext uri="{D42A27DB-BD31-4B8C-83A1-F6EECF244321}">
                <p14:modId xmlns:p14="http://schemas.microsoft.com/office/powerpoint/2010/main" val="2442520060"/>
              </p:ext>
            </p:extLst>
          </p:nvPr>
        </p:nvGraphicFramePr>
        <p:xfrm>
          <a:off x="145914" y="2487257"/>
          <a:ext cx="11900172" cy="4358640"/>
        </p:xfrm>
        <a:graphic>
          <a:graphicData uri="http://schemas.openxmlformats.org/drawingml/2006/table">
            <a:tbl>
              <a:tblPr firstRow="1" bandRow="1">
                <a:tableStyleId>{5C22544A-7EE6-4342-B048-85BDC9FD1C3A}</a:tableStyleId>
              </a:tblPr>
              <a:tblGrid>
                <a:gridCol w="2975043">
                  <a:extLst>
                    <a:ext uri="{9D8B030D-6E8A-4147-A177-3AD203B41FA5}">
                      <a16:colId xmlns:a16="http://schemas.microsoft.com/office/drawing/2014/main" val="20000"/>
                    </a:ext>
                  </a:extLst>
                </a:gridCol>
                <a:gridCol w="2975043">
                  <a:extLst>
                    <a:ext uri="{9D8B030D-6E8A-4147-A177-3AD203B41FA5}">
                      <a16:colId xmlns:a16="http://schemas.microsoft.com/office/drawing/2014/main" val="20001"/>
                    </a:ext>
                  </a:extLst>
                </a:gridCol>
                <a:gridCol w="2975043">
                  <a:extLst>
                    <a:ext uri="{9D8B030D-6E8A-4147-A177-3AD203B41FA5}">
                      <a16:colId xmlns:a16="http://schemas.microsoft.com/office/drawing/2014/main" val="20002"/>
                    </a:ext>
                  </a:extLst>
                </a:gridCol>
                <a:gridCol w="2975043">
                  <a:extLst>
                    <a:ext uri="{9D8B030D-6E8A-4147-A177-3AD203B41FA5}">
                      <a16:colId xmlns:a16="http://schemas.microsoft.com/office/drawing/2014/main" val="20003"/>
                    </a:ext>
                  </a:extLst>
                </a:gridCol>
              </a:tblGrid>
              <a:tr h="3813242">
                <a:tc>
                  <a:txBody>
                    <a:bodyPr/>
                    <a:lstStyle/>
                    <a:p>
                      <a:pPr>
                        <a:defRPr b="0" i="0"/>
                      </a:pPr>
                      <a:r>
                        <a:rPr lang="1106" sz="2000" b="1">
                          <a:solidFill>
                            <a:schemeClr val="tx1"/>
                          </a:solidFill>
                        </a:rPr>
                        <a:t>(ch)	– Amlinellu'r rhwystrau y gall plant a/neu bobl ifanc yn y lleoliad o'ch dewis eu hwynebu wrth gael mynediad at ofal a chymorth.</a:t>
                      </a:r>
                      <a:r>
                        <a:rPr lang="1106" sz="2000" b="0">
                          <a:solidFill>
                            <a:schemeClr val="tx1"/>
                          </a:solidFill>
                        </a:rPr>
                        <a:t> </a:t>
                      </a:r>
                      <a:endParaRPr lang="1106" sz="2000" b="1">
                        <a:solidFill>
                          <a:schemeClr val="tx1"/>
                        </a:solidFill>
                      </a:endParaRPr>
                    </a:p>
                    <a:p>
                      <a:endParaRPr lang="en-GB" sz="2000">
                        <a:solidFill>
                          <a:schemeClr val="tx1"/>
                        </a:solidFill>
                      </a:endParaRPr>
                    </a:p>
                    <a:p>
                      <a:pPr>
                        <a:defRPr b="0" i="0"/>
                      </a:pPr>
                      <a:r>
                        <a:rPr lang="1106" sz="2000" b="1">
                          <a:solidFill>
                            <a:schemeClr val="tx1"/>
                          </a:solidFill>
                        </a:rPr>
                        <a:t>[6 marc]</a:t>
                      </a:r>
                    </a:p>
                  </a:txBody>
                  <a:tcPr>
                    <a:solidFill>
                      <a:schemeClr val="accent4">
                        <a:lumMod val="60000"/>
                        <a:lumOff val="40000"/>
                      </a:schemeClr>
                    </a:solidFill>
                  </a:tcPr>
                </a:tc>
                <a:tc>
                  <a:txBody>
                    <a:bodyPr/>
                    <a:lstStyle/>
                    <a:p>
                      <a:pPr>
                        <a:defRPr b="0" i="0"/>
                      </a:pPr>
                      <a:r>
                        <a:rPr lang="1106" sz="2000" b="1">
                          <a:solidFill>
                            <a:schemeClr val="tx1"/>
                          </a:solidFill>
                        </a:rPr>
                        <a:t>(d) (i) – Disgrifio pam y gallai rhai plant a phobl ifanc fod ag anghenion gofal cymhleth.</a:t>
                      </a:r>
                    </a:p>
                    <a:p>
                      <a:endParaRPr lang="en-GB" sz="2000">
                        <a:solidFill>
                          <a:schemeClr val="tx1"/>
                        </a:solidFill>
                      </a:endParaRPr>
                    </a:p>
                    <a:p>
                      <a:pPr>
                        <a:defRPr b="0" i="0"/>
                      </a:pPr>
                      <a:r>
                        <a:rPr lang="1106" sz="2000" b="1">
                          <a:solidFill>
                            <a:schemeClr val="tx1"/>
                          </a:solidFill>
                        </a:rPr>
                        <a:t>[6 marc]</a:t>
                      </a:r>
                    </a:p>
                  </a:txBody>
                  <a:tcPr>
                    <a:solidFill>
                      <a:schemeClr val="accent6">
                        <a:lumMod val="60000"/>
                        <a:lumOff val="40000"/>
                      </a:schemeClr>
                    </a:solidFill>
                  </a:tcPr>
                </a:tc>
                <a:tc>
                  <a:txBody>
                    <a:bodyPr/>
                    <a:lstStyle/>
                    <a:p>
                      <a:pPr rtl="0" fontAlgn="base">
                        <a:defRPr b="0" i="0"/>
                      </a:pPr>
                      <a:r>
                        <a:rPr lang="1106" sz="2000" b="1">
                          <a:solidFill>
                            <a:schemeClr val="tx1"/>
                          </a:solidFill>
                        </a:rPr>
                        <a:t>(d) (ii) – Esbonio sut gellir deall anghenion gofal cymhleth ac ymateb iddynt yn y lleoliad o'ch dewis er mwyn darparu gofal plentyn-ganolog sy'n canolbwyntio ar ganlyniadau sy'n cefnogi plant a/neu bobl ifanc i gyflawni canlyniadau personol</a:t>
                      </a:r>
                    </a:p>
                    <a:p>
                      <a:pPr rtl="0" fontAlgn="base"/>
                      <a:endParaRPr lang="en-GB" sz="2000">
                        <a:solidFill>
                          <a:schemeClr val="tx1"/>
                        </a:solidFill>
                      </a:endParaRPr>
                    </a:p>
                    <a:p>
                      <a:pPr rtl="0" fontAlgn="base">
                        <a:defRPr b="0" i="0"/>
                      </a:pPr>
                      <a:r>
                        <a:rPr lang="1106" sz="2000" b="1">
                          <a:solidFill>
                            <a:schemeClr val="tx1"/>
                          </a:solidFill>
                        </a:rPr>
                        <a:t>[10 marc]</a:t>
                      </a:r>
                      <a:endParaRPr lang="en-GB" sz="2000" b="0" i="0" kern="1200">
                        <a:solidFill>
                          <a:schemeClr val="tx1"/>
                        </a:solidFill>
                        <a:effectLst/>
                        <a:latin typeface="+mn-lt"/>
                        <a:ea typeface="+mn-ea"/>
                        <a:cs typeface="+mn-cs"/>
                      </a:endParaRPr>
                    </a:p>
                  </a:txBody>
                  <a:tcPr>
                    <a:solidFill>
                      <a:schemeClr val="accent2">
                        <a:lumMod val="60000"/>
                        <a:lumOff val="40000"/>
                      </a:schemeClr>
                    </a:solidFill>
                  </a:tcPr>
                </a:tc>
                <a:tc>
                  <a:txBody>
                    <a:bodyPr/>
                    <a:lstStyle/>
                    <a:p>
                      <a:endParaRPr lang="en-GB" sz="2000">
                        <a:solidFill>
                          <a:schemeClr val="tx1"/>
                        </a:solidFill>
                      </a:endParaRP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5" name="Rectangle 4">
            <a:extLst>
              <a:ext uri="{FF2B5EF4-FFF2-40B4-BE49-F238E27FC236}">
                <a16:creationId xmlns:a16="http://schemas.microsoft.com/office/drawing/2014/main" id="{186D9DE0-D77B-4AE9-9A77-18EACF765CA5}"/>
              </a:ext>
            </a:extLst>
          </p:cNvPr>
          <p:cNvSpPr/>
          <p:nvPr>
            <p:custDataLst>
              <p:tags r:id="rId2"/>
            </p:custDataLst>
          </p:nvPr>
        </p:nvSpPr>
        <p:spPr>
          <a:xfrm>
            <a:off x="418520" y="607695"/>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9" name="Title 1">
            <a:extLst>
              <a:ext uri="{FF2B5EF4-FFF2-40B4-BE49-F238E27FC236}">
                <a16:creationId xmlns:a16="http://schemas.microsoft.com/office/drawing/2014/main" id="{4652EC2A-F24D-45D0-807D-18936400EBFB}"/>
              </a:ext>
            </a:extLst>
          </p:cNvPr>
          <p:cNvSpPr txBox="1"/>
          <p:nvPr>
            <p:custDataLst>
              <p:tags r:id="rId3"/>
            </p:custDataLst>
          </p:nvPr>
        </p:nvSpPr>
        <p:spPr>
          <a:xfrm>
            <a:off x="145913" y="1226634"/>
            <a:ext cx="11900171" cy="1249474"/>
          </a:xfrm>
          <a:prstGeom prst="rect">
            <a:avLst/>
          </a:prstGeom>
          <a:solidFill>
            <a:srgbClr val="DB44E3"/>
          </a:solidFill>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defRPr b="0" i="0"/>
            </a:pPr>
            <a:r>
              <a:rPr lang="1106" sz="3000" b="1">
                <a:cs typeface="Calibri Light" panose="020F0302020204030204"/>
              </a:rPr>
              <a:t>Tasg 1 – Mae'n ofynnol i chi lunio cyflwyniad, wedi'i osod mewn lleoliad gofal plant penodol (yng Nghymru) o'ch dewis, sydd yn:</a:t>
            </a:r>
            <a:endParaRPr lang="en-US" sz="3000" b="1">
              <a:cs typeface="Calibri Light" panose="020F0302020204030204"/>
            </a:endParaRPr>
          </a:p>
        </p:txBody>
      </p:sp>
    </p:spTree>
    <p:extLst>
      <p:ext uri="{BB962C8B-B14F-4D97-AF65-F5344CB8AC3E}">
        <p14:creationId xmlns:p14="http://schemas.microsoft.com/office/powerpoint/2010/main" val="1968902869"/>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2977877" y="1531323"/>
            <a:ext cx="6236245" cy="433566"/>
          </a:xfrm>
        </p:spPr>
        <p:txBody>
          <a:bodyPr>
            <a:noAutofit/>
          </a:bodyPr>
          <a:lstStyle/>
          <a:p>
            <a:pPr lvl="0" algn="ctr">
              <a:defRPr b="0" i="0"/>
            </a:pPr>
            <a:r>
              <a:rPr lang="1106" sz="2800" b="1">
                <a:solidFill>
                  <a:schemeClr val="accent4">
                    <a:lumMod val="50000"/>
                  </a:schemeClr>
                </a:solidFill>
                <a:ea typeface="Calibri" panose="020F0502020204030204" pitchFamily="34" charset="0"/>
                <a:cs typeface="Arial" panose="020B0604020202020204" pitchFamily="34" charset="0"/>
              </a:rPr>
              <a:t>Defnyddio sgyrsiau fel asesiad</a:t>
            </a:r>
            <a:endParaRPr lang="en-GB" sz="2800" b="1">
              <a:solidFill>
                <a:schemeClr val="accent4">
                  <a:lumMod val="50000"/>
                </a:schemeClr>
              </a:solidFill>
            </a:endParaRPr>
          </a:p>
          <a:p>
            <a:pPr algn="ctr"/>
            <a:endParaRPr lang="en-GB"/>
          </a:p>
        </p:txBody>
      </p:sp>
      <p:sp>
        <p:nvSpPr>
          <p:cNvPr id="4" name="TextBox 3"/>
          <p:cNvSpPr txBox="1"/>
          <p:nvPr>
            <p:custDataLst>
              <p:tags r:id="rId2"/>
            </p:custDataLst>
          </p:nvPr>
        </p:nvSpPr>
        <p:spPr>
          <a:xfrm>
            <a:off x="596900" y="2283453"/>
            <a:ext cx="10957979" cy="400110"/>
          </a:xfrm>
          <a:prstGeom prst="rect">
            <a:avLst/>
          </a:prstGeom>
          <a:noFill/>
        </p:spPr>
        <p:txBody>
          <a:bodyPr wrap="square" rtlCol="0">
            <a:spAutoFit/>
          </a:bodyPr>
          <a:lstStyle/>
          <a:p>
            <a:pPr>
              <a:defRPr b="0" i="0"/>
            </a:pPr>
            <a:r>
              <a:rPr lang="1106" sz="2000" dirty="0"/>
              <a:t>Mewn bywyd bob dydd, sgyrsiau yw'r ffordd rydym yn dysgu am anghenion plant a phobl ifanc.</a:t>
            </a:r>
          </a:p>
        </p:txBody>
      </p:sp>
      <p:sp>
        <p:nvSpPr>
          <p:cNvPr id="5" name="Rectangle 4"/>
          <p:cNvSpPr/>
          <p:nvPr>
            <p:custDataLst>
              <p:tags r:id="rId3"/>
            </p:custDataLst>
          </p:nvPr>
        </p:nvSpPr>
        <p:spPr>
          <a:xfrm>
            <a:off x="596900" y="3225573"/>
            <a:ext cx="5139794" cy="1311951"/>
          </a:xfrm>
          <a:prstGeom prst="rect">
            <a:avLst/>
          </a:prstGeom>
        </p:spPr>
        <p:txBody>
          <a:bodyPr wrap="square" lIns="91440" tIns="45720" rIns="91440" bIns="45720" anchor="t">
            <a:spAutoFit/>
          </a:bodyPr>
          <a:lstStyle/>
          <a:p>
            <a:pPr>
              <a:defRPr b="0" i="0"/>
            </a:pPr>
            <a:r>
              <a:rPr lang="1106" sz="2000"/>
              <a:t>"</a:t>
            </a:r>
            <a:r>
              <a:rPr lang="1106" sz="2000" i="1"/>
              <a:t>Pan fyddwch chi'n gwneud asesiad sgyrsiol, dylech chi gael sgyrsiau sy'n cael eu harwain gan yr unigolyn yn hytrach na thrwy ddilyn ffurflen</a:t>
            </a:r>
            <a:r>
              <a:rPr lang="1106" sz="2000"/>
              <a:t>".</a:t>
            </a:r>
            <a:endParaRPr lang="en-GB" sz="2000"/>
          </a:p>
        </p:txBody>
      </p:sp>
      <p:sp>
        <p:nvSpPr>
          <p:cNvPr id="6" name="Rectangle 5"/>
          <p:cNvSpPr/>
          <p:nvPr>
            <p:custDataLst>
              <p:tags r:id="rId4"/>
            </p:custDataLst>
          </p:nvPr>
        </p:nvSpPr>
        <p:spPr>
          <a:xfrm>
            <a:off x="965200" y="2683563"/>
            <a:ext cx="10465380" cy="335615"/>
          </a:xfrm>
          <a:prstGeom prst="rect">
            <a:avLst/>
          </a:prstGeom>
        </p:spPr>
        <p:txBody>
          <a:bodyPr wrap="square">
            <a:spAutoFit/>
          </a:bodyPr>
          <a:lstStyle/>
          <a:p>
            <a:pPr>
              <a:defRPr b="0" i="0"/>
            </a:pPr>
            <a:r>
              <a:rPr lang="1106" sz="1600" u="sng">
                <a:hlinkClick r:id="rId11"/>
              </a:rPr>
              <a:t>https://gofalcymdeithasol.cymru/gwella-gwasanaethau/sgyrsiau-beth-syn-bwysig-ac-asesu</a:t>
            </a:r>
            <a:endParaRPr lang="en-GB" sz="1600"/>
          </a:p>
        </p:txBody>
      </p:sp>
      <p:cxnSp>
        <p:nvCxnSpPr>
          <p:cNvPr id="9" name="Straight Arrow Connector 8"/>
          <p:cNvCxnSpPr/>
          <p:nvPr>
            <p:custDataLst>
              <p:tags r:id="rId5"/>
            </p:custDataLst>
          </p:nvPr>
        </p:nvCxnSpPr>
        <p:spPr>
          <a:xfrm flipV="1">
            <a:off x="5680710" y="3525561"/>
            <a:ext cx="2499360" cy="3617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custDataLst>
              <p:tags r:id="rId6"/>
            </p:custDataLst>
          </p:nvPr>
        </p:nvSpPr>
        <p:spPr>
          <a:xfrm>
            <a:off x="8343901" y="3270295"/>
            <a:ext cx="3384960" cy="640720"/>
          </a:xfrm>
          <a:prstGeom prst="rect">
            <a:avLst/>
          </a:prstGeom>
          <a:noFill/>
        </p:spPr>
        <p:txBody>
          <a:bodyPr wrap="square" rtlCol="0">
            <a:spAutoFit/>
          </a:bodyPr>
          <a:lstStyle/>
          <a:p>
            <a:pPr>
              <a:defRPr b="0" i="0"/>
            </a:pPr>
            <a:r>
              <a:rPr lang="1106" dirty="0"/>
              <a:t>DRWY GAEL "</a:t>
            </a:r>
            <a:r>
              <a:rPr lang="1106" b="1" i="1" dirty="0"/>
              <a:t>SGYRSIAU YR HYN SY'N BWYSIG</a:t>
            </a:r>
            <a:r>
              <a:rPr lang="1106" dirty="0"/>
              <a:t>".  </a:t>
            </a:r>
            <a:endParaRPr lang="1106" b="1" i="1" dirty="0"/>
          </a:p>
        </p:txBody>
      </p:sp>
      <p:sp>
        <p:nvSpPr>
          <p:cNvPr id="7" name="Rectangle 6">
            <a:extLst>
              <a:ext uri="{FF2B5EF4-FFF2-40B4-BE49-F238E27FC236}">
                <a16:creationId xmlns:a16="http://schemas.microsoft.com/office/drawing/2014/main" id="{7A26DD9B-CCA4-43FC-8A3D-1CC78F866885}"/>
              </a:ext>
            </a:extLst>
          </p:cNvPr>
          <p:cNvSpPr/>
          <p:nvPr>
            <p:custDataLst>
              <p:tags r:id="rId7"/>
            </p:custDataLst>
          </p:nvPr>
        </p:nvSpPr>
        <p:spPr>
          <a:xfrm>
            <a:off x="2115820" y="5052154"/>
            <a:ext cx="7228441" cy="1189909"/>
          </a:xfrm>
          <a:prstGeom prst="rect">
            <a:avLst/>
          </a:prstGeom>
          <a:ln>
            <a:solidFill>
              <a:schemeClr val="tx1"/>
            </a:solidFill>
          </a:ln>
        </p:spPr>
        <p:txBody>
          <a:bodyPr wrap="square">
            <a:spAutoFit/>
          </a:bodyPr>
          <a:lstStyle/>
          <a:p>
            <a:pPr>
              <a:defRPr b="0" i="0"/>
            </a:pPr>
            <a:r>
              <a:rPr lang="1106" altLang="en-US"/>
              <a:t>SGYRSIAU YR HYN SY'N BWYSIG:</a:t>
            </a:r>
          </a:p>
          <a:p>
            <a:pPr marL="285750" indent="-285750">
              <a:buFont typeface="Arial" panose="020B0604020202020204" pitchFamily="34" charset="0"/>
              <a:buChar char="•"/>
              <a:defRPr b="0" i="0"/>
            </a:pPr>
            <a:r>
              <a:rPr lang="1106" altLang="en-US"/>
              <a:t>canolbwyntio ar ganlyniadau personol</a:t>
            </a:r>
          </a:p>
          <a:p>
            <a:pPr marL="285750" indent="-285750">
              <a:buFont typeface="Arial" panose="020B0604020202020204" pitchFamily="34" charset="0"/>
              <a:buChar char="•"/>
              <a:defRPr b="0" i="0"/>
            </a:pPr>
            <a:r>
              <a:rPr lang="1106" altLang="en-US"/>
              <a:t>pŵer rhannu a siarad fel pobl gyfartal</a:t>
            </a:r>
          </a:p>
          <a:p>
            <a:pPr marL="285750" indent="-285750">
              <a:buFont typeface="Arial" panose="020B0604020202020204" pitchFamily="34" charset="0"/>
              <a:buChar char="•"/>
              <a:defRPr b="0" i="0"/>
            </a:pPr>
            <a:r>
              <a:rPr lang="1106" altLang="en-US"/>
              <a:t>archwilio'r hyn sy'n bwysig i'r person sy'n ceisio gofal a chymorth</a:t>
            </a:r>
          </a:p>
        </p:txBody>
      </p:sp>
      <p:sp>
        <p:nvSpPr>
          <p:cNvPr id="12" name="Title 1">
            <a:extLst>
              <a:ext uri="{FF2B5EF4-FFF2-40B4-BE49-F238E27FC236}">
                <a16:creationId xmlns:a16="http://schemas.microsoft.com/office/drawing/2014/main" id="{CA462E1A-F1F7-4C88-9B93-570A86D6560E}"/>
              </a:ext>
            </a:extLst>
          </p:cNvPr>
          <p:cNvSpPr>
            <a:spLocks noGrp="1"/>
          </p:cNvSpPr>
          <p:nvPr>
            <p:ph type="title"/>
            <p:custDataLst>
              <p:tags r:id="rId8"/>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610820622"/>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66CD3DE-EF85-4868-A485-68B0549ED7D9}"/>
              </a:ext>
            </a:extLst>
          </p:cNvPr>
          <p:cNvSpPr/>
          <p:nvPr>
            <p:custDataLst>
              <p:tags r:id="rId1"/>
            </p:custDataLst>
          </p:nvPr>
        </p:nvSpPr>
        <p:spPr>
          <a:xfrm>
            <a:off x="491490" y="1543705"/>
            <a:ext cx="6052516" cy="4759635"/>
          </a:xfrm>
          <a:prstGeom prst="rect">
            <a:avLst/>
          </a:prstGeom>
        </p:spPr>
        <p:txBody>
          <a:bodyPr wrap="square" lIns="91440" tIns="45720" rIns="91440" bIns="45720" anchor="t">
            <a:spAutoFit/>
          </a:bodyPr>
          <a:lstStyle/>
          <a:p>
            <a:pPr>
              <a:defRPr b="0" i="0"/>
            </a:pPr>
            <a:r>
              <a:rPr lang="1106"/>
              <a:t>Pwrpas asesiadau sgyrsiol – darganfod yr hyn sydd bwysicaf i blant a phobl ifanc fel y gallwch chi dargedu adnoddau lle byddant yn cael yr effaith fwyaf. Mae'n golygu y gallwch chi gynnig y gofal a'r cymorth y mae plant neu bobl ifanc eisiau ei gael a chynyddu'r tebygolrwydd o feithrin system gefnogi sy'n gwella eu hiechyd, llesiant a gwydnwch ac sy'n gwella eu bywyd.</a:t>
            </a:r>
          </a:p>
          <a:p>
            <a:endParaRPr lang="en-GB"/>
          </a:p>
          <a:p>
            <a:pPr>
              <a:defRPr b="0" i="0"/>
            </a:pPr>
            <a:r>
              <a:rPr lang="1106"/>
              <a:t>Mae plant a phobl ifanc wedi ymlacio mwy sy'n eu hannog i archwilio ffyrdd gwahanol a mwy creadigol o gwrdd ag anghenion gofal a chymorth ac weithiau gall hyn arwain atyn nhw'n ymdopi am yn hirach gyda llai o gefnogaeth.</a:t>
            </a:r>
          </a:p>
          <a:p>
            <a:endParaRPr lang="en-GB"/>
          </a:p>
          <a:p>
            <a:pPr>
              <a:defRPr b="0" i="0"/>
            </a:pPr>
            <a:r>
              <a:rPr lang="1106"/>
              <a:t>Gallai hyn hefyd ddarparu gwybodaeth werthfawr ar gyfer lleoliadau ynghylch yr adnoddau y mae plant a phobl ifanc eu heisiau a'u hangen a gallai wella gwasanaethau yn eu lleoliad. </a:t>
            </a:r>
          </a:p>
        </p:txBody>
      </p:sp>
      <p:sp>
        <p:nvSpPr>
          <p:cNvPr id="7" name="Title 1">
            <a:extLst>
              <a:ext uri="{FF2B5EF4-FFF2-40B4-BE49-F238E27FC236}">
                <a16:creationId xmlns:a16="http://schemas.microsoft.com/office/drawing/2014/main" id="{71090587-CAFA-44BF-8684-FEF03DBC8D89}"/>
              </a:ext>
            </a:extLst>
          </p:cNvPr>
          <p:cNvSpPr>
            <a:spLocks noGrp="1"/>
          </p:cNvSpPr>
          <p:nvPr>
            <p:ph type="title"/>
            <p:custDataLst>
              <p:tags r:id="rId2"/>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
        <p:nvSpPr>
          <p:cNvPr id="10" name="Rectangle 9">
            <a:extLst>
              <a:ext uri="{FF2B5EF4-FFF2-40B4-BE49-F238E27FC236}">
                <a16:creationId xmlns:a16="http://schemas.microsoft.com/office/drawing/2014/main" id="{54936F46-64ED-4F4E-A024-5F02C78A4DCA}"/>
              </a:ext>
            </a:extLst>
          </p:cNvPr>
          <p:cNvSpPr/>
          <p:nvPr>
            <p:custDataLst>
              <p:tags r:id="rId3"/>
            </p:custDataLst>
          </p:nvPr>
        </p:nvSpPr>
        <p:spPr>
          <a:xfrm>
            <a:off x="7080250" y="2469535"/>
            <a:ext cx="4629505" cy="2288286"/>
          </a:xfrm>
          <a:prstGeom prst="rect">
            <a:avLst/>
          </a:prstGeom>
          <a:ln>
            <a:solidFill>
              <a:schemeClr val="tx1"/>
            </a:solidFill>
          </a:ln>
        </p:spPr>
        <p:txBody>
          <a:bodyPr wrap="square">
            <a:spAutoFit/>
          </a:bodyPr>
          <a:lstStyle/>
          <a:p>
            <a:pPr>
              <a:defRPr b="0" i="0"/>
            </a:pPr>
            <a:r>
              <a:rPr lang="1106"/>
              <a:t>Ewch i wefan Gofal Cymdeithasol Cymru</a:t>
            </a:r>
            <a:r>
              <a:rPr lang="1106">
                <a:solidFill>
                  <a:srgbClr val="FF0000"/>
                </a:solidFill>
              </a:rPr>
              <a:t>:</a:t>
            </a:r>
          </a:p>
          <a:p>
            <a:endParaRPr lang="en-GB" u="sng">
              <a:solidFill>
                <a:srgbClr val="8C286E"/>
              </a:solidFill>
              <a:hlinkClick r:id="rId6">
                <a:extLst>
                  <a:ext uri="{A12FA001-AC4F-418D-AE19-62706E023703}">
                    <ahyp:hlinkClr xmlns:ahyp="http://schemas.microsoft.com/office/drawing/2018/hyperlinkcolor" val="tx"/>
                  </a:ext>
                </a:extLst>
              </a:hlinkClick>
            </a:endParaRPr>
          </a:p>
          <a:p>
            <a:pPr>
              <a:defRPr b="0" i="0"/>
            </a:pPr>
            <a:r>
              <a:rPr lang="1106" u="sng">
                <a:solidFill>
                  <a:srgbClr val="8C286E"/>
                </a:solidFill>
                <a:hlinkClick r:id="rId6">
                  <a:extLst>
                    <a:ext uri="{A12FA001-AC4F-418D-AE19-62706E023703}">
                      <ahyp:hlinkClr xmlns:ahyp="http://schemas.microsoft.com/office/drawing/2018/hyperlinkcolor" val="tx"/>
                    </a:ext>
                  </a:extLst>
                </a:hlinkClick>
              </a:rPr>
              <a:t>https://gofalcymdeithasol.cymru/gwella-gwasanaethau/sgyrsiau-beth-syn-bwysig-ac-asesu</a:t>
            </a:r>
            <a:endParaRPr lang="en-GB" u="sng">
              <a:solidFill>
                <a:srgbClr val="8C286E"/>
              </a:solidFill>
            </a:endParaRPr>
          </a:p>
          <a:p>
            <a:endParaRPr lang="en-GB" u="sng">
              <a:solidFill>
                <a:srgbClr val="8C286E"/>
              </a:solidFill>
            </a:endParaRPr>
          </a:p>
          <a:p>
            <a:pPr>
              <a:defRPr b="0" i="0"/>
            </a:pPr>
            <a:r>
              <a:rPr lang="1106"/>
              <a:t>...yna paratowch ddiagram corryn yn amlinellu 'sgyrsiau yr hyn sy'n bwysig'.</a:t>
            </a:r>
          </a:p>
        </p:txBody>
      </p:sp>
    </p:spTree>
    <p:extLst>
      <p:ext uri="{BB962C8B-B14F-4D97-AF65-F5344CB8AC3E}">
        <p14:creationId xmlns:p14="http://schemas.microsoft.com/office/powerpoint/2010/main" val="3954608750"/>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pPr>
              <a:defRPr b="0" i="0"/>
            </a:pPr>
            <a:r>
              <a:rPr lang="1106">
                <a:solidFill>
                  <a:schemeClr val="accent4"/>
                </a:solidFill>
              </a:rPr>
              <a:t>TAG Iechyd a Gofal Cymdeithasol, a Gofal Plant</a:t>
            </a:r>
            <a:endParaRPr lang="en-GB"/>
          </a:p>
        </p:txBody>
      </p:sp>
      <p:pic>
        <p:nvPicPr>
          <p:cNvPr id="4" name="Content Placeholder 4">
            <a:extLst>
              <a:ext uri="{FF2B5EF4-FFF2-40B4-BE49-F238E27FC236}">
                <a16:creationId xmlns:a16="http://schemas.microsoft.com/office/drawing/2014/main" id="{EB477AF9-B796-4647-B6FC-BCC8F056B7F3}"/>
              </a:ext>
            </a:extLst>
          </p:cNvPr>
          <p:cNvPicPr>
            <a:picLocks noGrp="1" noChangeAspect="1"/>
          </p:cNvPicPr>
          <p:nvPr>
            <p:ph idx="1"/>
            <p:custDataLst>
              <p:tags r:id="rId2"/>
            </p:custDataLst>
          </p:nvPr>
        </p:nvPicPr>
        <p:blipFill>
          <a:blip r:embed="rId6"/>
          <a:stretch>
            <a:fillRect/>
          </a:stretch>
        </p:blipFill>
        <p:spPr>
          <a:xfrm>
            <a:off x="604837" y="1882142"/>
            <a:ext cx="4578541" cy="3605212"/>
          </a:xfrm>
          <a:prstGeom prst="rect">
            <a:avLst/>
          </a:prstGeom>
        </p:spPr>
      </p:pic>
      <p:sp>
        <p:nvSpPr>
          <p:cNvPr id="5" name="TextBox 4"/>
          <p:cNvSpPr txBox="1"/>
          <p:nvPr>
            <p:custDataLst>
              <p:tags r:id="rId3"/>
            </p:custDataLst>
          </p:nvPr>
        </p:nvSpPr>
        <p:spPr>
          <a:xfrm>
            <a:off x="5715000" y="2157413"/>
            <a:ext cx="5878035" cy="1739098"/>
          </a:xfrm>
          <a:prstGeom prst="rect">
            <a:avLst/>
          </a:prstGeom>
          <a:noFill/>
        </p:spPr>
        <p:txBody>
          <a:bodyPr wrap="square" lIns="91440" tIns="45720" rIns="91440" bIns="45720" rtlCol="0" anchor="t">
            <a:spAutoFit/>
          </a:bodyPr>
          <a:lstStyle/>
          <a:p>
            <a:pPr>
              <a:defRPr b="0" i="0"/>
            </a:pPr>
            <a:r>
              <a:rPr lang="1106"/>
              <a:t>Chi yw athro Priti, ac mae hi wedi ymddiried ynoch chi ynghylch pryderon sensitif yn ymwneud â mater iechyd.</a:t>
            </a:r>
          </a:p>
          <a:p>
            <a:endParaRPr lang="en-GB"/>
          </a:p>
          <a:p>
            <a:pPr>
              <a:defRPr b="0" i="0"/>
            </a:pPr>
            <a:r>
              <a:rPr lang="1106"/>
              <a:t>Pa egwyddorion dylech chi eu dilyn a pham mae'r rhain yn bwysig wrth ddefnyddio sgyrsiau i asesu sefyllfa Priti?</a:t>
            </a:r>
          </a:p>
        </p:txBody>
      </p:sp>
    </p:spTree>
    <p:extLst>
      <p:ext uri="{BB962C8B-B14F-4D97-AF65-F5344CB8AC3E}">
        <p14:creationId xmlns:p14="http://schemas.microsoft.com/office/powerpoint/2010/main" val="591561321"/>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pPr>
              <a:defRPr b="0" i="0"/>
            </a:pPr>
            <a:r>
              <a:rPr lang="1106">
                <a:solidFill>
                  <a:schemeClr val="accent4"/>
                </a:solidFill>
              </a:rPr>
              <a:t>TAG Iechyd a Gofal Cymdeithasol, a Gofal Plant</a:t>
            </a:r>
            <a:endParaRPr lang="en-GB"/>
          </a:p>
        </p:txBody>
      </p:sp>
      <p:sp>
        <p:nvSpPr>
          <p:cNvPr id="6" name="Content Placeholder 5">
            <a:extLst>
              <a:ext uri="{FF2B5EF4-FFF2-40B4-BE49-F238E27FC236}">
                <a16:creationId xmlns:a16="http://schemas.microsoft.com/office/drawing/2014/main" id="{AD860A0A-41E9-46B6-8C70-23CDA15907DD}"/>
              </a:ext>
            </a:extLst>
          </p:cNvPr>
          <p:cNvSpPr>
            <a:spLocks noGrp="1"/>
          </p:cNvSpPr>
          <p:nvPr>
            <p:ph idx="1"/>
            <p:custDataLst>
              <p:tags r:id="rId2"/>
            </p:custDataLst>
          </p:nvPr>
        </p:nvSpPr>
        <p:spPr>
          <a:xfrm>
            <a:off x="427514" y="1439817"/>
            <a:ext cx="11336972" cy="5185137"/>
          </a:xfrm>
        </p:spPr>
        <p:txBody>
          <a:bodyPr>
            <a:noAutofit/>
          </a:bodyPr>
          <a:lstStyle/>
          <a:p>
            <a:pPr>
              <a:lnSpc>
                <a:spcPct val="100000"/>
              </a:lnSpc>
              <a:spcBef>
                <a:spcPct val="0"/>
              </a:spcBef>
              <a:spcAft>
                <a:spcPct val="0"/>
              </a:spcAft>
              <a:defRPr b="0" i="0"/>
            </a:pPr>
            <a:r>
              <a:rPr lang="1106"/>
              <a:t>Dyma rywfaint o gyngor gan yr NSPCC:</a:t>
            </a:r>
          </a:p>
          <a:p>
            <a:pPr>
              <a:lnSpc>
                <a:spcPct val="100000"/>
              </a:lnSpc>
              <a:spcBef>
                <a:spcPct val="0"/>
              </a:spcBef>
              <a:spcAft>
                <a:spcPct val="0"/>
              </a:spcAft>
            </a:pPr>
            <a:endParaRPr lang="en-GB" sz="1600"/>
          </a:p>
          <a:p>
            <a:pPr>
              <a:lnSpc>
                <a:spcPct val="100000"/>
              </a:lnSpc>
              <a:spcBef>
                <a:spcPct val="0"/>
              </a:spcBef>
              <a:spcAft>
                <a:spcPct val="0"/>
              </a:spcAft>
              <a:defRPr b="0" i="0"/>
            </a:pPr>
            <a:r>
              <a:rPr lang="1106" sz="1600" b="1">
                <a:solidFill>
                  <a:schemeClr val="tx1"/>
                </a:solidFill>
              </a:rPr>
              <a:t>Cael sgwrs</a:t>
            </a:r>
          </a:p>
          <a:p>
            <a:pPr>
              <a:lnSpc>
                <a:spcPct val="100000"/>
              </a:lnSpc>
              <a:spcBef>
                <a:spcPct val="0"/>
              </a:spcBef>
              <a:spcAft>
                <a:spcPct val="0"/>
              </a:spcAft>
              <a:defRPr b="0" i="0"/>
            </a:pPr>
            <a:r>
              <a:rPr lang="1106" sz="1600">
                <a:solidFill>
                  <a:schemeClr val="tx1"/>
                </a:solidFill>
              </a:rPr>
              <a:t>P'un a ydych yn siarad â grŵp neu unigolyn, mae rhai egwyddorion cyffredinol a fydd yn eich helpu i drafod pynciau sensitif â phlant a phobl ifanc.</a:t>
            </a:r>
          </a:p>
          <a:p>
            <a:pPr>
              <a:lnSpc>
                <a:spcPct val="100000"/>
              </a:lnSpc>
              <a:spcBef>
                <a:spcPct val="0"/>
              </a:spcBef>
              <a:spcAft>
                <a:spcPct val="0"/>
              </a:spcAft>
            </a:pPr>
            <a:endParaRPr lang="en-US" sz="1600">
              <a:solidFill>
                <a:schemeClr val="tx1"/>
              </a:solidFill>
            </a:endParaRPr>
          </a:p>
          <a:p>
            <a:pPr>
              <a:lnSpc>
                <a:spcPct val="100000"/>
              </a:lnSpc>
              <a:spcBef>
                <a:spcPct val="0"/>
              </a:spcBef>
              <a:spcAft>
                <a:spcPct val="0"/>
              </a:spcAft>
              <a:defRPr b="0" i="0"/>
            </a:pPr>
            <a:r>
              <a:rPr lang="1106" sz="1600" b="1">
                <a:solidFill>
                  <a:schemeClr val="tx1"/>
                </a:solidFill>
              </a:rPr>
              <a:t>Helpwch nhw i deimlo'n gyfforddus</a:t>
            </a:r>
          </a:p>
          <a:p>
            <a:pPr>
              <a:lnSpc>
                <a:spcPct val="100000"/>
              </a:lnSpc>
              <a:spcBef>
                <a:spcPct val="0"/>
              </a:spcBef>
              <a:spcAft>
                <a:spcPct val="0"/>
              </a:spcAft>
              <a:defRPr b="0" i="0"/>
            </a:pPr>
            <a:r>
              <a:rPr lang="1106" sz="1600">
                <a:solidFill>
                  <a:schemeClr val="tx1"/>
                </a:solidFill>
              </a:rPr>
              <a:t>Dylech chi gydnabod nad yw'r testun yn hawdd ei drafod ond esboniwch pam mae'n bwysig ei drafod. </a:t>
            </a:r>
          </a:p>
          <a:p>
            <a:pPr>
              <a:lnSpc>
                <a:spcPct val="100000"/>
              </a:lnSpc>
              <a:spcBef>
                <a:spcPct val="0"/>
              </a:spcBef>
              <a:spcAft>
                <a:spcPct val="0"/>
              </a:spcAft>
            </a:pPr>
            <a:endParaRPr lang="en-US" sz="1600">
              <a:solidFill>
                <a:schemeClr val="tx1"/>
              </a:solidFill>
            </a:endParaRPr>
          </a:p>
          <a:p>
            <a:pPr>
              <a:lnSpc>
                <a:spcPct val="100000"/>
              </a:lnSpc>
              <a:spcBef>
                <a:spcPct val="0"/>
              </a:spcBef>
              <a:spcAft>
                <a:spcPct val="0"/>
              </a:spcAft>
              <a:defRPr b="0" i="0"/>
            </a:pPr>
            <a:r>
              <a:rPr lang="1106" sz="1600" b="1">
                <a:solidFill>
                  <a:schemeClr val="tx1"/>
                </a:solidFill>
              </a:rPr>
              <a:t>Dangoswch eich bod yn gwrando</a:t>
            </a:r>
          </a:p>
          <a:p>
            <a:pPr>
              <a:lnSpc>
                <a:spcPct val="100000"/>
              </a:lnSpc>
              <a:spcBef>
                <a:spcPct val="0"/>
              </a:spcBef>
              <a:spcAft>
                <a:spcPct val="0"/>
              </a:spcAft>
              <a:defRPr b="0" i="0"/>
            </a:pPr>
            <a:r>
              <a:rPr lang="1106" sz="1600">
                <a:solidFill>
                  <a:schemeClr val="tx1"/>
                </a:solidFill>
              </a:rPr>
              <a:t>Anogwch blant i siarad yn agored a dangoswch yn glir eich bod yn gwerthfawrogi eu barn. Gallech chi osod rheolau sylfaenol, fel peidio ag ymyrryd a pharchu safbwyntiau pobl eraill.</a:t>
            </a:r>
          </a:p>
          <a:p>
            <a:pPr>
              <a:lnSpc>
                <a:spcPct val="100000"/>
              </a:lnSpc>
              <a:spcBef>
                <a:spcPct val="0"/>
              </a:spcBef>
              <a:spcAft>
                <a:spcPct val="0"/>
              </a:spcAft>
            </a:pPr>
            <a:endParaRPr lang="en-US" sz="1600">
              <a:solidFill>
                <a:schemeClr val="tx1"/>
              </a:solidFill>
            </a:endParaRPr>
          </a:p>
          <a:p>
            <a:pPr>
              <a:lnSpc>
                <a:spcPct val="100000"/>
              </a:lnSpc>
              <a:spcBef>
                <a:spcPct val="0"/>
              </a:spcBef>
              <a:spcAft>
                <a:spcPct val="0"/>
              </a:spcAft>
              <a:defRPr b="0" i="0"/>
            </a:pPr>
            <a:r>
              <a:rPr lang="1106" sz="1600" b="1">
                <a:solidFill>
                  <a:schemeClr val="tx1"/>
                </a:solidFill>
              </a:rPr>
              <a:t>Rhowch amser iddyn nhw</a:t>
            </a:r>
          </a:p>
          <a:p>
            <a:pPr>
              <a:lnSpc>
                <a:spcPct val="100000"/>
              </a:lnSpc>
              <a:spcBef>
                <a:spcPct val="0"/>
              </a:spcBef>
              <a:spcAft>
                <a:spcPct val="0"/>
              </a:spcAft>
              <a:defRPr b="0" i="0"/>
            </a:pPr>
            <a:r>
              <a:rPr lang="1106" sz="1600">
                <a:solidFill>
                  <a:schemeClr val="tx1"/>
                </a:solidFill>
              </a:rPr>
              <a:t>Gadewch i blant fynd ar eu cyflymder eu hunain – peidiwch â'u gwthio nhw i ddweud mwy nag y maen nhw eisiau. Efallai y bydd angen amser arnyn nhw i brosesu rhai testunau – felly gwnewch yn siŵr eu bod nhw'n gwybod y gallan nhw ddod yn ôl atoch ar adeg arall os oes angen.</a:t>
            </a:r>
          </a:p>
          <a:p>
            <a:pPr>
              <a:lnSpc>
                <a:spcPct val="100000"/>
              </a:lnSpc>
              <a:spcBef>
                <a:spcPct val="0"/>
              </a:spcBef>
              <a:spcAft>
                <a:spcPct val="0"/>
              </a:spcAft>
            </a:pPr>
            <a:endParaRPr lang="en-US" sz="1600">
              <a:solidFill>
                <a:schemeClr val="tx1"/>
              </a:solidFill>
            </a:endParaRPr>
          </a:p>
          <a:p>
            <a:pPr>
              <a:lnSpc>
                <a:spcPct val="100000"/>
              </a:lnSpc>
              <a:spcBef>
                <a:spcPct val="0"/>
              </a:spcBef>
              <a:spcAft>
                <a:spcPct val="0"/>
              </a:spcAft>
              <a:defRPr b="0" i="0"/>
            </a:pPr>
            <a:r>
              <a:rPr lang="1106" sz="1600" b="1">
                <a:solidFill>
                  <a:schemeClr val="tx1"/>
                </a:solidFill>
              </a:rPr>
              <a:t>Byddwch yn niwtral</a:t>
            </a:r>
          </a:p>
          <a:p>
            <a:pPr>
              <a:lnSpc>
                <a:spcPct val="100000"/>
              </a:lnSpc>
              <a:spcBef>
                <a:spcPct val="0"/>
              </a:spcBef>
              <a:spcAft>
                <a:spcPct val="0"/>
              </a:spcAft>
              <a:defRPr b="0" i="0"/>
            </a:pPr>
            <a:r>
              <a:rPr lang="1106" sz="1600">
                <a:solidFill>
                  <a:schemeClr val="tx1"/>
                </a:solidFill>
              </a:rPr>
              <a:t>Dylech osgoi dangos emosiynau cryf fel sioc neu gywilydd wrth ymateb i rywbeth mae plentyn neu berson ifanc yn ei ddweud. Gallai hyn eu rhwystro rhag rhannu eu profiadau â chi.</a:t>
            </a:r>
          </a:p>
          <a:p>
            <a:endParaRPr lang="en-GB"/>
          </a:p>
        </p:txBody>
      </p:sp>
    </p:spTree>
    <p:extLst>
      <p:ext uri="{BB962C8B-B14F-4D97-AF65-F5344CB8AC3E}">
        <p14:creationId xmlns:p14="http://schemas.microsoft.com/office/powerpoint/2010/main" val="769952746"/>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pPr>
              <a:defRPr b="0" i="0"/>
            </a:pPr>
            <a:r>
              <a:rPr lang="1106">
                <a:solidFill>
                  <a:schemeClr val="accent4"/>
                </a:solidFill>
              </a:rPr>
              <a:t>TAG Iechyd a Gofal Cymdeithasol, a Gofal Plant</a:t>
            </a:r>
            <a:endParaRPr lang="en-GB"/>
          </a:p>
        </p:txBody>
      </p:sp>
      <p:sp>
        <p:nvSpPr>
          <p:cNvPr id="6" name="Content Placeholder 5">
            <a:extLst>
              <a:ext uri="{FF2B5EF4-FFF2-40B4-BE49-F238E27FC236}">
                <a16:creationId xmlns:a16="http://schemas.microsoft.com/office/drawing/2014/main" id="{AD860A0A-41E9-46B6-8C70-23CDA15907DD}"/>
              </a:ext>
            </a:extLst>
          </p:cNvPr>
          <p:cNvSpPr>
            <a:spLocks noGrp="1"/>
          </p:cNvSpPr>
          <p:nvPr>
            <p:ph idx="1"/>
            <p:custDataLst>
              <p:tags r:id="rId2"/>
            </p:custDataLst>
          </p:nvPr>
        </p:nvSpPr>
        <p:spPr>
          <a:xfrm>
            <a:off x="432594" y="1460138"/>
            <a:ext cx="11326812" cy="5174342"/>
          </a:xfrm>
        </p:spPr>
        <p:txBody>
          <a:bodyPr>
            <a:noAutofit/>
          </a:bodyPr>
          <a:lstStyle/>
          <a:p>
            <a:pPr>
              <a:lnSpc>
                <a:spcPct val="100000"/>
              </a:lnSpc>
              <a:spcBef>
                <a:spcPct val="0"/>
              </a:spcBef>
              <a:spcAft>
                <a:spcPct val="0"/>
              </a:spcAft>
              <a:defRPr b="0" i="0"/>
            </a:pPr>
            <a:r>
              <a:rPr lang="1106" sz="1600" b="1">
                <a:solidFill>
                  <a:schemeClr val="tx1"/>
                </a:solidFill>
              </a:rPr>
              <a:t>Byddwch yn agored ac yn onest</a:t>
            </a:r>
          </a:p>
          <a:p>
            <a:pPr>
              <a:lnSpc>
                <a:spcPct val="100000"/>
              </a:lnSpc>
              <a:spcBef>
                <a:spcPct val="0"/>
              </a:spcBef>
              <a:spcAft>
                <a:spcPct val="0"/>
              </a:spcAft>
              <a:defRPr b="0" i="0"/>
            </a:pPr>
            <a:r>
              <a:rPr lang="1106" sz="1600">
                <a:solidFill>
                  <a:schemeClr val="tx1"/>
                </a:solidFill>
              </a:rPr>
              <a:t>Dylech chi annog plant a phobl ifanc i ofyn cwestiynau. Byddwch mor onest â phosibl wrth eu hateb, gan ystyried eu hoedran a'u haeddfedrwydd emosiynol.</a:t>
            </a:r>
          </a:p>
          <a:p>
            <a:pPr>
              <a:lnSpc>
                <a:spcPct val="100000"/>
              </a:lnSpc>
              <a:spcBef>
                <a:spcPct val="0"/>
              </a:spcBef>
              <a:spcAft>
                <a:spcPct val="0"/>
              </a:spcAft>
            </a:pPr>
            <a:endParaRPr lang="en-US" sz="1600">
              <a:solidFill>
                <a:schemeClr val="tx1"/>
              </a:solidFill>
            </a:endParaRPr>
          </a:p>
          <a:p>
            <a:pPr>
              <a:lnSpc>
                <a:spcPct val="100000"/>
              </a:lnSpc>
              <a:spcBef>
                <a:spcPct val="0"/>
              </a:spcBef>
              <a:spcAft>
                <a:spcPct val="0"/>
              </a:spcAft>
              <a:defRPr b="0" i="0"/>
            </a:pPr>
            <a:r>
              <a:rPr lang="1106" sz="1600" b="1">
                <a:solidFill>
                  <a:schemeClr val="tx1"/>
                </a:solidFill>
              </a:rPr>
              <a:t>Rhowch y wybodaeth gywir</a:t>
            </a:r>
          </a:p>
          <a:p>
            <a:pPr>
              <a:lnSpc>
                <a:spcPct val="100000"/>
              </a:lnSpc>
              <a:spcBef>
                <a:spcPct val="0"/>
              </a:spcBef>
              <a:spcAft>
                <a:spcPct val="0"/>
              </a:spcAft>
              <a:defRPr b="0" i="0"/>
            </a:pPr>
            <a:r>
              <a:rPr lang="1106" sz="1600">
                <a:solidFill>
                  <a:schemeClr val="tx1"/>
                </a:solidFill>
              </a:rPr>
              <a:t>Os nad ydych chi'n gwybod yr ateb i gwestiwn, dywedwch hynny – peidiwch â rhoi gwybodaeth anghywir i bobl ifanc. Gallech chi chwilio am yr ateb gyda'ch gilydd, argymell lle gallan nhw ddarganfod y wybodaeth neu ymchwilio a rhannu'r hyn rydych chi wedi'i ddarganfod y tro nesaf y byddwch chi'n cwrdd.</a:t>
            </a:r>
          </a:p>
          <a:p>
            <a:pPr>
              <a:lnSpc>
                <a:spcPct val="100000"/>
              </a:lnSpc>
              <a:spcBef>
                <a:spcPct val="0"/>
              </a:spcBef>
              <a:spcAft>
                <a:spcPct val="0"/>
              </a:spcAft>
              <a:defRPr b="0" i="0"/>
            </a:pPr>
            <a:r>
              <a:rPr lang="1106" sz="1600">
                <a:solidFill>
                  <a:schemeClr val="tx1"/>
                </a:solidFill>
              </a:rPr>
              <a:t>Os ydych chi'n trafod rhywbeth fel coronafeirws lle gall y sefyllfa newid yn gyflym, esboniwch hyn a rhowch wybod i'r plant sut i gael y wybodaeth ddiweddaraf wrth i bethau newid.</a:t>
            </a:r>
          </a:p>
          <a:p>
            <a:pPr>
              <a:lnSpc>
                <a:spcPct val="100000"/>
              </a:lnSpc>
              <a:spcBef>
                <a:spcPct val="0"/>
              </a:spcBef>
              <a:spcAft>
                <a:spcPct val="0"/>
              </a:spcAft>
            </a:pPr>
            <a:endParaRPr lang="en-US" sz="1600">
              <a:solidFill>
                <a:schemeClr val="tx1"/>
              </a:solidFill>
            </a:endParaRPr>
          </a:p>
          <a:p>
            <a:pPr>
              <a:lnSpc>
                <a:spcPct val="100000"/>
              </a:lnSpc>
              <a:spcBef>
                <a:spcPct val="0"/>
              </a:spcBef>
              <a:spcAft>
                <a:spcPct val="0"/>
              </a:spcAft>
              <a:defRPr b="0" i="0"/>
            </a:pPr>
            <a:r>
              <a:rPr lang="1106" sz="1600" b="1">
                <a:solidFill>
                  <a:schemeClr val="tx1"/>
                </a:solidFill>
              </a:rPr>
              <a:t>Defnyddiwch yr iaith gywir</a:t>
            </a:r>
          </a:p>
          <a:p>
            <a:pPr>
              <a:lnSpc>
                <a:spcPct val="100000"/>
              </a:lnSpc>
              <a:spcBef>
                <a:spcPct val="0"/>
              </a:spcBef>
              <a:spcAft>
                <a:spcPct val="0"/>
              </a:spcAft>
              <a:defRPr b="0" i="0"/>
            </a:pPr>
            <a:r>
              <a:rPr lang="1106" sz="1600">
                <a:solidFill>
                  <a:schemeClr val="tx1"/>
                </a:solidFill>
              </a:rPr>
              <a:t>Gwnewch yn siŵr bod plant yn deall y derminoleg sy'n gysylltiedig â'r testun a'i bod yn briodol i oedran. Dylech chi osgoi defnyddio mwytheiriau (</a:t>
            </a:r>
            <a:r>
              <a:rPr lang="1106" sz="1600" i="1">
                <a:solidFill>
                  <a:schemeClr val="tx1"/>
                </a:solidFill>
              </a:rPr>
              <a:t>euphemisms</a:t>
            </a:r>
            <a:r>
              <a:rPr lang="1106" sz="1600">
                <a:solidFill>
                  <a:schemeClr val="tx1"/>
                </a:solidFill>
              </a:rPr>
              <a:t>). Edrychwch ar yr iaith sy'n cael ei defnyddio mewn adnoddau sydd wedi'u llunio gan ac ar gyfer plant fel gwefan Childline.</a:t>
            </a:r>
          </a:p>
          <a:p>
            <a:pPr>
              <a:lnSpc>
                <a:spcPct val="100000"/>
              </a:lnSpc>
              <a:spcBef>
                <a:spcPct val="0"/>
              </a:spcBef>
              <a:spcAft>
                <a:spcPct val="0"/>
              </a:spcAft>
            </a:pPr>
            <a:endParaRPr lang="en-US" sz="1600">
              <a:solidFill>
                <a:schemeClr val="tx1"/>
              </a:solidFill>
            </a:endParaRPr>
          </a:p>
          <a:p>
            <a:pPr>
              <a:lnSpc>
                <a:spcPct val="100000"/>
              </a:lnSpc>
              <a:spcBef>
                <a:spcPct val="0"/>
              </a:spcBef>
              <a:spcAft>
                <a:spcPct val="0"/>
              </a:spcAft>
              <a:defRPr b="0" i="0"/>
            </a:pPr>
            <a:r>
              <a:rPr lang="1106" sz="1600" b="1">
                <a:solidFill>
                  <a:schemeClr val="tx1"/>
                </a:solidFill>
              </a:rPr>
              <a:t>Byddwch yn glir ynghylch cyfrinachedd</a:t>
            </a:r>
          </a:p>
          <a:p>
            <a:pPr>
              <a:lnSpc>
                <a:spcPct val="100000"/>
              </a:lnSpc>
              <a:spcBef>
                <a:spcPct val="0"/>
              </a:spcBef>
              <a:spcAft>
                <a:spcPct val="0"/>
              </a:spcAft>
              <a:defRPr b="0" i="0"/>
            </a:pPr>
            <a:r>
              <a:rPr lang="1106" sz="1600">
                <a:solidFill>
                  <a:schemeClr val="tx1"/>
                </a:solidFill>
              </a:rPr>
              <a:t>Mae'n bwysig bod plant yn teimlo eu bod yn gallu rhannu eu profiadau â chi. Ond os oes gennych chi unrhyw bryderon o ran eu llesiant, rhaid i chi wneud adroddiad gan ddilyn eich gweithdrefnau amddiffyn plant. Peidiwch byth ag addo cadw pethau'n gyfrinachol ac esboniwch fod gennych chi gyfrifoldeb i ddweud wrth bobl sy'n gallu helpu.</a:t>
            </a:r>
          </a:p>
          <a:p>
            <a:pPr marL="285750" indent="-285750">
              <a:lnSpc>
                <a:spcPct val="100000"/>
              </a:lnSpc>
              <a:buFont typeface="Wingdings" panose="05000000000000000000" pitchFamily="2" charset="2"/>
              <a:buChar char="Ø"/>
              <a:defRPr b="0" i="0"/>
            </a:pPr>
            <a:r>
              <a:rPr lang="1106" sz="1600">
                <a:solidFill>
                  <a:schemeClr val="tx1"/>
                </a:solidFill>
                <a:hlinkClick r:id="rId5" tooltip="Information sharing"/>
              </a:rPr>
              <a:t>Darganfyddwch fwy am rannu gwybodaeth</a:t>
            </a:r>
            <a:endParaRPr lang="en-US" sz="1600">
              <a:solidFill>
                <a:schemeClr val="tx1"/>
              </a:solidFill>
            </a:endParaRPr>
          </a:p>
          <a:p>
            <a:endParaRPr lang="en-GB"/>
          </a:p>
        </p:txBody>
      </p:sp>
    </p:spTree>
    <p:extLst>
      <p:ext uri="{BB962C8B-B14F-4D97-AF65-F5344CB8AC3E}">
        <p14:creationId xmlns:p14="http://schemas.microsoft.com/office/powerpoint/2010/main" val="790511631"/>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pPr>
              <a:defRPr b="0" i="0"/>
            </a:pPr>
            <a:r>
              <a:rPr lang="1106">
                <a:solidFill>
                  <a:schemeClr val="accent4"/>
                </a:solidFill>
              </a:rPr>
              <a:t>TAG Iechyd a Gofal Cymdeithasol, a Gofal Plant</a:t>
            </a:r>
            <a:endParaRPr lang="en-GB"/>
          </a:p>
        </p:txBody>
      </p:sp>
      <p:sp>
        <p:nvSpPr>
          <p:cNvPr id="6" name="Content Placeholder 5">
            <a:extLst>
              <a:ext uri="{FF2B5EF4-FFF2-40B4-BE49-F238E27FC236}">
                <a16:creationId xmlns:a16="http://schemas.microsoft.com/office/drawing/2014/main" id="{AD860A0A-41E9-46B6-8C70-23CDA15907DD}"/>
              </a:ext>
            </a:extLst>
          </p:cNvPr>
          <p:cNvSpPr>
            <a:spLocks noGrp="1"/>
          </p:cNvSpPr>
          <p:nvPr>
            <p:ph idx="1"/>
            <p:custDataLst>
              <p:tags r:id="rId2"/>
            </p:custDataLst>
          </p:nvPr>
        </p:nvSpPr>
        <p:spPr>
          <a:xfrm>
            <a:off x="427514" y="1439817"/>
            <a:ext cx="11336972" cy="5185137"/>
          </a:xfrm>
        </p:spPr>
        <p:txBody>
          <a:bodyPr>
            <a:noAutofit/>
          </a:bodyPr>
          <a:lstStyle/>
          <a:p>
            <a:pPr>
              <a:lnSpc>
                <a:spcPct val="100000"/>
              </a:lnSpc>
              <a:spcBef>
                <a:spcPct val="0"/>
              </a:spcBef>
              <a:spcAft>
                <a:spcPct val="0"/>
              </a:spcAft>
              <a:defRPr b="0" i="0"/>
            </a:pPr>
            <a:r>
              <a:rPr lang="1106" sz="1600" b="1">
                <a:solidFill>
                  <a:schemeClr val="tx1"/>
                </a:solidFill>
              </a:rPr>
              <a:t>Rhowch gefnogaeth ar waith</a:t>
            </a:r>
          </a:p>
          <a:p>
            <a:pPr>
              <a:lnSpc>
                <a:spcPct val="100000"/>
              </a:lnSpc>
              <a:spcBef>
                <a:spcPct val="0"/>
              </a:spcBef>
              <a:spcAft>
                <a:spcPct val="0"/>
              </a:spcAft>
              <a:defRPr b="0" i="0"/>
            </a:pPr>
            <a:r>
              <a:rPr lang="1106" sz="1600">
                <a:solidFill>
                  <a:schemeClr val="tx1"/>
                </a:solidFill>
              </a:rPr>
              <a:t>Yn dilyn eich sgwrs, efallai y bydd gan y plant gwestiynau pellach neu efallai y byddan nhw eisiau siarad mwy am y mater. Gwnewch yn siŵr eu bod nhw'n gwybod â phwy i siarad.</a:t>
            </a:r>
          </a:p>
          <a:p>
            <a:pPr>
              <a:lnSpc>
                <a:spcPct val="100000"/>
              </a:lnSpc>
              <a:spcBef>
                <a:spcPct val="0"/>
              </a:spcBef>
              <a:spcAft>
                <a:spcPct val="0"/>
              </a:spcAft>
              <a:defRPr b="0" i="0"/>
            </a:pPr>
            <a:r>
              <a:rPr lang="1106" sz="1600">
                <a:solidFill>
                  <a:schemeClr val="tx1"/>
                </a:solidFill>
              </a:rPr>
              <a:t>Meddyliwch am sut i roi gwybod i rieni yr hyn rydych chi wedi bod yn ei drafod, fel y gallan nhw roi cefnogaeth bellach gartref. Gall plant a phobl ifanc gysylltu â Childline hefyd os oes angen cefnogaeth arnyn nhw wedyn.</a:t>
            </a:r>
          </a:p>
          <a:p>
            <a:pPr>
              <a:lnSpc>
                <a:spcPct val="100000"/>
              </a:lnSpc>
              <a:spcBef>
                <a:spcPct val="0"/>
              </a:spcBef>
              <a:spcAft>
                <a:spcPct val="0"/>
              </a:spcAft>
              <a:defRPr b="0" i="0"/>
            </a:pPr>
            <a:r>
              <a:rPr lang="1106" sz="1600">
                <a:solidFill>
                  <a:schemeClr val="tx1"/>
                </a:solidFill>
              </a:rPr>
              <a:t>Ystyriwch roi rhywfaint o amser o'r neilltu i gynnal sesiwn ddilynol i roi'r cyfle i blant drafod eu meddyliau a'u teimladau.</a:t>
            </a:r>
          </a:p>
          <a:p>
            <a:pPr>
              <a:lnSpc>
                <a:spcPct val="100000"/>
              </a:lnSpc>
              <a:spcBef>
                <a:spcPct val="0"/>
              </a:spcBef>
              <a:spcAft>
                <a:spcPct val="0"/>
              </a:spcAft>
            </a:pPr>
            <a:endParaRPr lang="en-US" sz="1600">
              <a:solidFill>
                <a:schemeClr val="tx1"/>
              </a:solidFill>
            </a:endParaRPr>
          </a:p>
          <a:p>
            <a:pPr>
              <a:lnSpc>
                <a:spcPct val="100000"/>
              </a:lnSpc>
              <a:spcBef>
                <a:spcPct val="0"/>
              </a:spcBef>
              <a:spcAft>
                <a:spcPct val="0"/>
              </a:spcAft>
              <a:defRPr b="0" i="0"/>
            </a:pPr>
            <a:r>
              <a:rPr lang="1106" sz="1600" b="1">
                <a:solidFill>
                  <a:schemeClr val="tx1"/>
                </a:solidFill>
              </a:rPr>
              <a:t>Adnabod yr arwyddion</a:t>
            </a:r>
          </a:p>
          <a:p>
            <a:pPr>
              <a:lnSpc>
                <a:spcPct val="100000"/>
              </a:lnSpc>
              <a:spcBef>
                <a:spcPct val="0"/>
              </a:spcBef>
              <a:spcAft>
                <a:spcPct val="0"/>
              </a:spcAft>
              <a:defRPr b="0" i="0"/>
            </a:pPr>
            <a:r>
              <a:rPr lang="1106" sz="1600">
                <a:solidFill>
                  <a:schemeClr val="tx1"/>
                </a:solidFill>
              </a:rPr>
              <a:t>Gallai trafod testunau anodd neu annifyr wneud i rai plant feddwl am bethau eraill sy'n digwydd yn eu bywyd.</a:t>
            </a:r>
          </a:p>
          <a:p>
            <a:pPr>
              <a:lnSpc>
                <a:spcPct val="100000"/>
              </a:lnSpc>
              <a:spcBef>
                <a:spcPct val="0"/>
              </a:spcBef>
              <a:spcAft>
                <a:spcPct val="0"/>
              </a:spcAft>
              <a:defRPr b="0" i="0"/>
            </a:pPr>
            <a:r>
              <a:rPr lang="1106" sz="1600">
                <a:solidFill>
                  <a:schemeClr val="tx1"/>
                </a:solidFill>
              </a:rPr>
              <a:t>Gwnewch yn siŵr eich bod yn gymwys i adnabod yr arwyddion bod plentyn rydych chi'n siarad ag ef wedi profi camdriniaeth, ac yn gwybod sut i ymateb.</a:t>
            </a:r>
          </a:p>
          <a:p>
            <a:pPr>
              <a:lnSpc>
                <a:spcPct val="100000"/>
              </a:lnSpc>
              <a:spcBef>
                <a:spcPct val="0"/>
              </a:spcBef>
              <a:spcAft>
                <a:spcPct val="0"/>
              </a:spcAft>
            </a:pPr>
            <a:endParaRPr lang="en-US" sz="1600">
              <a:solidFill>
                <a:schemeClr val="tx1"/>
              </a:solidFill>
            </a:endParaRPr>
          </a:p>
          <a:p>
            <a:pPr marL="285750" indent="-285750">
              <a:lnSpc>
                <a:spcPct val="100000"/>
              </a:lnSpc>
              <a:spcBef>
                <a:spcPct val="0"/>
              </a:spcBef>
              <a:spcAft>
                <a:spcPct val="0"/>
              </a:spcAft>
              <a:buFont typeface="Wingdings" panose="05000000000000000000" pitchFamily="2" charset="2"/>
              <a:buChar char="Ø"/>
              <a:defRPr b="0" i="0"/>
            </a:pPr>
            <a:r>
              <a:rPr lang="1106" sz="1600">
                <a:solidFill>
                  <a:schemeClr val="tx1"/>
                </a:solidFill>
                <a:hlinkClick r:id="rId5" tooltip="Let children know you’re listening"/>
              </a:rPr>
              <a:t>Gwyliwch ein hanimeiddiad ar ymateb i blentyn sy'n datgelu camdriniaeth.</a:t>
            </a:r>
            <a:endParaRPr lang="en-US" sz="1600">
              <a:solidFill>
                <a:schemeClr val="tx1"/>
              </a:solidFill>
            </a:endParaRPr>
          </a:p>
          <a:p>
            <a:pPr>
              <a:lnSpc>
                <a:spcPct val="100000"/>
              </a:lnSpc>
              <a:spcBef>
                <a:spcPct val="0"/>
              </a:spcBef>
              <a:spcAft>
                <a:spcPct val="0"/>
              </a:spcAft>
            </a:pPr>
            <a:endParaRPr lang="en-US" sz="1600">
              <a:solidFill>
                <a:schemeClr val="tx1"/>
              </a:solidFill>
            </a:endParaRPr>
          </a:p>
          <a:p>
            <a:pPr marL="285750" indent="-285750">
              <a:lnSpc>
                <a:spcPct val="100000"/>
              </a:lnSpc>
              <a:spcBef>
                <a:spcPct val="0"/>
              </a:spcBef>
              <a:spcAft>
                <a:spcPct val="0"/>
              </a:spcAft>
              <a:buFont typeface="Wingdings" panose="05000000000000000000" pitchFamily="2" charset="2"/>
              <a:buChar char="Ø"/>
              <a:defRPr b="0" i="0"/>
            </a:pPr>
            <a:r>
              <a:rPr lang="1106" sz="1600">
                <a:solidFill>
                  <a:schemeClr val="tx1"/>
                </a:solidFill>
                <a:hlinkClick r:id="rId6" tooltip="Recognising and responding to abuse"/>
              </a:rPr>
              <a:t>Dysgwch am arferion gorau ar gyfer adnabod ac ymateb i gamdriniaeth</a:t>
            </a:r>
            <a:endParaRPr lang="en-US" sz="1600">
              <a:solidFill>
                <a:schemeClr val="tx1"/>
              </a:solidFill>
            </a:endParaRPr>
          </a:p>
          <a:p>
            <a:endParaRPr lang="en-GB"/>
          </a:p>
        </p:txBody>
      </p:sp>
    </p:spTree>
    <p:extLst>
      <p:ext uri="{BB962C8B-B14F-4D97-AF65-F5344CB8AC3E}">
        <p14:creationId xmlns:p14="http://schemas.microsoft.com/office/powerpoint/2010/main" val="582391781"/>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6549390" y="1581488"/>
            <a:ext cx="5109210" cy="416922"/>
          </a:xfrm>
        </p:spPr>
        <p:txBody>
          <a:bodyPr>
            <a:noAutofit/>
          </a:bodyPr>
          <a:lstStyle/>
          <a:p>
            <a:pPr lvl="0" algn="ctr">
              <a:defRPr b="0" i="0"/>
            </a:pPr>
            <a:r>
              <a:rPr lang="1106" sz="2400" b="1">
                <a:solidFill>
                  <a:schemeClr val="accent4">
                    <a:lumMod val="50000"/>
                  </a:schemeClr>
                </a:solidFill>
                <a:ea typeface="Calibri" panose="020F0502020204030204" pitchFamily="34" charset="0"/>
                <a:cs typeface="Arial" panose="020B0604020202020204" pitchFamily="34" charset="0"/>
              </a:rPr>
              <a:t>Rhaglen sgrinio plentyndod</a:t>
            </a:r>
            <a:endParaRPr lang="en-GB" sz="2400" b="1">
              <a:solidFill>
                <a:schemeClr val="accent4">
                  <a:lumMod val="50000"/>
                </a:schemeClr>
              </a:solidFill>
            </a:endParaRPr>
          </a:p>
        </p:txBody>
      </p:sp>
      <p:sp>
        <p:nvSpPr>
          <p:cNvPr id="5" name="Rectangle 4"/>
          <p:cNvSpPr/>
          <p:nvPr>
            <p:custDataLst>
              <p:tags r:id="rId2"/>
            </p:custDataLst>
          </p:nvPr>
        </p:nvSpPr>
        <p:spPr>
          <a:xfrm>
            <a:off x="6617970" y="5052109"/>
            <a:ext cx="5340855" cy="640720"/>
          </a:xfrm>
          <a:prstGeom prst="rect">
            <a:avLst/>
          </a:prstGeom>
        </p:spPr>
        <p:txBody>
          <a:bodyPr wrap="square">
            <a:spAutoFit/>
          </a:bodyPr>
          <a:lstStyle/>
          <a:p>
            <a:pPr>
              <a:defRPr b="0" i="0"/>
            </a:pPr>
            <a:r>
              <a:rPr lang="1106" dirty="0">
                <a:hlinkClick r:id="rId6"/>
              </a:rPr>
              <a:t>https://llyw.cymru/sites/default/files/publications/2019-05/trosolwg-or-rhaglen-plant-iach-cymru.pdf </a:t>
            </a:r>
            <a:endParaRPr lang="1106" dirty="0">
              <a:hlinkClick r:id="rId7"/>
            </a:endParaRPr>
          </a:p>
        </p:txBody>
      </p:sp>
      <p:sp>
        <p:nvSpPr>
          <p:cNvPr id="6" name="TextBox 5"/>
          <p:cNvSpPr txBox="1"/>
          <p:nvPr>
            <p:custDataLst>
              <p:tags r:id="rId3"/>
            </p:custDataLst>
          </p:nvPr>
        </p:nvSpPr>
        <p:spPr>
          <a:xfrm>
            <a:off x="6617970" y="2230992"/>
            <a:ext cx="4977022" cy="2562880"/>
          </a:xfrm>
          <a:prstGeom prst="rect">
            <a:avLst/>
          </a:prstGeom>
          <a:noFill/>
        </p:spPr>
        <p:txBody>
          <a:bodyPr wrap="square" rtlCol="0">
            <a:spAutoFit/>
          </a:bodyPr>
          <a:lstStyle/>
          <a:p>
            <a:pPr>
              <a:defRPr b="0" i="0"/>
            </a:pPr>
            <a:r>
              <a:rPr lang="1106"/>
              <a:t>Mae rhaglen sgrinio plentyndod yn rhaglen sy'n cynnwys sgrinio, imiwneiddio a monitro allweddol perthnasol a chefnogi datblygiad plant/pobl ifanc. </a:t>
            </a:r>
          </a:p>
          <a:p>
            <a:endParaRPr lang="en-GB"/>
          </a:p>
          <a:p>
            <a:pPr>
              <a:defRPr b="0" i="0"/>
            </a:pPr>
            <a:r>
              <a:rPr lang="1106"/>
              <a:t>Mae'n glir bod buddsoddi ym mlynyddoedd cynnar bywyd plentyn/person ifanc yn cael effaith gadarnhaol ar ddatblygiad cyfannol y plentyn/person ifanc a'i ganlyniadau tymor hir. </a:t>
            </a:r>
          </a:p>
        </p:txBody>
      </p:sp>
      <p:sp>
        <p:nvSpPr>
          <p:cNvPr id="11" name="Title 1">
            <a:extLst>
              <a:ext uri="{FF2B5EF4-FFF2-40B4-BE49-F238E27FC236}">
                <a16:creationId xmlns:a16="http://schemas.microsoft.com/office/drawing/2014/main" id="{F60CEFC3-0AC7-4C29-BD78-30D3DEB6C242}"/>
              </a:ext>
            </a:extLst>
          </p:cNvPr>
          <p:cNvSpPr>
            <a:spLocks noGrp="1"/>
          </p:cNvSpPr>
          <p:nvPr>
            <p:ph type="title"/>
            <p:custDataLst>
              <p:tags r:id="rId4"/>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pic>
        <p:nvPicPr>
          <p:cNvPr id="2" name="Llun 1">
            <a:extLst>
              <a:ext uri="{FF2B5EF4-FFF2-40B4-BE49-F238E27FC236}">
                <a16:creationId xmlns:a16="http://schemas.microsoft.com/office/drawing/2014/main" id="{9691E71D-96AD-43E7-B98A-BC1B03DE8175}"/>
              </a:ext>
            </a:extLst>
          </p:cNvPr>
          <p:cNvPicPr>
            <a:picLocks noChangeAspect="1"/>
          </p:cNvPicPr>
          <p:nvPr/>
        </p:nvPicPr>
        <p:blipFill>
          <a:blip r:embed="rId8"/>
          <a:stretch>
            <a:fillRect/>
          </a:stretch>
        </p:blipFill>
        <p:spPr>
          <a:xfrm>
            <a:off x="1144906" y="1345988"/>
            <a:ext cx="4429125" cy="5406384"/>
          </a:xfrm>
          <a:prstGeom prst="rect">
            <a:avLst/>
          </a:prstGeom>
        </p:spPr>
      </p:pic>
    </p:spTree>
    <p:extLst>
      <p:ext uri="{BB962C8B-B14F-4D97-AF65-F5344CB8AC3E}">
        <p14:creationId xmlns:p14="http://schemas.microsoft.com/office/powerpoint/2010/main" val="463569276"/>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pPr>
              <a:defRPr b="0" i="0"/>
            </a:pPr>
            <a:r>
              <a:rPr lang="1106">
                <a:solidFill>
                  <a:schemeClr val="accent4"/>
                </a:solidFill>
              </a:rPr>
              <a:t>TAG Iechyd a Gofal Cymdeithasol, a Gofal Plant</a:t>
            </a:r>
            <a:endParaRPr lang="en-GB"/>
          </a:p>
        </p:txBody>
      </p:sp>
      <p:pic>
        <p:nvPicPr>
          <p:cNvPr id="4" name="Content Placeholder 4">
            <a:extLst>
              <a:ext uri="{FF2B5EF4-FFF2-40B4-BE49-F238E27FC236}">
                <a16:creationId xmlns:a16="http://schemas.microsoft.com/office/drawing/2014/main" id="{EB477AF9-B796-4647-B6FC-BCC8F056B7F3}"/>
              </a:ext>
            </a:extLst>
          </p:cNvPr>
          <p:cNvPicPr>
            <a:picLocks noGrp="1" noChangeAspect="1"/>
          </p:cNvPicPr>
          <p:nvPr>
            <p:ph idx="1"/>
            <p:custDataLst>
              <p:tags r:id="rId2"/>
            </p:custDataLst>
          </p:nvPr>
        </p:nvPicPr>
        <p:blipFill>
          <a:blip r:embed="rId6"/>
          <a:stretch>
            <a:fillRect/>
          </a:stretch>
        </p:blipFill>
        <p:spPr>
          <a:xfrm>
            <a:off x="520700" y="1981202"/>
            <a:ext cx="4594225" cy="3617562"/>
          </a:xfrm>
          <a:prstGeom prst="rect">
            <a:avLst/>
          </a:prstGeom>
        </p:spPr>
      </p:pic>
      <p:sp>
        <p:nvSpPr>
          <p:cNvPr id="5" name="TextBox 4"/>
          <p:cNvSpPr txBox="1"/>
          <p:nvPr>
            <p:custDataLst>
              <p:tags r:id="rId3"/>
            </p:custDataLst>
          </p:nvPr>
        </p:nvSpPr>
        <p:spPr>
          <a:xfrm>
            <a:off x="5872162" y="1981202"/>
            <a:ext cx="5134341" cy="2013692"/>
          </a:xfrm>
          <a:prstGeom prst="rect">
            <a:avLst/>
          </a:prstGeom>
          <a:noFill/>
        </p:spPr>
        <p:txBody>
          <a:bodyPr wrap="square" rtlCol="0">
            <a:spAutoFit/>
          </a:bodyPr>
          <a:lstStyle/>
          <a:p>
            <a:pPr>
              <a:defRPr b="0" i="0"/>
            </a:pPr>
            <a:r>
              <a:rPr lang="1106" dirty="0"/>
              <a:t>Ystyriwch Priti...</a:t>
            </a:r>
          </a:p>
          <a:p>
            <a:endParaRPr lang="en-GB" dirty="0"/>
          </a:p>
          <a:p>
            <a:pPr>
              <a:defRPr b="0" i="0"/>
            </a:pPr>
            <a:r>
              <a:rPr lang="1106" dirty="0"/>
              <a:t>Daeth Priti i Gymru pan oedd hi'n dair oed. Gan ddefnyddio eich gwybodaeth o'r rhaglen sgrinio plentyndod yng Nghymru, esboniwch pa sgrinio, imiwneiddio a monitro y byddai Priti wedi'u colli a'r effaith bosibl ar ei datblygiad.</a:t>
            </a:r>
          </a:p>
        </p:txBody>
      </p:sp>
    </p:spTree>
    <p:extLst>
      <p:ext uri="{BB962C8B-B14F-4D97-AF65-F5344CB8AC3E}">
        <p14:creationId xmlns:p14="http://schemas.microsoft.com/office/powerpoint/2010/main" val="3563159177"/>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520064" y="5600009"/>
            <a:ext cx="11149965" cy="694419"/>
          </a:xfrm>
        </p:spPr>
        <p:txBody>
          <a:bodyPr/>
          <a:lstStyle/>
          <a:p>
            <a:pPr lvl="0" defTabSz="457189">
              <a:lnSpc>
                <a:spcPct val="100000"/>
              </a:lnSpc>
              <a:spcBef>
                <a:spcPct val="0"/>
              </a:spcBef>
              <a:spcAft>
                <a:spcPts val="1000"/>
              </a:spcAft>
              <a:buClr>
                <a:srgbClr val="1F409B"/>
              </a:buClr>
              <a:defRPr b="0" i="0"/>
            </a:pPr>
            <a:r>
              <a:rPr lang="cy-GB" dirty="0">
                <a:solidFill>
                  <a:srgbClr val="140000"/>
                </a:solidFill>
                <a:ea typeface="Calibri" panose="020F0502020204030204" pitchFamily="34" charset="0"/>
                <a:cs typeface="Arial" panose="020B0604020202020204" pitchFamily="34" charset="0"/>
                <a:hlinkClick r:id="rId5"/>
              </a:rPr>
              <a:t>https://llyw.cymru/sites/default/files/publications/2018-03/llawlyfr-proffil-y-cyfnod-sylfaen-diwygiwyd-medi-2017.pdf</a:t>
            </a:r>
            <a:r>
              <a:rPr lang="cy-GB" dirty="0">
                <a:solidFill>
                  <a:srgbClr val="140000"/>
                </a:solidFill>
                <a:ea typeface="Calibri" panose="020F0502020204030204" pitchFamily="34" charset="0"/>
                <a:cs typeface="Arial" panose="020B0604020202020204" pitchFamily="34" charset="0"/>
              </a:rPr>
              <a:t> </a:t>
            </a:r>
            <a:endParaRPr lang="en-GB" dirty="0"/>
          </a:p>
        </p:txBody>
      </p:sp>
      <p:sp>
        <p:nvSpPr>
          <p:cNvPr id="7" name="TextBox 6"/>
          <p:cNvSpPr txBox="1"/>
          <p:nvPr>
            <p:custDataLst>
              <p:tags r:id="rId2"/>
            </p:custDataLst>
          </p:nvPr>
        </p:nvSpPr>
        <p:spPr>
          <a:xfrm>
            <a:off x="5454968" y="2782669"/>
            <a:ext cx="5792224" cy="640720"/>
          </a:xfrm>
          <a:prstGeom prst="rect">
            <a:avLst/>
          </a:prstGeom>
          <a:noFill/>
        </p:spPr>
        <p:txBody>
          <a:bodyPr wrap="square" rtlCol="0">
            <a:spAutoFit/>
          </a:bodyPr>
          <a:lstStyle/>
          <a:p>
            <a:pPr>
              <a:defRPr b="0" i="0"/>
            </a:pPr>
            <a:r>
              <a:rPr lang="1106" dirty="0"/>
              <a:t>Esboniwch beth yw pwrpas y Proffil Cyfnod Sylfaen o ran cefnogi plant a phobl ifanc.  </a:t>
            </a:r>
          </a:p>
        </p:txBody>
      </p:sp>
      <p:sp>
        <p:nvSpPr>
          <p:cNvPr id="10" name="Title 1">
            <a:extLst>
              <a:ext uri="{FF2B5EF4-FFF2-40B4-BE49-F238E27FC236}">
                <a16:creationId xmlns:a16="http://schemas.microsoft.com/office/drawing/2014/main" id="{2385C1A1-DF57-4729-A3D6-E6C54AC264AE}"/>
              </a:ext>
            </a:extLst>
          </p:cNvPr>
          <p:cNvSpPr>
            <a:spLocks noGrp="1"/>
          </p:cNvSpPr>
          <p:nvPr>
            <p:ph type="title"/>
            <p:custDataLst>
              <p:tags r:id="rId3"/>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pic>
        <p:nvPicPr>
          <p:cNvPr id="2" name="Llun 1">
            <a:extLst>
              <a:ext uri="{FF2B5EF4-FFF2-40B4-BE49-F238E27FC236}">
                <a16:creationId xmlns:a16="http://schemas.microsoft.com/office/drawing/2014/main" id="{6CE98CD6-C94D-442F-98B1-8E7D8D9B8E22}"/>
              </a:ext>
            </a:extLst>
          </p:cNvPr>
          <p:cNvPicPr>
            <a:picLocks noChangeAspect="1"/>
          </p:cNvPicPr>
          <p:nvPr/>
        </p:nvPicPr>
        <p:blipFill>
          <a:blip r:embed="rId6"/>
          <a:stretch>
            <a:fillRect/>
          </a:stretch>
        </p:blipFill>
        <p:spPr>
          <a:xfrm>
            <a:off x="770960" y="1496214"/>
            <a:ext cx="4262559" cy="3667124"/>
          </a:xfrm>
          <a:prstGeom prst="rect">
            <a:avLst/>
          </a:prstGeom>
          <a:ln>
            <a:solidFill>
              <a:schemeClr val="tx1"/>
            </a:solidFill>
          </a:ln>
        </p:spPr>
      </p:pic>
    </p:spTree>
    <p:extLst>
      <p:ext uri="{BB962C8B-B14F-4D97-AF65-F5344CB8AC3E}">
        <p14:creationId xmlns:p14="http://schemas.microsoft.com/office/powerpoint/2010/main" val="3673598805"/>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430689" y="1486446"/>
            <a:ext cx="11330622" cy="3937362"/>
          </a:xfrm>
        </p:spPr>
        <p:txBody>
          <a:bodyPr>
            <a:noAutofit/>
          </a:bodyPr>
          <a:lstStyle/>
          <a:p>
            <a:pPr algn="ctr">
              <a:defRPr b="0" i="0"/>
            </a:pPr>
            <a:r>
              <a:rPr lang="1106" sz="2800" b="1"/>
              <a:t>Proffil Cyfnod Sylfaen</a:t>
            </a:r>
            <a:endParaRPr lang="en-US" sz="2800" b="1"/>
          </a:p>
          <a:p>
            <a:pPr>
              <a:defRPr b="0" i="0"/>
            </a:pPr>
            <a:r>
              <a:rPr lang="1106" sz="2000">
                <a:solidFill>
                  <a:schemeClr val="tx1"/>
                </a:solidFill>
              </a:rPr>
              <a:t>Fel rhan allweddol o Fframwaith Datblygu ac Asesu'r Blynyddoedd Cynnar Llywodraeth Cymru, mae'r Proffil Cyfnod Sylfaen (y proffil) yn cefnogi asesu dysgu a datblygiad plant drwy gydol eu hamser yn y Cyfnod Sylfaen. Ei brif bwrpas yw darparu asesiad gwaelodlin sy'n gyson yn genedlaethol sy'n cyfateb i ganlyniadau diwedd cyfnod. </a:t>
            </a:r>
          </a:p>
          <a:p>
            <a:pPr>
              <a:defRPr b="0" i="0"/>
            </a:pPr>
            <a:r>
              <a:rPr lang="1106" sz="2000">
                <a:solidFill>
                  <a:schemeClr val="tx1"/>
                </a:solidFill>
              </a:rPr>
              <a:t>Drwy ddefnyddio arsylwadau ac asesiadau ffurfiannol, mae'r proffil yn cefnogi ymarferwyr i ddarparu cwricwlwm cyfannol sy'n briodol yn ddatblygiadol ar gyfer pob plentyn. Mae'r proffil wedi'i lunio i gyd-fynd â'r asesiadau sy'n cael eu cynnal gan weithwyr iechyd proffesiynol ac mae hefyd yn cefnogi </a:t>
            </a:r>
            <a:r>
              <a:rPr lang="1106" sz="2000" b="1">
                <a:solidFill>
                  <a:schemeClr val="tx1"/>
                </a:solidFill>
              </a:rPr>
              <a:t>adnabod oediad datblygiad posibl, anghenion addysgol arbennig (AAA), neu anghenion dysgu ychwanegol (ADY) yn gynnar;</a:t>
            </a:r>
            <a:r>
              <a:rPr lang="1106" sz="2000">
                <a:solidFill>
                  <a:schemeClr val="tx1"/>
                </a:solidFill>
              </a:rPr>
              <a:t> bydd hyn yn sicrhau bod cefnogaeth yn cael ei rhoi i blant sydd ei hangen. Bydd yr asesiadau sy'n cael eu casglu fel rhan o'r proffil yn rhoi gwybodaeth ddefnyddiol i'r holl randdeiliaid sy'n rhan o ddysgu a datblygiad plant, gan gefnogi trawsnewidiadau rhwng lleoliadau ac ysgol.</a:t>
            </a:r>
            <a:endParaRPr lang="en-GB" sz="2000">
              <a:solidFill>
                <a:schemeClr val="tx1"/>
              </a:solidFill>
            </a:endParaRPr>
          </a:p>
        </p:txBody>
      </p:sp>
      <p:sp>
        <p:nvSpPr>
          <p:cNvPr id="4" name="Rectangle 3"/>
          <p:cNvSpPr/>
          <p:nvPr>
            <p:custDataLst>
              <p:tags r:id="rId2"/>
            </p:custDataLst>
          </p:nvPr>
        </p:nvSpPr>
        <p:spPr>
          <a:xfrm>
            <a:off x="430689" y="5851010"/>
            <a:ext cx="11354885" cy="646331"/>
          </a:xfrm>
          <a:prstGeom prst="rect">
            <a:avLst/>
          </a:prstGeom>
        </p:spPr>
        <p:txBody>
          <a:bodyPr wrap="square">
            <a:spAutoFit/>
          </a:bodyPr>
          <a:lstStyle/>
          <a:p>
            <a:pPr>
              <a:defRPr b="0" i="0"/>
            </a:pPr>
            <a:r>
              <a:rPr lang="cy-GB" dirty="0">
                <a:solidFill>
                  <a:srgbClr val="140000"/>
                </a:solidFill>
                <a:ea typeface="Calibri" panose="020F0502020204030204" pitchFamily="34" charset="0"/>
                <a:cs typeface="Arial" panose="020B0604020202020204" pitchFamily="34" charset="0"/>
                <a:hlinkClick r:id="rId6"/>
              </a:rPr>
              <a:t>https://llyw.cymru/sites/default/files/publications/2018-03/llawlyfr-proffil-y-cyfnod-sylfaen-diwygiwyd-medi-2017.pdf</a:t>
            </a:r>
            <a:r>
              <a:rPr lang="cy-GB" dirty="0"/>
              <a:t> – tudalen 5</a:t>
            </a:r>
            <a:endParaRPr lang="1106" dirty="0">
              <a:hlinkClick r:id="rId7"/>
            </a:endParaRPr>
          </a:p>
        </p:txBody>
      </p:sp>
      <p:sp>
        <p:nvSpPr>
          <p:cNvPr id="7" name="Title 1">
            <a:extLst>
              <a:ext uri="{FF2B5EF4-FFF2-40B4-BE49-F238E27FC236}">
                <a16:creationId xmlns:a16="http://schemas.microsoft.com/office/drawing/2014/main" id="{F6A4566F-99FE-4B54-94C4-75B6C8ECA3AA}"/>
              </a:ext>
            </a:extLst>
          </p:cNvPr>
          <p:cNvSpPr>
            <a:spLocks noGrp="1"/>
          </p:cNvSpPr>
          <p:nvPr>
            <p:ph type="title"/>
            <p:custDataLst>
              <p:tags r:id="rId3"/>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67139248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198F424-D09F-40A3-B5C1-6C4C4733FFCD}"/>
              </a:ext>
            </a:extLst>
          </p:cNvPr>
          <p:cNvPicPr>
            <a:picLocks noGrp="1" noChangeAspect="1"/>
          </p:cNvPicPr>
          <p:nvPr>
            <p:ph idx="4294967295"/>
            <p:custDataLst>
              <p:tags r:id="rId1"/>
            </p:custDataLst>
          </p:nvPr>
        </p:nvPicPr>
        <p:blipFill>
          <a:blip r:embed="rId10"/>
          <a:stretch>
            <a:fillRect/>
          </a:stretch>
        </p:blipFill>
        <p:spPr>
          <a:xfrm>
            <a:off x="78375" y="1260087"/>
            <a:ext cx="5176532" cy="5601509"/>
          </a:xfrm>
        </p:spPr>
      </p:pic>
      <p:sp>
        <p:nvSpPr>
          <p:cNvPr id="7" name="TextBox 6">
            <a:extLst>
              <a:ext uri="{FF2B5EF4-FFF2-40B4-BE49-F238E27FC236}">
                <a16:creationId xmlns:a16="http://schemas.microsoft.com/office/drawing/2014/main" id="{C21D2DE6-ECE8-4736-861A-430BC07343A9}"/>
              </a:ext>
            </a:extLst>
          </p:cNvPr>
          <p:cNvSpPr txBox="1"/>
          <p:nvPr>
            <p:custDataLst>
              <p:tags r:id="rId2"/>
            </p:custDataLst>
          </p:nvPr>
        </p:nvSpPr>
        <p:spPr>
          <a:xfrm>
            <a:off x="5720788" y="1374905"/>
            <a:ext cx="6100164" cy="2562880"/>
          </a:xfrm>
          <a:prstGeom prst="rect">
            <a:avLst/>
          </a:prstGeom>
          <a:noFill/>
        </p:spPr>
        <p:txBody>
          <a:bodyPr wrap="square">
            <a:spAutoFit/>
          </a:bodyPr>
          <a:lstStyle/>
          <a:p>
            <a:pPr>
              <a:defRPr b="0" i="0"/>
            </a:pPr>
            <a:r>
              <a:rPr lang="1106" sz="1800">
                <a:latin typeface="+mj-lt"/>
              </a:rPr>
              <a:t>Wrth gwblhau eich Tasg 1 – mae'n bwysig, wrth ystyried lleoliad gofal plant penodol, bod y lleoliad naill ai yn:</a:t>
            </a:r>
          </a:p>
          <a:p>
            <a:endParaRPr lang="en-GB" sz="1800"/>
          </a:p>
          <a:p>
            <a:pPr marL="177800" indent="-177800" algn="l">
              <a:buFont typeface="Arial" panose="020B0604020202020204" pitchFamily="34" charset="0"/>
              <a:buChar char="•"/>
              <a:defRPr b="0" i="0"/>
            </a:pPr>
            <a:r>
              <a:rPr lang="1106" sz="1800" b="0" i="0">
                <a:solidFill>
                  <a:srgbClr val="7030A0"/>
                </a:solidFill>
                <a:effectLst/>
              </a:rPr>
              <a:t>lleoliadau gofal plant wedi'u rheoleiddio gyda phlant neu bobl ifanc</a:t>
            </a:r>
          </a:p>
          <a:p>
            <a:pPr algn="l">
              <a:defRPr b="0" i="0"/>
            </a:pPr>
            <a:r>
              <a:rPr lang="1106" sz="1800">
                <a:solidFill>
                  <a:srgbClr val="7030A0"/>
                </a:solidFill>
              </a:rPr>
              <a:t>Neu </a:t>
            </a:r>
            <a:endParaRPr lang="en-GB" sz="1800" b="0" i="0">
              <a:solidFill>
                <a:srgbClr val="7030A0"/>
              </a:solidFill>
              <a:effectLst/>
            </a:endParaRPr>
          </a:p>
          <a:p>
            <a:pPr marL="177800" indent="-177800" algn="l">
              <a:buFont typeface="Arial" panose="020B0604020202020204" pitchFamily="34" charset="0"/>
              <a:buChar char="•"/>
              <a:defRPr b="0" i="0"/>
            </a:pPr>
            <a:r>
              <a:rPr lang="1106" sz="1800" b="0" i="0">
                <a:solidFill>
                  <a:srgbClr val="7030A0"/>
                </a:solidFill>
                <a:effectLst/>
              </a:rPr>
              <a:t>gwasanaethau plant y GIG ar gyfer y rhai hynny sy'n gweithio gyda phlant neu bobl ifanc 0-18 oed. Mae hyn yn cynnwys lleoliadau iechyd plant</a:t>
            </a:r>
            <a:r>
              <a:rPr lang="1106" sz="1800" b="0" i="0">
                <a:solidFill>
                  <a:srgbClr val="333333"/>
                </a:solidFill>
                <a:effectLst/>
              </a:rPr>
              <a:t>.</a:t>
            </a:r>
          </a:p>
        </p:txBody>
      </p:sp>
      <p:cxnSp>
        <p:nvCxnSpPr>
          <p:cNvPr id="9" name="Straight Arrow Connector 8">
            <a:extLst>
              <a:ext uri="{FF2B5EF4-FFF2-40B4-BE49-F238E27FC236}">
                <a16:creationId xmlns:a16="http://schemas.microsoft.com/office/drawing/2014/main" id="{B8BA175B-C693-4EEE-A785-08A90471D9A7}"/>
              </a:ext>
            </a:extLst>
          </p:cNvPr>
          <p:cNvCxnSpPr/>
          <p:nvPr>
            <p:custDataLst>
              <p:tags r:id="rId3"/>
            </p:custDataLst>
          </p:nvPr>
        </p:nvCxnSpPr>
        <p:spPr>
          <a:xfrm flipV="1">
            <a:off x="1562582" y="2118732"/>
            <a:ext cx="4220420" cy="27958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F9FA705-1095-4851-9043-BD48DC247213}"/>
              </a:ext>
            </a:extLst>
          </p:cNvPr>
          <p:cNvSpPr txBox="1"/>
          <p:nvPr>
            <p:custDataLst>
              <p:tags r:id="rId4"/>
            </p:custDataLst>
          </p:nvPr>
        </p:nvSpPr>
        <p:spPr>
          <a:xfrm>
            <a:off x="5783002" y="4050123"/>
            <a:ext cx="6100164" cy="640720"/>
          </a:xfrm>
          <a:prstGeom prst="rect">
            <a:avLst/>
          </a:prstGeom>
          <a:noFill/>
        </p:spPr>
        <p:txBody>
          <a:bodyPr wrap="square">
            <a:spAutoFit/>
          </a:bodyPr>
          <a:lstStyle/>
          <a:p>
            <a:pPr>
              <a:defRPr b="0" i="0"/>
            </a:pPr>
            <a:r>
              <a:rPr lang="1106">
                <a:solidFill>
                  <a:srgbClr val="FF0000"/>
                </a:solidFill>
              </a:rPr>
              <a:t>Gwiriwch â'ch tiwtor os nad ydych chi'n siŵr o'r lleoliad gofal plant penodol y byddwch chi'n ei ddefnyddio.</a:t>
            </a:r>
          </a:p>
        </p:txBody>
      </p:sp>
      <p:cxnSp>
        <p:nvCxnSpPr>
          <p:cNvPr id="14" name="Straight Arrow Connector 13">
            <a:extLst>
              <a:ext uri="{FF2B5EF4-FFF2-40B4-BE49-F238E27FC236}">
                <a16:creationId xmlns:a16="http://schemas.microsoft.com/office/drawing/2014/main" id="{287AC93F-C73D-4150-912E-5492363D420D}"/>
              </a:ext>
            </a:extLst>
          </p:cNvPr>
          <p:cNvCxnSpPr/>
          <p:nvPr>
            <p:custDataLst>
              <p:tags r:id="rId5"/>
            </p:custDataLst>
          </p:nvPr>
        </p:nvCxnSpPr>
        <p:spPr>
          <a:xfrm>
            <a:off x="4490977" y="4914580"/>
            <a:ext cx="1292025" cy="7438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AFDC1DD-378F-4B79-8AA8-F5C1FA200366}"/>
              </a:ext>
            </a:extLst>
          </p:cNvPr>
          <p:cNvSpPr txBox="1"/>
          <p:nvPr>
            <p:custDataLst>
              <p:tags r:id="rId6"/>
            </p:custDataLst>
          </p:nvPr>
        </p:nvSpPr>
        <p:spPr>
          <a:xfrm>
            <a:off x="5783002" y="4914580"/>
            <a:ext cx="5752531" cy="915314"/>
          </a:xfrm>
          <a:prstGeom prst="rect">
            <a:avLst/>
          </a:prstGeom>
          <a:noFill/>
        </p:spPr>
        <p:txBody>
          <a:bodyPr wrap="square" rtlCol="0">
            <a:spAutoFit/>
          </a:bodyPr>
          <a:lstStyle/>
          <a:p>
            <a:pPr>
              <a:defRPr b="0" i="0"/>
            </a:pPr>
            <a:r>
              <a:rPr lang="1106" i="1" dirty="0"/>
              <a:t>Mae'n hollbwysig eich bod yn sicrhau bod '</a:t>
            </a:r>
            <a:r>
              <a:rPr lang="1106" b="1" i="1" dirty="0"/>
              <a:t>egwyddorion cyfrinachedd</a:t>
            </a:r>
            <a:r>
              <a:rPr lang="1106" i="1" dirty="0"/>
              <a:t>' a '</a:t>
            </a:r>
            <a:r>
              <a:rPr lang="1106" b="1" i="1" dirty="0"/>
              <a:t>diogelu gwybodaeth</a:t>
            </a:r>
            <a:r>
              <a:rPr lang="1106" i="1" dirty="0"/>
              <a:t>' yn cael eu cynnal – gweler y sleidiau nesaf.</a:t>
            </a:r>
            <a:r>
              <a:rPr lang="1106" i="0" dirty="0"/>
              <a:t>   </a:t>
            </a:r>
            <a:endParaRPr lang="1106" i="1" dirty="0"/>
          </a:p>
        </p:txBody>
      </p:sp>
      <p:sp>
        <p:nvSpPr>
          <p:cNvPr id="8" name="Rectangle 7">
            <a:extLst>
              <a:ext uri="{FF2B5EF4-FFF2-40B4-BE49-F238E27FC236}">
                <a16:creationId xmlns:a16="http://schemas.microsoft.com/office/drawing/2014/main" id="{2C47042B-A2E5-467F-8928-089EEA56157A}"/>
              </a:ext>
            </a:extLst>
          </p:cNvPr>
          <p:cNvSpPr/>
          <p:nvPr>
            <p:custDataLst>
              <p:tags r:id="rId7"/>
            </p:custDataLst>
          </p:nvPr>
        </p:nvSpPr>
        <p:spPr>
          <a:xfrm>
            <a:off x="418520" y="607695"/>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100547678"/>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3997960" y="1625185"/>
            <a:ext cx="2541452" cy="565512"/>
          </a:xfrm>
        </p:spPr>
        <p:txBody>
          <a:bodyPr>
            <a:noAutofit/>
          </a:bodyPr>
          <a:lstStyle/>
          <a:p>
            <a:pPr lvl="0" algn="ctr" defTabSz="457189">
              <a:lnSpc>
                <a:spcPct val="100000"/>
              </a:lnSpc>
              <a:spcBef>
                <a:spcPct val="0"/>
              </a:spcBef>
              <a:spcAft>
                <a:spcPts val="1000"/>
              </a:spcAft>
              <a:buClr>
                <a:srgbClr val="1F409B"/>
              </a:buClr>
              <a:defRPr b="0" i="0"/>
            </a:pPr>
            <a:r>
              <a:rPr lang="1106" sz="2800" b="1">
                <a:ea typeface="Calibri" panose="020F0502020204030204" pitchFamily="34" charset="0"/>
                <a:cs typeface="Arial" panose="020B0604020202020204" pitchFamily="34" charset="0"/>
              </a:rPr>
              <a:t>Arsylwadau</a:t>
            </a:r>
            <a:r>
              <a:rPr lang="1106" sz="2800" b="0">
                <a:ea typeface="Calibri" panose="020F0502020204030204" pitchFamily="34" charset="0"/>
                <a:cs typeface="Arial" panose="020B0604020202020204" pitchFamily="34" charset="0"/>
              </a:rPr>
              <a:t> </a:t>
            </a:r>
            <a:endParaRPr lang="en-GB" sz="2800" b="1"/>
          </a:p>
          <a:p>
            <a:endParaRPr lang="en-GB"/>
          </a:p>
        </p:txBody>
      </p:sp>
      <p:sp>
        <p:nvSpPr>
          <p:cNvPr id="4" name="TextBox 3"/>
          <p:cNvSpPr txBox="1"/>
          <p:nvPr>
            <p:custDataLst>
              <p:tags r:id="rId2"/>
            </p:custDataLst>
          </p:nvPr>
        </p:nvSpPr>
        <p:spPr>
          <a:xfrm>
            <a:off x="570549" y="2443252"/>
            <a:ext cx="9013718" cy="1477328"/>
          </a:xfrm>
          <a:prstGeom prst="rect">
            <a:avLst/>
          </a:prstGeom>
          <a:noFill/>
        </p:spPr>
        <p:txBody>
          <a:bodyPr wrap="square" lIns="91440" tIns="45720" rIns="91440" bIns="45720" rtlCol="0" anchor="t">
            <a:spAutoFit/>
          </a:bodyPr>
          <a:lstStyle/>
          <a:p>
            <a:pPr marL="537845" indent="-537845">
              <a:defRPr b="0" i="0"/>
            </a:pPr>
            <a:r>
              <a:rPr lang="1106" dirty="0"/>
              <a:t>(1)	Amlinellwch rôl arsylwi mewn perthynas â chefnogi plant a phobl ifanc.</a:t>
            </a:r>
            <a:endParaRPr lang="en-US" dirty="0"/>
          </a:p>
          <a:p>
            <a:pPr marL="537845" indent="-537845"/>
            <a:endParaRPr lang="en-GB" dirty="0">
              <a:cs typeface="Arial"/>
            </a:endParaRPr>
          </a:p>
          <a:p>
            <a:pPr marL="537845" indent="-537845">
              <a:defRPr b="0" i="0"/>
            </a:pPr>
            <a:r>
              <a:rPr lang="1106" dirty="0">
                <a:cs typeface="Arial"/>
              </a:rPr>
              <a:t>(2)	Beth yw'r egwyddorion y mae angen eu dilyn wrth arsylwi plant a phobl ifanc?</a:t>
            </a:r>
            <a:endParaRPr lang="en-GB" dirty="0">
              <a:cs typeface="Arial"/>
            </a:endParaRPr>
          </a:p>
          <a:p>
            <a:pPr marL="537845" indent="-537845"/>
            <a:endParaRPr lang="en-GB" dirty="0">
              <a:cs typeface="Arial"/>
            </a:endParaRPr>
          </a:p>
          <a:p>
            <a:pPr marL="537845" indent="-537845">
              <a:defRPr b="0" i="0"/>
            </a:pPr>
            <a:r>
              <a:rPr lang="1106" dirty="0"/>
              <a:t>(3)	Allwch chi ddod o hyd i dempled ar gyfer cofnodi arsylwadau ac asesiadau?</a:t>
            </a:r>
            <a:endParaRPr lang="en-GB" dirty="0">
              <a:cs typeface="Arial"/>
            </a:endParaRPr>
          </a:p>
        </p:txBody>
      </p:sp>
      <p:sp>
        <p:nvSpPr>
          <p:cNvPr id="8" name="Title 1">
            <a:extLst>
              <a:ext uri="{FF2B5EF4-FFF2-40B4-BE49-F238E27FC236}">
                <a16:creationId xmlns:a16="http://schemas.microsoft.com/office/drawing/2014/main" id="{9BB6C79E-DE7D-4CA9-893F-4AA6B078F1F0}"/>
              </a:ext>
            </a:extLst>
          </p:cNvPr>
          <p:cNvSpPr>
            <a:spLocks noGrp="1"/>
          </p:cNvSpPr>
          <p:nvPr>
            <p:ph type="title"/>
            <p:custDataLst>
              <p:tags r:id="rId3"/>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1912895354"/>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170148" y="1507335"/>
            <a:ext cx="9851701" cy="694418"/>
          </a:xfrm>
        </p:spPr>
        <p:txBody>
          <a:bodyPr anchor="ctr" anchorCtr="0">
            <a:noAutofit/>
          </a:bodyPr>
          <a:lstStyle/>
          <a:p>
            <a:pPr algn="ctr">
              <a:defRPr b="0" i="0"/>
            </a:pPr>
            <a:r>
              <a:rPr lang="1106" sz="2100" b="1"/>
              <a:t>(1)</a:t>
            </a:r>
            <a:r>
              <a:rPr lang="1106" sz="2100" b="0"/>
              <a:t>	</a:t>
            </a:r>
            <a:r>
              <a:rPr lang="1106" sz="2100" b="1"/>
              <a:t>Amlinellwch rôl arsylwi mewn perthynas â chefnogi plant a phobl ifanc.</a:t>
            </a:r>
            <a:r>
              <a:rPr lang="1106" sz="2100" b="0"/>
              <a:t> </a:t>
            </a:r>
          </a:p>
        </p:txBody>
      </p:sp>
      <p:sp>
        <p:nvSpPr>
          <p:cNvPr id="3" name="Content Placeholder 2"/>
          <p:cNvSpPr>
            <a:spLocks noGrp="1"/>
          </p:cNvSpPr>
          <p:nvPr>
            <p:ph idx="1"/>
            <p:custDataLst>
              <p:tags r:id="rId2"/>
            </p:custDataLst>
          </p:nvPr>
        </p:nvSpPr>
        <p:spPr>
          <a:xfrm>
            <a:off x="1234507" y="2447019"/>
            <a:ext cx="9722984" cy="3744685"/>
          </a:xfrm>
        </p:spPr>
        <p:txBody>
          <a:bodyPr>
            <a:noAutofit/>
          </a:bodyPr>
          <a:lstStyle/>
          <a:p>
            <a:pPr marL="285750" indent="-285750">
              <a:buFont typeface="Arial" panose="020B0604020202020204" pitchFamily="34" charset="0"/>
              <a:buChar char="•"/>
              <a:defRPr b="0" i="0"/>
            </a:pPr>
            <a:r>
              <a:rPr lang="1106" dirty="0">
                <a:solidFill>
                  <a:schemeClr val="tx1"/>
                </a:solidFill>
              </a:rPr>
              <a:t>Mae arsylwi yn cynnwys asesu gallu, dysgu ac ymddygiad plant i sicrhau bod plant yn gwneud y cynnydd disgwyliedig yn erbyn cerrig milltir.  </a:t>
            </a:r>
          </a:p>
          <a:p>
            <a:pPr marL="285750" indent="-285750">
              <a:buFont typeface="Arial" panose="020B0604020202020204" pitchFamily="34" charset="0"/>
              <a:buChar char="•"/>
              <a:defRPr b="0" i="0"/>
            </a:pPr>
            <a:r>
              <a:rPr lang="1106" dirty="0">
                <a:solidFill>
                  <a:schemeClr val="tx1"/>
                </a:solidFill>
              </a:rPr>
              <a:t>Mae arsylwi yn allweddol mewn perthynas ag asesiad ymwelydd iechyd ac asesiadau eraill i ddeall yr amrywiaeth eang o sgiliau yn yr holl feysydd o ddatblygiad plant.</a:t>
            </a:r>
          </a:p>
          <a:p>
            <a:pPr marL="285750" indent="-285750">
              <a:buFont typeface="Arial" panose="020B0604020202020204" pitchFamily="34" charset="0"/>
              <a:buChar char="•"/>
              <a:defRPr b="0" i="0"/>
            </a:pPr>
            <a:r>
              <a:rPr lang="1106" dirty="0">
                <a:solidFill>
                  <a:schemeClr val="tx1"/>
                </a:solidFill>
              </a:rPr>
              <a:t>Mae arsylwi yn meithrin dealltwriaeth well o ddilyniant datblygiad plant.</a:t>
            </a:r>
          </a:p>
          <a:p>
            <a:pPr marL="285750" indent="-285750">
              <a:buFont typeface="Arial" panose="020B0604020202020204" pitchFamily="34" charset="0"/>
              <a:buChar char="•"/>
              <a:defRPr b="0" i="0"/>
            </a:pPr>
            <a:r>
              <a:rPr lang="1106" dirty="0">
                <a:solidFill>
                  <a:schemeClr val="tx1"/>
                </a:solidFill>
              </a:rPr>
              <a:t>Defnyddio canlyniadau arsylwi i gysylltu theori ac ymarfer yn yr ysgol.</a:t>
            </a:r>
          </a:p>
          <a:p>
            <a:pPr marL="285750" indent="-285750">
              <a:buFont typeface="Arial" panose="020B0604020202020204" pitchFamily="34" charset="0"/>
              <a:buChar char="•"/>
              <a:defRPr b="0" i="0"/>
            </a:pPr>
            <a:r>
              <a:rPr lang="1106" dirty="0">
                <a:solidFill>
                  <a:schemeClr val="tx1"/>
                </a:solidFill>
              </a:rPr>
              <a:t>Defnyddio arsylwi i gynllunio gweithgareddau priodol ar gyfer anghenion dysgu unigol plant – mae hyn yn caniatáu i'r gofal fod yn blentyn-ganolog.   </a:t>
            </a:r>
          </a:p>
          <a:p>
            <a:pPr marL="285750" indent="-285750">
              <a:buFont typeface="Arial" panose="020B0604020202020204" pitchFamily="34" charset="0"/>
              <a:buChar char="•"/>
              <a:defRPr b="0" i="0"/>
            </a:pPr>
            <a:r>
              <a:rPr lang="1106" dirty="0">
                <a:solidFill>
                  <a:schemeClr val="tx1"/>
                </a:solidFill>
              </a:rPr>
              <a:t>Bydd hyn hefyd yn neilltuo gweithwyr allweddol i ddysgwyr unigol ac yn cynllunio cymhorthion/addasiadau i gynorthwyo eu hanghenion gofal a chymorth.</a:t>
            </a:r>
          </a:p>
        </p:txBody>
      </p:sp>
      <p:sp>
        <p:nvSpPr>
          <p:cNvPr id="4" name="Title 1">
            <a:extLst>
              <a:ext uri="{FF2B5EF4-FFF2-40B4-BE49-F238E27FC236}">
                <a16:creationId xmlns:a16="http://schemas.microsoft.com/office/drawing/2014/main" id="{DAD74DF9-778C-4566-BE2D-EAED91DB7CCD}"/>
              </a:ext>
            </a:extLst>
          </p:cNvPr>
          <p:cNvSpPr txBox="1"/>
          <p:nvPr>
            <p:custDataLst>
              <p:tags r:id="rId3"/>
            </p:custDataLst>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381310079"/>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06399" y="1391557"/>
            <a:ext cx="11273971" cy="694418"/>
          </a:xfrm>
        </p:spPr>
        <p:txBody>
          <a:bodyPr anchor="ctr" anchorCtr="0">
            <a:noAutofit/>
          </a:bodyPr>
          <a:lstStyle/>
          <a:p>
            <a:pPr algn="ctr">
              <a:lnSpc>
                <a:spcPct val="100000"/>
              </a:lnSpc>
              <a:defRPr b="0" i="0"/>
            </a:pPr>
            <a:r>
              <a:rPr lang="1106" sz="2100" b="1"/>
              <a:t>(2)	Beth yw'r egwyddorion y mae angen eu dilyn wrth arsylwi plant a phobl ifanc?</a:t>
            </a:r>
          </a:p>
        </p:txBody>
      </p:sp>
      <p:sp>
        <p:nvSpPr>
          <p:cNvPr id="5" name="TextBox 4"/>
          <p:cNvSpPr txBox="1"/>
          <p:nvPr>
            <p:custDataLst>
              <p:tags r:id="rId2"/>
            </p:custDataLst>
          </p:nvPr>
        </p:nvSpPr>
        <p:spPr>
          <a:xfrm>
            <a:off x="546529" y="2421164"/>
            <a:ext cx="11133841" cy="3400931"/>
          </a:xfrm>
          <a:prstGeom prst="rect">
            <a:avLst/>
          </a:prstGeom>
          <a:noFill/>
        </p:spPr>
        <p:txBody>
          <a:bodyPr wrap="square" rtlCol="0">
            <a:spAutoFit/>
          </a:bodyPr>
          <a:lstStyle/>
          <a:p>
            <a:pPr>
              <a:defRPr b="0" i="0"/>
            </a:pPr>
            <a:r>
              <a:rPr lang="1106" sz="2000" dirty="0"/>
              <a:t>Gall y pwyntiau bwled isod eich helpu i gofio egwyddorion allweddol asesu plant/pobl ifanc a'u teuluoedd:</a:t>
            </a:r>
          </a:p>
          <a:p>
            <a:endParaRPr lang="en-GB" sz="2000" dirty="0"/>
          </a:p>
          <a:p>
            <a:pPr marL="342900" indent="-342900">
              <a:spcAft>
                <a:spcPts val="300"/>
              </a:spcAft>
              <a:buFont typeface="Arial" panose="020B0604020202020204" pitchFamily="34" charset="0"/>
              <a:buChar char="•"/>
              <a:defRPr b="0" i="0"/>
            </a:pPr>
            <a:r>
              <a:rPr lang="1106" sz="2000" b="0" dirty="0">
                <a:solidFill>
                  <a:srgbClr val="0070C0"/>
                </a:solidFill>
              </a:rPr>
              <a:t>Dylid cadw </a:t>
            </a:r>
            <a:r>
              <a:rPr lang="1106" sz="2000" b="1" dirty="0">
                <a:solidFill>
                  <a:srgbClr val="0070C0"/>
                </a:solidFill>
              </a:rPr>
              <a:t>cyfrinachedd</a:t>
            </a:r>
            <a:r>
              <a:rPr lang="1106" sz="2000" b="0" dirty="0">
                <a:solidFill>
                  <a:srgbClr val="0070C0"/>
                </a:solidFill>
              </a:rPr>
              <a:t>.</a:t>
            </a:r>
            <a:endParaRPr lang="cy-GB" sz="2000" b="0" dirty="0">
              <a:solidFill>
                <a:srgbClr val="0070C0"/>
              </a:solidFill>
            </a:endParaRPr>
          </a:p>
          <a:p>
            <a:pPr marL="342900" indent="-342900">
              <a:spcAft>
                <a:spcPts val="300"/>
              </a:spcAft>
              <a:buFont typeface="Arial" panose="020B0604020202020204" pitchFamily="34" charset="0"/>
              <a:buChar char="•"/>
              <a:defRPr b="0" i="0"/>
            </a:pPr>
            <a:r>
              <a:rPr lang="1106" sz="2000" b="0" dirty="0">
                <a:solidFill>
                  <a:srgbClr val="0070C0"/>
                </a:solidFill>
              </a:rPr>
              <a:t>Dull </a:t>
            </a:r>
            <a:r>
              <a:rPr lang="1106" sz="2000" b="1" dirty="0">
                <a:solidFill>
                  <a:srgbClr val="0070C0"/>
                </a:solidFill>
              </a:rPr>
              <a:t>cyfannol</a:t>
            </a:r>
            <a:r>
              <a:rPr lang="1106" sz="2000" b="0" dirty="0">
                <a:solidFill>
                  <a:srgbClr val="0070C0"/>
                </a:solidFill>
              </a:rPr>
              <a:t>.</a:t>
            </a:r>
            <a:endParaRPr lang="cy-GB" sz="2000" b="0" dirty="0">
              <a:solidFill>
                <a:srgbClr val="0070C0"/>
              </a:solidFill>
            </a:endParaRPr>
          </a:p>
          <a:p>
            <a:pPr marL="342900" indent="-342900">
              <a:spcAft>
                <a:spcPts val="300"/>
              </a:spcAft>
              <a:buFont typeface="Arial" panose="020B0604020202020204" pitchFamily="34" charset="0"/>
              <a:buChar char="•"/>
              <a:defRPr b="0" i="0"/>
            </a:pPr>
            <a:r>
              <a:rPr lang="cy-GB" sz="2000" b="1" dirty="0">
                <a:solidFill>
                  <a:srgbClr val="0070C0"/>
                </a:solidFill>
              </a:rPr>
              <a:t>G</a:t>
            </a:r>
            <a:r>
              <a:rPr lang="1106" sz="2000" b="1" dirty="0">
                <a:solidFill>
                  <a:srgbClr val="0070C0"/>
                </a:solidFill>
              </a:rPr>
              <a:t>wrthrychol</a:t>
            </a:r>
            <a:r>
              <a:rPr lang="1106" sz="2000" b="0" dirty="0">
                <a:solidFill>
                  <a:srgbClr val="0070C0"/>
                </a:solidFill>
              </a:rPr>
              <a:t> – ac yn seiliedig ar dystiolaeth.</a:t>
            </a:r>
            <a:endParaRPr lang="cy-GB" sz="2000" b="0" dirty="0">
              <a:solidFill>
                <a:srgbClr val="0070C0"/>
              </a:solidFill>
            </a:endParaRPr>
          </a:p>
          <a:p>
            <a:pPr marL="342900" indent="-342900">
              <a:spcAft>
                <a:spcPts val="300"/>
              </a:spcAft>
              <a:buFont typeface="Arial" panose="020B0604020202020204" pitchFamily="34" charset="0"/>
              <a:buChar char="•"/>
              <a:defRPr b="0" i="0"/>
            </a:pPr>
            <a:r>
              <a:rPr lang="1106" sz="2000" b="1" dirty="0">
                <a:solidFill>
                  <a:srgbClr val="0070C0"/>
                </a:solidFill>
              </a:rPr>
              <a:t>Cadarnhaol </a:t>
            </a:r>
            <a:r>
              <a:rPr lang="1106" sz="2000" b="0" dirty="0">
                <a:solidFill>
                  <a:srgbClr val="0070C0"/>
                </a:solidFill>
              </a:rPr>
              <a:t>– canolbwyntio ar gryfderau a nodi anawsterau. </a:t>
            </a:r>
            <a:endParaRPr lang="cy-GB" sz="2000" b="0" dirty="0">
              <a:solidFill>
                <a:srgbClr val="0070C0"/>
              </a:solidFill>
            </a:endParaRPr>
          </a:p>
          <a:p>
            <a:pPr marL="342900" indent="-342900">
              <a:spcAft>
                <a:spcPts val="300"/>
              </a:spcAft>
              <a:buFont typeface="Arial" panose="020B0604020202020204" pitchFamily="34" charset="0"/>
              <a:buChar char="•"/>
              <a:defRPr b="0" i="0"/>
            </a:pPr>
            <a:r>
              <a:rPr lang="1106" sz="2000" b="1" dirty="0">
                <a:solidFill>
                  <a:srgbClr val="0070C0"/>
                </a:solidFill>
              </a:rPr>
              <a:t>Ymarfer </a:t>
            </a:r>
            <a:r>
              <a:rPr lang="1106" sz="2000" b="0" dirty="0">
                <a:solidFill>
                  <a:srgbClr val="0070C0"/>
                </a:solidFill>
              </a:rPr>
              <a:t>– mae arsylwi yn broses barhaus, nid un digwyddiad. </a:t>
            </a:r>
            <a:endParaRPr lang="cy-GB" sz="2000" b="0" dirty="0">
              <a:solidFill>
                <a:srgbClr val="0070C0"/>
              </a:solidFill>
            </a:endParaRPr>
          </a:p>
          <a:p>
            <a:pPr marL="342900" indent="-342900">
              <a:spcAft>
                <a:spcPts val="300"/>
              </a:spcAft>
              <a:buFont typeface="Arial" panose="020B0604020202020204" pitchFamily="34" charset="0"/>
              <a:buChar char="•"/>
              <a:defRPr b="0" i="0"/>
            </a:pPr>
            <a:r>
              <a:rPr lang="1106" sz="2000" b="0" dirty="0">
                <a:solidFill>
                  <a:srgbClr val="0070C0"/>
                </a:solidFill>
              </a:rPr>
              <a:t>Sicrhau cyfleoedd </a:t>
            </a:r>
            <a:r>
              <a:rPr lang="1106" sz="2000" b="1" dirty="0">
                <a:solidFill>
                  <a:srgbClr val="0070C0"/>
                </a:solidFill>
              </a:rPr>
              <a:t>cyfartal</a:t>
            </a:r>
            <a:r>
              <a:rPr lang="1106" sz="2000" b="0" dirty="0">
                <a:solidFill>
                  <a:srgbClr val="0070C0"/>
                </a:solidFill>
              </a:rPr>
              <a:t>.</a:t>
            </a:r>
            <a:endParaRPr lang="cy-GB" sz="2000" b="0" dirty="0">
              <a:solidFill>
                <a:srgbClr val="0070C0"/>
              </a:solidFill>
            </a:endParaRPr>
          </a:p>
          <a:p>
            <a:pPr marL="342900" indent="-342900">
              <a:spcAft>
                <a:spcPts val="300"/>
              </a:spcAft>
              <a:buFont typeface="Arial" panose="020B0604020202020204" pitchFamily="34" charset="0"/>
              <a:buChar char="•"/>
              <a:defRPr b="0" i="0"/>
            </a:pPr>
            <a:r>
              <a:rPr lang="1106" sz="2000" b="0" dirty="0">
                <a:solidFill>
                  <a:srgbClr val="0070C0"/>
                </a:solidFill>
              </a:rPr>
              <a:t>Osgoi </a:t>
            </a:r>
            <a:r>
              <a:rPr lang="1106" sz="2000" b="1" dirty="0">
                <a:solidFill>
                  <a:srgbClr val="0070C0"/>
                </a:solidFill>
              </a:rPr>
              <a:t>tynnu sylw</a:t>
            </a:r>
            <a:r>
              <a:rPr lang="1106" sz="2000" b="0" dirty="0">
                <a:solidFill>
                  <a:srgbClr val="0070C0"/>
                </a:solidFill>
              </a:rPr>
              <a:t>.  </a:t>
            </a:r>
          </a:p>
        </p:txBody>
      </p:sp>
      <p:sp>
        <p:nvSpPr>
          <p:cNvPr id="6" name="Title 1">
            <a:extLst>
              <a:ext uri="{FF2B5EF4-FFF2-40B4-BE49-F238E27FC236}">
                <a16:creationId xmlns:a16="http://schemas.microsoft.com/office/drawing/2014/main" id="{23F086DC-5E0E-4F72-8B82-14643E9508C7}"/>
              </a:ext>
            </a:extLst>
          </p:cNvPr>
          <p:cNvSpPr txBox="1"/>
          <p:nvPr>
            <p:custDataLst>
              <p:tags r:id="rId3"/>
            </p:custDataLst>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1798881622"/>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custDataLst>
              <p:tags r:id="rId1"/>
            </p:custDataLst>
          </p:nvPr>
        </p:nvSpPr>
        <p:spPr>
          <a:xfrm>
            <a:off x="4300538" y="1828800"/>
            <a:ext cx="6343650" cy="923330"/>
          </a:xfrm>
          <a:prstGeom prst="rect">
            <a:avLst/>
          </a:prstGeom>
          <a:noFill/>
        </p:spPr>
        <p:txBody>
          <a:bodyPr wrap="square" rtlCol="0">
            <a:spAutoFit/>
          </a:bodyPr>
          <a:lstStyle/>
          <a:p>
            <a:endParaRPr lang="en-GB"/>
          </a:p>
          <a:p>
            <a:endParaRPr lang="en-GB"/>
          </a:p>
          <a:p>
            <a:endParaRPr lang="en-GB"/>
          </a:p>
        </p:txBody>
      </p:sp>
      <p:sp>
        <p:nvSpPr>
          <p:cNvPr id="9" name="TextBox 8"/>
          <p:cNvSpPr txBox="1"/>
          <p:nvPr>
            <p:custDataLst>
              <p:tags r:id="rId2"/>
            </p:custDataLst>
          </p:nvPr>
        </p:nvSpPr>
        <p:spPr>
          <a:xfrm>
            <a:off x="406400" y="4531453"/>
            <a:ext cx="3540639" cy="1159398"/>
          </a:xfrm>
          <a:prstGeom prst="rect">
            <a:avLst/>
          </a:prstGeom>
          <a:noFill/>
        </p:spPr>
        <p:txBody>
          <a:bodyPr wrap="square" rtlCol="0">
            <a:spAutoFit/>
          </a:bodyPr>
          <a:lstStyle/>
          <a:p>
            <a:pPr>
              <a:defRPr b="0" i="0"/>
            </a:pPr>
            <a:r>
              <a:rPr lang="1106" sz="1400" b="1" dirty="0"/>
              <a:t>"Mae'n allweddol gwrando ar bryderon gofalwyr a chyfeirio at gefnogaeth yn gynnar gan y bydd hyn yn lleihau'r risg o niwed ac yn cefnogi llesiant gofalwyr a babanod/plant".</a:t>
            </a:r>
            <a:r>
              <a:rPr lang="1106" sz="1400" b="0" dirty="0"/>
              <a:t>  </a:t>
            </a:r>
            <a:endParaRPr lang="1106" sz="1400" b="1" dirty="0"/>
          </a:p>
        </p:txBody>
      </p:sp>
      <p:sp>
        <p:nvSpPr>
          <p:cNvPr id="10" name="Rectangle 9"/>
          <p:cNvSpPr/>
          <p:nvPr>
            <p:custDataLst>
              <p:tags r:id="rId3"/>
            </p:custDataLst>
          </p:nvPr>
        </p:nvSpPr>
        <p:spPr>
          <a:xfrm>
            <a:off x="4300537" y="1453588"/>
            <a:ext cx="7691438" cy="5039288"/>
          </a:xfrm>
          <a:prstGeom prst="rect">
            <a:avLst/>
          </a:prstGeom>
        </p:spPr>
        <p:txBody>
          <a:bodyPr wrap="square" lIns="91440" tIns="45720" rIns="91440" bIns="45720" anchor="t" anchorCtr="0">
            <a:noAutofit/>
          </a:bodyPr>
          <a:lstStyle/>
          <a:p>
            <a:pPr>
              <a:defRPr b="0" i="0"/>
            </a:pPr>
            <a:r>
              <a:rPr lang="1106" dirty="0"/>
              <a:t>"Helo, fy enw i yw Ann a dwi'n ymwelydd iechyd. Dwi'n asesu ac yn cefnogi plant a'u teuluoedd mewn adolygiadau. Dwi hefyd yn gweithio ochr yn ochr â gweithwyr iechyd proffesiynol eraill, fel meddygon teulu, deietegwyr ac aelodau eraill o dimau amlasiantaethol ac amlddisgyblaethol.</a:t>
            </a:r>
          </a:p>
          <a:p>
            <a:endParaRPr lang="en-GB" dirty="0"/>
          </a:p>
          <a:p>
            <a:pPr marL="285750" indent="-285750">
              <a:buFont typeface="Arial" panose="020B0604020202020204" pitchFamily="34" charset="0"/>
              <a:buChar char="•"/>
              <a:defRPr b="0" i="0"/>
            </a:pPr>
            <a:r>
              <a:rPr lang="1106" dirty="0"/>
              <a:t>Pan fydd y gofalwr yn tynnu dillad babi – byddaf yn edrych ar sut mae'r babi'n ymateb – gwenu, cyswllt llygad, y gallu i dalu sylw i lais y gofalwr ac ati – ac unrhyw anawsterau sydd gan y gofalwr o ran gafael y babi ac unrhyw arwyddion o glefyd melyn neu anaemia.</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defRPr b="0" i="0"/>
            </a:pPr>
            <a:r>
              <a:rPr lang="1106" dirty="0"/>
              <a:t>Sut mae babi naw mis a blwydd oed yn cymdeithasu ac yn ymlynu wrth y gofalwr – mae'r rhan fwyaf o fabanod yn ymlynol yr oed hwn.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defRPr b="0" i="0"/>
            </a:pPr>
            <a:r>
              <a:rPr lang="1106" dirty="0"/>
              <a:t>Cyfathrebu a datblygiad echddygol – er enghraifft, synau, mynegiadau, eistedd, cydbwysedd, defnyddio dwylo, unrhyw batrymau annormal.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defRPr b="0" i="0"/>
            </a:pPr>
            <a:r>
              <a:rPr lang="1106" dirty="0"/>
              <a:t>Arsylwi plentyn yn cerdded ac mae sgiliau llawdriniol bras a manwl yn cael eu gwirio."</a:t>
            </a:r>
          </a:p>
        </p:txBody>
      </p:sp>
      <p:pic>
        <p:nvPicPr>
          <p:cNvPr id="1026" name="Picture 2" descr="Health Visitor Talking To Mother With Young Baby">
            <a:extLst>
              <a:ext uri="{FF2B5EF4-FFF2-40B4-BE49-F238E27FC236}">
                <a16:creationId xmlns:a16="http://schemas.microsoft.com/office/drawing/2014/main" id="{02F9C7EC-1BB6-4B0C-9D5C-8BDD5ACE6763}"/>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bwMode="auto">
          <a:xfrm>
            <a:off x="406400" y="1765752"/>
            <a:ext cx="3533569" cy="2473498"/>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
            <a:extLst>
              <a:ext uri="{FF2B5EF4-FFF2-40B4-BE49-F238E27FC236}">
                <a16:creationId xmlns:a16="http://schemas.microsoft.com/office/drawing/2014/main" id="{CF57A1BE-956E-436D-AEF8-83665D04A33E}"/>
              </a:ext>
            </a:extLst>
          </p:cNvPr>
          <p:cNvSpPr txBox="1"/>
          <p:nvPr>
            <p:custDataLst>
              <p:tags r:id="rId5"/>
            </p:custDataLst>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3394273008"/>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custDataLst>
              <p:tags r:id="rId1"/>
            </p:custDataLst>
          </p:nvPr>
        </p:nvPicPr>
        <p:blipFill>
          <a:blip r:embed="rId7"/>
          <a:stretch>
            <a:fillRect/>
          </a:stretch>
        </p:blipFill>
        <p:spPr>
          <a:xfrm>
            <a:off x="877660" y="4239847"/>
            <a:ext cx="1466850" cy="1819275"/>
          </a:xfrm>
          <a:prstGeom prst="rect">
            <a:avLst/>
          </a:prstGeom>
        </p:spPr>
      </p:pic>
      <p:sp>
        <p:nvSpPr>
          <p:cNvPr id="7" name="TextBox 6"/>
          <p:cNvSpPr txBox="1"/>
          <p:nvPr>
            <p:custDataLst>
              <p:tags r:id="rId2"/>
            </p:custDataLst>
          </p:nvPr>
        </p:nvSpPr>
        <p:spPr>
          <a:xfrm>
            <a:off x="2707640" y="4018406"/>
            <a:ext cx="7987196" cy="2242520"/>
          </a:xfrm>
          <a:prstGeom prst="rect">
            <a:avLst/>
          </a:prstGeom>
          <a:noFill/>
        </p:spPr>
        <p:txBody>
          <a:bodyPr wrap="square" rtlCol="0">
            <a:spAutoFit/>
          </a:bodyPr>
          <a:lstStyle/>
          <a:p>
            <a:pPr>
              <a:spcAft>
                <a:spcPts val="600"/>
              </a:spcAft>
              <a:defRPr b="0" i="0"/>
            </a:pPr>
            <a:r>
              <a:rPr lang="1106"/>
              <a:t>Defnyddio 'goleuadau traffig':</a:t>
            </a:r>
          </a:p>
          <a:p>
            <a:pPr>
              <a:spcAft>
                <a:spcPts val="600"/>
              </a:spcAft>
              <a:defRPr b="0" i="0"/>
            </a:pPr>
            <a:r>
              <a:rPr lang="1106" b="1">
                <a:solidFill>
                  <a:srgbClr val="FF0000"/>
                </a:solidFill>
              </a:rPr>
              <a:t>COCH </a:t>
            </a:r>
            <a:r>
              <a:rPr lang="1106" b="0">
                <a:solidFill>
                  <a:srgbClr val="FF0000"/>
                </a:solidFill>
              </a:rPr>
              <a:t>– Dim syniad beth yw'r pum elfen asesu a dim syniad o gyfrifoldebau awdurdod lleol.</a:t>
            </a:r>
          </a:p>
          <a:p>
            <a:pPr>
              <a:spcAft>
                <a:spcPts val="600"/>
              </a:spcAft>
              <a:defRPr b="0" i="0"/>
            </a:pPr>
            <a:r>
              <a:rPr lang="1106" b="1">
                <a:solidFill>
                  <a:schemeClr val="accent3">
                    <a:lumMod val="75000"/>
                  </a:schemeClr>
                </a:solidFill>
              </a:rPr>
              <a:t>OREN </a:t>
            </a:r>
            <a:r>
              <a:rPr lang="1106" b="0">
                <a:solidFill>
                  <a:schemeClr val="accent3">
                    <a:lumMod val="75000"/>
                  </a:schemeClr>
                </a:solidFill>
              </a:rPr>
              <a:t>– Ydw, dwi'n meddwl fy mod i'n gwybod rhai elfennau a rhai o gyfrifoldebau awdurdod lleol.</a:t>
            </a:r>
          </a:p>
          <a:p>
            <a:pPr>
              <a:defRPr b="0" i="0"/>
            </a:pPr>
            <a:r>
              <a:rPr lang="1106" b="1">
                <a:solidFill>
                  <a:srgbClr val="00B050"/>
                </a:solidFill>
              </a:rPr>
              <a:t>GWYRDD </a:t>
            </a:r>
            <a:r>
              <a:rPr lang="1106" b="0">
                <a:solidFill>
                  <a:srgbClr val="00B050"/>
                </a:solidFill>
              </a:rPr>
              <a:t>– Dwi'n gallu esbonio'r pum elfen asesu a chyfrifoldebau awdurdod lleol. </a:t>
            </a:r>
            <a:endParaRPr lang="en-GB"/>
          </a:p>
        </p:txBody>
      </p:sp>
      <p:sp>
        <p:nvSpPr>
          <p:cNvPr id="12" name="Title 1">
            <a:extLst>
              <a:ext uri="{FF2B5EF4-FFF2-40B4-BE49-F238E27FC236}">
                <a16:creationId xmlns:a16="http://schemas.microsoft.com/office/drawing/2014/main" id="{7D6D5CE2-BEFE-454C-AECF-DD59783F3091}"/>
              </a:ext>
            </a:extLst>
          </p:cNvPr>
          <p:cNvSpPr>
            <a:spLocks noGrp="1"/>
          </p:cNvSpPr>
          <p:nvPr>
            <p:ph type="title"/>
            <p:custDataLst>
              <p:tags r:id="rId3"/>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
        <p:nvSpPr>
          <p:cNvPr id="13" name="Content Placeholder 2">
            <a:extLst>
              <a:ext uri="{FF2B5EF4-FFF2-40B4-BE49-F238E27FC236}">
                <a16:creationId xmlns:a16="http://schemas.microsoft.com/office/drawing/2014/main" id="{C71DCF38-9BBA-4157-ADB0-5D93A53A48B6}"/>
              </a:ext>
            </a:extLst>
          </p:cNvPr>
          <p:cNvSpPr>
            <a:spLocks noGrp="1"/>
          </p:cNvSpPr>
          <p:nvPr>
            <p:ph idx="1"/>
            <p:custDataLst>
              <p:tags r:id="rId4"/>
            </p:custDataLst>
          </p:nvPr>
        </p:nvSpPr>
        <p:spPr>
          <a:xfrm>
            <a:off x="775494" y="1480458"/>
            <a:ext cx="10641012" cy="2079171"/>
          </a:xfrm>
        </p:spPr>
        <p:txBody>
          <a:bodyPr>
            <a:noAutofit/>
          </a:bodyPr>
          <a:lstStyle/>
          <a:p>
            <a:pPr>
              <a:lnSpc>
                <a:spcPct val="100000"/>
              </a:lnSpc>
              <a:defRPr b="0" i="0"/>
            </a:pPr>
            <a:r>
              <a:rPr lang="1106" sz="2000"/>
              <a:t>Rhan nesaf Tasg 1 (c):</a:t>
            </a:r>
          </a:p>
          <a:p>
            <a:pPr>
              <a:lnSpc>
                <a:spcPct val="100000"/>
              </a:lnSpc>
              <a:defRPr b="0" i="0"/>
            </a:pPr>
            <a:r>
              <a:rPr lang="1106" sz="2000">
                <a:solidFill>
                  <a:schemeClr val="tx1"/>
                </a:solidFill>
              </a:rPr>
              <a:t>Rhaid i chi roi esboniad ardderchog o'r pum elfen asesu a chyfrifoldebau awdurdod lleol. </a:t>
            </a:r>
          </a:p>
          <a:p>
            <a:pPr>
              <a:lnSpc>
                <a:spcPct val="100000"/>
              </a:lnSpc>
              <a:defRPr b="0" i="0"/>
            </a:pPr>
            <a:r>
              <a:rPr lang="1106" sz="2000">
                <a:solidFill>
                  <a:schemeClr val="tx1"/>
                </a:solidFill>
              </a:rPr>
              <a:t>Oes unrhyw un yn gwybod y pum elfen asesu a chyfrifoldebau awdurdod lleol? </a:t>
            </a:r>
          </a:p>
          <a:p>
            <a:endParaRPr lang="en-GB" sz="2400">
              <a:solidFill>
                <a:schemeClr val="tx1"/>
              </a:solidFill>
            </a:endParaRPr>
          </a:p>
          <a:p>
            <a:endParaRPr lang="en-GB" sz="2400">
              <a:solidFill>
                <a:schemeClr val="tx1"/>
              </a:solidFill>
            </a:endParaRPr>
          </a:p>
        </p:txBody>
      </p:sp>
    </p:spTree>
    <p:extLst>
      <p:ext uri="{BB962C8B-B14F-4D97-AF65-F5344CB8AC3E}">
        <p14:creationId xmlns:p14="http://schemas.microsoft.com/office/powerpoint/2010/main" val="13981678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additive="base">
                                        <p:cTn id="1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7B10B8-E35F-4EAF-9EA5-8EE63806DBD5}"/>
              </a:ext>
            </a:extLst>
          </p:cNvPr>
          <p:cNvSpPr>
            <a:spLocks noGrp="1"/>
          </p:cNvSpPr>
          <p:nvPr>
            <p:ph idx="1"/>
            <p:custDataLst>
              <p:tags r:id="rId1"/>
            </p:custDataLst>
          </p:nvPr>
        </p:nvSpPr>
        <p:spPr>
          <a:xfrm>
            <a:off x="1234508" y="1594757"/>
            <a:ext cx="9722984" cy="3668485"/>
          </a:xfrm>
        </p:spPr>
        <p:txBody>
          <a:bodyPr/>
          <a:lstStyle/>
          <a:p>
            <a:pPr>
              <a:defRPr b="0" i="0"/>
            </a:pPr>
            <a:r>
              <a:rPr lang="1106" dirty="0">
                <a:solidFill>
                  <a:schemeClr val="tx1"/>
                </a:solidFill>
              </a:rPr>
              <a:t>Mae'n bwysig sylweddoli bod gan awdurdodau lleol yng Nghymru '</a:t>
            </a:r>
            <a:r>
              <a:rPr lang="1106" b="1" dirty="0">
                <a:solidFill>
                  <a:schemeClr val="tx1"/>
                </a:solidFill>
              </a:rPr>
              <a:t>ddyletswydd gofal</a:t>
            </a:r>
            <a:r>
              <a:rPr lang="1106" dirty="0">
                <a:solidFill>
                  <a:schemeClr val="tx1"/>
                </a:solidFill>
              </a:rPr>
              <a:t>' cyfreithiol i gynnal asesiad o anghenion unigolyn. Mae ganddyn nhw ddyletswydd i gwrdd â'r anghenion hynny ar gyfer unigolyn sydd angen gofal a chymorth neu ofalwr sydd angen cefnogaeth. Enw arall ar hyn yw ’</a:t>
            </a:r>
            <a:r>
              <a:rPr lang="1106" b="1" dirty="0">
                <a:solidFill>
                  <a:schemeClr val="tx1"/>
                </a:solidFill>
              </a:rPr>
              <a:t>dyletswydd i asesu</a:t>
            </a:r>
            <a:r>
              <a:rPr lang="1106" dirty="0">
                <a:solidFill>
                  <a:schemeClr val="tx1"/>
                </a:solidFill>
              </a:rPr>
              <a:t>'.  </a:t>
            </a:r>
          </a:p>
          <a:p>
            <a:pPr algn="ctr"/>
            <a:endParaRPr lang="en-GB" dirty="0">
              <a:solidFill>
                <a:schemeClr val="tx1"/>
              </a:solidFill>
            </a:endParaRPr>
          </a:p>
          <a:p>
            <a:pPr algn="ctr">
              <a:defRPr b="0" i="0"/>
            </a:pPr>
            <a:r>
              <a:rPr lang="1106" dirty="0">
                <a:solidFill>
                  <a:schemeClr val="tx1"/>
                </a:solidFill>
              </a:rPr>
              <a:t>Oes unrhyw un yn gwybod beth yw ystyr 'dyletswydd gofal'?</a:t>
            </a:r>
          </a:p>
          <a:p>
            <a:pPr algn="ctr"/>
            <a:endParaRPr lang="en-GB" dirty="0">
              <a:solidFill>
                <a:schemeClr val="tx1"/>
              </a:solidFill>
            </a:endParaRPr>
          </a:p>
          <a:p>
            <a:pPr>
              <a:defRPr b="0" i="0"/>
            </a:pPr>
            <a:r>
              <a:rPr lang="1106" sz="2400" dirty="0">
                <a:solidFill>
                  <a:schemeClr val="tx1"/>
                </a:solidFill>
              </a:rPr>
              <a:t>Dyletswydd gofal yw rhwymedigaeth gyfreithiol ar weithwyr proffesiynol a'r awdurdod lleol i ddiogelu unigolion sydd mewn perygl o niwed a chamdriniaeth.</a:t>
            </a:r>
          </a:p>
        </p:txBody>
      </p:sp>
      <p:sp>
        <p:nvSpPr>
          <p:cNvPr id="6" name="Title 1">
            <a:extLst>
              <a:ext uri="{FF2B5EF4-FFF2-40B4-BE49-F238E27FC236}">
                <a16:creationId xmlns:a16="http://schemas.microsoft.com/office/drawing/2014/main" id="{B13C787E-987E-41EE-8114-50667A0A997D}"/>
              </a:ext>
            </a:extLst>
          </p:cNvPr>
          <p:cNvSpPr>
            <a:spLocks noGrp="1"/>
          </p:cNvSpPr>
          <p:nvPr>
            <p:ph type="title"/>
            <p:custDataLst>
              <p:tags r:id="rId2"/>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6797310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F3D0EB-F8E2-4A56-B32C-857C2DDA191E}"/>
              </a:ext>
            </a:extLst>
          </p:cNvPr>
          <p:cNvSpPr>
            <a:spLocks noGrp="1"/>
          </p:cNvSpPr>
          <p:nvPr>
            <p:ph idx="1"/>
            <p:custDataLst>
              <p:tags r:id="rId1"/>
            </p:custDataLst>
          </p:nvPr>
        </p:nvSpPr>
        <p:spPr>
          <a:xfrm>
            <a:off x="780937" y="1482272"/>
            <a:ext cx="10630126" cy="4766128"/>
          </a:xfrm>
        </p:spPr>
        <p:txBody>
          <a:bodyPr>
            <a:noAutofit/>
          </a:bodyPr>
          <a:lstStyle/>
          <a:p>
            <a:pPr>
              <a:lnSpc>
                <a:spcPct val="100000"/>
              </a:lnSpc>
              <a:spcAft>
                <a:spcPts val="1200"/>
              </a:spcAft>
              <a:defRPr b="0" i="0"/>
            </a:pPr>
            <a:r>
              <a:rPr lang="1106" dirty="0">
                <a:solidFill>
                  <a:schemeClr val="tx1"/>
                </a:solidFill>
              </a:rPr>
              <a:t>Pan fydd asesiad yn digwydd, rhaid i'r awdurdod lleol, o leiaf, gofnodi'r hyn sy'n digwydd yn yr asesiad yn unol â'r offeryn asesu a chymwysterau cenedlaethol – mae hwn yn cynnwys </a:t>
            </a:r>
            <a:r>
              <a:rPr lang="1106" b="1" u="sng" dirty="0">
                <a:solidFill>
                  <a:schemeClr val="tx1"/>
                </a:solidFill>
              </a:rPr>
              <a:t>pedair</a:t>
            </a:r>
            <a:r>
              <a:rPr lang="1106" u="sng" dirty="0">
                <a:solidFill>
                  <a:schemeClr val="tx1"/>
                </a:solidFill>
              </a:rPr>
              <a:t> agwedd allweddol</a:t>
            </a:r>
            <a:r>
              <a:rPr lang="1106" dirty="0">
                <a:solidFill>
                  <a:schemeClr val="tx1"/>
                </a:solidFill>
              </a:rPr>
              <a:t>. Mae hyn yn darparu fframwaith i arwain yr asesiad, sy'n cynnwys y canlynol:</a:t>
            </a:r>
          </a:p>
          <a:p>
            <a:pPr marL="358775" indent="-358775">
              <a:lnSpc>
                <a:spcPct val="100000"/>
              </a:lnSpc>
              <a:spcAft>
                <a:spcPts val="1200"/>
              </a:spcAft>
              <a:defRPr b="0" i="0"/>
            </a:pPr>
            <a:r>
              <a:rPr lang="1106" dirty="0"/>
              <a:t>1.	</a:t>
            </a:r>
            <a:r>
              <a:rPr lang="1106" b="1" u="sng" dirty="0"/>
              <a:t>pum</a:t>
            </a:r>
            <a:r>
              <a:rPr lang="1106" u="sng" dirty="0"/>
              <a:t> elfen sy'n rhyngberthyn</a:t>
            </a:r>
            <a:r>
              <a:rPr lang="1106" dirty="0"/>
              <a:t> i sicrhau bod yr awdurdod lleol yn ystyried amgylchiadau'r unigolyn yn llawn:</a:t>
            </a:r>
          </a:p>
          <a:p>
            <a:pPr marL="892175" indent="-533400">
              <a:spcAft>
                <a:spcPts val="1200"/>
              </a:spcAft>
              <a:buFont typeface="+mj-lt"/>
              <a:buAutoNum type="arabicPeriod"/>
              <a:tabLst>
                <a:tab pos="446088" algn="l"/>
                <a:tab pos="892175" algn="l"/>
              </a:tabLst>
              <a:defRPr b="0" i="0"/>
            </a:pPr>
            <a:r>
              <a:rPr lang="1106" dirty="0">
                <a:solidFill>
                  <a:schemeClr val="tx1"/>
                </a:solidFill>
              </a:rPr>
              <a:t>Asesu ac ystyried amgylchiadau'r unigolyn.</a:t>
            </a:r>
          </a:p>
          <a:p>
            <a:pPr marL="892175" indent="-533400">
              <a:spcAft>
                <a:spcPts val="1200"/>
              </a:spcAft>
              <a:buFont typeface="+mj-lt"/>
              <a:buAutoNum type="arabicPeriod"/>
              <a:tabLst>
                <a:tab pos="446088" algn="l"/>
                <a:tab pos="892175" algn="l"/>
              </a:tabLst>
              <a:defRPr b="0" i="0"/>
            </a:pPr>
            <a:r>
              <a:rPr lang="1106" dirty="0">
                <a:solidFill>
                  <a:schemeClr val="tx1"/>
                </a:solidFill>
              </a:rPr>
              <a:t>Ystyried ei amgylchiadau personol.</a:t>
            </a:r>
          </a:p>
          <a:p>
            <a:pPr marL="892175" indent="-533400">
              <a:spcAft>
                <a:spcPts val="1200"/>
              </a:spcAft>
              <a:buFont typeface="+mj-lt"/>
              <a:buAutoNum type="arabicPeriod"/>
              <a:tabLst>
                <a:tab pos="446088" algn="l"/>
                <a:tab pos="892175" algn="l"/>
              </a:tabLst>
              <a:defRPr b="0" i="0"/>
            </a:pPr>
            <a:r>
              <a:rPr lang="1106" dirty="0">
                <a:solidFill>
                  <a:schemeClr val="tx1"/>
                </a:solidFill>
              </a:rPr>
              <a:t>Asesu ac ystyried unrhyw rwystrau i gyflawni'r canlyniadau hynny.</a:t>
            </a:r>
          </a:p>
          <a:p>
            <a:pPr marL="892175" indent="-533400">
              <a:spcAft>
                <a:spcPts val="1200"/>
              </a:spcAft>
              <a:buFont typeface="+mj-lt"/>
              <a:buAutoNum type="arabicPeriod"/>
              <a:tabLst>
                <a:tab pos="446088" algn="l"/>
                <a:tab pos="892175" algn="l"/>
              </a:tabLst>
              <a:defRPr b="0" i="0"/>
            </a:pPr>
            <a:r>
              <a:rPr lang="1106" dirty="0">
                <a:solidFill>
                  <a:schemeClr val="tx1"/>
                </a:solidFill>
              </a:rPr>
              <a:t>Asesu ac ystyried unrhyw risgiau i'r unigolyn neu bobl eraill os na chyflawnir y canlyniadau hynny.</a:t>
            </a:r>
          </a:p>
          <a:p>
            <a:pPr marL="892175" indent="-533400">
              <a:buFont typeface="+mj-lt"/>
              <a:buAutoNum type="arabicPeriod"/>
              <a:tabLst>
                <a:tab pos="446088" algn="l"/>
                <a:tab pos="892175" algn="l"/>
              </a:tabLst>
              <a:defRPr b="0" i="0"/>
            </a:pPr>
            <a:r>
              <a:rPr lang="1106" dirty="0">
                <a:solidFill>
                  <a:schemeClr val="tx1"/>
                </a:solidFill>
              </a:rPr>
              <a:t>Asesu ac ystyried cryfderau a galluoedd yr unigolyn.</a:t>
            </a:r>
          </a:p>
          <a:p>
            <a:pPr>
              <a:lnSpc>
                <a:spcPct val="100000"/>
              </a:lnSpc>
            </a:pPr>
            <a:endParaRPr lang="en-GB" dirty="0">
              <a:solidFill>
                <a:schemeClr val="tx1"/>
              </a:solidFill>
            </a:endParaRPr>
          </a:p>
          <a:p>
            <a:pPr>
              <a:lnSpc>
                <a:spcPct val="100000"/>
              </a:lnSpc>
            </a:pPr>
            <a:endParaRPr lang="en-GB" dirty="0">
              <a:solidFill>
                <a:schemeClr val="tx1"/>
              </a:solidFill>
            </a:endParaRPr>
          </a:p>
        </p:txBody>
      </p:sp>
      <p:sp>
        <p:nvSpPr>
          <p:cNvPr id="9" name="Title 1">
            <a:extLst>
              <a:ext uri="{FF2B5EF4-FFF2-40B4-BE49-F238E27FC236}">
                <a16:creationId xmlns:a16="http://schemas.microsoft.com/office/drawing/2014/main" id="{032FEA44-3B87-4F13-B034-B4ABC50D952A}"/>
              </a:ext>
            </a:extLst>
          </p:cNvPr>
          <p:cNvSpPr>
            <a:spLocks noGrp="1"/>
          </p:cNvSpPr>
          <p:nvPr>
            <p:ph type="title"/>
            <p:custDataLst>
              <p:tags r:id="rId2"/>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657096691"/>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F8D9E3-4D88-4CBE-A610-23AD294DF9E9}"/>
              </a:ext>
            </a:extLst>
          </p:cNvPr>
          <p:cNvSpPr>
            <a:spLocks noGrp="1"/>
          </p:cNvSpPr>
          <p:nvPr>
            <p:ph idx="1"/>
            <p:custDataLst>
              <p:tags r:id="rId1"/>
            </p:custDataLst>
          </p:nvPr>
        </p:nvSpPr>
        <p:spPr>
          <a:xfrm>
            <a:off x="407987" y="1315724"/>
            <a:ext cx="11283269" cy="1785256"/>
          </a:xfrm>
        </p:spPr>
        <p:txBody>
          <a:bodyPr/>
          <a:lstStyle/>
          <a:p>
            <a:pPr marL="358775" indent="-358775">
              <a:buAutoNum type="arabicPeriod" startAt="2"/>
              <a:defRPr b="0" i="0"/>
            </a:pPr>
            <a:r>
              <a:rPr lang="1106" dirty="0"/>
              <a:t>Y camau y dylai'r unigolyn, yr awdurdod lleol a phobl eraill eu cymryd fel y gall yr unigolyn gyflawni ei ganlyniadau personol.</a:t>
            </a:r>
          </a:p>
          <a:p>
            <a:pPr marL="358775" indent="-358775">
              <a:buAutoNum type="arabicPeriod" startAt="2"/>
              <a:defRPr b="0" i="0"/>
            </a:pPr>
            <a:r>
              <a:rPr lang="1106" dirty="0"/>
              <a:t>Gosodiad sy'n nodi'n glir sut bydd y camau hyn yn cyfrannu at gwrdd ag anghenion unigolyn a chyflawni ei ganlyniadau personol.</a:t>
            </a:r>
          </a:p>
          <a:p>
            <a:pPr marL="358775" indent="-358775">
              <a:buAutoNum type="arabicPeriod" startAt="2"/>
              <a:defRPr b="0" i="0"/>
            </a:pPr>
            <a:r>
              <a:rPr lang="1106" dirty="0"/>
              <a:t>Yr isafswm data craidd cenedlaethol.  </a:t>
            </a:r>
          </a:p>
        </p:txBody>
      </p:sp>
      <p:sp>
        <p:nvSpPr>
          <p:cNvPr id="7" name="TextBox 6">
            <a:extLst>
              <a:ext uri="{FF2B5EF4-FFF2-40B4-BE49-F238E27FC236}">
                <a16:creationId xmlns:a16="http://schemas.microsoft.com/office/drawing/2014/main" id="{07B3DEFA-D3C0-409D-89E5-65930B0025EF}"/>
              </a:ext>
            </a:extLst>
          </p:cNvPr>
          <p:cNvSpPr txBox="1"/>
          <p:nvPr>
            <p:custDataLst>
              <p:tags r:id="rId2"/>
            </p:custDataLst>
          </p:nvPr>
        </p:nvSpPr>
        <p:spPr>
          <a:xfrm>
            <a:off x="4639382" y="6458582"/>
            <a:ext cx="7867345" cy="366126"/>
          </a:xfrm>
          <a:prstGeom prst="rect">
            <a:avLst/>
          </a:prstGeom>
          <a:noFill/>
        </p:spPr>
        <p:txBody>
          <a:bodyPr wrap="square">
            <a:spAutoFit/>
          </a:bodyPr>
          <a:lstStyle/>
          <a:p>
            <a:pPr>
              <a:defRPr b="0" i="0"/>
            </a:pPr>
            <a:r>
              <a:rPr lang="1106" dirty="0">
                <a:hlinkClick r:id="rId8"/>
              </a:rPr>
              <a:t>part-3-code-of-practice-assessing-the-needs-of-individuals.pdf (llyw.cymru)</a:t>
            </a:r>
            <a:endParaRPr lang="en-GB" dirty="0"/>
          </a:p>
        </p:txBody>
      </p:sp>
      <p:sp>
        <p:nvSpPr>
          <p:cNvPr id="8" name="TextBox 7">
            <a:extLst>
              <a:ext uri="{FF2B5EF4-FFF2-40B4-BE49-F238E27FC236}">
                <a16:creationId xmlns:a16="http://schemas.microsoft.com/office/drawing/2014/main" id="{D5C5B37B-5C91-4F57-B210-2598DC127B1E}"/>
              </a:ext>
            </a:extLst>
          </p:cNvPr>
          <p:cNvSpPr txBox="1"/>
          <p:nvPr>
            <p:custDataLst>
              <p:tags r:id="rId3"/>
            </p:custDataLst>
          </p:nvPr>
        </p:nvSpPr>
        <p:spPr>
          <a:xfrm>
            <a:off x="6751163" y="3830912"/>
            <a:ext cx="5242225" cy="2013692"/>
          </a:xfrm>
          <a:prstGeom prst="rect">
            <a:avLst/>
          </a:prstGeom>
          <a:noFill/>
        </p:spPr>
        <p:txBody>
          <a:bodyPr wrap="square" rtlCol="0">
            <a:spAutoFit/>
          </a:bodyPr>
          <a:lstStyle/>
          <a:p>
            <a:pPr>
              <a:defRPr b="0" i="0"/>
            </a:pPr>
            <a:r>
              <a:rPr lang="1106"/>
              <a:t>Mae'r isafswm data craidd cenedlaethol yn ddull cyson mae gweithwyr iechyd a gofal cymdeithasol proffesiynol yn ei ddefnyddio i asesu anghenion unigolion.</a:t>
            </a:r>
          </a:p>
          <a:p>
            <a:endParaRPr lang="en-GB"/>
          </a:p>
          <a:p>
            <a:pPr>
              <a:defRPr b="0" i="0"/>
            </a:pPr>
            <a:r>
              <a:rPr lang="1106" b="1" u="sng"/>
              <a:t>Pam ydych chi'n meddwl ei fod yn briodol defnyddio hwn</a:t>
            </a:r>
            <a:r>
              <a:rPr lang="1106" b="0" u="none"/>
              <a:t>?</a:t>
            </a:r>
          </a:p>
        </p:txBody>
      </p:sp>
      <p:sp>
        <p:nvSpPr>
          <p:cNvPr id="9" name="Title 1">
            <a:extLst>
              <a:ext uri="{FF2B5EF4-FFF2-40B4-BE49-F238E27FC236}">
                <a16:creationId xmlns:a16="http://schemas.microsoft.com/office/drawing/2014/main" id="{B4ED88E4-2A38-46A1-B574-A753D9BF36CB}"/>
              </a:ext>
            </a:extLst>
          </p:cNvPr>
          <p:cNvSpPr>
            <a:spLocks noGrp="1"/>
          </p:cNvSpPr>
          <p:nvPr>
            <p:ph type="title"/>
            <p:custDataLst>
              <p:tags r:id="rId4"/>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graphicFrame>
        <p:nvGraphicFramePr>
          <p:cNvPr id="12" name="Table 11">
            <a:extLst>
              <a:ext uri="{FF2B5EF4-FFF2-40B4-BE49-F238E27FC236}">
                <a16:creationId xmlns:a16="http://schemas.microsoft.com/office/drawing/2014/main" id="{8E87081B-253C-44BE-9932-BBB972439F87}"/>
              </a:ext>
            </a:extLst>
          </p:cNvPr>
          <p:cNvGraphicFramePr>
            <a:graphicFrameLocks noGrp="1"/>
          </p:cNvGraphicFramePr>
          <p:nvPr>
            <p:custDataLst>
              <p:tags r:id="rId5"/>
            </p:custDataLst>
            <p:extLst>
              <p:ext uri="{D42A27DB-BD31-4B8C-83A1-F6EECF244321}">
                <p14:modId xmlns:p14="http://schemas.microsoft.com/office/powerpoint/2010/main" val="1359449074"/>
              </p:ext>
            </p:extLst>
          </p:nvPr>
        </p:nvGraphicFramePr>
        <p:xfrm>
          <a:off x="871821" y="3056451"/>
          <a:ext cx="5621576" cy="3505200"/>
        </p:xfrm>
        <a:graphic>
          <a:graphicData uri="http://schemas.openxmlformats.org/drawingml/2006/table">
            <a:tbl>
              <a:tblPr firstRow="1" firstCol="1" bandRow="1"/>
              <a:tblGrid>
                <a:gridCol w="3026000">
                  <a:extLst>
                    <a:ext uri="{9D8B030D-6E8A-4147-A177-3AD203B41FA5}">
                      <a16:colId xmlns:a16="http://schemas.microsoft.com/office/drawing/2014/main" val="3848805718"/>
                    </a:ext>
                  </a:extLst>
                </a:gridCol>
                <a:gridCol w="2595576">
                  <a:extLst>
                    <a:ext uri="{9D8B030D-6E8A-4147-A177-3AD203B41FA5}">
                      <a16:colId xmlns:a16="http://schemas.microsoft.com/office/drawing/2014/main" val="2947430301"/>
                    </a:ext>
                  </a:extLst>
                </a:gridCol>
              </a:tblGrid>
              <a:tr h="257113">
                <a:tc>
                  <a:txBody>
                    <a:bodyPr/>
                    <a:lstStyle/>
                    <a:p>
                      <a:pPr>
                        <a:lnSpc>
                          <a:spcPct val="100000"/>
                        </a:lnSpc>
                        <a:spcAft>
                          <a:spcPct val="0"/>
                        </a:spcAft>
                        <a:defRPr b="0" i="0"/>
                      </a:pPr>
                      <a:r>
                        <a:rPr lang="1106" sz="1150" u="sng">
                          <a:effectLst/>
                          <a:latin typeface="Arial" panose="020B0604020202020204" pitchFamily="34" charset="0"/>
                          <a:ea typeface="Calibri" panose="020F0502020204030204" pitchFamily="34" charset="0"/>
                          <a:cs typeface="Times New Roman" panose="02020603050405020304" pitchFamily="18" charset="0"/>
                        </a:rPr>
                        <a:t>Y Set Data Craidd</a:t>
                      </a:r>
                      <a:r>
                        <a:rPr lang="1106" sz="1150" u="none">
                          <a:effectLst/>
                          <a:latin typeface="Arial" panose="020B0604020202020204" pitchFamily="34" charset="0"/>
                          <a:ea typeface="Calibri" panose="020F0502020204030204" pitchFamily="34" charset="0"/>
                          <a:cs typeface="Times New Roman" panose="02020603050405020304" pitchFamily="18" charset="0"/>
                        </a:rPr>
                        <a:t> </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u="none" strike="noStrike">
                          <a:effectLst/>
                          <a:latin typeface="Arial" panose="020B0604020202020204" pitchFamily="34" charset="0"/>
                          <a:ea typeface="Calibri" panose="020F0502020204030204" pitchFamily="34" charset="0"/>
                          <a:cs typeface="Times New Roman" panose="02020603050405020304" pitchFamily="18" charset="0"/>
                        </a:rPr>
                        <a:t> </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txBody>
                  <a:tcPr marL="55874" marR="5587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 </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txBody>
                  <a:tcPr marL="55874" marR="5587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11895986"/>
                  </a:ext>
                </a:extLst>
              </a:tr>
              <a:tr h="2366267">
                <a:tc>
                  <a:txBody>
                    <a:bodyPr/>
                    <a:lstStyle/>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Rhif y GIG</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Teitl</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Cyfenw</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Enw(au) Cyntaf</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Enw Dewisol</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Cyfeiriad a Chod Post</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Dyddiad Geni</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Rhif Ffôn</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Cyfeiriad E-bost</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Rhyw</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Enw a chyfeiriad meddyg teulu </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Enw a chyfeiriad yr ysgol</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Galwedigaeth</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Pa asesiadau eraill sydd wedi'u gwneud gan asiantaethau eraill?</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txBody>
                  <a:tcPr marL="55874" marR="55874"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Dewis Iaith / Dull cyfathrebu / Gofyniad hygyrchedd</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Enw(au) y Gofalwr/Gofalwyr / Y Sawl â Chyfrifoldeb Rhiant/Rhieni</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Perthynas</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Manylion Cyswllt ar gyfer Gofalwr/Gofalwyr / Y Sawl â Chyfrifoldeb Rhiant/Rhieni</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A yw'r plentyn hwn ar y Gofrestr Amddiffyn Plant?</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Manylion cyswllt Cydlynydd Asesu Arweiniol</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Manylion cyswllt Cydlynydd Gofal Arweiniol</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Gwybodaeth wedi'i nodi gan (enw)</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Dynodiad</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Sefydliad</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ct val="0"/>
                        </a:spcAft>
                        <a:defRPr b="0" i="0"/>
                      </a:pPr>
                      <a:r>
                        <a:rPr lang="1106" sz="1150">
                          <a:effectLst/>
                          <a:latin typeface="Arial" panose="020B0604020202020204" pitchFamily="34" charset="0"/>
                          <a:ea typeface="Calibri" panose="020F0502020204030204" pitchFamily="34" charset="0"/>
                          <a:cs typeface="Times New Roman" panose="02020603050405020304" pitchFamily="18" charset="0"/>
                        </a:rPr>
                        <a:t>Dyddiad</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txBody>
                  <a:tcPr marL="55874" marR="55874"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629043"/>
                  </a:ext>
                </a:extLst>
              </a:tr>
            </a:tbl>
          </a:graphicData>
        </a:graphic>
      </p:graphicFrame>
    </p:spTree>
    <p:extLst>
      <p:ext uri="{BB962C8B-B14F-4D97-AF65-F5344CB8AC3E}">
        <p14:creationId xmlns:p14="http://schemas.microsoft.com/office/powerpoint/2010/main" val="1745515850"/>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C4D1D31-93B8-4CBD-97EF-5615729EEA50}"/>
              </a:ext>
            </a:extLst>
          </p:cNvPr>
          <p:cNvSpPr>
            <a:spLocks noGrp="1"/>
          </p:cNvSpPr>
          <p:nvPr>
            <p:ph idx="1"/>
            <p:custDataLst>
              <p:tags r:id="rId1"/>
            </p:custDataLst>
          </p:nvPr>
        </p:nvSpPr>
        <p:spPr>
          <a:xfrm>
            <a:off x="1234508" y="2085785"/>
            <a:ext cx="9722984" cy="3180695"/>
          </a:xfrm>
        </p:spPr>
        <p:txBody>
          <a:bodyPr>
            <a:noAutofit/>
          </a:bodyPr>
          <a:lstStyle/>
          <a:p>
            <a:pPr>
              <a:lnSpc>
                <a:spcPct val="100000"/>
              </a:lnSpc>
              <a:defRPr b="0" i="0"/>
            </a:pPr>
            <a:r>
              <a:rPr lang="1106">
                <a:solidFill>
                  <a:schemeClr val="tx1"/>
                </a:solidFill>
              </a:rPr>
              <a:t>Ar dudalennau 25-28 (Atodiad 1) </a:t>
            </a:r>
            <a:r>
              <a:rPr lang="1106" i="1">
                <a:solidFill>
                  <a:schemeClr val="tx1"/>
                </a:solidFill>
              </a:rPr>
              <a:t>Deddf Gwasanaethau Cymdeithasol a Llesiant (Cymru) 2014, Rhan 3 Cod Ymarfer (asesu anghenion unigolion)</a:t>
            </a:r>
            <a:r>
              <a:rPr lang="1106">
                <a:solidFill>
                  <a:schemeClr val="tx1"/>
                </a:solidFill>
              </a:rPr>
              <a:t>, mae arweiniad ar y pum elfen sy'n rhyngberthyn i sicrhau bod awdurdod lleol yn ystyried amgylchiadau unigolyn yn llawn. </a:t>
            </a:r>
          </a:p>
          <a:p>
            <a:pPr algn="ctr">
              <a:defRPr b="0" i="0"/>
            </a:pPr>
            <a:r>
              <a:rPr lang="1106">
                <a:hlinkClick r:id="rId4"/>
              </a:rPr>
              <a:t>part-3-code-of-practice-assessing-the-needs-of-individuals.pdf (llyw.cymru)</a:t>
            </a:r>
            <a:endParaRPr lang="en-GB"/>
          </a:p>
          <a:p>
            <a:pPr algn="ctr"/>
            <a:endParaRPr lang="en-GB">
              <a:solidFill>
                <a:schemeClr val="tx1"/>
              </a:solidFill>
            </a:endParaRPr>
          </a:p>
          <a:p>
            <a:pPr>
              <a:lnSpc>
                <a:spcPct val="100000"/>
              </a:lnSpc>
              <a:defRPr b="0" i="0"/>
            </a:pPr>
            <a:r>
              <a:rPr lang="1106" sz="2400">
                <a:solidFill>
                  <a:schemeClr val="tx1"/>
                </a:solidFill>
              </a:rPr>
              <a:t>Mewn grwpiau, lluniwch boster o'r pum elfen sy'n rhyngberthyn a pham mae'n bwysig bod yr awdurdod lleol yn ystyried hyn.</a:t>
            </a:r>
          </a:p>
          <a:p>
            <a:pPr marL="285750" indent="-285750">
              <a:buFont typeface="Arial" panose="020B0604020202020204" pitchFamily="34" charset="0"/>
              <a:buChar char="•"/>
            </a:pPr>
            <a:endParaRPr lang="en-GB"/>
          </a:p>
          <a:p>
            <a:endParaRPr lang="en-GB"/>
          </a:p>
        </p:txBody>
      </p:sp>
      <p:sp>
        <p:nvSpPr>
          <p:cNvPr id="6" name="Title 1">
            <a:extLst>
              <a:ext uri="{FF2B5EF4-FFF2-40B4-BE49-F238E27FC236}">
                <a16:creationId xmlns:a16="http://schemas.microsoft.com/office/drawing/2014/main" id="{DFB4079F-87EF-47DE-87B9-E60F710CC09E}"/>
              </a:ext>
            </a:extLst>
          </p:cNvPr>
          <p:cNvSpPr>
            <a:spLocks noGrp="1"/>
          </p:cNvSpPr>
          <p:nvPr>
            <p:ph type="title"/>
            <p:custDataLst>
              <p:tags r:id="rId2"/>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2314051307"/>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7F68FB-FAB4-4E20-9D3B-7F5E88FBA7FB}"/>
              </a:ext>
            </a:extLst>
          </p:cNvPr>
          <p:cNvSpPr>
            <a:spLocks noGrp="1"/>
          </p:cNvSpPr>
          <p:nvPr>
            <p:ph idx="1"/>
            <p:custDataLst>
              <p:tags r:id="rId1"/>
            </p:custDataLst>
          </p:nvPr>
        </p:nvSpPr>
        <p:spPr>
          <a:xfrm>
            <a:off x="448991" y="1514081"/>
            <a:ext cx="11294017" cy="4696506"/>
          </a:xfrm>
        </p:spPr>
        <p:txBody>
          <a:bodyPr>
            <a:normAutofit/>
          </a:bodyPr>
          <a:lstStyle/>
          <a:p>
            <a:pPr algn="ctr">
              <a:defRPr b="0" i="0"/>
            </a:pPr>
            <a:r>
              <a:rPr lang="1106" sz="2800" b="1"/>
              <a:t>Egwyddorion allweddol sy'n sail i'r dull o asesu plant, pobl ifanc a'u teuluoedd</a:t>
            </a:r>
          </a:p>
          <a:p>
            <a:pPr algn="ctr"/>
            <a:endParaRPr lang="en-GB">
              <a:solidFill>
                <a:schemeClr val="tx1"/>
              </a:solidFill>
            </a:endParaRPr>
          </a:p>
          <a:p>
            <a:pPr algn="ctr">
              <a:defRPr b="0" i="0"/>
            </a:pPr>
            <a:r>
              <a:rPr lang="1106" sz="2400">
                <a:solidFill>
                  <a:schemeClr val="tx1"/>
                </a:solidFill>
              </a:rPr>
              <a:t>Lluniwch ddiagram corryn yn cynnwys yr holl egwyddorion sy'n sail i'r dull o asesu plant, pobl ifanc a'u teuluoedd.</a:t>
            </a:r>
          </a:p>
          <a:p>
            <a:pPr algn="ctr"/>
            <a:endParaRPr lang="en-GB">
              <a:solidFill>
                <a:schemeClr val="tx1"/>
              </a:solidFill>
            </a:endParaRPr>
          </a:p>
          <a:p>
            <a:pPr algn="ctr">
              <a:lnSpc>
                <a:spcPct val="100000"/>
              </a:lnSpc>
              <a:defRPr b="0" i="0"/>
            </a:pPr>
            <a:r>
              <a:rPr lang="1106" sz="2000">
                <a:solidFill>
                  <a:srgbClr val="FF0000"/>
                </a:solidFill>
              </a:rPr>
              <a:t>Cofiwch, ar gyfer Tasg 1 (c):</a:t>
            </a:r>
          </a:p>
          <a:p>
            <a:pPr algn="ctr">
              <a:lnSpc>
                <a:spcPct val="100000"/>
              </a:lnSpc>
              <a:defRPr b="0" i="0"/>
            </a:pPr>
            <a:r>
              <a:rPr lang="1106" sz="2000">
                <a:solidFill>
                  <a:srgbClr val="FF0000"/>
                </a:solidFill>
              </a:rPr>
              <a:t>Peidiwch ag anghofio bod yn rhaid i chi esbonio sut mae'r egwyddorion yn sail i'r dull o asesu plant a'u teuluoedd! </a:t>
            </a:r>
            <a:endParaRPr lang="en-GB" sz="2000">
              <a:solidFill>
                <a:schemeClr val="tx1"/>
              </a:solidFill>
            </a:endParaRPr>
          </a:p>
        </p:txBody>
      </p:sp>
      <p:sp>
        <p:nvSpPr>
          <p:cNvPr id="6" name="Title 1">
            <a:extLst>
              <a:ext uri="{FF2B5EF4-FFF2-40B4-BE49-F238E27FC236}">
                <a16:creationId xmlns:a16="http://schemas.microsoft.com/office/drawing/2014/main" id="{8C72BA32-745E-4D2B-8C7B-E99D7E78607E}"/>
              </a:ext>
            </a:extLst>
          </p:cNvPr>
          <p:cNvSpPr>
            <a:spLocks noGrp="1"/>
          </p:cNvSpPr>
          <p:nvPr>
            <p:ph type="title"/>
            <p:custDataLst>
              <p:tags r:id="rId2"/>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288711766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custDataLst>
              <p:tags r:id="rId1"/>
            </p:custDataLst>
          </p:nvPr>
        </p:nvSpPr>
        <p:spPr>
          <a:xfrm>
            <a:off x="406399" y="1416205"/>
            <a:ext cx="11324683" cy="557738"/>
          </a:xfrm>
          <a:solidFill>
            <a:srgbClr val="DB44E3"/>
          </a:solidFill>
          <a:ln>
            <a:solidFill>
              <a:srgbClr val="F584EB"/>
            </a:solidFill>
          </a:ln>
        </p:spPr>
        <p:txBody>
          <a:bodyPr>
            <a:normAutofit/>
          </a:bodyPr>
          <a:lstStyle/>
          <a:p>
            <a:pPr algn="ctr">
              <a:defRPr b="0" i="0"/>
            </a:pPr>
            <a:r>
              <a:rPr lang="1106" sz="3000" b="1">
                <a:solidFill>
                  <a:schemeClr val="bg1"/>
                </a:solidFill>
                <a:ea typeface="+mj-lt"/>
                <a:cs typeface="+mj-lt"/>
              </a:rPr>
              <a:t>Dewis eich lleoliad gofal plant</a:t>
            </a:r>
            <a:r>
              <a:rPr lang="1106" sz="3000" b="0">
                <a:solidFill>
                  <a:schemeClr val="bg1"/>
                </a:solidFill>
                <a:ea typeface="+mj-lt"/>
                <a:cs typeface="+mj-lt"/>
              </a:rPr>
              <a:t> </a:t>
            </a:r>
          </a:p>
        </p:txBody>
      </p:sp>
      <p:sp>
        <p:nvSpPr>
          <p:cNvPr id="6" name="Content Placeholder 2">
            <a:extLst>
              <a:ext uri="{FF2B5EF4-FFF2-40B4-BE49-F238E27FC236}">
                <a16:creationId xmlns:a16="http://schemas.microsoft.com/office/drawing/2014/main" id="{F715B5D0-FBFE-497C-9E42-1472AECD6397}"/>
              </a:ext>
            </a:extLst>
          </p:cNvPr>
          <p:cNvSpPr>
            <a:spLocks noGrp="1"/>
          </p:cNvSpPr>
          <p:nvPr>
            <p:custDataLst>
              <p:tags r:id="rId2"/>
            </p:custDataLst>
          </p:nvPr>
        </p:nvSpPr>
        <p:spPr>
          <a:xfrm>
            <a:off x="406400" y="2241071"/>
            <a:ext cx="6792384" cy="4354282"/>
          </a:xfrm>
          <a:prstGeom prst="rect">
            <a:avLst/>
          </a:prstGeom>
          <a:ln>
            <a:solidFill>
              <a:srgbClr val="DB44E3"/>
            </a:solidFill>
          </a:ln>
        </p:spPr>
        <p:txBody>
          <a:bodyPr vert="horz" lIns="91440" tIns="45720" rIns="91440" bIns="45720" rtlCol="0" anchor="t">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defRPr b="0" i="0"/>
            </a:pPr>
            <a:r>
              <a:rPr lang="1106" dirty="0">
                <a:ea typeface="+mn-lt"/>
                <a:cs typeface="+mn-lt"/>
              </a:rPr>
              <a:t>Rhowch gynnig ar ymchwilio i amrywiaeth o leoliadau gofal plant yng Nghymru</a:t>
            </a:r>
          </a:p>
          <a:p>
            <a:pPr marL="0" indent="0">
              <a:lnSpc>
                <a:spcPct val="100000"/>
              </a:lnSpc>
              <a:spcBef>
                <a:spcPts val="600"/>
              </a:spcBef>
              <a:buNone/>
            </a:pPr>
            <a:endParaRPr lang="en-GB" dirty="0">
              <a:ea typeface="+mn-lt"/>
              <a:cs typeface="+mn-lt"/>
            </a:endParaRPr>
          </a:p>
          <a:p>
            <a:pPr>
              <a:lnSpc>
                <a:spcPct val="100000"/>
              </a:lnSpc>
              <a:spcBef>
                <a:spcPts val="600"/>
              </a:spcBef>
              <a:defRPr b="0" i="0"/>
            </a:pPr>
            <a:r>
              <a:rPr lang="1106" dirty="0">
                <a:ea typeface="+mn-lt"/>
                <a:cs typeface="+mn-lt"/>
              </a:rPr>
              <a:t>Gall eich lleoliad fod yn un addysgol, gofal plant neu ofal iechyd. (Rhaid iddo fod yn lleoliad ffurfiol sydd wedi'i </a:t>
            </a:r>
            <a:r>
              <a:rPr lang="1106" b="1" dirty="0">
                <a:ea typeface="+mn-lt"/>
                <a:cs typeface="+mn-lt"/>
              </a:rPr>
              <a:t>reoleiddio</a:t>
            </a:r>
            <a:r>
              <a:rPr lang="1106" dirty="0">
                <a:ea typeface="+mn-lt"/>
                <a:cs typeface="+mn-lt"/>
              </a:rPr>
              <a:t>.)</a:t>
            </a:r>
          </a:p>
          <a:p>
            <a:pPr>
              <a:lnSpc>
                <a:spcPct val="100000"/>
              </a:lnSpc>
              <a:spcBef>
                <a:spcPts val="600"/>
              </a:spcBef>
            </a:pPr>
            <a:endParaRPr lang="en-GB" dirty="0">
              <a:ea typeface="+mn-lt"/>
              <a:cs typeface="+mn-lt"/>
            </a:endParaRPr>
          </a:p>
          <a:p>
            <a:pPr>
              <a:lnSpc>
                <a:spcPct val="100000"/>
              </a:lnSpc>
              <a:spcBef>
                <a:spcPts val="600"/>
              </a:spcBef>
              <a:defRPr b="0" i="0"/>
            </a:pPr>
            <a:r>
              <a:rPr lang="1106" dirty="0">
                <a:ea typeface="+mn-lt"/>
                <a:cs typeface="+mn-lt"/>
              </a:rPr>
              <a:t>Gallech chi ddewis lleoliad a allai fod o gymorth yng ngham nesaf eich gyrfa. Pam na wnewch chi ddefnyddio'r lleoliad hwn ar gyfer unrhyw oriau lleoliad gwaith angenrheidiol? </a:t>
            </a:r>
          </a:p>
          <a:p>
            <a:pPr>
              <a:lnSpc>
                <a:spcPct val="100000"/>
              </a:lnSpc>
              <a:spcBef>
                <a:spcPts val="600"/>
              </a:spcBef>
            </a:pPr>
            <a:endParaRPr lang="en-GB" dirty="0">
              <a:ea typeface="+mn-lt"/>
              <a:cs typeface="+mn-lt"/>
            </a:endParaRPr>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sp>
        <p:nvSpPr>
          <p:cNvPr id="5" name="Title 4">
            <a:extLst>
              <a:ext uri="{FF2B5EF4-FFF2-40B4-BE49-F238E27FC236}">
                <a16:creationId xmlns:a16="http://schemas.microsoft.com/office/drawing/2014/main" id="{032AC855-838E-469D-B34F-9564876FE0EE}"/>
              </a:ext>
            </a:extLst>
          </p:cNvPr>
          <p:cNvSpPr txBox="1"/>
          <p:nvPr>
            <p:custDataLst>
              <p:tags r:id="rId3"/>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7" name="TextBox 6">
            <a:extLst>
              <a:ext uri="{FF2B5EF4-FFF2-40B4-BE49-F238E27FC236}">
                <a16:creationId xmlns:a16="http://schemas.microsoft.com/office/drawing/2014/main" id="{E3F34229-5F64-43F3-83BE-4DA08B6A1DD6}"/>
              </a:ext>
            </a:extLst>
          </p:cNvPr>
          <p:cNvSpPr txBox="1"/>
          <p:nvPr>
            <p:custDataLst>
              <p:tags r:id="rId4"/>
            </p:custDataLst>
          </p:nvPr>
        </p:nvSpPr>
        <p:spPr>
          <a:xfrm>
            <a:off x="7598537" y="2167038"/>
            <a:ext cx="3999195" cy="3416320"/>
          </a:xfrm>
          <a:prstGeom prst="rect">
            <a:avLst/>
          </a:prstGeom>
          <a:noFill/>
        </p:spPr>
        <p:txBody>
          <a:bodyPr wrap="square" rtlCol="0">
            <a:spAutoFit/>
          </a:bodyPr>
          <a:lstStyle/>
          <a:p>
            <a:pPr>
              <a:defRPr b="0" i="0"/>
            </a:pPr>
            <a:r>
              <a:rPr lang="1106" dirty="0"/>
              <a:t>Gwnewch ddiagram corryn ac amlinellwch amrywiaeth o leoliadau gofal plant gwahanol yn eich ardal leol.</a:t>
            </a:r>
          </a:p>
          <a:p>
            <a:endParaRPr lang="en-GB" dirty="0"/>
          </a:p>
          <a:p>
            <a:pPr>
              <a:defRPr b="0" i="0"/>
            </a:pPr>
            <a:r>
              <a:rPr lang="1106" dirty="0"/>
              <a:t>Ystyriwch sut mae'r lleoliad yn cefnogi anghenion plant a phobl ifanc drwy gyfnodau datblygiad allweddol.</a:t>
            </a:r>
          </a:p>
          <a:p>
            <a:endParaRPr lang="en-GB" dirty="0"/>
          </a:p>
          <a:p>
            <a:pPr>
              <a:defRPr b="0" i="0"/>
            </a:pPr>
            <a:r>
              <a:rPr lang="1106" dirty="0"/>
              <a:t>Y cyfnodau datblygiad allweddol yw:</a:t>
            </a:r>
          </a:p>
          <a:p>
            <a:endParaRPr lang="en-GB" dirty="0"/>
          </a:p>
          <a:p>
            <a:endParaRPr lang="en-GB" dirty="0"/>
          </a:p>
        </p:txBody>
      </p:sp>
      <p:graphicFrame>
        <p:nvGraphicFramePr>
          <p:cNvPr id="8" name="Table 8">
            <a:extLst>
              <a:ext uri="{FF2B5EF4-FFF2-40B4-BE49-F238E27FC236}">
                <a16:creationId xmlns:a16="http://schemas.microsoft.com/office/drawing/2014/main" id="{7E1B7A41-93B8-46F0-9ECB-6DBF5E9329B6}"/>
              </a:ext>
            </a:extLst>
          </p:cNvPr>
          <p:cNvGraphicFramePr>
            <a:graphicFrameLocks noGrp="1"/>
          </p:cNvGraphicFramePr>
          <p:nvPr>
            <p:custDataLst>
              <p:tags r:id="rId5"/>
            </p:custDataLst>
            <p:extLst>
              <p:ext uri="{D42A27DB-BD31-4B8C-83A1-F6EECF244321}">
                <p14:modId xmlns:p14="http://schemas.microsoft.com/office/powerpoint/2010/main" val="2331268313"/>
              </p:ext>
            </p:extLst>
          </p:nvPr>
        </p:nvGraphicFramePr>
        <p:xfrm>
          <a:off x="8060746" y="5311717"/>
          <a:ext cx="2667322" cy="1280160"/>
        </p:xfrm>
        <a:graphic>
          <a:graphicData uri="http://schemas.openxmlformats.org/drawingml/2006/table">
            <a:tbl>
              <a:tblPr firstRow="1" bandRow="1">
                <a:tableStyleId>{5C22544A-7EE6-4342-B048-85BDC9FD1C3A}</a:tableStyleId>
              </a:tblPr>
              <a:tblGrid>
                <a:gridCol w="1333661">
                  <a:extLst>
                    <a:ext uri="{9D8B030D-6E8A-4147-A177-3AD203B41FA5}">
                      <a16:colId xmlns:a16="http://schemas.microsoft.com/office/drawing/2014/main" val="2001828391"/>
                    </a:ext>
                  </a:extLst>
                </a:gridCol>
                <a:gridCol w="1333661">
                  <a:extLst>
                    <a:ext uri="{9D8B030D-6E8A-4147-A177-3AD203B41FA5}">
                      <a16:colId xmlns:a16="http://schemas.microsoft.com/office/drawing/2014/main" val="2246408552"/>
                    </a:ext>
                  </a:extLst>
                </a:gridCol>
              </a:tblGrid>
              <a:tr h="257415">
                <a:tc>
                  <a:txBody>
                    <a:bodyPr/>
                    <a:lstStyle/>
                    <a:p>
                      <a:pPr>
                        <a:defRPr b="0" i="0"/>
                      </a:pPr>
                      <a:r>
                        <a:rPr lang="1106" sz="1200" b="1"/>
                        <a:t>Cyfnod allweddol</a:t>
                      </a:r>
                    </a:p>
                  </a:txBody>
                  <a:tcPr/>
                </a:tc>
                <a:tc>
                  <a:txBody>
                    <a:bodyPr/>
                    <a:lstStyle/>
                    <a:p>
                      <a:pPr>
                        <a:defRPr b="0" i="0"/>
                      </a:pPr>
                      <a:r>
                        <a:rPr lang="1106" sz="1200" b="1"/>
                        <a:t>blwyddyn</a:t>
                      </a:r>
                    </a:p>
                  </a:txBody>
                  <a:tcPr/>
                </a:tc>
                <a:extLst>
                  <a:ext uri="{0D108BD9-81ED-4DB2-BD59-A6C34878D82A}">
                    <a16:rowId xmlns:a16="http://schemas.microsoft.com/office/drawing/2014/main" val="2163788393"/>
                  </a:ext>
                </a:extLst>
              </a:tr>
              <a:tr h="257415">
                <a:tc>
                  <a:txBody>
                    <a:bodyPr/>
                    <a:lstStyle/>
                    <a:p>
                      <a:pPr>
                        <a:defRPr b="0" i="0"/>
                      </a:pPr>
                      <a:r>
                        <a:rPr lang="1106" sz="1200"/>
                        <a:t>Babandod </a:t>
                      </a:r>
                    </a:p>
                  </a:txBody>
                  <a:tcPr/>
                </a:tc>
                <a:tc>
                  <a:txBody>
                    <a:bodyPr/>
                    <a:lstStyle/>
                    <a:p>
                      <a:pPr>
                        <a:defRPr b="0" i="0"/>
                      </a:pPr>
                      <a:r>
                        <a:rPr lang="1106" sz="1200"/>
                        <a:t>0-2 oed </a:t>
                      </a:r>
                    </a:p>
                  </a:txBody>
                  <a:tcPr/>
                </a:tc>
                <a:extLst>
                  <a:ext uri="{0D108BD9-81ED-4DB2-BD59-A6C34878D82A}">
                    <a16:rowId xmlns:a16="http://schemas.microsoft.com/office/drawing/2014/main" val="591569156"/>
                  </a:ext>
                </a:extLst>
              </a:tr>
              <a:tr h="257415">
                <a:tc>
                  <a:txBody>
                    <a:bodyPr/>
                    <a:lstStyle/>
                    <a:p>
                      <a:pPr>
                        <a:defRPr b="0" i="0"/>
                      </a:pPr>
                      <a:r>
                        <a:rPr lang="1106" sz="1200"/>
                        <a:t>Plentyndod</a:t>
                      </a:r>
                    </a:p>
                  </a:txBody>
                  <a:tcPr/>
                </a:tc>
                <a:tc>
                  <a:txBody>
                    <a:bodyPr/>
                    <a:lstStyle/>
                    <a:p>
                      <a:pPr>
                        <a:defRPr b="0" i="0"/>
                      </a:pPr>
                      <a:r>
                        <a:rPr lang="1106" sz="1200"/>
                        <a:t>3-12 oed</a:t>
                      </a:r>
                    </a:p>
                  </a:txBody>
                  <a:tcPr/>
                </a:tc>
                <a:extLst>
                  <a:ext uri="{0D108BD9-81ED-4DB2-BD59-A6C34878D82A}">
                    <a16:rowId xmlns:a16="http://schemas.microsoft.com/office/drawing/2014/main" val="2356367002"/>
                  </a:ext>
                </a:extLst>
              </a:tr>
              <a:tr h="257415">
                <a:tc>
                  <a:txBody>
                    <a:bodyPr/>
                    <a:lstStyle/>
                    <a:p>
                      <a:pPr>
                        <a:defRPr b="0" i="0"/>
                      </a:pPr>
                      <a:r>
                        <a:rPr lang="1106" sz="1200"/>
                        <a:t>Llencyndod </a:t>
                      </a:r>
                    </a:p>
                  </a:txBody>
                  <a:tcPr/>
                </a:tc>
                <a:tc>
                  <a:txBody>
                    <a:bodyPr/>
                    <a:lstStyle/>
                    <a:p>
                      <a:pPr>
                        <a:defRPr b="0" i="0"/>
                      </a:pPr>
                      <a:r>
                        <a:rPr lang="1106" sz="1200"/>
                        <a:t>13-19 oed</a:t>
                      </a:r>
                    </a:p>
                  </a:txBody>
                  <a:tcPr/>
                </a:tc>
                <a:extLst>
                  <a:ext uri="{0D108BD9-81ED-4DB2-BD59-A6C34878D82A}">
                    <a16:rowId xmlns:a16="http://schemas.microsoft.com/office/drawing/2014/main" val="2763043283"/>
                  </a:ext>
                </a:extLst>
              </a:tr>
            </a:tbl>
          </a:graphicData>
        </a:graphic>
      </p:graphicFrame>
    </p:spTree>
    <p:extLst>
      <p:ext uri="{BB962C8B-B14F-4D97-AF65-F5344CB8AC3E}">
        <p14:creationId xmlns:p14="http://schemas.microsoft.com/office/powerpoint/2010/main" val="2167365611"/>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D6B3E8-6DD4-4E05-A07E-E8B4918FCD32}"/>
              </a:ext>
            </a:extLst>
          </p:cNvPr>
          <p:cNvSpPr>
            <a:spLocks noGrp="1"/>
          </p:cNvSpPr>
          <p:nvPr>
            <p:ph idx="1"/>
            <p:custDataLst>
              <p:tags r:id="rId1"/>
            </p:custDataLst>
          </p:nvPr>
        </p:nvSpPr>
        <p:spPr>
          <a:xfrm>
            <a:off x="454365" y="1587380"/>
            <a:ext cx="11283269" cy="892352"/>
          </a:xfrm>
        </p:spPr>
        <p:txBody>
          <a:bodyPr anchor="ctr" anchorCtr="0">
            <a:noAutofit/>
          </a:bodyPr>
          <a:lstStyle/>
          <a:p>
            <a:pPr algn="ctr">
              <a:defRPr b="0" i="0"/>
            </a:pPr>
            <a:r>
              <a:rPr lang="1106" sz="2800" b="1"/>
              <a:t>Egwyddorion allweddol sy'n sail i'r dull o asesu plant, pobl ifanc a'u teuluoedd</a:t>
            </a:r>
          </a:p>
        </p:txBody>
      </p:sp>
      <p:sp>
        <p:nvSpPr>
          <p:cNvPr id="9" name="TextBox 8">
            <a:extLst>
              <a:ext uri="{FF2B5EF4-FFF2-40B4-BE49-F238E27FC236}">
                <a16:creationId xmlns:a16="http://schemas.microsoft.com/office/drawing/2014/main" id="{44208157-B082-45F5-A037-F0265C13638A}"/>
              </a:ext>
            </a:extLst>
          </p:cNvPr>
          <p:cNvSpPr txBox="1"/>
          <p:nvPr>
            <p:custDataLst>
              <p:tags r:id="rId2"/>
            </p:custDataLst>
          </p:nvPr>
        </p:nvSpPr>
        <p:spPr>
          <a:xfrm>
            <a:off x="677334" y="2909598"/>
            <a:ext cx="11074234" cy="3600986"/>
          </a:xfrm>
          <a:prstGeom prst="rect">
            <a:avLst/>
          </a:prstGeom>
          <a:noFill/>
        </p:spPr>
        <p:txBody>
          <a:bodyPr wrap="square" rtlCol="0">
            <a:spAutoFit/>
          </a:bodyPr>
          <a:lstStyle/>
          <a:p>
            <a:pPr>
              <a:defRPr b="0" i="0"/>
            </a:pPr>
            <a:r>
              <a:rPr lang="1106" sz="2000" b="0" dirty="0"/>
              <a:t>Mae'r pwyntiau bwled isod yn ddefnyddiol i gofio egwyddorion allweddol asesu plant/pobl ifanc a'u teuluoedd:</a:t>
            </a:r>
          </a:p>
          <a:p>
            <a:endParaRPr lang="en-GB" dirty="0"/>
          </a:p>
          <a:p>
            <a:pPr marL="342900" indent="-342900">
              <a:spcAft>
                <a:spcPts val="600"/>
              </a:spcAft>
              <a:buFont typeface="Arial" panose="020B0604020202020204" pitchFamily="34" charset="0"/>
              <a:buChar char="•"/>
              <a:defRPr b="0" i="0"/>
            </a:pPr>
            <a:r>
              <a:rPr lang="1106" sz="2000" b="0" dirty="0">
                <a:solidFill>
                  <a:srgbClr val="0070C0"/>
                </a:solidFill>
              </a:rPr>
              <a:t>Dylid cadw </a:t>
            </a:r>
            <a:r>
              <a:rPr lang="1106" sz="2000" b="1" dirty="0">
                <a:solidFill>
                  <a:srgbClr val="0070C0"/>
                </a:solidFill>
              </a:rPr>
              <a:t>cyfrinachedd</a:t>
            </a:r>
            <a:r>
              <a:rPr lang="1106" sz="2000" b="0" dirty="0">
                <a:solidFill>
                  <a:srgbClr val="0070C0"/>
                </a:solidFill>
              </a:rPr>
              <a:t>.</a:t>
            </a:r>
            <a:endParaRPr lang="cy-GB" sz="2000" b="0" dirty="0">
              <a:solidFill>
                <a:srgbClr val="0070C0"/>
              </a:solidFill>
            </a:endParaRPr>
          </a:p>
          <a:p>
            <a:pPr marL="342900" indent="-342900">
              <a:spcAft>
                <a:spcPts val="600"/>
              </a:spcAft>
              <a:buFont typeface="Arial" panose="020B0604020202020204" pitchFamily="34" charset="0"/>
              <a:buChar char="•"/>
              <a:defRPr b="0" i="0"/>
            </a:pPr>
            <a:r>
              <a:rPr lang="1106" sz="2000" b="0" dirty="0">
                <a:solidFill>
                  <a:srgbClr val="0070C0"/>
                </a:solidFill>
              </a:rPr>
              <a:t>Dull </a:t>
            </a:r>
            <a:r>
              <a:rPr lang="1106" sz="2000" b="1" dirty="0">
                <a:solidFill>
                  <a:srgbClr val="0070C0"/>
                </a:solidFill>
              </a:rPr>
              <a:t>cyfannol</a:t>
            </a:r>
            <a:r>
              <a:rPr lang="1106" sz="2000" b="0" dirty="0">
                <a:solidFill>
                  <a:srgbClr val="0070C0"/>
                </a:solidFill>
              </a:rPr>
              <a:t>.</a:t>
            </a:r>
            <a:endParaRPr lang="cy-GB" sz="2000" b="0" dirty="0">
              <a:solidFill>
                <a:srgbClr val="0070C0"/>
              </a:solidFill>
            </a:endParaRPr>
          </a:p>
          <a:p>
            <a:pPr marL="342900" indent="-342900">
              <a:spcAft>
                <a:spcPts val="600"/>
              </a:spcAft>
              <a:buFont typeface="Arial" panose="020B0604020202020204" pitchFamily="34" charset="0"/>
              <a:buChar char="•"/>
              <a:defRPr b="0" i="0"/>
            </a:pPr>
            <a:r>
              <a:rPr lang="1106" sz="2000" b="1" dirty="0">
                <a:solidFill>
                  <a:srgbClr val="0070C0"/>
                </a:solidFill>
              </a:rPr>
              <a:t>Gwrthrychol</a:t>
            </a:r>
            <a:r>
              <a:rPr lang="1106" sz="2000" b="0" dirty="0">
                <a:solidFill>
                  <a:srgbClr val="0070C0"/>
                </a:solidFill>
              </a:rPr>
              <a:t> – ac yn seiliedig ar dystiolaeth.</a:t>
            </a:r>
            <a:endParaRPr lang="cy-GB" sz="2000" b="0" dirty="0">
              <a:solidFill>
                <a:srgbClr val="0070C0"/>
              </a:solidFill>
            </a:endParaRPr>
          </a:p>
          <a:p>
            <a:pPr marL="342900" indent="-342900">
              <a:spcAft>
                <a:spcPts val="600"/>
              </a:spcAft>
              <a:buFont typeface="Arial" panose="020B0604020202020204" pitchFamily="34" charset="0"/>
              <a:buChar char="•"/>
              <a:defRPr b="0" i="0"/>
            </a:pPr>
            <a:r>
              <a:rPr lang="1106" sz="2000" b="1" dirty="0">
                <a:solidFill>
                  <a:srgbClr val="0070C0"/>
                </a:solidFill>
              </a:rPr>
              <a:t>Cadarnhaol</a:t>
            </a:r>
            <a:r>
              <a:rPr lang="1106" sz="2000" b="0" dirty="0">
                <a:solidFill>
                  <a:srgbClr val="0070C0"/>
                </a:solidFill>
              </a:rPr>
              <a:t> – canolbwyntio ar gryfderau a nodi anawsterau. </a:t>
            </a:r>
            <a:endParaRPr lang="cy-GB" sz="2000" b="0" dirty="0">
              <a:solidFill>
                <a:srgbClr val="0070C0"/>
              </a:solidFill>
            </a:endParaRPr>
          </a:p>
          <a:p>
            <a:pPr marL="342900" indent="-342900">
              <a:spcAft>
                <a:spcPts val="600"/>
              </a:spcAft>
              <a:buFont typeface="Arial" panose="020B0604020202020204" pitchFamily="34" charset="0"/>
              <a:buChar char="•"/>
              <a:defRPr b="0" i="0"/>
            </a:pPr>
            <a:r>
              <a:rPr lang="1106" sz="2000" b="1" dirty="0">
                <a:solidFill>
                  <a:srgbClr val="0070C0"/>
                </a:solidFill>
              </a:rPr>
              <a:t>Ymarfer</a:t>
            </a:r>
            <a:r>
              <a:rPr lang="1106" sz="2000" b="0" dirty="0">
                <a:solidFill>
                  <a:srgbClr val="0070C0"/>
                </a:solidFill>
              </a:rPr>
              <a:t> – mae arsylwi yn broses barhaus, nid un digwyddiad. </a:t>
            </a:r>
            <a:endParaRPr lang="cy-GB" sz="2000" b="0" dirty="0">
              <a:solidFill>
                <a:srgbClr val="0070C0"/>
              </a:solidFill>
            </a:endParaRPr>
          </a:p>
          <a:p>
            <a:pPr marL="342900" indent="-342900">
              <a:spcAft>
                <a:spcPts val="600"/>
              </a:spcAft>
              <a:buFont typeface="Arial" panose="020B0604020202020204" pitchFamily="34" charset="0"/>
              <a:buChar char="•"/>
              <a:defRPr b="0" i="0"/>
            </a:pPr>
            <a:r>
              <a:rPr lang="1106" sz="2000" b="0" dirty="0">
                <a:solidFill>
                  <a:srgbClr val="0070C0"/>
                </a:solidFill>
              </a:rPr>
              <a:t>Sicrhau cyfleoedd </a:t>
            </a:r>
            <a:r>
              <a:rPr lang="1106" sz="2000" b="1" dirty="0">
                <a:solidFill>
                  <a:srgbClr val="0070C0"/>
                </a:solidFill>
              </a:rPr>
              <a:t>cyfartal</a:t>
            </a:r>
            <a:r>
              <a:rPr lang="1106" sz="2000" b="0" dirty="0">
                <a:solidFill>
                  <a:srgbClr val="0070C0"/>
                </a:solidFill>
              </a:rPr>
              <a:t>.</a:t>
            </a:r>
            <a:endParaRPr lang="cy-GB" sz="2000" b="0" dirty="0">
              <a:solidFill>
                <a:srgbClr val="0070C0"/>
              </a:solidFill>
            </a:endParaRPr>
          </a:p>
          <a:p>
            <a:pPr marL="342900" indent="-342900">
              <a:spcAft>
                <a:spcPts val="600"/>
              </a:spcAft>
              <a:buFont typeface="Arial" panose="020B0604020202020204" pitchFamily="34" charset="0"/>
              <a:buChar char="•"/>
              <a:defRPr b="0" i="0"/>
            </a:pPr>
            <a:r>
              <a:rPr lang="1106" sz="2000" b="0" dirty="0">
                <a:solidFill>
                  <a:srgbClr val="0070C0"/>
                </a:solidFill>
              </a:rPr>
              <a:t>Osgoi </a:t>
            </a:r>
            <a:r>
              <a:rPr lang="1106" sz="2000" b="1" dirty="0">
                <a:solidFill>
                  <a:srgbClr val="0070C0"/>
                </a:solidFill>
              </a:rPr>
              <a:t>tynnu sylw</a:t>
            </a:r>
            <a:r>
              <a:rPr lang="1106" sz="2000" b="0" dirty="0">
                <a:solidFill>
                  <a:srgbClr val="0070C0"/>
                </a:solidFill>
              </a:rPr>
              <a:t>.  </a:t>
            </a:r>
          </a:p>
        </p:txBody>
      </p:sp>
      <p:sp>
        <p:nvSpPr>
          <p:cNvPr id="12" name="Title 1">
            <a:extLst>
              <a:ext uri="{FF2B5EF4-FFF2-40B4-BE49-F238E27FC236}">
                <a16:creationId xmlns:a16="http://schemas.microsoft.com/office/drawing/2014/main" id="{8227F7EA-444F-4912-A9EE-FE3FA6974541}"/>
              </a:ext>
            </a:extLst>
          </p:cNvPr>
          <p:cNvSpPr>
            <a:spLocks noGrp="1"/>
          </p:cNvSpPr>
          <p:nvPr>
            <p:ph type="title"/>
            <p:custDataLst>
              <p:tags r:id="rId3"/>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2638076585"/>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C9DA3E76-7040-4FD7-A45A-2C017EEE2AB3}"/>
              </a:ext>
            </a:extLst>
          </p:cNvPr>
          <p:cNvPicPr>
            <a:picLocks noGrp="1" noChangeAspect="1"/>
          </p:cNvPicPr>
          <p:nvPr>
            <p:ph idx="1"/>
            <p:custDataLst>
              <p:tags r:id="rId1"/>
            </p:custDataLst>
          </p:nvPr>
        </p:nvPicPr>
        <p:blipFill>
          <a:blip r:embed="rId6"/>
          <a:stretch>
            <a:fillRect/>
          </a:stretch>
        </p:blipFill>
        <p:spPr>
          <a:xfrm>
            <a:off x="821872" y="1840627"/>
            <a:ext cx="4846349" cy="3816088"/>
          </a:xfrm>
          <a:prstGeom prst="rect">
            <a:avLst/>
          </a:prstGeom>
        </p:spPr>
      </p:pic>
      <p:sp>
        <p:nvSpPr>
          <p:cNvPr id="9" name="TextBox 8">
            <a:extLst>
              <a:ext uri="{FF2B5EF4-FFF2-40B4-BE49-F238E27FC236}">
                <a16:creationId xmlns:a16="http://schemas.microsoft.com/office/drawing/2014/main" id="{96EB3510-B767-4568-8B19-FD142126890D}"/>
              </a:ext>
            </a:extLst>
          </p:cNvPr>
          <p:cNvSpPr txBox="1"/>
          <p:nvPr>
            <p:custDataLst>
              <p:tags r:id="rId2"/>
            </p:custDataLst>
          </p:nvPr>
        </p:nvSpPr>
        <p:spPr>
          <a:xfrm>
            <a:off x="6238583" y="1840627"/>
            <a:ext cx="5219540" cy="3386663"/>
          </a:xfrm>
          <a:prstGeom prst="rect">
            <a:avLst/>
          </a:prstGeom>
          <a:noFill/>
        </p:spPr>
        <p:txBody>
          <a:bodyPr wrap="square" lIns="91440" tIns="45720" rIns="91440" bIns="45720" rtlCol="0" anchor="t">
            <a:spAutoFit/>
          </a:bodyPr>
          <a:lstStyle/>
          <a:p>
            <a:pPr>
              <a:defRPr b="0" i="0"/>
            </a:pPr>
            <a:r>
              <a:rPr lang="1106"/>
              <a:t>Mae Priti wedi dweud wrth ei rhieni maeth ei bod hi wedi dechrau 'hunan-niweidio'. Mae'r rhieni maeth wedi rhoi gwybod am eu pryder i weithiwr cymdeithasol y teulu.</a:t>
            </a:r>
          </a:p>
          <a:p>
            <a:endParaRPr lang="en-GB"/>
          </a:p>
          <a:p>
            <a:pPr>
              <a:defRPr b="0" i="0"/>
            </a:pPr>
            <a:r>
              <a:rPr lang="1106"/>
              <a:t>Os oedd yr awdurdod lleol yn teimlo bod angen gofal a chymorth pellach ar Priti yn ogystal â, neu yn lle'r gofal a chymorth gan ei rhieni maeth, beth mae'n rhaid i'r awdurdod lleol ei wneud?</a:t>
            </a:r>
          </a:p>
          <a:p>
            <a:endParaRPr lang="en-GB"/>
          </a:p>
          <a:p>
            <a:pPr>
              <a:defRPr b="0" i="0"/>
            </a:pPr>
            <a:r>
              <a:rPr lang="1106"/>
              <a:t>Pam byddai ymyrryd yn gynnar yn oedi'r defnydd o wasanaethau gofal a reolir ar gyfer Priti?</a:t>
            </a:r>
          </a:p>
        </p:txBody>
      </p:sp>
      <p:sp>
        <p:nvSpPr>
          <p:cNvPr id="10" name="Title 1">
            <a:extLst>
              <a:ext uri="{FF2B5EF4-FFF2-40B4-BE49-F238E27FC236}">
                <a16:creationId xmlns:a16="http://schemas.microsoft.com/office/drawing/2014/main" id="{384C9725-3D82-4D36-8DA6-29A37D2AB79A}"/>
              </a:ext>
            </a:extLst>
          </p:cNvPr>
          <p:cNvSpPr>
            <a:spLocks noGrp="1"/>
          </p:cNvSpPr>
          <p:nvPr>
            <p:ph type="title"/>
            <p:custDataLst>
              <p:tags r:id="rId3"/>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4071521423"/>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128DE9-3B20-4C5C-B4F5-A8CA677AC5C0}"/>
              </a:ext>
            </a:extLst>
          </p:cNvPr>
          <p:cNvSpPr>
            <a:spLocks noGrp="1"/>
          </p:cNvSpPr>
          <p:nvPr>
            <p:ph idx="1"/>
            <p:custDataLst>
              <p:tags r:id="rId1"/>
            </p:custDataLst>
          </p:nvPr>
        </p:nvSpPr>
        <p:spPr>
          <a:xfrm>
            <a:off x="2075939" y="1807028"/>
            <a:ext cx="8040121" cy="4299857"/>
          </a:xfrm>
        </p:spPr>
        <p:txBody>
          <a:bodyPr vert="horz" lIns="91440" tIns="45720" rIns="91440" bIns="45720" rtlCol="0" anchor="t">
            <a:noAutofit/>
          </a:bodyPr>
          <a:lstStyle/>
          <a:p>
            <a:pPr>
              <a:lnSpc>
                <a:spcPct val="100000"/>
              </a:lnSpc>
              <a:defRPr b="0" i="0"/>
            </a:pPr>
            <a:r>
              <a:rPr lang="1106" sz="2000" i="1"/>
              <a:t>Atgoffa'n sydyn o'r broses a fyddai'n digwydd yn achos Priti:</a:t>
            </a:r>
          </a:p>
          <a:p>
            <a:pPr>
              <a:lnSpc>
                <a:spcPct val="100000"/>
              </a:lnSpc>
            </a:pPr>
            <a:endParaRPr lang="en-GB" sz="2000">
              <a:solidFill>
                <a:schemeClr val="tx1"/>
              </a:solidFill>
            </a:endParaRPr>
          </a:p>
          <a:p>
            <a:pPr marL="285750" indent="-285750">
              <a:lnSpc>
                <a:spcPct val="100000"/>
              </a:lnSpc>
              <a:buFont typeface="Arial" panose="020B0604020202020204" pitchFamily="34" charset="0"/>
              <a:buChar char="•"/>
              <a:defRPr b="0" i="0"/>
            </a:pPr>
            <a:r>
              <a:rPr lang="1106" sz="2000">
                <a:solidFill>
                  <a:schemeClr val="tx1"/>
                </a:solidFill>
              </a:rPr>
              <a:t>Atgyfeiriad</a:t>
            </a:r>
          </a:p>
          <a:p>
            <a:pPr marL="285750" indent="-285750">
              <a:lnSpc>
                <a:spcPct val="100000"/>
              </a:lnSpc>
              <a:buFont typeface="Arial" panose="020B0604020202020204" pitchFamily="34" charset="0"/>
              <a:buChar char="•"/>
              <a:defRPr b="0" i="0"/>
            </a:pPr>
            <a:r>
              <a:rPr lang="1106" sz="2000">
                <a:solidFill>
                  <a:schemeClr val="tx1"/>
                </a:solidFill>
              </a:rPr>
              <a:t>Cynnal asesiad i archwilio anghenion Priti a'i gofalwyr</a:t>
            </a:r>
          </a:p>
          <a:p>
            <a:pPr marL="285750" indent="-285750">
              <a:lnSpc>
                <a:spcPct val="100000"/>
              </a:lnSpc>
              <a:buFont typeface="Arial" panose="020B0604020202020204" pitchFamily="34" charset="0"/>
              <a:buChar char="•"/>
              <a:defRPr b="0" i="0"/>
            </a:pPr>
            <a:r>
              <a:rPr lang="1106" sz="2000">
                <a:solidFill>
                  <a:schemeClr val="tx1"/>
                </a:solidFill>
              </a:rPr>
              <a:t>Bydd y canlyniadau personol mae Priti eisiau eu cyflawni yn cael eu trafod</a:t>
            </a:r>
            <a:endParaRPr lang="en-GB" sz="2000">
              <a:solidFill>
                <a:schemeClr val="tx1"/>
              </a:solidFill>
              <a:cs typeface="Arial"/>
            </a:endParaRPr>
          </a:p>
          <a:p>
            <a:pPr marL="285750" indent="-285750">
              <a:lnSpc>
                <a:spcPct val="100000"/>
              </a:lnSpc>
              <a:buFont typeface="Arial" panose="020B0604020202020204" pitchFamily="34" charset="0"/>
              <a:buChar char="•"/>
              <a:defRPr b="0" i="0"/>
            </a:pPr>
            <a:r>
              <a:rPr lang="1106" sz="2000">
                <a:solidFill>
                  <a:schemeClr val="tx1"/>
                </a:solidFill>
              </a:rPr>
              <a:t>Bydd cynllun gofal a chymorth yn cael ei greu</a:t>
            </a:r>
          </a:p>
          <a:p>
            <a:pPr>
              <a:lnSpc>
                <a:spcPct val="100000"/>
              </a:lnSpc>
            </a:pPr>
            <a:endParaRPr lang="en-GB" sz="2000">
              <a:solidFill>
                <a:schemeClr val="tx1"/>
              </a:solidFill>
            </a:endParaRPr>
          </a:p>
          <a:p>
            <a:pPr>
              <a:lnSpc>
                <a:spcPct val="100000"/>
              </a:lnSpc>
              <a:spcBef>
                <a:spcPct val="0"/>
              </a:spcBef>
              <a:spcAft>
                <a:spcPct val="0"/>
              </a:spcAft>
              <a:defRPr b="0" i="0"/>
            </a:pPr>
            <a:r>
              <a:rPr lang="1106" sz="2000">
                <a:solidFill>
                  <a:schemeClr val="tx1"/>
                </a:solidFill>
              </a:rPr>
              <a:t>Mae'r broses hon wedi'i diogelu gan ddeddfwriaeth:</a:t>
            </a:r>
          </a:p>
          <a:p>
            <a:pPr>
              <a:lnSpc>
                <a:spcPct val="100000"/>
              </a:lnSpc>
              <a:spcBef>
                <a:spcPct val="0"/>
              </a:spcBef>
              <a:spcAft>
                <a:spcPct val="0"/>
              </a:spcAft>
              <a:defRPr b="0" i="0"/>
            </a:pPr>
            <a:r>
              <a:rPr lang="1106" sz="2000">
                <a:solidFill>
                  <a:schemeClr val="tx1"/>
                </a:solidFill>
              </a:rPr>
              <a:t>Deddf Gwasanaethau Cymdeithasol a Llesiant Cymru (2014).</a:t>
            </a:r>
          </a:p>
        </p:txBody>
      </p:sp>
      <p:sp>
        <p:nvSpPr>
          <p:cNvPr id="6" name="Title 1">
            <a:extLst>
              <a:ext uri="{FF2B5EF4-FFF2-40B4-BE49-F238E27FC236}">
                <a16:creationId xmlns:a16="http://schemas.microsoft.com/office/drawing/2014/main" id="{0269B0B0-4A14-418D-BD0B-AB7D765AFA53}"/>
              </a:ext>
            </a:extLst>
          </p:cNvPr>
          <p:cNvSpPr>
            <a:spLocks noGrp="1"/>
          </p:cNvSpPr>
          <p:nvPr>
            <p:ph type="title"/>
            <p:custDataLst>
              <p:tags r:id="rId2"/>
            </p:custDataLst>
          </p:nvPr>
        </p:nvSpPr>
        <p:spPr>
          <a:xfrm>
            <a:off x="406400" y="365125"/>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894731938"/>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FEEFD41-CE38-44F3-A037-A9C8030AA43B}"/>
              </a:ext>
            </a:extLst>
          </p:cNvPr>
          <p:cNvSpPr txBox="1"/>
          <p:nvPr>
            <p:custDataLst>
              <p:tags r:id="rId1"/>
            </p:custDataLst>
          </p:nvPr>
        </p:nvSpPr>
        <p:spPr>
          <a:xfrm>
            <a:off x="4540169" y="1678978"/>
            <a:ext cx="7143029" cy="4524315"/>
          </a:xfrm>
          <a:prstGeom prst="rect">
            <a:avLst/>
          </a:prstGeom>
          <a:noFill/>
        </p:spPr>
        <p:txBody>
          <a:bodyPr wrap="square">
            <a:spAutoFit/>
          </a:bodyPr>
          <a:lstStyle/>
          <a:p>
            <a:pPr>
              <a:defRPr b="0" i="0"/>
            </a:pPr>
            <a:r>
              <a:rPr lang="1106" sz="1800" b="1" dirty="0">
                <a:effectLst/>
                <a:latin typeface="Arial" panose="020B0604020202020204" pitchFamily="34" charset="0"/>
                <a:ea typeface="Times New Roman" panose="02020603050405020304" pitchFamily="18" charset="0"/>
                <a:cs typeface="Arial" panose="020B0604020202020204" pitchFamily="34" charset="0"/>
              </a:rPr>
              <a:t>Amlinelliad</a:t>
            </a:r>
            <a:r>
              <a:rPr lang="1106" sz="1800" dirty="0">
                <a:effectLst/>
                <a:latin typeface="Arial" panose="020B0604020202020204" pitchFamily="34" charset="0"/>
                <a:ea typeface="Times New Roman" panose="02020603050405020304" pitchFamily="18" charset="0"/>
                <a:cs typeface="Arial" panose="020B0604020202020204" pitchFamily="34" charset="0"/>
              </a:rPr>
              <a:t> da iawn sy'n dangos:</a:t>
            </a:r>
          </a:p>
          <a:p>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fontAlgn="base">
              <a:buClr>
                <a:srgbClr val="1F409B"/>
              </a:buClr>
              <a:buFont typeface="Symbol" panose="05050102010706020507" pitchFamily="18" charset="2"/>
              <a:buChar char=""/>
              <a:defRPr b="0" i="0"/>
            </a:pPr>
            <a:r>
              <a:rPr lang="1106" sz="1800" dirty="0">
                <a:effectLst/>
                <a:latin typeface="Arial" panose="020B0604020202020204" pitchFamily="34" charset="0"/>
                <a:ea typeface="Times New Roman" panose="02020603050405020304" pitchFamily="18" charset="0"/>
                <a:cs typeface="Arial" panose="020B0604020202020204" pitchFamily="34" charset="0"/>
              </a:rPr>
              <a:t>gwybodaeth a dealltwriaeth drylwyr o'r rhwystrau posibl i gael mynediad at ofal a chymorth</a:t>
            </a:r>
          </a:p>
          <a:p>
            <a:pPr marL="342900" lvl="0" indent="-342900" fontAlgn="base">
              <a:buClr>
                <a:srgbClr val="1F409B"/>
              </a:buClr>
              <a:buFont typeface="Symbol" panose="05050102010706020507" pitchFamily="18" charset="2"/>
              <a:buChar cha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fontAlgn="base">
              <a:buClr>
                <a:srgbClr val="1F409B"/>
              </a:buClr>
              <a:buFont typeface="Symbol" panose="05050102010706020507" pitchFamily="18" charset="2"/>
              <a:buChar char=""/>
              <a:defRPr b="0" i="0"/>
            </a:pPr>
            <a:r>
              <a:rPr lang="1106" sz="1800" dirty="0">
                <a:effectLst/>
                <a:latin typeface="Arial" panose="020B0604020202020204" pitchFamily="34" charset="0"/>
                <a:ea typeface="Calibri" panose="020F0502020204030204" pitchFamily="34" charset="0"/>
                <a:cs typeface="Arial" panose="020B0604020202020204" pitchFamily="34" charset="0"/>
              </a:rPr>
              <a:t>dealltwriaeth hyderus o amrywiaeth o rwystrau i gael mynediad at ofal a chymorth </a:t>
            </a:r>
            <a:r>
              <a:rPr lang="1106" sz="1800" dirty="0">
                <a:effectLst/>
                <a:latin typeface="Arial" panose="020B0604020202020204" pitchFamily="34" charset="0"/>
                <a:ea typeface="Times New Roman" panose="02020603050405020304" pitchFamily="18" charset="0"/>
                <a:cs typeface="Arial" panose="020B0604020202020204" pitchFamily="34" charset="0"/>
              </a:rPr>
              <a:t>y gall plant a/neu bobl ifanc eu profi </a:t>
            </a:r>
            <a:r>
              <a:rPr lang="1106" sz="1800" dirty="0">
                <a:effectLst/>
                <a:latin typeface="Arial" panose="020B0604020202020204" pitchFamily="34" charset="0"/>
                <a:ea typeface="Calibri" panose="020F0502020204030204" pitchFamily="34" charset="0"/>
                <a:cs typeface="Arial" panose="020B0604020202020204" pitchFamily="34" charset="0"/>
              </a:rPr>
              <a:t>yn y lleoliad o ddewis.</a:t>
            </a:r>
          </a:p>
          <a:p>
            <a:pPr lvl="0" fontAlgn="base">
              <a:buClr>
                <a:srgbClr val="1F409B"/>
              </a:buClr>
            </a:pPr>
            <a:endParaRPr lang="en-GB" dirty="0">
              <a:latin typeface="Arial" panose="020B0604020202020204" pitchFamily="34" charset="0"/>
              <a:ea typeface="Times New Roman" panose="02020603050405020304" pitchFamily="18" charset="0"/>
              <a:cs typeface="Arial" panose="020B0604020202020204" pitchFamily="34" charset="0"/>
            </a:endParaRPr>
          </a:p>
          <a:p>
            <a:pPr>
              <a:defRPr b="0" i="0"/>
            </a:pPr>
            <a:r>
              <a:rPr lang="1106" dirty="0"/>
              <a:t>Ystyr '</a:t>
            </a:r>
            <a:r>
              <a:rPr lang="1106" b="1" dirty="0"/>
              <a:t>amlinellu</a:t>
            </a:r>
            <a:r>
              <a:rPr lang="1106" dirty="0"/>
              <a:t>' yw nodi'r prif bwyntiau a rhoi disgrifiad byr. </a:t>
            </a:r>
          </a:p>
          <a:p>
            <a:endParaRPr lang="en-GB" dirty="0"/>
          </a:p>
          <a:p>
            <a:pPr>
              <a:defRPr b="0" i="0"/>
            </a:pPr>
            <a:r>
              <a:rPr lang="1106" dirty="0"/>
              <a:t>I ddangos gwybodaeth drylwyr, byddem yn disgwyl gweld amrywiaeth o rwystrau i gael mynediad at ofal a chymorth y mae plant </a:t>
            </a:r>
            <a:r>
              <a:rPr lang="1106" b="1" i="1" dirty="0"/>
              <a:t>a/neu</a:t>
            </a:r>
            <a:r>
              <a:rPr lang="1106" dirty="0"/>
              <a:t> bobl ifanc yn eu profi yn y lleoliad o ddewis. Byddai hyn yn golygu </a:t>
            </a:r>
            <a:r>
              <a:rPr lang="1106" b="1" dirty="0"/>
              <a:t>pedwar</a:t>
            </a:r>
            <a:r>
              <a:rPr lang="1106" dirty="0"/>
              <a:t> rhwystr amlwg i gael mynediad at ofal a chymorth.  </a:t>
            </a:r>
          </a:p>
        </p:txBody>
      </p:sp>
      <p:sp>
        <p:nvSpPr>
          <p:cNvPr id="6" name="Rectangle 5">
            <a:extLst>
              <a:ext uri="{FF2B5EF4-FFF2-40B4-BE49-F238E27FC236}">
                <a16:creationId xmlns:a16="http://schemas.microsoft.com/office/drawing/2014/main" id="{8956CACC-1829-417C-AB89-F37AEF13343D}"/>
              </a:ext>
            </a:extLst>
          </p:cNvPr>
          <p:cNvSpPr/>
          <p:nvPr>
            <p:custDataLst>
              <p:tags r:id="rId2"/>
            </p:custDataLst>
          </p:nvPr>
        </p:nvSpPr>
        <p:spPr>
          <a:xfrm>
            <a:off x="523067" y="1677690"/>
            <a:ext cx="3217157" cy="3752790"/>
          </a:xfrm>
          <a:prstGeom prst="rect">
            <a:avLst/>
          </a:prstGeom>
          <a:solidFill>
            <a:schemeClr val="accent4">
              <a:lumMod val="60000"/>
              <a:lumOff val="40000"/>
            </a:schemeClr>
          </a:solidFill>
        </p:spPr>
        <p:txBody>
          <a:bodyPr wrap="square">
            <a:spAutoFit/>
          </a:bodyPr>
          <a:lstStyle/>
          <a:p>
            <a:pPr>
              <a:defRPr b="0" i="0"/>
            </a:pPr>
            <a:r>
              <a:rPr lang="1106" sz="2400" b="1" dirty="0"/>
              <a:t>(ch)</a:t>
            </a:r>
            <a:r>
              <a:rPr lang="cy-GB" sz="2400" b="1" dirty="0"/>
              <a:t> </a:t>
            </a:r>
            <a:r>
              <a:rPr lang="1106" sz="2400" b="1" dirty="0"/>
              <a:t>– Amlinellu'r rhwystrau y gall plant a/neu bobl ifanc yn y lleoliad o'ch dewis eu hwynebu wrth gael mynediad at ofal a chymorth.</a:t>
            </a:r>
            <a:r>
              <a:rPr lang="1106" sz="2400" b="0" dirty="0"/>
              <a:t> </a:t>
            </a:r>
            <a:endParaRPr lang="1106" sz="2400" b="1" dirty="0"/>
          </a:p>
          <a:p>
            <a:endParaRPr lang="en-GB" sz="2400" b="1" dirty="0"/>
          </a:p>
          <a:p>
            <a:pPr>
              <a:defRPr b="0" i="0"/>
            </a:pPr>
            <a:r>
              <a:rPr lang="1106" sz="2400" b="1" dirty="0"/>
              <a:t>[6 marc]</a:t>
            </a:r>
          </a:p>
        </p:txBody>
      </p:sp>
      <p:sp>
        <p:nvSpPr>
          <p:cNvPr id="11" name="Title 1">
            <a:extLst>
              <a:ext uri="{FF2B5EF4-FFF2-40B4-BE49-F238E27FC236}">
                <a16:creationId xmlns:a16="http://schemas.microsoft.com/office/drawing/2014/main" id="{45350B62-93AB-49EE-A1CC-3DC973A6FD64}"/>
              </a:ext>
            </a:extLst>
          </p:cNvPr>
          <p:cNvSpPr>
            <a:spLocks noGrp="1"/>
          </p:cNvSpPr>
          <p:nvPr>
            <p:ph type="title"/>
            <p:custDataLst>
              <p:tags r:id="rId3"/>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9697964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anim calcmode="lin" valueType="num">
                                      <p:cBhvr additive="base">
                                        <p:cTn id="1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anim calcmode="lin" valueType="num">
                                      <p:cBhvr additive="base">
                                        <p:cTn id="1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 calcmode="lin" valueType="num">
                                      <p:cBhvr additive="base">
                                        <p:cTn id="19"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anim calcmode="lin" valueType="num">
                                      <p:cBhvr additive="base">
                                        <p:cTn id="23"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E6AE680E-58D7-4343-822D-6E9869D014E3}"/>
              </a:ext>
            </a:extLst>
          </p:cNvPr>
          <p:cNvPicPr>
            <a:picLocks noGrp="1" noChangeAspect="1"/>
          </p:cNvPicPr>
          <p:nvPr>
            <p:ph idx="1"/>
            <p:custDataLst>
              <p:tags r:id="rId1"/>
            </p:custDataLst>
          </p:nvPr>
        </p:nvPicPr>
        <p:blipFill>
          <a:blip r:embed="rId10"/>
          <a:stretch>
            <a:fillRect/>
          </a:stretch>
        </p:blipFill>
        <p:spPr>
          <a:xfrm>
            <a:off x="561886" y="3118358"/>
            <a:ext cx="3284059" cy="2585917"/>
          </a:xfrm>
          <a:prstGeom prst="rect">
            <a:avLst/>
          </a:prstGeom>
        </p:spPr>
      </p:pic>
      <p:sp>
        <p:nvSpPr>
          <p:cNvPr id="5" name="TextBox 4">
            <a:extLst>
              <a:ext uri="{FF2B5EF4-FFF2-40B4-BE49-F238E27FC236}">
                <a16:creationId xmlns:a16="http://schemas.microsoft.com/office/drawing/2014/main" id="{9887B41B-76A9-4015-982E-07D0D719616B}"/>
              </a:ext>
            </a:extLst>
          </p:cNvPr>
          <p:cNvSpPr txBox="1"/>
          <p:nvPr>
            <p:custDataLst>
              <p:tags r:id="rId2"/>
            </p:custDataLst>
          </p:nvPr>
        </p:nvSpPr>
        <p:spPr>
          <a:xfrm>
            <a:off x="406399" y="1431415"/>
            <a:ext cx="11285244" cy="1464503"/>
          </a:xfrm>
          <a:prstGeom prst="rect">
            <a:avLst/>
          </a:prstGeom>
          <a:noFill/>
        </p:spPr>
        <p:txBody>
          <a:bodyPr wrap="square" rtlCol="0">
            <a:spAutoFit/>
          </a:bodyPr>
          <a:lstStyle/>
          <a:p>
            <a:pPr>
              <a:defRPr b="0" i="0"/>
            </a:pPr>
            <a:r>
              <a:rPr lang="1106" dirty="0"/>
              <a:t>Pan ddechreuodd Priti yn y dosbarth derbyn, roedd hi mewn grŵp gyda 14 o blant eraill. Dau o blant y daeth hi'n ffrindiau â nhw oedd Louie ac Usman.</a:t>
            </a:r>
          </a:p>
          <a:p>
            <a:endParaRPr lang="en-GB" dirty="0"/>
          </a:p>
          <a:p>
            <a:pPr>
              <a:defRPr b="0" i="0"/>
            </a:pPr>
            <a:r>
              <a:rPr lang="1106" dirty="0"/>
              <a:t>Ystyriwch y tri phlentyn ac amlinellwch y rhwystrau y gallan nhw eu profi wrth gael mynediad at ofal a chymorth.  </a:t>
            </a:r>
          </a:p>
        </p:txBody>
      </p:sp>
      <p:sp>
        <p:nvSpPr>
          <p:cNvPr id="6" name="TextBox 5">
            <a:extLst>
              <a:ext uri="{FF2B5EF4-FFF2-40B4-BE49-F238E27FC236}">
                <a16:creationId xmlns:a16="http://schemas.microsoft.com/office/drawing/2014/main" id="{B5D5A6F2-F292-4434-8116-E70DA3C3106D}"/>
              </a:ext>
            </a:extLst>
          </p:cNvPr>
          <p:cNvSpPr txBox="1"/>
          <p:nvPr>
            <p:custDataLst>
              <p:tags r:id="rId3"/>
            </p:custDataLst>
          </p:nvPr>
        </p:nvSpPr>
        <p:spPr>
          <a:xfrm>
            <a:off x="561886" y="5707169"/>
            <a:ext cx="3429533" cy="1189909"/>
          </a:xfrm>
          <a:prstGeom prst="rect">
            <a:avLst/>
          </a:prstGeom>
          <a:noFill/>
        </p:spPr>
        <p:txBody>
          <a:bodyPr wrap="square" rtlCol="0">
            <a:spAutoFit/>
          </a:bodyPr>
          <a:lstStyle/>
          <a:p>
            <a:pPr>
              <a:defRPr b="0" i="0"/>
            </a:pPr>
            <a:r>
              <a:rPr lang="1106" dirty="0"/>
              <a:t>Ychydig iawn o Saesneg mae hi'n siarad a gwnaeth hi ddianc rhag rhyfel pan oedd hi'n 3 oed ac mae hi'n ffoadur.  </a:t>
            </a:r>
          </a:p>
        </p:txBody>
      </p:sp>
      <p:pic>
        <p:nvPicPr>
          <p:cNvPr id="8" name="Picture 7">
            <a:extLst>
              <a:ext uri="{FF2B5EF4-FFF2-40B4-BE49-F238E27FC236}">
                <a16:creationId xmlns:a16="http://schemas.microsoft.com/office/drawing/2014/main" id="{7C92B4DD-3FCC-4A2B-9FDA-C515536C374A}"/>
              </a:ext>
            </a:extLst>
          </p:cNvPr>
          <p:cNvPicPr>
            <a:picLocks noChangeAspect="1"/>
          </p:cNvPicPr>
          <p:nvPr>
            <p:custDataLst>
              <p:tags r:id="rId4"/>
            </p:custDataLst>
          </p:nvPr>
        </p:nvPicPr>
        <p:blipFill>
          <a:blip r:embed="rId11"/>
          <a:stretch>
            <a:fillRect/>
          </a:stretch>
        </p:blipFill>
        <p:spPr>
          <a:xfrm>
            <a:off x="4822309" y="3116412"/>
            <a:ext cx="3140492" cy="2553440"/>
          </a:xfrm>
          <a:prstGeom prst="rect">
            <a:avLst/>
          </a:prstGeom>
        </p:spPr>
      </p:pic>
      <p:sp>
        <p:nvSpPr>
          <p:cNvPr id="9" name="TextBox 8">
            <a:extLst>
              <a:ext uri="{FF2B5EF4-FFF2-40B4-BE49-F238E27FC236}">
                <a16:creationId xmlns:a16="http://schemas.microsoft.com/office/drawing/2014/main" id="{C2DB0744-7DE6-4220-AE3D-AA92984885D8}"/>
              </a:ext>
            </a:extLst>
          </p:cNvPr>
          <p:cNvSpPr txBox="1"/>
          <p:nvPr>
            <p:custDataLst>
              <p:tags r:id="rId5"/>
            </p:custDataLst>
          </p:nvPr>
        </p:nvSpPr>
        <p:spPr>
          <a:xfrm>
            <a:off x="5041952" y="5707169"/>
            <a:ext cx="2923770" cy="915314"/>
          </a:xfrm>
          <a:prstGeom prst="rect">
            <a:avLst/>
          </a:prstGeom>
          <a:noFill/>
        </p:spPr>
        <p:txBody>
          <a:bodyPr wrap="square" rtlCol="0">
            <a:spAutoFit/>
          </a:bodyPr>
          <a:lstStyle/>
          <a:p>
            <a:pPr>
              <a:defRPr b="0" i="0"/>
            </a:pPr>
            <a:r>
              <a:rPr lang="1106"/>
              <a:t>Cafodd rhieni Louie eu gwneud yn ddi-waith oherwydd COVID 19.</a:t>
            </a:r>
          </a:p>
        </p:txBody>
      </p:sp>
      <p:pic>
        <p:nvPicPr>
          <p:cNvPr id="11" name="Picture 10">
            <a:extLst>
              <a:ext uri="{FF2B5EF4-FFF2-40B4-BE49-F238E27FC236}">
                <a16:creationId xmlns:a16="http://schemas.microsoft.com/office/drawing/2014/main" id="{43EC6EF6-0591-48E8-B312-DECD7A4352D2}"/>
              </a:ext>
            </a:extLst>
          </p:cNvPr>
          <p:cNvPicPr>
            <a:picLocks noChangeAspect="1"/>
          </p:cNvPicPr>
          <p:nvPr>
            <p:custDataLst>
              <p:tags r:id="rId6"/>
            </p:custDataLst>
          </p:nvPr>
        </p:nvPicPr>
        <p:blipFill>
          <a:blip r:embed="rId12"/>
          <a:stretch>
            <a:fillRect/>
          </a:stretch>
        </p:blipFill>
        <p:spPr>
          <a:xfrm>
            <a:off x="8850086" y="3060234"/>
            <a:ext cx="2638752" cy="2627279"/>
          </a:xfrm>
          <a:prstGeom prst="rect">
            <a:avLst/>
          </a:prstGeom>
        </p:spPr>
      </p:pic>
      <p:sp>
        <p:nvSpPr>
          <p:cNvPr id="12" name="TextBox 11">
            <a:extLst>
              <a:ext uri="{FF2B5EF4-FFF2-40B4-BE49-F238E27FC236}">
                <a16:creationId xmlns:a16="http://schemas.microsoft.com/office/drawing/2014/main" id="{18F5BADE-8AEA-455E-8A78-4175FB400AC0}"/>
              </a:ext>
            </a:extLst>
          </p:cNvPr>
          <p:cNvSpPr txBox="1"/>
          <p:nvPr>
            <p:custDataLst>
              <p:tags r:id="rId7"/>
            </p:custDataLst>
          </p:nvPr>
        </p:nvSpPr>
        <p:spPr>
          <a:xfrm>
            <a:off x="9220200" y="5707169"/>
            <a:ext cx="2270907" cy="915314"/>
          </a:xfrm>
          <a:prstGeom prst="rect">
            <a:avLst/>
          </a:prstGeom>
          <a:noFill/>
        </p:spPr>
        <p:txBody>
          <a:bodyPr wrap="square" rtlCol="0">
            <a:spAutoFit/>
          </a:bodyPr>
          <a:lstStyle/>
          <a:p>
            <a:pPr>
              <a:defRPr b="0" i="0"/>
            </a:pPr>
            <a:r>
              <a:rPr lang="1106"/>
              <a:t>Mae gan Usman gyflwr genynnol, ffibrosis cystig. </a:t>
            </a:r>
          </a:p>
        </p:txBody>
      </p:sp>
      <p:sp>
        <p:nvSpPr>
          <p:cNvPr id="13" name="Title 1">
            <a:extLst>
              <a:ext uri="{FF2B5EF4-FFF2-40B4-BE49-F238E27FC236}">
                <a16:creationId xmlns:a16="http://schemas.microsoft.com/office/drawing/2014/main" id="{86809D38-7677-429B-8624-EABAEC15E69B}"/>
              </a:ext>
            </a:extLst>
          </p:cNvPr>
          <p:cNvSpPr>
            <a:spLocks noGrp="1"/>
          </p:cNvSpPr>
          <p:nvPr>
            <p:ph type="title"/>
            <p:custDataLst>
              <p:tags r:id="rId8"/>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1888526375"/>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A6A496D-F80B-474F-926B-790281EBB4F2}"/>
              </a:ext>
            </a:extLst>
          </p:cNvPr>
          <p:cNvSpPr txBox="1"/>
          <p:nvPr>
            <p:custDataLst>
              <p:tags r:id="rId1"/>
            </p:custDataLst>
          </p:nvPr>
        </p:nvSpPr>
        <p:spPr>
          <a:xfrm>
            <a:off x="407988" y="1768199"/>
            <a:ext cx="11022012" cy="3954929"/>
          </a:xfrm>
          <a:prstGeom prst="rect">
            <a:avLst/>
          </a:prstGeom>
          <a:noFill/>
        </p:spPr>
        <p:txBody>
          <a:bodyPr wrap="square" rtlCol="0">
            <a:spAutoFit/>
          </a:bodyPr>
          <a:lstStyle/>
          <a:p>
            <a:pPr>
              <a:defRPr b="0" i="0"/>
            </a:pPr>
            <a:r>
              <a:rPr lang="1106" sz="2000" b="0" dirty="0">
                <a:solidFill>
                  <a:srgbClr val="0070C0"/>
                </a:solidFill>
              </a:rPr>
              <a:t>Mae'r pwyntiau bwled isod yn ddefnyddiol i gofio'r rhwystrau y gall plant a phobl ifanc sydd angen mynediad at wasanaethau gofal a chymorth i gwrdd ag anghenion penodol eu hwynebu.</a:t>
            </a:r>
          </a:p>
          <a:p>
            <a:endParaRPr lang="en-GB" dirty="0"/>
          </a:p>
          <a:p>
            <a:pPr marL="285750" indent="-285750">
              <a:spcAft>
                <a:spcPts val="600"/>
              </a:spcAft>
              <a:buFont typeface="Arial" panose="020B0604020202020204" pitchFamily="34" charset="0"/>
              <a:buChar char="•"/>
              <a:defRPr b="0" i="0"/>
            </a:pPr>
            <a:r>
              <a:rPr lang="1106" sz="2800" b="0" dirty="0">
                <a:solidFill>
                  <a:srgbClr val="0070C0"/>
                </a:solidFill>
              </a:rPr>
              <a:t>Diffyg gwybodaeth</a:t>
            </a:r>
            <a:endParaRPr lang="1106" sz="2800" dirty="0"/>
          </a:p>
          <a:p>
            <a:pPr marL="285750" indent="-285750">
              <a:spcAft>
                <a:spcPts val="600"/>
              </a:spcAft>
              <a:buFont typeface="Arial" panose="020B0604020202020204" pitchFamily="34" charset="0"/>
              <a:buChar char="•"/>
              <a:defRPr b="0" i="0"/>
            </a:pPr>
            <a:r>
              <a:rPr lang="1106" sz="2800" b="0" dirty="0">
                <a:solidFill>
                  <a:srgbClr val="0070C0"/>
                </a:solidFill>
              </a:rPr>
              <a:t>Meini prawf cymhwystra</a:t>
            </a:r>
            <a:endParaRPr lang="1106" sz="2800" dirty="0"/>
          </a:p>
          <a:p>
            <a:pPr marL="285750" indent="-285750">
              <a:spcAft>
                <a:spcPts val="600"/>
              </a:spcAft>
              <a:buFont typeface="Arial" panose="020B0604020202020204" pitchFamily="34" charset="0"/>
              <a:buChar char="•"/>
              <a:defRPr b="0" i="0"/>
            </a:pPr>
            <a:r>
              <a:rPr lang="1106" sz="2800" b="0" dirty="0">
                <a:solidFill>
                  <a:srgbClr val="0070C0"/>
                </a:solidFill>
              </a:rPr>
              <a:t>Lleoliad daearyddol</a:t>
            </a:r>
            <a:r>
              <a:rPr lang="1106" sz="2800" dirty="0"/>
              <a:t> </a:t>
            </a:r>
          </a:p>
          <a:p>
            <a:pPr marL="285750" indent="-285750">
              <a:spcAft>
                <a:spcPts val="600"/>
              </a:spcAft>
              <a:buFont typeface="Arial" panose="020B0604020202020204" pitchFamily="34" charset="0"/>
              <a:buChar char="•"/>
              <a:defRPr b="0" i="0"/>
            </a:pPr>
            <a:r>
              <a:rPr lang="1106" sz="2800" b="0" dirty="0">
                <a:solidFill>
                  <a:srgbClr val="0070C0"/>
                </a:solidFill>
              </a:rPr>
              <a:t>Mynediad at wasanaethau ('loteri cod post')</a:t>
            </a:r>
            <a:endParaRPr lang="1106" sz="2800" dirty="0"/>
          </a:p>
          <a:p>
            <a:pPr marL="285750" indent="-285750">
              <a:spcAft>
                <a:spcPts val="600"/>
              </a:spcAft>
              <a:buFont typeface="Arial" panose="020B0604020202020204" pitchFamily="34" charset="0"/>
              <a:buChar char="•"/>
              <a:defRPr b="0" i="0"/>
            </a:pPr>
            <a:r>
              <a:rPr lang="1106" sz="2800" b="0" dirty="0">
                <a:solidFill>
                  <a:srgbClr val="0070C0"/>
                </a:solidFill>
              </a:rPr>
              <a:t>Iaith</a:t>
            </a:r>
            <a:endParaRPr lang="1106" sz="2800" dirty="0"/>
          </a:p>
          <a:p>
            <a:pPr marL="285750" indent="-285750">
              <a:buFont typeface="Arial" panose="020B0604020202020204" pitchFamily="34" charset="0"/>
              <a:buChar char="•"/>
              <a:defRPr b="0" i="0"/>
            </a:pPr>
            <a:r>
              <a:rPr lang="1106" sz="2800" b="0" dirty="0">
                <a:solidFill>
                  <a:srgbClr val="0070C0"/>
                </a:solidFill>
              </a:rPr>
              <a:t>Statws economaidd-gymdeithasol</a:t>
            </a:r>
            <a:endParaRPr lang="1106" sz="2800" dirty="0"/>
          </a:p>
        </p:txBody>
      </p:sp>
      <p:sp>
        <p:nvSpPr>
          <p:cNvPr id="9" name="Title 1">
            <a:extLst>
              <a:ext uri="{FF2B5EF4-FFF2-40B4-BE49-F238E27FC236}">
                <a16:creationId xmlns:a16="http://schemas.microsoft.com/office/drawing/2014/main" id="{06586C64-0719-40F0-99F0-25CC296D1A03}"/>
              </a:ext>
            </a:extLst>
          </p:cNvPr>
          <p:cNvSpPr>
            <a:spLocks noGrp="1"/>
          </p:cNvSpPr>
          <p:nvPr>
            <p:ph type="title"/>
            <p:custDataLst>
              <p:tags r:id="rId2"/>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1606183452"/>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E072B55-A417-4F3D-A59E-803B49D8EA12}"/>
              </a:ext>
            </a:extLst>
          </p:cNvPr>
          <p:cNvPicPr>
            <a:picLocks noGrp="1" noChangeAspect="1"/>
          </p:cNvPicPr>
          <p:nvPr>
            <p:ph idx="1"/>
            <p:custDataLst>
              <p:tags r:id="rId1"/>
            </p:custDataLst>
          </p:nvPr>
        </p:nvPicPr>
        <p:blipFill>
          <a:blip r:embed="rId6"/>
          <a:stretch>
            <a:fillRect/>
          </a:stretch>
        </p:blipFill>
        <p:spPr>
          <a:xfrm>
            <a:off x="559123" y="1453864"/>
            <a:ext cx="2190750" cy="2181225"/>
          </a:xfrm>
          <a:prstGeom prst="rect">
            <a:avLst/>
          </a:prstGeom>
        </p:spPr>
      </p:pic>
      <p:sp>
        <p:nvSpPr>
          <p:cNvPr id="5" name="TextBox 4">
            <a:extLst>
              <a:ext uri="{FF2B5EF4-FFF2-40B4-BE49-F238E27FC236}">
                <a16:creationId xmlns:a16="http://schemas.microsoft.com/office/drawing/2014/main" id="{35F3F32D-98FF-44AD-9BBD-20A2E6C308EC}"/>
              </a:ext>
            </a:extLst>
          </p:cNvPr>
          <p:cNvSpPr txBox="1"/>
          <p:nvPr>
            <p:custDataLst>
              <p:tags r:id="rId2"/>
            </p:custDataLst>
          </p:nvPr>
        </p:nvSpPr>
        <p:spPr>
          <a:xfrm>
            <a:off x="3102430" y="1226161"/>
            <a:ext cx="8590824" cy="5583419"/>
          </a:xfrm>
          <a:prstGeom prst="rect">
            <a:avLst/>
          </a:prstGeom>
          <a:noFill/>
        </p:spPr>
        <p:txBody>
          <a:bodyPr wrap="square" rtlCol="0">
            <a:spAutoFit/>
          </a:bodyPr>
          <a:lstStyle/>
          <a:p>
            <a:pPr>
              <a:defRPr b="0" i="0"/>
            </a:pPr>
            <a:r>
              <a:rPr lang="1106" dirty="0">
                <a:latin typeface="+mj-lt"/>
              </a:rPr>
              <a:t>Mae gan Usman ffibrosis cystig </a:t>
            </a:r>
            <a:r>
              <a:rPr lang="1106" i="0" dirty="0">
                <a:solidFill>
                  <a:srgbClr val="212B32"/>
                </a:solidFill>
                <a:effectLst/>
                <a:latin typeface="+mj-lt"/>
              </a:rPr>
              <a:t>sy'n gyflwr etifeddol sy'n achosi i fwcws gludiog gronni yn yr ysgyfaint a'r system dreulio. Mae hyn yn achosi heintiau'r ysgyfaint a phroblemau â threulio bwyd. </a:t>
            </a:r>
          </a:p>
          <a:p>
            <a:endParaRPr lang="en-GB" dirty="0">
              <a:solidFill>
                <a:srgbClr val="212B32"/>
              </a:solidFill>
              <a:latin typeface="+mj-lt"/>
            </a:endParaRPr>
          </a:p>
          <a:p>
            <a:pPr>
              <a:defRPr b="0" i="0"/>
            </a:pPr>
            <a:r>
              <a:rPr lang="1106" dirty="0">
                <a:solidFill>
                  <a:srgbClr val="212B32"/>
                </a:solidFill>
                <a:latin typeface="+mj-lt"/>
              </a:rPr>
              <a:t>Mae Usman yn cael ei gefnogi gan amrywiaeth o weithwyr iechyd proffesiynol, gan gynnwys deietegydd, ffisiotherapydd a'i feddyg teulu.    </a:t>
            </a:r>
          </a:p>
          <a:p>
            <a:endParaRPr lang="en-GB" dirty="0">
              <a:solidFill>
                <a:srgbClr val="212B32"/>
              </a:solidFill>
              <a:latin typeface="+mj-lt"/>
            </a:endParaRPr>
          </a:p>
          <a:p>
            <a:pPr>
              <a:defRPr b="0" i="0"/>
            </a:pPr>
            <a:r>
              <a:rPr lang="1106" dirty="0">
                <a:solidFill>
                  <a:srgbClr val="212B32"/>
                </a:solidFill>
                <a:latin typeface="+mj-lt"/>
              </a:rPr>
              <a:t>Mae rhai rhwystrau y gall Usman eu hwynebu wrth gael mynediad at ofal a chymorth. Rhai o'r rhwystrau cyntaf yw </a:t>
            </a:r>
            <a:r>
              <a:rPr lang="1106" b="1" u="sng" dirty="0">
                <a:solidFill>
                  <a:srgbClr val="212B32"/>
                </a:solidFill>
                <a:latin typeface="+mj-lt"/>
              </a:rPr>
              <a:t>rhwystrau cyfathrebu ac iaith</a:t>
            </a:r>
            <a:r>
              <a:rPr lang="1106" dirty="0">
                <a:solidFill>
                  <a:srgbClr val="212B32"/>
                </a:solidFill>
                <a:latin typeface="+mj-lt"/>
              </a:rPr>
              <a:t>. Oherwydd bod Usman yn bump oed, gall gael anhawster mynegi ei anghenion a'i bryderon ac, o ganlyniad, gall unigolion yn y lleoliad a gweithwyr iechyd proffesiynol ei chael yn anodd cwrdd â'i anghenion. </a:t>
            </a:r>
          </a:p>
          <a:p>
            <a:endParaRPr lang="en-GB" dirty="0">
              <a:solidFill>
                <a:srgbClr val="212B32"/>
              </a:solidFill>
              <a:latin typeface="+mj-lt"/>
            </a:endParaRPr>
          </a:p>
          <a:p>
            <a:pPr>
              <a:defRPr b="0" i="0"/>
            </a:pPr>
            <a:r>
              <a:rPr lang="1106" dirty="0">
                <a:solidFill>
                  <a:srgbClr val="212B32"/>
                </a:solidFill>
                <a:latin typeface="+mj-lt"/>
              </a:rPr>
              <a:t>Rhwystr arall y gallai Usman ei brofi wrth gael mynediad at wasanaethau yw </a:t>
            </a:r>
            <a:r>
              <a:rPr lang="1106" b="1" u="sng" dirty="0">
                <a:solidFill>
                  <a:srgbClr val="212B32"/>
                </a:solidFill>
                <a:latin typeface="+mj-lt"/>
              </a:rPr>
              <a:t>rhwystr daearyddol</a:t>
            </a:r>
            <a:r>
              <a:rPr lang="1106" dirty="0">
                <a:solidFill>
                  <a:srgbClr val="212B32"/>
                </a:solidFill>
                <a:latin typeface="+mj-lt"/>
              </a:rPr>
              <a:t> – yn dibynnu ar ble mae'n byw, gall wynebu'r 'loteri cod post' wrth gael mynediad at ofal a chymorth arbenigol, sef pan mae ardaloedd penodol o'r wlad yn cael eu hariannu'n wahanol, gan arwain at lefelau gwahanol o fynediad at wasanaethau gofal a chymorth. O ganlyniad, efallai y bydd yn rhaid i Usman aros yn hirach am staff arbenigol amlddisgyblaethol a allai arwain at agweddau corfforol ac agweddau eraill ar ei iechyd a llesiant yn gwaethygu.</a:t>
            </a:r>
          </a:p>
        </p:txBody>
      </p:sp>
      <p:sp>
        <p:nvSpPr>
          <p:cNvPr id="6" name="TextBox 5">
            <a:extLst>
              <a:ext uri="{FF2B5EF4-FFF2-40B4-BE49-F238E27FC236}">
                <a16:creationId xmlns:a16="http://schemas.microsoft.com/office/drawing/2014/main" id="{9882FC8F-BE2B-4477-8EFE-72F89ACFAA3C}"/>
              </a:ext>
            </a:extLst>
          </p:cNvPr>
          <p:cNvSpPr txBox="1"/>
          <p:nvPr>
            <p:custDataLst>
              <p:tags r:id="rId3"/>
            </p:custDataLst>
          </p:nvPr>
        </p:nvSpPr>
        <p:spPr>
          <a:xfrm>
            <a:off x="557018" y="4313523"/>
            <a:ext cx="2108521" cy="1464503"/>
          </a:xfrm>
          <a:prstGeom prst="rect">
            <a:avLst/>
          </a:prstGeom>
          <a:noFill/>
        </p:spPr>
        <p:txBody>
          <a:bodyPr wrap="square" rtlCol="0">
            <a:spAutoFit/>
          </a:bodyPr>
          <a:lstStyle/>
          <a:p>
            <a:pPr algn="ctr">
              <a:defRPr b="0" i="0"/>
            </a:pPr>
            <a:r>
              <a:rPr lang="1106" b="1"/>
              <a:t>Allwch chi feddwl am rwystrau eraill y gall Usman eu hwynebu?</a:t>
            </a:r>
          </a:p>
        </p:txBody>
      </p:sp>
      <p:sp>
        <p:nvSpPr>
          <p:cNvPr id="8" name="Title 1">
            <a:extLst>
              <a:ext uri="{FF2B5EF4-FFF2-40B4-BE49-F238E27FC236}">
                <a16:creationId xmlns:a16="http://schemas.microsoft.com/office/drawing/2014/main" id="{BCA33A99-D705-4697-B009-1480B2156BC9}"/>
              </a:ext>
            </a:extLst>
          </p:cNvPr>
          <p:cNvSpPr>
            <a:spLocks noGrp="1"/>
          </p:cNvSpPr>
          <p:nvPr>
            <p:ph type="title"/>
            <p:custDataLst>
              <p:tags r:id="rId4"/>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2906066402"/>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AE4A227-4A72-4598-922E-41BD230AE414}"/>
              </a:ext>
            </a:extLst>
          </p:cNvPr>
          <p:cNvPicPr>
            <a:picLocks noGrp="1" noChangeAspect="1"/>
          </p:cNvPicPr>
          <p:nvPr>
            <p:ph idx="1"/>
            <p:custDataLst>
              <p:tags r:id="rId1"/>
            </p:custDataLst>
          </p:nvPr>
        </p:nvPicPr>
        <p:blipFill>
          <a:blip r:embed="rId9"/>
          <a:stretch>
            <a:fillRect/>
          </a:stretch>
        </p:blipFill>
        <p:spPr>
          <a:xfrm>
            <a:off x="1947744" y="1626020"/>
            <a:ext cx="2776494" cy="2257484"/>
          </a:xfrm>
          <a:prstGeom prst="rect">
            <a:avLst/>
          </a:prstGeom>
        </p:spPr>
      </p:pic>
      <p:pic>
        <p:nvPicPr>
          <p:cNvPr id="7" name="Content Placeholder 4">
            <a:extLst>
              <a:ext uri="{FF2B5EF4-FFF2-40B4-BE49-F238E27FC236}">
                <a16:creationId xmlns:a16="http://schemas.microsoft.com/office/drawing/2014/main" id="{BF2911BF-F684-43C2-9A63-F0BE78FDB402}"/>
              </a:ext>
            </a:extLst>
          </p:cNvPr>
          <p:cNvPicPr>
            <a:picLocks noChangeAspect="1"/>
          </p:cNvPicPr>
          <p:nvPr>
            <p:custDataLst>
              <p:tags r:id="rId2"/>
            </p:custDataLst>
          </p:nvPr>
        </p:nvPicPr>
        <p:blipFill>
          <a:blip r:embed="rId10"/>
          <a:stretch>
            <a:fillRect/>
          </a:stretch>
        </p:blipFill>
        <p:spPr>
          <a:xfrm>
            <a:off x="7075717" y="1626020"/>
            <a:ext cx="2965916" cy="2335406"/>
          </a:xfrm>
          <a:prstGeom prst="rect">
            <a:avLst/>
          </a:prstGeom>
        </p:spPr>
      </p:pic>
      <p:sp>
        <p:nvSpPr>
          <p:cNvPr id="10" name="TextBox 9">
            <a:extLst>
              <a:ext uri="{FF2B5EF4-FFF2-40B4-BE49-F238E27FC236}">
                <a16:creationId xmlns:a16="http://schemas.microsoft.com/office/drawing/2014/main" id="{60910FEA-DA88-40C2-8296-D132503E3BBC}"/>
              </a:ext>
            </a:extLst>
          </p:cNvPr>
          <p:cNvSpPr txBox="1"/>
          <p:nvPr>
            <p:custDataLst>
              <p:tags r:id="rId3"/>
            </p:custDataLst>
          </p:nvPr>
        </p:nvSpPr>
        <p:spPr>
          <a:xfrm>
            <a:off x="520861" y="4907666"/>
            <a:ext cx="4618298" cy="1713053"/>
          </a:xfrm>
          <a:prstGeom prst="rect">
            <a:avLst/>
          </a:prstGeom>
          <a:noFill/>
        </p:spPr>
        <p:txBody>
          <a:bodyPr wrap="square" rtlCol="0">
            <a:spAutoFit/>
          </a:bodyPr>
          <a:lstStyle/>
          <a:p>
            <a:endParaRPr lang="en-GB"/>
          </a:p>
        </p:txBody>
      </p:sp>
      <p:sp>
        <p:nvSpPr>
          <p:cNvPr id="12" name="TextBox 11">
            <a:extLst>
              <a:ext uri="{FF2B5EF4-FFF2-40B4-BE49-F238E27FC236}">
                <a16:creationId xmlns:a16="http://schemas.microsoft.com/office/drawing/2014/main" id="{B2ECEF62-DFF3-4C77-9E13-E9D1BEED11E0}"/>
              </a:ext>
            </a:extLst>
          </p:cNvPr>
          <p:cNvSpPr txBox="1"/>
          <p:nvPr>
            <p:custDataLst>
              <p:tags r:id="rId4"/>
            </p:custDataLst>
          </p:nvPr>
        </p:nvSpPr>
        <p:spPr>
          <a:xfrm>
            <a:off x="1206250" y="4030503"/>
            <a:ext cx="4268006" cy="2288286"/>
          </a:xfrm>
          <a:prstGeom prst="rect">
            <a:avLst/>
          </a:prstGeom>
          <a:noFill/>
        </p:spPr>
        <p:txBody>
          <a:bodyPr wrap="square" rtlCol="0">
            <a:spAutoFit/>
          </a:bodyPr>
          <a:lstStyle/>
          <a:p>
            <a:pPr>
              <a:defRPr b="0" i="0"/>
            </a:pPr>
            <a:r>
              <a:rPr lang="1106" b="1" u="sng" dirty="0"/>
              <a:t>Statws economaidd-gymdeithasol</a:t>
            </a:r>
            <a:r>
              <a:rPr lang="1106" dirty="0"/>
              <a:t> rhieni Louie sy'n allweddol, a allai achosi gwrthdaro o fewn y teulu ac, o ganlyniad, efallai na fydd </a:t>
            </a:r>
            <a:r>
              <a:rPr lang="cy-GB" dirty="0"/>
              <a:t>rhieni </a:t>
            </a:r>
            <a:r>
              <a:rPr lang="1106" dirty="0"/>
              <a:t>Louie eisiau adrodd unrhyw bryderon oherwydd ei fod yn teimlo cywilydd ac felly ni fydd yn cael mynediad at wasanaethau gofal a chymorth. </a:t>
            </a:r>
          </a:p>
        </p:txBody>
      </p:sp>
      <p:sp>
        <p:nvSpPr>
          <p:cNvPr id="13" name="TextBox 12">
            <a:extLst>
              <a:ext uri="{FF2B5EF4-FFF2-40B4-BE49-F238E27FC236}">
                <a16:creationId xmlns:a16="http://schemas.microsoft.com/office/drawing/2014/main" id="{52CAAA89-6704-400D-9269-9E3F46DA4013}"/>
              </a:ext>
            </a:extLst>
          </p:cNvPr>
          <p:cNvSpPr txBox="1"/>
          <p:nvPr>
            <p:custDataLst>
              <p:tags r:id="rId5"/>
            </p:custDataLst>
          </p:nvPr>
        </p:nvSpPr>
        <p:spPr>
          <a:xfrm>
            <a:off x="6422575" y="4030503"/>
            <a:ext cx="4268007" cy="1464503"/>
          </a:xfrm>
          <a:prstGeom prst="rect">
            <a:avLst/>
          </a:prstGeom>
          <a:noFill/>
        </p:spPr>
        <p:txBody>
          <a:bodyPr wrap="square" rtlCol="0">
            <a:spAutoFit/>
          </a:bodyPr>
          <a:lstStyle/>
          <a:p>
            <a:pPr>
              <a:defRPr b="0" i="0"/>
            </a:pPr>
            <a:r>
              <a:rPr lang="1106" b="0" u="none" dirty="0"/>
              <a:t>Gallai </a:t>
            </a:r>
            <a:r>
              <a:rPr lang="1106" b="1" u="sng" dirty="0"/>
              <a:t>iaith</a:t>
            </a:r>
            <a:r>
              <a:rPr lang="1106" b="0" u="none" dirty="0"/>
              <a:t> fod yn rhwystr mawr i Priti wrth gael mynediad at ofal a chymorth – gall fod diffyg cyfieithwyr ac, o ganlyniad, efallai y bydd yn rhaid iddi aros yn hirach am ofal a chymorth.    </a:t>
            </a:r>
          </a:p>
        </p:txBody>
      </p:sp>
      <p:sp>
        <p:nvSpPr>
          <p:cNvPr id="11" name="Title 1">
            <a:extLst>
              <a:ext uri="{FF2B5EF4-FFF2-40B4-BE49-F238E27FC236}">
                <a16:creationId xmlns:a16="http://schemas.microsoft.com/office/drawing/2014/main" id="{A939AA57-DE97-4FDF-BCAB-68D9043BE086}"/>
              </a:ext>
            </a:extLst>
          </p:cNvPr>
          <p:cNvSpPr>
            <a:spLocks noGrp="1"/>
          </p:cNvSpPr>
          <p:nvPr>
            <p:ph type="title"/>
            <p:custDataLst>
              <p:tags r:id="rId6"/>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1667540050"/>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939AA57-DE97-4FDF-BCAB-68D9043BE086}"/>
              </a:ext>
            </a:extLst>
          </p:cNvPr>
          <p:cNvSpPr>
            <a:spLocks noGrp="1"/>
          </p:cNvSpPr>
          <p:nvPr>
            <p:ph type="title"/>
            <p:custDataLst>
              <p:tags r:id="rId1"/>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
        <p:nvSpPr>
          <p:cNvPr id="15" name="TextBox 14">
            <a:extLst>
              <a:ext uri="{FF2B5EF4-FFF2-40B4-BE49-F238E27FC236}">
                <a16:creationId xmlns:a16="http://schemas.microsoft.com/office/drawing/2014/main" id="{E272D19E-56C4-4CC6-AD06-E5E1809A77F3}"/>
              </a:ext>
            </a:extLst>
          </p:cNvPr>
          <p:cNvSpPr txBox="1"/>
          <p:nvPr>
            <p:custDataLst>
              <p:tags r:id="rId2"/>
            </p:custDataLst>
          </p:nvPr>
        </p:nvSpPr>
        <p:spPr>
          <a:xfrm>
            <a:off x="406401" y="1330698"/>
            <a:ext cx="5390185" cy="640720"/>
          </a:xfrm>
          <a:prstGeom prst="rect">
            <a:avLst/>
          </a:prstGeom>
          <a:noFill/>
        </p:spPr>
        <p:txBody>
          <a:bodyPr wrap="square" rtlCol="0">
            <a:spAutoFit/>
          </a:bodyPr>
          <a:lstStyle/>
          <a:p>
            <a:pPr>
              <a:defRPr b="0" i="0"/>
            </a:pPr>
            <a:r>
              <a:rPr lang="1106" dirty="0">
                <a:solidFill>
                  <a:srgbClr val="0070C0"/>
                </a:solidFill>
              </a:rPr>
              <a:t>Ymdriniwch â Thasg 1 (d) fel dwy ran ar wahân sy'n ffurfio un aseiniad mawr.   </a:t>
            </a:r>
          </a:p>
        </p:txBody>
      </p:sp>
      <p:sp>
        <p:nvSpPr>
          <p:cNvPr id="16" name="TextBox 15">
            <a:extLst>
              <a:ext uri="{FF2B5EF4-FFF2-40B4-BE49-F238E27FC236}">
                <a16:creationId xmlns:a16="http://schemas.microsoft.com/office/drawing/2014/main" id="{9CADBBC8-9288-4781-9EFD-678205449693}"/>
              </a:ext>
            </a:extLst>
          </p:cNvPr>
          <p:cNvSpPr txBox="1"/>
          <p:nvPr>
            <p:custDataLst>
              <p:tags r:id="rId3"/>
            </p:custDataLst>
          </p:nvPr>
        </p:nvSpPr>
        <p:spPr>
          <a:xfrm>
            <a:off x="6096000" y="1354162"/>
            <a:ext cx="5551917" cy="5583418"/>
          </a:xfrm>
          <a:prstGeom prst="rect">
            <a:avLst/>
          </a:prstGeom>
          <a:noFill/>
        </p:spPr>
        <p:txBody>
          <a:bodyPr wrap="square" rtlCol="0">
            <a:spAutoFit/>
          </a:bodyPr>
          <a:lstStyle/>
          <a:p>
            <a:pPr>
              <a:defRPr b="0" i="0"/>
            </a:pPr>
            <a:r>
              <a:rPr lang="1106" sz="1800" dirty="0">
                <a:effectLst/>
                <a:latin typeface="Arial" panose="020B0604020202020204" pitchFamily="34" charset="0"/>
                <a:ea typeface="Times New Roman" panose="02020603050405020304" pitchFamily="18" charset="0"/>
                <a:cs typeface="Arial" panose="020B0604020202020204" pitchFamily="34" charset="0"/>
              </a:rPr>
              <a:t>(d) (i)  Disgrifiad da iawn sy'n dangos: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917575" lvl="0" indent="-285750">
              <a:buFont typeface="Arial" panose="020B0604020202020204" pitchFamily="34" charset="0"/>
              <a:buChar char="•"/>
              <a:defRPr b="0" i="0"/>
            </a:pPr>
            <a:r>
              <a:rPr lang="1106" sz="1800" dirty="0">
                <a:effectLst/>
                <a:latin typeface="Arial" panose="020B0604020202020204" pitchFamily="34" charset="0"/>
                <a:ea typeface="Times New Roman" panose="02020603050405020304" pitchFamily="18" charset="0"/>
                <a:cs typeface="Arial" panose="020B0604020202020204" pitchFamily="34" charset="0"/>
              </a:rPr>
              <a:t>gwybodaeth a dealltwriaeth drylwyr o </a:t>
            </a:r>
            <a:r>
              <a:rPr lang="1106" sz="1800" b="1" dirty="0">
                <a:effectLst/>
                <a:latin typeface="Arial" panose="020B0604020202020204" pitchFamily="34" charset="0"/>
                <a:ea typeface="Times New Roman" panose="02020603050405020304" pitchFamily="18" charset="0"/>
                <a:cs typeface="Arial" panose="020B0604020202020204" pitchFamily="34" charset="0"/>
              </a:rPr>
              <a:t>amrywiaeth o resymau</a:t>
            </a:r>
            <a:r>
              <a:rPr lang="1106" sz="1800" dirty="0">
                <a:effectLst/>
                <a:latin typeface="Arial" panose="020B0604020202020204" pitchFamily="34" charset="0"/>
                <a:ea typeface="Times New Roman" panose="02020603050405020304" pitchFamily="18" charset="0"/>
                <a:cs typeface="Arial" panose="020B0604020202020204" pitchFamily="34" charset="0"/>
              </a:rPr>
              <a:t> pam y gallai fod gan rai plant a phobl ifanc anghenion gofal cymhleth </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917575" indent="-285750">
              <a:buFont typeface="Arial" panose="020B0604020202020204" pitchFamily="34" charset="0"/>
              <a:buChar char="•"/>
              <a:defRPr b="0" i="0"/>
            </a:pPr>
            <a:r>
              <a:rPr lang="1106" sz="1800" dirty="0">
                <a:effectLst/>
                <a:latin typeface="Arial" panose="020B0604020202020204" pitchFamily="34" charset="0"/>
                <a:ea typeface="Times New Roman" panose="02020603050405020304" pitchFamily="18" charset="0"/>
              </a:rPr>
              <a:t>dealltwriaeth hyderus o anghenion corfforol, gwybyddol, emosiynol, synhwyraidd neu ychwanegol posibl plentyn neu berson ifanc ag anghenion gofal cymhleth</a:t>
            </a:r>
          </a:p>
          <a:p>
            <a:endParaRPr lang="en-GB" dirty="0">
              <a:latin typeface="Arial" panose="020B0604020202020204" pitchFamily="34" charset="0"/>
            </a:endParaRPr>
          </a:p>
          <a:p>
            <a:pPr>
              <a:defRPr b="0" i="0"/>
            </a:pPr>
            <a:r>
              <a:rPr lang="1106" dirty="0">
                <a:latin typeface="Arial" panose="020B0604020202020204" pitchFamily="34" charset="0"/>
                <a:ea typeface="Times New Roman" panose="02020603050405020304" pitchFamily="18" charset="0"/>
                <a:cs typeface="Arial" panose="020B0604020202020204" pitchFamily="34" charset="0"/>
              </a:rPr>
              <a:t>(d) (ii)  Esboniad </a:t>
            </a:r>
            <a:r>
              <a:rPr lang="1106" dirty="0">
                <a:latin typeface="Arial" panose="020B0604020202020204" pitchFamily="34" charset="0"/>
                <a:ea typeface="Times New Roman" panose="02020603050405020304" pitchFamily="18" charset="0"/>
                <a:cs typeface="Times New Roman" panose="02020603050405020304" pitchFamily="18" charset="0"/>
              </a:rPr>
              <a:t>ardderchog sy'n dangos:</a:t>
            </a:r>
          </a:p>
          <a:p>
            <a:pPr marL="1004888" lvl="0" indent="-285750">
              <a:buSzTx/>
              <a:buFont typeface="Arial" panose="020B0604020202020204" pitchFamily="34" charset="0"/>
              <a:buChar char="•"/>
              <a:defRPr b="0" i="0"/>
            </a:pPr>
            <a:r>
              <a:rPr lang="1106" dirty="0">
                <a:latin typeface="Arial" panose="020B0604020202020204" pitchFamily="34" charset="0"/>
                <a:ea typeface="Times New Roman" panose="02020603050405020304" pitchFamily="18" charset="0"/>
                <a:cs typeface="Arial" panose="020B0604020202020204" pitchFamily="34" charset="0"/>
              </a:rPr>
              <a:t>dealltwriaeth hyderus o amrywiaeth o ffyrdd y gellir deall anghenion gofal cymhleth ac ymateb iddynt o fewn y lleoliad o ddewis</a:t>
            </a:r>
            <a:endParaRPr lang="en-GB" dirty="0">
              <a:latin typeface="Arial" panose="020B0604020202020204" pitchFamily="34" charset="0"/>
              <a:ea typeface="Times New Roman" panose="02020603050405020304" pitchFamily="18" charset="0"/>
              <a:cs typeface="Times New Roman" panose="02020603050405020304" pitchFamily="18" charset="0"/>
            </a:endParaRPr>
          </a:p>
          <a:p>
            <a:pPr marL="1004888" indent="-285750">
              <a:buFont typeface="Wingdings" panose="05000000000000000000" pitchFamily="2" charset="2"/>
              <a:buChar char=""/>
              <a:defRPr b="0" i="0"/>
            </a:pPr>
            <a:r>
              <a:rPr lang="1106" dirty="0">
                <a:latin typeface="Arial" panose="020B0604020202020204" pitchFamily="34" charset="0"/>
                <a:ea typeface="Times New Roman" panose="02020603050405020304" pitchFamily="18" charset="0"/>
              </a:rPr>
              <a:t>gwybodaeth a dealltwriaeth drylwyr o sut gallai gofal plentyn-ganolog, sy'n canolbwyntio ar ganlyniadau, gefnogi plant a/neu bobl ifanc i gyflawni canlyniadau personol.</a:t>
            </a:r>
            <a:endParaRPr lang="en-GB" dirty="0"/>
          </a:p>
        </p:txBody>
      </p:sp>
      <p:sp>
        <p:nvSpPr>
          <p:cNvPr id="17" name="TextBox 16">
            <a:extLst>
              <a:ext uri="{FF2B5EF4-FFF2-40B4-BE49-F238E27FC236}">
                <a16:creationId xmlns:a16="http://schemas.microsoft.com/office/drawing/2014/main" id="{13F0BB46-52DC-4D45-8DDD-715F29F2F506}"/>
              </a:ext>
            </a:extLst>
          </p:cNvPr>
          <p:cNvSpPr txBox="1"/>
          <p:nvPr>
            <p:custDataLst>
              <p:tags r:id="rId4"/>
            </p:custDataLst>
          </p:nvPr>
        </p:nvSpPr>
        <p:spPr>
          <a:xfrm>
            <a:off x="1100447" y="5881438"/>
            <a:ext cx="949655" cy="366126"/>
          </a:xfrm>
          <a:prstGeom prst="rect">
            <a:avLst/>
          </a:prstGeom>
          <a:noFill/>
        </p:spPr>
        <p:txBody>
          <a:bodyPr wrap="square" rtlCol="0">
            <a:spAutoFit/>
          </a:bodyPr>
          <a:lstStyle/>
          <a:p>
            <a:pPr>
              <a:defRPr b="0" i="0"/>
            </a:pPr>
            <a:r>
              <a:rPr lang="1106">
                <a:solidFill>
                  <a:srgbClr val="FF0000"/>
                </a:solidFill>
              </a:rPr>
              <a:t>Pam?</a:t>
            </a:r>
          </a:p>
        </p:txBody>
      </p:sp>
      <p:sp>
        <p:nvSpPr>
          <p:cNvPr id="18" name="TextBox 17">
            <a:extLst>
              <a:ext uri="{FF2B5EF4-FFF2-40B4-BE49-F238E27FC236}">
                <a16:creationId xmlns:a16="http://schemas.microsoft.com/office/drawing/2014/main" id="{75E21200-BEC2-43C7-B067-8C71421F72C0}"/>
              </a:ext>
            </a:extLst>
          </p:cNvPr>
          <p:cNvSpPr txBox="1"/>
          <p:nvPr>
            <p:custDataLst>
              <p:tags r:id="rId5"/>
            </p:custDataLst>
          </p:nvPr>
        </p:nvSpPr>
        <p:spPr>
          <a:xfrm>
            <a:off x="3225478" y="5806978"/>
            <a:ext cx="2085527" cy="915314"/>
          </a:xfrm>
          <a:prstGeom prst="rect">
            <a:avLst/>
          </a:prstGeom>
          <a:noFill/>
        </p:spPr>
        <p:txBody>
          <a:bodyPr wrap="square" rtlCol="0">
            <a:spAutoFit/>
          </a:bodyPr>
          <a:lstStyle/>
          <a:p>
            <a:pPr>
              <a:defRPr b="0" i="0"/>
            </a:pPr>
            <a:r>
              <a:rPr lang="1106" dirty="0">
                <a:solidFill>
                  <a:srgbClr val="FF0000"/>
                </a:solidFill>
              </a:rPr>
              <a:t>Sut mae eich lleoliad yn ymateb i'r anghenion hyn.  </a:t>
            </a:r>
          </a:p>
        </p:txBody>
      </p:sp>
      <p:sp>
        <p:nvSpPr>
          <p:cNvPr id="5" name="Rectangle 4">
            <a:extLst>
              <a:ext uri="{FF2B5EF4-FFF2-40B4-BE49-F238E27FC236}">
                <a16:creationId xmlns:a16="http://schemas.microsoft.com/office/drawing/2014/main" id="{6163AFF2-65D9-4B45-8311-8510C6A3AA88}"/>
              </a:ext>
            </a:extLst>
          </p:cNvPr>
          <p:cNvSpPr/>
          <p:nvPr>
            <p:custDataLst>
              <p:tags r:id="rId6"/>
            </p:custDataLst>
          </p:nvPr>
        </p:nvSpPr>
        <p:spPr>
          <a:xfrm>
            <a:off x="406401" y="2187145"/>
            <a:ext cx="2341475" cy="3386663"/>
          </a:xfrm>
          <a:prstGeom prst="rect">
            <a:avLst/>
          </a:prstGeom>
          <a:solidFill>
            <a:schemeClr val="bg1">
              <a:lumMod val="85000"/>
            </a:schemeClr>
          </a:solidFill>
        </p:spPr>
        <p:txBody>
          <a:bodyPr wrap="square">
            <a:spAutoFit/>
          </a:bodyPr>
          <a:lstStyle/>
          <a:p>
            <a:pPr>
              <a:defRPr b="0" i="0"/>
            </a:pPr>
            <a:r>
              <a:rPr lang="1106" b="1"/>
              <a:t>(d) (i) – Disgrifio pam y gallai rhai plant a phobl ifanc fod ag anghenion gofal cymhleth.</a:t>
            </a:r>
          </a:p>
          <a:p>
            <a:endParaRPr lang="en-GB" b="1"/>
          </a:p>
          <a:p>
            <a:pPr>
              <a:defRPr b="0" i="0"/>
            </a:pPr>
            <a:r>
              <a:rPr lang="1106" b="1"/>
              <a:t>[6 marc]</a:t>
            </a:r>
          </a:p>
          <a:p>
            <a:endParaRPr lang="en-GB" b="1"/>
          </a:p>
          <a:p>
            <a:endParaRPr lang="en-GB" b="1"/>
          </a:p>
          <a:p>
            <a:endParaRPr lang="en-GB" b="1"/>
          </a:p>
          <a:p>
            <a:endParaRPr lang="en-GB" b="1"/>
          </a:p>
          <a:p>
            <a:endParaRPr lang="en-GB" b="1"/>
          </a:p>
        </p:txBody>
      </p:sp>
      <p:sp>
        <p:nvSpPr>
          <p:cNvPr id="6" name="Rectangle 5">
            <a:extLst>
              <a:ext uri="{FF2B5EF4-FFF2-40B4-BE49-F238E27FC236}">
                <a16:creationId xmlns:a16="http://schemas.microsoft.com/office/drawing/2014/main" id="{348898B7-020E-4A79-97A5-8F640CB44545}"/>
              </a:ext>
            </a:extLst>
          </p:cNvPr>
          <p:cNvSpPr/>
          <p:nvPr>
            <p:custDataLst>
              <p:tags r:id="rId7"/>
            </p:custDataLst>
          </p:nvPr>
        </p:nvSpPr>
        <p:spPr>
          <a:xfrm>
            <a:off x="2743200" y="2182356"/>
            <a:ext cx="3054099" cy="3661258"/>
          </a:xfrm>
          <a:prstGeom prst="rect">
            <a:avLst/>
          </a:prstGeom>
          <a:solidFill>
            <a:schemeClr val="accent2">
              <a:lumMod val="60000"/>
              <a:lumOff val="40000"/>
            </a:schemeClr>
          </a:solidFill>
        </p:spPr>
        <p:txBody>
          <a:bodyPr wrap="square">
            <a:spAutoFit/>
          </a:bodyPr>
          <a:lstStyle/>
          <a:p>
            <a:pPr fontAlgn="base">
              <a:defRPr b="0" i="0"/>
            </a:pPr>
            <a:r>
              <a:rPr lang="1106" b="1"/>
              <a:t>(d) (ii) – Esbonio sut gellir deall anghenion gofal cymhleth ac ymateb iddynt yn y lleoliad o'ch dewis er mwyn darparu gofal plentyn-ganolog sy'n canolbwyntio ar ganlyniadau sy'n cefnogi plant a/neu bobl ifanc i gyflawni canlyniadau personol</a:t>
            </a:r>
          </a:p>
          <a:p>
            <a:pPr fontAlgn="base"/>
            <a:endParaRPr lang="en-GB" b="1"/>
          </a:p>
          <a:p>
            <a:pPr fontAlgn="base">
              <a:defRPr b="0" i="0"/>
            </a:pPr>
            <a:r>
              <a:rPr lang="1106" b="1"/>
              <a:t>[10 marc]</a:t>
            </a:r>
          </a:p>
        </p:txBody>
      </p:sp>
    </p:spTree>
    <p:extLst>
      <p:ext uri="{BB962C8B-B14F-4D97-AF65-F5344CB8AC3E}">
        <p14:creationId xmlns:p14="http://schemas.microsoft.com/office/powerpoint/2010/main" val="1754241672"/>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128DE9-3B20-4C5C-B4F5-A8CA677AC5C0}"/>
              </a:ext>
            </a:extLst>
          </p:cNvPr>
          <p:cNvSpPr>
            <a:spLocks noGrp="1"/>
          </p:cNvSpPr>
          <p:nvPr>
            <p:ph idx="1"/>
            <p:custDataLst>
              <p:tags r:id="rId1"/>
            </p:custDataLst>
          </p:nvPr>
        </p:nvSpPr>
        <p:spPr>
          <a:xfrm>
            <a:off x="1050174" y="1480458"/>
            <a:ext cx="9876328" cy="3385456"/>
          </a:xfrm>
        </p:spPr>
        <p:txBody>
          <a:bodyPr>
            <a:normAutofit/>
          </a:bodyPr>
          <a:lstStyle/>
          <a:p>
            <a:pPr algn="ctr">
              <a:defRPr b="0" i="0"/>
            </a:pPr>
            <a:r>
              <a:rPr lang="1106" sz="2800" b="1" dirty="0">
                <a:solidFill>
                  <a:schemeClr val="accent4">
                    <a:lumMod val="50000"/>
                  </a:schemeClr>
                </a:solidFill>
              </a:rPr>
              <a:t>Beth yw anghenion cymhleth?</a:t>
            </a:r>
            <a:endParaRPr lang="en-GB" sz="1200" dirty="0">
              <a:solidFill>
                <a:schemeClr val="tx1"/>
              </a:solidFill>
            </a:endParaRPr>
          </a:p>
          <a:p>
            <a:pPr marL="285750" indent="-285750">
              <a:buFont typeface="Arial" panose="020B0604020202020204" pitchFamily="34" charset="0"/>
              <a:buChar char="•"/>
              <a:defRPr b="0" i="0"/>
            </a:pPr>
            <a:r>
              <a:rPr lang="1106" dirty="0">
                <a:solidFill>
                  <a:schemeClr val="tx1"/>
                </a:solidFill>
              </a:rPr>
              <a:t>Gall anghenion cymhleth gynnwys cyflyrau genynnol fel </a:t>
            </a:r>
            <a:r>
              <a:rPr lang="1106" sz="1800" u="none" strike="noStrike" dirty="0">
                <a:solidFill>
                  <a:schemeClr val="tx1"/>
                </a:solidFill>
                <a:effectLst/>
                <a:latin typeface="Arial" panose="020B0604020202020204" pitchFamily="34" charset="0"/>
                <a:ea typeface="Calibri" panose="020F0502020204030204" pitchFamily="34" charset="0"/>
                <a:cs typeface="Arial" panose="020B0604020202020204" pitchFamily="34" charset="0"/>
              </a:rPr>
              <a:t>syndrom Down, ffibrosis cystig, haemoffilia. Gall anghenion cymhleth hefyd gael eu hachosi gan brofiadau bywyd/digwyddiadau bywyd eraill.  </a:t>
            </a:r>
            <a:endParaRPr lang="en-GB"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285750" indent="-285750">
              <a:buFont typeface="Arial" panose="020B0604020202020204" pitchFamily="34" charset="0"/>
              <a:buChar char="•"/>
              <a:defRPr b="0" i="0"/>
            </a:pPr>
            <a:r>
              <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Gall cyflyrau genynnol effeithio ar dwf corfforol, datblygiad, iechyd ac ymddangosiad unigolyn. </a:t>
            </a:r>
            <a:endParaRPr lang="en-GB"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285750" indent="-285750">
              <a:buFont typeface="Arial" panose="020B0604020202020204" pitchFamily="34" charset="0"/>
              <a:buChar char="•"/>
              <a:defRPr b="0" i="0"/>
            </a:pPr>
            <a:r>
              <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Setiau o gyfarwyddiadau i'r celloedd yw genynnau sy'n pennu twf a datblygiad. Mae unigolion yn etifeddu 23 pâr (un gan bob rhiant) o gromosomau sy'n cynnwys genynnau.   Gall cyflyrau iechyd ddeillio o enynnau etifeddol diffygiol.</a:t>
            </a:r>
            <a:endParaRPr lang="en-GB" dirty="0"/>
          </a:p>
        </p:txBody>
      </p:sp>
      <p:sp>
        <p:nvSpPr>
          <p:cNvPr id="4" name="TextBox 3">
            <a:extLst>
              <a:ext uri="{FF2B5EF4-FFF2-40B4-BE49-F238E27FC236}">
                <a16:creationId xmlns:a16="http://schemas.microsoft.com/office/drawing/2014/main" id="{EE2E8251-7A9D-4C0C-9282-259F5B13F422}"/>
              </a:ext>
            </a:extLst>
          </p:cNvPr>
          <p:cNvSpPr txBox="1"/>
          <p:nvPr>
            <p:custDataLst>
              <p:tags r:id="rId2"/>
            </p:custDataLst>
          </p:nvPr>
        </p:nvSpPr>
        <p:spPr>
          <a:xfrm>
            <a:off x="1050174" y="4862946"/>
            <a:ext cx="9886204" cy="1189909"/>
          </a:xfrm>
          <a:prstGeom prst="rect">
            <a:avLst/>
          </a:prstGeom>
          <a:noFill/>
          <a:ln>
            <a:solidFill>
              <a:schemeClr val="accent1">
                <a:shade val="50000"/>
              </a:schemeClr>
            </a:solidFill>
          </a:ln>
        </p:spPr>
        <p:txBody>
          <a:bodyPr wrap="square" rtlCol="0">
            <a:spAutoFit/>
          </a:bodyPr>
          <a:lstStyle/>
          <a:p>
            <a:pPr>
              <a:defRPr b="0" i="0"/>
            </a:pPr>
            <a:r>
              <a:rPr lang="1106"/>
              <a:t>O fewn eich lleoliad, dewiswch un plentyn neu berson ifanc sydd â chyflwr genynnol, gan gynnal cyfrinachedd – lluniwch daflen ar gyfer athrawon a chynorthwywyr dysgu newydd sy'n dechrau gyrfa mewn addysg, gan wneud anghenion y plentyn neu berson ifanc yn glir a'r hyn y gellid ei wneud yn y lleoliad i'w gefnogi i gyflawni ei ganlyniadau personol. </a:t>
            </a:r>
          </a:p>
        </p:txBody>
      </p:sp>
      <p:sp>
        <p:nvSpPr>
          <p:cNvPr id="7" name="Title 1">
            <a:extLst>
              <a:ext uri="{FF2B5EF4-FFF2-40B4-BE49-F238E27FC236}">
                <a16:creationId xmlns:a16="http://schemas.microsoft.com/office/drawing/2014/main" id="{F88EA507-0F55-4977-987A-9249B707099C}"/>
              </a:ext>
            </a:extLst>
          </p:cNvPr>
          <p:cNvSpPr>
            <a:spLocks noGrp="1"/>
          </p:cNvSpPr>
          <p:nvPr>
            <p:ph type="title"/>
            <p:custDataLst>
              <p:tags r:id="rId3"/>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15493312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E83CDD-795C-4A8B-AC0F-A85EA00B61A2}"/>
              </a:ext>
            </a:extLst>
          </p:cNvPr>
          <p:cNvSpPr>
            <a:spLocks noGrp="1"/>
          </p:cNvSpPr>
          <p:nvPr>
            <p:ph type="title"/>
            <p:custDataLst>
              <p:tags r:id="rId1"/>
            </p:custDataLst>
          </p:nvPr>
        </p:nvSpPr>
        <p:spPr>
          <a:xfrm>
            <a:off x="423746" y="1525650"/>
            <a:ext cx="11296186" cy="694418"/>
          </a:xfrm>
        </p:spPr>
        <p:txBody>
          <a:bodyPr>
            <a:noAutofit/>
          </a:bodyPr>
          <a:lstStyle/>
          <a:p>
            <a:pPr algn="ctr">
              <a:defRPr b="0" i="0"/>
            </a:pPr>
            <a:r>
              <a:rPr lang="1106" b="1"/>
              <a:t>Sicrhau bod egwyddorion cyfrinachedd a diogelu gwybodaeth yn cael eu cynnal</a:t>
            </a:r>
          </a:p>
        </p:txBody>
      </p:sp>
      <p:sp>
        <p:nvSpPr>
          <p:cNvPr id="6" name="Content Placeholder 5">
            <a:extLst>
              <a:ext uri="{FF2B5EF4-FFF2-40B4-BE49-F238E27FC236}">
                <a16:creationId xmlns:a16="http://schemas.microsoft.com/office/drawing/2014/main" id="{1CF3FD21-77E2-4C5C-86D3-0115EFC49E3F}"/>
              </a:ext>
            </a:extLst>
          </p:cNvPr>
          <p:cNvSpPr>
            <a:spLocks noGrp="1"/>
          </p:cNvSpPr>
          <p:nvPr>
            <p:ph idx="1"/>
            <p:custDataLst>
              <p:tags r:id="rId2"/>
            </p:custDataLst>
          </p:nvPr>
        </p:nvSpPr>
        <p:spPr>
          <a:xfrm>
            <a:off x="2423269" y="2498400"/>
            <a:ext cx="7345462" cy="359493"/>
          </a:xfrm>
        </p:spPr>
        <p:txBody>
          <a:bodyPr>
            <a:normAutofit fontScale="92500"/>
          </a:bodyPr>
          <a:lstStyle/>
          <a:p>
            <a:pPr algn="ctr">
              <a:defRPr b="0" i="0"/>
            </a:pPr>
            <a:r>
              <a:rPr lang="1106" dirty="0"/>
              <a:t>Oes unrhyw un yn gwybod beth yw ystyr '</a:t>
            </a:r>
            <a:r>
              <a:rPr lang="1106" b="1" u="sng" dirty="0"/>
              <a:t>egwyddorion cyfrinachedd</a:t>
            </a:r>
            <a:r>
              <a:rPr lang="1106" dirty="0"/>
              <a:t>'?  </a:t>
            </a:r>
          </a:p>
        </p:txBody>
      </p:sp>
      <p:sp>
        <p:nvSpPr>
          <p:cNvPr id="8" name="TextBox 7">
            <a:extLst>
              <a:ext uri="{FF2B5EF4-FFF2-40B4-BE49-F238E27FC236}">
                <a16:creationId xmlns:a16="http://schemas.microsoft.com/office/drawing/2014/main" id="{2727D6AE-E093-491F-8BEB-F0E7B92DCD47}"/>
              </a:ext>
            </a:extLst>
          </p:cNvPr>
          <p:cNvSpPr txBox="1"/>
          <p:nvPr>
            <p:custDataLst>
              <p:tags r:id="rId3"/>
            </p:custDataLst>
          </p:nvPr>
        </p:nvSpPr>
        <p:spPr>
          <a:xfrm>
            <a:off x="4725365" y="3414557"/>
            <a:ext cx="6175852" cy="3386663"/>
          </a:xfrm>
          <a:prstGeom prst="rect">
            <a:avLst/>
          </a:prstGeom>
          <a:noFill/>
        </p:spPr>
        <p:txBody>
          <a:bodyPr wrap="square">
            <a:spAutoFit/>
          </a:bodyPr>
          <a:lstStyle/>
          <a:p>
            <a:pPr>
              <a:defRPr b="0" i="0"/>
            </a:pPr>
            <a:r>
              <a:rPr lang="1106" b="1">
                <a:solidFill>
                  <a:srgbClr val="00B050"/>
                </a:solidFill>
              </a:rPr>
              <a:t>GWYRDD</a:t>
            </a:r>
            <a:r>
              <a:rPr lang="1106" b="0">
                <a:solidFill>
                  <a:srgbClr val="00B050"/>
                </a:solidFill>
              </a:rPr>
              <a:t> – </a:t>
            </a:r>
            <a:r>
              <a:rPr lang="1106">
                <a:solidFill>
                  <a:srgbClr val="00B050"/>
                </a:solidFill>
              </a:rPr>
              <a:t>Ydw, dwi'n gwybod beth yw ystyr 'egwyddorion cyfrinachedd' a dwi'n hyderus fy mod i'n gallu cymhwyso'r rhain wrth ymchwilio yn fy lleoliad gofal plant penodol. </a:t>
            </a:r>
            <a:endParaRPr lang="en-GB"/>
          </a:p>
          <a:p>
            <a:endParaRPr lang="en-GB"/>
          </a:p>
          <a:p>
            <a:pPr>
              <a:defRPr b="0" i="0"/>
            </a:pPr>
            <a:r>
              <a:rPr lang="1106" b="1">
                <a:solidFill>
                  <a:schemeClr val="accent3">
                    <a:lumMod val="75000"/>
                  </a:schemeClr>
                </a:solidFill>
              </a:rPr>
              <a:t>OREN </a:t>
            </a:r>
            <a:r>
              <a:rPr lang="1106" b="0">
                <a:solidFill>
                  <a:schemeClr val="accent3">
                    <a:lumMod val="75000"/>
                  </a:schemeClr>
                </a:solidFill>
              </a:rPr>
              <a:t>– </a:t>
            </a:r>
            <a:r>
              <a:rPr lang="1106">
                <a:solidFill>
                  <a:srgbClr val="FFC000"/>
                </a:solidFill>
              </a:rPr>
              <a:t>Dwi'n meddwl efallai fy mod i'n gwybod beth yw 'egwyddorion cyfrinachedd' ond dydw i ddim yn siŵr sut byddwn i'n cymhwyso'r rhain wrth ymchwilio yn fy lleoliad gofal plant penodol.</a:t>
            </a:r>
          </a:p>
          <a:p>
            <a:endParaRPr lang="en-GB"/>
          </a:p>
          <a:p>
            <a:pPr>
              <a:defRPr b="0" i="0"/>
            </a:pPr>
            <a:r>
              <a:rPr lang="1106" b="1">
                <a:solidFill>
                  <a:srgbClr val="FF0000"/>
                </a:solidFill>
              </a:rPr>
              <a:t>COCH </a:t>
            </a:r>
            <a:r>
              <a:rPr lang="1106" b="0">
                <a:solidFill>
                  <a:srgbClr val="FF0000"/>
                </a:solidFill>
              </a:rPr>
              <a:t>– </a:t>
            </a:r>
            <a:r>
              <a:rPr lang="1106">
                <a:solidFill>
                  <a:srgbClr val="FF0000"/>
                </a:solidFill>
              </a:rPr>
              <a:t>Does gen i ddim syniad beth yw ystyr 'egwyddorion cyfrinachedd' ac mae'n rhaid i mi eu dysgu. </a:t>
            </a:r>
          </a:p>
        </p:txBody>
      </p:sp>
      <p:pic>
        <p:nvPicPr>
          <p:cNvPr id="10" name="Picture 9">
            <a:extLst>
              <a:ext uri="{FF2B5EF4-FFF2-40B4-BE49-F238E27FC236}">
                <a16:creationId xmlns:a16="http://schemas.microsoft.com/office/drawing/2014/main" id="{FF992659-0D31-4074-8232-59891A5F382D}"/>
              </a:ext>
            </a:extLst>
          </p:cNvPr>
          <p:cNvPicPr>
            <a:picLocks noChangeAspect="1"/>
          </p:cNvPicPr>
          <p:nvPr>
            <p:custDataLst>
              <p:tags r:id="rId4"/>
            </p:custDataLst>
          </p:nvPr>
        </p:nvPicPr>
        <p:blipFill>
          <a:blip r:embed="rId8"/>
          <a:stretch>
            <a:fillRect/>
          </a:stretch>
        </p:blipFill>
        <p:spPr>
          <a:xfrm>
            <a:off x="1080938" y="3209283"/>
            <a:ext cx="2916991" cy="3014586"/>
          </a:xfrm>
          <a:prstGeom prst="rect">
            <a:avLst/>
          </a:prstGeom>
        </p:spPr>
      </p:pic>
      <p:sp>
        <p:nvSpPr>
          <p:cNvPr id="7" name="Title 4">
            <a:extLst>
              <a:ext uri="{FF2B5EF4-FFF2-40B4-BE49-F238E27FC236}">
                <a16:creationId xmlns:a16="http://schemas.microsoft.com/office/drawing/2014/main" id="{2B3D66CC-EE35-4BD9-A6AE-2BC3EF12C8A0}"/>
              </a:ext>
            </a:extLst>
          </p:cNvPr>
          <p:cNvSpPr txBox="1"/>
          <p:nvPr>
            <p:custDataLst>
              <p:tags r:id="rId5"/>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876919298"/>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DDC8D6-360A-46B0-B13E-81B3A68D2A94}"/>
              </a:ext>
            </a:extLst>
          </p:cNvPr>
          <p:cNvSpPr>
            <a:spLocks noGrp="1"/>
          </p:cNvSpPr>
          <p:nvPr>
            <p:ph idx="1"/>
            <p:custDataLst>
              <p:tags r:id="rId1"/>
            </p:custDataLst>
          </p:nvPr>
        </p:nvSpPr>
        <p:spPr>
          <a:xfrm>
            <a:off x="1234508" y="1676401"/>
            <a:ext cx="9722984" cy="3559628"/>
          </a:xfrm>
        </p:spPr>
        <p:txBody>
          <a:bodyPr>
            <a:noAutofit/>
          </a:bodyPr>
          <a:lstStyle/>
          <a:p>
            <a:pPr marL="285750" indent="-285750">
              <a:lnSpc>
                <a:spcPct val="100000"/>
              </a:lnSpc>
              <a:spcBef>
                <a:spcPct val="0"/>
              </a:spcBef>
              <a:spcAft>
                <a:spcPct val="0"/>
              </a:spcAft>
              <a:buFont typeface="Arial" panose="020B0604020202020204" pitchFamily="34" charset="0"/>
              <a:buChar char="•"/>
              <a:defRPr b="0" i="0"/>
            </a:pPr>
            <a:r>
              <a:rPr lang="1106" sz="2000" b="0" u="none" strike="noStrike" dirty="0">
                <a:solidFill>
                  <a:schemeClr val="tx1"/>
                </a:solidFill>
                <a:effectLst/>
                <a:ea typeface="Calibri" panose="020F0502020204030204" pitchFamily="34" charset="0"/>
                <a:cs typeface="Arial" panose="020B0604020202020204" pitchFamily="34" charset="0"/>
              </a:rPr>
              <a:t>Mae </a:t>
            </a:r>
            <a:r>
              <a:rPr lang="1106" sz="2000" b="1" u="none" strike="noStrike" dirty="0">
                <a:solidFill>
                  <a:schemeClr val="tx1"/>
                </a:solidFill>
                <a:effectLst/>
                <a:ea typeface="Calibri" panose="020F0502020204030204" pitchFamily="34" charset="0"/>
                <a:cs typeface="Arial" panose="020B0604020202020204" pitchFamily="34" charset="0"/>
              </a:rPr>
              <a:t>syndrom Down</a:t>
            </a:r>
            <a:r>
              <a:rPr lang="1106" sz="2000" b="0" u="none" strike="noStrike" dirty="0">
                <a:solidFill>
                  <a:schemeClr val="tx1"/>
                </a:solidFill>
                <a:effectLst/>
                <a:ea typeface="Calibri" panose="020F0502020204030204" pitchFamily="34" charset="0"/>
                <a:cs typeface="Arial" panose="020B0604020202020204" pitchFamily="34" charset="0"/>
              </a:rPr>
              <a:t> yn cael ei achosi gan gromosom ychwanegol. Bydd</a:t>
            </a:r>
            <a:r>
              <a:rPr lang="1106" sz="2000" b="0" i="0" dirty="0">
                <a:solidFill>
                  <a:srgbClr val="212B32"/>
                </a:solidFill>
                <a:effectLst/>
              </a:rPr>
              <a:t> gan unigolion â syndrom Down ryw lefel o </a:t>
            </a:r>
            <a:r>
              <a:rPr lang="1106" sz="2000" b="0" i="0" dirty="0">
                <a:solidFill>
                  <a:schemeClr val="tx1"/>
                </a:solidFill>
                <a:effectLst/>
              </a:rPr>
              <a:t>angen dysgu ychwanegol sy'n golygu</a:t>
            </a:r>
            <a:r>
              <a:rPr lang="1106" sz="2000" b="0" i="0" dirty="0">
                <a:solidFill>
                  <a:srgbClr val="212B32"/>
                </a:solidFill>
                <a:effectLst/>
              </a:rPr>
              <a:t> y bydd ganddyn nhw amrywiaeth o alluoedd.</a:t>
            </a:r>
          </a:p>
          <a:p>
            <a:pPr>
              <a:lnSpc>
                <a:spcPct val="100000"/>
              </a:lnSpc>
              <a:spcBef>
                <a:spcPct val="0"/>
              </a:spcBef>
              <a:spcAft>
                <a:spcPct val="0"/>
              </a:spcAft>
            </a:pPr>
            <a:endParaRPr lang="en-GB" sz="2000" u="none" strike="noStrike" dirty="0">
              <a:solidFill>
                <a:schemeClr val="tx1"/>
              </a:solidFill>
              <a:effectLst/>
              <a:ea typeface="Calibri" panose="020F0502020204030204" pitchFamily="34" charset="0"/>
              <a:cs typeface="Arial" panose="020B0604020202020204" pitchFamily="34" charset="0"/>
            </a:endParaRPr>
          </a:p>
          <a:p>
            <a:pPr marL="285750" indent="-285750">
              <a:lnSpc>
                <a:spcPct val="100000"/>
              </a:lnSpc>
              <a:spcBef>
                <a:spcPct val="0"/>
              </a:spcBef>
              <a:spcAft>
                <a:spcPct val="0"/>
              </a:spcAft>
              <a:buFont typeface="Arial" panose="020B0604020202020204" pitchFamily="34" charset="0"/>
              <a:buChar char="•"/>
              <a:defRPr b="0" i="0"/>
            </a:pPr>
            <a:r>
              <a:rPr lang="1106" sz="2000" b="0" u="none" strike="noStrike" dirty="0">
                <a:solidFill>
                  <a:schemeClr val="tx1"/>
                </a:solidFill>
                <a:effectLst/>
                <a:ea typeface="Calibri" panose="020F0502020204030204" pitchFamily="34" charset="0"/>
                <a:cs typeface="Arial" panose="020B0604020202020204" pitchFamily="34" charset="0"/>
              </a:rPr>
              <a:t>Mae </a:t>
            </a:r>
            <a:r>
              <a:rPr lang="1106" sz="2000" b="1" u="none" strike="noStrike" dirty="0">
                <a:solidFill>
                  <a:schemeClr val="tx1"/>
                </a:solidFill>
                <a:effectLst/>
                <a:ea typeface="Calibri" panose="020F0502020204030204" pitchFamily="34" charset="0"/>
                <a:cs typeface="Arial" panose="020B0604020202020204" pitchFamily="34" charset="0"/>
              </a:rPr>
              <a:t>ffibrosis cystig</a:t>
            </a:r>
            <a:r>
              <a:rPr lang="1106" sz="2000" b="0" u="none" strike="noStrike" dirty="0">
                <a:solidFill>
                  <a:schemeClr val="tx1"/>
                </a:solidFill>
                <a:effectLst/>
                <a:ea typeface="Calibri" panose="020F0502020204030204" pitchFamily="34" charset="0"/>
                <a:cs typeface="Arial" panose="020B0604020202020204" pitchFamily="34" charset="0"/>
              </a:rPr>
              <a:t> </a:t>
            </a:r>
            <a:r>
              <a:rPr lang="1106" sz="2000" i="0" dirty="0">
                <a:solidFill>
                  <a:schemeClr val="tx1"/>
                </a:solidFill>
                <a:effectLst/>
              </a:rPr>
              <a:t>yn gyflwr etifeddol sy'n achosi i fwcws gludiog gronni yn yr ysgyfaint a'r system dreulio. Mae hyn yn achosi heintiau'r ysgyfaint a phroblemau â threulio bwyd.</a:t>
            </a:r>
          </a:p>
          <a:p>
            <a:pPr>
              <a:lnSpc>
                <a:spcPct val="100000"/>
              </a:lnSpc>
              <a:spcBef>
                <a:spcPct val="0"/>
              </a:spcBef>
              <a:spcAft>
                <a:spcPct val="0"/>
              </a:spcAft>
            </a:pPr>
            <a:endParaRPr lang="en-GB" sz="2000" u="none" strike="noStrike" dirty="0">
              <a:solidFill>
                <a:schemeClr val="tx1"/>
              </a:solidFill>
              <a:effectLst/>
              <a:ea typeface="Calibri" panose="020F0502020204030204" pitchFamily="34" charset="0"/>
              <a:cs typeface="Arial" panose="020B0604020202020204" pitchFamily="34" charset="0"/>
            </a:endParaRPr>
          </a:p>
          <a:p>
            <a:pPr marL="285750" indent="-285750">
              <a:lnSpc>
                <a:spcPct val="100000"/>
              </a:lnSpc>
              <a:spcBef>
                <a:spcPct val="0"/>
              </a:spcBef>
              <a:spcAft>
                <a:spcPct val="0"/>
              </a:spcAft>
              <a:buFont typeface="Arial" panose="020B0604020202020204" pitchFamily="34" charset="0"/>
              <a:buChar char="•"/>
              <a:defRPr b="0" i="0"/>
            </a:pPr>
            <a:r>
              <a:rPr lang="1106" sz="2000" b="0" u="none" strike="noStrike" dirty="0">
                <a:solidFill>
                  <a:schemeClr val="tx1"/>
                </a:solidFill>
                <a:effectLst/>
                <a:ea typeface="Calibri" panose="020F0502020204030204" pitchFamily="34" charset="0"/>
                <a:cs typeface="Arial" panose="020B0604020202020204" pitchFamily="34" charset="0"/>
              </a:rPr>
              <a:t>Mae </a:t>
            </a:r>
            <a:r>
              <a:rPr lang="1106" sz="2000" b="1" u="none" strike="noStrike" dirty="0">
                <a:solidFill>
                  <a:schemeClr val="tx1"/>
                </a:solidFill>
                <a:effectLst/>
                <a:ea typeface="Calibri" panose="020F0502020204030204" pitchFamily="34" charset="0"/>
                <a:cs typeface="Arial" panose="020B0604020202020204" pitchFamily="34" charset="0"/>
              </a:rPr>
              <a:t>haemoffilia </a:t>
            </a:r>
            <a:r>
              <a:rPr lang="1106" sz="2000" i="0" dirty="0">
                <a:solidFill>
                  <a:schemeClr val="tx1"/>
                </a:solidFill>
                <a:effectLst/>
              </a:rPr>
              <a:t>yn gyflwr prin sy'n effeithio ar allu'r gwaed i dolchennu. Fel arfer, mae wedi'i etifeddu. Gwrywod yw'r rhan fwyaf o'r bobl sydd â'r cyflwr. </a:t>
            </a:r>
            <a:r>
              <a:rPr lang="1106" sz="2000" b="0" i="0" dirty="0">
                <a:solidFill>
                  <a:srgbClr val="212B32"/>
                </a:solidFill>
                <a:effectLst/>
              </a:rPr>
              <a:t>Gall symptomau haemoffilia fod yn ysgafn i ddifrifol.</a:t>
            </a:r>
            <a:endParaRPr lang="en-GB" sz="2000" u="none" strike="noStrike" dirty="0">
              <a:solidFill>
                <a:schemeClr val="tx1"/>
              </a:solidFill>
              <a:effectLst/>
              <a:ea typeface="Times New Roman" panose="02020603050405020304" pitchFamily="18" charset="0"/>
              <a:cs typeface="Times New Roman" panose="02020603050405020304" pitchFamily="18" charset="0"/>
            </a:endParaRPr>
          </a:p>
          <a:p>
            <a:endParaRPr lang="en-GB" dirty="0"/>
          </a:p>
        </p:txBody>
      </p:sp>
      <p:sp>
        <p:nvSpPr>
          <p:cNvPr id="6" name="Title 1">
            <a:extLst>
              <a:ext uri="{FF2B5EF4-FFF2-40B4-BE49-F238E27FC236}">
                <a16:creationId xmlns:a16="http://schemas.microsoft.com/office/drawing/2014/main" id="{BA3A68E8-BA9A-4F0B-95DF-0D59900D34CF}"/>
              </a:ext>
            </a:extLst>
          </p:cNvPr>
          <p:cNvSpPr>
            <a:spLocks noGrp="1"/>
          </p:cNvSpPr>
          <p:nvPr>
            <p:ph type="title"/>
            <p:custDataLst>
              <p:tags r:id="rId2"/>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3130552366"/>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A5570F-1B69-43C7-AA50-F102D4284977}"/>
              </a:ext>
            </a:extLst>
          </p:cNvPr>
          <p:cNvSpPr>
            <a:spLocks noGrp="1"/>
          </p:cNvSpPr>
          <p:nvPr>
            <p:ph idx="1"/>
            <p:custDataLst>
              <p:tags r:id="rId1"/>
            </p:custDataLst>
          </p:nvPr>
        </p:nvSpPr>
        <p:spPr>
          <a:xfrm>
            <a:off x="406400" y="1289505"/>
            <a:ext cx="11565467" cy="5290456"/>
          </a:xfrm>
        </p:spPr>
        <p:txBody>
          <a:bodyPr>
            <a:noAutofit/>
          </a:bodyPr>
          <a:lstStyle/>
          <a:p>
            <a:pPr algn="ctr">
              <a:lnSpc>
                <a:spcPct val="100000"/>
              </a:lnSpc>
              <a:spcBef>
                <a:spcPct val="0"/>
              </a:spcBef>
              <a:spcAft>
                <a:spcPct val="0"/>
              </a:spcAft>
              <a:defRPr b="0" i="0"/>
            </a:pPr>
            <a:r>
              <a:rPr lang="cy-GB" sz="2000" b="1" dirty="0">
                <a:solidFill>
                  <a:srgbClr val="000000"/>
                </a:solidFill>
                <a:effectLst/>
                <a:ea typeface="Calibri" panose="020F0502020204030204" pitchFamily="34" charset="0"/>
                <a:cs typeface="Lao UI" panose="020B0502040204020203" pitchFamily="34" charset="0"/>
              </a:rPr>
              <a:t>Adnoddau defnyddiol i helpu i ddeall rhywfaint o anghenion iechyd a gofal cymhleth plant a/neu bobl ifanc</a:t>
            </a:r>
          </a:p>
          <a:p>
            <a:pPr>
              <a:lnSpc>
                <a:spcPct val="100000"/>
              </a:lnSpc>
              <a:spcBef>
                <a:spcPct val="0"/>
              </a:spcBef>
              <a:spcAft>
                <a:spcPct val="0"/>
              </a:spcAft>
              <a:defRPr b="0" i="0"/>
            </a:pPr>
            <a:endParaRPr lang="cy-GB" sz="800" b="1" dirty="0">
              <a:solidFill>
                <a:srgbClr val="000000"/>
              </a:solidFill>
              <a:ea typeface="Calibri" panose="020F0502020204030204" pitchFamily="34" charset="0"/>
              <a:cs typeface="Lao UI" panose="020B0502040204020203" pitchFamily="34" charset="0"/>
            </a:endParaRPr>
          </a:p>
          <a:p>
            <a:pPr>
              <a:lnSpc>
                <a:spcPct val="100000"/>
              </a:lnSpc>
              <a:spcBef>
                <a:spcPct val="0"/>
              </a:spcBef>
              <a:spcAft>
                <a:spcPct val="0"/>
              </a:spcAft>
              <a:defRPr b="0" i="0"/>
            </a:pPr>
            <a:r>
              <a:rPr lang="1106" b="1" dirty="0">
                <a:solidFill>
                  <a:srgbClr val="000000"/>
                </a:solidFill>
                <a:effectLst/>
                <a:ea typeface="Calibri" panose="020F0502020204030204" pitchFamily="34" charset="0"/>
                <a:cs typeface="Lao UI" panose="020B0502040204020203" pitchFamily="34" charset="0"/>
              </a:rPr>
              <a:t>Syndrom Down</a:t>
            </a:r>
            <a:endParaRPr lang="en-GB" dirty="0">
              <a:effectLst/>
              <a:ea typeface="Calibri" panose="020F0502020204030204" pitchFamily="34" charset="0"/>
              <a:cs typeface="Times New Roman" panose="02020603050405020304" pitchFamily="18" charset="0"/>
            </a:endParaRPr>
          </a:p>
          <a:p>
            <a:pPr>
              <a:lnSpc>
                <a:spcPct val="100000"/>
              </a:lnSpc>
              <a:spcBef>
                <a:spcPct val="0"/>
              </a:spcBef>
              <a:spcAft>
                <a:spcPct val="0"/>
              </a:spcAft>
              <a:defRPr b="0" i="0"/>
            </a:pPr>
            <a:r>
              <a:rPr lang="1106" sz="1700" u="sng" dirty="0">
                <a:effectLst/>
                <a:ea typeface="Calibri" panose="020F0502020204030204" pitchFamily="34" charset="0"/>
                <a:cs typeface="Lao UI" panose="020B0502040204020203" pitchFamily="34" charset="0"/>
                <a:hlinkClick r:id="rId4">
                  <a:extLst>
                    <a:ext uri="{A12FA001-AC4F-418D-AE19-62706E023703}">
                      <ahyp:hlinkClr xmlns:ahyp="http://schemas.microsoft.com/office/drawing/2018/hyperlinkcolor" val="tx"/>
                    </a:ext>
                  </a:extLst>
                </a:hlinkClick>
              </a:rPr>
              <a:t>https://www.downs-syndrome.org.uk/wales/ </a:t>
            </a:r>
            <a:endParaRPr lang="en-GB" sz="1700" dirty="0">
              <a:effectLst/>
              <a:ea typeface="Calibri" panose="020F0502020204030204" pitchFamily="34" charset="0"/>
              <a:cs typeface="Times New Roman" panose="02020603050405020304" pitchFamily="18" charset="0"/>
            </a:endParaRPr>
          </a:p>
          <a:p>
            <a:pPr>
              <a:lnSpc>
                <a:spcPct val="100000"/>
              </a:lnSpc>
              <a:spcBef>
                <a:spcPct val="0"/>
              </a:spcBef>
              <a:spcAft>
                <a:spcPct val="0"/>
              </a:spcAft>
            </a:pPr>
            <a:endParaRPr lang="en-GB" sz="1600" b="1" dirty="0">
              <a:solidFill>
                <a:srgbClr val="000000"/>
              </a:solidFill>
              <a:effectLst/>
              <a:ea typeface="Calibri" panose="020F0502020204030204" pitchFamily="34" charset="0"/>
              <a:cs typeface="Lao UI" panose="020B0502040204020203" pitchFamily="34" charset="0"/>
            </a:endParaRPr>
          </a:p>
          <a:p>
            <a:pPr>
              <a:lnSpc>
                <a:spcPct val="100000"/>
              </a:lnSpc>
              <a:spcBef>
                <a:spcPct val="0"/>
              </a:spcBef>
              <a:spcAft>
                <a:spcPct val="0"/>
              </a:spcAft>
              <a:defRPr b="0" i="0"/>
            </a:pPr>
            <a:r>
              <a:rPr lang="1106" b="1" dirty="0">
                <a:solidFill>
                  <a:srgbClr val="000000"/>
                </a:solidFill>
                <a:effectLst/>
                <a:ea typeface="Calibri" panose="020F0502020204030204" pitchFamily="34" charset="0"/>
                <a:cs typeface="Lao UI" panose="020B0502040204020203" pitchFamily="34" charset="0"/>
              </a:rPr>
              <a:t>Ffibrosis cystig </a:t>
            </a:r>
            <a:endParaRPr lang="en-GB" dirty="0">
              <a:effectLst/>
              <a:ea typeface="Calibri" panose="020F0502020204030204" pitchFamily="34" charset="0"/>
              <a:cs typeface="Times New Roman" panose="02020603050405020304" pitchFamily="18" charset="0"/>
            </a:endParaRPr>
          </a:p>
          <a:p>
            <a:pPr>
              <a:lnSpc>
                <a:spcPct val="100000"/>
              </a:lnSpc>
              <a:spcBef>
                <a:spcPct val="0"/>
              </a:spcBef>
              <a:spcAft>
                <a:spcPct val="0"/>
              </a:spcAft>
              <a:defRPr b="0" i="0"/>
            </a:pPr>
            <a:r>
              <a:rPr lang="1106" sz="1700" u="sng" dirty="0">
                <a:effectLst/>
                <a:ea typeface="Calibri" panose="020F0502020204030204" pitchFamily="34" charset="0"/>
                <a:cs typeface="Lao UI" panose="020B0502040204020203" pitchFamily="34" charset="0"/>
                <a:hlinkClick r:id="rId5">
                  <a:extLst>
                    <a:ext uri="{A12FA001-AC4F-418D-AE19-62706E023703}">
                      <ahyp:hlinkClr xmlns:ahyp="http://schemas.microsoft.com/office/drawing/2018/hyperlinkcolor" val="tx"/>
                    </a:ext>
                  </a:extLst>
                </a:hlinkClick>
              </a:rPr>
              <a:t>https://www.cysticfibrosis.org.uk/life-with-cystic-fibrosis/pre-school-and-primary-school</a:t>
            </a:r>
            <a:r>
              <a:rPr lang="1106" sz="1700" u="none" dirty="0">
                <a:effectLst/>
                <a:ea typeface="Calibri" panose="020F0502020204030204" pitchFamily="34" charset="0"/>
                <a:cs typeface="Lao UI" panose="020B0502040204020203" pitchFamily="34" charset="0"/>
                <a:hlinkClick r:id="rId5">
                  <a:extLst>
                    <a:ext uri="{A12FA001-AC4F-418D-AE19-62706E023703}">
                      <ahyp:hlinkClr xmlns:ahyp="http://schemas.microsoft.com/office/drawing/2018/hyperlinkcolor" val="tx"/>
                    </a:ext>
                  </a:extLst>
                </a:hlinkClick>
              </a:rPr>
              <a:t> </a:t>
            </a:r>
            <a:endParaRPr lang="en-GB" sz="1700" dirty="0">
              <a:ea typeface="Calibri" panose="020F0502020204030204" pitchFamily="34" charset="0"/>
              <a:cs typeface="Lao UI" panose="020B0502040204020203" pitchFamily="34" charset="0"/>
            </a:endParaRPr>
          </a:p>
          <a:p>
            <a:pPr>
              <a:lnSpc>
                <a:spcPct val="100000"/>
              </a:lnSpc>
              <a:spcBef>
                <a:spcPct val="0"/>
              </a:spcBef>
              <a:spcAft>
                <a:spcPct val="0"/>
              </a:spcAft>
            </a:pPr>
            <a:endParaRPr lang="en-GB" sz="1600" b="1" dirty="0">
              <a:solidFill>
                <a:srgbClr val="000000"/>
              </a:solidFill>
              <a:effectLst/>
              <a:ea typeface="Calibri" panose="020F0502020204030204" pitchFamily="34" charset="0"/>
              <a:cs typeface="Lao UI" panose="020B0502040204020203" pitchFamily="34" charset="0"/>
            </a:endParaRPr>
          </a:p>
          <a:p>
            <a:pPr>
              <a:lnSpc>
                <a:spcPct val="100000"/>
              </a:lnSpc>
              <a:spcBef>
                <a:spcPct val="0"/>
              </a:spcBef>
              <a:spcAft>
                <a:spcPct val="0"/>
              </a:spcAft>
              <a:defRPr b="0" i="0"/>
            </a:pPr>
            <a:r>
              <a:rPr lang="1106" b="1" dirty="0">
                <a:solidFill>
                  <a:srgbClr val="000000"/>
                </a:solidFill>
                <a:effectLst/>
                <a:ea typeface="Calibri" panose="020F0502020204030204" pitchFamily="34" charset="0"/>
                <a:cs typeface="Lao UI" panose="020B0502040204020203" pitchFamily="34" charset="0"/>
              </a:rPr>
              <a:t>Haemoffilia </a:t>
            </a:r>
            <a:endParaRPr lang="en-GB" sz="1700" dirty="0">
              <a:effectLst/>
              <a:ea typeface="Calibri" panose="020F0502020204030204" pitchFamily="34" charset="0"/>
              <a:cs typeface="Times New Roman" panose="02020603050405020304" pitchFamily="18" charset="0"/>
            </a:endParaRPr>
          </a:p>
          <a:p>
            <a:pPr>
              <a:lnSpc>
                <a:spcPct val="100000"/>
              </a:lnSpc>
              <a:spcBef>
                <a:spcPct val="0"/>
              </a:spcBef>
              <a:spcAft>
                <a:spcPct val="0"/>
              </a:spcAft>
              <a:defRPr b="0" i="0"/>
            </a:pPr>
            <a:r>
              <a:rPr lang="1106" sz="1700" u="sng" dirty="0">
                <a:effectLst/>
                <a:ea typeface="Calibri" panose="020F0502020204030204" pitchFamily="34" charset="0"/>
                <a:cs typeface="Lao UI" panose="020B0502040204020203" pitchFamily="34" charset="0"/>
                <a:hlinkClick r:id="rId6">
                  <a:extLst>
                    <a:ext uri="{A12FA001-AC4F-418D-AE19-62706E023703}">
                      <ahyp:hlinkClr xmlns:ahyp="http://schemas.microsoft.com/office/drawing/2018/hyperlinkcolor" val="tx"/>
                    </a:ext>
                  </a:extLst>
                </a:hlinkClick>
              </a:rPr>
              <a:t>https://issuu.com/recordmarketingltd/docs/schools_booklet_final_web</a:t>
            </a:r>
            <a:endParaRPr lang="en-GB" sz="1700" u="sng" dirty="0">
              <a:effectLst/>
              <a:ea typeface="Calibri" panose="020F0502020204030204" pitchFamily="34" charset="0"/>
              <a:cs typeface="Lao UI" panose="020B0502040204020203" pitchFamily="34" charset="0"/>
            </a:endParaRPr>
          </a:p>
          <a:p>
            <a:pPr>
              <a:lnSpc>
                <a:spcPct val="100000"/>
              </a:lnSpc>
              <a:spcBef>
                <a:spcPct val="0"/>
              </a:spcBef>
              <a:spcAft>
                <a:spcPct val="0"/>
              </a:spcAft>
            </a:pPr>
            <a:endParaRPr lang="en-GB" sz="1600" u="sng" dirty="0">
              <a:solidFill>
                <a:srgbClr val="0000FF"/>
              </a:solidFill>
              <a:ea typeface="Calibri" panose="020F0502020204030204" pitchFamily="34" charset="0"/>
              <a:cs typeface="Lao UI" panose="020B0502040204020203" pitchFamily="34" charset="0"/>
            </a:endParaRPr>
          </a:p>
          <a:p>
            <a:pPr lvl="0">
              <a:lnSpc>
                <a:spcPct val="100000"/>
              </a:lnSpc>
              <a:spcBef>
                <a:spcPct val="0"/>
              </a:spcBef>
              <a:spcAft>
                <a:spcPct val="0"/>
              </a:spcAft>
              <a:defRPr b="0" i="0"/>
            </a:pPr>
            <a:r>
              <a:rPr lang="1106" b="1" dirty="0">
                <a:solidFill>
                  <a:srgbClr val="000000"/>
                </a:solidFill>
                <a:ea typeface="Calibri" panose="020F0502020204030204" pitchFamily="34" charset="0"/>
                <a:cs typeface="Lao UI" panose="020B0502040204020203" pitchFamily="34" charset="0"/>
              </a:rPr>
              <a:t>Anghenion dysgu ychwanegol (ADY)</a:t>
            </a:r>
            <a:endParaRPr lang="en-GB" dirty="0">
              <a:ea typeface="Calibri" panose="020F0502020204030204" pitchFamily="34" charset="0"/>
              <a:cs typeface="Times New Roman" panose="02020603050405020304" pitchFamily="18" charset="0"/>
            </a:endParaRPr>
          </a:p>
          <a:p>
            <a:pPr lvl="0">
              <a:lnSpc>
                <a:spcPct val="100000"/>
              </a:lnSpc>
              <a:spcBef>
                <a:spcPct val="0"/>
              </a:spcBef>
              <a:spcAft>
                <a:spcPct val="0"/>
              </a:spcAft>
              <a:defRPr b="0" i="0"/>
            </a:pPr>
            <a:r>
              <a:rPr lang="1106" sz="1700" u="sng" dirty="0">
                <a:ea typeface="Calibri" panose="020F0502020204030204" pitchFamily="34" charset="0"/>
                <a:cs typeface="Lao UI" panose="020B0502040204020203" pitchFamily="34" charset="0"/>
                <a:hlinkClick r:id="rId7">
                  <a:extLst>
                    <a:ext uri="{A12FA001-AC4F-418D-AE19-62706E023703}">
                      <ahyp:hlinkClr xmlns:ahyp="http://schemas.microsoft.com/office/drawing/2018/hyperlinkcolor" val="tx"/>
                    </a:ext>
                  </a:extLst>
                </a:hlinkClick>
              </a:rPr>
              <a:t>https://llyw.cymru/anghenion-dysgu-ychwanegol</a:t>
            </a:r>
            <a:r>
              <a:rPr lang="1106" sz="1700" u="none" dirty="0">
                <a:ea typeface="Calibri" panose="020F0502020204030204" pitchFamily="34" charset="0"/>
                <a:cs typeface="Lao UI" panose="020B0502040204020203" pitchFamily="34" charset="0"/>
                <a:hlinkClick r:id="rId7">
                  <a:extLst>
                    <a:ext uri="{A12FA001-AC4F-418D-AE19-62706E023703}">
                      <ahyp:hlinkClr xmlns:ahyp="http://schemas.microsoft.com/office/drawing/2018/hyperlinkcolor" val="tx"/>
                    </a:ext>
                  </a:extLst>
                </a:hlinkClick>
              </a:rPr>
              <a:t> </a:t>
            </a:r>
            <a:endParaRPr lang="en-GB" sz="1700" dirty="0">
              <a:ea typeface="Calibri" panose="020F0502020204030204" pitchFamily="34" charset="0"/>
              <a:cs typeface="Times New Roman" panose="02020603050405020304" pitchFamily="18" charset="0"/>
            </a:endParaRPr>
          </a:p>
          <a:p>
            <a:pPr lvl="0">
              <a:lnSpc>
                <a:spcPct val="100000"/>
              </a:lnSpc>
              <a:spcBef>
                <a:spcPct val="0"/>
              </a:spcBef>
              <a:spcAft>
                <a:spcPct val="0"/>
              </a:spcAft>
            </a:pPr>
            <a:endParaRPr lang="en-GB" sz="1600" b="1" u="sng" dirty="0">
              <a:solidFill>
                <a:srgbClr val="000000"/>
              </a:solidFill>
              <a:ea typeface="Calibri" panose="020F0502020204030204" pitchFamily="34" charset="0"/>
              <a:cs typeface="Lao UI" panose="020B0502040204020203" pitchFamily="34" charset="0"/>
            </a:endParaRPr>
          </a:p>
          <a:p>
            <a:pPr lvl="0">
              <a:lnSpc>
                <a:spcPct val="100000"/>
              </a:lnSpc>
              <a:spcBef>
                <a:spcPct val="0"/>
              </a:spcBef>
              <a:spcAft>
                <a:spcPct val="0"/>
              </a:spcAft>
              <a:defRPr b="0" i="0"/>
            </a:pPr>
            <a:r>
              <a:rPr lang="1106" b="1" dirty="0">
                <a:solidFill>
                  <a:srgbClr val="000000"/>
                </a:solidFill>
                <a:ea typeface="Calibri" panose="020F0502020204030204" pitchFamily="34" charset="0"/>
                <a:cs typeface="Lao UI" panose="020B0502040204020203" pitchFamily="34" charset="0"/>
              </a:rPr>
              <a:t>Digartrefedd </a:t>
            </a:r>
            <a:endParaRPr lang="en-GB" dirty="0"/>
          </a:p>
          <a:p>
            <a:pPr lvl="0">
              <a:lnSpc>
                <a:spcPct val="100000"/>
              </a:lnSpc>
              <a:spcBef>
                <a:spcPct val="0"/>
              </a:spcBef>
              <a:spcAft>
                <a:spcPct val="0"/>
              </a:spcAft>
              <a:defRPr b="0" i="0"/>
            </a:pPr>
            <a:r>
              <a:rPr lang="1106" sz="1700" u="sng" dirty="0">
                <a:ea typeface="Calibri" panose="020F0502020204030204" pitchFamily="34" charset="0"/>
                <a:cs typeface="Lao UI" panose="020B0502040204020203" pitchFamily="34" charset="0"/>
                <a:hlinkClick r:id="rId8">
                  <a:extLst>
                    <a:ext uri="{A12FA001-AC4F-418D-AE19-62706E023703}">
                      <ahyp:hlinkClr xmlns:ahyp="http://schemas.microsoft.com/office/drawing/2018/hyperlinkcolor" val="tx"/>
                    </a:ext>
                  </a:extLst>
                </a:hlinkClick>
              </a:rPr>
              <a:t>https://thewallich.com/cy/</a:t>
            </a:r>
            <a:r>
              <a:rPr lang="1106" sz="1700" u="none" dirty="0">
                <a:ea typeface="Calibri" panose="020F0502020204030204" pitchFamily="34" charset="0"/>
                <a:cs typeface="Lao UI" panose="020B0502040204020203" pitchFamily="34" charset="0"/>
                <a:hlinkClick r:id="rId8">
                  <a:extLst>
                    <a:ext uri="{A12FA001-AC4F-418D-AE19-62706E023703}">
                      <ahyp:hlinkClr xmlns:ahyp="http://schemas.microsoft.com/office/drawing/2018/hyperlinkcolor" val="tx"/>
                    </a:ext>
                  </a:extLst>
                </a:hlinkClick>
              </a:rPr>
              <a:t> </a:t>
            </a:r>
            <a:endParaRPr lang="en-GB" sz="1700" dirty="0">
              <a:ea typeface="Calibri" panose="020F0502020204030204" pitchFamily="34" charset="0"/>
              <a:cs typeface="Times New Roman" panose="02020603050405020304" pitchFamily="18" charset="0"/>
            </a:endParaRPr>
          </a:p>
          <a:p>
            <a:pPr lvl="0">
              <a:lnSpc>
                <a:spcPct val="100000"/>
              </a:lnSpc>
              <a:spcBef>
                <a:spcPct val="0"/>
              </a:spcBef>
              <a:spcAft>
                <a:spcPct val="0"/>
              </a:spcAft>
              <a:defRPr b="0" i="0"/>
            </a:pPr>
            <a:r>
              <a:rPr lang="1106" sz="1700" u="sng" dirty="0">
                <a:ea typeface="Calibri" panose="020F0502020204030204" pitchFamily="34" charset="0"/>
                <a:cs typeface="Lao UI" panose="020B0502040204020203" pitchFamily="34" charset="0"/>
                <a:hlinkClick r:id="rId9">
                  <a:extLst>
                    <a:ext uri="{A12FA001-AC4F-418D-AE19-62706E023703}">
                      <ahyp:hlinkClr xmlns:ahyp="http://schemas.microsoft.com/office/drawing/2018/hyperlinkcolor" val="tx"/>
                    </a:ext>
                  </a:extLst>
                </a:hlinkClick>
              </a:rPr>
              <a:t>https://www.walesonline.co.uk/special-features/inspiring-reason-welsh-primary-school-17443029 </a:t>
            </a:r>
          </a:p>
          <a:p>
            <a:pPr lvl="0">
              <a:lnSpc>
                <a:spcPct val="100000"/>
              </a:lnSpc>
              <a:spcBef>
                <a:spcPct val="0"/>
              </a:spcBef>
              <a:spcAft>
                <a:spcPct val="0"/>
              </a:spcAft>
            </a:pPr>
            <a:endParaRPr lang="en-GB" sz="1600" b="1" u="sng" dirty="0">
              <a:solidFill>
                <a:srgbClr val="000000"/>
              </a:solidFill>
              <a:ea typeface="Calibri" panose="020F0502020204030204" pitchFamily="34" charset="0"/>
              <a:cs typeface="Lao UI" panose="020B0502040204020203" pitchFamily="34" charset="0"/>
            </a:endParaRPr>
          </a:p>
          <a:p>
            <a:pPr lvl="0">
              <a:lnSpc>
                <a:spcPct val="100000"/>
              </a:lnSpc>
              <a:spcBef>
                <a:spcPct val="0"/>
              </a:spcBef>
              <a:spcAft>
                <a:spcPct val="0"/>
              </a:spcAft>
              <a:defRPr b="0" i="0"/>
            </a:pPr>
            <a:r>
              <a:rPr lang="1106" b="1" dirty="0">
                <a:solidFill>
                  <a:srgbClr val="000000"/>
                </a:solidFill>
                <a:ea typeface="Calibri" panose="020F0502020204030204" pitchFamily="34" charset="0"/>
                <a:cs typeface="Lao UI" panose="020B0502040204020203" pitchFamily="34" charset="0"/>
              </a:rPr>
              <a:t>Effaith marwolaeth rhiant</a:t>
            </a:r>
            <a:endParaRPr lang="en-GB" dirty="0">
              <a:ea typeface="Calibri" panose="020F0502020204030204" pitchFamily="34" charset="0"/>
              <a:cs typeface="Times New Roman" panose="02020603050405020304" pitchFamily="18" charset="0"/>
            </a:endParaRPr>
          </a:p>
          <a:p>
            <a:pPr lvl="0">
              <a:lnSpc>
                <a:spcPct val="100000"/>
              </a:lnSpc>
              <a:spcBef>
                <a:spcPct val="0"/>
              </a:spcBef>
              <a:spcAft>
                <a:spcPct val="0"/>
              </a:spcAft>
              <a:defRPr b="0" i="0"/>
            </a:pPr>
            <a:r>
              <a:rPr lang="1106" sz="1700" u="sng" dirty="0">
                <a:ea typeface="Calibri" panose="020F0502020204030204" pitchFamily="34" charset="0"/>
                <a:cs typeface="Lao UI" panose="020B0502040204020203" pitchFamily="34" charset="0"/>
                <a:hlinkClick r:id="rId10">
                  <a:extLst>
                    <a:ext uri="{A12FA001-AC4F-418D-AE19-62706E023703}">
                      <ahyp:hlinkClr xmlns:ahyp="http://schemas.microsoft.com/office/drawing/2018/hyperlinkcolor" val="tx"/>
                    </a:ext>
                  </a:extLst>
                </a:hlinkClick>
              </a:rPr>
              <a:t>https://www.childbereavementuk.org/Handlers/Download.ashx?IDMF=a35f83e5-e4ad-49e1-8b01-7e7d55ffa528</a:t>
            </a:r>
            <a:r>
              <a:rPr lang="1106" sz="1700" u="none" dirty="0">
                <a:ea typeface="Calibri" panose="020F0502020204030204" pitchFamily="34" charset="0"/>
                <a:cs typeface="Lao UI" panose="020B0502040204020203" pitchFamily="34" charset="0"/>
                <a:hlinkClick r:id="rId10">
                  <a:extLst>
                    <a:ext uri="{A12FA001-AC4F-418D-AE19-62706E023703}">
                      <ahyp:hlinkClr xmlns:ahyp="http://schemas.microsoft.com/office/drawing/2018/hyperlinkcolor" val="tx"/>
                    </a:ext>
                  </a:extLst>
                </a:hlinkClick>
              </a:rPr>
              <a:t>  </a:t>
            </a:r>
            <a:endParaRPr lang="en-GB" sz="1700" dirty="0">
              <a:ea typeface="Calibri" panose="020F0502020204030204" pitchFamily="34" charset="0"/>
              <a:cs typeface="Times New Roman" panose="02020603050405020304" pitchFamily="18" charset="0"/>
            </a:endParaRPr>
          </a:p>
          <a:p>
            <a:pPr>
              <a:lnSpc>
                <a:spcPct val="100000"/>
              </a:lnSpc>
              <a:spcBef>
                <a:spcPct val="0"/>
              </a:spcBef>
              <a:spcAft>
                <a:spcPct val="0"/>
              </a:spcAft>
            </a:pPr>
            <a:endParaRPr lang="en-GB" sz="1800" dirty="0">
              <a:effectLst/>
              <a:ea typeface="Calibri" panose="020F0502020204030204" pitchFamily="34" charset="0"/>
              <a:cs typeface="Times New Roman" panose="02020603050405020304" pitchFamily="18" charset="0"/>
            </a:endParaRPr>
          </a:p>
        </p:txBody>
      </p:sp>
      <p:sp>
        <p:nvSpPr>
          <p:cNvPr id="6" name="Title 1">
            <a:extLst>
              <a:ext uri="{FF2B5EF4-FFF2-40B4-BE49-F238E27FC236}">
                <a16:creationId xmlns:a16="http://schemas.microsoft.com/office/drawing/2014/main" id="{726355BE-F956-476B-85FD-E4224C4E5AC6}"/>
              </a:ext>
            </a:extLst>
          </p:cNvPr>
          <p:cNvSpPr>
            <a:spLocks noGrp="1"/>
          </p:cNvSpPr>
          <p:nvPr>
            <p:ph type="title"/>
            <p:custDataLst>
              <p:tags r:id="rId2"/>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3736506915"/>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B4A7FA-C849-4223-B038-055E456A773B}"/>
              </a:ext>
            </a:extLst>
          </p:cNvPr>
          <p:cNvSpPr>
            <a:spLocks noGrp="1"/>
          </p:cNvSpPr>
          <p:nvPr>
            <p:ph idx="1"/>
            <p:custDataLst>
              <p:tags r:id="rId1"/>
            </p:custDataLst>
          </p:nvPr>
        </p:nvSpPr>
        <p:spPr>
          <a:xfrm>
            <a:off x="406400" y="1338938"/>
            <a:ext cx="11326812" cy="5246917"/>
          </a:xfrm>
        </p:spPr>
        <p:txBody>
          <a:bodyPr>
            <a:noAutofit/>
          </a:bodyPr>
          <a:lstStyle/>
          <a:p>
            <a:pPr>
              <a:lnSpc>
                <a:spcPct val="100000"/>
              </a:lnSpc>
              <a:spcBef>
                <a:spcPct val="0"/>
              </a:spcBef>
              <a:spcAft>
                <a:spcPct val="0"/>
              </a:spcAft>
              <a:defRPr b="0" i="0"/>
            </a:pPr>
            <a:r>
              <a:rPr lang="1106" sz="1800" b="1" dirty="0">
                <a:solidFill>
                  <a:srgbClr val="000000"/>
                </a:solidFill>
                <a:effectLst/>
                <a:ea typeface="Calibri" panose="020F0502020204030204" pitchFamily="34" charset="0"/>
                <a:cs typeface="Lao UI" panose="020B0502040204020203" pitchFamily="34" charset="0"/>
              </a:rPr>
              <a:t>Ffoaduriaid – gallai hwn fod yn adnodd defnyddiol i'w ddefnyddio â dysgwyr wrth drafod ffoaduriaid</a:t>
            </a:r>
            <a:endParaRPr lang="en-GB" dirty="0"/>
          </a:p>
          <a:p>
            <a:pPr>
              <a:lnSpc>
                <a:spcPct val="100000"/>
              </a:lnSpc>
              <a:spcBef>
                <a:spcPct val="0"/>
              </a:spcBef>
              <a:spcAft>
                <a:spcPct val="0"/>
              </a:spcAft>
              <a:defRPr b="0" i="0"/>
            </a:pPr>
            <a:r>
              <a:rPr lang="1106" sz="1800" u="sng" dirty="0">
                <a:effectLst/>
                <a:ea typeface="Calibri" panose="020F0502020204030204" pitchFamily="34" charset="0"/>
                <a:cs typeface="Lao UI" panose="020B0502040204020203" pitchFamily="34" charset="0"/>
                <a:hlinkClick r:id="rId4">
                  <a:extLst>
                    <a:ext uri="{A12FA001-AC4F-418D-AE19-62706E023703}">
                      <ahyp:hlinkClr xmlns:ahyp="http://schemas.microsoft.com/office/drawing/2018/hyperlinkcolor" val="tx"/>
                    </a:ext>
                  </a:extLst>
                </a:hlinkClick>
              </a:rPr>
              <a:t>https://hwb.gov.wales/repository/discovery/resource/9f2b2baf-59ec-49ab-8337-40a5ff13b987/cy?catalog=2ad6b423-230d-44ac-a365-7fe6387e26a1&amp;fields=resources&amp;query=ffoaduriaid&amp;sort=relevance&amp;strict=1</a:t>
            </a:r>
            <a:endParaRPr lang="en-GB" sz="1800" u="sng" dirty="0">
              <a:effectLst/>
              <a:ea typeface="Calibri" panose="020F0502020204030204" pitchFamily="34" charset="0"/>
              <a:cs typeface="Lao UI" panose="020B0502040204020203" pitchFamily="34" charset="0"/>
            </a:endParaRPr>
          </a:p>
          <a:p>
            <a:pPr>
              <a:lnSpc>
                <a:spcPct val="100000"/>
              </a:lnSpc>
              <a:spcBef>
                <a:spcPct val="0"/>
              </a:spcBef>
              <a:spcAft>
                <a:spcPct val="0"/>
              </a:spcAft>
            </a:pPr>
            <a:endParaRPr lang="en-GB" sz="1200" u="sng" dirty="0">
              <a:solidFill>
                <a:srgbClr val="0000FF"/>
              </a:solidFill>
              <a:effectLst/>
              <a:ea typeface="Calibri" panose="020F0502020204030204" pitchFamily="34" charset="0"/>
              <a:cs typeface="Lao UI" panose="020B0502040204020203" pitchFamily="34" charset="0"/>
            </a:endParaRPr>
          </a:p>
          <a:p>
            <a:pPr>
              <a:lnSpc>
                <a:spcPct val="100000"/>
              </a:lnSpc>
              <a:spcBef>
                <a:spcPct val="0"/>
              </a:spcBef>
              <a:spcAft>
                <a:spcPct val="0"/>
              </a:spcAft>
              <a:defRPr b="0" i="0"/>
            </a:pPr>
            <a:r>
              <a:rPr lang="1106" sz="1800" b="1" dirty="0">
                <a:solidFill>
                  <a:srgbClr val="000000"/>
                </a:solidFill>
                <a:effectLst/>
                <a:ea typeface="Calibri" panose="020F0502020204030204" pitchFamily="34" charset="0"/>
                <a:cs typeface="Lao UI" panose="020B0502040204020203" pitchFamily="34" charset="0"/>
              </a:rPr>
              <a:t>Afiechydon sy'n cyfyngu ar fywyd</a:t>
            </a:r>
            <a:endParaRPr lang="en-GB" sz="1800" dirty="0">
              <a:effectLst/>
              <a:ea typeface="Calibri" panose="020F0502020204030204" pitchFamily="34" charset="0"/>
              <a:cs typeface="Times New Roman" panose="02020603050405020304" pitchFamily="18" charset="0"/>
            </a:endParaRPr>
          </a:p>
          <a:p>
            <a:pPr>
              <a:lnSpc>
                <a:spcPct val="100000"/>
              </a:lnSpc>
              <a:spcBef>
                <a:spcPct val="0"/>
              </a:spcBef>
              <a:spcAft>
                <a:spcPct val="0"/>
              </a:spcAft>
              <a:defRPr b="0" i="0"/>
            </a:pPr>
            <a:r>
              <a:rPr lang="1106" sz="1800" u="sng" dirty="0">
                <a:effectLst/>
                <a:ea typeface="Calibri" panose="020F0502020204030204" pitchFamily="34" charset="0"/>
                <a:cs typeface="Lao UI" panose="020B0502040204020203" pitchFamily="34" charset="0"/>
                <a:hlinkClick r:id="rId5">
                  <a:extLst>
                    <a:ext uri="{A12FA001-AC4F-418D-AE19-62706E023703}">
                      <ahyp:hlinkClr xmlns:ahyp="http://schemas.microsoft.com/office/drawing/2018/hyperlinkcolor" val="tx"/>
                    </a:ext>
                  </a:extLst>
                </a:hlinkClick>
              </a:rPr>
              <a:t>https://www.togetherforshortlives.org.uk/wp-content/uploads/2018/02/ProRes-Helping-Children-Who-Need-Palliative-Care-To-Access-Education.pdf</a:t>
            </a:r>
            <a:r>
              <a:rPr lang="1106" sz="1800" u="none" dirty="0">
                <a:effectLst/>
                <a:ea typeface="Calibri" panose="020F0502020204030204" pitchFamily="34" charset="0"/>
                <a:cs typeface="Lao UI" panose="020B0502040204020203" pitchFamily="34" charset="0"/>
                <a:hlinkClick r:id="rId5">
                  <a:extLst>
                    <a:ext uri="{A12FA001-AC4F-418D-AE19-62706E023703}">
                      <ahyp:hlinkClr xmlns:ahyp="http://schemas.microsoft.com/office/drawing/2018/hyperlinkcolor" val="tx"/>
                    </a:ext>
                  </a:extLst>
                </a:hlinkClick>
              </a:rPr>
              <a:t> </a:t>
            </a:r>
            <a:endParaRPr lang="en-GB" sz="1800" dirty="0">
              <a:effectLst/>
              <a:ea typeface="Calibri" panose="020F0502020204030204" pitchFamily="34" charset="0"/>
              <a:cs typeface="Times New Roman" panose="02020603050405020304" pitchFamily="18" charset="0"/>
            </a:endParaRPr>
          </a:p>
          <a:p>
            <a:pPr>
              <a:lnSpc>
                <a:spcPct val="100000"/>
              </a:lnSpc>
              <a:spcBef>
                <a:spcPct val="0"/>
              </a:spcBef>
              <a:spcAft>
                <a:spcPct val="0"/>
              </a:spcAft>
            </a:pPr>
            <a:endParaRPr lang="en-GB" sz="1200" dirty="0"/>
          </a:p>
          <a:p>
            <a:pPr>
              <a:lnSpc>
                <a:spcPct val="100000"/>
              </a:lnSpc>
              <a:spcBef>
                <a:spcPct val="0"/>
              </a:spcBef>
              <a:spcAft>
                <a:spcPct val="0"/>
              </a:spcAft>
              <a:defRPr b="0" i="0"/>
            </a:pPr>
            <a:r>
              <a:rPr lang="1106" sz="1800" b="1" dirty="0">
                <a:solidFill>
                  <a:srgbClr val="000000"/>
                </a:solidFill>
                <a:effectLst/>
                <a:ea typeface="Calibri" panose="020F0502020204030204" pitchFamily="34" charset="0"/>
                <a:cs typeface="Lao UI" panose="020B0502040204020203" pitchFamily="34" charset="0"/>
              </a:rPr>
              <a:t>Gofalwyr ifanc</a:t>
            </a:r>
            <a:endParaRPr lang="en-GB" sz="1800" dirty="0">
              <a:effectLst/>
              <a:ea typeface="Calibri" panose="020F0502020204030204" pitchFamily="34" charset="0"/>
              <a:cs typeface="Times New Roman" panose="02020603050405020304" pitchFamily="18" charset="0"/>
            </a:endParaRPr>
          </a:p>
          <a:p>
            <a:pPr>
              <a:lnSpc>
                <a:spcPct val="100000"/>
              </a:lnSpc>
              <a:spcBef>
                <a:spcPct val="0"/>
              </a:spcBef>
              <a:spcAft>
                <a:spcPct val="0"/>
              </a:spcAft>
              <a:defRPr b="0" i="0"/>
            </a:pPr>
            <a:r>
              <a:rPr lang="1106" sz="1800" u="sng" dirty="0">
                <a:effectLst/>
                <a:ea typeface="Calibri" panose="020F0502020204030204" pitchFamily="34" charset="0"/>
                <a:cs typeface="Lao UI" panose="020B0502040204020203" pitchFamily="34" charset="0"/>
                <a:hlinkClick r:id="rId6">
                  <a:extLst>
                    <a:ext uri="{A12FA001-AC4F-418D-AE19-62706E023703}">
                      <ahyp:hlinkClr xmlns:ahyp="http://schemas.microsoft.com/office/drawing/2018/hyperlinkcolor" val="tx"/>
                    </a:ext>
                  </a:extLst>
                </a:hlinkClick>
              </a:rPr>
              <a:t>https://www.dewis.cymru/young-carers</a:t>
            </a:r>
            <a:r>
              <a:rPr lang="1106" sz="1800" u="none" dirty="0">
                <a:effectLst/>
                <a:ea typeface="Calibri" panose="020F0502020204030204" pitchFamily="34" charset="0"/>
                <a:cs typeface="Lao UI" panose="020B0502040204020203" pitchFamily="34" charset="0"/>
                <a:hlinkClick r:id="rId6">
                  <a:extLst>
                    <a:ext uri="{A12FA001-AC4F-418D-AE19-62706E023703}">
                      <ahyp:hlinkClr xmlns:ahyp="http://schemas.microsoft.com/office/drawing/2018/hyperlinkcolor" val="tx"/>
                    </a:ext>
                  </a:extLst>
                </a:hlinkClick>
              </a:rPr>
              <a:t> </a:t>
            </a:r>
          </a:p>
          <a:p>
            <a:pPr>
              <a:lnSpc>
                <a:spcPct val="100000"/>
              </a:lnSpc>
              <a:spcBef>
                <a:spcPct val="0"/>
              </a:spcBef>
              <a:spcAft>
                <a:spcPct val="0"/>
              </a:spcAft>
              <a:defRPr b="0" i="0"/>
            </a:pPr>
            <a:r>
              <a:rPr lang="1106" u="sng" dirty="0">
                <a:hlinkClick r:id="rId7">
                  <a:extLst>
                    <a:ext uri="{A12FA001-AC4F-418D-AE19-62706E023703}">
                      <ahyp:hlinkClr xmlns:ahyp="http://schemas.microsoft.com/office/drawing/2018/hyperlinkcolor" val="tx"/>
                    </a:ext>
                  </a:extLst>
                </a:hlinkClick>
              </a:rPr>
              <a:t>https://www.estyn.llyw.cymru/adroddiadau-thematig/darpariaeth-ar-gyfer-gofalwyr-ifanc-mewn-ysgolion-uwchradd-colegau-addysg</a:t>
            </a:r>
            <a:endParaRPr lang="en-GB" sz="1800" dirty="0">
              <a:effectLst/>
              <a:ea typeface="Calibri" panose="020F0502020204030204" pitchFamily="34" charset="0"/>
              <a:cs typeface="Lao UI" panose="020B0502040204020203" pitchFamily="34" charset="0"/>
            </a:endParaRPr>
          </a:p>
          <a:p>
            <a:pPr>
              <a:lnSpc>
                <a:spcPct val="100000"/>
              </a:lnSpc>
              <a:spcBef>
                <a:spcPct val="0"/>
              </a:spcBef>
              <a:spcAft>
                <a:spcPct val="0"/>
              </a:spcAft>
            </a:pPr>
            <a:endParaRPr lang="en-GB" sz="1200" u="sng" dirty="0">
              <a:ea typeface="Calibri" panose="020F0502020204030204" pitchFamily="34" charset="0"/>
              <a:cs typeface="Lao UI" panose="020B0502040204020203" pitchFamily="34" charset="0"/>
            </a:endParaRPr>
          </a:p>
          <a:p>
            <a:pPr>
              <a:lnSpc>
                <a:spcPct val="100000"/>
              </a:lnSpc>
              <a:spcBef>
                <a:spcPct val="0"/>
              </a:spcBef>
              <a:spcAft>
                <a:spcPct val="0"/>
              </a:spcAft>
              <a:defRPr b="0" i="0"/>
            </a:pPr>
            <a:r>
              <a:rPr lang="1106" b="1" dirty="0">
                <a:solidFill>
                  <a:srgbClr val="000000"/>
                </a:solidFill>
                <a:ea typeface="Calibri" panose="020F0502020204030204" pitchFamily="34" charset="0"/>
                <a:cs typeface="Lao UI" panose="020B0502040204020203" pitchFamily="34" charset="0"/>
              </a:rPr>
              <a:t>Plant y mae eu rhieni yn dibynnu ar alcohol</a:t>
            </a:r>
            <a:r>
              <a:rPr lang="1106" b="0" dirty="0">
                <a:solidFill>
                  <a:srgbClr val="000000"/>
                </a:solidFill>
                <a:ea typeface="Calibri" panose="020F0502020204030204" pitchFamily="34" charset="0"/>
                <a:cs typeface="Lao UI" panose="020B0502040204020203" pitchFamily="34" charset="0"/>
              </a:rPr>
              <a:t> </a:t>
            </a:r>
            <a:endParaRPr lang="en-GB" dirty="0">
              <a:ea typeface="Calibri" panose="020F0502020204030204" pitchFamily="34" charset="0"/>
              <a:cs typeface="Times New Roman" panose="02020603050405020304" pitchFamily="18" charset="0"/>
            </a:endParaRPr>
          </a:p>
          <a:p>
            <a:pPr>
              <a:lnSpc>
                <a:spcPct val="100000"/>
              </a:lnSpc>
              <a:spcBef>
                <a:spcPct val="0"/>
              </a:spcBef>
              <a:spcAft>
                <a:spcPct val="0"/>
              </a:spcAft>
              <a:defRPr b="0" i="0"/>
            </a:pPr>
            <a:r>
              <a:rPr lang="1106" u="sng" dirty="0">
                <a:ea typeface="Calibri" panose="020F0502020204030204" pitchFamily="34" charset="0"/>
                <a:cs typeface="Lao UI" panose="020B0502040204020203" pitchFamily="34" charset="0"/>
                <a:hlinkClick r:id="rId8">
                  <a:extLst>
                    <a:ext uri="{A12FA001-AC4F-418D-AE19-62706E023703}">
                      <ahyp:hlinkClr xmlns:ahyp="http://schemas.microsoft.com/office/drawing/2018/hyperlinkcolor" val="tx"/>
                    </a:ext>
                  </a:extLst>
                </a:hlinkClick>
              </a:rPr>
              <a:t>https://www.nacoa.org.uk/  </a:t>
            </a:r>
            <a:endParaRPr lang="en-GB" dirty="0">
              <a:ea typeface="Calibri" panose="020F0502020204030204" pitchFamily="34" charset="0"/>
              <a:cs typeface="Times New Roman" panose="02020603050405020304" pitchFamily="18" charset="0"/>
            </a:endParaRPr>
          </a:p>
          <a:p>
            <a:pPr>
              <a:lnSpc>
                <a:spcPct val="100000"/>
              </a:lnSpc>
              <a:spcBef>
                <a:spcPct val="0"/>
              </a:spcBef>
              <a:spcAft>
                <a:spcPct val="0"/>
              </a:spcAft>
            </a:pPr>
            <a:endParaRPr lang="en-GB" sz="1200" dirty="0"/>
          </a:p>
          <a:p>
            <a:pPr>
              <a:lnSpc>
                <a:spcPct val="100000"/>
              </a:lnSpc>
              <a:spcBef>
                <a:spcPct val="0"/>
              </a:spcBef>
              <a:spcAft>
                <a:spcPct val="0"/>
              </a:spcAft>
              <a:defRPr b="0" i="0"/>
            </a:pPr>
            <a:r>
              <a:rPr lang="1106" b="1" dirty="0">
                <a:solidFill>
                  <a:srgbClr val="000000"/>
                </a:solidFill>
                <a:ea typeface="Calibri" panose="020F0502020204030204" pitchFamily="34" charset="0"/>
                <a:cs typeface="Lao UI" panose="020B0502040204020203" pitchFamily="34" charset="0"/>
              </a:rPr>
              <a:t>Profiadau niweidiol yn ystod plentyndod</a:t>
            </a:r>
            <a:endParaRPr lang="en-GB" dirty="0">
              <a:ea typeface="Calibri" panose="020F0502020204030204" pitchFamily="34" charset="0"/>
              <a:cs typeface="Times New Roman" panose="02020603050405020304" pitchFamily="18" charset="0"/>
            </a:endParaRPr>
          </a:p>
          <a:p>
            <a:pPr>
              <a:lnSpc>
                <a:spcPct val="100000"/>
              </a:lnSpc>
              <a:spcBef>
                <a:spcPct val="0"/>
              </a:spcBef>
              <a:spcAft>
                <a:spcPct val="0"/>
              </a:spcAft>
              <a:defRPr b="0" i="0"/>
            </a:pPr>
            <a:r>
              <a:rPr lang="1106" u="sng" dirty="0">
                <a:ea typeface="Calibri" panose="020F0502020204030204" pitchFamily="34" charset="0"/>
                <a:cs typeface="Lao UI" panose="020B0502040204020203" pitchFamily="34" charset="0"/>
                <a:hlinkClick r:id="rId9">
                  <a:extLst>
                    <a:ext uri="{A12FA001-AC4F-418D-AE19-62706E023703}">
                      <ahyp:hlinkClr xmlns:ahyp="http://schemas.microsoft.com/office/drawing/2018/hyperlinkcolor" val="tx"/>
                    </a:ext>
                  </a:extLst>
                </a:hlinkClick>
              </a:rPr>
              <a:t>https://www.estyn.llyw.cymru/arfer-effeithiol/cymorth-ysgol-i-blant-sydd-wedi-cael-profiadau-niweidiol-yn-ystod-plentyndod</a:t>
            </a:r>
            <a:r>
              <a:rPr lang="1106" u="none" dirty="0">
                <a:ea typeface="Calibri" panose="020F0502020204030204" pitchFamily="34" charset="0"/>
                <a:cs typeface="Lao UI" panose="020B0502040204020203" pitchFamily="34" charset="0"/>
                <a:hlinkClick r:id="rId9">
                  <a:extLst>
                    <a:ext uri="{A12FA001-AC4F-418D-AE19-62706E023703}">
                      <ahyp:hlinkClr xmlns:ahyp="http://schemas.microsoft.com/office/drawing/2018/hyperlinkcolor" val="tx"/>
                    </a:ext>
                  </a:extLst>
                </a:hlinkClick>
              </a:rPr>
              <a:t> </a:t>
            </a:r>
            <a:endParaRPr lang="en-GB" dirty="0">
              <a:ea typeface="Calibri" panose="020F0502020204030204" pitchFamily="34" charset="0"/>
              <a:cs typeface="Times New Roman" panose="02020603050405020304" pitchFamily="18" charset="0"/>
            </a:endParaRPr>
          </a:p>
          <a:p>
            <a:pPr>
              <a:lnSpc>
                <a:spcPct val="100000"/>
              </a:lnSpc>
              <a:spcBef>
                <a:spcPct val="0"/>
              </a:spcBef>
              <a:spcAft>
                <a:spcPct val="0"/>
              </a:spcAft>
              <a:defRPr b="0" i="0"/>
            </a:pPr>
            <a:r>
              <a:rPr lang="1106" u="sng" dirty="0">
                <a:ea typeface="Calibri" panose="020F0502020204030204" pitchFamily="34" charset="0"/>
                <a:cs typeface="Lao UI" panose="020B0502040204020203" pitchFamily="34" charset="0"/>
                <a:hlinkClick r:id="rId10">
                  <a:extLst>
                    <a:ext uri="{A12FA001-AC4F-418D-AE19-62706E023703}">
                      <ahyp:hlinkClr xmlns:ahyp="http://schemas.microsoft.com/office/drawing/2018/hyperlinkcolor" val="tx"/>
                    </a:ext>
                  </a:extLst>
                </a:hlinkClick>
              </a:rPr>
              <a:t>https://www.aceawarewales.com/  </a:t>
            </a:r>
            <a:endParaRPr lang="en-GB" dirty="0">
              <a:ea typeface="Calibri" panose="020F0502020204030204" pitchFamily="34" charset="0"/>
              <a:cs typeface="Times New Roman" panose="02020603050405020304" pitchFamily="18" charset="0"/>
            </a:endParaRPr>
          </a:p>
          <a:p>
            <a:pPr>
              <a:lnSpc>
                <a:spcPct val="100000"/>
              </a:lnSpc>
              <a:spcBef>
                <a:spcPct val="0"/>
              </a:spcBef>
              <a:spcAft>
                <a:spcPct val="0"/>
              </a:spcAft>
            </a:pPr>
            <a:endParaRPr lang="en-GB" sz="1800" dirty="0">
              <a:effectLst/>
              <a:ea typeface="Calibri" panose="020F050202020403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E964B0E-5FF2-494D-B4AC-9FA804ED567B}"/>
              </a:ext>
            </a:extLst>
          </p:cNvPr>
          <p:cNvSpPr>
            <a:spLocks noGrp="1"/>
          </p:cNvSpPr>
          <p:nvPr>
            <p:ph type="title"/>
            <p:custDataLst>
              <p:tags r:id="rId2"/>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90729291"/>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7C52E9-48D5-4136-B827-D33F96B2EC68}"/>
              </a:ext>
            </a:extLst>
          </p:cNvPr>
          <p:cNvSpPr>
            <a:spLocks noGrp="1"/>
          </p:cNvSpPr>
          <p:nvPr>
            <p:ph idx="1"/>
            <p:custDataLst>
              <p:tags r:id="rId1"/>
            </p:custDataLst>
          </p:nvPr>
        </p:nvSpPr>
        <p:spPr>
          <a:xfrm>
            <a:off x="1234508" y="1600201"/>
            <a:ext cx="9722984" cy="4190999"/>
          </a:xfrm>
        </p:spPr>
        <p:txBody>
          <a:bodyPr vert="horz" lIns="91440" tIns="45720" rIns="91440" bIns="45720" rtlCol="0" anchor="t">
            <a:normAutofit lnSpcReduction="10000"/>
          </a:bodyPr>
          <a:lstStyle/>
          <a:p>
            <a:pPr marL="285750" indent="-285750">
              <a:buFont typeface="Arial" panose="020B0604020202020204" pitchFamily="34" charset="0"/>
              <a:buChar char="•"/>
              <a:defRPr b="0" i="0"/>
            </a:pPr>
            <a:r>
              <a:rPr lang="1106" dirty="0">
                <a:solidFill>
                  <a:schemeClr val="tx1"/>
                </a:solidFill>
              </a:rPr>
              <a:t>Dylech chi sicrhau eich bod yn dewis amrywiaeth o resymau dros pam mae gan rai plant a phobl ifanc anghenion cymhleth. Anelwch at </a:t>
            </a:r>
            <a:r>
              <a:rPr lang="1106" b="1" u="sng" dirty="0">
                <a:solidFill>
                  <a:schemeClr val="tx1"/>
                </a:solidFill>
              </a:rPr>
              <a:t>bedwar</a:t>
            </a:r>
            <a:r>
              <a:rPr lang="1106" dirty="0">
                <a:solidFill>
                  <a:schemeClr val="tx1"/>
                </a:solidFill>
              </a:rPr>
              <a:t> a gwnewch yn siŵr eich bod yn esbonio anghenion corfforol, gwybyddol, emosiynol, synhwyraidd neu ychwanegol posibl plentyn ag anghenion cymhleth.  </a:t>
            </a:r>
            <a:endParaRPr lang="en-GB" dirty="0"/>
          </a:p>
          <a:p>
            <a:pPr marL="285750" indent="-285750">
              <a:buFont typeface="Arial" panose="020B0604020202020204" pitchFamily="34" charset="0"/>
              <a:buChar char="•"/>
              <a:defRPr b="0" i="0"/>
            </a:pPr>
            <a:r>
              <a:rPr lang="1106" dirty="0">
                <a:solidFill>
                  <a:schemeClr val="tx1"/>
                </a:solidFill>
              </a:rPr>
              <a:t>Gallai anghenion corfforol gynnwys unrhyw beth sy'n ymwneud â thwf a newidiadau corfforol eraill sy'n digwydd i'n corff drwy gydol ein bywyd. Gallai hyn hefyd gynnwys gofal meddygol ac amddiffyn unigolyn rhag niwed.</a:t>
            </a:r>
            <a:endParaRPr lang="en-GB" dirty="0">
              <a:solidFill>
                <a:schemeClr val="tx1"/>
              </a:solidFill>
              <a:cs typeface="Arial"/>
            </a:endParaRPr>
          </a:p>
          <a:p>
            <a:pPr marL="285750" indent="-285750">
              <a:buFont typeface="Arial" panose="020B0604020202020204" pitchFamily="34" charset="0"/>
              <a:buChar char="•"/>
              <a:defRPr b="0" i="0"/>
            </a:pPr>
            <a:r>
              <a:rPr lang="1106" dirty="0">
                <a:solidFill>
                  <a:schemeClr val="tx1"/>
                </a:solidFill>
              </a:rPr>
              <a:t>Gallai anghenion gwybyddol/deallusol ymwneud â datblygiad iaith, cof, ysgogiad a sgiliau meddwl.  </a:t>
            </a:r>
          </a:p>
          <a:p>
            <a:pPr marL="285750" indent="-285750">
              <a:buFont typeface="Arial" panose="020B0604020202020204" pitchFamily="34" charset="0"/>
              <a:buChar char="•"/>
              <a:defRPr b="0" i="0"/>
            </a:pPr>
            <a:r>
              <a:rPr lang="1106" dirty="0">
                <a:solidFill>
                  <a:schemeClr val="tx1"/>
                </a:solidFill>
              </a:rPr>
              <a:t>Gallai anghenion emosiynol ymwneud â gallu unigolyn i ffurfio ymlyniad, cariad, a'r gallu i ymdopi â theimladau am eu hunain a thuag at eraill. Mae cysondeb a sefydlogrwydd yn allweddol hefyd i anghenion emosiynol. </a:t>
            </a:r>
          </a:p>
          <a:p>
            <a:pPr marL="285750" indent="-285750">
              <a:buFont typeface="Arial" panose="020B0604020202020204" pitchFamily="34" charset="0"/>
              <a:buChar char="•"/>
              <a:defRPr b="0" i="0"/>
            </a:pPr>
            <a:r>
              <a:rPr lang="1106" dirty="0">
                <a:solidFill>
                  <a:schemeClr val="tx1"/>
                </a:solidFill>
              </a:rPr>
              <a:t>Gall anghenion synhwyraidd amrywio'n eang o golli clyw, colli golwg, anhawster prosesu synhwyraidd. </a:t>
            </a:r>
          </a:p>
        </p:txBody>
      </p:sp>
      <p:sp>
        <p:nvSpPr>
          <p:cNvPr id="6" name="Title 1">
            <a:extLst>
              <a:ext uri="{FF2B5EF4-FFF2-40B4-BE49-F238E27FC236}">
                <a16:creationId xmlns:a16="http://schemas.microsoft.com/office/drawing/2014/main" id="{0AB7854A-0BA6-40C3-910B-2A6485B1C514}"/>
              </a:ext>
            </a:extLst>
          </p:cNvPr>
          <p:cNvSpPr>
            <a:spLocks noGrp="1"/>
          </p:cNvSpPr>
          <p:nvPr>
            <p:ph type="title"/>
            <p:custDataLst>
              <p:tags r:id="rId2"/>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2834797435"/>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0FDD88E-A907-44C0-9561-70D6D2B29BF8}"/>
              </a:ext>
            </a:extLst>
          </p:cNvPr>
          <p:cNvSpPr txBox="1"/>
          <p:nvPr>
            <p:custDataLst>
              <p:tags r:id="rId1"/>
            </p:custDataLst>
          </p:nvPr>
        </p:nvSpPr>
        <p:spPr>
          <a:xfrm>
            <a:off x="4115513" y="1856384"/>
            <a:ext cx="7171895" cy="915314"/>
          </a:xfrm>
          <a:prstGeom prst="rect">
            <a:avLst/>
          </a:prstGeom>
          <a:noFill/>
        </p:spPr>
        <p:txBody>
          <a:bodyPr wrap="square" rtlCol="0">
            <a:spAutoFit/>
          </a:bodyPr>
          <a:lstStyle/>
          <a:p>
            <a:pPr>
              <a:defRPr b="0" i="0"/>
            </a:pPr>
            <a:r>
              <a:rPr lang="1106" dirty="0"/>
              <a:t>Ar gyfer ail ran Tasg 1 (d), mae angen i chi esbonio sut gellir deall ac ymateb i'r anghenion cymhleth rydych chi wedi'u disgrifio yn eich lleoliad.  </a:t>
            </a:r>
          </a:p>
        </p:txBody>
      </p:sp>
      <p:pic>
        <p:nvPicPr>
          <p:cNvPr id="7" name="Picture 6">
            <a:extLst>
              <a:ext uri="{FF2B5EF4-FFF2-40B4-BE49-F238E27FC236}">
                <a16:creationId xmlns:a16="http://schemas.microsoft.com/office/drawing/2014/main" id="{85835967-5090-4AD6-8CB0-14B5B5D9D8E6}"/>
              </a:ext>
            </a:extLst>
          </p:cNvPr>
          <p:cNvPicPr>
            <a:picLocks noChangeAspect="1"/>
          </p:cNvPicPr>
          <p:nvPr>
            <p:custDataLst>
              <p:tags r:id="rId2"/>
            </p:custDataLst>
          </p:nvPr>
        </p:nvPicPr>
        <p:blipFill>
          <a:blip r:embed="rId7"/>
          <a:stretch>
            <a:fillRect/>
          </a:stretch>
        </p:blipFill>
        <p:spPr>
          <a:xfrm>
            <a:off x="4115513" y="3429000"/>
            <a:ext cx="2840872" cy="2828520"/>
          </a:xfrm>
          <a:prstGeom prst="rect">
            <a:avLst/>
          </a:prstGeom>
        </p:spPr>
      </p:pic>
      <p:sp>
        <p:nvSpPr>
          <p:cNvPr id="8" name="TextBox 7">
            <a:extLst>
              <a:ext uri="{FF2B5EF4-FFF2-40B4-BE49-F238E27FC236}">
                <a16:creationId xmlns:a16="http://schemas.microsoft.com/office/drawing/2014/main" id="{11E1EBAE-C73F-4759-B7C8-52977C461C6C}"/>
              </a:ext>
            </a:extLst>
          </p:cNvPr>
          <p:cNvSpPr txBox="1"/>
          <p:nvPr>
            <p:custDataLst>
              <p:tags r:id="rId3"/>
            </p:custDataLst>
          </p:nvPr>
        </p:nvSpPr>
        <p:spPr>
          <a:xfrm>
            <a:off x="7189395" y="4104596"/>
            <a:ext cx="3627364" cy="1464503"/>
          </a:xfrm>
          <a:prstGeom prst="rect">
            <a:avLst/>
          </a:prstGeom>
          <a:noFill/>
        </p:spPr>
        <p:txBody>
          <a:bodyPr wrap="square" rtlCol="0">
            <a:spAutoFit/>
          </a:bodyPr>
          <a:lstStyle/>
          <a:p>
            <a:pPr>
              <a:defRPr b="0" i="0"/>
            </a:pPr>
            <a:r>
              <a:rPr lang="1106" b="1" dirty="0"/>
              <a:t>Mae gan Usman ffibrosis cystig – ac mae'n mynd i'r ysgol.</a:t>
            </a:r>
            <a:r>
              <a:rPr lang="1106" b="0" dirty="0"/>
              <a:t>  </a:t>
            </a:r>
            <a:r>
              <a:rPr lang="1106" b="1" dirty="0"/>
              <a:t>Beth gall yr ysgol ei wneud i ddeall ac ymateb i anghenion Usman?</a:t>
            </a:r>
            <a:r>
              <a:rPr lang="1106" b="0" dirty="0"/>
              <a:t>  </a:t>
            </a:r>
            <a:endParaRPr lang="1106" b="1" dirty="0"/>
          </a:p>
        </p:txBody>
      </p:sp>
      <p:sp>
        <p:nvSpPr>
          <p:cNvPr id="9" name="Title 1">
            <a:extLst>
              <a:ext uri="{FF2B5EF4-FFF2-40B4-BE49-F238E27FC236}">
                <a16:creationId xmlns:a16="http://schemas.microsoft.com/office/drawing/2014/main" id="{BF33BB34-658E-44DB-AF27-F28B22CC2B04}"/>
              </a:ext>
            </a:extLst>
          </p:cNvPr>
          <p:cNvSpPr>
            <a:spLocks noGrp="1"/>
          </p:cNvSpPr>
          <p:nvPr>
            <p:ph type="title"/>
            <p:custDataLst>
              <p:tags r:id="rId4"/>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
        <p:nvSpPr>
          <p:cNvPr id="10" name="Rectangle 9">
            <a:extLst>
              <a:ext uri="{FF2B5EF4-FFF2-40B4-BE49-F238E27FC236}">
                <a16:creationId xmlns:a16="http://schemas.microsoft.com/office/drawing/2014/main" id="{446D7FED-2E5E-460E-B306-2FA27A57EAAE}"/>
              </a:ext>
            </a:extLst>
          </p:cNvPr>
          <p:cNvSpPr/>
          <p:nvPr>
            <p:custDataLst>
              <p:tags r:id="rId5"/>
            </p:custDataLst>
          </p:nvPr>
        </p:nvSpPr>
        <p:spPr>
          <a:xfrm>
            <a:off x="476526" y="1856384"/>
            <a:ext cx="3054099" cy="3661258"/>
          </a:xfrm>
          <a:prstGeom prst="rect">
            <a:avLst/>
          </a:prstGeom>
          <a:solidFill>
            <a:schemeClr val="accent2">
              <a:lumMod val="60000"/>
              <a:lumOff val="40000"/>
            </a:schemeClr>
          </a:solidFill>
        </p:spPr>
        <p:txBody>
          <a:bodyPr wrap="square">
            <a:spAutoFit/>
          </a:bodyPr>
          <a:lstStyle/>
          <a:p>
            <a:pPr fontAlgn="base">
              <a:defRPr b="0" i="0"/>
            </a:pPr>
            <a:r>
              <a:rPr lang="1106" b="1"/>
              <a:t>(d) (ii) – Esbonio sut gellir deall anghenion gofal cymhleth ac ymateb iddynt yn y lleoliad o'ch dewis er mwyn darparu gofal plentyn-ganolog sy'n canolbwyntio ar ganlyniadau sy'n cefnogi plant a/neu bobl ifanc i gyflawni canlyniadau personol</a:t>
            </a:r>
          </a:p>
          <a:p>
            <a:pPr fontAlgn="base"/>
            <a:endParaRPr lang="en-GB" b="1"/>
          </a:p>
          <a:p>
            <a:pPr fontAlgn="base">
              <a:defRPr b="0" i="0"/>
            </a:pPr>
            <a:r>
              <a:rPr lang="1106" b="1"/>
              <a:t>[10 marc]</a:t>
            </a:r>
          </a:p>
        </p:txBody>
      </p:sp>
    </p:spTree>
    <p:extLst>
      <p:ext uri="{BB962C8B-B14F-4D97-AF65-F5344CB8AC3E}">
        <p14:creationId xmlns:p14="http://schemas.microsoft.com/office/powerpoint/2010/main" val="977129509"/>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3FAD6D-A262-4E93-B013-F575F37104B2}"/>
              </a:ext>
            </a:extLst>
          </p:cNvPr>
          <p:cNvSpPr>
            <a:spLocks noGrp="1"/>
          </p:cNvSpPr>
          <p:nvPr>
            <p:ph idx="1"/>
            <p:custDataLst>
              <p:tags r:id="rId1"/>
            </p:custDataLst>
          </p:nvPr>
        </p:nvSpPr>
        <p:spPr>
          <a:xfrm>
            <a:off x="407988" y="1480458"/>
            <a:ext cx="7658326" cy="4696506"/>
          </a:xfrm>
        </p:spPr>
        <p:txBody>
          <a:bodyPr>
            <a:noAutofit/>
          </a:bodyPr>
          <a:lstStyle/>
          <a:p>
            <a:pPr>
              <a:lnSpc>
                <a:spcPct val="100000"/>
              </a:lnSpc>
              <a:defRPr b="0" i="0"/>
            </a:pPr>
            <a:r>
              <a:rPr lang="1106">
                <a:solidFill>
                  <a:schemeClr val="tx1"/>
                </a:solidFill>
              </a:rPr>
              <a:t>Y pwynt allweddol cyntaf i'w ystyried yw y dylid trin Usman â pharch ac urddas ac y gallai pob unigolyn sy'n byw â Ffibrosis Cystig fod ag anghenion gwahanol, felly dylai'r gefnogaeth yn yr ysgol fod yn </a:t>
            </a:r>
            <a:r>
              <a:rPr lang="1106" b="1">
                <a:solidFill>
                  <a:schemeClr val="tx1"/>
                </a:solidFill>
              </a:rPr>
              <a:t>blentyn-ganolog/canolbwyntio ar ganlyniadau</a:t>
            </a:r>
            <a:r>
              <a:rPr lang="1106">
                <a:solidFill>
                  <a:schemeClr val="tx1"/>
                </a:solidFill>
              </a:rPr>
              <a:t>. </a:t>
            </a:r>
          </a:p>
          <a:p>
            <a:pPr>
              <a:lnSpc>
                <a:spcPct val="100000"/>
              </a:lnSpc>
              <a:defRPr b="0" i="0"/>
            </a:pPr>
            <a:r>
              <a:rPr lang="1106">
                <a:solidFill>
                  <a:schemeClr val="tx1"/>
                </a:solidFill>
              </a:rPr>
              <a:t>Beth yw ystyr gofal sy'n canolbwyntio ar ganlyniadau? </a:t>
            </a:r>
          </a:p>
          <a:p>
            <a:pPr marL="285750" indent="-285750">
              <a:lnSpc>
                <a:spcPct val="100000"/>
              </a:lnSpc>
              <a:buFont typeface="Arial" panose="020B0604020202020204" pitchFamily="34" charset="0"/>
              <a:buChar char="•"/>
              <a:defRPr b="0" i="0"/>
            </a:pPr>
            <a:r>
              <a:rPr lang="1106">
                <a:solidFill>
                  <a:schemeClr val="tx1"/>
                </a:solidFill>
              </a:rPr>
              <a:t>Sicrhau bod Usman yn ganolog i'r gofal mae'n ei gael</a:t>
            </a:r>
          </a:p>
          <a:p>
            <a:pPr marL="285750" indent="-285750">
              <a:lnSpc>
                <a:spcPct val="100000"/>
              </a:lnSpc>
              <a:buFont typeface="Arial" panose="020B0604020202020204" pitchFamily="34" charset="0"/>
              <a:buChar char="•"/>
              <a:defRPr b="0" i="0"/>
            </a:pPr>
            <a:r>
              <a:rPr lang="1106">
                <a:solidFill>
                  <a:schemeClr val="tx1"/>
                </a:solidFill>
              </a:rPr>
              <a:t>Nodi'r hyn sy'n bwysig i Usman yn ei fywyd</a:t>
            </a:r>
          </a:p>
          <a:p>
            <a:pPr marL="285750" indent="-285750">
              <a:lnSpc>
                <a:spcPct val="100000"/>
              </a:lnSpc>
              <a:buFont typeface="Arial" panose="020B0604020202020204" pitchFamily="34" charset="0"/>
              <a:buChar char="•"/>
              <a:defRPr b="0" i="0"/>
            </a:pPr>
            <a:r>
              <a:rPr lang="1106">
                <a:solidFill>
                  <a:schemeClr val="tx1"/>
                </a:solidFill>
              </a:rPr>
              <a:t>Galluogi gweithio mewn partneriaeth a chydgynhyrchu</a:t>
            </a:r>
          </a:p>
          <a:p>
            <a:pPr marL="285750" indent="-285750">
              <a:lnSpc>
                <a:spcPct val="100000"/>
              </a:lnSpc>
              <a:buFont typeface="Arial" panose="020B0604020202020204" pitchFamily="34" charset="0"/>
              <a:buChar char="•"/>
              <a:defRPr b="0" i="0"/>
            </a:pPr>
            <a:r>
              <a:rPr lang="1106">
                <a:solidFill>
                  <a:schemeClr val="tx1"/>
                </a:solidFill>
              </a:rPr>
              <a:t>Dull seiliedig ar gryfderau – yr hyn mae Usman yn gallu ei wneud yn hytrach na'r hyn nad yw'n gallu ei wneud!</a:t>
            </a:r>
          </a:p>
          <a:p>
            <a:pPr marL="285750" indent="-285750">
              <a:lnSpc>
                <a:spcPct val="100000"/>
              </a:lnSpc>
              <a:buFont typeface="Arial" panose="020B0604020202020204" pitchFamily="34" charset="0"/>
              <a:buChar char="•"/>
              <a:defRPr b="0" i="0"/>
            </a:pPr>
            <a:r>
              <a:rPr lang="1106">
                <a:solidFill>
                  <a:schemeClr val="tx1"/>
                </a:solidFill>
              </a:rPr>
              <a:t>Dylai Usman fod yn bartner cyfartal wrth wneud penderfyniadau</a:t>
            </a:r>
          </a:p>
        </p:txBody>
      </p:sp>
      <p:sp>
        <p:nvSpPr>
          <p:cNvPr id="4" name="TextBox 3">
            <a:extLst>
              <a:ext uri="{FF2B5EF4-FFF2-40B4-BE49-F238E27FC236}">
                <a16:creationId xmlns:a16="http://schemas.microsoft.com/office/drawing/2014/main" id="{0700EB5C-5B7A-4F4E-9F0E-B7718869D711}"/>
              </a:ext>
            </a:extLst>
          </p:cNvPr>
          <p:cNvSpPr txBox="1"/>
          <p:nvPr>
            <p:custDataLst>
              <p:tags r:id="rId2"/>
            </p:custDataLst>
          </p:nvPr>
        </p:nvSpPr>
        <p:spPr>
          <a:xfrm>
            <a:off x="8490858" y="4402210"/>
            <a:ext cx="3054099" cy="1800118"/>
          </a:xfrm>
          <a:prstGeom prst="rect">
            <a:avLst/>
          </a:prstGeom>
          <a:noFill/>
          <a:ln>
            <a:solidFill>
              <a:schemeClr val="accent1">
                <a:shade val="50000"/>
              </a:schemeClr>
            </a:solidFill>
          </a:ln>
        </p:spPr>
        <p:txBody>
          <a:bodyPr wrap="square" rtlCol="0">
            <a:spAutoFit/>
          </a:bodyPr>
          <a:lstStyle/>
          <a:p>
            <a:pPr>
              <a:defRPr b="0" i="0"/>
            </a:pPr>
            <a:r>
              <a:rPr lang="1106" sz="1600"/>
              <a:t>Gallai proffiliau un dudalen fod yn ddefnyddiol iawn i gefnogi Usman – gweler </a:t>
            </a:r>
            <a:r>
              <a:rPr lang="1106" sz="1600" i="1"/>
              <a:t>Me and CF factsheet Secondary School Pack.pdf</a:t>
            </a:r>
            <a:r>
              <a:rPr lang="1106" sz="1600"/>
              <a:t> (cysticfibrosis.org.uk). Mae hon yn ddogfen ddefnyddiol.</a:t>
            </a:r>
          </a:p>
        </p:txBody>
      </p:sp>
      <p:pic>
        <p:nvPicPr>
          <p:cNvPr id="5" name="Picture 4">
            <a:extLst>
              <a:ext uri="{FF2B5EF4-FFF2-40B4-BE49-F238E27FC236}">
                <a16:creationId xmlns:a16="http://schemas.microsoft.com/office/drawing/2014/main" id="{2B3009C8-D4F2-4E6A-B2DB-5DA8B2A5FC5D}"/>
              </a:ext>
            </a:extLst>
          </p:cNvPr>
          <p:cNvPicPr>
            <a:picLocks noChangeAspect="1"/>
          </p:cNvPicPr>
          <p:nvPr>
            <p:custDataLst>
              <p:tags r:id="rId3"/>
            </p:custDataLst>
          </p:nvPr>
        </p:nvPicPr>
        <p:blipFill>
          <a:blip r:embed="rId6"/>
          <a:stretch>
            <a:fillRect/>
          </a:stretch>
        </p:blipFill>
        <p:spPr>
          <a:xfrm>
            <a:off x="9585949" y="1480458"/>
            <a:ext cx="2100092" cy="2090961"/>
          </a:xfrm>
          <a:prstGeom prst="rect">
            <a:avLst/>
          </a:prstGeom>
        </p:spPr>
      </p:pic>
      <p:sp>
        <p:nvSpPr>
          <p:cNvPr id="8" name="Title 1">
            <a:extLst>
              <a:ext uri="{FF2B5EF4-FFF2-40B4-BE49-F238E27FC236}">
                <a16:creationId xmlns:a16="http://schemas.microsoft.com/office/drawing/2014/main" id="{2CAAD2DF-5ACC-4C2B-BAA5-86500116374D}"/>
              </a:ext>
            </a:extLst>
          </p:cNvPr>
          <p:cNvSpPr>
            <a:spLocks noGrp="1"/>
          </p:cNvSpPr>
          <p:nvPr>
            <p:ph type="title"/>
            <p:custDataLst>
              <p:tags r:id="rId4"/>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3260566818"/>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053EDE-B8FC-45BB-90FA-B545B77C108C}"/>
              </a:ext>
            </a:extLst>
          </p:cNvPr>
          <p:cNvSpPr>
            <a:spLocks noGrp="1"/>
          </p:cNvSpPr>
          <p:nvPr>
            <p:ph idx="1"/>
            <p:custDataLst>
              <p:tags r:id="rId1"/>
            </p:custDataLst>
          </p:nvPr>
        </p:nvSpPr>
        <p:spPr>
          <a:xfrm>
            <a:off x="407988" y="1513116"/>
            <a:ext cx="9722984" cy="4696506"/>
          </a:xfrm>
        </p:spPr>
        <p:txBody>
          <a:bodyPr/>
          <a:lstStyle/>
          <a:p>
            <a:pPr marL="342900" lvl="0" indent="-342900">
              <a:buClr>
                <a:srgbClr val="1F409B"/>
              </a:buClr>
              <a:buFont typeface="Symbol" panose="05050102010706020507" pitchFamily="18" charset="2"/>
              <a:buChar char=""/>
              <a:defRPr b="0" i="0"/>
            </a:pPr>
            <a:r>
              <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dyrannu gweithwyr allweddol  </a:t>
            </a:r>
            <a:endPar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Clr>
                <a:srgbClr val="1F409B"/>
              </a:buClr>
              <a:buFont typeface="Symbol" panose="05050102010706020507" pitchFamily="18" charset="2"/>
              <a:buChar char=""/>
              <a:defRPr b="0" i="0"/>
            </a:pPr>
            <a:r>
              <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gwahaniaethau</a:t>
            </a:r>
            <a:endPar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Clr>
                <a:srgbClr val="1F409B"/>
              </a:buClr>
              <a:buFont typeface="Symbol" panose="05050102010706020507" pitchFamily="18" charset="2"/>
              <a:buChar char=""/>
              <a:defRPr b="0" i="0"/>
            </a:pPr>
            <a:r>
              <a:rPr lang="1106" sz="1800" b="1" u="sng"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adnoddau ychwanegol</a:t>
            </a:r>
            <a:endParaRPr lang="en-GB" sz="1800" b="1" u="sng"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Clr>
                <a:srgbClr val="1F409B"/>
              </a:buClr>
              <a:buFont typeface="Symbol" panose="05050102010706020507" pitchFamily="18" charset="2"/>
              <a:buChar char=""/>
              <a:defRPr b="0" i="0"/>
            </a:pPr>
            <a:r>
              <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defnydd o </a:t>
            </a:r>
            <a:r>
              <a:rPr lang="cy-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gynlluniau datblygu unigol (CDU), c</a:t>
            </a:r>
            <a:r>
              <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ynlluniau addysg unigol (CAU), cynlluniau anghenion dysgu ychwanegol (ADY), cynlluniau ymddygiad unigol (CYU) </a:t>
            </a:r>
            <a:endPar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Clr>
                <a:srgbClr val="1F409B"/>
              </a:buClr>
              <a:buFont typeface="Symbol" panose="05050102010706020507" pitchFamily="18" charset="2"/>
              <a:buChar char=""/>
              <a:defRPr b="0" i="0"/>
            </a:pPr>
            <a:r>
              <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defnyddio cymhorthion ac addasiadau:</a:t>
            </a:r>
            <a:endParaRPr lang="en-GB"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a:p>
            <a:pPr marL="660400" lvl="1" indent="-342900">
              <a:buClr>
                <a:srgbClr val="1F409B"/>
              </a:buClr>
              <a:buFont typeface="Courier New" panose="02070309020205020404" pitchFamily="49" charset="0"/>
              <a:buChar char="o"/>
              <a:defRPr b="0" i="0"/>
            </a:pPr>
            <a:r>
              <a:rPr lang="1106" u="none" strike="noStrike" dirty="0">
                <a:solidFill>
                  <a:schemeClr val="tx1"/>
                </a:solidFill>
                <a:effectLst/>
                <a:latin typeface="Arial" panose="020B0604020202020204" pitchFamily="34" charset="0"/>
                <a:ea typeface="Calibri" panose="020F0502020204030204" pitchFamily="34" charset="0"/>
                <a:cs typeface="Arial" panose="020B0604020202020204" pitchFamily="34" charset="0"/>
              </a:rPr>
              <a:t>cymhorthion corfforol: cyfarpar i helpu gyda symudedd/cludiant, gofal personol</a:t>
            </a:r>
            <a:endParaRPr lang="en-GB" dirty="0">
              <a:latin typeface="Arial" panose="020B0604020202020204" pitchFamily="34" charset="0"/>
              <a:ea typeface="Calibri" panose="020F0502020204030204" pitchFamily="34" charset="0"/>
              <a:cs typeface="Times New Roman" panose="02020603050405020304" pitchFamily="18" charset="0"/>
            </a:endParaRPr>
          </a:p>
          <a:p>
            <a:pPr marL="660400" lvl="1" indent="-342900">
              <a:buClr>
                <a:srgbClr val="1F409B"/>
              </a:buClr>
              <a:buFont typeface="Courier New" panose="02070309020205020404" pitchFamily="49" charset="0"/>
              <a:buChar char="o"/>
              <a:defRPr b="0" i="0"/>
            </a:pPr>
            <a:r>
              <a:rPr lang="1106" sz="1800" u="none" strike="noStrike" dirty="0">
                <a:solidFill>
                  <a:schemeClr val="tx1"/>
                </a:solidFill>
                <a:effectLst/>
                <a:latin typeface="Arial" panose="020B0604020202020204" pitchFamily="34" charset="0"/>
                <a:ea typeface="Calibri" panose="020F0502020204030204" pitchFamily="34" charset="0"/>
                <a:cs typeface="Arial" panose="020B0604020202020204" pitchFamily="34" charset="0"/>
              </a:rPr>
              <a:t>technoleg gynorthwyol: caledwedd a meddalwedd cyfriﬁadurol</a:t>
            </a:r>
            <a:endParaRPr lang="en-GB" dirty="0">
              <a:latin typeface="Arial" panose="020B0604020202020204" pitchFamily="34" charset="0"/>
              <a:ea typeface="Calibri" panose="020F0502020204030204" pitchFamily="34" charset="0"/>
              <a:cs typeface="Times New Roman" panose="02020603050405020304" pitchFamily="18" charset="0"/>
            </a:endParaRPr>
          </a:p>
          <a:p>
            <a:pPr marL="660400" lvl="1" indent="-342900">
              <a:buClr>
                <a:srgbClr val="1F409B"/>
              </a:buClr>
              <a:buFont typeface="Courier New" panose="02070309020205020404" pitchFamily="49" charset="0"/>
              <a:buChar char="o"/>
              <a:defRPr b="0" i="0"/>
            </a:pPr>
            <a:r>
              <a:rPr lang="1106" sz="1800" u="none" strike="noStrike" dirty="0">
                <a:solidFill>
                  <a:schemeClr val="tx1"/>
                </a:solidFill>
                <a:effectLst/>
                <a:latin typeface="Arial" panose="020B0604020202020204" pitchFamily="34" charset="0"/>
                <a:ea typeface="Calibri" panose="020F0502020204030204" pitchFamily="34" charset="0"/>
                <a:cs typeface="Arial" panose="020B0604020202020204" pitchFamily="34" charset="0"/>
              </a:rPr>
              <a:t>ystafelloedd synhwyraidd</a:t>
            </a:r>
            <a:endPar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Clr>
                <a:srgbClr val="1F409B"/>
              </a:buClr>
              <a:buFont typeface="Symbol" panose="05050102010706020507" pitchFamily="18" charset="2"/>
              <a:buChar char=""/>
              <a:defRPr b="0" i="0"/>
            </a:pPr>
            <a:r>
              <a:rPr lang="1106" sz="1800" u="none" strike="noStrike" dirty="0">
                <a:solidFill>
                  <a:schemeClr val="tx1"/>
                </a:solidFill>
                <a:effectLst/>
                <a:latin typeface="Arial" panose="020B0604020202020204" pitchFamily="34" charset="0"/>
                <a:ea typeface="Calibri" panose="020F0502020204030204" pitchFamily="34" charset="0"/>
                <a:cs typeface="Arial" panose="020B0604020202020204" pitchFamily="34" charset="0"/>
              </a:rPr>
              <a:t>addysg symbylol a rhaglenni datblygu arbenigol eraill.</a:t>
            </a:r>
            <a:endParaRPr lang="en-GB" sz="1800" u="none" strike="noStrike"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Title 1">
            <a:extLst>
              <a:ext uri="{FF2B5EF4-FFF2-40B4-BE49-F238E27FC236}">
                <a16:creationId xmlns:a16="http://schemas.microsoft.com/office/drawing/2014/main" id="{1C7EAB18-5CF2-40B7-AEB6-48A22C4611C2}"/>
              </a:ext>
            </a:extLst>
          </p:cNvPr>
          <p:cNvSpPr>
            <a:spLocks noGrp="1"/>
          </p:cNvSpPr>
          <p:nvPr>
            <p:ph type="title"/>
            <p:custDataLst>
              <p:tags r:id="rId2"/>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3245978417"/>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BF265AEC-3AD1-48A0-9E1A-5A9C906CD0CC}"/>
              </a:ext>
            </a:extLst>
          </p:cNvPr>
          <p:cNvPicPr>
            <a:picLocks noGrp="1" noChangeAspect="1"/>
          </p:cNvPicPr>
          <p:nvPr>
            <p:ph idx="1"/>
            <p:custDataLst>
              <p:tags r:id="rId1"/>
            </p:custDataLst>
          </p:nvPr>
        </p:nvPicPr>
        <p:blipFill>
          <a:blip r:embed="rId8"/>
          <a:stretch>
            <a:fillRect/>
          </a:stretch>
        </p:blipFill>
        <p:spPr>
          <a:xfrm>
            <a:off x="533782" y="1609725"/>
            <a:ext cx="1466850" cy="1819275"/>
          </a:xfrm>
          <a:prstGeom prst="rect">
            <a:avLst/>
          </a:prstGeom>
        </p:spPr>
      </p:pic>
      <p:sp>
        <p:nvSpPr>
          <p:cNvPr id="6" name="TextBox 5">
            <a:extLst>
              <a:ext uri="{FF2B5EF4-FFF2-40B4-BE49-F238E27FC236}">
                <a16:creationId xmlns:a16="http://schemas.microsoft.com/office/drawing/2014/main" id="{10743995-9D25-4F48-93FE-6DBFA92C1B8C}"/>
              </a:ext>
            </a:extLst>
          </p:cNvPr>
          <p:cNvSpPr txBox="1"/>
          <p:nvPr>
            <p:custDataLst>
              <p:tags r:id="rId2"/>
            </p:custDataLst>
          </p:nvPr>
        </p:nvSpPr>
        <p:spPr>
          <a:xfrm>
            <a:off x="2378598" y="1655180"/>
            <a:ext cx="7203756" cy="1477328"/>
          </a:xfrm>
          <a:prstGeom prst="rect">
            <a:avLst/>
          </a:prstGeom>
          <a:noFill/>
        </p:spPr>
        <p:txBody>
          <a:bodyPr wrap="square">
            <a:spAutoFit/>
          </a:bodyPr>
          <a:lstStyle/>
          <a:p>
            <a:pPr lvl="0">
              <a:buClr>
                <a:srgbClr val="1F409B"/>
              </a:buClr>
              <a:defRPr b="0" i="0"/>
            </a:pPr>
            <a:r>
              <a:rPr lang="cy-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Defnydd o’r canlynol:</a:t>
            </a:r>
          </a:p>
          <a:p>
            <a:pPr marL="285750" lvl="0" indent="-285750">
              <a:buClr>
                <a:srgbClr val="1F409B"/>
              </a:buClr>
              <a:buFont typeface="Arial" panose="020B0604020202020204" pitchFamily="34" charset="0"/>
              <a:buChar char="•"/>
              <a:defRPr b="0" i="0"/>
            </a:pPr>
            <a:r>
              <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cynlluniau addysg unigol (CAU)</a:t>
            </a:r>
            <a:endParaRPr lang="cy-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85750" lvl="0" indent="-285750">
              <a:buClr>
                <a:srgbClr val="1F409B"/>
              </a:buClr>
              <a:buFont typeface="Arial" panose="020B0604020202020204" pitchFamily="34" charset="0"/>
              <a:buChar char="•"/>
              <a:defRPr b="0" i="0"/>
            </a:pPr>
            <a:r>
              <a:rPr lang="cy-GB" dirty="0">
                <a:latin typeface="Arial" panose="020B0604020202020204" pitchFamily="34" charset="0"/>
                <a:ea typeface="Times New Roman" panose="02020603050405020304" pitchFamily="18" charset="0"/>
                <a:cs typeface="Arial" panose="020B0604020202020204" pitchFamily="34" charset="0"/>
              </a:rPr>
              <a:t>cynlluniau datblygu unigol (CDU)</a:t>
            </a:r>
            <a:endPar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85750" lvl="0" indent="-285750">
              <a:buClr>
                <a:srgbClr val="1F409B"/>
              </a:buClr>
              <a:buFont typeface="Arial" panose="020B0604020202020204" pitchFamily="34" charset="0"/>
              <a:buChar char="•"/>
              <a:defRPr b="0" i="0"/>
            </a:pPr>
            <a:r>
              <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cynlluniau anghenion dysgu ychwanegol (ADY) </a:t>
            </a:r>
          </a:p>
          <a:p>
            <a:pPr marL="285750" lvl="0" indent="-285750">
              <a:buClr>
                <a:srgbClr val="1F409B"/>
              </a:buClr>
              <a:buFont typeface="Arial" panose="020B0604020202020204" pitchFamily="34" charset="0"/>
              <a:buChar char="•"/>
              <a:defRPr b="0" i="0"/>
            </a:pPr>
            <a:r>
              <a:rPr lang="1106"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cynlluniau ymddygiad unigol (CYU) </a:t>
            </a:r>
            <a:endPar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C9B05FDF-75D4-412E-87D4-35E5529232F4}"/>
              </a:ext>
            </a:extLst>
          </p:cNvPr>
          <p:cNvSpPr txBox="1"/>
          <p:nvPr>
            <p:custDataLst>
              <p:tags r:id="rId3"/>
            </p:custDataLst>
          </p:nvPr>
        </p:nvSpPr>
        <p:spPr>
          <a:xfrm>
            <a:off x="2378598" y="3287986"/>
            <a:ext cx="3434618" cy="396636"/>
          </a:xfrm>
          <a:prstGeom prst="rect">
            <a:avLst/>
          </a:prstGeom>
          <a:noFill/>
          <a:ln>
            <a:solidFill>
              <a:schemeClr val="accent1">
                <a:shade val="50000"/>
              </a:schemeClr>
            </a:solidFill>
          </a:ln>
        </p:spPr>
        <p:txBody>
          <a:bodyPr wrap="square" rtlCol="0">
            <a:spAutoFit/>
          </a:bodyPr>
          <a:lstStyle/>
          <a:p>
            <a:pPr>
              <a:defRPr b="0" i="0"/>
            </a:pPr>
            <a:r>
              <a:rPr lang="1106" sz="2000" dirty="0"/>
              <a:t>Beth yw ystyr y termau hyn?</a:t>
            </a:r>
          </a:p>
        </p:txBody>
      </p:sp>
      <p:sp>
        <p:nvSpPr>
          <p:cNvPr id="9" name="TextBox 8">
            <a:extLst>
              <a:ext uri="{FF2B5EF4-FFF2-40B4-BE49-F238E27FC236}">
                <a16:creationId xmlns:a16="http://schemas.microsoft.com/office/drawing/2014/main" id="{C8903098-7CD6-40A6-A1D2-F5D3F7F46472}"/>
              </a:ext>
            </a:extLst>
          </p:cNvPr>
          <p:cNvSpPr txBox="1"/>
          <p:nvPr>
            <p:custDataLst>
              <p:tags r:id="rId4"/>
            </p:custDataLst>
          </p:nvPr>
        </p:nvSpPr>
        <p:spPr>
          <a:xfrm>
            <a:off x="504845" y="4187157"/>
            <a:ext cx="6891022" cy="2562880"/>
          </a:xfrm>
          <a:prstGeom prst="rect">
            <a:avLst/>
          </a:prstGeom>
          <a:noFill/>
        </p:spPr>
        <p:txBody>
          <a:bodyPr wrap="square" lIns="91440" tIns="45720" rIns="91440" bIns="45720" anchor="t">
            <a:spAutoFit/>
          </a:bodyPr>
          <a:lstStyle/>
          <a:p>
            <a:pPr algn="l">
              <a:defRPr b="0" i="0"/>
            </a:pPr>
            <a:r>
              <a:rPr lang="1106" b="0" i="0" dirty="0">
                <a:solidFill>
                  <a:srgbClr val="000000"/>
                </a:solidFill>
                <a:effectLst/>
              </a:rPr>
              <a:t>O dan y </a:t>
            </a:r>
            <a:r>
              <a:rPr lang="1106" b="1" i="0" u="none" strike="noStrike" dirty="0">
                <a:solidFill>
                  <a:srgbClr val="0070C0"/>
                </a:solidFill>
                <a:effectLst/>
                <a:hlinkClick r:id="rId9">
                  <a:extLst>
                    <a:ext uri="{A12FA001-AC4F-418D-AE19-62706E023703}">
                      <ahyp:hlinkClr xmlns:ahyp="http://schemas.microsoft.com/office/drawing/2018/hyperlinkcolor" val="tx"/>
                    </a:ext>
                  </a:extLst>
                </a:hlinkClick>
              </a:rPr>
              <a:t>gov.wales/additional-learning-needs-and-education-tribunal-wales-act-implementation-guide-individual</a:t>
            </a:r>
            <a:r>
              <a:rPr lang="1106" b="0" i="0" dirty="0">
                <a:solidFill>
                  <a:srgbClr val="000000"/>
                </a:solidFill>
                <a:effectLst/>
              </a:rPr>
              <a:t>(a basiwyd ym mis Rhagfyr 2017), cafodd </a:t>
            </a:r>
            <a:r>
              <a:rPr lang="1106" b="1" i="0" dirty="0">
                <a:solidFill>
                  <a:srgbClr val="000000"/>
                </a:solidFill>
                <a:effectLst/>
              </a:rPr>
              <a:t>cynlluniau datblygu unigol (CDU)</a:t>
            </a:r>
            <a:r>
              <a:rPr lang="1106" b="0" i="0" dirty="0">
                <a:solidFill>
                  <a:srgbClr val="000000"/>
                </a:solidFill>
                <a:effectLst/>
              </a:rPr>
              <a:t> eu cyflwyno i gefnogi anghenion dysgu plant a phobl ifanc o enedigaeth i 25 oed.</a:t>
            </a:r>
          </a:p>
          <a:p>
            <a:pPr algn="l"/>
            <a:endParaRPr lang="en-GB" dirty="0">
              <a:solidFill>
                <a:srgbClr val="000000"/>
              </a:solidFill>
            </a:endParaRPr>
          </a:p>
          <a:p>
            <a:pPr>
              <a:defRPr b="0" i="0"/>
            </a:pPr>
            <a:r>
              <a:rPr lang="1106" dirty="0">
                <a:solidFill>
                  <a:srgbClr val="000000"/>
                </a:solidFill>
              </a:rPr>
              <a:t>Dechreuodd y system newydd ym mis Medi 2020, pan</a:t>
            </a:r>
            <a:r>
              <a:rPr lang="cy-GB" dirty="0">
                <a:solidFill>
                  <a:srgbClr val="000000"/>
                </a:solidFill>
              </a:rPr>
              <a:t>, yn y rhan fwyaf o achosion,</a:t>
            </a:r>
            <a:r>
              <a:rPr lang="1106" dirty="0">
                <a:solidFill>
                  <a:srgbClr val="000000"/>
                </a:solidFill>
              </a:rPr>
              <a:t> wnaeth Cynlluniau Datblygu Unigol (CDU) gymryd lle Cynlluniau Addysg Unigol (CAU).</a:t>
            </a:r>
            <a:endParaRPr lang="en-GB" dirty="0"/>
          </a:p>
        </p:txBody>
      </p:sp>
      <p:sp>
        <p:nvSpPr>
          <p:cNvPr id="14" name="TextBox 13">
            <a:extLst>
              <a:ext uri="{FF2B5EF4-FFF2-40B4-BE49-F238E27FC236}">
                <a16:creationId xmlns:a16="http://schemas.microsoft.com/office/drawing/2014/main" id="{B55CF9D1-E1A7-4BE0-B013-71D8B912DF40}"/>
              </a:ext>
            </a:extLst>
          </p:cNvPr>
          <p:cNvSpPr txBox="1"/>
          <p:nvPr>
            <p:custDataLst>
              <p:tags r:id="rId5"/>
            </p:custDataLst>
          </p:nvPr>
        </p:nvSpPr>
        <p:spPr>
          <a:xfrm>
            <a:off x="7994433" y="2922679"/>
            <a:ext cx="3645216" cy="1938992"/>
          </a:xfrm>
          <a:prstGeom prst="rect">
            <a:avLst/>
          </a:prstGeom>
          <a:noFill/>
        </p:spPr>
        <p:txBody>
          <a:bodyPr wrap="square" lIns="91440" tIns="45720" rIns="91440" bIns="45720" rtlCol="0" anchor="t">
            <a:spAutoFit/>
          </a:bodyPr>
          <a:lstStyle/>
          <a:p>
            <a:pPr>
              <a:defRPr b="0" i="0"/>
            </a:pPr>
            <a:r>
              <a:rPr lang="1106" sz="2400" b="1" dirty="0">
                <a:solidFill>
                  <a:srgbClr val="FF0000"/>
                </a:solidFill>
              </a:rPr>
              <a:t>Yng Nghymru, </a:t>
            </a:r>
            <a:r>
              <a:rPr lang="cy-GB" sz="2400" b="1" dirty="0">
                <a:solidFill>
                  <a:srgbClr val="FF0000"/>
                </a:solidFill>
              </a:rPr>
              <a:t>yn y rhan fwyaf o achosion, </a:t>
            </a:r>
            <a:r>
              <a:rPr lang="1106" sz="2400" b="1" dirty="0">
                <a:solidFill>
                  <a:srgbClr val="FF0000"/>
                </a:solidFill>
              </a:rPr>
              <a:t>gwnaeth CDU gymryd lle CAU ym mis Medi 2020.</a:t>
            </a:r>
          </a:p>
        </p:txBody>
      </p:sp>
      <p:sp>
        <p:nvSpPr>
          <p:cNvPr id="11" name="Title 1">
            <a:extLst>
              <a:ext uri="{FF2B5EF4-FFF2-40B4-BE49-F238E27FC236}">
                <a16:creationId xmlns:a16="http://schemas.microsoft.com/office/drawing/2014/main" id="{52A2346F-B240-4FF3-B8AB-A19BCA5D47C0}"/>
              </a:ext>
            </a:extLst>
          </p:cNvPr>
          <p:cNvSpPr>
            <a:spLocks noGrp="1"/>
          </p:cNvSpPr>
          <p:nvPr>
            <p:ph type="title"/>
            <p:custDataLst>
              <p:tags r:id="rId6"/>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657729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1000"/>
                                        <p:tgtEl>
                                          <p:spTgt spid="6">
                                            <p:txEl>
                                              <p:pRg st="1" end="1"/>
                                            </p:txEl>
                                          </p:spTgt>
                                        </p:tgtEl>
                                      </p:cBhvr>
                                    </p:animEffect>
                                    <p:anim calcmode="lin" valueType="num">
                                      <p:cBhvr>
                                        <p:cTn id="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1000"/>
                                        <p:tgtEl>
                                          <p:spTgt spid="6">
                                            <p:txEl>
                                              <p:pRg st="0" end="0"/>
                                            </p:txEl>
                                          </p:spTgt>
                                        </p:tgtEl>
                                      </p:cBhvr>
                                    </p:animEffect>
                                    <p:anim calcmode="lin" valueType="num">
                                      <p:cBhvr>
                                        <p:cTn id="2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fade">
                                      <p:cBhvr>
                                        <p:cTn id="26" dur="1000"/>
                                        <p:tgtEl>
                                          <p:spTgt spid="6">
                                            <p:txEl>
                                              <p:pRg st="3" end="3"/>
                                            </p:txEl>
                                          </p:spTgt>
                                        </p:tgtEl>
                                      </p:cBhvr>
                                    </p:animEffect>
                                    <p:anim calcmode="lin" valueType="num">
                                      <p:cBhvr>
                                        <p:cTn id="27"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Effect transition="in" filter="fade">
                                      <p:cBhvr>
                                        <p:cTn id="31" dur="1000"/>
                                        <p:tgtEl>
                                          <p:spTgt spid="6">
                                            <p:txEl>
                                              <p:pRg st="4" end="4"/>
                                            </p:txEl>
                                          </p:spTgt>
                                        </p:tgtEl>
                                      </p:cBhvr>
                                    </p:animEffect>
                                    <p:anim calcmode="lin" valueType="num">
                                      <p:cBhvr>
                                        <p:cTn id="3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42" presetClass="entr" presetSubtype="0" fill="hold" nodeType="clickEffect">
                                  <p:stCondLst>
                                    <p:cond delay="0"/>
                                  </p:stCondLst>
                                  <p:childTnLst>
                                    <p:set>
                                      <p:cBhvr>
                                        <p:cTn id="37" dur="1" fill="hold">
                                          <p:stCondLst>
                                            <p:cond delay="0"/>
                                          </p:stCondLst>
                                        </p:cTn>
                                        <p:tgtEl>
                                          <p:spTgt spid="7">
                                            <p:txEl>
                                              <p:pRg st="0" end="0"/>
                                            </p:txEl>
                                          </p:spTgt>
                                        </p:tgtEl>
                                        <p:attrNameLst>
                                          <p:attrName>style.visibility</p:attrName>
                                        </p:attrNameLst>
                                      </p:cBhvr>
                                      <p:to>
                                        <p:strVal val="visible"/>
                                      </p:to>
                                    </p:set>
                                    <p:animEffect transition="in" filter="fade">
                                      <p:cBhvr>
                                        <p:cTn id="38" dur="1000"/>
                                        <p:tgtEl>
                                          <p:spTgt spid="7">
                                            <p:txEl>
                                              <p:pRg st="0" end="0"/>
                                            </p:txEl>
                                          </p:spTgt>
                                        </p:tgtEl>
                                      </p:cBhvr>
                                    </p:animEffect>
                                    <p:anim calcmode="lin" valueType="num">
                                      <p:cBhvr>
                                        <p:cTn id="39"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D8AF84-BED8-44EA-AC21-F5EEA5FF905A}"/>
              </a:ext>
            </a:extLst>
          </p:cNvPr>
          <p:cNvSpPr>
            <a:spLocks noGrp="1"/>
          </p:cNvSpPr>
          <p:nvPr>
            <p:ph idx="1"/>
            <p:custDataLst>
              <p:tags r:id="rId1"/>
            </p:custDataLst>
          </p:nvPr>
        </p:nvSpPr>
        <p:spPr>
          <a:xfrm>
            <a:off x="407988" y="1480458"/>
            <a:ext cx="9722984" cy="4696506"/>
          </a:xfrm>
        </p:spPr>
        <p:txBody>
          <a:bodyPr>
            <a:normAutofit/>
          </a:bodyPr>
          <a:lstStyle/>
          <a:p>
            <a:pPr>
              <a:defRPr b="0" i="0"/>
            </a:pPr>
            <a:r>
              <a:rPr lang="1106" b="0" i="0">
                <a:solidFill>
                  <a:srgbClr val="3F3F3F"/>
                </a:solidFill>
                <a:effectLst/>
                <a:latin typeface="+mj-lt"/>
              </a:rPr>
              <a:t>Dogfen yw cynllun addysg unigol (CAU) sy'n helpu staff addysgu i gynllunio ar gyfer plant, eu haddysgu, ac adolygu eu cynnydd.</a:t>
            </a:r>
          </a:p>
          <a:p>
            <a:pPr>
              <a:defRPr b="0" i="0"/>
            </a:pPr>
            <a:r>
              <a:rPr lang="1106">
                <a:latin typeface="+mj-lt"/>
                <a:hlinkClick r:id="rId6"/>
              </a:rPr>
              <a:t>Cynlluniau addysg unigol (autism.org.uk)</a:t>
            </a:r>
            <a:endParaRPr lang="en-GB">
              <a:latin typeface="+mj-lt"/>
            </a:endParaRPr>
          </a:p>
        </p:txBody>
      </p:sp>
      <p:sp>
        <p:nvSpPr>
          <p:cNvPr id="5" name="TextBox 4">
            <a:extLst>
              <a:ext uri="{FF2B5EF4-FFF2-40B4-BE49-F238E27FC236}">
                <a16:creationId xmlns:a16="http://schemas.microsoft.com/office/drawing/2014/main" id="{26973052-EF81-493A-9C12-14DAD212DDDC}"/>
              </a:ext>
            </a:extLst>
          </p:cNvPr>
          <p:cNvSpPr txBox="1"/>
          <p:nvPr>
            <p:custDataLst>
              <p:tags r:id="rId2"/>
            </p:custDataLst>
          </p:nvPr>
        </p:nvSpPr>
        <p:spPr>
          <a:xfrm>
            <a:off x="407988" y="2772551"/>
            <a:ext cx="9034384" cy="3051048"/>
          </a:xfrm>
          <a:prstGeom prst="rect">
            <a:avLst/>
          </a:prstGeom>
          <a:noFill/>
        </p:spPr>
        <p:txBody>
          <a:bodyPr wrap="square">
            <a:spAutoFit/>
          </a:bodyPr>
          <a:lstStyle/>
          <a:p>
            <a:pPr algn="l">
              <a:spcAft>
                <a:spcPts val="1200"/>
              </a:spcAft>
              <a:defRPr b="0" i="0"/>
            </a:pPr>
            <a:r>
              <a:rPr lang="1106" b="0" i="0">
                <a:solidFill>
                  <a:srgbClr val="000000"/>
                </a:solidFill>
                <a:effectLst/>
                <a:latin typeface="+mj-lt"/>
              </a:rPr>
              <a:t>Mae CAU yn nodi:</a:t>
            </a:r>
          </a:p>
          <a:p>
            <a:pPr marL="271463" indent="-271463" algn="l">
              <a:spcAft>
                <a:spcPts val="1200"/>
              </a:spcAft>
              <a:buFont typeface="Arial" panose="020B0604020202020204" pitchFamily="34" charset="0"/>
              <a:buChar char="•"/>
              <a:defRPr b="0" i="0"/>
            </a:pPr>
            <a:r>
              <a:rPr lang="1106" b="0" i="0">
                <a:solidFill>
                  <a:srgbClr val="000000"/>
                </a:solidFill>
                <a:effectLst/>
                <a:latin typeface="+mj-lt"/>
              </a:rPr>
              <a:t>targedau academaidd, ymddygiadol a chorfforol penodol i blant weithio tuag atyn nhw</a:t>
            </a:r>
          </a:p>
          <a:p>
            <a:pPr marL="271463" indent="-271463" algn="l">
              <a:spcAft>
                <a:spcPts val="1200"/>
              </a:spcAft>
              <a:buFont typeface="Arial" panose="020B0604020202020204" pitchFamily="34" charset="0"/>
              <a:buChar char="•"/>
              <a:defRPr b="0" i="0"/>
            </a:pPr>
            <a:r>
              <a:rPr lang="1106" b="0" i="0">
                <a:solidFill>
                  <a:srgbClr val="000000"/>
                </a:solidFill>
                <a:effectLst/>
                <a:latin typeface="+mj-lt"/>
              </a:rPr>
              <a:t>pa gefnogaeth ychwanegol y bydd plant yn ei derbyn yn ymarferol</a:t>
            </a:r>
          </a:p>
          <a:p>
            <a:pPr marL="271463" indent="-271463" algn="l">
              <a:spcAft>
                <a:spcPts val="1200"/>
              </a:spcAft>
              <a:buFont typeface="Arial" panose="020B0604020202020204" pitchFamily="34" charset="0"/>
              <a:buChar char="•"/>
              <a:defRPr b="0" i="0"/>
            </a:pPr>
            <a:r>
              <a:rPr lang="1106" b="0" i="0">
                <a:solidFill>
                  <a:srgbClr val="000000"/>
                </a:solidFill>
                <a:effectLst/>
                <a:latin typeface="+mj-lt"/>
              </a:rPr>
              <a:t>pa gynnydd sy'n cael ei wneud, h.y. sut mae plentyn yn ymateb i'r gefnogaeth ychwanegol</a:t>
            </a:r>
          </a:p>
          <a:p>
            <a:pPr marL="271463" indent="-271463" algn="l">
              <a:spcAft>
                <a:spcPts val="1200"/>
              </a:spcAft>
              <a:buFont typeface="Arial" panose="020B0604020202020204" pitchFamily="34" charset="0"/>
              <a:buChar char="•"/>
              <a:defRPr b="0" i="0"/>
            </a:pPr>
            <a:r>
              <a:rPr lang="1106" b="0" i="0">
                <a:solidFill>
                  <a:srgbClr val="000000"/>
                </a:solidFill>
                <a:effectLst/>
                <a:latin typeface="+mj-lt"/>
              </a:rPr>
              <a:t>p'un a yw'r targedau wedi'u cwrdd.</a:t>
            </a:r>
          </a:p>
          <a:p>
            <a:pPr algn="l">
              <a:defRPr b="0" i="0"/>
            </a:pPr>
            <a:r>
              <a:rPr lang="1106" b="0" i="0">
                <a:solidFill>
                  <a:srgbClr val="000000"/>
                </a:solidFill>
                <a:effectLst/>
                <a:latin typeface="+mj-lt"/>
              </a:rPr>
              <a:t>Mae CAU yn cael eu hadolygu ac yn cael eu hystyried o leiaf dwywaith y flwyddyn.</a:t>
            </a:r>
          </a:p>
        </p:txBody>
      </p:sp>
      <p:sp>
        <p:nvSpPr>
          <p:cNvPr id="7" name="TextBox 6">
            <a:extLst>
              <a:ext uri="{FF2B5EF4-FFF2-40B4-BE49-F238E27FC236}">
                <a16:creationId xmlns:a16="http://schemas.microsoft.com/office/drawing/2014/main" id="{3C3F8FAE-9CDF-4B1F-8854-A304F2AF1A8C}"/>
              </a:ext>
            </a:extLst>
          </p:cNvPr>
          <p:cNvSpPr txBox="1"/>
          <p:nvPr>
            <p:custDataLst>
              <p:tags r:id="rId3"/>
            </p:custDataLst>
          </p:nvPr>
        </p:nvSpPr>
        <p:spPr>
          <a:xfrm>
            <a:off x="406400" y="5918101"/>
            <a:ext cx="6100164" cy="366126"/>
          </a:xfrm>
          <a:prstGeom prst="rect">
            <a:avLst/>
          </a:prstGeom>
          <a:noFill/>
        </p:spPr>
        <p:txBody>
          <a:bodyPr wrap="square">
            <a:spAutoFit/>
          </a:bodyPr>
          <a:lstStyle/>
          <a:p>
            <a:pPr>
              <a:defRPr b="0" i="0"/>
            </a:pPr>
            <a:r>
              <a:rPr lang="1106" dirty="0">
                <a:hlinkClick r:id="rId7"/>
              </a:rPr>
              <a:t>Anghenion Dysgu Ychwanegol – Dewis Cymru</a:t>
            </a:r>
            <a:endParaRPr lang="en-GB" dirty="0"/>
          </a:p>
        </p:txBody>
      </p:sp>
      <p:sp>
        <p:nvSpPr>
          <p:cNvPr id="8" name="Title 1">
            <a:extLst>
              <a:ext uri="{FF2B5EF4-FFF2-40B4-BE49-F238E27FC236}">
                <a16:creationId xmlns:a16="http://schemas.microsoft.com/office/drawing/2014/main" id="{1372110C-957A-4462-AEB0-095CA75ACDDA}"/>
              </a:ext>
            </a:extLst>
          </p:cNvPr>
          <p:cNvSpPr>
            <a:spLocks noGrp="1"/>
          </p:cNvSpPr>
          <p:nvPr>
            <p:ph type="title"/>
            <p:custDataLst>
              <p:tags r:id="rId4"/>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1281300785"/>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2196B0-6FEE-4DBA-81E9-EE95C06E68FA}"/>
              </a:ext>
            </a:extLst>
          </p:cNvPr>
          <p:cNvSpPr>
            <a:spLocks noGrp="1"/>
          </p:cNvSpPr>
          <p:nvPr>
            <p:ph idx="1"/>
            <p:custDataLst>
              <p:tags r:id="rId1"/>
            </p:custDataLst>
          </p:nvPr>
        </p:nvSpPr>
        <p:spPr>
          <a:xfrm>
            <a:off x="407988" y="1480458"/>
            <a:ext cx="9722984" cy="1861456"/>
          </a:xfrm>
        </p:spPr>
        <p:txBody>
          <a:bodyPr vert="horz" lIns="91440" tIns="45720" rIns="91440" bIns="45720" rtlCol="0" anchor="t">
            <a:noAutofit/>
          </a:bodyPr>
          <a:lstStyle/>
          <a:p>
            <a:pPr marL="285750" indent="-285750">
              <a:lnSpc>
                <a:spcPct val="100000"/>
              </a:lnSpc>
              <a:spcBef>
                <a:spcPct val="0"/>
              </a:spcBef>
              <a:spcAft>
                <a:spcPct val="0"/>
              </a:spcAft>
              <a:buFont typeface="Arial" panose="020B0604020202020204" pitchFamily="34" charset="0"/>
              <a:buChar char="•"/>
              <a:defRPr b="0" i="0"/>
            </a:pPr>
            <a:r>
              <a:rPr lang="1106">
                <a:solidFill>
                  <a:schemeClr val="tx1"/>
                </a:solidFill>
              </a:rPr>
              <a:t>Gallai'r athro a'r ysgol ddefnyddio </a:t>
            </a:r>
            <a:r>
              <a:rPr lang="1106" b="1">
                <a:solidFill>
                  <a:schemeClr val="tx1"/>
                </a:solidFill>
              </a:rPr>
              <a:t>adnoddau ychwanegol</a:t>
            </a:r>
            <a:r>
              <a:rPr lang="1106">
                <a:solidFill>
                  <a:schemeClr val="tx1"/>
                </a:solidFill>
              </a:rPr>
              <a:t> sy'n cael eu darparu gan y trydydd sector er mwyn meithrin dealltwriaeth well o gyflwr Usman.</a:t>
            </a:r>
          </a:p>
          <a:p>
            <a:pPr>
              <a:lnSpc>
                <a:spcPct val="100000"/>
              </a:lnSpc>
              <a:spcBef>
                <a:spcPct val="0"/>
              </a:spcBef>
              <a:spcAft>
                <a:spcPct val="0"/>
              </a:spcAft>
            </a:pPr>
            <a:endParaRPr lang="en-GB">
              <a:solidFill>
                <a:schemeClr val="tx1"/>
              </a:solidFill>
            </a:endParaRPr>
          </a:p>
          <a:p>
            <a:pPr marL="285750" indent="-285750">
              <a:lnSpc>
                <a:spcPct val="100000"/>
              </a:lnSpc>
              <a:spcBef>
                <a:spcPct val="0"/>
              </a:spcBef>
              <a:spcAft>
                <a:spcPct val="0"/>
              </a:spcAft>
              <a:buFont typeface="Arial" panose="020B0604020202020204" pitchFamily="34" charset="0"/>
              <a:buChar char="•"/>
              <a:defRPr b="0" i="0"/>
            </a:pPr>
            <a:r>
              <a:rPr lang="1106">
                <a:solidFill>
                  <a:schemeClr val="tx1"/>
                </a:solidFill>
              </a:rPr>
              <a:t>Drwy gydgynhyrchu ag Usman a'i rieni, gallai'r ysgol addysgu disgyblion eraill yn yr ysgol am gyflwr Usman. Drwy wneud hyn, bydd yr ysgol yn fwy ymwybodol o gyflwr Usman ac, o ganlyniad, gallai ymateb yn fwy priodol.</a:t>
            </a:r>
            <a:endParaRPr lang="en-GB">
              <a:solidFill>
                <a:schemeClr val="tx1"/>
              </a:solidFill>
              <a:cs typeface="Arial"/>
            </a:endParaRPr>
          </a:p>
        </p:txBody>
      </p:sp>
      <p:pic>
        <p:nvPicPr>
          <p:cNvPr id="6" name="Online Media 5" title="Living with Cystic Fibrosis | I Can't Go To School Today | BBC Teach">
            <a:hlinkClick r:id="" action="ppaction://media"/>
            <a:extLst>
              <a:ext uri="{FF2B5EF4-FFF2-40B4-BE49-F238E27FC236}">
                <a16:creationId xmlns:a16="http://schemas.microsoft.com/office/drawing/2014/main" id="{1D96F760-2512-48F3-A707-73DE063D27BF}"/>
              </a:ext>
            </a:extLst>
          </p:cNvPr>
          <p:cNvPicPr>
            <a:picLocks noRot="1" noChangeAspect="1"/>
          </p:cNvPicPr>
          <p:nvPr>
            <a:videoFile r:link="rId2"/>
            <p:custDataLst>
              <p:tags r:id="rId3"/>
            </p:custDataLst>
          </p:nvPr>
        </p:nvPicPr>
        <p:blipFill>
          <a:blip r:embed="rId8"/>
          <a:stretch>
            <a:fillRect/>
          </a:stretch>
        </p:blipFill>
        <p:spPr>
          <a:xfrm>
            <a:off x="821645" y="3849915"/>
            <a:ext cx="4138317" cy="2338149"/>
          </a:xfrm>
          <a:prstGeom prst="rect">
            <a:avLst/>
          </a:prstGeom>
        </p:spPr>
      </p:pic>
      <p:sp>
        <p:nvSpPr>
          <p:cNvPr id="8" name="TextBox 7">
            <a:extLst>
              <a:ext uri="{FF2B5EF4-FFF2-40B4-BE49-F238E27FC236}">
                <a16:creationId xmlns:a16="http://schemas.microsoft.com/office/drawing/2014/main" id="{3539F81A-EEE8-4C63-9033-0BBF46D3F38F}"/>
              </a:ext>
            </a:extLst>
          </p:cNvPr>
          <p:cNvSpPr txBox="1"/>
          <p:nvPr>
            <p:custDataLst>
              <p:tags r:id="rId4"/>
            </p:custDataLst>
          </p:nvPr>
        </p:nvSpPr>
        <p:spPr>
          <a:xfrm>
            <a:off x="5451539" y="3764729"/>
            <a:ext cx="6106264" cy="2013692"/>
          </a:xfrm>
          <a:prstGeom prst="rect">
            <a:avLst/>
          </a:prstGeom>
          <a:noFill/>
        </p:spPr>
        <p:txBody>
          <a:bodyPr wrap="square" lIns="91440" tIns="45720" rIns="91440" bIns="45720" anchor="t">
            <a:spAutoFit/>
          </a:bodyPr>
          <a:lstStyle/>
          <a:p>
            <a:pPr>
              <a:defRPr b="0" i="0"/>
            </a:pPr>
            <a:r>
              <a:rPr lang="1106">
                <a:solidFill>
                  <a:srgbClr val="231F20"/>
                </a:solidFill>
              </a:rPr>
              <a:t>Gallai athrawon yn y lleoliad hefyd ofyn sut gallan nhw wneud bywyd yn haws i'r rhai hynny mewn sefyllfaoedd gwahanol iddyn nhw eu hunain (er enghraifft, Usman). Ar ôl gwylio'r clip hwn, gallai disgyblion awgrymu sut bydden nhw'n gwneud i Jasper deimlo'n gyfforddus. Gallai disgyblion drafod yr awgrymiadau hyn fel dosbarth a gofyn sut gallen nhw eu cymhwyso yn achos Usman.</a:t>
            </a:r>
            <a:endParaRPr lang="en-GB"/>
          </a:p>
        </p:txBody>
      </p:sp>
      <p:sp>
        <p:nvSpPr>
          <p:cNvPr id="9" name="Title 1">
            <a:extLst>
              <a:ext uri="{FF2B5EF4-FFF2-40B4-BE49-F238E27FC236}">
                <a16:creationId xmlns:a16="http://schemas.microsoft.com/office/drawing/2014/main" id="{4FDB20F0-AF10-44D6-8A5B-5F71B1247A91}"/>
              </a:ext>
            </a:extLst>
          </p:cNvPr>
          <p:cNvSpPr>
            <a:spLocks noGrp="1"/>
          </p:cNvSpPr>
          <p:nvPr>
            <p:ph type="title"/>
            <p:custDataLst>
              <p:tags r:id="rId5"/>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39011946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custDataLst>
              <p:tags r:id="rId1"/>
            </p:custDataLst>
          </p:nvPr>
        </p:nvSpPr>
        <p:spPr>
          <a:xfrm>
            <a:off x="406400" y="1416205"/>
            <a:ext cx="11335834" cy="557738"/>
          </a:xfrm>
          <a:solidFill>
            <a:srgbClr val="DB44E3"/>
          </a:solidFill>
          <a:ln>
            <a:solidFill>
              <a:srgbClr val="F584EB"/>
            </a:solidFill>
          </a:ln>
        </p:spPr>
        <p:txBody>
          <a:bodyPr>
            <a:normAutofit/>
          </a:bodyPr>
          <a:lstStyle/>
          <a:p>
            <a:pPr algn="ctr">
              <a:defRPr b="0" i="0"/>
            </a:pPr>
            <a:r>
              <a:rPr lang="1106" sz="3000" b="1">
                <a:solidFill>
                  <a:schemeClr val="bg1"/>
                </a:solidFill>
                <a:latin typeface="Calibri"/>
                <a:cs typeface="Calibri"/>
              </a:rPr>
              <a:t>Cyfrinachedd </a:t>
            </a:r>
            <a:endParaRPr lang="en-US" sz="3000" b="1">
              <a:solidFill>
                <a:schemeClr val="bg1"/>
              </a:solidFill>
              <a:ea typeface="+mj-lt"/>
              <a:cs typeface="+mj-lt"/>
            </a:endParaRPr>
          </a:p>
        </p:txBody>
      </p:sp>
      <p:sp>
        <p:nvSpPr>
          <p:cNvPr id="6" name="Content Placeholder 2">
            <a:extLst>
              <a:ext uri="{FF2B5EF4-FFF2-40B4-BE49-F238E27FC236}">
                <a16:creationId xmlns:a16="http://schemas.microsoft.com/office/drawing/2014/main" id="{F715B5D0-FBFE-497C-9E42-1472AECD6397}"/>
              </a:ext>
            </a:extLst>
          </p:cNvPr>
          <p:cNvSpPr>
            <a:spLocks noGrp="1"/>
          </p:cNvSpPr>
          <p:nvPr>
            <p:custDataLst>
              <p:tags r:id="rId2"/>
            </p:custDataLst>
          </p:nvPr>
        </p:nvSpPr>
        <p:spPr>
          <a:xfrm>
            <a:off x="406400" y="2241071"/>
            <a:ext cx="6792384" cy="3000002"/>
          </a:xfrm>
          <a:prstGeom prst="rect">
            <a:avLst/>
          </a:prstGeom>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defRPr b="0" i="0"/>
            </a:pPr>
            <a:r>
              <a:rPr lang="1106" sz="2400">
                <a:ea typeface="+mn-lt"/>
                <a:cs typeface="+mn-lt"/>
              </a:rPr>
              <a:t>Os ydych chi'n gweithio yn y sector iechyd a gofal cymdeithasol, mae'n bwysig eich bod yn deall eich dyletswydd cyfrinachedd. Rhaid i chi gadw at y ddyletswydd hon a sicrhau eich bod yn parchu hawl cyfreithiol eich cleifion a'ch cleientiaid i breifatrwydd. Mewn rhai achosion anghyffredin, gall fod angen diystyru eich dyletswydd cyfrinachedd, yn benodol os yw pobl mewn perygl o niwed.</a:t>
            </a:r>
            <a:endParaRPr lang="en-GB" sz="2400">
              <a:cs typeface="Calibri"/>
            </a:endParaRPr>
          </a:p>
          <a:p>
            <a:endParaRPr lang="en-GB">
              <a:cs typeface="Calibri"/>
            </a:endParaRPr>
          </a:p>
        </p:txBody>
      </p:sp>
      <p:pic>
        <p:nvPicPr>
          <p:cNvPr id="3" name="Picture 3" descr="A close up of a sign&#10;&#10;Description automatically generated">
            <a:extLst>
              <a:ext uri="{FF2B5EF4-FFF2-40B4-BE49-F238E27FC236}">
                <a16:creationId xmlns:a16="http://schemas.microsoft.com/office/drawing/2014/main" id="{52927AE4-5418-4973-868F-33A5229B159A}"/>
              </a:ext>
            </a:extLst>
          </p:cNvPr>
          <p:cNvPicPr>
            <a:picLocks noChangeAspect="1"/>
          </p:cNvPicPr>
          <p:nvPr>
            <p:custDataLst>
              <p:tags r:id="rId3"/>
            </p:custDataLst>
          </p:nvPr>
        </p:nvPicPr>
        <p:blipFill>
          <a:blip r:embed="rId6"/>
          <a:stretch>
            <a:fillRect/>
          </a:stretch>
        </p:blipFill>
        <p:spPr>
          <a:xfrm>
            <a:off x="7582303" y="2241071"/>
            <a:ext cx="4342839" cy="3507441"/>
          </a:xfrm>
          <a:prstGeom prst="rect">
            <a:avLst/>
          </a:prstGeom>
        </p:spPr>
      </p:pic>
      <p:sp>
        <p:nvSpPr>
          <p:cNvPr id="5" name="Title 4">
            <a:extLst>
              <a:ext uri="{FF2B5EF4-FFF2-40B4-BE49-F238E27FC236}">
                <a16:creationId xmlns:a16="http://schemas.microsoft.com/office/drawing/2014/main" id="{032AC855-838E-469D-B34F-9564876FE0EE}"/>
              </a:ext>
            </a:extLst>
          </p:cNvPr>
          <p:cNvSpPr txBox="1"/>
          <p:nvPr>
            <p:custDataLst>
              <p:tags r:id="rId4"/>
            </p:custDataLst>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4133611094"/>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B91CB0-48AD-4293-8F34-AC0104DEB0B1}"/>
              </a:ext>
            </a:extLst>
          </p:cNvPr>
          <p:cNvSpPr>
            <a:spLocks noGrp="1"/>
          </p:cNvSpPr>
          <p:nvPr>
            <p:ph idx="1"/>
            <p:custDataLst>
              <p:tags r:id="rId1"/>
            </p:custDataLst>
          </p:nvPr>
        </p:nvSpPr>
        <p:spPr>
          <a:xfrm>
            <a:off x="1234508" y="1480458"/>
            <a:ext cx="9722984" cy="4696506"/>
          </a:xfrm>
        </p:spPr>
        <p:txBody>
          <a:bodyPr/>
          <a:lstStyle/>
          <a:p>
            <a:pPr>
              <a:defRPr b="0" i="0"/>
            </a:pPr>
            <a:r>
              <a:rPr lang="1106" dirty="0">
                <a:solidFill>
                  <a:schemeClr val="tx1"/>
                </a:solidFill>
              </a:rPr>
              <a:t>Os oes gennych chi unrhyw bryderon, cysylltwch â'ch tiwtor am gefnogaeth.</a:t>
            </a:r>
          </a:p>
          <a:p>
            <a:endParaRPr lang="en-GB" dirty="0">
              <a:solidFill>
                <a:schemeClr val="tx1"/>
              </a:solidFill>
            </a:endParaRPr>
          </a:p>
          <a:p>
            <a:pPr algn="ctr">
              <a:defRPr b="0" i="0"/>
            </a:pPr>
            <a:r>
              <a:rPr lang="1106" sz="2800" b="1" dirty="0"/>
              <a:t>Pwyntiau allweddol</a:t>
            </a:r>
          </a:p>
          <a:p>
            <a:pPr marL="285750" indent="-285750">
              <a:buFont typeface="Arial" panose="020B0604020202020204" pitchFamily="34" charset="0"/>
              <a:buChar char="•"/>
              <a:defRPr b="0" i="0"/>
            </a:pPr>
            <a:r>
              <a:rPr lang="1106" b="1" dirty="0">
                <a:solidFill>
                  <a:schemeClr val="tx1"/>
                </a:solidFill>
              </a:rPr>
              <a:t>Dewiswch leoliad gofal plant penodol (cofiwch gynnal cyfrinachedd a gofyn am ganiatâd):</a:t>
            </a:r>
          </a:p>
          <a:p>
            <a:pPr marL="603250" lvl="1" indent="-285750">
              <a:defRPr b="0" i="0"/>
            </a:pPr>
            <a:r>
              <a:rPr lang="1106" b="0" i="0" dirty="0">
                <a:solidFill>
                  <a:srgbClr val="7030A0"/>
                </a:solidFill>
                <a:effectLst/>
              </a:rPr>
              <a:t>lleoliadau gofal plant wedi'u rheoleiddio gyda phlant neu bobl ifanc</a:t>
            </a:r>
            <a:endParaRPr lang="en-GB" dirty="0">
              <a:solidFill>
                <a:srgbClr val="7030A0"/>
              </a:solidFill>
            </a:endParaRPr>
          </a:p>
          <a:p>
            <a:pPr lvl="1" indent="0">
              <a:buNone/>
              <a:defRPr b="0" i="0"/>
            </a:pPr>
            <a:r>
              <a:rPr lang="1106" sz="1800" dirty="0">
                <a:solidFill>
                  <a:srgbClr val="7030A0"/>
                </a:solidFill>
              </a:rPr>
              <a:t>Neu</a:t>
            </a:r>
          </a:p>
          <a:p>
            <a:pPr marL="603250" lvl="1" indent="-285750">
              <a:defRPr b="0" i="0"/>
            </a:pPr>
            <a:r>
              <a:rPr lang="1106" sz="1800" b="0" i="0" dirty="0">
                <a:solidFill>
                  <a:srgbClr val="7030A0"/>
                </a:solidFill>
                <a:effectLst/>
              </a:rPr>
              <a:t>gwasanaethau plant y GIG ar gyfer y rhai hynny sy'n gweithio gyda phlant neu bobl ifanc 0-18 oed. Mae hyn yn cynnwys lleoliadau iechyd plant</a:t>
            </a:r>
            <a:endParaRPr lang="en-GB" b="1" u="sng" dirty="0">
              <a:solidFill>
                <a:schemeClr val="tx1"/>
              </a:solidFill>
            </a:endParaRPr>
          </a:p>
          <a:p>
            <a:pPr marL="285750" indent="-285750">
              <a:buFont typeface="Arial" panose="020B0604020202020204" pitchFamily="34" charset="0"/>
              <a:buChar char="•"/>
              <a:defRPr b="0" i="0"/>
            </a:pPr>
            <a:r>
              <a:rPr lang="1106" b="1" dirty="0">
                <a:solidFill>
                  <a:schemeClr val="tx1"/>
                </a:solidFill>
              </a:rPr>
              <a:t>Dewiswch amrywiaeth o blant neu bobl ifanc o'r lleoliad hwnnw fel bod gennych chi amrywiaeth dda o anghenion/cyfnodau datblygiad allweddol gwahanol.</a:t>
            </a:r>
            <a:r>
              <a:rPr lang="1106" b="0" dirty="0">
                <a:solidFill>
                  <a:schemeClr val="tx1"/>
                </a:solidFill>
              </a:rPr>
              <a:t> </a:t>
            </a:r>
            <a:endParaRPr lang="1106" b="1" dirty="0">
              <a:solidFill>
                <a:schemeClr val="tx1"/>
              </a:solidFill>
            </a:endParaRPr>
          </a:p>
        </p:txBody>
      </p:sp>
      <p:sp>
        <p:nvSpPr>
          <p:cNvPr id="6" name="Title 1">
            <a:extLst>
              <a:ext uri="{FF2B5EF4-FFF2-40B4-BE49-F238E27FC236}">
                <a16:creationId xmlns:a16="http://schemas.microsoft.com/office/drawing/2014/main" id="{0969C92E-2F5F-474A-834B-E7D19B91DA79}"/>
              </a:ext>
            </a:extLst>
          </p:cNvPr>
          <p:cNvSpPr>
            <a:spLocks noGrp="1"/>
          </p:cNvSpPr>
          <p:nvPr>
            <p:ph type="title"/>
            <p:custDataLst>
              <p:tags r:id="rId2"/>
            </p:custDataLst>
          </p:nvPr>
        </p:nvSpPr>
        <p:spPr>
          <a:xfrm>
            <a:off x="406400" y="278039"/>
            <a:ext cx="9724572" cy="694418"/>
          </a:xfrm>
        </p:spPr>
        <p:txBody>
          <a:bodyPr/>
          <a:lstStyle/>
          <a:p>
            <a:pPr>
              <a:defRPr b="0" i="0"/>
            </a:pPr>
            <a:r>
              <a:rPr lang="1106">
                <a:solidFill>
                  <a:schemeClr val="accent4"/>
                </a:solidFill>
              </a:rPr>
              <a:t>TAG Iechyd a Gofal Cymdeithasol, a Gofal Plant</a:t>
            </a:r>
            <a:endParaRPr lang="en-GB"/>
          </a:p>
        </p:txBody>
      </p:sp>
    </p:spTree>
    <p:extLst>
      <p:ext uri="{BB962C8B-B14F-4D97-AF65-F5344CB8AC3E}">
        <p14:creationId xmlns:p14="http://schemas.microsoft.com/office/powerpoint/2010/main" val="175072432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ags/tag10.xml><?xml version="1.0" encoding="utf-8"?>
<p:tagLst xmlns:a="http://schemas.openxmlformats.org/drawingml/2006/main" xmlns:r="http://schemas.openxmlformats.org/officeDocument/2006/relationships" xmlns:p="http://schemas.openxmlformats.org/presentationml/2006/main">
  <p:tag name="AS_UNIQUEID" val="9"/>
</p:tagLst>
</file>

<file path=ppt/tags/tag100.xml><?xml version="1.0" encoding="utf-8"?>
<p:tagLst xmlns:a="http://schemas.openxmlformats.org/drawingml/2006/main" xmlns:r="http://schemas.openxmlformats.org/officeDocument/2006/relationships" xmlns:p="http://schemas.openxmlformats.org/presentationml/2006/main">
  <p:tag name="AS_UNIQUEID" val="117"/>
</p:tagLst>
</file>

<file path=ppt/tags/tag101.xml><?xml version="1.0" encoding="utf-8"?>
<p:tagLst xmlns:a="http://schemas.openxmlformats.org/drawingml/2006/main" xmlns:r="http://schemas.openxmlformats.org/officeDocument/2006/relationships" xmlns:p="http://schemas.openxmlformats.org/presentationml/2006/main">
  <p:tag name="AS_UNIQUEID" val="118"/>
</p:tagLst>
</file>

<file path=ppt/tags/tag102.xml><?xml version="1.0" encoding="utf-8"?>
<p:tagLst xmlns:a="http://schemas.openxmlformats.org/drawingml/2006/main" xmlns:r="http://schemas.openxmlformats.org/officeDocument/2006/relationships" xmlns:p="http://schemas.openxmlformats.org/presentationml/2006/main">
  <p:tag name="AS_UNIQUEID" val="119"/>
</p:tagLst>
</file>

<file path=ppt/tags/tag103.xml><?xml version="1.0" encoding="utf-8"?>
<p:tagLst xmlns:a="http://schemas.openxmlformats.org/drawingml/2006/main" xmlns:r="http://schemas.openxmlformats.org/officeDocument/2006/relationships" xmlns:p="http://schemas.openxmlformats.org/presentationml/2006/main">
  <p:tag name="AS_UNIQUEID" val="120"/>
</p:tagLst>
</file>

<file path=ppt/tags/tag104.xml><?xml version="1.0" encoding="utf-8"?>
<p:tagLst xmlns:a="http://schemas.openxmlformats.org/drawingml/2006/main" xmlns:r="http://schemas.openxmlformats.org/officeDocument/2006/relationships" xmlns:p="http://schemas.openxmlformats.org/presentationml/2006/main">
  <p:tag name="AS_UNIQUEID" val="122"/>
</p:tagLst>
</file>

<file path=ppt/tags/tag105.xml><?xml version="1.0" encoding="utf-8"?>
<p:tagLst xmlns:a="http://schemas.openxmlformats.org/drawingml/2006/main" xmlns:r="http://schemas.openxmlformats.org/officeDocument/2006/relationships" xmlns:p="http://schemas.openxmlformats.org/presentationml/2006/main">
  <p:tag name="AS_UNIQUEID" val="123"/>
</p:tagLst>
</file>

<file path=ppt/tags/tag106.xml><?xml version="1.0" encoding="utf-8"?>
<p:tagLst xmlns:a="http://schemas.openxmlformats.org/drawingml/2006/main" xmlns:r="http://schemas.openxmlformats.org/officeDocument/2006/relationships" xmlns:p="http://schemas.openxmlformats.org/presentationml/2006/main">
  <p:tag name="AS_UNIQUEID" val="124"/>
</p:tagLst>
</file>

<file path=ppt/tags/tag107.xml><?xml version="1.0" encoding="utf-8"?>
<p:tagLst xmlns:a="http://schemas.openxmlformats.org/drawingml/2006/main" xmlns:r="http://schemas.openxmlformats.org/officeDocument/2006/relationships" xmlns:p="http://schemas.openxmlformats.org/presentationml/2006/main">
  <p:tag name="AS_UNIQUEID" val="125"/>
</p:tagLst>
</file>

<file path=ppt/tags/tag108.xml><?xml version="1.0" encoding="utf-8"?>
<p:tagLst xmlns:a="http://schemas.openxmlformats.org/drawingml/2006/main" xmlns:r="http://schemas.openxmlformats.org/officeDocument/2006/relationships" xmlns:p="http://schemas.openxmlformats.org/presentationml/2006/main">
  <p:tag name="AS_UNIQUEID" val="126"/>
</p:tagLst>
</file>

<file path=ppt/tags/tag109.xml><?xml version="1.0" encoding="utf-8"?>
<p:tagLst xmlns:a="http://schemas.openxmlformats.org/drawingml/2006/main" xmlns:r="http://schemas.openxmlformats.org/officeDocument/2006/relationships" xmlns:p="http://schemas.openxmlformats.org/presentationml/2006/main">
  <p:tag name="AS_UNIQUEID" val="128"/>
</p:tagLst>
</file>

<file path=ppt/tags/tag11.xml><?xml version="1.0" encoding="utf-8"?>
<p:tagLst xmlns:a="http://schemas.openxmlformats.org/drawingml/2006/main" xmlns:r="http://schemas.openxmlformats.org/officeDocument/2006/relationships" xmlns:p="http://schemas.openxmlformats.org/presentationml/2006/main">
  <p:tag name="AS_UNIQUEID" val="10"/>
</p:tagLst>
</file>

<file path=ppt/tags/tag110.xml><?xml version="1.0" encoding="utf-8"?>
<p:tagLst xmlns:a="http://schemas.openxmlformats.org/drawingml/2006/main" xmlns:r="http://schemas.openxmlformats.org/officeDocument/2006/relationships" xmlns:p="http://schemas.openxmlformats.org/presentationml/2006/main">
  <p:tag name="AS_UNIQUEID" val="129"/>
</p:tagLst>
</file>

<file path=ppt/tags/tag111.xml><?xml version="1.0" encoding="utf-8"?>
<p:tagLst xmlns:a="http://schemas.openxmlformats.org/drawingml/2006/main" xmlns:r="http://schemas.openxmlformats.org/officeDocument/2006/relationships" xmlns:p="http://schemas.openxmlformats.org/presentationml/2006/main">
  <p:tag name="AS_UNIQUEID" val="130"/>
</p:tagLst>
</file>

<file path=ppt/tags/tag112.xml><?xml version="1.0" encoding="utf-8"?>
<p:tagLst xmlns:a="http://schemas.openxmlformats.org/drawingml/2006/main" xmlns:r="http://schemas.openxmlformats.org/officeDocument/2006/relationships" xmlns:p="http://schemas.openxmlformats.org/presentationml/2006/main">
  <p:tag name="AS_UNIQUEID" val="131"/>
</p:tagLst>
</file>

<file path=ppt/tags/tag113.xml><?xml version="1.0" encoding="utf-8"?>
<p:tagLst xmlns:a="http://schemas.openxmlformats.org/drawingml/2006/main" xmlns:r="http://schemas.openxmlformats.org/officeDocument/2006/relationships" xmlns:p="http://schemas.openxmlformats.org/presentationml/2006/main">
  <p:tag name="AS_UNIQUEID" val="132"/>
</p:tagLst>
</file>

<file path=ppt/tags/tag114.xml><?xml version="1.0" encoding="utf-8"?>
<p:tagLst xmlns:a="http://schemas.openxmlformats.org/drawingml/2006/main" xmlns:r="http://schemas.openxmlformats.org/officeDocument/2006/relationships" xmlns:p="http://schemas.openxmlformats.org/presentationml/2006/main">
  <p:tag name="AS_UNIQUEID" val="134"/>
</p:tagLst>
</file>

<file path=ppt/tags/tag115.xml><?xml version="1.0" encoding="utf-8"?>
<p:tagLst xmlns:a="http://schemas.openxmlformats.org/drawingml/2006/main" xmlns:r="http://schemas.openxmlformats.org/officeDocument/2006/relationships" xmlns:p="http://schemas.openxmlformats.org/presentationml/2006/main">
  <p:tag name="AS_UNIQUEID" val="135"/>
</p:tagLst>
</file>

<file path=ppt/tags/tag116.xml><?xml version="1.0" encoding="utf-8"?>
<p:tagLst xmlns:a="http://schemas.openxmlformats.org/drawingml/2006/main" xmlns:r="http://schemas.openxmlformats.org/officeDocument/2006/relationships" xmlns:p="http://schemas.openxmlformats.org/presentationml/2006/main">
  <p:tag name="AS_UNIQUEID" val="136"/>
</p:tagLst>
</file>

<file path=ppt/tags/tag117.xml><?xml version="1.0" encoding="utf-8"?>
<p:tagLst xmlns:a="http://schemas.openxmlformats.org/drawingml/2006/main" xmlns:r="http://schemas.openxmlformats.org/officeDocument/2006/relationships" xmlns:p="http://schemas.openxmlformats.org/presentationml/2006/main">
  <p:tag name="AS_UNIQUEID" val="137"/>
</p:tagLst>
</file>

<file path=ppt/tags/tag118.xml><?xml version="1.0" encoding="utf-8"?>
<p:tagLst xmlns:a="http://schemas.openxmlformats.org/drawingml/2006/main" xmlns:r="http://schemas.openxmlformats.org/officeDocument/2006/relationships" xmlns:p="http://schemas.openxmlformats.org/presentationml/2006/main">
  <p:tag name="AS_UNIQUEID" val="138"/>
</p:tagLst>
</file>

<file path=ppt/tags/tag119.xml><?xml version="1.0" encoding="utf-8"?>
<p:tagLst xmlns:a="http://schemas.openxmlformats.org/drawingml/2006/main" xmlns:r="http://schemas.openxmlformats.org/officeDocument/2006/relationships" xmlns:p="http://schemas.openxmlformats.org/presentationml/2006/main">
  <p:tag name="AS_UNIQUEID" val="140"/>
</p:tagLst>
</file>

<file path=ppt/tags/tag12.xml><?xml version="1.0" encoding="utf-8"?>
<p:tagLst xmlns:a="http://schemas.openxmlformats.org/drawingml/2006/main" xmlns:r="http://schemas.openxmlformats.org/officeDocument/2006/relationships" xmlns:p="http://schemas.openxmlformats.org/presentationml/2006/main">
  <p:tag name="AS_UNIQUEID" val="11"/>
</p:tagLst>
</file>

<file path=ppt/tags/tag120.xml><?xml version="1.0" encoding="utf-8"?>
<p:tagLst xmlns:a="http://schemas.openxmlformats.org/drawingml/2006/main" xmlns:r="http://schemas.openxmlformats.org/officeDocument/2006/relationships" xmlns:p="http://schemas.openxmlformats.org/presentationml/2006/main">
  <p:tag name="AS_UNIQUEID" val="141"/>
</p:tagLst>
</file>

<file path=ppt/tags/tag121.xml><?xml version="1.0" encoding="utf-8"?>
<p:tagLst xmlns:a="http://schemas.openxmlformats.org/drawingml/2006/main" xmlns:r="http://schemas.openxmlformats.org/officeDocument/2006/relationships" xmlns:p="http://schemas.openxmlformats.org/presentationml/2006/main">
  <p:tag name="AS_UNIQUEID" val="142"/>
</p:tagLst>
</file>

<file path=ppt/tags/tag122.xml><?xml version="1.0" encoding="utf-8"?>
<p:tagLst xmlns:a="http://schemas.openxmlformats.org/drawingml/2006/main" xmlns:r="http://schemas.openxmlformats.org/officeDocument/2006/relationships" xmlns:p="http://schemas.openxmlformats.org/presentationml/2006/main">
  <p:tag name="AS_UNIQUEID" val="143"/>
</p:tagLst>
</file>

<file path=ppt/tags/tag123.xml><?xml version="1.0" encoding="utf-8"?>
<p:tagLst xmlns:a="http://schemas.openxmlformats.org/drawingml/2006/main" xmlns:r="http://schemas.openxmlformats.org/officeDocument/2006/relationships" xmlns:p="http://schemas.openxmlformats.org/presentationml/2006/main">
  <p:tag name="AS_UNIQUEID" val="144"/>
</p:tagLst>
</file>

<file path=ppt/tags/tag124.xml><?xml version="1.0" encoding="utf-8"?>
<p:tagLst xmlns:a="http://schemas.openxmlformats.org/drawingml/2006/main" xmlns:r="http://schemas.openxmlformats.org/officeDocument/2006/relationships" xmlns:p="http://schemas.openxmlformats.org/presentationml/2006/main">
  <p:tag name="AS_UNIQUEID" val="146"/>
</p:tagLst>
</file>

<file path=ppt/tags/tag125.xml><?xml version="1.0" encoding="utf-8"?>
<p:tagLst xmlns:a="http://schemas.openxmlformats.org/drawingml/2006/main" xmlns:r="http://schemas.openxmlformats.org/officeDocument/2006/relationships" xmlns:p="http://schemas.openxmlformats.org/presentationml/2006/main">
  <p:tag name="AS_UNIQUEID" val="147"/>
</p:tagLst>
</file>

<file path=ppt/tags/tag126.xml><?xml version="1.0" encoding="utf-8"?>
<p:tagLst xmlns:a="http://schemas.openxmlformats.org/drawingml/2006/main" xmlns:r="http://schemas.openxmlformats.org/officeDocument/2006/relationships" xmlns:p="http://schemas.openxmlformats.org/presentationml/2006/main">
  <p:tag name="AS_UNIQUEID" val="148"/>
</p:tagLst>
</file>

<file path=ppt/tags/tag127.xml><?xml version="1.0" encoding="utf-8"?>
<p:tagLst xmlns:a="http://schemas.openxmlformats.org/drawingml/2006/main" xmlns:r="http://schemas.openxmlformats.org/officeDocument/2006/relationships" xmlns:p="http://schemas.openxmlformats.org/presentationml/2006/main">
  <p:tag name="AS_UNIQUEID" val="149"/>
</p:tagLst>
</file>

<file path=ppt/tags/tag128.xml><?xml version="1.0" encoding="utf-8"?>
<p:tagLst xmlns:a="http://schemas.openxmlformats.org/drawingml/2006/main" xmlns:r="http://schemas.openxmlformats.org/officeDocument/2006/relationships" xmlns:p="http://schemas.openxmlformats.org/presentationml/2006/main">
  <p:tag name="AS_UNIQUEID" val="150"/>
</p:tagLst>
</file>

<file path=ppt/tags/tag129.xml><?xml version="1.0" encoding="utf-8"?>
<p:tagLst xmlns:a="http://schemas.openxmlformats.org/drawingml/2006/main" xmlns:r="http://schemas.openxmlformats.org/officeDocument/2006/relationships" xmlns:p="http://schemas.openxmlformats.org/presentationml/2006/main">
  <p:tag name="AS_UNIQUEID" val="152"/>
</p:tagLst>
</file>

<file path=ppt/tags/tag13.xml><?xml version="1.0" encoding="utf-8"?>
<p:tagLst xmlns:a="http://schemas.openxmlformats.org/drawingml/2006/main" xmlns:r="http://schemas.openxmlformats.org/officeDocument/2006/relationships" xmlns:p="http://schemas.openxmlformats.org/presentationml/2006/main">
  <p:tag name="AS_UNIQUEID" val="12"/>
</p:tagLst>
</file>

<file path=ppt/tags/tag130.xml><?xml version="1.0" encoding="utf-8"?>
<p:tagLst xmlns:a="http://schemas.openxmlformats.org/drawingml/2006/main" xmlns:r="http://schemas.openxmlformats.org/officeDocument/2006/relationships" xmlns:p="http://schemas.openxmlformats.org/presentationml/2006/main">
  <p:tag name="AS_UNIQUEID" val="153"/>
</p:tagLst>
</file>

<file path=ppt/tags/tag131.xml><?xml version="1.0" encoding="utf-8"?>
<p:tagLst xmlns:a="http://schemas.openxmlformats.org/drawingml/2006/main" xmlns:r="http://schemas.openxmlformats.org/officeDocument/2006/relationships" xmlns:p="http://schemas.openxmlformats.org/presentationml/2006/main">
  <p:tag name="AS_UNIQUEID" val="155"/>
</p:tagLst>
</file>

<file path=ppt/tags/tag132.xml><?xml version="1.0" encoding="utf-8"?>
<p:tagLst xmlns:a="http://schemas.openxmlformats.org/drawingml/2006/main" xmlns:r="http://schemas.openxmlformats.org/officeDocument/2006/relationships" xmlns:p="http://schemas.openxmlformats.org/presentationml/2006/main">
  <p:tag name="AS_UNIQUEID" val="156"/>
</p:tagLst>
</file>

<file path=ppt/tags/tag133.xml><?xml version="1.0" encoding="utf-8"?>
<p:tagLst xmlns:a="http://schemas.openxmlformats.org/drawingml/2006/main" xmlns:r="http://schemas.openxmlformats.org/officeDocument/2006/relationships" xmlns:p="http://schemas.openxmlformats.org/presentationml/2006/main">
  <p:tag name="AS_UNIQUEID" val="157"/>
</p:tagLst>
</file>

<file path=ppt/tags/tag134.xml><?xml version="1.0" encoding="utf-8"?>
<p:tagLst xmlns:a="http://schemas.openxmlformats.org/drawingml/2006/main" xmlns:r="http://schemas.openxmlformats.org/officeDocument/2006/relationships" xmlns:p="http://schemas.openxmlformats.org/presentationml/2006/main">
  <p:tag name="AS_UNIQUEID" val="158"/>
</p:tagLst>
</file>

<file path=ppt/tags/tag135.xml><?xml version="1.0" encoding="utf-8"?>
<p:tagLst xmlns:a="http://schemas.openxmlformats.org/drawingml/2006/main" xmlns:r="http://schemas.openxmlformats.org/officeDocument/2006/relationships" xmlns:p="http://schemas.openxmlformats.org/presentationml/2006/main">
  <p:tag name="AS_UNIQUEID" val="160"/>
</p:tagLst>
</file>

<file path=ppt/tags/tag136.xml><?xml version="1.0" encoding="utf-8"?>
<p:tagLst xmlns:a="http://schemas.openxmlformats.org/drawingml/2006/main" xmlns:r="http://schemas.openxmlformats.org/officeDocument/2006/relationships" xmlns:p="http://schemas.openxmlformats.org/presentationml/2006/main">
  <p:tag name="AS_UNIQUEID" val="161"/>
</p:tagLst>
</file>

<file path=ppt/tags/tag137.xml><?xml version="1.0" encoding="utf-8"?>
<p:tagLst xmlns:a="http://schemas.openxmlformats.org/drawingml/2006/main" xmlns:r="http://schemas.openxmlformats.org/officeDocument/2006/relationships" xmlns:p="http://schemas.openxmlformats.org/presentationml/2006/main">
  <p:tag name="AS_UNIQUEID" val="162"/>
</p:tagLst>
</file>

<file path=ppt/tags/tag138.xml><?xml version="1.0" encoding="utf-8"?>
<p:tagLst xmlns:a="http://schemas.openxmlformats.org/drawingml/2006/main" xmlns:r="http://schemas.openxmlformats.org/officeDocument/2006/relationships" xmlns:p="http://schemas.openxmlformats.org/presentationml/2006/main">
  <p:tag name="AS_UNIQUEID" val="163"/>
</p:tagLst>
</file>

<file path=ppt/tags/tag139.xml><?xml version="1.0" encoding="utf-8"?>
<p:tagLst xmlns:a="http://schemas.openxmlformats.org/drawingml/2006/main" xmlns:r="http://schemas.openxmlformats.org/officeDocument/2006/relationships" xmlns:p="http://schemas.openxmlformats.org/presentationml/2006/main">
  <p:tag name="AS_UNIQUEID" val="165"/>
</p:tagLst>
</file>

<file path=ppt/tags/tag14.xml><?xml version="1.0" encoding="utf-8"?>
<p:tagLst xmlns:a="http://schemas.openxmlformats.org/drawingml/2006/main" xmlns:r="http://schemas.openxmlformats.org/officeDocument/2006/relationships" xmlns:p="http://schemas.openxmlformats.org/presentationml/2006/main">
  <p:tag name="AS_UNIQUEID" val="14"/>
</p:tagLst>
</file>

<file path=ppt/tags/tag140.xml><?xml version="1.0" encoding="utf-8"?>
<p:tagLst xmlns:a="http://schemas.openxmlformats.org/drawingml/2006/main" xmlns:r="http://schemas.openxmlformats.org/officeDocument/2006/relationships" xmlns:p="http://schemas.openxmlformats.org/presentationml/2006/main">
  <p:tag name="AS_UNIQUEID" val="166"/>
</p:tagLst>
</file>

<file path=ppt/tags/tag141.xml><?xml version="1.0" encoding="utf-8"?>
<p:tagLst xmlns:a="http://schemas.openxmlformats.org/drawingml/2006/main" xmlns:r="http://schemas.openxmlformats.org/officeDocument/2006/relationships" xmlns:p="http://schemas.openxmlformats.org/presentationml/2006/main">
  <p:tag name="AS_UNIQUEID" val="167"/>
</p:tagLst>
</file>

<file path=ppt/tags/tag142.xml><?xml version="1.0" encoding="utf-8"?>
<p:tagLst xmlns:a="http://schemas.openxmlformats.org/drawingml/2006/main" xmlns:r="http://schemas.openxmlformats.org/officeDocument/2006/relationships" xmlns:p="http://schemas.openxmlformats.org/presentationml/2006/main">
  <p:tag name="AS_UNIQUEID" val="168"/>
</p:tagLst>
</file>

<file path=ppt/tags/tag143.xml><?xml version="1.0" encoding="utf-8"?>
<p:tagLst xmlns:a="http://schemas.openxmlformats.org/drawingml/2006/main" xmlns:r="http://schemas.openxmlformats.org/officeDocument/2006/relationships" xmlns:p="http://schemas.openxmlformats.org/presentationml/2006/main">
  <p:tag name="AS_UNIQUEID" val="169"/>
</p:tagLst>
</file>

<file path=ppt/tags/tag144.xml><?xml version="1.0" encoding="utf-8"?>
<p:tagLst xmlns:a="http://schemas.openxmlformats.org/drawingml/2006/main" xmlns:r="http://schemas.openxmlformats.org/officeDocument/2006/relationships" xmlns:p="http://schemas.openxmlformats.org/presentationml/2006/main">
  <p:tag name="AS_UNIQUEID" val="171"/>
</p:tagLst>
</file>

<file path=ppt/tags/tag145.xml><?xml version="1.0" encoding="utf-8"?>
<p:tagLst xmlns:a="http://schemas.openxmlformats.org/drawingml/2006/main" xmlns:r="http://schemas.openxmlformats.org/officeDocument/2006/relationships" xmlns:p="http://schemas.openxmlformats.org/presentationml/2006/main">
  <p:tag name="AS_UNIQUEID" val="172"/>
</p:tagLst>
</file>

<file path=ppt/tags/tag146.xml><?xml version="1.0" encoding="utf-8"?>
<p:tagLst xmlns:a="http://schemas.openxmlformats.org/drawingml/2006/main" xmlns:r="http://schemas.openxmlformats.org/officeDocument/2006/relationships" xmlns:p="http://schemas.openxmlformats.org/presentationml/2006/main">
  <p:tag name="AS_UNIQUEID" val="174"/>
</p:tagLst>
</file>

<file path=ppt/tags/tag147.xml><?xml version="1.0" encoding="utf-8"?>
<p:tagLst xmlns:a="http://schemas.openxmlformats.org/drawingml/2006/main" xmlns:r="http://schemas.openxmlformats.org/officeDocument/2006/relationships" xmlns:p="http://schemas.openxmlformats.org/presentationml/2006/main">
  <p:tag name="AS_UNIQUEID" val="175"/>
</p:tagLst>
</file>

<file path=ppt/tags/tag148.xml><?xml version="1.0" encoding="utf-8"?>
<p:tagLst xmlns:a="http://schemas.openxmlformats.org/drawingml/2006/main" xmlns:r="http://schemas.openxmlformats.org/officeDocument/2006/relationships" xmlns:p="http://schemas.openxmlformats.org/presentationml/2006/main">
  <p:tag name="AS_UNIQUEID" val="177"/>
</p:tagLst>
</file>

<file path=ppt/tags/tag149.xml><?xml version="1.0" encoding="utf-8"?>
<p:tagLst xmlns:a="http://schemas.openxmlformats.org/drawingml/2006/main" xmlns:r="http://schemas.openxmlformats.org/officeDocument/2006/relationships" xmlns:p="http://schemas.openxmlformats.org/presentationml/2006/main">
  <p:tag name="AS_UNIQUEID" val="178"/>
</p:tagLst>
</file>

<file path=ppt/tags/tag15.xml><?xml version="1.0" encoding="utf-8"?>
<p:tagLst xmlns:a="http://schemas.openxmlformats.org/drawingml/2006/main" xmlns:r="http://schemas.openxmlformats.org/officeDocument/2006/relationships" xmlns:p="http://schemas.openxmlformats.org/presentationml/2006/main">
  <p:tag name="AS_UNIQUEID" val="15"/>
</p:tagLst>
</file>

<file path=ppt/tags/tag150.xml><?xml version="1.0" encoding="utf-8"?>
<p:tagLst xmlns:a="http://schemas.openxmlformats.org/drawingml/2006/main" xmlns:r="http://schemas.openxmlformats.org/officeDocument/2006/relationships" xmlns:p="http://schemas.openxmlformats.org/presentationml/2006/main">
  <p:tag name="AS_UNIQUEID" val="179"/>
</p:tagLst>
</file>

<file path=ppt/tags/tag151.xml><?xml version="1.0" encoding="utf-8"?>
<p:tagLst xmlns:a="http://schemas.openxmlformats.org/drawingml/2006/main" xmlns:r="http://schemas.openxmlformats.org/officeDocument/2006/relationships" xmlns:p="http://schemas.openxmlformats.org/presentationml/2006/main">
  <p:tag name="AS_UNIQUEID" val="180"/>
</p:tagLst>
</file>

<file path=ppt/tags/tag152.xml><?xml version="1.0" encoding="utf-8"?>
<p:tagLst xmlns:a="http://schemas.openxmlformats.org/drawingml/2006/main" xmlns:r="http://schemas.openxmlformats.org/officeDocument/2006/relationships" xmlns:p="http://schemas.openxmlformats.org/presentationml/2006/main">
  <p:tag name="AS_UNIQUEID" val="181"/>
</p:tagLst>
</file>

<file path=ppt/tags/tag153.xml><?xml version="1.0" encoding="utf-8"?>
<p:tagLst xmlns:a="http://schemas.openxmlformats.org/drawingml/2006/main" xmlns:r="http://schemas.openxmlformats.org/officeDocument/2006/relationships" xmlns:p="http://schemas.openxmlformats.org/presentationml/2006/main">
  <p:tag name="AS_UNIQUEID" val="182"/>
</p:tagLst>
</file>

<file path=ppt/tags/tag154.xml><?xml version="1.0" encoding="utf-8"?>
<p:tagLst xmlns:a="http://schemas.openxmlformats.org/drawingml/2006/main" xmlns:r="http://schemas.openxmlformats.org/officeDocument/2006/relationships" xmlns:p="http://schemas.openxmlformats.org/presentationml/2006/main">
  <p:tag name="AS_UNIQUEID" val="183"/>
</p:tagLst>
</file>

<file path=ppt/tags/tag155.xml><?xml version="1.0" encoding="utf-8"?>
<p:tagLst xmlns:a="http://schemas.openxmlformats.org/drawingml/2006/main" xmlns:r="http://schemas.openxmlformats.org/officeDocument/2006/relationships" xmlns:p="http://schemas.openxmlformats.org/presentationml/2006/main">
  <p:tag name="AS_UNIQUEID" val="184"/>
</p:tagLst>
</file>

<file path=ppt/tags/tag156.xml><?xml version="1.0" encoding="utf-8"?>
<p:tagLst xmlns:a="http://schemas.openxmlformats.org/drawingml/2006/main" xmlns:r="http://schemas.openxmlformats.org/officeDocument/2006/relationships" xmlns:p="http://schemas.openxmlformats.org/presentationml/2006/main">
  <p:tag name="AS_UNIQUEID" val="185"/>
</p:tagLst>
</file>

<file path=ppt/tags/tag157.xml><?xml version="1.0" encoding="utf-8"?>
<p:tagLst xmlns:a="http://schemas.openxmlformats.org/drawingml/2006/main" xmlns:r="http://schemas.openxmlformats.org/officeDocument/2006/relationships" xmlns:p="http://schemas.openxmlformats.org/presentationml/2006/main">
  <p:tag name="AS_UNIQUEID" val="186"/>
</p:tagLst>
</file>

<file path=ppt/tags/tag158.xml><?xml version="1.0" encoding="utf-8"?>
<p:tagLst xmlns:a="http://schemas.openxmlformats.org/drawingml/2006/main" xmlns:r="http://schemas.openxmlformats.org/officeDocument/2006/relationships" xmlns:p="http://schemas.openxmlformats.org/presentationml/2006/main">
  <p:tag name="AS_UNIQUEID" val="187"/>
</p:tagLst>
</file>

<file path=ppt/tags/tag159.xml><?xml version="1.0" encoding="utf-8"?>
<p:tagLst xmlns:a="http://schemas.openxmlformats.org/drawingml/2006/main" xmlns:r="http://schemas.openxmlformats.org/officeDocument/2006/relationships" xmlns:p="http://schemas.openxmlformats.org/presentationml/2006/main">
  <p:tag name="AS_UNIQUEID" val="188"/>
</p:tagLst>
</file>

<file path=ppt/tags/tag16.xml><?xml version="1.0" encoding="utf-8"?>
<p:tagLst xmlns:a="http://schemas.openxmlformats.org/drawingml/2006/main" xmlns:r="http://schemas.openxmlformats.org/officeDocument/2006/relationships" xmlns:p="http://schemas.openxmlformats.org/presentationml/2006/main">
  <p:tag name="AS_UNIQUEID" val="16"/>
</p:tagLst>
</file>

<file path=ppt/tags/tag160.xml><?xml version="1.0" encoding="utf-8"?>
<p:tagLst xmlns:a="http://schemas.openxmlformats.org/drawingml/2006/main" xmlns:r="http://schemas.openxmlformats.org/officeDocument/2006/relationships" xmlns:p="http://schemas.openxmlformats.org/presentationml/2006/main">
  <p:tag name="AS_UNIQUEID" val="189"/>
</p:tagLst>
</file>

<file path=ppt/tags/tag161.xml><?xml version="1.0" encoding="utf-8"?>
<p:tagLst xmlns:a="http://schemas.openxmlformats.org/drawingml/2006/main" xmlns:r="http://schemas.openxmlformats.org/officeDocument/2006/relationships" xmlns:p="http://schemas.openxmlformats.org/presentationml/2006/main">
  <p:tag name="AS_UNIQUEID" val="190"/>
</p:tagLst>
</file>

<file path=ppt/tags/tag162.xml><?xml version="1.0" encoding="utf-8"?>
<p:tagLst xmlns:a="http://schemas.openxmlformats.org/drawingml/2006/main" xmlns:r="http://schemas.openxmlformats.org/officeDocument/2006/relationships" xmlns:p="http://schemas.openxmlformats.org/presentationml/2006/main">
  <p:tag name="AS_UNIQUEID" val="191"/>
</p:tagLst>
</file>

<file path=ppt/tags/tag163.xml><?xml version="1.0" encoding="utf-8"?>
<p:tagLst xmlns:a="http://schemas.openxmlformats.org/drawingml/2006/main" xmlns:r="http://schemas.openxmlformats.org/officeDocument/2006/relationships" xmlns:p="http://schemas.openxmlformats.org/presentationml/2006/main">
  <p:tag name="AS_UNIQUEID" val="192"/>
</p:tagLst>
</file>

<file path=ppt/tags/tag164.xml><?xml version="1.0" encoding="utf-8"?>
<p:tagLst xmlns:a="http://schemas.openxmlformats.org/drawingml/2006/main" xmlns:r="http://schemas.openxmlformats.org/officeDocument/2006/relationships" xmlns:p="http://schemas.openxmlformats.org/presentationml/2006/main">
  <p:tag name="AS_UNIQUEID" val="193"/>
</p:tagLst>
</file>

<file path=ppt/tags/tag165.xml><?xml version="1.0" encoding="utf-8"?>
<p:tagLst xmlns:a="http://schemas.openxmlformats.org/drawingml/2006/main" xmlns:r="http://schemas.openxmlformats.org/officeDocument/2006/relationships" xmlns:p="http://schemas.openxmlformats.org/presentationml/2006/main">
  <p:tag name="AS_UNIQUEID" val="194"/>
</p:tagLst>
</file>

<file path=ppt/tags/tag166.xml><?xml version="1.0" encoding="utf-8"?>
<p:tagLst xmlns:a="http://schemas.openxmlformats.org/drawingml/2006/main" xmlns:r="http://schemas.openxmlformats.org/officeDocument/2006/relationships" xmlns:p="http://schemas.openxmlformats.org/presentationml/2006/main">
  <p:tag name="AS_UNIQUEID" val="195"/>
</p:tagLst>
</file>

<file path=ppt/tags/tag167.xml><?xml version="1.0" encoding="utf-8"?>
<p:tagLst xmlns:a="http://schemas.openxmlformats.org/drawingml/2006/main" xmlns:r="http://schemas.openxmlformats.org/officeDocument/2006/relationships" xmlns:p="http://schemas.openxmlformats.org/presentationml/2006/main">
  <p:tag name="AS_UNIQUEID" val="196"/>
</p:tagLst>
</file>

<file path=ppt/tags/tag168.xml><?xml version="1.0" encoding="utf-8"?>
<p:tagLst xmlns:a="http://schemas.openxmlformats.org/drawingml/2006/main" xmlns:r="http://schemas.openxmlformats.org/officeDocument/2006/relationships" xmlns:p="http://schemas.openxmlformats.org/presentationml/2006/main">
  <p:tag name="AS_UNIQUEID" val="197"/>
</p:tagLst>
</file>

<file path=ppt/tags/tag169.xml><?xml version="1.0" encoding="utf-8"?>
<p:tagLst xmlns:a="http://schemas.openxmlformats.org/drawingml/2006/main" xmlns:r="http://schemas.openxmlformats.org/officeDocument/2006/relationships" xmlns:p="http://schemas.openxmlformats.org/presentationml/2006/main">
  <p:tag name="AS_UNIQUEID" val="198"/>
</p:tagLst>
</file>

<file path=ppt/tags/tag17.xml><?xml version="1.0" encoding="utf-8"?>
<p:tagLst xmlns:a="http://schemas.openxmlformats.org/drawingml/2006/main" xmlns:r="http://schemas.openxmlformats.org/officeDocument/2006/relationships" xmlns:p="http://schemas.openxmlformats.org/presentationml/2006/main">
  <p:tag name="AS_UNIQUEID" val="17"/>
</p:tagLst>
</file>

<file path=ppt/tags/tag170.xml><?xml version="1.0" encoding="utf-8"?>
<p:tagLst xmlns:a="http://schemas.openxmlformats.org/drawingml/2006/main" xmlns:r="http://schemas.openxmlformats.org/officeDocument/2006/relationships" xmlns:p="http://schemas.openxmlformats.org/presentationml/2006/main">
  <p:tag name="AS_UNIQUEID" val="199"/>
</p:tagLst>
</file>

<file path=ppt/tags/tag171.xml><?xml version="1.0" encoding="utf-8"?>
<p:tagLst xmlns:a="http://schemas.openxmlformats.org/drawingml/2006/main" xmlns:r="http://schemas.openxmlformats.org/officeDocument/2006/relationships" xmlns:p="http://schemas.openxmlformats.org/presentationml/2006/main">
  <p:tag name="AS_UNIQUEID" val="200"/>
</p:tagLst>
</file>

<file path=ppt/tags/tag172.xml><?xml version="1.0" encoding="utf-8"?>
<p:tagLst xmlns:a="http://schemas.openxmlformats.org/drawingml/2006/main" xmlns:r="http://schemas.openxmlformats.org/officeDocument/2006/relationships" xmlns:p="http://schemas.openxmlformats.org/presentationml/2006/main">
  <p:tag name="AS_UNIQUEID" val="201"/>
</p:tagLst>
</file>

<file path=ppt/tags/tag173.xml><?xml version="1.0" encoding="utf-8"?>
<p:tagLst xmlns:a="http://schemas.openxmlformats.org/drawingml/2006/main" xmlns:r="http://schemas.openxmlformats.org/officeDocument/2006/relationships" xmlns:p="http://schemas.openxmlformats.org/presentationml/2006/main">
  <p:tag name="AS_UNIQUEID" val="202"/>
</p:tagLst>
</file>

<file path=ppt/tags/tag174.xml><?xml version="1.0" encoding="utf-8"?>
<p:tagLst xmlns:a="http://schemas.openxmlformats.org/drawingml/2006/main" xmlns:r="http://schemas.openxmlformats.org/officeDocument/2006/relationships" xmlns:p="http://schemas.openxmlformats.org/presentationml/2006/main">
  <p:tag name="AS_UNIQUEID" val="203"/>
</p:tagLst>
</file>

<file path=ppt/tags/tag175.xml><?xml version="1.0" encoding="utf-8"?>
<p:tagLst xmlns:a="http://schemas.openxmlformats.org/drawingml/2006/main" xmlns:r="http://schemas.openxmlformats.org/officeDocument/2006/relationships" xmlns:p="http://schemas.openxmlformats.org/presentationml/2006/main">
  <p:tag name="AS_UNIQUEID" val="204"/>
</p:tagLst>
</file>

<file path=ppt/tags/tag176.xml><?xml version="1.0" encoding="utf-8"?>
<p:tagLst xmlns:a="http://schemas.openxmlformats.org/drawingml/2006/main" xmlns:r="http://schemas.openxmlformats.org/officeDocument/2006/relationships" xmlns:p="http://schemas.openxmlformats.org/presentationml/2006/main">
  <p:tag name="AS_UNIQUEID" val="205"/>
</p:tagLst>
</file>

<file path=ppt/tags/tag177.xml><?xml version="1.0" encoding="utf-8"?>
<p:tagLst xmlns:a="http://schemas.openxmlformats.org/drawingml/2006/main" xmlns:r="http://schemas.openxmlformats.org/officeDocument/2006/relationships" xmlns:p="http://schemas.openxmlformats.org/presentationml/2006/main">
  <p:tag name="AS_UNIQUEID" val="206"/>
</p:tagLst>
</file>

<file path=ppt/tags/tag178.xml><?xml version="1.0" encoding="utf-8"?>
<p:tagLst xmlns:a="http://schemas.openxmlformats.org/drawingml/2006/main" xmlns:r="http://schemas.openxmlformats.org/officeDocument/2006/relationships" xmlns:p="http://schemas.openxmlformats.org/presentationml/2006/main">
  <p:tag name="AS_UNIQUEID" val="207"/>
</p:tagLst>
</file>

<file path=ppt/tags/tag179.xml><?xml version="1.0" encoding="utf-8"?>
<p:tagLst xmlns:a="http://schemas.openxmlformats.org/drawingml/2006/main" xmlns:r="http://schemas.openxmlformats.org/officeDocument/2006/relationships" xmlns:p="http://schemas.openxmlformats.org/presentationml/2006/main">
  <p:tag name="AS_UNIQUEID" val="208"/>
</p:tagLst>
</file>

<file path=ppt/tags/tag18.xml><?xml version="1.0" encoding="utf-8"?>
<p:tagLst xmlns:a="http://schemas.openxmlformats.org/drawingml/2006/main" xmlns:r="http://schemas.openxmlformats.org/officeDocument/2006/relationships" xmlns:p="http://schemas.openxmlformats.org/presentationml/2006/main">
  <p:tag name="AS_UNIQUEID" val="18"/>
</p:tagLst>
</file>

<file path=ppt/tags/tag180.xml><?xml version="1.0" encoding="utf-8"?>
<p:tagLst xmlns:a="http://schemas.openxmlformats.org/drawingml/2006/main" xmlns:r="http://schemas.openxmlformats.org/officeDocument/2006/relationships" xmlns:p="http://schemas.openxmlformats.org/presentationml/2006/main">
  <p:tag name="AS_UNIQUEID" val="209"/>
</p:tagLst>
</file>

<file path=ppt/tags/tag181.xml><?xml version="1.0" encoding="utf-8"?>
<p:tagLst xmlns:a="http://schemas.openxmlformats.org/drawingml/2006/main" xmlns:r="http://schemas.openxmlformats.org/officeDocument/2006/relationships" xmlns:p="http://schemas.openxmlformats.org/presentationml/2006/main">
  <p:tag name="AS_UNIQUEID" val="210"/>
</p:tagLst>
</file>

<file path=ppt/tags/tag182.xml><?xml version="1.0" encoding="utf-8"?>
<p:tagLst xmlns:a="http://schemas.openxmlformats.org/drawingml/2006/main" xmlns:r="http://schemas.openxmlformats.org/officeDocument/2006/relationships" xmlns:p="http://schemas.openxmlformats.org/presentationml/2006/main">
  <p:tag name="AS_UNIQUEID" val="211"/>
</p:tagLst>
</file>

<file path=ppt/tags/tag183.xml><?xml version="1.0" encoding="utf-8"?>
<p:tagLst xmlns:a="http://schemas.openxmlformats.org/drawingml/2006/main" xmlns:r="http://schemas.openxmlformats.org/officeDocument/2006/relationships" xmlns:p="http://schemas.openxmlformats.org/presentationml/2006/main">
  <p:tag name="AS_UNIQUEID" val="212"/>
</p:tagLst>
</file>

<file path=ppt/tags/tag184.xml><?xml version="1.0" encoding="utf-8"?>
<p:tagLst xmlns:a="http://schemas.openxmlformats.org/drawingml/2006/main" xmlns:r="http://schemas.openxmlformats.org/officeDocument/2006/relationships" xmlns:p="http://schemas.openxmlformats.org/presentationml/2006/main">
  <p:tag name="AS_UNIQUEID" val="213"/>
</p:tagLst>
</file>

<file path=ppt/tags/tag185.xml><?xml version="1.0" encoding="utf-8"?>
<p:tagLst xmlns:a="http://schemas.openxmlformats.org/drawingml/2006/main" xmlns:r="http://schemas.openxmlformats.org/officeDocument/2006/relationships" xmlns:p="http://schemas.openxmlformats.org/presentationml/2006/main">
  <p:tag name="AS_UNIQUEID" val="215"/>
</p:tagLst>
</file>

<file path=ppt/tags/tag186.xml><?xml version="1.0" encoding="utf-8"?>
<p:tagLst xmlns:a="http://schemas.openxmlformats.org/drawingml/2006/main" xmlns:r="http://schemas.openxmlformats.org/officeDocument/2006/relationships" xmlns:p="http://schemas.openxmlformats.org/presentationml/2006/main">
  <p:tag name="AS_UNIQUEID" val="216"/>
</p:tagLst>
</file>

<file path=ppt/tags/tag187.xml><?xml version="1.0" encoding="utf-8"?>
<p:tagLst xmlns:a="http://schemas.openxmlformats.org/drawingml/2006/main" xmlns:r="http://schemas.openxmlformats.org/officeDocument/2006/relationships" xmlns:p="http://schemas.openxmlformats.org/presentationml/2006/main">
  <p:tag name="AS_UNIQUEID" val="217"/>
</p:tagLst>
</file>

<file path=ppt/tags/tag188.xml><?xml version="1.0" encoding="utf-8"?>
<p:tagLst xmlns:a="http://schemas.openxmlformats.org/drawingml/2006/main" xmlns:r="http://schemas.openxmlformats.org/officeDocument/2006/relationships" xmlns:p="http://schemas.openxmlformats.org/presentationml/2006/main">
  <p:tag name="AS_UNIQUEID" val="219"/>
</p:tagLst>
</file>

<file path=ppt/tags/tag189.xml><?xml version="1.0" encoding="utf-8"?>
<p:tagLst xmlns:a="http://schemas.openxmlformats.org/drawingml/2006/main" xmlns:r="http://schemas.openxmlformats.org/officeDocument/2006/relationships" xmlns:p="http://schemas.openxmlformats.org/presentationml/2006/main">
  <p:tag name="AS_UNIQUEID" val="220"/>
</p:tagLst>
</file>

<file path=ppt/tags/tag19.xml><?xml version="1.0" encoding="utf-8"?>
<p:tagLst xmlns:a="http://schemas.openxmlformats.org/drawingml/2006/main" xmlns:r="http://schemas.openxmlformats.org/officeDocument/2006/relationships" xmlns:p="http://schemas.openxmlformats.org/presentationml/2006/main">
  <p:tag name="AS_UNIQUEID" val="19"/>
</p:tagLst>
</file>

<file path=ppt/tags/tag190.xml><?xml version="1.0" encoding="utf-8"?>
<p:tagLst xmlns:a="http://schemas.openxmlformats.org/drawingml/2006/main" xmlns:r="http://schemas.openxmlformats.org/officeDocument/2006/relationships" xmlns:p="http://schemas.openxmlformats.org/presentationml/2006/main">
  <p:tag name="AS_UNIQUEID" val="221"/>
</p:tagLst>
</file>

<file path=ppt/tags/tag191.xml><?xml version="1.0" encoding="utf-8"?>
<p:tagLst xmlns:a="http://schemas.openxmlformats.org/drawingml/2006/main" xmlns:r="http://schemas.openxmlformats.org/officeDocument/2006/relationships" xmlns:p="http://schemas.openxmlformats.org/presentationml/2006/main">
  <p:tag name="AS_UNIQUEID" val="222"/>
</p:tagLst>
</file>

<file path=ppt/tags/tag192.xml><?xml version="1.0" encoding="utf-8"?>
<p:tagLst xmlns:a="http://schemas.openxmlformats.org/drawingml/2006/main" xmlns:r="http://schemas.openxmlformats.org/officeDocument/2006/relationships" xmlns:p="http://schemas.openxmlformats.org/presentationml/2006/main">
  <p:tag name="AS_UNIQUEID" val="223"/>
</p:tagLst>
</file>

<file path=ppt/tags/tag193.xml><?xml version="1.0" encoding="utf-8"?>
<p:tagLst xmlns:a="http://schemas.openxmlformats.org/drawingml/2006/main" xmlns:r="http://schemas.openxmlformats.org/officeDocument/2006/relationships" xmlns:p="http://schemas.openxmlformats.org/presentationml/2006/main">
  <p:tag name="AS_UNIQUEID" val="225"/>
</p:tagLst>
</file>

<file path=ppt/tags/tag194.xml><?xml version="1.0" encoding="utf-8"?>
<p:tagLst xmlns:a="http://schemas.openxmlformats.org/drawingml/2006/main" xmlns:r="http://schemas.openxmlformats.org/officeDocument/2006/relationships" xmlns:p="http://schemas.openxmlformats.org/presentationml/2006/main">
  <p:tag name="AS_UNIQUEID" val="226"/>
</p:tagLst>
</file>

<file path=ppt/tags/tag195.xml><?xml version="1.0" encoding="utf-8"?>
<p:tagLst xmlns:a="http://schemas.openxmlformats.org/drawingml/2006/main" xmlns:r="http://schemas.openxmlformats.org/officeDocument/2006/relationships" xmlns:p="http://schemas.openxmlformats.org/presentationml/2006/main">
  <p:tag name="AS_UNIQUEID" val="227"/>
</p:tagLst>
</file>

<file path=ppt/tags/tag196.xml><?xml version="1.0" encoding="utf-8"?>
<p:tagLst xmlns:a="http://schemas.openxmlformats.org/drawingml/2006/main" xmlns:r="http://schemas.openxmlformats.org/officeDocument/2006/relationships" xmlns:p="http://schemas.openxmlformats.org/presentationml/2006/main">
  <p:tag name="AS_UNIQUEID" val="228"/>
</p:tagLst>
</file>

<file path=ppt/tags/tag197.xml><?xml version="1.0" encoding="utf-8"?>
<p:tagLst xmlns:a="http://schemas.openxmlformats.org/drawingml/2006/main" xmlns:r="http://schemas.openxmlformats.org/officeDocument/2006/relationships" xmlns:p="http://schemas.openxmlformats.org/presentationml/2006/main">
  <p:tag name="AS_UNIQUEID" val="229"/>
</p:tagLst>
</file>

<file path=ppt/tags/tag198.xml><?xml version="1.0" encoding="utf-8"?>
<p:tagLst xmlns:a="http://schemas.openxmlformats.org/drawingml/2006/main" xmlns:r="http://schemas.openxmlformats.org/officeDocument/2006/relationships" xmlns:p="http://schemas.openxmlformats.org/presentationml/2006/main">
  <p:tag name="AS_UNIQUEID" val="230"/>
</p:tagLst>
</file>

<file path=ppt/tags/tag199.xml><?xml version="1.0" encoding="utf-8"?>
<p:tagLst xmlns:a="http://schemas.openxmlformats.org/drawingml/2006/main" xmlns:r="http://schemas.openxmlformats.org/officeDocument/2006/relationships" xmlns:p="http://schemas.openxmlformats.org/presentationml/2006/main">
  <p:tag name="AS_UNIQUEID" val="232"/>
</p:tagLst>
</file>

<file path=ppt/tags/tag2.xml><?xml version="1.0" encoding="utf-8"?>
<p:tagLst xmlns:a="http://schemas.openxmlformats.org/drawingml/2006/main" xmlns:r="http://schemas.openxmlformats.org/officeDocument/2006/relationships" xmlns:p="http://schemas.openxmlformats.org/presentationml/2006/main">
  <p:tag name="AS_UNIQUEID" val="241"/>
</p:tagLst>
</file>

<file path=ppt/tags/tag20.xml><?xml version="1.0" encoding="utf-8"?>
<p:tagLst xmlns:a="http://schemas.openxmlformats.org/drawingml/2006/main" xmlns:r="http://schemas.openxmlformats.org/officeDocument/2006/relationships" xmlns:p="http://schemas.openxmlformats.org/presentationml/2006/main">
  <p:tag name="AS_UNIQUEID" val="20"/>
</p:tagLst>
</file>

<file path=ppt/tags/tag200.xml><?xml version="1.0" encoding="utf-8"?>
<p:tagLst xmlns:a="http://schemas.openxmlformats.org/drawingml/2006/main" xmlns:r="http://schemas.openxmlformats.org/officeDocument/2006/relationships" xmlns:p="http://schemas.openxmlformats.org/presentationml/2006/main">
  <p:tag name="AS_UNIQUEID" val="233"/>
</p:tagLst>
</file>

<file path=ppt/tags/tag201.xml><?xml version="1.0" encoding="utf-8"?>
<p:tagLst xmlns:a="http://schemas.openxmlformats.org/drawingml/2006/main" xmlns:r="http://schemas.openxmlformats.org/officeDocument/2006/relationships" xmlns:p="http://schemas.openxmlformats.org/presentationml/2006/main">
  <p:tag name="AS_UNIQUEID" val="234"/>
</p:tagLst>
</file>

<file path=ppt/tags/tag202.xml><?xml version="1.0" encoding="utf-8"?>
<p:tagLst xmlns:a="http://schemas.openxmlformats.org/drawingml/2006/main" xmlns:r="http://schemas.openxmlformats.org/officeDocument/2006/relationships" xmlns:p="http://schemas.openxmlformats.org/presentationml/2006/main">
  <p:tag name="AS_UNIQUEID" val="235"/>
</p:tagLst>
</file>

<file path=ppt/tags/tag203.xml><?xml version="1.0" encoding="utf-8"?>
<p:tagLst xmlns:a="http://schemas.openxmlformats.org/drawingml/2006/main" xmlns:r="http://schemas.openxmlformats.org/officeDocument/2006/relationships" xmlns:p="http://schemas.openxmlformats.org/presentationml/2006/main">
  <p:tag name="AS_UNIQUEID" val="237"/>
</p:tagLst>
</file>

<file path=ppt/tags/tag204.xml><?xml version="1.0" encoding="utf-8"?>
<p:tagLst xmlns:a="http://schemas.openxmlformats.org/drawingml/2006/main" xmlns:r="http://schemas.openxmlformats.org/officeDocument/2006/relationships" xmlns:p="http://schemas.openxmlformats.org/presentationml/2006/main">
  <p:tag name="AS_UNIQUEID" val="238"/>
</p:tagLst>
</file>

<file path=ppt/tags/tag205.xml><?xml version="1.0" encoding="utf-8"?>
<p:tagLst xmlns:a="http://schemas.openxmlformats.org/drawingml/2006/main" xmlns:r="http://schemas.openxmlformats.org/officeDocument/2006/relationships" xmlns:p="http://schemas.openxmlformats.org/presentationml/2006/main">
  <p:tag name="AS_UNIQUEID" val="239"/>
</p:tagLst>
</file>

<file path=ppt/tags/tag206.xml><?xml version="1.0" encoding="utf-8"?>
<p:tagLst xmlns:a="http://schemas.openxmlformats.org/drawingml/2006/main" xmlns:r="http://schemas.openxmlformats.org/officeDocument/2006/relationships" xmlns:p="http://schemas.openxmlformats.org/presentationml/2006/main">
  <p:tag name="AS_UNIQUEID" val="246"/>
</p:tagLst>
</file>

<file path=ppt/tags/tag207.xml><?xml version="1.0" encoding="utf-8"?>
<p:tagLst xmlns:a="http://schemas.openxmlformats.org/drawingml/2006/main" xmlns:r="http://schemas.openxmlformats.org/officeDocument/2006/relationships" xmlns:p="http://schemas.openxmlformats.org/presentationml/2006/main">
  <p:tag name="AS_UNIQUEID" val="247"/>
</p:tagLst>
</file>

<file path=ppt/tags/tag208.xml><?xml version="1.0" encoding="utf-8"?>
<p:tagLst xmlns:a="http://schemas.openxmlformats.org/drawingml/2006/main" xmlns:r="http://schemas.openxmlformats.org/officeDocument/2006/relationships" xmlns:p="http://schemas.openxmlformats.org/presentationml/2006/main">
  <p:tag name="AS_UNIQUEID" val="248"/>
</p:tagLst>
</file>

<file path=ppt/tags/tag209.xml><?xml version="1.0" encoding="utf-8"?>
<p:tagLst xmlns:a="http://schemas.openxmlformats.org/drawingml/2006/main" xmlns:r="http://schemas.openxmlformats.org/officeDocument/2006/relationships" xmlns:p="http://schemas.openxmlformats.org/presentationml/2006/main">
  <p:tag name="AS_UNIQUEID" val="249"/>
</p:tagLst>
</file>

<file path=ppt/tags/tag21.xml><?xml version="1.0" encoding="utf-8"?>
<p:tagLst xmlns:a="http://schemas.openxmlformats.org/drawingml/2006/main" xmlns:r="http://schemas.openxmlformats.org/officeDocument/2006/relationships" xmlns:p="http://schemas.openxmlformats.org/presentationml/2006/main">
  <p:tag name="AS_UNIQUEID" val="22"/>
</p:tagLst>
</file>

<file path=ppt/tags/tag210.xml><?xml version="1.0" encoding="utf-8"?>
<p:tagLst xmlns:a="http://schemas.openxmlformats.org/drawingml/2006/main" xmlns:r="http://schemas.openxmlformats.org/officeDocument/2006/relationships" xmlns:p="http://schemas.openxmlformats.org/presentationml/2006/main">
  <p:tag name="AS_UNIQUEID" val="250"/>
</p:tagLst>
</file>

<file path=ppt/tags/tag211.xml><?xml version="1.0" encoding="utf-8"?>
<p:tagLst xmlns:a="http://schemas.openxmlformats.org/drawingml/2006/main" xmlns:r="http://schemas.openxmlformats.org/officeDocument/2006/relationships" xmlns:p="http://schemas.openxmlformats.org/presentationml/2006/main">
  <p:tag name="AS_UNIQUEID" val="251"/>
</p:tagLst>
</file>

<file path=ppt/tags/tag212.xml><?xml version="1.0" encoding="utf-8"?>
<p:tagLst xmlns:a="http://schemas.openxmlformats.org/drawingml/2006/main" xmlns:r="http://schemas.openxmlformats.org/officeDocument/2006/relationships" xmlns:p="http://schemas.openxmlformats.org/presentationml/2006/main">
  <p:tag name="AS_UNIQUEID" val="257"/>
</p:tagLst>
</file>

<file path=ppt/tags/tag213.xml><?xml version="1.0" encoding="utf-8"?>
<p:tagLst xmlns:a="http://schemas.openxmlformats.org/drawingml/2006/main" xmlns:r="http://schemas.openxmlformats.org/officeDocument/2006/relationships" xmlns:p="http://schemas.openxmlformats.org/presentationml/2006/main">
  <p:tag name="AS_UNIQUEID" val="258"/>
</p:tagLst>
</file>

<file path=ppt/tags/tag214.xml><?xml version="1.0" encoding="utf-8"?>
<p:tagLst xmlns:a="http://schemas.openxmlformats.org/drawingml/2006/main" xmlns:r="http://schemas.openxmlformats.org/officeDocument/2006/relationships" xmlns:p="http://schemas.openxmlformats.org/presentationml/2006/main">
  <p:tag name="AS_UNIQUEID" val="253"/>
</p:tagLst>
</file>

<file path=ppt/tags/tag215.xml><?xml version="1.0" encoding="utf-8"?>
<p:tagLst xmlns:a="http://schemas.openxmlformats.org/drawingml/2006/main" xmlns:r="http://schemas.openxmlformats.org/officeDocument/2006/relationships" xmlns:p="http://schemas.openxmlformats.org/presentationml/2006/main">
  <p:tag name="AS_UNIQUEID" val="254"/>
</p:tagLst>
</file>

<file path=ppt/tags/tag216.xml><?xml version="1.0" encoding="utf-8"?>
<p:tagLst xmlns:a="http://schemas.openxmlformats.org/drawingml/2006/main" xmlns:r="http://schemas.openxmlformats.org/officeDocument/2006/relationships" xmlns:p="http://schemas.openxmlformats.org/presentationml/2006/main">
  <p:tag name="AS_UNIQUEID" val="255"/>
</p:tagLst>
</file>

<file path=ppt/tags/tag217.xml><?xml version="1.0" encoding="utf-8"?>
<p:tagLst xmlns:a="http://schemas.openxmlformats.org/drawingml/2006/main" xmlns:r="http://schemas.openxmlformats.org/officeDocument/2006/relationships" xmlns:p="http://schemas.openxmlformats.org/presentationml/2006/main">
  <p:tag name="AS_UNIQUEID" val="260"/>
</p:tagLst>
</file>

<file path=ppt/tags/tag218.xml><?xml version="1.0" encoding="utf-8"?>
<p:tagLst xmlns:a="http://schemas.openxmlformats.org/drawingml/2006/main" xmlns:r="http://schemas.openxmlformats.org/officeDocument/2006/relationships" xmlns:p="http://schemas.openxmlformats.org/presentationml/2006/main">
  <p:tag name="AS_UNIQUEID" val="262"/>
</p:tagLst>
</file>

<file path=ppt/tags/tag219.xml><?xml version="1.0" encoding="utf-8"?>
<p:tagLst xmlns:a="http://schemas.openxmlformats.org/drawingml/2006/main" xmlns:r="http://schemas.openxmlformats.org/officeDocument/2006/relationships" xmlns:p="http://schemas.openxmlformats.org/presentationml/2006/main">
  <p:tag name="AS_UNIQUEID" val="264"/>
</p:tagLst>
</file>

<file path=ppt/tags/tag22.xml><?xml version="1.0" encoding="utf-8"?>
<p:tagLst xmlns:a="http://schemas.openxmlformats.org/drawingml/2006/main" xmlns:r="http://schemas.openxmlformats.org/officeDocument/2006/relationships" xmlns:p="http://schemas.openxmlformats.org/presentationml/2006/main">
  <p:tag name="AS_UNIQUEID" val="23"/>
</p:tagLst>
</file>

<file path=ppt/tags/tag220.xml><?xml version="1.0" encoding="utf-8"?>
<p:tagLst xmlns:a="http://schemas.openxmlformats.org/drawingml/2006/main" xmlns:r="http://schemas.openxmlformats.org/officeDocument/2006/relationships" xmlns:p="http://schemas.openxmlformats.org/presentationml/2006/main">
  <p:tag name="AS_UNIQUEID" val="266"/>
</p:tagLst>
</file>

<file path=ppt/tags/tag221.xml><?xml version="1.0" encoding="utf-8"?>
<p:tagLst xmlns:a="http://schemas.openxmlformats.org/drawingml/2006/main" xmlns:r="http://schemas.openxmlformats.org/officeDocument/2006/relationships" xmlns:p="http://schemas.openxmlformats.org/presentationml/2006/main">
  <p:tag name="AS_UNIQUEID" val="267"/>
</p:tagLst>
</file>

<file path=ppt/tags/tag222.xml><?xml version="1.0" encoding="utf-8"?>
<p:tagLst xmlns:a="http://schemas.openxmlformats.org/drawingml/2006/main" xmlns:r="http://schemas.openxmlformats.org/officeDocument/2006/relationships" xmlns:p="http://schemas.openxmlformats.org/presentationml/2006/main">
  <p:tag name="AS_UNIQUEID" val="268"/>
</p:tagLst>
</file>

<file path=ppt/tags/tag223.xml><?xml version="1.0" encoding="utf-8"?>
<p:tagLst xmlns:a="http://schemas.openxmlformats.org/drawingml/2006/main" xmlns:r="http://schemas.openxmlformats.org/officeDocument/2006/relationships" xmlns:p="http://schemas.openxmlformats.org/presentationml/2006/main">
  <p:tag name="AS_UNIQUEID" val="269"/>
</p:tagLst>
</file>

<file path=ppt/tags/tag224.xml><?xml version="1.0" encoding="utf-8"?>
<p:tagLst xmlns:a="http://schemas.openxmlformats.org/drawingml/2006/main" xmlns:r="http://schemas.openxmlformats.org/officeDocument/2006/relationships" xmlns:p="http://schemas.openxmlformats.org/presentationml/2006/main">
  <p:tag name="AS_UNIQUEID" val="275"/>
</p:tagLst>
</file>

<file path=ppt/tags/tag225.xml><?xml version="1.0" encoding="utf-8"?>
<p:tagLst xmlns:a="http://schemas.openxmlformats.org/drawingml/2006/main" xmlns:r="http://schemas.openxmlformats.org/officeDocument/2006/relationships" xmlns:p="http://schemas.openxmlformats.org/presentationml/2006/main">
  <p:tag name="AS_UNIQUEID" val="276"/>
</p:tagLst>
</file>

<file path=ppt/tags/tag226.xml><?xml version="1.0" encoding="utf-8"?>
<p:tagLst xmlns:a="http://schemas.openxmlformats.org/drawingml/2006/main" xmlns:r="http://schemas.openxmlformats.org/officeDocument/2006/relationships" xmlns:p="http://schemas.openxmlformats.org/presentationml/2006/main">
  <p:tag name="AS_UNIQUEID" val="277"/>
</p:tagLst>
</file>

<file path=ppt/tags/tag227.xml><?xml version="1.0" encoding="utf-8"?>
<p:tagLst xmlns:a="http://schemas.openxmlformats.org/drawingml/2006/main" xmlns:r="http://schemas.openxmlformats.org/officeDocument/2006/relationships" xmlns:p="http://schemas.openxmlformats.org/presentationml/2006/main">
  <p:tag name="AS_UNIQUEID" val="271"/>
</p:tagLst>
</file>

<file path=ppt/tags/tag228.xml><?xml version="1.0" encoding="utf-8"?>
<p:tagLst xmlns:a="http://schemas.openxmlformats.org/drawingml/2006/main" xmlns:r="http://schemas.openxmlformats.org/officeDocument/2006/relationships" xmlns:p="http://schemas.openxmlformats.org/presentationml/2006/main">
  <p:tag name="AS_UNIQUEID" val="272"/>
</p:tagLst>
</file>

<file path=ppt/tags/tag229.xml><?xml version="1.0" encoding="utf-8"?>
<p:tagLst xmlns:a="http://schemas.openxmlformats.org/drawingml/2006/main" xmlns:r="http://schemas.openxmlformats.org/officeDocument/2006/relationships" xmlns:p="http://schemas.openxmlformats.org/presentationml/2006/main">
  <p:tag name="AS_UNIQUEID" val="273"/>
</p:tagLst>
</file>

<file path=ppt/tags/tag23.xml><?xml version="1.0" encoding="utf-8"?>
<p:tagLst xmlns:a="http://schemas.openxmlformats.org/drawingml/2006/main" xmlns:r="http://schemas.openxmlformats.org/officeDocument/2006/relationships" xmlns:p="http://schemas.openxmlformats.org/presentationml/2006/main">
  <p:tag name="AS_UNIQUEID" val="24"/>
</p:tagLst>
</file>

<file path=ppt/tags/tag230.xml><?xml version="1.0" encoding="utf-8"?>
<p:tagLst xmlns:a="http://schemas.openxmlformats.org/drawingml/2006/main" xmlns:r="http://schemas.openxmlformats.org/officeDocument/2006/relationships" xmlns:p="http://schemas.openxmlformats.org/presentationml/2006/main">
  <p:tag name="AS_UNIQUEID" val="283"/>
</p:tagLst>
</file>

<file path=ppt/tags/tag231.xml><?xml version="1.0" encoding="utf-8"?>
<p:tagLst xmlns:a="http://schemas.openxmlformats.org/drawingml/2006/main" xmlns:r="http://schemas.openxmlformats.org/officeDocument/2006/relationships" xmlns:p="http://schemas.openxmlformats.org/presentationml/2006/main">
  <p:tag name="AS_UNIQUEID" val="284"/>
</p:tagLst>
</file>

<file path=ppt/tags/tag232.xml><?xml version="1.0" encoding="utf-8"?>
<p:tagLst xmlns:a="http://schemas.openxmlformats.org/drawingml/2006/main" xmlns:r="http://schemas.openxmlformats.org/officeDocument/2006/relationships" xmlns:p="http://schemas.openxmlformats.org/presentationml/2006/main">
  <p:tag name="AS_UNIQUEID" val="285"/>
</p:tagLst>
</file>

<file path=ppt/tags/tag233.xml><?xml version="1.0" encoding="utf-8"?>
<p:tagLst xmlns:a="http://schemas.openxmlformats.org/drawingml/2006/main" xmlns:r="http://schemas.openxmlformats.org/officeDocument/2006/relationships" xmlns:p="http://schemas.openxmlformats.org/presentationml/2006/main">
  <p:tag name="AS_UNIQUEID" val="279"/>
</p:tagLst>
</file>

<file path=ppt/tags/tag234.xml><?xml version="1.0" encoding="utf-8"?>
<p:tagLst xmlns:a="http://schemas.openxmlformats.org/drawingml/2006/main" xmlns:r="http://schemas.openxmlformats.org/officeDocument/2006/relationships" xmlns:p="http://schemas.openxmlformats.org/presentationml/2006/main">
  <p:tag name="AS_UNIQUEID" val="280"/>
</p:tagLst>
</file>

<file path=ppt/tags/tag235.xml><?xml version="1.0" encoding="utf-8"?>
<p:tagLst xmlns:a="http://schemas.openxmlformats.org/drawingml/2006/main" xmlns:r="http://schemas.openxmlformats.org/officeDocument/2006/relationships" xmlns:p="http://schemas.openxmlformats.org/presentationml/2006/main">
  <p:tag name="AS_UNIQUEID" val="281"/>
</p:tagLst>
</file>

<file path=ppt/tags/tag236.xml><?xml version="1.0" encoding="utf-8"?>
<p:tagLst xmlns:a="http://schemas.openxmlformats.org/drawingml/2006/main" xmlns:r="http://schemas.openxmlformats.org/officeDocument/2006/relationships" xmlns:p="http://schemas.openxmlformats.org/presentationml/2006/main">
  <p:tag name="AS_UNIQUEID" val="291"/>
</p:tagLst>
</file>

<file path=ppt/tags/tag237.xml><?xml version="1.0" encoding="utf-8"?>
<p:tagLst xmlns:a="http://schemas.openxmlformats.org/drawingml/2006/main" xmlns:r="http://schemas.openxmlformats.org/officeDocument/2006/relationships" xmlns:p="http://schemas.openxmlformats.org/presentationml/2006/main">
  <p:tag name="AS_UNIQUEID" val="292"/>
</p:tagLst>
</file>

<file path=ppt/tags/tag238.xml><?xml version="1.0" encoding="utf-8"?>
<p:tagLst xmlns:a="http://schemas.openxmlformats.org/drawingml/2006/main" xmlns:r="http://schemas.openxmlformats.org/officeDocument/2006/relationships" xmlns:p="http://schemas.openxmlformats.org/presentationml/2006/main">
  <p:tag name="AS_UNIQUEID" val="293"/>
</p:tagLst>
</file>

<file path=ppt/tags/tag239.xml><?xml version="1.0" encoding="utf-8"?>
<p:tagLst xmlns:a="http://schemas.openxmlformats.org/drawingml/2006/main" xmlns:r="http://schemas.openxmlformats.org/officeDocument/2006/relationships" xmlns:p="http://schemas.openxmlformats.org/presentationml/2006/main">
  <p:tag name="AS_UNIQUEID" val="294"/>
</p:tagLst>
</file>

<file path=ppt/tags/tag24.xml><?xml version="1.0" encoding="utf-8"?>
<p:tagLst xmlns:a="http://schemas.openxmlformats.org/drawingml/2006/main" xmlns:r="http://schemas.openxmlformats.org/officeDocument/2006/relationships" xmlns:p="http://schemas.openxmlformats.org/presentationml/2006/main">
  <p:tag name="AS_UNIQUEID" val="25"/>
</p:tagLst>
</file>

<file path=ppt/tags/tag240.xml><?xml version="1.0" encoding="utf-8"?>
<p:tagLst xmlns:a="http://schemas.openxmlformats.org/drawingml/2006/main" xmlns:r="http://schemas.openxmlformats.org/officeDocument/2006/relationships" xmlns:p="http://schemas.openxmlformats.org/presentationml/2006/main">
  <p:tag name="AS_UNIQUEID" val="295"/>
</p:tagLst>
</file>

<file path=ppt/tags/tag241.xml><?xml version="1.0" encoding="utf-8"?>
<p:tagLst xmlns:a="http://schemas.openxmlformats.org/drawingml/2006/main" xmlns:r="http://schemas.openxmlformats.org/officeDocument/2006/relationships" xmlns:p="http://schemas.openxmlformats.org/presentationml/2006/main">
  <p:tag name="AS_UNIQUEID" val="296"/>
</p:tagLst>
</file>

<file path=ppt/tags/tag242.xml><?xml version="1.0" encoding="utf-8"?>
<p:tagLst xmlns:a="http://schemas.openxmlformats.org/drawingml/2006/main" xmlns:r="http://schemas.openxmlformats.org/officeDocument/2006/relationships" xmlns:p="http://schemas.openxmlformats.org/presentationml/2006/main">
  <p:tag name="AS_UNIQUEID" val="297"/>
</p:tagLst>
</file>

<file path=ppt/tags/tag243.xml><?xml version="1.0" encoding="utf-8"?>
<p:tagLst xmlns:a="http://schemas.openxmlformats.org/drawingml/2006/main" xmlns:r="http://schemas.openxmlformats.org/officeDocument/2006/relationships" xmlns:p="http://schemas.openxmlformats.org/presentationml/2006/main">
  <p:tag name="AS_UNIQUEID" val="287"/>
</p:tagLst>
</file>

<file path=ppt/tags/tag244.xml><?xml version="1.0" encoding="utf-8"?>
<p:tagLst xmlns:a="http://schemas.openxmlformats.org/drawingml/2006/main" xmlns:r="http://schemas.openxmlformats.org/officeDocument/2006/relationships" xmlns:p="http://schemas.openxmlformats.org/presentationml/2006/main">
  <p:tag name="AS_UNIQUEID" val="288"/>
</p:tagLst>
</file>

<file path=ppt/tags/tag245.xml><?xml version="1.0" encoding="utf-8"?>
<p:tagLst xmlns:a="http://schemas.openxmlformats.org/drawingml/2006/main" xmlns:r="http://schemas.openxmlformats.org/officeDocument/2006/relationships" xmlns:p="http://schemas.openxmlformats.org/presentationml/2006/main">
  <p:tag name="AS_UNIQUEID" val="289"/>
</p:tagLst>
</file>

<file path=ppt/tags/tag246.xml><?xml version="1.0" encoding="utf-8"?>
<p:tagLst xmlns:a="http://schemas.openxmlformats.org/drawingml/2006/main" xmlns:r="http://schemas.openxmlformats.org/officeDocument/2006/relationships" xmlns:p="http://schemas.openxmlformats.org/presentationml/2006/main">
  <p:tag name="AS_UNIQUEID" val="303"/>
</p:tagLst>
</file>

<file path=ppt/tags/tag247.xml><?xml version="1.0" encoding="utf-8"?>
<p:tagLst xmlns:a="http://schemas.openxmlformats.org/drawingml/2006/main" xmlns:r="http://schemas.openxmlformats.org/officeDocument/2006/relationships" xmlns:p="http://schemas.openxmlformats.org/presentationml/2006/main">
  <p:tag name="AS_UNIQUEID" val="304"/>
</p:tagLst>
</file>

<file path=ppt/tags/tag248.xml><?xml version="1.0" encoding="utf-8"?>
<p:tagLst xmlns:a="http://schemas.openxmlformats.org/drawingml/2006/main" xmlns:r="http://schemas.openxmlformats.org/officeDocument/2006/relationships" xmlns:p="http://schemas.openxmlformats.org/presentationml/2006/main">
  <p:tag name="AS_UNIQUEID" val="305"/>
</p:tagLst>
</file>

<file path=ppt/tags/tag249.xml><?xml version="1.0" encoding="utf-8"?>
<p:tagLst xmlns:a="http://schemas.openxmlformats.org/drawingml/2006/main" xmlns:r="http://schemas.openxmlformats.org/officeDocument/2006/relationships" xmlns:p="http://schemas.openxmlformats.org/presentationml/2006/main">
  <p:tag name="AS_UNIQUEID" val="306"/>
</p:tagLst>
</file>

<file path=ppt/tags/tag25.xml><?xml version="1.0" encoding="utf-8"?>
<p:tagLst xmlns:a="http://schemas.openxmlformats.org/drawingml/2006/main" xmlns:r="http://schemas.openxmlformats.org/officeDocument/2006/relationships" xmlns:p="http://schemas.openxmlformats.org/presentationml/2006/main">
  <p:tag name="AS_UNIQUEID" val="26"/>
</p:tagLst>
</file>

<file path=ppt/tags/tag250.xml><?xml version="1.0" encoding="utf-8"?>
<p:tagLst xmlns:a="http://schemas.openxmlformats.org/drawingml/2006/main" xmlns:r="http://schemas.openxmlformats.org/officeDocument/2006/relationships" xmlns:p="http://schemas.openxmlformats.org/presentationml/2006/main">
  <p:tag name="AS_UNIQUEID" val="307"/>
</p:tagLst>
</file>

<file path=ppt/tags/tag251.xml><?xml version="1.0" encoding="utf-8"?>
<p:tagLst xmlns:a="http://schemas.openxmlformats.org/drawingml/2006/main" xmlns:r="http://schemas.openxmlformats.org/officeDocument/2006/relationships" xmlns:p="http://schemas.openxmlformats.org/presentationml/2006/main">
  <p:tag name="AS_UNIQUEID" val="299"/>
</p:tagLst>
</file>

<file path=ppt/tags/tag252.xml><?xml version="1.0" encoding="utf-8"?>
<p:tagLst xmlns:a="http://schemas.openxmlformats.org/drawingml/2006/main" xmlns:r="http://schemas.openxmlformats.org/officeDocument/2006/relationships" xmlns:p="http://schemas.openxmlformats.org/presentationml/2006/main">
  <p:tag name="AS_UNIQUEID" val="300"/>
</p:tagLst>
</file>

<file path=ppt/tags/tag253.xml><?xml version="1.0" encoding="utf-8"?>
<p:tagLst xmlns:a="http://schemas.openxmlformats.org/drawingml/2006/main" xmlns:r="http://schemas.openxmlformats.org/officeDocument/2006/relationships" xmlns:p="http://schemas.openxmlformats.org/presentationml/2006/main">
  <p:tag name="AS_UNIQUEID" val="301"/>
</p:tagLst>
</file>

<file path=ppt/tags/tag254.xml><?xml version="1.0" encoding="utf-8"?>
<p:tagLst xmlns:a="http://schemas.openxmlformats.org/drawingml/2006/main" xmlns:r="http://schemas.openxmlformats.org/officeDocument/2006/relationships" xmlns:p="http://schemas.openxmlformats.org/presentationml/2006/main">
  <p:tag name="AS_UNIQUEID" val="313"/>
</p:tagLst>
</file>

<file path=ppt/tags/tag255.xml><?xml version="1.0" encoding="utf-8"?>
<p:tagLst xmlns:a="http://schemas.openxmlformats.org/drawingml/2006/main" xmlns:r="http://schemas.openxmlformats.org/officeDocument/2006/relationships" xmlns:p="http://schemas.openxmlformats.org/presentationml/2006/main">
  <p:tag name="AS_UNIQUEID" val="314"/>
</p:tagLst>
</file>

<file path=ppt/tags/tag256.xml><?xml version="1.0" encoding="utf-8"?>
<p:tagLst xmlns:a="http://schemas.openxmlformats.org/drawingml/2006/main" xmlns:r="http://schemas.openxmlformats.org/officeDocument/2006/relationships" xmlns:p="http://schemas.openxmlformats.org/presentationml/2006/main">
  <p:tag name="AS_UNIQUEID" val="315"/>
</p:tagLst>
</file>

<file path=ppt/tags/tag257.xml><?xml version="1.0" encoding="utf-8"?>
<p:tagLst xmlns:a="http://schemas.openxmlformats.org/drawingml/2006/main" xmlns:r="http://schemas.openxmlformats.org/officeDocument/2006/relationships" xmlns:p="http://schemas.openxmlformats.org/presentationml/2006/main">
  <p:tag name="AS_UNIQUEID" val="316"/>
</p:tagLst>
</file>

<file path=ppt/tags/tag258.xml><?xml version="1.0" encoding="utf-8"?>
<p:tagLst xmlns:a="http://schemas.openxmlformats.org/drawingml/2006/main" xmlns:r="http://schemas.openxmlformats.org/officeDocument/2006/relationships" xmlns:p="http://schemas.openxmlformats.org/presentationml/2006/main">
  <p:tag name="AS_UNIQUEID" val="317"/>
</p:tagLst>
</file>

<file path=ppt/tags/tag259.xml><?xml version="1.0" encoding="utf-8"?>
<p:tagLst xmlns:a="http://schemas.openxmlformats.org/drawingml/2006/main" xmlns:r="http://schemas.openxmlformats.org/officeDocument/2006/relationships" xmlns:p="http://schemas.openxmlformats.org/presentationml/2006/main">
  <p:tag name="AS_UNIQUEID" val="309"/>
</p:tagLst>
</file>

<file path=ppt/tags/tag26.xml><?xml version="1.0" encoding="utf-8"?>
<p:tagLst xmlns:a="http://schemas.openxmlformats.org/drawingml/2006/main" xmlns:r="http://schemas.openxmlformats.org/officeDocument/2006/relationships" xmlns:p="http://schemas.openxmlformats.org/presentationml/2006/main">
  <p:tag name="AS_UNIQUEID" val="27"/>
</p:tagLst>
</file>

<file path=ppt/tags/tag260.xml><?xml version="1.0" encoding="utf-8"?>
<p:tagLst xmlns:a="http://schemas.openxmlformats.org/drawingml/2006/main" xmlns:r="http://schemas.openxmlformats.org/officeDocument/2006/relationships" xmlns:p="http://schemas.openxmlformats.org/presentationml/2006/main">
  <p:tag name="AS_UNIQUEID" val="310"/>
</p:tagLst>
</file>

<file path=ppt/tags/tag261.xml><?xml version="1.0" encoding="utf-8"?>
<p:tagLst xmlns:a="http://schemas.openxmlformats.org/drawingml/2006/main" xmlns:r="http://schemas.openxmlformats.org/officeDocument/2006/relationships" xmlns:p="http://schemas.openxmlformats.org/presentationml/2006/main">
  <p:tag name="AS_UNIQUEID" val="311"/>
</p:tagLst>
</file>

<file path=ppt/tags/tag262.xml><?xml version="1.0" encoding="utf-8"?>
<p:tagLst xmlns:a="http://schemas.openxmlformats.org/drawingml/2006/main" xmlns:r="http://schemas.openxmlformats.org/officeDocument/2006/relationships" xmlns:p="http://schemas.openxmlformats.org/presentationml/2006/main">
  <p:tag name="AS_UNIQUEID" val="319"/>
</p:tagLst>
</file>

<file path=ppt/tags/tag263.xml><?xml version="1.0" encoding="utf-8"?>
<p:tagLst xmlns:a="http://schemas.openxmlformats.org/drawingml/2006/main" xmlns:r="http://schemas.openxmlformats.org/officeDocument/2006/relationships" xmlns:p="http://schemas.openxmlformats.org/presentationml/2006/main">
  <p:tag name="AS_UNIQUEID" val="320"/>
</p:tagLst>
</file>

<file path=ppt/tags/tag264.xml><?xml version="1.0" encoding="utf-8"?>
<p:tagLst xmlns:a="http://schemas.openxmlformats.org/drawingml/2006/main" xmlns:r="http://schemas.openxmlformats.org/officeDocument/2006/relationships" xmlns:p="http://schemas.openxmlformats.org/presentationml/2006/main">
  <p:tag name="AS_UNIQUEID" val="321"/>
</p:tagLst>
</file>

<file path=ppt/tags/tag265.xml><?xml version="1.0" encoding="utf-8"?>
<p:tagLst xmlns:a="http://schemas.openxmlformats.org/drawingml/2006/main" xmlns:r="http://schemas.openxmlformats.org/officeDocument/2006/relationships" xmlns:p="http://schemas.openxmlformats.org/presentationml/2006/main">
  <p:tag name="AS_UNIQUEID" val="322"/>
</p:tagLst>
</file>

<file path=ppt/tags/tag266.xml><?xml version="1.0" encoding="utf-8"?>
<p:tagLst xmlns:a="http://schemas.openxmlformats.org/drawingml/2006/main" xmlns:r="http://schemas.openxmlformats.org/officeDocument/2006/relationships" xmlns:p="http://schemas.openxmlformats.org/presentationml/2006/main">
  <p:tag name="AS_UNIQUEID" val="324"/>
</p:tagLst>
</file>

<file path=ppt/tags/tag267.xml><?xml version="1.0" encoding="utf-8"?>
<p:tagLst xmlns:a="http://schemas.openxmlformats.org/drawingml/2006/main" xmlns:r="http://schemas.openxmlformats.org/officeDocument/2006/relationships" xmlns:p="http://schemas.openxmlformats.org/presentationml/2006/main">
  <p:tag name="AS_UNIQUEID" val="325"/>
</p:tagLst>
</file>

<file path=ppt/tags/tag268.xml><?xml version="1.0" encoding="utf-8"?>
<p:tagLst xmlns:a="http://schemas.openxmlformats.org/drawingml/2006/main" xmlns:r="http://schemas.openxmlformats.org/officeDocument/2006/relationships" xmlns:p="http://schemas.openxmlformats.org/presentationml/2006/main">
  <p:tag name="AS_UNIQUEID" val="326"/>
</p:tagLst>
</file>

<file path=ppt/tags/tag269.xml><?xml version="1.0" encoding="utf-8"?>
<p:tagLst xmlns:a="http://schemas.openxmlformats.org/drawingml/2006/main" xmlns:r="http://schemas.openxmlformats.org/officeDocument/2006/relationships" xmlns:p="http://schemas.openxmlformats.org/presentationml/2006/main">
  <p:tag name="AS_UNIQUEID" val="327"/>
</p:tagLst>
</file>

<file path=ppt/tags/tag27.xml><?xml version="1.0" encoding="utf-8"?>
<p:tagLst xmlns:a="http://schemas.openxmlformats.org/drawingml/2006/main" xmlns:r="http://schemas.openxmlformats.org/officeDocument/2006/relationships" xmlns:p="http://schemas.openxmlformats.org/presentationml/2006/main">
  <p:tag name="AS_UNIQUEID" val="28"/>
</p:tagLst>
</file>

<file path=ppt/tags/tag270.xml><?xml version="1.0" encoding="utf-8"?>
<p:tagLst xmlns:a="http://schemas.openxmlformats.org/drawingml/2006/main" xmlns:r="http://schemas.openxmlformats.org/officeDocument/2006/relationships" xmlns:p="http://schemas.openxmlformats.org/presentationml/2006/main">
  <p:tag name="AS_UNIQUEID" val="333"/>
</p:tagLst>
</file>

<file path=ppt/tags/tag271.xml><?xml version="1.0" encoding="utf-8"?>
<p:tagLst xmlns:a="http://schemas.openxmlformats.org/drawingml/2006/main" xmlns:r="http://schemas.openxmlformats.org/officeDocument/2006/relationships" xmlns:p="http://schemas.openxmlformats.org/presentationml/2006/main">
  <p:tag name="AS_UNIQUEID" val="334"/>
</p:tagLst>
</file>

<file path=ppt/tags/tag272.xml><?xml version="1.0" encoding="utf-8"?>
<p:tagLst xmlns:a="http://schemas.openxmlformats.org/drawingml/2006/main" xmlns:r="http://schemas.openxmlformats.org/officeDocument/2006/relationships" xmlns:p="http://schemas.openxmlformats.org/presentationml/2006/main">
  <p:tag name="AS_UNIQUEID" val="335"/>
</p:tagLst>
</file>

<file path=ppt/tags/tag273.xml><?xml version="1.0" encoding="utf-8"?>
<p:tagLst xmlns:a="http://schemas.openxmlformats.org/drawingml/2006/main" xmlns:r="http://schemas.openxmlformats.org/officeDocument/2006/relationships" xmlns:p="http://schemas.openxmlformats.org/presentationml/2006/main">
  <p:tag name="AS_UNIQUEID" val="336"/>
</p:tagLst>
</file>

<file path=ppt/tags/tag274.xml><?xml version="1.0" encoding="utf-8"?>
<p:tagLst xmlns:a="http://schemas.openxmlformats.org/drawingml/2006/main" xmlns:r="http://schemas.openxmlformats.org/officeDocument/2006/relationships" xmlns:p="http://schemas.openxmlformats.org/presentationml/2006/main">
  <p:tag name="AS_UNIQUEID" val="329"/>
</p:tagLst>
</file>

<file path=ppt/tags/tag275.xml><?xml version="1.0" encoding="utf-8"?>
<p:tagLst xmlns:a="http://schemas.openxmlformats.org/drawingml/2006/main" xmlns:r="http://schemas.openxmlformats.org/officeDocument/2006/relationships" xmlns:p="http://schemas.openxmlformats.org/presentationml/2006/main">
  <p:tag name="AS_UNIQUEID" val="330"/>
</p:tagLst>
</file>

<file path=ppt/tags/tag276.xml><?xml version="1.0" encoding="utf-8"?>
<p:tagLst xmlns:a="http://schemas.openxmlformats.org/drawingml/2006/main" xmlns:r="http://schemas.openxmlformats.org/officeDocument/2006/relationships" xmlns:p="http://schemas.openxmlformats.org/presentationml/2006/main">
  <p:tag name="AS_UNIQUEID" val="331"/>
</p:tagLst>
</file>

<file path=ppt/tags/tag277.xml><?xml version="1.0" encoding="utf-8"?>
<p:tagLst xmlns:a="http://schemas.openxmlformats.org/drawingml/2006/main" xmlns:r="http://schemas.openxmlformats.org/officeDocument/2006/relationships" xmlns:p="http://schemas.openxmlformats.org/presentationml/2006/main">
  <p:tag name="AS_UNIQUEID" val="338"/>
</p:tagLst>
</file>

<file path=ppt/tags/tag278.xml><?xml version="1.0" encoding="utf-8"?>
<p:tagLst xmlns:a="http://schemas.openxmlformats.org/drawingml/2006/main" xmlns:r="http://schemas.openxmlformats.org/officeDocument/2006/relationships" xmlns:p="http://schemas.openxmlformats.org/presentationml/2006/main">
  <p:tag name="AS_UNIQUEID" val="339"/>
</p:tagLst>
</file>

<file path=ppt/tags/tag279.xml><?xml version="1.0" encoding="utf-8"?>
<p:tagLst xmlns:a="http://schemas.openxmlformats.org/drawingml/2006/main" xmlns:r="http://schemas.openxmlformats.org/officeDocument/2006/relationships" xmlns:p="http://schemas.openxmlformats.org/presentationml/2006/main">
  <p:tag name="AS_UNIQUEID" val="340"/>
</p:tagLst>
</file>

<file path=ppt/tags/tag28.xml><?xml version="1.0" encoding="utf-8"?>
<p:tagLst xmlns:a="http://schemas.openxmlformats.org/drawingml/2006/main" xmlns:r="http://schemas.openxmlformats.org/officeDocument/2006/relationships" xmlns:p="http://schemas.openxmlformats.org/presentationml/2006/main">
  <p:tag name="AS_UNIQUEID" val="30"/>
</p:tagLst>
</file>

<file path=ppt/tags/tag280.xml><?xml version="1.0" encoding="utf-8"?>
<p:tagLst xmlns:a="http://schemas.openxmlformats.org/drawingml/2006/main" xmlns:r="http://schemas.openxmlformats.org/officeDocument/2006/relationships" xmlns:p="http://schemas.openxmlformats.org/presentationml/2006/main">
  <p:tag name="AS_UNIQUEID" val="341"/>
</p:tagLst>
</file>

<file path=ppt/tags/tag281.xml><?xml version="1.0" encoding="utf-8"?>
<p:tagLst xmlns:a="http://schemas.openxmlformats.org/drawingml/2006/main" xmlns:r="http://schemas.openxmlformats.org/officeDocument/2006/relationships" xmlns:p="http://schemas.openxmlformats.org/presentationml/2006/main">
  <p:tag name="AS_UNIQUEID" val="343"/>
</p:tagLst>
</file>

<file path=ppt/tags/tag282.xml><?xml version="1.0" encoding="utf-8"?>
<p:tagLst xmlns:a="http://schemas.openxmlformats.org/drawingml/2006/main" xmlns:r="http://schemas.openxmlformats.org/officeDocument/2006/relationships" xmlns:p="http://schemas.openxmlformats.org/presentationml/2006/main">
  <p:tag name="AS_UNIQUEID" val="344"/>
</p:tagLst>
</file>

<file path=ppt/tags/tag283.xml><?xml version="1.0" encoding="utf-8"?>
<p:tagLst xmlns:a="http://schemas.openxmlformats.org/drawingml/2006/main" xmlns:r="http://schemas.openxmlformats.org/officeDocument/2006/relationships" xmlns:p="http://schemas.openxmlformats.org/presentationml/2006/main">
  <p:tag name="AS_UNIQUEID" val="345"/>
</p:tagLst>
</file>

<file path=ppt/tags/tag284.xml><?xml version="1.0" encoding="utf-8"?>
<p:tagLst xmlns:a="http://schemas.openxmlformats.org/drawingml/2006/main" xmlns:r="http://schemas.openxmlformats.org/officeDocument/2006/relationships" xmlns:p="http://schemas.openxmlformats.org/presentationml/2006/main">
  <p:tag name="AS_UNIQUEID" val="346"/>
</p:tagLst>
</file>

<file path=ppt/tags/tag285.xml><?xml version="1.0" encoding="utf-8"?>
<p:tagLst xmlns:a="http://schemas.openxmlformats.org/drawingml/2006/main" xmlns:r="http://schemas.openxmlformats.org/officeDocument/2006/relationships" xmlns:p="http://schemas.openxmlformats.org/presentationml/2006/main">
  <p:tag name="AS_UNIQUEID" val="353"/>
</p:tagLst>
</file>

<file path=ppt/tags/tag286.xml><?xml version="1.0" encoding="utf-8"?>
<p:tagLst xmlns:a="http://schemas.openxmlformats.org/drawingml/2006/main" xmlns:r="http://schemas.openxmlformats.org/officeDocument/2006/relationships" xmlns:p="http://schemas.openxmlformats.org/presentationml/2006/main">
  <p:tag name="AS_UNIQUEID" val="354"/>
</p:tagLst>
</file>

<file path=ppt/tags/tag287.xml><?xml version="1.0" encoding="utf-8"?>
<p:tagLst xmlns:a="http://schemas.openxmlformats.org/drawingml/2006/main" xmlns:r="http://schemas.openxmlformats.org/officeDocument/2006/relationships" xmlns:p="http://schemas.openxmlformats.org/presentationml/2006/main">
  <p:tag name="AS_UNIQUEID" val="355"/>
</p:tagLst>
</file>

<file path=ppt/tags/tag288.xml><?xml version="1.0" encoding="utf-8"?>
<p:tagLst xmlns:a="http://schemas.openxmlformats.org/drawingml/2006/main" xmlns:r="http://schemas.openxmlformats.org/officeDocument/2006/relationships" xmlns:p="http://schemas.openxmlformats.org/presentationml/2006/main">
  <p:tag name="AS_UNIQUEID" val="356"/>
</p:tagLst>
</file>

<file path=ppt/tags/tag289.xml><?xml version="1.0" encoding="utf-8"?>
<p:tagLst xmlns:a="http://schemas.openxmlformats.org/drawingml/2006/main" xmlns:r="http://schemas.openxmlformats.org/officeDocument/2006/relationships" xmlns:p="http://schemas.openxmlformats.org/presentationml/2006/main">
  <p:tag name="AS_UNIQUEID" val="358"/>
</p:tagLst>
</file>

<file path=ppt/tags/tag29.xml><?xml version="1.0" encoding="utf-8"?>
<p:tagLst xmlns:a="http://schemas.openxmlformats.org/drawingml/2006/main" xmlns:r="http://schemas.openxmlformats.org/officeDocument/2006/relationships" xmlns:p="http://schemas.openxmlformats.org/presentationml/2006/main">
  <p:tag name="AS_UNIQUEID" val="31"/>
</p:tagLst>
</file>

<file path=ppt/tags/tag290.xml><?xml version="1.0" encoding="utf-8"?>
<p:tagLst xmlns:a="http://schemas.openxmlformats.org/drawingml/2006/main" xmlns:r="http://schemas.openxmlformats.org/officeDocument/2006/relationships" xmlns:p="http://schemas.openxmlformats.org/presentationml/2006/main">
  <p:tag name="AS_UNIQUEID" val="359"/>
</p:tagLst>
</file>

<file path=ppt/tags/tag291.xml><?xml version="1.0" encoding="utf-8"?>
<p:tagLst xmlns:a="http://schemas.openxmlformats.org/drawingml/2006/main" xmlns:r="http://schemas.openxmlformats.org/officeDocument/2006/relationships" xmlns:p="http://schemas.openxmlformats.org/presentationml/2006/main">
  <p:tag name="AS_UNIQUEID" val="360"/>
</p:tagLst>
</file>

<file path=ppt/tags/tag292.xml><?xml version="1.0" encoding="utf-8"?>
<p:tagLst xmlns:a="http://schemas.openxmlformats.org/drawingml/2006/main" xmlns:r="http://schemas.openxmlformats.org/officeDocument/2006/relationships" xmlns:p="http://schemas.openxmlformats.org/presentationml/2006/main">
  <p:tag name="AS_UNIQUEID" val="366"/>
</p:tagLst>
</file>

<file path=ppt/tags/tag293.xml><?xml version="1.0" encoding="utf-8"?>
<p:tagLst xmlns:a="http://schemas.openxmlformats.org/drawingml/2006/main" xmlns:r="http://schemas.openxmlformats.org/officeDocument/2006/relationships" xmlns:p="http://schemas.openxmlformats.org/presentationml/2006/main">
  <p:tag name="AS_UNIQUEID" val="367"/>
</p:tagLst>
</file>

<file path=ppt/tags/tag294.xml><?xml version="1.0" encoding="utf-8"?>
<p:tagLst xmlns:a="http://schemas.openxmlformats.org/drawingml/2006/main" xmlns:r="http://schemas.openxmlformats.org/officeDocument/2006/relationships" xmlns:p="http://schemas.openxmlformats.org/presentationml/2006/main">
  <p:tag name="AS_UNIQUEID" val="368"/>
</p:tagLst>
</file>

<file path=ppt/tags/tag295.xml><?xml version="1.0" encoding="utf-8"?>
<p:tagLst xmlns:a="http://schemas.openxmlformats.org/drawingml/2006/main" xmlns:r="http://schemas.openxmlformats.org/officeDocument/2006/relationships" xmlns:p="http://schemas.openxmlformats.org/presentationml/2006/main">
  <p:tag name="AS_UNIQUEID" val="369"/>
</p:tagLst>
</file>

<file path=ppt/tags/tag296.xml><?xml version="1.0" encoding="utf-8"?>
<p:tagLst xmlns:a="http://schemas.openxmlformats.org/drawingml/2006/main" xmlns:r="http://schemas.openxmlformats.org/officeDocument/2006/relationships" xmlns:p="http://schemas.openxmlformats.org/presentationml/2006/main">
  <p:tag name="AS_UNIQUEID" val="370"/>
</p:tagLst>
</file>

<file path=ppt/tags/tag297.xml><?xml version="1.0" encoding="utf-8"?>
<p:tagLst xmlns:a="http://schemas.openxmlformats.org/drawingml/2006/main" xmlns:r="http://schemas.openxmlformats.org/officeDocument/2006/relationships" xmlns:p="http://schemas.openxmlformats.org/presentationml/2006/main">
  <p:tag name="AS_UNIQUEID" val="371"/>
</p:tagLst>
</file>

<file path=ppt/tags/tag298.xml><?xml version="1.0" encoding="utf-8"?>
<p:tagLst xmlns:a="http://schemas.openxmlformats.org/drawingml/2006/main" xmlns:r="http://schemas.openxmlformats.org/officeDocument/2006/relationships" xmlns:p="http://schemas.openxmlformats.org/presentationml/2006/main">
  <p:tag name="AS_UNIQUEID" val="372"/>
</p:tagLst>
</file>

<file path=ppt/tags/tag299.xml><?xml version="1.0" encoding="utf-8"?>
<p:tagLst xmlns:a="http://schemas.openxmlformats.org/drawingml/2006/main" xmlns:r="http://schemas.openxmlformats.org/officeDocument/2006/relationships" xmlns:p="http://schemas.openxmlformats.org/presentationml/2006/main">
  <p:tag name="AS_UNIQUEID" val="362"/>
</p:tagLst>
</file>

<file path=ppt/tags/tag3.xml><?xml version="1.0" encoding="utf-8"?>
<p:tagLst xmlns:a="http://schemas.openxmlformats.org/drawingml/2006/main" xmlns:r="http://schemas.openxmlformats.org/officeDocument/2006/relationships" xmlns:p="http://schemas.openxmlformats.org/presentationml/2006/main">
  <p:tag name="AS_UNIQUEID" val="242"/>
</p:tagLst>
</file>

<file path=ppt/tags/tag30.xml><?xml version="1.0" encoding="utf-8"?>
<p:tagLst xmlns:a="http://schemas.openxmlformats.org/drawingml/2006/main" xmlns:r="http://schemas.openxmlformats.org/officeDocument/2006/relationships" xmlns:p="http://schemas.openxmlformats.org/presentationml/2006/main">
  <p:tag name="AS_UNIQUEID" val="32"/>
</p:tagLst>
</file>

<file path=ppt/tags/tag300.xml><?xml version="1.0" encoding="utf-8"?>
<p:tagLst xmlns:a="http://schemas.openxmlformats.org/drawingml/2006/main" xmlns:r="http://schemas.openxmlformats.org/officeDocument/2006/relationships" xmlns:p="http://schemas.openxmlformats.org/presentationml/2006/main">
  <p:tag name="AS_UNIQUEID" val="363"/>
</p:tagLst>
</file>

<file path=ppt/tags/tag301.xml><?xml version="1.0" encoding="utf-8"?>
<p:tagLst xmlns:a="http://schemas.openxmlformats.org/drawingml/2006/main" xmlns:r="http://schemas.openxmlformats.org/officeDocument/2006/relationships" xmlns:p="http://schemas.openxmlformats.org/presentationml/2006/main">
  <p:tag name="AS_UNIQUEID" val="364"/>
</p:tagLst>
</file>

<file path=ppt/tags/tag302.xml><?xml version="1.0" encoding="utf-8"?>
<p:tagLst xmlns:a="http://schemas.openxmlformats.org/drawingml/2006/main" xmlns:r="http://schemas.openxmlformats.org/officeDocument/2006/relationships" xmlns:p="http://schemas.openxmlformats.org/presentationml/2006/main">
  <p:tag name="AS_UNIQUEID" val="374"/>
</p:tagLst>
</file>

<file path=ppt/tags/tag303.xml><?xml version="1.0" encoding="utf-8"?>
<p:tagLst xmlns:a="http://schemas.openxmlformats.org/drawingml/2006/main" xmlns:r="http://schemas.openxmlformats.org/officeDocument/2006/relationships" xmlns:p="http://schemas.openxmlformats.org/presentationml/2006/main">
  <p:tag name="AS_UNIQUEID" val="375"/>
</p:tagLst>
</file>

<file path=ppt/tags/tag304.xml><?xml version="1.0" encoding="utf-8"?>
<p:tagLst xmlns:a="http://schemas.openxmlformats.org/drawingml/2006/main" xmlns:r="http://schemas.openxmlformats.org/officeDocument/2006/relationships" xmlns:p="http://schemas.openxmlformats.org/presentationml/2006/main">
  <p:tag name="AS_UNIQUEID" val="376"/>
</p:tagLst>
</file>

<file path=ppt/tags/tag305.xml><?xml version="1.0" encoding="utf-8"?>
<p:tagLst xmlns:a="http://schemas.openxmlformats.org/drawingml/2006/main" xmlns:r="http://schemas.openxmlformats.org/officeDocument/2006/relationships" xmlns:p="http://schemas.openxmlformats.org/presentationml/2006/main">
  <p:tag name="AS_UNIQUEID" val="377"/>
</p:tagLst>
</file>

<file path=ppt/tags/tag306.xml><?xml version="1.0" encoding="utf-8"?>
<p:tagLst xmlns:a="http://schemas.openxmlformats.org/drawingml/2006/main" xmlns:r="http://schemas.openxmlformats.org/officeDocument/2006/relationships" xmlns:p="http://schemas.openxmlformats.org/presentationml/2006/main">
  <p:tag name="AS_UNIQUEID" val="379"/>
</p:tagLst>
</file>

<file path=ppt/tags/tag307.xml><?xml version="1.0" encoding="utf-8"?>
<p:tagLst xmlns:a="http://schemas.openxmlformats.org/drawingml/2006/main" xmlns:r="http://schemas.openxmlformats.org/officeDocument/2006/relationships" xmlns:p="http://schemas.openxmlformats.org/presentationml/2006/main">
  <p:tag name="AS_UNIQUEID" val="380"/>
</p:tagLst>
</file>

<file path=ppt/tags/tag308.xml><?xml version="1.0" encoding="utf-8"?>
<p:tagLst xmlns:a="http://schemas.openxmlformats.org/drawingml/2006/main" xmlns:r="http://schemas.openxmlformats.org/officeDocument/2006/relationships" xmlns:p="http://schemas.openxmlformats.org/presentationml/2006/main">
  <p:tag name="AS_UNIQUEID" val="381"/>
</p:tagLst>
</file>

<file path=ppt/tags/tag309.xml><?xml version="1.0" encoding="utf-8"?>
<p:tagLst xmlns:a="http://schemas.openxmlformats.org/drawingml/2006/main" xmlns:r="http://schemas.openxmlformats.org/officeDocument/2006/relationships" xmlns:p="http://schemas.openxmlformats.org/presentationml/2006/main">
  <p:tag name="AS_UNIQUEID" val="382"/>
</p:tagLst>
</file>

<file path=ppt/tags/tag31.xml><?xml version="1.0" encoding="utf-8"?>
<p:tagLst xmlns:a="http://schemas.openxmlformats.org/drawingml/2006/main" xmlns:r="http://schemas.openxmlformats.org/officeDocument/2006/relationships" xmlns:p="http://schemas.openxmlformats.org/presentationml/2006/main">
  <p:tag name="AS_UNIQUEID" val="33"/>
</p:tagLst>
</file>

<file path=ppt/tags/tag310.xml><?xml version="1.0" encoding="utf-8"?>
<p:tagLst xmlns:a="http://schemas.openxmlformats.org/drawingml/2006/main" xmlns:r="http://schemas.openxmlformats.org/officeDocument/2006/relationships" xmlns:p="http://schemas.openxmlformats.org/presentationml/2006/main">
  <p:tag name="AS_UNIQUEID" val="383"/>
</p:tagLst>
</file>

<file path=ppt/tags/tag311.xml><?xml version="1.0" encoding="utf-8"?>
<p:tagLst xmlns:a="http://schemas.openxmlformats.org/drawingml/2006/main" xmlns:r="http://schemas.openxmlformats.org/officeDocument/2006/relationships" xmlns:p="http://schemas.openxmlformats.org/presentationml/2006/main">
  <p:tag name="AS_UNIQUEID" val="384"/>
</p:tagLst>
</file>

<file path=ppt/tags/tag312.xml><?xml version="1.0" encoding="utf-8"?>
<p:tagLst xmlns:a="http://schemas.openxmlformats.org/drawingml/2006/main" xmlns:r="http://schemas.openxmlformats.org/officeDocument/2006/relationships" xmlns:p="http://schemas.openxmlformats.org/presentationml/2006/main">
  <p:tag name="AS_UNIQUEID" val="390"/>
</p:tagLst>
</file>

<file path=ppt/tags/tag313.xml><?xml version="1.0" encoding="utf-8"?>
<p:tagLst xmlns:a="http://schemas.openxmlformats.org/drawingml/2006/main" xmlns:r="http://schemas.openxmlformats.org/officeDocument/2006/relationships" xmlns:p="http://schemas.openxmlformats.org/presentationml/2006/main">
  <p:tag name="AS_UNIQUEID" val="391"/>
</p:tagLst>
</file>

<file path=ppt/tags/tag314.xml><?xml version="1.0" encoding="utf-8"?>
<p:tagLst xmlns:a="http://schemas.openxmlformats.org/drawingml/2006/main" xmlns:r="http://schemas.openxmlformats.org/officeDocument/2006/relationships" xmlns:p="http://schemas.openxmlformats.org/presentationml/2006/main">
  <p:tag name="AS_UNIQUEID" val="392"/>
</p:tagLst>
</file>

<file path=ppt/tags/tag315.xml><?xml version="1.0" encoding="utf-8"?>
<p:tagLst xmlns:a="http://schemas.openxmlformats.org/drawingml/2006/main" xmlns:r="http://schemas.openxmlformats.org/officeDocument/2006/relationships" xmlns:p="http://schemas.openxmlformats.org/presentationml/2006/main">
  <p:tag name="AS_UNIQUEID" val="393"/>
</p:tagLst>
</file>

<file path=ppt/tags/tag316.xml><?xml version="1.0" encoding="utf-8"?>
<p:tagLst xmlns:a="http://schemas.openxmlformats.org/drawingml/2006/main" xmlns:r="http://schemas.openxmlformats.org/officeDocument/2006/relationships" xmlns:p="http://schemas.openxmlformats.org/presentationml/2006/main">
  <p:tag name="AS_UNIQUEID" val="394"/>
</p:tagLst>
</file>

<file path=ppt/tags/tag317.xml><?xml version="1.0" encoding="utf-8"?>
<p:tagLst xmlns:a="http://schemas.openxmlformats.org/drawingml/2006/main" xmlns:r="http://schemas.openxmlformats.org/officeDocument/2006/relationships" xmlns:p="http://schemas.openxmlformats.org/presentationml/2006/main">
  <p:tag name="AS_UNIQUEID" val="386"/>
</p:tagLst>
</file>

<file path=ppt/tags/tag318.xml><?xml version="1.0" encoding="utf-8"?>
<p:tagLst xmlns:a="http://schemas.openxmlformats.org/drawingml/2006/main" xmlns:r="http://schemas.openxmlformats.org/officeDocument/2006/relationships" xmlns:p="http://schemas.openxmlformats.org/presentationml/2006/main">
  <p:tag name="AS_UNIQUEID" val="387"/>
</p:tagLst>
</file>

<file path=ppt/tags/tag319.xml><?xml version="1.0" encoding="utf-8"?>
<p:tagLst xmlns:a="http://schemas.openxmlformats.org/drawingml/2006/main" xmlns:r="http://schemas.openxmlformats.org/officeDocument/2006/relationships" xmlns:p="http://schemas.openxmlformats.org/presentationml/2006/main">
  <p:tag name="AS_UNIQUEID" val="388"/>
</p:tagLst>
</file>

<file path=ppt/tags/tag32.xml><?xml version="1.0" encoding="utf-8"?>
<p:tagLst xmlns:a="http://schemas.openxmlformats.org/drawingml/2006/main" xmlns:r="http://schemas.openxmlformats.org/officeDocument/2006/relationships" xmlns:p="http://schemas.openxmlformats.org/presentationml/2006/main">
  <p:tag name="AS_UNIQUEID" val="34"/>
</p:tagLst>
</file>

<file path=ppt/tags/tag320.xml><?xml version="1.0" encoding="utf-8"?>
<p:tagLst xmlns:a="http://schemas.openxmlformats.org/drawingml/2006/main" xmlns:r="http://schemas.openxmlformats.org/officeDocument/2006/relationships" xmlns:p="http://schemas.openxmlformats.org/presentationml/2006/main">
  <p:tag name="AS_UNIQUEID" val="396"/>
</p:tagLst>
</file>

<file path=ppt/tags/tag321.xml><?xml version="1.0" encoding="utf-8"?>
<p:tagLst xmlns:a="http://schemas.openxmlformats.org/drawingml/2006/main" xmlns:r="http://schemas.openxmlformats.org/officeDocument/2006/relationships" xmlns:p="http://schemas.openxmlformats.org/presentationml/2006/main">
  <p:tag name="AS_UNIQUEID" val="397"/>
</p:tagLst>
</file>

<file path=ppt/tags/tag322.xml><?xml version="1.0" encoding="utf-8"?>
<p:tagLst xmlns:a="http://schemas.openxmlformats.org/drawingml/2006/main" xmlns:r="http://schemas.openxmlformats.org/officeDocument/2006/relationships" xmlns:p="http://schemas.openxmlformats.org/presentationml/2006/main">
  <p:tag name="AS_UNIQUEID" val="398"/>
</p:tagLst>
</file>

<file path=ppt/tags/tag323.xml><?xml version="1.0" encoding="utf-8"?>
<p:tagLst xmlns:a="http://schemas.openxmlformats.org/drawingml/2006/main" xmlns:r="http://schemas.openxmlformats.org/officeDocument/2006/relationships" xmlns:p="http://schemas.openxmlformats.org/presentationml/2006/main">
  <p:tag name="AS_UNIQUEID" val="399"/>
</p:tagLst>
</file>

<file path=ppt/tags/tag324.xml><?xml version="1.0" encoding="utf-8"?>
<p:tagLst xmlns:a="http://schemas.openxmlformats.org/drawingml/2006/main" xmlns:r="http://schemas.openxmlformats.org/officeDocument/2006/relationships" xmlns:p="http://schemas.openxmlformats.org/presentationml/2006/main">
  <p:tag name="AS_UNIQUEID" val="400"/>
</p:tagLst>
</file>

<file path=ppt/tags/tag325.xml><?xml version="1.0" encoding="utf-8"?>
<p:tagLst xmlns:a="http://schemas.openxmlformats.org/drawingml/2006/main" xmlns:r="http://schemas.openxmlformats.org/officeDocument/2006/relationships" xmlns:p="http://schemas.openxmlformats.org/presentationml/2006/main">
  <p:tag name="AS_UNIQUEID" val="406"/>
</p:tagLst>
</file>

<file path=ppt/tags/tag326.xml><?xml version="1.0" encoding="utf-8"?>
<p:tagLst xmlns:a="http://schemas.openxmlformats.org/drawingml/2006/main" xmlns:r="http://schemas.openxmlformats.org/officeDocument/2006/relationships" xmlns:p="http://schemas.openxmlformats.org/presentationml/2006/main">
  <p:tag name="AS_UNIQUEID" val="408"/>
</p:tagLst>
</file>

<file path=ppt/tags/tag327.xml><?xml version="1.0" encoding="utf-8"?>
<p:tagLst xmlns:a="http://schemas.openxmlformats.org/drawingml/2006/main" xmlns:r="http://schemas.openxmlformats.org/officeDocument/2006/relationships" xmlns:p="http://schemas.openxmlformats.org/presentationml/2006/main">
  <p:tag name="AS_UNIQUEID" val="409"/>
</p:tagLst>
</file>

<file path=ppt/tags/tag328.xml><?xml version="1.0" encoding="utf-8"?>
<p:tagLst xmlns:a="http://schemas.openxmlformats.org/drawingml/2006/main" xmlns:r="http://schemas.openxmlformats.org/officeDocument/2006/relationships" xmlns:p="http://schemas.openxmlformats.org/presentationml/2006/main">
  <p:tag name="AS_UNIQUEID" val="410"/>
</p:tagLst>
</file>

<file path=ppt/tags/tag329.xml><?xml version="1.0" encoding="utf-8"?>
<p:tagLst xmlns:a="http://schemas.openxmlformats.org/drawingml/2006/main" xmlns:r="http://schemas.openxmlformats.org/officeDocument/2006/relationships" xmlns:p="http://schemas.openxmlformats.org/presentationml/2006/main">
  <p:tag name="AS_UNIQUEID" val="402"/>
</p:tagLst>
</file>

<file path=ppt/tags/tag33.xml><?xml version="1.0" encoding="utf-8"?>
<p:tagLst xmlns:a="http://schemas.openxmlformats.org/drawingml/2006/main" xmlns:r="http://schemas.openxmlformats.org/officeDocument/2006/relationships" xmlns:p="http://schemas.openxmlformats.org/presentationml/2006/main">
  <p:tag name="AS_UNIQUEID" val="35"/>
</p:tagLst>
</file>

<file path=ppt/tags/tag330.xml><?xml version="1.0" encoding="utf-8"?>
<p:tagLst xmlns:a="http://schemas.openxmlformats.org/drawingml/2006/main" xmlns:r="http://schemas.openxmlformats.org/officeDocument/2006/relationships" xmlns:p="http://schemas.openxmlformats.org/presentationml/2006/main">
  <p:tag name="AS_UNIQUEID" val="403"/>
</p:tagLst>
</file>

<file path=ppt/tags/tag331.xml><?xml version="1.0" encoding="utf-8"?>
<p:tagLst xmlns:a="http://schemas.openxmlformats.org/drawingml/2006/main" xmlns:r="http://schemas.openxmlformats.org/officeDocument/2006/relationships" xmlns:p="http://schemas.openxmlformats.org/presentationml/2006/main">
  <p:tag name="AS_UNIQUEID" val="404"/>
</p:tagLst>
</file>

<file path=ppt/tags/tag332.xml><?xml version="1.0" encoding="utf-8"?>
<p:tagLst xmlns:a="http://schemas.openxmlformats.org/drawingml/2006/main" xmlns:r="http://schemas.openxmlformats.org/officeDocument/2006/relationships" xmlns:p="http://schemas.openxmlformats.org/presentationml/2006/main">
  <p:tag name="AS_UNIQUEID" val="416"/>
</p:tagLst>
</file>

<file path=ppt/tags/tag333.xml><?xml version="1.0" encoding="utf-8"?>
<p:tagLst xmlns:a="http://schemas.openxmlformats.org/drawingml/2006/main" xmlns:r="http://schemas.openxmlformats.org/officeDocument/2006/relationships" xmlns:p="http://schemas.openxmlformats.org/presentationml/2006/main">
  <p:tag name="AS_UNIQUEID" val="417"/>
</p:tagLst>
</file>

<file path=ppt/tags/tag334.xml><?xml version="1.0" encoding="utf-8"?>
<p:tagLst xmlns:a="http://schemas.openxmlformats.org/drawingml/2006/main" xmlns:r="http://schemas.openxmlformats.org/officeDocument/2006/relationships" xmlns:p="http://schemas.openxmlformats.org/presentationml/2006/main">
  <p:tag name="AS_UNIQUEID" val="418"/>
</p:tagLst>
</file>

<file path=ppt/tags/tag335.xml><?xml version="1.0" encoding="utf-8"?>
<p:tagLst xmlns:a="http://schemas.openxmlformats.org/drawingml/2006/main" xmlns:r="http://schemas.openxmlformats.org/officeDocument/2006/relationships" xmlns:p="http://schemas.openxmlformats.org/presentationml/2006/main">
  <p:tag name="AS_UNIQUEID" val="419"/>
</p:tagLst>
</file>

<file path=ppt/tags/tag336.xml><?xml version="1.0" encoding="utf-8"?>
<p:tagLst xmlns:a="http://schemas.openxmlformats.org/drawingml/2006/main" xmlns:r="http://schemas.openxmlformats.org/officeDocument/2006/relationships" xmlns:p="http://schemas.openxmlformats.org/presentationml/2006/main">
  <p:tag name="AS_UNIQUEID" val="420"/>
</p:tagLst>
</file>

<file path=ppt/tags/tag337.xml><?xml version="1.0" encoding="utf-8"?>
<p:tagLst xmlns:a="http://schemas.openxmlformats.org/drawingml/2006/main" xmlns:r="http://schemas.openxmlformats.org/officeDocument/2006/relationships" xmlns:p="http://schemas.openxmlformats.org/presentationml/2006/main">
  <p:tag name="AS_UNIQUEID" val="412"/>
</p:tagLst>
</file>

<file path=ppt/tags/tag338.xml><?xml version="1.0" encoding="utf-8"?>
<p:tagLst xmlns:a="http://schemas.openxmlformats.org/drawingml/2006/main" xmlns:r="http://schemas.openxmlformats.org/officeDocument/2006/relationships" xmlns:p="http://schemas.openxmlformats.org/presentationml/2006/main">
  <p:tag name="AS_UNIQUEID" val="413"/>
</p:tagLst>
</file>

<file path=ppt/tags/tag339.xml><?xml version="1.0" encoding="utf-8"?>
<p:tagLst xmlns:a="http://schemas.openxmlformats.org/drawingml/2006/main" xmlns:r="http://schemas.openxmlformats.org/officeDocument/2006/relationships" xmlns:p="http://schemas.openxmlformats.org/presentationml/2006/main">
  <p:tag name="AS_UNIQUEID" val="414"/>
</p:tagLst>
</file>

<file path=ppt/tags/tag34.xml><?xml version="1.0" encoding="utf-8"?>
<p:tagLst xmlns:a="http://schemas.openxmlformats.org/drawingml/2006/main" xmlns:r="http://schemas.openxmlformats.org/officeDocument/2006/relationships" xmlns:p="http://schemas.openxmlformats.org/presentationml/2006/main">
  <p:tag name="AS_UNIQUEID" val="36"/>
</p:tagLst>
</file>

<file path=ppt/tags/tag340.xml><?xml version="1.0" encoding="utf-8"?>
<p:tagLst xmlns:a="http://schemas.openxmlformats.org/drawingml/2006/main" xmlns:r="http://schemas.openxmlformats.org/officeDocument/2006/relationships" xmlns:p="http://schemas.openxmlformats.org/presentationml/2006/main">
  <p:tag name="AS_UNIQUEID" val="422"/>
</p:tagLst>
</file>

<file path=ppt/tags/tag341.xml><?xml version="1.0" encoding="utf-8"?>
<p:tagLst xmlns:a="http://schemas.openxmlformats.org/drawingml/2006/main" xmlns:r="http://schemas.openxmlformats.org/officeDocument/2006/relationships" xmlns:p="http://schemas.openxmlformats.org/presentationml/2006/main">
  <p:tag name="AS_UNIQUEID" val="423"/>
</p:tagLst>
</file>

<file path=ppt/tags/tag342.xml><?xml version="1.0" encoding="utf-8"?>
<p:tagLst xmlns:a="http://schemas.openxmlformats.org/drawingml/2006/main" xmlns:r="http://schemas.openxmlformats.org/officeDocument/2006/relationships" xmlns:p="http://schemas.openxmlformats.org/presentationml/2006/main">
  <p:tag name="AS_UNIQUEID" val="424"/>
</p:tagLst>
</file>

<file path=ppt/tags/tag343.xml><?xml version="1.0" encoding="utf-8"?>
<p:tagLst xmlns:a="http://schemas.openxmlformats.org/drawingml/2006/main" xmlns:r="http://schemas.openxmlformats.org/officeDocument/2006/relationships" xmlns:p="http://schemas.openxmlformats.org/presentationml/2006/main">
  <p:tag name="AS_UNIQUEID" val="425"/>
</p:tagLst>
</file>

<file path=ppt/tags/tag344.xml><?xml version="1.0" encoding="utf-8"?>
<p:tagLst xmlns:a="http://schemas.openxmlformats.org/drawingml/2006/main" xmlns:r="http://schemas.openxmlformats.org/officeDocument/2006/relationships" xmlns:p="http://schemas.openxmlformats.org/presentationml/2006/main">
  <p:tag name="AS_UNIQUEID" val="426"/>
</p:tagLst>
</file>

<file path=ppt/tags/tag345.xml><?xml version="1.0" encoding="utf-8"?>
<p:tagLst xmlns:a="http://schemas.openxmlformats.org/drawingml/2006/main" xmlns:r="http://schemas.openxmlformats.org/officeDocument/2006/relationships" xmlns:p="http://schemas.openxmlformats.org/presentationml/2006/main">
  <p:tag name="AS_UNIQUEID" val="427"/>
</p:tagLst>
</file>

<file path=ppt/tags/tag346.xml><?xml version="1.0" encoding="utf-8"?>
<p:tagLst xmlns:a="http://schemas.openxmlformats.org/drawingml/2006/main" xmlns:r="http://schemas.openxmlformats.org/officeDocument/2006/relationships" xmlns:p="http://schemas.openxmlformats.org/presentationml/2006/main">
  <p:tag name="AS_UNIQUEID" val="428"/>
</p:tagLst>
</file>

<file path=ppt/tags/tag347.xml><?xml version="1.0" encoding="utf-8"?>
<p:tagLst xmlns:a="http://schemas.openxmlformats.org/drawingml/2006/main" xmlns:r="http://schemas.openxmlformats.org/officeDocument/2006/relationships" xmlns:p="http://schemas.openxmlformats.org/presentationml/2006/main">
  <p:tag name="AS_UNIQUEID" val="429"/>
</p:tagLst>
</file>

<file path=ppt/tags/tag348.xml><?xml version="1.0" encoding="utf-8"?>
<p:tagLst xmlns:a="http://schemas.openxmlformats.org/drawingml/2006/main" xmlns:r="http://schemas.openxmlformats.org/officeDocument/2006/relationships" xmlns:p="http://schemas.openxmlformats.org/presentationml/2006/main">
  <p:tag name="AS_UNIQUEID" val="430"/>
</p:tagLst>
</file>

<file path=ppt/tags/tag349.xml><?xml version="1.0" encoding="utf-8"?>
<p:tagLst xmlns:a="http://schemas.openxmlformats.org/drawingml/2006/main" xmlns:r="http://schemas.openxmlformats.org/officeDocument/2006/relationships" xmlns:p="http://schemas.openxmlformats.org/presentationml/2006/main">
  <p:tag name="AS_UNIQUEID" val="436"/>
</p:tagLst>
</file>

<file path=ppt/tags/tag35.xml><?xml version="1.0" encoding="utf-8"?>
<p:tagLst xmlns:a="http://schemas.openxmlformats.org/drawingml/2006/main" xmlns:r="http://schemas.openxmlformats.org/officeDocument/2006/relationships" xmlns:p="http://schemas.openxmlformats.org/presentationml/2006/main">
  <p:tag name="AS_UNIQUEID" val="38"/>
</p:tagLst>
</file>

<file path=ppt/tags/tag350.xml><?xml version="1.0" encoding="utf-8"?>
<p:tagLst xmlns:a="http://schemas.openxmlformats.org/drawingml/2006/main" xmlns:r="http://schemas.openxmlformats.org/officeDocument/2006/relationships" xmlns:p="http://schemas.openxmlformats.org/presentationml/2006/main">
  <p:tag name="AS_UNIQUEID" val="437"/>
</p:tagLst>
</file>

<file path=ppt/tags/tag351.xml><?xml version="1.0" encoding="utf-8"?>
<p:tagLst xmlns:a="http://schemas.openxmlformats.org/drawingml/2006/main" xmlns:r="http://schemas.openxmlformats.org/officeDocument/2006/relationships" xmlns:p="http://schemas.openxmlformats.org/presentationml/2006/main">
  <p:tag name="AS_UNIQUEID" val="438"/>
</p:tagLst>
</file>

<file path=ppt/tags/tag352.xml><?xml version="1.0" encoding="utf-8"?>
<p:tagLst xmlns:a="http://schemas.openxmlformats.org/drawingml/2006/main" xmlns:r="http://schemas.openxmlformats.org/officeDocument/2006/relationships" xmlns:p="http://schemas.openxmlformats.org/presentationml/2006/main">
  <p:tag name="AS_UNIQUEID" val="439"/>
</p:tagLst>
</file>

<file path=ppt/tags/tag353.xml><?xml version="1.0" encoding="utf-8"?>
<p:tagLst xmlns:a="http://schemas.openxmlformats.org/drawingml/2006/main" xmlns:r="http://schemas.openxmlformats.org/officeDocument/2006/relationships" xmlns:p="http://schemas.openxmlformats.org/presentationml/2006/main">
  <p:tag name="AS_UNIQUEID" val="440"/>
</p:tagLst>
</file>

<file path=ppt/tags/tag354.xml><?xml version="1.0" encoding="utf-8"?>
<p:tagLst xmlns:a="http://schemas.openxmlformats.org/drawingml/2006/main" xmlns:r="http://schemas.openxmlformats.org/officeDocument/2006/relationships" xmlns:p="http://schemas.openxmlformats.org/presentationml/2006/main">
  <p:tag name="AS_UNIQUEID" val="441"/>
</p:tagLst>
</file>

<file path=ppt/tags/tag355.xml><?xml version="1.0" encoding="utf-8"?>
<p:tagLst xmlns:a="http://schemas.openxmlformats.org/drawingml/2006/main" xmlns:r="http://schemas.openxmlformats.org/officeDocument/2006/relationships" xmlns:p="http://schemas.openxmlformats.org/presentationml/2006/main">
  <p:tag name="AS_UNIQUEID" val="442"/>
</p:tagLst>
</file>

<file path=ppt/tags/tag356.xml><?xml version="1.0" encoding="utf-8"?>
<p:tagLst xmlns:a="http://schemas.openxmlformats.org/drawingml/2006/main" xmlns:r="http://schemas.openxmlformats.org/officeDocument/2006/relationships" xmlns:p="http://schemas.openxmlformats.org/presentationml/2006/main">
  <p:tag name="AS_UNIQUEID" val="443"/>
</p:tagLst>
</file>

<file path=ppt/tags/tag357.xml><?xml version="1.0" encoding="utf-8"?>
<p:tagLst xmlns:a="http://schemas.openxmlformats.org/drawingml/2006/main" xmlns:r="http://schemas.openxmlformats.org/officeDocument/2006/relationships" xmlns:p="http://schemas.openxmlformats.org/presentationml/2006/main">
  <p:tag name="AS_UNIQUEID" val="432"/>
</p:tagLst>
</file>

<file path=ppt/tags/tag358.xml><?xml version="1.0" encoding="utf-8"?>
<p:tagLst xmlns:a="http://schemas.openxmlformats.org/drawingml/2006/main" xmlns:r="http://schemas.openxmlformats.org/officeDocument/2006/relationships" xmlns:p="http://schemas.openxmlformats.org/presentationml/2006/main">
  <p:tag name="AS_UNIQUEID" val="433"/>
</p:tagLst>
</file>

<file path=ppt/tags/tag359.xml><?xml version="1.0" encoding="utf-8"?>
<p:tagLst xmlns:a="http://schemas.openxmlformats.org/drawingml/2006/main" xmlns:r="http://schemas.openxmlformats.org/officeDocument/2006/relationships" xmlns:p="http://schemas.openxmlformats.org/presentationml/2006/main">
  <p:tag name="AS_UNIQUEID" val="434"/>
</p:tagLst>
</file>

<file path=ppt/tags/tag36.xml><?xml version="1.0" encoding="utf-8"?>
<p:tagLst xmlns:a="http://schemas.openxmlformats.org/drawingml/2006/main" xmlns:r="http://schemas.openxmlformats.org/officeDocument/2006/relationships" xmlns:p="http://schemas.openxmlformats.org/presentationml/2006/main">
  <p:tag name="AS_UNIQUEID" val="39"/>
</p:tagLst>
</file>

<file path=ppt/tags/tag360.xml><?xml version="1.0" encoding="utf-8"?>
<p:tagLst xmlns:a="http://schemas.openxmlformats.org/drawingml/2006/main" xmlns:r="http://schemas.openxmlformats.org/officeDocument/2006/relationships" xmlns:p="http://schemas.openxmlformats.org/presentationml/2006/main">
  <p:tag name="AS_UNIQUEID" val="445"/>
</p:tagLst>
</file>

<file path=ppt/tags/tag361.xml><?xml version="1.0" encoding="utf-8"?>
<p:tagLst xmlns:a="http://schemas.openxmlformats.org/drawingml/2006/main" xmlns:r="http://schemas.openxmlformats.org/officeDocument/2006/relationships" xmlns:p="http://schemas.openxmlformats.org/presentationml/2006/main">
  <p:tag name="AS_UNIQUEID" val="446"/>
</p:tagLst>
</file>

<file path=ppt/tags/tag362.xml><?xml version="1.0" encoding="utf-8"?>
<p:tagLst xmlns:a="http://schemas.openxmlformats.org/drawingml/2006/main" xmlns:r="http://schemas.openxmlformats.org/officeDocument/2006/relationships" xmlns:p="http://schemas.openxmlformats.org/presentationml/2006/main">
  <p:tag name="AS_UNIQUEID" val="447"/>
</p:tagLst>
</file>

<file path=ppt/tags/tag363.xml><?xml version="1.0" encoding="utf-8"?>
<p:tagLst xmlns:a="http://schemas.openxmlformats.org/drawingml/2006/main" xmlns:r="http://schemas.openxmlformats.org/officeDocument/2006/relationships" xmlns:p="http://schemas.openxmlformats.org/presentationml/2006/main">
  <p:tag name="AS_UNIQUEID" val="448"/>
</p:tagLst>
</file>

<file path=ppt/tags/tag364.xml><?xml version="1.0" encoding="utf-8"?>
<p:tagLst xmlns:a="http://schemas.openxmlformats.org/drawingml/2006/main" xmlns:r="http://schemas.openxmlformats.org/officeDocument/2006/relationships" xmlns:p="http://schemas.openxmlformats.org/presentationml/2006/main">
  <p:tag name="AS_UNIQUEID" val="449"/>
</p:tagLst>
</file>

<file path=ppt/tags/tag365.xml><?xml version="1.0" encoding="utf-8"?>
<p:tagLst xmlns:a="http://schemas.openxmlformats.org/drawingml/2006/main" xmlns:r="http://schemas.openxmlformats.org/officeDocument/2006/relationships" xmlns:p="http://schemas.openxmlformats.org/presentationml/2006/main">
  <p:tag name="AS_UNIQUEID" val="451"/>
</p:tagLst>
</file>

<file path=ppt/tags/tag366.xml><?xml version="1.0" encoding="utf-8"?>
<p:tagLst xmlns:a="http://schemas.openxmlformats.org/drawingml/2006/main" xmlns:r="http://schemas.openxmlformats.org/officeDocument/2006/relationships" xmlns:p="http://schemas.openxmlformats.org/presentationml/2006/main">
  <p:tag name="AS_UNIQUEID" val="452"/>
</p:tagLst>
</file>

<file path=ppt/tags/tag367.xml><?xml version="1.0" encoding="utf-8"?>
<p:tagLst xmlns:a="http://schemas.openxmlformats.org/drawingml/2006/main" xmlns:r="http://schemas.openxmlformats.org/officeDocument/2006/relationships" xmlns:p="http://schemas.openxmlformats.org/presentationml/2006/main">
  <p:tag name="AS_UNIQUEID" val="453"/>
</p:tagLst>
</file>

<file path=ppt/tags/tag368.xml><?xml version="1.0" encoding="utf-8"?>
<p:tagLst xmlns:a="http://schemas.openxmlformats.org/drawingml/2006/main" xmlns:r="http://schemas.openxmlformats.org/officeDocument/2006/relationships" xmlns:p="http://schemas.openxmlformats.org/presentationml/2006/main">
  <p:tag name="AS_UNIQUEID" val="459"/>
</p:tagLst>
</file>

<file path=ppt/tags/tag369.xml><?xml version="1.0" encoding="utf-8"?>
<p:tagLst xmlns:a="http://schemas.openxmlformats.org/drawingml/2006/main" xmlns:r="http://schemas.openxmlformats.org/officeDocument/2006/relationships" xmlns:p="http://schemas.openxmlformats.org/presentationml/2006/main">
  <p:tag name="AS_UNIQUEID" val="460"/>
</p:tagLst>
</file>

<file path=ppt/tags/tag37.xml><?xml version="1.0" encoding="utf-8"?>
<p:tagLst xmlns:a="http://schemas.openxmlformats.org/drawingml/2006/main" xmlns:r="http://schemas.openxmlformats.org/officeDocument/2006/relationships" xmlns:p="http://schemas.openxmlformats.org/presentationml/2006/main">
  <p:tag name="AS_UNIQUEID" val="40"/>
</p:tagLst>
</file>

<file path=ppt/tags/tag370.xml><?xml version="1.0" encoding="utf-8"?>
<p:tagLst xmlns:a="http://schemas.openxmlformats.org/drawingml/2006/main" xmlns:r="http://schemas.openxmlformats.org/officeDocument/2006/relationships" xmlns:p="http://schemas.openxmlformats.org/presentationml/2006/main">
  <p:tag name="AS_UNIQUEID" val="461"/>
</p:tagLst>
</file>

<file path=ppt/tags/tag371.xml><?xml version="1.0" encoding="utf-8"?>
<p:tagLst xmlns:a="http://schemas.openxmlformats.org/drawingml/2006/main" xmlns:r="http://schemas.openxmlformats.org/officeDocument/2006/relationships" xmlns:p="http://schemas.openxmlformats.org/presentationml/2006/main">
  <p:tag name="AS_UNIQUEID" val="462"/>
</p:tagLst>
</file>

<file path=ppt/tags/tag372.xml><?xml version="1.0" encoding="utf-8"?>
<p:tagLst xmlns:a="http://schemas.openxmlformats.org/drawingml/2006/main" xmlns:r="http://schemas.openxmlformats.org/officeDocument/2006/relationships" xmlns:p="http://schemas.openxmlformats.org/presentationml/2006/main">
  <p:tag name="AS_UNIQUEID" val="463"/>
</p:tagLst>
</file>

<file path=ppt/tags/tag373.xml><?xml version="1.0" encoding="utf-8"?>
<p:tagLst xmlns:a="http://schemas.openxmlformats.org/drawingml/2006/main" xmlns:r="http://schemas.openxmlformats.org/officeDocument/2006/relationships" xmlns:p="http://schemas.openxmlformats.org/presentationml/2006/main">
  <p:tag name="AS_UNIQUEID" val="455"/>
</p:tagLst>
</file>

<file path=ppt/tags/tag374.xml><?xml version="1.0" encoding="utf-8"?>
<p:tagLst xmlns:a="http://schemas.openxmlformats.org/drawingml/2006/main" xmlns:r="http://schemas.openxmlformats.org/officeDocument/2006/relationships" xmlns:p="http://schemas.openxmlformats.org/presentationml/2006/main">
  <p:tag name="AS_UNIQUEID" val="456"/>
</p:tagLst>
</file>

<file path=ppt/tags/tag375.xml><?xml version="1.0" encoding="utf-8"?>
<p:tagLst xmlns:a="http://schemas.openxmlformats.org/drawingml/2006/main" xmlns:r="http://schemas.openxmlformats.org/officeDocument/2006/relationships" xmlns:p="http://schemas.openxmlformats.org/presentationml/2006/main">
  <p:tag name="AS_UNIQUEID" val="457"/>
</p:tagLst>
</file>

<file path=ppt/tags/tag376.xml><?xml version="1.0" encoding="utf-8"?>
<p:tagLst xmlns:a="http://schemas.openxmlformats.org/drawingml/2006/main" xmlns:r="http://schemas.openxmlformats.org/officeDocument/2006/relationships" xmlns:p="http://schemas.openxmlformats.org/presentationml/2006/main">
  <p:tag name="AS_UNIQUEID" val="469"/>
</p:tagLst>
</file>

<file path=ppt/tags/tag377.xml><?xml version="1.0" encoding="utf-8"?>
<p:tagLst xmlns:a="http://schemas.openxmlformats.org/drawingml/2006/main" xmlns:r="http://schemas.openxmlformats.org/officeDocument/2006/relationships" xmlns:p="http://schemas.openxmlformats.org/presentationml/2006/main">
  <p:tag name="AS_UNIQUEID" val="470"/>
</p:tagLst>
</file>

<file path=ppt/tags/tag378.xml><?xml version="1.0" encoding="utf-8"?>
<p:tagLst xmlns:a="http://schemas.openxmlformats.org/drawingml/2006/main" xmlns:r="http://schemas.openxmlformats.org/officeDocument/2006/relationships" xmlns:p="http://schemas.openxmlformats.org/presentationml/2006/main">
  <p:tag name="AS_UNIQUEID" val="471"/>
</p:tagLst>
</file>

<file path=ppt/tags/tag379.xml><?xml version="1.0" encoding="utf-8"?>
<p:tagLst xmlns:a="http://schemas.openxmlformats.org/drawingml/2006/main" xmlns:r="http://schemas.openxmlformats.org/officeDocument/2006/relationships" xmlns:p="http://schemas.openxmlformats.org/presentationml/2006/main">
  <p:tag name="AS_UNIQUEID" val="472"/>
</p:tagLst>
</file>

<file path=ppt/tags/tag38.xml><?xml version="1.0" encoding="utf-8"?>
<p:tagLst xmlns:a="http://schemas.openxmlformats.org/drawingml/2006/main" xmlns:r="http://schemas.openxmlformats.org/officeDocument/2006/relationships" xmlns:p="http://schemas.openxmlformats.org/presentationml/2006/main">
  <p:tag name="AS_UNIQUEID" val="41"/>
</p:tagLst>
</file>

<file path=ppt/tags/tag380.xml><?xml version="1.0" encoding="utf-8"?>
<p:tagLst xmlns:a="http://schemas.openxmlformats.org/drawingml/2006/main" xmlns:r="http://schemas.openxmlformats.org/officeDocument/2006/relationships" xmlns:p="http://schemas.openxmlformats.org/presentationml/2006/main">
  <p:tag name="AS_UNIQUEID" val="465"/>
</p:tagLst>
</file>

<file path=ppt/tags/tag381.xml><?xml version="1.0" encoding="utf-8"?>
<p:tagLst xmlns:a="http://schemas.openxmlformats.org/drawingml/2006/main" xmlns:r="http://schemas.openxmlformats.org/officeDocument/2006/relationships" xmlns:p="http://schemas.openxmlformats.org/presentationml/2006/main">
  <p:tag name="AS_UNIQUEID" val="466"/>
</p:tagLst>
</file>

<file path=ppt/tags/tag382.xml><?xml version="1.0" encoding="utf-8"?>
<p:tagLst xmlns:a="http://schemas.openxmlformats.org/drawingml/2006/main" xmlns:r="http://schemas.openxmlformats.org/officeDocument/2006/relationships" xmlns:p="http://schemas.openxmlformats.org/presentationml/2006/main">
  <p:tag name="AS_UNIQUEID" val="467"/>
</p:tagLst>
</file>

<file path=ppt/tags/tag383.xml><?xml version="1.0" encoding="utf-8"?>
<p:tagLst xmlns:a="http://schemas.openxmlformats.org/drawingml/2006/main" xmlns:r="http://schemas.openxmlformats.org/officeDocument/2006/relationships" xmlns:p="http://schemas.openxmlformats.org/presentationml/2006/main">
  <p:tag name="AS_UNIQUEID" val="478"/>
</p:tagLst>
</file>

<file path=ppt/tags/tag384.xml><?xml version="1.0" encoding="utf-8"?>
<p:tagLst xmlns:a="http://schemas.openxmlformats.org/drawingml/2006/main" xmlns:r="http://schemas.openxmlformats.org/officeDocument/2006/relationships" xmlns:p="http://schemas.openxmlformats.org/presentationml/2006/main">
  <p:tag name="AS_UNIQUEID" val="479"/>
</p:tagLst>
</file>

<file path=ppt/tags/tag385.xml><?xml version="1.0" encoding="utf-8"?>
<p:tagLst xmlns:a="http://schemas.openxmlformats.org/drawingml/2006/main" xmlns:r="http://schemas.openxmlformats.org/officeDocument/2006/relationships" xmlns:p="http://schemas.openxmlformats.org/presentationml/2006/main">
  <p:tag name="AS_UNIQUEID" val="480"/>
</p:tagLst>
</file>

<file path=ppt/tags/tag386.xml><?xml version="1.0" encoding="utf-8"?>
<p:tagLst xmlns:a="http://schemas.openxmlformats.org/drawingml/2006/main" xmlns:r="http://schemas.openxmlformats.org/officeDocument/2006/relationships" xmlns:p="http://schemas.openxmlformats.org/presentationml/2006/main">
  <p:tag name="AS_UNIQUEID" val="474"/>
</p:tagLst>
</file>

<file path=ppt/tags/tag387.xml><?xml version="1.0" encoding="utf-8"?>
<p:tagLst xmlns:a="http://schemas.openxmlformats.org/drawingml/2006/main" xmlns:r="http://schemas.openxmlformats.org/officeDocument/2006/relationships" xmlns:p="http://schemas.openxmlformats.org/presentationml/2006/main">
  <p:tag name="AS_UNIQUEID" val="475"/>
</p:tagLst>
</file>

<file path=ppt/tags/tag388.xml><?xml version="1.0" encoding="utf-8"?>
<p:tagLst xmlns:a="http://schemas.openxmlformats.org/drawingml/2006/main" xmlns:r="http://schemas.openxmlformats.org/officeDocument/2006/relationships" xmlns:p="http://schemas.openxmlformats.org/presentationml/2006/main">
  <p:tag name="AS_UNIQUEID" val="476"/>
</p:tagLst>
</file>

<file path=ppt/tags/tag389.xml><?xml version="1.0" encoding="utf-8"?>
<p:tagLst xmlns:a="http://schemas.openxmlformats.org/drawingml/2006/main" xmlns:r="http://schemas.openxmlformats.org/officeDocument/2006/relationships" xmlns:p="http://schemas.openxmlformats.org/presentationml/2006/main">
  <p:tag name="AS_UNIQUEID" val="486"/>
</p:tagLst>
</file>

<file path=ppt/tags/tag39.xml><?xml version="1.0" encoding="utf-8"?>
<p:tagLst xmlns:a="http://schemas.openxmlformats.org/drawingml/2006/main" xmlns:r="http://schemas.openxmlformats.org/officeDocument/2006/relationships" xmlns:p="http://schemas.openxmlformats.org/presentationml/2006/main">
  <p:tag name="AS_UNIQUEID" val="42"/>
</p:tagLst>
</file>

<file path=ppt/tags/tag390.xml><?xml version="1.0" encoding="utf-8"?>
<p:tagLst xmlns:a="http://schemas.openxmlformats.org/drawingml/2006/main" xmlns:r="http://schemas.openxmlformats.org/officeDocument/2006/relationships" xmlns:p="http://schemas.openxmlformats.org/presentationml/2006/main">
  <p:tag name="AS_UNIQUEID" val="487"/>
</p:tagLst>
</file>

<file path=ppt/tags/tag391.xml><?xml version="1.0" encoding="utf-8"?>
<p:tagLst xmlns:a="http://schemas.openxmlformats.org/drawingml/2006/main" xmlns:r="http://schemas.openxmlformats.org/officeDocument/2006/relationships" xmlns:p="http://schemas.openxmlformats.org/presentationml/2006/main">
  <p:tag name="AS_UNIQUEID" val="488"/>
</p:tagLst>
</file>

<file path=ppt/tags/tag392.xml><?xml version="1.0" encoding="utf-8"?>
<p:tagLst xmlns:a="http://schemas.openxmlformats.org/drawingml/2006/main" xmlns:r="http://schemas.openxmlformats.org/officeDocument/2006/relationships" xmlns:p="http://schemas.openxmlformats.org/presentationml/2006/main">
  <p:tag name="AS_UNIQUEID" val="489"/>
</p:tagLst>
</file>

<file path=ppt/tags/tag393.xml><?xml version="1.0" encoding="utf-8"?>
<p:tagLst xmlns:a="http://schemas.openxmlformats.org/drawingml/2006/main" xmlns:r="http://schemas.openxmlformats.org/officeDocument/2006/relationships" xmlns:p="http://schemas.openxmlformats.org/presentationml/2006/main">
  <p:tag name="AS_UNIQUEID" val="490"/>
</p:tagLst>
</file>

<file path=ppt/tags/tag394.xml><?xml version="1.0" encoding="utf-8"?>
<p:tagLst xmlns:a="http://schemas.openxmlformats.org/drawingml/2006/main" xmlns:r="http://schemas.openxmlformats.org/officeDocument/2006/relationships" xmlns:p="http://schemas.openxmlformats.org/presentationml/2006/main">
  <p:tag name="AS_UNIQUEID" val="491"/>
</p:tagLst>
</file>

<file path=ppt/tags/tag395.xml><?xml version="1.0" encoding="utf-8"?>
<p:tagLst xmlns:a="http://schemas.openxmlformats.org/drawingml/2006/main" xmlns:r="http://schemas.openxmlformats.org/officeDocument/2006/relationships" xmlns:p="http://schemas.openxmlformats.org/presentationml/2006/main">
  <p:tag name="AS_UNIQUEID" val="492"/>
</p:tagLst>
</file>

<file path=ppt/tags/tag396.xml><?xml version="1.0" encoding="utf-8"?>
<p:tagLst xmlns:a="http://schemas.openxmlformats.org/drawingml/2006/main" xmlns:r="http://schemas.openxmlformats.org/officeDocument/2006/relationships" xmlns:p="http://schemas.openxmlformats.org/presentationml/2006/main">
  <p:tag name="AS_UNIQUEID" val="493"/>
</p:tagLst>
</file>

<file path=ppt/tags/tag397.xml><?xml version="1.0" encoding="utf-8"?>
<p:tagLst xmlns:a="http://schemas.openxmlformats.org/drawingml/2006/main" xmlns:r="http://schemas.openxmlformats.org/officeDocument/2006/relationships" xmlns:p="http://schemas.openxmlformats.org/presentationml/2006/main">
  <p:tag name="AS_UNIQUEID" val="494"/>
</p:tagLst>
</file>

<file path=ppt/tags/tag398.xml><?xml version="1.0" encoding="utf-8"?>
<p:tagLst xmlns:a="http://schemas.openxmlformats.org/drawingml/2006/main" xmlns:r="http://schemas.openxmlformats.org/officeDocument/2006/relationships" xmlns:p="http://schemas.openxmlformats.org/presentationml/2006/main">
  <p:tag name="AS_UNIQUEID" val="482"/>
</p:tagLst>
</file>

<file path=ppt/tags/tag399.xml><?xml version="1.0" encoding="utf-8"?>
<p:tagLst xmlns:a="http://schemas.openxmlformats.org/drawingml/2006/main" xmlns:r="http://schemas.openxmlformats.org/officeDocument/2006/relationships" xmlns:p="http://schemas.openxmlformats.org/presentationml/2006/main">
  <p:tag name="AS_UNIQUEID" val="483"/>
</p:tagLst>
</file>

<file path=ppt/tags/tag4.xml><?xml version="1.0" encoding="utf-8"?>
<p:tagLst xmlns:a="http://schemas.openxmlformats.org/drawingml/2006/main" xmlns:r="http://schemas.openxmlformats.org/officeDocument/2006/relationships" xmlns:p="http://schemas.openxmlformats.org/presentationml/2006/main">
  <p:tag name="AS_UNIQUEID" val="243"/>
</p:tagLst>
</file>

<file path=ppt/tags/tag40.xml><?xml version="1.0" encoding="utf-8"?>
<p:tagLst xmlns:a="http://schemas.openxmlformats.org/drawingml/2006/main" xmlns:r="http://schemas.openxmlformats.org/officeDocument/2006/relationships" xmlns:p="http://schemas.openxmlformats.org/presentationml/2006/main">
  <p:tag name="AS_UNIQUEID" val="43"/>
</p:tagLst>
</file>

<file path=ppt/tags/tag400.xml><?xml version="1.0" encoding="utf-8"?>
<p:tagLst xmlns:a="http://schemas.openxmlformats.org/drawingml/2006/main" xmlns:r="http://schemas.openxmlformats.org/officeDocument/2006/relationships" xmlns:p="http://schemas.openxmlformats.org/presentationml/2006/main">
  <p:tag name="AS_UNIQUEID" val="484"/>
</p:tagLst>
</file>

<file path=ppt/tags/tag401.xml><?xml version="1.0" encoding="utf-8"?>
<p:tagLst xmlns:a="http://schemas.openxmlformats.org/drawingml/2006/main" xmlns:r="http://schemas.openxmlformats.org/officeDocument/2006/relationships" xmlns:p="http://schemas.openxmlformats.org/presentationml/2006/main">
  <p:tag name="AS_UNIQUEID" val="500"/>
</p:tagLst>
</file>

<file path=ppt/tags/tag402.xml><?xml version="1.0" encoding="utf-8"?>
<p:tagLst xmlns:a="http://schemas.openxmlformats.org/drawingml/2006/main" xmlns:r="http://schemas.openxmlformats.org/officeDocument/2006/relationships" xmlns:p="http://schemas.openxmlformats.org/presentationml/2006/main">
  <p:tag name="AS_UNIQUEID" val="501"/>
</p:tagLst>
</file>

<file path=ppt/tags/tag403.xml><?xml version="1.0" encoding="utf-8"?>
<p:tagLst xmlns:a="http://schemas.openxmlformats.org/drawingml/2006/main" xmlns:r="http://schemas.openxmlformats.org/officeDocument/2006/relationships" xmlns:p="http://schemas.openxmlformats.org/presentationml/2006/main">
  <p:tag name="AS_UNIQUEID" val="502"/>
</p:tagLst>
</file>

<file path=ppt/tags/tag404.xml><?xml version="1.0" encoding="utf-8"?>
<p:tagLst xmlns:a="http://schemas.openxmlformats.org/drawingml/2006/main" xmlns:r="http://schemas.openxmlformats.org/officeDocument/2006/relationships" xmlns:p="http://schemas.openxmlformats.org/presentationml/2006/main">
  <p:tag name="AS_UNIQUEID" val="503"/>
</p:tagLst>
</file>

<file path=ppt/tags/tag405.xml><?xml version="1.0" encoding="utf-8"?>
<p:tagLst xmlns:a="http://schemas.openxmlformats.org/drawingml/2006/main" xmlns:r="http://schemas.openxmlformats.org/officeDocument/2006/relationships" xmlns:p="http://schemas.openxmlformats.org/presentationml/2006/main">
  <p:tag name="AS_UNIQUEID" val="496"/>
</p:tagLst>
</file>

<file path=ppt/tags/tag406.xml><?xml version="1.0" encoding="utf-8"?>
<p:tagLst xmlns:a="http://schemas.openxmlformats.org/drawingml/2006/main" xmlns:r="http://schemas.openxmlformats.org/officeDocument/2006/relationships" xmlns:p="http://schemas.openxmlformats.org/presentationml/2006/main">
  <p:tag name="AS_UNIQUEID" val="497"/>
</p:tagLst>
</file>

<file path=ppt/tags/tag407.xml><?xml version="1.0" encoding="utf-8"?>
<p:tagLst xmlns:a="http://schemas.openxmlformats.org/drawingml/2006/main" xmlns:r="http://schemas.openxmlformats.org/officeDocument/2006/relationships" xmlns:p="http://schemas.openxmlformats.org/presentationml/2006/main">
  <p:tag name="AS_UNIQUEID" val="498"/>
</p:tagLst>
</file>

<file path=ppt/tags/tag408.xml><?xml version="1.0" encoding="utf-8"?>
<p:tagLst xmlns:a="http://schemas.openxmlformats.org/drawingml/2006/main" xmlns:r="http://schemas.openxmlformats.org/officeDocument/2006/relationships" xmlns:p="http://schemas.openxmlformats.org/presentationml/2006/main">
  <p:tag name="AS_UNIQUEID" val="505"/>
</p:tagLst>
</file>

<file path=ppt/tags/tag409.xml><?xml version="1.0" encoding="utf-8"?>
<p:tagLst xmlns:a="http://schemas.openxmlformats.org/drawingml/2006/main" xmlns:r="http://schemas.openxmlformats.org/officeDocument/2006/relationships" xmlns:p="http://schemas.openxmlformats.org/presentationml/2006/main">
  <p:tag name="AS_UNIQUEID" val="506"/>
</p:tagLst>
</file>

<file path=ppt/tags/tag41.xml><?xml version="1.0" encoding="utf-8"?>
<p:tagLst xmlns:a="http://schemas.openxmlformats.org/drawingml/2006/main" xmlns:r="http://schemas.openxmlformats.org/officeDocument/2006/relationships" xmlns:p="http://schemas.openxmlformats.org/presentationml/2006/main">
  <p:tag name="AS_UNIQUEID" val="44"/>
</p:tagLst>
</file>

<file path=ppt/tags/tag410.xml><?xml version="1.0" encoding="utf-8"?>
<p:tagLst xmlns:a="http://schemas.openxmlformats.org/drawingml/2006/main" xmlns:r="http://schemas.openxmlformats.org/officeDocument/2006/relationships" xmlns:p="http://schemas.openxmlformats.org/presentationml/2006/main">
  <p:tag name="AS_UNIQUEID" val="507"/>
</p:tagLst>
</file>

<file path=ppt/tags/tag411.xml><?xml version="1.0" encoding="utf-8"?>
<p:tagLst xmlns:a="http://schemas.openxmlformats.org/drawingml/2006/main" xmlns:r="http://schemas.openxmlformats.org/officeDocument/2006/relationships" xmlns:p="http://schemas.openxmlformats.org/presentationml/2006/main">
  <p:tag name="AS_UNIQUEID" val="508"/>
</p:tagLst>
</file>

<file path=ppt/tags/tag412.xml><?xml version="1.0" encoding="utf-8"?>
<p:tagLst xmlns:a="http://schemas.openxmlformats.org/drawingml/2006/main" xmlns:r="http://schemas.openxmlformats.org/officeDocument/2006/relationships" xmlns:p="http://schemas.openxmlformats.org/presentationml/2006/main">
  <p:tag name="AS_UNIQUEID" val="510"/>
</p:tagLst>
</file>

<file path=ppt/tags/tag413.xml><?xml version="1.0" encoding="utf-8"?>
<p:tagLst xmlns:a="http://schemas.openxmlformats.org/drawingml/2006/main" xmlns:r="http://schemas.openxmlformats.org/officeDocument/2006/relationships" xmlns:p="http://schemas.openxmlformats.org/presentationml/2006/main">
  <p:tag name="AS_UNIQUEID" val="511"/>
</p:tagLst>
</file>

<file path=ppt/tags/tag414.xml><?xml version="1.0" encoding="utf-8"?>
<p:tagLst xmlns:a="http://schemas.openxmlformats.org/drawingml/2006/main" xmlns:r="http://schemas.openxmlformats.org/officeDocument/2006/relationships" xmlns:p="http://schemas.openxmlformats.org/presentationml/2006/main">
  <p:tag name="AS_UNIQUEID" val="512"/>
</p:tagLst>
</file>

<file path=ppt/tags/tag415.xml><?xml version="1.0" encoding="utf-8"?>
<p:tagLst xmlns:a="http://schemas.openxmlformats.org/drawingml/2006/main" xmlns:r="http://schemas.openxmlformats.org/officeDocument/2006/relationships" xmlns:p="http://schemas.openxmlformats.org/presentationml/2006/main">
  <p:tag name="AS_UNIQUEID" val="513"/>
</p:tagLst>
</file>

<file path=ppt/tags/tag416.xml><?xml version="1.0" encoding="utf-8"?>
<p:tagLst xmlns:a="http://schemas.openxmlformats.org/drawingml/2006/main" xmlns:r="http://schemas.openxmlformats.org/officeDocument/2006/relationships" xmlns:p="http://schemas.openxmlformats.org/presentationml/2006/main">
  <p:tag name="AS_UNIQUEID" val="514"/>
</p:tagLst>
</file>

<file path=ppt/tags/tag417.xml><?xml version="1.0" encoding="utf-8"?>
<p:tagLst xmlns:a="http://schemas.openxmlformats.org/drawingml/2006/main" xmlns:r="http://schemas.openxmlformats.org/officeDocument/2006/relationships" xmlns:p="http://schemas.openxmlformats.org/presentationml/2006/main">
  <p:tag name="AS_UNIQUEID" val="516"/>
</p:tagLst>
</file>

<file path=ppt/tags/tag418.xml><?xml version="1.0" encoding="utf-8"?>
<p:tagLst xmlns:a="http://schemas.openxmlformats.org/drawingml/2006/main" xmlns:r="http://schemas.openxmlformats.org/officeDocument/2006/relationships" xmlns:p="http://schemas.openxmlformats.org/presentationml/2006/main">
  <p:tag name="AS_UNIQUEID" val="517"/>
</p:tagLst>
</file>

<file path=ppt/tags/tag419.xml><?xml version="1.0" encoding="utf-8"?>
<p:tagLst xmlns:a="http://schemas.openxmlformats.org/drawingml/2006/main" xmlns:r="http://schemas.openxmlformats.org/officeDocument/2006/relationships" xmlns:p="http://schemas.openxmlformats.org/presentationml/2006/main">
  <p:tag name="AS_UNIQUEID" val="518"/>
</p:tagLst>
</file>

<file path=ppt/tags/tag42.xml><?xml version="1.0" encoding="utf-8"?>
<p:tagLst xmlns:a="http://schemas.openxmlformats.org/drawingml/2006/main" xmlns:r="http://schemas.openxmlformats.org/officeDocument/2006/relationships" xmlns:p="http://schemas.openxmlformats.org/presentationml/2006/main">
  <p:tag name="AS_UNIQUEID" val="46"/>
</p:tagLst>
</file>

<file path=ppt/tags/tag420.xml><?xml version="1.0" encoding="utf-8"?>
<p:tagLst xmlns:a="http://schemas.openxmlformats.org/drawingml/2006/main" xmlns:r="http://schemas.openxmlformats.org/officeDocument/2006/relationships" xmlns:p="http://schemas.openxmlformats.org/presentationml/2006/main">
  <p:tag name="AS_UNIQUEID" val="519"/>
</p:tagLst>
</file>

<file path=ppt/tags/tag421.xml><?xml version="1.0" encoding="utf-8"?>
<p:tagLst xmlns:a="http://schemas.openxmlformats.org/drawingml/2006/main" xmlns:r="http://schemas.openxmlformats.org/officeDocument/2006/relationships" xmlns:p="http://schemas.openxmlformats.org/presentationml/2006/main">
  <p:tag name="AS_UNIQUEID" val="520"/>
</p:tagLst>
</file>

<file path=ppt/tags/tag422.xml><?xml version="1.0" encoding="utf-8"?>
<p:tagLst xmlns:a="http://schemas.openxmlformats.org/drawingml/2006/main" xmlns:r="http://schemas.openxmlformats.org/officeDocument/2006/relationships" xmlns:p="http://schemas.openxmlformats.org/presentationml/2006/main">
  <p:tag name="AS_UNIQUEID" val="526"/>
</p:tagLst>
</file>

<file path=ppt/tags/tag423.xml><?xml version="1.0" encoding="utf-8"?>
<p:tagLst xmlns:a="http://schemas.openxmlformats.org/drawingml/2006/main" xmlns:r="http://schemas.openxmlformats.org/officeDocument/2006/relationships" xmlns:p="http://schemas.openxmlformats.org/presentationml/2006/main">
  <p:tag name="AS_UNIQUEID" val="527"/>
</p:tagLst>
</file>

<file path=ppt/tags/tag424.xml><?xml version="1.0" encoding="utf-8"?>
<p:tagLst xmlns:a="http://schemas.openxmlformats.org/drawingml/2006/main" xmlns:r="http://schemas.openxmlformats.org/officeDocument/2006/relationships" xmlns:p="http://schemas.openxmlformats.org/presentationml/2006/main">
  <p:tag name="AS_UNIQUEID" val="528"/>
</p:tagLst>
</file>

<file path=ppt/tags/tag425.xml><?xml version="1.0" encoding="utf-8"?>
<p:tagLst xmlns:a="http://schemas.openxmlformats.org/drawingml/2006/main" xmlns:r="http://schemas.openxmlformats.org/officeDocument/2006/relationships" xmlns:p="http://schemas.openxmlformats.org/presentationml/2006/main">
  <p:tag name="AS_UNIQUEID" val="529"/>
</p:tagLst>
</file>

<file path=ppt/tags/tag426.xml><?xml version="1.0" encoding="utf-8"?>
<p:tagLst xmlns:a="http://schemas.openxmlformats.org/drawingml/2006/main" xmlns:r="http://schemas.openxmlformats.org/officeDocument/2006/relationships" xmlns:p="http://schemas.openxmlformats.org/presentationml/2006/main">
  <p:tag name="AS_UNIQUEID" val="530"/>
</p:tagLst>
</file>

<file path=ppt/tags/tag427.xml><?xml version="1.0" encoding="utf-8"?>
<p:tagLst xmlns:a="http://schemas.openxmlformats.org/drawingml/2006/main" xmlns:r="http://schemas.openxmlformats.org/officeDocument/2006/relationships" xmlns:p="http://schemas.openxmlformats.org/presentationml/2006/main">
  <p:tag name="AS_UNIQUEID" val="531"/>
</p:tagLst>
</file>

<file path=ppt/tags/tag428.xml><?xml version="1.0" encoding="utf-8"?>
<p:tagLst xmlns:a="http://schemas.openxmlformats.org/drawingml/2006/main" xmlns:r="http://schemas.openxmlformats.org/officeDocument/2006/relationships" xmlns:p="http://schemas.openxmlformats.org/presentationml/2006/main">
  <p:tag name="AS_UNIQUEID" val="522"/>
</p:tagLst>
</file>

<file path=ppt/tags/tag429.xml><?xml version="1.0" encoding="utf-8"?>
<p:tagLst xmlns:a="http://schemas.openxmlformats.org/drawingml/2006/main" xmlns:r="http://schemas.openxmlformats.org/officeDocument/2006/relationships" xmlns:p="http://schemas.openxmlformats.org/presentationml/2006/main">
  <p:tag name="AS_UNIQUEID" val="523"/>
</p:tagLst>
</file>

<file path=ppt/tags/tag43.xml><?xml version="1.0" encoding="utf-8"?>
<p:tagLst xmlns:a="http://schemas.openxmlformats.org/drawingml/2006/main" xmlns:r="http://schemas.openxmlformats.org/officeDocument/2006/relationships" xmlns:p="http://schemas.openxmlformats.org/presentationml/2006/main">
  <p:tag name="AS_UNIQUEID" val="47"/>
</p:tagLst>
</file>

<file path=ppt/tags/tag430.xml><?xml version="1.0" encoding="utf-8"?>
<p:tagLst xmlns:a="http://schemas.openxmlformats.org/drawingml/2006/main" xmlns:r="http://schemas.openxmlformats.org/officeDocument/2006/relationships" xmlns:p="http://schemas.openxmlformats.org/presentationml/2006/main">
  <p:tag name="AS_UNIQUEID" val="524"/>
</p:tagLst>
</file>

<file path=ppt/tags/tag431.xml><?xml version="1.0" encoding="utf-8"?>
<p:tagLst xmlns:a="http://schemas.openxmlformats.org/drawingml/2006/main" xmlns:r="http://schemas.openxmlformats.org/officeDocument/2006/relationships" xmlns:p="http://schemas.openxmlformats.org/presentationml/2006/main">
  <p:tag name="AS_UNIQUEID" val="537"/>
</p:tagLst>
</file>

<file path=ppt/tags/tag432.xml><?xml version="1.0" encoding="utf-8"?>
<p:tagLst xmlns:a="http://schemas.openxmlformats.org/drawingml/2006/main" xmlns:r="http://schemas.openxmlformats.org/officeDocument/2006/relationships" xmlns:p="http://schemas.openxmlformats.org/presentationml/2006/main">
  <p:tag name="AS_UNIQUEID" val="538"/>
</p:tagLst>
</file>

<file path=ppt/tags/tag433.xml><?xml version="1.0" encoding="utf-8"?>
<p:tagLst xmlns:a="http://schemas.openxmlformats.org/drawingml/2006/main" xmlns:r="http://schemas.openxmlformats.org/officeDocument/2006/relationships" xmlns:p="http://schemas.openxmlformats.org/presentationml/2006/main">
  <p:tag name="AS_UNIQUEID" val="533"/>
</p:tagLst>
</file>

<file path=ppt/tags/tag434.xml><?xml version="1.0" encoding="utf-8"?>
<p:tagLst xmlns:a="http://schemas.openxmlformats.org/drawingml/2006/main" xmlns:r="http://schemas.openxmlformats.org/officeDocument/2006/relationships" xmlns:p="http://schemas.openxmlformats.org/presentationml/2006/main">
  <p:tag name="AS_UNIQUEID" val="534"/>
</p:tagLst>
</file>

<file path=ppt/tags/tag435.xml><?xml version="1.0" encoding="utf-8"?>
<p:tagLst xmlns:a="http://schemas.openxmlformats.org/drawingml/2006/main" xmlns:r="http://schemas.openxmlformats.org/officeDocument/2006/relationships" xmlns:p="http://schemas.openxmlformats.org/presentationml/2006/main">
  <p:tag name="AS_UNIQUEID" val="535"/>
</p:tagLst>
</file>

<file path=ppt/tags/tag436.xml><?xml version="1.0" encoding="utf-8"?>
<p:tagLst xmlns:a="http://schemas.openxmlformats.org/drawingml/2006/main" xmlns:r="http://schemas.openxmlformats.org/officeDocument/2006/relationships" xmlns:p="http://schemas.openxmlformats.org/presentationml/2006/main">
  <p:tag name="AS_UNIQUEID" val="544"/>
</p:tagLst>
</file>

<file path=ppt/tags/tag437.xml><?xml version="1.0" encoding="utf-8"?>
<p:tagLst xmlns:a="http://schemas.openxmlformats.org/drawingml/2006/main" xmlns:r="http://schemas.openxmlformats.org/officeDocument/2006/relationships" xmlns:p="http://schemas.openxmlformats.org/presentationml/2006/main">
  <p:tag name="AS_UNIQUEID" val="545"/>
</p:tagLst>
</file>

<file path=ppt/tags/tag438.xml><?xml version="1.0" encoding="utf-8"?>
<p:tagLst xmlns:a="http://schemas.openxmlformats.org/drawingml/2006/main" xmlns:r="http://schemas.openxmlformats.org/officeDocument/2006/relationships" xmlns:p="http://schemas.openxmlformats.org/presentationml/2006/main">
  <p:tag name="AS_UNIQUEID" val="540"/>
</p:tagLst>
</file>

<file path=ppt/tags/tag439.xml><?xml version="1.0" encoding="utf-8"?>
<p:tagLst xmlns:a="http://schemas.openxmlformats.org/drawingml/2006/main" xmlns:r="http://schemas.openxmlformats.org/officeDocument/2006/relationships" xmlns:p="http://schemas.openxmlformats.org/presentationml/2006/main">
  <p:tag name="AS_UNIQUEID" val="541"/>
</p:tagLst>
</file>

<file path=ppt/tags/tag44.xml><?xml version="1.0" encoding="utf-8"?>
<p:tagLst xmlns:a="http://schemas.openxmlformats.org/drawingml/2006/main" xmlns:r="http://schemas.openxmlformats.org/officeDocument/2006/relationships" xmlns:p="http://schemas.openxmlformats.org/presentationml/2006/main">
  <p:tag name="AS_UNIQUEID" val="49"/>
</p:tagLst>
</file>

<file path=ppt/tags/tag440.xml><?xml version="1.0" encoding="utf-8"?>
<p:tagLst xmlns:a="http://schemas.openxmlformats.org/drawingml/2006/main" xmlns:r="http://schemas.openxmlformats.org/officeDocument/2006/relationships" xmlns:p="http://schemas.openxmlformats.org/presentationml/2006/main">
  <p:tag name="AS_UNIQUEID" val="542"/>
</p:tagLst>
</file>

<file path=ppt/tags/tag441.xml><?xml version="1.0" encoding="utf-8"?>
<p:tagLst xmlns:a="http://schemas.openxmlformats.org/drawingml/2006/main" xmlns:r="http://schemas.openxmlformats.org/officeDocument/2006/relationships" xmlns:p="http://schemas.openxmlformats.org/presentationml/2006/main">
  <p:tag name="AS_UNIQUEID" val="547"/>
</p:tagLst>
</file>

<file path=ppt/tags/tag442.xml><?xml version="1.0" encoding="utf-8"?>
<p:tagLst xmlns:a="http://schemas.openxmlformats.org/drawingml/2006/main" xmlns:r="http://schemas.openxmlformats.org/officeDocument/2006/relationships" xmlns:p="http://schemas.openxmlformats.org/presentationml/2006/main">
  <p:tag name="AS_UNIQUEID" val="548"/>
</p:tagLst>
</file>

<file path=ppt/tags/tag443.xml><?xml version="1.0" encoding="utf-8"?>
<p:tagLst xmlns:a="http://schemas.openxmlformats.org/drawingml/2006/main" xmlns:r="http://schemas.openxmlformats.org/officeDocument/2006/relationships" xmlns:p="http://schemas.openxmlformats.org/presentationml/2006/main">
  <p:tag name="AS_UNIQUEID" val="549"/>
</p:tagLst>
</file>

<file path=ppt/tags/tag444.xml><?xml version="1.0" encoding="utf-8"?>
<p:tagLst xmlns:a="http://schemas.openxmlformats.org/drawingml/2006/main" xmlns:r="http://schemas.openxmlformats.org/officeDocument/2006/relationships" xmlns:p="http://schemas.openxmlformats.org/presentationml/2006/main">
  <p:tag name="AS_UNIQUEID" val="550"/>
</p:tagLst>
</file>

<file path=ppt/tags/tag445.xml><?xml version="1.0" encoding="utf-8"?>
<p:tagLst xmlns:a="http://schemas.openxmlformats.org/drawingml/2006/main" xmlns:r="http://schemas.openxmlformats.org/officeDocument/2006/relationships" xmlns:p="http://schemas.openxmlformats.org/presentationml/2006/main">
  <p:tag name="AS_UNIQUEID" val="552"/>
</p:tagLst>
</file>

<file path=ppt/tags/tag446.xml><?xml version="1.0" encoding="utf-8"?>
<p:tagLst xmlns:a="http://schemas.openxmlformats.org/drawingml/2006/main" xmlns:r="http://schemas.openxmlformats.org/officeDocument/2006/relationships" xmlns:p="http://schemas.openxmlformats.org/presentationml/2006/main">
  <p:tag name="AS_UNIQUEID" val="553"/>
</p:tagLst>
</file>

<file path=ppt/tags/tag447.xml><?xml version="1.0" encoding="utf-8"?>
<p:tagLst xmlns:a="http://schemas.openxmlformats.org/drawingml/2006/main" xmlns:r="http://schemas.openxmlformats.org/officeDocument/2006/relationships" xmlns:p="http://schemas.openxmlformats.org/presentationml/2006/main">
  <p:tag name="AS_UNIQUEID" val="554"/>
</p:tagLst>
</file>

<file path=ppt/tags/tag448.xml><?xml version="1.0" encoding="utf-8"?>
<p:tagLst xmlns:a="http://schemas.openxmlformats.org/drawingml/2006/main" xmlns:r="http://schemas.openxmlformats.org/officeDocument/2006/relationships" xmlns:p="http://schemas.openxmlformats.org/presentationml/2006/main">
  <p:tag name="AS_UNIQUEID" val="555"/>
</p:tagLst>
</file>

<file path=ppt/tags/tag449.xml><?xml version="1.0" encoding="utf-8"?>
<p:tagLst xmlns:a="http://schemas.openxmlformats.org/drawingml/2006/main" xmlns:r="http://schemas.openxmlformats.org/officeDocument/2006/relationships" xmlns:p="http://schemas.openxmlformats.org/presentationml/2006/main">
  <p:tag name="AS_UNIQUEID" val="556"/>
</p:tagLst>
</file>

<file path=ppt/tags/tag45.xml><?xml version="1.0" encoding="utf-8"?>
<p:tagLst xmlns:a="http://schemas.openxmlformats.org/drawingml/2006/main" xmlns:r="http://schemas.openxmlformats.org/officeDocument/2006/relationships" xmlns:p="http://schemas.openxmlformats.org/presentationml/2006/main">
  <p:tag name="AS_UNIQUEID" val="50"/>
</p:tagLst>
</file>

<file path=ppt/tags/tag450.xml><?xml version="1.0" encoding="utf-8"?>
<p:tagLst xmlns:a="http://schemas.openxmlformats.org/drawingml/2006/main" xmlns:r="http://schemas.openxmlformats.org/officeDocument/2006/relationships" xmlns:p="http://schemas.openxmlformats.org/presentationml/2006/main">
  <p:tag name="AS_UNIQUEID" val="562"/>
</p:tagLst>
</file>

<file path=ppt/tags/tag451.xml><?xml version="1.0" encoding="utf-8"?>
<p:tagLst xmlns:a="http://schemas.openxmlformats.org/drawingml/2006/main" xmlns:r="http://schemas.openxmlformats.org/officeDocument/2006/relationships" xmlns:p="http://schemas.openxmlformats.org/presentationml/2006/main">
  <p:tag name="AS_UNIQUEID" val="563"/>
</p:tagLst>
</file>

<file path=ppt/tags/tag452.xml><?xml version="1.0" encoding="utf-8"?>
<p:tagLst xmlns:a="http://schemas.openxmlformats.org/drawingml/2006/main" xmlns:r="http://schemas.openxmlformats.org/officeDocument/2006/relationships" xmlns:p="http://schemas.openxmlformats.org/presentationml/2006/main">
  <p:tag name="AS_UNIQUEID" val="564"/>
</p:tagLst>
</file>

<file path=ppt/tags/tag453.xml><?xml version="1.0" encoding="utf-8"?>
<p:tagLst xmlns:a="http://schemas.openxmlformats.org/drawingml/2006/main" xmlns:r="http://schemas.openxmlformats.org/officeDocument/2006/relationships" xmlns:p="http://schemas.openxmlformats.org/presentationml/2006/main">
  <p:tag name="AS_UNIQUEID" val="565"/>
</p:tagLst>
</file>

<file path=ppt/tags/tag454.xml><?xml version="1.0" encoding="utf-8"?>
<p:tagLst xmlns:a="http://schemas.openxmlformats.org/drawingml/2006/main" xmlns:r="http://schemas.openxmlformats.org/officeDocument/2006/relationships" xmlns:p="http://schemas.openxmlformats.org/presentationml/2006/main">
  <p:tag name="AS_UNIQUEID" val="566"/>
</p:tagLst>
</file>

<file path=ppt/tags/tag455.xml><?xml version="1.0" encoding="utf-8"?>
<p:tagLst xmlns:a="http://schemas.openxmlformats.org/drawingml/2006/main" xmlns:r="http://schemas.openxmlformats.org/officeDocument/2006/relationships" xmlns:p="http://schemas.openxmlformats.org/presentationml/2006/main">
  <p:tag name="AS_UNIQUEID" val="558"/>
</p:tagLst>
</file>

<file path=ppt/tags/tag456.xml><?xml version="1.0" encoding="utf-8"?>
<p:tagLst xmlns:a="http://schemas.openxmlformats.org/drawingml/2006/main" xmlns:r="http://schemas.openxmlformats.org/officeDocument/2006/relationships" xmlns:p="http://schemas.openxmlformats.org/presentationml/2006/main">
  <p:tag name="AS_UNIQUEID" val="559"/>
</p:tagLst>
</file>

<file path=ppt/tags/tag457.xml><?xml version="1.0" encoding="utf-8"?>
<p:tagLst xmlns:a="http://schemas.openxmlformats.org/drawingml/2006/main" xmlns:r="http://schemas.openxmlformats.org/officeDocument/2006/relationships" xmlns:p="http://schemas.openxmlformats.org/presentationml/2006/main">
  <p:tag name="AS_UNIQUEID" val="560"/>
</p:tagLst>
</file>

<file path=ppt/tags/tag458.xml><?xml version="1.0" encoding="utf-8"?>
<p:tagLst xmlns:a="http://schemas.openxmlformats.org/drawingml/2006/main" xmlns:r="http://schemas.openxmlformats.org/officeDocument/2006/relationships" xmlns:p="http://schemas.openxmlformats.org/presentationml/2006/main">
  <p:tag name="AS_UNIQUEID" val="568"/>
</p:tagLst>
</file>

<file path=ppt/tags/tag459.xml><?xml version="1.0" encoding="utf-8"?>
<p:tagLst xmlns:a="http://schemas.openxmlformats.org/drawingml/2006/main" xmlns:r="http://schemas.openxmlformats.org/officeDocument/2006/relationships" xmlns:p="http://schemas.openxmlformats.org/presentationml/2006/main">
  <p:tag name="AS_UNIQUEID" val="569"/>
</p:tagLst>
</file>

<file path=ppt/tags/tag46.xml><?xml version="1.0" encoding="utf-8"?>
<p:tagLst xmlns:a="http://schemas.openxmlformats.org/drawingml/2006/main" xmlns:r="http://schemas.openxmlformats.org/officeDocument/2006/relationships" xmlns:p="http://schemas.openxmlformats.org/presentationml/2006/main">
  <p:tag name="AS_UNIQUEID" val="52"/>
</p:tagLst>
</file>

<file path=ppt/tags/tag460.xml><?xml version="1.0" encoding="utf-8"?>
<p:tagLst xmlns:a="http://schemas.openxmlformats.org/drawingml/2006/main" xmlns:r="http://schemas.openxmlformats.org/officeDocument/2006/relationships" xmlns:p="http://schemas.openxmlformats.org/presentationml/2006/main">
  <p:tag name="AS_UNIQUEID" val="570"/>
</p:tagLst>
</file>

<file path=ppt/tags/tag461.xml><?xml version="1.0" encoding="utf-8"?>
<p:tagLst xmlns:a="http://schemas.openxmlformats.org/drawingml/2006/main" xmlns:r="http://schemas.openxmlformats.org/officeDocument/2006/relationships" xmlns:p="http://schemas.openxmlformats.org/presentationml/2006/main">
  <p:tag name="AS_UNIQUEID" val="571"/>
</p:tagLst>
</file>

<file path=ppt/tags/tag462.xml><?xml version="1.0" encoding="utf-8"?>
<p:tagLst xmlns:a="http://schemas.openxmlformats.org/drawingml/2006/main" xmlns:r="http://schemas.openxmlformats.org/officeDocument/2006/relationships" xmlns:p="http://schemas.openxmlformats.org/presentationml/2006/main">
  <p:tag name="AS_UNIQUEID" val="577"/>
</p:tagLst>
</file>

<file path=ppt/tags/tag463.xml><?xml version="1.0" encoding="utf-8"?>
<p:tagLst xmlns:a="http://schemas.openxmlformats.org/drawingml/2006/main" xmlns:r="http://schemas.openxmlformats.org/officeDocument/2006/relationships" xmlns:p="http://schemas.openxmlformats.org/presentationml/2006/main">
  <p:tag name="AS_UNIQUEID" val="578"/>
</p:tagLst>
</file>

<file path=ppt/tags/tag464.xml><?xml version="1.0" encoding="utf-8"?>
<p:tagLst xmlns:a="http://schemas.openxmlformats.org/drawingml/2006/main" xmlns:r="http://schemas.openxmlformats.org/officeDocument/2006/relationships" xmlns:p="http://schemas.openxmlformats.org/presentationml/2006/main">
  <p:tag name="AS_UNIQUEID" val="573"/>
</p:tagLst>
</file>

<file path=ppt/tags/tag465.xml><?xml version="1.0" encoding="utf-8"?>
<p:tagLst xmlns:a="http://schemas.openxmlformats.org/drawingml/2006/main" xmlns:r="http://schemas.openxmlformats.org/officeDocument/2006/relationships" xmlns:p="http://schemas.openxmlformats.org/presentationml/2006/main">
  <p:tag name="AS_UNIQUEID" val="574"/>
</p:tagLst>
</file>

<file path=ppt/tags/tag466.xml><?xml version="1.0" encoding="utf-8"?>
<p:tagLst xmlns:a="http://schemas.openxmlformats.org/drawingml/2006/main" xmlns:r="http://schemas.openxmlformats.org/officeDocument/2006/relationships" xmlns:p="http://schemas.openxmlformats.org/presentationml/2006/main">
  <p:tag name="AS_UNIQUEID" val="575"/>
</p:tagLst>
</file>

<file path=ppt/tags/tag467.xml><?xml version="1.0" encoding="utf-8"?>
<p:tagLst xmlns:a="http://schemas.openxmlformats.org/drawingml/2006/main" xmlns:r="http://schemas.openxmlformats.org/officeDocument/2006/relationships" xmlns:p="http://schemas.openxmlformats.org/presentationml/2006/main">
  <p:tag name="AS_UNIQUEID" val="580"/>
</p:tagLst>
</file>

<file path=ppt/tags/tag468.xml><?xml version="1.0" encoding="utf-8"?>
<p:tagLst xmlns:a="http://schemas.openxmlformats.org/drawingml/2006/main" xmlns:r="http://schemas.openxmlformats.org/officeDocument/2006/relationships" xmlns:p="http://schemas.openxmlformats.org/presentationml/2006/main">
  <p:tag name="AS_UNIQUEID" val="581"/>
</p:tagLst>
</file>

<file path=ppt/tags/tag469.xml><?xml version="1.0" encoding="utf-8"?>
<p:tagLst xmlns:a="http://schemas.openxmlformats.org/drawingml/2006/main" xmlns:r="http://schemas.openxmlformats.org/officeDocument/2006/relationships" xmlns:p="http://schemas.openxmlformats.org/presentationml/2006/main">
  <p:tag name="AS_UNIQUEID" val="582"/>
</p:tagLst>
</file>

<file path=ppt/tags/tag47.xml><?xml version="1.0" encoding="utf-8"?>
<p:tagLst xmlns:a="http://schemas.openxmlformats.org/drawingml/2006/main" xmlns:r="http://schemas.openxmlformats.org/officeDocument/2006/relationships" xmlns:p="http://schemas.openxmlformats.org/presentationml/2006/main">
  <p:tag name="AS_UNIQUEID" val="53"/>
</p:tagLst>
</file>

<file path=ppt/tags/tag470.xml><?xml version="1.0" encoding="utf-8"?>
<p:tagLst xmlns:a="http://schemas.openxmlformats.org/drawingml/2006/main" xmlns:r="http://schemas.openxmlformats.org/officeDocument/2006/relationships" xmlns:p="http://schemas.openxmlformats.org/presentationml/2006/main">
  <p:tag name="AS_UNIQUEID" val="583"/>
</p:tagLst>
</file>

<file path=ppt/tags/tag471.xml><?xml version="1.0" encoding="utf-8"?>
<p:tagLst xmlns:a="http://schemas.openxmlformats.org/drawingml/2006/main" xmlns:r="http://schemas.openxmlformats.org/officeDocument/2006/relationships" xmlns:p="http://schemas.openxmlformats.org/presentationml/2006/main">
  <p:tag name="AS_UNIQUEID" val="584"/>
</p:tagLst>
</file>

<file path=ppt/tags/tag472.xml><?xml version="1.0" encoding="utf-8"?>
<p:tagLst xmlns:a="http://schemas.openxmlformats.org/drawingml/2006/main" xmlns:r="http://schemas.openxmlformats.org/officeDocument/2006/relationships" xmlns:p="http://schemas.openxmlformats.org/presentationml/2006/main">
  <p:tag name="AS_UNIQUEID" val="585"/>
</p:tagLst>
</file>

<file path=ppt/tags/tag473.xml><?xml version="1.0" encoding="utf-8"?>
<p:tagLst xmlns:a="http://schemas.openxmlformats.org/drawingml/2006/main" xmlns:r="http://schemas.openxmlformats.org/officeDocument/2006/relationships" xmlns:p="http://schemas.openxmlformats.org/presentationml/2006/main">
  <p:tag name="AS_UNIQUEID" val="591"/>
</p:tagLst>
</file>

<file path=ppt/tags/tag474.xml><?xml version="1.0" encoding="utf-8"?>
<p:tagLst xmlns:a="http://schemas.openxmlformats.org/drawingml/2006/main" xmlns:r="http://schemas.openxmlformats.org/officeDocument/2006/relationships" xmlns:p="http://schemas.openxmlformats.org/presentationml/2006/main">
  <p:tag name="AS_UNIQUEID" val="592"/>
</p:tagLst>
</file>

<file path=ppt/tags/tag475.xml><?xml version="1.0" encoding="utf-8"?>
<p:tagLst xmlns:a="http://schemas.openxmlformats.org/drawingml/2006/main" xmlns:r="http://schemas.openxmlformats.org/officeDocument/2006/relationships" xmlns:p="http://schemas.openxmlformats.org/presentationml/2006/main">
  <p:tag name="AS_UNIQUEID" val="593"/>
</p:tagLst>
</file>

<file path=ppt/tags/tag476.xml><?xml version="1.0" encoding="utf-8"?>
<p:tagLst xmlns:a="http://schemas.openxmlformats.org/drawingml/2006/main" xmlns:r="http://schemas.openxmlformats.org/officeDocument/2006/relationships" xmlns:p="http://schemas.openxmlformats.org/presentationml/2006/main">
  <p:tag name="AS_UNIQUEID" val="594"/>
</p:tagLst>
</file>

<file path=ppt/tags/tag477.xml><?xml version="1.0" encoding="utf-8"?>
<p:tagLst xmlns:a="http://schemas.openxmlformats.org/drawingml/2006/main" xmlns:r="http://schemas.openxmlformats.org/officeDocument/2006/relationships" xmlns:p="http://schemas.openxmlformats.org/presentationml/2006/main">
  <p:tag name="AS_UNIQUEID" val="595"/>
</p:tagLst>
</file>

<file path=ppt/tags/tag478.xml><?xml version="1.0" encoding="utf-8"?>
<p:tagLst xmlns:a="http://schemas.openxmlformats.org/drawingml/2006/main" xmlns:r="http://schemas.openxmlformats.org/officeDocument/2006/relationships" xmlns:p="http://schemas.openxmlformats.org/presentationml/2006/main">
  <p:tag name="AS_UNIQUEID" val="596"/>
</p:tagLst>
</file>

<file path=ppt/tags/tag479.xml><?xml version="1.0" encoding="utf-8"?>
<p:tagLst xmlns:a="http://schemas.openxmlformats.org/drawingml/2006/main" xmlns:r="http://schemas.openxmlformats.org/officeDocument/2006/relationships" xmlns:p="http://schemas.openxmlformats.org/presentationml/2006/main">
  <p:tag name="AS_UNIQUEID" val="587"/>
</p:tagLst>
</file>

<file path=ppt/tags/tag48.xml><?xml version="1.0" encoding="utf-8"?>
<p:tagLst xmlns:a="http://schemas.openxmlformats.org/drawingml/2006/main" xmlns:r="http://schemas.openxmlformats.org/officeDocument/2006/relationships" xmlns:p="http://schemas.openxmlformats.org/presentationml/2006/main">
  <p:tag name="AS_UNIQUEID" val="54"/>
</p:tagLst>
</file>

<file path=ppt/tags/tag480.xml><?xml version="1.0" encoding="utf-8"?>
<p:tagLst xmlns:a="http://schemas.openxmlformats.org/drawingml/2006/main" xmlns:r="http://schemas.openxmlformats.org/officeDocument/2006/relationships" xmlns:p="http://schemas.openxmlformats.org/presentationml/2006/main">
  <p:tag name="AS_UNIQUEID" val="588"/>
</p:tagLst>
</file>

<file path=ppt/tags/tag481.xml><?xml version="1.0" encoding="utf-8"?>
<p:tagLst xmlns:a="http://schemas.openxmlformats.org/drawingml/2006/main" xmlns:r="http://schemas.openxmlformats.org/officeDocument/2006/relationships" xmlns:p="http://schemas.openxmlformats.org/presentationml/2006/main">
  <p:tag name="AS_UNIQUEID" val="589"/>
</p:tagLst>
</file>

<file path=ppt/tags/tag482.xml><?xml version="1.0" encoding="utf-8"?>
<p:tagLst xmlns:a="http://schemas.openxmlformats.org/drawingml/2006/main" xmlns:r="http://schemas.openxmlformats.org/officeDocument/2006/relationships" xmlns:p="http://schemas.openxmlformats.org/presentationml/2006/main">
  <p:tag name="AS_UNIQUEID" val="598"/>
</p:tagLst>
</file>

<file path=ppt/tags/tag483.xml><?xml version="1.0" encoding="utf-8"?>
<p:tagLst xmlns:a="http://schemas.openxmlformats.org/drawingml/2006/main" xmlns:r="http://schemas.openxmlformats.org/officeDocument/2006/relationships" xmlns:p="http://schemas.openxmlformats.org/presentationml/2006/main">
  <p:tag name="AS_UNIQUEID" val="599"/>
</p:tagLst>
</file>

<file path=ppt/tags/tag484.xml><?xml version="1.0" encoding="utf-8"?>
<p:tagLst xmlns:a="http://schemas.openxmlformats.org/drawingml/2006/main" xmlns:r="http://schemas.openxmlformats.org/officeDocument/2006/relationships" xmlns:p="http://schemas.openxmlformats.org/presentationml/2006/main">
  <p:tag name="AS_UNIQUEID" val="600"/>
</p:tagLst>
</file>

<file path=ppt/tags/tag485.xml><?xml version="1.0" encoding="utf-8"?>
<p:tagLst xmlns:a="http://schemas.openxmlformats.org/drawingml/2006/main" xmlns:r="http://schemas.openxmlformats.org/officeDocument/2006/relationships" xmlns:p="http://schemas.openxmlformats.org/presentationml/2006/main">
  <p:tag name="AS_UNIQUEID" val="601"/>
</p:tagLst>
</file>

<file path=ppt/tags/tag486.xml><?xml version="1.0" encoding="utf-8"?>
<p:tagLst xmlns:a="http://schemas.openxmlformats.org/drawingml/2006/main" xmlns:r="http://schemas.openxmlformats.org/officeDocument/2006/relationships" xmlns:p="http://schemas.openxmlformats.org/presentationml/2006/main">
  <p:tag name="AS_UNIQUEID" val="602"/>
</p:tagLst>
</file>

<file path=ppt/tags/tag487.xml><?xml version="1.0" encoding="utf-8"?>
<p:tagLst xmlns:a="http://schemas.openxmlformats.org/drawingml/2006/main" xmlns:r="http://schemas.openxmlformats.org/officeDocument/2006/relationships" xmlns:p="http://schemas.openxmlformats.org/presentationml/2006/main">
  <p:tag name="AS_UNIQUEID" val="604"/>
</p:tagLst>
</file>

<file path=ppt/tags/tag488.xml><?xml version="1.0" encoding="utf-8"?>
<p:tagLst xmlns:a="http://schemas.openxmlformats.org/drawingml/2006/main" xmlns:r="http://schemas.openxmlformats.org/officeDocument/2006/relationships" xmlns:p="http://schemas.openxmlformats.org/presentationml/2006/main">
  <p:tag name="AS_UNIQUEID" val="605"/>
</p:tagLst>
</file>

<file path=ppt/tags/tag489.xml><?xml version="1.0" encoding="utf-8"?>
<p:tagLst xmlns:a="http://schemas.openxmlformats.org/drawingml/2006/main" xmlns:r="http://schemas.openxmlformats.org/officeDocument/2006/relationships" xmlns:p="http://schemas.openxmlformats.org/presentationml/2006/main">
  <p:tag name="AS_UNIQUEID" val="607"/>
</p:tagLst>
</file>

<file path=ppt/tags/tag49.xml><?xml version="1.0" encoding="utf-8"?>
<p:tagLst xmlns:a="http://schemas.openxmlformats.org/drawingml/2006/main" xmlns:r="http://schemas.openxmlformats.org/officeDocument/2006/relationships" xmlns:p="http://schemas.openxmlformats.org/presentationml/2006/main">
  <p:tag name="AS_UNIQUEID" val="55"/>
</p:tagLst>
</file>

<file path=ppt/tags/tag490.xml><?xml version="1.0" encoding="utf-8"?>
<p:tagLst xmlns:a="http://schemas.openxmlformats.org/drawingml/2006/main" xmlns:r="http://schemas.openxmlformats.org/officeDocument/2006/relationships" xmlns:p="http://schemas.openxmlformats.org/presentationml/2006/main">
  <p:tag name="AS_UNIQUEID" val="608"/>
</p:tagLst>
</file>

<file path=ppt/tags/tag491.xml><?xml version="1.0" encoding="utf-8"?>
<p:tagLst xmlns:a="http://schemas.openxmlformats.org/drawingml/2006/main" xmlns:r="http://schemas.openxmlformats.org/officeDocument/2006/relationships" xmlns:p="http://schemas.openxmlformats.org/presentationml/2006/main">
  <p:tag name="AS_UNIQUEID" val="614"/>
</p:tagLst>
</file>

<file path=ppt/tags/tag492.xml><?xml version="1.0" encoding="utf-8"?>
<p:tagLst xmlns:a="http://schemas.openxmlformats.org/drawingml/2006/main" xmlns:r="http://schemas.openxmlformats.org/officeDocument/2006/relationships" xmlns:p="http://schemas.openxmlformats.org/presentationml/2006/main">
  <p:tag name="AS_UNIQUEID" val="615"/>
</p:tagLst>
</file>

<file path=ppt/tags/tag493.xml><?xml version="1.0" encoding="utf-8"?>
<p:tagLst xmlns:a="http://schemas.openxmlformats.org/drawingml/2006/main" xmlns:r="http://schemas.openxmlformats.org/officeDocument/2006/relationships" xmlns:p="http://schemas.openxmlformats.org/presentationml/2006/main">
  <p:tag name="AS_UNIQUEID" val="616"/>
</p:tagLst>
</file>

<file path=ppt/tags/tag494.xml><?xml version="1.0" encoding="utf-8"?>
<p:tagLst xmlns:a="http://schemas.openxmlformats.org/drawingml/2006/main" xmlns:r="http://schemas.openxmlformats.org/officeDocument/2006/relationships" xmlns:p="http://schemas.openxmlformats.org/presentationml/2006/main">
  <p:tag name="AS_UNIQUEID" val="610"/>
</p:tagLst>
</file>

<file path=ppt/tags/tag495.xml><?xml version="1.0" encoding="utf-8"?>
<p:tagLst xmlns:a="http://schemas.openxmlformats.org/drawingml/2006/main" xmlns:r="http://schemas.openxmlformats.org/officeDocument/2006/relationships" xmlns:p="http://schemas.openxmlformats.org/presentationml/2006/main">
  <p:tag name="AS_UNIQUEID" val="611"/>
</p:tagLst>
</file>

<file path=ppt/tags/tag496.xml><?xml version="1.0" encoding="utf-8"?>
<p:tagLst xmlns:a="http://schemas.openxmlformats.org/drawingml/2006/main" xmlns:r="http://schemas.openxmlformats.org/officeDocument/2006/relationships" xmlns:p="http://schemas.openxmlformats.org/presentationml/2006/main">
  <p:tag name="AS_UNIQUEID" val="612"/>
</p:tagLst>
</file>

<file path=ppt/tags/tag497.xml><?xml version="1.0" encoding="utf-8"?>
<p:tagLst xmlns:a="http://schemas.openxmlformats.org/drawingml/2006/main" xmlns:r="http://schemas.openxmlformats.org/officeDocument/2006/relationships" xmlns:p="http://schemas.openxmlformats.org/presentationml/2006/main">
  <p:tag name="AS_UNIQUEID" val="622"/>
</p:tagLst>
</file>

<file path=ppt/tags/tag498.xml><?xml version="1.0" encoding="utf-8"?>
<p:tagLst xmlns:a="http://schemas.openxmlformats.org/drawingml/2006/main" xmlns:r="http://schemas.openxmlformats.org/officeDocument/2006/relationships" xmlns:p="http://schemas.openxmlformats.org/presentationml/2006/main">
  <p:tag name="AS_UNIQUEID" val="623"/>
</p:tagLst>
</file>

<file path=ppt/tags/tag499.xml><?xml version="1.0" encoding="utf-8"?>
<p:tagLst xmlns:a="http://schemas.openxmlformats.org/drawingml/2006/main" xmlns:r="http://schemas.openxmlformats.org/officeDocument/2006/relationships" xmlns:p="http://schemas.openxmlformats.org/presentationml/2006/main">
  <p:tag name="AS_UNIQUEID" val="624"/>
</p:tagLst>
</file>

<file path=ppt/tags/tag5.xml><?xml version="1.0" encoding="utf-8"?>
<p:tagLst xmlns:a="http://schemas.openxmlformats.org/drawingml/2006/main" xmlns:r="http://schemas.openxmlformats.org/officeDocument/2006/relationships" xmlns:p="http://schemas.openxmlformats.org/presentationml/2006/main">
  <p:tag name="AS_UNIQUEID" val="244"/>
</p:tagLst>
</file>

<file path=ppt/tags/tag50.xml><?xml version="1.0" encoding="utf-8"?>
<p:tagLst xmlns:a="http://schemas.openxmlformats.org/drawingml/2006/main" xmlns:r="http://schemas.openxmlformats.org/officeDocument/2006/relationships" xmlns:p="http://schemas.openxmlformats.org/presentationml/2006/main">
  <p:tag name="AS_UNIQUEID" val="56"/>
</p:tagLst>
</file>

<file path=ppt/tags/tag500.xml><?xml version="1.0" encoding="utf-8"?>
<p:tagLst xmlns:a="http://schemas.openxmlformats.org/drawingml/2006/main" xmlns:r="http://schemas.openxmlformats.org/officeDocument/2006/relationships" xmlns:p="http://schemas.openxmlformats.org/presentationml/2006/main">
  <p:tag name="AS_UNIQUEID" val="625"/>
</p:tagLst>
</file>

<file path=ppt/tags/tag501.xml><?xml version="1.0" encoding="utf-8"?>
<p:tagLst xmlns:a="http://schemas.openxmlformats.org/drawingml/2006/main" xmlns:r="http://schemas.openxmlformats.org/officeDocument/2006/relationships" xmlns:p="http://schemas.openxmlformats.org/presentationml/2006/main">
  <p:tag name="AS_UNIQUEID" val="626"/>
</p:tagLst>
</file>

<file path=ppt/tags/tag502.xml><?xml version="1.0" encoding="utf-8"?>
<p:tagLst xmlns:a="http://schemas.openxmlformats.org/drawingml/2006/main" xmlns:r="http://schemas.openxmlformats.org/officeDocument/2006/relationships" xmlns:p="http://schemas.openxmlformats.org/presentationml/2006/main">
  <p:tag name="AS_UNIQUEID" val="627"/>
</p:tagLst>
</file>

<file path=ppt/tags/tag503.xml><?xml version="1.0" encoding="utf-8"?>
<p:tagLst xmlns:a="http://schemas.openxmlformats.org/drawingml/2006/main" xmlns:r="http://schemas.openxmlformats.org/officeDocument/2006/relationships" xmlns:p="http://schemas.openxmlformats.org/presentationml/2006/main">
  <p:tag name="AS_UNIQUEID" val="628"/>
</p:tagLst>
</file>

<file path=ppt/tags/tag504.xml><?xml version="1.0" encoding="utf-8"?>
<p:tagLst xmlns:a="http://schemas.openxmlformats.org/drawingml/2006/main" xmlns:r="http://schemas.openxmlformats.org/officeDocument/2006/relationships" xmlns:p="http://schemas.openxmlformats.org/presentationml/2006/main">
  <p:tag name="AS_UNIQUEID" val="618"/>
</p:tagLst>
</file>

<file path=ppt/tags/tag505.xml><?xml version="1.0" encoding="utf-8"?>
<p:tagLst xmlns:a="http://schemas.openxmlformats.org/drawingml/2006/main" xmlns:r="http://schemas.openxmlformats.org/officeDocument/2006/relationships" xmlns:p="http://schemas.openxmlformats.org/presentationml/2006/main">
  <p:tag name="AS_UNIQUEID" val="619"/>
</p:tagLst>
</file>

<file path=ppt/tags/tag506.xml><?xml version="1.0" encoding="utf-8"?>
<p:tagLst xmlns:a="http://schemas.openxmlformats.org/drawingml/2006/main" xmlns:r="http://schemas.openxmlformats.org/officeDocument/2006/relationships" xmlns:p="http://schemas.openxmlformats.org/presentationml/2006/main">
  <p:tag name="AS_UNIQUEID" val="620"/>
</p:tagLst>
</file>

<file path=ppt/tags/tag507.xml><?xml version="1.0" encoding="utf-8"?>
<p:tagLst xmlns:a="http://schemas.openxmlformats.org/drawingml/2006/main" xmlns:r="http://schemas.openxmlformats.org/officeDocument/2006/relationships" xmlns:p="http://schemas.openxmlformats.org/presentationml/2006/main">
  <p:tag name="AS_UNIQUEID" val="634"/>
</p:tagLst>
</file>

<file path=ppt/tags/tag508.xml><?xml version="1.0" encoding="utf-8"?>
<p:tagLst xmlns:a="http://schemas.openxmlformats.org/drawingml/2006/main" xmlns:r="http://schemas.openxmlformats.org/officeDocument/2006/relationships" xmlns:p="http://schemas.openxmlformats.org/presentationml/2006/main">
  <p:tag name="AS_UNIQUEID" val="635"/>
</p:tagLst>
</file>

<file path=ppt/tags/tag509.xml><?xml version="1.0" encoding="utf-8"?>
<p:tagLst xmlns:a="http://schemas.openxmlformats.org/drawingml/2006/main" xmlns:r="http://schemas.openxmlformats.org/officeDocument/2006/relationships" xmlns:p="http://schemas.openxmlformats.org/presentationml/2006/main">
  <p:tag name="AS_UNIQUEID" val="636"/>
</p:tagLst>
</file>

<file path=ppt/tags/tag51.xml><?xml version="1.0" encoding="utf-8"?>
<p:tagLst xmlns:a="http://schemas.openxmlformats.org/drawingml/2006/main" xmlns:r="http://schemas.openxmlformats.org/officeDocument/2006/relationships" xmlns:p="http://schemas.openxmlformats.org/presentationml/2006/main">
  <p:tag name="AS_UNIQUEID" val="57"/>
</p:tagLst>
</file>

<file path=ppt/tags/tag510.xml><?xml version="1.0" encoding="utf-8"?>
<p:tagLst xmlns:a="http://schemas.openxmlformats.org/drawingml/2006/main" xmlns:r="http://schemas.openxmlformats.org/officeDocument/2006/relationships" xmlns:p="http://schemas.openxmlformats.org/presentationml/2006/main">
  <p:tag name="AS_UNIQUEID" val="637"/>
</p:tagLst>
</file>

<file path=ppt/tags/tag511.xml><?xml version="1.0" encoding="utf-8"?>
<p:tagLst xmlns:a="http://schemas.openxmlformats.org/drawingml/2006/main" xmlns:r="http://schemas.openxmlformats.org/officeDocument/2006/relationships" xmlns:p="http://schemas.openxmlformats.org/presentationml/2006/main">
  <p:tag name="AS_UNIQUEID" val="638"/>
</p:tagLst>
</file>

<file path=ppt/tags/tag512.xml><?xml version="1.0" encoding="utf-8"?>
<p:tagLst xmlns:a="http://schemas.openxmlformats.org/drawingml/2006/main" xmlns:r="http://schemas.openxmlformats.org/officeDocument/2006/relationships" xmlns:p="http://schemas.openxmlformats.org/presentationml/2006/main">
  <p:tag name="AS_UNIQUEID" val="639"/>
</p:tagLst>
</file>

<file path=ppt/tags/tag513.xml><?xml version="1.0" encoding="utf-8"?>
<p:tagLst xmlns:a="http://schemas.openxmlformats.org/drawingml/2006/main" xmlns:r="http://schemas.openxmlformats.org/officeDocument/2006/relationships" xmlns:p="http://schemas.openxmlformats.org/presentationml/2006/main">
  <p:tag name="AS_UNIQUEID" val="640"/>
</p:tagLst>
</file>

<file path=ppt/tags/tag514.xml><?xml version="1.0" encoding="utf-8"?>
<p:tagLst xmlns:a="http://schemas.openxmlformats.org/drawingml/2006/main" xmlns:r="http://schemas.openxmlformats.org/officeDocument/2006/relationships" xmlns:p="http://schemas.openxmlformats.org/presentationml/2006/main">
  <p:tag name="AS_UNIQUEID" val="641"/>
</p:tagLst>
</file>

<file path=ppt/tags/tag515.xml><?xml version="1.0" encoding="utf-8"?>
<p:tagLst xmlns:a="http://schemas.openxmlformats.org/drawingml/2006/main" xmlns:r="http://schemas.openxmlformats.org/officeDocument/2006/relationships" xmlns:p="http://schemas.openxmlformats.org/presentationml/2006/main">
  <p:tag name="AS_UNIQUEID" val="630"/>
</p:tagLst>
</file>

<file path=ppt/tags/tag516.xml><?xml version="1.0" encoding="utf-8"?>
<p:tagLst xmlns:a="http://schemas.openxmlformats.org/drawingml/2006/main" xmlns:r="http://schemas.openxmlformats.org/officeDocument/2006/relationships" xmlns:p="http://schemas.openxmlformats.org/presentationml/2006/main">
  <p:tag name="AS_UNIQUEID" val="631"/>
</p:tagLst>
</file>

<file path=ppt/tags/tag517.xml><?xml version="1.0" encoding="utf-8"?>
<p:tagLst xmlns:a="http://schemas.openxmlformats.org/drawingml/2006/main" xmlns:r="http://schemas.openxmlformats.org/officeDocument/2006/relationships" xmlns:p="http://schemas.openxmlformats.org/presentationml/2006/main">
  <p:tag name="AS_UNIQUEID" val="632"/>
</p:tagLst>
</file>

<file path=ppt/tags/tag518.xml><?xml version="1.0" encoding="utf-8"?>
<p:tagLst xmlns:a="http://schemas.openxmlformats.org/drawingml/2006/main" xmlns:r="http://schemas.openxmlformats.org/officeDocument/2006/relationships" xmlns:p="http://schemas.openxmlformats.org/presentationml/2006/main">
  <p:tag name="AS_UNIQUEID" val="647"/>
</p:tagLst>
</file>

<file path=ppt/tags/tag519.xml><?xml version="1.0" encoding="utf-8"?>
<p:tagLst xmlns:a="http://schemas.openxmlformats.org/drawingml/2006/main" xmlns:r="http://schemas.openxmlformats.org/officeDocument/2006/relationships" xmlns:p="http://schemas.openxmlformats.org/presentationml/2006/main">
  <p:tag name="AS_UNIQUEID" val="648"/>
</p:tagLst>
</file>

<file path=ppt/tags/tag52.xml><?xml version="1.0" encoding="utf-8"?>
<p:tagLst xmlns:a="http://schemas.openxmlformats.org/drawingml/2006/main" xmlns:r="http://schemas.openxmlformats.org/officeDocument/2006/relationships" xmlns:p="http://schemas.openxmlformats.org/presentationml/2006/main">
  <p:tag name="AS_UNIQUEID" val="58"/>
</p:tagLst>
</file>

<file path=ppt/tags/tag520.xml><?xml version="1.0" encoding="utf-8"?>
<p:tagLst xmlns:a="http://schemas.openxmlformats.org/drawingml/2006/main" xmlns:r="http://schemas.openxmlformats.org/officeDocument/2006/relationships" xmlns:p="http://schemas.openxmlformats.org/presentationml/2006/main">
  <p:tag name="AS_UNIQUEID" val="649"/>
</p:tagLst>
</file>

<file path=ppt/tags/tag521.xml><?xml version="1.0" encoding="utf-8"?>
<p:tagLst xmlns:a="http://schemas.openxmlformats.org/drawingml/2006/main" xmlns:r="http://schemas.openxmlformats.org/officeDocument/2006/relationships" xmlns:p="http://schemas.openxmlformats.org/presentationml/2006/main">
  <p:tag name="AS_UNIQUEID" val="643"/>
</p:tagLst>
</file>

<file path=ppt/tags/tag522.xml><?xml version="1.0" encoding="utf-8"?>
<p:tagLst xmlns:a="http://schemas.openxmlformats.org/drawingml/2006/main" xmlns:r="http://schemas.openxmlformats.org/officeDocument/2006/relationships" xmlns:p="http://schemas.openxmlformats.org/presentationml/2006/main">
  <p:tag name="AS_UNIQUEID" val="644"/>
</p:tagLst>
</file>

<file path=ppt/tags/tag523.xml><?xml version="1.0" encoding="utf-8"?>
<p:tagLst xmlns:a="http://schemas.openxmlformats.org/drawingml/2006/main" xmlns:r="http://schemas.openxmlformats.org/officeDocument/2006/relationships" xmlns:p="http://schemas.openxmlformats.org/presentationml/2006/main">
  <p:tag name="AS_UNIQUEID" val="645"/>
</p:tagLst>
</file>

<file path=ppt/tags/tag524.xml><?xml version="1.0" encoding="utf-8"?>
<p:tagLst xmlns:a="http://schemas.openxmlformats.org/drawingml/2006/main" xmlns:r="http://schemas.openxmlformats.org/officeDocument/2006/relationships" xmlns:p="http://schemas.openxmlformats.org/presentationml/2006/main">
  <p:tag name="AS_UNIQUEID" val="655"/>
</p:tagLst>
</file>

<file path=ppt/tags/tag525.xml><?xml version="1.0" encoding="utf-8"?>
<p:tagLst xmlns:a="http://schemas.openxmlformats.org/drawingml/2006/main" xmlns:r="http://schemas.openxmlformats.org/officeDocument/2006/relationships" xmlns:p="http://schemas.openxmlformats.org/presentationml/2006/main">
  <p:tag name="AS_UNIQUEID" val="656"/>
</p:tagLst>
</file>

<file path=ppt/tags/tag526.xml><?xml version="1.0" encoding="utf-8"?>
<p:tagLst xmlns:a="http://schemas.openxmlformats.org/drawingml/2006/main" xmlns:r="http://schemas.openxmlformats.org/officeDocument/2006/relationships" xmlns:p="http://schemas.openxmlformats.org/presentationml/2006/main">
  <p:tag name="AS_UNIQUEID" val="657"/>
</p:tagLst>
</file>

<file path=ppt/tags/tag527.xml><?xml version="1.0" encoding="utf-8"?>
<p:tagLst xmlns:a="http://schemas.openxmlformats.org/drawingml/2006/main" xmlns:r="http://schemas.openxmlformats.org/officeDocument/2006/relationships" xmlns:p="http://schemas.openxmlformats.org/presentationml/2006/main">
  <p:tag name="AS_UNIQUEID" val="651"/>
</p:tagLst>
</file>

<file path=ppt/tags/tag528.xml><?xml version="1.0" encoding="utf-8"?>
<p:tagLst xmlns:a="http://schemas.openxmlformats.org/drawingml/2006/main" xmlns:r="http://schemas.openxmlformats.org/officeDocument/2006/relationships" xmlns:p="http://schemas.openxmlformats.org/presentationml/2006/main">
  <p:tag name="AS_UNIQUEID" val="652"/>
</p:tagLst>
</file>

<file path=ppt/tags/tag529.xml><?xml version="1.0" encoding="utf-8"?>
<p:tagLst xmlns:a="http://schemas.openxmlformats.org/drawingml/2006/main" xmlns:r="http://schemas.openxmlformats.org/officeDocument/2006/relationships" xmlns:p="http://schemas.openxmlformats.org/presentationml/2006/main">
  <p:tag name="AS_UNIQUEID" val="653"/>
</p:tagLst>
</file>

<file path=ppt/tags/tag53.xml><?xml version="1.0" encoding="utf-8"?>
<p:tagLst xmlns:a="http://schemas.openxmlformats.org/drawingml/2006/main" xmlns:r="http://schemas.openxmlformats.org/officeDocument/2006/relationships" xmlns:p="http://schemas.openxmlformats.org/presentationml/2006/main">
  <p:tag name="AS_UNIQUEID" val="60"/>
</p:tagLst>
</file>

<file path=ppt/tags/tag530.xml><?xml version="1.0" encoding="utf-8"?>
<p:tagLst xmlns:a="http://schemas.openxmlformats.org/drawingml/2006/main" xmlns:r="http://schemas.openxmlformats.org/officeDocument/2006/relationships" xmlns:p="http://schemas.openxmlformats.org/presentationml/2006/main">
  <p:tag name="AS_UNIQUEID" val="663"/>
</p:tagLst>
</file>

<file path=ppt/tags/tag531.xml><?xml version="1.0" encoding="utf-8"?>
<p:tagLst xmlns:a="http://schemas.openxmlformats.org/drawingml/2006/main" xmlns:r="http://schemas.openxmlformats.org/officeDocument/2006/relationships" xmlns:p="http://schemas.openxmlformats.org/presentationml/2006/main">
  <p:tag name="AS_UNIQUEID" val="664"/>
</p:tagLst>
</file>

<file path=ppt/tags/tag532.xml><?xml version="1.0" encoding="utf-8"?>
<p:tagLst xmlns:a="http://schemas.openxmlformats.org/drawingml/2006/main" xmlns:r="http://schemas.openxmlformats.org/officeDocument/2006/relationships" xmlns:p="http://schemas.openxmlformats.org/presentationml/2006/main">
  <p:tag name="AS_UNIQUEID" val="659"/>
</p:tagLst>
</file>

<file path=ppt/tags/tag533.xml><?xml version="1.0" encoding="utf-8"?>
<p:tagLst xmlns:a="http://schemas.openxmlformats.org/drawingml/2006/main" xmlns:r="http://schemas.openxmlformats.org/officeDocument/2006/relationships" xmlns:p="http://schemas.openxmlformats.org/presentationml/2006/main">
  <p:tag name="AS_UNIQUEID" val="660"/>
</p:tagLst>
</file>

<file path=ppt/tags/tag534.xml><?xml version="1.0" encoding="utf-8"?>
<p:tagLst xmlns:a="http://schemas.openxmlformats.org/drawingml/2006/main" xmlns:r="http://schemas.openxmlformats.org/officeDocument/2006/relationships" xmlns:p="http://schemas.openxmlformats.org/presentationml/2006/main">
  <p:tag name="AS_UNIQUEID" val="661"/>
</p:tagLst>
</file>

<file path=ppt/tags/tag535.xml><?xml version="1.0" encoding="utf-8"?>
<p:tagLst xmlns:a="http://schemas.openxmlformats.org/drawingml/2006/main" xmlns:r="http://schemas.openxmlformats.org/officeDocument/2006/relationships" xmlns:p="http://schemas.openxmlformats.org/presentationml/2006/main">
  <p:tag name="AS_UNIQUEID" val="670"/>
</p:tagLst>
</file>

<file path=ppt/tags/tag536.xml><?xml version="1.0" encoding="utf-8"?>
<p:tagLst xmlns:a="http://schemas.openxmlformats.org/drawingml/2006/main" xmlns:r="http://schemas.openxmlformats.org/officeDocument/2006/relationships" xmlns:p="http://schemas.openxmlformats.org/presentationml/2006/main">
  <p:tag name="AS_UNIQUEID" val="671"/>
</p:tagLst>
</file>

<file path=ppt/tags/tag537.xml><?xml version="1.0" encoding="utf-8"?>
<p:tagLst xmlns:a="http://schemas.openxmlformats.org/drawingml/2006/main" xmlns:r="http://schemas.openxmlformats.org/officeDocument/2006/relationships" xmlns:p="http://schemas.openxmlformats.org/presentationml/2006/main">
  <p:tag name="AS_UNIQUEID" val="666"/>
</p:tagLst>
</file>

<file path=ppt/tags/tag538.xml><?xml version="1.0" encoding="utf-8"?>
<p:tagLst xmlns:a="http://schemas.openxmlformats.org/drawingml/2006/main" xmlns:r="http://schemas.openxmlformats.org/officeDocument/2006/relationships" xmlns:p="http://schemas.openxmlformats.org/presentationml/2006/main">
  <p:tag name="AS_UNIQUEID" val="667"/>
</p:tagLst>
</file>

<file path=ppt/tags/tag539.xml><?xml version="1.0" encoding="utf-8"?>
<p:tagLst xmlns:a="http://schemas.openxmlformats.org/drawingml/2006/main" xmlns:r="http://schemas.openxmlformats.org/officeDocument/2006/relationships" xmlns:p="http://schemas.openxmlformats.org/presentationml/2006/main">
  <p:tag name="AS_UNIQUEID" val="668"/>
</p:tagLst>
</file>

<file path=ppt/tags/tag54.xml><?xml version="1.0" encoding="utf-8"?>
<p:tagLst xmlns:a="http://schemas.openxmlformats.org/drawingml/2006/main" xmlns:r="http://schemas.openxmlformats.org/officeDocument/2006/relationships" xmlns:p="http://schemas.openxmlformats.org/presentationml/2006/main">
  <p:tag name="AS_UNIQUEID" val="61"/>
</p:tagLst>
</file>

<file path=ppt/tags/tag540.xml><?xml version="1.0" encoding="utf-8"?>
<p:tagLst xmlns:a="http://schemas.openxmlformats.org/drawingml/2006/main" xmlns:r="http://schemas.openxmlformats.org/officeDocument/2006/relationships" xmlns:p="http://schemas.openxmlformats.org/presentationml/2006/main">
  <p:tag name="AS_UNIQUEID" val="677"/>
</p:tagLst>
</file>

<file path=ppt/tags/tag541.xml><?xml version="1.0" encoding="utf-8"?>
<p:tagLst xmlns:a="http://schemas.openxmlformats.org/drawingml/2006/main" xmlns:r="http://schemas.openxmlformats.org/officeDocument/2006/relationships" xmlns:p="http://schemas.openxmlformats.org/presentationml/2006/main">
  <p:tag name="AS_UNIQUEID" val="678"/>
</p:tagLst>
</file>

<file path=ppt/tags/tag542.xml><?xml version="1.0" encoding="utf-8"?>
<p:tagLst xmlns:a="http://schemas.openxmlformats.org/drawingml/2006/main" xmlns:r="http://schemas.openxmlformats.org/officeDocument/2006/relationships" xmlns:p="http://schemas.openxmlformats.org/presentationml/2006/main">
  <p:tag name="AS_UNIQUEID" val="673"/>
</p:tagLst>
</file>

<file path=ppt/tags/tag543.xml><?xml version="1.0" encoding="utf-8"?>
<p:tagLst xmlns:a="http://schemas.openxmlformats.org/drawingml/2006/main" xmlns:r="http://schemas.openxmlformats.org/officeDocument/2006/relationships" xmlns:p="http://schemas.openxmlformats.org/presentationml/2006/main">
  <p:tag name="AS_UNIQUEID" val="674"/>
</p:tagLst>
</file>

<file path=ppt/tags/tag544.xml><?xml version="1.0" encoding="utf-8"?>
<p:tagLst xmlns:a="http://schemas.openxmlformats.org/drawingml/2006/main" xmlns:r="http://schemas.openxmlformats.org/officeDocument/2006/relationships" xmlns:p="http://schemas.openxmlformats.org/presentationml/2006/main">
  <p:tag name="AS_UNIQUEID" val="675"/>
</p:tagLst>
</file>

<file path=ppt/tags/tag545.xml><?xml version="1.0" encoding="utf-8"?>
<p:tagLst xmlns:a="http://schemas.openxmlformats.org/drawingml/2006/main" xmlns:r="http://schemas.openxmlformats.org/officeDocument/2006/relationships" xmlns:p="http://schemas.openxmlformats.org/presentationml/2006/main">
  <p:tag name="AS_UNIQUEID" val="680"/>
</p:tagLst>
</file>

<file path=ppt/tags/tag546.xml><?xml version="1.0" encoding="utf-8"?>
<p:tagLst xmlns:a="http://schemas.openxmlformats.org/drawingml/2006/main" xmlns:r="http://schemas.openxmlformats.org/officeDocument/2006/relationships" xmlns:p="http://schemas.openxmlformats.org/presentationml/2006/main">
  <p:tag name="AS_UNIQUEID" val="682"/>
</p:tagLst>
</file>

<file path=ppt/tags/tag547.xml><?xml version="1.0" encoding="utf-8"?>
<p:tagLst xmlns:a="http://schemas.openxmlformats.org/drawingml/2006/main" xmlns:r="http://schemas.openxmlformats.org/officeDocument/2006/relationships" xmlns:p="http://schemas.openxmlformats.org/presentationml/2006/main">
  <p:tag name="AS_UNIQUEID" val="683"/>
</p:tagLst>
</file>

<file path=ppt/tags/tag548.xml><?xml version="1.0" encoding="utf-8"?>
<p:tagLst xmlns:a="http://schemas.openxmlformats.org/drawingml/2006/main" xmlns:r="http://schemas.openxmlformats.org/officeDocument/2006/relationships" xmlns:p="http://schemas.openxmlformats.org/presentationml/2006/main">
  <p:tag name="AS_UNIQUEID" val="684"/>
</p:tagLst>
</file>

<file path=ppt/tags/tag549.xml><?xml version="1.0" encoding="utf-8"?>
<p:tagLst xmlns:a="http://schemas.openxmlformats.org/drawingml/2006/main" xmlns:r="http://schemas.openxmlformats.org/officeDocument/2006/relationships" xmlns:p="http://schemas.openxmlformats.org/presentationml/2006/main">
  <p:tag name="AS_UNIQUEID" val="690"/>
</p:tagLst>
</file>

<file path=ppt/tags/tag55.xml><?xml version="1.0" encoding="utf-8"?>
<p:tagLst xmlns:a="http://schemas.openxmlformats.org/drawingml/2006/main" xmlns:r="http://schemas.openxmlformats.org/officeDocument/2006/relationships" xmlns:p="http://schemas.openxmlformats.org/presentationml/2006/main">
  <p:tag name="AS_UNIQUEID" val="62"/>
</p:tagLst>
</file>

<file path=ppt/tags/tag550.xml><?xml version="1.0" encoding="utf-8"?>
<p:tagLst xmlns:a="http://schemas.openxmlformats.org/drawingml/2006/main" xmlns:r="http://schemas.openxmlformats.org/officeDocument/2006/relationships" xmlns:p="http://schemas.openxmlformats.org/presentationml/2006/main">
  <p:tag name="AS_UNIQUEID" val="691"/>
</p:tagLst>
</file>

<file path=ppt/tags/tag551.xml><?xml version="1.0" encoding="utf-8"?>
<p:tagLst xmlns:a="http://schemas.openxmlformats.org/drawingml/2006/main" xmlns:r="http://schemas.openxmlformats.org/officeDocument/2006/relationships" xmlns:p="http://schemas.openxmlformats.org/presentationml/2006/main">
  <p:tag name="AS_UNIQUEID" val="692"/>
</p:tagLst>
</file>

<file path=ppt/tags/tag552.xml><?xml version="1.0" encoding="utf-8"?>
<p:tagLst xmlns:a="http://schemas.openxmlformats.org/drawingml/2006/main" xmlns:r="http://schemas.openxmlformats.org/officeDocument/2006/relationships" xmlns:p="http://schemas.openxmlformats.org/presentationml/2006/main">
  <p:tag name="AS_UNIQUEID" val="686"/>
</p:tagLst>
</file>

<file path=ppt/tags/tag553.xml><?xml version="1.0" encoding="utf-8"?>
<p:tagLst xmlns:a="http://schemas.openxmlformats.org/drawingml/2006/main" xmlns:r="http://schemas.openxmlformats.org/officeDocument/2006/relationships" xmlns:p="http://schemas.openxmlformats.org/presentationml/2006/main">
  <p:tag name="AS_UNIQUEID" val="687"/>
</p:tagLst>
</file>

<file path=ppt/tags/tag554.xml><?xml version="1.0" encoding="utf-8"?>
<p:tagLst xmlns:a="http://schemas.openxmlformats.org/drawingml/2006/main" xmlns:r="http://schemas.openxmlformats.org/officeDocument/2006/relationships" xmlns:p="http://schemas.openxmlformats.org/presentationml/2006/main">
  <p:tag name="AS_UNIQUEID" val="688"/>
</p:tagLst>
</file>

<file path=ppt/tags/tag555.xml><?xml version="1.0" encoding="utf-8"?>
<p:tagLst xmlns:a="http://schemas.openxmlformats.org/drawingml/2006/main" xmlns:r="http://schemas.openxmlformats.org/officeDocument/2006/relationships" xmlns:p="http://schemas.openxmlformats.org/presentationml/2006/main">
  <p:tag name="AS_UNIQUEID" val="694"/>
</p:tagLst>
</file>

<file path=ppt/tags/tag556.xml><?xml version="1.0" encoding="utf-8"?>
<p:tagLst xmlns:a="http://schemas.openxmlformats.org/drawingml/2006/main" xmlns:r="http://schemas.openxmlformats.org/officeDocument/2006/relationships" xmlns:p="http://schemas.openxmlformats.org/presentationml/2006/main">
  <p:tag name="AS_UNIQUEID" val="696"/>
</p:tagLst>
</file>

<file path=ppt/tags/tag557.xml><?xml version="1.0" encoding="utf-8"?>
<p:tagLst xmlns:a="http://schemas.openxmlformats.org/drawingml/2006/main" xmlns:r="http://schemas.openxmlformats.org/officeDocument/2006/relationships" xmlns:p="http://schemas.openxmlformats.org/presentationml/2006/main">
  <p:tag name="AS_UNIQUEID" val="697"/>
</p:tagLst>
</file>

<file path=ppt/tags/tag558.xml><?xml version="1.0" encoding="utf-8"?>
<p:tagLst xmlns:a="http://schemas.openxmlformats.org/drawingml/2006/main" xmlns:r="http://schemas.openxmlformats.org/officeDocument/2006/relationships" xmlns:p="http://schemas.openxmlformats.org/presentationml/2006/main">
  <p:tag name="AS_UNIQUEID" val="703"/>
</p:tagLst>
</file>

<file path=ppt/tags/tag559.xml><?xml version="1.0" encoding="utf-8"?>
<p:tagLst xmlns:a="http://schemas.openxmlformats.org/drawingml/2006/main" xmlns:r="http://schemas.openxmlformats.org/officeDocument/2006/relationships" xmlns:p="http://schemas.openxmlformats.org/presentationml/2006/main">
  <p:tag name="AS_UNIQUEID" val="704"/>
</p:tagLst>
</file>

<file path=ppt/tags/tag56.xml><?xml version="1.0" encoding="utf-8"?>
<p:tagLst xmlns:a="http://schemas.openxmlformats.org/drawingml/2006/main" xmlns:r="http://schemas.openxmlformats.org/officeDocument/2006/relationships" xmlns:p="http://schemas.openxmlformats.org/presentationml/2006/main">
  <p:tag name="AS_UNIQUEID" val="63"/>
</p:tagLst>
</file>

<file path=ppt/tags/tag560.xml><?xml version="1.0" encoding="utf-8"?>
<p:tagLst xmlns:a="http://schemas.openxmlformats.org/drawingml/2006/main" xmlns:r="http://schemas.openxmlformats.org/officeDocument/2006/relationships" xmlns:p="http://schemas.openxmlformats.org/presentationml/2006/main">
  <p:tag name="AS_UNIQUEID" val="705"/>
</p:tagLst>
</file>

<file path=ppt/tags/tag561.xml><?xml version="1.0" encoding="utf-8"?>
<p:tagLst xmlns:a="http://schemas.openxmlformats.org/drawingml/2006/main" xmlns:r="http://schemas.openxmlformats.org/officeDocument/2006/relationships" xmlns:p="http://schemas.openxmlformats.org/presentationml/2006/main">
  <p:tag name="AS_UNIQUEID" val="699"/>
</p:tagLst>
</file>

<file path=ppt/tags/tag562.xml><?xml version="1.0" encoding="utf-8"?>
<p:tagLst xmlns:a="http://schemas.openxmlformats.org/drawingml/2006/main" xmlns:r="http://schemas.openxmlformats.org/officeDocument/2006/relationships" xmlns:p="http://schemas.openxmlformats.org/presentationml/2006/main">
  <p:tag name="AS_UNIQUEID" val="700"/>
</p:tagLst>
</file>

<file path=ppt/tags/tag563.xml><?xml version="1.0" encoding="utf-8"?>
<p:tagLst xmlns:a="http://schemas.openxmlformats.org/drawingml/2006/main" xmlns:r="http://schemas.openxmlformats.org/officeDocument/2006/relationships" xmlns:p="http://schemas.openxmlformats.org/presentationml/2006/main">
  <p:tag name="AS_UNIQUEID" val="701"/>
</p:tagLst>
</file>

<file path=ppt/tags/tag564.xml><?xml version="1.0" encoding="utf-8"?>
<p:tagLst xmlns:a="http://schemas.openxmlformats.org/drawingml/2006/main" xmlns:r="http://schemas.openxmlformats.org/officeDocument/2006/relationships" xmlns:p="http://schemas.openxmlformats.org/presentationml/2006/main">
  <p:tag name="AS_UNIQUEID" val="707"/>
</p:tagLst>
</file>

<file path=ppt/tags/tag565.xml><?xml version="1.0" encoding="utf-8"?>
<p:tagLst xmlns:a="http://schemas.openxmlformats.org/drawingml/2006/main" xmlns:r="http://schemas.openxmlformats.org/officeDocument/2006/relationships" xmlns:p="http://schemas.openxmlformats.org/presentationml/2006/main">
  <p:tag name="AS_UNIQUEID" val="708"/>
</p:tagLst>
</file>

<file path=ppt/tags/tag566.xml><?xml version="1.0" encoding="utf-8"?>
<p:tagLst xmlns:a="http://schemas.openxmlformats.org/drawingml/2006/main" xmlns:r="http://schemas.openxmlformats.org/officeDocument/2006/relationships" xmlns:p="http://schemas.openxmlformats.org/presentationml/2006/main">
  <p:tag name="AS_UNIQUEID" val="710"/>
</p:tagLst>
</file>

<file path=ppt/tags/tag567.xml><?xml version="1.0" encoding="utf-8"?>
<p:tagLst xmlns:a="http://schemas.openxmlformats.org/drawingml/2006/main" xmlns:r="http://schemas.openxmlformats.org/officeDocument/2006/relationships" xmlns:p="http://schemas.openxmlformats.org/presentationml/2006/main">
  <p:tag name="AS_UNIQUEID" val="712"/>
</p:tagLst>
</file>

<file path=ppt/tags/tag568.xml><?xml version="1.0" encoding="utf-8"?>
<p:tagLst xmlns:a="http://schemas.openxmlformats.org/drawingml/2006/main" xmlns:r="http://schemas.openxmlformats.org/officeDocument/2006/relationships" xmlns:p="http://schemas.openxmlformats.org/presentationml/2006/main">
  <p:tag name="AS_UNIQUEID" val="713"/>
</p:tagLst>
</file>

<file path=ppt/tags/tag569.xml><?xml version="1.0" encoding="utf-8"?>
<p:tagLst xmlns:a="http://schemas.openxmlformats.org/drawingml/2006/main" xmlns:r="http://schemas.openxmlformats.org/officeDocument/2006/relationships" xmlns:p="http://schemas.openxmlformats.org/presentationml/2006/main">
  <p:tag name="AS_UNIQUEID" val="714"/>
</p:tagLst>
</file>

<file path=ppt/tags/tag57.xml><?xml version="1.0" encoding="utf-8"?>
<p:tagLst xmlns:a="http://schemas.openxmlformats.org/drawingml/2006/main" xmlns:r="http://schemas.openxmlformats.org/officeDocument/2006/relationships" xmlns:p="http://schemas.openxmlformats.org/presentationml/2006/main">
  <p:tag name="AS_UNIQUEID" val="64"/>
</p:tagLst>
</file>

<file path=ppt/tags/tag570.xml><?xml version="1.0" encoding="utf-8"?>
<p:tagLst xmlns:a="http://schemas.openxmlformats.org/drawingml/2006/main" xmlns:r="http://schemas.openxmlformats.org/officeDocument/2006/relationships" xmlns:p="http://schemas.openxmlformats.org/presentationml/2006/main">
  <p:tag name="AS_UNIQUEID" val="720"/>
</p:tagLst>
</file>

<file path=ppt/tags/tag571.xml><?xml version="1.0" encoding="utf-8"?>
<p:tagLst xmlns:a="http://schemas.openxmlformats.org/drawingml/2006/main" xmlns:r="http://schemas.openxmlformats.org/officeDocument/2006/relationships" xmlns:p="http://schemas.openxmlformats.org/presentationml/2006/main">
  <p:tag name="AS_UNIQUEID" val="722"/>
</p:tagLst>
</file>

<file path=ppt/tags/tag572.xml><?xml version="1.0" encoding="utf-8"?>
<p:tagLst xmlns:a="http://schemas.openxmlformats.org/drawingml/2006/main" xmlns:r="http://schemas.openxmlformats.org/officeDocument/2006/relationships" xmlns:p="http://schemas.openxmlformats.org/presentationml/2006/main">
  <p:tag name="AS_UNIQUEID" val="723"/>
</p:tagLst>
</file>

<file path=ppt/tags/tag573.xml><?xml version="1.0" encoding="utf-8"?>
<p:tagLst xmlns:a="http://schemas.openxmlformats.org/drawingml/2006/main" xmlns:r="http://schemas.openxmlformats.org/officeDocument/2006/relationships" xmlns:p="http://schemas.openxmlformats.org/presentationml/2006/main">
  <p:tag name="AS_UNIQUEID" val="716"/>
</p:tagLst>
</file>

<file path=ppt/tags/tag574.xml><?xml version="1.0" encoding="utf-8"?>
<p:tagLst xmlns:a="http://schemas.openxmlformats.org/drawingml/2006/main" xmlns:r="http://schemas.openxmlformats.org/officeDocument/2006/relationships" xmlns:p="http://schemas.openxmlformats.org/presentationml/2006/main">
  <p:tag name="AS_UNIQUEID" val="717"/>
</p:tagLst>
</file>

<file path=ppt/tags/tag575.xml><?xml version="1.0" encoding="utf-8"?>
<p:tagLst xmlns:a="http://schemas.openxmlformats.org/drawingml/2006/main" xmlns:r="http://schemas.openxmlformats.org/officeDocument/2006/relationships" xmlns:p="http://schemas.openxmlformats.org/presentationml/2006/main">
  <p:tag name="AS_UNIQUEID" val="718"/>
</p:tagLst>
</file>

<file path=ppt/tags/tag576.xml><?xml version="1.0" encoding="utf-8"?>
<p:tagLst xmlns:a="http://schemas.openxmlformats.org/drawingml/2006/main" xmlns:r="http://schemas.openxmlformats.org/officeDocument/2006/relationships" xmlns:p="http://schemas.openxmlformats.org/presentationml/2006/main">
  <p:tag name="AS_UNIQUEID" val="729"/>
</p:tagLst>
</file>

<file path=ppt/tags/tag577.xml><?xml version="1.0" encoding="utf-8"?>
<p:tagLst xmlns:a="http://schemas.openxmlformats.org/drawingml/2006/main" xmlns:r="http://schemas.openxmlformats.org/officeDocument/2006/relationships" xmlns:p="http://schemas.openxmlformats.org/presentationml/2006/main">
  <p:tag name="AS_UNIQUEID" val="730"/>
</p:tagLst>
</file>

<file path=ppt/tags/tag578.xml><?xml version="1.0" encoding="utf-8"?>
<p:tagLst xmlns:a="http://schemas.openxmlformats.org/drawingml/2006/main" xmlns:r="http://schemas.openxmlformats.org/officeDocument/2006/relationships" xmlns:p="http://schemas.openxmlformats.org/presentationml/2006/main">
  <p:tag name="AS_UNIQUEID" val="731"/>
</p:tagLst>
</file>

<file path=ppt/tags/tag579.xml><?xml version="1.0" encoding="utf-8"?>
<p:tagLst xmlns:a="http://schemas.openxmlformats.org/drawingml/2006/main" xmlns:r="http://schemas.openxmlformats.org/officeDocument/2006/relationships" xmlns:p="http://schemas.openxmlformats.org/presentationml/2006/main">
  <p:tag name="AS_UNIQUEID" val="732"/>
</p:tagLst>
</file>

<file path=ppt/tags/tag58.xml><?xml version="1.0" encoding="utf-8"?>
<p:tagLst xmlns:a="http://schemas.openxmlformats.org/drawingml/2006/main" xmlns:r="http://schemas.openxmlformats.org/officeDocument/2006/relationships" xmlns:p="http://schemas.openxmlformats.org/presentationml/2006/main">
  <p:tag name="AS_UNIQUEID" val="66"/>
</p:tagLst>
</file>

<file path=ppt/tags/tag580.xml><?xml version="1.0" encoding="utf-8"?>
<p:tagLst xmlns:a="http://schemas.openxmlformats.org/drawingml/2006/main" xmlns:r="http://schemas.openxmlformats.org/officeDocument/2006/relationships" xmlns:p="http://schemas.openxmlformats.org/presentationml/2006/main">
  <p:tag name="AS_UNIQUEID" val="733"/>
</p:tagLst>
</file>

<file path=ppt/tags/tag581.xml><?xml version="1.0" encoding="utf-8"?>
<p:tagLst xmlns:a="http://schemas.openxmlformats.org/drawingml/2006/main" xmlns:r="http://schemas.openxmlformats.org/officeDocument/2006/relationships" xmlns:p="http://schemas.openxmlformats.org/presentationml/2006/main">
  <p:tag name="AS_UNIQUEID" val="725"/>
</p:tagLst>
</file>

<file path=ppt/tags/tag582.xml><?xml version="1.0" encoding="utf-8"?>
<p:tagLst xmlns:a="http://schemas.openxmlformats.org/drawingml/2006/main" xmlns:r="http://schemas.openxmlformats.org/officeDocument/2006/relationships" xmlns:p="http://schemas.openxmlformats.org/presentationml/2006/main">
  <p:tag name="AS_UNIQUEID" val="726"/>
</p:tagLst>
</file>

<file path=ppt/tags/tag583.xml><?xml version="1.0" encoding="utf-8"?>
<p:tagLst xmlns:a="http://schemas.openxmlformats.org/drawingml/2006/main" xmlns:r="http://schemas.openxmlformats.org/officeDocument/2006/relationships" xmlns:p="http://schemas.openxmlformats.org/presentationml/2006/main">
  <p:tag name="AS_UNIQUEID" val="727"/>
</p:tagLst>
</file>

<file path=ppt/tags/tag584.xml><?xml version="1.0" encoding="utf-8"?>
<p:tagLst xmlns:a="http://schemas.openxmlformats.org/drawingml/2006/main" xmlns:r="http://schemas.openxmlformats.org/officeDocument/2006/relationships" xmlns:p="http://schemas.openxmlformats.org/presentationml/2006/main">
  <p:tag name="AS_UNIQUEID" val="739"/>
</p:tagLst>
</file>

<file path=ppt/tags/tag585.xml><?xml version="1.0" encoding="utf-8"?>
<p:tagLst xmlns:a="http://schemas.openxmlformats.org/drawingml/2006/main" xmlns:r="http://schemas.openxmlformats.org/officeDocument/2006/relationships" xmlns:p="http://schemas.openxmlformats.org/presentationml/2006/main">
  <p:tag name="AS_UNIQUEID" val="740"/>
</p:tagLst>
</file>

<file path=ppt/tags/tag586.xml><?xml version="1.0" encoding="utf-8"?>
<p:tagLst xmlns:a="http://schemas.openxmlformats.org/drawingml/2006/main" xmlns:r="http://schemas.openxmlformats.org/officeDocument/2006/relationships" xmlns:p="http://schemas.openxmlformats.org/presentationml/2006/main">
  <p:tag name="AS_UNIQUEID" val="741"/>
</p:tagLst>
</file>

<file path=ppt/tags/tag587.xml><?xml version="1.0" encoding="utf-8"?>
<p:tagLst xmlns:a="http://schemas.openxmlformats.org/drawingml/2006/main" xmlns:r="http://schemas.openxmlformats.org/officeDocument/2006/relationships" xmlns:p="http://schemas.openxmlformats.org/presentationml/2006/main">
  <p:tag name="AS_UNIQUEID" val="742"/>
</p:tagLst>
</file>

<file path=ppt/tags/tag588.xml><?xml version="1.0" encoding="utf-8"?>
<p:tagLst xmlns:a="http://schemas.openxmlformats.org/drawingml/2006/main" xmlns:r="http://schemas.openxmlformats.org/officeDocument/2006/relationships" xmlns:p="http://schemas.openxmlformats.org/presentationml/2006/main">
  <p:tag name="AS_UNIQUEID" val="735"/>
</p:tagLst>
</file>

<file path=ppt/tags/tag589.xml><?xml version="1.0" encoding="utf-8"?>
<p:tagLst xmlns:a="http://schemas.openxmlformats.org/drawingml/2006/main" xmlns:r="http://schemas.openxmlformats.org/officeDocument/2006/relationships" xmlns:p="http://schemas.openxmlformats.org/presentationml/2006/main">
  <p:tag name="AS_UNIQUEID" val="736"/>
</p:tagLst>
</file>

<file path=ppt/tags/tag59.xml><?xml version="1.0" encoding="utf-8"?>
<p:tagLst xmlns:a="http://schemas.openxmlformats.org/drawingml/2006/main" xmlns:r="http://schemas.openxmlformats.org/officeDocument/2006/relationships" xmlns:p="http://schemas.openxmlformats.org/presentationml/2006/main">
  <p:tag name="AS_UNIQUEID" val="67"/>
</p:tagLst>
</file>

<file path=ppt/tags/tag590.xml><?xml version="1.0" encoding="utf-8"?>
<p:tagLst xmlns:a="http://schemas.openxmlformats.org/drawingml/2006/main" xmlns:r="http://schemas.openxmlformats.org/officeDocument/2006/relationships" xmlns:p="http://schemas.openxmlformats.org/presentationml/2006/main">
  <p:tag name="AS_UNIQUEID" val="737"/>
</p:tagLst>
</file>

<file path=ppt/tags/tag591.xml><?xml version="1.0" encoding="utf-8"?>
<p:tagLst xmlns:a="http://schemas.openxmlformats.org/drawingml/2006/main" xmlns:r="http://schemas.openxmlformats.org/officeDocument/2006/relationships" xmlns:p="http://schemas.openxmlformats.org/presentationml/2006/main">
  <p:tag name="AS_UNIQUEID" val="744"/>
</p:tagLst>
</file>

<file path=ppt/tags/tag592.xml><?xml version="1.0" encoding="utf-8"?>
<p:tagLst xmlns:a="http://schemas.openxmlformats.org/drawingml/2006/main" xmlns:r="http://schemas.openxmlformats.org/officeDocument/2006/relationships" xmlns:p="http://schemas.openxmlformats.org/presentationml/2006/main">
  <p:tag name="AS_UNIQUEID" val="745"/>
</p:tagLst>
</file>

<file path=ppt/tags/tag593.xml><?xml version="1.0" encoding="utf-8"?>
<p:tagLst xmlns:a="http://schemas.openxmlformats.org/drawingml/2006/main" xmlns:r="http://schemas.openxmlformats.org/officeDocument/2006/relationships" xmlns:p="http://schemas.openxmlformats.org/presentationml/2006/main">
  <p:tag name="AS_UNIQUEID" val="751"/>
</p:tagLst>
</file>

<file path=ppt/tags/tag594.xml><?xml version="1.0" encoding="utf-8"?>
<p:tagLst xmlns:a="http://schemas.openxmlformats.org/drawingml/2006/main" xmlns:r="http://schemas.openxmlformats.org/officeDocument/2006/relationships" xmlns:p="http://schemas.openxmlformats.org/presentationml/2006/main">
  <p:tag name="AS_UNIQUEID" val="752"/>
</p:tagLst>
</file>

<file path=ppt/tags/tag595.xml><?xml version="1.0" encoding="utf-8"?>
<p:tagLst xmlns:a="http://schemas.openxmlformats.org/drawingml/2006/main" xmlns:r="http://schemas.openxmlformats.org/officeDocument/2006/relationships" xmlns:p="http://schemas.openxmlformats.org/presentationml/2006/main">
  <p:tag name="AS_UNIQUEID" val="747"/>
</p:tagLst>
</file>

<file path=ppt/tags/tag596.xml><?xml version="1.0" encoding="utf-8"?>
<p:tagLst xmlns:a="http://schemas.openxmlformats.org/drawingml/2006/main" xmlns:r="http://schemas.openxmlformats.org/officeDocument/2006/relationships" xmlns:p="http://schemas.openxmlformats.org/presentationml/2006/main">
  <p:tag name="AS_UNIQUEID" val="748"/>
</p:tagLst>
</file>

<file path=ppt/tags/tag597.xml><?xml version="1.0" encoding="utf-8"?>
<p:tagLst xmlns:a="http://schemas.openxmlformats.org/drawingml/2006/main" xmlns:r="http://schemas.openxmlformats.org/officeDocument/2006/relationships" xmlns:p="http://schemas.openxmlformats.org/presentationml/2006/main">
  <p:tag name="AS_UNIQUEID" val="749"/>
</p:tagLst>
</file>

<file path=ppt/tags/tag598.xml><?xml version="1.0" encoding="utf-8"?>
<p:tagLst xmlns:a="http://schemas.openxmlformats.org/drawingml/2006/main" xmlns:r="http://schemas.openxmlformats.org/officeDocument/2006/relationships" xmlns:p="http://schemas.openxmlformats.org/presentationml/2006/main">
  <p:tag name="AS_UNIQUEID" val="758"/>
</p:tagLst>
</file>

<file path=ppt/tags/tag599.xml><?xml version="1.0" encoding="utf-8"?>
<p:tagLst xmlns:a="http://schemas.openxmlformats.org/drawingml/2006/main" xmlns:r="http://schemas.openxmlformats.org/officeDocument/2006/relationships" xmlns:p="http://schemas.openxmlformats.org/presentationml/2006/main">
  <p:tag name="AS_UNIQUEID" val="759"/>
</p:tagLst>
</file>

<file path=ppt/tags/tag6.xml><?xml version="1.0" encoding="utf-8"?>
<p:tagLst xmlns:a="http://schemas.openxmlformats.org/drawingml/2006/main" xmlns:r="http://schemas.openxmlformats.org/officeDocument/2006/relationships" xmlns:p="http://schemas.openxmlformats.org/presentationml/2006/main">
  <p:tag name="AS_UNIQUEID" val="5"/>
</p:tagLst>
</file>

<file path=ppt/tags/tag60.xml><?xml version="1.0" encoding="utf-8"?>
<p:tagLst xmlns:a="http://schemas.openxmlformats.org/drawingml/2006/main" xmlns:r="http://schemas.openxmlformats.org/officeDocument/2006/relationships" xmlns:p="http://schemas.openxmlformats.org/presentationml/2006/main">
  <p:tag name="AS_UNIQUEID" val="68"/>
</p:tagLst>
</file>

<file path=ppt/tags/tag600.xml><?xml version="1.0" encoding="utf-8"?>
<p:tagLst xmlns:a="http://schemas.openxmlformats.org/drawingml/2006/main" xmlns:r="http://schemas.openxmlformats.org/officeDocument/2006/relationships" xmlns:p="http://schemas.openxmlformats.org/presentationml/2006/main">
  <p:tag name="AS_UNIQUEID" val="760"/>
</p:tagLst>
</file>

<file path=ppt/tags/tag601.xml><?xml version="1.0" encoding="utf-8"?>
<p:tagLst xmlns:a="http://schemas.openxmlformats.org/drawingml/2006/main" xmlns:r="http://schemas.openxmlformats.org/officeDocument/2006/relationships" xmlns:p="http://schemas.openxmlformats.org/presentationml/2006/main">
  <p:tag name="AS_UNIQUEID" val="761"/>
</p:tagLst>
</file>

<file path=ppt/tags/tag602.xml><?xml version="1.0" encoding="utf-8"?>
<p:tagLst xmlns:a="http://schemas.openxmlformats.org/drawingml/2006/main" xmlns:r="http://schemas.openxmlformats.org/officeDocument/2006/relationships" xmlns:p="http://schemas.openxmlformats.org/presentationml/2006/main">
  <p:tag name="AS_UNIQUEID" val="762"/>
</p:tagLst>
</file>

<file path=ppt/tags/tag603.xml><?xml version="1.0" encoding="utf-8"?>
<p:tagLst xmlns:a="http://schemas.openxmlformats.org/drawingml/2006/main" xmlns:r="http://schemas.openxmlformats.org/officeDocument/2006/relationships" xmlns:p="http://schemas.openxmlformats.org/presentationml/2006/main">
  <p:tag name="AS_UNIQUEID" val="754"/>
</p:tagLst>
</file>

<file path=ppt/tags/tag604.xml><?xml version="1.0" encoding="utf-8"?>
<p:tagLst xmlns:a="http://schemas.openxmlformats.org/drawingml/2006/main" xmlns:r="http://schemas.openxmlformats.org/officeDocument/2006/relationships" xmlns:p="http://schemas.openxmlformats.org/presentationml/2006/main">
  <p:tag name="AS_UNIQUEID" val="755"/>
</p:tagLst>
</file>

<file path=ppt/tags/tag605.xml><?xml version="1.0" encoding="utf-8"?>
<p:tagLst xmlns:a="http://schemas.openxmlformats.org/drawingml/2006/main" xmlns:r="http://schemas.openxmlformats.org/officeDocument/2006/relationships" xmlns:p="http://schemas.openxmlformats.org/presentationml/2006/main">
  <p:tag name="AS_UNIQUEID" val="756"/>
</p:tagLst>
</file>

<file path=ppt/tags/tag606.xml><?xml version="1.0" encoding="utf-8"?>
<p:tagLst xmlns:a="http://schemas.openxmlformats.org/drawingml/2006/main" xmlns:r="http://schemas.openxmlformats.org/officeDocument/2006/relationships" xmlns:p="http://schemas.openxmlformats.org/presentationml/2006/main">
  <p:tag name="AS_UNIQUEID" val="764"/>
</p:tagLst>
</file>

<file path=ppt/tags/tag607.xml><?xml version="1.0" encoding="utf-8"?>
<p:tagLst xmlns:a="http://schemas.openxmlformats.org/drawingml/2006/main" xmlns:r="http://schemas.openxmlformats.org/officeDocument/2006/relationships" xmlns:p="http://schemas.openxmlformats.org/presentationml/2006/main">
  <p:tag name="AS_UNIQUEID" val="765"/>
</p:tagLst>
</file>

<file path=ppt/tags/tag608.xml><?xml version="1.0" encoding="utf-8"?>
<p:tagLst xmlns:a="http://schemas.openxmlformats.org/drawingml/2006/main" xmlns:r="http://schemas.openxmlformats.org/officeDocument/2006/relationships" xmlns:p="http://schemas.openxmlformats.org/presentationml/2006/main">
  <p:tag name="AS_UNIQUEID" val="771"/>
</p:tagLst>
</file>

<file path=ppt/tags/tag609.xml><?xml version="1.0" encoding="utf-8"?>
<p:tagLst xmlns:a="http://schemas.openxmlformats.org/drawingml/2006/main" xmlns:r="http://schemas.openxmlformats.org/officeDocument/2006/relationships" xmlns:p="http://schemas.openxmlformats.org/presentationml/2006/main">
  <p:tag name="AS_UNIQUEID" val="772"/>
</p:tagLst>
</file>

<file path=ppt/tags/tag61.xml><?xml version="1.0" encoding="utf-8"?>
<p:tagLst xmlns:a="http://schemas.openxmlformats.org/drawingml/2006/main" xmlns:r="http://schemas.openxmlformats.org/officeDocument/2006/relationships" xmlns:p="http://schemas.openxmlformats.org/presentationml/2006/main">
  <p:tag name="AS_UNIQUEID" val="70"/>
</p:tagLst>
</file>

<file path=ppt/tags/tag610.xml><?xml version="1.0" encoding="utf-8"?>
<p:tagLst xmlns:a="http://schemas.openxmlformats.org/drawingml/2006/main" xmlns:r="http://schemas.openxmlformats.org/officeDocument/2006/relationships" xmlns:p="http://schemas.openxmlformats.org/presentationml/2006/main">
  <p:tag name="AS_UNIQUEID" val="767"/>
</p:tagLst>
</file>

<file path=ppt/tags/tag611.xml><?xml version="1.0" encoding="utf-8"?>
<p:tagLst xmlns:a="http://schemas.openxmlformats.org/drawingml/2006/main" xmlns:r="http://schemas.openxmlformats.org/officeDocument/2006/relationships" xmlns:p="http://schemas.openxmlformats.org/presentationml/2006/main">
  <p:tag name="AS_UNIQUEID" val="768"/>
</p:tagLst>
</file>

<file path=ppt/tags/tag612.xml><?xml version="1.0" encoding="utf-8"?>
<p:tagLst xmlns:a="http://schemas.openxmlformats.org/drawingml/2006/main" xmlns:r="http://schemas.openxmlformats.org/officeDocument/2006/relationships" xmlns:p="http://schemas.openxmlformats.org/presentationml/2006/main">
  <p:tag name="AS_UNIQUEID" val="769"/>
</p:tagLst>
</file>

<file path=ppt/tags/tag613.xml><?xml version="1.0" encoding="utf-8"?>
<p:tagLst xmlns:a="http://schemas.openxmlformats.org/drawingml/2006/main" xmlns:r="http://schemas.openxmlformats.org/officeDocument/2006/relationships" xmlns:p="http://schemas.openxmlformats.org/presentationml/2006/main">
  <p:tag name="AS_UNIQUEID" val="778"/>
</p:tagLst>
</file>

<file path=ppt/tags/tag614.xml><?xml version="1.0" encoding="utf-8"?>
<p:tagLst xmlns:a="http://schemas.openxmlformats.org/drawingml/2006/main" xmlns:r="http://schemas.openxmlformats.org/officeDocument/2006/relationships" xmlns:p="http://schemas.openxmlformats.org/presentationml/2006/main">
  <p:tag name="AS_UNIQUEID" val="780"/>
</p:tagLst>
</file>

<file path=ppt/tags/tag615.xml><?xml version="1.0" encoding="utf-8"?>
<p:tagLst xmlns:a="http://schemas.openxmlformats.org/drawingml/2006/main" xmlns:r="http://schemas.openxmlformats.org/officeDocument/2006/relationships" xmlns:p="http://schemas.openxmlformats.org/presentationml/2006/main">
  <p:tag name="AS_UNIQUEID" val="781"/>
</p:tagLst>
</file>

<file path=ppt/tags/tag616.xml><?xml version="1.0" encoding="utf-8"?>
<p:tagLst xmlns:a="http://schemas.openxmlformats.org/drawingml/2006/main" xmlns:r="http://schemas.openxmlformats.org/officeDocument/2006/relationships" xmlns:p="http://schemas.openxmlformats.org/presentationml/2006/main">
  <p:tag name="AS_UNIQUEID" val="774"/>
</p:tagLst>
</file>

<file path=ppt/tags/tag617.xml><?xml version="1.0" encoding="utf-8"?>
<p:tagLst xmlns:a="http://schemas.openxmlformats.org/drawingml/2006/main" xmlns:r="http://schemas.openxmlformats.org/officeDocument/2006/relationships" xmlns:p="http://schemas.openxmlformats.org/presentationml/2006/main">
  <p:tag name="AS_UNIQUEID" val="775"/>
</p:tagLst>
</file>

<file path=ppt/tags/tag618.xml><?xml version="1.0" encoding="utf-8"?>
<p:tagLst xmlns:a="http://schemas.openxmlformats.org/drawingml/2006/main" xmlns:r="http://schemas.openxmlformats.org/officeDocument/2006/relationships" xmlns:p="http://schemas.openxmlformats.org/presentationml/2006/main">
  <p:tag name="AS_UNIQUEID" val="776"/>
</p:tagLst>
</file>

<file path=ppt/tags/tag619.xml><?xml version="1.0" encoding="utf-8"?>
<p:tagLst xmlns:a="http://schemas.openxmlformats.org/drawingml/2006/main" xmlns:r="http://schemas.openxmlformats.org/officeDocument/2006/relationships" xmlns:p="http://schemas.openxmlformats.org/presentationml/2006/main">
  <p:tag name="AS_UNIQUEID" val="787"/>
</p:tagLst>
</file>

<file path=ppt/tags/tag62.xml><?xml version="1.0" encoding="utf-8"?>
<p:tagLst xmlns:a="http://schemas.openxmlformats.org/drawingml/2006/main" xmlns:r="http://schemas.openxmlformats.org/officeDocument/2006/relationships" xmlns:p="http://schemas.openxmlformats.org/presentationml/2006/main">
  <p:tag name="AS_UNIQUEID" val="71"/>
</p:tagLst>
</file>

<file path=ppt/tags/tag620.xml><?xml version="1.0" encoding="utf-8"?>
<p:tagLst xmlns:a="http://schemas.openxmlformats.org/drawingml/2006/main" xmlns:r="http://schemas.openxmlformats.org/officeDocument/2006/relationships" xmlns:p="http://schemas.openxmlformats.org/presentationml/2006/main">
  <p:tag name="AS_UNIQUEID" val="788"/>
</p:tagLst>
</file>

<file path=ppt/tags/tag621.xml><?xml version="1.0" encoding="utf-8"?>
<p:tagLst xmlns:a="http://schemas.openxmlformats.org/drawingml/2006/main" xmlns:r="http://schemas.openxmlformats.org/officeDocument/2006/relationships" xmlns:p="http://schemas.openxmlformats.org/presentationml/2006/main">
  <p:tag name="AS_UNIQUEID" val="789"/>
</p:tagLst>
</file>

<file path=ppt/tags/tag622.xml><?xml version="1.0" encoding="utf-8"?>
<p:tagLst xmlns:a="http://schemas.openxmlformats.org/drawingml/2006/main" xmlns:r="http://schemas.openxmlformats.org/officeDocument/2006/relationships" xmlns:p="http://schemas.openxmlformats.org/presentationml/2006/main">
  <p:tag name="AS_UNIQUEID" val="783"/>
</p:tagLst>
</file>

<file path=ppt/tags/tag623.xml><?xml version="1.0" encoding="utf-8"?>
<p:tagLst xmlns:a="http://schemas.openxmlformats.org/drawingml/2006/main" xmlns:r="http://schemas.openxmlformats.org/officeDocument/2006/relationships" xmlns:p="http://schemas.openxmlformats.org/presentationml/2006/main">
  <p:tag name="AS_UNIQUEID" val="784"/>
</p:tagLst>
</file>

<file path=ppt/tags/tag624.xml><?xml version="1.0" encoding="utf-8"?>
<p:tagLst xmlns:a="http://schemas.openxmlformats.org/drawingml/2006/main" xmlns:r="http://schemas.openxmlformats.org/officeDocument/2006/relationships" xmlns:p="http://schemas.openxmlformats.org/presentationml/2006/main">
  <p:tag name="AS_UNIQUEID" val="785"/>
</p:tagLst>
</file>

<file path=ppt/tags/tag625.xml><?xml version="1.0" encoding="utf-8"?>
<p:tagLst xmlns:a="http://schemas.openxmlformats.org/drawingml/2006/main" xmlns:r="http://schemas.openxmlformats.org/officeDocument/2006/relationships" xmlns:p="http://schemas.openxmlformats.org/presentationml/2006/main">
  <p:tag name="AS_UNIQUEID" val="791"/>
</p:tagLst>
</file>

<file path=ppt/tags/tag626.xml><?xml version="1.0" encoding="utf-8"?>
<p:tagLst xmlns:a="http://schemas.openxmlformats.org/drawingml/2006/main" xmlns:r="http://schemas.openxmlformats.org/officeDocument/2006/relationships" xmlns:p="http://schemas.openxmlformats.org/presentationml/2006/main">
  <p:tag name="AS_UNIQUEID" val="792"/>
</p:tagLst>
</file>

<file path=ppt/tags/tag627.xml><?xml version="1.0" encoding="utf-8"?>
<p:tagLst xmlns:a="http://schemas.openxmlformats.org/drawingml/2006/main" xmlns:r="http://schemas.openxmlformats.org/officeDocument/2006/relationships" xmlns:p="http://schemas.openxmlformats.org/presentationml/2006/main">
  <p:tag name="AS_UNIQUEID" val="794"/>
</p:tagLst>
</file>

<file path=ppt/tags/tag628.xml><?xml version="1.0" encoding="utf-8"?>
<p:tagLst xmlns:a="http://schemas.openxmlformats.org/drawingml/2006/main" xmlns:r="http://schemas.openxmlformats.org/officeDocument/2006/relationships" xmlns:p="http://schemas.openxmlformats.org/presentationml/2006/main">
  <p:tag name="AS_UNIQUEID" val="795"/>
</p:tagLst>
</file>

<file path=ppt/tags/tag629.xml><?xml version="1.0" encoding="utf-8"?>
<p:tagLst xmlns:a="http://schemas.openxmlformats.org/drawingml/2006/main" xmlns:r="http://schemas.openxmlformats.org/officeDocument/2006/relationships" xmlns:p="http://schemas.openxmlformats.org/presentationml/2006/main">
  <p:tag name="AS_UNIQUEID" val="796"/>
</p:tagLst>
</file>

<file path=ppt/tags/tag63.xml><?xml version="1.0" encoding="utf-8"?>
<p:tagLst xmlns:a="http://schemas.openxmlformats.org/drawingml/2006/main" xmlns:r="http://schemas.openxmlformats.org/officeDocument/2006/relationships" xmlns:p="http://schemas.openxmlformats.org/presentationml/2006/main">
  <p:tag name="AS_UNIQUEID" val="72"/>
</p:tagLst>
</file>

<file path=ppt/tags/tag630.xml><?xml version="1.0" encoding="utf-8"?>
<p:tagLst xmlns:a="http://schemas.openxmlformats.org/drawingml/2006/main" xmlns:r="http://schemas.openxmlformats.org/officeDocument/2006/relationships" xmlns:p="http://schemas.openxmlformats.org/presentationml/2006/main">
  <p:tag name="AS_UNIQUEID" val="798"/>
</p:tagLst>
</file>

<file path=ppt/tags/tag631.xml><?xml version="1.0" encoding="utf-8"?>
<p:tagLst xmlns:a="http://schemas.openxmlformats.org/drawingml/2006/main" xmlns:r="http://schemas.openxmlformats.org/officeDocument/2006/relationships" xmlns:p="http://schemas.openxmlformats.org/presentationml/2006/main">
  <p:tag name="AS_UNIQUEID" val="799"/>
</p:tagLst>
</file>

<file path=ppt/tags/tag632.xml><?xml version="1.0" encoding="utf-8"?>
<p:tagLst xmlns:a="http://schemas.openxmlformats.org/drawingml/2006/main" xmlns:r="http://schemas.openxmlformats.org/officeDocument/2006/relationships" xmlns:p="http://schemas.openxmlformats.org/presentationml/2006/main">
  <p:tag name="AS_UNIQUEID" val="800"/>
</p:tagLst>
</file>

<file path=ppt/tags/tag633.xml><?xml version="1.0" encoding="utf-8"?>
<p:tagLst xmlns:a="http://schemas.openxmlformats.org/drawingml/2006/main" xmlns:r="http://schemas.openxmlformats.org/officeDocument/2006/relationships" xmlns:p="http://schemas.openxmlformats.org/presentationml/2006/main">
  <p:tag name="AS_UNIQUEID" val="801"/>
</p:tagLst>
</file>

<file path=ppt/tags/tag634.xml><?xml version="1.0" encoding="utf-8"?>
<p:tagLst xmlns:a="http://schemas.openxmlformats.org/drawingml/2006/main" xmlns:r="http://schemas.openxmlformats.org/officeDocument/2006/relationships" xmlns:p="http://schemas.openxmlformats.org/presentationml/2006/main">
  <p:tag name="AS_UNIQUEID" val="802"/>
</p:tagLst>
</file>

<file path=ppt/tags/tag635.xml><?xml version="1.0" encoding="utf-8"?>
<p:tagLst xmlns:a="http://schemas.openxmlformats.org/drawingml/2006/main" xmlns:r="http://schemas.openxmlformats.org/officeDocument/2006/relationships" xmlns:p="http://schemas.openxmlformats.org/presentationml/2006/main">
  <p:tag name="AS_UNIQUEID" val="803"/>
</p:tagLst>
</file>

<file path=ppt/tags/tag636.xml><?xml version="1.0" encoding="utf-8"?>
<p:tagLst xmlns:a="http://schemas.openxmlformats.org/drawingml/2006/main" xmlns:r="http://schemas.openxmlformats.org/officeDocument/2006/relationships" xmlns:p="http://schemas.openxmlformats.org/presentationml/2006/main">
  <p:tag name="AS_UNIQUEID" val="804"/>
</p:tagLst>
</file>

<file path=ppt/tags/tag637.xml><?xml version="1.0" encoding="utf-8"?>
<p:tagLst xmlns:a="http://schemas.openxmlformats.org/drawingml/2006/main" xmlns:r="http://schemas.openxmlformats.org/officeDocument/2006/relationships" xmlns:p="http://schemas.openxmlformats.org/presentationml/2006/main">
  <p:tag name="AS_UNIQUEID" val="805"/>
</p:tagLst>
</file>

<file path=ppt/tags/tag638.xml><?xml version="1.0" encoding="utf-8"?>
<p:tagLst xmlns:a="http://schemas.openxmlformats.org/drawingml/2006/main" xmlns:r="http://schemas.openxmlformats.org/officeDocument/2006/relationships" xmlns:p="http://schemas.openxmlformats.org/presentationml/2006/main">
  <p:tag name="AS_UNIQUEID" val="812"/>
</p:tagLst>
</file>

<file path=ppt/tags/tag639.xml><?xml version="1.0" encoding="utf-8"?>
<p:tagLst xmlns:a="http://schemas.openxmlformats.org/drawingml/2006/main" xmlns:r="http://schemas.openxmlformats.org/officeDocument/2006/relationships" xmlns:p="http://schemas.openxmlformats.org/presentationml/2006/main">
  <p:tag name="AS_UNIQUEID" val="813"/>
</p:tagLst>
</file>

<file path=ppt/tags/tag64.xml><?xml version="1.0" encoding="utf-8"?>
<p:tagLst xmlns:a="http://schemas.openxmlformats.org/drawingml/2006/main" xmlns:r="http://schemas.openxmlformats.org/officeDocument/2006/relationships" xmlns:p="http://schemas.openxmlformats.org/presentationml/2006/main">
  <p:tag name="AS_UNIQUEID" val="74"/>
</p:tagLst>
</file>

<file path=ppt/tags/tag640.xml><?xml version="1.0" encoding="utf-8"?>
<p:tagLst xmlns:a="http://schemas.openxmlformats.org/drawingml/2006/main" xmlns:r="http://schemas.openxmlformats.org/officeDocument/2006/relationships" xmlns:p="http://schemas.openxmlformats.org/presentationml/2006/main">
  <p:tag name="AS_UNIQUEID" val="807"/>
</p:tagLst>
</file>

<file path=ppt/tags/tag641.xml><?xml version="1.0" encoding="utf-8"?>
<p:tagLst xmlns:a="http://schemas.openxmlformats.org/drawingml/2006/main" xmlns:r="http://schemas.openxmlformats.org/officeDocument/2006/relationships" xmlns:p="http://schemas.openxmlformats.org/presentationml/2006/main">
  <p:tag name="AS_UNIQUEID" val="808"/>
</p:tagLst>
</file>

<file path=ppt/tags/tag642.xml><?xml version="1.0" encoding="utf-8"?>
<p:tagLst xmlns:a="http://schemas.openxmlformats.org/drawingml/2006/main" xmlns:r="http://schemas.openxmlformats.org/officeDocument/2006/relationships" xmlns:p="http://schemas.openxmlformats.org/presentationml/2006/main">
  <p:tag name="AS_UNIQUEID" val="809"/>
</p:tagLst>
</file>

<file path=ppt/tags/tag643.xml><?xml version="1.0" encoding="utf-8"?>
<p:tagLst xmlns:a="http://schemas.openxmlformats.org/drawingml/2006/main" xmlns:r="http://schemas.openxmlformats.org/officeDocument/2006/relationships" xmlns:p="http://schemas.openxmlformats.org/presentationml/2006/main">
  <p:tag name="AS_UNIQUEID" val="815"/>
</p:tagLst>
</file>

<file path=ppt/tags/tag644.xml><?xml version="1.0" encoding="utf-8"?>
<p:tagLst xmlns:a="http://schemas.openxmlformats.org/drawingml/2006/main" xmlns:r="http://schemas.openxmlformats.org/officeDocument/2006/relationships" xmlns:p="http://schemas.openxmlformats.org/presentationml/2006/main">
  <p:tag name="AS_UNIQUEID" val="816"/>
</p:tagLst>
</file>

<file path=ppt/tags/tag645.xml><?xml version="1.0" encoding="utf-8"?>
<p:tagLst xmlns:a="http://schemas.openxmlformats.org/drawingml/2006/main" xmlns:r="http://schemas.openxmlformats.org/officeDocument/2006/relationships" xmlns:p="http://schemas.openxmlformats.org/presentationml/2006/main">
  <p:tag name="AS_UNIQUEID" val="817"/>
</p:tagLst>
</file>

<file path=ppt/tags/tag646.xml><?xml version="1.0" encoding="utf-8"?>
<p:tagLst xmlns:a="http://schemas.openxmlformats.org/drawingml/2006/main" xmlns:r="http://schemas.openxmlformats.org/officeDocument/2006/relationships" xmlns:p="http://schemas.openxmlformats.org/presentationml/2006/main">
  <p:tag name="AS_UNIQUEID" val="818"/>
</p:tagLst>
</file>

<file path=ppt/tags/tag647.xml><?xml version="1.0" encoding="utf-8"?>
<p:tagLst xmlns:a="http://schemas.openxmlformats.org/drawingml/2006/main" xmlns:r="http://schemas.openxmlformats.org/officeDocument/2006/relationships" xmlns:p="http://schemas.openxmlformats.org/presentationml/2006/main">
  <p:tag name="AS_UNIQUEID" val="824"/>
</p:tagLst>
</file>

<file path=ppt/tags/tag648.xml><?xml version="1.0" encoding="utf-8"?>
<p:tagLst xmlns:a="http://schemas.openxmlformats.org/drawingml/2006/main" xmlns:r="http://schemas.openxmlformats.org/officeDocument/2006/relationships" xmlns:p="http://schemas.openxmlformats.org/presentationml/2006/main">
  <p:tag name="AS_UNIQUEID" val="825"/>
</p:tagLst>
</file>

<file path=ppt/tags/tag649.xml><?xml version="1.0" encoding="utf-8"?>
<p:tagLst xmlns:a="http://schemas.openxmlformats.org/drawingml/2006/main" xmlns:r="http://schemas.openxmlformats.org/officeDocument/2006/relationships" xmlns:p="http://schemas.openxmlformats.org/presentationml/2006/main">
  <p:tag name="AS_UNIQUEID" val="826"/>
</p:tagLst>
</file>

<file path=ppt/tags/tag65.xml><?xml version="1.0" encoding="utf-8"?>
<p:tagLst xmlns:a="http://schemas.openxmlformats.org/drawingml/2006/main" xmlns:r="http://schemas.openxmlformats.org/officeDocument/2006/relationships" xmlns:p="http://schemas.openxmlformats.org/presentationml/2006/main">
  <p:tag name="AS_UNIQUEID" val="75"/>
</p:tagLst>
</file>

<file path=ppt/tags/tag650.xml><?xml version="1.0" encoding="utf-8"?>
<p:tagLst xmlns:a="http://schemas.openxmlformats.org/drawingml/2006/main" xmlns:r="http://schemas.openxmlformats.org/officeDocument/2006/relationships" xmlns:p="http://schemas.openxmlformats.org/presentationml/2006/main">
  <p:tag name="AS_UNIQUEID" val="827"/>
</p:tagLst>
</file>

<file path=ppt/tags/tag651.xml><?xml version="1.0" encoding="utf-8"?>
<p:tagLst xmlns:a="http://schemas.openxmlformats.org/drawingml/2006/main" xmlns:r="http://schemas.openxmlformats.org/officeDocument/2006/relationships" xmlns:p="http://schemas.openxmlformats.org/presentationml/2006/main">
  <p:tag name="AS_UNIQUEID" val="828"/>
</p:tagLst>
</file>

<file path=ppt/tags/tag652.xml><?xml version="1.0" encoding="utf-8"?>
<p:tagLst xmlns:a="http://schemas.openxmlformats.org/drawingml/2006/main" xmlns:r="http://schemas.openxmlformats.org/officeDocument/2006/relationships" xmlns:p="http://schemas.openxmlformats.org/presentationml/2006/main">
  <p:tag name="AS_UNIQUEID" val="829"/>
</p:tagLst>
</file>

<file path=ppt/tags/tag653.xml><?xml version="1.0" encoding="utf-8"?>
<p:tagLst xmlns:a="http://schemas.openxmlformats.org/drawingml/2006/main" xmlns:r="http://schemas.openxmlformats.org/officeDocument/2006/relationships" xmlns:p="http://schemas.openxmlformats.org/presentationml/2006/main">
  <p:tag name="AS_UNIQUEID" val="820"/>
</p:tagLst>
</file>

<file path=ppt/tags/tag654.xml><?xml version="1.0" encoding="utf-8"?>
<p:tagLst xmlns:a="http://schemas.openxmlformats.org/drawingml/2006/main" xmlns:r="http://schemas.openxmlformats.org/officeDocument/2006/relationships" xmlns:p="http://schemas.openxmlformats.org/presentationml/2006/main">
  <p:tag name="AS_UNIQUEID" val="821"/>
</p:tagLst>
</file>

<file path=ppt/tags/tag655.xml><?xml version="1.0" encoding="utf-8"?>
<p:tagLst xmlns:a="http://schemas.openxmlformats.org/drawingml/2006/main" xmlns:r="http://schemas.openxmlformats.org/officeDocument/2006/relationships" xmlns:p="http://schemas.openxmlformats.org/presentationml/2006/main">
  <p:tag name="AS_UNIQUEID" val="822"/>
</p:tagLst>
</file>

<file path=ppt/tags/tag656.xml><?xml version="1.0" encoding="utf-8"?>
<p:tagLst xmlns:a="http://schemas.openxmlformats.org/drawingml/2006/main" xmlns:r="http://schemas.openxmlformats.org/officeDocument/2006/relationships" xmlns:p="http://schemas.openxmlformats.org/presentationml/2006/main">
  <p:tag name="AS_UNIQUEID" val="835"/>
</p:tagLst>
</file>

<file path=ppt/tags/tag657.xml><?xml version="1.0" encoding="utf-8"?>
<p:tagLst xmlns:a="http://schemas.openxmlformats.org/drawingml/2006/main" xmlns:r="http://schemas.openxmlformats.org/officeDocument/2006/relationships" xmlns:p="http://schemas.openxmlformats.org/presentationml/2006/main">
  <p:tag name="AS_UNIQUEID" val="836"/>
</p:tagLst>
</file>

<file path=ppt/tags/tag658.xml><?xml version="1.0" encoding="utf-8"?>
<p:tagLst xmlns:a="http://schemas.openxmlformats.org/drawingml/2006/main" xmlns:r="http://schemas.openxmlformats.org/officeDocument/2006/relationships" xmlns:p="http://schemas.openxmlformats.org/presentationml/2006/main">
  <p:tag name="AS_UNIQUEID" val="837"/>
</p:tagLst>
</file>

<file path=ppt/tags/tag659.xml><?xml version="1.0" encoding="utf-8"?>
<p:tagLst xmlns:a="http://schemas.openxmlformats.org/drawingml/2006/main" xmlns:r="http://schemas.openxmlformats.org/officeDocument/2006/relationships" xmlns:p="http://schemas.openxmlformats.org/presentationml/2006/main">
  <p:tag name="AS_UNIQUEID" val="838"/>
</p:tagLst>
</file>

<file path=ppt/tags/tag66.xml><?xml version="1.0" encoding="utf-8"?>
<p:tagLst xmlns:a="http://schemas.openxmlformats.org/drawingml/2006/main" xmlns:r="http://schemas.openxmlformats.org/officeDocument/2006/relationships" xmlns:p="http://schemas.openxmlformats.org/presentationml/2006/main">
  <p:tag name="AS_UNIQUEID" val="76"/>
</p:tagLst>
</file>

<file path=ppt/tags/tag660.xml><?xml version="1.0" encoding="utf-8"?>
<p:tagLst xmlns:a="http://schemas.openxmlformats.org/drawingml/2006/main" xmlns:r="http://schemas.openxmlformats.org/officeDocument/2006/relationships" xmlns:p="http://schemas.openxmlformats.org/presentationml/2006/main">
  <p:tag name="AS_UNIQUEID" val="839"/>
</p:tagLst>
</file>

<file path=ppt/tags/tag661.xml><?xml version="1.0" encoding="utf-8"?>
<p:tagLst xmlns:a="http://schemas.openxmlformats.org/drawingml/2006/main" xmlns:r="http://schemas.openxmlformats.org/officeDocument/2006/relationships" xmlns:p="http://schemas.openxmlformats.org/presentationml/2006/main">
  <p:tag name="AS_UNIQUEID" val="840"/>
</p:tagLst>
</file>

<file path=ppt/tags/tag662.xml><?xml version="1.0" encoding="utf-8"?>
<p:tagLst xmlns:a="http://schemas.openxmlformats.org/drawingml/2006/main" xmlns:r="http://schemas.openxmlformats.org/officeDocument/2006/relationships" xmlns:p="http://schemas.openxmlformats.org/presentationml/2006/main">
  <p:tag name="AS_UNIQUEID" val="841"/>
</p:tagLst>
</file>

<file path=ppt/tags/tag663.xml><?xml version="1.0" encoding="utf-8"?>
<p:tagLst xmlns:a="http://schemas.openxmlformats.org/drawingml/2006/main" xmlns:r="http://schemas.openxmlformats.org/officeDocument/2006/relationships" xmlns:p="http://schemas.openxmlformats.org/presentationml/2006/main">
  <p:tag name="AS_UNIQUEID" val="831"/>
</p:tagLst>
</file>

<file path=ppt/tags/tag664.xml><?xml version="1.0" encoding="utf-8"?>
<p:tagLst xmlns:a="http://schemas.openxmlformats.org/drawingml/2006/main" xmlns:r="http://schemas.openxmlformats.org/officeDocument/2006/relationships" xmlns:p="http://schemas.openxmlformats.org/presentationml/2006/main">
  <p:tag name="AS_UNIQUEID" val="832"/>
</p:tagLst>
</file>

<file path=ppt/tags/tag665.xml><?xml version="1.0" encoding="utf-8"?>
<p:tagLst xmlns:a="http://schemas.openxmlformats.org/drawingml/2006/main" xmlns:r="http://schemas.openxmlformats.org/officeDocument/2006/relationships" xmlns:p="http://schemas.openxmlformats.org/presentationml/2006/main">
  <p:tag name="AS_UNIQUEID" val="833"/>
</p:tagLst>
</file>

<file path=ppt/tags/tag666.xml><?xml version="1.0" encoding="utf-8"?>
<p:tagLst xmlns:a="http://schemas.openxmlformats.org/drawingml/2006/main" xmlns:r="http://schemas.openxmlformats.org/officeDocument/2006/relationships" xmlns:p="http://schemas.openxmlformats.org/presentationml/2006/main">
  <p:tag name="AS_UNIQUEID" val="847"/>
</p:tagLst>
</file>

<file path=ppt/tags/tag667.xml><?xml version="1.0" encoding="utf-8"?>
<p:tagLst xmlns:a="http://schemas.openxmlformats.org/drawingml/2006/main" xmlns:r="http://schemas.openxmlformats.org/officeDocument/2006/relationships" xmlns:p="http://schemas.openxmlformats.org/presentationml/2006/main">
  <p:tag name="AS_UNIQUEID" val="848"/>
</p:tagLst>
</file>

<file path=ppt/tags/tag668.xml><?xml version="1.0" encoding="utf-8"?>
<p:tagLst xmlns:a="http://schemas.openxmlformats.org/drawingml/2006/main" xmlns:r="http://schemas.openxmlformats.org/officeDocument/2006/relationships" xmlns:p="http://schemas.openxmlformats.org/presentationml/2006/main">
  <p:tag name="AS_UNIQUEID" val="849"/>
</p:tagLst>
</file>

<file path=ppt/tags/tag669.xml><?xml version="1.0" encoding="utf-8"?>
<p:tagLst xmlns:a="http://schemas.openxmlformats.org/drawingml/2006/main" xmlns:r="http://schemas.openxmlformats.org/officeDocument/2006/relationships" xmlns:p="http://schemas.openxmlformats.org/presentationml/2006/main">
  <p:tag name="AS_UNIQUEID" val="843"/>
</p:tagLst>
</file>

<file path=ppt/tags/tag67.xml><?xml version="1.0" encoding="utf-8"?>
<p:tagLst xmlns:a="http://schemas.openxmlformats.org/drawingml/2006/main" xmlns:r="http://schemas.openxmlformats.org/officeDocument/2006/relationships" xmlns:p="http://schemas.openxmlformats.org/presentationml/2006/main">
  <p:tag name="AS_UNIQUEID" val="77"/>
</p:tagLst>
</file>

<file path=ppt/tags/tag670.xml><?xml version="1.0" encoding="utf-8"?>
<p:tagLst xmlns:a="http://schemas.openxmlformats.org/drawingml/2006/main" xmlns:r="http://schemas.openxmlformats.org/officeDocument/2006/relationships" xmlns:p="http://schemas.openxmlformats.org/presentationml/2006/main">
  <p:tag name="AS_UNIQUEID" val="844"/>
</p:tagLst>
</file>

<file path=ppt/tags/tag671.xml><?xml version="1.0" encoding="utf-8"?>
<p:tagLst xmlns:a="http://schemas.openxmlformats.org/drawingml/2006/main" xmlns:r="http://schemas.openxmlformats.org/officeDocument/2006/relationships" xmlns:p="http://schemas.openxmlformats.org/presentationml/2006/main">
  <p:tag name="AS_UNIQUEID" val="845"/>
</p:tagLst>
</file>

<file path=ppt/tags/tag672.xml><?xml version="1.0" encoding="utf-8"?>
<p:tagLst xmlns:a="http://schemas.openxmlformats.org/drawingml/2006/main" xmlns:r="http://schemas.openxmlformats.org/officeDocument/2006/relationships" xmlns:p="http://schemas.openxmlformats.org/presentationml/2006/main">
  <p:tag name="AS_UNIQUEID" val="851"/>
</p:tagLst>
</file>

<file path=ppt/tags/tag673.xml><?xml version="1.0" encoding="utf-8"?>
<p:tagLst xmlns:a="http://schemas.openxmlformats.org/drawingml/2006/main" xmlns:r="http://schemas.openxmlformats.org/officeDocument/2006/relationships" xmlns:p="http://schemas.openxmlformats.org/presentationml/2006/main">
  <p:tag name="AS_UNIQUEID" val="852"/>
</p:tagLst>
</file>

<file path=ppt/tags/tag674.xml><?xml version="1.0" encoding="utf-8"?>
<p:tagLst xmlns:a="http://schemas.openxmlformats.org/drawingml/2006/main" xmlns:r="http://schemas.openxmlformats.org/officeDocument/2006/relationships" xmlns:p="http://schemas.openxmlformats.org/presentationml/2006/main">
  <p:tag name="AS_UNIQUEID" val="854"/>
</p:tagLst>
</file>

<file path=ppt/tags/tag675.xml><?xml version="1.0" encoding="utf-8"?>
<p:tagLst xmlns:a="http://schemas.openxmlformats.org/drawingml/2006/main" xmlns:r="http://schemas.openxmlformats.org/officeDocument/2006/relationships" xmlns:p="http://schemas.openxmlformats.org/presentationml/2006/main">
  <p:tag name="AS_UNIQUEID" val="855"/>
</p:tagLst>
</file>

<file path=ppt/tags/tag676.xml><?xml version="1.0" encoding="utf-8"?>
<p:tagLst xmlns:a="http://schemas.openxmlformats.org/drawingml/2006/main" xmlns:r="http://schemas.openxmlformats.org/officeDocument/2006/relationships" xmlns:p="http://schemas.openxmlformats.org/presentationml/2006/main">
  <p:tag name="AS_UNIQUEID" val="857"/>
</p:tagLst>
</file>

<file path=ppt/tags/tag677.xml><?xml version="1.0" encoding="utf-8"?>
<p:tagLst xmlns:a="http://schemas.openxmlformats.org/drawingml/2006/main" xmlns:r="http://schemas.openxmlformats.org/officeDocument/2006/relationships" xmlns:p="http://schemas.openxmlformats.org/presentationml/2006/main">
  <p:tag name="AS_UNIQUEID" val="858"/>
</p:tagLst>
</file>

<file path=ppt/tags/tag678.xml><?xml version="1.0" encoding="utf-8"?>
<p:tagLst xmlns:a="http://schemas.openxmlformats.org/drawingml/2006/main" xmlns:r="http://schemas.openxmlformats.org/officeDocument/2006/relationships" xmlns:p="http://schemas.openxmlformats.org/presentationml/2006/main">
  <p:tag name="AS_UNIQUEID" val="860"/>
</p:tagLst>
</file>

<file path=ppt/tags/tag679.xml><?xml version="1.0" encoding="utf-8"?>
<p:tagLst xmlns:a="http://schemas.openxmlformats.org/drawingml/2006/main" xmlns:r="http://schemas.openxmlformats.org/officeDocument/2006/relationships" xmlns:p="http://schemas.openxmlformats.org/presentationml/2006/main">
  <p:tag name="AS_UNIQUEID" val="861"/>
</p:tagLst>
</file>

<file path=ppt/tags/tag68.xml><?xml version="1.0" encoding="utf-8"?>
<p:tagLst xmlns:a="http://schemas.openxmlformats.org/drawingml/2006/main" xmlns:r="http://schemas.openxmlformats.org/officeDocument/2006/relationships" xmlns:p="http://schemas.openxmlformats.org/presentationml/2006/main">
  <p:tag name="AS_UNIQUEID" val="78"/>
</p:tagLst>
</file>

<file path=ppt/tags/tag680.xml><?xml version="1.0" encoding="utf-8"?>
<p:tagLst xmlns:a="http://schemas.openxmlformats.org/drawingml/2006/main" xmlns:r="http://schemas.openxmlformats.org/officeDocument/2006/relationships" xmlns:p="http://schemas.openxmlformats.org/presentationml/2006/main">
  <p:tag name="AS_UNIQUEID" val="863"/>
</p:tagLst>
</file>

<file path=ppt/tags/tag681.xml><?xml version="1.0" encoding="utf-8"?>
<p:tagLst xmlns:a="http://schemas.openxmlformats.org/drawingml/2006/main" xmlns:r="http://schemas.openxmlformats.org/officeDocument/2006/relationships" xmlns:p="http://schemas.openxmlformats.org/presentationml/2006/main">
  <p:tag name="AS_UNIQUEID" val="864"/>
</p:tagLst>
</file>

<file path=ppt/tags/tag682.xml><?xml version="1.0" encoding="utf-8"?>
<p:tagLst xmlns:a="http://schemas.openxmlformats.org/drawingml/2006/main" xmlns:r="http://schemas.openxmlformats.org/officeDocument/2006/relationships" xmlns:p="http://schemas.openxmlformats.org/presentationml/2006/main">
  <p:tag name="AS_UNIQUEID" val="865"/>
</p:tagLst>
</file>

<file path=ppt/tags/tag683.xml><?xml version="1.0" encoding="utf-8"?>
<p:tagLst xmlns:a="http://schemas.openxmlformats.org/drawingml/2006/main" xmlns:r="http://schemas.openxmlformats.org/officeDocument/2006/relationships" xmlns:p="http://schemas.openxmlformats.org/presentationml/2006/main">
  <p:tag name="AS_UNIQUEID" val="866"/>
</p:tagLst>
</file>

<file path=ppt/tags/tag684.xml><?xml version="1.0" encoding="utf-8"?>
<p:tagLst xmlns:a="http://schemas.openxmlformats.org/drawingml/2006/main" xmlns:r="http://schemas.openxmlformats.org/officeDocument/2006/relationships" xmlns:p="http://schemas.openxmlformats.org/presentationml/2006/main">
  <p:tag name="AS_UNIQUEID" val="867"/>
</p:tagLst>
</file>

<file path=ppt/tags/tag685.xml><?xml version="1.0" encoding="utf-8"?>
<p:tagLst xmlns:a="http://schemas.openxmlformats.org/drawingml/2006/main" xmlns:r="http://schemas.openxmlformats.org/officeDocument/2006/relationships" xmlns:p="http://schemas.openxmlformats.org/presentationml/2006/main">
  <p:tag name="AS_UNIQUEID" val="869"/>
</p:tagLst>
</file>

<file path=ppt/tags/tag686.xml><?xml version="1.0" encoding="utf-8"?>
<p:tagLst xmlns:a="http://schemas.openxmlformats.org/drawingml/2006/main" xmlns:r="http://schemas.openxmlformats.org/officeDocument/2006/relationships" xmlns:p="http://schemas.openxmlformats.org/presentationml/2006/main">
  <p:tag name="AS_UNIQUEID" val="870"/>
</p:tagLst>
</file>

<file path=ppt/tags/tag687.xml><?xml version="1.0" encoding="utf-8"?>
<p:tagLst xmlns:a="http://schemas.openxmlformats.org/drawingml/2006/main" xmlns:r="http://schemas.openxmlformats.org/officeDocument/2006/relationships" xmlns:p="http://schemas.openxmlformats.org/presentationml/2006/main">
  <p:tag name="AS_UNIQUEID" val="871"/>
</p:tagLst>
</file>

<file path=ppt/tags/tag688.xml><?xml version="1.0" encoding="utf-8"?>
<p:tagLst xmlns:a="http://schemas.openxmlformats.org/drawingml/2006/main" xmlns:r="http://schemas.openxmlformats.org/officeDocument/2006/relationships" xmlns:p="http://schemas.openxmlformats.org/presentationml/2006/main">
  <p:tag name="AS_UNIQUEID" val="872"/>
</p:tagLst>
</file>

<file path=ppt/tags/tag689.xml><?xml version="1.0" encoding="utf-8"?>
<p:tagLst xmlns:a="http://schemas.openxmlformats.org/drawingml/2006/main" xmlns:r="http://schemas.openxmlformats.org/officeDocument/2006/relationships" xmlns:p="http://schemas.openxmlformats.org/presentationml/2006/main">
  <p:tag name="AS_UNIQUEID" val="874"/>
</p:tagLst>
</file>

<file path=ppt/tags/tag69.xml><?xml version="1.0" encoding="utf-8"?>
<p:tagLst xmlns:a="http://schemas.openxmlformats.org/drawingml/2006/main" xmlns:r="http://schemas.openxmlformats.org/officeDocument/2006/relationships" xmlns:p="http://schemas.openxmlformats.org/presentationml/2006/main">
  <p:tag name="AS_UNIQUEID" val="80"/>
</p:tagLst>
</file>

<file path=ppt/tags/tag690.xml><?xml version="1.0" encoding="utf-8"?>
<p:tagLst xmlns:a="http://schemas.openxmlformats.org/drawingml/2006/main" xmlns:r="http://schemas.openxmlformats.org/officeDocument/2006/relationships" xmlns:p="http://schemas.openxmlformats.org/presentationml/2006/main">
  <p:tag name="AS_UNIQUEID" val="875"/>
</p:tagLst>
</file>

<file path=ppt/tags/tag691.xml><?xml version="1.0" encoding="utf-8"?>
<p:tagLst xmlns:a="http://schemas.openxmlformats.org/drawingml/2006/main" xmlns:r="http://schemas.openxmlformats.org/officeDocument/2006/relationships" xmlns:p="http://schemas.openxmlformats.org/presentationml/2006/main">
  <p:tag name="AS_UNIQUEID" val="877"/>
</p:tagLst>
</file>

<file path=ppt/tags/tag692.xml><?xml version="1.0" encoding="utf-8"?>
<p:tagLst xmlns:a="http://schemas.openxmlformats.org/drawingml/2006/main" xmlns:r="http://schemas.openxmlformats.org/officeDocument/2006/relationships" xmlns:p="http://schemas.openxmlformats.org/presentationml/2006/main">
  <p:tag name="AS_UNIQUEID" val="878"/>
</p:tagLst>
</file>

<file path=ppt/tags/tag693.xml><?xml version="1.0" encoding="utf-8"?>
<p:tagLst xmlns:a="http://schemas.openxmlformats.org/drawingml/2006/main" xmlns:r="http://schemas.openxmlformats.org/officeDocument/2006/relationships" xmlns:p="http://schemas.openxmlformats.org/presentationml/2006/main">
  <p:tag name="AS_UNIQUEID" val="879"/>
</p:tagLst>
</file>

<file path=ppt/tags/tag694.xml><?xml version="1.0" encoding="utf-8"?>
<p:tagLst xmlns:a="http://schemas.openxmlformats.org/drawingml/2006/main" xmlns:r="http://schemas.openxmlformats.org/officeDocument/2006/relationships" xmlns:p="http://schemas.openxmlformats.org/presentationml/2006/main">
  <p:tag name="AS_UNIQUEID" val="880"/>
</p:tagLst>
</file>

<file path=ppt/tags/tag695.xml><?xml version="1.0" encoding="utf-8"?>
<p:tagLst xmlns:a="http://schemas.openxmlformats.org/drawingml/2006/main" xmlns:r="http://schemas.openxmlformats.org/officeDocument/2006/relationships" xmlns:p="http://schemas.openxmlformats.org/presentationml/2006/main">
  <p:tag name="AS_UNIQUEID" val="881"/>
</p:tagLst>
</file>

<file path=ppt/tags/tag696.xml><?xml version="1.0" encoding="utf-8"?>
<p:tagLst xmlns:a="http://schemas.openxmlformats.org/drawingml/2006/main" xmlns:r="http://schemas.openxmlformats.org/officeDocument/2006/relationships" xmlns:p="http://schemas.openxmlformats.org/presentationml/2006/main">
  <p:tag name="AS_UNIQUEID" val="882"/>
</p:tagLst>
</file>

<file path=ppt/tags/tag697.xml><?xml version="1.0" encoding="utf-8"?>
<p:tagLst xmlns:a="http://schemas.openxmlformats.org/drawingml/2006/main" xmlns:r="http://schemas.openxmlformats.org/officeDocument/2006/relationships" xmlns:p="http://schemas.openxmlformats.org/presentationml/2006/main">
  <p:tag name="AS_UNIQUEID" val="884"/>
</p:tagLst>
</file>

<file path=ppt/tags/tag698.xml><?xml version="1.0" encoding="utf-8"?>
<p:tagLst xmlns:a="http://schemas.openxmlformats.org/drawingml/2006/main" xmlns:r="http://schemas.openxmlformats.org/officeDocument/2006/relationships" xmlns:p="http://schemas.openxmlformats.org/presentationml/2006/main">
  <p:tag name="AS_UNIQUEID" val="885"/>
</p:tagLst>
</file>

<file path=ppt/tags/tag699.xml><?xml version="1.0" encoding="utf-8"?>
<p:tagLst xmlns:a="http://schemas.openxmlformats.org/drawingml/2006/main" xmlns:r="http://schemas.openxmlformats.org/officeDocument/2006/relationships" xmlns:p="http://schemas.openxmlformats.org/presentationml/2006/main">
  <p:tag name="AS_UNIQUEID" val="886"/>
</p:tagLst>
</file>

<file path=ppt/tags/tag7.xml><?xml version="1.0" encoding="utf-8"?>
<p:tagLst xmlns:a="http://schemas.openxmlformats.org/drawingml/2006/main" xmlns:r="http://schemas.openxmlformats.org/officeDocument/2006/relationships" xmlns:p="http://schemas.openxmlformats.org/presentationml/2006/main">
  <p:tag name="AS_UNIQUEID" val="6"/>
</p:tagLst>
</file>

<file path=ppt/tags/tag70.xml><?xml version="1.0" encoding="utf-8"?>
<p:tagLst xmlns:a="http://schemas.openxmlformats.org/drawingml/2006/main" xmlns:r="http://schemas.openxmlformats.org/officeDocument/2006/relationships" xmlns:p="http://schemas.openxmlformats.org/presentationml/2006/main">
  <p:tag name="AS_UNIQUEID" val="81"/>
</p:tagLst>
</file>

<file path=ppt/tags/tag700.xml><?xml version="1.0" encoding="utf-8"?>
<p:tagLst xmlns:a="http://schemas.openxmlformats.org/drawingml/2006/main" xmlns:r="http://schemas.openxmlformats.org/officeDocument/2006/relationships" xmlns:p="http://schemas.openxmlformats.org/presentationml/2006/main">
  <p:tag name="AS_UNIQUEID" val="887"/>
</p:tagLst>
</file>

<file path=ppt/tags/tag701.xml><?xml version="1.0" encoding="utf-8"?>
<p:tagLst xmlns:a="http://schemas.openxmlformats.org/drawingml/2006/main" xmlns:r="http://schemas.openxmlformats.org/officeDocument/2006/relationships" xmlns:p="http://schemas.openxmlformats.org/presentationml/2006/main">
  <p:tag name="AS_UNIQUEID" val="893"/>
</p:tagLst>
</file>

<file path=ppt/tags/tag702.xml><?xml version="1.0" encoding="utf-8"?>
<p:tagLst xmlns:a="http://schemas.openxmlformats.org/drawingml/2006/main" xmlns:r="http://schemas.openxmlformats.org/officeDocument/2006/relationships" xmlns:p="http://schemas.openxmlformats.org/presentationml/2006/main">
  <p:tag name="AS_UNIQUEID" val="894"/>
</p:tagLst>
</file>

<file path=ppt/tags/tag703.xml><?xml version="1.0" encoding="utf-8"?>
<p:tagLst xmlns:a="http://schemas.openxmlformats.org/drawingml/2006/main" xmlns:r="http://schemas.openxmlformats.org/officeDocument/2006/relationships" xmlns:p="http://schemas.openxmlformats.org/presentationml/2006/main">
  <p:tag name="AS_UNIQUEID" val="895"/>
</p:tagLst>
</file>

<file path=ppt/tags/tag704.xml><?xml version="1.0" encoding="utf-8"?>
<p:tagLst xmlns:a="http://schemas.openxmlformats.org/drawingml/2006/main" xmlns:r="http://schemas.openxmlformats.org/officeDocument/2006/relationships" xmlns:p="http://schemas.openxmlformats.org/presentationml/2006/main">
  <p:tag name="AS_UNIQUEID" val="896"/>
</p:tagLst>
</file>

<file path=ppt/tags/tag705.xml><?xml version="1.0" encoding="utf-8"?>
<p:tagLst xmlns:a="http://schemas.openxmlformats.org/drawingml/2006/main" xmlns:r="http://schemas.openxmlformats.org/officeDocument/2006/relationships" xmlns:p="http://schemas.openxmlformats.org/presentationml/2006/main">
  <p:tag name="AS_UNIQUEID" val="889"/>
</p:tagLst>
</file>

<file path=ppt/tags/tag706.xml><?xml version="1.0" encoding="utf-8"?>
<p:tagLst xmlns:a="http://schemas.openxmlformats.org/drawingml/2006/main" xmlns:r="http://schemas.openxmlformats.org/officeDocument/2006/relationships" xmlns:p="http://schemas.openxmlformats.org/presentationml/2006/main">
  <p:tag name="AS_UNIQUEID" val="890"/>
</p:tagLst>
</file>

<file path=ppt/tags/tag707.xml><?xml version="1.0" encoding="utf-8"?>
<p:tagLst xmlns:a="http://schemas.openxmlformats.org/drawingml/2006/main" xmlns:r="http://schemas.openxmlformats.org/officeDocument/2006/relationships" xmlns:p="http://schemas.openxmlformats.org/presentationml/2006/main">
  <p:tag name="AS_UNIQUEID" val="891"/>
</p:tagLst>
</file>

<file path=ppt/tags/tag708.xml><?xml version="1.0" encoding="utf-8"?>
<p:tagLst xmlns:a="http://schemas.openxmlformats.org/drawingml/2006/main" xmlns:r="http://schemas.openxmlformats.org/officeDocument/2006/relationships" xmlns:p="http://schemas.openxmlformats.org/presentationml/2006/main">
  <p:tag name="AS_UNIQUEID" val="2"/>
</p:tagLst>
</file>

<file path=ppt/tags/tag709.xml><?xml version="1.0" encoding="utf-8"?>
<p:tagLst xmlns:a="http://schemas.openxmlformats.org/drawingml/2006/main" xmlns:r="http://schemas.openxmlformats.org/officeDocument/2006/relationships" xmlns:p="http://schemas.openxmlformats.org/presentationml/2006/main">
  <p:tag name="AS_UNIQUEID" val="3"/>
</p:tagLst>
</file>

<file path=ppt/tags/tag71.xml><?xml version="1.0" encoding="utf-8"?>
<p:tagLst xmlns:a="http://schemas.openxmlformats.org/drawingml/2006/main" xmlns:r="http://schemas.openxmlformats.org/officeDocument/2006/relationships" xmlns:p="http://schemas.openxmlformats.org/presentationml/2006/main">
  <p:tag name="AS_UNIQUEID" val="82"/>
</p:tagLst>
</file>

<file path=ppt/tags/tag72.xml><?xml version="1.0" encoding="utf-8"?>
<p:tagLst xmlns:a="http://schemas.openxmlformats.org/drawingml/2006/main" xmlns:r="http://schemas.openxmlformats.org/officeDocument/2006/relationships" xmlns:p="http://schemas.openxmlformats.org/presentationml/2006/main">
  <p:tag name="AS_UNIQUEID" val="83"/>
</p:tagLst>
</file>

<file path=ppt/tags/tag73.xml><?xml version="1.0" encoding="utf-8"?>
<p:tagLst xmlns:a="http://schemas.openxmlformats.org/drawingml/2006/main" xmlns:r="http://schemas.openxmlformats.org/officeDocument/2006/relationships" xmlns:p="http://schemas.openxmlformats.org/presentationml/2006/main">
  <p:tag name="AS_UNIQUEID" val="84"/>
</p:tagLst>
</file>

<file path=ppt/tags/tag74.xml><?xml version="1.0" encoding="utf-8"?>
<p:tagLst xmlns:a="http://schemas.openxmlformats.org/drawingml/2006/main" xmlns:r="http://schemas.openxmlformats.org/officeDocument/2006/relationships" xmlns:p="http://schemas.openxmlformats.org/presentationml/2006/main">
  <p:tag name="AS_UNIQUEID" val="86"/>
</p:tagLst>
</file>

<file path=ppt/tags/tag75.xml><?xml version="1.0" encoding="utf-8"?>
<p:tagLst xmlns:a="http://schemas.openxmlformats.org/drawingml/2006/main" xmlns:r="http://schemas.openxmlformats.org/officeDocument/2006/relationships" xmlns:p="http://schemas.openxmlformats.org/presentationml/2006/main">
  <p:tag name="AS_UNIQUEID" val="87"/>
</p:tagLst>
</file>

<file path=ppt/tags/tag76.xml><?xml version="1.0" encoding="utf-8"?>
<p:tagLst xmlns:a="http://schemas.openxmlformats.org/drawingml/2006/main" xmlns:r="http://schemas.openxmlformats.org/officeDocument/2006/relationships" xmlns:p="http://schemas.openxmlformats.org/presentationml/2006/main">
  <p:tag name="AS_UNIQUEID" val="88"/>
</p:tagLst>
</file>

<file path=ppt/tags/tag77.xml><?xml version="1.0" encoding="utf-8"?>
<p:tagLst xmlns:a="http://schemas.openxmlformats.org/drawingml/2006/main" xmlns:r="http://schemas.openxmlformats.org/officeDocument/2006/relationships" xmlns:p="http://schemas.openxmlformats.org/presentationml/2006/main">
  <p:tag name="AS_UNIQUEID" val="89"/>
</p:tagLst>
</file>

<file path=ppt/tags/tag78.xml><?xml version="1.0" encoding="utf-8"?>
<p:tagLst xmlns:a="http://schemas.openxmlformats.org/drawingml/2006/main" xmlns:r="http://schemas.openxmlformats.org/officeDocument/2006/relationships" xmlns:p="http://schemas.openxmlformats.org/presentationml/2006/main">
  <p:tag name="AS_UNIQUEID" val="90"/>
</p:tagLst>
</file>

<file path=ppt/tags/tag79.xml><?xml version="1.0" encoding="utf-8"?>
<p:tagLst xmlns:a="http://schemas.openxmlformats.org/drawingml/2006/main" xmlns:r="http://schemas.openxmlformats.org/officeDocument/2006/relationships" xmlns:p="http://schemas.openxmlformats.org/presentationml/2006/main">
  <p:tag name="AS_UNIQUEID" val="92"/>
</p:tagLst>
</file>

<file path=ppt/tags/tag8.xml><?xml version="1.0" encoding="utf-8"?>
<p:tagLst xmlns:a="http://schemas.openxmlformats.org/drawingml/2006/main" xmlns:r="http://schemas.openxmlformats.org/officeDocument/2006/relationships" xmlns:p="http://schemas.openxmlformats.org/presentationml/2006/main">
  <p:tag name="AS_UNIQUEID" val="7"/>
</p:tagLst>
</file>

<file path=ppt/tags/tag80.xml><?xml version="1.0" encoding="utf-8"?>
<p:tagLst xmlns:a="http://schemas.openxmlformats.org/drawingml/2006/main" xmlns:r="http://schemas.openxmlformats.org/officeDocument/2006/relationships" xmlns:p="http://schemas.openxmlformats.org/presentationml/2006/main">
  <p:tag name="AS_UNIQUEID" val="93"/>
</p:tagLst>
</file>

<file path=ppt/tags/tag81.xml><?xml version="1.0" encoding="utf-8"?>
<p:tagLst xmlns:a="http://schemas.openxmlformats.org/drawingml/2006/main" xmlns:r="http://schemas.openxmlformats.org/officeDocument/2006/relationships" xmlns:p="http://schemas.openxmlformats.org/presentationml/2006/main">
  <p:tag name="AS_UNIQUEID" val="94"/>
</p:tagLst>
</file>

<file path=ppt/tags/tag82.xml><?xml version="1.0" encoding="utf-8"?>
<p:tagLst xmlns:a="http://schemas.openxmlformats.org/drawingml/2006/main" xmlns:r="http://schemas.openxmlformats.org/officeDocument/2006/relationships" xmlns:p="http://schemas.openxmlformats.org/presentationml/2006/main">
  <p:tag name="AS_UNIQUEID" val="95"/>
</p:tagLst>
</file>

<file path=ppt/tags/tag83.xml><?xml version="1.0" encoding="utf-8"?>
<p:tagLst xmlns:a="http://schemas.openxmlformats.org/drawingml/2006/main" xmlns:r="http://schemas.openxmlformats.org/officeDocument/2006/relationships" xmlns:p="http://schemas.openxmlformats.org/presentationml/2006/main">
  <p:tag name="AS_UNIQUEID" val="96"/>
</p:tagLst>
</file>

<file path=ppt/tags/tag84.xml><?xml version="1.0" encoding="utf-8"?>
<p:tagLst xmlns:a="http://schemas.openxmlformats.org/drawingml/2006/main" xmlns:r="http://schemas.openxmlformats.org/officeDocument/2006/relationships" xmlns:p="http://schemas.openxmlformats.org/presentationml/2006/main">
  <p:tag name="AS_UNIQUEID" val="98"/>
</p:tagLst>
</file>

<file path=ppt/tags/tag85.xml><?xml version="1.0" encoding="utf-8"?>
<p:tagLst xmlns:a="http://schemas.openxmlformats.org/drawingml/2006/main" xmlns:r="http://schemas.openxmlformats.org/officeDocument/2006/relationships" xmlns:p="http://schemas.openxmlformats.org/presentationml/2006/main">
  <p:tag name="AS_UNIQUEID" val="99"/>
</p:tagLst>
</file>

<file path=ppt/tags/tag86.xml><?xml version="1.0" encoding="utf-8"?>
<p:tagLst xmlns:a="http://schemas.openxmlformats.org/drawingml/2006/main" xmlns:r="http://schemas.openxmlformats.org/officeDocument/2006/relationships" xmlns:p="http://schemas.openxmlformats.org/presentationml/2006/main">
  <p:tag name="AS_UNIQUEID" val="100"/>
</p:tagLst>
</file>

<file path=ppt/tags/tag87.xml><?xml version="1.0" encoding="utf-8"?>
<p:tagLst xmlns:a="http://schemas.openxmlformats.org/drawingml/2006/main" xmlns:r="http://schemas.openxmlformats.org/officeDocument/2006/relationships" xmlns:p="http://schemas.openxmlformats.org/presentationml/2006/main">
  <p:tag name="AS_UNIQUEID" val="101"/>
</p:tagLst>
</file>

<file path=ppt/tags/tag88.xml><?xml version="1.0" encoding="utf-8"?>
<p:tagLst xmlns:a="http://schemas.openxmlformats.org/drawingml/2006/main" xmlns:r="http://schemas.openxmlformats.org/officeDocument/2006/relationships" xmlns:p="http://schemas.openxmlformats.org/presentationml/2006/main">
  <p:tag name="AS_UNIQUEID" val="102"/>
</p:tagLst>
</file>

<file path=ppt/tags/tag89.xml><?xml version="1.0" encoding="utf-8"?>
<p:tagLst xmlns:a="http://schemas.openxmlformats.org/drawingml/2006/main" xmlns:r="http://schemas.openxmlformats.org/officeDocument/2006/relationships" xmlns:p="http://schemas.openxmlformats.org/presentationml/2006/main">
  <p:tag name="AS_UNIQUEID" val="104"/>
</p:tagLst>
</file>

<file path=ppt/tags/tag9.xml><?xml version="1.0" encoding="utf-8"?>
<p:tagLst xmlns:a="http://schemas.openxmlformats.org/drawingml/2006/main" xmlns:r="http://schemas.openxmlformats.org/officeDocument/2006/relationships" xmlns:p="http://schemas.openxmlformats.org/presentationml/2006/main">
  <p:tag name="AS_UNIQUEID" val="8"/>
</p:tagLst>
</file>

<file path=ppt/tags/tag90.xml><?xml version="1.0" encoding="utf-8"?>
<p:tagLst xmlns:a="http://schemas.openxmlformats.org/drawingml/2006/main" xmlns:r="http://schemas.openxmlformats.org/officeDocument/2006/relationships" xmlns:p="http://schemas.openxmlformats.org/presentationml/2006/main">
  <p:tag name="AS_UNIQUEID" val="105"/>
</p:tagLst>
</file>

<file path=ppt/tags/tag91.xml><?xml version="1.0" encoding="utf-8"?>
<p:tagLst xmlns:a="http://schemas.openxmlformats.org/drawingml/2006/main" xmlns:r="http://schemas.openxmlformats.org/officeDocument/2006/relationships" xmlns:p="http://schemas.openxmlformats.org/presentationml/2006/main">
  <p:tag name="AS_UNIQUEID" val="106"/>
</p:tagLst>
</file>

<file path=ppt/tags/tag92.xml><?xml version="1.0" encoding="utf-8"?>
<p:tagLst xmlns:a="http://schemas.openxmlformats.org/drawingml/2006/main" xmlns:r="http://schemas.openxmlformats.org/officeDocument/2006/relationships" xmlns:p="http://schemas.openxmlformats.org/presentationml/2006/main">
  <p:tag name="AS_UNIQUEID" val="107"/>
</p:tagLst>
</file>

<file path=ppt/tags/tag93.xml><?xml version="1.0" encoding="utf-8"?>
<p:tagLst xmlns:a="http://schemas.openxmlformats.org/drawingml/2006/main" xmlns:r="http://schemas.openxmlformats.org/officeDocument/2006/relationships" xmlns:p="http://schemas.openxmlformats.org/presentationml/2006/main">
  <p:tag name="AS_UNIQUEID" val="108"/>
</p:tagLst>
</file>

<file path=ppt/tags/tag94.xml><?xml version="1.0" encoding="utf-8"?>
<p:tagLst xmlns:a="http://schemas.openxmlformats.org/drawingml/2006/main" xmlns:r="http://schemas.openxmlformats.org/officeDocument/2006/relationships" xmlns:p="http://schemas.openxmlformats.org/presentationml/2006/main">
  <p:tag name="AS_UNIQUEID" val="110"/>
</p:tagLst>
</file>

<file path=ppt/tags/tag95.xml><?xml version="1.0" encoding="utf-8"?>
<p:tagLst xmlns:a="http://schemas.openxmlformats.org/drawingml/2006/main" xmlns:r="http://schemas.openxmlformats.org/officeDocument/2006/relationships" xmlns:p="http://schemas.openxmlformats.org/presentationml/2006/main">
  <p:tag name="AS_UNIQUEID" val="111"/>
</p:tagLst>
</file>

<file path=ppt/tags/tag96.xml><?xml version="1.0" encoding="utf-8"?>
<p:tagLst xmlns:a="http://schemas.openxmlformats.org/drawingml/2006/main" xmlns:r="http://schemas.openxmlformats.org/officeDocument/2006/relationships" xmlns:p="http://schemas.openxmlformats.org/presentationml/2006/main">
  <p:tag name="AS_UNIQUEID" val="112"/>
</p:tagLst>
</file>

<file path=ppt/tags/tag97.xml><?xml version="1.0" encoding="utf-8"?>
<p:tagLst xmlns:a="http://schemas.openxmlformats.org/drawingml/2006/main" xmlns:r="http://schemas.openxmlformats.org/officeDocument/2006/relationships" xmlns:p="http://schemas.openxmlformats.org/presentationml/2006/main">
  <p:tag name="AS_UNIQUEID" val="113"/>
</p:tagLst>
</file>

<file path=ppt/tags/tag98.xml><?xml version="1.0" encoding="utf-8"?>
<p:tagLst xmlns:a="http://schemas.openxmlformats.org/drawingml/2006/main" xmlns:r="http://schemas.openxmlformats.org/officeDocument/2006/relationships" xmlns:p="http://schemas.openxmlformats.org/presentationml/2006/main">
  <p:tag name="AS_UNIQUEID" val="114"/>
</p:tagLst>
</file>

<file path=ppt/tags/tag99.xml><?xml version="1.0" encoding="utf-8"?>
<p:tagLst xmlns:a="http://schemas.openxmlformats.org/drawingml/2006/main" xmlns:r="http://schemas.openxmlformats.org/officeDocument/2006/relationships" xmlns:p="http://schemas.openxmlformats.org/presentationml/2006/main">
  <p:tag name="AS_UNIQUEID" val="116"/>
</p:tagLst>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text</RoutingRuleDescription>
    <wic_System_Copyright xmlns="http://schemas.microsoft.com/sharepoint/v3/fields" xsi:nil="true"/>
    <WJEC_x0020_Language xmlns="07b9bb9f-93d7-4a9d-9e48-363b5c999e88">
      <Value>English</Value>
    </WJEC_x0020_Language>
  </documentManagement>
</p:properties>
</file>

<file path=customXml/itemProps1.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2.xml><?xml version="1.0" encoding="utf-8"?>
<ds:datastoreItem xmlns:ds="http://schemas.openxmlformats.org/officeDocument/2006/customXml" ds:itemID="{5B8B3E39-DE5D-4289-BDC7-373936D46A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sharepoint/v3/fields"/>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E0514B1-7015-47D3-8B33-208C186FC557}">
  <ds:schemaRefs>
    <ds:schemaRef ds:uri="http://purl.org/dc/dcmitype/"/>
    <ds:schemaRef ds:uri="36f98b4f-ba65-4a7d-9a34-48b23de556cb"/>
    <ds:schemaRef ds:uri="http://schemas.microsoft.com/office/2006/metadata/properties"/>
    <ds:schemaRef ds:uri="http://schemas.microsoft.com/office/2006/documentManagement/types"/>
    <ds:schemaRef ds:uri="http://schemas.microsoft.com/office/infopath/2007/PartnerControls"/>
    <ds:schemaRef ds:uri="http://schemas.microsoft.com/sharepoint/v3"/>
    <ds:schemaRef ds:uri="http://purl.org/dc/elements/1.1/"/>
    <ds:schemaRef ds:uri="07b9bb9f-93d7-4a9d-9e48-363b5c999e88"/>
    <ds:schemaRef ds:uri="http://schemas.openxmlformats.org/package/2006/metadata/core-properties"/>
    <ds:schemaRef ds:uri="http://schemas.microsoft.com/sharepoint/v3/field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8860</TotalTime>
  <Words>13376</Words>
  <Application>Microsoft Office PowerPoint</Application>
  <PresentationFormat>Widescreen</PresentationFormat>
  <Paragraphs>972</Paragraphs>
  <Slides>90</Slides>
  <Notes>46</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90</vt:i4>
      </vt:variant>
    </vt:vector>
  </HeadingPairs>
  <TitlesOfParts>
    <vt:vector size="101" baseType="lpstr">
      <vt:lpstr>Arial</vt:lpstr>
      <vt:lpstr>Calibri</vt:lpstr>
      <vt:lpstr>Courier New</vt:lpstr>
      <vt:lpstr>Gotham Rounded Book</vt:lpstr>
      <vt:lpstr>Helvetica</vt:lpstr>
      <vt:lpstr>Lato</vt:lpstr>
      <vt:lpstr>Open Sans</vt:lpstr>
      <vt:lpstr>Roboto</vt:lpstr>
      <vt:lpstr>Symbol</vt:lpstr>
      <vt:lpstr>Wingdings</vt:lpstr>
      <vt:lpstr>Custom Design</vt:lpstr>
      <vt:lpstr>TAG Iechyd a Gofal Cymdeithasol, a Gofal Plant </vt:lpstr>
      <vt:lpstr>PowerPoint Presentation</vt:lpstr>
      <vt:lpstr>PowerPoint Presentation</vt:lpstr>
      <vt:lpstr>PowerPoint Presentation</vt:lpstr>
      <vt:lpstr>PowerPoint Presentation</vt:lpstr>
      <vt:lpstr>PowerPoint Presentation</vt:lpstr>
      <vt:lpstr>Dewis eich lleoliad gofal plant </vt:lpstr>
      <vt:lpstr>Sicrhau bod egwyddorion cyfrinachedd a diogelu gwybodaeth yn cael eu cynnal</vt:lpstr>
      <vt:lpstr>Cyfrinachedd </vt:lpstr>
      <vt:lpstr>Cyfrinachedd </vt:lpstr>
      <vt:lpstr>PowerPoint Presentation</vt:lpstr>
      <vt:lpstr>PowerPoint Presentation</vt:lpstr>
      <vt:lpstr>PowerPoint Presentation</vt:lpstr>
      <vt:lpstr>PowerPoint Presentation</vt:lpstr>
      <vt:lpstr>Rhai awgrymiadau wrth ymchwilio yn eich lleoliad gofal plant penodol:  </vt:lpstr>
      <vt:lpstr>Gweithgaredd egwyddorion cyfrinachedd a chanllawiau moesegol </vt:lpstr>
      <vt:lpstr>Tasg 1 (a) Esbonio pwysigrwydd gofal plentyn-ganolog wrth gwrdd ag anghenion plant a phobl ifanc yn ystod cyfnodau datblygiad allweddol </vt:lpstr>
      <vt:lpstr>Beth yw ystyr gofal plentyn-ganolog?  </vt:lpstr>
      <vt:lpstr> Beth yw anghenion plant a phobl ifanc?  </vt:lpstr>
      <vt:lpstr> Anghenion plant</vt:lpstr>
      <vt:lpstr> Sut gellir cymhwyso gofal plentyn-ganolog er mwyn cwrdd ag anghenion cyfannol o fewn cyfnodau datblygiad allweddol</vt:lpstr>
      <vt:lpstr> Enghraifft – Daisy   Mae Daisy yn 6 oed ac mae wedi dechrau mewn ysgol gynradd newydd yn ddiweddar ar ôl symud tŷ.        </vt:lpstr>
      <vt:lpstr>PowerPoint Presentation</vt:lpstr>
      <vt:lpstr> Sut gellir cymhwyso gofal plentyn-ganolog</vt:lpstr>
      <vt:lpstr>Cysylltau defnyddiol i'ch cefnogi</vt:lpstr>
      <vt:lpstr>Daisy</vt:lpstr>
      <vt:lpstr>ATGOFFA O YSTYR DULL PLENTYN-GANOLOG</vt:lpstr>
      <vt:lpstr>Amddiffyn plant/pobl ifanc rhag niwed a chamdriniaeth drwy alluogi'r plentyn i gael 'llais'.   </vt:lpstr>
      <vt:lpstr>Galluogi'r plentyn/person ifanc i fod â llais   </vt:lpstr>
      <vt:lpstr>Galluogi'r plentyn/person ifanc i fod â llais   </vt:lpstr>
      <vt:lpstr>Tasg 1 (a) Esbonio pwysigrwydd gofal plentyn-ganolog wrth gwrdd ag anghenion plant a phobl ifanc yn ystod cyfnodau datblygiad allweddol</vt:lpstr>
      <vt:lpstr>Tasg 1 (b) Disgrifio'r mathau o drawsnewidiadau, profiadau bywyd a newidiadau bywyd y
gall plentyn a/neu berson ifanc eu profi ac esbonio sut gallai'r rhain effeithio ar wydnwch a datblygiad y plentyn a/neu'r person ifanc, a'u gofal a'u cymorth yn y lleoliad o'ch dewis.</vt:lpstr>
      <vt:lpstr>Tasg 1 (b) (i) Disgrifio'r mathau o drawsnewidiadau, profiadau bywyd a newidiadau bywyd y gall plentyn a/neu berson ifanc eu profi</vt:lpstr>
      <vt:lpstr>Astudiaeth achos Priti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(1) Amlinellwch rôl arsylwi mewn perthynas â chefnogi plant a phobl ifanc. </vt:lpstr>
      <vt:lpstr>(2) Beth yw'r egwyddorion y mae angen eu dilyn wrth arsylwi plant a phobl ifanc?</vt:lpstr>
      <vt:lpstr>PowerPoint Presentation</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GCE Health and Social Care, and Childcare</dc:title>
  <dc:creator>City &amp; Guilds/WJEC</dc:creator>
  <cp:lastModifiedBy>Wyman, Hilary</cp:lastModifiedBy>
  <cp:revision>308</cp:revision>
  <dcterms:created xsi:type="dcterms:W3CDTF">2019-02-21T11:49:42Z</dcterms:created>
  <dcterms:modified xsi:type="dcterms:W3CDTF">2021-07-19T12:32:21Z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Source">
    <vt:lpwstr/>
  </property>
  <property fmtid="{D5CDD505-2E9C-101B-9397-08002B2CF9AE}" pid="3" name="AuthorIds_UIVersion_1536">
    <vt:lpwstr>260</vt:lpwstr>
  </property>
  <property fmtid="{D5CDD505-2E9C-101B-9397-08002B2CF9AE}" pid="4" name="AuthorIds_UIVersion_5120">
    <vt:lpwstr>37739</vt:lpwstr>
  </property>
  <property fmtid="{D5CDD505-2E9C-101B-9397-08002B2CF9AE}" pid="5" name="ComplianceAssetId">
    <vt:lpwstr/>
  </property>
  <property fmtid="{D5CDD505-2E9C-101B-9397-08002B2CF9AE}" pid="6" name="ContentTypeId">
    <vt:lpwstr>0x0101009148F5A04DDD49CBA7127AADA5FB792B00AADE34325A8B49CDA8BB4DB53328F214008CB3F2150C24F24F8304D2120C64EA5300D55831203E689340AF2E2F5978B1265D</vt:lpwstr>
  </property>
  <property fmtid="{D5CDD505-2E9C-101B-9397-08002B2CF9AE}" pid="7" name="DocumentType">
    <vt:lpwstr/>
  </property>
  <property fmtid="{D5CDD505-2E9C-101B-9397-08002B2CF9AE}" pid="8" name="k48d8005054a4dd09ad49b7c837f0781">
    <vt:lpwstr/>
  </property>
  <property fmtid="{D5CDD505-2E9C-101B-9397-08002B2CF9AE}" pid="9" name="Level">
    <vt:lpwstr/>
  </property>
  <property fmtid="{D5CDD505-2E9C-101B-9397-08002B2CF9AE}" pid="10" name="Order">
    <vt:r8>34900</vt:r8>
  </property>
  <property fmtid="{D5CDD505-2E9C-101B-9397-08002B2CF9AE}" pid="11" name="TemplateUrl">
    <vt:lpwstr/>
  </property>
  <property fmtid="{D5CDD505-2E9C-101B-9397-08002B2CF9AE}" pid="12" name="WJEC Audiences">
    <vt:lpwstr/>
  </property>
  <property fmtid="{D5CDD505-2E9C-101B-9397-08002B2CF9AE}" pid="13" name="WJEC Department">
    <vt:lpwstr/>
  </property>
  <property fmtid="{D5CDD505-2E9C-101B-9397-08002B2CF9AE}" pid="14" name="WJEC Exam Season">
    <vt:lpwstr/>
  </property>
  <property fmtid="{D5CDD505-2E9C-101B-9397-08002B2CF9AE}" pid="15" name="WJEC Paper Code">
    <vt:lpwstr/>
  </property>
  <property fmtid="{D5CDD505-2E9C-101B-9397-08002B2CF9AE}" pid="16" name="WJEC Subject">
    <vt:lpwstr/>
  </property>
  <property fmtid="{D5CDD505-2E9C-101B-9397-08002B2CF9AE}" pid="17" name="WJEC Subject Code">
    <vt:lpwstr/>
  </property>
  <property fmtid="{D5CDD505-2E9C-101B-9397-08002B2CF9AE}" pid="18" name="xd_ProgID">
    <vt:lpwstr/>
  </property>
  <property fmtid="{D5CDD505-2E9C-101B-9397-08002B2CF9AE}" pid="19" name="xd_Signature">
    <vt:bool>false</vt:bool>
  </property>
  <property fmtid="{D5CDD505-2E9C-101B-9397-08002B2CF9AE}" pid="20" name="aa87a6a0bdfe4bfb97a25745bc8270e2">
    <vt:lpwstr/>
  </property>
  <property fmtid="{D5CDD505-2E9C-101B-9397-08002B2CF9AE}" pid="21" name="bd6821cb7d3c4b4ab1e70668a679dc90">
    <vt:lpwstr/>
  </property>
  <property fmtid="{D5CDD505-2E9C-101B-9397-08002B2CF9AE}" pid="22" name="i2be6ccaef284b9d8cadff396f0db8d6">
    <vt:lpwstr/>
  </property>
</Properties>
</file>