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3" r:id="rId4"/>
    <p:sldMasterId id="2147483754" r:id="rId5"/>
  </p:sldMasterIdLst>
  <p:notesMasterIdLst>
    <p:notesMasterId r:id="rId37"/>
  </p:notesMasterIdLst>
  <p:handoutMasterIdLst>
    <p:handoutMasterId r:id="rId38"/>
  </p:handoutMasterIdLst>
  <p:sldIdLst>
    <p:sldId id="896" r:id="rId6"/>
    <p:sldId id="913" r:id="rId7"/>
    <p:sldId id="372" r:id="rId8"/>
    <p:sldId id="970" r:id="rId9"/>
    <p:sldId id="952" r:id="rId10"/>
    <p:sldId id="914" r:id="rId11"/>
    <p:sldId id="910" r:id="rId12"/>
    <p:sldId id="911" r:id="rId13"/>
    <p:sldId id="915" r:id="rId14"/>
    <p:sldId id="951" r:id="rId15"/>
    <p:sldId id="901" r:id="rId16"/>
    <p:sldId id="955" r:id="rId17"/>
    <p:sldId id="683" r:id="rId18"/>
    <p:sldId id="897" r:id="rId19"/>
    <p:sldId id="898" r:id="rId20"/>
    <p:sldId id="873" r:id="rId21"/>
    <p:sldId id="874" r:id="rId22"/>
    <p:sldId id="875" r:id="rId23"/>
    <p:sldId id="876" r:id="rId24"/>
    <p:sldId id="877" r:id="rId25"/>
    <p:sldId id="878" r:id="rId26"/>
    <p:sldId id="879" r:id="rId27"/>
    <p:sldId id="886" r:id="rId28"/>
    <p:sldId id="881" r:id="rId29"/>
    <p:sldId id="887" r:id="rId30"/>
    <p:sldId id="883" r:id="rId31"/>
    <p:sldId id="884" r:id="rId32"/>
    <p:sldId id="912" r:id="rId33"/>
    <p:sldId id="971" r:id="rId34"/>
    <p:sldId id="786" r:id="rId35"/>
    <p:sldId id="787" r:id="rId36"/>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5" orient="horz" pos="1457" userDrawn="1">
          <p15:clr>
            <a:srgbClr val="A4A3A4"/>
          </p15:clr>
        </p15:guide>
        <p15:guide id="16"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Onuzuruike" initials="JO" lastIdx="2" clrIdx="0"/>
  <p:cmAuthor id="2" name="Jenna Redelinghuys" initials="JR" lastIdx="8" clrIdx="1"/>
  <p:cmAuthor id="3" name="William Nightingale" initials="WN" lastIdx="1" clrIdx="2"/>
  <p:cmAuthor id="4" name="Suzi Gray" initials="SG" lastIdx="1" clrIdx="3">
    <p:extLst>
      <p:ext uri="{19B8F6BF-5375-455C-9EA6-DF929625EA0E}">
        <p15:presenceInfo xmlns:p15="http://schemas.microsoft.com/office/powerpoint/2012/main" userId="S-1-5-21-1308356437-3399562541-1039870623-3914" providerId="AD"/>
      </p:ext>
    </p:extLst>
  </p:cmAuthor>
  <p:cmAuthor id="5" name="Candy, Allison" initials="CA" lastIdx="1" clrIdx="4">
    <p:extLst>
      <p:ext uri="{19B8F6BF-5375-455C-9EA6-DF929625EA0E}">
        <p15:presenceInfo xmlns:p15="http://schemas.microsoft.com/office/powerpoint/2012/main" userId="S::candya@wjec.co.uk::8080e321-cbd0-4137-867d-57126c42a4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CF5"/>
    <a:srgbClr val="0070C0"/>
    <a:srgbClr val="65B2E6"/>
    <a:srgbClr val="6699FF"/>
    <a:srgbClr val="CB076E"/>
    <a:srgbClr val="FF99FF"/>
    <a:srgbClr val="CC99FF"/>
    <a:srgbClr val="FFCC66"/>
    <a:srgbClr val="0096FF"/>
    <a:srgbClr val="CBD6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C7E17F-3B46-414A-A8F6-7CEE10F2C7AB}" v="1" dt="2024-03-07T12:03:03.6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924" y="36"/>
      </p:cViewPr>
      <p:guideLst>
        <p:guide orient="horz" pos="1457"/>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F99A1E-D9C7-4EAC-A5D4-EABDB04256A5}"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US"/>
        </a:p>
      </dgm:t>
    </dgm:pt>
    <dgm:pt modelId="{28D8B30D-46DB-4385-8C00-FD3339AC6D9D}">
      <dgm:prSet/>
      <dgm:spPr/>
      <dgm:t>
        <a:bodyPr/>
        <a:lstStyle/>
        <a:p>
          <a:r>
            <a:rPr lang="cy-GB"/>
            <a:t>Cafodd yr arholiad ei sefyll ar-lein a thrwy gopïau papur. </a:t>
          </a:r>
          <a:r>
            <a:rPr lang="en-GB"/>
            <a:t>. </a:t>
          </a:r>
          <a:endParaRPr lang="en-US"/>
        </a:p>
      </dgm:t>
    </dgm:pt>
    <dgm:pt modelId="{0841082E-9FD6-4010-8912-8DB330229B12}" type="parTrans" cxnId="{E8848B4D-9BF6-4D51-872D-D8D086B70956}">
      <dgm:prSet/>
      <dgm:spPr/>
      <dgm:t>
        <a:bodyPr/>
        <a:lstStyle/>
        <a:p>
          <a:endParaRPr lang="en-US"/>
        </a:p>
      </dgm:t>
    </dgm:pt>
    <dgm:pt modelId="{9B2EE662-39D2-4EE9-A90D-8DC8E95B5966}" type="sibTrans" cxnId="{E8848B4D-9BF6-4D51-872D-D8D086B70956}">
      <dgm:prSet/>
      <dgm:spPr/>
      <dgm:t>
        <a:bodyPr/>
        <a:lstStyle/>
        <a:p>
          <a:endParaRPr lang="en-US"/>
        </a:p>
      </dgm:t>
    </dgm:pt>
    <dgm:pt modelId="{BF6D809F-86B6-4F39-8496-109EEC0255D9}">
      <dgm:prSet/>
      <dgm:spPr/>
      <dgm:t>
        <a:bodyPr/>
        <a:lstStyle/>
        <a:p>
          <a:r>
            <a:rPr lang="cy-GB"/>
            <a:t>Roedd y cwestiynau'n hygyrch i'r mwyafrif o'r ymgeiswyr a mesurwyd amseru'r papur yn dda wrth i'r ymgeiswyr ymateb yn dda ac yn fanwl i'r holl gwestiynau a ofynnwyd. </a:t>
          </a:r>
          <a:endParaRPr lang="en-US"/>
        </a:p>
      </dgm:t>
    </dgm:pt>
    <dgm:pt modelId="{FCDC2BC1-A66E-45E1-A46D-6D1A6344942C}" type="parTrans" cxnId="{8DF1C8D2-4494-4F1A-B9EB-AB8A2B4E7CD5}">
      <dgm:prSet/>
      <dgm:spPr/>
      <dgm:t>
        <a:bodyPr/>
        <a:lstStyle/>
        <a:p>
          <a:endParaRPr lang="en-US"/>
        </a:p>
      </dgm:t>
    </dgm:pt>
    <dgm:pt modelId="{A514282F-EBCE-49BD-83D4-02F4F370F107}" type="sibTrans" cxnId="{8DF1C8D2-4494-4F1A-B9EB-AB8A2B4E7CD5}">
      <dgm:prSet/>
      <dgm:spPr/>
      <dgm:t>
        <a:bodyPr/>
        <a:lstStyle/>
        <a:p>
          <a:endParaRPr lang="en-US"/>
        </a:p>
      </dgm:t>
    </dgm:pt>
    <dgm:pt modelId="{5869B493-8065-4D95-BE64-85794F6427E4}">
      <dgm:prSet/>
      <dgm:spPr/>
      <dgm:t>
        <a:bodyPr/>
        <a:lstStyle/>
        <a:p>
          <a:r>
            <a:rPr lang="cy-GB"/>
            <a:t>Roedd yr ymatebion yn glir ar y cyfan, a gallai'r arholwyr ddeall y testun. Roedd ysgrifen rhai o'r ymgeiswyr yn fawr iawn ac roeddent wedi mynd yn brin o le yn gyflym, ond yn amlach na pheidio, gwnaethant ddefnyddio'r dalenni ychwanegol i gwblhau eu hymateb. </a:t>
          </a:r>
          <a:endParaRPr lang="en-US"/>
        </a:p>
      </dgm:t>
    </dgm:pt>
    <dgm:pt modelId="{75583F1D-B460-4703-9460-783CED7D3D74}" type="parTrans" cxnId="{CCD17936-617E-401B-9236-B0371B252214}">
      <dgm:prSet/>
      <dgm:spPr/>
      <dgm:t>
        <a:bodyPr/>
        <a:lstStyle/>
        <a:p>
          <a:endParaRPr lang="en-US"/>
        </a:p>
      </dgm:t>
    </dgm:pt>
    <dgm:pt modelId="{D987641C-ADAD-40D1-BEF8-39499C86F002}" type="sibTrans" cxnId="{CCD17936-617E-401B-9236-B0371B252214}">
      <dgm:prSet/>
      <dgm:spPr/>
      <dgm:t>
        <a:bodyPr/>
        <a:lstStyle/>
        <a:p>
          <a:endParaRPr lang="en-US"/>
        </a:p>
      </dgm:t>
    </dgm:pt>
    <dgm:pt modelId="{20C1ED8D-53FA-470D-89DB-2E0AB825E493}">
      <dgm:prSet/>
      <dgm:spPr/>
      <dgm:t>
        <a:bodyPr/>
        <a:lstStyle/>
        <a:p>
          <a:r>
            <a:rPr lang="cy-GB"/>
            <a:t>Cafodd ymatebion eu gwella gan y cyfle i sefyll yr arholiad ar-lein, gan fod yr ymatebion yn gliriach a bod mwy o le i'w cwblhau. Mae llawer o ddysgwyr yn elwa ar allu teipio yn hytrach nag ysgrifennu eu hatebion, er mwyn addasu a chywiro eu hymateb. </a:t>
          </a:r>
          <a:r>
            <a:rPr lang="en-GB"/>
            <a:t> </a:t>
          </a:r>
          <a:endParaRPr lang="en-US"/>
        </a:p>
      </dgm:t>
    </dgm:pt>
    <dgm:pt modelId="{14B6F9C5-F17F-461D-A53A-9D69BC3D668B}" type="parTrans" cxnId="{9C392D9D-0354-4E9C-9341-0E3ED05B110F}">
      <dgm:prSet/>
      <dgm:spPr/>
      <dgm:t>
        <a:bodyPr/>
        <a:lstStyle/>
        <a:p>
          <a:endParaRPr lang="en-US"/>
        </a:p>
      </dgm:t>
    </dgm:pt>
    <dgm:pt modelId="{7A4105F9-2558-4C22-A594-17EFDD30984C}" type="sibTrans" cxnId="{9C392D9D-0354-4E9C-9341-0E3ED05B110F}">
      <dgm:prSet/>
      <dgm:spPr/>
      <dgm:t>
        <a:bodyPr/>
        <a:lstStyle/>
        <a:p>
          <a:endParaRPr lang="en-US"/>
        </a:p>
      </dgm:t>
    </dgm:pt>
    <dgm:pt modelId="{4F3F46E4-0C0E-4007-8410-17010C6FEC1E}">
      <dgm:prSet/>
      <dgm:spPr/>
      <dgm:t>
        <a:bodyPr/>
        <a:lstStyle/>
        <a:p>
          <a:r>
            <a:rPr lang="cy-GB"/>
            <a:t>Rhoddwyd cynnig ar bob cwestiwn ac nid oedd yr un o'r cwestiynau yn fwy heriol na'r hyn sydd wedi'i ddefnyddio mewn unrhyw bapur arall ar gyfer yr uned hon. </a:t>
          </a:r>
          <a:endParaRPr lang="en-US"/>
        </a:p>
      </dgm:t>
    </dgm:pt>
    <dgm:pt modelId="{7D0518D0-6284-4AB3-B57A-04AE26C549D3}" type="parTrans" cxnId="{09D4C686-A414-48F4-ACD9-898B0C9022DF}">
      <dgm:prSet/>
      <dgm:spPr/>
      <dgm:t>
        <a:bodyPr/>
        <a:lstStyle/>
        <a:p>
          <a:endParaRPr lang="en-US"/>
        </a:p>
      </dgm:t>
    </dgm:pt>
    <dgm:pt modelId="{9A3920D0-7392-4C01-8639-4E8095C5F847}" type="sibTrans" cxnId="{09D4C686-A414-48F4-ACD9-898B0C9022DF}">
      <dgm:prSet/>
      <dgm:spPr/>
      <dgm:t>
        <a:bodyPr/>
        <a:lstStyle/>
        <a:p>
          <a:endParaRPr lang="en-US"/>
        </a:p>
      </dgm:t>
    </dgm:pt>
    <dgm:pt modelId="{E426996F-59C2-44DD-A9F2-847EE72EA4BE}">
      <dgm:prSet/>
      <dgm:spPr/>
      <dgm:t>
        <a:bodyPr/>
        <a:lstStyle/>
        <a:p>
          <a:r>
            <a:rPr lang="cy-GB"/>
            <a:t>Roedd atebion yr ymgeiswyr yn amrywio o ran manylder a chydnabuwyd y berfau gorchmynnol drwy ddefnyddio sgiliau ysgrifennu yn llwyddiannus er mwyn sicrhau y gellid ennill y marciau uchaf. Mae hyn yn arbennig o bwysig i ganlyniadau asesiadau uwch wrth gyfeirio at fathau penodol o gwestiynau.</a:t>
          </a:r>
          <a:endParaRPr lang="en-US"/>
        </a:p>
      </dgm:t>
    </dgm:pt>
    <dgm:pt modelId="{461CFAA8-EDDD-4CF0-9DC7-FE69A646A9D3}" type="parTrans" cxnId="{B31307B8-B984-4944-AA0E-7A6A7C13CEA5}">
      <dgm:prSet/>
      <dgm:spPr/>
      <dgm:t>
        <a:bodyPr/>
        <a:lstStyle/>
        <a:p>
          <a:endParaRPr lang="en-US"/>
        </a:p>
      </dgm:t>
    </dgm:pt>
    <dgm:pt modelId="{FAF1C4D6-7720-4587-B591-AF02CCEA4AF3}" type="sibTrans" cxnId="{B31307B8-B984-4944-AA0E-7A6A7C13CEA5}">
      <dgm:prSet/>
      <dgm:spPr/>
      <dgm:t>
        <a:bodyPr/>
        <a:lstStyle/>
        <a:p>
          <a:endParaRPr lang="en-US"/>
        </a:p>
      </dgm:t>
    </dgm:pt>
    <dgm:pt modelId="{54A83866-CDA7-4322-93BC-F9F9CAC27F54}">
      <dgm:prSet/>
      <dgm:spPr/>
      <dgm:t>
        <a:bodyPr/>
        <a:lstStyle/>
        <a:p>
          <a:r>
            <a:rPr lang="cy-GB"/>
            <a:t>Roedd yn galonogol iawn gweld mai ychydig iawn o'r ymgeiswyr a ddefnyddiodd bwyntiau bwled lle roedd angen esbonio neu drafod yn yr ymateb. </a:t>
          </a:r>
          <a:endParaRPr lang="en-US"/>
        </a:p>
      </dgm:t>
    </dgm:pt>
    <dgm:pt modelId="{C1A2ECAB-F14B-42E4-B7CB-6FDEC171A7D3}" type="parTrans" cxnId="{DD0F67FA-D354-409F-A81F-41A2D0B612F1}">
      <dgm:prSet/>
      <dgm:spPr/>
      <dgm:t>
        <a:bodyPr/>
        <a:lstStyle/>
        <a:p>
          <a:endParaRPr lang="en-US"/>
        </a:p>
      </dgm:t>
    </dgm:pt>
    <dgm:pt modelId="{4FD8B606-3581-4AF0-BBA4-9AF5B15C6530}" type="sibTrans" cxnId="{DD0F67FA-D354-409F-A81F-41A2D0B612F1}">
      <dgm:prSet/>
      <dgm:spPr/>
      <dgm:t>
        <a:bodyPr/>
        <a:lstStyle/>
        <a:p>
          <a:endParaRPr lang="en-US"/>
        </a:p>
      </dgm:t>
    </dgm:pt>
    <dgm:pt modelId="{0DAD5F3A-5687-4DF1-BCAA-38FB11C8BE31}" type="pres">
      <dgm:prSet presAssocID="{89F99A1E-D9C7-4EAC-A5D4-EABDB04256A5}" presName="diagram" presStyleCnt="0">
        <dgm:presLayoutVars>
          <dgm:dir/>
          <dgm:resizeHandles val="exact"/>
        </dgm:presLayoutVars>
      </dgm:prSet>
      <dgm:spPr/>
    </dgm:pt>
    <dgm:pt modelId="{C28119F7-69B2-4114-A3FF-C4DD8EB4E1C3}" type="pres">
      <dgm:prSet presAssocID="{28D8B30D-46DB-4385-8C00-FD3339AC6D9D}" presName="node" presStyleLbl="node1" presStyleIdx="0" presStyleCnt="7">
        <dgm:presLayoutVars>
          <dgm:bulletEnabled val="1"/>
        </dgm:presLayoutVars>
      </dgm:prSet>
      <dgm:spPr/>
    </dgm:pt>
    <dgm:pt modelId="{F512E673-5EAE-481B-840E-72324754BA1C}" type="pres">
      <dgm:prSet presAssocID="{9B2EE662-39D2-4EE9-A90D-8DC8E95B5966}" presName="sibTrans" presStyleCnt="0"/>
      <dgm:spPr/>
    </dgm:pt>
    <dgm:pt modelId="{C2E3E374-1204-4138-BE21-53BF441CF071}" type="pres">
      <dgm:prSet presAssocID="{BF6D809F-86B6-4F39-8496-109EEC0255D9}" presName="node" presStyleLbl="node1" presStyleIdx="1" presStyleCnt="7">
        <dgm:presLayoutVars>
          <dgm:bulletEnabled val="1"/>
        </dgm:presLayoutVars>
      </dgm:prSet>
      <dgm:spPr/>
    </dgm:pt>
    <dgm:pt modelId="{9DD98A84-7AC0-439A-B036-FB1AE905A02B}" type="pres">
      <dgm:prSet presAssocID="{A514282F-EBCE-49BD-83D4-02F4F370F107}" presName="sibTrans" presStyleCnt="0"/>
      <dgm:spPr/>
    </dgm:pt>
    <dgm:pt modelId="{9FF42380-7F36-43E3-8917-B0EBBF411A54}" type="pres">
      <dgm:prSet presAssocID="{5869B493-8065-4D95-BE64-85794F6427E4}" presName="node" presStyleLbl="node1" presStyleIdx="2" presStyleCnt="7">
        <dgm:presLayoutVars>
          <dgm:bulletEnabled val="1"/>
        </dgm:presLayoutVars>
      </dgm:prSet>
      <dgm:spPr/>
    </dgm:pt>
    <dgm:pt modelId="{BF3F8A67-6513-4E76-9121-E967334F5B03}" type="pres">
      <dgm:prSet presAssocID="{D987641C-ADAD-40D1-BEF8-39499C86F002}" presName="sibTrans" presStyleCnt="0"/>
      <dgm:spPr/>
    </dgm:pt>
    <dgm:pt modelId="{AD09B6BF-CE1B-4EEF-A31A-BC7E5C398550}" type="pres">
      <dgm:prSet presAssocID="{20C1ED8D-53FA-470D-89DB-2E0AB825E493}" presName="node" presStyleLbl="node1" presStyleIdx="3" presStyleCnt="7">
        <dgm:presLayoutVars>
          <dgm:bulletEnabled val="1"/>
        </dgm:presLayoutVars>
      </dgm:prSet>
      <dgm:spPr/>
    </dgm:pt>
    <dgm:pt modelId="{D346C14D-000E-4FEE-91F2-1AEB2B09244D}" type="pres">
      <dgm:prSet presAssocID="{7A4105F9-2558-4C22-A594-17EFDD30984C}" presName="sibTrans" presStyleCnt="0"/>
      <dgm:spPr/>
    </dgm:pt>
    <dgm:pt modelId="{4BA6A070-4A3D-4462-82D3-51D3C2066F6D}" type="pres">
      <dgm:prSet presAssocID="{4F3F46E4-0C0E-4007-8410-17010C6FEC1E}" presName="node" presStyleLbl="node1" presStyleIdx="4" presStyleCnt="7">
        <dgm:presLayoutVars>
          <dgm:bulletEnabled val="1"/>
        </dgm:presLayoutVars>
      </dgm:prSet>
      <dgm:spPr/>
    </dgm:pt>
    <dgm:pt modelId="{11FEC384-599E-40D4-87A6-A49FC5304D4F}" type="pres">
      <dgm:prSet presAssocID="{9A3920D0-7392-4C01-8639-4E8095C5F847}" presName="sibTrans" presStyleCnt="0"/>
      <dgm:spPr/>
    </dgm:pt>
    <dgm:pt modelId="{63EBDEB8-6083-46C2-8823-70BBA0327B4D}" type="pres">
      <dgm:prSet presAssocID="{E426996F-59C2-44DD-A9F2-847EE72EA4BE}" presName="node" presStyleLbl="node1" presStyleIdx="5" presStyleCnt="7">
        <dgm:presLayoutVars>
          <dgm:bulletEnabled val="1"/>
        </dgm:presLayoutVars>
      </dgm:prSet>
      <dgm:spPr/>
    </dgm:pt>
    <dgm:pt modelId="{3B8D54AC-051F-4982-AB19-88A8AE6655C0}" type="pres">
      <dgm:prSet presAssocID="{FAF1C4D6-7720-4587-B591-AF02CCEA4AF3}" presName="sibTrans" presStyleCnt="0"/>
      <dgm:spPr/>
    </dgm:pt>
    <dgm:pt modelId="{D44B11EC-0BD6-4A81-932D-71C469BD798D}" type="pres">
      <dgm:prSet presAssocID="{54A83866-CDA7-4322-93BC-F9F9CAC27F54}" presName="node" presStyleLbl="node1" presStyleIdx="6" presStyleCnt="7">
        <dgm:presLayoutVars>
          <dgm:bulletEnabled val="1"/>
        </dgm:presLayoutVars>
      </dgm:prSet>
      <dgm:spPr/>
    </dgm:pt>
  </dgm:ptLst>
  <dgm:cxnLst>
    <dgm:cxn modelId="{39E3D50D-559F-4CC3-909E-F05691268AE0}" type="presOf" srcId="{54A83866-CDA7-4322-93BC-F9F9CAC27F54}" destId="{D44B11EC-0BD6-4A81-932D-71C469BD798D}" srcOrd="0" destOrd="0" presId="urn:microsoft.com/office/officeart/2005/8/layout/default"/>
    <dgm:cxn modelId="{CCD17936-617E-401B-9236-B0371B252214}" srcId="{89F99A1E-D9C7-4EAC-A5D4-EABDB04256A5}" destId="{5869B493-8065-4D95-BE64-85794F6427E4}" srcOrd="2" destOrd="0" parTransId="{75583F1D-B460-4703-9460-783CED7D3D74}" sibTransId="{D987641C-ADAD-40D1-BEF8-39499C86F002}"/>
    <dgm:cxn modelId="{B7898437-2B37-408A-B13C-63BCF0CC5762}" type="presOf" srcId="{4F3F46E4-0C0E-4007-8410-17010C6FEC1E}" destId="{4BA6A070-4A3D-4462-82D3-51D3C2066F6D}" srcOrd="0" destOrd="0" presId="urn:microsoft.com/office/officeart/2005/8/layout/default"/>
    <dgm:cxn modelId="{E8848B4D-9BF6-4D51-872D-D8D086B70956}" srcId="{89F99A1E-D9C7-4EAC-A5D4-EABDB04256A5}" destId="{28D8B30D-46DB-4385-8C00-FD3339AC6D9D}" srcOrd="0" destOrd="0" parTransId="{0841082E-9FD6-4010-8912-8DB330229B12}" sibTransId="{9B2EE662-39D2-4EE9-A90D-8DC8E95B5966}"/>
    <dgm:cxn modelId="{93BD3D6F-CF43-4361-AFC2-9A96C123A298}" type="presOf" srcId="{20C1ED8D-53FA-470D-89DB-2E0AB825E493}" destId="{AD09B6BF-CE1B-4EEF-A31A-BC7E5C398550}" srcOrd="0" destOrd="0" presId="urn:microsoft.com/office/officeart/2005/8/layout/default"/>
    <dgm:cxn modelId="{F891AD7C-9F39-4BFC-AF7E-94A8F4E0E840}" type="presOf" srcId="{BF6D809F-86B6-4F39-8496-109EEC0255D9}" destId="{C2E3E374-1204-4138-BE21-53BF441CF071}" srcOrd="0" destOrd="0" presId="urn:microsoft.com/office/officeart/2005/8/layout/default"/>
    <dgm:cxn modelId="{585EC37E-A246-4358-9C10-8C872A8C465D}" type="presOf" srcId="{89F99A1E-D9C7-4EAC-A5D4-EABDB04256A5}" destId="{0DAD5F3A-5687-4DF1-BCAA-38FB11C8BE31}" srcOrd="0" destOrd="0" presId="urn:microsoft.com/office/officeart/2005/8/layout/default"/>
    <dgm:cxn modelId="{4D87E485-356F-48EC-955D-EB8227BDAC69}" type="presOf" srcId="{5869B493-8065-4D95-BE64-85794F6427E4}" destId="{9FF42380-7F36-43E3-8917-B0EBBF411A54}" srcOrd="0" destOrd="0" presId="urn:microsoft.com/office/officeart/2005/8/layout/default"/>
    <dgm:cxn modelId="{09D4C686-A414-48F4-ACD9-898B0C9022DF}" srcId="{89F99A1E-D9C7-4EAC-A5D4-EABDB04256A5}" destId="{4F3F46E4-0C0E-4007-8410-17010C6FEC1E}" srcOrd="4" destOrd="0" parTransId="{7D0518D0-6284-4AB3-B57A-04AE26C549D3}" sibTransId="{9A3920D0-7392-4C01-8639-4E8095C5F847}"/>
    <dgm:cxn modelId="{5E18FB98-EAAD-4091-B693-195F776B6EBD}" type="presOf" srcId="{28D8B30D-46DB-4385-8C00-FD3339AC6D9D}" destId="{C28119F7-69B2-4114-A3FF-C4DD8EB4E1C3}" srcOrd="0" destOrd="0" presId="urn:microsoft.com/office/officeart/2005/8/layout/default"/>
    <dgm:cxn modelId="{9C392D9D-0354-4E9C-9341-0E3ED05B110F}" srcId="{89F99A1E-D9C7-4EAC-A5D4-EABDB04256A5}" destId="{20C1ED8D-53FA-470D-89DB-2E0AB825E493}" srcOrd="3" destOrd="0" parTransId="{14B6F9C5-F17F-461D-A53A-9D69BC3D668B}" sibTransId="{7A4105F9-2558-4C22-A594-17EFDD30984C}"/>
    <dgm:cxn modelId="{D3593EAB-11DD-4407-A2BA-BE8F79C71E00}" type="presOf" srcId="{E426996F-59C2-44DD-A9F2-847EE72EA4BE}" destId="{63EBDEB8-6083-46C2-8823-70BBA0327B4D}" srcOrd="0" destOrd="0" presId="urn:microsoft.com/office/officeart/2005/8/layout/default"/>
    <dgm:cxn modelId="{B31307B8-B984-4944-AA0E-7A6A7C13CEA5}" srcId="{89F99A1E-D9C7-4EAC-A5D4-EABDB04256A5}" destId="{E426996F-59C2-44DD-A9F2-847EE72EA4BE}" srcOrd="5" destOrd="0" parTransId="{461CFAA8-EDDD-4CF0-9DC7-FE69A646A9D3}" sibTransId="{FAF1C4D6-7720-4587-B591-AF02CCEA4AF3}"/>
    <dgm:cxn modelId="{8DF1C8D2-4494-4F1A-B9EB-AB8A2B4E7CD5}" srcId="{89F99A1E-D9C7-4EAC-A5D4-EABDB04256A5}" destId="{BF6D809F-86B6-4F39-8496-109EEC0255D9}" srcOrd="1" destOrd="0" parTransId="{FCDC2BC1-A66E-45E1-A46D-6D1A6344942C}" sibTransId="{A514282F-EBCE-49BD-83D4-02F4F370F107}"/>
    <dgm:cxn modelId="{DD0F67FA-D354-409F-A81F-41A2D0B612F1}" srcId="{89F99A1E-D9C7-4EAC-A5D4-EABDB04256A5}" destId="{54A83866-CDA7-4322-93BC-F9F9CAC27F54}" srcOrd="6" destOrd="0" parTransId="{C1A2ECAB-F14B-42E4-B7CB-6FDEC171A7D3}" sibTransId="{4FD8B606-3581-4AF0-BBA4-9AF5B15C6530}"/>
    <dgm:cxn modelId="{71D53B14-0FC7-4711-A11B-9A01C065A9DC}" type="presParOf" srcId="{0DAD5F3A-5687-4DF1-BCAA-38FB11C8BE31}" destId="{C28119F7-69B2-4114-A3FF-C4DD8EB4E1C3}" srcOrd="0" destOrd="0" presId="urn:microsoft.com/office/officeart/2005/8/layout/default"/>
    <dgm:cxn modelId="{E1F9F9A1-F401-492D-9501-7DCFFFDB9B52}" type="presParOf" srcId="{0DAD5F3A-5687-4DF1-BCAA-38FB11C8BE31}" destId="{F512E673-5EAE-481B-840E-72324754BA1C}" srcOrd="1" destOrd="0" presId="urn:microsoft.com/office/officeart/2005/8/layout/default"/>
    <dgm:cxn modelId="{53BE91F6-0099-473D-876A-3C74CD9B5BC4}" type="presParOf" srcId="{0DAD5F3A-5687-4DF1-BCAA-38FB11C8BE31}" destId="{C2E3E374-1204-4138-BE21-53BF441CF071}" srcOrd="2" destOrd="0" presId="urn:microsoft.com/office/officeart/2005/8/layout/default"/>
    <dgm:cxn modelId="{A37380F3-5F36-461E-9476-29E597242390}" type="presParOf" srcId="{0DAD5F3A-5687-4DF1-BCAA-38FB11C8BE31}" destId="{9DD98A84-7AC0-439A-B036-FB1AE905A02B}" srcOrd="3" destOrd="0" presId="urn:microsoft.com/office/officeart/2005/8/layout/default"/>
    <dgm:cxn modelId="{6DCC9719-628D-42FC-BEFB-E6F71B74E515}" type="presParOf" srcId="{0DAD5F3A-5687-4DF1-BCAA-38FB11C8BE31}" destId="{9FF42380-7F36-43E3-8917-B0EBBF411A54}" srcOrd="4" destOrd="0" presId="urn:microsoft.com/office/officeart/2005/8/layout/default"/>
    <dgm:cxn modelId="{7F75BFE7-3B46-43CF-98C3-1EB3F4C45E39}" type="presParOf" srcId="{0DAD5F3A-5687-4DF1-BCAA-38FB11C8BE31}" destId="{BF3F8A67-6513-4E76-9121-E967334F5B03}" srcOrd="5" destOrd="0" presId="urn:microsoft.com/office/officeart/2005/8/layout/default"/>
    <dgm:cxn modelId="{01ABF578-3410-424B-ACF8-C00A55175C2C}" type="presParOf" srcId="{0DAD5F3A-5687-4DF1-BCAA-38FB11C8BE31}" destId="{AD09B6BF-CE1B-4EEF-A31A-BC7E5C398550}" srcOrd="6" destOrd="0" presId="urn:microsoft.com/office/officeart/2005/8/layout/default"/>
    <dgm:cxn modelId="{920147FA-2DBC-43F8-B9D9-1CD3B5C9DB09}" type="presParOf" srcId="{0DAD5F3A-5687-4DF1-BCAA-38FB11C8BE31}" destId="{D346C14D-000E-4FEE-91F2-1AEB2B09244D}" srcOrd="7" destOrd="0" presId="urn:microsoft.com/office/officeart/2005/8/layout/default"/>
    <dgm:cxn modelId="{310CBC91-03D2-4A64-951F-9256014F41CA}" type="presParOf" srcId="{0DAD5F3A-5687-4DF1-BCAA-38FB11C8BE31}" destId="{4BA6A070-4A3D-4462-82D3-51D3C2066F6D}" srcOrd="8" destOrd="0" presId="urn:microsoft.com/office/officeart/2005/8/layout/default"/>
    <dgm:cxn modelId="{C84031DB-B963-493D-B287-6E341A0DFE35}" type="presParOf" srcId="{0DAD5F3A-5687-4DF1-BCAA-38FB11C8BE31}" destId="{11FEC384-599E-40D4-87A6-A49FC5304D4F}" srcOrd="9" destOrd="0" presId="urn:microsoft.com/office/officeart/2005/8/layout/default"/>
    <dgm:cxn modelId="{56A8EEFA-A33A-45F3-B251-D0D7CF09BC21}" type="presParOf" srcId="{0DAD5F3A-5687-4DF1-BCAA-38FB11C8BE31}" destId="{63EBDEB8-6083-46C2-8823-70BBA0327B4D}" srcOrd="10" destOrd="0" presId="urn:microsoft.com/office/officeart/2005/8/layout/default"/>
    <dgm:cxn modelId="{F2606B2A-5F13-4B39-A542-894FD2CC6778}" type="presParOf" srcId="{0DAD5F3A-5687-4DF1-BCAA-38FB11C8BE31}" destId="{3B8D54AC-051F-4982-AB19-88A8AE6655C0}" srcOrd="11" destOrd="0" presId="urn:microsoft.com/office/officeart/2005/8/layout/default"/>
    <dgm:cxn modelId="{725E4B45-59A0-412D-8299-E4C282B4B7D0}" type="presParOf" srcId="{0DAD5F3A-5687-4DF1-BCAA-38FB11C8BE31}" destId="{D44B11EC-0BD6-4A81-932D-71C469BD798D}"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119F7-69B2-4114-A3FF-C4DD8EB4E1C3}">
      <dsp:nvSpPr>
        <dsp:cNvPr id="0" name=""/>
        <dsp:cNvSpPr/>
      </dsp:nvSpPr>
      <dsp:spPr>
        <a:xfrm>
          <a:off x="3459" y="837658"/>
          <a:ext cx="2744765" cy="164685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y-GB" sz="1200" kern="1200"/>
            <a:t>Cafodd yr arholiad ei sefyll ar-lein a thrwy gopïau papur. </a:t>
          </a:r>
          <a:r>
            <a:rPr lang="en-GB" sz="1200" kern="1200"/>
            <a:t>. </a:t>
          </a:r>
          <a:endParaRPr lang="en-US" sz="1200" kern="1200"/>
        </a:p>
      </dsp:txBody>
      <dsp:txXfrm>
        <a:off x="3459" y="837658"/>
        <a:ext cx="2744765" cy="1646859"/>
      </dsp:txXfrm>
    </dsp:sp>
    <dsp:sp modelId="{C2E3E374-1204-4138-BE21-53BF441CF071}">
      <dsp:nvSpPr>
        <dsp:cNvPr id="0" name=""/>
        <dsp:cNvSpPr/>
      </dsp:nvSpPr>
      <dsp:spPr>
        <a:xfrm>
          <a:off x="3022702" y="837658"/>
          <a:ext cx="2744765" cy="164685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y-GB" sz="1200" kern="1200"/>
            <a:t>Roedd y cwestiynau'n hygyrch i'r mwyafrif o'r ymgeiswyr a mesurwyd amseru'r papur yn dda wrth i'r ymgeiswyr ymateb yn dda ac yn fanwl i'r holl gwestiynau a ofynnwyd. </a:t>
          </a:r>
          <a:endParaRPr lang="en-US" sz="1200" kern="1200"/>
        </a:p>
      </dsp:txBody>
      <dsp:txXfrm>
        <a:off x="3022702" y="837658"/>
        <a:ext cx="2744765" cy="1646859"/>
      </dsp:txXfrm>
    </dsp:sp>
    <dsp:sp modelId="{9FF42380-7F36-43E3-8917-B0EBBF411A54}">
      <dsp:nvSpPr>
        <dsp:cNvPr id="0" name=""/>
        <dsp:cNvSpPr/>
      </dsp:nvSpPr>
      <dsp:spPr>
        <a:xfrm>
          <a:off x="6041944" y="837658"/>
          <a:ext cx="2744765" cy="164685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y-GB" sz="1200" kern="1200"/>
            <a:t>Roedd yr ymatebion yn glir ar y cyfan, a gallai'r arholwyr ddeall y testun. Roedd ysgrifen rhai o'r ymgeiswyr yn fawr iawn ac roeddent wedi mynd yn brin o le yn gyflym, ond yn amlach na pheidio, gwnaethant ddefnyddio'r dalenni ychwanegol i gwblhau eu hymateb. </a:t>
          </a:r>
          <a:endParaRPr lang="en-US" sz="1200" kern="1200"/>
        </a:p>
      </dsp:txBody>
      <dsp:txXfrm>
        <a:off x="6041944" y="837658"/>
        <a:ext cx="2744765" cy="1646859"/>
      </dsp:txXfrm>
    </dsp:sp>
    <dsp:sp modelId="{AD09B6BF-CE1B-4EEF-A31A-BC7E5C398550}">
      <dsp:nvSpPr>
        <dsp:cNvPr id="0" name=""/>
        <dsp:cNvSpPr/>
      </dsp:nvSpPr>
      <dsp:spPr>
        <a:xfrm>
          <a:off x="9061187" y="837658"/>
          <a:ext cx="2744765" cy="164685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y-GB" sz="1200" kern="1200"/>
            <a:t>Cafodd ymatebion eu gwella gan y cyfle i sefyll yr arholiad ar-lein, gan fod yr ymatebion yn gliriach a bod mwy o le i'w cwblhau. Mae llawer o ddysgwyr yn elwa ar allu teipio yn hytrach nag ysgrifennu eu hatebion, er mwyn addasu a chywiro eu hymateb. </a:t>
          </a:r>
          <a:r>
            <a:rPr lang="en-GB" sz="1200" kern="1200"/>
            <a:t> </a:t>
          </a:r>
          <a:endParaRPr lang="en-US" sz="1200" kern="1200"/>
        </a:p>
      </dsp:txBody>
      <dsp:txXfrm>
        <a:off x="9061187" y="837658"/>
        <a:ext cx="2744765" cy="1646859"/>
      </dsp:txXfrm>
    </dsp:sp>
    <dsp:sp modelId="{4BA6A070-4A3D-4462-82D3-51D3C2066F6D}">
      <dsp:nvSpPr>
        <dsp:cNvPr id="0" name=""/>
        <dsp:cNvSpPr/>
      </dsp:nvSpPr>
      <dsp:spPr>
        <a:xfrm>
          <a:off x="1513081" y="2758994"/>
          <a:ext cx="2744765" cy="164685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y-GB" sz="1200" kern="1200"/>
            <a:t>Rhoddwyd cynnig ar bob cwestiwn ac nid oedd yr un o'r cwestiynau yn fwy heriol na'r hyn sydd wedi'i ddefnyddio mewn unrhyw bapur arall ar gyfer yr uned hon. </a:t>
          </a:r>
          <a:endParaRPr lang="en-US" sz="1200" kern="1200"/>
        </a:p>
      </dsp:txBody>
      <dsp:txXfrm>
        <a:off x="1513081" y="2758994"/>
        <a:ext cx="2744765" cy="1646859"/>
      </dsp:txXfrm>
    </dsp:sp>
    <dsp:sp modelId="{63EBDEB8-6083-46C2-8823-70BBA0327B4D}">
      <dsp:nvSpPr>
        <dsp:cNvPr id="0" name=""/>
        <dsp:cNvSpPr/>
      </dsp:nvSpPr>
      <dsp:spPr>
        <a:xfrm>
          <a:off x="4532323" y="2758994"/>
          <a:ext cx="2744765" cy="164685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y-GB" sz="1200" kern="1200"/>
            <a:t>Roedd atebion yr ymgeiswyr yn amrywio o ran manylder a chydnabuwyd y berfau gorchmynnol drwy ddefnyddio sgiliau ysgrifennu yn llwyddiannus er mwyn sicrhau y gellid ennill y marciau uchaf. Mae hyn yn arbennig o bwysig i ganlyniadau asesiadau uwch wrth gyfeirio at fathau penodol o gwestiynau.</a:t>
          </a:r>
          <a:endParaRPr lang="en-US" sz="1200" kern="1200"/>
        </a:p>
      </dsp:txBody>
      <dsp:txXfrm>
        <a:off x="4532323" y="2758994"/>
        <a:ext cx="2744765" cy="1646859"/>
      </dsp:txXfrm>
    </dsp:sp>
    <dsp:sp modelId="{D44B11EC-0BD6-4A81-932D-71C469BD798D}">
      <dsp:nvSpPr>
        <dsp:cNvPr id="0" name=""/>
        <dsp:cNvSpPr/>
      </dsp:nvSpPr>
      <dsp:spPr>
        <a:xfrm>
          <a:off x="7551566" y="2758994"/>
          <a:ext cx="2744765" cy="164685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y-GB" sz="1200" kern="1200"/>
            <a:t>Roedd yn galonogol iawn gweld mai ychydig iawn o'r ymgeiswyr a ddefnyddiodd bwyntiau bwled lle roedd angen esbonio neu drafod yn yr ymateb. </a:t>
          </a:r>
          <a:endParaRPr lang="en-US" sz="1200" kern="1200"/>
        </a:p>
      </dsp:txBody>
      <dsp:txXfrm>
        <a:off x="7551566" y="2758994"/>
        <a:ext cx="2744765" cy="164685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39" y="1"/>
            <a:ext cx="2949099" cy="498932"/>
          </a:xfrm>
          <a:prstGeom prst="rect">
            <a:avLst/>
          </a:prstGeom>
        </p:spPr>
        <p:txBody>
          <a:bodyPr vert="horz" lIns="91440" tIns="45720" rIns="91440" bIns="45720" rtlCol="0"/>
          <a:lstStyle>
            <a:lvl1pPr algn="r">
              <a:defRPr sz="1200"/>
            </a:lvl1pPr>
          </a:lstStyle>
          <a:p>
            <a:fld id="{9E66266E-4E78-3640-B76A-2EF766CBB339}" type="datetimeFigureOut">
              <a:rPr lang="en-US" smtClean="0"/>
              <a:t>3/25/2024</a:t>
            </a:fld>
            <a:endParaRPr lang="en-US"/>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B4CDD846-EDA4-934F-A7DD-C369F9C78BDA}" type="slidenum">
              <a:rPr lang="en-US" smtClean="0"/>
              <a:t>‹#›</a:t>
            </a:fld>
            <a:endParaRPr lang="en-US"/>
          </a:p>
        </p:txBody>
      </p:sp>
    </p:spTree>
    <p:extLst>
      <p:ext uri="{BB962C8B-B14F-4D97-AF65-F5344CB8AC3E}">
        <p14:creationId xmlns:p14="http://schemas.microsoft.com/office/powerpoint/2010/main" val="732542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1"/>
            <a:ext cx="2949099" cy="498932"/>
          </a:xfrm>
          <a:prstGeom prst="rect">
            <a:avLst/>
          </a:prstGeom>
        </p:spPr>
        <p:txBody>
          <a:bodyPr vert="horz" lIns="91440" tIns="45720" rIns="91440" bIns="45720" rtlCol="0"/>
          <a:lstStyle>
            <a:lvl1pPr algn="r">
              <a:defRPr sz="1200"/>
            </a:lvl1pPr>
          </a:lstStyle>
          <a:p>
            <a:fld id="{6745DA57-288E-CC44-A088-C970FBF5ECE8}" type="datetimeFigureOut">
              <a:rPr lang="en-US" smtClean="0"/>
              <a:t>3/25/2024</a:t>
            </a:fld>
            <a:endParaRPr lang="en-US"/>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85598"/>
            <a:ext cx="5444490" cy="391549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CC573A14-1418-8445-A355-C4659B6B9114}" type="slidenum">
              <a:rPr lang="en-US" smtClean="0"/>
              <a:t>‹#›</a:t>
            </a:fld>
            <a:endParaRPr lang="en-US"/>
          </a:p>
        </p:txBody>
      </p:sp>
    </p:spTree>
    <p:extLst>
      <p:ext uri="{BB962C8B-B14F-4D97-AF65-F5344CB8AC3E}">
        <p14:creationId xmlns:p14="http://schemas.microsoft.com/office/powerpoint/2010/main" val="53281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162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1241425"/>
            <a:ext cx="5956300" cy="33512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lvl="0"/>
            <a:fld id="{0B77753B-7410-4355-96AE-0F8EF771F7E9}" type="slidenum">
              <a:rPr lang="en-GB" smtClean="0"/>
              <a:t>3</a:t>
            </a:fld>
            <a:endParaRPr lang="en-GB"/>
          </a:p>
        </p:txBody>
      </p:sp>
    </p:spTree>
    <p:extLst>
      <p:ext uri="{BB962C8B-B14F-4D97-AF65-F5344CB8AC3E}">
        <p14:creationId xmlns:p14="http://schemas.microsoft.com/office/powerpoint/2010/main" val="679035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68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68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C573A14-1418-8445-A355-C4659B6B9114}" type="slidenum">
              <a:rPr lang="en-US" smtClean="0"/>
              <a:t>18</a:t>
            </a:fld>
            <a:endParaRPr lang="en-US"/>
          </a:p>
        </p:txBody>
      </p:sp>
    </p:spTree>
    <p:extLst>
      <p:ext uri="{BB962C8B-B14F-4D97-AF65-F5344CB8AC3E}">
        <p14:creationId xmlns:p14="http://schemas.microsoft.com/office/powerpoint/2010/main" val="2872913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9039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3695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Shapes">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99ACAF1-6098-AE40-8403-1C8D637F98D0}"/>
              </a:ext>
            </a:extLst>
          </p:cNvPr>
          <p:cNvSpPr>
            <a:spLocks noGrp="1"/>
          </p:cNvSpPr>
          <p:nvPr>
            <p:ph sz="quarter" idx="10"/>
          </p:nvPr>
        </p:nvSpPr>
        <p:spPr>
          <a:xfrm>
            <a:off x="282575" y="1076325"/>
            <a:ext cx="11809413" cy="5243513"/>
          </a:xfrm>
          <a:prstGeom prst="rect">
            <a:avLst/>
          </a:prstGeom>
        </p:spPr>
        <p:txBody>
          <a:bodyPr/>
          <a:lstStyle>
            <a:lvl1pPr>
              <a:lnSpc>
                <a:spcPct val="100000"/>
              </a:lnSpc>
              <a:defRPr>
                <a:solidFill>
                  <a:schemeClr val="accent1"/>
                </a:solidFill>
              </a:defRPr>
            </a:lvl1pPr>
            <a:lvl2pPr marL="7937" indent="0">
              <a:lnSpc>
                <a:spcPct val="100000"/>
              </a:lnSpc>
              <a:buNone/>
              <a:defRPr sz="1800"/>
            </a:lvl2pPr>
            <a:lvl3pPr marL="222250" indent="-169863">
              <a:lnSpc>
                <a:spcPct val="100000"/>
              </a:lnSpc>
              <a:buFont typeface="Arial" panose="020B0604020202020204" pitchFamily="34" charset="0"/>
              <a:buChar char="•"/>
              <a:tabLst/>
              <a:defRPr b="0"/>
            </a:lvl3pPr>
            <a:lvl4pPr marL="268288" indent="0">
              <a:lnSpc>
                <a:spcPct val="100000"/>
              </a:lnSpc>
              <a:buNone/>
              <a:tabLst/>
              <a:defRPr b="1"/>
            </a:lvl4pPr>
            <a:lvl5pPr marL="490538" indent="-187325">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
        <p:nvSpPr>
          <p:cNvPr id="3" name="Title 2">
            <a:extLst>
              <a:ext uri="{FF2B5EF4-FFF2-40B4-BE49-F238E27FC236}">
                <a16:creationId xmlns:a16="http://schemas.microsoft.com/office/drawing/2014/main" id="{4156F39C-AFF1-D944-A9F4-72171BE8110C}"/>
              </a:ext>
            </a:extLst>
          </p:cNvPr>
          <p:cNvSpPr>
            <a:spLocks noGrp="1"/>
          </p:cNvSpPr>
          <p:nvPr>
            <p:ph type="title"/>
          </p:nvPr>
        </p:nvSpPr>
        <p:spPr>
          <a:xfrm>
            <a:off x="282011" y="208722"/>
            <a:ext cx="10223323" cy="447261"/>
          </a:xfrm>
        </p:spPr>
        <p:txBody>
          <a:bodyPr/>
          <a:lstStyle/>
          <a:p>
            <a:r>
              <a:rPr lang="en-US"/>
              <a:t>Click to edit Master title style</a:t>
            </a:r>
          </a:p>
        </p:txBody>
      </p:sp>
    </p:spTree>
    <p:extLst>
      <p:ext uri="{BB962C8B-B14F-4D97-AF65-F5344CB8AC3E}">
        <p14:creationId xmlns:p14="http://schemas.microsoft.com/office/powerpoint/2010/main" val="207022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109736"/>
      </p:ext>
    </p:extLst>
  </p:cSld>
  <p:clrMapOvr>
    <a:masterClrMapping/>
  </p:clrMapOvr>
  <p:extLst>
    <p:ext uri="{DCECCB84-F9BA-43D5-87BE-67443E8EF086}">
      <p15:sldGuideLst xmlns:p15="http://schemas.microsoft.com/office/powerpoint/2012/main">
        <p15:guide id="1" orient="horz" pos="353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011" y="208722"/>
            <a:ext cx="10223323" cy="447261"/>
          </a:xfrm>
        </p:spPr>
        <p:txBody>
          <a:bodyPr/>
          <a:lstStyle>
            <a:lvl1pPr>
              <a:defRPr sz="1400">
                <a:solidFill>
                  <a:schemeClr val="accent1"/>
                </a:solidFill>
              </a:defRPr>
            </a:lvl1pPr>
          </a:lstStyle>
          <a:p>
            <a:r>
              <a:rPr lang="en-US"/>
              <a:t>Click to edit Master title style</a:t>
            </a:r>
            <a:endParaRPr lang="en-GB"/>
          </a:p>
        </p:txBody>
      </p:sp>
      <p:sp>
        <p:nvSpPr>
          <p:cNvPr id="3" name="Content Placeholder 2"/>
          <p:cNvSpPr>
            <a:spLocks noGrp="1"/>
          </p:cNvSpPr>
          <p:nvPr>
            <p:ph idx="1"/>
          </p:nvPr>
        </p:nvSpPr>
        <p:spPr>
          <a:xfrm>
            <a:off x="282011" y="1121567"/>
            <a:ext cx="10223323" cy="5223672"/>
          </a:xfrm>
          <a:prstGeom prst="rect">
            <a:avLst/>
          </a:prstGeom>
        </p:spPr>
        <p:txBody>
          <a:bodyPr/>
          <a:lstStyle>
            <a:lvl1pPr marL="0" marR="0" indent="0" algn="l" defTabSz="914400" rtl="0" eaLnBrk="1" fontAlgn="auto" latinLnBrk="0" hangingPunct="1">
              <a:lnSpc>
                <a:spcPct val="100000"/>
              </a:lnSpc>
              <a:spcBef>
                <a:spcPts val="1000"/>
              </a:spcBef>
              <a:spcAft>
                <a:spcPts val="600"/>
              </a:spcAft>
              <a:buClr>
                <a:schemeClr val="tx2"/>
              </a:buClr>
              <a:buSzTx/>
              <a:buFont typeface="Arial"/>
              <a:buNone/>
              <a:tabLst/>
              <a:defRPr sz="1600" b="0">
                <a:solidFill>
                  <a:schemeClr val="tx1"/>
                </a:solidFill>
              </a:defRPr>
            </a:lvl1pPr>
            <a:lvl2pPr marL="185738" indent="0">
              <a:lnSpc>
                <a:spcPct val="100000"/>
              </a:lnSpc>
              <a:spcAft>
                <a:spcPts val="600"/>
              </a:spcAft>
              <a:buNone/>
              <a:tabLst/>
              <a:defRPr sz="1200" b="1">
                <a:solidFill>
                  <a:schemeClr val="tx1"/>
                </a:solidFill>
              </a:defRPr>
            </a:lvl2pPr>
            <a:lvl3pPr marL="403225" indent="-187325">
              <a:lnSpc>
                <a:spcPct val="100000"/>
              </a:lnSpc>
              <a:spcAft>
                <a:spcPts val="600"/>
              </a:spcAft>
              <a:buClr>
                <a:schemeClr val="accent6">
                  <a:lumMod val="50000"/>
                </a:schemeClr>
              </a:buClr>
              <a:tabLst/>
              <a:defRPr lang="en-US" sz="1100" kern="1200" dirty="0" smtClean="0">
                <a:solidFill>
                  <a:schemeClr val="tx1"/>
                </a:solidFill>
                <a:latin typeface="+mn-lt"/>
                <a:ea typeface="+mn-ea"/>
                <a:cs typeface="+mn-cs"/>
              </a:defRPr>
            </a:lvl3pPr>
            <a:lvl4pPr>
              <a:defRPr sz="1050">
                <a:solidFill>
                  <a:schemeClr val="tx1"/>
                </a:solidFill>
              </a:defRPr>
            </a:lvl4pPr>
            <a:lvl5pPr>
              <a:defRPr sz="1050">
                <a:solidFill>
                  <a:schemeClr val="tx1"/>
                </a:solidFill>
              </a:defRPr>
            </a:lvl5pPr>
          </a:lstStyle>
          <a:p>
            <a:pPr lvl="0"/>
            <a:r>
              <a:rPr lang="en-US"/>
              <a:t>Edit Master text styles</a:t>
            </a:r>
          </a:p>
          <a:p>
            <a:pPr marL="180000" marR="0" lvl="0" indent="-180000" algn="l" defTabSz="914400" rtl="0" eaLnBrk="1" fontAlgn="auto" latinLnBrk="0" hangingPunct="1">
              <a:lnSpc>
                <a:spcPct val="100000"/>
              </a:lnSpc>
              <a:spcBef>
                <a:spcPts val="1000"/>
              </a:spcBef>
              <a:spcAft>
                <a:spcPts val="600"/>
              </a:spcAft>
              <a:buClr>
                <a:schemeClr val="tx2"/>
              </a:buClr>
              <a:buSzTx/>
              <a:buFont typeface="Arial"/>
              <a:buChar char="•"/>
              <a:tabLst/>
              <a:defRPr/>
            </a:pPr>
            <a:r>
              <a:rPr lang="en-US"/>
              <a:t>Second level</a:t>
            </a:r>
          </a:p>
          <a:p>
            <a:pPr lvl="2"/>
            <a:r>
              <a:rPr lang="en-US"/>
              <a:t>Third level</a:t>
            </a:r>
          </a:p>
        </p:txBody>
      </p:sp>
    </p:spTree>
    <p:extLst>
      <p:ext uri="{BB962C8B-B14F-4D97-AF65-F5344CB8AC3E}">
        <p14:creationId xmlns:p14="http://schemas.microsoft.com/office/powerpoint/2010/main" val="3239547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15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Shapes">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99ACAF1-6098-AE40-8403-1C8D637F98D0}"/>
              </a:ext>
            </a:extLst>
          </p:cNvPr>
          <p:cNvSpPr>
            <a:spLocks noGrp="1"/>
          </p:cNvSpPr>
          <p:nvPr>
            <p:ph sz="quarter" idx="10"/>
          </p:nvPr>
        </p:nvSpPr>
        <p:spPr>
          <a:xfrm>
            <a:off x="282575" y="1076325"/>
            <a:ext cx="11809413" cy="5243513"/>
          </a:xfrm>
          <a:prstGeom prst="rect">
            <a:avLst/>
          </a:prstGeom>
        </p:spPr>
        <p:txBody>
          <a:bodyPr/>
          <a:lstStyle>
            <a:lvl1pPr>
              <a:lnSpc>
                <a:spcPct val="100000"/>
              </a:lnSpc>
              <a:defRPr>
                <a:solidFill>
                  <a:schemeClr val="accent1"/>
                </a:solidFill>
              </a:defRPr>
            </a:lvl1pPr>
            <a:lvl2pPr marL="7937" indent="0">
              <a:lnSpc>
                <a:spcPct val="100000"/>
              </a:lnSpc>
              <a:buNone/>
              <a:defRPr sz="1800"/>
            </a:lvl2pPr>
            <a:lvl3pPr marL="222250" indent="-169863">
              <a:lnSpc>
                <a:spcPct val="100000"/>
              </a:lnSpc>
              <a:buFont typeface="Arial" panose="020B0604020202020204" pitchFamily="34" charset="0"/>
              <a:buChar char="•"/>
              <a:tabLst/>
              <a:defRPr b="0"/>
            </a:lvl3pPr>
            <a:lvl4pPr marL="268288" indent="0">
              <a:lnSpc>
                <a:spcPct val="100000"/>
              </a:lnSpc>
              <a:buNone/>
              <a:tabLst/>
              <a:defRPr b="1"/>
            </a:lvl4pPr>
            <a:lvl5pPr marL="490538" indent="-187325">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
        <p:nvSpPr>
          <p:cNvPr id="3" name="Title 2">
            <a:extLst>
              <a:ext uri="{FF2B5EF4-FFF2-40B4-BE49-F238E27FC236}">
                <a16:creationId xmlns:a16="http://schemas.microsoft.com/office/drawing/2014/main" id="{4156F39C-AFF1-D944-A9F4-72171BE8110C}"/>
              </a:ext>
            </a:extLst>
          </p:cNvPr>
          <p:cNvSpPr>
            <a:spLocks noGrp="1"/>
          </p:cNvSpPr>
          <p:nvPr>
            <p:ph type="title"/>
          </p:nvPr>
        </p:nvSpPr>
        <p:spPr>
          <a:xfrm>
            <a:off x="282011" y="208722"/>
            <a:ext cx="10223323" cy="447261"/>
          </a:xfrm>
        </p:spPr>
        <p:txBody>
          <a:bodyPr/>
          <a:lstStyle/>
          <a:p>
            <a:r>
              <a:rPr lang="en-US"/>
              <a:t>Click to edit Master title style</a:t>
            </a:r>
          </a:p>
        </p:txBody>
      </p:sp>
    </p:spTree>
    <p:extLst>
      <p:ext uri="{BB962C8B-B14F-4D97-AF65-F5344CB8AC3E}">
        <p14:creationId xmlns:p14="http://schemas.microsoft.com/office/powerpoint/2010/main" val="1035961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1508181"/>
      </p:ext>
    </p:extLst>
  </p:cSld>
  <p:clrMapOvr>
    <a:masterClrMapping/>
  </p:clrMapOvr>
  <p:extLst>
    <p:ext uri="{DCECCB84-F9BA-43D5-87BE-67443E8EF086}">
      <p15:sldGuideLst xmlns:p15="http://schemas.microsoft.com/office/powerpoint/2012/main">
        <p15:guide id="1" orient="horz" pos="35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8641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C4F1C-438C-4554-B740-77E3E87DDAD9}"/>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98010C00-AC23-4F8B-A65C-5FDBE0C6452E}"/>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8A4B27-9C8F-4ABE-8B59-4A4132CE3D63}"/>
              </a:ext>
            </a:extLst>
          </p:cNvPr>
          <p:cNvSpPr txBox="1">
            <a:spLocks noGrp="1"/>
          </p:cNvSpPr>
          <p:nvPr>
            <p:ph type="dt" sz="half" idx="7"/>
          </p:nvPr>
        </p:nvSpPr>
        <p:spPr/>
        <p:txBody>
          <a:bodyPr/>
          <a:lstStyle>
            <a:lvl1pPr>
              <a:defRPr/>
            </a:lvl1pPr>
          </a:lstStyle>
          <a:p>
            <a:pPr lvl="0"/>
            <a:fld id="{EF3CC76B-30D7-4355-B65A-3388E85DF430}" type="datetime1">
              <a:rPr lang="en-GB"/>
              <a:pPr lvl="0"/>
              <a:t>25/03/2024</a:t>
            </a:fld>
            <a:endParaRPr lang="en-GB"/>
          </a:p>
        </p:txBody>
      </p:sp>
      <p:sp>
        <p:nvSpPr>
          <p:cNvPr id="5" name="Footer Placeholder 4">
            <a:extLst>
              <a:ext uri="{FF2B5EF4-FFF2-40B4-BE49-F238E27FC236}">
                <a16:creationId xmlns:a16="http://schemas.microsoft.com/office/drawing/2014/main" id="{691A6BF8-B2D4-4E1C-9A97-F381F512B927}"/>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BF1DFEB0-B070-4C6F-8AEF-5731EE5FE96D}"/>
              </a:ext>
            </a:extLst>
          </p:cNvPr>
          <p:cNvSpPr txBox="1">
            <a:spLocks noGrp="1"/>
          </p:cNvSpPr>
          <p:nvPr>
            <p:ph type="sldNum" sz="quarter" idx="8"/>
          </p:nvPr>
        </p:nvSpPr>
        <p:spPr/>
        <p:txBody>
          <a:bodyPr/>
          <a:lstStyle>
            <a:lvl1pPr>
              <a:defRPr/>
            </a:lvl1pPr>
          </a:lstStyle>
          <a:p>
            <a:pPr lvl="0"/>
            <a:fld id="{0652187D-68F7-49C8-B5AE-F62180D743B9}" type="slidenum">
              <a:t>‹#›</a:t>
            </a:fld>
            <a:endParaRPr lang="en-GB"/>
          </a:p>
        </p:txBody>
      </p:sp>
      <p:pic>
        <p:nvPicPr>
          <p:cNvPr id="7" name="Picture 8">
            <a:extLst>
              <a:ext uri="{FF2B5EF4-FFF2-40B4-BE49-F238E27FC236}">
                <a16:creationId xmlns:a16="http://schemas.microsoft.com/office/drawing/2014/main" id="{0D861979-FEC9-4A93-B8F1-B7C2682B6A45}"/>
              </a:ext>
            </a:extLst>
          </p:cNvPr>
          <p:cNvPicPr>
            <a:picLocks noChangeAspect="1"/>
          </p:cNvPicPr>
          <p:nvPr/>
        </p:nvPicPr>
        <p:blipFill>
          <a:blip r:embed="rId2"/>
          <a:stretch>
            <a:fillRect/>
          </a:stretch>
        </p:blipFill>
        <p:spPr>
          <a:xfrm>
            <a:off x="8610599" y="103474"/>
            <a:ext cx="3318357" cy="1074291"/>
          </a:xfrm>
          <a:prstGeom prst="rect">
            <a:avLst/>
          </a:prstGeom>
          <a:noFill/>
          <a:ln cap="flat">
            <a:noFill/>
          </a:ln>
        </p:spPr>
      </p:pic>
      <p:cxnSp>
        <p:nvCxnSpPr>
          <p:cNvPr id="8" name="Straight Connector 8">
            <a:extLst>
              <a:ext uri="{FF2B5EF4-FFF2-40B4-BE49-F238E27FC236}">
                <a16:creationId xmlns:a16="http://schemas.microsoft.com/office/drawing/2014/main" id="{DE818440-14BB-4E0B-9CE4-06801A85DBD0}"/>
              </a:ext>
            </a:extLst>
          </p:cNvPr>
          <p:cNvCxnSpPr/>
          <p:nvPr/>
        </p:nvCxnSpPr>
        <p:spPr>
          <a:xfrm>
            <a:off x="0" y="1338151"/>
            <a:ext cx="12192000" cy="0"/>
          </a:xfrm>
          <a:prstGeom prst="straightConnector1">
            <a:avLst/>
          </a:prstGeom>
          <a:noFill/>
          <a:ln w="25402" cap="flat">
            <a:solidFill>
              <a:srgbClr val="007BB9"/>
            </a:solidFill>
            <a:prstDash val="solid"/>
            <a:miter/>
          </a:ln>
        </p:spPr>
      </p:cxnSp>
    </p:spTree>
    <p:extLst>
      <p:ext uri="{BB962C8B-B14F-4D97-AF65-F5344CB8AC3E}">
        <p14:creationId xmlns:p14="http://schemas.microsoft.com/office/powerpoint/2010/main" val="417822273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2011" y="208722"/>
            <a:ext cx="10009471" cy="447261"/>
          </a:xfrm>
          <a:prstGeom prst="rect">
            <a:avLst/>
          </a:prstGeom>
        </p:spPr>
        <p:txBody>
          <a:bodyPr vert="horz" lIns="0" tIns="0" rIns="0" bIns="0" rtlCol="0" anchor="b" anchorCtr="0">
            <a:noAutofit/>
          </a:bodyPr>
          <a:lstStyle/>
          <a:p>
            <a:r>
              <a:rPr lang="en-US"/>
              <a:t>Click to edit Master title style</a:t>
            </a:r>
          </a:p>
        </p:txBody>
      </p:sp>
      <p:sp>
        <p:nvSpPr>
          <p:cNvPr id="11" name="Text Placeholder 10">
            <a:extLst>
              <a:ext uri="{FF2B5EF4-FFF2-40B4-BE49-F238E27FC236}">
                <a16:creationId xmlns:a16="http://schemas.microsoft.com/office/drawing/2014/main" id="{1A0B8476-C42C-E946-9AE6-450EBBA88674}"/>
              </a:ext>
            </a:extLst>
          </p:cNvPr>
          <p:cNvSpPr>
            <a:spLocks noGrp="1"/>
          </p:cNvSpPr>
          <p:nvPr>
            <p:ph type="body" idx="1"/>
          </p:nvPr>
        </p:nvSpPr>
        <p:spPr>
          <a:xfrm>
            <a:off x="197225" y="1121566"/>
            <a:ext cx="6615951" cy="505539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9D4B8640-7FCE-A346-B4B6-DA2804688F54}"/>
              </a:ext>
            </a:extLst>
          </p:cNvPr>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1E9D45D-B271-5D41-A966-131A637835F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Tree>
    <p:extLst>
      <p:ext uri="{BB962C8B-B14F-4D97-AF65-F5344CB8AC3E}">
        <p14:creationId xmlns:p14="http://schemas.microsoft.com/office/powerpoint/2010/main" val="700887908"/>
      </p:ext>
    </p:extLst>
  </p:cSld>
  <p:clrMap bg1="lt1" tx1="dk1" bg2="lt2" tx2="dk2" accent1="accent1" accent2="accent2" accent3="accent3" accent4="accent4" accent5="accent5" accent6="accent6" hlink="hlink" folHlink="folHlink"/>
  <p:sldLayoutIdLst>
    <p:sldLayoutId id="2147483671" r:id="rId1"/>
    <p:sldLayoutId id="2147483739" r:id="rId2"/>
    <p:sldLayoutId id="2147483742" r:id="rId3"/>
    <p:sldLayoutId id="2147483743" r:id="rId4"/>
  </p:sldLayoutIdLst>
  <p:hf sldNum="0" hdr="0" dt="0"/>
  <p:txStyles>
    <p:title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600"/>
        </a:spcAft>
        <a:buClr>
          <a:srgbClr val="F94130"/>
        </a:buClr>
        <a:buSzTx/>
        <a:buFont typeface="Arial"/>
        <a:buNone/>
        <a:tabLst/>
        <a:defRPr lang="en-US" sz="1800" b="0" kern="1200">
          <a:solidFill>
            <a:schemeClr val="accent1"/>
          </a:solidFill>
          <a:latin typeface="+mn-lt"/>
          <a:ea typeface="+mn-ea"/>
          <a:cs typeface="+mn-cs"/>
        </a:defRPr>
      </a:lvl1pPr>
      <a:lvl2pPr marL="7937" indent="0" algn="l" defTabSz="914400" rtl="0" eaLnBrk="1" latinLnBrk="0" hangingPunct="1">
        <a:lnSpc>
          <a:spcPct val="100000"/>
        </a:lnSpc>
        <a:spcBef>
          <a:spcPts val="0"/>
        </a:spcBef>
        <a:spcAft>
          <a:spcPts val="600"/>
        </a:spcAft>
        <a:buClr>
          <a:schemeClr val="tx2"/>
        </a:buClr>
        <a:buFont typeface="Arial"/>
        <a:buNone/>
        <a:tabLst/>
        <a:defRPr lang="en-US" sz="1600" kern="1200" dirty="0">
          <a:solidFill>
            <a:schemeClr val="tx1"/>
          </a:solidFill>
          <a:latin typeface="+mn-lt"/>
          <a:ea typeface="+mn-ea"/>
          <a:cs typeface="+mn-cs"/>
        </a:defRPr>
      </a:lvl2pPr>
      <a:lvl3pPr marL="222250" marR="0" indent="-214313" algn="l" defTabSz="914400" rtl="0" eaLnBrk="1" fontAlgn="auto" latinLnBrk="0" hangingPunct="1">
        <a:lnSpc>
          <a:spcPct val="100000"/>
        </a:lnSpc>
        <a:spcBef>
          <a:spcPts val="0"/>
        </a:spcBef>
        <a:spcAft>
          <a:spcPts val="600"/>
        </a:spcAft>
        <a:buClr>
          <a:srgbClr val="F94130"/>
        </a:buClr>
        <a:buSzTx/>
        <a:buFont typeface="Arial" panose="020B0604020202020204" pitchFamily="34" charset="0"/>
        <a:buChar char="•"/>
        <a:tabLst/>
        <a:defRPr lang="en-US" sz="1400" b="0" kern="1200" dirty="0">
          <a:solidFill>
            <a:schemeClr val="tx1"/>
          </a:solidFill>
          <a:latin typeface="+mn-lt"/>
          <a:ea typeface="+mn-ea"/>
          <a:cs typeface="+mn-cs"/>
        </a:defRPr>
      </a:lvl3pPr>
      <a:lvl4pPr marL="222250" indent="0" algn="l" defTabSz="914400" rtl="0" eaLnBrk="1" latinLnBrk="0" hangingPunct="1">
        <a:lnSpc>
          <a:spcPct val="100000"/>
        </a:lnSpc>
        <a:spcBef>
          <a:spcPts val="0"/>
        </a:spcBef>
        <a:spcAft>
          <a:spcPts val="600"/>
        </a:spcAft>
        <a:buClr>
          <a:schemeClr val="tx2"/>
        </a:buClr>
        <a:buFont typeface="Arial"/>
        <a:buNone/>
        <a:tabLst/>
        <a:defRPr sz="1200" b="1" kern="1200">
          <a:solidFill>
            <a:schemeClr val="tx1"/>
          </a:solidFill>
          <a:latin typeface="+mn-lt"/>
          <a:ea typeface="+mn-ea"/>
          <a:cs typeface="+mn-cs"/>
        </a:defRPr>
      </a:lvl4pPr>
      <a:lvl5pPr marL="446088" indent="-187325" algn="l" defTabSz="914400" rtl="0" eaLnBrk="1" latinLnBrk="0" hangingPunct="1">
        <a:lnSpc>
          <a:spcPct val="100000"/>
        </a:lnSpc>
        <a:spcBef>
          <a:spcPts val="0"/>
        </a:spcBef>
        <a:spcAft>
          <a:spcPts val="600"/>
        </a:spcAft>
        <a:buClr>
          <a:schemeClr val="tx2"/>
        </a:buClr>
        <a:buFont typeface="Arial"/>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userDrawn="1">
          <p15:clr>
            <a:srgbClr val="F26B43"/>
          </p15:clr>
        </p15:guide>
        <p15:guide id="4" orient="horz" pos="4320" userDrawn="1">
          <p15:clr>
            <a:srgbClr val="F26B43"/>
          </p15:clr>
        </p15:guide>
        <p15:guide id="5" userDrawn="1">
          <p15:clr>
            <a:srgbClr val="F26B43"/>
          </p15:clr>
        </p15:guide>
        <p15:guide id="6" pos="7680" userDrawn="1">
          <p15:clr>
            <a:srgbClr val="F26B43"/>
          </p15:clr>
        </p15:guide>
        <p15:guide id="7" pos="7355" userDrawn="1">
          <p15:clr>
            <a:srgbClr val="F26B43"/>
          </p15:clr>
        </p15:guide>
        <p15:guide id="9" orient="horz" pos="3997" userDrawn="1">
          <p15:clr>
            <a:srgbClr val="F26B43"/>
          </p15:clr>
        </p15:guide>
        <p15:guide id="10" pos="325" userDrawn="1">
          <p15:clr>
            <a:srgbClr val="F26B43"/>
          </p15:clr>
        </p15:guide>
        <p15:guide id="11" orient="horz" pos="618" userDrawn="1">
          <p15:clr>
            <a:srgbClr val="F26B43"/>
          </p15:clr>
        </p15:guide>
        <p15:guide id="12" orient="horz" pos="144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2011" y="208722"/>
            <a:ext cx="10009471" cy="447261"/>
          </a:xfrm>
          <a:prstGeom prst="rect">
            <a:avLst/>
          </a:prstGeom>
        </p:spPr>
        <p:txBody>
          <a:bodyPr vert="horz" lIns="0" tIns="0" rIns="0" bIns="0" rtlCol="0" anchor="b" anchorCtr="0">
            <a:noAutofit/>
          </a:bodyPr>
          <a:lstStyle/>
          <a:p>
            <a:r>
              <a:rPr lang="en-US"/>
              <a:t>Click to edit Master title style</a:t>
            </a:r>
          </a:p>
        </p:txBody>
      </p:sp>
      <p:sp>
        <p:nvSpPr>
          <p:cNvPr id="11" name="Text Placeholder 10">
            <a:extLst>
              <a:ext uri="{FF2B5EF4-FFF2-40B4-BE49-F238E27FC236}">
                <a16:creationId xmlns:a16="http://schemas.microsoft.com/office/drawing/2014/main" id="{1A0B8476-C42C-E946-9AE6-450EBBA88674}"/>
              </a:ext>
            </a:extLst>
          </p:cNvPr>
          <p:cNvSpPr>
            <a:spLocks noGrp="1"/>
          </p:cNvSpPr>
          <p:nvPr>
            <p:ph type="body" idx="1"/>
          </p:nvPr>
        </p:nvSpPr>
        <p:spPr>
          <a:xfrm>
            <a:off x="197225" y="1121566"/>
            <a:ext cx="6615951" cy="505539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9D4B8640-7FCE-A346-B4B6-DA2804688F54}"/>
              </a:ext>
            </a:extLst>
          </p:cNvPr>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1E9D45D-B271-5D41-A966-131A637835F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Tree>
    <p:extLst>
      <p:ext uri="{BB962C8B-B14F-4D97-AF65-F5344CB8AC3E}">
        <p14:creationId xmlns:p14="http://schemas.microsoft.com/office/powerpoint/2010/main" val="407438846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8" r:id="rId3"/>
    <p:sldLayoutId id="2147483759" r:id="rId4"/>
  </p:sldLayoutIdLst>
  <p:hf hdr="0" ftr="0"/>
  <p:txStyles>
    <p:title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600"/>
        </a:spcAft>
        <a:buClr>
          <a:srgbClr val="F94130"/>
        </a:buClr>
        <a:buSzTx/>
        <a:buFont typeface="Arial"/>
        <a:buNone/>
        <a:tabLst/>
        <a:defRPr lang="en-US" sz="1800" b="0" kern="1200">
          <a:solidFill>
            <a:schemeClr val="accent1"/>
          </a:solidFill>
          <a:latin typeface="+mn-lt"/>
          <a:ea typeface="+mn-ea"/>
          <a:cs typeface="+mn-cs"/>
        </a:defRPr>
      </a:lvl1pPr>
      <a:lvl2pPr marL="7937" indent="0" algn="l" defTabSz="914400" rtl="0" eaLnBrk="1" latinLnBrk="0" hangingPunct="1">
        <a:lnSpc>
          <a:spcPct val="100000"/>
        </a:lnSpc>
        <a:spcBef>
          <a:spcPts val="0"/>
        </a:spcBef>
        <a:spcAft>
          <a:spcPts val="600"/>
        </a:spcAft>
        <a:buClr>
          <a:schemeClr val="tx2"/>
        </a:buClr>
        <a:buFont typeface="Arial"/>
        <a:buNone/>
        <a:tabLst/>
        <a:defRPr lang="en-US" sz="1600" kern="1200" dirty="0">
          <a:solidFill>
            <a:schemeClr val="tx1"/>
          </a:solidFill>
          <a:latin typeface="+mn-lt"/>
          <a:ea typeface="+mn-ea"/>
          <a:cs typeface="+mn-cs"/>
        </a:defRPr>
      </a:lvl2pPr>
      <a:lvl3pPr marL="222250" marR="0" indent="-214313" algn="l" defTabSz="914400" rtl="0" eaLnBrk="1" fontAlgn="auto" latinLnBrk="0" hangingPunct="1">
        <a:lnSpc>
          <a:spcPct val="100000"/>
        </a:lnSpc>
        <a:spcBef>
          <a:spcPts val="0"/>
        </a:spcBef>
        <a:spcAft>
          <a:spcPts val="600"/>
        </a:spcAft>
        <a:buClr>
          <a:srgbClr val="F94130"/>
        </a:buClr>
        <a:buSzTx/>
        <a:buFont typeface="Arial" panose="020B0604020202020204" pitchFamily="34" charset="0"/>
        <a:buChar char="•"/>
        <a:tabLst/>
        <a:defRPr lang="en-US" sz="1400" b="0" kern="1200" dirty="0">
          <a:solidFill>
            <a:schemeClr val="tx1"/>
          </a:solidFill>
          <a:latin typeface="+mn-lt"/>
          <a:ea typeface="+mn-ea"/>
          <a:cs typeface="+mn-cs"/>
        </a:defRPr>
      </a:lvl3pPr>
      <a:lvl4pPr marL="222250" indent="0" algn="l" defTabSz="914400" rtl="0" eaLnBrk="1" latinLnBrk="0" hangingPunct="1">
        <a:lnSpc>
          <a:spcPct val="100000"/>
        </a:lnSpc>
        <a:spcBef>
          <a:spcPts val="0"/>
        </a:spcBef>
        <a:spcAft>
          <a:spcPts val="600"/>
        </a:spcAft>
        <a:buClr>
          <a:schemeClr val="tx2"/>
        </a:buClr>
        <a:buFont typeface="Arial"/>
        <a:buNone/>
        <a:tabLst/>
        <a:defRPr sz="1200" b="1" kern="1200">
          <a:solidFill>
            <a:schemeClr val="tx1"/>
          </a:solidFill>
          <a:latin typeface="+mn-lt"/>
          <a:ea typeface="+mn-ea"/>
          <a:cs typeface="+mn-cs"/>
        </a:defRPr>
      </a:lvl4pPr>
      <a:lvl5pPr marL="446088" indent="-187325" algn="l" defTabSz="914400" rtl="0" eaLnBrk="1" latinLnBrk="0" hangingPunct="1">
        <a:lnSpc>
          <a:spcPct val="100000"/>
        </a:lnSpc>
        <a:spcBef>
          <a:spcPts val="0"/>
        </a:spcBef>
        <a:spcAft>
          <a:spcPts val="600"/>
        </a:spcAft>
        <a:buClr>
          <a:schemeClr val="tx2"/>
        </a:buClr>
        <a:buFont typeface="Arial"/>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15:clr>
            <a:srgbClr val="F26B43"/>
          </p15:clr>
        </p15:guide>
        <p15:guide id="4" orient="horz" pos="4320">
          <p15:clr>
            <a:srgbClr val="F26B43"/>
          </p15:clr>
        </p15:guide>
        <p15:guide id="5">
          <p15:clr>
            <a:srgbClr val="F26B43"/>
          </p15:clr>
        </p15:guide>
        <p15:guide id="6" pos="7680">
          <p15:clr>
            <a:srgbClr val="F26B43"/>
          </p15:clr>
        </p15:guide>
        <p15:guide id="7" pos="7355">
          <p15:clr>
            <a:srgbClr val="F26B43"/>
          </p15:clr>
        </p15:guide>
        <p15:guide id="9" orient="horz" pos="3997">
          <p15:clr>
            <a:srgbClr val="F26B43"/>
          </p15:clr>
        </p15:guide>
        <p15:guide id="10" pos="325">
          <p15:clr>
            <a:srgbClr val="F26B43"/>
          </p15:clr>
        </p15:guide>
        <p15:guide id="11" orient="horz" pos="618">
          <p15:clr>
            <a:srgbClr val="F26B43"/>
          </p15:clr>
        </p15:guide>
        <p15:guide id="12" orient="horz" pos="14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dysguiechydagofal.cymru/cymwysterau/level-3-childrens-care-play-learning-and-development-practice-and-theory/" TargetMode="Externa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hyperlink" Target="https://www.surveymonkey.co.uk/r/WJEConline2023-24"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hyperlink" Target="mailto:GChDDP@cbac.co.uk" TargetMode="External"/><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mailto:CCPLD@wjec.co.uk"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wjecservices.co.uk/MarkToUMS/default.aspx?l=cy" TargetMode="External"/><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9751" y="5458378"/>
            <a:ext cx="2086811" cy="900782"/>
          </a:xfrm>
          <a:prstGeom prst="rect">
            <a:avLst/>
          </a:prstGeom>
        </p:spPr>
      </p:pic>
      <p:sp>
        <p:nvSpPr>
          <p:cNvPr id="9" name="Title 1"/>
          <p:cNvSpPr txBox="1">
            <a:spLocks/>
          </p:cNvSpPr>
          <p:nvPr/>
        </p:nvSpPr>
        <p:spPr>
          <a:xfrm>
            <a:off x="567793" y="4710250"/>
            <a:ext cx="7742191" cy="74812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150"/>
              </a:spcBef>
              <a:spcAft>
                <a:spcPct val="0"/>
              </a:spcAft>
              <a:buClrTx/>
              <a:buSzTx/>
              <a:buFontTx/>
              <a:buNone/>
              <a:defRPr b="0" i="0"/>
            </a:pPr>
            <a:r>
              <a:rPr lang="1106">
                <a:solidFill>
                  <a:srgbClr val="0070C0"/>
                </a:solidFill>
                <a:effectLst/>
                <a:latin typeface="Arial" panose="020B0604020202020204" pitchFamily="34" charset="0"/>
                <a:ea typeface="Calibri" panose="020F0502020204030204" pitchFamily="34" charset="0"/>
              </a:rPr>
              <a:t>Lefel 3 GChDDP: Ymarfer a Theori</a:t>
            </a:r>
          </a:p>
          <a:p>
            <a:pPr marL="0" marR="0" lvl="0" indent="0" algn="l" defTabSz="457200" rtl="0" eaLnBrk="1" fontAlgn="auto" latinLnBrk="0" hangingPunct="1">
              <a:lnSpc>
                <a:spcPct val="100000"/>
              </a:lnSpc>
              <a:spcBef>
                <a:spcPts val="150"/>
              </a:spcBef>
              <a:spcAft>
                <a:spcPts val="0"/>
              </a:spcAft>
              <a:buClrTx/>
              <a:buSzTx/>
              <a:buFontTx/>
              <a:buNone/>
              <a:tabLst/>
              <a:defRPr/>
            </a:pPr>
            <a:r>
              <a:rPr kumimoji="0" lang="en-GB" sz="3200" b="0" i="0" u="none" strike="noStrike" kern="1200" cap="none" spc="0" normalizeH="0" baseline="0" noProof="0" err="1">
                <a:ln>
                  <a:noFill/>
                </a:ln>
                <a:solidFill>
                  <a:srgbClr val="0070C0"/>
                </a:solidFill>
                <a:effectLst/>
                <a:uLnTx/>
                <a:uFillTx/>
                <a:latin typeface="Arial" panose="020B0604020202020204" pitchFamily="34" charset="0"/>
                <a:ea typeface="Calibri" panose="020F0502020204030204" pitchFamily="34" charset="0"/>
                <a:cs typeface="+mj-cs"/>
              </a:rPr>
              <a:t>Uned</a:t>
            </a:r>
            <a:r>
              <a:rPr kumimoji="0" lang="en-GB" sz="3200" b="0" i="0" u="none" strike="noStrike" kern="1200" cap="none" spc="0" normalizeH="0" baseline="0" noProof="0">
                <a:ln>
                  <a:noFill/>
                </a:ln>
                <a:solidFill>
                  <a:srgbClr val="0070C0"/>
                </a:solidFill>
                <a:effectLst/>
                <a:uLnTx/>
                <a:uFillTx/>
                <a:latin typeface="Arial" panose="020B0604020202020204" pitchFamily="34" charset="0"/>
                <a:ea typeface="Calibri" panose="020F0502020204030204" pitchFamily="34" charset="0"/>
                <a:cs typeface="+mj-cs"/>
              </a:rPr>
              <a:t> 330</a:t>
            </a:r>
          </a:p>
          <a:p>
            <a:pPr defTabSz="457200">
              <a:lnSpc>
                <a:spcPct val="100000"/>
              </a:lnSpc>
              <a:spcBef>
                <a:spcPts val="150"/>
              </a:spcBef>
              <a:defRPr/>
            </a:pPr>
            <a:r>
              <a:rPr lang="1106">
                <a:solidFill>
                  <a:srgbClr val="0070C0"/>
                </a:solidFill>
                <a:effectLst/>
                <a:latin typeface="Arial" panose="020B0604020202020204" pitchFamily="34" charset="0"/>
                <a:ea typeface="Calibri" panose="020F0502020204030204" pitchFamily="34" charset="0"/>
              </a:rPr>
              <a:t>Rhwydwaith y </a:t>
            </a:r>
            <a:r>
              <a:rPr lang="en-GB" err="1">
                <a:solidFill>
                  <a:srgbClr val="0070C0"/>
                </a:solidFill>
                <a:latin typeface="Arial" panose="020B0604020202020204" pitchFamily="34" charset="0"/>
                <a:ea typeface="Calibri" panose="020F0502020204030204" pitchFamily="34" charset="0"/>
              </a:rPr>
              <a:t>Gwanwyn</a:t>
            </a:r>
            <a:r>
              <a:rPr lang="en-US">
                <a:solidFill>
                  <a:srgbClr val="0070C0"/>
                </a:solidFill>
                <a:latin typeface="Lato" panose="020F0502020204030203" pitchFamily="34" charset="0"/>
                <a:ea typeface="Lato" panose="020F0502020204030203" pitchFamily="34" charset="0"/>
                <a:cs typeface="Lato" panose="020F0502020204030203" pitchFamily="34" charset="0"/>
              </a:rPr>
              <a:t> </a:t>
            </a:r>
            <a:r>
              <a:rPr kumimoji="0" lang="en-GB" sz="3200" b="0" i="0" u="none" strike="noStrike" kern="1200" cap="none" spc="0" normalizeH="0" baseline="0" noProof="0">
                <a:ln>
                  <a:noFill/>
                </a:ln>
                <a:solidFill>
                  <a:srgbClr val="0070C0"/>
                </a:solidFill>
                <a:effectLst/>
                <a:uLnTx/>
                <a:uFillTx/>
                <a:latin typeface="Arial" panose="020B0604020202020204" pitchFamily="34" charset="0"/>
                <a:ea typeface="Calibri" panose="020F0502020204030204" pitchFamily="34" charset="0"/>
                <a:cs typeface="+mj-cs"/>
              </a:rPr>
              <a:t>2024</a:t>
            </a:r>
          </a:p>
        </p:txBody>
      </p:sp>
      <p:cxnSp>
        <p:nvCxnSpPr>
          <p:cNvPr id="4" name="Straight Connector 3"/>
          <p:cNvCxnSpPr/>
          <p:nvPr/>
        </p:nvCxnSpPr>
        <p:spPr>
          <a:xfrm>
            <a:off x="0" y="3929380"/>
            <a:ext cx="121920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pic>
        <p:nvPicPr>
          <p:cNvPr id="13" name="Picture 12" descr="A group of people raising their hands&#10;&#10;Description automatically generated">
            <a:extLst>
              <a:ext uri="{FF2B5EF4-FFF2-40B4-BE49-F238E27FC236}">
                <a16:creationId xmlns:a16="http://schemas.microsoft.com/office/drawing/2014/main" id="{9D8E2ED1-0BA3-442E-89AE-C063AD8523DA}"/>
              </a:ext>
            </a:extLst>
          </p:cNvPr>
          <p:cNvPicPr>
            <a:picLocks noChangeAspect="1"/>
          </p:cNvPicPr>
          <p:nvPr/>
        </p:nvPicPr>
        <p:blipFill rotWithShape="1">
          <a:blip r:embed="rId4">
            <a:extLst>
              <a:ext uri="{28A0092B-C50C-407E-A947-70E740481C1C}">
                <a14:useLocalDpi xmlns:a14="http://schemas.microsoft.com/office/drawing/2010/main" val="0"/>
              </a:ext>
            </a:extLst>
          </a:blip>
          <a:srcRect b="8307"/>
          <a:stretch/>
        </p:blipFill>
        <p:spPr>
          <a:xfrm>
            <a:off x="5783422" y="-31162"/>
            <a:ext cx="6408579" cy="3960542"/>
          </a:xfrm>
          <a:prstGeom prst="rect">
            <a:avLst/>
          </a:prstGeom>
        </p:spPr>
      </p:pic>
      <p:pic>
        <p:nvPicPr>
          <p:cNvPr id="8" name="Picture 7" descr="A group of children playing with toys&#10;&#10;Description automatically generated with medium confidence">
            <a:extLst>
              <a:ext uri="{FF2B5EF4-FFF2-40B4-BE49-F238E27FC236}">
                <a16:creationId xmlns:a16="http://schemas.microsoft.com/office/drawing/2014/main" id="{482B5874-C2F6-E197-50D2-2F367AF704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5829941" cy="3929380"/>
          </a:xfrm>
          <a:prstGeom prst="rect">
            <a:avLst/>
          </a:prstGeom>
        </p:spPr>
      </p:pic>
    </p:spTree>
    <p:extLst>
      <p:ext uri="{BB962C8B-B14F-4D97-AF65-F5344CB8AC3E}">
        <p14:creationId xmlns:p14="http://schemas.microsoft.com/office/powerpoint/2010/main" val="2144300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B22DDB-1DB9-44D9-A3F8-CC5750AFE5A9}"/>
              </a:ext>
            </a:extLst>
          </p:cNvPr>
          <p:cNvSpPr>
            <a:spLocks noGrp="1"/>
          </p:cNvSpPr>
          <p:nvPr>
            <p:ph type="title"/>
          </p:nvPr>
        </p:nvSpPr>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800" err="1">
                <a:solidFill>
                  <a:srgbClr val="0070C0"/>
                </a:solidFill>
                <a:latin typeface="Arial" panose="020B0604020202020204"/>
              </a:rPr>
              <a:t>Pecyn</a:t>
            </a:r>
            <a:r>
              <a:rPr lang="en-GB" sz="1800">
                <a:solidFill>
                  <a:srgbClr val="0070C0"/>
                </a:solidFill>
                <a:latin typeface="Arial" panose="020B0604020202020204"/>
              </a:rPr>
              <a:t> </a:t>
            </a:r>
            <a:r>
              <a:rPr lang="en-GB" sz="1800" err="1">
                <a:solidFill>
                  <a:srgbClr val="0070C0"/>
                </a:solidFill>
                <a:latin typeface="Arial" panose="020B0604020202020204"/>
              </a:rPr>
              <a:t>Cymorth</a:t>
            </a:r>
            <a:endParaRPr kumimoji="0" lang="en-GB" sz="1800" i="0" u="none" strike="noStrike" kern="1200" cap="none" spc="0" normalizeH="0" baseline="0" noProof="0">
              <a:ln>
                <a:noFill/>
              </a:ln>
              <a:solidFill>
                <a:srgbClr val="0070C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19C06412-09A5-27A1-707A-36239CA5D4C3}"/>
              </a:ext>
            </a:extLst>
          </p:cNvPr>
          <p:cNvSpPr txBox="1"/>
          <p:nvPr/>
        </p:nvSpPr>
        <p:spPr>
          <a:xfrm>
            <a:off x="384859" y="1205389"/>
            <a:ext cx="6094070" cy="646331"/>
          </a:xfrm>
          <a:prstGeom prst="rect">
            <a:avLst/>
          </a:prstGeom>
          <a:noFill/>
        </p:spPr>
        <p:txBody>
          <a:bodyPr wrap="square">
            <a:spAutoFit/>
          </a:bodyPr>
          <a:lstStyle/>
          <a:p>
            <a:r>
              <a:rPr lang="en-GB" err="1">
                <a:hlinkClick r:id="rId2"/>
              </a:rPr>
              <a:t>Lefel</a:t>
            </a:r>
            <a:r>
              <a:rPr lang="en-GB">
                <a:hlinkClick r:id="rId2"/>
              </a:rPr>
              <a:t> 3: </a:t>
            </a:r>
            <a:r>
              <a:rPr lang="en-GB" err="1">
                <a:hlinkClick r:id="rId2"/>
              </a:rPr>
              <a:t>Gofal</a:t>
            </a:r>
            <a:r>
              <a:rPr lang="en-GB">
                <a:hlinkClick r:id="rId2"/>
              </a:rPr>
              <a:t>, </a:t>
            </a:r>
            <a:r>
              <a:rPr lang="en-GB" err="1">
                <a:hlinkClick r:id="rId2"/>
              </a:rPr>
              <a:t>Chwarae</a:t>
            </a:r>
            <a:r>
              <a:rPr lang="en-GB">
                <a:hlinkClick r:id="rId2"/>
              </a:rPr>
              <a:t>, </a:t>
            </a:r>
            <a:r>
              <a:rPr lang="en-GB" err="1">
                <a:hlinkClick r:id="rId2"/>
              </a:rPr>
              <a:t>Dysgu</a:t>
            </a:r>
            <a:r>
              <a:rPr lang="en-GB">
                <a:hlinkClick r:id="rId2"/>
              </a:rPr>
              <a:t>, a </a:t>
            </a:r>
            <a:r>
              <a:rPr lang="en-GB" err="1">
                <a:hlinkClick r:id="rId2"/>
              </a:rPr>
              <a:t>Datblygiad</a:t>
            </a:r>
            <a:r>
              <a:rPr lang="en-GB">
                <a:hlinkClick r:id="rId2"/>
              </a:rPr>
              <a:t> Plant: </a:t>
            </a:r>
            <a:r>
              <a:rPr lang="en-GB" err="1">
                <a:hlinkClick r:id="rId2"/>
              </a:rPr>
              <a:t>Ymarfer</a:t>
            </a:r>
            <a:r>
              <a:rPr lang="en-GB">
                <a:hlinkClick r:id="rId2"/>
              </a:rPr>
              <a:t> a </a:t>
            </a:r>
            <a:r>
              <a:rPr lang="en-GB" err="1">
                <a:hlinkClick r:id="rId2"/>
              </a:rPr>
              <a:t>Theori</a:t>
            </a:r>
            <a:r>
              <a:rPr lang="en-GB">
                <a:hlinkClick r:id="rId2"/>
              </a:rPr>
              <a:t> (</a:t>
            </a:r>
            <a:r>
              <a:rPr lang="en-GB" err="1">
                <a:hlinkClick r:id="rId2"/>
              </a:rPr>
              <a:t>dysguiechydagofal.cymru</a:t>
            </a:r>
            <a:r>
              <a:rPr lang="en-GB">
                <a:hlinkClick r:id="rId2"/>
              </a:rPr>
              <a:t>)</a:t>
            </a:r>
            <a:endParaRPr lang="en-GB"/>
          </a:p>
        </p:txBody>
      </p:sp>
      <p:pic>
        <p:nvPicPr>
          <p:cNvPr id="11" name="Picture 10">
            <a:extLst>
              <a:ext uri="{FF2B5EF4-FFF2-40B4-BE49-F238E27FC236}">
                <a16:creationId xmlns:a16="http://schemas.microsoft.com/office/drawing/2014/main" id="{98574722-7848-36B8-7312-A636A552B466}"/>
              </a:ext>
            </a:extLst>
          </p:cNvPr>
          <p:cNvPicPr>
            <a:picLocks noChangeAspect="1"/>
          </p:cNvPicPr>
          <p:nvPr/>
        </p:nvPicPr>
        <p:blipFill>
          <a:blip r:embed="rId3"/>
          <a:stretch>
            <a:fillRect/>
          </a:stretch>
        </p:blipFill>
        <p:spPr>
          <a:xfrm>
            <a:off x="384859" y="2106545"/>
            <a:ext cx="6674674" cy="1131392"/>
          </a:xfrm>
          <a:prstGeom prst="rect">
            <a:avLst/>
          </a:prstGeom>
        </p:spPr>
      </p:pic>
      <p:grpSp>
        <p:nvGrpSpPr>
          <p:cNvPr id="2" name="Group 1">
            <a:extLst>
              <a:ext uri="{FF2B5EF4-FFF2-40B4-BE49-F238E27FC236}">
                <a16:creationId xmlns:a16="http://schemas.microsoft.com/office/drawing/2014/main" id="{5FB7802F-A25F-6F47-727D-48CA1FA11B76}"/>
              </a:ext>
            </a:extLst>
          </p:cNvPr>
          <p:cNvGrpSpPr/>
          <p:nvPr/>
        </p:nvGrpSpPr>
        <p:grpSpPr>
          <a:xfrm>
            <a:off x="384859" y="3620064"/>
            <a:ext cx="5886450" cy="2781300"/>
            <a:chOff x="384859" y="3620064"/>
            <a:chExt cx="5886450" cy="2781300"/>
          </a:xfrm>
        </p:grpSpPr>
        <p:pic>
          <p:nvPicPr>
            <p:cNvPr id="17" name="Picture 16">
              <a:extLst>
                <a:ext uri="{FF2B5EF4-FFF2-40B4-BE49-F238E27FC236}">
                  <a16:creationId xmlns:a16="http://schemas.microsoft.com/office/drawing/2014/main" id="{3245AA5D-C378-CBDF-B68C-E42F6B1568B4}"/>
                </a:ext>
              </a:extLst>
            </p:cNvPr>
            <p:cNvPicPr>
              <a:picLocks noChangeAspect="1"/>
            </p:cNvPicPr>
            <p:nvPr/>
          </p:nvPicPr>
          <p:blipFill>
            <a:blip r:embed="rId4"/>
            <a:stretch>
              <a:fillRect/>
            </a:stretch>
          </p:blipFill>
          <p:spPr>
            <a:xfrm>
              <a:off x="384859" y="3620064"/>
              <a:ext cx="5886450" cy="2781300"/>
            </a:xfrm>
            <a:prstGeom prst="rect">
              <a:avLst/>
            </a:prstGeom>
          </p:spPr>
        </p:pic>
        <p:sp>
          <p:nvSpPr>
            <p:cNvPr id="18" name="Rectangle 17">
              <a:extLst>
                <a:ext uri="{FF2B5EF4-FFF2-40B4-BE49-F238E27FC236}">
                  <a16:creationId xmlns:a16="http://schemas.microsoft.com/office/drawing/2014/main" id="{85DBE1DA-B009-2031-256D-62C1D31E7063}"/>
                </a:ext>
              </a:extLst>
            </p:cNvPr>
            <p:cNvSpPr/>
            <p:nvPr/>
          </p:nvSpPr>
          <p:spPr>
            <a:xfrm>
              <a:off x="3928535" y="4104167"/>
              <a:ext cx="1157698" cy="323164"/>
            </a:xfrm>
            <a:prstGeom prst="rect">
              <a:avLst/>
            </a:prstGeom>
            <a:solidFill>
              <a:schemeClr val="bg1"/>
            </a:solidFill>
            <a:ln>
              <a:noFill/>
            </a:ln>
          </p:spPr>
          <p:txBody>
            <a:bodyPr wrap="none" lIns="0" tIns="0" rIns="0" bIns="0" rtlCol="0" anchor="ctr">
              <a:noAutofit/>
            </a:bodyPr>
            <a:lstStyle/>
            <a:p>
              <a:pPr algn="ctr"/>
              <a:endParaRPr lang="en-GB">
                <a:solidFill>
                  <a:srgbClr val="000000"/>
                </a:solidFill>
              </a:endParaRPr>
            </a:p>
          </p:txBody>
        </p:sp>
        <p:sp>
          <p:nvSpPr>
            <p:cNvPr id="19" name="TextBox 18">
              <a:extLst>
                <a:ext uri="{FF2B5EF4-FFF2-40B4-BE49-F238E27FC236}">
                  <a16:creationId xmlns:a16="http://schemas.microsoft.com/office/drawing/2014/main" id="{6F57EFF9-C842-5A08-B1CA-4C151A416C3A}"/>
                </a:ext>
              </a:extLst>
            </p:cNvPr>
            <p:cNvSpPr txBox="1"/>
            <p:nvPr/>
          </p:nvSpPr>
          <p:spPr>
            <a:xfrm>
              <a:off x="3843868" y="4098189"/>
              <a:ext cx="1388533" cy="323165"/>
            </a:xfrm>
            <a:prstGeom prst="rect">
              <a:avLst/>
            </a:prstGeom>
            <a:noFill/>
          </p:spPr>
          <p:txBody>
            <a:bodyPr wrap="square" rtlCol="0">
              <a:spAutoFit/>
            </a:bodyPr>
            <a:lstStyle/>
            <a:p>
              <a:r>
                <a:rPr lang="en-GB" sz="1500" err="1"/>
                <a:t>Ionawr</a:t>
              </a:r>
              <a:r>
                <a:rPr lang="en-GB" sz="1500"/>
                <a:t> 2024</a:t>
              </a:r>
            </a:p>
          </p:txBody>
        </p:sp>
      </p:grpSp>
    </p:spTree>
    <p:extLst>
      <p:ext uri="{BB962C8B-B14F-4D97-AF65-F5344CB8AC3E}">
        <p14:creationId xmlns:p14="http://schemas.microsoft.com/office/powerpoint/2010/main" val="1019910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9153" y="1304360"/>
            <a:ext cx="4273666" cy="4249280"/>
          </a:xfrm>
          <a:prstGeom prst="rect">
            <a:avLst/>
          </a:prstGeom>
        </p:spPr>
      </p:pic>
      <p:sp>
        <p:nvSpPr>
          <p:cNvPr id="5" name="TextBox 4">
            <a:extLst>
              <a:ext uri="{FF2B5EF4-FFF2-40B4-BE49-F238E27FC236}">
                <a16:creationId xmlns:a16="http://schemas.microsoft.com/office/drawing/2014/main" id="{C6CDF235-E227-42A0-B7E9-66D61C27F5FB}"/>
              </a:ext>
            </a:extLst>
          </p:cNvPr>
          <p:cNvSpPr txBox="1"/>
          <p:nvPr/>
        </p:nvSpPr>
        <p:spPr>
          <a:xfrm>
            <a:off x="5105400" y="2920484"/>
            <a:ext cx="5380852" cy="1384995"/>
          </a:xfrm>
          <a:prstGeom prst="rect">
            <a:avLst/>
          </a:prstGeom>
          <a:noFill/>
        </p:spPr>
        <p:txBody>
          <a:bodyPr wrap="square">
            <a:spAutoFit/>
          </a:bodyPr>
          <a:lstStyle/>
          <a:p>
            <a:pPr algn="ctr">
              <a:defRPr b="0" i="0"/>
            </a:pPr>
            <a:r>
              <a:rPr lang="1106" sz="2800" b="1">
                <a:solidFill>
                  <a:schemeClr val="bg1"/>
                </a:solidFill>
              </a:rPr>
              <a:t>Adborth gan yr Uwch Arholwr</a:t>
            </a:r>
            <a:endParaRPr lang="en-GB" sz="2800" b="1">
              <a:solidFill>
                <a:schemeClr val="bg1"/>
              </a:solidFill>
            </a:endParaRPr>
          </a:p>
          <a:p>
            <a:pPr algn="ctr">
              <a:defRPr b="0" i="0"/>
            </a:pPr>
            <a:r>
              <a:rPr lang="en-GB" sz="2800" b="1" err="1">
                <a:solidFill>
                  <a:schemeClr val="bg1"/>
                </a:solidFill>
              </a:rPr>
              <a:t>Uned</a:t>
            </a:r>
            <a:r>
              <a:rPr lang="en-GB" sz="2800" b="1">
                <a:solidFill>
                  <a:schemeClr val="bg1"/>
                </a:solidFill>
              </a:rPr>
              <a:t> 330</a:t>
            </a:r>
          </a:p>
          <a:p>
            <a:pPr algn="ctr">
              <a:defRPr b="0" i="0"/>
            </a:pPr>
            <a:r>
              <a:rPr lang="1106" sz="2800" b="1">
                <a:solidFill>
                  <a:schemeClr val="bg1"/>
                </a:solidFill>
              </a:rPr>
              <a:t> </a:t>
            </a:r>
            <a:r>
              <a:rPr lang="en-GB" sz="2800" b="1" err="1">
                <a:solidFill>
                  <a:schemeClr val="bg1"/>
                </a:solidFill>
              </a:rPr>
              <a:t>Gaeaf</a:t>
            </a:r>
            <a:r>
              <a:rPr lang="1106" sz="2800" b="1">
                <a:solidFill>
                  <a:schemeClr val="bg1"/>
                </a:solidFill>
              </a:rPr>
              <a:t> 202</a:t>
            </a:r>
            <a:r>
              <a:rPr lang="en-GB" sz="2800" b="1">
                <a:solidFill>
                  <a:schemeClr val="bg1"/>
                </a:solidFill>
              </a:rPr>
              <a:t>4</a:t>
            </a:r>
            <a:r>
              <a:rPr lang="1106" sz="2800" b="0">
                <a:solidFill>
                  <a:schemeClr val="bg1"/>
                </a:solidFill>
              </a:rPr>
              <a:t> </a:t>
            </a:r>
          </a:p>
        </p:txBody>
      </p:sp>
    </p:spTree>
    <p:extLst>
      <p:ext uri="{BB962C8B-B14F-4D97-AF65-F5344CB8AC3E}">
        <p14:creationId xmlns:p14="http://schemas.microsoft.com/office/powerpoint/2010/main" val="2419702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5463F-2B65-9830-DF30-8E81FB1E7C86}"/>
              </a:ext>
            </a:extLst>
          </p:cNvPr>
          <p:cNvSpPr>
            <a:spLocks noGrp="1"/>
          </p:cNvSpPr>
          <p:nvPr>
            <p:ph type="title"/>
          </p:nvPr>
        </p:nvSpPr>
        <p:spPr>
          <a:xfrm>
            <a:off x="282011" y="208722"/>
            <a:ext cx="10223323" cy="447261"/>
          </a:xfrm>
        </p:spPr>
        <p:txBody>
          <a:bodyPr anchor="b">
            <a:normAutofit/>
          </a:bodyPr>
          <a:lstStyle/>
          <a:p>
            <a:r>
              <a:rPr lang="cy-GB" sz="1800">
                <a:effectLst/>
                <a:latin typeface="Arial" panose="020B0604020202020204" pitchFamily="34" charset="0"/>
                <a:ea typeface="Calibri" panose="020F0502020204030204" pitchFamily="34" charset="0"/>
                <a:cs typeface="Arial" panose="020B0604020202020204" pitchFamily="34" charset="0"/>
              </a:rPr>
              <a:t>Adborth ar lefel uchel</a:t>
            </a:r>
            <a:endParaRPr lang="en-GB" sz="180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9" name="Content Placeholder 2">
            <a:extLst>
              <a:ext uri="{FF2B5EF4-FFF2-40B4-BE49-F238E27FC236}">
                <a16:creationId xmlns:a16="http://schemas.microsoft.com/office/drawing/2014/main" id="{8BB7E837-C24C-5B63-7F46-112F9472D1F7}"/>
              </a:ext>
            </a:extLst>
          </p:cNvPr>
          <p:cNvGraphicFramePr>
            <a:graphicFrameLocks noGrp="1"/>
          </p:cNvGraphicFramePr>
          <p:nvPr>
            <p:ph sz="quarter" idx="10"/>
            <p:extLst>
              <p:ext uri="{D42A27DB-BD31-4B8C-83A1-F6EECF244321}">
                <p14:modId xmlns:p14="http://schemas.microsoft.com/office/powerpoint/2010/main" val="3413754959"/>
              </p:ext>
            </p:extLst>
          </p:nvPr>
        </p:nvGraphicFramePr>
        <p:xfrm>
          <a:off x="282575" y="1076325"/>
          <a:ext cx="11809413" cy="5243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3166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5A158822-ED35-49C8-991A-402C16B61355}"/>
              </a:ext>
            </a:extLst>
          </p:cNvPr>
          <p:cNvSpPr txBox="1">
            <a:spLocks/>
          </p:cNvSpPr>
          <p:nvPr/>
        </p:nvSpPr>
        <p:spPr>
          <a:xfrm>
            <a:off x="271380" y="216025"/>
            <a:ext cx="7690591" cy="447261"/>
          </a:xfrm>
          <a:prstGeom prst="rect">
            <a:avLst/>
          </a:prstGeom>
        </p:spPr>
        <p:txBody>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i="0" u="none" strike="noStrike" baseline="0" err="1">
                <a:solidFill>
                  <a:srgbClr val="0070C0"/>
                </a:solidFill>
                <a:latin typeface="Arial WGL"/>
              </a:rPr>
              <a:t>Uned</a:t>
            </a:r>
            <a:r>
              <a:rPr lang="en-GB" sz="1800" i="0" u="none" strike="noStrike" baseline="0">
                <a:solidFill>
                  <a:srgbClr val="0070C0"/>
                </a:solidFill>
                <a:latin typeface="Arial WGL"/>
              </a:rPr>
              <a:t> 330: </a:t>
            </a:r>
            <a:r>
              <a:rPr lang="en-GB" sz="1800" i="0" u="none" strike="noStrike" baseline="0" err="1">
                <a:solidFill>
                  <a:srgbClr val="0070C0"/>
                </a:solidFill>
                <a:latin typeface="Arial WGL"/>
              </a:rPr>
              <a:t>Egwyddorion</a:t>
            </a:r>
            <a:r>
              <a:rPr lang="en-GB" sz="1800" i="0" u="none" strike="noStrike" baseline="0">
                <a:solidFill>
                  <a:srgbClr val="0070C0"/>
                </a:solidFill>
                <a:latin typeface="Arial WGL"/>
              </a:rPr>
              <a:t> a </a:t>
            </a:r>
            <a:r>
              <a:rPr lang="en-GB" sz="1800" i="0" u="none" strike="noStrike" baseline="0" err="1">
                <a:solidFill>
                  <a:srgbClr val="0070C0"/>
                </a:solidFill>
                <a:latin typeface="Arial WGL"/>
              </a:rPr>
              <a:t>damcaniaethau</a:t>
            </a:r>
            <a:r>
              <a:rPr lang="en-GB" sz="1800" i="0" u="none" strike="noStrike" baseline="0">
                <a:solidFill>
                  <a:srgbClr val="0070C0"/>
                </a:solidFill>
                <a:latin typeface="Arial WGL"/>
              </a:rPr>
              <a:t> </a:t>
            </a:r>
            <a:r>
              <a:rPr lang="en-GB" sz="1800" i="0" u="none" strike="noStrike" baseline="0" err="1">
                <a:solidFill>
                  <a:srgbClr val="0070C0"/>
                </a:solidFill>
                <a:latin typeface="Arial WGL"/>
              </a:rPr>
              <a:t>sy’n</a:t>
            </a:r>
            <a:r>
              <a:rPr lang="en-GB" sz="1800" i="0" u="none" strike="noStrike" baseline="0">
                <a:solidFill>
                  <a:srgbClr val="0070C0"/>
                </a:solidFill>
                <a:latin typeface="Arial WGL"/>
              </a:rPr>
              <a:t> </a:t>
            </a:r>
            <a:r>
              <a:rPr lang="en-GB" sz="1800" i="0" u="none" strike="noStrike" baseline="0" err="1">
                <a:solidFill>
                  <a:srgbClr val="0070C0"/>
                </a:solidFill>
                <a:latin typeface="Arial WGL"/>
              </a:rPr>
              <a:t>dylanwaduar</a:t>
            </a:r>
            <a:r>
              <a:rPr lang="en-GB" sz="1800" i="0" u="none" strike="noStrike" baseline="0">
                <a:solidFill>
                  <a:srgbClr val="0070C0"/>
                </a:solidFill>
                <a:latin typeface="Arial WGL"/>
              </a:rPr>
              <a:t> </a:t>
            </a:r>
            <a:r>
              <a:rPr lang="en-GB" sz="1800" i="0" u="none" strike="noStrike" baseline="0" err="1">
                <a:solidFill>
                  <a:srgbClr val="0070C0"/>
                </a:solidFill>
                <a:latin typeface="Arial WGL"/>
              </a:rPr>
              <a:t>ofal</a:t>
            </a:r>
            <a:r>
              <a:rPr lang="en-GB" sz="1800" i="0" u="none" strike="noStrike" baseline="0">
                <a:solidFill>
                  <a:srgbClr val="0070C0"/>
                </a:solidFill>
                <a:latin typeface="Arial WGL"/>
              </a:rPr>
              <a:t>, </a:t>
            </a:r>
            <a:r>
              <a:rPr lang="en-GB" sz="1800" i="0" u="none" strike="noStrike" baseline="0" err="1">
                <a:solidFill>
                  <a:srgbClr val="0070C0"/>
                </a:solidFill>
                <a:latin typeface="Arial WGL"/>
              </a:rPr>
              <a:t>chwarae</a:t>
            </a:r>
            <a:r>
              <a:rPr lang="en-GB" sz="1800" i="0" u="none" strike="noStrike" baseline="0">
                <a:solidFill>
                  <a:srgbClr val="0070C0"/>
                </a:solidFill>
                <a:latin typeface="Arial WGL"/>
              </a:rPr>
              <a:t>, </a:t>
            </a:r>
            <a:r>
              <a:rPr lang="en-GB" sz="1800" i="0" u="none" strike="noStrike" baseline="0" err="1">
                <a:solidFill>
                  <a:srgbClr val="0070C0"/>
                </a:solidFill>
                <a:latin typeface="Arial WGL"/>
              </a:rPr>
              <a:t>dysgu</a:t>
            </a:r>
            <a:r>
              <a:rPr lang="en-GB" sz="1800" i="0" u="none" strike="noStrike" baseline="0">
                <a:solidFill>
                  <a:srgbClr val="0070C0"/>
                </a:solidFill>
                <a:latin typeface="Arial WGL"/>
              </a:rPr>
              <a:t> a </a:t>
            </a:r>
            <a:r>
              <a:rPr lang="en-GB" sz="1800" i="0" u="none" strike="noStrike" baseline="0" err="1">
                <a:solidFill>
                  <a:srgbClr val="0070C0"/>
                </a:solidFill>
                <a:latin typeface="Arial WGL"/>
              </a:rPr>
              <a:t>datblygiad</a:t>
            </a:r>
            <a:r>
              <a:rPr lang="en-GB" sz="1800" i="0" u="none" strike="noStrike" baseline="0">
                <a:solidFill>
                  <a:srgbClr val="0070C0"/>
                </a:solidFill>
                <a:latin typeface="Arial WGL"/>
              </a:rPr>
              <a:t> plant </a:t>
            </a:r>
            <a:r>
              <a:rPr lang="en-GB" sz="1800" i="0" u="none" strike="noStrike" baseline="0" err="1">
                <a:solidFill>
                  <a:srgbClr val="0070C0"/>
                </a:solidFill>
                <a:latin typeface="Arial WGL"/>
              </a:rPr>
              <a:t>yn</a:t>
            </a:r>
            <a:r>
              <a:rPr lang="en-GB" sz="1800" i="0" u="none" strike="noStrike" baseline="0">
                <a:solidFill>
                  <a:srgbClr val="0070C0"/>
                </a:solidFill>
                <a:latin typeface="Arial WGL"/>
              </a:rPr>
              <a:t> </a:t>
            </a:r>
            <a:r>
              <a:rPr lang="en-GB" sz="1800" i="0" u="none" strike="noStrike" baseline="0" err="1">
                <a:solidFill>
                  <a:srgbClr val="0070C0"/>
                </a:solidFill>
                <a:latin typeface="Arial WGL"/>
              </a:rPr>
              <a:t>yr</a:t>
            </a:r>
            <a:r>
              <a:rPr lang="en-GB" sz="1800" i="0" u="none" strike="noStrike" baseline="0">
                <a:solidFill>
                  <a:srgbClr val="0070C0"/>
                </a:solidFill>
                <a:latin typeface="Arial WGL"/>
              </a:rPr>
              <a:t> 21ainganrif </a:t>
            </a:r>
            <a:r>
              <a:rPr lang="en-GB" sz="1800" i="0" u="none" strike="noStrike" baseline="0" err="1">
                <a:solidFill>
                  <a:srgbClr val="0070C0"/>
                </a:solidFill>
                <a:latin typeface="Arial WGL"/>
              </a:rPr>
              <a:t>yng</a:t>
            </a:r>
            <a:r>
              <a:rPr lang="en-GB" sz="1800" i="0" u="none" strike="noStrike" baseline="0">
                <a:solidFill>
                  <a:srgbClr val="0070C0"/>
                </a:solidFill>
                <a:latin typeface="Arial WGL"/>
              </a:rPr>
              <a:t> </a:t>
            </a:r>
            <a:r>
              <a:rPr lang="en-GB" sz="1800" i="0" u="none" strike="noStrike" baseline="0" err="1">
                <a:solidFill>
                  <a:srgbClr val="0070C0"/>
                </a:solidFill>
                <a:latin typeface="Arial WGL"/>
              </a:rPr>
              <a:t>Nghymru</a:t>
            </a:r>
            <a:endParaRPr lang="en-GB" sz="1800" i="0" u="none" strike="noStrike" baseline="0">
              <a:solidFill>
                <a:srgbClr val="0070C0"/>
              </a:solidFill>
              <a:latin typeface="Arial WGL"/>
            </a:endParaRPr>
          </a:p>
        </p:txBody>
      </p:sp>
      <p:pic>
        <p:nvPicPr>
          <p:cNvPr id="2" name="Picture 1">
            <a:extLst>
              <a:ext uri="{FF2B5EF4-FFF2-40B4-BE49-F238E27FC236}">
                <a16:creationId xmlns:a16="http://schemas.microsoft.com/office/drawing/2014/main" id="{569AFC39-1D5E-C052-67AC-1FB70BA03538}"/>
              </a:ext>
            </a:extLst>
          </p:cNvPr>
          <p:cNvPicPr>
            <a:picLocks noChangeAspect="1"/>
          </p:cNvPicPr>
          <p:nvPr/>
        </p:nvPicPr>
        <p:blipFill>
          <a:blip r:embed="rId2"/>
          <a:stretch>
            <a:fillRect/>
          </a:stretch>
        </p:blipFill>
        <p:spPr>
          <a:xfrm>
            <a:off x="3815283" y="1072696"/>
            <a:ext cx="3969531" cy="5617779"/>
          </a:xfrm>
          <a:prstGeom prst="rect">
            <a:avLst/>
          </a:prstGeom>
        </p:spPr>
      </p:pic>
    </p:spTree>
    <p:extLst>
      <p:ext uri="{BB962C8B-B14F-4D97-AF65-F5344CB8AC3E}">
        <p14:creationId xmlns:p14="http://schemas.microsoft.com/office/powerpoint/2010/main" val="61580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1106" sz="1800"/>
              <a:t>Cwestiwn</a:t>
            </a:r>
            <a:r>
              <a:rPr lang="en-GB" sz="1800"/>
              <a:t> 2(b) </a:t>
            </a:r>
            <a:r>
              <a:rPr lang="1106" sz="1800"/>
              <a:t>a'r cynllun marcio </a:t>
            </a:r>
            <a:endParaRPr lang="en-GB" sz="1800"/>
          </a:p>
        </p:txBody>
      </p:sp>
      <p:sp>
        <p:nvSpPr>
          <p:cNvPr id="25" name="TextBox 24">
            <a:extLst>
              <a:ext uri="{FF2B5EF4-FFF2-40B4-BE49-F238E27FC236}">
                <a16:creationId xmlns:a16="http://schemas.microsoft.com/office/drawing/2014/main" id="{0E46DCE2-3062-37C1-AB9B-D8791BEB24D8}"/>
              </a:ext>
            </a:extLst>
          </p:cNvPr>
          <p:cNvSpPr txBox="1"/>
          <p:nvPr/>
        </p:nvSpPr>
        <p:spPr>
          <a:xfrm>
            <a:off x="6457950" y="117344"/>
            <a:ext cx="2914650" cy="738664"/>
          </a:xfrm>
          <a:prstGeom prst="rect">
            <a:avLst/>
          </a:prstGeom>
          <a:noFill/>
        </p:spPr>
        <p:txBody>
          <a:bodyPr wrap="square">
            <a:spAutoFit/>
          </a:bodyPr>
          <a:lstStyle/>
          <a:p>
            <a:r>
              <a:rPr lang="en-GB" sz="1400" err="1">
                <a:solidFill>
                  <a:schemeClr val="accent1"/>
                </a:solidFill>
              </a:rPr>
              <a:t>Berfau</a:t>
            </a:r>
            <a:r>
              <a:rPr lang="en-GB" sz="1400">
                <a:solidFill>
                  <a:schemeClr val="accent1"/>
                </a:solidFill>
              </a:rPr>
              <a:t> </a:t>
            </a:r>
            <a:r>
              <a:rPr lang="en-GB" sz="1400" err="1">
                <a:solidFill>
                  <a:schemeClr val="accent1"/>
                </a:solidFill>
              </a:rPr>
              <a:t>Gorchymyn</a:t>
            </a:r>
            <a:r>
              <a:rPr lang="en-US" sz="1400">
                <a:solidFill>
                  <a:schemeClr val="accent1"/>
                </a:solidFill>
              </a:rPr>
              <a:t>: </a:t>
            </a:r>
            <a:r>
              <a:rPr lang="en-GB" sz="1400" b="1" i="1" err="1">
                <a:solidFill>
                  <a:srgbClr val="0070C0"/>
                </a:solidFill>
              </a:rPr>
              <a:t>Disgrifiwch</a:t>
            </a:r>
            <a:r>
              <a:rPr lang="en-GB" sz="1400">
                <a:solidFill>
                  <a:srgbClr val="0070C0"/>
                </a:solidFill>
              </a:rPr>
              <a:t> </a:t>
            </a:r>
            <a:r>
              <a:rPr lang="en-GB" sz="1400" err="1">
                <a:solidFill>
                  <a:srgbClr val="0070C0"/>
                </a:solidFill>
              </a:rPr>
              <a:t>Rhoi</a:t>
            </a:r>
            <a:r>
              <a:rPr lang="en-GB" sz="1400">
                <a:solidFill>
                  <a:srgbClr val="0070C0"/>
                </a:solidFill>
              </a:rPr>
              <a:t> </a:t>
            </a:r>
            <a:r>
              <a:rPr lang="en-GB" sz="1400" err="1">
                <a:solidFill>
                  <a:srgbClr val="0070C0"/>
                </a:solidFill>
              </a:rPr>
              <a:t>nodweddion</a:t>
            </a:r>
            <a:r>
              <a:rPr lang="en-GB" sz="1400">
                <a:solidFill>
                  <a:srgbClr val="0070C0"/>
                </a:solidFill>
              </a:rPr>
              <a:t>/</a:t>
            </a:r>
            <a:r>
              <a:rPr lang="en-GB" sz="1400" err="1">
                <a:solidFill>
                  <a:srgbClr val="0070C0"/>
                </a:solidFill>
              </a:rPr>
              <a:t>prif</a:t>
            </a:r>
            <a:r>
              <a:rPr lang="en-GB" sz="1400">
                <a:solidFill>
                  <a:srgbClr val="0070C0"/>
                </a:solidFill>
              </a:rPr>
              <a:t> </a:t>
            </a:r>
            <a:r>
              <a:rPr lang="en-GB" sz="1400" err="1">
                <a:solidFill>
                  <a:srgbClr val="0070C0"/>
                </a:solidFill>
              </a:rPr>
              <a:t>nodweddion</a:t>
            </a:r>
            <a:r>
              <a:rPr lang="en-GB" sz="1400">
                <a:solidFill>
                  <a:srgbClr val="0070C0"/>
                </a:solidFill>
              </a:rPr>
              <a:t> neu </a:t>
            </a:r>
            <a:r>
              <a:rPr lang="en-GB" sz="1400" err="1">
                <a:solidFill>
                  <a:srgbClr val="0070C0"/>
                </a:solidFill>
              </a:rPr>
              <a:t>ddisgrifiad</a:t>
            </a:r>
            <a:r>
              <a:rPr lang="en-GB" sz="1400">
                <a:solidFill>
                  <a:srgbClr val="0070C0"/>
                </a:solidFill>
              </a:rPr>
              <a:t> </a:t>
            </a:r>
            <a:r>
              <a:rPr lang="en-GB" sz="1400" err="1">
                <a:solidFill>
                  <a:srgbClr val="0070C0"/>
                </a:solidFill>
              </a:rPr>
              <a:t>cryno</a:t>
            </a:r>
            <a:endParaRPr lang="en-GB" sz="1400">
              <a:solidFill>
                <a:srgbClr val="0070C0"/>
              </a:solidFill>
              <a:highlight>
                <a:srgbClr val="FFFF00"/>
              </a:highlight>
            </a:endParaRPr>
          </a:p>
        </p:txBody>
      </p:sp>
      <p:sp>
        <p:nvSpPr>
          <p:cNvPr id="10" name="TextBox 9">
            <a:extLst>
              <a:ext uri="{FF2B5EF4-FFF2-40B4-BE49-F238E27FC236}">
                <a16:creationId xmlns:a16="http://schemas.microsoft.com/office/drawing/2014/main" id="{EE749623-A19C-8572-4C22-AD39861098D5}"/>
              </a:ext>
            </a:extLst>
          </p:cNvPr>
          <p:cNvSpPr txBox="1"/>
          <p:nvPr/>
        </p:nvSpPr>
        <p:spPr>
          <a:xfrm>
            <a:off x="6402707" y="970800"/>
            <a:ext cx="5524626" cy="5863144"/>
          </a:xfrm>
          <a:prstGeom prst="rect">
            <a:avLst/>
          </a:prstGeom>
          <a:noFill/>
        </p:spPr>
        <p:txBody>
          <a:bodyPr wrap="square">
            <a:spAutoFit/>
          </a:bodyPr>
          <a:lstStyle/>
          <a:p>
            <a:r>
              <a:rPr lang="cy-GB" sz="1100">
                <a:solidFill>
                  <a:srgbClr val="000000"/>
                </a:solidFill>
                <a:effectLst/>
                <a:latin typeface="Arial" panose="020B0604020202020204" pitchFamily="34" charset="0"/>
                <a:ea typeface="Times New Roman" panose="02020603050405020304" pitchFamily="18" charset="0"/>
              </a:rPr>
              <a:t>Gall yr ateb gyfeirio at y canlynol: </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a:solidFill>
                  <a:srgbClr val="000000"/>
                </a:solidFill>
                <a:effectLst/>
                <a:latin typeface="Arial" panose="020B0604020202020204" pitchFamily="34" charset="0"/>
                <a:ea typeface="Times New Roman" panose="02020603050405020304" pitchFamily="18" charset="0"/>
              </a:rPr>
              <a:t>Mae ACEs yn acronym sy'n cael ei ddefnyddio i ddisgrifio amrywiaeth eang o Brofiadau Niweidiol yn ystod Plentyndod </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a:solidFill>
                  <a:srgbClr val="000000"/>
                </a:solidFill>
                <a:effectLst/>
                <a:latin typeface="Arial" panose="020B0604020202020204" pitchFamily="34" charset="0"/>
                <a:ea typeface="Times New Roman" panose="02020603050405020304" pitchFamily="18" charset="0"/>
              </a:rPr>
              <a:t>Mae plant neu bobl ifanc wedi wynebu profiadau negyddol / llawn straen / trawmatig</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a:solidFill>
                  <a:srgbClr val="000000"/>
                </a:solidFill>
                <a:effectLst/>
                <a:latin typeface="Arial" panose="020B0604020202020204" pitchFamily="34" charset="0"/>
                <a:ea typeface="Times New Roman" panose="02020603050405020304" pitchFamily="18" charset="0"/>
              </a:rPr>
              <a:t>Profiad / digwyddiad trawmatig</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a:solidFill>
                  <a:srgbClr val="000000"/>
                </a:solidFill>
                <a:effectLst/>
                <a:latin typeface="Arial" panose="020B0604020202020204" pitchFamily="34" charset="0"/>
                <a:ea typeface="Times New Roman" panose="02020603050405020304" pitchFamily="18" charset="0"/>
              </a:rPr>
              <a:t>Effaith barhaol </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a:solidFill>
                  <a:srgbClr val="000000"/>
                </a:solidFill>
                <a:effectLst/>
                <a:latin typeface="Arial" panose="020B0604020202020204" pitchFamily="34" charset="0"/>
                <a:ea typeface="Times New Roman" panose="02020603050405020304" pitchFamily="18" charset="0"/>
              </a:rPr>
              <a:t>Digwyddiad neu brofiad sy'n achosi trawma meddyliol ac emosiynol </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a:solidFill>
                  <a:srgbClr val="000000"/>
                </a:solidFill>
                <a:effectLst/>
                <a:latin typeface="Arial" panose="020B0604020202020204" pitchFamily="34" charset="0"/>
                <a:ea typeface="Times New Roman" panose="02020603050405020304" pitchFamily="18" charset="0"/>
              </a:rPr>
              <a:t>Achosi straen gwenwyn i feddwl y plentyn sy'n datblygu </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a:solidFill>
                  <a:srgbClr val="000000"/>
                </a:solidFill>
                <a:effectLst/>
                <a:latin typeface="Arial" panose="020B0604020202020204" pitchFamily="34" charset="0"/>
                <a:ea typeface="Times New Roman" panose="02020603050405020304" pitchFamily="18" charset="0"/>
              </a:rPr>
              <a:t>Effeithio ar lesiant y plentyn</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a:solidFill>
                  <a:srgbClr val="000000"/>
                </a:solidFill>
                <a:effectLst/>
                <a:latin typeface="Arial" panose="020B0604020202020204" pitchFamily="34" charset="0"/>
                <a:ea typeface="Times New Roman" panose="02020603050405020304" pitchFamily="18" charset="0"/>
              </a:rPr>
              <a:t>Gall profiadau a digwyddiadau negyddol effeithio'n barhaol ar fywydau pobl.</a:t>
            </a:r>
            <a:endParaRPr lang="en-GB" sz="1200">
              <a:effectLst/>
              <a:latin typeface="Times New Roman" panose="02020603050405020304" pitchFamily="18" charset="0"/>
              <a:ea typeface="Times New Roman" panose="02020603050405020304" pitchFamily="18" charset="0"/>
            </a:endParaRPr>
          </a:p>
          <a:p>
            <a:r>
              <a:rPr lang="en-GB" sz="1100">
                <a:solidFill>
                  <a:srgbClr val="000000"/>
                </a:solidFill>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r>
              <a:rPr lang="cy-GB" sz="1100">
                <a:solidFill>
                  <a:srgbClr val="000000"/>
                </a:solidFill>
                <a:effectLst/>
                <a:latin typeface="Arial" panose="020B0604020202020204" pitchFamily="34" charset="0"/>
                <a:ea typeface="Times New Roman" panose="02020603050405020304" pitchFamily="18" charset="0"/>
              </a:rPr>
              <a:t>Gall y profiadau hyn gynnwys: </a:t>
            </a:r>
            <a:endParaRPr lang="en-GB" sz="11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a:solidFill>
                  <a:srgbClr val="000000"/>
                </a:solidFill>
                <a:effectLst/>
                <a:latin typeface="Arial" panose="020B0604020202020204" pitchFamily="34" charset="0"/>
                <a:ea typeface="Times New Roman" panose="02020603050405020304" pitchFamily="18" charset="0"/>
              </a:rPr>
              <a:t>Cam-drin corfforol </a:t>
            </a:r>
            <a:endParaRPr lang="en-GB" sz="11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a:solidFill>
                  <a:srgbClr val="000000"/>
                </a:solidFill>
                <a:effectLst/>
                <a:latin typeface="Arial" panose="020B0604020202020204" pitchFamily="34" charset="0"/>
                <a:ea typeface="Times New Roman" panose="02020603050405020304" pitchFamily="18" charset="0"/>
              </a:rPr>
              <a:t>Cam-drin rhywiol</a:t>
            </a:r>
            <a:endParaRPr lang="en-GB" sz="11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a:solidFill>
                  <a:srgbClr val="000000"/>
                </a:solidFill>
                <a:effectLst/>
                <a:latin typeface="Arial" panose="020B0604020202020204" pitchFamily="34" charset="0"/>
                <a:ea typeface="Times New Roman" panose="02020603050405020304" pitchFamily="18" charset="0"/>
              </a:rPr>
              <a:t>Cam-drin emosiynol </a:t>
            </a:r>
          </a:p>
          <a:p>
            <a:pPr marL="342900" lvl="0" indent="-342900">
              <a:buFont typeface="Symbol" panose="05050102010706020507" pitchFamily="18" charset="2"/>
              <a:buChar char=""/>
            </a:pPr>
            <a:r>
              <a:rPr lang="cy-GB" sz="1100">
                <a:solidFill>
                  <a:srgbClr val="000000"/>
                </a:solidFill>
                <a:effectLst/>
                <a:latin typeface="Arial" panose="020B0604020202020204" pitchFamily="34" charset="0"/>
                <a:ea typeface="Times New Roman" panose="02020603050405020304" pitchFamily="18" charset="0"/>
              </a:rPr>
              <a:t>Esgeuluso / corfforol neu emosiynol </a:t>
            </a:r>
            <a:endParaRPr lang="en-GB" sz="11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a:solidFill>
                  <a:srgbClr val="000000"/>
                </a:solidFill>
                <a:effectLst/>
                <a:latin typeface="Arial" panose="020B0604020202020204" pitchFamily="34" charset="0"/>
                <a:ea typeface="Times New Roman" panose="02020603050405020304" pitchFamily="18" charset="0"/>
              </a:rPr>
              <a:t>Afiechyd meddwl </a:t>
            </a:r>
            <a:endParaRPr lang="en-GB" sz="11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a:solidFill>
                  <a:srgbClr val="000000"/>
                </a:solidFill>
                <a:effectLst/>
                <a:latin typeface="Arial" panose="020B0604020202020204" pitchFamily="34" charset="0"/>
                <a:ea typeface="Times New Roman" panose="02020603050405020304" pitchFamily="18" charset="0"/>
              </a:rPr>
              <a:t>Perthynas / aelod o'r teulu yn y carchar neu gysylltiad agos yn cael ei gadw yn y carchar</a:t>
            </a:r>
            <a:endParaRPr lang="en-GB" sz="11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a:solidFill>
                  <a:srgbClr val="000000"/>
                </a:solidFill>
                <a:effectLst/>
                <a:latin typeface="Arial" panose="020B0604020202020204" pitchFamily="34" charset="0"/>
                <a:ea typeface="Times New Roman" panose="02020603050405020304" pitchFamily="18" charset="0"/>
              </a:rPr>
              <a:t>Trais yn erbyn aelod o'r teulu </a:t>
            </a:r>
            <a:endParaRPr lang="en-GB" sz="11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a:solidFill>
                  <a:srgbClr val="000000"/>
                </a:solidFill>
                <a:effectLst/>
                <a:latin typeface="Arial" panose="020B0604020202020204" pitchFamily="34" charset="0"/>
                <a:ea typeface="Times New Roman" panose="02020603050405020304" pitchFamily="18" charset="0"/>
              </a:rPr>
              <a:t>Cam-drin domestig </a:t>
            </a:r>
            <a:endParaRPr lang="en-GB" sz="11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a:solidFill>
                  <a:srgbClr val="000000"/>
                </a:solidFill>
                <a:effectLst/>
                <a:latin typeface="Arial" panose="020B0604020202020204" pitchFamily="34" charset="0"/>
                <a:ea typeface="Times New Roman" panose="02020603050405020304" pitchFamily="18" charset="0"/>
              </a:rPr>
              <a:t>Camddefnyddio sylweddau yn y cartref </a:t>
            </a:r>
            <a:endParaRPr lang="en-GB" sz="11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a:solidFill>
                  <a:srgbClr val="000000"/>
                </a:solidFill>
                <a:effectLst/>
                <a:latin typeface="Arial" panose="020B0604020202020204" pitchFamily="34" charset="0"/>
                <a:ea typeface="Times New Roman" panose="02020603050405020304" pitchFamily="18" charset="0"/>
              </a:rPr>
              <a:t>Camweithredu yn y cartref </a:t>
            </a:r>
            <a:endParaRPr lang="en-GB" sz="11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a:solidFill>
                  <a:srgbClr val="000000"/>
                </a:solidFill>
                <a:effectLst/>
                <a:latin typeface="Arial" panose="020B0604020202020204" pitchFamily="34" charset="0"/>
                <a:ea typeface="Times New Roman" panose="02020603050405020304" pitchFamily="18" charset="0"/>
              </a:rPr>
              <a:t>Rhieni'n gwahanu / ysgaru </a:t>
            </a:r>
            <a:endParaRPr lang="en-GB" sz="11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a:solidFill>
                  <a:srgbClr val="000000"/>
                </a:solidFill>
                <a:effectLst/>
                <a:latin typeface="Arial" panose="020B0604020202020204" pitchFamily="34" charset="0"/>
                <a:ea typeface="Times New Roman" panose="02020603050405020304" pitchFamily="18" charset="0"/>
              </a:rPr>
              <a:t>Trais yn y gymuned</a:t>
            </a:r>
            <a:endParaRPr lang="en-GB" sz="11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a:solidFill>
                  <a:srgbClr val="000000"/>
                </a:solidFill>
                <a:effectLst/>
                <a:latin typeface="Arial" panose="020B0604020202020204" pitchFamily="34" charset="0"/>
                <a:ea typeface="Times New Roman" panose="02020603050405020304" pitchFamily="18" charset="0"/>
              </a:rPr>
              <a:t>Digartrefedd</a:t>
            </a:r>
            <a:endParaRPr lang="en-GB" sz="11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a:solidFill>
                  <a:srgbClr val="000000"/>
                </a:solidFill>
                <a:effectLst/>
                <a:latin typeface="Arial" panose="020B0604020202020204" pitchFamily="34" charset="0"/>
                <a:ea typeface="Times New Roman" panose="02020603050405020304" pitchFamily="18" charset="0"/>
              </a:rPr>
              <a:t>Tyfu i fyny mewn cartref lle mae oedolion yn profi problemau iechyd meddwl / defnyddio alcohol/cyffuriau mewn modd sy'n gwneud niwed.</a:t>
            </a:r>
            <a:endParaRPr lang="en-GB" sz="1100">
              <a:effectLst/>
              <a:latin typeface="Times New Roman" panose="02020603050405020304" pitchFamily="18" charset="0"/>
              <a:ea typeface="Times New Roman" panose="02020603050405020304" pitchFamily="18" charset="0"/>
            </a:endParaRPr>
          </a:p>
          <a:p>
            <a:r>
              <a:rPr lang="en-GB" sz="1100">
                <a:solidFill>
                  <a:srgbClr val="000000"/>
                </a:solidFill>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r>
              <a:rPr lang="cy-GB" sz="1100">
                <a:solidFill>
                  <a:srgbClr val="000000"/>
                </a:solidFill>
                <a:effectLst/>
                <a:latin typeface="Arial" panose="020B0604020202020204" pitchFamily="34" charset="0"/>
                <a:ea typeface="Times New Roman" panose="02020603050405020304" pitchFamily="18" charset="0"/>
              </a:rPr>
              <a:t>Nid yw’r rhestr hon yn gynhwysfawr. </a:t>
            </a:r>
            <a:endParaRPr lang="en-GB" sz="1100">
              <a:effectLst/>
              <a:latin typeface="Times New Roman" panose="02020603050405020304" pitchFamily="18" charset="0"/>
              <a:ea typeface="Times New Roman" panose="02020603050405020304" pitchFamily="18" charset="0"/>
            </a:endParaRPr>
          </a:p>
          <a:p>
            <a:r>
              <a:rPr lang="cy-GB" sz="1100">
                <a:solidFill>
                  <a:srgbClr val="000000"/>
                </a:solidFill>
                <a:effectLst/>
                <a:latin typeface="Arial" panose="020B0604020202020204" pitchFamily="34" charset="0"/>
                <a:ea typeface="Times New Roman" panose="02020603050405020304" pitchFamily="18" charset="0"/>
              </a:rPr>
              <a:t>Rhowch farciau am unrhyw ateb perthnasol arall.</a:t>
            </a:r>
            <a:endParaRPr lang="en-GB" sz="11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endParaRPr lang="en-GB" sz="110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E8E4FDF9-5A74-6A34-46A2-27B0624706CF}"/>
              </a:ext>
            </a:extLst>
          </p:cNvPr>
          <p:cNvSpPr txBox="1"/>
          <p:nvPr/>
        </p:nvSpPr>
        <p:spPr>
          <a:xfrm>
            <a:off x="282012" y="3971622"/>
            <a:ext cx="5524626" cy="2677656"/>
          </a:xfrm>
          <a:prstGeom prst="rect">
            <a:avLst/>
          </a:prstGeom>
          <a:noFill/>
        </p:spPr>
        <p:txBody>
          <a:bodyPr wrap="square">
            <a:spAutoFit/>
          </a:bodyPr>
          <a:lstStyle/>
          <a:p>
            <a:r>
              <a:rPr lang="cy-GB" sz="1200">
                <a:solidFill>
                  <a:srgbClr val="000000"/>
                </a:solidFill>
                <a:effectLst/>
                <a:latin typeface="Arial" panose="020B0604020202020204" pitchFamily="34" charset="0"/>
                <a:ea typeface="Times New Roman" panose="02020603050405020304" pitchFamily="18" charset="0"/>
              </a:rPr>
              <a:t>Rhowch hyd at </a:t>
            </a:r>
            <a:r>
              <a:rPr lang="cy-GB" sz="1200" b="1">
                <a:solidFill>
                  <a:srgbClr val="000000"/>
                </a:solidFill>
                <a:effectLst/>
                <a:latin typeface="Arial" panose="020B0604020202020204" pitchFamily="34" charset="0"/>
                <a:ea typeface="Times New Roman" panose="02020603050405020304" pitchFamily="18" charset="0"/>
              </a:rPr>
              <a:t>6 marc</a:t>
            </a:r>
            <a:r>
              <a:rPr lang="cy-GB" sz="1200">
                <a:solidFill>
                  <a:srgbClr val="000000"/>
                </a:solidFill>
                <a:effectLst/>
                <a:latin typeface="Arial" panose="020B060402020202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p>
            <a:r>
              <a:rPr lang="en-GB" sz="1200" b="1">
                <a:solidFill>
                  <a:srgbClr val="000000"/>
                </a:solidFill>
                <a:effectLst/>
                <a:latin typeface="Arial" panose="020B060402020202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p>
            <a:r>
              <a:rPr lang="cy-GB" sz="1200" b="1">
                <a:solidFill>
                  <a:srgbClr val="000000"/>
                </a:solidFill>
                <a:effectLst/>
                <a:latin typeface="Arial" panose="020B0604020202020204" pitchFamily="34" charset="0"/>
                <a:ea typeface="Times New Roman" panose="02020603050405020304" pitchFamily="18" charset="0"/>
              </a:rPr>
              <a:t>Rhowch 0 marc </a:t>
            </a:r>
            <a:r>
              <a:rPr lang="cy-GB" sz="1200">
                <a:solidFill>
                  <a:srgbClr val="000000"/>
                </a:solidFill>
                <a:effectLst/>
                <a:latin typeface="Arial" panose="020B0604020202020204" pitchFamily="34" charset="0"/>
                <a:ea typeface="Times New Roman" panose="02020603050405020304" pitchFamily="18" charset="0"/>
              </a:rPr>
              <a:t>am ddisgrifiad nad yw’n haeddu ennill marciau.</a:t>
            </a:r>
            <a:endParaRPr lang="en-GB" sz="1200">
              <a:effectLst/>
              <a:latin typeface="Times New Roman" panose="02020603050405020304" pitchFamily="18" charset="0"/>
              <a:ea typeface="Times New Roman" panose="02020603050405020304" pitchFamily="18" charset="0"/>
            </a:endParaRPr>
          </a:p>
          <a:p>
            <a:r>
              <a:rPr lang="en-GB" sz="1200">
                <a:solidFill>
                  <a:srgbClr val="000000"/>
                </a:solidFill>
                <a:effectLst/>
                <a:latin typeface="Arial" panose="020B060402020202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p>
            <a:r>
              <a:rPr lang="cy-GB" sz="1200" b="1">
                <a:solidFill>
                  <a:srgbClr val="000000"/>
                </a:solidFill>
                <a:effectLst/>
                <a:latin typeface="Arial" panose="020B0604020202020204" pitchFamily="34" charset="0"/>
                <a:ea typeface="Times New Roman" panose="02020603050405020304" pitchFamily="18" charset="0"/>
              </a:rPr>
              <a:t>Rhowch 1-2 farc</a:t>
            </a:r>
            <a:r>
              <a:rPr lang="cy-GB" sz="1200">
                <a:solidFill>
                  <a:srgbClr val="000000"/>
                </a:solidFill>
                <a:effectLst/>
                <a:latin typeface="Arial" panose="020B0604020202020204" pitchFamily="34" charset="0"/>
                <a:ea typeface="Times New Roman" panose="02020603050405020304" pitchFamily="18" charset="0"/>
              </a:rPr>
              <a:t> am ddisgrifiad cyfyngedig sy'n dangos fawr ddim gwybodaeth a dealltwriaeth o ystyr y term Profiadau Niweidiol yn ystod Plentyndod (ACEs).</a:t>
            </a:r>
            <a:endParaRPr lang="en-GB" sz="1200">
              <a:effectLst/>
              <a:latin typeface="Times New Roman" panose="02020603050405020304" pitchFamily="18" charset="0"/>
              <a:ea typeface="Times New Roman" panose="02020603050405020304" pitchFamily="18" charset="0"/>
            </a:endParaRPr>
          </a:p>
          <a:p>
            <a:r>
              <a:rPr lang="en-GB" sz="1200">
                <a:solidFill>
                  <a:srgbClr val="000000"/>
                </a:solidFill>
                <a:effectLst/>
                <a:latin typeface="Arial" panose="020B060402020202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p>
            <a:r>
              <a:rPr lang="cy-GB" sz="1200" b="1">
                <a:solidFill>
                  <a:srgbClr val="000000"/>
                </a:solidFill>
                <a:effectLst/>
                <a:latin typeface="Arial" panose="020B0604020202020204" pitchFamily="34" charset="0"/>
                <a:ea typeface="Times New Roman" panose="02020603050405020304" pitchFamily="18" charset="0"/>
              </a:rPr>
              <a:t>Rhowch 3-4 marc </a:t>
            </a:r>
            <a:r>
              <a:rPr lang="cy-GB" sz="1200">
                <a:solidFill>
                  <a:srgbClr val="000000"/>
                </a:solidFill>
                <a:effectLst/>
                <a:latin typeface="Arial" panose="020B0604020202020204" pitchFamily="34" charset="0"/>
                <a:ea typeface="Times New Roman" panose="02020603050405020304" pitchFamily="18" charset="0"/>
              </a:rPr>
              <a:t>am ddisgrifiad da sy'n dangos rhywfaint o wybodaeth a dealltwriaeth o ystyr y term Profiadau Niweidiol yn ystod Plentyndod (ACEs).</a:t>
            </a:r>
            <a:endParaRPr lang="en-GB" sz="1200">
              <a:effectLst/>
              <a:latin typeface="Times New Roman" panose="02020603050405020304" pitchFamily="18" charset="0"/>
              <a:ea typeface="Times New Roman" panose="02020603050405020304" pitchFamily="18" charset="0"/>
            </a:endParaRPr>
          </a:p>
          <a:p>
            <a:r>
              <a:rPr lang="en-GB" sz="1200">
                <a:solidFill>
                  <a:srgbClr val="000000"/>
                </a:solidFill>
                <a:effectLst/>
                <a:latin typeface="Arial" panose="020B060402020202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p>
            <a:r>
              <a:rPr lang="cy-GB" sz="1200" b="1">
                <a:solidFill>
                  <a:srgbClr val="000000"/>
                </a:solidFill>
                <a:effectLst/>
                <a:latin typeface="Arial" panose="020B0604020202020204" pitchFamily="34" charset="0"/>
                <a:ea typeface="Times New Roman" panose="02020603050405020304" pitchFamily="18" charset="0"/>
              </a:rPr>
              <a:t>Rhowch 5-6 marc </a:t>
            </a:r>
            <a:r>
              <a:rPr lang="cy-GB" sz="1200">
                <a:solidFill>
                  <a:srgbClr val="000000"/>
                </a:solidFill>
                <a:effectLst/>
                <a:latin typeface="Arial" panose="020B0604020202020204" pitchFamily="34" charset="0"/>
                <a:ea typeface="Times New Roman" panose="02020603050405020304" pitchFamily="18" charset="0"/>
              </a:rPr>
              <a:t>am</a:t>
            </a:r>
            <a:r>
              <a:rPr lang="cy-GB" sz="1200" b="1">
                <a:solidFill>
                  <a:srgbClr val="000000"/>
                </a:solidFill>
                <a:effectLst/>
                <a:latin typeface="Arial" panose="020B0604020202020204" pitchFamily="34" charset="0"/>
                <a:ea typeface="Times New Roman" panose="02020603050405020304" pitchFamily="18" charset="0"/>
              </a:rPr>
              <a:t> </a:t>
            </a:r>
            <a:r>
              <a:rPr lang="cy-GB" sz="1200">
                <a:solidFill>
                  <a:srgbClr val="000000"/>
                </a:solidFill>
                <a:effectLst/>
                <a:latin typeface="Arial" panose="020B0604020202020204" pitchFamily="34" charset="0"/>
                <a:ea typeface="Times New Roman" panose="02020603050405020304" pitchFamily="18" charset="0"/>
              </a:rPr>
              <a:t>ddisgrifiad da iawn sy'n dangos gwybodaeth a dealltwriaeth gadarn o ystyr y term Profiadau Niweidiol yn ystod Plentyndod (ACEs).</a:t>
            </a:r>
            <a:endParaRPr lang="en-GB" sz="120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C5A603C9-47BF-DCDB-0400-27CDCF201DAD}"/>
              </a:ext>
            </a:extLst>
          </p:cNvPr>
          <p:cNvPicPr>
            <a:picLocks noChangeAspect="1"/>
          </p:cNvPicPr>
          <p:nvPr/>
        </p:nvPicPr>
        <p:blipFill>
          <a:blip r:embed="rId2"/>
          <a:stretch>
            <a:fillRect/>
          </a:stretch>
        </p:blipFill>
        <p:spPr>
          <a:xfrm>
            <a:off x="264667" y="1087777"/>
            <a:ext cx="5276850" cy="381000"/>
          </a:xfrm>
          <a:prstGeom prst="rect">
            <a:avLst/>
          </a:prstGeom>
        </p:spPr>
      </p:pic>
      <p:pic>
        <p:nvPicPr>
          <p:cNvPr id="11" name="Picture 10">
            <a:extLst>
              <a:ext uri="{FF2B5EF4-FFF2-40B4-BE49-F238E27FC236}">
                <a16:creationId xmlns:a16="http://schemas.microsoft.com/office/drawing/2014/main" id="{40AE7584-24FE-F4B0-A955-70B2F0F1AD57}"/>
              </a:ext>
            </a:extLst>
          </p:cNvPr>
          <p:cNvPicPr>
            <a:picLocks noChangeAspect="1"/>
          </p:cNvPicPr>
          <p:nvPr/>
        </p:nvPicPr>
        <p:blipFill>
          <a:blip r:embed="rId3"/>
          <a:stretch>
            <a:fillRect/>
          </a:stretch>
        </p:blipFill>
        <p:spPr>
          <a:xfrm>
            <a:off x="264667" y="1685964"/>
            <a:ext cx="5248275" cy="2124075"/>
          </a:xfrm>
          <a:prstGeom prst="rect">
            <a:avLst/>
          </a:prstGeom>
        </p:spPr>
      </p:pic>
    </p:spTree>
    <p:extLst>
      <p:ext uri="{BB962C8B-B14F-4D97-AF65-F5344CB8AC3E}">
        <p14:creationId xmlns:p14="http://schemas.microsoft.com/office/powerpoint/2010/main" val="756507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1106" sz="1800"/>
              <a:t>Cwestiwn</a:t>
            </a:r>
            <a:r>
              <a:rPr lang="en-GB" sz="1800"/>
              <a:t> 2(b) </a:t>
            </a:r>
            <a:r>
              <a:rPr lang="en-GB" sz="1800" err="1"/>
              <a:t>ateb</a:t>
            </a:r>
            <a:r>
              <a:rPr lang="en-GB" sz="1800"/>
              <a:t> </a:t>
            </a:r>
            <a:r>
              <a:rPr lang="en-GB" sz="1800" err="1"/>
              <a:t>yr</a:t>
            </a:r>
            <a:r>
              <a:rPr lang="en-GB" sz="1800"/>
              <a:t> </a:t>
            </a:r>
            <a:r>
              <a:rPr lang="en-GB" sz="1800" err="1"/>
              <a:t>ymgeisydd</a:t>
            </a:r>
            <a:r>
              <a:rPr lang="en-GB" sz="1800"/>
              <a:t> </a:t>
            </a:r>
            <a:r>
              <a:rPr lang="en-GB" sz="1800" err="1"/>
              <a:t>gyda</a:t>
            </a:r>
            <a:r>
              <a:rPr lang="en-GB" sz="1800"/>
              <a:t> </a:t>
            </a:r>
            <a:r>
              <a:rPr lang="en-GB" sz="1800" err="1"/>
              <a:t>sylwadau’r</a:t>
            </a:r>
            <a:r>
              <a:rPr lang="en-GB" sz="1800"/>
              <a:t> </a:t>
            </a:r>
            <a:r>
              <a:rPr lang="en-GB" sz="1800" err="1"/>
              <a:t>Uwch</a:t>
            </a:r>
            <a:r>
              <a:rPr lang="en-GB" sz="1800"/>
              <a:t> </a:t>
            </a:r>
            <a:r>
              <a:rPr lang="en-GB" sz="1800" err="1"/>
              <a:t>Arholwr</a:t>
            </a:r>
            <a:endParaRPr lang="en-GB" sz="1800"/>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6096001" y="1129553"/>
            <a:ext cx="5794938" cy="5519725"/>
          </a:xfrm>
          <a:prstGeom prst="wedgeRoundRectCallout">
            <a:avLst>
              <a:gd name="adj1" fmla="val -60286"/>
              <a:gd name="adj2" fmla="val -41810"/>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6390971" y="1486700"/>
            <a:ext cx="5204997" cy="5078313"/>
          </a:xfrm>
          <a:prstGeom prst="rect">
            <a:avLst/>
          </a:prstGeom>
          <a:noFill/>
        </p:spPr>
        <p:txBody>
          <a:bodyPr wrap="square">
            <a:spAutoFit/>
          </a:bodyPr>
          <a:lstStyle/>
          <a:p>
            <a:r>
              <a:rPr lang="cy-GB" sz="1800" b="1" i="1" kern="120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Adborth yr Uwch Arholwr</a:t>
            </a:r>
            <a:r>
              <a:rPr lang="cy-GB" sz="1800" b="1" i="1" kern="1200">
                <a:solidFill>
                  <a:srgbClr val="4472C4"/>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1800">
              <a:effectLst/>
              <a:latin typeface="Times New Roman" panose="02020603050405020304" pitchFamily="18" charset="0"/>
              <a:ea typeface="Times New Roman" panose="02020603050405020304" pitchFamily="18" charset="0"/>
            </a:endParaRPr>
          </a:p>
          <a:p>
            <a:r>
              <a:rPr lang="cy-GB" sz="1800" i="1" kern="1200">
                <a:solidFill>
                  <a:srgbClr val="4472C4"/>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1800">
              <a:effectLst/>
              <a:latin typeface="Times New Roman" panose="02020603050405020304" pitchFamily="18" charset="0"/>
              <a:ea typeface="Times New Roman" panose="02020603050405020304" pitchFamily="18" charset="0"/>
            </a:endParaRPr>
          </a:p>
          <a:p>
            <a:r>
              <a:rPr lang="cy-GB" sz="1800" i="1" kern="1200">
                <a:solidFill>
                  <a:srgbClr val="4472C4"/>
                </a:solidFill>
                <a:effectLst/>
                <a:latin typeface="Calibri" panose="020F0502020204030204" pitchFamily="34" charset="0"/>
                <a:ea typeface="Times New Roman" panose="02020603050405020304" pitchFamily="18" charset="0"/>
                <a:cs typeface="Arial" panose="020B0604020202020204" pitchFamily="34" charset="0"/>
              </a:rPr>
              <a:t>Rhoddodd yr ymateb hwn ddisgrifiad clir a phenodol o Brofiadau Niweidiol yn ystod Plentyndod (Adverse Childhood Experiences: ACEs) a'i ystyr. Mae'r ymateb hwn yn enghraifft o ateb da iawn sy'n dangos lefel dda o wybodaeth a dealltwriaeth.</a:t>
            </a:r>
            <a:r>
              <a:rPr lang="cy-GB" sz="1800" kern="1200">
                <a:solidFill>
                  <a:srgbClr val="4472C4"/>
                </a:solidFill>
                <a:effectLst/>
                <a:latin typeface="Calibri" panose="020F0502020204030204" pitchFamily="34" charset="0"/>
                <a:ea typeface="Times New Roman" panose="02020603050405020304" pitchFamily="18" charset="0"/>
                <a:cs typeface="Arial" panose="020B0604020202020204" pitchFamily="34" charset="0"/>
              </a:rPr>
              <a:t> </a:t>
            </a:r>
            <a:r>
              <a:rPr lang="cy-GB" sz="1800" i="1" kern="1200">
                <a:solidFill>
                  <a:srgbClr val="4472C4"/>
                </a:solidFill>
                <a:effectLst/>
                <a:latin typeface="Calibri" panose="020F0502020204030204" pitchFamily="34" charset="0"/>
                <a:ea typeface="Times New Roman" panose="02020603050405020304" pitchFamily="18" charset="0"/>
                <a:cs typeface="Arial" panose="020B0604020202020204" pitchFamily="34" charset="0"/>
              </a:rPr>
              <a:t>Mae cyfeiriad at feysydd allweddol sy'n cael eu nodi yn y cynllun marcio, ac mae'r ymateb yn mynd i'r afael ag ystyr disgrifiadol ACEs, gyda dealltwriaeth o'r mathau o drawma neu gamdriniaeth y gallai'r profiadau eu cynnwys, yn ogystal </a:t>
            </a:r>
            <a:r>
              <a:rPr lang="cy-GB" sz="1800" i="1" kern="1200">
                <a:solidFill>
                  <a:srgbClr val="4472C4"/>
                </a:solidFill>
                <a:effectLst/>
                <a:latin typeface="Arial" panose="020B0604020202020204" pitchFamily="34" charset="0"/>
                <a:ea typeface="Times New Roman" panose="02020603050405020304" pitchFamily="18" charset="0"/>
              </a:rPr>
              <a:t>â</a:t>
            </a:r>
            <a:r>
              <a:rPr lang="cy-GB" sz="1800" i="1" kern="1200">
                <a:solidFill>
                  <a:srgbClr val="4472C4"/>
                </a:solidFill>
                <a:effectLst/>
                <a:latin typeface="Calibri" panose="020F0502020204030204" pitchFamily="34" charset="0"/>
                <a:ea typeface="Times New Roman" panose="02020603050405020304" pitchFamily="18" charset="0"/>
                <a:cs typeface="Arial" panose="020B0604020202020204" pitchFamily="34" charset="0"/>
              </a:rPr>
              <a:t> disgrifiad o'r ystyr a'i effaith ar blant nawr ac yn y dyfodol. </a:t>
            </a:r>
            <a:endParaRPr lang="en-GB" sz="1800">
              <a:effectLst/>
              <a:latin typeface="Times New Roman" panose="02020603050405020304" pitchFamily="18" charset="0"/>
              <a:ea typeface="Times New Roman" panose="02020603050405020304" pitchFamily="18" charset="0"/>
            </a:endParaRPr>
          </a:p>
          <a:p>
            <a:r>
              <a:rPr lang="cy-GB" sz="1800" b="1" i="1" kern="120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Awgrym ar gyfer paratoi at arholiadau</a:t>
            </a:r>
            <a:endParaRPr lang="en-GB" sz="1800">
              <a:effectLst/>
              <a:latin typeface="Times New Roman" panose="02020603050405020304" pitchFamily="18" charset="0"/>
              <a:ea typeface="Times New Roman" panose="02020603050405020304" pitchFamily="18" charset="0"/>
            </a:endParaRPr>
          </a:p>
          <a:p>
            <a:r>
              <a:rPr lang="cy-GB" sz="1800" i="1" kern="1200">
                <a:solidFill>
                  <a:srgbClr val="4472C4"/>
                </a:solidFill>
                <a:effectLst/>
                <a:latin typeface="Calibri" panose="020F0502020204030204" pitchFamily="34" charset="0"/>
                <a:ea typeface="Times New Roman" panose="02020603050405020304" pitchFamily="18" charset="0"/>
                <a:cs typeface="Arial" panose="020B0604020202020204" pitchFamily="34" charset="0"/>
              </a:rPr>
              <a:t>Gallai'r ymgeisydd fod wedi gwella'i farc drwy esbonio'r pwyntiau a godwyd yn yr ymateb ymhellach.</a:t>
            </a:r>
            <a:r>
              <a:rPr lang="cy-GB" sz="1800" kern="1200">
                <a:solidFill>
                  <a:srgbClr val="4472C4"/>
                </a:solidFill>
                <a:effectLst/>
                <a:latin typeface="Calibri" panose="020F0502020204030204" pitchFamily="34" charset="0"/>
                <a:ea typeface="Times New Roman" panose="02020603050405020304" pitchFamily="18" charset="0"/>
                <a:cs typeface="Arial" panose="020B0604020202020204" pitchFamily="34" charset="0"/>
              </a:rPr>
              <a:t> </a:t>
            </a:r>
          </a:p>
          <a:p>
            <a:r>
              <a:rPr lang="cy-GB" sz="1800" b="1" i="1" kern="1200">
                <a:solidFill>
                  <a:srgbClr val="4472C4"/>
                </a:solidFill>
                <a:effectLst/>
                <a:latin typeface="Calibri" panose="020F0502020204030204" pitchFamily="34" charset="0"/>
                <a:ea typeface="Times New Roman" panose="02020603050405020304" pitchFamily="18" charset="0"/>
                <a:cs typeface="Arial" panose="020B0604020202020204" pitchFamily="34" charset="0"/>
              </a:rPr>
              <a:t>Marciau a roddwyd 5/6</a:t>
            </a:r>
            <a:endParaRPr lang="en-GB" sz="180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60CB01FF-0197-0C56-C692-32EC8A8563E7}"/>
              </a:ext>
            </a:extLst>
          </p:cNvPr>
          <p:cNvSpPr txBox="1"/>
          <p:nvPr/>
        </p:nvSpPr>
        <p:spPr>
          <a:xfrm>
            <a:off x="282012" y="1255868"/>
            <a:ext cx="4937690" cy="5262979"/>
          </a:xfrm>
          <a:prstGeom prst="rect">
            <a:avLst/>
          </a:prstGeom>
          <a:noFill/>
        </p:spPr>
        <p:txBody>
          <a:bodyPr wrap="square">
            <a:spAutoFit/>
          </a:bodyPr>
          <a:lstStyle/>
          <a:p>
            <a:r>
              <a:rPr lang="en-US" sz="1600"/>
              <a:t>Adverse childhood experiences are </a:t>
            </a:r>
            <a:r>
              <a:rPr lang="en-US" sz="1600" err="1"/>
              <a:t>experinces</a:t>
            </a:r>
            <a:r>
              <a:rPr lang="en-US" sz="1600"/>
              <a:t> children in </a:t>
            </a:r>
            <a:r>
              <a:rPr lang="en-US" sz="1600" err="1"/>
              <a:t>adolesence</a:t>
            </a:r>
            <a:r>
              <a:rPr lang="en-US" sz="1600"/>
              <a:t> go though caused by </a:t>
            </a:r>
            <a:r>
              <a:rPr lang="en-US" sz="1600" err="1"/>
              <a:t>anoyne</a:t>
            </a:r>
            <a:r>
              <a:rPr lang="en-US" sz="1600"/>
              <a:t> but mostly someone within the </a:t>
            </a:r>
            <a:r>
              <a:rPr lang="en-US" sz="1600" err="1"/>
              <a:t>childs</a:t>
            </a:r>
            <a:r>
              <a:rPr lang="en-US" sz="1600"/>
              <a:t> family or care </a:t>
            </a:r>
            <a:r>
              <a:rPr lang="en-US" sz="1600" err="1"/>
              <a:t>circle,this</a:t>
            </a:r>
            <a:r>
              <a:rPr lang="en-US" sz="1600"/>
              <a:t> can exist of any types of abuse such </a:t>
            </a:r>
            <a:r>
              <a:rPr lang="en-US" sz="1600" err="1"/>
              <a:t>as,sexual</a:t>
            </a:r>
            <a:r>
              <a:rPr lang="en-US" sz="1600"/>
              <a:t> </a:t>
            </a:r>
            <a:r>
              <a:rPr lang="en-US" sz="1600" err="1"/>
              <a:t>abuse,physical</a:t>
            </a:r>
            <a:r>
              <a:rPr lang="en-US" sz="1600"/>
              <a:t> </a:t>
            </a:r>
            <a:r>
              <a:rPr lang="en-US" sz="1600" err="1"/>
              <a:t>abuse,emotional</a:t>
            </a:r>
            <a:r>
              <a:rPr lang="en-US" sz="1600"/>
              <a:t> </a:t>
            </a:r>
            <a:r>
              <a:rPr lang="en-US" sz="1600" err="1"/>
              <a:t>abuse,domestic</a:t>
            </a:r>
            <a:r>
              <a:rPr lang="en-US" sz="1600"/>
              <a:t> abuse, domestic violence, </a:t>
            </a:r>
            <a:r>
              <a:rPr lang="en-US" sz="1600" err="1"/>
              <a:t>neglect</a:t>
            </a:r>
            <a:r>
              <a:rPr lang="en-US" sz="1600"/>
              <a:t>. If a child </a:t>
            </a:r>
            <a:r>
              <a:rPr lang="en-US" sz="1600" err="1"/>
              <a:t>experinces</a:t>
            </a:r>
            <a:r>
              <a:rPr lang="en-US" sz="1600"/>
              <a:t> any types of these adverse childhood </a:t>
            </a:r>
            <a:r>
              <a:rPr lang="en-US" sz="1600" err="1"/>
              <a:t>experiencs</a:t>
            </a:r>
            <a:r>
              <a:rPr lang="en-US" sz="1600"/>
              <a:t> it could affect them in ways such as not being able to form bonds/friendships meaning they could feel more </a:t>
            </a:r>
            <a:r>
              <a:rPr lang="en-US" sz="1600" err="1"/>
              <a:t>lonley,a</a:t>
            </a:r>
            <a:r>
              <a:rPr lang="en-US" sz="1600"/>
              <a:t> child may </a:t>
            </a:r>
            <a:r>
              <a:rPr lang="en-US" sz="1600" err="1"/>
              <a:t>develope</a:t>
            </a:r>
            <a:r>
              <a:rPr lang="en-US" sz="1600"/>
              <a:t> </a:t>
            </a:r>
            <a:r>
              <a:rPr lang="en-US" sz="1600" err="1"/>
              <a:t>anxiey,depression</a:t>
            </a:r>
            <a:r>
              <a:rPr lang="en-US" sz="1600"/>
              <a:t> or eating </a:t>
            </a:r>
            <a:r>
              <a:rPr lang="en-US" sz="1600" err="1"/>
              <a:t>disorders,a</a:t>
            </a:r>
            <a:r>
              <a:rPr lang="en-US" sz="1600"/>
              <a:t> child may isolate </a:t>
            </a:r>
            <a:r>
              <a:rPr lang="en-US" sz="1600" err="1"/>
              <a:t>themselfs</a:t>
            </a:r>
            <a:r>
              <a:rPr lang="en-US" sz="1600"/>
              <a:t> from </a:t>
            </a:r>
            <a:r>
              <a:rPr lang="en-US" sz="1600" err="1"/>
              <a:t>others.A</a:t>
            </a:r>
            <a:r>
              <a:rPr lang="en-US" sz="1600"/>
              <a:t> child could develop ALN such as a selective </a:t>
            </a:r>
            <a:r>
              <a:rPr lang="en-US" sz="1600" err="1"/>
              <a:t>mute.A</a:t>
            </a:r>
            <a:r>
              <a:rPr lang="en-US" sz="1600"/>
              <a:t> </a:t>
            </a:r>
            <a:r>
              <a:rPr lang="en-US" sz="1600" err="1"/>
              <a:t>childs</a:t>
            </a:r>
            <a:r>
              <a:rPr lang="en-US" sz="1600"/>
              <a:t> future may be affects by adverse childhood </a:t>
            </a:r>
            <a:r>
              <a:rPr lang="en-US" sz="1600" err="1"/>
              <a:t>experinces</a:t>
            </a:r>
            <a:r>
              <a:rPr lang="en-US" sz="1600"/>
              <a:t> as of not being able to attend school as of not feeling safe or not being able to concentrate worrying about things at home a child may have low self - confidence and </a:t>
            </a:r>
            <a:r>
              <a:rPr lang="en-US" sz="1600" err="1"/>
              <a:t>steem.Adverse</a:t>
            </a:r>
            <a:r>
              <a:rPr lang="en-US" sz="1600"/>
              <a:t> childhood experiences affect all children </a:t>
            </a:r>
            <a:r>
              <a:rPr lang="en-US" sz="1600" err="1"/>
              <a:t>differenrlty</a:t>
            </a:r>
            <a:r>
              <a:rPr lang="en-US" sz="1600"/>
              <a:t> by affect them </a:t>
            </a:r>
            <a:r>
              <a:rPr lang="en-US" sz="1600" err="1"/>
              <a:t>hugly</a:t>
            </a:r>
            <a:r>
              <a:rPr lang="en-US" sz="1600"/>
              <a:t> from </a:t>
            </a:r>
            <a:r>
              <a:rPr lang="en-US" sz="1600" err="1"/>
              <a:t>adolesnece</a:t>
            </a:r>
            <a:r>
              <a:rPr lang="en-US" sz="1600"/>
              <a:t> al the way through </a:t>
            </a:r>
            <a:r>
              <a:rPr lang="en-US" sz="1600" err="1"/>
              <a:t>theri</a:t>
            </a:r>
            <a:r>
              <a:rPr lang="en-US" sz="1600"/>
              <a:t> life as it can be traumatic.</a:t>
            </a:r>
            <a:endParaRPr lang="en-GB" sz="1600"/>
          </a:p>
        </p:txBody>
      </p:sp>
    </p:spTree>
    <p:extLst>
      <p:ext uri="{BB962C8B-B14F-4D97-AF65-F5344CB8AC3E}">
        <p14:creationId xmlns:p14="http://schemas.microsoft.com/office/powerpoint/2010/main" val="2178182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1106" sz="1800"/>
              <a:t>Cwestiwn</a:t>
            </a:r>
            <a:r>
              <a:rPr lang="en-GB" sz="1800"/>
              <a:t> 3(b) </a:t>
            </a:r>
            <a:r>
              <a:rPr lang="1106" sz="1800"/>
              <a:t>a'r cynllun marcio </a:t>
            </a:r>
            <a:endParaRPr lang="en-GB" sz="1800"/>
          </a:p>
        </p:txBody>
      </p:sp>
      <p:sp>
        <p:nvSpPr>
          <p:cNvPr id="25" name="TextBox 24">
            <a:extLst>
              <a:ext uri="{FF2B5EF4-FFF2-40B4-BE49-F238E27FC236}">
                <a16:creationId xmlns:a16="http://schemas.microsoft.com/office/drawing/2014/main" id="{0E46DCE2-3062-37C1-AB9B-D8791BEB24D8}"/>
              </a:ext>
            </a:extLst>
          </p:cNvPr>
          <p:cNvSpPr txBox="1"/>
          <p:nvPr/>
        </p:nvSpPr>
        <p:spPr>
          <a:xfrm>
            <a:off x="6425558" y="117344"/>
            <a:ext cx="3169379" cy="738664"/>
          </a:xfrm>
          <a:prstGeom prst="rect">
            <a:avLst/>
          </a:prstGeom>
          <a:noFill/>
        </p:spPr>
        <p:txBody>
          <a:bodyPr wrap="square">
            <a:spAutoFit/>
          </a:bodyPr>
          <a:lstStyle/>
          <a:p>
            <a:r>
              <a:rPr lang="en-GB" sz="1400" err="1">
                <a:solidFill>
                  <a:schemeClr val="accent1"/>
                </a:solidFill>
              </a:rPr>
              <a:t>Berfau</a:t>
            </a:r>
            <a:r>
              <a:rPr lang="en-GB" sz="1400">
                <a:solidFill>
                  <a:schemeClr val="accent1"/>
                </a:solidFill>
              </a:rPr>
              <a:t> </a:t>
            </a:r>
            <a:r>
              <a:rPr lang="en-GB" sz="1400" err="1">
                <a:solidFill>
                  <a:schemeClr val="accent1"/>
                </a:solidFill>
              </a:rPr>
              <a:t>Gorchymyn</a:t>
            </a:r>
            <a:r>
              <a:rPr lang="en-US" sz="1400">
                <a:solidFill>
                  <a:schemeClr val="accent1"/>
                </a:solidFill>
              </a:rPr>
              <a:t>: </a:t>
            </a:r>
            <a:r>
              <a:rPr lang="en-GB" sz="1400" b="1" i="1" err="1">
                <a:solidFill>
                  <a:srgbClr val="0070C0"/>
                </a:solidFill>
              </a:rPr>
              <a:t>Amlinellwch</a:t>
            </a:r>
            <a:r>
              <a:rPr lang="en-GB" sz="1400">
                <a:solidFill>
                  <a:srgbClr val="0070C0"/>
                </a:solidFill>
              </a:rPr>
              <a:t> </a:t>
            </a:r>
            <a:r>
              <a:rPr lang="en-GB" sz="1400" err="1">
                <a:solidFill>
                  <a:srgbClr val="0070C0"/>
                </a:solidFill>
              </a:rPr>
              <a:t>Amlinellu'r</a:t>
            </a:r>
            <a:r>
              <a:rPr lang="en-GB" sz="1400">
                <a:solidFill>
                  <a:srgbClr val="0070C0"/>
                </a:solidFill>
              </a:rPr>
              <a:t> </a:t>
            </a:r>
            <a:r>
              <a:rPr lang="en-GB" sz="1400" err="1">
                <a:solidFill>
                  <a:srgbClr val="0070C0"/>
                </a:solidFill>
              </a:rPr>
              <a:t>prif</a:t>
            </a:r>
            <a:r>
              <a:rPr lang="en-GB" sz="1400">
                <a:solidFill>
                  <a:srgbClr val="0070C0"/>
                </a:solidFill>
              </a:rPr>
              <a:t> </a:t>
            </a:r>
            <a:r>
              <a:rPr lang="en-GB" sz="1400" err="1">
                <a:solidFill>
                  <a:srgbClr val="0070C0"/>
                </a:solidFill>
              </a:rPr>
              <a:t>bwyntiau</a:t>
            </a:r>
            <a:r>
              <a:rPr lang="en-GB" sz="1400">
                <a:solidFill>
                  <a:srgbClr val="0070C0"/>
                </a:solidFill>
              </a:rPr>
              <a:t>/</a:t>
            </a:r>
            <a:r>
              <a:rPr lang="en-GB" sz="1400" err="1">
                <a:solidFill>
                  <a:srgbClr val="0070C0"/>
                </a:solidFill>
              </a:rPr>
              <a:t>rhoi</a:t>
            </a:r>
            <a:r>
              <a:rPr lang="en-GB" sz="1400">
                <a:solidFill>
                  <a:srgbClr val="0070C0"/>
                </a:solidFill>
              </a:rPr>
              <a:t> </a:t>
            </a:r>
            <a:r>
              <a:rPr lang="en-GB" sz="1400" err="1">
                <a:solidFill>
                  <a:srgbClr val="0070C0"/>
                </a:solidFill>
              </a:rPr>
              <a:t>disgrifiad</a:t>
            </a:r>
            <a:r>
              <a:rPr lang="en-GB" sz="1400">
                <a:solidFill>
                  <a:srgbClr val="0070C0"/>
                </a:solidFill>
              </a:rPr>
              <a:t> </a:t>
            </a:r>
            <a:r>
              <a:rPr lang="en-GB" sz="1400" err="1">
                <a:solidFill>
                  <a:srgbClr val="0070C0"/>
                </a:solidFill>
              </a:rPr>
              <a:t>cryno</a:t>
            </a:r>
            <a:r>
              <a:rPr lang="en-GB" sz="1400">
                <a:solidFill>
                  <a:srgbClr val="0070C0"/>
                </a:solidFill>
              </a:rPr>
              <a:t> neu </a:t>
            </a:r>
            <a:r>
              <a:rPr lang="en-GB" sz="1400" err="1">
                <a:solidFill>
                  <a:srgbClr val="0070C0"/>
                </a:solidFill>
              </a:rPr>
              <a:t>brif</a:t>
            </a:r>
            <a:r>
              <a:rPr lang="en-GB" sz="1400">
                <a:solidFill>
                  <a:srgbClr val="0070C0"/>
                </a:solidFill>
              </a:rPr>
              <a:t> </a:t>
            </a:r>
            <a:r>
              <a:rPr lang="en-GB" sz="1400" err="1">
                <a:solidFill>
                  <a:srgbClr val="0070C0"/>
                </a:solidFill>
              </a:rPr>
              <a:t>nodweddion</a:t>
            </a:r>
            <a:r>
              <a:rPr lang="en-GB" sz="1400">
                <a:solidFill>
                  <a:srgbClr val="0070C0"/>
                </a:solidFill>
              </a:rPr>
              <a:t> </a:t>
            </a:r>
            <a:endParaRPr lang="en-GB" sz="1400">
              <a:solidFill>
                <a:srgbClr val="0070C0"/>
              </a:solidFill>
              <a:highlight>
                <a:srgbClr val="FFFF00"/>
              </a:highlight>
            </a:endParaRPr>
          </a:p>
        </p:txBody>
      </p:sp>
      <p:sp>
        <p:nvSpPr>
          <p:cNvPr id="14" name="TextBox 13">
            <a:extLst>
              <a:ext uri="{FF2B5EF4-FFF2-40B4-BE49-F238E27FC236}">
                <a16:creationId xmlns:a16="http://schemas.microsoft.com/office/drawing/2014/main" id="{AB41EEB7-56D7-0C3B-59F2-B50DA295227C}"/>
              </a:ext>
            </a:extLst>
          </p:cNvPr>
          <p:cNvSpPr txBox="1"/>
          <p:nvPr/>
        </p:nvSpPr>
        <p:spPr>
          <a:xfrm>
            <a:off x="6306208" y="1002148"/>
            <a:ext cx="5808482" cy="6029856"/>
          </a:xfrm>
          <a:prstGeom prst="rect">
            <a:avLst/>
          </a:prstGeom>
          <a:noFill/>
        </p:spPr>
        <p:txBody>
          <a:bodyPr wrap="square">
            <a:spAutoFit/>
          </a:bodyPr>
          <a:lstStyle/>
          <a:p>
            <a:pPr>
              <a:spcAft>
                <a:spcPts val="1125"/>
              </a:spcAft>
            </a:pPr>
            <a:r>
              <a:rPr lang="en-GB" sz="1050" b="1">
                <a:solidFill>
                  <a:srgbClr val="000000"/>
                </a:solidFill>
                <a:effectLst/>
                <a:latin typeface="Arial" panose="020B060402020202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Mae'r ymwelydd iechyd yn asesu a oes angen cefnogaeth ychwanegol ar y plentyn a/neu'r teulu, neu a oes angen iddyn nhw fynd i'r afael â meysydd pryder </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Mae gwasanaeth ymweliadau iechyd Cymru yn gweithio mewn partneriaeth i ddatblygu Adnodd Asesu Gwydnwch Teuluol (FRAIT) gan Ymwelwyr Iechyd Cymru gyfan sydd wedi'i ddilysu'n llawn e.e. nodi anghenion ychwanegol / nodi pryderon diogelu posibl / ymyriadau i adolygu a gwerthuso cynnydd </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Gweithio gyda theuluoedd i gefnogi'r cysylltiadau sgrinio cyffredinol e.e. sgrinio / imiwneiddio / monitro a chefnogi datblygiad plant</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Mae ymwelwyr iechyd yn darparu gwasanaeth ymweld wedi'i dargedu e.e. ar gyfer mam sy'n disgwyl ei babi cyntaf / cefnogaeth ar gyfer anawsterau dysgu / pryderon diogelu / materion emosiynol/iechyd meddwl / pryderon yn ystod beichiogrwydd / cyflyrau meddygol plentyn heb ei eni </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Asesiadau twf / datblygiad </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Cyngor am ddiddyfnu a'r babi </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Asesu gwydnwch teuluol </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Asesu iechyd meddwl y fam </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Cefnogaeth o ran beichiogrwydd lluosog </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Trafod / asesu disgwyliadau rhieni a pharatoi ar gyfer bod yn rhieni </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Pennu lefel yr ymyriad i gefnogi'r teulu </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Cefnogi'r teulu o ran iechyd ac ymddygiadau iechyd / hybu iechyd allweddol </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Hybu ymlyniad diogel a bondio rhwng y rhiant/gofalwr a'i fabi</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Mae ymwelwyr iechyd yn trafod cerrig milltir datblygiadol disgwyliedig / helpu i reoli llesiant y babi / rheoli mân afiechydon / atal damweiniau </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Mae ymwelwyr iechyd yn cefnogi'r teulu/gofalwyr o ran negeseuon iechyd allweddol e.e. bwydo / iechyd deintyddol / fitaminau cychwyn iach / maeth iach a hybu datblygiad y babi </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Mae ymwelwyr iechyd yn trafod ac yn cefnogi blaenoriaethau iechyd cyhoeddus allweddol fel eu bod yn cael eu bodloni drwy ddarparu cefnogaeth a chyngor ar wahanol feysydd allweddol, gan gynnwys: cyngor deietegol / stopio ysmygu / iechyd deintyddol / chwarae / golwg / rhaglen imiwneiddio plant / paratoi ar gyfer bod yn barod i fynd i'r ysgol a hybu diogelwch yn y cartref a'r gymuned. </a:t>
            </a:r>
            <a:endParaRPr lang="en-GB" sz="1200">
              <a:effectLst/>
              <a:latin typeface="Times New Roman" panose="02020603050405020304" pitchFamily="18" charset="0"/>
              <a:ea typeface="Times New Roman" panose="02020603050405020304" pitchFamily="18" charset="0"/>
            </a:endParaRPr>
          </a:p>
          <a:p>
            <a:pPr>
              <a:spcAft>
                <a:spcPts val="1125"/>
              </a:spcAft>
            </a:pPr>
            <a:r>
              <a:rPr lang="en-GB" sz="1050">
                <a:solidFill>
                  <a:srgbClr val="000000"/>
                </a:solidFill>
                <a:effectLst/>
                <a:latin typeface="Arial" panose="020B060402020202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p>
            <a:r>
              <a:rPr lang="cy-GB" sz="1050">
                <a:solidFill>
                  <a:srgbClr val="000000"/>
                </a:solidFill>
                <a:effectLst/>
                <a:latin typeface="Arial" panose="020B0604020202020204" pitchFamily="34" charset="0"/>
                <a:ea typeface="Times New Roman" panose="02020603050405020304" pitchFamily="18" charset="0"/>
              </a:rPr>
              <a:t>Nid yw’r rhestr hon yn gynhwysfawr. </a:t>
            </a:r>
            <a:br>
              <a:rPr lang="cy-GB" sz="1050">
                <a:solidFill>
                  <a:srgbClr val="000000"/>
                </a:solidFill>
                <a:effectLst/>
                <a:latin typeface="Arial" panose="020B0604020202020204" pitchFamily="34" charset="0"/>
                <a:ea typeface="Times New Roman" panose="02020603050405020304" pitchFamily="18" charset="0"/>
              </a:rPr>
            </a:br>
            <a:r>
              <a:rPr lang="cy-GB" sz="1050">
                <a:solidFill>
                  <a:srgbClr val="000000"/>
                </a:solidFill>
                <a:effectLst/>
                <a:latin typeface="Arial" panose="020B0604020202020204" pitchFamily="34" charset="0"/>
                <a:ea typeface="Times New Roman" panose="02020603050405020304" pitchFamily="18" charset="0"/>
              </a:rPr>
              <a:t>Rhowch farciau am unrhyw ateb perthnasol arall.</a:t>
            </a:r>
            <a:endParaRPr lang="en-GB" sz="1200">
              <a:effectLst/>
              <a:latin typeface="Times New Roman" panose="02020603050405020304" pitchFamily="18" charset="0"/>
              <a:ea typeface="Times New Roman" panose="02020603050405020304" pitchFamily="18" charset="0"/>
            </a:endParaRPr>
          </a:p>
          <a:p>
            <a:pPr>
              <a:spcAft>
                <a:spcPts val="1125"/>
              </a:spcAft>
            </a:pPr>
            <a:endParaRPr lang="en-GB" sz="1050">
              <a:effectLst/>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id="{A9251551-D792-CCDB-1621-C197A34BB8F9}"/>
              </a:ext>
            </a:extLst>
          </p:cNvPr>
          <p:cNvSpPr txBox="1"/>
          <p:nvPr/>
        </p:nvSpPr>
        <p:spPr>
          <a:xfrm>
            <a:off x="289021" y="3669325"/>
            <a:ext cx="5603782" cy="3326552"/>
          </a:xfrm>
          <a:prstGeom prst="rect">
            <a:avLst/>
          </a:prstGeom>
          <a:noFill/>
        </p:spPr>
        <p:txBody>
          <a:bodyPr wrap="square">
            <a:spAutoFit/>
          </a:bodyPr>
          <a:lstStyle/>
          <a:p>
            <a:r>
              <a:rPr lang="cy-GB" sz="1100" b="1">
                <a:solidFill>
                  <a:srgbClr val="000000"/>
                </a:solidFill>
                <a:effectLst/>
                <a:latin typeface="Arial" panose="020B0604020202020204" pitchFamily="34" charset="0"/>
                <a:ea typeface="Times New Roman" panose="02020603050405020304" pitchFamily="18" charset="0"/>
              </a:rPr>
              <a:t>Rhowch 0 marc </a:t>
            </a:r>
            <a:r>
              <a:rPr lang="cy-GB" sz="1100">
                <a:solidFill>
                  <a:srgbClr val="000000"/>
                </a:solidFill>
                <a:effectLst/>
                <a:latin typeface="Arial" panose="020B0604020202020204" pitchFamily="34" charset="0"/>
                <a:ea typeface="Times New Roman" panose="02020603050405020304" pitchFamily="18" charset="0"/>
              </a:rPr>
              <a:t>am amlinelliad nad yw’n haeddu ennill marciau.</a:t>
            </a:r>
            <a:endParaRPr lang="en-GB" sz="1100">
              <a:effectLst/>
              <a:latin typeface="Times New Roman" panose="02020603050405020304" pitchFamily="18" charset="0"/>
              <a:ea typeface="Times New Roman" panose="02020603050405020304" pitchFamily="18" charset="0"/>
            </a:endParaRPr>
          </a:p>
          <a:p>
            <a:r>
              <a:rPr lang="en-GB" sz="1100">
                <a:solidFill>
                  <a:srgbClr val="000000"/>
                </a:solidFill>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r>
              <a:rPr lang="cy-GB" sz="1100" b="1">
                <a:solidFill>
                  <a:srgbClr val="000000"/>
                </a:solidFill>
                <a:effectLst/>
                <a:latin typeface="Arial" panose="020B0604020202020204" pitchFamily="34" charset="0"/>
                <a:ea typeface="Times New Roman" panose="02020603050405020304" pitchFamily="18" charset="0"/>
              </a:rPr>
              <a:t>Rhowch 1-2 farc </a:t>
            </a:r>
            <a:r>
              <a:rPr lang="cy-GB" sz="1100">
                <a:solidFill>
                  <a:srgbClr val="000000"/>
                </a:solidFill>
                <a:effectLst/>
                <a:latin typeface="Arial" panose="020B0604020202020204" pitchFamily="34" charset="0"/>
                <a:ea typeface="Times New Roman" panose="02020603050405020304" pitchFamily="18" charset="0"/>
              </a:rPr>
              <a:t>am amlinelliad cyfyngedig sy'n dangos fawr ddim gwybodaeth a dealltwriaeth o rôl yr ymwelydd iechyd fel rhan o Raglen Plant Iach Cymru.</a:t>
            </a:r>
            <a:endParaRPr lang="en-GB" sz="1100">
              <a:effectLst/>
              <a:latin typeface="Times New Roman" panose="02020603050405020304" pitchFamily="18" charset="0"/>
              <a:ea typeface="Times New Roman" panose="02020603050405020304" pitchFamily="18" charset="0"/>
            </a:endParaRPr>
          </a:p>
          <a:p>
            <a:r>
              <a:rPr lang="en-GB" sz="1100">
                <a:solidFill>
                  <a:srgbClr val="000000"/>
                </a:solidFill>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r>
              <a:rPr lang="cy-GB" sz="1100" b="1">
                <a:solidFill>
                  <a:srgbClr val="000000"/>
                </a:solidFill>
                <a:effectLst/>
                <a:latin typeface="Arial" panose="020B0604020202020204" pitchFamily="34" charset="0"/>
                <a:ea typeface="Times New Roman" panose="02020603050405020304" pitchFamily="18" charset="0"/>
              </a:rPr>
              <a:t>Rhowch 3-4 marc</a:t>
            </a:r>
            <a:r>
              <a:rPr lang="cy-GB" sz="1100">
                <a:solidFill>
                  <a:srgbClr val="000000"/>
                </a:solidFill>
                <a:effectLst/>
                <a:latin typeface="Arial" panose="020B0604020202020204" pitchFamily="34" charset="0"/>
                <a:ea typeface="Times New Roman" panose="02020603050405020304" pitchFamily="18" charset="0"/>
              </a:rPr>
              <a:t> am amlinelliad da sy'n dangos rhywfaint o wybodaeth a dealltwriaeth o rôl yr ymwelydd iechyd fel rhan o Raglen Plant Iach Cymru.</a:t>
            </a:r>
            <a:endParaRPr lang="en-GB" sz="1100">
              <a:effectLst/>
              <a:latin typeface="Times New Roman" panose="02020603050405020304" pitchFamily="18" charset="0"/>
              <a:ea typeface="Times New Roman" panose="02020603050405020304" pitchFamily="18" charset="0"/>
            </a:endParaRPr>
          </a:p>
          <a:p>
            <a:r>
              <a:rPr lang="en-GB" sz="1100">
                <a:solidFill>
                  <a:srgbClr val="000000"/>
                </a:solidFill>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r>
              <a:rPr lang="cy-GB" sz="1100" b="1">
                <a:solidFill>
                  <a:srgbClr val="000000"/>
                </a:solidFill>
                <a:effectLst/>
                <a:latin typeface="Arial" panose="020B0604020202020204" pitchFamily="34" charset="0"/>
                <a:ea typeface="Times New Roman" panose="02020603050405020304" pitchFamily="18" charset="0"/>
              </a:rPr>
              <a:t>Rhowch 5-7 marc </a:t>
            </a:r>
            <a:r>
              <a:rPr lang="cy-GB" sz="1100">
                <a:solidFill>
                  <a:srgbClr val="000000"/>
                </a:solidFill>
                <a:effectLst/>
                <a:latin typeface="Arial" panose="020B0604020202020204" pitchFamily="34" charset="0"/>
                <a:ea typeface="Times New Roman" panose="02020603050405020304" pitchFamily="18" charset="0"/>
              </a:rPr>
              <a:t>am amlinelliad da iawn sy’n dangos gwybodaeth a dealltwriaeth gadarn o rôl yr ymwelydd iechyd fel rhan o Raglen Plant Iach Cymru.</a:t>
            </a:r>
          </a:p>
          <a:p>
            <a:endParaRPr lang="cy-GB" sz="1100">
              <a:solidFill>
                <a:srgbClr val="000000"/>
              </a:solidFill>
              <a:latin typeface="Arial" panose="020B0604020202020204" pitchFamily="34" charset="0"/>
              <a:ea typeface="Times New Roman" panose="02020603050405020304" pitchFamily="18" charset="0"/>
            </a:endParaRPr>
          </a:p>
          <a:p>
            <a:pPr>
              <a:spcAft>
                <a:spcPts val="1125"/>
              </a:spcAft>
            </a:pPr>
            <a:r>
              <a:rPr lang="cy-GB" sz="1100">
                <a:solidFill>
                  <a:srgbClr val="000000"/>
                </a:solidFill>
                <a:effectLst/>
                <a:latin typeface="Arial" panose="020B0604020202020204" pitchFamily="34" charset="0"/>
                <a:ea typeface="Times New Roman" panose="02020603050405020304" pitchFamily="18" charset="0"/>
              </a:rPr>
              <a:t>Gall yr ateb gyfeirio at y canlynol: </a:t>
            </a:r>
            <a:endParaRPr lang="en-GB" sz="11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a:solidFill>
                  <a:srgbClr val="000000"/>
                </a:solidFill>
                <a:effectLst/>
                <a:latin typeface="Arial" panose="020B0604020202020204" pitchFamily="34" charset="0"/>
                <a:ea typeface="Times New Roman" panose="02020603050405020304" pitchFamily="18" charset="0"/>
              </a:rPr>
              <a:t>Mae'r gwasanaeth ymweliadau iechyd yn gwneud asesiad proffesiynol o wydnwch teuluol</a:t>
            </a:r>
            <a:endParaRPr lang="en-GB" sz="11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a:solidFill>
                  <a:srgbClr val="000000"/>
                </a:solidFill>
                <a:effectLst/>
                <a:latin typeface="Arial" panose="020B0604020202020204" pitchFamily="34" charset="0"/>
                <a:ea typeface="Times New Roman" panose="02020603050405020304" pitchFamily="18" charset="0"/>
              </a:rPr>
              <a:t>Mae ymwelwyr iechyd yn asesu datblygiad y plentyn </a:t>
            </a:r>
            <a:endParaRPr lang="en-GB" sz="11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a:solidFill>
                  <a:srgbClr val="000000"/>
                </a:solidFill>
                <a:effectLst/>
                <a:latin typeface="Arial" panose="020B0604020202020204" pitchFamily="34" charset="0"/>
                <a:ea typeface="Times New Roman" panose="02020603050405020304" pitchFamily="18" charset="0"/>
              </a:rPr>
              <a:t>Mae'n ystyried y lleoliad cyfan / amgylchedd ehangach megis ffactorau cymdeithasol / economaidd </a:t>
            </a:r>
            <a:r>
              <a:rPr lang="cy-GB" sz="1100">
                <a:solidFill>
                  <a:srgbClr val="000000"/>
                </a:solidFill>
                <a:latin typeface="Arial" panose="020B0604020202020204" pitchFamily="34" charset="0"/>
                <a:ea typeface="Times New Roman" panose="02020603050405020304" pitchFamily="18" charset="0"/>
              </a:rPr>
              <a:t>/ amgylcheddcyfan / dylanwadau ol </a:t>
            </a:r>
            <a:endParaRPr lang="en-GB" sz="1100">
              <a:effectLst/>
              <a:latin typeface="Times New Roman" panose="02020603050405020304" pitchFamily="18" charset="0"/>
              <a:ea typeface="Times New Roman" panose="02020603050405020304" pitchFamily="18" charset="0"/>
            </a:endParaRPr>
          </a:p>
          <a:p>
            <a:endParaRPr lang="en-GB" sz="140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AA896C71-22EA-22EF-C118-386F78F56E74}"/>
              </a:ext>
            </a:extLst>
          </p:cNvPr>
          <p:cNvPicPr>
            <a:picLocks noChangeAspect="1"/>
          </p:cNvPicPr>
          <p:nvPr/>
        </p:nvPicPr>
        <p:blipFill>
          <a:blip r:embed="rId2"/>
          <a:stretch>
            <a:fillRect/>
          </a:stretch>
        </p:blipFill>
        <p:spPr>
          <a:xfrm>
            <a:off x="269222" y="1218078"/>
            <a:ext cx="5124450" cy="428625"/>
          </a:xfrm>
          <a:prstGeom prst="rect">
            <a:avLst/>
          </a:prstGeom>
        </p:spPr>
      </p:pic>
      <p:pic>
        <p:nvPicPr>
          <p:cNvPr id="5" name="Picture 4">
            <a:extLst>
              <a:ext uri="{FF2B5EF4-FFF2-40B4-BE49-F238E27FC236}">
                <a16:creationId xmlns:a16="http://schemas.microsoft.com/office/drawing/2014/main" id="{6855FEBE-FD58-8F2E-8F05-BECED90DDE40}"/>
              </a:ext>
            </a:extLst>
          </p:cNvPr>
          <p:cNvPicPr>
            <a:picLocks noChangeAspect="1"/>
          </p:cNvPicPr>
          <p:nvPr/>
        </p:nvPicPr>
        <p:blipFill rotWithShape="1">
          <a:blip r:embed="rId3"/>
          <a:srcRect b="22174"/>
          <a:stretch/>
        </p:blipFill>
        <p:spPr>
          <a:xfrm>
            <a:off x="269222" y="1667834"/>
            <a:ext cx="5210175" cy="1971837"/>
          </a:xfrm>
          <a:prstGeom prst="rect">
            <a:avLst/>
          </a:prstGeom>
        </p:spPr>
      </p:pic>
    </p:spTree>
    <p:extLst>
      <p:ext uri="{BB962C8B-B14F-4D97-AF65-F5344CB8AC3E}">
        <p14:creationId xmlns:p14="http://schemas.microsoft.com/office/powerpoint/2010/main" val="3344946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1106" sz="1800"/>
              <a:t>Cwestiwn</a:t>
            </a:r>
            <a:r>
              <a:rPr lang="en-GB" sz="1800"/>
              <a:t> 3(b) </a:t>
            </a:r>
            <a:r>
              <a:rPr lang="en-GB" sz="1800" err="1"/>
              <a:t>ateb</a:t>
            </a:r>
            <a:r>
              <a:rPr lang="en-GB" sz="1800"/>
              <a:t> </a:t>
            </a:r>
            <a:r>
              <a:rPr lang="en-GB" sz="1800" err="1"/>
              <a:t>yr</a:t>
            </a:r>
            <a:r>
              <a:rPr lang="en-GB" sz="1800"/>
              <a:t> </a:t>
            </a:r>
            <a:r>
              <a:rPr lang="en-GB" sz="1800" err="1"/>
              <a:t>ymgeisydd</a:t>
            </a:r>
            <a:r>
              <a:rPr lang="en-GB" sz="1800"/>
              <a:t> </a:t>
            </a:r>
            <a:r>
              <a:rPr lang="en-GB" sz="1800" err="1"/>
              <a:t>gyda</a:t>
            </a:r>
            <a:r>
              <a:rPr lang="en-GB" sz="1800"/>
              <a:t> </a:t>
            </a:r>
            <a:r>
              <a:rPr lang="en-GB" sz="1800" err="1"/>
              <a:t>sylwadau’r</a:t>
            </a:r>
            <a:r>
              <a:rPr lang="en-GB" sz="1800"/>
              <a:t> </a:t>
            </a:r>
            <a:r>
              <a:rPr lang="en-GB" sz="1800" err="1"/>
              <a:t>Uwch</a:t>
            </a:r>
            <a:r>
              <a:rPr lang="en-GB" sz="1800"/>
              <a:t> </a:t>
            </a:r>
            <a:r>
              <a:rPr lang="en-GB" sz="1800" err="1"/>
              <a:t>Arholwr</a:t>
            </a:r>
            <a:endParaRPr lang="en-GB" sz="1800"/>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5020235" y="1114436"/>
            <a:ext cx="6982686" cy="524660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5378822" y="1310335"/>
            <a:ext cx="6317503" cy="4935005"/>
          </a:xfrm>
          <a:prstGeom prst="rect">
            <a:avLst/>
          </a:prstGeom>
          <a:noFill/>
        </p:spPr>
        <p:txBody>
          <a:bodyPr wrap="square">
            <a:spAutoFit/>
          </a:bodyPr>
          <a:lstStyle/>
          <a:p>
            <a:pPr>
              <a:lnSpc>
                <a:spcPct val="107000"/>
              </a:lnSpc>
              <a:spcAft>
                <a:spcPts val="800"/>
              </a:spcAft>
            </a:pPr>
            <a:r>
              <a:rPr lang="cy-GB" sz="1800" b="1" i="1"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Adborth yr Uwch Arholwr</a:t>
            </a:r>
            <a:r>
              <a:rPr lang="cy-GB" sz="1800"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i="1"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Roedd y set hon o gwestiynau yn gyfle i ehangu ymhellach ar y wybodaeth a gafwyd am ddarpariaeth gofal iechyd yng Nghymru, gan ganolbwyntio ar Raglen Plant Iach Cymru. Roedd y cwestiwn hwn – 3(b) yn gofyn i'r ymgeisydd roi amlinelliad o rôl yr ymwelydd iechyd. Cafwyd ystod o ymatebion cadarn ar gyfer y cwestiwn hwn a rhoddwyd marciau uchel ar y cyfan am ddarparu gwybodaeth a dealltwriaeth gadarn o rôl a chyfrifoldebau ymwelwyr iechyd o ddydd i ddydd.</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b="1" i="1"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Awgrym ar gyfer paratoi at arholiadau</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i="1"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Rhoddodd yr ymgeisydd hwn amlinelliad da ac ymateb gydag amrywiaeth o feysydd ffocws penodol i rôl ymwelydd iechyd. Fodd bynnag, byddai rhagor o fanylion yn yr ymateb wedi helpu i fynegi dealltwriaeth dda iawn.</a:t>
            </a:r>
            <a:r>
              <a:rPr lang="cy-GB" sz="1800"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b="1" i="1"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Marciau a roddwyd 3/7</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A0AB397-CDBA-9E45-92AA-1D37FF8D85C8}"/>
              </a:ext>
            </a:extLst>
          </p:cNvPr>
          <p:cNvSpPr txBox="1"/>
          <p:nvPr/>
        </p:nvSpPr>
        <p:spPr>
          <a:xfrm>
            <a:off x="189079" y="1114436"/>
            <a:ext cx="3954904" cy="5016758"/>
          </a:xfrm>
          <a:prstGeom prst="rect">
            <a:avLst/>
          </a:prstGeom>
          <a:noFill/>
        </p:spPr>
        <p:txBody>
          <a:bodyPr wrap="square">
            <a:spAutoFit/>
          </a:bodyPr>
          <a:lstStyle/>
          <a:p>
            <a:r>
              <a:rPr lang="en-US" sz="1600"/>
              <a:t>The role of a health visitor is to be support to the parent and baby until usually the age of 2 years of age . They will keep track on the </a:t>
            </a:r>
            <a:r>
              <a:rPr lang="en-US" sz="1600" err="1"/>
              <a:t>childs</a:t>
            </a:r>
            <a:r>
              <a:rPr lang="en-US" sz="1600"/>
              <a:t> head </a:t>
            </a:r>
            <a:r>
              <a:rPr lang="en-US" sz="1600" err="1"/>
              <a:t>circrumfance</a:t>
            </a:r>
            <a:r>
              <a:rPr lang="en-US" sz="1600"/>
              <a:t>, weight and height to ensure that the child is physically growing healthily they will also take not of their sleeping </a:t>
            </a:r>
            <a:r>
              <a:rPr lang="en-US" sz="1600" err="1"/>
              <a:t>patterens</a:t>
            </a:r>
            <a:r>
              <a:rPr lang="en-US" sz="1600"/>
              <a:t> and the amount of feeds the child is </a:t>
            </a:r>
            <a:r>
              <a:rPr lang="en-US" sz="1600" err="1"/>
              <a:t>recvivng</a:t>
            </a:r>
            <a:r>
              <a:rPr lang="en-US" sz="1600"/>
              <a:t> and the space </a:t>
            </a:r>
            <a:r>
              <a:rPr lang="en-US" sz="1600" err="1"/>
              <a:t>inbertween</a:t>
            </a:r>
            <a:r>
              <a:rPr lang="en-US" sz="1600"/>
              <a:t> them to ensure that they are developing. They are their to answer and support the parent and give advice on things such as breast feeding they will also refer the parent or baby to a specialist if they feel it is </a:t>
            </a:r>
            <a:r>
              <a:rPr lang="en-US" sz="1600" err="1"/>
              <a:t>appropiate</a:t>
            </a:r>
            <a:r>
              <a:rPr lang="en-US" sz="1600"/>
              <a:t> such as a </a:t>
            </a:r>
            <a:r>
              <a:rPr lang="en-US" sz="1600" err="1"/>
              <a:t>dietition</a:t>
            </a:r>
            <a:r>
              <a:rPr lang="en-US" sz="1600"/>
              <a:t> or a GP. They will spot things early on if the child </a:t>
            </a:r>
            <a:r>
              <a:rPr lang="en-US" sz="1600" err="1"/>
              <a:t>isnt</a:t>
            </a:r>
            <a:r>
              <a:rPr lang="en-US" sz="1600"/>
              <a:t> taking the milk and the </a:t>
            </a:r>
            <a:r>
              <a:rPr lang="en-US" sz="1600" err="1"/>
              <a:t>resoning</a:t>
            </a:r>
            <a:r>
              <a:rPr lang="en-US" sz="1600"/>
              <a:t> such as being dairy free and knowing what </a:t>
            </a:r>
            <a:r>
              <a:rPr lang="en-US" sz="1600" err="1"/>
              <a:t>subbsitities</a:t>
            </a:r>
            <a:r>
              <a:rPr lang="en-US" sz="1600"/>
              <a:t> that would be </a:t>
            </a:r>
            <a:r>
              <a:rPr lang="en-US" sz="1600" err="1"/>
              <a:t>appropiate</a:t>
            </a:r>
            <a:r>
              <a:rPr lang="en-US" sz="1600"/>
              <a:t>.</a:t>
            </a:r>
            <a:endParaRPr lang="en-GB" sz="1600"/>
          </a:p>
        </p:txBody>
      </p:sp>
    </p:spTree>
    <p:extLst>
      <p:ext uri="{BB962C8B-B14F-4D97-AF65-F5344CB8AC3E}">
        <p14:creationId xmlns:p14="http://schemas.microsoft.com/office/powerpoint/2010/main" val="461069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1106" sz="1800"/>
              <a:t>Cwestiwn</a:t>
            </a:r>
            <a:r>
              <a:rPr lang="en-GB" sz="1800"/>
              <a:t> 4(a) </a:t>
            </a:r>
            <a:r>
              <a:rPr lang="1106" sz="1800"/>
              <a:t>a'r cynllun marcio </a:t>
            </a:r>
            <a:endParaRPr lang="en-GB" sz="1800"/>
          </a:p>
        </p:txBody>
      </p:sp>
      <p:sp>
        <p:nvSpPr>
          <p:cNvPr id="25" name="TextBox 24">
            <a:extLst>
              <a:ext uri="{FF2B5EF4-FFF2-40B4-BE49-F238E27FC236}">
                <a16:creationId xmlns:a16="http://schemas.microsoft.com/office/drawing/2014/main" id="{0E46DCE2-3062-37C1-AB9B-D8791BEB24D8}"/>
              </a:ext>
            </a:extLst>
          </p:cNvPr>
          <p:cNvSpPr txBox="1"/>
          <p:nvPr/>
        </p:nvSpPr>
        <p:spPr>
          <a:xfrm>
            <a:off x="5856636" y="125627"/>
            <a:ext cx="3219450" cy="738664"/>
          </a:xfrm>
          <a:prstGeom prst="rect">
            <a:avLst/>
          </a:prstGeom>
          <a:noFill/>
        </p:spPr>
        <p:txBody>
          <a:bodyPr wrap="square">
            <a:spAutoFit/>
          </a:bodyPr>
          <a:lstStyle/>
          <a:p>
            <a:r>
              <a:rPr lang="en-GB" sz="1400" err="1">
                <a:solidFill>
                  <a:schemeClr val="accent1"/>
                </a:solidFill>
              </a:rPr>
              <a:t>Berfau</a:t>
            </a:r>
            <a:r>
              <a:rPr lang="en-GB" sz="1400">
                <a:solidFill>
                  <a:schemeClr val="accent1"/>
                </a:solidFill>
              </a:rPr>
              <a:t> </a:t>
            </a:r>
            <a:r>
              <a:rPr lang="en-GB" sz="1400" err="1">
                <a:solidFill>
                  <a:schemeClr val="accent1"/>
                </a:solidFill>
              </a:rPr>
              <a:t>Gorchymyn</a:t>
            </a:r>
            <a:r>
              <a:rPr lang="en-US" sz="1400">
                <a:solidFill>
                  <a:schemeClr val="accent1"/>
                </a:solidFill>
              </a:rPr>
              <a:t>: </a:t>
            </a:r>
            <a:r>
              <a:rPr lang="en-GB" sz="1400" b="1" i="1" err="1">
                <a:solidFill>
                  <a:srgbClr val="0070C0"/>
                </a:solidFill>
              </a:rPr>
              <a:t>Esboniwch</a:t>
            </a:r>
            <a:r>
              <a:rPr lang="en-GB" sz="1400">
                <a:solidFill>
                  <a:srgbClr val="0070C0"/>
                </a:solidFill>
              </a:rPr>
              <a:t> </a:t>
            </a:r>
            <a:r>
              <a:rPr lang="en-GB" sz="1400" err="1">
                <a:solidFill>
                  <a:srgbClr val="0070C0"/>
                </a:solidFill>
              </a:rPr>
              <a:t>Rhowch</a:t>
            </a:r>
            <a:r>
              <a:rPr lang="en-GB" sz="1400">
                <a:solidFill>
                  <a:srgbClr val="0070C0"/>
                </a:solidFill>
              </a:rPr>
              <a:t> </a:t>
            </a:r>
            <a:r>
              <a:rPr lang="en-GB" sz="1400" err="1">
                <a:solidFill>
                  <a:srgbClr val="0070C0"/>
                </a:solidFill>
              </a:rPr>
              <a:t>fanylion</a:t>
            </a:r>
            <a:r>
              <a:rPr lang="en-GB" sz="1400">
                <a:solidFill>
                  <a:srgbClr val="0070C0"/>
                </a:solidFill>
              </a:rPr>
              <a:t> a </a:t>
            </a:r>
            <a:r>
              <a:rPr lang="en-GB" sz="1400" err="1">
                <a:solidFill>
                  <a:srgbClr val="0070C0"/>
                </a:solidFill>
              </a:rPr>
              <a:t>rhesymau</a:t>
            </a:r>
            <a:r>
              <a:rPr lang="en-GB" sz="1400">
                <a:solidFill>
                  <a:srgbClr val="0070C0"/>
                </a:solidFill>
              </a:rPr>
              <a:t> </a:t>
            </a:r>
            <a:r>
              <a:rPr lang="en-GB" sz="1400" err="1">
                <a:solidFill>
                  <a:srgbClr val="0070C0"/>
                </a:solidFill>
              </a:rPr>
              <a:t>dros</a:t>
            </a:r>
            <a:r>
              <a:rPr lang="en-GB" sz="1400">
                <a:solidFill>
                  <a:srgbClr val="0070C0"/>
                </a:solidFill>
              </a:rPr>
              <a:t> </a:t>
            </a:r>
            <a:r>
              <a:rPr lang="en-GB" sz="1400" err="1">
                <a:solidFill>
                  <a:srgbClr val="0070C0"/>
                </a:solidFill>
              </a:rPr>
              <a:t>sut</a:t>
            </a:r>
            <a:r>
              <a:rPr lang="en-GB" sz="1400">
                <a:solidFill>
                  <a:srgbClr val="0070C0"/>
                </a:solidFill>
              </a:rPr>
              <a:t> a </a:t>
            </a:r>
            <a:r>
              <a:rPr lang="en-GB" sz="1400" err="1">
                <a:solidFill>
                  <a:srgbClr val="0070C0"/>
                </a:solidFill>
              </a:rPr>
              <a:t>pham</a:t>
            </a:r>
            <a:r>
              <a:rPr lang="en-GB" sz="1400">
                <a:solidFill>
                  <a:srgbClr val="0070C0"/>
                </a:solidFill>
              </a:rPr>
              <a:t> </a:t>
            </a:r>
            <a:r>
              <a:rPr lang="en-GB" sz="1400" err="1">
                <a:solidFill>
                  <a:srgbClr val="0070C0"/>
                </a:solidFill>
              </a:rPr>
              <a:t>mae</a:t>
            </a:r>
            <a:r>
              <a:rPr lang="en-GB" sz="1400">
                <a:solidFill>
                  <a:srgbClr val="0070C0"/>
                </a:solidFill>
              </a:rPr>
              <a:t> </a:t>
            </a:r>
            <a:r>
              <a:rPr lang="en-GB" sz="1400" err="1">
                <a:solidFill>
                  <a:srgbClr val="0070C0"/>
                </a:solidFill>
              </a:rPr>
              <a:t>rhywbeth</a:t>
            </a:r>
            <a:r>
              <a:rPr lang="en-GB" sz="1400">
                <a:solidFill>
                  <a:srgbClr val="0070C0"/>
                </a:solidFill>
              </a:rPr>
              <a:t> </a:t>
            </a:r>
            <a:r>
              <a:rPr lang="en-GB" sz="1400" err="1">
                <a:solidFill>
                  <a:srgbClr val="0070C0"/>
                </a:solidFill>
              </a:rPr>
              <a:t>fel</a:t>
            </a:r>
            <a:r>
              <a:rPr lang="en-GB" sz="1400">
                <a:solidFill>
                  <a:srgbClr val="0070C0"/>
                </a:solidFill>
              </a:rPr>
              <a:t> y </a:t>
            </a:r>
            <a:r>
              <a:rPr lang="en-GB" sz="1400" err="1">
                <a:solidFill>
                  <a:srgbClr val="0070C0"/>
                </a:solidFill>
              </a:rPr>
              <a:t>mae</a:t>
            </a:r>
            <a:endParaRPr lang="en-GB" sz="1400">
              <a:solidFill>
                <a:srgbClr val="0070C0"/>
              </a:solidFill>
              <a:highlight>
                <a:srgbClr val="FFFF00"/>
              </a:highlight>
            </a:endParaRPr>
          </a:p>
        </p:txBody>
      </p:sp>
      <p:sp>
        <p:nvSpPr>
          <p:cNvPr id="10" name="TextBox 9">
            <a:extLst>
              <a:ext uri="{FF2B5EF4-FFF2-40B4-BE49-F238E27FC236}">
                <a16:creationId xmlns:a16="http://schemas.microsoft.com/office/drawing/2014/main" id="{F731B0B8-9FB9-71F6-C1CE-20FD6591BAD3}"/>
              </a:ext>
            </a:extLst>
          </p:cNvPr>
          <p:cNvSpPr txBox="1"/>
          <p:nvPr/>
        </p:nvSpPr>
        <p:spPr>
          <a:xfrm>
            <a:off x="299941" y="4021672"/>
            <a:ext cx="5009725" cy="2631490"/>
          </a:xfrm>
          <a:prstGeom prst="rect">
            <a:avLst/>
          </a:prstGeom>
          <a:noFill/>
        </p:spPr>
        <p:txBody>
          <a:bodyPr wrap="square">
            <a:spAutoFit/>
          </a:bodyPr>
          <a:lstStyle/>
          <a:p>
            <a:r>
              <a:rPr lang="cy-GB" sz="1100">
                <a:solidFill>
                  <a:srgbClr val="000000"/>
                </a:solidFill>
                <a:effectLst/>
                <a:latin typeface="Arial" panose="020B0604020202020204" pitchFamily="34" charset="0"/>
                <a:ea typeface="Times New Roman" panose="02020603050405020304" pitchFamily="18" charset="0"/>
              </a:rPr>
              <a:t>Rhowch hyd at </a:t>
            </a:r>
            <a:r>
              <a:rPr lang="cy-GB" sz="1100" b="1">
                <a:solidFill>
                  <a:srgbClr val="000000"/>
                </a:solidFill>
                <a:effectLst/>
                <a:latin typeface="Arial" panose="020B0604020202020204" pitchFamily="34" charset="0"/>
                <a:ea typeface="Times New Roman" panose="02020603050405020304" pitchFamily="18" charset="0"/>
              </a:rPr>
              <a:t>10 marc</a:t>
            </a:r>
            <a:r>
              <a:rPr lang="cy-GB" sz="1100">
                <a:solidFill>
                  <a:srgbClr val="000000"/>
                </a:solidFill>
                <a:effectLst/>
                <a:latin typeface="Arial" panose="020B0604020202020204" pitchFamily="34" charset="0"/>
                <a:ea typeface="Times New Roman" panose="02020603050405020304" pitchFamily="18" charset="0"/>
              </a:rPr>
              <a:t>. </a:t>
            </a:r>
            <a:endParaRPr lang="en-GB" sz="1400">
              <a:effectLst/>
              <a:latin typeface="Times New Roman" panose="02020603050405020304" pitchFamily="18" charset="0"/>
              <a:ea typeface="Times New Roman" panose="02020603050405020304" pitchFamily="18" charset="0"/>
            </a:endParaRPr>
          </a:p>
          <a:p>
            <a:r>
              <a:rPr lang="en-GB" sz="1100" b="1">
                <a:solidFill>
                  <a:srgbClr val="000000"/>
                </a:solidFill>
                <a:effectLst/>
                <a:latin typeface="Arial" panose="020B0604020202020204" pitchFamily="34" charset="0"/>
                <a:ea typeface="Times New Roman" panose="02020603050405020304" pitchFamily="18" charset="0"/>
              </a:rPr>
              <a:t> </a:t>
            </a:r>
            <a:endParaRPr lang="en-GB" sz="1400">
              <a:effectLst/>
              <a:latin typeface="Times New Roman" panose="02020603050405020304" pitchFamily="18" charset="0"/>
              <a:ea typeface="Times New Roman" panose="02020603050405020304" pitchFamily="18" charset="0"/>
            </a:endParaRPr>
          </a:p>
          <a:p>
            <a:r>
              <a:rPr lang="cy-GB" sz="1100" b="1">
                <a:solidFill>
                  <a:srgbClr val="000000"/>
                </a:solidFill>
                <a:effectLst/>
                <a:latin typeface="Arial" panose="020B0604020202020204" pitchFamily="34" charset="0"/>
                <a:ea typeface="Times New Roman" panose="02020603050405020304" pitchFamily="18" charset="0"/>
              </a:rPr>
              <a:t>Rhowch 0 marc </a:t>
            </a:r>
            <a:r>
              <a:rPr lang="cy-GB" sz="1100">
                <a:solidFill>
                  <a:srgbClr val="000000"/>
                </a:solidFill>
                <a:effectLst/>
                <a:latin typeface="Arial" panose="020B0604020202020204" pitchFamily="34" charset="0"/>
                <a:ea typeface="Times New Roman" panose="02020603050405020304" pitchFamily="18" charset="0"/>
              </a:rPr>
              <a:t>am esboniad nad yw’n haeddu ennill marciau.</a:t>
            </a:r>
            <a:endParaRPr lang="en-GB" sz="1400">
              <a:effectLst/>
              <a:latin typeface="Times New Roman" panose="02020603050405020304" pitchFamily="18" charset="0"/>
              <a:ea typeface="Times New Roman" panose="02020603050405020304" pitchFamily="18" charset="0"/>
            </a:endParaRPr>
          </a:p>
          <a:p>
            <a:r>
              <a:rPr lang="en-GB" sz="1100">
                <a:solidFill>
                  <a:srgbClr val="000000"/>
                </a:solidFill>
                <a:effectLst/>
                <a:latin typeface="Arial" panose="020B0604020202020204" pitchFamily="34" charset="0"/>
                <a:ea typeface="Times New Roman" panose="02020603050405020304" pitchFamily="18" charset="0"/>
              </a:rPr>
              <a:t> </a:t>
            </a:r>
            <a:endParaRPr lang="en-GB" sz="1400">
              <a:effectLst/>
              <a:latin typeface="Times New Roman" panose="02020603050405020304" pitchFamily="18" charset="0"/>
              <a:ea typeface="Times New Roman" panose="02020603050405020304" pitchFamily="18" charset="0"/>
            </a:endParaRPr>
          </a:p>
          <a:p>
            <a:r>
              <a:rPr lang="cy-GB" sz="1100" b="1">
                <a:solidFill>
                  <a:srgbClr val="000000"/>
                </a:solidFill>
                <a:effectLst/>
                <a:latin typeface="Arial" panose="020B0604020202020204" pitchFamily="34" charset="0"/>
                <a:ea typeface="Times New Roman" panose="02020603050405020304" pitchFamily="18" charset="0"/>
              </a:rPr>
              <a:t>Rhowch 1-2 farc</a:t>
            </a:r>
            <a:r>
              <a:rPr lang="cy-GB" sz="1100">
                <a:solidFill>
                  <a:srgbClr val="000000"/>
                </a:solidFill>
                <a:effectLst/>
                <a:latin typeface="Arial" panose="020B0604020202020204" pitchFamily="34" charset="0"/>
                <a:ea typeface="Times New Roman" panose="02020603050405020304" pitchFamily="18" charset="0"/>
              </a:rPr>
              <a:t> am esboniad cyfyngedig sy’n dangos fawr ddim gwybodaeth a dealltwriaeth o'r ddamcaniaeth cyflyru clasurol gan Pavlov. </a:t>
            </a:r>
            <a:endParaRPr lang="en-GB" sz="1400">
              <a:effectLst/>
              <a:latin typeface="Times New Roman" panose="02020603050405020304" pitchFamily="18" charset="0"/>
              <a:ea typeface="Times New Roman" panose="02020603050405020304" pitchFamily="18" charset="0"/>
            </a:endParaRPr>
          </a:p>
          <a:p>
            <a:r>
              <a:rPr lang="en-GB" sz="1100">
                <a:solidFill>
                  <a:srgbClr val="000000"/>
                </a:solidFill>
                <a:effectLst/>
                <a:latin typeface="Arial" panose="020B0604020202020204" pitchFamily="34" charset="0"/>
                <a:ea typeface="Times New Roman" panose="02020603050405020304" pitchFamily="18" charset="0"/>
              </a:rPr>
              <a:t> </a:t>
            </a:r>
            <a:endParaRPr lang="en-GB" sz="1400">
              <a:effectLst/>
              <a:latin typeface="Times New Roman" panose="02020603050405020304" pitchFamily="18" charset="0"/>
              <a:ea typeface="Times New Roman" panose="02020603050405020304" pitchFamily="18" charset="0"/>
            </a:endParaRPr>
          </a:p>
          <a:p>
            <a:r>
              <a:rPr lang="cy-GB" sz="1100" b="1">
                <a:solidFill>
                  <a:srgbClr val="000000"/>
                </a:solidFill>
                <a:effectLst/>
                <a:latin typeface="Arial" panose="020B0604020202020204" pitchFamily="34" charset="0"/>
                <a:ea typeface="Times New Roman" panose="02020603050405020304" pitchFamily="18" charset="0"/>
              </a:rPr>
              <a:t>Rhowch 3-4 marc </a:t>
            </a:r>
            <a:r>
              <a:rPr lang="cy-GB" sz="1100">
                <a:solidFill>
                  <a:srgbClr val="000000"/>
                </a:solidFill>
                <a:effectLst/>
                <a:latin typeface="Arial" panose="020B0604020202020204" pitchFamily="34" charset="0"/>
                <a:ea typeface="Times New Roman" panose="02020603050405020304" pitchFamily="18" charset="0"/>
              </a:rPr>
              <a:t>am esboniad da sy'n dangos rhywfaint o wybodaeth a dealltwriaeth o'r ddamcaniaeth cyflyru clasurol gan Pavlov. </a:t>
            </a:r>
            <a:endParaRPr lang="en-GB" sz="1400">
              <a:effectLst/>
              <a:latin typeface="Times New Roman" panose="02020603050405020304" pitchFamily="18" charset="0"/>
              <a:ea typeface="Times New Roman" panose="02020603050405020304" pitchFamily="18" charset="0"/>
            </a:endParaRPr>
          </a:p>
          <a:p>
            <a:r>
              <a:rPr lang="en-GB" sz="1100">
                <a:solidFill>
                  <a:srgbClr val="000000"/>
                </a:solidFill>
                <a:effectLst/>
                <a:latin typeface="Arial" panose="020B0604020202020204" pitchFamily="34" charset="0"/>
                <a:ea typeface="Times New Roman" panose="02020603050405020304" pitchFamily="18" charset="0"/>
              </a:rPr>
              <a:t> </a:t>
            </a:r>
            <a:endParaRPr lang="en-GB" sz="1400">
              <a:effectLst/>
              <a:latin typeface="Times New Roman" panose="02020603050405020304" pitchFamily="18" charset="0"/>
              <a:ea typeface="Times New Roman" panose="02020603050405020304" pitchFamily="18" charset="0"/>
            </a:endParaRPr>
          </a:p>
          <a:p>
            <a:r>
              <a:rPr lang="cy-GB" sz="1100" b="1">
                <a:solidFill>
                  <a:srgbClr val="000000"/>
                </a:solidFill>
                <a:effectLst/>
                <a:latin typeface="Arial" panose="020B0604020202020204" pitchFamily="34" charset="0"/>
                <a:ea typeface="Times New Roman" panose="02020603050405020304" pitchFamily="18" charset="0"/>
              </a:rPr>
              <a:t>Rhowch 5-7 marc </a:t>
            </a:r>
            <a:r>
              <a:rPr lang="cy-GB" sz="1100">
                <a:solidFill>
                  <a:srgbClr val="000000"/>
                </a:solidFill>
                <a:effectLst/>
                <a:latin typeface="Arial" panose="020B0604020202020204" pitchFamily="34" charset="0"/>
                <a:ea typeface="Times New Roman" panose="02020603050405020304" pitchFamily="18" charset="0"/>
              </a:rPr>
              <a:t>am esboniad da iawn sy'n dangos gwybodaeth a dealltwriaeth gadarn o'r ddamcaniaeth cyflyru clasurol gan Pavlov.</a:t>
            </a:r>
            <a:endParaRPr lang="en-GB" sz="1400">
              <a:effectLst/>
              <a:latin typeface="Times New Roman" panose="02020603050405020304" pitchFamily="18" charset="0"/>
              <a:ea typeface="Times New Roman" panose="02020603050405020304" pitchFamily="18" charset="0"/>
            </a:endParaRPr>
          </a:p>
          <a:p>
            <a:r>
              <a:rPr lang="en-GB" sz="1100" b="1">
                <a:solidFill>
                  <a:srgbClr val="000000"/>
                </a:solidFill>
                <a:effectLst/>
                <a:latin typeface="Arial" panose="020B0604020202020204" pitchFamily="34" charset="0"/>
                <a:ea typeface="Times New Roman" panose="02020603050405020304" pitchFamily="18" charset="0"/>
              </a:rPr>
              <a:t> </a:t>
            </a:r>
            <a:endParaRPr lang="en-GB" sz="1400">
              <a:effectLst/>
              <a:latin typeface="Times New Roman" panose="02020603050405020304" pitchFamily="18" charset="0"/>
              <a:ea typeface="Times New Roman" panose="02020603050405020304" pitchFamily="18" charset="0"/>
            </a:endParaRPr>
          </a:p>
          <a:p>
            <a:r>
              <a:rPr lang="cy-GB" sz="1100" b="1">
                <a:solidFill>
                  <a:srgbClr val="000000"/>
                </a:solidFill>
                <a:effectLst/>
                <a:latin typeface="Arial" panose="020B0604020202020204" pitchFamily="34" charset="0"/>
                <a:ea typeface="Times New Roman" panose="02020603050405020304" pitchFamily="18" charset="0"/>
              </a:rPr>
              <a:t>Rhowch 8-10 marc </a:t>
            </a:r>
            <a:r>
              <a:rPr lang="cy-GB" sz="1100">
                <a:solidFill>
                  <a:srgbClr val="000000"/>
                </a:solidFill>
                <a:effectLst/>
                <a:latin typeface="Arial" panose="020B0604020202020204" pitchFamily="34" charset="0"/>
                <a:ea typeface="Times New Roman" panose="02020603050405020304" pitchFamily="18" charset="0"/>
              </a:rPr>
              <a:t>am esboniad ardderchog sy'n dangos gwybodaeth a dealltwriaeth fanwl o'r ddamcaniaeth cyflyru clasurol gan Pavlov.</a:t>
            </a:r>
            <a:endParaRPr lang="en-GB" sz="140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1D209AB5-67E0-C319-E528-69C06AE11A84}"/>
              </a:ext>
            </a:extLst>
          </p:cNvPr>
          <p:cNvPicPr>
            <a:picLocks noChangeAspect="1"/>
          </p:cNvPicPr>
          <p:nvPr/>
        </p:nvPicPr>
        <p:blipFill>
          <a:blip r:embed="rId3"/>
          <a:stretch>
            <a:fillRect/>
          </a:stretch>
        </p:blipFill>
        <p:spPr>
          <a:xfrm>
            <a:off x="199040" y="992929"/>
            <a:ext cx="5276850" cy="3009900"/>
          </a:xfrm>
          <a:prstGeom prst="rect">
            <a:avLst/>
          </a:prstGeom>
        </p:spPr>
      </p:pic>
      <p:sp>
        <p:nvSpPr>
          <p:cNvPr id="3" name="TextBox 2">
            <a:extLst>
              <a:ext uri="{FF2B5EF4-FFF2-40B4-BE49-F238E27FC236}">
                <a16:creationId xmlns:a16="http://schemas.microsoft.com/office/drawing/2014/main" id="{954AD1A8-5C23-7457-B3EF-1BDDDE2133E5}"/>
              </a:ext>
            </a:extLst>
          </p:cNvPr>
          <p:cNvSpPr txBox="1"/>
          <p:nvPr/>
        </p:nvSpPr>
        <p:spPr>
          <a:xfrm>
            <a:off x="5896960" y="1110273"/>
            <a:ext cx="6096000" cy="5747727"/>
          </a:xfrm>
          <a:prstGeom prst="rect">
            <a:avLst/>
          </a:prstGeom>
          <a:noFill/>
        </p:spPr>
        <p:txBody>
          <a:bodyPr wrap="square">
            <a:spAutoFit/>
          </a:bodyPr>
          <a:lstStyle/>
          <a:p>
            <a:r>
              <a:rPr lang="cy-GB" sz="1050">
                <a:solidFill>
                  <a:srgbClr val="000000"/>
                </a:solidFill>
                <a:effectLst/>
                <a:latin typeface="Arial" panose="020B0604020202020204" pitchFamily="34" charset="0"/>
                <a:ea typeface="Times New Roman" panose="02020603050405020304" pitchFamily="18" charset="0"/>
              </a:rPr>
              <a:t>Gall yr ateb gyfeirio at y canlynol: </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Mae cyflyru clasurol yn ymateb awtomatig wedi'i gyflyru pan fydd yn cael ei baru ag ysgogiad penodol.</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Roedd arbrawf Pavlov yn seiliedig ar dreuliad cŵn. </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Roedd yr arbrawf yn dangos bod cyflyru clasurol yn bodoli drwy gysylltu sain cloch â bwyd.</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Cyflwynodd Pavlov ddau ysgogiad / y gloch a'r bwyd. </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Roedd arbrawf Pavlov yn seiliedig ar y cŵn yn cysylltu sain cloch â bwyd.</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Roedd y cŵn wedi'u cyflyru i lafoerio am fwyd gan sain y gloch heb fwyd yn bresennol. </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Dangosodd Pavlov fod ysgogiad sy'n niwtral i ddechrau yn gallu achosi ymateb newydd drwy ei gysylltiad. </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Dechreuodd Pavlov ganu cloch ac yna gyflwyno'r bwyd, fel eu bod yn cysylltu'r sain â bwyd.</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Darganfyddodd Pavlov dros amser fod y cŵn yn glafoerio pan oedd y bobl oedd yn eu bwydo'n cyrraedd, yn ogystal â phan oedd y bwyd yn cael ei gyflwyno iddyn nhw.</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Damcaniaeth Pavlov oedd fod y cŵn yn glafoerio am eu bod yn cysylltu'r bobl â chael eu bwydo.</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Roedd y cŵn wedi dysgu i gysylltu sain y gloch â bwyd.</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Roedd cyflwyno'r ysgogiad i'r cŵn yn achosi ymateb ynddyn nhw.</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Roedd sain y gloch yn achosi i'w cegau lafoerio pryd bynnag roedden nhw'n ei chlywed / yn ogystal â phan oedden nhw'n gweld y bwyd.</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Mae cyflyru clasurol yn cynnwys cysylltu ysgogiad sy'n niwtral i ddechrau ag ysgogiad ystyrlon. </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spc="-5">
                <a:solidFill>
                  <a:srgbClr val="000000"/>
                </a:solidFill>
                <a:effectLst/>
                <a:latin typeface="Arial" panose="020B0604020202020204" pitchFamily="34" charset="0"/>
                <a:ea typeface="Times New Roman" panose="02020603050405020304" pitchFamily="18" charset="0"/>
              </a:rPr>
              <a:t>Mae damcaniaeth Pavlov yn ategu'r gallu i gysylltu ysgogiadau mewn sawl sefyllfa bob dydd.</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Mae modd rhannu cyflyru clasurol yn ysgogiadau / ysgogiadau heb eu cyflyru ac ysgogiadau wedi'u cyflyru. </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Mae modd rhannu cyflyru clasurol yn ymatebion / ymatebion heb eu cyflyru ac ymatebion wedi'u cyflyru. </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Mae perthynas rhwng ysgogiadau ac ymatebion. </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Mae arbrawf Pavlov yn dangos y canlynol: </a:t>
            </a:r>
            <a:endParaRPr lang="en-GB" sz="1200">
              <a:effectLst/>
              <a:latin typeface="Times New Roman" panose="02020603050405020304" pitchFamily="18" charset="0"/>
              <a:ea typeface="Times New Roman" panose="02020603050405020304" pitchFamily="18" charset="0"/>
            </a:endParaRPr>
          </a:p>
          <a:p>
            <a:pPr marL="342900" lvl="0" indent="-342900">
              <a:buFont typeface="Courier New" panose="02070309020205020404" pitchFamily="49" charset="0"/>
              <a:buChar char="o"/>
            </a:pPr>
            <a:r>
              <a:rPr lang="cy-GB" sz="1050">
                <a:solidFill>
                  <a:srgbClr val="000000"/>
                </a:solidFill>
                <a:effectLst/>
                <a:latin typeface="Arial" panose="020B0604020202020204" pitchFamily="34" charset="0"/>
                <a:ea typeface="Times New Roman" panose="02020603050405020304" pitchFamily="18" charset="0"/>
              </a:rPr>
              <a:t>Yr ysgogiad heb ei gyflyru oedd y bwyd.</a:t>
            </a:r>
            <a:endParaRPr lang="en-GB" sz="1200">
              <a:effectLst/>
              <a:latin typeface="Times New Roman" panose="02020603050405020304" pitchFamily="18" charset="0"/>
              <a:ea typeface="Times New Roman" panose="02020603050405020304" pitchFamily="18" charset="0"/>
            </a:endParaRPr>
          </a:p>
          <a:p>
            <a:pPr marL="342900" lvl="0" indent="-342900">
              <a:buFont typeface="Courier New" panose="02070309020205020404" pitchFamily="49" charset="0"/>
              <a:buChar char="o"/>
            </a:pPr>
            <a:r>
              <a:rPr lang="cy-GB" sz="1050">
                <a:solidFill>
                  <a:srgbClr val="000000"/>
                </a:solidFill>
                <a:effectLst/>
                <a:latin typeface="Arial" panose="020B0604020202020204" pitchFamily="34" charset="0"/>
                <a:ea typeface="Times New Roman" panose="02020603050405020304" pitchFamily="18" charset="0"/>
              </a:rPr>
              <a:t>Yr ymateb heb ei gyflyru oedd y cŵn yn glafoerio wrth weld y bwyd. </a:t>
            </a:r>
            <a:endParaRPr lang="en-GB" sz="1200">
              <a:effectLst/>
              <a:latin typeface="Times New Roman" panose="02020603050405020304" pitchFamily="18" charset="0"/>
              <a:ea typeface="Times New Roman" panose="02020603050405020304" pitchFamily="18" charset="0"/>
            </a:endParaRPr>
          </a:p>
          <a:p>
            <a:pPr marL="342900" lvl="0" indent="-342900">
              <a:buFont typeface="Courier New" panose="02070309020205020404" pitchFamily="49" charset="0"/>
              <a:buChar char="o"/>
            </a:pPr>
            <a:r>
              <a:rPr lang="cy-GB" sz="1050">
                <a:solidFill>
                  <a:srgbClr val="000000"/>
                </a:solidFill>
                <a:effectLst/>
                <a:latin typeface="Arial" panose="020B0604020202020204" pitchFamily="34" charset="0"/>
                <a:ea typeface="Times New Roman" panose="02020603050405020304" pitchFamily="18" charset="0"/>
              </a:rPr>
              <a:t>Yr ysgogiad wedi'i gyflyru oedd sŵn y gloch. </a:t>
            </a:r>
            <a:endParaRPr lang="en-GB" sz="1200">
              <a:effectLst/>
              <a:latin typeface="Times New Roman" panose="02020603050405020304" pitchFamily="18" charset="0"/>
              <a:ea typeface="Times New Roman" panose="02020603050405020304" pitchFamily="18" charset="0"/>
            </a:endParaRPr>
          </a:p>
          <a:p>
            <a:pPr marL="342900" lvl="0" indent="-342900">
              <a:buFont typeface="Courier New" panose="02070309020205020404" pitchFamily="49" charset="0"/>
              <a:buChar char="o"/>
            </a:pPr>
            <a:r>
              <a:rPr lang="cy-GB" sz="1050">
                <a:solidFill>
                  <a:srgbClr val="000000"/>
                </a:solidFill>
                <a:effectLst/>
                <a:latin typeface="Arial" panose="020B0604020202020204" pitchFamily="34" charset="0"/>
                <a:ea typeface="Times New Roman" panose="02020603050405020304" pitchFamily="18" charset="0"/>
              </a:rPr>
              <a:t>Yr ymateb wedi'i gyflyru oedd y cŵn yn glafoerio wrth glywed sŵn y gloch. </a:t>
            </a:r>
            <a:endParaRPr lang="en-GB" sz="1200">
              <a:effectLst/>
              <a:latin typeface="Times New Roman" panose="02020603050405020304" pitchFamily="18" charset="0"/>
              <a:ea typeface="Times New Roman" panose="02020603050405020304" pitchFamily="18" charset="0"/>
            </a:endParaRPr>
          </a:p>
          <a:p>
            <a:r>
              <a:rPr lang="en-GB" sz="1050">
                <a:solidFill>
                  <a:srgbClr val="000000"/>
                </a:solidFill>
                <a:effectLst/>
                <a:latin typeface="Arial" panose="020B060402020202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p>
            <a:r>
              <a:rPr lang="cy-GB" sz="1050">
                <a:solidFill>
                  <a:srgbClr val="000000"/>
                </a:solidFill>
                <a:effectLst/>
                <a:latin typeface="Arial" panose="020B0604020202020204" pitchFamily="34" charset="0"/>
                <a:ea typeface="Times New Roman" panose="02020603050405020304" pitchFamily="18" charset="0"/>
              </a:rPr>
              <a:t>Nid yw’r rhestr hon yn gynhwysfawr. </a:t>
            </a:r>
            <a:endParaRPr lang="en-GB" sz="1200">
              <a:effectLst/>
              <a:latin typeface="Times New Roman" panose="02020603050405020304" pitchFamily="18" charset="0"/>
              <a:ea typeface="Times New Roman" panose="02020603050405020304" pitchFamily="18" charset="0"/>
            </a:endParaRPr>
          </a:p>
          <a:p>
            <a:r>
              <a:rPr lang="cy-GB" sz="1050">
                <a:solidFill>
                  <a:srgbClr val="000000"/>
                </a:solidFill>
                <a:effectLst/>
                <a:latin typeface="Arial" panose="020B0604020202020204" pitchFamily="34" charset="0"/>
                <a:ea typeface="Times New Roman" panose="02020603050405020304" pitchFamily="18" charset="0"/>
              </a:rPr>
              <a:t>Rhowch farciau am unrhyw ateb perthnasol arall.</a:t>
            </a:r>
            <a:endParaRPr lang="en-GB" sz="1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71426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1106" sz="1800"/>
              <a:t>Cwestiwn</a:t>
            </a:r>
            <a:r>
              <a:rPr lang="en-GB" sz="1800"/>
              <a:t> 4(a) </a:t>
            </a:r>
            <a:r>
              <a:rPr lang="en-GB" sz="1800" err="1"/>
              <a:t>ateb</a:t>
            </a:r>
            <a:r>
              <a:rPr lang="en-GB" sz="1800"/>
              <a:t> </a:t>
            </a:r>
            <a:r>
              <a:rPr lang="en-GB" sz="1800" err="1"/>
              <a:t>yr</a:t>
            </a:r>
            <a:r>
              <a:rPr lang="en-GB" sz="1800"/>
              <a:t> </a:t>
            </a:r>
            <a:r>
              <a:rPr lang="en-GB" sz="1800" err="1"/>
              <a:t>ymgeisydd</a:t>
            </a:r>
            <a:r>
              <a:rPr lang="en-GB" sz="1800"/>
              <a:t> </a:t>
            </a:r>
            <a:r>
              <a:rPr lang="en-GB" sz="1800" err="1"/>
              <a:t>gyda</a:t>
            </a:r>
            <a:r>
              <a:rPr lang="en-GB" sz="1800"/>
              <a:t> </a:t>
            </a:r>
            <a:r>
              <a:rPr lang="en-GB" sz="1800" err="1"/>
              <a:t>sylwadau’r</a:t>
            </a:r>
            <a:r>
              <a:rPr lang="en-GB" sz="1800"/>
              <a:t> </a:t>
            </a:r>
            <a:r>
              <a:rPr lang="en-GB" sz="1800" err="1"/>
              <a:t>Uwch</a:t>
            </a:r>
            <a:r>
              <a:rPr lang="en-GB" sz="1800"/>
              <a:t> </a:t>
            </a:r>
            <a:r>
              <a:rPr lang="en-GB" sz="1800" err="1"/>
              <a:t>Arholwr</a:t>
            </a:r>
            <a:endParaRPr lang="en-GB" sz="1800"/>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6297040" y="1114436"/>
            <a:ext cx="5509374" cy="524660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6669742" y="1275292"/>
            <a:ext cx="5082885" cy="4935005"/>
          </a:xfrm>
          <a:prstGeom prst="rect">
            <a:avLst/>
          </a:prstGeom>
          <a:noFill/>
        </p:spPr>
        <p:txBody>
          <a:bodyPr wrap="square">
            <a:spAutoFit/>
          </a:bodyPr>
          <a:lstStyle/>
          <a:p>
            <a:pPr>
              <a:lnSpc>
                <a:spcPct val="107000"/>
              </a:lnSpc>
              <a:spcAft>
                <a:spcPts val="800"/>
              </a:spcAft>
            </a:pPr>
            <a:r>
              <a:rPr lang="cy-GB" sz="1800" b="1" i="1"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Adborth yr Uwch Arholwr​</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i="1"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Mae'r ymateb hwn yn dangos dealltwriaeth dda iawn o ddamcaniaeth cyflyru clasurol Pavlov.</a:t>
            </a:r>
            <a:r>
              <a:rPr lang="cy-GB" sz="1800"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Mae'r ymateb yn glir yn ei ddealltwriaeth o arbrawf Pavlov a oedd yn cynnwys cyflyru ymddygiad ci yn seiliedig ar ysgogiad uniongyrchol. Rhoddwyd marciau uchel am yr ymateb hwn oherwydd ei eglurder a'i esboniad.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b="1" i="1"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Awgrym ar gyfer paratoi at arholiadau</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i="1"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Byddai rhagor o fanylion yn yr esboniad yn ymwneud â'r arbrawf a'r ddealltwriaeth o ymatebion cyflyru gyda therminoleg gyflyru glasurol briodol wedi gallu gwella'r marciau a roddwyd. Ar y cyfan, ymateb da iawn yn dangos gwybodaeth gadarn.         </a:t>
            </a:r>
          </a:p>
          <a:p>
            <a:pPr>
              <a:lnSpc>
                <a:spcPct val="107000"/>
              </a:lnSpc>
              <a:spcAft>
                <a:spcPts val="800"/>
              </a:spcAft>
            </a:pPr>
            <a:r>
              <a:rPr lang="cy-GB" sz="1800" b="1" i="1"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Marciau a roddwyd 7/10</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0972BB1-6D6B-F9AD-B865-A022E85EABC5}"/>
              </a:ext>
            </a:extLst>
          </p:cNvPr>
          <p:cNvSpPr txBox="1"/>
          <p:nvPr/>
        </p:nvSpPr>
        <p:spPr>
          <a:xfrm>
            <a:off x="282011" y="986691"/>
            <a:ext cx="5612951" cy="5755422"/>
          </a:xfrm>
          <a:prstGeom prst="rect">
            <a:avLst/>
          </a:prstGeom>
          <a:noFill/>
        </p:spPr>
        <p:txBody>
          <a:bodyPr wrap="square">
            <a:spAutoFit/>
          </a:bodyPr>
          <a:lstStyle/>
          <a:p>
            <a:r>
              <a:rPr lang="en-US" sz="1600" err="1"/>
              <a:t>Pavlovs</a:t>
            </a:r>
            <a:r>
              <a:rPr lang="en-US" sz="1600"/>
              <a:t> Theory of Classic </a:t>
            </a:r>
            <a:r>
              <a:rPr lang="en-US" sz="1600" err="1"/>
              <a:t>conditoning</a:t>
            </a:r>
            <a:r>
              <a:rPr lang="en-US" sz="1600"/>
              <a:t> is that a persons behaviour can be </a:t>
            </a:r>
            <a:r>
              <a:rPr lang="en-US" sz="1600" err="1"/>
              <a:t>contioned</a:t>
            </a:r>
            <a:r>
              <a:rPr lang="en-US" sz="1600"/>
              <a:t>. </a:t>
            </a:r>
            <a:r>
              <a:rPr lang="en-US" sz="1600" err="1"/>
              <a:t>Pavlovs</a:t>
            </a:r>
            <a:r>
              <a:rPr lang="en-US" sz="1600"/>
              <a:t> study was based on a dog and their time for dinner. </a:t>
            </a:r>
            <a:r>
              <a:rPr lang="en-US" sz="1600" err="1"/>
              <a:t>Pavlovs</a:t>
            </a:r>
            <a:r>
              <a:rPr lang="en-US" sz="1600"/>
              <a:t> dog would </a:t>
            </a:r>
            <a:r>
              <a:rPr lang="en-US" sz="1600" err="1"/>
              <a:t>salvate</a:t>
            </a:r>
            <a:r>
              <a:rPr lang="en-US" sz="1600"/>
              <a:t> when they would be given their dinner. To </a:t>
            </a:r>
            <a:r>
              <a:rPr lang="en-US" sz="1600" err="1"/>
              <a:t>conditon</a:t>
            </a:r>
            <a:r>
              <a:rPr lang="en-US" sz="1600"/>
              <a:t> the dog to be able to know when they were about to be given their dinner Pavlov introduced a bell and would ring the bell before he would give the dog its dinner over time the </a:t>
            </a:r>
            <a:r>
              <a:rPr lang="en-US" sz="1600" err="1"/>
              <a:t>stimili</a:t>
            </a:r>
            <a:r>
              <a:rPr lang="en-US" sz="1600"/>
              <a:t> which was the dog </a:t>
            </a:r>
            <a:r>
              <a:rPr lang="en-US" sz="1600" err="1"/>
              <a:t>salvating</a:t>
            </a:r>
            <a:r>
              <a:rPr lang="en-US" sz="1600"/>
              <a:t>. The dog would </a:t>
            </a:r>
            <a:r>
              <a:rPr lang="en-US" sz="1600" err="1"/>
              <a:t>beging</a:t>
            </a:r>
            <a:r>
              <a:rPr lang="en-US" sz="1600"/>
              <a:t> to </a:t>
            </a:r>
            <a:r>
              <a:rPr lang="en-US" sz="1600" err="1"/>
              <a:t>salvate</a:t>
            </a:r>
            <a:r>
              <a:rPr lang="en-US" sz="1600"/>
              <a:t> before he saw the food just from when Pavlov would ring the bell to show that behaviour can be </a:t>
            </a:r>
            <a:r>
              <a:rPr lang="en-US" sz="1600" err="1"/>
              <a:t>conditoned</a:t>
            </a:r>
            <a:r>
              <a:rPr lang="en-US" sz="1600"/>
              <a:t>. </a:t>
            </a:r>
          </a:p>
          <a:p>
            <a:endParaRPr lang="en-US" sz="1600"/>
          </a:p>
          <a:p>
            <a:r>
              <a:rPr lang="en-US" sz="1600"/>
              <a:t>This is shown and used in settings as if a child has seen that if they sit </a:t>
            </a:r>
            <a:r>
              <a:rPr lang="en-US" sz="1600" err="1"/>
              <a:t>smarlty</a:t>
            </a:r>
            <a:r>
              <a:rPr lang="en-US" sz="1600"/>
              <a:t> on the carpet they will </a:t>
            </a:r>
            <a:r>
              <a:rPr lang="en-US" sz="1600" err="1"/>
              <a:t>recive</a:t>
            </a:r>
            <a:r>
              <a:rPr lang="en-US" sz="1600"/>
              <a:t> a sticker they have been </a:t>
            </a:r>
            <a:r>
              <a:rPr lang="en-US" sz="1600" err="1"/>
              <a:t>conditoned</a:t>
            </a:r>
            <a:r>
              <a:rPr lang="en-US" sz="1600"/>
              <a:t> to know this meaning they will more likely to sit </a:t>
            </a:r>
            <a:r>
              <a:rPr lang="en-US" sz="1600" err="1"/>
              <a:t>smarlty</a:t>
            </a:r>
            <a:r>
              <a:rPr lang="en-US" sz="1600"/>
              <a:t> knowing they will get a sticker because of this it also relates to  a child having vicarious reinforcement seeing </a:t>
            </a:r>
            <a:r>
              <a:rPr lang="en-US" sz="1600" err="1"/>
              <a:t>somone</a:t>
            </a:r>
            <a:r>
              <a:rPr lang="en-US" sz="1600"/>
              <a:t> else do it. Positive reinforcement and negative </a:t>
            </a:r>
            <a:r>
              <a:rPr lang="en-US" sz="1600" err="1"/>
              <a:t>reinforcemnt</a:t>
            </a:r>
            <a:r>
              <a:rPr lang="en-US" sz="1600"/>
              <a:t> the positive </a:t>
            </a:r>
            <a:r>
              <a:rPr lang="en-US" sz="1600" err="1"/>
              <a:t>reinforcment</a:t>
            </a:r>
            <a:r>
              <a:rPr lang="en-US" sz="1600"/>
              <a:t> being the sticker for sitting smartly and the negative </a:t>
            </a:r>
            <a:r>
              <a:rPr lang="en-US" sz="1600" err="1"/>
              <a:t>reinforement</a:t>
            </a:r>
            <a:r>
              <a:rPr lang="en-US" sz="1600"/>
              <a:t> not getting the sticker for not sitting smartly. The </a:t>
            </a:r>
            <a:r>
              <a:rPr lang="en-US" sz="1600" err="1"/>
              <a:t>childrened</a:t>
            </a:r>
            <a:r>
              <a:rPr lang="en-US" sz="1600"/>
              <a:t> will be </a:t>
            </a:r>
            <a:r>
              <a:rPr lang="en-US" sz="1600" err="1"/>
              <a:t>conditoned</a:t>
            </a:r>
            <a:r>
              <a:rPr lang="en-US" sz="1600"/>
              <a:t> to know that when they take their coats of they are top sit smartly on the carpet.</a:t>
            </a:r>
            <a:endParaRPr lang="en-GB" sz="1600"/>
          </a:p>
        </p:txBody>
      </p:sp>
    </p:spTree>
    <p:extLst>
      <p:ext uri="{BB962C8B-B14F-4D97-AF65-F5344CB8AC3E}">
        <p14:creationId xmlns:p14="http://schemas.microsoft.com/office/powerpoint/2010/main" val="3322821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D1BBF5-9C26-5748-9A7C-2DF05B32B242}"/>
              </a:ext>
            </a:extLst>
          </p:cNvPr>
          <p:cNvSpPr/>
          <p:nvPr/>
        </p:nvSpPr>
        <p:spPr>
          <a:xfrm>
            <a:off x="5712149" y="1023770"/>
            <a:ext cx="6205284" cy="2837474"/>
          </a:xfrm>
          <a:prstGeom prst="rect">
            <a:avLst/>
          </a:prstGeom>
        </p:spPr>
        <p:txBody>
          <a:bodyPr wrap="square">
            <a:spAutoFit/>
          </a:bodyPr>
          <a:lstStyle/>
          <a:p>
            <a:pPr>
              <a:defRPr b="0" i="0"/>
            </a:pPr>
            <a:r>
              <a:rPr lang="1106">
                <a:latin typeface="Lato" panose="020F0502020204030203" pitchFamily="34" charset="0"/>
                <a:ea typeface="Lato" panose="020F0502020204030203" pitchFamily="34" charset="0"/>
                <a:cs typeface="Lato" panose="020F0502020204030203" pitchFamily="34" charset="0"/>
              </a:rPr>
              <a:t>Mae City &amp; Guilds a CBAC yn parhau i gydweithio ac yn gweithio mewn partneriaeth â'r cyrff canlynol fydd hefyd yn cyfrannu at y digwyddiad hwn:</a:t>
            </a:r>
          </a:p>
          <a:p>
            <a:endParaRPr lang="en-GB">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defRPr b="0" i="0"/>
            </a:pPr>
            <a:r>
              <a:rPr lang="1106">
                <a:latin typeface="Lato" panose="020F0502020204030203" pitchFamily="34" charset="0"/>
                <a:ea typeface="Lato" panose="020F0502020204030203" pitchFamily="34" charset="0"/>
                <a:cs typeface="Lato" panose="020F0502020204030203" pitchFamily="34" charset="0"/>
              </a:rPr>
              <a:t>Cymwysterau Cymru</a:t>
            </a:r>
          </a:p>
          <a:p>
            <a:pPr marL="285750" indent="-285750">
              <a:buFont typeface="Arial" panose="020B0604020202020204" pitchFamily="34" charset="0"/>
              <a:buChar char="•"/>
              <a:defRPr b="0" i="0"/>
            </a:pPr>
            <a:r>
              <a:rPr lang="1106">
                <a:latin typeface="Lato" panose="020F0502020204030203" pitchFamily="34" charset="0"/>
                <a:ea typeface="Lato" panose="020F0502020204030203" pitchFamily="34" charset="0"/>
                <a:cs typeface="Lato" panose="020F0502020204030203" pitchFamily="34" charset="0"/>
              </a:rPr>
              <a:t>Gofal Cymdeithasol Cymru</a:t>
            </a:r>
          </a:p>
          <a:p>
            <a:pPr marL="285750" indent="-285750">
              <a:buFont typeface="Arial" panose="020B0604020202020204" pitchFamily="34" charset="0"/>
              <a:buChar char="•"/>
              <a:defRPr b="0" i="0"/>
            </a:pPr>
            <a:r>
              <a:rPr lang="1106">
                <a:latin typeface="Lato" panose="020F0502020204030203" pitchFamily="34" charset="0"/>
                <a:ea typeface="Lato" panose="020F0502020204030203" pitchFamily="34" charset="0"/>
                <a:cs typeface="Lato" panose="020F0502020204030203" pitchFamily="34" charset="0"/>
              </a:rPr>
              <a:t>Addysg a Gwella Iechyd Cymru </a:t>
            </a:r>
          </a:p>
          <a:p>
            <a:endParaRPr lang="en-GB">
              <a:solidFill>
                <a:schemeClr val="accent1"/>
              </a:solidFill>
            </a:endParaRPr>
          </a:p>
          <a:p>
            <a:endParaRPr lang="en-GB">
              <a:solidFill>
                <a:schemeClr val="accent1"/>
              </a:solidFill>
            </a:endParaRPr>
          </a:p>
          <a:p>
            <a:endParaRPr lang="en-GB">
              <a:solidFill>
                <a:schemeClr val="accent1"/>
              </a:solidFill>
            </a:endParaRPr>
          </a:p>
        </p:txBody>
      </p:sp>
      <p:pic>
        <p:nvPicPr>
          <p:cNvPr id="4" name="Picture 3"/>
          <p:cNvPicPr>
            <a:picLocks noChangeAspect="1"/>
          </p:cNvPicPr>
          <p:nvPr/>
        </p:nvPicPr>
        <p:blipFill>
          <a:blip r:embed="rId2"/>
          <a:stretch>
            <a:fillRect/>
          </a:stretch>
        </p:blipFill>
        <p:spPr>
          <a:xfrm>
            <a:off x="5324403" y="4555264"/>
            <a:ext cx="1134424" cy="1097108"/>
          </a:xfrm>
          <a:prstGeom prst="rect">
            <a:avLst/>
          </a:prstGeom>
        </p:spPr>
      </p:pic>
      <p:pic>
        <p:nvPicPr>
          <p:cNvPr id="5" name="Picture 4"/>
          <p:cNvPicPr>
            <a:picLocks noChangeAspect="1"/>
          </p:cNvPicPr>
          <p:nvPr/>
        </p:nvPicPr>
        <p:blipFill>
          <a:blip r:embed="rId3"/>
          <a:stretch>
            <a:fillRect/>
          </a:stretch>
        </p:blipFill>
        <p:spPr>
          <a:xfrm>
            <a:off x="9488867" y="4975966"/>
            <a:ext cx="2276422" cy="578285"/>
          </a:xfrm>
          <a:prstGeom prst="rect">
            <a:avLst/>
          </a:prstGeom>
        </p:spPr>
      </p:pic>
      <p:pic>
        <p:nvPicPr>
          <p:cNvPr id="6" name="Picture 5"/>
          <p:cNvPicPr>
            <a:picLocks noChangeAspect="1"/>
          </p:cNvPicPr>
          <p:nvPr/>
        </p:nvPicPr>
        <p:blipFill>
          <a:blip r:embed="rId4"/>
          <a:stretch>
            <a:fillRect/>
          </a:stretch>
        </p:blipFill>
        <p:spPr>
          <a:xfrm>
            <a:off x="6841195" y="5039040"/>
            <a:ext cx="2265304" cy="452138"/>
          </a:xfrm>
          <a:prstGeom prst="rect">
            <a:avLst/>
          </a:prstGeom>
        </p:spPr>
      </p:pic>
      <p:sp>
        <p:nvSpPr>
          <p:cNvPr id="8" name="TextBox 7">
            <a:extLst>
              <a:ext uri="{FF2B5EF4-FFF2-40B4-BE49-F238E27FC236}">
                <a16:creationId xmlns:a16="http://schemas.microsoft.com/office/drawing/2014/main" id="{0EF00CB5-D465-4E24-8CB2-1E0B1A9E3E21}"/>
              </a:ext>
            </a:extLst>
          </p:cNvPr>
          <p:cNvSpPr txBox="1"/>
          <p:nvPr/>
        </p:nvSpPr>
        <p:spPr>
          <a:xfrm>
            <a:off x="321768" y="1023770"/>
            <a:ext cx="4737814" cy="5539978"/>
          </a:xfrm>
          <a:prstGeom prst="rect">
            <a:avLst/>
          </a:prstGeom>
          <a:noFill/>
        </p:spPr>
        <p:txBody>
          <a:bodyPr wrap="square" rtlCol="0">
            <a:spAutoFit/>
          </a:bodyPr>
          <a:lstStyle/>
          <a:p>
            <a:pPr>
              <a:defRPr b="0" i="0"/>
            </a:pPr>
            <a:r>
              <a:rPr lang="1106">
                <a:latin typeface="Lato" panose="020F0502020204030203" pitchFamily="34" charset="0"/>
                <a:ea typeface="Lato" panose="020F0502020204030203" pitchFamily="34" charset="0"/>
                <a:cs typeface="Lato" panose="020F0502020204030203" pitchFamily="34" charset="0"/>
              </a:rPr>
              <a:t>Cynrychiolwyr ac arbenigwyr pwnc CBAC a City &amp; Guilds fydd yn cefnogi ac yn hwyluso'r digwyddiad hwn.</a:t>
            </a:r>
          </a:p>
          <a:p>
            <a:pPr algn="ctr"/>
            <a:endParaRPr lang="en-GB" sz="1400" b="1">
              <a:latin typeface="Lato" panose="020F0502020204030203" pitchFamily="34" charset="0"/>
              <a:ea typeface="Lato" panose="020F0502020204030203" pitchFamily="34" charset="0"/>
              <a:cs typeface="Lato" panose="020F0502020204030203" pitchFamily="34" charset="0"/>
            </a:endParaRPr>
          </a:p>
          <a:p>
            <a:pPr algn="ctr"/>
            <a:endParaRPr lang="en-GB" sz="1600" b="1">
              <a:latin typeface="Lato" panose="020F0502020204030203" pitchFamily="34" charset="0"/>
              <a:ea typeface="Lato" panose="020F0502020204030203" pitchFamily="34" charset="0"/>
              <a:cs typeface="Lato" panose="020F0502020204030203" pitchFamily="34" charset="0"/>
            </a:endParaRPr>
          </a:p>
          <a:p>
            <a:pPr algn="ctr">
              <a:defRPr b="0" i="0"/>
            </a:pPr>
            <a:r>
              <a:rPr lang="1106" b="1">
                <a:latin typeface="Lato" panose="020F0502020204030203" pitchFamily="34" charset="0"/>
                <a:ea typeface="Lato" panose="020F0502020204030203" pitchFamily="34" charset="0"/>
                <a:cs typeface="Lato" panose="020F0502020204030203" pitchFamily="34" charset="0"/>
              </a:rPr>
              <a:t>CBAC</a:t>
            </a:r>
          </a:p>
          <a:p>
            <a:pPr algn="ctr">
              <a:defRPr b="0" i="0"/>
            </a:pPr>
            <a:r>
              <a:rPr lang="1106" u="sng">
                <a:latin typeface="Lato" panose="020F0502020204030203" pitchFamily="34" charset="0"/>
                <a:ea typeface="Lato" panose="020F0502020204030203" pitchFamily="34" charset="0"/>
                <a:cs typeface="Lato" panose="020F0502020204030203" pitchFamily="34" charset="0"/>
              </a:rPr>
              <a:t>Amy Allen-Thomas</a:t>
            </a:r>
          </a:p>
          <a:p>
            <a:pPr algn="ctr">
              <a:defRPr b="0" i="0"/>
            </a:pPr>
            <a:r>
              <a:rPr lang="1106" u="sng">
                <a:latin typeface="Lato" panose="020F0502020204030203" pitchFamily="34" charset="0"/>
                <a:ea typeface="Lato" panose="020F0502020204030203" pitchFamily="34" charset="0"/>
                <a:cs typeface="Lato" panose="020F0502020204030203" pitchFamily="34" charset="0"/>
              </a:rPr>
              <a:t>Swyddog Pwnc – Gofal, Chwarae, Dysgu a Datblygiad Plant </a:t>
            </a:r>
          </a:p>
          <a:p>
            <a:endParaRPr lang="en-GB">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defRPr b="0" i="0"/>
            </a:pPr>
            <a:r>
              <a:rPr lang="1106">
                <a:latin typeface="Lato" panose="020F0502020204030203" pitchFamily="34" charset="0"/>
                <a:ea typeface="Lato" panose="020F0502020204030203" pitchFamily="34" charset="0"/>
                <a:cs typeface="Lato" panose="020F0502020204030203" pitchFamily="34" charset="0"/>
              </a:rPr>
              <a:t>Lefel 2 GChDDP: Craidd</a:t>
            </a:r>
          </a:p>
          <a:p>
            <a:pPr marL="285750" indent="-285750">
              <a:buFont typeface="Arial" panose="020B0604020202020204" pitchFamily="34" charset="0"/>
              <a:buChar char="•"/>
              <a:defRPr b="0" i="0"/>
            </a:pPr>
            <a:r>
              <a:rPr lang="1106">
                <a:latin typeface="Lato" panose="020F0502020204030203" pitchFamily="34" charset="0"/>
                <a:ea typeface="Lato" panose="020F0502020204030203" pitchFamily="34" charset="0"/>
                <a:cs typeface="Lato" panose="020F0502020204030203" pitchFamily="34" charset="0"/>
              </a:rPr>
              <a:t>Lefel 2 GChDDP: Ymarfer a Theori</a:t>
            </a:r>
          </a:p>
          <a:p>
            <a:pPr marL="285750" indent="-285750">
              <a:buFont typeface="Arial" panose="020B0604020202020204" pitchFamily="34" charset="0"/>
              <a:buChar char="•"/>
              <a:defRPr b="0" i="0"/>
            </a:pPr>
            <a:r>
              <a:rPr lang="1106">
                <a:latin typeface="Lato" panose="020F0502020204030203" pitchFamily="34" charset="0"/>
                <a:ea typeface="Lato" panose="020F0502020204030203" pitchFamily="34" charset="0"/>
                <a:cs typeface="Lato" panose="020F0502020204030203" pitchFamily="34" charset="0"/>
              </a:rPr>
              <a:t>Lefel 3 GChDDP: Ymarfer a Theori</a:t>
            </a:r>
            <a:endParaRPr lang="en-GB"/>
          </a:p>
          <a:p>
            <a:pPr algn="ctr"/>
            <a:endParaRPr lang="en-GB" b="1">
              <a:latin typeface="Lato" panose="020F0502020204030203" pitchFamily="34" charset="0"/>
              <a:ea typeface="Lato" panose="020F0502020204030203" pitchFamily="34" charset="0"/>
              <a:cs typeface="Lato" panose="020F0502020204030203" pitchFamily="34" charset="0"/>
            </a:endParaRPr>
          </a:p>
          <a:p>
            <a:pPr algn="ctr">
              <a:defRPr b="0" i="0"/>
            </a:pPr>
            <a:r>
              <a:rPr lang="1106" b="1">
                <a:latin typeface="Lato" panose="020F0502020204030203" pitchFamily="34" charset="0"/>
                <a:ea typeface="Lato" panose="020F0502020204030203" pitchFamily="34" charset="0"/>
                <a:cs typeface="Lato" panose="020F0502020204030203" pitchFamily="34" charset="0"/>
              </a:rPr>
              <a:t>CBAC</a:t>
            </a:r>
          </a:p>
          <a:p>
            <a:pPr algn="ctr">
              <a:defRPr b="0" i="0"/>
            </a:pPr>
            <a:r>
              <a:rPr lang="1106" u="sng">
                <a:latin typeface="Lato" panose="020F0502020204030203" pitchFamily="34" charset="0"/>
                <a:ea typeface="Lato" panose="020F0502020204030203" pitchFamily="34" charset="0"/>
                <a:cs typeface="Lato" panose="020F0502020204030203" pitchFamily="34" charset="0"/>
              </a:rPr>
              <a:t>Lianne Haymer</a:t>
            </a:r>
          </a:p>
          <a:p>
            <a:pPr algn="ctr">
              <a:defRPr b="0" i="0"/>
            </a:pPr>
            <a:r>
              <a:rPr lang="1106" u="sng">
                <a:latin typeface="Lato" panose="020F0502020204030203" pitchFamily="34" charset="0"/>
                <a:ea typeface="Lato" panose="020F0502020204030203" pitchFamily="34" charset="0"/>
                <a:cs typeface="Lato" panose="020F0502020204030203" pitchFamily="34" charset="0"/>
              </a:rPr>
              <a:t>Uwch Arholwr – Gofal, Chwarae, Dysgu a Datblygiad Plant </a:t>
            </a:r>
          </a:p>
          <a:p>
            <a:endParaRPr lang="en-GB">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defRPr b="0" i="0"/>
            </a:pPr>
            <a:r>
              <a:rPr lang="1106">
                <a:latin typeface="Lato" panose="020F0502020204030203" pitchFamily="34" charset="0"/>
                <a:ea typeface="Lato" panose="020F0502020204030203" pitchFamily="34" charset="0"/>
                <a:cs typeface="Lato" panose="020F0502020204030203" pitchFamily="34" charset="0"/>
              </a:rPr>
              <a:t>Lefel 3 GChDDP: Ymarfer a Theori</a:t>
            </a:r>
          </a:p>
        </p:txBody>
      </p:sp>
    </p:spTree>
    <p:extLst>
      <p:ext uri="{BB962C8B-B14F-4D97-AF65-F5344CB8AC3E}">
        <p14:creationId xmlns:p14="http://schemas.microsoft.com/office/powerpoint/2010/main" val="569921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1106" sz="1800"/>
              <a:t>Cwestiwn</a:t>
            </a:r>
            <a:r>
              <a:rPr lang="en-GB" sz="1800"/>
              <a:t> 4(b) </a:t>
            </a:r>
            <a:r>
              <a:rPr lang="1106" sz="1800"/>
              <a:t>a'r cynllun marcio </a:t>
            </a:r>
            <a:endParaRPr lang="en-GB" sz="1800"/>
          </a:p>
        </p:txBody>
      </p:sp>
      <p:sp>
        <p:nvSpPr>
          <p:cNvPr id="25" name="TextBox 24">
            <a:extLst>
              <a:ext uri="{FF2B5EF4-FFF2-40B4-BE49-F238E27FC236}">
                <a16:creationId xmlns:a16="http://schemas.microsoft.com/office/drawing/2014/main" id="{0E46DCE2-3062-37C1-AB9B-D8791BEB24D8}"/>
              </a:ext>
            </a:extLst>
          </p:cNvPr>
          <p:cNvSpPr txBox="1"/>
          <p:nvPr/>
        </p:nvSpPr>
        <p:spPr>
          <a:xfrm>
            <a:off x="6288066" y="145091"/>
            <a:ext cx="2913084" cy="738664"/>
          </a:xfrm>
          <a:prstGeom prst="rect">
            <a:avLst/>
          </a:prstGeom>
          <a:noFill/>
        </p:spPr>
        <p:txBody>
          <a:bodyPr wrap="square">
            <a:spAutoFit/>
          </a:bodyPr>
          <a:lstStyle/>
          <a:p>
            <a:r>
              <a:rPr lang="en-GB" sz="1400" err="1">
                <a:solidFill>
                  <a:schemeClr val="accent1"/>
                </a:solidFill>
              </a:rPr>
              <a:t>Berfau</a:t>
            </a:r>
            <a:r>
              <a:rPr lang="en-GB" sz="1400">
                <a:solidFill>
                  <a:schemeClr val="accent1"/>
                </a:solidFill>
              </a:rPr>
              <a:t> </a:t>
            </a:r>
            <a:r>
              <a:rPr lang="en-GB" sz="1400" err="1">
                <a:solidFill>
                  <a:schemeClr val="accent1"/>
                </a:solidFill>
              </a:rPr>
              <a:t>Gorchymyn</a:t>
            </a:r>
            <a:r>
              <a:rPr lang="en-US" sz="1400">
                <a:solidFill>
                  <a:schemeClr val="accent1"/>
                </a:solidFill>
              </a:rPr>
              <a:t>: </a:t>
            </a:r>
            <a:r>
              <a:rPr lang="en-GB" sz="1400" b="1" i="1" err="1">
                <a:solidFill>
                  <a:srgbClr val="0070C0"/>
                </a:solidFill>
              </a:rPr>
              <a:t>Awgrymwch</a:t>
            </a:r>
            <a:r>
              <a:rPr lang="en-GB" sz="1400">
                <a:solidFill>
                  <a:srgbClr val="0070C0"/>
                </a:solidFill>
              </a:rPr>
              <a:t> </a:t>
            </a:r>
            <a:r>
              <a:rPr lang="en-GB" sz="1400" err="1">
                <a:solidFill>
                  <a:srgbClr val="0070C0"/>
                </a:solidFill>
              </a:rPr>
              <a:t>Cyflwynwch</a:t>
            </a:r>
            <a:r>
              <a:rPr lang="en-GB" sz="1400">
                <a:solidFill>
                  <a:srgbClr val="0070C0"/>
                </a:solidFill>
              </a:rPr>
              <a:t> </a:t>
            </a:r>
            <a:r>
              <a:rPr lang="en-GB" sz="1400" err="1">
                <a:solidFill>
                  <a:srgbClr val="0070C0"/>
                </a:solidFill>
              </a:rPr>
              <a:t>syniad</a:t>
            </a:r>
            <a:r>
              <a:rPr lang="en-GB" sz="1400">
                <a:solidFill>
                  <a:srgbClr val="0070C0"/>
                </a:solidFill>
              </a:rPr>
              <a:t>, </a:t>
            </a:r>
            <a:r>
              <a:rPr lang="en-GB" sz="1400" err="1">
                <a:solidFill>
                  <a:srgbClr val="0070C0"/>
                </a:solidFill>
              </a:rPr>
              <a:t>rheswm</a:t>
            </a:r>
            <a:r>
              <a:rPr lang="en-GB" sz="1400">
                <a:solidFill>
                  <a:srgbClr val="0070C0"/>
                </a:solidFill>
              </a:rPr>
              <a:t> neu gam </a:t>
            </a:r>
            <a:r>
              <a:rPr lang="en-GB" sz="1400" err="1">
                <a:solidFill>
                  <a:srgbClr val="0070C0"/>
                </a:solidFill>
              </a:rPr>
              <a:t>gweithredu</a:t>
            </a:r>
            <a:r>
              <a:rPr lang="en-GB" sz="1400">
                <a:solidFill>
                  <a:srgbClr val="0070C0"/>
                </a:solidFill>
              </a:rPr>
              <a:t> </a:t>
            </a:r>
            <a:r>
              <a:rPr lang="en-GB" sz="1400" err="1">
                <a:solidFill>
                  <a:srgbClr val="0070C0"/>
                </a:solidFill>
              </a:rPr>
              <a:t>posibl</a:t>
            </a:r>
            <a:r>
              <a:rPr lang="en-GB" sz="1400">
                <a:solidFill>
                  <a:srgbClr val="0070C0"/>
                </a:solidFill>
              </a:rPr>
              <a:t> </a:t>
            </a:r>
            <a:endParaRPr lang="en-GB" sz="1400">
              <a:solidFill>
                <a:srgbClr val="0070C0"/>
              </a:solidFill>
              <a:highlight>
                <a:srgbClr val="FFFF00"/>
              </a:highlight>
            </a:endParaRPr>
          </a:p>
        </p:txBody>
      </p:sp>
      <p:sp>
        <p:nvSpPr>
          <p:cNvPr id="6" name="TextBox 5">
            <a:extLst>
              <a:ext uri="{FF2B5EF4-FFF2-40B4-BE49-F238E27FC236}">
                <a16:creationId xmlns:a16="http://schemas.microsoft.com/office/drawing/2014/main" id="{7C8E70C8-F4D1-26CB-BCD7-374856C91082}"/>
              </a:ext>
            </a:extLst>
          </p:cNvPr>
          <p:cNvSpPr txBox="1"/>
          <p:nvPr/>
        </p:nvSpPr>
        <p:spPr>
          <a:xfrm>
            <a:off x="7024002" y="1266869"/>
            <a:ext cx="4894729" cy="4324261"/>
          </a:xfrm>
          <a:prstGeom prst="rect">
            <a:avLst/>
          </a:prstGeom>
          <a:noFill/>
        </p:spPr>
        <p:txBody>
          <a:bodyPr wrap="square">
            <a:spAutoFit/>
          </a:bodyPr>
          <a:lstStyle/>
          <a:p>
            <a:r>
              <a:rPr lang="cy-GB" sz="1100">
                <a:solidFill>
                  <a:srgbClr val="000000"/>
                </a:solidFill>
                <a:effectLst/>
                <a:latin typeface="Arial" panose="020B0604020202020204" pitchFamily="34" charset="0"/>
                <a:ea typeface="Times New Roman" panose="02020603050405020304" pitchFamily="18" charset="0"/>
              </a:rPr>
              <a:t>Gall yr ateb gyfeirio at y canlynol: </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a:solidFill>
                  <a:srgbClr val="000000"/>
                </a:solidFill>
                <a:effectLst/>
                <a:latin typeface="Arial" panose="020B0604020202020204" pitchFamily="34" charset="0"/>
                <a:ea typeface="Times New Roman" panose="02020603050405020304" pitchFamily="18" charset="0"/>
              </a:rPr>
              <a:t>Annog perthnasoedd cadarnhaol / llawn parch </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a:solidFill>
                  <a:srgbClr val="000000"/>
                </a:solidFill>
                <a:effectLst/>
                <a:latin typeface="Arial" panose="020B0604020202020204" pitchFamily="34" charset="0"/>
                <a:ea typeface="Times New Roman" panose="02020603050405020304" pitchFamily="18" charset="0"/>
              </a:rPr>
              <a:t>Defnyddio gweithgareddau i ddatblygu sgiliau rhyngbersonol </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a:solidFill>
                  <a:srgbClr val="000000"/>
                </a:solidFill>
                <a:effectLst/>
                <a:latin typeface="Arial" panose="020B0604020202020204" pitchFamily="34" charset="0"/>
                <a:ea typeface="Times New Roman" panose="02020603050405020304" pitchFamily="18" charset="0"/>
              </a:rPr>
              <a:t>Helpu i ddatblygu sgiliau rhesymu / datrys problemau</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a:solidFill>
                  <a:srgbClr val="000000"/>
                </a:solidFill>
                <a:effectLst/>
                <a:latin typeface="Arial" panose="020B0604020202020204" pitchFamily="34" charset="0"/>
                <a:ea typeface="Times New Roman" panose="02020603050405020304" pitchFamily="18" charset="0"/>
              </a:rPr>
              <a:t>Helpu plant i ddatblygu deallusrwydd emosiynol</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a:solidFill>
                  <a:srgbClr val="000000"/>
                </a:solidFill>
                <a:effectLst/>
                <a:latin typeface="Arial" panose="020B0604020202020204" pitchFamily="34" charset="0"/>
                <a:ea typeface="Times New Roman" panose="02020603050405020304" pitchFamily="18" charset="0"/>
              </a:rPr>
              <a:t>Helpu plant i ddeall / gwneud synnwyr o'u teimladau / emosiynau </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a:solidFill>
                  <a:srgbClr val="000000"/>
                </a:solidFill>
                <a:effectLst/>
                <a:latin typeface="Arial" panose="020B0604020202020204" pitchFamily="34" charset="0"/>
                <a:ea typeface="Times New Roman" panose="02020603050405020304" pitchFamily="18" charset="0"/>
              </a:rPr>
              <a:t>Creu polisi ymddygiad cadarnhaol </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a:solidFill>
                  <a:srgbClr val="000000"/>
                </a:solidFill>
                <a:effectLst/>
                <a:latin typeface="Arial" panose="020B0604020202020204" pitchFamily="34" charset="0"/>
                <a:ea typeface="Times New Roman" panose="02020603050405020304" pitchFamily="18" charset="0"/>
              </a:rPr>
              <a:t>Diffinio ffiniau </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a:solidFill>
                  <a:srgbClr val="000000"/>
                </a:solidFill>
                <a:effectLst/>
                <a:latin typeface="Arial" panose="020B0604020202020204" pitchFamily="34" charset="0"/>
                <a:ea typeface="Times New Roman" panose="02020603050405020304" pitchFamily="18" charset="0"/>
              </a:rPr>
              <a:t>Meithrin parch at reolau</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a:solidFill>
                  <a:srgbClr val="000000"/>
                </a:solidFill>
                <a:effectLst/>
                <a:latin typeface="Arial" panose="020B0604020202020204" pitchFamily="34" charset="0"/>
                <a:ea typeface="Times New Roman" panose="02020603050405020304" pitchFamily="18" charset="0"/>
              </a:rPr>
              <a:t>Meithrin dealltwriaeth o ymddygiadau derbyniol / disgwyliedig </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a:solidFill>
                  <a:srgbClr val="000000"/>
                </a:solidFill>
                <a:effectLst/>
                <a:latin typeface="Arial" panose="020B0604020202020204" pitchFamily="34" charset="0"/>
                <a:ea typeface="Times New Roman" panose="02020603050405020304" pitchFamily="18" charset="0"/>
              </a:rPr>
              <a:t>Meithrin ymwybyddiaeth / cydweithrediad o ran disgwyliadau ymddygiad </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a:solidFill>
                  <a:srgbClr val="000000"/>
                </a:solidFill>
                <a:effectLst/>
                <a:latin typeface="Arial" panose="020B0604020202020204" pitchFamily="34" charset="0"/>
                <a:ea typeface="Times New Roman" panose="02020603050405020304" pitchFamily="18" charset="0"/>
              </a:rPr>
              <a:t>Ymgysylltu â rheini/gofalwyr er mwyn iddyn nhw ddeall disgwyliadau ymddygiad </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a:solidFill>
                  <a:srgbClr val="000000"/>
                </a:solidFill>
                <a:effectLst/>
                <a:latin typeface="Arial" panose="020B0604020202020204" pitchFamily="34" charset="0"/>
                <a:ea typeface="Times New Roman" panose="02020603050405020304" pitchFamily="18" charset="0"/>
              </a:rPr>
              <a:t>Canmol ac annog yn rheolaidd / yn gadarnhaol / yn ddiffuant </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a:solidFill>
                  <a:srgbClr val="000000"/>
                </a:solidFill>
                <a:effectLst/>
                <a:latin typeface="Arial" panose="020B0604020202020204" pitchFamily="34" charset="0"/>
                <a:ea typeface="Times New Roman" panose="02020603050405020304" pitchFamily="18" charset="0"/>
              </a:rPr>
              <a:t>Creu rheolau / ffiniau syml / hawdd eu dilyn </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a:solidFill>
                  <a:srgbClr val="000000"/>
                </a:solidFill>
                <a:effectLst/>
                <a:latin typeface="Arial" panose="020B0604020202020204" pitchFamily="34" charset="0"/>
                <a:ea typeface="Times New Roman" panose="02020603050405020304" pitchFamily="18" charset="0"/>
              </a:rPr>
              <a:t>Rhoi adborth penodol / amserol i annog dealltwriaeth </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a:solidFill>
                  <a:srgbClr val="000000"/>
                </a:solidFill>
                <a:effectLst/>
                <a:latin typeface="Arial" panose="020B0604020202020204" pitchFamily="34" charset="0"/>
                <a:ea typeface="Times New Roman" panose="02020603050405020304" pitchFamily="18" charset="0"/>
              </a:rPr>
              <a:t>Rhoi sylw i ymddygiadau cadarnhaol</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a:solidFill>
                  <a:srgbClr val="000000"/>
                </a:solidFill>
                <a:effectLst/>
                <a:latin typeface="Arial" panose="020B0604020202020204" pitchFamily="34" charset="0"/>
                <a:ea typeface="Times New Roman" panose="02020603050405020304" pitchFamily="18" charset="0"/>
              </a:rPr>
              <a:t>Gwobrwyo ymddygiad cadarnhaol e.e. sticeri, tystysgrifau, siartiau</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a:solidFill>
                  <a:srgbClr val="000000"/>
                </a:solidFill>
                <a:effectLst/>
                <a:latin typeface="Arial" panose="020B0604020202020204" pitchFamily="34" charset="0"/>
                <a:ea typeface="Times New Roman" panose="02020603050405020304" pitchFamily="18" charset="0"/>
              </a:rPr>
              <a:t>Creu man tawel i ymlacio/tawelu / darparu lle i feddwl/lleihau teimladau neu emosiynau llethol</a:t>
            </a:r>
            <a:endParaRPr lang="en-GB"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a:solidFill>
                  <a:srgbClr val="000000"/>
                </a:solidFill>
                <a:effectLst/>
                <a:latin typeface="Arial" panose="020B0604020202020204" pitchFamily="34" charset="0"/>
                <a:ea typeface="Times New Roman" panose="02020603050405020304" pitchFamily="18" charset="0"/>
              </a:rPr>
              <a:t>Darparu amgylchedd cyson a theg. </a:t>
            </a:r>
            <a:endParaRPr lang="en-GB" sz="1200">
              <a:effectLst/>
              <a:latin typeface="Times New Roman" panose="02020603050405020304" pitchFamily="18" charset="0"/>
              <a:ea typeface="Times New Roman" panose="02020603050405020304" pitchFamily="18" charset="0"/>
            </a:endParaRPr>
          </a:p>
          <a:p>
            <a:r>
              <a:rPr lang="en-GB" sz="1100">
                <a:solidFill>
                  <a:srgbClr val="000000"/>
                </a:solidFill>
                <a:effectLst/>
                <a:latin typeface="Arial" panose="020B060402020202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p>
            <a:r>
              <a:rPr lang="cy-GB" sz="1100">
                <a:solidFill>
                  <a:srgbClr val="000000"/>
                </a:solidFill>
                <a:effectLst/>
                <a:latin typeface="Arial" panose="020B0604020202020204" pitchFamily="34" charset="0"/>
                <a:ea typeface="Times New Roman" panose="02020603050405020304" pitchFamily="18" charset="0"/>
              </a:rPr>
              <a:t>Nid yw’r rhestr hon yn gynhwysfawr. </a:t>
            </a:r>
            <a:endParaRPr lang="en-GB" sz="1200">
              <a:effectLst/>
              <a:latin typeface="Times New Roman" panose="02020603050405020304" pitchFamily="18" charset="0"/>
              <a:ea typeface="Times New Roman" panose="02020603050405020304" pitchFamily="18" charset="0"/>
            </a:endParaRPr>
          </a:p>
          <a:p>
            <a:r>
              <a:rPr lang="cy-GB" sz="1100">
                <a:solidFill>
                  <a:srgbClr val="000000"/>
                </a:solidFill>
                <a:effectLst/>
                <a:latin typeface="Arial" panose="020B0604020202020204" pitchFamily="34" charset="0"/>
                <a:ea typeface="Times New Roman" panose="02020603050405020304" pitchFamily="18" charset="0"/>
              </a:rPr>
              <a:t>Rhowch farciau am unrhyw ateb perthnasol arall.</a:t>
            </a:r>
            <a:endParaRPr lang="en-GB" sz="120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D5174984-A6B1-F888-5187-D7AD7A1B5422}"/>
              </a:ext>
            </a:extLst>
          </p:cNvPr>
          <p:cNvSpPr txBox="1"/>
          <p:nvPr/>
        </p:nvSpPr>
        <p:spPr>
          <a:xfrm>
            <a:off x="273269" y="3584875"/>
            <a:ext cx="5769180" cy="3308598"/>
          </a:xfrm>
          <a:prstGeom prst="rect">
            <a:avLst/>
          </a:prstGeom>
          <a:noFill/>
        </p:spPr>
        <p:txBody>
          <a:bodyPr wrap="square">
            <a:spAutoFit/>
          </a:bodyPr>
          <a:lstStyle/>
          <a:p>
            <a:r>
              <a:rPr lang="cy-GB" sz="1100">
                <a:solidFill>
                  <a:srgbClr val="000000"/>
                </a:solidFill>
                <a:effectLst/>
                <a:latin typeface="Arial" panose="020B0604020202020204" pitchFamily="34" charset="0"/>
                <a:ea typeface="Times New Roman" panose="02020603050405020304" pitchFamily="18" charset="0"/>
              </a:rPr>
              <a:t>Rhowch hyd at </a:t>
            </a:r>
            <a:r>
              <a:rPr lang="cy-GB" sz="1100" b="1">
                <a:solidFill>
                  <a:srgbClr val="000000"/>
                </a:solidFill>
                <a:effectLst/>
                <a:latin typeface="Arial" panose="020B0604020202020204" pitchFamily="34" charset="0"/>
                <a:ea typeface="Times New Roman" panose="02020603050405020304" pitchFamily="18" charset="0"/>
              </a:rPr>
              <a:t>8 marc</a:t>
            </a:r>
            <a:r>
              <a:rPr lang="cy-GB" sz="1100">
                <a:solidFill>
                  <a:srgbClr val="000000"/>
                </a:solidFill>
                <a:effectLst/>
                <a:latin typeface="Arial" panose="020B060402020202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p>
            <a:r>
              <a:rPr lang="en-GB" sz="1100" b="1">
                <a:solidFill>
                  <a:srgbClr val="000000"/>
                </a:solidFill>
                <a:effectLst/>
                <a:latin typeface="Arial" panose="020B060402020202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p>
            <a:r>
              <a:rPr lang="cy-GB" sz="1100" b="1">
                <a:solidFill>
                  <a:srgbClr val="000000"/>
                </a:solidFill>
                <a:effectLst/>
                <a:latin typeface="Arial" panose="020B0604020202020204" pitchFamily="34" charset="0"/>
                <a:ea typeface="Times New Roman" panose="02020603050405020304" pitchFamily="18" charset="0"/>
              </a:rPr>
              <a:t>Rhowch 0 marc </a:t>
            </a:r>
            <a:r>
              <a:rPr lang="cy-GB" sz="1100">
                <a:solidFill>
                  <a:srgbClr val="000000"/>
                </a:solidFill>
                <a:effectLst/>
                <a:latin typeface="Arial" panose="020B0604020202020204" pitchFamily="34" charset="0"/>
                <a:ea typeface="Times New Roman" panose="02020603050405020304" pitchFamily="18" charset="0"/>
              </a:rPr>
              <a:t>am awgrym nad yw’n haeddu ennill marciau.</a:t>
            </a:r>
            <a:endParaRPr lang="en-GB" sz="1200">
              <a:effectLst/>
              <a:latin typeface="Times New Roman" panose="02020603050405020304" pitchFamily="18" charset="0"/>
              <a:ea typeface="Times New Roman" panose="02020603050405020304" pitchFamily="18" charset="0"/>
            </a:endParaRPr>
          </a:p>
          <a:p>
            <a:r>
              <a:rPr lang="en-GB" sz="1100">
                <a:solidFill>
                  <a:srgbClr val="000000"/>
                </a:solidFill>
                <a:effectLst/>
                <a:latin typeface="Arial" panose="020B060402020202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p>
            <a:r>
              <a:rPr lang="cy-GB" sz="1100" b="1">
                <a:solidFill>
                  <a:srgbClr val="000000"/>
                </a:solidFill>
                <a:effectLst/>
                <a:latin typeface="Arial" panose="020B0604020202020204" pitchFamily="34" charset="0"/>
                <a:ea typeface="Times New Roman" panose="02020603050405020304" pitchFamily="18" charset="0"/>
              </a:rPr>
              <a:t>Rhowch 1-2 farc</a:t>
            </a:r>
            <a:r>
              <a:rPr lang="cy-GB" sz="1100">
                <a:solidFill>
                  <a:srgbClr val="000000"/>
                </a:solidFill>
                <a:effectLst/>
                <a:latin typeface="Arial" panose="020B0604020202020204" pitchFamily="34" charset="0"/>
                <a:ea typeface="Times New Roman" panose="02020603050405020304" pitchFamily="18" charset="0"/>
              </a:rPr>
              <a:t> am awgrym cyfyngedig sy'n dangos fawr ddim gwybodaeth a dealltwriaeth o'r ffyrdd mae gweithwyr gofal plant yn gallu cefnogi ymddygiad cadarnhaol yn y lleoliad blynyddoedd cynnar. </a:t>
            </a:r>
            <a:endParaRPr lang="en-GB" sz="1200">
              <a:effectLst/>
              <a:latin typeface="Times New Roman" panose="02020603050405020304" pitchFamily="18" charset="0"/>
              <a:ea typeface="Times New Roman" panose="02020603050405020304" pitchFamily="18" charset="0"/>
            </a:endParaRPr>
          </a:p>
          <a:p>
            <a:r>
              <a:rPr lang="en-GB" sz="1100">
                <a:solidFill>
                  <a:srgbClr val="000000"/>
                </a:solidFill>
                <a:effectLst/>
                <a:latin typeface="Arial" panose="020B060402020202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p>
            <a:r>
              <a:rPr lang="cy-GB" sz="1100" b="1">
                <a:solidFill>
                  <a:srgbClr val="000000"/>
                </a:solidFill>
                <a:effectLst/>
                <a:latin typeface="Arial" panose="020B0604020202020204" pitchFamily="34" charset="0"/>
                <a:ea typeface="Times New Roman" panose="02020603050405020304" pitchFamily="18" charset="0"/>
              </a:rPr>
              <a:t>Rhowch 3-4 marc</a:t>
            </a:r>
            <a:r>
              <a:rPr lang="cy-GB" sz="1100">
                <a:solidFill>
                  <a:srgbClr val="000000"/>
                </a:solidFill>
                <a:effectLst/>
                <a:latin typeface="Arial" panose="020B0604020202020204" pitchFamily="34" charset="0"/>
                <a:ea typeface="Times New Roman" panose="02020603050405020304" pitchFamily="18" charset="0"/>
              </a:rPr>
              <a:t> am awgrym da sy'n dangos rhywfaint o wybodaeth a dealltwriaeth o'r ffyrdd mae gweithwyr gofal plant yn gallu cefnogi ymddygiad cadarnhaol yn y lleoliad blynyddoedd cynnar.</a:t>
            </a:r>
            <a:endParaRPr lang="en-GB" sz="1200">
              <a:effectLst/>
              <a:latin typeface="Times New Roman" panose="02020603050405020304" pitchFamily="18" charset="0"/>
              <a:ea typeface="Times New Roman" panose="02020603050405020304" pitchFamily="18" charset="0"/>
            </a:endParaRPr>
          </a:p>
          <a:p>
            <a:r>
              <a:rPr lang="en-GB" sz="1100">
                <a:solidFill>
                  <a:srgbClr val="000000"/>
                </a:solidFill>
                <a:effectLst/>
                <a:latin typeface="Arial" panose="020B060402020202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p>
            <a:r>
              <a:rPr lang="cy-GB" sz="1100" b="1">
                <a:solidFill>
                  <a:srgbClr val="000000"/>
                </a:solidFill>
                <a:effectLst/>
                <a:latin typeface="Arial" panose="020B0604020202020204" pitchFamily="34" charset="0"/>
                <a:ea typeface="Times New Roman" panose="02020603050405020304" pitchFamily="18" charset="0"/>
              </a:rPr>
              <a:t>Rhowch 5-6 marc </a:t>
            </a:r>
            <a:r>
              <a:rPr lang="cy-GB" sz="1100">
                <a:solidFill>
                  <a:srgbClr val="000000"/>
                </a:solidFill>
                <a:effectLst/>
                <a:latin typeface="Arial" panose="020B0604020202020204" pitchFamily="34" charset="0"/>
                <a:ea typeface="Times New Roman" panose="02020603050405020304" pitchFamily="18" charset="0"/>
              </a:rPr>
              <a:t>am awgrym da iawn sy'n dangos gwybodaeth a dealltwriaeth gadarn o'r ffyrdd mae gweithwyr gofal plant yn gallu cefnogi ymddygiad cadarnhaol yn y lleoliad blynyddoedd cynnar.</a:t>
            </a:r>
            <a:endParaRPr lang="en-GB" sz="1200">
              <a:effectLst/>
              <a:latin typeface="Times New Roman" panose="02020603050405020304" pitchFamily="18" charset="0"/>
              <a:ea typeface="Times New Roman" panose="02020603050405020304" pitchFamily="18" charset="0"/>
            </a:endParaRPr>
          </a:p>
          <a:p>
            <a:r>
              <a:rPr lang="en-GB" sz="1100" b="1">
                <a:solidFill>
                  <a:srgbClr val="000000"/>
                </a:solidFill>
                <a:effectLst/>
                <a:latin typeface="Arial" panose="020B060402020202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p>
            <a:r>
              <a:rPr lang="cy-GB" sz="1100" b="1">
                <a:solidFill>
                  <a:srgbClr val="000000"/>
                </a:solidFill>
                <a:effectLst/>
                <a:latin typeface="Arial" panose="020B0604020202020204" pitchFamily="34" charset="0"/>
                <a:ea typeface="Times New Roman" panose="02020603050405020304" pitchFamily="18" charset="0"/>
              </a:rPr>
              <a:t>Rhowch 7-8 marc</a:t>
            </a:r>
            <a:r>
              <a:rPr lang="cy-GB" sz="1100">
                <a:solidFill>
                  <a:srgbClr val="000000"/>
                </a:solidFill>
                <a:effectLst/>
                <a:latin typeface="Arial" panose="020B0604020202020204" pitchFamily="34" charset="0"/>
                <a:ea typeface="Times New Roman" panose="02020603050405020304" pitchFamily="18" charset="0"/>
              </a:rPr>
              <a:t> am awgrym ardderchog sy'n dangos gwybodaeth a dealltwriaeth fanwl o'r ffyrdd mae gweithwyr gofal plant yn gallu cefnogi ymddygiad cadarnhaol yn y lleoliad blynyddoedd cynnar.</a:t>
            </a:r>
            <a:endParaRPr lang="en-GB" sz="120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8D4D9EDA-F270-B8ED-77D1-C0B0E999195B}"/>
              </a:ext>
            </a:extLst>
          </p:cNvPr>
          <p:cNvPicPr>
            <a:picLocks noChangeAspect="1"/>
          </p:cNvPicPr>
          <p:nvPr/>
        </p:nvPicPr>
        <p:blipFill>
          <a:blip r:embed="rId2"/>
          <a:stretch>
            <a:fillRect/>
          </a:stretch>
        </p:blipFill>
        <p:spPr>
          <a:xfrm>
            <a:off x="273269" y="1172989"/>
            <a:ext cx="5445218" cy="2527780"/>
          </a:xfrm>
          <a:prstGeom prst="rect">
            <a:avLst/>
          </a:prstGeom>
        </p:spPr>
      </p:pic>
    </p:spTree>
    <p:extLst>
      <p:ext uri="{BB962C8B-B14F-4D97-AF65-F5344CB8AC3E}">
        <p14:creationId xmlns:p14="http://schemas.microsoft.com/office/powerpoint/2010/main" val="1644819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1106" sz="1800"/>
              <a:t>Cwestiwn</a:t>
            </a:r>
            <a:r>
              <a:rPr lang="en-GB" sz="1800"/>
              <a:t> 4(b) </a:t>
            </a:r>
            <a:r>
              <a:rPr lang="en-GB" sz="1800" err="1"/>
              <a:t>ateb</a:t>
            </a:r>
            <a:r>
              <a:rPr lang="en-GB" sz="1800"/>
              <a:t> </a:t>
            </a:r>
            <a:r>
              <a:rPr lang="en-GB" sz="1800" err="1"/>
              <a:t>yr</a:t>
            </a:r>
            <a:r>
              <a:rPr lang="en-GB" sz="1800"/>
              <a:t> </a:t>
            </a:r>
            <a:r>
              <a:rPr lang="en-GB" sz="1800" err="1"/>
              <a:t>ymgeisydd</a:t>
            </a:r>
            <a:r>
              <a:rPr lang="en-GB" sz="1800"/>
              <a:t> </a:t>
            </a:r>
            <a:r>
              <a:rPr lang="en-GB" sz="1800" err="1"/>
              <a:t>gyda</a:t>
            </a:r>
            <a:r>
              <a:rPr lang="en-GB" sz="1800"/>
              <a:t> </a:t>
            </a:r>
            <a:r>
              <a:rPr lang="en-GB" sz="1800" err="1"/>
              <a:t>sylwadau’r</a:t>
            </a:r>
            <a:r>
              <a:rPr lang="en-GB" sz="1800"/>
              <a:t> </a:t>
            </a:r>
            <a:r>
              <a:rPr lang="en-GB" sz="1800" err="1"/>
              <a:t>Uwch</a:t>
            </a:r>
            <a:r>
              <a:rPr lang="en-GB" sz="1800"/>
              <a:t> </a:t>
            </a:r>
            <a:r>
              <a:rPr lang="en-GB" sz="1800" err="1"/>
              <a:t>Arholwr</a:t>
            </a:r>
            <a:endParaRPr lang="en-GB" sz="1800"/>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6605657" y="1114436"/>
            <a:ext cx="5458297" cy="524660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6795248" y="1252428"/>
            <a:ext cx="5304564" cy="5026184"/>
          </a:xfrm>
          <a:prstGeom prst="rect">
            <a:avLst/>
          </a:prstGeom>
          <a:noFill/>
        </p:spPr>
        <p:txBody>
          <a:bodyPr wrap="square">
            <a:spAutoFit/>
          </a:bodyPr>
          <a:lstStyle/>
          <a:p>
            <a:pPr>
              <a:lnSpc>
                <a:spcPct val="107000"/>
              </a:lnSpc>
              <a:spcAft>
                <a:spcPts val="800"/>
              </a:spcAft>
            </a:pPr>
            <a:r>
              <a:rPr lang="cy-GB" sz="1800" b="1" i="1"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Adborth yr Uwch Arholwr​</a:t>
            </a:r>
            <a:br>
              <a:rPr lang="en-GB" b="1" kern="100">
                <a:latin typeface="Calibri" panose="020F0502020204030204" pitchFamily="34" charset="0"/>
                <a:ea typeface="Calibri" panose="020F0502020204030204" pitchFamily="34" charset="0"/>
                <a:cs typeface="Times New Roman" panose="02020603050405020304" pitchFamily="18" charset="0"/>
              </a:rPr>
            </a:br>
            <a:r>
              <a:rPr lang="cy-GB" sz="1800" i="1"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Roedd y set hon o gwestiynau yn gyfle i ehangu ymhellach ar y wybodaeth a gafwyd o ddamcaniaeth cyflyru clasurol Pavlov, gan ganolbwyntio ar ddylanwadau ei ddamcaniaeth yn ymarferol. Roedd y cwestiwn hwn – 4(b) yn gofyn i'r ymgeisydd awgrymu ffyrdd y gall gweithiwr gofal plant gefnogi ymddygiad cadarnhaol mewn lleoliadau blynyddoedd cynnar.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b="1" i="1"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Awgrym ar gyfer paratoi at arholiadau</a:t>
            </a:r>
            <a:br>
              <a:rPr lang="en-GB" b="1" kern="100">
                <a:latin typeface="Calibri" panose="020F0502020204030204" pitchFamily="34" charset="0"/>
                <a:ea typeface="Calibri" panose="020F0502020204030204" pitchFamily="34" charset="0"/>
                <a:cs typeface="Times New Roman" panose="02020603050405020304" pitchFamily="18" charset="0"/>
              </a:rPr>
            </a:br>
            <a:r>
              <a:rPr lang="cy-GB" sz="1800" i="1"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Roedd yr ymateb hwn yn darparu amrywiaeth o awgrymiadau a oedd yn glir ac yn fanwl ac mae'n ymateb gwych a gafodd farciau uchel.</a:t>
            </a:r>
            <a:r>
              <a:rPr lang="cy-GB" sz="1800"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i="1"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Gallai trafodaeth sy'n ymwneud yn uniongyrchol â damcaniaeth cyflyru clasurol Pavlov fod wedi gwella'r marc a roddwyd.</a:t>
            </a:r>
            <a:r>
              <a:rPr lang="cy-GB" sz="1800"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br>
              <a:rPr lang="cy-GB" sz="1800"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br>
            <a:r>
              <a:rPr lang="cy-GB" sz="1800" b="1" i="1"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Marciau a roddwyd 7/8</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8736AF3-D87A-B3FB-D09E-D512BFDADE7C}"/>
              </a:ext>
            </a:extLst>
          </p:cNvPr>
          <p:cNvSpPr txBox="1"/>
          <p:nvPr/>
        </p:nvSpPr>
        <p:spPr>
          <a:xfrm>
            <a:off x="128046" y="957705"/>
            <a:ext cx="6477611" cy="5755422"/>
          </a:xfrm>
          <a:prstGeom prst="rect">
            <a:avLst/>
          </a:prstGeom>
          <a:noFill/>
        </p:spPr>
        <p:txBody>
          <a:bodyPr wrap="square">
            <a:spAutoFit/>
          </a:bodyPr>
          <a:lstStyle/>
          <a:p>
            <a:r>
              <a:rPr lang="en-US" sz="1600"/>
              <a:t>They can use positive reinforcement by using a stickers or a traffic light name system or verbal positive reinforcement meaning </a:t>
            </a:r>
            <a:r>
              <a:rPr lang="en-US" sz="1600" err="1"/>
              <a:t>thst</a:t>
            </a:r>
            <a:r>
              <a:rPr lang="en-US" sz="1600"/>
              <a:t> is a child is showing positive </a:t>
            </a:r>
            <a:r>
              <a:rPr lang="en-US" sz="1600" err="1"/>
              <a:t>beahiour</a:t>
            </a:r>
            <a:r>
              <a:rPr lang="en-US" sz="1600"/>
              <a:t> they will </a:t>
            </a:r>
            <a:r>
              <a:rPr lang="en-US" sz="1600" err="1"/>
              <a:t>recive</a:t>
            </a:r>
            <a:r>
              <a:rPr lang="en-US" sz="1600"/>
              <a:t> positive reinforcement verbally such as ''Well Done '' this will make the child to want to </a:t>
            </a:r>
            <a:r>
              <a:rPr lang="en-US" sz="1600" err="1"/>
              <a:t>contiune</a:t>
            </a:r>
            <a:r>
              <a:rPr lang="en-US" sz="1600"/>
              <a:t> this behaviour to have more positive reinforcement. Negative reinforcement can also be used if negative behaviour is being shown the child will loose 5 minutes of their break this is will make the child not want to </a:t>
            </a:r>
            <a:r>
              <a:rPr lang="en-US" sz="1600" err="1"/>
              <a:t>repate</a:t>
            </a:r>
            <a:r>
              <a:rPr lang="en-US" sz="1600"/>
              <a:t> the negative behaviour because they missed their break. Social learning would also support positive behaviour in a early years setting seeing the members of staff speak to </a:t>
            </a:r>
            <a:r>
              <a:rPr lang="en-US" sz="1600" err="1"/>
              <a:t>eachother</a:t>
            </a:r>
            <a:r>
              <a:rPr lang="en-US" sz="1600"/>
              <a:t> </a:t>
            </a:r>
            <a:r>
              <a:rPr lang="en-US" sz="1600" err="1"/>
              <a:t>polielty</a:t>
            </a:r>
            <a:r>
              <a:rPr lang="en-US" sz="1600"/>
              <a:t> using their pleases and thank </a:t>
            </a:r>
            <a:r>
              <a:rPr lang="en-US" sz="1600" err="1"/>
              <a:t>yous</a:t>
            </a:r>
            <a:r>
              <a:rPr lang="en-US" sz="1600"/>
              <a:t> the children will observe this and by the members of staff being positive role models the children will socially learn from this and will copy this behaviour this can also happen with </a:t>
            </a:r>
            <a:r>
              <a:rPr lang="en-US" sz="1600" err="1"/>
              <a:t>hte</a:t>
            </a:r>
            <a:r>
              <a:rPr lang="en-US" sz="1600"/>
              <a:t> younger children in the school seeing their older peers as positive </a:t>
            </a:r>
            <a:r>
              <a:rPr lang="en-US" sz="1600" err="1"/>
              <a:t>rolemodles</a:t>
            </a:r>
            <a:r>
              <a:rPr lang="en-US" sz="1600"/>
              <a:t> and repeating their </a:t>
            </a:r>
            <a:r>
              <a:rPr lang="en-US" sz="1600" err="1"/>
              <a:t>behaviours</a:t>
            </a:r>
            <a:r>
              <a:rPr lang="en-US" sz="1600"/>
              <a:t> as a example in placement the older children of the school line up calmly for their dinner and the younger children have </a:t>
            </a:r>
            <a:r>
              <a:rPr lang="en-US" sz="1600" err="1"/>
              <a:t>recongised</a:t>
            </a:r>
            <a:r>
              <a:rPr lang="en-US" sz="1600"/>
              <a:t> this and are now wanting to do the same </a:t>
            </a:r>
            <a:r>
              <a:rPr lang="en-US" sz="1600" err="1"/>
              <a:t>bacuse</a:t>
            </a:r>
            <a:r>
              <a:rPr lang="en-US" sz="1600"/>
              <a:t> of this the younger children in my setting also </a:t>
            </a:r>
            <a:r>
              <a:rPr lang="en-US" sz="1600" err="1"/>
              <a:t>standf</a:t>
            </a:r>
            <a:r>
              <a:rPr lang="en-US" sz="1600"/>
              <a:t> calmly and in line when waiting for their dinner. Vicarious </a:t>
            </a:r>
            <a:r>
              <a:rPr lang="en-US" sz="1600" err="1"/>
              <a:t>reinforcemnt</a:t>
            </a:r>
            <a:r>
              <a:rPr lang="en-US" sz="1600"/>
              <a:t> would also support positive behaviour if a child sees their peer presenting </a:t>
            </a:r>
            <a:r>
              <a:rPr lang="en-US" sz="1600" err="1"/>
              <a:t>postiive</a:t>
            </a:r>
            <a:r>
              <a:rPr lang="en-US" sz="1600"/>
              <a:t> behaviour and </a:t>
            </a:r>
            <a:r>
              <a:rPr lang="en-US" sz="1600" err="1"/>
              <a:t>reciving</a:t>
            </a:r>
            <a:r>
              <a:rPr lang="en-US" sz="1600"/>
              <a:t> a positive reinforcement they will also present </a:t>
            </a:r>
            <a:r>
              <a:rPr lang="en-US" sz="1600" err="1"/>
              <a:t>postivie</a:t>
            </a:r>
            <a:r>
              <a:rPr lang="en-US" sz="1600"/>
              <a:t> </a:t>
            </a:r>
            <a:r>
              <a:rPr lang="en-US" sz="1600" err="1"/>
              <a:t>behiour</a:t>
            </a:r>
            <a:r>
              <a:rPr lang="en-US" sz="1600"/>
              <a:t> </a:t>
            </a:r>
            <a:r>
              <a:rPr lang="en-US" sz="1600" err="1"/>
              <a:t>becuase</a:t>
            </a:r>
            <a:r>
              <a:rPr lang="en-US" sz="1600"/>
              <a:t> they too want the </a:t>
            </a:r>
            <a:r>
              <a:rPr lang="en-US" sz="1600" err="1"/>
              <a:t>postivie</a:t>
            </a:r>
            <a:r>
              <a:rPr lang="en-US" sz="1600"/>
              <a:t> reinforcement.</a:t>
            </a:r>
            <a:endParaRPr lang="en-GB" sz="1600"/>
          </a:p>
        </p:txBody>
      </p:sp>
    </p:spTree>
    <p:extLst>
      <p:ext uri="{BB962C8B-B14F-4D97-AF65-F5344CB8AC3E}">
        <p14:creationId xmlns:p14="http://schemas.microsoft.com/office/powerpoint/2010/main" val="1014411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1106" sz="1800"/>
              <a:t>Cwestiwn</a:t>
            </a:r>
            <a:r>
              <a:rPr lang="en-GB" sz="1800"/>
              <a:t> 6 </a:t>
            </a:r>
            <a:r>
              <a:rPr lang="1106" sz="1800"/>
              <a:t>a'r cynllun marcio </a:t>
            </a:r>
            <a:endParaRPr lang="en-GB" sz="1800"/>
          </a:p>
        </p:txBody>
      </p:sp>
      <p:sp>
        <p:nvSpPr>
          <p:cNvPr id="25" name="TextBox 24">
            <a:extLst>
              <a:ext uri="{FF2B5EF4-FFF2-40B4-BE49-F238E27FC236}">
                <a16:creationId xmlns:a16="http://schemas.microsoft.com/office/drawing/2014/main" id="{0E46DCE2-3062-37C1-AB9B-D8791BEB24D8}"/>
              </a:ext>
            </a:extLst>
          </p:cNvPr>
          <p:cNvSpPr txBox="1"/>
          <p:nvPr/>
        </p:nvSpPr>
        <p:spPr>
          <a:xfrm>
            <a:off x="6212910" y="117343"/>
            <a:ext cx="2900939" cy="738664"/>
          </a:xfrm>
          <a:prstGeom prst="rect">
            <a:avLst/>
          </a:prstGeom>
          <a:noFill/>
        </p:spPr>
        <p:txBody>
          <a:bodyPr wrap="square">
            <a:spAutoFit/>
          </a:bodyPr>
          <a:lstStyle/>
          <a:p>
            <a:r>
              <a:rPr lang="en-GB" sz="1400" err="1">
                <a:solidFill>
                  <a:schemeClr val="accent1"/>
                </a:solidFill>
              </a:rPr>
              <a:t>Berfau</a:t>
            </a:r>
            <a:r>
              <a:rPr lang="en-GB" sz="1400">
                <a:solidFill>
                  <a:schemeClr val="accent1"/>
                </a:solidFill>
              </a:rPr>
              <a:t> </a:t>
            </a:r>
            <a:r>
              <a:rPr lang="en-GB" sz="1400" err="1">
                <a:solidFill>
                  <a:schemeClr val="accent1"/>
                </a:solidFill>
              </a:rPr>
              <a:t>Gorchymyn</a:t>
            </a:r>
            <a:r>
              <a:rPr lang="en-US" sz="1400">
                <a:solidFill>
                  <a:schemeClr val="accent1"/>
                </a:solidFill>
              </a:rPr>
              <a:t>: </a:t>
            </a:r>
            <a:r>
              <a:rPr lang="en-GB" sz="1400" b="1" i="1" err="1">
                <a:solidFill>
                  <a:srgbClr val="0070C0"/>
                </a:solidFill>
              </a:rPr>
              <a:t>Disgrifiwch</a:t>
            </a:r>
            <a:r>
              <a:rPr lang="en-GB" sz="1400">
                <a:solidFill>
                  <a:srgbClr val="0070C0"/>
                </a:solidFill>
              </a:rPr>
              <a:t> </a:t>
            </a:r>
            <a:r>
              <a:rPr lang="en-GB" sz="1400" err="1">
                <a:solidFill>
                  <a:srgbClr val="0070C0"/>
                </a:solidFill>
              </a:rPr>
              <a:t>Rhoi</a:t>
            </a:r>
            <a:r>
              <a:rPr lang="en-GB" sz="1400">
                <a:solidFill>
                  <a:srgbClr val="0070C0"/>
                </a:solidFill>
              </a:rPr>
              <a:t> </a:t>
            </a:r>
            <a:r>
              <a:rPr lang="en-GB" sz="1400" err="1">
                <a:solidFill>
                  <a:srgbClr val="0070C0"/>
                </a:solidFill>
              </a:rPr>
              <a:t>nodweddion</a:t>
            </a:r>
            <a:r>
              <a:rPr lang="en-GB" sz="1400">
                <a:solidFill>
                  <a:srgbClr val="0070C0"/>
                </a:solidFill>
              </a:rPr>
              <a:t>/</a:t>
            </a:r>
            <a:r>
              <a:rPr lang="en-GB" sz="1400" err="1">
                <a:solidFill>
                  <a:srgbClr val="0070C0"/>
                </a:solidFill>
              </a:rPr>
              <a:t>prif</a:t>
            </a:r>
            <a:r>
              <a:rPr lang="en-GB" sz="1400">
                <a:solidFill>
                  <a:srgbClr val="0070C0"/>
                </a:solidFill>
              </a:rPr>
              <a:t> </a:t>
            </a:r>
            <a:r>
              <a:rPr lang="en-GB" sz="1400" err="1">
                <a:solidFill>
                  <a:srgbClr val="0070C0"/>
                </a:solidFill>
              </a:rPr>
              <a:t>nodweddion</a:t>
            </a:r>
            <a:r>
              <a:rPr lang="en-GB" sz="1400">
                <a:solidFill>
                  <a:srgbClr val="0070C0"/>
                </a:solidFill>
              </a:rPr>
              <a:t> neu </a:t>
            </a:r>
            <a:r>
              <a:rPr lang="en-GB" sz="1400" err="1">
                <a:solidFill>
                  <a:srgbClr val="0070C0"/>
                </a:solidFill>
              </a:rPr>
              <a:t>ddisgrifiad</a:t>
            </a:r>
            <a:r>
              <a:rPr lang="en-GB" sz="1400">
                <a:solidFill>
                  <a:srgbClr val="0070C0"/>
                </a:solidFill>
              </a:rPr>
              <a:t> </a:t>
            </a:r>
            <a:r>
              <a:rPr lang="en-GB" sz="1400" err="1">
                <a:solidFill>
                  <a:srgbClr val="0070C0"/>
                </a:solidFill>
              </a:rPr>
              <a:t>cryno</a:t>
            </a:r>
            <a:endParaRPr lang="en-GB" sz="1400">
              <a:solidFill>
                <a:srgbClr val="0070C0"/>
              </a:solidFill>
              <a:highlight>
                <a:srgbClr val="FFFF00"/>
              </a:highlight>
            </a:endParaRPr>
          </a:p>
        </p:txBody>
      </p:sp>
      <p:sp>
        <p:nvSpPr>
          <p:cNvPr id="6" name="TextBox 5">
            <a:extLst>
              <a:ext uri="{FF2B5EF4-FFF2-40B4-BE49-F238E27FC236}">
                <a16:creationId xmlns:a16="http://schemas.microsoft.com/office/drawing/2014/main" id="{CECDCC58-A451-D435-5339-7F44BE61B1A3}"/>
              </a:ext>
            </a:extLst>
          </p:cNvPr>
          <p:cNvSpPr txBox="1"/>
          <p:nvPr/>
        </p:nvSpPr>
        <p:spPr>
          <a:xfrm>
            <a:off x="6332549" y="887756"/>
            <a:ext cx="5691809" cy="6232475"/>
          </a:xfrm>
          <a:prstGeom prst="rect">
            <a:avLst/>
          </a:prstGeom>
          <a:noFill/>
        </p:spPr>
        <p:txBody>
          <a:bodyPr wrap="square">
            <a:spAutoFit/>
          </a:bodyPr>
          <a:lstStyle/>
          <a:p>
            <a:r>
              <a:rPr lang="cy-GB" sz="1050">
                <a:effectLst/>
                <a:latin typeface="Arial" panose="020B0604020202020204" pitchFamily="34" charset="0"/>
                <a:ea typeface="Times New Roman" panose="02020603050405020304" pitchFamily="18" charset="0"/>
              </a:rPr>
              <a:t>Gall yr ateb gyfeirio at y canlynol: </a:t>
            </a:r>
            <a:endParaRPr lang="en-GB" sz="105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Perfformiad academaidd / dysgu gwell </a:t>
            </a:r>
            <a:endParaRPr lang="en-GB" sz="105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Profiadau dysgu cadarnhaol </a:t>
            </a:r>
            <a:endParaRPr lang="en-GB" sz="105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Helpu i archwilio diddordebau personol </a:t>
            </a:r>
            <a:endParaRPr lang="en-GB" sz="105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Helpu i greu safbwynt ehangach</a:t>
            </a:r>
            <a:endParaRPr lang="en-GB" sz="105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Meithrin hunan-barch uwch</a:t>
            </a:r>
            <a:endParaRPr lang="en-GB" sz="105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Cynnig mwy o gyfleoedd cymdeithasol</a:t>
            </a:r>
            <a:endParaRPr lang="en-GB" sz="105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Gwella datblygiad cymdeithasol </a:t>
            </a:r>
            <a:endParaRPr lang="en-GB" sz="105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Gwella sgiliau cyfathrebu </a:t>
            </a:r>
            <a:endParaRPr lang="en-GB" sz="105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Cynnig cyfleoedd cynhyrchiol i ddysgu </a:t>
            </a:r>
            <a:endParaRPr lang="en-GB" sz="105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Ymdeimlad o deilyngdod </a:t>
            </a:r>
            <a:endParaRPr lang="en-GB" sz="105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Helpu i fagu hunanhyder</a:t>
            </a:r>
            <a:endParaRPr lang="en-GB" sz="105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Mwy o hunan-werth </a:t>
            </a:r>
            <a:endParaRPr lang="en-GB" sz="105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Datblygu gwaith tîm</a:t>
            </a:r>
            <a:endParaRPr lang="en-GB" sz="105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Datblygu sgiliau datrys problemau </a:t>
            </a:r>
            <a:endParaRPr lang="en-GB" sz="105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Mwy o ymrwymiad </a:t>
            </a:r>
            <a:endParaRPr lang="en-GB" sz="105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Dysgu pwysigrwydd rhannu amser / rhoi eich amser personol / gofalu am eraill / cefnogi eraill / helpu eraill</a:t>
            </a:r>
            <a:endParaRPr lang="en-GB" sz="105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Creu ymdeimlad o berthyn / cysylltiad ag eraill </a:t>
            </a:r>
            <a:endParaRPr lang="en-GB" sz="105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Bod yn rhan o dîm / grŵp / clwb ac ati</a:t>
            </a:r>
            <a:endParaRPr lang="en-GB" sz="105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Gwella sgiliau rheoli amser </a:t>
            </a:r>
            <a:endParaRPr lang="en-GB" sz="105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Dysgu sgiliau newydd </a:t>
            </a:r>
            <a:endParaRPr lang="en-GB" sz="105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Datblygu syniadau o ran dewisiadau gyrfa</a:t>
            </a:r>
            <a:endParaRPr lang="en-GB" sz="105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Cynyddu annibyniaeth</a:t>
            </a:r>
            <a:endParaRPr lang="en-GB" sz="105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Cynyddu cymhelliant</a:t>
            </a:r>
            <a:endParaRPr lang="en-GB" sz="105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Helpu i gyfarfod pobl newydd </a:t>
            </a:r>
            <a:endParaRPr lang="en-GB" sz="105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Profi gwahanol amgylcheddau</a:t>
            </a:r>
            <a:endParaRPr lang="en-GB" sz="105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Croesawu heriau newydd </a:t>
            </a:r>
            <a:endParaRPr lang="en-GB" sz="105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Datblygu sgiliau i gefnogi dysgu yn yr ystafell ddosbarth </a:t>
            </a:r>
            <a:endParaRPr lang="en-GB" sz="105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Dysgu sgiliau i helpu i ddeall y byd gwaith </a:t>
            </a:r>
            <a:endParaRPr lang="en-GB" sz="105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Meithrin / datblygu cymeriad </a:t>
            </a:r>
            <a:endParaRPr lang="en-GB" sz="105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Dysgu am gryfderau a gwendidau personol </a:t>
            </a:r>
            <a:endParaRPr lang="en-GB" sz="105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Datblygu sgiliau arwain </a:t>
            </a:r>
            <a:endParaRPr lang="en-GB" sz="105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Datblygu gwydnwch </a:t>
            </a:r>
            <a:endParaRPr lang="en-GB" sz="105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a:solidFill>
                  <a:srgbClr val="000000"/>
                </a:solidFill>
                <a:effectLst/>
                <a:latin typeface="Arial" panose="020B0604020202020204" pitchFamily="34" charset="0"/>
                <a:ea typeface="Times New Roman" panose="02020603050405020304" pitchFamily="18" charset="0"/>
              </a:rPr>
              <a:t>Datblygu mwy o hunanymwybyddiaeth. </a:t>
            </a:r>
            <a:endParaRPr lang="en-GB" sz="1050">
              <a:effectLst/>
              <a:latin typeface="Times New Roman" panose="02020603050405020304" pitchFamily="18" charset="0"/>
              <a:ea typeface="Times New Roman" panose="02020603050405020304" pitchFamily="18" charset="0"/>
            </a:endParaRPr>
          </a:p>
          <a:p>
            <a:r>
              <a:rPr lang="cy-GB" sz="1050">
                <a:solidFill>
                  <a:srgbClr val="000000"/>
                </a:solidFill>
                <a:effectLst/>
                <a:latin typeface="Arial" panose="020B0604020202020204" pitchFamily="34" charset="0"/>
                <a:ea typeface="Times New Roman" panose="02020603050405020304" pitchFamily="18" charset="0"/>
              </a:rPr>
              <a:t>Nid yw’r rhestr hon yn gynhwysfawr. </a:t>
            </a:r>
            <a:endParaRPr lang="en-GB" sz="1050">
              <a:effectLst/>
              <a:latin typeface="Times New Roman" panose="02020603050405020304" pitchFamily="18" charset="0"/>
              <a:ea typeface="Times New Roman" panose="02020603050405020304" pitchFamily="18" charset="0"/>
            </a:endParaRPr>
          </a:p>
          <a:p>
            <a:pPr>
              <a:tabLst>
                <a:tab pos="457200" algn="l"/>
                <a:tab pos="914400" algn="l"/>
                <a:tab pos="5715000" algn="r"/>
              </a:tabLst>
            </a:pPr>
            <a:r>
              <a:rPr lang="cy-GB" sz="1050">
                <a:solidFill>
                  <a:srgbClr val="000000"/>
                </a:solidFill>
                <a:effectLst/>
                <a:latin typeface="Arial" panose="020B0604020202020204" pitchFamily="34" charset="0"/>
                <a:ea typeface="Times New Roman" panose="02020603050405020304" pitchFamily="18" charset="0"/>
              </a:rPr>
              <a:t>Rhowch farciau am unrhyw ateb perthnasol arall.</a:t>
            </a:r>
            <a:endParaRPr lang="en-GB" sz="105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B0B03283-276E-B5AB-1C9A-56FEF10C4AA6}"/>
              </a:ext>
            </a:extLst>
          </p:cNvPr>
          <p:cNvSpPr txBox="1"/>
          <p:nvPr/>
        </p:nvSpPr>
        <p:spPr>
          <a:xfrm>
            <a:off x="282011" y="3426685"/>
            <a:ext cx="5183369" cy="3308598"/>
          </a:xfrm>
          <a:prstGeom prst="rect">
            <a:avLst/>
          </a:prstGeom>
          <a:noFill/>
        </p:spPr>
        <p:txBody>
          <a:bodyPr wrap="square">
            <a:spAutoFit/>
          </a:bodyPr>
          <a:lstStyle/>
          <a:p>
            <a:r>
              <a:rPr lang="cy-GB" sz="1100">
                <a:effectLst/>
                <a:latin typeface="Arial" panose="020B0604020202020204" pitchFamily="34" charset="0"/>
                <a:ea typeface="Times New Roman" panose="02020603050405020304" pitchFamily="18" charset="0"/>
              </a:rPr>
              <a:t>Rhowch hyd at </a:t>
            </a:r>
            <a:r>
              <a:rPr lang="cy-GB" sz="1100" b="1">
                <a:effectLst/>
                <a:latin typeface="Arial" panose="020B0604020202020204" pitchFamily="34" charset="0"/>
                <a:ea typeface="Times New Roman" panose="02020603050405020304" pitchFamily="18" charset="0"/>
              </a:rPr>
              <a:t>7 marc</a:t>
            </a:r>
            <a:r>
              <a:rPr lang="cy-GB" sz="1100">
                <a:effectLst/>
                <a:latin typeface="Arial" panose="020B060402020202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p>
            <a:r>
              <a:rPr lang="en-GB" sz="1100" b="1">
                <a:effectLst/>
                <a:latin typeface="Arial" panose="020B060402020202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p>
            <a:r>
              <a:rPr lang="cy-GB" sz="1100" b="1">
                <a:effectLst/>
                <a:latin typeface="Arial" panose="020B0604020202020204" pitchFamily="34" charset="0"/>
                <a:ea typeface="Times New Roman" panose="02020603050405020304" pitchFamily="18" charset="0"/>
              </a:rPr>
              <a:t>Rhowch 0 marc </a:t>
            </a:r>
            <a:r>
              <a:rPr lang="cy-GB" sz="1100">
                <a:effectLst/>
                <a:latin typeface="Arial" panose="020B0604020202020204" pitchFamily="34" charset="0"/>
                <a:ea typeface="Times New Roman" panose="02020603050405020304" pitchFamily="18" charset="0"/>
              </a:rPr>
              <a:t>am ddisgrifiad nad yw’n haeddu ennill marciau.</a:t>
            </a:r>
            <a:endParaRPr lang="en-GB" sz="1200">
              <a:effectLst/>
              <a:latin typeface="Times New Roman" panose="02020603050405020304" pitchFamily="18" charset="0"/>
              <a:ea typeface="Times New Roman" panose="02020603050405020304" pitchFamily="18" charset="0"/>
            </a:endParaRPr>
          </a:p>
          <a:p>
            <a:r>
              <a:rPr lang="en-GB" sz="1100">
                <a:effectLst/>
                <a:latin typeface="Arial" panose="020B060402020202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p>
            <a:r>
              <a:rPr lang="cy-GB" sz="1100" b="1">
                <a:effectLst/>
                <a:latin typeface="Arial" panose="020B0604020202020204" pitchFamily="34" charset="0"/>
                <a:ea typeface="Times New Roman" panose="02020603050405020304" pitchFamily="18" charset="0"/>
              </a:rPr>
              <a:t>Rhowch 1-2 farc </a:t>
            </a:r>
            <a:r>
              <a:rPr lang="cy-GB" sz="1100">
                <a:effectLst/>
                <a:latin typeface="Arial" panose="020B0604020202020204" pitchFamily="34" charset="0"/>
                <a:ea typeface="Times New Roman" panose="02020603050405020304" pitchFamily="18" charset="0"/>
              </a:rPr>
              <a:t>am ddisgrifiad cyfyngedig sy'n dangos fawr ddim gwybodaeth a dealltwriaeth o bwysigrwydd a gwerth cymryd rhan mewn gweithgareddau allgyrsiol yn yr ysgol.</a:t>
            </a:r>
            <a:endParaRPr lang="en-GB" sz="1200">
              <a:effectLst/>
              <a:latin typeface="Times New Roman" panose="02020603050405020304" pitchFamily="18" charset="0"/>
              <a:ea typeface="Times New Roman" panose="02020603050405020304" pitchFamily="18" charset="0"/>
            </a:endParaRPr>
          </a:p>
          <a:p>
            <a:r>
              <a:rPr lang="en-GB" sz="1100">
                <a:effectLst/>
                <a:latin typeface="Arial" panose="020B060402020202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p>
            <a:r>
              <a:rPr lang="cy-GB" sz="1100" b="1">
                <a:effectLst/>
                <a:latin typeface="Arial" panose="020B0604020202020204" pitchFamily="34" charset="0"/>
                <a:ea typeface="Times New Roman" panose="02020603050405020304" pitchFamily="18" charset="0"/>
              </a:rPr>
              <a:t>Rhowch 3-4 marc </a:t>
            </a:r>
            <a:r>
              <a:rPr lang="cy-GB" sz="1100">
                <a:effectLst/>
                <a:latin typeface="Arial" panose="020B0604020202020204" pitchFamily="34" charset="0"/>
                <a:ea typeface="Times New Roman" panose="02020603050405020304" pitchFamily="18" charset="0"/>
              </a:rPr>
              <a:t>am ddisgrifiad da sy'n dangos rhywfaint o wybodaeth a dealltwriaeth o bwysigrwydd a gwerth cymryd rhan mewn gweithgareddau allgyrsiol yn yr ysgol.</a:t>
            </a:r>
            <a:endParaRPr lang="en-GB" sz="1200">
              <a:effectLst/>
              <a:latin typeface="Times New Roman" panose="02020603050405020304" pitchFamily="18" charset="0"/>
              <a:ea typeface="Times New Roman" panose="02020603050405020304" pitchFamily="18" charset="0"/>
            </a:endParaRPr>
          </a:p>
          <a:p>
            <a:r>
              <a:rPr lang="en-GB" sz="1100">
                <a:effectLst/>
                <a:latin typeface="Arial" panose="020B060402020202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p>
            <a:r>
              <a:rPr lang="cy-GB" sz="1100" b="1">
                <a:effectLst/>
                <a:latin typeface="Arial" panose="020B0604020202020204" pitchFamily="34" charset="0"/>
                <a:ea typeface="Times New Roman" panose="02020603050405020304" pitchFamily="18" charset="0"/>
              </a:rPr>
              <a:t>Rhowch 5-6 marc </a:t>
            </a:r>
            <a:r>
              <a:rPr lang="cy-GB" sz="1100">
                <a:effectLst/>
                <a:latin typeface="Arial" panose="020B0604020202020204" pitchFamily="34" charset="0"/>
                <a:ea typeface="Times New Roman" panose="02020603050405020304" pitchFamily="18" charset="0"/>
              </a:rPr>
              <a:t>am ddisgrifiad da iawn sy'n dangos gwybodaeth a dealltwriaeth gadarn o bwysigrwydd a gwerth cymryd rhan mewn gweithgareddau allgyrsiol yn yr ysgol.</a:t>
            </a:r>
            <a:endParaRPr lang="en-GB" sz="1200">
              <a:effectLst/>
              <a:latin typeface="Times New Roman" panose="02020603050405020304" pitchFamily="18" charset="0"/>
              <a:ea typeface="Times New Roman" panose="02020603050405020304" pitchFamily="18" charset="0"/>
            </a:endParaRPr>
          </a:p>
          <a:p>
            <a:r>
              <a:rPr lang="en-GB" sz="1100" b="1">
                <a:effectLst/>
                <a:latin typeface="Arial" panose="020B060402020202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p>
            <a:r>
              <a:rPr lang="cy-GB" sz="1100" b="1">
                <a:effectLst/>
                <a:latin typeface="Arial" panose="020B0604020202020204" pitchFamily="34" charset="0"/>
                <a:ea typeface="Times New Roman" panose="02020603050405020304" pitchFamily="18" charset="0"/>
              </a:rPr>
              <a:t>Rhowch 7 marc </a:t>
            </a:r>
            <a:r>
              <a:rPr lang="cy-GB" sz="1100">
                <a:effectLst/>
                <a:latin typeface="Arial" panose="020B0604020202020204" pitchFamily="34" charset="0"/>
                <a:ea typeface="Times New Roman" panose="02020603050405020304" pitchFamily="18" charset="0"/>
              </a:rPr>
              <a:t>am ddisgrifiad da sy'n dangos gwybodaeth a dealltwriaeth fanwl o bwysigrwydd a gwerth cymryd rhan mewn gweithgareddau allgyrsiol yn yr ysgol.</a:t>
            </a:r>
            <a:endParaRPr lang="en-GB" sz="120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0943F6C0-926E-FD72-3551-A771B0C7C4A0}"/>
              </a:ext>
            </a:extLst>
          </p:cNvPr>
          <p:cNvPicPr>
            <a:picLocks noChangeAspect="1"/>
          </p:cNvPicPr>
          <p:nvPr/>
        </p:nvPicPr>
        <p:blipFill>
          <a:blip r:embed="rId2"/>
          <a:stretch>
            <a:fillRect/>
          </a:stretch>
        </p:blipFill>
        <p:spPr>
          <a:xfrm>
            <a:off x="282010" y="1081271"/>
            <a:ext cx="5776999" cy="2347730"/>
          </a:xfrm>
          <a:prstGeom prst="rect">
            <a:avLst/>
          </a:prstGeom>
        </p:spPr>
      </p:pic>
    </p:spTree>
    <p:extLst>
      <p:ext uri="{BB962C8B-B14F-4D97-AF65-F5344CB8AC3E}">
        <p14:creationId xmlns:p14="http://schemas.microsoft.com/office/powerpoint/2010/main" val="2172936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1106" sz="1800"/>
              <a:t>Cwestiwn</a:t>
            </a:r>
            <a:r>
              <a:rPr lang="en-GB" sz="1800"/>
              <a:t> 6 </a:t>
            </a:r>
            <a:r>
              <a:rPr lang="en-GB" sz="1800" err="1"/>
              <a:t>ateb</a:t>
            </a:r>
            <a:r>
              <a:rPr lang="en-GB" sz="1800"/>
              <a:t> </a:t>
            </a:r>
            <a:r>
              <a:rPr lang="en-GB" sz="1800" err="1"/>
              <a:t>yr</a:t>
            </a:r>
            <a:r>
              <a:rPr lang="en-GB" sz="1800"/>
              <a:t> </a:t>
            </a:r>
            <a:r>
              <a:rPr lang="en-GB" sz="1800" err="1"/>
              <a:t>ymgeisydd</a:t>
            </a:r>
            <a:r>
              <a:rPr lang="en-GB" sz="1800"/>
              <a:t> </a:t>
            </a:r>
            <a:r>
              <a:rPr lang="en-GB" sz="1800" err="1"/>
              <a:t>gyda</a:t>
            </a:r>
            <a:r>
              <a:rPr lang="en-GB" sz="1800"/>
              <a:t> </a:t>
            </a:r>
            <a:r>
              <a:rPr lang="en-GB" sz="1800" err="1"/>
              <a:t>sylwadau’r</a:t>
            </a:r>
            <a:r>
              <a:rPr lang="en-GB" sz="1800"/>
              <a:t> </a:t>
            </a:r>
            <a:r>
              <a:rPr lang="en-GB" sz="1800" err="1"/>
              <a:t>Uwch</a:t>
            </a:r>
            <a:r>
              <a:rPr lang="en-GB" sz="1800"/>
              <a:t> </a:t>
            </a:r>
            <a:r>
              <a:rPr lang="en-GB" sz="1800" err="1"/>
              <a:t>Arholwr</a:t>
            </a:r>
            <a:endParaRPr lang="en-GB" sz="1800"/>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5833040" y="1114436"/>
            <a:ext cx="6096000" cy="5476035"/>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4" name="TextBox 3">
            <a:extLst>
              <a:ext uri="{FF2B5EF4-FFF2-40B4-BE49-F238E27FC236}">
                <a16:creationId xmlns:a16="http://schemas.microsoft.com/office/drawing/2014/main" id="{E609F19C-FB38-E2C3-EF6C-30BCD5F7FAAE}"/>
              </a:ext>
            </a:extLst>
          </p:cNvPr>
          <p:cNvSpPr txBox="1"/>
          <p:nvPr/>
        </p:nvSpPr>
        <p:spPr>
          <a:xfrm>
            <a:off x="262961" y="1114436"/>
            <a:ext cx="5185339" cy="5509200"/>
          </a:xfrm>
          <a:prstGeom prst="rect">
            <a:avLst/>
          </a:prstGeom>
          <a:noFill/>
        </p:spPr>
        <p:txBody>
          <a:bodyPr wrap="square">
            <a:spAutoFit/>
          </a:bodyPr>
          <a:lstStyle/>
          <a:p>
            <a:r>
              <a:rPr lang="en-US" sz="1600"/>
              <a:t>Extra </a:t>
            </a:r>
            <a:r>
              <a:rPr lang="en-US" sz="1600" err="1"/>
              <a:t>curriculm</a:t>
            </a:r>
            <a:r>
              <a:rPr lang="en-US" sz="1600"/>
              <a:t> </a:t>
            </a:r>
            <a:r>
              <a:rPr lang="en-US" sz="1600" err="1"/>
              <a:t>activitys</a:t>
            </a:r>
            <a:r>
              <a:rPr lang="en-US" sz="1600"/>
              <a:t> are vitally important for </a:t>
            </a:r>
            <a:r>
              <a:rPr lang="en-US" sz="1600" err="1"/>
              <a:t>childrens</a:t>
            </a:r>
            <a:r>
              <a:rPr lang="en-US" sz="1600"/>
              <a:t> growth </a:t>
            </a:r>
            <a:r>
              <a:rPr lang="en-US" sz="1600" err="1"/>
              <a:t>hollistically</a:t>
            </a:r>
            <a:r>
              <a:rPr lang="en-US" sz="1600"/>
              <a:t> for example </a:t>
            </a:r>
            <a:r>
              <a:rPr lang="en-US" sz="1600" err="1"/>
              <a:t>socialy</a:t>
            </a:r>
            <a:r>
              <a:rPr lang="en-US" sz="1600"/>
              <a:t> a child can develop from extra curricular </a:t>
            </a:r>
            <a:r>
              <a:rPr lang="en-US" sz="1600" err="1"/>
              <a:t>activtiys</a:t>
            </a:r>
            <a:r>
              <a:rPr lang="en-US" sz="1600"/>
              <a:t> as it will support them in creating new bonds with child who have </a:t>
            </a:r>
            <a:r>
              <a:rPr lang="en-US" sz="1600" err="1"/>
              <a:t>simular</a:t>
            </a:r>
            <a:r>
              <a:rPr lang="en-US" sz="1600"/>
              <a:t> </a:t>
            </a:r>
            <a:r>
              <a:rPr lang="en-US" sz="1600" err="1"/>
              <a:t>intrests,extra</a:t>
            </a:r>
            <a:r>
              <a:rPr lang="en-US" sz="1600"/>
              <a:t> curricular </a:t>
            </a:r>
            <a:r>
              <a:rPr lang="en-US" sz="1600" err="1"/>
              <a:t>activitys</a:t>
            </a:r>
            <a:r>
              <a:rPr lang="en-US" sz="1600"/>
              <a:t> support a </a:t>
            </a:r>
            <a:r>
              <a:rPr lang="en-US" sz="1600" err="1"/>
              <a:t>childs</a:t>
            </a:r>
            <a:r>
              <a:rPr lang="en-US" sz="1600"/>
              <a:t> physical development by keeping </a:t>
            </a:r>
            <a:r>
              <a:rPr lang="en-US" sz="1600" err="1"/>
              <a:t>htem</a:t>
            </a:r>
            <a:r>
              <a:rPr lang="en-US" sz="1600"/>
              <a:t> fit and healthy but in a fun </a:t>
            </a:r>
            <a:r>
              <a:rPr lang="en-US" sz="1600" err="1"/>
              <a:t>way.Extra</a:t>
            </a:r>
            <a:r>
              <a:rPr lang="en-US" sz="1600"/>
              <a:t> curricular </a:t>
            </a:r>
            <a:r>
              <a:rPr lang="en-US" sz="1600" err="1"/>
              <a:t>activitys</a:t>
            </a:r>
            <a:r>
              <a:rPr lang="en-US" sz="1600"/>
              <a:t> could also support a </a:t>
            </a:r>
            <a:r>
              <a:rPr lang="en-US" sz="1600" err="1"/>
              <a:t>childs</a:t>
            </a:r>
            <a:r>
              <a:rPr lang="en-US" sz="1600"/>
              <a:t> language development by they may learn new words or even a new </a:t>
            </a:r>
            <a:r>
              <a:rPr lang="en-US" sz="1600" err="1"/>
              <a:t>language,intellectually</a:t>
            </a:r>
            <a:r>
              <a:rPr lang="en-US" sz="1600"/>
              <a:t> a child may </a:t>
            </a:r>
            <a:r>
              <a:rPr lang="en-US" sz="1600" err="1"/>
              <a:t>develope</a:t>
            </a:r>
            <a:r>
              <a:rPr lang="en-US" sz="1600"/>
              <a:t> as extra curricular </a:t>
            </a:r>
            <a:r>
              <a:rPr lang="en-US" sz="1600" err="1"/>
              <a:t>activitys</a:t>
            </a:r>
            <a:r>
              <a:rPr lang="en-US" sz="1600"/>
              <a:t> can involve </a:t>
            </a:r>
            <a:r>
              <a:rPr lang="en-US" sz="1600" err="1"/>
              <a:t>promblem</a:t>
            </a:r>
            <a:r>
              <a:rPr lang="en-US" sz="1600"/>
              <a:t> solving and thinking outside the </a:t>
            </a:r>
            <a:r>
              <a:rPr lang="en-US" sz="1600" err="1"/>
              <a:t>box,extra</a:t>
            </a:r>
            <a:r>
              <a:rPr lang="en-US" sz="1600"/>
              <a:t> </a:t>
            </a:r>
            <a:r>
              <a:rPr lang="en-US" sz="1600" err="1"/>
              <a:t>curricualr</a:t>
            </a:r>
            <a:r>
              <a:rPr lang="en-US" sz="1600"/>
              <a:t> </a:t>
            </a:r>
            <a:r>
              <a:rPr lang="en-US" sz="1600" err="1"/>
              <a:t>activitys</a:t>
            </a:r>
            <a:r>
              <a:rPr lang="en-US" sz="1600"/>
              <a:t> </a:t>
            </a:r>
            <a:r>
              <a:rPr lang="en-US" sz="1600" err="1"/>
              <a:t>alow</a:t>
            </a:r>
            <a:r>
              <a:rPr lang="en-US" sz="1600"/>
              <a:t> children to develop </a:t>
            </a:r>
            <a:r>
              <a:rPr lang="en-US" sz="1600" err="1"/>
              <a:t>creativly</a:t>
            </a:r>
            <a:r>
              <a:rPr lang="en-US" sz="1600"/>
              <a:t> as they can create pictures find new ways to express </a:t>
            </a:r>
            <a:r>
              <a:rPr lang="en-US" sz="1600" err="1"/>
              <a:t>themselfs.Extra</a:t>
            </a:r>
            <a:r>
              <a:rPr lang="en-US" sz="1600"/>
              <a:t> curricular </a:t>
            </a:r>
            <a:r>
              <a:rPr lang="en-US" sz="1600" err="1"/>
              <a:t>activitys</a:t>
            </a:r>
            <a:r>
              <a:rPr lang="en-US" sz="1600"/>
              <a:t> support </a:t>
            </a:r>
            <a:r>
              <a:rPr lang="en-US" sz="1600" err="1"/>
              <a:t>emtional</a:t>
            </a:r>
            <a:r>
              <a:rPr lang="en-US" sz="1600"/>
              <a:t> development as a child can explore their feeling and if they enjoy </a:t>
            </a:r>
            <a:r>
              <a:rPr lang="en-US" sz="1600" err="1"/>
              <a:t>activitys</a:t>
            </a:r>
            <a:r>
              <a:rPr lang="en-US" sz="1600"/>
              <a:t> and if they </a:t>
            </a:r>
            <a:r>
              <a:rPr lang="en-US" sz="1600" err="1"/>
              <a:t>dont</a:t>
            </a:r>
            <a:r>
              <a:rPr lang="en-US" sz="1600"/>
              <a:t> enjoy some </a:t>
            </a:r>
            <a:r>
              <a:rPr lang="en-US" sz="1600" err="1"/>
              <a:t>activitys</a:t>
            </a:r>
            <a:r>
              <a:rPr lang="en-US" sz="1600"/>
              <a:t> but it can also help them to find new ways to express their </a:t>
            </a:r>
            <a:r>
              <a:rPr lang="en-US" sz="1600" err="1"/>
              <a:t>feelings.Extra</a:t>
            </a:r>
            <a:r>
              <a:rPr lang="en-US" sz="1600"/>
              <a:t> curricular </a:t>
            </a:r>
            <a:r>
              <a:rPr lang="en-US" sz="1600" err="1"/>
              <a:t>activitys</a:t>
            </a:r>
            <a:r>
              <a:rPr lang="en-US" sz="1600"/>
              <a:t> help a child </a:t>
            </a:r>
            <a:r>
              <a:rPr lang="en-US" sz="1600" err="1"/>
              <a:t>develope</a:t>
            </a:r>
            <a:r>
              <a:rPr lang="en-US" sz="1600"/>
              <a:t> </a:t>
            </a:r>
            <a:r>
              <a:rPr lang="en-US" sz="1600" err="1"/>
              <a:t>spirtualy</a:t>
            </a:r>
            <a:r>
              <a:rPr lang="en-US" sz="1600"/>
              <a:t> ad morally as a child may have to be considerate to peoples needs and religions also a child may have to take turns and be patient.</a:t>
            </a:r>
            <a:endParaRPr lang="en-GB" sz="1600"/>
          </a:p>
        </p:txBody>
      </p:sp>
      <p:sp>
        <p:nvSpPr>
          <p:cNvPr id="3" name="TextBox 2">
            <a:extLst>
              <a:ext uri="{FF2B5EF4-FFF2-40B4-BE49-F238E27FC236}">
                <a16:creationId xmlns:a16="http://schemas.microsoft.com/office/drawing/2014/main" id="{693754CD-3818-F21F-6C0C-1CEE5A08688B}"/>
              </a:ext>
            </a:extLst>
          </p:cNvPr>
          <p:cNvSpPr txBox="1"/>
          <p:nvPr/>
        </p:nvSpPr>
        <p:spPr>
          <a:xfrm>
            <a:off x="6221506" y="1498419"/>
            <a:ext cx="5322794" cy="4935005"/>
          </a:xfrm>
          <a:prstGeom prst="rect">
            <a:avLst/>
          </a:prstGeom>
          <a:noFill/>
        </p:spPr>
        <p:txBody>
          <a:bodyPr wrap="square">
            <a:spAutoFit/>
          </a:bodyPr>
          <a:lstStyle/>
          <a:p>
            <a:pPr>
              <a:lnSpc>
                <a:spcPct val="107000"/>
              </a:lnSpc>
              <a:spcAft>
                <a:spcPts val="800"/>
              </a:spcAft>
            </a:pPr>
            <a:r>
              <a:rPr lang="cy-GB" sz="1800" b="1" i="1"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Adborth yr Uwch Arholwr​</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i="1"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Roedd yr ymateb hwn yn rhoi cyfle i ymgeiswyr fynegi eu gwybodaeth a'u dealltwriaeth o bwysigrwydd a gwerth cymryd rhan mewn gweithgareddau allgyrsiol yn yr ysgol. Rhoddodd yr ymgeisydd hwn ddisgrifiad clir o amrywiaeth o feysydd cyfannol y gellir eu datblygu drwy weithgareddau allgyrsiol ac roedd yr ymgeisydd wedi strwythuro'r ymateb yn dda.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b="1" i="1"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Awgrym ar gyfer paratoi at arholiadau</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i="1"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Gellid bod wedi gwella'r marc a roddwyd drwy roi mwy o ddyfnder i bob maes sy'n cael ei ddisgrifio er mwyn rhoi dealltwriaeth well o werth a phwysigrwydd y gweithgareddau a ddisgrifir. Roedd rhai meysydd braidd yn fyr.</a:t>
            </a:r>
            <a:r>
              <a:rPr lang="cy-GB" sz="1800"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b="1" i="1"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Marciau a roddwyd 5/7</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2994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1106" sz="1800"/>
              <a:t>Cwestiwn</a:t>
            </a:r>
            <a:r>
              <a:rPr lang="en-GB" sz="1800"/>
              <a:t> 8 </a:t>
            </a:r>
            <a:r>
              <a:rPr lang="1106" sz="1800"/>
              <a:t>a'r cynllun marcio </a:t>
            </a:r>
            <a:endParaRPr lang="en-GB" sz="1800"/>
          </a:p>
        </p:txBody>
      </p:sp>
      <p:sp>
        <p:nvSpPr>
          <p:cNvPr id="25" name="TextBox 24">
            <a:extLst>
              <a:ext uri="{FF2B5EF4-FFF2-40B4-BE49-F238E27FC236}">
                <a16:creationId xmlns:a16="http://schemas.microsoft.com/office/drawing/2014/main" id="{0E46DCE2-3062-37C1-AB9B-D8791BEB24D8}"/>
              </a:ext>
            </a:extLst>
          </p:cNvPr>
          <p:cNvSpPr txBox="1"/>
          <p:nvPr/>
        </p:nvSpPr>
        <p:spPr>
          <a:xfrm>
            <a:off x="6096000" y="117344"/>
            <a:ext cx="6138040" cy="523220"/>
          </a:xfrm>
          <a:prstGeom prst="rect">
            <a:avLst/>
          </a:prstGeom>
          <a:noFill/>
        </p:spPr>
        <p:txBody>
          <a:bodyPr wrap="square">
            <a:spAutoFit/>
          </a:bodyPr>
          <a:lstStyle/>
          <a:p>
            <a:r>
              <a:rPr lang="en-GB" sz="1400" err="1">
                <a:solidFill>
                  <a:schemeClr val="accent1"/>
                </a:solidFill>
              </a:rPr>
              <a:t>Berfau</a:t>
            </a:r>
            <a:r>
              <a:rPr lang="en-GB" sz="1400">
                <a:solidFill>
                  <a:schemeClr val="accent1"/>
                </a:solidFill>
              </a:rPr>
              <a:t> </a:t>
            </a:r>
            <a:r>
              <a:rPr lang="en-GB" sz="1400" err="1">
                <a:solidFill>
                  <a:schemeClr val="accent1"/>
                </a:solidFill>
              </a:rPr>
              <a:t>Gorchymyn</a:t>
            </a:r>
            <a:r>
              <a:rPr lang="en-US" sz="1400">
                <a:solidFill>
                  <a:schemeClr val="accent1"/>
                </a:solidFill>
              </a:rPr>
              <a:t>: </a:t>
            </a:r>
            <a:r>
              <a:rPr lang="en-GB" sz="1400" b="1" i="1" err="1">
                <a:solidFill>
                  <a:srgbClr val="0070C0"/>
                </a:solidFill>
              </a:rPr>
              <a:t>Adlewyrchwch</a:t>
            </a:r>
            <a:r>
              <a:rPr lang="en-GB" sz="1400">
                <a:solidFill>
                  <a:srgbClr val="0070C0"/>
                </a:solidFill>
              </a:rPr>
              <a:t> </a:t>
            </a:r>
          </a:p>
          <a:p>
            <a:r>
              <a:rPr lang="en-GB" sz="1400" err="1">
                <a:solidFill>
                  <a:srgbClr val="0070C0"/>
                </a:solidFill>
              </a:rPr>
              <a:t>Gwerthuswch</a:t>
            </a:r>
            <a:r>
              <a:rPr lang="en-GB" sz="1400">
                <a:solidFill>
                  <a:srgbClr val="0070C0"/>
                </a:solidFill>
              </a:rPr>
              <a:t> a/neu </a:t>
            </a:r>
            <a:r>
              <a:rPr lang="en-GB" sz="1400" err="1">
                <a:solidFill>
                  <a:srgbClr val="0070C0"/>
                </a:solidFill>
              </a:rPr>
              <a:t>ystyriwch</a:t>
            </a:r>
            <a:endParaRPr lang="en-GB" sz="1400">
              <a:solidFill>
                <a:srgbClr val="0070C0"/>
              </a:solidFill>
            </a:endParaRPr>
          </a:p>
        </p:txBody>
      </p:sp>
      <p:sp>
        <p:nvSpPr>
          <p:cNvPr id="6" name="TextBox 5">
            <a:extLst>
              <a:ext uri="{FF2B5EF4-FFF2-40B4-BE49-F238E27FC236}">
                <a16:creationId xmlns:a16="http://schemas.microsoft.com/office/drawing/2014/main" id="{EF5A4790-3C27-2DD9-91AA-D845B5AE864E}"/>
              </a:ext>
            </a:extLst>
          </p:cNvPr>
          <p:cNvSpPr txBox="1"/>
          <p:nvPr/>
        </p:nvSpPr>
        <p:spPr>
          <a:xfrm>
            <a:off x="6598033" y="906281"/>
            <a:ext cx="5057940" cy="6017032"/>
          </a:xfrm>
          <a:prstGeom prst="rect">
            <a:avLst/>
          </a:prstGeom>
          <a:noFill/>
        </p:spPr>
        <p:txBody>
          <a:bodyPr wrap="square">
            <a:spAutoFit/>
          </a:bodyPr>
          <a:lstStyle/>
          <a:p>
            <a:r>
              <a:rPr lang="cy-GB" sz="1100">
                <a:solidFill>
                  <a:srgbClr val="000000"/>
                </a:solidFill>
                <a:effectLst/>
                <a:latin typeface="Arial" panose="020B0604020202020204" pitchFamily="34" charset="0"/>
                <a:ea typeface="Times New Roman" panose="02020603050405020304" pitchFamily="18" charset="0"/>
              </a:rPr>
              <a:t>Rhowch hyd at </a:t>
            </a:r>
            <a:r>
              <a:rPr lang="cy-GB" sz="1100" b="1">
                <a:solidFill>
                  <a:srgbClr val="000000"/>
                </a:solidFill>
                <a:effectLst/>
                <a:latin typeface="Arial" panose="020B0604020202020204" pitchFamily="34" charset="0"/>
                <a:ea typeface="Times New Roman" panose="02020603050405020304" pitchFamily="18" charset="0"/>
              </a:rPr>
              <a:t>7 marc</a:t>
            </a:r>
            <a:r>
              <a:rPr lang="cy-GB" sz="1100">
                <a:solidFill>
                  <a:srgbClr val="000000"/>
                </a:solidFill>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r>
              <a:rPr lang="en-GB" sz="1100" b="1">
                <a:solidFill>
                  <a:srgbClr val="000000"/>
                </a:solidFill>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r>
              <a:rPr lang="cy-GB" sz="1100" b="1">
                <a:solidFill>
                  <a:srgbClr val="000000"/>
                </a:solidFill>
                <a:effectLst/>
                <a:latin typeface="Arial" panose="020B0604020202020204" pitchFamily="34" charset="0"/>
                <a:ea typeface="Times New Roman" panose="02020603050405020304" pitchFamily="18" charset="0"/>
              </a:rPr>
              <a:t>Rhowch 0 marc </a:t>
            </a:r>
            <a:r>
              <a:rPr lang="cy-GB" sz="1100">
                <a:solidFill>
                  <a:srgbClr val="000000"/>
                </a:solidFill>
                <a:effectLst/>
                <a:latin typeface="Arial" panose="020B0604020202020204" pitchFamily="34" charset="0"/>
                <a:ea typeface="Times New Roman" panose="02020603050405020304" pitchFamily="18" charset="0"/>
              </a:rPr>
              <a:t>am fyfyrdod nad yw’n haeddu ennill marciau.</a:t>
            </a:r>
            <a:endParaRPr lang="en-GB" sz="1100">
              <a:effectLst/>
              <a:latin typeface="Times New Roman" panose="02020603050405020304" pitchFamily="18" charset="0"/>
              <a:ea typeface="Times New Roman" panose="02020603050405020304" pitchFamily="18" charset="0"/>
            </a:endParaRPr>
          </a:p>
          <a:p>
            <a:r>
              <a:rPr lang="en-GB" sz="1100">
                <a:solidFill>
                  <a:srgbClr val="000000"/>
                </a:solidFill>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r>
              <a:rPr lang="cy-GB" sz="1100" b="1">
                <a:solidFill>
                  <a:srgbClr val="000000"/>
                </a:solidFill>
                <a:effectLst/>
                <a:latin typeface="Arial" panose="020B0604020202020204" pitchFamily="34" charset="0"/>
                <a:ea typeface="Times New Roman" panose="02020603050405020304" pitchFamily="18" charset="0"/>
              </a:rPr>
              <a:t>Rhowch 1-2 farc</a:t>
            </a:r>
            <a:r>
              <a:rPr lang="cy-GB" sz="1100">
                <a:solidFill>
                  <a:srgbClr val="000000"/>
                </a:solidFill>
                <a:effectLst/>
                <a:latin typeface="Arial" panose="020B0604020202020204" pitchFamily="34" charset="0"/>
                <a:ea typeface="Times New Roman" panose="02020603050405020304" pitchFamily="18" charset="0"/>
              </a:rPr>
              <a:t> am fyfyrdod cyfyngedig sy’n dangos fawr ddim gwybodaeth a dealltwriaeth o’r gwahanol resymau fyddai’n gallu effeithio ar bresenoldeb plentyn yn yr ysgol. </a:t>
            </a:r>
            <a:endParaRPr lang="en-GB" sz="1100">
              <a:effectLst/>
              <a:latin typeface="Times New Roman" panose="02020603050405020304" pitchFamily="18" charset="0"/>
              <a:ea typeface="Times New Roman" panose="02020603050405020304" pitchFamily="18" charset="0"/>
            </a:endParaRPr>
          </a:p>
          <a:p>
            <a:r>
              <a:rPr lang="en-GB" sz="1100">
                <a:solidFill>
                  <a:srgbClr val="000000"/>
                </a:solidFill>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r>
              <a:rPr lang="cy-GB" sz="1100" b="1">
                <a:solidFill>
                  <a:srgbClr val="000000"/>
                </a:solidFill>
                <a:effectLst/>
                <a:latin typeface="Arial" panose="020B0604020202020204" pitchFamily="34" charset="0"/>
                <a:ea typeface="Times New Roman" panose="02020603050405020304" pitchFamily="18" charset="0"/>
              </a:rPr>
              <a:t>Rhowch 3-4 marc</a:t>
            </a:r>
            <a:r>
              <a:rPr lang="cy-GB" sz="1100">
                <a:solidFill>
                  <a:srgbClr val="000000"/>
                </a:solidFill>
                <a:effectLst/>
                <a:latin typeface="Arial" panose="020B0604020202020204" pitchFamily="34" charset="0"/>
                <a:ea typeface="Times New Roman" panose="02020603050405020304" pitchFamily="18" charset="0"/>
              </a:rPr>
              <a:t> am fyfyrdod da sy’n dangos rhywfaint o wybodaeth a dealltwriaeth o’r gwahanol resymau fyddai’n gallu effeithio ar bresenoldeb plentyn yn yr ysgol.</a:t>
            </a:r>
            <a:endParaRPr lang="en-GB" sz="1100">
              <a:effectLst/>
              <a:latin typeface="Times New Roman" panose="02020603050405020304" pitchFamily="18" charset="0"/>
              <a:ea typeface="Times New Roman" panose="02020603050405020304" pitchFamily="18" charset="0"/>
            </a:endParaRPr>
          </a:p>
          <a:p>
            <a:r>
              <a:rPr lang="en-GB" sz="1100">
                <a:solidFill>
                  <a:srgbClr val="000000"/>
                </a:solidFill>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r>
              <a:rPr lang="cy-GB" sz="1100" b="1">
                <a:solidFill>
                  <a:srgbClr val="000000"/>
                </a:solidFill>
                <a:effectLst/>
                <a:latin typeface="Arial" panose="020B0604020202020204" pitchFamily="34" charset="0"/>
                <a:ea typeface="Times New Roman" panose="02020603050405020304" pitchFamily="18" charset="0"/>
              </a:rPr>
              <a:t>Rhowch 5-7 marc </a:t>
            </a:r>
            <a:r>
              <a:rPr lang="cy-GB" sz="1100">
                <a:solidFill>
                  <a:srgbClr val="000000"/>
                </a:solidFill>
                <a:effectLst/>
                <a:latin typeface="Arial" panose="020B0604020202020204" pitchFamily="34" charset="0"/>
                <a:ea typeface="Times New Roman" panose="02020603050405020304" pitchFamily="18" charset="0"/>
              </a:rPr>
              <a:t>am fyfyrdod da iawn sy’n dangos gwybodaeth a dealltwriaeth gadarn o’r gwahanol resymau fyddai’n gallu effeithio ar bresenoldeb plentyn yn yr ysgol.</a:t>
            </a:r>
            <a:endParaRPr lang="en-GB" sz="1100">
              <a:effectLst/>
              <a:latin typeface="Times New Roman" panose="02020603050405020304" pitchFamily="18" charset="0"/>
              <a:ea typeface="Times New Roman" panose="02020603050405020304" pitchFamily="18" charset="0"/>
            </a:endParaRPr>
          </a:p>
          <a:p>
            <a:r>
              <a:rPr lang="en-GB" sz="1100">
                <a:solidFill>
                  <a:srgbClr val="000000"/>
                </a:solidFill>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r>
              <a:rPr lang="cy-GB" sz="1100">
                <a:solidFill>
                  <a:srgbClr val="000000"/>
                </a:solidFill>
                <a:effectLst/>
                <a:latin typeface="Arial" panose="020B0604020202020204" pitchFamily="34" charset="0"/>
                <a:ea typeface="Times New Roman" panose="02020603050405020304" pitchFamily="18" charset="0"/>
              </a:rPr>
              <a:t>Gall yr ateb gyfeirio at y canlynol: </a:t>
            </a:r>
            <a:endParaRPr lang="en-GB" sz="110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cy-GB" sz="1100">
                <a:solidFill>
                  <a:srgbClr val="000000"/>
                </a:solidFill>
                <a:effectLst/>
                <a:latin typeface="Arial" panose="020B0604020202020204" pitchFamily="34" charset="0"/>
                <a:ea typeface="Times New Roman" panose="02020603050405020304" pitchFamily="18" charset="0"/>
              </a:rPr>
              <a:t>Gwyliau yn ystod y tymor </a:t>
            </a:r>
            <a:endParaRPr lang="en-GB" sz="110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cy-GB" sz="1100">
                <a:solidFill>
                  <a:srgbClr val="000000"/>
                </a:solidFill>
                <a:effectLst/>
                <a:latin typeface="Arial" panose="020B0604020202020204" pitchFamily="34" charset="0"/>
                <a:ea typeface="Times New Roman" panose="02020603050405020304" pitchFamily="18" charset="0"/>
              </a:rPr>
              <a:t>Materion teithio </a:t>
            </a:r>
            <a:endParaRPr lang="en-GB" sz="110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cy-GB" sz="1100">
                <a:solidFill>
                  <a:srgbClr val="000000"/>
                </a:solidFill>
                <a:effectLst/>
                <a:latin typeface="Arial" panose="020B0604020202020204" pitchFamily="34" charset="0"/>
                <a:ea typeface="Times New Roman" panose="02020603050405020304" pitchFamily="18" charset="0"/>
              </a:rPr>
              <a:t>Pryderon ariannol </a:t>
            </a:r>
            <a:endParaRPr lang="en-GB" sz="110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cy-GB" sz="1100">
                <a:solidFill>
                  <a:srgbClr val="000000"/>
                </a:solidFill>
                <a:effectLst/>
                <a:latin typeface="Arial" panose="020B0604020202020204" pitchFamily="34" charset="0"/>
                <a:ea typeface="Times New Roman" panose="02020603050405020304" pitchFamily="18" charset="0"/>
              </a:rPr>
              <a:t>Triwantiaeth </a:t>
            </a:r>
            <a:endParaRPr lang="en-GB" sz="110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cy-GB" sz="1100">
                <a:solidFill>
                  <a:srgbClr val="000000"/>
                </a:solidFill>
                <a:effectLst/>
                <a:latin typeface="Arial" panose="020B0604020202020204" pitchFamily="34" charset="0"/>
                <a:ea typeface="Times New Roman" panose="02020603050405020304" pitchFamily="18" charset="0"/>
              </a:rPr>
              <a:t>Materion ymddygiadol </a:t>
            </a:r>
            <a:endParaRPr lang="en-GB" sz="110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cy-GB" sz="1100">
                <a:solidFill>
                  <a:srgbClr val="000000"/>
                </a:solidFill>
                <a:effectLst/>
                <a:latin typeface="Arial" panose="020B0604020202020204" pitchFamily="34" charset="0"/>
                <a:ea typeface="Times New Roman" panose="02020603050405020304" pitchFamily="18" charset="0"/>
              </a:rPr>
              <a:t>Diffyg ffiniau gan y rhieni </a:t>
            </a:r>
            <a:endParaRPr lang="en-GB" sz="110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cy-GB" sz="1100">
                <a:solidFill>
                  <a:srgbClr val="000000"/>
                </a:solidFill>
                <a:effectLst/>
                <a:latin typeface="Arial" panose="020B0604020202020204" pitchFamily="34" charset="0"/>
                <a:ea typeface="Times New Roman" panose="02020603050405020304" pitchFamily="18" charset="0"/>
              </a:rPr>
              <a:t>Gofalwyr ifanc neu gyfrifoldeb am frodyr a chwiorydd </a:t>
            </a:r>
            <a:endParaRPr lang="en-GB" sz="110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cy-GB" sz="1100">
                <a:solidFill>
                  <a:srgbClr val="000000"/>
                </a:solidFill>
                <a:effectLst/>
                <a:latin typeface="Arial" panose="020B0604020202020204" pitchFamily="34" charset="0"/>
                <a:ea typeface="Times New Roman" panose="02020603050405020304" pitchFamily="18" charset="0"/>
              </a:rPr>
              <a:t>Ymrwymiad y rhieni i oriau gwaith</a:t>
            </a:r>
            <a:endParaRPr lang="en-GB" sz="110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cy-GB" sz="1100">
                <a:solidFill>
                  <a:srgbClr val="000000"/>
                </a:solidFill>
                <a:effectLst/>
                <a:latin typeface="Arial" panose="020B0604020202020204" pitchFamily="34" charset="0"/>
                <a:ea typeface="Times New Roman" panose="02020603050405020304" pitchFamily="18" charset="0"/>
              </a:rPr>
              <a:t>Rheoli amser yn wael </a:t>
            </a:r>
            <a:endParaRPr lang="en-GB" sz="110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cy-GB" sz="1100">
                <a:solidFill>
                  <a:srgbClr val="000000"/>
                </a:solidFill>
                <a:effectLst/>
                <a:latin typeface="Arial" panose="020B0604020202020204" pitchFamily="34" charset="0"/>
                <a:ea typeface="Times New Roman" panose="02020603050405020304" pitchFamily="18" charset="0"/>
              </a:rPr>
              <a:t>Profi trawsnewid personol/teuluol </a:t>
            </a:r>
            <a:endParaRPr lang="en-GB" sz="110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cy-GB" sz="1100">
                <a:solidFill>
                  <a:srgbClr val="000000"/>
                </a:solidFill>
                <a:effectLst/>
                <a:latin typeface="Arial" panose="020B0604020202020204" pitchFamily="34" charset="0"/>
                <a:ea typeface="Times New Roman" panose="02020603050405020304" pitchFamily="18" charset="0"/>
              </a:rPr>
              <a:t>Cyflwr iechyd </a:t>
            </a:r>
            <a:endParaRPr lang="en-GB" sz="110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cy-GB" sz="1100">
                <a:solidFill>
                  <a:srgbClr val="000000"/>
                </a:solidFill>
                <a:effectLst/>
                <a:latin typeface="Arial" panose="020B0604020202020204" pitchFamily="34" charset="0"/>
                <a:ea typeface="Times New Roman" panose="02020603050405020304" pitchFamily="18" charset="0"/>
              </a:rPr>
              <a:t>Profiadau niweidiol yn ystod plentyndod</a:t>
            </a:r>
            <a:endParaRPr lang="en-GB" sz="110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cy-GB" sz="1100">
                <a:solidFill>
                  <a:srgbClr val="000000"/>
                </a:solidFill>
                <a:effectLst/>
                <a:latin typeface="Arial" panose="020B0604020202020204" pitchFamily="34" charset="0"/>
                <a:ea typeface="Times New Roman" panose="02020603050405020304" pitchFamily="18" charset="0"/>
              </a:rPr>
              <a:t>Materion bwlio neu gyfeillgarwch </a:t>
            </a:r>
            <a:endParaRPr lang="en-GB" sz="110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cy-GB" sz="1100">
                <a:solidFill>
                  <a:srgbClr val="000000"/>
                </a:solidFill>
                <a:effectLst/>
                <a:latin typeface="Arial" panose="020B0604020202020204" pitchFamily="34" charset="0"/>
                <a:ea typeface="Times New Roman" panose="02020603050405020304" pitchFamily="18" charset="0"/>
              </a:rPr>
              <a:t>Gorbryder ac iechyd meddwl </a:t>
            </a:r>
            <a:endParaRPr lang="en-GB" sz="110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cy-GB" sz="1100">
                <a:solidFill>
                  <a:srgbClr val="000000"/>
                </a:solidFill>
                <a:effectLst/>
                <a:latin typeface="Arial" panose="020B0604020202020204" pitchFamily="34" charset="0"/>
                <a:ea typeface="Times New Roman" panose="02020603050405020304" pitchFamily="18" charset="0"/>
              </a:rPr>
              <a:t>Disgwyliadau diwylliannol neu grefyddol. </a:t>
            </a:r>
            <a:endParaRPr lang="en-GB" sz="1100">
              <a:effectLst/>
              <a:latin typeface="Times New Roman" panose="02020603050405020304" pitchFamily="18" charset="0"/>
              <a:ea typeface="Times New Roman" panose="02020603050405020304" pitchFamily="18" charset="0"/>
            </a:endParaRPr>
          </a:p>
          <a:p>
            <a:r>
              <a:rPr lang="en-GB" sz="1100">
                <a:solidFill>
                  <a:srgbClr val="000000"/>
                </a:solidFill>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r>
              <a:rPr lang="cy-GB" sz="1100">
                <a:solidFill>
                  <a:srgbClr val="000000"/>
                </a:solidFill>
                <a:effectLst/>
                <a:latin typeface="Arial" panose="020B0604020202020204" pitchFamily="34" charset="0"/>
                <a:ea typeface="Times New Roman" panose="02020603050405020304" pitchFamily="18" charset="0"/>
              </a:rPr>
              <a:t>Nid yw’r rhestr hon yn gynhwysfawr. </a:t>
            </a:r>
            <a:endParaRPr lang="en-GB" sz="1100">
              <a:effectLst/>
              <a:latin typeface="Times New Roman" panose="02020603050405020304" pitchFamily="18" charset="0"/>
              <a:ea typeface="Times New Roman" panose="02020603050405020304" pitchFamily="18" charset="0"/>
            </a:endParaRPr>
          </a:p>
          <a:p>
            <a:r>
              <a:rPr lang="cy-GB" sz="1100">
                <a:solidFill>
                  <a:srgbClr val="000000"/>
                </a:solidFill>
                <a:effectLst/>
                <a:latin typeface="Arial" panose="020B0604020202020204" pitchFamily="34" charset="0"/>
                <a:ea typeface="Times New Roman" panose="02020603050405020304" pitchFamily="18" charset="0"/>
              </a:rPr>
              <a:t>Rhowch farciau am unrhyw ateb perthnasol arall.</a:t>
            </a:r>
            <a:endParaRPr lang="en-GB" sz="110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A8FC336F-1102-2865-A972-4E338FE2262E}"/>
              </a:ext>
            </a:extLst>
          </p:cNvPr>
          <p:cNvPicPr>
            <a:picLocks noChangeAspect="1"/>
          </p:cNvPicPr>
          <p:nvPr/>
        </p:nvPicPr>
        <p:blipFill>
          <a:blip r:embed="rId2"/>
          <a:stretch>
            <a:fillRect/>
          </a:stretch>
        </p:blipFill>
        <p:spPr>
          <a:xfrm>
            <a:off x="282011" y="1157288"/>
            <a:ext cx="5688483" cy="2883204"/>
          </a:xfrm>
          <a:prstGeom prst="rect">
            <a:avLst/>
          </a:prstGeom>
        </p:spPr>
      </p:pic>
    </p:spTree>
    <p:extLst>
      <p:ext uri="{BB962C8B-B14F-4D97-AF65-F5344CB8AC3E}">
        <p14:creationId xmlns:p14="http://schemas.microsoft.com/office/powerpoint/2010/main" val="2408897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1106" sz="1800"/>
              <a:t>Cwestiwn</a:t>
            </a:r>
            <a:r>
              <a:rPr lang="en-GB" sz="1800"/>
              <a:t> 8 </a:t>
            </a:r>
            <a:r>
              <a:rPr lang="en-GB" sz="1800" err="1"/>
              <a:t>ateb</a:t>
            </a:r>
            <a:r>
              <a:rPr lang="en-GB" sz="1800"/>
              <a:t> </a:t>
            </a:r>
            <a:r>
              <a:rPr lang="en-GB" sz="1800" err="1"/>
              <a:t>yr</a:t>
            </a:r>
            <a:r>
              <a:rPr lang="en-GB" sz="1800"/>
              <a:t> </a:t>
            </a:r>
            <a:r>
              <a:rPr lang="en-GB" sz="1800" err="1"/>
              <a:t>ymgeisydd</a:t>
            </a:r>
            <a:r>
              <a:rPr lang="en-GB" sz="1800"/>
              <a:t> </a:t>
            </a:r>
            <a:r>
              <a:rPr lang="en-GB" sz="1800" err="1"/>
              <a:t>gyda</a:t>
            </a:r>
            <a:r>
              <a:rPr lang="en-GB" sz="1800"/>
              <a:t> </a:t>
            </a:r>
            <a:r>
              <a:rPr lang="en-GB" sz="1800" err="1"/>
              <a:t>sylwadau’r</a:t>
            </a:r>
            <a:r>
              <a:rPr lang="en-GB" sz="1800"/>
              <a:t> </a:t>
            </a:r>
            <a:r>
              <a:rPr lang="en-GB" sz="1800" err="1"/>
              <a:t>Uwch</a:t>
            </a:r>
            <a:r>
              <a:rPr lang="en-GB" sz="1800"/>
              <a:t> </a:t>
            </a:r>
            <a:r>
              <a:rPr lang="en-GB" sz="1800" err="1"/>
              <a:t>Arholwr</a:t>
            </a:r>
            <a:endParaRPr lang="en-GB" sz="1800"/>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6096000" y="1114436"/>
            <a:ext cx="5710414" cy="524660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6361605" y="1401545"/>
            <a:ext cx="5179204" cy="4632422"/>
          </a:xfrm>
          <a:prstGeom prst="rect">
            <a:avLst/>
          </a:prstGeom>
          <a:noFill/>
        </p:spPr>
        <p:txBody>
          <a:bodyPr wrap="square">
            <a:spAutoFit/>
          </a:bodyPr>
          <a:lstStyle/>
          <a:p>
            <a:pPr>
              <a:lnSpc>
                <a:spcPct val="107000"/>
              </a:lnSpc>
              <a:spcAft>
                <a:spcPts val="800"/>
              </a:spcAft>
            </a:pPr>
            <a:r>
              <a:rPr lang="cy-GB" sz="1800" b="1" i="1"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Adborth yr Uwch Arholwr</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b="1" i="1"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t>
            </a:r>
            <a:r>
              <a:rPr lang="cy-GB" sz="1800" i="1"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Roedd yr ymateb hwn yn cynnwys myfyrio da iawn ar y rhesymau fyddai'n gallu effeithio ar bresenoldeb plentyn. Roedd yr ymgeisydd hwn wedi myfyrio ar resymau fel anawsterau ariannol ac anawsterau teithio, pryderon iechyd ac afiechyd ac effaith bwlio ar bresenoldeb.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b="1" i="1"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Awgrym ar gyfer paratoi at arholiadau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i="1"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Gellid bod wedi ehangu ar yr ymateb hwn ymhellach drwy fod yn fwy clir wrth fyfyrio ar y meysydd a drafodwyd i ddangos lefel uwch o wybodaeth a dealltwriaeth o'r ffactorau sy'n effeithio ar bresenoldeb plant.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r>
              <a:rPr lang="cy-GB" sz="1800" b="1" i="1">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Marciau a roddwyd 5/7</a:t>
            </a:r>
            <a:endParaRPr lang="en-GB" sz="1800" b="1" i="1">
              <a:solidFill>
                <a:srgbClr val="0070C0"/>
              </a:solidFill>
            </a:endParaRPr>
          </a:p>
        </p:txBody>
      </p:sp>
      <p:sp>
        <p:nvSpPr>
          <p:cNvPr id="5" name="TextBox 4">
            <a:extLst>
              <a:ext uri="{FF2B5EF4-FFF2-40B4-BE49-F238E27FC236}">
                <a16:creationId xmlns:a16="http://schemas.microsoft.com/office/drawing/2014/main" id="{B04676A7-93DF-4456-A797-9642A446D79B}"/>
              </a:ext>
            </a:extLst>
          </p:cNvPr>
          <p:cNvSpPr txBox="1"/>
          <p:nvPr/>
        </p:nvSpPr>
        <p:spPr>
          <a:xfrm>
            <a:off x="282011" y="1114436"/>
            <a:ext cx="5150368" cy="5355312"/>
          </a:xfrm>
          <a:prstGeom prst="rect">
            <a:avLst/>
          </a:prstGeom>
          <a:noFill/>
        </p:spPr>
        <p:txBody>
          <a:bodyPr wrap="square">
            <a:spAutoFit/>
          </a:bodyPr>
          <a:lstStyle/>
          <a:p>
            <a:r>
              <a:rPr lang="en-GB"/>
              <a:t>A </a:t>
            </a:r>
            <a:r>
              <a:rPr lang="en-GB" err="1"/>
              <a:t>childs</a:t>
            </a:r>
            <a:r>
              <a:rPr lang="en-GB"/>
              <a:t> attendance at school may be impacted as of finance </a:t>
            </a:r>
            <a:r>
              <a:rPr lang="en-GB" err="1"/>
              <a:t>difficulies</a:t>
            </a:r>
            <a:r>
              <a:rPr lang="en-GB"/>
              <a:t> for example if a child lives far out from a school and the caregiver cant afford a car or bus they then become unable to attend </a:t>
            </a:r>
            <a:r>
              <a:rPr lang="en-GB" err="1"/>
              <a:t>school,health</a:t>
            </a:r>
            <a:r>
              <a:rPr lang="en-GB"/>
              <a:t> conditions may affect a </a:t>
            </a:r>
            <a:r>
              <a:rPr lang="en-GB" err="1"/>
              <a:t>childs</a:t>
            </a:r>
            <a:r>
              <a:rPr lang="en-GB"/>
              <a:t> attendance as if the child is </a:t>
            </a:r>
            <a:r>
              <a:rPr lang="en-GB" err="1"/>
              <a:t>continusly</a:t>
            </a:r>
            <a:r>
              <a:rPr lang="en-GB"/>
              <a:t> sick the child cannot attend </a:t>
            </a:r>
            <a:r>
              <a:rPr lang="en-GB" err="1"/>
              <a:t>school,neglect</a:t>
            </a:r>
            <a:r>
              <a:rPr lang="en-GB"/>
              <a:t> could be a reason if a parent does not care about the child they will not bring the child to school , bullying could affect a child attendance if they child is scared to attend school they could be </a:t>
            </a:r>
            <a:r>
              <a:rPr lang="en-GB" err="1"/>
              <a:t>alowed</a:t>
            </a:r>
            <a:r>
              <a:rPr lang="en-GB"/>
              <a:t> to stay </a:t>
            </a:r>
            <a:r>
              <a:rPr lang="en-GB" err="1"/>
              <a:t>home,parents</a:t>
            </a:r>
            <a:r>
              <a:rPr lang="en-GB"/>
              <a:t> taking children on holiday during school times may affect a </a:t>
            </a:r>
            <a:r>
              <a:rPr lang="en-GB" err="1"/>
              <a:t>childs</a:t>
            </a:r>
            <a:r>
              <a:rPr lang="en-GB"/>
              <a:t> </a:t>
            </a:r>
            <a:r>
              <a:rPr lang="en-GB" err="1"/>
              <a:t>attendace</a:t>
            </a:r>
            <a:r>
              <a:rPr lang="en-GB"/>
              <a:t>, another reason could be hospital or doctors appointments again if the child has health </a:t>
            </a:r>
            <a:r>
              <a:rPr lang="en-GB" err="1"/>
              <a:t>conditons</a:t>
            </a:r>
            <a:r>
              <a:rPr lang="en-GB"/>
              <a:t> they may not be able to attend school, or if the child is a young carer they are unable to attend </a:t>
            </a:r>
            <a:r>
              <a:rPr lang="en-GB" err="1"/>
              <a:t>shcool</a:t>
            </a:r>
            <a:r>
              <a:rPr lang="en-GB"/>
              <a:t> because they have to care for family </a:t>
            </a:r>
            <a:r>
              <a:rPr lang="en-GB" err="1"/>
              <a:t>memebers</a:t>
            </a:r>
            <a:r>
              <a:rPr lang="en-GB"/>
              <a:t>.</a:t>
            </a:r>
          </a:p>
        </p:txBody>
      </p:sp>
    </p:spTree>
    <p:extLst>
      <p:ext uri="{BB962C8B-B14F-4D97-AF65-F5344CB8AC3E}">
        <p14:creationId xmlns:p14="http://schemas.microsoft.com/office/powerpoint/2010/main" val="4261685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1106" sz="1800"/>
              <a:t>Cwestiwn</a:t>
            </a:r>
            <a:r>
              <a:rPr lang="en-GB" sz="1800"/>
              <a:t> 11 </a:t>
            </a:r>
            <a:r>
              <a:rPr lang="1106" sz="1800"/>
              <a:t>a'r cynllun marcio </a:t>
            </a:r>
            <a:endParaRPr lang="en-GB" sz="1800"/>
          </a:p>
        </p:txBody>
      </p:sp>
      <p:sp>
        <p:nvSpPr>
          <p:cNvPr id="25" name="TextBox 24">
            <a:extLst>
              <a:ext uri="{FF2B5EF4-FFF2-40B4-BE49-F238E27FC236}">
                <a16:creationId xmlns:a16="http://schemas.microsoft.com/office/drawing/2014/main" id="{0E46DCE2-3062-37C1-AB9B-D8791BEB24D8}"/>
              </a:ext>
            </a:extLst>
          </p:cNvPr>
          <p:cNvSpPr txBox="1"/>
          <p:nvPr/>
        </p:nvSpPr>
        <p:spPr>
          <a:xfrm>
            <a:off x="6260552" y="117344"/>
            <a:ext cx="2820818" cy="738664"/>
          </a:xfrm>
          <a:prstGeom prst="rect">
            <a:avLst/>
          </a:prstGeom>
          <a:noFill/>
        </p:spPr>
        <p:txBody>
          <a:bodyPr wrap="square">
            <a:spAutoFit/>
          </a:bodyPr>
          <a:lstStyle/>
          <a:p>
            <a:r>
              <a:rPr lang="en-GB" sz="1400" err="1">
                <a:solidFill>
                  <a:schemeClr val="accent1"/>
                </a:solidFill>
              </a:rPr>
              <a:t>Berfau</a:t>
            </a:r>
            <a:r>
              <a:rPr lang="en-GB" sz="1400">
                <a:solidFill>
                  <a:schemeClr val="accent1"/>
                </a:solidFill>
              </a:rPr>
              <a:t> </a:t>
            </a:r>
            <a:r>
              <a:rPr lang="en-GB" sz="1400" err="1">
                <a:solidFill>
                  <a:schemeClr val="accent1"/>
                </a:solidFill>
              </a:rPr>
              <a:t>Gorchymyn</a:t>
            </a:r>
            <a:r>
              <a:rPr lang="en-US" sz="1400">
                <a:solidFill>
                  <a:schemeClr val="accent1"/>
                </a:solidFill>
              </a:rPr>
              <a:t>: </a:t>
            </a:r>
            <a:r>
              <a:rPr lang="en-GB" sz="1400" b="1" i="1" err="1">
                <a:solidFill>
                  <a:srgbClr val="0070C0"/>
                </a:solidFill>
              </a:rPr>
              <a:t>Archwiliwch</a:t>
            </a:r>
            <a:r>
              <a:rPr lang="en-GB" sz="1400">
                <a:solidFill>
                  <a:srgbClr val="0070C0"/>
                </a:solidFill>
              </a:rPr>
              <a:t> </a:t>
            </a:r>
            <a:r>
              <a:rPr lang="en-GB" sz="1400" err="1">
                <a:solidFill>
                  <a:srgbClr val="0070C0"/>
                </a:solidFill>
              </a:rPr>
              <a:t>Archwiliwch</a:t>
            </a:r>
            <a:r>
              <a:rPr lang="en-GB" sz="1400">
                <a:solidFill>
                  <a:srgbClr val="0070C0"/>
                </a:solidFill>
              </a:rPr>
              <a:t> </a:t>
            </a:r>
            <a:r>
              <a:rPr lang="en-GB" sz="1400" err="1">
                <a:solidFill>
                  <a:srgbClr val="0070C0"/>
                </a:solidFill>
              </a:rPr>
              <a:t>yn</a:t>
            </a:r>
            <a:r>
              <a:rPr lang="en-GB" sz="1400">
                <a:solidFill>
                  <a:srgbClr val="0070C0"/>
                </a:solidFill>
              </a:rPr>
              <a:t> </a:t>
            </a:r>
            <a:r>
              <a:rPr lang="en-GB" sz="1400" err="1">
                <a:solidFill>
                  <a:srgbClr val="0070C0"/>
                </a:solidFill>
              </a:rPr>
              <a:t>drylwyr</a:t>
            </a:r>
            <a:r>
              <a:rPr lang="en-GB" sz="1400">
                <a:solidFill>
                  <a:srgbClr val="0070C0"/>
                </a:solidFill>
              </a:rPr>
              <a:t>, </a:t>
            </a:r>
            <a:r>
              <a:rPr lang="en-GB" sz="1400" err="1">
                <a:solidFill>
                  <a:srgbClr val="0070C0"/>
                </a:solidFill>
              </a:rPr>
              <a:t>yn</a:t>
            </a:r>
            <a:r>
              <a:rPr lang="en-GB" sz="1400">
                <a:solidFill>
                  <a:srgbClr val="0070C0"/>
                </a:solidFill>
              </a:rPr>
              <a:t> </a:t>
            </a:r>
            <a:r>
              <a:rPr lang="en-GB" sz="1400" err="1">
                <a:solidFill>
                  <a:srgbClr val="0070C0"/>
                </a:solidFill>
              </a:rPr>
              <a:t>fanwl</a:t>
            </a:r>
            <a:r>
              <a:rPr lang="en-GB" sz="1400">
                <a:solidFill>
                  <a:srgbClr val="0070C0"/>
                </a:solidFill>
              </a:rPr>
              <a:t> a </a:t>
            </a:r>
            <a:r>
              <a:rPr lang="en-GB" sz="1400" err="1">
                <a:solidFill>
                  <a:srgbClr val="0070C0"/>
                </a:solidFill>
              </a:rPr>
              <a:t>dewch</a:t>
            </a:r>
            <a:r>
              <a:rPr lang="en-GB" sz="1400">
                <a:solidFill>
                  <a:srgbClr val="0070C0"/>
                </a:solidFill>
              </a:rPr>
              <a:t> </a:t>
            </a:r>
            <a:r>
              <a:rPr lang="en-GB" sz="1400" err="1">
                <a:solidFill>
                  <a:srgbClr val="0070C0"/>
                </a:solidFill>
              </a:rPr>
              <a:t>i</a:t>
            </a:r>
            <a:r>
              <a:rPr lang="en-GB" sz="1400">
                <a:solidFill>
                  <a:srgbClr val="0070C0"/>
                </a:solidFill>
              </a:rPr>
              <a:t> </a:t>
            </a:r>
            <a:r>
              <a:rPr lang="en-GB" sz="1400" err="1">
                <a:solidFill>
                  <a:srgbClr val="0070C0"/>
                </a:solidFill>
              </a:rPr>
              <a:t>gasgliad</a:t>
            </a:r>
            <a:r>
              <a:rPr lang="en-GB" sz="1400">
                <a:solidFill>
                  <a:srgbClr val="0070C0"/>
                </a:solidFill>
              </a:rPr>
              <a:t> </a:t>
            </a:r>
          </a:p>
        </p:txBody>
      </p:sp>
      <p:sp>
        <p:nvSpPr>
          <p:cNvPr id="6" name="TextBox 5">
            <a:extLst>
              <a:ext uri="{FF2B5EF4-FFF2-40B4-BE49-F238E27FC236}">
                <a16:creationId xmlns:a16="http://schemas.microsoft.com/office/drawing/2014/main" id="{431DB3D2-611E-4A48-1CD7-6C75EA6EE571}"/>
              </a:ext>
            </a:extLst>
          </p:cNvPr>
          <p:cNvSpPr txBox="1"/>
          <p:nvPr/>
        </p:nvSpPr>
        <p:spPr>
          <a:xfrm>
            <a:off x="6033370" y="938421"/>
            <a:ext cx="6096000" cy="5770811"/>
          </a:xfrm>
          <a:prstGeom prst="rect">
            <a:avLst/>
          </a:prstGeom>
          <a:noFill/>
        </p:spPr>
        <p:txBody>
          <a:bodyPr wrap="square">
            <a:spAutoFit/>
          </a:bodyPr>
          <a:lstStyle/>
          <a:p>
            <a:r>
              <a:rPr lang="cy-GB" sz="900">
                <a:solidFill>
                  <a:srgbClr val="000000"/>
                </a:solidFill>
                <a:effectLst/>
                <a:latin typeface="Arial" panose="020B0604020202020204" pitchFamily="34" charset="0"/>
                <a:ea typeface="Times New Roman" panose="02020603050405020304" pitchFamily="18" charset="0"/>
              </a:rPr>
              <a:t>Gall yr ateb gyfeirio at y canlynol: </a:t>
            </a:r>
            <a:endParaRPr lang="en-GB" sz="9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900">
                <a:solidFill>
                  <a:srgbClr val="000000"/>
                </a:solidFill>
                <a:effectLst/>
                <a:latin typeface="Arial" panose="020B0604020202020204" pitchFamily="34" charset="0"/>
                <a:ea typeface="Times New Roman" panose="02020603050405020304" pitchFamily="18" charset="0"/>
              </a:rPr>
              <a:t>Mae AGC yn rheoleiddwyr annibynnol gofal cymdeithasol a gofal plant yng Nghymru</a:t>
            </a:r>
            <a:endParaRPr lang="en-GB" sz="9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900">
                <a:solidFill>
                  <a:srgbClr val="000000"/>
                </a:solidFill>
                <a:effectLst/>
                <a:latin typeface="Arial" panose="020B0604020202020204" pitchFamily="34" charset="0"/>
                <a:ea typeface="Times New Roman" panose="02020603050405020304" pitchFamily="18" charset="0"/>
              </a:rPr>
              <a:t>Mae AGC yn cofrestru / arolygu / gweithredu er mwyn gwella ansawdd a diogelwch gwasanaethau </a:t>
            </a:r>
            <a:endParaRPr lang="en-GB" sz="9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900">
                <a:solidFill>
                  <a:srgbClr val="000000"/>
                </a:solidFill>
                <a:effectLst/>
                <a:latin typeface="Arial" panose="020B0604020202020204" pitchFamily="34" charset="0"/>
                <a:ea typeface="Times New Roman" panose="02020603050405020304" pitchFamily="18" charset="0"/>
              </a:rPr>
              <a:t>Mae timau AGC arbenigol ar waith i sicrhau mai dim ond gwasanaethau sy'n bodloni'r holl ofynion rheoleiddiol sydd wedi'u cofrestru i ofalu am blant</a:t>
            </a:r>
            <a:endParaRPr lang="en-GB" sz="9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900">
                <a:solidFill>
                  <a:srgbClr val="000000"/>
                </a:solidFill>
                <a:effectLst/>
                <a:latin typeface="Arial" panose="020B0604020202020204" pitchFamily="34" charset="0"/>
                <a:ea typeface="Times New Roman" panose="02020603050405020304" pitchFamily="18" charset="0"/>
              </a:rPr>
              <a:t>Sicrhau bod gwasanaethau sydd wedi'u cofrestru yn deall eu cyfrifoldeb i ddarparu gofal diogel o ansawdd </a:t>
            </a:r>
            <a:endParaRPr lang="en-GB" sz="9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900">
                <a:solidFill>
                  <a:srgbClr val="000000"/>
                </a:solidFill>
                <a:effectLst/>
                <a:latin typeface="Arial" panose="020B0604020202020204" pitchFamily="34" charset="0"/>
                <a:ea typeface="Times New Roman" panose="02020603050405020304" pitchFamily="18" charset="0"/>
              </a:rPr>
              <a:t>Bydd y tîm AGC yn gweithredu os nad yw gwasanaethau'n darparu gofal diogel</a:t>
            </a:r>
            <a:endParaRPr lang="en-GB" sz="9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900">
                <a:solidFill>
                  <a:srgbClr val="000000"/>
                </a:solidFill>
                <a:effectLst/>
                <a:latin typeface="Arial" panose="020B0604020202020204" pitchFamily="34" charset="0"/>
                <a:ea typeface="Times New Roman" panose="02020603050405020304" pitchFamily="18" charset="0"/>
              </a:rPr>
              <a:t>Mae'n gwella llesiant pobl Cymru </a:t>
            </a:r>
            <a:endParaRPr lang="en-GB" sz="9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900">
                <a:solidFill>
                  <a:srgbClr val="000000"/>
                </a:solidFill>
                <a:effectLst/>
                <a:latin typeface="Arial" panose="020B0604020202020204" pitchFamily="34" charset="0"/>
                <a:ea typeface="Times New Roman" panose="02020603050405020304" pitchFamily="18" charset="0"/>
              </a:rPr>
              <a:t>Mae AGC yn rheoleiddio gwasanaethau plant e.e. cartrefi gofal i blant / gwasanaethau maethu / gwasanaethau mabwysiadu / gwasanaethau eirioli a gwasanaethau llety diogel </a:t>
            </a:r>
            <a:endParaRPr lang="en-GB" sz="9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900">
                <a:solidFill>
                  <a:srgbClr val="000000"/>
                </a:solidFill>
                <a:effectLst/>
                <a:latin typeface="Arial" panose="020B0604020202020204" pitchFamily="34" charset="0"/>
                <a:ea typeface="Times New Roman" panose="02020603050405020304" pitchFamily="18" charset="0"/>
              </a:rPr>
              <a:t>Rheoleiddio gwasanaethau gofal plant a chwarae e.e. gwarchodwyr plant / crèches / gofal dydd llawn / gofal dydd sesiynol / gofal y tu allan i'r ysgol / darpariaeth chwarae mynediad agored</a:t>
            </a:r>
            <a:endParaRPr lang="en-GB" sz="9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900">
                <a:solidFill>
                  <a:srgbClr val="000000"/>
                </a:solidFill>
                <a:effectLst/>
                <a:latin typeface="Arial" panose="020B0604020202020204" pitchFamily="34" charset="0"/>
                <a:ea typeface="Times New Roman" panose="02020603050405020304" pitchFamily="18" charset="0"/>
              </a:rPr>
              <a:t>Mae AGC yn arolygu gwasanaethau sydd wedi'u cofrestru i wirio eu bod yn darparu gofal diogel</a:t>
            </a:r>
            <a:endParaRPr lang="en-GB" sz="9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900">
                <a:solidFill>
                  <a:srgbClr val="000000"/>
                </a:solidFill>
                <a:effectLst/>
                <a:latin typeface="Arial" panose="020B0604020202020204" pitchFamily="34" charset="0"/>
                <a:ea typeface="Times New Roman" panose="02020603050405020304" pitchFamily="18" charset="0"/>
              </a:rPr>
              <a:t>Mae AGC yn defnyddio dull gofalgar </a:t>
            </a:r>
            <a:endParaRPr lang="en-GB" sz="9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900">
                <a:solidFill>
                  <a:srgbClr val="000000"/>
                </a:solidFill>
                <a:effectLst/>
                <a:latin typeface="Arial" panose="020B0604020202020204" pitchFamily="34" charset="0"/>
                <a:ea typeface="Times New Roman" panose="02020603050405020304" pitchFamily="18" charset="0"/>
              </a:rPr>
              <a:t>Mae AGC yn darparu gwasanaeth teg / cyson / diduedd a chynhwysol</a:t>
            </a:r>
            <a:endParaRPr lang="en-GB" sz="9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900">
                <a:solidFill>
                  <a:srgbClr val="000000"/>
                </a:solidFill>
                <a:effectLst/>
                <a:latin typeface="Arial" panose="020B0604020202020204" pitchFamily="34" charset="0"/>
                <a:ea typeface="Times New Roman" panose="02020603050405020304" pitchFamily="18" charset="0"/>
              </a:rPr>
              <a:t>Mae'n sicrhau uniondeb / gonestrwydd a gwasanaeth dibynadwy</a:t>
            </a:r>
            <a:endParaRPr lang="en-GB" sz="9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900">
                <a:solidFill>
                  <a:srgbClr val="000000"/>
                </a:solidFill>
                <a:effectLst/>
                <a:latin typeface="Arial" panose="020B0604020202020204" pitchFamily="34" charset="0"/>
                <a:ea typeface="Times New Roman" panose="02020603050405020304" pitchFamily="18" charset="0"/>
              </a:rPr>
              <a:t>Proffesiynol – medrus, gwybodus ac arloesol</a:t>
            </a:r>
            <a:endParaRPr lang="en-GB" sz="9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900">
                <a:solidFill>
                  <a:srgbClr val="000000"/>
                </a:solidFill>
                <a:effectLst/>
                <a:latin typeface="Arial" panose="020B0604020202020204" pitchFamily="34" charset="0"/>
                <a:ea typeface="Times New Roman" panose="02020603050405020304" pitchFamily="18" charset="0"/>
              </a:rPr>
              <a:t>Mae AGC yn cyflawni swyddogaethau ar ran Gweinidogion Cymru </a:t>
            </a:r>
            <a:endParaRPr lang="en-GB" sz="9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900">
                <a:solidFill>
                  <a:srgbClr val="000000"/>
                </a:solidFill>
                <a:effectLst/>
                <a:latin typeface="Arial" panose="020B0604020202020204" pitchFamily="34" charset="0"/>
                <a:ea typeface="Times New Roman" panose="02020603050405020304" pitchFamily="18" charset="0"/>
              </a:rPr>
              <a:t>Mae AGC yn sicrhau ansawdd a diogelwch gwasanaethau i blant</a:t>
            </a:r>
            <a:endParaRPr lang="en-GB" sz="9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900">
                <a:solidFill>
                  <a:srgbClr val="000000"/>
                </a:solidFill>
                <a:effectLst/>
                <a:latin typeface="Arial" panose="020B0604020202020204" pitchFamily="34" charset="0"/>
                <a:ea typeface="Times New Roman" panose="02020603050405020304" pitchFamily="18" charset="0"/>
              </a:rPr>
              <a:t>AGC sy'n penderfynu pwy sy'n cael darparu gwasanaethau i blant </a:t>
            </a:r>
            <a:endParaRPr lang="en-GB" sz="9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900">
                <a:solidFill>
                  <a:srgbClr val="000000"/>
                </a:solidFill>
                <a:effectLst/>
                <a:latin typeface="Arial" panose="020B0604020202020204" pitchFamily="34" charset="0"/>
                <a:ea typeface="Times New Roman" panose="02020603050405020304" pitchFamily="18" charset="0"/>
              </a:rPr>
              <a:t>Arolygu / gwerthuso llesiant unigolion sy'n derbyn gofal ac i ba raddau mae canlyniadau'n cael eu cyflawni </a:t>
            </a:r>
            <a:endParaRPr lang="en-GB" sz="9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900">
                <a:solidFill>
                  <a:srgbClr val="000000"/>
                </a:solidFill>
                <a:effectLst/>
                <a:latin typeface="Arial" panose="020B0604020202020204" pitchFamily="34" charset="0"/>
                <a:ea typeface="Times New Roman" panose="02020603050405020304" pitchFamily="18" charset="0"/>
              </a:rPr>
              <a:t>Arolygu ansawdd gofal a chymorth e.e. staff cymwys / gwybodus / medrus / wedi'u cymell a chefnogi plant i gyflawni'r canlyniadau gorau posibl </a:t>
            </a:r>
            <a:endParaRPr lang="en-GB" sz="9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900">
                <a:solidFill>
                  <a:srgbClr val="000000"/>
                </a:solidFill>
                <a:effectLst/>
                <a:latin typeface="Arial" panose="020B0604020202020204" pitchFamily="34" charset="0"/>
                <a:ea typeface="Times New Roman" panose="02020603050405020304" pitchFamily="18" charset="0"/>
              </a:rPr>
              <a:t>Arolygu / gwerthuso i sicrhau bod yr amgylchedd corfforol yn ddiogel / glân / hygyrch / cyfforddus / croesawgar / wedi'i gynnal yn dda / ysgogol, ac yn cynnwys cyfarpar a dodrefn addas </a:t>
            </a:r>
            <a:endParaRPr lang="en-GB" sz="9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900">
                <a:solidFill>
                  <a:srgbClr val="000000"/>
                </a:solidFill>
                <a:effectLst/>
                <a:latin typeface="Arial" panose="020B0604020202020204" pitchFamily="34" charset="0"/>
                <a:ea typeface="Times New Roman" panose="02020603050405020304" pitchFamily="18" charset="0"/>
              </a:rPr>
              <a:t>Mae AGC yn arolygu ac yn ysgogi'r gwaith o wella gwasanaethau wedi'u rheoleiddio / gwasanaethau cymdeithasol awdurdod lleol </a:t>
            </a:r>
            <a:endParaRPr lang="en-GB" sz="9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900">
                <a:solidFill>
                  <a:srgbClr val="000000"/>
                </a:solidFill>
                <a:effectLst/>
                <a:latin typeface="Arial" panose="020B0604020202020204" pitchFamily="34" charset="0"/>
                <a:ea typeface="Times New Roman" panose="02020603050405020304" pitchFamily="18" charset="0"/>
              </a:rPr>
              <a:t>Sicrhau bod y bobl sy'n defnyddio gwasanaethau yn cael eu cefnogi i gyflawni'r canlyniadau gorau posibl / sicrhau nad ydyn nhw'n wynebu risg neu'n profi niwed </a:t>
            </a:r>
            <a:endParaRPr lang="en-GB" sz="9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900">
                <a:solidFill>
                  <a:srgbClr val="000000"/>
                </a:solidFill>
                <a:effectLst/>
                <a:latin typeface="Arial" panose="020B0604020202020204" pitchFamily="34" charset="0"/>
                <a:ea typeface="Times New Roman" panose="02020603050405020304" pitchFamily="18" charset="0"/>
              </a:rPr>
              <a:t>Cyfeirio pryderon diogelu </a:t>
            </a:r>
            <a:endParaRPr lang="en-GB" sz="9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900">
                <a:solidFill>
                  <a:srgbClr val="000000"/>
                </a:solidFill>
                <a:effectLst/>
                <a:latin typeface="Arial" panose="020B0604020202020204" pitchFamily="34" charset="0"/>
                <a:ea typeface="Times New Roman" panose="02020603050405020304" pitchFamily="18" charset="0"/>
              </a:rPr>
              <a:t>Cynnal adolygiadau cenedlaethol o wasanaethau gofal cymdeithasol</a:t>
            </a:r>
            <a:endParaRPr lang="en-GB" sz="9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900">
                <a:solidFill>
                  <a:srgbClr val="000000"/>
                </a:solidFill>
                <a:effectLst/>
                <a:latin typeface="Arial" panose="020B0604020202020204" pitchFamily="34" charset="0"/>
                <a:ea typeface="Times New Roman" panose="02020603050405020304" pitchFamily="18" charset="0"/>
              </a:rPr>
              <a:t>Gweithredu i sicrhau bod gwasanaethau'n bodloni gofynion deddfwriaethol a rheoleiddiol</a:t>
            </a:r>
            <a:endParaRPr lang="en-GB" sz="9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900">
                <a:solidFill>
                  <a:srgbClr val="000000"/>
                </a:solidFill>
                <a:effectLst/>
                <a:latin typeface="Arial" panose="020B0604020202020204" pitchFamily="34" charset="0"/>
                <a:ea typeface="Times New Roman" panose="02020603050405020304" pitchFamily="18" charset="0"/>
              </a:rPr>
              <a:t>Ymateb i bryderon sy'n cael eu codi am wasanaethau gofal cymdeithasol a gofal plant</a:t>
            </a:r>
            <a:endParaRPr lang="en-GB" sz="9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900">
                <a:solidFill>
                  <a:srgbClr val="000000"/>
                </a:solidFill>
                <a:effectLst/>
                <a:latin typeface="Arial" panose="020B0604020202020204" pitchFamily="34" charset="0"/>
                <a:ea typeface="Times New Roman" panose="02020603050405020304" pitchFamily="18" charset="0"/>
              </a:rPr>
              <a:t>Ei nod yw gwella gofal drwy annog a hybu gwelliannau o ran diogelwch ac ansawdd gwasanaethau gofal cymdeithasol </a:t>
            </a:r>
            <a:endParaRPr lang="en-GB" sz="9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900">
                <a:solidFill>
                  <a:srgbClr val="000000"/>
                </a:solidFill>
                <a:effectLst/>
                <a:latin typeface="Arial" panose="020B0604020202020204" pitchFamily="34" charset="0"/>
                <a:ea typeface="Times New Roman" panose="02020603050405020304" pitchFamily="18" charset="0"/>
              </a:rPr>
              <a:t>Gweithredu i sicrhau bod gwasanaethau'n bodloni gofynion deddfwriaethol a rheoleiddiol</a:t>
            </a:r>
            <a:endParaRPr lang="en-GB" sz="9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900">
                <a:solidFill>
                  <a:srgbClr val="000000"/>
                </a:solidFill>
                <a:effectLst/>
                <a:latin typeface="Arial" panose="020B0604020202020204" pitchFamily="34" charset="0"/>
                <a:ea typeface="Times New Roman" panose="02020603050405020304" pitchFamily="18" charset="0"/>
              </a:rPr>
              <a:t>Mynd ar drywydd pryderon sy'n cael eu codi am wasanaethau wedi'u rheoleiddio </a:t>
            </a:r>
            <a:endParaRPr lang="en-GB" sz="9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900">
                <a:solidFill>
                  <a:srgbClr val="000000"/>
                </a:solidFill>
                <a:effectLst/>
                <a:latin typeface="Arial" panose="020B0604020202020204" pitchFamily="34" charset="0"/>
                <a:ea typeface="Times New Roman" panose="02020603050405020304" pitchFamily="18" charset="0"/>
              </a:rPr>
              <a:t>Rhoi cosbau ar waith lle mae diffygion yn cael eu canfod / dod â gwasanaethau i ben. </a:t>
            </a:r>
            <a:endParaRPr lang="en-GB" sz="900">
              <a:effectLst/>
              <a:latin typeface="Times New Roman" panose="02020603050405020304" pitchFamily="18" charset="0"/>
              <a:ea typeface="Times New Roman" panose="02020603050405020304" pitchFamily="18" charset="0"/>
            </a:endParaRPr>
          </a:p>
          <a:p>
            <a:r>
              <a:rPr lang="en-GB" sz="900">
                <a:solidFill>
                  <a:srgbClr val="000000"/>
                </a:solidFill>
                <a:effectLst/>
                <a:latin typeface="Arial" panose="020B0604020202020204" pitchFamily="34" charset="0"/>
                <a:ea typeface="Times New Roman" panose="02020603050405020304" pitchFamily="18" charset="0"/>
              </a:rPr>
              <a:t> </a:t>
            </a:r>
            <a:endParaRPr lang="en-GB" sz="900">
              <a:effectLst/>
              <a:latin typeface="Times New Roman" panose="02020603050405020304" pitchFamily="18" charset="0"/>
              <a:ea typeface="Times New Roman" panose="02020603050405020304" pitchFamily="18" charset="0"/>
            </a:endParaRPr>
          </a:p>
          <a:p>
            <a:r>
              <a:rPr lang="cy-GB" sz="900">
                <a:solidFill>
                  <a:srgbClr val="000000"/>
                </a:solidFill>
                <a:effectLst/>
                <a:latin typeface="Arial" panose="020B0604020202020204" pitchFamily="34" charset="0"/>
                <a:ea typeface="Times New Roman" panose="02020603050405020304" pitchFamily="18" charset="0"/>
              </a:rPr>
              <a:t>Nid yw’r rhestr hon yn gynhwysfawr. </a:t>
            </a:r>
            <a:endParaRPr lang="en-GB" sz="900">
              <a:effectLst/>
              <a:latin typeface="Times New Roman" panose="02020603050405020304" pitchFamily="18" charset="0"/>
              <a:ea typeface="Times New Roman" panose="02020603050405020304" pitchFamily="18" charset="0"/>
            </a:endParaRPr>
          </a:p>
          <a:p>
            <a:r>
              <a:rPr lang="cy-GB" sz="900">
                <a:solidFill>
                  <a:srgbClr val="000000"/>
                </a:solidFill>
                <a:effectLst/>
                <a:latin typeface="Arial" panose="020B0604020202020204" pitchFamily="34" charset="0"/>
                <a:ea typeface="Times New Roman" panose="02020603050405020304" pitchFamily="18" charset="0"/>
              </a:rPr>
              <a:t>Rhowch farciau am unrhyw ateb perthnasol arall.</a:t>
            </a:r>
            <a:endParaRPr lang="en-GB" sz="90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3D44E27A-A60D-34CE-CA5D-10FE4E6FE8B9}"/>
              </a:ext>
            </a:extLst>
          </p:cNvPr>
          <p:cNvSpPr txBox="1"/>
          <p:nvPr/>
        </p:nvSpPr>
        <p:spPr>
          <a:xfrm>
            <a:off x="313050" y="3387819"/>
            <a:ext cx="5530210" cy="3470181"/>
          </a:xfrm>
          <a:prstGeom prst="rect">
            <a:avLst/>
          </a:prstGeom>
          <a:noFill/>
        </p:spPr>
        <p:txBody>
          <a:bodyPr wrap="square">
            <a:spAutoFit/>
          </a:bodyPr>
          <a:lstStyle/>
          <a:p>
            <a:r>
              <a:rPr lang="cy-GB" sz="1100">
                <a:solidFill>
                  <a:srgbClr val="000000"/>
                </a:solidFill>
                <a:effectLst/>
                <a:latin typeface="Arial" panose="020B0604020202020204" pitchFamily="34" charset="0"/>
                <a:ea typeface="Times New Roman" panose="02020603050405020304" pitchFamily="18" charset="0"/>
              </a:rPr>
              <a:t>Rhowch hyd at </a:t>
            </a:r>
            <a:r>
              <a:rPr lang="cy-GB" sz="1100" b="1">
                <a:solidFill>
                  <a:srgbClr val="000000"/>
                </a:solidFill>
                <a:effectLst/>
                <a:latin typeface="Arial" panose="020B0604020202020204" pitchFamily="34" charset="0"/>
                <a:ea typeface="Times New Roman" panose="02020603050405020304" pitchFamily="18" charset="0"/>
              </a:rPr>
              <a:t>9 marc</a:t>
            </a:r>
            <a:r>
              <a:rPr lang="cy-GB" sz="1100">
                <a:solidFill>
                  <a:srgbClr val="000000"/>
                </a:solidFill>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r>
              <a:rPr lang="en-GB" sz="1100" b="1">
                <a:solidFill>
                  <a:srgbClr val="000000"/>
                </a:solidFill>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r>
              <a:rPr lang="cy-GB" sz="1100" b="1">
                <a:solidFill>
                  <a:srgbClr val="000000"/>
                </a:solidFill>
                <a:effectLst/>
                <a:latin typeface="Arial" panose="020B0604020202020204" pitchFamily="34" charset="0"/>
                <a:ea typeface="Times New Roman" panose="02020603050405020304" pitchFamily="18" charset="0"/>
              </a:rPr>
              <a:t>Rhowch 0 marc </a:t>
            </a:r>
            <a:r>
              <a:rPr lang="cy-GB" sz="1100">
                <a:solidFill>
                  <a:srgbClr val="000000"/>
                </a:solidFill>
                <a:effectLst/>
                <a:latin typeface="Arial" panose="020B0604020202020204" pitchFamily="34" charset="0"/>
                <a:ea typeface="Times New Roman" panose="02020603050405020304" pitchFamily="18" charset="0"/>
              </a:rPr>
              <a:t>am archwiliad nad yw’n haeddu ennill marciau.</a:t>
            </a:r>
            <a:endParaRPr lang="en-GB" sz="1100">
              <a:effectLst/>
              <a:latin typeface="Times New Roman" panose="02020603050405020304" pitchFamily="18" charset="0"/>
              <a:ea typeface="Times New Roman" panose="02020603050405020304" pitchFamily="18" charset="0"/>
            </a:endParaRPr>
          </a:p>
          <a:p>
            <a:r>
              <a:rPr lang="en-GB" sz="1100">
                <a:solidFill>
                  <a:srgbClr val="000000"/>
                </a:solidFill>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r>
              <a:rPr lang="cy-GB" sz="1100" b="1">
                <a:solidFill>
                  <a:srgbClr val="000000"/>
                </a:solidFill>
                <a:effectLst/>
                <a:latin typeface="Arial" panose="020B0604020202020204" pitchFamily="34" charset="0"/>
                <a:ea typeface="Times New Roman" panose="02020603050405020304" pitchFamily="18" charset="0"/>
              </a:rPr>
              <a:t>Rhowch 1-2 farc</a:t>
            </a:r>
            <a:r>
              <a:rPr lang="cy-GB" sz="1100">
                <a:solidFill>
                  <a:srgbClr val="000000"/>
                </a:solidFill>
                <a:effectLst/>
                <a:latin typeface="Arial" panose="020B0604020202020204" pitchFamily="34" charset="0"/>
                <a:ea typeface="Times New Roman" panose="02020603050405020304" pitchFamily="18" charset="0"/>
              </a:rPr>
              <a:t> am archwiliad cyfyngedig sy'n dangos fawr ddim gwybodaeth a dealltwriaeth o'r effaith gadarnhaol mae Arolygiaeth Gofal Cymru (AGC) yn ei chael wrth reoleiddio gwasanaethau gofal, chwarae a dysgu i blant. </a:t>
            </a:r>
            <a:endParaRPr lang="en-GB" sz="1100">
              <a:effectLst/>
              <a:latin typeface="Times New Roman" panose="02020603050405020304" pitchFamily="18" charset="0"/>
              <a:ea typeface="Times New Roman" panose="02020603050405020304" pitchFamily="18" charset="0"/>
            </a:endParaRPr>
          </a:p>
          <a:p>
            <a:r>
              <a:rPr lang="en-GB" sz="1100">
                <a:solidFill>
                  <a:srgbClr val="000000"/>
                </a:solidFill>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r>
              <a:rPr lang="cy-GB" sz="1100" b="1">
                <a:solidFill>
                  <a:srgbClr val="000000"/>
                </a:solidFill>
                <a:effectLst/>
                <a:latin typeface="Arial" panose="020B0604020202020204" pitchFamily="34" charset="0"/>
                <a:ea typeface="Times New Roman" panose="02020603050405020304" pitchFamily="18" charset="0"/>
              </a:rPr>
              <a:t>Rhowch 3-4 marc</a:t>
            </a:r>
            <a:r>
              <a:rPr lang="cy-GB" sz="1100">
                <a:solidFill>
                  <a:srgbClr val="000000"/>
                </a:solidFill>
                <a:effectLst/>
                <a:latin typeface="Arial" panose="020B0604020202020204" pitchFamily="34" charset="0"/>
                <a:ea typeface="Times New Roman" panose="02020603050405020304" pitchFamily="18" charset="0"/>
              </a:rPr>
              <a:t> am archwiliad da sy'n dangos rhywfaint o wybodaeth a dealltwriaeth o'r effaith gadarnhaol mae Arolygiaeth Gofal Cymru (AGC) yn ei chael wrth reoleiddio gwasanaethau gofal, chwarae a dysgu i blant.</a:t>
            </a:r>
            <a:endParaRPr lang="en-GB" sz="1100">
              <a:effectLst/>
              <a:latin typeface="Times New Roman" panose="02020603050405020304" pitchFamily="18" charset="0"/>
              <a:ea typeface="Times New Roman" panose="02020603050405020304" pitchFamily="18" charset="0"/>
            </a:endParaRPr>
          </a:p>
          <a:p>
            <a:r>
              <a:rPr lang="en-GB" sz="1100">
                <a:solidFill>
                  <a:srgbClr val="000000"/>
                </a:solidFill>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r>
              <a:rPr lang="cy-GB" sz="1100" b="1">
                <a:solidFill>
                  <a:srgbClr val="000000"/>
                </a:solidFill>
                <a:effectLst/>
                <a:latin typeface="Arial" panose="020B0604020202020204" pitchFamily="34" charset="0"/>
                <a:ea typeface="Times New Roman" panose="02020603050405020304" pitchFamily="18" charset="0"/>
              </a:rPr>
              <a:t>Rhowch 5-7 marc </a:t>
            </a:r>
            <a:r>
              <a:rPr lang="cy-GB" sz="1100">
                <a:solidFill>
                  <a:srgbClr val="000000"/>
                </a:solidFill>
                <a:effectLst/>
                <a:latin typeface="Arial" panose="020B0604020202020204" pitchFamily="34" charset="0"/>
                <a:ea typeface="Times New Roman" panose="02020603050405020304" pitchFamily="18" charset="0"/>
              </a:rPr>
              <a:t>am archwiliad da iawn sy'n dangos gwybodaeth a dealltwriaeth gadarn o'r effaith gadarnhaol mae Arolygiaeth Gofal Cymru (AGC) yn ei chael wrth reoleiddio gwasanaethau gofal, chwarae a dysgu i blant.</a:t>
            </a:r>
            <a:endParaRPr lang="en-GB" sz="1100">
              <a:effectLst/>
              <a:latin typeface="Times New Roman" panose="02020603050405020304" pitchFamily="18" charset="0"/>
              <a:ea typeface="Times New Roman" panose="02020603050405020304" pitchFamily="18" charset="0"/>
            </a:endParaRPr>
          </a:p>
          <a:p>
            <a:r>
              <a:rPr lang="en-GB" sz="1100" b="1">
                <a:solidFill>
                  <a:srgbClr val="000000"/>
                </a:solidFill>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r>
              <a:rPr lang="cy-GB" sz="1100" b="1">
                <a:solidFill>
                  <a:srgbClr val="000000"/>
                </a:solidFill>
                <a:effectLst/>
                <a:latin typeface="Arial" panose="020B0604020202020204" pitchFamily="34" charset="0"/>
                <a:ea typeface="Times New Roman" panose="02020603050405020304" pitchFamily="18" charset="0"/>
              </a:rPr>
              <a:t>Rhowch 8-9 marc </a:t>
            </a:r>
            <a:r>
              <a:rPr lang="cy-GB" sz="1100">
                <a:solidFill>
                  <a:srgbClr val="000000"/>
                </a:solidFill>
                <a:effectLst/>
                <a:latin typeface="Arial" panose="020B0604020202020204" pitchFamily="34" charset="0"/>
                <a:ea typeface="Times New Roman" panose="02020603050405020304" pitchFamily="18" charset="0"/>
              </a:rPr>
              <a:t>am archwiliad ardderchog sy'n dangos gwybodaeth a dealltwriaeth fanwl o'r effaith gadarnhaol mae Arolygiaeth Gofal Cymru (AGC) yn ei chael wrth reoleiddio gwasanaethau gofal, chwarae a dysgu i blant.</a:t>
            </a:r>
            <a:endParaRPr lang="en-GB" sz="1100">
              <a:effectLst/>
              <a:latin typeface="Times New Roman" panose="02020603050405020304" pitchFamily="18" charset="0"/>
              <a:ea typeface="Times New Roman" panose="02020603050405020304" pitchFamily="18" charset="0"/>
            </a:endParaRPr>
          </a:p>
          <a:p>
            <a:endParaRPr lang="en-GB" sz="105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59DBEBFF-6CAE-5691-8ADE-8C40DBE6C2E5}"/>
              </a:ext>
            </a:extLst>
          </p:cNvPr>
          <p:cNvPicPr>
            <a:picLocks noChangeAspect="1"/>
          </p:cNvPicPr>
          <p:nvPr/>
        </p:nvPicPr>
        <p:blipFill>
          <a:blip r:embed="rId2"/>
          <a:stretch>
            <a:fillRect/>
          </a:stretch>
        </p:blipFill>
        <p:spPr>
          <a:xfrm>
            <a:off x="282011" y="1023730"/>
            <a:ext cx="5592288" cy="2136475"/>
          </a:xfrm>
          <a:prstGeom prst="rect">
            <a:avLst/>
          </a:prstGeom>
        </p:spPr>
      </p:pic>
    </p:spTree>
    <p:extLst>
      <p:ext uri="{BB962C8B-B14F-4D97-AF65-F5344CB8AC3E}">
        <p14:creationId xmlns:p14="http://schemas.microsoft.com/office/powerpoint/2010/main" val="3478672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1106" sz="1800"/>
              <a:t>Cwestiwn</a:t>
            </a:r>
            <a:r>
              <a:rPr lang="en-GB" sz="1800"/>
              <a:t> 11 </a:t>
            </a:r>
            <a:r>
              <a:rPr lang="en-GB" sz="1800" err="1"/>
              <a:t>ateb</a:t>
            </a:r>
            <a:r>
              <a:rPr lang="en-GB" sz="1800"/>
              <a:t> </a:t>
            </a:r>
            <a:r>
              <a:rPr lang="en-GB" sz="1800" err="1"/>
              <a:t>yr</a:t>
            </a:r>
            <a:r>
              <a:rPr lang="en-GB" sz="1800"/>
              <a:t> </a:t>
            </a:r>
            <a:r>
              <a:rPr lang="en-GB" sz="1800" err="1"/>
              <a:t>ymgeisydd</a:t>
            </a:r>
            <a:r>
              <a:rPr lang="en-GB" sz="1800"/>
              <a:t> </a:t>
            </a:r>
            <a:r>
              <a:rPr lang="en-GB" sz="1800" err="1"/>
              <a:t>gyda</a:t>
            </a:r>
            <a:r>
              <a:rPr lang="en-GB" sz="1800"/>
              <a:t> </a:t>
            </a:r>
            <a:r>
              <a:rPr lang="en-GB" sz="1800" err="1"/>
              <a:t>sylwadau’r</a:t>
            </a:r>
            <a:r>
              <a:rPr lang="en-GB" sz="1800"/>
              <a:t> </a:t>
            </a:r>
            <a:r>
              <a:rPr lang="en-GB" sz="1800" err="1"/>
              <a:t>Uwch</a:t>
            </a:r>
            <a:r>
              <a:rPr lang="en-GB" sz="1800"/>
              <a:t> </a:t>
            </a:r>
            <a:r>
              <a:rPr lang="en-GB" sz="1800" err="1"/>
              <a:t>Arholwr</a:t>
            </a:r>
            <a:endParaRPr lang="en-GB" sz="1800"/>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6096001" y="1114436"/>
            <a:ext cx="5952564" cy="524660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6428510" y="1324143"/>
            <a:ext cx="5481480" cy="4935005"/>
          </a:xfrm>
          <a:prstGeom prst="rect">
            <a:avLst/>
          </a:prstGeom>
          <a:noFill/>
        </p:spPr>
        <p:txBody>
          <a:bodyPr wrap="square">
            <a:spAutoFit/>
          </a:bodyPr>
          <a:lstStyle/>
          <a:p>
            <a:pPr>
              <a:lnSpc>
                <a:spcPct val="107000"/>
              </a:lnSpc>
              <a:spcAft>
                <a:spcPts val="800"/>
              </a:spcAft>
            </a:pPr>
            <a:r>
              <a:rPr lang="cy-GB" sz="1800" b="1" i="1"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Adborth yr Uwch Arholwr</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b="1" i="1"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t>
            </a:r>
            <a:r>
              <a:rPr lang="cy-GB" sz="1800" i="1"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Rhoddodd yr ymateb hwn</a:t>
            </a:r>
            <a:r>
              <a:rPr lang="cy-GB" sz="1800" b="1" i="1"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archwiliad clir a phenodol o effaith gadarnhaol Arolygiaeth Gofal Cymru (AGC). Mae'r ymgeisydd wedi mynd i'r afael ag amrywiaeth o ofynion rheoleiddio y mae AGC yn gyfrifol amdanyn nhw a'r effaith gadarnhaol mae'r gwasanaeth hwn yn ei chael ar blant sy'n defnyddio'r gwasanaethau gofal sy'n cael eu rheoleiddio. Mae hwn yn enghraifft o archwiliad da iawn ac ymateb sydd wedi cael marciau uchel.</a:t>
            </a:r>
            <a:r>
              <a:rPr lang="cy-GB" sz="1800"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i="1"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t>
            </a:r>
            <a:r>
              <a:rPr lang="cy-GB" sz="1800" b="1" i="1"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Awgrym ar gyfer paratoi at arholiadau</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i="1"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Gellid bod wedi datblygu lefel yr archwilio ymhellach gyda mwy o ddyfnder i ddarparu dealltwriaeth gadarn o effaith gadarnhaol rheoleiddio gwasanaethau gofal plant.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b="1" i="1"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Marciau a roddwyd 7/9</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83266F0-7A3C-4617-AD55-DF795B231428}"/>
              </a:ext>
            </a:extLst>
          </p:cNvPr>
          <p:cNvSpPr txBox="1"/>
          <p:nvPr/>
        </p:nvSpPr>
        <p:spPr>
          <a:xfrm>
            <a:off x="282011" y="1070740"/>
            <a:ext cx="5481480" cy="5509200"/>
          </a:xfrm>
          <a:prstGeom prst="rect">
            <a:avLst/>
          </a:prstGeom>
          <a:noFill/>
        </p:spPr>
        <p:txBody>
          <a:bodyPr wrap="square">
            <a:spAutoFit/>
          </a:bodyPr>
          <a:lstStyle/>
          <a:p>
            <a:r>
              <a:rPr lang="en-US" sz="1600"/>
              <a:t>The Care inspectorate Wales are a positive impact on </a:t>
            </a:r>
            <a:r>
              <a:rPr lang="en-US" sz="1600" err="1"/>
              <a:t>childrens</a:t>
            </a:r>
            <a:r>
              <a:rPr lang="en-US" sz="1600"/>
              <a:t> </a:t>
            </a:r>
            <a:r>
              <a:rPr lang="en-US" sz="1600" err="1"/>
              <a:t>care,play</a:t>
            </a:r>
            <a:r>
              <a:rPr lang="en-US" sz="1600"/>
              <a:t> and learning as they make sure children are getting the best outcome from care </a:t>
            </a:r>
            <a:r>
              <a:rPr lang="en-US" sz="1600" err="1"/>
              <a:t>services,as</a:t>
            </a:r>
            <a:r>
              <a:rPr lang="en-US" sz="1600"/>
              <a:t> they make sure the </a:t>
            </a:r>
            <a:r>
              <a:rPr lang="en-US" sz="1600" err="1"/>
              <a:t>envrionments</a:t>
            </a:r>
            <a:r>
              <a:rPr lang="en-US" sz="1600"/>
              <a:t> are </a:t>
            </a:r>
            <a:r>
              <a:rPr lang="en-US" sz="1600" err="1"/>
              <a:t>healthy,clean</a:t>
            </a:r>
            <a:r>
              <a:rPr lang="en-US" sz="1600"/>
              <a:t> and suitable for </a:t>
            </a:r>
            <a:r>
              <a:rPr lang="en-US" sz="1600" err="1"/>
              <a:t>children.They</a:t>
            </a:r>
            <a:r>
              <a:rPr lang="en-US" sz="1600"/>
              <a:t> also make sure children are still learning while being cared </a:t>
            </a:r>
            <a:r>
              <a:rPr lang="en-US" sz="1600" err="1"/>
              <a:t>for,The</a:t>
            </a:r>
            <a:r>
              <a:rPr lang="en-US" sz="1600"/>
              <a:t> Care inspectorate </a:t>
            </a:r>
            <a:r>
              <a:rPr lang="en-US" sz="1600" err="1"/>
              <a:t>wales</a:t>
            </a:r>
            <a:r>
              <a:rPr lang="en-US" sz="1600"/>
              <a:t> also make sure the staff members are safe to be looking after the children to ensure their is no danger of </a:t>
            </a:r>
            <a:r>
              <a:rPr lang="en-US" sz="1600" err="1"/>
              <a:t>harm,they</a:t>
            </a:r>
            <a:r>
              <a:rPr lang="en-US" sz="1600"/>
              <a:t> also ensure the children are getting </a:t>
            </a:r>
            <a:r>
              <a:rPr lang="en-US" sz="1600" err="1"/>
              <a:t>postive</a:t>
            </a:r>
            <a:r>
              <a:rPr lang="en-US" sz="1600"/>
              <a:t> amounts of play and are that staff </a:t>
            </a:r>
            <a:r>
              <a:rPr lang="en-US" sz="1600" err="1"/>
              <a:t>memebers</a:t>
            </a:r>
            <a:r>
              <a:rPr lang="en-US" sz="1600"/>
              <a:t> encourage and join in with play as it is a vital step in </a:t>
            </a:r>
            <a:r>
              <a:rPr lang="en-US" sz="1600" err="1"/>
              <a:t>development.The</a:t>
            </a:r>
            <a:r>
              <a:rPr lang="en-US" sz="1600"/>
              <a:t> Care inspectorate Wales also check children are being fed </a:t>
            </a:r>
            <a:r>
              <a:rPr lang="en-US" sz="1600" err="1"/>
              <a:t>nutritous</a:t>
            </a:r>
            <a:r>
              <a:rPr lang="en-US" sz="1600"/>
              <a:t> healthy meals , having regular nappy changes are that they are cleaned well and have a good routine within a </a:t>
            </a:r>
            <a:r>
              <a:rPr lang="en-US" sz="1600" err="1"/>
              <a:t>setting.Care</a:t>
            </a:r>
            <a:r>
              <a:rPr lang="en-US" sz="1600"/>
              <a:t> </a:t>
            </a:r>
            <a:r>
              <a:rPr lang="en-US" sz="1600" err="1"/>
              <a:t>inspctorate</a:t>
            </a:r>
            <a:r>
              <a:rPr lang="en-US" sz="1600"/>
              <a:t> </a:t>
            </a:r>
            <a:r>
              <a:rPr lang="en-US" sz="1600" err="1"/>
              <a:t>wales</a:t>
            </a:r>
            <a:r>
              <a:rPr lang="en-US" sz="1600"/>
              <a:t> also support positive impacts by giving settings </a:t>
            </a:r>
            <a:r>
              <a:rPr lang="en-US" sz="1600" err="1"/>
              <a:t>adivce</a:t>
            </a:r>
            <a:r>
              <a:rPr lang="en-US" sz="1600"/>
              <a:t> on improvement so they can develop more to give the best outcome for the </a:t>
            </a:r>
            <a:r>
              <a:rPr lang="en-US" sz="1600" err="1"/>
              <a:t>children.Care</a:t>
            </a:r>
            <a:r>
              <a:rPr lang="en-US" sz="1600"/>
              <a:t> inspectorate </a:t>
            </a:r>
            <a:r>
              <a:rPr lang="en-US" sz="1600" err="1"/>
              <a:t>wales</a:t>
            </a:r>
            <a:r>
              <a:rPr lang="en-US" sz="1600"/>
              <a:t> give positive impacts as they </a:t>
            </a:r>
            <a:r>
              <a:rPr lang="en-US" sz="1600" err="1"/>
              <a:t>alow</a:t>
            </a:r>
            <a:r>
              <a:rPr lang="en-US" sz="1600"/>
              <a:t> parents to have trust in settings knowing their children are safe while </a:t>
            </a:r>
            <a:r>
              <a:rPr lang="en-US" sz="1600" err="1"/>
              <a:t>gone.They</a:t>
            </a:r>
            <a:r>
              <a:rPr lang="en-US" sz="1600"/>
              <a:t> also make sure that workers are working at the minimal standards they are allowed to or above.</a:t>
            </a:r>
            <a:endParaRPr lang="en-GB" sz="1600"/>
          </a:p>
        </p:txBody>
      </p:sp>
    </p:spTree>
    <p:extLst>
      <p:ext uri="{BB962C8B-B14F-4D97-AF65-F5344CB8AC3E}">
        <p14:creationId xmlns:p14="http://schemas.microsoft.com/office/powerpoint/2010/main" val="4008516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87781" y="1489814"/>
            <a:ext cx="4298053" cy="4151736"/>
          </a:xfrm>
          <a:prstGeom prst="rect">
            <a:avLst/>
          </a:prstGeom>
        </p:spPr>
      </p:pic>
      <p:sp>
        <p:nvSpPr>
          <p:cNvPr id="7" name="TextBox 6">
            <a:extLst>
              <a:ext uri="{FF2B5EF4-FFF2-40B4-BE49-F238E27FC236}">
                <a16:creationId xmlns:a16="http://schemas.microsoft.com/office/drawing/2014/main" id="{C0E2F391-10FC-4988-BA0C-B89D23E20D69}"/>
              </a:ext>
            </a:extLst>
          </p:cNvPr>
          <p:cNvSpPr txBox="1"/>
          <p:nvPr/>
        </p:nvSpPr>
        <p:spPr>
          <a:xfrm>
            <a:off x="5321896" y="2644170"/>
            <a:ext cx="627537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err="1"/>
              <a:t>Uned</a:t>
            </a:r>
            <a:r>
              <a:rPr lang="en-US" sz="4800"/>
              <a:t> 330 - </a:t>
            </a:r>
            <a:r>
              <a:rPr lang="en-US" sz="4800" err="1"/>
              <a:t>Arholiad</a:t>
            </a:r>
            <a:r>
              <a:rPr lang="en-US" sz="4800"/>
              <a:t> </a:t>
            </a:r>
          </a:p>
          <a:p>
            <a:pPr algn="ctr">
              <a:defRPr/>
            </a:pPr>
            <a:r>
              <a:rPr lang="en-GB" sz="4800">
                <a:ea typeface="Calibri" panose="020F0502020204030204" pitchFamily="34" charset="0"/>
              </a:rPr>
              <a:t>3</a:t>
            </a:r>
            <a:r>
              <a:rPr lang="en-GB" sz="3200">
                <a:ea typeface="Calibri" panose="020F0502020204030204" pitchFamily="34" charset="0"/>
              </a:rPr>
              <a:t>ydd</a:t>
            </a:r>
            <a:r>
              <a:rPr lang="en-GB" sz="4800">
                <a:effectLst/>
                <a:ea typeface="Calibri" panose="020F0502020204030204" pitchFamily="34" charset="0"/>
              </a:rPr>
              <a:t> </a:t>
            </a:r>
            <a:r>
              <a:rPr lang="en-GB" sz="4800" err="1">
                <a:effectLst/>
                <a:ea typeface="Calibri" panose="020F0502020204030204" pitchFamily="34" charset="0"/>
              </a:rPr>
              <a:t>Mehefin</a:t>
            </a:r>
            <a:r>
              <a:rPr lang="en-GB" sz="4800">
                <a:effectLst/>
                <a:ea typeface="Calibri" panose="020F0502020204030204" pitchFamily="34" charset="0"/>
              </a:rPr>
              <a:t> 2024 </a:t>
            </a:r>
            <a:r>
              <a:rPr lang="en-GB" sz="4800">
                <a:ea typeface="Calibri" panose="020F0502020204030204" pitchFamily="34" charset="0"/>
              </a:rPr>
              <a:t>AM</a:t>
            </a:r>
            <a:endParaRPr lang="en-GB" sz="4800">
              <a:effectLst/>
              <a:ea typeface="Calibri" panose="020F0502020204030204" pitchFamily="34" charset="0"/>
            </a:endParaRPr>
          </a:p>
        </p:txBody>
      </p:sp>
    </p:spTree>
    <p:extLst>
      <p:ext uri="{BB962C8B-B14F-4D97-AF65-F5344CB8AC3E}">
        <p14:creationId xmlns:p14="http://schemas.microsoft.com/office/powerpoint/2010/main" val="3715199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7650FD-EEB3-2245-BEE1-DDB8083A1BEB}"/>
              </a:ext>
            </a:extLst>
          </p:cNvPr>
          <p:cNvSpPr txBox="1"/>
          <p:nvPr/>
        </p:nvSpPr>
        <p:spPr>
          <a:xfrm>
            <a:off x="5912627" y="2932148"/>
            <a:ext cx="6061094"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tabLst/>
              <a:defRPr b="0" i="0"/>
            </a:pPr>
            <a:r>
              <a:rPr kumimoji="0" lang="1106" sz="4000" b="0" i="0" u="none" strike="noStrike" kern="1200" cap="none" spc="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Gwerthuso'r Digwyddiad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2" name="Picture 1">
            <a:extLst>
              <a:ext uri="{FF2B5EF4-FFF2-40B4-BE49-F238E27FC236}">
                <a16:creationId xmlns:a16="http://schemas.microsoft.com/office/drawing/2014/main" id="{C047A8AE-6883-4D9F-9A82-D022397272A3}"/>
              </a:ext>
            </a:extLst>
          </p:cNvPr>
          <p:cNvPicPr>
            <a:picLocks noChangeAspect="1"/>
          </p:cNvPicPr>
          <p:nvPr/>
        </p:nvPicPr>
        <p:blipFill>
          <a:blip r:embed="rId2"/>
          <a:stretch>
            <a:fillRect/>
          </a:stretch>
        </p:blipFill>
        <p:spPr>
          <a:xfrm>
            <a:off x="1140574" y="1523835"/>
            <a:ext cx="3987130" cy="3810330"/>
          </a:xfrm>
          <a:prstGeom prst="rect">
            <a:avLst/>
          </a:prstGeom>
        </p:spPr>
      </p:pic>
      <p:pic>
        <p:nvPicPr>
          <p:cNvPr id="3" name="Picture 2">
            <a:extLst>
              <a:ext uri="{FF2B5EF4-FFF2-40B4-BE49-F238E27FC236}">
                <a16:creationId xmlns:a16="http://schemas.microsoft.com/office/drawing/2014/main" id="{3942C64B-8167-B749-8C3D-24644323DAF7}"/>
              </a:ext>
            </a:extLst>
          </p:cNvPr>
          <p:cNvPicPr>
            <a:picLocks noChangeAspect="1"/>
          </p:cNvPicPr>
          <p:nvPr/>
        </p:nvPicPr>
        <p:blipFill>
          <a:blip r:embed="rId3"/>
          <a:stretch>
            <a:fillRect/>
          </a:stretch>
        </p:blipFill>
        <p:spPr>
          <a:xfrm>
            <a:off x="8842433" y="3989290"/>
            <a:ext cx="2076628" cy="2076628"/>
          </a:xfrm>
          <a:prstGeom prst="rect">
            <a:avLst/>
          </a:prstGeom>
        </p:spPr>
      </p:pic>
      <p:sp>
        <p:nvSpPr>
          <p:cNvPr id="4" name="TextBox 3">
            <a:extLst>
              <a:ext uri="{FF2B5EF4-FFF2-40B4-BE49-F238E27FC236}">
                <a16:creationId xmlns:a16="http://schemas.microsoft.com/office/drawing/2014/main" id="{3F5A1B2C-FF0C-CF28-7EA9-26D2EC34ED30}"/>
              </a:ext>
            </a:extLst>
          </p:cNvPr>
          <p:cNvSpPr txBox="1"/>
          <p:nvPr/>
        </p:nvSpPr>
        <p:spPr>
          <a:xfrm>
            <a:off x="1140574" y="5745123"/>
            <a:ext cx="607871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mn-cs"/>
                <a:hlinkClick r:id="rId4">
                  <a:extLst>
                    <a:ext uri="{A12FA001-AC4F-418D-AE19-62706E023703}">
                      <ahyp:hlinkClr xmlns:ahyp="http://schemas.microsoft.com/office/drawing/2018/hyperlinkcolor" val="tx"/>
                    </a:ext>
                  </a:extLst>
                </a:hlinkClick>
              </a:rPr>
              <a:t>https://www.surveymonkey.co.uk/r/WJEConline2023-24</a:t>
            </a:r>
            <a:endParaRPr kumimoji="0" lang="en-GB" sz="20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636152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BED64862-D228-4A24-A2B3-A342D7136393}"/>
              </a:ext>
            </a:extLst>
          </p:cNvPr>
          <p:cNvSpPr txBox="1">
            <a:spLocks noGrp="1"/>
          </p:cNvSpPr>
          <p:nvPr>
            <p:ph idx="1"/>
          </p:nvPr>
        </p:nvSpPr>
        <p:spPr/>
        <p:txBody>
          <a:bodyPr>
            <a:normAutofit/>
          </a:bodyPr>
          <a:lstStyle/>
          <a:p>
            <a:pPr>
              <a:lnSpc>
                <a:spcPct val="140000"/>
              </a:lnSpc>
              <a:spcBef>
                <a:spcPts val="600"/>
              </a:spcBef>
            </a:pPr>
            <a:endParaRPr lang="en-GB" sz="1600"/>
          </a:p>
          <a:p>
            <a:pPr>
              <a:lnSpc>
                <a:spcPct val="140000"/>
              </a:lnSpc>
              <a:spcBef>
                <a:spcPts val="600"/>
              </a:spcBef>
            </a:pPr>
            <a:endParaRPr lang="en-US" sz="1500"/>
          </a:p>
          <a:p>
            <a:pPr>
              <a:lnSpc>
                <a:spcPct val="80000"/>
              </a:lnSpc>
            </a:pPr>
            <a:endParaRPr lang="en-GB" sz="2600"/>
          </a:p>
        </p:txBody>
      </p:sp>
      <p:sp>
        <p:nvSpPr>
          <p:cNvPr id="2" name="Rectangle 1">
            <a:extLst>
              <a:ext uri="{FF2B5EF4-FFF2-40B4-BE49-F238E27FC236}">
                <a16:creationId xmlns:a16="http://schemas.microsoft.com/office/drawing/2014/main" id="{6A3D36BA-9F62-0EC5-C6ED-F5D35778FC0D}"/>
              </a:ext>
            </a:extLst>
          </p:cNvPr>
          <p:cNvSpPr/>
          <p:nvPr/>
        </p:nvSpPr>
        <p:spPr>
          <a:xfrm>
            <a:off x="581891" y="1637516"/>
            <a:ext cx="10972800" cy="4893647"/>
          </a:xfrm>
          <a:prstGeom prst="rect">
            <a:avLst/>
          </a:prstGeom>
        </p:spPr>
        <p:txBody>
          <a:bodyPr wrap="square">
            <a:spAutoFit/>
          </a:bodyPr>
          <a:lstStyle/>
          <a:p>
            <a:pPr fontAlgn="base">
              <a:spcBef>
                <a:spcPct val="0"/>
              </a:spcBef>
              <a:spcAft>
                <a:spcPct val="0"/>
              </a:spcAft>
              <a:defRPr/>
            </a:pPr>
            <a:r>
              <a:rPr lang="en-GB" sz="2400" err="1">
                <a:solidFill>
                  <a:prstClr val="black"/>
                </a:solidFill>
                <a:latin typeface="Arial" panose="020B0604020202020204" pitchFamily="34" charset="0"/>
                <a:ea typeface="ＭＳ Ｐゴシック" pitchFamily="1" charset="-128"/>
                <a:cs typeface="Arial" panose="020B0604020202020204" pitchFamily="34" charset="0"/>
              </a:rPr>
              <a:t>Mae'n</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ofynnol</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i'r</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cyflwynydd</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recordio</a:t>
            </a:r>
            <a:r>
              <a:rPr lang="en-GB" sz="2400">
                <a:solidFill>
                  <a:prstClr val="black"/>
                </a:solidFill>
                <a:latin typeface="Arial" panose="020B0604020202020204" pitchFamily="34" charset="0"/>
                <a:ea typeface="ＭＳ Ｐゴシック" pitchFamily="1" charset="-128"/>
                <a:cs typeface="Arial" panose="020B0604020202020204" pitchFamily="34" charset="0"/>
              </a:rPr>
              <a:t> sain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o'r</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digwyddiad</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hwn</a:t>
            </a:r>
            <a:r>
              <a:rPr lang="en-GB" sz="2400">
                <a:solidFill>
                  <a:prstClr val="black"/>
                </a:solidFill>
                <a:latin typeface="Arial" panose="020B0604020202020204" pitchFamily="34" charset="0"/>
                <a:ea typeface="ＭＳ Ｐゴシック" pitchFamily="1" charset="-128"/>
                <a:cs typeface="Arial" panose="020B0604020202020204" pitchFamily="34" charset="0"/>
              </a:rPr>
              <a:t>. Mae hon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yn</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reolaeth</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sydd</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wedi'i</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chynllunio</a:t>
            </a:r>
            <a:r>
              <a:rPr lang="en-GB" sz="2400">
                <a:solidFill>
                  <a:prstClr val="black"/>
                </a:solidFill>
                <a:latin typeface="Arial" panose="020B0604020202020204" pitchFamily="34" charset="0"/>
                <a:ea typeface="ＭＳ Ｐゴシック" pitchFamily="1" charset="-128"/>
                <a:cs typeface="Arial" panose="020B0604020202020204" pitchFamily="34" charset="0"/>
              </a:rPr>
              <a:t> i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sicrhau</a:t>
            </a:r>
            <a:r>
              <a:rPr lang="en-GB" sz="2400">
                <a:solidFill>
                  <a:prstClr val="black"/>
                </a:solidFill>
                <a:latin typeface="Arial" panose="020B0604020202020204" pitchFamily="34" charset="0"/>
                <a:ea typeface="ＭＳ Ｐゴシック" pitchFamily="1" charset="-128"/>
                <a:cs typeface="Arial" panose="020B0604020202020204" pitchFamily="34" charset="0"/>
              </a:rPr>
              <a:t> bod CBAC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yn</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gallu</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dangos</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cydymffurfiaeth</a:t>
            </a:r>
            <a:r>
              <a:rPr lang="en-GB" sz="2400">
                <a:solidFill>
                  <a:prstClr val="black"/>
                </a:solidFill>
                <a:latin typeface="Arial" panose="020B0604020202020204" pitchFamily="34" charset="0"/>
                <a:ea typeface="ＭＳ Ｐゴシック" pitchFamily="1" charset="-128"/>
                <a:cs typeface="Arial" panose="020B0604020202020204" pitchFamily="34" charset="0"/>
              </a:rPr>
              <a:t> ag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Amodau</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Cydnabod</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rheoleiddiol</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yn</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benodol</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amodau</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sy'n</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ymwneud</a:t>
            </a:r>
            <a:r>
              <a:rPr lang="en-GB" sz="2400">
                <a:solidFill>
                  <a:prstClr val="black"/>
                </a:solidFill>
                <a:latin typeface="Arial" panose="020B0604020202020204" pitchFamily="34" charset="0"/>
                <a:ea typeface="ＭＳ Ｐゴシック" pitchFamily="1" charset="-128"/>
                <a:cs typeface="Arial" panose="020B0604020202020204" pitchFamily="34" charset="0"/>
              </a:rPr>
              <a:t> â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chyfrinachedd</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deunyddiau</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asesu</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Bydd</a:t>
            </a:r>
            <a:r>
              <a:rPr lang="en-GB" sz="2400">
                <a:solidFill>
                  <a:prstClr val="black"/>
                </a:solidFill>
                <a:latin typeface="Arial" panose="020B0604020202020204" pitchFamily="34" charset="0"/>
                <a:ea typeface="ＭＳ Ｐゴシック" pitchFamily="1" charset="-128"/>
                <a:cs typeface="Arial" panose="020B0604020202020204" pitchFamily="34" charset="0"/>
              </a:rPr>
              <a:t> y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recordiad</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ar</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gael</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i'r</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rheoleiddiwr</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cymwysterau</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os</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bydd</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angen</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ond</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ni</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fydd</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yn</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cael</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ei</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rannu</a:t>
            </a:r>
            <a:r>
              <a:rPr lang="en-GB" sz="2400">
                <a:solidFill>
                  <a:prstClr val="black"/>
                </a:solidFill>
                <a:latin typeface="Arial" panose="020B0604020202020204" pitchFamily="34" charset="0"/>
                <a:ea typeface="ＭＳ Ｐゴシック" pitchFamily="1" charset="-128"/>
                <a:cs typeface="Arial" panose="020B0604020202020204" pitchFamily="34" charset="0"/>
              </a:rPr>
              <a:t> ag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unrhyw</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drydydd</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partïon</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eraill</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Bydd</a:t>
            </a:r>
            <a:r>
              <a:rPr lang="en-GB" sz="2400">
                <a:solidFill>
                  <a:prstClr val="black"/>
                </a:solidFill>
                <a:latin typeface="Arial" panose="020B0604020202020204" pitchFamily="34" charset="0"/>
                <a:ea typeface="ＭＳ Ｐゴシック" pitchFamily="1" charset="-128"/>
                <a:cs typeface="Arial" panose="020B0604020202020204" pitchFamily="34" charset="0"/>
              </a:rPr>
              <a:t> y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recordiad</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yn</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cael</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ei</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storio'n</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ddiogel</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gan</a:t>
            </a:r>
            <a:r>
              <a:rPr lang="en-GB" sz="2400">
                <a:solidFill>
                  <a:prstClr val="black"/>
                </a:solidFill>
                <a:latin typeface="Arial" panose="020B0604020202020204" pitchFamily="34" charset="0"/>
                <a:ea typeface="ＭＳ Ｐゴシック" pitchFamily="1" charset="-128"/>
                <a:cs typeface="Arial" panose="020B0604020202020204" pitchFamily="34" charset="0"/>
              </a:rPr>
              <a:t> CBAC am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gyfnod</a:t>
            </a:r>
            <a:r>
              <a:rPr lang="en-GB" sz="2400">
                <a:solidFill>
                  <a:prstClr val="black"/>
                </a:solidFill>
                <a:latin typeface="Arial" panose="020B0604020202020204" pitchFamily="34" charset="0"/>
                <a:ea typeface="ＭＳ Ｐゴシック" pitchFamily="1" charset="-128"/>
                <a:cs typeface="Arial" panose="020B0604020202020204" pitchFamily="34" charset="0"/>
              </a:rPr>
              <a:t> o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dair</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blynedd</a:t>
            </a:r>
            <a:r>
              <a:rPr lang="en-GB" sz="2400">
                <a:solidFill>
                  <a:prstClr val="black"/>
                </a:solidFill>
                <a:latin typeface="Arial" panose="020B0604020202020204" pitchFamily="34" charset="0"/>
                <a:ea typeface="ＭＳ Ｐゴシック" pitchFamily="1" charset="-128"/>
                <a:cs typeface="Arial" panose="020B0604020202020204" pitchFamily="34" charset="0"/>
              </a:rPr>
              <a:t> ac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yna'n</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cael</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ei</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ddinistrio'n</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barhaol</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Sylwch</a:t>
            </a:r>
            <a:r>
              <a:rPr lang="en-GB" sz="2400">
                <a:solidFill>
                  <a:prstClr val="black"/>
                </a:solidFill>
                <a:latin typeface="Arial" panose="020B0604020202020204" pitchFamily="34" charset="0"/>
                <a:ea typeface="ＭＳ Ｐゴシック" pitchFamily="1" charset="-128"/>
                <a:cs typeface="Arial" panose="020B0604020202020204" pitchFamily="34" charset="0"/>
              </a:rPr>
              <a:t> NA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chaniateir</a:t>
            </a:r>
            <a:r>
              <a:rPr lang="en-GB" sz="2400">
                <a:solidFill>
                  <a:prstClr val="black"/>
                </a:solidFill>
                <a:latin typeface="Arial" panose="020B0604020202020204" pitchFamily="34" charset="0"/>
                <a:ea typeface="ＭＳ Ｐゴシック" pitchFamily="1" charset="-128"/>
                <a:cs typeface="Arial" panose="020B0604020202020204" pitchFamily="34" charset="0"/>
              </a:rPr>
              <a:t> i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gynrychiolwyr</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wneud</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recordiad</a:t>
            </a:r>
            <a:r>
              <a:rPr lang="en-GB" sz="2400">
                <a:solidFill>
                  <a:prstClr val="black"/>
                </a:solidFill>
                <a:latin typeface="Arial" panose="020B0604020202020204" pitchFamily="34" charset="0"/>
                <a:ea typeface="ＭＳ Ｐゴシック" pitchFamily="1" charset="-128"/>
                <a:cs typeface="Arial" panose="020B0604020202020204" pitchFamily="34" charset="0"/>
              </a:rPr>
              <a:t> sain neu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fideo</a:t>
            </a:r>
            <a:r>
              <a:rPr lang="en-GB" sz="2400">
                <a:solidFill>
                  <a:prstClr val="black"/>
                </a:solidFill>
                <a:latin typeface="Arial" panose="020B0604020202020204" pitchFamily="34" charset="0"/>
                <a:ea typeface="ＭＳ Ｐゴシック" pitchFamily="1" charset="-128"/>
                <a:cs typeface="Arial" panose="020B0604020202020204" pitchFamily="34" charset="0"/>
              </a:rPr>
              <a:t> o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unrhyw</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agwedd</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ar</a:t>
            </a:r>
            <a:r>
              <a:rPr lang="en-GB" sz="2400">
                <a:solidFill>
                  <a:prstClr val="black"/>
                </a:solidFill>
                <a:latin typeface="Arial" panose="020B0604020202020204" pitchFamily="34" charset="0"/>
                <a:ea typeface="ＭＳ Ｐゴシック" pitchFamily="1" charset="-128"/>
                <a:cs typeface="Arial" panose="020B0604020202020204" pitchFamily="34" charset="0"/>
              </a:rPr>
              <a:t> y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digwyddiad</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r>
              <a:rPr lang="en-GB" sz="2400" err="1">
                <a:solidFill>
                  <a:prstClr val="black"/>
                </a:solidFill>
                <a:latin typeface="Arial" panose="020B0604020202020204" pitchFamily="34" charset="0"/>
                <a:ea typeface="ＭＳ Ｐゴシック" pitchFamily="1" charset="-128"/>
                <a:cs typeface="Arial" panose="020B0604020202020204" pitchFamily="34" charset="0"/>
              </a:rPr>
              <a:t>hwn</a:t>
            </a:r>
            <a:r>
              <a:rPr lang="en-GB" sz="2400">
                <a:solidFill>
                  <a:prstClr val="black"/>
                </a:solidFill>
                <a:latin typeface="Arial" panose="020B0604020202020204" pitchFamily="34" charset="0"/>
                <a:ea typeface="ＭＳ Ｐゴシック" pitchFamily="1" charset="-128"/>
                <a:cs typeface="Arial" panose="020B0604020202020204" pitchFamily="34" charset="0"/>
              </a:rPr>
              <a:t>. 
</a:t>
            </a:r>
          </a:p>
        </p:txBody>
      </p:sp>
      <p:sp>
        <p:nvSpPr>
          <p:cNvPr id="3" name="TextBox 2">
            <a:extLst>
              <a:ext uri="{FF2B5EF4-FFF2-40B4-BE49-F238E27FC236}">
                <a16:creationId xmlns:a16="http://schemas.microsoft.com/office/drawing/2014/main" id="{CFCE0627-4811-3725-9302-BE5554D24545}"/>
              </a:ext>
            </a:extLst>
          </p:cNvPr>
          <p:cNvSpPr txBox="1"/>
          <p:nvPr/>
        </p:nvSpPr>
        <p:spPr>
          <a:xfrm>
            <a:off x="982034" y="235170"/>
            <a:ext cx="5831142" cy="1446550"/>
          </a:xfrm>
          <a:prstGeom prst="rect">
            <a:avLst/>
          </a:prstGeom>
          <a:noFill/>
        </p:spPr>
        <p:txBody>
          <a:bodyPr wrap="square" rtlCol="0">
            <a:spAutoFit/>
          </a:bodyPr>
          <a:lstStyle/>
          <a:p>
            <a:r>
              <a:rPr lang="en-US" sz="2800" err="1">
                <a:solidFill>
                  <a:srgbClr val="00B0F0"/>
                </a:solidFill>
              </a:rPr>
              <a:t>Recordio</a:t>
            </a:r>
            <a:r>
              <a:rPr lang="en-US" sz="2800">
                <a:solidFill>
                  <a:srgbClr val="00B0F0"/>
                </a:solidFill>
              </a:rPr>
              <a:t> Sain</a:t>
            </a:r>
            <a:r>
              <a:rPr lang="en-US" sz="4400">
                <a:solidFill>
                  <a:srgbClr val="00B0F0"/>
                </a:solidFill>
              </a:rPr>
              <a:t>
</a:t>
            </a:r>
            <a:endParaRPr lang="en-GB" sz="4400">
              <a:solidFill>
                <a:srgbClr val="00B0F0"/>
              </a:solidFill>
            </a:endParaRPr>
          </a:p>
        </p:txBody>
      </p:sp>
    </p:spTree>
    <p:extLst>
      <p:ext uri="{BB962C8B-B14F-4D97-AF65-F5344CB8AC3E}">
        <p14:creationId xmlns:p14="http://schemas.microsoft.com/office/powerpoint/2010/main" val="3188486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3F18082-FB71-D043-AC08-A8981A9BD215}"/>
              </a:ext>
            </a:extLst>
          </p:cNvPr>
          <p:cNvSpPr/>
          <p:nvPr/>
        </p:nvSpPr>
        <p:spPr>
          <a:xfrm>
            <a:off x="9245702" y="4016188"/>
            <a:ext cx="2348753" cy="2348753"/>
          </a:xfrm>
          <a:prstGeom prst="ellipse">
            <a:avLst/>
          </a:prstGeom>
          <a:solidFill>
            <a:schemeClr val="bg1"/>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3B348E84-73F0-B149-81D2-272072280E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8215" y="4745642"/>
            <a:ext cx="2075523" cy="895908"/>
          </a:xfrm>
          <a:prstGeom prst="rect">
            <a:avLst/>
          </a:prstGeom>
        </p:spPr>
      </p:pic>
      <p:pic>
        <p:nvPicPr>
          <p:cNvPr id="6" name="Picture 5"/>
          <p:cNvPicPr>
            <a:picLocks noChangeAspect="1"/>
          </p:cNvPicPr>
          <p:nvPr/>
        </p:nvPicPr>
        <p:blipFill>
          <a:blip r:embed="rId4"/>
          <a:stretch>
            <a:fillRect/>
          </a:stretch>
        </p:blipFill>
        <p:spPr>
          <a:xfrm>
            <a:off x="487781" y="1489814"/>
            <a:ext cx="4298053" cy="4151736"/>
          </a:xfrm>
          <a:prstGeom prst="rect">
            <a:avLst/>
          </a:prstGeom>
        </p:spPr>
      </p:pic>
      <p:sp>
        <p:nvSpPr>
          <p:cNvPr id="7" name="TextBox 6">
            <a:extLst>
              <a:ext uri="{FF2B5EF4-FFF2-40B4-BE49-F238E27FC236}">
                <a16:creationId xmlns:a16="http://schemas.microsoft.com/office/drawing/2014/main" id="{C0E2F391-10FC-4988-BA0C-B89D23E20D69}"/>
              </a:ext>
            </a:extLst>
          </p:cNvPr>
          <p:cNvSpPr txBox="1"/>
          <p:nvPr/>
        </p:nvSpPr>
        <p:spPr>
          <a:xfrm>
            <a:off x="5333047" y="2621984"/>
            <a:ext cx="5634180"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err="1">
                <a:ln>
                  <a:noFill/>
                </a:ln>
                <a:solidFill>
                  <a:srgbClr val="FFFFFF"/>
                </a:solidFill>
                <a:effectLst/>
                <a:uLnTx/>
                <a:uFillTx/>
                <a:latin typeface="Arial" panose="020B0604020202020204"/>
                <a:ea typeface="+mn-ea"/>
                <a:cs typeface="+mn-cs"/>
              </a:rPr>
              <a:t>Diolch</a:t>
            </a:r>
            <a:endParaRPr kumimoji="0" lang="en-GB" sz="4800" b="0"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a:ln>
                  <a:noFill/>
                </a:ln>
                <a:solidFill>
                  <a:srgbClr val="140000"/>
                </a:solidFill>
                <a:effectLst/>
                <a:uLnTx/>
                <a:uFillTx/>
                <a:latin typeface="Arial" panose="020B0604020202020204"/>
                <a:ea typeface="+mn-ea"/>
                <a:cs typeface="+mn-cs"/>
              </a:rPr>
              <a:t>Thank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00364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B076E"/>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4EAFA77-99E0-4A0D-8C44-58DBD4129EA2}"/>
              </a:ext>
            </a:extLst>
          </p:cNvPr>
          <p:cNvGrpSpPr/>
          <p:nvPr/>
        </p:nvGrpSpPr>
        <p:grpSpPr>
          <a:xfrm>
            <a:off x="9287742" y="4016188"/>
            <a:ext cx="2348753" cy="2348753"/>
            <a:chOff x="9287742" y="4016188"/>
            <a:chExt cx="2348753" cy="2348753"/>
          </a:xfrm>
        </p:grpSpPr>
        <p:sp>
          <p:nvSpPr>
            <p:cNvPr id="9" name="Oval 8">
              <a:extLst>
                <a:ext uri="{FF2B5EF4-FFF2-40B4-BE49-F238E27FC236}">
                  <a16:creationId xmlns:a16="http://schemas.microsoft.com/office/drawing/2014/main" id="{21BDAA15-B5D9-4B1F-B2DD-0E666622CE3A}"/>
                </a:ext>
              </a:extLst>
            </p:cNvPr>
            <p:cNvSpPr/>
            <p:nvPr/>
          </p:nvSpPr>
          <p:spPr>
            <a:xfrm>
              <a:off x="9287742" y="4016188"/>
              <a:ext cx="2348753" cy="2348753"/>
            </a:xfrm>
            <a:prstGeom prst="ellipse">
              <a:avLst/>
            </a:prstGeom>
            <a:solidFill>
              <a:schemeClr val="bg1"/>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0BFCA2BE-1C3C-4462-980B-EF0BCCB6E7A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98215" y="4745642"/>
              <a:ext cx="2075523" cy="895908"/>
            </a:xfrm>
            <a:prstGeom prst="rect">
              <a:avLst/>
            </a:prstGeom>
          </p:spPr>
        </p:pic>
      </p:grpSp>
      <p:sp>
        <p:nvSpPr>
          <p:cNvPr id="2" name="TextBox 1">
            <a:extLst>
              <a:ext uri="{FF2B5EF4-FFF2-40B4-BE49-F238E27FC236}">
                <a16:creationId xmlns:a16="http://schemas.microsoft.com/office/drawing/2014/main" id="{D4C7C85D-7106-0CC7-55A5-35ED54E667D8}"/>
              </a:ext>
            </a:extLst>
          </p:cNvPr>
          <p:cNvSpPr txBox="1"/>
          <p:nvPr/>
        </p:nvSpPr>
        <p:spPr>
          <a:xfrm>
            <a:off x="1066134" y="1304086"/>
            <a:ext cx="7981346" cy="3139321"/>
          </a:xfrm>
          <a:prstGeom prst="rect">
            <a:avLst/>
          </a:prstGeom>
          <a:noFill/>
        </p:spPr>
        <p:txBody>
          <a:bodyPr wrap="square" rtlCol="0">
            <a:spAutoFit/>
          </a:bodyPr>
          <a:lstStyle/>
          <a:p>
            <a:pPr>
              <a:defRPr b="0" i="0"/>
            </a:pPr>
            <a:r>
              <a:rPr lang="1106" sz="3600" b="1">
                <a:solidFill>
                  <a:schemeClr val="bg1"/>
                </a:solidFill>
                <a:latin typeface="Lato" panose="020F0502020204030203" pitchFamily="34" charset="0"/>
                <a:ea typeface="Lato" panose="020F0502020204030203" pitchFamily="34" charset="0"/>
                <a:cs typeface="Lato" panose="020F0502020204030203" pitchFamily="34" charset="0"/>
              </a:rPr>
              <a:t>Manylion cyswllt:</a:t>
            </a:r>
          </a:p>
          <a:p>
            <a:endParaRPr lang="en-GB">
              <a:solidFill>
                <a:schemeClr val="bg1"/>
              </a:solidFill>
              <a:latin typeface="Lato" panose="020F0502020204030203" pitchFamily="34" charset="0"/>
              <a:ea typeface="Lato" panose="020F0502020204030203" pitchFamily="34" charset="0"/>
              <a:cs typeface="Lato" panose="020F0502020204030203" pitchFamily="34" charset="0"/>
            </a:endParaRPr>
          </a:p>
          <a:p>
            <a:pPr>
              <a:defRPr b="0" i="0"/>
            </a:pPr>
            <a:r>
              <a:rPr lang="1106">
                <a:solidFill>
                  <a:schemeClr val="bg1"/>
                </a:solidFill>
                <a:latin typeface="Lato" panose="020F0502020204030203" pitchFamily="34" charset="0"/>
                <a:ea typeface="Lato" panose="020F0502020204030203" pitchFamily="34" charset="0"/>
                <a:cs typeface="Lato" panose="020F0502020204030203" pitchFamily="34" charset="0"/>
              </a:rPr>
              <a:t>Cysylltwch â’n Swyddogion Pwnc arbenigol, Cynghorydd Technegol a’r tîm cymorth gweinyddol ar gyfer eich pwnc gydag unrhyw ymholiadau. </a:t>
            </a:r>
          </a:p>
          <a:p>
            <a:endParaRPr lang="en-GB">
              <a:solidFill>
                <a:schemeClr val="bg1"/>
              </a:solidFill>
              <a:latin typeface="Lato" panose="020F0502020204030203" pitchFamily="34" charset="0"/>
              <a:ea typeface="Lato" panose="020F0502020204030203" pitchFamily="34" charset="0"/>
              <a:cs typeface="Lato" panose="020F0502020204030203" pitchFamily="34" charset="0"/>
            </a:endParaRPr>
          </a:p>
          <a:p>
            <a:pPr>
              <a:defRPr b="0" i="0"/>
            </a:pPr>
            <a:r>
              <a:rPr lang="1106" b="1">
                <a:solidFill>
                  <a:schemeClr val="bg1"/>
                </a:solidFill>
                <a:latin typeface="Lato" panose="020F0502020204030203" pitchFamily="34" charset="0"/>
                <a:ea typeface="Lato" panose="020F0502020204030203" pitchFamily="34" charset="0"/>
                <a:cs typeface="Lato" panose="020F0502020204030203" pitchFamily="34" charset="0"/>
              </a:rPr>
              <a:t>CBAC</a:t>
            </a:r>
          </a:p>
          <a:p>
            <a:pPr>
              <a:defRPr b="0" i="0"/>
            </a:pPr>
            <a:r>
              <a:rPr lang="1106" kern="1100" spc="-50">
                <a:solidFill>
                  <a:schemeClr val="bg1"/>
                </a:solidFill>
                <a:latin typeface="Lato" panose="020F0502020204030203" pitchFamily="34" charset="0"/>
                <a:ea typeface="Lato" panose="020F0502020204030203" pitchFamily="34" charset="0"/>
                <a:cs typeface="Lato" panose="020F0502020204030203" pitchFamily="34" charset="0"/>
              </a:rPr>
              <a:t>Amy Allen-Thomas - Swyddog Pwnc </a:t>
            </a:r>
          </a:p>
          <a:p>
            <a:pPr>
              <a:defRPr b="0" i="0"/>
            </a:pPr>
            <a:r>
              <a:rPr lang="1106" kern="1100" spc="-50">
                <a:solidFill>
                  <a:schemeClr val="bg1"/>
                </a:solidFill>
                <a:latin typeface="Lato" panose="020F0502020204030203" pitchFamily="34" charset="0"/>
                <a:ea typeface="Lato" panose="020F0502020204030203" pitchFamily="34" charset="0"/>
                <a:cs typeface="Lato" panose="020F0502020204030203" pitchFamily="34" charset="0"/>
              </a:rPr>
              <a:t>Tania Lucas – Swyddog Cefnogaeth Pwnc </a:t>
            </a:r>
            <a:endParaRPr lang="en-GB" kern="1100" spc="-50">
              <a:solidFill>
                <a:schemeClr val="bg1"/>
              </a:solidFill>
              <a:latin typeface="Lato" panose="020F0502020204030203" pitchFamily="34" charset="0"/>
              <a:ea typeface="Lato" panose="020F0502020204030203" pitchFamily="34" charset="0"/>
              <a:cs typeface="Lato" panose="020F0502020204030203" pitchFamily="34" charset="0"/>
            </a:endParaRPr>
          </a:p>
          <a:p>
            <a:pPr>
              <a:defRPr b="0" i="0"/>
            </a:pPr>
            <a:r>
              <a:rPr lang="1106" kern="1100" spc="-50">
                <a:solidFill>
                  <a:schemeClr val="bg1"/>
                </a:solidFill>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GChDDP@cbac.co.uk</a:t>
            </a:r>
            <a:r>
              <a:rPr lang="en-GB" kern="1100" spc="-50">
                <a:solidFill>
                  <a:schemeClr val="bg1"/>
                </a:solidFill>
                <a:latin typeface="Lato" panose="020F0502020204030203" pitchFamily="34" charset="0"/>
                <a:ea typeface="Lato" panose="020F0502020204030203" pitchFamily="34" charset="0"/>
                <a:cs typeface="Lato" panose="020F0502020204030203" pitchFamily="34" charset="0"/>
              </a:rPr>
              <a:t> </a:t>
            </a:r>
            <a:endParaRPr lang="en-US" kern="1100" spc="-50">
              <a:solidFill>
                <a:schemeClr val="bg1"/>
              </a:solidFill>
              <a:latin typeface="Lato" panose="020F0502020204030203" pitchFamily="34" charset="0"/>
              <a:ea typeface="Lato" panose="020F0502020204030203" pitchFamily="34" charset="0"/>
              <a:cs typeface="Lato" panose="020F0502020204030203" pitchFamily="34" charset="0"/>
            </a:endParaRPr>
          </a:p>
          <a:p>
            <a:endParaRPr lang="en-US" kern="1100" spc="-5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282325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78E382-9DF3-0EEC-3A21-A4DE34CF22F2}"/>
              </a:ext>
            </a:extLst>
          </p:cNvPr>
          <p:cNvSpPr/>
          <p:nvPr/>
        </p:nvSpPr>
        <p:spPr>
          <a:xfrm flipV="1">
            <a:off x="0" y="1283757"/>
            <a:ext cx="12240000" cy="36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A8D84B-D861-D97F-3D15-B37DF02D0541}"/>
              </a:ext>
            </a:extLst>
          </p:cNvPr>
          <p:cNvSpPr txBox="1">
            <a:spLocks/>
          </p:cNvSpPr>
          <p:nvPr/>
        </p:nvSpPr>
        <p:spPr>
          <a:xfrm>
            <a:off x="548017" y="225930"/>
            <a:ext cx="8175171" cy="773063"/>
          </a:xfrm>
          <a:prstGeom prst="rect">
            <a:avLst/>
          </a:prstGeom>
        </p:spPr>
        <p:txBody>
          <a:bodyPr anchor="t">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3200" err="1">
                <a:solidFill>
                  <a:srgbClr val="009FE3"/>
                </a:solidFill>
                <a:latin typeface="Arial" panose="020B0604020202020204" pitchFamily="34" charset="0"/>
                <a:cs typeface="Arial" panose="020B0604020202020204" pitchFamily="34" charset="0"/>
              </a:rPr>
              <a:t>Defnyddio</a:t>
            </a:r>
            <a:r>
              <a:rPr lang="en-GB" sz="3200">
                <a:solidFill>
                  <a:srgbClr val="009FE3"/>
                </a:solidFill>
                <a:latin typeface="Arial" panose="020B0604020202020204" pitchFamily="34" charset="0"/>
                <a:cs typeface="Arial" panose="020B0604020202020204" pitchFamily="34" charset="0"/>
              </a:rPr>
              <a:t> Teams</a:t>
            </a:r>
            <a:br>
              <a:rPr lang="en-GB" sz="3200" kern="1100" spc="-30">
                <a:solidFill>
                  <a:srgbClr val="3DA0E4"/>
                </a:solidFill>
                <a:latin typeface="Arial" panose="020B0604020202020204" pitchFamily="34" charset="0"/>
                <a:cs typeface="Arial" panose="020B0604020202020204" pitchFamily="34" charset="0"/>
              </a:rPr>
            </a:br>
            <a:endParaRPr lang="en-GB" sz="320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51523855-E0E4-5BAA-0754-A00F2B2408D5}"/>
              </a:ext>
            </a:extLst>
          </p:cNvPr>
          <p:cNvSpPr/>
          <p:nvPr/>
        </p:nvSpPr>
        <p:spPr>
          <a:xfrm>
            <a:off x="332164" y="1475303"/>
            <a:ext cx="11527671" cy="3425297"/>
          </a:xfrm>
          <a:prstGeom prst="rect">
            <a:avLst/>
          </a:prstGeom>
        </p:spPr>
        <p:txBody>
          <a:bodyPr wrap="square">
            <a:spAutoFit/>
          </a:bodyPr>
          <a:lstStyle/>
          <a:p>
            <a:pPr defTabSz="457200" fontAlgn="base">
              <a:lnSpc>
                <a:spcPct val="115000"/>
              </a:lnSpc>
              <a:spcBef>
                <a:spcPts val="750"/>
              </a:spcBef>
              <a:spcAft>
                <a:spcPts val="750"/>
              </a:spcAft>
              <a:defRPr/>
            </a:pP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Yn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ystod</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y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sesiwn</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Teams hon,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byddai'n</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fuddiol</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i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bawb</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lynu</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yr</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egwyddorion</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canlynol</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Troi</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microffonau</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i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ffwrdd</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tra</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nad</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ydych</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yn</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siarad</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Defnyddiwch</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y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nodwedd</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codi</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eich</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llaw</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i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ofyn</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cwestiwn</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neu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defnyddiwch</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y “chat”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Rhowch</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eich</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camera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ymlaen</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os</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ydych</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yn</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dymuno</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gwneud</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hynny</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E6B98B-2B03-7549-3AA2-884375F71E28}"/>
              </a:ext>
            </a:extLst>
          </p:cNvPr>
          <p:cNvSpPr/>
          <p:nvPr/>
        </p:nvSpPr>
        <p:spPr>
          <a:xfrm>
            <a:off x="356164" y="4313354"/>
            <a:ext cx="11527671" cy="1960280"/>
          </a:xfrm>
          <a:prstGeom prst="rect">
            <a:avLst/>
          </a:prstGeom>
        </p:spPr>
        <p:txBody>
          <a:bodyPr wrap="square">
            <a:spAutoFit/>
          </a:bodyPr>
          <a:lstStyle/>
          <a:p>
            <a:pPr defTabSz="457200" fontAlgn="base">
              <a:lnSpc>
                <a:spcPct val="115000"/>
              </a:lnSpc>
              <a:spcBef>
                <a:spcPts val="750"/>
              </a:spcBef>
              <a:spcAft>
                <a:spcPts val="750"/>
              </a:spcAft>
              <a:defRPr/>
            </a:pPr>
            <a:r>
              <a:rPr lang="en-GB" sz="2400" b="1"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Problemau</a:t>
            </a:r>
            <a:r>
              <a:rPr lang="en-GB" sz="2400" b="1">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b="1"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technegol</a:t>
            </a:r>
            <a:r>
              <a:rPr lang="en-GB" sz="2400" b="1">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Os</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ydych</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chi’n</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cael</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problemau</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technegol</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gyda'ch</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sain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neu'ch</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camera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gwe</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mae</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hyn</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yn</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aml</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y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tu</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hwnt</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i'n</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rheolaeth</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ond</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yn</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y man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cyntaf</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rydym</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yn</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eich</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cynghori</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i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adael</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ac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ailymuno</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â'r</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cyfarfod</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neu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gysylltu</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â'ch</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cefnogaeth</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TG.</a:t>
            </a:r>
          </a:p>
        </p:txBody>
      </p:sp>
      <p:pic>
        <p:nvPicPr>
          <p:cNvPr id="13" name="Picture 12" descr="A black and white icon with a microphone&#10;&#10;Description automatically generated">
            <a:extLst>
              <a:ext uri="{FF2B5EF4-FFF2-40B4-BE49-F238E27FC236}">
                <a16:creationId xmlns:a16="http://schemas.microsoft.com/office/drawing/2014/main" id="{75AB54EC-A505-33C2-103E-DBAF4B096D51}"/>
              </a:ext>
            </a:extLst>
          </p:cNvPr>
          <p:cNvPicPr>
            <a:picLocks noChangeAspect="1"/>
          </p:cNvPicPr>
          <p:nvPr/>
        </p:nvPicPr>
        <p:blipFill>
          <a:blip r:embed="rId2"/>
          <a:stretch>
            <a:fillRect/>
          </a:stretch>
        </p:blipFill>
        <p:spPr>
          <a:xfrm>
            <a:off x="7336593" y="2327356"/>
            <a:ext cx="718834" cy="718834"/>
          </a:xfrm>
          <a:prstGeom prst="rect">
            <a:avLst/>
          </a:prstGeom>
        </p:spPr>
      </p:pic>
      <p:pic>
        <p:nvPicPr>
          <p:cNvPr id="14" name="Content Placeholder 4" descr="raise hand icon">
            <a:extLst>
              <a:ext uri="{FF2B5EF4-FFF2-40B4-BE49-F238E27FC236}">
                <a16:creationId xmlns:a16="http://schemas.microsoft.com/office/drawing/2014/main" id="{2A8C50E8-3629-0F63-DF1A-EE37DA6B5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8142" y="2750227"/>
            <a:ext cx="647386" cy="6473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Chat icon">
            <a:extLst>
              <a:ext uri="{FF2B5EF4-FFF2-40B4-BE49-F238E27FC236}">
                <a16:creationId xmlns:a16="http://schemas.microsoft.com/office/drawing/2014/main" id="{980C4BDA-7961-5E69-0D27-033349E536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67792" y="3540373"/>
            <a:ext cx="556749" cy="556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Video call button">
            <a:extLst>
              <a:ext uri="{FF2B5EF4-FFF2-40B4-BE49-F238E27FC236}">
                <a16:creationId xmlns:a16="http://schemas.microsoft.com/office/drawing/2014/main" id="{ED869B98-8824-9DFE-2157-F3FA5130FB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3600" y="3765043"/>
            <a:ext cx="556749" cy="556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062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07291A-6884-485B-4426-D7A35CA9D4DF}"/>
              </a:ext>
            </a:extLst>
          </p:cNvPr>
          <p:cNvSpPr txBox="1">
            <a:spLocks/>
          </p:cNvSpPr>
          <p:nvPr/>
        </p:nvSpPr>
        <p:spPr>
          <a:xfrm>
            <a:off x="548017" y="368312"/>
            <a:ext cx="8175171" cy="773063"/>
          </a:xfrm>
          <a:prstGeom prst="rect">
            <a:avLst/>
          </a:prstGeom>
        </p:spPr>
        <p:txBody>
          <a:bodyPr anchor="t">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2800" err="1">
                <a:solidFill>
                  <a:srgbClr val="009FE3"/>
                </a:solidFill>
                <a:latin typeface="Arial" panose="020B0604020202020204" pitchFamily="34" charset="0"/>
                <a:cs typeface="Arial" panose="020B0604020202020204" pitchFamily="34" charset="0"/>
              </a:rPr>
              <a:t>Deunyddiau</a:t>
            </a:r>
            <a:br>
              <a:rPr lang="en-GB" sz="2800" kern="1100" spc="-30">
                <a:solidFill>
                  <a:srgbClr val="3DA0E4"/>
                </a:solidFill>
                <a:latin typeface="Arial" panose="020B0604020202020204" pitchFamily="34" charset="0"/>
                <a:cs typeface="Arial" panose="020B0604020202020204" pitchFamily="34" charset="0"/>
              </a:rPr>
            </a:br>
            <a:endParaRPr lang="en-GB" sz="280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72B2161-1BF7-31BC-046F-3E2B2BE78913}"/>
              </a:ext>
            </a:extLst>
          </p:cNvPr>
          <p:cNvSpPr/>
          <p:nvPr/>
        </p:nvSpPr>
        <p:spPr>
          <a:xfrm>
            <a:off x="332164" y="1972656"/>
            <a:ext cx="11527671" cy="2165465"/>
          </a:xfrm>
          <a:prstGeom prst="rect">
            <a:avLst/>
          </a:prstGeom>
        </p:spPr>
        <p:txBody>
          <a:bodyPr wrap="square">
            <a:spAutoFit/>
          </a:bodyPr>
          <a:lstStyle/>
          <a:p>
            <a:pPr defTabSz="457200" fontAlgn="base">
              <a:lnSpc>
                <a:spcPct val="115000"/>
              </a:lnSpc>
              <a:spcBef>
                <a:spcPts val="750"/>
              </a:spcBef>
              <a:spcAft>
                <a:spcPts val="750"/>
              </a:spcAft>
              <a:defRPr/>
            </a:pP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Bydd</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y PPT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yn</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yn</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cael</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ei</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anfon</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y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cyfeiriad</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(au)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ebost</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roddwyd</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pan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wnaethoch</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chi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gofrestru</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ar</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gyfer</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y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digwyddiad</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hwn</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7598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FED2B8-A94F-4049-A8BE-D3E6DB8651ED}"/>
              </a:ext>
            </a:extLst>
          </p:cNvPr>
          <p:cNvSpPr txBox="1"/>
          <p:nvPr/>
        </p:nvSpPr>
        <p:spPr>
          <a:xfrm>
            <a:off x="497356" y="430696"/>
            <a:ext cx="3321411" cy="457657"/>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b="0" i="0"/>
            </a:pPr>
            <a:r>
              <a:rPr kumimoji="0" lang="1106" sz="2400" b="1" i="0" u="none" strike="noStrike" kern="1200" cap="none" spc="0" normalizeH="0" baseline="0" noProof="0">
                <a:ln>
                  <a:noFill/>
                </a:ln>
                <a:solidFill>
                  <a:schemeClr val="accent1"/>
                </a:solidFill>
                <a:effectLst/>
                <a:uLnTx/>
                <a:uFillTx/>
                <a:latin typeface="Lato" panose="020F0502020204030203" pitchFamily="34" charset="0"/>
                <a:ea typeface="Lato" panose="020F0502020204030203" pitchFamily="34" charset="0"/>
                <a:cs typeface="Lato" panose="020F0502020204030203" pitchFamily="34" charset="0"/>
              </a:rPr>
              <a:t>Nodau ac amcanion </a:t>
            </a:r>
          </a:p>
        </p:txBody>
      </p:sp>
      <p:sp>
        <p:nvSpPr>
          <p:cNvPr id="3" name="TextBox 2">
            <a:extLst>
              <a:ext uri="{FF2B5EF4-FFF2-40B4-BE49-F238E27FC236}">
                <a16:creationId xmlns:a16="http://schemas.microsoft.com/office/drawing/2014/main" id="{810611CA-44AB-4EC9-B7C2-AAF51FDA6C48}"/>
              </a:ext>
            </a:extLst>
          </p:cNvPr>
          <p:cNvSpPr txBox="1"/>
          <p:nvPr/>
        </p:nvSpPr>
        <p:spPr>
          <a:xfrm>
            <a:off x="497355" y="1477617"/>
            <a:ext cx="7977571" cy="2585323"/>
          </a:xfrm>
          <a:prstGeom prst="rect">
            <a:avLst/>
          </a:prstGeom>
          <a:noFill/>
        </p:spPr>
        <p:txBody>
          <a:bodyPr wrap="square" rtlCol="0">
            <a:spAutoFit/>
          </a:bodyPr>
          <a:lstStyle/>
          <a:p>
            <a:pPr algn="l"/>
            <a:r>
              <a:rPr lang="en-GB" sz="1800" b="0" i="0" err="1">
                <a:solidFill>
                  <a:srgbClr val="0070C0"/>
                </a:solidFill>
                <a:effectLst/>
                <a:latin typeface="Arial" panose="020B0604020202020204" pitchFamily="34" charset="0"/>
                <a:cs typeface="Arial" panose="020B0604020202020204" pitchFamily="34" charset="0"/>
              </a:rPr>
              <a:t>Bydd</a:t>
            </a:r>
            <a:r>
              <a:rPr lang="en-GB" sz="1800" b="0" i="0">
                <a:solidFill>
                  <a:srgbClr val="0070C0"/>
                </a:solidFill>
                <a:effectLst/>
                <a:latin typeface="Arial" panose="020B0604020202020204" pitchFamily="34" charset="0"/>
                <a:cs typeface="Arial" panose="020B0604020202020204" pitchFamily="34" charset="0"/>
              </a:rPr>
              <a:t> y </a:t>
            </a:r>
            <a:r>
              <a:rPr lang="en-GB" sz="1800" b="0" i="0" err="1">
                <a:solidFill>
                  <a:srgbClr val="0070C0"/>
                </a:solidFill>
                <a:effectLst/>
                <a:latin typeface="Arial" panose="020B0604020202020204" pitchFamily="34" charset="0"/>
                <a:cs typeface="Arial" panose="020B0604020202020204" pitchFamily="34" charset="0"/>
              </a:rPr>
              <a:t>sesiwn</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ar-lein</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yn</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rhoi</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cyfle</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i</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gyfranogwyr</a:t>
            </a:r>
            <a:r>
              <a:rPr lang="en-GB" sz="1800" b="0" i="0">
                <a:solidFill>
                  <a:srgbClr val="0070C0"/>
                </a:solidFill>
                <a:effectLst/>
                <a:latin typeface="Arial" panose="020B0604020202020204" pitchFamily="34" charset="0"/>
                <a:cs typeface="Arial" panose="020B0604020202020204" pitchFamily="34" charset="0"/>
              </a:rPr>
              <a:t> i:</a:t>
            </a:r>
          </a:p>
          <a:p>
            <a:pPr algn="l"/>
            <a:endParaRPr lang="en-GB" sz="1800" b="0" i="0">
              <a:solidFill>
                <a:srgbClr val="0070C0"/>
              </a:solidFill>
              <a:effectLst/>
              <a:latin typeface="Arial" panose="020B0604020202020204" pitchFamily="34" charset="0"/>
              <a:cs typeface="Arial" panose="020B0604020202020204" pitchFamily="34" charset="0"/>
            </a:endParaRPr>
          </a:p>
          <a:p>
            <a:pPr marL="357188" indent="-357188" algn="l">
              <a:buFont typeface="Arial" panose="020B0604020202020204" pitchFamily="34" charset="0"/>
              <a:buChar char="•"/>
            </a:pPr>
            <a:r>
              <a:rPr lang="en-GB" sz="1800" b="0" i="0" err="1">
                <a:solidFill>
                  <a:srgbClr val="0070C0"/>
                </a:solidFill>
                <a:effectLst/>
                <a:latin typeface="Arial" panose="020B0604020202020204" pitchFamily="34" charset="0"/>
                <a:cs typeface="Arial" panose="020B0604020202020204" pitchFamily="34" charset="0"/>
              </a:rPr>
              <a:t>Wrando</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ar</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adborth</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Prif</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Arholwr</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ar</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Uned</a:t>
            </a:r>
            <a:r>
              <a:rPr lang="en-GB" sz="1800" b="0" i="0">
                <a:solidFill>
                  <a:srgbClr val="0070C0"/>
                </a:solidFill>
                <a:effectLst/>
                <a:latin typeface="Arial" panose="020B0604020202020204" pitchFamily="34" charset="0"/>
                <a:cs typeface="Arial" panose="020B0604020202020204" pitchFamily="34" charset="0"/>
              </a:rPr>
              <a:t> 330 </a:t>
            </a:r>
            <a:r>
              <a:rPr lang="en-GB" sz="1800" b="0" i="0" err="1">
                <a:solidFill>
                  <a:srgbClr val="0070C0"/>
                </a:solidFill>
                <a:effectLst/>
                <a:latin typeface="Arial" panose="020B0604020202020204" pitchFamily="34" charset="0"/>
                <a:cs typeface="Arial" panose="020B0604020202020204" pitchFamily="34" charset="0"/>
              </a:rPr>
              <a:t>arholiad</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Ionawr</a:t>
            </a:r>
            <a:r>
              <a:rPr lang="en-GB" sz="1800" b="0" i="0">
                <a:solidFill>
                  <a:srgbClr val="0070C0"/>
                </a:solidFill>
                <a:effectLst/>
                <a:latin typeface="Arial" panose="020B0604020202020204" pitchFamily="34" charset="0"/>
                <a:cs typeface="Arial" panose="020B0604020202020204" pitchFamily="34" charset="0"/>
              </a:rPr>
              <a:t> 2024</a:t>
            </a:r>
          </a:p>
          <a:p>
            <a:pPr marL="357188" indent="-357188" algn="l">
              <a:buFont typeface="Arial" panose="020B0604020202020204" pitchFamily="34" charset="0"/>
              <a:buChar char="•"/>
            </a:pPr>
            <a:r>
              <a:rPr lang="en-GB" sz="1800" b="0" i="0" err="1">
                <a:solidFill>
                  <a:srgbClr val="0070C0"/>
                </a:solidFill>
                <a:effectLst/>
                <a:latin typeface="Arial" panose="020B0604020202020204" pitchFamily="34" charset="0"/>
                <a:cs typeface="Arial" panose="020B0604020202020204" pitchFamily="34" charset="0"/>
              </a:rPr>
              <a:t>Darllen</a:t>
            </a:r>
            <a:r>
              <a:rPr lang="en-GB" sz="1800" b="0" i="0">
                <a:solidFill>
                  <a:srgbClr val="0070C0"/>
                </a:solidFill>
                <a:effectLst/>
                <a:latin typeface="Arial" panose="020B0604020202020204" pitchFamily="34" charset="0"/>
                <a:cs typeface="Arial" panose="020B0604020202020204" pitchFamily="34" charset="0"/>
              </a:rPr>
              <a:t> ac </a:t>
            </a:r>
            <a:r>
              <a:rPr lang="en-GB" sz="1800" b="0" i="0" err="1">
                <a:solidFill>
                  <a:srgbClr val="0070C0"/>
                </a:solidFill>
                <a:effectLst/>
                <a:latin typeface="Arial" panose="020B0604020202020204" pitchFamily="34" charset="0"/>
                <a:cs typeface="Arial" panose="020B0604020202020204" pitchFamily="34" charset="0"/>
              </a:rPr>
              <a:t>ystyried</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ymatebion</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ymgeiswyr</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cyn</a:t>
            </a:r>
            <a:r>
              <a:rPr lang="en-GB" sz="1800" b="0" i="0">
                <a:solidFill>
                  <a:srgbClr val="0070C0"/>
                </a:solidFill>
                <a:effectLst/>
                <a:latin typeface="Arial" panose="020B0604020202020204" pitchFamily="34" charset="0"/>
                <a:cs typeface="Arial" panose="020B0604020202020204" pitchFamily="34" charset="0"/>
              </a:rPr>
              <a:t> y </a:t>
            </a:r>
            <a:r>
              <a:rPr lang="en-GB" sz="1800" b="0" i="0" err="1">
                <a:solidFill>
                  <a:srgbClr val="0070C0"/>
                </a:solidFill>
                <a:effectLst/>
                <a:latin typeface="Arial" panose="020B0604020202020204" pitchFamily="34" charset="0"/>
                <a:cs typeface="Arial" panose="020B0604020202020204" pitchFamily="34" charset="0"/>
              </a:rPr>
              <a:t>sesiwn</a:t>
            </a:r>
            <a:r>
              <a:rPr lang="en-GB" sz="1800" b="0" i="0">
                <a:solidFill>
                  <a:srgbClr val="0070C0"/>
                </a:solidFill>
                <a:effectLst/>
                <a:latin typeface="Arial" panose="020B0604020202020204" pitchFamily="34" charset="0"/>
                <a:cs typeface="Arial" panose="020B0604020202020204" pitchFamily="34" charset="0"/>
              </a:rPr>
              <a:t> a </a:t>
            </a:r>
            <a:r>
              <a:rPr lang="en-GB" sz="1800" b="0" i="0" err="1">
                <a:solidFill>
                  <a:srgbClr val="0070C0"/>
                </a:solidFill>
                <a:effectLst/>
                <a:latin typeface="Arial" panose="020B0604020202020204" pitchFamily="34" charset="0"/>
                <a:cs typeface="Arial" panose="020B0604020202020204" pitchFamily="34" charset="0"/>
              </a:rPr>
              <a:t>chynnig</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marciau</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yn</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unol</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â'r</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cynllun</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marcio</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wrth</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baratoi</a:t>
            </a:r>
            <a:endParaRPr lang="en-GB" sz="1800">
              <a:solidFill>
                <a:srgbClr val="0070C0"/>
              </a:solidFill>
              <a:latin typeface="Arial" panose="020B0604020202020204" pitchFamily="34" charset="0"/>
              <a:cs typeface="Arial" panose="020B0604020202020204" pitchFamily="34" charset="0"/>
            </a:endParaRPr>
          </a:p>
          <a:p>
            <a:pPr marL="357188" indent="-357188" algn="l">
              <a:buFont typeface="Arial" panose="020B0604020202020204" pitchFamily="34" charset="0"/>
              <a:buChar char="•"/>
            </a:pPr>
            <a:r>
              <a:rPr lang="en-GB" sz="1800" b="0" i="0" err="1">
                <a:solidFill>
                  <a:srgbClr val="0070C0"/>
                </a:solidFill>
                <a:effectLst/>
                <a:latin typeface="Arial" panose="020B0604020202020204" pitchFamily="34" charset="0"/>
                <a:cs typeface="Arial" panose="020B0604020202020204" pitchFamily="34" charset="0"/>
              </a:rPr>
              <a:t>Cymryd</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rhan</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mewn</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trafodaeth</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ar</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gyfer</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pob</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ymateb</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penodol</a:t>
            </a:r>
            <a:endParaRPr lang="en-GB" sz="1800" b="0" i="0">
              <a:solidFill>
                <a:srgbClr val="0070C0"/>
              </a:solidFill>
              <a:effectLst/>
              <a:latin typeface="Arial" panose="020B0604020202020204" pitchFamily="34" charset="0"/>
              <a:cs typeface="Arial" panose="020B0604020202020204" pitchFamily="34" charset="0"/>
            </a:endParaRPr>
          </a:p>
          <a:p>
            <a:pPr marL="357188" indent="-357188" algn="l">
              <a:buFont typeface="Arial" panose="020B0604020202020204" pitchFamily="34" charset="0"/>
              <a:buChar char="•"/>
            </a:pPr>
            <a:r>
              <a:rPr lang="en-GB" sz="1800" b="0" i="0" err="1">
                <a:solidFill>
                  <a:srgbClr val="0070C0"/>
                </a:solidFill>
                <a:effectLst/>
                <a:latin typeface="Arial" panose="020B0604020202020204" pitchFamily="34" charset="0"/>
                <a:cs typeface="Arial" panose="020B0604020202020204" pitchFamily="34" charset="0"/>
              </a:rPr>
              <a:t>Casgluh</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awgrymiadau</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ar</a:t>
            </a:r>
            <a:r>
              <a:rPr lang="en-GB" sz="1800" b="0" i="0">
                <a:solidFill>
                  <a:srgbClr val="0070C0"/>
                </a:solidFill>
                <a:effectLst/>
                <a:latin typeface="Arial" panose="020B0604020202020204" pitchFamily="34" charset="0"/>
                <a:cs typeface="Arial" panose="020B0604020202020204" pitchFamily="34" charset="0"/>
              </a:rPr>
              <a:t> y broses </a:t>
            </a:r>
            <a:r>
              <a:rPr lang="en-GB" sz="1800" b="0" i="0" err="1">
                <a:solidFill>
                  <a:srgbClr val="0070C0"/>
                </a:solidFill>
                <a:effectLst/>
                <a:latin typeface="Arial" panose="020B0604020202020204" pitchFamily="34" charset="0"/>
                <a:cs typeface="Arial" panose="020B0604020202020204" pitchFamily="34" charset="0"/>
              </a:rPr>
              <a:t>farcio</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wrth</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gyflwyno</a:t>
            </a:r>
            <a:r>
              <a:rPr lang="en-GB" sz="1800" b="0" i="0">
                <a:solidFill>
                  <a:srgbClr val="0070C0"/>
                </a:solidFill>
                <a:effectLst/>
                <a:latin typeface="Arial" panose="020B0604020202020204" pitchFamily="34" charset="0"/>
                <a:cs typeface="Arial" panose="020B0604020202020204" pitchFamily="34" charset="0"/>
              </a:rPr>
              <a:t> ac </a:t>
            </a:r>
            <a:r>
              <a:rPr lang="en-GB" sz="1800" b="0" i="0" err="1">
                <a:solidFill>
                  <a:srgbClr val="0070C0"/>
                </a:solidFill>
                <a:effectLst/>
                <a:latin typeface="Arial" panose="020B0604020202020204" pitchFamily="34" charset="0"/>
                <a:cs typeface="Arial" panose="020B0604020202020204" pitchFamily="34" charset="0"/>
              </a:rPr>
              <a:t>asesu</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ar</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lefel</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canolfan</a:t>
            </a:r>
            <a:endParaRPr lang="en-GB" sz="1800" b="0" i="0">
              <a:solidFill>
                <a:srgbClr val="0070C0"/>
              </a:solidFill>
              <a:effectLst/>
              <a:latin typeface="Arial" panose="020B0604020202020204" pitchFamily="34" charset="0"/>
              <a:cs typeface="Arial" panose="020B0604020202020204" pitchFamily="34" charset="0"/>
            </a:endParaRPr>
          </a:p>
          <a:p>
            <a:pPr marL="357188" indent="-357188" algn="l">
              <a:buFont typeface="Arial" panose="020B0604020202020204" pitchFamily="34" charset="0"/>
              <a:buChar char="•"/>
            </a:pPr>
            <a:r>
              <a:rPr lang="en-GB" sz="1800" b="0" i="0" err="1">
                <a:solidFill>
                  <a:srgbClr val="0070C0"/>
                </a:solidFill>
                <a:effectLst/>
                <a:latin typeface="Arial" panose="020B0604020202020204" pitchFamily="34" charset="0"/>
                <a:cs typeface="Arial" panose="020B0604020202020204" pitchFamily="34" charset="0"/>
              </a:rPr>
              <a:t>Cyfle</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i</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holi</a:t>
            </a:r>
            <a:r>
              <a:rPr lang="en-GB" sz="1800" b="0" i="0">
                <a:solidFill>
                  <a:srgbClr val="0070C0"/>
                </a:solidFill>
                <a:effectLst/>
                <a:latin typeface="Arial" panose="020B0604020202020204" pitchFamily="34" charset="0"/>
                <a:cs typeface="Arial" panose="020B0604020202020204" pitchFamily="34" charset="0"/>
              </a:rPr>
              <a:t> ac </a:t>
            </a:r>
            <a:r>
              <a:rPr lang="en-GB" sz="1800" b="0" i="0" err="1">
                <a:solidFill>
                  <a:srgbClr val="0070C0"/>
                </a:solidFill>
                <a:effectLst/>
                <a:latin typeface="Arial" panose="020B0604020202020204" pitchFamily="34" charset="0"/>
                <a:cs typeface="Arial" panose="020B0604020202020204" pitchFamily="34" charset="0"/>
              </a:rPr>
              <a:t>ateb</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gyda'r</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ymgynghorydd</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technegol</a:t>
            </a:r>
            <a:r>
              <a:rPr lang="en-GB" sz="1800" b="0" i="0">
                <a:solidFill>
                  <a:srgbClr val="0070C0"/>
                </a:solidFill>
                <a:effectLst/>
                <a:latin typeface="Arial" panose="020B0604020202020204" pitchFamily="34" charset="0"/>
                <a:cs typeface="Arial" panose="020B0604020202020204" pitchFamily="34" charset="0"/>
              </a:rPr>
              <a:t> ac </a:t>
            </a:r>
            <a:r>
              <a:rPr lang="en-GB" sz="1800" b="0" i="0" err="1">
                <a:solidFill>
                  <a:srgbClr val="0070C0"/>
                </a:solidFill>
                <a:effectLst/>
                <a:latin typeface="Arial" panose="020B0604020202020204" pitchFamily="34" charset="0"/>
                <a:cs typeface="Arial" panose="020B0604020202020204" pitchFamily="34" charset="0"/>
              </a:rPr>
              <a:t>arbenigwyr</a:t>
            </a:r>
            <a:r>
              <a:rPr lang="en-GB" sz="1800" b="0" i="0">
                <a:solidFill>
                  <a:srgbClr val="0070C0"/>
                </a:solidFill>
                <a:effectLst/>
                <a:latin typeface="Arial" panose="020B0604020202020204" pitchFamily="34" charset="0"/>
                <a:cs typeface="Arial" panose="020B0604020202020204" pitchFamily="34" charset="0"/>
              </a:rPr>
              <a:t> </a:t>
            </a:r>
            <a:r>
              <a:rPr lang="en-GB" sz="1800" b="0" i="0" err="1">
                <a:solidFill>
                  <a:srgbClr val="0070C0"/>
                </a:solidFill>
                <a:effectLst/>
                <a:latin typeface="Arial" panose="020B0604020202020204" pitchFamily="34" charset="0"/>
                <a:cs typeface="Arial" panose="020B0604020202020204" pitchFamily="34" charset="0"/>
              </a:rPr>
              <a:t>pwnc</a:t>
            </a:r>
            <a:endParaRPr lang="en-GB" sz="1800" b="0" i="0">
              <a:solidFill>
                <a:srgbClr val="0070C0"/>
              </a:solidFill>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A84218F-45E1-4F1D-87E5-07A3674935D9}"/>
              </a:ext>
            </a:extLst>
          </p:cNvPr>
          <p:cNvPicPr>
            <a:picLocks noChangeAspect="1"/>
          </p:cNvPicPr>
          <p:nvPr/>
        </p:nvPicPr>
        <p:blipFill>
          <a:blip r:embed="rId2"/>
          <a:stretch>
            <a:fillRect/>
          </a:stretch>
        </p:blipFill>
        <p:spPr>
          <a:xfrm>
            <a:off x="9432832" y="4167976"/>
            <a:ext cx="2261812" cy="2206943"/>
          </a:xfrm>
          <a:prstGeom prst="rect">
            <a:avLst/>
          </a:prstGeom>
        </p:spPr>
      </p:pic>
      <p:sp>
        <p:nvSpPr>
          <p:cNvPr id="6" name="TextBox 5">
            <a:extLst>
              <a:ext uri="{FF2B5EF4-FFF2-40B4-BE49-F238E27FC236}">
                <a16:creationId xmlns:a16="http://schemas.microsoft.com/office/drawing/2014/main" id="{6E4387A0-37D1-4790-9525-516339597FD0}"/>
              </a:ext>
            </a:extLst>
          </p:cNvPr>
          <p:cNvSpPr txBox="1"/>
          <p:nvPr/>
        </p:nvSpPr>
        <p:spPr>
          <a:xfrm>
            <a:off x="1382794" y="5179441"/>
            <a:ext cx="6106671" cy="1200329"/>
          </a:xfrm>
          <a:prstGeom prst="rect">
            <a:avLst/>
          </a:prstGeom>
          <a:noFill/>
          <a:ln>
            <a:solidFill>
              <a:schemeClr val="tx1"/>
            </a:solidFill>
          </a:ln>
        </p:spPr>
        <p:txBody>
          <a:bodyPr wrap="square">
            <a:spAutoFit/>
          </a:bodyPr>
          <a:lstStyle/>
          <a:p>
            <a:pPr algn="ctr">
              <a:defRPr b="0" i="0"/>
            </a:pPr>
            <a:r>
              <a:rPr lang="1106"/>
              <a:t>Blwch Post newydd ar gyfer cymwysterau CBAC GChDDP </a:t>
            </a:r>
          </a:p>
          <a:p>
            <a:pPr algn="ctr"/>
            <a:endParaRPr lang="en-GB"/>
          </a:p>
          <a:p>
            <a:pPr algn="ctr">
              <a:defRPr b="0" i="0"/>
            </a:pPr>
            <a:r>
              <a:rPr lang="en-GB" err="1">
                <a:hlinkClick r:id="rId3"/>
              </a:rPr>
              <a:t>gchddp</a:t>
            </a:r>
            <a:r>
              <a:rPr lang="1106">
                <a:hlinkClick r:id="rId3"/>
              </a:rPr>
              <a:t>@cbac.co.uk </a:t>
            </a:r>
          </a:p>
        </p:txBody>
      </p:sp>
    </p:spTree>
    <p:extLst>
      <p:ext uri="{BB962C8B-B14F-4D97-AF65-F5344CB8AC3E}">
        <p14:creationId xmlns:p14="http://schemas.microsoft.com/office/powerpoint/2010/main" val="4026675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B04B15-9A0F-4256-BD4B-169C61E739D1}"/>
              </a:ext>
            </a:extLst>
          </p:cNvPr>
          <p:cNvSpPr>
            <a:spLocks noGrp="1"/>
          </p:cNvSpPr>
          <p:nvPr>
            <p:ph sz="quarter" idx="10"/>
          </p:nvPr>
        </p:nvSpPr>
        <p:spPr/>
        <p:txBody>
          <a:bodyPr/>
          <a:lstStyle/>
          <a:p>
            <a:pPr marL="0" algn="l" rtl="0" eaLnBrk="1" fontAlgn="t" latinLnBrk="0" hangingPunct="1">
              <a:spcBef>
                <a:spcPts val="0"/>
              </a:spcBef>
              <a:spcAft>
                <a:spcPts val="0"/>
              </a:spcAft>
            </a:pPr>
            <a:endParaRPr lang="en-GB" sz="1800" b="0" i="0" u="none" strike="noStrike">
              <a:effectLst/>
              <a:latin typeface="Arial" panose="020B0604020202020204" pitchFamily="34" charset="0"/>
            </a:endParaRPr>
          </a:p>
          <a:p>
            <a:pPr marL="0" algn="ctr" rtl="0" eaLnBrk="1" fontAlgn="t" latinLnBrk="0" hangingPunct="1">
              <a:spcBef>
                <a:spcPts val="0"/>
              </a:spcBef>
              <a:spcAft>
                <a:spcPts val="0"/>
              </a:spcAft>
            </a:pPr>
            <a:r>
              <a:rPr lang="en-GB" sz="1800" b="1" i="0" u="none" strike="noStrike" kern="1200">
                <a:solidFill>
                  <a:srgbClr val="FFFFFF"/>
                </a:solidFill>
                <a:effectLst/>
                <a:latin typeface="Arial" panose="020B0604020202020204" pitchFamily="34" charset="0"/>
              </a:rPr>
              <a:t>Paper </a:t>
            </a:r>
            <a:endParaRPr lang="en-GB" sz="1800" b="0" i="0" u="none" strike="noStrike">
              <a:effectLst/>
              <a:latin typeface="Arial" panose="020B0604020202020204" pitchFamily="34" charset="0"/>
            </a:endParaRPr>
          </a:p>
          <a:p>
            <a:pPr marL="0" algn="ctr" rtl="0" eaLnBrk="1" fontAlgn="t" latinLnBrk="0" hangingPunct="1">
              <a:spcBef>
                <a:spcPts val="0"/>
              </a:spcBef>
              <a:spcAft>
                <a:spcPts val="0"/>
              </a:spcAft>
            </a:pPr>
            <a:r>
              <a:rPr lang="en-GB" sz="1800" b="1" i="0" u="none" strike="noStrike" kern="1200">
                <a:solidFill>
                  <a:srgbClr val="FFFFFF"/>
                </a:solidFill>
                <a:effectLst/>
                <a:latin typeface="Arial" panose="020B0604020202020204" pitchFamily="34" charset="0"/>
              </a:rPr>
              <a:t>Onscreen </a:t>
            </a:r>
            <a:endParaRPr lang="en-GB" sz="1800" b="0" i="0" u="none" strike="noStrike">
              <a:effectLst/>
              <a:latin typeface="Arial" panose="020B0604020202020204" pitchFamily="34" charset="0"/>
            </a:endParaRPr>
          </a:p>
          <a:p>
            <a:pPr marL="0" algn="l" rtl="0" eaLnBrk="1" fontAlgn="t" latinLnBrk="0" hangingPunct="1">
              <a:spcBef>
                <a:spcPts val="0"/>
              </a:spcBef>
              <a:spcAft>
                <a:spcPts val="0"/>
              </a:spcAft>
            </a:pPr>
            <a:endParaRPr lang="en-GB" sz="1800" b="0" i="0" u="none" strike="noStrike">
              <a:effectLst/>
              <a:latin typeface="Arial" panose="020B0604020202020204" pitchFamily="34" charset="0"/>
            </a:endParaRPr>
          </a:p>
          <a:p>
            <a:pPr marL="0" algn="ctr" rtl="0" eaLnBrk="1" fontAlgn="t" latinLnBrk="0" hangingPunct="1">
              <a:spcBef>
                <a:spcPts val="0"/>
              </a:spcBef>
              <a:spcAft>
                <a:spcPts val="0"/>
              </a:spcAft>
            </a:pPr>
            <a:r>
              <a:rPr lang="en-GB" sz="1800" b="1" i="0" u="none" strike="noStrike" kern="1200">
                <a:solidFill>
                  <a:srgbClr val="FFFFFF"/>
                </a:solidFill>
                <a:effectLst/>
                <a:latin typeface="Arial" panose="020B0604020202020204" pitchFamily="34" charset="0"/>
              </a:rPr>
              <a:t>Paper </a:t>
            </a:r>
            <a:endParaRPr lang="en-GB" sz="1800" b="0" i="0" u="none" strike="noStrike">
              <a:effectLst/>
              <a:latin typeface="Arial" panose="020B0604020202020204" pitchFamily="34" charset="0"/>
            </a:endParaRPr>
          </a:p>
        </p:txBody>
      </p:sp>
      <p:sp>
        <p:nvSpPr>
          <p:cNvPr id="3" name="Title 2">
            <a:extLst>
              <a:ext uri="{FF2B5EF4-FFF2-40B4-BE49-F238E27FC236}">
                <a16:creationId xmlns:a16="http://schemas.microsoft.com/office/drawing/2014/main" id="{22E93059-76E4-4DF1-9482-BC73CD47D6BF}"/>
              </a:ext>
            </a:extLst>
          </p:cNvPr>
          <p:cNvSpPr>
            <a:spLocks noGrp="1"/>
          </p:cNvSpPr>
          <p:nvPr>
            <p:ph type="title"/>
          </p:nvPr>
        </p:nvSpPr>
        <p:spPr/>
        <p:txBody>
          <a:bodyPr/>
          <a:lstStyle/>
          <a:p>
            <a:r>
              <a:rPr lang="en-GB" err="1"/>
              <a:t>Ystadegau</a:t>
            </a:r>
            <a:r>
              <a:rPr lang="en-GB"/>
              <a:t> </a:t>
            </a:r>
            <a:r>
              <a:rPr lang="en-GB" err="1"/>
              <a:t>Ionawr</a:t>
            </a:r>
            <a:r>
              <a:rPr lang="en-GB"/>
              <a:t> 2024</a:t>
            </a:r>
          </a:p>
        </p:txBody>
      </p:sp>
      <p:graphicFrame>
        <p:nvGraphicFramePr>
          <p:cNvPr id="4" name="Table 4">
            <a:extLst>
              <a:ext uri="{FF2B5EF4-FFF2-40B4-BE49-F238E27FC236}">
                <a16:creationId xmlns:a16="http://schemas.microsoft.com/office/drawing/2014/main" id="{DA876F7D-DB57-425E-9D3D-8194C941B8C4}"/>
              </a:ext>
            </a:extLst>
          </p:cNvPr>
          <p:cNvGraphicFramePr>
            <a:graphicFrameLocks noGrp="1"/>
          </p:cNvGraphicFramePr>
          <p:nvPr>
            <p:extLst>
              <p:ext uri="{D42A27DB-BD31-4B8C-83A1-F6EECF244321}">
                <p14:modId xmlns:p14="http://schemas.microsoft.com/office/powerpoint/2010/main" val="2617075120"/>
              </p:ext>
            </p:extLst>
          </p:nvPr>
        </p:nvGraphicFramePr>
        <p:xfrm>
          <a:off x="282575" y="1076325"/>
          <a:ext cx="11527353" cy="1107440"/>
        </p:xfrm>
        <a:graphic>
          <a:graphicData uri="http://schemas.openxmlformats.org/drawingml/2006/table">
            <a:tbl>
              <a:tblPr firstRow="1" bandRow="1">
                <a:tableStyleId>{5C22544A-7EE6-4342-B048-85BDC9FD1C3A}</a:tableStyleId>
              </a:tblPr>
              <a:tblGrid>
                <a:gridCol w="3842451">
                  <a:extLst>
                    <a:ext uri="{9D8B030D-6E8A-4147-A177-3AD203B41FA5}">
                      <a16:colId xmlns:a16="http://schemas.microsoft.com/office/drawing/2014/main" val="251930185"/>
                    </a:ext>
                  </a:extLst>
                </a:gridCol>
                <a:gridCol w="3842451">
                  <a:extLst>
                    <a:ext uri="{9D8B030D-6E8A-4147-A177-3AD203B41FA5}">
                      <a16:colId xmlns:a16="http://schemas.microsoft.com/office/drawing/2014/main" val="4105220407"/>
                    </a:ext>
                  </a:extLst>
                </a:gridCol>
                <a:gridCol w="3842451">
                  <a:extLst>
                    <a:ext uri="{9D8B030D-6E8A-4147-A177-3AD203B41FA5}">
                      <a16:colId xmlns:a16="http://schemas.microsoft.com/office/drawing/2014/main" val="4053017773"/>
                    </a:ext>
                  </a:extLst>
                </a:gridCol>
              </a:tblGrid>
              <a:tr h="370840">
                <a:tc>
                  <a:txBody>
                    <a:bodyPr/>
                    <a:lstStyle/>
                    <a:p>
                      <a:endParaRPr lang="en-GB"/>
                    </a:p>
                  </a:txBody>
                  <a:tcPr/>
                </a:tc>
                <a:tc>
                  <a:txBody>
                    <a:bodyPr/>
                    <a:lstStyle/>
                    <a:p>
                      <a:pPr algn="ctr"/>
                      <a:r>
                        <a:rPr lang="en-GB" err="1"/>
                        <a:t>Papur</a:t>
                      </a:r>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y-GB" sz="1800" b="1" kern="1200">
                          <a:solidFill>
                            <a:schemeClr val="lt1"/>
                          </a:solidFill>
                          <a:effectLst/>
                          <a:latin typeface="+mn-lt"/>
                          <a:ea typeface="+mn-ea"/>
                          <a:cs typeface="+mn-cs"/>
                        </a:rPr>
                        <a:t>Ar-sgrin</a:t>
                      </a:r>
                      <a:r>
                        <a:rPr lang="en-GB"/>
                        <a:t> </a:t>
                      </a:r>
                    </a:p>
                  </a:txBody>
                  <a:tcPr/>
                </a:tc>
                <a:extLst>
                  <a:ext uri="{0D108BD9-81ED-4DB2-BD59-A6C34878D82A}">
                    <a16:rowId xmlns:a16="http://schemas.microsoft.com/office/drawing/2014/main" val="1326307410"/>
                  </a:ext>
                </a:extLst>
              </a:tr>
              <a:tr h="3558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sz="1800" kern="1200">
                          <a:solidFill>
                            <a:schemeClr val="dk1"/>
                          </a:solidFill>
                          <a:effectLst/>
                          <a:latin typeface="+mn-lt"/>
                          <a:ea typeface="+mn-ea"/>
                          <a:cs typeface="+mn-cs"/>
                        </a:rPr>
                        <a:t>Nifer y cofrestriadau</a:t>
                      </a:r>
                      <a:r>
                        <a:rPr lang="en-GB"/>
                        <a:t> </a:t>
                      </a:r>
                    </a:p>
                  </a:txBody>
                  <a:tcPr/>
                </a:tc>
                <a:tc>
                  <a:txBody>
                    <a:bodyPr/>
                    <a:lstStyle/>
                    <a:p>
                      <a:pPr algn="ctr"/>
                      <a:r>
                        <a:rPr lang="en-GB"/>
                        <a:t>165</a:t>
                      </a:r>
                    </a:p>
                  </a:txBody>
                  <a:tcPr/>
                </a:tc>
                <a:tc>
                  <a:txBody>
                    <a:bodyPr/>
                    <a:lstStyle/>
                    <a:p>
                      <a:pPr algn="ctr"/>
                      <a:r>
                        <a:rPr lang="en-GB"/>
                        <a:t>141</a:t>
                      </a:r>
                    </a:p>
                  </a:txBody>
                  <a:tcPr/>
                </a:tc>
                <a:extLst>
                  <a:ext uri="{0D108BD9-81ED-4DB2-BD59-A6C34878D82A}">
                    <a16:rowId xmlns:a16="http://schemas.microsoft.com/office/drawing/2014/main" val="38192618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sz="1800" kern="1200">
                          <a:solidFill>
                            <a:schemeClr val="dk1"/>
                          </a:solidFill>
                          <a:effectLst/>
                          <a:latin typeface="+mn-lt"/>
                          <a:ea typeface="+mn-ea"/>
                          <a:cs typeface="+mn-cs"/>
                        </a:rPr>
                        <a:t>Marc cymedrig</a:t>
                      </a:r>
                      <a:endParaRPr lang="en-GB" sz="1800" kern="1200">
                        <a:solidFill>
                          <a:schemeClr val="dk1"/>
                        </a:solidFill>
                        <a:effectLst/>
                        <a:latin typeface="+mn-lt"/>
                        <a:ea typeface="+mn-ea"/>
                        <a:cs typeface="+mn-cs"/>
                      </a:endParaRPr>
                    </a:p>
                  </a:txBody>
                  <a:tcPr/>
                </a:tc>
                <a:tc>
                  <a:txBody>
                    <a:bodyPr/>
                    <a:lstStyle/>
                    <a:p>
                      <a:pPr algn="ctr"/>
                      <a:r>
                        <a:rPr lang="en-GB"/>
                        <a:t>47.3</a:t>
                      </a:r>
                    </a:p>
                  </a:txBody>
                  <a:tcPr/>
                </a:tc>
                <a:tc>
                  <a:txBody>
                    <a:bodyPr/>
                    <a:lstStyle/>
                    <a:p>
                      <a:pPr algn="ctr"/>
                      <a:r>
                        <a:rPr lang="en-GB"/>
                        <a:t>51.6</a:t>
                      </a:r>
                    </a:p>
                  </a:txBody>
                  <a:tcPr/>
                </a:tc>
                <a:extLst>
                  <a:ext uri="{0D108BD9-81ED-4DB2-BD59-A6C34878D82A}">
                    <a16:rowId xmlns:a16="http://schemas.microsoft.com/office/drawing/2014/main" val="54263562"/>
                  </a:ext>
                </a:extLst>
              </a:tr>
            </a:tbl>
          </a:graphicData>
        </a:graphic>
      </p:graphicFrame>
      <p:sp>
        <p:nvSpPr>
          <p:cNvPr id="14" name="TextBox 13">
            <a:extLst>
              <a:ext uri="{FF2B5EF4-FFF2-40B4-BE49-F238E27FC236}">
                <a16:creationId xmlns:a16="http://schemas.microsoft.com/office/drawing/2014/main" id="{DBFA0808-018C-815C-A741-0742DC856C7C}"/>
              </a:ext>
            </a:extLst>
          </p:cNvPr>
          <p:cNvSpPr txBox="1"/>
          <p:nvPr/>
        </p:nvSpPr>
        <p:spPr>
          <a:xfrm>
            <a:off x="269283" y="2687175"/>
            <a:ext cx="7761322" cy="592470"/>
          </a:xfrm>
          <a:prstGeom prst="rect">
            <a:avLst/>
          </a:prstGeom>
          <a:noFill/>
        </p:spPr>
        <p:txBody>
          <a:bodyPr wrap="square">
            <a:spAutoFit/>
          </a:bodyPr>
          <a:lstStyle/>
          <a:p>
            <a:r>
              <a:rPr lang="cy-GB" sz="1100">
                <a:solidFill>
                  <a:schemeClr val="bg1"/>
                </a:solidFill>
                <a:effectLst/>
                <a:latin typeface="Calibri" panose="020F0502020204030204" pitchFamily="34" charset="0"/>
                <a:ea typeface="Calibri" panose="020F0502020204030204" pitchFamily="34" charset="0"/>
              </a:rPr>
              <a:t>Teitl y Cwestiwn                                         Cymedr                                           Uchafswm	            % yn ymgeisio</a:t>
            </a:r>
          </a:p>
          <a:p>
            <a:r>
              <a:rPr lang="cy-GB" sz="1100">
                <a:solidFill>
                  <a:schemeClr val="bg1"/>
                </a:solidFill>
                <a:latin typeface="Calibri" panose="020F0502020204030204" pitchFamily="34" charset="0"/>
                <a:ea typeface="Calibri" panose="020F0502020204030204" pitchFamily="34" charset="0"/>
              </a:rPr>
              <a:t>				           </a:t>
            </a:r>
            <a:r>
              <a:rPr lang="cy-GB" sz="1100">
                <a:solidFill>
                  <a:schemeClr val="bg1"/>
                </a:solidFill>
                <a:effectLst/>
                <a:latin typeface="Calibri" panose="020F0502020204030204" pitchFamily="34" charset="0"/>
                <a:ea typeface="Calibri" panose="020F0502020204030204" pitchFamily="34" charset="0"/>
              </a:rPr>
              <a:t>Marciau</a:t>
            </a:r>
            <a:endParaRPr lang="en-GB" sz="1800">
              <a:solidFill>
                <a:schemeClr val="bg1"/>
              </a:solidFill>
              <a:effectLst/>
              <a:latin typeface="Calibri" panose="020F0502020204030204" pitchFamily="34" charset="0"/>
              <a:ea typeface="Calibri" panose="020F0502020204030204" pitchFamily="34" charset="0"/>
            </a:endParaRPr>
          </a:p>
          <a:p>
            <a:endParaRPr lang="en-GB" sz="1050">
              <a:effectLst/>
              <a:latin typeface="Calibri" panose="020F0502020204030204" pitchFamily="34" charset="0"/>
              <a:ea typeface="Calibri" panose="020F0502020204030204" pitchFamily="34" charset="0"/>
            </a:endParaRPr>
          </a:p>
        </p:txBody>
      </p:sp>
      <p:graphicFrame>
        <p:nvGraphicFramePr>
          <p:cNvPr id="6" name="Table 5">
            <a:extLst>
              <a:ext uri="{FF2B5EF4-FFF2-40B4-BE49-F238E27FC236}">
                <a16:creationId xmlns:a16="http://schemas.microsoft.com/office/drawing/2014/main" id="{D0F56D81-0EDA-B7F4-BD67-6A0D7BDBC838}"/>
              </a:ext>
            </a:extLst>
          </p:cNvPr>
          <p:cNvGraphicFramePr>
            <a:graphicFrameLocks noGrp="1"/>
          </p:cNvGraphicFramePr>
          <p:nvPr>
            <p:extLst>
              <p:ext uri="{D42A27DB-BD31-4B8C-83A1-F6EECF244321}">
                <p14:modId xmlns:p14="http://schemas.microsoft.com/office/powerpoint/2010/main" val="3863493424"/>
              </p:ext>
            </p:extLst>
          </p:nvPr>
        </p:nvGraphicFramePr>
        <p:xfrm>
          <a:off x="4165599" y="3429000"/>
          <a:ext cx="5249334" cy="1112520"/>
        </p:xfrm>
        <a:graphic>
          <a:graphicData uri="http://schemas.openxmlformats.org/drawingml/2006/table">
            <a:tbl>
              <a:tblPr firstRow="1" bandRow="1">
                <a:tableStyleId>{5C22544A-7EE6-4342-B048-85BDC9FD1C3A}</a:tableStyleId>
              </a:tblPr>
              <a:tblGrid>
                <a:gridCol w="2624667">
                  <a:extLst>
                    <a:ext uri="{9D8B030D-6E8A-4147-A177-3AD203B41FA5}">
                      <a16:colId xmlns:a16="http://schemas.microsoft.com/office/drawing/2014/main" val="2265047798"/>
                    </a:ext>
                  </a:extLst>
                </a:gridCol>
                <a:gridCol w="2624667">
                  <a:extLst>
                    <a:ext uri="{9D8B030D-6E8A-4147-A177-3AD203B41FA5}">
                      <a16:colId xmlns:a16="http://schemas.microsoft.com/office/drawing/2014/main" val="498683208"/>
                    </a:ext>
                  </a:extLst>
                </a:gridCol>
              </a:tblGrid>
              <a:tr h="370840">
                <a:tc>
                  <a:txBody>
                    <a:bodyPr/>
                    <a:lstStyle/>
                    <a:p>
                      <a:r>
                        <a:rPr lang="en-GB" b="0" err="1">
                          <a:solidFill>
                            <a:schemeClr val="tx1"/>
                          </a:solidFill>
                        </a:rPr>
                        <a:t>Ll</a:t>
                      </a:r>
                      <a:endParaRPr lang="en-GB" b="0">
                        <a:solidFill>
                          <a:schemeClr val="tx1"/>
                        </a:solidFill>
                      </a:endParaRPr>
                    </a:p>
                  </a:txBody>
                  <a:tcPr>
                    <a:solidFill>
                      <a:srgbClr val="E7ECF5"/>
                    </a:solidFill>
                  </a:tcPr>
                </a:tc>
                <a:tc>
                  <a:txBody>
                    <a:bodyPr/>
                    <a:lstStyle/>
                    <a:p>
                      <a:r>
                        <a:rPr lang="en-GB" b="0">
                          <a:solidFill>
                            <a:schemeClr val="tx1"/>
                          </a:solidFill>
                        </a:rPr>
                        <a:t>37</a:t>
                      </a:r>
                    </a:p>
                  </a:txBody>
                  <a:tcPr>
                    <a:solidFill>
                      <a:srgbClr val="E7ECF5"/>
                    </a:solidFill>
                  </a:tcPr>
                </a:tc>
                <a:extLst>
                  <a:ext uri="{0D108BD9-81ED-4DB2-BD59-A6C34878D82A}">
                    <a16:rowId xmlns:a16="http://schemas.microsoft.com/office/drawing/2014/main" val="3558909983"/>
                  </a:ext>
                </a:extLst>
              </a:tr>
              <a:tr h="370840">
                <a:tc>
                  <a:txBody>
                    <a:bodyPr/>
                    <a:lstStyle/>
                    <a:p>
                      <a:r>
                        <a:rPr lang="en-GB"/>
                        <a:t>T</a:t>
                      </a:r>
                    </a:p>
                  </a:txBody>
                  <a:tcPr/>
                </a:tc>
                <a:tc>
                  <a:txBody>
                    <a:bodyPr/>
                    <a:lstStyle/>
                    <a:p>
                      <a:r>
                        <a:rPr lang="en-GB"/>
                        <a:t>51</a:t>
                      </a:r>
                    </a:p>
                  </a:txBody>
                  <a:tcPr/>
                </a:tc>
                <a:extLst>
                  <a:ext uri="{0D108BD9-81ED-4DB2-BD59-A6C34878D82A}">
                    <a16:rowId xmlns:a16="http://schemas.microsoft.com/office/drawing/2014/main" val="14168043"/>
                  </a:ext>
                </a:extLst>
              </a:tr>
              <a:tr h="370840">
                <a:tc>
                  <a:txBody>
                    <a:bodyPr/>
                    <a:lstStyle/>
                    <a:p>
                      <a:r>
                        <a:rPr lang="en-GB"/>
                        <a:t>Rh</a:t>
                      </a:r>
                    </a:p>
                  </a:txBody>
                  <a:tcPr/>
                </a:tc>
                <a:tc>
                  <a:txBody>
                    <a:bodyPr/>
                    <a:lstStyle/>
                    <a:p>
                      <a:r>
                        <a:rPr lang="en-GB"/>
                        <a:t>66</a:t>
                      </a:r>
                    </a:p>
                  </a:txBody>
                  <a:tcPr/>
                </a:tc>
                <a:extLst>
                  <a:ext uri="{0D108BD9-81ED-4DB2-BD59-A6C34878D82A}">
                    <a16:rowId xmlns:a16="http://schemas.microsoft.com/office/drawing/2014/main" val="1929748484"/>
                  </a:ext>
                </a:extLst>
              </a:tr>
            </a:tbl>
          </a:graphicData>
        </a:graphic>
      </p:graphicFrame>
    </p:spTree>
    <p:extLst>
      <p:ext uri="{BB962C8B-B14F-4D97-AF65-F5344CB8AC3E}">
        <p14:creationId xmlns:p14="http://schemas.microsoft.com/office/powerpoint/2010/main" val="2193648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CFE63D0-5280-A6E0-DA32-733E1A0061DD}"/>
              </a:ext>
            </a:extLst>
          </p:cNvPr>
          <p:cNvPicPr>
            <a:picLocks noChangeAspect="1"/>
          </p:cNvPicPr>
          <p:nvPr/>
        </p:nvPicPr>
        <p:blipFill>
          <a:blip r:embed="rId2"/>
          <a:stretch>
            <a:fillRect/>
          </a:stretch>
        </p:blipFill>
        <p:spPr>
          <a:xfrm>
            <a:off x="550302" y="1769327"/>
            <a:ext cx="6420551" cy="4680966"/>
          </a:xfrm>
          <a:prstGeom prst="rect">
            <a:avLst/>
          </a:prstGeom>
        </p:spPr>
      </p:pic>
      <p:sp>
        <p:nvSpPr>
          <p:cNvPr id="3" name="Title 2">
            <a:extLst>
              <a:ext uri="{FF2B5EF4-FFF2-40B4-BE49-F238E27FC236}">
                <a16:creationId xmlns:a16="http://schemas.microsoft.com/office/drawing/2014/main" id="{4DB22DDB-1DB9-44D9-A3F8-CC5750AFE5A9}"/>
              </a:ext>
            </a:extLst>
          </p:cNvPr>
          <p:cNvSpPr>
            <a:spLocks noGrp="1"/>
          </p:cNvSpPr>
          <p:nvPr>
            <p:ph type="title"/>
          </p:nvPr>
        </p:nvSpPr>
        <p:spPr>
          <a:xfrm>
            <a:off x="282011" y="252730"/>
            <a:ext cx="10223323" cy="447261"/>
          </a:xfrm>
        </p:spPr>
        <p:txBody>
          <a:bodyPr/>
          <a:lstStyle/>
          <a:p>
            <a:r>
              <a:rPr lang="en-GB" sz="1800" err="1">
                <a:solidFill>
                  <a:srgbClr val="0070C0"/>
                </a:solidFill>
                <a:effectLst/>
                <a:latin typeface="Arial" panose="020B0604020202020204" pitchFamily="34" charset="0"/>
                <a:ea typeface="Calibri" panose="020F0502020204030204" pitchFamily="34" charset="0"/>
                <a:cs typeface="Arial" panose="020B0604020202020204" pitchFamily="34" charset="0"/>
              </a:rPr>
              <a:t>Cyfrifiannell</a:t>
            </a:r>
            <a:r>
              <a:rPr lang="en-GB" sz="1800">
                <a:solidFill>
                  <a:srgbClr val="0070C0"/>
                </a:solidFill>
                <a:effectLst/>
                <a:latin typeface="Arial" panose="020B0604020202020204" pitchFamily="34" charset="0"/>
                <a:ea typeface="Calibri" panose="020F0502020204030204" pitchFamily="34" charset="0"/>
                <a:cs typeface="Arial" panose="020B0604020202020204" pitchFamily="34" charset="0"/>
              </a:rPr>
              <a:t> GMU</a:t>
            </a:r>
          </a:p>
        </p:txBody>
      </p:sp>
      <p:sp>
        <p:nvSpPr>
          <p:cNvPr id="9" name="Oval 8">
            <a:extLst>
              <a:ext uri="{FF2B5EF4-FFF2-40B4-BE49-F238E27FC236}">
                <a16:creationId xmlns:a16="http://schemas.microsoft.com/office/drawing/2014/main" id="{55D17959-EFCB-4431-A819-D74548119682}"/>
              </a:ext>
            </a:extLst>
          </p:cNvPr>
          <p:cNvSpPr/>
          <p:nvPr/>
        </p:nvSpPr>
        <p:spPr>
          <a:xfrm>
            <a:off x="282011" y="1712890"/>
            <a:ext cx="6263132" cy="540913"/>
          </a:xfrm>
          <a:prstGeom prst="ellipse">
            <a:avLst/>
          </a:prstGeom>
          <a:ln>
            <a:solidFill>
              <a:schemeClr val="accent1">
                <a:lumMod val="40000"/>
                <a:lumOff val="60000"/>
              </a:schemeClr>
            </a:solidFill>
          </a:ln>
        </p:spPr>
        <p:txBody>
          <a:bodyPr wrap="none" lIns="0" tIns="0" rIns="0" bIns="0" rtlCol="0" anchor="ctr">
            <a:noAutofit/>
          </a:bodyPr>
          <a:lstStyle/>
          <a:p>
            <a:pPr algn="ctr"/>
            <a:endParaRPr lang="en-GB">
              <a:solidFill>
                <a:srgbClr val="000000"/>
              </a:solidFill>
            </a:endParaRPr>
          </a:p>
        </p:txBody>
      </p:sp>
      <p:sp>
        <p:nvSpPr>
          <p:cNvPr id="21" name="TextBox 20">
            <a:extLst>
              <a:ext uri="{FF2B5EF4-FFF2-40B4-BE49-F238E27FC236}">
                <a16:creationId xmlns:a16="http://schemas.microsoft.com/office/drawing/2014/main" id="{0DC677BB-95E6-F15B-23C7-F56653CBCF9E}"/>
              </a:ext>
            </a:extLst>
          </p:cNvPr>
          <p:cNvSpPr txBox="1"/>
          <p:nvPr/>
        </p:nvSpPr>
        <p:spPr>
          <a:xfrm>
            <a:off x="601014" y="1063600"/>
            <a:ext cx="6729054" cy="369332"/>
          </a:xfrm>
          <a:prstGeom prst="rect">
            <a:avLst/>
          </a:prstGeom>
          <a:noFill/>
        </p:spPr>
        <p:txBody>
          <a:bodyPr wrap="square">
            <a:spAutoFit/>
          </a:bodyPr>
          <a:lstStyle/>
          <a:p>
            <a:r>
              <a:rPr lang="en-GB">
                <a:hlinkClick r:id="rId3"/>
              </a:rPr>
              <a:t>https://www.wjecservices.co.uk/MarkToUMS/default.aspx?l=cy</a:t>
            </a:r>
            <a:r>
              <a:rPr lang="en-GB"/>
              <a:t> </a:t>
            </a:r>
          </a:p>
        </p:txBody>
      </p:sp>
      <p:sp>
        <p:nvSpPr>
          <p:cNvPr id="4" name="TextBox 3">
            <a:extLst>
              <a:ext uri="{FF2B5EF4-FFF2-40B4-BE49-F238E27FC236}">
                <a16:creationId xmlns:a16="http://schemas.microsoft.com/office/drawing/2014/main" id="{F707DB0F-AB1A-E27B-7EB8-94411206827C}"/>
              </a:ext>
            </a:extLst>
          </p:cNvPr>
          <p:cNvSpPr txBox="1"/>
          <p:nvPr/>
        </p:nvSpPr>
        <p:spPr>
          <a:xfrm>
            <a:off x="6970854" y="2383324"/>
            <a:ext cx="6094070" cy="369332"/>
          </a:xfrm>
          <a:prstGeom prst="rect">
            <a:avLst/>
          </a:prstGeom>
          <a:noFill/>
        </p:spPr>
        <p:txBody>
          <a:bodyPr wrap="square">
            <a:spAutoFit/>
          </a:bodyPr>
          <a:lstStyle/>
          <a:p>
            <a:r>
              <a:rPr lang="en-GB" sz="1800" b="1" err="1">
                <a:solidFill>
                  <a:srgbClr val="000000"/>
                </a:solidFill>
                <a:effectLst/>
                <a:latin typeface="Calibri" panose="020F0502020204030204" pitchFamily="34" charset="0"/>
                <a:ea typeface="Calibri" panose="020F0502020204030204" pitchFamily="34" charset="0"/>
              </a:rPr>
              <a:t>Gradd</a:t>
            </a:r>
            <a:r>
              <a:rPr lang="en-GB" sz="1800" b="1">
                <a:solidFill>
                  <a:srgbClr val="000000"/>
                </a:solidFill>
                <a:effectLst/>
                <a:latin typeface="Calibri" panose="020F0502020204030204" pitchFamily="34" charset="0"/>
                <a:ea typeface="Calibri" panose="020F0502020204030204" pitchFamily="34" charset="0"/>
              </a:rPr>
              <a:t> </a:t>
            </a:r>
            <a:r>
              <a:rPr lang="en-GB" sz="1800" b="1" err="1">
                <a:solidFill>
                  <a:srgbClr val="000000"/>
                </a:solidFill>
                <a:effectLst/>
                <a:latin typeface="Calibri" panose="020F0502020204030204" pitchFamily="34" charset="0"/>
                <a:ea typeface="Calibri" panose="020F0502020204030204" pitchFamily="34" charset="0"/>
              </a:rPr>
              <a:t>gyfun</a:t>
            </a:r>
            <a:r>
              <a:rPr lang="en-GB" sz="1800" b="1">
                <a:solidFill>
                  <a:srgbClr val="000000"/>
                </a:solidFill>
                <a:effectLst/>
                <a:latin typeface="Calibri" panose="020F0502020204030204" pitchFamily="34" charset="0"/>
                <a:ea typeface="Calibri" panose="020F0502020204030204" pitchFamily="34" charset="0"/>
              </a:rPr>
              <a:t> GMU </a:t>
            </a:r>
            <a:r>
              <a:rPr lang="en-GB" sz="1800" b="1" err="1">
                <a:solidFill>
                  <a:srgbClr val="000000"/>
                </a:solidFill>
                <a:effectLst/>
                <a:latin typeface="Calibri" panose="020F0502020204030204" pitchFamily="34" charset="0"/>
                <a:ea typeface="Calibri" panose="020F0502020204030204" pitchFamily="34" charset="0"/>
              </a:rPr>
              <a:t>Uned</a:t>
            </a:r>
            <a:r>
              <a:rPr lang="en-GB" sz="1800" b="1">
                <a:solidFill>
                  <a:srgbClr val="000000"/>
                </a:solidFill>
                <a:effectLst/>
                <a:latin typeface="Calibri" panose="020F0502020204030204" pitchFamily="34" charset="0"/>
                <a:ea typeface="Calibri" panose="020F0502020204030204" pitchFamily="34" charset="0"/>
              </a:rPr>
              <a:t> 330 a 331</a:t>
            </a:r>
            <a:endParaRPr lang="en-GB" sz="1100" b="1">
              <a:effectLst/>
              <a:latin typeface="Calibri" panose="020F0502020204030204" pitchFamily="34" charset="0"/>
              <a:ea typeface="Calibri" panose="020F0502020204030204" pitchFamily="34" charset="0"/>
            </a:endParaRPr>
          </a:p>
        </p:txBody>
      </p:sp>
      <p:pic>
        <p:nvPicPr>
          <p:cNvPr id="7" name="Picture 6">
            <a:extLst>
              <a:ext uri="{FF2B5EF4-FFF2-40B4-BE49-F238E27FC236}">
                <a16:creationId xmlns:a16="http://schemas.microsoft.com/office/drawing/2014/main" id="{C8F9EC9F-527A-C8CF-C849-CCF9A181FAC6}"/>
              </a:ext>
            </a:extLst>
          </p:cNvPr>
          <p:cNvPicPr>
            <a:picLocks noChangeAspect="1"/>
          </p:cNvPicPr>
          <p:nvPr/>
        </p:nvPicPr>
        <p:blipFill>
          <a:blip r:embed="rId4"/>
          <a:stretch>
            <a:fillRect/>
          </a:stretch>
        </p:blipFill>
        <p:spPr>
          <a:xfrm>
            <a:off x="5567423" y="2933307"/>
            <a:ext cx="6624577" cy="930260"/>
          </a:xfrm>
          <a:prstGeom prst="rect">
            <a:avLst/>
          </a:prstGeom>
        </p:spPr>
      </p:pic>
    </p:spTree>
    <p:extLst>
      <p:ext uri="{BB962C8B-B14F-4D97-AF65-F5344CB8AC3E}">
        <p14:creationId xmlns:p14="http://schemas.microsoft.com/office/powerpoint/2010/main" val="596367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9153" y="1304360"/>
            <a:ext cx="4273666" cy="4249280"/>
          </a:xfrm>
          <a:prstGeom prst="rect">
            <a:avLst/>
          </a:prstGeom>
        </p:spPr>
      </p:pic>
      <p:sp>
        <p:nvSpPr>
          <p:cNvPr id="5" name="TextBox 4">
            <a:extLst>
              <a:ext uri="{FF2B5EF4-FFF2-40B4-BE49-F238E27FC236}">
                <a16:creationId xmlns:a16="http://schemas.microsoft.com/office/drawing/2014/main" id="{C6CDF235-E227-42A0-B7E9-66D61C27F5FB}"/>
              </a:ext>
            </a:extLst>
          </p:cNvPr>
          <p:cNvSpPr txBox="1"/>
          <p:nvPr/>
        </p:nvSpPr>
        <p:spPr>
          <a:xfrm>
            <a:off x="5528104" y="2920484"/>
            <a:ext cx="4958148"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err="1">
                <a:ln>
                  <a:noFill/>
                </a:ln>
                <a:solidFill>
                  <a:srgbClr val="FFFFFF"/>
                </a:solidFill>
                <a:effectLst/>
                <a:uLnTx/>
                <a:uFillTx/>
                <a:latin typeface="Arial" panose="020B0604020202020204"/>
                <a:ea typeface="+mn-ea"/>
                <a:cs typeface="+mn-cs"/>
              </a:rPr>
              <a:t>Uned</a:t>
            </a:r>
            <a:r>
              <a:rPr kumimoji="0" lang="en-GB" sz="2800" b="1" i="0" u="none" strike="noStrike" kern="1200" cap="none" spc="0" normalizeH="0" baseline="0" noProof="0">
                <a:ln>
                  <a:noFill/>
                </a:ln>
                <a:solidFill>
                  <a:srgbClr val="FFFFFF"/>
                </a:solidFill>
                <a:effectLst/>
                <a:uLnTx/>
                <a:uFillTx/>
                <a:latin typeface="Arial" panose="020B0604020202020204"/>
                <a:ea typeface="+mn-ea"/>
                <a:cs typeface="+mn-cs"/>
              </a:rPr>
              <a:t> 330 – </a:t>
            </a:r>
            <a:r>
              <a:rPr kumimoji="0" lang="en-GB" sz="2800" b="1" i="0" u="none" strike="noStrike" kern="1200" cap="none" spc="0" normalizeH="0" baseline="0" noProof="0" err="1">
                <a:ln>
                  <a:noFill/>
                </a:ln>
                <a:solidFill>
                  <a:srgbClr val="FFFFFF"/>
                </a:solidFill>
                <a:effectLst/>
                <a:uLnTx/>
                <a:uFillTx/>
                <a:latin typeface="Arial" panose="020B0604020202020204"/>
                <a:ea typeface="+mn-ea"/>
                <a:cs typeface="+mn-cs"/>
              </a:rPr>
              <a:t>Gaeaf</a:t>
            </a:r>
            <a:r>
              <a:rPr kumimoji="0" lang="en-GB" sz="2800" b="1" i="0" u="none" strike="noStrike" kern="1200" cap="none" spc="0" normalizeH="0" baseline="0" noProof="0">
                <a:ln>
                  <a:noFill/>
                </a:ln>
                <a:solidFill>
                  <a:srgbClr val="FFFFFF"/>
                </a:solidFill>
                <a:effectLst/>
                <a:uLnTx/>
                <a:uFillTx/>
                <a:latin typeface="Arial" panose="020B0604020202020204"/>
                <a:ea typeface="+mn-ea"/>
                <a:cs typeface="+mn-cs"/>
              </a:rPr>
              <a:t> 2024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err="1">
                <a:solidFill>
                  <a:schemeClr val="bg1"/>
                </a:solidFill>
                <a:latin typeface="Arial" panose="020B0604020202020204"/>
              </a:rPr>
              <a:t>Pecyn</a:t>
            </a:r>
            <a:r>
              <a:rPr lang="en-GB" sz="2800" b="1">
                <a:solidFill>
                  <a:schemeClr val="bg1"/>
                </a:solidFill>
                <a:latin typeface="Arial" panose="020B0604020202020204"/>
              </a:rPr>
              <a:t> </a:t>
            </a:r>
            <a:r>
              <a:rPr lang="en-GB" sz="2800" b="1" err="1">
                <a:solidFill>
                  <a:schemeClr val="bg1"/>
                </a:solidFill>
                <a:latin typeface="Arial" panose="020B0604020202020204"/>
              </a:rPr>
              <a:t>Cymorth</a:t>
            </a:r>
            <a:endParaRPr kumimoji="0" lang="en-GB" sz="2800" b="1" i="0" u="none" strike="noStrike" kern="1200" cap="none" spc="0" normalizeH="0" baseline="0" noProof="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13483927"/>
      </p:ext>
    </p:extLst>
  </p:cSld>
  <p:clrMapOvr>
    <a:masterClrMapping/>
  </p:clrMapOvr>
</p:sld>
</file>

<file path=ppt/theme/theme1.xml><?xml version="1.0" encoding="utf-8"?>
<a:theme xmlns:a="http://schemas.openxmlformats.org/drawingml/2006/main" name="Office Theme">
  <a:themeElements>
    <a:clrScheme name="City and guilds 0119">
      <a:dk1>
        <a:srgbClr val="140000"/>
      </a:dk1>
      <a:lt1>
        <a:srgbClr val="FFFFFF"/>
      </a:lt1>
      <a:dk2>
        <a:srgbClr val="F94130"/>
      </a:dk2>
      <a:lt2>
        <a:srgbClr val="00B5E2"/>
      </a:lt2>
      <a:accent1>
        <a:srgbClr val="007BB9"/>
      </a:accent1>
      <a:accent2>
        <a:srgbClr val="00BFB3"/>
      </a:accent2>
      <a:accent3>
        <a:srgbClr val="FFC841"/>
      </a:accent3>
      <a:accent4>
        <a:srgbClr val="65B2E6"/>
      </a:accent4>
      <a:accent5>
        <a:srgbClr val="97D700"/>
      </a:accent5>
      <a:accent6>
        <a:srgbClr val="C6C6C6"/>
      </a:accent6>
      <a:hlink>
        <a:srgbClr val="8C286E"/>
      </a:hlink>
      <a:folHlink>
        <a:srgbClr val="CE00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lIns="0" tIns="0" rIns="0" bIns="0">
        <a:noAutofit/>
      </a:bodyPr>
      <a:lstStyle>
        <a:defPPr>
          <a:defRPr>
            <a:solidFill>
              <a:srgbClr val="000000"/>
            </a:solidFill>
          </a:defRPr>
        </a:defPPr>
      </a:lstStyle>
    </a:spDef>
  </a:objectDefaults>
  <a:extraClrSchemeLst/>
  <a:extLst>
    <a:ext uri="{05A4C25C-085E-4340-85A3-A5531E510DB2}">
      <thm15:themeFamily xmlns:thm15="http://schemas.microsoft.com/office/thememl/2012/main" name="C&amp;G_PowerPoint_New_Template_V1 [Read-Only]" id="{9814EAAC-C1C9-41D0-82E1-0AF7615562C8}" vid="{3259BF9B-0B01-4419-95C1-0789706EF412}"/>
    </a:ext>
  </a:extLst>
</a:theme>
</file>

<file path=ppt/theme/theme2.xml><?xml version="1.0" encoding="utf-8"?>
<a:theme xmlns:a="http://schemas.openxmlformats.org/drawingml/2006/main" name="1_Office Theme">
  <a:themeElements>
    <a:clrScheme name="City and guilds 0119">
      <a:dk1>
        <a:srgbClr val="140000"/>
      </a:dk1>
      <a:lt1>
        <a:srgbClr val="FFFFFF"/>
      </a:lt1>
      <a:dk2>
        <a:srgbClr val="F94130"/>
      </a:dk2>
      <a:lt2>
        <a:srgbClr val="00B5E2"/>
      </a:lt2>
      <a:accent1>
        <a:srgbClr val="007BB9"/>
      </a:accent1>
      <a:accent2>
        <a:srgbClr val="00BFB3"/>
      </a:accent2>
      <a:accent3>
        <a:srgbClr val="FFC841"/>
      </a:accent3>
      <a:accent4>
        <a:srgbClr val="65B2E6"/>
      </a:accent4>
      <a:accent5>
        <a:srgbClr val="97D700"/>
      </a:accent5>
      <a:accent6>
        <a:srgbClr val="C6C6C6"/>
      </a:accent6>
      <a:hlink>
        <a:srgbClr val="8C286E"/>
      </a:hlink>
      <a:folHlink>
        <a:srgbClr val="CE00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lIns="0" tIns="0" rIns="0" bIns="0">
        <a:noAutofit/>
      </a:bodyPr>
      <a:lstStyle>
        <a:defPPr>
          <a:defRPr>
            <a:solidFill>
              <a:srgbClr val="000000"/>
            </a:solidFill>
          </a:defRPr>
        </a:defPPr>
      </a:lstStyle>
    </a:spDef>
  </a:objectDefaults>
  <a:extraClrSchemeLst/>
  <a:extLst>
    <a:ext uri="{05A4C25C-085E-4340-85A3-A5531E510DB2}">
      <thm15:themeFamily xmlns:thm15="http://schemas.microsoft.com/office/thememl/2012/main" name="C&amp;G_PowerPoint_New_Template_V1 [Read-Only]" id="{9814EAAC-C1C9-41D0-82E1-0AF7615562C8}" vid="{3259BF9B-0B01-4419-95C1-0789706EF41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0ebebe9-ad9c-417c-96aa-6a2f5b72dbd6" xsi:nil="true"/>
    <QA xmlns="101960c9-2583-49a4-9434-4c0cad7b266a" xsi:nil="true"/>
    <lcf76f155ced4ddcb4097134ff3c332f xmlns="101960c9-2583-49a4-9434-4c0cad7b266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8D75E50D38D1449095CDF5BED87B3E" ma:contentTypeVersion="19" ma:contentTypeDescription="Create a new document." ma:contentTypeScope="" ma:versionID="0eae5476cdb45bf516f13f37ba20f8f3">
  <xsd:schema xmlns:xsd="http://www.w3.org/2001/XMLSchema" xmlns:xs="http://www.w3.org/2001/XMLSchema" xmlns:p="http://schemas.microsoft.com/office/2006/metadata/properties" xmlns:ns2="101960c9-2583-49a4-9434-4c0cad7b266a" xmlns:ns3="10ebebe9-ad9c-417c-96aa-6a2f5b72dbd6" targetNamespace="http://schemas.microsoft.com/office/2006/metadata/properties" ma:root="true" ma:fieldsID="56f5f60a173dd94b4dea61f771ee62b2" ns2:_="" ns3:_="">
    <xsd:import namespace="101960c9-2583-49a4-9434-4c0cad7b266a"/>
    <xsd:import namespace="10ebebe9-ad9c-417c-96aa-6a2f5b72db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QA" minOccurs="0"/>
                <xsd:element ref="ns3:SharedWithUsers" minOccurs="0"/>
                <xsd:element ref="ns3:SharedWithDetail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960c9-2583-49a4-9434-4c0cad7b26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QA" ma:index="11" nillable="true" ma:displayName="QA" ma:format="Dropdown" ma:internalName="QA">
      <xsd:simpleType>
        <xsd:restriction base="dms:Text">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ebebe9-ad9c-417c-96aa-6a2f5b72dbd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40415d4-f299-47ec-b407-4f9e04a2822d}" ma:internalName="TaxCatchAll" ma:showField="CatchAllData" ma:web="10ebebe9-ad9c-417c-96aa-6a2f5b72db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CF2C5D-BA0A-4ADC-ACA3-AA75CD9BCC39}">
  <ds:schemaRefs>
    <ds:schemaRef ds:uri="http://purl.org/dc/elements/1.1/"/>
    <ds:schemaRef ds:uri="http://schemas.microsoft.com/office/2006/metadata/properties"/>
    <ds:schemaRef ds:uri="10ebebe9-ad9c-417c-96aa-6a2f5b72dbd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01960c9-2583-49a4-9434-4c0cad7b266a"/>
    <ds:schemaRef ds:uri="http://www.w3.org/XML/1998/namespace"/>
    <ds:schemaRef ds:uri="http://purl.org/dc/dcmitype/"/>
  </ds:schemaRefs>
</ds:datastoreItem>
</file>

<file path=customXml/itemProps2.xml><?xml version="1.0" encoding="utf-8"?>
<ds:datastoreItem xmlns:ds="http://schemas.openxmlformats.org/officeDocument/2006/customXml" ds:itemID="{BD7F1651-5B2A-4B16-9EFE-F4259EAB826F}">
  <ds:schemaRefs>
    <ds:schemaRef ds:uri="http://schemas.microsoft.com/sharepoint/v3/contenttype/forms"/>
  </ds:schemaRefs>
</ds:datastoreItem>
</file>

<file path=customXml/itemProps3.xml><?xml version="1.0" encoding="utf-8"?>
<ds:datastoreItem xmlns:ds="http://schemas.openxmlformats.org/officeDocument/2006/customXml" ds:itemID="{AE979E35-AFAB-4567-A912-4874CA0DE2C8}">
  <ds:schemaRefs>
    <ds:schemaRef ds:uri="101960c9-2583-49a4-9434-4c0cad7b266a"/>
    <ds:schemaRef ds:uri="10ebebe9-ad9c-417c-96aa-6a2f5b72db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6020</Words>
  <Application>Microsoft Office PowerPoint</Application>
  <PresentationFormat>Widescreen</PresentationFormat>
  <Paragraphs>431</Paragraphs>
  <Slides>31</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Arial</vt:lpstr>
      <vt:lpstr>Arial WGL</vt:lpstr>
      <vt:lpstr>Calibri</vt:lpstr>
      <vt:lpstr>Courier New</vt:lpstr>
      <vt:lpstr>Lato</vt:lpstr>
      <vt:lpstr>Symbol</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Ystadegau Ionawr 2024</vt:lpstr>
      <vt:lpstr>Cyfrifiannell GMU</vt:lpstr>
      <vt:lpstr>PowerPoint Presentation</vt:lpstr>
      <vt:lpstr>Pecyn Cymorth</vt:lpstr>
      <vt:lpstr>PowerPoint Presentation</vt:lpstr>
      <vt:lpstr>Adborth ar lefel uchel</vt:lpstr>
      <vt:lpstr>PowerPoint Presentation</vt:lpstr>
      <vt:lpstr>Cwestiwn 2(b) a'r cynllun marcio </vt:lpstr>
      <vt:lpstr>Cwestiwn 2(b) ateb yr ymgeisydd gyda sylwadau’r Uwch Arholwr</vt:lpstr>
      <vt:lpstr>Cwestiwn 3(b) a'r cynllun marcio </vt:lpstr>
      <vt:lpstr>Cwestiwn 3(b) ateb yr ymgeisydd gyda sylwadau’r Uwch Arholwr</vt:lpstr>
      <vt:lpstr>Cwestiwn 4(a) a'r cynllun marcio </vt:lpstr>
      <vt:lpstr>Cwestiwn 4(a) ateb yr ymgeisydd gyda sylwadau’r Uwch Arholwr</vt:lpstr>
      <vt:lpstr>Cwestiwn 4(b) a'r cynllun marcio </vt:lpstr>
      <vt:lpstr>Cwestiwn 4(b) ateb yr ymgeisydd gyda sylwadau’r Uwch Arholwr</vt:lpstr>
      <vt:lpstr>Cwestiwn 6 a'r cynllun marcio </vt:lpstr>
      <vt:lpstr>Cwestiwn 6 ateb yr ymgeisydd gyda sylwadau’r Uwch Arholwr</vt:lpstr>
      <vt:lpstr>Cwestiwn 8 a'r cynllun marcio </vt:lpstr>
      <vt:lpstr>Cwestiwn 8 ateb yr ymgeisydd gyda sylwadau’r Uwch Arholwr</vt:lpstr>
      <vt:lpstr>Cwestiwn 11 a'r cynllun marcio </vt:lpstr>
      <vt:lpstr>Cwestiwn 11 ateb yr ymgeisydd gyda sylwadau’r Uwch Arholwr</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Thomas</dc:creator>
  <cp:lastModifiedBy>Lucas, Tania</cp:lastModifiedBy>
  <cp:revision>2</cp:revision>
  <dcterms:created xsi:type="dcterms:W3CDTF">2020-09-10T07:54:11Z</dcterms:created>
  <dcterms:modified xsi:type="dcterms:W3CDTF">2024-03-25T14:48:27Z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0x0101005E8D75E50D38D1449095CDF5BED87B3E</vt:lpwstr>
  </property>
  <property fmtid="{D5CDD505-2E9C-101B-9397-08002B2CF9AE}" pid="3" name="WJEC Department">
    <vt:lpwstr/>
  </property>
  <property fmtid="{D5CDD505-2E9C-101B-9397-08002B2CF9AE}" pid="4" name="WJEC Audiences">
    <vt:lpwstr/>
  </property>
  <property fmtid="{D5CDD505-2E9C-101B-9397-08002B2CF9AE}" pid="5" name="MediaServiceImageTags">
    <vt:lpwstr/>
  </property>
  <property fmtid="{D5CDD505-2E9C-101B-9397-08002B2CF9AE}" pid="6" name="lcf76f155ced4ddcb4097134ff3c332f">
    <vt:lpwstr/>
  </property>
</Properties>
</file>