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61"/>
  </p:notesMasterIdLst>
  <p:handoutMasterIdLst>
    <p:handoutMasterId r:id="rId62"/>
  </p:handoutMasterIdLst>
  <p:sldIdLst>
    <p:sldId id="405" r:id="rId5"/>
    <p:sldId id="715" r:id="rId6"/>
    <p:sldId id="679" r:id="rId7"/>
    <p:sldId id="716" r:id="rId8"/>
    <p:sldId id="717" r:id="rId9"/>
    <p:sldId id="718" r:id="rId10"/>
    <p:sldId id="748" r:id="rId11"/>
    <p:sldId id="719" r:id="rId12"/>
    <p:sldId id="720" r:id="rId13"/>
    <p:sldId id="721" r:id="rId14"/>
    <p:sldId id="722" r:id="rId15"/>
    <p:sldId id="723" r:id="rId16"/>
    <p:sldId id="724" r:id="rId17"/>
    <p:sldId id="749" r:id="rId18"/>
    <p:sldId id="725" r:id="rId19"/>
    <p:sldId id="726" r:id="rId20"/>
    <p:sldId id="727" r:id="rId21"/>
    <p:sldId id="751" r:id="rId22"/>
    <p:sldId id="728" r:id="rId23"/>
    <p:sldId id="729" r:id="rId24"/>
    <p:sldId id="730" r:id="rId25"/>
    <p:sldId id="750" r:id="rId26"/>
    <p:sldId id="731" r:id="rId27"/>
    <p:sldId id="732" r:id="rId28"/>
    <p:sldId id="733" r:id="rId29"/>
    <p:sldId id="752" r:id="rId30"/>
    <p:sldId id="734" r:id="rId31"/>
    <p:sldId id="735" r:id="rId32"/>
    <p:sldId id="736" r:id="rId33"/>
    <p:sldId id="753" r:id="rId34"/>
    <p:sldId id="737" r:id="rId35"/>
    <p:sldId id="738" r:id="rId36"/>
    <p:sldId id="739" r:id="rId37"/>
    <p:sldId id="754" r:id="rId38"/>
    <p:sldId id="740" r:id="rId39"/>
    <p:sldId id="741" r:id="rId40"/>
    <p:sldId id="742" r:id="rId41"/>
    <p:sldId id="755" r:id="rId42"/>
    <p:sldId id="743" r:id="rId43"/>
    <p:sldId id="744" r:id="rId44"/>
    <p:sldId id="745" r:id="rId45"/>
    <p:sldId id="756" r:id="rId46"/>
    <p:sldId id="746" r:id="rId47"/>
    <p:sldId id="747" r:id="rId48"/>
    <p:sldId id="757" r:id="rId49"/>
    <p:sldId id="766" r:id="rId50"/>
    <p:sldId id="758" r:id="rId51"/>
    <p:sldId id="759" r:id="rId52"/>
    <p:sldId id="760" r:id="rId53"/>
    <p:sldId id="767" r:id="rId54"/>
    <p:sldId id="761" r:id="rId55"/>
    <p:sldId id="762" r:id="rId56"/>
    <p:sldId id="763" r:id="rId57"/>
    <p:sldId id="768" r:id="rId58"/>
    <p:sldId id="764" r:id="rId59"/>
    <p:sldId id="765" r:id="rId60"/>
  </p:sldIdLst>
  <p:sldSz cx="12192000" cy="6858000"/>
  <p:notesSz cx="6805613" cy="9944100"/>
  <p:custDataLst>
    <p:tags r:id="rId6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0" clrIdx="0"/>
  <p:cmAuthor id="2" name="Jenna Redelinghuys" initials="JR" lastIdx="0" clrIdx="1"/>
  <p:cmAuthor id="3" name="William Nightingale" initials="WN" lastIdx="0" clrIdx="2"/>
  <p:cmAuthor id="4" name="Suzi Gray" initials="SG" lastIdx="0" clrIdx="3">
    <p:extLst>
      <p:ext uri="{19B8F6BF-5375-455C-9EA6-DF929625EA0E}">
        <p15:presenceInfo xmlns:p15="http://schemas.microsoft.com/office/powerpoint/2012/main" userId="S-1-5-21-1308356437-3399562541-1039870623-3914" providerId="AD"/>
      </p:ext>
    </p:extLst>
  </p:cmAuthor>
  <p:cmAuthor id="5" name="Lucas, Tania" initials="LT" lastIdx="0" clrIdx="4">
    <p:extLst>
      <p:ext uri="{19B8F6BF-5375-455C-9EA6-DF929625EA0E}">
        <p15:presenceInfo xmlns:p15="http://schemas.microsoft.com/office/powerpoint/2012/main" userId="S::lucast@wjec.co.uk::232b37cb-a817-446c-b5f8-6c2be3ba9e7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0077C8"/>
    <a:srgbClr val="0096FF"/>
    <a:srgbClr val="FFC000"/>
    <a:srgbClr val="65B2E6"/>
    <a:srgbClr val="CBD6EB"/>
    <a:srgbClr val="CB076E"/>
    <a:srgbClr val="E7ECF5"/>
    <a:srgbClr val="00B0F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1E4A71-391B-4113-91B7-2403E460AF54}" v="3" dt="2021-06-22T07:44:50.0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787"/>
  </p:normalViewPr>
  <p:slideViewPr>
    <p:cSldViewPr snapToGrid="0">
      <p:cViewPr varScale="1">
        <p:scale>
          <a:sx n="55" d="100"/>
          <a:sy n="55" d="100"/>
        </p:scale>
        <p:origin x="1004" y="28"/>
      </p:cViewPr>
      <p:guideLst>
        <p:guide orient="horz" pos="1457"/>
        <p:guide pos="3840"/>
      </p:guideLst>
    </p:cSldViewPr>
  </p:slideViewPr>
  <p:notesTextViewPr>
    <p:cViewPr>
      <p:scale>
        <a:sx n="1" d="1"/>
        <a:sy n="1" d="1"/>
      </p:scale>
      <p:origin x="0" y="0"/>
    </p:cViewPr>
  </p:notesTextViewPr>
  <p:notesViewPr>
    <p:cSldViewPr snapToGrid="0">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gs" Target="tags/tag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commentAuthors" Target="commentAuthors.xml"/><Relationship Id="rId69"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6/22/2021</a:t>
            </a:fld>
            <a:endParaRPr lang="en-US"/>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6/22/2021</a:t>
            </a:fld>
            <a:endParaRPr lang="en-US"/>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b="0" i="0"/>
            </a:pPr>
            <a:fld id="{AEE1EFF5-0675-4731-863F-1FA97006AA1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80357FB1-5709-4207-AA00-8BBBCEB041E7}"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C418FB07-FAC4-44E0-8FCA-5DCB4CA68E80}" type="slidenum">
              <a:rPr lang="en-US" smtClean="0"/>
              <a:t>42</a:t>
            </a:fld>
            <a:endParaRPr lang="en-US"/>
          </a:p>
        </p:txBody>
      </p:sp>
    </p:spTree>
    <p:extLst>
      <p:ext uri="{BB962C8B-B14F-4D97-AF65-F5344CB8AC3E}">
        <p14:creationId xmlns:p14="http://schemas.microsoft.com/office/powerpoint/2010/main" val="4725077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35C97EE3-8149-4A06-819B-2CA2266E6131}" type="slidenum">
              <a:rPr lang="en-US" smtClean="0"/>
              <a:t>45</a:t>
            </a:fld>
            <a:endParaRPr lang="en-US"/>
          </a:p>
        </p:txBody>
      </p:sp>
    </p:spTree>
    <p:extLst>
      <p:ext uri="{BB962C8B-B14F-4D97-AF65-F5344CB8AC3E}">
        <p14:creationId xmlns:p14="http://schemas.microsoft.com/office/powerpoint/2010/main" val="472507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A4E472CC-A053-4BDF-A13B-1AE12E39C031}" type="slidenum">
              <a:rPr lang="en-US" smtClean="0"/>
              <a:t>46</a:t>
            </a:fld>
            <a:endParaRPr lang="en-US"/>
          </a:p>
        </p:txBody>
      </p:sp>
    </p:spTree>
    <p:extLst>
      <p:ext uri="{BB962C8B-B14F-4D97-AF65-F5344CB8AC3E}">
        <p14:creationId xmlns:p14="http://schemas.microsoft.com/office/powerpoint/2010/main" val="4725077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51A17F1C-B208-4F41-B73D-E5D5CCE07813}" type="slidenum">
              <a:rPr lang="en-US" smtClean="0"/>
              <a:t>49</a:t>
            </a:fld>
            <a:endParaRPr lang="en-US"/>
          </a:p>
        </p:txBody>
      </p:sp>
    </p:spTree>
    <p:extLst>
      <p:ext uri="{BB962C8B-B14F-4D97-AF65-F5344CB8AC3E}">
        <p14:creationId xmlns:p14="http://schemas.microsoft.com/office/powerpoint/2010/main" val="4725077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9EE8D51F-8F59-40C7-87F6-FD31746151C1}" type="slidenum">
              <a:rPr lang="en-US" smtClean="0"/>
              <a:t>50</a:t>
            </a:fld>
            <a:endParaRPr lang="en-US"/>
          </a:p>
        </p:txBody>
      </p:sp>
    </p:spTree>
    <p:extLst>
      <p:ext uri="{BB962C8B-B14F-4D97-AF65-F5344CB8AC3E}">
        <p14:creationId xmlns:p14="http://schemas.microsoft.com/office/powerpoint/2010/main" val="4725077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D7F617AD-7714-4506-BC85-125E927D5E16}" type="slidenum">
              <a:rPr lang="en-US" smtClean="0"/>
              <a:t>53</a:t>
            </a:fld>
            <a:endParaRPr lang="en-US"/>
          </a:p>
        </p:txBody>
      </p:sp>
    </p:spTree>
    <p:extLst>
      <p:ext uri="{BB962C8B-B14F-4D97-AF65-F5344CB8AC3E}">
        <p14:creationId xmlns:p14="http://schemas.microsoft.com/office/powerpoint/2010/main" val="472507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775C9CD5-8075-49E1-9374-2A6114688A3B}" type="slidenum">
              <a:rPr lang="en-US" smtClean="0"/>
              <a:t>54</a:t>
            </a:fld>
            <a:endParaRPr lang="en-US"/>
          </a:p>
        </p:txBody>
      </p:sp>
    </p:spTree>
    <p:extLst>
      <p:ext uri="{BB962C8B-B14F-4D97-AF65-F5344CB8AC3E}">
        <p14:creationId xmlns:p14="http://schemas.microsoft.com/office/powerpoint/2010/main" val="4725077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defRPr b="0"/>
            </a:lvl3pPr>
            <a:lvl4pPr marL="268288" indent="0">
              <a:lnSpc>
                <a:spcPct val="100000"/>
              </a:lnSpc>
              <a:buNone/>
              <a:defRPr b="1"/>
            </a:lvl4pPr>
            <a:lvl5pPr marL="490538" indent="-187325">
              <a:lnSpc>
                <a:spcPct val="100000"/>
              </a:lnSpc>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p>
        </p:txBody>
      </p:sp>
    </p:spTree>
    <p:extLst>
      <p:ext uri="{BB962C8B-B14F-4D97-AF65-F5344CB8AC3E}">
        <p14:creationId xmlns:p14="http://schemas.microsoft.com/office/powerpoint/2010/main" val="20702255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transition/>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3" r:id="rId3"/>
  </p:sldLayoutIdLst>
  <p:transition/>
  <p:hf sldNum="0" hdr="0" dt="0"/>
  <p:txStyles>
    <p:title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ct val="0"/>
        </a:spcBef>
        <a:spcAft>
          <a:spcPts val="600"/>
        </a:spcAft>
        <a:buClr>
          <a:schemeClr val="tx2"/>
        </a:buClr>
        <a:buFont typeface="Arial"/>
        <a:buNone/>
        <a:defRPr lang="en-US" sz="1600" kern="1200">
          <a:solidFill>
            <a:schemeClr val="tx1"/>
          </a:solidFill>
          <a:latin typeface="+mn-lt"/>
          <a:ea typeface="+mn-ea"/>
          <a:cs typeface="+mn-cs"/>
        </a:defRPr>
      </a:lvl2pPr>
      <a:lvl3pPr marL="222250" marR="0" indent="-214313" algn="l" defTabSz="914400" rtl="0" eaLnBrk="1" fontAlgn="auto" latinLnBrk="0" hangingPunct="1">
        <a:lnSpc>
          <a:spcPct val="100000"/>
        </a:lnSpc>
        <a:spcBef>
          <a:spcPct val="0"/>
        </a:spcBef>
        <a:spcAft>
          <a:spcPts val="600"/>
        </a:spcAft>
        <a:buClr>
          <a:srgbClr val="F94130"/>
        </a:buClr>
        <a:buSzTx/>
        <a:buFont typeface="Arial" panose="020B0604020202020204" pitchFamily="34" charset="0"/>
        <a:buChar char="•"/>
        <a:defRPr lang="en-US" sz="1400" b="0" kern="1200">
          <a:solidFill>
            <a:schemeClr val="tx1"/>
          </a:solidFill>
          <a:latin typeface="+mn-lt"/>
          <a:ea typeface="+mn-ea"/>
          <a:cs typeface="+mn-cs"/>
        </a:defRPr>
      </a:lvl3pPr>
      <a:lvl4pPr marL="222250" indent="0" algn="l" defTabSz="914400" rtl="0" eaLnBrk="1" latinLnBrk="0" hangingPunct="1">
        <a:lnSpc>
          <a:spcPct val="100000"/>
        </a:lnSpc>
        <a:spcBef>
          <a:spcPct val="0"/>
        </a:spcBef>
        <a:spcAft>
          <a:spcPts val="600"/>
        </a:spcAft>
        <a:buClr>
          <a:schemeClr val="tx2"/>
        </a:buClr>
        <a:buFont typeface="Arial"/>
        <a:buNone/>
        <a:defRPr sz="1200" b="1" kern="1200">
          <a:solidFill>
            <a:schemeClr val="tx1"/>
          </a:solidFill>
          <a:latin typeface="+mn-lt"/>
          <a:ea typeface="+mn-ea"/>
          <a:cs typeface="+mn-cs"/>
        </a:defRPr>
      </a:lvl4pPr>
      <a:lvl5pPr marL="446088" indent="-187325" algn="l" defTabSz="914400" rtl="0" eaLnBrk="1" latinLnBrk="0" hangingPunct="1">
        <a:lnSpc>
          <a:spcPct val="100000"/>
        </a:lnSpc>
        <a:spcBef>
          <a:spcPct val="0"/>
        </a:spcBef>
        <a:spcAft>
          <a:spcPts val="600"/>
        </a:spcAft>
        <a:buClr>
          <a:schemeClr val="tx2"/>
        </a:buClr>
        <a:buFont typeface="Arial"/>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p:nvPr/>
        </p:nvSpPr>
        <p:spPr>
          <a:xfrm>
            <a:off x="297081" y="931385"/>
            <a:ext cx="11361520"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algn="l">
              <a:defRPr b="0" i="0"/>
            </a:pPr>
            <a:r>
              <a:rPr lang="1106" sz="2400">
                <a:solidFill>
                  <a:srgbClr val="0070C0"/>
                </a:solidFill>
                <a:latin typeface="Arial" panose="020B0604020202020204" pitchFamily="34" charset="0"/>
                <a:ea typeface="Lato" charset="0"/>
                <a:cs typeface="Arial" panose="020B0604020202020204" pitchFamily="34" charset="0"/>
              </a:rPr>
              <a:t>Lefel 3 </a:t>
            </a:r>
            <a:r>
              <a:rPr lang="1106" sz="2400" i="0">
                <a:solidFill>
                  <a:srgbClr val="0070C0"/>
                </a:solidFill>
                <a:effectLst/>
                <a:latin typeface="Arial" panose="020B0604020202020204" pitchFamily="34" charset="0"/>
                <a:cs typeface="Arial" panose="020B0604020202020204" pitchFamily="34" charset="0"/>
              </a:rPr>
              <a:t>Gofal, Chwarae, Dysgu, a Datblygiad Plant: Ymarfer a Theori</a:t>
            </a:r>
            <a:endParaRPr lang="en-GB" sz="2400" i="0">
              <a:solidFill>
                <a:srgbClr val="0070C0"/>
              </a:solidFill>
              <a:effectLst/>
              <a:latin typeface="Arial" panose="020B0604020202020204" pitchFamily="34" charset="0"/>
              <a:cs typeface="Arial" panose="020B0604020202020204" pitchFamily="34" charset="0"/>
            </a:endParaRPr>
          </a:p>
          <a:p>
            <a:pPr defTabSz="457200">
              <a:lnSpc>
                <a:spcPct val="100000"/>
              </a:lnSpc>
              <a:spcBef>
                <a:spcPts val="150"/>
              </a:spcBef>
              <a:defRPr b="0" i="0"/>
            </a:pPr>
            <a:r>
              <a:rPr lang="1106" sz="2400">
                <a:solidFill>
                  <a:srgbClr val="0070C0"/>
                </a:solidFill>
              </a:rPr>
              <a:t>Uned 330: Egwyddorion a Damcaniaethau sy'n Dylanwadu ar Ofal, Chwarae, Dysgu a Datblygiad Plant yn yr 21ain Ganrif yng Nghymru </a:t>
            </a:r>
            <a:endParaRPr lang="en-US" sz="2400">
              <a:solidFill>
                <a:srgbClr val="0070C0"/>
              </a:solidFill>
              <a:latin typeface="Arial" panose="020B0604020202020204" pitchFamily="34" charset="0"/>
              <a:ea typeface="Lato" charset="0"/>
              <a:cs typeface="Arial" panose="020B0604020202020204" pitchFamily="34" charset="0"/>
            </a:endParaRPr>
          </a:p>
        </p:txBody>
      </p:sp>
      <p:sp>
        <p:nvSpPr>
          <p:cNvPr id="2" name="TextBox 1"/>
          <p:cNvSpPr txBox="1"/>
          <p:nvPr/>
        </p:nvSpPr>
        <p:spPr>
          <a:xfrm>
            <a:off x="153646" y="287484"/>
            <a:ext cx="4357917" cy="457657"/>
          </a:xfrm>
          <a:prstGeom prst="rect">
            <a:avLst/>
          </a:prstGeom>
          <a:noFill/>
        </p:spPr>
        <p:txBody>
          <a:bodyPr wrap="square" rtlCol="0">
            <a:spAutoFit/>
          </a:bodyPr>
          <a:lstStyle/>
          <a:p>
            <a:pPr>
              <a:defRPr b="0" i="0"/>
            </a:pPr>
            <a:r>
              <a:rPr lang="1106" sz="2400">
                <a:solidFill>
                  <a:srgbClr val="0070C0"/>
                </a:solidFill>
                <a:hlinkClick r:id="rId3">
                  <a:extLst>
                    <a:ext uri="{A12FA001-AC4F-418D-AE19-62706E023703}">
                      <ahyp:hlinkClr xmlns:ahyp="http://schemas.microsoft.com/office/drawing/2018/hyperlinkcolor" val="tx"/>
                    </a:ext>
                  </a:extLst>
                </a:hlinkClick>
              </a:rPr>
              <a:t>Adolygiad Arholiad Ar-lein </a:t>
            </a:r>
            <a:endParaRPr lang="en-US" sz="2400">
              <a:solidFill>
                <a:srgbClr val="0070C0"/>
              </a:solidFill>
              <a:latin typeface="+mj-lt"/>
              <a:ea typeface="Lato" charset="0"/>
              <a:cs typeface="Lato" charset="0"/>
            </a:endParaRPr>
          </a:p>
        </p:txBody>
      </p:sp>
      <p:sp>
        <p:nvSpPr>
          <p:cNvPr id="7" name="Title 1"/>
          <p:cNvSpPr txBox="1"/>
          <p:nvPr/>
        </p:nvSpPr>
        <p:spPr>
          <a:xfrm>
            <a:off x="0" y="6642686"/>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defTabSz="457200">
              <a:lnSpc>
                <a:spcPct val="100000"/>
              </a:lnSpc>
              <a:spcBef>
                <a:spcPct val="20000"/>
              </a:spcBef>
              <a:defRPr/>
            </a:pPr>
            <a:endParaRPr lang="en-US" sz="2800" b="1">
              <a:latin typeface="Lato" charset="0"/>
              <a:ea typeface="Lato" charset="0"/>
              <a:cs typeface="Lato" charset="0"/>
            </a:endParaRPr>
          </a:p>
        </p:txBody>
      </p:sp>
      <p:pic>
        <p:nvPicPr>
          <p:cNvPr id="8" name="Picture 7" descr="A group of young children sitting next to a child&#10;&#10;Description automatically generated">
            <a:extLst>
              <a:ext uri="{FF2B5EF4-FFF2-40B4-BE49-F238E27FC236}">
                <a16:creationId xmlns:a16="http://schemas.microsoft.com/office/drawing/2014/main" id="{BD4F171D-A595-465D-B26D-22EDDCA941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8485" y="2113774"/>
            <a:ext cx="6895030" cy="4647250"/>
          </a:xfrm>
          <a:prstGeom prst="rect">
            <a:avLst/>
          </a:prstGeom>
        </p:spPr>
      </p:pic>
    </p:spTree>
    <p:extLst>
      <p:ext uri="{BB962C8B-B14F-4D97-AF65-F5344CB8AC3E}">
        <p14:creationId xmlns:p14="http://schemas.microsoft.com/office/powerpoint/2010/main" val="1614504874"/>
      </p:ext>
    </p:extLst>
  </p:cSld>
  <p:clrMapOvr>
    <a:masterClrMapping/>
  </p:clrMapOvr>
  <mc:AlternateContent xmlns:mc="http://schemas.openxmlformats.org/markup-compatibility/2006" xmlns:p14="http://schemas.microsoft.com/office/powerpoint/2010/main">
    <mc:Choice Requires="p14">
      <p:transition spd="slow" p14:dur="2000" advTm="10492"/>
    </mc:Choice>
    <mc:Fallback xmlns:p15="http://schemas.microsoft.com/office/powerpoint/2012/main" xmlns="">
      <p:transition spd="slow" advTm="10492"/>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3 a’r Cynllun Marcio </a:t>
            </a:r>
          </a:p>
        </p:txBody>
      </p:sp>
      <p:sp>
        <p:nvSpPr>
          <p:cNvPr id="6" name="TextBox 5">
            <a:extLst>
              <a:ext uri="{FF2B5EF4-FFF2-40B4-BE49-F238E27FC236}">
                <a16:creationId xmlns:a16="http://schemas.microsoft.com/office/drawing/2014/main" id="{86C32203-31DC-4382-B050-63D8E9F4626C}"/>
              </a:ext>
            </a:extLst>
          </p:cNvPr>
          <p:cNvSpPr txBox="1"/>
          <p:nvPr/>
        </p:nvSpPr>
        <p:spPr>
          <a:xfrm>
            <a:off x="6486751" y="1114429"/>
            <a:ext cx="5484197" cy="5318995"/>
          </a:xfrm>
          <a:prstGeom prst="rect">
            <a:avLst/>
          </a:prstGeom>
          <a:noFill/>
        </p:spPr>
        <p:txBody>
          <a:bodyPr wrap="square">
            <a:spAutoFit/>
          </a:bodyPr>
          <a:lstStyle/>
          <a:p>
            <a:pPr>
              <a:defRPr b="0" i="0"/>
            </a:pPr>
            <a:r>
              <a:rPr lang="1106" sz="1100">
                <a:effectLst/>
                <a:latin typeface="Arial" panose="020B0604020202020204" pitchFamily="34" charset="0"/>
                <a:ea typeface="Times New Roman" panose="02020603050405020304" pitchFamily="18" charset="0"/>
              </a:rPr>
              <a:t>Rhowch hyd at </a:t>
            </a:r>
            <a:r>
              <a:rPr lang="1106" sz="1100" b="1">
                <a:effectLst/>
                <a:latin typeface="Arial" panose="020B0604020202020204" pitchFamily="34" charset="0"/>
                <a:ea typeface="Times New Roman" panose="02020603050405020304" pitchFamily="18" charset="0"/>
              </a:rPr>
              <a:t>6 marc. </a:t>
            </a:r>
            <a:endParaRPr lang="en-GB" sz="1100">
              <a:effectLst/>
              <a:latin typeface="Times New Roman" panose="02020603050405020304" pitchFamily="18" charset="0"/>
              <a:ea typeface="Times New Roman" panose="02020603050405020304" pitchFamily="18" charset="0"/>
            </a:endParaRPr>
          </a:p>
          <a:p>
            <a:pPr>
              <a:defRPr b="0" i="0"/>
            </a:pPr>
            <a:r>
              <a:rPr lang="1106" sz="1100" b="1">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pPr>
              <a:defRPr b="0" i="0"/>
            </a:pPr>
            <a:r>
              <a:rPr lang="1106" sz="1100" b="1">
                <a:effectLst/>
                <a:latin typeface="Arial" panose="020B0604020202020204" pitchFamily="34" charset="0"/>
                <a:ea typeface="Times New Roman" panose="02020603050405020304" pitchFamily="18" charset="0"/>
              </a:rPr>
              <a:t>Rhowch 0 marc </a:t>
            </a:r>
            <a:r>
              <a:rPr lang="1106" sz="1100" b="0">
                <a:effectLst/>
                <a:latin typeface="Arial" panose="020B0604020202020204" pitchFamily="34" charset="0"/>
                <a:ea typeface="Times New Roman" panose="02020603050405020304" pitchFamily="18" charset="0"/>
              </a:rPr>
              <a:t>am ymateb nad yw'n haeddu ennill marciau.</a:t>
            </a:r>
            <a:endParaRPr lang="en-GB" sz="1100">
              <a:effectLst/>
              <a:latin typeface="Times New Roman" panose="02020603050405020304" pitchFamily="18" charset="0"/>
              <a:ea typeface="Times New Roman" panose="02020603050405020304" pitchFamily="18" charset="0"/>
            </a:endParaRPr>
          </a:p>
          <a:p>
            <a:pPr>
              <a:defRPr b="0" i="0"/>
            </a:pPr>
            <a:r>
              <a:rPr lang="1106" sz="1100" b="1">
                <a:effectLst/>
                <a:latin typeface="Arial" panose="020B0604020202020204" pitchFamily="34" charset="0"/>
                <a:ea typeface="Times New Roman" panose="02020603050405020304" pitchFamily="18" charset="0"/>
              </a:rPr>
              <a:t>Rhowch 1-2 farc </a:t>
            </a:r>
            <a:r>
              <a:rPr lang="1106" sz="1100" b="0">
                <a:effectLst/>
                <a:latin typeface="Arial" panose="020B0604020202020204" pitchFamily="34" charset="0"/>
                <a:ea typeface="Times New Roman" panose="02020603050405020304" pitchFamily="18" charset="0"/>
              </a:rPr>
              <a:t>am werthusiad sylfaenol heb fawr o wybodaeth na dealltwriaeth ynglŷn â manteision codi ymwybyddiaeth o faterion iechyd meddwl i gefnogi unigolion.</a:t>
            </a:r>
            <a:endParaRPr lang="en-GB" sz="1100">
              <a:effectLst/>
              <a:latin typeface="Times New Roman" panose="02020603050405020304" pitchFamily="18" charset="0"/>
              <a:ea typeface="Times New Roman" panose="02020603050405020304" pitchFamily="18" charset="0"/>
            </a:endParaRPr>
          </a:p>
          <a:p>
            <a:pPr>
              <a:defRPr b="0" i="0"/>
            </a:pPr>
            <a:r>
              <a:rPr lang="1106" sz="1100" b="1">
                <a:effectLst/>
                <a:latin typeface="Arial" panose="020B0604020202020204" pitchFamily="34" charset="0"/>
                <a:ea typeface="Times New Roman" panose="02020603050405020304" pitchFamily="18" charset="0"/>
              </a:rPr>
              <a:t>Rhowch 3-4 marc </a:t>
            </a:r>
            <a:r>
              <a:rPr lang="1106" sz="1100" b="0">
                <a:effectLst/>
                <a:latin typeface="Arial" panose="020B0604020202020204" pitchFamily="34" charset="0"/>
                <a:ea typeface="Times New Roman" panose="02020603050405020304" pitchFamily="18" charset="0"/>
              </a:rPr>
              <a:t>am werthusiad da â rhywfaint o wybodaeth a dealltwriaeth ynglŷn â manteision codi ymwybyddiaeth o faterion iechyd meddwl i gefnogi unigolion.</a:t>
            </a:r>
            <a:endParaRPr lang="en-GB" sz="1100">
              <a:effectLst/>
              <a:latin typeface="Times New Roman" panose="02020603050405020304" pitchFamily="18" charset="0"/>
              <a:ea typeface="Times New Roman" panose="02020603050405020304" pitchFamily="18" charset="0"/>
            </a:endParaRPr>
          </a:p>
          <a:p>
            <a:pPr>
              <a:defRPr b="0" i="0"/>
            </a:pPr>
            <a:r>
              <a:rPr lang="1106" sz="1100" b="1">
                <a:effectLst/>
                <a:latin typeface="Arial" panose="020B0604020202020204" pitchFamily="34" charset="0"/>
                <a:ea typeface="Times New Roman" panose="02020603050405020304" pitchFamily="18" charset="0"/>
              </a:rPr>
              <a:t>Rhowch 5-6 marc </a:t>
            </a:r>
            <a:r>
              <a:rPr lang="1106" sz="1100" b="0">
                <a:effectLst/>
                <a:latin typeface="Arial" panose="020B0604020202020204" pitchFamily="34" charset="0"/>
                <a:ea typeface="Times New Roman" panose="02020603050405020304" pitchFamily="18" charset="0"/>
              </a:rPr>
              <a:t>am werthusiad da iawn â gwybodaeth a dealltwriaeth ynglŷn â manteision codi ymwybyddiaeth o faterion iechyd meddwl i gefnogi unigolion.</a:t>
            </a:r>
            <a:endParaRPr lang="en-GB" sz="1100">
              <a:effectLst/>
              <a:latin typeface="Times New Roman" panose="02020603050405020304" pitchFamily="18" charset="0"/>
              <a:ea typeface="Times New Roman" panose="02020603050405020304" pitchFamily="18" charset="0"/>
            </a:endParaRPr>
          </a:p>
          <a:p>
            <a:pPr>
              <a:defRPr b="0" i="0"/>
            </a:pPr>
            <a:r>
              <a:rPr lang="1106" sz="1100">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pPr>
              <a:defRPr b="0" i="0"/>
            </a:pPr>
            <a:r>
              <a:rPr lang="1106" sz="1100">
                <a:effectLst/>
                <a:latin typeface="Arial" panose="020B0604020202020204" pitchFamily="34" charset="0"/>
                <a:ea typeface="Times New Roman" panose="02020603050405020304" pitchFamily="18" charset="0"/>
              </a:rPr>
              <a:t>Gallai'r ymatebion gyfeirio at: </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100">
                <a:solidFill>
                  <a:srgbClr val="000000"/>
                </a:solidFill>
                <a:effectLst/>
                <a:latin typeface="Arial" panose="020B0604020202020204" pitchFamily="34" charset="0"/>
                <a:ea typeface="Times New Roman" panose="02020603050405020304" pitchFamily="18" charset="0"/>
              </a:rPr>
              <a:t>helpu i godi ymwybyddiaeth o iselder / gorbryder / diffyg hunan-barch mewn pobl ifanc ac ati </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100">
                <a:solidFill>
                  <a:srgbClr val="000000"/>
                </a:solidFill>
                <a:effectLst/>
                <a:latin typeface="Arial" panose="020B0604020202020204" pitchFamily="34" charset="0"/>
                <a:ea typeface="Times New Roman" panose="02020603050405020304" pitchFamily="18" charset="0"/>
              </a:rPr>
              <a:t>tynnu sylw at bwysigrwydd siarad ac annog pobl ifanc i drafod eu teimladau</a:t>
            </a:r>
            <a:endParaRPr lang="en-GB" sz="1100">
              <a:effectLst/>
              <a:latin typeface="Times New Roman" panose="02020603050405020304" pitchFamily="18" charset="0"/>
              <a:ea typeface="Times New Roman" panose="02020603050405020304" pitchFamily="18" charset="0"/>
            </a:endParaRPr>
          </a:p>
          <a:p>
            <a:pPr marL="342900" lvl="0" indent="-342900">
              <a:spcBef>
                <a:spcPts val="200"/>
              </a:spcBef>
              <a:spcAft>
                <a:spcPct val="0"/>
              </a:spcAft>
              <a:buFont typeface="Symbol" panose="05050102010706020507" pitchFamily="18" charset="2"/>
              <a:buChar char=""/>
              <a:defRPr b="0" i="0"/>
            </a:pPr>
            <a:r>
              <a:rPr lang="1106" sz="1100" b="1">
                <a:solidFill>
                  <a:srgbClr val="1F3763"/>
                </a:solidFill>
                <a:effectLst/>
                <a:latin typeface="Arial" panose="020B0604020202020204" pitchFamily="34" charset="0"/>
                <a:ea typeface="Times New Roman" panose="02020603050405020304" pitchFamily="18" charset="0"/>
                <a:cs typeface="Times New Roman" panose="02020603050405020304" pitchFamily="18" charset="0"/>
              </a:rPr>
              <a:t>helpu i leihau'r stigma drwy gyfathrebu'n gadarnhaol a siarad yn agored am iechyd meddwl</a:t>
            </a:r>
            <a:endParaRPr lang="en-GB" sz="1100" b="1">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buFont typeface="Symbol" panose="05050102010706020507" pitchFamily="18" charset="2"/>
              <a:buChar char=""/>
              <a:defRPr b="0" i="0"/>
            </a:pPr>
            <a:r>
              <a:rPr lang="1106" sz="1100">
                <a:solidFill>
                  <a:srgbClr val="000000"/>
                </a:solidFill>
                <a:effectLst/>
                <a:latin typeface="Arial" panose="020B0604020202020204" pitchFamily="34" charset="0"/>
                <a:ea typeface="Times New Roman" panose="02020603050405020304" pitchFamily="18" charset="0"/>
              </a:rPr>
              <a:t>helpu pobl ifanc i adnabod arwyddion a symptomau problemau iechyd meddwl ynddynt eu hunain </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100">
                <a:solidFill>
                  <a:srgbClr val="000000"/>
                </a:solidFill>
                <a:effectLst/>
                <a:latin typeface="Arial" panose="020B0604020202020204" pitchFamily="34" charset="0"/>
                <a:ea typeface="Times New Roman" panose="02020603050405020304" pitchFamily="18" charset="0"/>
              </a:rPr>
              <a:t>codi ymwybyddiaeth o beth all plant a phobl ifanc ei wneud / ble i fynd / pwy all eu helpu nhw ac ati </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addysgu pobl am effaith problemau iechyd meddwl / creu tosturi / empathi ac ati</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Gwybodaeth i bobl ifanc sy'n cael trafferth â'r ffordd maen nhw'n teimlo </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ymwybyddiaeth o sut i siarad â ffrindiau a theulu am deimladau a beth i'w wneud os nad ydyn nhw'n deall</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darparu ymwybyddiaeth o'r gefnogaeth sydd ar gael pan fydd plant a phobl ifanc yn mynd drwy amser caled </a:t>
            </a:r>
          </a:p>
          <a:p>
            <a:pPr marL="342900" lvl="0" indent="-342900">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cymryd camau i ofalu am lesiant plant a phobl ifanc / eu helpu nhw i ymdopi â phwysau / lleihau effaith straen ar fywydau ifanc ac ati </a:t>
            </a:r>
            <a:endParaRPr lang="en-GB" sz="1100">
              <a:effectLst/>
              <a:latin typeface="Times New Roman" panose="02020603050405020304" pitchFamily="18" charset="0"/>
              <a:ea typeface="Times New Roman" panose="02020603050405020304" pitchFamily="18" charset="0"/>
            </a:endParaRPr>
          </a:p>
          <a:p>
            <a:pPr>
              <a:defRPr b="0" i="0"/>
            </a:pPr>
            <a:r>
              <a:rPr lang="1106" sz="1100">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pPr>
              <a:defRPr b="0" i="0"/>
            </a:pPr>
            <a:r>
              <a:rPr lang="1106" sz="1100">
                <a:effectLst/>
                <a:latin typeface="Arial" panose="020B0604020202020204" pitchFamily="34" charset="0"/>
                <a:ea typeface="Times New Roman" panose="02020603050405020304" pitchFamily="18" charset="0"/>
              </a:rPr>
              <a:t>Nid yw'r rhestr hon yn cynnwys popeth. </a:t>
            </a:r>
            <a:endParaRPr lang="en-GB" sz="1100">
              <a:effectLst/>
              <a:latin typeface="Times New Roman" panose="02020603050405020304" pitchFamily="18" charset="0"/>
              <a:ea typeface="Times New Roman" panose="02020603050405020304" pitchFamily="18" charset="0"/>
            </a:endParaRPr>
          </a:p>
          <a:p>
            <a:pPr>
              <a:defRPr b="0" i="0"/>
            </a:pPr>
            <a:r>
              <a:rPr lang="1106" sz="1100">
                <a:effectLst/>
                <a:latin typeface="Arial" panose="020B0604020202020204" pitchFamily="34" charset="0"/>
                <a:ea typeface="Times New Roman" panose="02020603050405020304" pitchFamily="18" charset="0"/>
              </a:rPr>
              <a:t>Rhowch farciau am unrhyw ymateb perthnasol arall.</a:t>
            </a:r>
            <a:endParaRPr lang="en-GB" sz="1100">
              <a:effectLst/>
              <a:latin typeface="Times New Roman" panose="02020603050405020304" pitchFamily="18" charset="0"/>
              <a:ea typeface="Times New Roman" panose="02020603050405020304" pitchFamily="18" charset="0"/>
            </a:endParaRPr>
          </a:p>
        </p:txBody>
      </p:sp>
      <p:sp>
        <p:nvSpPr>
          <p:cNvPr id="9" name="Rectangle 8">
            <a:extLst>
              <a:ext uri="{FF2B5EF4-FFF2-40B4-BE49-F238E27FC236}">
                <a16:creationId xmlns:a16="http://schemas.microsoft.com/office/drawing/2014/main" id="{D304C4E0-5DBA-49D0-A801-F9BDC6C625DE}"/>
              </a:ext>
            </a:extLst>
          </p:cNvPr>
          <p:cNvSpPr/>
          <p:nvPr/>
        </p:nvSpPr>
        <p:spPr>
          <a:xfrm>
            <a:off x="12350748" y="4321628"/>
            <a:ext cx="3058886" cy="304800"/>
          </a:xfrm>
          <a:prstGeom prst="rect">
            <a:avLst/>
          </a:prstGeom>
          <a:solidFill>
            <a:schemeClr val="bg1"/>
          </a:solidFill>
          <a:ln>
            <a:solidFill>
              <a:schemeClr val="bg1"/>
            </a:solidFill>
          </a:ln>
        </p:spPr>
        <p:txBody>
          <a:bodyPr wrap="none" lIns="0" tIns="0" rIns="0" bIns="0" rtlCol="0" anchor="ctr">
            <a:noAutofit/>
          </a:bodyPr>
          <a:lstStyle/>
          <a:p>
            <a:pPr algn="ctr"/>
            <a:endParaRPr lang="en-GB">
              <a:solidFill>
                <a:srgbClr val="000000"/>
              </a:solidFill>
            </a:endParaRPr>
          </a:p>
        </p:txBody>
      </p:sp>
      <p:sp>
        <p:nvSpPr>
          <p:cNvPr id="11" name="TextBox 10">
            <a:extLst>
              <a:ext uri="{FF2B5EF4-FFF2-40B4-BE49-F238E27FC236}">
                <a16:creationId xmlns:a16="http://schemas.microsoft.com/office/drawing/2014/main" id="{1647A6B1-A8E2-40B7-B10D-276D38B9AEB4}"/>
              </a:ext>
            </a:extLst>
          </p:cNvPr>
          <p:cNvSpPr txBox="1"/>
          <p:nvPr/>
        </p:nvSpPr>
        <p:spPr>
          <a:xfrm>
            <a:off x="130090" y="6126058"/>
            <a:ext cx="6108197" cy="518678"/>
          </a:xfrm>
          <a:prstGeom prst="rect">
            <a:avLst/>
          </a:prstGeom>
          <a:noFill/>
        </p:spPr>
        <p:txBody>
          <a:bodyPr wrap="square">
            <a:spAutoFit/>
          </a:bodyPr>
          <a:lstStyle/>
          <a:p>
            <a:pPr>
              <a:defRPr b="0" i="0"/>
            </a:pPr>
            <a:r>
              <a:rPr lang="1106" sz="1400" i="1"/>
              <a:t>Gwerthuswch </a:t>
            </a:r>
          </a:p>
          <a:p>
            <a:pPr>
              <a:defRPr b="0" i="0"/>
            </a:pPr>
            <a:r>
              <a:rPr lang="1106" sz="1400" i="1"/>
              <a:t>Lluniwch farn drwy bwyso a mesur tystiolaeth er mwyn dod i gasgliad </a:t>
            </a:r>
          </a:p>
        </p:txBody>
      </p:sp>
      <p:pic>
        <p:nvPicPr>
          <p:cNvPr id="5" name="Picture 4">
            <a:extLst>
              <a:ext uri="{FF2B5EF4-FFF2-40B4-BE49-F238E27FC236}">
                <a16:creationId xmlns:a16="http://schemas.microsoft.com/office/drawing/2014/main" id="{B2B4CBCE-B1B4-4CEA-9E0D-A9CDFF2A74FA}"/>
              </a:ext>
            </a:extLst>
          </p:cNvPr>
          <p:cNvPicPr>
            <a:picLocks noChangeAspect="1"/>
          </p:cNvPicPr>
          <p:nvPr/>
        </p:nvPicPr>
        <p:blipFill>
          <a:blip r:embed="rId2"/>
          <a:stretch>
            <a:fillRect/>
          </a:stretch>
        </p:blipFill>
        <p:spPr>
          <a:xfrm>
            <a:off x="247650" y="1252658"/>
            <a:ext cx="5848350" cy="4276725"/>
          </a:xfrm>
          <a:prstGeom prst="rect">
            <a:avLst/>
          </a:prstGeom>
        </p:spPr>
      </p:pic>
    </p:spTree>
    <p:extLst>
      <p:ext uri="{BB962C8B-B14F-4D97-AF65-F5344CB8AC3E}">
        <p14:creationId xmlns:p14="http://schemas.microsoft.com/office/powerpoint/2010/main" val="206933870"/>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175172" y="954157"/>
            <a:ext cx="3595668"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pPr>
              <a:defRPr b="0" i="0"/>
            </a:pPr>
            <a:r>
              <a:rPr lang="1106" sz="1800" i="1">
                <a:solidFill>
                  <a:srgbClr val="0070C0"/>
                </a:solidFill>
              </a:rPr>
              <a:t>    </a:t>
            </a:r>
          </a:p>
          <a:p>
            <a:pPr>
              <a:defRPr b="0" i="0"/>
            </a:pPr>
            <a:r>
              <a:rPr lang="1106" i="1">
                <a:solidFill>
                  <a:srgbClr val="0070C0"/>
                </a:solidFill>
              </a:rPr>
              <a:t>   Dyfarnwyd 6 marc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3 gyda sylwadau’r Arholwr</a:t>
            </a:r>
            <a:endParaRPr lang="en-GB" sz="1800"/>
          </a:p>
        </p:txBody>
      </p:sp>
      <p:sp>
        <p:nvSpPr>
          <p:cNvPr id="2" name="TextBox 1">
            <a:extLst>
              <a:ext uri="{FF2B5EF4-FFF2-40B4-BE49-F238E27FC236}">
                <a16:creationId xmlns:a16="http://schemas.microsoft.com/office/drawing/2014/main" id="{AE9246DD-7AF2-AB49-B840-B398A7D90F3E}"/>
              </a:ext>
            </a:extLst>
          </p:cNvPr>
          <p:cNvSpPr txBox="1"/>
          <p:nvPr/>
        </p:nvSpPr>
        <p:spPr>
          <a:xfrm>
            <a:off x="8479039" y="1028343"/>
            <a:ext cx="3292179" cy="4485041"/>
          </a:xfrm>
          <a:prstGeom prst="rect">
            <a:avLst/>
          </a:prstGeom>
          <a:noFill/>
        </p:spPr>
        <p:txBody>
          <a:bodyPr wrap="square" rtlCol="0">
            <a:spAutoFit/>
          </a:bodyPr>
          <a:lstStyle/>
          <a:p>
            <a:pPr>
              <a:defRPr b="0" i="0"/>
            </a:pPr>
            <a:r>
              <a:rPr lang="1106">
                <a:solidFill>
                  <a:srgbClr val="0070C0"/>
                </a:solidFill>
              </a:rPr>
              <a:t>Mae'r ymateb hwn yn dangos gwybodaeth a dealltwriaeth o fanteision codi ymwybyddiaeth o faterion iechyd meddwl i gefnogi unigolion. Ceir tystiolaeth o werthuso drwy ystyried y pwyntiau a wnaed a llunio casgliad gyda barn neu reswm.  </a:t>
            </a:r>
          </a:p>
          <a:p>
            <a:endParaRPr lang="en-GB">
              <a:solidFill>
                <a:srgbClr val="0070C0"/>
              </a:solidFill>
            </a:endParaRPr>
          </a:p>
          <a:p>
            <a:pPr>
              <a:defRPr b="0" i="0"/>
            </a:pPr>
            <a:r>
              <a:rPr lang="1106">
                <a:solidFill>
                  <a:srgbClr val="0070C0"/>
                </a:solidFill>
              </a:rPr>
              <a:t>Darperir amrywiaeth dda o ymatebion drwy drafodaeth werthusol ar fanteision codi ymwybyddiaeth a sut gallai'r ymwybyddiaeth hon wella llesiant mewn cymdeithas. </a:t>
            </a:r>
            <a:endParaRPr lang="en-GB"/>
          </a:p>
        </p:txBody>
      </p:sp>
      <p:pic>
        <p:nvPicPr>
          <p:cNvPr id="5" name="Picture 4">
            <a:extLst>
              <a:ext uri="{FF2B5EF4-FFF2-40B4-BE49-F238E27FC236}">
                <a16:creationId xmlns:a16="http://schemas.microsoft.com/office/drawing/2014/main" id="{70676660-80BE-46F9-BE0B-C3200FBBB58B}"/>
              </a:ext>
            </a:extLst>
          </p:cNvPr>
          <p:cNvPicPr>
            <a:picLocks noChangeAspect="1"/>
          </p:cNvPicPr>
          <p:nvPr/>
        </p:nvPicPr>
        <p:blipFill>
          <a:blip r:embed="rId2"/>
          <a:stretch>
            <a:fillRect/>
          </a:stretch>
        </p:blipFill>
        <p:spPr>
          <a:xfrm>
            <a:off x="180425" y="1202634"/>
            <a:ext cx="7379703" cy="958403"/>
          </a:xfrm>
          <a:prstGeom prst="rect">
            <a:avLst/>
          </a:prstGeom>
        </p:spPr>
      </p:pic>
      <p:sp>
        <p:nvSpPr>
          <p:cNvPr id="12" name="TextBox 11">
            <a:extLst>
              <a:ext uri="{FF2B5EF4-FFF2-40B4-BE49-F238E27FC236}">
                <a16:creationId xmlns:a16="http://schemas.microsoft.com/office/drawing/2014/main" id="{F6CDB089-7949-4E06-AD2F-B9BCA1BDAE90}"/>
              </a:ext>
            </a:extLst>
          </p:cNvPr>
          <p:cNvSpPr txBox="1"/>
          <p:nvPr/>
        </p:nvSpPr>
        <p:spPr>
          <a:xfrm>
            <a:off x="533400" y="2662350"/>
            <a:ext cx="7492053" cy="3508704"/>
          </a:xfrm>
          <a:prstGeom prst="rect">
            <a:avLst/>
          </a:prstGeom>
          <a:noFill/>
        </p:spPr>
        <p:txBody>
          <a:bodyPr wrap="square">
            <a:spAutoFit/>
          </a:bodyPr>
          <a:lstStyle/>
          <a:p>
            <a:pPr>
              <a:defRPr b="0" i="0"/>
            </a:pPr>
            <a:r>
              <a:rPr lang="1106" sz="1400"/>
              <a:t>Bydd lledaenu ymwybyddiaeth o iechyd meddwl yn ei dro yn gwella llesiant pobl, gan eu gwneud yn hapusach ac yn fwy hyderus yn eu hunain ar y cyfan. At hynny mae'n gwneud i unigolion deimlo'n fwy hyderus i ofyn am gymorth, mae'n normaleiddio siarad am faterion iechyd meddwl ac mae'n sicrhau bod yr unigolyn yn gallu gofyn am y cymorth y mae ei angen arno gan hefyd deimlo'n gyfforddus yn gwneud hynny. Mae hefyd yn sicrhau nad yw pobl yn teimlo ar eu pennau eu hunain, byddan nhw'n sylweddoli fod hynny'n fwy cyffredin na maen nhw'n ei feddwl. Byddan nhw'n tyfu i beidio â theimlo cywilydd o'u problemau iechyd meddwl ac i weithio gyda hyder i'w gwella. Bydd unigolion yn gallu byw bywyd i'r eithaf a phrofi'r hyn sydd gan fywyd i'w gynnig ar ôl gofyn am gymorth. Hwyrach o'r blaen roedden nhw'n cael trafferth mynd y tu allan neu i gymell eu hunain i wneud tasgau. Gyda chymorth byddan nhw'n raddol yn gallu byw eu bywydau a chreu atgofion. Yna mae pobl sydd wedi derbyn cymorth a chefnogaeth yn gallu defnyddio'r wybodaeth a dderbyniwyd i helpu pobl eraill ac i'w hannog i ofyn am gymorth a chefnogaeth gan eu cymunedau, teuluoedd neu ffrindiau. Bydd hunan-werth a hunan-ddelwedd pobl yn gwella gan y byddan nhw'n cael y gefnogaeth y mae ei hangen arnynt i deimlo'n fwy hyderus yn eu hunain ac i garu eu hunain.</a:t>
            </a:r>
            <a:endParaRPr lang="en-GB" sz="1400"/>
          </a:p>
        </p:txBody>
      </p:sp>
    </p:spTree>
    <p:extLst>
      <p:ext uri="{BB962C8B-B14F-4D97-AF65-F5344CB8AC3E}">
        <p14:creationId xmlns:p14="http://schemas.microsoft.com/office/powerpoint/2010/main" val="2683767864"/>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pPr>
              <a:defRPr b="0" i="0"/>
            </a:pPr>
            <a:r>
              <a:rPr lang="1106" sz="1800" i="1">
                <a:solidFill>
                  <a:srgbClr val="0070C0"/>
                </a:solidFill>
              </a:rPr>
              <a:t>  Dyfarnwyd 4 marc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3 gyda sylwadau’r Arholwr</a:t>
            </a:r>
            <a:endParaRPr lang="en-GB" sz="1800"/>
          </a:p>
        </p:txBody>
      </p:sp>
      <p:sp>
        <p:nvSpPr>
          <p:cNvPr id="2" name="TextBox 1">
            <a:extLst>
              <a:ext uri="{FF2B5EF4-FFF2-40B4-BE49-F238E27FC236}">
                <a16:creationId xmlns:a16="http://schemas.microsoft.com/office/drawing/2014/main" id="{7EB7966B-D035-9040-826D-5511A9569663}"/>
              </a:ext>
            </a:extLst>
          </p:cNvPr>
          <p:cNvSpPr txBox="1"/>
          <p:nvPr/>
        </p:nvSpPr>
        <p:spPr>
          <a:xfrm>
            <a:off x="8255358" y="1001933"/>
            <a:ext cx="3399264" cy="4485041"/>
          </a:xfrm>
          <a:prstGeom prst="rect">
            <a:avLst/>
          </a:prstGeom>
          <a:noFill/>
        </p:spPr>
        <p:txBody>
          <a:bodyPr wrap="square" rtlCol="0">
            <a:spAutoFit/>
          </a:bodyPr>
          <a:lstStyle/>
          <a:p>
            <a:pPr>
              <a:defRPr b="0" i="0"/>
            </a:pPr>
            <a:r>
              <a:rPr lang="1106">
                <a:solidFill>
                  <a:srgbClr val="0070C0"/>
                </a:solidFill>
              </a:rPr>
              <a:t>Mae'r ymateb hwn yn werthusiad da sy'n dangos rhywfaint o wybodaeth a dealltwriaeth o'r manteision o godi ymwybyddiaeth o faterion iechyd meddwl i gefnogi unigolion. </a:t>
            </a:r>
          </a:p>
          <a:p>
            <a:pPr>
              <a:defRPr b="0" i="0"/>
            </a:pPr>
            <a:r>
              <a:rPr lang="1106">
                <a:solidFill>
                  <a:srgbClr val="0070C0"/>
                </a:solidFill>
              </a:rPr>
              <a:t>Mae diffyg gwerthuso a thrafodaeth i ddatblygu casgliad clir, ond mae'n amlwg bod dealltwriaeth o'r manteision o godi ymwybyddiaeth o faterion iechyd meddwl. Gallai gwell strwythur a gwerthusiad cliriach yn yr ymateb fod wedi cynyddu'r marc a ddarparwyd. </a:t>
            </a:r>
            <a:endParaRPr lang="en-GB">
              <a:solidFill>
                <a:srgbClr val="0070C0"/>
              </a:solidFill>
            </a:endParaRPr>
          </a:p>
        </p:txBody>
      </p:sp>
      <p:pic>
        <p:nvPicPr>
          <p:cNvPr id="5" name="Picture 4">
            <a:extLst>
              <a:ext uri="{FF2B5EF4-FFF2-40B4-BE49-F238E27FC236}">
                <a16:creationId xmlns:a16="http://schemas.microsoft.com/office/drawing/2014/main" id="{C1A53F48-C8DE-4425-AF1C-9077D4760D9E}"/>
              </a:ext>
            </a:extLst>
          </p:cNvPr>
          <p:cNvPicPr>
            <a:picLocks noChangeAspect="1"/>
          </p:cNvPicPr>
          <p:nvPr/>
        </p:nvPicPr>
        <p:blipFill>
          <a:blip r:embed="rId2"/>
          <a:stretch>
            <a:fillRect/>
          </a:stretch>
        </p:blipFill>
        <p:spPr>
          <a:xfrm>
            <a:off x="228600" y="1084889"/>
            <a:ext cx="7364186" cy="956388"/>
          </a:xfrm>
          <a:prstGeom prst="rect">
            <a:avLst/>
          </a:prstGeom>
        </p:spPr>
      </p:pic>
      <p:sp>
        <p:nvSpPr>
          <p:cNvPr id="12" name="TextBox 11">
            <a:extLst>
              <a:ext uri="{FF2B5EF4-FFF2-40B4-BE49-F238E27FC236}">
                <a16:creationId xmlns:a16="http://schemas.microsoft.com/office/drawing/2014/main" id="{E45122C3-CBD0-47BF-A8E8-2A1227D6015D}"/>
              </a:ext>
            </a:extLst>
          </p:cNvPr>
          <p:cNvSpPr txBox="1"/>
          <p:nvPr/>
        </p:nvSpPr>
        <p:spPr>
          <a:xfrm>
            <a:off x="540774" y="2041277"/>
            <a:ext cx="6102096" cy="2867984"/>
          </a:xfrm>
          <a:prstGeom prst="rect">
            <a:avLst/>
          </a:prstGeom>
          <a:noFill/>
        </p:spPr>
        <p:txBody>
          <a:bodyPr wrap="square">
            <a:spAutoFit/>
          </a:bodyPr>
          <a:lstStyle/>
          <a:p>
            <a:pPr>
              <a:defRPr b="0" i="0"/>
            </a:pPr>
            <a:r>
              <a:rPr lang="1106" sz="1400"/>
              <a:t>drwy godi ymwybyddiaeth o faterion iechyd meddwl, boed hynny ar-lein neu beidio, gallai unigolion sy'n dioddef deimlo'n fwy hyderus wrth siarad ac ymdrin â phroblemau a thrwy gysylltu â phobl sy'n cael yr un profiad. Ni fyddan nhw'n teimlo cymaint o gywilydd. Bydd codi ymwybyddiaeth yn rhoi gwybod i bobl nad ydynt yn dioddef o unrhyw salwch iechyd meddwl sut i ymdrin â sefyllfa ac i helpu eu ffrind. Drwy rannu rhifau llinell gymorth byddech chi'n helpu rhywun sy'n dioddef drwy gynnig ffordd allan o'u meddyliau ac efallai byddan nhw'n cael y cymorth y mae ei angen arnynt. Bydd yn helpu'r unigolyn i adeiladu ei hyder, ac i ennill hyder gan wybod nad ydyw ar ei ben ei hun a bod pobl yno i'w gefnogi. Bydd yn gallu helpu pobl eraill i fynd drwy unrhyw beth oherwydd ei fod wedi cael yr un profiad ei hun. Bydd yn annog pobl eraill i barhau i frwydro ac i symud ymlaen gyda bywyd.</a:t>
            </a:r>
          </a:p>
        </p:txBody>
      </p:sp>
    </p:spTree>
    <p:extLst>
      <p:ext uri="{BB962C8B-B14F-4D97-AF65-F5344CB8AC3E}">
        <p14:creationId xmlns:p14="http://schemas.microsoft.com/office/powerpoint/2010/main" val="1252337383"/>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4 (a) a’r Cynllun Marcio </a:t>
            </a:r>
          </a:p>
        </p:txBody>
      </p:sp>
      <p:sp>
        <p:nvSpPr>
          <p:cNvPr id="6" name="TextBox 5">
            <a:extLst>
              <a:ext uri="{FF2B5EF4-FFF2-40B4-BE49-F238E27FC236}">
                <a16:creationId xmlns:a16="http://schemas.microsoft.com/office/drawing/2014/main" id="{351C67BF-4998-4030-863F-30EF4DF31C93}"/>
              </a:ext>
            </a:extLst>
          </p:cNvPr>
          <p:cNvSpPr txBox="1"/>
          <p:nvPr/>
        </p:nvSpPr>
        <p:spPr>
          <a:xfrm>
            <a:off x="6525476" y="1102763"/>
            <a:ext cx="5543048" cy="518678"/>
          </a:xfrm>
          <a:prstGeom prst="rect">
            <a:avLst/>
          </a:prstGeom>
          <a:noFill/>
        </p:spPr>
        <p:txBody>
          <a:bodyPr wrap="square">
            <a:spAutoFit/>
          </a:bodyPr>
          <a:lstStyle/>
          <a:p>
            <a:pPr>
              <a:defRPr b="0" i="0"/>
            </a:pPr>
            <a:r>
              <a:rPr lang="1106" sz="1400" i="1"/>
              <a:t>Crynhowch </a:t>
            </a:r>
          </a:p>
          <a:p>
            <a:pPr>
              <a:defRPr b="0" i="0"/>
            </a:pPr>
            <a:r>
              <a:rPr lang="1106" sz="1400" i="1"/>
              <a:t>Dewiswch a chyflwynwch y prif bwyntiau (heb fanylion) </a:t>
            </a:r>
          </a:p>
        </p:txBody>
      </p:sp>
      <p:sp>
        <p:nvSpPr>
          <p:cNvPr id="10" name="TextBox 9">
            <a:extLst>
              <a:ext uri="{FF2B5EF4-FFF2-40B4-BE49-F238E27FC236}">
                <a16:creationId xmlns:a16="http://schemas.microsoft.com/office/drawing/2014/main" id="{FF9B6FB8-CBA0-47B2-B90E-F59F430B32AD}"/>
              </a:ext>
            </a:extLst>
          </p:cNvPr>
          <p:cNvSpPr txBox="1"/>
          <p:nvPr/>
        </p:nvSpPr>
        <p:spPr>
          <a:xfrm>
            <a:off x="6525476" y="2823850"/>
            <a:ext cx="5247526" cy="2425583"/>
          </a:xfrm>
          <a:prstGeom prst="rect">
            <a:avLst/>
          </a:prstGeom>
          <a:noFill/>
        </p:spPr>
        <p:txBody>
          <a:bodyPr wrap="square">
            <a:spAutoFit/>
          </a:bodyPr>
          <a:lstStyle/>
          <a:p>
            <a:pPr>
              <a:defRPr b="0" i="0"/>
            </a:pPr>
            <a:r>
              <a:rPr lang="1106" sz="1400">
                <a:effectLst/>
                <a:latin typeface="Arial" panose="020B0604020202020204" pitchFamily="34" charset="0"/>
                <a:ea typeface="Times New Roman" panose="02020603050405020304" pitchFamily="18" charset="0"/>
              </a:rPr>
              <a:t>Rhowch hyd at </a:t>
            </a:r>
            <a:r>
              <a:rPr lang="1106" sz="1400" b="1">
                <a:effectLst/>
                <a:latin typeface="Arial" panose="020B0604020202020204" pitchFamily="34" charset="0"/>
                <a:ea typeface="Times New Roman" panose="02020603050405020304" pitchFamily="18" charset="0"/>
              </a:rPr>
              <a:t>4 marc</a:t>
            </a:r>
            <a:r>
              <a:rPr lang="1106" sz="1400">
                <a:effectLst/>
                <a:latin typeface="Arial" panose="020B0604020202020204" pitchFamily="34" charset="0"/>
                <a:ea typeface="Times New Roman" panose="02020603050405020304" pitchFamily="18" charset="0"/>
              </a:rPr>
              <a:t>. </a:t>
            </a:r>
            <a:endParaRPr lang="en-GB" sz="1400">
              <a:effectLst/>
              <a:latin typeface="Times New Roman" panose="02020603050405020304" pitchFamily="18" charset="0"/>
              <a:ea typeface="Times New Roman" panose="02020603050405020304" pitchFamily="18" charset="0"/>
            </a:endParaRPr>
          </a:p>
          <a:p>
            <a:pPr>
              <a:defRPr b="0" i="0"/>
            </a:pPr>
            <a:r>
              <a:rPr lang="1106" sz="1400" b="1">
                <a:effectLst/>
                <a:latin typeface="Arial" panose="020B0604020202020204" pitchFamily="34" charset="0"/>
                <a:ea typeface="Times New Roman" panose="02020603050405020304" pitchFamily="18" charset="0"/>
              </a:rPr>
              <a:t> </a:t>
            </a:r>
            <a:endParaRPr lang="en-GB" sz="1400">
              <a:effectLst/>
              <a:latin typeface="Times New Roman" panose="02020603050405020304" pitchFamily="18" charset="0"/>
              <a:ea typeface="Times New Roman" panose="02020603050405020304" pitchFamily="18" charset="0"/>
            </a:endParaRPr>
          </a:p>
          <a:p>
            <a:pPr>
              <a:spcAft>
                <a:spcPts val="600"/>
              </a:spcAft>
              <a:defRPr b="0" i="0"/>
            </a:pPr>
            <a:r>
              <a:rPr lang="1106" sz="1400" b="1">
                <a:effectLst/>
                <a:latin typeface="Arial" panose="020B0604020202020204" pitchFamily="34" charset="0"/>
                <a:ea typeface="Times New Roman" panose="02020603050405020304" pitchFamily="18" charset="0"/>
              </a:rPr>
              <a:t>Rhowch 0 marc </a:t>
            </a:r>
            <a:r>
              <a:rPr lang="1106" sz="1400" b="0">
                <a:effectLst/>
                <a:latin typeface="Arial" panose="020B0604020202020204" pitchFamily="34" charset="0"/>
                <a:ea typeface="Times New Roman" panose="02020603050405020304" pitchFamily="18" charset="0"/>
              </a:rPr>
              <a:t>am ymateb nad yw'n haeddu ennill marciau.</a:t>
            </a:r>
            <a:endParaRPr lang="en-GB" sz="1400">
              <a:effectLst/>
              <a:latin typeface="Times New Roman" panose="02020603050405020304" pitchFamily="18" charset="0"/>
              <a:ea typeface="Times New Roman" panose="02020603050405020304" pitchFamily="18" charset="0"/>
            </a:endParaRPr>
          </a:p>
          <a:p>
            <a:pPr>
              <a:spcAft>
                <a:spcPts val="600"/>
              </a:spcAft>
              <a:defRPr b="0" i="0"/>
            </a:pPr>
            <a:r>
              <a:rPr lang="1106" sz="1400" b="1">
                <a:effectLst/>
                <a:latin typeface="Arial" panose="020B0604020202020204" pitchFamily="34" charset="0"/>
                <a:ea typeface="Times New Roman" panose="02020603050405020304" pitchFamily="18" charset="0"/>
              </a:rPr>
              <a:t>Rhowch 1-2 farc </a:t>
            </a:r>
            <a:r>
              <a:rPr lang="1106" sz="1400" b="0">
                <a:effectLst/>
                <a:latin typeface="Arial" panose="020B0604020202020204" pitchFamily="34" charset="0"/>
                <a:ea typeface="Times New Roman" panose="02020603050405020304" pitchFamily="18" charset="0"/>
              </a:rPr>
              <a:t>am grynodeb sylfaenol heb fawr o wybodaeth na dealltwriaeth ynglŷn ag effaith trawsnewidiadau fyddai’n gallu effeithio ar ymddygiad plentyn.</a:t>
            </a:r>
            <a:endParaRPr lang="en-GB" sz="1400">
              <a:effectLst/>
              <a:latin typeface="Times New Roman" panose="02020603050405020304" pitchFamily="18" charset="0"/>
              <a:ea typeface="Times New Roman" panose="02020603050405020304" pitchFamily="18" charset="0"/>
            </a:endParaRPr>
          </a:p>
          <a:p>
            <a:pPr>
              <a:spcAft>
                <a:spcPts val="600"/>
              </a:spcAft>
              <a:defRPr b="0" i="0"/>
            </a:pPr>
            <a:r>
              <a:rPr lang="1106" sz="1400" b="1">
                <a:effectLst/>
                <a:latin typeface="Arial" panose="020B0604020202020204" pitchFamily="34" charset="0"/>
                <a:ea typeface="Times New Roman" panose="02020603050405020304" pitchFamily="18" charset="0"/>
              </a:rPr>
              <a:t>Rhowch 3-4 marc </a:t>
            </a:r>
            <a:r>
              <a:rPr lang="1106" sz="1400" b="0">
                <a:effectLst/>
                <a:latin typeface="Arial" panose="020B0604020202020204" pitchFamily="34" charset="0"/>
                <a:ea typeface="Times New Roman" panose="02020603050405020304" pitchFamily="18" charset="0"/>
              </a:rPr>
              <a:t>am grynodeb da â rhywfaint o wybodaeth a dealltwriaeth ynglŷn ag effaith trawsnewidiadau fyddai’n gallu effeithio ar ymddygiad plentyn.</a:t>
            </a:r>
            <a:endParaRPr lang="en-GB" sz="14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id="{C7727DDB-EC5E-4D77-805B-D2A51FB8D046}"/>
              </a:ext>
            </a:extLst>
          </p:cNvPr>
          <p:cNvSpPr txBox="1"/>
          <p:nvPr/>
        </p:nvSpPr>
        <p:spPr>
          <a:xfrm>
            <a:off x="9144000" y="6481139"/>
            <a:ext cx="2771524" cy="274594"/>
          </a:xfrm>
          <a:prstGeom prst="rect">
            <a:avLst/>
          </a:prstGeom>
          <a:noFill/>
        </p:spPr>
        <p:txBody>
          <a:bodyPr wrap="square" rtlCol="0">
            <a:spAutoFit/>
          </a:bodyPr>
          <a:lstStyle/>
          <a:p>
            <a:pPr>
              <a:defRPr b="0" i="0"/>
            </a:pPr>
            <a:r>
              <a:rPr lang="1106" sz="1200" i="1"/>
              <a:t>Mark scheme continued on next page</a:t>
            </a:r>
          </a:p>
        </p:txBody>
      </p:sp>
      <p:pic>
        <p:nvPicPr>
          <p:cNvPr id="5" name="Picture 4">
            <a:extLst>
              <a:ext uri="{FF2B5EF4-FFF2-40B4-BE49-F238E27FC236}">
                <a16:creationId xmlns:a16="http://schemas.microsoft.com/office/drawing/2014/main" id="{5B377C16-B365-4D6E-AA17-40D83DE462C0}"/>
              </a:ext>
            </a:extLst>
          </p:cNvPr>
          <p:cNvPicPr>
            <a:picLocks noChangeAspect="1"/>
          </p:cNvPicPr>
          <p:nvPr/>
        </p:nvPicPr>
        <p:blipFill>
          <a:blip r:embed="rId2"/>
          <a:stretch>
            <a:fillRect/>
          </a:stretch>
        </p:blipFill>
        <p:spPr>
          <a:xfrm>
            <a:off x="282011" y="1102763"/>
            <a:ext cx="5867400" cy="3829050"/>
          </a:xfrm>
          <a:prstGeom prst="rect">
            <a:avLst/>
          </a:prstGeom>
        </p:spPr>
      </p:pic>
    </p:spTree>
    <p:extLst>
      <p:ext uri="{BB962C8B-B14F-4D97-AF65-F5344CB8AC3E}">
        <p14:creationId xmlns:p14="http://schemas.microsoft.com/office/powerpoint/2010/main" val="2983654914"/>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4 (a) Cynllun Marcio parhad</a:t>
            </a:r>
            <a:endParaRPr lang="en-GB" sz="1800"/>
          </a:p>
        </p:txBody>
      </p:sp>
      <p:sp>
        <p:nvSpPr>
          <p:cNvPr id="7" name="TextBox 6">
            <a:extLst>
              <a:ext uri="{FF2B5EF4-FFF2-40B4-BE49-F238E27FC236}">
                <a16:creationId xmlns:a16="http://schemas.microsoft.com/office/drawing/2014/main" id="{D097BCA0-519B-46F4-9C20-546CD4DDF09D}"/>
              </a:ext>
            </a:extLst>
          </p:cNvPr>
          <p:cNvSpPr txBox="1"/>
          <p:nvPr/>
        </p:nvSpPr>
        <p:spPr>
          <a:xfrm>
            <a:off x="6378011" y="1000933"/>
            <a:ext cx="5543048" cy="5011346"/>
          </a:xfrm>
          <a:prstGeom prst="rect">
            <a:avLst/>
          </a:prstGeom>
          <a:noFill/>
        </p:spPr>
        <p:txBody>
          <a:bodyPr wrap="square">
            <a:spAutoFit/>
          </a:bodyPr>
          <a:lstStyle/>
          <a:p>
            <a:pPr marL="342900" lvl="0" indent="-342900">
              <a:spcAft>
                <a:spcPts val="1125"/>
              </a:spcAft>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Gall oedolion geisio amddiffyn y plentyn a chadw pethau rhag y plentyn / peidio â thrafod newid/trawsnewidiadau â'r plentyn / ei chael hi'n anodd cyfathrebu â'r plentyn / perthnasoedd anodd </a:t>
            </a:r>
            <a:endParaRPr lang="en-GB" sz="10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Gall plant fynd yn ymosodol ar lafar neu'n gorfforol / cydweithredu llai</a:t>
            </a:r>
            <a:endParaRPr lang="en-GB" sz="1000">
              <a:effectLst/>
              <a:latin typeface="Times New Roman" panose="02020603050405020304" pitchFamily="18" charset="0"/>
              <a:ea typeface="Times New Roman" panose="02020603050405020304" pitchFamily="18" charset="0"/>
            </a:endParaRPr>
          </a:p>
          <a:p>
            <a:pPr>
              <a:spcAft>
                <a:spcPts val="1125"/>
              </a:spcAft>
              <a:defRPr b="0" i="0"/>
            </a:pPr>
            <a:r>
              <a:rPr lang="1106" sz="1000">
                <a:effectLst/>
                <a:latin typeface="Arial" panose="020B0604020202020204" pitchFamily="34" charset="0"/>
                <a:ea typeface="Times New Roman" panose="02020603050405020304" pitchFamily="18" charset="0"/>
              </a:rPr>
              <a:t> </a:t>
            </a:r>
            <a:endParaRPr lang="en-GB" sz="1000">
              <a:effectLst/>
              <a:latin typeface="Times New Roman" panose="02020603050405020304" pitchFamily="18" charset="0"/>
              <a:ea typeface="Times New Roman" panose="02020603050405020304" pitchFamily="18" charset="0"/>
            </a:endParaRPr>
          </a:p>
          <a:p>
            <a:pPr>
              <a:spcAft>
                <a:spcPts val="1125"/>
              </a:spcAft>
              <a:defRPr b="0" i="0"/>
            </a:pPr>
            <a:r>
              <a:rPr lang="1106" sz="1000">
                <a:effectLst/>
                <a:latin typeface="Arial" panose="020B0604020202020204" pitchFamily="34" charset="0"/>
                <a:ea typeface="Times New Roman" panose="02020603050405020304" pitchFamily="18" charset="0"/>
              </a:rPr>
              <a:t>Gallai'r pethau canlynol effeithio ar ymddygiad plant:</a:t>
            </a:r>
            <a:endParaRPr lang="en-GB" sz="10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Teimlo'n ansicr / ansefydlog / amheus – efallai na fydd y plentyn wedi setlo</a:t>
            </a:r>
            <a:endParaRPr lang="en-GB" sz="10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Teimladau o straen / pryder / dicter / gorbryder / trallod – efallai y bydd y plentyn yn anhapus ac yn methu canolbwyntio </a:t>
            </a:r>
            <a:endParaRPr lang="en-GB" sz="10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Teimladau o ofn / dryswch / rhwystredigaeth / wedi’i herio’n emosiynol / efallai y bydd hi'n anodd i'r plentyn reoli ei emosiynau </a:t>
            </a:r>
            <a:endParaRPr lang="en-GB" sz="10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Teimladau o fai / dicter / dryswch / dal dig – efallai y bydd y plentyn yn teimlo ei fod ar fai </a:t>
            </a:r>
            <a:endParaRPr lang="en-GB" sz="10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Teimladau o ryddhad / llawenydd / cydbwysedd / cyffro / hwyl – efallai y bydd plentyn yn teimlo rhyddhad neu'n hapus ar ôl newid </a:t>
            </a:r>
            <a:endParaRPr lang="en-GB" sz="10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Mae trawsnewidiadau'n gallu ysgogi anhwylderau seicolegol / problemau iechyd meddwl / iselder / gorbryder / bod yn gysylltiedig â newid neu golled sylfaenol ym mywyd plentyn</a:t>
            </a:r>
          </a:p>
          <a:p>
            <a:pPr marL="342900" lvl="0" indent="-342900">
              <a:spcAft>
                <a:spcPts val="600"/>
              </a:spcAft>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Teimladau sy'n gysylltiedig â phrofedigaeth / colled / rhwystredigaeth / dicter a chynnydd emosiynol eithafol </a:t>
            </a:r>
            <a:endParaRPr lang="en-GB" sz="10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Diffyg ffocws ar dasgau bob dydd / anawsterau academaidd / newidiadau neu anawsterau cymdeithasol a chyfathrebu </a:t>
            </a:r>
            <a:endParaRPr lang="en-GB" sz="10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Mwy o ymddygiad cymryd risg / ymddygiad allan o gymeriad / gwrthdaro / tensiwn / ymddygiad afresymol </a:t>
            </a:r>
            <a:endParaRPr lang="en-GB" sz="1000">
              <a:effectLst/>
              <a:latin typeface="Times New Roman" panose="02020603050405020304" pitchFamily="18" charset="0"/>
              <a:ea typeface="Times New Roman" panose="02020603050405020304" pitchFamily="18" charset="0"/>
            </a:endParaRPr>
          </a:p>
          <a:p>
            <a:pPr>
              <a:spcAft>
                <a:spcPts val="1125"/>
              </a:spcAft>
              <a:defRPr b="0" i="0"/>
            </a:pPr>
            <a:r>
              <a:rPr lang="1106" sz="1000">
                <a:effectLst/>
                <a:latin typeface="Arial" panose="020B0604020202020204" pitchFamily="34" charset="0"/>
                <a:ea typeface="Times New Roman" panose="02020603050405020304" pitchFamily="18" charset="0"/>
              </a:rPr>
              <a:t> Nid yw'r rhestr hon yn cynnwys popeth. </a:t>
            </a:r>
            <a:br>
              <a:rPr lang="1106" sz="1000">
                <a:latin typeface="Times New Roman" panose="02020603050405020304" pitchFamily="18" charset="0"/>
                <a:ea typeface="Times New Roman" panose="02020603050405020304" pitchFamily="18" charset="0"/>
              </a:rPr>
            </a:br>
            <a:r>
              <a:rPr lang="1106" sz="1000">
                <a:effectLst/>
                <a:latin typeface="Arial" panose="020B0604020202020204" pitchFamily="34" charset="0"/>
                <a:ea typeface="Times New Roman" panose="02020603050405020304" pitchFamily="18" charset="0"/>
              </a:rPr>
              <a:t>Rhowch farciau am unrhyw ymateb perthnasol arall. </a:t>
            </a:r>
            <a:endParaRPr lang="en-GB" sz="100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BC552A4D-A2D2-4F91-826F-2B46DD8B038A}"/>
              </a:ext>
            </a:extLst>
          </p:cNvPr>
          <p:cNvSpPr txBox="1"/>
          <p:nvPr/>
        </p:nvSpPr>
        <p:spPr>
          <a:xfrm>
            <a:off x="282011" y="892076"/>
            <a:ext cx="5537511" cy="5880895"/>
          </a:xfrm>
          <a:prstGeom prst="rect">
            <a:avLst/>
          </a:prstGeom>
          <a:noFill/>
        </p:spPr>
        <p:txBody>
          <a:bodyPr wrap="square">
            <a:spAutoFit/>
          </a:bodyPr>
          <a:lstStyle/>
          <a:p>
            <a:pPr>
              <a:spcAft>
                <a:spcPts val="1125"/>
              </a:spcAft>
              <a:defRPr b="0" i="0"/>
            </a:pPr>
            <a:r>
              <a:rPr lang="1106" sz="1000">
                <a:effectLst/>
                <a:latin typeface="Arial" panose="020B0604020202020204" pitchFamily="34" charset="0"/>
                <a:ea typeface="Times New Roman" panose="02020603050405020304" pitchFamily="18" charset="0"/>
              </a:rPr>
              <a:t>Gallai'r ymatebion gyfeirio at: </a:t>
            </a:r>
            <a:endParaRPr lang="en-GB" sz="1000">
              <a:effectLst/>
              <a:latin typeface="Times New Roman" panose="02020603050405020304" pitchFamily="18" charset="0"/>
              <a:ea typeface="Times New Roman" panose="02020603050405020304" pitchFamily="18" charset="0"/>
            </a:endParaRPr>
          </a:p>
          <a:p>
            <a:pPr>
              <a:spcAft>
                <a:spcPts val="1125"/>
              </a:spcAft>
              <a:defRPr b="0" i="0"/>
            </a:pPr>
            <a:r>
              <a:rPr lang="1106" sz="1000">
                <a:effectLst/>
                <a:latin typeface="Arial" panose="020B0604020202020204" pitchFamily="34" charset="0"/>
                <a:ea typeface="Times New Roman" panose="02020603050405020304" pitchFamily="18" charset="0"/>
              </a:rPr>
              <a:t>Trawsnewidiadau:</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Teulu'n chwalu neu ysgariad </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Newid i fywyd teulu / adlunio teulu / teulu estynedig / llys-deulu ac ati </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Marwolaeth rhiant/gofalwr neu berthynas agos </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Symud tŷ – naill ai yn lleol neu i ardal newydd </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Newid i amgylchiadau ariannol y teulu </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Geni brawd/chwaer </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Aelod teulu / gofalwr / rhywun pwysig ym mywyd y plentyn yn mynd yn wael neu'n gorfod mynd i'r ysbyty</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Symud i wlad newydd, gan gynnwys rhai sy'n ceisio lloches </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Newid grwpiau cyfoedion / cyfeillgarwch yn chwalu</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Afiechyd cronig neu ddifrifol </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Salwch neu farwolaeth anifail anwes </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Anabledd neu angen neu newid corfforol neu synhwyraidd</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Materion yn ymwneud â rhywioldeb e.e. profiadau rhywiol cyntaf / dod i delerau â'u cyfeiriadedd rhywiol eu hunain </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Mynd i mewn neu allan o ofal preswyl neu ofal maeth </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Canlyniadau ymwneud â throsedd / troseddu / canlyniad dioddef trosedd</a:t>
            </a:r>
          </a:p>
          <a:p>
            <a:pPr marL="342900" lvl="0" indent="-342900">
              <a:spcAft>
                <a:spcPts val="1125"/>
              </a:spcAft>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Glasoed </a:t>
            </a:r>
            <a:endParaRPr lang="en-GB" sz="1000">
              <a:effectLst/>
              <a:latin typeface="Times New Roman" panose="02020603050405020304" pitchFamily="18" charset="0"/>
              <a:ea typeface="Times New Roman" panose="02020603050405020304" pitchFamily="18" charset="0"/>
            </a:endParaRPr>
          </a:p>
          <a:p>
            <a:pPr>
              <a:spcAft>
                <a:spcPts val="1125"/>
              </a:spcAft>
              <a:defRPr b="0" i="0"/>
            </a:pPr>
            <a:r>
              <a:rPr lang="1106" sz="1000">
                <a:effectLst/>
                <a:latin typeface="Arial" panose="020B0604020202020204" pitchFamily="34" charset="0"/>
                <a:ea typeface="Times New Roman" panose="02020603050405020304" pitchFamily="18" charset="0"/>
              </a:rPr>
              <a:t>Effaith trawsnewidiadau:</a:t>
            </a:r>
            <a:endParaRPr lang="en-GB" sz="10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Mae trawsnewidiadau'n gallu bod yn rhai tymor hir neu fyr / rhagweladwy neu annisgwyl / gyda neu heb esboniad / gallant fod yn gadarnhaol neu'n negyddol i ymddygiad plentyn</a:t>
            </a:r>
          </a:p>
          <a:p>
            <a:pPr marL="342900" lvl="0" indent="-342900">
              <a:spcAft>
                <a:spcPts val="600"/>
              </a:spcAft>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Mae trawsnewidiadau'n gallu effeithio ar blant mewn llawer o wahanol ffyrdd e.e. corfforol / emosiynol / personol / seicolegol </a:t>
            </a:r>
          </a:p>
          <a:p>
            <a:pPr marL="342900" lvl="0" indent="-342900">
              <a:spcAft>
                <a:spcPts val="600"/>
              </a:spcAft>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Mae plant yn gallu profi emosiynau dydyn nhw erioed wedi'u profi o'r blaen ac efallai na fyddant yn gwybod sut i ymdopi â newidiadau sylweddol i'w bywydau sy'n gallu effeithio ar eu hymddygiad</a:t>
            </a:r>
            <a:endParaRPr lang="en-GB" sz="10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000">
                <a:effectLst/>
                <a:latin typeface="Arial" panose="020B0604020202020204" pitchFamily="34" charset="0"/>
                <a:ea typeface="Times New Roman" panose="02020603050405020304" pitchFamily="18" charset="0"/>
              </a:rPr>
              <a:t>Gall oedolion gefnogi'r plentyn i gynllunio ar gyfer newid/trawsnewidiad neu ddigwyddiadau sy'n arwain o newid/trawsnewidiad yn eu bywyd / datblygu dealltwriaeth drwy drafod </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endParaRPr lang="en-GB" sz="1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12798457"/>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136361" y="1030357"/>
            <a:ext cx="3516086"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pPr>
              <a:defRPr b="0" i="0"/>
            </a:pPr>
            <a:r>
              <a:rPr lang="1106" sz="1800" i="1">
                <a:solidFill>
                  <a:srgbClr val="0070C0"/>
                </a:solidFill>
              </a:rPr>
              <a:t>Dyfarnwyd 4 marc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4 (a) gyda sylwadau’r Arholwr</a:t>
            </a:r>
            <a:endParaRPr lang="en-GB" sz="1800"/>
          </a:p>
        </p:txBody>
      </p:sp>
      <p:sp>
        <p:nvSpPr>
          <p:cNvPr id="2" name="TextBox 1">
            <a:extLst>
              <a:ext uri="{FF2B5EF4-FFF2-40B4-BE49-F238E27FC236}">
                <a16:creationId xmlns:a16="http://schemas.microsoft.com/office/drawing/2014/main" id="{67426BE5-0E7D-AA46-B9CD-C0D52AD7D1B1}"/>
              </a:ext>
            </a:extLst>
          </p:cNvPr>
          <p:cNvSpPr txBox="1"/>
          <p:nvPr/>
        </p:nvSpPr>
        <p:spPr>
          <a:xfrm>
            <a:off x="8259097" y="1391477"/>
            <a:ext cx="3188837" cy="3112069"/>
          </a:xfrm>
          <a:prstGeom prst="rect">
            <a:avLst/>
          </a:prstGeom>
          <a:noFill/>
        </p:spPr>
        <p:txBody>
          <a:bodyPr wrap="square" rtlCol="0">
            <a:spAutoFit/>
          </a:bodyPr>
          <a:lstStyle/>
          <a:p>
            <a:pPr>
              <a:defRPr b="0" i="0"/>
            </a:pPr>
            <a:r>
              <a:rPr lang="1106">
                <a:solidFill>
                  <a:srgbClr val="0070C0"/>
                </a:solidFill>
              </a:rPr>
              <a:t>Mae'r ymateb hwn yn darparu crynodeb da sy'n dangos rhywfaint o wybodaeth a dealltwriaeth o effaith trawsnewidiadau a allai effeithio ar ymddygiad plentyn. </a:t>
            </a:r>
          </a:p>
          <a:p>
            <a:endParaRPr lang="en-GB">
              <a:solidFill>
                <a:srgbClr val="0070C0"/>
              </a:solidFill>
            </a:endParaRPr>
          </a:p>
          <a:p>
            <a:pPr>
              <a:defRPr b="0" i="0"/>
            </a:pPr>
            <a:r>
              <a:rPr lang="1106">
                <a:solidFill>
                  <a:srgbClr val="0070C0"/>
                </a:solidFill>
              </a:rPr>
              <a:t>Nodir dau drawsnewidiad priodol a darperir crynodeb clir ar gyfer pob math.  </a:t>
            </a:r>
            <a:endParaRPr lang="en-GB">
              <a:solidFill>
                <a:srgbClr val="0070C0"/>
              </a:solidFill>
            </a:endParaRPr>
          </a:p>
        </p:txBody>
      </p:sp>
      <p:pic>
        <p:nvPicPr>
          <p:cNvPr id="5" name="Picture 4">
            <a:extLst>
              <a:ext uri="{FF2B5EF4-FFF2-40B4-BE49-F238E27FC236}">
                <a16:creationId xmlns:a16="http://schemas.microsoft.com/office/drawing/2014/main" id="{ADE66DBC-45D9-48DC-8E45-02CDBCC09B52}"/>
              </a:ext>
            </a:extLst>
          </p:cNvPr>
          <p:cNvPicPr>
            <a:picLocks noChangeAspect="1"/>
          </p:cNvPicPr>
          <p:nvPr/>
        </p:nvPicPr>
        <p:blipFill>
          <a:blip r:embed="rId2"/>
          <a:stretch>
            <a:fillRect/>
          </a:stretch>
        </p:blipFill>
        <p:spPr>
          <a:xfrm>
            <a:off x="424070" y="1236239"/>
            <a:ext cx="7081506" cy="1147732"/>
          </a:xfrm>
          <a:prstGeom prst="rect">
            <a:avLst/>
          </a:prstGeom>
        </p:spPr>
      </p:pic>
      <p:sp>
        <p:nvSpPr>
          <p:cNvPr id="12" name="TextBox 11">
            <a:extLst>
              <a:ext uri="{FF2B5EF4-FFF2-40B4-BE49-F238E27FC236}">
                <a16:creationId xmlns:a16="http://schemas.microsoft.com/office/drawing/2014/main" id="{51A6D3E9-9979-4710-9201-C090E47EF9DB}"/>
              </a:ext>
            </a:extLst>
          </p:cNvPr>
          <p:cNvSpPr txBox="1"/>
          <p:nvPr/>
        </p:nvSpPr>
        <p:spPr>
          <a:xfrm>
            <a:off x="747252" y="2658454"/>
            <a:ext cx="6765082" cy="2440838"/>
          </a:xfrm>
          <a:prstGeom prst="rect">
            <a:avLst/>
          </a:prstGeom>
          <a:noFill/>
        </p:spPr>
        <p:txBody>
          <a:bodyPr wrap="square">
            <a:spAutoFit/>
          </a:bodyPr>
          <a:lstStyle/>
          <a:p>
            <a:pPr>
              <a:defRPr b="0" i="0"/>
            </a:pPr>
            <a:r>
              <a:rPr lang="1106" sz="1400"/>
              <a:t>Gallai trawsnewid o feithrinfa newydd fod yn eithaf anodd i'r plentyn ei amgyffred a'i dderbyn. Bydd yn rhaid iddo ddechrau eto a gallai fynd yn swil neu'n betrus, ar y llaw arall gall rhai plant fod yn ddig ac yn rhwystredig am nad oes ganddynt yr un ffrindiau i chwarae â nhw mwyach. Bydd yn rhaid iddyn nhw feithrin perthnasoedd newydd gydag ymarferwyr a chyfoedion yn ogystal ag addasu i arddull ac amgylchedd y feithrinfa. Gallai'r cyfnod trawsnewid o fod yn blentyn i berson yn ei arddegau weld newid sylweddol yn ymddygiad yr unigolyn. Gyda'r holl anawsterau newydd o fod yn ei arddegau, gallai'r unigolyn fod yn fwy pwdlyd a gallai pethau neu newidiadau bach ei gythruddo'n fwy. Bydd hyn yn newid aruthrol o fod yn blentyn chwareus, hapus a dibryder gan y bydd person yn ei arddegau yn fwy oeraidd a dig gyda bywyd ysgol, cymdeithasol neu gartref.</a:t>
            </a:r>
          </a:p>
        </p:txBody>
      </p:sp>
    </p:spTree>
    <p:extLst>
      <p:ext uri="{BB962C8B-B14F-4D97-AF65-F5344CB8AC3E}">
        <p14:creationId xmlns:p14="http://schemas.microsoft.com/office/powerpoint/2010/main" val="330492536"/>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109856" y="1055913"/>
            <a:ext cx="3660983" cy="5056651"/>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pPr>
              <a:defRPr b="0" i="0"/>
            </a:pPr>
            <a:r>
              <a:rPr lang="1106" i="1">
                <a:solidFill>
                  <a:srgbClr val="0070C0"/>
                </a:solidFill>
              </a:rPr>
              <a:t>Dyfarnwyd 3 marc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4 (a) gyda sylwadau’r Arholwr</a:t>
            </a:r>
            <a:endParaRPr lang="en-GB" sz="1800"/>
          </a:p>
        </p:txBody>
      </p:sp>
      <p:sp>
        <p:nvSpPr>
          <p:cNvPr id="2" name="TextBox 1">
            <a:extLst>
              <a:ext uri="{FF2B5EF4-FFF2-40B4-BE49-F238E27FC236}">
                <a16:creationId xmlns:a16="http://schemas.microsoft.com/office/drawing/2014/main" id="{DF51E8EF-D140-7349-87AF-AFEB847B655A}"/>
              </a:ext>
            </a:extLst>
          </p:cNvPr>
          <p:cNvSpPr txBox="1"/>
          <p:nvPr/>
        </p:nvSpPr>
        <p:spPr>
          <a:xfrm>
            <a:off x="8362335" y="1391478"/>
            <a:ext cx="3159311" cy="3661258"/>
          </a:xfrm>
          <a:prstGeom prst="rect">
            <a:avLst/>
          </a:prstGeom>
          <a:noFill/>
        </p:spPr>
        <p:txBody>
          <a:bodyPr wrap="square" rtlCol="0">
            <a:spAutoFit/>
          </a:bodyPr>
          <a:lstStyle/>
          <a:p>
            <a:pPr>
              <a:defRPr b="0" i="0"/>
            </a:pPr>
            <a:r>
              <a:rPr lang="1106">
                <a:solidFill>
                  <a:srgbClr val="0070C0"/>
                </a:solidFill>
              </a:rPr>
              <a:t>Mae'r ymateb hwn yn rhoi crynodeb da sy'n dangos rhywfaint o wybodaeth a dealltwriaeth o effaith trawsnewidiadau a allai effeithio ar ymddygiad plentyn, ond ni enillodd farciau llawn am yr ail fath o drawsnewidiad gan nad yw'n crynhoi effaith y trawsnewidiad hwn a allai ddylanwadu ar ymddygiad plentyn.  </a:t>
            </a:r>
          </a:p>
        </p:txBody>
      </p:sp>
      <p:pic>
        <p:nvPicPr>
          <p:cNvPr id="5" name="Picture 4">
            <a:extLst>
              <a:ext uri="{FF2B5EF4-FFF2-40B4-BE49-F238E27FC236}">
                <a16:creationId xmlns:a16="http://schemas.microsoft.com/office/drawing/2014/main" id="{BB8D7B93-DCD4-41A6-8CA3-6F6CA399297C}"/>
              </a:ext>
            </a:extLst>
          </p:cNvPr>
          <p:cNvPicPr>
            <a:picLocks noChangeAspect="1"/>
          </p:cNvPicPr>
          <p:nvPr/>
        </p:nvPicPr>
        <p:blipFill>
          <a:blip r:embed="rId2"/>
          <a:stretch>
            <a:fillRect/>
          </a:stretch>
        </p:blipFill>
        <p:spPr>
          <a:xfrm>
            <a:off x="421161" y="1202635"/>
            <a:ext cx="5876925" cy="952500"/>
          </a:xfrm>
          <a:prstGeom prst="rect">
            <a:avLst/>
          </a:prstGeom>
        </p:spPr>
      </p:pic>
      <p:sp>
        <p:nvSpPr>
          <p:cNvPr id="12" name="TextBox 11">
            <a:extLst>
              <a:ext uri="{FF2B5EF4-FFF2-40B4-BE49-F238E27FC236}">
                <a16:creationId xmlns:a16="http://schemas.microsoft.com/office/drawing/2014/main" id="{52190E56-3E3E-468E-BDB5-C73FC5865CDE}"/>
              </a:ext>
            </a:extLst>
          </p:cNvPr>
          <p:cNvSpPr txBox="1"/>
          <p:nvPr/>
        </p:nvSpPr>
        <p:spPr>
          <a:xfrm>
            <a:off x="575538" y="2212178"/>
            <a:ext cx="6102097" cy="3935852"/>
          </a:xfrm>
          <a:prstGeom prst="rect">
            <a:avLst/>
          </a:prstGeom>
          <a:noFill/>
        </p:spPr>
        <p:txBody>
          <a:bodyPr wrap="square">
            <a:spAutoFit/>
          </a:bodyPr>
          <a:lstStyle/>
          <a:p>
            <a:pPr>
              <a:defRPr b="0" i="0"/>
            </a:pPr>
            <a:r>
              <a:rPr lang="1106"/>
              <a:t>Y glasoed, yn ystod y trawsnewidiad hwn gallai'r plentyn deimlo'n ddryslyd gan efallai na fydd wedi cael ei addysgu am yr hyn sy'n mynd ymlaen gyda'i gorff. Gallai gau ei rieni/gofalwyr allan gan ei fod yn teimlo cywilydd neu yn teimlo 'ni fydd unrhyw un yn deall', gallai fod yn fwy ymosodol hefyd oherwydd y gallai deimlo fel nad oes unrhyw un yno i'w gefnogi yn emosiynol, gan felly effeithio ar ymddygiad y plentyn.</a:t>
            </a:r>
          </a:p>
          <a:p>
            <a:endParaRPr lang="en-US"/>
          </a:p>
          <a:p>
            <a:pPr>
              <a:defRPr b="0" i="0"/>
            </a:pPr>
            <a:r>
              <a:rPr lang="1106"/>
              <a:t>Gadael yr ysgol uwchradd. Mae llawer o straen gyda'r trawsnewidiad hwn. Byddai'r plentyn newydd sefyll ei arholiadau yn yr ysgol a byddai'n aros am ei ganlyniadau ac yn gorfod penderfynu beth i'w wneud nesaf, chweched dosbarth, y coleg neu hyd yn oed yn syth i'r byd gwaith.</a:t>
            </a:r>
            <a:endParaRPr lang="en-GB"/>
          </a:p>
        </p:txBody>
      </p:sp>
    </p:spTree>
    <p:extLst>
      <p:ext uri="{BB962C8B-B14F-4D97-AF65-F5344CB8AC3E}">
        <p14:creationId xmlns:p14="http://schemas.microsoft.com/office/powerpoint/2010/main" val="451284700"/>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4 (b) a’r Cynllun Marcio </a:t>
            </a:r>
          </a:p>
        </p:txBody>
      </p:sp>
      <p:sp>
        <p:nvSpPr>
          <p:cNvPr id="6" name="TextBox 5">
            <a:extLst>
              <a:ext uri="{FF2B5EF4-FFF2-40B4-BE49-F238E27FC236}">
                <a16:creationId xmlns:a16="http://schemas.microsoft.com/office/drawing/2014/main" id="{C379C2FF-56F3-4FDF-8617-4A921B005D6F}"/>
              </a:ext>
            </a:extLst>
          </p:cNvPr>
          <p:cNvSpPr txBox="1"/>
          <p:nvPr/>
        </p:nvSpPr>
        <p:spPr>
          <a:xfrm>
            <a:off x="6847114" y="2218433"/>
            <a:ext cx="5073006" cy="3874832"/>
          </a:xfrm>
          <a:prstGeom prst="rect">
            <a:avLst/>
          </a:prstGeom>
          <a:noFill/>
        </p:spPr>
        <p:txBody>
          <a:bodyPr wrap="square">
            <a:spAutoFit/>
          </a:bodyPr>
          <a:lstStyle/>
          <a:p>
            <a:pPr>
              <a:defRPr b="0" i="0"/>
            </a:pPr>
            <a:r>
              <a:rPr lang="1106" sz="1200">
                <a:effectLst/>
                <a:latin typeface="Arial" panose="020B0604020202020204" pitchFamily="34" charset="0"/>
                <a:ea typeface="Times New Roman" panose="02020603050405020304" pitchFamily="18" charset="0"/>
              </a:rPr>
              <a:t>Rhowch hyd at </a:t>
            </a:r>
            <a:r>
              <a:rPr lang="1106" sz="1200" b="1">
                <a:effectLst/>
                <a:latin typeface="Arial" panose="020B0604020202020204" pitchFamily="34" charset="0"/>
                <a:ea typeface="Times New Roman" panose="02020603050405020304" pitchFamily="18" charset="0"/>
              </a:rPr>
              <a:t>7 marc. </a:t>
            </a:r>
            <a:endParaRPr lang="en-GB" sz="1200">
              <a:effectLst/>
              <a:latin typeface="Times New Roman" panose="02020603050405020304" pitchFamily="18" charset="0"/>
              <a:ea typeface="Times New Roman" panose="02020603050405020304" pitchFamily="18" charset="0"/>
            </a:endParaRPr>
          </a:p>
          <a:p>
            <a:pPr>
              <a:defRPr b="0" i="0"/>
            </a:pPr>
            <a:r>
              <a:rPr lang="1106" sz="1200" b="1">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0 marc </a:t>
            </a:r>
            <a:r>
              <a:rPr lang="1106" sz="1200" b="0">
                <a:effectLst/>
                <a:latin typeface="Arial" panose="020B0604020202020204" pitchFamily="34" charset="0"/>
                <a:ea typeface="Times New Roman" panose="02020603050405020304" pitchFamily="18" charset="0"/>
              </a:rPr>
              <a:t>am ymateb nad yw'n haeddu ennill marciau.</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1-2 farc </a:t>
            </a:r>
            <a:r>
              <a:rPr lang="1106" sz="1200" b="0">
                <a:effectLst/>
                <a:latin typeface="Arial" panose="020B0604020202020204" pitchFamily="34" charset="0"/>
                <a:ea typeface="Times New Roman" panose="02020603050405020304" pitchFamily="18" charset="0"/>
              </a:rPr>
              <a:t>am ddisgrifiad sylfaenol â gwybodaeth a dealltwriaeth gyfyngedig ynglŷn â </a:t>
            </a:r>
            <a:r>
              <a:rPr lang="1106" sz="1200">
                <a:solidFill>
                  <a:srgbClr val="000000"/>
                </a:solidFill>
                <a:effectLst/>
                <a:latin typeface="Arial" panose="020B0604020202020204" pitchFamily="34" charset="0"/>
                <a:ea typeface="Times New Roman" panose="02020603050405020304" pitchFamily="18" charset="0"/>
              </a:rPr>
              <a:t>sut mae oedolion yn gallu cefnogi plant i leihau problemau ymddygiad wrth iddyn nhw brofi unrhyw drawsnewidiadau pwysig yn eu bywydau.</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3-4 marc </a:t>
            </a:r>
            <a:r>
              <a:rPr lang="1106" sz="1200" b="0">
                <a:effectLst/>
                <a:latin typeface="Arial" panose="020B0604020202020204" pitchFamily="34" charset="0"/>
                <a:ea typeface="Times New Roman" panose="02020603050405020304" pitchFamily="18" charset="0"/>
              </a:rPr>
              <a:t>am ddisgrifiad da â rhywfaint o wybodaeth a dealltwriaeth ynglŷn â </a:t>
            </a:r>
            <a:r>
              <a:rPr lang="1106" sz="1200">
                <a:solidFill>
                  <a:srgbClr val="000000"/>
                </a:solidFill>
                <a:effectLst/>
                <a:latin typeface="Arial" panose="020B0604020202020204" pitchFamily="34" charset="0"/>
                <a:ea typeface="Times New Roman" panose="02020603050405020304" pitchFamily="18" charset="0"/>
              </a:rPr>
              <a:t>sut mae oedolion yn gallu cefnogi plant i leihau problemau ymddygiad wrth iddyn nhw brofi unrhyw drawsnewidiadau pwysig yn eu bywydau.</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5-6 marc </a:t>
            </a:r>
            <a:r>
              <a:rPr lang="1106" sz="1200" b="0">
                <a:effectLst/>
                <a:latin typeface="Arial" panose="020B0604020202020204" pitchFamily="34" charset="0"/>
                <a:ea typeface="Times New Roman" panose="02020603050405020304" pitchFamily="18" charset="0"/>
              </a:rPr>
              <a:t>am ddisgrifiad da iawn â gwybodaeth a dealltwriaeth ynglŷn â </a:t>
            </a:r>
            <a:r>
              <a:rPr lang="1106" sz="1200">
                <a:solidFill>
                  <a:srgbClr val="000000"/>
                </a:solidFill>
                <a:effectLst/>
                <a:latin typeface="Arial" panose="020B0604020202020204" pitchFamily="34" charset="0"/>
                <a:ea typeface="Times New Roman" panose="02020603050405020304" pitchFamily="18" charset="0"/>
              </a:rPr>
              <a:t>sut mae oedolion yn gallu cefnogi plant i leihau problemau ymddygiad wrth iddyn nhw brofi unrhyw drawsnewidiadau pwysig yn eu bywydau.</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7 marc </a:t>
            </a:r>
            <a:r>
              <a:rPr lang="1106" sz="1200" b="0">
                <a:effectLst/>
                <a:latin typeface="Arial" panose="020B0604020202020204" pitchFamily="34" charset="0"/>
                <a:ea typeface="Times New Roman" panose="02020603050405020304" pitchFamily="18" charset="0"/>
              </a:rPr>
              <a:t>am ddisgrifiad rhagorol â gwybodaeth a dealltwriaeth fanwl ynglŷn â </a:t>
            </a:r>
            <a:r>
              <a:rPr lang="1106" sz="1200">
                <a:solidFill>
                  <a:srgbClr val="000000"/>
                </a:solidFill>
                <a:effectLst/>
                <a:latin typeface="Arial" panose="020B0604020202020204" pitchFamily="34" charset="0"/>
                <a:ea typeface="Times New Roman" panose="02020603050405020304" pitchFamily="18" charset="0"/>
              </a:rPr>
              <a:t>sut mae oedolion yn gallu cefnogi plant i leihau problemau ymddygiad wrth iddyn nhw brofi unrhyw drawsnewidiadau pwysig yn eu bywydau. </a:t>
            </a:r>
            <a:endParaRPr lang="en-GB" sz="120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311B9D2E-6D29-4DEA-BCC6-BF2A5B296001}"/>
              </a:ext>
            </a:extLst>
          </p:cNvPr>
          <p:cNvSpPr txBox="1"/>
          <p:nvPr/>
        </p:nvSpPr>
        <p:spPr>
          <a:xfrm>
            <a:off x="9144000" y="6481139"/>
            <a:ext cx="2771524" cy="457657"/>
          </a:xfrm>
          <a:prstGeom prst="rect">
            <a:avLst/>
          </a:prstGeom>
          <a:noFill/>
        </p:spPr>
        <p:txBody>
          <a:bodyPr wrap="square" rtlCol="0">
            <a:spAutoFit/>
          </a:bodyPr>
          <a:lstStyle/>
          <a:p>
            <a:pPr>
              <a:defRPr b="0" i="0"/>
            </a:pPr>
            <a:r>
              <a:rPr lang="1106" sz="1200" i="1"/>
              <a:t>Parhad o'r cynllun marcio ar y dudalen nesaf</a:t>
            </a:r>
          </a:p>
        </p:txBody>
      </p:sp>
      <p:sp>
        <p:nvSpPr>
          <p:cNvPr id="9" name="TextBox 8">
            <a:extLst>
              <a:ext uri="{FF2B5EF4-FFF2-40B4-BE49-F238E27FC236}">
                <a16:creationId xmlns:a16="http://schemas.microsoft.com/office/drawing/2014/main" id="{C4BD7869-A91D-434D-93A3-5860BCC68971}"/>
              </a:ext>
            </a:extLst>
          </p:cNvPr>
          <p:cNvSpPr txBox="1"/>
          <p:nvPr/>
        </p:nvSpPr>
        <p:spPr>
          <a:xfrm>
            <a:off x="6769897" y="1099639"/>
            <a:ext cx="5280248" cy="518678"/>
          </a:xfrm>
          <a:prstGeom prst="rect">
            <a:avLst/>
          </a:prstGeom>
          <a:noFill/>
        </p:spPr>
        <p:txBody>
          <a:bodyPr wrap="square">
            <a:spAutoFit/>
          </a:bodyPr>
          <a:lstStyle/>
          <a:p>
            <a:pPr>
              <a:defRPr b="0" i="0"/>
            </a:pPr>
            <a:r>
              <a:rPr lang="1106" sz="1400" i="1"/>
              <a:t>Disgrifiwch </a:t>
            </a:r>
          </a:p>
          <a:p>
            <a:pPr>
              <a:defRPr b="0" i="0"/>
            </a:pPr>
            <a:r>
              <a:rPr lang="1106" sz="1400" i="1"/>
              <a:t>Rhoi nodweddion/prif nodweddion neu ddisgrifiad cryno</a:t>
            </a:r>
            <a:endParaRPr lang="en-GB" sz="1400" i="1"/>
          </a:p>
        </p:txBody>
      </p:sp>
      <p:pic>
        <p:nvPicPr>
          <p:cNvPr id="10" name="Picture 9">
            <a:extLst>
              <a:ext uri="{FF2B5EF4-FFF2-40B4-BE49-F238E27FC236}">
                <a16:creationId xmlns:a16="http://schemas.microsoft.com/office/drawing/2014/main" id="{20F4D8DC-EFB3-4243-9821-A02A11324EAE}"/>
              </a:ext>
            </a:extLst>
          </p:cNvPr>
          <p:cNvPicPr>
            <a:picLocks noChangeAspect="1"/>
          </p:cNvPicPr>
          <p:nvPr/>
        </p:nvPicPr>
        <p:blipFill>
          <a:blip r:embed="rId2"/>
          <a:stretch>
            <a:fillRect/>
          </a:stretch>
        </p:blipFill>
        <p:spPr>
          <a:xfrm>
            <a:off x="389844" y="1138237"/>
            <a:ext cx="5534025" cy="4581525"/>
          </a:xfrm>
          <a:prstGeom prst="rect">
            <a:avLst/>
          </a:prstGeom>
        </p:spPr>
      </p:pic>
    </p:spTree>
    <p:extLst>
      <p:ext uri="{BB962C8B-B14F-4D97-AF65-F5344CB8AC3E}">
        <p14:creationId xmlns:p14="http://schemas.microsoft.com/office/powerpoint/2010/main" val="651568079"/>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4 (b) Cynllun Marcio parhad</a:t>
            </a:r>
            <a:endParaRPr lang="en-GB" sz="1800"/>
          </a:p>
        </p:txBody>
      </p:sp>
      <p:sp>
        <p:nvSpPr>
          <p:cNvPr id="8" name="TextBox 7">
            <a:extLst>
              <a:ext uri="{FF2B5EF4-FFF2-40B4-BE49-F238E27FC236}">
                <a16:creationId xmlns:a16="http://schemas.microsoft.com/office/drawing/2014/main" id="{408D6F71-1136-4E83-8C9F-6A74698276E5}"/>
              </a:ext>
            </a:extLst>
          </p:cNvPr>
          <p:cNvSpPr txBox="1"/>
          <p:nvPr/>
        </p:nvSpPr>
        <p:spPr>
          <a:xfrm>
            <a:off x="413658" y="1010245"/>
            <a:ext cx="5284850" cy="5453749"/>
          </a:xfrm>
          <a:prstGeom prst="rect">
            <a:avLst/>
          </a:prstGeom>
          <a:noFill/>
        </p:spPr>
        <p:txBody>
          <a:bodyPr wrap="square">
            <a:spAutoFit/>
          </a:bodyPr>
          <a:lstStyle/>
          <a:p>
            <a:pPr>
              <a:spcAft>
                <a:spcPts val="600"/>
              </a:spcAft>
              <a:defRPr b="0" i="0"/>
            </a:pPr>
            <a:r>
              <a:rPr lang="1106" sz="1100">
                <a:effectLst/>
                <a:latin typeface="Arial" panose="020B0604020202020204" pitchFamily="34" charset="0"/>
                <a:ea typeface="Times New Roman" panose="02020603050405020304" pitchFamily="18" charset="0"/>
              </a:rPr>
              <a:t>Gallai'r ymatebion gyfeirio at: </a:t>
            </a:r>
            <a:endParaRPr lang="en-GB" sz="11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Gweithio gyda phlant a'u teuluoedd i ddarparu amgylchedd diogel / cefnogi pennaf les y plentyn </a:t>
            </a:r>
            <a:endParaRPr lang="en-GB" sz="11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Creu trefnau arferol – </a:t>
            </a:r>
            <a:r>
              <a:rPr lang="1106" sz="1100">
                <a:solidFill>
                  <a:srgbClr val="000000"/>
                </a:solidFill>
                <a:effectLst/>
                <a:latin typeface="Arial" panose="020B0604020202020204" pitchFamily="34" charset="0"/>
                <a:ea typeface="Times New Roman" panose="02020603050405020304" pitchFamily="18" charset="0"/>
              </a:rPr>
              <a:t>creu cysondeb / trefn / strwythur i'r broses drawsnewid</a:t>
            </a:r>
            <a:endParaRPr lang="en-GB" sz="11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Rhannu straeon am drawsnewidiad / newid neu golled sydd wedi effeithio ar blentyn ac ati</a:t>
            </a:r>
            <a:endParaRPr lang="en-GB" sz="11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Trafodaethau priodol i oed a chyfnod datblygu'r plentyn</a:t>
            </a:r>
            <a:endParaRPr lang="en-GB" sz="11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Arsylwi ar blant i ganfod newidiadau i ymddygiad / meysydd o ddiddordeb / cyfeillgarwch ac ati</a:t>
            </a:r>
            <a:endParaRPr lang="en-GB" sz="11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Darparu pypedau a doliau yn yr ardal chwarae rôl i'r plant eu defnyddio i'w mynegi eu hunain </a:t>
            </a:r>
            <a:endParaRPr lang="en-GB" sz="11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Annog / modelu sgiliau cymdeithasol da</a:t>
            </a:r>
            <a:endParaRPr lang="en-GB" sz="11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Creu amgylchedd o dargedau clir / ffiniau / cysondeb / tegwch ac ati</a:t>
            </a:r>
            <a:endParaRPr lang="en-GB" sz="11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Cymryd camau cadarnhaol i hybu gwydnwch yng ngwaith y plentyn o ddydd i ddydd</a:t>
            </a:r>
          </a:p>
          <a:p>
            <a:pPr marL="342900" lvl="0" indent="-342900">
              <a:spcAft>
                <a:spcPts val="1125"/>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Cynyddu hunan-barch pob disgybl drwy roi cefnogaeth gadarnhaol gymdeithasol / emosiynol / ymddygiadol ac ati</a:t>
            </a:r>
            <a:endParaRPr lang="en-GB" sz="11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Darparu cefnogaeth /gwybodaeth / cyngor emosiynol / cymdeithasol / ymddygiadol a gwasanaethau eraill</a:t>
            </a:r>
            <a:endParaRPr lang="en-GB" sz="11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Annog plant i wneud eu penderfyniadau cadarn eu hunain / eu cefnogi nhw i wneud penderfyniadau emosiynol anodd</a:t>
            </a:r>
            <a:endParaRPr lang="en-GB" sz="11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Gwasanaethau arbenigol neu wasanaethau wedi'u targedu, yn ddelfrydol drwy weithio mewn partneriaeth â'r ysgol i gefnogi anghenion unigol</a:t>
            </a:r>
            <a:endParaRPr lang="en-GB" sz="11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endParaRPr lang="en-GB" sz="110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25129BD-BBB9-430C-8D95-9D782CB87D13}"/>
              </a:ext>
            </a:extLst>
          </p:cNvPr>
          <p:cNvSpPr txBox="1"/>
          <p:nvPr/>
        </p:nvSpPr>
        <p:spPr>
          <a:xfrm>
            <a:off x="6498772" y="1253901"/>
            <a:ext cx="5284850" cy="4996092"/>
          </a:xfrm>
          <a:prstGeom prst="rect">
            <a:avLst/>
          </a:prstGeom>
          <a:noFill/>
        </p:spPr>
        <p:txBody>
          <a:bodyPr wrap="square">
            <a:spAutoFit/>
          </a:bodyPr>
          <a:lstStyle/>
          <a:p>
            <a:pPr marL="342900" lvl="0" indent="-342900">
              <a:spcAft>
                <a:spcPts val="1125"/>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Caniatáu i blant fynegi eu hemosiynau drwy weithgareddau creadigol ac adeiladol ac ati </a:t>
            </a:r>
            <a:endParaRPr lang="en-GB" sz="11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Bod yn wrandäwr effeithiol / gwrando ar bryderon y disgyblion a gweithredu'n briodol / helpu plant i gyfathrebu'n effeithiol</a:t>
            </a:r>
            <a:endParaRPr lang="en-GB" sz="11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Siarad am emosiynau yn ystod amser cylch / trafodaethau grŵp / un-i-un ac ati i fodloni anghenion y plentyn neu berson ifanc  </a:t>
            </a:r>
            <a:endParaRPr lang="en-GB" sz="11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Datblygu ymlyniadau cadarn gydag oedolion cadarnhaol a chefnogol </a:t>
            </a:r>
            <a:endParaRPr lang="en-GB" sz="11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100">
                <a:solidFill>
                  <a:srgbClr val="000000"/>
                </a:solidFill>
                <a:effectLst/>
                <a:latin typeface="Arial" panose="020B0604020202020204" pitchFamily="34" charset="0"/>
                <a:ea typeface="Times New Roman" panose="02020603050405020304" pitchFamily="18" charset="0"/>
              </a:rPr>
              <a:t>Gallu arddangos / defnyddio siart neu luniadau/lluniau o'r hyn sydd i'w ddisgwyl lle bo'n berthnasol ac ati</a:t>
            </a:r>
            <a:endParaRPr lang="en-GB" sz="11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100">
                <a:solidFill>
                  <a:srgbClr val="000000"/>
                </a:solidFill>
                <a:effectLst/>
                <a:latin typeface="Arial" panose="020B0604020202020204" pitchFamily="34" charset="0"/>
                <a:ea typeface="Times New Roman" panose="02020603050405020304" pitchFamily="18" charset="0"/>
              </a:rPr>
              <a:t>Creu amserlen gyda phlant / mae cyfrif i lawr yn glir yn bwysig</a:t>
            </a:r>
            <a:endParaRPr lang="en-GB" sz="11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100">
                <a:solidFill>
                  <a:srgbClr val="000000"/>
                </a:solidFill>
                <a:effectLst/>
                <a:latin typeface="Arial" panose="020B0604020202020204" pitchFamily="34" charset="0"/>
                <a:ea typeface="Times New Roman" panose="02020603050405020304" pitchFamily="18" charset="0"/>
              </a:rPr>
              <a:t>Lleihau unrhyw bryder neu boen pellach drwy gyfathrebu'n gadarnhaol</a:t>
            </a:r>
            <a:endParaRPr lang="en-GB" sz="11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100">
                <a:solidFill>
                  <a:srgbClr val="000000"/>
                </a:solidFill>
                <a:effectLst/>
                <a:latin typeface="Arial" panose="020B0604020202020204" pitchFamily="34" charset="0"/>
                <a:ea typeface="Times New Roman" panose="02020603050405020304" pitchFamily="18" charset="0"/>
              </a:rPr>
              <a:t>Esbonio beth sy'n debygol o ddigwydd / sut bydd y diwrnod yn edrych </a:t>
            </a:r>
            <a:endParaRPr lang="en-GB" sz="11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100">
                <a:solidFill>
                  <a:srgbClr val="000000"/>
                </a:solidFill>
                <a:effectLst/>
                <a:latin typeface="Arial" panose="020B0604020202020204" pitchFamily="34" charset="0"/>
                <a:ea typeface="Times New Roman" panose="02020603050405020304" pitchFamily="18" charset="0"/>
              </a:rPr>
              <a:t>Bydd rhai trawsnewidiadau'n effeithio ar y teulu cyfan a bydd angen cefnogi rhieni hefyd </a:t>
            </a:r>
            <a:endParaRPr lang="en-GB" sz="11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100">
                <a:solidFill>
                  <a:srgbClr val="000000"/>
                </a:solidFill>
                <a:effectLst/>
                <a:latin typeface="Arial" panose="020B0604020202020204" pitchFamily="34" charset="0"/>
                <a:ea typeface="Times New Roman" panose="02020603050405020304" pitchFamily="18" charset="0"/>
              </a:rPr>
              <a:t>Cefnogi'r effeithiau posibl ar ddatblygiad emosiynol a chymdeithasol i leihau anawsterau yn y dyfodol mewn meysydd datblygiad eraill </a:t>
            </a:r>
            <a:endParaRPr lang="en-GB" sz="1100">
              <a:effectLst/>
              <a:latin typeface="Times New Roman" panose="02020603050405020304" pitchFamily="18" charset="0"/>
              <a:ea typeface="Times New Roman" panose="02020603050405020304" pitchFamily="18" charset="0"/>
            </a:endParaRPr>
          </a:p>
          <a:p>
            <a:pPr marL="228600" indent="-228600">
              <a:spcAft>
                <a:spcPts val="1125"/>
              </a:spcAft>
              <a:defRPr b="0" i="0"/>
            </a:pPr>
            <a:r>
              <a:rPr lang="1106" sz="1100">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pPr>
              <a:spcAft>
                <a:spcPts val="1125"/>
              </a:spcAft>
              <a:defRPr b="0" i="0"/>
            </a:pPr>
            <a:r>
              <a:rPr lang="1106" sz="1100">
                <a:effectLst/>
                <a:latin typeface="Arial" panose="020B0604020202020204" pitchFamily="34" charset="0"/>
                <a:ea typeface="Times New Roman" panose="02020603050405020304" pitchFamily="18" charset="0"/>
              </a:rPr>
              <a:t>Nid yw'r rhestr hon yn cynnwys popeth. </a:t>
            </a:r>
            <a:endParaRPr lang="en-GB" sz="1100">
              <a:effectLst/>
              <a:latin typeface="Times New Roman" panose="02020603050405020304" pitchFamily="18" charset="0"/>
              <a:ea typeface="Times New Roman" panose="02020603050405020304" pitchFamily="18" charset="0"/>
            </a:endParaRPr>
          </a:p>
          <a:p>
            <a:pPr>
              <a:spcAft>
                <a:spcPts val="1125"/>
              </a:spcAft>
              <a:defRPr b="0" i="0"/>
            </a:pPr>
            <a:r>
              <a:rPr lang="1106" sz="1100">
                <a:effectLst/>
                <a:latin typeface="Arial" panose="020B0604020202020204" pitchFamily="34" charset="0"/>
                <a:ea typeface="Times New Roman" panose="02020603050405020304" pitchFamily="18" charset="0"/>
              </a:rPr>
              <a:t>Rhowch farciau am unrhyw ymateb perthnasol arall.</a:t>
            </a:r>
            <a:endParaRPr lang="en-GB" sz="11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67655642"/>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166703" y="1028640"/>
            <a:ext cx="3601228" cy="5158408"/>
          </a:xfrm>
          <a:prstGeom prst="wedgeRoundRectCallout">
            <a:avLst>
              <a:gd name="adj1" fmla="val -59333"/>
              <a:gd name="adj2" fmla="val 59868"/>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pPr>
              <a:defRPr b="0" i="0"/>
            </a:pPr>
            <a:r>
              <a:rPr lang="1106" sz="1800" i="1">
                <a:solidFill>
                  <a:srgbClr val="0070C0"/>
                </a:solidFill>
              </a:rPr>
              <a:t>Dyfarnwyd 7 marc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4 (b) gyda sylwadau’r Arholwr</a:t>
            </a:r>
            <a:endParaRPr lang="en-GB" sz="1800"/>
          </a:p>
        </p:txBody>
      </p:sp>
      <p:sp>
        <p:nvSpPr>
          <p:cNvPr id="2" name="TextBox 1">
            <a:extLst>
              <a:ext uri="{FF2B5EF4-FFF2-40B4-BE49-F238E27FC236}">
                <a16:creationId xmlns:a16="http://schemas.microsoft.com/office/drawing/2014/main" id="{63744609-4169-7A40-A865-BC4F063204B4}"/>
              </a:ext>
            </a:extLst>
          </p:cNvPr>
          <p:cNvSpPr txBox="1"/>
          <p:nvPr/>
        </p:nvSpPr>
        <p:spPr>
          <a:xfrm>
            <a:off x="8303342" y="1202635"/>
            <a:ext cx="3306942" cy="4210446"/>
          </a:xfrm>
          <a:prstGeom prst="rect">
            <a:avLst/>
          </a:prstGeom>
          <a:noFill/>
        </p:spPr>
        <p:txBody>
          <a:bodyPr wrap="square" rtlCol="0">
            <a:spAutoFit/>
          </a:bodyPr>
          <a:lstStyle/>
          <a:p>
            <a:pPr>
              <a:defRPr b="0" i="0"/>
            </a:pPr>
            <a:r>
              <a:rPr lang="1106">
                <a:solidFill>
                  <a:srgbClr val="0070C0"/>
                </a:solidFill>
              </a:rPr>
              <a:t>Mae'r ymateb hwn yn enghraifft o ddisgrifiad ardderchog sy'n dangos gwybodaeth a dealltwriaeth manwl o sut gall oedolion gefnogi plant i leihau problemau ymddygiad wrth brofi unrhyw drawsnewidiad sylweddol yn eu bywydau.  </a:t>
            </a:r>
          </a:p>
          <a:p>
            <a:endParaRPr lang="en-GB">
              <a:solidFill>
                <a:srgbClr val="0070C0"/>
              </a:solidFill>
            </a:endParaRPr>
          </a:p>
          <a:p>
            <a:pPr>
              <a:defRPr b="0" i="0"/>
            </a:pPr>
            <a:r>
              <a:rPr lang="1106">
                <a:solidFill>
                  <a:srgbClr val="0070C0"/>
                </a:solidFill>
              </a:rPr>
              <a:t>Trafodir amrywiaeth o syniadau gyda disgrifiadau o sut gall oedolion gefnogi plant, gan ddangos gwybodaeth a dealltwriaeth glir. </a:t>
            </a:r>
            <a:endParaRPr lang="en-GB"/>
          </a:p>
        </p:txBody>
      </p:sp>
      <p:pic>
        <p:nvPicPr>
          <p:cNvPr id="6" name="Picture 5">
            <a:extLst>
              <a:ext uri="{FF2B5EF4-FFF2-40B4-BE49-F238E27FC236}">
                <a16:creationId xmlns:a16="http://schemas.microsoft.com/office/drawing/2014/main" id="{E2C14ED9-9DD6-4FD8-8BA9-3DAF7583AA86}"/>
              </a:ext>
            </a:extLst>
          </p:cNvPr>
          <p:cNvPicPr>
            <a:picLocks noChangeAspect="1"/>
          </p:cNvPicPr>
          <p:nvPr/>
        </p:nvPicPr>
        <p:blipFill>
          <a:blip r:embed="rId2"/>
          <a:stretch>
            <a:fillRect/>
          </a:stretch>
        </p:blipFill>
        <p:spPr>
          <a:xfrm>
            <a:off x="0" y="1111909"/>
            <a:ext cx="7380514" cy="693894"/>
          </a:xfrm>
          <a:prstGeom prst="rect">
            <a:avLst/>
          </a:prstGeom>
        </p:spPr>
      </p:pic>
      <p:sp>
        <p:nvSpPr>
          <p:cNvPr id="12" name="TextBox 11">
            <a:extLst>
              <a:ext uri="{FF2B5EF4-FFF2-40B4-BE49-F238E27FC236}">
                <a16:creationId xmlns:a16="http://schemas.microsoft.com/office/drawing/2014/main" id="{EECB49D2-2336-41E4-AAC6-A572804D7F8B}"/>
              </a:ext>
            </a:extLst>
          </p:cNvPr>
          <p:cNvSpPr txBox="1"/>
          <p:nvPr/>
        </p:nvSpPr>
        <p:spPr>
          <a:xfrm>
            <a:off x="408946" y="1991217"/>
            <a:ext cx="7387894" cy="3935851"/>
          </a:xfrm>
          <a:prstGeom prst="rect">
            <a:avLst/>
          </a:prstGeom>
          <a:noFill/>
        </p:spPr>
        <p:txBody>
          <a:bodyPr wrap="square">
            <a:spAutoFit/>
          </a:bodyPr>
          <a:lstStyle/>
          <a:p>
            <a:pPr>
              <a:defRPr b="0" i="0"/>
            </a:pPr>
            <a:r>
              <a:rPr lang="1106" sz="1400"/>
              <a:t>Gall oedolion roi lle ac amser i'r plentyn ymdrin â'i emosiynau ar ei ben ei hun mewn ffordd iach neu dreulio amser ychwanegol gyda'r plentyn a chynnig cymorth neu gyngor yn dibynnu gyda pha un y mae'r plentyn fwyaf cyfforddus. Gellid trefnu sesiynau therapi ymddygiad os yw'r ymddygiad yn mynd dros ben llestri, gallai hyn wella ymddygiad yr unigolyn a'i gefnogi o ran yr hyn mae'n ei brofi. At hynny, gall oedolion annog eu plentyn i fod yn onest gyda nhw i sicrhau bod y plentyn yn gwybod eu bod yno bob amser i gynnig unrhyw gymorth neu gyngor. Gallai'r oedolyn drafod mecanweithiau ymdopi iach ar gyfer rhywun sy'n cael trafferth gyda'i ymddygiad a sut i'w reoli a'i fynegi, gallai'r rhain gynnwys cerdded neu ddarllen bob dydd. Gall oedolion dreulio amser ychwanegol gyda'u plentyn gan y gallai hyn fod yn gyfnod brawychus a llawn straen iddo gan ei fod wedi symud i amgylchedd newydd. Mae'n bwysig bod gan y plentyn rywun sydd yno iddo i'w gefnogi a'i annog. Os yw'r plentyn wedi symud i amgylchedd meithrin, gallai'r ymarferwyr gysylltu â'r feithrinfa flaenorol neu ei rieni i drafod unrhyw broblemau, diddordebau a chas bethau er mwyn i'r feithrinfa allu creu cynllun gweithredu ar gyfer y plentyn i helpu i reoli ei ymddygiad ac er mwyn iddo allu teimlo'n gyfforddus yn yr amgylchedd newydd. Gallai ymarferwyr a rhieni gael amser un i un dyddiol neu wythnosol gyda'u plentyn i roi amser iddo ryddhau straen neu i drafod unrhyw beth. Gallai hyn ganiatáu i'r plentyn fynegi ei hun ac i'r oedolion gynnig cymorth a ffyrdd o helpu i reoli ei ymddygiad.</a:t>
            </a:r>
          </a:p>
        </p:txBody>
      </p:sp>
    </p:spTree>
    <p:extLst>
      <p:ext uri="{BB962C8B-B14F-4D97-AF65-F5344CB8AC3E}">
        <p14:creationId xmlns:p14="http://schemas.microsoft.com/office/powerpoint/2010/main" val="157583070"/>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D8EBE1-1839-4118-B69D-7F5F54E34893}"/>
              </a:ext>
            </a:extLst>
          </p:cNvPr>
          <p:cNvSpPr txBox="1"/>
          <p:nvPr/>
        </p:nvSpPr>
        <p:spPr>
          <a:xfrm>
            <a:off x="271380" y="249478"/>
            <a:ext cx="8502506" cy="447261"/>
          </a:xfrm>
          <a:prstGeom prst="rect">
            <a:avLst/>
          </a:prstGeom>
        </p:spPr>
        <p:txBody>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t>Uned 330: Egwyddorion a Damcaniaethau sy'n Dylanwadu ar Ofal, Chwarae, Dysgu a Datblygiad Plant yn yr 21ain Ganrif yng Nghymru </a:t>
            </a:r>
            <a:endParaRPr lang="en-US" sz="1800"/>
          </a:p>
        </p:txBody>
      </p:sp>
      <p:sp>
        <p:nvSpPr>
          <p:cNvPr id="7" name="Rectangle 6">
            <a:extLst>
              <a:ext uri="{FF2B5EF4-FFF2-40B4-BE49-F238E27FC236}">
                <a16:creationId xmlns:a16="http://schemas.microsoft.com/office/drawing/2014/main" id="{597159D2-ABEC-4203-AD91-3751F6D76650}"/>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71C2D5AF-5D3B-4276-B36C-97AFA6E5BBF9}"/>
              </a:ext>
            </a:extLst>
          </p:cNvPr>
          <p:cNvSpPr txBox="1"/>
          <p:nvPr/>
        </p:nvSpPr>
        <p:spPr>
          <a:xfrm>
            <a:off x="6900316" y="5702376"/>
            <a:ext cx="4962928" cy="457657"/>
          </a:xfrm>
          <a:prstGeom prst="rect">
            <a:avLst/>
          </a:prstGeom>
          <a:noFill/>
        </p:spPr>
        <p:txBody>
          <a:bodyPr wrap="square" rtlCol="0">
            <a:spAutoFit/>
          </a:bodyPr>
          <a:lstStyle/>
          <a:p>
            <a:pPr>
              <a:defRPr b="0" i="0"/>
            </a:pPr>
            <a:r>
              <a:rPr lang="1106" sz="2400">
                <a:solidFill>
                  <a:schemeClr val="bg1"/>
                </a:solidFill>
                <a:hlinkClick r:id="rId3">
                  <a:extLst>
                    <a:ext uri="{A12FA001-AC4F-418D-AE19-62706E023703}">
                      <ahyp:hlinkClr xmlns:ahyp="http://schemas.microsoft.com/office/drawing/2018/hyperlinkcolor" val="tx"/>
                    </a:ext>
                  </a:extLst>
                </a:hlinkClick>
              </a:rPr>
              <a:t>Adolygiad Arholiad Ar-lein (AAA)</a:t>
            </a:r>
            <a:endParaRPr lang="en-GB" sz="2400" b="1">
              <a:solidFill>
                <a:schemeClr val="bg1"/>
              </a:solidFill>
            </a:endParaRP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4"/>
          <a:stretch>
            <a:fillRect/>
          </a:stretch>
        </p:blipFill>
        <p:spPr>
          <a:xfrm>
            <a:off x="7241830" y="1743310"/>
            <a:ext cx="3807976" cy="3371380"/>
          </a:xfrm>
          <a:prstGeom prst="rect">
            <a:avLst/>
          </a:prstGeom>
          <a:effectLst/>
        </p:spPr>
      </p:pic>
      <p:pic>
        <p:nvPicPr>
          <p:cNvPr id="5" name="Picture 4">
            <a:extLst>
              <a:ext uri="{FF2B5EF4-FFF2-40B4-BE49-F238E27FC236}">
                <a16:creationId xmlns:a16="http://schemas.microsoft.com/office/drawing/2014/main" id="{8B335D1A-597F-4DE9-AAB7-4636F506E4AE}"/>
              </a:ext>
            </a:extLst>
          </p:cNvPr>
          <p:cNvPicPr>
            <a:picLocks noChangeAspect="1"/>
          </p:cNvPicPr>
          <p:nvPr/>
        </p:nvPicPr>
        <p:blipFill>
          <a:blip r:embed="rId5"/>
          <a:stretch>
            <a:fillRect/>
          </a:stretch>
        </p:blipFill>
        <p:spPr>
          <a:xfrm>
            <a:off x="1349147" y="1051034"/>
            <a:ext cx="3773021" cy="5638800"/>
          </a:xfrm>
          <a:prstGeom prst="rect">
            <a:avLst/>
          </a:prstGeom>
        </p:spPr>
      </p:pic>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p15="http://schemas.microsoft.com/office/powerpoint/2012/main" xmlns="">
      <p:transition spd="slow" advTm="12444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pPr>
              <a:defRPr b="0" i="0"/>
            </a:pPr>
            <a:r>
              <a:rPr lang="1106" i="1">
                <a:solidFill>
                  <a:srgbClr val="0070C0"/>
                </a:solidFill>
              </a:rPr>
              <a:t>Dyfarnwyd 1 marc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4 (b) gyda sylwadau’r Arholwr</a:t>
            </a:r>
            <a:endParaRPr lang="en-GB" sz="1800"/>
          </a:p>
        </p:txBody>
      </p:sp>
      <p:sp>
        <p:nvSpPr>
          <p:cNvPr id="2" name="TextBox 1">
            <a:extLst>
              <a:ext uri="{FF2B5EF4-FFF2-40B4-BE49-F238E27FC236}">
                <a16:creationId xmlns:a16="http://schemas.microsoft.com/office/drawing/2014/main" id="{39295165-BA6E-FB4E-8188-AC8EC1C5DBD3}"/>
              </a:ext>
            </a:extLst>
          </p:cNvPr>
          <p:cNvSpPr txBox="1"/>
          <p:nvPr/>
        </p:nvSpPr>
        <p:spPr>
          <a:xfrm>
            <a:off x="8152354" y="1202635"/>
            <a:ext cx="3484100" cy="4210446"/>
          </a:xfrm>
          <a:prstGeom prst="rect">
            <a:avLst/>
          </a:prstGeom>
          <a:noFill/>
        </p:spPr>
        <p:txBody>
          <a:bodyPr wrap="square" rtlCol="0">
            <a:spAutoFit/>
          </a:bodyPr>
          <a:lstStyle/>
          <a:p>
            <a:pPr>
              <a:defRPr b="0" i="0"/>
            </a:pPr>
            <a:r>
              <a:rPr lang="1106" dirty="0">
                <a:solidFill>
                  <a:srgbClr val="0070C0"/>
                </a:solidFill>
              </a:rPr>
              <a:t>Dyma enghraifft o ddisgrifiad sylfaenol sy'n dangos gwybodaeth a dealltwriaeth cyfyngedig o sut gall oedolion gefnogi plant i leihau problemau ymddygiad wrth brofi unrhyw drawsnewidiad sylweddol yn eu bywydau.</a:t>
            </a:r>
          </a:p>
          <a:p>
            <a:endParaRPr lang="en-GB" dirty="0">
              <a:solidFill>
                <a:srgbClr val="0070C0"/>
              </a:solidFill>
            </a:endParaRPr>
          </a:p>
          <a:p>
            <a:pPr>
              <a:defRPr b="0" i="0"/>
            </a:pPr>
            <a:r>
              <a:rPr lang="1106" dirty="0">
                <a:solidFill>
                  <a:srgbClr val="0070C0"/>
                </a:solidFill>
              </a:rPr>
              <a:t>Mae diffyg disgrifiad neu strwythur yn yr ymateb. Ychydig iawn o ddealltwriaeth a ddangoswyd ond enillwyd marc drwy'r pwynt o siarad â'r plentyn a rhoi'r plentyn yn gyntaf. </a:t>
            </a:r>
            <a:endParaRPr lang="en-GB" dirty="0">
              <a:solidFill>
                <a:srgbClr val="0070C0"/>
              </a:solidFill>
            </a:endParaRPr>
          </a:p>
        </p:txBody>
      </p:sp>
      <p:pic>
        <p:nvPicPr>
          <p:cNvPr id="5" name="Picture 4">
            <a:extLst>
              <a:ext uri="{FF2B5EF4-FFF2-40B4-BE49-F238E27FC236}">
                <a16:creationId xmlns:a16="http://schemas.microsoft.com/office/drawing/2014/main" id="{7782EFD0-37B0-4570-92E5-DD9FFCEC7F5E}"/>
              </a:ext>
            </a:extLst>
          </p:cNvPr>
          <p:cNvPicPr>
            <a:picLocks noChangeAspect="1"/>
          </p:cNvPicPr>
          <p:nvPr/>
        </p:nvPicPr>
        <p:blipFill>
          <a:blip r:embed="rId2"/>
          <a:stretch>
            <a:fillRect/>
          </a:stretch>
        </p:blipFill>
        <p:spPr>
          <a:xfrm>
            <a:off x="282011" y="1129539"/>
            <a:ext cx="7022303" cy="660217"/>
          </a:xfrm>
          <a:prstGeom prst="rect">
            <a:avLst/>
          </a:prstGeom>
        </p:spPr>
      </p:pic>
      <p:sp>
        <p:nvSpPr>
          <p:cNvPr id="12" name="TextBox 11">
            <a:extLst>
              <a:ext uri="{FF2B5EF4-FFF2-40B4-BE49-F238E27FC236}">
                <a16:creationId xmlns:a16="http://schemas.microsoft.com/office/drawing/2014/main" id="{63C77275-A28C-4296-BEED-04C284AAC71F}"/>
              </a:ext>
            </a:extLst>
          </p:cNvPr>
          <p:cNvSpPr txBox="1"/>
          <p:nvPr/>
        </p:nvSpPr>
        <p:spPr>
          <a:xfrm>
            <a:off x="725960" y="1997025"/>
            <a:ext cx="6584934" cy="732252"/>
          </a:xfrm>
          <a:prstGeom prst="rect">
            <a:avLst/>
          </a:prstGeom>
          <a:noFill/>
        </p:spPr>
        <p:txBody>
          <a:bodyPr wrap="square">
            <a:spAutoFit/>
          </a:bodyPr>
          <a:lstStyle/>
          <a:p>
            <a:pPr>
              <a:defRPr b="0" i="0"/>
            </a:pPr>
            <a:r>
              <a:rPr lang="1106" sz="1400"/>
              <a:t>Os yw rhieni wedi nodi problemau ymddygiad gyda'u plentyn, dylent siarad â'r plentyn i weld a oes unrhyw beth/unrhyw un yn ei boeni. Dylent roi'r unigolyn yn gyntaf bob amser ac ystyried ei deimladau.</a:t>
            </a:r>
            <a:endParaRPr lang="en-GB" sz="1400"/>
          </a:p>
        </p:txBody>
      </p:sp>
    </p:spTree>
    <p:extLst>
      <p:ext uri="{BB962C8B-B14F-4D97-AF65-F5344CB8AC3E}">
        <p14:creationId xmlns:p14="http://schemas.microsoft.com/office/powerpoint/2010/main" val="502313826"/>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5 a’r Cynllun Marcio </a:t>
            </a:r>
          </a:p>
        </p:txBody>
      </p:sp>
      <p:sp>
        <p:nvSpPr>
          <p:cNvPr id="6" name="TextBox 5">
            <a:extLst>
              <a:ext uri="{FF2B5EF4-FFF2-40B4-BE49-F238E27FC236}">
                <a16:creationId xmlns:a16="http://schemas.microsoft.com/office/drawing/2014/main" id="{EA61076C-0CDA-4D7A-B1EA-ED0701411B1C}"/>
              </a:ext>
            </a:extLst>
          </p:cNvPr>
          <p:cNvSpPr txBox="1"/>
          <p:nvPr/>
        </p:nvSpPr>
        <p:spPr>
          <a:xfrm>
            <a:off x="6542314" y="2156878"/>
            <a:ext cx="5115616" cy="3142580"/>
          </a:xfrm>
          <a:prstGeom prst="rect">
            <a:avLst/>
          </a:prstGeom>
          <a:noFill/>
        </p:spPr>
        <p:txBody>
          <a:bodyPr wrap="square">
            <a:spAutoFit/>
          </a:bodyPr>
          <a:lstStyle/>
          <a:p>
            <a:pPr>
              <a:defRPr b="0" i="0"/>
            </a:pPr>
            <a:r>
              <a:rPr lang="1106" sz="1200">
                <a:effectLst/>
                <a:latin typeface="Arial" panose="020B0604020202020204" pitchFamily="34" charset="0"/>
                <a:ea typeface="Times New Roman" panose="02020603050405020304" pitchFamily="18" charset="0"/>
              </a:rPr>
              <a:t>Rhowch hyd at </a:t>
            </a:r>
            <a:r>
              <a:rPr lang="1106" sz="1200" b="1">
                <a:effectLst/>
                <a:latin typeface="Arial" panose="020B0604020202020204" pitchFamily="34" charset="0"/>
                <a:ea typeface="Times New Roman" panose="02020603050405020304" pitchFamily="18" charset="0"/>
              </a:rPr>
              <a:t>8 marc</a:t>
            </a:r>
            <a:endParaRPr lang="en-GB" sz="1200">
              <a:effectLst/>
              <a:latin typeface="Times New Roman" panose="02020603050405020304" pitchFamily="18" charset="0"/>
              <a:ea typeface="Times New Roman" panose="02020603050405020304" pitchFamily="18" charset="0"/>
            </a:endParaRPr>
          </a:p>
          <a:p>
            <a:pPr>
              <a:defRPr b="0" i="0"/>
            </a:pPr>
            <a:r>
              <a:rPr lang="1106" sz="1200" b="1">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0 marc </a:t>
            </a:r>
            <a:r>
              <a:rPr lang="1106" sz="1200" b="0">
                <a:effectLst/>
                <a:latin typeface="Arial" panose="020B0604020202020204" pitchFamily="34" charset="0"/>
                <a:ea typeface="Times New Roman" panose="02020603050405020304" pitchFamily="18" charset="0"/>
              </a:rPr>
              <a:t>am ymateb nad yw'n haeddu ennill marciau.</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1-2 farc </a:t>
            </a:r>
            <a:r>
              <a:rPr lang="1106" sz="1200" b="0">
                <a:effectLst/>
                <a:latin typeface="Arial" panose="020B0604020202020204" pitchFamily="34" charset="0"/>
                <a:ea typeface="Times New Roman" panose="02020603050405020304" pitchFamily="18" charset="0"/>
              </a:rPr>
              <a:t>am amlinelliad sylfaenol heb fawr o wybodaeth na dealltwriaeth ynglŷn â gwerth ac effaith y rhaglen imiwneiddio ar iechyd, llesiant a datblygiad plant drwy gydol eu bywydau.</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3-4 marc </a:t>
            </a:r>
            <a:r>
              <a:rPr lang="1106" sz="1200" b="0">
                <a:effectLst/>
                <a:latin typeface="Arial" panose="020B0604020202020204" pitchFamily="34" charset="0"/>
                <a:ea typeface="Times New Roman" panose="02020603050405020304" pitchFamily="18" charset="0"/>
              </a:rPr>
              <a:t>am amlinelliad da â rhywfaint o wybodaeth a dealltwriaeth ynglŷn â gwerth ac effaith y rhaglen imiwneiddio ar iechyd, llesiant a datblygiad plant drwy gydol eu bywydau.</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5-6 marc </a:t>
            </a:r>
            <a:r>
              <a:rPr lang="1106" sz="1200" b="0">
                <a:effectLst/>
                <a:latin typeface="Arial" panose="020B0604020202020204" pitchFamily="34" charset="0"/>
                <a:ea typeface="Times New Roman" panose="02020603050405020304" pitchFamily="18" charset="0"/>
              </a:rPr>
              <a:t>am amlinelliad da iawn â gwybodaeth a dealltwriaeth ynglŷn â gwerth ac effaith y rhaglen imiwneiddio ar iechyd, llesiant a datblygiad plant drwy gydol eu bywydau.</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7-8 marc </a:t>
            </a:r>
            <a:r>
              <a:rPr lang="1106" sz="1200" b="0">
                <a:effectLst/>
                <a:latin typeface="Arial" panose="020B0604020202020204" pitchFamily="34" charset="0"/>
                <a:ea typeface="Times New Roman" panose="02020603050405020304" pitchFamily="18" charset="0"/>
              </a:rPr>
              <a:t>am amlinelliad rhagorol â gwybodaeth a dealltwriaeth fanwl ynglŷn â gwerth ac effaith y rhaglen imiwneiddio ar iechyd, llesiant a datblygiad plant drwy gydol eu bywydau.</a:t>
            </a:r>
            <a:endParaRPr lang="en-GB" sz="120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942E7EF5-D653-4D18-9416-91190534BE12}"/>
              </a:ext>
            </a:extLst>
          </p:cNvPr>
          <p:cNvSpPr txBox="1"/>
          <p:nvPr/>
        </p:nvSpPr>
        <p:spPr>
          <a:xfrm>
            <a:off x="9144000" y="6481139"/>
            <a:ext cx="2771524" cy="457657"/>
          </a:xfrm>
          <a:prstGeom prst="rect">
            <a:avLst/>
          </a:prstGeom>
          <a:noFill/>
        </p:spPr>
        <p:txBody>
          <a:bodyPr wrap="square" rtlCol="0">
            <a:spAutoFit/>
          </a:bodyPr>
          <a:lstStyle/>
          <a:p>
            <a:pPr>
              <a:defRPr b="0" i="0"/>
            </a:pPr>
            <a:r>
              <a:rPr lang="1106" sz="1200" i="1"/>
              <a:t>Parhad o'r cynllun marcio ar y dudalen nesaf</a:t>
            </a:r>
          </a:p>
        </p:txBody>
      </p:sp>
      <p:sp>
        <p:nvSpPr>
          <p:cNvPr id="9" name="TextBox 8">
            <a:extLst>
              <a:ext uri="{FF2B5EF4-FFF2-40B4-BE49-F238E27FC236}">
                <a16:creationId xmlns:a16="http://schemas.microsoft.com/office/drawing/2014/main" id="{01B7955F-877A-4383-883A-19A9479E8FDF}"/>
              </a:ext>
            </a:extLst>
          </p:cNvPr>
          <p:cNvSpPr txBox="1"/>
          <p:nvPr/>
        </p:nvSpPr>
        <p:spPr>
          <a:xfrm>
            <a:off x="6542314" y="1000248"/>
            <a:ext cx="5476584" cy="518678"/>
          </a:xfrm>
          <a:prstGeom prst="rect">
            <a:avLst/>
          </a:prstGeom>
          <a:noFill/>
        </p:spPr>
        <p:txBody>
          <a:bodyPr wrap="square">
            <a:spAutoFit/>
          </a:bodyPr>
          <a:lstStyle/>
          <a:p>
            <a:pPr>
              <a:defRPr b="0" i="0"/>
            </a:pPr>
            <a:r>
              <a:rPr lang="1106" sz="1400" i="1"/>
              <a:t>Amlinellwch </a:t>
            </a:r>
          </a:p>
          <a:p>
            <a:pPr>
              <a:defRPr b="0" i="0"/>
            </a:pPr>
            <a:r>
              <a:rPr lang="1106" sz="1400" i="1"/>
              <a:t>Amlinellu'r prif bwyntiau/rhoi disgrifiad cryno neu brif nodweddion </a:t>
            </a:r>
          </a:p>
        </p:txBody>
      </p:sp>
      <p:pic>
        <p:nvPicPr>
          <p:cNvPr id="5" name="Picture 4">
            <a:extLst>
              <a:ext uri="{FF2B5EF4-FFF2-40B4-BE49-F238E27FC236}">
                <a16:creationId xmlns:a16="http://schemas.microsoft.com/office/drawing/2014/main" id="{4E165F0A-4964-48A0-94FE-6D94FBAA5DD5}"/>
              </a:ext>
            </a:extLst>
          </p:cNvPr>
          <p:cNvPicPr>
            <a:picLocks noChangeAspect="1"/>
          </p:cNvPicPr>
          <p:nvPr/>
        </p:nvPicPr>
        <p:blipFill>
          <a:blip r:embed="rId2"/>
          <a:stretch>
            <a:fillRect/>
          </a:stretch>
        </p:blipFill>
        <p:spPr>
          <a:xfrm>
            <a:off x="282011" y="1029528"/>
            <a:ext cx="5819775" cy="5619750"/>
          </a:xfrm>
          <a:prstGeom prst="rect">
            <a:avLst/>
          </a:prstGeom>
        </p:spPr>
      </p:pic>
    </p:spTree>
    <p:extLst>
      <p:ext uri="{BB962C8B-B14F-4D97-AF65-F5344CB8AC3E}">
        <p14:creationId xmlns:p14="http://schemas.microsoft.com/office/powerpoint/2010/main" val="241877879"/>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5 Cynllun Marcio parhad</a:t>
            </a:r>
            <a:endParaRPr lang="en-GB" sz="1800"/>
          </a:p>
        </p:txBody>
      </p:sp>
      <p:sp>
        <p:nvSpPr>
          <p:cNvPr id="7" name="TextBox 6">
            <a:extLst>
              <a:ext uri="{FF2B5EF4-FFF2-40B4-BE49-F238E27FC236}">
                <a16:creationId xmlns:a16="http://schemas.microsoft.com/office/drawing/2014/main" id="{0299DB55-4A34-4DA2-91EB-9FEA90B9A5FD}"/>
              </a:ext>
            </a:extLst>
          </p:cNvPr>
          <p:cNvSpPr txBox="1"/>
          <p:nvPr/>
        </p:nvSpPr>
        <p:spPr>
          <a:xfrm>
            <a:off x="282011" y="1191628"/>
            <a:ext cx="5307662" cy="4683358"/>
          </a:xfrm>
          <a:prstGeom prst="rect">
            <a:avLst/>
          </a:prstGeom>
          <a:noFill/>
        </p:spPr>
        <p:txBody>
          <a:bodyPr wrap="square">
            <a:spAutoFit/>
          </a:bodyPr>
          <a:lstStyle/>
          <a:p>
            <a:pPr>
              <a:spcAft>
                <a:spcPts val="600"/>
              </a:spcAft>
              <a:defRPr b="0" i="0"/>
            </a:pPr>
            <a:r>
              <a:rPr lang="1106" sz="1100">
                <a:effectLst/>
                <a:latin typeface="Arial" panose="020B0604020202020204" pitchFamily="34" charset="0"/>
                <a:ea typeface="Times New Roman" panose="02020603050405020304" pitchFamily="18" charset="0"/>
              </a:rPr>
              <a:t>Gallai'r ymatebion gyfeirio at: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SzPts val="1000"/>
              <a:buFont typeface="Symbol" panose="05050102010706020507" pitchFamily="18" charset="2"/>
              <a:buChar char=""/>
              <a:tabLst>
                <a:tab pos="457200" algn="l"/>
              </a:tabLst>
              <a:defRPr b="0" i="0"/>
            </a:pPr>
            <a:r>
              <a:rPr lang="1106" sz="1100">
                <a:solidFill>
                  <a:srgbClr val="000000"/>
                </a:solidFill>
                <a:effectLst/>
                <a:latin typeface="Arial" panose="020B0604020202020204" pitchFamily="34" charset="0"/>
                <a:ea typeface="Times New Roman" panose="02020603050405020304" pitchFamily="18" charset="0"/>
              </a:rPr>
              <a:t>Mae imiwneiddio'n ffordd effeithiol o amddiffyn plant rhag clefydau difrifol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SzPts val="1000"/>
              <a:buFont typeface="Symbol" panose="05050102010706020507" pitchFamily="18" charset="2"/>
              <a:buChar char=""/>
              <a:tabLst>
                <a:tab pos="457200" algn="l"/>
              </a:tabLst>
              <a:defRPr b="0" i="0"/>
            </a:pPr>
            <a:r>
              <a:rPr lang="1106" sz="1100">
                <a:solidFill>
                  <a:srgbClr val="000000"/>
                </a:solidFill>
                <a:effectLst/>
                <a:latin typeface="Arial" panose="020B0604020202020204" pitchFamily="34" charset="0"/>
                <a:ea typeface="Times New Roman" panose="02020603050405020304" pitchFamily="18" charset="0"/>
              </a:rPr>
              <a:t>Mae imiwneiddio'n amddiffyn plant, pobl ifanc ac oedolion rhag llawer o glefydau difrifol a allai arwain at farwolaeth</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SzPts val="1000"/>
              <a:buFont typeface="Symbol" panose="05050102010706020507" pitchFamily="18" charset="2"/>
              <a:buChar char=""/>
              <a:tabLst>
                <a:tab pos="457200" algn="l"/>
              </a:tabLst>
              <a:defRPr b="0" i="0"/>
            </a:pPr>
            <a:r>
              <a:rPr lang="1106" sz="1100">
                <a:solidFill>
                  <a:srgbClr val="000000"/>
                </a:solidFill>
                <a:effectLst/>
                <a:latin typeface="Arial" panose="020B0604020202020204" pitchFamily="34" charset="0"/>
                <a:ea typeface="Times New Roman" panose="02020603050405020304" pitchFamily="18" charset="0"/>
              </a:rPr>
              <a:t>Amddiffyn pobl eraill yn y gymuned – drwy helpu i atal clefydau rhag lledaenu i bobl sy'n methu cael brechlynnau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SzPts val="1000"/>
              <a:buFont typeface="Symbol" panose="05050102010706020507" pitchFamily="18" charset="2"/>
              <a:buChar char=""/>
              <a:tabLst>
                <a:tab pos="457200" algn="l"/>
              </a:tabLst>
              <a:defRPr b="0" i="0"/>
            </a:pPr>
            <a:r>
              <a:rPr lang="1106" sz="1100">
                <a:solidFill>
                  <a:srgbClr val="000000"/>
                </a:solidFill>
                <a:effectLst/>
                <a:latin typeface="Arial" panose="020B0604020202020204" pitchFamily="34" charset="0"/>
                <a:ea typeface="Times New Roman" panose="02020603050405020304" pitchFamily="18" charset="0"/>
              </a:rPr>
              <a:t>Lleihau neu ddileu rhai clefydau o'r boblogaeth – os bydd digon o bobl wedi'u brechu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SzPts val="1000"/>
              <a:buFont typeface="Symbol" panose="05050102010706020507" pitchFamily="18" charset="2"/>
              <a:buChar char=""/>
              <a:tabLst>
                <a:tab pos="457200" algn="l"/>
              </a:tabLst>
              <a:defRPr b="0" i="0"/>
            </a:pPr>
            <a:r>
              <a:rPr lang="1106" sz="1100">
                <a:solidFill>
                  <a:srgbClr val="000000"/>
                </a:solidFill>
                <a:effectLst/>
                <a:latin typeface="Arial" panose="020B0604020202020204" pitchFamily="34" charset="0"/>
                <a:ea typeface="Times New Roman" panose="02020603050405020304" pitchFamily="18" charset="0"/>
              </a:rPr>
              <a:t>Helpu i amddiffyn unigolion ac amddiffyn y gymuned ehangach drwy leihau lledaeniad clefydau</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100">
                <a:solidFill>
                  <a:srgbClr val="000000"/>
                </a:solidFill>
                <a:effectLst/>
                <a:latin typeface="Arial" panose="020B0604020202020204" pitchFamily="34" charset="0"/>
                <a:ea typeface="Times New Roman" panose="02020603050405020304" pitchFamily="18" charset="0"/>
              </a:rPr>
              <a:t>Mae'r rhaglen imiwneiddio'n helpu i atal clefydau rhag datblygu / yn lleihau eu heffaith yn fawr</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Gwerth ac effaith y rhaglen imiwneiddio o ran amddiffyn plant rhag llawer o glefydau plentyndod difrifol, drwy gydol eu hoes, gan gynnwys:</a:t>
            </a:r>
            <a:endParaRPr lang="en-GB" sz="1200">
              <a:effectLst/>
              <a:latin typeface="Times New Roman" panose="02020603050405020304" pitchFamily="18" charset="0"/>
              <a:ea typeface="Times New Roman" panose="02020603050405020304" pitchFamily="18" charset="0"/>
            </a:endParaRPr>
          </a:p>
          <a:p>
            <a:pPr marL="742950" lvl="1" indent="-285750">
              <a:buFont typeface="Courier New" panose="02070309020205020404" pitchFamily="49" charset="0"/>
              <a:buChar char="o"/>
              <a:defRPr b="0" i="0"/>
            </a:pPr>
            <a:r>
              <a:rPr lang="1106" sz="1100">
                <a:effectLst/>
                <a:latin typeface="Arial" panose="020B0604020202020204" pitchFamily="34" charset="0"/>
                <a:ea typeface="Times New Roman" panose="02020603050405020304" pitchFamily="18" charset="0"/>
              </a:rPr>
              <a:t>Y pas </a:t>
            </a:r>
          </a:p>
          <a:p>
            <a:pPr marL="742950" lvl="1" indent="-285750">
              <a:buFont typeface="Courier New" panose="02070309020205020404" pitchFamily="49" charset="0"/>
              <a:buChar char="o"/>
              <a:defRPr b="0" i="0"/>
            </a:pPr>
            <a:r>
              <a:rPr lang="1106" sz="1200">
                <a:effectLst/>
                <a:latin typeface="Arial" panose="020B0604020202020204" pitchFamily="34" charset="0"/>
                <a:ea typeface="Times New Roman" panose="02020603050405020304" pitchFamily="18" charset="0"/>
              </a:rPr>
              <a:t>Y frech goch</a:t>
            </a:r>
            <a:endParaRPr lang="en-GB" sz="1400">
              <a:effectLst/>
              <a:latin typeface="Times New Roman" panose="02020603050405020304" pitchFamily="18" charset="0"/>
              <a:ea typeface="Times New Roman" panose="02020603050405020304" pitchFamily="18" charset="0"/>
            </a:endParaRPr>
          </a:p>
          <a:p>
            <a:pPr marL="742950" lvl="1" indent="-285750">
              <a:buFont typeface="Courier New" panose="02070309020205020404" pitchFamily="49" charset="0"/>
              <a:buChar char="o"/>
              <a:defRPr b="0" i="0"/>
            </a:pPr>
            <a:r>
              <a:rPr lang="1106" sz="1200">
                <a:effectLst/>
                <a:latin typeface="Arial" panose="020B0604020202020204" pitchFamily="34" charset="0"/>
                <a:ea typeface="Times New Roman" panose="02020603050405020304" pitchFamily="18" charset="0"/>
              </a:rPr>
              <a:t>Brech Almaenig (rubella)</a:t>
            </a:r>
            <a:endParaRPr lang="en-GB" sz="1400">
              <a:effectLst/>
              <a:latin typeface="Times New Roman" panose="02020603050405020304" pitchFamily="18" charset="0"/>
              <a:ea typeface="Times New Roman" panose="02020603050405020304" pitchFamily="18" charset="0"/>
            </a:endParaRPr>
          </a:p>
          <a:p>
            <a:pPr marL="742950" lvl="1" indent="-285750">
              <a:buFont typeface="Courier New" panose="02070309020205020404" pitchFamily="49" charset="0"/>
              <a:buChar char="o"/>
              <a:defRPr b="0" i="0"/>
            </a:pPr>
            <a:r>
              <a:rPr lang="1106" sz="1200">
                <a:effectLst/>
                <a:latin typeface="Arial" panose="020B0604020202020204" pitchFamily="34" charset="0"/>
                <a:ea typeface="Times New Roman" panose="02020603050405020304" pitchFamily="18" charset="0"/>
              </a:rPr>
              <a:t>Brech yr ieir </a:t>
            </a:r>
            <a:endParaRPr lang="en-GB" sz="1400">
              <a:effectLst/>
              <a:latin typeface="Times New Roman" panose="02020603050405020304" pitchFamily="18" charset="0"/>
              <a:ea typeface="Times New Roman" panose="02020603050405020304" pitchFamily="18" charset="0"/>
            </a:endParaRPr>
          </a:p>
          <a:p>
            <a:pPr marL="742950" lvl="1" indent="-285750">
              <a:buFont typeface="Courier New" panose="02070309020205020404" pitchFamily="49" charset="0"/>
              <a:buChar char="o"/>
              <a:defRPr b="0" i="0"/>
            </a:pPr>
            <a:r>
              <a:rPr lang="1106" sz="1200">
                <a:effectLst/>
                <a:latin typeface="Arial" panose="020B0604020202020204" pitchFamily="34" charset="0"/>
                <a:ea typeface="Times New Roman" panose="02020603050405020304" pitchFamily="18" charset="0"/>
              </a:rPr>
              <a:t>Tetanws</a:t>
            </a:r>
            <a:endParaRPr lang="en-GB" sz="1400">
              <a:effectLst/>
              <a:latin typeface="Times New Roman" panose="02020603050405020304" pitchFamily="18" charset="0"/>
              <a:ea typeface="Times New Roman" panose="02020603050405020304" pitchFamily="18" charset="0"/>
            </a:endParaRPr>
          </a:p>
          <a:p>
            <a:pPr marL="742950" lvl="1" indent="-285750">
              <a:buFont typeface="Courier New" panose="02070309020205020404" pitchFamily="49" charset="0"/>
              <a:buChar char="o"/>
              <a:defRPr b="0" i="0"/>
            </a:pPr>
            <a:r>
              <a:rPr lang="1106" sz="1200">
                <a:effectLst/>
                <a:latin typeface="Arial" panose="020B0604020202020204" pitchFamily="34" charset="0"/>
                <a:ea typeface="Times New Roman" panose="02020603050405020304" pitchFamily="18" charset="0"/>
              </a:rPr>
              <a:t>Clwy'r pennau </a:t>
            </a:r>
            <a:endParaRPr lang="en-GB" sz="1400">
              <a:effectLst/>
              <a:latin typeface="Times New Roman" panose="02020603050405020304" pitchFamily="18" charset="0"/>
              <a:ea typeface="Times New Roman" panose="02020603050405020304" pitchFamily="18" charset="0"/>
            </a:endParaRPr>
          </a:p>
          <a:p>
            <a:pPr marL="742950" lvl="1" indent="-285750">
              <a:buFont typeface="Courier New" panose="02070309020205020404" pitchFamily="49" charset="0"/>
              <a:buChar char="o"/>
              <a:defRPr b="0" i="0"/>
            </a:pPr>
            <a:r>
              <a:rPr lang="1106" sz="1200">
                <a:effectLst/>
                <a:latin typeface="Arial" panose="020B0604020202020204" pitchFamily="34" charset="0"/>
                <a:ea typeface="Times New Roman" panose="02020603050405020304" pitchFamily="18" charset="0"/>
              </a:rPr>
              <a:t>Polio</a:t>
            </a:r>
            <a:endParaRPr lang="en-GB" sz="1400">
              <a:effectLst/>
              <a:latin typeface="Times New Roman" panose="02020603050405020304" pitchFamily="18" charset="0"/>
              <a:ea typeface="Times New Roman" panose="02020603050405020304" pitchFamily="18" charset="0"/>
            </a:endParaRPr>
          </a:p>
          <a:p>
            <a:pPr marL="742950" lvl="1" indent="-285750">
              <a:buFont typeface="Courier New" panose="02070309020205020404" pitchFamily="49" charset="0"/>
              <a:buChar char="o"/>
              <a:defRPr b="0" i="0"/>
            </a:pPr>
            <a:r>
              <a:rPr lang="1106" sz="1200">
                <a:effectLst/>
                <a:latin typeface="Arial" panose="020B0604020202020204" pitchFamily="34" charset="0"/>
                <a:ea typeface="Times New Roman" panose="02020603050405020304" pitchFamily="18" charset="0"/>
              </a:rPr>
              <a:t>Difftheria ac ati</a:t>
            </a:r>
            <a:endParaRPr lang="en-GB" sz="1400">
              <a:effectLst/>
              <a:latin typeface="Times New Roman" panose="02020603050405020304" pitchFamily="18" charset="0"/>
              <a:ea typeface="Times New Roman" panose="02020603050405020304" pitchFamily="18" charset="0"/>
            </a:endParaRPr>
          </a:p>
          <a:p>
            <a:pPr marL="742950" lvl="1" indent="-285750">
              <a:buFont typeface="Courier New" panose="02070309020205020404" pitchFamily="49" charset="0"/>
              <a:buChar char="o"/>
            </a:pPr>
            <a:endParaRPr lang="en-GB" sz="120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A808C7F3-4DF7-4116-82BE-3ABEB0B9F781}"/>
              </a:ext>
            </a:extLst>
          </p:cNvPr>
          <p:cNvSpPr txBox="1"/>
          <p:nvPr/>
        </p:nvSpPr>
        <p:spPr>
          <a:xfrm>
            <a:off x="6607631" y="1365801"/>
            <a:ext cx="5166008" cy="2974772"/>
          </a:xfrm>
          <a:prstGeom prst="rect">
            <a:avLst/>
          </a:prstGeom>
          <a:noFill/>
        </p:spPr>
        <p:txBody>
          <a:bodyPr wrap="square">
            <a:spAutoFit/>
          </a:bodyPr>
          <a:lstStyle/>
          <a:p>
            <a:pPr marL="342900" lvl="0" indent="-342900">
              <a:spcAft>
                <a:spcPts val="600"/>
              </a:spcAft>
              <a:buFont typeface="Symbol" panose="05050102010706020507" pitchFamily="18" charset="2"/>
              <a:buChar char=""/>
              <a:defRPr b="0" i="0"/>
            </a:pPr>
            <a:r>
              <a:rPr lang="1106" sz="1100">
                <a:solidFill>
                  <a:srgbClr val="000000"/>
                </a:solidFill>
                <a:effectLst/>
                <a:latin typeface="Arial" panose="020B0604020202020204" pitchFamily="34" charset="0"/>
                <a:ea typeface="Times New Roman" panose="02020603050405020304" pitchFamily="18" charset="0"/>
              </a:rPr>
              <a:t>O ganlyniad i gyfraddau imiwneiddio uchel yn y gymuned, mae llawer o glefydau wedi mynd yn brin</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100">
                <a:solidFill>
                  <a:srgbClr val="000000"/>
                </a:solidFill>
                <a:effectLst/>
                <a:latin typeface="Arial" panose="020B0604020202020204" pitchFamily="34" charset="0"/>
                <a:ea typeface="Times New Roman" panose="02020603050405020304" pitchFamily="18" charset="0"/>
              </a:rPr>
              <a:t>Mae imiwneiddio'n amddiffyn ac yn gwella iechyd a llesiant ac yn lleihau anghydraddoldebau iechyd</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Mae rhaglenni imiwneiddio'n cefnogi teuluoedd i roi'r dechrau gorau mewn bywyd i'w plant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Cefnogi gwasanaethau blynyddoedd cynnar i hybu llesiant plant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Galluogi mwy o blant i gyflawni eu potensial llawn / gwella eu hiechyd / llesiant / datblygiad drwy gydol eu bywydau ac ati</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100">
                <a:effectLst/>
                <a:latin typeface="Arial" panose="020B0604020202020204" pitchFamily="34" charset="0"/>
                <a:ea typeface="Times New Roman" panose="02020603050405020304" pitchFamily="18" charset="0"/>
              </a:rPr>
              <a:t>Mae cymryd rhan yn y rhaglen imiwneiddio'n cefnogi gwasanaethau gofal iechyd i hybu llesiant plant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1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defRPr b="0" i="0"/>
            </a:pPr>
            <a:r>
              <a:rPr lang="1106" sz="1100">
                <a:effectLst/>
                <a:latin typeface="Arial" panose="020B0604020202020204" pitchFamily="34" charset="0"/>
                <a:ea typeface="Times New Roman" panose="02020603050405020304" pitchFamily="18" charset="0"/>
              </a:rPr>
              <a:t>Nid yw'r rhestr hon yn cynnwys popeth. </a:t>
            </a:r>
            <a:endParaRPr lang="en-GB" sz="1200">
              <a:effectLst/>
              <a:latin typeface="Times New Roman" panose="02020603050405020304" pitchFamily="18" charset="0"/>
              <a:ea typeface="Times New Roman" panose="02020603050405020304" pitchFamily="18" charset="0"/>
            </a:endParaRPr>
          </a:p>
          <a:p>
            <a:pPr>
              <a:defRPr b="0" i="0"/>
            </a:pPr>
            <a:r>
              <a:rPr lang="1106" sz="1100">
                <a:effectLst/>
                <a:latin typeface="Arial" panose="020B0604020202020204" pitchFamily="34" charset="0"/>
                <a:ea typeface="Times New Roman" panose="02020603050405020304" pitchFamily="18" charset="0"/>
              </a:rPr>
              <a:t>Rhowch farciau am unrhyw ymateb perthnasol arall.</a:t>
            </a:r>
            <a:endParaRPr lang="en-GB" sz="1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97842586"/>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5 gyda sylwadau’r Arholwr</a:t>
            </a:r>
            <a:endParaRPr lang="en-GB" sz="1800"/>
          </a:p>
        </p:txBody>
      </p:sp>
      <p:sp>
        <p:nvSpPr>
          <p:cNvPr id="12" name="Speech Bubble: Rectangle with Corners Rounded 11">
            <a:extLst>
              <a:ext uri="{FF2B5EF4-FFF2-40B4-BE49-F238E27FC236}">
                <a16:creationId xmlns:a16="http://schemas.microsoft.com/office/drawing/2014/main" id="{9B50C162-7FFE-4A7F-989A-E5E8228BE4B0}"/>
              </a:ext>
            </a:extLst>
          </p:cNvPr>
          <p:cNvSpPr/>
          <p:nvPr/>
        </p:nvSpPr>
        <p:spPr>
          <a:xfrm>
            <a:off x="8020877" y="954157"/>
            <a:ext cx="3941101" cy="5048437"/>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sz="1800" i="1">
              <a:solidFill>
                <a:srgbClr val="0070C0"/>
              </a:solidFill>
            </a:endParaRPr>
          </a:p>
          <a:p>
            <a:pPr>
              <a:defRPr b="0" i="0"/>
            </a:pPr>
            <a:r>
              <a:rPr lang="1106" sz="1800" i="1">
                <a:solidFill>
                  <a:srgbClr val="0070C0"/>
                </a:solidFill>
              </a:rPr>
              <a:t>Dyfarnwyd 8 marc</a:t>
            </a:r>
          </a:p>
        </p:txBody>
      </p:sp>
      <p:sp>
        <p:nvSpPr>
          <p:cNvPr id="2" name="TextBox 1">
            <a:extLst>
              <a:ext uri="{FF2B5EF4-FFF2-40B4-BE49-F238E27FC236}">
                <a16:creationId xmlns:a16="http://schemas.microsoft.com/office/drawing/2014/main" id="{610905E8-F696-D745-8ACD-4675C55AECF1}"/>
              </a:ext>
            </a:extLst>
          </p:cNvPr>
          <p:cNvSpPr txBox="1"/>
          <p:nvPr/>
        </p:nvSpPr>
        <p:spPr>
          <a:xfrm>
            <a:off x="8020876" y="1222514"/>
            <a:ext cx="3945044" cy="3935852"/>
          </a:xfrm>
          <a:prstGeom prst="rect">
            <a:avLst/>
          </a:prstGeom>
          <a:noFill/>
        </p:spPr>
        <p:txBody>
          <a:bodyPr wrap="square" rtlCol="0">
            <a:spAutoFit/>
          </a:bodyPr>
          <a:lstStyle/>
          <a:p>
            <a:pPr>
              <a:defRPr b="0" i="0"/>
            </a:pPr>
            <a:r>
              <a:rPr lang="1106">
                <a:solidFill>
                  <a:srgbClr val="0070C0"/>
                </a:solidFill>
              </a:rPr>
              <a:t>Mae hwn yn amlinelliad ardderchog sy'n dangos gwybodaeth a dealltwriaeth fanwl o beth yw gwerth ac effaith y rhaglen imiwneiddio ar iechyd, llesiant a datblygiad plant drwy gydol eu bywydau. </a:t>
            </a:r>
          </a:p>
          <a:p>
            <a:pPr>
              <a:defRPr b="0" i="0"/>
            </a:pPr>
            <a:r>
              <a:rPr lang="1106">
                <a:solidFill>
                  <a:srgbClr val="0070C0"/>
                </a:solidFill>
                <a:effectLst/>
              </a:rPr>
              <a:t>Amlinellir pwyntiau sylweddol sy'n dangos dealltwriaeth o effaith tymor byr a thymor hir imiwneiddio. </a:t>
            </a:r>
          </a:p>
          <a:p>
            <a:pPr>
              <a:defRPr b="0" i="0"/>
            </a:pPr>
            <a:r>
              <a:rPr lang="1106">
                <a:solidFill>
                  <a:srgbClr val="0070C0"/>
                </a:solidFill>
                <a:effectLst/>
              </a:rPr>
              <a:t>Yr effaith bosibl ar gyfleoedd bywyd plentyn a chenedlaethau'r dyfodol. </a:t>
            </a:r>
          </a:p>
          <a:p>
            <a:pPr>
              <a:defRPr b="0" i="0"/>
            </a:pPr>
            <a:r>
              <a:rPr lang="1106">
                <a:solidFill>
                  <a:srgbClr val="0070C0"/>
                </a:solidFill>
                <a:effectLst/>
              </a:rPr>
              <a:t>Ymateb clir a gwybodus sy'n amlinellu gwerth ac effaith y rhaglen imiwneiddio.</a:t>
            </a:r>
            <a:endParaRPr lang="en-GB">
              <a:solidFill>
                <a:srgbClr val="0070C0"/>
              </a:solidFill>
            </a:endParaRPr>
          </a:p>
        </p:txBody>
      </p:sp>
      <p:pic>
        <p:nvPicPr>
          <p:cNvPr id="6" name="Picture 5">
            <a:extLst>
              <a:ext uri="{FF2B5EF4-FFF2-40B4-BE49-F238E27FC236}">
                <a16:creationId xmlns:a16="http://schemas.microsoft.com/office/drawing/2014/main" id="{C41F145E-52CB-4EB0-9302-866F9D02A540}"/>
              </a:ext>
            </a:extLst>
          </p:cNvPr>
          <p:cNvPicPr>
            <a:picLocks noChangeAspect="1"/>
          </p:cNvPicPr>
          <p:nvPr/>
        </p:nvPicPr>
        <p:blipFill>
          <a:blip r:embed="rId2"/>
          <a:stretch>
            <a:fillRect/>
          </a:stretch>
        </p:blipFill>
        <p:spPr>
          <a:xfrm>
            <a:off x="230021" y="1033058"/>
            <a:ext cx="6736836" cy="998456"/>
          </a:xfrm>
          <a:prstGeom prst="rect">
            <a:avLst/>
          </a:prstGeom>
        </p:spPr>
      </p:pic>
      <p:sp>
        <p:nvSpPr>
          <p:cNvPr id="10" name="TextBox 9">
            <a:extLst>
              <a:ext uri="{FF2B5EF4-FFF2-40B4-BE49-F238E27FC236}">
                <a16:creationId xmlns:a16="http://schemas.microsoft.com/office/drawing/2014/main" id="{FD281ED7-72BC-48BF-9F14-E9FAD285F110}"/>
              </a:ext>
            </a:extLst>
          </p:cNvPr>
          <p:cNvSpPr txBox="1"/>
          <p:nvPr/>
        </p:nvSpPr>
        <p:spPr>
          <a:xfrm>
            <a:off x="454600" y="2068737"/>
            <a:ext cx="7030910" cy="4790144"/>
          </a:xfrm>
          <a:prstGeom prst="rect">
            <a:avLst/>
          </a:prstGeom>
          <a:noFill/>
        </p:spPr>
        <p:txBody>
          <a:bodyPr wrap="square">
            <a:spAutoFit/>
          </a:bodyPr>
          <a:lstStyle/>
          <a:p>
            <a:pPr>
              <a:defRPr b="0" i="0"/>
            </a:pPr>
            <a:r>
              <a:rPr lang="1106" sz="1400"/>
              <a:t>Mae imiwneiddio'n helpu i amddiffyn y plentyn rhag unrhyw afiechydon neu glefydau niweidiol. Bydd imiwneiddio'r plentyn yn golygu y bydd wedi'i amddiffyn yn well yn erbyn clefydau ac afiechydon. Mae imiwneiddio hefyd yn helpu'r bobl o amgylch y plentyn fel ei rieni, ei deulu a hyd yn oed y gymuned y mae'n rhan ohoni gan na fydd yn lledaenu unrhyw glefydau neu afiechydon. Ni fydd yn rhaid i'r blentyn deimlo straen na phoeni fod ei iechyd mewn perygl, gan felly wella'i lesiant gan na fydd y baich hwnnw ar ei ysgwyddau. Bydd plant hefyd yn gallu cymryd rhan mewn mwy o weithgareddau, teithiau neu heriau cyffredinol mewn bywyd heb fod mewn perygl o fynd yn sâl yn hawdd. Ni fydd y plentyn yn mynd yn sâl mor aml gan y bydd ganddo fwy o siawns o fod yn iach ac o beidio â dal unrhyw afiechydon neu glefydau. Bydd y plentyn yn gallu byw bywyd iachach o gymharu â phlentyn nad yw wedi cael ei imiwneiddio gan y bydd yn fwy tebygol o ddal clefydau neu afiechydon. Ni fydd datblygiad corfforol plant yn cael ei atal oherwydd ni fydd yn mynd yn sâl hanner mor aml â phlentyn nad yw wedi'i imiwneiddio. Golyga hyn y bydd plentyn sydd wedi'i imiwneiddio yn gallu cynnal iechyd corfforol da. Bydd imiwneiddio hefyd yn helpu i ddiogelu cenedlaethau'r dyfodol, efallai y bydd hyn yn gwella llesiant y plentyn gan y bydd yn teimlo'n falch ei fod yn cyfrannu at ddiogelwch a llesiant pobl eraill. Mae imiwneiddio yn helpu i ddileu clefydau drwy gydol oes sydd eto'n helpu cenedlaethau'r dyfodol ond gallai hefyd helpu'r plentyn pan fydd yn hŷn gan y bydd mewn llai o berygl o gael clefydau sydd wedi'u dileu. Yn olaf, nid yw'n rhoi plant eraill mewn perygl o fynd yn sâl neu ddal clefydau, yn enwedig plant sydd â phroblemau iechyd neu sydd mewn perygl difrifol o ddal afiechydon.</a:t>
            </a:r>
          </a:p>
        </p:txBody>
      </p:sp>
    </p:spTree>
    <p:extLst>
      <p:ext uri="{BB962C8B-B14F-4D97-AF65-F5344CB8AC3E}">
        <p14:creationId xmlns:p14="http://schemas.microsoft.com/office/powerpoint/2010/main" val="2122780359"/>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pPr>
              <a:defRPr b="0" i="0"/>
            </a:pPr>
            <a:r>
              <a:rPr lang="1106" sz="1800" i="1">
                <a:solidFill>
                  <a:srgbClr val="0070C0"/>
                </a:solidFill>
              </a:rPr>
              <a:t>Dyfarnwyd 2 farc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5 gyda sylwadau’r Arholwr</a:t>
            </a:r>
            <a:endParaRPr lang="en-GB" sz="1800"/>
          </a:p>
        </p:txBody>
      </p:sp>
      <p:sp>
        <p:nvSpPr>
          <p:cNvPr id="2" name="TextBox 1">
            <a:extLst>
              <a:ext uri="{FF2B5EF4-FFF2-40B4-BE49-F238E27FC236}">
                <a16:creationId xmlns:a16="http://schemas.microsoft.com/office/drawing/2014/main" id="{C059FA21-414F-5047-81CF-12585EB98E80}"/>
              </a:ext>
            </a:extLst>
          </p:cNvPr>
          <p:cNvSpPr txBox="1"/>
          <p:nvPr/>
        </p:nvSpPr>
        <p:spPr>
          <a:xfrm>
            <a:off x="8020878" y="1222514"/>
            <a:ext cx="3750800" cy="3661258"/>
          </a:xfrm>
          <a:prstGeom prst="rect">
            <a:avLst/>
          </a:prstGeom>
          <a:noFill/>
        </p:spPr>
        <p:txBody>
          <a:bodyPr wrap="square" rtlCol="0">
            <a:spAutoFit/>
          </a:bodyPr>
          <a:lstStyle/>
          <a:p>
            <a:pPr>
              <a:defRPr b="0" i="0"/>
            </a:pPr>
            <a:r>
              <a:rPr lang="1106">
                <a:solidFill>
                  <a:srgbClr val="0070C0"/>
                </a:solidFill>
              </a:rPr>
              <a:t>Dyma amlinelliad sylfaenol sy'n dangos gwybodaeth a dealltwriaeth gyfyngedig o beth yw gwerth ac effaith y rhaglen imiwneiddio ar iechyd, llesiant a datblygiad plant drwy gydol eu bywydau. </a:t>
            </a:r>
          </a:p>
          <a:p>
            <a:endParaRPr lang="en-GB">
              <a:solidFill>
                <a:srgbClr val="0070C0"/>
              </a:solidFill>
            </a:endParaRPr>
          </a:p>
          <a:p>
            <a:pPr>
              <a:defRPr b="0" i="0"/>
            </a:pPr>
            <a:r>
              <a:rPr lang="1106">
                <a:solidFill>
                  <a:srgbClr val="0070C0"/>
                </a:solidFill>
              </a:rPr>
              <a:t>Ceir dealltwriaeth sylfaenol o werth imiwneiddio i fod yn iach ac i allu meithrin gwrthgyrff er mai ymateb cyfyngedig ydyw. </a:t>
            </a:r>
            <a:br>
              <a:rPr lang="1106">
                <a:solidFill>
                  <a:srgbClr val="0070C0"/>
                </a:solidFill>
              </a:rPr>
            </a:br>
            <a:endParaRPr lang="en-GB"/>
          </a:p>
        </p:txBody>
      </p:sp>
      <p:pic>
        <p:nvPicPr>
          <p:cNvPr id="5" name="Picture 4">
            <a:extLst>
              <a:ext uri="{FF2B5EF4-FFF2-40B4-BE49-F238E27FC236}">
                <a16:creationId xmlns:a16="http://schemas.microsoft.com/office/drawing/2014/main" id="{1C8549BC-94E7-4EF7-A458-51C7E32ABBB2}"/>
              </a:ext>
            </a:extLst>
          </p:cNvPr>
          <p:cNvPicPr>
            <a:picLocks noChangeAspect="1"/>
          </p:cNvPicPr>
          <p:nvPr/>
        </p:nvPicPr>
        <p:blipFill>
          <a:blip r:embed="rId2"/>
          <a:stretch>
            <a:fillRect/>
          </a:stretch>
        </p:blipFill>
        <p:spPr>
          <a:xfrm>
            <a:off x="282010" y="1202635"/>
            <a:ext cx="6804589" cy="1008498"/>
          </a:xfrm>
          <a:prstGeom prst="rect">
            <a:avLst/>
          </a:prstGeom>
        </p:spPr>
      </p:pic>
      <p:sp>
        <p:nvSpPr>
          <p:cNvPr id="12" name="TextBox 11">
            <a:extLst>
              <a:ext uri="{FF2B5EF4-FFF2-40B4-BE49-F238E27FC236}">
                <a16:creationId xmlns:a16="http://schemas.microsoft.com/office/drawing/2014/main" id="{875B2367-CDAD-4248-B1B9-A4EA76248BF2}"/>
              </a:ext>
            </a:extLst>
          </p:cNvPr>
          <p:cNvSpPr txBox="1"/>
          <p:nvPr/>
        </p:nvSpPr>
        <p:spPr>
          <a:xfrm>
            <a:off x="549218" y="2730619"/>
            <a:ext cx="6102096" cy="945825"/>
          </a:xfrm>
          <a:prstGeom prst="rect">
            <a:avLst/>
          </a:prstGeom>
          <a:noFill/>
        </p:spPr>
        <p:txBody>
          <a:bodyPr wrap="square">
            <a:spAutoFit/>
          </a:bodyPr>
          <a:lstStyle/>
          <a:p>
            <a:pPr>
              <a:defRPr b="0" i="0"/>
            </a:pPr>
            <a:r>
              <a:rPr lang="1106" sz="1400"/>
              <a:t>Bydd hyn yn amddiffyn plentyn rhag yr afiechydon drwy feithrin gwrthgyrff cryf. Bydd yn iach ac yn abl a bydd yn gallu datblygu'n gorfforol ac yn feddyliol oherwydd ni fydd yn sâl. Bydd yn llawer llai tebygol o ddal firysau perthnasol.</a:t>
            </a:r>
            <a:endParaRPr lang="en-GB" sz="1400"/>
          </a:p>
        </p:txBody>
      </p:sp>
    </p:spTree>
    <p:extLst>
      <p:ext uri="{BB962C8B-B14F-4D97-AF65-F5344CB8AC3E}">
        <p14:creationId xmlns:p14="http://schemas.microsoft.com/office/powerpoint/2010/main" val="3861985772"/>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6 a’r Cynllun Marcio </a:t>
            </a:r>
          </a:p>
        </p:txBody>
      </p:sp>
      <p:sp>
        <p:nvSpPr>
          <p:cNvPr id="6" name="TextBox 5">
            <a:extLst>
              <a:ext uri="{FF2B5EF4-FFF2-40B4-BE49-F238E27FC236}">
                <a16:creationId xmlns:a16="http://schemas.microsoft.com/office/drawing/2014/main" id="{8267FE82-F29F-4E17-B869-5F0BBBB9D083}"/>
              </a:ext>
            </a:extLst>
          </p:cNvPr>
          <p:cNvSpPr txBox="1"/>
          <p:nvPr/>
        </p:nvSpPr>
        <p:spPr>
          <a:xfrm>
            <a:off x="6421553" y="1966968"/>
            <a:ext cx="5367509" cy="3295133"/>
          </a:xfrm>
          <a:prstGeom prst="rect">
            <a:avLst/>
          </a:prstGeom>
          <a:noFill/>
        </p:spPr>
        <p:txBody>
          <a:bodyPr wrap="square">
            <a:spAutoFit/>
          </a:bodyPr>
          <a:lstStyle/>
          <a:p>
            <a:pPr>
              <a:spcAft>
                <a:spcPts val="600"/>
              </a:spcAft>
              <a:defRPr b="0" i="0"/>
            </a:pPr>
            <a:r>
              <a:rPr lang="1106" sz="1200">
                <a:effectLst/>
                <a:latin typeface="Arial" panose="020B0604020202020204" pitchFamily="34" charset="0"/>
                <a:ea typeface="Times New Roman" panose="02020603050405020304" pitchFamily="18" charset="0"/>
              </a:rPr>
              <a:t>Rhowch hyd at </a:t>
            </a:r>
            <a:r>
              <a:rPr lang="1106" sz="1200" b="1">
                <a:effectLst/>
                <a:latin typeface="Arial" panose="020B0604020202020204" pitchFamily="34" charset="0"/>
                <a:ea typeface="Times New Roman" panose="02020603050405020304" pitchFamily="18" charset="0"/>
              </a:rPr>
              <a:t>8 marc.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0 marc </a:t>
            </a:r>
            <a:r>
              <a:rPr lang="1106" sz="1200" b="0">
                <a:effectLst/>
                <a:latin typeface="Arial" panose="020B0604020202020204" pitchFamily="34" charset="0"/>
                <a:ea typeface="Times New Roman" panose="02020603050405020304" pitchFamily="18" charset="0"/>
              </a:rPr>
              <a:t>am ymateb nad yw'n haeddu ennill marciau.</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1-2 farc </a:t>
            </a:r>
            <a:r>
              <a:rPr lang="1106" sz="1200" b="0">
                <a:effectLst/>
                <a:latin typeface="Arial" panose="020B0604020202020204" pitchFamily="34" charset="0"/>
                <a:ea typeface="Times New Roman" panose="02020603050405020304" pitchFamily="18" charset="0"/>
              </a:rPr>
              <a:t>am asesiad sylfaenol heb fawr o wybodaeth na dealltwriaeth ynglŷn â </a:t>
            </a:r>
            <a:r>
              <a:rPr lang="1106" sz="1200">
                <a:solidFill>
                  <a:srgbClr val="000000"/>
                </a:solidFill>
                <a:effectLst/>
                <a:latin typeface="Arial" panose="020B0604020202020204" pitchFamily="34" charset="0"/>
                <a:ea typeface="Times New Roman" panose="02020603050405020304" pitchFamily="18" charset="0"/>
              </a:rPr>
              <a:t>pha mor werthfawr yw hi i Alice archwilio’r gorffennol er mwyn hybu ei dysgu a’i datblygiad.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3-4 marc </a:t>
            </a:r>
            <a:r>
              <a:rPr lang="1106" sz="1200" b="0">
                <a:effectLst/>
                <a:latin typeface="Arial" panose="020B0604020202020204" pitchFamily="34" charset="0"/>
                <a:ea typeface="Times New Roman" panose="02020603050405020304" pitchFamily="18" charset="0"/>
              </a:rPr>
              <a:t>am asesiad da â rhywfaint o wybodaeth a dealltwriaeth ynglŷn â </a:t>
            </a:r>
            <a:r>
              <a:rPr lang="1106" sz="1200">
                <a:solidFill>
                  <a:srgbClr val="000000"/>
                </a:solidFill>
                <a:effectLst/>
                <a:latin typeface="Arial" panose="020B0604020202020204" pitchFamily="34" charset="0"/>
                <a:ea typeface="Times New Roman" panose="02020603050405020304" pitchFamily="18" charset="0"/>
              </a:rPr>
              <a:t>pha mor werthfawr yw hi i Alice archwilio’r gorffennol er mwyn hybu ei dysgu a’i datblygiad.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5-6 marc </a:t>
            </a:r>
            <a:r>
              <a:rPr lang="1106" sz="1200" b="0">
                <a:effectLst/>
                <a:latin typeface="Arial" panose="020B0604020202020204" pitchFamily="34" charset="0"/>
                <a:ea typeface="Times New Roman" panose="02020603050405020304" pitchFamily="18" charset="0"/>
              </a:rPr>
              <a:t>am asesiad da iawn â gwybodaeth a dealltwriaeth ynglŷn â </a:t>
            </a:r>
            <a:r>
              <a:rPr lang="1106" sz="1200">
                <a:solidFill>
                  <a:srgbClr val="000000"/>
                </a:solidFill>
                <a:effectLst/>
                <a:latin typeface="Arial" panose="020B0604020202020204" pitchFamily="34" charset="0"/>
                <a:ea typeface="Times New Roman" panose="02020603050405020304" pitchFamily="18" charset="0"/>
              </a:rPr>
              <a:t>pha mor werthfawr yw hi i Alice archwilio’r gorffennol er mwyn hybu ei dysgu a’i datblygiad.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7-8 marc </a:t>
            </a:r>
            <a:r>
              <a:rPr lang="1106" sz="1200" b="0">
                <a:effectLst/>
                <a:latin typeface="Arial" panose="020B0604020202020204" pitchFamily="34" charset="0"/>
                <a:ea typeface="Times New Roman" panose="02020603050405020304" pitchFamily="18" charset="0"/>
              </a:rPr>
              <a:t>am asesiad rhagorol â gwybodaeth a dealltwriaeth fanwl ynglŷn â </a:t>
            </a:r>
            <a:r>
              <a:rPr lang="1106" sz="1200">
                <a:solidFill>
                  <a:srgbClr val="000000"/>
                </a:solidFill>
                <a:effectLst/>
                <a:latin typeface="Arial" panose="020B0604020202020204" pitchFamily="34" charset="0"/>
                <a:ea typeface="Times New Roman" panose="02020603050405020304" pitchFamily="18" charset="0"/>
              </a:rPr>
              <a:t>pha mor werthfawr yw hi i Alice archwilio’r gorffennol er mwyn hybu ei dysgu a’i datblygiad. </a:t>
            </a:r>
            <a:endParaRPr lang="en-GB" sz="120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25410485-DFD9-45B5-8F87-D5E202210F61}"/>
              </a:ext>
            </a:extLst>
          </p:cNvPr>
          <p:cNvSpPr txBox="1"/>
          <p:nvPr/>
        </p:nvSpPr>
        <p:spPr>
          <a:xfrm>
            <a:off x="9144000" y="6481139"/>
            <a:ext cx="2771524" cy="457657"/>
          </a:xfrm>
          <a:prstGeom prst="rect">
            <a:avLst/>
          </a:prstGeom>
          <a:noFill/>
        </p:spPr>
        <p:txBody>
          <a:bodyPr wrap="square" rtlCol="0">
            <a:spAutoFit/>
          </a:bodyPr>
          <a:lstStyle/>
          <a:p>
            <a:pPr>
              <a:defRPr b="0" i="0"/>
            </a:pPr>
            <a:r>
              <a:rPr lang="1106" sz="1200" i="1"/>
              <a:t>Parhad o'r cynllun marcio ar y dudalen nesaf</a:t>
            </a:r>
          </a:p>
        </p:txBody>
      </p:sp>
      <p:sp>
        <p:nvSpPr>
          <p:cNvPr id="9" name="TextBox 8">
            <a:extLst>
              <a:ext uri="{FF2B5EF4-FFF2-40B4-BE49-F238E27FC236}">
                <a16:creationId xmlns:a16="http://schemas.microsoft.com/office/drawing/2014/main" id="{B50F569A-39FC-48E1-BD62-8E40F3F493A8}"/>
              </a:ext>
            </a:extLst>
          </p:cNvPr>
          <p:cNvSpPr txBox="1"/>
          <p:nvPr/>
        </p:nvSpPr>
        <p:spPr>
          <a:xfrm>
            <a:off x="6418166" y="1001879"/>
            <a:ext cx="5512703" cy="518678"/>
          </a:xfrm>
          <a:prstGeom prst="rect">
            <a:avLst/>
          </a:prstGeom>
          <a:noFill/>
        </p:spPr>
        <p:txBody>
          <a:bodyPr wrap="square">
            <a:spAutoFit/>
          </a:bodyPr>
          <a:lstStyle/>
          <a:p>
            <a:pPr>
              <a:defRPr b="0" i="0"/>
            </a:pPr>
            <a:r>
              <a:rPr lang="1106" sz="1400" i="1"/>
              <a:t>Aseswch </a:t>
            </a:r>
          </a:p>
          <a:p>
            <a:pPr>
              <a:defRPr b="0" i="0"/>
            </a:pPr>
            <a:r>
              <a:rPr lang="1106" sz="1400" i="1"/>
              <a:t>Lluniwch farn wybodus </a:t>
            </a:r>
          </a:p>
        </p:txBody>
      </p:sp>
      <p:pic>
        <p:nvPicPr>
          <p:cNvPr id="5" name="Picture 4">
            <a:extLst>
              <a:ext uri="{FF2B5EF4-FFF2-40B4-BE49-F238E27FC236}">
                <a16:creationId xmlns:a16="http://schemas.microsoft.com/office/drawing/2014/main" id="{BE9A770F-5FD2-4DF0-AB98-DFA4772BD2D2}"/>
              </a:ext>
            </a:extLst>
          </p:cNvPr>
          <p:cNvPicPr>
            <a:picLocks noChangeAspect="1"/>
          </p:cNvPicPr>
          <p:nvPr/>
        </p:nvPicPr>
        <p:blipFill>
          <a:blip r:embed="rId2"/>
          <a:stretch>
            <a:fillRect/>
          </a:stretch>
        </p:blipFill>
        <p:spPr>
          <a:xfrm>
            <a:off x="282011" y="996877"/>
            <a:ext cx="5643195" cy="5652401"/>
          </a:xfrm>
          <a:prstGeom prst="rect">
            <a:avLst/>
          </a:prstGeom>
        </p:spPr>
      </p:pic>
    </p:spTree>
    <p:extLst>
      <p:ext uri="{BB962C8B-B14F-4D97-AF65-F5344CB8AC3E}">
        <p14:creationId xmlns:p14="http://schemas.microsoft.com/office/powerpoint/2010/main" val="98375208"/>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6 Cynllun Marcio parhad</a:t>
            </a:r>
            <a:endParaRPr lang="en-GB" sz="1800"/>
          </a:p>
        </p:txBody>
      </p:sp>
      <p:sp>
        <p:nvSpPr>
          <p:cNvPr id="7" name="TextBox 6">
            <a:extLst>
              <a:ext uri="{FF2B5EF4-FFF2-40B4-BE49-F238E27FC236}">
                <a16:creationId xmlns:a16="http://schemas.microsoft.com/office/drawing/2014/main" id="{B4FEC1E8-80D1-464F-8074-00EEE1BB8C50}"/>
              </a:ext>
            </a:extLst>
          </p:cNvPr>
          <p:cNvSpPr txBox="1"/>
          <p:nvPr/>
        </p:nvSpPr>
        <p:spPr>
          <a:xfrm>
            <a:off x="282011" y="1124650"/>
            <a:ext cx="5460215" cy="5182969"/>
          </a:xfrm>
          <a:prstGeom prst="rect">
            <a:avLst/>
          </a:prstGeom>
          <a:noFill/>
        </p:spPr>
        <p:txBody>
          <a:bodyPr wrap="square">
            <a:spAutoFit/>
          </a:bodyPr>
          <a:lstStyle/>
          <a:p>
            <a:pPr>
              <a:spcAft>
                <a:spcPts val="1125"/>
              </a:spcAft>
              <a:defRPr b="0" i="0"/>
            </a:pPr>
            <a:r>
              <a:rPr lang="1106" sz="1200">
                <a:effectLst/>
                <a:latin typeface="Arial" panose="020B0604020202020204" pitchFamily="34" charset="0"/>
                <a:ea typeface="Times New Roman" panose="02020603050405020304" pitchFamily="18" charset="0"/>
              </a:rPr>
              <a:t>Gallai'r ymatebion ddweud bod y cyfle hwn yn werthfawr oherwydd: </a:t>
            </a:r>
            <a:endParaRPr lang="en-GB" sz="1200">
              <a:effectLst/>
              <a:latin typeface="Times New Roman" panose="02020603050405020304" pitchFamily="18" charset="0"/>
              <a:ea typeface="Times New Roman" panose="02020603050405020304" pitchFamily="18" charset="0"/>
            </a:endParaRPr>
          </a:p>
          <a:p>
            <a:pPr>
              <a:spcAft>
                <a:spcPts val="1125"/>
              </a:spcAft>
              <a:defRPr b="0" i="0"/>
            </a:pPr>
            <a:r>
              <a:rPr lang="1106" sz="12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Bydd Alice a phlant eraill yn ei dosbarth yn gallu dysgu am ddilyniant y digwyddiadau o gyfnod / digwyddiad penodol yn y gorffennol hyd heddiw </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tabLst>
                <a:tab pos="457200" algn="l"/>
                <a:tab pos="914400" algn="l"/>
                <a:tab pos="5715000" algn="r"/>
              </a:tabLst>
              <a:defRPr b="0" i="0"/>
            </a:pPr>
            <a:r>
              <a:rPr lang="1106" sz="1200">
                <a:effectLst/>
                <a:latin typeface="Arial" panose="020B0604020202020204" pitchFamily="34" charset="0"/>
                <a:ea typeface="Times New Roman" panose="02020603050405020304" pitchFamily="18" charset="0"/>
              </a:rPr>
              <a:t>Bydd yr hen luniau a phethau/gwrthrychau mae Tad-cu Alice wedi eu cadw o'i blentyndod yn cefnogi dealltwriaeth Alice o fywyd bob dydd yn ei orffennol</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tabLst>
                <a:tab pos="457200" algn="l"/>
                <a:tab pos="914400" algn="l"/>
                <a:tab pos="5715000" algn="r"/>
              </a:tabLst>
              <a:defRPr b="0" i="0"/>
            </a:pPr>
            <a:r>
              <a:rPr lang="1106" sz="1200">
                <a:effectLst/>
                <a:latin typeface="Arial" panose="020B0604020202020204" pitchFamily="34" charset="0"/>
                <a:ea typeface="Times New Roman" panose="02020603050405020304" pitchFamily="18" charset="0"/>
              </a:rPr>
              <a:t>Gellir hybu dysgu a datblygu drwy ddefnyddio tystiolaeth o ffotograffau / pethau / gwrthrychau / papurau newydd / ffilm i helpu plant i ddychmygu digwyddiadau'r gorffennol </a:t>
            </a:r>
          </a:p>
          <a:p>
            <a:pPr marL="342900" lvl="0" indent="-342900">
              <a:spcAft>
                <a:spcPts val="1125"/>
              </a:spcAft>
              <a:buFont typeface="Symbol" panose="05050102010706020507" pitchFamily="18" charset="2"/>
              <a:buChar char=""/>
              <a:tabLst>
                <a:tab pos="457200" algn="l"/>
                <a:tab pos="914400" algn="l"/>
                <a:tab pos="5715000" algn="r"/>
              </a:tabLst>
              <a:defRPr b="0" i="0"/>
            </a:pPr>
            <a:r>
              <a:rPr lang="1106" sz="1200">
                <a:effectLst/>
                <a:latin typeface="Arial" panose="020B0604020202020204" pitchFamily="34" charset="0"/>
                <a:ea typeface="Times New Roman" panose="02020603050405020304" pitchFamily="18" charset="0"/>
              </a:rPr>
              <a:t>Gellir hybu dysgu a datblygu drwy ddefnyddio straeon, caneuon a rhigymau sy'n gysylltiedig â'r gorffennol </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tabLst>
                <a:tab pos="457200" algn="l"/>
                <a:tab pos="914400" algn="l"/>
                <a:tab pos="5715000" algn="r"/>
              </a:tabLst>
              <a:defRPr b="0" i="0"/>
            </a:pPr>
            <a:r>
              <a:rPr lang="1106" sz="1200">
                <a:effectLst/>
                <a:latin typeface="Arial" panose="020B0604020202020204" pitchFamily="34" charset="0"/>
                <a:ea typeface="Times New Roman" panose="02020603050405020304" pitchFamily="18" charset="0"/>
              </a:rPr>
              <a:t>Os yw plant yn dilyniannu digwyddiadau amser yn mynd heibio, bydd hyn yn atgyfnerthu eu dealltwriaeth </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Gellir hybu dysgu a datblygu drwy gofnodi digwyddiadau ar linell amser</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Gall Alice a'r plant yn ei dosbarth ddod yn gyfarwydd â'r eirfa oedd yn cael ei defnyddio yn y gorffennol</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Gall plant ddechrau deall sut mae amser wedi newid – gan ddechrau â digwyddiadau yn eu bywydau eu hunain</a:t>
            </a:r>
            <a:endParaRPr lang="en-GB" sz="1200">
              <a:effectLst/>
              <a:latin typeface="Times New Roman" panose="02020603050405020304" pitchFamily="18" charset="0"/>
              <a:ea typeface="Times New Roman" panose="02020603050405020304" pitchFamily="18" charset="0"/>
            </a:endParaRPr>
          </a:p>
          <a:p>
            <a:pPr lvl="0">
              <a:spcAft>
                <a:spcPts val="1125"/>
              </a:spcAft>
              <a:tabLst>
                <a:tab pos="457200" algn="l"/>
                <a:tab pos="914400" algn="l"/>
                <a:tab pos="5715000" algn="r"/>
              </a:tabLst>
            </a:pPr>
            <a:endParaRPr lang="en-GB" sz="120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3250E5A7-E6F4-4106-9127-A6CF8712634E}"/>
              </a:ext>
            </a:extLst>
          </p:cNvPr>
          <p:cNvSpPr txBox="1"/>
          <p:nvPr/>
        </p:nvSpPr>
        <p:spPr>
          <a:xfrm>
            <a:off x="6455228" y="1124650"/>
            <a:ext cx="5460215" cy="5223014"/>
          </a:xfrm>
          <a:prstGeom prst="rect">
            <a:avLst/>
          </a:prstGeom>
          <a:noFill/>
        </p:spPr>
        <p:txBody>
          <a:bodyPr wrap="square">
            <a:spAutoFit/>
          </a:bodyPr>
          <a:lstStyle/>
          <a:p>
            <a:pPr marL="342900" lvl="0" indent="-342900">
              <a:spcAft>
                <a:spcPts val="1125"/>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Mae ffotograffau o genedlaethau cynharach yn gallu rhoi amgylchedd dysgu cadarnhaol i blant i archwilio a gofyn cwestiynau am gyfnodau a digwyddiadau'r gorffennol</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Gellir gwella dysgu drwy ennyn diddordeb rhieni/gofalwyr yn y cwricwlwm </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Mae archwilio'r gorffennol yn cynnig cyfleoedd ar gyfer dysgu pellach e.e. creu arddangosfa yn yr ystafell ddosbarth neu amgueddfa ddosbarth o eitemau cartref neu deganau hen / newydd / gall plant drin a chymharu / trafod newidiadau i eirfa   </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Bydd hen luniau a phethau/gwrthrychau yn helpu Alice a'r plant yn ei dosbarth i ddeall pam roedd pobl yn gwneud pethau / pam digwyddodd pethau / deall rhai o ganlyniadau'r pethau gafodd eu gwneud</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Gall straeon o'r gorffennol helpu Alice a phlant eraill yn ei dosbarth i ddeall cysyniad hen a newydd</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Gall Alice ddysgu am ddylanwadau digwyddiadau a phobl o'r gorffennol </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Gellir cefnogi dysgu am y gorffennol drwy ymweld ag amgueddfeydd a safleoedd hanesyddol lleol </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Gall edrych ar y gorffennol helpu plant i gael gwell dealltwriaeth o'r adeiladau a'r ffyrdd o fyw yng Nghymru yn y gorffennol</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Gellid archwilio'r synhwyrau i gyd yn y gweithgaredd hwn </a:t>
            </a:r>
            <a:endParaRPr lang="en-GB" sz="1200">
              <a:effectLst/>
              <a:latin typeface="Times New Roman" panose="02020603050405020304" pitchFamily="18" charset="0"/>
              <a:ea typeface="Times New Roman" panose="02020603050405020304" pitchFamily="18" charset="0"/>
            </a:endParaRPr>
          </a:p>
          <a:p>
            <a:pPr>
              <a:spcAft>
                <a:spcPts val="1125"/>
              </a:spcAft>
              <a:defRPr b="0" i="0"/>
            </a:pPr>
            <a:r>
              <a:rPr lang="1106" sz="1200">
                <a:effectLst/>
                <a:latin typeface="Arial" panose="020B0604020202020204" pitchFamily="34" charset="0"/>
                <a:ea typeface="Times New Roman" panose="02020603050405020304" pitchFamily="18" charset="0"/>
              </a:rPr>
              <a:t>Nid yw'r rhestr hon yn cynnwys popeth. </a:t>
            </a:r>
            <a:br>
              <a:rPr lang="1106" sz="1200">
                <a:latin typeface="Times New Roman" panose="02020603050405020304" pitchFamily="18" charset="0"/>
                <a:ea typeface="Times New Roman" panose="02020603050405020304" pitchFamily="18" charset="0"/>
              </a:rPr>
            </a:br>
            <a:r>
              <a:rPr lang="1106" sz="1200">
                <a:effectLst/>
                <a:latin typeface="Arial" panose="020B0604020202020204" pitchFamily="34" charset="0"/>
                <a:ea typeface="Times New Roman" panose="02020603050405020304" pitchFamily="18" charset="0"/>
              </a:rPr>
              <a:t>Rhowch farciau am unrhyw ymateb perthnasol arall.</a:t>
            </a:r>
            <a:endParaRPr lang="en-GB" sz="1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51231052"/>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pPr>
              <a:defRPr b="0" i="0"/>
            </a:pPr>
            <a:r>
              <a:rPr lang="1106" i="1">
                <a:solidFill>
                  <a:srgbClr val="0070C0"/>
                </a:solidFill>
              </a:rPr>
              <a:t>   Dyfarnwyd 8 marc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6 gyda sylwadau’r Arholwr</a:t>
            </a:r>
            <a:endParaRPr lang="en-GB" sz="1800"/>
          </a:p>
        </p:txBody>
      </p:sp>
      <p:sp>
        <p:nvSpPr>
          <p:cNvPr id="2" name="TextBox 1">
            <a:extLst>
              <a:ext uri="{FF2B5EF4-FFF2-40B4-BE49-F238E27FC236}">
                <a16:creationId xmlns:a16="http://schemas.microsoft.com/office/drawing/2014/main" id="{CD6D777D-617A-8C4C-BC9A-2E1E4856E7DC}"/>
              </a:ext>
            </a:extLst>
          </p:cNvPr>
          <p:cNvSpPr txBox="1"/>
          <p:nvPr/>
        </p:nvSpPr>
        <p:spPr>
          <a:xfrm>
            <a:off x="8104540" y="1222514"/>
            <a:ext cx="3667054" cy="4210446"/>
          </a:xfrm>
          <a:prstGeom prst="rect">
            <a:avLst/>
          </a:prstGeom>
          <a:noFill/>
        </p:spPr>
        <p:txBody>
          <a:bodyPr wrap="square" rtlCol="0">
            <a:spAutoFit/>
          </a:bodyPr>
          <a:lstStyle/>
          <a:p>
            <a:pPr>
              <a:defRPr b="0" i="0"/>
            </a:pPr>
            <a:r>
              <a:rPr lang="1106">
                <a:solidFill>
                  <a:srgbClr val="0070C0"/>
                </a:solidFill>
              </a:rPr>
              <a:t>Asesiad ardderchog o werth Alice yn archwilio'r gorffennol i hybu ei dysgu a'i datblygiad sy'n dangos gwybodaeth a dealltwriaeth manwl.</a:t>
            </a:r>
          </a:p>
          <a:p>
            <a:endParaRPr lang="en-GB">
              <a:solidFill>
                <a:srgbClr val="0070C0"/>
              </a:solidFill>
            </a:endParaRPr>
          </a:p>
          <a:p>
            <a:pPr>
              <a:defRPr b="0" i="0"/>
            </a:pPr>
            <a:r>
              <a:rPr lang="1106">
                <a:solidFill>
                  <a:srgbClr val="0070C0"/>
                </a:solidFill>
              </a:rPr>
              <a:t>Mae pwyntiau sylweddol yn cael eu gwneud ynghylch gwerth Alice yn archwilio'r gorffennol a'r manteision o ddatblygu ei dealltwriaeth o blentyndod ei thad-cu/taid. </a:t>
            </a:r>
          </a:p>
          <a:p>
            <a:endParaRPr lang="en-GB">
              <a:solidFill>
                <a:srgbClr val="0070C0"/>
              </a:solidFill>
            </a:endParaRPr>
          </a:p>
          <a:p>
            <a:pPr>
              <a:defRPr b="0" i="0"/>
            </a:pPr>
            <a:r>
              <a:rPr lang="1106">
                <a:solidFill>
                  <a:srgbClr val="0070C0"/>
                </a:solidFill>
              </a:rPr>
              <a:t>Ceir asesiad clir o werth y profiad hwn ar gyfer dysgu a datblygiad Alice.  </a:t>
            </a:r>
            <a:endParaRPr lang="en-GB">
              <a:solidFill>
                <a:srgbClr val="0070C0"/>
              </a:solidFill>
            </a:endParaRPr>
          </a:p>
        </p:txBody>
      </p:sp>
      <p:pic>
        <p:nvPicPr>
          <p:cNvPr id="6" name="Picture 5">
            <a:extLst>
              <a:ext uri="{FF2B5EF4-FFF2-40B4-BE49-F238E27FC236}">
                <a16:creationId xmlns:a16="http://schemas.microsoft.com/office/drawing/2014/main" id="{9431FDA3-7BE5-4F69-B6B0-2DC1103EA502}"/>
              </a:ext>
            </a:extLst>
          </p:cNvPr>
          <p:cNvPicPr>
            <a:picLocks noChangeAspect="1"/>
          </p:cNvPicPr>
          <p:nvPr/>
        </p:nvPicPr>
        <p:blipFill>
          <a:blip r:embed="rId2"/>
          <a:stretch>
            <a:fillRect/>
          </a:stretch>
        </p:blipFill>
        <p:spPr>
          <a:xfrm>
            <a:off x="185737" y="954157"/>
            <a:ext cx="7031492" cy="1372275"/>
          </a:xfrm>
          <a:prstGeom prst="rect">
            <a:avLst/>
          </a:prstGeom>
        </p:spPr>
      </p:pic>
      <p:sp>
        <p:nvSpPr>
          <p:cNvPr id="12" name="TextBox 11">
            <a:extLst>
              <a:ext uri="{FF2B5EF4-FFF2-40B4-BE49-F238E27FC236}">
                <a16:creationId xmlns:a16="http://schemas.microsoft.com/office/drawing/2014/main" id="{291FF721-36DA-4EC8-BA28-388AB12F1B80}"/>
              </a:ext>
            </a:extLst>
          </p:cNvPr>
          <p:cNvSpPr txBox="1"/>
          <p:nvPr/>
        </p:nvSpPr>
        <p:spPr>
          <a:xfrm>
            <a:off x="185737" y="2330966"/>
            <a:ext cx="7573949" cy="4790144"/>
          </a:xfrm>
          <a:prstGeom prst="rect">
            <a:avLst/>
          </a:prstGeom>
          <a:noFill/>
        </p:spPr>
        <p:txBody>
          <a:bodyPr wrap="square">
            <a:spAutoFit/>
          </a:bodyPr>
          <a:lstStyle/>
          <a:p>
            <a:pPr>
              <a:defRPr b="0" i="0"/>
            </a:pPr>
            <a:r>
              <a:rPr lang="1106" sz="1400" dirty="0"/>
              <a:t>Bydd yn rhoi cyfle i Alice ddysgu am fywyd ei thad-cu/taid yn yr adegau hynny. Bydd yn caniatáu iddi addasu ei dealltwriaeth o fywyd ei thad-cu/taid. At hynny, bydd yn rhoi cyfle iddi ddadansoddi sut mae pethau wedi newid ac addasu i greu cymdeithas fel y mae heddiw. Gallai hyn gynnwys sut mae technoleg wedi addasu gan roi mwy o wybodaeth o sut oedd y byd yn ôl yn yr adegau hynny. Gallai hefyd wneud i Alice deimlo'n ddiymhongar a chaniatáu iddi werthfawrogi beth sydd ganddi gan ei bod yn adeg llawer mwy anodd bryd hynny. Gallai Alice ddysgu i fod yn fwy diolchgar am y pethau a roddir iddi. Bydd yn helpu i addasu ei datblygiad gwybyddol gan ei bod yn cael llawer o wybodaeth newydd am destun newydd, bydd hyn yn ehangu ei gwybodaeth ac yn addasu ei sgiliau gwybyddol. Gallai Alice hefyd ddysgu am wrthrychau newydd, yr hyn maen nhw'n ei wneud a sut maen nhw'n gweithio. Mae hyn yn rhoi cyfle gwych iddi archwilio'r gorffennol a'r hyn a oedd yn boblogaidd bryd hynny neu ba fath o deganau roedd plant yn chwarae gyda nhw. Fel y trafodwyd yn gryno yn gynharach, bydd yn caniatáu iddi ddysgu am hanes a diwylliant bryd hynny. Bydd yn ehangu ei dealltwriaeth o'r hen amseroedd ac efallai ei diddordeb i ddysgu mwy. Bydd casglu'r holl wrthrychau hyn yn sicr o sbarduno chwilfrydedd Alice, gallai hyn arwain ati'n gofyn sawl cwestiwn i'w thad-cu/taid, ei chyfoedion neu ymarferwyr am y wybodaeth newydd hon. Mae hyn yn helpu i wella sgiliau cyfathrebu Alice gan y bydd hi'n trafod ac efallai'n gofyn cwestiynau am yr hyn y mae hi wedi'i ddysgu. Gallai hefyd ddarganfod geiriau ac ymadroddion newydd o wneud hyn. Drwy edrych ar hen luniau a gwrthrychau, gallai ehangu gwybodaeth Alice am ei chefndir ac am ei theulu. Bydd hi'n gallu dysgu am ei theulu, yr hyn a wnaethant, sut maen nhw'n perthyn iddi ac ati.</a:t>
            </a:r>
          </a:p>
        </p:txBody>
      </p:sp>
    </p:spTree>
    <p:extLst>
      <p:ext uri="{BB962C8B-B14F-4D97-AF65-F5344CB8AC3E}">
        <p14:creationId xmlns:p14="http://schemas.microsoft.com/office/powerpoint/2010/main" val="3240925567"/>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pPr>
              <a:defRPr b="0" i="0"/>
            </a:pPr>
            <a:r>
              <a:rPr lang="1106" sz="1800" i="1">
                <a:solidFill>
                  <a:srgbClr val="0070C0"/>
                </a:solidFill>
              </a:rPr>
              <a:t>Dyfarnwyd 2 farc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6 gyda sylwadau’r Arholwr</a:t>
            </a:r>
            <a:endParaRPr lang="en-GB" sz="1800"/>
          </a:p>
        </p:txBody>
      </p:sp>
      <p:sp>
        <p:nvSpPr>
          <p:cNvPr id="2" name="TextBox 1">
            <a:extLst>
              <a:ext uri="{FF2B5EF4-FFF2-40B4-BE49-F238E27FC236}">
                <a16:creationId xmlns:a16="http://schemas.microsoft.com/office/drawing/2014/main" id="{9A4347E4-9EF6-3E4C-8DFE-3B531EFEBDB9}"/>
              </a:ext>
            </a:extLst>
          </p:cNvPr>
          <p:cNvSpPr txBox="1"/>
          <p:nvPr/>
        </p:nvSpPr>
        <p:spPr>
          <a:xfrm>
            <a:off x="8107119" y="1391477"/>
            <a:ext cx="3358893" cy="3112069"/>
          </a:xfrm>
          <a:prstGeom prst="rect">
            <a:avLst/>
          </a:prstGeom>
          <a:noFill/>
        </p:spPr>
        <p:txBody>
          <a:bodyPr wrap="square" rtlCol="0">
            <a:spAutoFit/>
          </a:bodyPr>
          <a:lstStyle/>
          <a:p>
            <a:pPr>
              <a:defRPr b="0" i="0"/>
            </a:pPr>
            <a:r>
              <a:rPr lang="1106">
                <a:solidFill>
                  <a:srgbClr val="0070C0"/>
                </a:solidFill>
              </a:rPr>
              <a:t>Dyma asesiad sylfaenol sy'n dangos gwybodaeth a dealltwriaeth cyfyngedig. </a:t>
            </a:r>
          </a:p>
          <a:p>
            <a:endParaRPr lang="en-GB">
              <a:solidFill>
                <a:srgbClr val="0070C0"/>
              </a:solidFill>
            </a:endParaRPr>
          </a:p>
          <a:p>
            <a:pPr>
              <a:defRPr b="0" i="0"/>
            </a:pPr>
            <a:r>
              <a:rPr lang="1106">
                <a:solidFill>
                  <a:srgbClr val="0070C0"/>
                </a:solidFill>
              </a:rPr>
              <a:t>Prin yw'r manylion am werth Alice yn archwilio'r gorffennol i hybu ei dysgu a'i datblygiad ac mae'r pwynt a wneir yn fyr ac yn gryno er ei fod yn bwynt dilys ac yn ennill marciau sylfaenol.</a:t>
            </a:r>
            <a:endParaRPr lang="en-GB">
              <a:solidFill>
                <a:srgbClr val="0070C0"/>
              </a:solidFill>
            </a:endParaRPr>
          </a:p>
        </p:txBody>
      </p:sp>
      <p:pic>
        <p:nvPicPr>
          <p:cNvPr id="5" name="Picture 4">
            <a:extLst>
              <a:ext uri="{FF2B5EF4-FFF2-40B4-BE49-F238E27FC236}">
                <a16:creationId xmlns:a16="http://schemas.microsoft.com/office/drawing/2014/main" id="{9CF91293-417C-485B-97F0-83A05F362928}"/>
              </a:ext>
            </a:extLst>
          </p:cNvPr>
          <p:cNvPicPr>
            <a:picLocks noChangeAspect="1"/>
          </p:cNvPicPr>
          <p:nvPr/>
        </p:nvPicPr>
        <p:blipFill>
          <a:blip r:embed="rId2"/>
          <a:stretch>
            <a:fillRect/>
          </a:stretch>
        </p:blipFill>
        <p:spPr>
          <a:xfrm>
            <a:off x="190499" y="1100137"/>
            <a:ext cx="6787243" cy="1324607"/>
          </a:xfrm>
          <a:prstGeom prst="rect">
            <a:avLst/>
          </a:prstGeom>
        </p:spPr>
      </p:pic>
      <p:sp>
        <p:nvSpPr>
          <p:cNvPr id="12" name="TextBox 11">
            <a:extLst>
              <a:ext uri="{FF2B5EF4-FFF2-40B4-BE49-F238E27FC236}">
                <a16:creationId xmlns:a16="http://schemas.microsoft.com/office/drawing/2014/main" id="{7D5156E7-1C5E-441B-BB3A-5BAEB99D0E06}"/>
              </a:ext>
            </a:extLst>
          </p:cNvPr>
          <p:cNvSpPr txBox="1"/>
          <p:nvPr/>
        </p:nvSpPr>
        <p:spPr>
          <a:xfrm>
            <a:off x="536120" y="2823560"/>
            <a:ext cx="6102096" cy="732252"/>
          </a:xfrm>
          <a:prstGeom prst="rect">
            <a:avLst/>
          </a:prstGeom>
          <a:noFill/>
        </p:spPr>
        <p:txBody>
          <a:bodyPr wrap="square">
            <a:spAutoFit/>
          </a:bodyPr>
          <a:lstStyle/>
          <a:p>
            <a:pPr>
              <a:defRPr b="0" i="0"/>
            </a:pPr>
            <a:r>
              <a:rPr lang="1106" sz="1400"/>
              <a:t>Gallai hyn ei helpu i ddeall mwy am sut mae'r amseroedd wedi newid, gwneud iddi werthfawrogi'r pethau y mae hi'n eu cymryd yn ganiataol yn ei bywyd o ddydd i ddydd.</a:t>
            </a:r>
            <a:endParaRPr lang="en-GB" sz="1400"/>
          </a:p>
        </p:txBody>
      </p:sp>
    </p:spTree>
    <p:extLst>
      <p:ext uri="{BB962C8B-B14F-4D97-AF65-F5344CB8AC3E}">
        <p14:creationId xmlns:p14="http://schemas.microsoft.com/office/powerpoint/2010/main" val="705911655"/>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7 (a) a’r Cynllun Marcio </a:t>
            </a:r>
          </a:p>
        </p:txBody>
      </p:sp>
      <p:pic>
        <p:nvPicPr>
          <p:cNvPr id="4" name="Picture 3">
            <a:extLst>
              <a:ext uri="{FF2B5EF4-FFF2-40B4-BE49-F238E27FC236}">
                <a16:creationId xmlns:a16="http://schemas.microsoft.com/office/drawing/2014/main" id="{FA66D11B-5F5C-4EE9-A503-768098223997}"/>
              </a:ext>
            </a:extLst>
          </p:cNvPr>
          <p:cNvPicPr>
            <a:picLocks noChangeAspect="1"/>
          </p:cNvPicPr>
          <p:nvPr/>
        </p:nvPicPr>
        <p:blipFill>
          <a:blip r:embed="rId2"/>
          <a:srcRect t="41288"/>
          <a:stretch>
            <a:fillRect/>
          </a:stretch>
        </p:blipFill>
        <p:spPr>
          <a:xfrm>
            <a:off x="208976" y="2605664"/>
            <a:ext cx="6032519" cy="1556661"/>
          </a:xfrm>
          <a:prstGeom prst="rect">
            <a:avLst/>
          </a:prstGeom>
        </p:spPr>
      </p:pic>
      <p:pic>
        <p:nvPicPr>
          <p:cNvPr id="6" name="Picture 5">
            <a:extLst>
              <a:ext uri="{FF2B5EF4-FFF2-40B4-BE49-F238E27FC236}">
                <a16:creationId xmlns:a16="http://schemas.microsoft.com/office/drawing/2014/main" id="{519D6ABF-6277-4ABE-99EF-A8479D5C1855}"/>
              </a:ext>
            </a:extLst>
          </p:cNvPr>
          <p:cNvPicPr>
            <a:picLocks noChangeAspect="1"/>
          </p:cNvPicPr>
          <p:nvPr/>
        </p:nvPicPr>
        <p:blipFill>
          <a:blip r:embed="rId3"/>
          <a:stretch>
            <a:fillRect/>
          </a:stretch>
        </p:blipFill>
        <p:spPr>
          <a:xfrm>
            <a:off x="480776" y="4162325"/>
            <a:ext cx="5760719" cy="2343186"/>
          </a:xfrm>
          <a:prstGeom prst="rect">
            <a:avLst/>
          </a:prstGeom>
        </p:spPr>
      </p:pic>
      <p:sp>
        <p:nvSpPr>
          <p:cNvPr id="9" name="TextBox 8">
            <a:extLst>
              <a:ext uri="{FF2B5EF4-FFF2-40B4-BE49-F238E27FC236}">
                <a16:creationId xmlns:a16="http://schemas.microsoft.com/office/drawing/2014/main" id="{22F35557-7722-4658-87BB-3F5195ADE9DE}"/>
              </a:ext>
            </a:extLst>
          </p:cNvPr>
          <p:cNvSpPr txBox="1"/>
          <p:nvPr/>
        </p:nvSpPr>
        <p:spPr>
          <a:xfrm>
            <a:off x="6858002" y="1006627"/>
            <a:ext cx="5302062" cy="518678"/>
          </a:xfrm>
          <a:prstGeom prst="rect">
            <a:avLst/>
          </a:prstGeom>
          <a:noFill/>
        </p:spPr>
        <p:txBody>
          <a:bodyPr wrap="square">
            <a:spAutoFit/>
          </a:bodyPr>
          <a:lstStyle/>
          <a:p>
            <a:pPr>
              <a:defRPr b="0" i="0"/>
            </a:pPr>
            <a:r>
              <a:rPr lang="1106" sz="1400" i="1"/>
              <a:t>Ystyriwch </a:t>
            </a:r>
          </a:p>
          <a:p>
            <a:pPr>
              <a:defRPr b="0" i="0"/>
            </a:pPr>
            <a:r>
              <a:rPr lang="1106" sz="1400" i="1"/>
              <a:t>Darllenwch y wybodaeth a roddwyd ac ymatebwch iddi</a:t>
            </a:r>
            <a:endParaRPr lang="en-GB" sz="1400" i="1"/>
          </a:p>
        </p:txBody>
      </p:sp>
      <p:sp>
        <p:nvSpPr>
          <p:cNvPr id="11" name="TextBox 10">
            <a:extLst>
              <a:ext uri="{FF2B5EF4-FFF2-40B4-BE49-F238E27FC236}">
                <a16:creationId xmlns:a16="http://schemas.microsoft.com/office/drawing/2014/main" id="{C774ADE0-E532-4DD5-B9F9-B5A139055374}"/>
              </a:ext>
            </a:extLst>
          </p:cNvPr>
          <p:cNvSpPr txBox="1"/>
          <p:nvPr/>
        </p:nvSpPr>
        <p:spPr>
          <a:xfrm>
            <a:off x="6858001" y="1787546"/>
            <a:ext cx="4886559" cy="3142580"/>
          </a:xfrm>
          <a:prstGeom prst="rect">
            <a:avLst/>
          </a:prstGeom>
          <a:noFill/>
        </p:spPr>
        <p:txBody>
          <a:bodyPr wrap="square">
            <a:spAutoFit/>
          </a:bodyPr>
          <a:lstStyle/>
          <a:p>
            <a:pPr>
              <a:defRPr b="0" i="0"/>
            </a:pPr>
            <a:r>
              <a:rPr lang="1106" sz="1200">
                <a:effectLst/>
                <a:latin typeface="Arial" panose="020B0604020202020204" pitchFamily="34" charset="0"/>
                <a:ea typeface="Times New Roman" panose="02020603050405020304" pitchFamily="18" charset="0"/>
              </a:rPr>
              <a:t>Rhowch hyd at </a:t>
            </a:r>
            <a:r>
              <a:rPr lang="1106" sz="1200" b="1">
                <a:effectLst/>
                <a:latin typeface="Arial" panose="020B0604020202020204" pitchFamily="34" charset="0"/>
                <a:ea typeface="Times New Roman" panose="02020603050405020304" pitchFamily="18" charset="0"/>
              </a:rPr>
              <a:t>7 marc</a:t>
            </a:r>
            <a:r>
              <a:rPr lang="1106" sz="12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defRPr b="0" i="0"/>
            </a:pPr>
            <a:r>
              <a:rPr lang="1106" sz="1200" b="1">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0 marc </a:t>
            </a:r>
            <a:r>
              <a:rPr lang="1106" sz="1200" b="0">
                <a:effectLst/>
                <a:latin typeface="Arial" panose="020B0604020202020204" pitchFamily="34" charset="0"/>
                <a:ea typeface="Times New Roman" panose="02020603050405020304" pitchFamily="18" charset="0"/>
              </a:rPr>
              <a:t>am ymateb nad yw'n haeddu ennill marciau.</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1-2 farc </a:t>
            </a:r>
            <a:r>
              <a:rPr lang="1106" sz="1200" b="0">
                <a:effectLst/>
                <a:latin typeface="Arial" panose="020B0604020202020204" pitchFamily="34" charset="0"/>
                <a:ea typeface="Times New Roman" panose="02020603050405020304" pitchFamily="18" charset="0"/>
              </a:rPr>
              <a:t>am ystyriaeth sylfaenol sy'n dangos gwybodaeth a dealltwriaeth gyfyngedig ynglŷn â'r heriau y gallai Samara eu hwynebu yn yr ysgol, oherwydd ei dyslecsia</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3-4 marc </a:t>
            </a:r>
            <a:r>
              <a:rPr lang="1106" sz="1200" b="0">
                <a:effectLst/>
                <a:latin typeface="Arial" panose="020B0604020202020204" pitchFamily="34" charset="0"/>
                <a:ea typeface="Times New Roman" panose="02020603050405020304" pitchFamily="18" charset="0"/>
              </a:rPr>
              <a:t>am ystyriaeth dda sy'n dangos rhywfaint o wybodaeth a dealltwriaeth ynglŷn â'r heriau y gallai Samara eu hwynebu yn yr ysgol, oherwydd ei dyslecsia</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5-6 marc </a:t>
            </a:r>
            <a:r>
              <a:rPr lang="1106" sz="1200" b="0">
                <a:effectLst/>
                <a:latin typeface="Arial" panose="020B0604020202020204" pitchFamily="34" charset="0"/>
                <a:ea typeface="Times New Roman" panose="02020603050405020304" pitchFamily="18" charset="0"/>
              </a:rPr>
              <a:t>am ystyriaeth dda iawn sy'n dangos gwybodaeth a dealltwriaeth ynglŷn â'r heriau y gallai Samara eu hwynebu yn yr ysgol, oherwydd ei dyslecsia</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7 marc </a:t>
            </a:r>
            <a:r>
              <a:rPr lang="1106" sz="1200" b="0">
                <a:effectLst/>
                <a:latin typeface="Arial" panose="020B0604020202020204" pitchFamily="34" charset="0"/>
                <a:ea typeface="Times New Roman" panose="02020603050405020304" pitchFamily="18" charset="0"/>
              </a:rPr>
              <a:t>am ystyriaeth ragorol sy'n dangos gwybodaeth a dealltwriaeth fanwl ynglŷn â'r heriau y gallai Samara eu hwynebu yn yr ysgol, oherwydd ei dyslecsia</a:t>
            </a:r>
            <a:endParaRPr lang="en-GB" sz="1200">
              <a:effectLst/>
              <a:latin typeface="Times New Roman" panose="02020603050405020304" pitchFamily="18" charset="0"/>
              <a:ea typeface="Times New Roman" panose="02020603050405020304" pitchFamily="18" charset="0"/>
            </a:endParaRPr>
          </a:p>
        </p:txBody>
      </p:sp>
      <p:sp>
        <p:nvSpPr>
          <p:cNvPr id="12" name="TextBox 11">
            <a:extLst>
              <a:ext uri="{FF2B5EF4-FFF2-40B4-BE49-F238E27FC236}">
                <a16:creationId xmlns:a16="http://schemas.microsoft.com/office/drawing/2014/main" id="{F6B844B8-8230-46ED-8C5C-1E7DDA618647}"/>
              </a:ext>
            </a:extLst>
          </p:cNvPr>
          <p:cNvSpPr txBox="1"/>
          <p:nvPr/>
        </p:nvSpPr>
        <p:spPr>
          <a:xfrm>
            <a:off x="9144000" y="6481139"/>
            <a:ext cx="2771524" cy="274594"/>
          </a:xfrm>
          <a:prstGeom prst="rect">
            <a:avLst/>
          </a:prstGeom>
          <a:noFill/>
        </p:spPr>
        <p:txBody>
          <a:bodyPr wrap="square" rtlCol="0">
            <a:spAutoFit/>
          </a:bodyPr>
          <a:lstStyle/>
          <a:p>
            <a:pPr>
              <a:defRPr b="0" i="0"/>
            </a:pPr>
            <a:r>
              <a:rPr lang="1106" sz="1200" i="1"/>
              <a:t>Mark scheme continued on next page</a:t>
            </a:r>
          </a:p>
        </p:txBody>
      </p:sp>
      <p:pic>
        <p:nvPicPr>
          <p:cNvPr id="5" name="Picture 4">
            <a:extLst>
              <a:ext uri="{FF2B5EF4-FFF2-40B4-BE49-F238E27FC236}">
                <a16:creationId xmlns:a16="http://schemas.microsoft.com/office/drawing/2014/main" id="{1EEDAE3B-71F3-45A0-9610-5FE1BC763BFE}"/>
              </a:ext>
            </a:extLst>
          </p:cNvPr>
          <p:cNvPicPr>
            <a:picLocks noChangeAspect="1"/>
          </p:cNvPicPr>
          <p:nvPr/>
        </p:nvPicPr>
        <p:blipFill>
          <a:blip r:embed="rId4"/>
          <a:stretch>
            <a:fillRect/>
          </a:stretch>
        </p:blipFill>
        <p:spPr>
          <a:xfrm>
            <a:off x="282011" y="1307705"/>
            <a:ext cx="5886450" cy="990600"/>
          </a:xfrm>
          <a:prstGeom prst="rect">
            <a:avLst/>
          </a:prstGeom>
        </p:spPr>
      </p:pic>
    </p:spTree>
    <p:extLst>
      <p:ext uri="{BB962C8B-B14F-4D97-AF65-F5344CB8AC3E}">
        <p14:creationId xmlns:p14="http://schemas.microsoft.com/office/powerpoint/2010/main" val="291881332"/>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1 a’r Cynllun Marcio </a:t>
            </a:r>
            <a:endParaRPr lang="x-none" sz="1800"/>
          </a:p>
        </p:txBody>
      </p:sp>
      <p:sp>
        <p:nvSpPr>
          <p:cNvPr id="16" name="TextBox 15">
            <a:extLst>
              <a:ext uri="{FF2B5EF4-FFF2-40B4-BE49-F238E27FC236}">
                <a16:creationId xmlns:a16="http://schemas.microsoft.com/office/drawing/2014/main" id="{9958C0C5-CBBC-468D-9A59-FFFF16544F29}"/>
              </a:ext>
            </a:extLst>
          </p:cNvPr>
          <p:cNvSpPr txBox="1"/>
          <p:nvPr/>
        </p:nvSpPr>
        <p:spPr>
          <a:xfrm>
            <a:off x="5987142" y="1025634"/>
            <a:ext cx="6097291" cy="5781736"/>
          </a:xfrm>
          <a:prstGeom prst="rect">
            <a:avLst/>
          </a:prstGeom>
          <a:noFill/>
        </p:spPr>
        <p:txBody>
          <a:bodyPr wrap="square">
            <a:spAutoFit/>
          </a:bodyPr>
          <a:lstStyle/>
          <a:p>
            <a:pPr>
              <a:defRPr b="0" i="0"/>
            </a:pPr>
            <a:r>
              <a:rPr lang="1106" sz="1050" b="1">
                <a:effectLst/>
                <a:latin typeface="Arial" panose="020B0604020202020204" pitchFamily="34" charset="0"/>
                <a:ea typeface="Times New Roman" panose="02020603050405020304" pitchFamily="18" charset="0"/>
              </a:rPr>
              <a:t>Rhowch 0 marc </a:t>
            </a:r>
            <a:r>
              <a:rPr lang="1106" sz="1050" b="0">
                <a:effectLst/>
                <a:latin typeface="Arial" panose="020B0604020202020204" pitchFamily="34" charset="0"/>
                <a:ea typeface="Times New Roman" panose="02020603050405020304" pitchFamily="18" charset="0"/>
              </a:rPr>
              <a:t>am ymateb nad yw'n haeddu ennill marciau</a:t>
            </a:r>
            <a:endParaRPr lang="en-GB" sz="1050">
              <a:effectLst/>
              <a:latin typeface="Times New Roman" panose="02020603050405020304" pitchFamily="18" charset="0"/>
              <a:ea typeface="Times New Roman" panose="02020603050405020304" pitchFamily="18" charset="0"/>
            </a:endParaRPr>
          </a:p>
          <a:p>
            <a:pPr>
              <a:defRPr b="0" i="0"/>
            </a:pPr>
            <a:r>
              <a:rPr lang="1106" sz="1050" b="1">
                <a:effectLst/>
                <a:latin typeface="Arial" panose="020B0604020202020204" pitchFamily="34" charset="0"/>
                <a:ea typeface="Times New Roman" panose="02020603050405020304" pitchFamily="18" charset="0"/>
              </a:rPr>
              <a:t>Rhowch 1-2 farc </a:t>
            </a:r>
            <a:r>
              <a:rPr lang="1106" sz="1050" b="0">
                <a:effectLst/>
                <a:latin typeface="Arial" panose="020B0604020202020204" pitchFamily="34" charset="0"/>
                <a:ea typeface="Times New Roman" panose="02020603050405020304" pitchFamily="18" charset="0"/>
              </a:rPr>
              <a:t>am drafodaeth sylfaenol heb fawr o wybodaeth na dealltwriaeth ynglŷn â'r manteision i bobl ifanc o wneud gweithgareddau chwaraeon yn unigol neu mewn grŵp.</a:t>
            </a:r>
            <a:endParaRPr lang="en-GB" sz="1050">
              <a:effectLst/>
              <a:latin typeface="Times New Roman" panose="02020603050405020304" pitchFamily="18" charset="0"/>
              <a:ea typeface="Times New Roman" panose="02020603050405020304" pitchFamily="18" charset="0"/>
            </a:endParaRPr>
          </a:p>
          <a:p>
            <a:pPr>
              <a:defRPr b="0" i="0"/>
            </a:pPr>
            <a:r>
              <a:rPr lang="1106" sz="1050" b="1">
                <a:effectLst/>
                <a:latin typeface="Arial" panose="020B0604020202020204" pitchFamily="34" charset="0"/>
                <a:ea typeface="Times New Roman" panose="02020603050405020304" pitchFamily="18" charset="0"/>
              </a:rPr>
              <a:t>Rhowch 3-4 marc </a:t>
            </a:r>
            <a:r>
              <a:rPr lang="1106" sz="1050" b="0">
                <a:effectLst/>
                <a:latin typeface="Arial" panose="020B0604020202020204" pitchFamily="34" charset="0"/>
                <a:ea typeface="Times New Roman" panose="02020603050405020304" pitchFamily="18" charset="0"/>
              </a:rPr>
              <a:t>am drafodaeth dda â rhywfaint o wybodaeth a dealltwriaeth ynglŷn â'r manteision i bobl ifanc o wneud gweithgareddau chwaraeon yn unigol neu mewn grŵp.</a:t>
            </a:r>
            <a:endParaRPr lang="en-GB" sz="1050">
              <a:effectLst/>
              <a:latin typeface="Times New Roman" panose="02020603050405020304" pitchFamily="18" charset="0"/>
              <a:ea typeface="Times New Roman" panose="02020603050405020304" pitchFamily="18" charset="0"/>
            </a:endParaRPr>
          </a:p>
          <a:p>
            <a:pPr>
              <a:defRPr b="0" i="0"/>
            </a:pPr>
            <a:r>
              <a:rPr lang="1106" sz="800">
                <a:effectLst/>
                <a:latin typeface="Arial" panose="020B0604020202020204" pitchFamily="34" charset="0"/>
                <a:ea typeface="Times New Roman" panose="02020603050405020304" pitchFamily="18" charset="0"/>
              </a:rPr>
              <a:t> </a:t>
            </a:r>
            <a:endParaRPr lang="en-GB" sz="800">
              <a:effectLst/>
              <a:latin typeface="Times New Roman" panose="02020603050405020304" pitchFamily="18" charset="0"/>
              <a:ea typeface="Times New Roman" panose="02020603050405020304" pitchFamily="18" charset="0"/>
            </a:endParaRPr>
          </a:p>
          <a:p>
            <a:pPr>
              <a:defRPr b="0" i="0"/>
            </a:pPr>
            <a:r>
              <a:rPr lang="1106" sz="1050">
                <a:effectLst/>
                <a:latin typeface="Arial" panose="020B0604020202020204" pitchFamily="34" charset="0"/>
                <a:ea typeface="Times New Roman" panose="02020603050405020304" pitchFamily="18" charset="0"/>
              </a:rPr>
              <a:t>Gallai'r ymatebion gyfeirio at: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50">
                <a:solidFill>
                  <a:srgbClr val="000000"/>
                </a:solidFill>
                <a:effectLst/>
                <a:latin typeface="Arial" panose="020B0604020202020204" pitchFamily="34" charset="0"/>
                <a:ea typeface="Times New Roman" panose="02020603050405020304" pitchFamily="18" charset="0"/>
              </a:rPr>
              <a:t>Mae gweithgarwch corfforol rheolaidd yn hybu twf a datblygiad / iechyd corfforol / meddyliol a seicogymdeithasol ac ati.</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50">
                <a:solidFill>
                  <a:srgbClr val="000000"/>
                </a:solidFill>
                <a:effectLst/>
                <a:latin typeface="Arial" panose="020B0604020202020204" pitchFamily="34" charset="0"/>
                <a:ea typeface="Times New Roman" panose="02020603050405020304" pitchFamily="18" charset="0"/>
              </a:rPr>
              <a:t>Mae gweithgarwch corfforol yn lleihau'r risg o glefyd y galon / pwysedd gwaed uchel / gordewdra, ac yn fuddiol i amryw o agweddau eraill ar iechyd a ffitrwydd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50">
                <a:solidFill>
                  <a:srgbClr val="000000"/>
                </a:solidFill>
                <a:effectLst/>
                <a:latin typeface="Arial" panose="020B0604020202020204" pitchFamily="34" charset="0"/>
                <a:ea typeface="Times New Roman" panose="02020603050405020304" pitchFamily="18" charset="0"/>
              </a:rPr>
              <a:t>Mae'n gwella capasiti aerobig / cryfder cyhyrau ac esgyrn / hyblygrwydd</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50">
                <a:solidFill>
                  <a:srgbClr val="000000"/>
                </a:solidFill>
                <a:effectLst/>
                <a:latin typeface="Arial" panose="020B0604020202020204" pitchFamily="34" charset="0"/>
                <a:ea typeface="Times New Roman" panose="02020603050405020304" pitchFamily="18" charset="0"/>
              </a:rPr>
              <a:t>Mae ymarfer corff a chwaraeon tîm yn gallu lleihau straen / gorbryder ac iselder ac ati</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50">
                <a:solidFill>
                  <a:srgbClr val="000000"/>
                </a:solidFill>
                <a:effectLst/>
                <a:latin typeface="Arial" panose="020B0604020202020204" pitchFamily="34" charset="0"/>
                <a:ea typeface="Times New Roman" panose="02020603050405020304" pitchFamily="18" charset="0"/>
              </a:rPr>
              <a:t>Mae gweithgarwch corfforol yn gallu gwella iechyd meddwl drwy leihau ac atal cyflyrau fel gorbryder ac iselder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50">
                <a:solidFill>
                  <a:srgbClr val="000000"/>
                </a:solidFill>
                <a:effectLst/>
                <a:latin typeface="Arial" panose="020B0604020202020204" pitchFamily="34" charset="0"/>
                <a:ea typeface="Times New Roman" panose="02020603050405020304" pitchFamily="18" charset="0"/>
              </a:rPr>
              <a:t>Mae ymarfer corff a chymryd rhan mewn chwaraeon yn gallu gwella hwyliau a bod yn fuddiol i les cyffredinol</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50">
                <a:solidFill>
                  <a:srgbClr val="000000"/>
                </a:solidFill>
                <a:effectLst/>
                <a:latin typeface="Arial" panose="020B0604020202020204" pitchFamily="34" charset="0"/>
                <a:ea typeface="Times New Roman" panose="02020603050405020304" pitchFamily="18" charset="0"/>
              </a:rPr>
              <a:t>Mae cymryd rhan mewn chwaraeon yn gallu gwella canlyniadau fel hunangysyniad / ymddygiadau cymdeithasol / nodau personol a chymhelliant ac ati</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50">
                <a:solidFill>
                  <a:srgbClr val="000000"/>
                </a:solidFill>
                <a:effectLst/>
                <a:latin typeface="Arial" panose="020B0604020202020204" pitchFamily="34" charset="0"/>
                <a:ea typeface="Times New Roman" panose="02020603050405020304" pitchFamily="18" charset="0"/>
              </a:rPr>
              <a:t>Mae cymryd rhan mewn chwaraeon yn ystod y glasoed yn gallu cynyddu cyfranogiad mewn gweithgarwch corfforol yn y presennol a'r dyfodol</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050" i="1">
                <a:effectLst/>
                <a:latin typeface="+mj-lt"/>
                <a:ea typeface="Times New Roman" panose="02020603050405020304" pitchFamily="18" charset="0"/>
              </a:rPr>
              <a:t>Mae gweithgarwch</a:t>
            </a:r>
            <a:r>
              <a:rPr lang="1106" sz="1050">
                <a:solidFill>
                  <a:srgbClr val="000000"/>
                </a:solidFill>
                <a:effectLst/>
                <a:latin typeface="+mj-lt"/>
                <a:ea typeface="Times New Roman" panose="02020603050405020304" pitchFamily="18" charset="0"/>
              </a:rPr>
              <a:t> corfforol yn rhoi manteision iechyd uniongyrchol a hirdymor </a:t>
            </a:r>
          </a:p>
          <a:p>
            <a:pPr marL="342900" lvl="0" indent="-342900">
              <a:buFont typeface="Symbol" panose="05050102010706020507" pitchFamily="18" charset="2"/>
              <a:buChar char=""/>
              <a:defRPr b="0" i="0"/>
            </a:pPr>
            <a:r>
              <a:rPr lang="1106" sz="1050">
                <a:solidFill>
                  <a:srgbClr val="000000"/>
                </a:solidFill>
                <a:effectLst/>
                <a:latin typeface="+mj-lt"/>
                <a:ea typeface="Times New Roman" panose="02020603050405020304" pitchFamily="18" charset="0"/>
              </a:rPr>
              <a:t>Mae chwaraeon a ffordd weithgar o fyw yn chwarae rhan bwysig ym mywyd unigolyn ifanc</a:t>
            </a:r>
            <a:endParaRPr lang="en-GB" sz="1050">
              <a:effectLst/>
              <a:latin typeface="+mj-lt"/>
              <a:ea typeface="Times New Roman" panose="02020603050405020304" pitchFamily="18" charset="0"/>
            </a:endParaRPr>
          </a:p>
          <a:p>
            <a:pPr marL="342900" lvl="0" indent="-342900">
              <a:buFont typeface="Symbol" panose="05050102010706020507" pitchFamily="18" charset="2"/>
              <a:buChar char=""/>
              <a:defRPr b="0" i="0"/>
            </a:pPr>
            <a:r>
              <a:rPr lang="1106" sz="1050">
                <a:solidFill>
                  <a:srgbClr val="000000"/>
                </a:solidFill>
                <a:effectLst/>
                <a:latin typeface="+mj-lt"/>
                <a:ea typeface="Times New Roman" panose="02020603050405020304" pitchFamily="18" charset="0"/>
              </a:rPr>
              <a:t>Mae cyflawni nod mewn chwaraeon neu ffitrwydd yn gallu annog pobl ifanc i gyflawni uchelgeisiau eraill  </a:t>
            </a:r>
            <a:endParaRPr lang="en-GB" sz="1050">
              <a:effectLst/>
              <a:latin typeface="+mj-lt"/>
              <a:ea typeface="Times New Roman" panose="02020603050405020304" pitchFamily="18" charset="0"/>
            </a:endParaRPr>
          </a:p>
          <a:p>
            <a:pPr marL="342900" lvl="0" indent="-342900">
              <a:buFont typeface="Symbol" panose="05050102010706020507" pitchFamily="18" charset="2"/>
              <a:buChar char=""/>
              <a:defRPr b="0" i="0"/>
            </a:pPr>
            <a:r>
              <a:rPr lang="1106" sz="1050">
                <a:solidFill>
                  <a:srgbClr val="000000"/>
                </a:solidFill>
                <a:effectLst/>
                <a:latin typeface="+mj-lt"/>
                <a:ea typeface="Times New Roman" panose="02020603050405020304" pitchFamily="18" charset="0"/>
              </a:rPr>
              <a:t>Mae rhannu nod cyffredin â grŵp o chwaraewyr yn helpu i adeiladu gwaith tîm a chyfathrebu effeithiol i ddatrys problemau ac ati </a:t>
            </a:r>
            <a:endParaRPr lang="en-GB" sz="1050">
              <a:effectLst/>
              <a:latin typeface="+mj-lt"/>
              <a:ea typeface="Times New Roman" panose="02020603050405020304" pitchFamily="18" charset="0"/>
            </a:endParaRPr>
          </a:p>
          <a:p>
            <a:pPr marL="342900" lvl="0" indent="-342900">
              <a:buFont typeface="Symbol" panose="05050102010706020507" pitchFamily="18" charset="2"/>
              <a:buChar char=""/>
              <a:defRPr b="0" i="0"/>
            </a:pPr>
            <a:r>
              <a:rPr lang="1106" sz="1050">
                <a:solidFill>
                  <a:srgbClr val="000000"/>
                </a:solidFill>
                <a:effectLst/>
                <a:latin typeface="+mj-lt"/>
                <a:ea typeface="Times New Roman" panose="02020603050405020304" pitchFamily="18" charset="0"/>
              </a:rPr>
              <a:t>Mewn chwaraeon, mae angen cofio / ailadrodd / dysgu – setiau sgiliau sy'n uniongyrchol berthnasol i waith dosbarth ac ati</a:t>
            </a:r>
            <a:endParaRPr lang="en-GB" sz="1050">
              <a:effectLst/>
              <a:latin typeface="+mj-lt"/>
              <a:ea typeface="Times New Roman" panose="02020603050405020304" pitchFamily="18" charset="0"/>
            </a:endParaRPr>
          </a:p>
          <a:p>
            <a:pPr marL="342900" lvl="0" indent="-342900">
              <a:buFont typeface="Symbol" panose="05050102010706020507" pitchFamily="18" charset="2"/>
              <a:buChar char=""/>
              <a:defRPr b="0" i="0"/>
            </a:pPr>
            <a:r>
              <a:rPr lang="1106" sz="1050">
                <a:solidFill>
                  <a:srgbClr val="000000"/>
                </a:solidFill>
                <a:effectLst/>
                <a:latin typeface="+mj-lt"/>
                <a:ea typeface="Times New Roman" panose="02020603050405020304" pitchFamily="18" charset="0"/>
              </a:rPr>
              <a:t>Mae ymarfer corff yn dda i'r meddwl / corff / a'r enaid ac ati</a:t>
            </a:r>
            <a:endParaRPr lang="en-GB" sz="1050">
              <a:effectLst/>
              <a:latin typeface="+mj-lt"/>
              <a:ea typeface="Times New Roman" panose="02020603050405020304" pitchFamily="18" charset="0"/>
            </a:endParaRPr>
          </a:p>
          <a:p>
            <a:pPr marL="342900" lvl="0" indent="-342900">
              <a:buFont typeface="Symbol" panose="05050102010706020507" pitchFamily="18" charset="2"/>
              <a:buChar char=""/>
              <a:defRPr b="0" i="0"/>
            </a:pPr>
            <a:r>
              <a:rPr lang="1106" sz="1050">
                <a:solidFill>
                  <a:srgbClr val="000000"/>
                </a:solidFill>
                <a:effectLst/>
                <a:latin typeface="+mj-lt"/>
                <a:ea typeface="Times New Roman" panose="02020603050405020304" pitchFamily="18" charset="0"/>
              </a:rPr>
              <a:t>Mae chwaraeon tîm yn helpu i ddysgu atebolrwydd / ymroddiad / arweinyddiaeth / sgiliau eraill i bobl ifanc </a:t>
            </a:r>
            <a:endParaRPr lang="en-GB" sz="1050">
              <a:effectLst/>
              <a:latin typeface="+mj-lt"/>
              <a:ea typeface="Times New Roman" panose="02020603050405020304" pitchFamily="18" charset="0"/>
            </a:endParaRPr>
          </a:p>
          <a:p>
            <a:pPr marL="342900" lvl="0" indent="-342900">
              <a:buFont typeface="Symbol" panose="05050102010706020507" pitchFamily="18" charset="2"/>
              <a:buChar char=""/>
              <a:defRPr b="0" i="0"/>
            </a:pPr>
            <a:r>
              <a:rPr lang="1106" sz="1050">
                <a:solidFill>
                  <a:srgbClr val="000000"/>
                </a:solidFill>
                <a:effectLst/>
                <a:latin typeface="+mj-lt"/>
                <a:ea typeface="Times New Roman" panose="02020603050405020304" pitchFamily="18" charset="0"/>
              </a:rPr>
              <a:t>Dangos dealltwriaeth o ddatblygiad cyfannol mewn gweithgareddau chwaraeon </a:t>
            </a:r>
            <a:endParaRPr lang="en-GB" sz="1050">
              <a:effectLst/>
              <a:latin typeface="+mj-lt"/>
              <a:ea typeface="Times New Roman" panose="02020603050405020304" pitchFamily="18" charset="0"/>
            </a:endParaRPr>
          </a:p>
          <a:p>
            <a:pPr>
              <a:defRPr b="0" i="0"/>
            </a:pPr>
            <a:r>
              <a:rPr lang="1106" sz="800">
                <a:effectLst/>
                <a:latin typeface="+mj-lt"/>
                <a:ea typeface="Times New Roman" panose="02020603050405020304" pitchFamily="18" charset="0"/>
              </a:rPr>
              <a:t> </a:t>
            </a:r>
          </a:p>
          <a:p>
            <a:pPr>
              <a:defRPr b="0" i="0"/>
            </a:pPr>
            <a:r>
              <a:rPr lang="1106" sz="1050">
                <a:effectLst/>
                <a:latin typeface="+mj-lt"/>
                <a:ea typeface="Times New Roman" panose="02020603050405020304" pitchFamily="18" charset="0"/>
              </a:rPr>
              <a:t>Nid yw'r rhestr hon yn cynnwys popeth. </a:t>
            </a:r>
            <a:endParaRPr lang="en-GB" sz="1050">
              <a:effectLst/>
              <a:latin typeface="+mj-lt"/>
              <a:ea typeface="Times New Roman" panose="02020603050405020304" pitchFamily="18" charset="0"/>
            </a:endParaRPr>
          </a:p>
          <a:p>
            <a:pPr>
              <a:defRPr b="0" i="0"/>
            </a:pPr>
            <a:r>
              <a:rPr lang="1106" sz="1050">
                <a:effectLst/>
                <a:latin typeface="+mj-lt"/>
                <a:ea typeface="Times New Roman" panose="02020603050405020304" pitchFamily="18" charset="0"/>
              </a:rPr>
              <a:t>Rhowch farciau am unrhyw ymateb perthnasol arall.</a:t>
            </a:r>
            <a:endParaRPr lang="en-GB" sz="1050">
              <a:effectLst/>
              <a:latin typeface="+mj-lt"/>
              <a:ea typeface="Times New Roman" panose="02020603050405020304" pitchFamily="18" charset="0"/>
            </a:endParaRPr>
          </a:p>
        </p:txBody>
      </p:sp>
      <p:sp>
        <p:nvSpPr>
          <p:cNvPr id="18" name="TextBox 17">
            <a:extLst>
              <a:ext uri="{FF2B5EF4-FFF2-40B4-BE49-F238E27FC236}">
                <a16:creationId xmlns:a16="http://schemas.microsoft.com/office/drawing/2014/main" id="{CF489C69-0574-455B-8A37-593D9A558A81}"/>
              </a:ext>
            </a:extLst>
          </p:cNvPr>
          <p:cNvSpPr txBox="1"/>
          <p:nvPr/>
        </p:nvSpPr>
        <p:spPr>
          <a:xfrm>
            <a:off x="325245" y="5408751"/>
            <a:ext cx="5378725" cy="945825"/>
          </a:xfrm>
          <a:prstGeom prst="rect">
            <a:avLst/>
          </a:prstGeom>
          <a:noFill/>
        </p:spPr>
        <p:txBody>
          <a:bodyPr wrap="square">
            <a:spAutoFit/>
          </a:bodyPr>
          <a:lstStyle/>
          <a:p>
            <a:pPr>
              <a:defRPr b="0" i="0"/>
            </a:pPr>
            <a:r>
              <a:rPr lang="1106" sz="1400" i="1"/>
              <a:t>Disgrifiwch Trafodwch </a:t>
            </a:r>
          </a:p>
          <a:p>
            <a:pPr>
              <a:defRPr b="0" i="0"/>
            </a:pPr>
            <a:r>
              <a:rPr lang="1106" sz="1400" i="1"/>
              <a:t>Rhowch fanylion effaith, h.y. yr hyn sydd wedi newid/digwydd Archwiliwch fater yn fanwl/mewn ffordd strwythuredig, gan ystyried syniadau gwahanol </a:t>
            </a:r>
          </a:p>
        </p:txBody>
      </p:sp>
      <p:pic>
        <p:nvPicPr>
          <p:cNvPr id="9" name="Picture 8">
            <a:extLst>
              <a:ext uri="{FF2B5EF4-FFF2-40B4-BE49-F238E27FC236}">
                <a16:creationId xmlns:a16="http://schemas.microsoft.com/office/drawing/2014/main" id="{3AE46A84-FE7C-42B8-889E-FFC30AB99B2B}"/>
              </a:ext>
            </a:extLst>
          </p:cNvPr>
          <p:cNvPicPr>
            <a:picLocks noChangeAspect="1"/>
          </p:cNvPicPr>
          <p:nvPr/>
        </p:nvPicPr>
        <p:blipFill>
          <a:blip r:embed="rId2"/>
          <a:stretch>
            <a:fillRect/>
          </a:stretch>
        </p:blipFill>
        <p:spPr>
          <a:xfrm>
            <a:off x="200025" y="1257300"/>
            <a:ext cx="5570731" cy="3023854"/>
          </a:xfrm>
          <a:prstGeom prst="rect">
            <a:avLst/>
          </a:prstGeom>
        </p:spPr>
      </p:pic>
    </p:spTree>
    <p:extLst>
      <p:ext uri="{BB962C8B-B14F-4D97-AF65-F5344CB8AC3E}">
        <p14:creationId xmlns:p14="http://schemas.microsoft.com/office/powerpoint/2010/main" val="3630742754"/>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7 (a) Cynllun Marcio parhad</a:t>
            </a:r>
            <a:endParaRPr lang="en-GB" sz="1800"/>
          </a:p>
        </p:txBody>
      </p:sp>
      <p:sp>
        <p:nvSpPr>
          <p:cNvPr id="10" name="TextBox 9">
            <a:extLst>
              <a:ext uri="{FF2B5EF4-FFF2-40B4-BE49-F238E27FC236}">
                <a16:creationId xmlns:a16="http://schemas.microsoft.com/office/drawing/2014/main" id="{41BF642D-AF2E-4FC3-996F-6E607500B181}"/>
              </a:ext>
            </a:extLst>
          </p:cNvPr>
          <p:cNvSpPr txBox="1"/>
          <p:nvPr/>
        </p:nvSpPr>
        <p:spPr>
          <a:xfrm>
            <a:off x="282011" y="1341014"/>
            <a:ext cx="5514698" cy="4851167"/>
          </a:xfrm>
          <a:prstGeom prst="rect">
            <a:avLst/>
          </a:prstGeom>
          <a:noFill/>
        </p:spPr>
        <p:txBody>
          <a:bodyPr wrap="square">
            <a:spAutoFit/>
          </a:bodyPr>
          <a:lstStyle/>
          <a:p>
            <a:pPr>
              <a:defRPr b="0" i="0"/>
            </a:pPr>
            <a:r>
              <a:rPr lang="1106" sz="1200">
                <a:effectLst/>
                <a:latin typeface="Arial" panose="020B0604020202020204" pitchFamily="34" charset="0"/>
                <a:ea typeface="Times New Roman" panose="02020603050405020304" pitchFamily="18" charset="0"/>
              </a:rPr>
              <a:t>Gallai'r ymatebion gyfeirio at: </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Efallai bod diffyg hyder gan Samara oherwydd ei gallu i ddarllen. Efallai y byddai'n osgoi'r ysgol / efallai bydd diffyg hunan-barch ganddi ac ati.</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Yn yr ysgol uwchradd mae cynnydd mewn disgwyliadau o ran gwaith cartref a gall Samara gael trafferth gyda darllen / llwyth gwaith / methu deall y tasgau'n glir ac ati</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Gall Samara wneud camgymeriadau syml yn aml mewn mathemateg e.e. drysu rhifau mewn problemau geiriau / drysu dilyniant camau / cael ateb anghywir er ei bod efallai'n deall y cysyniadau</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Mae dysgu ieithoedd tramor yn anodd i blant sydd â dyslecsia / gall Samara osgoi darllen yn uchel / diffyg hyder</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Gall Samara gael problemau â chywirdeb a rhuglder wrth ddarllen ac ysgrifennu</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Gall dyslecsia effeithio ar ysgrifennu / mathemateg / a gallu ieithyddol Samara ac ati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Nid ar ddysgu Samara yn unig y mae dyslecsia yn effeithio. Gallai hefyd effeithio ar sgiliau a gweithgareddau bob dydd </a:t>
            </a:r>
            <a:r>
              <a:rPr lang="1106" sz="1200">
                <a:effectLst/>
                <a:latin typeface="Arial" panose="020B0604020202020204" pitchFamily="34" charset="0"/>
                <a:ea typeface="Times New Roman" panose="02020603050405020304" pitchFamily="18" charset="0"/>
              </a:rPr>
              <a:t>e.e.</a:t>
            </a:r>
            <a:r>
              <a:rPr lang="1106" sz="1200">
                <a:solidFill>
                  <a:srgbClr val="000000"/>
                </a:solidFill>
                <a:effectLst/>
                <a:latin typeface="Arial" panose="020B0604020202020204" pitchFamily="34" charset="0"/>
                <a:ea typeface="Times New Roman" panose="02020603050405020304" pitchFamily="18" charset="0"/>
              </a:rPr>
              <a:t> rhyngweithio cymdeithasol / cof / ymdrin â straen</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Mae darllen ar yr olwg gyntaf yn anodd i blentyn â dyslecsia a gall achosi gorbryder mewn gwersi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Gallai fod yn anodd adolygu ar gyfer profion gan y gall geiriau gael eu talfyrru gan achosi problemau e.e. gall darllen a sillafu gymryd hirach / gall fod angen mwy o amser ar Samara i ddatrys y geiriau / gall dysgu pethau ar y cof fod yn fwy anodd ac ati </a:t>
            </a:r>
            <a:endParaRPr lang="en-GB" sz="1200">
              <a:effectLst/>
              <a:latin typeface="Times New Roman" panose="02020603050405020304" pitchFamily="18" charset="0"/>
              <a:ea typeface="Times New Roman" panose="02020603050405020304" pitchFamily="18" charset="0"/>
            </a:endParaRPr>
          </a:p>
          <a:p>
            <a:pPr lvl="0"/>
            <a:endParaRPr lang="en-GB" sz="1200">
              <a:effectLst/>
              <a:latin typeface="Times New Roman" panose="02020603050405020304" pitchFamily="18" charset="0"/>
              <a:ea typeface="Times New Roman" panose="02020603050405020304" pitchFamily="18" charset="0"/>
            </a:endParaRPr>
          </a:p>
        </p:txBody>
      </p:sp>
      <p:sp>
        <p:nvSpPr>
          <p:cNvPr id="12" name="TextBox 11">
            <a:extLst>
              <a:ext uri="{FF2B5EF4-FFF2-40B4-BE49-F238E27FC236}">
                <a16:creationId xmlns:a16="http://schemas.microsoft.com/office/drawing/2014/main" id="{AB185CE1-E2B5-4F2B-8D69-DBD23ACBD900}"/>
              </a:ext>
            </a:extLst>
          </p:cNvPr>
          <p:cNvSpPr txBox="1"/>
          <p:nvPr/>
        </p:nvSpPr>
        <p:spPr>
          <a:xfrm>
            <a:off x="6400802" y="1720840"/>
            <a:ext cx="5273954" cy="3935853"/>
          </a:xfrm>
          <a:prstGeom prst="rect">
            <a:avLst/>
          </a:prstGeom>
          <a:noFill/>
        </p:spPr>
        <p:txBody>
          <a:bodyPr wrap="square">
            <a:spAutoFit/>
          </a:bodyPr>
          <a:lstStyle/>
          <a:p>
            <a:pPr marL="342900" lvl="0" indent="-342900">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Gall gwaith prawfddarllen fod yn anodd i Samara ei gwblhau gan y gallai fod yn anodd sylwi ar unrhyw wallau / gwaith caled / heriol ac ati</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Efallai y bydd Samara yn teimlo dan straen am yr ysgol ac am ba mor gyflym mae'n rhaid iddi weithio yn y dosbarth / mae gwaith cartref yn anodd ac yn cymryd amser / mae darllen yn heriol ac ati</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Gall anawsterau Samara gynnwys gramadeg / darllen a deall / rhuglder darllen / strwythur brawddeg / ac ysgrifennu yn fwy manwl ac ati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Efallai y bydd bywyd ysgol yn fwy anodd i Samara a bydd angen iddi wneud ymdrech ychwanegol i ymdopi â heriau dyddiol yr ysgol.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Efallai y bydd Samara yn ei chael yn anoddach dysgu ac ymdopi yn yr ysgol uwchradd, gan y bydd ganddi athrawon pynciau gwahanol sydd â lefelau amrywiol o ddisgwyliad e.e. bydd dulliau addysgu yn amrywio / gall lefelau dealltwriaeth amrywio / bydd adnoddau dysgu gwahanol ar gael ac ati</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Anawsterau cyfeillgarwch/bwlio </a:t>
            </a:r>
            <a:endParaRPr lang="en-GB" sz="1200">
              <a:effectLst/>
              <a:latin typeface="Times New Roman" panose="02020603050405020304" pitchFamily="18" charset="0"/>
              <a:ea typeface="Times New Roman" panose="02020603050405020304" pitchFamily="18" charset="0"/>
            </a:endParaRPr>
          </a:p>
          <a:p>
            <a:pPr marL="228600" indent="-228600">
              <a:defRPr b="0" i="0"/>
            </a:pPr>
            <a:r>
              <a:rPr lang="1106" sz="12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Nid yw'r rhestr hon yn cynnwys popeth. </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Rhowch farciau am unrhyw ymateb perthnasol arall.</a:t>
            </a:r>
          </a:p>
          <a:p>
            <a:pPr>
              <a:defRPr b="0" i="0"/>
            </a:pPr>
            <a:r>
              <a:rPr lang="1106" sz="1200">
                <a:effectLst/>
                <a:latin typeface="Arial" panose="020B0604020202020204" pitchFamily="34" charset="0"/>
                <a:ea typeface="Times New Roman" panose="02020603050405020304" pitchFamily="18" charset="0"/>
              </a:rPr>
              <a:t>Rhowch farciau am ymatebion sy'n gyffredinol hefyd. </a:t>
            </a:r>
            <a:endParaRPr lang="en-GB" sz="1200">
              <a:effectLst/>
              <a:latin typeface="Times New Roman" panose="02020603050405020304" pitchFamily="18" charset="0"/>
              <a:ea typeface="Times New Roman" panose="02020603050405020304" pitchFamily="18" charset="0"/>
            </a:endParaRPr>
          </a:p>
          <a:p>
            <a:endParaRPr lang="en-GB" sz="1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28908688"/>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7894539" y="954157"/>
            <a:ext cx="3876301" cy="5406886"/>
          </a:xfrm>
          <a:prstGeom prst="wedgeRoundRectCallout">
            <a:avLst>
              <a:gd name="adj1" fmla="val -55160"/>
              <a:gd name="adj2" fmla="val 55759"/>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sz="1800" i="1">
              <a:solidFill>
                <a:srgbClr val="0070C0"/>
              </a:solidFill>
            </a:endParaRPr>
          </a:p>
          <a:p>
            <a:pPr>
              <a:defRPr b="0" i="0"/>
            </a:pPr>
            <a:r>
              <a:rPr lang="1106" sz="1800" i="1">
                <a:solidFill>
                  <a:srgbClr val="0070C0"/>
                </a:solidFill>
              </a:rPr>
              <a:t>     </a:t>
            </a:r>
          </a:p>
          <a:p>
            <a:endParaRPr lang="en-GB" i="1">
              <a:solidFill>
                <a:srgbClr val="0070C0"/>
              </a:solidFill>
            </a:endParaRPr>
          </a:p>
          <a:p>
            <a:pPr>
              <a:defRPr b="0" i="0"/>
            </a:pPr>
            <a:r>
              <a:rPr lang="1106" sz="1800" i="1">
                <a:solidFill>
                  <a:srgbClr val="0070C0"/>
                </a:solidFill>
              </a:rPr>
              <a:t>           Dyfarnwyd 7 marc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7 (a) gyda sylwadau’r Arholwr</a:t>
            </a:r>
            <a:endParaRPr lang="en-GB" sz="1800"/>
          </a:p>
        </p:txBody>
      </p:sp>
      <p:sp>
        <p:nvSpPr>
          <p:cNvPr id="2" name="TextBox 1">
            <a:extLst>
              <a:ext uri="{FF2B5EF4-FFF2-40B4-BE49-F238E27FC236}">
                <a16:creationId xmlns:a16="http://schemas.microsoft.com/office/drawing/2014/main" id="{9D6C8580-C576-904A-903B-AC9C24E88089}"/>
              </a:ext>
            </a:extLst>
          </p:cNvPr>
          <p:cNvSpPr txBox="1"/>
          <p:nvPr/>
        </p:nvSpPr>
        <p:spPr>
          <a:xfrm>
            <a:off x="8020878" y="1202635"/>
            <a:ext cx="3750799" cy="1464503"/>
          </a:xfrm>
          <a:prstGeom prst="rect">
            <a:avLst/>
          </a:prstGeom>
          <a:noFill/>
        </p:spPr>
        <p:txBody>
          <a:bodyPr wrap="square" rtlCol="0">
            <a:spAutoFit/>
          </a:bodyPr>
          <a:lstStyle/>
          <a:p>
            <a:pPr>
              <a:defRPr b="0" i="0"/>
            </a:pPr>
            <a:r>
              <a:rPr lang="1106">
                <a:solidFill>
                  <a:srgbClr val="0070C0"/>
                </a:solidFill>
                <a:latin typeface="Arial" panose="020B0604020202020204" pitchFamily="34" charset="0"/>
                <a:ea typeface="Times New Roman" panose="02020603050405020304" pitchFamily="18" charset="0"/>
              </a:rPr>
              <a:t>Ystyriaeth ragorol sy'n dangos gwybodaeth a dealltwriaeth fanwl am yr heriau y gallai Samara eu hwynebu yn yr ysgol, oherwydd ei dyslecsia.</a:t>
            </a:r>
            <a:endParaRPr lang="en-GB">
              <a:solidFill>
                <a:srgbClr val="0070C0"/>
              </a:solidFill>
            </a:endParaRPr>
          </a:p>
        </p:txBody>
      </p:sp>
      <p:sp>
        <p:nvSpPr>
          <p:cNvPr id="4" name="TextBox 3">
            <a:extLst>
              <a:ext uri="{FF2B5EF4-FFF2-40B4-BE49-F238E27FC236}">
                <a16:creationId xmlns:a16="http://schemas.microsoft.com/office/drawing/2014/main" id="{4350567B-15F0-E244-9293-CBF75DC875BA}"/>
              </a:ext>
            </a:extLst>
          </p:cNvPr>
          <p:cNvSpPr txBox="1"/>
          <p:nvPr/>
        </p:nvSpPr>
        <p:spPr>
          <a:xfrm>
            <a:off x="7980012" y="2570205"/>
            <a:ext cx="3750799" cy="4088404"/>
          </a:xfrm>
          <a:prstGeom prst="rect">
            <a:avLst/>
          </a:prstGeom>
          <a:noFill/>
        </p:spPr>
        <p:txBody>
          <a:bodyPr wrap="square" rtlCol="0">
            <a:spAutoFit/>
          </a:bodyPr>
          <a:lstStyle/>
          <a:p>
            <a:pPr>
              <a:spcAft>
                <a:spcPts val="600"/>
              </a:spcAft>
              <a:defRPr b="0" i="0"/>
            </a:pPr>
            <a:r>
              <a:rPr lang="1106">
                <a:solidFill>
                  <a:srgbClr val="0070C0"/>
                </a:solidFill>
                <a:latin typeface="Arial" panose="020B0604020202020204" pitchFamily="34" charset="0"/>
                <a:ea typeface="Times New Roman" panose="02020603050405020304" pitchFamily="18" charset="0"/>
              </a:rPr>
              <a:t>Darparwyd manylion yn y ffordd y gallai Samara fod â diffyg hyder oherwydd ei gallu i ddarllen a'i hunan-barch. Pwyntiau'n ymwneud â sut gall dyslecsia effeithio ar allu ieithyddol Samara, cyfathrebu ac ati. Ystyriaeth o sut gallai bywyd ysgol fod yn anoddach i Samara a sut mae angen iddi wneud ymdrech ychwanegol i ymdopi â heriau dyddiol yr ysgol,</a:t>
            </a:r>
            <a:r>
              <a:rPr lang="1106">
                <a:solidFill>
                  <a:srgbClr val="0070C0"/>
                </a:solidFill>
                <a:latin typeface="Times New Roman" panose="02020603050405020304" pitchFamily="18" charset="0"/>
                <a:ea typeface="Times New Roman" panose="02020603050405020304" pitchFamily="18" charset="0"/>
              </a:rPr>
              <a:t> </a:t>
            </a:r>
            <a:r>
              <a:rPr lang="1106">
                <a:solidFill>
                  <a:srgbClr val="0070C0"/>
                </a:solidFill>
                <a:latin typeface="Arial" panose="020B0604020202020204" pitchFamily="34" charset="0"/>
                <a:ea typeface="Times New Roman" panose="02020603050405020304" pitchFamily="18" charset="0"/>
              </a:rPr>
              <a:t> gallai brofi bwlio. </a:t>
            </a:r>
          </a:p>
          <a:p>
            <a:pPr>
              <a:spcAft>
                <a:spcPts val="600"/>
              </a:spcAft>
            </a:pPr>
            <a:endParaRPr lang="en-GB">
              <a:latin typeface="Times New Roman" panose="02020603050405020304" pitchFamily="18" charset="0"/>
              <a:ea typeface="Times New Roman" panose="02020603050405020304" pitchFamily="18" charset="0"/>
            </a:endParaRPr>
          </a:p>
          <a:p>
            <a:pPr lvl="0">
              <a:spcAft>
                <a:spcPts val="600"/>
              </a:spcAft>
            </a:pPr>
            <a:endParaRPr lang="en-GB">
              <a:latin typeface="Times New Roman" panose="02020603050405020304" pitchFamily="18" charset="0"/>
              <a:ea typeface="Times New Roman" panose="02020603050405020304" pitchFamily="18" charset="0"/>
            </a:endParaRPr>
          </a:p>
        </p:txBody>
      </p:sp>
      <p:pic>
        <p:nvPicPr>
          <p:cNvPr id="9" name="Picture 8">
            <a:extLst>
              <a:ext uri="{FF2B5EF4-FFF2-40B4-BE49-F238E27FC236}">
                <a16:creationId xmlns:a16="http://schemas.microsoft.com/office/drawing/2014/main" id="{2457B42E-4A02-49F1-A5AC-F8A5760DB944}"/>
              </a:ext>
            </a:extLst>
          </p:cNvPr>
          <p:cNvPicPr>
            <a:picLocks noChangeAspect="1"/>
          </p:cNvPicPr>
          <p:nvPr/>
        </p:nvPicPr>
        <p:blipFill>
          <a:blip r:embed="rId2"/>
          <a:stretch>
            <a:fillRect/>
          </a:stretch>
        </p:blipFill>
        <p:spPr>
          <a:xfrm>
            <a:off x="86067" y="1061831"/>
            <a:ext cx="6627527" cy="1115312"/>
          </a:xfrm>
          <a:prstGeom prst="rect">
            <a:avLst/>
          </a:prstGeom>
        </p:spPr>
      </p:pic>
      <p:sp>
        <p:nvSpPr>
          <p:cNvPr id="12" name="TextBox 11">
            <a:extLst>
              <a:ext uri="{FF2B5EF4-FFF2-40B4-BE49-F238E27FC236}">
                <a16:creationId xmlns:a16="http://schemas.microsoft.com/office/drawing/2014/main" id="{D53B9F78-67BD-4DFD-A260-A67392D54861}"/>
              </a:ext>
            </a:extLst>
          </p:cNvPr>
          <p:cNvSpPr txBox="1"/>
          <p:nvPr/>
        </p:nvSpPr>
        <p:spPr>
          <a:xfrm>
            <a:off x="86067" y="2363751"/>
            <a:ext cx="7307509" cy="4576570"/>
          </a:xfrm>
          <a:prstGeom prst="rect">
            <a:avLst/>
          </a:prstGeom>
          <a:noFill/>
        </p:spPr>
        <p:txBody>
          <a:bodyPr wrap="square">
            <a:spAutoFit/>
          </a:bodyPr>
          <a:lstStyle/>
          <a:p>
            <a:pPr>
              <a:defRPr b="0" i="0"/>
            </a:pPr>
            <a:r>
              <a:rPr lang="1106" sz="1400" dirty="0"/>
              <a:t>Efallai y bydd Samara'n ei chael yn anodd darllen cyfarwyddiadau, llyfrau neu daflenni gwaith yn gywir. Gallai hyn effeithio ar berfformiad ei gwaith gan y gallai gamddeall yr hyn sy'n digwydd ac efallai na fydd yn teimlo'n gyfforddus mewn amgylchedd newydd i ofyn am gymorth. Yn anffodus, gall Samara gael ei bwlio yn yr ysgol oherwydd ei hanabledd. Gallai hyn effeithio ar ei hunan-barch a gwneud iddi deimlo'n hunan-ymwybodol am ei hanabledd. Efallai y bydd Samara'n teimlo'n wahanol am fod angen cymorth ychwanegol a allai wneud iddi deimlo'n ansicr am beidio â bod fel yr holl blant eraill. Efallai y byddai'n teimlo'n hunan-ymwybodol am fod angen cymorth a chefnogaeth ychwanegol. At hynny, efallai na fydd hi'n gallu mynegi ei hun yn hyderus gan ddefnyddio ei geirfa gan y gallai fod yn gyfyngedig oherwydd ei dyslecsia. Gallai hyn wneud iddi deimlo'n hunan-ymwybodol am beidio â gwybod yr un faint o eiriau â'r plant eraill. Gall Samara hefyd ei chael yn anodd cyfathrebu â phobl eraill oherwydd ei geirfa gyfyngedig. Gallai hyn gynnwys ei chael yn anodd siarad â chyfoedion, ymarferwyr neu ei rhieni. Mae ei dyslecsia'n debygol o effeithio'n fawr ar ei chyfathrebu. Efallai y bydd Samara'n ei chael yn anodd mewn gwaith grŵp ac efallai bydd ganddi ddiffyg sgiliau arwain oherwydd ei geirfa fach a'i dealltwriaeth o eiriau a brawddegau ar bapur. Gallai hyn achosi iddi deimlo wedi'i gadael allan yn ystod gwaith grŵp oni bai y rhoddir y cymorth cywir i Samara. Yn olaf, efallai y bydd angen cymorth ychwanegol ar Samara a gallai ei datblygiad arafu, gan wneud iddi deimlo'n hunan-ymwybodol. Os cynigir y cymorth cywir i Samara, bydd hi'n gallu symud ymlaen drwy ei datblygiad yn gyflym. </a:t>
            </a:r>
            <a:endParaRPr lang="en-GB" sz="1400" dirty="0"/>
          </a:p>
        </p:txBody>
      </p:sp>
    </p:spTree>
    <p:extLst>
      <p:ext uri="{BB962C8B-B14F-4D97-AF65-F5344CB8AC3E}">
        <p14:creationId xmlns:p14="http://schemas.microsoft.com/office/powerpoint/2010/main" val="1727931977"/>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7854136" y="949798"/>
            <a:ext cx="4080536" cy="5162767"/>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pPr>
              <a:defRPr b="0" i="0"/>
            </a:pPr>
            <a:r>
              <a:rPr lang="1106" i="1">
                <a:solidFill>
                  <a:srgbClr val="0070C0"/>
                </a:solidFill>
              </a:rPr>
              <a:t>                   </a:t>
            </a:r>
            <a:endParaRPr lang="en-GB" sz="1800" i="1">
              <a:solidFill>
                <a:srgbClr val="0070C0"/>
              </a:solidFill>
            </a:endParaRP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7 (a) gyda sylwadau’r Arholwr</a:t>
            </a:r>
            <a:endParaRPr lang="en-GB" sz="1800"/>
          </a:p>
        </p:txBody>
      </p:sp>
      <p:sp>
        <p:nvSpPr>
          <p:cNvPr id="2" name="TextBox 1">
            <a:extLst>
              <a:ext uri="{FF2B5EF4-FFF2-40B4-BE49-F238E27FC236}">
                <a16:creationId xmlns:a16="http://schemas.microsoft.com/office/drawing/2014/main" id="{A5A8D2EB-7A9D-9E43-B9E0-A55683A78923}"/>
              </a:ext>
            </a:extLst>
          </p:cNvPr>
          <p:cNvSpPr txBox="1"/>
          <p:nvPr/>
        </p:nvSpPr>
        <p:spPr>
          <a:xfrm>
            <a:off x="8020878" y="954158"/>
            <a:ext cx="3754550" cy="4790145"/>
          </a:xfrm>
          <a:prstGeom prst="rect">
            <a:avLst/>
          </a:prstGeom>
          <a:noFill/>
        </p:spPr>
        <p:txBody>
          <a:bodyPr wrap="square" rtlCol="0">
            <a:spAutoFit/>
          </a:bodyPr>
          <a:lstStyle/>
          <a:p>
            <a:pPr>
              <a:spcAft>
                <a:spcPts val="600"/>
              </a:spcAft>
            </a:pPr>
            <a:endParaRPr lang="en-GB">
              <a:latin typeface="Arial" panose="020B0604020202020204" pitchFamily="34" charset="0"/>
              <a:ea typeface="Times New Roman" panose="02020603050405020304" pitchFamily="18" charset="0"/>
            </a:endParaRPr>
          </a:p>
          <a:p>
            <a:pPr>
              <a:spcAft>
                <a:spcPts val="600"/>
              </a:spcAft>
              <a:defRPr b="0" i="0"/>
            </a:pPr>
            <a:r>
              <a:rPr lang="1106">
                <a:solidFill>
                  <a:srgbClr val="0070C0"/>
                </a:solidFill>
                <a:latin typeface="Arial" panose="020B0604020202020204" pitchFamily="34" charset="0"/>
                <a:ea typeface="Times New Roman" panose="02020603050405020304" pitchFamily="18" charset="0"/>
              </a:rPr>
              <a:t>Ystyriaeth sylfaenol sy'n dangos gwybodaeth a dealltwriaeth fanwl o'r heriau y gallai Samara eu hwynebu yn yr ysgol, oherwydd ei dyslecsia.</a:t>
            </a:r>
          </a:p>
          <a:p>
            <a:pPr>
              <a:spcAft>
                <a:spcPts val="600"/>
              </a:spcAft>
              <a:defRPr b="0" i="0"/>
            </a:pPr>
            <a:r>
              <a:rPr lang="1106">
                <a:solidFill>
                  <a:srgbClr val="0070C0"/>
                </a:solidFill>
                <a:latin typeface="Arial" panose="020B0604020202020204" pitchFamily="34" charset="0"/>
                <a:ea typeface="Times New Roman" panose="02020603050405020304" pitchFamily="18" charset="0"/>
              </a:rPr>
              <a:t>Crybwyllodd yr ymgeisydd y gallai bywyd yr ysgol fod yn anoddach i Samara. </a:t>
            </a:r>
          </a:p>
          <a:p>
            <a:pPr>
              <a:spcAft>
                <a:spcPts val="600"/>
              </a:spcAft>
              <a:defRPr b="0" i="0"/>
            </a:pPr>
            <a:r>
              <a:rPr lang="1106">
                <a:solidFill>
                  <a:srgbClr val="0070C0"/>
                </a:solidFill>
                <a:latin typeface="Arial" panose="020B0604020202020204" pitchFamily="34" charset="0"/>
                <a:ea typeface="Times New Roman" panose="02020603050405020304" pitchFamily="18" charset="0"/>
              </a:rPr>
              <a:t>Ceir ystyriaeth o nid yn unig sut gall dyslecsia effeithio ar ddysgu Samara, gan y gallai hefyd effeithio ar sgiliau ac ymddygiad bob dydd, ond ni ddangoswyd unrhyw wybodaeth ddofn.</a:t>
            </a:r>
            <a:endParaRPr lang="en-GB">
              <a:solidFill>
                <a:srgbClr val="0070C0"/>
              </a:solidFill>
              <a:latin typeface="Times New Roman" panose="02020603050405020304" pitchFamily="18" charset="0"/>
              <a:ea typeface="Times New Roman" panose="02020603050405020304" pitchFamily="18" charset="0"/>
            </a:endParaRPr>
          </a:p>
          <a:p>
            <a:pPr>
              <a:spcAft>
                <a:spcPts val="600"/>
              </a:spcAft>
              <a:defRPr b="0" i="0"/>
            </a:pPr>
            <a:r>
              <a:rPr lang="1106" i="1">
                <a:solidFill>
                  <a:srgbClr val="0070C0"/>
                </a:solidFill>
              </a:rPr>
              <a:t>Dyfarnwyd 2 farc</a:t>
            </a:r>
            <a:endParaRPr lang="en-GB">
              <a:latin typeface="Times New Roman" panose="02020603050405020304" pitchFamily="18" charset="0"/>
              <a:ea typeface="Times New Roman" panose="02020603050405020304" pitchFamily="18" charset="0"/>
            </a:endParaRPr>
          </a:p>
        </p:txBody>
      </p:sp>
      <p:pic>
        <p:nvPicPr>
          <p:cNvPr id="5" name="Picture 4">
            <a:extLst>
              <a:ext uri="{FF2B5EF4-FFF2-40B4-BE49-F238E27FC236}">
                <a16:creationId xmlns:a16="http://schemas.microsoft.com/office/drawing/2014/main" id="{0154390E-F359-411D-9270-B15D16F2D908}"/>
              </a:ext>
            </a:extLst>
          </p:cNvPr>
          <p:cNvPicPr>
            <a:picLocks noChangeAspect="1"/>
          </p:cNvPicPr>
          <p:nvPr/>
        </p:nvPicPr>
        <p:blipFill>
          <a:blip r:embed="rId2"/>
          <a:stretch>
            <a:fillRect/>
          </a:stretch>
        </p:blipFill>
        <p:spPr>
          <a:xfrm>
            <a:off x="282011" y="990736"/>
            <a:ext cx="6855938" cy="1153750"/>
          </a:xfrm>
          <a:prstGeom prst="rect">
            <a:avLst/>
          </a:prstGeom>
        </p:spPr>
      </p:pic>
      <p:sp>
        <p:nvSpPr>
          <p:cNvPr id="12" name="TextBox 11">
            <a:extLst>
              <a:ext uri="{FF2B5EF4-FFF2-40B4-BE49-F238E27FC236}">
                <a16:creationId xmlns:a16="http://schemas.microsoft.com/office/drawing/2014/main" id="{D79685FE-74F3-41F6-942A-E449538389AC}"/>
              </a:ext>
            </a:extLst>
          </p:cNvPr>
          <p:cNvSpPr txBox="1"/>
          <p:nvPr/>
        </p:nvSpPr>
        <p:spPr>
          <a:xfrm>
            <a:off x="661980" y="2433901"/>
            <a:ext cx="6102096" cy="732252"/>
          </a:xfrm>
          <a:prstGeom prst="rect">
            <a:avLst/>
          </a:prstGeom>
          <a:noFill/>
        </p:spPr>
        <p:txBody>
          <a:bodyPr wrap="square">
            <a:spAutoFit/>
          </a:bodyPr>
          <a:lstStyle/>
          <a:p>
            <a:pPr>
              <a:defRPr b="0" i="0"/>
            </a:pPr>
            <a:r>
              <a:rPr lang="1106" sz="1400"/>
              <a:t>Ni fydd yn canolbwyntio mewn gwersi gan ei bod yn teimlo nad yw mor alluog â myfyrwyr eraill. Bydd hi'n rhoi'r ffidil yn y to wrth wneud tasg os yw hi'n teimlo fel pe na bai'n gallu ei wneud ac yna'n tarfu ar weddill y dosbarth.</a:t>
            </a:r>
            <a:endParaRPr lang="en-GB" sz="1400"/>
          </a:p>
        </p:txBody>
      </p:sp>
    </p:spTree>
    <p:extLst>
      <p:ext uri="{BB962C8B-B14F-4D97-AF65-F5344CB8AC3E}">
        <p14:creationId xmlns:p14="http://schemas.microsoft.com/office/powerpoint/2010/main" val="176429841"/>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7 (b) a’r Cynllun Marcio </a:t>
            </a:r>
          </a:p>
        </p:txBody>
      </p:sp>
      <p:sp>
        <p:nvSpPr>
          <p:cNvPr id="6" name="TextBox 5">
            <a:extLst>
              <a:ext uri="{FF2B5EF4-FFF2-40B4-BE49-F238E27FC236}">
                <a16:creationId xmlns:a16="http://schemas.microsoft.com/office/drawing/2014/main" id="{A37AA7D9-C9C3-485D-9108-C166F8C14D30}"/>
              </a:ext>
            </a:extLst>
          </p:cNvPr>
          <p:cNvSpPr txBox="1"/>
          <p:nvPr/>
        </p:nvSpPr>
        <p:spPr>
          <a:xfrm>
            <a:off x="6358275" y="2545178"/>
            <a:ext cx="5411966" cy="3478196"/>
          </a:xfrm>
          <a:prstGeom prst="rect">
            <a:avLst/>
          </a:prstGeom>
          <a:noFill/>
        </p:spPr>
        <p:txBody>
          <a:bodyPr wrap="square">
            <a:spAutoFit/>
          </a:bodyPr>
          <a:lstStyle/>
          <a:p>
            <a:pPr>
              <a:spcAft>
                <a:spcPts val="600"/>
              </a:spcAft>
              <a:defRPr b="0" i="0"/>
            </a:pPr>
            <a:r>
              <a:rPr lang="1106" sz="1200">
                <a:effectLst/>
                <a:latin typeface="Arial" panose="020B0604020202020204" pitchFamily="34" charset="0"/>
                <a:ea typeface="Times New Roman" panose="02020603050405020304" pitchFamily="18" charset="0"/>
              </a:rPr>
              <a:t>Rhowch hyd at </a:t>
            </a:r>
            <a:r>
              <a:rPr lang="1106" sz="1200" b="1">
                <a:effectLst/>
                <a:latin typeface="Arial" panose="020B0604020202020204" pitchFamily="34" charset="0"/>
                <a:ea typeface="Times New Roman" panose="02020603050405020304" pitchFamily="18" charset="0"/>
              </a:rPr>
              <a:t>10 marc</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0 marc </a:t>
            </a:r>
            <a:r>
              <a:rPr lang="1106" sz="1200" b="0">
                <a:effectLst/>
                <a:latin typeface="Arial" panose="020B0604020202020204" pitchFamily="34" charset="0"/>
                <a:ea typeface="Times New Roman" panose="02020603050405020304" pitchFamily="18" charset="0"/>
              </a:rPr>
              <a:t>am ymateb nad yw'n haeddu ennill marciau.</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1-3 marc </a:t>
            </a:r>
            <a:r>
              <a:rPr lang="1106" sz="1200" b="0">
                <a:effectLst/>
                <a:latin typeface="Arial" panose="020B0604020202020204" pitchFamily="34" charset="0"/>
                <a:ea typeface="Times New Roman" panose="02020603050405020304" pitchFamily="18" charset="0"/>
              </a:rPr>
              <a:t>am drafodaeth sylfaenol sy'n dangos gwybodaeth a dealltwriaeth gyfyngedig ynglŷn â strategaethau dysgu cynhwysol y gallai'r ysgol eu defnyddio i gefnogi unigolion sydd ag anghenion ychwanegol penodol</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4-6 marc </a:t>
            </a:r>
            <a:r>
              <a:rPr lang="1106" sz="1200" b="0">
                <a:effectLst/>
                <a:latin typeface="Arial" panose="020B0604020202020204" pitchFamily="34" charset="0"/>
                <a:ea typeface="Times New Roman" panose="02020603050405020304" pitchFamily="18" charset="0"/>
              </a:rPr>
              <a:t>am drafodaeth dda sy'n dangos peth gwybodaeth a dealltwriaeth ynglŷn â strategaethau dysgu cynhwysol y gallai'r ysgol eu defnyddio i gefnogi unigolion sydd ag anghenion ychwanegol penodol</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7-9 marc </a:t>
            </a:r>
            <a:r>
              <a:rPr lang="1106" sz="1200" b="0">
                <a:effectLst/>
                <a:latin typeface="Arial" panose="020B0604020202020204" pitchFamily="34" charset="0"/>
                <a:ea typeface="Times New Roman" panose="02020603050405020304" pitchFamily="18" charset="0"/>
              </a:rPr>
              <a:t>am drafodaeth dda iawn sy'n dangos gwybodaeth a dealltwriaeth ynglŷn â strategaethau dysgu cynhwysol y gallai'r ysgol eu defnyddio i gefnogi unigolion sydd ag anghenion ychwanegol penodol</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10 marc </a:t>
            </a:r>
            <a:r>
              <a:rPr lang="1106" sz="1200" b="0">
                <a:effectLst/>
                <a:latin typeface="Arial" panose="020B0604020202020204" pitchFamily="34" charset="0"/>
                <a:ea typeface="Times New Roman" panose="02020603050405020304" pitchFamily="18" charset="0"/>
              </a:rPr>
              <a:t>am drafodaeth ragorol sy'n dangos gwybodaeth a dealltwriaeth fanwl ynglŷn â strategaethau dysgu cynhwysol y gallai'r ysgol eu defnyddio i gefnogi unigolion sydd ag anghenion ychwanegol penodol</a:t>
            </a:r>
            <a:endParaRPr lang="en-GB" sz="120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4B5C68C7-AA2A-4E33-9324-E7E0F552CE12}"/>
              </a:ext>
            </a:extLst>
          </p:cNvPr>
          <p:cNvSpPr txBox="1"/>
          <p:nvPr/>
        </p:nvSpPr>
        <p:spPr>
          <a:xfrm>
            <a:off x="6358275" y="963849"/>
            <a:ext cx="4940076" cy="945825"/>
          </a:xfrm>
          <a:prstGeom prst="rect">
            <a:avLst/>
          </a:prstGeom>
          <a:noFill/>
        </p:spPr>
        <p:txBody>
          <a:bodyPr wrap="square">
            <a:spAutoFit/>
          </a:bodyPr>
          <a:lstStyle/>
          <a:p>
            <a:pPr>
              <a:defRPr b="0" i="0"/>
            </a:pPr>
            <a:r>
              <a:rPr lang="1106" sz="1400" i="1"/>
              <a:t>Disgrifiwch Trafodwch </a:t>
            </a:r>
          </a:p>
          <a:p>
            <a:pPr>
              <a:defRPr b="0" i="0"/>
            </a:pPr>
            <a:r>
              <a:rPr lang="1106" sz="1400" i="1"/>
              <a:t>Rhowch fanylion effaith, h.y. yr hyn sydd wedi newid/digwydd Archwiliwch fater yn fanwl/mewn ffordd strwythuredig, gan ystyried syniadau gwahanol</a:t>
            </a:r>
            <a:endParaRPr lang="en-GB" sz="1400" i="1"/>
          </a:p>
        </p:txBody>
      </p:sp>
      <p:sp>
        <p:nvSpPr>
          <p:cNvPr id="9" name="TextBox 8">
            <a:extLst>
              <a:ext uri="{FF2B5EF4-FFF2-40B4-BE49-F238E27FC236}">
                <a16:creationId xmlns:a16="http://schemas.microsoft.com/office/drawing/2014/main" id="{30921D5E-F490-43B5-9B11-415CD219A127}"/>
              </a:ext>
            </a:extLst>
          </p:cNvPr>
          <p:cNvSpPr txBox="1"/>
          <p:nvPr/>
        </p:nvSpPr>
        <p:spPr>
          <a:xfrm>
            <a:off x="9144000" y="6481139"/>
            <a:ext cx="2771524" cy="274594"/>
          </a:xfrm>
          <a:prstGeom prst="rect">
            <a:avLst/>
          </a:prstGeom>
          <a:noFill/>
        </p:spPr>
        <p:txBody>
          <a:bodyPr wrap="square" rtlCol="0">
            <a:spAutoFit/>
          </a:bodyPr>
          <a:lstStyle/>
          <a:p>
            <a:pPr>
              <a:defRPr b="0" i="0"/>
            </a:pPr>
            <a:r>
              <a:rPr lang="1106" sz="1200" i="1"/>
              <a:t>Mark scheme continued on next page</a:t>
            </a:r>
          </a:p>
        </p:txBody>
      </p:sp>
      <p:pic>
        <p:nvPicPr>
          <p:cNvPr id="5" name="Picture 4">
            <a:extLst>
              <a:ext uri="{FF2B5EF4-FFF2-40B4-BE49-F238E27FC236}">
                <a16:creationId xmlns:a16="http://schemas.microsoft.com/office/drawing/2014/main" id="{14402476-F7FE-4A71-8BB0-3C075DB82D99}"/>
              </a:ext>
            </a:extLst>
          </p:cNvPr>
          <p:cNvPicPr>
            <a:picLocks noChangeAspect="1"/>
          </p:cNvPicPr>
          <p:nvPr/>
        </p:nvPicPr>
        <p:blipFill>
          <a:blip r:embed="rId2"/>
          <a:stretch>
            <a:fillRect/>
          </a:stretch>
        </p:blipFill>
        <p:spPr>
          <a:xfrm>
            <a:off x="282012" y="963849"/>
            <a:ext cx="5401158" cy="5685429"/>
          </a:xfrm>
          <a:prstGeom prst="rect">
            <a:avLst/>
          </a:prstGeom>
        </p:spPr>
      </p:pic>
    </p:spTree>
    <p:extLst>
      <p:ext uri="{BB962C8B-B14F-4D97-AF65-F5344CB8AC3E}">
        <p14:creationId xmlns:p14="http://schemas.microsoft.com/office/powerpoint/2010/main" val="1814905062"/>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7 (b) Cynllun Marcio parhad</a:t>
            </a:r>
            <a:endParaRPr lang="en-GB" sz="1800"/>
          </a:p>
        </p:txBody>
      </p:sp>
      <p:sp>
        <p:nvSpPr>
          <p:cNvPr id="7" name="TextBox 6">
            <a:extLst>
              <a:ext uri="{FF2B5EF4-FFF2-40B4-BE49-F238E27FC236}">
                <a16:creationId xmlns:a16="http://schemas.microsoft.com/office/drawing/2014/main" id="{2680A434-1522-44B2-B660-173735B2ADBB}"/>
              </a:ext>
            </a:extLst>
          </p:cNvPr>
          <p:cNvSpPr txBox="1"/>
          <p:nvPr/>
        </p:nvSpPr>
        <p:spPr>
          <a:xfrm>
            <a:off x="282011" y="1219430"/>
            <a:ext cx="5155110" cy="5278313"/>
          </a:xfrm>
          <a:prstGeom prst="rect">
            <a:avLst/>
          </a:prstGeom>
          <a:noFill/>
        </p:spPr>
        <p:txBody>
          <a:bodyPr wrap="square">
            <a:spAutoFit/>
          </a:bodyPr>
          <a:lstStyle/>
          <a:p>
            <a:pPr>
              <a:spcAft>
                <a:spcPts val="600"/>
              </a:spcAft>
              <a:defRPr b="0" i="0"/>
            </a:pPr>
            <a:r>
              <a:rPr lang="1106" sz="1200">
                <a:effectLst/>
                <a:latin typeface="Arial" panose="020B0604020202020204" pitchFamily="34" charset="0"/>
                <a:ea typeface="Times New Roman" panose="02020603050405020304" pitchFamily="18" charset="0"/>
              </a:rPr>
              <a:t>Gallai'r ymatebion gyfeirio at: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Defnyddio gweithgareddau amlsynhwyraidd cynhwysol: helpu i ddeall a phrosesu gwybodaeth / cynnwys defnyddio'r synhwyrau / cyffyrddiad a symudiad / golwg a chlyw ac ati</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Darparu technoleg gynorthwyol i fodloni anghenion e.e. bysellfyrddau gyda throshaenau lliw a llythrennau mwy / cryfhau hyder wrth ysgrifennu a sillafu gan ddefnyddio gwiriwr sillafu ac ati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Defnyddio gemau addysgol cefnogol: wedi'u dylunio ar gyfer plant â dyslecsia er budd arddulliau dysgu gwahanol ac i'w defnyddio mewn gwersi ar gyfer y dosbarth cyfan</a:t>
            </a:r>
            <a:r>
              <a:rPr lang="1106" sz="1200">
                <a:effectLst/>
                <a:latin typeface="Arial" panose="020B0604020202020204" pitchFamily="34" charset="0"/>
                <a:ea typeface="Times New Roman" panose="02020603050405020304" pitchFamily="18" charset="0"/>
              </a:rPr>
              <a:t>/ ni wneir </a:t>
            </a:r>
            <a:r>
              <a:rPr lang="1106" sz="1200">
                <a:solidFill>
                  <a:srgbClr val="000000"/>
                </a:solidFill>
                <a:effectLst/>
                <a:latin typeface="Arial" panose="020B0604020202020204" pitchFamily="34" charset="0"/>
                <a:ea typeface="Times New Roman" panose="02020603050405020304" pitchFamily="18" charset="0"/>
              </a:rPr>
              <a:t>enghraifft o unigolyn ac ati</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Darparu cyfathrebu rhwng y cartref a'r ysgol gyda rhieni i drafod y strategaethau a ddefnyddir yn yr ystafell ddosbarth yn rheolaidd.</a:t>
            </a:r>
          </a:p>
          <a:p>
            <a:pPr marL="342900" lvl="0" indent="-342900">
              <a:spcAft>
                <a:spcPts val="600"/>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Gall rhieni roi'r wybodaeth ddiweddaraf i'r ysgol am ba ddulliau maen nhw wedi bod yn eu defnyddio gartref a beth sydd wedi bod yn llwyddiannus</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Defnyddio dull cadarnhaol o hybu hunan-barch mewn unigolion e.e. Anogaeth a chefnogaeth i helpu plant gyda hunan-hyder / helpu plant gyda dysgu i oresgyn anawsterau / rhoi'r cyfle i lwyddo / rhoi canmoliaeth am gyflawniadau bach / system wobrwyo gadarnhaol sy'n hygyrch i bob plentyn ar gyfer gwahanol agweddau ar fywyd yr ysgol</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Defnyddio strategaethau cadarnhaol i gefnogi sgiliau trefnu / megis cael un lle i roi pethau o'r neilltu / negeseuon atgoffa / cyfathrebu rhwng y cartref a'r ysgol / dyddiaduron </a:t>
            </a:r>
            <a:endParaRPr lang="en-GB" sz="120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69168A5F-1435-4311-B9AF-375BA5998F1E}"/>
              </a:ext>
            </a:extLst>
          </p:cNvPr>
          <p:cNvSpPr txBox="1"/>
          <p:nvPr/>
        </p:nvSpPr>
        <p:spPr>
          <a:xfrm>
            <a:off x="6379028" y="1732191"/>
            <a:ext cx="5460215" cy="4702429"/>
          </a:xfrm>
          <a:prstGeom prst="rect">
            <a:avLst/>
          </a:prstGeom>
          <a:noFill/>
        </p:spPr>
        <p:txBody>
          <a:bodyPr wrap="square">
            <a:spAutoFit/>
          </a:bodyPr>
          <a:lstStyle/>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Creu amgylchedd cadarnhaol a chefnogol. Darperir cefnogaeth ac arweiniad i blant a allai fod yn ei chael yn anodd canolbwyntio wrth ddarllen / ysgrifennu / gwrando / darparu cefnogaeth un i un ychwanegol / dyrannu mwy o amser ar gyfer darllen, gwrando a deall ac ati</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Darparu allbrintiau o ganllawiau cam wrth gam â rhifau iddynt ar gyfer tasgau adolygu neu waith cartref ac ati</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Defnyddio adnoddau, megis: defnydd cadarnhaol o daflenni / addasu i angen Samara / papur lliw / adnoddau sy'n addas ar gyfer defnyddio troshaen / awgrymu uwcholeuo meysydd allweddol / tynnu lluniau i ddysgu pwyntiau allweddol ar gof ac ati</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Mae ysgrifennu â llaw yn anoddach i'r rhan fwyaf o bobl sydd â dyslecsia. Mae cyfrifiaduron yn gwneud bywyd yn llawer haws e.e. defnyddio gwiriwr sillafu / helpu gyda gramadeg / atalnodi / gallu gweld ansawdd y cynnwys</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Darparu cyfleoedd i ddangos dealltwriaeth e.e. drwy atebion llafar yn hytrach nag ysgrifenedig / trafod i sicrhau dealltwriaeth / defnyddio gweithgareddau / gweithredoedd gweledol neu waith ymarferol ac ati </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Cefnogaeth un i un/cefnogaeth Cydlynwyr Anghenion Dysgu Ychwanegol </a:t>
            </a:r>
            <a:endParaRPr lang="en-GB" sz="1200">
              <a:effectLst/>
              <a:latin typeface="Times New Roman" panose="02020603050405020304" pitchFamily="18" charset="0"/>
              <a:ea typeface="Times New Roman" panose="02020603050405020304" pitchFamily="18" charset="0"/>
            </a:endParaRPr>
          </a:p>
          <a:p>
            <a:pPr>
              <a:spcAft>
                <a:spcPts val="1125"/>
              </a:spcAft>
              <a:defRPr b="0" i="0"/>
            </a:pPr>
            <a:r>
              <a:rPr lang="1106" sz="1200">
                <a:effectLst/>
                <a:latin typeface="Arial" panose="020B0604020202020204" pitchFamily="34" charset="0"/>
                <a:ea typeface="Times New Roman" panose="02020603050405020304" pitchFamily="18" charset="0"/>
              </a:rPr>
              <a:t>Nid yw'r rhestr hon yn cynnwys popeth. </a:t>
            </a:r>
            <a:br>
              <a:rPr lang="1106" sz="1200">
                <a:latin typeface="Times New Roman" panose="02020603050405020304" pitchFamily="18" charset="0"/>
                <a:ea typeface="Times New Roman" panose="02020603050405020304" pitchFamily="18" charset="0"/>
              </a:rPr>
            </a:br>
            <a:r>
              <a:rPr lang="1106" sz="1200">
                <a:effectLst/>
                <a:latin typeface="Arial" panose="020B0604020202020204" pitchFamily="34" charset="0"/>
                <a:ea typeface="Times New Roman" panose="02020603050405020304" pitchFamily="18" charset="0"/>
              </a:rPr>
              <a:t>Rhowch farciau am unrhyw ymateb perthnasol arall</a:t>
            </a:r>
            <a:r>
              <a:rPr lang="1106" sz="1800">
                <a:effectLst/>
                <a:latin typeface="Arial" panose="020B0604020202020204" pitchFamily="34"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81775452"/>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6"/>
            <a:ext cx="3744142" cy="5304975"/>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sz="1800" i="1">
              <a:solidFill>
                <a:srgbClr val="0070C0"/>
              </a:solidFill>
            </a:endParaRPr>
          </a:p>
          <a:p>
            <a:endParaRPr lang="en-GB" i="1">
              <a:solidFill>
                <a:srgbClr val="0070C0"/>
              </a:solidFill>
            </a:endParaRPr>
          </a:p>
          <a:p>
            <a:pPr>
              <a:defRPr b="0" i="0"/>
            </a:pPr>
            <a:r>
              <a:rPr lang="1106" sz="1800" i="1">
                <a:solidFill>
                  <a:srgbClr val="0070C0"/>
                </a:solidFill>
              </a:rPr>
              <a:t>    </a:t>
            </a:r>
          </a:p>
          <a:p>
            <a:pPr>
              <a:defRPr b="0" i="0"/>
            </a:pPr>
            <a:r>
              <a:rPr lang="1106" i="1">
                <a:solidFill>
                  <a:srgbClr val="0070C0"/>
                </a:solidFill>
              </a:rPr>
              <a:t>       Dyfarnwyd 7 marc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7 (b) gyda sylwadau’r Arholwr</a:t>
            </a:r>
            <a:endParaRPr lang="en-GB" sz="1800"/>
          </a:p>
        </p:txBody>
      </p:sp>
      <p:sp>
        <p:nvSpPr>
          <p:cNvPr id="4" name="TextBox 3">
            <a:extLst>
              <a:ext uri="{FF2B5EF4-FFF2-40B4-BE49-F238E27FC236}">
                <a16:creationId xmlns:a16="http://schemas.microsoft.com/office/drawing/2014/main" id="{1AFB294A-56F8-3C4A-AB41-B1A56E484A1F}"/>
              </a:ext>
            </a:extLst>
          </p:cNvPr>
          <p:cNvSpPr txBox="1"/>
          <p:nvPr/>
        </p:nvSpPr>
        <p:spPr>
          <a:xfrm>
            <a:off x="8120109" y="1202638"/>
            <a:ext cx="3750798" cy="4485041"/>
          </a:xfrm>
          <a:prstGeom prst="rect">
            <a:avLst/>
          </a:prstGeom>
          <a:noFill/>
        </p:spPr>
        <p:txBody>
          <a:bodyPr wrap="square" rtlCol="0">
            <a:spAutoFit/>
          </a:bodyPr>
          <a:lstStyle/>
          <a:p>
            <a:pPr>
              <a:defRPr b="0" i="0"/>
            </a:pPr>
            <a:r>
              <a:rPr lang="1106">
                <a:solidFill>
                  <a:srgbClr val="0070C0"/>
                </a:solidFill>
                <a:latin typeface="Arial" panose="020B0604020202020204" pitchFamily="34" charset="0"/>
                <a:ea typeface="Times New Roman" panose="02020603050405020304" pitchFamily="18" charset="0"/>
              </a:rPr>
              <a:t>Ystyriaeth ragorol sy'n dangos gwybodaeth a dealltwriaeth fanwl am yr heriau y gallai Samara eu hwynebu yn yr ysgol, oherwydd ei dyslecsia. </a:t>
            </a:r>
          </a:p>
          <a:p>
            <a:endParaRPr lang="en-GB">
              <a:solidFill>
                <a:srgbClr val="0070C0"/>
              </a:solidFill>
              <a:latin typeface="Arial" panose="020B0604020202020204" pitchFamily="34" charset="0"/>
              <a:ea typeface="Times New Roman" panose="02020603050405020304" pitchFamily="18" charset="0"/>
            </a:endParaRPr>
          </a:p>
          <a:p>
            <a:pPr>
              <a:defRPr b="0" i="0"/>
            </a:pPr>
            <a:r>
              <a:rPr lang="1106">
                <a:solidFill>
                  <a:srgbClr val="0070C0"/>
                </a:solidFill>
                <a:latin typeface="Arial" panose="020B0604020202020204" pitchFamily="34" charset="0"/>
                <a:ea typeface="Times New Roman" panose="02020603050405020304" pitchFamily="18" charset="0"/>
              </a:rPr>
              <a:t>Trafododd yr ymgeisydd sut gallai'r ysgol greu amgylchedd cadarnhaol a chefnogol. Ceir trafodaeth o sut gall dull cadarnhaol hybu hunan-barch ymhlith unigolion drwy annog a chefnogi i helpu plant â’u hunan-hyder a darparu gweithgareddau i helpu plant gyda dysgu ac i oresgyn anawsterau </a:t>
            </a:r>
          </a:p>
          <a:p>
            <a:endParaRPr lang="en-GB"/>
          </a:p>
        </p:txBody>
      </p:sp>
      <p:pic>
        <p:nvPicPr>
          <p:cNvPr id="5" name="Picture 4">
            <a:extLst>
              <a:ext uri="{FF2B5EF4-FFF2-40B4-BE49-F238E27FC236}">
                <a16:creationId xmlns:a16="http://schemas.microsoft.com/office/drawing/2014/main" id="{EC2C109C-D44F-4506-A633-EC1791A82A03}"/>
              </a:ext>
            </a:extLst>
          </p:cNvPr>
          <p:cNvPicPr>
            <a:picLocks noChangeAspect="1"/>
          </p:cNvPicPr>
          <p:nvPr/>
        </p:nvPicPr>
        <p:blipFill>
          <a:blip r:embed="rId2"/>
          <a:stretch>
            <a:fillRect/>
          </a:stretch>
        </p:blipFill>
        <p:spPr>
          <a:xfrm>
            <a:off x="119269" y="1191749"/>
            <a:ext cx="7252217" cy="735022"/>
          </a:xfrm>
          <a:prstGeom prst="rect">
            <a:avLst/>
          </a:prstGeom>
        </p:spPr>
      </p:pic>
      <p:sp>
        <p:nvSpPr>
          <p:cNvPr id="12" name="TextBox 11">
            <a:extLst>
              <a:ext uri="{FF2B5EF4-FFF2-40B4-BE49-F238E27FC236}">
                <a16:creationId xmlns:a16="http://schemas.microsoft.com/office/drawing/2014/main" id="{56B36415-F8D0-4835-BCCA-540D4D3BEA81}"/>
              </a:ext>
            </a:extLst>
          </p:cNvPr>
          <p:cNvSpPr txBox="1"/>
          <p:nvPr/>
        </p:nvSpPr>
        <p:spPr>
          <a:xfrm>
            <a:off x="697376" y="2056962"/>
            <a:ext cx="6680783" cy="4362997"/>
          </a:xfrm>
          <a:prstGeom prst="rect">
            <a:avLst/>
          </a:prstGeom>
          <a:noFill/>
        </p:spPr>
        <p:txBody>
          <a:bodyPr wrap="square">
            <a:spAutoFit/>
          </a:bodyPr>
          <a:lstStyle/>
          <a:p>
            <a:pPr>
              <a:defRPr b="0" i="0"/>
            </a:pPr>
            <a:r>
              <a:rPr lang="1106" sz="1400"/>
              <a:t>Dylai ysgolion sicrhau bod yr holl weithgareddau corfforol yn hygyrch i bawb a'u bod yn gallu cefnogi bob angen ychwanegol megis plant mewn cadeiriau olwyn. Gallan nhw ymgorffori pêl-fasged cadair olwyn yn eu cwricwlwm chwaraeon. Dylai ysgolion hefyd annog myfyrwyr a allent deimlo eu bod wedi'u gadael allan neu'n hunan-ymwybodol am eu cyflwr i ddefnyddio'u llais ac i siarad yn ystod amser gwaith, er enghraifft os nad ydyn nhw'n deall y gwaith dylai ysgolion sicrhau eu bod yn gallu gofyn am help yn hyderus. Sicrhau bod gweithgareddau'n cael eu cynnal yn y Gymraeg a'r Saesneg. Gall rhai plant sydd ag anghenion ychwanegol gael eu llethu drwy orfod deall 2 iaith felly mae'n bwysig bod eu hymarferwyr yn darparu gwaith yn y ddwy iaith i ddiwallu eu hanghenion. Dylai ysgolion sicrhau bod plant sydd ag anghenion ychwanegol yn cael eu cynnwys mewn gwaith grŵp a gweithgareddau chwarae y gallan nhw gymryd rhan ynddyn nhw'n gyfforddus. Os yw plentyn sy'n cael trafferth cerdded yn cael cynnig gêm lle byddai'n gyrru o gwmpas mewn car plastig ac efallai na fydd yn gallu cymryd rhan, dylai fod amrywiaeth eang o weithgareddau y gallai ddewis ohonyn nhw sy'n cyd-fynd â'i anghenion yn lle hynny. Os oes gan blentyn or-bryder ac mae'n ei chael hi'n anodd cyfathrebu â phlant eraill ac i wneud ffrindiau, dylai ymarferwyr sicrhau bod y plentyn yn gallu meithrin hyder gyda gweithgareddau mewn grwpiau bach o bobl ac yna grwpiau mwy yn raddol er mwyn helpu i adeiladu ei hyder ac i wneud iddo deimlo'n fwy hyderus.</a:t>
            </a:r>
          </a:p>
        </p:txBody>
      </p:sp>
    </p:spTree>
    <p:extLst>
      <p:ext uri="{BB962C8B-B14F-4D97-AF65-F5344CB8AC3E}">
        <p14:creationId xmlns:p14="http://schemas.microsoft.com/office/powerpoint/2010/main" val="1863938900"/>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0877" y="95818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a:latin typeface="Arial" panose="020B0604020202020204" pitchFamily="34" charset="0"/>
              <a:ea typeface="Times New Roman" panose="02020603050405020304" pitchFamily="18" charset="0"/>
            </a:endParaRPr>
          </a:p>
          <a:p>
            <a:endParaRPr lang="en-GB">
              <a:latin typeface="Arial" panose="020B0604020202020204" pitchFamily="34" charset="0"/>
              <a:ea typeface="Times New Roman" panose="02020603050405020304" pitchFamily="18" charset="0"/>
            </a:endParaRPr>
          </a:p>
          <a:p>
            <a:endParaRPr lang="en-GB">
              <a:latin typeface="Arial" panose="020B0604020202020204" pitchFamily="34" charset="0"/>
              <a:ea typeface="Times New Roman" panose="02020603050405020304" pitchFamily="18" charset="0"/>
            </a:endParaRPr>
          </a:p>
          <a:p>
            <a:pPr>
              <a:defRPr b="0" i="0"/>
            </a:pPr>
            <a:r>
              <a:rPr lang="1106">
                <a:solidFill>
                  <a:srgbClr val="0070C0"/>
                </a:solidFill>
                <a:latin typeface="Arial" panose="020B0604020202020204" pitchFamily="34" charset="0"/>
                <a:ea typeface="Times New Roman" panose="02020603050405020304" pitchFamily="18" charset="0"/>
              </a:rPr>
              <a:t>Trafodaeth sylfaenol sy'n dangos </a:t>
            </a:r>
          </a:p>
          <a:p>
            <a:pPr>
              <a:defRPr b="0" i="0"/>
            </a:pPr>
            <a:r>
              <a:rPr lang="1106">
                <a:solidFill>
                  <a:srgbClr val="0070C0"/>
                </a:solidFill>
                <a:latin typeface="Arial" panose="020B0604020202020204" pitchFamily="34" charset="0"/>
                <a:ea typeface="Times New Roman" panose="02020603050405020304" pitchFamily="18" charset="0"/>
              </a:rPr>
              <a:t>gwybodaeth a dealltwriaeth </a:t>
            </a:r>
          </a:p>
          <a:p>
            <a:pPr>
              <a:defRPr b="0" i="0"/>
            </a:pPr>
            <a:r>
              <a:rPr lang="1106">
                <a:solidFill>
                  <a:srgbClr val="0070C0"/>
                </a:solidFill>
                <a:latin typeface="Arial" panose="020B0604020202020204" pitchFamily="34" charset="0"/>
                <a:ea typeface="Times New Roman" panose="02020603050405020304" pitchFamily="18" charset="0"/>
              </a:rPr>
              <a:t>gyfyngedig o strategaethau </a:t>
            </a:r>
          </a:p>
          <a:p>
            <a:pPr>
              <a:defRPr b="0" i="0"/>
            </a:pPr>
            <a:r>
              <a:rPr lang="1106">
                <a:solidFill>
                  <a:srgbClr val="0070C0"/>
                </a:solidFill>
                <a:latin typeface="Arial" panose="020B0604020202020204" pitchFamily="34" charset="0"/>
                <a:ea typeface="Times New Roman" panose="02020603050405020304" pitchFamily="18" charset="0"/>
              </a:rPr>
              <a:t>dysgu cynhwysol y gallai'r </a:t>
            </a:r>
          </a:p>
          <a:p>
            <a:pPr>
              <a:defRPr b="0" i="0"/>
            </a:pPr>
            <a:r>
              <a:rPr lang="1106">
                <a:solidFill>
                  <a:srgbClr val="0070C0"/>
                </a:solidFill>
                <a:latin typeface="Arial" panose="020B0604020202020204" pitchFamily="34" charset="0"/>
                <a:ea typeface="Times New Roman" panose="02020603050405020304" pitchFamily="18" charset="0"/>
              </a:rPr>
              <a:t>ysgol eu defnyddio i gefnogi </a:t>
            </a:r>
          </a:p>
          <a:p>
            <a:pPr>
              <a:defRPr b="0" i="0"/>
            </a:pPr>
            <a:r>
              <a:rPr lang="1106">
                <a:solidFill>
                  <a:srgbClr val="0070C0"/>
                </a:solidFill>
                <a:latin typeface="Arial" panose="020B0604020202020204" pitchFamily="34" charset="0"/>
                <a:ea typeface="Times New Roman" panose="02020603050405020304" pitchFamily="18" charset="0"/>
              </a:rPr>
              <a:t>unigolion sydd ag anghenion </a:t>
            </a:r>
          </a:p>
          <a:p>
            <a:pPr>
              <a:defRPr b="0" i="0"/>
            </a:pPr>
            <a:r>
              <a:rPr lang="1106">
                <a:solidFill>
                  <a:srgbClr val="0070C0"/>
                </a:solidFill>
                <a:latin typeface="Arial" panose="020B0604020202020204" pitchFamily="34" charset="0"/>
                <a:ea typeface="Times New Roman" panose="02020603050405020304" pitchFamily="18" charset="0"/>
              </a:rPr>
              <a:t>penodol uniongyrchol.</a:t>
            </a:r>
          </a:p>
          <a:p>
            <a:endParaRPr lang="en-GB">
              <a:solidFill>
                <a:srgbClr val="0070C0"/>
              </a:solidFill>
              <a:latin typeface="Arial" panose="020B0604020202020204" pitchFamily="34" charset="0"/>
              <a:ea typeface="Times New Roman" panose="02020603050405020304" pitchFamily="18" charset="0"/>
            </a:endParaRPr>
          </a:p>
          <a:p>
            <a:pPr>
              <a:defRPr b="0" i="0"/>
            </a:pPr>
            <a:r>
              <a:rPr lang="1106">
                <a:solidFill>
                  <a:srgbClr val="0070C0"/>
                </a:solidFill>
                <a:latin typeface="Arial" panose="020B0604020202020204" pitchFamily="34" charset="0"/>
                <a:ea typeface="Times New Roman" panose="02020603050405020304" pitchFamily="18" charset="0"/>
              </a:rPr>
              <a:t>Dyfarnwyd un marc gan fod gwybodaeth </a:t>
            </a:r>
          </a:p>
          <a:p>
            <a:pPr>
              <a:defRPr b="0" i="0"/>
            </a:pPr>
            <a:r>
              <a:rPr lang="1106">
                <a:solidFill>
                  <a:srgbClr val="0070C0"/>
                </a:solidFill>
                <a:latin typeface="Arial" panose="020B0604020202020204" pitchFamily="34" charset="0"/>
                <a:ea typeface="Times New Roman" panose="02020603050405020304" pitchFamily="18" charset="0"/>
              </a:rPr>
              <a:t>gyfyngedig o gefnogaeth</a:t>
            </a:r>
          </a:p>
          <a:p>
            <a:pPr>
              <a:defRPr b="0" i="0"/>
            </a:pPr>
            <a:r>
              <a:rPr lang="1106">
                <a:solidFill>
                  <a:srgbClr val="0070C0"/>
                </a:solidFill>
                <a:latin typeface="Arial" panose="020B0604020202020204" pitchFamily="34" charset="0"/>
                <a:ea typeface="Times New Roman" panose="02020603050405020304" pitchFamily="18" charset="0"/>
              </a:rPr>
              <a:t> ac arweiniad wedi'i darparu. </a:t>
            </a:r>
          </a:p>
          <a:p>
            <a:pPr>
              <a:defRPr b="0" i="0"/>
            </a:pPr>
            <a:r>
              <a:rPr lang="1106">
                <a:solidFill>
                  <a:srgbClr val="0070C0"/>
                </a:solidFill>
                <a:latin typeface="Arial" panose="020B0604020202020204" pitchFamily="34" charset="0"/>
                <a:ea typeface="Times New Roman" panose="02020603050405020304" pitchFamily="18" charset="0"/>
              </a:rPr>
              <a:t>Rhestr oedd yr ymateb a roddwyd. </a:t>
            </a:r>
          </a:p>
          <a:p>
            <a:pPr>
              <a:defRPr b="0" i="0"/>
            </a:pPr>
            <a:r>
              <a:rPr lang="1106">
                <a:solidFill>
                  <a:srgbClr val="0070C0"/>
                </a:solidFill>
                <a:latin typeface="Arial" panose="020B0604020202020204" pitchFamily="34" charset="0"/>
              </a:rPr>
              <a:t>Nid oedd trafodaeth ac </a:t>
            </a:r>
          </a:p>
          <a:p>
            <a:pPr>
              <a:defRPr b="0" i="0"/>
            </a:pPr>
            <a:r>
              <a:rPr lang="1106">
                <a:solidFill>
                  <a:srgbClr val="0070C0"/>
                </a:solidFill>
                <a:latin typeface="Arial" panose="020B0604020202020204" pitchFamily="34" charset="0"/>
              </a:rPr>
              <a:t>ymateb sylfaenol</a:t>
            </a:r>
            <a:endParaRPr lang="en-GB">
              <a:solidFill>
                <a:srgbClr val="0070C0"/>
              </a:solidFill>
            </a:endParaRPr>
          </a:p>
          <a:p>
            <a:pPr>
              <a:defRPr b="0" i="0"/>
            </a:pPr>
            <a:r>
              <a:rPr lang="1106" i="1">
                <a:solidFill>
                  <a:srgbClr val="0070C0"/>
                </a:solidFill>
              </a:rPr>
              <a:t>Dyfarnwyd 1 marc</a:t>
            </a: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7 (b) gyda sylwadau’r Arholwr</a:t>
            </a:r>
            <a:endParaRPr lang="en-GB" sz="1800"/>
          </a:p>
        </p:txBody>
      </p:sp>
      <p:sp>
        <p:nvSpPr>
          <p:cNvPr id="4" name="TextBox 3">
            <a:extLst>
              <a:ext uri="{FF2B5EF4-FFF2-40B4-BE49-F238E27FC236}">
                <a16:creationId xmlns:a16="http://schemas.microsoft.com/office/drawing/2014/main" id="{BE8ECEC8-3DC4-9E4B-A89E-AA9AAB729BD1}"/>
              </a:ext>
            </a:extLst>
          </p:cNvPr>
          <p:cNvSpPr txBox="1"/>
          <p:nvPr/>
        </p:nvSpPr>
        <p:spPr>
          <a:xfrm>
            <a:off x="8118389" y="1222515"/>
            <a:ext cx="3496963" cy="646331"/>
          </a:xfrm>
          <a:prstGeom prst="rect">
            <a:avLst/>
          </a:prstGeom>
          <a:noFill/>
        </p:spPr>
        <p:txBody>
          <a:bodyPr wrap="square" rtlCol="0">
            <a:spAutoFit/>
          </a:bodyPr>
          <a:lstStyle/>
          <a:p>
            <a:endParaRPr lang="en-GB"/>
          </a:p>
          <a:p>
            <a:endParaRPr lang="en-GB"/>
          </a:p>
        </p:txBody>
      </p:sp>
      <p:pic>
        <p:nvPicPr>
          <p:cNvPr id="5" name="Picture 4">
            <a:extLst>
              <a:ext uri="{FF2B5EF4-FFF2-40B4-BE49-F238E27FC236}">
                <a16:creationId xmlns:a16="http://schemas.microsoft.com/office/drawing/2014/main" id="{2F54F61F-53C6-4FE8-96C3-9B56C8EC7026}"/>
              </a:ext>
            </a:extLst>
          </p:cNvPr>
          <p:cNvPicPr>
            <a:picLocks noChangeAspect="1"/>
          </p:cNvPicPr>
          <p:nvPr/>
        </p:nvPicPr>
        <p:blipFill>
          <a:blip r:embed="rId2"/>
          <a:stretch>
            <a:fillRect/>
          </a:stretch>
        </p:blipFill>
        <p:spPr>
          <a:xfrm>
            <a:off x="140497" y="1105727"/>
            <a:ext cx="7196474" cy="729372"/>
          </a:xfrm>
          <a:prstGeom prst="rect">
            <a:avLst/>
          </a:prstGeom>
        </p:spPr>
      </p:pic>
      <p:sp>
        <p:nvSpPr>
          <p:cNvPr id="12" name="TextBox 11">
            <a:extLst>
              <a:ext uri="{FF2B5EF4-FFF2-40B4-BE49-F238E27FC236}">
                <a16:creationId xmlns:a16="http://schemas.microsoft.com/office/drawing/2014/main" id="{851467DB-8A05-4A2A-90C2-459C2BA69B06}"/>
              </a:ext>
            </a:extLst>
          </p:cNvPr>
          <p:cNvSpPr txBox="1"/>
          <p:nvPr/>
        </p:nvSpPr>
        <p:spPr>
          <a:xfrm>
            <a:off x="690734" y="2115235"/>
            <a:ext cx="6102096" cy="640720"/>
          </a:xfrm>
          <a:prstGeom prst="rect">
            <a:avLst/>
          </a:prstGeom>
          <a:noFill/>
        </p:spPr>
        <p:txBody>
          <a:bodyPr wrap="square">
            <a:spAutoFit/>
          </a:bodyPr>
          <a:lstStyle/>
          <a:p>
            <a:pPr>
              <a:defRPr b="0" i="0"/>
            </a:pPr>
            <a:r>
              <a:rPr lang="1106"/>
              <a:t>dosbarthiadau a sesiynau un i un, ar ôl ysgol yn ystod amseroedd egwyl</a:t>
            </a:r>
          </a:p>
        </p:txBody>
      </p:sp>
    </p:spTree>
    <p:extLst>
      <p:ext uri="{BB962C8B-B14F-4D97-AF65-F5344CB8AC3E}">
        <p14:creationId xmlns:p14="http://schemas.microsoft.com/office/powerpoint/2010/main" val="4047709593"/>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8 (a) a’r Cynllun Marcio </a:t>
            </a:r>
          </a:p>
        </p:txBody>
      </p:sp>
      <p:sp>
        <p:nvSpPr>
          <p:cNvPr id="6" name="TextBox 5">
            <a:extLst>
              <a:ext uri="{FF2B5EF4-FFF2-40B4-BE49-F238E27FC236}">
                <a16:creationId xmlns:a16="http://schemas.microsoft.com/office/drawing/2014/main" id="{F108EBAC-5DE8-48AE-9CCB-75F695FF62BE}"/>
              </a:ext>
            </a:extLst>
          </p:cNvPr>
          <p:cNvSpPr txBox="1"/>
          <p:nvPr/>
        </p:nvSpPr>
        <p:spPr>
          <a:xfrm>
            <a:off x="6487886" y="2509157"/>
            <a:ext cx="5311951" cy="2669667"/>
          </a:xfrm>
          <a:prstGeom prst="rect">
            <a:avLst/>
          </a:prstGeom>
          <a:noFill/>
        </p:spPr>
        <p:txBody>
          <a:bodyPr wrap="square">
            <a:spAutoFit/>
          </a:bodyPr>
          <a:lstStyle/>
          <a:p>
            <a:pPr>
              <a:spcAft>
                <a:spcPts val="600"/>
              </a:spcAft>
              <a:defRPr b="0" i="0"/>
            </a:pPr>
            <a:r>
              <a:rPr lang="1106" sz="1200">
                <a:effectLst/>
                <a:latin typeface="Arial" panose="020B0604020202020204" pitchFamily="34" charset="0"/>
                <a:ea typeface="Times New Roman" panose="02020603050405020304" pitchFamily="18" charset="0"/>
              </a:rPr>
              <a:t>Rhowch hyd at </a:t>
            </a:r>
            <a:r>
              <a:rPr lang="1106" sz="1200" b="1">
                <a:effectLst/>
                <a:latin typeface="Arial" panose="020B0604020202020204" pitchFamily="34" charset="0"/>
                <a:ea typeface="Times New Roman" panose="02020603050405020304" pitchFamily="18" charset="0"/>
              </a:rPr>
              <a:t>6 marc.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0 marc </a:t>
            </a:r>
            <a:r>
              <a:rPr lang="1106" sz="1200" b="0">
                <a:effectLst/>
                <a:latin typeface="Arial" panose="020B0604020202020204" pitchFamily="34" charset="0"/>
                <a:ea typeface="Times New Roman" panose="02020603050405020304" pitchFamily="18" charset="0"/>
              </a:rPr>
              <a:t>am ymateb nad yw'n haeddu ennill marciau.</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1-2 farc</a:t>
            </a:r>
            <a:r>
              <a:rPr lang="1106" sz="1200" b="0">
                <a:effectLst/>
                <a:latin typeface="Arial" panose="020B0604020202020204" pitchFamily="34" charset="0"/>
                <a:ea typeface="Times New Roman" panose="02020603050405020304" pitchFamily="18" charset="0"/>
              </a:rPr>
              <a:t> am amlinelliad sylfaenol heb fawr o wybodaeth na dealltwriaeth ynglŷn â gwerth a phwrpas Deddf Anghenion Dysgu Ychwanegol a'r Tribiwnlys Addysg (Cymru) 2018</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3-4 marc </a:t>
            </a:r>
            <a:r>
              <a:rPr lang="1106" sz="1200" b="0">
                <a:effectLst/>
                <a:latin typeface="Arial" panose="020B0604020202020204" pitchFamily="34" charset="0"/>
                <a:ea typeface="Times New Roman" panose="02020603050405020304" pitchFamily="18" charset="0"/>
              </a:rPr>
              <a:t>am amlinelliad da â rhywfaint o wybodaeth a dealltwriaeth ynglŷn â gwerth a phwrpas Deddf Anghenion Dysgu Ychwanegol a'r Tribiwnlys Addysg (Cymru) 2018</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5-6 marc </a:t>
            </a:r>
            <a:r>
              <a:rPr lang="1106" sz="1200" b="0">
                <a:effectLst/>
                <a:latin typeface="Arial" panose="020B0604020202020204" pitchFamily="34" charset="0"/>
                <a:ea typeface="Times New Roman" panose="02020603050405020304" pitchFamily="18" charset="0"/>
              </a:rPr>
              <a:t>am amlinelliad da iawn â gwybodaeth a dealltwriaeth ynglŷn â gwerth a phwrpas Deddf Anghenion Dysgu Ychwanegol a'r Tribiwnlys Addysg (Cymru) 2018</a:t>
            </a:r>
            <a:endParaRPr lang="en-GB" sz="120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594556EE-77DB-4E2F-951D-E3E523F1FE6D}"/>
              </a:ext>
            </a:extLst>
          </p:cNvPr>
          <p:cNvSpPr txBox="1"/>
          <p:nvPr/>
        </p:nvSpPr>
        <p:spPr>
          <a:xfrm>
            <a:off x="9144000" y="6481139"/>
            <a:ext cx="2771524" cy="274594"/>
          </a:xfrm>
          <a:prstGeom prst="rect">
            <a:avLst/>
          </a:prstGeom>
          <a:noFill/>
        </p:spPr>
        <p:txBody>
          <a:bodyPr wrap="square" rtlCol="0">
            <a:spAutoFit/>
          </a:bodyPr>
          <a:lstStyle/>
          <a:p>
            <a:pPr>
              <a:defRPr b="0" i="0"/>
            </a:pPr>
            <a:r>
              <a:rPr lang="1106" sz="1200" i="1"/>
              <a:t>Mark scheme continued on next page</a:t>
            </a:r>
          </a:p>
        </p:txBody>
      </p:sp>
      <p:sp>
        <p:nvSpPr>
          <p:cNvPr id="9" name="TextBox 8">
            <a:extLst>
              <a:ext uri="{FF2B5EF4-FFF2-40B4-BE49-F238E27FC236}">
                <a16:creationId xmlns:a16="http://schemas.microsoft.com/office/drawing/2014/main" id="{8D138784-D491-4B69-9DDF-8074C1879999}"/>
              </a:ext>
            </a:extLst>
          </p:cNvPr>
          <p:cNvSpPr txBox="1"/>
          <p:nvPr/>
        </p:nvSpPr>
        <p:spPr>
          <a:xfrm>
            <a:off x="6444343" y="1138242"/>
            <a:ext cx="5759158" cy="732252"/>
          </a:xfrm>
          <a:prstGeom prst="rect">
            <a:avLst/>
          </a:prstGeom>
          <a:noFill/>
        </p:spPr>
        <p:txBody>
          <a:bodyPr wrap="square">
            <a:spAutoFit/>
          </a:bodyPr>
          <a:lstStyle/>
          <a:p>
            <a:pPr>
              <a:defRPr b="0" i="0"/>
            </a:pPr>
            <a:r>
              <a:rPr lang="1106" sz="1400" i="1"/>
              <a:t>Amlinellwch </a:t>
            </a:r>
          </a:p>
          <a:p>
            <a:pPr>
              <a:defRPr b="0" i="0"/>
            </a:pPr>
            <a:r>
              <a:rPr lang="1106" sz="1400" i="1"/>
              <a:t>Amlinellu'r prif bwyntiau/rhoi disgrifiad </a:t>
            </a:r>
          </a:p>
          <a:p>
            <a:pPr>
              <a:defRPr b="0" i="0"/>
            </a:pPr>
            <a:r>
              <a:rPr lang="1106" sz="1400" i="1"/>
              <a:t>cryno neu brif nodweddion</a:t>
            </a:r>
            <a:endParaRPr lang="en-GB" sz="1400" i="1"/>
          </a:p>
        </p:txBody>
      </p:sp>
      <p:pic>
        <p:nvPicPr>
          <p:cNvPr id="5" name="Picture 4">
            <a:extLst>
              <a:ext uri="{FF2B5EF4-FFF2-40B4-BE49-F238E27FC236}">
                <a16:creationId xmlns:a16="http://schemas.microsoft.com/office/drawing/2014/main" id="{C46B48A3-4088-483B-8AFA-A935D7A3B136}"/>
              </a:ext>
            </a:extLst>
          </p:cNvPr>
          <p:cNvPicPr>
            <a:picLocks noChangeAspect="1"/>
          </p:cNvPicPr>
          <p:nvPr/>
        </p:nvPicPr>
        <p:blipFill>
          <a:blip r:embed="rId2"/>
          <a:stretch>
            <a:fillRect/>
          </a:stretch>
        </p:blipFill>
        <p:spPr>
          <a:xfrm>
            <a:off x="282011" y="1247775"/>
            <a:ext cx="5867400" cy="4057650"/>
          </a:xfrm>
          <a:prstGeom prst="rect">
            <a:avLst/>
          </a:prstGeom>
        </p:spPr>
      </p:pic>
    </p:spTree>
    <p:extLst>
      <p:ext uri="{BB962C8B-B14F-4D97-AF65-F5344CB8AC3E}">
        <p14:creationId xmlns:p14="http://schemas.microsoft.com/office/powerpoint/2010/main" val="4000165114"/>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8 (a) Cynllun Marcio parhad</a:t>
            </a:r>
            <a:endParaRPr lang="en-GB" sz="1800"/>
          </a:p>
        </p:txBody>
      </p:sp>
      <p:sp>
        <p:nvSpPr>
          <p:cNvPr id="7" name="TextBox 6">
            <a:extLst>
              <a:ext uri="{FF2B5EF4-FFF2-40B4-BE49-F238E27FC236}">
                <a16:creationId xmlns:a16="http://schemas.microsoft.com/office/drawing/2014/main" id="{AE8A41A9-4AE8-420C-9C0B-92A860649B3F}"/>
              </a:ext>
            </a:extLst>
          </p:cNvPr>
          <p:cNvSpPr txBox="1"/>
          <p:nvPr/>
        </p:nvSpPr>
        <p:spPr>
          <a:xfrm>
            <a:off x="185058" y="922237"/>
            <a:ext cx="5742508" cy="5381286"/>
          </a:xfrm>
          <a:prstGeom prst="rect">
            <a:avLst/>
          </a:prstGeom>
          <a:noFill/>
        </p:spPr>
        <p:txBody>
          <a:bodyPr wrap="square">
            <a:spAutoFit/>
          </a:bodyPr>
          <a:lstStyle/>
          <a:p>
            <a:pPr>
              <a:spcAft>
                <a:spcPts val="1125"/>
              </a:spcAft>
              <a:defRPr b="0" i="0"/>
            </a:pPr>
            <a:r>
              <a:rPr lang="1106" sz="1200">
                <a:effectLst/>
                <a:latin typeface="Arial" panose="020B0604020202020204" pitchFamily="34" charset="0"/>
                <a:ea typeface="Times New Roman" panose="02020603050405020304" pitchFamily="18" charset="0"/>
              </a:rPr>
              <a:t>Gallai'r ymatebion gyfeirio at: </a:t>
            </a:r>
            <a:endParaRPr lang="en-GB" sz="1200">
              <a:effectLst/>
              <a:latin typeface="Times New Roman" panose="02020603050405020304" pitchFamily="18" charset="0"/>
              <a:ea typeface="Times New Roman" panose="02020603050405020304" pitchFamily="18" charset="0"/>
            </a:endParaRPr>
          </a:p>
          <a:p>
            <a:pPr>
              <a:spcAft>
                <a:spcPts val="1125"/>
              </a:spcAft>
              <a:defRPr b="0" i="0"/>
            </a:pPr>
            <a:r>
              <a:rPr lang="1106" sz="1200">
                <a:solidFill>
                  <a:srgbClr val="000000"/>
                </a:solidFill>
                <a:effectLst/>
                <a:latin typeface="Arial" panose="020B0604020202020204" pitchFamily="34" charset="0"/>
                <a:ea typeface="Times New Roman" panose="02020603050405020304" pitchFamily="18" charset="0"/>
              </a:rPr>
              <a:t>Mae pob Angen Dysgu Ychwanegol yn cael effaith unigryw ar bob plentyn, ac mae rhai enghreifftiau o enwau a chrynodebau i ganlyn.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Mae'r Ddeddf yn amlinellu fframwaith deddfwriaethol unedig i gefnogi pob plentyn o oed ysgol gorfodol / o dan oed ysgol ag ADY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Mae'r Ddeddf yn amlinellu fframwaith deddfwriaethol unedig i gefnogi pobl ifanc ag ADY mewn ysgolion neu addysg bellach (AB)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Mae'r Ddeddf yn amlinellu proses integredig a chydweithredol o asesu / cynllunio / monitro / mae'n hwyluso ymyriadau cynnar, amserol ac effeithiol – drwy gyfrwng Cynllun Datblygu Unigol statudol i bob dysgwr ag ADY</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Mae'r Ddeddf yn amlinellu system deg a thryloyw i ddarparu gwybodaeth a chyngor / i ddatrys pryderon ac apeliadau / i wneud trefniadau i ddatrys anghytundebau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Mae pob Angen Dysgu Ychwanegol yn cael effaith unigryw ar bob plentyn.</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Mae'r Ddeddf yn rhoi amrywiaeth o hawliau i blant a phobl ifanc i dderbyn gwybodaeth ynglŷn ag ADY a phenderfyniadau sy'n cael eu gwneud amdanynt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Mae'r Ddeddf yn creu un cynllun statudol – y Cynllun Datblygu Unigol (CDU) </a:t>
            </a:r>
          </a:p>
          <a:p>
            <a:pPr marL="342900" lvl="0" indent="-342900">
              <a:spcAft>
                <a:spcPts val="600"/>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Mae'r Ddeddf yn cymryd lle'r amrywiaeth bresennol o gynlluniau statudol ac anstatudol h.y. cynlluniau AAA i ddysgwyr mewn ysgolion / cynlluniau AB – gan gynnwys datganiadau AAA / cynlluniau addysg unigol dysgwyr</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Mae'r Ddeddf yn cefnogi ysgolion / blynyddoedd cynnar / blynyddoedd cynnar gweithredu a mwy / cynlluniau dysgu a sgiliau drwy asesiadau o dan adran 140 Deddf Dysgu a Sgiliau 2000</a:t>
            </a:r>
            <a:endParaRPr lang="en-GB" sz="120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B12C9DED-EEB7-4CAF-9245-5353A168FA36}"/>
              </a:ext>
            </a:extLst>
          </p:cNvPr>
          <p:cNvSpPr txBox="1"/>
          <p:nvPr/>
        </p:nvSpPr>
        <p:spPr>
          <a:xfrm>
            <a:off x="6357256" y="1008703"/>
            <a:ext cx="5655336" cy="5720716"/>
          </a:xfrm>
          <a:prstGeom prst="rect">
            <a:avLst/>
          </a:prstGeom>
          <a:noFill/>
        </p:spPr>
        <p:txBody>
          <a:bodyPr wrap="square">
            <a:spAutoFit/>
          </a:bodyPr>
          <a:lstStyle/>
          <a:p>
            <a:pPr marL="342900" lvl="0" indent="-342900">
              <a:spcAft>
                <a:spcPts val="600"/>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Bydd y Ddeddf yn sicrhau mwy o gysondeb a pharhad i blant ag ADY sy'n derbyn gofal</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Bydd y Ddeddf yn mynnu bod eu CDU wedi'i gynnwys yn y cynlluniau addysg personol (CAP) / yn rhan o'u cynlluniau gofal a chefnogaeth (CGCh)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Mae'r Ddeddf yn mynnu bod rhaid ystyried safbwyntiau plant / rhieni a phobl ifanc bob amser fel rhan o'r broses gynllunio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Bydd y Ddeddf yn cefnogi ffocws cryf ar gydweithio a rhannu gwybodaeth yn well e.e. rhwng asiantaethau / gwasanaethau sy'n ymwneud â gweithio gyda phlant / pobl ifanc a'u teuluoedd / addysg / gwasanaethau iechyd a chymdeithasol / i ddarparu cefnogaeth effeithiol sy'n canolbwyntio ar y plentyn i ddysgwyr ag ADY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Mae'n sicrhau bod anghenion plant yn cael eu canfod yn gynnar a bod y gefnogaeth gywir yn cael ei rhoi ar waith i alluogi plant a phobl ifanc i gyflawni'r canlyniadau gorau posibl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Mae'r ddeddf yn mynnu bod ysgolion a gynhelir / meithrinfeydd a gynhelir / unedau cyfeirio disgyblion / sefydliadau addysg bellach / colegau yn penodi Cydlynydd Anghenion Dysgu Ychwanegol (CADY)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Mae'r ddeddf yn mynnu bod Prif Swyddog ADY Blynyddoedd Cynnar yn cydlynu gwasanaethau i blant o dan oed ysgol gorfodol sydd ddim mewn lleoliad a gynhelir eto / yn helpu i hwyluso cydweithio amlasiantaethol effeithiol / yn gwella gwasanaethau i ddysgwyr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Mae'r Ddeddf yn disodli'r termau presennol, Anghenion Addysgol Arbennig (AAA) ac Anawsterau a/neu Anableddau Dysgu (AAD), ag Anghenion Dysgu Ychwanegol (ADY).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a:effectLst/>
                <a:latin typeface="Arial" panose="020B0604020202020204" pitchFamily="34" charset="0"/>
                <a:ea typeface="Times New Roman" panose="02020603050405020304" pitchFamily="18" charset="0"/>
              </a:rPr>
              <a:t>Nid yw'r rhestr hon yn cynnwys popeth. </a:t>
            </a:r>
            <a:br>
              <a:rPr lang="1106" sz="1200">
                <a:effectLst/>
                <a:latin typeface="Arial" panose="020B0604020202020204" pitchFamily="34" charset="0"/>
                <a:ea typeface="Times New Roman" panose="02020603050405020304" pitchFamily="18" charset="0"/>
              </a:rPr>
            </a:br>
            <a:r>
              <a:rPr lang="1106" sz="1200">
                <a:effectLst/>
                <a:latin typeface="Arial" panose="020B0604020202020204" pitchFamily="34" charset="0"/>
                <a:ea typeface="Times New Roman" panose="02020603050405020304" pitchFamily="18" charset="0"/>
              </a:rPr>
              <a:t>Rhowch farciau am unrhyw ymateb perthnasol arall.</a:t>
            </a:r>
            <a:endParaRPr lang="en-GB" sz="1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40850949"/>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pPr>
              <a:defRPr b="0" i="0"/>
            </a:pPr>
            <a:r>
              <a:rPr lang="1106" sz="1800" i="1">
                <a:solidFill>
                  <a:srgbClr val="0070C0"/>
                </a:solidFill>
              </a:rPr>
              <a:t>  dDyfarnwyd 5 marc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8 (a) gyda sylwadau’r Arholwr</a:t>
            </a:r>
            <a:endParaRPr lang="en-GB" sz="1800"/>
          </a:p>
        </p:txBody>
      </p:sp>
      <p:sp>
        <p:nvSpPr>
          <p:cNvPr id="2" name="TextBox 1">
            <a:extLst>
              <a:ext uri="{FF2B5EF4-FFF2-40B4-BE49-F238E27FC236}">
                <a16:creationId xmlns:a16="http://schemas.microsoft.com/office/drawing/2014/main" id="{0A5F683C-14E0-EA40-B1E4-CF4C8204BCC0}"/>
              </a:ext>
            </a:extLst>
          </p:cNvPr>
          <p:cNvSpPr txBox="1"/>
          <p:nvPr/>
        </p:nvSpPr>
        <p:spPr>
          <a:xfrm>
            <a:off x="8214852" y="1391477"/>
            <a:ext cx="3395521" cy="3661258"/>
          </a:xfrm>
          <a:prstGeom prst="rect">
            <a:avLst/>
          </a:prstGeom>
          <a:noFill/>
        </p:spPr>
        <p:txBody>
          <a:bodyPr wrap="square" rtlCol="0">
            <a:spAutoFit/>
          </a:bodyPr>
          <a:lstStyle/>
          <a:p>
            <a:pPr>
              <a:defRPr b="0" i="0"/>
            </a:pPr>
            <a:r>
              <a:rPr lang="1106">
                <a:solidFill>
                  <a:srgbClr val="0070C0"/>
                </a:solidFill>
              </a:rPr>
              <a:t>Dyma enghraifft o amlinelliad da iawn sy'n dangos gwybodaeth a dealltwriaeth o werth a phwrpas y Ddeddf Anghenion Dysgu Ychwanegol a'r Tribiwnlys Addysg (Cymru) 2018. </a:t>
            </a:r>
          </a:p>
          <a:p>
            <a:endParaRPr lang="en-GB">
              <a:solidFill>
                <a:srgbClr val="0070C0"/>
              </a:solidFill>
            </a:endParaRPr>
          </a:p>
          <a:p>
            <a:pPr>
              <a:defRPr b="0" i="0"/>
            </a:pPr>
            <a:r>
              <a:rPr lang="1106">
                <a:solidFill>
                  <a:srgbClr val="0070C0"/>
                </a:solidFill>
              </a:rPr>
              <a:t>Ceir dealltwriaeth dda o'r amrywiaeth o werthoedd sy'n ymwneud â'r Ddeddf, a phwrpas y Ddeddf wrth gefnogi plant a'u teuluoedd.</a:t>
            </a:r>
          </a:p>
        </p:txBody>
      </p:sp>
      <p:pic>
        <p:nvPicPr>
          <p:cNvPr id="5" name="Picture 4">
            <a:extLst>
              <a:ext uri="{FF2B5EF4-FFF2-40B4-BE49-F238E27FC236}">
                <a16:creationId xmlns:a16="http://schemas.microsoft.com/office/drawing/2014/main" id="{2411162C-ADD4-4FC1-AF1E-2EFDF2DE4AC8}"/>
              </a:ext>
            </a:extLst>
          </p:cNvPr>
          <p:cNvPicPr>
            <a:picLocks noChangeAspect="1"/>
          </p:cNvPicPr>
          <p:nvPr/>
        </p:nvPicPr>
        <p:blipFill>
          <a:blip r:embed="rId2"/>
          <a:srcRect b="88403"/>
          <a:stretch>
            <a:fillRect/>
          </a:stretch>
        </p:blipFill>
        <p:spPr>
          <a:xfrm>
            <a:off x="421159" y="1156191"/>
            <a:ext cx="7164981" cy="574637"/>
          </a:xfrm>
          <a:prstGeom prst="rect">
            <a:avLst/>
          </a:prstGeom>
        </p:spPr>
      </p:pic>
      <p:sp>
        <p:nvSpPr>
          <p:cNvPr id="12" name="TextBox 11">
            <a:extLst>
              <a:ext uri="{FF2B5EF4-FFF2-40B4-BE49-F238E27FC236}">
                <a16:creationId xmlns:a16="http://schemas.microsoft.com/office/drawing/2014/main" id="{F3CCA3BC-E492-4667-B27B-93CDFCE14520}"/>
              </a:ext>
            </a:extLst>
          </p:cNvPr>
          <p:cNvSpPr txBox="1"/>
          <p:nvPr/>
        </p:nvSpPr>
        <p:spPr>
          <a:xfrm>
            <a:off x="859970" y="1969370"/>
            <a:ext cx="6298235" cy="2654411"/>
          </a:xfrm>
          <a:prstGeom prst="rect">
            <a:avLst/>
          </a:prstGeom>
          <a:noFill/>
        </p:spPr>
        <p:txBody>
          <a:bodyPr wrap="square">
            <a:spAutoFit/>
          </a:bodyPr>
          <a:lstStyle/>
          <a:p>
            <a:pPr>
              <a:defRPr b="0" i="0"/>
            </a:pPr>
            <a:r>
              <a:rPr lang="1106" sz="1400"/>
              <a:t>Mae'r Ddeddf yn sicrhau bod plant gydag anghenion dysgu ychwanegol yn dal i gael yr un addysg â phob plentyn arall yng Nghymru. Mae'r Ddeddf yn sicrhau bod y plentyn yn cael cynnig y cymorth y mae ei angen arno er mwyn ei helpu i barhau ei ddatblygiad. Mae'n cynnig cefnogaeth i'r plentyn y tu hwnt i addysg gyda'i anghenion, mae hefyd yn cynnig cefnogaeth i'r teuluoedd. Mae'r Ddeddf yn credu y dylai pob teulu gydag anableddau gael cyfle cyfartal i fynegi ei hun ac i gymryd rhan mewn gweithgareddau. Y bobl mae'n hanfodol bod plant gydag anghenion ychwanegol yn cael mynediad at yr un addysg â phawb arall, maen nhw'n sicrhau eu bod yn cael eu cynnwys yn yr un lleoedd addysg fel nad yw'r plentyn yn teimlo'n wahanol nac yn cael ei adael allan. Mae'r Ddeddf yn sicrhau bod aelodau o staff sy'n gallu cefnogi'r plentyn ac yn sicrhau ei fod yn gyfforddus, yn iach yn hapus.</a:t>
            </a:r>
          </a:p>
        </p:txBody>
      </p:sp>
    </p:spTree>
    <p:extLst>
      <p:ext uri="{BB962C8B-B14F-4D97-AF65-F5344CB8AC3E}">
        <p14:creationId xmlns:p14="http://schemas.microsoft.com/office/powerpoint/2010/main" val="626529561"/>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70C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7" y="1202635"/>
            <a:ext cx="4039436"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59362" y="1114436"/>
            <a:ext cx="374705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pPr>
              <a:defRPr b="0" i="0"/>
            </a:pPr>
            <a:r>
              <a:rPr lang="1106" sz="1800" i="1">
                <a:solidFill>
                  <a:srgbClr val="0070C0"/>
                </a:solidFill>
              </a:rPr>
              <a:t>Dyfarnwyd 4 marc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1 gyda sylwadau’r Arholwr</a:t>
            </a:r>
            <a:endParaRPr lang="en-GB" sz="1800"/>
          </a:p>
        </p:txBody>
      </p:sp>
      <p:sp>
        <p:nvSpPr>
          <p:cNvPr id="2" name="TextBox 1">
            <a:extLst>
              <a:ext uri="{FF2B5EF4-FFF2-40B4-BE49-F238E27FC236}">
                <a16:creationId xmlns:a16="http://schemas.microsoft.com/office/drawing/2014/main" id="{18C994B9-02F9-1446-8D31-C3BF9096E91E}"/>
              </a:ext>
            </a:extLst>
          </p:cNvPr>
          <p:cNvSpPr txBox="1"/>
          <p:nvPr/>
        </p:nvSpPr>
        <p:spPr>
          <a:xfrm>
            <a:off x="8259097" y="1391478"/>
            <a:ext cx="3377478" cy="4210446"/>
          </a:xfrm>
          <a:prstGeom prst="rect">
            <a:avLst/>
          </a:prstGeom>
          <a:noFill/>
        </p:spPr>
        <p:txBody>
          <a:bodyPr wrap="square" rtlCol="0">
            <a:spAutoFit/>
          </a:bodyPr>
          <a:lstStyle/>
          <a:p>
            <a:pPr>
              <a:defRPr b="0" i="0"/>
            </a:pPr>
            <a:r>
              <a:rPr lang="1106">
                <a:solidFill>
                  <a:srgbClr val="0070C0"/>
                </a:solidFill>
              </a:rPr>
              <a:t>Dyma enghraifft o drafodaeth dda sy'n dangos rhywfaint o wybodaeth a dealltwriaeth o'r manteision i bobl ifanc wneud gweithgareddau chwaraeon yn unigol neu mewn grŵp. </a:t>
            </a:r>
          </a:p>
          <a:p>
            <a:pPr>
              <a:defRPr b="0" i="0"/>
            </a:pPr>
            <a:r>
              <a:rPr lang="1106">
                <a:solidFill>
                  <a:srgbClr val="0070C0"/>
                </a:solidFill>
              </a:rPr>
              <a:t>Dangosir dealltwriaeth glir o'r manteision drwy weithgareddau chwaraeon i ddatblygu ffitrwydd y corff cyfan ac i gefnogi iechyd a llesiant meddyliol. Ceir trafodaeth wybodus ynghylch datblygu sgiliau adeiladu tîm a sgiliau arwain a sut gellir cyflawni hyn.  </a:t>
            </a:r>
          </a:p>
        </p:txBody>
      </p:sp>
      <p:pic>
        <p:nvPicPr>
          <p:cNvPr id="4" name="Picture 3">
            <a:extLst>
              <a:ext uri="{FF2B5EF4-FFF2-40B4-BE49-F238E27FC236}">
                <a16:creationId xmlns:a16="http://schemas.microsoft.com/office/drawing/2014/main" id="{B5EDA34B-CFF2-486B-861D-1B2D8456C0A0}"/>
              </a:ext>
            </a:extLst>
          </p:cNvPr>
          <p:cNvPicPr>
            <a:picLocks noChangeAspect="1"/>
          </p:cNvPicPr>
          <p:nvPr/>
        </p:nvPicPr>
        <p:blipFill>
          <a:blip r:embed="rId2"/>
          <a:stretch>
            <a:fillRect/>
          </a:stretch>
        </p:blipFill>
        <p:spPr>
          <a:xfrm>
            <a:off x="257175" y="1205472"/>
            <a:ext cx="7172325" cy="1123235"/>
          </a:xfrm>
          <a:prstGeom prst="rect">
            <a:avLst/>
          </a:prstGeom>
        </p:spPr>
      </p:pic>
      <p:sp>
        <p:nvSpPr>
          <p:cNvPr id="13" name="TextBox 12">
            <a:extLst>
              <a:ext uri="{FF2B5EF4-FFF2-40B4-BE49-F238E27FC236}">
                <a16:creationId xmlns:a16="http://schemas.microsoft.com/office/drawing/2014/main" id="{6CC51F00-CB40-44AA-8200-F537110D1F74}"/>
              </a:ext>
            </a:extLst>
          </p:cNvPr>
          <p:cNvSpPr txBox="1"/>
          <p:nvPr/>
        </p:nvSpPr>
        <p:spPr>
          <a:xfrm>
            <a:off x="424070" y="2551837"/>
            <a:ext cx="7176268" cy="1739097"/>
          </a:xfrm>
          <a:prstGeom prst="rect">
            <a:avLst/>
          </a:prstGeom>
          <a:noFill/>
        </p:spPr>
        <p:txBody>
          <a:bodyPr wrap="square">
            <a:spAutoFit/>
          </a:bodyPr>
          <a:lstStyle/>
          <a:p>
            <a:pPr>
              <a:defRPr b="0" i="0"/>
            </a:pPr>
            <a:r>
              <a:rPr lang="1106" sz="1200"/>
              <a:t>Drwy gymryd rhan mewn gweithgareddau chwaraeon grŵp, bydd pobl ifanc yn cael cyfleoedd i gyfarfod pobl newydd ac yn gwneud ffrindiau a sefydlu perthnasoedd newydd, efallai. At hynny, mae'n rhoi cyfleoedd iddyn nhw drafod a rhannu syniadau gydag aelodau eraill o'r tîm. Mae hyn yn gwella'u sgiliau cyfathrebu a gwybyddol gan eu bod yn rhannu ac yn ennill gwybodaeth newydd. Mae gweithio mewn tîm hefyd yn caniatáu i unigolion ddatblygu sgiliau arwain ac adeiladu tîm drwy ymgymryd â'r rôl o arwain a thrafod strategaethau gydag aelodau o'r tîm. Mae gweithgareddau unigol neu grŵp yn caniatáu i bobl ifanc addasu eu datblygiad corfforol. Gallai hyn gynnwys ffitrwydd cyffredinol, sgiliau echddygol, ac iechyd. Yn olaf, gall cymryd rhan yn y digwyddiadau hyn hefyd wella llesiant unigolyn gan ei fod yn cael awyr iach ac yn gallu cadw meddwl clir ac ymlacio.</a:t>
            </a:r>
            <a:endParaRPr lang="en-GB" sz="1200"/>
          </a:p>
        </p:txBody>
      </p:sp>
    </p:spTree>
    <p:extLst>
      <p:ext uri="{BB962C8B-B14F-4D97-AF65-F5344CB8AC3E}">
        <p14:creationId xmlns:p14="http://schemas.microsoft.com/office/powerpoint/2010/main" val="118894848"/>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pPr>
              <a:defRPr b="0" i="0"/>
            </a:pPr>
            <a:r>
              <a:rPr lang="1106" i="1">
                <a:solidFill>
                  <a:srgbClr val="0070C0"/>
                </a:solidFill>
              </a:rPr>
              <a:t>Dyfarnwyd 2 farc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8 (a) gyda sylwadau’r Arholwr</a:t>
            </a:r>
            <a:endParaRPr lang="en-GB" sz="1800"/>
          </a:p>
        </p:txBody>
      </p:sp>
      <p:sp>
        <p:nvSpPr>
          <p:cNvPr id="2" name="TextBox 1">
            <a:extLst>
              <a:ext uri="{FF2B5EF4-FFF2-40B4-BE49-F238E27FC236}">
                <a16:creationId xmlns:a16="http://schemas.microsoft.com/office/drawing/2014/main" id="{6C4C2130-4BBB-7449-A206-6110F211614B}"/>
              </a:ext>
            </a:extLst>
          </p:cNvPr>
          <p:cNvSpPr txBox="1"/>
          <p:nvPr/>
        </p:nvSpPr>
        <p:spPr>
          <a:xfrm>
            <a:off x="8141110" y="1391478"/>
            <a:ext cx="3365995" cy="4485041"/>
          </a:xfrm>
          <a:prstGeom prst="rect">
            <a:avLst/>
          </a:prstGeom>
          <a:noFill/>
        </p:spPr>
        <p:txBody>
          <a:bodyPr wrap="square" rtlCol="0">
            <a:spAutoFit/>
          </a:bodyPr>
          <a:lstStyle/>
          <a:p>
            <a:pPr>
              <a:defRPr b="0" i="0"/>
            </a:pPr>
            <a:r>
              <a:rPr lang="1106">
                <a:solidFill>
                  <a:srgbClr val="0070C0"/>
                </a:solidFill>
              </a:rPr>
              <a:t>Dyma amlinelliad sylfaenol sy'n dangos gwybodaeth a dealltwriaeth gyfyngedig o beth yw gwerth a phwrpas Deddf Anghenion Dysgu Ychwanegol a’r Tribiwnlys Addysg (Cymru) 2018.</a:t>
            </a:r>
          </a:p>
          <a:p>
            <a:endParaRPr lang="en-GB">
              <a:solidFill>
                <a:srgbClr val="0070C0"/>
              </a:solidFill>
            </a:endParaRPr>
          </a:p>
          <a:p>
            <a:pPr>
              <a:defRPr b="0" i="0"/>
            </a:pPr>
            <a:r>
              <a:rPr lang="1106">
                <a:solidFill>
                  <a:srgbClr val="0070C0"/>
                </a:solidFill>
              </a:rPr>
              <a:t>Mae rhai pwyntiau sy'n dangos rhywfaint o ddealltwriaeth yn ymwneud â gwerth y gefnogaeth y gellid ei darparu er nad oes trafodaeth ddofn i ddangos gwybodaeth. </a:t>
            </a:r>
            <a:br>
              <a:rPr lang="1106">
                <a:solidFill>
                  <a:srgbClr val="0070C0"/>
                </a:solidFill>
              </a:rPr>
            </a:br>
            <a:endParaRPr lang="en-GB"/>
          </a:p>
          <a:p>
            <a:endParaRPr lang="en-GB"/>
          </a:p>
        </p:txBody>
      </p:sp>
      <p:pic>
        <p:nvPicPr>
          <p:cNvPr id="5" name="Picture 4">
            <a:extLst>
              <a:ext uri="{FF2B5EF4-FFF2-40B4-BE49-F238E27FC236}">
                <a16:creationId xmlns:a16="http://schemas.microsoft.com/office/drawing/2014/main" id="{ACF8D611-93C2-4284-ADBE-810B1407A7C8}"/>
              </a:ext>
            </a:extLst>
          </p:cNvPr>
          <p:cNvPicPr>
            <a:picLocks noChangeAspect="1"/>
          </p:cNvPicPr>
          <p:nvPr/>
        </p:nvPicPr>
        <p:blipFill>
          <a:blip r:embed="rId2"/>
          <a:srcRect b="88977"/>
          <a:stretch>
            <a:fillRect/>
          </a:stretch>
        </p:blipFill>
        <p:spPr>
          <a:xfrm>
            <a:off x="282010" y="1167846"/>
            <a:ext cx="6967875" cy="531148"/>
          </a:xfrm>
          <a:prstGeom prst="rect">
            <a:avLst/>
          </a:prstGeom>
        </p:spPr>
      </p:pic>
      <p:sp>
        <p:nvSpPr>
          <p:cNvPr id="12" name="TextBox 11">
            <a:extLst>
              <a:ext uri="{FF2B5EF4-FFF2-40B4-BE49-F238E27FC236}">
                <a16:creationId xmlns:a16="http://schemas.microsoft.com/office/drawing/2014/main" id="{64801700-2244-4E3B-B5B2-2DDB92B01B31}"/>
              </a:ext>
            </a:extLst>
          </p:cNvPr>
          <p:cNvSpPr txBox="1"/>
          <p:nvPr/>
        </p:nvSpPr>
        <p:spPr>
          <a:xfrm>
            <a:off x="786228" y="2165519"/>
            <a:ext cx="6568188" cy="1067867"/>
          </a:xfrm>
          <a:prstGeom prst="rect">
            <a:avLst/>
          </a:prstGeom>
          <a:noFill/>
        </p:spPr>
        <p:txBody>
          <a:bodyPr wrap="square">
            <a:spAutoFit/>
          </a:bodyPr>
          <a:lstStyle/>
          <a:p>
            <a:pPr>
              <a:defRPr b="0" i="0"/>
            </a:pPr>
            <a:r>
              <a:rPr lang="1106" sz="1600"/>
              <a:t>mae'r ddeddf hon ar waith i sicrhau bod plant gydag angen ychwanegol yn cael yr help a'r gefnogaeth y mae eu hangen arnynt i gyflawni nodau a chamau yn eu datblygiad. Mae hefyd yn cefnogi'r athrawon a'r teulu yn y ffordd orau bosibl.</a:t>
            </a:r>
            <a:endParaRPr lang="en-GB" sz="1600"/>
          </a:p>
        </p:txBody>
      </p:sp>
    </p:spTree>
    <p:extLst>
      <p:ext uri="{BB962C8B-B14F-4D97-AF65-F5344CB8AC3E}">
        <p14:creationId xmlns:p14="http://schemas.microsoft.com/office/powerpoint/2010/main" val="289867967"/>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8 (b) a’r Cynllun Marcio </a:t>
            </a:r>
          </a:p>
        </p:txBody>
      </p:sp>
      <p:pic>
        <p:nvPicPr>
          <p:cNvPr id="4" name="Picture 3">
            <a:extLst>
              <a:ext uri="{FF2B5EF4-FFF2-40B4-BE49-F238E27FC236}">
                <a16:creationId xmlns:a16="http://schemas.microsoft.com/office/drawing/2014/main" id="{16DF7CB0-3997-4869-AE04-5A88542CDE4F}"/>
              </a:ext>
            </a:extLst>
          </p:cNvPr>
          <p:cNvPicPr>
            <a:picLocks noChangeAspect="1"/>
          </p:cNvPicPr>
          <p:nvPr/>
        </p:nvPicPr>
        <p:blipFill>
          <a:blip r:embed="rId2"/>
          <a:srcRect t="12184"/>
          <a:stretch>
            <a:fillRect/>
          </a:stretch>
        </p:blipFill>
        <p:spPr>
          <a:xfrm>
            <a:off x="204788" y="1780520"/>
            <a:ext cx="5923654" cy="3771194"/>
          </a:xfrm>
          <a:prstGeom prst="rect">
            <a:avLst/>
          </a:prstGeom>
        </p:spPr>
      </p:pic>
      <p:sp>
        <p:nvSpPr>
          <p:cNvPr id="6" name="TextBox 5">
            <a:extLst>
              <a:ext uri="{FF2B5EF4-FFF2-40B4-BE49-F238E27FC236}">
                <a16:creationId xmlns:a16="http://schemas.microsoft.com/office/drawing/2014/main" id="{7A433583-A2B0-47D1-9C2E-7F01341031C6}"/>
              </a:ext>
            </a:extLst>
          </p:cNvPr>
          <p:cNvSpPr txBox="1"/>
          <p:nvPr/>
        </p:nvSpPr>
        <p:spPr>
          <a:xfrm>
            <a:off x="6444342" y="2664216"/>
            <a:ext cx="5268322" cy="2669668"/>
          </a:xfrm>
          <a:prstGeom prst="rect">
            <a:avLst/>
          </a:prstGeom>
          <a:noFill/>
        </p:spPr>
        <p:txBody>
          <a:bodyPr wrap="square">
            <a:spAutoFit/>
          </a:bodyPr>
          <a:lstStyle/>
          <a:p>
            <a:pPr>
              <a:spcAft>
                <a:spcPts val="600"/>
              </a:spcAft>
              <a:defRPr b="0" i="0"/>
            </a:pPr>
            <a:r>
              <a:rPr lang="1106" sz="1200">
                <a:effectLst/>
                <a:latin typeface="Arial" panose="020B0604020202020204" pitchFamily="34" charset="0"/>
                <a:ea typeface="Times New Roman" panose="02020603050405020304" pitchFamily="18" charset="0"/>
              </a:rPr>
              <a:t>Rhowch hyd at </a:t>
            </a:r>
            <a:r>
              <a:rPr lang="1106" sz="1200" b="1">
                <a:effectLst/>
                <a:latin typeface="Arial" panose="020B0604020202020204" pitchFamily="34" charset="0"/>
                <a:ea typeface="Times New Roman" panose="02020603050405020304" pitchFamily="18" charset="0"/>
              </a:rPr>
              <a:t>6 marc.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0 marc </a:t>
            </a:r>
            <a:r>
              <a:rPr lang="1106" sz="1200" b="0">
                <a:effectLst/>
                <a:latin typeface="Arial" panose="020B0604020202020204" pitchFamily="34" charset="0"/>
                <a:ea typeface="Times New Roman" panose="02020603050405020304" pitchFamily="18" charset="0"/>
              </a:rPr>
              <a:t>am ymateb nad yw'n haeddu ennill marciau.</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1-2 farc </a:t>
            </a:r>
            <a:r>
              <a:rPr lang="1106" sz="1200" b="0">
                <a:effectLst/>
                <a:latin typeface="Arial" panose="020B0604020202020204" pitchFamily="34" charset="0"/>
                <a:ea typeface="Times New Roman" panose="02020603050405020304" pitchFamily="18" charset="0"/>
              </a:rPr>
              <a:t>am asesiad sylfaenol heb fawr o wybodaeth na dealltwriaeth ynglŷn â budd Cynllun Datblygu Unigol (CDU) i blant ag anghenion ychwanegol.</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3-4 marc </a:t>
            </a:r>
            <a:r>
              <a:rPr lang="1106" sz="1200" b="0">
                <a:effectLst/>
                <a:latin typeface="Arial" panose="020B0604020202020204" pitchFamily="34" charset="0"/>
                <a:ea typeface="Times New Roman" panose="02020603050405020304" pitchFamily="18" charset="0"/>
              </a:rPr>
              <a:t>am asesiad da â rhywfaint o wybodaeth a dealltwriaeth ynglŷn â budd Cynllun Datblygu Unigol (CDU) i blant ag anghenion ychwanegol.</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5-6 marc </a:t>
            </a:r>
            <a:r>
              <a:rPr lang="1106" sz="1200" b="0">
                <a:effectLst/>
                <a:latin typeface="Arial" panose="020B0604020202020204" pitchFamily="34" charset="0"/>
                <a:ea typeface="Times New Roman" panose="02020603050405020304" pitchFamily="18" charset="0"/>
              </a:rPr>
              <a:t>am asesiad da iawn â gwybodaeth a dealltwriaeth ynglŷn â budd Cynllun Datblygu Unigol (CDU) i blant ag anghenion ychwanegol.</a:t>
            </a:r>
            <a:endParaRPr lang="en-GB" sz="120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6E0AF566-A09A-41B4-9CAB-630E831FFE28}"/>
              </a:ext>
            </a:extLst>
          </p:cNvPr>
          <p:cNvSpPr txBox="1"/>
          <p:nvPr/>
        </p:nvSpPr>
        <p:spPr>
          <a:xfrm>
            <a:off x="6444342" y="1257300"/>
            <a:ext cx="5476582" cy="518678"/>
          </a:xfrm>
          <a:prstGeom prst="rect">
            <a:avLst/>
          </a:prstGeom>
          <a:noFill/>
        </p:spPr>
        <p:txBody>
          <a:bodyPr wrap="square">
            <a:spAutoFit/>
          </a:bodyPr>
          <a:lstStyle/>
          <a:p>
            <a:pPr>
              <a:defRPr b="0" i="0"/>
            </a:pPr>
            <a:r>
              <a:rPr lang="1106" sz="1400" i="1"/>
              <a:t>Aseswch </a:t>
            </a:r>
          </a:p>
          <a:p>
            <a:pPr>
              <a:defRPr b="0" i="0"/>
            </a:pPr>
            <a:r>
              <a:rPr lang="1106" sz="1400" i="1"/>
              <a:t>Lluniwch farn wybodus</a:t>
            </a:r>
            <a:endParaRPr lang="en-GB" sz="1400" i="1"/>
          </a:p>
        </p:txBody>
      </p:sp>
      <p:sp>
        <p:nvSpPr>
          <p:cNvPr id="9" name="TextBox 8">
            <a:extLst>
              <a:ext uri="{FF2B5EF4-FFF2-40B4-BE49-F238E27FC236}">
                <a16:creationId xmlns:a16="http://schemas.microsoft.com/office/drawing/2014/main" id="{16D52E82-9A26-4E7A-9BDE-AFD951342CAF}"/>
              </a:ext>
            </a:extLst>
          </p:cNvPr>
          <p:cNvSpPr txBox="1"/>
          <p:nvPr/>
        </p:nvSpPr>
        <p:spPr>
          <a:xfrm>
            <a:off x="9144000" y="6481139"/>
            <a:ext cx="2771524" cy="457657"/>
          </a:xfrm>
          <a:prstGeom prst="rect">
            <a:avLst/>
          </a:prstGeom>
          <a:noFill/>
        </p:spPr>
        <p:txBody>
          <a:bodyPr wrap="square" rtlCol="0">
            <a:spAutoFit/>
          </a:bodyPr>
          <a:lstStyle/>
          <a:p>
            <a:pPr>
              <a:defRPr b="0" i="0"/>
            </a:pPr>
            <a:r>
              <a:rPr lang="1106" sz="1200" i="1"/>
              <a:t>Parhad o'r cynllun marcio ar y dudalen nesaf</a:t>
            </a:r>
          </a:p>
        </p:txBody>
      </p:sp>
      <p:pic>
        <p:nvPicPr>
          <p:cNvPr id="5" name="Picture 4">
            <a:extLst>
              <a:ext uri="{FF2B5EF4-FFF2-40B4-BE49-F238E27FC236}">
                <a16:creationId xmlns:a16="http://schemas.microsoft.com/office/drawing/2014/main" id="{CB662793-0D2F-4C67-95C0-36E82F99A3F1}"/>
              </a:ext>
            </a:extLst>
          </p:cNvPr>
          <p:cNvPicPr>
            <a:picLocks noChangeAspect="1"/>
          </p:cNvPicPr>
          <p:nvPr/>
        </p:nvPicPr>
        <p:blipFill>
          <a:blip r:embed="rId3"/>
          <a:stretch>
            <a:fillRect/>
          </a:stretch>
        </p:blipFill>
        <p:spPr>
          <a:xfrm>
            <a:off x="282011" y="1136224"/>
            <a:ext cx="5716018" cy="535572"/>
          </a:xfrm>
          <a:prstGeom prst="rect">
            <a:avLst/>
          </a:prstGeom>
        </p:spPr>
      </p:pic>
    </p:spTree>
    <p:extLst>
      <p:ext uri="{BB962C8B-B14F-4D97-AF65-F5344CB8AC3E}">
        <p14:creationId xmlns:p14="http://schemas.microsoft.com/office/powerpoint/2010/main" val="669022349"/>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8 (b) Cynllun Marcio parhad</a:t>
            </a:r>
            <a:endParaRPr lang="en-GB" sz="1800"/>
          </a:p>
        </p:txBody>
      </p:sp>
      <p:sp>
        <p:nvSpPr>
          <p:cNvPr id="7" name="TextBox 6">
            <a:extLst>
              <a:ext uri="{FF2B5EF4-FFF2-40B4-BE49-F238E27FC236}">
                <a16:creationId xmlns:a16="http://schemas.microsoft.com/office/drawing/2014/main" id="{EC50E75D-2819-457F-9275-85DD3C760D4F}"/>
              </a:ext>
            </a:extLst>
          </p:cNvPr>
          <p:cNvSpPr txBox="1"/>
          <p:nvPr/>
        </p:nvSpPr>
        <p:spPr>
          <a:xfrm>
            <a:off x="282011" y="929661"/>
            <a:ext cx="5819803" cy="5461376"/>
          </a:xfrm>
          <a:prstGeom prst="rect">
            <a:avLst/>
          </a:prstGeom>
          <a:noFill/>
        </p:spPr>
        <p:txBody>
          <a:bodyPr wrap="square">
            <a:spAutoFit/>
          </a:bodyPr>
          <a:lstStyle/>
          <a:p>
            <a:pPr>
              <a:spcAft>
                <a:spcPts val="600"/>
              </a:spcAft>
              <a:defRPr b="0" i="0"/>
            </a:pPr>
            <a:r>
              <a:rPr lang="1106" sz="1200">
                <a:effectLst/>
                <a:latin typeface="Arial" panose="020B0604020202020204" pitchFamily="34" charset="0"/>
                <a:ea typeface="Times New Roman" panose="02020603050405020304" pitchFamily="18" charset="0"/>
              </a:rPr>
              <a:t>Gallai'r ymatebion gyfeirio at: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Mae'r Cynllun Datblygu Unigol (CDU) yn rhoi disgrifiad o angen dysgu ychwanegol unigolyn / disgrifiad o'r ddarpariaeth dysgu ychwanegol sy'n ofynnol oherwydd anhawster neu anabledd dysgu'r unigolyn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Asesiad i ganfod unrhyw angen dysgu ychwanegol sydd gan y plentyn a sut gellir cefnogi'r plentyn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Mae'r CDU yn amlinellu'r targedau academaidd, ymddygiadol a chorfforol penodol i blant weithio tuag atynt / y gefnogaeth ychwanegol y bydd y plentyn yn ei chael yn ymarferol</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Mae'r CDU o fudd i blant drwy'r cynnydd sy'n cael ei wneud, h.y. sut mae plentyn yn ymateb i'r gefnogaeth ychwanegol / y targedau sydd wedi'u gosod neu wedi'u taro</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Y manteision yw bod yr holl blant a phobl ifanc yn dysgu mewn gwahanol ffyrdd ac ar wahanol gyflymderau a bydd y CDU yn diwallu'r anghenion hyn</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Mae'r CDU o fudd i blant ym mhob dosbarth ym mhob ysgol, ac mae'n cefnogi plant a phobl ifanc e.e. sy'n gwneud cynnydd / datblygu'n arafach na phlant eraill / y nodwyd bod ganddynt angen dysgu ychwanegol</a:t>
            </a:r>
            <a:endParaRPr lang="en-GB" sz="1200">
              <a:solidFill>
                <a:srgbClr val="000000"/>
              </a:solidFill>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Mae'r Cynllun Datblygu Unigol (CDU) yn rhoi cefnogaeth a budd i blant ag anghenion dysgu ychwanegol a all fod ag angen cefnogaeth ychwanegol mewn un neu fwy o feysydd, gan gynnwys:</a:t>
            </a:r>
            <a:endParaRPr lang="en-GB" sz="1200">
              <a:effectLst/>
              <a:latin typeface="Times New Roman" panose="02020603050405020304" pitchFamily="18" charset="0"/>
              <a:ea typeface="Times New Roman" panose="02020603050405020304" pitchFamily="18" charset="0"/>
            </a:endParaRPr>
          </a:p>
          <a:p>
            <a:pPr marL="342900" lvl="0" indent="-342900">
              <a:buFont typeface="Courier New" panose="02070309020205020404" pitchFamily="49" charset="0"/>
              <a:buChar char="o"/>
              <a:defRPr b="0" i="0"/>
            </a:pPr>
            <a:r>
              <a:rPr lang="1106" sz="1200">
                <a:effectLst/>
                <a:latin typeface="Arial" panose="020B0604020202020204" pitchFamily="34" charset="0"/>
                <a:ea typeface="Times New Roman" panose="02020603050405020304" pitchFamily="18" charset="0"/>
              </a:rPr>
              <a:t>Mynegi eu hunain neu ddeall beth mae pobl eraill yn ei ddweud </a:t>
            </a:r>
            <a:endParaRPr lang="en-GB" sz="1200">
              <a:effectLst/>
              <a:latin typeface="Times New Roman" panose="02020603050405020304" pitchFamily="18" charset="0"/>
              <a:ea typeface="Times New Roman" panose="02020603050405020304" pitchFamily="18" charset="0"/>
            </a:endParaRPr>
          </a:p>
          <a:p>
            <a:pPr marL="342900" lvl="0" indent="-342900">
              <a:buFont typeface="Courier New" panose="02070309020205020404" pitchFamily="49" charset="0"/>
              <a:buChar char="o"/>
              <a:defRPr b="0" i="0"/>
            </a:pPr>
            <a:r>
              <a:rPr lang="1106" sz="1200">
                <a:effectLst/>
                <a:latin typeface="Arial" panose="020B0604020202020204" pitchFamily="34" charset="0"/>
                <a:ea typeface="Times New Roman" panose="02020603050405020304" pitchFamily="18" charset="0"/>
              </a:rPr>
              <a:t>Gwneud ffrindiau neu ddod i berthynas ag oedolion</a:t>
            </a:r>
            <a:endParaRPr lang="en-GB" sz="1200">
              <a:effectLst/>
              <a:latin typeface="Times New Roman" panose="02020603050405020304" pitchFamily="18" charset="0"/>
              <a:ea typeface="Times New Roman" panose="02020603050405020304" pitchFamily="18" charset="0"/>
            </a:endParaRPr>
          </a:p>
          <a:p>
            <a:pPr marL="342900" lvl="0" indent="-342900">
              <a:buFont typeface="Courier New" panose="02070309020205020404" pitchFamily="49" charset="0"/>
              <a:buChar char="o"/>
              <a:defRPr b="0" i="0"/>
            </a:pPr>
            <a:r>
              <a:rPr lang="1106" sz="1200">
                <a:effectLst/>
                <a:latin typeface="Arial" panose="020B0604020202020204" pitchFamily="34" charset="0"/>
                <a:ea typeface="Times New Roman" panose="02020603050405020304" pitchFamily="18" charset="0"/>
              </a:rPr>
              <a:t>Ymddwyn yn briodol yn yr ysgol</a:t>
            </a:r>
            <a:endParaRPr lang="en-GB" sz="1200">
              <a:effectLst/>
              <a:latin typeface="Times New Roman" panose="02020603050405020304" pitchFamily="18" charset="0"/>
              <a:ea typeface="Times New Roman" panose="02020603050405020304" pitchFamily="18" charset="0"/>
            </a:endParaRPr>
          </a:p>
          <a:p>
            <a:pPr marL="342900" lvl="0" indent="-342900">
              <a:buFont typeface="Courier New" panose="02070309020205020404" pitchFamily="49" charset="0"/>
              <a:buChar char="o"/>
              <a:defRPr b="0" i="0"/>
            </a:pPr>
            <a:r>
              <a:rPr lang="1106" sz="1200">
                <a:effectLst/>
                <a:latin typeface="Arial" panose="020B0604020202020204" pitchFamily="34" charset="0"/>
                <a:ea typeface="Times New Roman" panose="02020603050405020304" pitchFamily="18" charset="0"/>
              </a:rPr>
              <a:t>Gwaith ysgol – darllen, ysgrifennu, rhifedd neu ddeall gwybodaeth</a:t>
            </a:r>
            <a:endParaRPr lang="en-GB" sz="1200">
              <a:effectLst/>
              <a:latin typeface="Times New Roman" panose="02020603050405020304" pitchFamily="18" charset="0"/>
              <a:ea typeface="Times New Roman" panose="02020603050405020304" pitchFamily="18" charset="0"/>
            </a:endParaRPr>
          </a:p>
          <a:p>
            <a:pPr marL="342900" lvl="0" indent="-342900">
              <a:buFont typeface="Courier New" panose="02070309020205020404" pitchFamily="49" charset="0"/>
              <a:buChar char="o"/>
              <a:defRPr b="0" i="0"/>
            </a:pPr>
            <a:r>
              <a:rPr lang="1106" sz="1200">
                <a:effectLst/>
                <a:latin typeface="Arial" panose="020B0604020202020204" pitchFamily="34" charset="0"/>
                <a:ea typeface="Times New Roman" panose="02020603050405020304" pitchFamily="18" charset="0"/>
              </a:rPr>
              <a:t>Anghenion meddygol, corfforol neu synhwyraidd, a allai effeithio ar eu cynnydd yn yr ysgol.</a:t>
            </a:r>
            <a:endParaRPr lang="en-GB" sz="120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C723D156-91FA-48CC-8F92-4ED8AD5C5B09}"/>
              </a:ext>
            </a:extLst>
          </p:cNvPr>
          <p:cNvSpPr txBox="1"/>
          <p:nvPr/>
        </p:nvSpPr>
        <p:spPr>
          <a:xfrm>
            <a:off x="6313713" y="1139914"/>
            <a:ext cx="5601873" cy="5507143"/>
          </a:xfrm>
          <a:prstGeom prst="rect">
            <a:avLst/>
          </a:prstGeom>
          <a:noFill/>
        </p:spPr>
        <p:txBody>
          <a:bodyPr wrap="square">
            <a:spAutoFit/>
          </a:bodyPr>
          <a:lstStyle/>
          <a:p>
            <a:pPr marL="342900" lvl="0" indent="-342900">
              <a:spcAft>
                <a:spcPts val="600"/>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Mae CDU yn cefnogi anghenion y plentyn drwy gydol y dydd ac mewn gwahanol gyd-destunau – cartref / ysgol / bywyd cymdeithasol / colegau / gwaith / parhau â gofal</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Mae CDU o fudd i blant a phobl ifanc ac mae'n cynnwys proffil syml un dudalen / mae CDU yn rhoi tystiolaeth o blaid y camau gweithredu arfaethedig / mae'n defnyddio dull meddwl sy'n canolbwyntio ar yr unigolyn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Mae'r CDU yn cynnwys cynllun gweithredu y cytunwyd arno gydag enwau / manylion cyswllt pawb sy'n rhan o'r tîm ar gyfer system un pwynt cyswllt </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Mae'r CDU yn ystyried yr unigolyn ifanc cyfan, heb ganolbwyntio'n llwyr ar yr hyn mae'n gallu neu'n methu ei wneud neu ei ddiagnosis e.e. mae adolygiadau a sesiynau cynllunio yn ddigwyddiadau gweithredol sy'n cynnwys tynnu sylw at y pethau mae pawb yn eu hoffi ac yn eu hedmygu am y plentyn/unigolyn ifanc / canfod y materion mae angen gwneud rhywbeth amdanynt</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Mae'r CDU yn nodi'r anghenion cefnogaeth dan sylw e.e. mae pobl ifanc a'u rhieni/gofalwyr yn bartneriaid wrth gynllunio / pobl o wahanol asiantaethau h.y. gwasanaethau iechyd, ysgolion, gwasanaeth addysg, gofal cymdeithasol, mudiadau gwirfoddol – dull amlasiantaethol os oes ei angen</a:t>
            </a:r>
            <a:endParaRPr lang="en-GB" sz="120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Caiff camau gweithredu eu dyrannu i unigolion sydd wedi cyfrannu at y cynllun i gymryd cyfrifoldeb dros sicrhau bod y gwaith yn cael ei wneud a bod camau gweithredu neu dargedau wedi'u cyflawni.</a:t>
            </a:r>
          </a:p>
          <a:p>
            <a:pPr marL="342900" lvl="0" indent="-342900">
              <a:spcAft>
                <a:spcPts val="600"/>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Mantais adolygu'r CDU o leiaf bob chwe mis yw sicrhau bod yr hyn sy'n cael ei ddarparu'n gweithio ac yn dal i fod yn berthnasol ac ati.</a:t>
            </a:r>
            <a:endParaRPr lang="en-GB" sz="1200">
              <a:effectLst/>
              <a:latin typeface="Times New Roman" panose="02020603050405020304" pitchFamily="18" charset="0"/>
              <a:ea typeface="Times New Roman" panose="02020603050405020304" pitchFamily="18" charset="0"/>
            </a:endParaRPr>
          </a:p>
          <a:p>
            <a:pPr>
              <a:defRPr b="0" i="0"/>
            </a:pPr>
            <a:r>
              <a:rPr lang="1106" sz="800">
                <a:effectLst/>
                <a:latin typeface="Arial" panose="020B0604020202020204" pitchFamily="34" charset="0"/>
                <a:ea typeface="Times New Roman" panose="02020603050405020304" pitchFamily="18" charset="0"/>
              </a:rPr>
              <a:t> </a:t>
            </a:r>
            <a:endParaRPr lang="en-GB" sz="8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Nid yw'r rhestr hon yn cynnwys popeth. </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Rhowch farciau am unrhyw ymateb perthnasol arall.</a:t>
            </a:r>
            <a:endParaRPr lang="en-GB" sz="1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69235635"/>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8"/>
            <a:ext cx="3747052" cy="4075046"/>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sz="1800" i="1">
              <a:solidFill>
                <a:srgbClr val="0070C0"/>
              </a:solidFill>
            </a:endParaRPr>
          </a:p>
          <a:p>
            <a:endParaRPr lang="en-GB" i="1">
              <a:solidFill>
                <a:srgbClr val="0070C0"/>
              </a:solidFill>
            </a:endParaRPr>
          </a:p>
          <a:p>
            <a:pPr>
              <a:defRPr b="0" i="0"/>
            </a:pPr>
            <a:r>
              <a:rPr lang="1106" sz="1800" i="1">
                <a:solidFill>
                  <a:srgbClr val="0070C0"/>
                </a:solidFill>
              </a:rPr>
              <a:t>   </a:t>
            </a:r>
          </a:p>
          <a:p>
            <a:pPr>
              <a:defRPr b="0" i="0"/>
            </a:pPr>
            <a:r>
              <a:rPr lang="1106" i="1">
                <a:solidFill>
                  <a:srgbClr val="0070C0"/>
                </a:solidFill>
              </a:rPr>
              <a:t>          Dyfarnwyd 4 marc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8 (b) gyda sylwadau’r Arholwr</a:t>
            </a:r>
            <a:endParaRPr lang="en-GB" sz="1800"/>
          </a:p>
        </p:txBody>
      </p:sp>
      <p:sp>
        <p:nvSpPr>
          <p:cNvPr id="2" name="TextBox 1">
            <a:extLst>
              <a:ext uri="{FF2B5EF4-FFF2-40B4-BE49-F238E27FC236}">
                <a16:creationId xmlns:a16="http://schemas.microsoft.com/office/drawing/2014/main" id="{E790C20D-43A6-5141-8638-8CEB4BCE9D34}"/>
              </a:ext>
            </a:extLst>
          </p:cNvPr>
          <p:cNvSpPr txBox="1"/>
          <p:nvPr/>
        </p:nvSpPr>
        <p:spPr>
          <a:xfrm>
            <a:off x="8200104" y="1391477"/>
            <a:ext cx="3351232" cy="4210446"/>
          </a:xfrm>
          <a:prstGeom prst="rect">
            <a:avLst/>
          </a:prstGeom>
          <a:noFill/>
        </p:spPr>
        <p:txBody>
          <a:bodyPr wrap="square" rtlCol="0">
            <a:spAutoFit/>
          </a:bodyPr>
          <a:lstStyle/>
          <a:p>
            <a:pPr>
              <a:defRPr b="0" i="0"/>
            </a:pPr>
            <a:r>
              <a:rPr lang="1106">
                <a:solidFill>
                  <a:srgbClr val="0070C0"/>
                </a:solidFill>
              </a:rPr>
              <a:t>Dyma asesiad da sy'n dangos rhywfaint o wybodaeth a dealltwriaeth o fudd Cynllun Datblygu Unigol (CDU) i blant gydag anghenion ychwanegol.</a:t>
            </a:r>
          </a:p>
          <a:p>
            <a:endParaRPr lang="en-GB">
              <a:solidFill>
                <a:srgbClr val="0070C0"/>
              </a:solidFill>
            </a:endParaRPr>
          </a:p>
          <a:p>
            <a:pPr>
              <a:defRPr b="0" i="0"/>
            </a:pPr>
            <a:r>
              <a:rPr lang="1106">
                <a:solidFill>
                  <a:srgbClr val="0070C0"/>
                </a:solidFill>
              </a:rPr>
              <a:t>Mae rhai pwyntiau da yn cael eu gwneud i ddangos dealltwriaeth dda o fudd CDU wrth gefnogi plant. Dangosir dealltwriaeth o sut mae'r CDU yn canolbwyntio ar y plentyn ac wedi'i greu i gyd-fynd â'i anghenion gyda thrafodaeth dda.  </a:t>
            </a:r>
            <a:endParaRPr lang="en-GB">
              <a:solidFill>
                <a:srgbClr val="0070C0"/>
              </a:solidFill>
            </a:endParaRPr>
          </a:p>
        </p:txBody>
      </p:sp>
      <p:pic>
        <p:nvPicPr>
          <p:cNvPr id="5" name="Picture 4">
            <a:extLst>
              <a:ext uri="{FF2B5EF4-FFF2-40B4-BE49-F238E27FC236}">
                <a16:creationId xmlns:a16="http://schemas.microsoft.com/office/drawing/2014/main" id="{4C18EA58-81D1-45E4-908F-7905EAE59961}"/>
              </a:ext>
            </a:extLst>
          </p:cNvPr>
          <p:cNvPicPr>
            <a:picLocks noChangeAspect="1"/>
          </p:cNvPicPr>
          <p:nvPr/>
        </p:nvPicPr>
        <p:blipFill>
          <a:blip r:embed="rId2"/>
          <a:stretch>
            <a:fillRect/>
          </a:stretch>
        </p:blipFill>
        <p:spPr>
          <a:xfrm>
            <a:off x="143254" y="1056268"/>
            <a:ext cx="6921575" cy="648529"/>
          </a:xfrm>
          <a:prstGeom prst="rect">
            <a:avLst/>
          </a:prstGeom>
        </p:spPr>
      </p:pic>
      <p:sp>
        <p:nvSpPr>
          <p:cNvPr id="12" name="TextBox 11">
            <a:extLst>
              <a:ext uri="{FF2B5EF4-FFF2-40B4-BE49-F238E27FC236}">
                <a16:creationId xmlns:a16="http://schemas.microsoft.com/office/drawing/2014/main" id="{CFD45143-0C29-453D-B2AF-8EADC7978849}"/>
              </a:ext>
            </a:extLst>
          </p:cNvPr>
          <p:cNvSpPr txBox="1"/>
          <p:nvPr/>
        </p:nvSpPr>
        <p:spPr>
          <a:xfrm>
            <a:off x="556041" y="1865248"/>
            <a:ext cx="6210192" cy="2867984"/>
          </a:xfrm>
          <a:prstGeom prst="rect">
            <a:avLst/>
          </a:prstGeom>
          <a:noFill/>
        </p:spPr>
        <p:txBody>
          <a:bodyPr wrap="square">
            <a:spAutoFit/>
          </a:bodyPr>
          <a:lstStyle/>
          <a:p>
            <a:pPr>
              <a:defRPr b="0" i="0"/>
            </a:pPr>
            <a:r>
              <a:rPr lang="1106" sz="1400"/>
              <a:t>Mae cynllun datblygu unigol ar gyfer plentyn gydag anghenion ychwanegol yn caniatáu ar gyfer canolbwyntio ar ei anghenion penodol ac i sicrhau yr ymdrinnir â nhw hyd eithaf gallu'r ymarferwyr. Mae'n caniatáu i'r plentyn siarad dros ei hun ac i ddefnyddio'i lais i fynd i'r afael ag unrhyw bryderon sydd ganddo neu feysydd lle mae'n teimlo y gallai fod yn well. Mae'r cynllun wedi'i seilio ar y plentyn yn llwyr a dylid cadw'r plentyn yn y cof drwy'r amser wrth ei gynllunio. Budd arall o CDU yw bod y plentyn yn cael y gorau ohono, gan fod y cynllun wedi'i greu i gyd-fynd â'i anghenion bydd yn sicrhau bod anghenion y plentyn yn elwa o bob rhan o'r cynllun. Maen nhw'n gallu gweithio gyda'i anghenion i gynllunio sut i helpu'r plentyn ac i ddod o hyd i ffyrdd o wella'i lesiant. Mae'r cynllun yn arbennig i'r plentyn penodol hwnnw. Golyga hyn bod y plentyn yn cael y gorau ohono a bod y cynllun yn darparu ar ei gyfer.</a:t>
            </a:r>
          </a:p>
        </p:txBody>
      </p:sp>
    </p:spTree>
    <p:extLst>
      <p:ext uri="{BB962C8B-B14F-4D97-AF65-F5344CB8AC3E}">
        <p14:creationId xmlns:p14="http://schemas.microsoft.com/office/powerpoint/2010/main" val="953026436"/>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endParaRPr lang="en-GB" i="1">
              <a:solidFill>
                <a:srgbClr val="0070C0"/>
              </a:solidFill>
            </a:endParaRPr>
          </a:p>
          <a:p>
            <a:pPr>
              <a:defRPr b="0" i="0"/>
            </a:pPr>
            <a:r>
              <a:rPr lang="1106" i="1">
                <a:solidFill>
                  <a:srgbClr val="0070C0"/>
                </a:solidFill>
              </a:rPr>
              <a:t>Dyfarnwyd 2 farc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8 (b) gyda sylwadau’r Arholwr</a:t>
            </a:r>
            <a:endParaRPr lang="en-GB" sz="1800"/>
          </a:p>
        </p:txBody>
      </p:sp>
      <p:sp>
        <p:nvSpPr>
          <p:cNvPr id="2" name="TextBox 1">
            <a:extLst>
              <a:ext uri="{FF2B5EF4-FFF2-40B4-BE49-F238E27FC236}">
                <a16:creationId xmlns:a16="http://schemas.microsoft.com/office/drawing/2014/main" id="{8F460E76-0AFB-3047-9084-849948617D61}"/>
              </a:ext>
            </a:extLst>
          </p:cNvPr>
          <p:cNvSpPr txBox="1"/>
          <p:nvPr/>
        </p:nvSpPr>
        <p:spPr>
          <a:xfrm>
            <a:off x="8141111" y="1391477"/>
            <a:ext cx="3454572" cy="3935852"/>
          </a:xfrm>
          <a:prstGeom prst="rect">
            <a:avLst/>
          </a:prstGeom>
          <a:noFill/>
        </p:spPr>
        <p:txBody>
          <a:bodyPr wrap="square" rtlCol="0">
            <a:spAutoFit/>
          </a:bodyPr>
          <a:lstStyle/>
          <a:p>
            <a:pPr>
              <a:defRPr b="0" i="0"/>
            </a:pPr>
            <a:r>
              <a:rPr lang="1106">
                <a:solidFill>
                  <a:srgbClr val="0070C0"/>
                </a:solidFill>
              </a:rPr>
              <a:t>Asesiad sylfaenol sy'n dangos gwybodaeth a dealltwriaeth sylfaenol o fudd Cynllun Datblygu Unigol (CDU) ar gyfer plant gydag anghenion ychwanegol. </a:t>
            </a:r>
          </a:p>
          <a:p>
            <a:endParaRPr lang="en-GB">
              <a:solidFill>
                <a:srgbClr val="0070C0"/>
              </a:solidFill>
            </a:endParaRPr>
          </a:p>
          <a:p>
            <a:pPr>
              <a:defRPr b="0" i="0"/>
            </a:pPr>
            <a:r>
              <a:rPr lang="1106">
                <a:solidFill>
                  <a:srgbClr val="0070C0"/>
                </a:solidFill>
              </a:rPr>
              <a:t>Dangosir diffyg dealltwriaeth a gwybodaeth gyfyngedig iawn. Mae dechrau trafodaeth gydag enghraifft o fodloni anghenion y plentyn ond mae'n ymateb sylfaenol heb unrhyw drafodaeth.</a:t>
            </a:r>
            <a:endParaRPr lang="en-GB">
              <a:solidFill>
                <a:srgbClr val="0070C0"/>
              </a:solidFill>
            </a:endParaRPr>
          </a:p>
        </p:txBody>
      </p:sp>
      <p:pic>
        <p:nvPicPr>
          <p:cNvPr id="9" name="Picture 8">
            <a:extLst>
              <a:ext uri="{FF2B5EF4-FFF2-40B4-BE49-F238E27FC236}">
                <a16:creationId xmlns:a16="http://schemas.microsoft.com/office/drawing/2014/main" id="{2CC39081-712D-455D-9796-5741BCA3AB3F}"/>
              </a:ext>
            </a:extLst>
          </p:cNvPr>
          <p:cNvPicPr>
            <a:picLocks noChangeAspect="1"/>
          </p:cNvPicPr>
          <p:nvPr/>
        </p:nvPicPr>
        <p:blipFill>
          <a:blip r:embed="rId2"/>
          <a:stretch>
            <a:fillRect/>
          </a:stretch>
        </p:blipFill>
        <p:spPr>
          <a:xfrm>
            <a:off x="282011" y="1202635"/>
            <a:ext cx="7348875" cy="688566"/>
          </a:xfrm>
          <a:prstGeom prst="rect">
            <a:avLst/>
          </a:prstGeom>
        </p:spPr>
      </p:pic>
      <p:sp>
        <p:nvSpPr>
          <p:cNvPr id="12" name="TextBox 11">
            <a:extLst>
              <a:ext uri="{FF2B5EF4-FFF2-40B4-BE49-F238E27FC236}">
                <a16:creationId xmlns:a16="http://schemas.microsoft.com/office/drawing/2014/main" id="{567D5EE1-DB6B-4916-8084-549205C616E5}"/>
              </a:ext>
            </a:extLst>
          </p:cNvPr>
          <p:cNvSpPr txBox="1"/>
          <p:nvPr/>
        </p:nvSpPr>
        <p:spPr>
          <a:xfrm>
            <a:off x="799591" y="2223600"/>
            <a:ext cx="6102097" cy="945825"/>
          </a:xfrm>
          <a:prstGeom prst="rect">
            <a:avLst/>
          </a:prstGeom>
          <a:noFill/>
        </p:spPr>
        <p:txBody>
          <a:bodyPr wrap="square">
            <a:spAutoFit/>
          </a:bodyPr>
          <a:lstStyle/>
          <a:p>
            <a:pPr>
              <a:defRPr b="0" i="0"/>
            </a:pPr>
            <a:r>
              <a:rPr lang="1106" sz="1400"/>
              <a:t>mae cynllun datblygu unigol yno i helpu'r plentyn gyrraedd ei nodau, er enghraifft bydd y cynllun yn cael ei addasu yn unol â'r plentyn hwnnw a bydd ei gyfnod datblygu a dysgu yn cynnwys pethau sy'n briodol ar gyfer deallusrwydd yr unigolyn.</a:t>
            </a:r>
            <a:endParaRPr lang="en-GB" sz="1400"/>
          </a:p>
        </p:txBody>
      </p:sp>
    </p:spTree>
    <p:extLst>
      <p:ext uri="{BB962C8B-B14F-4D97-AF65-F5344CB8AC3E}">
        <p14:creationId xmlns:p14="http://schemas.microsoft.com/office/powerpoint/2010/main" val="878765005"/>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9 a’r Cynllun Marcio </a:t>
            </a:r>
          </a:p>
        </p:txBody>
      </p:sp>
      <p:sp>
        <p:nvSpPr>
          <p:cNvPr id="9" name="TextBox 8">
            <a:extLst>
              <a:ext uri="{FF2B5EF4-FFF2-40B4-BE49-F238E27FC236}">
                <a16:creationId xmlns:a16="http://schemas.microsoft.com/office/drawing/2014/main" id="{DC052552-3414-4305-A366-56CBA43B1798}"/>
              </a:ext>
            </a:extLst>
          </p:cNvPr>
          <p:cNvSpPr txBox="1"/>
          <p:nvPr/>
        </p:nvSpPr>
        <p:spPr>
          <a:xfrm>
            <a:off x="6428014" y="1956972"/>
            <a:ext cx="5442843" cy="4027384"/>
          </a:xfrm>
          <a:prstGeom prst="rect">
            <a:avLst/>
          </a:prstGeom>
          <a:noFill/>
        </p:spPr>
        <p:txBody>
          <a:bodyPr wrap="square">
            <a:spAutoFit/>
          </a:bodyPr>
          <a:lstStyle/>
          <a:p>
            <a:pPr>
              <a:spcAft>
                <a:spcPts val="600"/>
              </a:spcAft>
              <a:defRPr b="0" i="0"/>
            </a:pPr>
            <a:r>
              <a:rPr lang="1106" sz="1200">
                <a:effectLst/>
                <a:latin typeface="Arial" panose="020B0604020202020204" pitchFamily="34" charset="0"/>
                <a:ea typeface="Times New Roman" panose="02020603050405020304" pitchFamily="18" charset="0"/>
              </a:rPr>
              <a:t>Rhowch hyd at </a:t>
            </a:r>
            <a:r>
              <a:rPr lang="1106" sz="1200" b="1">
                <a:effectLst/>
                <a:latin typeface="Arial" panose="020B0604020202020204" pitchFamily="34" charset="0"/>
                <a:ea typeface="Times New Roman" panose="02020603050405020304" pitchFamily="18" charset="0"/>
              </a:rPr>
              <a:t>8 marc.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0 marc </a:t>
            </a:r>
            <a:r>
              <a:rPr lang="1106" sz="1200" b="0">
                <a:effectLst/>
                <a:latin typeface="Arial" panose="020B0604020202020204" pitchFamily="34" charset="0"/>
                <a:ea typeface="Times New Roman" panose="02020603050405020304" pitchFamily="18" charset="0"/>
              </a:rPr>
              <a:t>am ymateb nad yw'n haeddu ennill marciau.</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1-2 farc </a:t>
            </a:r>
            <a:r>
              <a:rPr lang="1106" sz="1200" b="0">
                <a:effectLst/>
                <a:latin typeface="Arial" panose="020B0604020202020204" pitchFamily="34" charset="0"/>
                <a:ea typeface="Times New Roman" panose="02020603050405020304" pitchFamily="18" charset="0"/>
              </a:rPr>
              <a:t>am ddealltwriaeth sylfaenol heb fawr o wybodaeth na dealltwriaeth ac sy'n gwahaniaethu rhwng lleihau risg ac asesu 'risg a budd' ar gyfer gweithgaredd chwarae yn yr awyr agored sy’n defnyddio siglen coeden mewn coetir</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3-4 marc </a:t>
            </a:r>
            <a:r>
              <a:rPr lang="1106" sz="1200" b="0">
                <a:effectLst/>
                <a:latin typeface="Arial" panose="020B0604020202020204" pitchFamily="34" charset="0"/>
                <a:ea typeface="Times New Roman" panose="02020603050405020304" pitchFamily="18" charset="0"/>
              </a:rPr>
              <a:t>am ddealltwriaeth dda â rhywfaint o wybodaeth a dealltwriaeth ac sy'n gwahaniaethu rhwng lleihau risg ac asesu 'risg a budd' ar gyfer gweithgaredd chwarae yn yr awyr agored sy’n defnyddio siglen coeden mewn coetir</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5-6 marc </a:t>
            </a:r>
            <a:r>
              <a:rPr lang="1106" sz="1200" b="0">
                <a:effectLst/>
                <a:latin typeface="Arial" panose="020B0604020202020204" pitchFamily="34" charset="0"/>
                <a:ea typeface="Times New Roman" panose="02020603050405020304" pitchFamily="18" charset="0"/>
              </a:rPr>
              <a:t>am ddealltwriaeth dda iawn â gwybodaeth a dealltwriaeth ac sy'n gwahaniaethu rhwng lleihau risg ac asesu 'risg a budd' ar gyfer gweithgaredd chwarae yn yr awyr agored sy’n defnyddio siglen coeden mewn coetir</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7-8 marc </a:t>
            </a:r>
            <a:r>
              <a:rPr lang="1106" sz="1200" b="0">
                <a:effectLst/>
                <a:latin typeface="Arial" panose="020B0604020202020204" pitchFamily="34" charset="0"/>
                <a:ea typeface="Times New Roman" panose="02020603050405020304" pitchFamily="18" charset="0"/>
              </a:rPr>
              <a:t>am ddealltwriaeth ragorol â gwybodaeth a dealltwriaeth fanwl ac sy'n gwahaniaethu rhwng lleihau risg ac asesu 'risg a budd' ar gyfer gweithgaredd chwarae yn yr awyr agored sy’n defnyddio siglen coeden mewn coetir</a:t>
            </a:r>
            <a:endParaRPr lang="en-GB" sz="120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DFA8D97-CE6F-463E-AF41-F340461B4B0A}"/>
              </a:ext>
            </a:extLst>
          </p:cNvPr>
          <p:cNvSpPr txBox="1"/>
          <p:nvPr/>
        </p:nvSpPr>
        <p:spPr>
          <a:xfrm>
            <a:off x="6357256" y="950464"/>
            <a:ext cx="6108197" cy="518678"/>
          </a:xfrm>
          <a:prstGeom prst="rect">
            <a:avLst/>
          </a:prstGeom>
          <a:noFill/>
        </p:spPr>
        <p:txBody>
          <a:bodyPr wrap="square">
            <a:spAutoFit/>
          </a:bodyPr>
          <a:lstStyle/>
          <a:p>
            <a:pPr>
              <a:defRPr b="0" i="0"/>
            </a:pPr>
            <a:r>
              <a:rPr lang="1106" sz="1400" i="1"/>
              <a:t>Gwahaniaethwch rhwng </a:t>
            </a:r>
          </a:p>
          <a:p>
            <a:pPr>
              <a:defRPr b="0" i="0"/>
            </a:pPr>
            <a:r>
              <a:rPr lang="1106" sz="1400" i="1"/>
              <a:t>Nodwch ac esboniwch y gwahaniaethau rhwng syniadau neu bynciau </a:t>
            </a:r>
          </a:p>
        </p:txBody>
      </p:sp>
      <p:sp>
        <p:nvSpPr>
          <p:cNvPr id="11" name="TextBox 10">
            <a:extLst>
              <a:ext uri="{FF2B5EF4-FFF2-40B4-BE49-F238E27FC236}">
                <a16:creationId xmlns:a16="http://schemas.microsoft.com/office/drawing/2014/main" id="{36CF03A7-87FB-44C3-BD97-58E8D7D116CC}"/>
              </a:ext>
            </a:extLst>
          </p:cNvPr>
          <p:cNvSpPr txBox="1"/>
          <p:nvPr/>
        </p:nvSpPr>
        <p:spPr>
          <a:xfrm>
            <a:off x="9144000" y="6481139"/>
            <a:ext cx="2771524" cy="274594"/>
          </a:xfrm>
          <a:prstGeom prst="rect">
            <a:avLst/>
          </a:prstGeom>
          <a:noFill/>
        </p:spPr>
        <p:txBody>
          <a:bodyPr wrap="square" rtlCol="0">
            <a:spAutoFit/>
          </a:bodyPr>
          <a:lstStyle/>
          <a:p>
            <a:pPr>
              <a:defRPr b="0" i="0"/>
            </a:pPr>
            <a:r>
              <a:rPr lang="1106" sz="1200" i="1"/>
              <a:t>Mark scheme continued on next page</a:t>
            </a:r>
          </a:p>
        </p:txBody>
      </p:sp>
      <p:pic>
        <p:nvPicPr>
          <p:cNvPr id="5" name="Picture 4">
            <a:extLst>
              <a:ext uri="{FF2B5EF4-FFF2-40B4-BE49-F238E27FC236}">
                <a16:creationId xmlns:a16="http://schemas.microsoft.com/office/drawing/2014/main" id="{9E6FC37F-2065-48D2-979B-B42ED39ECF33}"/>
              </a:ext>
            </a:extLst>
          </p:cNvPr>
          <p:cNvPicPr>
            <a:picLocks noChangeAspect="1"/>
          </p:cNvPicPr>
          <p:nvPr/>
        </p:nvPicPr>
        <p:blipFill>
          <a:blip r:embed="rId3"/>
          <a:stretch>
            <a:fillRect/>
          </a:stretch>
        </p:blipFill>
        <p:spPr>
          <a:xfrm>
            <a:off x="219075" y="1090763"/>
            <a:ext cx="5876925" cy="5667375"/>
          </a:xfrm>
          <a:prstGeom prst="rect">
            <a:avLst/>
          </a:prstGeom>
        </p:spPr>
      </p:pic>
    </p:spTree>
    <p:extLst>
      <p:ext uri="{BB962C8B-B14F-4D97-AF65-F5344CB8AC3E}">
        <p14:creationId xmlns:p14="http://schemas.microsoft.com/office/powerpoint/2010/main" val="3934640598"/>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9 Cynllun Marcio parhad</a:t>
            </a:r>
            <a:endParaRPr lang="en-GB" sz="1800"/>
          </a:p>
        </p:txBody>
      </p:sp>
      <p:sp>
        <p:nvSpPr>
          <p:cNvPr id="7" name="TextBox 6">
            <a:extLst>
              <a:ext uri="{FF2B5EF4-FFF2-40B4-BE49-F238E27FC236}">
                <a16:creationId xmlns:a16="http://schemas.microsoft.com/office/drawing/2014/main" id="{79CD8EF4-4CB9-4F8F-AD5D-6BBE15AE5A40}"/>
              </a:ext>
            </a:extLst>
          </p:cNvPr>
          <p:cNvSpPr txBox="1"/>
          <p:nvPr/>
        </p:nvSpPr>
        <p:spPr>
          <a:xfrm>
            <a:off x="282011" y="915293"/>
            <a:ext cx="5509305" cy="5583418"/>
          </a:xfrm>
          <a:prstGeom prst="rect">
            <a:avLst/>
          </a:prstGeom>
          <a:noFill/>
        </p:spPr>
        <p:txBody>
          <a:bodyPr wrap="square">
            <a:spAutoFit/>
          </a:bodyPr>
          <a:lstStyle/>
          <a:p>
            <a:pPr>
              <a:defRPr b="0" i="0"/>
            </a:pPr>
            <a:r>
              <a:rPr lang="1106" sz="1200">
                <a:effectLst/>
                <a:latin typeface="Arial" panose="020B0604020202020204" pitchFamily="34" charset="0"/>
                <a:ea typeface="Times New Roman" panose="02020603050405020304" pitchFamily="18" charset="0"/>
              </a:rPr>
              <a:t>Gallai'r ymatebion gyfeirio at: </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Y gwahaniaeth rhwng lleihau risgiau ac asesu risg a budd: </a:t>
            </a:r>
            <a:endParaRPr lang="en-GB" sz="1200">
              <a:effectLst/>
              <a:latin typeface="Times New Roman" panose="02020603050405020304" pitchFamily="18" charset="0"/>
              <a:ea typeface="Times New Roman" panose="02020603050405020304" pitchFamily="18" charset="0"/>
            </a:endParaRPr>
          </a:p>
          <a:p>
            <a:pPr>
              <a:defRPr b="0" i="0"/>
            </a:pPr>
            <a:r>
              <a:rPr lang="1106" sz="1200" b="1">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defRPr b="0" i="0"/>
            </a:pPr>
            <a:r>
              <a:rPr lang="1106" sz="1200" b="1">
                <a:effectLst/>
                <a:latin typeface="Arial" panose="020B0604020202020204" pitchFamily="34" charset="0"/>
                <a:ea typeface="Times New Roman" panose="02020603050405020304" pitchFamily="18" charset="0"/>
              </a:rPr>
              <a:t>Asesiad risg a budd</a:t>
            </a:r>
            <a:endParaRPr lang="en-GB" sz="1200">
              <a:effectLst/>
              <a:latin typeface="Times New Roman" panose="02020603050405020304" pitchFamily="18" charset="0"/>
              <a:ea typeface="Times New Roman" panose="02020603050405020304" pitchFamily="18" charset="0"/>
            </a:endParaRPr>
          </a:p>
          <a:p>
            <a:pPr>
              <a:defRPr b="0" i="0"/>
            </a:pPr>
            <a:r>
              <a:rPr lang="1106" sz="1200" b="1">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Mae dyfarniadau am y cydbwysedd rhwng risg a budd yn gallu cynnwys llawer o ffactorau e.e. rhyngweithio â phlant / ymddygiad yn gallu bod yn anrhagweladwy / mae diddordebau a chymwyseddau plant yn amrywio'n eang / gallai fod gan wahanol ddarparwyr addysg wahanol nodau / gwahanol dargedau a gwerthoedd / gwahanol lefelau o oruchwyliaeth ac arbenigedd ac ati.</a:t>
            </a:r>
            <a:br>
              <a:rPr lang="1106" sz="1200">
                <a:effectLst/>
                <a:latin typeface="Arial" panose="020B0604020202020204" pitchFamily="34" charset="0"/>
                <a:ea typeface="Times New Roman" panose="02020603050405020304" pitchFamily="18" charset="0"/>
              </a:rPr>
            </a:br>
            <a:endParaRPr lang="cy-GB" sz="1200">
              <a:effectLst/>
              <a:latin typeface="Arial" panose="020B0604020202020204" pitchFamily="34"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Bydd asesiad risg a budd yn helpu darparwr i asesu risgiau a rhoi strategaethau ar waith i leihau risgiau ac ystyried manteision y gweithgaredd mewn amgylcheddau chwarae a dysgu.</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Mae risg a budd yn cefnogi ymagwedd gytbwys at reoli risg gan ddefnyddio proses asesiad risg a budd e.e. dysgu o brofiad / dysgu o hergydion a chwympau / ymdrin â damweiniau / sgiliau personol ac ati</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Bydd lleihau risgiau'n sicrhau bod gweithgareddau'n gallu digwydd </a:t>
            </a:r>
            <a:r>
              <a:rPr lang="1106" sz="1200">
                <a:solidFill>
                  <a:srgbClr val="000000"/>
                </a:solidFill>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Enghreifftiau o'r risgiau a sut i'w lleihau nhw: </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Gallai ffitiad y siglen fethu e.e. Archwilio traul a gwneud gwaith cynnal a chadw / sicrhau nad yw'r siglen yn uwch na'r uchder rheoledig i blant ac ati  </a:t>
            </a:r>
            <a:endParaRPr lang="en-GB" sz="12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Gallai'r siglen fod wedi'i fandaleiddio: Archwilio'r siglen am unrhyw ddifrod cyn ei defnyddio hi / dim byd i atal symudiad y siglen ac ati</a:t>
            </a:r>
            <a:endParaRPr lang="en-GB" sz="1200">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id="{7E3E541F-64D3-4279-A7EE-D18C863D792B}"/>
              </a:ext>
            </a:extLst>
          </p:cNvPr>
          <p:cNvSpPr txBox="1"/>
          <p:nvPr/>
        </p:nvSpPr>
        <p:spPr>
          <a:xfrm>
            <a:off x="6270172" y="1259381"/>
            <a:ext cx="5645457" cy="5503328"/>
          </a:xfrm>
          <a:prstGeom prst="rect">
            <a:avLst/>
          </a:prstGeom>
          <a:noFill/>
        </p:spPr>
        <p:txBody>
          <a:bodyPr wrap="square">
            <a:spAutoFit/>
          </a:bodyPr>
          <a:lstStyle/>
          <a:p>
            <a:pPr marL="342900" lvl="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Gallai rhan o'r goeden neu'r gangen dorri: Gallai rhywfaint o'r risg o anaf fod yn gleisiau, crafiadau a'r posibilrwydd o dorri esgyrn, wrth i'r siglen ddisgyn i'r llawr ac ati </a:t>
            </a:r>
            <a:endParaRPr lang="en-GB" sz="1200">
              <a:effectLst/>
              <a:latin typeface="Times New Roman" panose="02020603050405020304" pitchFamily="18" charset="0"/>
              <a:ea typeface="Times New Roman" panose="02020603050405020304" pitchFamily="18" charset="0"/>
            </a:endParaRPr>
          </a:p>
          <a:p>
            <a:pPr marL="358775">
              <a:defRPr b="0" i="0"/>
            </a:pPr>
            <a:r>
              <a:rPr lang="1106" sz="1200">
                <a:effectLst/>
                <a:latin typeface="Arial" panose="020B0604020202020204" pitchFamily="34" charset="0"/>
                <a:ea typeface="Times New Roman" panose="02020603050405020304" pitchFamily="18" charset="0"/>
              </a:rPr>
              <a:t>Sicrhau bod y goeden a chryfder y gangen yn cael eu harchwilio gan rywun proffesiynol cyn ei defnyddio hi</a:t>
            </a:r>
            <a:endParaRPr lang="en-GB" sz="12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Posibilrwydd o syrthio neu wrthdrawiadau: rhywfaint o risg o anafiadau i'r pen – sicrhau nad oes cerrig / bonion coed / gwrthrychau miniog o gwmpas y siglen / gallai fod angen mat amddiffynnol / dylai'r plant sy'n arsylwi sefyll yn ôl a chael eu goruchwylio oddi wrth symudiad y siglen drwy'r amser ac ati</a:t>
            </a:r>
            <a:endParaRPr lang="en-GB" sz="12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Trafod diogelwch a risg â'r plant: cymryd cyfrifoldeb drostynt eu hunain ac ymddwyn yn gall</a:t>
            </a:r>
            <a:endParaRPr lang="en-GB" sz="12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Lleihau risg i blant: bydd plant yn cymryd rhan mewn gweithgareddau sy'n cynnwys risg, antur a her heb oruchwyliaeth gyda'u ffrindiau, a bydd gwybod am y risgiau a pharatoi yn eu cefnogi a'u hamddiffyn nhw rhag niwed</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Gellid nodi buddion hynny fel rhan o asesu risg a budd: </a:t>
            </a:r>
          </a:p>
          <a:p>
            <a:endParaRPr lang="cy-GB" sz="1200">
              <a:effectLst/>
              <a:latin typeface="Arial" panose="020B0604020202020204" pitchFamily="34" charset="0"/>
              <a:ea typeface="Times New Roman" panose="02020603050405020304" pitchFamily="18" charset="0"/>
            </a:endParaRPr>
          </a:p>
          <a:p>
            <a:pPr marL="342900" lvl="0" indent="-342900">
              <a:spcAft>
                <a:spcPts val="1125"/>
              </a:spcAft>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Gall buddion gynnwys: hamdden a hwyl / chwarae corfforol / cyfleoedd dysgu myfyriol / her wrth chwarae / datrys problemau / pethau annisgwyl / datblygu hyder / profiadau llesiant cadarnhaol ac ati</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Bydd plant yn elwa o'r amgylchedd chwarae awyr agored e.e. ymwneud â natur / gwybodaeth a dealltwriaeth ynglŷn â natur / elfennau naturiol / tywydd a thymhorau / chwarae dychmygus yn yr awyr agored / rhyddid i chwarae a siglo yn y coed </a:t>
            </a:r>
            <a:endParaRPr lang="en-GB" sz="1200">
              <a:effectLst/>
              <a:latin typeface="Times New Roman" panose="02020603050405020304" pitchFamily="18" charset="0"/>
              <a:ea typeface="Times New Roman" panose="02020603050405020304" pitchFamily="18" charset="0"/>
            </a:endParaRPr>
          </a:p>
          <a:p>
            <a:pPr>
              <a:spcAft>
                <a:spcPts val="1125"/>
              </a:spcAft>
              <a:defRPr b="0" i="0"/>
            </a:pPr>
            <a:r>
              <a:rPr lang="1106" sz="1200">
                <a:effectLst/>
                <a:latin typeface="Arial" panose="020B0604020202020204" pitchFamily="34" charset="0"/>
                <a:ea typeface="Times New Roman" panose="02020603050405020304" pitchFamily="18" charset="0"/>
              </a:rPr>
              <a:t>Nid yw'r rhestr hon yn cynnwys popeth. </a:t>
            </a:r>
            <a:br>
              <a:rPr lang="1106" sz="1200">
                <a:latin typeface="Times New Roman" panose="02020603050405020304" pitchFamily="18" charset="0"/>
                <a:ea typeface="Times New Roman" panose="02020603050405020304" pitchFamily="18" charset="0"/>
              </a:rPr>
            </a:br>
            <a:r>
              <a:rPr lang="1106" sz="1200">
                <a:effectLst/>
                <a:latin typeface="Arial" panose="020B0604020202020204" pitchFamily="34" charset="0"/>
                <a:ea typeface="Times New Roman" panose="02020603050405020304" pitchFamily="18" charset="0"/>
              </a:rPr>
              <a:t>Rhowch farciau am unrhyw ymateb perthnasol arall.</a:t>
            </a:r>
            <a:endParaRPr lang="en-GB" sz="1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94509602"/>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sz="1800" i="1">
              <a:solidFill>
                <a:srgbClr val="0070C0"/>
              </a:solidFill>
            </a:endParaRPr>
          </a:p>
          <a:p>
            <a:endParaRPr lang="en-GB" sz="1800" i="1">
              <a:solidFill>
                <a:srgbClr val="0070C0"/>
              </a:solidFill>
            </a:endParaRPr>
          </a:p>
          <a:p>
            <a:endParaRPr lang="en-GB" sz="1800" i="1">
              <a:solidFill>
                <a:srgbClr val="0070C0"/>
              </a:solidFill>
            </a:endParaRPr>
          </a:p>
          <a:p>
            <a:pPr>
              <a:defRPr b="0" i="0"/>
            </a:pPr>
            <a:r>
              <a:rPr lang="1106" i="1">
                <a:solidFill>
                  <a:srgbClr val="0070C0"/>
                </a:solidFill>
              </a:rPr>
              <a:t>         Dyfarnwyd 6 marc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9 gyda sylwadau’r Arholwr</a:t>
            </a:r>
            <a:endParaRPr lang="en-GB" sz="1800"/>
          </a:p>
        </p:txBody>
      </p:sp>
      <p:sp>
        <p:nvSpPr>
          <p:cNvPr id="2" name="TextBox 1">
            <a:extLst>
              <a:ext uri="{FF2B5EF4-FFF2-40B4-BE49-F238E27FC236}">
                <a16:creationId xmlns:a16="http://schemas.microsoft.com/office/drawing/2014/main" id="{EA468367-5023-624C-8D62-8E18A98295F4}"/>
              </a:ext>
            </a:extLst>
          </p:cNvPr>
          <p:cNvSpPr txBox="1"/>
          <p:nvPr/>
        </p:nvSpPr>
        <p:spPr>
          <a:xfrm>
            <a:off x="8017968" y="1391478"/>
            <a:ext cx="3969454" cy="4485041"/>
          </a:xfrm>
          <a:prstGeom prst="rect">
            <a:avLst/>
          </a:prstGeom>
          <a:noFill/>
        </p:spPr>
        <p:txBody>
          <a:bodyPr wrap="square" rtlCol="0">
            <a:spAutoFit/>
          </a:bodyPr>
          <a:lstStyle/>
          <a:p>
            <a:pPr>
              <a:defRPr b="0" i="0"/>
            </a:pPr>
            <a:r>
              <a:rPr lang="1106">
                <a:solidFill>
                  <a:srgbClr val="0070C0"/>
                </a:solidFill>
              </a:rPr>
              <a:t>Dyma enghraifft o ddealltwriaeth dda iawn sy'n dangos rhai nodweddion nodedig o leihau risg ac asesu 'risg a budd' ar gyfer gweithgaredd chwarae awyr agored sy'n ymwneud â siglen goeden mewn coetir.</a:t>
            </a:r>
          </a:p>
          <a:p>
            <a:endParaRPr lang="en-GB">
              <a:solidFill>
                <a:srgbClr val="0070C0"/>
              </a:solidFill>
            </a:endParaRPr>
          </a:p>
          <a:p>
            <a:pPr>
              <a:defRPr b="0" i="0"/>
            </a:pPr>
            <a:r>
              <a:rPr lang="1106">
                <a:solidFill>
                  <a:srgbClr val="0070C0"/>
                </a:solidFill>
              </a:rPr>
              <a:t>Dyma gwestiwn dwy ran sy'n ei gwneud yn ofynnol i'r ymgeisydd ddarparu'r gwahaniaethau wrth wahaniaethu rhwng dau faes. Gwnaed rhai pwyntiau da a pherthnasol wrth asesu 'risg a budd' i blant. Gellid bod wedi ennill marciau pellach drwy fwy o fanylion am leihau risg yn y gweithgaredd hwn </a:t>
            </a:r>
            <a:endParaRPr lang="en-GB">
              <a:solidFill>
                <a:srgbClr val="0070C0"/>
              </a:solidFill>
            </a:endParaRPr>
          </a:p>
        </p:txBody>
      </p:sp>
      <p:pic>
        <p:nvPicPr>
          <p:cNvPr id="5" name="Picture 4">
            <a:extLst>
              <a:ext uri="{FF2B5EF4-FFF2-40B4-BE49-F238E27FC236}">
                <a16:creationId xmlns:a16="http://schemas.microsoft.com/office/drawing/2014/main" id="{4467CDAB-1954-4067-9E77-CA8EF15CA7F7}"/>
              </a:ext>
            </a:extLst>
          </p:cNvPr>
          <p:cNvPicPr>
            <a:picLocks noChangeAspect="1"/>
          </p:cNvPicPr>
          <p:nvPr/>
        </p:nvPicPr>
        <p:blipFill>
          <a:blip r:embed="rId2"/>
          <a:srcRect b="83998"/>
          <a:stretch>
            <a:fillRect/>
          </a:stretch>
        </p:blipFill>
        <p:spPr>
          <a:xfrm>
            <a:off x="282011" y="1130177"/>
            <a:ext cx="7207701" cy="1112280"/>
          </a:xfrm>
          <a:prstGeom prst="rect">
            <a:avLst/>
          </a:prstGeom>
        </p:spPr>
      </p:pic>
      <p:sp>
        <p:nvSpPr>
          <p:cNvPr id="12" name="TextBox 11">
            <a:extLst>
              <a:ext uri="{FF2B5EF4-FFF2-40B4-BE49-F238E27FC236}">
                <a16:creationId xmlns:a16="http://schemas.microsoft.com/office/drawing/2014/main" id="{5234FF8D-D86D-42D2-8AA6-E319023C7504}"/>
              </a:ext>
            </a:extLst>
          </p:cNvPr>
          <p:cNvSpPr txBox="1"/>
          <p:nvPr/>
        </p:nvSpPr>
        <p:spPr>
          <a:xfrm>
            <a:off x="631371" y="2373086"/>
            <a:ext cx="6865200" cy="3295131"/>
          </a:xfrm>
          <a:prstGeom prst="rect">
            <a:avLst/>
          </a:prstGeom>
          <a:noFill/>
        </p:spPr>
        <p:txBody>
          <a:bodyPr wrap="square">
            <a:spAutoFit/>
          </a:bodyPr>
          <a:lstStyle/>
          <a:p>
            <a:pPr>
              <a:defRPr b="0" i="0"/>
            </a:pPr>
            <a:r>
              <a:rPr lang="1106" sz="1400"/>
              <a:t>Dylai ymarferwr fod yn gwylio drwy'r amser tra mae'r plant yn chwarae ar y siglen goeden i osgoi unrhyw berygl ac i roi sylw i unrhyw anafiadau sy'n digwydd. Bydd caniatáu i blant arbrofi gyda chymryd risgiau hefyd yn helpu i feithrin eu gwydnwch a'u dealltwriaeth o weithredoedd sydd â chanlyniadau. Bydd yn ehangu eu gwybodaeth o'r hyn sy'n ddiogel a'r hyn sy'n anniogel i'w wneud. Gellid darparu mat diogelwch o dan y siglen goeden i sicrhau nad oes unrhyw gwympiadau nac anafiadau mawr os ydyn nhw'n digwydd. Er ei bod yn bwysig lleihau risgiau fel nad oes unrhyw un yn brifo, mae hefyd yn bwysig gadael i blant gymryd risgiau i ddysgu disgyblaeth eu hunain gan y byddan nhw'n dysgu hynny'n fwy effeithiol na thrwy rhywun yn dweud wrthyn nhw am beidio â'i wneud gan y gallan nhw brofi'r canlyniad eu hunain. Ar ôl i'r plant brofi'r risg o'r siglen goeden mewn coetir gallan nhw hefyd fod yn fwy gofalus a chymryd mwy o ofal wrth chwarae arni yn y dyfodol a byddan nhw'n dysgu i beidio â'i wneud eto, sydd wedi rhoi'r profiad 'dysgu o'ch camgymeriadau' iddyn nhw. Bydd lleihau risgiau hefyd yn diogelu'r plant ac yn eu hatal rhag unrhyw niwed.</a:t>
            </a:r>
          </a:p>
        </p:txBody>
      </p:sp>
    </p:spTree>
    <p:extLst>
      <p:ext uri="{BB962C8B-B14F-4D97-AF65-F5344CB8AC3E}">
        <p14:creationId xmlns:p14="http://schemas.microsoft.com/office/powerpoint/2010/main" val="1880235182"/>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pPr>
              <a:defRPr b="0" i="0"/>
            </a:pPr>
            <a:r>
              <a:rPr lang="1106" sz="1800" i="1">
                <a:solidFill>
                  <a:srgbClr val="0070C0"/>
                </a:solidFill>
              </a:rPr>
              <a:t>Dyfarnwyd 2 farc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9 gyda sylwadau’r Arholwr</a:t>
            </a:r>
            <a:endParaRPr lang="en-GB" sz="1800"/>
          </a:p>
        </p:txBody>
      </p:sp>
      <p:sp>
        <p:nvSpPr>
          <p:cNvPr id="2" name="TextBox 1">
            <a:extLst>
              <a:ext uri="{FF2B5EF4-FFF2-40B4-BE49-F238E27FC236}">
                <a16:creationId xmlns:a16="http://schemas.microsoft.com/office/drawing/2014/main" id="{DF1129A8-D340-F345-9A1A-CAAA4FC6CC26}"/>
              </a:ext>
            </a:extLst>
          </p:cNvPr>
          <p:cNvSpPr txBox="1"/>
          <p:nvPr/>
        </p:nvSpPr>
        <p:spPr>
          <a:xfrm>
            <a:off x="8141110" y="1391477"/>
            <a:ext cx="3454574" cy="3935852"/>
          </a:xfrm>
          <a:prstGeom prst="rect">
            <a:avLst/>
          </a:prstGeom>
          <a:noFill/>
        </p:spPr>
        <p:txBody>
          <a:bodyPr wrap="square" rtlCol="0">
            <a:spAutoFit/>
          </a:bodyPr>
          <a:lstStyle/>
          <a:p>
            <a:pPr>
              <a:defRPr b="0" i="0"/>
            </a:pPr>
            <a:r>
              <a:rPr lang="1106">
                <a:solidFill>
                  <a:srgbClr val="0070C0"/>
                </a:solidFill>
              </a:rPr>
              <a:t>Dyma ddealltwriaeth sylfaenol sy'n dangos gwybodaeth a dealltwriaeth cyfyngedig iawn.</a:t>
            </a:r>
          </a:p>
          <a:p>
            <a:endParaRPr lang="en-GB">
              <a:solidFill>
                <a:srgbClr val="0070C0"/>
              </a:solidFill>
            </a:endParaRPr>
          </a:p>
          <a:p>
            <a:endParaRPr lang="en-GB">
              <a:solidFill>
                <a:srgbClr val="0070C0"/>
              </a:solidFill>
            </a:endParaRPr>
          </a:p>
          <a:p>
            <a:pPr>
              <a:defRPr b="0" i="0"/>
            </a:pPr>
            <a:r>
              <a:rPr lang="1106">
                <a:solidFill>
                  <a:srgbClr val="0070C0"/>
                </a:solidFill>
              </a:rPr>
              <a:t>Prin yw'r manylion am wahaniaethu rhwng lleihau risg ac asesu ‘risg a budd’ ar gyfer gweithgaredd chwarae awyr agored sy’n defnyddio siglen goeden mewn coetir. </a:t>
            </a:r>
          </a:p>
          <a:p>
            <a:endParaRPr lang="en-GB">
              <a:solidFill>
                <a:srgbClr val="0070C0"/>
              </a:solidFill>
            </a:endParaRPr>
          </a:p>
          <a:p>
            <a:pPr>
              <a:defRPr b="0" i="0"/>
            </a:pPr>
            <a:r>
              <a:rPr lang="1106">
                <a:solidFill>
                  <a:srgbClr val="0070C0"/>
                </a:solidFill>
              </a:rPr>
              <a:t>Prin yw'r drafodaeth ac mae'r ymateb yn or-syml.</a:t>
            </a:r>
            <a:endParaRPr lang="en-GB">
              <a:solidFill>
                <a:srgbClr val="0070C0"/>
              </a:solidFill>
            </a:endParaRPr>
          </a:p>
        </p:txBody>
      </p:sp>
      <p:pic>
        <p:nvPicPr>
          <p:cNvPr id="9" name="Picture 8">
            <a:extLst>
              <a:ext uri="{FF2B5EF4-FFF2-40B4-BE49-F238E27FC236}">
                <a16:creationId xmlns:a16="http://schemas.microsoft.com/office/drawing/2014/main" id="{390F8244-CC15-4C62-BE29-C30E8696C193}"/>
              </a:ext>
            </a:extLst>
          </p:cNvPr>
          <p:cNvPicPr>
            <a:picLocks noChangeAspect="1"/>
          </p:cNvPicPr>
          <p:nvPr/>
        </p:nvPicPr>
        <p:blipFill>
          <a:blip r:embed="rId2"/>
          <a:srcRect b="83998"/>
          <a:stretch>
            <a:fillRect/>
          </a:stretch>
        </p:blipFill>
        <p:spPr>
          <a:xfrm>
            <a:off x="282011" y="1130177"/>
            <a:ext cx="7207701" cy="1112280"/>
          </a:xfrm>
          <a:prstGeom prst="rect">
            <a:avLst/>
          </a:prstGeom>
        </p:spPr>
      </p:pic>
      <p:sp>
        <p:nvSpPr>
          <p:cNvPr id="12" name="TextBox 11">
            <a:extLst>
              <a:ext uri="{FF2B5EF4-FFF2-40B4-BE49-F238E27FC236}">
                <a16:creationId xmlns:a16="http://schemas.microsoft.com/office/drawing/2014/main" id="{9BF6F9EC-8686-4667-87F7-D81204CB5068}"/>
              </a:ext>
            </a:extLst>
          </p:cNvPr>
          <p:cNvSpPr txBox="1"/>
          <p:nvPr/>
        </p:nvSpPr>
        <p:spPr>
          <a:xfrm>
            <a:off x="599767" y="2736502"/>
            <a:ext cx="6778026" cy="1372972"/>
          </a:xfrm>
          <a:prstGeom prst="rect">
            <a:avLst/>
          </a:prstGeom>
          <a:noFill/>
        </p:spPr>
        <p:txBody>
          <a:bodyPr wrap="square">
            <a:spAutoFit/>
          </a:bodyPr>
          <a:lstStyle/>
          <a:p>
            <a:pPr>
              <a:defRPr b="0" i="0"/>
            </a:pPr>
            <a:r>
              <a:rPr lang="1106" sz="1400"/>
              <a:t>lleihau risg fyddai gwaredu ar rywbeth peryglus neu rywbeth a allai achosi niwed i rywun, a byddai risg a budd yn golygu caniatáu i'r unigolyn gymryd risg ac yna dysgu ohono i fod yn fwy gofalus y tro nesaf. Felly, yn yr enghraifft hon yn ymwneud â siglen goeden mewn coetir, gallai lleihau risg olygu rhoi rhyw fath o fat neu glustog ar y llawr rhag i rywun ddisgyn a gallai risg a budd fod yn addysgu rhywun fod yn rhaid i chi godi ar ôl disgyn a byddwch chi'n iawn.</a:t>
            </a:r>
            <a:endParaRPr lang="en-GB" sz="1400"/>
          </a:p>
        </p:txBody>
      </p:sp>
    </p:spTree>
    <p:extLst>
      <p:ext uri="{BB962C8B-B14F-4D97-AF65-F5344CB8AC3E}">
        <p14:creationId xmlns:p14="http://schemas.microsoft.com/office/powerpoint/2010/main" val="3741633348"/>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10 a’r Cynllun Marcio </a:t>
            </a:r>
          </a:p>
        </p:txBody>
      </p:sp>
      <p:sp>
        <p:nvSpPr>
          <p:cNvPr id="6" name="TextBox 5">
            <a:extLst>
              <a:ext uri="{FF2B5EF4-FFF2-40B4-BE49-F238E27FC236}">
                <a16:creationId xmlns:a16="http://schemas.microsoft.com/office/drawing/2014/main" id="{1D440FDF-5567-416E-B4A8-68E86E19A18B}"/>
              </a:ext>
            </a:extLst>
          </p:cNvPr>
          <p:cNvSpPr txBox="1"/>
          <p:nvPr/>
        </p:nvSpPr>
        <p:spPr>
          <a:xfrm>
            <a:off x="6096000" y="2057420"/>
            <a:ext cx="5584638" cy="4378255"/>
          </a:xfrm>
          <a:prstGeom prst="rect">
            <a:avLst/>
          </a:prstGeom>
          <a:noFill/>
        </p:spPr>
        <p:txBody>
          <a:bodyPr wrap="square">
            <a:spAutoFit/>
          </a:bodyPr>
          <a:lstStyle/>
          <a:p>
            <a:pPr>
              <a:spcAft>
                <a:spcPts val="600"/>
              </a:spcAft>
              <a:defRPr b="0" i="0"/>
            </a:pPr>
            <a:r>
              <a:rPr lang="1106" sz="1200">
                <a:effectLst/>
                <a:latin typeface="Arial" panose="020B0604020202020204" pitchFamily="34" charset="0"/>
                <a:ea typeface="Times New Roman" panose="02020603050405020304" pitchFamily="18" charset="0"/>
              </a:rPr>
              <a:t>Rhowch hyd at </a:t>
            </a:r>
            <a:r>
              <a:rPr lang="1106" sz="1200" b="1">
                <a:effectLst/>
                <a:latin typeface="Arial" panose="020B0604020202020204" pitchFamily="34" charset="0"/>
                <a:ea typeface="Times New Roman" panose="02020603050405020304" pitchFamily="18" charset="0"/>
              </a:rPr>
              <a:t>10 marc. </a:t>
            </a:r>
            <a:endParaRPr lang="en-GB" sz="1200">
              <a:effectLst/>
              <a:latin typeface="Times New Roman" panose="02020603050405020304" pitchFamily="18" charset="0"/>
              <a:ea typeface="Times New Roman" panose="02020603050405020304" pitchFamily="18" charset="0"/>
            </a:endParaRPr>
          </a:p>
          <a:p>
            <a:pPr>
              <a:defRPr b="0" i="0"/>
            </a:pPr>
            <a:r>
              <a:rPr lang="1106" sz="1200" b="1">
                <a:effectLst/>
                <a:latin typeface="Arial" panose="020B0604020202020204" pitchFamily="34" charset="0"/>
                <a:ea typeface="Times New Roman" panose="02020603050405020304" pitchFamily="18" charset="0"/>
              </a:rPr>
              <a:t>Rhowch 0 marc </a:t>
            </a:r>
            <a:r>
              <a:rPr lang="1106" sz="1200" b="0">
                <a:effectLst/>
                <a:latin typeface="Arial" panose="020B0604020202020204" pitchFamily="34" charset="0"/>
                <a:ea typeface="Times New Roman" panose="02020603050405020304" pitchFamily="18" charset="0"/>
              </a:rPr>
              <a:t>am ymateb nad yw'n haeddu ennill marciau.</a:t>
            </a:r>
            <a:endParaRPr lang="en-GB" sz="1200">
              <a:effectLst/>
              <a:latin typeface="Times New Roman" panose="02020603050405020304" pitchFamily="18" charset="0"/>
              <a:ea typeface="Times New Roman" panose="02020603050405020304" pitchFamily="18" charset="0"/>
            </a:endParaRPr>
          </a:p>
          <a:p>
            <a:pPr>
              <a:tabLst>
                <a:tab pos="5715000" algn="r"/>
              </a:tabLst>
              <a:defRPr b="0" i="0"/>
            </a:pPr>
            <a:r>
              <a:rPr lang="1106" sz="1200" b="1">
                <a:effectLst/>
                <a:latin typeface="Arial" panose="020B0604020202020204" pitchFamily="34" charset="0"/>
                <a:ea typeface="Times New Roman" panose="02020603050405020304" pitchFamily="18" charset="0"/>
              </a:rPr>
              <a:t>Rhowch 1-3 marc </a:t>
            </a:r>
            <a:r>
              <a:rPr lang="1106" sz="1200" b="0">
                <a:effectLst/>
                <a:latin typeface="Arial" panose="020B0604020202020204" pitchFamily="34" charset="0"/>
                <a:ea typeface="Times New Roman" panose="02020603050405020304" pitchFamily="18" charset="0"/>
              </a:rPr>
              <a:t>am drafodaeth sylfaenol heb fawr o wybodaeth na dealltwriaeth ynglŷn â phwysigrwydd datblygu perthnasoedd sylfaenol rhwng teulu'r plentyn a'r ysgol i gefnogi datblygiad y plentyn</a:t>
            </a:r>
            <a:endParaRPr lang="en-GB" sz="1200">
              <a:effectLst/>
              <a:latin typeface="Times New Roman" panose="02020603050405020304" pitchFamily="18" charset="0"/>
              <a:ea typeface="Times New Roman" panose="02020603050405020304" pitchFamily="18" charset="0"/>
            </a:endParaRPr>
          </a:p>
          <a:p>
            <a:pPr>
              <a:tabLst>
                <a:tab pos="5715000" algn="r"/>
              </a:tabLst>
              <a:defRPr b="0" i="0"/>
            </a:pPr>
            <a:r>
              <a:rPr lang="1106" sz="1200" b="1">
                <a:effectLst/>
                <a:latin typeface="Arial" panose="020B0604020202020204" pitchFamily="34" charset="0"/>
                <a:ea typeface="Times New Roman" panose="02020603050405020304" pitchFamily="18" charset="0"/>
              </a:rPr>
              <a:t>Rhowch 4-6 marc </a:t>
            </a:r>
            <a:r>
              <a:rPr lang="1106" sz="1200" b="0">
                <a:effectLst/>
                <a:latin typeface="Arial" panose="020B0604020202020204" pitchFamily="34" charset="0"/>
                <a:ea typeface="Times New Roman" panose="02020603050405020304" pitchFamily="18" charset="0"/>
              </a:rPr>
              <a:t>am drafodaeth dda â rhywfaint o wybodaeth a dealltwriaeth ynglŷn â phwysigrwydd datblygu perthnasoedd sylfaenol rhwng teulu'r plentyn a'r ysgol i gefnogi datblygiad y plentyn</a:t>
            </a:r>
            <a:endParaRPr lang="en-GB" sz="1200">
              <a:effectLst/>
              <a:latin typeface="Times New Roman" panose="02020603050405020304" pitchFamily="18" charset="0"/>
              <a:ea typeface="Times New Roman" panose="02020603050405020304" pitchFamily="18" charset="0"/>
            </a:endParaRPr>
          </a:p>
          <a:p>
            <a:pPr>
              <a:tabLst>
                <a:tab pos="5715000" algn="r"/>
              </a:tabLst>
              <a:defRPr b="0" i="0"/>
            </a:pPr>
            <a:r>
              <a:rPr lang="1106" sz="1200" b="1">
                <a:effectLst/>
                <a:latin typeface="Arial" panose="020B0604020202020204" pitchFamily="34" charset="0"/>
                <a:ea typeface="Times New Roman" panose="02020603050405020304" pitchFamily="18" charset="0"/>
              </a:rPr>
              <a:t>Rhowch 7-9 marc </a:t>
            </a:r>
            <a:r>
              <a:rPr lang="1106" sz="1200" b="0">
                <a:effectLst/>
                <a:latin typeface="Arial" panose="020B0604020202020204" pitchFamily="34" charset="0"/>
                <a:ea typeface="Times New Roman" panose="02020603050405020304" pitchFamily="18" charset="0"/>
              </a:rPr>
              <a:t>am drafodaeth dda iawn â gwybodaeth a dealltwriaeth ynglŷn â phwysigrwydd datblygu perthnasoedd sylfaenol rhwng teulu'r plentyn a'r ysgol i gefnogi datblygiad y plentyn</a:t>
            </a:r>
            <a:endParaRPr lang="en-GB" sz="1200">
              <a:effectLst/>
              <a:latin typeface="Times New Roman" panose="02020603050405020304" pitchFamily="18" charset="0"/>
              <a:ea typeface="Times New Roman" panose="02020603050405020304" pitchFamily="18" charset="0"/>
            </a:endParaRPr>
          </a:p>
          <a:p>
            <a:pPr>
              <a:tabLst>
                <a:tab pos="5715000" algn="r"/>
              </a:tabLst>
              <a:defRPr b="0" i="0"/>
            </a:pPr>
            <a:r>
              <a:rPr lang="1106" sz="1200" b="1">
                <a:effectLst/>
                <a:latin typeface="Arial" panose="020B0604020202020204" pitchFamily="34" charset="0"/>
                <a:ea typeface="Times New Roman" panose="02020603050405020304" pitchFamily="18" charset="0"/>
              </a:rPr>
              <a:t>Rhowch 10 marc </a:t>
            </a:r>
            <a:r>
              <a:rPr lang="1106" sz="1200" b="0">
                <a:effectLst/>
                <a:latin typeface="Arial" panose="020B0604020202020204" pitchFamily="34" charset="0"/>
                <a:ea typeface="Times New Roman" panose="02020603050405020304" pitchFamily="18" charset="0"/>
              </a:rPr>
              <a:t>am drafodaeth ragorol â gwybodaeth a dealltwriaeth fanwl ynglŷn â phwysigrwydd datblygu perthnasoedd sylfaenol rhwng teulu'r plentyn a'r ysgol i gefnogi datblygiad y plentyn</a:t>
            </a:r>
            <a:br>
              <a:rPr lang="1106" sz="1200" b="0">
                <a:effectLst/>
                <a:latin typeface="Arial" panose="020B0604020202020204" pitchFamily="34" charset="0"/>
                <a:ea typeface="Times New Roman" panose="02020603050405020304" pitchFamily="18" charset="0"/>
              </a:rPr>
            </a:br>
            <a:endParaRPr lang="cy-GB" sz="1200">
              <a:effectLst/>
              <a:latin typeface="Arial" panose="020B0604020202020204" pitchFamily="34"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Gallai'r ymatebion gyfeirio at: </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defRPr b="0" i="0"/>
            </a:pPr>
            <a:r>
              <a:rPr lang="1106" sz="1200">
                <a:solidFill>
                  <a:srgbClr val="000000"/>
                </a:solidFill>
                <a:effectLst/>
                <a:latin typeface="Arial" panose="020B0604020202020204" pitchFamily="34" charset="0"/>
                <a:ea typeface="Times New Roman" panose="02020603050405020304" pitchFamily="18" charset="0"/>
              </a:rPr>
              <a:t>Mae rhyngweithio rhyngbersonol a'r amgylchoedd uniongyrchol</a:t>
            </a:r>
            <a:r>
              <a:rPr lang="1106" sz="1200">
                <a:effectLst/>
                <a:latin typeface="Arial" panose="020B0604020202020204" pitchFamily="34" charset="0"/>
                <a:ea typeface="Times New Roman" panose="02020603050405020304" pitchFamily="18" charset="0"/>
              </a:rPr>
              <a:t> yn sylfaenol i berthnasoedd rhwng teulu'r plentyn a'r ysgol i gefnogi datblygiad plentyn</a:t>
            </a:r>
            <a:r>
              <a:rPr lang="1106" sz="1200">
                <a:solidFill>
                  <a:srgbClr val="000000"/>
                </a:solidFill>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defRPr b="0" i="0"/>
            </a:pPr>
            <a:r>
              <a:rPr lang="1106" sz="1200">
                <a:solidFill>
                  <a:srgbClr val="000000"/>
                </a:solidFill>
                <a:effectLst/>
                <a:latin typeface="Arial" panose="020B0604020202020204" pitchFamily="34" charset="0"/>
                <a:ea typeface="Times New Roman" panose="02020603050405020304" pitchFamily="18" charset="0"/>
              </a:rPr>
              <a:t>Mae'r berthynas rhwng unigolyn a'i rieni / brawd a chwaer / amgylchedd ysgol yn cael effaith sylweddol ar ddatblygiad plentyn </a:t>
            </a:r>
            <a:endParaRPr lang="en-GB" sz="1200">
              <a:effectLst/>
              <a:latin typeface="Times New Roman" panose="02020603050405020304" pitchFamily="18" charset="0"/>
              <a:ea typeface="Times New Roman" panose="02020603050405020304" pitchFamily="18" charset="0"/>
            </a:endParaRPr>
          </a:p>
          <a:p>
            <a:pPr>
              <a:spcAft>
                <a:spcPts val="600"/>
              </a:spcAft>
              <a:tabLst>
                <a:tab pos="5715000" algn="r"/>
              </a:tabLst>
            </a:pPr>
            <a:endParaRPr lang="en-GB" sz="120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75AC5B77-1ECA-4B14-B719-77995F816A3F}"/>
              </a:ext>
            </a:extLst>
          </p:cNvPr>
          <p:cNvSpPr txBox="1"/>
          <p:nvPr/>
        </p:nvSpPr>
        <p:spPr>
          <a:xfrm>
            <a:off x="9144000" y="6535569"/>
            <a:ext cx="2771524" cy="457657"/>
          </a:xfrm>
          <a:prstGeom prst="rect">
            <a:avLst/>
          </a:prstGeom>
          <a:noFill/>
        </p:spPr>
        <p:txBody>
          <a:bodyPr wrap="square" rtlCol="0">
            <a:spAutoFit/>
          </a:bodyPr>
          <a:lstStyle/>
          <a:p>
            <a:pPr>
              <a:defRPr b="0" i="0"/>
            </a:pPr>
            <a:r>
              <a:rPr lang="1106" sz="1200" i="1"/>
              <a:t>Parhad o'r cynllun marcio ar y dudalen nesaf</a:t>
            </a:r>
          </a:p>
        </p:txBody>
      </p:sp>
      <p:sp>
        <p:nvSpPr>
          <p:cNvPr id="9" name="TextBox 8">
            <a:extLst>
              <a:ext uri="{FF2B5EF4-FFF2-40B4-BE49-F238E27FC236}">
                <a16:creationId xmlns:a16="http://schemas.microsoft.com/office/drawing/2014/main" id="{B8A84C9A-BBC7-4C71-B1DD-7D4AE0FF649B}"/>
              </a:ext>
            </a:extLst>
          </p:cNvPr>
          <p:cNvSpPr txBox="1"/>
          <p:nvPr/>
        </p:nvSpPr>
        <p:spPr>
          <a:xfrm>
            <a:off x="6095999" y="990599"/>
            <a:ext cx="5279230" cy="945825"/>
          </a:xfrm>
          <a:prstGeom prst="rect">
            <a:avLst/>
          </a:prstGeom>
          <a:noFill/>
        </p:spPr>
        <p:txBody>
          <a:bodyPr wrap="square">
            <a:spAutoFit/>
          </a:bodyPr>
          <a:lstStyle/>
          <a:p>
            <a:pPr>
              <a:defRPr b="0" i="0"/>
            </a:pPr>
            <a:r>
              <a:rPr lang="1106" sz="1400" i="1"/>
              <a:t>Disgrifiwch Trafodwch </a:t>
            </a:r>
          </a:p>
          <a:p>
            <a:pPr>
              <a:defRPr b="0" i="0"/>
            </a:pPr>
            <a:r>
              <a:rPr lang="1106" sz="1400" i="1"/>
              <a:t>Rhowch fanylion effaith, h.y. yr hyn sydd wedi newid/digwydd Archwiliwch fater yn fanwl/mewn ffordd strwythuredig, gan ystyried syniadau gwahanol </a:t>
            </a:r>
          </a:p>
        </p:txBody>
      </p:sp>
      <p:pic>
        <p:nvPicPr>
          <p:cNvPr id="5" name="Picture 4">
            <a:extLst>
              <a:ext uri="{FF2B5EF4-FFF2-40B4-BE49-F238E27FC236}">
                <a16:creationId xmlns:a16="http://schemas.microsoft.com/office/drawing/2014/main" id="{58A98CDE-6FDA-47A3-84F4-82BF0F5B746D}"/>
              </a:ext>
            </a:extLst>
          </p:cNvPr>
          <p:cNvPicPr>
            <a:picLocks noChangeAspect="1"/>
          </p:cNvPicPr>
          <p:nvPr/>
        </p:nvPicPr>
        <p:blipFill>
          <a:blip r:embed="rId3"/>
          <a:srcRect b="13677"/>
          <a:stretch>
            <a:fillRect/>
          </a:stretch>
        </p:blipFill>
        <p:spPr>
          <a:xfrm>
            <a:off x="214644" y="1077686"/>
            <a:ext cx="5140314" cy="5457883"/>
          </a:xfrm>
          <a:prstGeom prst="rect">
            <a:avLst/>
          </a:prstGeom>
        </p:spPr>
      </p:pic>
    </p:spTree>
    <p:extLst>
      <p:ext uri="{BB962C8B-B14F-4D97-AF65-F5344CB8AC3E}">
        <p14:creationId xmlns:p14="http://schemas.microsoft.com/office/powerpoint/2010/main" val="41071865"/>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7596969" y="1391477"/>
            <a:ext cx="4170961"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7596969" y="954157"/>
            <a:ext cx="4436262" cy="5406886"/>
          </a:xfrm>
          <a:prstGeom prst="wedgeRoundRectCallout">
            <a:avLst>
              <a:gd name="adj1" fmla="val -51466"/>
              <a:gd name="adj2" fmla="val 57737"/>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sz="1800" i="1">
              <a:solidFill>
                <a:srgbClr val="0070C0"/>
              </a:solidFill>
            </a:endParaRPr>
          </a:p>
          <a:p>
            <a:endParaRPr lang="en-GB" i="1">
              <a:solidFill>
                <a:srgbClr val="0070C0"/>
              </a:solidFill>
            </a:endParaRPr>
          </a:p>
          <a:p>
            <a:pPr>
              <a:defRPr b="0" i="0"/>
            </a:pPr>
            <a:r>
              <a:rPr lang="1106" sz="1800" i="1">
                <a:solidFill>
                  <a:srgbClr val="0070C0"/>
                </a:solidFill>
              </a:rPr>
              <a:t>    </a:t>
            </a:r>
          </a:p>
          <a:p>
            <a:pPr>
              <a:defRPr b="0" i="0"/>
            </a:pPr>
            <a:r>
              <a:rPr lang="1106" sz="1800" i="1">
                <a:solidFill>
                  <a:srgbClr val="0070C0"/>
                </a:solidFill>
              </a:rPr>
              <a:t>Dyfarnwyd 2 farc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1 gyda sylwadau’r Arholwr</a:t>
            </a:r>
            <a:endParaRPr lang="en-GB" sz="1800"/>
          </a:p>
        </p:txBody>
      </p:sp>
      <p:sp>
        <p:nvSpPr>
          <p:cNvPr id="2" name="TextBox 1">
            <a:extLst>
              <a:ext uri="{FF2B5EF4-FFF2-40B4-BE49-F238E27FC236}">
                <a16:creationId xmlns:a16="http://schemas.microsoft.com/office/drawing/2014/main" id="{CDB8BF0F-D845-FD47-B0EA-3569797F2627}"/>
              </a:ext>
            </a:extLst>
          </p:cNvPr>
          <p:cNvSpPr txBox="1"/>
          <p:nvPr/>
        </p:nvSpPr>
        <p:spPr>
          <a:xfrm>
            <a:off x="7717943" y="1056068"/>
            <a:ext cx="4194314" cy="4801314"/>
          </a:xfrm>
          <a:prstGeom prst="rect">
            <a:avLst/>
          </a:prstGeom>
          <a:noFill/>
        </p:spPr>
        <p:txBody>
          <a:bodyPr wrap="square" rtlCol="0">
            <a:spAutoFit/>
          </a:bodyPr>
          <a:lstStyle/>
          <a:p>
            <a:pPr>
              <a:defRPr b="0" i="0"/>
            </a:pPr>
            <a:r>
              <a:rPr lang="1106" dirty="0">
                <a:solidFill>
                  <a:srgbClr val="0070C0"/>
                </a:solidFill>
              </a:rPr>
              <a:t>Mae'r ymateb hwn yn darparu trafodaeth sylfaenol sy'n dangos amrywiaeth gyfyngedig o wybodaeth a dealltwriaeth sylfaenol o'r manteision i bobl ifanc o wneud gweithgareddau chwaraeon yn unigol neu mewn grŵp. Ceir brawddegau neu osodiadau byr yn hytrach na thrafodaeth, ac mae'r cwestiwn yn cael ei ailadrodd gan ffurfio'r rhan fwyaf o'r ymateb. Prin yw'r drafodaeth ac mae'r ymateb yn or-syml. Gallai trafodaeth bellach ynghylch sut mae gweithgareddau chwaraeon o fudd i bobl ifanc yn feddyliol neu sut mae'n dda i'r corff a'r meddwl wedi cynyddu'r marciau a ddyrannwyd.</a:t>
            </a:r>
          </a:p>
        </p:txBody>
      </p:sp>
      <p:pic>
        <p:nvPicPr>
          <p:cNvPr id="5" name="Picture 4">
            <a:extLst>
              <a:ext uri="{FF2B5EF4-FFF2-40B4-BE49-F238E27FC236}">
                <a16:creationId xmlns:a16="http://schemas.microsoft.com/office/drawing/2014/main" id="{B67166FF-0877-4DA7-ABCE-4783BE796379}"/>
              </a:ext>
            </a:extLst>
          </p:cNvPr>
          <p:cNvPicPr>
            <a:picLocks noChangeAspect="1"/>
          </p:cNvPicPr>
          <p:nvPr/>
        </p:nvPicPr>
        <p:blipFill>
          <a:blip r:embed="rId2"/>
          <a:stretch>
            <a:fillRect/>
          </a:stretch>
        </p:blipFill>
        <p:spPr>
          <a:xfrm>
            <a:off x="324636" y="1199746"/>
            <a:ext cx="7248980" cy="1135240"/>
          </a:xfrm>
          <a:prstGeom prst="rect">
            <a:avLst/>
          </a:prstGeom>
        </p:spPr>
      </p:pic>
      <p:sp>
        <p:nvSpPr>
          <p:cNvPr id="12" name="TextBox 11">
            <a:extLst>
              <a:ext uri="{FF2B5EF4-FFF2-40B4-BE49-F238E27FC236}">
                <a16:creationId xmlns:a16="http://schemas.microsoft.com/office/drawing/2014/main" id="{17A40C38-91DF-432F-831B-386F69D214DE}"/>
              </a:ext>
            </a:extLst>
          </p:cNvPr>
          <p:cNvSpPr txBox="1"/>
          <p:nvPr/>
        </p:nvSpPr>
        <p:spPr>
          <a:xfrm>
            <a:off x="631371" y="2579561"/>
            <a:ext cx="6821271" cy="1586545"/>
          </a:xfrm>
          <a:prstGeom prst="rect">
            <a:avLst/>
          </a:prstGeom>
          <a:noFill/>
        </p:spPr>
        <p:txBody>
          <a:bodyPr wrap="square">
            <a:spAutoFit/>
          </a:bodyPr>
          <a:lstStyle/>
          <a:p>
            <a:pPr>
              <a:defRPr b="0" i="0"/>
            </a:pPr>
            <a:r>
              <a:rPr lang="1106" sz="1400"/>
              <a:t>Y manteision i bobl ifanc o wneud gweithgareddau'n unigol neu mewn grŵp yw y bydd ganddyn nhw amser lle gallan nhw redeg o gwmpas i leddfu straen. Bydd hyn yn help iddyn nhw'n feddyliol. </a:t>
            </a:r>
          </a:p>
          <a:p>
            <a:endParaRPr lang="en-GB" sz="1400"/>
          </a:p>
          <a:p>
            <a:pPr>
              <a:defRPr b="0" i="0"/>
            </a:pPr>
            <a:r>
              <a:rPr lang="1106" sz="1400"/>
              <a:t>Os ydyn nhw'n cymryd rhan mewn gweithgaredd grŵp bydd yn help iddyn nhw ddefnyddio'u sgiliau cymdeithasol yn ogystal â sgiliau cyfathrebu. Yn gorfforol byddan nhw'n ymarfer, sy'n dda i'r corff a'r meddwl.</a:t>
            </a:r>
          </a:p>
        </p:txBody>
      </p:sp>
    </p:spTree>
    <p:extLst>
      <p:ext uri="{BB962C8B-B14F-4D97-AF65-F5344CB8AC3E}">
        <p14:creationId xmlns:p14="http://schemas.microsoft.com/office/powerpoint/2010/main" val="4033031116"/>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10 Cynllun Marcio parhad</a:t>
            </a:r>
            <a:endParaRPr lang="en-GB" sz="1800"/>
          </a:p>
        </p:txBody>
      </p:sp>
      <p:sp>
        <p:nvSpPr>
          <p:cNvPr id="7" name="TextBox 6">
            <a:extLst>
              <a:ext uri="{FF2B5EF4-FFF2-40B4-BE49-F238E27FC236}">
                <a16:creationId xmlns:a16="http://schemas.microsoft.com/office/drawing/2014/main" id="{F4E3E477-47D3-4169-AF3E-7FBB7C3379DE}"/>
              </a:ext>
            </a:extLst>
          </p:cNvPr>
          <p:cNvSpPr txBox="1"/>
          <p:nvPr/>
        </p:nvSpPr>
        <p:spPr>
          <a:xfrm>
            <a:off x="282011" y="953937"/>
            <a:ext cx="5645458" cy="5949544"/>
          </a:xfrm>
          <a:prstGeom prst="rect">
            <a:avLst/>
          </a:prstGeom>
          <a:noFill/>
        </p:spPr>
        <p:txBody>
          <a:bodyPr wrap="square">
            <a:spAutoFit/>
          </a:bodyPr>
          <a:lstStyle/>
          <a:p>
            <a:pPr marL="342900" lvl="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Mae damcaniaeth Bronfenbrenner yn awgrymu mai'r microsystem yw'r amgylchedd uniongyrchol lleiaf lle mae plant yn byw, a'i fod yn bwysig yn y berthynas rhwng y plentyn a'i deulu</a:t>
            </a:r>
            <a:endParaRPr lang="en-GB" sz="12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Mae'r microsystem yn cynnwys perthnasoedd / bywyd cartref bob dydd / ysgol neu ofal dydd / grŵp cyfoedion / amgylchedd cymunedol y plant – sylfaenol i berthnasoedd cadarnhaol a datblygiad</a:t>
            </a:r>
            <a:endParaRPr lang="en-GB" sz="12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Mae'r effaith ar ddatblygiad cymdeithasol ac emosiynol fel rheol yn ymwneud â pherthnasoedd personol ag aelodau teulu, cyd-ddisgyblion, athrawon a gofalwyr</a:t>
            </a:r>
            <a:endParaRPr lang="en-GB" sz="12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Bydd y perthnasoedd rhwng grwpiau neu unigolion sy'n rhyngweithio â phlant yn effeithio ar sut mae plant yn tyfu / yn datblygu sgiliau cymdeithasol / yn gwneud perthnasoedd / ymlyniadau ac ati </a:t>
            </a:r>
            <a:endParaRPr lang="en-GB" sz="12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Mae perthnasoedd yn dylanwadu ar sut mae plant yn trin plant eraill / rhyngweithio magwrol a mwy cefnogol / y perthnasoedd maen nhw'n eu cadw / datblygiad sgiliau cymdeithasol plant / datblygiad emosiynau a gwydnwch ac ati </a:t>
            </a:r>
            <a:endParaRPr lang="en-GB" sz="12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Roedd Bronfenbrenner yn gweld ei bod hi'n bosibl i frodyr a chwiorydd sydd yn yr un system ecolegol gael profiadau gwahanol iawn o'u hamgylcheddau / i bob plentyn ddatblygu mewn ffyrdd gwahanol </a:t>
            </a:r>
            <a:endParaRPr lang="en-GB" sz="12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Mae nodweddion personoliaeth penodol plant unigol yn effeithio ar ddatblygu eu perthnasoedd sylfaenol â phobl eraill e.e. tymer / geneteg / ffactorau biolegol / profiadau ac ati</a:t>
            </a:r>
            <a:endParaRPr lang="en-GB" sz="12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defRPr b="0" i="0"/>
            </a:pPr>
            <a:r>
              <a:rPr lang="1106" sz="1200">
                <a:solidFill>
                  <a:srgbClr val="000000"/>
                </a:solidFill>
                <a:effectLst/>
                <a:latin typeface="Arial" panose="020B0604020202020204" pitchFamily="34" charset="0"/>
                <a:ea typeface="Times New Roman" panose="02020603050405020304" pitchFamily="18" charset="0"/>
              </a:rPr>
              <a:t>Mae perthnasoedd plant yn siapio'r ffordd maen nhw'n gweld y byd ac yn effeithio ar bob maes datblygiad </a:t>
            </a:r>
            <a:r>
              <a:rPr lang="1106" sz="1200">
                <a:effectLst/>
                <a:latin typeface="Arial" panose="020B0604020202020204" pitchFamily="34" charset="0"/>
                <a:ea typeface="Times New Roman" panose="02020603050405020304" pitchFamily="18" charset="0"/>
              </a:rPr>
              <a:t>mewn perthnasoedd sylfaenol rhwng y plentyn, y teulu a'r ysgol </a:t>
            </a:r>
          </a:p>
          <a:p>
            <a:pPr marL="34290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Mae datblygu perthnasoedd sylfaenol rhwng y plant, eu teulu a'r ysgol i gefnogi datblygiad plentyn yn bwysig i greu perthnasoedd sefydlog ac ymatebol </a:t>
            </a:r>
          </a:p>
          <a:p>
            <a:pPr marL="34290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Mae perthnasoedd cadarnhaol â'r ysgol yn bwysig gan fod plant yn gweld sut mae oedolion yn ymddwyn ac yn cyfathrebu â phobl eraill yn eu bywyd ac yn </a:t>
            </a:r>
            <a:r>
              <a:rPr lang="1106" sz="1200">
                <a:solidFill>
                  <a:srgbClr val="000000"/>
                </a:solidFill>
                <a:effectLst/>
                <a:latin typeface="Arial" panose="020B0604020202020204" pitchFamily="34" charset="0"/>
                <a:ea typeface="Times New Roman" panose="02020603050405020304" pitchFamily="18" charset="0"/>
              </a:rPr>
              <a:t>dysgu ymddwyn fel hyn yn eu perthnasoedd ag eraill</a:t>
            </a:r>
            <a:endParaRPr lang="en-GB" sz="1200">
              <a:effectLst/>
              <a:latin typeface="Times New Roman" panose="02020603050405020304" pitchFamily="18" charset="0"/>
              <a:ea typeface="Times New Roman" panose="02020603050405020304" pitchFamily="18" charset="0"/>
            </a:endParaRPr>
          </a:p>
          <a:p>
            <a:pPr lvl="0">
              <a:buSzPts val="1000"/>
              <a:tabLst>
                <a:tab pos="457200" algn="l"/>
              </a:tabLst>
            </a:pPr>
            <a:endParaRPr lang="en-GB" sz="120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B2CD397D-8A78-40E5-A7FC-59A91716FB8C}"/>
              </a:ext>
            </a:extLst>
          </p:cNvPr>
          <p:cNvSpPr txBox="1"/>
          <p:nvPr/>
        </p:nvSpPr>
        <p:spPr>
          <a:xfrm>
            <a:off x="6356239" y="953937"/>
            <a:ext cx="5651102" cy="5583418"/>
          </a:xfrm>
          <a:prstGeom prst="rect">
            <a:avLst/>
          </a:prstGeom>
          <a:noFill/>
        </p:spPr>
        <p:txBody>
          <a:bodyPr wrap="square">
            <a:spAutoFit/>
          </a:bodyPr>
          <a:lstStyle/>
          <a:p>
            <a:pPr marL="342900" lvl="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Drwy berthnasoedd cadarnhaol, mae plant yn dysgu sut i wneud y canlynol: meddwl / deall / cyfathrebu / ymddwyn, dangos emosiynau / a datblygu sgiliau cymdeithasol ac ati </a:t>
            </a:r>
            <a:endParaRPr lang="en-GB" sz="12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Mae'r berthynas mae plentyn yn ei datblygu rhwng y cartref a'r ysgol yn hanfodol i ddatblygiad cadarnhaol y plentyn: mae treulio cymaint o amser yn yr ysgol yn ddylanwad ar blant / dylanwad mawr gan eu cyfoedion / dylanwad ymddygiadau / dylanwad sgiliau cymdeithasol / dylanwad pobl eraill / yr amgylchedd yn ei gyfanrwydd ac ati </a:t>
            </a:r>
            <a:endParaRPr lang="en-GB" sz="12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Bydd ymlyniadau a rhyngweithiadau cadarnhaol gydag oedolion eraill ym mywyd plentyn yn helpu plant i wneud cynnydd cymdeithasol a datblygu perthnasoedd mwy cymhleth</a:t>
            </a:r>
            <a:endParaRPr lang="en-GB" sz="12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Mae angen i blant ffurfio perthnasoedd parhaus / sefydlog / tymor hir ag oedolion gofalgar a chefnogol y mae eu datblygiad o bwys iddynt </a:t>
            </a:r>
            <a:endParaRPr lang="en-GB" sz="12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Mae perthnasoedd </a:t>
            </a:r>
            <a:r>
              <a:rPr lang="1106" sz="1200">
                <a:solidFill>
                  <a:srgbClr val="000000"/>
                </a:solidFill>
                <a:effectLst/>
                <a:latin typeface="Arial" panose="020B0604020202020204" pitchFamily="34" charset="0"/>
                <a:ea typeface="Times New Roman" panose="02020603050405020304" pitchFamily="18" charset="0"/>
              </a:rPr>
              <a:t>yn cael effaith sylweddol ar blant</a:t>
            </a:r>
            <a:r>
              <a:rPr lang="1106" sz="1200">
                <a:effectLst/>
                <a:latin typeface="Arial" panose="020B0604020202020204" pitchFamily="34" charset="0"/>
                <a:ea typeface="Times New Roman" panose="02020603050405020304" pitchFamily="18" charset="0"/>
              </a:rPr>
              <a:t> </a:t>
            </a:r>
            <a:r>
              <a:rPr lang="1106" sz="1200">
                <a:solidFill>
                  <a:srgbClr val="000000"/>
                </a:solidFill>
                <a:effectLst/>
                <a:latin typeface="Arial" panose="020B0604020202020204" pitchFamily="34" charset="0"/>
                <a:ea typeface="Times New Roman" panose="02020603050405020304" pitchFamily="18" charset="0"/>
              </a:rPr>
              <a:t>drwy gydol eu bywydau e.e. system y cartref - system fwy yr ysgol - i'r system eang sy'n cynnwys cymdeithas a diwylliant - mae'n anochel bod y systemau ecolegol i gyd yn rhyngweithio â'i gilydd ac yn dylanwadu ar ei gilydd ym mhob agwedd ar fywydau'r</a:t>
            </a:r>
            <a:r>
              <a:rPr lang="1106" sz="1200">
                <a:effectLst/>
                <a:latin typeface="Arial" panose="020B0604020202020204" pitchFamily="34" charset="0"/>
                <a:ea typeface="Times New Roman" panose="02020603050405020304" pitchFamily="18" charset="0"/>
              </a:rPr>
              <a:t> </a:t>
            </a:r>
            <a:r>
              <a:rPr lang="1106" sz="1200">
                <a:solidFill>
                  <a:srgbClr val="000000"/>
                </a:solidFill>
                <a:effectLst/>
                <a:latin typeface="Arial" panose="020B0604020202020204" pitchFamily="34" charset="0"/>
                <a:ea typeface="Times New Roman" panose="02020603050405020304" pitchFamily="18" charset="0"/>
              </a:rPr>
              <a:t>plant </a:t>
            </a:r>
            <a:endParaRPr lang="en-GB" sz="12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defRPr b="0" i="0"/>
            </a:pPr>
            <a:r>
              <a:rPr lang="1106" sz="1200">
                <a:effectLst/>
                <a:latin typeface="Arial" panose="020B0604020202020204" pitchFamily="34" charset="0"/>
                <a:ea typeface="Times New Roman" panose="02020603050405020304" pitchFamily="18" charset="0"/>
              </a:rPr>
              <a:t>Mae Bronfenbrenner yn gweld natur ansefydlog ac anrhagweladwy bywyd teulu modern fel y grym mwyaf dinistriol i blentyn neu ddatblygiad / rhiant coll / oriau gofal plant hir / cartrefi wedi chwalu / gwahanu ac ysgariad / ansefydlogrwydd / tlodi / ansicrwydd ac ati</a:t>
            </a:r>
            <a:endParaRPr lang="en-GB" sz="120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defRPr b="0" i="0"/>
            </a:pPr>
            <a:r>
              <a:rPr lang="1106" sz="1200" b="1">
                <a:effectLst/>
                <a:latin typeface="Arial" panose="020B0604020202020204" pitchFamily="34" charset="0"/>
                <a:ea typeface="Times New Roman" panose="02020603050405020304" pitchFamily="18" charset="0"/>
              </a:rPr>
              <a:t>Mae plant yn dysgu o'r perthnasoedd maen nhw'n eu gweld o'u cwmpas nhw </a:t>
            </a:r>
            <a:r>
              <a:rPr lang="1106" sz="1200" b="0">
                <a:effectLst/>
                <a:latin typeface="Arial" panose="020B0604020202020204" pitchFamily="34" charset="0"/>
                <a:ea typeface="Times New Roman" panose="02020603050405020304" pitchFamily="18" charset="0"/>
              </a:rPr>
              <a:t>- </a:t>
            </a:r>
            <a:r>
              <a:rPr lang="1106" sz="1200">
                <a:solidFill>
                  <a:srgbClr val="000000"/>
                </a:solidFill>
                <a:effectLst/>
                <a:latin typeface="Arial" panose="020B0604020202020204" pitchFamily="34" charset="0"/>
                <a:ea typeface="Times New Roman" panose="02020603050405020304" pitchFamily="18" charset="0"/>
              </a:rPr>
              <a:t>sut le yw'r byd a sut i ymddwyn yn y byd / sut i feddwl / deall / cyfathrebu / ymddwyn / ymateb / dangos emosiynau / a datblygu sgiliau cymdeithasol</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Nid yw'r rhestr hon yn cynnwys popeth. </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Rhowch farciau am unrhyw ymateb perthnasol arall.</a:t>
            </a:r>
            <a:endParaRPr lang="en-GB" sz="1200">
              <a:effectLst/>
              <a:latin typeface="Times New Roman" panose="02020603050405020304" pitchFamily="18" charset="0"/>
              <a:ea typeface="Times New Roman" panose="02020603050405020304" pitchFamily="18" charset="0"/>
            </a:endParaRPr>
          </a:p>
          <a:p>
            <a:endParaRPr lang="en-GB" sz="1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78498571"/>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0878" y="954157"/>
            <a:ext cx="374996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sz="1800" i="1">
              <a:solidFill>
                <a:srgbClr val="0070C0"/>
              </a:solidFill>
            </a:endParaRPr>
          </a:p>
          <a:p>
            <a:endParaRPr lang="en-GB" i="1">
              <a:solidFill>
                <a:srgbClr val="0070C0"/>
              </a:solidFill>
            </a:endParaRPr>
          </a:p>
          <a:p>
            <a:pPr>
              <a:defRPr b="0" i="0"/>
            </a:pPr>
            <a:r>
              <a:rPr lang="1106" sz="1800" i="1">
                <a:solidFill>
                  <a:srgbClr val="0070C0"/>
                </a:solidFill>
              </a:rPr>
              <a:t>   Dyfarnwyd 9 marc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10 gyda sylwadau’r Arholwr</a:t>
            </a:r>
            <a:endParaRPr lang="en-GB" sz="1800"/>
          </a:p>
        </p:txBody>
      </p:sp>
      <p:sp>
        <p:nvSpPr>
          <p:cNvPr id="2" name="TextBox 1">
            <a:extLst>
              <a:ext uri="{FF2B5EF4-FFF2-40B4-BE49-F238E27FC236}">
                <a16:creationId xmlns:a16="http://schemas.microsoft.com/office/drawing/2014/main" id="{834F510D-35D2-B64C-A19B-16A7799A940C}"/>
              </a:ext>
            </a:extLst>
          </p:cNvPr>
          <p:cNvSpPr txBox="1"/>
          <p:nvPr/>
        </p:nvSpPr>
        <p:spPr>
          <a:xfrm>
            <a:off x="8170606" y="1222514"/>
            <a:ext cx="3484101" cy="4759635"/>
          </a:xfrm>
          <a:prstGeom prst="rect">
            <a:avLst/>
          </a:prstGeom>
          <a:noFill/>
        </p:spPr>
        <p:txBody>
          <a:bodyPr wrap="square" rtlCol="0">
            <a:spAutoFit/>
          </a:bodyPr>
          <a:lstStyle/>
          <a:p>
            <a:pPr>
              <a:defRPr b="0" i="0"/>
            </a:pPr>
            <a:r>
              <a:rPr lang="1106">
                <a:solidFill>
                  <a:srgbClr val="0070C0"/>
                </a:solidFill>
              </a:rPr>
              <a:t>Dyma drafodaeth da iawn sy'n dangos gwybodaeth a dealltwriaeth. Mae'r ymgeisydd wedi trafod pwysigrwydd datblygu perthnasoedd sylfaenol rhwng teulu'r plentyn ac mae wedi gwneud pwyntiau dilys a sylweddol am ddamcaniaeth Bronfenbrenner. </a:t>
            </a:r>
          </a:p>
          <a:p>
            <a:pPr>
              <a:defRPr b="0" i="0"/>
            </a:pPr>
            <a:r>
              <a:rPr lang="1106">
                <a:solidFill>
                  <a:srgbClr val="0070C0"/>
                </a:solidFill>
              </a:rPr>
              <a:t>Ceir trafodaeth ddatblygedig o bwysigrwydd rôl yr ysgol wrth gefnogi datblygiad y plentyn wrth ddatblygu perthnasoedd cadarnhaol gyda'r teulu. Trafodwyd amrywiaeth dda iawn o feysydd. </a:t>
            </a:r>
            <a:br>
              <a:rPr lang="1106">
                <a:solidFill>
                  <a:srgbClr val="0070C0"/>
                </a:solidFill>
              </a:rPr>
            </a:br>
            <a:endParaRPr lang="en-GB"/>
          </a:p>
        </p:txBody>
      </p:sp>
      <p:pic>
        <p:nvPicPr>
          <p:cNvPr id="6" name="Picture 5">
            <a:extLst>
              <a:ext uri="{FF2B5EF4-FFF2-40B4-BE49-F238E27FC236}">
                <a16:creationId xmlns:a16="http://schemas.microsoft.com/office/drawing/2014/main" id="{CFC33E0B-73CE-4A62-88A2-A977ED00B193}"/>
              </a:ext>
            </a:extLst>
          </p:cNvPr>
          <p:cNvPicPr>
            <a:picLocks noChangeAspect="1"/>
          </p:cNvPicPr>
          <p:nvPr/>
        </p:nvPicPr>
        <p:blipFill>
          <a:blip r:embed="rId2"/>
          <a:stretch>
            <a:fillRect/>
          </a:stretch>
        </p:blipFill>
        <p:spPr>
          <a:xfrm>
            <a:off x="160562" y="1089932"/>
            <a:ext cx="6813355" cy="1435553"/>
          </a:xfrm>
          <a:prstGeom prst="rect">
            <a:avLst/>
          </a:prstGeom>
        </p:spPr>
      </p:pic>
      <p:sp>
        <p:nvSpPr>
          <p:cNvPr id="12" name="TextBox 11">
            <a:extLst>
              <a:ext uri="{FF2B5EF4-FFF2-40B4-BE49-F238E27FC236}">
                <a16:creationId xmlns:a16="http://schemas.microsoft.com/office/drawing/2014/main" id="{A1E5AE8F-CB1D-41CD-9570-31E55E9FC402}"/>
              </a:ext>
            </a:extLst>
          </p:cNvPr>
          <p:cNvSpPr txBox="1"/>
          <p:nvPr/>
        </p:nvSpPr>
        <p:spPr>
          <a:xfrm>
            <a:off x="421160" y="2525485"/>
            <a:ext cx="7271419" cy="4454529"/>
          </a:xfrm>
          <a:prstGeom prst="rect">
            <a:avLst/>
          </a:prstGeom>
          <a:noFill/>
        </p:spPr>
        <p:txBody>
          <a:bodyPr wrap="square">
            <a:spAutoFit/>
          </a:bodyPr>
          <a:lstStyle/>
          <a:p>
            <a:pPr>
              <a:defRPr b="0" i="0"/>
            </a:pPr>
            <a:r>
              <a:rPr lang="1106" sz="1300"/>
              <a:t>Mae'n bosibl mai'r microsystem yn namcaniaeth Bronfenbrenner yw'r cam pwysicaf gan mai dyma'r sylfaen ar gyfer pob perthynas a adeiladwyd. Bydd teulu'r plentyn yn gallu gweithio mewn partneriaeth â'r ysgol i drafod unrhyw anghenion, alergeddau, diddordebau cas bethau ychwanegol ac ati i gefnogi datblygiad y plentyn ac i roi cipolwg i'r ysgol am unrhyw broblemau y gallent ddigwydd. Mae'n bwysig fod perthynas rhwng teulu ac ysgol y plentyn er mwyn cefnogi'r hyn sydd orau ar gyfer y plentyn ac i edrych ar y plentyn yn gyfannol. Os yw'r plentyn yn gweld nad yw ei rieni yn cymeradwyo'r ysgol, gallai'r plentyn fod yn wyliadwrus ac yn ansicr o'r amgylchedd gan nad yw ei rieni'n fodlon. Ond os yw'r plentyn yn gweld ei rieni'n canmol yr ysgol, bydd yn teimlo'n fwy cyfforddus a hapus yn mynychu a chymryd rhan mewn gwersi. Mae'r ysgol a theulu'r plentyn hefyd yn gallu trafod perfformiad y plentyn yn yr ysgol i sicrhau fod y plentyn yn dysgu ac yn datblygu mewn modd amserol ac nad oes unrhyw gymhlethdodau, mae'r ysgol yn gallu rhoi adborth i'r rhieni am berfformiad y plentyn er mwyn darganfod ffyrdd o wella neu gynnal ymddygiad a pherfformiad yn yr ysgol. Mae teulu ac ysgol y plentyn yn gallu gweithio gyda'i gilydd i ddatblygu cynlluniau i gefnogi'r plentyn orau os oes angen, os oes gan y plentyn unrhyw anghenion ychwanegol gallai'r ysgol a'r teulu weithio gyda'i gilydd i ddarganfod y strategaeth orau bosibl i gefnogi'r plentyn yn yr ysgol. Mae'n hynod bwysig i'r plentyn bod perthynas gadarnhaol rhwng teulu ac ysgol y plentyn gan eu bod felly'n gallu cyfathrebu gyda'i gilydd yn gyfforddus ac yn hyderus ac yn gallu rhannu gwybodaeth yn agored am y plentyn i wella'i ddatblygiad. Gall teulu'r plentyn hefyd ofyn am gymorth gan yr ysgol os ydyn nhw'n cael anawsterau gydag ymddygiad y plentyn gartref, gallai'r ysgol roi cipolwg i ymddygiad y plentyn yn yr ysgol a chymharu ei ymddygiad â'r un gartref i geisio â dod o hyd i wraidd y broblem ac i ddechrau cynllun i'w wella.</a:t>
            </a:r>
          </a:p>
        </p:txBody>
      </p:sp>
    </p:spTree>
    <p:extLst>
      <p:ext uri="{BB962C8B-B14F-4D97-AF65-F5344CB8AC3E}">
        <p14:creationId xmlns:p14="http://schemas.microsoft.com/office/powerpoint/2010/main" val="4010840433"/>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pPr>
              <a:defRPr b="0" i="0"/>
            </a:pPr>
            <a:r>
              <a:rPr lang="1106" sz="1800" i="1">
                <a:solidFill>
                  <a:srgbClr val="0070C0"/>
                </a:solidFill>
              </a:rPr>
              <a:t>  </a:t>
            </a:r>
          </a:p>
          <a:p>
            <a:pPr>
              <a:defRPr b="0" i="0"/>
            </a:pPr>
            <a:r>
              <a:rPr lang="1106" sz="1800" i="1">
                <a:solidFill>
                  <a:srgbClr val="0070C0"/>
                </a:solidFill>
              </a:rPr>
              <a:t>Dyfarnwyd 2 farc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10 gyda sylwadau’r Arholwr</a:t>
            </a:r>
            <a:endParaRPr lang="en-GB" sz="1800"/>
          </a:p>
        </p:txBody>
      </p:sp>
      <p:sp>
        <p:nvSpPr>
          <p:cNvPr id="9" name="TextBox 8">
            <a:extLst>
              <a:ext uri="{FF2B5EF4-FFF2-40B4-BE49-F238E27FC236}">
                <a16:creationId xmlns:a16="http://schemas.microsoft.com/office/drawing/2014/main" id="{39290AF9-F33D-4946-A15A-F38E18E9A948}"/>
              </a:ext>
            </a:extLst>
          </p:cNvPr>
          <p:cNvSpPr txBox="1"/>
          <p:nvPr/>
        </p:nvSpPr>
        <p:spPr>
          <a:xfrm>
            <a:off x="8126361" y="1391477"/>
            <a:ext cx="3469336" cy="4485041"/>
          </a:xfrm>
          <a:prstGeom prst="rect">
            <a:avLst/>
          </a:prstGeom>
          <a:noFill/>
        </p:spPr>
        <p:txBody>
          <a:bodyPr wrap="square" rtlCol="0">
            <a:spAutoFit/>
          </a:bodyPr>
          <a:lstStyle/>
          <a:p>
            <a:pPr>
              <a:defRPr b="0" i="0"/>
            </a:pPr>
            <a:r>
              <a:rPr lang="1106">
                <a:solidFill>
                  <a:srgbClr val="0070C0"/>
                </a:solidFill>
              </a:rPr>
              <a:t>Trafodaeth sylfaenol sy'n dangos gwybodaeth a dealltwriaeth cyfyngedig o bwysigrwydd datblygu perthnasoedd sylfaenol rhwng teulu ac ysgol y plentyn i gefnogi datblygiad plentyn.</a:t>
            </a:r>
          </a:p>
          <a:p>
            <a:endParaRPr lang="en-GB">
              <a:solidFill>
                <a:srgbClr val="0070C0"/>
              </a:solidFill>
            </a:endParaRPr>
          </a:p>
          <a:p>
            <a:pPr>
              <a:defRPr b="0" i="0"/>
            </a:pPr>
            <a:r>
              <a:rPr lang="1106">
                <a:solidFill>
                  <a:srgbClr val="0070C0"/>
                </a:solidFill>
              </a:rPr>
              <a:t>Mae'n amlwg bod diffyg dealltwriaeth ond darperir ymateb sylfaenol ynghylch pwysigrwydd datblygu amgylchedd cadarnhaol gartref ac yn yr ysgol. </a:t>
            </a:r>
          </a:p>
          <a:p>
            <a:endParaRPr lang="en-GB"/>
          </a:p>
          <a:p>
            <a:endParaRPr lang="en-GB"/>
          </a:p>
        </p:txBody>
      </p:sp>
      <p:pic>
        <p:nvPicPr>
          <p:cNvPr id="4" name="Picture 3">
            <a:extLst>
              <a:ext uri="{FF2B5EF4-FFF2-40B4-BE49-F238E27FC236}">
                <a16:creationId xmlns:a16="http://schemas.microsoft.com/office/drawing/2014/main" id="{098DF483-A5FD-4C69-A437-DF9A9EF5E3FC}"/>
              </a:ext>
            </a:extLst>
          </p:cNvPr>
          <p:cNvPicPr>
            <a:picLocks noChangeAspect="1"/>
          </p:cNvPicPr>
          <p:nvPr/>
        </p:nvPicPr>
        <p:blipFill>
          <a:blip r:embed="rId2"/>
          <a:stretch>
            <a:fillRect/>
          </a:stretch>
        </p:blipFill>
        <p:spPr>
          <a:xfrm>
            <a:off x="282011" y="1086795"/>
            <a:ext cx="6673254" cy="1406034"/>
          </a:xfrm>
          <a:prstGeom prst="rect">
            <a:avLst/>
          </a:prstGeom>
        </p:spPr>
      </p:pic>
      <p:sp>
        <p:nvSpPr>
          <p:cNvPr id="12" name="TextBox 11">
            <a:extLst>
              <a:ext uri="{FF2B5EF4-FFF2-40B4-BE49-F238E27FC236}">
                <a16:creationId xmlns:a16="http://schemas.microsoft.com/office/drawing/2014/main" id="{5D092C9D-547B-4501-A2B0-C3D9BE44A4A6}"/>
              </a:ext>
            </a:extLst>
          </p:cNvPr>
          <p:cNvSpPr txBox="1"/>
          <p:nvPr/>
        </p:nvSpPr>
        <p:spPr>
          <a:xfrm>
            <a:off x="599768" y="2794697"/>
            <a:ext cx="6102096" cy="945825"/>
          </a:xfrm>
          <a:prstGeom prst="rect">
            <a:avLst/>
          </a:prstGeom>
          <a:noFill/>
        </p:spPr>
        <p:txBody>
          <a:bodyPr wrap="square">
            <a:spAutoFit/>
          </a:bodyPr>
          <a:lstStyle/>
          <a:p>
            <a:pPr>
              <a:defRPr b="0" i="0"/>
            </a:pPr>
            <a:r>
              <a:rPr lang="1106" sz="1400"/>
              <a:t>Pan fydd eich plentyn yn mynd i'r ysgol mae'n bwysig bod ganddo ryw fath o drefn/amgylchedd gartref, bydd hyn yn sicrhau fod gan y plentyn agwedd ddysgu gadarnhaol ac y bydd yn barod i weithio pan fydd yn y lleoliad addysgol ac yn y cartref wrth wneud gwaith cartref.</a:t>
            </a:r>
            <a:endParaRPr lang="en-GB" sz="1400"/>
          </a:p>
        </p:txBody>
      </p:sp>
    </p:spTree>
    <p:extLst>
      <p:ext uri="{BB962C8B-B14F-4D97-AF65-F5344CB8AC3E}">
        <p14:creationId xmlns:p14="http://schemas.microsoft.com/office/powerpoint/2010/main" val="105572140"/>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11 a’r Cynllun Marcio </a:t>
            </a:r>
          </a:p>
        </p:txBody>
      </p:sp>
      <p:sp>
        <p:nvSpPr>
          <p:cNvPr id="8" name="TextBox 7">
            <a:extLst>
              <a:ext uri="{FF2B5EF4-FFF2-40B4-BE49-F238E27FC236}">
                <a16:creationId xmlns:a16="http://schemas.microsoft.com/office/drawing/2014/main" id="{51D427DF-3B0C-41D7-B066-E0119027DF77}"/>
              </a:ext>
            </a:extLst>
          </p:cNvPr>
          <p:cNvSpPr txBox="1"/>
          <p:nvPr/>
        </p:nvSpPr>
        <p:spPr>
          <a:xfrm>
            <a:off x="5911960" y="1986109"/>
            <a:ext cx="5823583" cy="3417175"/>
          </a:xfrm>
          <a:prstGeom prst="rect">
            <a:avLst/>
          </a:prstGeom>
          <a:noFill/>
        </p:spPr>
        <p:txBody>
          <a:bodyPr wrap="square">
            <a:spAutoFit/>
          </a:bodyPr>
          <a:lstStyle/>
          <a:p>
            <a:pPr>
              <a:spcAft>
                <a:spcPts val="1200"/>
              </a:spcAft>
              <a:defRPr b="0" i="0"/>
            </a:pPr>
            <a:r>
              <a:rPr lang="1106" sz="1200">
                <a:effectLst/>
                <a:latin typeface="Arial" panose="020B0604020202020204" pitchFamily="34" charset="0"/>
                <a:ea typeface="Times New Roman" panose="02020603050405020304" pitchFamily="18" charset="0"/>
              </a:rPr>
              <a:t>Rhowch hyd at </a:t>
            </a:r>
            <a:r>
              <a:rPr lang="1106" sz="1200" b="1">
                <a:effectLst/>
                <a:latin typeface="Arial" panose="020B0604020202020204" pitchFamily="34" charset="0"/>
                <a:ea typeface="Times New Roman" panose="02020603050405020304" pitchFamily="18" charset="0"/>
              </a:rPr>
              <a:t>9 marc. </a:t>
            </a:r>
            <a:endParaRPr lang="en-GB" sz="1200">
              <a:effectLst/>
              <a:latin typeface="Times New Roman" panose="02020603050405020304" pitchFamily="18" charset="0"/>
              <a:ea typeface="Times New Roman" panose="02020603050405020304" pitchFamily="18" charset="0"/>
            </a:endParaRPr>
          </a:p>
          <a:p>
            <a:pPr>
              <a:spcAft>
                <a:spcPts val="1200"/>
              </a:spcAft>
              <a:defRPr b="0" i="0"/>
            </a:pPr>
            <a:r>
              <a:rPr lang="1106" sz="1200" b="1">
                <a:effectLst/>
                <a:latin typeface="Arial" panose="020B0604020202020204" pitchFamily="34" charset="0"/>
                <a:ea typeface="Times New Roman" panose="02020603050405020304" pitchFamily="18" charset="0"/>
              </a:rPr>
              <a:t>Rhowch 0 marc </a:t>
            </a:r>
            <a:r>
              <a:rPr lang="1106" sz="1200" b="0">
                <a:effectLst/>
                <a:latin typeface="Arial" panose="020B0604020202020204" pitchFamily="34" charset="0"/>
                <a:ea typeface="Times New Roman" panose="02020603050405020304" pitchFamily="18" charset="0"/>
              </a:rPr>
              <a:t>am ymateb nad yw'n haeddu ennill marciau.</a:t>
            </a:r>
            <a:endParaRPr lang="en-GB" sz="1200">
              <a:effectLst/>
              <a:latin typeface="Times New Roman" panose="02020603050405020304" pitchFamily="18" charset="0"/>
              <a:ea typeface="Times New Roman" panose="02020603050405020304" pitchFamily="18" charset="0"/>
            </a:endParaRPr>
          </a:p>
          <a:p>
            <a:pPr>
              <a:spcAft>
                <a:spcPts val="1200"/>
              </a:spcAft>
              <a:defRPr b="0" i="0"/>
            </a:pPr>
            <a:r>
              <a:rPr lang="1106" sz="1200" b="1">
                <a:effectLst/>
                <a:latin typeface="Arial" panose="020B0604020202020204" pitchFamily="34" charset="0"/>
                <a:ea typeface="Times New Roman" panose="02020603050405020304" pitchFamily="18" charset="0"/>
              </a:rPr>
              <a:t>Rhowch 1-3 marc </a:t>
            </a:r>
            <a:r>
              <a:rPr lang="1106" sz="1200" b="0">
                <a:effectLst/>
                <a:latin typeface="Arial" panose="020B0604020202020204" pitchFamily="34" charset="0"/>
                <a:ea typeface="Times New Roman" panose="02020603050405020304" pitchFamily="18" charset="0"/>
              </a:rPr>
              <a:t>am esboniad sylfaenol heb fawr o wybodaeth na dealltwriaeth ynglŷn â chyfrifoldebau'r lleoliad i sicrhau bod plant yn derbyn y feddyginiaeth sydd ei hangen arnyn nhw mewn modd diogel</a:t>
            </a:r>
            <a:endParaRPr lang="en-GB" sz="1200">
              <a:effectLst/>
              <a:latin typeface="Times New Roman" panose="02020603050405020304" pitchFamily="18" charset="0"/>
              <a:ea typeface="Times New Roman" panose="02020603050405020304" pitchFamily="18" charset="0"/>
            </a:endParaRPr>
          </a:p>
          <a:p>
            <a:pPr>
              <a:spcAft>
                <a:spcPts val="1200"/>
              </a:spcAft>
              <a:defRPr b="0" i="0"/>
            </a:pPr>
            <a:r>
              <a:rPr lang="1106" sz="1200" b="1">
                <a:effectLst/>
                <a:latin typeface="Arial" panose="020B0604020202020204" pitchFamily="34" charset="0"/>
                <a:ea typeface="Times New Roman" panose="02020603050405020304" pitchFamily="18" charset="0"/>
              </a:rPr>
              <a:t>Rhowch 4-6 marc </a:t>
            </a:r>
            <a:r>
              <a:rPr lang="1106" sz="1200" b="0">
                <a:effectLst/>
                <a:latin typeface="Arial" panose="020B0604020202020204" pitchFamily="34" charset="0"/>
                <a:ea typeface="Times New Roman" panose="02020603050405020304" pitchFamily="18" charset="0"/>
              </a:rPr>
              <a:t>am esboniad da â rhywfaint o wybodaeth a dealltwriaeth ynglŷn â chyfrifoldebau'r lleoliad i sicrhau bod plant yn derbyn y feddyginiaeth sydd ei hangen arnyn nhw mewn modd diogel</a:t>
            </a:r>
            <a:endParaRPr lang="en-GB" sz="1200">
              <a:effectLst/>
              <a:latin typeface="Times New Roman" panose="02020603050405020304" pitchFamily="18" charset="0"/>
              <a:ea typeface="Times New Roman" panose="02020603050405020304" pitchFamily="18" charset="0"/>
            </a:endParaRPr>
          </a:p>
          <a:p>
            <a:pPr>
              <a:spcAft>
                <a:spcPts val="1200"/>
              </a:spcAft>
              <a:defRPr b="0" i="0"/>
            </a:pPr>
            <a:r>
              <a:rPr lang="1106" sz="1200" b="1">
                <a:effectLst/>
                <a:latin typeface="Arial" panose="020B0604020202020204" pitchFamily="34" charset="0"/>
                <a:ea typeface="Times New Roman" panose="02020603050405020304" pitchFamily="18" charset="0"/>
              </a:rPr>
              <a:t>Rhowch 7-8 marc </a:t>
            </a:r>
            <a:r>
              <a:rPr lang="1106" sz="1200" b="0">
                <a:effectLst/>
                <a:latin typeface="Arial" panose="020B0604020202020204" pitchFamily="34" charset="0"/>
                <a:ea typeface="Times New Roman" panose="02020603050405020304" pitchFamily="18" charset="0"/>
              </a:rPr>
              <a:t>am esboniad da iawn â gwybodaeth a dealltwriaeth ynglŷn â chyfrifoldebau'r lleoliad i sicrhau bod plant yn derbyn y feddyginiaeth sydd ei hangen arnyn nhw mewn modd diogel</a:t>
            </a:r>
            <a:endParaRPr lang="en-GB" sz="1200">
              <a:effectLst/>
              <a:latin typeface="Times New Roman" panose="02020603050405020304" pitchFamily="18" charset="0"/>
              <a:ea typeface="Times New Roman" panose="02020603050405020304" pitchFamily="18" charset="0"/>
            </a:endParaRPr>
          </a:p>
          <a:p>
            <a:pPr>
              <a:spcAft>
                <a:spcPts val="1200"/>
              </a:spcAft>
              <a:defRPr b="0" i="0"/>
            </a:pPr>
            <a:r>
              <a:rPr lang="1106" sz="1200" b="1">
                <a:effectLst/>
                <a:latin typeface="Arial" panose="020B0604020202020204" pitchFamily="34" charset="0"/>
                <a:ea typeface="Times New Roman" panose="02020603050405020304" pitchFamily="18" charset="0"/>
              </a:rPr>
              <a:t>Rhowch 9 marc </a:t>
            </a:r>
            <a:r>
              <a:rPr lang="1106" sz="1200" b="0">
                <a:effectLst/>
                <a:latin typeface="Arial" panose="020B0604020202020204" pitchFamily="34" charset="0"/>
                <a:ea typeface="Times New Roman" panose="02020603050405020304" pitchFamily="18" charset="0"/>
              </a:rPr>
              <a:t>am esboniad rhagorol â gwybodaeth a dealltwriaeth fanwl ynglŷn â chyfrifoldebau'r lleoliad i sicrhau bod plant yn derbyn y feddyginiaeth sydd ei hangen arnyn nhw mewn modd diogel </a:t>
            </a:r>
            <a:endParaRPr lang="en-GB" sz="120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7B6A87B6-455D-4A5C-A457-A82A19FEC1E9}"/>
              </a:ext>
            </a:extLst>
          </p:cNvPr>
          <p:cNvSpPr txBox="1"/>
          <p:nvPr/>
        </p:nvSpPr>
        <p:spPr>
          <a:xfrm>
            <a:off x="9144000" y="6535569"/>
            <a:ext cx="2771524" cy="457657"/>
          </a:xfrm>
          <a:prstGeom prst="rect">
            <a:avLst/>
          </a:prstGeom>
          <a:noFill/>
        </p:spPr>
        <p:txBody>
          <a:bodyPr wrap="square" rtlCol="0">
            <a:spAutoFit/>
          </a:bodyPr>
          <a:lstStyle/>
          <a:p>
            <a:pPr>
              <a:defRPr b="0" i="0"/>
            </a:pPr>
            <a:r>
              <a:rPr lang="1106" sz="1200" i="1"/>
              <a:t>Parhad o'r cynllun marcio ar y dudalen nesaf</a:t>
            </a:r>
          </a:p>
        </p:txBody>
      </p:sp>
      <p:sp>
        <p:nvSpPr>
          <p:cNvPr id="11" name="TextBox 10">
            <a:extLst>
              <a:ext uri="{FF2B5EF4-FFF2-40B4-BE49-F238E27FC236}">
                <a16:creationId xmlns:a16="http://schemas.microsoft.com/office/drawing/2014/main" id="{57F8A6DC-BAAA-48FF-BC51-D149811CA778}"/>
              </a:ext>
            </a:extLst>
          </p:cNvPr>
          <p:cNvSpPr txBox="1"/>
          <p:nvPr/>
        </p:nvSpPr>
        <p:spPr>
          <a:xfrm>
            <a:off x="5911961" y="1059436"/>
            <a:ext cx="6108197" cy="518678"/>
          </a:xfrm>
          <a:prstGeom prst="rect">
            <a:avLst/>
          </a:prstGeom>
          <a:noFill/>
        </p:spPr>
        <p:txBody>
          <a:bodyPr wrap="square">
            <a:spAutoFit/>
          </a:bodyPr>
          <a:lstStyle/>
          <a:p>
            <a:pPr>
              <a:defRPr b="0" i="0"/>
            </a:pPr>
            <a:r>
              <a:rPr lang="1106" sz="1400" i="1"/>
              <a:t>Esboniwch </a:t>
            </a:r>
          </a:p>
          <a:p>
            <a:pPr>
              <a:defRPr b="0" i="0"/>
            </a:pPr>
            <a:r>
              <a:rPr lang="1106" sz="1400" i="1"/>
              <a:t>Rhowch fanylion a rhesymau dros sut a pham mae rhywbeth fel y mae</a:t>
            </a:r>
            <a:endParaRPr lang="en-GB" sz="1400" i="1"/>
          </a:p>
        </p:txBody>
      </p:sp>
      <p:pic>
        <p:nvPicPr>
          <p:cNvPr id="4" name="Picture 3">
            <a:extLst>
              <a:ext uri="{FF2B5EF4-FFF2-40B4-BE49-F238E27FC236}">
                <a16:creationId xmlns:a16="http://schemas.microsoft.com/office/drawing/2014/main" id="{0E4DEEE3-4470-4B23-8CA9-04DA18B3FC81}"/>
              </a:ext>
            </a:extLst>
          </p:cNvPr>
          <p:cNvPicPr>
            <a:picLocks noChangeAspect="1"/>
          </p:cNvPicPr>
          <p:nvPr/>
        </p:nvPicPr>
        <p:blipFill>
          <a:blip r:embed="rId3"/>
          <a:stretch>
            <a:fillRect/>
          </a:stretch>
        </p:blipFill>
        <p:spPr>
          <a:xfrm>
            <a:off x="238126" y="1059436"/>
            <a:ext cx="5150304" cy="5644398"/>
          </a:xfrm>
          <a:prstGeom prst="rect">
            <a:avLst/>
          </a:prstGeom>
        </p:spPr>
      </p:pic>
    </p:spTree>
    <p:extLst>
      <p:ext uri="{BB962C8B-B14F-4D97-AF65-F5344CB8AC3E}">
        <p14:creationId xmlns:p14="http://schemas.microsoft.com/office/powerpoint/2010/main" val="3394313177"/>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11 Cynllun Marcio parhad</a:t>
            </a:r>
            <a:endParaRPr lang="en-GB" sz="1800"/>
          </a:p>
        </p:txBody>
      </p:sp>
      <p:sp>
        <p:nvSpPr>
          <p:cNvPr id="7" name="TextBox 6">
            <a:extLst>
              <a:ext uri="{FF2B5EF4-FFF2-40B4-BE49-F238E27FC236}">
                <a16:creationId xmlns:a16="http://schemas.microsoft.com/office/drawing/2014/main" id="{D2F3FB3A-6E70-4AD4-942E-20FBFE4784BF}"/>
              </a:ext>
            </a:extLst>
          </p:cNvPr>
          <p:cNvSpPr txBox="1"/>
          <p:nvPr/>
        </p:nvSpPr>
        <p:spPr>
          <a:xfrm>
            <a:off x="282011" y="1086775"/>
            <a:ext cx="5492905" cy="4475507"/>
          </a:xfrm>
          <a:prstGeom prst="rect">
            <a:avLst/>
          </a:prstGeom>
          <a:noFill/>
        </p:spPr>
        <p:txBody>
          <a:bodyPr wrap="square">
            <a:spAutoFit/>
          </a:bodyPr>
          <a:lstStyle/>
          <a:p>
            <a:pPr>
              <a:spcAft>
                <a:spcPts val="1125"/>
              </a:spcAft>
              <a:defRPr b="0" i="0"/>
            </a:pPr>
            <a:r>
              <a:rPr lang="1106" sz="1200">
                <a:effectLst/>
                <a:latin typeface="Arial" panose="020B0604020202020204" pitchFamily="34" charset="0"/>
                <a:ea typeface="Times New Roman" panose="02020603050405020304" pitchFamily="18" charset="0"/>
              </a:rPr>
              <a:t>Gallai'r ymatebion gyfeirio at: </a:t>
            </a:r>
            <a:endParaRPr lang="en-GB" sz="1200">
              <a:effectLst/>
              <a:latin typeface="Times New Roman" panose="02020603050405020304" pitchFamily="18" charset="0"/>
              <a:ea typeface="Times New Roman" panose="02020603050405020304" pitchFamily="18" charset="0"/>
            </a:endParaRPr>
          </a:p>
          <a:p>
            <a:pPr>
              <a:spcAft>
                <a:spcPts val="1125"/>
              </a:spcAft>
              <a:defRPr b="0" i="0"/>
            </a:pPr>
            <a:r>
              <a:rPr lang="1106" sz="1200">
                <a:solidFill>
                  <a:srgbClr val="000000"/>
                </a:solidFill>
                <a:effectLst/>
                <a:latin typeface="Arial" panose="020B0604020202020204" pitchFamily="34" charset="0"/>
                <a:ea typeface="Times New Roman" panose="02020603050405020304" pitchFamily="18" charset="0"/>
              </a:rPr>
              <a:t>Mae'r lleoliad yn gyfrifol am sicrhau'r canlynol: </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Cwblhau cofnod meddygol y plentyn fel mater o drefn</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Os caiff meddyginiaeth ei rhoi i blentyn, bydd hyn gyda chytundeb ysgrifenedig y rhiant/gofalwr</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Ni chaiff meddyginiaeth ei rhoi i blentyn heb gytundeb ysgrifenedig y rhiant/gofalwr / dealltwriaeth o sgil effeithiau posibl y feddyginiaeth. </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Os yw'r plentyn yn cymryd y feddyginiaeth ei hun, bydd hyn yn unol ag arweiniad ysgrifenedig gan y rhiant/gofalwr</a:t>
            </a:r>
          </a:p>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Caiff meddyginiaeth ei storio yn y cynhwysydd gwreiddiol, wedi'i labelu'n glir ag enw</a:t>
            </a:r>
            <a:r>
              <a:rPr lang="1106" sz="1200" strike="sngStrike">
                <a:solidFill>
                  <a:srgbClr val="000000"/>
                </a:solidFill>
                <a:effectLst/>
                <a:latin typeface="Arial" panose="020B0604020202020204" pitchFamily="34" charset="0"/>
                <a:ea typeface="Times New Roman" panose="02020603050405020304" pitchFamily="18" charset="0"/>
              </a:rPr>
              <a:t>'r</a:t>
            </a:r>
            <a:r>
              <a:rPr lang="1106" sz="1200">
                <a:solidFill>
                  <a:srgbClr val="000000"/>
                </a:solidFill>
                <a:effectLst/>
                <a:latin typeface="Arial" panose="020B0604020202020204" pitchFamily="34" charset="0"/>
                <a:ea typeface="Times New Roman" panose="02020603050405020304" pitchFamily="18" charset="0"/>
              </a:rPr>
              <a:t> plentyn mewn man lle nad yw'r plant yn gallu ei chyrraedd </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Cedwir cofnodion ysgrifenedig o bob meddyginiaeth sy'n cael ei rhoi i blant / mae rhieni / gofalwyr yn llofnodi'r llyfr cofnod i gadarnhau eu bod nhw'n gwybod</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Bydd y staff i gyd yn deall ac yn gweithredu polisi meddyginiaeth clir / yn ei drafod â rhieni</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endParaRPr lang="en-GB" sz="110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E051501C-F609-4C53-B8FD-BB31B720E210}"/>
              </a:ext>
            </a:extLst>
          </p:cNvPr>
          <p:cNvSpPr txBox="1"/>
          <p:nvPr/>
        </p:nvSpPr>
        <p:spPr>
          <a:xfrm>
            <a:off x="6422569" y="1086775"/>
            <a:ext cx="5492907" cy="4856888"/>
          </a:xfrm>
          <a:prstGeom prst="rect">
            <a:avLst/>
          </a:prstGeom>
          <a:noFill/>
        </p:spPr>
        <p:txBody>
          <a:bodyPr wrap="square">
            <a:spAutoFit/>
          </a:bodyPr>
          <a:lstStyle/>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Mae'n rhaid storio meddyginiaeth yn briodol - bob amser i fodloni polisi'r lleoliad </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Mae'n rhaid rhoi meddyginiaeth yn briodol - bob amser i fodloni polisi'r lleoliad </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Ni chaiff meddyginiaethau ar bresgripsiwn eu rhoi oni bai bod meddyg wedi rhoi presgripsiwn i'r plentyn dan sylw</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Mae'n rhaid archwilio unrhyw feddyginiaeth sy'n dod i'r lleoliad i wneud yn siŵr nad yw wedi mynd yn hen</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Cofnodion gwybodaeth clir – i sefydlu pryd cafodd y feddyginiaeth ei rhoi ddiwethaf a gan bwy </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Os oes angen gwybodaeth dechnegol neu feddygol i roi meddyginiaeth presgripsiwn, rhaid i weithiwr iechyd proffesiynol cymwysedig roi hyfforddiant unigol</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Mae unrhyw hyfforddiant ar gyfer rhoi meddyginiaeth presgripsiwn yn benodol i'r plentyn unigol dan sylw</a:t>
            </a:r>
            <a:endParaRPr lang="en-GB" sz="12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defRPr b="0" i="0"/>
            </a:pPr>
            <a:r>
              <a:rPr lang="1106" sz="1200">
                <a:solidFill>
                  <a:srgbClr val="000000"/>
                </a:solidFill>
                <a:effectLst/>
                <a:latin typeface="Arial" panose="020B0604020202020204" pitchFamily="34" charset="0"/>
                <a:ea typeface="Times New Roman" panose="02020603050405020304" pitchFamily="18" charset="0"/>
              </a:rPr>
              <a:t>Hylendid / golchi dwylo / osgoi traws heintiad </a:t>
            </a:r>
            <a:endParaRPr lang="en-GB" sz="1200">
              <a:effectLst/>
              <a:latin typeface="Times New Roman" panose="02020603050405020304" pitchFamily="18" charset="0"/>
              <a:ea typeface="Times New Roman" panose="02020603050405020304" pitchFamily="18" charset="0"/>
            </a:endParaRPr>
          </a:p>
          <a:p>
            <a:pPr>
              <a:spcAft>
                <a:spcPts val="1125"/>
              </a:spcAft>
              <a:defRPr b="0" i="0"/>
            </a:pPr>
            <a:r>
              <a:rPr lang="1106" sz="12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spcAft>
                <a:spcPts val="1125"/>
              </a:spcAft>
              <a:defRPr b="0" i="0"/>
            </a:pPr>
            <a:r>
              <a:rPr lang="1106" sz="1200">
                <a:effectLst/>
                <a:latin typeface="Arial" panose="020B0604020202020204" pitchFamily="34" charset="0"/>
                <a:ea typeface="Times New Roman" panose="02020603050405020304" pitchFamily="18" charset="0"/>
              </a:rPr>
              <a:t>Nid yw'r rhestr hon yn cynnwys popeth. </a:t>
            </a:r>
            <a:br>
              <a:rPr lang="1106" sz="1200">
                <a:latin typeface="Times New Roman" panose="02020603050405020304" pitchFamily="18" charset="0"/>
                <a:ea typeface="Times New Roman" panose="02020603050405020304" pitchFamily="18" charset="0"/>
              </a:rPr>
            </a:br>
            <a:r>
              <a:rPr lang="1106" sz="1200">
                <a:effectLst/>
                <a:latin typeface="Arial" panose="020B0604020202020204" pitchFamily="34" charset="0"/>
                <a:ea typeface="Times New Roman" panose="02020603050405020304" pitchFamily="18" charset="0"/>
              </a:rPr>
              <a:t>Rhowch farciau am unrhyw ymateb perthnasol arall.</a:t>
            </a:r>
            <a:endParaRPr lang="en-GB" sz="1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57129791"/>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0878" y="954157"/>
            <a:ext cx="374996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sz="1800" i="1">
              <a:solidFill>
                <a:srgbClr val="0070C0"/>
              </a:solidFill>
            </a:endParaRPr>
          </a:p>
          <a:p>
            <a:endParaRPr lang="en-GB" i="1">
              <a:solidFill>
                <a:srgbClr val="0070C0"/>
              </a:solidFill>
            </a:endParaRPr>
          </a:p>
          <a:p>
            <a:pPr>
              <a:defRPr b="0" i="0"/>
            </a:pPr>
            <a:r>
              <a:rPr lang="1106" sz="1800" i="1">
                <a:solidFill>
                  <a:srgbClr val="0070C0"/>
                </a:solidFill>
              </a:rPr>
              <a:t>   Dyfarnwyd 6 marc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11 gyda sylwadau’r Arholwr</a:t>
            </a:r>
            <a:endParaRPr lang="en-GB" sz="1800"/>
          </a:p>
        </p:txBody>
      </p:sp>
      <p:sp>
        <p:nvSpPr>
          <p:cNvPr id="2" name="TextBox 1">
            <a:extLst>
              <a:ext uri="{FF2B5EF4-FFF2-40B4-BE49-F238E27FC236}">
                <a16:creationId xmlns:a16="http://schemas.microsoft.com/office/drawing/2014/main" id="{F83D445E-7592-AC47-8845-DA085FE77F48}"/>
              </a:ext>
            </a:extLst>
          </p:cNvPr>
          <p:cNvSpPr txBox="1"/>
          <p:nvPr/>
        </p:nvSpPr>
        <p:spPr>
          <a:xfrm>
            <a:off x="8141111" y="1143000"/>
            <a:ext cx="3144547" cy="4485041"/>
          </a:xfrm>
          <a:prstGeom prst="rect">
            <a:avLst/>
          </a:prstGeom>
          <a:noFill/>
        </p:spPr>
        <p:txBody>
          <a:bodyPr wrap="square" rtlCol="0">
            <a:spAutoFit/>
          </a:bodyPr>
          <a:lstStyle/>
          <a:p>
            <a:pPr>
              <a:defRPr b="0" i="0"/>
            </a:pPr>
            <a:r>
              <a:rPr lang="1106">
                <a:solidFill>
                  <a:srgbClr val="0070C0"/>
                </a:solidFill>
              </a:rPr>
              <a:t>Dyma enghraifft o esboniad da. Mae hyn yn dangos peth gwybodaeth a dealltwriaeth o gyfrifoldebau’r lleoliad i sicrhau bod plant yn derbyn y feddyginiaeth sydd ei hangen arnyn nhw mewn modd diogel. </a:t>
            </a:r>
          </a:p>
          <a:p>
            <a:pPr>
              <a:defRPr b="0" i="0"/>
            </a:pPr>
            <a:r>
              <a:rPr lang="1106">
                <a:solidFill>
                  <a:srgbClr val="0070C0"/>
                </a:solidFill>
              </a:rPr>
              <a:t>Esboniwyd rhai pwyntiau arwyddocaol yn dda a gellid bod wedi dyfarnu marciau uwch gyda mwy o fanylion am y gweithdrefnau gofynnol ar waith mewn lleoliad gofal plant wrth weinyddu meddyginiaeth.  </a:t>
            </a:r>
          </a:p>
        </p:txBody>
      </p:sp>
      <p:pic>
        <p:nvPicPr>
          <p:cNvPr id="5" name="Picture 4">
            <a:extLst>
              <a:ext uri="{FF2B5EF4-FFF2-40B4-BE49-F238E27FC236}">
                <a16:creationId xmlns:a16="http://schemas.microsoft.com/office/drawing/2014/main" id="{0C4B8970-D303-473D-92F7-B31D568F216F}"/>
              </a:ext>
            </a:extLst>
          </p:cNvPr>
          <p:cNvPicPr>
            <a:picLocks noChangeAspect="1"/>
          </p:cNvPicPr>
          <p:nvPr/>
        </p:nvPicPr>
        <p:blipFill>
          <a:blip r:embed="rId2"/>
          <a:stretch>
            <a:fillRect/>
          </a:stretch>
        </p:blipFill>
        <p:spPr>
          <a:xfrm>
            <a:off x="282011" y="1038224"/>
            <a:ext cx="6891675" cy="1309529"/>
          </a:xfrm>
          <a:prstGeom prst="rect">
            <a:avLst/>
          </a:prstGeom>
        </p:spPr>
      </p:pic>
      <p:sp>
        <p:nvSpPr>
          <p:cNvPr id="12" name="TextBox 11">
            <a:extLst>
              <a:ext uri="{FF2B5EF4-FFF2-40B4-BE49-F238E27FC236}">
                <a16:creationId xmlns:a16="http://schemas.microsoft.com/office/drawing/2014/main" id="{7B90DBC1-7CE9-4B21-AD9E-B456C80C12E9}"/>
              </a:ext>
            </a:extLst>
          </p:cNvPr>
          <p:cNvSpPr txBox="1"/>
          <p:nvPr/>
        </p:nvSpPr>
        <p:spPr>
          <a:xfrm>
            <a:off x="606051" y="2459734"/>
            <a:ext cx="6574203" cy="4362997"/>
          </a:xfrm>
          <a:prstGeom prst="rect">
            <a:avLst/>
          </a:prstGeom>
          <a:noFill/>
        </p:spPr>
        <p:txBody>
          <a:bodyPr wrap="square">
            <a:spAutoFit/>
          </a:bodyPr>
          <a:lstStyle/>
          <a:p>
            <a:pPr>
              <a:defRPr b="0" i="0"/>
            </a:pPr>
            <a:r>
              <a:rPr lang="1106" sz="1400"/>
              <a:t>Mae'n hanfodol i'w lleoliad wirio gyda theulu'r plentyn am unrhyw gyflyrau meddygol, alergeddau neu broblemau a allai effeithio ar unrhyw feddyginiaeth y mae angen iddyn nhw eu rhoi i'r plentyn. Mae'n bwysig fod y lleoliad yn cael caniatâd gan y teulu cyn gynted ag y mae'r plentyn wedi'i gofrestru felly os bydd argyfwng yn digwydd, gallan nhw roi meddyginiaeth i'r plentyn mor fuan â phosibl yn hytrach nag aros a ffonio'r rheini i wirio. Dylai'r lleoliad wirio hanes meddygol y plentyn i weld pa feddyginiaeth neu bigiadau y mae'r plentyn eisoes wedi'u derbyn. Os yw'r plentyn wedi bod yn yr ysbyty yn ddiweddar ac wedi derbyn meddyginiaeth, mae'n bwysig gwirio gyda'r ysbyty neu'r teulu ynghylch sut gall hyn effeithio ar y plentyn os bydd unrhyw broblemau lle bydd angen meddyginiaeth yn digwydd. Rhaid i'r lleoliad sicrhau bod y plentyn yn derbyn unrhyw frechlynnau hanfodol. Dylai'r lleoliad wirio hanes cefndirol y plentyn, megis cyflyrau iechyd ei fam neu ei dad ac i weld a ellid trosglwyddo unrhyw un ohonyn nhw i lawr yn enetig ac a oes posibilrwydd y gallai effeithio ar y plentyn wrth dderbyn meddyginiaeth. Rhaid i'r lleoliad gael y wybodaeth ddiweddaraf am hanes meddygol a rhaid trafod gyda theuluoedd os oes unrhyw beth yn newid i sicrhau eu bod yn cael rhoi meddyginiaeth i'r plentyn. Rhaid i'r lleoliad hefyd gael y wybodaeth ddiweddaraf am unrhyw feddyginiaeth newydd y mae'n rhaid iddyn nhw ei rhoi i blant, os dywedwyd wrthynt fod plant angen pigiad neu feddyginiaeth newydd rhaid iddyn nhw wneud hynny'n gyflym ac yn ddiogel.</a:t>
            </a:r>
          </a:p>
        </p:txBody>
      </p:sp>
    </p:spTree>
    <p:extLst>
      <p:ext uri="{BB962C8B-B14F-4D97-AF65-F5344CB8AC3E}">
        <p14:creationId xmlns:p14="http://schemas.microsoft.com/office/powerpoint/2010/main" val="767855136"/>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pPr>
              <a:defRPr b="0" i="0"/>
            </a:pPr>
            <a:r>
              <a:rPr lang="1106" sz="1800" i="1">
                <a:solidFill>
                  <a:srgbClr val="0070C0"/>
                </a:solidFill>
              </a:rPr>
              <a:t>Dyfarnwyd 3 marc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11 gyda sylwadau’r Arholwr</a:t>
            </a:r>
            <a:endParaRPr lang="en-GB" sz="1800"/>
          </a:p>
        </p:txBody>
      </p:sp>
      <p:sp>
        <p:nvSpPr>
          <p:cNvPr id="2" name="TextBox 1">
            <a:extLst>
              <a:ext uri="{FF2B5EF4-FFF2-40B4-BE49-F238E27FC236}">
                <a16:creationId xmlns:a16="http://schemas.microsoft.com/office/drawing/2014/main" id="{03002750-C59C-9A46-A894-7CA0478E8F19}"/>
              </a:ext>
            </a:extLst>
          </p:cNvPr>
          <p:cNvSpPr txBox="1"/>
          <p:nvPr/>
        </p:nvSpPr>
        <p:spPr>
          <a:xfrm>
            <a:off x="8244348" y="1062502"/>
            <a:ext cx="3365995" cy="4485041"/>
          </a:xfrm>
          <a:prstGeom prst="rect">
            <a:avLst/>
          </a:prstGeom>
          <a:noFill/>
        </p:spPr>
        <p:txBody>
          <a:bodyPr wrap="square" rtlCol="0">
            <a:spAutoFit/>
          </a:bodyPr>
          <a:lstStyle/>
          <a:p>
            <a:pPr>
              <a:defRPr b="0" i="0"/>
            </a:pPr>
            <a:r>
              <a:rPr lang="1106">
                <a:solidFill>
                  <a:srgbClr val="0070C0"/>
                </a:solidFill>
              </a:rPr>
              <a:t>Dyma esboniad sylfaenol sy'n dangos gwybodaeth a dealltwriaeth cyfyngedig o gyfrifoldebau'r lleoliad i sicrhau y bydd plant yn derbyn y feddyginiaeth y mae ei hangen arnynt yn ddiogel.</a:t>
            </a:r>
          </a:p>
          <a:p>
            <a:endParaRPr lang="en-GB">
              <a:solidFill>
                <a:srgbClr val="0070C0"/>
              </a:solidFill>
            </a:endParaRPr>
          </a:p>
          <a:p>
            <a:pPr>
              <a:defRPr b="0" i="0"/>
            </a:pPr>
            <a:r>
              <a:rPr lang="1106">
                <a:solidFill>
                  <a:srgbClr val="0070C0"/>
                </a:solidFill>
              </a:rPr>
              <a:t>Darperir esboniad ardderchog yn ymwneud â gweithdrefnau penodol o sicrhau y bydd plant yn derbyn y feddyginiaeth gywir yn seiliedig ar gadw cofnodion, ond mae'r ymateb yn fyr ac yn gryno gyda rhywfaint o ailadrodd. </a:t>
            </a:r>
          </a:p>
        </p:txBody>
      </p:sp>
      <p:pic>
        <p:nvPicPr>
          <p:cNvPr id="5" name="Picture 4">
            <a:extLst>
              <a:ext uri="{FF2B5EF4-FFF2-40B4-BE49-F238E27FC236}">
                <a16:creationId xmlns:a16="http://schemas.microsoft.com/office/drawing/2014/main" id="{7939E352-92C9-4C27-BAFC-9ACFC996A9A2}"/>
              </a:ext>
            </a:extLst>
          </p:cNvPr>
          <p:cNvPicPr>
            <a:picLocks noChangeAspect="1"/>
          </p:cNvPicPr>
          <p:nvPr/>
        </p:nvPicPr>
        <p:blipFill>
          <a:blip r:embed="rId2"/>
          <a:stretch>
            <a:fillRect/>
          </a:stretch>
        </p:blipFill>
        <p:spPr>
          <a:xfrm>
            <a:off x="180975" y="954156"/>
            <a:ext cx="6665377" cy="1266529"/>
          </a:xfrm>
          <a:prstGeom prst="rect">
            <a:avLst/>
          </a:prstGeom>
        </p:spPr>
      </p:pic>
      <p:sp>
        <p:nvSpPr>
          <p:cNvPr id="12" name="TextBox 11">
            <a:extLst>
              <a:ext uri="{FF2B5EF4-FFF2-40B4-BE49-F238E27FC236}">
                <a16:creationId xmlns:a16="http://schemas.microsoft.com/office/drawing/2014/main" id="{3B1C3DA5-DAD2-4D52-A88E-34C15A0B3CBB}"/>
              </a:ext>
            </a:extLst>
          </p:cNvPr>
          <p:cNvSpPr txBox="1"/>
          <p:nvPr/>
        </p:nvSpPr>
        <p:spPr>
          <a:xfrm>
            <a:off x="585018" y="2220685"/>
            <a:ext cx="6355531" cy="3661258"/>
          </a:xfrm>
          <a:prstGeom prst="rect">
            <a:avLst/>
          </a:prstGeom>
          <a:noFill/>
        </p:spPr>
        <p:txBody>
          <a:bodyPr wrap="square">
            <a:spAutoFit/>
          </a:bodyPr>
          <a:lstStyle/>
          <a:p>
            <a:pPr>
              <a:defRPr b="0" i="0"/>
            </a:pPr>
            <a:r>
              <a:rPr lang="1106"/>
              <a:t>mewn lleoliad gofal plant bydd gan bob plentyn ffeil ffisegol neu ddogfen electronig, bydd y ffeiliau hyn yn cynnwys gwybodaeth am yr unigolyn a bydd yr holl ddogfennau dan glo. Dim ond y bobl sydd angen eu gweld nhw fydd yn cael mynediad atynt. Ar y dogfennau bydd yn dweud os yw'r unigolyn ar unrhyw feddyginiaeth, neu os ydyw wedi cael presgripsiwn dros dro bydd gan yr ysgol y feddyginiaeth honno dan glo mewn cabinet a bydd cyfarwyddyd sut a phryd y mae angen ei gymryd, fel arfer bydd yn cael ei alw i'r dderbynfa neu at nyrs ysgol i gymryd y feddyginiaeth. Fel arfer ni fydd y plentyn yn cael cario'r feddyginiaeth o gwmpas gan y gallai rhywun ei gymryd o fag yr unigolyn a chymryd y feddyginiaeth ei hun. </a:t>
            </a:r>
            <a:endParaRPr lang="en-GB"/>
          </a:p>
        </p:txBody>
      </p:sp>
    </p:spTree>
    <p:extLst>
      <p:ext uri="{BB962C8B-B14F-4D97-AF65-F5344CB8AC3E}">
        <p14:creationId xmlns:p14="http://schemas.microsoft.com/office/powerpoint/2010/main" val="3081550499"/>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t>Cwestiwn 2 a’r Cynllun Marcio </a:t>
            </a:r>
          </a:p>
        </p:txBody>
      </p:sp>
      <p:sp>
        <p:nvSpPr>
          <p:cNvPr id="7" name="TextBox 6">
            <a:extLst>
              <a:ext uri="{FF2B5EF4-FFF2-40B4-BE49-F238E27FC236}">
                <a16:creationId xmlns:a16="http://schemas.microsoft.com/office/drawing/2014/main" id="{210CA085-6D90-4D55-8C89-BEE4676801CB}"/>
              </a:ext>
            </a:extLst>
          </p:cNvPr>
          <p:cNvSpPr txBox="1"/>
          <p:nvPr/>
        </p:nvSpPr>
        <p:spPr>
          <a:xfrm>
            <a:off x="9144000" y="6481139"/>
            <a:ext cx="2771524" cy="457657"/>
          </a:xfrm>
          <a:prstGeom prst="rect">
            <a:avLst/>
          </a:prstGeom>
          <a:noFill/>
        </p:spPr>
        <p:txBody>
          <a:bodyPr wrap="square" rtlCol="0">
            <a:spAutoFit/>
          </a:bodyPr>
          <a:lstStyle/>
          <a:p>
            <a:pPr>
              <a:defRPr b="0" i="0"/>
            </a:pPr>
            <a:r>
              <a:rPr lang="1106" sz="1200" i="1"/>
              <a:t>Parhad o'r cynllun marcio ar y dudalen nesaf</a:t>
            </a:r>
          </a:p>
        </p:txBody>
      </p:sp>
      <p:sp>
        <p:nvSpPr>
          <p:cNvPr id="9" name="TextBox 8">
            <a:extLst>
              <a:ext uri="{FF2B5EF4-FFF2-40B4-BE49-F238E27FC236}">
                <a16:creationId xmlns:a16="http://schemas.microsoft.com/office/drawing/2014/main" id="{248FC375-CC02-4A1F-8304-98A95832E6BE}"/>
              </a:ext>
            </a:extLst>
          </p:cNvPr>
          <p:cNvSpPr txBox="1"/>
          <p:nvPr/>
        </p:nvSpPr>
        <p:spPr>
          <a:xfrm>
            <a:off x="6553200" y="990932"/>
            <a:ext cx="4723966" cy="518678"/>
          </a:xfrm>
          <a:prstGeom prst="rect">
            <a:avLst/>
          </a:prstGeom>
          <a:noFill/>
        </p:spPr>
        <p:txBody>
          <a:bodyPr wrap="square">
            <a:spAutoFit/>
          </a:bodyPr>
          <a:lstStyle/>
          <a:p>
            <a:pPr>
              <a:defRPr b="0" i="0"/>
            </a:pPr>
            <a:r>
              <a:rPr lang="1106" sz="1400" i="1"/>
              <a:t>Disgrifiwch </a:t>
            </a:r>
          </a:p>
          <a:p>
            <a:pPr>
              <a:defRPr b="0" i="0"/>
            </a:pPr>
            <a:r>
              <a:rPr lang="1106" sz="1400" i="1"/>
              <a:t>Rhoi nodweddion/prif nodweddion neu ddisgrifiad cryno</a:t>
            </a:r>
            <a:endParaRPr lang="en-GB" sz="1400" i="1"/>
          </a:p>
        </p:txBody>
      </p:sp>
      <p:sp>
        <p:nvSpPr>
          <p:cNvPr id="11" name="TextBox 10">
            <a:extLst>
              <a:ext uri="{FF2B5EF4-FFF2-40B4-BE49-F238E27FC236}">
                <a16:creationId xmlns:a16="http://schemas.microsoft.com/office/drawing/2014/main" id="{83D11B79-DC44-44CE-80CF-D883513D5106}"/>
              </a:ext>
            </a:extLst>
          </p:cNvPr>
          <p:cNvSpPr txBox="1"/>
          <p:nvPr/>
        </p:nvSpPr>
        <p:spPr>
          <a:xfrm>
            <a:off x="6553200" y="2269786"/>
            <a:ext cx="4908372" cy="3478196"/>
          </a:xfrm>
          <a:prstGeom prst="rect">
            <a:avLst/>
          </a:prstGeom>
          <a:noFill/>
        </p:spPr>
        <p:txBody>
          <a:bodyPr wrap="square">
            <a:spAutoFit/>
          </a:bodyPr>
          <a:lstStyle/>
          <a:p>
            <a:pPr>
              <a:defRPr b="0" i="0"/>
            </a:pPr>
            <a:r>
              <a:rPr lang="1106" sz="1200">
                <a:effectLst/>
                <a:latin typeface="Arial" panose="020B0604020202020204" pitchFamily="34" charset="0"/>
                <a:ea typeface="Times New Roman" panose="02020603050405020304" pitchFamily="18" charset="0"/>
              </a:rPr>
              <a:t>Rhowch hyd at </a:t>
            </a:r>
            <a:r>
              <a:rPr lang="1106" sz="1200" b="1">
                <a:effectLst/>
                <a:latin typeface="Arial" panose="020B0604020202020204" pitchFamily="34" charset="0"/>
                <a:ea typeface="Times New Roman" panose="02020603050405020304" pitchFamily="18" charset="0"/>
              </a:rPr>
              <a:t>7 marc</a:t>
            </a:r>
            <a:r>
              <a:rPr lang="1106" sz="1200">
                <a:effectLst/>
                <a:latin typeface="Arial" panose="020B0604020202020204" pitchFamily="34" charset="0"/>
                <a:ea typeface="Times New Roman" panose="02020603050405020304" pitchFamily="18" charset="0"/>
              </a:rPr>
              <a:t>.</a:t>
            </a:r>
            <a:r>
              <a:rPr lang="1106" sz="1200" b="1">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0 marc </a:t>
            </a:r>
            <a:r>
              <a:rPr lang="1106" sz="1200" b="0">
                <a:effectLst/>
                <a:latin typeface="Arial" panose="020B0604020202020204" pitchFamily="34" charset="0"/>
                <a:ea typeface="Times New Roman" panose="02020603050405020304" pitchFamily="18" charset="0"/>
              </a:rPr>
              <a:t>am ymateb nad yw'n haeddu ennill marciau.</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1-2 farc </a:t>
            </a:r>
            <a:r>
              <a:rPr lang="1106" sz="1200" b="0">
                <a:effectLst/>
                <a:latin typeface="Arial" panose="020B0604020202020204" pitchFamily="34" charset="0"/>
                <a:ea typeface="Times New Roman" panose="02020603050405020304" pitchFamily="18" charset="0"/>
              </a:rPr>
              <a:t>am ddisgrifiad sylfaenol â gwybodaeth a dealltwriaeth gyfyngedig ynglŷn â sut mae ysgolion yn gallu hybu iechyd a llesiant plant gyda chymorth y Cynllun Ysgolion Iach.</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3-4 marc </a:t>
            </a:r>
            <a:r>
              <a:rPr lang="1106" sz="1200" b="0">
                <a:effectLst/>
                <a:latin typeface="Arial" panose="020B0604020202020204" pitchFamily="34" charset="0"/>
                <a:ea typeface="Times New Roman" panose="02020603050405020304" pitchFamily="18" charset="0"/>
              </a:rPr>
              <a:t>am ddisgrifiad da â rhywfaint o wybodaeth a dealltwriaeth ynglŷn â sut mae ysgolion yn gallu hybu iechyd a llesiant plant gyda chymorth y Cynllun Ysgolion Iach. </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5-6 marc </a:t>
            </a:r>
            <a:r>
              <a:rPr lang="1106" sz="1200" b="0">
                <a:effectLst/>
                <a:latin typeface="Arial" panose="020B0604020202020204" pitchFamily="34" charset="0"/>
                <a:ea typeface="Times New Roman" panose="02020603050405020304" pitchFamily="18" charset="0"/>
              </a:rPr>
              <a:t>am ddisgrifiad da iawn â gwybodaeth a dealltwriaeth ynglŷn â sut mae ysgolion yn gallu hybu iechyd a llesiant plant gyda chymorth y Cynllun Ysgolion Iach.</a:t>
            </a:r>
            <a:endParaRPr lang="en-GB" sz="1200">
              <a:effectLst/>
              <a:latin typeface="Times New Roman" panose="02020603050405020304" pitchFamily="18" charset="0"/>
              <a:ea typeface="Times New Roman" panose="02020603050405020304" pitchFamily="18" charset="0"/>
            </a:endParaRPr>
          </a:p>
          <a:p>
            <a:pPr>
              <a:spcAft>
                <a:spcPts val="600"/>
              </a:spcAft>
              <a:defRPr b="0" i="0"/>
            </a:pPr>
            <a:r>
              <a:rPr lang="1106" sz="1200" b="1">
                <a:effectLst/>
                <a:latin typeface="Arial" panose="020B0604020202020204" pitchFamily="34" charset="0"/>
                <a:ea typeface="Times New Roman" panose="02020603050405020304" pitchFamily="18" charset="0"/>
              </a:rPr>
              <a:t>Rhowch 7 marc </a:t>
            </a:r>
            <a:r>
              <a:rPr lang="1106" sz="1200" b="0">
                <a:effectLst/>
                <a:latin typeface="Arial" panose="020B0604020202020204" pitchFamily="34" charset="0"/>
                <a:ea typeface="Times New Roman" panose="02020603050405020304" pitchFamily="18" charset="0"/>
              </a:rPr>
              <a:t>am ddisgrifiad rhagorol â gwybodaeth a dealltwriaeth fanwl ynglŷn â sut mae ysgolion yn gallu hybu iechyd a llesiant plant gyda chymorth y Cynllun Ysgolion Iach.</a:t>
            </a:r>
            <a:endParaRPr lang="en-GB" sz="1200">
              <a:effectLst/>
              <a:latin typeface="Times New Roman" panose="02020603050405020304" pitchFamily="18" charset="0"/>
              <a:ea typeface="Times New Roman" panose="02020603050405020304" pitchFamily="18" charset="0"/>
            </a:endParaRPr>
          </a:p>
          <a:p>
            <a:pPr>
              <a:spcAft>
                <a:spcPts val="600"/>
              </a:spcAft>
            </a:pPr>
            <a:endParaRPr lang="en-GB" sz="1200">
              <a:effectLst/>
              <a:latin typeface="Times New Roman" panose="02020603050405020304" pitchFamily="18" charset="0"/>
              <a:ea typeface="Times New Roman" panose="02020603050405020304" pitchFamily="18" charset="0"/>
            </a:endParaRPr>
          </a:p>
        </p:txBody>
      </p:sp>
      <p:pic>
        <p:nvPicPr>
          <p:cNvPr id="5" name="Picture 4">
            <a:extLst>
              <a:ext uri="{FF2B5EF4-FFF2-40B4-BE49-F238E27FC236}">
                <a16:creationId xmlns:a16="http://schemas.microsoft.com/office/drawing/2014/main" id="{1F79AFF2-8AD6-4718-99B2-8672C8C0BD4A}"/>
              </a:ext>
            </a:extLst>
          </p:cNvPr>
          <p:cNvPicPr>
            <a:picLocks noChangeAspect="1"/>
          </p:cNvPicPr>
          <p:nvPr/>
        </p:nvPicPr>
        <p:blipFill>
          <a:blip r:embed="rId2"/>
          <a:stretch>
            <a:fillRect/>
          </a:stretch>
        </p:blipFill>
        <p:spPr>
          <a:xfrm>
            <a:off x="282011" y="1108982"/>
            <a:ext cx="5876925" cy="4933950"/>
          </a:xfrm>
          <a:prstGeom prst="rect">
            <a:avLst/>
          </a:prstGeom>
        </p:spPr>
      </p:pic>
    </p:spTree>
    <p:extLst>
      <p:ext uri="{BB962C8B-B14F-4D97-AF65-F5344CB8AC3E}">
        <p14:creationId xmlns:p14="http://schemas.microsoft.com/office/powerpoint/2010/main" val="1818227402"/>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pPr>
              <a:defRPr b="0" i="0"/>
            </a:pPr>
            <a:r>
              <a:rPr lang="1106" sz="1800">
                <a:solidFill>
                  <a:srgbClr val="0077C8"/>
                </a:solidFill>
              </a:rPr>
              <a:t>C</a:t>
            </a:r>
            <a:r>
              <a:rPr lang="1106" sz="1800"/>
              <a:t>westiwn 2 gyda sylwadau’r Arholwr parhad</a:t>
            </a:r>
            <a:endParaRPr lang="en-GB" sz="1800"/>
          </a:p>
        </p:txBody>
      </p:sp>
      <p:sp>
        <p:nvSpPr>
          <p:cNvPr id="6" name="TextBox 5">
            <a:extLst>
              <a:ext uri="{FF2B5EF4-FFF2-40B4-BE49-F238E27FC236}">
                <a16:creationId xmlns:a16="http://schemas.microsoft.com/office/drawing/2014/main" id="{9EA333C7-1F2E-4D3D-B752-776E0F716B2D}"/>
              </a:ext>
            </a:extLst>
          </p:cNvPr>
          <p:cNvSpPr txBox="1"/>
          <p:nvPr/>
        </p:nvSpPr>
        <p:spPr>
          <a:xfrm>
            <a:off x="282011" y="1218761"/>
            <a:ext cx="5274973" cy="4301979"/>
          </a:xfrm>
          <a:prstGeom prst="rect">
            <a:avLst/>
          </a:prstGeom>
          <a:noFill/>
        </p:spPr>
        <p:txBody>
          <a:bodyPr wrap="square">
            <a:spAutoFit/>
          </a:bodyPr>
          <a:lstStyle/>
          <a:p>
            <a:pPr>
              <a:defRPr b="0" i="0"/>
            </a:pPr>
            <a:r>
              <a:rPr lang="1106" sz="1200">
                <a:effectLst/>
                <a:latin typeface="Arial" panose="020B0604020202020204" pitchFamily="34" charset="0"/>
                <a:ea typeface="Times New Roman" panose="02020603050405020304" pitchFamily="18" charset="0"/>
              </a:rPr>
              <a:t>Gallai'r ymatebion gyfeirio at: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iechyd a llesiant cadarnhaol plant, drwy'r meysydd testun craidd: Bwyd a ffitrwydd, iechyd a llesiant meddyliol ac emosiynol, datblygiad personol a pherthnasoedd, defnyddio a chamddefnyddio sylweddau, amgylchedd, diogelwch a hylendid</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yr holl staff i gyflawni eu rôl hybu iechyd, drwy ddatblygu a hyfforddi staff i annog a chefnogi plant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y staff i gynnal amrywiaeth o weithgareddau iechyd a llesiant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plant, teuluoedd a'r gymuned i weithio tuag at nodau'r 'Cynllun Ysgolion Iach' / datblygu cysylltiadau da rhwng y cartref a'r ysgol / cysylltiadau cymunedol a gweithgareddau a rennir ac ati</a:t>
            </a: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yr ysgol fel amgylchedd sy'n hybu iechyd ac yn ymroddedig i iechyd a llesiant ei holl blant a staff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cyfleoedd i'r holl blant elwa o weithgareddau bwyd a ffitrwydd ysgol gyfan e.e. grŵp gweithredu maeth yr ysgol / clybiau coginio ar ôl ysgol / amserau chwarae gweithgar / bocsys bwyd iach / siop ffrwythau / peiriannau gwerthu iachach / poteli dŵr wrth ddesgiau / ffynhonnau dŵr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datblygu a chyfleu ethos cadarnhaol a gwerthoedd cymdeithasol priodol o fewn cymuned yr ysgol, gan annog iechyd meddwl, iechyd emosiynol a llesiant cadarnhaol e.e. mentrau gwrthfwlio / rhaglenni i wella llythrennedd emosiynol / system cyfeillio / cwnselydd ysgol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endParaRPr lang="en-GB" sz="1200">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id="{4D1A00B0-7FF0-4E2B-AE96-9FFFEC9F2000}"/>
              </a:ext>
            </a:extLst>
          </p:cNvPr>
          <p:cNvSpPr txBox="1"/>
          <p:nvPr/>
        </p:nvSpPr>
        <p:spPr>
          <a:xfrm>
            <a:off x="6803571" y="1351508"/>
            <a:ext cx="4903471" cy="3935853"/>
          </a:xfrm>
          <a:prstGeom prst="rect">
            <a:avLst/>
          </a:prstGeom>
          <a:noFill/>
        </p:spPr>
        <p:txBody>
          <a:bodyPr wrap="square">
            <a:spAutoFit/>
          </a:bodyPr>
          <a:lstStyle/>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hybu hunan-barch holl aelodau cymuned yr ysgol a datblygu perthnasoedd da ym mywyd bob dydd yr ysgol</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dealltwriaeth gadarnhaol o ddatblygiad personol a pherthnasoedd, addysg rhyw a gofalu bod cyngor cefnogol ar gael ac ati</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hybu iechyd yn yr ysgol mewn modd cefnogol ac addysgiadol</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gwybodaeth y plant am ddefnyddio a chamddefnyddio sylweddau – annog rhyngweithio ag asiantaethau cefnogol i gael cyngor a chefnogaeth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gwella amgylchedd yr ysgol a chefnogi'r plant i ddeall sut i ddiogelu'r amgylchedd a gofalu amdano e.e. cyngor eco ysgol / clwb garddio / rhaglenni ailgylchu a chadwraeth egni</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helpu i leihau llygredd amgylcheddol drwy sefydlu cynllun bws cerdded ysgol / cynllun beicio / storio beiciau</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annog diogelwch plant drwy ddarparu llwybrau diogel i'r ysgol / diogelwch o gwmpas dŵr / diogelwch haul / hyfforddiant cymorth cyntaf </a:t>
            </a:r>
            <a:endParaRPr lang="en-GB" sz="12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defRPr b="0" i="0"/>
            </a:pPr>
            <a:r>
              <a:rPr lang="1106" sz="1200">
                <a:effectLst/>
                <a:latin typeface="Arial" panose="020B0604020202020204" pitchFamily="34" charset="0"/>
                <a:ea typeface="Times New Roman" panose="02020603050405020304" pitchFamily="18" charset="0"/>
              </a:rPr>
              <a:t>datblygu dealltwriaeth o hylendid personol / mentrau golchi dwylo </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Nid yw'r rhestr hon yn cynnwys popeth. </a:t>
            </a:r>
            <a:endParaRPr lang="en-GB" sz="1200">
              <a:effectLst/>
              <a:latin typeface="Times New Roman" panose="02020603050405020304" pitchFamily="18" charset="0"/>
              <a:ea typeface="Times New Roman" panose="02020603050405020304" pitchFamily="18" charset="0"/>
            </a:endParaRPr>
          </a:p>
          <a:p>
            <a:pPr>
              <a:defRPr b="0" i="0"/>
            </a:pPr>
            <a:r>
              <a:rPr lang="1106" sz="1200">
                <a:effectLst/>
                <a:latin typeface="Arial" panose="020B0604020202020204" pitchFamily="34" charset="0"/>
                <a:ea typeface="Times New Roman" panose="02020603050405020304" pitchFamily="18" charset="0"/>
              </a:rPr>
              <a:t>Rhowch farciau am unrhyw ymateb perthnasol arall.</a:t>
            </a:r>
            <a:endParaRPr lang="en-GB" sz="1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162484050"/>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p15="http://schemas.microsoft.com/office/powerpoint/2012/main" xmlns="">
      <p:transition spd="slow" advTm="48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209036" y="1222514"/>
            <a:ext cx="3982964" cy="4863688"/>
          </a:xfrm>
          <a:prstGeom prst="wedgeRoundRectCallout">
            <a:avLst>
              <a:gd name="adj1" fmla="val -51252"/>
              <a:gd name="adj2" fmla="val 57335"/>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dirty="0">
              <a:solidFill>
                <a:srgbClr val="000000"/>
              </a:solidFill>
              <a:latin typeface="Arial" panose="020B0604020202020204" pitchFamily="34" charset="0"/>
              <a:ea typeface="Times New Roman" panose="02020603050405020304" pitchFamily="18" charset="0"/>
            </a:endParaRPr>
          </a:p>
          <a:p>
            <a:endParaRPr lang="en-GB" dirty="0">
              <a:solidFill>
                <a:srgbClr val="000000"/>
              </a:solidFill>
              <a:latin typeface="Arial" panose="020B0604020202020204" pitchFamily="34" charset="0"/>
              <a:ea typeface="Times New Roman" panose="02020603050405020304" pitchFamily="18" charset="0"/>
            </a:endParaRPr>
          </a:p>
          <a:p>
            <a:endParaRPr lang="en-GB" dirty="0">
              <a:solidFill>
                <a:srgbClr val="000000"/>
              </a:solidFill>
              <a:latin typeface="Arial" panose="020B0604020202020204" pitchFamily="34" charset="0"/>
              <a:ea typeface="Times New Roman" panose="02020603050405020304" pitchFamily="18" charset="0"/>
            </a:endParaRPr>
          </a:p>
          <a:p>
            <a:pPr>
              <a:defRPr b="0" i="0"/>
            </a:pPr>
            <a:r>
              <a:rPr lang="1106" dirty="0">
                <a:solidFill>
                  <a:srgbClr val="0070C0"/>
                </a:solidFill>
                <a:latin typeface="Arial" panose="020B0604020202020204" pitchFamily="34" charset="0"/>
                <a:ea typeface="Times New Roman" panose="02020603050405020304" pitchFamily="18" charset="0"/>
              </a:rPr>
              <a:t>Disgrifiad ardderchog sy'n </a:t>
            </a:r>
          </a:p>
          <a:p>
            <a:pPr>
              <a:defRPr b="0" i="0"/>
            </a:pPr>
            <a:r>
              <a:rPr lang="1106" dirty="0">
                <a:solidFill>
                  <a:srgbClr val="0070C0"/>
                </a:solidFill>
                <a:latin typeface="Arial" panose="020B0604020202020204" pitchFamily="34" charset="0"/>
                <a:ea typeface="Times New Roman" panose="02020603050405020304" pitchFamily="18" charset="0"/>
              </a:rPr>
              <a:t>dangos gwybodaeth a </a:t>
            </a:r>
          </a:p>
          <a:p>
            <a:pPr>
              <a:defRPr b="0" i="0"/>
            </a:pPr>
            <a:r>
              <a:rPr lang="1106" dirty="0">
                <a:solidFill>
                  <a:srgbClr val="0070C0"/>
                </a:solidFill>
                <a:latin typeface="Arial" panose="020B0604020202020204" pitchFamily="34" charset="0"/>
                <a:ea typeface="Times New Roman" panose="02020603050405020304" pitchFamily="18" charset="0"/>
              </a:rPr>
              <a:t>dealltwriaeth fanwl o sut gall ysgolion </a:t>
            </a:r>
          </a:p>
          <a:p>
            <a:pPr>
              <a:defRPr b="0" i="0"/>
            </a:pPr>
            <a:r>
              <a:rPr lang="1106" dirty="0">
                <a:solidFill>
                  <a:srgbClr val="0070C0"/>
                </a:solidFill>
                <a:latin typeface="Arial" panose="020B0604020202020204" pitchFamily="34" charset="0"/>
                <a:ea typeface="Times New Roman" panose="02020603050405020304" pitchFamily="18" charset="0"/>
              </a:rPr>
              <a:t>hybu iechyd a </a:t>
            </a:r>
          </a:p>
          <a:p>
            <a:pPr>
              <a:defRPr b="0" i="0"/>
            </a:pPr>
            <a:r>
              <a:rPr lang="1106" dirty="0">
                <a:solidFill>
                  <a:srgbClr val="0070C0"/>
                </a:solidFill>
                <a:latin typeface="Arial" panose="020B0604020202020204" pitchFamily="34" charset="0"/>
                <a:ea typeface="Times New Roman" panose="02020603050405020304" pitchFamily="18" charset="0"/>
              </a:rPr>
              <a:t>llesiant plant drwy </a:t>
            </a:r>
          </a:p>
          <a:p>
            <a:pPr>
              <a:defRPr b="0" i="0"/>
            </a:pPr>
            <a:r>
              <a:rPr lang="1106" dirty="0">
                <a:solidFill>
                  <a:srgbClr val="0070C0"/>
                </a:solidFill>
                <a:latin typeface="Arial" panose="020B0604020202020204" pitchFamily="34" charset="0"/>
                <a:ea typeface="Times New Roman" panose="02020603050405020304" pitchFamily="18" charset="0"/>
              </a:rPr>
              <a:t>gefnogaeth y Cynllun Ysgolion </a:t>
            </a:r>
          </a:p>
          <a:p>
            <a:pPr>
              <a:defRPr b="0" i="0"/>
            </a:pPr>
            <a:r>
              <a:rPr lang="1106" dirty="0">
                <a:solidFill>
                  <a:srgbClr val="0070C0"/>
                </a:solidFill>
                <a:latin typeface="Arial" panose="020B0604020202020204" pitchFamily="34" charset="0"/>
                <a:ea typeface="Times New Roman" panose="02020603050405020304" pitchFamily="18" charset="0"/>
              </a:rPr>
              <a:t>Iach.</a:t>
            </a:r>
          </a:p>
          <a:p>
            <a:endParaRPr lang="en-GB" i="1" dirty="0">
              <a:solidFill>
                <a:srgbClr val="0070C0"/>
              </a:solidFill>
            </a:endParaRPr>
          </a:p>
          <a:p>
            <a:pPr>
              <a:defRPr b="0" i="0"/>
            </a:pPr>
            <a:r>
              <a:rPr lang="1106" sz="1800" dirty="0">
                <a:solidFill>
                  <a:srgbClr val="0070C0"/>
                </a:solidFill>
              </a:rPr>
              <a:t>Ceir disgrifiad clir o</a:t>
            </a:r>
            <a:endParaRPr lang="en-GB" dirty="0">
              <a:solidFill>
                <a:srgbClr val="0070C0"/>
              </a:solidFill>
              <a:latin typeface="Times New Roman" panose="02020603050405020304" pitchFamily="18" charset="0"/>
              <a:ea typeface="Times New Roman" panose="02020603050405020304" pitchFamily="18" charset="0"/>
            </a:endParaRPr>
          </a:p>
          <a:p>
            <a:pPr>
              <a:defRPr b="0" i="0"/>
            </a:pPr>
            <a:r>
              <a:rPr lang="1106" dirty="0">
                <a:solidFill>
                  <a:srgbClr val="0070C0"/>
                </a:solidFill>
                <a:latin typeface="Arial" panose="020B0604020202020204" pitchFamily="34" charset="0"/>
                <a:ea typeface="Times New Roman" panose="02020603050405020304" pitchFamily="18" charset="0"/>
              </a:rPr>
              <a:t>hybu iechyd cefnogol </a:t>
            </a:r>
          </a:p>
          <a:p>
            <a:pPr>
              <a:defRPr b="0" i="0"/>
            </a:pPr>
            <a:r>
              <a:rPr lang="1106" dirty="0">
                <a:solidFill>
                  <a:srgbClr val="0070C0"/>
                </a:solidFill>
                <a:latin typeface="Arial" panose="020B0604020202020204" pitchFamily="34" charset="0"/>
                <a:ea typeface="Times New Roman" panose="02020603050405020304" pitchFamily="18" charset="0"/>
              </a:rPr>
              <a:t>ac addysgol yn yr ysgol,</a:t>
            </a:r>
            <a:endParaRPr lang="en-GB" sz="1800" i="1" dirty="0">
              <a:solidFill>
                <a:srgbClr val="0070C0"/>
              </a:solidFill>
            </a:endParaRPr>
          </a:p>
          <a:p>
            <a:pPr>
              <a:defRPr b="0" i="0"/>
            </a:pPr>
            <a:r>
              <a:rPr lang="1106" dirty="0">
                <a:solidFill>
                  <a:srgbClr val="0070C0"/>
                </a:solidFill>
                <a:latin typeface="Arial" panose="020B0604020202020204" pitchFamily="34" charset="0"/>
                <a:ea typeface="Times New Roman" panose="02020603050405020304" pitchFamily="18" charset="0"/>
              </a:rPr>
              <a:t>cyfleoedd i bob plentyn </a:t>
            </a:r>
          </a:p>
          <a:p>
            <a:pPr>
              <a:defRPr b="0" i="0"/>
            </a:pPr>
            <a:r>
              <a:rPr lang="1106" dirty="0">
                <a:solidFill>
                  <a:srgbClr val="0070C0"/>
                </a:solidFill>
                <a:latin typeface="Arial" panose="020B0604020202020204" pitchFamily="34" charset="0"/>
                <a:ea typeface="Times New Roman" panose="02020603050405020304" pitchFamily="18" charset="0"/>
              </a:rPr>
              <a:t>fanteisio o fwyd a gweithgareddau </a:t>
            </a:r>
          </a:p>
          <a:p>
            <a:pPr>
              <a:defRPr b="0" i="0"/>
            </a:pPr>
            <a:r>
              <a:rPr lang="1106" dirty="0">
                <a:solidFill>
                  <a:srgbClr val="0070C0"/>
                </a:solidFill>
                <a:latin typeface="Arial" panose="020B0604020202020204" pitchFamily="34" charset="0"/>
                <a:ea typeface="Times New Roman" panose="02020603050405020304" pitchFamily="18" charset="0"/>
              </a:rPr>
              <a:t>ffitrwydd yr ysgol gyfan</a:t>
            </a:r>
            <a:endParaRPr lang="en-GB" sz="1800" i="1" dirty="0">
              <a:solidFill>
                <a:srgbClr val="0070C0"/>
              </a:solidFill>
            </a:endParaRPr>
          </a:p>
          <a:p>
            <a:pPr>
              <a:defRPr b="0" i="0"/>
            </a:pPr>
            <a:r>
              <a:rPr lang="1106" i="1" dirty="0">
                <a:solidFill>
                  <a:srgbClr val="0070C0"/>
                </a:solidFill>
              </a:rPr>
              <a:t>Dyfarnwyd 7 marc</a:t>
            </a: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2 gyda sylwadau’r Arholwr</a:t>
            </a:r>
            <a:endParaRPr lang="en-GB" sz="1800"/>
          </a:p>
        </p:txBody>
      </p:sp>
      <p:pic>
        <p:nvPicPr>
          <p:cNvPr id="5" name="Picture 4">
            <a:extLst>
              <a:ext uri="{FF2B5EF4-FFF2-40B4-BE49-F238E27FC236}">
                <a16:creationId xmlns:a16="http://schemas.microsoft.com/office/drawing/2014/main" id="{95BAB4FC-9573-4B89-B0A0-54488CC27948}"/>
              </a:ext>
            </a:extLst>
          </p:cNvPr>
          <p:cNvPicPr>
            <a:picLocks noChangeAspect="1"/>
          </p:cNvPicPr>
          <p:nvPr/>
        </p:nvPicPr>
        <p:blipFill>
          <a:blip r:embed="rId2"/>
          <a:stretch>
            <a:fillRect/>
          </a:stretch>
        </p:blipFill>
        <p:spPr>
          <a:xfrm>
            <a:off x="209549" y="1063878"/>
            <a:ext cx="7648515" cy="1423267"/>
          </a:xfrm>
          <a:prstGeom prst="rect">
            <a:avLst/>
          </a:prstGeom>
        </p:spPr>
      </p:pic>
      <p:sp>
        <p:nvSpPr>
          <p:cNvPr id="9" name="TextBox 8">
            <a:extLst>
              <a:ext uri="{FF2B5EF4-FFF2-40B4-BE49-F238E27FC236}">
                <a16:creationId xmlns:a16="http://schemas.microsoft.com/office/drawing/2014/main" id="{0E37B9BE-FE95-4D94-93D2-6F3FAD87C221}"/>
              </a:ext>
            </a:extLst>
          </p:cNvPr>
          <p:cNvSpPr txBox="1"/>
          <p:nvPr/>
        </p:nvSpPr>
        <p:spPr>
          <a:xfrm>
            <a:off x="604632" y="2606330"/>
            <a:ext cx="7604404" cy="3386664"/>
          </a:xfrm>
          <a:prstGeom prst="rect">
            <a:avLst/>
          </a:prstGeom>
          <a:noFill/>
        </p:spPr>
        <p:txBody>
          <a:bodyPr wrap="square">
            <a:spAutoFit/>
          </a:bodyPr>
          <a:lstStyle/>
          <a:p>
            <a:pPr>
              <a:defRPr b="0" i="0"/>
            </a:pPr>
            <a:r>
              <a:rPr lang="1106" sz="1200"/>
              <a:t>Gall ysgolion hongian posteri a thaflenni o amgylch yr ysgol gyda gwybodaeth ddefnyddiol ynghylch y rhaglen. Bydd hyn yn rhoi gwybod i'r plentyn am y rhaglen ac efallai'n ei annog i fwyta'n iachach neu i newid ei arferion bwyta. Mae trafodaethau dosbarth hefyd yn ffordd dda o hybu iechyd a llesiant i blant, efallai y gallai llywydd dosbarth neu athro ddod i mewn i wers i drafod ac i hyrwyddo'r rhaglen a fydd yn hysbysu'r disgyblion yn well o ran sut i reoli bwyta'n iach. Gellid cynnal gwasanaethau yn rheolaidd i hysbysu plant am y rhaglen a rhoi unrhyw wybodaeth neu gyngor newydd iddyn nhw o ran parhau i fwyta'n iach ac i gynnal iechyd corfforol a meddyliol da. Mae diweddaru bwydlenni ysgolion i fod yn iachach hefyd yn ffordd hawdd ond effeithiol o hyrwyddo'r rhaglen a bwyta'n iach, drwy ddarparu mwy o ffrwythau a llysiau yn ystod amser cinio ysgol yn rhoi cyfle perffaith i blant geisio arbrofi gyda bwydydd iach newydd y gallan nhw eu mwynhau. Gellid cynnal cwisiau i brofi gwybodaeth plant am fwyta'n iach, iechyd meddyliol a chorfforol da gan hefyd ychwanegu at eu gwybodaeth am y rhaglen. Gellid cynnal digwyddiadau fel diwrnod chwaraeon yn fwy rheolaidd i hybu datblygiad corfforol, nid yn unig mae cymryd rhan mewn datblygiad corfforol yn cadw plant yn ffit, yn weithgar ac yn iach ond mae hefyd yn rhoi cyfleoedd iddyn nhw addasu sgiliau arwain, adeiladu tîm a chymdeithasol. Mae cynnal clybiau ffitrwydd ar ôl ysgol neu ginio yn ffordd berffaith o hybu iechyd corfforol drwy hefyd roi cyfle i'r plentyn wella'i lesiant ac i gymdeithasu gyda phlant eraill sy'n rhannu diddordebau tebyg. Hwyrach gellid cynnal gweithgareddau gymnasteg, rhedeg neu nofio yn y clybiau hyn. Gall ysgolion hefyd helpu i normaleiddio pobl sy'n ceisio am gymorth ynghylch eu llesiant meddyliol, gall ysgolion gynnig cefnogaeth gyson i blant a allent fod yn cael trafferth yn feddyliol i sicrhau eu bod yn cael y llesiant gorau bosibl. </a:t>
            </a:r>
            <a:endParaRPr lang="en-GB" sz="1200"/>
          </a:p>
        </p:txBody>
      </p:sp>
    </p:spTree>
    <p:extLst>
      <p:ext uri="{BB962C8B-B14F-4D97-AF65-F5344CB8AC3E}">
        <p14:creationId xmlns:p14="http://schemas.microsoft.com/office/powerpoint/2010/main" val="473704809"/>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153828" y="93427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endParaRPr lang="en-GB" sz="1800" i="1">
              <a:solidFill>
                <a:srgbClr val="0070C0"/>
              </a:solidFill>
            </a:endParaRPr>
          </a:p>
          <a:p>
            <a:endParaRPr lang="en-GB" i="1">
              <a:solidFill>
                <a:srgbClr val="0070C0"/>
              </a:solidFill>
            </a:endParaRPr>
          </a:p>
          <a:p>
            <a:pPr>
              <a:defRPr b="0" i="0"/>
            </a:pPr>
            <a:r>
              <a:rPr lang="1106" i="1">
                <a:solidFill>
                  <a:srgbClr val="0070C0"/>
                </a:solidFill>
              </a:rPr>
              <a:t>Dyfarnwyd 0 marc</a:t>
            </a:r>
          </a:p>
        </p:txBody>
      </p:sp>
      <p:sp>
        <p:nvSpPr>
          <p:cNvPr id="11" name="Title 2">
            <a:extLst>
              <a:ext uri="{FF2B5EF4-FFF2-40B4-BE49-F238E27FC236}">
                <a16:creationId xmlns:a16="http://schemas.microsoft.com/office/drawing/2014/main" id="{91B27EA4-A427-43AC-A564-40F7D401D33F}"/>
              </a:ext>
            </a:extLst>
          </p:cNvPr>
          <p:cNvSpPr txBox="1"/>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defRPr b="0" i="0"/>
            </a:pPr>
            <a:r>
              <a:rPr lang="1106" sz="1800">
                <a:solidFill>
                  <a:srgbClr val="0077C8"/>
                </a:solidFill>
              </a:rPr>
              <a:t>C</a:t>
            </a:r>
            <a:r>
              <a:rPr lang="1106" sz="1800"/>
              <a:t>westiwn 2 gyda sylwadau’r Arholwr</a:t>
            </a:r>
            <a:endParaRPr lang="en-GB" sz="1800"/>
          </a:p>
        </p:txBody>
      </p:sp>
      <p:sp>
        <p:nvSpPr>
          <p:cNvPr id="4" name="TextBox 3">
            <a:extLst>
              <a:ext uri="{FF2B5EF4-FFF2-40B4-BE49-F238E27FC236}">
                <a16:creationId xmlns:a16="http://schemas.microsoft.com/office/drawing/2014/main" id="{6A0CDC4F-D08C-2A44-A9E3-EE945D305147}"/>
              </a:ext>
            </a:extLst>
          </p:cNvPr>
          <p:cNvSpPr txBox="1"/>
          <p:nvPr/>
        </p:nvSpPr>
        <p:spPr>
          <a:xfrm>
            <a:off x="8340810" y="1482813"/>
            <a:ext cx="3314922" cy="3661258"/>
          </a:xfrm>
          <a:prstGeom prst="rect">
            <a:avLst/>
          </a:prstGeom>
          <a:noFill/>
        </p:spPr>
        <p:txBody>
          <a:bodyPr wrap="square" rtlCol="0">
            <a:spAutoFit/>
          </a:bodyPr>
          <a:lstStyle/>
          <a:p>
            <a:pPr>
              <a:defRPr b="0" i="0"/>
            </a:pPr>
            <a:r>
              <a:rPr lang="1106">
                <a:solidFill>
                  <a:srgbClr val="0070C0"/>
                </a:solidFill>
                <a:latin typeface="Arial" panose="020B0604020202020204" pitchFamily="34" charset="0"/>
                <a:ea typeface="Times New Roman" panose="02020603050405020304" pitchFamily="18" charset="0"/>
              </a:rPr>
              <a:t>Nid yw'r ymateb yn haeddu ennill marciau.</a:t>
            </a:r>
          </a:p>
          <a:p>
            <a:endParaRPr lang="en-GB">
              <a:solidFill>
                <a:srgbClr val="0070C0"/>
              </a:solidFill>
              <a:latin typeface="Times New Roman" panose="02020603050405020304" pitchFamily="18" charset="0"/>
              <a:ea typeface="Times New Roman" panose="02020603050405020304" pitchFamily="18" charset="0"/>
            </a:endParaRPr>
          </a:p>
          <a:p>
            <a:pPr>
              <a:defRPr b="0" i="0"/>
            </a:pPr>
            <a:r>
              <a:rPr lang="1106">
                <a:solidFill>
                  <a:srgbClr val="0070C0"/>
                </a:solidFill>
              </a:rPr>
              <a:t>Mae'n amlwg bod diffyg dealltwriaeth neu wybodaeth ymarferol. </a:t>
            </a:r>
          </a:p>
          <a:p>
            <a:endParaRPr lang="en-GB">
              <a:solidFill>
                <a:srgbClr val="0070C0"/>
              </a:solidFill>
            </a:endParaRPr>
          </a:p>
          <a:p>
            <a:pPr>
              <a:defRPr b="0" i="0"/>
            </a:pPr>
            <a:r>
              <a:rPr lang="1106">
                <a:solidFill>
                  <a:srgbClr val="0070C0"/>
                </a:solidFill>
              </a:rPr>
              <a:t>Nid yw'r pwynt am glybiau ar ôl ysgol yn dangos unrhyw fanylion na datblygiad gwybodaeth. </a:t>
            </a:r>
          </a:p>
          <a:p>
            <a:endParaRPr lang="en-GB">
              <a:solidFill>
                <a:srgbClr val="0070C0"/>
              </a:solidFill>
            </a:endParaRPr>
          </a:p>
          <a:p>
            <a:pPr>
              <a:defRPr b="0" i="0"/>
            </a:pPr>
            <a:r>
              <a:rPr lang="1106">
                <a:solidFill>
                  <a:srgbClr val="0070C0"/>
                </a:solidFill>
              </a:rPr>
              <a:t>Mae'r ymateb yn amwys </a:t>
            </a:r>
          </a:p>
        </p:txBody>
      </p:sp>
      <p:pic>
        <p:nvPicPr>
          <p:cNvPr id="5" name="Picture 4">
            <a:extLst>
              <a:ext uri="{FF2B5EF4-FFF2-40B4-BE49-F238E27FC236}">
                <a16:creationId xmlns:a16="http://schemas.microsoft.com/office/drawing/2014/main" id="{03F7B91C-CEEA-4CFA-9C17-0420059AA398}"/>
              </a:ext>
            </a:extLst>
          </p:cNvPr>
          <p:cNvPicPr>
            <a:picLocks noChangeAspect="1"/>
          </p:cNvPicPr>
          <p:nvPr/>
        </p:nvPicPr>
        <p:blipFill>
          <a:blip r:embed="rId2"/>
          <a:stretch>
            <a:fillRect/>
          </a:stretch>
        </p:blipFill>
        <p:spPr>
          <a:xfrm>
            <a:off x="200025" y="1176109"/>
            <a:ext cx="7605917" cy="1413054"/>
          </a:xfrm>
          <a:prstGeom prst="rect">
            <a:avLst/>
          </a:prstGeom>
        </p:spPr>
      </p:pic>
      <p:sp>
        <p:nvSpPr>
          <p:cNvPr id="12" name="TextBox 11">
            <a:extLst>
              <a:ext uri="{FF2B5EF4-FFF2-40B4-BE49-F238E27FC236}">
                <a16:creationId xmlns:a16="http://schemas.microsoft.com/office/drawing/2014/main" id="{78CE808C-AE32-40C8-AC73-6D486360B57C}"/>
              </a:ext>
            </a:extLst>
          </p:cNvPr>
          <p:cNvSpPr txBox="1"/>
          <p:nvPr/>
        </p:nvSpPr>
        <p:spPr>
          <a:xfrm>
            <a:off x="620486" y="2858509"/>
            <a:ext cx="6102096" cy="915314"/>
          </a:xfrm>
          <a:prstGeom prst="rect">
            <a:avLst/>
          </a:prstGeom>
          <a:noFill/>
        </p:spPr>
        <p:txBody>
          <a:bodyPr wrap="square">
            <a:spAutoFit/>
          </a:bodyPr>
          <a:lstStyle/>
          <a:p>
            <a:pPr>
              <a:defRPr b="0" i="0"/>
            </a:pPr>
            <a:r>
              <a:rPr lang="1106"/>
              <a:t>drwy ymgorffori syniadau o'r cynllun yn y gwersi, ac efallai gan wneud rhywfaint o glybiau ar ôl ysgol gyda rhai gweithgareddau'n seiliedig ar y cynllun.</a:t>
            </a:r>
          </a:p>
        </p:txBody>
      </p:sp>
    </p:spTree>
    <p:extLst>
      <p:ext uri="{BB962C8B-B14F-4D97-AF65-F5344CB8AC3E}">
        <p14:creationId xmlns:p14="http://schemas.microsoft.com/office/powerpoint/2010/main" val="2759589251"/>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p15="http://schemas.microsoft.com/office/powerpoint/2012/main" xmlns="">
      <p:transition spd="slow" advTm="98787"/>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8.04.09"/>
  <p:tag name="AS_TITLE" val="Aspose.Slides for .NET 4.0 Client Profile"/>
  <p:tag name="AS_VERSION" val="18.4"/>
</p:tagLst>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ImageCreateDate xmlns="http://schemas.microsoft.com/sharepoint/v3/fields" xsi:nil="true"/>
    <aa87a6a0bdfe4bfb97a25745bc8270e2 xmlns="36f98b4f-ba65-4a7d-9a34-48b23de556cb">
      <Terms xmlns="http://schemas.microsoft.com/office/infopath/2007/PartnerControls"/>
    </aa87a6a0bdfe4bfb97a25745bc8270e2>
    <WJEC_x0020_Available_x0020_Online xmlns="07b9bb9f-93d7-4a9d-9e48-363b5c999e88">false</WJEC_x0020_Available_x0020_Online>
    <TaxCatchAll xmlns="36f98b4f-ba65-4a7d-9a34-48b23de556cb"/>
    <RoutingRuleDescription xmlns="http://schemas.microsoft.com/sharepoint/v3">tan</RoutingRuleDescription>
    <PublishingExpirationDate xmlns="http://schemas.microsoft.com/sharepoint/v3" xsi:nil="true"/>
    <PublishingStartDate xmlns="http://schemas.microsoft.com/sharepoint/v3" xsi:nil="true"/>
    <wic_System_Copyright xmlns="http://schemas.microsoft.com/sharepoint/v3/fields" xsi:nil="true"/>
    <WJEC_x0020_Language xmlns="07b9bb9f-93d7-4a9d-9e48-363b5c999e88">
      <Value>English</Value>
    </WJEC_x0020_Language>
  </documentManagement>
</p:properties>
</file>

<file path=customXml/item3.xml><?xml version="1.0" encoding="utf-8"?>
<ct:contentTypeSchema xmlns:ct="http://schemas.microsoft.com/office/2006/metadata/contentType" xmlns:ma="http://schemas.microsoft.com/office/2006/metadata/properties/metaAttributes" ct:_="" ma:_="" ma:contentTypeName="WJEC Image" ma:contentTypeID="0x0101009148F5A04DDD49CBA7127AADA5FB792B00AADE34325A8B49CDA8BB4DB53328F214008CB3F2150C24F24F8304D2120C64EA5300D55831203E689340AF2E2F5978B1265D" ma:contentTypeVersion="90" ma:contentTypeDescription="" ma:contentTypeScope="" ma:versionID="4a728d9f6da989f8bbb211cc34970ad5">
  <xsd:schema xmlns:xsd="http://www.w3.org/2001/XMLSchema" xmlns:xs="http://www.w3.org/2001/XMLSchema" xmlns:p="http://schemas.microsoft.com/office/2006/metadata/properties" xmlns:ns1="http://schemas.microsoft.com/sharepoint/v3" xmlns:ns2="http://schemas.microsoft.com/sharepoint/v3/fields" xmlns:ns3="36f98b4f-ba65-4a7d-9a34-48b23de556cb" xmlns:ns4="07b9bb9f-93d7-4a9d-9e48-363b5c999e88" targetNamespace="http://schemas.microsoft.com/office/2006/metadata/properties" ma:root="true" ma:fieldsID="86774d5f81f3d3491a33bc0b6ff6ba0c" ns1:_="" ns2:_="" ns3:_="" ns4:_="">
    <xsd:import namespace="http://schemas.microsoft.com/sharepoint/v3"/>
    <xsd:import namespace="http://schemas.microsoft.com/sharepoint/v3/fields"/>
    <xsd:import namespace="36f98b4f-ba65-4a7d-9a34-48b23de556cb"/>
    <xsd:import namespace="07b9bb9f-93d7-4a9d-9e48-363b5c999e88"/>
    <xsd:element name="properties">
      <xsd:complexType>
        <xsd:sequence>
          <xsd:element name="documentManagement">
            <xsd:complexType>
              <xsd:all>
                <xsd:element ref="ns1:RoutingRuleDescription"/>
                <xsd:element ref="ns4:WJEC_x0020_Language" minOccurs="0"/>
                <xsd:element ref="ns4:WJEC_x0020_Available_x0020_Online" minOccurs="0"/>
                <xsd:element ref="ns1:PublishingStartDate" minOccurs="0"/>
                <xsd:element ref="ns1:PublishingExpirationDate" minOccurs="0"/>
                <xsd:element ref="ns2:ImageWidth" minOccurs="0"/>
                <xsd:element ref="ns2:ImageHeight" minOccurs="0"/>
                <xsd:element ref="ns2:ImageCreateDate" minOccurs="0"/>
                <xsd:element ref="ns2:wic_System_Copyright" minOccurs="0"/>
                <xsd:element ref="ns1:FSObjType" minOccurs="0"/>
                <xsd:element ref="ns1:FileRef" minOccurs="0"/>
                <xsd:element ref="ns1:File_x0020_Type" minOccurs="0"/>
                <xsd:element ref="ns1:HTML_x0020_File_x0020_Type" minOccurs="0"/>
                <xsd:element ref="ns3:k48d8005054a4dd09ad49b7c837f0781" minOccurs="0"/>
                <xsd:element ref="ns3:TaxCatchAll" minOccurs="0"/>
                <xsd:element ref="ns3:TaxCatchAllLabel" minOccurs="0"/>
                <xsd:element ref="ns3:aa87a6a0bdfe4bfb97a25745bc8270e2" minOccurs="0"/>
                <xsd:element ref="ns1:PreviewExists" minOccurs="0"/>
                <xsd:element ref="ns1:ThumbnailExis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4" ma:displayName="Description3" ma:description="can't delete this column" ma:internalName="RoutingRuleDescription" ma:readOnly="false">
      <xsd:simpleType>
        <xsd:restriction base="dms:Text">
          <xsd:maxLength value="255"/>
        </xsd:restriction>
      </xsd:simpleType>
    </xsd:element>
    <xsd:element name="PublishingStartDate" ma:index="10" nillable="true" ma:displayName="Scheduling Start Date" ma:description="" ma:internalName="PublishingStartDate" ma:readOnly="false">
      <xsd:simpleType>
        <xsd:restriction base="dms:Unknown"/>
      </xsd:simpleType>
    </xsd:element>
    <xsd:element name="PublishingExpirationDate" ma:index="11"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element name="FSObjType" ma:index="21" nillable="true" ma:displayName="Item Type" ma:hidden="true" ma:list="Docs" ma:internalName="FSObjType" ma:readOnly="true" ma:showField="FSType">
      <xsd:simpleType>
        <xsd:restriction base="dms:Lookup"/>
      </xsd:simpleType>
    </xsd:element>
    <xsd:element name="FileRef" ma:index="26" nillable="true" ma:displayName="URL Path" ma:hidden="true" ma:list="Docs" ma:internalName="FileRef" ma:readOnly="true" ma:showField="FullUrl">
      <xsd:simpleType>
        <xsd:restriction base="dms:Lookup"/>
      </xsd:simpleType>
    </xsd:element>
    <xsd:element name="File_x0020_Type" ma:index="27" nillable="true" ma:displayName="File Type" ma:hidden="true" ma:internalName="File_x0020_Type" ma:readOnly="true">
      <xsd:simpleType>
        <xsd:restriction base="dms:Text"/>
      </xsd:simpleType>
    </xsd:element>
    <xsd:element name="HTML_x0020_File_x0020_Type" ma:index="29" nillable="true" ma:displayName="HTML File Type" ma:hidden="true" ma:internalName="HTML_x0020_File_x0020_Type" ma:readOnly="true">
      <xsd:simpleType>
        <xsd:restriction base="dms:Text"/>
      </xsd:simpleType>
    </xsd:element>
    <xsd:element name="PreviewExists" ma:index="35" nillable="true" ma:displayName="Preview Exists" ma:default="FALSE" ma:hidden="true" ma:internalName="PreviewExists" ma:readOnly="true">
      <xsd:simpleType>
        <xsd:restriction base="dms:Boolean"/>
      </xsd:simpleType>
    </xsd:element>
    <xsd:element name="ThumbnailExists" ma:index="37" nillable="true" ma:displayName="Thumbnail Exists" ma:default="FALSE" ma:hidden="true" ma:internalName="ThumbnailExists"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ImageWidth" ma:index="13" nillable="true" ma:displayName="Picture Width" ma:internalName="ImageWidth" ma:readOnly="true">
      <xsd:simpleType>
        <xsd:restriction base="dms:Unknown"/>
      </xsd:simpleType>
    </xsd:element>
    <xsd:element name="ImageHeight" ma:index="14" nillable="true" ma:displayName="Picture Height" ma:internalName="ImageHeight" ma:readOnly="true">
      <xsd:simpleType>
        <xsd:restriction base="dms:Unknown"/>
      </xsd:simpleType>
    </xsd:element>
    <xsd:element name="ImageCreateDate" ma:index="17" nillable="true" ma:displayName="Date Picture Taken" ma:description="" ma:format="DateTime" ma:hidden="true" ma:internalName="ImageCreateDate">
      <xsd:simpleType>
        <xsd:restriction base="dms:DateTime"/>
      </xsd:simpleType>
    </xsd:element>
    <xsd:element name="wic_System_Copyright" ma:index="18" nillable="true" ma:displayName="Copyright" ma:internalName="wic_System_Copyrigh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30"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TaxCatchAll" ma:index="3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3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aa87a6a0bdfe4bfb97a25745bc8270e2" ma:index="33"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8"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9" nillable="true" ma:displayName="WJEC Available Online" ma:default="0" ma:internalName="WJEC_x0020_Available_x0020_Online" ma:readOnly="fals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16" ma:displayName="Author"/>
        <xsd:element ref="dcterms:created" minOccurs="0" maxOccurs="1"/>
        <xsd:element ref="dc:identifier" minOccurs="0" maxOccurs="1"/>
        <xsd:element name="contentType" minOccurs="0" maxOccurs="1" type="xsd:string" ma:index="34" ma:displayName="Content Type"/>
        <xsd:element ref="dc:title" minOccurs="0" maxOccurs="1" ma:index="1" ma:displayName="Title"/>
        <xsd:element ref="dc:subject" minOccurs="0" maxOccurs="1"/>
        <xsd:element ref="dc:description" minOccurs="0" maxOccurs="1" ma:index="15" ma:displayName="Comments"/>
        <xsd:element name="keywords" minOccurs="0" maxOccurs="1" type="xsd:string" ma:index="3"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2.xml><?xml version="1.0" encoding="utf-8"?>
<ds:datastoreItem xmlns:ds="http://schemas.openxmlformats.org/officeDocument/2006/customXml" ds:itemID="{74CF2C5D-BA0A-4ADC-ACA3-AA75CD9BCC39}">
  <ds:schemaRefs>
    <ds:schemaRef ds:uri="http://purl.org/dc/dcmitype/"/>
    <ds:schemaRef ds:uri="http://purl.org/dc/elements/1.1/"/>
    <ds:schemaRef ds:uri="http://schemas.microsoft.com/office/infopath/2007/PartnerControls"/>
    <ds:schemaRef ds:uri="http://schemas.microsoft.com/sharepoint/v3"/>
    <ds:schemaRef ds:uri="07b9bb9f-93d7-4a9d-9e48-363b5c999e88"/>
    <ds:schemaRef ds:uri="http://schemas.openxmlformats.org/package/2006/metadata/core-properties"/>
    <ds:schemaRef ds:uri="http://purl.org/dc/terms/"/>
    <ds:schemaRef ds:uri="http://schemas.microsoft.com/office/2006/metadata/properties"/>
    <ds:schemaRef ds:uri="http://schemas.microsoft.com/office/2006/documentManagement/types"/>
    <ds:schemaRef ds:uri="36f98b4f-ba65-4a7d-9a34-48b23de556cb"/>
    <ds:schemaRef ds:uri="http://schemas.microsoft.com/sharepoint/v3/fields"/>
    <ds:schemaRef ds:uri="http://www.w3.org/XML/1998/namespace"/>
  </ds:schemaRefs>
</ds:datastoreItem>
</file>

<file path=customXml/itemProps3.xml><?xml version="1.0" encoding="utf-8"?>
<ds:datastoreItem xmlns:ds="http://schemas.openxmlformats.org/officeDocument/2006/customXml" ds:itemID="{BDDDD07D-4C56-4151-A787-CDE70DA509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sharepoint/v3/fields"/>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6101</TotalTime>
  <Words>14549</Words>
  <Application>Microsoft Office PowerPoint</Application>
  <PresentationFormat>Widescreen</PresentationFormat>
  <Paragraphs>1119</Paragraphs>
  <Slides>56</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56</vt:i4>
      </vt:variant>
    </vt:vector>
  </HeadingPairs>
  <TitlesOfParts>
    <vt:vector size="64" baseType="lpstr">
      <vt:lpstr>Arial</vt:lpstr>
      <vt:lpstr>Calibri</vt:lpstr>
      <vt:lpstr>Calibri Light</vt:lpstr>
      <vt:lpstr>Courier New</vt:lpstr>
      <vt:lpstr>Lato</vt:lpstr>
      <vt:lpstr>Symbol</vt:lpstr>
      <vt:lpstr>Times New Roman</vt:lpstr>
      <vt:lpstr>Office Theme</vt:lpstr>
      <vt:lpstr>PowerPoint Presentation</vt:lpstr>
      <vt:lpstr>PowerPoint Presentation</vt:lpstr>
      <vt:lpstr>Cwestiwn 1 a’r Cynllun Marcio </vt:lpstr>
      <vt:lpstr>PowerPoint Presentation</vt:lpstr>
      <vt:lpstr>PowerPoint Presentation</vt:lpstr>
      <vt:lpstr>Cwestiwn 2 a’r Cynllun Marcio </vt:lpstr>
      <vt:lpstr>Cwestiwn 2 gyda sylwadau’r Arholwr parhad</vt:lpstr>
      <vt:lpstr>PowerPoint Presentation</vt:lpstr>
      <vt:lpstr>PowerPoint Presentation</vt:lpstr>
      <vt:lpstr>Cwestiwn 3 a’r Cynllun Marcio </vt:lpstr>
      <vt:lpstr>PowerPoint Presentation</vt:lpstr>
      <vt:lpstr>PowerPoint Presentation</vt:lpstr>
      <vt:lpstr>Cwestiwn 4 (a) a’r Cynllun Marcio </vt:lpstr>
      <vt:lpstr>Cwestiwn 4 (a) Cynllun Marcio parhad</vt:lpstr>
      <vt:lpstr>PowerPoint Presentation</vt:lpstr>
      <vt:lpstr>PowerPoint Presentation</vt:lpstr>
      <vt:lpstr>Cwestiwn 4 (b) a’r Cynllun Marcio </vt:lpstr>
      <vt:lpstr>Cwestiwn 4 (b) Cynllun Marcio parhad</vt:lpstr>
      <vt:lpstr>PowerPoint Presentation</vt:lpstr>
      <vt:lpstr>PowerPoint Presentation</vt:lpstr>
      <vt:lpstr>Cwestiwn 5 a’r Cynllun Marcio </vt:lpstr>
      <vt:lpstr>Cwestiwn 5 Cynllun Marcio parhad</vt:lpstr>
      <vt:lpstr>PowerPoint Presentation</vt:lpstr>
      <vt:lpstr>PowerPoint Presentation</vt:lpstr>
      <vt:lpstr>Cwestiwn 6 a’r Cynllun Marcio </vt:lpstr>
      <vt:lpstr>Cwestiwn 6 Cynllun Marcio parhad</vt:lpstr>
      <vt:lpstr>PowerPoint Presentation</vt:lpstr>
      <vt:lpstr>PowerPoint Presentation</vt:lpstr>
      <vt:lpstr>Cwestiwn 7 (a) a’r Cynllun Marcio </vt:lpstr>
      <vt:lpstr>Cwestiwn 7 (a) Cynllun Marcio parhad</vt:lpstr>
      <vt:lpstr>PowerPoint Presentation</vt:lpstr>
      <vt:lpstr>PowerPoint Presentation</vt:lpstr>
      <vt:lpstr>Cwestiwn 7 (b) a’r Cynllun Marcio </vt:lpstr>
      <vt:lpstr>Cwestiwn 7 (b) Cynllun Marcio parhad</vt:lpstr>
      <vt:lpstr>PowerPoint Presentation</vt:lpstr>
      <vt:lpstr>PowerPoint Presentation</vt:lpstr>
      <vt:lpstr>Cwestiwn 8 (a) a’r Cynllun Marcio </vt:lpstr>
      <vt:lpstr>Cwestiwn 8 (a) Cynllun Marcio parhad</vt:lpstr>
      <vt:lpstr>PowerPoint Presentation</vt:lpstr>
      <vt:lpstr>PowerPoint Presentation</vt:lpstr>
      <vt:lpstr>Cwestiwn 8 (b) a’r Cynllun Marcio </vt:lpstr>
      <vt:lpstr>Cwestiwn 8 (b) Cynllun Marcio parhad</vt:lpstr>
      <vt:lpstr>PowerPoint Presentation</vt:lpstr>
      <vt:lpstr>PowerPoint Presentation</vt:lpstr>
      <vt:lpstr>Cwestiwn 9 a’r Cynllun Marcio </vt:lpstr>
      <vt:lpstr>Cwestiwn 9 Cynllun Marcio parhad</vt:lpstr>
      <vt:lpstr>PowerPoint Presentation</vt:lpstr>
      <vt:lpstr>PowerPoint Presentation</vt:lpstr>
      <vt:lpstr>Cwestiwn 10 a’r Cynllun Marcio </vt:lpstr>
      <vt:lpstr>Cwestiwn 10 Cynllun Marcio parhad</vt:lpstr>
      <vt:lpstr>PowerPoint Presentation</vt:lpstr>
      <vt:lpstr>PowerPoint Presentation</vt:lpstr>
      <vt:lpstr>Cwestiwn 11 a’r Cynllun Marcio </vt:lpstr>
      <vt:lpstr>Cwestiwn 11 Cynllun Marcio parhad</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keywords>tan</cp:keywords>
  <cp:lastModifiedBy>Tania Lucas</cp:lastModifiedBy>
  <cp:revision>48</cp:revision>
  <dcterms:created xsi:type="dcterms:W3CDTF">2020-04-27T11:12:25Z</dcterms:created>
  <dcterms:modified xsi:type="dcterms:W3CDTF">2021-06-22T07:44:51Z</dcterms:modified>
  <cp:category>tan</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a87a6a0bdfe4bfb97a25745bc8270e2">
    <vt:lpwstr/>
  </property>
  <property fmtid="{D5CDD505-2E9C-101B-9397-08002B2CF9AE}" pid="3" name="ComplianceAssetId">
    <vt:lpwstr/>
  </property>
  <property fmtid="{D5CDD505-2E9C-101B-9397-08002B2CF9AE}" pid="4" name="ContentTypeId">
    <vt:lpwstr>0x0101009148F5A04DDD49CBA7127AADA5FB792B00AADE34325A8B49CDA8BB4DB53328F214008CB3F2150C24F24F8304D2120C64EA5300D55831203E689340AF2E2F5978B1265D</vt:lpwstr>
  </property>
  <property fmtid="{D5CDD505-2E9C-101B-9397-08002B2CF9AE}" pid="5" name="k48d8005054a4dd09ad49b7c837f0781">
    <vt:lpwstr/>
  </property>
  <property fmtid="{D5CDD505-2E9C-101B-9397-08002B2CF9AE}" pid="6" name="Order">
    <vt:r8>32612300</vt:r8>
  </property>
  <property fmtid="{D5CDD505-2E9C-101B-9397-08002B2CF9AE}" pid="7" name="SharedWithUsers">
    <vt:lpwstr>37813;#Richards, Catherine;#38276;#Gwerfyl, Saran;#147;#Baish, Zoe;#38356;#Thomas, Amy</vt:lpwstr>
  </property>
  <property fmtid="{D5CDD505-2E9C-101B-9397-08002B2CF9AE}" pid="8" name="TaxCatchAll">
    <vt:lpwstr/>
  </property>
  <property fmtid="{D5CDD505-2E9C-101B-9397-08002B2CF9AE}" pid="9" name="TemplateUrl">
    <vt:lpwstr/>
  </property>
  <property fmtid="{D5CDD505-2E9C-101B-9397-08002B2CF9AE}" pid="10" name="WJEC Audiences">
    <vt:lpwstr/>
  </property>
  <property fmtid="{D5CDD505-2E9C-101B-9397-08002B2CF9AE}" pid="11" name="WJEC Department">
    <vt:lpwstr/>
  </property>
  <property fmtid="{D5CDD505-2E9C-101B-9397-08002B2CF9AE}" pid="12" name="WJEC_x0020_Audiences">
    <vt:lpwstr/>
  </property>
  <property fmtid="{D5CDD505-2E9C-101B-9397-08002B2CF9AE}" pid="13" name="xd_ProgID">
    <vt:lpwstr/>
  </property>
  <property fmtid="{D5CDD505-2E9C-101B-9397-08002B2CF9AE}" pid="14" name="xd_Signature">
    <vt:bool>false</vt:bool>
  </property>
</Properties>
</file>