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68"/>
  </p:notesMasterIdLst>
  <p:handoutMasterIdLst>
    <p:handoutMasterId r:id="rId69"/>
  </p:handoutMasterIdLst>
  <p:sldIdLst>
    <p:sldId id="405" r:id="rId5"/>
    <p:sldId id="721" r:id="rId6"/>
    <p:sldId id="722" r:id="rId7"/>
    <p:sldId id="716" r:id="rId8"/>
    <p:sldId id="720" r:id="rId9"/>
    <p:sldId id="664" r:id="rId10"/>
    <p:sldId id="723" r:id="rId11"/>
    <p:sldId id="695" r:id="rId12"/>
    <p:sldId id="725" r:id="rId13"/>
    <p:sldId id="726" r:id="rId14"/>
    <p:sldId id="727" r:id="rId15"/>
    <p:sldId id="728" r:id="rId16"/>
    <p:sldId id="729" r:id="rId17"/>
    <p:sldId id="730" r:id="rId18"/>
    <p:sldId id="770" r:id="rId19"/>
    <p:sldId id="771" r:id="rId20"/>
    <p:sldId id="731" r:id="rId21"/>
    <p:sldId id="732" r:id="rId22"/>
    <p:sldId id="733" r:id="rId23"/>
    <p:sldId id="734" r:id="rId24"/>
    <p:sldId id="735" r:id="rId25"/>
    <p:sldId id="772" r:id="rId26"/>
    <p:sldId id="773" r:id="rId27"/>
    <p:sldId id="774" r:id="rId28"/>
    <p:sldId id="775" r:id="rId29"/>
    <p:sldId id="776" r:id="rId30"/>
    <p:sldId id="777" r:id="rId31"/>
    <p:sldId id="736" r:id="rId32"/>
    <p:sldId id="737" r:id="rId33"/>
    <p:sldId id="738" r:id="rId34"/>
    <p:sldId id="739" r:id="rId35"/>
    <p:sldId id="740" r:id="rId36"/>
    <p:sldId id="741" r:id="rId37"/>
    <p:sldId id="778" r:id="rId38"/>
    <p:sldId id="779" r:id="rId39"/>
    <p:sldId id="780" r:id="rId40"/>
    <p:sldId id="745" r:id="rId41"/>
    <p:sldId id="742" r:id="rId42"/>
    <p:sldId id="743" r:id="rId43"/>
    <p:sldId id="781" r:id="rId44"/>
    <p:sldId id="746" r:id="rId45"/>
    <p:sldId id="747" r:id="rId46"/>
    <p:sldId id="782" r:id="rId47"/>
    <p:sldId id="783" r:id="rId48"/>
    <p:sldId id="748" r:id="rId49"/>
    <p:sldId id="749" r:id="rId50"/>
    <p:sldId id="784" r:id="rId51"/>
    <p:sldId id="785" r:id="rId52"/>
    <p:sldId id="786" r:id="rId53"/>
    <p:sldId id="750" r:id="rId54"/>
    <p:sldId id="751" r:id="rId55"/>
    <p:sldId id="752" r:id="rId56"/>
    <p:sldId id="753" r:id="rId57"/>
    <p:sldId id="754" r:id="rId58"/>
    <p:sldId id="787" r:id="rId59"/>
    <p:sldId id="788" r:id="rId60"/>
    <p:sldId id="755" r:id="rId61"/>
    <p:sldId id="756" r:id="rId62"/>
    <p:sldId id="758" r:id="rId63"/>
    <p:sldId id="759" r:id="rId64"/>
    <p:sldId id="789" r:id="rId65"/>
    <p:sldId id="790" r:id="rId66"/>
    <p:sldId id="597" r:id="rId67"/>
  </p:sldIdLst>
  <p:sldSz cx="12192000" cy="6858000"/>
  <p:notesSz cx="6792913" cy="9925050"/>
  <p:custDataLst>
    <p:tags r:id="rId7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5" orient="horz" pos="1457" userDrawn="1">
          <p15:clr>
            <a:srgbClr val="A4A3A4"/>
          </p15:clr>
        </p15:guide>
        <p15:guide id="16"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nnifer Onuzuruike" initials="JO" lastIdx="0" clrIdx="0"/>
  <p:cmAuthor id="2" name="Jenna Redelinghuys" initials="JR" lastIdx="0" clrIdx="1"/>
  <p:cmAuthor id="3" name="William Nightingale" initials="WN" lastIdx="0" clrIdx="2"/>
  <p:cmAuthor id="4" name="Suzi Gray" initials="SG" lastIdx="0" clrIdx="3">
    <p:extLst>
      <p:ext uri="{19B8F6BF-5375-455C-9EA6-DF929625EA0E}">
        <p15:presenceInfo xmlns:p15="http://schemas.microsoft.com/office/powerpoint/2012/main" userId="S-1-5-21-1308356437-3399562541-1039870623-3914" providerId="AD"/>
      </p:ext>
    </p:extLst>
  </p:cmAuthor>
  <p:cmAuthor id="5" name="Lucas, Tania" initials="LT" lastIdx="0" clrIdx="4">
    <p:extLst>
      <p:ext uri="{19B8F6BF-5375-455C-9EA6-DF929625EA0E}">
        <p15:presenceInfo xmlns:p15="http://schemas.microsoft.com/office/powerpoint/2012/main" userId="S::lucast@wjec.co.uk::232b37cb-a817-446c-b5f8-6c2be3ba9e7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7C8"/>
    <a:srgbClr val="0070C0"/>
    <a:srgbClr val="0096FF"/>
    <a:srgbClr val="FFC000"/>
    <a:srgbClr val="65B2E6"/>
    <a:srgbClr val="CBD6EB"/>
    <a:srgbClr val="CB076E"/>
    <a:srgbClr val="E7ECF5"/>
    <a:srgbClr val="00B0F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2905405-6CF0-4AB2-815A-C66F13251532}" v="4" dt="2020-12-02T15:35:09.310"/>
    <p1510:client id="{B5EE698A-18A0-43B1-9FF4-1B573F4CA6B2}" v="2" dt="2020-12-02T13:53:09.91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689" autoAdjust="0"/>
    <p:restoredTop sz="72874" autoAdjust="0"/>
  </p:normalViewPr>
  <p:slideViewPr>
    <p:cSldViewPr snapToGrid="0">
      <p:cViewPr varScale="1">
        <p:scale>
          <a:sx n="45" d="100"/>
          <a:sy n="45" d="100"/>
        </p:scale>
        <p:origin x="1440" y="52"/>
      </p:cViewPr>
      <p:guideLst>
        <p:guide orient="horz" pos="1457"/>
        <p:guide pos="3840"/>
      </p:guideLst>
    </p:cSldViewPr>
  </p:slideViewPr>
  <p:notesTextViewPr>
    <p:cViewPr>
      <p:scale>
        <a:sx n="1" d="1"/>
        <a:sy n="1" d="1"/>
      </p:scale>
      <p:origin x="0" y="0"/>
    </p:cViewPr>
  </p:notesTextViewPr>
  <p:notesViewPr>
    <p:cSldViewPr snapToGrid="0">
      <p:cViewPr>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ags" Target="tags/tag1.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microsoft.com/office/2015/10/relationships/revisionInfo" Target="revisionInfo.xml"/><Relationship Id="rId7" Type="http://schemas.openxmlformats.org/officeDocument/2006/relationships/slide" Target="slides/slide3.xml"/><Relationship Id="rId71"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3596" cy="497976"/>
          </a:xfrm>
          <a:prstGeom prst="rect">
            <a:avLst/>
          </a:prstGeom>
        </p:spPr>
        <p:txBody>
          <a:bodyPr vert="horz" lIns="91266" tIns="45633" rIns="91266" bIns="45633" rtlCol="0"/>
          <a:lstStyle>
            <a:lvl1pPr algn="l">
              <a:defRPr sz="1200"/>
            </a:lvl1pPr>
          </a:lstStyle>
          <a:p>
            <a:endParaRPr lang="en-US"/>
          </a:p>
        </p:txBody>
      </p:sp>
      <p:sp>
        <p:nvSpPr>
          <p:cNvPr id="3" name="Date Placeholder 2"/>
          <p:cNvSpPr>
            <a:spLocks noGrp="1"/>
          </p:cNvSpPr>
          <p:nvPr>
            <p:ph type="dt" sz="quarter" idx="1"/>
          </p:nvPr>
        </p:nvSpPr>
        <p:spPr>
          <a:xfrm>
            <a:off x="3847746" y="1"/>
            <a:ext cx="2943596" cy="497976"/>
          </a:xfrm>
          <a:prstGeom prst="rect">
            <a:avLst/>
          </a:prstGeom>
        </p:spPr>
        <p:txBody>
          <a:bodyPr vert="horz" lIns="91266" tIns="45633" rIns="91266" bIns="45633" rtlCol="0"/>
          <a:lstStyle>
            <a:lvl1pPr algn="r">
              <a:defRPr sz="1200"/>
            </a:lvl1pPr>
          </a:lstStyle>
          <a:p>
            <a:fld id="{9E66266E-4E78-3640-B76A-2EF766CBB339}" type="datetimeFigureOut">
              <a:rPr lang="en-US" smtClean="0"/>
              <a:t>12/11/2020</a:t>
            </a:fld>
            <a:endParaRPr lang="en-US"/>
          </a:p>
        </p:txBody>
      </p:sp>
      <p:sp>
        <p:nvSpPr>
          <p:cNvPr id="4" name="Footer Placeholder 3"/>
          <p:cNvSpPr>
            <a:spLocks noGrp="1"/>
          </p:cNvSpPr>
          <p:nvPr>
            <p:ph type="ftr" sz="quarter" idx="2"/>
          </p:nvPr>
        </p:nvSpPr>
        <p:spPr>
          <a:xfrm>
            <a:off x="0" y="9427076"/>
            <a:ext cx="2943596" cy="497975"/>
          </a:xfrm>
          <a:prstGeom prst="rect">
            <a:avLst/>
          </a:prstGeom>
        </p:spPr>
        <p:txBody>
          <a:bodyPr vert="horz" lIns="91266" tIns="45633" rIns="91266" bIns="45633" rtlCol="0" anchor="b"/>
          <a:lstStyle>
            <a:lvl1pPr algn="l">
              <a:defRPr sz="1200"/>
            </a:lvl1pPr>
          </a:lstStyle>
          <a:p>
            <a:endParaRPr lang="en-US"/>
          </a:p>
        </p:txBody>
      </p:sp>
      <p:sp>
        <p:nvSpPr>
          <p:cNvPr id="5" name="Slide Number Placeholder 4"/>
          <p:cNvSpPr>
            <a:spLocks noGrp="1"/>
          </p:cNvSpPr>
          <p:nvPr>
            <p:ph type="sldNum" sz="quarter" idx="3"/>
          </p:nvPr>
        </p:nvSpPr>
        <p:spPr>
          <a:xfrm>
            <a:off x="3847746" y="9427076"/>
            <a:ext cx="2943596" cy="497975"/>
          </a:xfrm>
          <a:prstGeom prst="rect">
            <a:avLst/>
          </a:prstGeom>
        </p:spPr>
        <p:txBody>
          <a:bodyPr vert="horz" lIns="91266" tIns="45633" rIns="91266" bIns="45633" rtlCol="0" anchor="b"/>
          <a:lstStyle>
            <a:lvl1pPr algn="r">
              <a:defRPr sz="1200"/>
            </a:lvl1pPr>
          </a:lstStyle>
          <a:p>
            <a:fld id="{B4CDD846-EDA4-934F-A7DD-C369F9C78BDA}" type="slidenum">
              <a:rPr lang="en-US" smtClean="0"/>
              <a:t>‹#›</a:t>
            </a:fld>
            <a:endParaRPr lang="en-US"/>
          </a:p>
        </p:txBody>
      </p:sp>
    </p:spTree>
    <p:extLst>
      <p:ext uri="{BB962C8B-B14F-4D97-AF65-F5344CB8AC3E}">
        <p14:creationId xmlns:p14="http://schemas.microsoft.com/office/powerpoint/2010/main" val="7325421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3596" cy="497976"/>
          </a:xfrm>
          <a:prstGeom prst="rect">
            <a:avLst/>
          </a:prstGeom>
        </p:spPr>
        <p:txBody>
          <a:bodyPr vert="horz" lIns="91266" tIns="45633" rIns="91266" bIns="45633" rtlCol="0"/>
          <a:lstStyle>
            <a:lvl1pPr algn="l">
              <a:defRPr sz="1200"/>
            </a:lvl1pPr>
          </a:lstStyle>
          <a:p>
            <a:endParaRPr lang="en-US"/>
          </a:p>
        </p:txBody>
      </p:sp>
      <p:sp>
        <p:nvSpPr>
          <p:cNvPr id="3" name="Date Placeholder 2"/>
          <p:cNvSpPr>
            <a:spLocks noGrp="1"/>
          </p:cNvSpPr>
          <p:nvPr>
            <p:ph type="dt" idx="1"/>
          </p:nvPr>
        </p:nvSpPr>
        <p:spPr>
          <a:xfrm>
            <a:off x="3847746" y="1"/>
            <a:ext cx="2943596" cy="497976"/>
          </a:xfrm>
          <a:prstGeom prst="rect">
            <a:avLst/>
          </a:prstGeom>
        </p:spPr>
        <p:txBody>
          <a:bodyPr vert="horz" lIns="91266" tIns="45633" rIns="91266" bIns="45633" rtlCol="0"/>
          <a:lstStyle>
            <a:lvl1pPr algn="r">
              <a:defRPr sz="1200"/>
            </a:lvl1pPr>
          </a:lstStyle>
          <a:p>
            <a:fld id="{6745DA57-288E-CC44-A088-C970FBF5ECE8}" type="datetimeFigureOut">
              <a:rPr lang="en-US" smtClean="0"/>
              <a:t>12/11/2020</a:t>
            </a:fld>
            <a:endParaRPr lang="en-US"/>
          </a:p>
        </p:txBody>
      </p:sp>
      <p:sp>
        <p:nvSpPr>
          <p:cNvPr id="4" name="Slide Image Placeholder 3"/>
          <p:cNvSpPr>
            <a:spLocks noGrp="1" noRot="1" noChangeAspect="1"/>
          </p:cNvSpPr>
          <p:nvPr>
            <p:ph type="sldImg" idx="2"/>
          </p:nvPr>
        </p:nvSpPr>
        <p:spPr>
          <a:xfrm>
            <a:off x="420688" y="1241425"/>
            <a:ext cx="5951537" cy="3348038"/>
          </a:xfrm>
          <a:prstGeom prst="rect">
            <a:avLst/>
          </a:prstGeom>
          <a:noFill/>
          <a:ln w="12700">
            <a:solidFill>
              <a:prstClr val="black"/>
            </a:solidFill>
          </a:ln>
        </p:spPr>
      </p:sp>
      <p:sp>
        <p:nvSpPr>
          <p:cNvPr id="5" name="Notes Placeholder 4"/>
          <p:cNvSpPr>
            <a:spLocks noGrp="1"/>
          </p:cNvSpPr>
          <p:nvPr>
            <p:ph type="body" sz="quarter" idx="3"/>
          </p:nvPr>
        </p:nvSpPr>
        <p:spPr>
          <a:xfrm>
            <a:off x="679292" y="4776430"/>
            <a:ext cx="5434330" cy="3907989"/>
          </a:xfrm>
          <a:prstGeom prst="rect">
            <a:avLst/>
          </a:prstGeom>
        </p:spPr>
        <p:txBody>
          <a:bodyPr vert="horz" lIns="91266" tIns="45633" rIns="91266" bIns="4563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7076"/>
            <a:ext cx="2943596" cy="497975"/>
          </a:xfrm>
          <a:prstGeom prst="rect">
            <a:avLst/>
          </a:prstGeom>
        </p:spPr>
        <p:txBody>
          <a:bodyPr vert="horz" lIns="91266" tIns="45633" rIns="91266" bIns="45633" rtlCol="0" anchor="b"/>
          <a:lstStyle>
            <a:lvl1pPr algn="l">
              <a:defRPr sz="1200"/>
            </a:lvl1pPr>
          </a:lstStyle>
          <a:p>
            <a:endParaRPr lang="en-US"/>
          </a:p>
        </p:txBody>
      </p:sp>
      <p:sp>
        <p:nvSpPr>
          <p:cNvPr id="7" name="Slide Number Placeholder 6"/>
          <p:cNvSpPr>
            <a:spLocks noGrp="1"/>
          </p:cNvSpPr>
          <p:nvPr>
            <p:ph type="sldNum" sz="quarter" idx="5"/>
          </p:nvPr>
        </p:nvSpPr>
        <p:spPr>
          <a:xfrm>
            <a:off x="3847746" y="9427076"/>
            <a:ext cx="2943596" cy="497975"/>
          </a:xfrm>
          <a:prstGeom prst="rect">
            <a:avLst/>
          </a:prstGeom>
        </p:spPr>
        <p:txBody>
          <a:bodyPr vert="horz" lIns="91266" tIns="45633" rIns="91266" bIns="45633" rtlCol="0" anchor="b"/>
          <a:lstStyle>
            <a:lvl1pPr algn="r">
              <a:defRPr sz="1200"/>
            </a:lvl1pPr>
          </a:lstStyle>
          <a:p>
            <a:fld id="{CC573A14-1418-8445-A355-C4659B6B9114}" type="slidenum">
              <a:rPr lang="en-US" smtClean="0"/>
              <a:t>‹#›</a:t>
            </a:fld>
            <a:endParaRPr lang="en-US"/>
          </a:p>
        </p:txBody>
      </p:sp>
    </p:spTree>
    <p:extLst>
      <p:ext uri="{BB962C8B-B14F-4D97-AF65-F5344CB8AC3E}">
        <p14:creationId xmlns:p14="http://schemas.microsoft.com/office/powerpoint/2010/main" val="5328106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b="0" i="0"/>
            </a:pPr>
            <a:r>
              <a:rPr lang="1106"/>
              <a:t>Helo.</a:t>
            </a:r>
          </a:p>
          <a:p>
            <a:pPr>
              <a:defRPr b="0" i="0"/>
            </a:pPr>
            <a:r>
              <a:rPr lang="1106"/>
              <a:t>Dyma arweiniad i'r Deunyddiau Asesu Enghreifftiol Lefel 3 Iechyd a Gofal: Egwyddorion a Chyd-destunau – Uned 2</a:t>
            </a:r>
          </a:p>
          <a:p>
            <a:endParaRPr lang="en-US"/>
          </a:p>
        </p:txBody>
      </p:sp>
      <p:sp>
        <p:nvSpPr>
          <p:cNvPr id="4" name="Slide Number Placeholder 3"/>
          <p:cNvSpPr>
            <a:spLocks noGrp="1"/>
          </p:cNvSpPr>
          <p:nvPr>
            <p:ph type="sldNum" sz="quarter" idx="10"/>
          </p:nvPr>
        </p:nvSpPr>
        <p:spPr/>
        <p:txBody>
          <a:bodyPr/>
          <a:lstStyle/>
          <a:p>
            <a:pPr defTabSz="912663">
              <a:spcBef>
                <a:spcPct val="0"/>
              </a:spcBef>
              <a:spcAft>
                <a:spcPct val="0"/>
              </a:spcAft>
              <a:defRPr b="0" i="0"/>
            </a:pPr>
            <a:fld id="{EA61D2C2-7B10-4D35-B25C-C960926962D2}" type="slidenum">
              <a:rPr lang="en-US">
                <a:solidFill>
                  <a:prstClr val="black"/>
                </a:solidFill>
                <a:latin typeface="Calibri"/>
              </a:rPr>
              <a:pPr defTabSz="912663">
                <a:spcBef>
                  <a:spcPct val="0"/>
                </a:spcBef>
                <a:spcAft>
                  <a:spcPct val="0"/>
                </a:spcAft>
                <a:defRPr b="0" i="0"/>
              </a:pPr>
              <a:t>1</a:t>
            </a:fld>
            <a:endParaRPr lang="en-US">
              <a:solidFill>
                <a:prstClr val="black"/>
              </a:solidFill>
              <a:latin typeface="Calibri"/>
            </a:endParaRPr>
          </a:p>
        </p:txBody>
      </p:sp>
    </p:spTree>
    <p:extLst>
      <p:ext uri="{BB962C8B-B14F-4D97-AF65-F5344CB8AC3E}">
        <p14:creationId xmlns:p14="http://schemas.microsoft.com/office/powerpoint/2010/main" val="32391627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b="0" i="0"/>
            </a:pPr>
            <a:r>
              <a:rPr lang="1106"/>
              <a:t>Dyma'r cynllun marcio ar gyfer cwestiwn 1(b).</a:t>
            </a:r>
          </a:p>
          <a:p>
            <a:pPr defTabSz="912663">
              <a:spcBef>
                <a:spcPct val="0"/>
              </a:spcBef>
              <a:spcAft>
                <a:spcPct val="0"/>
              </a:spcAft>
              <a:defRPr b="0" i="0"/>
            </a:pPr>
            <a:r>
              <a:rPr lang="1106"/>
              <a:t>Rydym yn chwilio yma am dystiolaeth eich bod yn gallu dangos eich gwybodaeth am ddigwyddiadau bywyd rhagweladwy ac anrhagweladwy.</a:t>
            </a:r>
            <a:endParaRPr lang="en-GB"/>
          </a:p>
          <a:p>
            <a:pPr defTabSz="912663">
              <a:spcBef>
                <a:spcPct val="0"/>
              </a:spcBef>
              <a:spcAft>
                <a:spcPct val="0"/>
              </a:spcAft>
              <a:defRPr b="0" i="0"/>
            </a:pPr>
            <a:r>
              <a:rPr lang="1106" altLang="en-US">
                <a:latin typeface="Arial" panose="020B0604020202020204" pitchFamily="34" charset="0"/>
              </a:rPr>
              <a:t>Edrychwch ar eich atebion a thanlinellwch unrhyw beth yn eich ateb sydd hefyd yn y rhestri hyn.</a:t>
            </a:r>
          </a:p>
          <a:p>
            <a:endParaRPr lang="en-GB"/>
          </a:p>
        </p:txBody>
      </p:sp>
      <p:sp>
        <p:nvSpPr>
          <p:cNvPr id="4" name="Slide Number Placeholder 3"/>
          <p:cNvSpPr>
            <a:spLocks noGrp="1"/>
          </p:cNvSpPr>
          <p:nvPr>
            <p:ph type="sldNum" sz="quarter" idx="5"/>
          </p:nvPr>
        </p:nvSpPr>
        <p:spPr/>
        <p:txBody>
          <a:bodyPr/>
          <a:lstStyle/>
          <a:p>
            <a:pPr>
              <a:defRPr b="0" i="0"/>
            </a:pPr>
            <a:fld id="{D444800F-D079-46A2-AA3B-AD747F688CDD}" type="slidenum">
              <a:rPr lang="en-US" smtClean="0"/>
              <a:t>10</a:t>
            </a:fld>
            <a:endParaRPr lang="en-US"/>
          </a:p>
        </p:txBody>
      </p:sp>
    </p:spTree>
    <p:extLst>
      <p:ext uri="{BB962C8B-B14F-4D97-AF65-F5344CB8AC3E}">
        <p14:creationId xmlns:p14="http://schemas.microsoft.com/office/powerpoint/2010/main" val="38741465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663">
              <a:spcBef>
                <a:spcPct val="0"/>
              </a:spcBef>
              <a:spcAft>
                <a:spcPct val="0"/>
              </a:spcAft>
              <a:defRPr b="0" i="0"/>
            </a:pPr>
            <a:r>
              <a:rPr lang="1106"/>
              <a:t>Darllenwch y cwestiwn yn uchel.</a:t>
            </a:r>
          </a:p>
          <a:p>
            <a:pPr defTabSz="912663">
              <a:spcBef>
                <a:spcPct val="0"/>
              </a:spcBef>
              <a:spcAft>
                <a:spcPct val="0"/>
              </a:spcAft>
              <a:defRPr b="0" i="0"/>
            </a:pPr>
            <a:r>
              <a:rPr lang="1106"/>
              <a:t>Y gair gorchymyn yma yw 'Esboniwch' – rhoi manylion a rhesymau dros sut a pham mae rhywbeth fel y mae. </a:t>
            </a:r>
          </a:p>
          <a:p>
            <a:pPr marL="285207" indent="-285207">
              <a:buFont typeface="Arial" panose="020B0604020202020204" pitchFamily="34" charset="0"/>
              <a:buChar char="•"/>
              <a:defRPr b="0" i="0"/>
            </a:pPr>
            <a:r>
              <a:rPr lang="1106"/>
              <a:t>Darllenwch y cwestiwn yn ofalus.</a:t>
            </a:r>
          </a:p>
          <a:p>
            <a:pPr marL="285207" indent="-285207">
              <a:buFont typeface="Arial" panose="020B0604020202020204" pitchFamily="34" charset="0"/>
              <a:buChar char="•"/>
              <a:defRPr b="0" i="0"/>
            </a:pPr>
            <a:r>
              <a:rPr lang="1106"/>
              <a:t>Yma, mae gofyn i chi gyfeirio at ddamcaniaeth seicogymdeithasol Erikson yn eich ateb.</a:t>
            </a:r>
          </a:p>
          <a:p>
            <a:pPr marL="285207" indent="-285207">
              <a:buFont typeface="Arial" panose="020B0604020202020204" pitchFamily="34" charset="0"/>
              <a:buChar char="•"/>
              <a:defRPr b="0" i="0"/>
            </a:pPr>
            <a:r>
              <a:rPr lang="1106"/>
              <a:t>Mae sawl llinell ar gyfer eich ateb sy'n dangos bod angen ysgrifennu estynedig.</a:t>
            </a:r>
          </a:p>
          <a:p>
            <a:pPr marL="285207" indent="-285207">
              <a:buFont typeface="Arial" panose="020B0604020202020204" pitchFamily="34" charset="0"/>
              <a:buChar char="•"/>
              <a:defRPr b="0" i="0"/>
            </a:pPr>
            <a:r>
              <a:rPr lang="1106"/>
              <a:t>Mae hwn yn gwestiwn tariff uchel gan fod 6 marc ar gael.</a:t>
            </a:r>
          </a:p>
          <a:p>
            <a:pPr marL="285207" indent="-285207">
              <a:buFont typeface="Arial" panose="020B0604020202020204" pitchFamily="34" charset="0"/>
              <a:buChar char="•"/>
              <a:defRPr b="0" i="0"/>
            </a:pPr>
            <a:r>
              <a:rPr lang="1106"/>
              <a:t>Bydd esbonio dylanwadau cadarnhaol a negyddol yn eich helpu i gyrraedd y bandiau marciau uwch.</a:t>
            </a:r>
          </a:p>
          <a:p>
            <a:pPr defTabSz="912663">
              <a:spcBef>
                <a:spcPct val="0"/>
              </a:spcBef>
              <a:spcAft>
                <a:spcPct val="0"/>
              </a:spcAft>
              <a:defRPr/>
            </a:pPr>
            <a:endParaRPr lang="en-GB"/>
          </a:p>
          <a:p>
            <a:endParaRPr lang="en-GB"/>
          </a:p>
        </p:txBody>
      </p:sp>
      <p:sp>
        <p:nvSpPr>
          <p:cNvPr id="4" name="Slide Number Placeholder 3"/>
          <p:cNvSpPr>
            <a:spLocks noGrp="1"/>
          </p:cNvSpPr>
          <p:nvPr>
            <p:ph type="sldNum" sz="quarter" idx="5"/>
          </p:nvPr>
        </p:nvSpPr>
        <p:spPr/>
        <p:txBody>
          <a:bodyPr/>
          <a:lstStyle/>
          <a:p>
            <a:pPr>
              <a:defRPr b="0" i="0"/>
            </a:pPr>
            <a:fld id="{F3D26BE7-9854-48CC-B4BC-6AAAEE77B303}" type="slidenum">
              <a:rPr lang="en-US" smtClean="0"/>
              <a:t>11</a:t>
            </a:fld>
            <a:endParaRPr lang="en-US"/>
          </a:p>
        </p:txBody>
      </p:sp>
    </p:spTree>
    <p:extLst>
      <p:ext uri="{BB962C8B-B14F-4D97-AF65-F5344CB8AC3E}">
        <p14:creationId xmlns:p14="http://schemas.microsoft.com/office/powerpoint/2010/main" val="17269199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b="0" i="0"/>
            </a:pPr>
            <a:r>
              <a:rPr lang="1106"/>
              <a:t>Dyma'r cynllun marcio ar gyfer cwestiwn 1 (c).</a:t>
            </a:r>
          </a:p>
          <a:p>
            <a:pPr defTabSz="912663">
              <a:spcBef>
                <a:spcPct val="0"/>
              </a:spcBef>
              <a:spcAft>
                <a:spcPct val="0"/>
              </a:spcAft>
              <a:defRPr b="0" i="0"/>
            </a:pPr>
            <a:r>
              <a:rPr lang="1106"/>
              <a:t>Rydym yn chwilio yma am dystiolaeth eich bod yn gallu dangos eich gwybodaeth am ddamcaniaeth datblygu seicogymdeithasol Erikson.</a:t>
            </a:r>
            <a:endParaRPr lang="en-GB"/>
          </a:p>
          <a:p>
            <a:endParaRPr lang="en-GB"/>
          </a:p>
        </p:txBody>
      </p:sp>
      <p:sp>
        <p:nvSpPr>
          <p:cNvPr id="4" name="Slide Number Placeholder 3"/>
          <p:cNvSpPr>
            <a:spLocks noGrp="1"/>
          </p:cNvSpPr>
          <p:nvPr>
            <p:ph type="sldNum" sz="quarter" idx="5"/>
          </p:nvPr>
        </p:nvSpPr>
        <p:spPr/>
        <p:txBody>
          <a:bodyPr/>
          <a:lstStyle/>
          <a:p>
            <a:pPr>
              <a:defRPr b="0" i="0"/>
            </a:pPr>
            <a:fld id="{AD088B45-D150-4AC3-B075-353A640526F1}" type="slidenum">
              <a:rPr lang="en-US" smtClean="0"/>
              <a:t>12</a:t>
            </a:fld>
            <a:endParaRPr lang="en-US"/>
          </a:p>
        </p:txBody>
      </p:sp>
    </p:spTree>
    <p:extLst>
      <p:ext uri="{BB962C8B-B14F-4D97-AF65-F5344CB8AC3E}">
        <p14:creationId xmlns:p14="http://schemas.microsoft.com/office/powerpoint/2010/main" val="1445827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663">
              <a:spcBef>
                <a:spcPct val="0"/>
              </a:spcBef>
              <a:spcAft>
                <a:spcPct val="0"/>
              </a:spcAft>
              <a:defRPr b="0" i="0"/>
            </a:pPr>
            <a:r>
              <a:rPr lang="1106" altLang="en-US">
                <a:latin typeface="Arial" panose="020B0604020202020204" pitchFamily="34" charset="0"/>
              </a:rPr>
              <a:t>Cynllun marcio seiliedig ar fandiau yw hwn – felly mae angen i chi lunio barn ar eich ymateb cyn dyfarnu marc.</a:t>
            </a:r>
          </a:p>
          <a:p>
            <a:endParaRPr lang="en-GB"/>
          </a:p>
        </p:txBody>
      </p:sp>
      <p:sp>
        <p:nvSpPr>
          <p:cNvPr id="4" name="Slide Number Placeholder 3"/>
          <p:cNvSpPr>
            <a:spLocks noGrp="1"/>
          </p:cNvSpPr>
          <p:nvPr>
            <p:ph type="sldNum" sz="quarter" idx="5"/>
          </p:nvPr>
        </p:nvSpPr>
        <p:spPr/>
        <p:txBody>
          <a:bodyPr/>
          <a:lstStyle/>
          <a:p>
            <a:pPr>
              <a:defRPr b="0" i="0"/>
            </a:pPr>
            <a:fld id="{24D4CD79-8C5F-4858-AF75-CCD506C626F7}" type="slidenum">
              <a:rPr lang="en-US" smtClean="0"/>
              <a:t>13</a:t>
            </a:fld>
            <a:endParaRPr lang="en-US"/>
          </a:p>
        </p:txBody>
      </p:sp>
    </p:spTree>
    <p:extLst>
      <p:ext uri="{BB962C8B-B14F-4D97-AF65-F5344CB8AC3E}">
        <p14:creationId xmlns:p14="http://schemas.microsoft.com/office/powerpoint/2010/main" val="20454192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663">
              <a:spcBef>
                <a:spcPct val="0"/>
              </a:spcBef>
              <a:spcAft>
                <a:spcPct val="0"/>
              </a:spcAft>
              <a:defRPr b="0" i="0"/>
            </a:pPr>
            <a:r>
              <a:rPr lang="1106"/>
              <a:t>Darllenwch y cwestiwn yn uchel.</a:t>
            </a:r>
          </a:p>
          <a:p>
            <a:pPr defTabSz="912663">
              <a:spcBef>
                <a:spcPct val="0"/>
              </a:spcBef>
              <a:spcAft>
                <a:spcPct val="0"/>
              </a:spcAft>
              <a:defRPr b="0" i="0"/>
            </a:pPr>
            <a:r>
              <a:rPr lang="1106"/>
              <a:t>Y gair gorchymyn yma yw 'Archwiliwch' – ymchwilio'n agos ac yn fanwl.</a:t>
            </a:r>
          </a:p>
          <a:p>
            <a:endParaRPr lang="en-GB"/>
          </a:p>
        </p:txBody>
      </p:sp>
      <p:sp>
        <p:nvSpPr>
          <p:cNvPr id="4" name="Slide Number Placeholder 3"/>
          <p:cNvSpPr>
            <a:spLocks noGrp="1"/>
          </p:cNvSpPr>
          <p:nvPr>
            <p:ph type="sldNum" sz="quarter" idx="5"/>
          </p:nvPr>
        </p:nvSpPr>
        <p:spPr/>
        <p:txBody>
          <a:bodyPr/>
          <a:lstStyle/>
          <a:p>
            <a:pPr>
              <a:defRPr b="0" i="0"/>
            </a:pPr>
            <a:fld id="{D96DE6B4-A73B-4049-B2BF-50B1A83EEFBC}" type="slidenum">
              <a:rPr lang="en-US" smtClean="0"/>
              <a:t>14</a:t>
            </a:fld>
            <a:endParaRPr lang="en-US"/>
          </a:p>
        </p:txBody>
      </p:sp>
    </p:spTree>
    <p:extLst>
      <p:ext uri="{BB962C8B-B14F-4D97-AF65-F5344CB8AC3E}">
        <p14:creationId xmlns:p14="http://schemas.microsoft.com/office/powerpoint/2010/main" val="10686437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b="0" i="0"/>
            </a:pPr>
            <a:r>
              <a:rPr lang="1106"/>
              <a:t>Dyma'r cynllun marcio ar gyfer cwestiwn 1 (ch).</a:t>
            </a:r>
          </a:p>
          <a:p>
            <a:pPr>
              <a:defRPr b="0" i="0"/>
            </a:pPr>
            <a:r>
              <a:rPr lang="1106"/>
              <a:t>Rydym yn chwilio yma am dystiolaeth eich bod yn gallu dangos eich gwybodaeth am Carl Rogers a'r dull person-ganolog.</a:t>
            </a:r>
            <a:endParaRPr lang="en-GB"/>
          </a:p>
        </p:txBody>
      </p:sp>
      <p:sp>
        <p:nvSpPr>
          <p:cNvPr id="4" name="Slide Number Placeholder 3"/>
          <p:cNvSpPr>
            <a:spLocks noGrp="1"/>
          </p:cNvSpPr>
          <p:nvPr>
            <p:ph type="sldNum" sz="quarter" idx="5"/>
          </p:nvPr>
        </p:nvSpPr>
        <p:spPr/>
        <p:txBody>
          <a:bodyPr/>
          <a:lstStyle/>
          <a:p>
            <a:pPr>
              <a:defRPr b="0" i="0"/>
            </a:pPr>
            <a:fld id="{EE1D48C3-3C40-4F22-90B3-5252F896C39D}" type="slidenum">
              <a:rPr lang="en-US" smtClean="0"/>
              <a:t>15</a:t>
            </a:fld>
            <a:endParaRPr lang="en-US"/>
          </a:p>
        </p:txBody>
      </p:sp>
    </p:spTree>
    <p:extLst>
      <p:ext uri="{BB962C8B-B14F-4D97-AF65-F5344CB8AC3E}">
        <p14:creationId xmlns:p14="http://schemas.microsoft.com/office/powerpoint/2010/main" val="18537633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663">
              <a:spcBef>
                <a:spcPct val="0"/>
              </a:spcBef>
              <a:spcAft>
                <a:spcPct val="0"/>
              </a:spcAft>
              <a:defRPr b="0" i="0"/>
            </a:pPr>
            <a:r>
              <a:rPr lang="1106" altLang="en-US">
                <a:latin typeface="Arial" panose="020B0604020202020204" pitchFamily="34" charset="0"/>
              </a:rPr>
              <a:t>Cynllun marcio seiliedig ar fandiau yw hwn – felly mae angen i chi lunio barn ar eich ymateb cyn dyfarnu marc.</a:t>
            </a:r>
          </a:p>
          <a:p>
            <a:endParaRPr lang="en-GB"/>
          </a:p>
        </p:txBody>
      </p:sp>
      <p:sp>
        <p:nvSpPr>
          <p:cNvPr id="4" name="Slide Number Placeholder 3"/>
          <p:cNvSpPr>
            <a:spLocks noGrp="1"/>
          </p:cNvSpPr>
          <p:nvPr>
            <p:ph type="sldNum" sz="quarter" idx="5"/>
          </p:nvPr>
        </p:nvSpPr>
        <p:spPr/>
        <p:txBody>
          <a:bodyPr/>
          <a:lstStyle/>
          <a:p>
            <a:pPr>
              <a:defRPr b="0" i="0"/>
            </a:pPr>
            <a:fld id="{D160EAB3-23FD-49A7-B50C-0192775F35C4}" type="slidenum">
              <a:rPr lang="en-US" smtClean="0"/>
              <a:t>16</a:t>
            </a:fld>
            <a:endParaRPr lang="en-US"/>
          </a:p>
        </p:txBody>
      </p:sp>
    </p:spTree>
    <p:extLst>
      <p:ext uri="{BB962C8B-B14F-4D97-AF65-F5344CB8AC3E}">
        <p14:creationId xmlns:p14="http://schemas.microsoft.com/office/powerpoint/2010/main" val="9204414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663">
              <a:spcBef>
                <a:spcPct val="0"/>
              </a:spcBef>
              <a:spcAft>
                <a:spcPct val="0"/>
              </a:spcAft>
              <a:defRPr b="0" i="0"/>
            </a:pPr>
            <a:r>
              <a:rPr lang="1106"/>
              <a:t>Darllenwch y sleid.</a:t>
            </a:r>
          </a:p>
          <a:p>
            <a:endParaRPr lang="en-GB"/>
          </a:p>
        </p:txBody>
      </p:sp>
      <p:sp>
        <p:nvSpPr>
          <p:cNvPr id="4" name="Slide Number Placeholder 3"/>
          <p:cNvSpPr>
            <a:spLocks noGrp="1"/>
          </p:cNvSpPr>
          <p:nvPr>
            <p:ph type="sldNum" sz="quarter" idx="5"/>
          </p:nvPr>
        </p:nvSpPr>
        <p:spPr/>
        <p:txBody>
          <a:bodyPr/>
          <a:lstStyle/>
          <a:p>
            <a:pPr>
              <a:defRPr b="0" i="0"/>
            </a:pPr>
            <a:fld id="{49351526-F9D2-45F4-A831-B6D39FD71EDB}" type="slidenum">
              <a:rPr lang="en-US" smtClean="0"/>
              <a:t>17</a:t>
            </a:fld>
            <a:endParaRPr lang="en-US"/>
          </a:p>
        </p:txBody>
      </p:sp>
    </p:spTree>
    <p:extLst>
      <p:ext uri="{BB962C8B-B14F-4D97-AF65-F5344CB8AC3E}">
        <p14:creationId xmlns:p14="http://schemas.microsoft.com/office/powerpoint/2010/main" val="38258934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663">
              <a:spcBef>
                <a:spcPct val="0"/>
              </a:spcBef>
              <a:spcAft>
                <a:spcPct val="0"/>
              </a:spcAft>
              <a:defRPr b="0" i="0"/>
            </a:pPr>
            <a:r>
              <a:rPr lang="1106"/>
              <a:t>Darllenwch y cwestiwn yn uchel.</a:t>
            </a:r>
          </a:p>
          <a:p>
            <a:pPr>
              <a:defRPr b="0" i="0"/>
            </a:pPr>
            <a:r>
              <a:rPr lang="1106"/>
              <a:t>Y gair gorchymyn yma yw 'Nodwch' – rhoi ffeithiau neu enghreifftiau byr.</a:t>
            </a:r>
          </a:p>
          <a:p>
            <a:pPr>
              <a:defRPr b="0" i="0"/>
            </a:pPr>
            <a:r>
              <a:rPr lang="1106"/>
              <a:t>Darllenwch y wybodaeth cyn y cwestiwn yn ofalus a gwnewch yn siŵr eich bod yn cysylltu eich ateb â Hasheed.</a:t>
            </a:r>
          </a:p>
          <a:p>
            <a:pPr defTabSz="912663">
              <a:spcBef>
                <a:spcPct val="0"/>
              </a:spcBef>
              <a:spcAft>
                <a:spcPct val="0"/>
              </a:spcAft>
              <a:defRPr/>
            </a:pPr>
            <a:endParaRPr lang="en-GB"/>
          </a:p>
          <a:p>
            <a:endParaRPr lang="en-GB"/>
          </a:p>
        </p:txBody>
      </p:sp>
      <p:sp>
        <p:nvSpPr>
          <p:cNvPr id="4" name="Slide Number Placeholder 3"/>
          <p:cNvSpPr>
            <a:spLocks noGrp="1"/>
          </p:cNvSpPr>
          <p:nvPr>
            <p:ph type="sldNum" sz="quarter" idx="5"/>
          </p:nvPr>
        </p:nvSpPr>
        <p:spPr/>
        <p:txBody>
          <a:bodyPr/>
          <a:lstStyle/>
          <a:p>
            <a:pPr>
              <a:defRPr b="0" i="0"/>
            </a:pPr>
            <a:fld id="{2ADBA776-1FF6-4EAE-A11F-C37F26B86DE5}" type="slidenum">
              <a:rPr lang="en-US" smtClean="0"/>
              <a:t>18</a:t>
            </a:fld>
            <a:endParaRPr lang="en-US"/>
          </a:p>
        </p:txBody>
      </p:sp>
    </p:spTree>
    <p:extLst>
      <p:ext uri="{BB962C8B-B14F-4D97-AF65-F5344CB8AC3E}">
        <p14:creationId xmlns:p14="http://schemas.microsoft.com/office/powerpoint/2010/main" val="8085023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b="0" i="0"/>
            </a:pPr>
            <a:r>
              <a:rPr lang="1106"/>
              <a:t>Dyma'r cynllun marcio ar gyfer cwestiwn 2 (a).</a:t>
            </a:r>
          </a:p>
          <a:p>
            <a:pPr>
              <a:defRPr b="0" i="0"/>
            </a:pPr>
            <a:r>
              <a:rPr lang="1106"/>
              <a:t>Rydym yn chwilio yma am dystiolaeth eich bod yn gallu dangos eich gwybodaeth am wasanaethau gofal a chymorth.</a:t>
            </a:r>
          </a:p>
          <a:p>
            <a:pPr>
              <a:defRPr b="0" i="0"/>
            </a:pPr>
            <a:r>
              <a:rPr lang="1106" altLang="en-US">
                <a:latin typeface="Arial" panose="020B0604020202020204" pitchFamily="34" charset="0"/>
              </a:rPr>
              <a:t>Edrychwch ar eich atebion a rhowch 1 marc am bob ateb cywir, hyd at uchafswm o 2.</a:t>
            </a:r>
            <a:endParaRPr lang="en-GB"/>
          </a:p>
          <a:p>
            <a:endParaRPr lang="en-GB"/>
          </a:p>
        </p:txBody>
      </p:sp>
      <p:sp>
        <p:nvSpPr>
          <p:cNvPr id="4" name="Slide Number Placeholder 3"/>
          <p:cNvSpPr>
            <a:spLocks noGrp="1"/>
          </p:cNvSpPr>
          <p:nvPr>
            <p:ph type="sldNum" sz="quarter" idx="5"/>
          </p:nvPr>
        </p:nvSpPr>
        <p:spPr/>
        <p:txBody>
          <a:bodyPr/>
          <a:lstStyle/>
          <a:p>
            <a:pPr>
              <a:defRPr b="0" i="0"/>
            </a:pPr>
            <a:fld id="{5A721C40-A58E-4894-9A26-71F0C47A4DD3}" type="slidenum">
              <a:rPr lang="en-US" smtClean="0"/>
              <a:t>19</a:t>
            </a:fld>
            <a:endParaRPr lang="en-US"/>
          </a:p>
        </p:txBody>
      </p:sp>
    </p:spTree>
    <p:extLst>
      <p:ext uri="{BB962C8B-B14F-4D97-AF65-F5344CB8AC3E}">
        <p14:creationId xmlns:p14="http://schemas.microsoft.com/office/powerpoint/2010/main" val="3813321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b="0" i="0"/>
            </a:pPr>
            <a:r>
              <a:rPr lang="1106"/>
              <a:t>O'ch blaen, dylech chi gael:</a:t>
            </a:r>
          </a:p>
          <a:p>
            <a:pPr>
              <a:defRPr b="0" i="0"/>
            </a:pPr>
            <a:r>
              <a:rPr lang="1106"/>
              <a:t>Copi o'r papur arholiad</a:t>
            </a:r>
          </a:p>
          <a:p>
            <a:pPr>
              <a:defRPr b="0" i="0"/>
            </a:pPr>
            <a:r>
              <a:rPr lang="1106"/>
              <a:t>Pen a phensil</a:t>
            </a:r>
          </a:p>
          <a:p>
            <a:pPr>
              <a:defRPr b="0" i="0"/>
            </a:pPr>
            <a:r>
              <a:rPr lang="1106"/>
              <a:t>Amlygwr, a fydd yn eich helpu i nodi pwyntiau allweddol yn y cwestiwn</a:t>
            </a:r>
          </a:p>
          <a:p>
            <a:pPr>
              <a:defRPr b="0" i="0"/>
            </a:pPr>
            <a:r>
              <a:rPr lang="1106"/>
              <a:t>Oriawr i'ch helpu i gadw llygad ar yr amser </a:t>
            </a:r>
          </a:p>
          <a:p>
            <a:pPr>
              <a:defRPr b="0" i="0"/>
            </a:pPr>
            <a:r>
              <a:rPr lang="1106"/>
              <a:t>A nodiadau post-it – rhag ofn y bydd angen i chi ysgrifennu unrhyw ymholiadau i'ch athro </a:t>
            </a:r>
          </a:p>
          <a:p>
            <a:endParaRPr lang="en-GB"/>
          </a:p>
        </p:txBody>
      </p:sp>
      <p:sp>
        <p:nvSpPr>
          <p:cNvPr id="4" name="Slide Number Placeholder 3"/>
          <p:cNvSpPr>
            <a:spLocks noGrp="1"/>
          </p:cNvSpPr>
          <p:nvPr>
            <p:ph type="sldNum" sz="quarter" idx="5"/>
          </p:nvPr>
        </p:nvSpPr>
        <p:spPr/>
        <p:txBody>
          <a:bodyPr/>
          <a:lstStyle/>
          <a:p>
            <a:pPr>
              <a:defRPr b="0" i="0"/>
            </a:pPr>
            <a:fld id="{4C1DA530-4056-4A6B-B816-4742456BCD03}" type="slidenum">
              <a:rPr lang="en-US" smtClean="0"/>
              <a:t>2</a:t>
            </a:fld>
            <a:endParaRPr lang="en-US"/>
          </a:p>
        </p:txBody>
      </p:sp>
    </p:spTree>
    <p:extLst>
      <p:ext uri="{BB962C8B-B14F-4D97-AF65-F5344CB8AC3E}">
        <p14:creationId xmlns:p14="http://schemas.microsoft.com/office/powerpoint/2010/main" val="15180681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663">
              <a:spcBef>
                <a:spcPct val="0"/>
              </a:spcBef>
              <a:spcAft>
                <a:spcPct val="0"/>
              </a:spcAft>
              <a:defRPr b="0" i="0"/>
            </a:pPr>
            <a:r>
              <a:rPr lang="1106"/>
              <a:t>Darllenwch y cwestiwn yn uchel.</a:t>
            </a:r>
          </a:p>
          <a:p>
            <a:pPr defTabSz="912663">
              <a:spcBef>
                <a:spcPct val="0"/>
              </a:spcBef>
              <a:spcAft>
                <a:spcPct val="0"/>
              </a:spcAft>
              <a:defRPr b="0" i="0"/>
            </a:pPr>
            <a:r>
              <a:rPr lang="1106"/>
              <a:t>Y gair gorchymyn yma yw 'Esboniwch' – rhoi manylion a rhesymau dros sut a pham mae rhywbeth fel y mae. </a:t>
            </a:r>
          </a:p>
          <a:p>
            <a:endParaRPr lang="en-GB"/>
          </a:p>
        </p:txBody>
      </p:sp>
      <p:sp>
        <p:nvSpPr>
          <p:cNvPr id="4" name="Slide Number Placeholder 3"/>
          <p:cNvSpPr>
            <a:spLocks noGrp="1"/>
          </p:cNvSpPr>
          <p:nvPr>
            <p:ph type="sldNum" sz="quarter" idx="5"/>
          </p:nvPr>
        </p:nvSpPr>
        <p:spPr/>
        <p:txBody>
          <a:bodyPr/>
          <a:lstStyle/>
          <a:p>
            <a:pPr>
              <a:defRPr b="0" i="0"/>
            </a:pPr>
            <a:fld id="{72691349-FA89-49CB-96F1-75BA8E1265CA}" type="slidenum">
              <a:rPr lang="en-US" smtClean="0"/>
              <a:t>20</a:t>
            </a:fld>
            <a:endParaRPr lang="en-US"/>
          </a:p>
        </p:txBody>
      </p:sp>
    </p:spTree>
    <p:extLst>
      <p:ext uri="{BB962C8B-B14F-4D97-AF65-F5344CB8AC3E}">
        <p14:creationId xmlns:p14="http://schemas.microsoft.com/office/powerpoint/2010/main" val="33175171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b="0" i="0"/>
            </a:pPr>
            <a:r>
              <a:rPr lang="1106"/>
              <a:t>Dyma'r cynllun marcio ar gyfer cwestiwn 2 (b).</a:t>
            </a:r>
          </a:p>
          <a:p>
            <a:pPr>
              <a:defRPr b="0" i="0"/>
            </a:pPr>
            <a:r>
              <a:rPr lang="1106"/>
              <a:t>Rydym yn chwilio yma am dystiolaeth eich bod yn gallu dangos eich gwybodaeth am asesiadau, gwasanaethau a chefnogaeth.</a:t>
            </a:r>
            <a:endParaRPr lang="en-US"/>
          </a:p>
          <a:p>
            <a:pPr>
              <a:defRPr b="0" i="0"/>
            </a:pPr>
            <a:r>
              <a:rPr lang="1106" altLang="en-US">
                <a:latin typeface="Arial" panose="020B0604020202020204" pitchFamily="34" charset="0"/>
              </a:rPr>
              <a:t>Edrychwch ar eich atebion a thanlinellwch unrhyw beth sydd yn y rhestri hyn.</a:t>
            </a:r>
          </a:p>
          <a:p>
            <a:endParaRPr lang="en-GB"/>
          </a:p>
        </p:txBody>
      </p:sp>
      <p:sp>
        <p:nvSpPr>
          <p:cNvPr id="4" name="Slide Number Placeholder 3"/>
          <p:cNvSpPr>
            <a:spLocks noGrp="1"/>
          </p:cNvSpPr>
          <p:nvPr>
            <p:ph type="sldNum" sz="quarter" idx="5"/>
          </p:nvPr>
        </p:nvSpPr>
        <p:spPr/>
        <p:txBody>
          <a:bodyPr/>
          <a:lstStyle/>
          <a:p>
            <a:pPr>
              <a:defRPr b="0" i="0"/>
            </a:pPr>
            <a:fld id="{834C5485-25A0-4BAE-8C03-0E3E886DDC29}" type="slidenum">
              <a:rPr lang="en-US" smtClean="0"/>
              <a:t>21</a:t>
            </a:fld>
            <a:endParaRPr lang="en-US"/>
          </a:p>
        </p:txBody>
      </p:sp>
    </p:spTree>
    <p:extLst>
      <p:ext uri="{BB962C8B-B14F-4D97-AF65-F5344CB8AC3E}">
        <p14:creationId xmlns:p14="http://schemas.microsoft.com/office/powerpoint/2010/main" val="39747722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663">
              <a:spcBef>
                <a:spcPct val="0"/>
              </a:spcBef>
              <a:spcAft>
                <a:spcPct val="0"/>
              </a:spcAft>
              <a:defRPr b="0" i="0"/>
            </a:pPr>
            <a:r>
              <a:rPr lang="1106"/>
              <a:t>Darllenwch y cwestiwn yn uchel. </a:t>
            </a:r>
          </a:p>
          <a:p>
            <a:pPr defTabSz="912663">
              <a:spcBef>
                <a:spcPct val="0"/>
              </a:spcBef>
              <a:spcAft>
                <a:spcPct val="0"/>
              </a:spcAft>
              <a:defRPr b="0" i="0"/>
            </a:pPr>
            <a:r>
              <a:rPr lang="1106"/>
              <a:t>Mae hwn yn gwestiwn 6 marc. Cynlluniwch eich ateb yn ofalus.   Mae angen ateb da iawn a manwl er mwyn cyrraedd y bandiau marciau uchaf.</a:t>
            </a:r>
          </a:p>
          <a:p>
            <a:pPr>
              <a:defRPr b="0" i="0"/>
            </a:pPr>
            <a:r>
              <a:rPr lang="1106"/>
              <a:t>Y gair gorchymyn yma yw 'Esboniwch' – rhoi manylion a rhesymau dros sut a pham mae rhywbeth fel y mae.</a:t>
            </a:r>
          </a:p>
          <a:p>
            <a:pPr>
              <a:defRPr b="0" i="0"/>
            </a:pPr>
            <a:r>
              <a:rPr lang="1106"/>
              <a:t>Mae angen i'ch ateb fanylu ar sut a pham mae cynlluniau gofal a chymorth yn cefnogi Hasheed i gyflawni ei ganlyniadau llesiant.</a:t>
            </a:r>
          </a:p>
          <a:p>
            <a:endParaRPr lang="en-GB"/>
          </a:p>
        </p:txBody>
      </p:sp>
      <p:sp>
        <p:nvSpPr>
          <p:cNvPr id="4" name="Slide Number Placeholder 3"/>
          <p:cNvSpPr>
            <a:spLocks noGrp="1"/>
          </p:cNvSpPr>
          <p:nvPr>
            <p:ph type="sldNum" sz="quarter" idx="5"/>
          </p:nvPr>
        </p:nvSpPr>
        <p:spPr/>
        <p:txBody>
          <a:bodyPr/>
          <a:lstStyle/>
          <a:p>
            <a:pPr>
              <a:defRPr b="0" i="0"/>
            </a:pPr>
            <a:fld id="{51D1207B-06E0-41E8-9EE7-6D1CD4EBE41F}" type="slidenum">
              <a:rPr lang="en-US" smtClean="0"/>
              <a:t>22</a:t>
            </a:fld>
            <a:endParaRPr lang="en-US"/>
          </a:p>
        </p:txBody>
      </p:sp>
    </p:spTree>
    <p:extLst>
      <p:ext uri="{BB962C8B-B14F-4D97-AF65-F5344CB8AC3E}">
        <p14:creationId xmlns:p14="http://schemas.microsoft.com/office/powerpoint/2010/main" val="42652272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b="0" i="0"/>
            </a:pPr>
            <a:r>
              <a:rPr lang="1106"/>
              <a:t>Dyma'r cynllun marcio ar gyfer cwestiwn 2 (c).</a:t>
            </a:r>
            <a:endParaRPr lang="en-GB"/>
          </a:p>
          <a:p>
            <a:pPr>
              <a:defRPr b="0" i="0"/>
            </a:pPr>
            <a:r>
              <a:rPr lang="1106"/>
              <a:t>Rydym yn chwilio yma am dystiolaeth eich bod yn gallu dangos eich gwybodaeth am rôl cynlluniau gofal a chymorth.</a:t>
            </a:r>
          </a:p>
          <a:p>
            <a:pPr>
              <a:defRPr b="0" i="0"/>
            </a:pPr>
            <a:r>
              <a:rPr lang="1106" altLang="en-US">
                <a:latin typeface="Arial" panose="020B0604020202020204" pitchFamily="34" charset="0"/>
              </a:rPr>
              <a:t>Edrychwch ar eich atebion a thanlinellwch unrhyw beth sydd yn y rhestr.</a:t>
            </a:r>
          </a:p>
          <a:p>
            <a:endParaRPr lang="en-GB"/>
          </a:p>
        </p:txBody>
      </p:sp>
      <p:sp>
        <p:nvSpPr>
          <p:cNvPr id="4" name="Slide Number Placeholder 3"/>
          <p:cNvSpPr>
            <a:spLocks noGrp="1"/>
          </p:cNvSpPr>
          <p:nvPr>
            <p:ph type="sldNum" sz="quarter" idx="5"/>
          </p:nvPr>
        </p:nvSpPr>
        <p:spPr/>
        <p:txBody>
          <a:bodyPr/>
          <a:lstStyle/>
          <a:p>
            <a:pPr>
              <a:defRPr b="0" i="0"/>
            </a:pPr>
            <a:fld id="{C7DCEC32-8CF5-4E7E-AEDC-CAC33E0CE0A6}" type="slidenum">
              <a:rPr lang="en-US" smtClean="0"/>
              <a:t>23</a:t>
            </a:fld>
            <a:endParaRPr lang="en-US"/>
          </a:p>
        </p:txBody>
      </p:sp>
    </p:spTree>
    <p:extLst>
      <p:ext uri="{BB962C8B-B14F-4D97-AF65-F5344CB8AC3E}">
        <p14:creationId xmlns:p14="http://schemas.microsoft.com/office/powerpoint/2010/main" val="29313143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663">
              <a:spcBef>
                <a:spcPct val="0"/>
              </a:spcBef>
              <a:spcAft>
                <a:spcPct val="0"/>
              </a:spcAft>
              <a:defRPr b="0" i="0"/>
            </a:pPr>
            <a:r>
              <a:rPr lang="1106" altLang="en-US">
                <a:latin typeface="Arial" panose="020B0604020202020204" pitchFamily="34" charset="0"/>
              </a:rPr>
              <a:t>Cynllun marcio seiliedig ar fandiau yw hwn – felly mae angen i chi lunio barn ar eich ymateb cyn dyfarnu marc.</a:t>
            </a:r>
          </a:p>
          <a:p>
            <a:endParaRPr lang="en-GB"/>
          </a:p>
        </p:txBody>
      </p:sp>
      <p:sp>
        <p:nvSpPr>
          <p:cNvPr id="4" name="Slide Number Placeholder 3"/>
          <p:cNvSpPr>
            <a:spLocks noGrp="1"/>
          </p:cNvSpPr>
          <p:nvPr>
            <p:ph type="sldNum" sz="quarter" idx="5"/>
          </p:nvPr>
        </p:nvSpPr>
        <p:spPr/>
        <p:txBody>
          <a:bodyPr/>
          <a:lstStyle/>
          <a:p>
            <a:pPr>
              <a:defRPr b="0" i="0"/>
            </a:pPr>
            <a:fld id="{0ACA00F0-3FCF-46F0-BADE-F52E64532FFB}" type="slidenum">
              <a:rPr lang="en-US" smtClean="0"/>
              <a:t>24</a:t>
            </a:fld>
            <a:endParaRPr lang="en-US"/>
          </a:p>
        </p:txBody>
      </p:sp>
    </p:spTree>
    <p:extLst>
      <p:ext uri="{BB962C8B-B14F-4D97-AF65-F5344CB8AC3E}">
        <p14:creationId xmlns:p14="http://schemas.microsoft.com/office/powerpoint/2010/main" val="4449345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663">
              <a:spcBef>
                <a:spcPct val="0"/>
              </a:spcBef>
              <a:spcAft>
                <a:spcPct val="0"/>
              </a:spcAft>
              <a:defRPr b="0" i="0"/>
            </a:pPr>
            <a:r>
              <a:rPr lang="1106"/>
              <a:t>Darllenwch y cwestiwn yn uchel.</a:t>
            </a:r>
          </a:p>
          <a:p>
            <a:pPr>
              <a:defRPr b="0" i="0"/>
            </a:pPr>
            <a:r>
              <a:rPr lang="1106"/>
              <a:t>Y gair gorchymyn yma yw 'Trafodwch' – archwilio mater yn fanwl/mewn ffordd strwythuredig, gan ystyried syniadau gwahanol.</a:t>
            </a:r>
          </a:p>
          <a:p>
            <a:pPr>
              <a:defRPr b="0" i="0"/>
            </a:pPr>
            <a:r>
              <a:rPr lang="1106"/>
              <a:t>Mae sawl gair allweddol yma.  Bydd angen i chi fynd i'r afael â phob un gan gyfeirio at sut mae'n gallu helpu Hasheed i gyflawni ei ganlyniadau llesiant ei hun.</a:t>
            </a:r>
          </a:p>
          <a:p>
            <a:pPr>
              <a:defRPr b="0" i="0"/>
            </a:pPr>
            <a:r>
              <a:rPr lang="1106"/>
              <a:t>Cynlluniwch eich ateb a chofiwch gynnwys agweddau cadarnhaol a negyddol yn eich trafodaeth.</a:t>
            </a:r>
          </a:p>
          <a:p>
            <a:endParaRPr lang="en-GB"/>
          </a:p>
        </p:txBody>
      </p:sp>
      <p:sp>
        <p:nvSpPr>
          <p:cNvPr id="4" name="Slide Number Placeholder 3"/>
          <p:cNvSpPr>
            <a:spLocks noGrp="1"/>
          </p:cNvSpPr>
          <p:nvPr>
            <p:ph type="sldNum" sz="quarter" idx="5"/>
          </p:nvPr>
        </p:nvSpPr>
        <p:spPr/>
        <p:txBody>
          <a:bodyPr/>
          <a:lstStyle/>
          <a:p>
            <a:pPr>
              <a:defRPr b="0" i="0"/>
            </a:pPr>
            <a:fld id="{223B98FE-D752-4D83-9A7A-8DCC428F42F1}" type="slidenum">
              <a:rPr lang="en-US" smtClean="0"/>
              <a:t>25</a:t>
            </a:fld>
            <a:endParaRPr lang="en-US"/>
          </a:p>
        </p:txBody>
      </p:sp>
    </p:spTree>
    <p:extLst>
      <p:ext uri="{BB962C8B-B14F-4D97-AF65-F5344CB8AC3E}">
        <p14:creationId xmlns:p14="http://schemas.microsoft.com/office/powerpoint/2010/main" val="18131390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b="0" i="0"/>
            </a:pPr>
            <a:r>
              <a:rPr lang="1106"/>
              <a:t>Dyma'r cynllun marcio ar gyfer cwestiwn 2 (ch).</a:t>
            </a:r>
          </a:p>
          <a:p>
            <a:pPr>
              <a:defRPr b="0" i="0"/>
            </a:pPr>
            <a:r>
              <a:rPr lang="1106"/>
              <a:t>Rydym yn chwilio yma am dystiolaeth eich bod yn gallu dangos eich gwybodaeth am gyflawni canlyniadau llesiant.</a:t>
            </a:r>
            <a:endParaRPr lang="en-US"/>
          </a:p>
          <a:p>
            <a:pPr>
              <a:defRPr b="0" i="0"/>
            </a:pPr>
            <a:r>
              <a:rPr lang="1106" altLang="en-US">
                <a:latin typeface="Arial" panose="020B0604020202020204" pitchFamily="34" charset="0"/>
              </a:rPr>
              <a:t>Edrychwch ar eich atebion a thanlinellwch unrhyw beth sydd yn y rhestr hon.</a:t>
            </a:r>
          </a:p>
          <a:p>
            <a:endParaRPr lang="en-GB"/>
          </a:p>
        </p:txBody>
      </p:sp>
      <p:sp>
        <p:nvSpPr>
          <p:cNvPr id="4" name="Slide Number Placeholder 3"/>
          <p:cNvSpPr>
            <a:spLocks noGrp="1"/>
          </p:cNvSpPr>
          <p:nvPr>
            <p:ph type="sldNum" sz="quarter" idx="5"/>
          </p:nvPr>
        </p:nvSpPr>
        <p:spPr/>
        <p:txBody>
          <a:bodyPr/>
          <a:lstStyle/>
          <a:p>
            <a:pPr>
              <a:defRPr b="0" i="0"/>
            </a:pPr>
            <a:fld id="{323D7FA7-9A3F-47E4-ABB4-677D169E488E}" type="slidenum">
              <a:rPr lang="en-US" smtClean="0"/>
              <a:t>26</a:t>
            </a:fld>
            <a:endParaRPr lang="en-US"/>
          </a:p>
        </p:txBody>
      </p:sp>
    </p:spTree>
    <p:extLst>
      <p:ext uri="{BB962C8B-B14F-4D97-AF65-F5344CB8AC3E}">
        <p14:creationId xmlns:p14="http://schemas.microsoft.com/office/powerpoint/2010/main" val="17966549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663">
              <a:spcBef>
                <a:spcPct val="0"/>
              </a:spcBef>
              <a:spcAft>
                <a:spcPct val="0"/>
              </a:spcAft>
              <a:defRPr b="0" i="0"/>
            </a:pPr>
            <a:r>
              <a:rPr lang="1106" altLang="en-US">
                <a:latin typeface="Arial" panose="020B0604020202020204" pitchFamily="34" charset="0"/>
              </a:rPr>
              <a:t>Mae hwn yn gynllun marcio seiliedig ar fandiau; mae'r marciau yma hefyd yn cael eu rhannu rhwng AA1 ac AA3 – felly mae angen i chi lunio barn ar eich ymateb cyn dyfarnu marc.</a:t>
            </a:r>
          </a:p>
          <a:p>
            <a:endParaRPr lang="en-GB"/>
          </a:p>
        </p:txBody>
      </p:sp>
      <p:sp>
        <p:nvSpPr>
          <p:cNvPr id="4" name="Slide Number Placeholder 3"/>
          <p:cNvSpPr>
            <a:spLocks noGrp="1"/>
          </p:cNvSpPr>
          <p:nvPr>
            <p:ph type="sldNum" sz="quarter" idx="5"/>
          </p:nvPr>
        </p:nvSpPr>
        <p:spPr/>
        <p:txBody>
          <a:bodyPr/>
          <a:lstStyle/>
          <a:p>
            <a:pPr>
              <a:defRPr b="0" i="0"/>
            </a:pPr>
            <a:fld id="{02A2BFCE-CDBE-43C6-AA9D-2C9514C2591B}" type="slidenum">
              <a:rPr lang="en-US" smtClean="0"/>
              <a:t>27</a:t>
            </a:fld>
            <a:endParaRPr lang="en-US"/>
          </a:p>
        </p:txBody>
      </p:sp>
    </p:spTree>
    <p:extLst>
      <p:ext uri="{BB962C8B-B14F-4D97-AF65-F5344CB8AC3E}">
        <p14:creationId xmlns:p14="http://schemas.microsoft.com/office/powerpoint/2010/main" val="16260511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663">
              <a:spcBef>
                <a:spcPct val="0"/>
              </a:spcBef>
              <a:spcAft>
                <a:spcPct val="0"/>
              </a:spcAft>
              <a:defRPr b="0" i="0"/>
            </a:pPr>
            <a:r>
              <a:rPr lang="1106"/>
              <a:t>Darllenwch y sleid.</a:t>
            </a:r>
          </a:p>
          <a:p>
            <a:endParaRPr lang="en-GB"/>
          </a:p>
        </p:txBody>
      </p:sp>
      <p:sp>
        <p:nvSpPr>
          <p:cNvPr id="4" name="Slide Number Placeholder 3"/>
          <p:cNvSpPr>
            <a:spLocks noGrp="1"/>
          </p:cNvSpPr>
          <p:nvPr>
            <p:ph type="sldNum" sz="quarter" idx="5"/>
          </p:nvPr>
        </p:nvSpPr>
        <p:spPr/>
        <p:txBody>
          <a:bodyPr/>
          <a:lstStyle/>
          <a:p>
            <a:pPr>
              <a:defRPr b="0" i="0"/>
            </a:pPr>
            <a:fld id="{56B9A059-FED7-4832-9F84-F7C821751029}" type="slidenum">
              <a:rPr lang="en-US" smtClean="0"/>
              <a:t>28</a:t>
            </a:fld>
            <a:endParaRPr lang="en-US"/>
          </a:p>
        </p:txBody>
      </p:sp>
    </p:spTree>
    <p:extLst>
      <p:ext uri="{BB962C8B-B14F-4D97-AF65-F5344CB8AC3E}">
        <p14:creationId xmlns:p14="http://schemas.microsoft.com/office/powerpoint/2010/main" val="2410703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663">
              <a:spcBef>
                <a:spcPct val="0"/>
              </a:spcBef>
              <a:spcAft>
                <a:spcPct val="0"/>
              </a:spcAft>
              <a:defRPr b="0" i="0"/>
            </a:pPr>
            <a:r>
              <a:rPr lang="1106"/>
              <a:t>Darllenwch y cwestiwn yn uchel.</a:t>
            </a:r>
          </a:p>
          <a:p>
            <a:pPr defTabSz="912663">
              <a:spcBef>
                <a:spcPct val="0"/>
              </a:spcBef>
              <a:spcAft>
                <a:spcPct val="0"/>
              </a:spcAft>
              <a:defRPr b="0" i="0"/>
            </a:pPr>
            <a:r>
              <a:rPr lang="1106"/>
              <a:t>Y gair gorchymyn yma yw 'Nodwch' – rhoi ffeithiau neu enghreifftiau byr.</a:t>
            </a:r>
          </a:p>
          <a:p>
            <a:endParaRPr lang="en-GB"/>
          </a:p>
        </p:txBody>
      </p:sp>
      <p:sp>
        <p:nvSpPr>
          <p:cNvPr id="4" name="Slide Number Placeholder 3"/>
          <p:cNvSpPr>
            <a:spLocks noGrp="1"/>
          </p:cNvSpPr>
          <p:nvPr>
            <p:ph type="sldNum" sz="quarter" idx="5"/>
          </p:nvPr>
        </p:nvSpPr>
        <p:spPr/>
        <p:txBody>
          <a:bodyPr/>
          <a:lstStyle/>
          <a:p>
            <a:pPr>
              <a:defRPr b="0" i="0"/>
            </a:pPr>
            <a:fld id="{A12F6CD5-6F04-4E13-A69E-317951723D1F}" type="slidenum">
              <a:rPr lang="en-US" smtClean="0"/>
              <a:t>29</a:t>
            </a:fld>
            <a:endParaRPr lang="en-US"/>
          </a:p>
        </p:txBody>
      </p:sp>
    </p:spTree>
    <p:extLst>
      <p:ext uri="{BB962C8B-B14F-4D97-AF65-F5344CB8AC3E}">
        <p14:creationId xmlns:p14="http://schemas.microsoft.com/office/powerpoint/2010/main" val="27248965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b="0" i="0"/>
            </a:pPr>
            <a:r>
              <a:rPr lang="1106"/>
              <a:t>Mae'r papur arholiad hwn yn dod o'r Deunyddiau Asesu Enghreifftiol.</a:t>
            </a:r>
          </a:p>
          <a:p>
            <a:pPr>
              <a:defRPr b="0" i="0"/>
            </a:pPr>
            <a:r>
              <a:rPr lang="1106"/>
              <a:t>Mae'n profi'r cynnwys a fydd wedi’i addysgu i chi ar gyfer Lefel 3 Iechyd  a Gofal Cymdeithasol: Egwyddorion a Chyd-destunau.</a:t>
            </a:r>
          </a:p>
          <a:p>
            <a:pPr>
              <a:defRPr b="0" i="0"/>
            </a:pPr>
            <a:r>
              <a:rPr lang="1106"/>
              <a:t>Mae'r arholiad yn 1 awr a 45 munud o hyd.</a:t>
            </a:r>
          </a:p>
          <a:p>
            <a:pPr>
              <a:defRPr b="0" i="0"/>
            </a:pPr>
            <a:r>
              <a:rPr lang="1106"/>
              <a:t>Mae'r papur yn cynnwys 7 cwestiwn.</a:t>
            </a:r>
          </a:p>
          <a:p>
            <a:pPr>
              <a:defRPr b="0" i="0"/>
            </a:pPr>
            <a:r>
              <a:rPr lang="1106"/>
              <a:t>Mae'r mathau o gwestiynau yn amrywio.</a:t>
            </a:r>
          </a:p>
          <a:p>
            <a:pPr>
              <a:defRPr b="0" i="0"/>
            </a:pPr>
            <a:r>
              <a:rPr lang="1106"/>
              <a:t>Bydd y papur yn asesu AA1, AA2 ac AA3.</a:t>
            </a:r>
          </a:p>
          <a:p>
            <a:pPr>
              <a:defRPr b="0" i="0"/>
            </a:pPr>
            <a:r>
              <a:rPr lang="1106"/>
              <a:t>100 yw’r marc uchaf ar gyfer y papur hwn.</a:t>
            </a:r>
          </a:p>
          <a:p>
            <a:endParaRPr lang="en-GB"/>
          </a:p>
        </p:txBody>
      </p:sp>
      <p:sp>
        <p:nvSpPr>
          <p:cNvPr id="4" name="Slide Number Placeholder 3"/>
          <p:cNvSpPr>
            <a:spLocks noGrp="1"/>
          </p:cNvSpPr>
          <p:nvPr>
            <p:ph type="sldNum" sz="quarter" idx="5"/>
          </p:nvPr>
        </p:nvSpPr>
        <p:spPr/>
        <p:txBody>
          <a:bodyPr/>
          <a:lstStyle/>
          <a:p>
            <a:pPr>
              <a:defRPr b="0" i="0"/>
            </a:pPr>
            <a:fld id="{7BD6922F-ADB1-40C0-92B2-8CF07088B661}" type="slidenum">
              <a:rPr lang="en-US" smtClean="0"/>
              <a:t>3</a:t>
            </a:fld>
            <a:endParaRPr lang="en-US"/>
          </a:p>
        </p:txBody>
      </p:sp>
    </p:spTree>
    <p:extLst>
      <p:ext uri="{BB962C8B-B14F-4D97-AF65-F5344CB8AC3E}">
        <p14:creationId xmlns:p14="http://schemas.microsoft.com/office/powerpoint/2010/main" val="11276326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b="0" i="0"/>
            </a:pPr>
            <a:r>
              <a:rPr lang="1106"/>
              <a:t>Dyma'r cynllun marcio ar gyfer cwestiwn 3 (a).</a:t>
            </a:r>
          </a:p>
          <a:p>
            <a:pPr defTabSz="912663">
              <a:spcBef>
                <a:spcPct val="0"/>
              </a:spcBef>
              <a:spcAft>
                <a:spcPct val="0"/>
              </a:spcAft>
              <a:defRPr b="0" i="0"/>
            </a:pPr>
            <a:r>
              <a:rPr lang="1106"/>
              <a:t>Rydym yn chwilio yma am dystiolaeth eich bod yn gallu dangos eich gwybodaeth am ffactorau sy'n effeithio ar dwf a datblygiad dynol ar bob rhan o'r rhychwant oes.</a:t>
            </a:r>
            <a:endParaRPr lang="en-GB"/>
          </a:p>
          <a:p>
            <a:endParaRPr lang="en-GB"/>
          </a:p>
        </p:txBody>
      </p:sp>
      <p:sp>
        <p:nvSpPr>
          <p:cNvPr id="4" name="Slide Number Placeholder 3"/>
          <p:cNvSpPr>
            <a:spLocks noGrp="1"/>
          </p:cNvSpPr>
          <p:nvPr>
            <p:ph type="sldNum" sz="quarter" idx="5"/>
          </p:nvPr>
        </p:nvSpPr>
        <p:spPr/>
        <p:txBody>
          <a:bodyPr/>
          <a:lstStyle/>
          <a:p>
            <a:pPr>
              <a:defRPr b="0" i="0"/>
            </a:pPr>
            <a:fld id="{F8C0BDE2-E9BD-45AF-93AF-65D8A26A37B5}" type="slidenum">
              <a:rPr lang="en-US" smtClean="0"/>
              <a:t>30</a:t>
            </a:fld>
            <a:endParaRPr lang="en-US"/>
          </a:p>
        </p:txBody>
      </p:sp>
    </p:spTree>
    <p:extLst>
      <p:ext uri="{BB962C8B-B14F-4D97-AF65-F5344CB8AC3E}">
        <p14:creationId xmlns:p14="http://schemas.microsoft.com/office/powerpoint/2010/main" val="4535063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663">
              <a:spcBef>
                <a:spcPct val="0"/>
              </a:spcBef>
              <a:spcAft>
                <a:spcPct val="0"/>
              </a:spcAft>
              <a:defRPr b="0" i="0"/>
            </a:pPr>
            <a:r>
              <a:rPr lang="1106"/>
              <a:t>Darllenwch y cwestiwn yn uchel.</a:t>
            </a:r>
          </a:p>
          <a:p>
            <a:pPr>
              <a:defRPr b="0" i="0"/>
            </a:pPr>
            <a:r>
              <a:rPr lang="1106"/>
              <a:t>Y gair gorchymyn yma yw 'Esboniwch' – rhoi manylion a rhesymau dros sut a pham mae rhywbeth fel y mae. </a:t>
            </a:r>
          </a:p>
          <a:p>
            <a:pPr>
              <a:defRPr b="0" i="0"/>
            </a:pPr>
            <a:r>
              <a:rPr lang="1106"/>
              <a:t>Meddyliwch yn ofalus am eich ateb.  Geiriau allweddol i'w tanlinellu yw 'dylanwad', 'ffactorau economaidd', 'oedolion' a 'diweddarach mewn bywyd'.</a:t>
            </a:r>
          </a:p>
          <a:p>
            <a:endParaRPr lang="en-GB"/>
          </a:p>
        </p:txBody>
      </p:sp>
      <p:sp>
        <p:nvSpPr>
          <p:cNvPr id="4" name="Slide Number Placeholder 3"/>
          <p:cNvSpPr>
            <a:spLocks noGrp="1"/>
          </p:cNvSpPr>
          <p:nvPr>
            <p:ph type="sldNum" sz="quarter" idx="5"/>
          </p:nvPr>
        </p:nvSpPr>
        <p:spPr/>
        <p:txBody>
          <a:bodyPr/>
          <a:lstStyle/>
          <a:p>
            <a:pPr>
              <a:defRPr b="0" i="0"/>
            </a:pPr>
            <a:fld id="{B2B06781-9CAF-46DE-962E-EA5D2DC28169}" type="slidenum">
              <a:rPr lang="en-US" smtClean="0"/>
              <a:t>31</a:t>
            </a:fld>
            <a:endParaRPr lang="en-US"/>
          </a:p>
        </p:txBody>
      </p:sp>
    </p:spTree>
    <p:extLst>
      <p:ext uri="{BB962C8B-B14F-4D97-AF65-F5344CB8AC3E}">
        <p14:creationId xmlns:p14="http://schemas.microsoft.com/office/powerpoint/2010/main" val="27858773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b="0" i="0"/>
            </a:pPr>
            <a:r>
              <a:rPr lang="1106"/>
              <a:t>Dyma'r cynllun marcio ar gyfer cwestiwn 3 (b).</a:t>
            </a:r>
          </a:p>
          <a:p>
            <a:pPr>
              <a:defRPr b="0" i="0"/>
            </a:pPr>
            <a:r>
              <a:rPr lang="1106"/>
              <a:t>Rydym yn chwilio yma am dystiolaeth eich bod yn gallu dangos eich gwybodaeth am ddylanwad ffactorau economaidd ar oedolion yn ddiweddarach mewn bywyd.</a:t>
            </a:r>
            <a:endParaRPr lang="en-US"/>
          </a:p>
          <a:p>
            <a:pPr>
              <a:defRPr b="0" i="0"/>
            </a:pPr>
            <a:r>
              <a:rPr lang="1106" altLang="en-US">
                <a:latin typeface="Arial" panose="020B0604020202020204" pitchFamily="34" charset="0"/>
              </a:rPr>
              <a:t>Edrychwch ar eich atebion a thanlinellwch unrhyw beth sydd yn y rhestri hyn.</a:t>
            </a:r>
          </a:p>
          <a:p>
            <a:endParaRPr lang="en-GB"/>
          </a:p>
        </p:txBody>
      </p:sp>
      <p:sp>
        <p:nvSpPr>
          <p:cNvPr id="4" name="Slide Number Placeholder 3"/>
          <p:cNvSpPr>
            <a:spLocks noGrp="1"/>
          </p:cNvSpPr>
          <p:nvPr>
            <p:ph type="sldNum" sz="quarter" idx="5"/>
          </p:nvPr>
        </p:nvSpPr>
        <p:spPr/>
        <p:txBody>
          <a:bodyPr/>
          <a:lstStyle/>
          <a:p>
            <a:pPr>
              <a:defRPr b="0" i="0"/>
            </a:pPr>
            <a:fld id="{D7194203-56BB-40E5-B893-6984876BC644}" type="slidenum">
              <a:rPr lang="en-US" smtClean="0"/>
              <a:t>32</a:t>
            </a:fld>
            <a:endParaRPr lang="en-US"/>
          </a:p>
        </p:txBody>
      </p:sp>
    </p:spTree>
    <p:extLst>
      <p:ext uri="{BB962C8B-B14F-4D97-AF65-F5344CB8AC3E}">
        <p14:creationId xmlns:p14="http://schemas.microsoft.com/office/powerpoint/2010/main" val="40720092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663">
              <a:spcBef>
                <a:spcPct val="0"/>
              </a:spcBef>
              <a:spcAft>
                <a:spcPct val="0"/>
              </a:spcAft>
              <a:defRPr b="0" i="0"/>
            </a:pPr>
            <a:r>
              <a:rPr lang="1106" altLang="en-US">
                <a:latin typeface="Arial" panose="020B0604020202020204" pitchFamily="34" charset="0"/>
              </a:rPr>
              <a:t>Cynllun marcio seiliedig ar fandiau yw hwn – felly mae angen i chi lunio barn ar eich ymateb cyn dyfarnu marc.</a:t>
            </a:r>
          </a:p>
          <a:p>
            <a:endParaRPr lang="en-GB"/>
          </a:p>
        </p:txBody>
      </p:sp>
      <p:sp>
        <p:nvSpPr>
          <p:cNvPr id="4" name="Slide Number Placeholder 3"/>
          <p:cNvSpPr>
            <a:spLocks noGrp="1"/>
          </p:cNvSpPr>
          <p:nvPr>
            <p:ph type="sldNum" sz="quarter" idx="5"/>
          </p:nvPr>
        </p:nvSpPr>
        <p:spPr/>
        <p:txBody>
          <a:bodyPr/>
          <a:lstStyle/>
          <a:p>
            <a:pPr>
              <a:defRPr b="0" i="0"/>
            </a:pPr>
            <a:fld id="{D51F115B-79B2-47C9-BA93-73A087BF787B}" type="slidenum">
              <a:rPr lang="en-US" smtClean="0"/>
              <a:t>33</a:t>
            </a:fld>
            <a:endParaRPr lang="en-US"/>
          </a:p>
        </p:txBody>
      </p:sp>
    </p:spTree>
    <p:extLst>
      <p:ext uri="{BB962C8B-B14F-4D97-AF65-F5344CB8AC3E}">
        <p14:creationId xmlns:p14="http://schemas.microsoft.com/office/powerpoint/2010/main" val="9077380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663">
              <a:spcBef>
                <a:spcPct val="0"/>
              </a:spcBef>
              <a:spcAft>
                <a:spcPct val="0"/>
              </a:spcAft>
              <a:defRPr b="0" i="0"/>
            </a:pPr>
            <a:r>
              <a:rPr lang="1106"/>
              <a:t>Darllenwch y cwestiwn yn uchel.</a:t>
            </a:r>
          </a:p>
          <a:p>
            <a:pPr>
              <a:defRPr b="0" i="0"/>
            </a:pPr>
            <a:r>
              <a:rPr lang="1106"/>
              <a:t>Y gair gorchymyn yma yw 'Trafodwch' – archwilio mater yn fanwl/mewn ffordd strwythuredig, gan ystyried syniadau gwahanol.</a:t>
            </a:r>
          </a:p>
          <a:p>
            <a:pPr>
              <a:defRPr b="0" i="0"/>
            </a:pPr>
            <a:r>
              <a:rPr lang="1106"/>
              <a:t>Mae sawl gair allweddol yma.  Bydd angen i chi fynd i'r afael â phob un gan gyfeirio at gefnogi canlyniadau llesiant corfforol a meddyliol Anwen.</a:t>
            </a:r>
          </a:p>
          <a:p>
            <a:pPr>
              <a:defRPr b="0" i="0"/>
            </a:pPr>
            <a:r>
              <a:rPr lang="1106"/>
              <a:t>I gyrraedd y bandiau marciau uwch, mae angen i'ch ateb drafod syniadau gwahanol ac nid eu disgrifio nhw'n unig.</a:t>
            </a:r>
          </a:p>
          <a:p>
            <a:endParaRPr lang="en-GB"/>
          </a:p>
        </p:txBody>
      </p:sp>
      <p:sp>
        <p:nvSpPr>
          <p:cNvPr id="4" name="Slide Number Placeholder 3"/>
          <p:cNvSpPr>
            <a:spLocks noGrp="1"/>
          </p:cNvSpPr>
          <p:nvPr>
            <p:ph type="sldNum" sz="quarter" idx="5"/>
          </p:nvPr>
        </p:nvSpPr>
        <p:spPr/>
        <p:txBody>
          <a:bodyPr/>
          <a:lstStyle/>
          <a:p>
            <a:pPr>
              <a:defRPr b="0" i="0"/>
            </a:pPr>
            <a:fld id="{D44167EA-C73D-4982-A894-188B7D640E14}" type="slidenum">
              <a:rPr lang="en-US" smtClean="0"/>
              <a:t>34</a:t>
            </a:fld>
            <a:endParaRPr lang="en-US"/>
          </a:p>
        </p:txBody>
      </p:sp>
    </p:spTree>
    <p:extLst>
      <p:ext uri="{BB962C8B-B14F-4D97-AF65-F5344CB8AC3E}">
        <p14:creationId xmlns:p14="http://schemas.microsoft.com/office/powerpoint/2010/main" val="30179285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b="0" i="0"/>
            </a:pPr>
            <a:r>
              <a:rPr lang="1106"/>
              <a:t>Dyma'r cynllun marcio ar gyfer cwestiwn 3 (c).</a:t>
            </a:r>
          </a:p>
          <a:p>
            <a:pPr defTabSz="912663">
              <a:spcBef>
                <a:spcPct val="0"/>
              </a:spcBef>
              <a:spcAft>
                <a:spcPct val="0"/>
              </a:spcAft>
              <a:defRPr b="0" i="0"/>
            </a:pPr>
            <a:r>
              <a:rPr lang="1106"/>
              <a:t>Rydym yn chwilio yma am dystiolaeth eich bod yn gallu dangos eich gwybodaeth am ymyrraeth a gwasanaethau ataliol a sut gallen nhw gefnogi canlyniadau llesiant corfforol a meddyliol Anwen.</a:t>
            </a:r>
            <a:endParaRPr lang="en-GB"/>
          </a:p>
          <a:p>
            <a:endParaRPr lang="en-GB"/>
          </a:p>
        </p:txBody>
      </p:sp>
      <p:sp>
        <p:nvSpPr>
          <p:cNvPr id="4" name="Slide Number Placeholder 3"/>
          <p:cNvSpPr>
            <a:spLocks noGrp="1"/>
          </p:cNvSpPr>
          <p:nvPr>
            <p:ph type="sldNum" sz="quarter" idx="5"/>
          </p:nvPr>
        </p:nvSpPr>
        <p:spPr/>
        <p:txBody>
          <a:bodyPr/>
          <a:lstStyle/>
          <a:p>
            <a:pPr>
              <a:defRPr b="0" i="0"/>
            </a:pPr>
            <a:fld id="{AC26E212-BFDD-450C-AF25-6832A0375A96}" type="slidenum">
              <a:rPr lang="en-US" smtClean="0"/>
              <a:t>35</a:t>
            </a:fld>
            <a:endParaRPr lang="en-US"/>
          </a:p>
        </p:txBody>
      </p:sp>
    </p:spTree>
    <p:extLst>
      <p:ext uri="{BB962C8B-B14F-4D97-AF65-F5344CB8AC3E}">
        <p14:creationId xmlns:p14="http://schemas.microsoft.com/office/powerpoint/2010/main" val="38144008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663">
              <a:spcBef>
                <a:spcPct val="0"/>
              </a:spcBef>
              <a:spcAft>
                <a:spcPct val="0"/>
              </a:spcAft>
              <a:defRPr b="0" i="0"/>
            </a:pPr>
            <a:r>
              <a:rPr lang="1106" altLang="en-US">
                <a:latin typeface="Arial" panose="020B0604020202020204" pitchFamily="34" charset="0"/>
              </a:rPr>
              <a:t>Mae hwn yn gynllun marcio seiliedig ar fandiau; mae'r marciau yma hefyd yn cael eu rhannu rhwng AA1 ac AA3 – felly mae angen i chi lunio barn ar eich ymateb cyn dyfarnu marc.</a:t>
            </a:r>
          </a:p>
          <a:p>
            <a:endParaRPr lang="en-GB"/>
          </a:p>
        </p:txBody>
      </p:sp>
      <p:sp>
        <p:nvSpPr>
          <p:cNvPr id="4" name="Slide Number Placeholder 3"/>
          <p:cNvSpPr>
            <a:spLocks noGrp="1"/>
          </p:cNvSpPr>
          <p:nvPr>
            <p:ph type="sldNum" sz="quarter" idx="5"/>
          </p:nvPr>
        </p:nvSpPr>
        <p:spPr/>
        <p:txBody>
          <a:bodyPr/>
          <a:lstStyle/>
          <a:p>
            <a:pPr>
              <a:defRPr b="0" i="0"/>
            </a:pPr>
            <a:fld id="{3D710DB8-97B7-40EB-BBED-1542B7DE80E9}" type="slidenum">
              <a:rPr lang="en-US" smtClean="0"/>
              <a:t>36</a:t>
            </a:fld>
            <a:endParaRPr lang="en-US"/>
          </a:p>
        </p:txBody>
      </p:sp>
    </p:spTree>
    <p:extLst>
      <p:ext uri="{BB962C8B-B14F-4D97-AF65-F5344CB8AC3E}">
        <p14:creationId xmlns:p14="http://schemas.microsoft.com/office/powerpoint/2010/main" val="41742535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663">
              <a:spcBef>
                <a:spcPct val="0"/>
              </a:spcBef>
              <a:spcAft>
                <a:spcPct val="0"/>
              </a:spcAft>
              <a:defRPr b="0" i="0"/>
            </a:pPr>
            <a:r>
              <a:rPr lang="1106"/>
              <a:t>Darllenwch y sleid.</a:t>
            </a:r>
          </a:p>
          <a:p>
            <a:endParaRPr lang="en-GB"/>
          </a:p>
        </p:txBody>
      </p:sp>
      <p:sp>
        <p:nvSpPr>
          <p:cNvPr id="4" name="Slide Number Placeholder 3"/>
          <p:cNvSpPr>
            <a:spLocks noGrp="1"/>
          </p:cNvSpPr>
          <p:nvPr>
            <p:ph type="sldNum" sz="quarter" idx="5"/>
          </p:nvPr>
        </p:nvSpPr>
        <p:spPr/>
        <p:txBody>
          <a:bodyPr/>
          <a:lstStyle/>
          <a:p>
            <a:pPr>
              <a:defRPr b="0" i="0"/>
            </a:pPr>
            <a:fld id="{A517671E-05AB-426D-9E35-814B382F2897}" type="slidenum">
              <a:rPr lang="en-US" smtClean="0"/>
              <a:t>37</a:t>
            </a:fld>
            <a:endParaRPr lang="en-US"/>
          </a:p>
        </p:txBody>
      </p:sp>
    </p:spTree>
    <p:extLst>
      <p:ext uri="{BB962C8B-B14F-4D97-AF65-F5344CB8AC3E}">
        <p14:creationId xmlns:p14="http://schemas.microsoft.com/office/powerpoint/2010/main" val="4198855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663">
              <a:spcBef>
                <a:spcPct val="0"/>
              </a:spcBef>
              <a:spcAft>
                <a:spcPct val="0"/>
              </a:spcAft>
              <a:defRPr b="0" i="0"/>
            </a:pPr>
            <a:r>
              <a:rPr lang="1106"/>
              <a:t>Darllenwch y cwestiwn yn uchel.</a:t>
            </a:r>
          </a:p>
          <a:p>
            <a:pPr>
              <a:defRPr b="0" i="0"/>
            </a:pPr>
            <a:r>
              <a:rPr lang="1106"/>
              <a:t>Y gair gorchymyn yma yw 'Esboniwch' – rhoi manylion a rhesymau dros sut a pham mae rhywbeth fel y mae. </a:t>
            </a:r>
          </a:p>
          <a:p>
            <a:pPr>
              <a:defRPr b="0" i="0"/>
            </a:pPr>
            <a:r>
              <a:rPr lang="1106"/>
              <a:t>Meddyliwch yn ofalus am eich ateb.  Geiriau allweddol i'w tanlinellu yw 'lleihau effeithiau', 'clwy'r pennau a chlefydau trosglwyddadwy eraill yn ystod plentyndod' ac 'yng Nghymru’.</a:t>
            </a:r>
          </a:p>
          <a:p>
            <a:endParaRPr lang="en-GB"/>
          </a:p>
        </p:txBody>
      </p:sp>
      <p:sp>
        <p:nvSpPr>
          <p:cNvPr id="4" name="Slide Number Placeholder 3"/>
          <p:cNvSpPr>
            <a:spLocks noGrp="1"/>
          </p:cNvSpPr>
          <p:nvPr>
            <p:ph type="sldNum" sz="quarter" idx="5"/>
          </p:nvPr>
        </p:nvSpPr>
        <p:spPr/>
        <p:txBody>
          <a:bodyPr/>
          <a:lstStyle/>
          <a:p>
            <a:pPr>
              <a:defRPr b="0" i="0"/>
            </a:pPr>
            <a:fld id="{53D1BE65-7212-4BA5-BEF8-9D54105ECE79}" type="slidenum">
              <a:rPr lang="en-US" smtClean="0"/>
              <a:t>38</a:t>
            </a:fld>
            <a:endParaRPr lang="en-US"/>
          </a:p>
        </p:txBody>
      </p:sp>
    </p:spTree>
    <p:extLst>
      <p:ext uri="{BB962C8B-B14F-4D97-AF65-F5344CB8AC3E}">
        <p14:creationId xmlns:p14="http://schemas.microsoft.com/office/powerpoint/2010/main" val="28487500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b="0" i="0"/>
            </a:pPr>
            <a:r>
              <a:rPr lang="1106"/>
              <a:t>Dyma'r cynllun marcio ar gyfer cwestiwn 4 (a).</a:t>
            </a:r>
          </a:p>
          <a:p>
            <a:pPr defTabSz="912663">
              <a:spcBef>
                <a:spcPct val="0"/>
              </a:spcBef>
              <a:spcAft>
                <a:spcPct val="0"/>
              </a:spcAft>
              <a:defRPr b="0" i="0"/>
            </a:pPr>
            <a:r>
              <a:rPr lang="1106"/>
              <a:t>Rydym yn chwilio yma am dystiolaeth eich bod yn gallu dangos eich gwybodaeth am ddarpariaeth iechyd a gofal cymdeithasol yng Nghymru.</a:t>
            </a:r>
          </a:p>
          <a:p>
            <a:pPr defTabSz="912663">
              <a:spcBef>
                <a:spcPct val="0"/>
              </a:spcBef>
              <a:spcAft>
                <a:spcPct val="0"/>
              </a:spcAft>
              <a:defRPr b="0" i="0"/>
            </a:pPr>
            <a:r>
              <a:rPr lang="1106" altLang="en-US">
                <a:latin typeface="Arial" panose="020B0604020202020204" pitchFamily="34" charset="0"/>
              </a:rPr>
              <a:t>Edrychwch ar eich atebion a thanlinellwch unrhyw beth sydd yn y rhestr hon.</a:t>
            </a:r>
          </a:p>
          <a:p>
            <a:endParaRPr lang="en-GB"/>
          </a:p>
        </p:txBody>
      </p:sp>
      <p:sp>
        <p:nvSpPr>
          <p:cNvPr id="4" name="Slide Number Placeholder 3"/>
          <p:cNvSpPr>
            <a:spLocks noGrp="1"/>
          </p:cNvSpPr>
          <p:nvPr>
            <p:ph type="sldNum" sz="quarter" idx="5"/>
          </p:nvPr>
        </p:nvSpPr>
        <p:spPr/>
        <p:txBody>
          <a:bodyPr/>
          <a:lstStyle/>
          <a:p>
            <a:pPr>
              <a:defRPr b="0" i="0"/>
            </a:pPr>
            <a:fld id="{3421A89C-6B52-4EC8-8DF1-28FA42DC4BFD}" type="slidenum">
              <a:rPr lang="en-US" smtClean="0"/>
              <a:t>39</a:t>
            </a:fld>
            <a:endParaRPr lang="en-US"/>
          </a:p>
        </p:txBody>
      </p:sp>
    </p:spTree>
    <p:extLst>
      <p:ext uri="{BB962C8B-B14F-4D97-AF65-F5344CB8AC3E}">
        <p14:creationId xmlns:p14="http://schemas.microsoft.com/office/powerpoint/2010/main" val="7300894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b="0" i="0"/>
            </a:pPr>
            <a:r>
              <a:rPr lang="1106"/>
              <a:t>Yn gyntaf, darllenwch y cyfarwyddiadau ar glawr blaen y papur arholiad.</a:t>
            </a:r>
          </a:p>
          <a:p>
            <a:pPr>
              <a:defRPr b="0" i="0"/>
            </a:pPr>
            <a:r>
              <a:rPr lang="1106"/>
              <a:t>Darllenwch yr adran Cyfarwyddiadau i Ymgeiswyr a'r adran Gwybodaeth i Ymgeiswyr.</a:t>
            </a:r>
          </a:p>
          <a:p>
            <a:pPr>
              <a:defRPr b="0" i="0"/>
            </a:pPr>
            <a:r>
              <a:rPr lang="1106"/>
              <a:t>Ysgrifennwch eich enw a’ch rhif ymgeisydd yn yr adran gywir o'r llyfryn. </a:t>
            </a:r>
          </a:p>
          <a:p>
            <a:endParaRPr lang="en-GB"/>
          </a:p>
        </p:txBody>
      </p:sp>
      <p:sp>
        <p:nvSpPr>
          <p:cNvPr id="4" name="Slide Number Placeholder 3"/>
          <p:cNvSpPr>
            <a:spLocks noGrp="1"/>
          </p:cNvSpPr>
          <p:nvPr>
            <p:ph type="sldNum" sz="quarter" idx="5"/>
          </p:nvPr>
        </p:nvSpPr>
        <p:spPr/>
        <p:txBody>
          <a:bodyPr/>
          <a:lstStyle/>
          <a:p>
            <a:pPr>
              <a:defRPr b="0" i="0"/>
            </a:pPr>
            <a:fld id="{E57A7D46-BECF-4CCC-98DE-FDFAF35B9DAD}" type="slidenum">
              <a:rPr lang="en-US" smtClean="0"/>
              <a:t>4</a:t>
            </a:fld>
            <a:endParaRPr lang="en-US"/>
          </a:p>
        </p:txBody>
      </p:sp>
    </p:spTree>
    <p:extLst>
      <p:ext uri="{BB962C8B-B14F-4D97-AF65-F5344CB8AC3E}">
        <p14:creationId xmlns:p14="http://schemas.microsoft.com/office/powerpoint/2010/main" val="19256595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663">
              <a:spcBef>
                <a:spcPct val="0"/>
              </a:spcBef>
              <a:spcAft>
                <a:spcPct val="0"/>
              </a:spcAft>
              <a:defRPr b="0" i="0"/>
            </a:pPr>
            <a:r>
              <a:rPr lang="1106" altLang="en-US">
                <a:latin typeface="Arial" panose="020B0604020202020204" pitchFamily="34" charset="0"/>
              </a:rPr>
              <a:t>Cynllun marcio seiliedig ar fandiau yw hwn – felly mae angen i chi lunio barn ar eich ymateb cyn dyfarnu marc.</a:t>
            </a:r>
          </a:p>
          <a:p>
            <a:endParaRPr lang="en-GB"/>
          </a:p>
        </p:txBody>
      </p:sp>
      <p:sp>
        <p:nvSpPr>
          <p:cNvPr id="4" name="Slide Number Placeholder 3"/>
          <p:cNvSpPr>
            <a:spLocks noGrp="1"/>
          </p:cNvSpPr>
          <p:nvPr>
            <p:ph type="sldNum" sz="quarter" idx="5"/>
          </p:nvPr>
        </p:nvSpPr>
        <p:spPr/>
        <p:txBody>
          <a:bodyPr/>
          <a:lstStyle/>
          <a:p>
            <a:pPr>
              <a:defRPr b="0" i="0"/>
            </a:pPr>
            <a:fld id="{6C9109DF-6BED-41BA-9836-239476B6B5E6}" type="slidenum">
              <a:rPr lang="en-US" smtClean="0"/>
              <a:t>40</a:t>
            </a:fld>
            <a:endParaRPr lang="en-US"/>
          </a:p>
        </p:txBody>
      </p:sp>
    </p:spTree>
    <p:extLst>
      <p:ext uri="{BB962C8B-B14F-4D97-AF65-F5344CB8AC3E}">
        <p14:creationId xmlns:p14="http://schemas.microsoft.com/office/powerpoint/2010/main" val="3639781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663">
              <a:spcBef>
                <a:spcPct val="0"/>
              </a:spcBef>
              <a:spcAft>
                <a:spcPct val="0"/>
              </a:spcAft>
              <a:defRPr b="0" i="0"/>
            </a:pPr>
            <a:r>
              <a:rPr lang="1106"/>
              <a:t>Darllenwch y cwestiwn yn uchel.</a:t>
            </a:r>
          </a:p>
          <a:p>
            <a:pPr>
              <a:defRPr b="0" i="0"/>
            </a:pPr>
            <a:r>
              <a:rPr lang="1106"/>
              <a:t>Y gair gorchymyn yma yw 'Archwiliwch' – ymchwilio'n agos ac yn fanwl.</a:t>
            </a:r>
          </a:p>
          <a:p>
            <a:pPr>
              <a:defRPr b="0" i="0"/>
            </a:pPr>
            <a:r>
              <a:rPr lang="1106"/>
              <a:t>Mae hwn yn gwestiwn tariff uchel.  Cynlluniwch eich ateb yn ofalus.</a:t>
            </a:r>
          </a:p>
          <a:p>
            <a:pPr>
              <a:defRPr b="0" i="0"/>
            </a:pPr>
            <a:r>
              <a:rPr lang="1106"/>
              <a:t>Geiriau allweddol – 'rôl', 'wrth fonitro', 'iechyd', 'y wlad' (Cymru).</a:t>
            </a:r>
          </a:p>
          <a:p>
            <a:endParaRPr lang="en-GB"/>
          </a:p>
        </p:txBody>
      </p:sp>
      <p:sp>
        <p:nvSpPr>
          <p:cNvPr id="4" name="Slide Number Placeholder 3"/>
          <p:cNvSpPr>
            <a:spLocks noGrp="1"/>
          </p:cNvSpPr>
          <p:nvPr>
            <p:ph type="sldNum" sz="quarter" idx="5"/>
          </p:nvPr>
        </p:nvSpPr>
        <p:spPr/>
        <p:txBody>
          <a:bodyPr/>
          <a:lstStyle/>
          <a:p>
            <a:pPr>
              <a:defRPr b="0" i="0"/>
            </a:pPr>
            <a:fld id="{65ABE238-54B9-42A5-8DB8-BA583822FF30}" type="slidenum">
              <a:rPr lang="en-US" smtClean="0"/>
              <a:t>41</a:t>
            </a:fld>
            <a:endParaRPr lang="en-US"/>
          </a:p>
        </p:txBody>
      </p:sp>
    </p:spTree>
    <p:extLst>
      <p:ext uri="{BB962C8B-B14F-4D97-AF65-F5344CB8AC3E}">
        <p14:creationId xmlns:p14="http://schemas.microsoft.com/office/powerpoint/2010/main" val="19001278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b="0" i="0"/>
            </a:pPr>
            <a:r>
              <a:rPr lang="1106"/>
              <a:t>Dyma'r cynllun marcio ar gyfer cwestiwn 4 (b).</a:t>
            </a:r>
          </a:p>
          <a:p>
            <a:pPr>
              <a:defRPr b="0" i="0"/>
            </a:pPr>
            <a:r>
              <a:rPr lang="1106"/>
              <a:t>Rydym yn chwilio yma am dystiolaeth eich bod yn gallu dangos eich gwybodaeth am rôl Iechyd Cyhoeddus Cymru.</a:t>
            </a:r>
            <a:endParaRPr lang="en-US"/>
          </a:p>
          <a:p>
            <a:pPr>
              <a:defRPr b="0" i="0"/>
            </a:pPr>
            <a:r>
              <a:rPr lang="1106" altLang="en-US">
                <a:latin typeface="Arial" panose="020B0604020202020204" pitchFamily="34" charset="0"/>
              </a:rPr>
              <a:t>Edrychwch ar eich atebion a thanlinellwch unrhyw beth sydd yn y rhestr hon.</a:t>
            </a:r>
          </a:p>
          <a:p>
            <a:endParaRPr lang="en-GB"/>
          </a:p>
        </p:txBody>
      </p:sp>
      <p:sp>
        <p:nvSpPr>
          <p:cNvPr id="4" name="Slide Number Placeholder 3"/>
          <p:cNvSpPr>
            <a:spLocks noGrp="1"/>
          </p:cNvSpPr>
          <p:nvPr>
            <p:ph type="sldNum" sz="quarter" idx="5"/>
          </p:nvPr>
        </p:nvSpPr>
        <p:spPr/>
        <p:txBody>
          <a:bodyPr/>
          <a:lstStyle/>
          <a:p>
            <a:pPr>
              <a:defRPr b="0" i="0"/>
            </a:pPr>
            <a:fld id="{42AA7BF7-F55D-48F6-B030-46C56DB4621F}" type="slidenum">
              <a:rPr lang="en-US" smtClean="0"/>
              <a:t>42</a:t>
            </a:fld>
            <a:endParaRPr lang="en-US"/>
          </a:p>
        </p:txBody>
      </p:sp>
    </p:spTree>
    <p:extLst>
      <p:ext uri="{BB962C8B-B14F-4D97-AF65-F5344CB8AC3E}">
        <p14:creationId xmlns:p14="http://schemas.microsoft.com/office/powerpoint/2010/main" val="33028989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b="0" i="0"/>
            </a:pPr>
            <a:r>
              <a:rPr lang="1106"/>
              <a:t>Cynllun marcio seiliedig ar fandiau yw hwn – felly mae angen i chi lunio barn ar eich ymateb cyn dyfarnu marc.</a:t>
            </a:r>
          </a:p>
        </p:txBody>
      </p:sp>
      <p:sp>
        <p:nvSpPr>
          <p:cNvPr id="4" name="Slide Number Placeholder 3"/>
          <p:cNvSpPr>
            <a:spLocks noGrp="1"/>
          </p:cNvSpPr>
          <p:nvPr>
            <p:ph type="sldNum" sz="quarter" idx="5"/>
          </p:nvPr>
        </p:nvSpPr>
        <p:spPr/>
        <p:txBody>
          <a:bodyPr/>
          <a:lstStyle/>
          <a:p>
            <a:pPr>
              <a:defRPr b="0" i="0"/>
            </a:pPr>
            <a:fld id="{564CBC2C-5581-4F7A-82B1-9AEF318AFC5C}" type="slidenum">
              <a:rPr lang="en-US" smtClean="0"/>
              <a:t>43</a:t>
            </a:fld>
            <a:endParaRPr lang="en-US"/>
          </a:p>
        </p:txBody>
      </p:sp>
    </p:spTree>
    <p:extLst>
      <p:ext uri="{BB962C8B-B14F-4D97-AF65-F5344CB8AC3E}">
        <p14:creationId xmlns:p14="http://schemas.microsoft.com/office/powerpoint/2010/main" val="21770942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663">
              <a:spcBef>
                <a:spcPct val="0"/>
              </a:spcBef>
              <a:spcAft>
                <a:spcPct val="0"/>
              </a:spcAft>
              <a:defRPr b="0" i="0"/>
            </a:pPr>
            <a:r>
              <a:rPr lang="1106"/>
              <a:t>Darllenwch y sleid.</a:t>
            </a:r>
          </a:p>
          <a:p>
            <a:endParaRPr lang="en-GB"/>
          </a:p>
        </p:txBody>
      </p:sp>
      <p:sp>
        <p:nvSpPr>
          <p:cNvPr id="4" name="Slide Number Placeholder 3"/>
          <p:cNvSpPr>
            <a:spLocks noGrp="1"/>
          </p:cNvSpPr>
          <p:nvPr>
            <p:ph type="sldNum" sz="quarter" idx="5"/>
          </p:nvPr>
        </p:nvSpPr>
        <p:spPr/>
        <p:txBody>
          <a:bodyPr/>
          <a:lstStyle/>
          <a:p>
            <a:pPr>
              <a:defRPr b="0" i="0"/>
            </a:pPr>
            <a:fld id="{257E2D9A-D62E-4E0B-A253-6E2C37957EC7}" type="slidenum">
              <a:rPr lang="en-US" smtClean="0"/>
              <a:t>44</a:t>
            </a:fld>
            <a:endParaRPr lang="en-US"/>
          </a:p>
        </p:txBody>
      </p:sp>
    </p:spTree>
    <p:extLst>
      <p:ext uri="{BB962C8B-B14F-4D97-AF65-F5344CB8AC3E}">
        <p14:creationId xmlns:p14="http://schemas.microsoft.com/office/powerpoint/2010/main" val="98050325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663">
              <a:spcBef>
                <a:spcPct val="0"/>
              </a:spcBef>
              <a:spcAft>
                <a:spcPct val="0"/>
              </a:spcAft>
              <a:defRPr b="0" i="0"/>
            </a:pPr>
            <a:r>
              <a:rPr lang="1106"/>
              <a:t>Darllenwch y cwestiwn yn uchel.</a:t>
            </a:r>
          </a:p>
          <a:p>
            <a:pPr>
              <a:defRPr b="0" i="0"/>
            </a:pPr>
            <a:r>
              <a:rPr lang="1106"/>
              <a:t>Y gair gorchymyn yma yw 'Amlinellwch' – nodi'r prif bwyntiau/rhoi disgrifiad byr neu nodi'r prif nodweddion. </a:t>
            </a:r>
          </a:p>
          <a:p>
            <a:pPr>
              <a:defRPr b="0" i="0"/>
            </a:pPr>
            <a:r>
              <a:rPr lang="1106"/>
              <a:t>Mae nifer y llinellau a'r marciau sydd ar gael yn awgrymu faint i'w ysgrifennu yn eich ymateb. </a:t>
            </a:r>
          </a:p>
          <a:p>
            <a:endParaRPr lang="en-GB"/>
          </a:p>
        </p:txBody>
      </p:sp>
      <p:sp>
        <p:nvSpPr>
          <p:cNvPr id="4" name="Slide Number Placeholder 3"/>
          <p:cNvSpPr>
            <a:spLocks noGrp="1"/>
          </p:cNvSpPr>
          <p:nvPr>
            <p:ph type="sldNum" sz="quarter" idx="5"/>
          </p:nvPr>
        </p:nvSpPr>
        <p:spPr/>
        <p:txBody>
          <a:bodyPr/>
          <a:lstStyle/>
          <a:p>
            <a:pPr>
              <a:defRPr b="0" i="0"/>
            </a:pPr>
            <a:fld id="{E1FF649F-5FEC-427B-BFAC-04C0AEBF0DC7}" type="slidenum">
              <a:rPr lang="en-US" smtClean="0"/>
              <a:t>45</a:t>
            </a:fld>
            <a:endParaRPr lang="en-US"/>
          </a:p>
        </p:txBody>
      </p:sp>
    </p:spTree>
    <p:extLst>
      <p:ext uri="{BB962C8B-B14F-4D97-AF65-F5344CB8AC3E}">
        <p14:creationId xmlns:p14="http://schemas.microsoft.com/office/powerpoint/2010/main" val="183341667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b="0" i="0"/>
            </a:pPr>
            <a:r>
              <a:rPr lang="1106"/>
              <a:t>Dyma'r cynllun marcio ar gyfer cwestiwn 5 (a).</a:t>
            </a:r>
          </a:p>
          <a:p>
            <a:pPr>
              <a:defRPr b="0" i="0"/>
            </a:pPr>
            <a:r>
              <a:rPr lang="1106"/>
              <a:t>Rydym yn chwilio yma am dystiolaeth eich bod yn gallu dangos eich gwybodaeth am ddarpariaeth iechyd a gofal cymdeithasol yng Nghymru.</a:t>
            </a:r>
            <a:endParaRPr lang="en-US"/>
          </a:p>
          <a:p>
            <a:pPr>
              <a:defRPr b="0" i="0"/>
            </a:pPr>
            <a:r>
              <a:rPr lang="1106" altLang="en-US">
                <a:latin typeface="Arial" panose="020B0604020202020204" pitchFamily="34" charset="0"/>
              </a:rPr>
              <a:t>Edrychwch ar eich atebion a thanlinellwch unrhyw beth sydd yn y rhestr hon.</a:t>
            </a:r>
          </a:p>
          <a:p>
            <a:endParaRPr lang="en-GB"/>
          </a:p>
        </p:txBody>
      </p:sp>
      <p:sp>
        <p:nvSpPr>
          <p:cNvPr id="4" name="Slide Number Placeholder 3"/>
          <p:cNvSpPr>
            <a:spLocks noGrp="1"/>
          </p:cNvSpPr>
          <p:nvPr>
            <p:ph type="sldNum" sz="quarter" idx="5"/>
          </p:nvPr>
        </p:nvSpPr>
        <p:spPr/>
        <p:txBody>
          <a:bodyPr/>
          <a:lstStyle/>
          <a:p>
            <a:pPr>
              <a:defRPr b="0" i="0"/>
            </a:pPr>
            <a:fld id="{90EF9167-E1FD-4285-B247-F49DB6F0C3AE}" type="slidenum">
              <a:rPr lang="en-US" smtClean="0"/>
              <a:t>46</a:t>
            </a:fld>
            <a:endParaRPr lang="en-US"/>
          </a:p>
        </p:txBody>
      </p:sp>
    </p:spTree>
    <p:extLst>
      <p:ext uri="{BB962C8B-B14F-4D97-AF65-F5344CB8AC3E}">
        <p14:creationId xmlns:p14="http://schemas.microsoft.com/office/powerpoint/2010/main" val="355257061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663">
              <a:spcBef>
                <a:spcPct val="0"/>
              </a:spcBef>
              <a:spcAft>
                <a:spcPct val="0"/>
              </a:spcAft>
              <a:defRPr b="0" i="0"/>
            </a:pPr>
            <a:r>
              <a:rPr lang="1106"/>
              <a:t>Darllenwch y cwestiwn yn uchel.</a:t>
            </a:r>
          </a:p>
          <a:p>
            <a:pPr>
              <a:defRPr b="0" i="0"/>
            </a:pPr>
            <a:r>
              <a:rPr lang="1106"/>
              <a:t>Y gair gorchymyn yma yw 'Trafodwch' – archwilio mater yn fanwl/mewn ffordd strwythuredig, gan ystyried syniadau gwahanol.</a:t>
            </a:r>
          </a:p>
          <a:p>
            <a:pPr>
              <a:defRPr b="0" i="0"/>
            </a:pPr>
            <a:r>
              <a:rPr lang="1106"/>
              <a:t>I gyrraedd y bandiau marciau uwch, mae angen i'ch ateb drafod syniadau gwahanol ac nid eu disgrifio nhw'n unig.</a:t>
            </a:r>
          </a:p>
          <a:p>
            <a:endParaRPr lang="en-GB"/>
          </a:p>
        </p:txBody>
      </p:sp>
      <p:sp>
        <p:nvSpPr>
          <p:cNvPr id="4" name="Slide Number Placeholder 3"/>
          <p:cNvSpPr>
            <a:spLocks noGrp="1"/>
          </p:cNvSpPr>
          <p:nvPr>
            <p:ph type="sldNum" sz="quarter" idx="5"/>
          </p:nvPr>
        </p:nvSpPr>
        <p:spPr/>
        <p:txBody>
          <a:bodyPr/>
          <a:lstStyle/>
          <a:p>
            <a:pPr>
              <a:defRPr b="0" i="0"/>
            </a:pPr>
            <a:fld id="{5778AB54-83BD-446C-8BC5-FFEFDAEE56E0}" type="slidenum">
              <a:rPr lang="en-US" smtClean="0"/>
              <a:t>47</a:t>
            </a:fld>
            <a:endParaRPr lang="en-US"/>
          </a:p>
        </p:txBody>
      </p:sp>
    </p:spTree>
    <p:extLst>
      <p:ext uri="{BB962C8B-B14F-4D97-AF65-F5344CB8AC3E}">
        <p14:creationId xmlns:p14="http://schemas.microsoft.com/office/powerpoint/2010/main" val="82843541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b="0" i="0"/>
            </a:pPr>
            <a:r>
              <a:rPr lang="1106"/>
              <a:t>Dyma'r cynllun marcio ar gyfer cwestiwn 5 (b).</a:t>
            </a:r>
          </a:p>
          <a:p>
            <a:pPr defTabSz="912663">
              <a:spcBef>
                <a:spcPct val="0"/>
              </a:spcBef>
              <a:spcAft>
                <a:spcPct val="0"/>
              </a:spcAft>
              <a:defRPr b="0" i="0"/>
            </a:pPr>
            <a:r>
              <a:rPr lang="1106"/>
              <a:t>Rydym yn chwilio yma am dystiolaeth eich bod yn gallu dangos eich gwybodaeth am sut mae unigolion a'r wlad yn monitro iechyd a llesiant. </a:t>
            </a:r>
            <a:endParaRPr lang="en-GB"/>
          </a:p>
          <a:p>
            <a:endParaRPr lang="en-GB"/>
          </a:p>
        </p:txBody>
      </p:sp>
      <p:sp>
        <p:nvSpPr>
          <p:cNvPr id="4" name="Slide Number Placeholder 3"/>
          <p:cNvSpPr>
            <a:spLocks noGrp="1"/>
          </p:cNvSpPr>
          <p:nvPr>
            <p:ph type="sldNum" sz="quarter" idx="5"/>
          </p:nvPr>
        </p:nvSpPr>
        <p:spPr/>
        <p:txBody>
          <a:bodyPr/>
          <a:lstStyle/>
          <a:p>
            <a:pPr>
              <a:defRPr b="0" i="0"/>
            </a:pPr>
            <a:fld id="{6716CEBF-D041-4CA3-8357-A294412D0755}" type="slidenum">
              <a:rPr lang="en-US" smtClean="0"/>
              <a:t>48</a:t>
            </a:fld>
            <a:endParaRPr lang="en-US"/>
          </a:p>
        </p:txBody>
      </p:sp>
    </p:spTree>
    <p:extLst>
      <p:ext uri="{BB962C8B-B14F-4D97-AF65-F5344CB8AC3E}">
        <p14:creationId xmlns:p14="http://schemas.microsoft.com/office/powerpoint/2010/main" val="416781956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663">
              <a:spcBef>
                <a:spcPct val="0"/>
              </a:spcBef>
              <a:spcAft>
                <a:spcPct val="0"/>
              </a:spcAft>
              <a:defRPr b="0" i="0"/>
            </a:pPr>
            <a:r>
              <a:rPr lang="1106" altLang="en-US">
                <a:latin typeface="Arial" panose="020B0604020202020204" pitchFamily="34" charset="0"/>
              </a:rPr>
              <a:t>Cynllun marcio seiliedig ar fandiau yw hwn – felly mae angen i chi lunio barn ar eich ymateb cyn dyfarnu marc.</a:t>
            </a:r>
          </a:p>
          <a:p>
            <a:endParaRPr lang="en-GB"/>
          </a:p>
        </p:txBody>
      </p:sp>
      <p:sp>
        <p:nvSpPr>
          <p:cNvPr id="4" name="Slide Number Placeholder 3"/>
          <p:cNvSpPr>
            <a:spLocks noGrp="1"/>
          </p:cNvSpPr>
          <p:nvPr>
            <p:ph type="sldNum" sz="quarter" idx="5"/>
          </p:nvPr>
        </p:nvSpPr>
        <p:spPr/>
        <p:txBody>
          <a:bodyPr/>
          <a:lstStyle/>
          <a:p>
            <a:pPr>
              <a:defRPr b="0" i="0"/>
            </a:pPr>
            <a:fld id="{556BCF1C-2070-4B90-8DAA-59DC61FE8304}" type="slidenum">
              <a:rPr lang="en-US" smtClean="0"/>
              <a:t>49</a:t>
            </a:fld>
            <a:endParaRPr lang="en-US"/>
          </a:p>
        </p:txBody>
      </p:sp>
    </p:spTree>
    <p:extLst>
      <p:ext uri="{BB962C8B-B14F-4D97-AF65-F5344CB8AC3E}">
        <p14:creationId xmlns:p14="http://schemas.microsoft.com/office/powerpoint/2010/main" val="22953448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b="0" i="0"/>
            </a:pPr>
            <a:r>
              <a:rPr lang="1106"/>
              <a:t>Darllenwch y sleid.</a:t>
            </a:r>
          </a:p>
        </p:txBody>
      </p:sp>
      <p:sp>
        <p:nvSpPr>
          <p:cNvPr id="4" name="Slide Number Placeholder 3"/>
          <p:cNvSpPr>
            <a:spLocks noGrp="1"/>
          </p:cNvSpPr>
          <p:nvPr>
            <p:ph type="sldNum" sz="quarter" idx="5"/>
          </p:nvPr>
        </p:nvSpPr>
        <p:spPr/>
        <p:txBody>
          <a:bodyPr/>
          <a:lstStyle/>
          <a:p>
            <a:pPr>
              <a:defRPr b="0" i="0"/>
            </a:pPr>
            <a:fld id="{20204465-D880-457B-A3C7-392451062133}" type="slidenum">
              <a:rPr lang="en-US" smtClean="0"/>
              <a:t>5</a:t>
            </a:fld>
            <a:endParaRPr lang="en-US"/>
          </a:p>
        </p:txBody>
      </p:sp>
    </p:spTree>
    <p:extLst>
      <p:ext uri="{BB962C8B-B14F-4D97-AF65-F5344CB8AC3E}">
        <p14:creationId xmlns:p14="http://schemas.microsoft.com/office/powerpoint/2010/main" val="45297632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663">
              <a:spcBef>
                <a:spcPct val="0"/>
              </a:spcBef>
              <a:spcAft>
                <a:spcPct val="0"/>
              </a:spcAft>
              <a:defRPr b="0" i="0"/>
            </a:pPr>
            <a:r>
              <a:rPr lang="1106"/>
              <a:t>Darllenwch y sleid.</a:t>
            </a:r>
          </a:p>
          <a:p>
            <a:endParaRPr lang="en-GB"/>
          </a:p>
        </p:txBody>
      </p:sp>
      <p:sp>
        <p:nvSpPr>
          <p:cNvPr id="4" name="Slide Number Placeholder 3"/>
          <p:cNvSpPr>
            <a:spLocks noGrp="1"/>
          </p:cNvSpPr>
          <p:nvPr>
            <p:ph type="sldNum" sz="quarter" idx="5"/>
          </p:nvPr>
        </p:nvSpPr>
        <p:spPr/>
        <p:txBody>
          <a:bodyPr/>
          <a:lstStyle/>
          <a:p>
            <a:pPr>
              <a:defRPr b="0" i="0"/>
            </a:pPr>
            <a:fld id="{767F8E5A-40FA-4672-AF90-1A5ACA03BD01}" type="slidenum">
              <a:rPr lang="en-US" smtClean="0"/>
              <a:t>50</a:t>
            </a:fld>
            <a:endParaRPr lang="en-US"/>
          </a:p>
        </p:txBody>
      </p:sp>
    </p:spTree>
    <p:extLst>
      <p:ext uri="{BB962C8B-B14F-4D97-AF65-F5344CB8AC3E}">
        <p14:creationId xmlns:p14="http://schemas.microsoft.com/office/powerpoint/2010/main" val="154377706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663">
              <a:spcBef>
                <a:spcPct val="0"/>
              </a:spcBef>
              <a:spcAft>
                <a:spcPct val="0"/>
              </a:spcAft>
              <a:defRPr b="0" i="0"/>
            </a:pPr>
            <a:r>
              <a:rPr lang="1106"/>
              <a:t>Darllenwch y cwestiwn yn uchel.</a:t>
            </a:r>
          </a:p>
          <a:p>
            <a:pPr defTabSz="912663">
              <a:spcBef>
                <a:spcPct val="0"/>
              </a:spcBef>
              <a:spcAft>
                <a:spcPct val="0"/>
              </a:spcAft>
              <a:defRPr b="0" i="0"/>
            </a:pPr>
            <a:r>
              <a:rPr lang="1106"/>
              <a:t>Y gair gorchymyn yma yw 'Disgrifiwch' – rhoi nodweddion/prif nodweddion neu ddisgrifiad byr.</a:t>
            </a:r>
          </a:p>
          <a:p>
            <a:pPr>
              <a:defRPr b="0" i="0"/>
            </a:pPr>
            <a:r>
              <a:rPr lang="1106"/>
              <a:t>Mae angen i bob argymhelliad fod yn wahanol – gwnewch yn siŵr nad ydych chi'n ailadrodd eich hun.</a:t>
            </a:r>
          </a:p>
          <a:p>
            <a:pPr defTabSz="912663">
              <a:spcBef>
                <a:spcPct val="0"/>
              </a:spcBef>
              <a:spcAft>
                <a:spcPct val="0"/>
              </a:spcAft>
              <a:defRPr/>
            </a:pPr>
            <a:endParaRPr lang="en-GB"/>
          </a:p>
          <a:p>
            <a:endParaRPr lang="en-GB"/>
          </a:p>
        </p:txBody>
      </p:sp>
      <p:sp>
        <p:nvSpPr>
          <p:cNvPr id="4" name="Slide Number Placeholder 3"/>
          <p:cNvSpPr>
            <a:spLocks noGrp="1"/>
          </p:cNvSpPr>
          <p:nvPr>
            <p:ph type="sldNum" sz="quarter" idx="5"/>
          </p:nvPr>
        </p:nvSpPr>
        <p:spPr/>
        <p:txBody>
          <a:bodyPr/>
          <a:lstStyle/>
          <a:p>
            <a:pPr>
              <a:defRPr b="0" i="0"/>
            </a:pPr>
            <a:fld id="{A9C03F71-7A37-4E70-B44F-70479FE1C8DB}" type="slidenum">
              <a:rPr lang="en-US" smtClean="0"/>
              <a:t>51</a:t>
            </a:fld>
            <a:endParaRPr lang="en-US"/>
          </a:p>
        </p:txBody>
      </p:sp>
    </p:spTree>
    <p:extLst>
      <p:ext uri="{BB962C8B-B14F-4D97-AF65-F5344CB8AC3E}">
        <p14:creationId xmlns:p14="http://schemas.microsoft.com/office/powerpoint/2010/main" val="23024295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b="0" i="0"/>
            </a:pPr>
            <a:r>
              <a:rPr lang="1106"/>
              <a:t>Rydym yn chwilio yma am dystiolaeth eich bod yn gallu dangos eich gwybodaeth am ddulliau o hybu ac amddiffyn iechyd a llesiant.</a:t>
            </a:r>
          </a:p>
          <a:p>
            <a:pPr>
              <a:defRPr b="0" i="0"/>
            </a:pPr>
            <a:r>
              <a:rPr lang="1106" altLang="en-US">
                <a:latin typeface="Arial" panose="020B0604020202020204" pitchFamily="34" charset="0"/>
              </a:rPr>
              <a:t>Edrychwch ar eich atebion a thanlinellwch unrhyw beth sydd yn y rhestr hon.</a:t>
            </a:r>
          </a:p>
          <a:p>
            <a:endParaRPr lang="en-GB"/>
          </a:p>
        </p:txBody>
      </p:sp>
      <p:sp>
        <p:nvSpPr>
          <p:cNvPr id="4" name="Slide Number Placeholder 3"/>
          <p:cNvSpPr>
            <a:spLocks noGrp="1"/>
          </p:cNvSpPr>
          <p:nvPr>
            <p:ph type="sldNum" sz="quarter" idx="5"/>
          </p:nvPr>
        </p:nvSpPr>
        <p:spPr/>
        <p:txBody>
          <a:bodyPr/>
          <a:lstStyle/>
          <a:p>
            <a:pPr>
              <a:defRPr b="0" i="0"/>
            </a:pPr>
            <a:fld id="{7D8367FE-C8D5-4B6D-B401-1E5511E837D4}" type="slidenum">
              <a:rPr lang="en-US" smtClean="0"/>
              <a:t>52</a:t>
            </a:fld>
            <a:endParaRPr lang="en-US"/>
          </a:p>
        </p:txBody>
      </p:sp>
    </p:spTree>
    <p:extLst>
      <p:ext uri="{BB962C8B-B14F-4D97-AF65-F5344CB8AC3E}">
        <p14:creationId xmlns:p14="http://schemas.microsoft.com/office/powerpoint/2010/main" val="266177921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663">
              <a:spcBef>
                <a:spcPct val="0"/>
              </a:spcBef>
              <a:spcAft>
                <a:spcPct val="0"/>
              </a:spcAft>
              <a:defRPr b="0" i="0"/>
            </a:pPr>
            <a:r>
              <a:rPr lang="1106"/>
              <a:t>Darllenwch y cwestiwn yn uchel.</a:t>
            </a:r>
          </a:p>
          <a:p>
            <a:pPr>
              <a:defRPr b="0" i="0"/>
            </a:pPr>
            <a:r>
              <a:rPr lang="1106"/>
              <a:t>Y gair gorchymyn yma yw 'Dadansoddwch' – archwilio mater yn fanwl/sut mae'r rhannau'n berthnasol i'r cyfan, i esbonio a dehongli</a:t>
            </a:r>
          </a:p>
          <a:p>
            <a:pPr>
              <a:defRPr b="0" i="0"/>
            </a:pPr>
            <a:r>
              <a:rPr lang="1106"/>
              <a:t>Cryfderau – pethau cadarnhaol </a:t>
            </a:r>
          </a:p>
          <a:p>
            <a:pPr>
              <a:defRPr b="0" i="0"/>
            </a:pPr>
            <a:r>
              <a:rPr lang="1106"/>
              <a:t>Gwendidau – pethau negyddol</a:t>
            </a:r>
          </a:p>
          <a:p>
            <a:endParaRPr lang="en-GB"/>
          </a:p>
        </p:txBody>
      </p:sp>
      <p:sp>
        <p:nvSpPr>
          <p:cNvPr id="4" name="Slide Number Placeholder 3"/>
          <p:cNvSpPr>
            <a:spLocks noGrp="1"/>
          </p:cNvSpPr>
          <p:nvPr>
            <p:ph type="sldNum" sz="quarter" idx="5"/>
          </p:nvPr>
        </p:nvSpPr>
        <p:spPr/>
        <p:txBody>
          <a:bodyPr/>
          <a:lstStyle/>
          <a:p>
            <a:pPr>
              <a:defRPr b="0" i="0"/>
            </a:pPr>
            <a:fld id="{DE211965-DF57-4A37-85D9-5D848E142B48}" type="slidenum">
              <a:rPr lang="en-US" smtClean="0"/>
              <a:t>53</a:t>
            </a:fld>
            <a:endParaRPr lang="en-US"/>
          </a:p>
        </p:txBody>
      </p:sp>
    </p:spTree>
    <p:extLst>
      <p:ext uri="{BB962C8B-B14F-4D97-AF65-F5344CB8AC3E}">
        <p14:creationId xmlns:p14="http://schemas.microsoft.com/office/powerpoint/2010/main" val="194588794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b="0" i="0"/>
            </a:pPr>
            <a:r>
              <a:rPr lang="1106"/>
              <a:t>Dyma'r cynllun marcio ar gyfer cwestiwn 6 (b).</a:t>
            </a:r>
          </a:p>
          <a:p>
            <a:pPr>
              <a:defRPr b="0" i="0"/>
            </a:pPr>
            <a:r>
              <a:rPr lang="1106"/>
              <a:t>Rydym yn chwilio yma am dystiolaeth eich bod yn gallu dangos eich gwybodaeth am y dull newid ymddygiad i iechyd a llesiant.</a:t>
            </a:r>
            <a:endParaRPr lang="en-US"/>
          </a:p>
          <a:p>
            <a:pPr>
              <a:defRPr b="0" i="0"/>
            </a:pPr>
            <a:r>
              <a:rPr lang="1106" altLang="en-US">
                <a:latin typeface="Arial" panose="020B0604020202020204" pitchFamily="34" charset="0"/>
              </a:rPr>
              <a:t>Edrychwch ar eich atebion a thanlinellwch unrhyw beth sydd yn y rhestr hon.</a:t>
            </a:r>
          </a:p>
          <a:p>
            <a:endParaRPr lang="en-GB"/>
          </a:p>
        </p:txBody>
      </p:sp>
      <p:sp>
        <p:nvSpPr>
          <p:cNvPr id="4" name="Slide Number Placeholder 3"/>
          <p:cNvSpPr>
            <a:spLocks noGrp="1"/>
          </p:cNvSpPr>
          <p:nvPr>
            <p:ph type="sldNum" sz="quarter" idx="5"/>
          </p:nvPr>
        </p:nvSpPr>
        <p:spPr/>
        <p:txBody>
          <a:bodyPr/>
          <a:lstStyle/>
          <a:p>
            <a:pPr>
              <a:defRPr b="0" i="0"/>
            </a:pPr>
            <a:fld id="{3EB75099-A178-4D9E-8DB7-61C822223A48}" type="slidenum">
              <a:rPr lang="en-US" smtClean="0"/>
              <a:t>54</a:t>
            </a:fld>
            <a:endParaRPr lang="en-US"/>
          </a:p>
        </p:txBody>
      </p:sp>
    </p:spTree>
    <p:extLst>
      <p:ext uri="{BB962C8B-B14F-4D97-AF65-F5344CB8AC3E}">
        <p14:creationId xmlns:p14="http://schemas.microsoft.com/office/powerpoint/2010/main" val="29533668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663">
              <a:spcBef>
                <a:spcPct val="0"/>
              </a:spcBef>
              <a:spcAft>
                <a:spcPct val="0"/>
              </a:spcAft>
              <a:defRPr b="0" i="0"/>
            </a:pPr>
            <a:r>
              <a:rPr lang="1106" altLang="en-US">
                <a:latin typeface="Arial" panose="020B0604020202020204" pitchFamily="34" charset="0"/>
              </a:rPr>
              <a:t>Mae hwn yn gynllun marcio seiliedig ar fandiau; mae'r marciau yma hefyd yn cael eu rhannu rhwng AA1 ac AA3 – felly mae angen i chi lunio barn ar eich ymateb cyn dyfarnu marc.</a:t>
            </a:r>
          </a:p>
          <a:p>
            <a:endParaRPr lang="en-GB"/>
          </a:p>
        </p:txBody>
      </p:sp>
      <p:sp>
        <p:nvSpPr>
          <p:cNvPr id="4" name="Slide Number Placeholder 3"/>
          <p:cNvSpPr>
            <a:spLocks noGrp="1"/>
          </p:cNvSpPr>
          <p:nvPr>
            <p:ph type="sldNum" sz="quarter" idx="5"/>
          </p:nvPr>
        </p:nvSpPr>
        <p:spPr/>
        <p:txBody>
          <a:bodyPr/>
          <a:lstStyle/>
          <a:p>
            <a:pPr>
              <a:defRPr b="0" i="0"/>
            </a:pPr>
            <a:fld id="{E51054D6-38ED-459E-8790-7CA8382EA988}" type="slidenum">
              <a:rPr lang="en-US" smtClean="0"/>
              <a:t>55</a:t>
            </a:fld>
            <a:endParaRPr lang="en-US"/>
          </a:p>
        </p:txBody>
      </p:sp>
    </p:spTree>
    <p:extLst>
      <p:ext uri="{BB962C8B-B14F-4D97-AF65-F5344CB8AC3E}">
        <p14:creationId xmlns:p14="http://schemas.microsoft.com/office/powerpoint/2010/main" val="11964656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663">
              <a:spcBef>
                <a:spcPct val="0"/>
              </a:spcBef>
              <a:spcAft>
                <a:spcPct val="0"/>
              </a:spcAft>
              <a:defRPr b="0" i="0"/>
            </a:pPr>
            <a:r>
              <a:rPr lang="1106"/>
              <a:t>Darllenwch y sleid.</a:t>
            </a:r>
          </a:p>
          <a:p>
            <a:endParaRPr lang="en-GB"/>
          </a:p>
        </p:txBody>
      </p:sp>
      <p:sp>
        <p:nvSpPr>
          <p:cNvPr id="4" name="Slide Number Placeholder 3"/>
          <p:cNvSpPr>
            <a:spLocks noGrp="1"/>
          </p:cNvSpPr>
          <p:nvPr>
            <p:ph type="sldNum" sz="quarter" idx="5"/>
          </p:nvPr>
        </p:nvSpPr>
        <p:spPr/>
        <p:txBody>
          <a:bodyPr/>
          <a:lstStyle/>
          <a:p>
            <a:pPr>
              <a:defRPr b="0" i="0"/>
            </a:pPr>
            <a:fld id="{EAD69B6C-AA41-4020-9806-5A62B69E0258}" type="slidenum">
              <a:rPr lang="en-US" smtClean="0"/>
              <a:t>56</a:t>
            </a:fld>
            <a:endParaRPr lang="en-US"/>
          </a:p>
        </p:txBody>
      </p:sp>
    </p:spTree>
    <p:extLst>
      <p:ext uri="{BB962C8B-B14F-4D97-AF65-F5344CB8AC3E}">
        <p14:creationId xmlns:p14="http://schemas.microsoft.com/office/powerpoint/2010/main" val="261618849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663">
              <a:spcBef>
                <a:spcPct val="0"/>
              </a:spcBef>
              <a:spcAft>
                <a:spcPct val="0"/>
              </a:spcAft>
              <a:defRPr b="0" i="0"/>
            </a:pPr>
            <a:r>
              <a:rPr lang="1106"/>
              <a:t>Darllenwch y cwestiwn yn uchel.</a:t>
            </a:r>
          </a:p>
          <a:p>
            <a:pPr>
              <a:defRPr b="0" i="0"/>
            </a:pPr>
            <a:r>
              <a:rPr lang="1106"/>
              <a:t>Y gair gorchymyn yma yw 'Esboniwch' – rhoi manylion a rhesymau dros sut a pham mae rhywbeth fel y mae.</a:t>
            </a:r>
          </a:p>
          <a:p>
            <a:pPr>
              <a:defRPr b="0" i="0"/>
            </a:pPr>
            <a:r>
              <a:rPr lang="1106"/>
              <a:t>Mae 5 marc ar gael yma.  Peidiwch â disgrifio gweithio amlasiantaethol yn unig; rhowch fanylion a rhesymau.</a:t>
            </a:r>
          </a:p>
          <a:p>
            <a:endParaRPr lang="en-GB"/>
          </a:p>
        </p:txBody>
      </p:sp>
      <p:sp>
        <p:nvSpPr>
          <p:cNvPr id="4" name="Slide Number Placeholder 3"/>
          <p:cNvSpPr>
            <a:spLocks noGrp="1"/>
          </p:cNvSpPr>
          <p:nvPr>
            <p:ph type="sldNum" sz="quarter" idx="5"/>
          </p:nvPr>
        </p:nvSpPr>
        <p:spPr/>
        <p:txBody>
          <a:bodyPr/>
          <a:lstStyle/>
          <a:p>
            <a:pPr>
              <a:defRPr b="0" i="0"/>
            </a:pPr>
            <a:fld id="{BCCB6F82-C3E8-4FDE-A065-DF094642A905}" type="slidenum">
              <a:rPr lang="en-US" smtClean="0"/>
              <a:t>57</a:t>
            </a:fld>
            <a:endParaRPr lang="en-US"/>
          </a:p>
        </p:txBody>
      </p:sp>
    </p:spTree>
    <p:extLst>
      <p:ext uri="{BB962C8B-B14F-4D97-AF65-F5344CB8AC3E}">
        <p14:creationId xmlns:p14="http://schemas.microsoft.com/office/powerpoint/2010/main" val="39619754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b="0" i="0"/>
            </a:pPr>
            <a:r>
              <a:rPr lang="1106"/>
              <a:t>Dyma'r cynllun marcio ar gyfer cwestiwn 7 (a).</a:t>
            </a:r>
          </a:p>
          <a:p>
            <a:pPr defTabSz="912663">
              <a:spcBef>
                <a:spcPct val="0"/>
              </a:spcBef>
              <a:spcAft>
                <a:spcPct val="0"/>
              </a:spcAft>
              <a:defRPr b="0" i="0"/>
            </a:pPr>
            <a:r>
              <a:rPr lang="1106"/>
              <a:t>Rydym yn chwilio yma am dystiolaeth eich bod yn gallu dangos eich gwybodaeth am ddulliau o hybu ac amddiffyn gwydnwch.</a:t>
            </a:r>
            <a:endParaRPr lang="en-GB"/>
          </a:p>
          <a:p>
            <a:endParaRPr lang="en-GB"/>
          </a:p>
        </p:txBody>
      </p:sp>
      <p:sp>
        <p:nvSpPr>
          <p:cNvPr id="4" name="Slide Number Placeholder 3"/>
          <p:cNvSpPr>
            <a:spLocks noGrp="1"/>
          </p:cNvSpPr>
          <p:nvPr>
            <p:ph type="sldNum" sz="quarter" idx="5"/>
          </p:nvPr>
        </p:nvSpPr>
        <p:spPr/>
        <p:txBody>
          <a:bodyPr/>
          <a:lstStyle/>
          <a:p>
            <a:pPr>
              <a:defRPr b="0" i="0"/>
            </a:pPr>
            <a:fld id="{6F2273D8-B994-436F-842E-EE8545B2EA73}" type="slidenum">
              <a:rPr lang="en-US" smtClean="0"/>
              <a:t>58</a:t>
            </a:fld>
            <a:endParaRPr lang="en-US"/>
          </a:p>
        </p:txBody>
      </p:sp>
    </p:spTree>
    <p:extLst>
      <p:ext uri="{BB962C8B-B14F-4D97-AF65-F5344CB8AC3E}">
        <p14:creationId xmlns:p14="http://schemas.microsoft.com/office/powerpoint/2010/main" val="37220344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663">
              <a:spcBef>
                <a:spcPct val="0"/>
              </a:spcBef>
              <a:spcAft>
                <a:spcPct val="0"/>
              </a:spcAft>
              <a:defRPr b="0" i="0"/>
            </a:pPr>
            <a:r>
              <a:rPr lang="1106"/>
              <a:t>Darllenwch y cwestiwn yn uchel.</a:t>
            </a:r>
          </a:p>
          <a:p>
            <a:pPr>
              <a:defRPr b="0" i="0"/>
            </a:pPr>
            <a:r>
              <a:rPr lang="1106"/>
              <a:t>Y gair gorchymyn yma yw 'Trafodwch' – archwilio mater yn fanwl/mewn ffordd strwythuredig, gan ystyried syniadau gwahanol.</a:t>
            </a:r>
          </a:p>
          <a:p>
            <a:pPr>
              <a:defRPr b="0" i="0"/>
            </a:pPr>
            <a:r>
              <a:rPr lang="1106"/>
              <a:t>I gyrraedd y bandiau marciau uwch, mae'n bwysig eich bod yn trafod rôl ac effeithiolrwydd y dulliau yn eich ateb ac nid yn eu disgrifio nhw'n unig. </a:t>
            </a:r>
          </a:p>
          <a:p>
            <a:pPr>
              <a:defRPr b="0" i="0"/>
            </a:pPr>
            <a:r>
              <a:rPr lang="1106"/>
              <a:t>Dylai eich atebion gysylltu â hybu ac amddiffyn gwydnwch unigolion.</a:t>
            </a:r>
          </a:p>
          <a:p>
            <a:endParaRPr lang="en-GB"/>
          </a:p>
        </p:txBody>
      </p:sp>
      <p:sp>
        <p:nvSpPr>
          <p:cNvPr id="4" name="Slide Number Placeholder 3"/>
          <p:cNvSpPr>
            <a:spLocks noGrp="1"/>
          </p:cNvSpPr>
          <p:nvPr>
            <p:ph type="sldNum" sz="quarter" idx="5"/>
          </p:nvPr>
        </p:nvSpPr>
        <p:spPr/>
        <p:txBody>
          <a:bodyPr/>
          <a:lstStyle/>
          <a:p>
            <a:pPr>
              <a:defRPr b="0" i="0"/>
            </a:pPr>
            <a:fld id="{50878634-EB2D-474E-AF6E-B7B9AFDC7134}" type="slidenum">
              <a:rPr lang="en-US" smtClean="0"/>
              <a:t>59</a:t>
            </a:fld>
            <a:endParaRPr lang="en-US"/>
          </a:p>
        </p:txBody>
      </p:sp>
    </p:spTree>
    <p:extLst>
      <p:ext uri="{BB962C8B-B14F-4D97-AF65-F5344CB8AC3E}">
        <p14:creationId xmlns:p14="http://schemas.microsoft.com/office/powerpoint/2010/main" val="12542273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663">
              <a:spcBef>
                <a:spcPct val="0"/>
              </a:spcBef>
              <a:spcAft>
                <a:spcPct val="0"/>
              </a:spcAft>
              <a:defRPr b="0" i="0"/>
            </a:pPr>
            <a:r>
              <a:rPr lang="1106"/>
              <a:t>Darllenwch y sleid.</a:t>
            </a:r>
          </a:p>
          <a:p>
            <a:endParaRPr lang="en-GB"/>
          </a:p>
        </p:txBody>
      </p:sp>
      <p:sp>
        <p:nvSpPr>
          <p:cNvPr id="4" name="Slide Number Placeholder 3"/>
          <p:cNvSpPr>
            <a:spLocks noGrp="1"/>
          </p:cNvSpPr>
          <p:nvPr>
            <p:ph type="sldNum" sz="quarter" idx="5"/>
          </p:nvPr>
        </p:nvSpPr>
        <p:spPr/>
        <p:txBody>
          <a:bodyPr/>
          <a:lstStyle/>
          <a:p>
            <a:pPr>
              <a:defRPr b="0" i="0"/>
            </a:pPr>
            <a:fld id="{5DE61D3A-807F-484B-B54C-F9B891753498}" type="slidenum">
              <a:rPr lang="en-US" smtClean="0"/>
              <a:t>6</a:t>
            </a:fld>
            <a:endParaRPr lang="en-US"/>
          </a:p>
        </p:txBody>
      </p:sp>
    </p:spTree>
    <p:extLst>
      <p:ext uri="{BB962C8B-B14F-4D97-AF65-F5344CB8AC3E}">
        <p14:creationId xmlns:p14="http://schemas.microsoft.com/office/powerpoint/2010/main" val="66161025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b="0" i="0"/>
            </a:pPr>
            <a:r>
              <a:rPr lang="1106"/>
              <a:t>Dyma'r cynllun marcio ar gyfer cwestiwn 7 (b).</a:t>
            </a:r>
          </a:p>
          <a:p>
            <a:pPr defTabSz="912663">
              <a:spcBef>
                <a:spcPct val="0"/>
              </a:spcBef>
              <a:spcAft>
                <a:spcPct val="0"/>
              </a:spcAft>
              <a:defRPr b="0" i="0"/>
            </a:pPr>
            <a:r>
              <a:rPr lang="1106"/>
              <a:t>Rydym yn chwilio yma am dystiolaeth eich bod yn gallu dangos eich gwybodaeth am ddulliau y gellir eu defnyddio i hybu ac amddiffyn gwydnwch unigolion.</a:t>
            </a:r>
            <a:endParaRPr lang="en-US"/>
          </a:p>
          <a:p>
            <a:pPr>
              <a:defRPr b="0" i="0"/>
            </a:pPr>
            <a:r>
              <a:rPr lang="1106" altLang="en-US">
                <a:latin typeface="Arial" panose="020B0604020202020204" pitchFamily="34" charset="0"/>
              </a:rPr>
              <a:t>Edrychwch ar eich atebion a thanlinellwch unrhyw beth sydd yn y rhestr hon.</a:t>
            </a:r>
          </a:p>
          <a:p>
            <a:endParaRPr lang="en-GB"/>
          </a:p>
        </p:txBody>
      </p:sp>
      <p:sp>
        <p:nvSpPr>
          <p:cNvPr id="4" name="Slide Number Placeholder 3"/>
          <p:cNvSpPr>
            <a:spLocks noGrp="1"/>
          </p:cNvSpPr>
          <p:nvPr>
            <p:ph type="sldNum" sz="quarter" idx="5"/>
          </p:nvPr>
        </p:nvSpPr>
        <p:spPr/>
        <p:txBody>
          <a:bodyPr/>
          <a:lstStyle/>
          <a:p>
            <a:pPr>
              <a:defRPr b="0" i="0"/>
            </a:pPr>
            <a:fld id="{53B02728-18D7-42A4-B901-C99FAEA0CEAD}" type="slidenum">
              <a:rPr lang="en-US" smtClean="0"/>
              <a:t>60</a:t>
            </a:fld>
            <a:endParaRPr lang="en-US"/>
          </a:p>
        </p:txBody>
      </p:sp>
    </p:spTree>
    <p:extLst>
      <p:ext uri="{BB962C8B-B14F-4D97-AF65-F5344CB8AC3E}">
        <p14:creationId xmlns:p14="http://schemas.microsoft.com/office/powerpoint/2010/main" val="172292564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663">
              <a:spcBef>
                <a:spcPct val="0"/>
              </a:spcBef>
              <a:spcAft>
                <a:spcPct val="0"/>
              </a:spcAft>
              <a:defRPr b="0" i="0"/>
            </a:pPr>
            <a:r>
              <a:rPr lang="1106" altLang="en-US">
                <a:latin typeface="Arial" panose="020B0604020202020204" pitchFamily="34" charset="0"/>
              </a:rPr>
              <a:t>Mae hwn yn gynllun marcio seiliedig ar fandiau; mae'r marciau yma hefyd yn cael eu rhannu rhwng AA1 ac AA3 – felly mae angen i chi lunio barn ar eich ymateb cyn dyfarnu marc.</a:t>
            </a:r>
          </a:p>
          <a:p>
            <a:endParaRPr lang="en-GB"/>
          </a:p>
        </p:txBody>
      </p:sp>
      <p:sp>
        <p:nvSpPr>
          <p:cNvPr id="4" name="Slide Number Placeholder 3"/>
          <p:cNvSpPr>
            <a:spLocks noGrp="1"/>
          </p:cNvSpPr>
          <p:nvPr>
            <p:ph type="sldNum" sz="quarter" idx="5"/>
          </p:nvPr>
        </p:nvSpPr>
        <p:spPr/>
        <p:txBody>
          <a:bodyPr/>
          <a:lstStyle/>
          <a:p>
            <a:pPr>
              <a:defRPr b="0" i="0"/>
            </a:pPr>
            <a:fld id="{B57749EB-0CC1-4ED6-8056-12728845A053}" type="slidenum">
              <a:rPr lang="en-US" smtClean="0"/>
              <a:t>61</a:t>
            </a:fld>
            <a:endParaRPr lang="en-US"/>
          </a:p>
        </p:txBody>
      </p:sp>
    </p:spTree>
    <p:extLst>
      <p:ext uri="{BB962C8B-B14F-4D97-AF65-F5344CB8AC3E}">
        <p14:creationId xmlns:p14="http://schemas.microsoft.com/office/powerpoint/2010/main" val="31212014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b="0" i="0"/>
            </a:pPr>
            <a:r>
              <a:rPr lang="1106"/>
              <a:t>Da iawn – rydych chi wedi cyrraedd diwedd y papur. </a:t>
            </a:r>
          </a:p>
          <a:p>
            <a:pPr>
              <a:defRPr b="0" i="0"/>
            </a:pPr>
            <a:r>
              <a:rPr lang="1106"/>
              <a:t>Dylech chi nawr allu rhoi marc allan o 100 i'ch hun. </a:t>
            </a:r>
            <a:endParaRPr lang="en-US"/>
          </a:p>
          <a:p>
            <a:pPr>
              <a:defRPr b="0" i="0"/>
            </a:pPr>
            <a:r>
              <a:rPr lang="1106"/>
              <a:t>Does dim arholiadau blaenorol i roi syniad i chi o sut byddech chi wedi gwneud, felly mae'n well dilyn y raddfa GMU sy'n cael ei disgrifio yn y sleid hon.</a:t>
            </a:r>
          </a:p>
        </p:txBody>
      </p:sp>
      <p:sp>
        <p:nvSpPr>
          <p:cNvPr id="4" name="Slide Number Placeholder 3"/>
          <p:cNvSpPr>
            <a:spLocks noGrp="1"/>
          </p:cNvSpPr>
          <p:nvPr>
            <p:ph type="sldNum" sz="quarter" idx="5"/>
          </p:nvPr>
        </p:nvSpPr>
        <p:spPr/>
        <p:txBody>
          <a:bodyPr/>
          <a:lstStyle/>
          <a:p>
            <a:pPr>
              <a:defRPr b="0" i="0"/>
            </a:pPr>
            <a:fld id="{0DB6DC00-F4BE-4AC9-9C9B-56A4BB288A2D}" type="slidenum">
              <a:rPr lang="en-US" smtClean="0"/>
              <a:t>62</a:t>
            </a:fld>
            <a:endParaRPr lang="en-US"/>
          </a:p>
        </p:txBody>
      </p:sp>
    </p:spTree>
    <p:extLst>
      <p:ext uri="{BB962C8B-B14F-4D97-AF65-F5344CB8AC3E}">
        <p14:creationId xmlns:p14="http://schemas.microsoft.com/office/powerpoint/2010/main" val="317610047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b="0" i="0"/>
            </a:pPr>
            <a:fld id="{2CD88ADF-AB5B-482A-9063-70793A752A9A}" type="slidenum">
              <a:rPr lang="en-US" smtClean="0"/>
              <a:t>63</a:t>
            </a:fld>
            <a:endParaRPr lang="en-US"/>
          </a:p>
        </p:txBody>
      </p:sp>
    </p:spTree>
    <p:extLst>
      <p:ext uri="{BB962C8B-B14F-4D97-AF65-F5344CB8AC3E}">
        <p14:creationId xmlns:p14="http://schemas.microsoft.com/office/powerpoint/2010/main" val="22836903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663">
              <a:spcBef>
                <a:spcPct val="0"/>
              </a:spcBef>
              <a:spcAft>
                <a:spcPct val="0"/>
              </a:spcAft>
              <a:defRPr b="0" i="0"/>
            </a:pPr>
            <a:r>
              <a:rPr lang="1106"/>
              <a:t>Darllenwch y cwestiwn yn uchel.</a:t>
            </a:r>
          </a:p>
          <a:p>
            <a:pPr defTabSz="912663">
              <a:spcBef>
                <a:spcPct val="0"/>
              </a:spcBef>
              <a:spcAft>
                <a:spcPct val="0"/>
              </a:spcAft>
              <a:defRPr b="0" i="0"/>
            </a:pPr>
            <a:r>
              <a:rPr lang="1106"/>
              <a:t>Mae gwybodaeth yn cael ei rhoi ar ddechrau rhai cwestiynau yn y papur. Mae'n rhoi rhywfaint o gefndir ac yn rhoi gwybodaeth allweddol i chi a fydd yn eich helpu i ffurfio eich ateb.</a:t>
            </a:r>
          </a:p>
          <a:p>
            <a:pPr defTabSz="912663">
              <a:spcBef>
                <a:spcPct val="0"/>
              </a:spcBef>
              <a:spcAft>
                <a:spcPct val="0"/>
              </a:spcAft>
              <a:defRPr b="0" i="0"/>
            </a:pPr>
            <a:r>
              <a:rPr lang="1106"/>
              <a:t>Y gair gorchymyn yma yw 'Diffiniwch' – rhoi union ystyr rhywbeth.</a:t>
            </a:r>
          </a:p>
          <a:p>
            <a:endParaRPr lang="en-GB"/>
          </a:p>
        </p:txBody>
      </p:sp>
      <p:sp>
        <p:nvSpPr>
          <p:cNvPr id="4" name="Slide Number Placeholder 3"/>
          <p:cNvSpPr>
            <a:spLocks noGrp="1"/>
          </p:cNvSpPr>
          <p:nvPr>
            <p:ph type="sldNum" sz="quarter" idx="5"/>
          </p:nvPr>
        </p:nvSpPr>
        <p:spPr/>
        <p:txBody>
          <a:bodyPr/>
          <a:lstStyle/>
          <a:p>
            <a:pPr>
              <a:defRPr b="0" i="0"/>
            </a:pPr>
            <a:fld id="{E7FE804D-843E-4D39-AC2A-9C10E03A7894}" type="slidenum">
              <a:rPr lang="en-US" smtClean="0"/>
              <a:t>7</a:t>
            </a:fld>
            <a:endParaRPr lang="en-US"/>
          </a:p>
        </p:txBody>
      </p:sp>
    </p:spTree>
    <p:extLst>
      <p:ext uri="{BB962C8B-B14F-4D97-AF65-F5344CB8AC3E}">
        <p14:creationId xmlns:p14="http://schemas.microsoft.com/office/powerpoint/2010/main" val="16039830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b="0" i="0"/>
            </a:pPr>
            <a:r>
              <a:rPr lang="1106"/>
              <a:t>Dyma'r cynllun marcio ar gyfer cwestiwn 1(a).</a:t>
            </a:r>
          </a:p>
          <a:p>
            <a:pPr>
              <a:defRPr b="0" i="0"/>
            </a:pPr>
            <a:r>
              <a:rPr lang="1106"/>
              <a:t>Rydym yn chwilio yma am dystiolaeth eich bod yn gallu dangos eich gwybodaeth am PNPau (</a:t>
            </a:r>
            <a:r>
              <a:rPr lang="1106" i="1"/>
              <a:t>ACEs</a:t>
            </a:r>
            <a:r>
              <a:rPr lang="1106"/>
              <a:t>).</a:t>
            </a:r>
            <a:endParaRPr lang="en-US"/>
          </a:p>
          <a:p>
            <a:pPr>
              <a:defRPr b="0" i="0"/>
            </a:pPr>
            <a:r>
              <a:rPr lang="1106"/>
              <a:t>Rhowch hyd at 2 farc i'ch hun.</a:t>
            </a:r>
            <a:endParaRPr lang="en-GB"/>
          </a:p>
          <a:p>
            <a:endParaRPr lang="en-GB"/>
          </a:p>
        </p:txBody>
      </p:sp>
      <p:sp>
        <p:nvSpPr>
          <p:cNvPr id="4" name="Slide Number Placeholder 3"/>
          <p:cNvSpPr>
            <a:spLocks noGrp="1"/>
          </p:cNvSpPr>
          <p:nvPr>
            <p:ph type="sldNum" sz="quarter" idx="5"/>
          </p:nvPr>
        </p:nvSpPr>
        <p:spPr/>
        <p:txBody>
          <a:bodyPr/>
          <a:lstStyle/>
          <a:p>
            <a:pPr>
              <a:defRPr b="0" i="0"/>
            </a:pPr>
            <a:fld id="{A5EF9873-1A55-4C8E-9C5A-EC24C2579879}" type="slidenum">
              <a:rPr lang="en-US" smtClean="0"/>
              <a:t>8</a:t>
            </a:fld>
            <a:endParaRPr lang="en-US"/>
          </a:p>
        </p:txBody>
      </p:sp>
    </p:spTree>
    <p:extLst>
      <p:ext uri="{BB962C8B-B14F-4D97-AF65-F5344CB8AC3E}">
        <p14:creationId xmlns:p14="http://schemas.microsoft.com/office/powerpoint/2010/main" val="26859018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663">
              <a:spcBef>
                <a:spcPct val="0"/>
              </a:spcBef>
              <a:spcAft>
                <a:spcPct val="0"/>
              </a:spcAft>
              <a:defRPr b="0" i="0"/>
            </a:pPr>
            <a:r>
              <a:rPr lang="1106"/>
              <a:t>Darllenwch y cwestiwn yn uchel.</a:t>
            </a:r>
          </a:p>
          <a:p>
            <a:pPr>
              <a:defRPr b="0" i="0"/>
            </a:pPr>
            <a:r>
              <a:rPr lang="1106"/>
              <a:t>Y gair gorchymyn yma yw 'Rhowch' – rhoi, enwi.</a:t>
            </a:r>
          </a:p>
          <a:p>
            <a:pPr>
              <a:defRPr b="0" i="0"/>
            </a:pPr>
            <a:r>
              <a:rPr lang="1106"/>
              <a:t>Darllenwch y cwestiwn yn ofalus.  Yma, mae gofyn i chi roi enghreifftiau yn eich ateb.</a:t>
            </a:r>
          </a:p>
          <a:p>
            <a:endParaRPr lang="en-GB"/>
          </a:p>
        </p:txBody>
      </p:sp>
      <p:sp>
        <p:nvSpPr>
          <p:cNvPr id="4" name="Slide Number Placeholder 3"/>
          <p:cNvSpPr>
            <a:spLocks noGrp="1"/>
          </p:cNvSpPr>
          <p:nvPr>
            <p:ph type="sldNum" sz="quarter" idx="5"/>
          </p:nvPr>
        </p:nvSpPr>
        <p:spPr/>
        <p:txBody>
          <a:bodyPr/>
          <a:lstStyle/>
          <a:p>
            <a:pPr>
              <a:defRPr b="0" i="0"/>
            </a:pPr>
            <a:fld id="{0D1A03A7-EE0C-4F38-A6CA-27EBC1513C1D}" type="slidenum">
              <a:rPr lang="en-US" smtClean="0"/>
              <a:t>9</a:t>
            </a:fld>
            <a:endParaRPr lang="en-US"/>
          </a:p>
        </p:txBody>
      </p:sp>
    </p:spTree>
    <p:extLst>
      <p:ext uri="{BB962C8B-B14F-4D97-AF65-F5344CB8AC3E}">
        <p14:creationId xmlns:p14="http://schemas.microsoft.com/office/powerpoint/2010/main" val="15430324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and Content Shapes">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299ACAF1-6098-AE40-8403-1C8D637F98D0}"/>
              </a:ext>
            </a:extLst>
          </p:cNvPr>
          <p:cNvSpPr>
            <a:spLocks noGrp="1"/>
          </p:cNvSpPr>
          <p:nvPr>
            <p:ph sz="quarter" idx="10"/>
          </p:nvPr>
        </p:nvSpPr>
        <p:spPr>
          <a:xfrm>
            <a:off x="282575" y="1076325"/>
            <a:ext cx="11809413" cy="5243513"/>
          </a:xfrm>
          <a:prstGeom prst="rect">
            <a:avLst/>
          </a:prstGeom>
        </p:spPr>
        <p:txBody>
          <a:bodyPr/>
          <a:lstStyle>
            <a:lvl1pPr>
              <a:lnSpc>
                <a:spcPct val="100000"/>
              </a:lnSpc>
              <a:defRPr>
                <a:solidFill>
                  <a:schemeClr val="accent1"/>
                </a:solidFill>
              </a:defRPr>
            </a:lvl1pPr>
            <a:lvl2pPr marL="7937" indent="0">
              <a:lnSpc>
                <a:spcPct val="100000"/>
              </a:lnSpc>
              <a:buNone/>
              <a:defRPr sz="1800"/>
            </a:lvl2pPr>
            <a:lvl3pPr marL="222250" indent="-169863">
              <a:lnSpc>
                <a:spcPct val="100000"/>
              </a:lnSpc>
              <a:buFont typeface="Arial" panose="020B0604020202020204" pitchFamily="34" charset="0"/>
              <a:buChar char="•"/>
              <a:defRPr b="0"/>
            </a:lvl3pPr>
            <a:lvl4pPr marL="268288" indent="0">
              <a:lnSpc>
                <a:spcPct val="100000"/>
              </a:lnSpc>
              <a:buNone/>
              <a:defRPr b="1"/>
            </a:lvl4pPr>
            <a:lvl5pPr marL="490538" indent="-187325">
              <a:lnSpc>
                <a:spcPct val="10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userDrawn="1"/>
        </p:nvCxnSpPr>
        <p:spPr>
          <a:xfrm>
            <a:off x="282011" y="888774"/>
            <a:ext cx="11665010" cy="0"/>
          </a:xfrm>
          <a:prstGeom prst="line">
            <a:avLst/>
          </a:prstGeom>
          <a:ln w="22225">
            <a:solidFill>
              <a:srgbClr val="65B2E6"/>
            </a:solidFill>
          </a:ln>
          <a:effectLst/>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05334" y="113907"/>
            <a:ext cx="1586970" cy="685022"/>
          </a:xfrm>
          <a:prstGeom prst="rect">
            <a:avLst/>
          </a:prstGeom>
        </p:spPr>
      </p:pic>
      <p:sp>
        <p:nvSpPr>
          <p:cNvPr id="3" name="Title 2">
            <a:extLst>
              <a:ext uri="{FF2B5EF4-FFF2-40B4-BE49-F238E27FC236}">
                <a16:creationId xmlns:a16="http://schemas.microsoft.com/office/drawing/2014/main" id="{4156F39C-AFF1-D944-A9F4-72171BE8110C}"/>
              </a:ext>
            </a:extLst>
          </p:cNvPr>
          <p:cNvSpPr>
            <a:spLocks noGrp="1"/>
          </p:cNvSpPr>
          <p:nvPr>
            <p:ph type="title"/>
          </p:nvPr>
        </p:nvSpPr>
        <p:spPr>
          <a:xfrm>
            <a:off x="282011" y="208722"/>
            <a:ext cx="10223323" cy="447261"/>
          </a:xfrm>
        </p:spPr>
        <p:txBody>
          <a:bodyPr/>
          <a:lstStyle/>
          <a:p>
            <a:r>
              <a:rPr lang="en-US"/>
              <a:t>Click to edit Master title style</a:t>
            </a:r>
          </a:p>
        </p:txBody>
      </p:sp>
    </p:spTree>
    <p:extLst>
      <p:ext uri="{BB962C8B-B14F-4D97-AF65-F5344CB8AC3E}">
        <p14:creationId xmlns:p14="http://schemas.microsoft.com/office/powerpoint/2010/main" val="20702255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2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3109736"/>
      </p:ext>
    </p:extLst>
  </p:cSld>
  <p:clrMapOvr>
    <a:masterClrMapping/>
  </p:clrMapOvr>
  <p:transition/>
  <p:extLst>
    <p:ext uri="{DCECCB84-F9BA-43D5-87BE-67443E8EF086}">
      <p15:sldGuideLst xmlns:p15="http://schemas.microsoft.com/office/powerpoint/2012/main">
        <p15:guide id="1" orient="horz" pos="353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1154790"/>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2011" y="208722"/>
            <a:ext cx="10009471" cy="447261"/>
          </a:xfrm>
          <a:prstGeom prst="rect">
            <a:avLst/>
          </a:prstGeom>
        </p:spPr>
        <p:txBody>
          <a:bodyPr vert="horz" lIns="0" tIns="0" rIns="0" bIns="0" rtlCol="0" anchor="b" anchorCtr="0">
            <a:noAutofit/>
          </a:bodyPr>
          <a:lstStyle/>
          <a:p>
            <a:r>
              <a:rPr lang="en-US"/>
              <a:t>Click to edit Master title style</a:t>
            </a:r>
          </a:p>
        </p:txBody>
      </p:sp>
      <p:sp>
        <p:nvSpPr>
          <p:cNvPr id="11" name="Text Placeholder 10">
            <a:extLst>
              <a:ext uri="{FF2B5EF4-FFF2-40B4-BE49-F238E27FC236}">
                <a16:creationId xmlns:a16="http://schemas.microsoft.com/office/drawing/2014/main" id="{1A0B8476-C42C-E946-9AE6-450EBBA88674}"/>
              </a:ext>
            </a:extLst>
          </p:cNvPr>
          <p:cNvSpPr>
            <a:spLocks noGrp="1"/>
          </p:cNvSpPr>
          <p:nvPr>
            <p:ph type="body" idx="1"/>
          </p:nvPr>
        </p:nvSpPr>
        <p:spPr>
          <a:xfrm>
            <a:off x="197225" y="1121566"/>
            <a:ext cx="6615951" cy="5055397"/>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9D4B8640-7FCE-A346-B4B6-DA2804688F54}"/>
              </a:ext>
            </a:extLst>
          </p:cNvPr>
          <p:cNvCxnSpPr/>
          <p:nvPr userDrawn="1"/>
        </p:nvCxnSpPr>
        <p:spPr>
          <a:xfrm>
            <a:off x="282011" y="888774"/>
            <a:ext cx="11665010" cy="0"/>
          </a:xfrm>
          <a:prstGeom prst="line">
            <a:avLst/>
          </a:prstGeom>
          <a:ln w="22225">
            <a:solidFill>
              <a:srgbClr val="65B2E6"/>
            </a:solidFill>
          </a:ln>
          <a:effectLst/>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21E9D45D-B271-5D41-A966-131A637835F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505334" y="113907"/>
            <a:ext cx="1586970" cy="685022"/>
          </a:xfrm>
          <a:prstGeom prst="rect">
            <a:avLst/>
          </a:prstGeom>
        </p:spPr>
      </p:pic>
    </p:spTree>
    <p:extLst>
      <p:ext uri="{BB962C8B-B14F-4D97-AF65-F5344CB8AC3E}">
        <p14:creationId xmlns:p14="http://schemas.microsoft.com/office/powerpoint/2010/main" val="700887908"/>
      </p:ext>
    </p:extLst>
  </p:cSld>
  <p:clrMap bg1="lt1" tx1="dk1" bg2="lt2" tx2="dk2" accent1="accent1" accent2="accent2" accent3="accent3" accent4="accent4" accent5="accent5" accent6="accent6" hlink="hlink" folHlink="folHlink"/>
  <p:sldLayoutIdLst>
    <p:sldLayoutId id="2147483671" r:id="rId1"/>
    <p:sldLayoutId id="2147483739" r:id="rId2"/>
    <p:sldLayoutId id="2147483743" r:id="rId3"/>
  </p:sldLayoutIdLst>
  <p:transition/>
  <p:hf sldNum="0" hdr="0" dt="0"/>
  <p:txStyles>
    <p:titleStyle>
      <a:lvl1pPr algn="l" defTabSz="914400" rtl="0" eaLnBrk="1" latinLnBrk="0" hangingPunct="1">
        <a:lnSpc>
          <a:spcPct val="90000"/>
        </a:lnSpc>
        <a:spcBef>
          <a:spcPct val="0"/>
        </a:spcBef>
        <a:buNone/>
        <a:defRPr lang="en-US" sz="1400" kern="1200">
          <a:solidFill>
            <a:schemeClr val="accent1"/>
          </a:solidFill>
          <a:latin typeface="+mj-lt"/>
          <a:ea typeface="+mj-ea"/>
          <a:cs typeface="+mj-cs"/>
        </a:defRPr>
      </a:lvl1pPr>
    </p:titleStyle>
    <p:bodyStyle>
      <a:lvl1pPr marL="0" marR="0" indent="0" algn="l" defTabSz="914400" rtl="0" eaLnBrk="1" fontAlgn="auto" latinLnBrk="0" hangingPunct="1">
        <a:lnSpc>
          <a:spcPct val="100000"/>
        </a:lnSpc>
        <a:spcBef>
          <a:spcPts val="1000"/>
        </a:spcBef>
        <a:spcAft>
          <a:spcPts val="600"/>
        </a:spcAft>
        <a:buClr>
          <a:srgbClr val="F94130"/>
        </a:buClr>
        <a:buSzTx/>
        <a:buFont typeface="Arial"/>
        <a:buNone/>
        <a:defRPr lang="en-US" sz="1800" b="0" kern="1200">
          <a:solidFill>
            <a:schemeClr val="accent1"/>
          </a:solidFill>
          <a:latin typeface="+mn-lt"/>
          <a:ea typeface="+mn-ea"/>
          <a:cs typeface="+mn-cs"/>
        </a:defRPr>
      </a:lvl1pPr>
      <a:lvl2pPr marL="7937" indent="0" algn="l" defTabSz="914400" rtl="0" eaLnBrk="1" latinLnBrk="0" hangingPunct="1">
        <a:lnSpc>
          <a:spcPct val="100000"/>
        </a:lnSpc>
        <a:spcBef>
          <a:spcPct val="0"/>
        </a:spcBef>
        <a:spcAft>
          <a:spcPts val="600"/>
        </a:spcAft>
        <a:buClr>
          <a:schemeClr val="tx2"/>
        </a:buClr>
        <a:buFont typeface="Arial"/>
        <a:buNone/>
        <a:defRPr lang="en-US" sz="1600" kern="1200">
          <a:solidFill>
            <a:schemeClr val="tx1"/>
          </a:solidFill>
          <a:latin typeface="+mn-lt"/>
          <a:ea typeface="+mn-ea"/>
          <a:cs typeface="+mn-cs"/>
        </a:defRPr>
      </a:lvl2pPr>
      <a:lvl3pPr marL="222250" marR="0" indent="-214313" algn="l" defTabSz="914400" rtl="0" eaLnBrk="1" fontAlgn="auto" latinLnBrk="0" hangingPunct="1">
        <a:lnSpc>
          <a:spcPct val="100000"/>
        </a:lnSpc>
        <a:spcBef>
          <a:spcPct val="0"/>
        </a:spcBef>
        <a:spcAft>
          <a:spcPts val="600"/>
        </a:spcAft>
        <a:buClr>
          <a:srgbClr val="F94130"/>
        </a:buClr>
        <a:buSzTx/>
        <a:buFont typeface="Arial" panose="020B0604020202020204" pitchFamily="34" charset="0"/>
        <a:buChar char="•"/>
        <a:defRPr lang="en-US" sz="1400" b="0" kern="1200">
          <a:solidFill>
            <a:schemeClr val="tx1"/>
          </a:solidFill>
          <a:latin typeface="+mn-lt"/>
          <a:ea typeface="+mn-ea"/>
          <a:cs typeface="+mn-cs"/>
        </a:defRPr>
      </a:lvl3pPr>
      <a:lvl4pPr marL="222250" indent="0" algn="l" defTabSz="914400" rtl="0" eaLnBrk="1" latinLnBrk="0" hangingPunct="1">
        <a:lnSpc>
          <a:spcPct val="100000"/>
        </a:lnSpc>
        <a:spcBef>
          <a:spcPct val="0"/>
        </a:spcBef>
        <a:spcAft>
          <a:spcPts val="600"/>
        </a:spcAft>
        <a:buClr>
          <a:schemeClr val="tx2"/>
        </a:buClr>
        <a:buFont typeface="Arial"/>
        <a:buNone/>
        <a:defRPr sz="1200" b="1" kern="1200">
          <a:solidFill>
            <a:schemeClr val="tx1"/>
          </a:solidFill>
          <a:latin typeface="+mn-lt"/>
          <a:ea typeface="+mn-ea"/>
          <a:cs typeface="+mn-cs"/>
        </a:defRPr>
      </a:lvl4pPr>
      <a:lvl5pPr marL="446088" indent="-187325" algn="l" defTabSz="914400" rtl="0" eaLnBrk="1" latinLnBrk="0" hangingPunct="1">
        <a:lnSpc>
          <a:spcPct val="100000"/>
        </a:lnSpc>
        <a:spcBef>
          <a:spcPct val="0"/>
        </a:spcBef>
        <a:spcAft>
          <a:spcPts val="600"/>
        </a:spcAft>
        <a:buClr>
          <a:schemeClr val="tx2"/>
        </a:buClr>
        <a:buFont typeface="Arial"/>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userDrawn="1">
          <p15:clr>
            <a:srgbClr val="F26B43"/>
          </p15:clr>
        </p15:guide>
        <p15:guide id="4" orient="horz" pos="4320" userDrawn="1">
          <p15:clr>
            <a:srgbClr val="F26B43"/>
          </p15:clr>
        </p15:guide>
        <p15:guide id="5" userDrawn="1">
          <p15:clr>
            <a:srgbClr val="F26B43"/>
          </p15:clr>
        </p15:guide>
        <p15:guide id="6" pos="7680" userDrawn="1">
          <p15:clr>
            <a:srgbClr val="F26B43"/>
          </p15:clr>
        </p15:guide>
        <p15:guide id="7" pos="7355" userDrawn="1">
          <p15:clr>
            <a:srgbClr val="F26B43"/>
          </p15:clr>
        </p15:guide>
        <p15:guide id="9" orient="horz" pos="3997" userDrawn="1">
          <p15:clr>
            <a:srgbClr val="F26B43"/>
          </p15:clr>
        </p15:guide>
        <p15:guide id="10" pos="325" userDrawn="1">
          <p15:clr>
            <a:srgbClr val="F26B43"/>
          </p15:clr>
        </p15:guide>
        <p15:guide id="11" orient="horz" pos="618" userDrawn="1">
          <p15:clr>
            <a:srgbClr val="F26B43"/>
          </p15:clr>
        </p15:guide>
        <p15:guide id="12" orient="horz" pos="144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image" Target="../media/image1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png"/><Relationship Id="rId5" Type="http://schemas.openxmlformats.org/officeDocument/2006/relationships/image" Target="../media/image16.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png"/><Relationship Id="rId5" Type="http://schemas.openxmlformats.org/officeDocument/2006/relationships/image" Target="../media/image17.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png"/><Relationship Id="rId5" Type="http://schemas.openxmlformats.org/officeDocument/2006/relationships/image" Target="../media/image18.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png"/><Relationship Id="rId5" Type="http://schemas.openxmlformats.org/officeDocument/2006/relationships/image" Target="../media/image17.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png"/><Relationship Id="rId5" Type="http://schemas.openxmlformats.org/officeDocument/2006/relationships/image" Target="../media/image19.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png"/><Relationship Id="rId5" Type="http://schemas.openxmlformats.org/officeDocument/2006/relationships/image" Target="../media/image20.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png"/><Relationship Id="rId5" Type="http://schemas.openxmlformats.org/officeDocument/2006/relationships/image" Target="../media/image21.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3.png"/><Relationship Id="rId5" Type="http://schemas.openxmlformats.org/officeDocument/2006/relationships/image" Target="../media/image22.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3.png"/><Relationship Id="rId5" Type="http://schemas.openxmlformats.org/officeDocument/2006/relationships/image" Target="../media/image23.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3.png"/><Relationship Id="rId5" Type="http://schemas.openxmlformats.org/officeDocument/2006/relationships/image" Target="../media/image24.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3.png"/><Relationship Id="rId5" Type="http://schemas.openxmlformats.org/officeDocument/2006/relationships/image" Target="../media/image25.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3.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3.png"/><Relationship Id="rId5" Type="http://schemas.openxmlformats.org/officeDocument/2006/relationships/image" Target="../media/image26.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3.png"/><Relationship Id="rId5" Type="http://schemas.openxmlformats.org/officeDocument/2006/relationships/image" Target="../media/image27.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3.png"/><Relationship Id="rId5" Type="http://schemas.openxmlformats.org/officeDocument/2006/relationships/image" Target="../media/image28.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3.png"/><Relationship Id="rId5" Type="http://schemas.openxmlformats.org/officeDocument/2006/relationships/image" Target="../media/image31.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3.png"/><Relationship Id="rId5" Type="http://schemas.openxmlformats.org/officeDocument/2006/relationships/image" Target="../media/image32.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3.png"/><Relationship Id="rId5" Type="http://schemas.openxmlformats.org/officeDocument/2006/relationships/image" Target="../media/image35.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3.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3.png"/><Relationship Id="rId5" Type="http://schemas.openxmlformats.org/officeDocument/2006/relationships/image" Target="../media/image36.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3.png"/><Relationship Id="rId5" Type="http://schemas.openxmlformats.org/officeDocument/2006/relationships/image" Target="../media/image37.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3.png"/><Relationship Id="rId5" Type="http://schemas.openxmlformats.org/officeDocument/2006/relationships/image" Target="../media/image38.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3.png"/><Relationship Id="rId5" Type="http://schemas.openxmlformats.org/officeDocument/2006/relationships/image" Target="../media/image39.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3.png"/><Relationship Id="rId5" Type="http://schemas.openxmlformats.org/officeDocument/2006/relationships/image" Target="../media/image42.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4.m4a"/><Relationship Id="rId1" Type="http://schemas.microsoft.com/office/2007/relationships/media" Target="../media/media44.m4a"/><Relationship Id="rId5" Type="http://schemas.openxmlformats.org/officeDocument/2006/relationships/image" Target="../media/image3.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3.png"/><Relationship Id="rId5" Type="http://schemas.openxmlformats.org/officeDocument/2006/relationships/image" Target="../media/image43.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image" Target="../media/image3.png"/><Relationship Id="rId5" Type="http://schemas.openxmlformats.org/officeDocument/2006/relationships/image" Target="../media/image44.pn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image" Target="../media/image3.png"/><Relationship Id="rId5" Type="http://schemas.openxmlformats.org/officeDocument/2006/relationships/image" Target="../media/image45.pn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48.m4a"/><Relationship Id="rId1" Type="http://schemas.microsoft.com/office/2007/relationships/media" Target="../media/media48.m4a"/><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9.m4a"/><Relationship Id="rId1" Type="http://schemas.microsoft.com/office/2007/relationships/media" Target="../media/media49.m4a"/><Relationship Id="rId6" Type="http://schemas.openxmlformats.org/officeDocument/2006/relationships/image" Target="../media/image3.png"/><Relationship Id="rId5" Type="http://schemas.openxmlformats.org/officeDocument/2006/relationships/image" Target="../media/image48.png"/><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0.m4a"/><Relationship Id="rId1" Type="http://schemas.microsoft.com/office/2007/relationships/media" Target="../media/media50.m4a"/><Relationship Id="rId5" Type="http://schemas.openxmlformats.org/officeDocument/2006/relationships/image" Target="../media/image3.pn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1.m4a"/><Relationship Id="rId1" Type="http://schemas.microsoft.com/office/2007/relationships/media" Target="../media/media51.m4a"/><Relationship Id="rId6" Type="http://schemas.openxmlformats.org/officeDocument/2006/relationships/image" Target="../media/image3.png"/><Relationship Id="rId5" Type="http://schemas.openxmlformats.org/officeDocument/2006/relationships/image" Target="../media/image49.png"/><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2.m4a"/><Relationship Id="rId1" Type="http://schemas.microsoft.com/office/2007/relationships/media" Target="../media/media52.m4a"/><Relationship Id="rId6" Type="http://schemas.openxmlformats.org/officeDocument/2006/relationships/image" Target="../media/image3.png"/><Relationship Id="rId5" Type="http://schemas.openxmlformats.org/officeDocument/2006/relationships/image" Target="../media/image50.png"/><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3.m4a"/><Relationship Id="rId1" Type="http://schemas.microsoft.com/office/2007/relationships/media" Target="../media/media53.m4a"/><Relationship Id="rId6" Type="http://schemas.openxmlformats.org/officeDocument/2006/relationships/image" Target="../media/image3.png"/><Relationship Id="rId5" Type="http://schemas.openxmlformats.org/officeDocument/2006/relationships/image" Target="../media/image51.png"/><Relationship Id="rId4"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4.m4a"/><Relationship Id="rId1" Type="http://schemas.microsoft.com/office/2007/relationships/media" Target="../media/media54.m4a"/><Relationship Id="rId6" Type="http://schemas.openxmlformats.org/officeDocument/2006/relationships/image" Target="../media/image3.png"/><Relationship Id="rId5" Type="http://schemas.openxmlformats.org/officeDocument/2006/relationships/image" Target="../media/image52.png"/><Relationship Id="rId4"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5.m4a"/><Relationship Id="rId1" Type="http://schemas.microsoft.com/office/2007/relationships/media" Target="../media/media55.m4a"/><Relationship Id="rId6" Type="http://schemas.openxmlformats.org/officeDocument/2006/relationships/image" Target="../media/image3.png"/><Relationship Id="rId5" Type="http://schemas.openxmlformats.org/officeDocument/2006/relationships/image" Target="../media/image53.png"/><Relationship Id="rId4"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6.m4a"/><Relationship Id="rId1" Type="http://schemas.microsoft.com/office/2007/relationships/media" Target="../media/media56.m4a"/><Relationship Id="rId5" Type="http://schemas.openxmlformats.org/officeDocument/2006/relationships/image" Target="../media/image3.png"/><Relationship Id="rId4"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7.m4a"/><Relationship Id="rId1" Type="http://schemas.microsoft.com/office/2007/relationships/media" Target="../media/media57.m4a"/><Relationship Id="rId6" Type="http://schemas.openxmlformats.org/officeDocument/2006/relationships/image" Target="../media/image3.png"/><Relationship Id="rId5" Type="http://schemas.openxmlformats.org/officeDocument/2006/relationships/image" Target="../media/image54.png"/><Relationship Id="rId4"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8.m4a"/><Relationship Id="rId1" Type="http://schemas.microsoft.com/office/2007/relationships/media" Target="../media/media58.m4a"/><Relationship Id="rId6" Type="http://schemas.openxmlformats.org/officeDocument/2006/relationships/image" Target="../media/image3.png"/><Relationship Id="rId5" Type="http://schemas.openxmlformats.org/officeDocument/2006/relationships/image" Target="../media/image55.png"/><Relationship Id="rId4"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9.m4a"/><Relationship Id="rId1" Type="http://schemas.microsoft.com/office/2007/relationships/media" Target="../media/media59.m4a"/><Relationship Id="rId6" Type="http://schemas.openxmlformats.org/officeDocument/2006/relationships/image" Target="../media/image3.png"/><Relationship Id="rId5" Type="http://schemas.openxmlformats.org/officeDocument/2006/relationships/image" Target="../media/image56.png"/><Relationship Id="rId4"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0.m4a"/><Relationship Id="rId1" Type="http://schemas.microsoft.com/office/2007/relationships/media" Target="../media/media60.m4a"/><Relationship Id="rId6" Type="http://schemas.openxmlformats.org/officeDocument/2006/relationships/image" Target="../media/image3.png"/><Relationship Id="rId5" Type="http://schemas.openxmlformats.org/officeDocument/2006/relationships/image" Target="../media/image57.png"/><Relationship Id="rId4"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1.m4a"/><Relationship Id="rId1" Type="http://schemas.microsoft.com/office/2007/relationships/media" Target="../media/media61.m4a"/><Relationship Id="rId6" Type="http://schemas.openxmlformats.org/officeDocument/2006/relationships/image" Target="../media/image3.png"/><Relationship Id="rId5" Type="http://schemas.openxmlformats.org/officeDocument/2006/relationships/image" Target="../media/image58.png"/><Relationship Id="rId4"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62.m4a"/><Relationship Id="rId1" Type="http://schemas.microsoft.com/office/2007/relationships/media" Target="../media/media62.m4a"/><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63.m4a"/><Relationship Id="rId1" Type="http://schemas.microsoft.com/office/2007/relationships/media" Target="../media/media63.m4a"/><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notesSlide" Target="../notesSlides/notesSlide6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p:nvPr/>
        </p:nvSpPr>
        <p:spPr>
          <a:xfrm>
            <a:off x="286445" y="1029871"/>
            <a:ext cx="11619110" cy="748128"/>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defRPr b="0" i="0"/>
            </a:pPr>
            <a:r>
              <a:rPr lang="1106" sz="2300" dirty="0"/>
              <a:t>Lefel 3 Iechyd a Gofal Cymdeithasol: Egwyddorion a Chyd-destunau – Uned 2     </a:t>
            </a:r>
            <a:r>
              <a:rPr lang="cy-GB" sz="2300" dirty="0"/>
              <a:t> </a:t>
            </a:r>
            <a:r>
              <a:rPr lang="1106" sz="2300" dirty="0"/>
              <a:t>4973PA</a:t>
            </a:r>
            <a:endParaRPr lang="en-GB" sz="2300" dirty="0"/>
          </a:p>
        </p:txBody>
      </p:sp>
      <p:sp>
        <p:nvSpPr>
          <p:cNvPr id="2" name="TextBox 1"/>
          <p:cNvSpPr txBox="1"/>
          <p:nvPr/>
        </p:nvSpPr>
        <p:spPr>
          <a:xfrm>
            <a:off x="168964" y="354573"/>
            <a:ext cx="4353564" cy="457657"/>
          </a:xfrm>
          <a:prstGeom prst="rect">
            <a:avLst/>
          </a:prstGeom>
          <a:noFill/>
        </p:spPr>
        <p:txBody>
          <a:bodyPr wrap="square" rtlCol="0">
            <a:spAutoFit/>
          </a:bodyPr>
          <a:lstStyle/>
          <a:p>
            <a:pPr>
              <a:defRPr b="0" i="0"/>
            </a:pPr>
            <a:r>
              <a:rPr lang="1106" sz="2400"/>
              <a:t>Arweiniad i'r Arholiad</a:t>
            </a:r>
          </a:p>
        </p:txBody>
      </p:sp>
      <p:sp>
        <p:nvSpPr>
          <p:cNvPr id="7" name="Title 1"/>
          <p:cNvSpPr txBox="1"/>
          <p:nvPr/>
        </p:nvSpPr>
        <p:spPr>
          <a:xfrm>
            <a:off x="0" y="6642686"/>
            <a:ext cx="7742191" cy="748128"/>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lvl="0" defTabSz="457200">
              <a:lnSpc>
                <a:spcPct val="100000"/>
              </a:lnSpc>
              <a:spcBef>
                <a:spcPct val="20000"/>
              </a:spcBef>
              <a:defRPr/>
            </a:pPr>
            <a:endParaRPr lang="en-US" sz="2800" b="1">
              <a:latin typeface="Lato" charset="0"/>
              <a:ea typeface="Lato" charset="0"/>
              <a:cs typeface="Lato" charset="0"/>
            </a:endParaRPr>
          </a:p>
        </p:txBody>
      </p:sp>
      <p:pic>
        <p:nvPicPr>
          <p:cNvPr id="1026" name="Picture 1">
            <a:extLst>
              <a:ext uri="{FF2B5EF4-FFF2-40B4-BE49-F238E27FC236}">
                <a16:creationId xmlns:a16="http://schemas.microsoft.com/office/drawing/2014/main" id="{F97CAD36-9E92-454D-A31A-87269C8BD5F8}"/>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09335" y="1466849"/>
            <a:ext cx="11596220" cy="517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Audio 7">
            <a:hlinkClick r:id="" action="ppaction://media"/>
            <a:extLst>
              <a:ext uri="{FF2B5EF4-FFF2-40B4-BE49-F238E27FC236}">
                <a16:creationId xmlns:a16="http://schemas.microsoft.com/office/drawing/2014/main" id="{381246B0-A865-4442-9E96-FA866A99B26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14504874"/>
      </p:ext>
    </p:extLst>
  </p:cSld>
  <p:clrMapOvr>
    <a:masterClrMapping/>
  </p:clrMapOvr>
  <mc:AlternateContent xmlns:mc="http://schemas.openxmlformats.org/markup-compatibility/2006" xmlns:p14="http://schemas.microsoft.com/office/powerpoint/2010/main">
    <mc:Choice Requires="p14">
      <p:transition spd="slow" p14:dur="2000" advTm="14720"/>
    </mc:Choice>
    <mc:Fallback xmlns="">
      <p:transition spd="slow" advTm="147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Llun 8">
            <a:extLst>
              <a:ext uri="{FF2B5EF4-FFF2-40B4-BE49-F238E27FC236}">
                <a16:creationId xmlns:a16="http://schemas.microsoft.com/office/drawing/2014/main" id="{CD1F543C-B050-4D0C-A0B1-C1817E1DB518}"/>
              </a:ext>
            </a:extLst>
          </p:cNvPr>
          <p:cNvPicPr>
            <a:picLocks noChangeAspect="1"/>
          </p:cNvPicPr>
          <p:nvPr/>
        </p:nvPicPr>
        <p:blipFill rotWithShape="1">
          <a:blip r:embed="rId5"/>
          <a:srcRect l="29605" t="11462" r="29474" b="8304"/>
          <a:stretch/>
        </p:blipFill>
        <p:spPr>
          <a:xfrm>
            <a:off x="368335" y="835507"/>
            <a:ext cx="6818528" cy="5913634"/>
          </a:xfrm>
          <a:prstGeom prst="rect">
            <a:avLst/>
          </a:prstGeom>
        </p:spPr>
      </p:pic>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pPr>
              <a:defRPr b="0" i="0"/>
            </a:pPr>
            <a:r>
              <a:rPr lang="1106" sz="2400"/>
              <a:t>Cwestiwn 1 (b) AA1 cynllun marcio</a:t>
            </a:r>
          </a:p>
        </p:txBody>
      </p:sp>
      <p:sp>
        <p:nvSpPr>
          <p:cNvPr id="4" name="Speech Bubble: Oval 3">
            <a:extLst>
              <a:ext uri="{FF2B5EF4-FFF2-40B4-BE49-F238E27FC236}">
                <a16:creationId xmlns:a16="http://schemas.microsoft.com/office/drawing/2014/main" id="{70C9A089-FCAC-415A-B9F5-0A53DFE6EB40}"/>
              </a:ext>
            </a:extLst>
          </p:cNvPr>
          <p:cNvSpPr/>
          <p:nvPr/>
        </p:nvSpPr>
        <p:spPr>
          <a:xfrm>
            <a:off x="8379837" y="2076816"/>
            <a:ext cx="2792587" cy="3019826"/>
          </a:xfrm>
          <a:prstGeom prst="wedgeEllipseCallout">
            <a:avLst>
              <a:gd name="adj1" fmla="val -194831"/>
              <a:gd name="adj2" fmla="val -3912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E12EA903-2AF0-4A43-9177-96AEB6B6925D}"/>
              </a:ext>
            </a:extLst>
          </p:cNvPr>
          <p:cNvSpPr txBox="1"/>
          <p:nvPr/>
        </p:nvSpPr>
        <p:spPr>
          <a:xfrm>
            <a:off x="8910450" y="2414687"/>
            <a:ext cx="2237867" cy="2288286"/>
          </a:xfrm>
          <a:prstGeom prst="rect">
            <a:avLst/>
          </a:prstGeom>
          <a:noFill/>
        </p:spPr>
        <p:txBody>
          <a:bodyPr wrap="square" rtlCol="0">
            <a:spAutoFit/>
          </a:bodyPr>
          <a:lstStyle/>
          <a:p>
            <a:pPr>
              <a:defRPr b="0" i="0"/>
            </a:pPr>
            <a:r>
              <a:rPr lang="1106"/>
              <a:t>Rydym yn chwilio yma am dystiolaeth eich bod yn gallu dangos eich gwybodaeth am ddigwyddiadau bywyd rhagweladwy ac anrhagweladwy.</a:t>
            </a:r>
            <a:endParaRPr lang="en-GB"/>
          </a:p>
        </p:txBody>
      </p:sp>
      <p:sp>
        <p:nvSpPr>
          <p:cNvPr id="7" name="Speech Bubble: Oval 6">
            <a:extLst>
              <a:ext uri="{FF2B5EF4-FFF2-40B4-BE49-F238E27FC236}">
                <a16:creationId xmlns:a16="http://schemas.microsoft.com/office/drawing/2014/main" id="{A0248152-E935-4BF6-B73C-3A3C95033B64}"/>
              </a:ext>
            </a:extLst>
          </p:cNvPr>
          <p:cNvSpPr/>
          <p:nvPr/>
        </p:nvSpPr>
        <p:spPr>
          <a:xfrm>
            <a:off x="5490648" y="4440817"/>
            <a:ext cx="3233746" cy="2308324"/>
          </a:xfrm>
          <a:prstGeom prst="wedgeEllipseCallout">
            <a:avLst>
              <a:gd name="adj1" fmla="val -92170"/>
              <a:gd name="adj2" fmla="val -4332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32225499-518A-4BF2-A6CC-73E99937B921}"/>
              </a:ext>
            </a:extLst>
          </p:cNvPr>
          <p:cNvSpPr txBox="1"/>
          <p:nvPr/>
        </p:nvSpPr>
        <p:spPr>
          <a:xfrm>
            <a:off x="6041516" y="4717816"/>
            <a:ext cx="2290693" cy="2031325"/>
          </a:xfrm>
          <a:prstGeom prst="rect">
            <a:avLst/>
          </a:prstGeom>
          <a:noFill/>
        </p:spPr>
        <p:txBody>
          <a:bodyPr wrap="square" rtlCol="0">
            <a:spAutoFit/>
          </a:bodyPr>
          <a:lstStyle/>
          <a:p>
            <a:pPr>
              <a:defRPr b="0" i="0"/>
            </a:pPr>
            <a:r>
              <a:rPr lang="1106" altLang="en-US" dirty="0">
                <a:latin typeface="Arial" panose="020B0604020202020204" pitchFamily="34" charset="0"/>
              </a:rPr>
              <a:t>Edrychwch ar eich atebion a thanlinellwch unrhyw beth yn eich ateb sydd hefyd yn y rhestri hyn.</a:t>
            </a:r>
          </a:p>
          <a:p>
            <a:endParaRPr lang="en-GB" dirty="0"/>
          </a:p>
        </p:txBody>
      </p:sp>
      <p:pic>
        <p:nvPicPr>
          <p:cNvPr id="2" name="Audio 1">
            <a:hlinkClick r:id="" action="ppaction://media"/>
            <a:extLst>
              <a:ext uri="{FF2B5EF4-FFF2-40B4-BE49-F238E27FC236}">
                <a16:creationId xmlns:a16="http://schemas.microsoft.com/office/drawing/2014/main" id="{36D8D012-E679-4C65-8A35-1517937FD30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40559929"/>
      </p:ext>
    </p:extLst>
  </p:cSld>
  <p:clrMapOvr>
    <a:masterClrMapping/>
  </p:clrMapOvr>
  <mc:AlternateContent xmlns:mc="http://schemas.openxmlformats.org/markup-compatibility/2006" xmlns:p14="http://schemas.microsoft.com/office/powerpoint/2010/main">
    <mc:Choice Requires="p14">
      <p:transition spd="slow" p14:dur="2000" advTm="26866"/>
    </mc:Choice>
    <mc:Fallback xmlns="">
      <p:transition spd="slow" advTm="268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Llun 8">
            <a:extLst>
              <a:ext uri="{FF2B5EF4-FFF2-40B4-BE49-F238E27FC236}">
                <a16:creationId xmlns:a16="http://schemas.microsoft.com/office/drawing/2014/main" id="{418193C9-7413-41E4-8E0A-486AF14D269E}"/>
              </a:ext>
            </a:extLst>
          </p:cNvPr>
          <p:cNvPicPr>
            <a:picLocks noChangeAspect="1"/>
          </p:cNvPicPr>
          <p:nvPr/>
        </p:nvPicPr>
        <p:blipFill rotWithShape="1">
          <a:blip r:embed="rId5"/>
          <a:srcRect l="32632" t="22924" r="30658" b="19685"/>
          <a:stretch/>
        </p:blipFill>
        <p:spPr>
          <a:xfrm>
            <a:off x="356439" y="1042737"/>
            <a:ext cx="6560057" cy="5768738"/>
          </a:xfrm>
          <a:prstGeom prst="rect">
            <a:avLst/>
          </a:prstGeom>
        </p:spPr>
      </p:pic>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166191"/>
            <a:ext cx="10223323" cy="447261"/>
          </a:xfrm>
        </p:spPr>
        <p:txBody>
          <a:bodyPr/>
          <a:lstStyle/>
          <a:p>
            <a:pPr>
              <a:defRPr b="0" i="0"/>
            </a:pPr>
            <a:r>
              <a:rPr lang="1106" sz="2400"/>
              <a:t>Cwestiwn 1 (c), AA2</a:t>
            </a:r>
          </a:p>
        </p:txBody>
      </p:sp>
      <p:sp>
        <p:nvSpPr>
          <p:cNvPr id="5" name="Speech Bubble: Oval 4">
            <a:extLst>
              <a:ext uri="{FF2B5EF4-FFF2-40B4-BE49-F238E27FC236}">
                <a16:creationId xmlns:a16="http://schemas.microsoft.com/office/drawing/2014/main" id="{36506BE8-3783-4516-9814-D1122266D139}"/>
              </a:ext>
            </a:extLst>
          </p:cNvPr>
          <p:cNvSpPr/>
          <p:nvPr/>
        </p:nvSpPr>
        <p:spPr>
          <a:xfrm>
            <a:off x="1510250" y="2084832"/>
            <a:ext cx="3233746" cy="2218616"/>
          </a:xfrm>
          <a:prstGeom prst="wedgeEllipseCallout">
            <a:avLst>
              <a:gd name="adj1" fmla="val -53143"/>
              <a:gd name="adj2" fmla="val -63436"/>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CB076152-C8B2-4654-8806-244A62DEA168}"/>
              </a:ext>
            </a:extLst>
          </p:cNvPr>
          <p:cNvSpPr txBox="1"/>
          <p:nvPr/>
        </p:nvSpPr>
        <p:spPr>
          <a:xfrm>
            <a:off x="1868755" y="2396951"/>
            <a:ext cx="2648310" cy="1739098"/>
          </a:xfrm>
          <a:prstGeom prst="rect">
            <a:avLst/>
          </a:prstGeom>
          <a:noFill/>
        </p:spPr>
        <p:txBody>
          <a:bodyPr wrap="square" rtlCol="0">
            <a:spAutoFit/>
          </a:bodyPr>
          <a:lstStyle/>
          <a:p>
            <a:pPr>
              <a:defRPr b="0" i="0"/>
            </a:pPr>
            <a:r>
              <a:rPr lang="1106" dirty="0"/>
              <a:t>Y gair gorchymyn yma yw 'Esboniwch' – rhoi manylion a rhesymau dros sut a pham mae rhywbeth fel y mae. </a:t>
            </a:r>
          </a:p>
          <a:p>
            <a:endParaRPr lang="en-GB" dirty="0"/>
          </a:p>
        </p:txBody>
      </p:sp>
      <p:sp>
        <p:nvSpPr>
          <p:cNvPr id="6" name="Speech Bubble: Oval 5">
            <a:extLst>
              <a:ext uri="{FF2B5EF4-FFF2-40B4-BE49-F238E27FC236}">
                <a16:creationId xmlns:a16="http://schemas.microsoft.com/office/drawing/2014/main" id="{F61E973E-3390-469E-ABD8-850D4A1EA20B}"/>
              </a:ext>
            </a:extLst>
          </p:cNvPr>
          <p:cNvSpPr/>
          <p:nvPr/>
        </p:nvSpPr>
        <p:spPr>
          <a:xfrm>
            <a:off x="6916496" y="1668379"/>
            <a:ext cx="5123104" cy="5089605"/>
          </a:xfrm>
          <a:prstGeom prst="wedgeEllipseCallout">
            <a:avLst>
              <a:gd name="adj1" fmla="val -98180"/>
              <a:gd name="adj2" fmla="val -51528"/>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39959A7C-A2D2-4028-96AA-A1165E1C822D}"/>
              </a:ext>
            </a:extLst>
          </p:cNvPr>
          <p:cNvSpPr txBox="1"/>
          <p:nvPr/>
        </p:nvSpPr>
        <p:spPr>
          <a:xfrm>
            <a:off x="7802295" y="2168123"/>
            <a:ext cx="3802704" cy="3935852"/>
          </a:xfrm>
          <a:prstGeom prst="rect">
            <a:avLst/>
          </a:prstGeom>
          <a:noFill/>
        </p:spPr>
        <p:txBody>
          <a:bodyPr wrap="square" rtlCol="0">
            <a:spAutoFit/>
          </a:bodyPr>
          <a:lstStyle/>
          <a:p>
            <a:pPr marL="285750" indent="-285750">
              <a:buFont typeface="Arial" panose="020B0604020202020204" pitchFamily="34" charset="0"/>
              <a:buChar char="•"/>
              <a:defRPr b="0" i="0"/>
            </a:pPr>
            <a:r>
              <a:rPr lang="1106" dirty="0"/>
              <a:t>Darllenwch y cwestiwn yn ofalus.</a:t>
            </a:r>
          </a:p>
          <a:p>
            <a:pPr marL="285750" indent="-285750">
              <a:buFont typeface="Arial" panose="020B0604020202020204" pitchFamily="34" charset="0"/>
              <a:buChar char="•"/>
              <a:defRPr b="0" i="0"/>
            </a:pPr>
            <a:r>
              <a:rPr lang="1106" dirty="0"/>
              <a:t>Yma, mae gofyn i chi gyfeirio at ddamcaniaeth seicogymdeithasol Erikson yn eich ateb.</a:t>
            </a:r>
          </a:p>
          <a:p>
            <a:pPr marL="285750" indent="-285750">
              <a:buFont typeface="Arial" panose="020B0604020202020204" pitchFamily="34" charset="0"/>
              <a:buChar char="•"/>
              <a:defRPr b="0" i="0"/>
            </a:pPr>
            <a:r>
              <a:rPr lang="1106" dirty="0"/>
              <a:t>Mae sawl llinell ar gyfer eich ateb sy'n dangos bod angen ysgrifennu estynedig.</a:t>
            </a:r>
          </a:p>
          <a:p>
            <a:pPr marL="285750" indent="-285750">
              <a:buFont typeface="Arial" panose="020B0604020202020204" pitchFamily="34" charset="0"/>
              <a:buChar char="•"/>
              <a:defRPr b="0" i="0"/>
            </a:pPr>
            <a:r>
              <a:rPr lang="1106" dirty="0"/>
              <a:t>Mae hwn yn gwestiwn tariff uchel gan fod 6 marc ar gael.</a:t>
            </a:r>
          </a:p>
          <a:p>
            <a:pPr marL="285750" indent="-285750">
              <a:buFont typeface="Arial" panose="020B0604020202020204" pitchFamily="34" charset="0"/>
              <a:buChar char="•"/>
              <a:defRPr b="0" i="0"/>
            </a:pPr>
            <a:r>
              <a:rPr lang="1106" dirty="0"/>
              <a:t>Bydd esbonio dylanwadau cadarnhaol a negyddol yn eich helpu i ennill marciau yn y bandiau uwch.</a:t>
            </a:r>
          </a:p>
        </p:txBody>
      </p:sp>
      <p:pic>
        <p:nvPicPr>
          <p:cNvPr id="4" name="Audio 3">
            <a:hlinkClick r:id="" action="ppaction://media"/>
            <a:extLst>
              <a:ext uri="{FF2B5EF4-FFF2-40B4-BE49-F238E27FC236}">
                <a16:creationId xmlns:a16="http://schemas.microsoft.com/office/drawing/2014/main" id="{F3960CA2-108B-426E-A125-193DEF05D5A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03500430"/>
      </p:ext>
    </p:extLst>
  </p:cSld>
  <p:clrMapOvr>
    <a:masterClrMapping/>
  </p:clrMapOvr>
  <mc:AlternateContent xmlns:mc="http://schemas.openxmlformats.org/markup-compatibility/2006" xmlns:p14="http://schemas.microsoft.com/office/powerpoint/2010/main">
    <mc:Choice Requires="p14">
      <p:transition spd="slow" p14:dur="2000" advTm="47021"/>
    </mc:Choice>
    <mc:Fallback xmlns="">
      <p:transition spd="slow" advTm="470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Llun 7">
            <a:extLst>
              <a:ext uri="{FF2B5EF4-FFF2-40B4-BE49-F238E27FC236}">
                <a16:creationId xmlns:a16="http://schemas.microsoft.com/office/drawing/2014/main" id="{1DAE173B-6708-4B34-AB9B-CB313FCB0776}"/>
              </a:ext>
            </a:extLst>
          </p:cNvPr>
          <p:cNvPicPr>
            <a:picLocks noChangeAspect="1"/>
          </p:cNvPicPr>
          <p:nvPr/>
        </p:nvPicPr>
        <p:blipFill rotWithShape="1">
          <a:blip r:embed="rId5"/>
          <a:srcRect l="30000" t="23158" r="31315" b="43860"/>
          <a:stretch/>
        </p:blipFill>
        <p:spPr>
          <a:xfrm>
            <a:off x="249333" y="904460"/>
            <a:ext cx="7981707" cy="3827961"/>
          </a:xfrm>
          <a:prstGeom prst="rect">
            <a:avLst/>
          </a:prstGeom>
        </p:spPr>
      </p:pic>
      <p:pic>
        <p:nvPicPr>
          <p:cNvPr id="9" name="Llun 8">
            <a:extLst>
              <a:ext uri="{FF2B5EF4-FFF2-40B4-BE49-F238E27FC236}">
                <a16:creationId xmlns:a16="http://schemas.microsoft.com/office/drawing/2014/main" id="{F14BCFF8-D9E6-440F-8A94-E434818DEF89}"/>
              </a:ext>
            </a:extLst>
          </p:cNvPr>
          <p:cNvPicPr>
            <a:picLocks noChangeAspect="1"/>
          </p:cNvPicPr>
          <p:nvPr/>
        </p:nvPicPr>
        <p:blipFill rotWithShape="1">
          <a:blip r:embed="rId6"/>
          <a:srcRect l="35790" t="17090" r="45263" b="73945"/>
          <a:stretch/>
        </p:blipFill>
        <p:spPr>
          <a:xfrm>
            <a:off x="1397884" y="4732421"/>
            <a:ext cx="4056432" cy="1079576"/>
          </a:xfrm>
          <a:prstGeom prst="rect">
            <a:avLst/>
          </a:prstGeom>
        </p:spPr>
      </p:pic>
      <p:pic>
        <p:nvPicPr>
          <p:cNvPr id="10" name="Llun 9">
            <a:extLst>
              <a:ext uri="{FF2B5EF4-FFF2-40B4-BE49-F238E27FC236}">
                <a16:creationId xmlns:a16="http://schemas.microsoft.com/office/drawing/2014/main" id="{1E609089-F251-4DD4-8880-A74A053E2754}"/>
              </a:ext>
            </a:extLst>
          </p:cNvPr>
          <p:cNvPicPr>
            <a:picLocks noChangeAspect="1"/>
          </p:cNvPicPr>
          <p:nvPr/>
        </p:nvPicPr>
        <p:blipFill rotWithShape="1">
          <a:blip r:embed="rId6"/>
          <a:srcRect l="35790" t="27307" r="45263" b="19063"/>
          <a:stretch/>
        </p:blipFill>
        <p:spPr>
          <a:xfrm>
            <a:off x="5332617" y="1197645"/>
            <a:ext cx="3484987" cy="5548560"/>
          </a:xfrm>
          <a:prstGeom prst="rect">
            <a:avLst/>
          </a:prstGeom>
        </p:spPr>
      </p:pic>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pPr>
              <a:defRPr b="0" i="0"/>
            </a:pPr>
            <a:r>
              <a:rPr lang="1106" sz="2400"/>
              <a:t>Cwestiwn 1 (c) AA2 cynllun marcio</a:t>
            </a:r>
          </a:p>
        </p:txBody>
      </p:sp>
      <p:sp>
        <p:nvSpPr>
          <p:cNvPr id="6" name="Speech Bubble: Oval 5">
            <a:extLst>
              <a:ext uri="{FF2B5EF4-FFF2-40B4-BE49-F238E27FC236}">
                <a16:creationId xmlns:a16="http://schemas.microsoft.com/office/drawing/2014/main" id="{E91EA473-C2F5-4AD7-B57C-3E0B9F6C9135}"/>
              </a:ext>
            </a:extLst>
          </p:cNvPr>
          <p:cNvSpPr/>
          <p:nvPr/>
        </p:nvSpPr>
        <p:spPr>
          <a:xfrm>
            <a:off x="9023666" y="733509"/>
            <a:ext cx="3101662" cy="3421396"/>
          </a:xfrm>
          <a:prstGeom prst="wedgeEllipseCallout">
            <a:avLst>
              <a:gd name="adj1" fmla="val -72219"/>
              <a:gd name="adj2" fmla="val -4163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41B532CF-D0D6-4415-B608-8DF449B77E94}"/>
              </a:ext>
            </a:extLst>
          </p:cNvPr>
          <p:cNvSpPr txBox="1"/>
          <p:nvPr/>
        </p:nvSpPr>
        <p:spPr>
          <a:xfrm>
            <a:off x="9435790" y="1171977"/>
            <a:ext cx="2299010" cy="2585323"/>
          </a:xfrm>
          <a:prstGeom prst="rect">
            <a:avLst/>
          </a:prstGeom>
          <a:noFill/>
        </p:spPr>
        <p:txBody>
          <a:bodyPr wrap="square" rtlCol="0">
            <a:spAutoFit/>
          </a:bodyPr>
          <a:lstStyle/>
          <a:p>
            <a:pPr>
              <a:defRPr b="0" i="0"/>
            </a:pPr>
            <a:r>
              <a:rPr lang="1106" dirty="0"/>
              <a:t>Rydym yn chwilio yma am dystiolaeth eich bod yn gallu dangos eich gwybodaeth am ddamcaniaeth datblygu seicogymdeithasol Erikson.</a:t>
            </a:r>
            <a:endParaRPr lang="en-GB" dirty="0"/>
          </a:p>
        </p:txBody>
      </p:sp>
      <p:pic>
        <p:nvPicPr>
          <p:cNvPr id="4" name="Audio 3">
            <a:hlinkClick r:id="" action="ppaction://media"/>
            <a:extLst>
              <a:ext uri="{FF2B5EF4-FFF2-40B4-BE49-F238E27FC236}">
                <a16:creationId xmlns:a16="http://schemas.microsoft.com/office/drawing/2014/main" id="{5A249E0D-0FA9-46BB-922B-0538AE83E9F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58015608"/>
      </p:ext>
    </p:extLst>
  </p:cSld>
  <p:clrMapOvr>
    <a:masterClrMapping/>
  </p:clrMapOvr>
  <mc:AlternateContent xmlns:mc="http://schemas.openxmlformats.org/markup-compatibility/2006" xmlns:p14="http://schemas.microsoft.com/office/powerpoint/2010/main">
    <mc:Choice Requires="p14">
      <p:transition spd="slow" p14:dur="2000" advTm="16880"/>
    </mc:Choice>
    <mc:Fallback xmlns="">
      <p:transition spd="slow" advTm="168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Llun 6">
            <a:extLst>
              <a:ext uri="{FF2B5EF4-FFF2-40B4-BE49-F238E27FC236}">
                <a16:creationId xmlns:a16="http://schemas.microsoft.com/office/drawing/2014/main" id="{0EB11E71-BFCD-42B8-8089-3C0344377336}"/>
              </a:ext>
            </a:extLst>
          </p:cNvPr>
          <p:cNvPicPr>
            <a:picLocks noChangeAspect="1"/>
          </p:cNvPicPr>
          <p:nvPr/>
        </p:nvPicPr>
        <p:blipFill rotWithShape="1">
          <a:blip r:embed="rId5"/>
          <a:srcRect l="29210" t="19883" r="29313" b="36083"/>
          <a:stretch/>
        </p:blipFill>
        <p:spPr>
          <a:xfrm>
            <a:off x="340068" y="1155031"/>
            <a:ext cx="8515652" cy="5085347"/>
          </a:xfrm>
          <a:prstGeom prst="rect">
            <a:avLst/>
          </a:prstGeom>
        </p:spPr>
      </p:pic>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166191"/>
            <a:ext cx="10223323" cy="447261"/>
          </a:xfrm>
        </p:spPr>
        <p:txBody>
          <a:bodyPr/>
          <a:lstStyle/>
          <a:p>
            <a:pPr>
              <a:defRPr b="0" i="0"/>
            </a:pPr>
            <a:r>
              <a:rPr lang="1106" sz="2400"/>
              <a:t>Cwestiwn 1 (c) AA2 bandiau marciau</a:t>
            </a:r>
          </a:p>
        </p:txBody>
      </p:sp>
      <p:sp>
        <p:nvSpPr>
          <p:cNvPr id="4" name="Speech Bubble: Oval 3">
            <a:extLst>
              <a:ext uri="{FF2B5EF4-FFF2-40B4-BE49-F238E27FC236}">
                <a16:creationId xmlns:a16="http://schemas.microsoft.com/office/drawing/2014/main" id="{5C2DDAD2-80B5-48F3-AE34-6ED418EFD8B5}"/>
              </a:ext>
            </a:extLst>
          </p:cNvPr>
          <p:cNvSpPr/>
          <p:nvPr/>
        </p:nvSpPr>
        <p:spPr>
          <a:xfrm>
            <a:off x="8618186" y="2855988"/>
            <a:ext cx="3233746" cy="3019826"/>
          </a:xfrm>
          <a:prstGeom prst="wedgeEllipseCallout">
            <a:avLst>
              <a:gd name="adj1" fmla="val -93246"/>
              <a:gd name="adj2" fmla="val -1773"/>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77A46A57-068E-4523-B0E0-600F88B418B2}"/>
              </a:ext>
            </a:extLst>
          </p:cNvPr>
          <p:cNvSpPr txBox="1"/>
          <p:nvPr/>
        </p:nvSpPr>
        <p:spPr>
          <a:xfrm>
            <a:off x="9214833" y="3348507"/>
            <a:ext cx="2159368" cy="2288286"/>
          </a:xfrm>
          <a:prstGeom prst="rect">
            <a:avLst/>
          </a:prstGeom>
          <a:noFill/>
        </p:spPr>
        <p:txBody>
          <a:bodyPr wrap="square" rtlCol="0">
            <a:spAutoFit/>
          </a:bodyPr>
          <a:lstStyle/>
          <a:p>
            <a:pPr>
              <a:defRPr b="0" i="0"/>
            </a:pPr>
            <a:r>
              <a:rPr lang="1106" altLang="en-US">
                <a:latin typeface="Arial" panose="020B0604020202020204" pitchFamily="34" charset="0"/>
              </a:rPr>
              <a:t>Cynllun marcio seiliedig ar fandiau yw hwn – felly mae angen i chi lunio barn ar eich ymateb cyn dyfarnu marc.</a:t>
            </a:r>
          </a:p>
          <a:p>
            <a:endParaRPr lang="en-GB"/>
          </a:p>
        </p:txBody>
      </p:sp>
      <p:pic>
        <p:nvPicPr>
          <p:cNvPr id="2" name="Audio 1">
            <a:hlinkClick r:id="" action="ppaction://media"/>
            <a:extLst>
              <a:ext uri="{FF2B5EF4-FFF2-40B4-BE49-F238E27FC236}">
                <a16:creationId xmlns:a16="http://schemas.microsoft.com/office/drawing/2014/main" id="{F2AFAFAE-BC22-437F-A771-586D5142191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08139581"/>
      </p:ext>
    </p:extLst>
  </p:cSld>
  <p:clrMapOvr>
    <a:masterClrMapping/>
  </p:clrMapOvr>
  <mc:AlternateContent xmlns:mc="http://schemas.openxmlformats.org/markup-compatibility/2006" xmlns:p14="http://schemas.microsoft.com/office/powerpoint/2010/main">
    <mc:Choice Requires="p14">
      <p:transition spd="slow" p14:dur="2000" advTm="14559"/>
    </mc:Choice>
    <mc:Fallback xmlns="">
      <p:transition spd="slow" advTm="145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Llun 6">
            <a:extLst>
              <a:ext uri="{FF2B5EF4-FFF2-40B4-BE49-F238E27FC236}">
                <a16:creationId xmlns:a16="http://schemas.microsoft.com/office/drawing/2014/main" id="{00AF1C29-A965-4E9D-9042-162F6DC7B6D7}"/>
              </a:ext>
            </a:extLst>
          </p:cNvPr>
          <p:cNvPicPr>
            <a:picLocks noChangeAspect="1"/>
          </p:cNvPicPr>
          <p:nvPr/>
        </p:nvPicPr>
        <p:blipFill rotWithShape="1">
          <a:blip r:embed="rId5"/>
          <a:srcRect l="31842" t="22455" r="30658" b="20936"/>
          <a:stretch/>
        </p:blipFill>
        <p:spPr>
          <a:xfrm>
            <a:off x="340068" y="1047622"/>
            <a:ext cx="7312016" cy="5810378"/>
          </a:xfrm>
          <a:prstGeom prst="rect">
            <a:avLst/>
          </a:prstGeom>
        </p:spPr>
      </p:pic>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pPr>
              <a:defRPr b="0" i="0"/>
            </a:pPr>
            <a:r>
              <a:rPr lang="1106" sz="2400"/>
              <a:t>Cwestiwn 1 (ch), AA3</a:t>
            </a:r>
          </a:p>
        </p:txBody>
      </p:sp>
      <p:sp>
        <p:nvSpPr>
          <p:cNvPr id="4" name="Speech Bubble: Oval 3">
            <a:extLst>
              <a:ext uri="{FF2B5EF4-FFF2-40B4-BE49-F238E27FC236}">
                <a16:creationId xmlns:a16="http://schemas.microsoft.com/office/drawing/2014/main" id="{644302FE-F0BC-4D94-9414-6EC179E6AF9C}"/>
              </a:ext>
            </a:extLst>
          </p:cNvPr>
          <p:cNvSpPr/>
          <p:nvPr/>
        </p:nvSpPr>
        <p:spPr>
          <a:xfrm>
            <a:off x="3692017" y="3139323"/>
            <a:ext cx="3233746" cy="2042277"/>
          </a:xfrm>
          <a:prstGeom prst="wedgeEllipseCallout">
            <a:avLst>
              <a:gd name="adj1" fmla="val -112851"/>
              <a:gd name="adj2" fmla="val -71203"/>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7C44DF3C-7D63-4584-BEAD-2D487E09475C}"/>
              </a:ext>
            </a:extLst>
          </p:cNvPr>
          <p:cNvSpPr txBox="1"/>
          <p:nvPr/>
        </p:nvSpPr>
        <p:spPr>
          <a:xfrm>
            <a:off x="4012515" y="3739904"/>
            <a:ext cx="2881305" cy="1189909"/>
          </a:xfrm>
          <a:prstGeom prst="rect">
            <a:avLst/>
          </a:prstGeom>
          <a:noFill/>
        </p:spPr>
        <p:txBody>
          <a:bodyPr wrap="square" rtlCol="0">
            <a:spAutoFit/>
          </a:bodyPr>
          <a:lstStyle/>
          <a:p>
            <a:pPr>
              <a:defRPr b="0" i="0"/>
            </a:pPr>
            <a:r>
              <a:rPr lang="1106"/>
              <a:t>Y gair gorchymyn yma yw 'Archwiliwch' – ymchwilio'n agos ac yn fanwl.</a:t>
            </a:r>
          </a:p>
          <a:p>
            <a:endParaRPr lang="en-GB"/>
          </a:p>
        </p:txBody>
      </p:sp>
      <p:pic>
        <p:nvPicPr>
          <p:cNvPr id="2" name="Audio 1">
            <a:hlinkClick r:id="" action="ppaction://media"/>
            <a:extLst>
              <a:ext uri="{FF2B5EF4-FFF2-40B4-BE49-F238E27FC236}">
                <a16:creationId xmlns:a16="http://schemas.microsoft.com/office/drawing/2014/main" id="{B957B6BE-6727-4813-A784-3D565E04104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84805193"/>
      </p:ext>
    </p:extLst>
  </p:cSld>
  <p:clrMapOvr>
    <a:masterClrMapping/>
  </p:clrMapOvr>
  <mc:AlternateContent xmlns:mc="http://schemas.openxmlformats.org/markup-compatibility/2006" xmlns:p14="http://schemas.microsoft.com/office/powerpoint/2010/main">
    <mc:Choice Requires="p14">
      <p:transition spd="slow" p14:dur="2000" advTm="19528"/>
    </mc:Choice>
    <mc:Fallback xmlns="">
      <p:transition spd="slow" advTm="195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Llun 7">
            <a:extLst>
              <a:ext uri="{FF2B5EF4-FFF2-40B4-BE49-F238E27FC236}">
                <a16:creationId xmlns:a16="http://schemas.microsoft.com/office/drawing/2014/main" id="{61B512A6-B020-49E2-83B0-7A9C4A0D2D3B}"/>
              </a:ext>
            </a:extLst>
          </p:cNvPr>
          <p:cNvPicPr>
            <a:picLocks noChangeAspect="1"/>
          </p:cNvPicPr>
          <p:nvPr/>
        </p:nvPicPr>
        <p:blipFill rotWithShape="1">
          <a:blip r:embed="rId5"/>
          <a:srcRect l="33684" t="24094" r="35000" b="16023"/>
          <a:stretch/>
        </p:blipFill>
        <p:spPr>
          <a:xfrm>
            <a:off x="340067" y="962525"/>
            <a:ext cx="5370921" cy="5777125"/>
          </a:xfrm>
          <a:prstGeom prst="rect">
            <a:avLst/>
          </a:prstGeom>
        </p:spPr>
      </p:pic>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pPr>
              <a:defRPr b="0" i="0"/>
            </a:pPr>
            <a:r>
              <a:rPr lang="1106" sz="2400"/>
              <a:t>Cwestiwn 1 (ch) AA3 cynllun marcio</a:t>
            </a:r>
          </a:p>
        </p:txBody>
      </p:sp>
      <p:pic>
        <p:nvPicPr>
          <p:cNvPr id="9" name="Llun 8">
            <a:extLst>
              <a:ext uri="{FF2B5EF4-FFF2-40B4-BE49-F238E27FC236}">
                <a16:creationId xmlns:a16="http://schemas.microsoft.com/office/drawing/2014/main" id="{78DD4934-542C-4750-8149-A9C80638DEE3}"/>
              </a:ext>
            </a:extLst>
          </p:cNvPr>
          <p:cNvPicPr>
            <a:picLocks noChangeAspect="1"/>
          </p:cNvPicPr>
          <p:nvPr/>
        </p:nvPicPr>
        <p:blipFill rotWithShape="1">
          <a:blip r:embed="rId6"/>
          <a:srcRect l="38612" t="50206" r="46654" b="21528"/>
          <a:stretch/>
        </p:blipFill>
        <p:spPr>
          <a:xfrm>
            <a:off x="3962400" y="3207302"/>
            <a:ext cx="2807368" cy="3532348"/>
          </a:xfrm>
          <a:prstGeom prst="rect">
            <a:avLst/>
          </a:prstGeom>
        </p:spPr>
      </p:pic>
      <p:sp>
        <p:nvSpPr>
          <p:cNvPr id="5" name="Speech Bubble: Oval 4">
            <a:extLst>
              <a:ext uri="{FF2B5EF4-FFF2-40B4-BE49-F238E27FC236}">
                <a16:creationId xmlns:a16="http://schemas.microsoft.com/office/drawing/2014/main" id="{1A9BF57F-31C1-4C31-9B21-0DEC2F828183}"/>
              </a:ext>
            </a:extLst>
          </p:cNvPr>
          <p:cNvSpPr/>
          <p:nvPr/>
        </p:nvSpPr>
        <p:spPr>
          <a:xfrm>
            <a:off x="8618186" y="2855988"/>
            <a:ext cx="3233746" cy="3019826"/>
          </a:xfrm>
          <a:prstGeom prst="wedgeEllipseCallout">
            <a:avLst>
              <a:gd name="adj1" fmla="val -95726"/>
              <a:gd name="adj2" fmla="val 407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8D4E369D-AE99-40B6-B0C6-4100C59F7398}"/>
              </a:ext>
            </a:extLst>
          </p:cNvPr>
          <p:cNvSpPr txBox="1"/>
          <p:nvPr/>
        </p:nvSpPr>
        <p:spPr>
          <a:xfrm>
            <a:off x="9228889" y="3350238"/>
            <a:ext cx="2321426" cy="2031325"/>
          </a:xfrm>
          <a:prstGeom prst="rect">
            <a:avLst/>
          </a:prstGeom>
          <a:noFill/>
        </p:spPr>
        <p:txBody>
          <a:bodyPr wrap="square" rtlCol="0">
            <a:spAutoFit/>
          </a:bodyPr>
          <a:lstStyle/>
          <a:p>
            <a:pPr>
              <a:defRPr b="0" i="0"/>
            </a:pPr>
            <a:r>
              <a:rPr lang="1106" dirty="0"/>
              <a:t>Rydym yn chwilio yma am dystiolaeth eich bod yn gallu dangos eich gwybodaeth am Carl Rogers a'r dull person-ganolog.</a:t>
            </a:r>
            <a:endParaRPr lang="en-GB" dirty="0"/>
          </a:p>
        </p:txBody>
      </p:sp>
      <p:pic>
        <p:nvPicPr>
          <p:cNvPr id="2" name="Audio 1">
            <a:hlinkClick r:id="" action="ppaction://media"/>
            <a:extLst>
              <a:ext uri="{FF2B5EF4-FFF2-40B4-BE49-F238E27FC236}">
                <a16:creationId xmlns:a16="http://schemas.microsoft.com/office/drawing/2014/main" id="{6AF005FB-9B05-42DD-83A4-6D52B638B16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99610985"/>
      </p:ext>
    </p:extLst>
  </p:cSld>
  <p:clrMapOvr>
    <a:masterClrMapping/>
  </p:clrMapOvr>
  <mc:AlternateContent xmlns:mc="http://schemas.openxmlformats.org/markup-compatibility/2006" xmlns:p14="http://schemas.microsoft.com/office/powerpoint/2010/main">
    <mc:Choice Requires="p14">
      <p:transition spd="slow" p14:dur="2000" advTm="18622"/>
    </mc:Choice>
    <mc:Fallback xmlns="">
      <p:transition spd="slow" advTm="186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Llun 6">
            <a:extLst>
              <a:ext uri="{FF2B5EF4-FFF2-40B4-BE49-F238E27FC236}">
                <a16:creationId xmlns:a16="http://schemas.microsoft.com/office/drawing/2014/main" id="{3CFCE305-474D-410F-9BFE-CA6DD1BC778E}"/>
              </a:ext>
            </a:extLst>
          </p:cNvPr>
          <p:cNvPicPr>
            <a:picLocks noChangeAspect="1"/>
          </p:cNvPicPr>
          <p:nvPr/>
        </p:nvPicPr>
        <p:blipFill rotWithShape="1">
          <a:blip r:embed="rId5"/>
          <a:srcRect l="33684" t="14322" r="35000" b="46528"/>
          <a:stretch/>
        </p:blipFill>
        <p:spPr>
          <a:xfrm>
            <a:off x="356438" y="982185"/>
            <a:ext cx="7910697" cy="5562994"/>
          </a:xfrm>
          <a:prstGeom prst="rect">
            <a:avLst/>
          </a:prstGeom>
        </p:spPr>
      </p:pic>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166191"/>
            <a:ext cx="10223323" cy="447261"/>
          </a:xfrm>
        </p:spPr>
        <p:txBody>
          <a:bodyPr/>
          <a:lstStyle/>
          <a:p>
            <a:pPr>
              <a:defRPr b="0" i="0"/>
            </a:pPr>
            <a:r>
              <a:rPr lang="1106" sz="2400"/>
              <a:t>Cwestiwn 1 (ch) AA3 bandiau marciau</a:t>
            </a:r>
          </a:p>
        </p:txBody>
      </p:sp>
      <p:sp>
        <p:nvSpPr>
          <p:cNvPr id="5" name="Speech Bubble: Oval 4">
            <a:extLst>
              <a:ext uri="{FF2B5EF4-FFF2-40B4-BE49-F238E27FC236}">
                <a16:creationId xmlns:a16="http://schemas.microsoft.com/office/drawing/2014/main" id="{E7AF31A0-5D46-4343-841A-DC9572BA6C7D}"/>
              </a:ext>
            </a:extLst>
          </p:cNvPr>
          <p:cNvSpPr/>
          <p:nvPr/>
        </p:nvSpPr>
        <p:spPr>
          <a:xfrm>
            <a:off x="8618186" y="2855988"/>
            <a:ext cx="3233746" cy="3019826"/>
          </a:xfrm>
          <a:prstGeom prst="wedgeEllipseCallout">
            <a:avLst>
              <a:gd name="adj1" fmla="val -95726"/>
              <a:gd name="adj2" fmla="val 407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38872B01-A21D-4351-BB3C-076995A9D91D}"/>
              </a:ext>
            </a:extLst>
          </p:cNvPr>
          <p:cNvSpPr txBox="1"/>
          <p:nvPr/>
        </p:nvSpPr>
        <p:spPr>
          <a:xfrm>
            <a:off x="9238379" y="3514728"/>
            <a:ext cx="2262503" cy="2013692"/>
          </a:xfrm>
          <a:prstGeom prst="rect">
            <a:avLst/>
          </a:prstGeom>
          <a:noFill/>
        </p:spPr>
        <p:txBody>
          <a:bodyPr wrap="square" rtlCol="0">
            <a:spAutoFit/>
          </a:bodyPr>
          <a:lstStyle/>
          <a:p>
            <a:pPr>
              <a:defRPr b="0" i="0"/>
            </a:pPr>
            <a:r>
              <a:rPr lang="1106" altLang="en-US">
                <a:latin typeface="Arial" panose="020B0604020202020204" pitchFamily="34" charset="0"/>
              </a:rPr>
              <a:t>Cynllun marcio seiliedig ar fandiau yw hwn – felly mae angen i chi lunio barn ar eich ymateb cyn dyfarnu marc.</a:t>
            </a:r>
          </a:p>
          <a:p>
            <a:endParaRPr lang="en-GB"/>
          </a:p>
        </p:txBody>
      </p:sp>
      <p:pic>
        <p:nvPicPr>
          <p:cNvPr id="4" name="Audio 3">
            <a:hlinkClick r:id="" action="ppaction://media"/>
            <a:extLst>
              <a:ext uri="{FF2B5EF4-FFF2-40B4-BE49-F238E27FC236}">
                <a16:creationId xmlns:a16="http://schemas.microsoft.com/office/drawing/2014/main" id="{B604726A-F60B-45E1-8339-025B7A3F0BC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85983453"/>
      </p:ext>
    </p:extLst>
  </p:cSld>
  <p:clrMapOvr>
    <a:masterClrMapping/>
  </p:clrMapOvr>
  <mc:AlternateContent xmlns:mc="http://schemas.openxmlformats.org/markup-compatibility/2006" xmlns:p14="http://schemas.microsoft.com/office/powerpoint/2010/main">
    <mc:Choice Requires="p14">
      <p:transition spd="slow" p14:dur="2000" advTm="13370"/>
    </mc:Choice>
    <mc:Fallback xmlns="">
      <p:transition spd="slow" advTm="133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35176" y="208722"/>
            <a:ext cx="10223323" cy="447261"/>
          </a:xfrm>
        </p:spPr>
        <p:txBody>
          <a:bodyPr/>
          <a:lstStyle/>
          <a:p>
            <a:pPr>
              <a:defRPr b="0" i="0"/>
            </a:pPr>
            <a:r>
              <a:rPr lang="1106" sz="2400"/>
              <a:t>Sut ydw i'n mynd i'r afael â Chwestiwn 2?</a:t>
            </a:r>
          </a:p>
        </p:txBody>
      </p:sp>
      <p:sp>
        <p:nvSpPr>
          <p:cNvPr id="2" name="Rectangle 1">
            <a:extLst>
              <a:ext uri="{FF2B5EF4-FFF2-40B4-BE49-F238E27FC236}">
                <a16:creationId xmlns:a16="http://schemas.microsoft.com/office/drawing/2014/main" id="{1A3B6EDB-A0D6-4861-A09B-37C09539DF87}"/>
              </a:ext>
            </a:extLst>
          </p:cNvPr>
          <p:cNvSpPr/>
          <p:nvPr/>
        </p:nvSpPr>
        <p:spPr>
          <a:xfrm>
            <a:off x="335176" y="1305342"/>
            <a:ext cx="11411022" cy="4485041"/>
          </a:xfrm>
          <a:prstGeom prst="rect">
            <a:avLst/>
          </a:prstGeom>
        </p:spPr>
        <p:txBody>
          <a:bodyPr wrap="square">
            <a:spAutoFit/>
          </a:bodyPr>
          <a:lstStyle/>
          <a:p>
            <a:pPr>
              <a:spcBef>
                <a:spcPct val="0"/>
              </a:spcBef>
              <a:spcAft>
                <a:spcPct val="0"/>
              </a:spcAft>
              <a:defRPr b="0" i="0"/>
            </a:pPr>
            <a:r>
              <a:rPr lang="1106">
                <a:ea typeface="Cambria" panose="02040503050406030204" pitchFamily="18" charset="0"/>
                <a:cs typeface="Cambria" panose="02040503050406030204" pitchFamily="18" charset="0"/>
              </a:rPr>
              <a:t>Cwestiwn 2</a:t>
            </a:r>
          </a:p>
          <a:p>
            <a:pPr>
              <a:spcBef>
                <a:spcPct val="0"/>
              </a:spcBef>
              <a:spcAft>
                <a:spcPct val="0"/>
              </a:spcAft>
            </a:pPr>
            <a:endParaRPr lang="en-US">
              <a:ea typeface="Cambria" panose="02040503050406030204" pitchFamily="18" charset="0"/>
              <a:cs typeface="Cambria" panose="02040503050406030204" pitchFamily="18" charset="0"/>
            </a:endParaRPr>
          </a:p>
          <a:p>
            <a:pPr>
              <a:spcBef>
                <a:spcPct val="0"/>
              </a:spcBef>
              <a:spcAft>
                <a:spcPct val="0"/>
              </a:spcAft>
              <a:defRPr b="0" i="0"/>
            </a:pPr>
            <a:r>
              <a:rPr lang="1106">
                <a:ea typeface="Cambria" panose="02040503050406030204" pitchFamily="18" charset="0"/>
                <a:cs typeface="Cambria" panose="02040503050406030204" pitchFamily="18" charset="0"/>
              </a:rPr>
              <a:t>Y sgiliau sy'n cael eu profi:</a:t>
            </a:r>
          </a:p>
          <a:p>
            <a:pPr marL="714375" indent="-714375">
              <a:spcBef>
                <a:spcPct val="0"/>
              </a:spcBef>
              <a:spcAft>
                <a:spcPct val="0"/>
              </a:spcAft>
              <a:defRPr b="0" i="0"/>
            </a:pPr>
            <a:r>
              <a:rPr lang="1106">
                <a:ea typeface="Cambria" panose="02040503050406030204" pitchFamily="18" charset="0"/>
                <a:cs typeface="Cambria" panose="02040503050406030204" pitchFamily="18" charset="0"/>
              </a:rPr>
              <a:t>AA1 – dangos gwybodaeth a dealltwriaeth o amrywiaeth o gysyniadau, gwerthoedd a materion allweddol sy'n berthnasol i iechyd a gofal cymdeithasol</a:t>
            </a:r>
          </a:p>
          <a:p>
            <a:pPr>
              <a:spcBef>
                <a:spcPct val="0"/>
              </a:spcBef>
              <a:spcAft>
                <a:spcPct val="0"/>
              </a:spcAft>
              <a:defRPr b="0" i="0"/>
            </a:pPr>
            <a:r>
              <a:rPr lang="1106">
                <a:ea typeface="Cambria" panose="02040503050406030204" pitchFamily="18" charset="0"/>
                <a:cs typeface="Cambria" panose="02040503050406030204" pitchFamily="18" charset="0"/>
              </a:rPr>
              <a:t>AA2 – cymhwyso gwybodaeth a dealltwriaeth o egwyddorion a chyd-destunau iechyd a gofal cymdeithasol</a:t>
            </a:r>
          </a:p>
          <a:p>
            <a:pPr marL="714375" indent="-714375">
              <a:spcBef>
                <a:spcPct val="0"/>
              </a:spcBef>
              <a:spcAft>
                <a:spcPct val="0"/>
              </a:spcAft>
              <a:defRPr b="0" i="0"/>
            </a:pPr>
            <a:r>
              <a:rPr lang="1106">
                <a:ea typeface="Cambria" panose="02040503050406030204" pitchFamily="18" charset="0"/>
                <a:cs typeface="Cambria" panose="02040503050406030204" pitchFamily="18" charset="0"/>
              </a:rPr>
              <a:t>AA3 – gwerthuso damcaniaethau ac ymarfer iechyd a gofal cymdeithasol er mwyn dangos dealltwriaeth, myfyrio ar y ffordd y gallant ddylanwadu ar ymarfer, ffurfio barn resymedig a dod i gasgliadau</a:t>
            </a:r>
          </a:p>
          <a:p>
            <a:pPr>
              <a:spcBef>
                <a:spcPct val="0"/>
              </a:spcBef>
              <a:spcAft>
                <a:spcPct val="0"/>
              </a:spcAft>
            </a:pPr>
            <a:endParaRPr lang="en-US">
              <a:ea typeface="Cambria" panose="02040503050406030204" pitchFamily="18" charset="0"/>
              <a:cs typeface="Cambria" panose="02040503050406030204" pitchFamily="18" charset="0"/>
            </a:endParaRPr>
          </a:p>
          <a:p>
            <a:pPr>
              <a:spcBef>
                <a:spcPct val="0"/>
              </a:spcBef>
              <a:spcAft>
                <a:spcPct val="0"/>
              </a:spcAft>
            </a:pPr>
            <a:endParaRPr lang="en-US">
              <a:ea typeface="Cambria" panose="02040503050406030204" pitchFamily="18" charset="0"/>
              <a:cs typeface="Cambria" panose="02040503050406030204" pitchFamily="18" charset="0"/>
            </a:endParaRPr>
          </a:p>
          <a:p>
            <a:pPr>
              <a:spcBef>
                <a:spcPct val="0"/>
              </a:spcBef>
              <a:spcAft>
                <a:spcPct val="0"/>
              </a:spcAft>
              <a:defRPr b="0" i="0"/>
            </a:pPr>
            <a:r>
              <a:rPr lang="1106">
                <a:ea typeface="Cambria" panose="02040503050406030204" pitchFamily="18" charset="0"/>
                <a:cs typeface="Cambria" panose="02040503050406030204" pitchFamily="18" charset="0"/>
              </a:rPr>
              <a:t>Dull:</a:t>
            </a:r>
          </a:p>
          <a:p>
            <a:pPr marL="342900" indent="-342900">
              <a:buFont typeface="Arial" panose="020B0604020202020204" pitchFamily="34" charset="0"/>
              <a:buChar char="•"/>
              <a:defRPr b="0" i="0"/>
            </a:pPr>
            <a:r>
              <a:rPr lang="1106">
                <a:ea typeface="Cambria" panose="02040503050406030204" pitchFamily="18" charset="0"/>
                <a:cs typeface="Cambria" panose="02040503050406030204" pitchFamily="18" charset="0"/>
              </a:rPr>
              <a:t>Darllenwch gwestiwn 2 (a), (b), (c) a (ch).</a:t>
            </a:r>
          </a:p>
          <a:p>
            <a:pPr marL="342900" indent="-342900">
              <a:buFont typeface="Arial" panose="020B0604020202020204" pitchFamily="34" charset="0"/>
              <a:buChar char="•"/>
              <a:defRPr b="0" i="0"/>
            </a:pPr>
            <a:r>
              <a:rPr lang="1106">
                <a:ea typeface="Cambria" panose="02040503050406030204" pitchFamily="18" charset="0"/>
                <a:cs typeface="Cambria" panose="02040503050406030204" pitchFamily="18" charset="0"/>
              </a:rPr>
              <a:t>Amlygwch y geiriau allweddol/berfau gorchymyn. </a:t>
            </a:r>
          </a:p>
          <a:p>
            <a:pPr marL="342900" indent="-342900">
              <a:buFont typeface="Arial" panose="020B0604020202020204" pitchFamily="34" charset="0"/>
              <a:buChar char="•"/>
              <a:defRPr b="0" i="0"/>
            </a:pPr>
            <a:r>
              <a:rPr lang="1106">
                <a:ea typeface="Cambria" panose="02040503050406030204" pitchFamily="18" charset="0"/>
                <a:cs typeface="Cambria" panose="02040503050406030204" pitchFamily="18" charset="0"/>
              </a:rPr>
              <a:t>Gwiriwch nifer y marciau am bob rhan o'r cwestiwn er mwyn i chi allu treulio eich amser yn briodol.</a:t>
            </a:r>
          </a:p>
          <a:p>
            <a:pPr marL="342900" indent="-342900">
              <a:buFont typeface="Arial" panose="020B0604020202020204" pitchFamily="34" charset="0"/>
              <a:buChar char="•"/>
              <a:defRPr b="0" i="0"/>
            </a:pPr>
            <a:r>
              <a:rPr lang="1106">
                <a:ea typeface="Cambria" panose="02040503050406030204" pitchFamily="18" charset="0"/>
                <a:cs typeface="Cambria" panose="02040503050406030204" pitchFamily="18" charset="0"/>
              </a:rPr>
              <a:t>Meddyliwch yn ofalus am eich ateb. </a:t>
            </a:r>
          </a:p>
          <a:p>
            <a:pPr marL="342900" indent="-342900">
              <a:buFont typeface="Arial" panose="020B0604020202020204" pitchFamily="34" charset="0"/>
              <a:buChar char="•"/>
              <a:defRPr b="0" i="0"/>
            </a:pPr>
            <a:r>
              <a:rPr lang="1106">
                <a:ea typeface="Cambria" panose="02040503050406030204" pitchFamily="18" charset="0"/>
                <a:cs typeface="Cambria" panose="02040503050406030204" pitchFamily="18" charset="0"/>
              </a:rPr>
              <a:t>Mae nifer y llinellau sydd ar gael yn awgrymu hyd yr ymateb y mae ei angen.</a:t>
            </a:r>
          </a:p>
        </p:txBody>
      </p:sp>
      <p:pic>
        <p:nvPicPr>
          <p:cNvPr id="5" name="Audio 4">
            <a:hlinkClick r:id="" action="ppaction://media"/>
            <a:extLst>
              <a:ext uri="{FF2B5EF4-FFF2-40B4-BE49-F238E27FC236}">
                <a16:creationId xmlns:a16="http://schemas.microsoft.com/office/drawing/2014/main" id="{9EE8CE7D-F81C-4A22-9FAB-B71E1715BF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29512867"/>
      </p:ext>
    </p:extLst>
  </p:cSld>
  <p:clrMapOvr>
    <a:masterClrMapping/>
  </p:clrMapOvr>
  <mc:AlternateContent xmlns:mc="http://schemas.openxmlformats.org/markup-compatibility/2006" xmlns:p14="http://schemas.microsoft.com/office/powerpoint/2010/main">
    <mc:Choice Requires="p14">
      <p:transition spd="slow" p14:dur="2000" advTm="79901"/>
    </mc:Choice>
    <mc:Fallback xmlns="">
      <p:transition spd="slow" advTm="799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Llun 5">
            <a:extLst>
              <a:ext uri="{FF2B5EF4-FFF2-40B4-BE49-F238E27FC236}">
                <a16:creationId xmlns:a16="http://schemas.microsoft.com/office/drawing/2014/main" id="{C1FD3B5B-85C3-4886-8D47-84BC37F2CD09}"/>
              </a:ext>
            </a:extLst>
          </p:cNvPr>
          <p:cNvPicPr>
            <a:picLocks noChangeAspect="1"/>
          </p:cNvPicPr>
          <p:nvPr/>
        </p:nvPicPr>
        <p:blipFill rotWithShape="1">
          <a:blip r:embed="rId5"/>
          <a:srcRect l="28816" t="15205" r="29736" b="62573"/>
          <a:stretch/>
        </p:blipFill>
        <p:spPr>
          <a:xfrm>
            <a:off x="212060" y="1443807"/>
            <a:ext cx="8819482" cy="2659845"/>
          </a:xfrm>
          <a:prstGeom prst="rect">
            <a:avLst/>
          </a:prstGeom>
        </p:spPr>
      </p:pic>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166191"/>
            <a:ext cx="10223323" cy="447261"/>
          </a:xfrm>
        </p:spPr>
        <p:txBody>
          <a:bodyPr/>
          <a:lstStyle/>
          <a:p>
            <a:pPr>
              <a:defRPr b="0" i="0"/>
            </a:pPr>
            <a:r>
              <a:rPr lang="1106" sz="2400"/>
              <a:t>Cwestiwn 2 (a), AA1</a:t>
            </a:r>
          </a:p>
        </p:txBody>
      </p:sp>
      <p:sp>
        <p:nvSpPr>
          <p:cNvPr id="5" name="Speech Bubble: Oval 4">
            <a:extLst>
              <a:ext uri="{FF2B5EF4-FFF2-40B4-BE49-F238E27FC236}">
                <a16:creationId xmlns:a16="http://schemas.microsoft.com/office/drawing/2014/main" id="{10F59327-F12D-48E7-9628-1EA78D4718E3}"/>
              </a:ext>
            </a:extLst>
          </p:cNvPr>
          <p:cNvSpPr/>
          <p:nvPr/>
        </p:nvSpPr>
        <p:spPr>
          <a:xfrm>
            <a:off x="8341290" y="2555576"/>
            <a:ext cx="3393510" cy="4083981"/>
          </a:xfrm>
          <a:prstGeom prst="wedgeEllipseCallout">
            <a:avLst>
              <a:gd name="adj1" fmla="val -159275"/>
              <a:gd name="adj2" fmla="val -31498"/>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F0EFEC3B-1371-42C3-98F4-3D7BAAF38CEB}"/>
              </a:ext>
            </a:extLst>
          </p:cNvPr>
          <p:cNvSpPr txBox="1"/>
          <p:nvPr/>
        </p:nvSpPr>
        <p:spPr>
          <a:xfrm>
            <a:off x="8863185" y="3014137"/>
            <a:ext cx="2349720" cy="3386663"/>
          </a:xfrm>
          <a:prstGeom prst="rect">
            <a:avLst/>
          </a:prstGeom>
          <a:noFill/>
        </p:spPr>
        <p:txBody>
          <a:bodyPr wrap="square" rtlCol="0">
            <a:spAutoFit/>
          </a:bodyPr>
          <a:lstStyle/>
          <a:p>
            <a:pPr>
              <a:defRPr b="0" i="0"/>
            </a:pPr>
            <a:r>
              <a:rPr lang="1106" dirty="0"/>
              <a:t>Y gair gorchymyn yma yw 'Nodwch' – rhoi ffeithiau neu enghreifftiau byr.</a:t>
            </a:r>
          </a:p>
          <a:p>
            <a:endParaRPr lang="en-GB" dirty="0"/>
          </a:p>
          <a:p>
            <a:pPr>
              <a:defRPr b="0" i="0"/>
            </a:pPr>
            <a:r>
              <a:rPr lang="1106" dirty="0"/>
              <a:t>Darllenwch y wybodaeth cyn y cwestiwn yn ofalus a gwnewch yn siŵr eich bod yn cysylltu eich ateb â Hasheed.</a:t>
            </a:r>
          </a:p>
          <a:p>
            <a:endParaRPr lang="en-GB" dirty="0"/>
          </a:p>
        </p:txBody>
      </p:sp>
      <p:pic>
        <p:nvPicPr>
          <p:cNvPr id="4" name="Audio 3">
            <a:hlinkClick r:id="" action="ppaction://media"/>
            <a:extLst>
              <a:ext uri="{FF2B5EF4-FFF2-40B4-BE49-F238E27FC236}">
                <a16:creationId xmlns:a16="http://schemas.microsoft.com/office/drawing/2014/main" id="{3152F122-7F70-4912-88AE-A8B58223254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50241763"/>
      </p:ext>
    </p:extLst>
  </p:cSld>
  <p:clrMapOvr>
    <a:masterClrMapping/>
  </p:clrMapOvr>
  <mc:AlternateContent xmlns:mc="http://schemas.openxmlformats.org/markup-compatibility/2006" xmlns:p14="http://schemas.microsoft.com/office/powerpoint/2010/main">
    <mc:Choice Requires="p14">
      <p:transition spd="slow" p14:dur="2000" advTm="26556"/>
    </mc:Choice>
    <mc:Fallback xmlns="">
      <p:transition spd="slow" advTm="265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Llun 6">
            <a:extLst>
              <a:ext uri="{FF2B5EF4-FFF2-40B4-BE49-F238E27FC236}">
                <a16:creationId xmlns:a16="http://schemas.microsoft.com/office/drawing/2014/main" id="{E576F443-2B22-44BB-B6F0-C083FB1FC5EE}"/>
              </a:ext>
            </a:extLst>
          </p:cNvPr>
          <p:cNvPicPr>
            <a:picLocks noChangeAspect="1"/>
          </p:cNvPicPr>
          <p:nvPr/>
        </p:nvPicPr>
        <p:blipFill rotWithShape="1">
          <a:blip r:embed="rId5"/>
          <a:srcRect l="33684" t="25904" r="34079" b="23275"/>
          <a:stretch/>
        </p:blipFill>
        <p:spPr>
          <a:xfrm>
            <a:off x="461493" y="946936"/>
            <a:ext cx="6493869" cy="5758664"/>
          </a:xfrm>
          <a:prstGeom prst="rect">
            <a:avLst/>
          </a:prstGeom>
        </p:spPr>
      </p:pic>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pPr>
              <a:defRPr b="0" i="0"/>
            </a:pPr>
            <a:r>
              <a:rPr lang="1106" sz="2400"/>
              <a:t>Cwestiwn 2 (a) – cynllun marcio AA1</a:t>
            </a:r>
          </a:p>
        </p:txBody>
      </p:sp>
      <p:sp>
        <p:nvSpPr>
          <p:cNvPr id="5" name="Speech Bubble: Oval 4">
            <a:extLst>
              <a:ext uri="{FF2B5EF4-FFF2-40B4-BE49-F238E27FC236}">
                <a16:creationId xmlns:a16="http://schemas.microsoft.com/office/drawing/2014/main" id="{ECFF0A79-6EAC-4C81-9B0A-BEAEE4FBEE83}"/>
              </a:ext>
            </a:extLst>
          </p:cNvPr>
          <p:cNvSpPr/>
          <p:nvPr/>
        </p:nvSpPr>
        <p:spPr>
          <a:xfrm>
            <a:off x="8669702" y="2434106"/>
            <a:ext cx="3365605" cy="4307983"/>
          </a:xfrm>
          <a:prstGeom prst="wedgeEllipseCallout">
            <a:avLst>
              <a:gd name="adj1" fmla="val -164988"/>
              <a:gd name="adj2" fmla="val -579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B26D74BD-7420-4766-9962-ED8E77AECF20}"/>
              </a:ext>
            </a:extLst>
          </p:cNvPr>
          <p:cNvSpPr txBox="1"/>
          <p:nvPr/>
        </p:nvSpPr>
        <p:spPr>
          <a:xfrm>
            <a:off x="9310886" y="2815742"/>
            <a:ext cx="2419621" cy="3661258"/>
          </a:xfrm>
          <a:prstGeom prst="rect">
            <a:avLst/>
          </a:prstGeom>
          <a:noFill/>
        </p:spPr>
        <p:txBody>
          <a:bodyPr wrap="square" rtlCol="0">
            <a:spAutoFit/>
          </a:bodyPr>
          <a:lstStyle/>
          <a:p>
            <a:pPr>
              <a:defRPr b="0" i="0"/>
            </a:pPr>
            <a:r>
              <a:rPr lang="1106" dirty="0"/>
              <a:t>Rydym yn chwilio yma am dystiolaeth eich bod yn gallu dangos eich gwybodaeth am wasanaethau gofal a chymorth.</a:t>
            </a:r>
          </a:p>
          <a:p>
            <a:endParaRPr lang="en-US" altLang="en-US" dirty="0"/>
          </a:p>
          <a:p>
            <a:pPr>
              <a:defRPr b="0" i="0"/>
            </a:pPr>
            <a:r>
              <a:rPr lang="1106" altLang="en-US" dirty="0">
                <a:latin typeface="Arial" panose="020B0604020202020204" pitchFamily="34" charset="0"/>
              </a:rPr>
              <a:t>Edrychwch ar eich atebion a rhowch 1 marc am bob ateb cywir, hyd at uchafswm o 2.</a:t>
            </a:r>
            <a:endParaRPr lang="en-GB" dirty="0"/>
          </a:p>
        </p:txBody>
      </p:sp>
      <p:pic>
        <p:nvPicPr>
          <p:cNvPr id="4" name="Audio 3">
            <a:hlinkClick r:id="" action="ppaction://media"/>
            <a:extLst>
              <a:ext uri="{FF2B5EF4-FFF2-40B4-BE49-F238E27FC236}">
                <a16:creationId xmlns:a16="http://schemas.microsoft.com/office/drawing/2014/main" id="{C552EA67-8173-4022-8053-C41133FF875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27265977"/>
      </p:ext>
    </p:extLst>
  </p:cSld>
  <p:clrMapOvr>
    <a:masterClrMapping/>
  </p:clrMapOvr>
  <mc:AlternateContent xmlns:mc="http://schemas.openxmlformats.org/markup-compatibility/2006" xmlns:p14="http://schemas.microsoft.com/office/powerpoint/2010/main">
    <mc:Choice Requires="p14">
      <p:transition spd="slow" p14:dur="2000" advTm="23011"/>
    </mc:Choice>
    <mc:Fallback xmlns="">
      <p:transition spd="slow" advTm="230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EA964633-CF30-439D-889C-7608ED97A1DD}"/>
              </a:ext>
            </a:extLst>
          </p:cNvPr>
          <p:cNvSpPr txBox="1"/>
          <p:nvPr/>
        </p:nvSpPr>
        <p:spPr>
          <a:xfrm>
            <a:off x="345204" y="1353261"/>
            <a:ext cx="8039819" cy="5001680"/>
          </a:xfrm>
          <a:prstGeom prst="rect">
            <a:avLst/>
          </a:prstGeom>
        </p:spPr>
        <p:txBody>
          <a:bodyPr>
            <a:normAutofit/>
          </a:bodyPr>
          <a:lstStyle>
            <a:lvl1pPr marL="0" indent="0" algn="l" defTabSz="457200" rtl="0" eaLnBrk="1" latinLnBrk="0" hangingPunct="1">
              <a:spcBef>
                <a:spcPct val="20000"/>
              </a:spcBef>
              <a:buFont typeface="Arial"/>
              <a:buNone/>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71500" indent="-571500">
              <a:buFont typeface="Arial" panose="020B0604020202020204" pitchFamily="34" charset="0"/>
              <a:buChar char="•"/>
              <a:defRPr b="0" i="0"/>
            </a:pPr>
            <a:r>
              <a:rPr lang="1106" sz="2800">
                <a:latin typeface="+mn-lt"/>
                <a:ea typeface="Cambria" panose="02040503050406030204" pitchFamily="18" charset="0"/>
                <a:cs typeface="Cambria" panose="02040503050406030204" pitchFamily="18" charset="0"/>
              </a:rPr>
              <a:t>Copi o'r papur arholiad</a:t>
            </a:r>
          </a:p>
          <a:p>
            <a:pPr marL="571500" indent="-571500">
              <a:buFont typeface="Arial" panose="020B0604020202020204" pitchFamily="34" charset="0"/>
              <a:buChar char="•"/>
              <a:defRPr b="0" i="0"/>
            </a:pPr>
            <a:r>
              <a:rPr lang="1106" sz="2800">
                <a:latin typeface="+mn-lt"/>
                <a:ea typeface="Cambria" panose="02040503050406030204" pitchFamily="18" charset="0"/>
                <a:cs typeface="Cambria" panose="02040503050406030204" pitchFamily="18" charset="0"/>
              </a:rPr>
              <a:t>Pen a phensil</a:t>
            </a:r>
          </a:p>
          <a:p>
            <a:pPr marL="571500" indent="-571500">
              <a:buFont typeface="Arial" panose="020B0604020202020204" pitchFamily="34" charset="0"/>
              <a:buChar char="•"/>
              <a:defRPr b="0" i="0"/>
            </a:pPr>
            <a:r>
              <a:rPr lang="1106" sz="2800">
                <a:latin typeface="+mn-lt"/>
                <a:ea typeface="Cambria" panose="02040503050406030204" pitchFamily="18" charset="0"/>
                <a:cs typeface="Cambria" panose="02040503050406030204" pitchFamily="18" charset="0"/>
              </a:rPr>
              <a:t>Amlygwr </a:t>
            </a:r>
          </a:p>
          <a:p>
            <a:pPr marL="571500" indent="-571500">
              <a:buFont typeface="Arial" panose="020B0604020202020204" pitchFamily="34" charset="0"/>
              <a:buChar char="•"/>
              <a:defRPr b="0" i="0"/>
            </a:pPr>
            <a:r>
              <a:rPr lang="1106" sz="2800">
                <a:latin typeface="+mn-lt"/>
                <a:ea typeface="Cambria" panose="02040503050406030204" pitchFamily="18" charset="0"/>
                <a:cs typeface="Cambria" panose="02040503050406030204" pitchFamily="18" charset="0"/>
              </a:rPr>
              <a:t>Oriawr</a:t>
            </a:r>
          </a:p>
          <a:p>
            <a:pPr marL="571500" indent="-571500">
              <a:buFont typeface="Arial" panose="020B0604020202020204" pitchFamily="34" charset="0"/>
              <a:buChar char="•"/>
              <a:defRPr b="0" i="0"/>
            </a:pPr>
            <a:r>
              <a:rPr lang="1106" sz="2800">
                <a:latin typeface="+mn-lt"/>
                <a:ea typeface="Cambria" panose="02040503050406030204" pitchFamily="18" charset="0"/>
                <a:cs typeface="Cambria" panose="02040503050406030204" pitchFamily="18" charset="0"/>
              </a:rPr>
              <a:t>Nodiadau post-it</a:t>
            </a:r>
          </a:p>
        </p:txBody>
      </p:sp>
      <p:sp>
        <p:nvSpPr>
          <p:cNvPr id="3" name="Title 1">
            <a:extLst>
              <a:ext uri="{FF2B5EF4-FFF2-40B4-BE49-F238E27FC236}">
                <a16:creationId xmlns:a16="http://schemas.microsoft.com/office/drawing/2014/main" id="{47EDCDE5-198E-4AD7-95CD-995F1060265F}"/>
              </a:ext>
            </a:extLst>
          </p:cNvPr>
          <p:cNvSpPr txBox="1"/>
          <p:nvPr/>
        </p:nvSpPr>
        <p:spPr>
          <a:xfrm>
            <a:off x="345204" y="306005"/>
            <a:ext cx="848179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defRPr b="0" i="0"/>
            </a:pPr>
            <a:r>
              <a:rPr lang="1106" sz="2400">
                <a:solidFill>
                  <a:srgbClr val="0077C8"/>
                </a:solidFill>
                <a:latin typeface="+mj-lt"/>
              </a:rPr>
              <a:t>Yr hyn y dylai fod gennych chi o'ch blaen:</a:t>
            </a:r>
          </a:p>
        </p:txBody>
      </p:sp>
      <p:pic>
        <p:nvPicPr>
          <p:cNvPr id="6" name="Audio 5">
            <a:hlinkClick r:id="" action="ppaction://media"/>
            <a:extLst>
              <a:ext uri="{FF2B5EF4-FFF2-40B4-BE49-F238E27FC236}">
                <a16:creationId xmlns:a16="http://schemas.microsoft.com/office/drawing/2014/main" id="{AB92148C-4643-4E48-8997-163C78C5D2D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43731452"/>
      </p:ext>
    </p:extLst>
  </p:cSld>
  <p:clrMapOvr>
    <a:masterClrMapping/>
  </p:clrMapOvr>
  <mc:AlternateContent xmlns:mc="http://schemas.openxmlformats.org/markup-compatibility/2006" xmlns:p14="http://schemas.microsoft.com/office/powerpoint/2010/main">
    <mc:Choice Requires="p14">
      <p:transition spd="slow" p14:dur="2000" advTm="25891"/>
    </mc:Choice>
    <mc:Fallback xmlns="">
      <p:transition spd="slow" advTm="25891"/>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fade">
                                      <p:cBhvr>
                                        <p:cTn id="10" dur="2000"/>
                                        <p:tgtEl>
                                          <p:spTgt spid="2">
                                            <p:txEl>
                                              <p:pRg st="0" end="0"/>
                                            </p:txEl>
                                          </p:spTgt>
                                        </p:tgtEl>
                                      </p:cBhvr>
                                    </p:animEffect>
                                  </p:childTnLst>
                                </p:cTn>
                              </p:par>
                            </p:childTnLst>
                          </p:cTn>
                        </p:par>
                        <p:par>
                          <p:cTn id="11" fill="hold" nodeType="afterGroup">
                            <p:stCondLst>
                              <p:cond delay="2000"/>
                            </p:stCondLst>
                            <p:childTnLst>
                              <p:par>
                                <p:cTn id="12" presetID="10" presetClass="entr" presetSubtype="0" fill="hold" grpId="0" nodeType="after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2000"/>
                                        <p:tgtEl>
                                          <p:spTgt spid="2">
                                            <p:txEl>
                                              <p:pRg st="1" end="1"/>
                                            </p:txEl>
                                          </p:spTgt>
                                        </p:tgtEl>
                                      </p:cBhvr>
                                    </p:animEffect>
                                  </p:childTnLst>
                                </p:cTn>
                              </p:par>
                            </p:childTnLst>
                          </p:cTn>
                        </p:par>
                        <p:par>
                          <p:cTn id="15" fill="hold" nodeType="afterGroup">
                            <p:stCondLst>
                              <p:cond delay="4000"/>
                            </p:stCondLst>
                            <p:childTnLst>
                              <p:par>
                                <p:cTn id="16" presetID="10" presetClass="entr" presetSubtype="0" fill="hold" grpId="0" nodeType="after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fade">
                                      <p:cBhvr>
                                        <p:cTn id="18" dur="2000"/>
                                        <p:tgtEl>
                                          <p:spTgt spid="2">
                                            <p:txEl>
                                              <p:pRg st="2" end="2"/>
                                            </p:txEl>
                                          </p:spTgt>
                                        </p:tgtEl>
                                      </p:cBhvr>
                                    </p:animEffect>
                                  </p:childTnLst>
                                </p:cTn>
                              </p:par>
                            </p:childTnLst>
                          </p:cTn>
                        </p:par>
                        <p:par>
                          <p:cTn id="19" fill="hold" nodeType="afterGroup">
                            <p:stCondLst>
                              <p:cond delay="6000"/>
                            </p:stCondLst>
                            <p:childTnLst>
                              <p:par>
                                <p:cTn id="20" presetID="10" presetClass="entr" presetSubtype="0" fill="hold" grpId="0" nodeType="after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2000"/>
                                        <p:tgtEl>
                                          <p:spTgt spid="2">
                                            <p:txEl>
                                              <p:pRg st="3" end="3"/>
                                            </p:txEl>
                                          </p:spTgt>
                                        </p:tgtEl>
                                      </p:cBhvr>
                                    </p:animEffect>
                                  </p:childTnLst>
                                </p:cTn>
                              </p:par>
                            </p:childTnLst>
                          </p:cTn>
                        </p:par>
                        <p:par>
                          <p:cTn id="23" fill="hold" nodeType="afterGroup">
                            <p:stCondLst>
                              <p:cond delay="8000"/>
                            </p:stCondLst>
                            <p:childTnLst>
                              <p:par>
                                <p:cTn id="24" presetID="10" presetClass="entr" presetSubtype="0" fill="hold" grpId="0" nodeType="afterEffect">
                                  <p:stCondLst>
                                    <p:cond delay="0"/>
                                  </p:stCondLst>
                                  <p:childTnLst>
                                    <p:set>
                                      <p:cBhvr>
                                        <p:cTn id="25" dur="1" fill="hold">
                                          <p:stCondLst>
                                            <p:cond delay="0"/>
                                          </p:stCondLst>
                                        </p:cTn>
                                        <p:tgtEl>
                                          <p:spTgt spid="2">
                                            <p:txEl>
                                              <p:pRg st="4" end="4"/>
                                            </p:txEl>
                                          </p:spTgt>
                                        </p:tgtEl>
                                        <p:attrNameLst>
                                          <p:attrName>style.visibility</p:attrName>
                                        </p:attrNameLst>
                                      </p:cBhvr>
                                      <p:to>
                                        <p:strVal val="visible"/>
                                      </p:to>
                                    </p:set>
                                    <p:animEffect transition="in" filter="fade">
                                      <p:cBhvr>
                                        <p:cTn id="26" dur="20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6"/>
                </p:tgtEl>
              </p:cMediaNode>
            </p:audio>
          </p:childTnLst>
        </p:cTn>
      </p:par>
    </p:tnLst>
    <p:bldLst>
      <p:bldP spid="2"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Llun 5">
            <a:extLst>
              <a:ext uri="{FF2B5EF4-FFF2-40B4-BE49-F238E27FC236}">
                <a16:creationId xmlns:a16="http://schemas.microsoft.com/office/drawing/2014/main" id="{6FF8FC9D-3057-4A90-9245-44FFC6D9B9F7}"/>
              </a:ext>
            </a:extLst>
          </p:cNvPr>
          <p:cNvPicPr>
            <a:picLocks noChangeAspect="1"/>
          </p:cNvPicPr>
          <p:nvPr/>
        </p:nvPicPr>
        <p:blipFill rotWithShape="1">
          <a:blip r:embed="rId5"/>
          <a:srcRect l="32500" t="38597" r="29737" b="24033"/>
          <a:stretch/>
        </p:blipFill>
        <p:spPr>
          <a:xfrm>
            <a:off x="433541" y="1295235"/>
            <a:ext cx="8338081" cy="4641425"/>
          </a:xfrm>
          <a:prstGeom prst="rect">
            <a:avLst/>
          </a:prstGeom>
        </p:spPr>
      </p:pic>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166191"/>
            <a:ext cx="10223323" cy="447261"/>
          </a:xfrm>
        </p:spPr>
        <p:txBody>
          <a:bodyPr/>
          <a:lstStyle/>
          <a:p>
            <a:pPr>
              <a:defRPr b="0" i="0"/>
            </a:pPr>
            <a:r>
              <a:rPr lang="1106" sz="2400"/>
              <a:t>Cwestiwn 2 (b), AA2</a:t>
            </a:r>
          </a:p>
        </p:txBody>
      </p:sp>
      <p:sp>
        <p:nvSpPr>
          <p:cNvPr id="4" name="Speech Bubble: Oval 3">
            <a:extLst>
              <a:ext uri="{FF2B5EF4-FFF2-40B4-BE49-F238E27FC236}">
                <a16:creationId xmlns:a16="http://schemas.microsoft.com/office/drawing/2014/main" id="{56B7CDF5-485F-40DF-8205-0F474723B756}"/>
              </a:ext>
            </a:extLst>
          </p:cNvPr>
          <p:cNvSpPr/>
          <p:nvPr/>
        </p:nvSpPr>
        <p:spPr>
          <a:xfrm>
            <a:off x="8444321" y="3081429"/>
            <a:ext cx="3233746" cy="3019826"/>
          </a:xfrm>
          <a:prstGeom prst="wedgeEllipseCallout">
            <a:avLst>
              <a:gd name="adj1" fmla="val -233131"/>
              <a:gd name="adj2" fmla="val -8106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C017C0D8-537A-4507-94ED-A0E09E0FB103}"/>
              </a:ext>
            </a:extLst>
          </p:cNvPr>
          <p:cNvSpPr txBox="1"/>
          <p:nvPr/>
        </p:nvSpPr>
        <p:spPr>
          <a:xfrm>
            <a:off x="9098924" y="3615948"/>
            <a:ext cx="2165814" cy="2562880"/>
          </a:xfrm>
          <a:prstGeom prst="rect">
            <a:avLst/>
          </a:prstGeom>
          <a:noFill/>
        </p:spPr>
        <p:txBody>
          <a:bodyPr wrap="square" rtlCol="0">
            <a:spAutoFit/>
          </a:bodyPr>
          <a:lstStyle/>
          <a:p>
            <a:pPr>
              <a:defRPr b="0" i="0"/>
            </a:pPr>
            <a:r>
              <a:rPr lang="1106"/>
              <a:t>Y gair gorchymyn yma yw 'Esboniwch' – rhoi manylion a rhesymau dros sut a pham mae rhywbeth fel y mae. </a:t>
            </a:r>
          </a:p>
          <a:p>
            <a:endParaRPr lang="en-GB"/>
          </a:p>
          <a:p>
            <a:endParaRPr lang="en-GB"/>
          </a:p>
        </p:txBody>
      </p:sp>
      <p:pic>
        <p:nvPicPr>
          <p:cNvPr id="2" name="Audio 1">
            <a:hlinkClick r:id="" action="ppaction://media"/>
            <a:extLst>
              <a:ext uri="{FF2B5EF4-FFF2-40B4-BE49-F238E27FC236}">
                <a16:creationId xmlns:a16="http://schemas.microsoft.com/office/drawing/2014/main" id="{BAE96D42-0BAF-4A88-A7C5-746BCC3E6CC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40422110"/>
      </p:ext>
    </p:extLst>
  </p:cSld>
  <p:clrMapOvr>
    <a:masterClrMapping/>
  </p:clrMapOvr>
  <mc:AlternateContent xmlns:mc="http://schemas.openxmlformats.org/markup-compatibility/2006" xmlns:p14="http://schemas.microsoft.com/office/powerpoint/2010/main">
    <mc:Choice Requires="p14">
      <p:transition spd="slow" p14:dur="2000" advTm="15627"/>
    </mc:Choice>
    <mc:Fallback xmlns="">
      <p:transition spd="slow" advTm="156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Llun 5">
            <a:extLst>
              <a:ext uri="{FF2B5EF4-FFF2-40B4-BE49-F238E27FC236}">
                <a16:creationId xmlns:a16="http://schemas.microsoft.com/office/drawing/2014/main" id="{3D9DCC2E-3E5E-4268-90F2-07079CA5071F}"/>
              </a:ext>
            </a:extLst>
          </p:cNvPr>
          <p:cNvPicPr>
            <a:picLocks noChangeAspect="1"/>
          </p:cNvPicPr>
          <p:nvPr/>
        </p:nvPicPr>
        <p:blipFill rotWithShape="1">
          <a:blip r:embed="rId5"/>
          <a:srcRect l="33422" t="14737" r="32499" b="33099"/>
          <a:stretch/>
        </p:blipFill>
        <p:spPr>
          <a:xfrm>
            <a:off x="388194" y="1010652"/>
            <a:ext cx="6686374" cy="5756991"/>
          </a:xfrm>
          <a:prstGeom prst="rect">
            <a:avLst/>
          </a:prstGeom>
        </p:spPr>
      </p:pic>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pPr>
              <a:defRPr b="0" i="0"/>
            </a:pPr>
            <a:r>
              <a:rPr lang="1106" sz="2400"/>
              <a:t>Cwestiwn 2 (b) AA2 cynllun marcio</a:t>
            </a:r>
          </a:p>
        </p:txBody>
      </p:sp>
      <p:sp>
        <p:nvSpPr>
          <p:cNvPr id="4" name="Speech Bubble: Oval 3">
            <a:extLst>
              <a:ext uri="{FF2B5EF4-FFF2-40B4-BE49-F238E27FC236}">
                <a16:creationId xmlns:a16="http://schemas.microsoft.com/office/drawing/2014/main" id="{E6D90757-5120-42F8-B808-89775184E510}"/>
              </a:ext>
            </a:extLst>
          </p:cNvPr>
          <p:cNvSpPr/>
          <p:nvPr/>
        </p:nvSpPr>
        <p:spPr>
          <a:xfrm>
            <a:off x="7547019" y="1346442"/>
            <a:ext cx="4036321" cy="4165116"/>
          </a:xfrm>
          <a:prstGeom prst="wedgeEllipseCallout">
            <a:avLst>
              <a:gd name="adj1" fmla="val -95726"/>
              <a:gd name="adj2" fmla="val 407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6E547A82-C0FD-4514-9076-84F9CC9012D6}"/>
              </a:ext>
            </a:extLst>
          </p:cNvPr>
          <p:cNvSpPr txBox="1"/>
          <p:nvPr/>
        </p:nvSpPr>
        <p:spPr>
          <a:xfrm>
            <a:off x="8229602" y="2105697"/>
            <a:ext cx="3045496" cy="3112069"/>
          </a:xfrm>
          <a:prstGeom prst="rect">
            <a:avLst/>
          </a:prstGeom>
          <a:noFill/>
        </p:spPr>
        <p:txBody>
          <a:bodyPr wrap="square" rtlCol="0">
            <a:spAutoFit/>
          </a:bodyPr>
          <a:lstStyle/>
          <a:p>
            <a:pPr>
              <a:defRPr b="0" i="0"/>
            </a:pPr>
            <a:r>
              <a:rPr lang="1106"/>
              <a:t>Rydym yn chwilio yma am dystiolaeth eich bod yn gallu dangos eich gwybodaeth am asesiadau, gwasanaethau a chefnogaeth.</a:t>
            </a:r>
          </a:p>
          <a:p>
            <a:endParaRPr lang="en-US"/>
          </a:p>
          <a:p>
            <a:pPr>
              <a:defRPr b="0" i="0"/>
            </a:pPr>
            <a:r>
              <a:rPr lang="1106" altLang="en-US">
                <a:latin typeface="Arial" panose="020B0604020202020204" pitchFamily="34" charset="0"/>
              </a:rPr>
              <a:t>Edrychwch ar eich atebion a thanlinellwch unrhyw beth sydd yn y rhestri hyn.</a:t>
            </a:r>
          </a:p>
          <a:p>
            <a:endParaRPr lang="en-GB"/>
          </a:p>
        </p:txBody>
      </p:sp>
      <p:pic>
        <p:nvPicPr>
          <p:cNvPr id="2" name="Audio 1">
            <a:hlinkClick r:id="" action="ppaction://media"/>
            <a:extLst>
              <a:ext uri="{FF2B5EF4-FFF2-40B4-BE49-F238E27FC236}">
                <a16:creationId xmlns:a16="http://schemas.microsoft.com/office/drawing/2014/main" id="{2164CE0E-A327-4F4C-AB54-ACA4E52EC62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97362357"/>
      </p:ext>
    </p:extLst>
  </p:cSld>
  <p:clrMapOvr>
    <a:masterClrMapping/>
  </p:clrMapOvr>
  <mc:AlternateContent xmlns:mc="http://schemas.openxmlformats.org/markup-compatibility/2006" xmlns:p14="http://schemas.microsoft.com/office/powerpoint/2010/main">
    <mc:Choice Requires="p14">
      <p:transition spd="slow" p14:dur="2000" advTm="21200"/>
    </mc:Choice>
    <mc:Fallback xmlns="">
      <p:transition spd="slow" advTm="21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Llun 8">
            <a:extLst>
              <a:ext uri="{FF2B5EF4-FFF2-40B4-BE49-F238E27FC236}">
                <a16:creationId xmlns:a16="http://schemas.microsoft.com/office/drawing/2014/main" id="{34A13787-47C0-4D30-8F20-BB22BC4E362A}"/>
              </a:ext>
            </a:extLst>
          </p:cNvPr>
          <p:cNvPicPr>
            <a:picLocks noChangeAspect="1"/>
          </p:cNvPicPr>
          <p:nvPr/>
        </p:nvPicPr>
        <p:blipFill rotWithShape="1">
          <a:blip r:embed="rId5"/>
          <a:srcRect l="33158" t="30176" r="30892" b="15321"/>
          <a:stretch/>
        </p:blipFill>
        <p:spPr>
          <a:xfrm>
            <a:off x="389088" y="1063336"/>
            <a:ext cx="6589228" cy="5619289"/>
          </a:xfrm>
          <a:prstGeom prst="rect">
            <a:avLst/>
          </a:prstGeom>
        </p:spPr>
      </p:pic>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166191"/>
            <a:ext cx="10223323" cy="447261"/>
          </a:xfrm>
        </p:spPr>
        <p:txBody>
          <a:bodyPr/>
          <a:lstStyle/>
          <a:p>
            <a:pPr>
              <a:defRPr b="0" i="0"/>
            </a:pPr>
            <a:r>
              <a:rPr lang="1106" sz="2400"/>
              <a:t>Cwestiwn 2 (c), AA2</a:t>
            </a:r>
          </a:p>
        </p:txBody>
      </p:sp>
      <p:sp>
        <p:nvSpPr>
          <p:cNvPr id="5" name="Speech Bubble: Oval 4">
            <a:extLst>
              <a:ext uri="{FF2B5EF4-FFF2-40B4-BE49-F238E27FC236}">
                <a16:creationId xmlns:a16="http://schemas.microsoft.com/office/drawing/2014/main" id="{51C8702C-558B-4AD2-AA1B-B0F4C3592AAE}"/>
              </a:ext>
            </a:extLst>
          </p:cNvPr>
          <p:cNvSpPr/>
          <p:nvPr/>
        </p:nvSpPr>
        <p:spPr>
          <a:xfrm>
            <a:off x="2234353" y="2624167"/>
            <a:ext cx="5731229" cy="3609207"/>
          </a:xfrm>
          <a:prstGeom prst="wedgeEllipseCallout">
            <a:avLst>
              <a:gd name="adj1" fmla="val -70392"/>
              <a:gd name="adj2" fmla="val -775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CDF500A0-5E7B-4589-ABCA-CE759A16392A}"/>
              </a:ext>
            </a:extLst>
          </p:cNvPr>
          <p:cNvSpPr txBox="1"/>
          <p:nvPr/>
        </p:nvSpPr>
        <p:spPr>
          <a:xfrm>
            <a:off x="2721338" y="3421924"/>
            <a:ext cx="4750611" cy="2013692"/>
          </a:xfrm>
          <a:prstGeom prst="rect">
            <a:avLst/>
          </a:prstGeom>
          <a:noFill/>
        </p:spPr>
        <p:txBody>
          <a:bodyPr wrap="square" rtlCol="0">
            <a:spAutoFit/>
          </a:bodyPr>
          <a:lstStyle/>
          <a:p>
            <a:pPr>
              <a:defRPr b="0" i="0"/>
            </a:pPr>
            <a:r>
              <a:rPr lang="1106" dirty="0"/>
              <a:t>Y gair gorchymyn yma yw 'Esboniwch' – rhoi manylion a rhesymau dros sut a pham mae rhywbeth fel y mae.</a:t>
            </a:r>
          </a:p>
          <a:p>
            <a:endParaRPr lang="en-GB" dirty="0"/>
          </a:p>
          <a:p>
            <a:pPr>
              <a:defRPr b="0" i="0"/>
            </a:pPr>
            <a:r>
              <a:rPr lang="1106" dirty="0"/>
              <a:t>Mae angen i'ch ateb fanylu ar sut a pham mae cynlluniau gofal a chymorth yn cefnogi Hasheed i gyflawni ei ganlyniadau llesiant.</a:t>
            </a:r>
          </a:p>
        </p:txBody>
      </p:sp>
      <p:sp>
        <p:nvSpPr>
          <p:cNvPr id="6" name="Speech Bubble: Oval 5">
            <a:extLst>
              <a:ext uri="{FF2B5EF4-FFF2-40B4-BE49-F238E27FC236}">
                <a16:creationId xmlns:a16="http://schemas.microsoft.com/office/drawing/2014/main" id="{241A5AC2-611D-46B4-B749-20027F711E4D}"/>
              </a:ext>
            </a:extLst>
          </p:cNvPr>
          <p:cNvSpPr/>
          <p:nvPr/>
        </p:nvSpPr>
        <p:spPr>
          <a:xfrm>
            <a:off x="8384148" y="1416676"/>
            <a:ext cx="2897746" cy="3219718"/>
          </a:xfrm>
          <a:prstGeom prst="wedgeEllipseCallout">
            <a:avLst>
              <a:gd name="adj1" fmla="val -102180"/>
              <a:gd name="adj2" fmla="val -4463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1F1775AD-59E2-44E0-BE95-9B2C1440AEBB}"/>
              </a:ext>
            </a:extLst>
          </p:cNvPr>
          <p:cNvSpPr txBox="1"/>
          <p:nvPr/>
        </p:nvSpPr>
        <p:spPr>
          <a:xfrm>
            <a:off x="8844165" y="1838058"/>
            <a:ext cx="2262502" cy="2288286"/>
          </a:xfrm>
          <a:prstGeom prst="rect">
            <a:avLst/>
          </a:prstGeom>
          <a:noFill/>
        </p:spPr>
        <p:txBody>
          <a:bodyPr wrap="square" rtlCol="0">
            <a:spAutoFit/>
          </a:bodyPr>
          <a:lstStyle/>
          <a:p>
            <a:pPr>
              <a:defRPr b="0" i="0"/>
            </a:pPr>
            <a:r>
              <a:rPr lang="1106"/>
              <a:t>Mae hwn yn gwestiwn 6 marc. Cynlluniwch eich ateb yn ofalus.  Mae angen ateb da iawn a manwl er mwyn ennill marciau yn y bandiau uchaf.</a:t>
            </a:r>
          </a:p>
        </p:txBody>
      </p:sp>
      <p:pic>
        <p:nvPicPr>
          <p:cNvPr id="4" name="Audio 3">
            <a:hlinkClick r:id="" action="ppaction://media"/>
            <a:extLst>
              <a:ext uri="{FF2B5EF4-FFF2-40B4-BE49-F238E27FC236}">
                <a16:creationId xmlns:a16="http://schemas.microsoft.com/office/drawing/2014/main" id="{EF4E7920-A401-4AD8-8050-C5D4526B33A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15962103"/>
      </p:ext>
    </p:extLst>
  </p:cSld>
  <p:clrMapOvr>
    <a:masterClrMapping/>
  </p:clrMapOvr>
  <mc:AlternateContent xmlns:mc="http://schemas.openxmlformats.org/markup-compatibility/2006" xmlns:p14="http://schemas.microsoft.com/office/powerpoint/2010/main">
    <mc:Choice Requires="p14">
      <p:transition spd="slow" p14:dur="2000" advTm="38685"/>
    </mc:Choice>
    <mc:Fallback xmlns="">
      <p:transition spd="slow" advTm="386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Llun 5">
            <a:extLst>
              <a:ext uri="{FF2B5EF4-FFF2-40B4-BE49-F238E27FC236}">
                <a16:creationId xmlns:a16="http://schemas.microsoft.com/office/drawing/2014/main" id="{058367EE-9372-48BA-844F-447084E5E5F7}"/>
              </a:ext>
            </a:extLst>
          </p:cNvPr>
          <p:cNvPicPr>
            <a:picLocks noChangeAspect="1"/>
          </p:cNvPicPr>
          <p:nvPr/>
        </p:nvPicPr>
        <p:blipFill rotWithShape="1">
          <a:blip r:embed="rId5"/>
          <a:srcRect l="33553" t="16374" r="32728" b="13684"/>
          <a:stretch/>
        </p:blipFill>
        <p:spPr>
          <a:xfrm>
            <a:off x="467403" y="984380"/>
            <a:ext cx="5628597" cy="5873620"/>
          </a:xfrm>
          <a:prstGeom prst="rect">
            <a:avLst/>
          </a:prstGeom>
        </p:spPr>
      </p:pic>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pPr>
              <a:defRPr b="0" i="0"/>
            </a:pPr>
            <a:r>
              <a:rPr lang="1106" sz="2400"/>
              <a:t>Cwestiwn 2 (c) AA2 cynllun marcio</a:t>
            </a:r>
          </a:p>
        </p:txBody>
      </p:sp>
      <p:sp>
        <p:nvSpPr>
          <p:cNvPr id="5" name="Speech Bubble: Oval 4">
            <a:extLst>
              <a:ext uri="{FF2B5EF4-FFF2-40B4-BE49-F238E27FC236}">
                <a16:creationId xmlns:a16="http://schemas.microsoft.com/office/drawing/2014/main" id="{B7CCE5DD-F543-4E24-AE33-9C8E01563506}"/>
              </a:ext>
            </a:extLst>
          </p:cNvPr>
          <p:cNvSpPr/>
          <p:nvPr/>
        </p:nvSpPr>
        <p:spPr>
          <a:xfrm>
            <a:off x="8384146" y="1394736"/>
            <a:ext cx="3168204" cy="5190186"/>
          </a:xfrm>
          <a:prstGeom prst="wedgeEllipseCallout">
            <a:avLst>
              <a:gd name="adj1" fmla="val -183125"/>
              <a:gd name="adj2" fmla="val -794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6D39A161-547D-4D85-B4A2-93C62B749297}"/>
              </a:ext>
            </a:extLst>
          </p:cNvPr>
          <p:cNvSpPr txBox="1"/>
          <p:nvPr/>
        </p:nvSpPr>
        <p:spPr>
          <a:xfrm>
            <a:off x="9063106" y="2034862"/>
            <a:ext cx="2045385" cy="4210446"/>
          </a:xfrm>
          <a:prstGeom prst="rect">
            <a:avLst/>
          </a:prstGeom>
          <a:noFill/>
        </p:spPr>
        <p:txBody>
          <a:bodyPr wrap="square" rtlCol="0">
            <a:spAutoFit/>
          </a:bodyPr>
          <a:lstStyle/>
          <a:p>
            <a:pPr>
              <a:defRPr b="0" i="0"/>
            </a:pPr>
            <a:r>
              <a:rPr lang="1106"/>
              <a:t>Rydym yn chwilio yma am dystiolaeth eich bod yn gallu dangos eich gwybodaeth am rôl cynlluniau gofal a chymorth.</a:t>
            </a:r>
          </a:p>
          <a:p>
            <a:endParaRPr lang="en-US" altLang="en-US"/>
          </a:p>
          <a:p>
            <a:pPr>
              <a:defRPr b="0" i="0"/>
            </a:pPr>
            <a:r>
              <a:rPr lang="1106" altLang="en-US">
                <a:latin typeface="Arial" panose="020B0604020202020204" pitchFamily="34" charset="0"/>
              </a:rPr>
              <a:t>Edrychwch ar eich atebion a thanlinellwch unrhyw beth sydd yn y rhestr.</a:t>
            </a:r>
          </a:p>
          <a:p>
            <a:endParaRPr lang="en-GB"/>
          </a:p>
        </p:txBody>
      </p:sp>
      <p:pic>
        <p:nvPicPr>
          <p:cNvPr id="4" name="Audio 3">
            <a:hlinkClick r:id="" action="ppaction://media"/>
            <a:extLst>
              <a:ext uri="{FF2B5EF4-FFF2-40B4-BE49-F238E27FC236}">
                <a16:creationId xmlns:a16="http://schemas.microsoft.com/office/drawing/2014/main" id="{C17B1230-A172-420F-B8E9-3431CED502F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26721820"/>
      </p:ext>
    </p:extLst>
  </p:cSld>
  <p:clrMapOvr>
    <a:masterClrMapping/>
  </p:clrMapOvr>
  <mc:AlternateContent xmlns:mc="http://schemas.openxmlformats.org/markup-compatibility/2006" xmlns:p14="http://schemas.microsoft.com/office/powerpoint/2010/main">
    <mc:Choice Requires="p14">
      <p:transition spd="slow" p14:dur="2000" advTm="20201"/>
    </mc:Choice>
    <mc:Fallback xmlns="">
      <p:transition spd="slow" advTm="202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Llun 6">
            <a:extLst>
              <a:ext uri="{FF2B5EF4-FFF2-40B4-BE49-F238E27FC236}">
                <a16:creationId xmlns:a16="http://schemas.microsoft.com/office/drawing/2014/main" id="{0EA2E091-1464-4284-B085-A8311CDDB998}"/>
              </a:ext>
            </a:extLst>
          </p:cNvPr>
          <p:cNvPicPr>
            <a:picLocks noChangeAspect="1"/>
          </p:cNvPicPr>
          <p:nvPr/>
        </p:nvPicPr>
        <p:blipFill rotWithShape="1">
          <a:blip r:embed="rId5"/>
          <a:srcRect l="31316" t="15929" r="32368" b="59064"/>
          <a:stretch/>
        </p:blipFill>
        <p:spPr>
          <a:xfrm>
            <a:off x="356438" y="1156585"/>
            <a:ext cx="8776430" cy="3399373"/>
          </a:xfrm>
          <a:prstGeom prst="rect">
            <a:avLst/>
          </a:prstGeom>
        </p:spPr>
      </p:pic>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166191"/>
            <a:ext cx="10223323" cy="447261"/>
          </a:xfrm>
        </p:spPr>
        <p:txBody>
          <a:bodyPr/>
          <a:lstStyle/>
          <a:p>
            <a:pPr>
              <a:defRPr b="0" i="0"/>
            </a:pPr>
            <a:r>
              <a:rPr lang="1106" sz="2400"/>
              <a:t>Cwestiwn 2 (c) AA2 bandiau marciau</a:t>
            </a:r>
          </a:p>
        </p:txBody>
      </p:sp>
      <p:sp>
        <p:nvSpPr>
          <p:cNvPr id="4" name="Speech Bubble: Oval 3">
            <a:extLst>
              <a:ext uri="{FF2B5EF4-FFF2-40B4-BE49-F238E27FC236}">
                <a16:creationId xmlns:a16="http://schemas.microsoft.com/office/drawing/2014/main" id="{8E529EA5-891D-4DA3-A889-D52CD2888032}"/>
              </a:ext>
            </a:extLst>
          </p:cNvPr>
          <p:cNvSpPr/>
          <p:nvPr/>
        </p:nvSpPr>
        <p:spPr>
          <a:xfrm>
            <a:off x="8601815" y="3013599"/>
            <a:ext cx="3233746" cy="3019826"/>
          </a:xfrm>
          <a:prstGeom prst="wedgeEllipseCallout">
            <a:avLst>
              <a:gd name="adj1" fmla="val -95726"/>
              <a:gd name="adj2" fmla="val 407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6D97ED88-DBF4-4908-9DBC-279C0F7AF65E}"/>
              </a:ext>
            </a:extLst>
          </p:cNvPr>
          <p:cNvSpPr txBox="1"/>
          <p:nvPr/>
        </p:nvSpPr>
        <p:spPr>
          <a:xfrm>
            <a:off x="9279228" y="3477296"/>
            <a:ext cx="2069126" cy="2288286"/>
          </a:xfrm>
          <a:prstGeom prst="rect">
            <a:avLst/>
          </a:prstGeom>
          <a:noFill/>
        </p:spPr>
        <p:txBody>
          <a:bodyPr wrap="square" rtlCol="0">
            <a:spAutoFit/>
          </a:bodyPr>
          <a:lstStyle/>
          <a:p>
            <a:pPr>
              <a:defRPr b="0" i="0"/>
            </a:pPr>
            <a:r>
              <a:rPr lang="1106" altLang="en-US">
                <a:latin typeface="Arial" panose="020B0604020202020204" pitchFamily="34" charset="0"/>
              </a:rPr>
              <a:t>Cynllun marcio seiliedig ar fandiau yw hwn – felly mae angen i chi lunio barn ar eich ymateb cyn dyfarnu marc.</a:t>
            </a:r>
          </a:p>
          <a:p>
            <a:endParaRPr lang="en-GB"/>
          </a:p>
        </p:txBody>
      </p:sp>
      <p:pic>
        <p:nvPicPr>
          <p:cNvPr id="2" name="Audio 1">
            <a:hlinkClick r:id="" action="ppaction://media"/>
            <a:extLst>
              <a:ext uri="{FF2B5EF4-FFF2-40B4-BE49-F238E27FC236}">
                <a16:creationId xmlns:a16="http://schemas.microsoft.com/office/drawing/2014/main" id="{496DBA99-380A-42D8-9788-2AAC7E4388C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20683535"/>
      </p:ext>
    </p:extLst>
  </p:cSld>
  <p:clrMapOvr>
    <a:masterClrMapping/>
  </p:clrMapOvr>
  <mc:AlternateContent xmlns:mc="http://schemas.openxmlformats.org/markup-compatibility/2006" xmlns:p14="http://schemas.microsoft.com/office/powerpoint/2010/main">
    <mc:Choice Requires="p14">
      <p:transition spd="slow" p14:dur="2000" advTm="12655"/>
    </mc:Choice>
    <mc:Fallback xmlns="">
      <p:transition spd="slow" advTm="126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Llun 5">
            <a:extLst>
              <a:ext uri="{FF2B5EF4-FFF2-40B4-BE49-F238E27FC236}">
                <a16:creationId xmlns:a16="http://schemas.microsoft.com/office/drawing/2014/main" id="{822EF4B6-829C-46C2-A154-706F388E5279}"/>
              </a:ext>
            </a:extLst>
          </p:cNvPr>
          <p:cNvPicPr>
            <a:picLocks noChangeAspect="1"/>
          </p:cNvPicPr>
          <p:nvPr/>
        </p:nvPicPr>
        <p:blipFill rotWithShape="1">
          <a:blip r:embed="rId5"/>
          <a:srcRect l="32895" t="19491" r="30263" b="6666"/>
          <a:stretch/>
        </p:blipFill>
        <p:spPr>
          <a:xfrm>
            <a:off x="356439" y="1044575"/>
            <a:ext cx="5226214" cy="5892129"/>
          </a:xfrm>
          <a:prstGeom prst="rect">
            <a:avLst/>
          </a:prstGeom>
        </p:spPr>
      </p:pic>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166191"/>
            <a:ext cx="10223323" cy="447261"/>
          </a:xfrm>
        </p:spPr>
        <p:txBody>
          <a:bodyPr/>
          <a:lstStyle/>
          <a:p>
            <a:pPr>
              <a:defRPr b="0" i="0"/>
            </a:pPr>
            <a:r>
              <a:rPr lang="1106" sz="2400"/>
              <a:t>Cwestiwn 2 (ch), AA1 ac AA3</a:t>
            </a:r>
          </a:p>
        </p:txBody>
      </p:sp>
      <p:sp>
        <p:nvSpPr>
          <p:cNvPr id="4" name="Speech Bubble: Oval 3">
            <a:extLst>
              <a:ext uri="{FF2B5EF4-FFF2-40B4-BE49-F238E27FC236}">
                <a16:creationId xmlns:a16="http://schemas.microsoft.com/office/drawing/2014/main" id="{26888C11-A0E7-493B-A141-8AEE6F9C2B3D}"/>
              </a:ext>
            </a:extLst>
          </p:cNvPr>
          <p:cNvSpPr/>
          <p:nvPr/>
        </p:nvSpPr>
        <p:spPr>
          <a:xfrm>
            <a:off x="6420118" y="1044575"/>
            <a:ext cx="5615189" cy="5521325"/>
          </a:xfrm>
          <a:prstGeom prst="wedgeEllipseCallout">
            <a:avLst>
              <a:gd name="adj1" fmla="val -131574"/>
              <a:gd name="adj2" fmla="val -4154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BCEFE27A-7220-4258-9078-07685FCA55E5}"/>
              </a:ext>
            </a:extLst>
          </p:cNvPr>
          <p:cNvSpPr txBox="1"/>
          <p:nvPr/>
        </p:nvSpPr>
        <p:spPr>
          <a:xfrm>
            <a:off x="7292973" y="1889644"/>
            <a:ext cx="4202711" cy="4210446"/>
          </a:xfrm>
          <a:prstGeom prst="rect">
            <a:avLst/>
          </a:prstGeom>
          <a:noFill/>
        </p:spPr>
        <p:txBody>
          <a:bodyPr wrap="square" rtlCol="0">
            <a:spAutoFit/>
          </a:bodyPr>
          <a:lstStyle/>
          <a:p>
            <a:pPr>
              <a:defRPr b="0" i="0"/>
            </a:pPr>
            <a:r>
              <a:rPr lang="1106" dirty="0"/>
              <a:t>Y gair gorchymyn yma yw 'Trafodwch' – archwilio mater yn fanwl/mewn ffordd strwythuredig, gan ystyried syniadau gwahanol.</a:t>
            </a:r>
          </a:p>
          <a:p>
            <a:endParaRPr lang="en-GB" dirty="0"/>
          </a:p>
          <a:p>
            <a:pPr>
              <a:defRPr b="0" i="0"/>
            </a:pPr>
            <a:r>
              <a:rPr lang="1106" dirty="0"/>
              <a:t>Mae sawl gair allweddol yma. Bydd angen i chi fynd i'r afael â phob un gan gyfeirio at sut mae'n gallu helpu Hasheed i gyflawni ei ganlyniadau llesiant ei hun.</a:t>
            </a:r>
          </a:p>
          <a:p>
            <a:endParaRPr lang="en-GB" dirty="0"/>
          </a:p>
          <a:p>
            <a:pPr>
              <a:defRPr b="0" i="0"/>
            </a:pPr>
            <a:r>
              <a:rPr lang="1106" dirty="0"/>
              <a:t>Cynlluniwch eich ateb a chofiwch gynnwys agweddau cadarnhaol a negyddol yn eich trafodaeth.</a:t>
            </a:r>
          </a:p>
          <a:p>
            <a:endParaRPr lang="en-GB" dirty="0"/>
          </a:p>
        </p:txBody>
      </p:sp>
      <p:pic>
        <p:nvPicPr>
          <p:cNvPr id="2" name="Audio 1">
            <a:hlinkClick r:id="" action="ppaction://media"/>
            <a:extLst>
              <a:ext uri="{FF2B5EF4-FFF2-40B4-BE49-F238E27FC236}">
                <a16:creationId xmlns:a16="http://schemas.microsoft.com/office/drawing/2014/main" id="{555B77D5-34EF-4C50-8F1E-F2C1747DA47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92385995"/>
      </p:ext>
    </p:extLst>
  </p:cSld>
  <p:clrMapOvr>
    <a:masterClrMapping/>
  </p:clrMapOvr>
  <mc:AlternateContent xmlns:mc="http://schemas.openxmlformats.org/markup-compatibility/2006" xmlns:p14="http://schemas.microsoft.com/office/powerpoint/2010/main">
    <mc:Choice Requires="p14">
      <p:transition spd="slow" p14:dur="2000" advTm="40890"/>
    </mc:Choice>
    <mc:Fallback xmlns="">
      <p:transition spd="slow" advTm="40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Llun 6">
            <a:extLst>
              <a:ext uri="{FF2B5EF4-FFF2-40B4-BE49-F238E27FC236}">
                <a16:creationId xmlns:a16="http://schemas.microsoft.com/office/drawing/2014/main" id="{EF57F09E-1F12-4D72-9CB1-810F9B42ED2B}"/>
              </a:ext>
            </a:extLst>
          </p:cNvPr>
          <p:cNvPicPr>
            <a:picLocks noChangeAspect="1"/>
          </p:cNvPicPr>
          <p:nvPr/>
        </p:nvPicPr>
        <p:blipFill rotWithShape="1">
          <a:blip r:embed="rId5"/>
          <a:srcRect l="33553" t="17544" r="34387" b="15088"/>
          <a:stretch/>
        </p:blipFill>
        <p:spPr>
          <a:xfrm>
            <a:off x="340067" y="914400"/>
            <a:ext cx="5386965" cy="5912305"/>
          </a:xfrm>
          <a:prstGeom prst="rect">
            <a:avLst/>
          </a:prstGeom>
        </p:spPr>
      </p:pic>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pPr>
              <a:defRPr b="0" i="0"/>
            </a:pPr>
            <a:r>
              <a:rPr lang="1106" sz="2400"/>
              <a:t>Cwestiwn 2 (ch) AA1 ac AA3 cynllun marcio</a:t>
            </a:r>
          </a:p>
        </p:txBody>
      </p:sp>
      <p:sp>
        <p:nvSpPr>
          <p:cNvPr id="4" name="Speech Bubble: Oval 3">
            <a:extLst>
              <a:ext uri="{FF2B5EF4-FFF2-40B4-BE49-F238E27FC236}">
                <a16:creationId xmlns:a16="http://schemas.microsoft.com/office/drawing/2014/main" id="{CDF92C84-488C-4A5F-A886-8C9E795B4789}"/>
              </a:ext>
            </a:extLst>
          </p:cNvPr>
          <p:cNvSpPr/>
          <p:nvPr/>
        </p:nvSpPr>
        <p:spPr>
          <a:xfrm>
            <a:off x="8139448" y="2855988"/>
            <a:ext cx="3908738" cy="3622086"/>
          </a:xfrm>
          <a:prstGeom prst="wedgeEllipseCallout">
            <a:avLst>
              <a:gd name="adj1" fmla="val -165578"/>
              <a:gd name="adj2" fmla="val -499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184103BD-8E5D-4A46-A5CC-238CA0D54A28}"/>
              </a:ext>
            </a:extLst>
          </p:cNvPr>
          <p:cNvSpPr txBox="1"/>
          <p:nvPr/>
        </p:nvSpPr>
        <p:spPr>
          <a:xfrm>
            <a:off x="8590208" y="3429000"/>
            <a:ext cx="3168089" cy="2562880"/>
          </a:xfrm>
          <a:prstGeom prst="rect">
            <a:avLst/>
          </a:prstGeom>
          <a:noFill/>
        </p:spPr>
        <p:txBody>
          <a:bodyPr wrap="square" rtlCol="0">
            <a:spAutoFit/>
          </a:bodyPr>
          <a:lstStyle/>
          <a:p>
            <a:pPr>
              <a:defRPr b="0" i="0"/>
            </a:pPr>
            <a:r>
              <a:rPr lang="1106"/>
              <a:t>Rydym yn chwilio yma am dystiolaeth eich bod yn gallu dangos eich gwybodaeth am gyflawni canlyniadau llesiant.</a:t>
            </a:r>
          </a:p>
          <a:p>
            <a:endParaRPr lang="en-US"/>
          </a:p>
          <a:p>
            <a:pPr>
              <a:defRPr b="0" i="0"/>
            </a:pPr>
            <a:r>
              <a:rPr lang="1106" altLang="en-US">
                <a:latin typeface="Arial" panose="020B0604020202020204" pitchFamily="34" charset="0"/>
              </a:rPr>
              <a:t>Edrychwch ar eich atebion a thanlinellwch unrhyw beth sydd yn y rhestr hon.</a:t>
            </a:r>
          </a:p>
          <a:p>
            <a:endParaRPr lang="en-GB"/>
          </a:p>
        </p:txBody>
      </p:sp>
      <p:pic>
        <p:nvPicPr>
          <p:cNvPr id="2" name="Audio 1">
            <a:hlinkClick r:id="" action="ppaction://media"/>
            <a:extLst>
              <a:ext uri="{FF2B5EF4-FFF2-40B4-BE49-F238E27FC236}">
                <a16:creationId xmlns:a16="http://schemas.microsoft.com/office/drawing/2014/main" id="{1C321DAD-36FE-4F8F-BAA8-1C8B251D4BE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78508322"/>
      </p:ext>
    </p:extLst>
  </p:cSld>
  <p:clrMapOvr>
    <a:masterClrMapping/>
  </p:clrMapOvr>
  <mc:AlternateContent xmlns:mc="http://schemas.openxmlformats.org/markup-compatibility/2006" xmlns:p14="http://schemas.microsoft.com/office/powerpoint/2010/main">
    <mc:Choice Requires="p14">
      <p:transition spd="slow" p14:dur="2000" advTm="20851"/>
    </mc:Choice>
    <mc:Fallback xmlns="">
      <p:transition spd="slow" advTm="208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Llun 6">
            <a:extLst>
              <a:ext uri="{FF2B5EF4-FFF2-40B4-BE49-F238E27FC236}">
                <a16:creationId xmlns:a16="http://schemas.microsoft.com/office/drawing/2014/main" id="{65663181-4F98-45B2-BEF0-62BEC8CA2D90}"/>
              </a:ext>
            </a:extLst>
          </p:cNvPr>
          <p:cNvPicPr>
            <a:picLocks noChangeAspect="1"/>
          </p:cNvPicPr>
          <p:nvPr/>
        </p:nvPicPr>
        <p:blipFill rotWithShape="1">
          <a:blip r:embed="rId5"/>
          <a:srcRect l="33290" t="29941" r="33560" b="10176"/>
          <a:stretch/>
        </p:blipFill>
        <p:spPr>
          <a:xfrm>
            <a:off x="602167" y="969411"/>
            <a:ext cx="5795292" cy="5888590"/>
          </a:xfrm>
          <a:prstGeom prst="rect">
            <a:avLst/>
          </a:prstGeom>
        </p:spPr>
      </p:pic>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166191"/>
            <a:ext cx="10223323" cy="447261"/>
          </a:xfrm>
        </p:spPr>
        <p:txBody>
          <a:bodyPr/>
          <a:lstStyle/>
          <a:p>
            <a:pPr>
              <a:defRPr b="0" i="0"/>
            </a:pPr>
            <a:r>
              <a:rPr lang="1106" sz="2400"/>
              <a:t>Cwestiwn 2 (ch) AA1 ac AA3 bandiau marciau</a:t>
            </a:r>
          </a:p>
        </p:txBody>
      </p:sp>
      <p:sp>
        <p:nvSpPr>
          <p:cNvPr id="5" name="Speech Bubble: Oval 4">
            <a:extLst>
              <a:ext uri="{FF2B5EF4-FFF2-40B4-BE49-F238E27FC236}">
                <a16:creationId xmlns:a16="http://schemas.microsoft.com/office/drawing/2014/main" id="{27C4FB36-7EEB-4851-B70A-3B47970002EC}"/>
              </a:ext>
            </a:extLst>
          </p:cNvPr>
          <p:cNvSpPr/>
          <p:nvPr/>
        </p:nvSpPr>
        <p:spPr>
          <a:xfrm>
            <a:off x="7862552" y="2855988"/>
            <a:ext cx="3989380" cy="3019826"/>
          </a:xfrm>
          <a:prstGeom prst="wedgeEllipseCallout">
            <a:avLst>
              <a:gd name="adj1" fmla="val -90726"/>
              <a:gd name="adj2" fmla="val -3687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28D4A3B1-4CD9-4730-8581-5CD72300154E}"/>
              </a:ext>
            </a:extLst>
          </p:cNvPr>
          <p:cNvSpPr txBox="1"/>
          <p:nvPr/>
        </p:nvSpPr>
        <p:spPr>
          <a:xfrm>
            <a:off x="8512935" y="3384130"/>
            <a:ext cx="2926427" cy="2562880"/>
          </a:xfrm>
          <a:prstGeom prst="rect">
            <a:avLst/>
          </a:prstGeom>
          <a:noFill/>
        </p:spPr>
        <p:txBody>
          <a:bodyPr wrap="square" rtlCol="0">
            <a:spAutoFit/>
          </a:bodyPr>
          <a:lstStyle/>
          <a:p>
            <a:pPr>
              <a:defRPr b="0" i="0"/>
            </a:pPr>
            <a:r>
              <a:rPr lang="1106" altLang="en-US">
                <a:latin typeface="Arial" panose="020B0604020202020204" pitchFamily="34" charset="0"/>
              </a:rPr>
              <a:t>Mae hwn yn gynllun marcio seiliedig ar fandiau; mae'r marciau yma hefyd yn cael eu rhannu rhwng AA1 ac AA3 – felly mae angen i chi lunio barn ar eich ymateb cyn dyfarnu marc.</a:t>
            </a:r>
          </a:p>
          <a:p>
            <a:endParaRPr lang="en-GB"/>
          </a:p>
        </p:txBody>
      </p:sp>
      <p:pic>
        <p:nvPicPr>
          <p:cNvPr id="4" name="Audio 3">
            <a:hlinkClick r:id="" action="ppaction://media"/>
            <a:extLst>
              <a:ext uri="{FF2B5EF4-FFF2-40B4-BE49-F238E27FC236}">
                <a16:creationId xmlns:a16="http://schemas.microsoft.com/office/drawing/2014/main" id="{C4263A14-07C4-43E9-8D85-6EC6900003E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69581669"/>
      </p:ext>
    </p:extLst>
  </p:cSld>
  <p:clrMapOvr>
    <a:masterClrMapping/>
  </p:clrMapOvr>
  <mc:AlternateContent xmlns:mc="http://schemas.openxmlformats.org/markup-compatibility/2006" xmlns:p14="http://schemas.microsoft.com/office/powerpoint/2010/main">
    <mc:Choice Requires="p14">
      <p:transition spd="slow" p14:dur="2000" advTm="18924"/>
    </mc:Choice>
    <mc:Fallback xmlns="">
      <p:transition spd="slow" advTm="189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35176" y="208722"/>
            <a:ext cx="10223323" cy="447261"/>
          </a:xfrm>
        </p:spPr>
        <p:txBody>
          <a:bodyPr/>
          <a:lstStyle/>
          <a:p>
            <a:pPr>
              <a:defRPr b="0" i="0"/>
            </a:pPr>
            <a:r>
              <a:rPr lang="1106" sz="2400"/>
              <a:t>Sut ydw i'n mynd i'r afael â Chwestiwn 3?</a:t>
            </a:r>
          </a:p>
        </p:txBody>
      </p:sp>
      <p:sp>
        <p:nvSpPr>
          <p:cNvPr id="2" name="Rectangle 1">
            <a:extLst>
              <a:ext uri="{FF2B5EF4-FFF2-40B4-BE49-F238E27FC236}">
                <a16:creationId xmlns:a16="http://schemas.microsoft.com/office/drawing/2014/main" id="{DF53F094-66A5-4C8B-9810-E556DB55F118}"/>
              </a:ext>
            </a:extLst>
          </p:cNvPr>
          <p:cNvSpPr/>
          <p:nvPr/>
        </p:nvSpPr>
        <p:spPr>
          <a:xfrm>
            <a:off x="335176" y="1305342"/>
            <a:ext cx="11411022" cy="4485041"/>
          </a:xfrm>
          <a:prstGeom prst="rect">
            <a:avLst/>
          </a:prstGeom>
        </p:spPr>
        <p:txBody>
          <a:bodyPr wrap="square">
            <a:spAutoFit/>
          </a:bodyPr>
          <a:lstStyle/>
          <a:p>
            <a:pPr>
              <a:spcBef>
                <a:spcPct val="0"/>
              </a:spcBef>
              <a:spcAft>
                <a:spcPct val="0"/>
              </a:spcAft>
              <a:defRPr b="0" i="0"/>
            </a:pPr>
            <a:r>
              <a:rPr lang="1106">
                <a:ea typeface="Cambria" panose="02040503050406030204" pitchFamily="18" charset="0"/>
                <a:cs typeface="Cambria" panose="02040503050406030204" pitchFamily="18" charset="0"/>
              </a:rPr>
              <a:t>Cwestiwn 3</a:t>
            </a:r>
          </a:p>
          <a:p>
            <a:pPr>
              <a:spcBef>
                <a:spcPct val="0"/>
              </a:spcBef>
              <a:spcAft>
                <a:spcPct val="0"/>
              </a:spcAft>
            </a:pPr>
            <a:endParaRPr lang="en-US">
              <a:ea typeface="Cambria" panose="02040503050406030204" pitchFamily="18" charset="0"/>
              <a:cs typeface="Cambria" panose="02040503050406030204" pitchFamily="18" charset="0"/>
            </a:endParaRPr>
          </a:p>
          <a:p>
            <a:pPr>
              <a:spcBef>
                <a:spcPct val="0"/>
              </a:spcBef>
              <a:spcAft>
                <a:spcPct val="0"/>
              </a:spcAft>
              <a:defRPr b="0" i="0"/>
            </a:pPr>
            <a:r>
              <a:rPr lang="1106">
                <a:ea typeface="Cambria" panose="02040503050406030204" pitchFamily="18" charset="0"/>
                <a:cs typeface="Cambria" panose="02040503050406030204" pitchFamily="18" charset="0"/>
              </a:rPr>
              <a:t>Y sgiliau sy'n cael eu profi:</a:t>
            </a:r>
          </a:p>
          <a:p>
            <a:pPr marL="714375" indent="-714375">
              <a:spcBef>
                <a:spcPct val="0"/>
              </a:spcBef>
              <a:spcAft>
                <a:spcPct val="0"/>
              </a:spcAft>
              <a:defRPr b="0" i="0"/>
            </a:pPr>
            <a:r>
              <a:rPr lang="1106">
                <a:ea typeface="Cambria" panose="02040503050406030204" pitchFamily="18" charset="0"/>
                <a:cs typeface="Cambria" panose="02040503050406030204" pitchFamily="18" charset="0"/>
              </a:rPr>
              <a:t>AA1 – dangos gwybodaeth a dealltwriaeth o amrywiaeth o gysyniadau, gwerthoedd a materion allweddol sy'n berthnasol i iechyd a gofal cymdeithasol</a:t>
            </a:r>
          </a:p>
          <a:p>
            <a:pPr marL="714375" indent="-714375">
              <a:spcBef>
                <a:spcPct val="0"/>
              </a:spcBef>
              <a:spcAft>
                <a:spcPct val="0"/>
              </a:spcAft>
              <a:defRPr b="0" i="0"/>
            </a:pPr>
            <a:r>
              <a:rPr lang="1106">
                <a:ea typeface="Cambria" panose="02040503050406030204" pitchFamily="18" charset="0"/>
                <a:cs typeface="Cambria" panose="02040503050406030204" pitchFamily="18" charset="0"/>
              </a:rPr>
              <a:t>AA2 – cymhwyso gwybodaeth a dealltwriaeth o egwyddorion a chyd-destunau iechyd a gofal cymdeithasol</a:t>
            </a:r>
          </a:p>
          <a:p>
            <a:pPr marL="714375" indent="-714375">
              <a:spcBef>
                <a:spcPct val="0"/>
              </a:spcBef>
              <a:spcAft>
                <a:spcPct val="0"/>
              </a:spcAft>
              <a:defRPr b="0" i="0"/>
            </a:pPr>
            <a:r>
              <a:rPr lang="1106">
                <a:ea typeface="Cambria" panose="02040503050406030204" pitchFamily="18" charset="0"/>
                <a:cs typeface="Cambria" panose="02040503050406030204" pitchFamily="18" charset="0"/>
              </a:rPr>
              <a:t>AA3 – gwerthuso damcaniaethau ac ymarfer iechyd a gofal cymdeithasol er mwyn dangos dealltwriaeth, myfyrio ar y ffordd y gallant ddylanwadu ar ymarfer, ffurfio barn resymedig a dod i gasgliadau</a:t>
            </a:r>
          </a:p>
          <a:p>
            <a:pPr>
              <a:spcBef>
                <a:spcPct val="0"/>
              </a:spcBef>
              <a:spcAft>
                <a:spcPct val="0"/>
              </a:spcAft>
            </a:pPr>
            <a:endParaRPr lang="en-US">
              <a:ea typeface="Cambria" panose="02040503050406030204" pitchFamily="18" charset="0"/>
              <a:cs typeface="Cambria" panose="02040503050406030204" pitchFamily="18" charset="0"/>
            </a:endParaRPr>
          </a:p>
          <a:p>
            <a:pPr>
              <a:spcBef>
                <a:spcPct val="0"/>
              </a:spcBef>
              <a:spcAft>
                <a:spcPct val="0"/>
              </a:spcAft>
            </a:pPr>
            <a:endParaRPr lang="en-US">
              <a:ea typeface="Cambria" panose="02040503050406030204" pitchFamily="18" charset="0"/>
              <a:cs typeface="Cambria" panose="02040503050406030204" pitchFamily="18" charset="0"/>
            </a:endParaRPr>
          </a:p>
          <a:p>
            <a:pPr>
              <a:spcBef>
                <a:spcPct val="0"/>
              </a:spcBef>
              <a:spcAft>
                <a:spcPct val="0"/>
              </a:spcAft>
              <a:defRPr b="0" i="0"/>
            </a:pPr>
            <a:r>
              <a:rPr lang="1106">
                <a:ea typeface="Cambria" panose="02040503050406030204" pitchFamily="18" charset="0"/>
                <a:cs typeface="Cambria" panose="02040503050406030204" pitchFamily="18" charset="0"/>
              </a:rPr>
              <a:t>Dull:</a:t>
            </a:r>
          </a:p>
          <a:p>
            <a:pPr marL="342900" indent="-342900">
              <a:buFont typeface="Arial" panose="020B0604020202020204" pitchFamily="34" charset="0"/>
              <a:buChar char="•"/>
              <a:defRPr b="0" i="0"/>
            </a:pPr>
            <a:r>
              <a:rPr lang="1106">
                <a:ea typeface="Cambria" panose="02040503050406030204" pitchFamily="18" charset="0"/>
                <a:cs typeface="Cambria" panose="02040503050406030204" pitchFamily="18" charset="0"/>
              </a:rPr>
              <a:t>Darllenwch gwestiwn 3 (a), (b) a (c).</a:t>
            </a:r>
          </a:p>
          <a:p>
            <a:pPr marL="342900" indent="-342900">
              <a:buFont typeface="Arial" panose="020B0604020202020204" pitchFamily="34" charset="0"/>
              <a:buChar char="•"/>
              <a:defRPr b="0" i="0"/>
            </a:pPr>
            <a:r>
              <a:rPr lang="1106">
                <a:ea typeface="Cambria" panose="02040503050406030204" pitchFamily="18" charset="0"/>
                <a:cs typeface="Cambria" panose="02040503050406030204" pitchFamily="18" charset="0"/>
              </a:rPr>
              <a:t>Amlygwch y geiriau allweddol/berfau gorchymyn. </a:t>
            </a:r>
          </a:p>
          <a:p>
            <a:pPr marL="342900" indent="-342900">
              <a:buFont typeface="Arial" panose="020B0604020202020204" pitchFamily="34" charset="0"/>
              <a:buChar char="•"/>
              <a:defRPr b="0" i="0"/>
            </a:pPr>
            <a:r>
              <a:rPr lang="1106">
                <a:ea typeface="Cambria" panose="02040503050406030204" pitchFamily="18" charset="0"/>
                <a:cs typeface="Cambria" panose="02040503050406030204" pitchFamily="18" charset="0"/>
              </a:rPr>
              <a:t>Gwiriwch nifer y marciau am bob rhan o'r cwestiwn er mwyn i chi allu treulio eich amser yn briodol.</a:t>
            </a:r>
          </a:p>
          <a:p>
            <a:pPr marL="342900" indent="-342900">
              <a:buFont typeface="Arial" panose="020B0604020202020204" pitchFamily="34" charset="0"/>
              <a:buChar char="•"/>
              <a:defRPr b="0" i="0"/>
            </a:pPr>
            <a:r>
              <a:rPr lang="1106">
                <a:ea typeface="Cambria" panose="02040503050406030204" pitchFamily="18" charset="0"/>
                <a:cs typeface="Cambria" panose="02040503050406030204" pitchFamily="18" charset="0"/>
              </a:rPr>
              <a:t>Meddyliwch yn ofalus am eich ateb. </a:t>
            </a:r>
          </a:p>
          <a:p>
            <a:pPr marL="342900" indent="-342900">
              <a:buFont typeface="Arial" panose="020B0604020202020204" pitchFamily="34" charset="0"/>
              <a:buChar char="•"/>
              <a:defRPr b="0" i="0"/>
            </a:pPr>
            <a:r>
              <a:rPr lang="1106">
                <a:ea typeface="Cambria" panose="02040503050406030204" pitchFamily="18" charset="0"/>
                <a:cs typeface="Cambria" panose="02040503050406030204" pitchFamily="18" charset="0"/>
              </a:rPr>
              <a:t>Mae nifer y llinellau sydd ar gael yn awgrymu hyd yr ymateb y mae ei angen.</a:t>
            </a:r>
          </a:p>
        </p:txBody>
      </p:sp>
      <p:pic>
        <p:nvPicPr>
          <p:cNvPr id="5" name="Audio 4">
            <a:hlinkClick r:id="" action="ppaction://media"/>
            <a:extLst>
              <a:ext uri="{FF2B5EF4-FFF2-40B4-BE49-F238E27FC236}">
                <a16:creationId xmlns:a16="http://schemas.microsoft.com/office/drawing/2014/main" id="{CB4FD87F-2AAB-40D1-922F-647B5B08A92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68846566"/>
      </p:ext>
    </p:extLst>
  </p:cSld>
  <p:clrMapOvr>
    <a:masterClrMapping/>
  </p:clrMapOvr>
  <mc:AlternateContent xmlns:mc="http://schemas.openxmlformats.org/markup-compatibility/2006" xmlns:p14="http://schemas.microsoft.com/office/powerpoint/2010/main">
    <mc:Choice Requires="p14">
      <p:transition spd="slow" p14:dur="2000" advTm="80946"/>
    </mc:Choice>
    <mc:Fallback xmlns="">
      <p:transition spd="slow" advTm="809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Llun 6">
            <a:extLst>
              <a:ext uri="{FF2B5EF4-FFF2-40B4-BE49-F238E27FC236}">
                <a16:creationId xmlns:a16="http://schemas.microsoft.com/office/drawing/2014/main" id="{2E18BDD2-BC66-40E1-8131-8FF7DD491466}"/>
              </a:ext>
            </a:extLst>
          </p:cNvPr>
          <p:cNvPicPr>
            <a:picLocks noChangeAspect="1"/>
          </p:cNvPicPr>
          <p:nvPr/>
        </p:nvPicPr>
        <p:blipFill rotWithShape="1">
          <a:blip r:embed="rId5"/>
          <a:srcRect l="29474" t="23146" r="29313" b="52038"/>
          <a:stretch/>
        </p:blipFill>
        <p:spPr>
          <a:xfrm>
            <a:off x="340068" y="1410214"/>
            <a:ext cx="8278118" cy="2803914"/>
          </a:xfrm>
          <a:prstGeom prst="rect">
            <a:avLst/>
          </a:prstGeom>
        </p:spPr>
      </p:pic>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166191"/>
            <a:ext cx="10223323" cy="447261"/>
          </a:xfrm>
        </p:spPr>
        <p:txBody>
          <a:bodyPr/>
          <a:lstStyle/>
          <a:p>
            <a:pPr>
              <a:defRPr b="0" i="0"/>
            </a:pPr>
            <a:r>
              <a:rPr lang="1106" sz="2400"/>
              <a:t>Cwestiwn 3 (a), AA1</a:t>
            </a:r>
          </a:p>
        </p:txBody>
      </p:sp>
      <p:sp>
        <p:nvSpPr>
          <p:cNvPr id="4" name="Speech Bubble: Oval 3">
            <a:extLst>
              <a:ext uri="{FF2B5EF4-FFF2-40B4-BE49-F238E27FC236}">
                <a16:creationId xmlns:a16="http://schemas.microsoft.com/office/drawing/2014/main" id="{6C11AF78-AC92-48CC-9462-B5273E2AFAA0}"/>
              </a:ext>
            </a:extLst>
          </p:cNvPr>
          <p:cNvSpPr/>
          <p:nvPr/>
        </p:nvSpPr>
        <p:spPr>
          <a:xfrm>
            <a:off x="8618186" y="3251914"/>
            <a:ext cx="3233746" cy="1991149"/>
          </a:xfrm>
          <a:prstGeom prst="wedgeEllipseCallout">
            <a:avLst>
              <a:gd name="adj1" fmla="val -91544"/>
              <a:gd name="adj2" fmla="val -4508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F8242BB5-5064-4E08-ACEB-CF5ED2996065}"/>
              </a:ext>
            </a:extLst>
          </p:cNvPr>
          <p:cNvSpPr txBox="1"/>
          <p:nvPr/>
        </p:nvSpPr>
        <p:spPr>
          <a:xfrm>
            <a:off x="9380834" y="3531602"/>
            <a:ext cx="2082018" cy="1739098"/>
          </a:xfrm>
          <a:prstGeom prst="rect">
            <a:avLst/>
          </a:prstGeom>
          <a:noFill/>
        </p:spPr>
        <p:txBody>
          <a:bodyPr wrap="square" rtlCol="0">
            <a:spAutoFit/>
          </a:bodyPr>
          <a:lstStyle/>
          <a:p>
            <a:pPr>
              <a:defRPr b="0" i="0"/>
            </a:pPr>
            <a:r>
              <a:rPr lang="1106"/>
              <a:t>Y gair gorchymyn yma yw 'Nodwch' – rhoi ffeithiau neu enghreifftiau byr.</a:t>
            </a:r>
          </a:p>
          <a:p>
            <a:endParaRPr lang="en-GB"/>
          </a:p>
          <a:p>
            <a:endParaRPr lang="en-GB"/>
          </a:p>
        </p:txBody>
      </p:sp>
      <p:pic>
        <p:nvPicPr>
          <p:cNvPr id="2" name="Audio 1">
            <a:hlinkClick r:id="" action="ppaction://media"/>
            <a:extLst>
              <a:ext uri="{FF2B5EF4-FFF2-40B4-BE49-F238E27FC236}">
                <a16:creationId xmlns:a16="http://schemas.microsoft.com/office/drawing/2014/main" id="{B43D74B0-A521-4130-B8A8-2544B5F8565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57017900"/>
      </p:ext>
    </p:extLst>
  </p:cSld>
  <p:clrMapOvr>
    <a:masterClrMapping/>
  </p:clrMapOvr>
  <mc:AlternateContent xmlns:mc="http://schemas.openxmlformats.org/markup-compatibility/2006" xmlns:p14="http://schemas.microsoft.com/office/powerpoint/2010/main">
    <mc:Choice Requires="p14">
      <p:transition spd="slow" p14:dur="2000" advTm="16370"/>
    </mc:Choice>
    <mc:Fallback xmlns="">
      <p:transition spd="slow" advTm="163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7EDCDE5-198E-4AD7-95CD-995F1060265F}"/>
              </a:ext>
            </a:extLst>
          </p:cNvPr>
          <p:cNvSpPr txBox="1"/>
          <p:nvPr/>
        </p:nvSpPr>
        <p:spPr>
          <a:xfrm>
            <a:off x="366469" y="306002"/>
            <a:ext cx="848179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defRPr b="0" i="0"/>
            </a:pPr>
            <a:r>
              <a:rPr lang="1106" sz="2400">
                <a:solidFill>
                  <a:srgbClr val="0077C8"/>
                </a:solidFill>
                <a:latin typeface="+mj-lt"/>
              </a:rPr>
              <a:t>Cynnwys y papur arholiad hwn:</a:t>
            </a:r>
          </a:p>
        </p:txBody>
      </p:sp>
      <p:sp>
        <p:nvSpPr>
          <p:cNvPr id="4" name="Content Placeholder 2">
            <a:extLst>
              <a:ext uri="{FF2B5EF4-FFF2-40B4-BE49-F238E27FC236}">
                <a16:creationId xmlns:a16="http://schemas.microsoft.com/office/drawing/2014/main" id="{CFE4C449-C78A-4480-9B4F-362BF87D78D2}"/>
              </a:ext>
            </a:extLst>
          </p:cNvPr>
          <p:cNvSpPr txBox="1"/>
          <p:nvPr/>
        </p:nvSpPr>
        <p:spPr>
          <a:xfrm>
            <a:off x="466161" y="1398072"/>
            <a:ext cx="11474202" cy="5001680"/>
          </a:xfrm>
          <a:prstGeom prst="rect">
            <a:avLst/>
          </a:prstGeom>
        </p:spPr>
        <p:txBody>
          <a:bodyPr>
            <a:normAutofit fontScale="92500"/>
          </a:bodyPr>
          <a:lstStyle>
            <a:lvl1pPr marL="0" indent="0" algn="l" defTabSz="457200" rtl="0" eaLnBrk="1" latinLnBrk="0" hangingPunct="1">
              <a:spcBef>
                <a:spcPct val="20000"/>
              </a:spcBef>
              <a:buFont typeface="Arial"/>
              <a:buNone/>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71500" indent="-571500">
              <a:buFont typeface="Arial" panose="020B0604020202020204" pitchFamily="34" charset="0"/>
              <a:buChar char="•"/>
              <a:defRPr b="0" i="0"/>
            </a:pPr>
            <a:r>
              <a:rPr lang="1106" sz="3000">
                <a:latin typeface="+mn-lt"/>
                <a:ea typeface="Cambria" panose="02040503050406030204" pitchFamily="18" charset="0"/>
                <a:cs typeface="Cambria" panose="02040503050406030204" pitchFamily="18" charset="0"/>
              </a:rPr>
              <a:t>Mae'r papur yn 1 awr a 45 munud o hyd.</a:t>
            </a:r>
          </a:p>
          <a:p>
            <a:pPr marL="571500" indent="-571500">
              <a:buFont typeface="Arial" panose="020B0604020202020204" pitchFamily="34" charset="0"/>
              <a:buChar char="•"/>
              <a:defRPr b="0" i="0"/>
            </a:pPr>
            <a:r>
              <a:rPr lang="1106" sz="3000">
                <a:latin typeface="+mn-lt"/>
                <a:ea typeface="Cambria" panose="02040503050406030204" pitchFamily="18" charset="0"/>
                <a:cs typeface="Cambria" panose="02040503050406030204" pitchFamily="18" charset="0"/>
              </a:rPr>
              <a:t>Mae'n profi eich gwybodaeth am egwyddorion a chyd-destunau Iechyd a Gofal Cymdeithasol.</a:t>
            </a:r>
          </a:p>
          <a:p>
            <a:pPr marL="571500" indent="-571500">
              <a:buFont typeface="Arial" panose="020B0604020202020204" pitchFamily="34" charset="0"/>
              <a:buChar char="•"/>
              <a:defRPr b="0" i="0"/>
            </a:pPr>
            <a:r>
              <a:rPr lang="1106" sz="3000">
                <a:latin typeface="+mn-lt"/>
                <a:ea typeface="Cambria" panose="02040503050406030204" pitchFamily="18" charset="0"/>
                <a:cs typeface="Cambria" panose="02040503050406030204" pitchFamily="18" charset="0"/>
              </a:rPr>
              <a:t>Mae'r papur yn cynnwys saith cwestiwn.</a:t>
            </a:r>
          </a:p>
          <a:p>
            <a:pPr marL="571500" indent="-571500">
              <a:buFont typeface="Arial" panose="020B0604020202020204" pitchFamily="34" charset="0"/>
              <a:buChar char="•"/>
              <a:defRPr b="0" i="0"/>
            </a:pPr>
            <a:r>
              <a:rPr lang="1106" sz="3000">
                <a:latin typeface="+mn-lt"/>
                <a:ea typeface="Cambria" panose="02040503050406030204" pitchFamily="18" charset="0"/>
                <a:cs typeface="Cambria" panose="02040503050406030204" pitchFamily="18" charset="0"/>
              </a:rPr>
              <a:t>Mae'r mathau o gwestiynau yn amrywio.</a:t>
            </a:r>
          </a:p>
          <a:p>
            <a:pPr marL="571500" indent="-571500">
              <a:buFont typeface="Arial" panose="020B0604020202020204" pitchFamily="34" charset="0"/>
              <a:buChar char="•"/>
              <a:defRPr b="0" i="0"/>
            </a:pPr>
            <a:r>
              <a:rPr lang="1106" sz="3000">
                <a:latin typeface="+mn-lt"/>
                <a:ea typeface="Cambria" panose="02040503050406030204" pitchFamily="18" charset="0"/>
                <a:cs typeface="Cambria" panose="02040503050406030204" pitchFamily="18" charset="0"/>
              </a:rPr>
              <a:t>Bydd y papur yn asesu AA1, AA2 ac AA3.</a:t>
            </a:r>
          </a:p>
          <a:p>
            <a:pPr marL="571500" indent="-571500">
              <a:buFont typeface="Arial" panose="020B0604020202020204" pitchFamily="34" charset="0"/>
              <a:buChar char="•"/>
              <a:defRPr b="0" i="0"/>
            </a:pPr>
            <a:r>
              <a:rPr lang="1106" sz="3000">
                <a:latin typeface="+mn-lt"/>
                <a:ea typeface="Cambria" panose="02040503050406030204" pitchFamily="18" charset="0"/>
                <a:cs typeface="Cambria" panose="02040503050406030204" pitchFamily="18" charset="0"/>
              </a:rPr>
              <a:t>100 yw’r marc uchaf ar gyfer y papur hwn.</a:t>
            </a:r>
          </a:p>
          <a:p>
            <a:endParaRPr lang="en-GB" sz="3000">
              <a:latin typeface="+mn-lt"/>
              <a:ea typeface="Cambria" panose="02040503050406030204" pitchFamily="18" charset="0"/>
              <a:cs typeface="Cambria" panose="02040503050406030204" pitchFamily="18" charset="0"/>
            </a:endParaRPr>
          </a:p>
          <a:p>
            <a:pPr>
              <a:defRPr b="0" i="0"/>
            </a:pPr>
            <a:r>
              <a:rPr lang="1106" sz="3000">
                <a:latin typeface="+mn-lt"/>
                <a:ea typeface="Cambria" panose="02040503050406030204" pitchFamily="18" charset="0"/>
                <a:cs typeface="Cambria" panose="02040503050406030204" pitchFamily="18" charset="0"/>
              </a:rPr>
              <a:t>Yr un cynllun â'r papur hwn sydd gan yr holl bapurau cwestiynau ar gyfer Iechyd a Gofal Cymdeithasol: Egwyddorion a Chyd-destunau.</a:t>
            </a:r>
          </a:p>
          <a:p>
            <a:endParaRPr lang="en-GB" sz="3600">
              <a:latin typeface="+mn-lt"/>
            </a:endParaRPr>
          </a:p>
        </p:txBody>
      </p:sp>
      <p:pic>
        <p:nvPicPr>
          <p:cNvPr id="6" name="Audio 5">
            <a:hlinkClick r:id="" action="ppaction://media"/>
            <a:extLst>
              <a:ext uri="{FF2B5EF4-FFF2-40B4-BE49-F238E27FC236}">
                <a16:creationId xmlns:a16="http://schemas.microsoft.com/office/drawing/2014/main" id="{B033ECB0-9BF6-4C48-B68E-EDB7DDEDD300}"/>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133670597"/>
      </p:ext>
    </p:extLst>
  </p:cSld>
  <p:clrMapOvr>
    <a:masterClrMapping/>
  </p:clrMapOvr>
  <mc:AlternateContent xmlns:mc="http://schemas.openxmlformats.org/markup-compatibility/2006" xmlns:p14="http://schemas.microsoft.com/office/powerpoint/2010/main">
    <mc:Choice Requires="p14">
      <p:transition spd="slow" p14:dur="2000" advTm="44861"/>
    </mc:Choice>
    <mc:Fallback xmlns="">
      <p:transition spd="slow" advTm="44861"/>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2000"/>
                                        <p:tgtEl>
                                          <p:spTgt spid="4">
                                            <p:txEl>
                                              <p:pRg st="0" end="0"/>
                                            </p:txEl>
                                          </p:spTgt>
                                        </p:tgtEl>
                                      </p:cBhvr>
                                    </p:animEffect>
                                  </p:childTnLst>
                                </p:cTn>
                              </p:par>
                            </p:childTnLst>
                          </p:cTn>
                        </p:par>
                        <p:par>
                          <p:cTn id="11" fill="hold" nodeType="afterGroup">
                            <p:stCondLst>
                              <p:cond delay="2000"/>
                            </p:stCondLst>
                            <p:childTnLst>
                              <p:par>
                                <p:cTn id="12" presetID="10" presetClass="entr" presetSubtype="0" fill="hold" grpId="0" nodeType="after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2000"/>
                                        <p:tgtEl>
                                          <p:spTgt spid="4">
                                            <p:txEl>
                                              <p:pRg st="1" end="1"/>
                                            </p:txEl>
                                          </p:spTgt>
                                        </p:tgtEl>
                                      </p:cBhvr>
                                    </p:animEffect>
                                  </p:childTnLst>
                                </p:cTn>
                              </p:par>
                            </p:childTnLst>
                          </p:cTn>
                        </p:par>
                        <p:par>
                          <p:cTn id="15" fill="hold" nodeType="afterGroup">
                            <p:stCondLst>
                              <p:cond delay="4000"/>
                            </p:stCondLst>
                            <p:childTnLst>
                              <p:par>
                                <p:cTn id="16" presetID="10" presetClass="entr" presetSubtype="0" fill="hold" grpId="0" nodeType="after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fade">
                                      <p:cBhvr>
                                        <p:cTn id="18" dur="2000"/>
                                        <p:tgtEl>
                                          <p:spTgt spid="4">
                                            <p:txEl>
                                              <p:pRg st="2" end="2"/>
                                            </p:txEl>
                                          </p:spTgt>
                                        </p:tgtEl>
                                      </p:cBhvr>
                                    </p:animEffect>
                                  </p:childTnLst>
                                </p:cTn>
                              </p:par>
                            </p:childTnLst>
                          </p:cTn>
                        </p:par>
                      </p:childTnLst>
                    </p:cTn>
                  </p:par>
                  <p:par>
                    <p:cTn id="19" fill="hold" nodeType="clickPar">
                      <p:stCondLst>
                        <p:cond delay="indefinite"/>
                        <p:cond evt="onBegin" delay="0">
                          <p:tn val="18"/>
                        </p:cond>
                      </p:stCondLst>
                      <p:childTnLst>
                        <p:par>
                          <p:cTn id="20" fill="hold" nodeType="after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Effect transition="in" filter="fade">
                                      <p:cBhvr>
                                        <p:cTn id="23" dur="2000"/>
                                        <p:tgtEl>
                                          <p:spTgt spid="4">
                                            <p:txEl>
                                              <p:pRg st="3" end="3"/>
                                            </p:txEl>
                                          </p:spTgt>
                                        </p:tgtEl>
                                      </p:cBhvr>
                                    </p:animEffect>
                                  </p:childTnLst>
                                </p:cTn>
                              </p:par>
                            </p:childTnLst>
                          </p:cTn>
                        </p:par>
                      </p:childTnLst>
                    </p:cTn>
                  </p:par>
                  <p:par>
                    <p:cTn id="24" fill="hold" nodeType="clickPar">
                      <p:stCondLst>
                        <p:cond delay="indefinite"/>
                        <p:cond evt="onBegin" delay="0">
                          <p:tn val="23"/>
                        </p:cond>
                      </p:stCondLst>
                      <p:childTnLst>
                        <p:par>
                          <p:cTn id="25" fill="hold" nodeType="after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Effect transition="in" filter="fade">
                                      <p:cBhvr>
                                        <p:cTn id="28" dur="2000"/>
                                        <p:tgtEl>
                                          <p:spTgt spid="4">
                                            <p:txEl>
                                              <p:pRg st="4" end="4"/>
                                            </p:txEl>
                                          </p:spTgt>
                                        </p:tgtEl>
                                      </p:cBhvr>
                                    </p:animEffect>
                                  </p:childTnLst>
                                </p:cTn>
                              </p:par>
                            </p:childTnLst>
                          </p:cTn>
                        </p:par>
                        <p:par>
                          <p:cTn id="29" fill="hold" nodeType="afterGroup">
                            <p:stCondLst>
                              <p:cond delay="10001"/>
                            </p:stCondLst>
                            <p:childTnLst>
                              <p:par>
                                <p:cTn id="30" presetID="10" presetClass="entr" presetSubtype="0" fill="hold" grpId="0" nodeType="after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2000"/>
                                        <p:tgtEl>
                                          <p:spTgt spid="4">
                                            <p:txEl>
                                              <p:pRg st="5" end="5"/>
                                            </p:txEl>
                                          </p:spTgt>
                                        </p:tgtEl>
                                      </p:cBhvr>
                                    </p:animEffect>
                                  </p:childTnLst>
                                </p:cTn>
                              </p:par>
                            </p:childTnLst>
                          </p:cTn>
                        </p:par>
                      </p:childTnLst>
                    </p:cTn>
                  </p:par>
                  <p:par>
                    <p:cTn id="33" fill="hold" nodeType="clickPar">
                      <p:stCondLst>
                        <p:cond delay="indefinite"/>
                        <p:cond evt="onBegin" delay="0">
                          <p:tn val="32"/>
                        </p:cond>
                      </p:stCondLst>
                      <p:childTnLst>
                        <p:par>
                          <p:cTn id="34" fill="hold" nodeType="after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xEl>
                                              <p:pRg st="7" end="7"/>
                                            </p:txEl>
                                          </p:spTgt>
                                        </p:tgtEl>
                                        <p:attrNameLst>
                                          <p:attrName>style.visibility</p:attrName>
                                        </p:attrNameLst>
                                      </p:cBhvr>
                                      <p:to>
                                        <p:strVal val="visible"/>
                                      </p:to>
                                    </p:set>
                                    <p:animEffect transition="in" filter="fade">
                                      <p:cBhvr>
                                        <p:cTn id="37" dur="20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8" fill="hold" display="0">
                  <p:stCondLst>
                    <p:cond delay="indefinite"/>
                  </p:stCondLst>
                  <p:endCondLst>
                    <p:cond evt="onStopAudio" delay="0">
                      <p:tgtEl>
                        <p:sldTgt/>
                      </p:tgtEl>
                    </p:cond>
                  </p:endCondLst>
                </p:cTn>
                <p:tgtEl>
                  <p:spTgt spid="6"/>
                </p:tgtEl>
              </p:cMediaNode>
            </p:audio>
          </p:childTnLst>
        </p:cTn>
      </p:par>
    </p:tnLst>
    <p:bldLst>
      <p:bldP spid="4"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pPr>
              <a:defRPr b="0" i="0"/>
            </a:pPr>
            <a:r>
              <a:rPr lang="1106" sz="2400"/>
              <a:t>Cwestiwn 3 (a) AA1 cynllun marcio</a:t>
            </a:r>
          </a:p>
        </p:txBody>
      </p:sp>
      <p:sp>
        <p:nvSpPr>
          <p:cNvPr id="4" name="Speech Bubble: Oval 3">
            <a:extLst>
              <a:ext uri="{FF2B5EF4-FFF2-40B4-BE49-F238E27FC236}">
                <a16:creationId xmlns:a16="http://schemas.microsoft.com/office/drawing/2014/main" id="{ED7C70AD-3D38-4C05-8BFD-6EBAB4C13052}"/>
              </a:ext>
            </a:extLst>
          </p:cNvPr>
          <p:cNvSpPr/>
          <p:nvPr/>
        </p:nvSpPr>
        <p:spPr>
          <a:xfrm>
            <a:off x="8618186" y="2756079"/>
            <a:ext cx="3233746" cy="3119735"/>
          </a:xfrm>
          <a:prstGeom prst="wedgeEllipseCallout">
            <a:avLst>
              <a:gd name="adj1" fmla="val -95726"/>
              <a:gd name="adj2" fmla="val 407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20D795CB-9379-4693-ADE3-11651A1D8D59}"/>
              </a:ext>
            </a:extLst>
          </p:cNvPr>
          <p:cNvSpPr txBox="1"/>
          <p:nvPr/>
        </p:nvSpPr>
        <p:spPr>
          <a:xfrm>
            <a:off x="8912180" y="3284113"/>
            <a:ext cx="2813214" cy="2013692"/>
          </a:xfrm>
          <a:prstGeom prst="rect">
            <a:avLst/>
          </a:prstGeom>
          <a:noFill/>
        </p:spPr>
        <p:txBody>
          <a:bodyPr wrap="square" rtlCol="0">
            <a:spAutoFit/>
          </a:bodyPr>
          <a:lstStyle/>
          <a:p>
            <a:pPr>
              <a:defRPr b="0" i="0"/>
            </a:pPr>
            <a:r>
              <a:rPr lang="1106"/>
              <a:t>Rydym yn chwilio yma am dystiolaeth eich bod yn gallu dangos eich gwybodaeth am ffactorau sy'n effeithio ar dwf a datblygiad dynol ar bob rhan o'r rhychwant oes.</a:t>
            </a:r>
            <a:endParaRPr lang="en-GB"/>
          </a:p>
        </p:txBody>
      </p:sp>
      <p:pic>
        <p:nvPicPr>
          <p:cNvPr id="7" name="Llun 6">
            <a:extLst>
              <a:ext uri="{FF2B5EF4-FFF2-40B4-BE49-F238E27FC236}">
                <a16:creationId xmlns:a16="http://schemas.microsoft.com/office/drawing/2014/main" id="{BC1A6F14-95C8-4CAD-B4D3-7925EFB8C3D3}"/>
              </a:ext>
            </a:extLst>
          </p:cNvPr>
          <p:cNvPicPr>
            <a:picLocks noChangeAspect="1"/>
          </p:cNvPicPr>
          <p:nvPr/>
        </p:nvPicPr>
        <p:blipFill rotWithShape="1">
          <a:blip r:embed="rId5"/>
          <a:srcRect l="33553" t="20350" r="34605" b="26316"/>
          <a:stretch/>
        </p:blipFill>
        <p:spPr>
          <a:xfrm>
            <a:off x="773204" y="966520"/>
            <a:ext cx="6253237" cy="5891480"/>
          </a:xfrm>
          <a:prstGeom prst="rect">
            <a:avLst/>
          </a:prstGeom>
        </p:spPr>
      </p:pic>
      <p:pic>
        <p:nvPicPr>
          <p:cNvPr id="6" name="Audio 5">
            <a:hlinkClick r:id="" action="ppaction://media"/>
            <a:extLst>
              <a:ext uri="{FF2B5EF4-FFF2-40B4-BE49-F238E27FC236}">
                <a16:creationId xmlns:a16="http://schemas.microsoft.com/office/drawing/2014/main" id="{B62C6097-516D-40AB-8F2D-CEE06AD69E6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54949422"/>
      </p:ext>
    </p:extLst>
  </p:cSld>
  <p:clrMapOvr>
    <a:masterClrMapping/>
  </p:clrMapOvr>
  <mc:AlternateContent xmlns:mc="http://schemas.openxmlformats.org/markup-compatibility/2006" xmlns:p14="http://schemas.microsoft.com/office/powerpoint/2010/main">
    <mc:Choice Requires="p14">
      <p:transition spd="slow" p14:dur="2000" advTm="21200"/>
    </mc:Choice>
    <mc:Fallback xmlns="">
      <p:transition spd="slow" advTm="21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Llun 6">
            <a:extLst>
              <a:ext uri="{FF2B5EF4-FFF2-40B4-BE49-F238E27FC236}">
                <a16:creationId xmlns:a16="http://schemas.microsoft.com/office/drawing/2014/main" id="{B77192D1-A839-469B-BF69-B83B30AA61D4}"/>
              </a:ext>
            </a:extLst>
          </p:cNvPr>
          <p:cNvPicPr>
            <a:picLocks noChangeAspect="1"/>
          </p:cNvPicPr>
          <p:nvPr/>
        </p:nvPicPr>
        <p:blipFill rotWithShape="1">
          <a:blip r:embed="rId5"/>
          <a:srcRect l="33026" t="14508" r="30599" b="30059"/>
          <a:stretch/>
        </p:blipFill>
        <p:spPr>
          <a:xfrm>
            <a:off x="385089" y="1183879"/>
            <a:ext cx="6705522" cy="5569365"/>
          </a:xfrm>
          <a:prstGeom prst="rect">
            <a:avLst/>
          </a:prstGeom>
        </p:spPr>
      </p:pic>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166191"/>
            <a:ext cx="10223323" cy="447261"/>
          </a:xfrm>
        </p:spPr>
        <p:txBody>
          <a:bodyPr/>
          <a:lstStyle/>
          <a:p>
            <a:pPr>
              <a:defRPr b="0" i="0"/>
            </a:pPr>
            <a:r>
              <a:rPr lang="1106" sz="2400"/>
              <a:t>Cwestiwn 3 (b), AA2</a:t>
            </a:r>
          </a:p>
        </p:txBody>
      </p:sp>
      <p:sp>
        <p:nvSpPr>
          <p:cNvPr id="5" name="Speech Bubble: Oval 4">
            <a:extLst>
              <a:ext uri="{FF2B5EF4-FFF2-40B4-BE49-F238E27FC236}">
                <a16:creationId xmlns:a16="http://schemas.microsoft.com/office/drawing/2014/main" id="{8939274E-181A-469C-83F8-D5AD547092E0}"/>
              </a:ext>
            </a:extLst>
          </p:cNvPr>
          <p:cNvSpPr/>
          <p:nvPr/>
        </p:nvSpPr>
        <p:spPr>
          <a:xfrm>
            <a:off x="1931700" y="2843171"/>
            <a:ext cx="5800595" cy="3224224"/>
          </a:xfrm>
          <a:prstGeom prst="wedgeEllipseCallout">
            <a:avLst>
              <a:gd name="adj1" fmla="val -57912"/>
              <a:gd name="adj2" fmla="val -90196"/>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77B5778F-AAD9-4BA5-9A8F-61FE1AECB658}"/>
              </a:ext>
            </a:extLst>
          </p:cNvPr>
          <p:cNvSpPr txBox="1"/>
          <p:nvPr/>
        </p:nvSpPr>
        <p:spPr>
          <a:xfrm>
            <a:off x="2760562" y="3229921"/>
            <a:ext cx="4434762" cy="2837474"/>
          </a:xfrm>
          <a:prstGeom prst="rect">
            <a:avLst/>
          </a:prstGeom>
          <a:noFill/>
        </p:spPr>
        <p:txBody>
          <a:bodyPr wrap="square" rtlCol="0">
            <a:spAutoFit/>
          </a:bodyPr>
          <a:lstStyle/>
          <a:p>
            <a:pPr>
              <a:defRPr b="0" i="0"/>
            </a:pPr>
            <a:r>
              <a:rPr lang="1106" dirty="0"/>
              <a:t>Y gair gorchymyn yma yw 'Esboniwch' – rhoi manylion a rhesymau dros sut a pham mae rhywbeth fel y mae. </a:t>
            </a:r>
          </a:p>
          <a:p>
            <a:endParaRPr lang="en-GB" dirty="0"/>
          </a:p>
          <a:p>
            <a:pPr>
              <a:defRPr b="0" i="0"/>
            </a:pPr>
            <a:r>
              <a:rPr lang="1106" dirty="0"/>
              <a:t>Meddyliwch yn ofalus am eich ateb. Geiriau allweddol i'w tanlinellu yw 'dylanwad', 'ffactorau economaidd', 'oedolion' a 'diweddarach mewn bywyd'.</a:t>
            </a:r>
          </a:p>
          <a:p>
            <a:endParaRPr lang="en-GB" dirty="0"/>
          </a:p>
          <a:p>
            <a:endParaRPr lang="en-GB" dirty="0"/>
          </a:p>
        </p:txBody>
      </p:sp>
      <p:pic>
        <p:nvPicPr>
          <p:cNvPr id="4" name="Audio 3">
            <a:hlinkClick r:id="" action="ppaction://media"/>
            <a:extLst>
              <a:ext uri="{FF2B5EF4-FFF2-40B4-BE49-F238E27FC236}">
                <a16:creationId xmlns:a16="http://schemas.microsoft.com/office/drawing/2014/main" id="{27C4E59F-7940-4D5A-8BAF-0BB7F16A80E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72869218"/>
      </p:ext>
    </p:extLst>
  </p:cSld>
  <p:clrMapOvr>
    <a:masterClrMapping/>
  </p:clrMapOvr>
  <mc:AlternateContent xmlns:mc="http://schemas.openxmlformats.org/markup-compatibility/2006" xmlns:p14="http://schemas.microsoft.com/office/powerpoint/2010/main">
    <mc:Choice Requires="p14">
      <p:transition spd="slow" p14:dur="2000" advTm="33925"/>
    </mc:Choice>
    <mc:Fallback xmlns="">
      <p:transition spd="slow" advTm="339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Llun 7">
            <a:extLst>
              <a:ext uri="{FF2B5EF4-FFF2-40B4-BE49-F238E27FC236}">
                <a16:creationId xmlns:a16="http://schemas.microsoft.com/office/drawing/2014/main" id="{2A83E842-EFC5-4E11-A280-2CB929B8F707}"/>
              </a:ext>
            </a:extLst>
          </p:cNvPr>
          <p:cNvPicPr>
            <a:picLocks noChangeAspect="1"/>
          </p:cNvPicPr>
          <p:nvPr/>
        </p:nvPicPr>
        <p:blipFill rotWithShape="1">
          <a:blip r:embed="rId5"/>
          <a:srcRect l="32894" t="9142" r="34211" b="39152"/>
          <a:stretch/>
        </p:blipFill>
        <p:spPr>
          <a:xfrm>
            <a:off x="340068" y="883627"/>
            <a:ext cx="6622206" cy="5855110"/>
          </a:xfrm>
          <a:prstGeom prst="rect">
            <a:avLst/>
          </a:prstGeom>
        </p:spPr>
      </p:pic>
      <p:pic>
        <p:nvPicPr>
          <p:cNvPr id="9" name="Llun 8">
            <a:extLst>
              <a:ext uri="{FF2B5EF4-FFF2-40B4-BE49-F238E27FC236}">
                <a16:creationId xmlns:a16="http://schemas.microsoft.com/office/drawing/2014/main" id="{F94EFF97-F107-4981-8D6D-1CFE378991CB}"/>
              </a:ext>
            </a:extLst>
          </p:cNvPr>
          <p:cNvPicPr>
            <a:picLocks noChangeAspect="1"/>
          </p:cNvPicPr>
          <p:nvPr/>
        </p:nvPicPr>
        <p:blipFill rotWithShape="1">
          <a:blip r:embed="rId6"/>
          <a:srcRect l="38454" t="37726" r="46599" b="25440"/>
          <a:stretch/>
        </p:blipFill>
        <p:spPr>
          <a:xfrm>
            <a:off x="4561157" y="2662989"/>
            <a:ext cx="2940204" cy="4075747"/>
          </a:xfrm>
          <a:prstGeom prst="rect">
            <a:avLst/>
          </a:prstGeom>
        </p:spPr>
      </p:pic>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pPr>
              <a:defRPr b="0" i="0"/>
            </a:pPr>
            <a:r>
              <a:rPr lang="1106" sz="2400"/>
              <a:t>Cwestiwn 3 (b) AA2 cynllun marcio</a:t>
            </a:r>
          </a:p>
        </p:txBody>
      </p:sp>
      <p:sp>
        <p:nvSpPr>
          <p:cNvPr id="6" name="Speech Bubble: Oval 5">
            <a:extLst>
              <a:ext uri="{FF2B5EF4-FFF2-40B4-BE49-F238E27FC236}">
                <a16:creationId xmlns:a16="http://schemas.microsoft.com/office/drawing/2014/main" id="{FEFAF467-F183-46B0-96DE-A3A11E170059}"/>
              </a:ext>
            </a:extLst>
          </p:cNvPr>
          <p:cNvSpPr/>
          <p:nvPr/>
        </p:nvSpPr>
        <p:spPr>
          <a:xfrm>
            <a:off x="8618186" y="1725769"/>
            <a:ext cx="3520152" cy="4952538"/>
          </a:xfrm>
          <a:prstGeom prst="wedgeEllipseCallout">
            <a:avLst>
              <a:gd name="adj1" fmla="val -85769"/>
              <a:gd name="adj2" fmla="val 185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36CC692D-49FF-4FF7-B769-B36C524F5D76}"/>
              </a:ext>
            </a:extLst>
          </p:cNvPr>
          <p:cNvSpPr txBox="1"/>
          <p:nvPr/>
        </p:nvSpPr>
        <p:spPr>
          <a:xfrm>
            <a:off x="9179681" y="2342754"/>
            <a:ext cx="2555119" cy="4210446"/>
          </a:xfrm>
          <a:prstGeom prst="rect">
            <a:avLst/>
          </a:prstGeom>
          <a:noFill/>
        </p:spPr>
        <p:txBody>
          <a:bodyPr wrap="square" rtlCol="0">
            <a:spAutoFit/>
          </a:bodyPr>
          <a:lstStyle/>
          <a:p>
            <a:pPr>
              <a:defRPr b="0" i="0"/>
            </a:pPr>
            <a:r>
              <a:rPr lang="1106" dirty="0"/>
              <a:t>Rydym yn chwilio yma am dystiolaeth eich bod yn gallu dangos eich gwybodaeth am ddylanwad ffactorau economaidd ar oedolion yn ddiweddarach mewn bywyd.</a:t>
            </a:r>
          </a:p>
          <a:p>
            <a:endParaRPr lang="en-US" dirty="0"/>
          </a:p>
          <a:p>
            <a:pPr>
              <a:defRPr b="0" i="0"/>
            </a:pPr>
            <a:r>
              <a:rPr lang="1106" altLang="en-US" dirty="0">
                <a:latin typeface="Arial" panose="020B0604020202020204" pitchFamily="34" charset="0"/>
              </a:rPr>
              <a:t>Edrychwch ar eich atebion a thanlinellwch unrhyw beth sydd yn y rhestri hyn.</a:t>
            </a:r>
          </a:p>
          <a:p>
            <a:endParaRPr lang="en-GB" dirty="0"/>
          </a:p>
        </p:txBody>
      </p:sp>
      <p:pic>
        <p:nvPicPr>
          <p:cNvPr id="4" name="Audio 3">
            <a:hlinkClick r:id="" action="ppaction://media"/>
            <a:extLst>
              <a:ext uri="{FF2B5EF4-FFF2-40B4-BE49-F238E27FC236}">
                <a16:creationId xmlns:a16="http://schemas.microsoft.com/office/drawing/2014/main" id="{1913E1F2-BC1C-4628-9269-0A81E66B2C7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83285027"/>
      </p:ext>
    </p:extLst>
  </p:cSld>
  <p:clrMapOvr>
    <a:masterClrMapping/>
  </p:clrMapOvr>
  <mc:AlternateContent xmlns:mc="http://schemas.openxmlformats.org/markup-compatibility/2006" xmlns:p14="http://schemas.microsoft.com/office/powerpoint/2010/main">
    <mc:Choice Requires="p14">
      <p:transition spd="slow" p14:dur="2000" advTm="23847"/>
    </mc:Choice>
    <mc:Fallback xmlns="">
      <p:transition spd="slow" advTm="238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Llun 6">
            <a:extLst>
              <a:ext uri="{FF2B5EF4-FFF2-40B4-BE49-F238E27FC236}">
                <a16:creationId xmlns:a16="http://schemas.microsoft.com/office/drawing/2014/main" id="{6B81BFE5-566F-463C-8DFE-86C52E1641DB}"/>
              </a:ext>
            </a:extLst>
          </p:cNvPr>
          <p:cNvPicPr>
            <a:picLocks noChangeAspect="1"/>
          </p:cNvPicPr>
          <p:nvPr/>
        </p:nvPicPr>
        <p:blipFill rotWithShape="1">
          <a:blip r:embed="rId5"/>
          <a:srcRect l="33290" t="9142" r="33816" b="64210"/>
          <a:stretch/>
        </p:blipFill>
        <p:spPr>
          <a:xfrm>
            <a:off x="340068" y="1022060"/>
            <a:ext cx="8459448" cy="3854740"/>
          </a:xfrm>
          <a:prstGeom prst="rect">
            <a:avLst/>
          </a:prstGeom>
        </p:spPr>
      </p:pic>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pPr>
              <a:defRPr b="0" i="0"/>
            </a:pPr>
            <a:r>
              <a:rPr lang="1106" sz="2400"/>
              <a:t>Cwestiwn 3 (b) AA2 bandiau marciau</a:t>
            </a:r>
          </a:p>
        </p:txBody>
      </p:sp>
      <p:sp>
        <p:nvSpPr>
          <p:cNvPr id="5" name="Speech Bubble: Oval 4">
            <a:extLst>
              <a:ext uri="{FF2B5EF4-FFF2-40B4-BE49-F238E27FC236}">
                <a16:creationId xmlns:a16="http://schemas.microsoft.com/office/drawing/2014/main" id="{187EDBD4-B711-49CD-A06B-1ADA327CB12C}"/>
              </a:ext>
            </a:extLst>
          </p:cNvPr>
          <p:cNvSpPr/>
          <p:nvPr/>
        </p:nvSpPr>
        <p:spPr>
          <a:xfrm>
            <a:off x="8576652" y="2849549"/>
            <a:ext cx="3233746" cy="3019826"/>
          </a:xfrm>
          <a:prstGeom prst="wedgeEllipseCallout">
            <a:avLst>
              <a:gd name="adj1" fmla="val -70834"/>
              <a:gd name="adj2" fmla="val -3815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156AE6DF-B478-42F0-A4AB-689E7E9CA429}"/>
              </a:ext>
            </a:extLst>
          </p:cNvPr>
          <p:cNvSpPr txBox="1"/>
          <p:nvPr/>
        </p:nvSpPr>
        <p:spPr>
          <a:xfrm>
            <a:off x="9289092" y="3222733"/>
            <a:ext cx="2017559" cy="2013692"/>
          </a:xfrm>
          <a:prstGeom prst="rect">
            <a:avLst/>
          </a:prstGeom>
          <a:noFill/>
        </p:spPr>
        <p:txBody>
          <a:bodyPr wrap="square" rtlCol="0">
            <a:spAutoFit/>
          </a:bodyPr>
          <a:lstStyle/>
          <a:p>
            <a:pPr>
              <a:defRPr b="0" i="0"/>
            </a:pPr>
            <a:r>
              <a:rPr lang="1106" altLang="en-US">
                <a:latin typeface="Arial" panose="020B0604020202020204" pitchFamily="34" charset="0"/>
              </a:rPr>
              <a:t>Cynllun marcio seiliedig ar fandiau yw hwn – felly mae angen i chi lunio barn ar eich ymateb cyn dyfarnu marc.</a:t>
            </a:r>
          </a:p>
        </p:txBody>
      </p:sp>
      <p:pic>
        <p:nvPicPr>
          <p:cNvPr id="4" name="Audio 3">
            <a:hlinkClick r:id="" action="ppaction://media"/>
            <a:extLst>
              <a:ext uri="{FF2B5EF4-FFF2-40B4-BE49-F238E27FC236}">
                <a16:creationId xmlns:a16="http://schemas.microsoft.com/office/drawing/2014/main" id="{868D4099-9290-4C64-B4A7-56828D7B91B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562728"/>
      </p:ext>
    </p:extLst>
  </p:cSld>
  <p:clrMapOvr>
    <a:masterClrMapping/>
  </p:clrMapOvr>
  <mc:AlternateContent xmlns:mc="http://schemas.openxmlformats.org/markup-compatibility/2006" xmlns:p14="http://schemas.microsoft.com/office/powerpoint/2010/main">
    <mc:Choice Requires="p14">
      <p:transition spd="slow" p14:dur="2000" advTm="12655"/>
    </mc:Choice>
    <mc:Fallback xmlns="">
      <p:transition spd="slow" advTm="126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Llun 6">
            <a:extLst>
              <a:ext uri="{FF2B5EF4-FFF2-40B4-BE49-F238E27FC236}">
                <a16:creationId xmlns:a16="http://schemas.microsoft.com/office/drawing/2014/main" id="{B8311E34-817A-48EC-8DC6-0138EDD34D57}"/>
              </a:ext>
            </a:extLst>
          </p:cNvPr>
          <p:cNvPicPr>
            <a:picLocks noChangeAspect="1"/>
          </p:cNvPicPr>
          <p:nvPr/>
        </p:nvPicPr>
        <p:blipFill rotWithShape="1">
          <a:blip r:embed="rId5"/>
          <a:srcRect l="32500" t="15118" r="30000" b="11813"/>
          <a:stretch/>
        </p:blipFill>
        <p:spPr>
          <a:xfrm>
            <a:off x="356439" y="923437"/>
            <a:ext cx="5435808" cy="5957900"/>
          </a:xfrm>
          <a:prstGeom prst="rect">
            <a:avLst/>
          </a:prstGeom>
        </p:spPr>
      </p:pic>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166191"/>
            <a:ext cx="10223323" cy="447261"/>
          </a:xfrm>
        </p:spPr>
        <p:txBody>
          <a:bodyPr/>
          <a:lstStyle/>
          <a:p>
            <a:pPr>
              <a:defRPr b="0" i="0"/>
            </a:pPr>
            <a:r>
              <a:rPr lang="1106" sz="2400"/>
              <a:t>Cwestiwn 3 (c), AA1 ac AA3</a:t>
            </a:r>
          </a:p>
        </p:txBody>
      </p:sp>
      <p:sp>
        <p:nvSpPr>
          <p:cNvPr id="4" name="Speech Bubble: Oval 3">
            <a:extLst>
              <a:ext uri="{FF2B5EF4-FFF2-40B4-BE49-F238E27FC236}">
                <a16:creationId xmlns:a16="http://schemas.microsoft.com/office/drawing/2014/main" id="{9F0B17E2-6AC5-4F36-B39B-5CAC487EAF58}"/>
              </a:ext>
            </a:extLst>
          </p:cNvPr>
          <p:cNvSpPr/>
          <p:nvPr/>
        </p:nvSpPr>
        <p:spPr>
          <a:xfrm>
            <a:off x="6452350" y="1036749"/>
            <a:ext cx="5518563" cy="5467082"/>
          </a:xfrm>
          <a:prstGeom prst="wedgeEllipseCallout">
            <a:avLst>
              <a:gd name="adj1" fmla="val -106877"/>
              <a:gd name="adj2" fmla="val -40688"/>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57A55982-7B52-4902-85A3-4D493307035B}"/>
              </a:ext>
            </a:extLst>
          </p:cNvPr>
          <p:cNvSpPr txBox="1"/>
          <p:nvPr/>
        </p:nvSpPr>
        <p:spPr>
          <a:xfrm>
            <a:off x="7507743" y="1689098"/>
            <a:ext cx="3803067" cy="4485041"/>
          </a:xfrm>
          <a:prstGeom prst="rect">
            <a:avLst/>
          </a:prstGeom>
          <a:noFill/>
        </p:spPr>
        <p:txBody>
          <a:bodyPr wrap="square" rtlCol="0">
            <a:spAutoFit/>
          </a:bodyPr>
          <a:lstStyle/>
          <a:p>
            <a:pPr>
              <a:defRPr b="0" i="0"/>
            </a:pPr>
            <a:r>
              <a:rPr lang="1106"/>
              <a:t>Y gair gorchymyn yma yw 'Trafodwch' – archwilio mater yn fanwl/mewn ffordd strwythuredig, gan ystyried syniadau gwahanol.</a:t>
            </a:r>
          </a:p>
          <a:p>
            <a:endParaRPr lang="en-GB"/>
          </a:p>
          <a:p>
            <a:pPr>
              <a:defRPr b="0" i="0"/>
            </a:pPr>
            <a:r>
              <a:rPr lang="1106"/>
              <a:t>Mae sawl gair allweddol yma. Bydd angen i chi fynd i'r afael â phob un gan gyfeirio at gefnogi canlyniadau llesiant corfforol a meddyliol Anwen.</a:t>
            </a:r>
          </a:p>
          <a:p>
            <a:endParaRPr lang="en-GB"/>
          </a:p>
          <a:p>
            <a:pPr>
              <a:defRPr b="0" i="0"/>
            </a:pPr>
            <a:r>
              <a:rPr lang="1106"/>
              <a:t>I gyrraedd y bandiau marciau uwch, mae angen i'ch ateb drafod syniadau gwahanol ac nid eu disgrifio nhw'n unig.</a:t>
            </a:r>
          </a:p>
          <a:p>
            <a:endParaRPr lang="en-GB"/>
          </a:p>
          <a:p>
            <a:endParaRPr lang="en-GB"/>
          </a:p>
        </p:txBody>
      </p:sp>
      <p:pic>
        <p:nvPicPr>
          <p:cNvPr id="2" name="Audio 1">
            <a:hlinkClick r:id="" action="ppaction://media"/>
            <a:extLst>
              <a:ext uri="{FF2B5EF4-FFF2-40B4-BE49-F238E27FC236}">
                <a16:creationId xmlns:a16="http://schemas.microsoft.com/office/drawing/2014/main" id="{6BCC79CF-70F9-46D6-8097-519B479E4A9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88531277"/>
      </p:ext>
    </p:extLst>
  </p:cSld>
  <p:clrMapOvr>
    <a:masterClrMapping/>
  </p:clrMapOvr>
  <mc:AlternateContent xmlns:mc="http://schemas.openxmlformats.org/markup-compatibility/2006" xmlns:p14="http://schemas.microsoft.com/office/powerpoint/2010/main">
    <mc:Choice Requires="p14">
      <p:transition spd="slow" p14:dur="2000" advTm="42980"/>
    </mc:Choice>
    <mc:Fallback xmlns="">
      <p:transition spd="slow" advTm="429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Llun 7">
            <a:extLst>
              <a:ext uri="{FF2B5EF4-FFF2-40B4-BE49-F238E27FC236}">
                <a16:creationId xmlns:a16="http://schemas.microsoft.com/office/drawing/2014/main" id="{BEBBCCE0-F846-44AD-B809-77DDFA594371}"/>
              </a:ext>
            </a:extLst>
          </p:cNvPr>
          <p:cNvPicPr>
            <a:picLocks noChangeAspect="1"/>
          </p:cNvPicPr>
          <p:nvPr/>
        </p:nvPicPr>
        <p:blipFill rotWithShape="1">
          <a:blip r:embed="rId5"/>
          <a:srcRect l="33289" t="11228" r="34737" b="39649"/>
          <a:stretch/>
        </p:blipFill>
        <p:spPr>
          <a:xfrm>
            <a:off x="340067" y="1025566"/>
            <a:ext cx="6509911" cy="5625850"/>
          </a:xfrm>
          <a:prstGeom prst="rect">
            <a:avLst/>
          </a:prstGeom>
        </p:spPr>
      </p:pic>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pPr>
              <a:defRPr b="0" i="0"/>
            </a:pPr>
            <a:r>
              <a:rPr lang="1106" sz="2400"/>
              <a:t>Cwestiwn 3 (c) AA1 ac AA3 cynllun marcio</a:t>
            </a:r>
          </a:p>
        </p:txBody>
      </p:sp>
      <p:sp>
        <p:nvSpPr>
          <p:cNvPr id="5" name="Speech Bubble: Oval 4">
            <a:extLst>
              <a:ext uri="{FF2B5EF4-FFF2-40B4-BE49-F238E27FC236}">
                <a16:creationId xmlns:a16="http://schemas.microsoft.com/office/drawing/2014/main" id="{7173B8A7-0811-4B02-812D-5744EFD9C2F7}"/>
              </a:ext>
            </a:extLst>
          </p:cNvPr>
          <p:cNvSpPr/>
          <p:nvPr/>
        </p:nvSpPr>
        <p:spPr>
          <a:xfrm>
            <a:off x="8740535" y="1025566"/>
            <a:ext cx="3233746" cy="4806868"/>
          </a:xfrm>
          <a:prstGeom prst="wedgeEllipseCallout">
            <a:avLst>
              <a:gd name="adj1" fmla="val -82185"/>
              <a:gd name="adj2" fmla="val 728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2628A38E-EC41-4C3F-92E7-482C16C76F77}"/>
              </a:ext>
            </a:extLst>
          </p:cNvPr>
          <p:cNvSpPr txBox="1"/>
          <p:nvPr/>
        </p:nvSpPr>
        <p:spPr>
          <a:xfrm>
            <a:off x="9275606" y="1740664"/>
            <a:ext cx="2322836" cy="3112069"/>
          </a:xfrm>
          <a:prstGeom prst="rect">
            <a:avLst/>
          </a:prstGeom>
          <a:noFill/>
        </p:spPr>
        <p:txBody>
          <a:bodyPr wrap="square" rtlCol="0">
            <a:spAutoFit/>
          </a:bodyPr>
          <a:lstStyle/>
          <a:p>
            <a:pPr>
              <a:defRPr b="0" i="0"/>
            </a:pPr>
            <a:r>
              <a:rPr lang="1106"/>
              <a:t>Rydym yn chwilio yma am dystiolaeth eich bod yn gallu dangos eich gwybodaeth am ymyrraeth a gwasanaethau ataliol a sut gallen nhw gefnogi canlyniadau llesiant corfforol a meddyliol Anwen.</a:t>
            </a:r>
            <a:endParaRPr lang="en-GB"/>
          </a:p>
        </p:txBody>
      </p:sp>
      <p:pic>
        <p:nvPicPr>
          <p:cNvPr id="10" name="Llun 9">
            <a:extLst>
              <a:ext uri="{FF2B5EF4-FFF2-40B4-BE49-F238E27FC236}">
                <a16:creationId xmlns:a16="http://schemas.microsoft.com/office/drawing/2014/main" id="{BB271D35-FB61-4B96-86CE-C4A7F97AE069}"/>
              </a:ext>
            </a:extLst>
          </p:cNvPr>
          <p:cNvPicPr>
            <a:picLocks noChangeAspect="1"/>
          </p:cNvPicPr>
          <p:nvPr/>
        </p:nvPicPr>
        <p:blipFill rotWithShape="1">
          <a:blip r:embed="rId6"/>
          <a:srcRect l="38684" t="48698" r="46710" b="12748"/>
          <a:stretch/>
        </p:blipFill>
        <p:spPr>
          <a:xfrm>
            <a:off x="4479127" y="2202560"/>
            <a:ext cx="3233745" cy="4475747"/>
          </a:xfrm>
          <a:prstGeom prst="rect">
            <a:avLst/>
          </a:prstGeom>
        </p:spPr>
      </p:pic>
      <p:pic>
        <p:nvPicPr>
          <p:cNvPr id="2" name="Audio 1">
            <a:hlinkClick r:id="" action="ppaction://media"/>
            <a:extLst>
              <a:ext uri="{FF2B5EF4-FFF2-40B4-BE49-F238E27FC236}">
                <a16:creationId xmlns:a16="http://schemas.microsoft.com/office/drawing/2014/main" id="{CF18D455-431D-49BA-B4A5-DD0AECAE5CE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59229112"/>
      </p:ext>
    </p:extLst>
  </p:cSld>
  <p:clrMapOvr>
    <a:masterClrMapping/>
  </p:clrMapOvr>
  <mc:AlternateContent xmlns:mc="http://schemas.openxmlformats.org/markup-compatibility/2006" xmlns:p14="http://schemas.microsoft.com/office/powerpoint/2010/main">
    <mc:Choice Requires="p14">
      <p:transition spd="slow" p14:dur="2000" advTm="22802"/>
    </mc:Choice>
    <mc:Fallback xmlns="">
      <p:transition spd="slow" advTm="22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Llun 6">
            <a:extLst>
              <a:ext uri="{FF2B5EF4-FFF2-40B4-BE49-F238E27FC236}">
                <a16:creationId xmlns:a16="http://schemas.microsoft.com/office/drawing/2014/main" id="{996E261B-D5B5-4146-84E5-2A6DF6DC2A9E}"/>
              </a:ext>
            </a:extLst>
          </p:cNvPr>
          <p:cNvPicPr>
            <a:picLocks noChangeAspect="1"/>
          </p:cNvPicPr>
          <p:nvPr/>
        </p:nvPicPr>
        <p:blipFill rotWithShape="1">
          <a:blip r:embed="rId5"/>
          <a:srcRect l="32763" t="14268" r="34079" b="25950"/>
          <a:stretch/>
        </p:blipFill>
        <p:spPr>
          <a:xfrm>
            <a:off x="340068" y="978568"/>
            <a:ext cx="5868227" cy="5951287"/>
          </a:xfrm>
          <a:prstGeom prst="rect">
            <a:avLst/>
          </a:prstGeom>
        </p:spPr>
      </p:pic>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pPr>
              <a:defRPr b="0" i="0"/>
            </a:pPr>
            <a:r>
              <a:rPr lang="1106" sz="2400"/>
              <a:t>Cwestiwn 3 (c) AA1 ac AA3 bandiau marciau</a:t>
            </a:r>
          </a:p>
        </p:txBody>
      </p:sp>
      <p:sp>
        <p:nvSpPr>
          <p:cNvPr id="4" name="Speech Bubble: Oval 3">
            <a:extLst>
              <a:ext uri="{FF2B5EF4-FFF2-40B4-BE49-F238E27FC236}">
                <a16:creationId xmlns:a16="http://schemas.microsoft.com/office/drawing/2014/main" id="{EEF1CFF5-7151-43A0-8533-0550602B19C9}"/>
              </a:ext>
            </a:extLst>
          </p:cNvPr>
          <p:cNvSpPr/>
          <p:nvPr/>
        </p:nvSpPr>
        <p:spPr>
          <a:xfrm>
            <a:off x="8618186" y="1736331"/>
            <a:ext cx="3233746" cy="3342068"/>
          </a:xfrm>
          <a:prstGeom prst="wedgeEllipseCallout">
            <a:avLst>
              <a:gd name="adj1" fmla="val -131569"/>
              <a:gd name="adj2" fmla="val -2962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85379C85-3F02-4BEB-B8C9-E732936A7742}"/>
              </a:ext>
            </a:extLst>
          </p:cNvPr>
          <p:cNvSpPr txBox="1"/>
          <p:nvPr/>
        </p:nvSpPr>
        <p:spPr>
          <a:xfrm>
            <a:off x="9111803" y="2240925"/>
            <a:ext cx="2520338" cy="2837474"/>
          </a:xfrm>
          <a:prstGeom prst="rect">
            <a:avLst/>
          </a:prstGeom>
          <a:noFill/>
        </p:spPr>
        <p:txBody>
          <a:bodyPr wrap="square" rtlCol="0">
            <a:spAutoFit/>
          </a:bodyPr>
          <a:lstStyle/>
          <a:p>
            <a:pPr>
              <a:defRPr b="0" i="0"/>
            </a:pPr>
            <a:r>
              <a:rPr lang="1106" altLang="en-US" dirty="0">
                <a:latin typeface="Arial" panose="020B0604020202020204" pitchFamily="34" charset="0"/>
              </a:rPr>
              <a:t>Mae hwn yn gynllun marcio seiliedig ar fandiau; mae'r marciau yma hefyd yn cael eu rhannu rhwng AA1 ac AA3 – felly mae angen i chi lunio barn ar eich ymateb cyn dyfarnu marc.</a:t>
            </a:r>
          </a:p>
          <a:p>
            <a:endParaRPr lang="en-GB" dirty="0"/>
          </a:p>
        </p:txBody>
      </p:sp>
      <p:pic>
        <p:nvPicPr>
          <p:cNvPr id="2" name="Audio 1">
            <a:hlinkClick r:id="" action="ppaction://media"/>
            <a:extLst>
              <a:ext uri="{FF2B5EF4-FFF2-40B4-BE49-F238E27FC236}">
                <a16:creationId xmlns:a16="http://schemas.microsoft.com/office/drawing/2014/main" id="{AC63F7C2-8D0D-4788-A843-E9FF03E767C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42895856"/>
      </p:ext>
    </p:extLst>
  </p:cSld>
  <p:clrMapOvr>
    <a:masterClrMapping/>
  </p:clrMapOvr>
  <mc:AlternateContent xmlns:mc="http://schemas.openxmlformats.org/markup-compatibility/2006" xmlns:p14="http://schemas.microsoft.com/office/powerpoint/2010/main">
    <mc:Choice Requires="p14">
      <p:transition spd="slow" p14:dur="2000" advTm="18738"/>
    </mc:Choice>
    <mc:Fallback xmlns="">
      <p:transition spd="slow" advTm="187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35176" y="208722"/>
            <a:ext cx="10223323" cy="447261"/>
          </a:xfrm>
        </p:spPr>
        <p:txBody>
          <a:bodyPr/>
          <a:lstStyle/>
          <a:p>
            <a:pPr>
              <a:defRPr b="0" i="0"/>
            </a:pPr>
            <a:r>
              <a:rPr lang="1106" sz="2400"/>
              <a:t>Sut ydw i'n mynd i'r afael â Chwestiwn 4?</a:t>
            </a:r>
          </a:p>
        </p:txBody>
      </p:sp>
      <p:sp>
        <p:nvSpPr>
          <p:cNvPr id="2" name="Rectangle 1">
            <a:extLst>
              <a:ext uri="{FF2B5EF4-FFF2-40B4-BE49-F238E27FC236}">
                <a16:creationId xmlns:a16="http://schemas.microsoft.com/office/drawing/2014/main" id="{598974D4-4020-4630-9048-1D73A97C1999}"/>
              </a:ext>
            </a:extLst>
          </p:cNvPr>
          <p:cNvSpPr/>
          <p:nvPr/>
        </p:nvSpPr>
        <p:spPr>
          <a:xfrm>
            <a:off x="335176" y="1305342"/>
            <a:ext cx="11411022" cy="3661258"/>
          </a:xfrm>
          <a:prstGeom prst="rect">
            <a:avLst/>
          </a:prstGeom>
        </p:spPr>
        <p:txBody>
          <a:bodyPr wrap="square">
            <a:spAutoFit/>
          </a:bodyPr>
          <a:lstStyle/>
          <a:p>
            <a:pPr>
              <a:spcBef>
                <a:spcPct val="0"/>
              </a:spcBef>
              <a:spcAft>
                <a:spcPct val="0"/>
              </a:spcAft>
              <a:defRPr b="0" i="0"/>
            </a:pPr>
            <a:r>
              <a:rPr lang="1106">
                <a:ea typeface="Cambria" panose="02040503050406030204" pitchFamily="18" charset="0"/>
                <a:cs typeface="Cambria" panose="02040503050406030204" pitchFamily="18" charset="0"/>
              </a:rPr>
              <a:t>Cwestiwn 4</a:t>
            </a:r>
          </a:p>
          <a:p>
            <a:pPr>
              <a:spcBef>
                <a:spcPct val="0"/>
              </a:spcBef>
              <a:spcAft>
                <a:spcPct val="0"/>
              </a:spcAft>
            </a:pPr>
            <a:endParaRPr lang="en-US">
              <a:ea typeface="Cambria" panose="02040503050406030204" pitchFamily="18" charset="0"/>
              <a:cs typeface="Cambria" panose="02040503050406030204" pitchFamily="18" charset="0"/>
            </a:endParaRPr>
          </a:p>
          <a:p>
            <a:pPr>
              <a:spcBef>
                <a:spcPct val="0"/>
              </a:spcBef>
              <a:spcAft>
                <a:spcPct val="0"/>
              </a:spcAft>
              <a:defRPr b="0" i="0"/>
            </a:pPr>
            <a:r>
              <a:rPr lang="1106">
                <a:ea typeface="Cambria" panose="02040503050406030204" pitchFamily="18" charset="0"/>
                <a:cs typeface="Cambria" panose="02040503050406030204" pitchFamily="18" charset="0"/>
              </a:rPr>
              <a:t>Y sgiliau sy'n cael eu profi:</a:t>
            </a:r>
          </a:p>
          <a:p>
            <a:pPr marL="714375" indent="-714375">
              <a:spcBef>
                <a:spcPct val="0"/>
              </a:spcBef>
              <a:spcAft>
                <a:spcPct val="0"/>
              </a:spcAft>
              <a:defRPr b="0" i="0"/>
            </a:pPr>
            <a:r>
              <a:rPr lang="1106">
                <a:ea typeface="Cambria" panose="02040503050406030204" pitchFamily="18" charset="0"/>
                <a:cs typeface="Cambria" panose="02040503050406030204" pitchFamily="18" charset="0"/>
              </a:rPr>
              <a:t>AA2 – cymhwyso gwybodaeth a dealltwriaeth o egwyddorion a chyd-destunau iechyd a gofal cymdeithasol</a:t>
            </a:r>
          </a:p>
          <a:p>
            <a:pPr marL="714375" indent="-714375">
              <a:spcBef>
                <a:spcPct val="0"/>
              </a:spcBef>
              <a:spcAft>
                <a:spcPct val="0"/>
              </a:spcAft>
              <a:defRPr b="0" i="0"/>
            </a:pPr>
            <a:r>
              <a:rPr lang="1106">
                <a:ea typeface="Cambria" panose="02040503050406030204" pitchFamily="18" charset="0"/>
                <a:cs typeface="Cambria" panose="02040503050406030204" pitchFamily="18" charset="0"/>
              </a:rPr>
              <a:t>AA3 – gwerthuso damcaniaethau ac ymarfer iechyd a gofal cymdeithasol er mwyn dangos dealltwriaeth, myfyrio ar y ffordd y gallant ddylanwadu ar ymarfer, ffurfio barn resymedig a dod i gasgliadau</a:t>
            </a:r>
          </a:p>
          <a:p>
            <a:pPr>
              <a:spcBef>
                <a:spcPct val="0"/>
              </a:spcBef>
              <a:spcAft>
                <a:spcPct val="0"/>
              </a:spcAft>
            </a:pPr>
            <a:endParaRPr lang="en-US">
              <a:ea typeface="Cambria" panose="02040503050406030204" pitchFamily="18" charset="0"/>
              <a:cs typeface="Cambria" panose="02040503050406030204" pitchFamily="18" charset="0"/>
            </a:endParaRPr>
          </a:p>
          <a:p>
            <a:pPr>
              <a:spcBef>
                <a:spcPct val="0"/>
              </a:spcBef>
              <a:spcAft>
                <a:spcPct val="0"/>
              </a:spcAft>
              <a:defRPr b="0" i="0"/>
            </a:pPr>
            <a:r>
              <a:rPr lang="1106">
                <a:ea typeface="Cambria" panose="02040503050406030204" pitchFamily="18" charset="0"/>
                <a:cs typeface="Cambria" panose="02040503050406030204" pitchFamily="18" charset="0"/>
              </a:rPr>
              <a:t>Dull:</a:t>
            </a:r>
          </a:p>
          <a:p>
            <a:pPr marL="342900" indent="-342900">
              <a:buFont typeface="Arial" panose="020B0604020202020204" pitchFamily="34" charset="0"/>
              <a:buChar char="•"/>
              <a:defRPr b="0" i="0"/>
            </a:pPr>
            <a:r>
              <a:rPr lang="1106">
                <a:ea typeface="Cambria" panose="02040503050406030204" pitchFamily="18" charset="0"/>
                <a:cs typeface="Cambria" panose="02040503050406030204" pitchFamily="18" charset="0"/>
              </a:rPr>
              <a:t>Darllenwch gwestiwn 4 (a) a (b).</a:t>
            </a:r>
          </a:p>
          <a:p>
            <a:pPr marL="342900" indent="-342900">
              <a:buFont typeface="Arial" panose="020B0604020202020204" pitchFamily="34" charset="0"/>
              <a:buChar char="•"/>
              <a:defRPr b="0" i="0"/>
            </a:pPr>
            <a:r>
              <a:rPr lang="1106">
                <a:ea typeface="Cambria" panose="02040503050406030204" pitchFamily="18" charset="0"/>
                <a:cs typeface="Cambria" panose="02040503050406030204" pitchFamily="18" charset="0"/>
              </a:rPr>
              <a:t>Amlygwch y geiriau allweddol/berfau gorchymyn. </a:t>
            </a:r>
          </a:p>
          <a:p>
            <a:pPr marL="342900" indent="-342900">
              <a:buFont typeface="Arial" panose="020B0604020202020204" pitchFamily="34" charset="0"/>
              <a:buChar char="•"/>
              <a:defRPr b="0" i="0"/>
            </a:pPr>
            <a:r>
              <a:rPr lang="1106">
                <a:ea typeface="Cambria" panose="02040503050406030204" pitchFamily="18" charset="0"/>
                <a:cs typeface="Cambria" panose="02040503050406030204" pitchFamily="18" charset="0"/>
              </a:rPr>
              <a:t>Gwiriwch nifer y marciau am bob rhan o'r cwestiwn er mwyn i chi allu treulio eich amser yn briodol.</a:t>
            </a:r>
          </a:p>
          <a:p>
            <a:pPr marL="342900" indent="-342900">
              <a:buFont typeface="Arial" panose="020B0604020202020204" pitchFamily="34" charset="0"/>
              <a:buChar char="•"/>
              <a:defRPr b="0" i="0"/>
            </a:pPr>
            <a:r>
              <a:rPr lang="1106">
                <a:ea typeface="Cambria" panose="02040503050406030204" pitchFamily="18" charset="0"/>
                <a:cs typeface="Cambria" panose="02040503050406030204" pitchFamily="18" charset="0"/>
              </a:rPr>
              <a:t>Meddyliwch yn ofalus am eich ateb. </a:t>
            </a:r>
          </a:p>
          <a:p>
            <a:pPr marL="342900" indent="-342900">
              <a:buFont typeface="Arial" panose="020B0604020202020204" pitchFamily="34" charset="0"/>
              <a:buChar char="•"/>
              <a:defRPr b="0" i="0"/>
            </a:pPr>
            <a:r>
              <a:rPr lang="1106">
                <a:ea typeface="Cambria" panose="02040503050406030204" pitchFamily="18" charset="0"/>
                <a:cs typeface="Cambria" panose="02040503050406030204" pitchFamily="18" charset="0"/>
              </a:rPr>
              <a:t>Mae nifer y llinellau sydd ar gael yn awgrymu hyd yr ymateb y mae ei angen.</a:t>
            </a:r>
          </a:p>
        </p:txBody>
      </p:sp>
      <p:pic>
        <p:nvPicPr>
          <p:cNvPr id="5" name="Audio 4">
            <a:hlinkClick r:id="" action="ppaction://media"/>
            <a:extLst>
              <a:ext uri="{FF2B5EF4-FFF2-40B4-BE49-F238E27FC236}">
                <a16:creationId xmlns:a16="http://schemas.microsoft.com/office/drawing/2014/main" id="{7842ED9D-DC9A-4486-B804-2B2DF2610CA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44580723"/>
      </p:ext>
    </p:extLst>
  </p:cSld>
  <p:clrMapOvr>
    <a:masterClrMapping/>
  </p:clrMapOvr>
  <mc:AlternateContent xmlns:mc="http://schemas.openxmlformats.org/markup-compatibility/2006" xmlns:p14="http://schemas.microsoft.com/office/powerpoint/2010/main">
    <mc:Choice Requires="p14">
      <p:transition spd="slow" p14:dur="2000" advTm="58515"/>
    </mc:Choice>
    <mc:Fallback xmlns="">
      <p:transition spd="slow" advTm="585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Llun 6">
            <a:extLst>
              <a:ext uri="{FF2B5EF4-FFF2-40B4-BE49-F238E27FC236}">
                <a16:creationId xmlns:a16="http://schemas.microsoft.com/office/drawing/2014/main" id="{1CE9BF88-0D5B-4CCA-98EB-94DBF8BC1DBF}"/>
              </a:ext>
            </a:extLst>
          </p:cNvPr>
          <p:cNvPicPr>
            <a:picLocks noChangeAspect="1"/>
          </p:cNvPicPr>
          <p:nvPr/>
        </p:nvPicPr>
        <p:blipFill rotWithShape="1">
          <a:blip r:embed="rId5"/>
          <a:srcRect l="29474" t="20351" r="30263" b="14322"/>
          <a:stretch/>
        </p:blipFill>
        <p:spPr>
          <a:xfrm>
            <a:off x="372481" y="1188923"/>
            <a:ext cx="6178426" cy="5638816"/>
          </a:xfrm>
          <a:prstGeom prst="rect">
            <a:avLst/>
          </a:prstGeom>
        </p:spPr>
      </p:pic>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166191"/>
            <a:ext cx="10223323" cy="447261"/>
          </a:xfrm>
        </p:spPr>
        <p:txBody>
          <a:bodyPr/>
          <a:lstStyle/>
          <a:p>
            <a:pPr>
              <a:defRPr b="0" i="0"/>
            </a:pPr>
            <a:r>
              <a:rPr lang="1106" sz="2400"/>
              <a:t>Cwestiwn 4 (a), AA2</a:t>
            </a:r>
          </a:p>
        </p:txBody>
      </p:sp>
      <p:sp>
        <p:nvSpPr>
          <p:cNvPr id="5" name="Speech Bubble: Oval 4">
            <a:extLst>
              <a:ext uri="{FF2B5EF4-FFF2-40B4-BE49-F238E27FC236}">
                <a16:creationId xmlns:a16="http://schemas.microsoft.com/office/drawing/2014/main" id="{32899EC1-5DAF-4977-97C2-DA8A78640141}"/>
              </a:ext>
            </a:extLst>
          </p:cNvPr>
          <p:cNvSpPr/>
          <p:nvPr/>
        </p:nvSpPr>
        <p:spPr>
          <a:xfrm>
            <a:off x="6550907" y="2125015"/>
            <a:ext cx="5362051" cy="3750800"/>
          </a:xfrm>
          <a:prstGeom prst="wedgeEllipseCallout">
            <a:avLst>
              <a:gd name="adj1" fmla="val -121403"/>
              <a:gd name="adj2" fmla="val -4563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CD78EFBD-57C0-4080-BA0C-4C97DB6D02ED}"/>
              </a:ext>
            </a:extLst>
          </p:cNvPr>
          <p:cNvSpPr txBox="1"/>
          <p:nvPr/>
        </p:nvSpPr>
        <p:spPr>
          <a:xfrm>
            <a:off x="7295882" y="2756080"/>
            <a:ext cx="4054456" cy="2837474"/>
          </a:xfrm>
          <a:prstGeom prst="rect">
            <a:avLst/>
          </a:prstGeom>
          <a:noFill/>
        </p:spPr>
        <p:txBody>
          <a:bodyPr wrap="square" rtlCol="0">
            <a:spAutoFit/>
          </a:bodyPr>
          <a:lstStyle/>
          <a:p>
            <a:pPr>
              <a:defRPr b="0" i="0"/>
            </a:pPr>
            <a:r>
              <a:rPr lang="1106"/>
              <a:t>Y gair gorchymyn yma yw 'Esboniwch' – rhoi manylion a rhesymau dros sut a pham mae rhywbeth fel y mae. </a:t>
            </a:r>
          </a:p>
          <a:p>
            <a:endParaRPr lang="en-GB"/>
          </a:p>
          <a:p>
            <a:pPr>
              <a:defRPr b="0" i="0"/>
            </a:pPr>
            <a:r>
              <a:rPr lang="1106"/>
              <a:t>Meddyliwch yn ofalus am eich ateb. Geiriau allweddol i'w tanlinellu yw 'lleihau effeithiau', 'clwy'r pennau a chlefydau trosglwyddadwy eraill yn ystod plentyndod' ac 'yng Nghymru'.</a:t>
            </a:r>
          </a:p>
          <a:p>
            <a:endParaRPr lang="en-GB"/>
          </a:p>
        </p:txBody>
      </p:sp>
      <p:pic>
        <p:nvPicPr>
          <p:cNvPr id="4" name="Audio 3">
            <a:hlinkClick r:id="" action="ppaction://media"/>
            <a:extLst>
              <a:ext uri="{FF2B5EF4-FFF2-40B4-BE49-F238E27FC236}">
                <a16:creationId xmlns:a16="http://schemas.microsoft.com/office/drawing/2014/main" id="{CC0C81CF-1780-4CDB-85D2-455A04CC727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81219482"/>
      </p:ext>
    </p:extLst>
  </p:cSld>
  <p:clrMapOvr>
    <a:masterClrMapping/>
  </p:clrMapOvr>
  <mc:AlternateContent xmlns:mc="http://schemas.openxmlformats.org/markup-compatibility/2006" xmlns:p14="http://schemas.microsoft.com/office/powerpoint/2010/main">
    <mc:Choice Requires="p14">
      <p:transition spd="slow" p14:dur="2000" advTm="36595"/>
    </mc:Choice>
    <mc:Fallback xmlns="">
      <p:transition spd="slow" advTm="365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Llun 9">
            <a:extLst>
              <a:ext uri="{FF2B5EF4-FFF2-40B4-BE49-F238E27FC236}">
                <a16:creationId xmlns:a16="http://schemas.microsoft.com/office/drawing/2014/main" id="{EF35BD18-5107-4C46-A3FA-EBF3C7874E28}"/>
              </a:ext>
            </a:extLst>
          </p:cNvPr>
          <p:cNvPicPr>
            <a:picLocks noChangeAspect="1"/>
          </p:cNvPicPr>
          <p:nvPr/>
        </p:nvPicPr>
        <p:blipFill rotWithShape="1">
          <a:blip r:embed="rId5"/>
          <a:srcRect l="33421" t="11479" r="33553" b="43688"/>
          <a:stretch/>
        </p:blipFill>
        <p:spPr>
          <a:xfrm>
            <a:off x="304800" y="908814"/>
            <a:ext cx="7555832" cy="5769493"/>
          </a:xfrm>
          <a:prstGeom prst="rect">
            <a:avLst/>
          </a:prstGeom>
        </p:spPr>
      </p:pic>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pPr>
              <a:defRPr b="0" i="0"/>
            </a:pPr>
            <a:r>
              <a:rPr lang="1106" sz="2400"/>
              <a:t>Cwestiwn 4 (a) AA2 cynllun marcio</a:t>
            </a:r>
          </a:p>
        </p:txBody>
      </p:sp>
      <p:sp>
        <p:nvSpPr>
          <p:cNvPr id="6" name="Speech Bubble: Oval 5">
            <a:extLst>
              <a:ext uri="{FF2B5EF4-FFF2-40B4-BE49-F238E27FC236}">
                <a16:creationId xmlns:a16="http://schemas.microsoft.com/office/drawing/2014/main" id="{A8C88FF3-2C35-45C0-A238-48EA22ED96AF}"/>
              </a:ext>
            </a:extLst>
          </p:cNvPr>
          <p:cNvSpPr/>
          <p:nvPr/>
        </p:nvSpPr>
        <p:spPr>
          <a:xfrm>
            <a:off x="7705457" y="787319"/>
            <a:ext cx="4333741" cy="2013692"/>
          </a:xfrm>
          <a:prstGeom prst="wedgeEllipseCallout">
            <a:avLst>
              <a:gd name="adj1" fmla="val -64685"/>
              <a:gd name="adj2" fmla="val 53313"/>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9C26AEAA-4976-4AF6-99E5-589EA3B2E70B}"/>
              </a:ext>
            </a:extLst>
          </p:cNvPr>
          <p:cNvSpPr txBox="1"/>
          <p:nvPr/>
        </p:nvSpPr>
        <p:spPr>
          <a:xfrm>
            <a:off x="8454477" y="1030309"/>
            <a:ext cx="3737242" cy="2013692"/>
          </a:xfrm>
          <a:prstGeom prst="rect">
            <a:avLst/>
          </a:prstGeom>
          <a:noFill/>
        </p:spPr>
        <p:txBody>
          <a:bodyPr wrap="square" rtlCol="0">
            <a:spAutoFit/>
          </a:bodyPr>
          <a:lstStyle/>
          <a:p>
            <a:pPr>
              <a:defRPr b="0" i="0"/>
            </a:pPr>
            <a:r>
              <a:rPr lang="1106" dirty="0"/>
              <a:t>Rydym yn chwilio yma am dystiolaeth eich bod yn gallu dangos eich gwybodaeth am ddarpariaeth iechyd a gofal cymdeithasol yng Nghymru.</a:t>
            </a:r>
          </a:p>
          <a:p>
            <a:endParaRPr lang="en-US" dirty="0"/>
          </a:p>
          <a:p>
            <a:endParaRPr lang="en-GB" dirty="0"/>
          </a:p>
        </p:txBody>
      </p:sp>
      <p:sp>
        <p:nvSpPr>
          <p:cNvPr id="7" name="Speech Bubble: Oval 6">
            <a:extLst>
              <a:ext uri="{FF2B5EF4-FFF2-40B4-BE49-F238E27FC236}">
                <a16:creationId xmlns:a16="http://schemas.microsoft.com/office/drawing/2014/main" id="{4207119D-1C7E-4E56-93E4-34E47B2D4016}"/>
              </a:ext>
            </a:extLst>
          </p:cNvPr>
          <p:cNvSpPr/>
          <p:nvPr/>
        </p:nvSpPr>
        <p:spPr>
          <a:xfrm>
            <a:off x="9560814" y="3532246"/>
            <a:ext cx="2478383" cy="2295445"/>
          </a:xfrm>
          <a:prstGeom prst="wedgeEllipseCallout">
            <a:avLst>
              <a:gd name="adj1" fmla="val -67639"/>
              <a:gd name="adj2" fmla="val 266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0453FDFB-8FAB-4141-A59A-96D073283CA3}"/>
              </a:ext>
            </a:extLst>
          </p:cNvPr>
          <p:cNvSpPr txBox="1"/>
          <p:nvPr/>
        </p:nvSpPr>
        <p:spPr>
          <a:xfrm>
            <a:off x="10050125" y="3852851"/>
            <a:ext cx="1837075" cy="1739098"/>
          </a:xfrm>
          <a:prstGeom prst="rect">
            <a:avLst/>
          </a:prstGeom>
          <a:noFill/>
        </p:spPr>
        <p:txBody>
          <a:bodyPr wrap="square" rtlCol="0">
            <a:spAutoFit/>
          </a:bodyPr>
          <a:lstStyle/>
          <a:p>
            <a:pPr>
              <a:defRPr b="0" i="0"/>
            </a:pPr>
            <a:r>
              <a:rPr lang="1106" altLang="en-US" dirty="0">
                <a:latin typeface="Arial" panose="020B0604020202020204" pitchFamily="34" charset="0"/>
              </a:rPr>
              <a:t>Edrychwch ar eich atebion a thanlinellwch unrhyw beth sydd yn y rhestr hon.</a:t>
            </a:r>
          </a:p>
        </p:txBody>
      </p:sp>
      <p:pic>
        <p:nvPicPr>
          <p:cNvPr id="11" name="Llun 10">
            <a:extLst>
              <a:ext uri="{FF2B5EF4-FFF2-40B4-BE49-F238E27FC236}">
                <a16:creationId xmlns:a16="http://schemas.microsoft.com/office/drawing/2014/main" id="{95D8AF1C-59AF-4C9A-AC18-2C3AF96399ED}"/>
              </a:ext>
            </a:extLst>
          </p:cNvPr>
          <p:cNvPicPr>
            <a:picLocks noChangeAspect="1"/>
          </p:cNvPicPr>
          <p:nvPr/>
        </p:nvPicPr>
        <p:blipFill rotWithShape="1">
          <a:blip r:embed="rId5"/>
          <a:srcRect l="38231" t="56650" r="46711" b="15939"/>
          <a:stretch/>
        </p:blipFill>
        <p:spPr>
          <a:xfrm>
            <a:off x="4800614" y="2961376"/>
            <a:ext cx="3653863" cy="3741344"/>
          </a:xfrm>
          <a:prstGeom prst="rect">
            <a:avLst/>
          </a:prstGeom>
        </p:spPr>
      </p:pic>
      <p:pic>
        <p:nvPicPr>
          <p:cNvPr id="2" name="Audio 1">
            <a:hlinkClick r:id="" action="ppaction://media"/>
            <a:extLst>
              <a:ext uri="{FF2B5EF4-FFF2-40B4-BE49-F238E27FC236}">
                <a16:creationId xmlns:a16="http://schemas.microsoft.com/office/drawing/2014/main" id="{0E036F3D-FB05-49FE-95F9-292F5CD2A9B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6067987"/>
      </p:ext>
    </p:extLst>
  </p:cSld>
  <p:clrMapOvr>
    <a:masterClrMapping/>
  </p:clrMapOvr>
  <mc:AlternateContent xmlns:mc="http://schemas.openxmlformats.org/markup-compatibility/2006" xmlns:p14="http://schemas.microsoft.com/office/powerpoint/2010/main">
    <mc:Choice Requires="p14">
      <p:transition spd="slow" p14:dur="2000" advTm="20596"/>
    </mc:Choice>
    <mc:Fallback xmlns="">
      <p:transition spd="slow" advTm="205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ADC4568-984B-42F0-8C80-B474D974D126}"/>
              </a:ext>
            </a:extLst>
          </p:cNvPr>
          <p:cNvSpPr/>
          <p:nvPr/>
        </p:nvSpPr>
        <p:spPr>
          <a:xfrm>
            <a:off x="248708" y="298405"/>
            <a:ext cx="4389427" cy="457657"/>
          </a:xfrm>
          <a:prstGeom prst="rect">
            <a:avLst/>
          </a:prstGeom>
        </p:spPr>
        <p:txBody>
          <a:bodyPr wrap="none">
            <a:spAutoFit/>
          </a:bodyPr>
          <a:lstStyle/>
          <a:p>
            <a:pPr algn="ctr">
              <a:defRPr b="0" i="0"/>
            </a:pPr>
            <a:r>
              <a:rPr lang="1106" sz="2400" dirty="0">
                <a:solidFill>
                  <a:srgbClr val="0070C0"/>
                </a:solidFill>
              </a:rPr>
              <a:t>Beth ddylwn i ei wneud gyntaf?</a:t>
            </a:r>
          </a:p>
        </p:txBody>
      </p:sp>
      <p:sp>
        <p:nvSpPr>
          <p:cNvPr id="6" name="Content Placeholder 2">
            <a:extLst>
              <a:ext uri="{FF2B5EF4-FFF2-40B4-BE49-F238E27FC236}">
                <a16:creationId xmlns:a16="http://schemas.microsoft.com/office/drawing/2014/main" id="{63DE265A-F354-4C61-8EA5-2690E9464F26}"/>
              </a:ext>
            </a:extLst>
          </p:cNvPr>
          <p:cNvSpPr txBox="1"/>
          <p:nvPr/>
        </p:nvSpPr>
        <p:spPr>
          <a:xfrm>
            <a:off x="287547" y="1187139"/>
            <a:ext cx="8701177" cy="740230"/>
          </a:xfrm>
          <a:prstGeom prst="rect">
            <a:avLst/>
          </a:prstGeom>
        </p:spPr>
        <p:txBody>
          <a:bodyPr>
            <a:normAutofit/>
          </a:bodyPr>
          <a:lstStyle>
            <a:lvl1pPr marL="0" marR="0" indent="0" algn="l" defTabSz="914400" rtl="0" eaLnBrk="1" fontAlgn="auto" latinLnBrk="0" hangingPunct="1">
              <a:lnSpc>
                <a:spcPct val="100000"/>
              </a:lnSpc>
              <a:spcBef>
                <a:spcPts val="1000"/>
              </a:spcBef>
              <a:spcAft>
                <a:spcPts val="600"/>
              </a:spcAft>
              <a:buClr>
                <a:srgbClr val="F94130"/>
              </a:buClr>
              <a:buSzTx/>
              <a:buFont typeface="Arial"/>
              <a:buNone/>
              <a:defRPr lang="en-US" sz="1800" b="0" kern="1200">
                <a:solidFill>
                  <a:schemeClr val="accent1"/>
                </a:solidFill>
                <a:latin typeface="+mn-lt"/>
                <a:ea typeface="+mn-ea"/>
                <a:cs typeface="+mn-cs"/>
              </a:defRPr>
            </a:lvl1pPr>
            <a:lvl2pPr marL="7937" indent="0" algn="l" defTabSz="914400" rtl="0" eaLnBrk="1" latinLnBrk="0" hangingPunct="1">
              <a:lnSpc>
                <a:spcPct val="100000"/>
              </a:lnSpc>
              <a:spcBef>
                <a:spcPct val="0"/>
              </a:spcBef>
              <a:spcAft>
                <a:spcPts val="600"/>
              </a:spcAft>
              <a:buClr>
                <a:schemeClr val="tx2"/>
              </a:buClr>
              <a:buFont typeface="Arial"/>
              <a:buNone/>
              <a:defRPr lang="en-US" sz="1600" kern="1200">
                <a:solidFill>
                  <a:schemeClr val="tx1"/>
                </a:solidFill>
                <a:latin typeface="+mn-lt"/>
                <a:ea typeface="+mn-ea"/>
                <a:cs typeface="+mn-cs"/>
              </a:defRPr>
            </a:lvl2pPr>
            <a:lvl3pPr marL="222250" marR="0" indent="-214313" algn="l" defTabSz="914400" rtl="0" eaLnBrk="1" fontAlgn="auto" latinLnBrk="0" hangingPunct="1">
              <a:lnSpc>
                <a:spcPct val="100000"/>
              </a:lnSpc>
              <a:spcBef>
                <a:spcPct val="0"/>
              </a:spcBef>
              <a:spcAft>
                <a:spcPts val="600"/>
              </a:spcAft>
              <a:buClr>
                <a:srgbClr val="F94130"/>
              </a:buClr>
              <a:buSzTx/>
              <a:buFont typeface="Arial" panose="020B0604020202020204" pitchFamily="34" charset="0"/>
              <a:buChar char="•"/>
              <a:defRPr lang="en-US" sz="1400" b="0" kern="1200">
                <a:solidFill>
                  <a:schemeClr val="tx1"/>
                </a:solidFill>
                <a:latin typeface="+mn-lt"/>
                <a:ea typeface="+mn-ea"/>
                <a:cs typeface="+mn-cs"/>
              </a:defRPr>
            </a:lvl3pPr>
            <a:lvl4pPr marL="222250" indent="0" algn="l" defTabSz="914400" rtl="0" eaLnBrk="1" latinLnBrk="0" hangingPunct="1">
              <a:lnSpc>
                <a:spcPct val="100000"/>
              </a:lnSpc>
              <a:spcBef>
                <a:spcPct val="0"/>
              </a:spcBef>
              <a:spcAft>
                <a:spcPts val="600"/>
              </a:spcAft>
              <a:buClr>
                <a:schemeClr val="tx2"/>
              </a:buClr>
              <a:buFont typeface="Arial"/>
              <a:buNone/>
              <a:defRPr sz="1200" b="1" kern="1200">
                <a:solidFill>
                  <a:schemeClr val="tx1"/>
                </a:solidFill>
                <a:latin typeface="+mn-lt"/>
                <a:ea typeface="+mn-ea"/>
                <a:cs typeface="+mn-cs"/>
              </a:defRPr>
            </a:lvl4pPr>
            <a:lvl5pPr marL="446088" indent="-187325" algn="l" defTabSz="914400" rtl="0" eaLnBrk="1" latinLnBrk="0" hangingPunct="1">
              <a:lnSpc>
                <a:spcPct val="100000"/>
              </a:lnSpc>
              <a:spcBef>
                <a:spcPct val="0"/>
              </a:spcBef>
              <a:spcAft>
                <a:spcPts val="600"/>
              </a:spcAft>
              <a:buClr>
                <a:schemeClr val="tx2"/>
              </a:buClr>
              <a:buFont typeface="Arial"/>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61912">
              <a:defRPr b="0" i="0"/>
            </a:pPr>
            <a:r>
              <a:rPr lang="1106" sz="2800">
                <a:solidFill>
                  <a:schemeClr val="tx1"/>
                </a:solidFill>
                <a:ea typeface="Cambria" panose="02040503050406030204" pitchFamily="18" charset="0"/>
                <a:cs typeface="Cambria" panose="02040503050406030204" pitchFamily="18" charset="0"/>
              </a:rPr>
              <a:t>1. Darllen clawr blaen y papur arholiad.</a:t>
            </a:r>
          </a:p>
          <a:p>
            <a:endParaRPr lang="en-GB" sz="3600"/>
          </a:p>
        </p:txBody>
      </p:sp>
      <p:sp>
        <p:nvSpPr>
          <p:cNvPr id="8" name="Rectangle 7">
            <a:extLst>
              <a:ext uri="{FF2B5EF4-FFF2-40B4-BE49-F238E27FC236}">
                <a16:creationId xmlns:a16="http://schemas.microsoft.com/office/drawing/2014/main" id="{6E925046-4688-4134-8985-863858B9DD9C}"/>
              </a:ext>
            </a:extLst>
          </p:cNvPr>
          <p:cNvSpPr/>
          <p:nvPr/>
        </p:nvSpPr>
        <p:spPr>
          <a:xfrm>
            <a:off x="397715" y="5335129"/>
            <a:ext cx="11322846" cy="945825"/>
          </a:xfrm>
          <a:prstGeom prst="rect">
            <a:avLst/>
          </a:prstGeom>
        </p:spPr>
        <p:txBody>
          <a:bodyPr wrap="square">
            <a:spAutoFit/>
          </a:bodyPr>
          <a:lstStyle/>
          <a:p>
            <a:pPr marL="446088" indent="-446088">
              <a:tabLst>
                <a:tab pos="357188" algn="l"/>
              </a:tabLst>
              <a:defRPr b="0" i="0"/>
            </a:pPr>
            <a:r>
              <a:rPr lang="1106" sz="2800">
                <a:ea typeface="Cambria" panose="02040503050406030204" pitchFamily="18" charset="0"/>
                <a:cs typeface="Cambria" panose="02040503050406030204" pitchFamily="18" charset="0"/>
              </a:rPr>
              <a:t>2. Gwnewch yn siŵr bod eich enw a'ch rhif ymgeisydd ar eich llyfryn ateb.</a:t>
            </a:r>
          </a:p>
        </p:txBody>
      </p:sp>
      <p:pic>
        <p:nvPicPr>
          <p:cNvPr id="4" name="Llun 3">
            <a:extLst>
              <a:ext uri="{FF2B5EF4-FFF2-40B4-BE49-F238E27FC236}">
                <a16:creationId xmlns:a16="http://schemas.microsoft.com/office/drawing/2014/main" id="{26679FF5-F3B6-4605-9BBC-55853DD42CBA}"/>
              </a:ext>
            </a:extLst>
          </p:cNvPr>
          <p:cNvPicPr>
            <a:picLocks noChangeAspect="1"/>
          </p:cNvPicPr>
          <p:nvPr/>
        </p:nvPicPr>
        <p:blipFill rotWithShape="1">
          <a:blip r:embed="rId5"/>
          <a:srcRect l="30000" t="45073" r="31053" b="24679"/>
          <a:stretch/>
        </p:blipFill>
        <p:spPr>
          <a:xfrm>
            <a:off x="868023" y="1927368"/>
            <a:ext cx="7692406" cy="3360621"/>
          </a:xfrm>
          <a:prstGeom prst="rect">
            <a:avLst/>
          </a:prstGeom>
        </p:spPr>
      </p:pic>
      <p:pic>
        <p:nvPicPr>
          <p:cNvPr id="7" name="Audio 6">
            <a:hlinkClick r:id="" action="ppaction://media"/>
            <a:extLst>
              <a:ext uri="{FF2B5EF4-FFF2-40B4-BE49-F238E27FC236}">
                <a16:creationId xmlns:a16="http://schemas.microsoft.com/office/drawing/2014/main" id="{05ED2A63-6272-4601-A390-D3D149973CC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10039322"/>
      </p:ext>
    </p:extLst>
  </p:cSld>
  <p:clrMapOvr>
    <a:masterClrMapping/>
  </p:clrMapOvr>
  <mc:AlternateContent xmlns:mc="http://schemas.openxmlformats.org/markup-compatibility/2006" xmlns:p14="http://schemas.microsoft.com/office/powerpoint/2010/main">
    <mc:Choice Requires="p14">
      <p:transition spd="slow" p14:dur="2000" advTm="22593"/>
    </mc:Choice>
    <mc:Fallback xmlns="">
      <p:transition spd="slow" advTm="225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Llun 6">
            <a:extLst>
              <a:ext uri="{FF2B5EF4-FFF2-40B4-BE49-F238E27FC236}">
                <a16:creationId xmlns:a16="http://schemas.microsoft.com/office/drawing/2014/main" id="{B7CFE661-BE59-4925-9217-FBD6BB8F2E88}"/>
              </a:ext>
            </a:extLst>
          </p:cNvPr>
          <p:cNvPicPr>
            <a:picLocks noChangeAspect="1"/>
          </p:cNvPicPr>
          <p:nvPr/>
        </p:nvPicPr>
        <p:blipFill rotWithShape="1">
          <a:blip r:embed="rId5"/>
          <a:srcRect l="32895" t="16024" r="34342" b="52749"/>
          <a:stretch/>
        </p:blipFill>
        <p:spPr>
          <a:xfrm>
            <a:off x="340068" y="938095"/>
            <a:ext cx="8033911" cy="4307176"/>
          </a:xfrm>
          <a:prstGeom prst="rect">
            <a:avLst/>
          </a:prstGeom>
        </p:spPr>
      </p:pic>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pPr>
              <a:defRPr b="0" i="0"/>
            </a:pPr>
            <a:r>
              <a:rPr lang="1106" sz="2400"/>
              <a:t>Cwestiwn 4 (a) AA2 bandiau marciau</a:t>
            </a:r>
          </a:p>
        </p:txBody>
      </p:sp>
      <p:sp>
        <p:nvSpPr>
          <p:cNvPr id="4" name="Speech Bubble: Oval 3">
            <a:extLst>
              <a:ext uri="{FF2B5EF4-FFF2-40B4-BE49-F238E27FC236}">
                <a16:creationId xmlns:a16="http://schemas.microsoft.com/office/drawing/2014/main" id="{81E150AF-DC46-4196-BD5B-2A034CB5019E}"/>
              </a:ext>
            </a:extLst>
          </p:cNvPr>
          <p:cNvSpPr/>
          <p:nvPr/>
        </p:nvSpPr>
        <p:spPr>
          <a:xfrm>
            <a:off x="8502276" y="3079636"/>
            <a:ext cx="3233746" cy="3019826"/>
          </a:xfrm>
          <a:prstGeom prst="wedgeEllipseCallout">
            <a:avLst>
              <a:gd name="adj1" fmla="val -77406"/>
              <a:gd name="adj2" fmla="val -35166"/>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CDF556BB-20DB-4C87-A0D9-9D773E1428C6}"/>
              </a:ext>
            </a:extLst>
          </p:cNvPr>
          <p:cNvSpPr txBox="1"/>
          <p:nvPr/>
        </p:nvSpPr>
        <p:spPr>
          <a:xfrm>
            <a:off x="9128909" y="3745343"/>
            <a:ext cx="2275394" cy="2013692"/>
          </a:xfrm>
          <a:prstGeom prst="rect">
            <a:avLst/>
          </a:prstGeom>
          <a:noFill/>
        </p:spPr>
        <p:txBody>
          <a:bodyPr wrap="square" rtlCol="0">
            <a:spAutoFit/>
          </a:bodyPr>
          <a:lstStyle/>
          <a:p>
            <a:pPr>
              <a:defRPr b="0" i="0"/>
            </a:pPr>
            <a:r>
              <a:rPr lang="1106" altLang="en-US">
                <a:latin typeface="Arial" panose="020B0604020202020204" pitchFamily="34" charset="0"/>
              </a:rPr>
              <a:t>Cynllun marcio seiliedig ar fandiau yw hwn – felly mae angen i chi lunio barn ar eich ymateb cyn dyfarnu marc.</a:t>
            </a:r>
          </a:p>
          <a:p>
            <a:endParaRPr lang="en-GB"/>
          </a:p>
        </p:txBody>
      </p:sp>
      <p:pic>
        <p:nvPicPr>
          <p:cNvPr id="5" name="Audio 4">
            <a:hlinkClick r:id="" action="ppaction://media"/>
            <a:extLst>
              <a:ext uri="{FF2B5EF4-FFF2-40B4-BE49-F238E27FC236}">
                <a16:creationId xmlns:a16="http://schemas.microsoft.com/office/drawing/2014/main" id="{F4605D1B-8DAB-42D0-9F37-945CFE62A6D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81152745"/>
      </p:ext>
    </p:extLst>
  </p:cSld>
  <p:clrMapOvr>
    <a:masterClrMapping/>
  </p:clrMapOvr>
  <mc:AlternateContent xmlns:mc="http://schemas.openxmlformats.org/markup-compatibility/2006" xmlns:p14="http://schemas.microsoft.com/office/powerpoint/2010/main">
    <mc:Choice Requires="p14">
      <p:transition spd="slow" p14:dur="2000" advTm="13468"/>
    </mc:Choice>
    <mc:Fallback xmlns="">
      <p:transition spd="slow" advTm="134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Llun 6">
            <a:extLst>
              <a:ext uri="{FF2B5EF4-FFF2-40B4-BE49-F238E27FC236}">
                <a16:creationId xmlns:a16="http://schemas.microsoft.com/office/drawing/2014/main" id="{4F8FB662-9D09-44A7-AB86-3EDA3D6D7CB3}"/>
              </a:ext>
            </a:extLst>
          </p:cNvPr>
          <p:cNvPicPr>
            <a:picLocks noChangeAspect="1"/>
          </p:cNvPicPr>
          <p:nvPr/>
        </p:nvPicPr>
        <p:blipFill rotWithShape="1">
          <a:blip r:embed="rId5"/>
          <a:srcRect l="32500" t="12632" r="29605" b="16725"/>
          <a:stretch/>
        </p:blipFill>
        <p:spPr>
          <a:xfrm>
            <a:off x="483075" y="1006642"/>
            <a:ext cx="5500629" cy="5768020"/>
          </a:xfrm>
          <a:prstGeom prst="rect">
            <a:avLst/>
          </a:prstGeom>
        </p:spPr>
      </p:pic>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166191"/>
            <a:ext cx="10223323" cy="447261"/>
          </a:xfrm>
        </p:spPr>
        <p:txBody>
          <a:bodyPr/>
          <a:lstStyle/>
          <a:p>
            <a:pPr>
              <a:defRPr b="0" i="0"/>
            </a:pPr>
            <a:r>
              <a:rPr lang="1106" sz="2400"/>
              <a:t>Cwestiwn 4 (b), AA3</a:t>
            </a:r>
          </a:p>
        </p:txBody>
      </p:sp>
      <p:sp>
        <p:nvSpPr>
          <p:cNvPr id="4" name="Speech Bubble: Oval 3">
            <a:extLst>
              <a:ext uri="{FF2B5EF4-FFF2-40B4-BE49-F238E27FC236}">
                <a16:creationId xmlns:a16="http://schemas.microsoft.com/office/drawing/2014/main" id="{9A0F5953-A67D-4686-9C36-AF9B0F97CA56}"/>
              </a:ext>
            </a:extLst>
          </p:cNvPr>
          <p:cNvSpPr/>
          <p:nvPr/>
        </p:nvSpPr>
        <p:spPr>
          <a:xfrm>
            <a:off x="7118524" y="1448873"/>
            <a:ext cx="4259961" cy="3689797"/>
          </a:xfrm>
          <a:prstGeom prst="wedgeEllipseCallout">
            <a:avLst>
              <a:gd name="adj1" fmla="val -180973"/>
              <a:gd name="adj2" fmla="val -52266"/>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7B4B9268-9911-42C8-931E-6A1A41E11BAB}"/>
              </a:ext>
            </a:extLst>
          </p:cNvPr>
          <p:cNvSpPr txBox="1"/>
          <p:nvPr/>
        </p:nvSpPr>
        <p:spPr>
          <a:xfrm>
            <a:off x="7708005" y="1951149"/>
            <a:ext cx="3674149" cy="2837474"/>
          </a:xfrm>
          <a:prstGeom prst="rect">
            <a:avLst/>
          </a:prstGeom>
          <a:noFill/>
        </p:spPr>
        <p:txBody>
          <a:bodyPr wrap="square" rtlCol="0">
            <a:spAutoFit/>
          </a:bodyPr>
          <a:lstStyle/>
          <a:p>
            <a:pPr>
              <a:defRPr b="0" i="0"/>
            </a:pPr>
            <a:r>
              <a:rPr lang="1106"/>
              <a:t>Y gair gorchymyn yma yw 'Archwiliwch' – ymchwilio'n agos ac yn fanwl.</a:t>
            </a:r>
          </a:p>
          <a:p>
            <a:endParaRPr lang="en-GB"/>
          </a:p>
          <a:p>
            <a:pPr>
              <a:defRPr b="0" i="0"/>
            </a:pPr>
            <a:r>
              <a:rPr lang="1106"/>
              <a:t>Mae hwn yn gwestiwn tariff uchel.  Cynlluniwch eich ateb yn ofalus.</a:t>
            </a:r>
          </a:p>
          <a:p>
            <a:endParaRPr lang="en-GB"/>
          </a:p>
          <a:p>
            <a:pPr>
              <a:defRPr b="0" i="0"/>
            </a:pPr>
            <a:r>
              <a:rPr lang="1106"/>
              <a:t>Geiriau allweddol – 'rôl', 'monitro', 'iechyd', 'y wlad' (Cymru).</a:t>
            </a:r>
          </a:p>
          <a:p>
            <a:endParaRPr lang="en-GB"/>
          </a:p>
        </p:txBody>
      </p:sp>
      <p:pic>
        <p:nvPicPr>
          <p:cNvPr id="2" name="Audio 1">
            <a:hlinkClick r:id="" action="ppaction://media"/>
            <a:extLst>
              <a:ext uri="{FF2B5EF4-FFF2-40B4-BE49-F238E27FC236}">
                <a16:creationId xmlns:a16="http://schemas.microsoft.com/office/drawing/2014/main" id="{DE65FC4A-4D49-47ED-B3A5-67B5D5E52B9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88851026"/>
      </p:ext>
    </p:extLst>
  </p:cSld>
  <p:clrMapOvr>
    <a:masterClrMapping/>
  </p:clrMapOvr>
  <mc:AlternateContent xmlns:mc="http://schemas.openxmlformats.org/markup-compatibility/2006" xmlns:p14="http://schemas.microsoft.com/office/powerpoint/2010/main">
    <mc:Choice Requires="p14">
      <p:transition spd="slow" p14:dur="2000" advTm="33971"/>
    </mc:Choice>
    <mc:Fallback xmlns="">
      <p:transition spd="slow" advTm="339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Llun 6">
            <a:extLst>
              <a:ext uri="{FF2B5EF4-FFF2-40B4-BE49-F238E27FC236}">
                <a16:creationId xmlns:a16="http://schemas.microsoft.com/office/drawing/2014/main" id="{0B50AC6F-CBC6-4897-B337-7C17740D3CF4}"/>
              </a:ext>
            </a:extLst>
          </p:cNvPr>
          <p:cNvPicPr>
            <a:picLocks noChangeAspect="1"/>
          </p:cNvPicPr>
          <p:nvPr/>
        </p:nvPicPr>
        <p:blipFill rotWithShape="1">
          <a:blip r:embed="rId5"/>
          <a:srcRect l="32105" t="14970" r="33158" b="34269"/>
          <a:stretch/>
        </p:blipFill>
        <p:spPr>
          <a:xfrm>
            <a:off x="340068" y="898357"/>
            <a:ext cx="7135553" cy="5865211"/>
          </a:xfrm>
          <a:prstGeom prst="rect">
            <a:avLst/>
          </a:prstGeom>
        </p:spPr>
      </p:pic>
      <p:pic>
        <p:nvPicPr>
          <p:cNvPr id="10" name="Llun 9">
            <a:extLst>
              <a:ext uri="{FF2B5EF4-FFF2-40B4-BE49-F238E27FC236}">
                <a16:creationId xmlns:a16="http://schemas.microsoft.com/office/drawing/2014/main" id="{45DE5408-2D10-4965-A87C-4D42AD21F87E}"/>
              </a:ext>
            </a:extLst>
          </p:cNvPr>
          <p:cNvPicPr>
            <a:picLocks noChangeAspect="1"/>
          </p:cNvPicPr>
          <p:nvPr/>
        </p:nvPicPr>
        <p:blipFill rotWithShape="1">
          <a:blip r:embed="rId6"/>
          <a:srcRect l="37500" t="42806" r="45658" b="21638"/>
          <a:stretch/>
        </p:blipFill>
        <p:spPr>
          <a:xfrm>
            <a:off x="4940969" y="2479183"/>
            <a:ext cx="3593431" cy="4267202"/>
          </a:xfrm>
          <a:prstGeom prst="rect">
            <a:avLst/>
          </a:prstGeom>
        </p:spPr>
      </p:pic>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pPr>
              <a:defRPr b="0" i="0"/>
            </a:pPr>
            <a:r>
              <a:rPr lang="1106" sz="2400"/>
              <a:t>Cwestiwn 4 (b) AA3 cynllun marcio</a:t>
            </a:r>
          </a:p>
        </p:txBody>
      </p:sp>
      <p:sp>
        <p:nvSpPr>
          <p:cNvPr id="6" name="Speech Bubble: Oval 5">
            <a:extLst>
              <a:ext uri="{FF2B5EF4-FFF2-40B4-BE49-F238E27FC236}">
                <a16:creationId xmlns:a16="http://schemas.microsoft.com/office/drawing/2014/main" id="{0F85B853-BF3E-4E5B-AAD0-E9C963B5123B}"/>
              </a:ext>
            </a:extLst>
          </p:cNvPr>
          <p:cNvSpPr/>
          <p:nvPr/>
        </p:nvSpPr>
        <p:spPr>
          <a:xfrm>
            <a:off x="8798011" y="2479183"/>
            <a:ext cx="3340327" cy="4250027"/>
          </a:xfrm>
          <a:prstGeom prst="wedgeEllipseCallout">
            <a:avLst>
              <a:gd name="adj1" fmla="val -65944"/>
              <a:gd name="adj2" fmla="val -59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A6937FB2-5F69-41CC-ABA8-4E1FA5A4E34D}"/>
              </a:ext>
            </a:extLst>
          </p:cNvPr>
          <p:cNvSpPr txBox="1"/>
          <p:nvPr/>
        </p:nvSpPr>
        <p:spPr>
          <a:xfrm>
            <a:off x="9234213" y="3014137"/>
            <a:ext cx="2658356" cy="3386663"/>
          </a:xfrm>
          <a:prstGeom prst="rect">
            <a:avLst/>
          </a:prstGeom>
          <a:noFill/>
        </p:spPr>
        <p:txBody>
          <a:bodyPr wrap="square" rtlCol="0">
            <a:spAutoFit/>
          </a:bodyPr>
          <a:lstStyle/>
          <a:p>
            <a:pPr>
              <a:defRPr b="0" i="0"/>
            </a:pPr>
            <a:r>
              <a:rPr lang="1106" dirty="0"/>
              <a:t>Rydym yn chwilio yma am dystiolaeth eich bod yn gallu dangos eich gwybodaeth am rôl Iechyd Cyhoeddus Cymru.</a:t>
            </a:r>
          </a:p>
          <a:p>
            <a:endParaRPr lang="en-US" dirty="0"/>
          </a:p>
          <a:p>
            <a:pPr>
              <a:defRPr b="0" i="0"/>
            </a:pPr>
            <a:r>
              <a:rPr lang="1106" altLang="en-US" dirty="0">
                <a:latin typeface="Arial" panose="020B0604020202020204" pitchFamily="34" charset="0"/>
              </a:rPr>
              <a:t>Edrychwch ar eich atebion a thanlinellwch unrhyw beth sydd yn y rhestr hon.</a:t>
            </a:r>
          </a:p>
          <a:p>
            <a:endParaRPr lang="en-GB" dirty="0"/>
          </a:p>
        </p:txBody>
      </p:sp>
      <p:pic>
        <p:nvPicPr>
          <p:cNvPr id="4" name="Audio 3">
            <a:hlinkClick r:id="" action="ppaction://media"/>
            <a:extLst>
              <a:ext uri="{FF2B5EF4-FFF2-40B4-BE49-F238E27FC236}">
                <a16:creationId xmlns:a16="http://schemas.microsoft.com/office/drawing/2014/main" id="{493838BA-24D0-4B3F-AFF6-22F693D04CC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53477317"/>
      </p:ext>
    </p:extLst>
  </p:cSld>
  <p:clrMapOvr>
    <a:masterClrMapping/>
  </p:clrMapOvr>
  <mc:AlternateContent xmlns:mc="http://schemas.openxmlformats.org/markup-compatibility/2006" xmlns:p14="http://schemas.microsoft.com/office/powerpoint/2010/main">
    <mc:Choice Requires="p14">
      <p:transition spd="slow" p14:dur="2000" advTm="21176"/>
    </mc:Choice>
    <mc:Fallback xmlns="">
      <p:transition spd="slow" advTm="211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Llun 6">
            <a:extLst>
              <a:ext uri="{FF2B5EF4-FFF2-40B4-BE49-F238E27FC236}">
                <a16:creationId xmlns:a16="http://schemas.microsoft.com/office/drawing/2014/main" id="{FD1AEA03-34A3-446D-B3E8-8813BBD5FA2D}"/>
              </a:ext>
            </a:extLst>
          </p:cNvPr>
          <p:cNvPicPr>
            <a:picLocks noChangeAspect="1"/>
          </p:cNvPicPr>
          <p:nvPr/>
        </p:nvPicPr>
        <p:blipFill rotWithShape="1">
          <a:blip r:embed="rId5"/>
          <a:srcRect l="32895" t="29006" r="34474" b="35877"/>
          <a:stretch/>
        </p:blipFill>
        <p:spPr>
          <a:xfrm>
            <a:off x="340067" y="1075384"/>
            <a:ext cx="7985786" cy="4834196"/>
          </a:xfrm>
          <a:prstGeom prst="rect">
            <a:avLst/>
          </a:prstGeom>
        </p:spPr>
      </p:pic>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pPr>
              <a:defRPr b="0" i="0"/>
            </a:pPr>
            <a:r>
              <a:rPr lang="1106" sz="2400"/>
              <a:t>Cwestiwn 4 (b) AA3 bandiau marciau</a:t>
            </a:r>
          </a:p>
        </p:txBody>
      </p:sp>
      <p:sp>
        <p:nvSpPr>
          <p:cNvPr id="4" name="Speech Bubble: Oval 3">
            <a:extLst>
              <a:ext uri="{FF2B5EF4-FFF2-40B4-BE49-F238E27FC236}">
                <a16:creationId xmlns:a16="http://schemas.microsoft.com/office/drawing/2014/main" id="{D488167C-69C7-41B6-A458-DB32A15F32BD}"/>
              </a:ext>
            </a:extLst>
          </p:cNvPr>
          <p:cNvSpPr/>
          <p:nvPr/>
        </p:nvSpPr>
        <p:spPr>
          <a:xfrm>
            <a:off x="8618186" y="3181082"/>
            <a:ext cx="2650828" cy="2408349"/>
          </a:xfrm>
          <a:prstGeom prst="wedgeEllipseCallout">
            <a:avLst>
              <a:gd name="adj1" fmla="val -95726"/>
              <a:gd name="adj2" fmla="val 407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C0B56680-5C66-4EEF-9932-7403781D6002}"/>
              </a:ext>
            </a:extLst>
          </p:cNvPr>
          <p:cNvSpPr txBox="1"/>
          <p:nvPr/>
        </p:nvSpPr>
        <p:spPr>
          <a:xfrm>
            <a:off x="9008772" y="3483735"/>
            <a:ext cx="2378528" cy="2013692"/>
          </a:xfrm>
          <a:prstGeom prst="rect">
            <a:avLst/>
          </a:prstGeom>
          <a:noFill/>
        </p:spPr>
        <p:txBody>
          <a:bodyPr wrap="square" rtlCol="0">
            <a:spAutoFit/>
          </a:bodyPr>
          <a:lstStyle/>
          <a:p>
            <a:pPr>
              <a:defRPr b="0" i="0"/>
            </a:pPr>
            <a:r>
              <a:rPr lang="1106" altLang="en-US">
                <a:latin typeface="Arial" panose="020B0604020202020204" pitchFamily="34" charset="0"/>
              </a:rPr>
              <a:t>Cynllun marcio seiliedig ar fandiau yw hwn – felly mae angen i chi lunio barn ar eich ymateb cyn dyfarnu marc.</a:t>
            </a:r>
          </a:p>
          <a:p>
            <a:endParaRPr lang="en-GB"/>
          </a:p>
        </p:txBody>
      </p:sp>
      <p:pic>
        <p:nvPicPr>
          <p:cNvPr id="2" name="Audio 1">
            <a:hlinkClick r:id="" action="ppaction://media"/>
            <a:extLst>
              <a:ext uri="{FF2B5EF4-FFF2-40B4-BE49-F238E27FC236}">
                <a16:creationId xmlns:a16="http://schemas.microsoft.com/office/drawing/2014/main" id="{53D94654-153D-4B2C-A4FC-3BD9537DDA8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28175708"/>
      </p:ext>
    </p:extLst>
  </p:cSld>
  <p:clrMapOvr>
    <a:masterClrMapping/>
  </p:clrMapOvr>
  <mc:AlternateContent xmlns:mc="http://schemas.openxmlformats.org/markup-compatibility/2006" xmlns:p14="http://schemas.microsoft.com/office/powerpoint/2010/main">
    <mc:Choice Requires="p14">
      <p:transition spd="slow" p14:dur="2000" advTm="13212"/>
    </mc:Choice>
    <mc:Fallback xmlns="">
      <p:transition spd="slow" advTm="132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35176" y="208722"/>
            <a:ext cx="10223323" cy="447261"/>
          </a:xfrm>
        </p:spPr>
        <p:txBody>
          <a:bodyPr/>
          <a:lstStyle/>
          <a:p>
            <a:pPr>
              <a:defRPr b="0" i="0"/>
            </a:pPr>
            <a:r>
              <a:rPr lang="1106" sz="2400"/>
              <a:t>Sut ydw i'n mynd i'r afael â Chwestiwn 5?</a:t>
            </a:r>
          </a:p>
        </p:txBody>
      </p:sp>
      <p:sp>
        <p:nvSpPr>
          <p:cNvPr id="2" name="Rectangle 1">
            <a:extLst>
              <a:ext uri="{FF2B5EF4-FFF2-40B4-BE49-F238E27FC236}">
                <a16:creationId xmlns:a16="http://schemas.microsoft.com/office/drawing/2014/main" id="{125FE377-865A-4DB5-BF7E-A2494D230F12}"/>
              </a:ext>
            </a:extLst>
          </p:cNvPr>
          <p:cNvSpPr/>
          <p:nvPr/>
        </p:nvSpPr>
        <p:spPr>
          <a:xfrm>
            <a:off x="335176" y="1305342"/>
            <a:ext cx="11411022" cy="4210446"/>
          </a:xfrm>
          <a:prstGeom prst="rect">
            <a:avLst/>
          </a:prstGeom>
        </p:spPr>
        <p:txBody>
          <a:bodyPr wrap="square">
            <a:spAutoFit/>
          </a:bodyPr>
          <a:lstStyle/>
          <a:p>
            <a:pPr>
              <a:spcBef>
                <a:spcPct val="0"/>
              </a:spcBef>
              <a:spcAft>
                <a:spcPct val="0"/>
              </a:spcAft>
              <a:defRPr b="0" i="0"/>
            </a:pPr>
            <a:r>
              <a:rPr lang="1106">
                <a:ea typeface="Cambria" panose="02040503050406030204" pitchFamily="18" charset="0"/>
                <a:cs typeface="Cambria" panose="02040503050406030204" pitchFamily="18" charset="0"/>
              </a:rPr>
              <a:t>Cwestiwn 5</a:t>
            </a:r>
          </a:p>
          <a:p>
            <a:pPr>
              <a:spcBef>
                <a:spcPct val="0"/>
              </a:spcBef>
              <a:spcAft>
                <a:spcPct val="0"/>
              </a:spcAft>
            </a:pPr>
            <a:endParaRPr lang="en-US">
              <a:ea typeface="Cambria" panose="02040503050406030204" pitchFamily="18" charset="0"/>
              <a:cs typeface="Cambria" panose="02040503050406030204" pitchFamily="18" charset="0"/>
            </a:endParaRPr>
          </a:p>
          <a:p>
            <a:pPr>
              <a:spcBef>
                <a:spcPct val="0"/>
              </a:spcBef>
              <a:spcAft>
                <a:spcPct val="0"/>
              </a:spcAft>
              <a:defRPr b="0" i="0"/>
            </a:pPr>
            <a:r>
              <a:rPr lang="1106">
                <a:ea typeface="Cambria" panose="02040503050406030204" pitchFamily="18" charset="0"/>
                <a:cs typeface="Cambria" panose="02040503050406030204" pitchFamily="18" charset="0"/>
              </a:rPr>
              <a:t>Y sgiliau sy'n cael eu profi:</a:t>
            </a:r>
          </a:p>
          <a:p>
            <a:pPr marL="714375" indent="-714375">
              <a:spcBef>
                <a:spcPct val="0"/>
              </a:spcBef>
              <a:spcAft>
                <a:spcPct val="0"/>
              </a:spcAft>
              <a:defRPr b="0" i="0"/>
            </a:pPr>
            <a:r>
              <a:rPr lang="1106">
                <a:ea typeface="Cambria" panose="02040503050406030204" pitchFamily="18" charset="0"/>
                <a:cs typeface="Cambria" panose="02040503050406030204" pitchFamily="18" charset="0"/>
              </a:rPr>
              <a:t>AA1 – dangos gwybodaeth a dealltwriaeth o amrywiaeth o gysyniadau, gwerthoedd a materion allweddol sy'n berthnasol i iechyd a gofal cymdeithasol</a:t>
            </a:r>
          </a:p>
          <a:p>
            <a:pPr marL="714375" indent="-714375">
              <a:spcBef>
                <a:spcPct val="0"/>
              </a:spcBef>
              <a:spcAft>
                <a:spcPct val="0"/>
              </a:spcAft>
              <a:defRPr b="0" i="0"/>
            </a:pPr>
            <a:r>
              <a:rPr lang="1106">
                <a:ea typeface="Cambria" panose="02040503050406030204" pitchFamily="18" charset="0"/>
                <a:cs typeface="Cambria" panose="02040503050406030204" pitchFamily="18" charset="0"/>
              </a:rPr>
              <a:t>AA3 – gwerthuso damcaniaethau ac ymarfer iechyd a gofal cymdeithasol er mwyn dangos dealltwriaeth, myfyrio ar y ffordd y gallant ddylanwadu ar ymarfer, ffurfio barn resymedig a dod i gasgliadau</a:t>
            </a:r>
          </a:p>
          <a:p>
            <a:pPr>
              <a:spcBef>
                <a:spcPct val="0"/>
              </a:spcBef>
              <a:spcAft>
                <a:spcPct val="0"/>
              </a:spcAft>
            </a:pPr>
            <a:endParaRPr lang="en-US">
              <a:ea typeface="Cambria" panose="02040503050406030204" pitchFamily="18" charset="0"/>
              <a:cs typeface="Cambria" panose="02040503050406030204" pitchFamily="18" charset="0"/>
            </a:endParaRPr>
          </a:p>
          <a:p>
            <a:pPr>
              <a:spcBef>
                <a:spcPct val="0"/>
              </a:spcBef>
              <a:spcAft>
                <a:spcPct val="0"/>
              </a:spcAft>
            </a:pPr>
            <a:endParaRPr lang="en-US">
              <a:ea typeface="Cambria" panose="02040503050406030204" pitchFamily="18" charset="0"/>
              <a:cs typeface="Cambria" panose="02040503050406030204" pitchFamily="18" charset="0"/>
            </a:endParaRPr>
          </a:p>
          <a:p>
            <a:pPr>
              <a:spcBef>
                <a:spcPct val="0"/>
              </a:spcBef>
              <a:spcAft>
                <a:spcPct val="0"/>
              </a:spcAft>
              <a:defRPr b="0" i="0"/>
            </a:pPr>
            <a:r>
              <a:rPr lang="1106">
                <a:ea typeface="Cambria" panose="02040503050406030204" pitchFamily="18" charset="0"/>
                <a:cs typeface="Cambria" panose="02040503050406030204" pitchFamily="18" charset="0"/>
              </a:rPr>
              <a:t>Dull:</a:t>
            </a:r>
          </a:p>
          <a:p>
            <a:pPr marL="342900" indent="-342900">
              <a:buFont typeface="Arial" panose="020B0604020202020204" pitchFamily="34" charset="0"/>
              <a:buChar char="•"/>
              <a:defRPr b="0" i="0"/>
            </a:pPr>
            <a:r>
              <a:rPr lang="1106">
                <a:ea typeface="Cambria" panose="02040503050406030204" pitchFamily="18" charset="0"/>
                <a:cs typeface="Cambria" panose="02040503050406030204" pitchFamily="18" charset="0"/>
              </a:rPr>
              <a:t>Darllenwch gwestiwn 5 (a) a (b).</a:t>
            </a:r>
          </a:p>
          <a:p>
            <a:pPr marL="342900" indent="-342900">
              <a:buFont typeface="Arial" panose="020B0604020202020204" pitchFamily="34" charset="0"/>
              <a:buChar char="•"/>
              <a:defRPr b="0" i="0"/>
            </a:pPr>
            <a:r>
              <a:rPr lang="1106">
                <a:ea typeface="Cambria" panose="02040503050406030204" pitchFamily="18" charset="0"/>
                <a:cs typeface="Cambria" panose="02040503050406030204" pitchFamily="18" charset="0"/>
              </a:rPr>
              <a:t>Amlygwch y geiriau allweddol/berfau gorchymyn. </a:t>
            </a:r>
          </a:p>
          <a:p>
            <a:pPr marL="342900" indent="-342900">
              <a:buFont typeface="Arial" panose="020B0604020202020204" pitchFamily="34" charset="0"/>
              <a:buChar char="•"/>
              <a:defRPr b="0" i="0"/>
            </a:pPr>
            <a:r>
              <a:rPr lang="1106">
                <a:ea typeface="Cambria" panose="02040503050406030204" pitchFamily="18" charset="0"/>
                <a:cs typeface="Cambria" panose="02040503050406030204" pitchFamily="18" charset="0"/>
              </a:rPr>
              <a:t>Gwiriwch nifer y marciau am bob rhan o'r cwestiwn er mwyn i chi allu treulio eich amser yn briodol.</a:t>
            </a:r>
          </a:p>
          <a:p>
            <a:pPr marL="342900" indent="-342900">
              <a:buFont typeface="Arial" panose="020B0604020202020204" pitchFamily="34" charset="0"/>
              <a:buChar char="•"/>
              <a:defRPr b="0" i="0"/>
            </a:pPr>
            <a:r>
              <a:rPr lang="1106">
                <a:ea typeface="Cambria" panose="02040503050406030204" pitchFamily="18" charset="0"/>
                <a:cs typeface="Cambria" panose="02040503050406030204" pitchFamily="18" charset="0"/>
              </a:rPr>
              <a:t>Meddyliwch yn ofalus am eich ateb. </a:t>
            </a:r>
          </a:p>
          <a:p>
            <a:pPr marL="342900" indent="-342900">
              <a:buFont typeface="Arial" panose="020B0604020202020204" pitchFamily="34" charset="0"/>
              <a:buChar char="•"/>
              <a:defRPr b="0" i="0"/>
            </a:pPr>
            <a:r>
              <a:rPr lang="1106">
                <a:ea typeface="Cambria" panose="02040503050406030204" pitchFamily="18" charset="0"/>
                <a:cs typeface="Cambria" panose="02040503050406030204" pitchFamily="18" charset="0"/>
              </a:rPr>
              <a:t>Mae nifer y llinellau sydd ar gael yn awgrymu hyd yr ymateb y mae ei angen.</a:t>
            </a:r>
          </a:p>
        </p:txBody>
      </p:sp>
      <p:pic>
        <p:nvPicPr>
          <p:cNvPr id="5" name="Audio 4">
            <a:hlinkClick r:id="" action="ppaction://media"/>
            <a:extLst>
              <a:ext uri="{FF2B5EF4-FFF2-40B4-BE49-F238E27FC236}">
                <a16:creationId xmlns:a16="http://schemas.microsoft.com/office/drawing/2014/main" id="{9E390418-505E-4CE8-9E92-38E0E8D0513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26942862"/>
      </p:ext>
    </p:extLst>
  </p:cSld>
  <p:clrMapOvr>
    <a:masterClrMapping/>
  </p:clrMapOvr>
  <mc:AlternateContent xmlns:mc="http://schemas.openxmlformats.org/markup-compatibility/2006" xmlns:p14="http://schemas.microsoft.com/office/powerpoint/2010/main">
    <mc:Choice Requires="p14">
      <p:transition spd="slow" p14:dur="2000" advTm="62625"/>
    </mc:Choice>
    <mc:Fallback xmlns="">
      <p:transition spd="slow" advTm="626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Llun 6">
            <a:extLst>
              <a:ext uri="{FF2B5EF4-FFF2-40B4-BE49-F238E27FC236}">
                <a16:creationId xmlns:a16="http://schemas.microsoft.com/office/drawing/2014/main" id="{5ACA0D4B-0B66-4EBF-B529-44FFADE06240}"/>
              </a:ext>
            </a:extLst>
          </p:cNvPr>
          <p:cNvPicPr>
            <a:picLocks noChangeAspect="1"/>
          </p:cNvPicPr>
          <p:nvPr/>
        </p:nvPicPr>
        <p:blipFill rotWithShape="1">
          <a:blip r:embed="rId5"/>
          <a:srcRect l="29342" t="17076" r="30790" b="45497"/>
          <a:stretch/>
        </p:blipFill>
        <p:spPr>
          <a:xfrm>
            <a:off x="356439" y="1363239"/>
            <a:ext cx="8537352" cy="4508172"/>
          </a:xfrm>
          <a:prstGeom prst="rect">
            <a:avLst/>
          </a:prstGeom>
        </p:spPr>
      </p:pic>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166191"/>
            <a:ext cx="10223323" cy="447261"/>
          </a:xfrm>
        </p:spPr>
        <p:txBody>
          <a:bodyPr/>
          <a:lstStyle/>
          <a:p>
            <a:pPr>
              <a:defRPr b="0" i="0"/>
            </a:pPr>
            <a:r>
              <a:rPr lang="1106" sz="2400"/>
              <a:t>Cwestiwn 5 (a), AA1</a:t>
            </a:r>
          </a:p>
        </p:txBody>
      </p:sp>
      <p:sp>
        <p:nvSpPr>
          <p:cNvPr id="5" name="Speech Bubble: Oval 4">
            <a:extLst>
              <a:ext uri="{FF2B5EF4-FFF2-40B4-BE49-F238E27FC236}">
                <a16:creationId xmlns:a16="http://schemas.microsoft.com/office/drawing/2014/main" id="{0A9DBD33-7CB1-455D-BDC6-0FF7CBAFAB46}"/>
              </a:ext>
            </a:extLst>
          </p:cNvPr>
          <p:cNvSpPr/>
          <p:nvPr/>
        </p:nvSpPr>
        <p:spPr>
          <a:xfrm>
            <a:off x="7984901" y="2213811"/>
            <a:ext cx="4121240" cy="4367293"/>
          </a:xfrm>
          <a:prstGeom prst="wedgeEllipseCallout">
            <a:avLst>
              <a:gd name="adj1" fmla="val -182001"/>
              <a:gd name="adj2" fmla="val -5997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7DA34348-600A-4290-A06B-FDA226F47981}"/>
              </a:ext>
            </a:extLst>
          </p:cNvPr>
          <p:cNvSpPr txBox="1"/>
          <p:nvPr/>
        </p:nvSpPr>
        <p:spPr>
          <a:xfrm>
            <a:off x="8893791" y="2809938"/>
            <a:ext cx="2626740" cy="3416320"/>
          </a:xfrm>
          <a:prstGeom prst="rect">
            <a:avLst/>
          </a:prstGeom>
          <a:noFill/>
        </p:spPr>
        <p:txBody>
          <a:bodyPr wrap="square" rtlCol="0">
            <a:spAutoFit/>
          </a:bodyPr>
          <a:lstStyle/>
          <a:p>
            <a:pPr>
              <a:defRPr b="0" i="0"/>
            </a:pPr>
            <a:r>
              <a:rPr lang="1106" dirty="0"/>
              <a:t>Y gair gorchymyn yma yw 'Amlinellwch' – nodi'r prif bwyntiau/rhoi disgrifiad byr neu nodi'r prif nodweddion. </a:t>
            </a:r>
          </a:p>
          <a:p>
            <a:endParaRPr lang="en-GB" dirty="0"/>
          </a:p>
          <a:p>
            <a:pPr>
              <a:defRPr b="0" i="0"/>
            </a:pPr>
            <a:r>
              <a:rPr lang="1106" dirty="0"/>
              <a:t>Mae nifer y llinellau a'r marciau sydd ar gael yn awgrymu faint i'w ysgrifennu yn eich ymateb. </a:t>
            </a:r>
          </a:p>
          <a:p>
            <a:endParaRPr lang="en-GB" dirty="0"/>
          </a:p>
        </p:txBody>
      </p:sp>
      <p:pic>
        <p:nvPicPr>
          <p:cNvPr id="4" name="Audio 3">
            <a:hlinkClick r:id="" action="ppaction://media"/>
            <a:extLst>
              <a:ext uri="{FF2B5EF4-FFF2-40B4-BE49-F238E27FC236}">
                <a16:creationId xmlns:a16="http://schemas.microsoft.com/office/drawing/2014/main" id="{B603B8A0-9999-4036-9EB0-F5A75C0A50B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93460992"/>
      </p:ext>
    </p:extLst>
  </p:cSld>
  <p:clrMapOvr>
    <a:masterClrMapping/>
  </p:clrMapOvr>
  <mc:AlternateContent xmlns:mc="http://schemas.openxmlformats.org/markup-compatibility/2006" xmlns:p14="http://schemas.microsoft.com/office/powerpoint/2010/main">
    <mc:Choice Requires="p14">
      <p:transition spd="slow" p14:dur="2000" advTm="25960"/>
    </mc:Choice>
    <mc:Fallback xmlns="">
      <p:transition spd="slow" advTm="259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Llun 6">
            <a:extLst>
              <a:ext uri="{FF2B5EF4-FFF2-40B4-BE49-F238E27FC236}">
                <a16:creationId xmlns:a16="http://schemas.microsoft.com/office/drawing/2014/main" id="{50A3F560-58B8-4487-9057-B6063E4C8894}"/>
              </a:ext>
            </a:extLst>
          </p:cNvPr>
          <p:cNvPicPr>
            <a:picLocks noChangeAspect="1"/>
          </p:cNvPicPr>
          <p:nvPr/>
        </p:nvPicPr>
        <p:blipFill rotWithShape="1">
          <a:blip r:embed="rId5"/>
          <a:srcRect l="32895" t="28075" r="34172" b="22110"/>
          <a:stretch/>
        </p:blipFill>
        <p:spPr>
          <a:xfrm>
            <a:off x="275900" y="882317"/>
            <a:ext cx="7087426" cy="5823284"/>
          </a:xfrm>
          <a:prstGeom prst="rect">
            <a:avLst/>
          </a:prstGeom>
        </p:spPr>
      </p:pic>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pPr>
              <a:defRPr b="0" i="0"/>
            </a:pPr>
            <a:r>
              <a:rPr lang="1106" sz="2400"/>
              <a:t>Cwestiwn 5 (a) AA1 cynllun marcio</a:t>
            </a:r>
          </a:p>
        </p:txBody>
      </p:sp>
      <p:sp>
        <p:nvSpPr>
          <p:cNvPr id="4" name="Speech Bubble: Oval 3">
            <a:extLst>
              <a:ext uri="{FF2B5EF4-FFF2-40B4-BE49-F238E27FC236}">
                <a16:creationId xmlns:a16="http://schemas.microsoft.com/office/drawing/2014/main" id="{889EFE75-9AFC-44E8-B1B1-4476D183A6A6}"/>
              </a:ext>
            </a:extLst>
          </p:cNvPr>
          <p:cNvSpPr/>
          <p:nvPr/>
        </p:nvSpPr>
        <p:spPr>
          <a:xfrm>
            <a:off x="8025757" y="1191296"/>
            <a:ext cx="3444347" cy="4599903"/>
          </a:xfrm>
          <a:prstGeom prst="wedgeEllipseCallout">
            <a:avLst>
              <a:gd name="adj1" fmla="val -139536"/>
              <a:gd name="adj2" fmla="val 13996"/>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445285C9-06BA-4D4C-B810-E8D0C3DD87E0}"/>
              </a:ext>
            </a:extLst>
          </p:cNvPr>
          <p:cNvSpPr txBox="1"/>
          <p:nvPr/>
        </p:nvSpPr>
        <p:spPr>
          <a:xfrm>
            <a:off x="8309811" y="1925392"/>
            <a:ext cx="2894064" cy="3416320"/>
          </a:xfrm>
          <a:prstGeom prst="rect">
            <a:avLst/>
          </a:prstGeom>
          <a:noFill/>
        </p:spPr>
        <p:txBody>
          <a:bodyPr wrap="square" rtlCol="0">
            <a:spAutoFit/>
          </a:bodyPr>
          <a:lstStyle/>
          <a:p>
            <a:pPr>
              <a:defRPr b="0" i="0"/>
            </a:pPr>
            <a:r>
              <a:rPr lang="1106" dirty="0"/>
              <a:t>Rydym yn chwilio yma am dystiolaeth eich bod yn gallu dangos eich gwybodaeth am ddarpariaeth iechyd a gofal cymdeithasol yng Nghymru.</a:t>
            </a:r>
          </a:p>
          <a:p>
            <a:endParaRPr lang="en-US" dirty="0"/>
          </a:p>
          <a:p>
            <a:pPr>
              <a:defRPr b="0" i="0"/>
            </a:pPr>
            <a:r>
              <a:rPr lang="1106" altLang="en-US" dirty="0">
                <a:latin typeface="Arial" panose="020B0604020202020204" pitchFamily="34" charset="0"/>
              </a:rPr>
              <a:t>Edrychwch ar eich atebion a thanlinellwch unrhyw beth sydd yn y rhestr hon.</a:t>
            </a:r>
          </a:p>
          <a:p>
            <a:endParaRPr lang="en-GB" dirty="0"/>
          </a:p>
        </p:txBody>
      </p:sp>
      <p:pic>
        <p:nvPicPr>
          <p:cNvPr id="2" name="Audio 1">
            <a:hlinkClick r:id="" action="ppaction://media"/>
            <a:extLst>
              <a:ext uri="{FF2B5EF4-FFF2-40B4-BE49-F238E27FC236}">
                <a16:creationId xmlns:a16="http://schemas.microsoft.com/office/drawing/2014/main" id="{E4399F6E-036C-4220-BB4B-30E5E4A01B4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6036326"/>
      </p:ext>
    </p:extLst>
  </p:cSld>
  <p:clrMapOvr>
    <a:masterClrMapping/>
  </p:clrMapOvr>
  <mc:AlternateContent xmlns:mc="http://schemas.openxmlformats.org/markup-compatibility/2006" xmlns:p14="http://schemas.microsoft.com/office/powerpoint/2010/main">
    <mc:Choice Requires="p14">
      <p:transition spd="slow" p14:dur="2000" advTm="21548"/>
    </mc:Choice>
    <mc:Fallback xmlns="">
      <p:transition spd="slow" advTm="215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Llun 6">
            <a:extLst>
              <a:ext uri="{FF2B5EF4-FFF2-40B4-BE49-F238E27FC236}">
                <a16:creationId xmlns:a16="http://schemas.microsoft.com/office/drawing/2014/main" id="{B976A4D3-2D50-459B-95FB-3B1E8D988288}"/>
              </a:ext>
            </a:extLst>
          </p:cNvPr>
          <p:cNvPicPr>
            <a:picLocks noChangeAspect="1"/>
          </p:cNvPicPr>
          <p:nvPr/>
        </p:nvPicPr>
        <p:blipFill rotWithShape="1">
          <a:blip r:embed="rId5"/>
          <a:srcRect l="32105" t="19181" r="30049" b="24319"/>
          <a:stretch/>
        </p:blipFill>
        <p:spPr>
          <a:xfrm>
            <a:off x="356439" y="1042736"/>
            <a:ext cx="6782298" cy="5695421"/>
          </a:xfrm>
          <a:prstGeom prst="rect">
            <a:avLst/>
          </a:prstGeom>
        </p:spPr>
      </p:pic>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166191"/>
            <a:ext cx="10223323" cy="447261"/>
          </a:xfrm>
        </p:spPr>
        <p:txBody>
          <a:bodyPr/>
          <a:lstStyle/>
          <a:p>
            <a:pPr>
              <a:defRPr b="0" i="0"/>
            </a:pPr>
            <a:r>
              <a:rPr lang="1106" sz="2400"/>
              <a:t>Cwestiwn 5 (b), AA3</a:t>
            </a:r>
          </a:p>
        </p:txBody>
      </p:sp>
      <p:sp>
        <p:nvSpPr>
          <p:cNvPr id="4" name="Speech Bubble: Oval 3">
            <a:extLst>
              <a:ext uri="{FF2B5EF4-FFF2-40B4-BE49-F238E27FC236}">
                <a16:creationId xmlns:a16="http://schemas.microsoft.com/office/drawing/2014/main" id="{A1142973-8CFD-409B-ADAA-27AA69BF1C87}"/>
              </a:ext>
            </a:extLst>
          </p:cNvPr>
          <p:cNvSpPr/>
          <p:nvPr/>
        </p:nvSpPr>
        <p:spPr>
          <a:xfrm>
            <a:off x="7907628" y="1667815"/>
            <a:ext cx="3944304" cy="4900506"/>
          </a:xfrm>
          <a:prstGeom prst="wedgeEllipseCallout">
            <a:avLst>
              <a:gd name="adj1" fmla="val -172700"/>
              <a:gd name="adj2" fmla="val -38156"/>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B6544DEC-56A4-4D44-A78F-7E09057EB8DF}"/>
              </a:ext>
            </a:extLst>
          </p:cNvPr>
          <p:cNvSpPr txBox="1"/>
          <p:nvPr/>
        </p:nvSpPr>
        <p:spPr>
          <a:xfrm>
            <a:off x="8528436" y="2582018"/>
            <a:ext cx="2887752" cy="3661258"/>
          </a:xfrm>
          <a:prstGeom prst="rect">
            <a:avLst/>
          </a:prstGeom>
          <a:noFill/>
        </p:spPr>
        <p:txBody>
          <a:bodyPr wrap="square" rtlCol="0">
            <a:spAutoFit/>
          </a:bodyPr>
          <a:lstStyle/>
          <a:p>
            <a:pPr>
              <a:defRPr b="0" i="0"/>
            </a:pPr>
            <a:r>
              <a:rPr lang="1106"/>
              <a:t>Y gair gorchymyn yma yw 'Trafodwch' – archwilio mater yn fanwl/mewn ffordd strwythuredig, gan ystyried syniadau gwahanol.</a:t>
            </a:r>
          </a:p>
          <a:p>
            <a:endParaRPr lang="en-GB"/>
          </a:p>
          <a:p>
            <a:pPr>
              <a:defRPr b="0" i="0"/>
            </a:pPr>
            <a:r>
              <a:rPr lang="1106"/>
              <a:t>I ennill marciau yn y bandiau uwch, mae angen i'ch ateb drafod syniadau gwahanol ac nid eu disgrifio nhw'n unig.</a:t>
            </a:r>
          </a:p>
          <a:p>
            <a:endParaRPr lang="en-GB"/>
          </a:p>
        </p:txBody>
      </p:sp>
      <p:pic>
        <p:nvPicPr>
          <p:cNvPr id="2" name="Audio 1">
            <a:hlinkClick r:id="" action="ppaction://media"/>
            <a:extLst>
              <a:ext uri="{FF2B5EF4-FFF2-40B4-BE49-F238E27FC236}">
                <a16:creationId xmlns:a16="http://schemas.microsoft.com/office/drawing/2014/main" id="{6333E501-EE35-47FE-97F7-844AEE48FD6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43693343"/>
      </p:ext>
    </p:extLst>
  </p:cSld>
  <p:clrMapOvr>
    <a:masterClrMapping/>
  </p:clrMapOvr>
  <mc:AlternateContent xmlns:mc="http://schemas.openxmlformats.org/markup-compatibility/2006" xmlns:p14="http://schemas.microsoft.com/office/powerpoint/2010/main">
    <mc:Choice Requires="p14">
      <p:transition spd="slow" p14:dur="2000" advTm="31835"/>
    </mc:Choice>
    <mc:Fallback xmlns="">
      <p:transition spd="slow" advTm="318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Llun 7">
            <a:extLst>
              <a:ext uri="{FF2B5EF4-FFF2-40B4-BE49-F238E27FC236}">
                <a16:creationId xmlns:a16="http://schemas.microsoft.com/office/drawing/2014/main" id="{C2B38336-436F-4B78-84F9-B30C206CE765}"/>
              </a:ext>
            </a:extLst>
          </p:cNvPr>
          <p:cNvPicPr>
            <a:picLocks noChangeAspect="1"/>
          </p:cNvPicPr>
          <p:nvPr/>
        </p:nvPicPr>
        <p:blipFill rotWithShape="1">
          <a:blip r:embed="rId5"/>
          <a:srcRect l="33421" t="17778" r="34737" b="27953"/>
          <a:stretch/>
        </p:blipFill>
        <p:spPr>
          <a:xfrm>
            <a:off x="340067" y="933832"/>
            <a:ext cx="6173027" cy="5917942"/>
          </a:xfrm>
          <a:prstGeom prst="rect">
            <a:avLst/>
          </a:prstGeom>
        </p:spPr>
      </p:pic>
      <p:pic>
        <p:nvPicPr>
          <p:cNvPr id="9" name="Llun 8">
            <a:extLst>
              <a:ext uri="{FF2B5EF4-FFF2-40B4-BE49-F238E27FC236}">
                <a16:creationId xmlns:a16="http://schemas.microsoft.com/office/drawing/2014/main" id="{27BA88B4-352C-47E9-A65F-E6DB79A418F3}"/>
              </a:ext>
            </a:extLst>
          </p:cNvPr>
          <p:cNvPicPr>
            <a:picLocks noChangeAspect="1"/>
          </p:cNvPicPr>
          <p:nvPr/>
        </p:nvPicPr>
        <p:blipFill rotWithShape="1">
          <a:blip r:embed="rId6"/>
          <a:srcRect l="38520" t="37193" r="46579" b="27486"/>
          <a:stretch/>
        </p:blipFill>
        <p:spPr>
          <a:xfrm>
            <a:off x="4219074" y="2207100"/>
            <a:ext cx="3433010" cy="4577614"/>
          </a:xfrm>
          <a:prstGeom prst="rect">
            <a:avLst/>
          </a:prstGeom>
        </p:spPr>
      </p:pic>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pPr>
              <a:defRPr b="0" i="0"/>
            </a:pPr>
            <a:r>
              <a:rPr lang="1106" sz="2400"/>
              <a:t>Cwestiwn 5 (b) – cynllun marcio AA3</a:t>
            </a:r>
          </a:p>
        </p:txBody>
      </p:sp>
      <p:sp>
        <p:nvSpPr>
          <p:cNvPr id="6" name="Speech Bubble: Oval 5">
            <a:extLst>
              <a:ext uri="{FF2B5EF4-FFF2-40B4-BE49-F238E27FC236}">
                <a16:creationId xmlns:a16="http://schemas.microsoft.com/office/drawing/2014/main" id="{62779C16-7734-403A-B63A-6F2BB53EE904}"/>
              </a:ext>
            </a:extLst>
          </p:cNvPr>
          <p:cNvSpPr/>
          <p:nvPr/>
        </p:nvSpPr>
        <p:spPr>
          <a:xfrm>
            <a:off x="8759853" y="2414789"/>
            <a:ext cx="3233746" cy="3103808"/>
          </a:xfrm>
          <a:prstGeom prst="wedgeEllipseCallout">
            <a:avLst>
              <a:gd name="adj1" fmla="val -93535"/>
              <a:gd name="adj2" fmla="val -636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5B13D838-8F63-45A3-BA2B-7B71EF13DFAB}"/>
              </a:ext>
            </a:extLst>
          </p:cNvPr>
          <p:cNvSpPr txBox="1"/>
          <p:nvPr/>
        </p:nvSpPr>
        <p:spPr>
          <a:xfrm>
            <a:off x="9253471" y="2794716"/>
            <a:ext cx="2529311" cy="2013692"/>
          </a:xfrm>
          <a:prstGeom prst="rect">
            <a:avLst/>
          </a:prstGeom>
          <a:noFill/>
        </p:spPr>
        <p:txBody>
          <a:bodyPr wrap="square" rtlCol="0">
            <a:spAutoFit/>
          </a:bodyPr>
          <a:lstStyle/>
          <a:p>
            <a:pPr>
              <a:defRPr b="0" i="0"/>
            </a:pPr>
            <a:r>
              <a:rPr lang="1106"/>
              <a:t>Rydym yn chwilio yma am dystiolaeth eich bod yn gallu dangos eich gwybodaeth am sut mae unigolion a'r wlad yn monitro iechyd a llesiant. </a:t>
            </a:r>
            <a:endParaRPr lang="en-GB"/>
          </a:p>
        </p:txBody>
      </p:sp>
      <p:pic>
        <p:nvPicPr>
          <p:cNvPr id="4" name="Audio 3">
            <a:hlinkClick r:id="" action="ppaction://media"/>
            <a:extLst>
              <a:ext uri="{FF2B5EF4-FFF2-40B4-BE49-F238E27FC236}">
                <a16:creationId xmlns:a16="http://schemas.microsoft.com/office/drawing/2014/main" id="{FBA88456-26C4-46E7-944F-C2EC610EE71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24732826"/>
      </p:ext>
    </p:extLst>
  </p:cSld>
  <p:clrMapOvr>
    <a:masterClrMapping/>
  </p:clrMapOvr>
  <mc:AlternateContent xmlns:mc="http://schemas.openxmlformats.org/markup-compatibility/2006" xmlns:p14="http://schemas.microsoft.com/office/powerpoint/2010/main">
    <mc:Choice Requires="p14">
      <p:transition spd="slow" p14:dur="2000" advTm="17624"/>
    </mc:Choice>
    <mc:Fallback xmlns="">
      <p:transition spd="slow" advTm="176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Llun 6">
            <a:extLst>
              <a:ext uri="{FF2B5EF4-FFF2-40B4-BE49-F238E27FC236}">
                <a16:creationId xmlns:a16="http://schemas.microsoft.com/office/drawing/2014/main" id="{A6AC0B8A-0E55-41F5-939A-FC17302D6A3C}"/>
              </a:ext>
            </a:extLst>
          </p:cNvPr>
          <p:cNvPicPr>
            <a:picLocks noChangeAspect="1"/>
          </p:cNvPicPr>
          <p:nvPr/>
        </p:nvPicPr>
        <p:blipFill rotWithShape="1">
          <a:blip r:embed="rId5"/>
          <a:srcRect l="32500" t="30409" r="34289" b="41755"/>
          <a:stretch/>
        </p:blipFill>
        <p:spPr>
          <a:xfrm>
            <a:off x="362888" y="1299411"/>
            <a:ext cx="8030249" cy="3785936"/>
          </a:xfrm>
          <a:prstGeom prst="rect">
            <a:avLst/>
          </a:prstGeom>
        </p:spPr>
      </p:pic>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pPr>
              <a:defRPr b="0" i="0"/>
            </a:pPr>
            <a:r>
              <a:rPr lang="1106" sz="2400"/>
              <a:t>Cwestiwn 5 (b) AA3 bandiau marciau</a:t>
            </a:r>
          </a:p>
        </p:txBody>
      </p:sp>
      <p:sp>
        <p:nvSpPr>
          <p:cNvPr id="5" name="Speech Bubble: Oval 4">
            <a:extLst>
              <a:ext uri="{FF2B5EF4-FFF2-40B4-BE49-F238E27FC236}">
                <a16:creationId xmlns:a16="http://schemas.microsoft.com/office/drawing/2014/main" id="{64BA3152-039F-48FE-B018-45416FB7833F}"/>
              </a:ext>
            </a:extLst>
          </p:cNvPr>
          <p:cNvSpPr/>
          <p:nvPr/>
        </p:nvSpPr>
        <p:spPr>
          <a:xfrm>
            <a:off x="8515155" y="3081368"/>
            <a:ext cx="3233746" cy="3019826"/>
          </a:xfrm>
          <a:prstGeom prst="wedgeEllipseCallout">
            <a:avLst>
              <a:gd name="adj1" fmla="val -61622"/>
              <a:gd name="adj2" fmla="val -6458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B0BEF9D4-9A95-418A-98CF-5BB1F076C357}"/>
              </a:ext>
            </a:extLst>
          </p:cNvPr>
          <p:cNvSpPr txBox="1"/>
          <p:nvPr/>
        </p:nvSpPr>
        <p:spPr>
          <a:xfrm>
            <a:off x="9201955" y="3471864"/>
            <a:ext cx="2043342" cy="2288286"/>
          </a:xfrm>
          <a:prstGeom prst="rect">
            <a:avLst/>
          </a:prstGeom>
          <a:noFill/>
        </p:spPr>
        <p:txBody>
          <a:bodyPr wrap="square" rtlCol="0">
            <a:spAutoFit/>
          </a:bodyPr>
          <a:lstStyle/>
          <a:p>
            <a:pPr>
              <a:defRPr b="0" i="0"/>
            </a:pPr>
            <a:r>
              <a:rPr lang="1106" altLang="en-US">
                <a:latin typeface="Arial" panose="020B0604020202020204" pitchFamily="34" charset="0"/>
              </a:rPr>
              <a:t>Cynllun marcio seiliedig ar fandiau yw hwn – felly mae angen i chi lunio barn ar eich ymateb cyn dyfarnu marc.</a:t>
            </a:r>
          </a:p>
          <a:p>
            <a:endParaRPr lang="en-GB"/>
          </a:p>
        </p:txBody>
      </p:sp>
      <p:pic>
        <p:nvPicPr>
          <p:cNvPr id="4" name="Audio 3">
            <a:hlinkClick r:id="" action="ppaction://media"/>
            <a:extLst>
              <a:ext uri="{FF2B5EF4-FFF2-40B4-BE49-F238E27FC236}">
                <a16:creationId xmlns:a16="http://schemas.microsoft.com/office/drawing/2014/main" id="{3F3C97E0-7F28-42B8-986B-9C297DAE4B3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33551852"/>
      </p:ext>
    </p:extLst>
  </p:cSld>
  <p:clrMapOvr>
    <a:masterClrMapping/>
  </p:clrMapOvr>
  <mc:AlternateContent xmlns:mc="http://schemas.openxmlformats.org/markup-compatibility/2006" xmlns:p14="http://schemas.microsoft.com/office/powerpoint/2010/main">
    <mc:Choice Requires="p14">
      <p:transition spd="slow" p14:dur="2000" advTm="13444"/>
    </mc:Choice>
    <mc:Fallback xmlns="">
      <p:transition spd="slow" advTm="134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64A5134F-027E-40D2-8439-B2F7A631BCF8}"/>
              </a:ext>
            </a:extLst>
          </p:cNvPr>
          <p:cNvSpPr txBox="1"/>
          <p:nvPr/>
        </p:nvSpPr>
        <p:spPr>
          <a:xfrm>
            <a:off x="361628" y="1247248"/>
            <a:ext cx="11716963" cy="4685730"/>
          </a:xfrm>
          <a:prstGeom prst="rect">
            <a:avLst/>
          </a:prstGeom>
        </p:spPr>
        <p:txBody>
          <a:bodyPr>
            <a:noAutofit/>
          </a:bodyPr>
          <a:lstStyle>
            <a:lvl1pPr marL="0" indent="0" algn="l" defTabSz="457200" rtl="0" eaLnBrk="1" latinLnBrk="0" hangingPunct="1">
              <a:spcBef>
                <a:spcPct val="20000"/>
              </a:spcBef>
              <a:buFont typeface="Arial"/>
              <a:buNone/>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1000">
              <a:latin typeface="+mn-lt"/>
              <a:ea typeface="Cambria" panose="02040503050406030204" pitchFamily="18" charset="0"/>
              <a:cs typeface="Cambria" panose="02040503050406030204" pitchFamily="18" charset="0"/>
            </a:endParaRPr>
          </a:p>
          <a:p>
            <a:pPr marL="342900" indent="-342900">
              <a:buFont typeface="Arial" panose="020B0604020202020204" pitchFamily="34" charset="0"/>
              <a:buChar char="•"/>
              <a:defRPr b="0" i="0"/>
            </a:pPr>
            <a:r>
              <a:rPr lang="1106" sz="2800">
                <a:ea typeface="Cambria" panose="02040503050406030204" pitchFamily="18" charset="0"/>
              </a:rPr>
              <a:t>Darllenwch drwy'r holl gwestiwn cyn dechrau ateb. Bydd hyn yn eich helpu i ddeall beth y mae angen i chi ei wneud.</a:t>
            </a:r>
          </a:p>
          <a:p>
            <a:pPr marL="342900" indent="-342900">
              <a:buFont typeface="Arial" panose="020B0604020202020204" pitchFamily="34" charset="0"/>
              <a:buChar char="•"/>
              <a:defRPr b="0" i="0"/>
            </a:pPr>
            <a:r>
              <a:rPr lang="1106" sz="2800">
                <a:ea typeface="Cambria" panose="02040503050406030204" pitchFamily="18" charset="0"/>
              </a:rPr>
              <a:t>Defnyddiwch amlygwr i ddewis geiriau allweddol.</a:t>
            </a:r>
          </a:p>
          <a:p>
            <a:pPr marL="342900" indent="-342900">
              <a:buFont typeface="Arial" panose="020B0604020202020204" pitchFamily="34" charset="0"/>
              <a:buChar char="•"/>
              <a:defRPr b="0" i="0"/>
            </a:pPr>
            <a:r>
              <a:rPr lang="1106" sz="2800">
                <a:ea typeface="Cambria" panose="02040503050406030204" pitchFamily="18" charset="0"/>
              </a:rPr>
              <a:t>Edrychwch ar y geiriau gorchymyn a nifer y marciau sydd ar gael ar gyfer pob cwestiwn – byddan nhw'n eich helpu i benderfynu faint o fanylion y mae eu hangen.</a:t>
            </a:r>
          </a:p>
          <a:p>
            <a:pPr marL="342900" indent="-342900">
              <a:buFont typeface="Arial" panose="020B0604020202020204" pitchFamily="34" charset="0"/>
              <a:buChar char="•"/>
              <a:defRPr b="0" i="0"/>
            </a:pPr>
            <a:r>
              <a:rPr lang="1106" sz="2800">
                <a:ea typeface="Cambria" panose="02040503050406030204" pitchFamily="18" charset="0"/>
              </a:rPr>
              <a:t>Os yw gair mewn print </a:t>
            </a:r>
            <a:r>
              <a:rPr lang="1106" sz="2800" b="1">
                <a:ea typeface="Cambria" panose="02040503050406030204" pitchFamily="18" charset="0"/>
              </a:rPr>
              <a:t>trwm</a:t>
            </a:r>
            <a:r>
              <a:rPr lang="1106" sz="2800">
                <a:ea typeface="Cambria" panose="02040503050406030204" pitchFamily="18" charset="0"/>
              </a:rPr>
              <a:t>, mae'n bwysig.</a:t>
            </a:r>
          </a:p>
          <a:p>
            <a:pPr marL="342900" indent="-342900">
              <a:buFont typeface="Arial" panose="020B0604020202020204" pitchFamily="34" charset="0"/>
              <a:buChar char="•"/>
              <a:defRPr b="0" i="0"/>
            </a:pPr>
            <a:r>
              <a:rPr lang="1106" sz="2800">
                <a:ea typeface="Cambria" panose="02040503050406030204" pitchFamily="18" charset="0"/>
              </a:rPr>
              <a:t>Cadwch eich papur arholiad ar agor ar y taeniad tudalen ddwbl – peidiwch â'i blygu yn ei hanner.</a:t>
            </a:r>
          </a:p>
          <a:p>
            <a:pPr marL="342900" indent="-342900">
              <a:buFont typeface="Arial" panose="020B0604020202020204" pitchFamily="34" charset="0"/>
              <a:buChar char="•"/>
              <a:defRPr b="0" i="0"/>
            </a:pPr>
            <a:r>
              <a:rPr lang="1106" sz="2800">
                <a:ea typeface="Cambria" panose="02040503050406030204" pitchFamily="18" charset="0"/>
              </a:rPr>
              <a:t>Darllenwch eich atebion i wneud yn siŵr eu bod yn gwneud synnwyr.</a:t>
            </a:r>
          </a:p>
        </p:txBody>
      </p:sp>
      <p:sp>
        <p:nvSpPr>
          <p:cNvPr id="3" name="Title 1">
            <a:extLst>
              <a:ext uri="{FF2B5EF4-FFF2-40B4-BE49-F238E27FC236}">
                <a16:creationId xmlns:a16="http://schemas.microsoft.com/office/drawing/2014/main" id="{64C625DB-E3B3-408B-9722-FE6F5866355D}"/>
              </a:ext>
            </a:extLst>
          </p:cNvPr>
          <p:cNvSpPr txBox="1"/>
          <p:nvPr/>
        </p:nvSpPr>
        <p:spPr>
          <a:xfrm>
            <a:off x="340242" y="311916"/>
            <a:ext cx="6278022" cy="900198"/>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defRPr b="0" i="0"/>
            </a:pPr>
            <a:r>
              <a:rPr lang="1106" sz="2400">
                <a:solidFill>
                  <a:srgbClr val="0077C8"/>
                </a:solidFill>
              </a:rPr>
              <a:t>Pwyntiau cyffredinol ar dechneg arholiadau</a:t>
            </a:r>
          </a:p>
        </p:txBody>
      </p:sp>
      <p:pic>
        <p:nvPicPr>
          <p:cNvPr id="6" name="Audio 5">
            <a:hlinkClick r:id="" action="ppaction://media"/>
            <a:extLst>
              <a:ext uri="{FF2B5EF4-FFF2-40B4-BE49-F238E27FC236}">
                <a16:creationId xmlns:a16="http://schemas.microsoft.com/office/drawing/2014/main" id="{B47ADEAF-5AC4-422B-8734-76A0B19001B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3718517"/>
      </p:ext>
    </p:extLst>
  </p:cSld>
  <p:clrMapOvr>
    <a:masterClrMapping/>
  </p:clrMapOvr>
  <mc:AlternateContent xmlns:mc="http://schemas.openxmlformats.org/markup-compatibility/2006" xmlns:p14="http://schemas.microsoft.com/office/powerpoint/2010/main">
    <mc:Choice Requires="p14">
      <p:transition spd="slow" p14:dur="2000" advTm="51456"/>
    </mc:Choice>
    <mc:Fallback xmlns="">
      <p:transition spd="slow" advTm="514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35176" y="208722"/>
            <a:ext cx="10223323" cy="447261"/>
          </a:xfrm>
        </p:spPr>
        <p:txBody>
          <a:bodyPr/>
          <a:lstStyle/>
          <a:p>
            <a:pPr>
              <a:defRPr b="0" i="0"/>
            </a:pPr>
            <a:r>
              <a:rPr lang="1106" sz="2400"/>
              <a:t>Sut ydw i'n mynd i'r afael â Chwestiwn 6?</a:t>
            </a:r>
          </a:p>
        </p:txBody>
      </p:sp>
      <p:sp>
        <p:nvSpPr>
          <p:cNvPr id="2" name="Rectangle 1">
            <a:extLst>
              <a:ext uri="{FF2B5EF4-FFF2-40B4-BE49-F238E27FC236}">
                <a16:creationId xmlns:a16="http://schemas.microsoft.com/office/drawing/2014/main" id="{3F0D504B-37B6-4265-925A-FF68F3DD35BE}"/>
              </a:ext>
            </a:extLst>
          </p:cNvPr>
          <p:cNvSpPr/>
          <p:nvPr/>
        </p:nvSpPr>
        <p:spPr>
          <a:xfrm>
            <a:off x="335176" y="1276767"/>
            <a:ext cx="11411022" cy="4210446"/>
          </a:xfrm>
          <a:prstGeom prst="rect">
            <a:avLst/>
          </a:prstGeom>
        </p:spPr>
        <p:txBody>
          <a:bodyPr wrap="square">
            <a:spAutoFit/>
          </a:bodyPr>
          <a:lstStyle/>
          <a:p>
            <a:pPr>
              <a:spcBef>
                <a:spcPct val="0"/>
              </a:spcBef>
              <a:spcAft>
                <a:spcPct val="0"/>
              </a:spcAft>
              <a:defRPr b="0" i="0"/>
            </a:pPr>
            <a:r>
              <a:rPr lang="1106">
                <a:ea typeface="Cambria" panose="02040503050406030204" pitchFamily="18" charset="0"/>
                <a:cs typeface="Cambria" panose="02040503050406030204" pitchFamily="18" charset="0"/>
              </a:rPr>
              <a:t>Cwestiwn 6</a:t>
            </a:r>
          </a:p>
          <a:p>
            <a:pPr>
              <a:spcBef>
                <a:spcPct val="0"/>
              </a:spcBef>
              <a:spcAft>
                <a:spcPct val="0"/>
              </a:spcAft>
            </a:pPr>
            <a:endParaRPr lang="en-US">
              <a:ea typeface="Cambria" panose="02040503050406030204" pitchFamily="18" charset="0"/>
              <a:cs typeface="Cambria" panose="02040503050406030204" pitchFamily="18" charset="0"/>
            </a:endParaRPr>
          </a:p>
          <a:p>
            <a:pPr>
              <a:spcBef>
                <a:spcPct val="0"/>
              </a:spcBef>
              <a:spcAft>
                <a:spcPct val="0"/>
              </a:spcAft>
              <a:defRPr b="0" i="0"/>
            </a:pPr>
            <a:r>
              <a:rPr lang="1106">
                <a:ea typeface="Cambria" panose="02040503050406030204" pitchFamily="18" charset="0"/>
                <a:cs typeface="Cambria" panose="02040503050406030204" pitchFamily="18" charset="0"/>
              </a:rPr>
              <a:t>Y sgiliau sy'n cael eu profi:</a:t>
            </a:r>
          </a:p>
          <a:p>
            <a:pPr marL="714375" indent="-714375">
              <a:spcBef>
                <a:spcPct val="0"/>
              </a:spcBef>
              <a:spcAft>
                <a:spcPct val="0"/>
              </a:spcAft>
              <a:defRPr b="0" i="0"/>
            </a:pPr>
            <a:r>
              <a:rPr lang="1106">
                <a:ea typeface="Cambria" panose="02040503050406030204" pitchFamily="18" charset="0"/>
                <a:cs typeface="Cambria" panose="02040503050406030204" pitchFamily="18" charset="0"/>
              </a:rPr>
              <a:t>AA1 – dangos gwybodaeth a dealltwriaeth o amrywiaeth o gysyniadau, gwerthoedd a materion allweddol sy'n berthnasol i iechyd a gofal cymdeithasol</a:t>
            </a:r>
          </a:p>
          <a:p>
            <a:pPr marL="714375" indent="-714375">
              <a:spcBef>
                <a:spcPct val="0"/>
              </a:spcBef>
              <a:spcAft>
                <a:spcPct val="0"/>
              </a:spcAft>
              <a:defRPr b="0" i="0"/>
            </a:pPr>
            <a:r>
              <a:rPr lang="1106">
                <a:ea typeface="Cambria" panose="02040503050406030204" pitchFamily="18" charset="0"/>
                <a:cs typeface="Cambria" panose="02040503050406030204" pitchFamily="18" charset="0"/>
              </a:rPr>
              <a:t>AA3 – gwerthuso damcaniaethau ac ymarfer iechyd a gofal cymdeithasol er mwyn dangos dealltwriaeth, myfyrio ar y ffordd y gallant ddylanwadu ar ymarfer, ffurfio barn resymedig a dod i gasgliadau</a:t>
            </a:r>
          </a:p>
          <a:p>
            <a:pPr>
              <a:spcBef>
                <a:spcPct val="0"/>
              </a:spcBef>
              <a:spcAft>
                <a:spcPct val="0"/>
              </a:spcAft>
            </a:pPr>
            <a:endParaRPr lang="en-US">
              <a:ea typeface="Cambria" panose="02040503050406030204" pitchFamily="18" charset="0"/>
              <a:cs typeface="Cambria" panose="02040503050406030204" pitchFamily="18" charset="0"/>
            </a:endParaRPr>
          </a:p>
          <a:p>
            <a:pPr>
              <a:spcBef>
                <a:spcPct val="0"/>
              </a:spcBef>
              <a:spcAft>
                <a:spcPct val="0"/>
              </a:spcAft>
            </a:pPr>
            <a:endParaRPr lang="en-US">
              <a:ea typeface="Cambria" panose="02040503050406030204" pitchFamily="18" charset="0"/>
              <a:cs typeface="Cambria" panose="02040503050406030204" pitchFamily="18" charset="0"/>
            </a:endParaRPr>
          </a:p>
          <a:p>
            <a:pPr>
              <a:spcBef>
                <a:spcPct val="0"/>
              </a:spcBef>
              <a:spcAft>
                <a:spcPct val="0"/>
              </a:spcAft>
              <a:defRPr b="0" i="0"/>
            </a:pPr>
            <a:r>
              <a:rPr lang="1106">
                <a:ea typeface="Cambria" panose="02040503050406030204" pitchFamily="18" charset="0"/>
                <a:cs typeface="Cambria" panose="02040503050406030204" pitchFamily="18" charset="0"/>
              </a:rPr>
              <a:t>Dull:</a:t>
            </a:r>
          </a:p>
          <a:p>
            <a:pPr marL="342900" indent="-342900">
              <a:buFont typeface="Arial" panose="020B0604020202020204" pitchFamily="34" charset="0"/>
              <a:buChar char="•"/>
              <a:defRPr b="0" i="0"/>
            </a:pPr>
            <a:r>
              <a:rPr lang="1106">
                <a:ea typeface="Cambria" panose="02040503050406030204" pitchFamily="18" charset="0"/>
                <a:cs typeface="Cambria" panose="02040503050406030204" pitchFamily="18" charset="0"/>
              </a:rPr>
              <a:t>Darllenwch gwestiwn 6 (a) a (b).</a:t>
            </a:r>
          </a:p>
          <a:p>
            <a:pPr marL="342900" indent="-342900">
              <a:buFont typeface="Arial" panose="020B0604020202020204" pitchFamily="34" charset="0"/>
              <a:buChar char="•"/>
              <a:defRPr b="0" i="0"/>
            </a:pPr>
            <a:r>
              <a:rPr lang="1106">
                <a:ea typeface="Cambria" panose="02040503050406030204" pitchFamily="18" charset="0"/>
                <a:cs typeface="Cambria" panose="02040503050406030204" pitchFamily="18" charset="0"/>
              </a:rPr>
              <a:t>Amlygwch y geiriau allweddol/berfau gorchymyn. </a:t>
            </a:r>
          </a:p>
          <a:p>
            <a:pPr marL="342900" indent="-342900">
              <a:buFont typeface="Arial" panose="020B0604020202020204" pitchFamily="34" charset="0"/>
              <a:buChar char="•"/>
              <a:defRPr b="0" i="0"/>
            </a:pPr>
            <a:r>
              <a:rPr lang="1106">
                <a:ea typeface="Cambria" panose="02040503050406030204" pitchFamily="18" charset="0"/>
                <a:cs typeface="Cambria" panose="02040503050406030204" pitchFamily="18" charset="0"/>
              </a:rPr>
              <a:t>Gwiriwch nifer y marciau am bob rhan o'r cwestiwn er mwyn i chi allu treulio eich amser yn briodol.</a:t>
            </a:r>
          </a:p>
          <a:p>
            <a:pPr marL="342900" indent="-342900">
              <a:buFont typeface="Arial" panose="020B0604020202020204" pitchFamily="34" charset="0"/>
              <a:buChar char="•"/>
              <a:defRPr b="0" i="0"/>
            </a:pPr>
            <a:r>
              <a:rPr lang="1106">
                <a:ea typeface="Cambria" panose="02040503050406030204" pitchFamily="18" charset="0"/>
                <a:cs typeface="Cambria" panose="02040503050406030204" pitchFamily="18" charset="0"/>
              </a:rPr>
              <a:t>Meddyliwch yn ofalus am eich ateb. </a:t>
            </a:r>
          </a:p>
          <a:p>
            <a:pPr marL="342900" indent="-342900">
              <a:buFont typeface="Arial" panose="020B0604020202020204" pitchFamily="34" charset="0"/>
              <a:buChar char="•"/>
              <a:defRPr b="0" i="0"/>
            </a:pPr>
            <a:r>
              <a:rPr lang="1106">
                <a:ea typeface="Cambria" panose="02040503050406030204" pitchFamily="18" charset="0"/>
                <a:cs typeface="Cambria" panose="02040503050406030204" pitchFamily="18" charset="0"/>
              </a:rPr>
              <a:t>Mae nifer y llinellau sydd ar gael yn awgrymu hyd yr ymateb y mae ei angen.</a:t>
            </a:r>
          </a:p>
        </p:txBody>
      </p:sp>
      <p:pic>
        <p:nvPicPr>
          <p:cNvPr id="4" name="Audio 3">
            <a:hlinkClick r:id="" action="ppaction://media"/>
            <a:extLst>
              <a:ext uri="{FF2B5EF4-FFF2-40B4-BE49-F238E27FC236}">
                <a16:creationId xmlns:a16="http://schemas.microsoft.com/office/drawing/2014/main" id="{AEF7D322-FA85-4B72-8A62-030707B262C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70506634"/>
      </p:ext>
    </p:extLst>
  </p:cSld>
  <p:clrMapOvr>
    <a:masterClrMapping/>
  </p:clrMapOvr>
  <mc:AlternateContent xmlns:mc="http://schemas.openxmlformats.org/markup-compatibility/2006" xmlns:p14="http://schemas.microsoft.com/office/powerpoint/2010/main">
    <mc:Choice Requires="p14">
      <p:transition spd="slow" p14:dur="2000" advTm="42562"/>
    </mc:Choice>
    <mc:Fallback xmlns="">
      <p:transition spd="slow" advTm="425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Llun 6">
            <a:extLst>
              <a:ext uri="{FF2B5EF4-FFF2-40B4-BE49-F238E27FC236}">
                <a16:creationId xmlns:a16="http://schemas.microsoft.com/office/drawing/2014/main" id="{EA19A628-D8EA-4DC9-B80F-72252E68EAC5}"/>
              </a:ext>
            </a:extLst>
          </p:cNvPr>
          <p:cNvPicPr>
            <a:picLocks noChangeAspect="1"/>
          </p:cNvPicPr>
          <p:nvPr/>
        </p:nvPicPr>
        <p:blipFill rotWithShape="1">
          <a:blip r:embed="rId5"/>
          <a:srcRect l="29342" t="21988" r="30395" b="43625"/>
          <a:stretch/>
        </p:blipFill>
        <p:spPr>
          <a:xfrm>
            <a:off x="356438" y="1187116"/>
            <a:ext cx="8148083" cy="3914273"/>
          </a:xfrm>
          <a:prstGeom prst="rect">
            <a:avLst/>
          </a:prstGeom>
        </p:spPr>
      </p:pic>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166191"/>
            <a:ext cx="10223323" cy="447261"/>
          </a:xfrm>
        </p:spPr>
        <p:txBody>
          <a:bodyPr/>
          <a:lstStyle/>
          <a:p>
            <a:pPr>
              <a:defRPr b="0" i="0"/>
            </a:pPr>
            <a:r>
              <a:rPr lang="1106" sz="2400"/>
              <a:t>Cwestiwn 6 (a), AA1</a:t>
            </a:r>
          </a:p>
        </p:txBody>
      </p:sp>
      <p:sp>
        <p:nvSpPr>
          <p:cNvPr id="4" name="Speech Bubble: Oval 3">
            <a:extLst>
              <a:ext uri="{FF2B5EF4-FFF2-40B4-BE49-F238E27FC236}">
                <a16:creationId xmlns:a16="http://schemas.microsoft.com/office/drawing/2014/main" id="{2D640E7F-012E-40BA-B3D8-ADB4B9ECC800}"/>
              </a:ext>
            </a:extLst>
          </p:cNvPr>
          <p:cNvSpPr/>
          <p:nvPr/>
        </p:nvSpPr>
        <p:spPr>
          <a:xfrm>
            <a:off x="8601815" y="1873876"/>
            <a:ext cx="3233746" cy="4623515"/>
          </a:xfrm>
          <a:prstGeom prst="wedgeEllipseCallout">
            <a:avLst>
              <a:gd name="adj1" fmla="val -218590"/>
              <a:gd name="adj2" fmla="val -40658"/>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97E621BE-BCA3-4C8A-9DAC-36A43213CEEA}"/>
              </a:ext>
            </a:extLst>
          </p:cNvPr>
          <p:cNvSpPr txBox="1"/>
          <p:nvPr/>
        </p:nvSpPr>
        <p:spPr>
          <a:xfrm>
            <a:off x="9144001" y="2537138"/>
            <a:ext cx="2436540" cy="3661258"/>
          </a:xfrm>
          <a:prstGeom prst="rect">
            <a:avLst/>
          </a:prstGeom>
          <a:noFill/>
        </p:spPr>
        <p:txBody>
          <a:bodyPr wrap="square" rtlCol="0">
            <a:spAutoFit/>
          </a:bodyPr>
          <a:lstStyle/>
          <a:p>
            <a:pPr>
              <a:defRPr b="0" i="0"/>
            </a:pPr>
            <a:r>
              <a:rPr lang="1106"/>
              <a:t>Y gair gorchymyn yma yw 'Disgrifiwch' – rhoi nodweddion/prif nodweddion neu ddisgrifiad byr.</a:t>
            </a:r>
          </a:p>
          <a:p>
            <a:endParaRPr lang="en-GB"/>
          </a:p>
          <a:p>
            <a:pPr>
              <a:defRPr b="0" i="0"/>
            </a:pPr>
            <a:r>
              <a:rPr lang="1106"/>
              <a:t>Mae angen i bob argymhelliad fod yn wahanol – gwnewch yn siŵr nad ydych chi'n ailadrodd eich hun.</a:t>
            </a:r>
          </a:p>
          <a:p>
            <a:endParaRPr lang="en-GB"/>
          </a:p>
        </p:txBody>
      </p:sp>
      <p:pic>
        <p:nvPicPr>
          <p:cNvPr id="2" name="Audio 1">
            <a:hlinkClick r:id="" action="ppaction://media"/>
            <a:extLst>
              <a:ext uri="{FF2B5EF4-FFF2-40B4-BE49-F238E27FC236}">
                <a16:creationId xmlns:a16="http://schemas.microsoft.com/office/drawing/2014/main" id="{A179FD22-2A52-4F47-A9EB-AC3B270978D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08553359"/>
      </p:ext>
    </p:extLst>
  </p:cSld>
  <p:clrMapOvr>
    <a:masterClrMapping/>
  </p:clrMapOvr>
  <mc:AlternateContent xmlns:mc="http://schemas.openxmlformats.org/markup-compatibility/2006" xmlns:p14="http://schemas.microsoft.com/office/powerpoint/2010/main">
    <mc:Choice Requires="p14">
      <p:transition spd="slow" p14:dur="2000" advTm="24613"/>
    </mc:Choice>
    <mc:Fallback xmlns="">
      <p:transition spd="slow" advTm="246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Llun 7">
            <a:extLst>
              <a:ext uri="{FF2B5EF4-FFF2-40B4-BE49-F238E27FC236}">
                <a16:creationId xmlns:a16="http://schemas.microsoft.com/office/drawing/2014/main" id="{A16642AA-6CC9-4896-86CF-A82C9C2318D7}"/>
              </a:ext>
            </a:extLst>
          </p:cNvPr>
          <p:cNvPicPr>
            <a:picLocks noChangeAspect="1"/>
          </p:cNvPicPr>
          <p:nvPr/>
        </p:nvPicPr>
        <p:blipFill rotWithShape="1">
          <a:blip r:embed="rId5"/>
          <a:srcRect l="33158" t="10994" r="33684" b="51491"/>
          <a:stretch/>
        </p:blipFill>
        <p:spPr>
          <a:xfrm>
            <a:off x="340068" y="978794"/>
            <a:ext cx="7080180" cy="4505942"/>
          </a:xfrm>
          <a:prstGeom prst="rect">
            <a:avLst/>
          </a:prstGeom>
        </p:spPr>
      </p:pic>
      <p:pic>
        <p:nvPicPr>
          <p:cNvPr id="9" name="Llun 8">
            <a:extLst>
              <a:ext uri="{FF2B5EF4-FFF2-40B4-BE49-F238E27FC236}">
                <a16:creationId xmlns:a16="http://schemas.microsoft.com/office/drawing/2014/main" id="{6C2DCCC9-89A1-4172-98E5-85A67EBC6BE1}"/>
              </a:ext>
            </a:extLst>
          </p:cNvPr>
          <p:cNvPicPr>
            <a:picLocks noChangeAspect="1"/>
          </p:cNvPicPr>
          <p:nvPr/>
        </p:nvPicPr>
        <p:blipFill rotWithShape="1">
          <a:blip r:embed="rId5"/>
          <a:srcRect l="38488" t="48582" r="47179" b="12790"/>
          <a:stretch/>
        </p:blipFill>
        <p:spPr>
          <a:xfrm>
            <a:off x="4589648" y="1781108"/>
            <a:ext cx="3268480" cy="4954875"/>
          </a:xfrm>
          <a:prstGeom prst="rect">
            <a:avLst/>
          </a:prstGeom>
        </p:spPr>
      </p:pic>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pPr>
              <a:defRPr b="0" i="0"/>
            </a:pPr>
            <a:r>
              <a:rPr lang="1106" sz="2400"/>
              <a:t>Cwestiwn 6 (a) AA1 cynllun marcio</a:t>
            </a:r>
          </a:p>
        </p:txBody>
      </p:sp>
      <p:sp>
        <p:nvSpPr>
          <p:cNvPr id="7" name="Speech Bubble: Oval 6">
            <a:extLst>
              <a:ext uri="{FF2B5EF4-FFF2-40B4-BE49-F238E27FC236}">
                <a16:creationId xmlns:a16="http://schemas.microsoft.com/office/drawing/2014/main" id="{B9CCC5DD-9A0F-474D-8F77-A0E627BE76B9}"/>
              </a:ext>
            </a:extLst>
          </p:cNvPr>
          <p:cNvSpPr/>
          <p:nvPr/>
        </p:nvSpPr>
        <p:spPr>
          <a:xfrm>
            <a:off x="9008771" y="978794"/>
            <a:ext cx="3026535" cy="5389809"/>
          </a:xfrm>
          <a:prstGeom prst="wedgeEllipseCallout">
            <a:avLst>
              <a:gd name="adj1" fmla="val -70791"/>
              <a:gd name="adj2" fmla="val -331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9577781E-8643-434A-957B-4D6025716286}"/>
              </a:ext>
            </a:extLst>
          </p:cNvPr>
          <p:cNvSpPr txBox="1"/>
          <p:nvPr/>
        </p:nvSpPr>
        <p:spPr>
          <a:xfrm>
            <a:off x="9446651" y="1750725"/>
            <a:ext cx="2335741" cy="4210446"/>
          </a:xfrm>
          <a:prstGeom prst="rect">
            <a:avLst/>
          </a:prstGeom>
          <a:noFill/>
        </p:spPr>
        <p:txBody>
          <a:bodyPr wrap="square" rtlCol="0">
            <a:spAutoFit/>
          </a:bodyPr>
          <a:lstStyle/>
          <a:p>
            <a:pPr>
              <a:defRPr b="0" i="0"/>
            </a:pPr>
            <a:r>
              <a:rPr lang="1106"/>
              <a:t>Rydym yn chwilio yma am dystiolaeth eich bod yn gallu dangos eich gwybodaeth am ddulliau o hybu ac amddiffyn iechyd a llesiant.</a:t>
            </a:r>
          </a:p>
          <a:p>
            <a:endParaRPr lang="en-US" altLang="en-US"/>
          </a:p>
          <a:p>
            <a:pPr>
              <a:defRPr b="0" i="0"/>
            </a:pPr>
            <a:r>
              <a:rPr lang="1106" altLang="en-US">
                <a:latin typeface="Arial" panose="020B0604020202020204" pitchFamily="34" charset="0"/>
              </a:rPr>
              <a:t>Edrychwch ar eich atebion a thanlinellwch unrhyw beth sydd yn y rhestr hon.</a:t>
            </a:r>
          </a:p>
          <a:p>
            <a:endParaRPr lang="en-GB"/>
          </a:p>
        </p:txBody>
      </p:sp>
      <p:pic>
        <p:nvPicPr>
          <p:cNvPr id="5" name="Audio 4">
            <a:hlinkClick r:id="" action="ppaction://media"/>
            <a:extLst>
              <a:ext uri="{FF2B5EF4-FFF2-40B4-BE49-F238E27FC236}">
                <a16:creationId xmlns:a16="http://schemas.microsoft.com/office/drawing/2014/main" id="{00515812-070D-42A4-9D41-3FE29620EC2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25745290"/>
      </p:ext>
    </p:extLst>
  </p:cSld>
  <p:clrMapOvr>
    <a:masterClrMapping/>
  </p:clrMapOvr>
  <mc:AlternateContent xmlns:mc="http://schemas.openxmlformats.org/markup-compatibility/2006" xmlns:p14="http://schemas.microsoft.com/office/powerpoint/2010/main">
    <mc:Choice Requires="p14">
      <p:transition spd="slow" p14:dur="2000" advTm="21501"/>
    </mc:Choice>
    <mc:Fallback xmlns="">
      <p:transition spd="slow" advTm="215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Llun 6">
            <a:extLst>
              <a:ext uri="{FF2B5EF4-FFF2-40B4-BE49-F238E27FC236}">
                <a16:creationId xmlns:a16="http://schemas.microsoft.com/office/drawing/2014/main" id="{7C36EB9C-07D3-451D-964E-912EF513D976}"/>
              </a:ext>
            </a:extLst>
          </p:cNvPr>
          <p:cNvPicPr>
            <a:picLocks noChangeAspect="1"/>
          </p:cNvPicPr>
          <p:nvPr/>
        </p:nvPicPr>
        <p:blipFill rotWithShape="1">
          <a:blip r:embed="rId5"/>
          <a:srcRect l="31974" t="21287" r="29605" b="20000"/>
          <a:stretch/>
        </p:blipFill>
        <p:spPr>
          <a:xfrm>
            <a:off x="208547" y="1106906"/>
            <a:ext cx="6689557" cy="5750270"/>
          </a:xfrm>
          <a:prstGeom prst="rect">
            <a:avLst/>
          </a:prstGeom>
        </p:spPr>
      </p:pic>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166191"/>
            <a:ext cx="10223323" cy="447261"/>
          </a:xfrm>
        </p:spPr>
        <p:txBody>
          <a:bodyPr/>
          <a:lstStyle/>
          <a:p>
            <a:pPr>
              <a:defRPr b="0" i="0"/>
            </a:pPr>
            <a:r>
              <a:rPr lang="1106" sz="2400"/>
              <a:t>Cwestiwn 6 (b), AA1 ac AA3</a:t>
            </a:r>
          </a:p>
        </p:txBody>
      </p:sp>
      <p:sp>
        <p:nvSpPr>
          <p:cNvPr id="5" name="Speech Bubble: Oval 4">
            <a:extLst>
              <a:ext uri="{FF2B5EF4-FFF2-40B4-BE49-F238E27FC236}">
                <a16:creationId xmlns:a16="http://schemas.microsoft.com/office/drawing/2014/main" id="{09623A6F-21C7-4898-A18D-FEB5AD168FB9}"/>
              </a:ext>
            </a:extLst>
          </p:cNvPr>
          <p:cNvSpPr/>
          <p:nvPr/>
        </p:nvSpPr>
        <p:spPr>
          <a:xfrm>
            <a:off x="6729212" y="2176530"/>
            <a:ext cx="4740893" cy="3341954"/>
          </a:xfrm>
          <a:prstGeom prst="wedgeEllipseCallout">
            <a:avLst>
              <a:gd name="adj1" fmla="val -136731"/>
              <a:gd name="adj2" fmla="val -63603"/>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023DC6AC-AADB-465F-AA8D-FCB8814D3400}"/>
              </a:ext>
            </a:extLst>
          </p:cNvPr>
          <p:cNvSpPr txBox="1"/>
          <p:nvPr/>
        </p:nvSpPr>
        <p:spPr>
          <a:xfrm>
            <a:off x="7376776" y="2720867"/>
            <a:ext cx="3919093" cy="2562880"/>
          </a:xfrm>
          <a:prstGeom prst="rect">
            <a:avLst/>
          </a:prstGeom>
          <a:noFill/>
        </p:spPr>
        <p:txBody>
          <a:bodyPr wrap="square" rtlCol="0">
            <a:spAutoFit/>
          </a:bodyPr>
          <a:lstStyle/>
          <a:p>
            <a:pPr>
              <a:defRPr b="0" i="0"/>
            </a:pPr>
            <a:r>
              <a:rPr lang="1106" dirty="0"/>
              <a:t>Y gair gorchymyn yma yw 'Dadansoddwch' – archwilio mater yn fanwl/sut mae'r rhannau'n berthnasol i'r cyfan, i esbonio a dehongli</a:t>
            </a:r>
          </a:p>
          <a:p>
            <a:endParaRPr lang="en-GB" dirty="0"/>
          </a:p>
          <a:p>
            <a:pPr>
              <a:defRPr b="0" i="0"/>
            </a:pPr>
            <a:r>
              <a:rPr lang="1106" dirty="0"/>
              <a:t>Cryfderau – pethau cadarnhaol </a:t>
            </a:r>
          </a:p>
          <a:p>
            <a:pPr>
              <a:defRPr b="0" i="0"/>
            </a:pPr>
            <a:r>
              <a:rPr lang="1106" dirty="0"/>
              <a:t>Gwendidau – pethau negyddol</a:t>
            </a:r>
          </a:p>
          <a:p>
            <a:endParaRPr lang="en-GB" dirty="0"/>
          </a:p>
        </p:txBody>
      </p:sp>
      <p:pic>
        <p:nvPicPr>
          <p:cNvPr id="4" name="Audio 3">
            <a:hlinkClick r:id="" action="ppaction://media"/>
            <a:extLst>
              <a:ext uri="{FF2B5EF4-FFF2-40B4-BE49-F238E27FC236}">
                <a16:creationId xmlns:a16="http://schemas.microsoft.com/office/drawing/2014/main" id="{5C585EFB-1505-48DC-8035-DE20C753CC1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57496097"/>
      </p:ext>
    </p:extLst>
  </p:cSld>
  <p:clrMapOvr>
    <a:masterClrMapping/>
  </p:clrMapOvr>
  <mc:AlternateContent xmlns:mc="http://schemas.openxmlformats.org/markup-compatibility/2006" xmlns:p14="http://schemas.microsoft.com/office/powerpoint/2010/main">
    <mc:Choice Requires="p14">
      <p:transition spd="slow" p14:dur="2000" advTm="32323"/>
    </mc:Choice>
    <mc:Fallback xmlns="">
      <p:transition spd="slow" advTm="323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Llun 7">
            <a:extLst>
              <a:ext uri="{FF2B5EF4-FFF2-40B4-BE49-F238E27FC236}">
                <a16:creationId xmlns:a16="http://schemas.microsoft.com/office/drawing/2014/main" id="{FEB95E81-992C-4944-872C-84BC4EFE9E53}"/>
              </a:ext>
            </a:extLst>
          </p:cNvPr>
          <p:cNvPicPr>
            <a:picLocks noChangeAspect="1"/>
          </p:cNvPicPr>
          <p:nvPr/>
        </p:nvPicPr>
        <p:blipFill rotWithShape="1">
          <a:blip r:embed="rId5"/>
          <a:srcRect l="33007" t="12656" r="34275" b="29285"/>
          <a:stretch/>
        </p:blipFill>
        <p:spPr>
          <a:xfrm>
            <a:off x="313257" y="942347"/>
            <a:ext cx="6521116" cy="5915653"/>
          </a:xfrm>
          <a:prstGeom prst="rect">
            <a:avLst/>
          </a:prstGeom>
        </p:spPr>
      </p:pic>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pPr>
              <a:defRPr b="0" i="0"/>
            </a:pPr>
            <a:r>
              <a:rPr lang="1106" sz="2400"/>
              <a:t>Cwestiwn 6 (b) AA1 ac AA3 cynllun marcio</a:t>
            </a:r>
          </a:p>
        </p:txBody>
      </p:sp>
      <p:sp>
        <p:nvSpPr>
          <p:cNvPr id="5" name="Speech Bubble: Oval 4">
            <a:extLst>
              <a:ext uri="{FF2B5EF4-FFF2-40B4-BE49-F238E27FC236}">
                <a16:creationId xmlns:a16="http://schemas.microsoft.com/office/drawing/2014/main" id="{3B23E4E6-DAE5-4FAD-B10C-6E717FC01FCC}"/>
              </a:ext>
            </a:extLst>
          </p:cNvPr>
          <p:cNvSpPr/>
          <p:nvPr/>
        </p:nvSpPr>
        <p:spPr>
          <a:xfrm>
            <a:off x="8618186" y="1754843"/>
            <a:ext cx="3233746" cy="4703912"/>
          </a:xfrm>
          <a:prstGeom prst="wedgeEllipseCallout">
            <a:avLst>
              <a:gd name="adj1" fmla="val -132964"/>
              <a:gd name="adj2" fmla="val -3126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42F7C6F2-536E-4169-82AD-631C043BFEAF}"/>
              </a:ext>
            </a:extLst>
          </p:cNvPr>
          <p:cNvSpPr txBox="1"/>
          <p:nvPr/>
        </p:nvSpPr>
        <p:spPr>
          <a:xfrm>
            <a:off x="9144000" y="2311758"/>
            <a:ext cx="2403132" cy="3970318"/>
          </a:xfrm>
          <a:prstGeom prst="rect">
            <a:avLst/>
          </a:prstGeom>
          <a:noFill/>
        </p:spPr>
        <p:txBody>
          <a:bodyPr wrap="square" rtlCol="0">
            <a:spAutoFit/>
          </a:bodyPr>
          <a:lstStyle/>
          <a:p>
            <a:pPr>
              <a:defRPr b="0" i="0"/>
            </a:pPr>
            <a:r>
              <a:rPr lang="1106" dirty="0"/>
              <a:t>Rydym yn chwilio yma am dystiolaeth eich bod yn gallu dangos eich gwybodaeth am y dull newid ymddygiad i iechyd a llesiant.</a:t>
            </a:r>
          </a:p>
          <a:p>
            <a:endParaRPr lang="en-US" dirty="0"/>
          </a:p>
          <a:p>
            <a:pPr>
              <a:defRPr b="0" i="0"/>
            </a:pPr>
            <a:r>
              <a:rPr lang="1106" altLang="en-US" dirty="0">
                <a:latin typeface="Arial" panose="020B0604020202020204" pitchFamily="34" charset="0"/>
              </a:rPr>
              <a:t>Edrychwch ar eich atebion a thanlinellwch unrhyw beth sydd yn y rhestr hon.</a:t>
            </a:r>
          </a:p>
          <a:p>
            <a:endParaRPr lang="en-GB" dirty="0"/>
          </a:p>
        </p:txBody>
      </p:sp>
      <p:pic>
        <p:nvPicPr>
          <p:cNvPr id="6" name="Audio 5">
            <a:hlinkClick r:id="" action="ppaction://media"/>
            <a:extLst>
              <a:ext uri="{FF2B5EF4-FFF2-40B4-BE49-F238E27FC236}">
                <a16:creationId xmlns:a16="http://schemas.microsoft.com/office/drawing/2014/main" id="{944804AB-FC52-49DA-8D09-1008AF9C85D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19065412"/>
      </p:ext>
    </p:extLst>
  </p:cSld>
  <p:clrMapOvr>
    <a:masterClrMapping/>
  </p:clrMapOvr>
  <mc:AlternateContent xmlns:mc="http://schemas.openxmlformats.org/markup-compatibility/2006" xmlns:p14="http://schemas.microsoft.com/office/powerpoint/2010/main">
    <mc:Choice Requires="p14">
      <p:transition spd="slow" p14:dur="2000" advTm="22802"/>
    </mc:Choice>
    <mc:Fallback xmlns="">
      <p:transition spd="slow" advTm="22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Llun 6">
            <a:extLst>
              <a:ext uri="{FF2B5EF4-FFF2-40B4-BE49-F238E27FC236}">
                <a16:creationId xmlns:a16="http://schemas.microsoft.com/office/drawing/2014/main" id="{E6656C5B-1808-472A-BD20-F39967F1C980}"/>
              </a:ext>
            </a:extLst>
          </p:cNvPr>
          <p:cNvPicPr>
            <a:picLocks noChangeAspect="1"/>
          </p:cNvPicPr>
          <p:nvPr/>
        </p:nvPicPr>
        <p:blipFill rotWithShape="1">
          <a:blip r:embed="rId5"/>
          <a:srcRect l="33290" t="22690" r="34474" b="25810"/>
          <a:stretch/>
        </p:blipFill>
        <p:spPr>
          <a:xfrm>
            <a:off x="644868" y="972531"/>
            <a:ext cx="6349490" cy="5705776"/>
          </a:xfrm>
          <a:prstGeom prst="rect">
            <a:avLst/>
          </a:prstGeom>
        </p:spPr>
      </p:pic>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pPr>
              <a:defRPr b="0" i="0"/>
            </a:pPr>
            <a:r>
              <a:rPr lang="1106" sz="2400"/>
              <a:t>Cwestiwn 6 (b) AA1 ac AA3 bandiau marciau</a:t>
            </a:r>
          </a:p>
        </p:txBody>
      </p:sp>
      <p:sp>
        <p:nvSpPr>
          <p:cNvPr id="4" name="Speech Bubble: Oval 3">
            <a:extLst>
              <a:ext uri="{FF2B5EF4-FFF2-40B4-BE49-F238E27FC236}">
                <a16:creationId xmlns:a16="http://schemas.microsoft.com/office/drawing/2014/main" id="{FDE22B3F-DBCD-4304-9C08-CA12B6912440}"/>
              </a:ext>
            </a:extLst>
          </p:cNvPr>
          <p:cNvSpPr/>
          <p:nvPr/>
        </p:nvSpPr>
        <p:spPr>
          <a:xfrm>
            <a:off x="8566670" y="2101517"/>
            <a:ext cx="3233746" cy="3793616"/>
          </a:xfrm>
          <a:prstGeom prst="wedgeEllipseCallout">
            <a:avLst>
              <a:gd name="adj1" fmla="val -113648"/>
              <a:gd name="adj2" fmla="val -3057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F14504EA-D36D-4461-BDB8-60E35115F20A}"/>
              </a:ext>
            </a:extLst>
          </p:cNvPr>
          <p:cNvSpPr txBox="1"/>
          <p:nvPr/>
        </p:nvSpPr>
        <p:spPr>
          <a:xfrm>
            <a:off x="9317752" y="2304993"/>
            <a:ext cx="2101356" cy="3386663"/>
          </a:xfrm>
          <a:prstGeom prst="rect">
            <a:avLst/>
          </a:prstGeom>
          <a:noFill/>
        </p:spPr>
        <p:txBody>
          <a:bodyPr wrap="square" rtlCol="0">
            <a:spAutoFit/>
          </a:bodyPr>
          <a:lstStyle/>
          <a:p>
            <a:pPr>
              <a:defRPr b="0" i="0"/>
            </a:pPr>
            <a:r>
              <a:rPr lang="1106" altLang="en-US" dirty="0">
                <a:latin typeface="Arial" panose="020B0604020202020204" pitchFamily="34" charset="0"/>
              </a:rPr>
              <a:t>Mae hwn yn gynllun marcio seiliedig ar fandiau; mae'r marciau yma hefyd yn cael eu rhannu rhwng AA1 ac AA3 – felly mae angen i chi lunio barn ar eich ymateb cyn dyfarnu marc.</a:t>
            </a:r>
          </a:p>
          <a:p>
            <a:endParaRPr lang="en-GB" dirty="0"/>
          </a:p>
        </p:txBody>
      </p:sp>
      <p:pic>
        <p:nvPicPr>
          <p:cNvPr id="2" name="Audio 1">
            <a:hlinkClick r:id="" action="ppaction://media"/>
            <a:extLst>
              <a:ext uri="{FF2B5EF4-FFF2-40B4-BE49-F238E27FC236}">
                <a16:creationId xmlns:a16="http://schemas.microsoft.com/office/drawing/2014/main" id="{FB5C9423-5D61-462A-8D6A-7D8F35BAEFA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24179718"/>
      </p:ext>
    </p:extLst>
  </p:cSld>
  <p:clrMapOvr>
    <a:masterClrMapping/>
  </p:clrMapOvr>
  <mc:AlternateContent xmlns:mc="http://schemas.openxmlformats.org/markup-compatibility/2006" xmlns:p14="http://schemas.microsoft.com/office/powerpoint/2010/main">
    <mc:Choice Requires="p14">
      <p:transition spd="slow" p14:dur="2000" advTm="17635"/>
    </mc:Choice>
    <mc:Fallback xmlns="">
      <p:transition spd="slow" advTm="176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35176" y="208722"/>
            <a:ext cx="10223323" cy="447261"/>
          </a:xfrm>
        </p:spPr>
        <p:txBody>
          <a:bodyPr/>
          <a:lstStyle/>
          <a:p>
            <a:pPr>
              <a:defRPr b="0" i="0"/>
            </a:pPr>
            <a:r>
              <a:rPr lang="1106" sz="2400"/>
              <a:t>Sut ydw i'n mynd i'r afael â Chwestiwn 7?</a:t>
            </a:r>
          </a:p>
        </p:txBody>
      </p:sp>
      <p:sp>
        <p:nvSpPr>
          <p:cNvPr id="2" name="Rectangle 1">
            <a:extLst>
              <a:ext uri="{FF2B5EF4-FFF2-40B4-BE49-F238E27FC236}">
                <a16:creationId xmlns:a16="http://schemas.microsoft.com/office/drawing/2014/main" id="{0D59E6CD-F258-4A0C-A1E0-553E23AB2271}"/>
              </a:ext>
            </a:extLst>
          </p:cNvPr>
          <p:cNvSpPr/>
          <p:nvPr/>
        </p:nvSpPr>
        <p:spPr>
          <a:xfrm>
            <a:off x="335176" y="1305342"/>
            <a:ext cx="11499117" cy="4485041"/>
          </a:xfrm>
          <a:prstGeom prst="rect">
            <a:avLst/>
          </a:prstGeom>
        </p:spPr>
        <p:txBody>
          <a:bodyPr wrap="square">
            <a:spAutoFit/>
          </a:bodyPr>
          <a:lstStyle/>
          <a:p>
            <a:pPr>
              <a:spcBef>
                <a:spcPct val="0"/>
              </a:spcBef>
              <a:spcAft>
                <a:spcPct val="0"/>
              </a:spcAft>
              <a:defRPr b="0" i="0"/>
            </a:pPr>
            <a:r>
              <a:rPr lang="1106">
                <a:ea typeface="Cambria" panose="02040503050406030204" pitchFamily="18" charset="0"/>
                <a:cs typeface="Cambria" panose="02040503050406030204" pitchFamily="18" charset="0"/>
              </a:rPr>
              <a:t>Cwestiwn 7</a:t>
            </a:r>
          </a:p>
          <a:p>
            <a:pPr>
              <a:spcBef>
                <a:spcPct val="0"/>
              </a:spcBef>
              <a:spcAft>
                <a:spcPct val="0"/>
              </a:spcAft>
            </a:pPr>
            <a:endParaRPr lang="en-US">
              <a:ea typeface="Cambria" panose="02040503050406030204" pitchFamily="18" charset="0"/>
              <a:cs typeface="Cambria" panose="02040503050406030204" pitchFamily="18" charset="0"/>
            </a:endParaRPr>
          </a:p>
          <a:p>
            <a:pPr>
              <a:spcBef>
                <a:spcPct val="0"/>
              </a:spcBef>
              <a:spcAft>
                <a:spcPct val="0"/>
              </a:spcAft>
              <a:defRPr b="0" i="0"/>
            </a:pPr>
            <a:r>
              <a:rPr lang="1106">
                <a:ea typeface="Cambria" panose="02040503050406030204" pitchFamily="18" charset="0"/>
                <a:cs typeface="Cambria" panose="02040503050406030204" pitchFamily="18" charset="0"/>
              </a:rPr>
              <a:t>Y sgiliau sy'n cael eu profi:</a:t>
            </a:r>
          </a:p>
          <a:p>
            <a:pPr marL="714375" indent="-714375">
              <a:spcBef>
                <a:spcPct val="0"/>
              </a:spcBef>
              <a:spcAft>
                <a:spcPct val="0"/>
              </a:spcAft>
              <a:defRPr b="0" i="0"/>
            </a:pPr>
            <a:r>
              <a:rPr lang="1106">
                <a:ea typeface="Cambria" panose="02040503050406030204" pitchFamily="18" charset="0"/>
                <a:cs typeface="Cambria" panose="02040503050406030204" pitchFamily="18" charset="0"/>
              </a:rPr>
              <a:t>AA1 – dangos gwybodaeth a dealltwriaeth o amrywiaeth o gysyniadau, gwerthoedd a materion allweddol sy'n berthnasol i iechyd a gofal cymdeithasol</a:t>
            </a:r>
          </a:p>
          <a:p>
            <a:pPr marL="714375" indent="-714375">
              <a:spcBef>
                <a:spcPct val="0"/>
              </a:spcBef>
              <a:spcAft>
                <a:spcPct val="0"/>
              </a:spcAft>
              <a:defRPr b="0" i="0"/>
            </a:pPr>
            <a:r>
              <a:rPr lang="1106">
                <a:ea typeface="Cambria" panose="02040503050406030204" pitchFamily="18" charset="0"/>
                <a:cs typeface="Cambria" panose="02040503050406030204" pitchFamily="18" charset="0"/>
              </a:rPr>
              <a:t>AA2 – cymhwyso gwybodaeth a dealltwriaeth o egwyddorion a chyd-destunau iechyd a gofal cymdeithasol</a:t>
            </a:r>
          </a:p>
          <a:p>
            <a:pPr marL="714375" indent="-714375">
              <a:spcBef>
                <a:spcPct val="0"/>
              </a:spcBef>
              <a:spcAft>
                <a:spcPct val="0"/>
              </a:spcAft>
              <a:defRPr b="0" i="0"/>
            </a:pPr>
            <a:r>
              <a:rPr lang="1106">
                <a:ea typeface="Cambria" panose="02040503050406030204" pitchFamily="18" charset="0"/>
                <a:cs typeface="Cambria" panose="02040503050406030204" pitchFamily="18" charset="0"/>
              </a:rPr>
              <a:t>AA3 – gwerthuso damcaniaethau ac ymarfer iechyd a gofal cymdeithasol er mwyn dangos dealltwriaeth, myfyrio ar y ffordd y gallant ddylanwadu ar ymarfer, ffurfio barn resymedig a dod i gasgliadau</a:t>
            </a:r>
          </a:p>
          <a:p>
            <a:pPr>
              <a:spcBef>
                <a:spcPct val="0"/>
              </a:spcBef>
              <a:spcAft>
                <a:spcPct val="0"/>
              </a:spcAft>
            </a:pPr>
            <a:endParaRPr lang="en-US">
              <a:ea typeface="Cambria" panose="02040503050406030204" pitchFamily="18" charset="0"/>
              <a:cs typeface="Cambria" panose="02040503050406030204" pitchFamily="18" charset="0"/>
            </a:endParaRPr>
          </a:p>
          <a:p>
            <a:pPr>
              <a:spcBef>
                <a:spcPct val="0"/>
              </a:spcBef>
              <a:spcAft>
                <a:spcPct val="0"/>
              </a:spcAft>
            </a:pPr>
            <a:endParaRPr lang="en-US">
              <a:ea typeface="Cambria" panose="02040503050406030204" pitchFamily="18" charset="0"/>
              <a:cs typeface="Cambria" panose="02040503050406030204" pitchFamily="18" charset="0"/>
            </a:endParaRPr>
          </a:p>
          <a:p>
            <a:pPr>
              <a:spcBef>
                <a:spcPct val="0"/>
              </a:spcBef>
              <a:spcAft>
                <a:spcPct val="0"/>
              </a:spcAft>
              <a:defRPr b="0" i="0"/>
            </a:pPr>
            <a:r>
              <a:rPr lang="1106">
                <a:ea typeface="Cambria" panose="02040503050406030204" pitchFamily="18" charset="0"/>
                <a:cs typeface="Cambria" panose="02040503050406030204" pitchFamily="18" charset="0"/>
              </a:rPr>
              <a:t>Dull:</a:t>
            </a:r>
          </a:p>
          <a:p>
            <a:pPr marL="342900" indent="-342900">
              <a:buFont typeface="Arial" panose="020B0604020202020204" pitchFamily="34" charset="0"/>
              <a:buChar char="•"/>
              <a:defRPr b="0" i="0"/>
            </a:pPr>
            <a:r>
              <a:rPr lang="1106">
                <a:ea typeface="Cambria" panose="02040503050406030204" pitchFamily="18" charset="0"/>
                <a:cs typeface="Cambria" panose="02040503050406030204" pitchFamily="18" charset="0"/>
              </a:rPr>
              <a:t>Darllenwch gwestiwn 7 (a) a (b).</a:t>
            </a:r>
          </a:p>
          <a:p>
            <a:pPr marL="342900" indent="-342900">
              <a:buFont typeface="Arial" panose="020B0604020202020204" pitchFamily="34" charset="0"/>
              <a:buChar char="•"/>
              <a:defRPr b="0" i="0"/>
            </a:pPr>
            <a:r>
              <a:rPr lang="1106">
                <a:ea typeface="Cambria" panose="02040503050406030204" pitchFamily="18" charset="0"/>
                <a:cs typeface="Cambria" panose="02040503050406030204" pitchFamily="18" charset="0"/>
              </a:rPr>
              <a:t>Amlygwch y geiriau allweddol/berfau gorchymyn. </a:t>
            </a:r>
          </a:p>
          <a:p>
            <a:pPr marL="342900" indent="-342900">
              <a:buFont typeface="Arial" panose="020B0604020202020204" pitchFamily="34" charset="0"/>
              <a:buChar char="•"/>
              <a:defRPr b="0" i="0"/>
            </a:pPr>
            <a:r>
              <a:rPr lang="1106">
                <a:ea typeface="Cambria" panose="02040503050406030204" pitchFamily="18" charset="0"/>
                <a:cs typeface="Cambria" panose="02040503050406030204" pitchFamily="18" charset="0"/>
              </a:rPr>
              <a:t>Gwiriwch nifer y marciau am bob rhan o'r cwestiwn er mwyn i chi allu treulio eich amser yn briodol.</a:t>
            </a:r>
          </a:p>
          <a:p>
            <a:pPr marL="342900" indent="-342900">
              <a:buFont typeface="Arial" panose="020B0604020202020204" pitchFamily="34" charset="0"/>
              <a:buChar char="•"/>
              <a:defRPr b="0" i="0"/>
            </a:pPr>
            <a:r>
              <a:rPr lang="1106">
                <a:ea typeface="Cambria" panose="02040503050406030204" pitchFamily="18" charset="0"/>
                <a:cs typeface="Cambria" panose="02040503050406030204" pitchFamily="18" charset="0"/>
              </a:rPr>
              <a:t>Meddyliwch yn ofalus am eich ateb. </a:t>
            </a:r>
          </a:p>
          <a:p>
            <a:pPr marL="342900" indent="-342900">
              <a:buFont typeface="Arial" panose="020B0604020202020204" pitchFamily="34" charset="0"/>
              <a:buChar char="•"/>
              <a:defRPr b="0" i="0"/>
            </a:pPr>
            <a:r>
              <a:rPr lang="1106">
                <a:ea typeface="Cambria" panose="02040503050406030204" pitchFamily="18" charset="0"/>
                <a:cs typeface="Cambria" panose="02040503050406030204" pitchFamily="18" charset="0"/>
              </a:rPr>
              <a:t>Mae nifer y llinellau sydd ar gael yn awgrymu hyd yr ymateb y mae ei angen.</a:t>
            </a:r>
          </a:p>
        </p:txBody>
      </p:sp>
      <p:pic>
        <p:nvPicPr>
          <p:cNvPr id="5" name="Audio 4">
            <a:hlinkClick r:id="" action="ppaction://media"/>
            <a:extLst>
              <a:ext uri="{FF2B5EF4-FFF2-40B4-BE49-F238E27FC236}">
                <a16:creationId xmlns:a16="http://schemas.microsoft.com/office/drawing/2014/main" id="{B81E1D8E-1040-4DA6-8227-6601B231C88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79199640"/>
      </p:ext>
    </p:extLst>
  </p:cSld>
  <p:clrMapOvr>
    <a:masterClrMapping/>
  </p:clrMapOvr>
  <mc:AlternateContent xmlns:mc="http://schemas.openxmlformats.org/markup-compatibility/2006" xmlns:p14="http://schemas.microsoft.com/office/powerpoint/2010/main">
    <mc:Choice Requires="p14">
      <p:transition spd="slow" p14:dur="2000" advTm="38360"/>
    </mc:Choice>
    <mc:Fallback xmlns="">
      <p:transition spd="slow" advTm="383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Llun 6">
            <a:extLst>
              <a:ext uri="{FF2B5EF4-FFF2-40B4-BE49-F238E27FC236}">
                <a16:creationId xmlns:a16="http://schemas.microsoft.com/office/drawing/2014/main" id="{E8713399-8F09-42D8-AB5F-D06B7C6D4FB4}"/>
              </a:ext>
            </a:extLst>
          </p:cNvPr>
          <p:cNvPicPr>
            <a:picLocks noChangeAspect="1"/>
          </p:cNvPicPr>
          <p:nvPr/>
        </p:nvPicPr>
        <p:blipFill rotWithShape="1">
          <a:blip r:embed="rId5"/>
          <a:srcRect l="29079" t="14270" r="30490" b="35438"/>
          <a:stretch/>
        </p:blipFill>
        <p:spPr>
          <a:xfrm>
            <a:off x="356438" y="1083371"/>
            <a:ext cx="8001053" cy="5598349"/>
          </a:xfrm>
          <a:prstGeom prst="rect">
            <a:avLst/>
          </a:prstGeom>
        </p:spPr>
      </p:pic>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166191"/>
            <a:ext cx="10223323" cy="447261"/>
          </a:xfrm>
        </p:spPr>
        <p:txBody>
          <a:bodyPr/>
          <a:lstStyle/>
          <a:p>
            <a:pPr>
              <a:defRPr b="0" i="0"/>
            </a:pPr>
            <a:r>
              <a:rPr lang="1106" sz="2400"/>
              <a:t>Cwestiwn 7 (a), AA2</a:t>
            </a:r>
          </a:p>
        </p:txBody>
      </p:sp>
      <p:sp>
        <p:nvSpPr>
          <p:cNvPr id="4" name="Speech Bubble: Oval 3">
            <a:extLst>
              <a:ext uri="{FF2B5EF4-FFF2-40B4-BE49-F238E27FC236}">
                <a16:creationId xmlns:a16="http://schemas.microsoft.com/office/drawing/2014/main" id="{F68AF333-3FF3-4B72-8CBF-F4C5FF1BB410}"/>
              </a:ext>
            </a:extLst>
          </p:cNvPr>
          <p:cNvSpPr/>
          <p:nvPr/>
        </p:nvSpPr>
        <p:spPr>
          <a:xfrm>
            <a:off x="8126569" y="2331077"/>
            <a:ext cx="3725363" cy="4314422"/>
          </a:xfrm>
          <a:prstGeom prst="wedgeEllipseCallout">
            <a:avLst>
              <a:gd name="adj1" fmla="val -188282"/>
              <a:gd name="adj2" fmla="val -5618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C351BC79-7EE8-4706-8A4A-F1D9165C42F3}"/>
              </a:ext>
            </a:extLst>
          </p:cNvPr>
          <p:cNvSpPr txBox="1"/>
          <p:nvPr/>
        </p:nvSpPr>
        <p:spPr>
          <a:xfrm>
            <a:off x="8867103" y="2807898"/>
            <a:ext cx="2475218" cy="3935852"/>
          </a:xfrm>
          <a:prstGeom prst="rect">
            <a:avLst/>
          </a:prstGeom>
          <a:noFill/>
        </p:spPr>
        <p:txBody>
          <a:bodyPr wrap="square" rtlCol="0">
            <a:spAutoFit/>
          </a:bodyPr>
          <a:lstStyle/>
          <a:p>
            <a:pPr>
              <a:defRPr b="0" i="0"/>
            </a:pPr>
            <a:r>
              <a:rPr lang="1106"/>
              <a:t>Y gair gorchymyn yma yw 'Esboniwch' – rhoi manylion a rhesymau dros sut a pham mae rhywbeth fel y mae.</a:t>
            </a:r>
          </a:p>
          <a:p>
            <a:endParaRPr lang="en-GB"/>
          </a:p>
          <a:p>
            <a:pPr>
              <a:defRPr b="0" i="0"/>
            </a:pPr>
            <a:r>
              <a:rPr lang="1106"/>
              <a:t>Mae 5 marc ar gael yma.  Peidiwch â disgrifio gweithio amlasiantaethol yn unig; rhowch fanylion a rhesymau.</a:t>
            </a:r>
          </a:p>
          <a:p>
            <a:endParaRPr lang="en-GB"/>
          </a:p>
          <a:p>
            <a:endParaRPr lang="en-GB"/>
          </a:p>
        </p:txBody>
      </p:sp>
      <p:pic>
        <p:nvPicPr>
          <p:cNvPr id="2" name="Audio 1">
            <a:hlinkClick r:id="" action="ppaction://media"/>
            <a:extLst>
              <a:ext uri="{FF2B5EF4-FFF2-40B4-BE49-F238E27FC236}">
                <a16:creationId xmlns:a16="http://schemas.microsoft.com/office/drawing/2014/main" id="{F7C71852-E47C-4AF1-9D3A-0ECD9D1EB11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21623342"/>
      </p:ext>
    </p:extLst>
  </p:cSld>
  <p:clrMapOvr>
    <a:masterClrMapping/>
  </p:clrMapOvr>
  <mc:AlternateContent xmlns:mc="http://schemas.openxmlformats.org/markup-compatibility/2006" xmlns:p14="http://schemas.microsoft.com/office/powerpoint/2010/main">
    <mc:Choice Requires="p14">
      <p:transition spd="slow" p14:dur="2000" advTm="29165"/>
    </mc:Choice>
    <mc:Fallback xmlns="">
      <p:transition spd="slow" advTm="291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Llun 7">
            <a:extLst>
              <a:ext uri="{FF2B5EF4-FFF2-40B4-BE49-F238E27FC236}">
                <a16:creationId xmlns:a16="http://schemas.microsoft.com/office/drawing/2014/main" id="{D1E6C1D0-1C8F-47F0-BDAD-108379C314C3}"/>
              </a:ext>
            </a:extLst>
          </p:cNvPr>
          <p:cNvPicPr>
            <a:picLocks noChangeAspect="1"/>
          </p:cNvPicPr>
          <p:nvPr/>
        </p:nvPicPr>
        <p:blipFill rotWithShape="1">
          <a:blip r:embed="rId5"/>
          <a:srcRect l="32895" t="11696" r="34342" b="39308"/>
          <a:stretch/>
        </p:blipFill>
        <p:spPr>
          <a:xfrm>
            <a:off x="224589" y="958515"/>
            <a:ext cx="6641432" cy="5586664"/>
          </a:xfrm>
          <a:prstGeom prst="rect">
            <a:avLst/>
          </a:prstGeom>
        </p:spPr>
      </p:pic>
      <p:pic>
        <p:nvPicPr>
          <p:cNvPr id="9" name="Llun 8">
            <a:extLst>
              <a:ext uri="{FF2B5EF4-FFF2-40B4-BE49-F238E27FC236}">
                <a16:creationId xmlns:a16="http://schemas.microsoft.com/office/drawing/2014/main" id="{A8C0B8A3-F89B-4144-9415-1DD7C3BA34D9}"/>
              </a:ext>
            </a:extLst>
          </p:cNvPr>
          <p:cNvPicPr>
            <a:picLocks noChangeAspect="1"/>
          </p:cNvPicPr>
          <p:nvPr/>
        </p:nvPicPr>
        <p:blipFill rotWithShape="1">
          <a:blip r:embed="rId5"/>
          <a:srcRect l="38316" t="60523" r="46648" b="18477"/>
          <a:stretch/>
        </p:blipFill>
        <p:spPr>
          <a:xfrm>
            <a:off x="4408235" y="2706825"/>
            <a:ext cx="3640174" cy="2859786"/>
          </a:xfrm>
          <a:prstGeom prst="rect">
            <a:avLst/>
          </a:prstGeom>
        </p:spPr>
      </p:pic>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pPr>
              <a:defRPr b="0" i="0"/>
            </a:pPr>
            <a:r>
              <a:rPr lang="1106" sz="2400"/>
              <a:t>Cwestiwn 7 (a) AA2 cynllun marcio</a:t>
            </a:r>
          </a:p>
        </p:txBody>
      </p:sp>
      <p:sp>
        <p:nvSpPr>
          <p:cNvPr id="6" name="Speech Bubble: Oval 5">
            <a:extLst>
              <a:ext uri="{FF2B5EF4-FFF2-40B4-BE49-F238E27FC236}">
                <a16:creationId xmlns:a16="http://schemas.microsoft.com/office/drawing/2014/main" id="{0784719D-5DAA-444E-8443-D84E2C4C71A0}"/>
              </a:ext>
            </a:extLst>
          </p:cNvPr>
          <p:cNvSpPr/>
          <p:nvPr/>
        </p:nvSpPr>
        <p:spPr>
          <a:xfrm>
            <a:off x="8493617" y="3287430"/>
            <a:ext cx="3358315" cy="3019826"/>
          </a:xfrm>
          <a:prstGeom prst="wedgeEllipseCallout">
            <a:avLst>
              <a:gd name="adj1" fmla="val -93042"/>
              <a:gd name="adj2" fmla="val 658"/>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8118B5B3-BDC8-4760-99B0-DD32577E70FC}"/>
              </a:ext>
            </a:extLst>
          </p:cNvPr>
          <p:cNvSpPr txBox="1"/>
          <p:nvPr/>
        </p:nvSpPr>
        <p:spPr>
          <a:xfrm>
            <a:off x="8921024" y="3827513"/>
            <a:ext cx="2503500" cy="1739098"/>
          </a:xfrm>
          <a:prstGeom prst="rect">
            <a:avLst/>
          </a:prstGeom>
          <a:noFill/>
        </p:spPr>
        <p:txBody>
          <a:bodyPr wrap="square" rtlCol="0">
            <a:spAutoFit/>
          </a:bodyPr>
          <a:lstStyle/>
          <a:p>
            <a:pPr>
              <a:defRPr b="0" i="0"/>
            </a:pPr>
            <a:r>
              <a:rPr lang="1106" dirty="0"/>
              <a:t>Rydym yn chwilio yma am dystiolaeth eich bod yn gallu dangos eich gwybodaeth am ddulliau o hybu ac amddiffyn gwydnwch.</a:t>
            </a:r>
            <a:endParaRPr lang="en-GB" dirty="0"/>
          </a:p>
        </p:txBody>
      </p:sp>
      <p:pic>
        <p:nvPicPr>
          <p:cNvPr id="4" name="Audio 3">
            <a:hlinkClick r:id="" action="ppaction://media"/>
            <a:extLst>
              <a:ext uri="{FF2B5EF4-FFF2-40B4-BE49-F238E27FC236}">
                <a16:creationId xmlns:a16="http://schemas.microsoft.com/office/drawing/2014/main" id="{5A903007-0744-4138-9BB7-75B31819C99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97248688"/>
      </p:ext>
    </p:extLst>
  </p:cSld>
  <p:clrMapOvr>
    <a:masterClrMapping/>
  </p:clrMapOvr>
  <mc:AlternateContent xmlns:mc="http://schemas.openxmlformats.org/markup-compatibility/2006" xmlns:p14="http://schemas.microsoft.com/office/powerpoint/2010/main">
    <mc:Choice Requires="p14">
      <p:transition spd="slow" p14:dur="2000" advTm="18645"/>
    </mc:Choice>
    <mc:Fallback xmlns="">
      <p:transition spd="slow" advTm="186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Llun 6">
            <a:extLst>
              <a:ext uri="{FF2B5EF4-FFF2-40B4-BE49-F238E27FC236}">
                <a16:creationId xmlns:a16="http://schemas.microsoft.com/office/drawing/2014/main" id="{D257E757-32DA-46DE-BA82-765043E1D547}"/>
              </a:ext>
            </a:extLst>
          </p:cNvPr>
          <p:cNvPicPr>
            <a:picLocks noChangeAspect="1"/>
          </p:cNvPicPr>
          <p:nvPr/>
        </p:nvPicPr>
        <p:blipFill rotWithShape="1">
          <a:blip r:embed="rId5"/>
          <a:srcRect l="32105" t="18246" r="30526" b="9321"/>
          <a:stretch/>
        </p:blipFill>
        <p:spPr>
          <a:xfrm>
            <a:off x="356439" y="1048439"/>
            <a:ext cx="5258298" cy="5733290"/>
          </a:xfrm>
          <a:prstGeom prst="rect">
            <a:avLst/>
          </a:prstGeom>
        </p:spPr>
      </p:pic>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166191"/>
            <a:ext cx="10223323" cy="447261"/>
          </a:xfrm>
        </p:spPr>
        <p:txBody>
          <a:bodyPr/>
          <a:lstStyle/>
          <a:p>
            <a:pPr>
              <a:defRPr b="0" i="0"/>
            </a:pPr>
            <a:r>
              <a:rPr lang="1106" sz="2400"/>
              <a:t>Cwestiwn 7 (b), AA1 ac AA3</a:t>
            </a:r>
          </a:p>
        </p:txBody>
      </p:sp>
      <p:sp>
        <p:nvSpPr>
          <p:cNvPr id="5" name="Speech Bubble: Oval 4">
            <a:extLst>
              <a:ext uri="{FF2B5EF4-FFF2-40B4-BE49-F238E27FC236}">
                <a16:creationId xmlns:a16="http://schemas.microsoft.com/office/drawing/2014/main" id="{2E7EA4D7-E593-431A-8E3C-DE3BEF6BF8D3}"/>
              </a:ext>
            </a:extLst>
          </p:cNvPr>
          <p:cNvSpPr/>
          <p:nvPr/>
        </p:nvSpPr>
        <p:spPr>
          <a:xfrm>
            <a:off x="6096000" y="959475"/>
            <a:ext cx="5456350" cy="5157119"/>
          </a:xfrm>
          <a:prstGeom prst="wedgeEllipseCallout">
            <a:avLst>
              <a:gd name="adj1" fmla="val -93123"/>
              <a:gd name="adj2" fmla="val -3412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92D91B8F-ECB5-404F-8047-26072023333B}"/>
              </a:ext>
            </a:extLst>
          </p:cNvPr>
          <p:cNvSpPr txBox="1"/>
          <p:nvPr/>
        </p:nvSpPr>
        <p:spPr>
          <a:xfrm>
            <a:off x="6654756" y="1838861"/>
            <a:ext cx="4840854" cy="3386663"/>
          </a:xfrm>
          <a:prstGeom prst="rect">
            <a:avLst/>
          </a:prstGeom>
          <a:noFill/>
        </p:spPr>
        <p:txBody>
          <a:bodyPr wrap="square" rtlCol="0">
            <a:spAutoFit/>
          </a:bodyPr>
          <a:lstStyle/>
          <a:p>
            <a:pPr>
              <a:defRPr b="0" i="0"/>
            </a:pPr>
            <a:r>
              <a:rPr lang="1106" dirty="0"/>
              <a:t>Y gair gorchymyn yma yw 'Trafodwch' – archwilio mater yn fanwl/mewn ffordd strwythuredig, gan ystyried syniadau gwahanol.</a:t>
            </a:r>
          </a:p>
          <a:p>
            <a:endParaRPr lang="en-GB" dirty="0"/>
          </a:p>
          <a:p>
            <a:pPr>
              <a:defRPr b="0" i="0"/>
            </a:pPr>
            <a:r>
              <a:rPr lang="1106" dirty="0"/>
              <a:t>I ennill marciau yn y bandiau uwch, mae'n bwysig eich bod yn trafod rôl ac effeithiolrwydd y dulliau yn eich ateb ac nid yn eu disgrifio nhw'n unig. </a:t>
            </a:r>
          </a:p>
          <a:p>
            <a:endParaRPr lang="en-GB" dirty="0"/>
          </a:p>
          <a:p>
            <a:pPr>
              <a:defRPr b="0" i="0"/>
            </a:pPr>
            <a:r>
              <a:rPr lang="1106" dirty="0"/>
              <a:t>Dylai eich atebion ymwneud â hybu ac amddiffyn gwydnwch unigolion.</a:t>
            </a:r>
          </a:p>
        </p:txBody>
      </p:sp>
      <p:pic>
        <p:nvPicPr>
          <p:cNvPr id="4" name="Audio 3">
            <a:hlinkClick r:id="" action="ppaction://media"/>
            <a:extLst>
              <a:ext uri="{FF2B5EF4-FFF2-40B4-BE49-F238E27FC236}">
                <a16:creationId xmlns:a16="http://schemas.microsoft.com/office/drawing/2014/main" id="{1A5EA7F3-FF7B-42B2-8805-5ED70039DAF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46344899"/>
      </p:ext>
    </p:extLst>
  </p:cSld>
  <p:clrMapOvr>
    <a:masterClrMapping/>
  </p:clrMapOvr>
  <mc:AlternateContent xmlns:mc="http://schemas.openxmlformats.org/markup-compatibility/2006" xmlns:p14="http://schemas.microsoft.com/office/powerpoint/2010/main">
    <mc:Choice Requires="p14">
      <p:transition spd="slow" p14:dur="2000" advTm="36688"/>
    </mc:Choice>
    <mc:Fallback xmlns="">
      <p:transition spd="slow" advTm="366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35176" y="208722"/>
            <a:ext cx="10223323" cy="447261"/>
          </a:xfrm>
        </p:spPr>
        <p:txBody>
          <a:bodyPr/>
          <a:lstStyle/>
          <a:p>
            <a:pPr>
              <a:defRPr b="0" i="0"/>
            </a:pPr>
            <a:r>
              <a:rPr lang="1106" sz="2400"/>
              <a:t>Sut ydw i'n mynd i'r afael â Chwestiwn 1?</a:t>
            </a:r>
          </a:p>
        </p:txBody>
      </p:sp>
      <p:sp>
        <p:nvSpPr>
          <p:cNvPr id="4" name="Content Placeholder 2">
            <a:extLst>
              <a:ext uri="{FF2B5EF4-FFF2-40B4-BE49-F238E27FC236}">
                <a16:creationId xmlns:a16="http://schemas.microsoft.com/office/drawing/2014/main" id="{DF5A0981-CC9D-4020-A8DA-9A75908D2FED}"/>
              </a:ext>
            </a:extLst>
          </p:cNvPr>
          <p:cNvSpPr txBox="1"/>
          <p:nvPr/>
        </p:nvSpPr>
        <p:spPr>
          <a:xfrm>
            <a:off x="282011" y="1306437"/>
            <a:ext cx="11424436" cy="4786019"/>
          </a:xfrm>
          <a:prstGeom prst="rect">
            <a:avLst/>
          </a:prstGeom>
        </p:spPr>
        <p:txBody>
          <a:bodyPr>
            <a:noAutofit/>
          </a:bodyPr>
          <a:lstStyle>
            <a:lvl1pPr marL="0" indent="0" algn="l" defTabSz="457200" rtl="0" eaLnBrk="1" latinLnBrk="0" hangingPunct="1">
              <a:spcBef>
                <a:spcPct val="20000"/>
              </a:spcBef>
              <a:buFont typeface="Arial"/>
              <a:buNone/>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ct val="0"/>
              </a:spcBef>
              <a:spcAft>
                <a:spcPct val="0"/>
              </a:spcAft>
            </a:pPr>
            <a:endParaRPr lang="en-US" sz="800">
              <a:latin typeface="+mn-lt"/>
              <a:ea typeface="Cambria" panose="02040503050406030204" pitchFamily="18" charset="0"/>
              <a:cs typeface="Cambria" panose="02040503050406030204" pitchFamily="18" charset="0"/>
            </a:endParaRPr>
          </a:p>
        </p:txBody>
      </p:sp>
      <p:sp>
        <p:nvSpPr>
          <p:cNvPr id="2" name="TextBox 1">
            <a:extLst>
              <a:ext uri="{FF2B5EF4-FFF2-40B4-BE49-F238E27FC236}">
                <a16:creationId xmlns:a16="http://schemas.microsoft.com/office/drawing/2014/main" id="{BE814F59-765B-47F4-A22F-F29FA31DA153}"/>
              </a:ext>
            </a:extLst>
          </p:cNvPr>
          <p:cNvSpPr txBox="1"/>
          <p:nvPr/>
        </p:nvSpPr>
        <p:spPr>
          <a:xfrm>
            <a:off x="282012" y="1133341"/>
            <a:ext cx="11435860" cy="4485041"/>
          </a:xfrm>
          <a:prstGeom prst="rect">
            <a:avLst/>
          </a:prstGeom>
          <a:noFill/>
        </p:spPr>
        <p:txBody>
          <a:bodyPr wrap="square" rtlCol="0">
            <a:spAutoFit/>
          </a:bodyPr>
          <a:lstStyle/>
          <a:p>
            <a:pPr>
              <a:spcBef>
                <a:spcPct val="0"/>
              </a:spcBef>
              <a:spcAft>
                <a:spcPct val="0"/>
              </a:spcAft>
              <a:defRPr b="0" i="0"/>
            </a:pPr>
            <a:r>
              <a:rPr lang="1106">
                <a:ea typeface="Cambria" panose="02040503050406030204" pitchFamily="18" charset="0"/>
                <a:cs typeface="Cambria" panose="02040503050406030204" pitchFamily="18" charset="0"/>
              </a:rPr>
              <a:t>Cwestiwn 1</a:t>
            </a:r>
          </a:p>
          <a:p>
            <a:pPr>
              <a:spcBef>
                <a:spcPct val="0"/>
              </a:spcBef>
              <a:spcAft>
                <a:spcPct val="0"/>
              </a:spcAft>
            </a:pPr>
            <a:endParaRPr lang="en-US">
              <a:ea typeface="Cambria" panose="02040503050406030204" pitchFamily="18" charset="0"/>
              <a:cs typeface="Cambria" panose="02040503050406030204" pitchFamily="18" charset="0"/>
            </a:endParaRPr>
          </a:p>
          <a:p>
            <a:pPr>
              <a:spcBef>
                <a:spcPct val="0"/>
              </a:spcBef>
              <a:spcAft>
                <a:spcPct val="0"/>
              </a:spcAft>
              <a:defRPr b="0" i="0"/>
            </a:pPr>
            <a:r>
              <a:rPr lang="1106">
                <a:ea typeface="Cambria" panose="02040503050406030204" pitchFamily="18" charset="0"/>
                <a:cs typeface="Cambria" panose="02040503050406030204" pitchFamily="18" charset="0"/>
              </a:rPr>
              <a:t>Y sgiliau sy'n cael eu profi:  </a:t>
            </a:r>
          </a:p>
          <a:p>
            <a:pPr marL="714375" indent="-714375">
              <a:spcBef>
                <a:spcPct val="0"/>
              </a:spcBef>
              <a:spcAft>
                <a:spcPct val="0"/>
              </a:spcAft>
              <a:defRPr b="0" i="0"/>
            </a:pPr>
            <a:r>
              <a:rPr lang="1106">
                <a:ea typeface="Cambria" panose="02040503050406030204" pitchFamily="18" charset="0"/>
                <a:cs typeface="Cambria" panose="02040503050406030204" pitchFamily="18" charset="0"/>
              </a:rPr>
              <a:t>AA1 – dangos gwybodaeth a dealltwriaeth o amrywiaeth o gysyniadau, gwerthoedd a materion allweddol sy'n berthnasol i iechyd a gofal cymdeithasol</a:t>
            </a:r>
          </a:p>
          <a:p>
            <a:pPr marL="714375" indent="-714375">
              <a:spcBef>
                <a:spcPct val="0"/>
              </a:spcBef>
              <a:spcAft>
                <a:spcPct val="0"/>
              </a:spcAft>
              <a:defRPr b="0" i="0"/>
            </a:pPr>
            <a:r>
              <a:rPr lang="1106">
                <a:ea typeface="Cambria" panose="02040503050406030204" pitchFamily="18" charset="0"/>
                <a:cs typeface="Cambria" panose="02040503050406030204" pitchFamily="18" charset="0"/>
              </a:rPr>
              <a:t>AA2 – cymhwyso gwybodaeth a dealltwriaeth o egwyddorion a chyd-destunau iechyd a gofal cymdeithasol</a:t>
            </a:r>
          </a:p>
          <a:p>
            <a:pPr marL="714375" indent="-714375">
              <a:spcBef>
                <a:spcPct val="0"/>
              </a:spcBef>
              <a:spcAft>
                <a:spcPct val="0"/>
              </a:spcAft>
              <a:defRPr b="0" i="0"/>
            </a:pPr>
            <a:r>
              <a:rPr lang="1106">
                <a:ea typeface="Cambria" panose="02040503050406030204" pitchFamily="18" charset="0"/>
                <a:cs typeface="Cambria" panose="02040503050406030204" pitchFamily="18" charset="0"/>
              </a:rPr>
              <a:t>AA3 – gwerthuso damcaniaethau ac ymarfer iechyd a gofal cymdeithasol er mwyn dangos dealltwriaeth, myfyrio ar y ffordd y gallant ddylanwadu ar ymarfer, ffurfio barn resymedig a dod i gasgliadau</a:t>
            </a:r>
          </a:p>
          <a:p>
            <a:pPr>
              <a:spcBef>
                <a:spcPct val="0"/>
              </a:spcBef>
              <a:spcAft>
                <a:spcPct val="0"/>
              </a:spcAft>
            </a:pPr>
            <a:endParaRPr lang="en-US">
              <a:ea typeface="Cambria" panose="02040503050406030204" pitchFamily="18" charset="0"/>
              <a:cs typeface="Cambria" panose="02040503050406030204" pitchFamily="18" charset="0"/>
            </a:endParaRPr>
          </a:p>
          <a:p>
            <a:pPr>
              <a:spcBef>
                <a:spcPct val="0"/>
              </a:spcBef>
              <a:spcAft>
                <a:spcPct val="0"/>
              </a:spcAft>
              <a:defRPr b="0" i="0"/>
            </a:pPr>
            <a:r>
              <a:rPr lang="1106">
                <a:ea typeface="Cambria" panose="02040503050406030204" pitchFamily="18" charset="0"/>
                <a:cs typeface="Cambria" panose="02040503050406030204" pitchFamily="18" charset="0"/>
              </a:rPr>
              <a:t>Dull:</a:t>
            </a:r>
          </a:p>
          <a:p>
            <a:pPr marL="342900" indent="-342900">
              <a:buFont typeface="Arial" panose="020B0604020202020204" pitchFamily="34" charset="0"/>
              <a:buChar char="•"/>
              <a:defRPr b="0" i="0"/>
            </a:pPr>
            <a:r>
              <a:rPr lang="1106">
                <a:ea typeface="Cambria" panose="02040503050406030204" pitchFamily="18" charset="0"/>
                <a:cs typeface="Cambria" panose="02040503050406030204" pitchFamily="18" charset="0"/>
              </a:rPr>
              <a:t>Darllenwch gwestiwn 1 (a), (b), (c) a (ch).</a:t>
            </a:r>
          </a:p>
          <a:p>
            <a:pPr marL="342900" indent="-342900">
              <a:buFont typeface="Arial" panose="020B0604020202020204" pitchFamily="34" charset="0"/>
              <a:buChar char="•"/>
              <a:defRPr b="0" i="0"/>
            </a:pPr>
            <a:r>
              <a:rPr lang="1106">
                <a:ea typeface="Cambria" panose="02040503050406030204" pitchFamily="18" charset="0"/>
                <a:cs typeface="Cambria" panose="02040503050406030204" pitchFamily="18" charset="0"/>
              </a:rPr>
              <a:t>Amlygwch y geiriau allweddol/berfau gorchymyn. </a:t>
            </a:r>
          </a:p>
          <a:p>
            <a:pPr marL="342900" indent="-342900">
              <a:buFont typeface="Arial" panose="020B0604020202020204" pitchFamily="34" charset="0"/>
              <a:buChar char="•"/>
              <a:defRPr b="0" i="0"/>
            </a:pPr>
            <a:r>
              <a:rPr lang="1106">
                <a:ea typeface="Cambria" panose="02040503050406030204" pitchFamily="18" charset="0"/>
                <a:cs typeface="Cambria" panose="02040503050406030204" pitchFamily="18" charset="0"/>
              </a:rPr>
              <a:t>Gwiriwch nifer y marciau am bob rhan o'r cwestiwn er mwyn i chi allu treulio eich amser yn briodol.</a:t>
            </a:r>
          </a:p>
          <a:p>
            <a:pPr marL="342900" indent="-342900">
              <a:buFont typeface="Arial" panose="020B0604020202020204" pitchFamily="34" charset="0"/>
              <a:buChar char="•"/>
              <a:defRPr b="0" i="0"/>
            </a:pPr>
            <a:r>
              <a:rPr lang="1106">
                <a:ea typeface="Cambria" panose="02040503050406030204" pitchFamily="18" charset="0"/>
                <a:cs typeface="Cambria" panose="02040503050406030204" pitchFamily="18" charset="0"/>
              </a:rPr>
              <a:t>Meddyliwch yn ofalus am eich ateb. </a:t>
            </a:r>
          </a:p>
          <a:p>
            <a:pPr marL="342900" indent="-342900">
              <a:buFont typeface="Arial" panose="020B0604020202020204" pitchFamily="34" charset="0"/>
              <a:buChar char="•"/>
              <a:defRPr b="0" i="0"/>
            </a:pPr>
            <a:r>
              <a:rPr lang="1106">
                <a:ea typeface="Cambria" panose="02040503050406030204" pitchFamily="18" charset="0"/>
                <a:cs typeface="Cambria" panose="02040503050406030204" pitchFamily="18" charset="0"/>
              </a:rPr>
              <a:t>Mae nifer y llinellau sydd ar gael yn awgrymu hyd yr ymateb y mae ei angen.</a:t>
            </a:r>
          </a:p>
          <a:p>
            <a:endParaRPr lang="en-GB"/>
          </a:p>
        </p:txBody>
      </p:sp>
      <p:pic>
        <p:nvPicPr>
          <p:cNvPr id="6" name="Audio 5">
            <a:hlinkClick r:id="" action="ppaction://media"/>
            <a:extLst>
              <a:ext uri="{FF2B5EF4-FFF2-40B4-BE49-F238E27FC236}">
                <a16:creationId xmlns:a16="http://schemas.microsoft.com/office/drawing/2014/main" id="{ED3D44A2-1031-48D7-9337-E4589EF0E9A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23171906"/>
      </p:ext>
    </p:extLst>
  </p:cSld>
  <p:clrMapOvr>
    <a:masterClrMapping/>
  </p:clrMapOvr>
  <mc:AlternateContent xmlns:mc="http://schemas.openxmlformats.org/markup-compatibility/2006" xmlns:p14="http://schemas.microsoft.com/office/powerpoint/2010/main">
    <mc:Choice Requires="p14">
      <p:transition spd="slow" p14:dur="2000" advTm="84151"/>
    </mc:Choice>
    <mc:Fallback xmlns="">
      <p:transition spd="slow" advTm="84151"/>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4">
                                            <p:bg/>
                                          </p:spTgt>
                                        </p:tgtEl>
                                        <p:attrNameLst>
                                          <p:attrName>style.visibility</p:attrName>
                                        </p:attrNameLst>
                                      </p:cBhvr>
                                      <p:to>
                                        <p:strVal val="visible"/>
                                      </p:to>
                                    </p:set>
                                    <p:animEffect transition="in" filter="fade">
                                      <p:cBhvr>
                                        <p:cTn id="10" dur="1000"/>
                                        <p:tgtEl>
                                          <p:spTgt spid="4">
                                            <p:bg/>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6"/>
                </p:tgtEl>
              </p:cMediaNode>
            </p:audio>
          </p:childTnLst>
        </p:cTn>
      </p:par>
    </p:tnLst>
    <p:bldLst>
      <p:bldP spid="4"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Llun 6">
            <a:extLst>
              <a:ext uri="{FF2B5EF4-FFF2-40B4-BE49-F238E27FC236}">
                <a16:creationId xmlns:a16="http://schemas.microsoft.com/office/drawing/2014/main" id="{62765021-473D-4B7C-A50D-A5BD9A33F0F8}"/>
              </a:ext>
            </a:extLst>
          </p:cNvPr>
          <p:cNvPicPr>
            <a:picLocks noChangeAspect="1"/>
          </p:cNvPicPr>
          <p:nvPr/>
        </p:nvPicPr>
        <p:blipFill rotWithShape="1">
          <a:blip r:embed="rId5"/>
          <a:srcRect l="33421" t="15560" r="33553" b="45008"/>
          <a:stretch/>
        </p:blipFill>
        <p:spPr>
          <a:xfrm>
            <a:off x="340068" y="922671"/>
            <a:ext cx="8080018" cy="5426613"/>
          </a:xfrm>
          <a:prstGeom prst="rect">
            <a:avLst/>
          </a:prstGeom>
        </p:spPr>
      </p:pic>
      <p:pic>
        <p:nvPicPr>
          <p:cNvPr id="9" name="Llun 8">
            <a:extLst>
              <a:ext uri="{FF2B5EF4-FFF2-40B4-BE49-F238E27FC236}">
                <a16:creationId xmlns:a16="http://schemas.microsoft.com/office/drawing/2014/main" id="{76561D65-7D06-4760-94AF-1AC8F3A93309}"/>
              </a:ext>
            </a:extLst>
          </p:cNvPr>
          <p:cNvPicPr>
            <a:picLocks noChangeAspect="1"/>
          </p:cNvPicPr>
          <p:nvPr/>
        </p:nvPicPr>
        <p:blipFill rotWithShape="1">
          <a:blip r:embed="rId5"/>
          <a:srcRect l="38281" t="55218" r="46705" b="18663"/>
          <a:stretch/>
        </p:blipFill>
        <p:spPr>
          <a:xfrm>
            <a:off x="5189619" y="2852236"/>
            <a:ext cx="3661067" cy="3582531"/>
          </a:xfrm>
          <a:prstGeom prst="rect">
            <a:avLst/>
          </a:prstGeom>
        </p:spPr>
      </p:pic>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pPr>
              <a:defRPr b="0" i="0"/>
            </a:pPr>
            <a:r>
              <a:rPr lang="1106" sz="2400"/>
              <a:t>Cwestiwn 7 (b) AA1 ac AA3 cynllun marcio</a:t>
            </a:r>
          </a:p>
        </p:txBody>
      </p:sp>
      <p:sp>
        <p:nvSpPr>
          <p:cNvPr id="6" name="Speech Bubble: Oval 5">
            <a:extLst>
              <a:ext uri="{FF2B5EF4-FFF2-40B4-BE49-F238E27FC236}">
                <a16:creationId xmlns:a16="http://schemas.microsoft.com/office/drawing/2014/main" id="{5D609316-0641-4A37-9F38-087EAA8DA182}"/>
              </a:ext>
            </a:extLst>
          </p:cNvPr>
          <p:cNvSpPr/>
          <p:nvPr/>
        </p:nvSpPr>
        <p:spPr>
          <a:xfrm>
            <a:off x="9010199" y="1067051"/>
            <a:ext cx="3106384" cy="5426613"/>
          </a:xfrm>
          <a:prstGeom prst="wedgeEllipseCallout">
            <a:avLst>
              <a:gd name="adj1" fmla="val -62658"/>
              <a:gd name="adj2" fmla="val -2843"/>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1F8165ED-B42A-42FA-819B-EFF72541449D}"/>
              </a:ext>
            </a:extLst>
          </p:cNvPr>
          <p:cNvSpPr txBox="1"/>
          <p:nvPr/>
        </p:nvSpPr>
        <p:spPr>
          <a:xfrm>
            <a:off x="9440801" y="1745937"/>
            <a:ext cx="2411132" cy="4524315"/>
          </a:xfrm>
          <a:prstGeom prst="rect">
            <a:avLst/>
          </a:prstGeom>
          <a:noFill/>
        </p:spPr>
        <p:txBody>
          <a:bodyPr wrap="square" rtlCol="0">
            <a:spAutoFit/>
          </a:bodyPr>
          <a:lstStyle/>
          <a:p>
            <a:pPr>
              <a:defRPr b="0" i="0"/>
            </a:pPr>
            <a:r>
              <a:rPr lang="1106" dirty="0"/>
              <a:t>Rydym yn chwilio yma am dystiolaeth eich bod yn gallu dangos eich gwybodaeth am ddulliau y gellir eu defnyddio i hybu ac amddiffyn gwydnwch unigolion.</a:t>
            </a:r>
          </a:p>
          <a:p>
            <a:endParaRPr lang="en-US" dirty="0"/>
          </a:p>
          <a:p>
            <a:pPr>
              <a:defRPr b="0" i="0"/>
            </a:pPr>
            <a:r>
              <a:rPr lang="1106" altLang="en-US" dirty="0">
                <a:latin typeface="Arial" panose="020B0604020202020204" pitchFamily="34" charset="0"/>
              </a:rPr>
              <a:t>Edrychwch ar eich atebion a thanlinellwch unrhyw beth sydd yn y rhestr hon.</a:t>
            </a:r>
          </a:p>
          <a:p>
            <a:endParaRPr lang="en-GB" dirty="0"/>
          </a:p>
        </p:txBody>
      </p:sp>
      <p:pic>
        <p:nvPicPr>
          <p:cNvPr id="2" name="Audio 1">
            <a:hlinkClick r:id="" action="ppaction://media"/>
            <a:extLst>
              <a:ext uri="{FF2B5EF4-FFF2-40B4-BE49-F238E27FC236}">
                <a16:creationId xmlns:a16="http://schemas.microsoft.com/office/drawing/2014/main" id="{823A71B8-AB28-4513-B4FF-512E2AA7B95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90755868"/>
      </p:ext>
    </p:extLst>
  </p:cSld>
  <p:clrMapOvr>
    <a:masterClrMapping/>
  </p:clrMapOvr>
  <mc:AlternateContent xmlns:mc="http://schemas.openxmlformats.org/markup-compatibility/2006" xmlns:p14="http://schemas.microsoft.com/office/powerpoint/2010/main">
    <mc:Choice Requires="p14">
      <p:transition spd="slow" p14:dur="2000" advTm="24753"/>
    </mc:Choice>
    <mc:Fallback xmlns="">
      <p:transition spd="slow" advTm="247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pPr>
              <a:defRPr b="0" i="0"/>
            </a:pPr>
            <a:r>
              <a:rPr lang="1106" sz="2400"/>
              <a:t>Cwestiwn 7 (b) AA1 ac AA3 bandiau marciau</a:t>
            </a:r>
          </a:p>
        </p:txBody>
      </p:sp>
      <p:sp>
        <p:nvSpPr>
          <p:cNvPr id="4" name="Speech Bubble: Oval 3">
            <a:extLst>
              <a:ext uri="{FF2B5EF4-FFF2-40B4-BE49-F238E27FC236}">
                <a16:creationId xmlns:a16="http://schemas.microsoft.com/office/drawing/2014/main" id="{34411006-703A-4FDA-8388-BAC58EB38FF8}"/>
              </a:ext>
            </a:extLst>
          </p:cNvPr>
          <p:cNvSpPr/>
          <p:nvPr/>
        </p:nvSpPr>
        <p:spPr>
          <a:xfrm>
            <a:off x="8711983" y="2772274"/>
            <a:ext cx="3065747" cy="3564131"/>
          </a:xfrm>
          <a:prstGeom prst="wedgeEllipseCallout">
            <a:avLst>
              <a:gd name="adj1" fmla="val -95726"/>
              <a:gd name="adj2" fmla="val 407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6DA7D82E-F55D-443F-9CC9-CC379A39AAE8}"/>
              </a:ext>
            </a:extLst>
          </p:cNvPr>
          <p:cNvSpPr txBox="1"/>
          <p:nvPr/>
        </p:nvSpPr>
        <p:spPr>
          <a:xfrm>
            <a:off x="9171779" y="3227510"/>
            <a:ext cx="2449433" cy="2837474"/>
          </a:xfrm>
          <a:prstGeom prst="rect">
            <a:avLst/>
          </a:prstGeom>
          <a:noFill/>
        </p:spPr>
        <p:txBody>
          <a:bodyPr wrap="square" rtlCol="0">
            <a:spAutoFit/>
          </a:bodyPr>
          <a:lstStyle/>
          <a:p>
            <a:pPr>
              <a:defRPr b="0" i="0"/>
            </a:pPr>
            <a:r>
              <a:rPr lang="1106" altLang="en-US" dirty="0">
                <a:latin typeface="Arial" panose="020B0604020202020204" pitchFamily="34" charset="0"/>
              </a:rPr>
              <a:t>Mae hwn yn gynllun marcio seiliedig ar fandiau; mae'r marciau yma hefyd yn cael eu rhannu rhwng AA1 ac AA3 – felly mae angen i chi lunio barn ar eich ymateb cyn dyfarnu marc.</a:t>
            </a:r>
          </a:p>
          <a:p>
            <a:endParaRPr lang="en-GB" dirty="0"/>
          </a:p>
        </p:txBody>
      </p:sp>
      <p:pic>
        <p:nvPicPr>
          <p:cNvPr id="7" name="Llun 6">
            <a:extLst>
              <a:ext uri="{FF2B5EF4-FFF2-40B4-BE49-F238E27FC236}">
                <a16:creationId xmlns:a16="http://schemas.microsoft.com/office/drawing/2014/main" id="{8BC83E53-722A-4E64-B2F8-5DA7992939A5}"/>
              </a:ext>
            </a:extLst>
          </p:cNvPr>
          <p:cNvPicPr>
            <a:picLocks noChangeAspect="1"/>
          </p:cNvPicPr>
          <p:nvPr/>
        </p:nvPicPr>
        <p:blipFill rotWithShape="1">
          <a:blip r:embed="rId5"/>
          <a:srcRect l="32895" t="14737" r="33947" b="29123"/>
          <a:stretch/>
        </p:blipFill>
        <p:spPr>
          <a:xfrm>
            <a:off x="900061" y="1052284"/>
            <a:ext cx="6096001" cy="5805716"/>
          </a:xfrm>
          <a:prstGeom prst="rect">
            <a:avLst/>
          </a:prstGeom>
        </p:spPr>
      </p:pic>
      <p:pic>
        <p:nvPicPr>
          <p:cNvPr id="2" name="Audio 1">
            <a:hlinkClick r:id="" action="ppaction://media"/>
            <a:extLst>
              <a:ext uri="{FF2B5EF4-FFF2-40B4-BE49-F238E27FC236}">
                <a16:creationId xmlns:a16="http://schemas.microsoft.com/office/drawing/2014/main" id="{630AA6C5-5274-45BB-A9C9-41F68FA0517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05436116"/>
      </p:ext>
    </p:extLst>
  </p:cSld>
  <p:clrMapOvr>
    <a:masterClrMapping/>
  </p:clrMapOvr>
  <mc:AlternateContent xmlns:mc="http://schemas.openxmlformats.org/markup-compatibility/2006" xmlns:p14="http://schemas.microsoft.com/office/powerpoint/2010/main">
    <mc:Choice Requires="p14">
      <p:transition spd="slow" p14:dur="2000" advTm="18970"/>
    </mc:Choice>
    <mc:Fallback xmlns="">
      <p:transition spd="slow" advTm="189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35176" y="208722"/>
            <a:ext cx="10223323" cy="447261"/>
          </a:xfrm>
        </p:spPr>
        <p:txBody>
          <a:bodyPr/>
          <a:lstStyle/>
          <a:p>
            <a:pPr>
              <a:defRPr b="0" i="0"/>
            </a:pPr>
            <a:r>
              <a:rPr lang="1106" sz="2400"/>
              <a:t>Sut gwnaethoch chi?</a:t>
            </a:r>
          </a:p>
        </p:txBody>
      </p:sp>
      <p:sp>
        <p:nvSpPr>
          <p:cNvPr id="4" name="TextBox 3">
            <a:extLst>
              <a:ext uri="{FF2B5EF4-FFF2-40B4-BE49-F238E27FC236}">
                <a16:creationId xmlns:a16="http://schemas.microsoft.com/office/drawing/2014/main" id="{003B9884-EB8C-4FA7-B1DD-7F120499C663}"/>
              </a:ext>
            </a:extLst>
          </p:cNvPr>
          <p:cNvSpPr txBox="1"/>
          <p:nvPr/>
        </p:nvSpPr>
        <p:spPr>
          <a:xfrm>
            <a:off x="237415" y="1007019"/>
            <a:ext cx="11592633" cy="3447684"/>
          </a:xfrm>
          <a:prstGeom prst="rect">
            <a:avLst/>
          </a:prstGeom>
          <a:noFill/>
        </p:spPr>
        <p:txBody>
          <a:bodyPr wrap="square" rtlCol="0">
            <a:spAutoFit/>
          </a:bodyPr>
          <a:lstStyle/>
          <a:p>
            <a:pPr>
              <a:defRPr b="0" i="0"/>
            </a:pPr>
            <a:r>
              <a:rPr lang="1106" sz="2200" dirty="0"/>
              <a:t>Gan mai Ionawr 2021 yw'r tro cyntaf i'r uned hon gael ei hasesu, does dim ffiniau graddau marciau crai ar gael.</a:t>
            </a:r>
          </a:p>
          <a:p>
            <a:endParaRPr lang="en-GB" sz="2200" dirty="0"/>
          </a:p>
          <a:p>
            <a:pPr>
              <a:defRPr b="0" i="0"/>
            </a:pPr>
            <a:r>
              <a:rPr lang="1106" sz="2200" dirty="0"/>
              <a:t>Defnyddir y Raddfa Marciau Unffurf (GMU) fel ffordd o adrodd, cofnodi a chyfansymio canlyniadau eich asesiadau uned. Mae'r GMU yn cael ei defnyddio fel y byddwch chi ac eraill sy'n cyrraedd yr un safon yn cael yr un marc unffurf, pryd bynnag rydych chi'n sefyll yr uned. Mae cyfanswm marciau unffurf unrhyw uned yn dibynnu ar bwysoliad yr uned honno yn y fanyleb. Pwysoliad yr uned hon yw 50% o'r dystysgrif a 25% o'r diploma.</a:t>
            </a:r>
          </a:p>
          <a:p>
            <a:endParaRPr lang="en-GB" sz="2200" dirty="0"/>
          </a:p>
          <a:p>
            <a:pPr>
              <a:defRPr b="0" i="0"/>
            </a:pPr>
            <a:r>
              <a:rPr lang="1106" sz="2200" dirty="0"/>
              <a:t>Mae marciau unffurf ar gyfer yr uned hon yn cyfateb i raddau uned fel a ganlyn:</a:t>
            </a:r>
          </a:p>
        </p:txBody>
      </p:sp>
      <p:grpSp>
        <p:nvGrpSpPr>
          <p:cNvPr id="12" name="Group 11">
            <a:extLst>
              <a:ext uri="{FF2B5EF4-FFF2-40B4-BE49-F238E27FC236}">
                <a16:creationId xmlns:a16="http://schemas.microsoft.com/office/drawing/2014/main" id="{1DC7AB67-9921-4FC7-A942-77DD1187E6AE}"/>
              </a:ext>
            </a:extLst>
          </p:cNvPr>
          <p:cNvGrpSpPr/>
          <p:nvPr/>
        </p:nvGrpSpPr>
        <p:grpSpPr>
          <a:xfrm>
            <a:off x="335176" y="4481510"/>
            <a:ext cx="8477250" cy="2166938"/>
            <a:chOff x="1414463" y="3024190"/>
            <a:chExt cx="9363075" cy="2571748"/>
          </a:xfrm>
        </p:grpSpPr>
        <p:pic>
          <p:nvPicPr>
            <p:cNvPr id="10" name="Picture 9">
              <a:extLst>
                <a:ext uri="{FF2B5EF4-FFF2-40B4-BE49-F238E27FC236}">
                  <a16:creationId xmlns:a16="http://schemas.microsoft.com/office/drawing/2014/main" id="{75A503F3-C13F-4DE6-B1B7-E883EEC5E9B2}"/>
                </a:ext>
              </a:extLst>
            </p:cNvPr>
            <p:cNvPicPr>
              <a:picLocks noChangeAspect="1"/>
            </p:cNvPicPr>
            <p:nvPr/>
          </p:nvPicPr>
          <p:blipFill>
            <a:blip r:embed="rId5"/>
            <a:stretch>
              <a:fillRect/>
            </a:stretch>
          </p:blipFill>
          <p:spPr>
            <a:xfrm>
              <a:off x="1414463" y="3024190"/>
              <a:ext cx="9363075" cy="952500"/>
            </a:xfrm>
            <a:prstGeom prst="rect">
              <a:avLst/>
            </a:prstGeom>
          </p:spPr>
        </p:pic>
        <p:pic>
          <p:nvPicPr>
            <p:cNvPr id="11" name="Picture 10">
              <a:extLst>
                <a:ext uri="{FF2B5EF4-FFF2-40B4-BE49-F238E27FC236}">
                  <a16:creationId xmlns:a16="http://schemas.microsoft.com/office/drawing/2014/main" id="{13083330-424F-438C-8515-73BEFF6D4303}"/>
                </a:ext>
              </a:extLst>
            </p:cNvPr>
            <p:cNvPicPr>
              <a:picLocks noChangeAspect="1"/>
            </p:cNvPicPr>
            <p:nvPr/>
          </p:nvPicPr>
          <p:blipFill>
            <a:blip r:embed="rId6"/>
            <a:stretch>
              <a:fillRect/>
            </a:stretch>
          </p:blipFill>
          <p:spPr>
            <a:xfrm>
              <a:off x="1414463" y="3919538"/>
              <a:ext cx="9363074" cy="1676400"/>
            </a:xfrm>
            <a:prstGeom prst="rect">
              <a:avLst/>
            </a:prstGeom>
          </p:spPr>
        </p:pic>
      </p:grpSp>
      <p:pic>
        <p:nvPicPr>
          <p:cNvPr id="5" name="Audio 4">
            <a:hlinkClick r:id="" action="ppaction://media"/>
            <a:extLst>
              <a:ext uri="{FF2B5EF4-FFF2-40B4-BE49-F238E27FC236}">
                <a16:creationId xmlns:a16="http://schemas.microsoft.com/office/drawing/2014/main" id="{52C463F7-EBFB-4DC8-AC7E-991E5122655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93175490"/>
      </p:ext>
    </p:extLst>
  </p:cSld>
  <p:clrMapOvr>
    <a:masterClrMapping/>
  </p:clrMapOvr>
  <mc:AlternateContent xmlns:mc="http://schemas.openxmlformats.org/markup-compatibility/2006" xmlns:p14="http://schemas.microsoft.com/office/powerpoint/2010/main">
    <mc:Choice Requires="p14">
      <p:transition spd="slow" p14:dur="2000" advTm="17159"/>
    </mc:Choice>
    <mc:Fallback xmlns="">
      <p:transition spd="slow" advTm="171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0096FF"/>
        </a:solidFill>
        <a:effectLst/>
      </p:bgPr>
    </p:bg>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53F18082-FB71-D043-AC08-A8981A9BD215}"/>
              </a:ext>
            </a:extLst>
          </p:cNvPr>
          <p:cNvSpPr/>
          <p:nvPr/>
        </p:nvSpPr>
        <p:spPr>
          <a:xfrm>
            <a:off x="9319272" y="4016188"/>
            <a:ext cx="2348753" cy="2348753"/>
          </a:xfrm>
          <a:prstGeom prst="ellipse">
            <a:avLst/>
          </a:prstGeom>
          <a:solidFill>
            <a:schemeClr val="bg1"/>
          </a:solidFill>
        </p:spPr>
        <p:txBody>
          <a:bodyPr wrap="none" lIns="0" tIns="0" rIns="0" bIns="0" rtlCol="0" anchor="ctr">
            <a:noAutofit/>
          </a:bodyPr>
          <a:lstStyle/>
          <a:p>
            <a:pPr algn="ctr"/>
            <a:endParaRPr lang="en-US">
              <a:solidFill>
                <a:srgbClr val="000000"/>
              </a:solidFill>
            </a:endParaRPr>
          </a:p>
        </p:txBody>
      </p:sp>
      <p:pic>
        <p:nvPicPr>
          <p:cNvPr id="4" name="Picture 3">
            <a:extLst>
              <a:ext uri="{FF2B5EF4-FFF2-40B4-BE49-F238E27FC236}">
                <a16:creationId xmlns:a16="http://schemas.microsoft.com/office/drawing/2014/main" id="{3B348E84-73F0-B149-81D2-272072280EC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440255" y="4745642"/>
            <a:ext cx="2075523" cy="895908"/>
          </a:xfrm>
          <a:prstGeom prst="rect">
            <a:avLst/>
          </a:prstGeom>
        </p:spPr>
      </p:pic>
      <p:sp>
        <p:nvSpPr>
          <p:cNvPr id="8" name="Content Placeholder 2">
            <a:extLst>
              <a:ext uri="{FF2B5EF4-FFF2-40B4-BE49-F238E27FC236}">
                <a16:creationId xmlns:a16="http://schemas.microsoft.com/office/drawing/2014/main" id="{6D0B838A-1346-41F4-94BA-B014AE285E02}"/>
              </a:ext>
            </a:extLst>
          </p:cNvPr>
          <p:cNvSpPr txBox="1"/>
          <p:nvPr/>
        </p:nvSpPr>
        <p:spPr>
          <a:xfrm>
            <a:off x="5124204" y="318977"/>
            <a:ext cx="6610595" cy="3530020"/>
          </a:xfrm>
          <a:prstGeom prst="rect">
            <a:avLst/>
          </a:prstGeom>
        </p:spPr>
        <p:txBody>
          <a:bodyPr>
            <a:noAutofit/>
          </a:bodyPr>
          <a:lstStyle>
            <a:lvl1pPr marL="0" indent="0" algn="l" defTabSz="457200" rtl="0" eaLnBrk="1" latinLnBrk="0" hangingPunct="1">
              <a:spcBef>
                <a:spcPct val="20000"/>
              </a:spcBef>
              <a:buFont typeface="Arial"/>
              <a:buNone/>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1000" dirty="0">
              <a:latin typeface="+mn-lt"/>
              <a:ea typeface="Cambria" panose="02040503050406030204" pitchFamily="18" charset="0"/>
              <a:cs typeface="Cambria" panose="02040503050406030204" pitchFamily="18" charset="0"/>
            </a:endParaRPr>
          </a:p>
          <a:p>
            <a:pPr>
              <a:defRPr b="0" i="0"/>
            </a:pPr>
            <a:r>
              <a:rPr lang="1106" sz="5400" dirty="0">
                <a:solidFill>
                  <a:schemeClr val="bg1"/>
                </a:solidFill>
                <a:ea typeface="Cambria" panose="02040503050406030204" pitchFamily="18" charset="0"/>
              </a:rPr>
              <a:t>Unrhyw gwestiynau?</a:t>
            </a:r>
          </a:p>
          <a:p>
            <a:endParaRPr lang="en-US" sz="2800" dirty="0">
              <a:ea typeface="Cambria" panose="02040503050406030204" pitchFamily="18" charset="0"/>
            </a:endParaRPr>
          </a:p>
          <a:p>
            <a:pPr>
              <a:defRPr b="0" i="0"/>
            </a:pPr>
            <a:r>
              <a:rPr lang="1106" sz="2800" dirty="0">
                <a:solidFill>
                  <a:schemeClr val="bg1"/>
                </a:solidFill>
              </a:rPr>
              <a:t>Oes gennych chi unrhyw gwestiynau pellach am yr arholiad hwn?</a:t>
            </a:r>
          </a:p>
          <a:p>
            <a:pPr>
              <a:defRPr b="0" i="0"/>
            </a:pPr>
            <a:r>
              <a:rPr lang="1106" sz="2800" dirty="0">
                <a:solidFill>
                  <a:schemeClr val="bg1"/>
                </a:solidFill>
              </a:rPr>
              <a:t>Os oes, ysgrifennwch nhw ar nodyn </a:t>
            </a:r>
            <a:r>
              <a:rPr lang="en-GB" sz="2800" dirty="0">
                <a:solidFill>
                  <a:schemeClr val="bg1"/>
                </a:solidFill>
              </a:rPr>
              <a:t>P</a:t>
            </a:r>
            <a:r>
              <a:rPr lang="1106" sz="2800" dirty="0">
                <a:solidFill>
                  <a:schemeClr val="bg1"/>
                </a:solidFill>
              </a:rPr>
              <a:t>ost-</a:t>
            </a:r>
            <a:r>
              <a:rPr lang="en-GB" sz="2800" dirty="0">
                <a:solidFill>
                  <a:schemeClr val="bg1"/>
                </a:solidFill>
              </a:rPr>
              <a:t>I</a:t>
            </a:r>
            <a:r>
              <a:rPr lang="1106" sz="2800" dirty="0">
                <a:solidFill>
                  <a:schemeClr val="bg1"/>
                </a:solidFill>
              </a:rPr>
              <a:t>t a'i lynu at glawr blaen eich papur i'w roi i'ch athro.</a:t>
            </a:r>
          </a:p>
          <a:p>
            <a:endParaRPr lang="en-GB" sz="2800" dirty="0">
              <a:solidFill>
                <a:schemeClr val="bg1"/>
              </a:solidFill>
            </a:endParaRPr>
          </a:p>
          <a:p>
            <a:endParaRPr lang="en-US" sz="2800" dirty="0">
              <a:ea typeface="Cambria" panose="02040503050406030204" pitchFamily="18" charset="0"/>
            </a:endParaRPr>
          </a:p>
        </p:txBody>
      </p:sp>
      <p:pic>
        <p:nvPicPr>
          <p:cNvPr id="7" name="Picture 6" descr="Two people standing in front of a window&#10;&#10;Description automatically generated">
            <a:extLst>
              <a:ext uri="{FF2B5EF4-FFF2-40B4-BE49-F238E27FC236}">
                <a16:creationId xmlns:a16="http://schemas.microsoft.com/office/drawing/2014/main" id="{15CE8809-2C28-494C-8A09-20A0541B85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4129" y="1544830"/>
            <a:ext cx="4335278" cy="409672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Audio 2">
            <a:hlinkClick r:id="" action="ppaction://media"/>
            <a:extLst>
              <a:ext uri="{FF2B5EF4-FFF2-40B4-BE49-F238E27FC236}">
                <a16:creationId xmlns:a16="http://schemas.microsoft.com/office/drawing/2014/main" id="{CDCFFF74-345A-4E20-B3ED-70F05EFA249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85707693"/>
      </p:ext>
    </p:extLst>
  </p:cSld>
  <p:clrMapOvr>
    <a:masterClrMapping/>
  </p:clrMapOvr>
  <mc:AlternateContent xmlns:mc="http://schemas.openxmlformats.org/markup-compatibility/2006" xmlns:p14="http://schemas.microsoft.com/office/powerpoint/2010/main">
    <mc:Choice Requires="p14">
      <p:transition spd="slow" p14:dur="2000" advTm="12477"/>
    </mc:Choice>
    <mc:Fallback xmlns="">
      <p:transition spd="slow" advTm="124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Llun 8">
            <a:extLst>
              <a:ext uri="{FF2B5EF4-FFF2-40B4-BE49-F238E27FC236}">
                <a16:creationId xmlns:a16="http://schemas.microsoft.com/office/drawing/2014/main" id="{C58CC5CA-F301-4F12-BF3A-C599A98B3951}"/>
              </a:ext>
            </a:extLst>
          </p:cNvPr>
          <p:cNvPicPr>
            <a:picLocks noChangeAspect="1"/>
          </p:cNvPicPr>
          <p:nvPr/>
        </p:nvPicPr>
        <p:blipFill rotWithShape="1">
          <a:blip r:embed="rId5"/>
          <a:srcRect l="29631" t="22690" r="30131" b="39649"/>
          <a:stretch/>
        </p:blipFill>
        <p:spPr>
          <a:xfrm>
            <a:off x="295479" y="1415783"/>
            <a:ext cx="8410661" cy="4427983"/>
          </a:xfrm>
          <a:prstGeom prst="rect">
            <a:avLst/>
          </a:prstGeom>
        </p:spPr>
      </p:pic>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209733"/>
            <a:ext cx="10223323" cy="447261"/>
          </a:xfrm>
        </p:spPr>
        <p:txBody>
          <a:bodyPr/>
          <a:lstStyle/>
          <a:p>
            <a:pPr>
              <a:defRPr b="0" i="0"/>
            </a:pPr>
            <a:r>
              <a:rPr lang="1106" sz="2400"/>
              <a:t>Cwestiwn 1 (a), AA1</a:t>
            </a:r>
          </a:p>
        </p:txBody>
      </p:sp>
      <p:sp>
        <p:nvSpPr>
          <p:cNvPr id="4" name="Speech Bubble: Oval 3">
            <a:extLst>
              <a:ext uri="{FF2B5EF4-FFF2-40B4-BE49-F238E27FC236}">
                <a16:creationId xmlns:a16="http://schemas.microsoft.com/office/drawing/2014/main" id="{B25C8664-DF86-4BBE-A921-FF45D014C85B}"/>
              </a:ext>
            </a:extLst>
          </p:cNvPr>
          <p:cNvSpPr/>
          <p:nvPr/>
        </p:nvSpPr>
        <p:spPr>
          <a:xfrm>
            <a:off x="3612540" y="4776096"/>
            <a:ext cx="3336900" cy="1613049"/>
          </a:xfrm>
          <a:prstGeom prst="wedgeEllipseCallout">
            <a:avLst>
              <a:gd name="adj1" fmla="val -94566"/>
              <a:gd name="adj2" fmla="val -10915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7474EDD0-2B54-4CF4-BE68-985DF8AC418D}"/>
              </a:ext>
            </a:extLst>
          </p:cNvPr>
          <p:cNvSpPr txBox="1"/>
          <p:nvPr/>
        </p:nvSpPr>
        <p:spPr>
          <a:xfrm rot="10800000" flipV="1">
            <a:off x="4007931" y="5120956"/>
            <a:ext cx="2855781" cy="915314"/>
          </a:xfrm>
          <a:prstGeom prst="rect">
            <a:avLst/>
          </a:prstGeom>
          <a:noFill/>
        </p:spPr>
        <p:txBody>
          <a:bodyPr wrap="square" rtlCol="0">
            <a:spAutoFit/>
          </a:bodyPr>
          <a:lstStyle/>
          <a:p>
            <a:pPr>
              <a:defRPr b="0" i="0"/>
            </a:pPr>
            <a:r>
              <a:rPr lang="1106"/>
              <a:t>Y gair gorchymyn yma yw 'Diffiniwch' – rhoi union ystyr rhywbeth.</a:t>
            </a:r>
          </a:p>
        </p:txBody>
      </p:sp>
      <p:sp>
        <p:nvSpPr>
          <p:cNvPr id="6" name="Speech Bubble: Oval 5">
            <a:extLst>
              <a:ext uri="{FF2B5EF4-FFF2-40B4-BE49-F238E27FC236}">
                <a16:creationId xmlns:a16="http://schemas.microsoft.com/office/drawing/2014/main" id="{767BF748-76AA-4F5C-B887-1D12CD803BD6}"/>
              </a:ext>
            </a:extLst>
          </p:cNvPr>
          <p:cNvSpPr/>
          <p:nvPr/>
        </p:nvSpPr>
        <p:spPr>
          <a:xfrm>
            <a:off x="8518358" y="2562793"/>
            <a:ext cx="3492664" cy="3661543"/>
          </a:xfrm>
          <a:prstGeom prst="wedgeEllipseCallout">
            <a:avLst>
              <a:gd name="adj1" fmla="val -58760"/>
              <a:gd name="adj2" fmla="val -4965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56DEB87D-ACF9-4D88-B1D0-C46158F7F24B}"/>
              </a:ext>
            </a:extLst>
          </p:cNvPr>
          <p:cNvSpPr txBox="1"/>
          <p:nvPr/>
        </p:nvSpPr>
        <p:spPr>
          <a:xfrm>
            <a:off x="9210435" y="3015733"/>
            <a:ext cx="2524365" cy="2562880"/>
          </a:xfrm>
          <a:prstGeom prst="rect">
            <a:avLst/>
          </a:prstGeom>
          <a:noFill/>
        </p:spPr>
        <p:txBody>
          <a:bodyPr wrap="square" rtlCol="0">
            <a:spAutoFit/>
          </a:bodyPr>
          <a:lstStyle/>
          <a:p>
            <a:pPr>
              <a:defRPr b="0" i="0"/>
            </a:pPr>
            <a:r>
              <a:rPr lang="1106" dirty="0"/>
              <a:t>Mae gwybodaeth yn cael ei rhoi ar ddechrau rhai cwestiynau yn y papur. Mae'n rhoi rhywfaint o gefndir ac yn rhoi gwybodaeth allweddol i chi a fydd yn eich helpu i ffurfio eich ateb.</a:t>
            </a:r>
          </a:p>
        </p:txBody>
      </p:sp>
      <p:pic>
        <p:nvPicPr>
          <p:cNvPr id="2" name="Audio 1">
            <a:hlinkClick r:id="" action="ppaction://media"/>
            <a:extLst>
              <a:ext uri="{FF2B5EF4-FFF2-40B4-BE49-F238E27FC236}">
                <a16:creationId xmlns:a16="http://schemas.microsoft.com/office/drawing/2014/main" id="{9941870D-A8C0-4FAC-9562-8944AA11141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62429152"/>
      </p:ext>
    </p:extLst>
  </p:cSld>
  <p:clrMapOvr>
    <a:masterClrMapping/>
  </p:clrMapOvr>
  <mc:AlternateContent xmlns:mc="http://schemas.openxmlformats.org/markup-compatibility/2006" xmlns:p14="http://schemas.microsoft.com/office/powerpoint/2010/main">
    <mc:Choice Requires="p14">
      <p:transition spd="slow" p14:dur="2000" advTm="27399"/>
    </mc:Choice>
    <mc:Fallback xmlns="">
      <p:transition spd="slow" advTm="273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Llun 6">
            <a:extLst>
              <a:ext uri="{FF2B5EF4-FFF2-40B4-BE49-F238E27FC236}">
                <a16:creationId xmlns:a16="http://schemas.microsoft.com/office/drawing/2014/main" id="{E13C89F5-ED6E-4C53-9C56-083189080617}"/>
              </a:ext>
            </a:extLst>
          </p:cNvPr>
          <p:cNvPicPr>
            <a:picLocks noChangeAspect="1"/>
          </p:cNvPicPr>
          <p:nvPr/>
        </p:nvPicPr>
        <p:blipFill rotWithShape="1">
          <a:blip r:embed="rId5"/>
          <a:srcRect l="29342" t="24795" r="29813" b="10877"/>
          <a:stretch/>
        </p:blipFill>
        <p:spPr>
          <a:xfrm>
            <a:off x="401027" y="1026695"/>
            <a:ext cx="7090635" cy="5812529"/>
          </a:xfrm>
          <a:prstGeom prst="rect">
            <a:avLst/>
          </a:prstGeom>
        </p:spPr>
      </p:pic>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412638" y="179693"/>
            <a:ext cx="10223323" cy="447261"/>
          </a:xfrm>
        </p:spPr>
        <p:txBody>
          <a:bodyPr/>
          <a:lstStyle/>
          <a:p>
            <a:pPr>
              <a:defRPr b="0" i="0"/>
            </a:pPr>
            <a:r>
              <a:rPr lang="1106" sz="2000"/>
              <a:t>Cwestiwn 1 (a) AA1 cynllun marcio</a:t>
            </a:r>
          </a:p>
        </p:txBody>
      </p:sp>
      <p:sp>
        <p:nvSpPr>
          <p:cNvPr id="4" name="Speech Bubble: Oval 3">
            <a:extLst>
              <a:ext uri="{FF2B5EF4-FFF2-40B4-BE49-F238E27FC236}">
                <a16:creationId xmlns:a16="http://schemas.microsoft.com/office/drawing/2014/main" id="{152270A6-4E3D-4021-A68B-E1BBEC4FB9B7}"/>
              </a:ext>
            </a:extLst>
          </p:cNvPr>
          <p:cNvSpPr/>
          <p:nvPr/>
        </p:nvSpPr>
        <p:spPr>
          <a:xfrm>
            <a:off x="8557226" y="2843796"/>
            <a:ext cx="3233746" cy="3520428"/>
          </a:xfrm>
          <a:prstGeom prst="wedgeEllipseCallout">
            <a:avLst>
              <a:gd name="adj1" fmla="val -206571"/>
              <a:gd name="adj2" fmla="val 129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C345B14-C9BE-4415-A375-BAEEB9447DA5}"/>
              </a:ext>
            </a:extLst>
          </p:cNvPr>
          <p:cNvSpPr txBox="1"/>
          <p:nvPr/>
        </p:nvSpPr>
        <p:spPr>
          <a:xfrm>
            <a:off x="9229820" y="3322570"/>
            <a:ext cx="2295994" cy="2562880"/>
          </a:xfrm>
          <a:prstGeom prst="rect">
            <a:avLst/>
          </a:prstGeom>
          <a:noFill/>
        </p:spPr>
        <p:txBody>
          <a:bodyPr wrap="square" rtlCol="0">
            <a:spAutoFit/>
          </a:bodyPr>
          <a:lstStyle/>
          <a:p>
            <a:pPr>
              <a:defRPr b="0" i="0"/>
            </a:pPr>
            <a:r>
              <a:rPr lang="1106" dirty="0"/>
              <a:t>Rydym yn chwilio yma am dystiolaeth eich bod yn gallu dangos eich gwybodaeth am PNPau (</a:t>
            </a:r>
            <a:r>
              <a:rPr lang="1106" i="1" dirty="0"/>
              <a:t>ACEs</a:t>
            </a:r>
            <a:r>
              <a:rPr lang="1106" dirty="0"/>
              <a:t>).</a:t>
            </a:r>
          </a:p>
          <a:p>
            <a:endParaRPr lang="en-US" dirty="0"/>
          </a:p>
          <a:p>
            <a:pPr>
              <a:defRPr b="0" i="0"/>
            </a:pPr>
            <a:r>
              <a:rPr lang="1106" dirty="0"/>
              <a:t>Rhowch hyd at 2 farc i'ch hun.</a:t>
            </a:r>
            <a:endParaRPr lang="en-GB" dirty="0"/>
          </a:p>
        </p:txBody>
      </p:sp>
      <p:pic>
        <p:nvPicPr>
          <p:cNvPr id="2" name="Audio 1">
            <a:hlinkClick r:id="" action="ppaction://media"/>
            <a:extLst>
              <a:ext uri="{FF2B5EF4-FFF2-40B4-BE49-F238E27FC236}">
                <a16:creationId xmlns:a16="http://schemas.microsoft.com/office/drawing/2014/main" id="{DE69B655-5A66-416A-8480-0B2A3BD1B09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18898515"/>
      </p:ext>
    </p:extLst>
  </p:cSld>
  <p:clrMapOvr>
    <a:masterClrMapping/>
  </p:clrMapOvr>
  <mc:AlternateContent xmlns:mc="http://schemas.openxmlformats.org/markup-compatibility/2006" xmlns:p14="http://schemas.microsoft.com/office/powerpoint/2010/main">
    <mc:Choice Requires="p14">
      <p:transition spd="slow" p14:dur="2000" advTm="21292"/>
    </mc:Choice>
    <mc:Fallback xmlns="">
      <p:transition spd="slow" advTm="212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Llun 5">
            <a:extLst>
              <a:ext uri="{FF2B5EF4-FFF2-40B4-BE49-F238E27FC236}">
                <a16:creationId xmlns:a16="http://schemas.microsoft.com/office/drawing/2014/main" id="{3060F775-96BB-4C94-A723-7FD451D2A623}"/>
              </a:ext>
            </a:extLst>
          </p:cNvPr>
          <p:cNvPicPr>
            <a:picLocks noChangeAspect="1"/>
          </p:cNvPicPr>
          <p:nvPr/>
        </p:nvPicPr>
        <p:blipFill rotWithShape="1">
          <a:blip r:embed="rId5"/>
          <a:srcRect l="32499" t="38363" r="29448" b="23509"/>
          <a:stretch/>
        </p:blipFill>
        <p:spPr>
          <a:xfrm>
            <a:off x="356439" y="1112780"/>
            <a:ext cx="8481874" cy="4780548"/>
          </a:xfrm>
          <a:prstGeom prst="rect">
            <a:avLst/>
          </a:prstGeom>
        </p:spPr>
      </p:pic>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166191"/>
            <a:ext cx="10223323" cy="447261"/>
          </a:xfrm>
        </p:spPr>
        <p:txBody>
          <a:bodyPr/>
          <a:lstStyle/>
          <a:p>
            <a:pPr>
              <a:defRPr b="0" i="0"/>
            </a:pPr>
            <a:r>
              <a:rPr lang="1106" sz="2400"/>
              <a:t>Cwestiwn 1(b), AA1</a:t>
            </a:r>
          </a:p>
        </p:txBody>
      </p:sp>
      <p:sp>
        <p:nvSpPr>
          <p:cNvPr id="4" name="Speech Bubble: Oval 3">
            <a:extLst>
              <a:ext uri="{FF2B5EF4-FFF2-40B4-BE49-F238E27FC236}">
                <a16:creationId xmlns:a16="http://schemas.microsoft.com/office/drawing/2014/main" id="{8EC783BA-7F03-4E58-AA70-4E51D5F27764}"/>
              </a:ext>
            </a:extLst>
          </p:cNvPr>
          <p:cNvSpPr/>
          <p:nvPr/>
        </p:nvSpPr>
        <p:spPr>
          <a:xfrm>
            <a:off x="8601815" y="3097446"/>
            <a:ext cx="3233746" cy="3544812"/>
          </a:xfrm>
          <a:prstGeom prst="wedgeEllipseCallout">
            <a:avLst>
              <a:gd name="adj1" fmla="val -97949"/>
              <a:gd name="adj2" fmla="val -6153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42F19AE-AF76-4FCE-9024-B3BD0601E55F}"/>
              </a:ext>
            </a:extLst>
          </p:cNvPr>
          <p:cNvSpPr txBox="1"/>
          <p:nvPr/>
        </p:nvSpPr>
        <p:spPr>
          <a:xfrm>
            <a:off x="9234152" y="3503054"/>
            <a:ext cx="2062680" cy="2837474"/>
          </a:xfrm>
          <a:prstGeom prst="rect">
            <a:avLst/>
          </a:prstGeom>
          <a:noFill/>
        </p:spPr>
        <p:txBody>
          <a:bodyPr wrap="square" rtlCol="0">
            <a:spAutoFit/>
          </a:bodyPr>
          <a:lstStyle/>
          <a:p>
            <a:pPr>
              <a:defRPr b="0" i="0"/>
            </a:pPr>
            <a:r>
              <a:rPr lang="1106"/>
              <a:t>Y gair gorchymyn yma yw 'Rhowch' – rhoi, enwi.</a:t>
            </a:r>
          </a:p>
          <a:p>
            <a:endParaRPr lang="en-GB"/>
          </a:p>
          <a:p>
            <a:pPr>
              <a:defRPr b="0" i="0"/>
            </a:pPr>
            <a:r>
              <a:rPr lang="1106"/>
              <a:t>Mae angen darllen y cwestiwn yn ofalus. Yma, mae gofyn i chi roi enghreifftiau yn eich ateb.</a:t>
            </a:r>
          </a:p>
        </p:txBody>
      </p:sp>
      <p:pic>
        <p:nvPicPr>
          <p:cNvPr id="2" name="Audio 1">
            <a:hlinkClick r:id="" action="ppaction://media"/>
            <a:extLst>
              <a:ext uri="{FF2B5EF4-FFF2-40B4-BE49-F238E27FC236}">
                <a16:creationId xmlns:a16="http://schemas.microsoft.com/office/drawing/2014/main" id="{B82E9C62-DB51-4F55-B2DE-4003884B10B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84605194"/>
      </p:ext>
    </p:extLst>
  </p:cSld>
  <p:clrMapOvr>
    <a:masterClrMapping/>
  </p:clrMapOvr>
  <mc:AlternateContent xmlns:mc="http://schemas.openxmlformats.org/markup-compatibility/2006" xmlns:p14="http://schemas.microsoft.com/office/powerpoint/2010/main">
    <mc:Choice Requires="p14">
      <p:transition spd="slow" p14:dur="2000" advTm="21223"/>
    </mc:Choice>
    <mc:Fallback xmlns="">
      <p:transition spd="slow" advTm="212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S_NET" val="4.0.30319.42000"/>
  <p:tag name="AS_OS" val="Microsoft Windows NT 6.2.9200.0"/>
  <p:tag name="AS_RELEASE_DATE" val="2018.04.09"/>
  <p:tag name="AS_TITLE" val="Aspose.Slides for .NET 4.0 Client Profile"/>
  <p:tag name="AS_VERSION" val="18.4"/>
</p:tagLst>
</file>

<file path=ppt/tags/tag2.xml><?xml version="1.0" encoding="utf-8"?>
<p:tagLst xmlns:a="http://schemas.openxmlformats.org/drawingml/2006/main" xmlns:r="http://schemas.openxmlformats.org/officeDocument/2006/relationships" xmlns:p="http://schemas.openxmlformats.org/presentationml/2006/main">
  <p:tag name="TIMING" val="|23.2|5.6|8.1"/>
</p:tagLst>
</file>

<file path=ppt/theme/theme1.xml><?xml version="1.0" encoding="utf-8"?>
<a:theme xmlns:a="http://schemas.openxmlformats.org/drawingml/2006/main" name="Office Theme">
  <a:themeElements>
    <a:clrScheme name="City and guilds 0119">
      <a:dk1>
        <a:srgbClr val="140000"/>
      </a:dk1>
      <a:lt1>
        <a:srgbClr val="FFFFFF"/>
      </a:lt1>
      <a:dk2>
        <a:srgbClr val="F94130"/>
      </a:dk2>
      <a:lt2>
        <a:srgbClr val="00B5E2"/>
      </a:lt2>
      <a:accent1>
        <a:srgbClr val="007BB9"/>
      </a:accent1>
      <a:accent2>
        <a:srgbClr val="00BFB3"/>
      </a:accent2>
      <a:accent3>
        <a:srgbClr val="FFC841"/>
      </a:accent3>
      <a:accent4>
        <a:srgbClr val="65B2E6"/>
      </a:accent4>
      <a:accent5>
        <a:srgbClr val="97D700"/>
      </a:accent5>
      <a:accent6>
        <a:srgbClr val="C6C6C6"/>
      </a:accent6>
      <a:hlink>
        <a:srgbClr val="8C286E"/>
      </a:hlink>
      <a:folHlink>
        <a:srgbClr val="CE0058"/>
      </a:folHlink>
    </a:clrScheme>
    <a:fontScheme name="Arial">
      <a:maj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wrap="none" lIns="0" tIns="0" rIns="0" bIns="0">
        <a:noAutofit/>
      </a:bodyPr>
      <a:lstStyle>
        <a:defPPr>
          <a:defRPr>
            <a:solidFill>
              <a:srgbClr val="000000"/>
            </a:solidFill>
          </a:defRPr>
        </a:defPPr>
      </a:lstStyle>
    </a:spDef>
  </a:objectDefaults>
  <a:extraClrSchemeLst/>
  <a:extLst>
    <a:ext uri="{05A4C25C-085E-4340-85A3-A5531E510DB2}">
      <thm15:themeFamily xmlns:thm15="http://schemas.microsoft.com/office/thememl/2012/main" name="C&amp;G_PowerPoint_New_Template_V1 [Read-Only]" id="{9814EAAC-C1C9-41D0-82E1-0AF7615562C8}" vid="{3259BF9B-0B01-4419-95C1-0789706EF41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10ebebe9-ad9c-417c-96aa-6a2f5b72dbd6">
      <UserInfo>
        <DisplayName>Candy, Allison</DisplayName>
        <AccountId>44</AccountId>
        <AccountType/>
      </UserInfo>
      <UserInfo>
        <DisplayName>Wyman, Hilary</DisplayName>
        <AccountId>260</AccountId>
        <AccountType/>
      </UserInfo>
      <UserInfo>
        <DisplayName>Morris-Goodman, Karen</DisplayName>
        <AccountId>37739</AccountId>
        <AccountType/>
      </UserInfo>
    </SharedWithUsers>
    <QA xmlns="101960c9-2583-49a4-9434-4c0cad7b266a"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E8D75E50D38D1449095CDF5BED87B3E" ma:contentTypeVersion="13" ma:contentTypeDescription="Create a new document." ma:contentTypeScope="" ma:versionID="c07c8084c9e62c3dcbc43c96f50c28a8">
  <xsd:schema xmlns:xsd="http://www.w3.org/2001/XMLSchema" xmlns:xs="http://www.w3.org/2001/XMLSchema" xmlns:p="http://schemas.microsoft.com/office/2006/metadata/properties" xmlns:ns2="101960c9-2583-49a4-9434-4c0cad7b266a" xmlns:ns3="10ebebe9-ad9c-417c-96aa-6a2f5b72dbd6" targetNamespace="http://schemas.microsoft.com/office/2006/metadata/properties" ma:root="true" ma:fieldsID="96a77c48af5df799cdbd8342400814fb" ns2:_="" ns3:_="">
    <xsd:import namespace="101960c9-2583-49a4-9434-4c0cad7b266a"/>
    <xsd:import namespace="10ebebe9-ad9c-417c-96aa-6a2f5b72dbd6"/>
    <xsd:element name="properties">
      <xsd:complexType>
        <xsd:sequence>
          <xsd:element name="documentManagement">
            <xsd:complexType>
              <xsd:all>
                <xsd:element ref="ns2:MediaServiceMetadata" minOccurs="0"/>
                <xsd:element ref="ns2:MediaServiceFastMetadata" minOccurs="0"/>
                <xsd:element ref="ns2:MediaServiceAutoTags" minOccurs="0"/>
                <xsd:element ref="ns2:QA" minOccurs="0"/>
                <xsd:element ref="ns3:SharedWithUsers" minOccurs="0"/>
                <xsd:element ref="ns3:SharedWithDetails" minOccurs="0"/>
                <xsd:element ref="ns2:MediaServiceOCR" minOccurs="0"/>
                <xsd:element ref="ns2:MediaServiceDateTaken" minOccurs="0"/>
                <xsd:element ref="ns2:MediaServiceGenerationTime" minOccurs="0"/>
                <xsd:element ref="ns2:MediaServiceEventHashCode" minOccurs="0"/>
                <xsd:element ref="ns2:MediaServiceAutoKeyPoints" minOccurs="0"/>
                <xsd:element ref="ns2:MediaServiceKeyPoint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1960c9-2583-49a4-9434-4c0cad7b266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QA" ma:index="11" nillable="true" ma:displayName="QA" ma:format="Dropdown" ma:internalName="QA">
      <xsd:simpleType>
        <xsd:restriction base="dms:Text">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0ebebe9-ad9c-417c-96aa-6a2f5b72dbd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4CF2C5D-BA0A-4ADC-ACA3-AA75CD9BCC39}">
  <ds:schemaRefs>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http://purl.org/dc/terms/"/>
    <ds:schemaRef ds:uri="8dc708ea-8035-414b-b787-3f94f4f03936"/>
    <ds:schemaRef ds:uri="1f9baa8c-c2f0-4eb3-9c9c-15d450a4773e"/>
    <ds:schemaRef ds:uri="http://www.w3.org/XML/1998/namespace"/>
    <ds:schemaRef ds:uri="10ebebe9-ad9c-417c-96aa-6a2f5b72dbd6"/>
    <ds:schemaRef ds:uri="101960c9-2583-49a4-9434-4c0cad7b266a"/>
  </ds:schemaRefs>
</ds:datastoreItem>
</file>

<file path=customXml/itemProps2.xml><?xml version="1.0" encoding="utf-8"?>
<ds:datastoreItem xmlns:ds="http://schemas.openxmlformats.org/officeDocument/2006/customXml" ds:itemID="{A579F32D-9F47-4D2D-834F-40BFC674E7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1960c9-2583-49a4-9434-4c0cad7b266a"/>
    <ds:schemaRef ds:uri="10ebebe9-ad9c-417c-96aa-6a2f5b72dbd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D7F1651-5B2A-4B16-9EFE-F4259EAB826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5343</TotalTime>
  <Words>5982</Words>
  <Application>Microsoft Office PowerPoint</Application>
  <PresentationFormat>Widescreen</PresentationFormat>
  <Paragraphs>522</Paragraphs>
  <Slides>63</Slides>
  <Notes>63</Notes>
  <HiddenSlides>0</HiddenSlides>
  <MMClips>63</MMClips>
  <ScaleCrop>false</ScaleCrop>
  <HeadingPairs>
    <vt:vector size="4" baseType="variant">
      <vt:variant>
        <vt:lpstr>Theme</vt:lpstr>
      </vt:variant>
      <vt:variant>
        <vt:i4>1</vt:i4>
      </vt:variant>
      <vt:variant>
        <vt:lpstr>Slide Titles</vt:lpstr>
      </vt:variant>
      <vt:variant>
        <vt:i4>63</vt:i4>
      </vt:variant>
    </vt:vector>
  </HeadingPairs>
  <TitlesOfParts>
    <vt:vector size="64" baseType="lpstr">
      <vt:lpstr>Office Theme</vt:lpstr>
      <vt:lpstr>PowerPoint Presentation</vt:lpstr>
      <vt:lpstr>PowerPoint Presentation</vt:lpstr>
      <vt:lpstr>PowerPoint Presentation</vt:lpstr>
      <vt:lpstr>PowerPoint Presentation</vt:lpstr>
      <vt:lpstr>PowerPoint Presentation</vt:lpstr>
      <vt:lpstr>Sut ydw i'n mynd i'r afael â Chwestiwn 1?</vt:lpstr>
      <vt:lpstr>Cwestiwn 1 (a), AA1</vt:lpstr>
      <vt:lpstr>Cwestiwn 1 (a) AA1 cynllun marcio</vt:lpstr>
      <vt:lpstr>Cwestiwn 1(b), AA1</vt:lpstr>
      <vt:lpstr>Cwestiwn 1 (b) AA1 cynllun marcio</vt:lpstr>
      <vt:lpstr>Cwestiwn 1 (c), AA2</vt:lpstr>
      <vt:lpstr>Cwestiwn 1 (c) AA2 cynllun marcio</vt:lpstr>
      <vt:lpstr>Cwestiwn 1 (c) AA2 bandiau marciau</vt:lpstr>
      <vt:lpstr>Cwestiwn 1 (ch), AA3</vt:lpstr>
      <vt:lpstr>Cwestiwn 1 (ch) AA3 cynllun marcio</vt:lpstr>
      <vt:lpstr>Cwestiwn 1 (ch) AA3 bandiau marciau</vt:lpstr>
      <vt:lpstr>Sut ydw i'n mynd i'r afael â Chwestiwn 2?</vt:lpstr>
      <vt:lpstr>Cwestiwn 2 (a), AA1</vt:lpstr>
      <vt:lpstr>Cwestiwn 2 (a) – cynllun marcio AA1</vt:lpstr>
      <vt:lpstr>Cwestiwn 2 (b), AA2</vt:lpstr>
      <vt:lpstr>Cwestiwn 2 (b) AA2 cynllun marcio</vt:lpstr>
      <vt:lpstr>Cwestiwn 2 (c), AA2</vt:lpstr>
      <vt:lpstr>Cwestiwn 2 (c) AA2 cynllun marcio</vt:lpstr>
      <vt:lpstr>Cwestiwn 2 (c) AA2 bandiau marciau</vt:lpstr>
      <vt:lpstr>Cwestiwn 2 (ch), AA1 ac AA3</vt:lpstr>
      <vt:lpstr>Cwestiwn 2 (ch) AA1 ac AA3 cynllun marcio</vt:lpstr>
      <vt:lpstr>Cwestiwn 2 (ch) AA1 ac AA3 bandiau marciau</vt:lpstr>
      <vt:lpstr>Sut ydw i'n mynd i'r afael â Chwestiwn 3?</vt:lpstr>
      <vt:lpstr>Cwestiwn 3 (a), AA1</vt:lpstr>
      <vt:lpstr>Cwestiwn 3 (a) AA1 cynllun marcio</vt:lpstr>
      <vt:lpstr>Cwestiwn 3 (b), AA2</vt:lpstr>
      <vt:lpstr>Cwestiwn 3 (b) AA2 cynllun marcio</vt:lpstr>
      <vt:lpstr>Cwestiwn 3 (b) AA2 bandiau marciau</vt:lpstr>
      <vt:lpstr>Cwestiwn 3 (c), AA1 ac AA3</vt:lpstr>
      <vt:lpstr>Cwestiwn 3 (c) AA1 ac AA3 cynllun marcio</vt:lpstr>
      <vt:lpstr>Cwestiwn 3 (c) AA1 ac AA3 bandiau marciau</vt:lpstr>
      <vt:lpstr>Sut ydw i'n mynd i'r afael â Chwestiwn 4?</vt:lpstr>
      <vt:lpstr>Cwestiwn 4 (a), AA2</vt:lpstr>
      <vt:lpstr>Cwestiwn 4 (a) AA2 cynllun marcio</vt:lpstr>
      <vt:lpstr>Cwestiwn 4 (a) AA2 bandiau marciau</vt:lpstr>
      <vt:lpstr>Cwestiwn 4 (b), AA3</vt:lpstr>
      <vt:lpstr>Cwestiwn 4 (b) AA3 cynllun marcio</vt:lpstr>
      <vt:lpstr>Cwestiwn 4 (b) AA3 bandiau marciau</vt:lpstr>
      <vt:lpstr>Sut ydw i'n mynd i'r afael â Chwestiwn 5?</vt:lpstr>
      <vt:lpstr>Cwestiwn 5 (a), AA1</vt:lpstr>
      <vt:lpstr>Cwestiwn 5 (a) AA1 cynllun marcio</vt:lpstr>
      <vt:lpstr>Cwestiwn 5 (b), AA3</vt:lpstr>
      <vt:lpstr>Cwestiwn 5 (b) – cynllun marcio AA3</vt:lpstr>
      <vt:lpstr>Cwestiwn 5 (b) AA3 bandiau marciau</vt:lpstr>
      <vt:lpstr>Sut ydw i'n mynd i'r afael â Chwestiwn 6?</vt:lpstr>
      <vt:lpstr>Cwestiwn 6 (a), AA1</vt:lpstr>
      <vt:lpstr>Cwestiwn 6 (a) AA1 cynllun marcio</vt:lpstr>
      <vt:lpstr>Cwestiwn 6 (b), AA1 ac AA3</vt:lpstr>
      <vt:lpstr>Cwestiwn 6 (b) AA1 ac AA3 cynllun marcio</vt:lpstr>
      <vt:lpstr>Cwestiwn 6 (b) AA1 ac AA3 bandiau marciau</vt:lpstr>
      <vt:lpstr>Sut ydw i'n mynd i'r afael â Chwestiwn 7?</vt:lpstr>
      <vt:lpstr>Cwestiwn 7 (a), AA2</vt:lpstr>
      <vt:lpstr>Cwestiwn 7 (a) AA2 cynllun marcio</vt:lpstr>
      <vt:lpstr>Cwestiwn 7 (b), AA1 ac AA3</vt:lpstr>
      <vt:lpstr>Cwestiwn 7 (b) AA1 ac AA3 cynllun marcio</vt:lpstr>
      <vt:lpstr>Cwestiwn 7 (b) AA1 ac AA3 bandiau marciau</vt:lpstr>
      <vt:lpstr>Sut gwnaethoch chi?</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Amy Thomas</dc:creator>
  <cp:lastModifiedBy>Wyman, Hilary</cp:lastModifiedBy>
  <cp:revision>75</cp:revision>
  <cp:lastPrinted>2020-12-06T13:58:37Z</cp:lastPrinted>
  <dcterms:created xsi:type="dcterms:W3CDTF">2020-04-27T11:12:25Z</dcterms:created>
  <dcterms:modified xsi:type="dcterms:W3CDTF">2020-12-11T15:59:12Z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0x0101005E8D75E50D38D1449095CDF5BED87B3E</vt:lpwstr>
  </property>
  <property fmtid="{D5CDD505-2E9C-101B-9397-08002B2CF9AE}" pid="3" name="k48d8005054a4dd09ad49b7c837f0781">
    <vt:lpwstr/>
  </property>
  <property fmtid="{D5CDD505-2E9C-101B-9397-08002B2CF9AE}" pid="4" name="SharedWithUsers">
    <vt:lpwstr>44;#Candy, Allison;#260;#Wyman, Hilary;#37739;#Morris-Goodman, Karen</vt:lpwstr>
  </property>
  <property fmtid="{D5CDD505-2E9C-101B-9397-08002B2CF9AE}" pid="5" name="WJEC Audiences">
    <vt:lpwstr/>
  </property>
  <property fmtid="{D5CDD505-2E9C-101B-9397-08002B2CF9AE}" pid="6" name="WJEC Department">
    <vt:lpwstr/>
  </property>
  <property fmtid="{D5CDD505-2E9C-101B-9397-08002B2CF9AE}" pid="7" name="WJEC_x0020_Audiences">
    <vt:lpwstr/>
  </property>
</Properties>
</file>