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4.xml" ContentType="application/inkml+xml"/>
  <Override PartName="/ppt/notesSlides/notesSlide11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25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26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27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0"/>
  </p:notesMasterIdLst>
  <p:handoutMasterIdLst>
    <p:handoutMasterId r:id="rId51"/>
  </p:handoutMasterIdLst>
  <p:sldIdLst>
    <p:sldId id="405" r:id="rId5"/>
    <p:sldId id="721" r:id="rId6"/>
    <p:sldId id="722" r:id="rId7"/>
    <p:sldId id="716" r:id="rId8"/>
    <p:sldId id="720" r:id="rId9"/>
    <p:sldId id="664" r:id="rId10"/>
    <p:sldId id="723" r:id="rId11"/>
    <p:sldId id="831" r:id="rId12"/>
    <p:sldId id="695" r:id="rId13"/>
    <p:sldId id="725" r:id="rId14"/>
    <p:sldId id="832" r:id="rId15"/>
    <p:sldId id="726" r:id="rId16"/>
    <p:sldId id="773" r:id="rId17"/>
    <p:sldId id="774" r:id="rId18"/>
    <p:sldId id="776" r:id="rId19"/>
    <p:sldId id="777" r:id="rId20"/>
    <p:sldId id="778" r:id="rId21"/>
    <p:sldId id="796" r:id="rId22"/>
    <p:sldId id="797" r:id="rId23"/>
    <p:sldId id="798" r:id="rId24"/>
    <p:sldId id="781" r:id="rId25"/>
    <p:sldId id="782" r:id="rId26"/>
    <p:sldId id="799" r:id="rId27"/>
    <p:sldId id="784" r:id="rId28"/>
    <p:sldId id="783" r:id="rId29"/>
    <p:sldId id="828" r:id="rId30"/>
    <p:sldId id="789" r:id="rId31"/>
    <p:sldId id="790" r:id="rId32"/>
    <p:sldId id="791" r:id="rId33"/>
    <p:sldId id="800" r:id="rId34"/>
    <p:sldId id="801" r:id="rId35"/>
    <p:sldId id="802" r:id="rId36"/>
    <p:sldId id="803" r:id="rId37"/>
    <p:sldId id="804" r:id="rId38"/>
    <p:sldId id="805" r:id="rId39"/>
    <p:sldId id="806" r:id="rId40"/>
    <p:sldId id="829" r:id="rId41"/>
    <p:sldId id="807" r:id="rId42"/>
    <p:sldId id="830" r:id="rId43"/>
    <p:sldId id="794" r:id="rId44"/>
    <p:sldId id="811" r:id="rId45"/>
    <p:sldId id="809" r:id="rId46"/>
    <p:sldId id="827" r:id="rId47"/>
    <p:sldId id="769" r:id="rId48"/>
    <p:sldId id="597" r:id="rId49"/>
  </p:sldIdLst>
  <p:sldSz cx="12192000" cy="6858000"/>
  <p:notesSz cx="6797675" cy="9926638"/>
  <p:custDataLst>
    <p:tags r:id="rId5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Onuzuruike" initials="" lastIdx="0" clrIdx="0"/>
  <p:cmAuthor id="2" name="Jenna Redelinghuys" initials="" lastIdx="0" clrIdx="0"/>
  <p:cmAuthor id="3" name="William Nightingale" initials="" lastIdx="0" clrIdx="0"/>
  <p:cmAuthor id="4" name="Suzi Gray" initials="" lastIdx="0" clrIdx="0"/>
  <p:cmAuthor id="5" name="Lucas, Tania" initials="" lastIdx="0" clrIdx="0"/>
  <p:cmAuthor id="6" name="Bushell, Kare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D6EB"/>
    <a:srgbClr val="0077C8"/>
    <a:srgbClr val="0070C0"/>
    <a:srgbClr val="0096FF"/>
    <a:srgbClr val="FFC000"/>
    <a:srgbClr val="65B2E6"/>
    <a:srgbClr val="CB076E"/>
    <a:srgbClr val="E7E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7" autoAdjust="0"/>
    <p:restoredTop sz="92713" autoAdjust="0"/>
  </p:normalViewPr>
  <p:slideViewPr>
    <p:cSldViewPr snapToGrid="0">
      <p:cViewPr varScale="1">
        <p:scale>
          <a:sx n="67" d="100"/>
          <a:sy n="67" d="100"/>
        </p:scale>
        <p:origin x="744" y="60"/>
      </p:cViewPr>
      <p:guideLst>
        <p:guide orient="horz" pos="145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9778C17-5FD9-4AA7-96AD-5F85E9E65D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7600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58F08-DEC5-4F7C-817F-F1B217AF96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955" y="0"/>
            <a:ext cx="2946135" cy="497600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4A8B048-EB8A-4047-BC2B-6E889ABE1E55}" type="datetimeFigureOut">
              <a:rPr lang="en-US"/>
              <a:pPr>
                <a:defRPr/>
              </a:pPr>
              <a:t>12/17/2020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5DB74E-E3FF-4D98-AA68-23535FEA8B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039"/>
            <a:ext cx="2946135" cy="497600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00DDA-257D-433A-974B-A5CE763830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955" y="9429039"/>
            <a:ext cx="2946135" cy="497600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83028C3-56D5-42C7-9C82-2A674BCB3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5:35.74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123 310,'0'0,"-1"1,-22 22,7-6,0 1,0 0,0 3,12-14,0-1,0 1,0 0,1 0,0 1,1-1,-1 1,1-1,1 1,-1 0,1 5,0 63,3 0,4 0,12 62,-17-129,1-1,0 1,0 0,1-1,0 1,1 1,-3-7,1-1,-1 0,1 0,-1 0,1 0,-1 0,1 0,0 0,0 0,0-1,0 1,1-1,-1 1,0-1,1 0,-1 0,0 0,1 0,-1-1,1 1,0 0,-1-1,3 0,5 0,1 0,0-1,0 0,0-1,-1 0,1 0,-1-2,10-3,18-9,26-16,-57 29,511-296,-344 182,121-106,-243 182,-18 15,98-74,-104 81,1 1,0 2,29-11,-45 22,-6 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00.293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1 330,'0'0,"0"0,9 5,4 0,0-1,1 0,-1-1,1 0,-1-1,1-1,0 0,0-1,0 0,-1-1,1-1,6-1,-3 0,1-1,-1-1,0 0,0-2,-1 1,0-2,0 0,-1-1,8-6,-17 10,-1 1,1-1,-1 0,0-1,0 1,0-1,-1 0,0 0,0-1,0 1,-1-1,0 0,-1 0,1 0,-1 0,0 0,-1 0,1-5,-2 6,0-1,0 1,-1-1,0 1,0 0,0-1,-1 1,0 0,0 0,-1 0,1 0,-1 1,-1-1,1 1,-1-1,0 1,0 0,0 1,-1-1,1 1,-4-3,3 4,1-1,-1 1,-1-1,1 2,0-1,-1 0,1 1,-1 0,0 0,0 1,0 0,0 0,0 0,-5 0,3 2,-1 0,1 0,-1 0,1 1,0 0,0 0,0 1,0 0,0 1,0 0,-8 6,0 0,1 1,0 0,0 2,1-1,1 2,0 0,1 0,-2 5,9-10,-1 0,2 0,0 1,0-1,0 1,1 0,1 0,0 0,0 1,1-1,0 0,1 1,0-1,1 1,0-1,0 0,1 0,0 0,1 0,4 8,-3-5,1 0,1 0,0 0,1-1,1 0,-1 0,2-1,0 0,0 0,1-1,0-1,1 0,0 0,0-1,4 2,-1-3,-1-2,1 1,0-2,1 0,-1-1,1 0,0-1,-1-1,1 0,0-1,0 0,0-2,-1 0,7-1,12-4,0-1,0-2,-1-1,-1-2,24-12,-28 10,-2 0,1-2,-2 0,-1-2,0-1,12-14,20-26,37-55,-84 103,1 1,0 0,1 1,1 0,0 0,6-3,-13 10,0 0,1 1,-1 0,1 0,0 0,0 0,0 1,0 0,0 0,0 0,0 0,0 1,0 0,0 0,0 0,0 1,0 0,0 0,5 1,0 2,0-1,0 1,-1 1,1 0,-1 0,0 1,-1 0,1 1,-1 0,0 0,-1 0,0 1,0 0,-1 1,1 1,-2-3,-1 0,0 0,-1 1,1-1,-2 1,1 0,-1 0,0 0,-1 0,1 0,-2 0,1 0,-1 0,-1 0,1 1,-1-1,-1 0,1 0,-3 6,-5 8,0-1,-2 0,0 0,-1-1,-1-1,-1 0,-1-1,-8 9,-8 5,-2-2,-1 0,-37 23,53-40,-1-1,0-1,-10 3,24-11,0-1,-1 0,1 0,-1 0,1-1,-1 0,0 0,1 0,-1-1,0 0,1 0,-1 0,0-1,0 0,-4-1,-2-3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01.493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144 115,'0'0,"-4"8,-2 5,1 0,0 0,1 0,0 1,1 0,0 10,-2 26,2 13,1-16,-1 352,4-86,-5-216,-5 0,-6 20,13-108,-3 21,4-28,1-1,0 0,-1 1,1-1,-1 0,1 1,-1-1,0 0,1 0,-1 1,0-1,0 0,0 0,0 0,0 0,0 0,0 0,-2-6,-12-70,4-1,2-1,3-38,6 108,-5-91,4 1,5-1,5-8,-4 63,3 0,1 1,2 0,2 1,1 0,3 1,1 1,7-9,-1 8,1 1,2 2,2 0,2 2,0 2,3 0,21-14,-50 42,1 0,0 1,0 0,0 1,1 0,-1 0,1 0,0 0,0 1,-4 2,0-1,0 1,0 0,0-1,0 2,1-1,-1 0,0 1,0-1,0 1,0 0,0 0,-1 0,1 0,0 0,0 1,-1 0,1-1,-1 1,1 0,-1 0,1 1,5 5,0 1,0 1,-1 0,0 0,-1 0,0 1,0-1,-1 2,-1-1,0 0,0 1,-1 0,-1 0,0 0,-1 0,0 8,0-2,-1 1,-1-1,-1 1,0-1,-1 0,-1 0,-1 0,-1 0,0-1,-7 11,6-14,-2-1,0 1,0-2,-2 1,1-1,-1-1,-1 0,0-1,-1 0,0 0,0-2,-1 0,0 0,-1-1,1-1,-1 0,0-1,-1-1,1 0,-1-1,-15 0,4-1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02.542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0 463,'23'6,"31"6,1-2,0-3,1-2,-1-3,1-2,0-3,-1-1,0-4,19-5,-57 9,0-1,-1-1,0 0,0-1,-1 0,0-1,1-2,-9 5,0 0,0-1,0 0,0 0,-1 0,0-1,-1 0,0 0,0-1,0 0,-1 0,0 0,0 0,0-3,-1 0,1 0,-2-1,1 0,-2 0,1 1,-2-1,0 0,0 0,-1 0,0 0,-1 0,-1 1,0-3,0 6,0-1,0 1,-1 0,0 0,0 1,-1-1,0 1,0 0,-1 1,0-1,0 1,-1 0,1 0,-1 1,-1 0,1 0,-1 1,-1-1,-1 1,0-1,0 2,0-1,-1 1,1 1,-1 0,0 1,0 0,0 0,0 1,1 0,-8 2,3 1,0 0,1 1,-1 0,1 1,0 1,0 0,1 1,-9 6,-3 4,0 2,1 0,1 2,1 1,1 0,1 2,1 0,-11 19,23-31,0-1,0 1,1 1,1-1,0 1,0 0,2 0,-1 0,0 10,3-14,1 0,0 0,0-1,1 1,0 0,1-1,0 1,0-1,1 1,0-1,0 0,1 0,0 0,0 0,4 4,0-1,1-1,0 0,0-1,1 1,0-2,1 0,0 0,0-1,0 0,1-1,0 0,5 1,9 2,0 0,0-2,1-1,0-1,12-1,48 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04.159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499 866,'0'0,"0"0,0 0,-8 0,-10 1,0 1,0 0,0 2,1 0,0 1,0 1,0 0,0 1,1 1,-13 9,-8 6,1 2,1 2,-27 26,48-41,0 1,2 0,0 1,0 1,1 0,1 1,-2 3,9-12,-1 1,1-1,1 1,-1-1,1 1,1 0,-1 0,1 0,0 0,1 0,0 0,1 0,-1 0,1 0,1 0,0 0,2 6,2 3,2 0,0 0,1-1,0 0,1-1,1 0,1-1,0 0,6 5,-2-4,0 0,1-2,1 0,0 0,0-2,2 0,14 5,-25-12,0-1,0 0,1 0,-1-1,1-1,-1 0,1 0,0 0,-1-2,1 1,-1-1,5-1,0-1,-1 0,0-2,-1 1,1-1,-1-1,0 0,0-1,4-4,11-9,0-2,-2-1,0-2,-2 0,-1-1,11-18,2-6,-2-1,-3-2,-2-1,-3-2,16-50,-15 26,-4-1,-3-1,7-83,-18 91,-4 1,-4-48,-3 71,-2 1,-2 0,-2 0,-7-18,11 53,3 11,1 0,-1 0,1 0,0-1,0 1,1 0,-1-1,0 1,1 0,0-1,0-2,3 29,32 359,-10-96,-11-156,9 14,-12-88,3-2,2 0,21 47,-34-93,0 0,1 0,0 0,0-1,1 0,0 0,0 0,1-1,0 1,0-1,0-1,1 1,0-1,0 0,0-1,1 1,-1-2,1 1,0-1,0 0,1-1,-1 0,0 0,1 0,-1-1,9 0,2-1,1-1,0 0,-1-1,1-1,-1-1,0-1,8-4,-16 6,-1-1,0 0,-1-1,1 0,-1 0,0-1,0 0,-1-1,1 0,-2 0,1-1,-1 0,0 0,1-3,7-16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04.541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0 164,'0'0,"0"0,0 0,11-1,17-1,23-3,20-3,14-4,19-6,23-12,26-14,-14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11.795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0 896,'0'0,"0"0,0 0,0 0,0 0,1 2,6 8,0 1,-2 0,1 1,-1-1,-1 1,2 8,16 78,-13-55,15 63,22 117,-46-229,0 1,1-1,-1 1,1-1,2-5,1-10,-1 3,16-104,14-34,-23 120,1-1,1 2,3-1,0 2,3 0,9-14,-19 36,0 1,1 0,0 0,1 1,0 0,0 1,1 0,0 0,8-3,-13 8,0 1,0 0,0 1,0 0,0 0,0 0,1 1,-1-1,0 2,1-1,0 1,-1 0,1 0,-1 1,1-1,-1 2,0-1,1 1,-1 0,0 0,4 2,3 3,0 0,-1 1,0 1,0 0,0 0,-1 1,-1 1,0 0,0 0,-1 1,-1 0,0 0,0 1,-1 0,-1 1,4 12,8 26,-3 1,-2 1,6 50,-11-53,2 6,-5-17,3 0,1 0,2-1,5 9,-15-45,1 0,-1 0,0 0,1 0,0-1,0 1,0 0,0-1,0 0,0 1,0-1,1 0,-1 0,1 0,1 0,-2-1,1 0,0 0,0 0,0 0,0-1,0 1,-1-1,1 0,0 0,0 0,0-1,0 1,0-1,0 1,0-1,0 0,0 0,17-7,1 0,-2-2,1 0,-2-1,1-1,-1-1,-1 0,6-7,7-8,-1-2,-1-1,23-33,-38 46,0-1,-1-1,-1 0,0 0,-2-1,5-16,-12 30,0 0,0 1,-1-1,0 0,0 0,-1 0,0 0,0 0,0 0,-1 0,0 0,-1 1,1-1,-1 0,-1 1,1-1,-1 1,0 0,-1-1,1 2,-1-1,0 0,-4-3,5 6,-16-17,18 20,1-1,-1 0,0 1,1-1,-1 1,0-1,0 1,1-1,-1 1,0 0,0-1,0 1,0 0,1 0,-1-1,0 1,0 0,0 0,0 0,0 0,0 0,1 0,-1 1,0-1,0 0,2 19,3 14,1-1,2 1,1-1,4 7,-6-20,2 0,0-1,0 0,2-1,0 0,2-1,9 13,-16-24,-1 0,1 0,0-1,0 0,1 0,-1 0,1 0,0-1,4 2,-7-4,0 0,0 0,0 0,0-1,0 1,0-1,0 1,1-1,-1 0,0-1,0 1,0 0,0-1,0 0,0 0,0 0,0 0,0 0,0 0,0-1,2-1,17-14,-1-2,0 0,-2-1,0-1,15-22,-17 22,29-38,-3-1,-2-2,-3-1,2-13,-19 32,-2-1,-2-1,-2 0,-1-1,-3-1,3-39,-11 57,-2-1,-2 0,-1 0,-1 1,-1-1,-2 1,-1 0,-2 1,0-1,-2 2,-2-1,0 2,-2 0,-3-4,17 29,-10-14,10 15,1 1,0-1,0 1,-1-1,1 1,-1-1,1 1,0 0,-1-1,1 1,-1-1,1 1,-1 0,1 0,-1-1,1 1,-1 0,1 0,-1 0,1-1,-1 1,0 0,1 0,-1 0,1 0,-1 0,-3 14,3-8,-12 73,3 0,3 23,2 160,5-208,2 0,2-1,3 1,2-1,3 0,4 8,-8-38,0 0,1-1,1 0,1-1,2 0,0 0,0-2,2 1,1-2,0 0,1-1,1-1,0 0,20 12,-31-24,1 0,-1 0,1-1,0 1,0-2,0 1,0-1,0 0,1-1,-1 0,4 0,0-1,1-1,-1 0,0 0,1-1,-1-1,0 0,4-2,20-10,-1-1,-1-2,0-1,13-12,-38 26,118-81,-104 69,-1-1,-2-1,1-1,6-10,-18 15,-9 15,0 0,1-1,-1 1,0-1,0 1,0 0,1-1,-1 1,0-1,0 1,0-1,0 1,0 0,0-1,0 1,0-1,0 1,0-1,0 1,0 0,-1-1,1 1,0-1,0 1,0 0,-1-1,1 1,0-1,0 1,-1 0,1-1,0 1,-1 0,1 0,0-1,-1 1,1 0,-2 20,2 12,1 0,2 0,1 1,1-2,6 16,-5-22,2-2,0 1,2-1,0-1,2 1,0-2,8 10,-18-28,0 1,1-1,0 0,0 0,0 0,0 0,0 0,1-1,-1 0,1 1,0-1,0 0,1 0,-3-2,0 1,1-1,-1 0,0 1,1-1,-1 0,0-1,1 1,-1 0,0-1,0 1,1-1,-1 1,0-1,0 0,0 0,0 0,0-1,0 1,0 0,0-1,-1 1,1-1,1-1,8-9,-1 0,0-1,-1 0,-1 0,0-1,0 0,-2-1,4-9,7-24,-3 0,-1-5,-9 38,0 3,-1-1,0 1,-1-1,0 0,-1 0,-1 0,0 0,-1 0,0 0,11 70,-2 0,-2 15,-3-27,7 85,-7 1,-5 0,-12 68,4-117,-4-1,-3 0,-4-1,-3-1,-4-1,-8 11,17-50,-1 0,-2-1,-1-2,-26 30,36-49,-1-1,-1-1,0 0,-1-1,-1-1,0 0,-1-1,0-1,-1-1,-17 7,30-14,0-1,0-1,0 1,0-1,-1 0,1 0,0-1,-1 0,1 0,-1 0,1-1,0 0,-1 0,1-1,0 1,0-1,0-1,0 1,-2-3,0 0,0 0,1 0,-1-1,1 0,1-1,-1 1,1-1,0-1,1 1,-1-1,1 0,-10-20,0 0,2-1,1-1,2 0,0 0,2-1,-7-37,3 0,2-17,8 68,0 2,0 0,1 0,1 0,0 0,2 0,0-3,-2 17,0 0,0 0,0 1,0-1,0 0,1 1,-1-1,0 0,1 0,-1 1,0-1,1 1,-1-1,1 0,-1 1,1-1,-1 1,1-1,-1 1,1-1,0 1,-1 0,1-1,0 1,0 0,0 0,0 0,0 0,1 0,-1 0,0 0,0 0,0 0,1 1,-1-1,0 1,0-1,1 1,15 7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12.406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1 389,'18'-4,"94"-32,25-15,28-10,407-119,-420 133,-122 39,-23 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12.772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1 0,'0'0,"0"0,0 0,0 0,0 0,0 0,0 0,0 0,0 0,0 0,0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07.741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123 1,'-13'18,"-12"19,-8 18,25-40,1 0,1 0,0 0,1 1,-1 12,1-2,1 0,1 1,2 0,1 0,0-1,3 1,0-1,3 9,-3-19,1 0,1 1,0-2,1 1,1-1,1 0,0 0,1 0,0-2,1 1,1-1,0 0,9 7,-14-15,0 0,0 0,1-1,-1 0,1 0,0-1,0 0,1 0,-1 0,1-1,-1 0,1-1,0 1,-1-2,1 1,0-1,4 0,34-5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08.789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1222 1,'-3'0,"-1"1,1-1,-1 1,1 0,0 1,-1-1,1 0,-1 1,-11 5,-116 32,-18 7,120-35,-1 1,2 2,-24 15,39-21,1 1,0 1,1 0,0 1,0 0,2 0,-1 1,1 0,1 1,0 0,1 1,-1 1,3-2,-1 0,2 0,0 1,0-1,1 1,1 0,0 0,1 0,1 0,0 0,0 0,2 0,0 3,-1-11,1-1,-1 1,1 0,0 0,0-1,1 0,0 1,0-1,0 0,0 0,1 0,0-1,0 1,0-1,1 0,-1 0,1-1,0 1,0-1,0 0,1-1,-1 1,1-1,-1 0,1 0,0 0,0-1,-1 0,1 0,3-1,4 1,1-1,-1-1,0 0,0 0,0-1,0-1,-1 0,1-1,-1-1,0 1,0-2,0 0,6-4,6-7,0-1,-1-1,-1-2,0 0,-2-1,-1 0,0-2,-2-1,-1 0,-1-1,-1 0,-1-1,4-15,-14 26,-4 25,1 134,1-57,-6 26,2-84,-1 1,-1-1,-1 0,-1-1,-12 26,2-14,-2-1,-2-1,-1-1,-2-1,-2-1,-1-1,-2-1,-9 8,-1-3,-2-1,-2-2,-1-1,-13 4,31-22,-1 0,-1-2,0-2,0 0,-1-2,-1-1,1-1,-1-1,-6-2,11-1,-1-2,0-1,0-1,0-1,0-1,1-1,-1-2,1 0,0-2,-20-9,34 13,1-1,0-1,0 0,-5-4,11 7,1 0,0 0,-1 0,1 0,0 0,1-1,-1 0,1 1,-1-1,1 0,0 0,1 0,-1-1,1 4,1 0,0 0,0 0,0 0,0 0,0 0,0 0,1-1,-1 1,0 1,0-1,1 0,-1 0,1 0,-1 0,1 0,-1 0,1 0,-1 0,1 1,0-1,-1 0,1 0,0 1,22-17,-19 14,24-15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5:36.83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26 469,'-2'13,"2"-9,-20 200,17-151,2 0,7 47,-5-92,0 0,0 0,1 1,0-1,0 0,1 0,0-1,4 8,-5-13,-1 0,1 0,0 1,-1-1,1-1,0 1,0 0,0 0,1-1,-1 1,0-1,1 1,-1-1,1 0,-1 0,1 0,-1-1,1 1,0-1,-1 1,1-1,0 0,0 0,-1 0,1 0,0 0,-1-1,1 1,1-1,26-8,-1 0,0-2,-1-1,0-1,21-14,-34 19,85-50,-3-4,33-31,178-152,-53 40,-186 152,167-133,-235 185,10-7,-11 8,0-1,0 1,0 0,1 0,-1 0,0 0,0-1,0 1,0 0,0 0,1 0,-1 0,0 0,0 0,0 0,1 0,-1 0,0 0,0-1,0 1,0 0,1 0,-1 0,0 0,0 0,0 0,1 0,-1 0,0 1,0-1,0 0,1 0,-1 0,0 0,0 0,0 0,0 0,1 0,-1 0,0 1,0-1,0 0,0 0,1 0,-1 0,0 0,0 1,0 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23.586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521 68,'-2'-3,"-1"1,1 0,0 0,-1 0,1 1,-1-1,0 1,0-1,0 1,0-1,-12-5,0-1,0 2,0 0,-1 1,0 1,0 0,0 1,-1 1,1 0,-1 2,1 0,-3 0,8 1,0 0,0 1,1 0,-1 0,1 1,0 1,0 0,0 0,0 1,1 0,-1 1,1 0,1 0,-1 1,1 0,0 0,1 1,0 0,0 1,-6 9,1 1,1 1,1 0,1 0,0 1,2 0,0 0,-2 19,6-23,0-1,1 0,1 1,1 0,0-1,1 1,1-1,0 0,2 1,-1-1,2 0,2 4,-6-16,1 1,0-1,0 1,1-1,-1 0,1 0,0 0,0 0,0-1,0 1,1-1,0 0,-1 0,1 0,0 0,0-1,1 1,-1-1,0 0,1 0,0-1,-1 1,1-1,0 0,0-1,-1 1,1-1,0 0,4 0,27-2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24.705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1 109,'19'0,"-17"0,25 0,1 0,-1-2,21-5,-39 5,0 0,-1-1,1 0,-1 0,1-1,-1 0,-1 0,1-1,0 0,-1 0,0-1,-1 0,5-5,5-7,-1-1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25.590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12 0,'-11'258,"16"454,1-163,-6-497,0 24,2 0,10 44,-7-91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27.522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64 0,'-18'12,"13"-8,0-1,0 1,1-1,0 1,0 0,0 0,-3 4,6-7,0 1,0 0,0-1,0 1,1 0,-1 0,1-1,-1 1,1 0,0 0,-1 0,1-1,0 1,0 0,1 0,-1 0,0 0,0-1,1 1,-1 0,1 0,0-1,0 2,3 5,0 0,1-1,0 1,0-1,1 0,0-1,0 0,0 0,1 0,0 0,0-1,0 0,8 3,19 10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30.049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0 1,'0'0,"0"0,0 0,0 0,0 0,0 0,0 0,0 0,0 0,0 0,7 0,3 0,0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18:39:54.18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0,'0'0,"0"0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43:13.9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1,'9'17,"-6"-13,1-1,-1 1,1-1,0 0,0 0,0-1,0 1,0-1,0 0,1 0,-1 0,1-1,2 1,12 3,0-1,15 1,-21-4,239 19,-127-13,30 10,17 16,-163-32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9T21:32:10.940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1 1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18:55:33.717"/>
    </inkml:context>
    <inkml:brush xml:id="br0">
      <inkml:brushProperty name="width" value="0.1" units="cm"/>
      <inkml:brushProperty name="height" value="0.1" units="cm"/>
      <inkml:brushProperty name="color" value="#FF0066"/>
      <inkml:brushProperty name="ignorePressure" value="1"/>
    </inkml:brush>
  </inkml:definitions>
  <inkml:trace contextRef="#ctx0" brushRef="#br0">21 0,'0'0,"0"0,0 0,0 0,0 0,0 0,0 0,-9 0,-2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18:55:35.161"/>
    </inkml:context>
    <inkml:brush xml:id="br0">
      <inkml:brushProperty name="width" value="0.1" units="cm"/>
      <inkml:brushProperty name="height" value="0.1" units="cm"/>
      <inkml:brushProperty name="color" value="#FF0066"/>
      <inkml:brushProperty name="ignorePressure" value="1"/>
    </inkml:brush>
  </inkml:definitions>
  <inkml:trace contextRef="#ctx0" brushRef="#br0">1 1,'13'19,"-2"-3,-2 1,0 0,-1 0,-1 1,-1 0,0 0,-1 1,1 11,3 34,1 59,-3-27,21 139,4 57,-29-260,-1 0,-3 8,0-27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5:37.94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1364,'0'0,"0"0,0 0,0 0,0 0,4 8,7 22,-2 1,-1 0,-1 0,1 24,3 10,4 17,-5-22,2 0,17 48,-27-104,0 1,0 0,0-1,0 1,1-1,0 0,-1 1,2-1,-1-1,0 1,1 0,-1-2,0 0,0 0,0 0,0-1,0 1,0-1,0 0,0 0,0 0,1 0,-1-1,0 1,1-1,-1 0,1 0,-1 0,2 0,10-2,0-1,-1 0,0 0,1-2,-2 0,1 0,5-4,21-12,30-22,25-21,72-67,80-87,76-86,73-66,-365 342,392-341,-228 211,56-24,-220 161,-12 9,0-1,11-10,-31 23,0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18:55:35.992"/>
    </inkml:context>
    <inkml:brush xml:id="br0">
      <inkml:brushProperty name="width" value="0.1" units="cm"/>
      <inkml:brushProperty name="height" value="0.1" units="cm"/>
      <inkml:brushProperty name="color" value="#FF0066"/>
      <inkml:brushProperty name="ignorePressure" value="1"/>
    </inkml:brush>
  </inkml:definitions>
  <inkml:trace contextRef="#ctx0" brushRef="#br0">0 43,'0'0,"0"0,0 0,0 0,0 0,16 6,9 0,0-1,0-1,0-1,19-1,104-6,-123 3,354-33,-98 6,-222 26,-56 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18:55:37.661"/>
    </inkml:context>
    <inkml:brush xml:id="br0">
      <inkml:brushProperty name="width" value="0.1" units="cm"/>
      <inkml:brushProperty name="height" value="0.1" units="cm"/>
      <inkml:brushProperty name="color" value="#FF0066"/>
      <inkml:brushProperty name="ignorePressure" value="1"/>
    </inkml:brush>
  </inkml:definitions>
  <inkml:trace contextRef="#ctx0" brushRef="#br0">1085 128,'-3'-21,"1"16,-1 1,0-1,0 0,-1 1,0 0,1 0,-1 0,-1 0,1 1,0 0,-1 0,0 0,0 0,0 0,0 1,-4-1,-12-5,-1 1,0 1,-9-1,-14 0,0 2,0 2,0 2,-1 2,1 2,0 1,0 3,1 2,0 2,-26 10,48-14,0 2,1 1,-1 1,2 0,0 2,0 0,1 1,1 1,0 1,2 1,-1 0,2 1,0 0,2 2,0-1,1 2,1 0,-5 11,4-4,0 1,2 0,1 1,1 0,1 2,5-17,0 1,1-1,0 1,2-1,-1 1,2 0,0-1,1 0,1 1,0-1,1 0,8 16,2 0,1-1,1 0,1-2,2 0,21 23,11 7,3-3,31 23,-63-58,1-1,1 0,1-2,0-1,4 0,-15-9,0 0,0-2,1 0,0-1,0 0,0-1,1-1,-1-1,1 0,7-1,8-3,1 0,-1-2,0-2,0-1,-1-1,0-2,0-1,-1-1,-1-1,0-2,21-16,-27 16,0-2,-1 0,-1-1,-1-1,-1-1,-1-1,0 0,-2-2,-1 0,0 0,-2-1,-1-1,7-23,-9 18,-2-1,0-1,-3 1,-1-1,-1 0,-1 0,-3 0,0-1,-2 1,-1 1,-2-1,-2 1,-5-14,-14-24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18:55:38.691"/>
    </inkml:context>
    <inkml:brush xml:id="br0">
      <inkml:brushProperty name="width" value="0.1" units="cm"/>
      <inkml:brushProperty name="height" value="0.1" units="cm"/>
      <inkml:brushProperty name="color" value="#FF0066"/>
      <inkml:brushProperty name="ignorePressure" value="1"/>
    </inkml:brush>
  </inkml:definitions>
  <inkml:trace contextRef="#ctx0" brushRef="#br0">0 0,'0'0,"20"7,14 4,0-1,1-1,0-2,0-2,17 0,233 4,30 2,-308-10,-5-1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18:55:39.775"/>
    </inkml:context>
    <inkml:brush xml:id="br0">
      <inkml:brushProperty name="width" value="0.1" units="cm"/>
      <inkml:brushProperty name="height" value="0.1" units="cm"/>
      <inkml:brushProperty name="color" value="#FF0066"/>
      <inkml:brushProperty name="ignorePressure" value="1"/>
    </inkml:brush>
  </inkml:definitions>
  <inkml:trace contextRef="#ctx0" brushRef="#br0">957 100,'-2'-2,"1"0,-1 1,1-1,-1 1,1-1,-1 1,0 0,0 0,0 0,-2-1,1 0,-18-10,-2 0,1 2,-1 1,0 0,-1 2,0 1,0 0,-1 2,0 1,1 1,-1 1,0 1,0 1,1 2,-20 3,16 0,0 1,0 2,1 0,0 2,1 1,1 1,-1 1,2 1,0 1,1 2,1 0,0 1,-8 12,10-9,1 0,0 2,2 1,1 0,1 1,1 0,-6 19,13-28,1 1,1-1,1 1,0 1,2-1,0 0,0 1,2-1,0 1,2-1,0 1,4 17,3-4,2 0,1 0,1-1,1-1,2-1,1 0,15 18,3 0,1-3,3-1,1-1,6 0,-20-19,1-2,1 0,0-2,2-2,0 0,1-2,1-2,0 0,0-2,2-2,-4-1,1-2,-1-2,1-1,0-1,0-1,0-2,-1-1,1-2,0-1,-1-1,8-4,-12 2,0-2,-1-1,0-1,-1-1,-1-1,0-1,0-1,-2-1,0-1,-1-1,9-12,-7 6,-2 0,0-2,-2 0,-1-1,-1-1,-2-1,0 0,-3-1,4-15,-11 33,-1-1,0 0,-2 0,1 0,-2 0,0 0,0 0,-2 0,1 0,-2 0,0 0,0 1,-2-1,1 1,-2 0,-5-11,-25-46,-2-2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9T21:13:10.771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1 1,'0'5,"0"3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9T21:13:10.771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1 1,'0'5,"0"3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7:17.14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1,'0'0,"0"0,0 0,0 0,0 0,0 0,0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7:54.699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0 1,'0'0,"0"0,0 0,0 0,0 0,0 0,0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7:57.560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3 1,'0'0,"0"0,0 0,0 0,0 0,0 0,0 0,-1 9,0 10,1 9,1 8,4 9,3 11,5 13,3 21,0 23,-2-7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7:58.780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1 259,'10'-11,"28"-27,1 2,36-25,-48 42,0 1,1 1,0 2,2 0,8-1,-32 13,1 1,-1 0,1 0,0 1,0 0,-1 0,1 1,0 0,0 0,0 0,0 1,-1 0,1 0,2 1,-4 0,-1 0,1 0,-1 0,1 1,-1-1,0 1,0 0,0 0,-1 1,1-1,-1 1,0 0,0 0,0 0,0 0,-1 0,1 1,-1-1,0 1,0 0,0 1,-1 0,0 1,0-1,0 1,0-1,-1 1,0-1,-1 1,1-1,-1 1,0-1,-1 0,0 1,0-1,0 0,-1 0,1 0,-2-1,1 1,-2 2,-9 12,-1-1,0 0,-1-1,-17 14,-3 0,-2-2,-1-1,-1-2,-2-2,0-1,-1-3,-2-1,-8 1,53-21,-1 0,1 0,0 0,0 0,0 0,0 0,-1 0,1 0,0 0,0 0,0 0,-1 0,1 0,0 0,0 0,0 0,0 0,-1 0,1 0,0 0,0 1,0-1,0 0,-1 0,1 0,0 0,0 0,0 1,0-1,0 0,0 0,0 0,0 0,0 1,-1-1,1 0,0 0,0 0,0 1,0-1,0 0,0 0,0 0,0 0,0 1,0-1,0 0,0 0,1 0,-1 1,0-1,0 0,0 0,14 6,33 4,-36-9,5 2,1 1,-1 1,0 0,-1 1,1 0,8 6,-17-8,-1 0,1 1,-1 0,0 0,0 1,0 0,-1 0,0 0,0 0,-1 1,0 0,0 0,0 0,2 7,2 12,-1 1,0 0,-3 1,0-1,-1 1,-2 0,-1 0,0-15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3C99E4C-D68F-43BA-B1BF-4543F0F789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7600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7E6E61-7B50-4DF2-988A-08D0288E828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955" y="0"/>
            <a:ext cx="2946135" cy="497600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46C752B-8ACD-4983-A475-12F391743CC9}" type="datetimeFigureOut">
              <a:rPr lang="en-US"/>
              <a:pPr>
                <a:defRPr/>
              </a:pPr>
              <a:t>12/17/2020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5382C6B-66D9-49D4-9EBE-99525A2BE3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4C556C2-F931-4C62-993B-CC0C751EBD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244" y="4777908"/>
            <a:ext cx="5437188" cy="3907901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8FA9A4-CE85-4F5C-87F9-FB9CC10A26A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039"/>
            <a:ext cx="2946135" cy="497600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0AD2C-AD68-4AA6-A8B0-FF278CCE0D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955" y="9429039"/>
            <a:ext cx="2946135" cy="497600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D960882-D568-4736-A295-391680E7B6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1DFE4D94-88F9-4E6A-BD72-19A080FF38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96F1E69A-ED7C-44B9-B629-2372E6E4F3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Dyma’r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Arweiniad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I’r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Arholiadau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gyfer</a:t>
            </a:r>
            <a:r>
              <a:rPr lang="en-US" sz="1200" dirty="0">
                <a:solidFill>
                  <a:schemeClr val="bg1"/>
                </a:solidFill>
              </a:rPr>
              <a:t> TGAU Iechyd a </a:t>
            </a:r>
            <a:r>
              <a:rPr lang="en-US" sz="1200" dirty="0" err="1">
                <a:solidFill>
                  <a:schemeClr val="bg1"/>
                </a:solidFill>
              </a:rPr>
              <a:t>Gofal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Cymdeithasol</a:t>
            </a:r>
            <a:r>
              <a:rPr lang="en-US" sz="1200" dirty="0">
                <a:solidFill>
                  <a:schemeClr val="bg1"/>
                </a:solidFill>
              </a:rPr>
              <a:t>, a </a:t>
            </a:r>
            <a:r>
              <a:rPr lang="en-US" sz="1200" dirty="0" err="1">
                <a:solidFill>
                  <a:schemeClr val="bg1"/>
                </a:solidFill>
              </a:rPr>
              <a:t>Gofal</a:t>
            </a:r>
            <a:r>
              <a:rPr lang="en-US" sz="1200" dirty="0">
                <a:solidFill>
                  <a:schemeClr val="bg1"/>
                </a:solidFill>
              </a:rPr>
              <a:t> Plant
</a:t>
            </a:r>
            <a:r>
              <a:rPr lang="en-US" sz="1200" dirty="0" err="1">
                <a:solidFill>
                  <a:schemeClr val="bg1"/>
                </a:solidFill>
              </a:rPr>
              <a:t>Uned</a:t>
            </a:r>
            <a:r>
              <a:rPr lang="en-US" sz="1200" dirty="0">
                <a:solidFill>
                  <a:schemeClr val="bg1"/>
                </a:solidFill>
              </a:rPr>
              <a:t> 3 – Iechyd a </a:t>
            </a:r>
            <a:r>
              <a:rPr lang="en-US" sz="1200" dirty="0" err="1">
                <a:solidFill>
                  <a:schemeClr val="bg1"/>
                </a:solidFill>
              </a:rPr>
              <a:t>Gofal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Cymdeithasol</a:t>
            </a:r>
            <a:r>
              <a:rPr lang="en-US" sz="1200" dirty="0">
                <a:solidFill>
                  <a:schemeClr val="bg1"/>
                </a:solidFill>
              </a:rPr>
              <a:t>, a </a:t>
            </a:r>
            <a:r>
              <a:rPr lang="en-US" sz="1200" dirty="0" err="1">
                <a:solidFill>
                  <a:schemeClr val="bg1"/>
                </a:solidFill>
              </a:rPr>
              <a:t>gofal</a:t>
            </a:r>
            <a:r>
              <a:rPr lang="en-US" sz="1200" dirty="0">
                <a:solidFill>
                  <a:schemeClr val="bg1"/>
                </a:solidFill>
              </a:rPr>
              <a:t> plant </a:t>
            </a:r>
            <a:r>
              <a:rPr lang="en-US" sz="1200" dirty="0" err="1">
                <a:solidFill>
                  <a:schemeClr val="bg1"/>
                </a:solidFill>
              </a:rPr>
              <a:t>yn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yr</a:t>
            </a:r>
            <a:r>
              <a:rPr lang="en-US" sz="1200" dirty="0">
                <a:solidFill>
                  <a:schemeClr val="bg1"/>
                </a:solidFill>
              </a:rPr>
              <a:t> 21ain </a:t>
            </a:r>
            <a:r>
              <a:rPr lang="en-US" sz="1200" dirty="0" err="1">
                <a:solidFill>
                  <a:schemeClr val="bg1"/>
                </a:solidFill>
              </a:rPr>
              <a:t>Ganrif</a:t>
            </a:r>
            <a:r>
              <a:rPr lang="en-US" sz="1200" dirty="0">
                <a:solidFill>
                  <a:schemeClr val="bg1"/>
                </a:solidFill>
              </a:rPr>
              <a:t>
</a:t>
            </a:r>
            <a:endParaRPr lang="en-GB" altLang="cy-GB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72E5402E-6948-46D1-8310-F8750CDAD1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DCA106-C3D2-4AB3-A61B-3179C4021F92}" type="slidenum">
              <a:rPr lang="en-US" altLang="cy-GB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cy-GB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CB0305C5-517C-4A2F-ADE0-DED5F69F10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F9533472-184E-4520-8DC0-32BB58A41A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Mae </a:t>
            </a:r>
            <a:r>
              <a:rPr lang="en-GB" dirty="0" err="1"/>
              <a:t>cyfanswm</a:t>
            </a:r>
            <a:r>
              <a:rPr lang="en-GB" dirty="0"/>
              <a:t> o 3 marc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gael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 – un marc </a:t>
            </a:r>
            <a:r>
              <a:rPr lang="en-GB" dirty="0" err="1"/>
              <a:t>yr</a:t>
            </a:r>
            <a:r>
              <a:rPr lang="en-GB" dirty="0"/>
              <a:t> un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adnabod</a:t>
            </a:r>
            <a:r>
              <a:rPr lang="en-GB" dirty="0"/>
              <a:t> y </a:t>
            </a:r>
            <a:r>
              <a:rPr lang="en-GB" dirty="0" err="1"/>
              <a:t>llythyren</a:t>
            </a:r>
            <a:r>
              <a:rPr lang="en-GB" dirty="0"/>
              <a:t> R a 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gywir</a:t>
            </a:r>
            <a:r>
              <a:rPr lang="en-GB" dirty="0"/>
              <a:t> ac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 (b) </a:t>
            </a:r>
            <a:r>
              <a:rPr lang="en-GB" dirty="0" err="1"/>
              <a:t>nodi</a:t>
            </a:r>
            <a:r>
              <a:rPr lang="en-GB" dirty="0"/>
              <a:t> un darn </a:t>
            </a:r>
            <a:r>
              <a:rPr lang="en-GB" dirty="0" err="1"/>
              <a:t>arall</a:t>
            </a:r>
            <a:r>
              <a:rPr lang="en-GB" dirty="0"/>
              <a:t> o </a:t>
            </a:r>
            <a:r>
              <a:rPr lang="en-GB" dirty="0" err="1"/>
              <a:t>ddeddfwriaeth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cefnogi</a:t>
            </a:r>
            <a:r>
              <a:rPr lang="en-GB" dirty="0"/>
              <a:t> </a:t>
            </a:r>
            <a:r>
              <a:rPr lang="en-GB" dirty="0" err="1"/>
              <a:t>cydraddoldeb</a:t>
            </a:r>
            <a:r>
              <a:rPr lang="en-GB" dirty="0"/>
              <a:t>. </a:t>
            </a:r>
            <a:r>
              <a:rPr lang="en-GB" dirty="0" err="1"/>
              <a:t>Gwiriwch</a:t>
            </a:r>
            <a:r>
              <a:rPr lang="en-GB" dirty="0"/>
              <a:t> </a:t>
            </a:r>
            <a:r>
              <a:rPr lang="en-GB" dirty="0" err="1"/>
              <a:t>ddwywaith</a:t>
            </a:r>
            <a:r>
              <a:rPr lang="en-GB" dirty="0"/>
              <a:t> pan </a:t>
            </a:r>
            <a:r>
              <a:rPr lang="en-GB" dirty="0" err="1"/>
              <a:t>fyddwch</a:t>
            </a:r>
            <a:r>
              <a:rPr lang="en-GB" dirty="0"/>
              <a:t>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gwneud</a:t>
            </a:r>
            <a:r>
              <a:rPr lang="en-GB" dirty="0"/>
              <a:t> </a:t>
            </a:r>
            <a:r>
              <a:rPr lang="en-GB" dirty="0" err="1"/>
              <a:t>hynny</a:t>
            </a:r>
            <a:r>
              <a:rPr lang="en-GB" dirty="0"/>
              <a:t> dim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sicrhau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bod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nodi</a:t>
            </a:r>
            <a:r>
              <a:rPr lang="en-GB" dirty="0"/>
              <a:t> </a:t>
            </a:r>
            <a:r>
              <a:rPr lang="en-GB" dirty="0" err="1"/>
              <a:t>deddfwriaeth</a:t>
            </a:r>
            <a:r>
              <a:rPr lang="en-GB" dirty="0"/>
              <a:t> </a:t>
            </a:r>
            <a:r>
              <a:rPr lang="en-GB" dirty="0" err="1"/>
              <a:t>wahanol</a:t>
            </a:r>
            <a:r>
              <a:rPr lang="en-GB" dirty="0"/>
              <a:t> </a:t>
            </a:r>
            <a:r>
              <a:rPr lang="en-GB" dirty="0" err="1"/>
              <a:t>i'r</a:t>
            </a:r>
            <a:r>
              <a:rPr lang="en-GB" dirty="0"/>
              <a:t> un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rhannol</a:t>
            </a:r>
            <a:r>
              <a:rPr lang="en-GB" dirty="0"/>
              <a:t> (a)–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cyfrifoldeb</a:t>
            </a:r>
            <a:r>
              <a:rPr lang="en-GB" dirty="0"/>
              <a:t> chi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gwirio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!
</a:t>
            </a:r>
            <a:r>
              <a:rPr lang="en-GB" dirty="0" err="1"/>
              <a:t>Unwaith</a:t>
            </a:r>
            <a:r>
              <a:rPr lang="en-GB" dirty="0"/>
              <a:t> </a:t>
            </a:r>
            <a:r>
              <a:rPr lang="en-GB" dirty="0" err="1"/>
              <a:t>eto</a:t>
            </a:r>
            <a:r>
              <a:rPr lang="en-GB" dirty="0"/>
              <a:t>, </a:t>
            </a:r>
            <a:r>
              <a:rPr lang="en-GB" dirty="0" err="1"/>
              <a:t>peidiwch</a:t>
            </a:r>
            <a:r>
              <a:rPr lang="en-GB" dirty="0"/>
              <a:t> â </a:t>
            </a:r>
            <a:r>
              <a:rPr lang="en-GB" dirty="0" err="1"/>
              <a:t>threulio</a:t>
            </a:r>
            <a:r>
              <a:rPr lang="en-GB" dirty="0"/>
              <a:t> </a:t>
            </a:r>
            <a:r>
              <a:rPr lang="en-GB" dirty="0" err="1"/>
              <a:t>gormod</a:t>
            </a:r>
            <a:r>
              <a:rPr lang="en-GB" dirty="0"/>
              <a:t> o </a:t>
            </a:r>
            <a:r>
              <a:rPr lang="en-GB" dirty="0" err="1"/>
              <a:t>amser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– </a:t>
            </a:r>
            <a:r>
              <a:rPr lang="en-GB" dirty="0" err="1"/>
              <a:t>dylai</a:t>
            </a:r>
            <a:r>
              <a:rPr lang="en-GB" dirty="0"/>
              <a:t> 3 marc </a:t>
            </a:r>
            <a:r>
              <a:rPr lang="en-GB" dirty="0" err="1"/>
              <a:t>gymeryd</a:t>
            </a:r>
            <a:r>
              <a:rPr lang="en-GB" dirty="0"/>
              <a:t> </a:t>
            </a:r>
            <a:r>
              <a:rPr lang="en-GB" dirty="0" err="1"/>
              <a:t>tua</a:t>
            </a:r>
            <a:r>
              <a:rPr lang="en-GB" dirty="0"/>
              <a:t> 3 </a:t>
            </a:r>
            <a:r>
              <a:rPr lang="en-GB" dirty="0" err="1"/>
              <a:t>munud</a:t>
            </a:r>
            <a:r>
              <a:rPr lang="en-GB" dirty="0"/>
              <a:t> </a:t>
            </a:r>
            <a:r>
              <a:rPr lang="en-GB" dirty="0" err="1"/>
              <a:t>i'w</a:t>
            </a:r>
            <a:r>
              <a:rPr lang="en-GB" dirty="0"/>
              <a:t> </a:t>
            </a:r>
            <a:r>
              <a:rPr lang="en-GB" dirty="0" err="1"/>
              <a:t>cwblhau</a:t>
            </a:r>
            <a:r>
              <a:rPr lang="en-GB" dirty="0"/>
              <a:t>.
</a:t>
            </a:r>
            <a:endParaRPr lang="en-GB" altLang="cy-GB" dirty="0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D2433969-23EE-45A5-9F5A-B8CE9514A3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147F23-7B07-47FB-AC43-874FBA16FDF4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CB0305C5-517C-4A2F-ADE0-DED5F69F10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F9533472-184E-4520-8DC0-32BB58A41A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cy-GB" b="1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Dyma</a:t>
            </a:r>
            <a:r>
              <a:rPr lang="en-GB" dirty="0"/>
              <a:t> </a:t>
            </a:r>
            <a:r>
              <a:rPr lang="en-GB" dirty="0" err="1"/>
              <a:t>sut</a:t>
            </a:r>
            <a:r>
              <a:rPr lang="en-GB" dirty="0"/>
              <a:t> y </a:t>
            </a:r>
            <a:r>
              <a:rPr lang="en-GB" dirty="0" err="1"/>
              <a:t>gallai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 </a:t>
            </a:r>
            <a:r>
              <a:rPr lang="en-GB" dirty="0" err="1"/>
              <a:t>edrych</a:t>
            </a:r>
            <a:r>
              <a:rPr lang="en-GB" dirty="0"/>
              <a:t>. </a:t>
            </a:r>
          </a:p>
          <a:p>
            <a:pPr>
              <a:spcBef>
                <a:spcPct val="0"/>
              </a:spcBef>
            </a:pPr>
            <a:endParaRPr lang="en-GB" altLang="cy-GB" b="1" dirty="0"/>
          </a:p>
          <a:p>
            <a:pPr>
              <a:spcBef>
                <a:spcPct val="0"/>
              </a:spcBef>
            </a:pPr>
            <a:endParaRPr lang="en-GB" altLang="cy-GB" b="1" dirty="0"/>
          </a:p>
          <a:p>
            <a:pPr>
              <a:spcBef>
                <a:spcPct val="0"/>
              </a:spcBef>
            </a:pPr>
            <a:endParaRPr lang="en-GB" altLang="cy-GB" dirty="0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D2433969-23EE-45A5-9F5A-B8CE9514A3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147F23-7B07-47FB-AC43-874FBA16FDF4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452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72C809BC-1962-47E1-B57E-B9CBC6FE3D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9D4C1411-FF20-4DE9-86D4-3DA409C474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err="1"/>
              <a:t>Dyma</a:t>
            </a:r>
            <a:r>
              <a:rPr lang="en-GB" dirty="0"/>
              <a:t> </a:t>
            </a:r>
            <a:r>
              <a:rPr lang="en-GB" dirty="0" err="1"/>
              <a:t>sut</a:t>
            </a:r>
            <a:r>
              <a:rPr lang="en-GB" dirty="0"/>
              <a:t> </a:t>
            </a:r>
            <a:r>
              <a:rPr lang="en-GB" dirty="0" err="1"/>
              <a:t>olwg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cwestiwn</a:t>
            </a:r>
            <a:r>
              <a:rPr lang="en-GB" dirty="0"/>
              <a:t> 2. Dim </a:t>
            </a:r>
            <a:r>
              <a:rPr lang="en-GB" dirty="0" err="1"/>
              <a:t>ond</a:t>
            </a:r>
            <a:r>
              <a:rPr lang="en-GB" dirty="0"/>
              <a:t> un </a:t>
            </a:r>
            <a:r>
              <a:rPr lang="en-GB" dirty="0" err="1"/>
              <a:t>ateb</a:t>
            </a:r>
            <a:r>
              <a:rPr lang="en-GB" dirty="0"/>
              <a:t> </a:t>
            </a:r>
            <a:r>
              <a:rPr lang="en-GB" dirty="0" err="1"/>
              <a:t>posibl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un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 (a) </a:t>
            </a:r>
            <a:r>
              <a:rPr lang="en-GB" dirty="0" err="1"/>
              <a:t>ond</a:t>
            </a:r>
            <a:r>
              <a:rPr lang="en-GB" dirty="0"/>
              <a:t> tri </a:t>
            </a:r>
            <a:r>
              <a:rPr lang="en-GB" dirty="0" err="1"/>
              <a:t>ateb</a:t>
            </a:r>
            <a:r>
              <a:rPr lang="en-GB" dirty="0"/>
              <a:t> </a:t>
            </a:r>
            <a:r>
              <a:rPr lang="en-GB" dirty="0" err="1"/>
              <a:t>posibl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 (b). 
Dim </a:t>
            </a:r>
            <a:r>
              <a:rPr lang="en-GB" dirty="0" err="1"/>
              <a:t>ond</a:t>
            </a:r>
            <a:r>
              <a:rPr lang="en-GB" dirty="0"/>
              <a:t> un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.
</a:t>
            </a:r>
            <a:endParaRPr lang="en-GB" altLang="cy-GB" b="1" dirty="0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EF0A9566-5286-4A9D-A8CA-512C82533C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A5BC52-EBBD-4CF2-83B1-88F789ABE0CE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4A0AC9BD-AEB1-48A0-9134-4F50516386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A39A8E95-01D2-4DCD-B858-B488516DDA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Mae'n</a:t>
            </a:r>
            <a:r>
              <a:rPr lang="en-GB" dirty="0"/>
              <a:t> </a:t>
            </a:r>
            <a:r>
              <a:rPr lang="en-GB" dirty="0" err="1"/>
              <a:t>rhaid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ddarllen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holl</a:t>
            </a:r>
            <a:r>
              <a:rPr lang="en-GB" dirty="0"/>
              <a:t> </a:t>
            </a:r>
            <a:r>
              <a:rPr lang="en-GB" dirty="0" err="1"/>
              <a:t>gwestiwn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gyntaf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sicrhau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bod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deall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y </a:t>
            </a:r>
            <a:r>
              <a:rPr lang="en-GB" dirty="0" err="1"/>
              <a:t>gofynnir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wneud</a:t>
            </a:r>
            <a:r>
              <a:rPr lang="en-GB" dirty="0"/>
              <a:t>.  Mae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ymwneud</a:t>
            </a:r>
            <a:r>
              <a:rPr lang="en-GB" dirty="0"/>
              <a:t> â </a:t>
            </a:r>
            <a:r>
              <a:rPr lang="en-GB" dirty="0" err="1"/>
              <a:t>rhaglen</a:t>
            </a:r>
            <a:r>
              <a:rPr lang="en-GB" dirty="0"/>
              <a:t> </a:t>
            </a:r>
            <a:r>
              <a:rPr lang="en-GB" dirty="0" err="1"/>
              <a:t>faeth</a:t>
            </a:r>
            <a:r>
              <a:rPr lang="en-GB" dirty="0"/>
              <a:t> neu </a:t>
            </a:r>
            <a:r>
              <a:rPr lang="en-GB" dirty="0" err="1"/>
              <a:t>weithgaredd</a:t>
            </a:r>
            <a:r>
              <a:rPr lang="en-GB" dirty="0"/>
              <a:t> </a:t>
            </a:r>
            <a:r>
              <a:rPr lang="en-GB" dirty="0" err="1"/>
              <a:t>o'ch</a:t>
            </a:r>
            <a:r>
              <a:rPr lang="en-GB" dirty="0"/>
              <a:t> </a:t>
            </a:r>
            <a:r>
              <a:rPr lang="en-GB" dirty="0" err="1"/>
              <a:t>dewis</a:t>
            </a:r>
            <a:r>
              <a:rPr lang="en-GB" dirty="0"/>
              <a:t>. </a:t>
            </a:r>
            <a:r>
              <a:rPr lang="en-GB" dirty="0" err="1"/>
              <a:t>Byddech</a:t>
            </a:r>
            <a:r>
              <a:rPr lang="en-GB" dirty="0"/>
              <a:t>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astudio</a:t>
            </a:r>
            <a:r>
              <a:rPr lang="en-GB" dirty="0"/>
              <a:t> 9 o </a:t>
            </a:r>
            <a:r>
              <a:rPr lang="en-GB" dirty="0" err="1"/>
              <a:t>wahanol</a:t>
            </a:r>
            <a:r>
              <a:rPr lang="en-GB" dirty="0"/>
              <a:t> rai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arholiad</a:t>
            </a:r>
            <a:r>
              <a:rPr lang="en-GB" dirty="0"/>
              <a:t>.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cyfrifoldeb</a:t>
            </a:r>
            <a:r>
              <a:rPr lang="en-GB" dirty="0"/>
              <a:t> chi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dewis</a:t>
            </a:r>
            <a:r>
              <a:rPr lang="en-GB" dirty="0"/>
              <a:t> un </a:t>
            </a:r>
            <a:r>
              <a:rPr lang="en-GB" dirty="0" err="1"/>
              <a:t>ohonynt</a:t>
            </a:r>
            <a:r>
              <a:rPr lang="en-GB" dirty="0"/>
              <a:t>. </a:t>
            </a:r>
            <a:r>
              <a:rPr lang="en-GB" dirty="0" err="1"/>
              <a:t>Byddai'n</a:t>
            </a:r>
            <a:r>
              <a:rPr lang="en-GB" dirty="0"/>
              <a:t> </a:t>
            </a:r>
            <a:r>
              <a:rPr lang="en-GB" dirty="0" err="1"/>
              <a:t>synhwyrol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ddewis</a:t>
            </a:r>
            <a:r>
              <a:rPr lang="en-GB" dirty="0"/>
              <a:t> y </a:t>
            </a:r>
            <a:r>
              <a:rPr lang="en-GB" dirty="0" err="1"/>
              <a:t>rhaglen</a:t>
            </a:r>
            <a:r>
              <a:rPr lang="en-GB" dirty="0"/>
              <a:t> </a:t>
            </a:r>
            <a:r>
              <a:rPr lang="en-GB" dirty="0" err="1"/>
              <a:t>rydych</a:t>
            </a:r>
            <a:r>
              <a:rPr lang="en-GB" dirty="0"/>
              <a:t> </a:t>
            </a:r>
            <a:r>
              <a:rPr lang="en-GB" dirty="0" err="1"/>
              <a:t>chi'n</a:t>
            </a:r>
            <a:r>
              <a:rPr lang="en-GB" dirty="0"/>
              <a:t> </a:t>
            </a:r>
            <a:r>
              <a:rPr lang="en-GB" dirty="0" err="1"/>
              <a:t>fwyaf</a:t>
            </a:r>
            <a:r>
              <a:rPr lang="en-GB" dirty="0"/>
              <a:t> </a:t>
            </a:r>
            <a:r>
              <a:rPr lang="en-GB" dirty="0" err="1"/>
              <a:t>hyderus</a:t>
            </a:r>
            <a:r>
              <a:rPr lang="en-GB" dirty="0"/>
              <a:t> â hi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 (ii)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gofyn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amlinellu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phrif</a:t>
            </a:r>
            <a:r>
              <a:rPr lang="en-GB" dirty="0"/>
              <a:t> </a:t>
            </a:r>
            <a:r>
              <a:rPr lang="en-GB" dirty="0" err="1"/>
              <a:t>ddiben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uchafswm</a:t>
            </a:r>
            <a:r>
              <a:rPr lang="en-GB" dirty="0"/>
              <a:t> o 3 marc.
</a:t>
            </a:r>
            <a:endParaRPr lang="en-GB" altLang="cy-GB" dirty="0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3A80A3C9-6A00-4673-940B-4DA143719D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E59DFC-FF63-47A1-82BE-F0B74A26BA59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DFBB4030-73D1-441C-973C-BC0B76A63C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BE620721-6C99-4091-AED3-05EA35EE54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y-GB" dirty="0"/>
              <a:t>Mae rhan un yn gofyn i chi enwi un rhaglen am un marc.
Ar gyfer y 3 marc nesaf, dim ond un o'r ymatebion hyn y mae'n rhaid i chi ei roi i'r cwestiwn – efallai y byddwch yn mynegi eich hun yn wahanol i'r ffordd y caiff ei restru yn y cynllun marcio. Ceisiwch ddefnyddio'r derminoleg gywir ynglŷn â'r dibenion yma y gallwch ddangos eich gwybodaeth a'ch dealltwriaeth.
</a:t>
            </a:r>
            <a:endParaRPr lang="en-GB" altLang="cy-GB" b="1" dirty="0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9C2E7FAA-4224-4C5A-B2C2-D8A0D45956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7D1F3F-0E10-4FC6-80BB-C5F2DB542065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19981B2C-CBA0-4A0B-9EA3-A2A7C506BA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5CEB40-C02E-4312-B4FD-917B63DB37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GB" dirty="0"/>
              <a:t>Y </a:t>
            </a:r>
            <a:r>
              <a:rPr lang="en-GB" dirty="0" err="1"/>
              <a:t>ffactor</a:t>
            </a:r>
            <a:r>
              <a:rPr lang="en-GB" dirty="0"/>
              <a:t> </a:t>
            </a:r>
            <a:r>
              <a:rPr lang="en-GB" dirty="0" err="1"/>
              <a:t>pwysig</a:t>
            </a:r>
            <a:r>
              <a:rPr lang="en-GB" dirty="0"/>
              <a:t> </a:t>
            </a:r>
            <a:r>
              <a:rPr lang="en-GB" dirty="0" err="1"/>
              <a:t>yma</a:t>
            </a:r>
            <a:r>
              <a:rPr lang="en-GB" dirty="0"/>
              <a:t> </a:t>
            </a:r>
            <a:r>
              <a:rPr lang="en-GB" dirty="0" err="1"/>
              <a:t>yw</a:t>
            </a:r>
            <a:r>
              <a:rPr lang="en-GB" dirty="0"/>
              <a:t> bod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ymwneud</a:t>
            </a:r>
            <a:r>
              <a:rPr lang="en-GB" dirty="0"/>
              <a:t> â </a:t>
            </a:r>
            <a:r>
              <a:rPr lang="en-GB" dirty="0" err="1"/>
              <a:t>diogelu</a:t>
            </a:r>
            <a:r>
              <a:rPr lang="en-GB" dirty="0"/>
              <a:t>. 
Mae </a:t>
            </a:r>
            <a:r>
              <a:rPr lang="en-GB" dirty="0" err="1"/>
              <a:t>Rhan</a:t>
            </a:r>
            <a:r>
              <a:rPr lang="en-GB" dirty="0"/>
              <a:t> (a)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gofyn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esbonio</a:t>
            </a:r>
            <a:r>
              <a:rPr lang="en-GB" dirty="0"/>
              <a:t>. Mae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golygu</a:t>
            </a:r>
            <a:r>
              <a:rPr lang="en-GB" dirty="0"/>
              <a:t> </a:t>
            </a:r>
            <a:r>
              <a:rPr lang="en-GB" dirty="0" err="1"/>
              <a:t>rhoi</a:t>
            </a:r>
            <a:r>
              <a:rPr lang="en-GB" dirty="0"/>
              <a:t> </a:t>
            </a:r>
            <a:r>
              <a:rPr lang="en-GB" dirty="0" err="1"/>
              <a:t>manylion</a:t>
            </a:r>
            <a:r>
              <a:rPr lang="en-GB" dirty="0"/>
              <a:t> a </a:t>
            </a:r>
            <a:r>
              <a:rPr lang="en-GB" dirty="0" err="1"/>
              <a:t>rhesymau</a:t>
            </a:r>
            <a:r>
              <a:rPr lang="en-GB" dirty="0"/>
              <a:t> </a:t>
            </a:r>
            <a:r>
              <a:rPr lang="en-GB" dirty="0" err="1"/>
              <a:t>dros</a:t>
            </a:r>
            <a:r>
              <a:rPr lang="en-GB" dirty="0"/>
              <a:t> </a:t>
            </a:r>
            <a:r>
              <a:rPr lang="en-GB" dirty="0" err="1"/>
              <a:t>sut</a:t>
            </a:r>
            <a:r>
              <a:rPr lang="en-GB" dirty="0"/>
              <a:t>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diogelu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hanfodol</a:t>
            </a:r>
            <a:r>
              <a:rPr lang="en-GB" dirty="0"/>
              <a:t> </a:t>
            </a:r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ofalu</a:t>
            </a:r>
            <a:r>
              <a:rPr lang="en-GB" dirty="0"/>
              <a:t> am </a:t>
            </a:r>
            <a:r>
              <a:rPr lang="en-GB" dirty="0" err="1"/>
              <a:t>blant</a:t>
            </a:r>
            <a:r>
              <a:rPr lang="en-GB" dirty="0"/>
              <a:t> </a:t>
            </a:r>
            <a:r>
              <a:rPr lang="en-GB" dirty="0" err="1"/>
              <a:t>ifanc</a:t>
            </a:r>
            <a:r>
              <a:rPr lang="en-GB" dirty="0"/>
              <a:t>.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oes</a:t>
            </a:r>
            <a:r>
              <a:rPr lang="en-GB" dirty="0"/>
              <a:t> </a:t>
            </a:r>
            <a:r>
              <a:rPr lang="en-GB" dirty="0" err="1"/>
              <a:t>gennych</a:t>
            </a:r>
            <a:r>
              <a:rPr lang="en-GB" dirty="0"/>
              <a:t> y </a:t>
            </a:r>
            <a:r>
              <a:rPr lang="en-GB" dirty="0" err="1"/>
              <a:t>gair</a:t>
            </a:r>
            <a:r>
              <a:rPr lang="en-GB" dirty="0"/>
              <a:t> '</a:t>
            </a:r>
            <a:r>
              <a:rPr lang="en-GB" dirty="0" err="1"/>
              <a:t>oherwydd</a:t>
            </a:r>
            <a:r>
              <a:rPr lang="en-GB" dirty="0"/>
              <a:t>'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meddwl</a:t>
            </a:r>
            <a:r>
              <a:rPr lang="en-GB" dirty="0"/>
              <a:t> </a:t>
            </a:r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bydd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helpu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llawn</a:t>
            </a:r>
            <a:r>
              <a:rPr lang="en-GB" dirty="0"/>
              <a:t>.
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 (b) </a:t>
            </a:r>
            <a:r>
              <a:rPr lang="en-GB" dirty="0" err="1"/>
              <a:t>gofynnir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nodi</a:t>
            </a:r>
            <a:r>
              <a:rPr lang="en-GB" dirty="0"/>
              <a:t> </a:t>
            </a:r>
            <a:r>
              <a:rPr lang="en-GB" dirty="0" err="1"/>
              <a:t>dau</a:t>
            </a:r>
            <a:r>
              <a:rPr lang="en-GB" dirty="0"/>
              <a:t> </a:t>
            </a:r>
            <a:r>
              <a:rPr lang="en-GB" dirty="0" err="1"/>
              <a:t>fath</a:t>
            </a:r>
            <a:r>
              <a:rPr lang="en-GB" dirty="0"/>
              <a:t> o gam-</a:t>
            </a:r>
            <a:r>
              <a:rPr lang="en-GB" dirty="0" err="1"/>
              <a:t>drin</a:t>
            </a:r>
            <a:r>
              <a:rPr lang="en-GB" dirty="0"/>
              <a:t>. Fe </a:t>
            </a:r>
            <a:r>
              <a:rPr lang="en-GB" dirty="0" err="1"/>
              <a:t>welwch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sleid</a:t>
            </a:r>
            <a:r>
              <a:rPr lang="en-GB" dirty="0"/>
              <a:t> </a:t>
            </a:r>
            <a:r>
              <a:rPr lang="en-GB" dirty="0" err="1"/>
              <a:t>nesaf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5 math </a:t>
            </a:r>
            <a:r>
              <a:rPr lang="en-GB" dirty="0" err="1"/>
              <a:t>gwahanol</a:t>
            </a:r>
            <a:r>
              <a:rPr lang="en-GB" dirty="0"/>
              <a:t> o gam-</a:t>
            </a:r>
            <a:r>
              <a:rPr lang="en-GB" dirty="0" err="1"/>
              <a:t>drin</a:t>
            </a:r>
            <a:r>
              <a:rPr lang="en-GB" dirty="0"/>
              <a:t> </a:t>
            </a:r>
            <a:r>
              <a:rPr lang="en-GB" dirty="0" err="1"/>
              <a:t>ond</a:t>
            </a:r>
            <a:r>
              <a:rPr lang="en-GB" dirty="0"/>
              <a:t> dim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dau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rhain</a:t>
            </a:r>
            <a:r>
              <a:rPr lang="en-GB" dirty="0"/>
              <a:t> y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rhoi</a:t>
            </a:r>
            <a:r>
              <a:rPr lang="en-GB" dirty="0"/>
              <a:t>.
</a:t>
            </a:r>
            <a:r>
              <a:rPr lang="en-GB" dirty="0" err="1"/>
              <a:t>Ceisiwch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 y </a:t>
            </a:r>
            <a:r>
              <a:rPr lang="en-GB" dirty="0" err="1"/>
              <a:t>ddau</a:t>
            </a:r>
            <a:r>
              <a:rPr lang="en-GB" dirty="0"/>
              <a:t> </a:t>
            </a:r>
            <a:r>
              <a:rPr lang="en-GB" dirty="0" err="1"/>
              <a:t>gwestiwn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mewn</a:t>
            </a:r>
            <a:r>
              <a:rPr lang="en-GB" dirty="0"/>
              <a:t> 6 </a:t>
            </a:r>
            <a:r>
              <a:rPr lang="en-GB" dirty="0" err="1"/>
              <a:t>munud</a:t>
            </a:r>
            <a:r>
              <a:rPr lang="en-GB" dirty="0"/>
              <a:t>. </a:t>
            </a:r>
            <a:r>
              <a:rPr lang="en-GB" dirty="0" err="1"/>
              <a:t>Defnyddio'r</a:t>
            </a:r>
            <a:r>
              <a:rPr lang="en-GB" dirty="0"/>
              <a:t> </a:t>
            </a:r>
            <a:r>
              <a:rPr lang="en-GB" dirty="0" err="1"/>
              <a:t>lle</a:t>
            </a:r>
            <a:r>
              <a:rPr lang="en-GB" dirty="0"/>
              <a:t> a </a:t>
            </a:r>
            <a:r>
              <a:rPr lang="en-GB" dirty="0" err="1"/>
              <a:t>roddir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ymateb</a:t>
            </a:r>
            <a:r>
              <a:rPr lang="en-GB" dirty="0"/>
              <a:t> </a:t>
            </a:r>
            <a:r>
              <a:rPr lang="en-GB" dirty="0" err="1"/>
              <a:t>i'r</a:t>
            </a:r>
            <a:r>
              <a:rPr lang="en-GB" dirty="0"/>
              <a:t> </a:t>
            </a:r>
            <a:r>
              <a:rPr lang="en-GB" dirty="0" err="1"/>
              <a:t>cwestiynau</a:t>
            </a:r>
            <a:r>
              <a:rPr lang="en-GB" dirty="0"/>
              <a:t> 
</a:t>
            </a:r>
            <a:endParaRPr lang="en-GB" altLang="cy-GB" dirty="0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902AD3EC-BA01-4BDE-A9DE-958F0461A6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B5588E-F852-41AE-BE66-92DEB894E8F2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F55CCAF8-658C-4547-8DC5-FE8889C07E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0115E100-CE19-44C6-8E57-8F1F113BC2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err="1"/>
              <a:t>Sylwch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</a:t>
            </a:r>
            <a:r>
              <a:rPr lang="en-GB" dirty="0" err="1"/>
              <a:t>amrywiaeth</a:t>
            </a:r>
            <a:r>
              <a:rPr lang="en-GB" dirty="0"/>
              <a:t> o </a:t>
            </a:r>
            <a:r>
              <a:rPr lang="en-GB" dirty="0" err="1"/>
              <a:t>atebion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gywir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 – </a:t>
            </a:r>
            <a:r>
              <a:rPr lang="en-GB" dirty="0" err="1"/>
              <a:t>nid</a:t>
            </a:r>
            <a:r>
              <a:rPr lang="en-GB" dirty="0"/>
              <a:t> </a:t>
            </a:r>
            <a:r>
              <a:rPr lang="en-GB" dirty="0" err="1"/>
              <a:t>oes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pob</a:t>
            </a:r>
            <a:r>
              <a:rPr lang="en-GB" dirty="0"/>
              <a:t> un </a:t>
            </a:r>
            <a:r>
              <a:rPr lang="en-GB" dirty="0" err="1"/>
              <a:t>ohonynt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4 marc </a:t>
            </a:r>
            <a:r>
              <a:rPr lang="en-GB" dirty="0" err="1"/>
              <a:t>llawn</a:t>
            </a:r>
            <a:r>
              <a:rPr lang="en-GB" dirty="0"/>
              <a:t>. </a:t>
            </a:r>
            <a:r>
              <a:rPr lang="en-GB" dirty="0" err="1"/>
              <a:t>Mae'n</a:t>
            </a:r>
            <a:r>
              <a:rPr lang="en-GB" dirty="0"/>
              <a:t> </a:t>
            </a:r>
            <a:r>
              <a:rPr lang="en-GB" dirty="0" err="1"/>
              <a:t>bwysicach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bod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rhoi</a:t>
            </a:r>
            <a:r>
              <a:rPr lang="en-GB" dirty="0"/>
              <a:t> </a:t>
            </a:r>
            <a:r>
              <a:rPr lang="en-GB" dirty="0" err="1"/>
              <a:t>esboniad</a:t>
            </a:r>
            <a:r>
              <a:rPr lang="en-GB" dirty="0"/>
              <a:t> </a:t>
            </a:r>
            <a:r>
              <a:rPr lang="en-GB" dirty="0" err="1"/>
              <a:t>manwl</a:t>
            </a:r>
            <a:r>
              <a:rPr lang="en-GB" dirty="0"/>
              <a:t> –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hytrach</a:t>
            </a:r>
            <a:r>
              <a:rPr lang="en-GB" dirty="0"/>
              <a:t> nag </a:t>
            </a:r>
            <a:r>
              <a:rPr lang="en-GB" dirty="0" err="1"/>
              <a:t>ysgrifennu</a:t>
            </a:r>
            <a:r>
              <a:rPr lang="en-GB" dirty="0"/>
              <a:t> </a:t>
            </a:r>
            <a:r>
              <a:rPr lang="en-GB" dirty="0" err="1"/>
              <a:t>rhestr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unig</a:t>
            </a:r>
            <a:r>
              <a:rPr lang="en-GB" dirty="0"/>
              <a:t>. </a:t>
            </a:r>
            <a:r>
              <a:rPr lang="en-GB" dirty="0" err="1"/>
              <a:t>Efallai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bod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cynnig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 </a:t>
            </a:r>
            <a:r>
              <a:rPr lang="en-GB" dirty="0" err="1"/>
              <a:t>nad</a:t>
            </a:r>
            <a:r>
              <a:rPr lang="en-GB" dirty="0"/>
              <a:t>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wedi'i</a:t>
            </a:r>
            <a:r>
              <a:rPr lang="en-GB" dirty="0"/>
              <a:t> </a:t>
            </a:r>
            <a:r>
              <a:rPr lang="en-GB" dirty="0" err="1"/>
              <a:t>gynnwys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rhestr</a:t>
            </a:r>
            <a:r>
              <a:rPr lang="en-GB" dirty="0"/>
              <a:t> hon,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iawn</a:t>
            </a:r>
            <a:r>
              <a:rPr lang="en-GB" dirty="0"/>
              <a:t> ac </a:t>
            </a:r>
            <a:r>
              <a:rPr lang="en-GB" dirty="0" err="1"/>
              <a:t>efallai</a:t>
            </a:r>
            <a:r>
              <a:rPr lang="en-GB" dirty="0"/>
              <a:t> y </a:t>
            </a:r>
            <a:r>
              <a:rPr lang="en-GB" dirty="0" err="1"/>
              <a:t>cewch</a:t>
            </a:r>
            <a:r>
              <a:rPr lang="en-GB" dirty="0"/>
              <a:t> </a:t>
            </a:r>
            <a:r>
              <a:rPr lang="en-GB" dirty="0" err="1"/>
              <a:t>glod</a:t>
            </a:r>
            <a:r>
              <a:rPr lang="en-GB" dirty="0"/>
              <a:t> am </a:t>
            </a:r>
            <a:r>
              <a:rPr lang="en-GB" dirty="0" err="1"/>
              <a:t>hyn</a:t>
            </a:r>
            <a:r>
              <a:rPr lang="en-GB" dirty="0"/>
              <a:t> o </a:t>
            </a:r>
            <a:r>
              <a:rPr lang="en-GB" dirty="0" err="1"/>
              <a:t>hyd</a:t>
            </a:r>
            <a:r>
              <a:rPr lang="en-GB" dirty="0"/>
              <a:t> pan </a:t>
            </a:r>
            <a:r>
              <a:rPr lang="en-GB" dirty="0" err="1"/>
              <a:t>gaiff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farcio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arholwr</a:t>
            </a:r>
            <a:r>
              <a:rPr lang="en-GB" dirty="0"/>
              <a:t>. </a:t>
            </a:r>
            <a:r>
              <a:rPr lang="en-GB" dirty="0" err="1"/>
              <a:t>Holwch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athro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ydych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ansicr</a:t>
            </a:r>
            <a:r>
              <a:rPr lang="en-GB" dirty="0"/>
              <a:t>.
Mae </a:t>
            </a:r>
            <a:r>
              <a:rPr lang="en-GB" dirty="0" err="1"/>
              <a:t>Rhan</a:t>
            </a:r>
            <a:r>
              <a:rPr lang="en-GB" dirty="0"/>
              <a:t> (b)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dangos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holl</a:t>
            </a:r>
            <a:r>
              <a:rPr lang="en-GB" dirty="0"/>
              <a:t> </a:t>
            </a:r>
            <a:r>
              <a:rPr lang="en-GB" dirty="0" err="1"/>
              <a:t>ymatebion</a:t>
            </a:r>
            <a:r>
              <a:rPr lang="en-GB" dirty="0"/>
              <a:t> </a:t>
            </a:r>
            <a:r>
              <a:rPr lang="en-GB" dirty="0" err="1"/>
              <a:t>cywir</a:t>
            </a:r>
            <a:r>
              <a:rPr lang="en-GB" dirty="0"/>
              <a:t> </a:t>
            </a:r>
            <a:r>
              <a:rPr lang="en-GB" dirty="0" err="1"/>
              <a:t>posibl</a:t>
            </a:r>
            <a:r>
              <a:rPr lang="en-GB" dirty="0"/>
              <a:t>.
</a:t>
            </a:r>
            <a:endParaRPr lang="en-GB" altLang="cy-GB" b="1" dirty="0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81A0CFD5-F9E3-45D8-A5DE-86B62C60E9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1D699C-66ED-4FA0-BCCC-627D1A41AA60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5614BB71-B942-46C3-810A-5CB2F93E5D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DAFA5E3C-7D0F-473C-A955-D6B2B784E9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Mae </a:t>
            </a:r>
            <a:r>
              <a:rPr lang="en-GB" dirty="0" err="1"/>
              <a:t>Rhan</a:t>
            </a:r>
            <a:r>
              <a:rPr lang="en-GB" dirty="0"/>
              <a:t> (c)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gwestiwn</a:t>
            </a:r>
            <a:r>
              <a:rPr lang="en-GB" dirty="0"/>
              <a:t> '</a:t>
            </a:r>
            <a:r>
              <a:rPr lang="en-GB" dirty="0" err="1"/>
              <a:t>Esbonio</a:t>
            </a:r>
            <a:r>
              <a:rPr lang="en-GB" dirty="0"/>
              <a:t>' </a:t>
            </a:r>
            <a:r>
              <a:rPr lang="en-GB" dirty="0" err="1"/>
              <a:t>arall</a:t>
            </a:r>
            <a:r>
              <a:rPr lang="en-GB" dirty="0"/>
              <a:t> felly </a:t>
            </a:r>
            <a:r>
              <a:rPr lang="en-GB" dirty="0" err="1"/>
              <a:t>yn</a:t>
            </a:r>
            <a:r>
              <a:rPr lang="en-GB" dirty="0"/>
              <a:t> union </a:t>
            </a:r>
            <a:r>
              <a:rPr lang="en-GB" dirty="0" err="1"/>
              <a:t>fel</a:t>
            </a:r>
            <a:r>
              <a:rPr lang="en-GB" dirty="0"/>
              <a:t> am ran (a) </a:t>
            </a:r>
            <a:r>
              <a:rPr lang="en-GB" dirty="0" err="1"/>
              <a:t>cofiwch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roi</a:t>
            </a:r>
            <a:r>
              <a:rPr lang="en-GB" dirty="0"/>
              <a:t> </a:t>
            </a:r>
            <a:r>
              <a:rPr lang="en-GB" dirty="0" err="1"/>
              <a:t>manylion</a:t>
            </a:r>
            <a:r>
              <a:rPr lang="en-GB" dirty="0"/>
              <a:t> a </a:t>
            </a:r>
            <a:r>
              <a:rPr lang="en-GB" dirty="0" err="1"/>
              <a:t>rhesymau</a:t>
            </a:r>
            <a:r>
              <a:rPr lang="en-GB" dirty="0"/>
              <a:t> </a:t>
            </a:r>
            <a:r>
              <a:rPr lang="en-GB" dirty="0" err="1"/>
              <a:t>dros</a:t>
            </a:r>
            <a:r>
              <a:rPr lang="en-GB" dirty="0"/>
              <a:t> </a:t>
            </a:r>
            <a:r>
              <a:rPr lang="en-GB" dirty="0" err="1"/>
              <a:t>ystyr</a:t>
            </a:r>
            <a:r>
              <a:rPr lang="en-GB" dirty="0"/>
              <a:t> y </a:t>
            </a:r>
            <a:r>
              <a:rPr lang="en-GB" dirty="0" err="1"/>
              <a:t>datganiad</a:t>
            </a:r>
            <a:r>
              <a:rPr lang="en-GB" dirty="0"/>
              <a:t>.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uchafswm</a:t>
            </a:r>
            <a:r>
              <a:rPr lang="en-GB" dirty="0"/>
              <a:t> y </a:t>
            </a:r>
            <a:r>
              <a:rPr lang="en-GB" dirty="0" err="1"/>
              <a:t>marciau</a:t>
            </a:r>
            <a:r>
              <a:rPr lang="en-GB" dirty="0"/>
              <a:t> </a:t>
            </a:r>
            <a:r>
              <a:rPr lang="en-GB" dirty="0" err="1"/>
              <a:t>bydd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ddangos</a:t>
            </a:r>
            <a:r>
              <a:rPr lang="en-GB" dirty="0"/>
              <a:t> </a:t>
            </a:r>
            <a:r>
              <a:rPr lang="en-GB" dirty="0" err="1"/>
              <a:t>esboniad</a:t>
            </a:r>
            <a:r>
              <a:rPr lang="en-GB" dirty="0"/>
              <a:t> </a:t>
            </a:r>
            <a:r>
              <a:rPr lang="en-GB" dirty="0" err="1"/>
              <a:t>rhagorol</a:t>
            </a:r>
            <a:r>
              <a:rPr lang="en-GB" dirty="0"/>
              <a:t>, </a:t>
            </a:r>
            <a:r>
              <a:rPr lang="en-GB" dirty="0" err="1"/>
              <a:t>gyda</a:t>
            </a:r>
            <a:r>
              <a:rPr lang="en-GB" dirty="0"/>
              <a:t> </a:t>
            </a:r>
            <a:r>
              <a:rPr lang="en-GB" dirty="0" err="1"/>
              <a:t>gwybodaeth</a:t>
            </a:r>
            <a:r>
              <a:rPr lang="en-GB" dirty="0"/>
              <a:t> a </a:t>
            </a:r>
            <a:r>
              <a:rPr lang="en-GB" dirty="0" err="1"/>
              <a:t>dealltwriaeth</a:t>
            </a:r>
            <a:r>
              <a:rPr lang="en-GB" dirty="0"/>
              <a:t> </a:t>
            </a:r>
            <a:r>
              <a:rPr lang="en-GB" dirty="0" err="1"/>
              <a:t>fanwl</a:t>
            </a:r>
            <a:r>
              <a:rPr lang="en-GB" dirty="0"/>
              <a:t>. </a:t>
            </a:r>
            <a:r>
              <a:rPr lang="en-GB" dirty="0" err="1"/>
              <a:t>Fodd</a:t>
            </a:r>
            <a:r>
              <a:rPr lang="en-GB" dirty="0"/>
              <a:t> </a:t>
            </a:r>
            <a:r>
              <a:rPr lang="en-GB" dirty="0" err="1"/>
              <a:t>bynnag</a:t>
            </a:r>
            <a:r>
              <a:rPr lang="en-GB" dirty="0"/>
              <a:t>,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allwch</a:t>
            </a:r>
            <a:r>
              <a:rPr lang="en-GB" dirty="0"/>
              <a:t> </a:t>
            </a:r>
            <a:r>
              <a:rPr lang="en-GB" dirty="0" err="1"/>
              <a:t>gael</a:t>
            </a:r>
            <a:r>
              <a:rPr lang="en-GB" dirty="0"/>
              <a:t> </a:t>
            </a:r>
            <a:r>
              <a:rPr lang="en-GB" dirty="0" err="1"/>
              <a:t>manylion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, </a:t>
            </a:r>
            <a:r>
              <a:rPr lang="en-GB" dirty="0" err="1"/>
              <a:t>dyfernir</a:t>
            </a:r>
            <a:r>
              <a:rPr lang="en-GB" dirty="0"/>
              <a:t> </a:t>
            </a:r>
            <a:r>
              <a:rPr lang="en-GB" dirty="0" err="1"/>
              <a:t>marciau</a:t>
            </a:r>
            <a:r>
              <a:rPr lang="en-GB" dirty="0"/>
              <a:t> </a:t>
            </a:r>
            <a:r>
              <a:rPr lang="en-GB" dirty="0" err="1"/>
              <a:t>hefyd</a:t>
            </a:r>
            <a:r>
              <a:rPr lang="en-GB" dirty="0"/>
              <a:t> am </a:t>
            </a:r>
            <a:r>
              <a:rPr lang="en-GB" dirty="0" err="1"/>
              <a:t>ateb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</a:t>
            </a:r>
            <a:r>
              <a:rPr lang="en-GB" dirty="0" err="1"/>
              <a:t>sylfaenol</a:t>
            </a:r>
            <a:r>
              <a:rPr lang="en-GB" dirty="0"/>
              <a:t>. </a:t>
            </a:r>
            <a:r>
              <a:rPr lang="en-GB" dirty="0" err="1"/>
              <a:t>Ceisiwch</a:t>
            </a:r>
            <a:r>
              <a:rPr lang="en-GB" dirty="0"/>
              <a:t> </a:t>
            </a:r>
            <a:r>
              <a:rPr lang="en-GB" dirty="0" err="1"/>
              <a:t>gyfyngu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hun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6 </a:t>
            </a:r>
            <a:r>
              <a:rPr lang="en-GB" dirty="0" err="1"/>
              <a:t>munud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gwblhau'r</a:t>
            </a:r>
            <a:r>
              <a:rPr lang="en-GB" dirty="0"/>
              <a:t>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 a </a:t>
            </a:r>
            <a:r>
              <a:rPr lang="en-GB" dirty="0" err="1"/>
              <a:t>defnyddio'r</a:t>
            </a:r>
            <a:r>
              <a:rPr lang="en-GB" dirty="0"/>
              <a:t> </a:t>
            </a:r>
            <a:r>
              <a:rPr lang="en-GB" dirty="0" err="1"/>
              <a:t>lle</a:t>
            </a:r>
            <a:r>
              <a:rPr lang="en-GB" dirty="0"/>
              <a:t> a </a:t>
            </a:r>
            <a:r>
              <a:rPr lang="en-GB" dirty="0" err="1"/>
              <a:t>roddir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dirty="0" err="1"/>
              <a:t>canllaw</a:t>
            </a:r>
            <a:r>
              <a:rPr lang="en-GB" dirty="0"/>
              <a:t>.
</a:t>
            </a:r>
            <a:endParaRPr lang="en-GB" altLang="cy-GB" b="1" dirty="0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64BD85D4-20B8-46E1-8407-06979B2B9C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CC46D5-AA10-46DB-9958-7E6A1F0199FC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58642AD6-2246-464C-9D1C-704D1DCECC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92491105-356E-463D-9C9B-1D3F04B6A1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Yma</a:t>
            </a:r>
            <a:r>
              <a:rPr lang="en-GB" dirty="0"/>
              <a:t> </a:t>
            </a:r>
            <a:r>
              <a:rPr lang="en-GB" dirty="0" err="1"/>
              <a:t>gwelwn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atebion</a:t>
            </a:r>
            <a:r>
              <a:rPr lang="en-GB" dirty="0"/>
              <a:t> </a:t>
            </a:r>
            <a:r>
              <a:rPr lang="en-GB" dirty="0" err="1"/>
              <a:t>posibl</a:t>
            </a:r>
            <a:r>
              <a:rPr lang="en-GB" dirty="0"/>
              <a:t> a </a:t>
            </a:r>
            <a:r>
              <a:rPr lang="en-GB" dirty="0" err="1"/>
              <a:t>disgrifiad</a:t>
            </a:r>
            <a:r>
              <a:rPr lang="en-GB" dirty="0"/>
              <a:t> y band </a:t>
            </a:r>
            <a:r>
              <a:rPr lang="en-GB" dirty="0" err="1"/>
              <a:t>marciau</a:t>
            </a:r>
            <a:r>
              <a:rPr lang="en-GB" dirty="0"/>
              <a:t>. </a:t>
            </a:r>
            <a:r>
              <a:rPr lang="en-GB" dirty="0" err="1"/>
              <a:t>Cofiwch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fyddai</a:t>
            </a:r>
            <a:r>
              <a:rPr lang="en-GB" dirty="0"/>
              <a:t> </a:t>
            </a:r>
            <a:r>
              <a:rPr lang="en-GB" dirty="0" err="1"/>
              <a:t>esboniad</a:t>
            </a:r>
            <a:r>
              <a:rPr lang="en-GB" dirty="0"/>
              <a:t> </a:t>
            </a:r>
            <a:r>
              <a:rPr lang="en-GB" dirty="0" err="1"/>
              <a:t>ardderchog</a:t>
            </a:r>
            <a:r>
              <a:rPr lang="en-GB" dirty="0"/>
              <a:t> </a:t>
            </a:r>
            <a:r>
              <a:rPr lang="en-GB" dirty="0" err="1"/>
              <a:t>heb</a:t>
            </a:r>
            <a:r>
              <a:rPr lang="en-GB" dirty="0"/>
              <a:t> </a:t>
            </a:r>
            <a:r>
              <a:rPr lang="en-GB" dirty="0" err="1"/>
              <a:t>enghreifftiau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marciau</a:t>
            </a:r>
            <a:r>
              <a:rPr lang="en-GB" dirty="0"/>
              <a:t> </a:t>
            </a:r>
            <a:r>
              <a:rPr lang="en-GB" dirty="0" err="1"/>
              <a:t>llawn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gofyn</a:t>
            </a:r>
            <a:r>
              <a:rPr lang="en-GB" dirty="0"/>
              <a:t> am </a:t>
            </a:r>
            <a:r>
              <a:rPr lang="en-GB" dirty="0" err="1"/>
              <a:t>esbonio</a:t>
            </a:r>
            <a:r>
              <a:rPr lang="en-GB" dirty="0"/>
              <a:t> a </a:t>
            </a:r>
            <a:r>
              <a:rPr lang="en-GB" dirty="0" err="1"/>
              <a:t>rhoi</a:t>
            </a:r>
            <a:r>
              <a:rPr lang="en-GB" dirty="0"/>
              <a:t> </a:t>
            </a:r>
            <a:r>
              <a:rPr lang="en-GB" dirty="0" err="1"/>
              <a:t>enghreifftiau</a:t>
            </a:r>
            <a:r>
              <a:rPr lang="en-GB" dirty="0"/>
              <a:t>.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mwyn</a:t>
            </a:r>
            <a:r>
              <a:rPr lang="en-GB" dirty="0"/>
              <a:t> </a:t>
            </a:r>
            <a:r>
              <a:rPr lang="en-GB" dirty="0" err="1"/>
              <a:t>cyflawni</a:t>
            </a:r>
            <a:r>
              <a:rPr lang="en-GB" dirty="0"/>
              <a:t> </a:t>
            </a:r>
            <a:r>
              <a:rPr lang="en-GB" dirty="0" err="1"/>
              <a:t>i'r</a:t>
            </a:r>
            <a:r>
              <a:rPr lang="en-GB" dirty="0"/>
              <a:t> band </a:t>
            </a:r>
            <a:r>
              <a:rPr lang="en-GB" dirty="0" err="1"/>
              <a:t>uchaf</a:t>
            </a:r>
            <a:r>
              <a:rPr lang="en-GB" dirty="0"/>
              <a:t> – </a:t>
            </a:r>
            <a:r>
              <a:rPr lang="en-GB" dirty="0" err="1"/>
              <a:t>bydd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sicrhau</a:t>
            </a:r>
            <a:r>
              <a:rPr lang="en-GB" dirty="0"/>
              <a:t> bod </a:t>
            </a:r>
            <a:r>
              <a:rPr lang="en-GB" dirty="0" err="1"/>
              <a:t>esboniad</a:t>
            </a:r>
            <a:r>
              <a:rPr lang="en-GB" dirty="0"/>
              <a:t> </a:t>
            </a:r>
            <a:r>
              <a:rPr lang="en-GB" dirty="0" err="1"/>
              <a:t>manwl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hytrach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rhestr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unig</a:t>
            </a:r>
            <a:r>
              <a:rPr lang="en-GB" dirty="0"/>
              <a:t>.</a:t>
            </a:r>
          </a:p>
          <a:p>
            <a:pPr>
              <a:spcBef>
                <a:spcPct val="0"/>
              </a:spcBef>
            </a:pPr>
            <a:endParaRPr lang="en-GB" altLang="cy-GB" b="1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CF872BD2-2378-4C6A-B55C-770A0DC47B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0B2666-7B35-419A-9FAF-B1638B471BF9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18503FCF-18B6-4ACC-A81C-C0A3329884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C5F723A4-E682-40A6-8C18-9DA7627C37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Mae </a:t>
            </a:r>
            <a:r>
              <a:rPr lang="en-GB" dirty="0" err="1"/>
              <a:t>cwestiwn</a:t>
            </a:r>
            <a:r>
              <a:rPr lang="en-GB" dirty="0"/>
              <a:t> 5 </a:t>
            </a:r>
            <a:r>
              <a:rPr lang="en-GB" dirty="0" err="1"/>
              <a:t>rhan</a:t>
            </a:r>
            <a:r>
              <a:rPr lang="en-GB" dirty="0"/>
              <a:t> (a)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gwestiwn</a:t>
            </a:r>
            <a:r>
              <a:rPr lang="en-GB" dirty="0"/>
              <a:t> </a:t>
            </a:r>
            <a:r>
              <a:rPr lang="en-GB" dirty="0" err="1"/>
              <a:t>disgrifio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gofyn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ddarparu'r</a:t>
            </a:r>
            <a:r>
              <a:rPr lang="en-GB" dirty="0"/>
              <a:t> </a:t>
            </a:r>
            <a:r>
              <a:rPr lang="en-GB" dirty="0" err="1"/>
              <a:t>nodweddion</a:t>
            </a:r>
            <a:r>
              <a:rPr lang="en-GB" dirty="0"/>
              <a:t>. </a:t>
            </a:r>
            <a:r>
              <a:rPr lang="en-GB" dirty="0" err="1"/>
              <a:t>Nid</a:t>
            </a:r>
            <a:r>
              <a:rPr lang="en-GB" dirty="0"/>
              <a:t> </a:t>
            </a:r>
            <a:r>
              <a:rPr lang="en-GB" dirty="0" err="1"/>
              <a:t>oes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esbonio</a:t>
            </a:r>
            <a:r>
              <a:rPr lang="en-GB" dirty="0"/>
              <a:t> </a:t>
            </a:r>
            <a:r>
              <a:rPr lang="en-GB" dirty="0" err="1"/>
              <a:t>yma</a:t>
            </a:r>
            <a:r>
              <a:rPr lang="en-GB" dirty="0"/>
              <a:t>. Dim </a:t>
            </a:r>
            <a:r>
              <a:rPr lang="en-GB" dirty="0" err="1"/>
              <a:t>ond</a:t>
            </a:r>
            <a:r>
              <a:rPr lang="en-GB" dirty="0"/>
              <a:t> 2 </a:t>
            </a:r>
            <a:r>
              <a:rPr lang="en-GB" dirty="0" err="1"/>
              <a:t>farc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wedi’u</a:t>
            </a:r>
            <a:r>
              <a:rPr lang="en-GB" dirty="0"/>
              <a:t> </a:t>
            </a:r>
            <a:r>
              <a:rPr lang="en-GB" dirty="0" err="1"/>
              <a:t>rhoi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 (a) a </a:t>
            </a:r>
            <a:r>
              <a:rPr lang="en-GB" dirty="0" err="1"/>
              <a:t>dylai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tywys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faint a </a:t>
            </a:r>
            <a:r>
              <a:rPr lang="en-GB" dirty="0" err="1"/>
              <a:t>ddisgwylir</a:t>
            </a:r>
            <a:r>
              <a:rPr lang="en-GB" dirty="0"/>
              <a:t>.
Mae </a:t>
            </a:r>
            <a:r>
              <a:rPr lang="en-GB" dirty="0" err="1"/>
              <a:t>Rhan</a:t>
            </a:r>
            <a:r>
              <a:rPr lang="en-GB" dirty="0"/>
              <a:t> (b)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ymwneud</a:t>
            </a:r>
            <a:r>
              <a:rPr lang="en-GB" dirty="0"/>
              <a:t> ag Ahmed ac felly </a:t>
            </a:r>
            <a:r>
              <a:rPr lang="en-GB" dirty="0" err="1"/>
              <a:t>dylai'r</a:t>
            </a:r>
            <a:r>
              <a:rPr lang="en-GB" dirty="0"/>
              <a:t> </a:t>
            </a:r>
            <a:r>
              <a:rPr lang="en-GB" dirty="0" err="1"/>
              <a:t>atebion</a:t>
            </a:r>
            <a:r>
              <a:rPr lang="en-GB" dirty="0"/>
              <a:t> bob </a:t>
            </a:r>
            <a:r>
              <a:rPr lang="en-GB" dirty="0" err="1"/>
              <a:t>amser</a:t>
            </a:r>
            <a:r>
              <a:rPr lang="en-GB" dirty="0"/>
              <a:t> </a:t>
            </a:r>
            <a:r>
              <a:rPr lang="en-GB" dirty="0" err="1"/>
              <a:t>gyfeirio'n</a:t>
            </a:r>
            <a:r>
              <a:rPr lang="en-GB" dirty="0"/>
              <a:t> </a:t>
            </a:r>
            <a:r>
              <a:rPr lang="en-GB" dirty="0" err="1"/>
              <a:t>benodol</a:t>
            </a:r>
            <a:r>
              <a:rPr lang="en-GB" dirty="0"/>
              <a:t> at Ahmed ac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ymateb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briodol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sefyllfa</a:t>
            </a:r>
            <a:r>
              <a:rPr lang="en-GB" dirty="0"/>
              <a:t>.
Y </a:t>
            </a:r>
            <a:r>
              <a:rPr lang="en-GB" dirty="0" err="1"/>
              <a:t>termau</a:t>
            </a:r>
            <a:r>
              <a:rPr lang="en-GB" dirty="0"/>
              <a:t> </a:t>
            </a:r>
            <a:r>
              <a:rPr lang="en-GB" dirty="0" err="1"/>
              <a:t>pwysig</a:t>
            </a:r>
            <a:r>
              <a:rPr lang="en-GB" dirty="0"/>
              <a:t> </a:t>
            </a:r>
            <a:r>
              <a:rPr lang="en-GB" dirty="0" err="1"/>
              <a:t>yng</a:t>
            </a:r>
            <a:r>
              <a:rPr lang="en-GB" dirty="0"/>
              <a:t> </a:t>
            </a:r>
            <a:r>
              <a:rPr lang="en-GB" dirty="0" err="1"/>
              <a:t>nghwestiwn</a:t>
            </a:r>
            <a:r>
              <a:rPr lang="en-GB" dirty="0"/>
              <a:t> 5 </a:t>
            </a:r>
            <a:r>
              <a:rPr lang="en-GB" dirty="0" err="1"/>
              <a:t>rhan</a:t>
            </a:r>
            <a:r>
              <a:rPr lang="en-GB" dirty="0"/>
              <a:t> (b) </a:t>
            </a:r>
            <a:r>
              <a:rPr lang="en-GB" dirty="0" err="1"/>
              <a:t>yn</a:t>
            </a:r>
            <a:r>
              <a:rPr lang="en-GB" dirty="0"/>
              <a:t> (</a:t>
            </a:r>
            <a:r>
              <a:rPr lang="en-GB" dirty="0" err="1"/>
              <a:t>i</a:t>
            </a:r>
            <a:r>
              <a:rPr lang="en-GB" dirty="0"/>
              <a:t>) a (ii)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Amrywiaeth</a:t>
            </a:r>
            <a:r>
              <a:rPr lang="en-GB" dirty="0"/>
              <a:t> a </a:t>
            </a:r>
            <a:r>
              <a:rPr lang="en-GB" dirty="0" err="1"/>
              <a:t>chynhwysiant</a:t>
            </a:r>
            <a:r>
              <a:rPr lang="en-GB" dirty="0"/>
              <a:t>. </a:t>
            </a:r>
            <a:r>
              <a:rPr lang="en-GB" dirty="0" err="1"/>
              <a:t>Mae'r</a:t>
            </a:r>
            <a:r>
              <a:rPr lang="en-GB" dirty="0"/>
              <a:t> </a:t>
            </a:r>
            <a:r>
              <a:rPr lang="en-GB" dirty="0" err="1"/>
              <a:t>rhain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fanyleb</a:t>
            </a:r>
            <a:r>
              <a:rPr lang="en-GB" dirty="0"/>
              <a:t>. </a:t>
            </a:r>
            <a:r>
              <a:rPr lang="en-GB" dirty="0" err="1"/>
              <a:t>Dylech</a:t>
            </a:r>
            <a:r>
              <a:rPr lang="en-GB" dirty="0"/>
              <a:t> </a:t>
            </a:r>
            <a:r>
              <a:rPr lang="en-GB" dirty="0" err="1"/>
              <a:t>ofyn</a:t>
            </a:r>
            <a:r>
              <a:rPr lang="en-GB" dirty="0"/>
              <a:t> </a:t>
            </a:r>
            <a:r>
              <a:rPr lang="en-GB" dirty="0" err="1"/>
              <a:t>i'ch</a:t>
            </a:r>
            <a:r>
              <a:rPr lang="en-GB" dirty="0"/>
              <a:t> </a:t>
            </a:r>
            <a:r>
              <a:rPr lang="en-GB" dirty="0" err="1"/>
              <a:t>athro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ydych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ansicr</a:t>
            </a:r>
            <a:r>
              <a:rPr lang="en-GB" dirty="0"/>
              <a:t> </a:t>
            </a:r>
            <a:r>
              <a:rPr lang="en-GB" dirty="0" err="1"/>
              <a:t>o'i</a:t>
            </a:r>
            <a:r>
              <a:rPr lang="en-GB" dirty="0"/>
              <a:t> </a:t>
            </a:r>
            <a:r>
              <a:rPr lang="en-GB" dirty="0" err="1"/>
              <a:t>ystyron</a:t>
            </a:r>
            <a:r>
              <a:rPr lang="en-GB" dirty="0"/>
              <a:t>.
</a:t>
            </a:r>
            <a:endParaRPr lang="en-GB" altLang="cy-GB" b="1" dirty="0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6DD1ED99-9302-48CA-836D-F4C4F724CB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EA1F2C-3BCB-4353-B693-FB42407B410C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83D7B627-A766-497B-82BD-CAA1186782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10238A27-52A6-459B-B215-66A066D7BC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Beth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ddylech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 chi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ei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gael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o'ch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blaen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:
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Copi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o'r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papur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arholiad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
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Llyfryn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ateb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papur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llinell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
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Unrhyw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ddeunydd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adnoddau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ychwanegol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
Pen,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pensil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rwler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
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amlygwr</a:t>
            </a:r>
            <a:endParaRPr lang="en-GB" sz="1200" kern="1200" dirty="0">
              <a:solidFill>
                <a:srgbClr val="0077C8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Oriawr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
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Nodiadau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 post-it
</a:t>
            </a:r>
            <a:endParaRPr lang="en-GB" altLang="cy-GB" b="1" dirty="0">
              <a:solidFill>
                <a:srgbClr val="FF0000"/>
              </a:solidFill>
            </a:endParaRP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7F6B5FAF-B94F-4E23-9272-A7D670F9BA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C75341-3D1C-4D05-A5DA-D2C45148D46B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CC98F5DB-D717-4B59-A864-EEF2E0FD44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C11E20CB-D3BC-41A8-9484-112465F1B9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cwestiwn</a:t>
            </a:r>
            <a:r>
              <a:rPr lang="en-GB" dirty="0"/>
              <a:t> 5 </a:t>
            </a:r>
            <a:r>
              <a:rPr lang="en-GB" dirty="0" err="1"/>
              <a:t>rhan</a:t>
            </a:r>
            <a:r>
              <a:rPr lang="en-GB" dirty="0"/>
              <a:t> (a), </a:t>
            </a:r>
            <a:r>
              <a:rPr lang="en-GB" dirty="0" err="1"/>
              <a:t>mae'n</a:t>
            </a:r>
            <a:r>
              <a:rPr lang="en-GB" dirty="0"/>
              <a:t> </a:t>
            </a:r>
            <a:r>
              <a:rPr lang="en-GB" dirty="0" err="1"/>
              <a:t>rhoi</a:t>
            </a:r>
            <a:r>
              <a:rPr lang="en-GB" dirty="0"/>
              <a:t> </a:t>
            </a:r>
            <a:r>
              <a:rPr lang="en-GB" dirty="0" err="1"/>
              <a:t>rhai</a:t>
            </a:r>
            <a:r>
              <a:rPr lang="en-GB" dirty="0"/>
              <a:t> </a:t>
            </a:r>
            <a:r>
              <a:rPr lang="en-GB" dirty="0" err="1"/>
              <a:t>atebion</a:t>
            </a:r>
            <a:r>
              <a:rPr lang="en-GB" dirty="0"/>
              <a:t> </a:t>
            </a:r>
            <a:r>
              <a:rPr lang="en-GB" dirty="0" err="1"/>
              <a:t>posibl</a:t>
            </a:r>
            <a:r>
              <a:rPr lang="en-GB" dirty="0"/>
              <a:t>. </a:t>
            </a:r>
            <a:r>
              <a:rPr lang="en-GB" dirty="0" err="1"/>
              <a:t>Efallai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bod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cynnig</a:t>
            </a:r>
            <a:r>
              <a:rPr lang="en-GB" dirty="0"/>
              <a:t> </a:t>
            </a:r>
            <a:r>
              <a:rPr lang="en-GB" dirty="0" err="1"/>
              <a:t>syniad</a:t>
            </a:r>
            <a:r>
              <a:rPr lang="en-GB" dirty="0"/>
              <a:t> </a:t>
            </a:r>
            <a:r>
              <a:rPr lang="en-GB" dirty="0" err="1"/>
              <a:t>arall</a:t>
            </a:r>
            <a:r>
              <a:rPr lang="en-GB" dirty="0"/>
              <a:t> y </a:t>
            </a:r>
            <a:r>
              <a:rPr lang="en-GB" dirty="0" err="1"/>
              <a:t>gellid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gredydu</a:t>
            </a:r>
            <a:r>
              <a:rPr lang="en-GB" dirty="0"/>
              <a:t> </a:t>
            </a:r>
            <a:r>
              <a:rPr lang="en-GB" dirty="0" err="1"/>
              <a:t>hefyd</a:t>
            </a:r>
            <a:r>
              <a:rPr lang="en-GB" dirty="0"/>
              <a:t> – </a:t>
            </a:r>
            <a:r>
              <a:rPr lang="en-GB" dirty="0" err="1"/>
              <a:t>gwnewch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siŵr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bod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defnyddio</a:t>
            </a:r>
            <a:r>
              <a:rPr lang="en-GB" dirty="0"/>
              <a:t> </a:t>
            </a:r>
            <a:r>
              <a:rPr lang="en-GB" dirty="0" err="1"/>
              <a:t>terminoleg</a:t>
            </a:r>
            <a:r>
              <a:rPr lang="en-GB" dirty="0"/>
              <a:t> iechyd a </a:t>
            </a:r>
            <a:r>
              <a:rPr lang="en-GB" dirty="0" err="1"/>
              <a:t>gofal</a:t>
            </a:r>
            <a:r>
              <a:rPr lang="en-GB" dirty="0"/>
              <a:t> </a:t>
            </a:r>
            <a:r>
              <a:rPr lang="en-GB" dirty="0" err="1"/>
              <a:t>cymdeithasol</a:t>
            </a:r>
            <a:r>
              <a:rPr lang="en-GB" dirty="0"/>
              <a:t> a </a:t>
            </a:r>
            <a:r>
              <a:rPr lang="en-GB" dirty="0" err="1"/>
              <a:t>gofal</a:t>
            </a:r>
            <a:r>
              <a:rPr lang="en-GB" dirty="0"/>
              <a:t> plant </a:t>
            </a:r>
            <a:r>
              <a:rPr lang="en-GB" dirty="0" err="1"/>
              <a:t>priodol</a:t>
            </a:r>
            <a:r>
              <a:rPr lang="en-GB" dirty="0"/>
              <a:t> </a:t>
            </a:r>
            <a:r>
              <a:rPr lang="en-GB" dirty="0" err="1"/>
              <a:t>hefyd</a:t>
            </a:r>
            <a:r>
              <a:rPr lang="en-GB" dirty="0"/>
              <a:t>.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rhannau</a:t>
            </a:r>
            <a:r>
              <a:rPr lang="en-GB" dirty="0"/>
              <a:t> (b) (</a:t>
            </a:r>
            <a:r>
              <a:rPr lang="en-GB" dirty="0" err="1"/>
              <a:t>i</a:t>
            </a:r>
            <a:r>
              <a:rPr lang="en-GB" dirty="0"/>
              <a:t>) a (ii),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esboniad</a:t>
            </a:r>
            <a:r>
              <a:rPr lang="en-GB" dirty="0"/>
              <a:t> </a:t>
            </a:r>
            <a:r>
              <a:rPr lang="en-GB" dirty="0" err="1"/>
              <a:t>cywir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ddau</a:t>
            </a:r>
            <a:r>
              <a:rPr lang="en-GB" dirty="0"/>
              <a:t> </a:t>
            </a:r>
            <a:r>
              <a:rPr lang="en-GB" dirty="0" err="1"/>
              <a:t>dymor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</a:t>
            </a:r>
            <a:r>
              <a:rPr lang="en-GB" dirty="0" err="1"/>
              <a:t>cyfanswm</a:t>
            </a:r>
            <a:r>
              <a:rPr lang="en-GB" dirty="0"/>
              <a:t> o 2 </a:t>
            </a:r>
            <a:r>
              <a:rPr lang="en-GB" dirty="0" err="1"/>
              <a:t>farc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un. </a:t>
            </a:r>
            <a:r>
              <a:rPr lang="en-GB" dirty="0" err="1"/>
              <a:t>Fodd</a:t>
            </a:r>
            <a:r>
              <a:rPr lang="en-GB" dirty="0"/>
              <a:t> </a:t>
            </a:r>
            <a:r>
              <a:rPr lang="en-GB" dirty="0" err="1"/>
              <a:t>bynnag</a:t>
            </a:r>
            <a:r>
              <a:rPr lang="en-GB" dirty="0"/>
              <a:t>,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nad</a:t>
            </a:r>
            <a:r>
              <a:rPr lang="en-GB" dirty="0"/>
              <a:t>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esboniad</a:t>
            </a:r>
            <a:r>
              <a:rPr lang="en-GB" dirty="0"/>
              <a:t> da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bosibl</a:t>
            </a:r>
            <a:r>
              <a:rPr lang="en-GB" dirty="0"/>
              <a:t>, </a:t>
            </a:r>
            <a:r>
              <a:rPr lang="en-GB" dirty="0" err="1"/>
              <a:t>gellir</a:t>
            </a:r>
            <a:r>
              <a:rPr lang="en-GB" dirty="0"/>
              <a:t> </a:t>
            </a:r>
            <a:r>
              <a:rPr lang="en-GB" dirty="0" err="1"/>
              <a:t>dyfarnu</a:t>
            </a:r>
            <a:r>
              <a:rPr lang="en-GB" dirty="0"/>
              <a:t> 1 marc am </a:t>
            </a:r>
            <a:r>
              <a:rPr lang="en-GB" dirty="0" err="1"/>
              <a:t>ymateb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</a:t>
            </a:r>
            <a:r>
              <a:rPr lang="en-GB" dirty="0" err="1"/>
              <a:t>sylfaenol</a:t>
            </a:r>
            <a:r>
              <a:rPr lang="en-GB" dirty="0"/>
              <a:t> ac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wir</a:t>
            </a:r>
            <a:r>
              <a:rPr lang="en-GB" dirty="0"/>
              <a:t> am ran (</a:t>
            </a:r>
            <a:r>
              <a:rPr lang="en-GB" dirty="0" err="1"/>
              <a:t>i</a:t>
            </a:r>
            <a:r>
              <a:rPr lang="en-GB" dirty="0"/>
              <a:t>) a (ii).
</a:t>
            </a:r>
            <a:endParaRPr lang="en-GB" altLang="cy-GB" dirty="0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25FEA337-F9C9-4DB3-88CB-5F8BE503CB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D48040-70F6-4591-ADFE-49C5C878C13E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F173CEB6-CDC8-4B2D-BB7A-E6834F3829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9390F7-FB6A-41D8-BD00-B574ED7B1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Dim </a:t>
            </a:r>
            <a:r>
              <a:rPr lang="en-GB" dirty="0" err="1"/>
              <a:t>ond</a:t>
            </a:r>
            <a:r>
              <a:rPr lang="en-GB" dirty="0"/>
              <a:t> 2 </a:t>
            </a:r>
            <a:r>
              <a:rPr lang="en-GB" dirty="0" err="1"/>
              <a:t>funud</a:t>
            </a:r>
            <a:r>
              <a:rPr lang="en-GB" dirty="0"/>
              <a:t> y </a:t>
            </a:r>
            <a:r>
              <a:rPr lang="en-GB" dirty="0" err="1"/>
              <a:t>dylech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gymryd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</a:t>
            </a:r>
            <a:r>
              <a:rPr lang="en-GB" dirty="0" err="1"/>
              <a:t>rhan</a:t>
            </a:r>
            <a:r>
              <a:rPr lang="en-GB" dirty="0"/>
              <a:t> hon (c) ac </a:t>
            </a:r>
            <a:r>
              <a:rPr lang="en-GB" dirty="0" err="1"/>
              <a:t>mae'n</a:t>
            </a:r>
            <a:r>
              <a:rPr lang="en-GB" dirty="0"/>
              <a:t> </a:t>
            </a:r>
            <a:r>
              <a:rPr lang="en-GB" dirty="0" err="1"/>
              <a:t>gofyn</a:t>
            </a:r>
            <a:r>
              <a:rPr lang="en-GB" dirty="0"/>
              <a:t> am </a:t>
            </a:r>
            <a:r>
              <a:rPr lang="en-GB" dirty="0" err="1"/>
              <a:t>ddau</a:t>
            </a:r>
            <a:r>
              <a:rPr lang="en-GB" dirty="0"/>
              <a:t> </a:t>
            </a:r>
            <a:r>
              <a:rPr lang="en-GB" dirty="0" err="1"/>
              <a:t>grŵp</a:t>
            </a:r>
            <a:r>
              <a:rPr lang="en-GB" dirty="0"/>
              <a:t>, </a:t>
            </a:r>
            <a:r>
              <a:rPr lang="en-GB" dirty="0" err="1"/>
              <a:t>ymarfer</a:t>
            </a:r>
            <a:r>
              <a:rPr lang="en-GB" dirty="0"/>
              <a:t> </a:t>
            </a:r>
            <a:r>
              <a:rPr lang="en-GB" dirty="0" err="1"/>
              <a:t>gwrthwahaniaethol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anelu</a:t>
            </a:r>
            <a:r>
              <a:rPr lang="en-GB" dirty="0"/>
              <a:t> at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cefnogi</a:t>
            </a:r>
            <a:r>
              <a:rPr lang="en-GB" dirty="0"/>
              <a:t> </a:t>
            </a:r>
            <a:r>
              <a:rPr lang="en-GB" dirty="0" err="1"/>
              <a:t>a'u</a:t>
            </a:r>
            <a:r>
              <a:rPr lang="en-GB" dirty="0"/>
              <a:t> </a:t>
            </a:r>
            <a:r>
              <a:rPr lang="en-GB" dirty="0" err="1"/>
              <a:t>diogelu</a:t>
            </a:r>
            <a:r>
              <a:rPr lang="en-GB" dirty="0"/>
              <a:t>. </a:t>
            </a:r>
            <a:r>
              <a:rPr lang="en-GB" dirty="0" err="1"/>
              <a:t>Byddech</a:t>
            </a:r>
            <a:r>
              <a:rPr lang="en-GB" dirty="0"/>
              <a:t>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dysgu</a:t>
            </a:r>
            <a:r>
              <a:rPr lang="en-GB" dirty="0"/>
              <a:t> am y </a:t>
            </a:r>
            <a:r>
              <a:rPr lang="en-GB" dirty="0" err="1"/>
              <a:t>gwahanol</a:t>
            </a:r>
            <a:r>
              <a:rPr lang="en-GB" dirty="0"/>
              <a:t> </a:t>
            </a:r>
            <a:r>
              <a:rPr lang="en-GB" dirty="0" err="1"/>
              <a:t>grwpiau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ystafell</a:t>
            </a:r>
            <a:r>
              <a:rPr lang="en-GB" dirty="0"/>
              <a:t> </a:t>
            </a:r>
            <a:r>
              <a:rPr lang="en-GB" dirty="0" err="1"/>
              <a:t>ddosbarth</a:t>
            </a:r>
            <a:r>
              <a:rPr lang="en-GB" dirty="0"/>
              <a:t>. </a:t>
            </a:r>
            <a:r>
              <a:rPr lang="en-GB" dirty="0" err="1"/>
              <a:t>Efallai</a:t>
            </a:r>
            <a:r>
              <a:rPr lang="en-GB" dirty="0"/>
              <a:t> y </a:t>
            </a:r>
            <a:r>
              <a:rPr lang="en-GB" dirty="0" err="1"/>
              <a:t>byddwch</a:t>
            </a:r>
            <a:r>
              <a:rPr lang="en-GB" dirty="0"/>
              <a:t>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ceisio</a:t>
            </a:r>
            <a:r>
              <a:rPr lang="en-GB" dirty="0"/>
              <a:t> </a:t>
            </a:r>
            <a:r>
              <a:rPr lang="en-GB" dirty="0" err="1"/>
              <a:t>defnyddio</a:t>
            </a:r>
            <a:r>
              <a:rPr lang="en-GB" dirty="0"/>
              <a:t> </a:t>
            </a:r>
            <a:r>
              <a:rPr lang="en-GB" dirty="0" err="1"/>
              <a:t>dulliau</a:t>
            </a:r>
            <a:r>
              <a:rPr lang="en-GB" dirty="0"/>
              <a:t> </a:t>
            </a:r>
            <a:r>
              <a:rPr lang="en-GB" dirty="0" err="1"/>
              <a:t>galw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gof</a:t>
            </a:r>
            <a:r>
              <a:rPr lang="en-GB" dirty="0"/>
              <a:t> </a:t>
            </a:r>
            <a:r>
              <a:rPr lang="en-GB" dirty="0" err="1"/>
              <a:t>gwahanol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ddysgu'r</a:t>
            </a:r>
            <a:r>
              <a:rPr lang="en-GB" dirty="0"/>
              <a:t> </a:t>
            </a:r>
            <a:r>
              <a:rPr lang="en-GB" dirty="0" err="1"/>
              <a:t>grwpiau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arholiad</a:t>
            </a:r>
            <a:r>
              <a:rPr lang="en-GB" dirty="0"/>
              <a:t>.
</a:t>
            </a:r>
            <a:endParaRPr lang="en-GB" altLang="cy-GB" dirty="0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1C9E1965-CDB1-421A-8354-B4D83F8111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E8B773-DD12-4208-99BD-DD874831370A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C1696FBD-E3CD-4E8A-A38E-AD8E16E82F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EE259A13-51B6-4D05-9C5A-29017012C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err="1"/>
              <a:t>Sylwer</a:t>
            </a:r>
            <a:r>
              <a:rPr lang="en-GB" dirty="0"/>
              <a:t> bod y </a:t>
            </a:r>
            <a:r>
              <a:rPr lang="en-GB" dirty="0" err="1"/>
              <a:t>ddau</a:t>
            </a:r>
            <a:r>
              <a:rPr lang="en-GB" dirty="0"/>
              <a:t> </a:t>
            </a:r>
            <a:r>
              <a:rPr lang="en-GB" dirty="0" err="1"/>
              <a:t>farc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dyfarnu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adnabod</a:t>
            </a:r>
            <a:r>
              <a:rPr lang="en-GB" dirty="0"/>
              <a:t> </a:t>
            </a:r>
            <a:r>
              <a:rPr lang="en-GB" dirty="0" err="1"/>
              <a:t>unrhyw</a:t>
            </a:r>
            <a:r>
              <a:rPr lang="en-GB" dirty="0"/>
              <a:t> </a:t>
            </a:r>
            <a:r>
              <a:rPr lang="en-GB" dirty="0" err="1"/>
              <a:t>ddau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grwpiau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gywir</a:t>
            </a:r>
            <a:r>
              <a:rPr lang="en-GB" dirty="0"/>
              <a:t>.
</a:t>
            </a:r>
            <a:r>
              <a:rPr lang="en-GB" dirty="0" err="1"/>
              <a:t>Nid</a:t>
            </a:r>
            <a:r>
              <a:rPr lang="en-GB" dirty="0"/>
              <a:t> </a:t>
            </a:r>
            <a:r>
              <a:rPr lang="en-GB" dirty="0" err="1"/>
              <a:t>oes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dim </a:t>
            </a:r>
            <a:r>
              <a:rPr lang="en-GB" dirty="0" err="1"/>
              <a:t>mwy</a:t>
            </a:r>
            <a:r>
              <a:rPr lang="en-GB" dirty="0"/>
              <a:t> </a:t>
            </a:r>
            <a:r>
              <a:rPr lang="en-GB" dirty="0" err="1"/>
              <a:t>yma</a:t>
            </a:r>
            <a:r>
              <a:rPr lang="en-GB" dirty="0"/>
              <a:t>.
</a:t>
            </a:r>
            <a:endParaRPr lang="en-GB" altLang="cy-GB" b="1" dirty="0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DE17C06D-91E9-4F28-8EA3-A9547F2AB9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D3D297-9765-437D-A0F8-6F3449FA35B3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88DD7729-04C0-4C1C-A30D-44F0D438C1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BD8BF9A6-775B-4638-B1F7-069C18D748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y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nifer o faterion allweddol i'w hystyried yng nghwestiwn 6 . Yr un pwysicaf yw Deddf Gwasanaethau Cymdeithasol a Llesiant (Cymru) 2014 ac yna'r cyfeiriad penodol at Mari ac Islwyn sydd yn y grŵp oedran hŷn. Rhaid i'ch ateb gyfeirio'n benodol at y cwpl. Ni ddylai gymryd mwy na 4 munud i'w ateb yn llawn. Cofiwch gael eich arwain gan y marciau sydd ar gael – peidiwch ag ysgrifennu gormod yr uchafswm y gallwch ei gael yw 4 marc ond defnyddiwch y lle a ddarperir. 
</a:t>
            </a:r>
            <a:endParaRPr lang="en-GB" altLang="cy-GB" dirty="0"/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6F633540-B71E-4A0E-BCBC-92CF2FCEF0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850626-D78E-4AF6-8510-F5671AAB09E0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8386A63C-399A-4E87-8679-A082942308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E7B8D655-AB29-4BA0-A5AB-27E799679F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Mae </a:t>
            </a:r>
            <a:r>
              <a:rPr lang="en-GB" dirty="0" err="1"/>
              <a:t>llawer</a:t>
            </a:r>
            <a:r>
              <a:rPr lang="en-GB" dirty="0"/>
              <a:t> o </a:t>
            </a:r>
            <a:r>
              <a:rPr lang="en-GB" dirty="0" err="1"/>
              <a:t>ymatebion</a:t>
            </a:r>
            <a:r>
              <a:rPr lang="en-GB" dirty="0"/>
              <a:t> </a:t>
            </a:r>
            <a:r>
              <a:rPr lang="en-GB" dirty="0" err="1"/>
              <a:t>posibl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 – </a:t>
            </a:r>
            <a:r>
              <a:rPr lang="en-GB" dirty="0" err="1"/>
              <a:t>nid</a:t>
            </a:r>
            <a:r>
              <a:rPr lang="en-GB" dirty="0"/>
              <a:t>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pob</a:t>
            </a:r>
            <a:r>
              <a:rPr lang="en-GB" dirty="0"/>
              <a:t> un </a:t>
            </a:r>
            <a:r>
              <a:rPr lang="en-GB" dirty="0" err="1"/>
              <a:t>wedi'u</a:t>
            </a:r>
            <a:r>
              <a:rPr lang="en-GB" dirty="0"/>
              <a:t> </a:t>
            </a:r>
            <a:r>
              <a:rPr lang="en-GB" dirty="0" err="1"/>
              <a:t>rhestru</a:t>
            </a:r>
            <a:r>
              <a:rPr lang="en-GB" dirty="0"/>
              <a:t> </a:t>
            </a:r>
            <a:r>
              <a:rPr lang="en-GB" dirty="0" err="1"/>
              <a:t>yma</a:t>
            </a:r>
            <a:r>
              <a:rPr lang="en-GB" dirty="0"/>
              <a:t>. </a:t>
            </a:r>
            <a:r>
              <a:rPr lang="en-GB" dirty="0" err="1"/>
              <a:t>Efallai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bod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cynnig</a:t>
            </a:r>
            <a:r>
              <a:rPr lang="en-GB" dirty="0"/>
              <a:t> </a:t>
            </a:r>
            <a:r>
              <a:rPr lang="en-GB" dirty="0" err="1"/>
              <a:t>syniad</a:t>
            </a:r>
            <a:r>
              <a:rPr lang="en-GB" dirty="0"/>
              <a:t> </a:t>
            </a:r>
            <a:r>
              <a:rPr lang="en-GB" dirty="0" err="1"/>
              <a:t>arall</a:t>
            </a:r>
            <a:r>
              <a:rPr lang="en-GB" dirty="0"/>
              <a:t> y </a:t>
            </a:r>
            <a:r>
              <a:rPr lang="en-GB" dirty="0" err="1"/>
              <a:t>gellid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gredydu</a:t>
            </a:r>
            <a:r>
              <a:rPr lang="en-GB" dirty="0"/>
              <a:t> </a:t>
            </a:r>
            <a:r>
              <a:rPr lang="en-GB" dirty="0" err="1"/>
              <a:t>hefyd</a:t>
            </a:r>
            <a:r>
              <a:rPr lang="en-GB" dirty="0"/>
              <a:t> – </a:t>
            </a:r>
            <a:r>
              <a:rPr lang="en-GB" dirty="0" err="1"/>
              <a:t>gwnewch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siŵr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bod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defnyddio</a:t>
            </a:r>
            <a:r>
              <a:rPr lang="en-GB" dirty="0"/>
              <a:t> </a:t>
            </a:r>
            <a:r>
              <a:rPr lang="en-GB" dirty="0" err="1"/>
              <a:t>terminoleg</a:t>
            </a:r>
            <a:r>
              <a:rPr lang="en-GB" dirty="0"/>
              <a:t> iechyd a </a:t>
            </a:r>
            <a:r>
              <a:rPr lang="en-GB" dirty="0" err="1"/>
              <a:t>gofal</a:t>
            </a:r>
            <a:r>
              <a:rPr lang="en-GB" dirty="0"/>
              <a:t> </a:t>
            </a:r>
            <a:r>
              <a:rPr lang="en-GB" dirty="0" err="1"/>
              <a:t>cymdeithasol</a:t>
            </a:r>
            <a:r>
              <a:rPr lang="en-GB" dirty="0"/>
              <a:t> a </a:t>
            </a:r>
            <a:r>
              <a:rPr lang="en-GB" dirty="0" err="1"/>
              <a:t>gofal</a:t>
            </a:r>
            <a:r>
              <a:rPr lang="en-GB" dirty="0"/>
              <a:t> plant </a:t>
            </a:r>
            <a:r>
              <a:rPr lang="en-GB" dirty="0" err="1"/>
              <a:t>priodol</a:t>
            </a:r>
            <a:r>
              <a:rPr lang="en-GB" dirty="0"/>
              <a:t> </a:t>
            </a:r>
            <a:r>
              <a:rPr lang="en-GB" dirty="0" err="1"/>
              <a:t>hefyd</a:t>
            </a:r>
            <a:r>
              <a:rPr lang="en-GB" dirty="0"/>
              <a:t>. </a:t>
            </a:r>
            <a:r>
              <a:rPr lang="en-GB" dirty="0" err="1"/>
              <a:t>Fel</a:t>
            </a:r>
            <a:r>
              <a:rPr lang="en-GB" dirty="0"/>
              <a:t> y </a:t>
            </a:r>
            <a:r>
              <a:rPr lang="en-GB" dirty="0" err="1"/>
              <a:t>mae’r</a:t>
            </a:r>
            <a:r>
              <a:rPr lang="en-GB" dirty="0"/>
              <a:t>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disgrifio</a:t>
            </a:r>
            <a:r>
              <a:rPr lang="en-GB" dirty="0"/>
              <a:t> </a:t>
            </a:r>
            <a:r>
              <a:rPr lang="en-GB" dirty="0" err="1"/>
              <a:t>maen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ymateb</a:t>
            </a:r>
            <a:r>
              <a:rPr lang="en-GB" dirty="0"/>
              <a:t> </a:t>
            </a:r>
            <a:r>
              <a:rPr lang="en-GB" dirty="0" err="1"/>
              <a:t>rhagorol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4 marc </a:t>
            </a:r>
            <a:r>
              <a:rPr lang="en-GB" dirty="0" err="1"/>
              <a:t>uchaf</a:t>
            </a:r>
            <a:r>
              <a:rPr lang="en-GB" dirty="0"/>
              <a:t>. Mae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golygu</a:t>
            </a:r>
            <a:r>
              <a:rPr lang="en-GB" dirty="0"/>
              <a:t> </a:t>
            </a:r>
            <a:r>
              <a:rPr lang="en-GB" dirty="0" err="1"/>
              <a:t>gwybodaeth</a:t>
            </a:r>
            <a:r>
              <a:rPr lang="en-GB" dirty="0"/>
              <a:t> a </a:t>
            </a:r>
            <a:r>
              <a:rPr lang="en-GB" dirty="0" err="1"/>
              <a:t>dealltwriaeth</a:t>
            </a:r>
            <a:r>
              <a:rPr lang="en-GB" dirty="0"/>
              <a:t> </a:t>
            </a:r>
            <a:r>
              <a:rPr lang="en-GB" dirty="0" err="1"/>
              <a:t>fanwl</a:t>
            </a:r>
            <a:r>
              <a:rPr lang="en-GB" dirty="0"/>
              <a:t> o </a:t>
            </a:r>
            <a:r>
              <a:rPr lang="en-GB" dirty="0" err="1"/>
              <a:t>sut</a:t>
            </a:r>
            <a:r>
              <a:rPr lang="en-GB" dirty="0"/>
              <a:t> y </a:t>
            </a:r>
            <a:r>
              <a:rPr lang="en-GB" dirty="0" err="1"/>
              <a:t>bydd</a:t>
            </a:r>
            <a:r>
              <a:rPr lang="en-GB" dirty="0"/>
              <a:t> </a:t>
            </a:r>
            <a:r>
              <a:rPr lang="en-GB" dirty="0" err="1"/>
              <a:t>Deddf</a:t>
            </a:r>
            <a:r>
              <a:rPr lang="en-GB" dirty="0"/>
              <a:t> </a:t>
            </a:r>
            <a:r>
              <a:rPr lang="en-GB" dirty="0" err="1"/>
              <a:t>Gwasanaethau</a:t>
            </a:r>
            <a:r>
              <a:rPr lang="en-GB" dirty="0"/>
              <a:t> </a:t>
            </a:r>
            <a:r>
              <a:rPr lang="en-GB" dirty="0" err="1"/>
              <a:t>Cymdeithasol</a:t>
            </a:r>
            <a:r>
              <a:rPr lang="en-GB" dirty="0"/>
              <a:t> a </a:t>
            </a:r>
            <a:r>
              <a:rPr lang="en-GB" dirty="0" err="1"/>
              <a:t>Llesiant</a:t>
            </a:r>
            <a:r>
              <a:rPr lang="en-GB" dirty="0"/>
              <a:t> 2014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helpu</a:t>
            </a:r>
            <a:r>
              <a:rPr lang="en-GB" dirty="0"/>
              <a:t> Mari ac Islwyn,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hefyd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cynnwys</a:t>
            </a:r>
            <a:r>
              <a:rPr lang="en-GB" dirty="0"/>
              <a:t> </a:t>
            </a:r>
            <a:r>
              <a:rPr lang="en-GB" dirty="0" err="1"/>
              <a:t>cysylltiadau</a:t>
            </a:r>
            <a:r>
              <a:rPr lang="en-GB" dirty="0"/>
              <a:t> </a:t>
            </a:r>
            <a:r>
              <a:rPr lang="en-GB" dirty="0" err="1"/>
              <a:t>clir</a:t>
            </a:r>
            <a:r>
              <a:rPr lang="en-GB" dirty="0"/>
              <a:t> ag o </a:t>
            </a:r>
            <a:r>
              <a:rPr lang="en-GB" dirty="0" err="1"/>
              <a:t>leiaf</a:t>
            </a:r>
            <a:r>
              <a:rPr lang="en-GB" dirty="0"/>
              <a:t> </a:t>
            </a:r>
            <a:r>
              <a:rPr lang="en-GB" dirty="0" err="1"/>
              <a:t>dwy</a:t>
            </a:r>
            <a:r>
              <a:rPr lang="en-GB" dirty="0"/>
              <a:t> </a:t>
            </a:r>
            <a:r>
              <a:rPr lang="en-GB" dirty="0" err="1"/>
              <a:t>egwyddor</a:t>
            </a:r>
            <a:r>
              <a:rPr lang="en-GB" dirty="0"/>
              <a:t> </a:t>
            </a:r>
            <a:r>
              <a:rPr lang="en-GB" dirty="0" err="1"/>
              <a:t>allweddol</a:t>
            </a:r>
            <a:r>
              <a:rPr lang="en-GB" dirty="0"/>
              <a:t> y </a:t>
            </a:r>
            <a:r>
              <a:rPr lang="en-GB" dirty="0" err="1"/>
              <a:t>Ddeddf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sefyllfa'r</a:t>
            </a:r>
            <a:r>
              <a:rPr lang="en-GB" dirty="0"/>
              <a:t> </a:t>
            </a:r>
            <a:r>
              <a:rPr lang="en-GB" dirty="0" err="1"/>
              <a:t>cwpl</a:t>
            </a:r>
            <a:r>
              <a:rPr lang="en-GB" dirty="0"/>
              <a:t>, </a:t>
            </a:r>
            <a:r>
              <a:rPr lang="en-GB" dirty="0" err="1"/>
              <a:t>a'r</a:t>
            </a:r>
            <a:r>
              <a:rPr lang="en-GB" dirty="0"/>
              <a:t> </a:t>
            </a:r>
            <a:r>
              <a:rPr lang="en-GB" dirty="0" err="1"/>
              <a:t>ffyrdd</a:t>
            </a:r>
            <a:r>
              <a:rPr lang="en-GB" dirty="0"/>
              <a:t> y gallant </a:t>
            </a:r>
            <a:r>
              <a:rPr lang="en-GB" dirty="0" err="1"/>
              <a:t>elwa</a:t>
            </a:r>
            <a:r>
              <a:rPr lang="en-GB" dirty="0"/>
              <a:t>.
</a:t>
            </a:r>
            <a:r>
              <a:rPr lang="en-GB" dirty="0" err="1"/>
              <a:t>Cofiwch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gofyn</a:t>
            </a:r>
            <a:r>
              <a:rPr lang="en-GB" dirty="0"/>
              <a:t> am y </a:t>
            </a:r>
            <a:r>
              <a:rPr lang="en-GB" dirty="0" err="1"/>
              <a:t>manteision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unig</a:t>
            </a:r>
            <a:r>
              <a:rPr lang="en-GB" dirty="0"/>
              <a:t>, </a:t>
            </a:r>
            <a:r>
              <a:rPr lang="en-GB" dirty="0" err="1"/>
              <a:t>nid</a:t>
            </a:r>
            <a:r>
              <a:rPr lang="en-GB" dirty="0"/>
              <a:t> y </a:t>
            </a:r>
            <a:r>
              <a:rPr lang="en-GB" dirty="0" err="1"/>
              <a:t>ffactorau</a:t>
            </a:r>
            <a:r>
              <a:rPr lang="en-GB" dirty="0"/>
              <a:t> </a:t>
            </a:r>
            <a:r>
              <a:rPr lang="en-GB" dirty="0" err="1"/>
              <a:t>negyddol</a:t>
            </a:r>
            <a:r>
              <a:rPr lang="en-GB" dirty="0"/>
              <a:t>.
</a:t>
            </a:r>
            <a:endParaRPr lang="en-GB" altLang="cy-GB" b="1" dirty="0"/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7E453CB9-ACC0-4BAF-A36F-CD38F82EFB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FFC87A-969C-49C6-A3C2-3EF80BD1D5A7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36AD2D07-8420-4080-BBFE-A70040D604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90CF0853-AE05-4D0F-9ACD-86FC03ECDD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Dyma'r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cyntaf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gofynnwyd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'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Drafod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hwn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chyfanswm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6 marc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trafod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golygu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archwilio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ymyrraeth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gynnar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effeithio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iechyd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Islwyn.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6 marc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disgwyl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wneud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ffyrdd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manwl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strwythuredig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ystyried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syniadau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gwahanol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
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Cofiwch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ddefnyddio'r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ddarperir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arweiniad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cheisiwch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beidio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â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defnyddio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munud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i'w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ateb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
</a:t>
            </a:r>
            <a:endParaRPr lang="en-GB" altLang="cy-GB" b="1" dirty="0"/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14CC9C96-5E62-49C8-9AF7-6224E045F4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F5F9FE-BDE3-4FF9-AD7D-82EAF3FFA033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 </a:t>
            </a:r>
            <a:r>
              <a:rPr lang="en-GB" dirty="0" err="1"/>
              <a:t>fod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band marc </a:t>
            </a:r>
            <a:r>
              <a:rPr lang="en-GB" dirty="0" err="1"/>
              <a:t>uchaf</a:t>
            </a:r>
            <a:r>
              <a:rPr lang="en-GB" dirty="0"/>
              <a:t> </a:t>
            </a:r>
            <a:r>
              <a:rPr lang="en-GB" dirty="0" err="1"/>
              <a:t>mae'n</a:t>
            </a:r>
            <a:r>
              <a:rPr lang="en-GB" dirty="0"/>
              <a:t> </a:t>
            </a:r>
            <a:r>
              <a:rPr lang="en-GB" dirty="0" err="1"/>
              <a:t>rhaid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tystiolaeth</a:t>
            </a:r>
            <a:r>
              <a:rPr lang="en-GB" dirty="0"/>
              <a:t> o </a:t>
            </a:r>
            <a:r>
              <a:rPr lang="en-GB" dirty="0" err="1"/>
              <a:t>amrywiaeth</a:t>
            </a:r>
            <a:r>
              <a:rPr lang="en-GB" dirty="0"/>
              <a:t> o </a:t>
            </a:r>
            <a:r>
              <a:rPr lang="en-GB" dirty="0" err="1"/>
              <a:t>effeithiau</a:t>
            </a:r>
            <a:r>
              <a:rPr lang="en-GB" dirty="0"/>
              <a:t> </a:t>
            </a:r>
            <a:r>
              <a:rPr lang="en-GB" dirty="0" err="1"/>
              <a:t>posibl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iechyd a </a:t>
            </a:r>
            <a:r>
              <a:rPr lang="en-GB" dirty="0" err="1"/>
              <a:t>lles</a:t>
            </a:r>
            <a:r>
              <a:rPr lang="en-GB" dirty="0"/>
              <a:t> Islwyn – </a:t>
            </a:r>
            <a:r>
              <a:rPr lang="en-GB" dirty="0" err="1"/>
              <a:t>cofiwch</a:t>
            </a:r>
            <a:r>
              <a:rPr lang="en-GB" dirty="0"/>
              <a:t> </a:t>
            </a:r>
            <a:r>
              <a:rPr lang="en-GB" dirty="0" err="1"/>
              <a:t>beidio</a:t>
            </a:r>
            <a:r>
              <a:rPr lang="en-GB" dirty="0"/>
              <a:t> â </a:t>
            </a:r>
            <a:r>
              <a:rPr lang="en-GB" dirty="0" err="1"/>
              <a:t>thrafod</a:t>
            </a:r>
            <a:r>
              <a:rPr lang="en-GB" dirty="0"/>
              <a:t> un neu </a:t>
            </a:r>
            <a:r>
              <a:rPr lang="en-GB" dirty="0" err="1"/>
              <a:t>ddau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unig</a:t>
            </a:r>
            <a:r>
              <a:rPr lang="en-GB" dirty="0"/>
              <a:t>. </a:t>
            </a:r>
            <a:r>
              <a:rPr lang="en-GB" dirty="0" err="1"/>
              <a:t>Fodd</a:t>
            </a:r>
            <a:r>
              <a:rPr lang="en-GB" dirty="0"/>
              <a:t> </a:t>
            </a:r>
            <a:r>
              <a:rPr lang="en-GB" dirty="0" err="1"/>
              <a:t>bynnag</a:t>
            </a:r>
            <a:r>
              <a:rPr lang="en-GB" dirty="0"/>
              <a:t>,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mai</a:t>
            </a:r>
            <a:r>
              <a:rPr lang="en-GB" dirty="0"/>
              <a:t> dim </a:t>
            </a:r>
            <a:r>
              <a:rPr lang="en-GB" dirty="0" err="1"/>
              <a:t>ond</a:t>
            </a:r>
            <a:r>
              <a:rPr lang="en-GB" dirty="0"/>
              <a:t> un neu </a:t>
            </a:r>
            <a:r>
              <a:rPr lang="en-GB" dirty="0" err="1"/>
              <a:t>ddwy</a:t>
            </a:r>
            <a:r>
              <a:rPr lang="en-GB" dirty="0"/>
              <a:t> o </a:t>
            </a:r>
            <a:r>
              <a:rPr lang="en-GB" dirty="0" err="1"/>
              <a:t>effeithiau</a:t>
            </a:r>
            <a:r>
              <a:rPr lang="en-GB" dirty="0"/>
              <a:t> </a:t>
            </a:r>
            <a:r>
              <a:rPr lang="en-GB" dirty="0" err="1"/>
              <a:t>posibl</a:t>
            </a:r>
            <a:r>
              <a:rPr lang="en-GB" dirty="0"/>
              <a:t> y </a:t>
            </a:r>
            <a:r>
              <a:rPr lang="en-GB" dirty="0" err="1"/>
              <a:t>gallwch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hystyried</a:t>
            </a:r>
            <a:r>
              <a:rPr lang="en-GB" dirty="0"/>
              <a:t>, </a:t>
            </a:r>
            <a:r>
              <a:rPr lang="en-GB" dirty="0" err="1"/>
              <a:t>gellir</a:t>
            </a:r>
            <a:r>
              <a:rPr lang="en-GB" dirty="0"/>
              <a:t> </a:t>
            </a:r>
            <a:r>
              <a:rPr lang="en-GB" dirty="0" err="1"/>
              <a:t>dyfarnu</a:t>
            </a:r>
            <a:r>
              <a:rPr lang="en-GB" dirty="0"/>
              <a:t> </a:t>
            </a:r>
            <a:r>
              <a:rPr lang="en-GB" dirty="0" err="1"/>
              <a:t>marciau</a:t>
            </a:r>
            <a:r>
              <a:rPr lang="en-GB" dirty="0"/>
              <a:t> o hyd. </a:t>
            </a:r>
            <a:r>
              <a:rPr lang="en-GB" dirty="0" err="1"/>
              <a:t>Sylwch</a:t>
            </a:r>
            <a:r>
              <a:rPr lang="en-GB" dirty="0"/>
              <a:t> y gall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effeithiau</a:t>
            </a:r>
            <a:r>
              <a:rPr lang="en-GB" dirty="0"/>
              <a:t> </a:t>
            </a:r>
            <a:r>
              <a:rPr lang="en-GB" dirty="0" err="1"/>
              <a:t>posibl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gadarnhaol</a:t>
            </a:r>
            <a:r>
              <a:rPr lang="en-GB" dirty="0"/>
              <a:t> </a:t>
            </a:r>
            <a:r>
              <a:rPr lang="en-GB" dirty="0" err="1"/>
              <a:t>neu'n</a:t>
            </a:r>
            <a:r>
              <a:rPr lang="en-GB" dirty="0"/>
              <a:t> </a:t>
            </a:r>
            <a:r>
              <a:rPr lang="en-GB" dirty="0" err="1"/>
              <a:t>negyddol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y </a:t>
            </a:r>
            <a:r>
              <a:rPr lang="en-GB" dirty="0" err="1"/>
              <a:t>dangosir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. </a:t>
            </a:r>
            <a:r>
              <a:rPr lang="en-GB" dirty="0" err="1"/>
              <a:t>Bydd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rhoi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o </a:t>
            </a:r>
            <a:r>
              <a:rPr lang="en-GB" dirty="0" err="1"/>
              <a:t>gyfleoedd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ateb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llawn</a:t>
            </a:r>
            <a:r>
              <a:rPr lang="en-GB" dirty="0"/>
              <a:t>.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960882-D568-4736-A295-391680E7B64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56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054E2C61-8DCE-4826-B1C4-022E91EA50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EAC29C-8E74-4E6B-95EC-8DFC22EB1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c) 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diffinio</a:t>
            </a:r>
            <a:r>
              <a:rPr lang="en-GB" dirty="0"/>
              <a:t>, </a:t>
            </a:r>
            <a:r>
              <a:rPr lang="en-GB" dirty="0" err="1"/>
              <a:t>yma</a:t>
            </a:r>
            <a:r>
              <a:rPr lang="en-GB" dirty="0"/>
              <a:t>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roi</a:t>
            </a:r>
            <a:r>
              <a:rPr lang="en-GB" dirty="0"/>
              <a:t> union </a:t>
            </a:r>
            <a:r>
              <a:rPr lang="en-GB" dirty="0" err="1"/>
              <a:t>ystyr</a:t>
            </a:r>
            <a:r>
              <a:rPr lang="en-GB" dirty="0"/>
              <a:t> '</a:t>
            </a:r>
            <a:r>
              <a:rPr lang="en-GB" dirty="0" err="1"/>
              <a:t>Cynnig</a:t>
            </a:r>
            <a:r>
              <a:rPr lang="en-GB" dirty="0"/>
              <a:t> </a:t>
            </a:r>
            <a:r>
              <a:rPr lang="en-GB" dirty="0" err="1"/>
              <a:t>Rhagweithiol</a:t>
            </a:r>
            <a:r>
              <a:rPr lang="en-GB" dirty="0"/>
              <a:t>' am </a:t>
            </a:r>
            <a:r>
              <a:rPr lang="en-GB" dirty="0" err="1"/>
              <a:t>gyfanswm</a:t>
            </a:r>
            <a:r>
              <a:rPr lang="en-GB" dirty="0"/>
              <a:t> o 2 </a:t>
            </a:r>
            <a:r>
              <a:rPr lang="en-GB" dirty="0" err="1"/>
              <a:t>farc</a:t>
            </a:r>
            <a:r>
              <a:rPr lang="en-GB" dirty="0"/>
              <a:t>. 
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 (ii) </a:t>
            </a:r>
            <a:r>
              <a:rPr lang="en-GB" dirty="0" err="1"/>
              <a:t>mae'n</a:t>
            </a:r>
            <a:r>
              <a:rPr lang="en-GB" dirty="0"/>
              <a:t> </a:t>
            </a:r>
            <a:r>
              <a:rPr lang="en-GB" dirty="0" err="1"/>
              <a:t>esboniad</a:t>
            </a:r>
            <a:r>
              <a:rPr lang="en-GB" dirty="0"/>
              <a:t> </a:t>
            </a:r>
            <a:r>
              <a:rPr lang="en-GB" dirty="0" err="1"/>
              <a:t>ond</a:t>
            </a:r>
            <a:r>
              <a:rPr lang="en-GB" dirty="0"/>
              <a:t> dim </a:t>
            </a:r>
            <a:r>
              <a:rPr lang="en-GB" dirty="0" err="1"/>
              <a:t>ond</a:t>
            </a:r>
            <a:r>
              <a:rPr lang="en-GB" dirty="0"/>
              <a:t> '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fyr</a:t>
            </a:r>
            <a:r>
              <a:rPr lang="en-GB" dirty="0"/>
              <a:t>'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mai</a:t>
            </a:r>
            <a:r>
              <a:rPr lang="en-GB" dirty="0"/>
              <a:t> dim </a:t>
            </a:r>
            <a:r>
              <a:rPr lang="en-GB" dirty="0" err="1"/>
              <a:t>ond</a:t>
            </a:r>
            <a:r>
              <a:rPr lang="en-GB" dirty="0"/>
              <a:t> 2 </a:t>
            </a:r>
            <a:r>
              <a:rPr lang="en-GB" dirty="0" err="1"/>
              <a:t>farc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wedi'u</a:t>
            </a:r>
            <a:r>
              <a:rPr lang="en-GB" dirty="0"/>
              <a:t> </a:t>
            </a:r>
            <a:r>
              <a:rPr lang="en-GB" dirty="0" err="1"/>
              <a:t>dyrannu</a:t>
            </a:r>
            <a:r>
              <a:rPr lang="en-GB" dirty="0"/>
              <a:t>. 
</a:t>
            </a:r>
            <a:r>
              <a:rPr lang="en-GB" dirty="0" err="1"/>
              <a:t>Caniatewch</a:t>
            </a:r>
            <a:r>
              <a:rPr lang="en-GB" dirty="0"/>
              <a:t> 4 </a:t>
            </a:r>
            <a:r>
              <a:rPr lang="en-GB" dirty="0" err="1"/>
              <a:t>munud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chi'ch</a:t>
            </a:r>
            <a:r>
              <a:rPr lang="en-GB" dirty="0"/>
              <a:t> </a:t>
            </a:r>
            <a:r>
              <a:rPr lang="en-GB" dirty="0" err="1"/>
              <a:t>hun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 y </a:t>
            </a:r>
            <a:r>
              <a:rPr lang="en-GB" dirty="0" err="1"/>
              <a:t>ddwy</a:t>
            </a:r>
            <a:r>
              <a:rPr lang="en-GB" dirty="0"/>
              <a:t> ran.
</a:t>
            </a:r>
            <a:endParaRPr lang="en-GB" altLang="cy-GB" b="1" dirty="0"/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26842A3C-E669-45E7-A4B9-752B5E7E7B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BB8ADF-5B1A-450D-BA30-942D170E2AB0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0F74A1C9-841D-433E-A1A2-8E3DF93F52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D69385A6-9ACE-4459-B30F-3BCE552AB9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err="1"/>
              <a:t>Sut</a:t>
            </a:r>
            <a:r>
              <a:rPr lang="en-GB" dirty="0"/>
              <a:t> </a:t>
            </a:r>
            <a:r>
              <a:rPr lang="en-GB" dirty="0" err="1"/>
              <a:t>aeth</a:t>
            </a:r>
            <a:r>
              <a:rPr lang="en-GB" dirty="0"/>
              <a:t> hi?</a:t>
            </a:r>
            <a:br>
              <a:rPr lang="en-GB" dirty="0"/>
            </a:br>
            <a:r>
              <a:rPr lang="en-GB" dirty="0" err="1"/>
              <a:t>Sylwch</a:t>
            </a:r>
            <a:r>
              <a:rPr lang="en-GB" dirty="0"/>
              <a:t> y </a:t>
            </a:r>
            <a:r>
              <a:rPr lang="en-GB" dirty="0" err="1"/>
              <a:t>byddech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1 marc am </a:t>
            </a:r>
            <a:r>
              <a:rPr lang="en-GB" dirty="0" err="1"/>
              <a:t>ymateb</a:t>
            </a:r>
            <a:r>
              <a:rPr lang="en-GB" dirty="0"/>
              <a:t> </a:t>
            </a:r>
            <a:r>
              <a:rPr lang="en-GB" dirty="0" err="1"/>
              <a:t>sylfaenol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ran (c ) (</a:t>
            </a:r>
            <a:r>
              <a:rPr lang="en-GB" dirty="0" err="1"/>
              <a:t>i</a:t>
            </a:r>
            <a:r>
              <a:rPr lang="en-GB" dirty="0"/>
              <a:t>) pe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baech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gallu</a:t>
            </a:r>
            <a:r>
              <a:rPr lang="en-GB" dirty="0"/>
              <a:t> </a:t>
            </a:r>
            <a:r>
              <a:rPr lang="en-GB" dirty="0" err="1"/>
              <a:t>rhoi</a:t>
            </a:r>
            <a:r>
              <a:rPr lang="en-GB" dirty="0"/>
              <a:t> </a:t>
            </a:r>
            <a:r>
              <a:rPr lang="en-GB" dirty="0" err="1"/>
              <a:t>diffiniad</a:t>
            </a:r>
            <a:r>
              <a:rPr lang="en-GB" dirty="0"/>
              <a:t> </a:t>
            </a:r>
            <a:r>
              <a:rPr lang="en-GB" dirty="0" err="1"/>
              <a:t>cywir</a:t>
            </a:r>
            <a:r>
              <a:rPr lang="en-GB" dirty="0"/>
              <a:t> </a:t>
            </a:r>
            <a:r>
              <a:rPr lang="en-GB" dirty="0" err="1"/>
              <a:t>llawn</a:t>
            </a:r>
            <a:r>
              <a:rPr lang="en-GB" dirty="0"/>
              <a:t> o 'Y </a:t>
            </a:r>
            <a:r>
              <a:rPr lang="en-GB" dirty="0" err="1"/>
              <a:t>Cynnig</a:t>
            </a:r>
            <a:r>
              <a:rPr lang="en-GB" dirty="0"/>
              <a:t> </a:t>
            </a:r>
            <a:r>
              <a:rPr lang="en-GB" dirty="0" err="1"/>
              <a:t>Rhagweithiol</a:t>
            </a:r>
            <a:r>
              <a:rPr lang="en-GB" dirty="0"/>
              <a:t>'.
</a:t>
            </a:r>
            <a:r>
              <a:rPr lang="en-GB" dirty="0" err="1"/>
              <a:t>Dylai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 (ii) </a:t>
            </a:r>
            <a:r>
              <a:rPr lang="en-GB" dirty="0" err="1"/>
              <a:t>gyfeirio</a:t>
            </a:r>
            <a:r>
              <a:rPr lang="en-GB" dirty="0"/>
              <a:t> at </a:t>
            </a:r>
            <a:r>
              <a:rPr lang="en-GB" dirty="0" err="1"/>
              <a:t>egwyddorion</a:t>
            </a:r>
            <a:r>
              <a:rPr lang="en-GB" dirty="0"/>
              <a:t> </a:t>
            </a:r>
            <a:r>
              <a:rPr lang="en-GB" dirty="0" err="1"/>
              <a:t>llais</a:t>
            </a:r>
            <a:r>
              <a:rPr lang="en-GB" dirty="0"/>
              <a:t> a </a:t>
            </a:r>
            <a:r>
              <a:rPr lang="en-GB" dirty="0" err="1"/>
              <a:t>rheolaeth</a:t>
            </a:r>
            <a:r>
              <a:rPr lang="en-GB" dirty="0"/>
              <a:t> </a:t>
            </a:r>
            <a:r>
              <a:rPr lang="en-GB" dirty="0" err="1"/>
              <a:t>Deddf</a:t>
            </a:r>
            <a:r>
              <a:rPr lang="en-GB" dirty="0"/>
              <a:t> </a:t>
            </a:r>
            <a:r>
              <a:rPr lang="en-GB" dirty="0" err="1"/>
              <a:t>Gwasanaethau</a:t>
            </a:r>
            <a:r>
              <a:rPr lang="en-GB" dirty="0"/>
              <a:t> </a:t>
            </a:r>
            <a:r>
              <a:rPr lang="en-GB" dirty="0" err="1"/>
              <a:t>Cymdeithasol</a:t>
            </a:r>
            <a:r>
              <a:rPr lang="en-GB" dirty="0"/>
              <a:t> a </a:t>
            </a:r>
            <a:r>
              <a:rPr lang="en-GB" dirty="0" err="1"/>
              <a:t>Llesiant</a:t>
            </a:r>
            <a:r>
              <a:rPr lang="en-GB" dirty="0"/>
              <a:t> 2014. </a:t>
            </a:r>
            <a:r>
              <a:rPr lang="en-GB" dirty="0" err="1"/>
              <a:t>Unwaith</a:t>
            </a:r>
            <a:r>
              <a:rPr lang="en-GB" dirty="0"/>
              <a:t> </a:t>
            </a:r>
            <a:r>
              <a:rPr lang="en-GB" dirty="0" err="1"/>
              <a:t>eto</a:t>
            </a:r>
            <a:r>
              <a:rPr lang="en-GB" dirty="0"/>
              <a:t>,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allwch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llawn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2 </a:t>
            </a:r>
            <a:r>
              <a:rPr lang="en-GB" dirty="0" err="1"/>
              <a:t>farc</a:t>
            </a:r>
            <a:r>
              <a:rPr lang="en-GB" dirty="0"/>
              <a:t>, </a:t>
            </a:r>
            <a:r>
              <a:rPr lang="en-GB" dirty="0" err="1"/>
              <a:t>gallwch</a:t>
            </a:r>
            <a:r>
              <a:rPr lang="en-GB" dirty="0"/>
              <a:t> </a:t>
            </a:r>
            <a:r>
              <a:rPr lang="en-GB" dirty="0" err="1"/>
              <a:t>ddal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ennill</a:t>
            </a:r>
            <a:r>
              <a:rPr lang="en-GB" dirty="0"/>
              <a:t> 1 marc am </a:t>
            </a:r>
            <a:r>
              <a:rPr lang="en-GB" dirty="0" err="1"/>
              <a:t>ymateb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</a:t>
            </a:r>
            <a:r>
              <a:rPr lang="en-GB" dirty="0" err="1"/>
              <a:t>sylfaenol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y </a:t>
            </a:r>
            <a:r>
              <a:rPr lang="en-GB" dirty="0" err="1"/>
              <a:t>dywed</a:t>
            </a:r>
            <a:r>
              <a:rPr lang="en-GB" dirty="0"/>
              <a:t> y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.
</a:t>
            </a:r>
            <a:endParaRPr lang="en-GB" altLang="cy-GB" b="1" dirty="0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784F6DF3-7128-4ED9-A43F-399DA9DAB5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B917DC-C062-49F9-BF21-9D7EEF1843EE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E920CBBD-93E1-4908-9686-8AE6E5D32E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EFCBBDD5-1117-4674-A6B9-B4A55D7334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err="1"/>
              <a:t>Cwestiwn</a:t>
            </a:r>
            <a:r>
              <a:rPr lang="en-GB" dirty="0"/>
              <a:t> '</a:t>
            </a:r>
            <a:r>
              <a:rPr lang="en-GB" dirty="0" err="1"/>
              <a:t>esbonio</a:t>
            </a:r>
            <a:r>
              <a:rPr lang="en-GB" dirty="0"/>
              <a:t>' </a:t>
            </a:r>
            <a:r>
              <a:rPr lang="en-GB" dirty="0" err="1"/>
              <a:t>arall</a:t>
            </a:r>
            <a:r>
              <a:rPr lang="en-GB" dirty="0"/>
              <a:t>. </a:t>
            </a:r>
            <a:r>
              <a:rPr lang="en-GB" dirty="0" err="1"/>
              <a:t>Byddwch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gyfarwydd</a:t>
            </a:r>
            <a:r>
              <a:rPr lang="en-GB" dirty="0"/>
              <a:t> </a:t>
            </a:r>
            <a:r>
              <a:rPr lang="en-GB" dirty="0" err="1"/>
              <a:t>â'r</a:t>
            </a:r>
            <a:r>
              <a:rPr lang="en-GB" dirty="0"/>
              <a:t> </a:t>
            </a:r>
            <a:r>
              <a:rPr lang="en-GB" dirty="0" err="1"/>
              <a:t>gair</a:t>
            </a:r>
            <a:r>
              <a:rPr lang="en-GB" dirty="0"/>
              <a:t> </a:t>
            </a:r>
            <a:r>
              <a:rPr lang="en-GB" dirty="0" err="1"/>
              <a:t>gorchymyn</a:t>
            </a:r>
            <a:r>
              <a:rPr lang="en-GB" dirty="0"/>
              <a:t> '</a:t>
            </a:r>
            <a:r>
              <a:rPr lang="en-GB" dirty="0" err="1"/>
              <a:t>esbonio</a:t>
            </a:r>
            <a:r>
              <a:rPr lang="en-GB" dirty="0"/>
              <a:t>' </a:t>
            </a:r>
            <a:r>
              <a:rPr lang="en-GB" dirty="0" err="1"/>
              <a:t>erbyn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. </a:t>
            </a:r>
            <a:r>
              <a:rPr lang="en-GB" dirty="0" err="1"/>
              <a:t>Cofiwch</a:t>
            </a:r>
            <a:r>
              <a:rPr lang="en-GB" dirty="0"/>
              <a:t> </a:t>
            </a:r>
            <a:r>
              <a:rPr lang="en-GB" dirty="0" err="1"/>
              <a:t>drwy</a:t>
            </a:r>
            <a:r>
              <a:rPr lang="en-GB" dirty="0"/>
              <a:t> </a:t>
            </a:r>
            <a:r>
              <a:rPr lang="en-GB" dirty="0" err="1"/>
              <a:t>ddefnyddio'r</a:t>
            </a:r>
            <a:r>
              <a:rPr lang="en-GB" dirty="0"/>
              <a:t> </a:t>
            </a:r>
            <a:r>
              <a:rPr lang="en-GB" dirty="0" err="1"/>
              <a:t>gair</a:t>
            </a:r>
            <a:r>
              <a:rPr lang="en-GB" dirty="0"/>
              <a:t> </a:t>
            </a:r>
            <a:r>
              <a:rPr lang="en-GB" dirty="0" err="1"/>
              <a:t>oherwydd</a:t>
            </a:r>
            <a:r>
              <a:rPr lang="en-GB" dirty="0"/>
              <a:t> </a:t>
            </a:r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strwythuro'ch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, gall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helpu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feddwl</a:t>
            </a:r>
            <a:r>
              <a:rPr lang="en-GB" dirty="0"/>
              <a:t> am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. </a:t>
            </a:r>
            <a:r>
              <a:rPr lang="en-GB" dirty="0" err="1"/>
              <a:t>h.y</a:t>
            </a:r>
            <a:r>
              <a:rPr lang="en-GB" dirty="0"/>
              <a:t>.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Deddf</a:t>
            </a:r>
            <a:r>
              <a:rPr lang="en-GB" dirty="0"/>
              <a:t> </a:t>
            </a:r>
            <a:r>
              <a:rPr lang="en-GB" dirty="0" err="1"/>
              <a:t>Diogelu</a:t>
            </a:r>
            <a:r>
              <a:rPr lang="en-GB" dirty="0"/>
              <a:t> </a:t>
            </a:r>
            <a:r>
              <a:rPr lang="en-GB" dirty="0" err="1"/>
              <a:t>Grwpiau</a:t>
            </a:r>
            <a:r>
              <a:rPr lang="en-GB" dirty="0"/>
              <a:t> </a:t>
            </a:r>
            <a:r>
              <a:rPr lang="en-GB" dirty="0" err="1"/>
              <a:t>Agored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Niwed</a:t>
            </a:r>
            <a:r>
              <a:rPr lang="en-GB" dirty="0"/>
              <a:t> 2006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helpu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ddiogelu</a:t>
            </a:r>
            <a:r>
              <a:rPr lang="en-GB" dirty="0"/>
              <a:t> Mari ac Islwyn </a:t>
            </a:r>
            <a:r>
              <a:rPr lang="en-GB" dirty="0" err="1"/>
              <a:t>oherwydd</a:t>
            </a:r>
            <a:r>
              <a:rPr lang="en-GB" dirty="0"/>
              <a:t>......
</a:t>
            </a:r>
            <a:r>
              <a:rPr lang="en-GB" dirty="0" err="1"/>
              <a:t>Rhowch</a:t>
            </a:r>
            <a:r>
              <a:rPr lang="en-GB" dirty="0"/>
              <a:t> 3 </a:t>
            </a:r>
            <a:r>
              <a:rPr lang="en-GB" dirty="0" err="1"/>
              <a:t>munud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chi'ch</a:t>
            </a:r>
            <a:r>
              <a:rPr lang="en-GB" dirty="0"/>
              <a:t> </a:t>
            </a:r>
            <a:r>
              <a:rPr lang="en-GB" dirty="0" err="1"/>
              <a:t>hun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 a </a:t>
            </a:r>
            <a:r>
              <a:rPr lang="en-GB" dirty="0" err="1"/>
              <a:t>defnyddiwch</a:t>
            </a:r>
            <a:r>
              <a:rPr lang="en-GB" dirty="0"/>
              <a:t> y </a:t>
            </a:r>
            <a:r>
              <a:rPr lang="en-GB" dirty="0" err="1"/>
              <a:t>lle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dirty="0" err="1"/>
              <a:t>canllaw</a:t>
            </a:r>
            <a:r>
              <a:rPr lang="en-GB" dirty="0"/>
              <a:t>.
</a:t>
            </a:r>
            <a:endParaRPr lang="en-GB" altLang="cy-GB" b="1" dirty="0"/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C01E0DC3-6BC3-4C4A-9140-6FE4E9F4A3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224319-3911-41D9-BBD4-5C2E390E7F98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E7AC01C-F07B-4FB3-AE1F-A2173CD82F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9652C900-D0BF-4B6B-B562-0415939AA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/>
              <a:t>Mae'r</a:t>
            </a:r>
            <a:r>
              <a:rPr lang="en-GB" sz="1200" dirty="0"/>
              <a:t> </a:t>
            </a:r>
            <a:r>
              <a:rPr lang="en-GB" sz="1200" dirty="0" err="1"/>
              <a:t>papur</a:t>
            </a:r>
            <a:r>
              <a:rPr lang="en-GB" sz="1200" dirty="0"/>
              <a:t> </a:t>
            </a:r>
            <a:r>
              <a:rPr lang="en-GB" sz="1200" dirty="0" err="1"/>
              <a:t>arholiad</a:t>
            </a:r>
            <a:r>
              <a:rPr lang="en-GB" sz="1200" dirty="0"/>
              <a:t> </a:t>
            </a:r>
            <a:r>
              <a:rPr lang="en-GB" sz="1200" dirty="0" err="1"/>
              <a:t>hwn</a:t>
            </a:r>
            <a:r>
              <a:rPr lang="en-GB" sz="1200" dirty="0"/>
              <a:t> </a:t>
            </a:r>
            <a:r>
              <a:rPr lang="en-GB" sz="1200" dirty="0" err="1"/>
              <a:t>yn</a:t>
            </a:r>
            <a:r>
              <a:rPr lang="en-GB" sz="1200" dirty="0"/>
              <a:t> </a:t>
            </a:r>
            <a:r>
              <a:rPr lang="en-GB" sz="1200" dirty="0" err="1"/>
              <a:t>cynnwys</a:t>
            </a:r>
            <a:r>
              <a:rPr lang="en-GB" sz="1200" dirty="0"/>
              <a:t> </a:t>
            </a:r>
            <a:r>
              <a:rPr lang="en-GB" sz="1200" dirty="0" err="1"/>
              <a:t>amrywiaeth</a:t>
            </a:r>
            <a:r>
              <a:rPr lang="en-GB" sz="1200" dirty="0"/>
              <a:t> o </a:t>
            </a:r>
            <a:r>
              <a:rPr lang="en-GB" sz="1200" dirty="0" err="1"/>
              <a:t>fathau</a:t>
            </a:r>
            <a:r>
              <a:rPr lang="en-GB" sz="1200" dirty="0"/>
              <a:t> o </a:t>
            </a:r>
            <a:r>
              <a:rPr lang="en-GB" sz="1200" dirty="0" err="1"/>
              <a:t>gwestiynau</a:t>
            </a:r>
            <a:r>
              <a:rPr lang="en-GB" sz="1200" dirty="0"/>
              <a:t>. </a:t>
            </a:r>
            <a:r>
              <a:rPr lang="en-GB" sz="1200" dirty="0" err="1"/>
              <a:t>Rhaid</a:t>
            </a:r>
            <a:r>
              <a:rPr lang="en-GB" sz="1200" dirty="0"/>
              <a:t> </a:t>
            </a:r>
            <a:r>
              <a:rPr lang="en-GB" sz="1200" dirty="0" err="1"/>
              <a:t>ichi</a:t>
            </a:r>
            <a:r>
              <a:rPr lang="en-GB" sz="1200" dirty="0"/>
              <a:t> </a:t>
            </a:r>
            <a:r>
              <a:rPr lang="en-GB" sz="1200" dirty="0" err="1"/>
              <a:t>ateb</a:t>
            </a:r>
            <a:r>
              <a:rPr lang="en-GB" sz="1200" dirty="0"/>
              <a:t> </a:t>
            </a:r>
            <a:r>
              <a:rPr lang="en-GB" sz="1200" dirty="0" err="1"/>
              <a:t>pob</a:t>
            </a:r>
            <a:r>
              <a:rPr lang="en-GB" sz="1200" dirty="0"/>
              <a:t> </a:t>
            </a:r>
            <a:r>
              <a:rPr lang="en-GB" sz="1200" dirty="0" err="1"/>
              <a:t>cwestiwn</a:t>
            </a:r>
            <a:r>
              <a:rPr lang="en-GB" sz="1200" dirty="0"/>
              <a:t> am </a:t>
            </a:r>
            <a:r>
              <a:rPr lang="en-GB" sz="1200" dirty="0" err="1"/>
              <a:t>gyfanswm</a:t>
            </a:r>
            <a:r>
              <a:rPr lang="en-GB" sz="1200" dirty="0"/>
              <a:t> o 80 marc </a:t>
            </a:r>
            <a:r>
              <a:rPr lang="en-GB" sz="1200" dirty="0" err="1"/>
              <a:t>sydd</a:t>
            </a:r>
            <a:r>
              <a:rPr lang="en-GB" sz="1200" dirty="0"/>
              <a:t> </a:t>
            </a:r>
            <a:r>
              <a:rPr lang="en-GB" sz="1200" dirty="0" err="1"/>
              <a:t>ar</a:t>
            </a:r>
            <a:r>
              <a:rPr lang="en-GB" sz="1200" dirty="0"/>
              <a:t> </a:t>
            </a:r>
            <a:r>
              <a:rPr lang="en-GB" sz="1200" dirty="0" err="1"/>
              <a:t>gael</a:t>
            </a:r>
            <a:r>
              <a:rPr lang="en-GB" sz="1200" dirty="0"/>
              <a:t>. </a:t>
            </a:r>
            <a:r>
              <a:rPr lang="en-GB" sz="1200" dirty="0" err="1"/>
              <a:t>Mae'r</a:t>
            </a:r>
            <a:r>
              <a:rPr lang="en-GB" sz="1200" dirty="0"/>
              <a:t> </a:t>
            </a:r>
            <a:r>
              <a:rPr lang="en-GB" sz="1200" dirty="0" err="1"/>
              <a:t>papur</a:t>
            </a:r>
            <a:r>
              <a:rPr lang="en-GB" sz="1200" dirty="0"/>
              <a:t> </a:t>
            </a:r>
            <a:r>
              <a:rPr lang="en-GB" sz="1200" dirty="0" err="1"/>
              <a:t>yn</a:t>
            </a:r>
            <a:r>
              <a:rPr lang="en-GB" sz="1200" dirty="0"/>
              <a:t> para 1 </a:t>
            </a:r>
            <a:r>
              <a:rPr lang="en-GB" sz="1200" dirty="0" err="1"/>
              <a:t>awr</a:t>
            </a:r>
            <a:r>
              <a:rPr lang="en-GB" sz="1200" dirty="0"/>
              <a:t> a 30 m
</a:t>
            </a:r>
            <a:endParaRPr lang="en-GB" altLang="cy-GB" b="1" dirty="0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66180051-B833-4ED9-96B2-18167FC0DD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5E1F50-C8A2-4AD5-8B86-58012DEC6178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164A8881-81D1-4E41-9436-794E36C1EC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62F9DB5E-7E0F-4AA2-8B71-7C1DA6D21D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cy-GB" b="0" dirty="0"/>
              <a:t>. </a:t>
            </a:r>
            <a:r>
              <a:rPr lang="en-GB" altLang="cy-GB" b="0" dirty="0" err="1"/>
              <a:t>Sut</a:t>
            </a:r>
            <a:r>
              <a:rPr lang="en-GB" altLang="cy-GB" b="0" dirty="0"/>
              <a:t> </a:t>
            </a:r>
            <a:r>
              <a:rPr lang="en-GB" altLang="cy-GB" b="0" dirty="0" err="1"/>
              <a:t>gwnaethoch</a:t>
            </a:r>
            <a:r>
              <a:rPr lang="en-GB" altLang="cy-GB" b="0" dirty="0"/>
              <a:t> chi? A </a:t>
            </a:r>
            <a:r>
              <a:rPr lang="en-GB" altLang="cy-GB" b="0" dirty="0" err="1"/>
              <a:t>wnaethoch</a:t>
            </a:r>
            <a:r>
              <a:rPr lang="en-GB" altLang="cy-GB" b="0" dirty="0"/>
              <a:t> </a:t>
            </a:r>
            <a:r>
              <a:rPr lang="en-GB" altLang="cy-GB" b="0" dirty="0" err="1"/>
              <a:t>gyfeirio</a:t>
            </a:r>
            <a:r>
              <a:rPr lang="en-GB" altLang="cy-GB" b="0" dirty="0"/>
              <a:t> at rai </a:t>
            </a:r>
            <a:r>
              <a:rPr lang="en-GB" altLang="cy-GB" b="0" dirty="0" err="1"/>
              <a:t>o'r</a:t>
            </a:r>
            <a:r>
              <a:rPr lang="en-GB" altLang="cy-GB" b="0" dirty="0"/>
              <a:t> </a:t>
            </a:r>
            <a:r>
              <a:rPr lang="en-GB" altLang="cy-GB" b="0" dirty="0" err="1"/>
              <a:t>pwyntiau</a:t>
            </a:r>
            <a:r>
              <a:rPr lang="en-GB" altLang="cy-GB" b="0" dirty="0"/>
              <a:t> a </a:t>
            </a:r>
            <a:r>
              <a:rPr lang="en-GB" altLang="cy-GB" b="0" dirty="0" err="1"/>
              <a:t>nodwyd</a:t>
            </a:r>
            <a:r>
              <a:rPr lang="en-GB" altLang="cy-GB" b="0" dirty="0"/>
              <a:t> </a:t>
            </a:r>
            <a:r>
              <a:rPr lang="en-GB" altLang="cy-GB" b="0" dirty="0" err="1"/>
              <a:t>yn</a:t>
            </a:r>
            <a:r>
              <a:rPr lang="en-GB" altLang="cy-GB" b="0" dirty="0"/>
              <a:t> y </a:t>
            </a:r>
            <a:r>
              <a:rPr lang="en-GB" altLang="cy-GB" b="0" dirty="0" err="1"/>
              <a:t>cynllun</a:t>
            </a:r>
            <a:r>
              <a:rPr lang="en-GB" altLang="cy-GB" b="0" dirty="0"/>
              <a:t> </a:t>
            </a:r>
            <a:r>
              <a:rPr lang="en-GB" altLang="cy-GB" b="0" dirty="0" err="1"/>
              <a:t>marcio</a:t>
            </a:r>
            <a:r>
              <a:rPr lang="en-GB" altLang="cy-GB" b="0" dirty="0"/>
              <a:t>. </a:t>
            </a:r>
            <a:r>
              <a:rPr lang="en-GB" altLang="cy-GB" b="0" dirty="0" err="1"/>
              <a:t>Cofiwch</a:t>
            </a:r>
            <a:r>
              <a:rPr lang="en-GB" altLang="cy-GB" b="0" dirty="0"/>
              <a:t>, </a:t>
            </a:r>
            <a:r>
              <a:rPr lang="en-GB" altLang="cy-GB" b="0" dirty="0" err="1"/>
              <a:t>gallech</a:t>
            </a:r>
            <a:r>
              <a:rPr lang="en-GB" altLang="cy-GB" b="0" dirty="0"/>
              <a:t> </a:t>
            </a:r>
            <a:r>
              <a:rPr lang="en-GB" altLang="cy-GB" b="0" dirty="0" err="1"/>
              <a:t>gael</a:t>
            </a:r>
            <a:r>
              <a:rPr lang="en-GB" altLang="cy-GB" b="0" dirty="0"/>
              <a:t> </a:t>
            </a:r>
            <a:r>
              <a:rPr lang="en-GB" altLang="cy-GB" b="0" dirty="0" err="1"/>
              <a:t>marciau</a:t>
            </a:r>
            <a:r>
              <a:rPr lang="en-GB" altLang="cy-GB" b="0" dirty="0"/>
              <a:t> am </a:t>
            </a:r>
            <a:r>
              <a:rPr lang="en-GB" altLang="cy-GB" b="0" dirty="0" err="1"/>
              <a:t>bwyntiau</a:t>
            </a:r>
            <a:r>
              <a:rPr lang="en-GB" altLang="cy-GB" b="0" dirty="0"/>
              <a:t> </a:t>
            </a:r>
            <a:r>
              <a:rPr lang="en-GB" altLang="cy-GB" b="0" dirty="0" err="1"/>
              <a:t>dilys</a:t>
            </a:r>
            <a:r>
              <a:rPr lang="en-GB" altLang="cy-GB" b="0" dirty="0"/>
              <a:t> </a:t>
            </a:r>
            <a:r>
              <a:rPr lang="en-GB" altLang="cy-GB" b="0" dirty="0" err="1"/>
              <a:t>eraill</a:t>
            </a:r>
            <a:r>
              <a:rPr lang="en-GB" altLang="cy-GB" b="0" dirty="0"/>
              <a:t> am </a:t>
            </a:r>
            <a:r>
              <a:rPr lang="en-GB" altLang="cy-GB" b="0" dirty="0" err="1"/>
              <a:t>sut</a:t>
            </a:r>
            <a:r>
              <a:rPr lang="en-GB" altLang="cy-GB" b="0" dirty="0"/>
              <a:t> </a:t>
            </a:r>
            <a:r>
              <a:rPr lang="en-GB" altLang="cy-GB" b="0" dirty="0" err="1"/>
              <a:t>mae'r</a:t>
            </a:r>
            <a:r>
              <a:rPr lang="en-GB" altLang="cy-GB" b="0" dirty="0"/>
              <a:t> </a:t>
            </a:r>
            <a:r>
              <a:rPr lang="en-GB" altLang="cy-GB" b="0" dirty="0" err="1"/>
              <a:t>Ddeddf</a:t>
            </a:r>
            <a:r>
              <a:rPr lang="en-GB" altLang="cy-GB" b="0" dirty="0"/>
              <a:t> </a:t>
            </a:r>
            <a:r>
              <a:rPr lang="en-GB" altLang="cy-GB" b="0" dirty="0" err="1"/>
              <a:t>yn</a:t>
            </a:r>
            <a:r>
              <a:rPr lang="en-GB" altLang="cy-GB" b="0" dirty="0"/>
              <a:t> </a:t>
            </a:r>
            <a:r>
              <a:rPr lang="en-GB" altLang="cy-GB" b="0" dirty="0" err="1"/>
              <a:t>helpu</a:t>
            </a:r>
            <a:r>
              <a:rPr lang="en-GB" altLang="cy-GB" b="0" dirty="0"/>
              <a:t> </a:t>
            </a:r>
            <a:r>
              <a:rPr lang="en-GB" altLang="cy-GB" b="0" dirty="0" err="1"/>
              <a:t>i</a:t>
            </a:r>
            <a:r>
              <a:rPr lang="en-GB" altLang="cy-GB" b="0" dirty="0"/>
              <a:t> </a:t>
            </a:r>
            <a:r>
              <a:rPr lang="en-GB" altLang="cy-GB" b="0" dirty="0" err="1"/>
              <a:t>ddiogelu</a:t>
            </a:r>
            <a:r>
              <a:rPr lang="en-GB" altLang="cy-GB" b="0" dirty="0"/>
              <a:t> Mari ac Islwyn. </a:t>
            </a:r>
            <a:r>
              <a:rPr lang="en-GB" altLang="cy-GB" b="0" dirty="0" err="1"/>
              <a:t>Rhaid</a:t>
            </a:r>
            <a:r>
              <a:rPr lang="en-GB" altLang="cy-GB" b="0" dirty="0"/>
              <a:t> </a:t>
            </a:r>
            <a:r>
              <a:rPr lang="en-GB" altLang="cy-GB" b="0" dirty="0" err="1"/>
              <a:t>i'r</a:t>
            </a:r>
            <a:r>
              <a:rPr lang="en-GB" altLang="cy-GB" b="0" dirty="0"/>
              <a:t> </a:t>
            </a:r>
            <a:r>
              <a:rPr lang="en-GB" altLang="cy-GB" b="0" dirty="0" err="1"/>
              <a:t>ymateb</a:t>
            </a:r>
            <a:r>
              <a:rPr lang="en-GB" altLang="cy-GB" b="0" dirty="0"/>
              <a:t> </a:t>
            </a:r>
            <a:r>
              <a:rPr lang="en-GB" altLang="cy-GB" b="0" dirty="0" err="1"/>
              <a:t>ddangos</a:t>
            </a:r>
            <a:r>
              <a:rPr lang="en-GB" altLang="cy-GB" b="0" dirty="0"/>
              <a:t> </a:t>
            </a:r>
            <a:r>
              <a:rPr lang="en-GB" altLang="cy-GB" b="0" dirty="0" err="1"/>
              <a:t>cysylltiadau</a:t>
            </a:r>
            <a:r>
              <a:rPr lang="en-GB" altLang="cy-GB" b="0" dirty="0"/>
              <a:t> </a:t>
            </a:r>
            <a:r>
              <a:rPr lang="en-GB" altLang="cy-GB" b="0" dirty="0" err="1"/>
              <a:t>rhwng</a:t>
            </a:r>
            <a:r>
              <a:rPr lang="en-GB" altLang="cy-GB" b="0" dirty="0"/>
              <a:t> </a:t>
            </a:r>
            <a:r>
              <a:rPr lang="en-GB" altLang="cy-GB" b="0" dirty="0" err="1"/>
              <a:t>egwyddorion</a:t>
            </a:r>
            <a:r>
              <a:rPr lang="en-GB" altLang="cy-GB" b="0" dirty="0"/>
              <a:t> </a:t>
            </a:r>
            <a:r>
              <a:rPr lang="en-GB" altLang="cy-GB" b="0" dirty="0" err="1"/>
              <a:t>allweddol</a:t>
            </a:r>
            <a:r>
              <a:rPr lang="en-GB" altLang="cy-GB" b="0" dirty="0"/>
              <a:t> y </a:t>
            </a:r>
            <a:r>
              <a:rPr lang="en-GB" altLang="cy-GB" b="0" dirty="0" err="1"/>
              <a:t>Ddeddf</a:t>
            </a:r>
            <a:r>
              <a:rPr lang="en-GB" altLang="cy-GB" b="0" dirty="0"/>
              <a:t> </a:t>
            </a:r>
            <a:r>
              <a:rPr lang="en-GB" altLang="cy-GB" b="0" dirty="0" err="1"/>
              <a:t>i</a:t>
            </a:r>
            <a:r>
              <a:rPr lang="en-GB" altLang="cy-GB" b="0" dirty="0"/>
              <a:t> </a:t>
            </a:r>
            <a:r>
              <a:rPr lang="en-GB" altLang="cy-GB" b="0" dirty="0" err="1"/>
              <a:t>ddiogelu</a:t>
            </a:r>
            <a:r>
              <a:rPr lang="en-GB" altLang="cy-GB" b="0" dirty="0"/>
              <a:t> Mari ac Islwyn.
</a:t>
            </a:r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26259BD2-7D3F-41C4-ACDB-1C57364B9F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744497-6ED3-4346-9821-97E9B35D7F3B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>
            <a:extLst>
              <a:ext uri="{FF2B5EF4-FFF2-40B4-BE49-F238E27FC236}">
                <a16:creationId xmlns:a16="http://schemas.microsoft.com/office/drawing/2014/main" id="{C2DF8FB4-6780-4687-B7F3-DBE9C11141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>
            <a:extLst>
              <a:ext uri="{FF2B5EF4-FFF2-40B4-BE49-F238E27FC236}">
                <a16:creationId xmlns:a16="http://schemas.microsoft.com/office/drawing/2014/main" id="{BE9DBE0A-BE36-4B9A-BD3E-20DC5342B8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Dim </a:t>
            </a:r>
            <a:r>
              <a:rPr lang="en-GB" dirty="0" err="1"/>
              <a:t>ond</a:t>
            </a:r>
            <a:r>
              <a:rPr lang="en-GB" dirty="0"/>
              <a:t> 2 </a:t>
            </a:r>
            <a:r>
              <a:rPr lang="en-GB" dirty="0" err="1"/>
              <a:t>gwestiwn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ôl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papur</a:t>
            </a:r>
            <a:r>
              <a:rPr lang="en-GB" dirty="0"/>
              <a:t>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rhaid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barhau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ganolbwyntio</a:t>
            </a:r>
            <a:r>
              <a:rPr lang="en-GB" dirty="0"/>
              <a:t> a </a:t>
            </a:r>
            <a:r>
              <a:rPr lang="en-GB" dirty="0" err="1"/>
              <a:t>chadw</a:t>
            </a:r>
            <a:r>
              <a:rPr lang="en-GB" dirty="0"/>
              <a:t> </a:t>
            </a:r>
            <a:r>
              <a:rPr lang="en-GB" dirty="0" err="1"/>
              <a:t>ffocws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33 marc </a:t>
            </a:r>
            <a:r>
              <a:rPr lang="en-GB" dirty="0" err="1"/>
              <a:t>allan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80 marc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gael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. 
Mae </a:t>
            </a:r>
            <a:r>
              <a:rPr lang="en-GB" dirty="0" err="1"/>
              <a:t>cwestiwn</a:t>
            </a:r>
            <a:r>
              <a:rPr lang="en-GB" dirty="0"/>
              <a:t> 7 </a:t>
            </a:r>
            <a:r>
              <a:rPr lang="en-GB" dirty="0" err="1"/>
              <a:t>mewn</a:t>
            </a:r>
            <a:r>
              <a:rPr lang="en-GB" dirty="0"/>
              <a:t> 4 </a:t>
            </a:r>
            <a:r>
              <a:rPr lang="en-GB" dirty="0" err="1"/>
              <a:t>rhan</a:t>
            </a:r>
            <a:r>
              <a:rPr lang="en-GB" dirty="0"/>
              <a:t>, (a) (b) (c ) a (d). 
Mae </a:t>
            </a:r>
            <a:r>
              <a:rPr lang="en-GB" dirty="0" err="1"/>
              <a:t>Rhan</a:t>
            </a:r>
            <a:r>
              <a:rPr lang="en-GB" dirty="0"/>
              <a:t> (a)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dod</a:t>
            </a:r>
            <a:r>
              <a:rPr lang="en-GB" dirty="0"/>
              <a:t> o </a:t>
            </a:r>
            <a:r>
              <a:rPr lang="en-GB" dirty="0" err="1"/>
              <a:t>adran</a:t>
            </a:r>
            <a:r>
              <a:rPr lang="en-GB" dirty="0"/>
              <a:t> </a:t>
            </a:r>
            <a:r>
              <a:rPr lang="en-GB" dirty="0" err="1"/>
              <a:t>materion</a:t>
            </a:r>
            <a:r>
              <a:rPr lang="en-GB" dirty="0"/>
              <a:t> </a:t>
            </a:r>
            <a:r>
              <a:rPr lang="en-GB" dirty="0" err="1"/>
              <a:t>cyfoes</a:t>
            </a:r>
            <a:r>
              <a:rPr lang="en-GB" dirty="0"/>
              <a:t> y </a:t>
            </a:r>
            <a:r>
              <a:rPr lang="en-GB" dirty="0" err="1"/>
              <a:t>cwrs</a:t>
            </a:r>
            <a:r>
              <a:rPr lang="en-GB" dirty="0"/>
              <a:t>. </a:t>
            </a:r>
            <a:r>
              <a:rPr lang="en-GB" dirty="0" err="1"/>
              <a:t>Mae'n</a:t>
            </a:r>
            <a:r>
              <a:rPr lang="en-GB" dirty="0"/>
              <a:t> </a:t>
            </a:r>
            <a:r>
              <a:rPr lang="en-GB" dirty="0" err="1"/>
              <a:t>gofyn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benodol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nodi</a:t>
            </a:r>
            <a:r>
              <a:rPr lang="en-GB" dirty="0"/>
              <a:t> </a:t>
            </a:r>
            <a:r>
              <a:rPr lang="en-GB" dirty="0" err="1"/>
              <a:t>ystyr</a:t>
            </a:r>
            <a:r>
              <a:rPr lang="en-GB" dirty="0"/>
              <a:t> </a:t>
            </a:r>
            <a:r>
              <a:rPr lang="en-GB" dirty="0" err="1"/>
              <a:t>dau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materion</a:t>
            </a:r>
            <a:r>
              <a:rPr lang="en-GB" dirty="0"/>
              <a:t> </a:t>
            </a:r>
            <a:r>
              <a:rPr lang="en-GB" dirty="0" err="1"/>
              <a:t>cyfoes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. 
Mae </a:t>
            </a:r>
            <a:r>
              <a:rPr lang="en-GB" dirty="0" err="1"/>
              <a:t>Rhan</a:t>
            </a:r>
            <a:r>
              <a:rPr lang="en-GB" dirty="0"/>
              <a:t> (b)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gofyn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egluro'n</a:t>
            </a:r>
            <a:r>
              <a:rPr lang="en-GB" dirty="0"/>
              <a:t> </a:t>
            </a:r>
            <a:r>
              <a:rPr lang="en-GB" dirty="0" err="1"/>
              <a:t>gryno</a:t>
            </a:r>
            <a:r>
              <a:rPr lang="en-GB" dirty="0"/>
              <a:t> pam </a:t>
            </a:r>
            <a:r>
              <a:rPr lang="en-GB" dirty="0" err="1"/>
              <a:t>mae'r</a:t>
            </a:r>
            <a:r>
              <a:rPr lang="en-GB" dirty="0"/>
              <a:t> </a:t>
            </a:r>
            <a:r>
              <a:rPr lang="en-GB" dirty="0" err="1"/>
              <a:t>wybodaeth</a:t>
            </a:r>
            <a:r>
              <a:rPr lang="en-GB" dirty="0"/>
              <a:t> o </a:t>
            </a:r>
            <a:r>
              <a:rPr lang="en-GB" dirty="0" err="1"/>
              <a:t>Raglen</a:t>
            </a:r>
            <a:r>
              <a:rPr lang="en-GB" dirty="0"/>
              <a:t> </a:t>
            </a:r>
            <a:r>
              <a:rPr lang="en-GB" dirty="0" err="1"/>
              <a:t>Mesur</a:t>
            </a:r>
            <a:r>
              <a:rPr lang="en-GB" dirty="0"/>
              <a:t> Plant Cymru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bwysig</a:t>
            </a:r>
            <a:r>
              <a:rPr lang="en-GB" dirty="0"/>
              <a:t> </a:t>
            </a:r>
            <a:r>
              <a:rPr lang="en-GB" dirty="0" err="1"/>
              <a:t>i'r</a:t>
            </a:r>
            <a:r>
              <a:rPr lang="en-GB" dirty="0"/>
              <a:t> GIG </a:t>
            </a:r>
            <a:r>
              <a:rPr lang="en-GB" dirty="0" err="1"/>
              <a:t>yng</a:t>
            </a:r>
            <a:r>
              <a:rPr lang="en-GB" dirty="0"/>
              <a:t> </a:t>
            </a:r>
            <a:r>
              <a:rPr lang="en-GB" dirty="0" err="1"/>
              <a:t>Nghymru</a:t>
            </a:r>
            <a:r>
              <a:rPr lang="en-GB" dirty="0"/>
              <a:t>.  
Mae 2 </a:t>
            </a:r>
            <a:r>
              <a:rPr lang="en-GB" dirty="0" err="1"/>
              <a:t>farc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pob</a:t>
            </a:r>
            <a:r>
              <a:rPr lang="en-GB" dirty="0"/>
              <a:t> un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cwestiynau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. Felly </a:t>
            </a:r>
            <a:r>
              <a:rPr lang="en-GB" dirty="0" err="1"/>
              <a:t>gallwch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hamseru'n</a:t>
            </a:r>
            <a:r>
              <a:rPr lang="en-GB" dirty="0"/>
              <a:t> </a:t>
            </a:r>
            <a:r>
              <a:rPr lang="en-GB" dirty="0" err="1"/>
              <a:t>debyg</a:t>
            </a:r>
            <a:r>
              <a:rPr lang="en-GB" dirty="0"/>
              <a:t>.
</a:t>
            </a:r>
            <a:endParaRPr lang="en-GB" altLang="cy-GB" b="1" dirty="0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94E8EE2F-357F-40EC-B077-D229AE81D3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F87AFC-2DF8-41A4-956D-00A9DFC9376E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>
            <a:extLst>
              <a:ext uri="{FF2B5EF4-FFF2-40B4-BE49-F238E27FC236}">
                <a16:creationId xmlns:a16="http://schemas.microsoft.com/office/drawing/2014/main" id="{2000ECC6-81D2-4321-A554-919A13FC67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6AA576DF-FF2A-4A5B-8C0E-9BC6AFAA4A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err="1"/>
              <a:t>Sut</a:t>
            </a:r>
            <a:r>
              <a:rPr lang="en-GB" dirty="0"/>
              <a:t> </a:t>
            </a:r>
            <a:r>
              <a:rPr lang="en-GB" dirty="0" err="1"/>
              <a:t>gwnaethoch</a:t>
            </a:r>
            <a:r>
              <a:rPr lang="en-GB" dirty="0"/>
              <a:t> chi?
</a:t>
            </a:r>
            <a:r>
              <a:rPr lang="en-GB" dirty="0" err="1"/>
              <a:t>Mae'r</a:t>
            </a:r>
            <a:r>
              <a:rPr lang="en-GB" dirty="0"/>
              <a:t>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dangos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atebion</a:t>
            </a:r>
            <a:r>
              <a:rPr lang="en-GB" dirty="0"/>
              <a:t> </a:t>
            </a:r>
            <a:r>
              <a:rPr lang="en-GB" dirty="0" err="1"/>
              <a:t>posibl</a:t>
            </a:r>
            <a:r>
              <a:rPr lang="en-GB" dirty="0"/>
              <a:t> </a:t>
            </a:r>
            <a:r>
              <a:rPr lang="en-GB" dirty="0" err="1"/>
              <a:t>gyda</a:t>
            </a:r>
            <a:r>
              <a:rPr lang="en-GB" dirty="0"/>
              <a:t> </a:t>
            </a:r>
            <a:r>
              <a:rPr lang="en-GB" dirty="0" err="1"/>
              <a:t>posibilwydd</a:t>
            </a:r>
            <a:r>
              <a:rPr lang="en-GB" dirty="0"/>
              <a:t> o </a:t>
            </a:r>
            <a:r>
              <a:rPr lang="en-GB" dirty="0" err="1"/>
              <a:t>ennill</a:t>
            </a:r>
            <a:r>
              <a:rPr lang="en-GB" dirty="0"/>
              <a:t> 1 marc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hytrach</a:t>
            </a:r>
            <a:r>
              <a:rPr lang="en-GB" dirty="0"/>
              <a:t> </a:t>
            </a:r>
            <a:r>
              <a:rPr lang="en-GB" dirty="0" err="1"/>
              <a:t>na'r</a:t>
            </a:r>
            <a:r>
              <a:rPr lang="en-GB" dirty="0"/>
              <a:t> 2 </a:t>
            </a:r>
            <a:r>
              <a:rPr lang="en-GB" dirty="0" err="1"/>
              <a:t>farc</a:t>
            </a:r>
            <a:r>
              <a:rPr lang="en-GB" dirty="0"/>
              <a:t> am </a:t>
            </a:r>
            <a:r>
              <a:rPr lang="en-GB" dirty="0" err="1"/>
              <a:t>ateb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</a:t>
            </a:r>
            <a:r>
              <a:rPr lang="en-GB" dirty="0" err="1"/>
              <a:t>sylfaenol</a:t>
            </a:r>
            <a:r>
              <a:rPr lang="en-GB" dirty="0"/>
              <a:t>.
</a:t>
            </a:r>
            <a:endParaRPr lang="en-GB" altLang="cy-GB" b="1" dirty="0"/>
          </a:p>
        </p:txBody>
      </p:sp>
      <p:sp>
        <p:nvSpPr>
          <p:cNvPr id="64516" name="Slide Number Placeholder 3">
            <a:extLst>
              <a:ext uri="{FF2B5EF4-FFF2-40B4-BE49-F238E27FC236}">
                <a16:creationId xmlns:a16="http://schemas.microsoft.com/office/drawing/2014/main" id="{4C60EF2F-4B41-40C5-91B7-DBE0D356AF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99B9DA-5813-40AF-826D-7C71D7203487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C96C0632-9185-4DEB-B192-AF42A72C17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9F7E3D7C-300F-459B-A325-77258A65E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 (c ) </a:t>
            </a:r>
            <a:r>
              <a:rPr lang="en-GB" dirty="0" err="1"/>
              <a:t>bydd</a:t>
            </a:r>
            <a:r>
              <a:rPr lang="en-GB" dirty="0"/>
              <a:t> </a:t>
            </a:r>
            <a:r>
              <a:rPr lang="en-GB" dirty="0" err="1"/>
              <a:t>disgwyl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ddarllen</a:t>
            </a:r>
            <a:r>
              <a:rPr lang="en-GB" dirty="0"/>
              <a:t> y </a:t>
            </a:r>
            <a:r>
              <a:rPr lang="en-GB" dirty="0" err="1"/>
              <a:t>manylion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ddelwedd</a:t>
            </a:r>
            <a:r>
              <a:rPr lang="en-GB" dirty="0"/>
              <a:t> </a:t>
            </a:r>
            <a:r>
              <a:rPr lang="en-GB" dirty="0" err="1"/>
              <a:t>cyn</a:t>
            </a:r>
            <a:r>
              <a:rPr lang="en-GB" dirty="0"/>
              <a:t> </a:t>
            </a:r>
            <a:r>
              <a:rPr lang="en-GB" dirty="0" err="1"/>
              <a:t>ticio</a:t>
            </a:r>
            <a:r>
              <a:rPr lang="en-GB" dirty="0"/>
              <a:t> pa </a:t>
            </a:r>
            <a:r>
              <a:rPr lang="en-GB" dirty="0" err="1"/>
              <a:t>ddatganiad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gywir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dewis</a:t>
            </a:r>
            <a:r>
              <a:rPr lang="en-GB" dirty="0"/>
              <a:t> o </a:t>
            </a:r>
            <a:r>
              <a:rPr lang="en-GB" dirty="0" err="1"/>
              <a:t>dri</a:t>
            </a:r>
            <a:r>
              <a:rPr lang="en-GB" dirty="0"/>
              <a:t>. </a:t>
            </a:r>
            <a:r>
              <a:rPr lang="en-GB" dirty="0" err="1"/>
              <a:t>Darllenwch</a:t>
            </a:r>
            <a:r>
              <a:rPr lang="en-GB" dirty="0"/>
              <a:t> y </a:t>
            </a:r>
            <a:r>
              <a:rPr lang="en-GB" dirty="0" err="1"/>
              <a:t>ddelwedd</a:t>
            </a:r>
            <a:r>
              <a:rPr lang="en-GB" dirty="0"/>
              <a:t> </a:t>
            </a:r>
            <a:r>
              <a:rPr lang="en-GB" dirty="0" err="1"/>
              <a:t>a’r</a:t>
            </a:r>
            <a:r>
              <a:rPr lang="en-GB" dirty="0"/>
              <a:t> </a:t>
            </a:r>
            <a:r>
              <a:rPr lang="en-GB" dirty="0" err="1"/>
              <a:t>tablau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ofalus</a:t>
            </a:r>
            <a:r>
              <a:rPr lang="en-GB" dirty="0"/>
              <a:t>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un </a:t>
            </a:r>
            <a:r>
              <a:rPr lang="en-GB" dirty="0" err="1"/>
              <a:t>pryd</a:t>
            </a:r>
            <a:r>
              <a:rPr lang="en-GB" dirty="0"/>
              <a:t> dim </a:t>
            </a:r>
            <a:r>
              <a:rPr lang="en-GB" dirty="0" err="1"/>
              <a:t>ond</a:t>
            </a:r>
            <a:r>
              <a:rPr lang="en-GB" dirty="0"/>
              <a:t> 2 </a:t>
            </a:r>
            <a:r>
              <a:rPr lang="en-GB" dirty="0" err="1"/>
              <a:t>funud</a:t>
            </a:r>
            <a:r>
              <a:rPr lang="en-GB" dirty="0"/>
              <a:t> y </a:t>
            </a:r>
            <a:r>
              <a:rPr lang="en-GB" dirty="0" err="1"/>
              <a:t>dylech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ganiatáu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chi'ch</a:t>
            </a:r>
            <a:r>
              <a:rPr lang="en-GB" dirty="0"/>
              <a:t> </a:t>
            </a:r>
            <a:r>
              <a:rPr lang="en-GB" dirty="0" err="1"/>
              <a:t>hun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. 
</a:t>
            </a:r>
            <a:endParaRPr lang="en-GB" altLang="cy-GB" b="1" dirty="0"/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94730B71-22C1-4E9F-B7B6-D4AB235AF0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DCCDD4-E280-4B52-9FB9-57E378A3B510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84A4DBBE-AF34-45AF-ABD7-B50D58D75E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3C92DC4E-07F8-4A2A-920B-87C78796A5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Dim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dau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 </a:t>
            </a:r>
            <a:r>
              <a:rPr lang="en-GB" dirty="0" err="1"/>
              <a:t>cywir</a:t>
            </a:r>
            <a:r>
              <a:rPr lang="en-GB" dirty="0"/>
              <a:t> </a:t>
            </a:r>
            <a:r>
              <a:rPr lang="en-GB" dirty="0" err="1"/>
              <a:t>posibl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, un </a:t>
            </a:r>
            <a:r>
              <a:rPr lang="en-GB" dirty="0" err="1"/>
              <a:t>i</a:t>
            </a:r>
            <a:r>
              <a:rPr lang="en-GB" dirty="0"/>
              <a:t> bob </a:t>
            </a:r>
            <a:r>
              <a:rPr lang="en-GB" dirty="0" err="1"/>
              <a:t>blwch</a:t>
            </a:r>
            <a:r>
              <a:rPr lang="en-GB" dirty="0"/>
              <a:t> </a:t>
            </a:r>
            <a:r>
              <a:rPr lang="en-GB" dirty="0" err="1"/>
              <a:t>yma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y </a:t>
            </a:r>
            <a:r>
              <a:rPr lang="en-GB" dirty="0" err="1"/>
              <a:t>nodir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. </a:t>
            </a:r>
            <a:r>
              <a:rPr lang="en-GB" dirty="0" err="1"/>
              <a:t>Mae'r</a:t>
            </a:r>
            <a:r>
              <a:rPr lang="en-GB" dirty="0"/>
              <a:t> </a:t>
            </a:r>
            <a:r>
              <a:rPr lang="en-GB" dirty="0" err="1"/>
              <a:t>rhain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farciau</a:t>
            </a:r>
            <a:r>
              <a:rPr lang="en-GB" dirty="0"/>
              <a:t> </a:t>
            </a:r>
            <a:r>
              <a:rPr lang="en-GB" dirty="0" err="1"/>
              <a:t>hawdd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nad</a:t>
            </a:r>
            <a:r>
              <a:rPr lang="en-GB" dirty="0"/>
              <a:t> </a:t>
            </a:r>
            <a:r>
              <a:rPr lang="en-GB" dirty="0" err="1"/>
              <a:t>oes</a:t>
            </a:r>
            <a:r>
              <a:rPr lang="en-GB" dirty="0"/>
              <a:t> </a:t>
            </a:r>
            <a:r>
              <a:rPr lang="en-GB" dirty="0" err="1"/>
              <a:t>rhaid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gofio </a:t>
            </a:r>
            <a:r>
              <a:rPr lang="en-GB" dirty="0" err="1"/>
              <a:t>unrhyw</a:t>
            </a:r>
            <a:r>
              <a:rPr lang="en-GB" dirty="0"/>
              <a:t> </a:t>
            </a:r>
            <a:r>
              <a:rPr lang="en-GB" dirty="0" err="1"/>
              <a:t>wybodaeth</a:t>
            </a:r>
            <a:r>
              <a:rPr lang="en-GB" dirty="0"/>
              <a:t> </a:t>
            </a:r>
            <a:r>
              <a:rPr lang="en-GB" dirty="0" err="1"/>
              <a:t>i'w</a:t>
            </a:r>
            <a:r>
              <a:rPr lang="en-GB" dirty="0"/>
              <a:t> </a:t>
            </a:r>
            <a:r>
              <a:rPr lang="en-GB" dirty="0" err="1"/>
              <a:t>hateb</a:t>
            </a:r>
            <a:r>
              <a:rPr lang="en-GB" dirty="0"/>
              <a:t>.
</a:t>
            </a:r>
            <a:endParaRPr lang="en-GB" altLang="cy-GB" dirty="0"/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8D77D720-7DE3-48B5-B08B-26ED2C9B53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A924D6-E56E-4842-B543-EC1C870866F6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CBFB4379-D663-4F38-B064-4341A1EB5C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D236160B-782C-4322-AEAD-36C22BDC8F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Y </a:t>
            </a:r>
            <a:r>
              <a:rPr lang="en-GB" dirty="0" err="1"/>
              <a:t>rhan</a:t>
            </a:r>
            <a:r>
              <a:rPr lang="en-GB" dirty="0"/>
              <a:t> </a:t>
            </a:r>
            <a:r>
              <a:rPr lang="en-GB" dirty="0" err="1"/>
              <a:t>olaf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gwestiwn</a:t>
            </a:r>
            <a:r>
              <a:rPr lang="en-GB" dirty="0"/>
              <a:t> 7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Trafod</a:t>
            </a:r>
            <a:r>
              <a:rPr lang="en-GB" dirty="0"/>
              <a:t> </a:t>
            </a:r>
            <a:r>
              <a:rPr lang="en-GB" dirty="0" err="1"/>
              <a:t>arall</a:t>
            </a:r>
            <a:r>
              <a:rPr lang="en-GB" dirty="0"/>
              <a:t>. </a:t>
            </a:r>
            <a:r>
              <a:rPr lang="en-GB" dirty="0" err="1"/>
              <a:t>Cofiwch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'</a:t>
            </a:r>
            <a:r>
              <a:rPr lang="en-GB" dirty="0" err="1"/>
              <a:t>Trafod</a:t>
            </a:r>
            <a:r>
              <a:rPr lang="en-GB" dirty="0"/>
              <a:t>'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golygu</a:t>
            </a:r>
            <a:r>
              <a:rPr lang="en-GB" dirty="0"/>
              <a:t> </a:t>
            </a:r>
            <a:r>
              <a:rPr lang="en-GB" dirty="0" err="1"/>
              <a:t>archwilio</a:t>
            </a:r>
            <a:r>
              <a:rPr lang="en-GB" dirty="0"/>
              <a:t> mater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fanwl</a:t>
            </a:r>
            <a:r>
              <a:rPr lang="en-GB" dirty="0"/>
              <a:t> ac </a:t>
            </a:r>
            <a:r>
              <a:rPr lang="en-GB" dirty="0" err="1"/>
              <a:t>mewn</a:t>
            </a:r>
            <a:r>
              <a:rPr lang="en-GB" dirty="0"/>
              <a:t> </a:t>
            </a:r>
            <a:r>
              <a:rPr lang="en-GB" dirty="0" err="1"/>
              <a:t>strwythuredig</a:t>
            </a:r>
            <a:r>
              <a:rPr lang="en-GB" dirty="0"/>
              <a:t> </a:t>
            </a:r>
            <a:r>
              <a:rPr lang="en-GB" dirty="0" err="1"/>
              <a:t>oedd</a:t>
            </a:r>
            <a:r>
              <a:rPr lang="en-GB" dirty="0"/>
              <a:t>,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ystyried</a:t>
            </a:r>
            <a:r>
              <a:rPr lang="en-GB" dirty="0"/>
              <a:t> </a:t>
            </a:r>
            <a:r>
              <a:rPr lang="en-GB" dirty="0" err="1"/>
              <a:t>syniadau</a:t>
            </a:r>
            <a:r>
              <a:rPr lang="en-GB" dirty="0"/>
              <a:t> </a:t>
            </a:r>
            <a:r>
              <a:rPr lang="en-GB" dirty="0" err="1"/>
              <a:t>gwahanol</a:t>
            </a:r>
            <a:r>
              <a:rPr lang="en-GB" dirty="0"/>
              <a:t>. </a:t>
            </a:r>
            <a:r>
              <a:rPr lang="en-GB" dirty="0" err="1"/>
              <a:t>Dechreuwch</a:t>
            </a:r>
            <a:r>
              <a:rPr lang="en-GB" dirty="0"/>
              <a:t> y </a:t>
            </a:r>
            <a:r>
              <a:rPr lang="en-GB" dirty="0" err="1"/>
              <a:t>cloc</a:t>
            </a:r>
            <a:r>
              <a:rPr lang="en-GB" dirty="0"/>
              <a:t> a </a:t>
            </a:r>
            <a:r>
              <a:rPr lang="en-GB" dirty="0" err="1"/>
              <a:t>rhowch</a:t>
            </a:r>
            <a:r>
              <a:rPr lang="en-GB" dirty="0"/>
              <a:t> </a:t>
            </a:r>
            <a:r>
              <a:rPr lang="en-GB" dirty="0" err="1"/>
              <a:t>gynnig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,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gadewch</a:t>
            </a:r>
            <a:r>
              <a:rPr lang="en-GB" dirty="0"/>
              <a:t> 6 </a:t>
            </a:r>
            <a:r>
              <a:rPr lang="en-GB" dirty="0" err="1"/>
              <a:t>munud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chi'ch</a:t>
            </a:r>
            <a:r>
              <a:rPr lang="en-GB" dirty="0"/>
              <a:t> </a:t>
            </a:r>
            <a:r>
              <a:rPr lang="en-GB" dirty="0" err="1"/>
              <a:t>hun</a:t>
            </a:r>
            <a:r>
              <a:rPr lang="en-GB" dirty="0"/>
              <a:t>. </a:t>
            </a:r>
            <a:r>
              <a:rPr lang="en-GB" dirty="0" err="1"/>
              <a:t>Byddwch</a:t>
            </a:r>
            <a:r>
              <a:rPr lang="en-GB" dirty="0"/>
              <a:t> chi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dod</a:t>
            </a:r>
            <a:r>
              <a:rPr lang="en-GB" dirty="0"/>
              <a:t> I </a:t>
            </a:r>
            <a:r>
              <a:rPr lang="en-GB" dirty="0" err="1"/>
              <a:t>arfer</a:t>
            </a:r>
            <a:r>
              <a:rPr lang="en-GB" dirty="0"/>
              <a:t> a </a:t>
            </a:r>
            <a:r>
              <a:rPr lang="en-GB" dirty="0" err="1"/>
              <a:t>llenwi'r</a:t>
            </a:r>
            <a:r>
              <a:rPr lang="en-GB" dirty="0"/>
              <a:t> </a:t>
            </a:r>
            <a:r>
              <a:rPr lang="en-GB" dirty="0" err="1"/>
              <a:t>lle</a:t>
            </a:r>
            <a:r>
              <a:rPr lang="en-GB" dirty="0"/>
              <a:t> a </a:t>
            </a:r>
            <a:r>
              <a:rPr lang="en-GB" err="1"/>
              <a:t>ddarperir</a:t>
            </a:r>
            <a:r>
              <a:rPr lang="en-GB"/>
              <a:t> i 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</a:t>
            </a:r>
            <a:r>
              <a:rPr lang="en-GB" dirty="0" err="1"/>
              <a:t>yno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dirty="0" err="1"/>
              <a:t>canllaw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chi.
</a:t>
            </a:r>
            <a:endParaRPr lang="en-GB" altLang="cy-GB" b="1" dirty="0"/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53C9B92A-F0CD-4CB8-85AB-69F7272B97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F4B589-3FA6-477A-A229-9FF30990F83C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id="{E7F0691B-9ED4-43B6-934E-F72C73D010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E1489843-5354-4D90-90D1-D7DDFCF11D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Fel</a:t>
            </a:r>
            <a:r>
              <a:rPr lang="en-GB" dirty="0"/>
              <a:t> y </a:t>
            </a:r>
            <a:r>
              <a:rPr lang="en-GB" dirty="0" err="1"/>
              <a:t>gwelwch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 - </a:t>
            </a:r>
            <a:r>
              <a:rPr lang="en-GB" dirty="0" err="1"/>
              <a:t>mae'r</a:t>
            </a:r>
            <a:r>
              <a:rPr lang="en-GB" dirty="0"/>
              <a:t> </a:t>
            </a:r>
            <a:r>
              <a:rPr lang="en-GB" dirty="0" err="1"/>
              <a:t>rhain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ymatebion</a:t>
            </a:r>
            <a:r>
              <a:rPr lang="en-GB" dirty="0"/>
              <a:t> </a:t>
            </a:r>
            <a:r>
              <a:rPr lang="en-GB" dirty="0" err="1"/>
              <a:t>posibl</a:t>
            </a:r>
            <a:r>
              <a:rPr lang="en-GB" dirty="0"/>
              <a:t>. </a:t>
            </a:r>
            <a:r>
              <a:rPr lang="en-GB" dirty="0" err="1"/>
              <a:t>Rhaid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ddarparu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rhestr</a:t>
            </a:r>
            <a:r>
              <a:rPr lang="en-GB" dirty="0"/>
              <a:t> a </a:t>
            </a:r>
            <a:r>
              <a:rPr lang="en-GB" dirty="0" err="1"/>
              <a:t>chynnwys</a:t>
            </a:r>
            <a:r>
              <a:rPr lang="en-GB" dirty="0"/>
              <a:t> </a:t>
            </a:r>
            <a:r>
              <a:rPr lang="en-GB" dirty="0" err="1"/>
              <a:t>rhywfaint</a:t>
            </a:r>
            <a:r>
              <a:rPr lang="en-GB" dirty="0"/>
              <a:t> o </a:t>
            </a:r>
            <a:r>
              <a:rPr lang="en-GB" dirty="0" err="1"/>
              <a:t>fanylion</a:t>
            </a:r>
            <a:r>
              <a:rPr lang="en-GB" dirty="0"/>
              <a:t> – </a:t>
            </a:r>
            <a:r>
              <a:rPr lang="en-GB" dirty="0" err="1"/>
              <a:t>cynlluniwch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ymateb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sicrhau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bod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cynnwys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holl</a:t>
            </a:r>
            <a:r>
              <a:rPr lang="en-GB" dirty="0"/>
              <a:t> </a:t>
            </a:r>
            <a:r>
              <a:rPr lang="en-GB" dirty="0" err="1"/>
              <a:t>syniadau</a:t>
            </a:r>
            <a:r>
              <a:rPr lang="en-GB" dirty="0"/>
              <a:t>, </a:t>
            </a:r>
            <a:r>
              <a:rPr lang="en-GB" dirty="0" err="1"/>
              <a:t>byddai'r</a:t>
            </a:r>
            <a:r>
              <a:rPr lang="en-GB" dirty="0"/>
              <a:t> </a:t>
            </a:r>
            <a:r>
              <a:rPr lang="en-GB" dirty="0" err="1"/>
              <a:t>arholwr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disgwyl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 da </a:t>
            </a:r>
            <a:r>
              <a:rPr lang="en-GB" dirty="0" err="1"/>
              <a:t>gynnwys</a:t>
            </a:r>
            <a:r>
              <a:rPr lang="en-GB" dirty="0"/>
              <a:t> </a:t>
            </a:r>
            <a:r>
              <a:rPr lang="en-GB" dirty="0" err="1"/>
              <a:t>ystod</a:t>
            </a:r>
            <a:r>
              <a:rPr lang="en-GB" dirty="0"/>
              <a:t> o </a:t>
            </a:r>
            <a:r>
              <a:rPr lang="en-GB" dirty="0" err="1"/>
              <a:t>effeithiau</a:t>
            </a:r>
            <a:r>
              <a:rPr lang="en-GB" dirty="0"/>
              <a:t>,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gynnwys</a:t>
            </a:r>
            <a:r>
              <a:rPr lang="en-GB" dirty="0"/>
              <a:t> y </a:t>
            </a:r>
            <a:r>
              <a:rPr lang="en-GB" dirty="0" err="1"/>
              <a:t>corfforol</a:t>
            </a:r>
            <a:r>
              <a:rPr lang="en-GB" dirty="0"/>
              <a:t>, </a:t>
            </a:r>
            <a:r>
              <a:rPr lang="en-GB" dirty="0" err="1"/>
              <a:t>seicolegol</a:t>
            </a:r>
            <a:r>
              <a:rPr lang="en-GB" dirty="0"/>
              <a:t>/</a:t>
            </a:r>
            <a:r>
              <a:rPr lang="en-GB" dirty="0" err="1"/>
              <a:t>emosiynol</a:t>
            </a:r>
            <a:r>
              <a:rPr lang="en-GB" dirty="0"/>
              <a:t>, </a:t>
            </a:r>
            <a:r>
              <a:rPr lang="en-GB" dirty="0" err="1"/>
              <a:t>deallusol</a:t>
            </a:r>
            <a:r>
              <a:rPr lang="en-GB" dirty="0"/>
              <a:t> a </a:t>
            </a:r>
            <a:r>
              <a:rPr lang="en-GB" dirty="0" err="1"/>
              <a:t>chymdeithasol</a:t>
            </a:r>
            <a:r>
              <a:rPr lang="en-GB" dirty="0"/>
              <a:t>.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ymateb</a:t>
            </a:r>
            <a:r>
              <a:rPr lang="en-GB" dirty="0"/>
              <a:t> band 3 marc, </a:t>
            </a:r>
            <a:r>
              <a:rPr lang="en-GB" dirty="0" err="1"/>
              <a:t>byddai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ymateb</a:t>
            </a:r>
            <a:r>
              <a:rPr lang="en-GB" dirty="0"/>
              <a:t> </a:t>
            </a:r>
            <a:r>
              <a:rPr lang="en-GB" dirty="0" err="1"/>
              <a:t>ardderchog</a:t>
            </a:r>
            <a:r>
              <a:rPr lang="en-GB" dirty="0"/>
              <a:t> </a:t>
            </a:r>
            <a:r>
              <a:rPr lang="en-GB" dirty="0" err="1"/>
              <a:t>arnoch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dangos</a:t>
            </a:r>
            <a:r>
              <a:rPr lang="en-GB" dirty="0"/>
              <a:t> </a:t>
            </a:r>
            <a:r>
              <a:rPr lang="en-GB" dirty="0" err="1"/>
              <a:t>gwybodaeth</a:t>
            </a:r>
            <a:r>
              <a:rPr lang="en-GB" dirty="0"/>
              <a:t> a </a:t>
            </a:r>
            <a:r>
              <a:rPr lang="en-GB" dirty="0" err="1"/>
              <a:t>dealltwriaeth</a:t>
            </a:r>
            <a:r>
              <a:rPr lang="en-GB" dirty="0"/>
              <a:t> </a:t>
            </a:r>
            <a:r>
              <a:rPr lang="en-GB" dirty="0" err="1"/>
              <a:t>fanwl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effaith</a:t>
            </a:r>
            <a:r>
              <a:rPr lang="en-GB" dirty="0"/>
              <a:t> </a:t>
            </a:r>
            <a:r>
              <a:rPr lang="en-GB" dirty="0" err="1"/>
              <a:t>bosibl</a:t>
            </a:r>
            <a:r>
              <a:rPr lang="en-GB" dirty="0"/>
              <a:t> y </a:t>
            </a:r>
            <a:r>
              <a:rPr lang="en-GB" dirty="0" err="1"/>
              <a:t>gallai</a:t>
            </a:r>
            <a:r>
              <a:rPr lang="en-GB" dirty="0"/>
              <a:t> bod </a:t>
            </a:r>
            <a:r>
              <a:rPr lang="en-GB" dirty="0" err="1"/>
              <a:t>dros</a:t>
            </a:r>
            <a:r>
              <a:rPr lang="en-GB" dirty="0"/>
              <a:t> </a:t>
            </a:r>
            <a:r>
              <a:rPr lang="en-GB" dirty="0" err="1"/>
              <a:t>bwysau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chael</a:t>
            </a:r>
            <a:r>
              <a:rPr lang="en-GB" dirty="0"/>
              <a:t> </a:t>
            </a:r>
            <a:r>
              <a:rPr lang="en-GB" dirty="0" err="1"/>
              <a:t>drwy</a:t>
            </a:r>
            <a:r>
              <a:rPr lang="en-GB" dirty="0"/>
              <a:t> </a:t>
            </a:r>
            <a:r>
              <a:rPr lang="en-GB" dirty="0" err="1"/>
              <a:t>gydol</a:t>
            </a:r>
            <a:r>
              <a:rPr lang="en-GB" dirty="0"/>
              <a:t> y </a:t>
            </a:r>
            <a:r>
              <a:rPr lang="en-GB" dirty="0" err="1"/>
              <a:t>cylch</a:t>
            </a:r>
            <a:r>
              <a:rPr lang="en-GB" dirty="0"/>
              <a:t> </a:t>
            </a:r>
            <a:r>
              <a:rPr lang="en-GB" dirty="0" err="1"/>
              <a:t>oes</a:t>
            </a:r>
            <a:r>
              <a:rPr lang="en-GB" dirty="0"/>
              <a:t>,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gynnwys</a:t>
            </a:r>
            <a:r>
              <a:rPr lang="en-GB" dirty="0"/>
              <a:t> o </a:t>
            </a:r>
            <a:r>
              <a:rPr lang="en-GB" dirty="0" err="1"/>
              <a:t>leiaf</a:t>
            </a:r>
            <a:r>
              <a:rPr lang="en-GB" dirty="0"/>
              <a:t> </a:t>
            </a:r>
            <a:r>
              <a:rPr lang="en-GB" dirty="0" err="1"/>
              <a:t>dri</a:t>
            </a:r>
            <a:r>
              <a:rPr lang="en-GB" dirty="0"/>
              <a:t> o: </a:t>
            </a:r>
            <a:r>
              <a:rPr lang="en-GB" dirty="0" err="1"/>
              <a:t>corfforol</a:t>
            </a:r>
            <a:r>
              <a:rPr lang="en-GB" dirty="0"/>
              <a:t>, </a:t>
            </a:r>
            <a:r>
              <a:rPr lang="en-GB" dirty="0" err="1"/>
              <a:t>seicolegol</a:t>
            </a:r>
            <a:r>
              <a:rPr lang="en-GB" dirty="0"/>
              <a:t>/</a:t>
            </a:r>
            <a:r>
              <a:rPr lang="en-GB" dirty="0" err="1"/>
              <a:t>emosiynol</a:t>
            </a:r>
            <a:r>
              <a:rPr lang="en-GB" dirty="0"/>
              <a:t>. </a:t>
            </a:r>
            <a:r>
              <a:rPr lang="en-GB" dirty="0" err="1"/>
              <a:t>Agweddau</a:t>
            </a:r>
            <a:r>
              <a:rPr lang="en-GB" dirty="0"/>
              <a:t> </a:t>
            </a:r>
            <a:r>
              <a:rPr lang="en-GB" dirty="0" err="1"/>
              <a:t>deallusol</a:t>
            </a:r>
            <a:r>
              <a:rPr lang="en-GB" dirty="0"/>
              <a:t> a </a:t>
            </a:r>
            <a:r>
              <a:rPr lang="en-GB" dirty="0" err="1"/>
              <a:t>chymdeithasol</a:t>
            </a:r>
            <a:r>
              <a:rPr lang="en-GB" dirty="0"/>
              <a:t>.
</a:t>
            </a:r>
            <a:endParaRPr lang="en-GB" altLang="cy-GB" b="1" dirty="0"/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FB915AA7-8B58-4BB0-ACA4-DCB5FB10B0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F65930-7894-45DE-942B-AB1385558900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olaf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 </a:t>
            </a:r>
            <a:r>
              <a:rPr lang="en-GB" dirty="0" err="1"/>
              <a:t>mae</a:t>
            </a:r>
            <a:r>
              <a:rPr lang="en-GB" dirty="0"/>
              <a:t> 3 </a:t>
            </a:r>
            <a:r>
              <a:rPr lang="en-GB" dirty="0" err="1"/>
              <a:t>rhan</a:t>
            </a:r>
            <a:r>
              <a:rPr lang="en-GB" dirty="0"/>
              <a:t> </a:t>
            </a:r>
            <a:r>
              <a:rPr lang="en-GB" dirty="0" err="1"/>
              <a:t>gyda</a:t>
            </a:r>
            <a:r>
              <a:rPr lang="en-GB" dirty="0"/>
              <a:t> </a:t>
            </a:r>
            <a:r>
              <a:rPr lang="en-GB" dirty="0" err="1"/>
              <a:t>chwestiwn</a:t>
            </a:r>
            <a:r>
              <a:rPr lang="en-GB" dirty="0"/>
              <a:t> 10 marc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</a:t>
            </a:r>
            <a:r>
              <a:rPr lang="en-GB" dirty="0" err="1"/>
              <a:t>drydedd</a:t>
            </a:r>
            <a:r>
              <a:rPr lang="en-GB" dirty="0"/>
              <a:t> ran felly </a:t>
            </a:r>
            <a:r>
              <a:rPr lang="en-GB" dirty="0" err="1"/>
              <a:t>cydbwyswch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amser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weddill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effeithiol</a:t>
            </a:r>
            <a:r>
              <a:rPr lang="en-GB" dirty="0"/>
              <a:t>.
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a) </a:t>
            </a:r>
            <a:r>
              <a:rPr lang="en-GB" dirty="0" err="1"/>
              <a:t>disgrifir</a:t>
            </a:r>
            <a:r>
              <a:rPr lang="en-GB" dirty="0"/>
              <a:t> y </a:t>
            </a:r>
            <a:r>
              <a:rPr lang="en-GB" dirty="0" err="1"/>
              <a:t>gorchymyn</a:t>
            </a:r>
            <a:r>
              <a:rPr lang="en-GB" dirty="0"/>
              <a:t> </a:t>
            </a:r>
            <a:r>
              <a:rPr lang="en-GB" dirty="0" err="1"/>
              <a:t>yma</a:t>
            </a:r>
            <a:r>
              <a:rPr lang="en-GB" dirty="0"/>
              <a:t> ac </a:t>
            </a:r>
            <a:r>
              <a:rPr lang="en-GB" dirty="0" err="1"/>
              <a:t>mae</a:t>
            </a:r>
            <a:r>
              <a:rPr lang="en-GB" dirty="0"/>
              <a:t> tri marc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gael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gyd</a:t>
            </a:r>
            <a:r>
              <a:rPr lang="en-GB" dirty="0"/>
              <a:t> – </a:t>
            </a:r>
            <a:r>
              <a:rPr lang="en-GB" dirty="0" err="1"/>
              <a:t>nid</a:t>
            </a:r>
            <a:r>
              <a:rPr lang="en-GB" dirty="0"/>
              <a:t> </a:t>
            </a:r>
            <a:r>
              <a:rPr lang="en-GB" dirty="0" err="1"/>
              <a:t>yw'n</a:t>
            </a:r>
            <a:r>
              <a:rPr lang="en-GB" dirty="0"/>
              <a:t> </a:t>
            </a:r>
            <a:r>
              <a:rPr lang="en-GB" dirty="0" err="1"/>
              <a:t>gofyn</a:t>
            </a:r>
            <a:r>
              <a:rPr lang="en-GB" dirty="0"/>
              <a:t> am </a:t>
            </a:r>
            <a:r>
              <a:rPr lang="en-GB" dirty="0" err="1"/>
              <a:t>restr</a:t>
            </a:r>
            <a:r>
              <a:rPr lang="en-GB" dirty="0"/>
              <a:t>, felly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roi</a:t>
            </a:r>
            <a:r>
              <a:rPr lang="en-GB" dirty="0"/>
              <a:t> </a:t>
            </a:r>
            <a:r>
              <a:rPr lang="en-GB" dirty="0" err="1"/>
              <a:t>ychydig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o </a:t>
            </a:r>
            <a:r>
              <a:rPr lang="en-GB" dirty="0" err="1"/>
              <a:t>fanylion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rhestr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unig</a:t>
            </a:r>
            <a:r>
              <a:rPr lang="en-GB" dirty="0"/>
              <a:t>.
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960882-D568-4736-A295-391680E7B64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01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0445CEDC-D4B2-4A0C-858E-17899E599F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C8C8BB59-D4A2-478A-A0A6-3E9AAA9BE8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err="1"/>
              <a:t>Dyma’r</a:t>
            </a:r>
            <a:r>
              <a:rPr lang="en-GB" dirty="0"/>
              <a:t>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cwestiwn</a:t>
            </a:r>
            <a:r>
              <a:rPr lang="en-GB" dirty="0"/>
              <a:t> 8(a)</a:t>
            </a:r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90E8F71F-A3C6-45C1-AA80-8FD9C611EC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659CAF-3FD1-4028-B0BC-910D37736EC5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Rhan</a:t>
            </a:r>
            <a:r>
              <a:rPr lang="en-GB" dirty="0"/>
              <a:t> (b) </a:t>
            </a:r>
            <a:r>
              <a:rPr lang="en-GB" dirty="0" err="1"/>
              <a:t>yw'r</a:t>
            </a:r>
            <a:r>
              <a:rPr lang="en-GB" dirty="0"/>
              <a:t>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cyntaf</a:t>
            </a:r>
            <a:r>
              <a:rPr lang="en-GB" dirty="0"/>
              <a:t> </a:t>
            </a:r>
            <a:r>
              <a:rPr lang="en-GB" dirty="0" err="1"/>
              <a:t>a'r</a:t>
            </a:r>
            <a:r>
              <a:rPr lang="en-GB" dirty="0"/>
              <a:t> </a:t>
            </a:r>
            <a:r>
              <a:rPr lang="en-GB" dirty="0" err="1"/>
              <a:t>unig</a:t>
            </a:r>
            <a:r>
              <a:rPr lang="en-GB" dirty="0"/>
              <a:t> </a:t>
            </a:r>
            <a:r>
              <a:rPr lang="en-GB" dirty="0" err="1"/>
              <a:t>gwestiwn</a:t>
            </a:r>
            <a:r>
              <a:rPr lang="en-GB" dirty="0"/>
              <a:t> '</a:t>
            </a:r>
            <a:r>
              <a:rPr lang="en-GB" dirty="0" err="1"/>
              <a:t>dadansoddi</a:t>
            </a:r>
            <a:r>
              <a:rPr lang="en-GB" dirty="0"/>
              <a:t>'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papur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. </a:t>
            </a:r>
            <a:r>
              <a:rPr lang="en-GB" dirty="0" err="1"/>
              <a:t>Dadansoddi</a:t>
            </a:r>
            <a:r>
              <a:rPr lang="en-GB" dirty="0"/>
              <a:t> </a:t>
            </a:r>
            <a:r>
              <a:rPr lang="en-GB" dirty="0" err="1"/>
              <a:t>yw'r</a:t>
            </a:r>
            <a:r>
              <a:rPr lang="en-GB" dirty="0"/>
              <a:t> </a:t>
            </a:r>
            <a:r>
              <a:rPr lang="en-GB" dirty="0" err="1"/>
              <a:t>gair</a:t>
            </a:r>
            <a:r>
              <a:rPr lang="en-GB" dirty="0"/>
              <a:t> </a:t>
            </a:r>
            <a:r>
              <a:rPr lang="en-GB" dirty="0" err="1"/>
              <a:t>gorchymyn</a:t>
            </a:r>
            <a:r>
              <a:rPr lang="en-GB" dirty="0"/>
              <a:t> ac </a:t>
            </a:r>
            <a:r>
              <a:rPr lang="en-GB" dirty="0" err="1"/>
              <a:t>mae'n</a:t>
            </a:r>
            <a:r>
              <a:rPr lang="en-GB" dirty="0"/>
              <a:t> </a:t>
            </a:r>
            <a:r>
              <a:rPr lang="en-GB" dirty="0" err="1"/>
              <a:t>gofyn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archwilio</a:t>
            </a:r>
            <a:r>
              <a:rPr lang="en-GB" dirty="0"/>
              <a:t> </a:t>
            </a:r>
            <a:r>
              <a:rPr lang="en-GB" dirty="0" err="1"/>
              <a:t>sut</a:t>
            </a:r>
            <a:r>
              <a:rPr lang="en-GB" dirty="0"/>
              <a:t> </a:t>
            </a:r>
            <a:r>
              <a:rPr lang="en-GB" dirty="0" err="1"/>
              <a:t>mae'r</a:t>
            </a:r>
            <a:r>
              <a:rPr lang="en-GB" dirty="0"/>
              <a:t> </a:t>
            </a:r>
            <a:r>
              <a:rPr lang="en-GB" dirty="0" err="1"/>
              <a:t>boblogaeth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heneiddio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debygol</a:t>
            </a:r>
            <a:r>
              <a:rPr lang="en-GB" dirty="0"/>
              <a:t> o </a:t>
            </a:r>
            <a:r>
              <a:rPr lang="en-GB" dirty="0" err="1"/>
              <a:t>ddylanwadu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gwasanaethau</a:t>
            </a:r>
            <a:r>
              <a:rPr lang="en-GB" dirty="0"/>
              <a:t> a </a:t>
            </a:r>
            <a:r>
              <a:rPr lang="en-GB" dirty="0" err="1"/>
              <a:t>ddarperir</a:t>
            </a:r>
            <a:r>
              <a:rPr lang="en-GB" dirty="0"/>
              <a:t> </a:t>
            </a:r>
            <a:r>
              <a:rPr lang="en-GB" dirty="0" err="1"/>
              <a:t>yng</a:t>
            </a:r>
            <a:r>
              <a:rPr lang="en-GB" dirty="0"/>
              <a:t> </a:t>
            </a:r>
            <a:r>
              <a:rPr lang="en-GB" dirty="0" err="1"/>
              <a:t>Nghymru</a:t>
            </a:r>
            <a:r>
              <a:rPr lang="en-GB" dirty="0"/>
              <a:t>. Mae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gynnwys</a:t>
            </a:r>
            <a:r>
              <a:rPr lang="en-GB" dirty="0"/>
              <a:t> </a:t>
            </a:r>
            <a:r>
              <a:rPr lang="en-GB" dirty="0" err="1"/>
              <a:t>esboniad</a:t>
            </a:r>
            <a:r>
              <a:rPr lang="en-GB" dirty="0"/>
              <a:t> a </a:t>
            </a:r>
            <a:r>
              <a:rPr lang="en-GB" dirty="0" err="1"/>
              <a:t>dehongliad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</a:t>
            </a:r>
            <a:r>
              <a:rPr lang="en-GB" dirty="0" err="1"/>
              <a:t>marciau</a:t>
            </a:r>
            <a:r>
              <a:rPr lang="en-GB" dirty="0"/>
              <a:t> </a:t>
            </a:r>
            <a:r>
              <a:rPr lang="en-GB" dirty="0" err="1"/>
              <a:t>uchaf</a:t>
            </a:r>
            <a:r>
              <a:rPr lang="en-GB" dirty="0"/>
              <a:t>. Mae </a:t>
            </a:r>
            <a:r>
              <a:rPr lang="en-GB" dirty="0" err="1"/>
              <a:t>cwestiynau</a:t>
            </a:r>
            <a:r>
              <a:rPr lang="en-GB" dirty="0"/>
              <a:t> </a:t>
            </a:r>
            <a:r>
              <a:rPr lang="en-GB" dirty="0" err="1"/>
              <a:t>Dadansoddi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sgil</a:t>
            </a:r>
            <a:r>
              <a:rPr lang="en-GB" dirty="0"/>
              <a:t> </a:t>
            </a:r>
            <a:r>
              <a:rPr lang="en-GB" dirty="0" err="1"/>
              <a:t>arholiadau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</a:t>
            </a:r>
            <a:r>
              <a:rPr lang="en-GB" dirty="0" err="1"/>
              <a:t>cymhleth</a:t>
            </a:r>
            <a:r>
              <a:rPr lang="en-GB" dirty="0"/>
              <a:t> </a:t>
            </a:r>
            <a:r>
              <a:rPr lang="en-GB" dirty="0" err="1"/>
              <a:t>a'r</a:t>
            </a:r>
            <a:r>
              <a:rPr lang="en-GB" dirty="0"/>
              <a:t> </a:t>
            </a:r>
            <a:r>
              <a:rPr lang="en-GB" dirty="0" err="1"/>
              <a:t>rheswm</a:t>
            </a:r>
            <a:r>
              <a:rPr lang="en-GB" dirty="0"/>
              <a:t> y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tuag</a:t>
            </a:r>
            <a:r>
              <a:rPr lang="en-GB" dirty="0"/>
              <a:t> at ran </a:t>
            </a:r>
            <a:r>
              <a:rPr lang="en-GB" dirty="0" err="1"/>
              <a:t>olaf</a:t>
            </a:r>
            <a:r>
              <a:rPr lang="en-GB" dirty="0"/>
              <a:t> y </a:t>
            </a:r>
            <a:r>
              <a:rPr lang="en-GB" dirty="0" err="1"/>
              <a:t>papur</a:t>
            </a:r>
            <a:r>
              <a:rPr lang="en-GB" dirty="0"/>
              <a:t>.
Mae </a:t>
            </a:r>
            <a:r>
              <a:rPr lang="en-GB" dirty="0" err="1"/>
              <a:t>dadansoddi'n</a:t>
            </a:r>
            <a:r>
              <a:rPr lang="en-GB" dirty="0"/>
              <a:t> </a:t>
            </a:r>
            <a:r>
              <a:rPr lang="en-GB" dirty="0" err="1"/>
              <a:t>mynd</a:t>
            </a:r>
            <a:r>
              <a:rPr lang="en-GB" dirty="0"/>
              <a:t> y </a:t>
            </a:r>
            <a:r>
              <a:rPr lang="en-GB" dirty="0" err="1"/>
              <a:t>tu</a:t>
            </a:r>
            <a:r>
              <a:rPr lang="en-GB" dirty="0"/>
              <a:t> </a:t>
            </a:r>
            <a:r>
              <a:rPr lang="en-GB" dirty="0" err="1"/>
              <a:t>hwnt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esbonio</a:t>
            </a:r>
            <a:r>
              <a:rPr lang="en-GB" dirty="0"/>
              <a:t>. </a:t>
            </a:r>
            <a:r>
              <a:rPr lang="en-GB" dirty="0" err="1"/>
              <a:t>Fodd</a:t>
            </a:r>
            <a:r>
              <a:rPr lang="en-GB" dirty="0"/>
              <a:t> </a:t>
            </a:r>
            <a:r>
              <a:rPr lang="en-GB" dirty="0" err="1"/>
              <a:t>bynnag</a:t>
            </a:r>
            <a:r>
              <a:rPr lang="en-GB" dirty="0"/>
              <a:t>, 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awgryma'r</a:t>
            </a:r>
            <a:r>
              <a:rPr lang="en-GB" dirty="0"/>
              <a:t>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sleid</a:t>
            </a:r>
            <a:r>
              <a:rPr lang="en-GB" dirty="0"/>
              <a:t> </a:t>
            </a:r>
            <a:r>
              <a:rPr lang="en-GB" dirty="0" err="1"/>
              <a:t>nesaf</a:t>
            </a:r>
            <a:r>
              <a:rPr lang="en-GB" dirty="0"/>
              <a:t> </a:t>
            </a:r>
            <a:r>
              <a:rPr lang="en-GB" dirty="0" err="1"/>
              <a:t>gellir</a:t>
            </a:r>
            <a:r>
              <a:rPr lang="en-GB" dirty="0"/>
              <a:t> </a:t>
            </a:r>
            <a:r>
              <a:rPr lang="en-GB" dirty="0" err="1"/>
              <a:t>dyfarnu</a:t>
            </a:r>
            <a:r>
              <a:rPr lang="en-GB" dirty="0"/>
              <a:t> </a:t>
            </a:r>
            <a:r>
              <a:rPr lang="en-GB" dirty="0" err="1"/>
              <a:t>hyd</a:t>
            </a:r>
            <a:r>
              <a:rPr lang="en-GB" dirty="0"/>
              <a:t> at 3 marc am </a:t>
            </a:r>
            <a:r>
              <a:rPr lang="en-GB" dirty="0" err="1"/>
              <a:t>ymateb</a:t>
            </a:r>
            <a:r>
              <a:rPr lang="en-GB" dirty="0"/>
              <a:t> da </a:t>
            </a:r>
            <a:r>
              <a:rPr lang="en-GB" dirty="0" err="1"/>
              <a:t>heb</a:t>
            </a:r>
            <a:r>
              <a:rPr lang="en-GB" dirty="0"/>
              <a:t> </a:t>
            </a:r>
            <a:r>
              <a:rPr lang="en-GB" dirty="0" err="1"/>
              <a:t>ddadansoddiadau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ydych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teimlo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allwch</a:t>
            </a:r>
            <a:r>
              <a:rPr lang="en-GB" dirty="0"/>
              <a:t> </a:t>
            </a:r>
            <a:r>
              <a:rPr lang="en-GB" dirty="0" err="1"/>
              <a:t>ddadansoddi</a:t>
            </a:r>
            <a:r>
              <a:rPr lang="en-GB" dirty="0"/>
              <a:t>.
</a:t>
            </a:r>
            <a:r>
              <a:rPr lang="en-GB" dirty="0" err="1"/>
              <a:t>Caniatewch</a:t>
            </a:r>
            <a:r>
              <a:rPr lang="en-GB" dirty="0"/>
              <a:t> 6 </a:t>
            </a:r>
            <a:r>
              <a:rPr lang="en-GB" dirty="0" err="1"/>
              <a:t>munud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chi'ch</a:t>
            </a:r>
            <a:r>
              <a:rPr lang="en-GB" dirty="0"/>
              <a:t> </a:t>
            </a:r>
            <a:r>
              <a:rPr lang="en-GB" dirty="0" err="1"/>
              <a:t>hun</a:t>
            </a:r>
            <a:r>
              <a:rPr lang="en-GB" dirty="0"/>
              <a:t> ac 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dirty="0" err="1"/>
              <a:t>gyda</a:t>
            </a:r>
            <a:r>
              <a:rPr lang="en-GB" dirty="0"/>
              <a:t> </a:t>
            </a:r>
            <a:r>
              <a:rPr lang="en-GB" dirty="0" err="1"/>
              <a:t>gweddill</a:t>
            </a:r>
            <a:r>
              <a:rPr lang="en-GB" dirty="0"/>
              <a:t> y </a:t>
            </a:r>
            <a:r>
              <a:rPr lang="en-GB" dirty="0" err="1"/>
              <a:t>papur</a:t>
            </a:r>
            <a:r>
              <a:rPr lang="en-GB" dirty="0"/>
              <a:t>, </a:t>
            </a:r>
            <a:r>
              <a:rPr lang="en-GB" dirty="0" err="1"/>
              <a:t>atgoffwch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hun</a:t>
            </a:r>
            <a:r>
              <a:rPr lang="en-GB" dirty="0"/>
              <a:t> bod y </a:t>
            </a:r>
            <a:r>
              <a:rPr lang="en-GB" dirty="0" err="1"/>
              <a:t>llinellau</a:t>
            </a:r>
            <a:r>
              <a:rPr lang="en-GB" dirty="0"/>
              <a:t> a </a:t>
            </a:r>
            <a:r>
              <a:rPr lang="en-GB" dirty="0" err="1"/>
              <a:t>ddarperir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ganllawiau</a:t>
            </a:r>
            <a:r>
              <a:rPr lang="en-GB" dirty="0"/>
              <a:t> </a:t>
            </a:r>
            <a:r>
              <a:rPr lang="en-GB" dirty="0" err="1"/>
              <a:t>manwl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</a:t>
            </a:r>
            <a:r>
              <a:rPr lang="en-GB" dirty="0" err="1"/>
              <a:t>marciau</a:t>
            </a:r>
            <a:r>
              <a:rPr lang="en-GB" dirty="0"/>
              <a:t> a </a:t>
            </a:r>
            <a:r>
              <a:rPr lang="en-GB" dirty="0" err="1"/>
              <a:t>ddyfarnwyd</a:t>
            </a:r>
            <a:r>
              <a:rPr lang="en-GB" dirty="0"/>
              <a:t> </a:t>
            </a:r>
            <a:r>
              <a:rPr lang="en-GB" dirty="0" err="1"/>
              <a:t>a'u</a:t>
            </a:r>
            <a:r>
              <a:rPr lang="en-GB" dirty="0"/>
              <a:t> bod </a:t>
            </a:r>
            <a:r>
              <a:rPr lang="en-GB" dirty="0" err="1"/>
              <a:t>yno</a:t>
            </a:r>
            <a:r>
              <a:rPr lang="en-GB" dirty="0"/>
              <a:t> </a:t>
            </a:r>
            <a:r>
              <a:rPr lang="en-GB" dirty="0" err="1"/>
              <a:t>i'ch</a:t>
            </a:r>
            <a:r>
              <a:rPr lang="en-GB" dirty="0"/>
              <a:t> </a:t>
            </a:r>
            <a:r>
              <a:rPr lang="en-GB" dirty="0" err="1"/>
              <a:t>helpu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960882-D568-4736-A295-391680E7B64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10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094F9644-5135-4535-BB28-C5BE6EDE37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97F51424-6F82-4951-8450-7CF014718B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 b="0" dirty="0" err="1"/>
              <a:t>Darllenwch</a:t>
            </a:r>
            <a:r>
              <a:rPr lang="en-GB" altLang="cy-GB" b="0" dirty="0"/>
              <a:t> y </a:t>
            </a:r>
            <a:r>
              <a:rPr lang="en-GB" altLang="cy-GB" b="0" dirty="0" err="1"/>
              <a:t>clawr</a:t>
            </a:r>
            <a:r>
              <a:rPr lang="en-GB" altLang="cy-GB" b="0" dirty="0"/>
              <a:t> </a:t>
            </a:r>
            <a:r>
              <a:rPr lang="en-GB" altLang="cy-GB" b="0" dirty="0" err="1"/>
              <a:t>blaen</a:t>
            </a:r>
            <a:r>
              <a:rPr lang="en-GB" altLang="cy-GB" b="0" dirty="0"/>
              <a:t>! </a:t>
            </a:r>
            <a:r>
              <a:rPr lang="en-GB" altLang="cy-GB" b="0" dirty="0" err="1"/>
              <a:t>Peidiwch</a:t>
            </a:r>
            <a:r>
              <a:rPr lang="en-GB" altLang="cy-GB" b="0" dirty="0"/>
              <a:t> â </a:t>
            </a:r>
            <a:r>
              <a:rPr lang="en-GB" altLang="cy-GB" b="0" dirty="0" err="1"/>
              <a:t>thybio</a:t>
            </a:r>
            <a:r>
              <a:rPr lang="en-GB" altLang="cy-GB" b="0" dirty="0"/>
              <a:t> bod </a:t>
            </a:r>
            <a:r>
              <a:rPr lang="en-GB" altLang="cy-GB" b="0" dirty="0" err="1"/>
              <a:t>hwn</a:t>
            </a:r>
            <a:r>
              <a:rPr lang="en-GB" altLang="cy-GB" b="0" dirty="0"/>
              <a:t> </a:t>
            </a:r>
            <a:r>
              <a:rPr lang="en-GB" altLang="cy-GB" b="0" dirty="0" err="1"/>
              <a:t>yr</a:t>
            </a:r>
            <a:r>
              <a:rPr lang="en-GB" altLang="cy-GB" b="0" dirty="0"/>
              <a:t> un </a:t>
            </a:r>
            <a:r>
              <a:rPr lang="en-GB" altLang="cy-GB" b="0" dirty="0" err="1"/>
              <a:t>fath</a:t>
            </a:r>
            <a:r>
              <a:rPr lang="en-GB" altLang="cy-GB" b="0" dirty="0"/>
              <a:t> â </a:t>
            </a:r>
            <a:r>
              <a:rPr lang="en-GB" altLang="cy-GB" b="0" dirty="0" err="1"/>
              <a:t>phapurau</a:t>
            </a:r>
            <a:r>
              <a:rPr lang="en-GB" altLang="cy-GB" b="0" dirty="0"/>
              <a:t> </a:t>
            </a:r>
            <a:r>
              <a:rPr lang="en-GB" altLang="cy-GB" b="0" dirty="0" err="1"/>
              <a:t>arholiad</a:t>
            </a:r>
            <a:r>
              <a:rPr lang="en-GB" altLang="cy-GB" b="0" dirty="0"/>
              <a:t> </a:t>
            </a:r>
            <a:r>
              <a:rPr lang="en-GB" altLang="cy-GB" b="0" dirty="0" err="1"/>
              <a:t>eraill</a:t>
            </a:r>
            <a:r>
              <a:rPr lang="en-GB" altLang="cy-GB" b="0" dirty="0"/>
              <a:t>. </a:t>
            </a:r>
            <a:r>
              <a:rPr lang="en-GB" altLang="cy-GB" b="0" dirty="0" err="1"/>
              <a:t>Mae'r</a:t>
            </a:r>
            <a:r>
              <a:rPr lang="en-GB" altLang="cy-GB" b="0" dirty="0"/>
              <a:t> </a:t>
            </a:r>
            <a:r>
              <a:rPr lang="en-GB" altLang="cy-GB" b="0" dirty="0" err="1"/>
              <a:t>papur</a:t>
            </a:r>
            <a:r>
              <a:rPr lang="en-GB" altLang="cy-GB" b="0" dirty="0"/>
              <a:t> </a:t>
            </a:r>
            <a:r>
              <a:rPr lang="en-GB" altLang="cy-GB" b="0" dirty="0" err="1"/>
              <a:t>hwn</a:t>
            </a:r>
            <a:r>
              <a:rPr lang="en-GB" altLang="cy-GB" b="0" dirty="0"/>
              <a:t> </a:t>
            </a:r>
            <a:r>
              <a:rPr lang="en-GB" altLang="cy-GB" b="0" dirty="0" err="1"/>
              <a:t>yn</a:t>
            </a:r>
            <a:r>
              <a:rPr lang="en-GB" altLang="cy-GB" b="0" dirty="0"/>
              <a:t> </a:t>
            </a:r>
            <a:r>
              <a:rPr lang="en-GB" altLang="cy-GB" b="0" dirty="0" err="1"/>
              <a:t>nodi'n</a:t>
            </a:r>
            <a:r>
              <a:rPr lang="en-GB" altLang="cy-GB" b="0" dirty="0"/>
              <a:t> </a:t>
            </a:r>
            <a:r>
              <a:rPr lang="en-GB" altLang="cy-GB" b="0" dirty="0" err="1"/>
              <a:t>glir</a:t>
            </a:r>
            <a:r>
              <a:rPr lang="en-GB" altLang="cy-GB" b="0" dirty="0"/>
              <a:t> bod </a:t>
            </a:r>
            <a:r>
              <a:rPr lang="en-GB" altLang="cy-GB" b="0" dirty="0" err="1"/>
              <a:t>rhaid</a:t>
            </a:r>
            <a:r>
              <a:rPr lang="en-GB" altLang="cy-GB" b="0" dirty="0"/>
              <a:t> </a:t>
            </a:r>
            <a:r>
              <a:rPr lang="en-GB" altLang="cy-GB" b="0" dirty="0" err="1"/>
              <a:t>i</a:t>
            </a:r>
            <a:r>
              <a:rPr lang="en-GB" altLang="cy-GB" b="0" dirty="0"/>
              <a:t> chi </a:t>
            </a:r>
            <a:r>
              <a:rPr lang="en-GB" altLang="cy-GB" b="0" dirty="0" err="1"/>
              <a:t>ateb</a:t>
            </a:r>
            <a:r>
              <a:rPr lang="en-GB" altLang="cy-GB" b="0" dirty="0"/>
              <a:t> </a:t>
            </a:r>
            <a:r>
              <a:rPr lang="en-GB" altLang="cy-GB" b="0" dirty="0" err="1"/>
              <a:t>pob</a:t>
            </a:r>
            <a:r>
              <a:rPr lang="en-GB" altLang="cy-GB" b="0" dirty="0"/>
              <a:t> </a:t>
            </a:r>
            <a:r>
              <a:rPr lang="en-GB" altLang="cy-GB" b="0" dirty="0" err="1"/>
              <a:t>cwestiwn</a:t>
            </a:r>
            <a:r>
              <a:rPr lang="en-GB" altLang="cy-GB" b="0" dirty="0"/>
              <a:t>, a </a:t>
            </a:r>
            <a:r>
              <a:rPr lang="en-GB" altLang="cy-GB" b="0" dirty="0" err="1"/>
              <a:t>dylech</a:t>
            </a:r>
            <a:r>
              <a:rPr lang="en-GB" altLang="cy-GB" b="0" dirty="0"/>
              <a:t> chi </a:t>
            </a:r>
            <a:r>
              <a:rPr lang="en-GB" altLang="cy-GB" b="0" dirty="0" err="1"/>
              <a:t>ateb</a:t>
            </a:r>
            <a:r>
              <a:rPr lang="en-GB" altLang="cy-GB" b="0" dirty="0"/>
              <a:t> y </a:t>
            </a:r>
            <a:r>
              <a:rPr lang="en-GB" altLang="cy-GB" b="0" dirty="0" err="1"/>
              <a:t>cwestiynau</a:t>
            </a:r>
            <a:r>
              <a:rPr lang="en-GB" altLang="cy-GB" b="0" dirty="0"/>
              <a:t> </a:t>
            </a:r>
            <a:r>
              <a:rPr lang="en-GB" altLang="cy-GB" b="0" dirty="0" err="1"/>
              <a:t>yn</a:t>
            </a:r>
            <a:r>
              <a:rPr lang="en-GB" altLang="cy-GB" b="0" dirty="0"/>
              <a:t> y </a:t>
            </a:r>
            <a:r>
              <a:rPr lang="en-GB" altLang="cy-GB" b="0" dirty="0" err="1"/>
              <a:t>lleoedd</a:t>
            </a:r>
            <a:r>
              <a:rPr lang="en-GB" altLang="cy-GB" b="0" dirty="0"/>
              <a:t> </a:t>
            </a:r>
            <a:r>
              <a:rPr lang="en-GB" altLang="cy-GB" b="0" dirty="0" err="1"/>
              <a:t>gwag</a:t>
            </a:r>
            <a:r>
              <a:rPr lang="en-GB" altLang="cy-GB" b="0" dirty="0"/>
              <a:t> </a:t>
            </a:r>
            <a:r>
              <a:rPr lang="en-GB" altLang="cy-GB" b="0" dirty="0" err="1"/>
              <a:t>priodol</a:t>
            </a:r>
            <a:r>
              <a:rPr lang="en-GB" altLang="cy-GB" b="0" dirty="0"/>
              <a:t> – </a:t>
            </a:r>
            <a:r>
              <a:rPr lang="en-GB" altLang="cy-GB" b="0" dirty="0" err="1"/>
              <a:t>os</a:t>
            </a:r>
            <a:r>
              <a:rPr lang="en-GB" altLang="cy-GB" b="0" dirty="0"/>
              <a:t> </a:t>
            </a:r>
            <a:r>
              <a:rPr lang="en-GB" altLang="cy-GB" b="0" dirty="0" err="1"/>
              <a:t>oes</a:t>
            </a:r>
            <a:r>
              <a:rPr lang="en-GB" altLang="cy-GB" b="0" dirty="0"/>
              <a:t> </a:t>
            </a:r>
            <a:r>
              <a:rPr lang="en-GB" altLang="cy-GB" b="0" dirty="0" err="1"/>
              <a:t>angen</a:t>
            </a:r>
            <a:r>
              <a:rPr lang="en-GB" altLang="cy-GB" b="0" dirty="0"/>
              <a:t> </a:t>
            </a:r>
            <a:r>
              <a:rPr lang="en-GB" altLang="cy-GB" b="0" dirty="0" err="1"/>
              <a:t>mwy</a:t>
            </a:r>
            <a:r>
              <a:rPr lang="en-GB" altLang="cy-GB" b="0" dirty="0"/>
              <a:t> o le, </a:t>
            </a:r>
            <a:r>
              <a:rPr lang="en-GB" altLang="cy-GB" b="0" dirty="0" err="1"/>
              <a:t>mae</a:t>
            </a:r>
            <a:r>
              <a:rPr lang="en-GB" altLang="cy-GB" b="0" dirty="0"/>
              <a:t> </a:t>
            </a:r>
            <a:r>
              <a:rPr lang="en-GB" altLang="cy-GB" b="0" dirty="0" err="1"/>
              <a:t>tudalennau</a:t>
            </a:r>
            <a:r>
              <a:rPr lang="en-GB" altLang="cy-GB" b="0" dirty="0"/>
              <a:t> </a:t>
            </a:r>
            <a:r>
              <a:rPr lang="en-GB" altLang="cy-GB" b="0" dirty="0" err="1"/>
              <a:t>ychwanegol</a:t>
            </a:r>
            <a:r>
              <a:rPr lang="en-GB" altLang="cy-GB" b="0" dirty="0"/>
              <a:t> </a:t>
            </a:r>
            <a:r>
              <a:rPr lang="en-GB" altLang="cy-GB" b="0" dirty="0" err="1"/>
              <a:t>yng</a:t>
            </a:r>
            <a:r>
              <a:rPr lang="en-GB" altLang="cy-GB" b="0" dirty="0"/>
              <a:t> </a:t>
            </a:r>
            <a:r>
              <a:rPr lang="en-GB" altLang="cy-GB" b="0" dirty="0" err="1"/>
              <a:t>nghefn</a:t>
            </a:r>
            <a:r>
              <a:rPr lang="en-GB" altLang="cy-GB" b="0" dirty="0"/>
              <a:t> y </a:t>
            </a:r>
            <a:r>
              <a:rPr lang="en-GB" altLang="cy-GB" b="0" dirty="0" err="1"/>
              <a:t>papur</a:t>
            </a:r>
            <a:r>
              <a:rPr lang="en-GB" altLang="cy-GB" b="0" dirty="0"/>
              <a:t>. </a:t>
            </a:r>
          </a:p>
          <a:p>
            <a:pPr>
              <a:spcBef>
                <a:spcPct val="0"/>
              </a:spcBef>
            </a:pPr>
            <a:endParaRPr lang="en-GB" altLang="cy-GB" b="0" dirty="0"/>
          </a:p>
          <a:p>
            <a:pPr>
              <a:spcBef>
                <a:spcPct val="0"/>
              </a:spcBef>
            </a:pPr>
            <a:r>
              <a:rPr lang="en-GB" altLang="cy-GB" b="0" dirty="0"/>
              <a:t>Fe </a:t>
            </a:r>
            <a:r>
              <a:rPr lang="en-GB" altLang="cy-GB" b="0" dirty="0" err="1"/>
              <a:t>welwch</a:t>
            </a:r>
            <a:r>
              <a:rPr lang="en-GB" altLang="cy-GB" b="0" dirty="0"/>
              <a:t> chi </a:t>
            </a:r>
            <a:r>
              <a:rPr lang="en-GB" altLang="cy-GB" b="0" dirty="0" err="1"/>
              <a:t>fod</a:t>
            </a:r>
            <a:r>
              <a:rPr lang="en-GB" altLang="cy-GB" b="0" dirty="0"/>
              <a:t> </a:t>
            </a:r>
            <a:r>
              <a:rPr lang="en-GB" altLang="cy-GB" b="0" dirty="0" err="1"/>
              <a:t>amseroedd</a:t>
            </a:r>
            <a:r>
              <a:rPr lang="en-GB" altLang="cy-GB" b="0" dirty="0"/>
              <a:t> </a:t>
            </a:r>
            <a:r>
              <a:rPr lang="en-GB" altLang="cy-GB" b="0" dirty="0" err="1"/>
              <a:t>wedi'u</a:t>
            </a:r>
            <a:r>
              <a:rPr lang="en-GB" altLang="cy-GB" b="0" dirty="0"/>
              <a:t> </a:t>
            </a:r>
            <a:r>
              <a:rPr lang="en-GB" altLang="cy-GB" b="0" dirty="0" err="1"/>
              <a:t>hawgrymu</a:t>
            </a:r>
            <a:r>
              <a:rPr lang="en-GB" altLang="cy-GB" b="0" dirty="0"/>
              <a:t> </a:t>
            </a:r>
            <a:r>
              <a:rPr lang="en-GB" altLang="cy-GB" b="0" dirty="0" err="1"/>
              <a:t>i</a:t>
            </a:r>
            <a:r>
              <a:rPr lang="en-GB" altLang="cy-GB" b="0" dirty="0"/>
              <a:t> </a:t>
            </a:r>
            <a:r>
              <a:rPr lang="en-GB" altLang="cy-GB" b="0" dirty="0" err="1"/>
              <a:t>gwblhau</a:t>
            </a:r>
            <a:r>
              <a:rPr lang="en-GB" altLang="cy-GB" b="0" dirty="0"/>
              <a:t> </a:t>
            </a:r>
            <a:r>
              <a:rPr lang="en-GB" altLang="cy-GB" b="0" dirty="0" err="1"/>
              <a:t>pob</a:t>
            </a:r>
            <a:r>
              <a:rPr lang="en-GB" altLang="cy-GB" b="0" dirty="0"/>
              <a:t> </a:t>
            </a:r>
            <a:r>
              <a:rPr lang="en-GB" altLang="cy-GB" b="0" dirty="0" err="1"/>
              <a:t>cwestiwn</a:t>
            </a:r>
            <a:r>
              <a:rPr lang="en-GB" altLang="cy-GB" b="0" dirty="0"/>
              <a:t> </a:t>
            </a:r>
            <a:r>
              <a:rPr lang="en-GB" altLang="cy-GB" b="0" dirty="0" err="1"/>
              <a:t>wrth</a:t>
            </a:r>
            <a:r>
              <a:rPr lang="en-GB" altLang="cy-GB" b="0" dirty="0"/>
              <a:t> </a:t>
            </a:r>
            <a:r>
              <a:rPr lang="en-GB" altLang="cy-GB" b="0" dirty="0" err="1"/>
              <a:t>i</a:t>
            </a:r>
            <a:r>
              <a:rPr lang="en-GB" altLang="cy-GB" b="0" dirty="0"/>
              <a:t> </a:t>
            </a:r>
            <a:r>
              <a:rPr lang="en-GB" altLang="cy-GB" b="0" dirty="0" err="1"/>
              <a:t>ni</a:t>
            </a:r>
            <a:r>
              <a:rPr lang="en-GB" altLang="cy-GB" b="0" dirty="0"/>
              <a:t> fynd </a:t>
            </a:r>
            <a:r>
              <a:rPr lang="en-GB" altLang="cy-GB" b="0" dirty="0" err="1"/>
              <a:t>drwy'r</a:t>
            </a:r>
            <a:r>
              <a:rPr lang="en-GB" altLang="cy-GB" b="0" dirty="0"/>
              <a:t> </a:t>
            </a:r>
            <a:r>
              <a:rPr lang="en-GB" altLang="cy-GB" b="0" dirty="0" err="1"/>
              <a:t>papur</a:t>
            </a:r>
            <a:r>
              <a:rPr lang="en-GB" altLang="cy-GB" b="0" dirty="0"/>
              <a:t> </a:t>
            </a:r>
            <a:r>
              <a:rPr lang="en-GB" altLang="cy-GB" b="0" dirty="0" err="1"/>
              <a:t>hwn</a:t>
            </a:r>
            <a:r>
              <a:rPr lang="en-GB" altLang="cy-GB" b="0" dirty="0"/>
              <a:t>; </a:t>
            </a:r>
            <a:r>
              <a:rPr lang="en-GB" altLang="cy-GB" b="0" dirty="0" err="1"/>
              <a:t>sylwch</a:t>
            </a:r>
            <a:r>
              <a:rPr lang="en-GB" altLang="cy-GB" b="0" dirty="0"/>
              <a:t> </a:t>
            </a:r>
            <a:r>
              <a:rPr lang="en-GB" altLang="cy-GB" b="0" dirty="0" err="1"/>
              <a:t>fod</a:t>
            </a:r>
            <a:r>
              <a:rPr lang="en-GB" altLang="cy-GB" b="0" dirty="0"/>
              <a:t> </a:t>
            </a:r>
            <a:r>
              <a:rPr lang="en-GB" altLang="cy-GB" b="0" dirty="0" err="1"/>
              <a:t>hyn</a:t>
            </a:r>
            <a:r>
              <a:rPr lang="en-GB" altLang="cy-GB" b="0" dirty="0"/>
              <a:t> </a:t>
            </a:r>
            <a:r>
              <a:rPr lang="en-GB" altLang="cy-GB" b="0" dirty="0" err="1"/>
              <a:t>wedi'i</a:t>
            </a:r>
            <a:r>
              <a:rPr lang="en-GB" altLang="cy-GB" b="0" dirty="0"/>
              <a:t> </a:t>
            </a:r>
            <a:r>
              <a:rPr lang="en-GB" altLang="cy-GB" b="0" dirty="0" err="1"/>
              <a:t>ddylunio</a:t>
            </a:r>
            <a:r>
              <a:rPr lang="en-GB" altLang="cy-GB" b="0" dirty="0"/>
              <a:t> at </a:t>
            </a:r>
            <a:r>
              <a:rPr lang="en-GB" altLang="cy-GB" b="0" dirty="0" err="1"/>
              <a:t>ddibenion</a:t>
            </a:r>
            <a:r>
              <a:rPr lang="en-GB" altLang="cy-GB" b="0" dirty="0"/>
              <a:t> y </a:t>
            </a:r>
            <a:r>
              <a:rPr lang="en-GB" altLang="cy-GB" b="0" dirty="0" err="1"/>
              <a:t>gweithgaredd</a:t>
            </a:r>
            <a:r>
              <a:rPr lang="en-GB" altLang="cy-GB" b="0" dirty="0"/>
              <a:t> </a:t>
            </a:r>
            <a:r>
              <a:rPr lang="en-GB" altLang="cy-GB" b="0" dirty="0" err="1"/>
              <a:t>hwn</a:t>
            </a:r>
            <a:r>
              <a:rPr lang="en-GB" altLang="cy-GB" b="0" dirty="0"/>
              <a:t> </a:t>
            </a:r>
            <a:r>
              <a:rPr lang="en-GB" altLang="cy-GB" b="0" dirty="0" err="1"/>
              <a:t>yn</a:t>
            </a:r>
            <a:r>
              <a:rPr lang="en-GB" altLang="cy-GB" b="0" dirty="0"/>
              <a:t> </a:t>
            </a:r>
            <a:r>
              <a:rPr lang="en-GB" altLang="cy-GB" b="0" dirty="0" err="1"/>
              <a:t>unig</a:t>
            </a:r>
            <a:r>
              <a:rPr lang="en-GB" altLang="cy-GB" b="0" dirty="0"/>
              <a:t>.</a:t>
            </a:r>
          </a:p>
          <a:p>
            <a:pPr>
              <a:spcBef>
                <a:spcPct val="0"/>
              </a:spcBef>
            </a:pPr>
            <a:endParaRPr lang="en-GB" altLang="cy-GB" dirty="0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8FE2856F-649D-41D6-BD95-CB9287481F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E87177-AC62-4FC4-B898-758EAE09530C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>
            <a:extLst>
              <a:ext uri="{FF2B5EF4-FFF2-40B4-BE49-F238E27FC236}">
                <a16:creationId xmlns:a16="http://schemas.microsoft.com/office/drawing/2014/main" id="{B2C7DB49-CC4E-4B03-9531-8CD61E7A7E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id="{77E14A57-5123-4D17-B721-D4C5AB874C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Fel</a:t>
            </a:r>
            <a:r>
              <a:rPr lang="en-GB" dirty="0"/>
              <a:t> y </a:t>
            </a:r>
            <a:r>
              <a:rPr lang="en-GB" dirty="0" err="1"/>
              <a:t>gwelwch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, </a:t>
            </a:r>
            <a:r>
              <a:rPr lang="en-GB" dirty="0" err="1"/>
              <a:t>gellir</a:t>
            </a:r>
            <a:r>
              <a:rPr lang="en-GB" dirty="0"/>
              <a:t> </a:t>
            </a:r>
            <a:r>
              <a:rPr lang="en-GB" dirty="0" err="1"/>
              <a:t>rhoi</a:t>
            </a:r>
            <a:r>
              <a:rPr lang="en-GB" dirty="0"/>
              <a:t> </a:t>
            </a:r>
            <a:r>
              <a:rPr lang="en-GB" dirty="0" err="1"/>
              <a:t>hyd</a:t>
            </a:r>
            <a:r>
              <a:rPr lang="en-GB" dirty="0"/>
              <a:t> at 3 marc </a:t>
            </a:r>
            <a:r>
              <a:rPr lang="en-GB" dirty="0" err="1"/>
              <a:t>i</a:t>
            </a:r>
            <a:r>
              <a:rPr lang="en-GB" dirty="0"/>
              <a:t> chi am </a:t>
            </a:r>
            <a:r>
              <a:rPr lang="en-GB" dirty="0" err="1"/>
              <a:t>ymateb</a:t>
            </a:r>
            <a:r>
              <a:rPr lang="en-GB" dirty="0"/>
              <a:t> da </a:t>
            </a:r>
            <a:r>
              <a:rPr lang="en-GB" dirty="0" err="1"/>
              <a:t>heb</a:t>
            </a:r>
            <a:r>
              <a:rPr lang="en-GB" dirty="0"/>
              <a:t> </a:t>
            </a:r>
            <a:r>
              <a:rPr lang="en-GB" dirty="0" err="1"/>
              <a:t>allu</a:t>
            </a:r>
            <a:r>
              <a:rPr lang="en-GB" dirty="0"/>
              <a:t> </a:t>
            </a:r>
            <a:r>
              <a:rPr lang="en-GB" dirty="0" err="1"/>
              <a:t>dadansoddi</a:t>
            </a:r>
            <a:r>
              <a:rPr lang="en-GB" dirty="0"/>
              <a:t> a </a:t>
            </a:r>
            <a:r>
              <a:rPr lang="en-GB" dirty="0" err="1"/>
              <a:t>llunio</a:t>
            </a:r>
            <a:r>
              <a:rPr lang="en-GB" dirty="0"/>
              <a:t> barn. </a:t>
            </a:r>
            <a:r>
              <a:rPr lang="en-GB" dirty="0" err="1"/>
              <a:t>Gallech</a:t>
            </a:r>
            <a:r>
              <a:rPr lang="en-GB" dirty="0"/>
              <a:t> chi </a:t>
            </a:r>
            <a:r>
              <a:rPr lang="en-GB" dirty="0" err="1"/>
              <a:t>hyd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oed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 </a:t>
            </a:r>
            <a:r>
              <a:rPr lang="en-GB" dirty="0" err="1"/>
              <a:t>rhannau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 </a:t>
            </a:r>
            <a:r>
              <a:rPr lang="en-GB" dirty="0" err="1"/>
              <a:t>drwy</a:t>
            </a:r>
            <a:r>
              <a:rPr lang="en-GB" dirty="0"/>
              <a:t> </a:t>
            </a:r>
            <a:r>
              <a:rPr lang="en-GB" dirty="0" err="1"/>
              <a:t>wybodaeth</a:t>
            </a:r>
            <a:r>
              <a:rPr lang="en-GB" dirty="0"/>
              <a:t> </a:t>
            </a:r>
            <a:r>
              <a:rPr lang="en-GB" dirty="0" err="1"/>
              <a:t>gyffredinol</a:t>
            </a:r>
            <a:r>
              <a:rPr lang="en-GB" dirty="0"/>
              <a:t> am </a:t>
            </a:r>
            <a:r>
              <a:rPr lang="en-GB" dirty="0" err="1"/>
              <a:t>fater</a:t>
            </a:r>
            <a:r>
              <a:rPr lang="en-GB" dirty="0"/>
              <a:t> </a:t>
            </a:r>
            <a:r>
              <a:rPr lang="en-GB" dirty="0" err="1"/>
              <a:t>cyfoes</a:t>
            </a:r>
            <a:r>
              <a:rPr lang="en-GB" dirty="0"/>
              <a:t> y </a:t>
            </a:r>
            <a:r>
              <a:rPr lang="en-GB" dirty="0" err="1"/>
              <a:t>boblogaeth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Heneiddio</a:t>
            </a:r>
            <a:r>
              <a:rPr lang="en-GB" dirty="0"/>
              <a:t>.
</a:t>
            </a:r>
            <a:endParaRPr lang="en-GB" altLang="cy-GB" dirty="0"/>
          </a:p>
        </p:txBody>
      </p:sp>
      <p:sp>
        <p:nvSpPr>
          <p:cNvPr id="78852" name="Slide Number Placeholder 3">
            <a:extLst>
              <a:ext uri="{FF2B5EF4-FFF2-40B4-BE49-F238E27FC236}">
                <a16:creationId xmlns:a16="http://schemas.microsoft.com/office/drawing/2014/main" id="{47A91B7C-A8BF-4385-8A61-947A7CADC5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610C83-AA09-455D-8336-37532ECD1081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B5543519-22DE-403C-8FE2-95C038FDDE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738D932A-34B0-4634-A7ED-873C340629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err="1"/>
              <a:t>Tanlinellwch</a:t>
            </a:r>
            <a:r>
              <a:rPr lang="en-GB" dirty="0"/>
              <a:t> y </a:t>
            </a:r>
            <a:r>
              <a:rPr lang="en-GB" dirty="0" err="1"/>
              <a:t>ferf</a:t>
            </a:r>
            <a:r>
              <a:rPr lang="en-GB" dirty="0"/>
              <a:t> </a:t>
            </a:r>
            <a:r>
              <a:rPr lang="en-GB" dirty="0" err="1"/>
              <a:t>gorchymyn</a:t>
            </a:r>
            <a:r>
              <a:rPr lang="en-GB" dirty="0"/>
              <a:t> ‘</a:t>
            </a:r>
            <a:r>
              <a:rPr lang="en-GB" dirty="0" err="1"/>
              <a:t>aseswch</a:t>
            </a:r>
            <a:r>
              <a:rPr lang="en-GB" dirty="0"/>
              <a:t>’ </a:t>
            </a:r>
            <a:r>
              <a:rPr lang="en-GB" dirty="0" err="1"/>
              <a:t>cyn</a:t>
            </a:r>
            <a:r>
              <a:rPr lang="en-GB" dirty="0"/>
              <a:t> </a:t>
            </a:r>
            <a:r>
              <a:rPr lang="en-GB" dirty="0" err="1"/>
              <a:t>dechrau</a:t>
            </a:r>
            <a:r>
              <a:rPr lang="en-GB" dirty="0"/>
              <a:t>.
O ran </a:t>
            </a:r>
            <a:r>
              <a:rPr lang="en-GB" dirty="0" err="1"/>
              <a:t>cwestiwn</a:t>
            </a:r>
            <a:r>
              <a:rPr lang="en-GB" dirty="0"/>
              <a:t> 8 </a:t>
            </a:r>
            <a:r>
              <a:rPr lang="en-GB" dirty="0" err="1"/>
              <a:t>rhan</a:t>
            </a:r>
            <a:r>
              <a:rPr lang="en-GB" dirty="0"/>
              <a:t> (b) Mae </a:t>
            </a:r>
            <a:r>
              <a:rPr lang="en-GB" dirty="0" err="1"/>
              <a:t>asesu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sgil</a:t>
            </a:r>
            <a:r>
              <a:rPr lang="en-GB" dirty="0"/>
              <a:t> </a:t>
            </a:r>
            <a:r>
              <a:rPr lang="en-GB" dirty="0" err="1"/>
              <a:t>arholiad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</a:t>
            </a:r>
            <a:r>
              <a:rPr lang="en-GB" dirty="0" err="1"/>
              <a:t>cymhleth</a:t>
            </a:r>
            <a:r>
              <a:rPr lang="en-GB" dirty="0"/>
              <a:t> a </a:t>
            </a:r>
            <a:r>
              <a:rPr lang="en-GB" dirty="0" err="1"/>
              <a:t>bydd</a:t>
            </a:r>
            <a:r>
              <a:rPr lang="en-GB" dirty="0"/>
              <a:t>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olaf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holl</a:t>
            </a:r>
            <a:r>
              <a:rPr lang="en-GB" dirty="0"/>
              <a:t> </a:t>
            </a:r>
            <a:r>
              <a:rPr lang="en-GB" dirty="0" err="1"/>
              <a:t>bapurau</a:t>
            </a:r>
            <a:r>
              <a:rPr lang="en-GB" dirty="0"/>
              <a:t> TGAU Iechyd a </a:t>
            </a:r>
            <a:r>
              <a:rPr lang="en-GB" dirty="0" err="1"/>
              <a:t>Gofal</a:t>
            </a:r>
            <a:r>
              <a:rPr lang="en-GB" dirty="0"/>
              <a:t> </a:t>
            </a:r>
            <a:r>
              <a:rPr lang="en-GB" dirty="0" err="1"/>
              <a:t>Cymdeithasol</a:t>
            </a:r>
            <a:r>
              <a:rPr lang="en-GB" dirty="0"/>
              <a:t> a </a:t>
            </a:r>
            <a:r>
              <a:rPr lang="en-GB" dirty="0" err="1"/>
              <a:t>Gofal</a:t>
            </a:r>
            <a:r>
              <a:rPr lang="en-GB" dirty="0"/>
              <a:t> Plant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ymatebion</a:t>
            </a:r>
            <a:r>
              <a:rPr lang="en-GB" dirty="0"/>
              <a:t> </a:t>
            </a:r>
            <a:r>
              <a:rPr lang="en-GB" dirty="0" err="1"/>
              <a:t>estynedig</a:t>
            </a:r>
            <a:r>
              <a:rPr lang="en-GB" dirty="0"/>
              <a:t>. Mae </a:t>
            </a:r>
            <a:r>
              <a:rPr lang="en-GB" dirty="0" err="1"/>
              <a:t>asesu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gofyn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lunio</a:t>
            </a:r>
            <a:r>
              <a:rPr lang="en-GB" dirty="0"/>
              <a:t> barn </a:t>
            </a:r>
            <a:r>
              <a:rPr lang="en-GB" dirty="0" err="1"/>
              <a:t>wybodus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sut</a:t>
            </a:r>
            <a:r>
              <a:rPr lang="en-GB" dirty="0"/>
              <a:t>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unigolion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cymryd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o </a:t>
            </a:r>
            <a:r>
              <a:rPr lang="en-GB" dirty="0" err="1"/>
              <a:t>gyfrifoldeb</a:t>
            </a:r>
            <a:r>
              <a:rPr lang="en-GB" dirty="0"/>
              <a:t> am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hiechyd</a:t>
            </a:r>
            <a:r>
              <a:rPr lang="en-GB" dirty="0"/>
              <a:t> </a:t>
            </a:r>
            <a:r>
              <a:rPr lang="en-GB" dirty="0" err="1"/>
              <a:t>a'u</a:t>
            </a:r>
            <a:r>
              <a:rPr lang="en-GB" dirty="0"/>
              <a:t> </a:t>
            </a:r>
            <a:r>
              <a:rPr lang="en-GB" dirty="0" err="1"/>
              <a:t>lles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hunain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effeithio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gwasanaethau</a:t>
            </a:r>
            <a:r>
              <a:rPr lang="en-GB" dirty="0"/>
              <a:t> </a:t>
            </a:r>
            <a:r>
              <a:rPr lang="en-GB" dirty="0" err="1"/>
              <a:t>cynaliadwyedd</a:t>
            </a:r>
            <a:r>
              <a:rPr lang="en-GB" dirty="0"/>
              <a:t> a </a:t>
            </a:r>
            <a:r>
              <a:rPr lang="en-GB" dirty="0" err="1"/>
              <a:t>chymorth</a:t>
            </a:r>
            <a:r>
              <a:rPr lang="en-GB" dirty="0"/>
              <a:t> </a:t>
            </a:r>
            <a:r>
              <a:rPr lang="en-GB" dirty="0" err="1"/>
              <a:t>yng</a:t>
            </a:r>
            <a:r>
              <a:rPr lang="en-GB" dirty="0"/>
              <a:t> </a:t>
            </a:r>
            <a:r>
              <a:rPr lang="en-GB" dirty="0" err="1"/>
              <a:t>Nghymru</a:t>
            </a:r>
            <a:r>
              <a:rPr lang="en-GB" dirty="0"/>
              <a:t>. </a:t>
            </a:r>
            <a:r>
              <a:rPr lang="en-GB" dirty="0" err="1"/>
              <a:t>Byddwch</a:t>
            </a:r>
            <a:r>
              <a:rPr lang="en-GB" dirty="0"/>
              <a:t> </a:t>
            </a:r>
            <a:r>
              <a:rPr lang="en-GB" dirty="0" err="1"/>
              <a:t>hefyd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ystyried</a:t>
            </a:r>
            <a:r>
              <a:rPr lang="en-GB" dirty="0"/>
              <a:t> </a:t>
            </a:r>
            <a:r>
              <a:rPr lang="en-GB" dirty="0" err="1"/>
              <a:t>nifer</a:t>
            </a:r>
            <a:r>
              <a:rPr lang="en-GB" dirty="0"/>
              <a:t> o </a:t>
            </a:r>
            <a:r>
              <a:rPr lang="en-GB" dirty="0" err="1"/>
              <a:t>opsiynau</a:t>
            </a:r>
            <a:r>
              <a:rPr lang="en-GB" dirty="0"/>
              <a:t> neu </a:t>
            </a:r>
            <a:r>
              <a:rPr lang="en-GB" dirty="0" err="1"/>
              <a:t>ddadleuon</a:t>
            </a:r>
            <a:r>
              <a:rPr lang="en-GB" dirty="0"/>
              <a:t> ac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pwyso</a:t>
            </a:r>
            <a:r>
              <a:rPr lang="en-GB" dirty="0"/>
              <a:t> a </a:t>
            </a:r>
            <a:r>
              <a:rPr lang="en-GB" dirty="0" err="1"/>
              <a:t>mesur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mwyn</a:t>
            </a:r>
            <a:r>
              <a:rPr lang="en-GB" dirty="0"/>
              <a:t> </a:t>
            </a:r>
            <a:r>
              <a:rPr lang="en-GB" dirty="0" err="1"/>
              <a:t>dod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gasgliad</a:t>
            </a:r>
            <a:r>
              <a:rPr lang="en-GB" dirty="0"/>
              <a:t> am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effaith</a:t>
            </a:r>
            <a:r>
              <a:rPr lang="en-GB" dirty="0"/>
              <a:t>.
</a:t>
            </a:r>
            <a:r>
              <a:rPr lang="en-GB" dirty="0" err="1"/>
              <a:t>Rydych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ddiwedd</a:t>
            </a:r>
            <a:r>
              <a:rPr lang="en-GB" dirty="0"/>
              <a:t> y </a:t>
            </a:r>
            <a:r>
              <a:rPr lang="en-GB" dirty="0" err="1"/>
              <a:t>papur</a:t>
            </a:r>
            <a:r>
              <a:rPr lang="en-GB" dirty="0"/>
              <a:t>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bydd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fynd </a:t>
            </a:r>
            <a:r>
              <a:rPr lang="en-GB" dirty="0" err="1"/>
              <a:t>dros</a:t>
            </a:r>
            <a:r>
              <a:rPr lang="en-GB" dirty="0"/>
              <a:t> y </a:t>
            </a:r>
            <a:r>
              <a:rPr lang="en-GB" dirty="0" err="1"/>
              <a:t>papur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gyfanrwydd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gyflym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yw'n</a:t>
            </a:r>
            <a:r>
              <a:rPr lang="en-GB" dirty="0"/>
              <a:t> </a:t>
            </a:r>
            <a:r>
              <a:rPr lang="en-GB" dirty="0" err="1"/>
              <a:t>bosibl</a:t>
            </a:r>
            <a:r>
              <a:rPr lang="en-GB" dirty="0"/>
              <a:t> </a:t>
            </a:r>
            <a:r>
              <a:rPr lang="en-GB" dirty="0" err="1"/>
              <a:t>cyn</a:t>
            </a:r>
            <a:r>
              <a:rPr lang="en-GB" dirty="0"/>
              <a:t> </a:t>
            </a:r>
            <a:r>
              <a:rPr lang="en-GB" dirty="0" err="1"/>
              <a:t>gorffen</a:t>
            </a:r>
            <a:r>
              <a:rPr lang="en-GB" dirty="0"/>
              <a:t>, felly </a:t>
            </a:r>
            <a:r>
              <a:rPr lang="en-GB" dirty="0" err="1"/>
              <a:t>peidiwch</a:t>
            </a:r>
            <a:r>
              <a:rPr lang="en-GB" dirty="0"/>
              <a:t> â </a:t>
            </a:r>
            <a:r>
              <a:rPr lang="en-GB" dirty="0" err="1"/>
              <a:t>chaniatáu</a:t>
            </a:r>
            <a:r>
              <a:rPr lang="en-GB" dirty="0"/>
              <a:t> </a:t>
            </a:r>
            <a:r>
              <a:rPr lang="en-GB" dirty="0" err="1"/>
              <a:t>llawer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10 </a:t>
            </a:r>
            <a:r>
              <a:rPr lang="en-GB" dirty="0" err="1"/>
              <a:t>munud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chi'ch</a:t>
            </a:r>
            <a:r>
              <a:rPr lang="en-GB" dirty="0"/>
              <a:t> </a:t>
            </a:r>
            <a:r>
              <a:rPr lang="en-GB" dirty="0" err="1"/>
              <a:t>hun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. 
</a:t>
            </a:r>
            <a:endParaRPr lang="en-GB" altLang="cy-GB" b="1" dirty="0"/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8F5919D5-50C9-402A-80D6-68D026A49B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446C36-5ECC-4AB7-8172-1BD955D17FA9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id="{6F9F712B-FBEA-4181-8423-E318836982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id="{CD03C6AD-87EE-4BDB-A977-8EACBAC9A5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Bydd</a:t>
            </a:r>
            <a:r>
              <a:rPr lang="en-GB" dirty="0"/>
              <a:t> y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dangos</a:t>
            </a:r>
            <a:r>
              <a:rPr lang="en-GB" dirty="0"/>
              <a:t> </a:t>
            </a:r>
            <a:r>
              <a:rPr lang="en-GB" dirty="0" err="1"/>
              <a:t>ystod</a:t>
            </a:r>
            <a:r>
              <a:rPr lang="en-GB" dirty="0"/>
              <a:t> </a:t>
            </a:r>
            <a:r>
              <a:rPr lang="en-GB" dirty="0" err="1"/>
              <a:t>eang</a:t>
            </a:r>
            <a:r>
              <a:rPr lang="en-GB" dirty="0"/>
              <a:t> o </a:t>
            </a:r>
            <a:r>
              <a:rPr lang="en-GB" dirty="0" err="1"/>
              <a:t>ymatebion</a:t>
            </a:r>
            <a:r>
              <a:rPr lang="en-GB" dirty="0"/>
              <a:t> </a:t>
            </a:r>
            <a:r>
              <a:rPr lang="en-GB" dirty="0" err="1"/>
              <a:t>posibl</a:t>
            </a:r>
            <a:r>
              <a:rPr lang="en-GB" dirty="0"/>
              <a:t>. </a:t>
            </a:r>
            <a:r>
              <a:rPr lang="en-GB" dirty="0" err="1"/>
              <a:t>Fel</a:t>
            </a:r>
            <a:r>
              <a:rPr lang="en-GB" dirty="0"/>
              <a:t> y </a:t>
            </a:r>
            <a:r>
              <a:rPr lang="en-GB" dirty="0" err="1"/>
              <a:t>gwelwch</a:t>
            </a:r>
            <a:r>
              <a:rPr lang="en-GB" dirty="0"/>
              <a:t>, </a:t>
            </a:r>
            <a:r>
              <a:rPr lang="en-GB" dirty="0" err="1"/>
              <a:t>rhennir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gyntaf</a:t>
            </a:r>
            <a:r>
              <a:rPr lang="en-GB" dirty="0"/>
              <a:t>,  I </a:t>
            </a:r>
            <a:r>
              <a:rPr lang="en-GB" dirty="0" err="1"/>
              <a:t>ddangos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dealltwriaeth</a:t>
            </a:r>
            <a:r>
              <a:rPr lang="en-GB" dirty="0"/>
              <a:t> o </a:t>
            </a:r>
            <a:r>
              <a:rPr lang="en-GB" dirty="0" err="1"/>
              <a:t>sut</a:t>
            </a:r>
            <a:r>
              <a:rPr lang="en-GB" dirty="0"/>
              <a:t> y </a:t>
            </a:r>
            <a:r>
              <a:rPr lang="en-GB" dirty="0" err="1"/>
              <a:t>gallai</a:t>
            </a:r>
            <a:r>
              <a:rPr lang="en-GB" dirty="0"/>
              <a:t> </a:t>
            </a:r>
            <a:r>
              <a:rPr lang="en-GB" dirty="0" err="1"/>
              <a:t>unigolion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cymryd</a:t>
            </a:r>
            <a:r>
              <a:rPr lang="en-GB" dirty="0"/>
              <a:t> </a:t>
            </a:r>
            <a:r>
              <a:rPr lang="en-GB" dirty="0" err="1"/>
              <a:t>cyfrifoldeb</a:t>
            </a:r>
            <a:r>
              <a:rPr lang="en-GB" dirty="0"/>
              <a:t> am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lles</a:t>
            </a:r>
            <a:r>
              <a:rPr lang="en-GB" dirty="0"/>
              <a:t> </a:t>
            </a:r>
            <a:r>
              <a:rPr lang="en-GB" dirty="0" err="1"/>
              <a:t>effeithio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gynaliadwyedd</a:t>
            </a:r>
            <a:r>
              <a:rPr lang="en-GB" dirty="0"/>
              <a:t> </a:t>
            </a:r>
            <a:r>
              <a:rPr lang="en-GB" dirty="0" err="1"/>
              <a:t>gwasanaethau</a:t>
            </a:r>
            <a:r>
              <a:rPr lang="en-GB" dirty="0"/>
              <a:t> </a:t>
            </a:r>
            <a:r>
              <a:rPr lang="en-GB" dirty="0" err="1"/>
              <a:t>gofal</a:t>
            </a:r>
            <a:r>
              <a:rPr lang="en-GB" dirty="0"/>
              <a:t> a </a:t>
            </a:r>
            <a:r>
              <a:rPr lang="en-GB" dirty="0" err="1"/>
              <a:t>chymorth</a:t>
            </a:r>
            <a:r>
              <a:rPr lang="en-GB" dirty="0"/>
              <a:t> </a:t>
            </a:r>
            <a:r>
              <a:rPr lang="en-GB" dirty="0" err="1"/>
              <a:t>yng</a:t>
            </a:r>
            <a:r>
              <a:rPr lang="en-GB" dirty="0"/>
              <a:t> </a:t>
            </a:r>
            <a:r>
              <a:rPr lang="en-GB" dirty="0" err="1"/>
              <a:t>Nghymru</a:t>
            </a:r>
            <a:r>
              <a:rPr lang="en-GB" dirty="0"/>
              <a:t>. </a:t>
            </a:r>
            <a:r>
              <a:rPr lang="en-GB" dirty="0" err="1"/>
              <a:t>Yna</a:t>
            </a:r>
            <a:r>
              <a:rPr lang="en-GB" dirty="0"/>
              <a:t>, </a:t>
            </a:r>
            <a:r>
              <a:rPr lang="en-GB" dirty="0" err="1"/>
              <a:t>yn</a:t>
            </a:r>
            <a:r>
              <a:rPr lang="en-GB" dirty="0"/>
              <a:t> ail, </a:t>
            </a:r>
            <a:r>
              <a:rPr lang="en-GB" dirty="0" err="1"/>
              <a:t>asesu</a:t>
            </a:r>
            <a:r>
              <a:rPr lang="en-GB" dirty="0"/>
              <a:t> a </a:t>
            </a:r>
            <a:r>
              <a:rPr lang="en-GB" dirty="0" err="1"/>
              <a:t>dod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gasgliadau</a:t>
            </a:r>
            <a:r>
              <a:rPr lang="en-GB" dirty="0"/>
              <a:t> </a:t>
            </a:r>
            <a:r>
              <a:rPr lang="en-GB" dirty="0" err="1"/>
              <a:t>rhesymegol</a:t>
            </a:r>
            <a:r>
              <a:rPr lang="en-GB" dirty="0"/>
              <a:t> </a:t>
            </a:r>
            <a:r>
              <a:rPr lang="en-GB" dirty="0" err="1"/>
              <a:t>h.y</a:t>
            </a:r>
            <a:r>
              <a:rPr lang="en-GB" dirty="0"/>
              <a:t>. y </a:t>
            </a:r>
            <a:r>
              <a:rPr lang="en-GB" dirty="0" err="1"/>
              <a:t>dyfarniadau</a:t>
            </a:r>
            <a:r>
              <a:rPr lang="en-GB" dirty="0"/>
              <a:t>.
</a:t>
            </a:r>
            <a:endParaRPr lang="en-GB" altLang="cy-GB" b="1" dirty="0"/>
          </a:p>
        </p:txBody>
      </p:sp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id="{5EA53BC7-0FB7-4AB9-A106-765A164E39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8ACB01-FEAA-4CB6-BC59-35F1A8489218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>
            <a:extLst>
              <a:ext uri="{FF2B5EF4-FFF2-40B4-BE49-F238E27FC236}">
                <a16:creationId xmlns:a16="http://schemas.microsoft.com/office/drawing/2014/main" id="{035C2359-B524-4B90-B620-BF4F3734A7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>
            <a:extLst>
              <a:ext uri="{FF2B5EF4-FFF2-40B4-BE49-F238E27FC236}">
                <a16:creationId xmlns:a16="http://schemas.microsoft.com/office/drawing/2014/main" id="{30FAD671-ABAF-4C1A-A933-2D2081439E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Mae'r</a:t>
            </a:r>
            <a:r>
              <a:rPr lang="en-GB" dirty="0"/>
              <a:t>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dangos</a:t>
            </a:r>
            <a:r>
              <a:rPr lang="en-GB" dirty="0"/>
              <a:t> y </a:t>
            </a:r>
            <a:r>
              <a:rPr lang="en-GB" dirty="0" err="1"/>
              <a:t>ddwy</a:t>
            </a:r>
            <a:r>
              <a:rPr lang="en-GB" dirty="0"/>
              <a:t> ran o </a:t>
            </a:r>
            <a:r>
              <a:rPr lang="en-GB" dirty="0" err="1"/>
              <a:t>fewn</a:t>
            </a:r>
            <a:r>
              <a:rPr lang="en-GB" dirty="0"/>
              <a:t>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 </a:t>
            </a:r>
            <a:r>
              <a:rPr lang="en-GB" dirty="0" err="1"/>
              <a:t>gyda</a:t>
            </a:r>
            <a:r>
              <a:rPr lang="en-GB" dirty="0"/>
              <a:t> </a:t>
            </a:r>
            <a:r>
              <a:rPr lang="en-GB" dirty="0" err="1"/>
              <a:t>hyd</a:t>
            </a:r>
            <a:r>
              <a:rPr lang="en-GB" dirty="0"/>
              <a:t> at 5 marc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gael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</a:t>
            </a:r>
            <a:r>
              <a:rPr lang="en-GB" dirty="0" err="1"/>
              <a:t>ddealltwriaeth</a:t>
            </a:r>
            <a:r>
              <a:rPr lang="en-GB" dirty="0"/>
              <a:t> a 5 marc </a:t>
            </a:r>
            <a:r>
              <a:rPr lang="en-GB" dirty="0" err="1"/>
              <a:t>arall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asesu</a:t>
            </a:r>
            <a:r>
              <a:rPr lang="en-GB" dirty="0"/>
              <a:t>.
</a:t>
            </a:r>
            <a:endParaRPr lang="en-GB" altLang="cy-GB" dirty="0"/>
          </a:p>
        </p:txBody>
      </p:sp>
      <p:sp>
        <p:nvSpPr>
          <p:cNvPr id="113668" name="Slide Number Placeholder 3">
            <a:extLst>
              <a:ext uri="{FF2B5EF4-FFF2-40B4-BE49-F238E27FC236}">
                <a16:creationId xmlns:a16="http://schemas.microsoft.com/office/drawing/2014/main" id="{3BE09C0E-3FA2-4930-9A8B-0CF24C0204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A74CAE-53B5-474A-B50A-1D6A03151E29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>
            <a:extLst>
              <a:ext uri="{FF2B5EF4-FFF2-40B4-BE49-F238E27FC236}">
                <a16:creationId xmlns:a16="http://schemas.microsoft.com/office/drawing/2014/main" id="{206954D3-C251-4DA7-9074-EF2862DCE8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>
            <a:extLst>
              <a:ext uri="{FF2B5EF4-FFF2-40B4-BE49-F238E27FC236}">
                <a16:creationId xmlns:a16="http://schemas.microsoft.com/office/drawing/2014/main" id="{B2E6473C-C43E-405E-8147-608E3BF9E5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 b="0" dirty="0" err="1"/>
              <a:t>Dydy'r</a:t>
            </a:r>
            <a:r>
              <a:rPr lang="en-GB" altLang="cy-GB" b="0" dirty="0"/>
              <a:t> </a:t>
            </a:r>
            <a:r>
              <a:rPr lang="en-GB" altLang="cy-GB" b="0" dirty="0" err="1"/>
              <a:t>uned</a:t>
            </a:r>
            <a:r>
              <a:rPr lang="en-GB" altLang="cy-GB" b="0" dirty="0"/>
              <a:t> hon </a:t>
            </a:r>
            <a:r>
              <a:rPr lang="en-GB" altLang="cy-GB" b="0" dirty="0" err="1"/>
              <a:t>heb</a:t>
            </a:r>
            <a:r>
              <a:rPr lang="en-GB" altLang="cy-GB" b="0" dirty="0"/>
              <a:t> </a:t>
            </a:r>
            <a:r>
              <a:rPr lang="en-GB" altLang="cy-GB" b="0" dirty="0" err="1"/>
              <a:t>gael</a:t>
            </a:r>
            <a:r>
              <a:rPr lang="en-GB" altLang="cy-GB" b="0" dirty="0"/>
              <a:t> </a:t>
            </a:r>
            <a:r>
              <a:rPr lang="en-GB" altLang="cy-GB" b="0" dirty="0" err="1"/>
              <a:t>ei</a:t>
            </a:r>
            <a:r>
              <a:rPr lang="en-GB" altLang="cy-GB" b="0" dirty="0"/>
              <a:t> </a:t>
            </a:r>
            <a:r>
              <a:rPr lang="en-GB" altLang="cy-GB" b="0" dirty="0" err="1"/>
              <a:t>sefyll</a:t>
            </a:r>
            <a:r>
              <a:rPr lang="en-GB" altLang="cy-GB" b="0" dirty="0"/>
              <a:t> </a:t>
            </a:r>
            <a:r>
              <a:rPr lang="en-GB" altLang="cy-GB" b="0" dirty="0" err="1"/>
              <a:t>eto</a:t>
            </a:r>
            <a:r>
              <a:rPr lang="en-GB" altLang="cy-GB" b="0" dirty="0"/>
              <a:t>, felly </a:t>
            </a:r>
            <a:r>
              <a:rPr lang="en-GB" altLang="cy-GB" b="0" dirty="0" err="1"/>
              <a:t>dydy</a:t>
            </a:r>
            <a:r>
              <a:rPr lang="en-GB" altLang="cy-GB" b="0" dirty="0"/>
              <a:t> hi </a:t>
            </a:r>
            <a:r>
              <a:rPr lang="en-GB" altLang="cy-GB" b="0" dirty="0" err="1"/>
              <a:t>ddim</a:t>
            </a:r>
            <a:r>
              <a:rPr lang="en-GB" altLang="cy-GB" b="0" dirty="0"/>
              <a:t> </a:t>
            </a:r>
            <a:r>
              <a:rPr lang="en-GB" altLang="cy-GB" b="0" dirty="0" err="1"/>
              <a:t>yn</a:t>
            </a:r>
            <a:r>
              <a:rPr lang="en-GB" altLang="cy-GB" b="0" dirty="0"/>
              <a:t> </a:t>
            </a:r>
            <a:r>
              <a:rPr lang="en-GB" altLang="cy-GB" b="0" dirty="0" err="1"/>
              <a:t>bosibl</a:t>
            </a:r>
            <a:r>
              <a:rPr lang="en-GB" altLang="cy-GB" b="0" dirty="0"/>
              <a:t> </a:t>
            </a:r>
            <a:r>
              <a:rPr lang="en-GB" altLang="cy-GB" b="0" dirty="0" err="1"/>
              <a:t>i</a:t>
            </a:r>
            <a:r>
              <a:rPr lang="en-GB" altLang="cy-GB" b="0" dirty="0"/>
              <a:t> </a:t>
            </a:r>
            <a:r>
              <a:rPr lang="en-GB" altLang="cy-GB" b="0" dirty="0" err="1"/>
              <a:t>ni</a:t>
            </a:r>
            <a:r>
              <a:rPr lang="en-GB" altLang="cy-GB" b="0" dirty="0"/>
              <a:t> </a:t>
            </a:r>
            <a:r>
              <a:rPr lang="en-GB" altLang="cy-GB" b="0" dirty="0" err="1"/>
              <a:t>roi</a:t>
            </a:r>
            <a:r>
              <a:rPr lang="en-GB" altLang="cy-GB" b="0" dirty="0"/>
              <a:t> </a:t>
            </a:r>
            <a:r>
              <a:rPr lang="en-GB" altLang="cy-GB" b="0" dirty="0" err="1"/>
              <a:t>unrhyw</a:t>
            </a:r>
            <a:r>
              <a:rPr lang="en-GB" altLang="cy-GB" b="0" dirty="0"/>
              <a:t> </a:t>
            </a:r>
            <a:r>
              <a:rPr lang="en-GB" altLang="cy-GB" b="0" dirty="0" err="1"/>
              <a:t>wybodaeth</a:t>
            </a:r>
            <a:r>
              <a:rPr lang="en-GB" altLang="cy-GB" b="0" dirty="0"/>
              <a:t> </a:t>
            </a:r>
            <a:r>
              <a:rPr lang="en-GB" altLang="cy-GB" b="0" dirty="0" err="1"/>
              <a:t>i</a:t>
            </a:r>
            <a:r>
              <a:rPr lang="en-GB" altLang="cy-GB" b="0" dirty="0"/>
              <a:t> chi am </a:t>
            </a:r>
            <a:r>
              <a:rPr lang="en-GB" altLang="cy-GB" b="0" dirty="0" err="1"/>
              <a:t>ffiniau</a:t>
            </a:r>
            <a:r>
              <a:rPr lang="en-GB" altLang="cy-GB" b="0" dirty="0"/>
              <a:t> </a:t>
            </a:r>
            <a:r>
              <a:rPr lang="en-GB" altLang="cy-GB" b="0" dirty="0" err="1"/>
              <a:t>graddau</a:t>
            </a:r>
            <a:r>
              <a:rPr lang="en-GB" altLang="cy-GB" b="0" dirty="0"/>
              <a:t> </a:t>
            </a:r>
            <a:r>
              <a:rPr lang="en-GB" altLang="cy-GB" b="0" dirty="0" err="1"/>
              <a:t>marciau</a:t>
            </a:r>
            <a:r>
              <a:rPr lang="en-GB" altLang="cy-GB" b="0" dirty="0"/>
              <a:t> </a:t>
            </a:r>
            <a:r>
              <a:rPr lang="en-GB" altLang="cy-GB" b="0" dirty="0" err="1"/>
              <a:t>crai</a:t>
            </a:r>
            <a:r>
              <a:rPr lang="en-GB" altLang="cy-GB" b="0" dirty="0"/>
              <a:t>. </a:t>
            </a:r>
          </a:p>
          <a:p>
            <a:pPr>
              <a:spcBef>
                <a:spcPct val="0"/>
              </a:spcBef>
            </a:pPr>
            <a:r>
              <a:rPr lang="en-GB" altLang="cy-GB" b="0" dirty="0" err="1"/>
              <a:t>Gallai'r</a:t>
            </a:r>
            <a:r>
              <a:rPr lang="en-GB" altLang="cy-GB" b="0" dirty="0"/>
              <a:t> GMU </a:t>
            </a:r>
            <a:r>
              <a:rPr lang="en-GB" altLang="cy-GB" b="0" dirty="0" err="1"/>
              <a:t>sydd</a:t>
            </a:r>
            <a:r>
              <a:rPr lang="en-GB" altLang="cy-GB" b="0" dirty="0"/>
              <a:t> </a:t>
            </a:r>
            <a:r>
              <a:rPr lang="en-GB" altLang="cy-GB" b="0" dirty="0" err="1"/>
              <a:t>wedi'i</a:t>
            </a:r>
            <a:r>
              <a:rPr lang="en-GB" altLang="cy-GB" b="0" dirty="0"/>
              <a:t> </a:t>
            </a:r>
            <a:r>
              <a:rPr lang="en-GB" altLang="cy-GB" b="0" dirty="0" err="1"/>
              <a:t>rhestru</a:t>
            </a:r>
            <a:r>
              <a:rPr lang="en-GB" altLang="cy-GB" b="0" dirty="0"/>
              <a:t> </a:t>
            </a:r>
            <a:r>
              <a:rPr lang="en-GB" altLang="cy-GB" b="0" dirty="0" err="1"/>
              <a:t>isod</a:t>
            </a:r>
            <a:r>
              <a:rPr lang="en-GB" altLang="cy-GB" b="0" dirty="0"/>
              <a:t> </a:t>
            </a:r>
            <a:r>
              <a:rPr lang="en-GB" altLang="cy-GB" b="0" dirty="0" err="1"/>
              <a:t>fod</a:t>
            </a:r>
            <a:r>
              <a:rPr lang="en-GB" altLang="cy-GB" b="0" dirty="0"/>
              <a:t> </a:t>
            </a:r>
            <a:r>
              <a:rPr lang="en-GB" altLang="cy-GB" b="0" dirty="0" err="1"/>
              <a:t>yn</a:t>
            </a:r>
            <a:r>
              <a:rPr lang="en-GB" altLang="cy-GB" b="0" dirty="0"/>
              <a:t> </a:t>
            </a:r>
            <a:r>
              <a:rPr lang="en-GB" altLang="cy-GB" b="0" dirty="0" err="1"/>
              <a:t>ddefnyddiol</a:t>
            </a:r>
            <a:r>
              <a:rPr lang="en-GB" altLang="cy-GB" b="0" dirty="0"/>
              <a:t> </a:t>
            </a:r>
            <a:r>
              <a:rPr lang="en-GB" altLang="cy-GB" b="0" dirty="0" err="1"/>
              <a:t>fel</a:t>
            </a:r>
            <a:r>
              <a:rPr lang="en-GB" altLang="cy-GB" b="0" dirty="0"/>
              <a:t> </a:t>
            </a:r>
            <a:r>
              <a:rPr lang="en-GB" altLang="cy-GB" b="0" dirty="0" err="1"/>
              <a:t>canllaw</a:t>
            </a:r>
            <a:r>
              <a:rPr lang="en-GB" altLang="cy-GB" b="0" dirty="0"/>
              <a:t> </a:t>
            </a:r>
            <a:r>
              <a:rPr lang="en-GB" altLang="cy-GB" b="0" dirty="0" err="1"/>
              <a:t>i</a:t>
            </a:r>
            <a:r>
              <a:rPr lang="en-GB" altLang="cy-GB" b="0" dirty="0"/>
              <a:t> </a:t>
            </a:r>
            <a:r>
              <a:rPr lang="en-GB" altLang="cy-GB" b="0" dirty="0" err="1"/>
              <a:t>sut</a:t>
            </a:r>
            <a:r>
              <a:rPr lang="en-GB" altLang="cy-GB" b="0" dirty="0"/>
              <a:t> </a:t>
            </a:r>
            <a:r>
              <a:rPr lang="en-GB" altLang="cy-GB" b="0" dirty="0" err="1"/>
              <a:t>gwnaethoch</a:t>
            </a:r>
            <a:r>
              <a:rPr lang="en-GB" altLang="cy-GB" b="0" dirty="0"/>
              <a:t> chi </a:t>
            </a:r>
            <a:r>
              <a:rPr lang="en-GB" altLang="cy-GB" b="0" dirty="0" err="1"/>
              <a:t>yn</a:t>
            </a:r>
            <a:r>
              <a:rPr lang="en-GB" altLang="cy-GB" b="0" dirty="0"/>
              <a:t> </a:t>
            </a:r>
            <a:r>
              <a:rPr lang="en-GB" altLang="cy-GB" b="0" dirty="0" err="1"/>
              <a:t>yr</a:t>
            </a:r>
            <a:r>
              <a:rPr lang="en-GB" altLang="cy-GB" b="0" dirty="0"/>
              <a:t> </a:t>
            </a:r>
            <a:r>
              <a:rPr lang="en-GB" altLang="cy-GB" b="0" dirty="0" err="1"/>
              <a:t>asesiad</a:t>
            </a:r>
            <a:r>
              <a:rPr lang="en-GB" altLang="cy-GB" b="0" dirty="0"/>
              <a:t> </a:t>
            </a:r>
            <a:r>
              <a:rPr lang="en-GB" altLang="cy-GB" b="0" dirty="0" err="1"/>
              <a:t>hwn</a:t>
            </a:r>
            <a:r>
              <a:rPr lang="en-GB" altLang="cy-GB" b="0" dirty="0"/>
              <a:t>.</a:t>
            </a:r>
          </a:p>
        </p:txBody>
      </p:sp>
      <p:sp>
        <p:nvSpPr>
          <p:cNvPr id="115716" name="Slide Number Placeholder 3">
            <a:extLst>
              <a:ext uri="{FF2B5EF4-FFF2-40B4-BE49-F238E27FC236}">
                <a16:creationId xmlns:a16="http://schemas.microsoft.com/office/drawing/2014/main" id="{B4F46C4E-3AB4-42B3-9342-1C51312327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D590FC-B4BA-4E2D-8950-AD6BE719E37F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>
            <a:extLst>
              <a:ext uri="{FF2B5EF4-FFF2-40B4-BE49-F238E27FC236}">
                <a16:creationId xmlns:a16="http://schemas.microsoft.com/office/drawing/2014/main" id="{506C0096-19D4-433F-B652-9967ECA003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>
            <a:extLst>
              <a:ext uri="{FF2B5EF4-FFF2-40B4-BE49-F238E27FC236}">
                <a16:creationId xmlns:a16="http://schemas.microsoft.com/office/drawing/2014/main" id="{3CEBDEB1-7DB4-424E-8D14-572EDCBFA5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 dirty="0" err="1"/>
              <a:t>Unrhyw</a:t>
            </a:r>
            <a:r>
              <a:rPr lang="en-GB" altLang="cy-GB" dirty="0"/>
              <a:t> </a:t>
            </a:r>
            <a:r>
              <a:rPr lang="en-GB" altLang="cy-GB" dirty="0" err="1"/>
              <a:t>gwestiynau</a:t>
            </a:r>
            <a:r>
              <a:rPr lang="en-GB" altLang="cy-GB" dirty="0"/>
              <a:t>?</a:t>
            </a:r>
          </a:p>
        </p:txBody>
      </p:sp>
      <p:sp>
        <p:nvSpPr>
          <p:cNvPr id="117764" name="Slide Number Placeholder 3">
            <a:extLst>
              <a:ext uri="{FF2B5EF4-FFF2-40B4-BE49-F238E27FC236}">
                <a16:creationId xmlns:a16="http://schemas.microsoft.com/office/drawing/2014/main" id="{D39318A7-0FB8-44FA-B08D-A9985E667C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A8D35B-F142-4F46-B33D-E09E5A03A10C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5A75C77E-32BE-4907-B9CA-E24E185174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6FC5394A-07EC-41EC-8AE3-982B074A83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 err="1">
                <a:ea typeface="Cambria" panose="02040503050406030204" pitchFamily="18" charset="0"/>
              </a:rPr>
              <a:t>Darllenwch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drwy'r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holl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gwestiwn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cyn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dechrau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ateb</a:t>
            </a:r>
            <a:r>
              <a:rPr lang="en-US" sz="1200" dirty="0">
                <a:ea typeface="Cambria" panose="02040503050406030204" pitchFamily="18" charset="0"/>
              </a:rPr>
              <a:t>. </a:t>
            </a:r>
            <a:r>
              <a:rPr lang="en-US" sz="1200" dirty="0" err="1">
                <a:ea typeface="Cambria" panose="02040503050406030204" pitchFamily="18" charset="0"/>
              </a:rPr>
              <a:t>Bydd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hyn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yn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eich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helpu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i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ddeall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yr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hyn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sy'n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ofynnol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gennych</a:t>
            </a:r>
            <a:r>
              <a:rPr lang="en-US" sz="1200" dirty="0">
                <a:ea typeface="Cambria" panose="02040503050406030204" pitchFamily="18" charset="0"/>
              </a:rPr>
              <a:t>.
</a:t>
            </a:r>
            <a:r>
              <a:rPr lang="en-US" sz="1200" dirty="0" err="1">
                <a:ea typeface="Cambria" panose="02040503050406030204" pitchFamily="18" charset="0"/>
              </a:rPr>
              <a:t>Defnyddiwch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uchafbwynt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i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ddewis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geiriau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allweddol</a:t>
            </a:r>
            <a:r>
              <a:rPr lang="en-US" sz="1200" dirty="0">
                <a:ea typeface="Cambria" panose="02040503050406030204" pitchFamily="18" charset="0"/>
              </a:rPr>
              <a:t>.
</a:t>
            </a:r>
            <a:r>
              <a:rPr lang="en-US" sz="1200" dirty="0" err="1">
                <a:ea typeface="Cambria" panose="02040503050406030204" pitchFamily="18" charset="0"/>
              </a:rPr>
              <a:t>Edrychwch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ar</a:t>
            </a:r>
            <a:r>
              <a:rPr lang="en-US" sz="1200" dirty="0">
                <a:ea typeface="Cambria" panose="02040503050406030204" pitchFamily="18" charset="0"/>
              </a:rPr>
              <a:t> y </a:t>
            </a:r>
            <a:r>
              <a:rPr lang="en-US" sz="1200" dirty="0" err="1">
                <a:ea typeface="Cambria" panose="02040503050406030204" pitchFamily="18" charset="0"/>
              </a:rPr>
              <a:t>geiriau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gorchymyn</a:t>
            </a:r>
            <a:r>
              <a:rPr lang="en-US" sz="1200" dirty="0">
                <a:ea typeface="Cambria" panose="02040503050406030204" pitchFamily="18" charset="0"/>
              </a:rPr>
              <a:t> a </a:t>
            </a:r>
            <a:r>
              <a:rPr lang="en-US" sz="1200" dirty="0" err="1">
                <a:ea typeface="Cambria" panose="02040503050406030204" pitchFamily="18" charset="0"/>
              </a:rPr>
              <a:t>nifer</a:t>
            </a:r>
            <a:r>
              <a:rPr lang="en-US" sz="1200" dirty="0">
                <a:ea typeface="Cambria" panose="02040503050406030204" pitchFamily="18" charset="0"/>
              </a:rPr>
              <a:t> y </a:t>
            </a:r>
            <a:r>
              <a:rPr lang="en-US" sz="1200" dirty="0" err="1">
                <a:ea typeface="Cambria" panose="02040503050406030204" pitchFamily="18" charset="0"/>
              </a:rPr>
              <a:t>marciau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sydd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ar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gael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ar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gyfer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pob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cwestiwn</a:t>
            </a:r>
            <a:r>
              <a:rPr lang="en-US" sz="1200" dirty="0">
                <a:ea typeface="Cambria" panose="02040503050406030204" pitchFamily="18" charset="0"/>
              </a:rPr>
              <a:t>, </a:t>
            </a:r>
            <a:r>
              <a:rPr lang="en-US" sz="1200" dirty="0" err="1">
                <a:ea typeface="Cambria" panose="02040503050406030204" pitchFamily="18" charset="0"/>
              </a:rPr>
              <a:t>byddant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yn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eich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helpu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i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benderfynu</a:t>
            </a:r>
            <a:r>
              <a:rPr lang="en-US" sz="1200" dirty="0">
                <a:ea typeface="Cambria" panose="02040503050406030204" pitchFamily="18" charset="0"/>
              </a:rPr>
              <a:t> faint o </a:t>
            </a:r>
            <a:r>
              <a:rPr lang="en-US" sz="1200" dirty="0" err="1">
                <a:ea typeface="Cambria" panose="02040503050406030204" pitchFamily="18" charset="0"/>
              </a:rPr>
              <a:t>fanylion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sydd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eu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hangen</a:t>
            </a:r>
            <a:r>
              <a:rPr lang="en-US" sz="1200" dirty="0">
                <a:ea typeface="Cambria" panose="02040503050406030204" pitchFamily="18" charset="0"/>
              </a:rPr>
              <a:t>.
</a:t>
            </a:r>
            <a:r>
              <a:rPr lang="en-US" sz="1200" dirty="0" err="1">
                <a:ea typeface="Cambria" panose="02040503050406030204" pitchFamily="18" charset="0"/>
              </a:rPr>
              <a:t>Os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yw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gair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yn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feiddgar</a:t>
            </a:r>
            <a:r>
              <a:rPr lang="en-US" sz="1200" dirty="0">
                <a:ea typeface="Cambria" panose="02040503050406030204" pitchFamily="18" charset="0"/>
              </a:rPr>
              <a:t>, </a:t>
            </a:r>
            <a:r>
              <a:rPr lang="en-US" sz="1200" dirty="0" err="1">
                <a:ea typeface="Cambria" panose="02040503050406030204" pitchFamily="18" charset="0"/>
              </a:rPr>
              <a:t>mae'n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bwysig</a:t>
            </a:r>
            <a:r>
              <a:rPr lang="en-US" sz="1200" dirty="0">
                <a:ea typeface="Cambria" panose="02040503050406030204" pitchFamily="18" charset="0"/>
              </a:rPr>
              <a:t>.
</a:t>
            </a:r>
            <a:r>
              <a:rPr lang="en-US" sz="1200" dirty="0" err="1">
                <a:ea typeface="Cambria" panose="02040503050406030204" pitchFamily="18" charset="0"/>
              </a:rPr>
              <a:t>Cadwch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eich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papur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arholiad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ar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agor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ar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daeniad</a:t>
            </a:r>
            <a:r>
              <a:rPr lang="en-US" sz="1200" dirty="0">
                <a:ea typeface="Cambria" panose="02040503050406030204" pitchFamily="18" charset="0"/>
              </a:rPr>
              <a:t> y </a:t>
            </a:r>
            <a:r>
              <a:rPr lang="en-US" sz="1200" dirty="0" err="1">
                <a:ea typeface="Cambria" panose="02040503050406030204" pitchFamily="18" charset="0"/>
              </a:rPr>
              <a:t>dudalen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ddwbl</a:t>
            </a:r>
            <a:r>
              <a:rPr lang="en-US" sz="1200" dirty="0">
                <a:ea typeface="Cambria" panose="02040503050406030204" pitchFamily="18" charset="0"/>
              </a:rPr>
              <a:t>, </a:t>
            </a:r>
            <a:r>
              <a:rPr lang="en-US" sz="1200" dirty="0" err="1">
                <a:ea typeface="Cambria" panose="02040503050406030204" pitchFamily="18" charset="0"/>
              </a:rPr>
              <a:t>peidiwch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â'i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blygu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yn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ei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hanner</a:t>
            </a:r>
            <a:r>
              <a:rPr lang="en-US" sz="1200" dirty="0">
                <a:ea typeface="Cambria" panose="02040503050406030204" pitchFamily="18" charset="0"/>
              </a:rPr>
              <a:t>.
</a:t>
            </a:r>
            <a:r>
              <a:rPr lang="en-US" sz="1200" dirty="0" err="1">
                <a:ea typeface="Cambria" panose="02040503050406030204" pitchFamily="18" charset="0"/>
              </a:rPr>
              <a:t>Darllenwch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eich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atebion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i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wirio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eu</a:t>
            </a:r>
            <a:r>
              <a:rPr lang="en-US" sz="1200" dirty="0">
                <a:ea typeface="Cambria" panose="02040503050406030204" pitchFamily="18" charset="0"/>
              </a:rPr>
              <a:t> bod </a:t>
            </a:r>
            <a:r>
              <a:rPr lang="en-US" sz="1200" dirty="0" err="1">
                <a:ea typeface="Cambria" panose="02040503050406030204" pitchFamily="18" charset="0"/>
              </a:rPr>
              <a:t>yn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gwneud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synnwyr</a:t>
            </a:r>
            <a:r>
              <a:rPr lang="en-US" sz="1200" dirty="0">
                <a:ea typeface="Cambria" panose="02040503050406030204" pitchFamily="18" charset="0"/>
              </a:rPr>
              <a:t>.
</a:t>
            </a:r>
            <a:endParaRPr lang="en-GB" altLang="cy-GB" b="1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F31C614E-F63D-4EA6-BF10-5AB14DEB1E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A6D301-B32F-446E-A91B-A675D6501AC6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BE05774E-C248-4CDA-9A0E-7D5558D7B8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3588D360-D2B1-41E9-9915-44CC1C5CB8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Cam 1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Darllen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thynnu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sylw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at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eiriau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gorchymyn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  
 Cam 2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Amlygu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geiriau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allweddol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 
Cam 3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Nodi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marciau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ddyrannwyd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gyfer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gofod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ddarperir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 
Cam 4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Cynlluniwch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ymateb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
</a:t>
            </a:r>
            <a:endParaRPr lang="en-GB" altLang="cy-GB" b="1" dirty="0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6AFF562F-9D93-455E-B1BA-8392476CA7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9CA9F7-D2A1-403A-AE23-D5B9E926BC02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0A39D157-BE2E-434E-AFAF-A813721F36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A31FA7-F798-4542-955A-D65E7F9548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buAutoNum type="arabicPeriod"/>
            </a:pPr>
            <a:r>
              <a:rPr lang="en-GB" dirty="0"/>
              <a:t>a) 1 marc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pob</a:t>
            </a:r>
            <a:r>
              <a:rPr lang="en-GB" dirty="0"/>
              <a:t> </a:t>
            </a:r>
            <a:r>
              <a:rPr lang="en-GB" dirty="0" err="1"/>
              <a:t>datganiad</a:t>
            </a:r>
            <a:r>
              <a:rPr lang="en-GB" dirty="0"/>
              <a:t> </a:t>
            </a:r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dicio</a:t>
            </a:r>
            <a:r>
              <a:rPr lang="en-GB" dirty="0"/>
              <a:t> a </a:t>
            </a:r>
            <a:r>
              <a:rPr lang="en-GB" dirty="0" err="1"/>
              <a:t>ydynt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wir</a:t>
            </a:r>
            <a:r>
              <a:rPr lang="en-GB" dirty="0"/>
              <a:t> </a:t>
            </a:r>
            <a:r>
              <a:rPr lang="en-GB" dirty="0" err="1"/>
              <a:t>neu'n</a:t>
            </a:r>
            <a:r>
              <a:rPr lang="en-GB" dirty="0"/>
              <a:t> </a:t>
            </a:r>
            <a:r>
              <a:rPr lang="en-GB" dirty="0" err="1"/>
              <a:t>anwir</a:t>
            </a:r>
            <a:r>
              <a:rPr lang="en-GB" dirty="0"/>
              <a:t> am </a:t>
            </a:r>
            <a:r>
              <a:rPr lang="en-GB" dirty="0" err="1"/>
              <a:t>gyfanswm</a:t>
            </a:r>
            <a:r>
              <a:rPr lang="en-GB" dirty="0"/>
              <a:t> o 3 marc. Ni </a:t>
            </a:r>
            <a:r>
              <a:rPr lang="en-GB" dirty="0" err="1"/>
              <a:t>ddylai'r</a:t>
            </a:r>
            <a:r>
              <a:rPr lang="en-GB" dirty="0"/>
              <a:t> </a:t>
            </a:r>
            <a:r>
              <a:rPr lang="en-GB" dirty="0" err="1"/>
              <a:t>cwestiynau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gymryd</a:t>
            </a:r>
            <a:r>
              <a:rPr lang="en-GB" dirty="0"/>
              <a:t> </a:t>
            </a:r>
            <a:r>
              <a:rPr lang="en-GB" dirty="0" err="1"/>
              <a:t>llawer</a:t>
            </a:r>
            <a:r>
              <a:rPr lang="en-GB" dirty="0"/>
              <a:t> o </a:t>
            </a:r>
            <a:r>
              <a:rPr lang="en-GB" dirty="0" err="1"/>
              <a:t>amser</a:t>
            </a:r>
            <a:r>
              <a:rPr lang="en-GB" dirty="0"/>
              <a:t> – </a:t>
            </a:r>
            <a:r>
              <a:rPr lang="en-GB" dirty="0" err="1"/>
              <a:t>peidiwch</a:t>
            </a:r>
            <a:r>
              <a:rPr lang="en-GB" dirty="0"/>
              <a:t> </a:t>
            </a:r>
            <a:r>
              <a:rPr lang="en-GB" dirty="0" err="1"/>
              <a:t>â'u</a:t>
            </a:r>
            <a:r>
              <a:rPr lang="en-GB" dirty="0"/>
              <a:t> </a:t>
            </a:r>
            <a:r>
              <a:rPr lang="en-GB" dirty="0" err="1"/>
              <a:t>rhuthro</a:t>
            </a:r>
            <a:r>
              <a:rPr lang="en-GB" dirty="0"/>
              <a:t>,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peidiwch</a:t>
            </a:r>
            <a:r>
              <a:rPr lang="en-GB" dirty="0"/>
              <a:t> â </a:t>
            </a:r>
            <a:r>
              <a:rPr lang="en-GB" dirty="0" err="1"/>
              <a:t>threulio</a:t>
            </a:r>
            <a:r>
              <a:rPr lang="en-GB" dirty="0"/>
              <a:t> </a:t>
            </a:r>
            <a:r>
              <a:rPr lang="en-GB" dirty="0" err="1"/>
              <a:t>gormod</a:t>
            </a:r>
            <a:r>
              <a:rPr lang="en-GB" dirty="0"/>
              <a:t> o </a:t>
            </a:r>
            <a:r>
              <a:rPr lang="en-GB" dirty="0" err="1"/>
              <a:t>amser</a:t>
            </a:r>
            <a:r>
              <a:rPr lang="en-GB" dirty="0"/>
              <a:t> </a:t>
            </a:r>
            <a:r>
              <a:rPr lang="en-GB" dirty="0" err="1"/>
              <a:t>arnynt</a:t>
            </a:r>
            <a:r>
              <a:rPr lang="en-GB" dirty="0"/>
              <a:t> </a:t>
            </a:r>
            <a:r>
              <a:rPr lang="en-GB" dirty="0" err="1"/>
              <a:t>ychwaith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nad</a:t>
            </a:r>
            <a:r>
              <a:rPr lang="en-GB" dirty="0"/>
              <a:t> </a:t>
            </a:r>
            <a:r>
              <a:rPr lang="en-GB" dirty="0" err="1"/>
              <a:t>ydynt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werth</a:t>
            </a:r>
            <a:r>
              <a:rPr lang="en-GB" dirty="0"/>
              <a:t> </a:t>
            </a:r>
            <a:r>
              <a:rPr lang="en-GB" dirty="0" err="1"/>
              <a:t>llawer</a:t>
            </a:r>
            <a:r>
              <a:rPr lang="en-GB" dirty="0"/>
              <a:t> o </a:t>
            </a:r>
            <a:r>
              <a:rPr lang="en-GB" dirty="0" err="1"/>
              <a:t>farciau</a:t>
            </a:r>
            <a:r>
              <a:rPr lang="en-GB" dirty="0"/>
              <a:t>! Ni </a:t>
            </a:r>
            <a:r>
              <a:rPr lang="en-GB" dirty="0" err="1"/>
              <a:t>ddylech</a:t>
            </a:r>
            <a:r>
              <a:rPr lang="en-GB" dirty="0"/>
              <a:t> </a:t>
            </a:r>
            <a:r>
              <a:rPr lang="en-GB" dirty="0" err="1"/>
              <a:t>ganiatáu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3 </a:t>
            </a:r>
            <a:r>
              <a:rPr lang="en-GB" dirty="0" err="1"/>
              <a:t>munud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gwblhau'r</a:t>
            </a:r>
            <a:r>
              <a:rPr lang="en-GB" dirty="0"/>
              <a:t> </a:t>
            </a:r>
            <a:r>
              <a:rPr lang="en-GB" dirty="0" err="1"/>
              <a:t>rhain</a:t>
            </a:r>
            <a:r>
              <a:rPr lang="en-GB" dirty="0"/>
              <a:t>. </a:t>
            </a:r>
            <a:r>
              <a:rPr lang="en-GB" dirty="0" err="1"/>
              <a:t>Gallwn</a:t>
            </a:r>
            <a:r>
              <a:rPr lang="en-GB" dirty="0"/>
              <a:t> weld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atebion</a:t>
            </a:r>
            <a:r>
              <a:rPr lang="en-GB" dirty="0"/>
              <a:t> </a:t>
            </a:r>
            <a:r>
              <a:rPr lang="en-GB" dirty="0" err="1"/>
              <a:t>cywir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sleid</a:t>
            </a:r>
            <a:r>
              <a:rPr lang="en-GB" dirty="0"/>
              <a:t> </a:t>
            </a:r>
            <a:r>
              <a:rPr lang="en-GB" dirty="0" err="1"/>
              <a:t>nesaf</a:t>
            </a:r>
            <a:r>
              <a:rPr lang="en-GB" dirty="0"/>
              <a:t>. </a:t>
            </a:r>
            <a:r>
              <a:rPr lang="en-GB" dirty="0" err="1"/>
              <a:t>Gwnewch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siŵr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bod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darllen</a:t>
            </a:r>
            <a:r>
              <a:rPr lang="en-GB" dirty="0"/>
              <a:t> </a:t>
            </a:r>
            <a:r>
              <a:rPr lang="en-GB" dirty="0" err="1"/>
              <a:t>pob</a:t>
            </a:r>
            <a:r>
              <a:rPr lang="en-GB" dirty="0"/>
              <a:t> un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gweithredoedd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ofalus</a:t>
            </a:r>
            <a:r>
              <a:rPr lang="en-GB" dirty="0"/>
              <a:t> ac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rhoi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tics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blychau</a:t>
            </a:r>
            <a:r>
              <a:rPr lang="en-GB" dirty="0"/>
              <a:t> </a:t>
            </a:r>
            <a:r>
              <a:rPr lang="en-GB" dirty="0" err="1"/>
              <a:t>cywir</a:t>
            </a:r>
            <a:r>
              <a:rPr lang="en-GB" dirty="0"/>
              <a:t> </a:t>
            </a:r>
            <a:endParaRPr lang="en-GB" altLang="cy-GB" b="1" dirty="0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52944EBB-127F-4C51-848C-5738F77C97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AB54F6-BBDA-4A58-BE1E-449E73A56C79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0A39D157-BE2E-434E-AFAF-A813721F36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A31FA7-F798-4542-955A-D65E7F9548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234" marR="0" lvl="0" indent="-228234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 err="1"/>
              <a:t>Dyma'r</a:t>
            </a:r>
            <a:r>
              <a:rPr lang="en-GB" dirty="0"/>
              <a:t> </a:t>
            </a:r>
            <a:r>
              <a:rPr lang="en-GB" dirty="0" err="1"/>
              <a:t>atebion</a:t>
            </a:r>
            <a:r>
              <a:rPr lang="en-GB" dirty="0"/>
              <a:t> </a:t>
            </a:r>
            <a:r>
              <a:rPr lang="en-GB" dirty="0" err="1"/>
              <a:t>cywir</a:t>
            </a:r>
            <a:r>
              <a:rPr lang="en-GB" dirty="0"/>
              <a:t>. </a:t>
            </a:r>
            <a:r>
              <a:rPr lang="en-GB" dirty="0" err="1"/>
              <a:t>Byddai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ymgeisydd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 y 3 marc </a:t>
            </a:r>
            <a:r>
              <a:rPr lang="en-GB" dirty="0" err="1"/>
              <a:t>llawn</a:t>
            </a:r>
            <a:r>
              <a:rPr lang="en-GB" dirty="0"/>
              <a:t>.</a:t>
            </a:r>
            <a:endParaRPr lang="en-GB" altLang="cy-GB" b="1" dirty="0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52944EBB-127F-4C51-848C-5738F77C97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AB54F6-BBDA-4A58-BE1E-449E73A56C79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028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53691464-691E-417A-8666-8AAF89F8C7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6A72C538-4D34-4F8D-AC62-AB7DE2D230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Dyma</a:t>
            </a:r>
            <a:r>
              <a:rPr lang="en-GB" dirty="0"/>
              <a:t> </a:t>
            </a:r>
            <a:r>
              <a:rPr lang="en-GB" dirty="0" err="1"/>
              <a:t>sut</a:t>
            </a:r>
            <a:r>
              <a:rPr lang="en-GB" dirty="0"/>
              <a:t> </a:t>
            </a:r>
            <a:r>
              <a:rPr lang="en-GB" dirty="0" err="1"/>
              <a:t>olwg</a:t>
            </a:r>
            <a:r>
              <a:rPr lang="en-GB" dirty="0"/>
              <a:t> </a:t>
            </a:r>
            <a:r>
              <a:rPr lang="en-GB" dirty="0" err="1"/>
              <a:t>fyddai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cyntaf</a:t>
            </a:r>
            <a:r>
              <a:rPr lang="en-GB" dirty="0"/>
              <a:t>.
</a:t>
            </a:r>
            <a:endParaRPr lang="en-GB" altLang="cy-GB" b="1" dirty="0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F8CE8471-2F4D-4F9D-801E-55AFB406EB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346651-9596-4D90-A175-78EF177CE131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5">
            <a:extLst>
              <a:ext uri="{FF2B5EF4-FFF2-40B4-BE49-F238E27FC236}">
                <a16:creationId xmlns:a16="http://schemas.microsoft.com/office/drawing/2014/main" id="{A20C4E53-6353-4AF5-8D21-AFC276AF5DD5}"/>
              </a:ext>
            </a:extLst>
          </p:cNvPr>
          <p:cNvCxnSpPr/>
          <p:nvPr userDrawn="1"/>
        </p:nvCxnSpPr>
        <p:spPr>
          <a:xfrm>
            <a:off x="282575" y="889000"/>
            <a:ext cx="1166495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8">
            <a:extLst>
              <a:ext uri="{FF2B5EF4-FFF2-40B4-BE49-F238E27FC236}">
                <a16:creationId xmlns:a16="http://schemas.microsoft.com/office/drawing/2014/main" id="{6F6011A9-D405-401A-960E-AFE9BC622F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075" y="114300"/>
            <a:ext cx="15859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282575" y="1076325"/>
            <a:ext cx="11809413" cy="52435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  <a:lvl2pPr marL="7937" indent="0">
              <a:lnSpc>
                <a:spcPct val="100000"/>
              </a:lnSpc>
              <a:buNone/>
              <a:defRPr sz="1800"/>
            </a:lvl2pPr>
            <a:lvl3pPr marL="222250" indent="-1698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b="0"/>
            </a:lvl3pPr>
            <a:lvl4pPr marL="268288" indent="0">
              <a:lnSpc>
                <a:spcPct val="100000"/>
              </a:lnSpc>
              <a:buNone/>
              <a:tabLst/>
              <a:defRPr b="1"/>
            </a:lvl4pPr>
            <a:lvl5pPr marL="490538" indent="-187325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2011" y="208722"/>
            <a:ext cx="10223323" cy="4472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759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950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265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B48CADD-07B7-4AD3-AF2E-7B6F912226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2575" y="207963"/>
            <a:ext cx="1000918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y-GB"/>
              <a:t>Click to edit Master title style</a:t>
            </a:r>
          </a:p>
        </p:txBody>
      </p:sp>
      <p:sp>
        <p:nvSpPr>
          <p:cNvPr id="1027" name="Text Placeholder 10">
            <a:extLst>
              <a:ext uri="{FF2B5EF4-FFF2-40B4-BE49-F238E27FC236}">
                <a16:creationId xmlns:a16="http://schemas.microsoft.com/office/drawing/2014/main" id="{EF284457-8DF5-4EBD-9BA9-A39FEF128D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6850" y="1120775"/>
            <a:ext cx="6616700" cy="505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y-GB"/>
              <a:t>Edit Master text styles</a:t>
            </a:r>
          </a:p>
          <a:p>
            <a:pPr lvl="1"/>
            <a:r>
              <a:rPr lang="en-US" altLang="cy-GB"/>
              <a:t>Second level</a:t>
            </a:r>
          </a:p>
          <a:p>
            <a:pPr lvl="2"/>
            <a:r>
              <a:rPr lang="en-US" altLang="cy-GB"/>
              <a:t>Third level</a:t>
            </a:r>
          </a:p>
          <a:p>
            <a:pPr lvl="3"/>
            <a:r>
              <a:rPr lang="en-US" altLang="cy-GB"/>
              <a:t>Fourth level</a:t>
            </a:r>
          </a:p>
          <a:p>
            <a:pPr lvl="4"/>
            <a:r>
              <a:rPr lang="en-US" altLang="cy-GB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CF9885-C77D-4709-AAFC-A9CCAA896F99}"/>
              </a:ext>
            </a:extLst>
          </p:cNvPr>
          <p:cNvCxnSpPr/>
          <p:nvPr userDrawn="1"/>
        </p:nvCxnSpPr>
        <p:spPr>
          <a:xfrm>
            <a:off x="282575" y="889000"/>
            <a:ext cx="1166495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7">
            <a:extLst>
              <a:ext uri="{FF2B5EF4-FFF2-40B4-BE49-F238E27FC236}">
                <a16:creationId xmlns:a16="http://schemas.microsoft.com/office/drawing/2014/main" id="{811554BF-C5B2-43A2-BC3D-DE00CF99BF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075" y="114300"/>
            <a:ext cx="15859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6" r:id="rId2"/>
    <p:sldLayoutId id="2147483748" r:id="rId3"/>
  </p:sldLayoutIdLst>
  <p:hf sldNum="0"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lang="en-US" sz="1400" kern="1200" dirty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9pPr>
    </p:titleStyle>
    <p:bodyStyle>
      <a:lvl1pPr algn="l" rtl="0" fontAlgn="base">
        <a:spcBef>
          <a:spcPts val="1000"/>
        </a:spcBef>
        <a:spcAft>
          <a:spcPts val="600"/>
        </a:spcAft>
        <a:buClr>
          <a:srgbClr val="F94130"/>
        </a:buClr>
        <a:buFont typeface="Arial" panose="020B0604020202020204" pitchFamily="34" charset="0"/>
        <a:defRPr lang="en-US" kern="1200">
          <a:solidFill>
            <a:schemeClr val="accent1"/>
          </a:solidFill>
          <a:latin typeface="+mn-lt"/>
          <a:ea typeface="+mn-ea"/>
          <a:cs typeface="+mn-cs"/>
        </a:defRPr>
      </a:lvl1pPr>
      <a:lvl2pPr marL="6350" algn="l" rtl="0" fontAlgn="base">
        <a:spcBef>
          <a:spcPct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222250" indent="-214313" algn="l" rtl="0" fontAlgn="base">
        <a:spcBef>
          <a:spcPct val="0"/>
        </a:spcBef>
        <a:spcAft>
          <a:spcPts val="600"/>
        </a:spcAft>
        <a:buClr>
          <a:srgbClr val="F94130"/>
        </a:buClr>
        <a:buFont typeface="Arial" panose="020B0604020202020204" pitchFamily="34" charset="0"/>
        <a:buChar char="•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222250" algn="l" rtl="0" fontAlgn="base">
        <a:spcBef>
          <a:spcPct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446088" indent="-187325" algn="l" rtl="0" fontAlgn="base">
        <a:spcBef>
          <a:spcPct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customXml" Target="../ink/ink4.xml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18" Type="http://schemas.openxmlformats.org/officeDocument/2006/relationships/customXml" Target="../ink/ink10.xml"/><Relationship Id="rId26" Type="http://schemas.openxmlformats.org/officeDocument/2006/relationships/customXml" Target="../ink/ink14.xml"/><Relationship Id="rId39" Type="http://schemas.openxmlformats.org/officeDocument/2006/relationships/customXml" Target="../ink/ink21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34" Type="http://schemas.openxmlformats.org/officeDocument/2006/relationships/image" Target="../media/image23.png"/><Relationship Id="rId42" Type="http://schemas.openxmlformats.org/officeDocument/2006/relationships/image" Target="../media/image27.png"/><Relationship Id="rId47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customXml" Target="../ink/ink7.xml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33" Type="http://schemas.openxmlformats.org/officeDocument/2006/relationships/customXml" Target="../ink/ink18.xml"/><Relationship Id="rId38" Type="http://schemas.openxmlformats.org/officeDocument/2006/relationships/image" Target="../media/image25.png"/><Relationship Id="rId46" Type="http://schemas.openxmlformats.org/officeDocument/2006/relationships/image" Target="../media/image29.png"/><Relationship Id="rId2" Type="http://schemas.openxmlformats.org/officeDocument/2006/relationships/audio" Target="../media/media11.m4a"/><Relationship Id="rId16" Type="http://schemas.openxmlformats.org/officeDocument/2006/relationships/customXml" Target="../ink/ink9.xml"/><Relationship Id="rId20" Type="http://schemas.openxmlformats.org/officeDocument/2006/relationships/customXml" Target="../ink/ink11.xml"/><Relationship Id="rId29" Type="http://schemas.openxmlformats.org/officeDocument/2006/relationships/image" Target="../media/image21.png"/><Relationship Id="rId41" Type="http://schemas.openxmlformats.org/officeDocument/2006/relationships/customXml" Target="../ink/ink22.xml"/><Relationship Id="rId1" Type="http://schemas.microsoft.com/office/2007/relationships/media" Target="../media/media11.m4a"/><Relationship Id="rId11" Type="http://schemas.openxmlformats.org/officeDocument/2006/relationships/image" Target="../media/image12.png"/><Relationship Id="rId24" Type="http://schemas.openxmlformats.org/officeDocument/2006/relationships/customXml" Target="../ink/ink13.xml"/><Relationship Id="rId32" Type="http://schemas.openxmlformats.org/officeDocument/2006/relationships/customXml" Target="../ink/ink17.xml"/><Relationship Id="rId37" Type="http://schemas.openxmlformats.org/officeDocument/2006/relationships/customXml" Target="../ink/ink20.xml"/><Relationship Id="rId40" Type="http://schemas.openxmlformats.org/officeDocument/2006/relationships/image" Target="../media/image26.png"/><Relationship Id="rId45" Type="http://schemas.openxmlformats.org/officeDocument/2006/relationships/customXml" Target="../ink/ink24.xml"/><Relationship Id="rId5" Type="http://schemas.openxmlformats.org/officeDocument/2006/relationships/customXml" Target="../ink/ink5.xml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28" Type="http://schemas.openxmlformats.org/officeDocument/2006/relationships/customXml" Target="../ink/ink15.xml"/><Relationship Id="rId36" Type="http://schemas.openxmlformats.org/officeDocument/2006/relationships/image" Target="../media/image24.png"/><Relationship Id="rId19" Type="http://schemas.openxmlformats.org/officeDocument/2006/relationships/image" Target="../media/image16.png"/><Relationship Id="rId31" Type="http://schemas.openxmlformats.org/officeDocument/2006/relationships/image" Target="../media/image22.png"/><Relationship Id="rId44" Type="http://schemas.openxmlformats.org/officeDocument/2006/relationships/image" Target="../media/image28.png"/><Relationship Id="rId4" Type="http://schemas.openxmlformats.org/officeDocument/2006/relationships/notesSlide" Target="../notesSlides/notesSlide11.xml"/><Relationship Id="rId9" Type="http://schemas.openxmlformats.org/officeDocument/2006/relationships/customXml" Target="../ink/ink6.xml"/><Relationship Id="rId14" Type="http://schemas.openxmlformats.org/officeDocument/2006/relationships/customXml" Target="../ink/ink8.xml"/><Relationship Id="rId22" Type="http://schemas.openxmlformats.org/officeDocument/2006/relationships/customXml" Target="../ink/ink12.xml"/><Relationship Id="rId27" Type="http://schemas.openxmlformats.org/officeDocument/2006/relationships/image" Target="../media/image20.png"/><Relationship Id="rId30" Type="http://schemas.openxmlformats.org/officeDocument/2006/relationships/customXml" Target="../ink/ink16.xml"/><Relationship Id="rId35" Type="http://schemas.openxmlformats.org/officeDocument/2006/relationships/customXml" Target="../ink/ink19.xml"/><Relationship Id="rId43" Type="http://schemas.openxmlformats.org/officeDocument/2006/relationships/customXml" Target="../ink/ink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40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customXml" Target="../ink/ink25.xml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customXml" Target="../ink/ink26.xml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46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11" Type="http://schemas.openxmlformats.org/officeDocument/2006/relationships/image" Target="../media/image63.png"/><Relationship Id="rId5" Type="http://schemas.openxmlformats.org/officeDocument/2006/relationships/customXml" Target="../ink/ink27.xml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.xml"/><Relationship Id="rId13" Type="http://schemas.openxmlformats.org/officeDocument/2006/relationships/image" Target="../media/image58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12" Type="http://schemas.openxmlformats.org/officeDocument/2006/relationships/customXml" Target="../ink/ink31.xml"/><Relationship Id="rId17" Type="http://schemas.openxmlformats.org/officeDocument/2006/relationships/image" Target="../media/image60.png"/><Relationship Id="rId2" Type="http://schemas.openxmlformats.org/officeDocument/2006/relationships/audio" Target="../media/media26.m4a"/><Relationship Id="rId16" Type="http://schemas.openxmlformats.org/officeDocument/2006/relationships/customXml" Target="../ink/ink33.xml"/><Relationship Id="rId1" Type="http://schemas.microsoft.com/office/2007/relationships/media" Target="../media/media26.m4a"/><Relationship Id="rId6" Type="http://schemas.openxmlformats.org/officeDocument/2006/relationships/customXml" Target="../ink/ink28.xml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59.png"/><Relationship Id="rId10" Type="http://schemas.openxmlformats.org/officeDocument/2006/relationships/customXml" Target="../ink/ink30.xml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56.png"/><Relationship Id="rId14" Type="http://schemas.openxmlformats.org/officeDocument/2006/relationships/customXml" Target="../ink/ink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81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customXml" Target="../ink/ink1.xml"/><Relationship Id="rId11" Type="http://schemas.openxmlformats.org/officeDocument/2006/relationships/customXml" Target="../ink/ink3.xml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8.xml"/><Relationship Id="rId9" Type="http://schemas.openxmlformats.org/officeDocument/2006/relationships/customXml" Target="../ink/ink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EA85989-5115-42FA-9801-639E7CBE8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917575"/>
            <a:ext cx="11676063" cy="5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itle 1">
            <a:extLst>
              <a:ext uri="{FF2B5EF4-FFF2-40B4-BE49-F238E27FC236}">
                <a16:creationId xmlns:a16="http://schemas.microsoft.com/office/drawing/2014/main" id="{C7CE5B54-8B6E-4CC3-8E4E-7106334BC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213" y="1762125"/>
            <a:ext cx="10745787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 sz="2800" dirty="0">
                <a:solidFill>
                  <a:schemeClr val="bg1"/>
                </a:solidFill>
              </a:rPr>
              <a:t>TGAU </a:t>
            </a:r>
            <a:r>
              <a:rPr lang="en-US" altLang="cy-GB" sz="2800" dirty="0" err="1">
                <a:solidFill>
                  <a:schemeClr val="bg1"/>
                </a:solidFill>
              </a:rPr>
              <a:t>Iechyd</a:t>
            </a:r>
            <a:r>
              <a:rPr lang="en-US" altLang="cy-GB" sz="2800" dirty="0">
                <a:solidFill>
                  <a:schemeClr val="bg1"/>
                </a:solidFill>
              </a:rPr>
              <a:t> a </a:t>
            </a:r>
            <a:r>
              <a:rPr lang="en-US" altLang="cy-GB" sz="2800" dirty="0" err="1">
                <a:solidFill>
                  <a:schemeClr val="bg1"/>
                </a:solidFill>
              </a:rPr>
              <a:t>Gofal</a:t>
            </a:r>
            <a:r>
              <a:rPr lang="en-US" altLang="cy-GB" sz="2800" dirty="0">
                <a:solidFill>
                  <a:schemeClr val="bg1"/>
                </a:solidFill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</a:rPr>
              <a:t>Cymdeithasol</a:t>
            </a:r>
            <a:r>
              <a:rPr lang="en-US" altLang="cy-GB" sz="2800" dirty="0">
                <a:solidFill>
                  <a:schemeClr val="bg1"/>
                </a:solidFill>
              </a:rPr>
              <a:t>, a </a:t>
            </a:r>
            <a:r>
              <a:rPr lang="en-US" altLang="cy-GB" sz="2800" dirty="0" err="1">
                <a:solidFill>
                  <a:schemeClr val="bg1"/>
                </a:solidFill>
              </a:rPr>
              <a:t>Gofal</a:t>
            </a:r>
            <a:r>
              <a:rPr lang="en-US" altLang="cy-GB" sz="2800" dirty="0">
                <a:solidFill>
                  <a:schemeClr val="bg1"/>
                </a:solidFill>
              </a:rPr>
              <a:t> Plant</a:t>
            </a:r>
          </a:p>
          <a:p>
            <a:pPr eaLnBrk="1" hangingPunct="1">
              <a:lnSpc>
                <a:spcPct val="90000"/>
              </a:lnSpc>
            </a:pPr>
            <a:endParaRPr lang="en-US" altLang="cy-GB" sz="28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cy-GB" sz="2800" dirty="0" err="1">
                <a:solidFill>
                  <a:schemeClr val="bg1"/>
                </a:solidFill>
              </a:rPr>
              <a:t>Uned</a:t>
            </a:r>
            <a:r>
              <a:rPr lang="en-US" altLang="cy-GB" sz="2800" dirty="0">
                <a:solidFill>
                  <a:schemeClr val="bg1"/>
                </a:solidFill>
              </a:rPr>
              <a:t> 3 – </a:t>
            </a:r>
            <a:r>
              <a:rPr lang="en-US" altLang="cy-GB" sz="2800" dirty="0" err="1">
                <a:solidFill>
                  <a:schemeClr val="bg1"/>
                </a:solidFill>
              </a:rPr>
              <a:t>Iechyd</a:t>
            </a:r>
            <a:r>
              <a:rPr lang="en-US" altLang="cy-GB" sz="2800" dirty="0">
                <a:solidFill>
                  <a:schemeClr val="bg1"/>
                </a:solidFill>
              </a:rPr>
              <a:t> a </a:t>
            </a:r>
            <a:r>
              <a:rPr lang="en-US" altLang="cy-GB" sz="2800" dirty="0" err="1">
                <a:solidFill>
                  <a:schemeClr val="bg1"/>
                </a:solidFill>
              </a:rPr>
              <a:t>Gofal</a:t>
            </a:r>
            <a:r>
              <a:rPr lang="en-US" altLang="cy-GB" sz="2800" dirty="0">
                <a:solidFill>
                  <a:schemeClr val="bg1"/>
                </a:solidFill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</a:rPr>
              <a:t>cymdeithasol</a:t>
            </a:r>
            <a:r>
              <a:rPr lang="en-US" altLang="cy-GB" sz="2800" dirty="0">
                <a:solidFill>
                  <a:schemeClr val="bg1"/>
                </a:solidFill>
              </a:rPr>
              <a:t>, a </a:t>
            </a:r>
            <a:r>
              <a:rPr lang="en-US" altLang="cy-GB" sz="2800" dirty="0" err="1">
                <a:solidFill>
                  <a:schemeClr val="bg1"/>
                </a:solidFill>
              </a:rPr>
              <a:t>gofal</a:t>
            </a:r>
            <a:r>
              <a:rPr lang="en-US" altLang="cy-GB" sz="2800" dirty="0">
                <a:solidFill>
                  <a:schemeClr val="bg1"/>
                </a:solidFill>
              </a:rPr>
              <a:t> plant </a:t>
            </a:r>
            <a:r>
              <a:rPr lang="en-US" altLang="cy-GB" sz="2800" dirty="0" err="1">
                <a:solidFill>
                  <a:schemeClr val="bg1"/>
                </a:solidFill>
              </a:rPr>
              <a:t>yn</a:t>
            </a:r>
            <a:r>
              <a:rPr lang="en-US" altLang="cy-GB" sz="2800" dirty="0">
                <a:solidFill>
                  <a:schemeClr val="bg1"/>
                </a:solidFill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</a:rPr>
              <a:t>yr</a:t>
            </a:r>
            <a:r>
              <a:rPr lang="en-US" altLang="cy-GB" sz="2800" dirty="0">
                <a:solidFill>
                  <a:schemeClr val="bg1"/>
                </a:solidFill>
              </a:rPr>
              <a:t> 21ain </a:t>
            </a:r>
            <a:r>
              <a:rPr lang="en-US" altLang="cy-GB" sz="2800" dirty="0" err="1">
                <a:solidFill>
                  <a:schemeClr val="bg1"/>
                </a:solidFill>
              </a:rPr>
              <a:t>ganrif</a:t>
            </a:r>
            <a:endParaRPr lang="en-US" altLang="cy-GB" sz="2800" dirty="0">
              <a:solidFill>
                <a:schemeClr val="bg1"/>
              </a:solidFill>
            </a:endParaRPr>
          </a:p>
        </p:txBody>
      </p:sp>
      <p:sp>
        <p:nvSpPr>
          <p:cNvPr id="6148" name="TextBox 1">
            <a:extLst>
              <a:ext uri="{FF2B5EF4-FFF2-40B4-BE49-F238E27FC236}">
                <a16:creationId xmlns:a16="http://schemas.microsoft.com/office/drawing/2014/main" id="{3CCD4319-619E-4CF0-9EED-1D3CF82EE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354013"/>
            <a:ext cx="434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y-GB" sz="2400"/>
              <a:t>Arweiniad i'r Arholiad</a:t>
            </a:r>
          </a:p>
        </p:txBody>
      </p:sp>
      <p:sp>
        <p:nvSpPr>
          <p:cNvPr id="6149" name="Title 1">
            <a:extLst>
              <a:ext uri="{FF2B5EF4-FFF2-40B4-BE49-F238E27FC236}">
                <a16:creationId xmlns:a16="http://schemas.microsoft.com/office/drawing/2014/main" id="{C1FE9EC8-7D83-4576-9073-EB1E43CA5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42100"/>
            <a:ext cx="77422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y-GB" altLang="cy-GB" sz="2800" b="1">
              <a:latin typeface="Lato" pitchFamily="34" charset="0"/>
              <a:cs typeface="Lato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6C44A76-7446-432C-94BD-6E7BF2534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18"/>
    </mc:Choice>
    <mc:Fallback xmlns="">
      <p:transition spd="slow" advTm="16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2">
            <a:extLst>
              <a:ext uri="{FF2B5EF4-FFF2-40B4-BE49-F238E27FC236}">
                <a16:creationId xmlns:a16="http://schemas.microsoft.com/office/drawing/2014/main" id="{A1C6D5FC-5611-41BD-BAF1-8F77E0DA21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2(a) (b), AA1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6FE3266-6C94-416F-BDD4-02206521F792}"/>
                  </a:ext>
                </a:extLst>
              </p14:cNvPr>
              <p14:cNvContentPartPr/>
              <p14:nvPr/>
            </p14:nvContentPartPr>
            <p14:xfrm>
              <a:off x="3146475" y="1852088"/>
              <a:ext cx="360" cy="50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6FE3266-6C94-416F-BDD4-02206521F79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28475" y="1834088"/>
                <a:ext cx="36000" cy="4068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ectangle 123">
            <a:extLst>
              <a:ext uri="{FF2B5EF4-FFF2-40B4-BE49-F238E27FC236}">
                <a16:creationId xmlns:a16="http://schemas.microsoft.com/office/drawing/2014/main" id="{474A1AD6-CC6E-4C54-821F-AB7EE535E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3175" y="2697163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/>
              <a:t>3:00</a:t>
            </a:r>
          </a:p>
        </p:txBody>
      </p:sp>
      <p:sp>
        <p:nvSpPr>
          <p:cNvPr id="22540" name="TextBox 20">
            <a:extLst>
              <a:ext uri="{FF2B5EF4-FFF2-40B4-BE49-F238E27FC236}">
                <a16:creationId xmlns:a16="http://schemas.microsoft.com/office/drawing/2014/main" id="{5CBBAE0E-A344-4FDF-9D20-0A24D4DF4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5463" y="4106863"/>
            <a:ext cx="35274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Dechreuwch</a:t>
            </a:r>
            <a:r>
              <a:rPr lang="en-GB" altLang="cy-GB" dirty="0"/>
              <a:t> y </a:t>
            </a:r>
            <a:r>
              <a:rPr lang="en-GB" altLang="cy-GB" dirty="0" err="1"/>
              <a:t>cloc</a:t>
            </a:r>
            <a:r>
              <a:rPr lang="en-GB" altLang="cy-GB" dirty="0"/>
              <a:t>!</a:t>
            </a:r>
          </a:p>
          <a:p>
            <a:pPr algn="ctr" eaLnBrk="1" hangingPunct="1"/>
            <a:endParaRPr lang="en-GB" altLang="cy-GB" dirty="0"/>
          </a:p>
          <a:p>
            <a:pPr algn="ctr" eaLnBrk="1" hangingPunct="1"/>
            <a:r>
              <a:rPr lang="en-GB" altLang="cy-GB" dirty="0" err="1"/>
              <a:t>Ceisiwch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cwestiwn</a:t>
            </a:r>
            <a:r>
              <a:rPr lang="en-GB" altLang="cy-GB" dirty="0"/>
              <a:t> </a:t>
            </a:r>
            <a:r>
              <a:rPr lang="en-GB" altLang="cy-GB" dirty="0" err="1"/>
              <a:t>hwn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3 </a:t>
            </a:r>
            <a:r>
              <a:rPr lang="en-GB" altLang="cy-GB" dirty="0" err="1"/>
              <a:t>munud</a:t>
            </a:r>
            <a:r>
              <a:rPr lang="en-GB" altLang="cy-GB" dirty="0"/>
              <a:t> – </a:t>
            </a:r>
            <a:r>
              <a:rPr lang="en-GB" altLang="cy-GB" dirty="0" err="1"/>
              <a:t>efallai</a:t>
            </a:r>
            <a:r>
              <a:rPr lang="en-GB" altLang="cy-GB" dirty="0"/>
              <a:t> </a:t>
            </a:r>
            <a:r>
              <a:rPr lang="en-GB" altLang="cy-GB" dirty="0" err="1"/>
              <a:t>na</a:t>
            </a:r>
            <a:r>
              <a:rPr lang="en-GB" altLang="cy-GB" dirty="0"/>
              <a:t> </a:t>
            </a:r>
            <a:r>
              <a:rPr lang="en-GB" altLang="cy-GB" dirty="0" err="1"/>
              <a:t>fydd</a:t>
            </a:r>
            <a:r>
              <a:rPr lang="en-GB" altLang="cy-GB" dirty="0"/>
              <a:t> </a:t>
            </a:r>
            <a:r>
              <a:rPr lang="en-GB" altLang="cy-GB" dirty="0" err="1"/>
              <a:t>angen</a:t>
            </a:r>
            <a:r>
              <a:rPr lang="en-GB" altLang="cy-GB" dirty="0"/>
              <a:t> </a:t>
            </a:r>
            <a:r>
              <a:rPr lang="en-GB" altLang="cy-GB" dirty="0" err="1"/>
              <a:t>yr</a:t>
            </a:r>
            <a:r>
              <a:rPr lang="en-GB" altLang="cy-GB" dirty="0"/>
              <a:t> </a:t>
            </a:r>
            <a:r>
              <a:rPr lang="en-GB" altLang="cy-GB" dirty="0" err="1"/>
              <a:t>amser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</a:t>
            </a:r>
            <a:r>
              <a:rPr lang="en-GB" altLang="cy-GB" dirty="0" err="1"/>
              <a:t>gyd</a:t>
            </a:r>
            <a:r>
              <a:rPr lang="en-GB" altLang="cy-GB" dirty="0"/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22500" t="28400" r="23580" b="34354"/>
          <a:stretch/>
        </p:blipFill>
        <p:spPr>
          <a:xfrm>
            <a:off x="357188" y="1205813"/>
            <a:ext cx="7316358" cy="457714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6678825" y="2001795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78825" y="4505067"/>
            <a:ext cx="679622" cy="6672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236573" y="4633784"/>
            <a:ext cx="642551" cy="630195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4B2CC80-C124-4D3A-B12D-2D47CE6D3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43"/>
    </mc:Choice>
    <mc:Fallback xmlns="">
      <p:transition spd="slow" advTm="32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2">
            <a:extLst>
              <a:ext uri="{FF2B5EF4-FFF2-40B4-BE49-F238E27FC236}">
                <a16:creationId xmlns:a16="http://schemas.microsoft.com/office/drawing/2014/main" id="{A1C6D5FC-5611-41BD-BAF1-8F77E0DA21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2(a) (b), AA1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6FE3266-6C94-416F-BDD4-02206521F792}"/>
                  </a:ext>
                </a:extLst>
              </p14:cNvPr>
              <p14:cNvContentPartPr/>
              <p14:nvPr/>
            </p14:nvContentPartPr>
            <p14:xfrm>
              <a:off x="3146475" y="1852088"/>
              <a:ext cx="360" cy="50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6FE3266-6C94-416F-BDD4-02206521F79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28475" y="1834088"/>
                <a:ext cx="36000" cy="406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22500" t="28400" r="23580" b="34354"/>
          <a:stretch/>
        </p:blipFill>
        <p:spPr>
          <a:xfrm>
            <a:off x="357188" y="1205813"/>
            <a:ext cx="7316358" cy="457714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6678825" y="2001795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78825" y="4505067"/>
            <a:ext cx="679622" cy="6672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D3D9DAF-F307-414D-90EA-A1EBDC3F6042}"/>
                  </a:ext>
                </a:extLst>
              </p14:cNvPr>
              <p14:cNvContentPartPr/>
              <p14:nvPr/>
            </p14:nvContentPartPr>
            <p14:xfrm>
              <a:off x="3862512" y="3642048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D3D9DAF-F307-414D-90EA-A1EBDC3F604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53872" y="363340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DAC91D8-29CB-4E0A-8C02-60A9A2A7BD07}"/>
                  </a:ext>
                </a:extLst>
              </p14:cNvPr>
              <p14:cNvContentPartPr/>
              <p14:nvPr/>
            </p14:nvContentPartPr>
            <p14:xfrm>
              <a:off x="5574672" y="3215808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DAC91D8-29CB-4E0A-8C02-60A9A2A7BD0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70352" y="3211488"/>
                <a:ext cx="9000" cy="9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C747C3A4-6C3C-4E8E-9015-A1DDEBCA2742}"/>
              </a:ext>
            </a:extLst>
          </p:cNvPr>
          <p:cNvGrpSpPr/>
          <p:nvPr/>
        </p:nvGrpSpPr>
        <p:grpSpPr>
          <a:xfrm>
            <a:off x="2198592" y="2577528"/>
            <a:ext cx="2345760" cy="899640"/>
            <a:chOff x="2198592" y="2577528"/>
            <a:chExt cx="2345760" cy="89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052C73C-85DE-4B25-83CE-A1B61679A2F1}"/>
                    </a:ext>
                  </a:extLst>
                </p14:cNvPr>
                <p14:cNvContentPartPr/>
                <p14:nvPr/>
              </p14:nvContentPartPr>
              <p14:xfrm>
                <a:off x="2198592" y="2821248"/>
                <a:ext cx="27000" cy="2059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052C73C-85DE-4B25-83CE-A1B61679A2F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194272" y="2816928"/>
                  <a:ext cx="3564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48B7793-543A-4DE6-BB94-3FB138549BE0}"/>
                    </a:ext>
                  </a:extLst>
                </p14:cNvPr>
                <p14:cNvContentPartPr/>
                <p14:nvPr/>
              </p14:nvContentPartPr>
              <p14:xfrm>
                <a:off x="2275992" y="2804688"/>
                <a:ext cx="188280" cy="3384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48B7793-543A-4DE6-BB94-3FB138549BE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271672" y="2800368"/>
                  <a:ext cx="19692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C9130E1-CCA0-4F0F-BEF3-9671C43CE975}"/>
                    </a:ext>
                  </a:extLst>
                </p14:cNvPr>
                <p14:cNvContentPartPr/>
                <p14:nvPr/>
              </p14:nvContentPartPr>
              <p14:xfrm>
                <a:off x="2595672" y="2895768"/>
                <a:ext cx="463680" cy="272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C9130E1-CCA0-4F0F-BEF3-9671C43CE97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591352" y="2891448"/>
                  <a:ext cx="47232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806AF92-19A7-4C60-AD3A-29F1FEB77EB4}"/>
                    </a:ext>
                  </a:extLst>
                </p14:cNvPr>
                <p14:cNvContentPartPr/>
                <p14:nvPr/>
              </p14:nvContentPartPr>
              <p14:xfrm>
                <a:off x="3174552" y="2947608"/>
                <a:ext cx="216720" cy="529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806AF92-19A7-4C60-AD3A-29F1FEB77EB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170232" y="2943288"/>
                  <a:ext cx="225360" cy="53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7BE3714-94DD-4E83-AE62-F714D320E759}"/>
                    </a:ext>
                  </a:extLst>
                </p14:cNvPr>
                <p14:cNvContentPartPr/>
                <p14:nvPr/>
              </p14:nvContentPartPr>
              <p14:xfrm>
                <a:off x="3520152" y="2868768"/>
                <a:ext cx="295560" cy="2494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7BE3714-94DD-4E83-AE62-F714D320E75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515832" y="2864448"/>
                  <a:ext cx="30420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E7594D7-6FDF-4102-9DCB-3D21C5705F1F}"/>
                    </a:ext>
                  </a:extLst>
                </p14:cNvPr>
                <p14:cNvContentPartPr/>
                <p14:nvPr/>
              </p14:nvContentPartPr>
              <p14:xfrm>
                <a:off x="3965112" y="2577528"/>
                <a:ext cx="579240" cy="5781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E7594D7-6FDF-4102-9DCB-3D21C5705F1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960792" y="2573208"/>
                  <a:ext cx="587880" cy="58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506763D-E63F-49A7-AADF-3D7EEF4B28E6}"/>
                    </a:ext>
                  </a:extLst>
                </p14:cNvPr>
                <p14:cNvContentPartPr/>
                <p14:nvPr/>
              </p14:nvContentPartPr>
              <p14:xfrm>
                <a:off x="4135752" y="2737368"/>
                <a:ext cx="277200" cy="59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506763D-E63F-49A7-AADF-3D7EEF4B28E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131432" y="2733048"/>
                  <a:ext cx="285840" cy="6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D5DCC6B-961F-49AD-8DF1-D3BACC744319}"/>
              </a:ext>
            </a:extLst>
          </p:cNvPr>
          <p:cNvGrpSpPr/>
          <p:nvPr/>
        </p:nvGrpSpPr>
        <p:grpSpPr>
          <a:xfrm>
            <a:off x="3299112" y="3445128"/>
            <a:ext cx="1123560" cy="977040"/>
            <a:chOff x="3299112" y="3445128"/>
            <a:chExt cx="1123560" cy="97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6968E81-8A22-4AE0-9465-4389BD62055D}"/>
                    </a:ext>
                  </a:extLst>
                </p14:cNvPr>
                <p14:cNvContentPartPr/>
                <p14:nvPr/>
              </p14:nvContentPartPr>
              <p14:xfrm>
                <a:off x="3299112" y="3445128"/>
                <a:ext cx="1123560" cy="9770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6968E81-8A22-4AE0-9465-4389BD62055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294792" y="3440808"/>
                  <a:ext cx="1132200" cy="9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92F5B7F-022E-4225-9EDC-DD3ACF687C08}"/>
                    </a:ext>
                  </a:extLst>
                </p14:cNvPr>
                <p14:cNvContentPartPr/>
                <p14:nvPr/>
              </p14:nvContentPartPr>
              <p14:xfrm>
                <a:off x="3962232" y="3576888"/>
                <a:ext cx="430200" cy="1404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92F5B7F-022E-4225-9EDC-DD3ACF687C0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957912" y="3572568"/>
                  <a:ext cx="43884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ACABBE1-CB73-4F6B-B0E2-785B892B9457}"/>
                    </a:ext>
                  </a:extLst>
                </p14:cNvPr>
                <p14:cNvContentPartPr/>
                <p14:nvPr/>
              </p14:nvContentPartPr>
              <p14:xfrm>
                <a:off x="3751992" y="3508848"/>
                <a:ext cx="36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ACABBE1-CB73-4F6B-B0E2-785B892B945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747672" y="3504528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396A931-7F16-42AA-8C36-B7E5B1464C12}"/>
              </a:ext>
            </a:extLst>
          </p:cNvPr>
          <p:cNvGrpSpPr/>
          <p:nvPr/>
        </p:nvGrpSpPr>
        <p:grpSpPr>
          <a:xfrm>
            <a:off x="2397672" y="3487968"/>
            <a:ext cx="754200" cy="726480"/>
            <a:chOff x="2397672" y="3487968"/>
            <a:chExt cx="754200" cy="72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111BBAC-64FA-4164-A9CC-8F28E438283E}"/>
                    </a:ext>
                  </a:extLst>
                </p14:cNvPr>
                <p14:cNvContentPartPr/>
                <p14:nvPr/>
              </p14:nvContentPartPr>
              <p14:xfrm>
                <a:off x="2714112" y="3710808"/>
                <a:ext cx="110880" cy="2599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111BBAC-64FA-4164-A9CC-8F28E438283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709792" y="3706488"/>
                  <a:ext cx="11952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56B82F7-5A1B-44F5-A736-BB703E3A6E96}"/>
                    </a:ext>
                  </a:extLst>
                </p14:cNvPr>
                <p14:cNvContentPartPr/>
                <p14:nvPr/>
              </p14:nvContentPartPr>
              <p14:xfrm>
                <a:off x="2711592" y="3718008"/>
                <a:ext cx="440280" cy="496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56B82F7-5A1B-44F5-A736-BB703E3A6E9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707272" y="3713688"/>
                  <a:ext cx="448920" cy="50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F1B3319-15F7-4649-A51E-D4BFCACEB59F}"/>
                    </a:ext>
                  </a:extLst>
                </p14:cNvPr>
                <p14:cNvContentPartPr/>
                <p14:nvPr/>
              </p14:nvContentPartPr>
              <p14:xfrm>
                <a:off x="2397672" y="3792528"/>
                <a:ext cx="187560" cy="2134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F1B3319-15F7-4649-A51E-D4BFCACEB59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393352" y="3788208"/>
                  <a:ext cx="19620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553E566-84AC-4810-A7BA-1922C9C877F2}"/>
                    </a:ext>
                  </a:extLst>
                </p14:cNvPr>
                <p14:cNvContentPartPr/>
                <p14:nvPr/>
              </p14:nvContentPartPr>
              <p14:xfrm>
                <a:off x="2556792" y="4021488"/>
                <a:ext cx="106920" cy="396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6553E566-84AC-4810-A7BA-1922C9C877F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552472" y="4017168"/>
                  <a:ext cx="11556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B4F2162-6C34-4C24-8AA9-13ECCAB82484}"/>
                    </a:ext>
                  </a:extLst>
                </p14:cNvPr>
                <p14:cNvContentPartPr/>
                <p14:nvPr/>
              </p14:nvContentPartPr>
              <p14:xfrm>
                <a:off x="2642472" y="3487968"/>
                <a:ext cx="11160" cy="6742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B4F2162-6C34-4C24-8AA9-13ECCAB82484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638152" y="3483648"/>
                  <a:ext cx="19800" cy="68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FD9C7B8-23CE-44A6-9F0D-A1257E2326E2}"/>
                    </a:ext>
                  </a:extLst>
                </p14:cNvPr>
                <p14:cNvContentPartPr/>
                <p14:nvPr/>
              </p14:nvContentPartPr>
              <p14:xfrm>
                <a:off x="2453472" y="4003848"/>
                <a:ext cx="46800" cy="720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FD9C7B8-23CE-44A6-9F0D-A1257E2326E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449152" y="3999528"/>
                  <a:ext cx="55440" cy="80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B63DA134-1C66-4581-A3D5-EE9FA3A00D3C}"/>
                  </a:ext>
                </a:extLst>
              </p14:cNvPr>
              <p14:cNvContentPartPr/>
              <p14:nvPr/>
            </p14:nvContentPartPr>
            <p14:xfrm>
              <a:off x="2857032" y="3531528"/>
              <a:ext cx="1008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B63DA134-1C66-4581-A3D5-EE9FA3A00D3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852712" y="3527208"/>
                <a:ext cx="1872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7283937-7B42-4C03-BB2F-1A5FEF95D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8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8"/>
    </mc:Choice>
    <mc:Fallback xmlns="">
      <p:transition spd="slow" advTm="4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2">
            <a:extLst>
              <a:ext uri="{FF2B5EF4-FFF2-40B4-BE49-F238E27FC236}">
                <a16:creationId xmlns:a16="http://schemas.microsoft.com/office/drawing/2014/main" id="{5931947C-A548-4CFF-B17C-17B0CFFA6A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2 –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763" t="31060" r="22365" b="33847"/>
          <a:stretch/>
        </p:blipFill>
        <p:spPr>
          <a:xfrm>
            <a:off x="605481" y="1532238"/>
            <a:ext cx="8884508" cy="430999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47735" y="2669060"/>
            <a:ext cx="1241854" cy="679622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AE80F4F-1030-4C85-B39C-01655F442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0"/>
    </mc:Choice>
    <mc:Fallback xmlns="">
      <p:transition spd="slow" advTm="12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2">
            <a:extLst>
              <a:ext uri="{FF2B5EF4-FFF2-40B4-BE49-F238E27FC236}">
                <a16:creationId xmlns:a16="http://schemas.microsoft.com/office/drawing/2014/main" id="{7EC2CCCF-E425-4AAC-84E2-CF32C5C45E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3 (</a:t>
            </a:r>
            <a:r>
              <a:rPr lang="en-GB" altLang="cy-GB" sz="2400" dirty="0" err="1"/>
              <a:t>i</a:t>
            </a:r>
            <a:r>
              <a:rPr lang="en-GB" altLang="cy-GB" sz="2400" dirty="0"/>
              <a:t>) (ii) , AA1</a:t>
            </a:r>
          </a:p>
        </p:txBody>
      </p:sp>
      <p:sp>
        <p:nvSpPr>
          <p:cNvPr id="26628" name="TextBox 8">
            <a:extLst>
              <a:ext uri="{FF2B5EF4-FFF2-40B4-BE49-F238E27FC236}">
                <a16:creationId xmlns:a16="http://schemas.microsoft.com/office/drawing/2014/main" id="{C9262127-D893-494F-BDE1-67413F063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7313" y="1209675"/>
            <a:ext cx="4127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Mae'r</a:t>
            </a:r>
            <a:r>
              <a:rPr lang="en-GB" altLang="cy-GB" dirty="0"/>
              <a:t> </a:t>
            </a:r>
            <a:r>
              <a:rPr lang="en-GB" altLang="cy-GB" dirty="0" err="1"/>
              <a:t>frawddeg</a:t>
            </a:r>
            <a:r>
              <a:rPr lang="en-GB" altLang="cy-GB" dirty="0"/>
              <a:t> </a:t>
            </a:r>
            <a:r>
              <a:rPr lang="en-GB" altLang="cy-GB" dirty="0" err="1"/>
              <a:t>ar</a:t>
            </a:r>
            <a:r>
              <a:rPr lang="en-GB" altLang="cy-GB" dirty="0"/>
              <a:t> </a:t>
            </a:r>
            <a:r>
              <a:rPr lang="en-GB" altLang="cy-GB" dirty="0" err="1"/>
              <a:t>ddechrau'r</a:t>
            </a:r>
            <a:r>
              <a:rPr lang="en-GB" altLang="cy-GB" dirty="0"/>
              <a:t> </a:t>
            </a:r>
            <a:r>
              <a:rPr lang="en-GB" altLang="cy-GB" dirty="0" err="1"/>
              <a:t>cwestiwn</a:t>
            </a:r>
            <a:r>
              <a:rPr lang="en-GB" altLang="cy-GB" dirty="0"/>
              <a:t> </a:t>
            </a:r>
            <a:r>
              <a:rPr lang="en-GB" altLang="cy-GB" dirty="0" err="1"/>
              <a:t>yno</a:t>
            </a:r>
            <a:r>
              <a:rPr lang="en-GB" altLang="cy-GB" dirty="0"/>
              <a:t> </a:t>
            </a:r>
            <a:r>
              <a:rPr lang="en-GB" altLang="cy-GB" dirty="0" err="1"/>
              <a:t>i'ch</a:t>
            </a:r>
            <a:r>
              <a:rPr lang="en-GB" altLang="cy-GB" dirty="0"/>
              <a:t> </a:t>
            </a:r>
            <a:r>
              <a:rPr lang="en-GB" altLang="cy-GB" dirty="0" err="1"/>
              <a:t>helpu</a:t>
            </a:r>
            <a:r>
              <a:rPr lang="en-GB" altLang="cy-GB" dirty="0"/>
              <a:t> chi!</a:t>
            </a:r>
          </a:p>
        </p:txBody>
      </p:sp>
      <p:sp>
        <p:nvSpPr>
          <p:cNvPr id="14" name="Rectangle 123">
            <a:extLst>
              <a:ext uri="{FF2B5EF4-FFF2-40B4-BE49-F238E27FC236}">
                <a16:creationId xmlns:a16="http://schemas.microsoft.com/office/drawing/2014/main" id="{E456F3B3-0589-4D91-B4EB-B9BD0463B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0883" y="2353211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 dirty="0"/>
              <a:t>4:00</a:t>
            </a:r>
          </a:p>
        </p:txBody>
      </p:sp>
      <p:sp>
        <p:nvSpPr>
          <p:cNvPr id="26639" name="TextBox 14">
            <a:extLst>
              <a:ext uri="{FF2B5EF4-FFF2-40B4-BE49-F238E27FC236}">
                <a16:creationId xmlns:a16="http://schemas.microsoft.com/office/drawing/2014/main" id="{C2B8DE06-6C38-406D-8865-AC9739AC5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650" y="3867149"/>
            <a:ext cx="41719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Dechreuwch</a:t>
            </a:r>
            <a:r>
              <a:rPr lang="en-GB" altLang="cy-GB" dirty="0"/>
              <a:t> y </a:t>
            </a:r>
            <a:r>
              <a:rPr lang="en-GB" altLang="cy-GB" dirty="0" err="1"/>
              <a:t>cloc</a:t>
            </a:r>
            <a:r>
              <a:rPr lang="en-GB" altLang="cy-GB" dirty="0"/>
              <a:t>!</a:t>
            </a:r>
          </a:p>
          <a:p>
            <a:pPr algn="ctr" eaLnBrk="1" hangingPunct="1"/>
            <a:endParaRPr lang="en-GB" altLang="cy-GB" dirty="0"/>
          </a:p>
          <a:p>
            <a:pPr algn="ctr" eaLnBrk="1" hangingPunct="1"/>
            <a:r>
              <a:rPr lang="en-GB" altLang="cy-GB" dirty="0" err="1"/>
              <a:t>Ceisiwch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cwestiynau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</a:t>
            </a:r>
            <a:r>
              <a:rPr lang="en-GB" altLang="cy-GB" dirty="0" err="1"/>
              <a:t>gyd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4 </a:t>
            </a:r>
            <a:r>
              <a:rPr lang="en-GB" altLang="cy-GB" dirty="0" err="1"/>
              <a:t>munud</a:t>
            </a:r>
            <a:r>
              <a:rPr lang="en-GB" altLang="cy-GB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2197" t="41322" r="26013" b="19024"/>
          <a:stretch/>
        </p:blipFill>
        <p:spPr>
          <a:xfrm>
            <a:off x="357187" y="1302823"/>
            <a:ext cx="7193179" cy="440599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174789" y="3039762"/>
            <a:ext cx="642551" cy="444844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080811-D772-4732-B228-3830AE8702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7"/>
    </mc:Choice>
    <mc:Fallback xmlns="">
      <p:transition spd="slow" advTm="29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2">
            <a:extLst>
              <a:ext uri="{FF2B5EF4-FFF2-40B4-BE49-F238E27FC236}">
                <a16:creationId xmlns:a16="http://schemas.microsoft.com/office/drawing/2014/main" id="{5BE3ADC4-BB74-49F9-AA2E-130BA70ACF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/>
              <a:t>Cwestiwn 3 – cynllun marcio AA1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5"/>
          <a:srcRect l="19775" t="36768" r="21229" b="27918"/>
          <a:stretch/>
        </p:blipFill>
        <p:spPr bwMode="auto">
          <a:xfrm>
            <a:off x="204014" y="1544336"/>
            <a:ext cx="5517164" cy="28052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6"/>
          <a:srcRect l="26667" t="19791" r="28167" b="7504"/>
          <a:stretch/>
        </p:blipFill>
        <p:spPr bwMode="auto">
          <a:xfrm>
            <a:off x="5721178" y="627063"/>
            <a:ext cx="6318422" cy="62309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7"/>
          <a:srcRect l="26756" t="43415" r="28373" b="36020"/>
          <a:stretch/>
        </p:blipFill>
        <p:spPr bwMode="auto">
          <a:xfrm>
            <a:off x="339725" y="4201126"/>
            <a:ext cx="5002984" cy="24511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Oval 11"/>
          <p:cNvSpPr/>
          <p:nvPr/>
        </p:nvSpPr>
        <p:spPr>
          <a:xfrm flipV="1">
            <a:off x="918519" y="4773412"/>
            <a:ext cx="1577545" cy="206620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 flipV="1">
            <a:off x="788773" y="5228941"/>
            <a:ext cx="1577545" cy="206620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918519" y="5708667"/>
            <a:ext cx="1318055" cy="272003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2AD53EE-500A-4AF8-A755-49E5CA2EE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19"/>
    </mc:Choice>
    <mc:Fallback xmlns="">
      <p:transition spd="slow" advTm="21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2">
            <a:extLst>
              <a:ext uri="{FF2B5EF4-FFF2-40B4-BE49-F238E27FC236}">
                <a16:creationId xmlns:a16="http://schemas.microsoft.com/office/drawing/2014/main" id="{F0DAEF48-242C-4A03-BE81-B0FECA7BF5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4 (a) AA2 a (b) AA1</a:t>
            </a:r>
          </a:p>
        </p:txBody>
      </p:sp>
      <p:sp>
        <p:nvSpPr>
          <p:cNvPr id="30724" name="TextBox 10">
            <a:extLst>
              <a:ext uri="{FF2B5EF4-FFF2-40B4-BE49-F238E27FC236}">
                <a16:creationId xmlns:a16="http://schemas.microsoft.com/office/drawing/2014/main" id="{3551CEAF-0F8A-4D4B-92E1-5FC1BD4C9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8527" y="4324350"/>
            <a:ext cx="3300412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cy-GB" dirty="0"/>
          </a:p>
          <a:p>
            <a:pPr eaLnBrk="1" hangingPunct="1"/>
            <a:endParaRPr lang="en-GB" altLang="cy-GB" dirty="0"/>
          </a:p>
          <a:p>
            <a:pPr algn="ctr" eaLnBrk="1" hangingPunct="1"/>
            <a:r>
              <a:rPr lang="en-GB" altLang="cy-GB" dirty="0" err="1"/>
              <a:t>Defnyddiwch</a:t>
            </a:r>
            <a:r>
              <a:rPr lang="en-GB" altLang="cy-GB" dirty="0"/>
              <a:t> y </a:t>
            </a:r>
            <a:r>
              <a:rPr lang="en-GB" altLang="cy-GB" dirty="0" err="1"/>
              <a:t>lle</a:t>
            </a:r>
            <a:r>
              <a:rPr lang="en-GB" altLang="cy-GB" dirty="0"/>
              <a:t> a </a:t>
            </a:r>
            <a:r>
              <a:rPr lang="en-GB" altLang="cy-GB" dirty="0" err="1"/>
              <a:t>roddwyd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cwestiynau</a:t>
            </a:r>
            <a:r>
              <a:rPr lang="en-GB" altLang="cy-GB" dirty="0"/>
              <a:t>.</a:t>
            </a:r>
          </a:p>
        </p:txBody>
      </p:sp>
      <p:sp>
        <p:nvSpPr>
          <p:cNvPr id="17" name="Rectangle 123">
            <a:extLst>
              <a:ext uri="{FF2B5EF4-FFF2-40B4-BE49-F238E27FC236}">
                <a16:creationId xmlns:a16="http://schemas.microsoft.com/office/drawing/2014/main" id="{E7E981E9-A126-43E9-BFE0-64B341ED9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088" y="1344613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 dirty="0"/>
              <a:t>6:00</a:t>
            </a:r>
          </a:p>
        </p:txBody>
      </p:sp>
      <p:sp>
        <p:nvSpPr>
          <p:cNvPr id="30726" name="TextBox 17">
            <a:extLst>
              <a:ext uri="{FF2B5EF4-FFF2-40B4-BE49-F238E27FC236}">
                <a16:creationId xmlns:a16="http://schemas.microsoft.com/office/drawing/2014/main" id="{47D40F46-FD4D-49B8-8F1E-9DE178A3E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0210" y="3208535"/>
            <a:ext cx="417195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Dechreuwch</a:t>
            </a:r>
            <a:r>
              <a:rPr lang="en-GB" altLang="cy-GB" dirty="0"/>
              <a:t> y </a:t>
            </a:r>
            <a:r>
              <a:rPr lang="en-GB" altLang="cy-GB" dirty="0" err="1"/>
              <a:t>cloc</a:t>
            </a:r>
            <a:r>
              <a:rPr lang="en-GB" altLang="cy-GB" dirty="0"/>
              <a:t>!</a:t>
            </a:r>
          </a:p>
          <a:p>
            <a:pPr algn="ctr" eaLnBrk="1" hangingPunct="1"/>
            <a:endParaRPr lang="en-GB" altLang="cy-GB" dirty="0"/>
          </a:p>
          <a:p>
            <a:pPr algn="ctr" eaLnBrk="1" hangingPunct="1"/>
            <a:r>
              <a:rPr lang="en-GB" altLang="cy-GB" dirty="0" err="1"/>
              <a:t>Ceisiwch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ddau</a:t>
            </a:r>
            <a:r>
              <a:rPr lang="en-GB" altLang="cy-GB" dirty="0"/>
              <a:t> </a:t>
            </a:r>
            <a:r>
              <a:rPr lang="en-GB" altLang="cy-GB" dirty="0" err="1"/>
              <a:t>gwestiwn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6 </a:t>
            </a:r>
            <a:r>
              <a:rPr lang="en-GB" altLang="cy-GB" dirty="0" err="1"/>
              <a:t>munud</a:t>
            </a:r>
            <a:r>
              <a:rPr lang="en-GB" altLang="cy-GB" dirty="0"/>
              <a:t>.</a:t>
            </a:r>
          </a:p>
        </p:txBody>
      </p:sp>
      <p:pic>
        <p:nvPicPr>
          <p:cNvPr id="16" name="Picture 15"/>
          <p:cNvPicPr/>
          <p:nvPr/>
        </p:nvPicPr>
        <p:blipFill rotWithShape="1">
          <a:blip r:embed="rId5"/>
          <a:srcRect l="29581" t="28836" r="28705" b="26257"/>
          <a:stretch/>
        </p:blipFill>
        <p:spPr bwMode="auto">
          <a:xfrm>
            <a:off x="357188" y="1112108"/>
            <a:ext cx="5363990" cy="55934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B31753F-D37E-4C17-97DD-570F10B7A12E}"/>
              </a:ext>
            </a:extLst>
          </p:cNvPr>
          <p:cNvSpPr/>
          <p:nvPr/>
        </p:nvSpPr>
        <p:spPr>
          <a:xfrm>
            <a:off x="4705321" y="5034926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03BA2D-AF7C-4EF4-9CBD-428548CB6B83}"/>
              </a:ext>
            </a:extLst>
          </p:cNvPr>
          <p:cNvSpPr/>
          <p:nvPr/>
        </p:nvSpPr>
        <p:spPr>
          <a:xfrm>
            <a:off x="4757098" y="2185901"/>
            <a:ext cx="821725" cy="4460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flipV="1">
            <a:off x="1709352" y="1866900"/>
            <a:ext cx="1577545" cy="206620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C98311-66F2-4E76-A6D3-48EE6EA5D7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34"/>
    </mc:Choice>
    <mc:Fallback xmlns="">
      <p:transition spd="slow" advTm="38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2">
            <a:extLst>
              <a:ext uri="{FF2B5EF4-FFF2-40B4-BE49-F238E27FC236}">
                <a16:creationId xmlns:a16="http://schemas.microsoft.com/office/drawing/2014/main" id="{E66FBA15-E091-4AD1-BE3E-2325D4541D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4 (a) (b)–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AA2/AA1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26424" t="28043" r="27044" b="36435"/>
          <a:stretch/>
        </p:blipFill>
        <p:spPr bwMode="auto">
          <a:xfrm>
            <a:off x="573560" y="1280083"/>
            <a:ext cx="5394754" cy="52689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6"/>
          <a:srcRect l="26756" t="22227" r="28706" b="25633"/>
          <a:stretch/>
        </p:blipFill>
        <p:spPr bwMode="auto">
          <a:xfrm>
            <a:off x="5820032" y="1280083"/>
            <a:ext cx="5449330" cy="54255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 6"/>
          <p:cNvSpPr/>
          <p:nvPr/>
        </p:nvSpPr>
        <p:spPr>
          <a:xfrm flipV="1">
            <a:off x="6491417" y="1832503"/>
            <a:ext cx="1577545" cy="206620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flipV="1">
            <a:off x="6491416" y="2384923"/>
            <a:ext cx="1577545" cy="206620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flipV="1">
            <a:off x="6491415" y="2834033"/>
            <a:ext cx="1577545" cy="206620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flipV="1">
            <a:off x="6491414" y="3386453"/>
            <a:ext cx="1577545" cy="206620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567D0D-9BE7-4CA5-B3AE-42259DCF9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5"/>
    </mc:Choice>
    <mc:Fallback xmlns="">
      <p:transition spd="slow" advTm="26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2">
            <a:extLst>
              <a:ext uri="{FF2B5EF4-FFF2-40B4-BE49-F238E27FC236}">
                <a16:creationId xmlns:a16="http://schemas.microsoft.com/office/drawing/2014/main" id="{20DD7F4A-0099-4A79-B041-CE36E8807D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/>
              <a:t>Cwestiwn 4 (a) – bandiau cynllun marcio AA2 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30745" t="45700" r="29370" b="12131"/>
          <a:stretch/>
        </p:blipFill>
        <p:spPr bwMode="auto">
          <a:xfrm>
            <a:off x="339725" y="1124065"/>
            <a:ext cx="6081585" cy="53184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123">
            <a:extLst>
              <a:ext uri="{FF2B5EF4-FFF2-40B4-BE49-F238E27FC236}">
                <a16:creationId xmlns:a16="http://schemas.microsoft.com/office/drawing/2014/main" id="{FD10EE43-1787-4817-B004-4119DA0AF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1350" y="1177925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 dirty="0"/>
              <a:t>6:00</a:t>
            </a: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43CC7ABC-584C-4F5F-B1BC-4C0891C15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3619" y="2981455"/>
            <a:ext cx="417195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Dechreuwch</a:t>
            </a:r>
            <a:r>
              <a:rPr lang="en-GB" altLang="cy-GB" dirty="0"/>
              <a:t> y </a:t>
            </a:r>
            <a:r>
              <a:rPr lang="en-GB" altLang="cy-GB" dirty="0" err="1"/>
              <a:t>cloc</a:t>
            </a:r>
            <a:r>
              <a:rPr lang="en-GB" altLang="cy-GB" dirty="0"/>
              <a:t>!</a:t>
            </a:r>
          </a:p>
          <a:p>
            <a:pPr algn="ctr" eaLnBrk="1" hangingPunct="1"/>
            <a:endParaRPr lang="en-GB" altLang="cy-GB" dirty="0"/>
          </a:p>
          <a:p>
            <a:pPr algn="ctr" eaLnBrk="1" hangingPunct="1"/>
            <a:r>
              <a:rPr lang="en-GB" altLang="cy-GB" dirty="0" err="1"/>
              <a:t>Ceisiwch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ddau</a:t>
            </a:r>
            <a:r>
              <a:rPr lang="en-GB" altLang="cy-GB" dirty="0"/>
              <a:t> </a:t>
            </a:r>
            <a:r>
              <a:rPr lang="en-GB" altLang="cy-GB" dirty="0" err="1"/>
              <a:t>gwestiwn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6 </a:t>
            </a:r>
            <a:r>
              <a:rPr lang="en-GB" altLang="cy-GB" dirty="0" err="1"/>
              <a:t>munud</a:t>
            </a:r>
            <a:r>
              <a:rPr lang="en-GB" altLang="cy-GB" dirty="0"/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DA71482-EA2A-4407-BB45-0DF750749FBB}"/>
              </a:ext>
            </a:extLst>
          </p:cNvPr>
          <p:cNvSpPr/>
          <p:nvPr/>
        </p:nvSpPr>
        <p:spPr>
          <a:xfrm>
            <a:off x="5599585" y="1592306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flipV="1">
            <a:off x="930876" y="1804093"/>
            <a:ext cx="1528119" cy="210058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601DD4F-4707-4F67-B646-5443F528E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84"/>
    </mc:Choice>
    <mc:Fallback xmlns="">
      <p:transition spd="slow" advTm="29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2">
            <a:extLst>
              <a:ext uri="{FF2B5EF4-FFF2-40B4-BE49-F238E27FC236}">
                <a16:creationId xmlns:a16="http://schemas.microsoft.com/office/drawing/2014/main" id="{F2740D0F-A2A5-48A0-9B32-0C43F5EB70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4(c) AA2</a:t>
            </a:r>
          </a:p>
        </p:txBody>
      </p:sp>
      <p:pic>
        <p:nvPicPr>
          <p:cNvPr id="19" name="Picture 18"/>
          <p:cNvPicPr/>
          <p:nvPr/>
        </p:nvPicPr>
        <p:blipFill rotWithShape="1">
          <a:blip r:embed="rId5"/>
          <a:srcRect l="27421" t="18487" r="28208" b="11716"/>
          <a:stretch/>
        </p:blipFill>
        <p:spPr bwMode="auto">
          <a:xfrm>
            <a:off x="610757" y="612775"/>
            <a:ext cx="6568519" cy="60537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A317D40-2157-4BD6-BF3C-3E3D4F757AA2}"/>
                  </a:ext>
                </a:extLst>
              </p14:cNvPr>
              <p14:cNvContentPartPr/>
              <p14:nvPr/>
            </p14:nvContentPartPr>
            <p14:xfrm>
              <a:off x="-622008" y="372110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A317D40-2157-4BD6-BF3C-3E3D4F757AA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640008" y="3703104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Oval 8"/>
          <p:cNvSpPr/>
          <p:nvPr/>
        </p:nvSpPr>
        <p:spPr>
          <a:xfrm flipV="1">
            <a:off x="3106243" y="1561287"/>
            <a:ext cx="1577545" cy="206620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flipV="1">
            <a:off x="1301578" y="3229449"/>
            <a:ext cx="1577545" cy="206620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53E566-6788-4AB3-90AB-B237A764A6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5"/>
    </mc:Choice>
    <mc:Fallback xmlns="">
      <p:transition spd="slow" advTm="21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2">
            <a:extLst>
              <a:ext uri="{FF2B5EF4-FFF2-40B4-BE49-F238E27FC236}">
                <a16:creationId xmlns:a16="http://schemas.microsoft.com/office/drawing/2014/main" id="{FC53577C-883E-4D25-A3C3-A588CE2881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5 (a) –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AA1/AA2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31353" t="25344" r="28374" b="26322"/>
          <a:stretch/>
        </p:blipFill>
        <p:spPr bwMode="auto">
          <a:xfrm>
            <a:off x="556053" y="1041905"/>
            <a:ext cx="5869461" cy="58160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6CA4F81-CD42-40EF-92C7-3BE940D4CBE0}"/>
              </a:ext>
            </a:extLst>
          </p:cNvPr>
          <p:cNvSpPr/>
          <p:nvPr/>
        </p:nvSpPr>
        <p:spPr>
          <a:xfrm>
            <a:off x="5274275" y="3634855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9DB30FB-608B-4913-BCAC-3AB746C52A66}"/>
              </a:ext>
            </a:extLst>
          </p:cNvPr>
          <p:cNvSpPr/>
          <p:nvPr/>
        </p:nvSpPr>
        <p:spPr>
          <a:xfrm>
            <a:off x="5274274" y="5583012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FDD82DC-B002-4EE3-9622-4FE7CC4D24AA}"/>
              </a:ext>
            </a:extLst>
          </p:cNvPr>
          <p:cNvSpPr/>
          <p:nvPr/>
        </p:nvSpPr>
        <p:spPr>
          <a:xfrm>
            <a:off x="5451475" y="1371601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flipV="1">
            <a:off x="1178009" y="1583388"/>
            <a:ext cx="1577545" cy="206620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20904CB-F618-4432-AA2C-D31F6930E6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48"/>
    </mc:Choice>
    <mc:Fallback xmlns="">
      <p:transition spd="slow" advTm="39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DECADA-734E-45A5-A804-F7E936E95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1352550"/>
            <a:ext cx="9917112" cy="500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71500" indent="-571500" defTabSz="45720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Copi o'r papur arholiad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Llyfryn ateb/papur llinellau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Deunydd adnoddau ychwanegol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Pen, pensil a phren mesur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Amlygwr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Oriawr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Nodiadau post-it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1203844-ADCC-473B-8D76-472D79257F5A}"/>
              </a:ext>
            </a:extLst>
          </p:cNvPr>
          <p:cNvSpPr txBox="1">
            <a:spLocks/>
          </p:cNvSpPr>
          <p:nvPr/>
        </p:nvSpPr>
        <p:spPr>
          <a:xfrm>
            <a:off x="344488" y="306388"/>
            <a:ext cx="8482012" cy="80010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63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2250" indent="-214313" defTabSz="457200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22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46088" indent="-187325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9032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3604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176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2748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cy-GB" sz="2400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Yr hyn y dylai fod gennych chi o'ch blaen: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8372FB9-517D-4586-A67B-9A9AC96F33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42"/>
    </mc:Choice>
    <mc:Fallback xmlns="">
      <p:transition spd="slow" advTm="18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2">
            <a:extLst>
              <a:ext uri="{FF2B5EF4-FFF2-40B4-BE49-F238E27FC236}">
                <a16:creationId xmlns:a16="http://schemas.microsoft.com/office/drawing/2014/main" id="{CB5BC816-EE2C-4178-93D3-2DDD712E72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5 (a) (b) (</a:t>
            </a:r>
            <a:r>
              <a:rPr lang="en-GB" altLang="cy-GB" sz="2400" dirty="0" err="1"/>
              <a:t>i</a:t>
            </a:r>
            <a:r>
              <a:rPr lang="en-GB" altLang="cy-GB" sz="2400" dirty="0"/>
              <a:t>) (ii)– </a:t>
            </a:r>
            <a:r>
              <a:rPr lang="en-GB" altLang="cy-GB" sz="2400" dirty="0" err="1"/>
              <a:t>bandiau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AA1/AA2 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26257" t="24512" r="28540" b="49352"/>
          <a:stretch/>
        </p:blipFill>
        <p:spPr bwMode="auto">
          <a:xfrm>
            <a:off x="240956" y="1383956"/>
            <a:ext cx="5752070" cy="40653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6"/>
          <a:srcRect l="27753" t="49439" r="27875" b="6938"/>
          <a:stretch/>
        </p:blipFill>
        <p:spPr bwMode="auto">
          <a:xfrm>
            <a:off x="6091880" y="1075038"/>
            <a:ext cx="5338119" cy="5224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 6"/>
          <p:cNvSpPr/>
          <p:nvPr/>
        </p:nvSpPr>
        <p:spPr>
          <a:xfrm flipV="1">
            <a:off x="8760940" y="2018487"/>
            <a:ext cx="889687" cy="156302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flipV="1">
            <a:off x="3241589" y="2813439"/>
            <a:ext cx="889687" cy="275750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1818037-55BF-46B5-B96A-D6B02041E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29"/>
    </mc:Choice>
    <mc:Fallback xmlns="">
      <p:transition spd="slow" advTm="33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2">
            <a:extLst>
              <a:ext uri="{FF2B5EF4-FFF2-40B4-BE49-F238E27FC236}">
                <a16:creationId xmlns:a16="http://schemas.microsoft.com/office/drawing/2014/main" id="{3F00F393-9056-4524-BA6D-BB4FF7C41E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5 (c) (</a:t>
            </a:r>
            <a:r>
              <a:rPr lang="en-GB" altLang="cy-GB" sz="2400" dirty="0" err="1"/>
              <a:t>i</a:t>
            </a:r>
            <a:r>
              <a:rPr lang="en-GB" altLang="cy-GB" sz="2400" dirty="0"/>
              <a:t>) (ii), AA1</a:t>
            </a:r>
          </a:p>
        </p:txBody>
      </p:sp>
      <p:sp>
        <p:nvSpPr>
          <p:cNvPr id="11" name="Rectangle 123">
            <a:extLst>
              <a:ext uri="{FF2B5EF4-FFF2-40B4-BE49-F238E27FC236}">
                <a16:creationId xmlns:a16="http://schemas.microsoft.com/office/drawing/2014/main" id="{90464FE8-A3FE-49BB-8981-20DB3B0A4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1350" y="1177925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 dirty="0"/>
              <a:t>2:00</a:t>
            </a:r>
          </a:p>
        </p:txBody>
      </p:sp>
      <p:sp>
        <p:nvSpPr>
          <p:cNvPr id="43020" name="TextBox 11">
            <a:extLst>
              <a:ext uri="{FF2B5EF4-FFF2-40B4-BE49-F238E27FC236}">
                <a16:creationId xmlns:a16="http://schemas.microsoft.com/office/drawing/2014/main" id="{01247A1A-4E8F-4C1B-8841-B6FD929DF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875" y="2533650"/>
            <a:ext cx="41719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dirty="0" err="1"/>
              <a:t>Dechreuwch</a:t>
            </a:r>
            <a:r>
              <a:rPr lang="en-GB" altLang="cy-GB" dirty="0"/>
              <a:t> y </a:t>
            </a:r>
            <a:r>
              <a:rPr lang="en-GB" altLang="cy-GB" dirty="0" err="1"/>
              <a:t>cloc</a:t>
            </a:r>
            <a:r>
              <a:rPr lang="en-GB" altLang="cy-GB" dirty="0"/>
              <a:t>!</a:t>
            </a:r>
          </a:p>
          <a:p>
            <a:pPr eaLnBrk="1" hangingPunct="1"/>
            <a:endParaRPr lang="en-GB" altLang="cy-GB" dirty="0"/>
          </a:p>
          <a:p>
            <a:pPr eaLnBrk="1" hangingPunct="1"/>
            <a:r>
              <a:rPr lang="en-GB" altLang="cy-GB" dirty="0" err="1"/>
              <a:t>Ceisiwch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cwestiynau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</a:t>
            </a:r>
            <a:r>
              <a:rPr lang="en-GB" altLang="cy-GB" dirty="0" err="1"/>
              <a:t>gyd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2 </a:t>
            </a:r>
            <a:r>
              <a:rPr lang="en-GB" altLang="cy-GB" dirty="0" err="1"/>
              <a:t>munud</a:t>
            </a:r>
            <a:r>
              <a:rPr lang="en-GB" altLang="cy-GB" dirty="0"/>
              <a:t>.</a:t>
            </a:r>
          </a:p>
        </p:txBody>
      </p:sp>
      <p:pic>
        <p:nvPicPr>
          <p:cNvPr id="14" name="Picture 13"/>
          <p:cNvPicPr/>
          <p:nvPr/>
        </p:nvPicPr>
        <p:blipFill rotWithShape="1">
          <a:blip r:embed="rId5"/>
          <a:srcRect l="28418" t="36465" r="28373" b="43498"/>
          <a:stretch/>
        </p:blipFill>
        <p:spPr bwMode="auto">
          <a:xfrm>
            <a:off x="135924" y="1087395"/>
            <a:ext cx="6732888" cy="55234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2DE0044-A56D-4355-84BB-90D24FBC47E7}"/>
              </a:ext>
            </a:extLst>
          </p:cNvPr>
          <p:cNvSpPr/>
          <p:nvPr/>
        </p:nvSpPr>
        <p:spPr>
          <a:xfrm>
            <a:off x="5685137" y="1907403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96214B6-7576-412D-ACAE-1C1B471A83DB}"/>
                  </a:ext>
                </a:extLst>
              </p14:cNvPr>
              <p14:cNvContentPartPr/>
              <p14:nvPr/>
            </p14:nvContentPartPr>
            <p14:xfrm>
              <a:off x="5114232" y="1790208"/>
              <a:ext cx="312120" cy="52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96214B6-7576-412D-ACAE-1C1B471A83D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60592" y="1682568"/>
                <a:ext cx="419760" cy="2685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464070F-9527-4896-B874-9EAAE4668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83"/>
    </mc:Choice>
    <mc:Fallback xmlns="">
      <p:transition spd="slow" advTm="21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2">
            <a:extLst>
              <a:ext uri="{FF2B5EF4-FFF2-40B4-BE49-F238E27FC236}">
                <a16:creationId xmlns:a16="http://schemas.microsoft.com/office/drawing/2014/main" id="{FA95EE7E-05A0-4455-BD52-0C4FD94664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5 (c)(</a:t>
            </a:r>
            <a:r>
              <a:rPr lang="en-GB" altLang="cy-GB" sz="2400" dirty="0" err="1"/>
              <a:t>i</a:t>
            </a:r>
            <a:r>
              <a:rPr lang="en-GB" altLang="cy-GB" sz="2400" dirty="0"/>
              <a:t>) (ii)  –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AA1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27421" t="37391" r="28540" b="36643"/>
          <a:stretch/>
        </p:blipFill>
        <p:spPr bwMode="auto">
          <a:xfrm>
            <a:off x="1361688" y="1610368"/>
            <a:ext cx="6101793" cy="36783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/>
          <p:cNvSpPr/>
          <p:nvPr/>
        </p:nvSpPr>
        <p:spPr>
          <a:xfrm flipV="1">
            <a:off x="2397211" y="2574541"/>
            <a:ext cx="889687" cy="156302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066B38-B38E-4142-8B10-6DC611E0B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4"/>
    </mc:Choice>
    <mc:Fallback xmlns="">
      <p:transition spd="slow" advTm="8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2">
            <a:extLst>
              <a:ext uri="{FF2B5EF4-FFF2-40B4-BE49-F238E27FC236}">
                <a16:creationId xmlns:a16="http://schemas.microsoft.com/office/drawing/2014/main" id="{87DFE625-4C44-4C7A-A5FD-915925108E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6 (a), AA3</a:t>
            </a:r>
          </a:p>
        </p:txBody>
      </p:sp>
      <p:sp>
        <p:nvSpPr>
          <p:cNvPr id="7" name="Rectangle 123">
            <a:extLst>
              <a:ext uri="{FF2B5EF4-FFF2-40B4-BE49-F238E27FC236}">
                <a16:creationId xmlns:a16="http://schemas.microsoft.com/office/drawing/2014/main" id="{7BCD0839-3C1F-40B1-9212-7DE07C9D1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1350" y="1177925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 dirty="0"/>
              <a:t>4:00</a:t>
            </a:r>
          </a:p>
        </p:txBody>
      </p:sp>
      <p:sp>
        <p:nvSpPr>
          <p:cNvPr id="47111" name="Rectangle 4">
            <a:extLst>
              <a:ext uri="{FF2B5EF4-FFF2-40B4-BE49-F238E27FC236}">
                <a16:creationId xmlns:a16="http://schemas.microsoft.com/office/drawing/2014/main" id="{D2DBC2C7-7E26-4D4D-8070-C0786EBC0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300" y="2630488"/>
            <a:ext cx="3846513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dirty="0" err="1"/>
              <a:t>Dechreuwch</a:t>
            </a:r>
            <a:r>
              <a:rPr lang="en-GB" altLang="cy-GB" dirty="0"/>
              <a:t> y </a:t>
            </a:r>
            <a:r>
              <a:rPr lang="en-GB" altLang="cy-GB" dirty="0" err="1"/>
              <a:t>cloc</a:t>
            </a:r>
            <a:r>
              <a:rPr lang="en-GB" altLang="cy-GB" dirty="0"/>
              <a:t>!</a:t>
            </a:r>
          </a:p>
          <a:p>
            <a:pPr eaLnBrk="1" hangingPunct="1"/>
            <a:endParaRPr lang="en-GB" altLang="cy-GB" dirty="0"/>
          </a:p>
          <a:p>
            <a:pPr eaLnBrk="1" hangingPunct="1"/>
            <a:r>
              <a:rPr lang="en-GB" altLang="cy-GB" dirty="0" err="1"/>
              <a:t>Ceisiwch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cwestiwn</a:t>
            </a:r>
            <a:r>
              <a:rPr lang="en-GB" altLang="cy-GB" dirty="0"/>
              <a:t> </a:t>
            </a:r>
            <a:r>
              <a:rPr lang="en-GB" altLang="cy-GB" dirty="0" err="1"/>
              <a:t>hwn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4 </a:t>
            </a:r>
            <a:r>
              <a:rPr lang="en-GB" altLang="cy-GB" dirty="0" err="1"/>
              <a:t>munud</a:t>
            </a:r>
            <a:r>
              <a:rPr lang="en-GB" altLang="cy-GB" dirty="0"/>
              <a:t> – </a:t>
            </a:r>
            <a:r>
              <a:rPr lang="en-GB" altLang="cy-GB" dirty="0" err="1"/>
              <a:t>sut</a:t>
            </a:r>
            <a:r>
              <a:rPr lang="en-GB" altLang="cy-GB" dirty="0"/>
              <a:t> </a:t>
            </a:r>
            <a:r>
              <a:rPr lang="en-GB" altLang="cy-GB" dirty="0" err="1"/>
              <a:t>gwnaethoch</a:t>
            </a:r>
            <a:r>
              <a:rPr lang="en-GB" altLang="cy-GB" dirty="0"/>
              <a:t> chi?</a:t>
            </a:r>
          </a:p>
          <a:p>
            <a:pPr eaLnBrk="1" hangingPunct="1"/>
            <a:endParaRPr lang="en-GB" altLang="cy-GB" dirty="0"/>
          </a:p>
          <a:p>
            <a:pPr eaLnBrk="1" hangingPunct="1"/>
            <a:r>
              <a:rPr lang="en-GB" altLang="cy-GB" dirty="0" err="1"/>
              <a:t>Cofiwch</a:t>
            </a:r>
            <a:r>
              <a:rPr lang="en-GB" altLang="cy-GB" dirty="0"/>
              <a:t>, </a:t>
            </a:r>
            <a:r>
              <a:rPr lang="en-GB" altLang="cy-GB" dirty="0" err="1"/>
              <a:t>dylai'r</a:t>
            </a:r>
            <a:r>
              <a:rPr lang="en-GB" altLang="cy-GB" dirty="0"/>
              <a:t> </a:t>
            </a:r>
            <a:r>
              <a:rPr lang="en-GB" altLang="cy-GB" dirty="0" err="1"/>
              <a:t>marciau</a:t>
            </a:r>
            <a:r>
              <a:rPr lang="en-GB" altLang="cy-GB" dirty="0"/>
              <a:t> </a:t>
            </a:r>
            <a:r>
              <a:rPr lang="en-GB" altLang="cy-GB" dirty="0" err="1"/>
              <a:t>sydd</a:t>
            </a:r>
            <a:r>
              <a:rPr lang="en-GB" altLang="cy-GB" dirty="0"/>
              <a:t> </a:t>
            </a:r>
            <a:r>
              <a:rPr lang="en-GB" altLang="cy-GB" dirty="0" err="1"/>
              <a:t>ar</a:t>
            </a:r>
            <a:r>
              <a:rPr lang="en-GB" altLang="cy-GB" dirty="0"/>
              <a:t> </a:t>
            </a:r>
            <a:r>
              <a:rPr lang="en-GB" altLang="cy-GB" dirty="0" err="1"/>
              <a:t>gael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arwain</a:t>
            </a:r>
            <a:r>
              <a:rPr lang="en-GB" altLang="cy-GB" dirty="0"/>
              <a:t> chi – </a:t>
            </a:r>
            <a:r>
              <a:rPr lang="en-GB" altLang="cy-GB" dirty="0" err="1"/>
              <a:t>peidiwch</a:t>
            </a:r>
            <a:r>
              <a:rPr lang="en-GB" altLang="cy-GB" dirty="0"/>
              <a:t> ag </a:t>
            </a:r>
            <a:r>
              <a:rPr lang="en-GB" altLang="cy-GB" dirty="0" err="1"/>
              <a:t>ysgrifennu</a:t>
            </a:r>
            <a:r>
              <a:rPr lang="en-GB" altLang="cy-GB" dirty="0"/>
              <a:t> </a:t>
            </a:r>
            <a:r>
              <a:rPr lang="en-GB" altLang="cy-GB" dirty="0" err="1"/>
              <a:t>gormod</a:t>
            </a:r>
            <a:r>
              <a:rPr lang="en-GB" altLang="cy-GB" dirty="0"/>
              <a:t> </a:t>
            </a:r>
            <a:r>
              <a:rPr lang="en-GB" altLang="cy-GB" dirty="0" err="1"/>
              <a:t>oherwydd</a:t>
            </a:r>
            <a:r>
              <a:rPr lang="en-GB" altLang="cy-GB" dirty="0"/>
              <a:t> 4 marc </a:t>
            </a:r>
            <a:r>
              <a:rPr lang="en-GB" altLang="cy-GB" dirty="0" err="1"/>
              <a:t>yw'r</a:t>
            </a:r>
            <a:r>
              <a:rPr lang="en-GB" altLang="cy-GB" dirty="0"/>
              <a:t> </a:t>
            </a:r>
            <a:r>
              <a:rPr lang="en-GB" altLang="cy-GB" dirty="0" err="1"/>
              <a:t>uchafswm</a:t>
            </a:r>
            <a:r>
              <a:rPr lang="en-GB" altLang="cy-GB" dirty="0"/>
              <a:t> </a:t>
            </a:r>
            <a:r>
              <a:rPr lang="en-GB" altLang="cy-GB" dirty="0" err="1"/>
              <a:t>sydd</a:t>
            </a:r>
            <a:r>
              <a:rPr lang="en-GB" altLang="cy-GB" dirty="0"/>
              <a:t> </a:t>
            </a:r>
            <a:r>
              <a:rPr lang="en-GB" altLang="cy-GB" dirty="0" err="1"/>
              <a:t>ar</a:t>
            </a:r>
            <a:r>
              <a:rPr lang="en-GB" altLang="cy-GB" dirty="0"/>
              <a:t> </a:t>
            </a:r>
            <a:r>
              <a:rPr lang="en-GB" altLang="cy-GB" dirty="0" err="1"/>
              <a:t>gael</a:t>
            </a:r>
            <a:r>
              <a:rPr lang="en-GB" altLang="cy-GB" dirty="0"/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4D8D6DE-F10A-4AA8-8910-3D34A6C0A019}"/>
                  </a:ext>
                </a:extLst>
              </p14:cNvPr>
              <p14:cNvContentPartPr/>
              <p14:nvPr/>
            </p14:nvContentPartPr>
            <p14:xfrm>
              <a:off x="9642315" y="5260568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4D8D6DE-F10A-4AA8-8910-3D34A6C0A01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624315" y="5242568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/>
          <p:cNvPicPr/>
          <p:nvPr/>
        </p:nvPicPr>
        <p:blipFill rotWithShape="1">
          <a:blip r:embed="rId12"/>
          <a:srcRect l="29083" t="21604" r="29371" b="45159"/>
          <a:stretch/>
        </p:blipFill>
        <p:spPr bwMode="auto">
          <a:xfrm>
            <a:off x="543439" y="1177925"/>
            <a:ext cx="5414561" cy="50638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3709FFC-5DD9-4EC8-B766-4A23B3DD9F56}"/>
              </a:ext>
            </a:extLst>
          </p:cNvPr>
          <p:cNvSpPr/>
          <p:nvPr/>
        </p:nvSpPr>
        <p:spPr>
          <a:xfrm>
            <a:off x="4972689" y="2798806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flipV="1">
            <a:off x="1433383" y="1543910"/>
            <a:ext cx="889687" cy="156302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9F9DA84-47D6-47D2-96D7-85C73C4C8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6"/>
    </mc:Choice>
    <mc:Fallback xmlns="">
      <p:transition spd="slow" advTm="32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2">
            <a:extLst>
              <a:ext uri="{FF2B5EF4-FFF2-40B4-BE49-F238E27FC236}">
                <a16:creationId xmlns:a16="http://schemas.microsoft.com/office/drawing/2014/main" id="{29F70898-3A8E-4800-AB44-592D5C26D7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6 (a) –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AA2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27753" t="35521" r="28706" b="16909"/>
          <a:stretch/>
        </p:blipFill>
        <p:spPr bwMode="auto">
          <a:xfrm>
            <a:off x="449219" y="924847"/>
            <a:ext cx="6504289" cy="5204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6"/>
          <a:srcRect l="26091" t="36352" r="28374" b="33528"/>
          <a:stretch/>
        </p:blipFill>
        <p:spPr bwMode="auto">
          <a:xfrm>
            <a:off x="7212999" y="1268444"/>
            <a:ext cx="4649487" cy="47492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7A302B-E7B0-42DC-8098-ABFD0AE66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11"/>
    </mc:Choice>
    <mc:Fallback xmlns="">
      <p:transition spd="slow" advTm="51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2">
            <a:extLst>
              <a:ext uri="{FF2B5EF4-FFF2-40B4-BE49-F238E27FC236}">
                <a16:creationId xmlns:a16="http://schemas.microsoft.com/office/drawing/2014/main" id="{972CA9E1-442E-449A-82B0-B346472972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6 (b) – </a:t>
            </a:r>
            <a:r>
              <a:rPr lang="en-GB" altLang="cy-GB" sz="2400" dirty="0" err="1"/>
              <a:t>bandiau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AA2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5"/>
          <a:srcRect l="31078" t="47120" r="29536" b="16909"/>
          <a:stretch/>
        </p:blipFill>
        <p:spPr bwMode="auto">
          <a:xfrm>
            <a:off x="339725" y="1396312"/>
            <a:ext cx="7055837" cy="45816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123">
            <a:extLst>
              <a:ext uri="{FF2B5EF4-FFF2-40B4-BE49-F238E27FC236}">
                <a16:creationId xmlns:a16="http://schemas.microsoft.com/office/drawing/2014/main" id="{2AF1A631-C9C6-422A-9A64-B1C5899AD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7325" y="1306513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/>
              <a:t>6:00</a:t>
            </a: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55C38FF7-69E9-4A54-85DE-5579E6C16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7325" y="2624138"/>
            <a:ext cx="417195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dirty="0" err="1"/>
              <a:t>Dechreuwch</a:t>
            </a:r>
            <a:r>
              <a:rPr lang="en-GB" altLang="cy-GB" dirty="0"/>
              <a:t> y </a:t>
            </a:r>
            <a:r>
              <a:rPr lang="en-GB" altLang="cy-GB" dirty="0" err="1"/>
              <a:t>cloc</a:t>
            </a:r>
            <a:r>
              <a:rPr lang="en-GB" altLang="cy-GB" dirty="0"/>
              <a:t>!</a:t>
            </a:r>
          </a:p>
          <a:p>
            <a:pPr eaLnBrk="1" hangingPunct="1"/>
            <a:endParaRPr lang="en-GB" altLang="cy-GB" dirty="0"/>
          </a:p>
          <a:p>
            <a:pPr eaLnBrk="1" hangingPunct="1"/>
            <a:r>
              <a:rPr lang="en-GB" altLang="cy-GB" dirty="0" err="1"/>
              <a:t>Ceisiwch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ddau</a:t>
            </a:r>
            <a:r>
              <a:rPr lang="en-GB" altLang="cy-GB" dirty="0"/>
              <a:t> </a:t>
            </a:r>
            <a:r>
              <a:rPr lang="en-GB" altLang="cy-GB" dirty="0" err="1"/>
              <a:t>gwestiwn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6 </a:t>
            </a:r>
            <a:r>
              <a:rPr lang="en-GB" altLang="cy-GB" dirty="0" err="1"/>
              <a:t>munud</a:t>
            </a:r>
            <a:r>
              <a:rPr lang="en-GB" altLang="cy-GB" dirty="0"/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A112D4-5D23-48EC-97C9-80ED3A74F469}"/>
              </a:ext>
            </a:extLst>
          </p:cNvPr>
          <p:cNvSpPr/>
          <p:nvPr/>
        </p:nvSpPr>
        <p:spPr>
          <a:xfrm>
            <a:off x="6368856" y="1984917"/>
            <a:ext cx="821725" cy="5578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flipV="1">
            <a:off x="1334529" y="2090668"/>
            <a:ext cx="889687" cy="156302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2D6E99-9E2F-42D2-9AEE-A74983F201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81"/>
    </mc:Choice>
    <mc:Fallback xmlns="">
      <p:transition spd="slow" advTm="28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5"/>
          <a:srcRect l="26756" t="17449" r="27709" b="40174"/>
          <a:stretch/>
        </p:blipFill>
        <p:spPr bwMode="auto">
          <a:xfrm>
            <a:off x="1170545" y="1505980"/>
            <a:ext cx="5156113" cy="3943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5"/>
          <a:srcRect l="27088" t="68549" r="27210" b="5693"/>
          <a:stretch/>
        </p:blipFill>
        <p:spPr bwMode="auto">
          <a:xfrm>
            <a:off x="6553328" y="1726342"/>
            <a:ext cx="4938456" cy="37229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29F70898-3A8E-4800-AB44-592D5C26D7D1}"/>
              </a:ext>
            </a:extLst>
          </p:cNvPr>
          <p:cNvSpPr txBox="1">
            <a:spLocks noChangeArrowheads="1"/>
          </p:cNvSpPr>
          <p:nvPr/>
        </p:nvSpPr>
        <p:spPr>
          <a:xfrm>
            <a:off x="339725" y="179388"/>
            <a:ext cx="10223500" cy="447675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sz="2400" dirty="0" err="1"/>
              <a:t>Cwestiwn</a:t>
            </a:r>
            <a:r>
              <a:rPr lang="en-GB" altLang="cy-GB" sz="2400" dirty="0"/>
              <a:t> 6 (b) –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698BADE-C231-4B5E-8307-3851986D6D66}"/>
                  </a:ext>
                </a:extLst>
              </p14:cNvPr>
              <p14:cNvContentPartPr/>
              <p14:nvPr/>
            </p14:nvContentPartPr>
            <p14:xfrm>
              <a:off x="4352472" y="5796360"/>
              <a:ext cx="75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698BADE-C231-4B5E-8307-3851986D6D6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34832" y="5778360"/>
                <a:ext cx="432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E68EBF48-7A0D-4ACA-BC72-CEE734AAEB2E}"/>
              </a:ext>
            </a:extLst>
          </p:cNvPr>
          <p:cNvGrpSpPr/>
          <p:nvPr/>
        </p:nvGrpSpPr>
        <p:grpSpPr>
          <a:xfrm>
            <a:off x="1426392" y="3244320"/>
            <a:ext cx="507960" cy="532800"/>
            <a:chOff x="1426392" y="3244320"/>
            <a:chExt cx="507960" cy="53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0799420-DD09-4CDB-809E-06619CAF7AE1}"/>
                    </a:ext>
                  </a:extLst>
                </p14:cNvPr>
                <p14:cNvContentPartPr/>
                <p14:nvPr/>
              </p14:nvContentPartPr>
              <p14:xfrm>
                <a:off x="1558872" y="3244320"/>
                <a:ext cx="61920" cy="402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0799420-DD09-4CDB-809E-06619CAF7AE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541232" y="3226680"/>
                  <a:ext cx="9756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FA7DF19-BD23-4B9E-A3CA-B99214243A36}"/>
                    </a:ext>
                  </a:extLst>
                </p14:cNvPr>
                <p14:cNvContentPartPr/>
                <p14:nvPr/>
              </p14:nvContentPartPr>
              <p14:xfrm>
                <a:off x="1426392" y="3496320"/>
                <a:ext cx="379800" cy="248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FA7DF19-BD23-4B9E-A3CA-B99214243A3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408392" y="3478320"/>
                  <a:ext cx="41544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C3C1F59-6ECF-4B54-A47D-70E11042A032}"/>
                    </a:ext>
                  </a:extLst>
                </p14:cNvPr>
                <p14:cNvContentPartPr/>
                <p14:nvPr/>
              </p14:nvContentPartPr>
              <p14:xfrm>
                <a:off x="1438632" y="3313440"/>
                <a:ext cx="495720" cy="4636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C3C1F59-6ECF-4B54-A47D-70E11042A03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420632" y="3295800"/>
                  <a:ext cx="531360" cy="49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824D765-218D-40FD-B94D-EDAC55D98102}"/>
              </a:ext>
            </a:extLst>
          </p:cNvPr>
          <p:cNvGrpSpPr/>
          <p:nvPr/>
        </p:nvGrpSpPr>
        <p:grpSpPr>
          <a:xfrm>
            <a:off x="1460952" y="4341600"/>
            <a:ext cx="540720" cy="489960"/>
            <a:chOff x="1460952" y="4341600"/>
            <a:chExt cx="540720" cy="48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790BDBA-B783-49C5-A2B1-DEA4DD191054}"/>
                    </a:ext>
                  </a:extLst>
                </p14:cNvPr>
                <p14:cNvContentPartPr/>
                <p14:nvPr/>
              </p14:nvContentPartPr>
              <p14:xfrm>
                <a:off x="1545912" y="4553640"/>
                <a:ext cx="307800" cy="27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790BDBA-B783-49C5-A2B1-DEA4DD19105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27912" y="4535640"/>
                  <a:ext cx="34344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E7F199F-8EC0-40E3-8C23-2C661B3811AC}"/>
                    </a:ext>
                  </a:extLst>
                </p14:cNvPr>
                <p14:cNvContentPartPr/>
                <p14:nvPr/>
              </p14:nvContentPartPr>
              <p14:xfrm>
                <a:off x="1460952" y="4341600"/>
                <a:ext cx="540720" cy="4899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E7F199F-8EC0-40E3-8C23-2C661B3811A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442952" y="4323960"/>
                  <a:ext cx="576360" cy="5256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D66FF9A-CA0E-4490-863E-1025C13A4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4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19"/>
    </mc:Choice>
    <mc:Fallback xmlns="">
      <p:transition spd="slow" advTm="26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2">
            <a:extLst>
              <a:ext uri="{FF2B5EF4-FFF2-40B4-BE49-F238E27FC236}">
                <a16:creationId xmlns:a16="http://schemas.microsoft.com/office/drawing/2014/main" id="{1A11DD2E-CF47-45EF-BD3D-DEA555BA8D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6 (c) (</a:t>
            </a:r>
            <a:r>
              <a:rPr lang="en-GB" altLang="cy-GB" sz="2400" dirty="0" err="1"/>
              <a:t>i</a:t>
            </a:r>
            <a:r>
              <a:rPr lang="en-GB" altLang="cy-GB" sz="2400" dirty="0"/>
              <a:t>) AA1, (ii) AA2</a:t>
            </a:r>
          </a:p>
        </p:txBody>
      </p:sp>
      <p:sp>
        <p:nvSpPr>
          <p:cNvPr id="53262" name="TextBox 17">
            <a:extLst>
              <a:ext uri="{FF2B5EF4-FFF2-40B4-BE49-F238E27FC236}">
                <a16:creationId xmlns:a16="http://schemas.microsoft.com/office/drawing/2014/main" id="{55C38FF7-69E9-4A54-85DE-5579E6C16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7325" y="2624138"/>
            <a:ext cx="417195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dirty="0" err="1"/>
              <a:t>Dechreuwch</a:t>
            </a:r>
            <a:r>
              <a:rPr lang="en-GB" altLang="cy-GB" dirty="0"/>
              <a:t> y </a:t>
            </a:r>
            <a:r>
              <a:rPr lang="en-GB" altLang="cy-GB" dirty="0" err="1"/>
              <a:t>cloc</a:t>
            </a:r>
            <a:r>
              <a:rPr lang="en-GB" altLang="cy-GB" dirty="0"/>
              <a:t>!</a:t>
            </a:r>
          </a:p>
          <a:p>
            <a:pPr eaLnBrk="1" hangingPunct="1"/>
            <a:endParaRPr lang="en-GB" altLang="cy-GB" dirty="0"/>
          </a:p>
          <a:p>
            <a:pPr eaLnBrk="1" hangingPunct="1"/>
            <a:r>
              <a:rPr lang="en-GB" altLang="cy-GB" dirty="0" err="1"/>
              <a:t>Ceisiwch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ddau</a:t>
            </a:r>
            <a:r>
              <a:rPr lang="en-GB" altLang="cy-GB" dirty="0"/>
              <a:t> </a:t>
            </a:r>
            <a:r>
              <a:rPr lang="en-GB" altLang="cy-GB" dirty="0" err="1"/>
              <a:t>gwestiwn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4 </a:t>
            </a:r>
            <a:r>
              <a:rPr lang="en-GB" altLang="cy-GB" dirty="0" err="1"/>
              <a:t>munud</a:t>
            </a:r>
            <a:r>
              <a:rPr lang="en-GB" altLang="cy-GB" dirty="0"/>
              <a:t>.</a:t>
            </a:r>
          </a:p>
        </p:txBody>
      </p:sp>
      <p:sp>
        <p:nvSpPr>
          <p:cNvPr id="19" name="Rectangle 123">
            <a:extLst>
              <a:ext uri="{FF2B5EF4-FFF2-40B4-BE49-F238E27FC236}">
                <a16:creationId xmlns:a16="http://schemas.microsoft.com/office/drawing/2014/main" id="{2AF1A631-C9C6-422A-9A64-B1C5899AD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7325" y="1306513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 dirty="0"/>
              <a:t>4:00</a:t>
            </a:r>
          </a:p>
        </p:txBody>
      </p:sp>
      <p:pic>
        <p:nvPicPr>
          <p:cNvPr id="18" name="Picture 17"/>
          <p:cNvPicPr/>
          <p:nvPr/>
        </p:nvPicPr>
        <p:blipFill rotWithShape="1">
          <a:blip r:embed="rId5"/>
          <a:srcRect l="30246" t="27628" r="31033" b="38928"/>
          <a:stretch/>
        </p:blipFill>
        <p:spPr bwMode="auto">
          <a:xfrm>
            <a:off x="859181" y="1685131"/>
            <a:ext cx="5652830" cy="42708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2E58411-0BE7-4118-937A-02A6BFFBF268}"/>
              </a:ext>
            </a:extLst>
          </p:cNvPr>
          <p:cNvSpPr/>
          <p:nvPr/>
        </p:nvSpPr>
        <p:spPr>
          <a:xfrm>
            <a:off x="6010507" y="4127074"/>
            <a:ext cx="738298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445F9A-3179-4F83-9646-666EE929C183}"/>
              </a:ext>
            </a:extLst>
          </p:cNvPr>
          <p:cNvSpPr/>
          <p:nvPr/>
        </p:nvSpPr>
        <p:spPr>
          <a:xfrm>
            <a:off x="5857100" y="2309041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flipV="1">
            <a:off x="2199502" y="2467836"/>
            <a:ext cx="889687" cy="156302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flipV="1">
            <a:off x="2199501" y="4211896"/>
            <a:ext cx="889687" cy="156302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0C59BF0-D6CF-45CA-B630-9939CEDD9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09"/>
    </mc:Choice>
    <mc:Fallback xmlns="">
      <p:transition spd="slow" advTm="17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2">
            <a:extLst>
              <a:ext uri="{FF2B5EF4-FFF2-40B4-BE49-F238E27FC236}">
                <a16:creationId xmlns:a16="http://schemas.microsoft.com/office/drawing/2014/main" id="{B813FC04-D7E2-440B-BA2A-BC14993776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6 (c) –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AA3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5"/>
          <a:srcRect l="20773" t="24304" r="21062" b="21271"/>
          <a:stretch/>
        </p:blipFill>
        <p:spPr bwMode="auto">
          <a:xfrm>
            <a:off x="890149" y="986820"/>
            <a:ext cx="8112983" cy="51792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E2A7F8F-4293-4E1D-9506-028F15F978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98"/>
    </mc:Choice>
    <mc:Fallback xmlns="">
      <p:transition spd="slow" advTm="31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2">
            <a:extLst>
              <a:ext uri="{FF2B5EF4-FFF2-40B4-BE49-F238E27FC236}">
                <a16:creationId xmlns:a16="http://schemas.microsoft.com/office/drawing/2014/main" id="{AF18E360-A779-4FB6-B162-9359F9C33A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6 (</a:t>
            </a:r>
            <a:r>
              <a:rPr lang="en-GB" altLang="cy-GB" sz="2400" dirty="0" err="1"/>
              <a:t>ch</a:t>
            </a:r>
            <a:r>
              <a:rPr lang="en-GB" altLang="cy-GB" sz="2400" dirty="0"/>
              <a:t>) – </a:t>
            </a:r>
            <a:r>
              <a:rPr lang="en-GB" altLang="cy-GB" sz="2400" dirty="0" err="1"/>
              <a:t>bandiau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AA2</a:t>
            </a:r>
          </a:p>
        </p:txBody>
      </p:sp>
      <p:sp>
        <p:nvSpPr>
          <p:cNvPr id="5" name="Rectangle 123">
            <a:extLst>
              <a:ext uri="{FF2B5EF4-FFF2-40B4-BE49-F238E27FC236}">
                <a16:creationId xmlns:a16="http://schemas.microsoft.com/office/drawing/2014/main" id="{46A9D4FB-CE31-43A9-896B-BDF2E5971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7150" y="1365250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 dirty="0"/>
              <a:t>3:00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F2DC92A9-CD03-4883-877D-02A6B916C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1850" y="2868613"/>
            <a:ext cx="3636963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dirty="0" err="1"/>
              <a:t>Dechreuwch</a:t>
            </a:r>
            <a:r>
              <a:rPr lang="en-GB" altLang="cy-GB" dirty="0"/>
              <a:t> y </a:t>
            </a:r>
            <a:r>
              <a:rPr lang="en-GB" altLang="cy-GB" dirty="0" err="1"/>
              <a:t>cloc</a:t>
            </a:r>
            <a:r>
              <a:rPr lang="en-GB" altLang="cy-GB" dirty="0"/>
              <a:t>!</a:t>
            </a:r>
          </a:p>
          <a:p>
            <a:pPr eaLnBrk="1" hangingPunct="1"/>
            <a:endParaRPr lang="en-GB" altLang="cy-GB" dirty="0"/>
          </a:p>
          <a:p>
            <a:pPr eaLnBrk="1" hangingPunct="1"/>
            <a:r>
              <a:rPr lang="en-GB" altLang="cy-GB" dirty="0" err="1"/>
              <a:t>Ceisiwch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cwestiwn</a:t>
            </a:r>
            <a:r>
              <a:rPr lang="en-GB" altLang="cy-GB" dirty="0"/>
              <a:t> </a:t>
            </a:r>
            <a:r>
              <a:rPr lang="en-GB" altLang="cy-GB" dirty="0" err="1"/>
              <a:t>hwn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 </a:t>
            </a:r>
            <a:r>
              <a:rPr lang="en-GB" altLang="cy-GB" dirty="0" err="1"/>
              <a:t>munud</a:t>
            </a:r>
            <a:r>
              <a:rPr lang="en-GB" altLang="cy-GB" dirty="0"/>
              <a:t> – </a:t>
            </a:r>
            <a:r>
              <a:rPr lang="en-GB" altLang="cy-GB" dirty="0" err="1"/>
              <a:t>sut</a:t>
            </a:r>
            <a:r>
              <a:rPr lang="en-GB" altLang="cy-GB" dirty="0"/>
              <a:t> </a:t>
            </a:r>
            <a:r>
              <a:rPr lang="en-GB" altLang="cy-GB" dirty="0" err="1"/>
              <a:t>gwnaethoch</a:t>
            </a:r>
            <a:r>
              <a:rPr lang="en-GB" altLang="cy-GB" dirty="0"/>
              <a:t> chi?</a:t>
            </a:r>
          </a:p>
          <a:p>
            <a:pPr eaLnBrk="1" hangingPunct="1"/>
            <a:endParaRPr lang="en-GB" altLang="cy-GB" dirty="0"/>
          </a:p>
        </p:txBody>
      </p:sp>
      <p:pic>
        <p:nvPicPr>
          <p:cNvPr id="7" name="Picture 6"/>
          <p:cNvPicPr/>
          <p:nvPr/>
        </p:nvPicPr>
        <p:blipFill rotWithShape="1">
          <a:blip r:embed="rId5"/>
          <a:srcRect l="23432" t="44038" r="20895" b="9430"/>
          <a:stretch/>
        </p:blipFill>
        <p:spPr bwMode="auto">
          <a:xfrm>
            <a:off x="719395" y="1343025"/>
            <a:ext cx="6311600" cy="5230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C60FF9C-7378-4DE7-A09E-6932BA9F4E62}"/>
              </a:ext>
            </a:extLst>
          </p:cNvPr>
          <p:cNvSpPr/>
          <p:nvPr/>
        </p:nvSpPr>
        <p:spPr>
          <a:xfrm>
            <a:off x="5931693" y="1887537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flipV="1">
            <a:off x="1717588" y="1809386"/>
            <a:ext cx="889687" cy="156302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72C0C6E-515D-416F-8E97-644DED5C3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81"/>
    </mc:Choice>
    <mc:Fallback xmlns="">
      <p:transition spd="slow" advTm="26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22C243A-E97F-4018-BB51-116111AE5184}"/>
              </a:ext>
            </a:extLst>
          </p:cNvPr>
          <p:cNvSpPr txBox="1">
            <a:spLocks/>
          </p:cNvSpPr>
          <p:nvPr/>
        </p:nvSpPr>
        <p:spPr>
          <a:xfrm>
            <a:off x="366713" y="306388"/>
            <a:ext cx="8482012" cy="80010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63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2250" indent="-214313" defTabSz="457200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22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46088" indent="-187325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9032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3604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176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2748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cy-GB" sz="2400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Beth sydd ar y papur arholiad hwn:</a:t>
            </a:r>
          </a:p>
        </p:txBody>
      </p:sp>
      <p:sp>
        <p:nvSpPr>
          <p:cNvPr id="10243" name="TextBox 1">
            <a:extLst>
              <a:ext uri="{FF2B5EF4-FFF2-40B4-BE49-F238E27FC236}">
                <a16:creationId xmlns:a16="http://schemas.microsoft.com/office/drawing/2014/main" id="{2BA0A6D8-BFA1-49BE-AFF2-FC8C7F110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1106488"/>
            <a:ext cx="10771187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sz="2400" dirty="0" err="1"/>
              <a:t>Mae'r</a:t>
            </a:r>
            <a:r>
              <a:rPr lang="en-GB" altLang="cy-GB" sz="2400" dirty="0"/>
              <a:t> </a:t>
            </a:r>
            <a:r>
              <a:rPr lang="en-GB" altLang="cy-GB" sz="2400" dirty="0" err="1"/>
              <a:t>papur</a:t>
            </a:r>
            <a:r>
              <a:rPr lang="en-GB" altLang="cy-GB" sz="2400" dirty="0"/>
              <a:t> </a:t>
            </a:r>
            <a:r>
              <a:rPr lang="en-GB" altLang="cy-GB" sz="2400" dirty="0" err="1"/>
              <a:t>arholiad</a:t>
            </a:r>
            <a:r>
              <a:rPr lang="en-GB" altLang="cy-GB" sz="2400" dirty="0"/>
              <a:t> </a:t>
            </a:r>
            <a:r>
              <a:rPr lang="en-GB" altLang="cy-GB" sz="2400" dirty="0" err="1"/>
              <a:t>hwn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yn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cynnwys</a:t>
            </a:r>
            <a:r>
              <a:rPr lang="en-GB" altLang="cy-GB" sz="2400" dirty="0"/>
              <a:t> </a:t>
            </a:r>
            <a:r>
              <a:rPr lang="en-GB" altLang="cy-GB" sz="2400" dirty="0" err="1"/>
              <a:t>amrywiaeth</a:t>
            </a:r>
            <a:r>
              <a:rPr lang="en-GB" altLang="cy-GB" sz="2400" dirty="0"/>
              <a:t> o </a:t>
            </a:r>
            <a:r>
              <a:rPr lang="en-GB" altLang="cy-GB" sz="2400" dirty="0" err="1"/>
              <a:t>fathau</a:t>
            </a:r>
            <a:r>
              <a:rPr lang="en-GB" altLang="cy-GB" sz="2400" dirty="0"/>
              <a:t> o </a:t>
            </a:r>
            <a:r>
              <a:rPr lang="en-GB" altLang="cy-GB" sz="2400" dirty="0" err="1"/>
              <a:t>gwestiynau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i</a:t>
            </a:r>
            <a:r>
              <a:rPr lang="en-GB" altLang="cy-GB" sz="2400" dirty="0"/>
              <a:t> </a:t>
            </a:r>
            <a:r>
              <a:rPr lang="en-GB" altLang="cy-GB" sz="2400" dirty="0" err="1"/>
              <a:t>asesu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cynnwys</a:t>
            </a:r>
            <a:r>
              <a:rPr lang="en-GB" altLang="cy-GB" sz="2400" dirty="0"/>
              <a:t> y </a:t>
            </a:r>
            <a:r>
              <a:rPr lang="en-GB" altLang="cy-GB" sz="2400" dirty="0" err="1"/>
              <a:t>fanyleb</a:t>
            </a:r>
            <a:r>
              <a:rPr lang="en-GB" altLang="cy-GB" sz="2400" dirty="0"/>
              <a:t> </a:t>
            </a:r>
            <a:r>
              <a:rPr lang="en-GB" altLang="cy-GB" sz="2400" dirty="0" err="1"/>
              <a:t>sy'n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ymwneud</a:t>
            </a:r>
            <a:r>
              <a:rPr lang="en-GB" altLang="cy-GB" sz="2400" dirty="0"/>
              <a:t> â Iechyd a </a:t>
            </a:r>
            <a:r>
              <a:rPr lang="en-GB" altLang="cy-GB" sz="2400" dirty="0" err="1"/>
              <a:t>Gofal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Cymdeithasol</a:t>
            </a:r>
            <a:r>
              <a:rPr lang="en-GB" altLang="cy-GB" sz="2400" dirty="0"/>
              <a:t> </a:t>
            </a:r>
            <a:r>
              <a:rPr lang="en-GB" altLang="cy-GB" sz="2400" dirty="0" err="1"/>
              <a:t>yn</a:t>
            </a:r>
            <a:r>
              <a:rPr lang="en-GB" altLang="cy-GB" sz="2400" dirty="0"/>
              <a:t> y 21ain </a:t>
            </a:r>
            <a:r>
              <a:rPr lang="en-GB" altLang="cy-GB" sz="2400" dirty="0" err="1"/>
              <a:t>ganrif</a:t>
            </a:r>
            <a:r>
              <a:rPr lang="en-GB" altLang="cy-GB" sz="2400" dirty="0"/>
              <a:t>.</a:t>
            </a:r>
          </a:p>
          <a:p>
            <a:pPr eaLnBrk="1" hangingPunct="1"/>
            <a:endParaRPr lang="en-GB" altLang="cy-GB" sz="2400" dirty="0"/>
          </a:p>
          <a:p>
            <a:pPr eaLnBrk="1" hangingPunct="1"/>
            <a:r>
              <a:rPr lang="en-GB" altLang="cy-GB" sz="2400" dirty="0" err="1"/>
              <a:t>Mae'n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rhaid</a:t>
            </a:r>
            <a:r>
              <a:rPr lang="en-GB" altLang="cy-GB" sz="2400" dirty="0"/>
              <a:t> </a:t>
            </a:r>
            <a:r>
              <a:rPr lang="en-GB" altLang="cy-GB" sz="2400" dirty="0" err="1"/>
              <a:t>i</a:t>
            </a:r>
            <a:r>
              <a:rPr lang="en-GB" altLang="cy-GB" sz="2400" dirty="0"/>
              <a:t> chi </a:t>
            </a:r>
            <a:r>
              <a:rPr lang="en-GB" altLang="cy-GB" sz="2400" dirty="0" err="1"/>
              <a:t>ateb</a:t>
            </a:r>
            <a:r>
              <a:rPr lang="en-GB" altLang="cy-GB" sz="2400" dirty="0"/>
              <a:t> </a:t>
            </a:r>
            <a:r>
              <a:rPr lang="en-GB" altLang="cy-GB" sz="2400" dirty="0" err="1"/>
              <a:t>pob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cwestiwn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ar</a:t>
            </a:r>
            <a:r>
              <a:rPr lang="en-GB" altLang="cy-GB" sz="2400" dirty="0"/>
              <a:t> y </a:t>
            </a:r>
            <a:r>
              <a:rPr lang="en-GB" altLang="cy-GB" sz="2400" dirty="0" err="1"/>
              <a:t>papur</a:t>
            </a:r>
            <a:r>
              <a:rPr lang="en-GB" altLang="cy-GB" sz="2400" dirty="0"/>
              <a:t> </a:t>
            </a:r>
            <a:r>
              <a:rPr lang="en-GB" altLang="cy-GB" sz="2400" dirty="0" err="1"/>
              <a:t>hwn</a:t>
            </a:r>
            <a:r>
              <a:rPr lang="en-GB" altLang="cy-GB" sz="2400" dirty="0"/>
              <a:t>, </a:t>
            </a:r>
            <a:r>
              <a:rPr lang="en-GB" altLang="cy-GB" sz="2400" dirty="0" err="1"/>
              <a:t>gan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ddefnyddio'r</a:t>
            </a:r>
            <a:r>
              <a:rPr lang="en-GB" altLang="cy-GB" sz="2400" dirty="0"/>
              <a:t> </a:t>
            </a:r>
            <a:r>
              <a:rPr lang="en-GB" altLang="cy-GB" sz="2400" dirty="0" err="1"/>
              <a:t>lleoedd</a:t>
            </a:r>
            <a:r>
              <a:rPr lang="en-GB" altLang="cy-GB" sz="2400" dirty="0"/>
              <a:t> </a:t>
            </a:r>
            <a:r>
              <a:rPr lang="en-GB" altLang="cy-GB" sz="2400" dirty="0" err="1"/>
              <a:t>gwag</a:t>
            </a:r>
            <a:r>
              <a:rPr lang="en-GB" altLang="cy-GB" sz="2400" dirty="0"/>
              <a:t> </a:t>
            </a:r>
            <a:r>
              <a:rPr lang="en-GB" altLang="cy-GB" sz="2400" dirty="0" err="1"/>
              <a:t>priodol</a:t>
            </a:r>
            <a:r>
              <a:rPr lang="en-GB" altLang="cy-GB" sz="2400" dirty="0"/>
              <a:t>.</a:t>
            </a:r>
          </a:p>
          <a:p>
            <a:pPr eaLnBrk="1" hangingPunct="1"/>
            <a:endParaRPr lang="en-GB" altLang="cy-GB" sz="2400" dirty="0"/>
          </a:p>
          <a:p>
            <a:pPr eaLnBrk="1" hangingPunct="1"/>
            <a:r>
              <a:rPr lang="en-GB" altLang="cy-GB" sz="2400" dirty="0"/>
              <a:t>Mae </a:t>
            </a:r>
            <a:r>
              <a:rPr lang="en-GB" altLang="cy-GB" sz="2400" dirty="0" err="1"/>
              <a:t>cyfanswm</a:t>
            </a:r>
            <a:r>
              <a:rPr lang="en-GB" altLang="cy-GB" sz="2400" dirty="0"/>
              <a:t> o 80 marc </a:t>
            </a:r>
            <a:r>
              <a:rPr lang="en-GB" altLang="cy-GB" sz="2400" dirty="0" err="1"/>
              <a:t>ar</a:t>
            </a:r>
            <a:r>
              <a:rPr lang="en-GB" altLang="cy-GB" sz="2400" dirty="0"/>
              <a:t> </a:t>
            </a:r>
            <a:r>
              <a:rPr lang="en-GB" altLang="cy-GB" sz="2400" dirty="0" err="1"/>
              <a:t>gael</a:t>
            </a:r>
            <a:r>
              <a:rPr lang="en-GB" altLang="cy-GB" sz="2400" dirty="0"/>
              <a:t>, ac </a:t>
            </a:r>
            <a:r>
              <a:rPr lang="en-GB" altLang="cy-GB" sz="2400" dirty="0" err="1"/>
              <a:t>mae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marciau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wedi'u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dyrannu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i</a:t>
            </a:r>
            <a:r>
              <a:rPr lang="en-GB" altLang="cy-GB" sz="2400" dirty="0"/>
              <a:t> bob </a:t>
            </a:r>
            <a:r>
              <a:rPr lang="en-GB" altLang="cy-GB" sz="2400" dirty="0" err="1"/>
              <a:t>cwestiwn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unigol</a:t>
            </a:r>
            <a:r>
              <a:rPr lang="en-GB" altLang="cy-GB" sz="2400" dirty="0"/>
              <a:t> a </a:t>
            </a:r>
            <a:r>
              <a:rPr lang="en-GB" altLang="cy-GB" sz="2400" dirty="0" err="1"/>
              <a:t>phob</a:t>
            </a:r>
            <a:r>
              <a:rPr lang="en-GB" altLang="cy-GB" sz="2400" dirty="0"/>
              <a:t> </a:t>
            </a:r>
            <a:r>
              <a:rPr lang="en-GB" altLang="cy-GB" sz="2400" dirty="0" err="1"/>
              <a:t>rhan</a:t>
            </a:r>
            <a:r>
              <a:rPr lang="en-GB" altLang="cy-GB" sz="2400" dirty="0"/>
              <a:t> o </a:t>
            </a:r>
            <a:r>
              <a:rPr lang="en-GB" altLang="cy-GB" sz="2400" dirty="0" err="1"/>
              <a:t>gwestiwn</a:t>
            </a:r>
            <a:r>
              <a:rPr lang="en-GB" altLang="cy-GB" sz="2400" dirty="0"/>
              <a:t> (</a:t>
            </a:r>
            <a:r>
              <a:rPr lang="en-GB" altLang="cy-GB" sz="2400" dirty="0" err="1"/>
              <a:t>sylwch</a:t>
            </a:r>
            <a:r>
              <a:rPr lang="en-GB" altLang="cy-GB" sz="2400" dirty="0"/>
              <a:t> </a:t>
            </a:r>
            <a:r>
              <a:rPr lang="en-GB" altLang="cy-GB" sz="2400" dirty="0" err="1"/>
              <a:t>ar</a:t>
            </a:r>
            <a:r>
              <a:rPr lang="en-GB" altLang="cy-GB" sz="2400" dirty="0"/>
              <a:t> y </a:t>
            </a:r>
            <a:r>
              <a:rPr lang="en-GB" altLang="cy-GB" sz="2400" dirty="0" err="1"/>
              <a:t>rhain</a:t>
            </a:r>
            <a:r>
              <a:rPr lang="en-GB" altLang="cy-GB" sz="2400" dirty="0"/>
              <a:t>!).</a:t>
            </a:r>
          </a:p>
          <a:p>
            <a:pPr eaLnBrk="1" hangingPunct="1"/>
            <a:endParaRPr lang="en-GB" altLang="cy-GB" sz="2400" dirty="0"/>
          </a:p>
          <a:p>
            <a:pPr eaLnBrk="1" hangingPunct="1"/>
            <a:r>
              <a:rPr lang="en-GB" altLang="cy-GB" sz="2400" dirty="0"/>
              <a:t>Mae </a:t>
            </a:r>
            <a:r>
              <a:rPr lang="en-GB" altLang="cy-GB" sz="2400" dirty="0" err="1"/>
              <a:t>gennych</a:t>
            </a:r>
            <a:r>
              <a:rPr lang="en-GB" altLang="cy-GB" sz="2400" dirty="0"/>
              <a:t> chi 1 </a:t>
            </a:r>
            <a:r>
              <a:rPr lang="en-GB" altLang="cy-GB" sz="2400" dirty="0" err="1"/>
              <a:t>awr</a:t>
            </a:r>
            <a:r>
              <a:rPr lang="en-GB" altLang="cy-GB" sz="2400" dirty="0"/>
              <a:t> a 30 </a:t>
            </a:r>
            <a:r>
              <a:rPr lang="en-GB" altLang="cy-GB" sz="2400" dirty="0" err="1"/>
              <a:t>munud</a:t>
            </a:r>
            <a:r>
              <a:rPr lang="en-GB" altLang="cy-GB" sz="2400" dirty="0"/>
              <a:t> </a:t>
            </a:r>
            <a:r>
              <a:rPr lang="en-GB" altLang="cy-GB" sz="2400" dirty="0" err="1"/>
              <a:t>i</a:t>
            </a:r>
            <a:r>
              <a:rPr lang="en-GB" altLang="cy-GB" sz="2400" dirty="0"/>
              <a:t> </a:t>
            </a:r>
            <a:r>
              <a:rPr lang="en-GB" altLang="cy-GB" sz="2400" dirty="0" err="1"/>
              <a:t>ateb</a:t>
            </a:r>
            <a:r>
              <a:rPr lang="en-GB" altLang="cy-GB" sz="2400" dirty="0"/>
              <a:t> </a:t>
            </a:r>
            <a:r>
              <a:rPr lang="en-GB" altLang="cy-GB" sz="2400" dirty="0" err="1"/>
              <a:t>yr</a:t>
            </a:r>
            <a:r>
              <a:rPr lang="en-GB" altLang="cy-GB" sz="2400" dirty="0"/>
              <a:t> </a:t>
            </a:r>
            <a:r>
              <a:rPr lang="en-GB" altLang="cy-GB" sz="2400" dirty="0" err="1"/>
              <a:t>holl</a:t>
            </a:r>
            <a:r>
              <a:rPr lang="en-GB" altLang="cy-GB" sz="2400" dirty="0"/>
              <a:t> </a:t>
            </a:r>
            <a:r>
              <a:rPr lang="en-GB" altLang="cy-GB" sz="2400" dirty="0" err="1"/>
              <a:t>gwestiynau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ar</a:t>
            </a:r>
            <a:r>
              <a:rPr lang="en-GB" altLang="cy-GB" sz="2400" dirty="0"/>
              <a:t> y </a:t>
            </a:r>
            <a:r>
              <a:rPr lang="en-GB" altLang="cy-GB" sz="2400" dirty="0" err="1"/>
              <a:t>papur</a:t>
            </a:r>
            <a:r>
              <a:rPr lang="en-GB" altLang="cy-GB" sz="2400" dirty="0"/>
              <a:t>.</a:t>
            </a:r>
          </a:p>
          <a:p>
            <a:pPr eaLnBrk="1" hangingPunct="1"/>
            <a:endParaRPr lang="en-GB" altLang="cy-GB" sz="2400" dirty="0"/>
          </a:p>
          <a:p>
            <a:pPr eaLnBrk="1" hangingPunct="1"/>
            <a:r>
              <a:rPr lang="en-GB" altLang="cy-GB" sz="2400" dirty="0"/>
              <a:t>Mae </a:t>
            </a:r>
            <a:r>
              <a:rPr lang="en-GB" altLang="cy-GB" sz="2400" dirty="0" err="1"/>
              <a:t>rhai</a:t>
            </a:r>
            <a:r>
              <a:rPr lang="en-GB" altLang="cy-GB" sz="2400" dirty="0"/>
              <a:t> </a:t>
            </a:r>
            <a:r>
              <a:rPr lang="en-GB" altLang="cy-GB" sz="2400" dirty="0" err="1"/>
              <a:t>o'r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cwestiynau'n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cynnwys</a:t>
            </a:r>
            <a:r>
              <a:rPr lang="en-GB" altLang="cy-GB" sz="2400" dirty="0"/>
              <a:t> </a:t>
            </a:r>
            <a:r>
              <a:rPr lang="en-GB" altLang="cy-GB" sz="2400" dirty="0" err="1"/>
              <a:t>brawddegau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byr</a:t>
            </a:r>
            <a:r>
              <a:rPr lang="en-GB" altLang="cy-GB" sz="2400" dirty="0"/>
              <a:t> </a:t>
            </a:r>
            <a:r>
              <a:rPr lang="en-GB" altLang="cy-GB" sz="2400" dirty="0" err="1"/>
              <a:t>ar</a:t>
            </a:r>
            <a:r>
              <a:rPr lang="en-GB" altLang="cy-GB" sz="2400" dirty="0"/>
              <a:t> </a:t>
            </a:r>
            <a:r>
              <a:rPr lang="en-GB" altLang="cy-GB" sz="2400" dirty="0" err="1"/>
              <a:t>ddechrau'r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cwestiwn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sydd</a:t>
            </a:r>
            <a:r>
              <a:rPr lang="en-GB" altLang="cy-GB" sz="2400" dirty="0"/>
              <a:t> </a:t>
            </a:r>
            <a:r>
              <a:rPr lang="en-GB" altLang="cy-GB" sz="2400" dirty="0" err="1"/>
              <a:t>wedi'u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llunio</a:t>
            </a:r>
            <a:r>
              <a:rPr lang="en-GB" altLang="cy-GB" sz="2400" dirty="0"/>
              <a:t> </a:t>
            </a:r>
            <a:r>
              <a:rPr lang="en-GB" altLang="cy-GB" sz="2400" dirty="0" err="1"/>
              <a:t>i'ch</a:t>
            </a:r>
            <a:r>
              <a:rPr lang="en-GB" altLang="cy-GB" sz="2400" dirty="0"/>
              <a:t> </a:t>
            </a:r>
            <a:r>
              <a:rPr lang="en-GB" altLang="cy-GB" sz="2400" dirty="0" err="1"/>
              <a:t>helpu</a:t>
            </a:r>
            <a:r>
              <a:rPr lang="en-GB" altLang="cy-GB" sz="2400" dirty="0"/>
              <a:t> chi.</a:t>
            </a:r>
          </a:p>
          <a:p>
            <a:pPr eaLnBrk="1" hangingPunct="1"/>
            <a:endParaRPr lang="en-GB" altLang="cy-GB" sz="2400" dirty="0"/>
          </a:p>
          <a:p>
            <a:pPr eaLnBrk="1" hangingPunct="1"/>
            <a:endParaRPr lang="en-GB" altLang="cy-GB" dirty="0"/>
          </a:p>
          <a:p>
            <a:pPr eaLnBrk="1" hangingPunct="1"/>
            <a:endParaRPr lang="en-GB" altLang="cy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99B22F-B3F7-4C57-94EF-B54D3BD6D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7"/>
    </mc:Choice>
    <mc:Fallback xmlns="">
      <p:transition spd="slow" advTm="13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2">
            <a:extLst>
              <a:ext uri="{FF2B5EF4-FFF2-40B4-BE49-F238E27FC236}">
                <a16:creationId xmlns:a16="http://schemas.microsoft.com/office/drawing/2014/main" id="{3EE51CA3-FAE5-43FF-9E0B-48EA18A576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/>
              <a:t>Cwestiwn 6 (b), AA2</a:t>
            </a:r>
          </a:p>
        </p:txBody>
      </p:sp>
      <p:pic>
        <p:nvPicPr>
          <p:cNvPr id="12" name="Picture 11"/>
          <p:cNvPicPr/>
          <p:nvPr/>
        </p:nvPicPr>
        <p:blipFill rotWithShape="1">
          <a:blip r:embed="rId5"/>
          <a:srcRect l="20606" t="14127" r="21395" b="42043"/>
          <a:stretch/>
        </p:blipFill>
        <p:spPr bwMode="auto">
          <a:xfrm>
            <a:off x="492081" y="941301"/>
            <a:ext cx="7725161" cy="48540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C035F-89EE-4AE6-A728-C7DEEF2DF239}"/>
              </a:ext>
            </a:extLst>
          </p:cNvPr>
          <p:cNvPicPr/>
          <p:nvPr/>
        </p:nvPicPr>
        <p:blipFill rotWithShape="1">
          <a:blip r:embed="rId6"/>
          <a:srcRect l="19775" t="25476" r="22036" b="29849"/>
          <a:stretch/>
        </p:blipFill>
        <p:spPr bwMode="auto">
          <a:xfrm>
            <a:off x="6193433" y="2655910"/>
            <a:ext cx="5318863" cy="36432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71DE58-6EC2-4324-85B2-6A68B3770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00"/>
    </mc:Choice>
    <mc:Fallback xmlns="">
      <p:transition spd="slow" advTm="19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2">
            <a:extLst>
              <a:ext uri="{FF2B5EF4-FFF2-40B4-BE49-F238E27FC236}">
                <a16:creationId xmlns:a16="http://schemas.microsoft.com/office/drawing/2014/main" id="{891DEF58-4DC1-4913-8B46-716A6A32C8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7 (a) –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AA2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23599" t="18903" r="25549" b="6938"/>
          <a:stretch/>
        </p:blipFill>
        <p:spPr bwMode="auto">
          <a:xfrm>
            <a:off x="979661" y="1220573"/>
            <a:ext cx="7013747" cy="50786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F6C5EF6-3C9C-4B5A-B012-F8F5BC178E50}"/>
              </a:ext>
            </a:extLst>
          </p:cNvPr>
          <p:cNvSpPr/>
          <p:nvPr/>
        </p:nvSpPr>
        <p:spPr>
          <a:xfrm>
            <a:off x="7249017" y="2588790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5C06FF0-D161-439F-A448-D02B8BBE4B67}"/>
              </a:ext>
            </a:extLst>
          </p:cNvPr>
          <p:cNvSpPr/>
          <p:nvPr/>
        </p:nvSpPr>
        <p:spPr>
          <a:xfrm>
            <a:off x="7171683" y="1529684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614D8DE-418F-43CE-AC72-95FBB458EED9}"/>
              </a:ext>
            </a:extLst>
          </p:cNvPr>
          <p:cNvSpPr/>
          <p:nvPr/>
        </p:nvSpPr>
        <p:spPr>
          <a:xfrm>
            <a:off x="7249017" y="4269210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A1DA9F5-32D0-4F62-B132-6CF7D1758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29"/>
    </mc:Choice>
    <mc:Fallback xmlns="">
      <p:transition spd="slow" advTm="36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2">
            <a:extLst>
              <a:ext uri="{FF2B5EF4-FFF2-40B4-BE49-F238E27FC236}">
                <a16:creationId xmlns:a16="http://schemas.microsoft.com/office/drawing/2014/main" id="{87A4189A-75AE-4605-BC6C-1C730BCA01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7 (a) – </a:t>
            </a:r>
            <a:r>
              <a:rPr lang="en-GB" altLang="cy-GB" sz="2400" dirty="0" err="1"/>
              <a:t>bandiau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AA2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18779" t="14541" r="24551" b="40175"/>
          <a:stretch/>
        </p:blipFill>
        <p:spPr bwMode="auto">
          <a:xfrm>
            <a:off x="339725" y="1130385"/>
            <a:ext cx="6135216" cy="36887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/>
          <a:srcRect l="21898" t="58543" r="20064" b="7004"/>
          <a:stretch/>
        </p:blipFill>
        <p:spPr bwMode="auto">
          <a:xfrm>
            <a:off x="6561437" y="1408670"/>
            <a:ext cx="5239265" cy="4287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C3E651B-F523-4B80-A2B5-74F8449FF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1"/>
    </mc:Choice>
    <mc:Fallback xmlns="">
      <p:transition spd="slow" advTm="9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2">
            <a:extLst>
              <a:ext uri="{FF2B5EF4-FFF2-40B4-BE49-F238E27FC236}">
                <a16:creationId xmlns:a16="http://schemas.microsoft.com/office/drawing/2014/main" id="{764D9D09-CDAF-487F-B67D-25FFA17BF8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7 (c) (</a:t>
            </a:r>
            <a:r>
              <a:rPr lang="en-GB" altLang="cy-GB" sz="2400" dirty="0" err="1"/>
              <a:t>i</a:t>
            </a:r>
            <a:r>
              <a:rPr lang="en-GB" altLang="cy-GB" sz="2400" dirty="0"/>
              <a:t>) AA1, (ii) AA1</a:t>
            </a:r>
          </a:p>
        </p:txBody>
      </p:sp>
      <p:pic>
        <p:nvPicPr>
          <p:cNvPr id="19" name="Picture 18"/>
          <p:cNvPicPr/>
          <p:nvPr/>
        </p:nvPicPr>
        <p:blipFill rotWithShape="1">
          <a:blip r:embed="rId5"/>
          <a:srcRect l="23100" t="20565" r="20729" b="6315"/>
          <a:stretch/>
        </p:blipFill>
        <p:spPr bwMode="auto">
          <a:xfrm>
            <a:off x="1248804" y="976184"/>
            <a:ext cx="7586277" cy="51404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Rectangle 123">
            <a:extLst>
              <a:ext uri="{FF2B5EF4-FFF2-40B4-BE49-F238E27FC236}">
                <a16:creationId xmlns:a16="http://schemas.microsoft.com/office/drawing/2014/main" id="{84329183-7F48-470B-8391-67CDAC430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081" y="25018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 dirty="0"/>
              <a:t>2:00</a:t>
            </a:r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06ABF6C0-FCD9-4635-A169-CF52767F4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3603" y="3971753"/>
            <a:ext cx="301959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dirty="0" err="1"/>
              <a:t>Dechreuwch</a:t>
            </a:r>
            <a:r>
              <a:rPr lang="en-GB" altLang="cy-GB" dirty="0"/>
              <a:t> y </a:t>
            </a:r>
            <a:r>
              <a:rPr lang="en-GB" altLang="cy-GB" dirty="0" err="1"/>
              <a:t>cloc</a:t>
            </a:r>
            <a:r>
              <a:rPr lang="en-GB" altLang="cy-GB" dirty="0"/>
              <a:t>!</a:t>
            </a:r>
          </a:p>
          <a:p>
            <a:pPr eaLnBrk="1" hangingPunct="1"/>
            <a:endParaRPr lang="en-GB" altLang="cy-GB" dirty="0"/>
          </a:p>
          <a:p>
            <a:pPr eaLnBrk="1" hangingPunct="1"/>
            <a:r>
              <a:rPr lang="en-GB" altLang="cy-GB" dirty="0" err="1"/>
              <a:t>Ceisiwch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cwestiynau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2 </a:t>
            </a:r>
            <a:r>
              <a:rPr lang="en-GB" altLang="cy-GB" dirty="0" err="1"/>
              <a:t>munud</a:t>
            </a:r>
            <a:r>
              <a:rPr lang="en-GB" altLang="cy-GB" dirty="0"/>
              <a:t> – </a:t>
            </a:r>
            <a:r>
              <a:rPr lang="en-GB" altLang="cy-GB" dirty="0" err="1"/>
              <a:t>sut</a:t>
            </a:r>
            <a:r>
              <a:rPr lang="en-GB" altLang="cy-GB" dirty="0"/>
              <a:t> </a:t>
            </a:r>
            <a:r>
              <a:rPr lang="en-GB" altLang="cy-GB" dirty="0" err="1"/>
              <a:t>gwnaethoch</a:t>
            </a:r>
            <a:r>
              <a:rPr lang="en-GB" altLang="cy-GB" dirty="0"/>
              <a:t> chi?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575F87C-7608-47C9-95FD-D9DCCE65138E}"/>
              </a:ext>
            </a:extLst>
          </p:cNvPr>
          <p:cNvSpPr/>
          <p:nvPr/>
        </p:nvSpPr>
        <p:spPr>
          <a:xfrm>
            <a:off x="7584737" y="4205200"/>
            <a:ext cx="583078" cy="4983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F4199B-DCE9-4593-B782-06A6B033C7DA}"/>
              </a:ext>
            </a:extLst>
          </p:cNvPr>
          <p:cNvSpPr/>
          <p:nvPr/>
        </p:nvSpPr>
        <p:spPr>
          <a:xfrm>
            <a:off x="7584738" y="2631989"/>
            <a:ext cx="583077" cy="4983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flipV="1">
            <a:off x="2457069" y="2501813"/>
            <a:ext cx="2329550" cy="290813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2" name="Left Arrow 1"/>
          <p:cNvSpPr/>
          <p:nvPr/>
        </p:nvSpPr>
        <p:spPr>
          <a:xfrm>
            <a:off x="988541" y="2792626"/>
            <a:ext cx="1468528" cy="337752"/>
          </a:xfrm>
          <a:prstGeom prst="leftArrow">
            <a:avLst/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E52C873-0673-4FD0-BD71-AC53CE25B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66"/>
    </mc:Choice>
    <mc:Fallback xmlns="">
      <p:transition spd="slow" advTm="12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2">
            <a:extLst>
              <a:ext uri="{FF2B5EF4-FFF2-40B4-BE49-F238E27FC236}">
                <a16:creationId xmlns:a16="http://schemas.microsoft.com/office/drawing/2014/main" id="{48AD63D2-E22F-40A7-B0F6-79FC607112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7 (c) – 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(</a:t>
            </a:r>
            <a:r>
              <a:rPr lang="en-GB" altLang="cy-GB" sz="2400" dirty="0" err="1"/>
              <a:t>i</a:t>
            </a:r>
            <a:r>
              <a:rPr lang="en-GB" altLang="cy-GB" sz="2400" dirty="0"/>
              <a:t>) AA1, 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20109" t="21811" r="21726" b="49522"/>
          <a:stretch/>
        </p:blipFill>
        <p:spPr bwMode="auto">
          <a:xfrm>
            <a:off x="1648855" y="1597883"/>
            <a:ext cx="7668140" cy="39379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3DC715-7854-4F0F-881B-06EB29E651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4"/>
    </mc:Choice>
    <mc:Fallback xmlns="">
      <p:transition spd="slow" advTm="10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2">
            <a:extLst>
              <a:ext uri="{FF2B5EF4-FFF2-40B4-BE49-F238E27FC236}">
                <a16:creationId xmlns:a16="http://schemas.microsoft.com/office/drawing/2014/main" id="{C0230885-901C-4A40-A82B-72B3F905B1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7 (</a:t>
            </a:r>
            <a:r>
              <a:rPr lang="en-GB" altLang="cy-GB" sz="2400" dirty="0" err="1"/>
              <a:t>Ch</a:t>
            </a:r>
            <a:r>
              <a:rPr lang="en-GB" altLang="cy-GB" sz="2400" dirty="0"/>
              <a:t>) </a:t>
            </a:r>
            <a:r>
              <a:rPr lang="en-GB" altLang="cy-GB" sz="2400" dirty="0" err="1"/>
              <a:t>bandiau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AA3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24263" t="23058" r="22224" b="20441"/>
          <a:stretch/>
        </p:blipFill>
        <p:spPr bwMode="auto">
          <a:xfrm>
            <a:off x="339725" y="1109534"/>
            <a:ext cx="7868423" cy="51280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15">
            <a:extLst>
              <a:ext uri="{FF2B5EF4-FFF2-40B4-BE49-F238E27FC236}">
                <a16:creationId xmlns:a16="http://schemas.microsoft.com/office/drawing/2014/main" id="{06ABF6C0-FCD9-4635-A169-CF52767F4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172" y="3673561"/>
            <a:ext cx="301959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dirty="0" err="1"/>
              <a:t>Dechreuwch</a:t>
            </a:r>
            <a:r>
              <a:rPr lang="en-GB" altLang="cy-GB" dirty="0"/>
              <a:t> y </a:t>
            </a:r>
            <a:r>
              <a:rPr lang="en-GB" altLang="cy-GB" dirty="0" err="1"/>
              <a:t>cloc</a:t>
            </a:r>
            <a:r>
              <a:rPr lang="en-GB" altLang="cy-GB" dirty="0"/>
              <a:t>!</a:t>
            </a:r>
          </a:p>
          <a:p>
            <a:pPr eaLnBrk="1" hangingPunct="1"/>
            <a:endParaRPr lang="en-GB" altLang="cy-GB" dirty="0"/>
          </a:p>
          <a:p>
            <a:pPr eaLnBrk="1" hangingPunct="1"/>
            <a:r>
              <a:rPr lang="en-GB" altLang="cy-GB" dirty="0" err="1"/>
              <a:t>Ceisiwch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cwestiynau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6 </a:t>
            </a:r>
            <a:r>
              <a:rPr lang="en-GB" altLang="cy-GB" dirty="0" err="1"/>
              <a:t>munud</a:t>
            </a:r>
            <a:r>
              <a:rPr lang="en-GB" altLang="cy-GB" dirty="0"/>
              <a:t> – </a:t>
            </a:r>
            <a:r>
              <a:rPr lang="en-GB" altLang="cy-GB" dirty="0" err="1"/>
              <a:t>sut</a:t>
            </a:r>
            <a:r>
              <a:rPr lang="en-GB" altLang="cy-GB" dirty="0"/>
              <a:t> </a:t>
            </a:r>
            <a:r>
              <a:rPr lang="en-GB" altLang="cy-GB" dirty="0" err="1"/>
              <a:t>gwnaethoch</a:t>
            </a:r>
            <a:r>
              <a:rPr lang="en-GB" altLang="cy-GB" dirty="0"/>
              <a:t> chi?</a:t>
            </a:r>
          </a:p>
        </p:txBody>
      </p:sp>
      <p:sp>
        <p:nvSpPr>
          <p:cNvPr id="7" name="Rectangle 123">
            <a:extLst>
              <a:ext uri="{FF2B5EF4-FFF2-40B4-BE49-F238E27FC236}">
                <a16:creationId xmlns:a16="http://schemas.microsoft.com/office/drawing/2014/main" id="{84329183-7F48-470B-8391-67CDAC430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081" y="25018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 dirty="0"/>
              <a:t>6:00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81F4241-CDAE-44C8-BD70-68F425CDA9BB}"/>
              </a:ext>
            </a:extLst>
          </p:cNvPr>
          <p:cNvSpPr/>
          <p:nvPr/>
        </p:nvSpPr>
        <p:spPr>
          <a:xfrm>
            <a:off x="7013361" y="2102156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5583D12-6E5F-431C-9E4A-9FD7EE0E1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41"/>
    </mc:Choice>
    <mc:Fallback xmlns="">
      <p:transition spd="slow" advTm="23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2">
            <a:extLst>
              <a:ext uri="{FF2B5EF4-FFF2-40B4-BE49-F238E27FC236}">
                <a16:creationId xmlns:a16="http://schemas.microsoft.com/office/drawing/2014/main" id="{BA21E688-3FAA-420E-B302-B6ECDC8C14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7 (</a:t>
            </a:r>
            <a:r>
              <a:rPr lang="en-GB" altLang="cy-GB" sz="2400" dirty="0" err="1"/>
              <a:t>ch</a:t>
            </a:r>
            <a:r>
              <a:rPr lang="en-GB" altLang="cy-GB" sz="2400" dirty="0"/>
              <a:t>)–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AA3 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19942" t="20565" r="20562" b="18986"/>
          <a:stretch/>
        </p:blipFill>
        <p:spPr bwMode="auto">
          <a:xfrm>
            <a:off x="473933" y="1190496"/>
            <a:ext cx="5226178" cy="51087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6"/>
          <a:srcRect l="19610" t="15164" r="21061" b="18363"/>
          <a:stretch/>
        </p:blipFill>
        <p:spPr bwMode="auto">
          <a:xfrm>
            <a:off x="5965095" y="1460155"/>
            <a:ext cx="5403121" cy="49406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B96FBD3-E7DE-40EF-83B0-110479386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17"/>
    </mc:Choice>
    <mc:Fallback xmlns="">
      <p:transition spd="slow" advTm="45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5"/>
          <a:srcRect l="18945" t="28667" r="23056" b="31657"/>
          <a:stretch/>
        </p:blipFill>
        <p:spPr bwMode="auto">
          <a:xfrm>
            <a:off x="0" y="1129935"/>
            <a:ext cx="8034081" cy="4598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A21E688-3FAA-420E-B302-B6ECDC8C1465}"/>
              </a:ext>
            </a:extLst>
          </p:cNvPr>
          <p:cNvSpPr txBox="1">
            <a:spLocks noChangeArrowheads="1"/>
          </p:cNvSpPr>
          <p:nvPr/>
        </p:nvSpPr>
        <p:spPr>
          <a:xfrm>
            <a:off x="339725" y="179388"/>
            <a:ext cx="10223500" cy="447675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sz="2400" dirty="0" err="1"/>
              <a:t>Cwestiwn</a:t>
            </a:r>
            <a:r>
              <a:rPr lang="en-GB" altLang="cy-GB" sz="2400" dirty="0"/>
              <a:t> 8 (a)–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AA1 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06ABF6C0-FCD9-4635-A169-CF52767F4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172" y="3673561"/>
            <a:ext cx="301959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Dechreuwch</a:t>
            </a:r>
            <a:r>
              <a:rPr lang="en-GB" altLang="cy-GB" dirty="0"/>
              <a:t> y </a:t>
            </a:r>
            <a:r>
              <a:rPr lang="en-GB" altLang="cy-GB" dirty="0" err="1"/>
              <a:t>cloc</a:t>
            </a:r>
            <a:r>
              <a:rPr lang="en-GB" altLang="cy-GB" dirty="0"/>
              <a:t>!</a:t>
            </a:r>
          </a:p>
          <a:p>
            <a:pPr algn="ctr" eaLnBrk="1" hangingPunct="1"/>
            <a:endParaRPr lang="en-GB" altLang="cy-GB" dirty="0"/>
          </a:p>
          <a:p>
            <a:pPr algn="ctr" eaLnBrk="1" hangingPunct="1"/>
            <a:r>
              <a:rPr lang="en-GB" altLang="cy-GB" dirty="0" err="1"/>
              <a:t>Ceisiwch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cwestiynau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3 </a:t>
            </a:r>
            <a:r>
              <a:rPr lang="en-GB" altLang="cy-GB" dirty="0" err="1"/>
              <a:t>munud</a:t>
            </a:r>
            <a:r>
              <a:rPr lang="en-GB" altLang="cy-GB" dirty="0"/>
              <a:t> – </a:t>
            </a:r>
            <a:r>
              <a:rPr lang="en-GB" altLang="cy-GB" dirty="0" err="1"/>
              <a:t>sut</a:t>
            </a:r>
            <a:r>
              <a:rPr lang="en-GB" altLang="cy-GB" dirty="0"/>
              <a:t> </a:t>
            </a:r>
            <a:r>
              <a:rPr lang="en-GB" altLang="cy-GB" dirty="0" err="1"/>
              <a:t>gwnaethoch</a:t>
            </a:r>
            <a:r>
              <a:rPr lang="en-GB" altLang="cy-GB" dirty="0"/>
              <a:t> chi?</a:t>
            </a:r>
          </a:p>
        </p:txBody>
      </p:sp>
      <p:sp>
        <p:nvSpPr>
          <p:cNvPr id="5" name="Rectangle 123">
            <a:extLst>
              <a:ext uri="{FF2B5EF4-FFF2-40B4-BE49-F238E27FC236}">
                <a16:creationId xmlns:a16="http://schemas.microsoft.com/office/drawing/2014/main" id="{84329183-7F48-470B-8391-67CDAC430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5038" y="1508125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 dirty="0"/>
              <a:t>3:00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208A16B-4E70-4CE1-9AE6-4CDA2A07A17E}"/>
              </a:ext>
            </a:extLst>
          </p:cNvPr>
          <p:cNvSpPr/>
          <p:nvPr/>
        </p:nvSpPr>
        <p:spPr>
          <a:xfrm>
            <a:off x="7061972" y="2798806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 flipV="1">
            <a:off x="2434280" y="2720655"/>
            <a:ext cx="889687" cy="156302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170EA80-44C8-4E58-B01F-E74A4DA26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2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59"/>
    </mc:Choice>
    <mc:Fallback xmlns="">
      <p:transition spd="slow" advTm="20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2">
            <a:extLst>
              <a:ext uri="{FF2B5EF4-FFF2-40B4-BE49-F238E27FC236}">
                <a16:creationId xmlns:a16="http://schemas.microsoft.com/office/drawing/2014/main" id="{31D96ADE-7B06-494D-B3CF-F6AC58870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8 (a)– </a:t>
            </a:r>
            <a:r>
              <a:rPr lang="en-GB" altLang="cy-GB" sz="2400" dirty="0" err="1"/>
              <a:t>bandiau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AA1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20607" t="10179" r="20064" b="18364"/>
          <a:stretch/>
        </p:blipFill>
        <p:spPr bwMode="auto">
          <a:xfrm>
            <a:off x="1096533" y="1333499"/>
            <a:ext cx="7577910" cy="51167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0F278F5-FDC1-487D-A8B2-4BE83967D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7"/>
    </mc:Choice>
    <mc:Fallback xmlns="">
      <p:transition spd="slow" advTm="6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5"/>
          <a:srcRect l="26091" t="37416" r="22224" b="10677"/>
          <a:stretch/>
        </p:blipFill>
        <p:spPr bwMode="auto">
          <a:xfrm>
            <a:off x="747197" y="1508125"/>
            <a:ext cx="6283798" cy="47073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1D96ADE-7B06-494D-B3CF-F6AC5887023A}"/>
              </a:ext>
            </a:extLst>
          </p:cNvPr>
          <p:cNvSpPr txBox="1">
            <a:spLocks noChangeArrowheads="1"/>
          </p:cNvSpPr>
          <p:nvPr/>
        </p:nvSpPr>
        <p:spPr>
          <a:xfrm>
            <a:off x="339725" y="179388"/>
            <a:ext cx="10223500" cy="447675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sz="2400" dirty="0" err="1"/>
              <a:t>Cwestiwn</a:t>
            </a:r>
            <a:r>
              <a:rPr lang="en-GB" altLang="cy-GB" sz="2400" dirty="0"/>
              <a:t> 8 (b)– </a:t>
            </a:r>
            <a:r>
              <a:rPr lang="en-GB" altLang="cy-GB" sz="2400" dirty="0" err="1"/>
              <a:t>bandiau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EE01F69-E8F6-4349-978E-07062063F226}"/>
              </a:ext>
            </a:extLst>
          </p:cNvPr>
          <p:cNvSpPr/>
          <p:nvPr/>
        </p:nvSpPr>
        <p:spPr>
          <a:xfrm>
            <a:off x="6096000" y="2347483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3">
            <a:extLst>
              <a:ext uri="{FF2B5EF4-FFF2-40B4-BE49-F238E27FC236}">
                <a16:creationId xmlns:a16="http://schemas.microsoft.com/office/drawing/2014/main" id="{D1BB60CB-4827-452F-99B2-D038C786C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5038" y="1508125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 dirty="0"/>
              <a:t>6:00</a:t>
            </a: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D472FC07-CE4F-4B46-8290-445B45BEF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172" y="3673561"/>
            <a:ext cx="301959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Dechreuwch</a:t>
            </a:r>
            <a:r>
              <a:rPr lang="en-GB" altLang="cy-GB" dirty="0"/>
              <a:t> y </a:t>
            </a:r>
            <a:r>
              <a:rPr lang="en-GB" altLang="cy-GB" dirty="0" err="1"/>
              <a:t>cloc</a:t>
            </a:r>
            <a:r>
              <a:rPr lang="en-GB" altLang="cy-GB" dirty="0"/>
              <a:t>!</a:t>
            </a:r>
          </a:p>
          <a:p>
            <a:pPr algn="ctr" eaLnBrk="1" hangingPunct="1"/>
            <a:endParaRPr lang="en-GB" altLang="cy-GB" dirty="0"/>
          </a:p>
          <a:p>
            <a:pPr algn="ctr" eaLnBrk="1" hangingPunct="1"/>
            <a:r>
              <a:rPr lang="en-GB" altLang="cy-GB" dirty="0" err="1"/>
              <a:t>Ceisiwch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cwestiynau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6 </a:t>
            </a:r>
            <a:r>
              <a:rPr lang="en-GB" altLang="cy-GB" dirty="0" err="1"/>
              <a:t>munud</a:t>
            </a:r>
            <a:r>
              <a:rPr lang="en-GB" altLang="cy-GB" dirty="0"/>
              <a:t> – </a:t>
            </a:r>
            <a:r>
              <a:rPr lang="en-GB" altLang="cy-GB" dirty="0" err="1"/>
              <a:t>sut</a:t>
            </a:r>
            <a:r>
              <a:rPr lang="en-GB" altLang="cy-GB" dirty="0"/>
              <a:t> </a:t>
            </a:r>
            <a:r>
              <a:rPr lang="en-GB" altLang="cy-GB" dirty="0" err="1"/>
              <a:t>gwnaethoch</a:t>
            </a:r>
            <a:r>
              <a:rPr lang="en-GB" altLang="cy-GB" dirty="0"/>
              <a:t> chi?</a:t>
            </a:r>
          </a:p>
        </p:txBody>
      </p:sp>
      <p:sp>
        <p:nvSpPr>
          <p:cNvPr id="8" name="Oval 7"/>
          <p:cNvSpPr/>
          <p:nvPr/>
        </p:nvSpPr>
        <p:spPr>
          <a:xfrm flipV="1">
            <a:off x="1581664" y="2269331"/>
            <a:ext cx="1124466" cy="283368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ED9AC1-B300-42BE-B0A4-FA846ACC1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1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45"/>
    </mc:Choice>
    <mc:Fallback xmlns="">
      <p:transition spd="slow" advTm="56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>
            <a:extLst>
              <a:ext uri="{FF2B5EF4-FFF2-40B4-BE49-F238E27FC236}">
                <a16:creationId xmlns:a16="http://schemas.microsoft.com/office/drawing/2014/main" id="{D1E7865E-0060-46CF-A38F-D434EF6AD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50" y="287338"/>
            <a:ext cx="4386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2400" dirty="0">
                <a:solidFill>
                  <a:srgbClr val="0070C0"/>
                </a:solidFill>
              </a:rPr>
              <a:t>Beth </a:t>
            </a:r>
            <a:r>
              <a:rPr lang="en-GB" altLang="cy-GB" sz="2400" dirty="0" err="1">
                <a:solidFill>
                  <a:srgbClr val="0070C0"/>
                </a:solidFill>
              </a:rPr>
              <a:t>ddylwn</a:t>
            </a:r>
            <a:r>
              <a:rPr lang="en-GB" altLang="cy-GB" sz="2400" dirty="0">
                <a:solidFill>
                  <a:srgbClr val="0070C0"/>
                </a:solidFill>
              </a:rPr>
              <a:t> </a:t>
            </a:r>
            <a:r>
              <a:rPr lang="en-GB" altLang="cy-GB" sz="2400" dirty="0" err="1">
                <a:solidFill>
                  <a:srgbClr val="0070C0"/>
                </a:solidFill>
              </a:rPr>
              <a:t>i</a:t>
            </a:r>
            <a:r>
              <a:rPr lang="en-GB" altLang="cy-GB" sz="2400" dirty="0">
                <a:solidFill>
                  <a:srgbClr val="0070C0"/>
                </a:solidFill>
              </a:rPr>
              <a:t> </a:t>
            </a:r>
            <a:r>
              <a:rPr lang="en-GB" altLang="cy-GB" sz="2400" dirty="0" err="1">
                <a:solidFill>
                  <a:srgbClr val="0070C0"/>
                </a:solidFill>
              </a:rPr>
              <a:t>ei</a:t>
            </a:r>
            <a:r>
              <a:rPr lang="en-GB" altLang="cy-GB" sz="2400" dirty="0">
                <a:solidFill>
                  <a:srgbClr val="0070C0"/>
                </a:solidFill>
              </a:rPr>
              <a:t> </a:t>
            </a:r>
            <a:r>
              <a:rPr lang="en-GB" altLang="cy-GB" sz="2400" dirty="0" err="1">
                <a:solidFill>
                  <a:srgbClr val="0070C0"/>
                </a:solidFill>
              </a:rPr>
              <a:t>wneud</a:t>
            </a:r>
            <a:r>
              <a:rPr lang="en-GB" altLang="cy-GB" sz="2400" dirty="0">
                <a:solidFill>
                  <a:srgbClr val="0070C0"/>
                </a:solidFill>
              </a:rPr>
              <a:t> </a:t>
            </a:r>
            <a:r>
              <a:rPr lang="en-GB" altLang="cy-GB" sz="2400" dirty="0" err="1">
                <a:solidFill>
                  <a:srgbClr val="0070C0"/>
                </a:solidFill>
              </a:rPr>
              <a:t>gyntaf</a:t>
            </a:r>
            <a:r>
              <a:rPr lang="en-GB" altLang="cy-GB" sz="24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365E7A-16FA-4DD8-B619-BAA1BD630853}"/>
              </a:ext>
            </a:extLst>
          </p:cNvPr>
          <p:cNvSpPr txBox="1">
            <a:spLocks/>
          </p:cNvSpPr>
          <p:nvPr/>
        </p:nvSpPr>
        <p:spPr>
          <a:xfrm>
            <a:off x="255588" y="989013"/>
            <a:ext cx="8701087" cy="739775"/>
          </a:xfrm>
          <a:prstGeom prst="rect">
            <a:avLst/>
          </a:prstGeom>
        </p:spPr>
        <p:txBody>
          <a:bodyPr>
            <a:normAutofit/>
          </a:bodyPr>
          <a:lstStyle>
            <a:lvl1pPr marL="60325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63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2250" indent="-214313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22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46088" indent="-18732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903288" indent="-187325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360488" indent="-187325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17688" indent="-187325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274888" indent="-187325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1. Darllen clawr blaen y papur arholiad.</a:t>
            </a:r>
          </a:p>
          <a:p>
            <a:pPr eaLnBrk="1" hangingPunct="1"/>
            <a:endParaRPr lang="en-GB" altLang="cy-GB" sz="2800">
              <a:solidFill>
                <a:schemeClr val="tx1"/>
              </a:solidFill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2292" name="Rectangle 10">
            <a:extLst>
              <a:ext uri="{FF2B5EF4-FFF2-40B4-BE49-F238E27FC236}">
                <a16:creationId xmlns:a16="http://schemas.microsoft.com/office/drawing/2014/main" id="{B4598B99-EED5-4B23-B4FF-C31AD8679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50" y="5748338"/>
            <a:ext cx="112998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6088" indent="-4460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sz="2800">
                <a:ea typeface="Cambria" panose="02040503050406030204" pitchFamily="18" charset="0"/>
                <a:cs typeface="Cambria" panose="02040503050406030204" pitchFamily="18" charset="0"/>
              </a:rPr>
              <a:t>2.	Gwnewch yn siŵr bod eich enw a'ch rhif ymgeisydd ar eich llyfryn ateb.</a:t>
            </a:r>
          </a:p>
        </p:txBody>
      </p:sp>
      <p:pic>
        <p:nvPicPr>
          <p:cNvPr id="2" name="Llun 1">
            <a:extLst>
              <a:ext uri="{FF2B5EF4-FFF2-40B4-BE49-F238E27FC236}">
                <a16:creationId xmlns:a16="http://schemas.microsoft.com/office/drawing/2014/main" id="{106C5F23-DCE0-4CF9-A926-CC8A76C85F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31" t="48276" r="42500" b="8505"/>
          <a:stretch/>
        </p:blipFill>
        <p:spPr>
          <a:xfrm>
            <a:off x="838391" y="1470697"/>
            <a:ext cx="5257609" cy="432258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0A6B4FD-AE5B-4A35-9E15-DB25C9AD55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55"/>
    </mc:Choice>
    <mc:Fallback xmlns="">
      <p:transition spd="slow" advTm="24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BE875AD9-A0A4-4862-9462-D0EE8D945B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8 (b) –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AA1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19942" t="22019" r="21227" b="7561"/>
          <a:stretch/>
        </p:blipFill>
        <p:spPr bwMode="auto">
          <a:xfrm>
            <a:off x="517697" y="1267854"/>
            <a:ext cx="5252908" cy="45492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6"/>
          <a:srcRect l="20607" t="34275" r="21394" b="12962"/>
          <a:stretch/>
        </p:blipFill>
        <p:spPr bwMode="auto">
          <a:xfrm>
            <a:off x="6398612" y="1267854"/>
            <a:ext cx="4858394" cy="44382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AB2D668-C228-4D0E-9484-CDDB3BE9D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6"/>
    </mc:Choice>
    <mc:Fallback xmlns="">
      <p:transition spd="slow" advTm="15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2">
            <a:extLst>
              <a:ext uri="{FF2B5EF4-FFF2-40B4-BE49-F238E27FC236}">
                <a16:creationId xmlns:a16="http://schemas.microsoft.com/office/drawing/2014/main" id="{FC4D0676-6522-49FB-855C-C787AB6D95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8 (c) – </a:t>
            </a:r>
            <a:r>
              <a:rPr lang="en-GB" altLang="cy-GB" sz="2400" dirty="0" err="1"/>
              <a:t>bandiau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AA1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33793" t="18072" r="28041" b="7146"/>
          <a:stretch/>
        </p:blipFill>
        <p:spPr bwMode="auto">
          <a:xfrm>
            <a:off x="1272745" y="963827"/>
            <a:ext cx="4880920" cy="57417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6"/>
          <a:srcRect l="28252" t="22019" r="27709" b="6731"/>
          <a:stretch/>
        </p:blipFill>
        <p:spPr bwMode="auto">
          <a:xfrm>
            <a:off x="5686554" y="1313548"/>
            <a:ext cx="5619878" cy="49856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123">
            <a:extLst>
              <a:ext uri="{FF2B5EF4-FFF2-40B4-BE49-F238E27FC236}">
                <a16:creationId xmlns:a16="http://schemas.microsoft.com/office/drawing/2014/main" id="{872A115C-8FFC-4F33-9D58-5FEAE581F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1804" y="448018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 dirty="0"/>
              <a:t>10:00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003599-EE87-4C39-8BFE-1120F93F3CF8}"/>
              </a:ext>
            </a:extLst>
          </p:cNvPr>
          <p:cNvSpPr/>
          <p:nvPr/>
        </p:nvSpPr>
        <p:spPr>
          <a:xfrm>
            <a:off x="5207620" y="1177496"/>
            <a:ext cx="698567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flipV="1">
            <a:off x="1314017" y="1171864"/>
            <a:ext cx="1124466" cy="283368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98A8A4-84E0-4976-B330-3708C6DFA4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16"/>
    </mc:Choice>
    <mc:Fallback xmlns="">
      <p:transition spd="slow" advTm="47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2">
            <a:extLst>
              <a:ext uri="{FF2B5EF4-FFF2-40B4-BE49-F238E27FC236}">
                <a16:creationId xmlns:a16="http://schemas.microsoft.com/office/drawing/2014/main" id="{7FA1E25B-C89E-4D55-8EF1-C5F5646B3A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8 (c) –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AA1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26756" t="16203" r="28373" b="38852"/>
          <a:stretch/>
        </p:blipFill>
        <p:spPr bwMode="auto">
          <a:xfrm>
            <a:off x="357188" y="825843"/>
            <a:ext cx="6006542" cy="52907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6"/>
          <a:srcRect l="31038" t="60512" r="28041" b="10262"/>
          <a:stretch/>
        </p:blipFill>
        <p:spPr bwMode="auto">
          <a:xfrm>
            <a:off x="6264875" y="2360140"/>
            <a:ext cx="5467179" cy="46337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DE82AEF-FD40-4576-BBA4-42E5B9FC4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01"/>
    </mc:Choice>
    <mc:Fallback xmlns="">
      <p:transition spd="slow" advTm="23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2">
            <a:extLst>
              <a:ext uri="{FF2B5EF4-FFF2-40B4-BE49-F238E27FC236}">
                <a16:creationId xmlns:a16="http://schemas.microsoft.com/office/drawing/2014/main" id="{26753BE8-EFB7-46E0-8C10-9C839147E5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/>
              <a:t>Cwestiwn 8 (c) – bandiau cynllun marcio AA2/AA3</a:t>
            </a:r>
          </a:p>
        </p:txBody>
      </p:sp>
      <p:pic>
        <p:nvPicPr>
          <p:cNvPr id="2" name="Llun 1">
            <a:extLst>
              <a:ext uri="{FF2B5EF4-FFF2-40B4-BE49-F238E27FC236}">
                <a16:creationId xmlns:a16="http://schemas.microsoft.com/office/drawing/2014/main" id="{0F5C3122-6310-46B7-94AE-AC4014E436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637" t="29333" r="41773" b="16607"/>
          <a:stretch/>
        </p:blipFill>
        <p:spPr>
          <a:xfrm>
            <a:off x="581891" y="931025"/>
            <a:ext cx="5868786" cy="603105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516FC7-52F7-443B-AD4D-EE007F2DB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3"/>
    </mc:Choice>
    <mc:Fallback xmlns="">
      <p:transition spd="slow" advTm="8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2">
            <a:extLst>
              <a:ext uri="{FF2B5EF4-FFF2-40B4-BE49-F238E27FC236}">
                <a16:creationId xmlns:a16="http://schemas.microsoft.com/office/drawing/2014/main" id="{C032BE11-A6C1-4785-A539-0269442BA9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4963" y="207963"/>
            <a:ext cx="10223500" cy="447675"/>
          </a:xfrm>
        </p:spPr>
        <p:txBody>
          <a:bodyPr/>
          <a:lstStyle/>
          <a:p>
            <a:r>
              <a:rPr lang="en-GB" altLang="cy-GB" sz="2400"/>
              <a:t>Sut gwnaethoch chi?</a:t>
            </a:r>
          </a:p>
        </p:txBody>
      </p:sp>
      <p:sp>
        <p:nvSpPr>
          <p:cNvPr id="114691" name="TextBox 3">
            <a:extLst>
              <a:ext uri="{FF2B5EF4-FFF2-40B4-BE49-F238E27FC236}">
                <a16:creationId xmlns:a16="http://schemas.microsoft.com/office/drawing/2014/main" id="{1712B90D-2BC4-410B-9E8A-AE48E09BC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1122363"/>
            <a:ext cx="11580812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sz="2400"/>
              <a:t>Does dim ffiniau graddau marciau crai ar gael eto ar gyfer yr uned hon.</a:t>
            </a:r>
          </a:p>
          <a:p>
            <a:pPr eaLnBrk="1" hangingPunct="1"/>
            <a:endParaRPr lang="en-GB" altLang="cy-GB" sz="2400"/>
          </a:p>
          <a:p>
            <a:pPr eaLnBrk="1" hangingPunct="1"/>
            <a:r>
              <a:rPr lang="en-GB" altLang="cy-GB" sz="2400"/>
              <a:t>Defnyddir y Raddfa Marciau Unffurf (GMU) fel ffordd o adrodd, cofnodi a chyfansymio canlyniadau eich asesiadau uned.  Mae'r GMU yn cael ei defnyddio fel y byddwch chi ac eraill sy'n cyrraedd yr un safon yn cael yr un marc unffurf, pryd bynnag rydych chi'n sefyll yr uned.</a:t>
            </a:r>
          </a:p>
          <a:p>
            <a:pPr eaLnBrk="1" hangingPunct="1"/>
            <a:endParaRPr lang="en-GB" altLang="cy-GB" sz="2400"/>
          </a:p>
          <a:p>
            <a:pPr eaLnBrk="1" hangingPunct="1"/>
            <a:r>
              <a:rPr lang="en-GB" altLang="cy-GB" sz="2400"/>
              <a:t>Mae marciau unffurf ar gyfer yr uned hon yn cyfateb i raddau uned fel a ganlyn:</a:t>
            </a:r>
          </a:p>
        </p:txBody>
      </p:sp>
      <p:pic>
        <p:nvPicPr>
          <p:cNvPr id="114692" name="Picture 1">
            <a:extLst>
              <a:ext uri="{FF2B5EF4-FFF2-40B4-BE49-F238E27FC236}">
                <a16:creationId xmlns:a16="http://schemas.microsoft.com/office/drawing/2014/main" id="{41DF3480-7822-42FC-812E-0D098436E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70" y="4397375"/>
            <a:ext cx="863123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F77056-AC3B-430F-B23E-87F0FA07D1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3123" y="5071419"/>
            <a:ext cx="864973" cy="369332"/>
          </a:xfrm>
          <a:prstGeom prst="rect">
            <a:avLst/>
          </a:prstGeom>
          <a:solidFill>
            <a:srgbClr val="CBD6EB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Uned3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8649" y="5071419"/>
            <a:ext cx="2036594" cy="369332"/>
          </a:xfrm>
          <a:prstGeom prst="rect">
            <a:avLst/>
          </a:prstGeom>
          <a:solidFill>
            <a:srgbClr val="CBD6EB"/>
          </a:solidFill>
        </p:spPr>
        <p:txBody>
          <a:bodyPr wrap="square" rtlCol="0">
            <a:spAutoFit/>
          </a:bodyPr>
          <a:lstStyle/>
          <a:p>
            <a:r>
              <a:rPr lang="en-GB" dirty="0" err="1"/>
              <a:t>Arholiad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93123" y="4549731"/>
            <a:ext cx="3052120" cy="369332"/>
          </a:xfrm>
          <a:prstGeom prst="rect">
            <a:avLst/>
          </a:prstGeom>
          <a:solidFill>
            <a:srgbClr val="CBD6EB"/>
          </a:solidFill>
        </p:spPr>
        <p:txBody>
          <a:bodyPr wrap="square" rtlCol="0">
            <a:spAutoFit/>
          </a:bodyPr>
          <a:lstStyle/>
          <a:p>
            <a:r>
              <a:rPr lang="en-GB" dirty="0" err="1"/>
              <a:t>Gradd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12"/>
    </mc:Choice>
    <mc:Fallback xmlns="">
      <p:transition spd="slow" advTm="16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Oval 4">
            <a:extLst>
              <a:ext uri="{FF2B5EF4-FFF2-40B4-BE49-F238E27FC236}">
                <a16:creationId xmlns:a16="http://schemas.microsoft.com/office/drawing/2014/main" id="{C0365CA2-DDC7-4738-BE35-7D2DB40C5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8625" y="4016375"/>
            <a:ext cx="2349500" cy="234791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cy-GB" altLang="cy-GB">
              <a:solidFill>
                <a:srgbClr val="000000"/>
              </a:solidFill>
            </a:endParaRPr>
          </a:p>
        </p:txBody>
      </p:sp>
      <p:pic>
        <p:nvPicPr>
          <p:cNvPr id="116739" name="Picture 3">
            <a:extLst>
              <a:ext uri="{FF2B5EF4-FFF2-40B4-BE49-F238E27FC236}">
                <a16:creationId xmlns:a16="http://schemas.microsoft.com/office/drawing/2014/main" id="{7B28C751-37F7-4D9C-8B8F-2B923532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863" y="4745038"/>
            <a:ext cx="2074862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B52DD1-5DE8-49D4-BBA7-1B2381FB26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3386" t="336" r="17990" b="-336"/>
          <a:stretch/>
        </p:blipFill>
        <p:spPr>
          <a:xfrm>
            <a:off x="618565" y="1401244"/>
            <a:ext cx="4274254" cy="4240306"/>
          </a:xfrm>
          <a:prstGeom prst="ellipse">
            <a:avLst/>
          </a:prstGeom>
          <a:solidFill>
            <a:schemeClr val="bg1"/>
          </a:solidFill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4910961-BD6A-4F66-8E28-0C3CC7A77AAA}"/>
              </a:ext>
            </a:extLst>
          </p:cNvPr>
          <p:cNvSpPr txBox="1">
            <a:spLocks/>
          </p:cNvSpPr>
          <p:nvPr/>
        </p:nvSpPr>
        <p:spPr>
          <a:xfrm>
            <a:off x="5124450" y="319088"/>
            <a:ext cx="6955255" cy="353060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cy-GB" sz="1000" dirty="0">
              <a:solidFill>
                <a:schemeClr val="tx1"/>
              </a:solidFill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cy-GB" sz="5400" dirty="0" err="1">
                <a:solidFill>
                  <a:schemeClr val="bg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Unrhyw</a:t>
            </a:r>
            <a:r>
              <a:rPr lang="en-US" altLang="cy-GB" sz="5400" dirty="0">
                <a:solidFill>
                  <a:schemeClr val="bg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5400" dirty="0" err="1">
                <a:solidFill>
                  <a:schemeClr val="bg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Gwestiynau</a:t>
            </a:r>
            <a:r>
              <a:rPr lang="en-US" altLang="cy-GB" sz="5400" dirty="0">
                <a:solidFill>
                  <a:schemeClr val="bg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?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cy-GB" sz="2800" dirty="0">
              <a:solidFill>
                <a:schemeClr val="tx1"/>
              </a:solidFill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Oes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gennych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chi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unrhyw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gwestiynau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pellach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am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yr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arholiad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hwn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Os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oes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ysgrifennwch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nhw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ar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nodyn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post-it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a'i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lynu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at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glawr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blaen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eich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papur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i'w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roi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i'ch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athro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cy-GB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54106AF-ECED-4668-87B3-D229A79BE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17"/>
    </mc:Choice>
    <mc:Fallback xmlns="">
      <p:transition spd="slow" advTm="16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BBBEB7F-4037-49D6-926C-D1E840A197B1}"/>
              </a:ext>
            </a:extLst>
          </p:cNvPr>
          <p:cNvSpPr txBox="1">
            <a:spLocks/>
          </p:cNvSpPr>
          <p:nvPr/>
        </p:nvSpPr>
        <p:spPr>
          <a:xfrm>
            <a:off x="361950" y="1247775"/>
            <a:ext cx="11717338" cy="4684713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cy-GB" sz="1000" dirty="0">
              <a:solidFill>
                <a:schemeClr val="tx1"/>
              </a:solidFill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457200" indent="-457200"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Darllenwch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drwy'r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holl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gwestiwn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cyn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dechrau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ateb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Bydd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hyn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helpu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ddeall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beth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mae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angen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chi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ei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wneud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457200" indent="-457200"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Defnyddiwch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amlygwr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ddewis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geiriau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allweddol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457200" indent="-457200"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Edrychwch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geiriau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gorchymyn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nifer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marciau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sydd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gael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gyfer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pob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–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byddan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nhw'n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helpu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benderfynu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faint o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fanylion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mae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hangen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457200" indent="-457200"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Os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yw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gair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mewn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print </a:t>
            </a:r>
            <a:r>
              <a:rPr lang="en-US" altLang="cy-GB" sz="2800" b="1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trwm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mae'n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bwysig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457200" indent="-457200"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Cadwch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papur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arholiad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agor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taeniad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tudalen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ddwbl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–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peidiwch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â'i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blygu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ei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hanner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457200" indent="-457200"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Darllenwch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atebion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wneud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siŵr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bod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gwneud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synnwyr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</p:txBody>
      </p:sp>
      <p:sp>
        <p:nvSpPr>
          <p:cNvPr id="14339" name="Title 1">
            <a:extLst>
              <a:ext uri="{FF2B5EF4-FFF2-40B4-BE49-F238E27FC236}">
                <a16:creationId xmlns:a16="http://schemas.microsoft.com/office/drawing/2014/main" id="{BB16DC9D-D6AB-4DEE-9A72-661711154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" y="311150"/>
            <a:ext cx="6278563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63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2250" indent="-214313" defTabSz="457200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22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46088" indent="-187325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9032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3604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176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2748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cy-GB" sz="2400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Pwyntiau cyffredinol ar dechneg arholiadau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7A681D7-54A6-4866-9584-54C7B520C3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88"/>
    </mc:Choice>
    <mc:Fallback xmlns="">
      <p:transition spd="slow" advTm="38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>
            <a:extLst>
              <a:ext uri="{FF2B5EF4-FFF2-40B4-BE49-F238E27FC236}">
                <a16:creationId xmlns:a16="http://schemas.microsoft.com/office/drawing/2014/main" id="{99FE2605-6C07-4F8E-BC83-7C60A273D3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4963" y="207963"/>
            <a:ext cx="10223500" cy="447675"/>
          </a:xfrm>
        </p:spPr>
        <p:txBody>
          <a:bodyPr/>
          <a:lstStyle/>
          <a:p>
            <a:r>
              <a:rPr lang="en-GB" altLang="cy-GB" sz="2400"/>
              <a:t>Sut ydw i'n mynd i'r afael â'r cwestiynau?</a:t>
            </a:r>
          </a:p>
        </p:txBody>
      </p:sp>
      <p:sp>
        <p:nvSpPr>
          <p:cNvPr id="16387" name="Rectangle 1">
            <a:extLst>
              <a:ext uri="{FF2B5EF4-FFF2-40B4-BE49-F238E27FC236}">
                <a16:creationId xmlns:a16="http://schemas.microsoft.com/office/drawing/2014/main" id="{7A5F5D15-D6FE-4888-8169-352BE19BE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13" y="1296988"/>
            <a:ext cx="978535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Dylid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defnyddio’r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un dull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gyfer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pob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</a:p>
          <a:p>
            <a:pPr eaLnBrk="1" hangingPunct="1"/>
            <a:endParaRPr lang="en-US" altLang="cy-GB" sz="2400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Cam 1		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Darllenwch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ac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amlygwch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ferf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(au)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gorchymyn</a:t>
            </a:r>
            <a:endParaRPr lang="en-US" altLang="cy-GB" sz="2400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endParaRPr lang="en-US" altLang="cy-GB" sz="2400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Cam 2 	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Tanlinellwch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geiriau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allweddol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endParaRPr lang="en-US" altLang="cy-GB" sz="2400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endParaRPr lang="en-US" altLang="cy-GB" sz="2400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Cam 3 	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Nodwch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sawl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marc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sydd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wedi'u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dyrannu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i'r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			(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dylech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chi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allu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ateb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lle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ddarparwyd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)</a:t>
            </a:r>
          </a:p>
          <a:p>
            <a:pPr eaLnBrk="1" hangingPunct="1"/>
            <a:endParaRPr lang="en-US" altLang="cy-GB" sz="2400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Cam 4 	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Cynlluniwch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ymateb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(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rhestru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cofrifau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ac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ati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)</a:t>
            </a:r>
          </a:p>
          <a:p>
            <a:pPr eaLnBrk="1" hangingPunct="1"/>
            <a:endParaRPr lang="en-US" altLang="cy-GB" sz="2400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Awgrym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defnyddiol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!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Dyrannwch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ddigon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o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amser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bob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–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seiliwch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hyn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marciau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sydd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gael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am bob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A5C96D1-30B0-4DF4-A13A-902E623E6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81"/>
    </mc:Choice>
    <mc:Fallback xmlns="">
      <p:transition spd="slow" advTm="36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2">
            <a:extLst>
              <a:ext uri="{FF2B5EF4-FFF2-40B4-BE49-F238E27FC236}">
                <a16:creationId xmlns:a16="http://schemas.microsoft.com/office/drawing/2014/main" id="{F7C17C43-8479-443A-8D16-C78C9A6A98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209550"/>
            <a:ext cx="10221912" cy="447675"/>
          </a:xfrm>
        </p:spPr>
        <p:txBody>
          <a:bodyPr/>
          <a:lstStyle/>
          <a:p>
            <a:r>
              <a:rPr lang="en-GB" altLang="cy-GB" sz="2400"/>
              <a:t>Cwestiwn 1, AA1</a:t>
            </a:r>
          </a:p>
        </p:txBody>
      </p:sp>
      <p:sp>
        <p:nvSpPr>
          <p:cNvPr id="7" name="Rectangle 123">
            <a:extLst>
              <a:ext uri="{FF2B5EF4-FFF2-40B4-BE49-F238E27FC236}">
                <a16:creationId xmlns:a16="http://schemas.microsoft.com/office/drawing/2014/main" id="{33CE7E11-C90C-47EC-B53E-43D7ABBBE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8988" y="2051050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 dirty="0"/>
              <a:t>3:00</a:t>
            </a:r>
          </a:p>
        </p:txBody>
      </p:sp>
      <p:sp>
        <p:nvSpPr>
          <p:cNvPr id="18440" name="TextBox 7">
            <a:extLst>
              <a:ext uri="{FF2B5EF4-FFF2-40B4-BE49-F238E27FC236}">
                <a16:creationId xmlns:a16="http://schemas.microsoft.com/office/drawing/2014/main" id="{954F7286-796E-41DA-9841-B365007E3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4" y="3324225"/>
            <a:ext cx="3478213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Dechreuwch</a:t>
            </a:r>
            <a:r>
              <a:rPr lang="en-GB" altLang="cy-GB" dirty="0"/>
              <a:t> y </a:t>
            </a:r>
            <a:r>
              <a:rPr lang="en-GB" altLang="cy-GB" dirty="0" err="1"/>
              <a:t>cloc</a:t>
            </a:r>
            <a:r>
              <a:rPr lang="en-GB" altLang="cy-GB" dirty="0"/>
              <a:t>!</a:t>
            </a:r>
          </a:p>
          <a:p>
            <a:pPr algn="ctr" eaLnBrk="1" hangingPunct="1"/>
            <a:endParaRPr lang="en-GB" altLang="cy-GB" dirty="0"/>
          </a:p>
          <a:p>
            <a:pPr algn="ctr" eaLnBrk="1" hangingPunct="1"/>
            <a:r>
              <a:rPr lang="en-GB" altLang="cy-GB" dirty="0" err="1"/>
              <a:t>Ceisiwch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ddau</a:t>
            </a:r>
            <a:r>
              <a:rPr lang="en-GB" altLang="cy-GB" dirty="0"/>
              <a:t> </a:t>
            </a:r>
            <a:r>
              <a:rPr lang="en-GB" altLang="cy-GB" dirty="0" err="1"/>
              <a:t>gwestiwn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3 </a:t>
            </a:r>
            <a:r>
              <a:rPr lang="en-GB" altLang="cy-GB" dirty="0" err="1"/>
              <a:t>munud</a:t>
            </a:r>
            <a:r>
              <a:rPr lang="en-GB" altLang="cy-GB" dirty="0"/>
              <a:t> – </a:t>
            </a:r>
            <a:r>
              <a:rPr lang="en-GB" altLang="cy-GB" dirty="0" err="1"/>
              <a:t>efallai</a:t>
            </a:r>
            <a:r>
              <a:rPr lang="en-GB" altLang="cy-GB" dirty="0"/>
              <a:t> </a:t>
            </a:r>
            <a:r>
              <a:rPr lang="en-GB" altLang="cy-GB" dirty="0" err="1"/>
              <a:t>na</a:t>
            </a:r>
            <a:r>
              <a:rPr lang="en-GB" altLang="cy-GB" dirty="0"/>
              <a:t> </a:t>
            </a:r>
            <a:r>
              <a:rPr lang="en-GB" altLang="cy-GB" dirty="0" err="1"/>
              <a:t>fydd</a:t>
            </a:r>
            <a:r>
              <a:rPr lang="en-GB" altLang="cy-GB" dirty="0"/>
              <a:t> </a:t>
            </a:r>
            <a:r>
              <a:rPr lang="en-GB" altLang="cy-GB" dirty="0" err="1"/>
              <a:t>angen</a:t>
            </a:r>
            <a:r>
              <a:rPr lang="en-GB" altLang="cy-GB" dirty="0"/>
              <a:t> </a:t>
            </a:r>
            <a:r>
              <a:rPr lang="en-GB" altLang="cy-GB" dirty="0" err="1"/>
              <a:t>yr</a:t>
            </a:r>
            <a:r>
              <a:rPr lang="en-GB" altLang="cy-GB" dirty="0"/>
              <a:t> </a:t>
            </a:r>
            <a:r>
              <a:rPr lang="en-GB" altLang="cy-GB" dirty="0" err="1"/>
              <a:t>amser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</a:t>
            </a:r>
            <a:r>
              <a:rPr lang="en-GB" altLang="cy-GB" dirty="0" err="1"/>
              <a:t>gyd</a:t>
            </a:r>
            <a:r>
              <a:rPr lang="en-GB" altLang="cy-GB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3818" t="33340" r="22973" b="41702"/>
          <a:stretch/>
        </p:blipFill>
        <p:spPr>
          <a:xfrm>
            <a:off x="729049" y="1311596"/>
            <a:ext cx="6487297" cy="402525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326659" y="1915297"/>
            <a:ext cx="564703" cy="518984"/>
          </a:xfrm>
          <a:prstGeom prst="ellipse">
            <a:avLst/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153665" y="1507524"/>
            <a:ext cx="926757" cy="1124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297459" y="1507524"/>
            <a:ext cx="642551" cy="630195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0CAE409-0CB8-4D8D-995D-58D98F93E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94"/>
    </mc:Choice>
    <mc:Fallback xmlns="">
      <p:transition spd="slow" advTm="31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2">
            <a:extLst>
              <a:ext uri="{FF2B5EF4-FFF2-40B4-BE49-F238E27FC236}">
                <a16:creationId xmlns:a16="http://schemas.microsoft.com/office/drawing/2014/main" id="{F7C17C43-8479-443A-8D16-C78C9A6A98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209550"/>
            <a:ext cx="10221912" cy="447675"/>
          </a:xfrm>
        </p:spPr>
        <p:txBody>
          <a:bodyPr/>
          <a:lstStyle/>
          <a:p>
            <a:r>
              <a:rPr lang="en-GB" altLang="cy-GB" sz="2400"/>
              <a:t>Cwestiwn 1, AA1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3818" t="33340" r="22973" b="41702"/>
          <a:stretch/>
        </p:blipFill>
        <p:spPr>
          <a:xfrm>
            <a:off x="729049" y="1311596"/>
            <a:ext cx="6487297" cy="402525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326659" y="1915297"/>
            <a:ext cx="564703" cy="518984"/>
          </a:xfrm>
          <a:prstGeom prst="ellipse">
            <a:avLst/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153665" y="1507524"/>
            <a:ext cx="926757" cy="1124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B7CAEFB-FA5B-4123-9CEA-30FFC1258294}"/>
                  </a:ext>
                </a:extLst>
              </p14:cNvPr>
              <p14:cNvContentPartPr/>
              <p14:nvPr/>
            </p14:nvContentPartPr>
            <p14:xfrm>
              <a:off x="5389992" y="3085488"/>
              <a:ext cx="604440" cy="347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B7CAEFB-FA5B-4123-9CEA-30FFC125829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81352" y="3076488"/>
                <a:ext cx="622080" cy="364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050122B4-D58B-4F65-A1A6-5073774B2E75}"/>
              </a:ext>
            </a:extLst>
          </p:cNvPr>
          <p:cNvGrpSpPr/>
          <p:nvPr/>
        </p:nvGrpSpPr>
        <p:grpSpPr>
          <a:xfrm>
            <a:off x="5512752" y="3707928"/>
            <a:ext cx="1491120" cy="1026000"/>
            <a:chOff x="5512752" y="3707928"/>
            <a:chExt cx="1491120" cy="102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CBB3802-F7B7-4A31-8D88-944295B1FE63}"/>
                    </a:ext>
                  </a:extLst>
                </p14:cNvPr>
                <p14:cNvContentPartPr/>
                <p14:nvPr/>
              </p14:nvContentPartPr>
              <p14:xfrm>
                <a:off x="5512752" y="3707928"/>
                <a:ext cx="548640" cy="362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CBB3802-F7B7-4A31-8D88-944295B1FE6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03752" y="3698928"/>
                  <a:ext cx="566280" cy="37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9192CB4-76B5-423E-9B15-9728F318582B}"/>
                    </a:ext>
                  </a:extLst>
                </p14:cNvPr>
                <p14:cNvContentPartPr/>
                <p14:nvPr/>
              </p14:nvContentPartPr>
              <p14:xfrm>
                <a:off x="6041952" y="4016088"/>
                <a:ext cx="961920" cy="717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9192CB4-76B5-423E-9B15-9728F318582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032952" y="4007448"/>
                  <a:ext cx="979560" cy="7354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061AEFD-2C61-43BF-9913-D3242F7A91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3"/>
    </mc:Choice>
    <mc:Fallback xmlns="">
      <p:transition spd="slow" advTm="5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">
            <a:extLst>
              <a:ext uri="{FF2B5EF4-FFF2-40B4-BE49-F238E27FC236}">
                <a16:creationId xmlns:a16="http://schemas.microsoft.com/office/drawing/2014/main" id="{E92B92F9-BDAA-4642-9E73-6758081789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2750" y="179388"/>
            <a:ext cx="10223500" cy="447675"/>
          </a:xfrm>
        </p:spPr>
        <p:txBody>
          <a:bodyPr/>
          <a:lstStyle/>
          <a:p>
            <a:r>
              <a:rPr lang="en-GB" altLang="cy-GB" sz="2400"/>
              <a:t>Cwestiwn 1 – cynllun marcio AA1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966" t="53104" r="22466" b="27513"/>
          <a:stretch/>
        </p:blipFill>
        <p:spPr>
          <a:xfrm>
            <a:off x="1297458" y="1779373"/>
            <a:ext cx="8486587" cy="317568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1A6FE9D-83B4-464C-9412-CD8EEC750A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0"/>
    </mc:Choice>
    <mc:Fallback xmlns="">
      <p:transition spd="slow" advTm="6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4.05.30"/>
  <p:tag name="AS_VERSION" val="8.4.2.0"/>
  <p:tag name="AS_TITLE" val="Aspose.Slides for .NET 4.0 Client Profi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5|1.2|2|1.2|1.4"/>
</p:tagLst>
</file>

<file path=ppt/theme/theme1.xml><?xml version="1.0" encoding="utf-8"?>
<a:theme xmlns:a="http://schemas.openxmlformats.org/drawingml/2006/main" name="Office Theme">
  <a:themeElements>
    <a:clrScheme name="City and guilds 0119">
      <a:dk1>
        <a:srgbClr val="140000"/>
      </a:dk1>
      <a:lt1>
        <a:srgbClr val="FFFFFF"/>
      </a:lt1>
      <a:dk2>
        <a:srgbClr val="F94130"/>
      </a:dk2>
      <a:lt2>
        <a:srgbClr val="00B5E2"/>
      </a:lt2>
      <a:accent1>
        <a:srgbClr val="007BB9"/>
      </a:accent1>
      <a:accent2>
        <a:srgbClr val="00BFB3"/>
      </a:accent2>
      <a:accent3>
        <a:srgbClr val="FFC841"/>
      </a:accent3>
      <a:accent4>
        <a:srgbClr val="65B2E6"/>
      </a:accent4>
      <a:accent5>
        <a:srgbClr val="97D700"/>
      </a:accent5>
      <a:accent6>
        <a:srgbClr val="C6C6C6"/>
      </a:accent6>
      <a:hlink>
        <a:srgbClr val="8C286E"/>
      </a:hlink>
      <a:folHlink>
        <a:srgbClr val="CE005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 lIns="0" tIns="0" rIns="0" bIns="0">
        <a:noAutofit/>
      </a:bodyPr>
      <a:lstStyle>
        <a:defPPr>
          <a:defRPr>
            <a:solidFill>
              <a:srgbClr val="000000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C&amp;G_PowerPoint_New_Template_V1 [Read-Only]" id="{9814EAAC-C1C9-41D0-82E1-0AF7615562C8}" vid="{3259BF9B-0B01-4419-95C1-0789706EF4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QA xmlns="101960c9-2583-49a4-9434-4c0cad7b266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8D75E50D38D1449095CDF5BED87B3E" ma:contentTypeVersion="13" ma:contentTypeDescription="Create a new document." ma:contentTypeScope="" ma:versionID="c07c8084c9e62c3dcbc43c96f50c28a8">
  <xsd:schema xmlns:xsd="http://www.w3.org/2001/XMLSchema" xmlns:xs="http://www.w3.org/2001/XMLSchema" xmlns:p="http://schemas.microsoft.com/office/2006/metadata/properties" xmlns:ns2="101960c9-2583-49a4-9434-4c0cad7b266a" xmlns:ns3="10ebebe9-ad9c-417c-96aa-6a2f5b72dbd6" targetNamespace="http://schemas.microsoft.com/office/2006/metadata/properties" ma:root="true" ma:fieldsID="96a77c48af5df799cdbd8342400814fb" ns2:_="" ns3:_="">
    <xsd:import namespace="101960c9-2583-49a4-9434-4c0cad7b266a"/>
    <xsd:import namespace="10ebebe9-ad9c-417c-96aa-6a2f5b72db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QA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960c9-2583-49a4-9434-4c0cad7b26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QA" ma:index="11" nillable="true" ma:displayName="QA" ma:format="Dropdown" ma:internalName="QA">
      <xsd:simpleType>
        <xsd:restriction base="dms:Text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ebebe9-ad9c-417c-96aa-6a2f5b72db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A755B0-EFEF-403F-ACB3-09A623BA7F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8CB51A-452A-4AFE-95E7-B51050AC853B}">
  <ds:schemaRefs>
    <ds:schemaRef ds:uri="10ebebe9-ad9c-417c-96aa-6a2f5b72dbd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01960c9-2583-49a4-9434-4c0cad7b266a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A6F859B-E310-4EA8-A1BA-EBA86373AC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1960c9-2583-49a4-9434-4c0cad7b266a"/>
    <ds:schemaRef ds:uri="10ebebe9-ad9c-417c-96aa-6a2f5b72db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2126</TotalTime>
  <Words>4439</Words>
  <Application>Microsoft Office PowerPoint</Application>
  <PresentationFormat>Widescreen</PresentationFormat>
  <Paragraphs>256</Paragraphs>
  <Slides>45</Slides>
  <Notes>45</Notes>
  <HiddenSlides>0</HiddenSlides>
  <MMClips>45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Sut ydw i'n mynd i'r afael â'r cwestiynau?</vt:lpstr>
      <vt:lpstr>Cwestiwn 1, AA1</vt:lpstr>
      <vt:lpstr>Cwestiwn 1, AA1</vt:lpstr>
      <vt:lpstr>Cwestiwn 1 – cynllun marcio AA1</vt:lpstr>
      <vt:lpstr>Cwestiwn 2(a) (b), AA1</vt:lpstr>
      <vt:lpstr>Cwestiwn 2(a) (b), AA1</vt:lpstr>
      <vt:lpstr>Cwestiwn 2 – cynllun marcio AA1</vt:lpstr>
      <vt:lpstr>Cwestiwn 3 (i) (ii) , AA1</vt:lpstr>
      <vt:lpstr>Cwestiwn 3 – cynllun marcio AA1</vt:lpstr>
      <vt:lpstr>Cwestiwn 4 (a) AA2 a (b) AA1</vt:lpstr>
      <vt:lpstr>Cwestiwn 4 (a) (b)– cynllun marcio AA2/AA1</vt:lpstr>
      <vt:lpstr>Cwestiwn 4 (a) – bandiau cynllun marcio AA2 </vt:lpstr>
      <vt:lpstr>Cwestiwn 4(c) AA2</vt:lpstr>
      <vt:lpstr>Cwestiwn 5 (a) – cynllun marcio AA1/AA2</vt:lpstr>
      <vt:lpstr>Cwestiwn 5 (a) (b) (i) (ii)– bandiau cynllun marcio AA1/AA2 </vt:lpstr>
      <vt:lpstr>Cwestiwn 5 (c) (i) (ii), AA1</vt:lpstr>
      <vt:lpstr>Cwestiwn 5 (c)(i) (ii)  – cynllun marcio AA1</vt:lpstr>
      <vt:lpstr>Cwestiwn 6 (a), AA3</vt:lpstr>
      <vt:lpstr>Cwestiwn 6 (a) – cynllun marcio AA2</vt:lpstr>
      <vt:lpstr>Cwestiwn 6 (b) – bandiau cynllun marcio AA2</vt:lpstr>
      <vt:lpstr>PowerPoint Presentation</vt:lpstr>
      <vt:lpstr>Cwestiwn 6 (c) (i) AA1, (ii) AA2</vt:lpstr>
      <vt:lpstr>Cwestiwn 6 (c) – cynllun marcio AA3</vt:lpstr>
      <vt:lpstr>Cwestiwn 6 (ch) – bandiau cynllun marcio AA2</vt:lpstr>
      <vt:lpstr>Cwestiwn 6 (b), AA2</vt:lpstr>
      <vt:lpstr>Cwestiwn 7 (a) – cynllun marcio AA2</vt:lpstr>
      <vt:lpstr>Cwestiwn 7 (a) – bandiau cynllun marcio AA2</vt:lpstr>
      <vt:lpstr>Cwestiwn 7 (c) (i) AA1, (ii) AA1</vt:lpstr>
      <vt:lpstr>Cwestiwn 7 (c) –  cynllun marcio (i) AA1, </vt:lpstr>
      <vt:lpstr>Cwestiwn 7 (Ch) bandiau cynllun marcio AA3</vt:lpstr>
      <vt:lpstr>Cwestiwn 7 (ch)– cynllun marcio AA3 </vt:lpstr>
      <vt:lpstr>PowerPoint Presentation</vt:lpstr>
      <vt:lpstr>Cwestiwn 8 (a)– bandiau cynllun marcio AA1</vt:lpstr>
      <vt:lpstr>PowerPoint Presentation</vt:lpstr>
      <vt:lpstr>Cwestiwn 8 (b) – cynllun marcio AA1</vt:lpstr>
      <vt:lpstr>Cwestiwn 8 (c) – bandiau cynllun marcio AA1</vt:lpstr>
      <vt:lpstr>Cwestiwn 8 (c) – cynllun marcio AA1</vt:lpstr>
      <vt:lpstr>Cwestiwn 8 (c) – bandiau cynllun marcio AA2/AA3</vt:lpstr>
      <vt:lpstr>Sut gwnaethoch chi?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Thomas</dc:creator>
  <cp:lastModifiedBy>Jones, Nia</cp:lastModifiedBy>
  <cp:revision>127</cp:revision>
  <cp:lastPrinted>2020-12-03T12:42:39Z</cp:lastPrinted>
  <dcterms:created xsi:type="dcterms:W3CDTF">2020-04-27T11:12:25Z</dcterms:created>
  <dcterms:modified xsi:type="dcterms:W3CDTF">2020-12-17T14:20:06Z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0x0101005E8D75E50D38D1449095CDF5BED87B3E</vt:lpwstr>
  </property>
  <property fmtid="{D5CDD505-2E9C-101B-9397-08002B2CF9AE}" pid="3" name="SharedWithUsers">
    <vt:lpwstr>44;#Candy, Allison;#260;#Wyman, Hilary;#37739;#Morris-Goodman, Karen</vt:lpwstr>
  </property>
  <property fmtid="{D5CDD505-2E9C-101B-9397-08002B2CF9AE}" pid="4" name="WJEC Department">
    <vt:lpwstr/>
  </property>
  <property fmtid="{D5CDD505-2E9C-101B-9397-08002B2CF9AE}" pid="5" name="k48d8005054a4dd09ad49b7c837f0781">
    <vt:lpwstr/>
  </property>
  <property fmtid="{D5CDD505-2E9C-101B-9397-08002B2CF9AE}" pid="6" name="WJEC_x0020_Audiences">
    <vt:lpwstr/>
  </property>
  <property fmtid="{D5CDD505-2E9C-101B-9397-08002B2CF9AE}" pid="7" name="WJEC Audiences">
    <vt:lpwstr/>
  </property>
</Properties>
</file>