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67" r:id="rId2"/>
    <p:sldId id="259" r:id="rId3"/>
    <p:sldId id="258" r:id="rId4"/>
    <p:sldId id="260" r:id="rId5"/>
    <p:sldId id="261" r:id="rId6"/>
    <p:sldId id="262" r:id="rId7"/>
    <p:sldId id="264" r:id="rId8"/>
    <p:sldId id="263" r:id="rId9"/>
    <p:sldId id="265" r:id="rId10"/>
    <p:sldId id="266" r:id="rId11"/>
  </p:sldIdLst>
  <p:sldSz cx="9906000" cy="6858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8867C-ADB6-4C63-AADA-9ACAD846DDE5}" type="datetimeFigureOut">
              <a:rPr lang="en-GB" smtClean="0"/>
              <a:t>24/02/2020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86C15-A124-4119-B1A1-E47EBD1EF4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703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492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717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564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41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991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483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698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1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792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69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59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122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b="1" dirty="0" err="1" smtClean="0">
                <a:latin typeface="Century Gothic" panose="020B0502020202020204" pitchFamily="34" charset="0"/>
              </a:rPr>
              <a:t>Gwers</a:t>
            </a:r>
            <a:r>
              <a:rPr lang="en-GB" sz="2400" b="1" dirty="0" smtClean="0">
                <a:latin typeface="Century Gothic" panose="020B0502020202020204" pitchFamily="34" charset="0"/>
              </a:rPr>
              <a:t> </a:t>
            </a:r>
            <a:r>
              <a:rPr lang="en-GB" sz="2400" b="1" dirty="0" err="1" smtClean="0">
                <a:latin typeface="Century Gothic" panose="020B0502020202020204" pitchFamily="34" charset="0"/>
              </a:rPr>
              <a:t>ar</a:t>
            </a:r>
            <a:r>
              <a:rPr lang="en-GB" sz="2400" b="1" dirty="0" smtClean="0">
                <a:latin typeface="Century Gothic" panose="020B0502020202020204" pitchFamily="34" charset="0"/>
              </a:rPr>
              <a:t> </a:t>
            </a:r>
            <a:r>
              <a:rPr lang="en-GB" sz="2400" b="1" dirty="0" err="1" smtClean="0">
                <a:latin typeface="Century Gothic" panose="020B0502020202020204" pitchFamily="34" charset="0"/>
              </a:rPr>
              <a:t>Wydnwch</a:t>
            </a:r>
            <a:r>
              <a:rPr lang="en-GB" sz="2400" b="1" dirty="0" smtClean="0">
                <a:latin typeface="Century Gothic" panose="020B0502020202020204" pitchFamily="34" charset="0"/>
              </a:rPr>
              <a:t>/</a:t>
            </a:r>
            <a:r>
              <a:rPr lang="en-GB" sz="2400" b="1" dirty="0" err="1" smtClean="0">
                <a:latin typeface="Century Gothic" panose="020B0502020202020204" pitchFamily="34" charset="0"/>
              </a:rPr>
              <a:t>Grym</a:t>
            </a:r>
            <a:r>
              <a:rPr lang="en-GB" sz="2400" b="1" dirty="0" smtClean="0">
                <a:latin typeface="Century Gothic" panose="020B0502020202020204" pitchFamily="34" charset="0"/>
              </a:rPr>
              <a:t> </a:t>
            </a:r>
            <a:r>
              <a:rPr lang="en-GB" sz="2400" b="1" dirty="0" err="1" smtClean="0">
                <a:latin typeface="Century Gothic" panose="020B0502020202020204" pitchFamily="34" charset="0"/>
              </a:rPr>
              <a:t>Meddwl</a:t>
            </a:r>
            <a:r>
              <a:rPr lang="en-GB" sz="2400" b="1" dirty="0" smtClean="0">
                <a:latin typeface="Century Gothic" panose="020B0502020202020204" pitchFamily="34" charset="0"/>
              </a:rPr>
              <a:t/>
            </a:r>
            <a:br>
              <a:rPr lang="en-GB" sz="2400" b="1" dirty="0" smtClean="0">
                <a:latin typeface="Century Gothic" panose="020B0502020202020204" pitchFamily="34" charset="0"/>
              </a:rPr>
            </a:br>
            <a:r>
              <a:rPr lang="en-GB" sz="2400" b="1" dirty="0" err="1" smtClean="0">
                <a:latin typeface="Century Gothic" panose="020B0502020202020204" pitchFamily="34" charset="0"/>
              </a:rPr>
              <a:t>Thema-fy</a:t>
            </a:r>
            <a:r>
              <a:rPr lang="en-GB" sz="2400" b="1" dirty="0" smtClean="0">
                <a:latin typeface="Century Gothic" panose="020B0502020202020204" pitchFamily="34" charset="0"/>
              </a:rPr>
              <a:t> </a:t>
            </a:r>
            <a:r>
              <a:rPr lang="en-GB" sz="2400" b="1" dirty="0" err="1" smtClean="0">
                <a:latin typeface="Century Gothic" panose="020B0502020202020204" pitchFamily="34" charset="0"/>
              </a:rPr>
              <a:t>mlwch</a:t>
            </a:r>
            <a:r>
              <a:rPr lang="en-GB" sz="2400" b="1" dirty="0" smtClean="0">
                <a:latin typeface="Century Gothic" panose="020B0502020202020204" pitchFamily="34" charset="0"/>
              </a:rPr>
              <a:t> offer </a:t>
            </a:r>
            <a:r>
              <a:rPr lang="en-GB" sz="2400" b="1" dirty="0" err="1" smtClean="0">
                <a:latin typeface="Century Gothic" panose="020B0502020202020204" pitchFamily="34" charset="0"/>
              </a:rPr>
              <a:t>llesiant</a:t>
            </a:r>
            <a:endParaRPr lang="en-GB" sz="2400" b="1" dirty="0">
              <a:latin typeface="Century Gothic" panose="020B0502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6A5D78-9C89-4A61-AF5F-FAC353B9557A}"/>
              </a:ext>
            </a:extLst>
          </p:cNvPr>
          <p:cNvSpPr/>
          <p:nvPr/>
        </p:nvSpPr>
        <p:spPr>
          <a:xfrm>
            <a:off x="298383" y="327259"/>
            <a:ext cx="9153625" cy="61505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</p:spTree>
    <p:extLst>
      <p:ext uri="{BB962C8B-B14F-4D97-AF65-F5344CB8AC3E}">
        <p14:creationId xmlns:p14="http://schemas.microsoft.com/office/powerpoint/2010/main" val="2809454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6A5D78-9C89-4A61-AF5F-FAC353B9557A}"/>
              </a:ext>
            </a:extLst>
          </p:cNvPr>
          <p:cNvSpPr/>
          <p:nvPr/>
        </p:nvSpPr>
        <p:spPr>
          <a:xfrm>
            <a:off x="294085" y="259882"/>
            <a:ext cx="9022180" cy="63526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9FEC5A-2219-4ECD-BE14-4B756F67B189}"/>
              </a:ext>
            </a:extLst>
          </p:cNvPr>
          <p:cNvSpPr txBox="1"/>
          <p:nvPr/>
        </p:nvSpPr>
        <p:spPr>
          <a:xfrm>
            <a:off x="3567270" y="477108"/>
            <a:ext cx="5635923" cy="1003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Century Gothic"/>
              </a:rPr>
              <a:t>Y </a:t>
            </a:r>
            <a:r>
              <a:rPr lang="en-US" sz="1400" dirty="0" err="1">
                <a:latin typeface="Century Gothic"/>
              </a:rPr>
              <a:t>peth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pwysicaf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yw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i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ddweud</a:t>
            </a:r>
            <a:r>
              <a:rPr lang="en-US" sz="1400" dirty="0">
                <a:latin typeface="Century Gothic"/>
              </a:rPr>
              <a:t> </a:t>
            </a:r>
            <a:r>
              <a:rPr lang="en-US" sz="1400" dirty="0" err="1">
                <a:latin typeface="Century Gothic"/>
              </a:rPr>
              <a:t>rhywbeth</a:t>
            </a:r>
            <a:r>
              <a:rPr lang="en-US" sz="1400" dirty="0">
                <a:latin typeface="Century Gothic"/>
              </a:rPr>
              <a:t> </a:t>
            </a:r>
            <a:r>
              <a:rPr lang="en-US" sz="1400" dirty="0" err="1">
                <a:latin typeface="Century Gothic"/>
              </a:rPr>
              <a:t>wrth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rywun</a:t>
            </a:r>
            <a:r>
              <a:rPr lang="en-US" sz="1400" dirty="0">
                <a:latin typeface="Century Gothic"/>
              </a:rPr>
              <a:t>. </a:t>
            </a:r>
            <a:r>
              <a:rPr lang="en-US" sz="1400" dirty="0" err="1">
                <a:latin typeface="Century Gothic"/>
              </a:rPr>
              <a:t>Cyn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gynted</a:t>
            </a:r>
            <a:r>
              <a:rPr lang="en-US" sz="1400" dirty="0">
                <a:latin typeface="Century Gothic"/>
              </a:rPr>
              <a:t> ag y </a:t>
            </a:r>
            <a:r>
              <a:rPr lang="en-US" sz="1400" dirty="0" err="1">
                <a:latin typeface="Century Gothic"/>
              </a:rPr>
              <a:t>byddwch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yn</a:t>
            </a:r>
            <a:r>
              <a:rPr lang="en-US" sz="1400" dirty="0">
                <a:latin typeface="Century Gothic"/>
              </a:rPr>
              <a:t> </a:t>
            </a:r>
            <a:r>
              <a:rPr lang="en-US" sz="1400" dirty="0" err="1">
                <a:latin typeface="Century Gothic"/>
              </a:rPr>
              <a:t>rhannu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eich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teimladau</a:t>
            </a:r>
            <a:r>
              <a:rPr lang="en-US" sz="1400" dirty="0">
                <a:latin typeface="Century Gothic"/>
              </a:rPr>
              <a:t>, </a:t>
            </a:r>
            <a:r>
              <a:rPr lang="en-US" sz="1400" dirty="0" err="1">
                <a:latin typeface="Century Gothic"/>
              </a:rPr>
              <a:t>bydd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yn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teimlo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fel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pe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bai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pwysau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mawr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wedi'i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godi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o'ch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ysgwyddau</a:t>
            </a:r>
            <a:r>
              <a:rPr lang="en-US" sz="1400" dirty="0">
                <a:latin typeface="Century Gothic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547EC1-D29C-4FEE-8FEF-D52AF6F5A3C1}"/>
              </a:ext>
            </a:extLst>
          </p:cNvPr>
          <p:cNvSpPr txBox="1"/>
          <p:nvPr/>
        </p:nvSpPr>
        <p:spPr>
          <a:xfrm>
            <a:off x="3567270" y="2090142"/>
            <a:ext cx="5511753" cy="3676007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b="1" dirty="0" err="1">
                <a:latin typeface="Century Gothic"/>
              </a:rPr>
              <a:t>Pethau</a:t>
            </a:r>
            <a:r>
              <a:rPr lang="en-US" sz="1400" b="1" dirty="0">
                <a:latin typeface="Century Gothic"/>
              </a:rPr>
              <a:t> y </a:t>
            </a:r>
            <a:r>
              <a:rPr lang="en-US" sz="1400" b="1" dirty="0" err="1" smtClean="0">
                <a:latin typeface="Century Gothic"/>
              </a:rPr>
              <a:t>gallaf</a:t>
            </a:r>
            <a:r>
              <a:rPr lang="en-US" sz="1400" b="1" dirty="0" smtClean="0">
                <a:latin typeface="Century Gothic"/>
              </a:rPr>
              <a:t> </a:t>
            </a:r>
            <a:r>
              <a:rPr lang="en-US" sz="1400" b="1" dirty="0" err="1" smtClean="0">
                <a:latin typeface="Century Gothic"/>
              </a:rPr>
              <a:t>i</a:t>
            </a:r>
            <a:r>
              <a:rPr lang="en-US" sz="1400" b="1" dirty="0" smtClean="0">
                <a:latin typeface="Century Gothic"/>
              </a:rPr>
              <a:t> </a:t>
            </a:r>
            <a:r>
              <a:rPr lang="en-US" sz="1400" b="1" dirty="0" err="1" smtClean="0">
                <a:latin typeface="Century Gothic"/>
              </a:rPr>
              <a:t>wneud</a:t>
            </a:r>
            <a:r>
              <a:rPr lang="en-US" sz="1400" b="1" dirty="0">
                <a:latin typeface="Century Gothic"/>
              </a:rPr>
              <a:t> </a:t>
            </a:r>
            <a:r>
              <a:rPr lang="en-US" sz="1400" b="1" dirty="0" err="1">
                <a:latin typeface="Century Gothic"/>
              </a:rPr>
              <a:t>er</a:t>
            </a:r>
            <a:r>
              <a:rPr lang="en-US" sz="1400" b="1" dirty="0">
                <a:latin typeface="Century Gothic"/>
              </a:rPr>
              <a:t> </a:t>
            </a:r>
            <a:r>
              <a:rPr lang="en-US" sz="1400" b="1" dirty="0" err="1">
                <a:latin typeface="Century Gothic"/>
              </a:rPr>
              <a:t>mwyn</a:t>
            </a:r>
            <a:r>
              <a:rPr lang="en-US" sz="1400" b="1" dirty="0">
                <a:latin typeface="Century Gothic"/>
              </a:rPr>
              <a:t> </a:t>
            </a:r>
            <a:r>
              <a:rPr lang="en-US" sz="1400" b="1" dirty="0" err="1">
                <a:latin typeface="Century Gothic"/>
              </a:rPr>
              <a:t>ceisio</a:t>
            </a:r>
            <a:r>
              <a:rPr lang="en-US" sz="1400" b="1" dirty="0">
                <a:latin typeface="Century Gothic"/>
              </a:rPr>
              <a:t> </a:t>
            </a:r>
            <a:r>
              <a:rPr lang="en-US" sz="1400" b="1" dirty="0" err="1">
                <a:latin typeface="Century Gothic"/>
              </a:rPr>
              <a:t>delio</a:t>
            </a:r>
            <a:r>
              <a:rPr lang="en-US" sz="1400" b="1" dirty="0">
                <a:latin typeface="Century Gothic"/>
              </a:rPr>
              <a:t> </a:t>
            </a:r>
            <a:r>
              <a:rPr lang="en-US" sz="1400" b="1" dirty="0" smtClean="0">
                <a:latin typeface="Century Gothic"/>
              </a:rPr>
              <a:t>â </a:t>
            </a:r>
            <a:r>
              <a:rPr lang="en-US" sz="1400" b="1" dirty="0" err="1">
                <a:latin typeface="Century Gothic"/>
              </a:rPr>
              <a:t>sefyllfaoedd</a:t>
            </a:r>
            <a:r>
              <a:rPr lang="en-US" sz="1400" b="1" dirty="0">
                <a:latin typeface="Century Gothic"/>
              </a:rPr>
              <a:t> </a:t>
            </a:r>
            <a:r>
              <a:rPr lang="en-US" sz="1400" b="1" dirty="0" err="1">
                <a:latin typeface="Century Gothic"/>
              </a:rPr>
              <a:t>anodd</a:t>
            </a:r>
            <a:r>
              <a:rPr lang="en-US" sz="1400" b="1" dirty="0">
                <a:latin typeface="Century Gothic"/>
              </a:rPr>
              <a:t> a </a:t>
            </a:r>
            <a:r>
              <a:rPr lang="en-US" sz="1400" b="1" dirty="0" err="1">
                <a:latin typeface="Century Gothic"/>
              </a:rPr>
              <a:t>heriau</a:t>
            </a:r>
            <a:r>
              <a:rPr lang="en-US" sz="1400" b="1" dirty="0">
                <a:latin typeface="Century Gothic"/>
              </a:rPr>
              <a:t> </a:t>
            </a:r>
            <a:r>
              <a:rPr lang="en-US" sz="1400" b="1" dirty="0" err="1">
                <a:latin typeface="Century Gothic"/>
              </a:rPr>
              <a:t>posib</a:t>
            </a:r>
            <a:r>
              <a:rPr lang="en-US" sz="1400" b="1" dirty="0">
                <a:latin typeface="Century Gothic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en-US" sz="1300" b="1" dirty="0">
                <a:latin typeface="Century Gothic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ct val="200000"/>
              </a:lnSpc>
            </a:pPr>
            <a:r>
              <a:rPr lang="en-US" sz="1300" b="1" dirty="0">
                <a:latin typeface="Century Gothic"/>
              </a:rPr>
              <a:t>________________________________________________________________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600CE0-579E-4F37-ADAF-41B93AD79273}"/>
              </a:ext>
            </a:extLst>
          </p:cNvPr>
          <p:cNvSpPr/>
          <p:nvPr/>
        </p:nvSpPr>
        <p:spPr>
          <a:xfrm rot="21420000">
            <a:off x="582255" y="408838"/>
            <a:ext cx="2832209" cy="31525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463" b="1" dirty="0" err="1">
                <a:solidFill>
                  <a:srgbClr val="0C0C0C"/>
                </a:solidFill>
                <a:latin typeface="Century Gothic"/>
                <a:cs typeface="Calibri"/>
              </a:rPr>
              <a:t>Ysbrydoliaeth</a:t>
            </a:r>
            <a:endParaRPr lang="en-US" sz="1463" b="1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 algn="ctr">
              <a:lnSpc>
                <a:spcPct val="150000"/>
              </a:lnSpc>
            </a:pPr>
            <a:endParaRPr lang="en-US" sz="1463" b="1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Siaradwch</a:t>
            </a:r>
            <a:endParaRPr lang="en-US" sz="1300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Gadewch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 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i'ch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teulu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gefnogi</a:t>
            </a:r>
            <a:endParaRPr lang="en-US" sz="1300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Ymchwiliwch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y mater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sy'n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eich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gofidio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er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mwyn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 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i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chi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deimlo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mwy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mewn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rheolaeth</a:t>
            </a:r>
            <a:endParaRPr lang="en-US" sz="1300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Gofynnwch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 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ar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gyfryngau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cymdeithasol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am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gymorth</a:t>
            </a:r>
            <a:endParaRPr lang="en-US" sz="1300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endParaRPr lang="en-US" sz="1300" dirty="0">
              <a:solidFill>
                <a:srgbClr val="0C0C0C"/>
              </a:solidFill>
              <a:latin typeface="Century Gothic"/>
              <a:cs typeface="Calibri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282EB3-A700-4AC3-A45B-C76C86623DFA}"/>
              </a:ext>
            </a:extLst>
          </p:cNvPr>
          <p:cNvSpPr/>
          <p:nvPr/>
        </p:nvSpPr>
        <p:spPr>
          <a:xfrm rot="300000">
            <a:off x="554876" y="3485755"/>
            <a:ext cx="2588466" cy="28847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Gwnewch</a:t>
            </a:r>
            <a:r>
              <a:rPr lang="en-US" sz="1300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  <a:cs typeface="Calibri"/>
              </a:rPr>
              <a:t>gynllun</a:t>
            </a:r>
            <a:endParaRPr lang="en-US" sz="1300" dirty="0">
              <a:solidFill>
                <a:srgbClr val="0C0C0C"/>
              </a:solidFill>
              <a:latin typeface="Century Gothic"/>
            </a:endParaRPr>
          </a:p>
          <a:p>
            <a:pPr>
              <a:lnSpc>
                <a:spcPct val="150000"/>
              </a:lnSpc>
            </a:pP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Galwch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llinell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gymorth</a:t>
            </a:r>
            <a:endParaRPr lang="en-US" sz="1300" dirty="0">
              <a:solidFill>
                <a:srgbClr val="0C0C0C"/>
              </a:solidFill>
              <a:latin typeface="Century Gothic"/>
            </a:endParaRPr>
          </a:p>
          <a:p>
            <a:pPr>
              <a:lnSpc>
                <a:spcPct val="150000"/>
              </a:lnSpc>
            </a:pP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Siaradwch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 â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rhywun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yn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ysgol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Defnyddiwch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gelf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neu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gerddoriaeth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 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i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ddeall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beth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sy'n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eich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gofidio</a:t>
            </a:r>
            <a:endParaRPr lang="en-US" sz="1300" dirty="0">
              <a:solidFill>
                <a:srgbClr val="0C0C0C"/>
              </a:solidFill>
              <a:latin typeface="Century Gothic"/>
            </a:endParaRPr>
          </a:p>
          <a:p>
            <a:pPr>
              <a:lnSpc>
                <a:spcPct val="150000"/>
              </a:lnSpc>
            </a:pP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Derbyniwch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fod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yna</a:t>
            </a:r>
            <a:r>
              <a:rPr lang="en-US" sz="1300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300" dirty="0" err="1">
                <a:solidFill>
                  <a:srgbClr val="0C0C0C"/>
                </a:solidFill>
                <a:latin typeface="Century Gothic"/>
              </a:rPr>
              <a:t>broblem</a:t>
            </a:r>
            <a:endParaRPr lang="en-US" sz="1300" dirty="0">
              <a:solidFill>
                <a:srgbClr val="0C0C0C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62283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6A5D78-9C89-4A61-AF5F-FAC353B9557A}"/>
              </a:ext>
            </a:extLst>
          </p:cNvPr>
          <p:cNvSpPr/>
          <p:nvPr/>
        </p:nvSpPr>
        <p:spPr>
          <a:xfrm>
            <a:off x="298383" y="327259"/>
            <a:ext cx="9153625" cy="61505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FAF716-34CA-4276-81F3-B1FCD79786DF}"/>
              </a:ext>
            </a:extLst>
          </p:cNvPr>
          <p:cNvSpPr txBox="1"/>
          <p:nvPr/>
        </p:nvSpPr>
        <p:spPr>
          <a:xfrm>
            <a:off x="433387" y="486774"/>
            <a:ext cx="2228850" cy="300148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63" b="1" dirty="0" err="1">
                <a:latin typeface="Century Gothic"/>
              </a:rPr>
              <a:t>Fy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Mlwch</a:t>
            </a:r>
            <a:r>
              <a:rPr lang="en-US" sz="1463" b="1" dirty="0">
                <a:latin typeface="Century Gothic"/>
              </a:rPr>
              <a:t> Offer </a:t>
            </a:r>
            <a:r>
              <a:rPr lang="en-US" sz="1463" b="1" dirty="0" err="1">
                <a:latin typeface="Century Gothic"/>
              </a:rPr>
              <a:t>Llesiant</a:t>
            </a:r>
            <a:endParaRPr lang="en-US" sz="1463" b="1" dirty="0">
              <a:latin typeface="Century Gothic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4AE040-D7C2-464E-8036-0E6D2651DBEA}"/>
              </a:ext>
            </a:extLst>
          </p:cNvPr>
          <p:cNvSpPr/>
          <p:nvPr/>
        </p:nvSpPr>
        <p:spPr>
          <a:xfrm>
            <a:off x="466089" y="2771646"/>
            <a:ext cx="4485475" cy="16458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B8933B-A909-44A0-8F9B-4D46858CEF43}"/>
              </a:ext>
            </a:extLst>
          </p:cNvPr>
          <p:cNvSpPr/>
          <p:nvPr/>
        </p:nvSpPr>
        <p:spPr>
          <a:xfrm>
            <a:off x="466090" y="4550711"/>
            <a:ext cx="4485474" cy="16445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F47B31-A4E7-4589-9EB7-E6F5454E7479}"/>
              </a:ext>
            </a:extLst>
          </p:cNvPr>
          <p:cNvSpPr/>
          <p:nvPr/>
        </p:nvSpPr>
        <p:spPr>
          <a:xfrm>
            <a:off x="5087130" y="2761236"/>
            <a:ext cx="4082385" cy="164584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25C98-0E3A-4781-BA65-3A3F554E33BE}"/>
              </a:ext>
            </a:extLst>
          </p:cNvPr>
          <p:cNvSpPr/>
          <p:nvPr/>
        </p:nvSpPr>
        <p:spPr>
          <a:xfrm>
            <a:off x="5087130" y="4562337"/>
            <a:ext cx="4082386" cy="16458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5692CC-CC19-45E7-B812-4C390DC4FE74}"/>
              </a:ext>
            </a:extLst>
          </p:cNvPr>
          <p:cNvSpPr txBox="1"/>
          <p:nvPr/>
        </p:nvSpPr>
        <p:spPr>
          <a:xfrm>
            <a:off x="433387" y="807857"/>
            <a:ext cx="8758016" cy="1675460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1300" dirty="0">
                <a:latin typeface="Century Gothic"/>
                <a:cs typeface="Calibri"/>
              </a:rPr>
              <a:t>Y </a:t>
            </a:r>
            <a:r>
              <a:rPr lang="en-US" sz="1300" dirty="0" err="1">
                <a:latin typeface="Century Gothic"/>
                <a:cs typeface="Calibri"/>
              </a:rPr>
              <a:t>peth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cyntaf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sydd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angen</a:t>
            </a:r>
            <a:r>
              <a:rPr lang="en-US" sz="1300" dirty="0">
                <a:latin typeface="Century Gothic"/>
                <a:cs typeface="Calibri"/>
              </a:rPr>
              <a:t> </a:t>
            </a:r>
            <a:r>
              <a:rPr lang="en-US" sz="1300" dirty="0" err="1">
                <a:latin typeface="Century Gothic"/>
                <a:cs typeface="Calibri"/>
              </a:rPr>
              <a:t>i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ni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wneud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yw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meddwl</a:t>
            </a:r>
            <a:r>
              <a:rPr lang="en-US" sz="1300" dirty="0">
                <a:latin typeface="Century Gothic"/>
                <a:cs typeface="Calibri"/>
              </a:rPr>
              <a:t> am y </a:t>
            </a:r>
            <a:r>
              <a:rPr lang="en-US" sz="1300" dirty="0" err="1">
                <a:latin typeface="Century Gothic"/>
                <a:cs typeface="Calibri"/>
              </a:rPr>
              <a:t>pethau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gwahanol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sy'n</a:t>
            </a:r>
            <a:r>
              <a:rPr lang="en-US" sz="1300" dirty="0">
                <a:latin typeface="Century Gothic"/>
                <a:cs typeface="Calibri"/>
              </a:rPr>
              <a:t> </a:t>
            </a:r>
            <a:r>
              <a:rPr lang="en-US" sz="1300" dirty="0" err="1">
                <a:latin typeface="Century Gothic"/>
                <a:cs typeface="Calibri"/>
              </a:rPr>
              <a:t>gwneud</a:t>
            </a:r>
            <a:r>
              <a:rPr lang="en-US" sz="1300" dirty="0">
                <a:latin typeface="Century Gothic"/>
                <a:cs typeface="Calibri"/>
              </a:rPr>
              <a:t> </a:t>
            </a:r>
            <a:r>
              <a:rPr lang="en-US" sz="1300" dirty="0" err="1">
                <a:latin typeface="Century Gothic"/>
                <a:cs typeface="Calibri"/>
              </a:rPr>
              <a:t>i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ni</a:t>
            </a:r>
            <a:r>
              <a:rPr lang="en-US" sz="1300" dirty="0">
                <a:latin typeface="Century Gothic"/>
                <a:cs typeface="Calibri"/>
              </a:rPr>
              <a:t> </a:t>
            </a:r>
            <a:r>
              <a:rPr lang="en-US" sz="1300" dirty="0" err="1">
                <a:latin typeface="Century Gothic"/>
                <a:cs typeface="Calibri"/>
              </a:rPr>
              <a:t>deimlo'n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dda</a:t>
            </a:r>
            <a:r>
              <a:rPr lang="en-US" sz="1300" dirty="0">
                <a:latin typeface="Century Gothic"/>
                <a:cs typeface="Calibri"/>
              </a:rPr>
              <a:t> a </a:t>
            </a:r>
            <a:r>
              <a:rPr lang="en-US" sz="1300" dirty="0" err="1">
                <a:latin typeface="Century Gothic"/>
                <a:cs typeface="Calibri"/>
              </a:rPr>
              <a:t>chadw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ni'n</a:t>
            </a:r>
            <a:r>
              <a:rPr lang="en-US" sz="1300" dirty="0">
                <a:latin typeface="Century Gothic"/>
                <a:cs typeface="Calibri"/>
              </a:rPr>
              <a:t> </a:t>
            </a:r>
            <a:r>
              <a:rPr lang="en-US" sz="1300" dirty="0" err="1">
                <a:latin typeface="Century Gothic"/>
                <a:cs typeface="Calibri"/>
              </a:rPr>
              <a:t>iach</a:t>
            </a:r>
            <a:r>
              <a:rPr lang="en-US" sz="1300" dirty="0">
                <a:latin typeface="Century Gothic"/>
                <a:cs typeface="Calibri"/>
              </a:rPr>
              <a:t>.</a:t>
            </a:r>
            <a:r>
              <a:rPr lang="en-US" sz="1300" dirty="0">
                <a:latin typeface="Century Gothic"/>
              </a:rPr>
              <a:t> Y </a:t>
            </a:r>
            <a:r>
              <a:rPr lang="en-US" sz="1300" dirty="0" err="1">
                <a:latin typeface="Century Gothic"/>
              </a:rPr>
              <a:t>pethau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hyn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fydd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ein</a:t>
            </a:r>
            <a:r>
              <a:rPr lang="en-US" sz="1300" dirty="0">
                <a:latin typeface="Century Gothic"/>
              </a:rPr>
              <a:t> "</a:t>
            </a:r>
            <a:r>
              <a:rPr lang="en-US" sz="1300" dirty="0" err="1">
                <a:latin typeface="Century Gothic"/>
              </a:rPr>
              <a:t>Blwch</a:t>
            </a:r>
            <a:r>
              <a:rPr lang="en-US" sz="1300" dirty="0">
                <a:latin typeface="Century Gothic"/>
              </a:rPr>
              <a:t> Offer </a:t>
            </a:r>
            <a:r>
              <a:rPr lang="en-US" sz="1300" dirty="0" err="1">
                <a:latin typeface="Century Gothic"/>
              </a:rPr>
              <a:t>Llesiant</a:t>
            </a:r>
            <a:r>
              <a:rPr lang="en-US" sz="1300" dirty="0">
                <a:latin typeface="Century Gothic"/>
              </a:rPr>
              <a:t>" </a:t>
            </a:r>
            <a:r>
              <a:rPr lang="en-US" sz="1300" dirty="0" err="1">
                <a:latin typeface="Century Gothic"/>
              </a:rPr>
              <a:t>sy'n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gallu</a:t>
            </a:r>
            <a:r>
              <a:rPr lang="en-US" sz="1300" dirty="0">
                <a:latin typeface="Century Gothic"/>
              </a:rPr>
              <a:t> bod </a:t>
            </a:r>
            <a:r>
              <a:rPr lang="en-US" sz="1300" dirty="0" err="1">
                <a:latin typeface="Century Gothic"/>
              </a:rPr>
              <a:t>yn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 smtClean="0">
                <a:latin typeface="Century Gothic"/>
              </a:rPr>
              <a:t>amrywiaeth</a:t>
            </a:r>
            <a:r>
              <a:rPr lang="en-US" sz="1300" dirty="0" smtClean="0">
                <a:latin typeface="Century Gothic"/>
              </a:rPr>
              <a:t> </a:t>
            </a:r>
            <a:r>
              <a:rPr lang="en-US" sz="1300" dirty="0">
                <a:latin typeface="Century Gothic"/>
              </a:rPr>
              <a:t>o </a:t>
            </a:r>
            <a:r>
              <a:rPr lang="en-US" sz="1300" dirty="0" err="1">
                <a:latin typeface="Century Gothic"/>
              </a:rPr>
              <a:t>bethau</a:t>
            </a:r>
            <a:r>
              <a:rPr lang="en-US" sz="1300" dirty="0">
                <a:latin typeface="Century Gothic"/>
              </a:rPr>
              <a:t>. 'Does dim </a:t>
            </a:r>
            <a:r>
              <a:rPr lang="en-US" sz="1300" dirty="0" err="1">
                <a:latin typeface="Century Gothic"/>
              </a:rPr>
              <a:t>byd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yn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rhy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ffol</a:t>
            </a:r>
            <a:r>
              <a:rPr lang="en-US" sz="1300" dirty="0">
                <a:latin typeface="Century Gothic"/>
              </a:rPr>
              <a:t> </a:t>
            </a:r>
            <a:r>
              <a:rPr lang="en-US" sz="1300" dirty="0" err="1">
                <a:latin typeface="Century Gothic"/>
              </a:rPr>
              <a:t>i'w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roi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yn</a:t>
            </a:r>
            <a:r>
              <a:rPr lang="en-US" sz="1300" dirty="0">
                <a:latin typeface="Century Gothic"/>
              </a:rPr>
              <a:t> y </a:t>
            </a:r>
            <a:r>
              <a:rPr lang="en-US" sz="1300" dirty="0" err="1">
                <a:latin typeface="Century Gothic"/>
              </a:rPr>
              <a:t>blwch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llesiant</a:t>
            </a:r>
            <a:r>
              <a:rPr lang="en-US" sz="1300" dirty="0">
                <a:latin typeface="Century Gothic"/>
              </a:rPr>
              <a:t> – </a:t>
            </a:r>
            <a:r>
              <a:rPr lang="en-US" sz="1300" dirty="0" err="1">
                <a:latin typeface="Century Gothic"/>
              </a:rPr>
              <a:t>os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yw'n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gwneud</a:t>
            </a:r>
            <a:r>
              <a:rPr lang="en-US" sz="1300" dirty="0">
                <a:latin typeface="Century Gothic"/>
              </a:rPr>
              <a:t> </a:t>
            </a:r>
            <a:r>
              <a:rPr lang="en-US" sz="1300" dirty="0" err="1">
                <a:latin typeface="Century Gothic"/>
              </a:rPr>
              <a:t>i</a:t>
            </a:r>
            <a:r>
              <a:rPr lang="en-US" sz="1300" dirty="0">
                <a:latin typeface="Century Gothic"/>
              </a:rPr>
              <a:t> chi </a:t>
            </a:r>
            <a:r>
              <a:rPr lang="en-US" sz="1300" dirty="0" err="1">
                <a:latin typeface="Century Gothic"/>
              </a:rPr>
              <a:t>wenu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neu'n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eich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cadw'n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iach</a:t>
            </a:r>
            <a:r>
              <a:rPr lang="en-US" sz="1300" dirty="0">
                <a:latin typeface="Century Gothic"/>
              </a:rPr>
              <a:t>, </a:t>
            </a:r>
            <a:r>
              <a:rPr lang="en-US" sz="1300" dirty="0" err="1">
                <a:latin typeface="Century Gothic"/>
              </a:rPr>
              <a:t>dylai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fynd</a:t>
            </a:r>
            <a:r>
              <a:rPr lang="en-US" sz="1300" dirty="0">
                <a:latin typeface="Century Gothic"/>
              </a:rPr>
              <a:t> </a:t>
            </a:r>
            <a:r>
              <a:rPr lang="en-US" sz="1300" dirty="0" err="1">
                <a:latin typeface="Century Gothic"/>
              </a:rPr>
              <a:t>i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mewn</a:t>
            </a:r>
            <a:r>
              <a:rPr lang="en-US" sz="1300" dirty="0">
                <a:latin typeface="Century Gothic"/>
              </a:rPr>
              <a:t> </a:t>
            </a:r>
            <a:r>
              <a:rPr lang="en-US" sz="1300" dirty="0" err="1">
                <a:latin typeface="Century Gothic"/>
              </a:rPr>
              <a:t>i'r</a:t>
            </a:r>
            <a:r>
              <a:rPr lang="en-US" sz="1300" dirty="0">
                <a:latin typeface="Century Gothic"/>
              </a:rPr>
              <a:t> </a:t>
            </a:r>
            <a:r>
              <a:rPr lang="en-US" sz="1300" dirty="0" err="1">
                <a:latin typeface="Century Gothic"/>
              </a:rPr>
              <a:t>blwch</a:t>
            </a:r>
            <a:r>
              <a:rPr lang="en-US" sz="1300" dirty="0">
                <a:latin typeface="Century Gothic"/>
              </a:rPr>
              <a:t>...</a:t>
            </a:r>
            <a:endParaRPr lang="en-US" sz="1300" dirty="0">
              <a:cs typeface="Calibri"/>
            </a:endParaRP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E4133F6C-D18F-49A0-BCD5-348B07690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60" y="3218932"/>
            <a:ext cx="919127" cy="927994"/>
          </a:xfrm>
          <a:prstGeom prst="rect">
            <a:avLst/>
          </a:prstGeom>
        </p:spPr>
      </p:pic>
      <p:pic>
        <p:nvPicPr>
          <p:cNvPr id="11" name="Picture 11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32F045B1-3F7F-4273-B7F5-FDE9BBCB30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018" y="2982069"/>
            <a:ext cx="1234956" cy="1236123"/>
          </a:xfrm>
          <a:prstGeom prst="rect">
            <a:avLst/>
          </a:prstGeom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1718880A-0FE0-4A73-9219-E217049DA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9018" y="4865891"/>
            <a:ext cx="1228162" cy="1090002"/>
          </a:xfrm>
          <a:prstGeom prst="rect">
            <a:avLst/>
          </a:prstGeom>
        </p:spPr>
      </p:pic>
      <p:pic>
        <p:nvPicPr>
          <p:cNvPr id="15" name="Picture 15" descr="A picture containing vector graphics&#10;&#10;Description generated with high confidence">
            <a:extLst>
              <a:ext uri="{FF2B5EF4-FFF2-40B4-BE49-F238E27FC236}">
                <a16:creationId xmlns:a16="http://schemas.microsoft.com/office/drawing/2014/main" id="{1A7B21D9-A2EA-4A67-94D0-EC647FB540C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6519"/>
          <a:stretch/>
        </p:blipFill>
        <p:spPr>
          <a:xfrm>
            <a:off x="545057" y="4870624"/>
            <a:ext cx="1197368" cy="108526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C9240FE-020E-4342-8736-B9A502B0AA3C}"/>
              </a:ext>
            </a:extLst>
          </p:cNvPr>
          <p:cNvSpPr txBox="1"/>
          <p:nvPr/>
        </p:nvSpPr>
        <p:spPr>
          <a:xfrm>
            <a:off x="1693554" y="2803230"/>
            <a:ext cx="3176123" cy="1800943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300" b="1" dirty="0" err="1">
                <a:latin typeface="Century Gothic"/>
              </a:rPr>
              <a:t>Byddwch</a:t>
            </a:r>
            <a:r>
              <a:rPr lang="en-US" sz="1300" b="1" dirty="0">
                <a:latin typeface="Century Gothic"/>
                <a:cs typeface="Calibri"/>
              </a:rPr>
              <a:t> </a:t>
            </a:r>
            <a:r>
              <a:rPr lang="en-US" sz="1300" b="1" dirty="0" err="1">
                <a:latin typeface="Century Gothic"/>
                <a:cs typeface="Calibri"/>
              </a:rPr>
              <a:t>fywiog</a:t>
            </a:r>
            <a:endParaRPr lang="en-US" sz="1300" b="1" dirty="0">
              <a:latin typeface="Century Gothic"/>
            </a:endParaRPr>
          </a:p>
          <a:p>
            <a:endParaRPr lang="en-US" sz="1300" b="1" dirty="0">
              <a:latin typeface="Century Gothic"/>
              <a:cs typeface="Calibri"/>
            </a:endParaRPr>
          </a:p>
          <a:p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wrth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fy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modd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teimlo'r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gwaed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pwmpio</a:t>
            </a:r>
            <a:r>
              <a:rPr lang="en-US" sz="1138" dirty="0">
                <a:latin typeface="Century Gothic"/>
                <a:cs typeface="Calibri"/>
              </a:rPr>
              <a:t> o </a:t>
            </a:r>
            <a:r>
              <a:rPr lang="en-US" sz="1138" dirty="0" err="1">
                <a:latin typeface="Century Gothic"/>
                <a:cs typeface="Calibri"/>
              </a:rPr>
              <a:t>amgylch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fy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nghorff</a:t>
            </a:r>
            <a:r>
              <a:rPr lang="en-US" sz="1138" dirty="0">
                <a:latin typeface="Century Gothic"/>
                <a:cs typeface="Calibri"/>
              </a:rPr>
              <a:t>; </a:t>
            </a:r>
            <a:r>
              <a:rPr lang="en-US" sz="1138" dirty="0" err="1">
                <a:latin typeface="Century Gothic"/>
                <a:cs typeface="Calibri"/>
              </a:rPr>
              <a:t>mae'n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ffordd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wych</a:t>
            </a:r>
            <a:r>
              <a:rPr lang="en-US" sz="1138" dirty="0">
                <a:latin typeface="Century Gothic"/>
                <a:cs typeface="Calibri"/>
              </a:rPr>
              <a:t> o </a:t>
            </a:r>
            <a:r>
              <a:rPr lang="en-US" sz="1138" dirty="0" err="1">
                <a:latin typeface="Century Gothic"/>
                <a:cs typeface="Calibri"/>
              </a:rPr>
              <a:t>gael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gwared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dymer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rhwystredigaeth</a:t>
            </a:r>
            <a:r>
              <a:rPr lang="en-US" sz="1138" dirty="0">
                <a:latin typeface="Century Gothic"/>
                <a:cs typeface="Calibri"/>
              </a:rPr>
              <a:t> a </a:t>
            </a:r>
            <a:r>
              <a:rPr lang="en-US" sz="1138" dirty="0" err="1">
                <a:latin typeface="Century Gothic"/>
                <a:cs typeface="Calibri"/>
              </a:rPr>
              <a:t>gofidiau</a:t>
            </a:r>
            <a:r>
              <a:rPr lang="en-US" sz="1138" dirty="0">
                <a:latin typeface="Century Gothic"/>
                <a:cs typeface="Calibri"/>
              </a:rPr>
              <a:t> ac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tynnu'ch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meddwl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oddi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ar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eich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pryderon</a:t>
            </a:r>
            <a:r>
              <a:rPr lang="en-US" sz="1138" dirty="0">
                <a:latin typeface="Century Gothic"/>
                <a:cs typeface="Calibri"/>
              </a:rPr>
              <a:t>.</a:t>
            </a:r>
          </a:p>
          <a:p>
            <a:pPr algn="ctr"/>
            <a:endParaRPr lang="en-US" sz="1463" dirty="0">
              <a:cs typeface="Calibri"/>
            </a:endParaRPr>
          </a:p>
          <a:p>
            <a:pPr algn="ctr"/>
            <a:endParaRPr lang="en-US" sz="1463" dirty="0">
              <a:cs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1225C8-BB3E-4EE2-BF94-E551CFE2D2FB}"/>
              </a:ext>
            </a:extLst>
          </p:cNvPr>
          <p:cNvSpPr txBox="1"/>
          <p:nvPr/>
        </p:nvSpPr>
        <p:spPr>
          <a:xfrm>
            <a:off x="6486609" y="2929224"/>
            <a:ext cx="2747946" cy="1175579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300" b="1" dirty="0" err="1">
                <a:latin typeface="Century Gothic"/>
              </a:rPr>
              <a:t>Ewch</a:t>
            </a:r>
            <a:r>
              <a:rPr lang="en-US" sz="1300" b="1" dirty="0">
                <a:latin typeface="Century Gothic"/>
              </a:rPr>
              <a:t> </a:t>
            </a:r>
            <a:r>
              <a:rPr lang="en-US" sz="1300" b="1" dirty="0" err="1">
                <a:latin typeface="Century Gothic"/>
              </a:rPr>
              <a:t>tu</a:t>
            </a:r>
            <a:r>
              <a:rPr lang="en-US" sz="1300" b="1" dirty="0">
                <a:latin typeface="Century Gothic"/>
              </a:rPr>
              <a:t> </a:t>
            </a:r>
            <a:r>
              <a:rPr lang="en-US" sz="1300" b="1" dirty="0" err="1">
                <a:latin typeface="Century Gothic"/>
              </a:rPr>
              <a:t>allan</a:t>
            </a:r>
            <a:endParaRPr lang="en-US" sz="1300" b="1" dirty="0">
              <a:latin typeface="Century Gothic"/>
            </a:endParaRPr>
          </a:p>
          <a:p>
            <a:endParaRPr lang="en-US" sz="1300" b="1" dirty="0">
              <a:latin typeface="Century Gothic"/>
              <a:cs typeface="Calibri"/>
            </a:endParaRPr>
          </a:p>
          <a:p>
            <a:r>
              <a:rPr lang="en-US" sz="1138" dirty="0" err="1">
                <a:latin typeface="Century Gothic"/>
                <a:cs typeface="Calibri"/>
              </a:rPr>
              <a:t>Ewch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tu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allan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ewch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wersylla</a:t>
            </a:r>
            <a:r>
              <a:rPr lang="en-US" sz="1138" dirty="0">
                <a:latin typeface="Century Gothic"/>
                <a:cs typeface="Calibri"/>
              </a:rPr>
              <a:t> a </a:t>
            </a:r>
            <a:r>
              <a:rPr lang="en-US" sz="1138" dirty="0" err="1">
                <a:latin typeface="Century Gothic"/>
                <a:cs typeface="Calibri"/>
              </a:rPr>
              <a:t>chrwydro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ewch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ar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deithiau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gwyliwch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yr</a:t>
            </a:r>
            <a:r>
              <a:rPr lang="en-US" sz="1138" dirty="0">
                <a:latin typeface="Century Gothic"/>
                <a:cs typeface="Calibri"/>
              </a:rPr>
              <a:t> haul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gwawrio</a:t>
            </a:r>
            <a:r>
              <a:rPr lang="en-US" sz="1138" dirty="0">
                <a:latin typeface="Century Gothic"/>
                <a:cs typeface="Calibri"/>
              </a:rPr>
              <a:t> ac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machlud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ewch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a'r</a:t>
            </a:r>
            <a:r>
              <a:rPr lang="en-US" sz="1138" dirty="0">
                <a:latin typeface="Century Gothic"/>
                <a:cs typeface="Calibri"/>
              </a:rPr>
              <a:t> ci am </a:t>
            </a:r>
            <a:r>
              <a:rPr lang="en-US" sz="1138" dirty="0" err="1">
                <a:latin typeface="Century Gothic"/>
                <a:cs typeface="Calibri"/>
              </a:rPr>
              <a:t>dro</a:t>
            </a:r>
            <a:r>
              <a:rPr lang="en-US" sz="1138" dirty="0">
                <a:latin typeface="Century Gothic"/>
                <a:cs typeface="Calibri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204187-7407-46DB-A11F-0D1E6C6EF2E3}"/>
              </a:ext>
            </a:extLst>
          </p:cNvPr>
          <p:cNvSpPr txBox="1"/>
          <p:nvPr/>
        </p:nvSpPr>
        <p:spPr>
          <a:xfrm>
            <a:off x="1866584" y="4661782"/>
            <a:ext cx="2938054" cy="1350692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300" b="1" dirty="0" err="1">
                <a:latin typeface="Century Gothic"/>
              </a:rPr>
              <a:t>Cysylltu</a:t>
            </a:r>
            <a:endParaRPr lang="en-US" sz="1300" b="1" dirty="0">
              <a:latin typeface="Century Gothic"/>
            </a:endParaRPr>
          </a:p>
          <a:p>
            <a:endParaRPr lang="en-US" sz="1300" b="1" dirty="0">
              <a:latin typeface="Century Gothic"/>
              <a:cs typeface="Calibri"/>
            </a:endParaRPr>
          </a:p>
          <a:p>
            <a:r>
              <a:rPr lang="en-US" sz="1138" dirty="0" err="1">
                <a:latin typeface="Century Gothic"/>
                <a:cs typeface="Calibri"/>
              </a:rPr>
              <a:t>Amser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gyda'r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teulu</a:t>
            </a:r>
            <a:r>
              <a:rPr lang="en-US" sz="1138" dirty="0">
                <a:latin typeface="Century Gothic"/>
                <a:cs typeface="Calibri"/>
              </a:rPr>
              <a:t> a </a:t>
            </a:r>
            <a:r>
              <a:rPr lang="en-US" sz="1138" dirty="0" err="1">
                <a:latin typeface="Century Gothic"/>
                <a:cs typeface="Calibri"/>
              </a:rPr>
              <a:t>ffrindiau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edrych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ôl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anifeiliad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anwes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gweithgareddau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fel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grwp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chwaraeon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tîm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cwnsela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siarad</a:t>
            </a:r>
            <a:r>
              <a:rPr lang="en-US" sz="1138" dirty="0">
                <a:latin typeface="Century Gothic"/>
                <a:cs typeface="Calibri"/>
              </a:rPr>
              <a:t> â </a:t>
            </a:r>
            <a:r>
              <a:rPr lang="en-US" sz="1138" dirty="0" err="1">
                <a:latin typeface="Century Gothic"/>
                <a:cs typeface="Calibri"/>
              </a:rPr>
              <a:t>ffrindiau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arlein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grwpiau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Whatsapp</a:t>
            </a:r>
            <a:r>
              <a:rPr lang="en-US" sz="1138" dirty="0">
                <a:latin typeface="Century Gothic"/>
                <a:cs typeface="Calibri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085743-A37D-4221-85F2-00EF3210586D}"/>
              </a:ext>
            </a:extLst>
          </p:cNvPr>
          <p:cNvSpPr txBox="1"/>
          <p:nvPr/>
        </p:nvSpPr>
        <p:spPr>
          <a:xfrm>
            <a:off x="6486609" y="4684996"/>
            <a:ext cx="2747946" cy="1350692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300" b="1" dirty="0" err="1">
                <a:latin typeface="Century Gothic"/>
              </a:rPr>
              <a:t>Cadw</a:t>
            </a:r>
            <a:r>
              <a:rPr lang="en-US" sz="1300" b="1" dirty="0">
                <a:latin typeface="Century Gothic"/>
              </a:rPr>
              <a:t> </a:t>
            </a:r>
            <a:r>
              <a:rPr lang="en-US" sz="1300" b="1" dirty="0" err="1">
                <a:latin typeface="Century Gothic"/>
              </a:rPr>
              <a:t>mewn</a:t>
            </a:r>
            <a:r>
              <a:rPr lang="en-US" sz="1300" b="1" dirty="0">
                <a:latin typeface="Century Gothic"/>
              </a:rPr>
              <a:t> </a:t>
            </a:r>
            <a:r>
              <a:rPr lang="en-US" sz="1300" b="1" dirty="0" err="1">
                <a:latin typeface="Century Gothic"/>
              </a:rPr>
              <a:t>cysylltiad</a:t>
            </a:r>
            <a:endParaRPr lang="en-US" sz="1300" b="1" dirty="0">
              <a:latin typeface="Century Gothic"/>
            </a:endParaRPr>
          </a:p>
          <a:p>
            <a:endParaRPr lang="en-US" sz="1300" b="1" dirty="0">
              <a:latin typeface="Century Gothic"/>
              <a:cs typeface="Calibri"/>
            </a:endParaRPr>
          </a:p>
          <a:p>
            <a:r>
              <a:rPr lang="en-US" sz="1138" dirty="0" err="1">
                <a:latin typeface="Century Gothic"/>
                <a:cs typeface="Calibri"/>
              </a:rPr>
              <a:t>Weithiau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alla</a:t>
            </a:r>
            <a:r>
              <a:rPr lang="en-US" sz="1138" dirty="0">
                <a:latin typeface="Century Gothic"/>
                <a:cs typeface="Calibri"/>
              </a:rPr>
              <a:t>' 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ddim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wynebu</a:t>
            </a:r>
            <a:r>
              <a:rPr lang="en-US" sz="1138" dirty="0">
                <a:latin typeface="Century Gothic"/>
                <a:cs typeface="Calibri"/>
              </a:rPr>
              <a:t> bod </a:t>
            </a:r>
            <a:r>
              <a:rPr lang="en-US" sz="1138" dirty="0" err="1">
                <a:latin typeface="Century Gothic"/>
                <a:cs typeface="Calibri"/>
              </a:rPr>
              <a:t>gyda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phobl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eraill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ond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dal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gallu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cael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sbort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gyda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fy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ffrindiau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arlein</a:t>
            </a:r>
            <a:r>
              <a:rPr lang="en-US" sz="1138" dirty="0">
                <a:latin typeface="Century Gothic"/>
                <a:cs typeface="Calibri"/>
              </a:rPr>
              <a:t> ac </a:t>
            </a:r>
            <a:r>
              <a:rPr lang="en-US" sz="1138" dirty="0" err="1">
                <a:latin typeface="Century Gothic"/>
                <a:cs typeface="Calibri"/>
              </a:rPr>
              <a:t>mae'n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fy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helpu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deimlo'n</a:t>
            </a:r>
            <a:r>
              <a:rPr lang="en-US" sz="1138" dirty="0">
                <a:latin typeface="Century Gothic"/>
                <a:cs typeface="Calibri"/>
              </a:rPr>
              <a:t> well.</a:t>
            </a:r>
          </a:p>
        </p:txBody>
      </p:sp>
    </p:spTree>
    <p:extLst>
      <p:ext uri="{BB962C8B-B14F-4D97-AF65-F5344CB8AC3E}">
        <p14:creationId xmlns:p14="http://schemas.microsoft.com/office/powerpoint/2010/main" val="1284279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6A5D78-9C89-4A61-AF5F-FAC353B9557A}"/>
              </a:ext>
            </a:extLst>
          </p:cNvPr>
          <p:cNvSpPr/>
          <p:nvPr/>
        </p:nvSpPr>
        <p:spPr>
          <a:xfrm>
            <a:off x="294084" y="288759"/>
            <a:ext cx="9244551" cy="61794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A4F856-A518-4939-9BFE-B83238D89B9C}"/>
              </a:ext>
            </a:extLst>
          </p:cNvPr>
          <p:cNvSpPr/>
          <p:nvPr/>
        </p:nvSpPr>
        <p:spPr>
          <a:xfrm>
            <a:off x="580430" y="506198"/>
            <a:ext cx="4194467" cy="18472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5970D4-E043-4DAC-B491-7B49D2F720D9}"/>
              </a:ext>
            </a:extLst>
          </p:cNvPr>
          <p:cNvSpPr/>
          <p:nvPr/>
        </p:nvSpPr>
        <p:spPr>
          <a:xfrm>
            <a:off x="580430" y="2469638"/>
            <a:ext cx="4194796" cy="19510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7832D6-994A-4954-98A7-228166447DD3}"/>
              </a:ext>
            </a:extLst>
          </p:cNvPr>
          <p:cNvSpPr/>
          <p:nvPr/>
        </p:nvSpPr>
        <p:spPr>
          <a:xfrm>
            <a:off x="557212" y="4534346"/>
            <a:ext cx="4206207" cy="16546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pic>
        <p:nvPicPr>
          <p:cNvPr id="4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2A705EC-6DF4-4499-A025-E44FB579C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16" y="698793"/>
            <a:ext cx="1077245" cy="122582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861BE57-8338-4C31-BD64-952137C425C9}"/>
              </a:ext>
            </a:extLst>
          </p:cNvPr>
          <p:cNvSpPr/>
          <p:nvPr/>
        </p:nvSpPr>
        <p:spPr>
          <a:xfrm>
            <a:off x="4968807" y="506198"/>
            <a:ext cx="4228306" cy="22396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A6D0D1-50F3-4E22-A04E-B0ABFBBA7D14}"/>
              </a:ext>
            </a:extLst>
          </p:cNvPr>
          <p:cNvSpPr/>
          <p:nvPr/>
        </p:nvSpPr>
        <p:spPr>
          <a:xfrm>
            <a:off x="4978797" y="2918221"/>
            <a:ext cx="4218316" cy="32708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pic>
        <p:nvPicPr>
          <p:cNvPr id="11" name="Picture 1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C8CBA90-CCF0-4E4D-A304-AD73264E1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150" y="4881923"/>
            <a:ext cx="755014" cy="959541"/>
          </a:xfrm>
          <a:prstGeom prst="rect">
            <a:avLst/>
          </a:prstGeom>
        </p:spPr>
      </p:pic>
      <p:pic>
        <p:nvPicPr>
          <p:cNvPr id="13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7578D95D-13E3-4B89-B94A-9B4410749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2222" y="3843787"/>
            <a:ext cx="1336472" cy="1337652"/>
          </a:xfrm>
          <a:prstGeom prst="rect">
            <a:avLst/>
          </a:prstGeom>
        </p:spPr>
      </p:pic>
      <p:pic>
        <p:nvPicPr>
          <p:cNvPr id="17" name="Picture 17" descr="A close up of a logo&#10;&#10;Description generated with high confidence">
            <a:extLst>
              <a:ext uri="{FF2B5EF4-FFF2-40B4-BE49-F238E27FC236}">
                <a16:creationId xmlns:a16="http://schemas.microsoft.com/office/drawing/2014/main" id="{D978BDEC-49B8-4270-BE85-168A7CDF2A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118" y="2854602"/>
            <a:ext cx="990478" cy="1160859"/>
          </a:xfrm>
          <a:prstGeom prst="rect">
            <a:avLst/>
          </a:prstGeom>
        </p:spPr>
      </p:pic>
      <p:pic>
        <p:nvPicPr>
          <p:cNvPr id="19" name="Picture 19" descr="A close up of a logo&#10;&#10;Description generated with high confidence">
            <a:extLst>
              <a:ext uri="{FF2B5EF4-FFF2-40B4-BE49-F238E27FC236}">
                <a16:creationId xmlns:a16="http://schemas.microsoft.com/office/drawing/2014/main" id="{C15E8151-EF8A-402D-B562-73487EF6F0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2016" y="787215"/>
            <a:ext cx="1361011" cy="139214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87E8923-C2F1-4CCE-AA92-D05C01969B5E}"/>
              </a:ext>
            </a:extLst>
          </p:cNvPr>
          <p:cNvSpPr txBox="1"/>
          <p:nvPr/>
        </p:nvSpPr>
        <p:spPr>
          <a:xfrm>
            <a:off x="1773761" y="591584"/>
            <a:ext cx="2985633" cy="1525803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300" b="1" dirty="0" err="1">
                <a:latin typeface="Century Gothic"/>
              </a:rPr>
              <a:t>Dyddiadur</a:t>
            </a:r>
            <a:r>
              <a:rPr lang="en-US" sz="1300" b="1" dirty="0">
                <a:latin typeface="Century Gothic"/>
              </a:rPr>
              <a:t> </a:t>
            </a:r>
            <a:r>
              <a:rPr lang="en-US" sz="1300" b="1" dirty="0" err="1">
                <a:latin typeface="Century Gothic"/>
              </a:rPr>
              <a:t>Positif</a:t>
            </a:r>
            <a:endParaRPr lang="en-US" sz="1300" b="1" dirty="0">
              <a:latin typeface="Century Gothic"/>
            </a:endParaRPr>
          </a:p>
          <a:p>
            <a:endParaRPr lang="en-US" sz="1300" b="1" dirty="0">
              <a:latin typeface="Century Gothic"/>
              <a:cs typeface="Calibri"/>
            </a:endParaRPr>
          </a:p>
          <a:p>
            <a:r>
              <a:rPr lang="en-US" sz="1138" dirty="0">
                <a:latin typeface="Century Gothic"/>
                <a:cs typeface="Calibri"/>
              </a:rPr>
              <a:t>Mae gen 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ddyddiadur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lle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cofnodi</a:t>
            </a:r>
            <a:r>
              <a:rPr lang="en-US" sz="1138" dirty="0">
                <a:latin typeface="Century Gothic"/>
                <a:cs typeface="Calibri"/>
              </a:rPr>
              <a:t> un </a:t>
            </a:r>
            <a:r>
              <a:rPr lang="en-US" sz="1138" dirty="0" err="1">
                <a:latin typeface="Century Gothic"/>
                <a:cs typeface="Calibri"/>
              </a:rPr>
              <a:t>peth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fod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ddiolchgar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amdano</a:t>
            </a:r>
            <a:r>
              <a:rPr lang="en-US" sz="1138" dirty="0">
                <a:latin typeface="Century Gothic"/>
                <a:cs typeface="Calibri"/>
              </a:rPr>
              <a:t> bob </a:t>
            </a:r>
            <a:r>
              <a:rPr lang="en-US" sz="1138" dirty="0" err="1">
                <a:latin typeface="Century Gothic"/>
                <a:cs typeface="Calibri"/>
              </a:rPr>
              <a:t>dydd</a:t>
            </a:r>
            <a:r>
              <a:rPr lang="en-US" sz="1138" dirty="0">
                <a:latin typeface="Century Gothic"/>
                <a:cs typeface="Calibri"/>
              </a:rPr>
              <a:t>. </a:t>
            </a:r>
            <a:r>
              <a:rPr lang="en-US" sz="1138" dirty="0" err="1">
                <a:latin typeface="Century Gothic"/>
                <a:cs typeface="Calibri"/>
              </a:rPr>
              <a:t>Weithiau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mae'n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anodd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meddwl</a:t>
            </a:r>
            <a:r>
              <a:rPr lang="en-US" sz="1138" dirty="0">
                <a:latin typeface="Century Gothic"/>
                <a:cs typeface="Calibri"/>
              </a:rPr>
              <a:t> am </a:t>
            </a:r>
            <a:r>
              <a:rPr lang="en-US" sz="1138" dirty="0" err="1">
                <a:latin typeface="Century Gothic"/>
                <a:cs typeface="Calibri"/>
              </a:rPr>
              <a:t>rywbeth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ond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bob </a:t>
            </a:r>
            <a:r>
              <a:rPr lang="en-US" sz="1138" dirty="0" err="1">
                <a:latin typeface="Century Gothic"/>
                <a:cs typeface="Calibri"/>
              </a:rPr>
              <a:t>amser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teimlo'n</a:t>
            </a:r>
            <a:r>
              <a:rPr lang="en-US" sz="1138" dirty="0">
                <a:latin typeface="Century Gothic"/>
                <a:cs typeface="Calibri"/>
              </a:rPr>
              <a:t> well pan </a:t>
            </a:r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wedi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cofnodi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rhywbeth</a:t>
            </a:r>
            <a:r>
              <a:rPr lang="en-US" sz="1138" dirty="0">
                <a:latin typeface="Century Gothic"/>
                <a:cs typeface="Calibri"/>
              </a:rPr>
              <a:t>. 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C6D0A05-ED30-47B7-9D33-A514881AD55A}"/>
              </a:ext>
            </a:extLst>
          </p:cNvPr>
          <p:cNvSpPr txBox="1"/>
          <p:nvPr/>
        </p:nvSpPr>
        <p:spPr>
          <a:xfrm>
            <a:off x="1818931" y="2678997"/>
            <a:ext cx="2940463" cy="1525803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300" b="1" dirty="0" err="1">
                <a:latin typeface="Century Gothic"/>
              </a:rPr>
              <a:t>Rhestr</a:t>
            </a:r>
            <a:r>
              <a:rPr lang="en-US" sz="1300" b="1" dirty="0">
                <a:latin typeface="Century Gothic"/>
              </a:rPr>
              <a:t> </a:t>
            </a:r>
            <a:r>
              <a:rPr lang="en-US" sz="1300" b="1" dirty="0" err="1">
                <a:latin typeface="Century Gothic"/>
              </a:rPr>
              <a:t>chwarae</a:t>
            </a:r>
            <a:r>
              <a:rPr lang="en-US" sz="1300" b="1" dirty="0">
                <a:latin typeface="Century Gothic"/>
              </a:rPr>
              <a:t> </a:t>
            </a:r>
            <a:r>
              <a:rPr lang="en-US" sz="1300" b="1" dirty="0" err="1">
                <a:latin typeface="Century Gothic"/>
              </a:rPr>
              <a:t>fy</a:t>
            </a:r>
            <a:r>
              <a:rPr lang="en-US" sz="1300" b="1" dirty="0">
                <a:latin typeface="Century Gothic"/>
              </a:rPr>
              <a:t> </a:t>
            </a:r>
            <a:r>
              <a:rPr lang="en-US" sz="1300" b="1" dirty="0" err="1">
                <a:latin typeface="Century Gothic"/>
              </a:rPr>
              <a:t>mywyd</a:t>
            </a:r>
            <a:endParaRPr lang="en-US" sz="1300" b="1" dirty="0">
              <a:latin typeface="Century Gothic"/>
              <a:cs typeface="Calibri"/>
            </a:endParaRPr>
          </a:p>
          <a:p>
            <a:endParaRPr lang="en-US" sz="1300" b="1" dirty="0">
              <a:latin typeface="Century Gothic"/>
              <a:cs typeface="Calibri"/>
            </a:endParaRPr>
          </a:p>
          <a:p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ffeindio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caneuon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gynrychioli'r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holl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bethau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gwahanol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teimlo</a:t>
            </a:r>
            <a:r>
              <a:rPr lang="en-US" sz="1138" dirty="0">
                <a:latin typeface="Century Gothic"/>
                <a:cs typeface="Calibri"/>
              </a:rPr>
              <a:t> ac </a:t>
            </a:r>
            <a:r>
              <a:rPr lang="en-US" sz="1138" dirty="0" err="1">
                <a:latin typeface="Century Gothic"/>
                <a:cs typeface="Calibri"/>
              </a:rPr>
              <a:t>yna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canu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gyda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nhw</a:t>
            </a:r>
            <a:r>
              <a:rPr lang="en-US" sz="1138" dirty="0">
                <a:latin typeface="Century Gothic"/>
                <a:cs typeface="Calibri"/>
              </a:rPr>
              <a:t>. </a:t>
            </a:r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eisiau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teimlo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amrywiaeth</a:t>
            </a:r>
            <a:r>
              <a:rPr lang="en-US" sz="1138" dirty="0">
                <a:latin typeface="Century Gothic"/>
                <a:cs typeface="Calibri"/>
              </a:rPr>
              <a:t> o </a:t>
            </a:r>
            <a:r>
              <a:rPr lang="en-US" sz="1138" dirty="0" err="1">
                <a:latin typeface="Century Gothic"/>
                <a:cs typeface="Calibri"/>
              </a:rPr>
              <a:t>deimladau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gwahanol</a:t>
            </a:r>
            <a:r>
              <a:rPr lang="en-US" sz="1138" dirty="0">
                <a:latin typeface="Century Gothic"/>
                <a:cs typeface="Calibri"/>
              </a:rPr>
              <a:t>. </a:t>
            </a:r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i'n</a:t>
            </a:r>
            <a:r>
              <a:rPr lang="en-US" sz="1138" dirty="0">
                <a:latin typeface="Century Gothic"/>
                <a:cs typeface="Calibri"/>
              </a:rPr>
              <a:t> trio </a:t>
            </a:r>
            <a:r>
              <a:rPr lang="en-US" sz="1138" dirty="0" err="1">
                <a:latin typeface="Century Gothic"/>
                <a:cs typeface="Calibri"/>
              </a:rPr>
              <a:t>gorffen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gyda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chân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positif</a:t>
            </a:r>
            <a:r>
              <a:rPr lang="en-US" sz="1138" dirty="0">
                <a:latin typeface="Century Gothic"/>
                <a:cs typeface="Calibri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B25E01-C575-4393-B354-66F3B1198C58}"/>
              </a:ext>
            </a:extLst>
          </p:cNvPr>
          <p:cNvSpPr txBox="1"/>
          <p:nvPr/>
        </p:nvSpPr>
        <p:spPr>
          <a:xfrm>
            <a:off x="1670720" y="4747672"/>
            <a:ext cx="3040741" cy="10004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300" b="1" dirty="0" err="1">
                <a:latin typeface="Century Gothic"/>
              </a:rPr>
              <a:t>Balwn</a:t>
            </a:r>
            <a:r>
              <a:rPr lang="en-US" sz="1300" b="1" dirty="0">
                <a:latin typeface="Century Gothic"/>
              </a:rPr>
              <a:t> </a:t>
            </a:r>
            <a:r>
              <a:rPr lang="en-US" sz="1300" b="1" dirty="0" err="1">
                <a:latin typeface="Century Gothic"/>
              </a:rPr>
              <a:t>Becso</a:t>
            </a:r>
            <a:endParaRPr lang="en-US" sz="1300" b="1" dirty="0">
              <a:latin typeface="Century Gothic"/>
            </a:endParaRPr>
          </a:p>
          <a:p>
            <a:endParaRPr lang="en-US" sz="1300" b="1" dirty="0">
              <a:latin typeface="Century Gothic"/>
              <a:cs typeface="Calibri"/>
            </a:endParaRPr>
          </a:p>
          <a:p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ysgrifennu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fy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ngofidiau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 smtClean="0">
                <a:latin typeface="Century Gothic"/>
                <a:cs typeface="Calibri"/>
              </a:rPr>
              <a:t>falŵn</a:t>
            </a:r>
            <a:r>
              <a:rPr lang="en-US" sz="1138" dirty="0">
                <a:latin typeface="Century Gothic"/>
                <a:cs typeface="Calibri"/>
              </a:rPr>
              <a:t>... </a:t>
            </a:r>
            <a:r>
              <a:rPr lang="en-US" sz="1138" dirty="0" err="1">
                <a:latin typeface="Century Gothic"/>
                <a:cs typeface="Calibri"/>
              </a:rPr>
              <a:t>yna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ei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chwythu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fyny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cyn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gadael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fynd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iddo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neu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ei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fyrstio</a:t>
            </a:r>
            <a:r>
              <a:rPr lang="en-US" sz="1138" dirty="0">
                <a:latin typeface="Century Gothic"/>
                <a:cs typeface="Calibri"/>
              </a:rPr>
              <a:t>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DD49F2A-5CB5-4443-B24C-BE97AC629161}"/>
              </a:ext>
            </a:extLst>
          </p:cNvPr>
          <p:cNvSpPr txBox="1"/>
          <p:nvPr/>
        </p:nvSpPr>
        <p:spPr>
          <a:xfrm>
            <a:off x="6515002" y="593610"/>
            <a:ext cx="2568183" cy="1876027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300" b="1" dirty="0" err="1">
                <a:latin typeface="Century Gothic"/>
              </a:rPr>
              <a:t>Amser</a:t>
            </a:r>
            <a:r>
              <a:rPr lang="en-US" sz="1300" b="1" dirty="0">
                <a:latin typeface="Century Gothic"/>
              </a:rPr>
              <a:t> </a:t>
            </a:r>
            <a:r>
              <a:rPr lang="en-US" sz="1300" b="1" dirty="0" err="1">
                <a:latin typeface="Century Gothic"/>
              </a:rPr>
              <a:t>tawel</a:t>
            </a:r>
            <a:r>
              <a:rPr lang="en-US" sz="1300" b="1" dirty="0">
                <a:latin typeface="Century Gothic"/>
              </a:rPr>
              <a:t> ac </a:t>
            </a:r>
            <a:r>
              <a:rPr lang="en-US" sz="1300" b="1" dirty="0" err="1">
                <a:latin typeface="Century Gothic"/>
              </a:rPr>
              <a:t>ymlacio</a:t>
            </a:r>
            <a:endParaRPr lang="en-US" sz="1300" b="1" dirty="0">
              <a:latin typeface="Century Gothic"/>
            </a:endParaRPr>
          </a:p>
          <a:p>
            <a:endParaRPr lang="en-US" sz="1300" b="1" dirty="0">
              <a:latin typeface="Century Gothic"/>
              <a:cs typeface="Calibri"/>
            </a:endParaRPr>
          </a:p>
          <a:p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hoffi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amser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fi </a:t>
            </a:r>
            <a:r>
              <a:rPr lang="en-US" sz="1138" dirty="0" err="1">
                <a:latin typeface="Century Gothic"/>
                <a:cs typeface="Calibri"/>
              </a:rPr>
              <a:t>fy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hun</a:t>
            </a:r>
            <a:r>
              <a:rPr lang="en-US" sz="1138" dirty="0">
                <a:latin typeface="Century Gothic"/>
                <a:cs typeface="Calibri"/>
              </a:rPr>
              <a:t> – </a:t>
            </a:r>
            <a:r>
              <a:rPr lang="en-US" sz="1138" dirty="0" err="1">
                <a:latin typeface="Century Gothic"/>
                <a:cs typeface="Calibri"/>
              </a:rPr>
              <a:t>cysgu'n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hwyr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neu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gael</a:t>
            </a:r>
            <a:r>
              <a:rPr lang="en-US" sz="1138" dirty="0">
                <a:latin typeface="Century Gothic"/>
                <a:cs typeface="Calibri"/>
              </a:rPr>
              <a:t> bath </a:t>
            </a:r>
            <a:r>
              <a:rPr lang="en-US" sz="1138" dirty="0" err="1">
                <a:latin typeface="Century Gothic"/>
                <a:cs typeface="Calibri"/>
              </a:rPr>
              <a:t>hir</a:t>
            </a:r>
            <a:r>
              <a:rPr lang="en-US" sz="1138" dirty="0">
                <a:latin typeface="Century Gothic"/>
                <a:cs typeface="Calibri"/>
              </a:rPr>
              <a:t>. </a:t>
            </a:r>
            <a:r>
              <a:rPr lang="en-US" sz="1138" dirty="0" err="1">
                <a:latin typeface="Century Gothic"/>
                <a:cs typeface="Calibri"/>
              </a:rPr>
              <a:t>Dw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ceisio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gwneud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pethau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sy'n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gwneud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fi </a:t>
            </a:r>
            <a:r>
              <a:rPr lang="en-US" sz="1138" dirty="0" err="1">
                <a:latin typeface="Century Gothic"/>
                <a:cs typeface="Calibri"/>
              </a:rPr>
              <a:t>deimlo'n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hapus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fel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darllen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llyfrau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chwarae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gemau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fideo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gwrando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gerddoriaeth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gwylio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fy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hoff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raglenni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teledu</a:t>
            </a:r>
            <a:r>
              <a:rPr lang="en-US" sz="1138" dirty="0">
                <a:latin typeface="Century Gothic"/>
                <a:cs typeface="Calibri"/>
              </a:rPr>
              <a:t> a </a:t>
            </a:r>
            <a:r>
              <a:rPr lang="en-US" sz="1138" dirty="0" err="1">
                <a:latin typeface="Century Gothic"/>
                <a:cs typeface="Calibri"/>
              </a:rPr>
              <a:t>choginio</a:t>
            </a:r>
            <a:r>
              <a:rPr lang="en-US" sz="1138" dirty="0">
                <a:latin typeface="Century Gothic"/>
                <a:cs typeface="Calibri"/>
              </a:rPr>
              <a:t>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42B8749-B7AB-4C10-9497-C7A7B2F0A5CB}"/>
              </a:ext>
            </a:extLst>
          </p:cNvPr>
          <p:cNvSpPr txBox="1"/>
          <p:nvPr/>
        </p:nvSpPr>
        <p:spPr>
          <a:xfrm>
            <a:off x="6583680" y="3441899"/>
            <a:ext cx="2567605" cy="2051140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300" b="1" dirty="0" err="1" smtClean="0">
                <a:latin typeface="Century Gothic"/>
              </a:rPr>
              <a:t>Pŵer</a:t>
            </a:r>
            <a:r>
              <a:rPr lang="en-US" sz="1300" b="1" dirty="0" smtClean="0">
                <a:latin typeface="Century Gothic"/>
              </a:rPr>
              <a:t> </a:t>
            </a:r>
            <a:r>
              <a:rPr lang="en-US" sz="1300" b="1" dirty="0">
                <a:latin typeface="Century Gothic"/>
              </a:rPr>
              <a:t>Paned</a:t>
            </a:r>
          </a:p>
          <a:p>
            <a:endParaRPr lang="en-US" sz="1300" b="1" dirty="0">
              <a:latin typeface="Century Gothic"/>
              <a:cs typeface="Calibri"/>
            </a:endParaRPr>
          </a:p>
          <a:p>
            <a:r>
              <a:rPr lang="en-US" sz="1138" dirty="0" err="1">
                <a:latin typeface="Century Gothic"/>
                <a:cs typeface="Calibri"/>
              </a:rPr>
              <a:t>Penderfynom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ni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fod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modd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gwella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popeth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gyda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phaned</a:t>
            </a:r>
            <a:r>
              <a:rPr lang="en-US" sz="1138" dirty="0">
                <a:latin typeface="Century Gothic"/>
                <a:cs typeface="Calibri"/>
              </a:rPr>
              <a:t> o de! </a:t>
            </a:r>
            <a:r>
              <a:rPr lang="en-US" sz="1138" dirty="0" err="1">
                <a:latin typeface="Century Gothic"/>
                <a:cs typeface="Calibri"/>
              </a:rPr>
              <a:t>Ond</a:t>
            </a:r>
            <a:r>
              <a:rPr lang="en-US" sz="1138" dirty="0">
                <a:latin typeface="Century Gothic"/>
                <a:cs typeface="Calibri"/>
              </a:rPr>
              <a:t> o </a:t>
            </a:r>
            <a:r>
              <a:rPr lang="en-US" sz="1138" dirty="0" err="1">
                <a:latin typeface="Century Gothic"/>
                <a:cs typeface="Calibri"/>
              </a:rPr>
              <a:t>ddifri</a:t>
            </a:r>
            <a:r>
              <a:rPr lang="en-US" sz="1138" dirty="0">
                <a:latin typeface="Century Gothic"/>
                <a:cs typeface="Calibri"/>
              </a:rPr>
              <a:t>'… </a:t>
            </a:r>
            <a:r>
              <a:rPr lang="en-US" sz="1138" dirty="0" err="1">
                <a:latin typeface="Century Gothic"/>
                <a:cs typeface="Calibri"/>
              </a:rPr>
              <a:t>hyd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oed</a:t>
            </a:r>
            <a:r>
              <a:rPr lang="en-US" sz="1138" dirty="0">
                <a:latin typeface="Century Gothic"/>
                <a:cs typeface="Calibri"/>
              </a:rPr>
              <a:t> pan </a:t>
            </a:r>
            <a:r>
              <a:rPr lang="en-US" sz="1138" dirty="0" err="1">
                <a:latin typeface="Century Gothic"/>
                <a:cs typeface="Calibri"/>
              </a:rPr>
              <a:t>fo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pethau'n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ddrwg</a:t>
            </a:r>
            <a:r>
              <a:rPr lang="en-US" sz="1138" dirty="0">
                <a:latin typeface="Century Gothic"/>
                <a:cs typeface="Calibri"/>
              </a:rPr>
              <a:t> awn, </a:t>
            </a:r>
            <a:r>
              <a:rPr lang="en-US" sz="1138" dirty="0" err="1">
                <a:latin typeface="Century Gothic"/>
                <a:cs typeface="Calibri"/>
              </a:rPr>
              <a:t>os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ydych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treulio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amser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gwneud</a:t>
            </a:r>
            <a:r>
              <a:rPr lang="en-US" sz="1138" dirty="0">
                <a:latin typeface="Century Gothic"/>
                <a:cs typeface="Calibri"/>
              </a:rPr>
              <a:t> paned </a:t>
            </a:r>
            <a:r>
              <a:rPr lang="en-US" sz="1138" dirty="0" err="1">
                <a:latin typeface="Century Gothic"/>
                <a:cs typeface="Calibri"/>
              </a:rPr>
              <a:t>poeth</a:t>
            </a:r>
            <a:r>
              <a:rPr lang="en-US" sz="1138" dirty="0">
                <a:latin typeface="Century Gothic"/>
                <a:cs typeface="Calibri"/>
              </a:rPr>
              <a:t> ac </a:t>
            </a:r>
            <a:r>
              <a:rPr lang="en-US" sz="1138" dirty="0" err="1">
                <a:latin typeface="Century Gothic"/>
                <a:cs typeface="Calibri"/>
              </a:rPr>
              <a:t>yn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eistedd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lawr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i'w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yfed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mae'n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rhoi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amser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chi </a:t>
            </a:r>
            <a:r>
              <a:rPr lang="en-US" sz="1138" dirty="0" err="1">
                <a:latin typeface="Century Gothic"/>
                <a:cs typeface="Calibri"/>
              </a:rPr>
              <a:t>ymlacio</a:t>
            </a:r>
            <a:r>
              <a:rPr lang="en-US" sz="1138" dirty="0">
                <a:latin typeface="Century Gothic"/>
                <a:cs typeface="Calibri"/>
              </a:rPr>
              <a:t>, </a:t>
            </a:r>
            <a:r>
              <a:rPr lang="en-US" sz="1138" dirty="0" err="1">
                <a:latin typeface="Century Gothic"/>
                <a:cs typeface="Calibri"/>
              </a:rPr>
              <a:t>ffocysu</a:t>
            </a:r>
            <a:r>
              <a:rPr lang="en-US" sz="1138" dirty="0">
                <a:latin typeface="Century Gothic"/>
                <a:cs typeface="Calibri"/>
              </a:rPr>
              <a:t> a </a:t>
            </a:r>
            <a:r>
              <a:rPr lang="en-US" sz="1138" dirty="0" err="1">
                <a:latin typeface="Century Gothic"/>
                <a:cs typeface="Calibri"/>
              </a:rPr>
              <a:t>meddwl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beth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rydych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chi'n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mynd</a:t>
            </a:r>
            <a:r>
              <a:rPr lang="en-US" sz="1138" dirty="0">
                <a:latin typeface="Century Gothic"/>
                <a:cs typeface="Calibri"/>
              </a:rPr>
              <a:t> </a:t>
            </a:r>
            <a:r>
              <a:rPr lang="en-US" sz="1138" dirty="0" err="1">
                <a:latin typeface="Century Gothic"/>
                <a:cs typeface="Calibri"/>
              </a:rPr>
              <a:t>i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wneud</a:t>
            </a:r>
            <a:r>
              <a:rPr lang="en-US" sz="1138" dirty="0">
                <a:latin typeface="Century Gothic"/>
                <a:cs typeface="Calibri"/>
              </a:rPr>
              <a:t> </a:t>
            </a:r>
            <a:r>
              <a:rPr lang="en-US" sz="1138" dirty="0" err="1">
                <a:latin typeface="Century Gothic"/>
                <a:cs typeface="Calibri"/>
              </a:rPr>
              <a:t>nesaf</a:t>
            </a:r>
            <a:r>
              <a:rPr lang="en-US" sz="1138" dirty="0">
                <a:latin typeface="Century Gothic"/>
                <a:cs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884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6A5D78-9C89-4A61-AF5F-FAC353B9557A}"/>
              </a:ext>
            </a:extLst>
          </p:cNvPr>
          <p:cNvSpPr/>
          <p:nvPr/>
        </p:nvSpPr>
        <p:spPr>
          <a:xfrm>
            <a:off x="279133" y="471637"/>
            <a:ext cx="9277177" cy="60927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FAF716-34CA-4276-81F3-B1FCD79786DF}"/>
              </a:ext>
            </a:extLst>
          </p:cNvPr>
          <p:cNvSpPr txBox="1"/>
          <p:nvPr/>
        </p:nvSpPr>
        <p:spPr>
          <a:xfrm>
            <a:off x="4458828" y="644894"/>
            <a:ext cx="4896928" cy="5296387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>
                <a:latin typeface="Century Gothic"/>
              </a:rPr>
              <a:t>Pethau</a:t>
            </a:r>
            <a:r>
              <a:rPr lang="en-US" b="1" dirty="0">
                <a:latin typeface="Century Gothic"/>
              </a:rPr>
              <a:t> </a:t>
            </a:r>
            <a:r>
              <a:rPr lang="en-US" b="1" dirty="0" err="1">
                <a:latin typeface="Century Gothic"/>
              </a:rPr>
              <a:t>sy'n</a:t>
            </a:r>
            <a:r>
              <a:rPr lang="en-US" b="1" dirty="0">
                <a:latin typeface="Century Gothic"/>
              </a:rPr>
              <a:t> </a:t>
            </a:r>
            <a:r>
              <a:rPr lang="en-US" b="1" dirty="0" err="1">
                <a:latin typeface="Century Gothic"/>
              </a:rPr>
              <a:t>cefnogi</a:t>
            </a:r>
            <a:r>
              <a:rPr lang="en-US" b="1" dirty="0">
                <a:latin typeface="Century Gothic"/>
              </a:rPr>
              <a:t> </a:t>
            </a:r>
            <a:r>
              <a:rPr lang="en-US" b="1" dirty="0" err="1">
                <a:latin typeface="Century Gothic"/>
              </a:rPr>
              <a:t>fy</a:t>
            </a:r>
            <a:r>
              <a:rPr lang="en-US" b="1" dirty="0">
                <a:latin typeface="Century Gothic"/>
              </a:rPr>
              <a:t> </a:t>
            </a:r>
            <a:r>
              <a:rPr lang="en-US" b="1" dirty="0" err="1">
                <a:latin typeface="Century Gothic"/>
              </a:rPr>
              <a:t>llesiant</a:t>
            </a:r>
            <a:endParaRPr lang="en-US" b="1" dirty="0">
              <a:latin typeface="Century Gothic"/>
            </a:endParaRPr>
          </a:p>
          <a:p>
            <a:pPr algn="ctr">
              <a:lnSpc>
                <a:spcPct val="150000"/>
              </a:lnSpc>
            </a:pPr>
            <a:endParaRPr lang="en-US" b="1" dirty="0">
              <a:cs typeface="Calibri"/>
            </a:endParaRPr>
          </a:p>
          <a:p>
            <a:pPr algn="ctr">
              <a:lnSpc>
                <a:spcPct val="150000"/>
              </a:lnSpc>
            </a:pPr>
            <a:r>
              <a:rPr lang="en-US" sz="1463" dirty="0" smtClean="0">
                <a:cs typeface="Calibri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sz="1463" dirty="0">
              <a:cs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9C132B-909F-4AF5-B234-05AB0D936FD7}"/>
              </a:ext>
            </a:extLst>
          </p:cNvPr>
          <p:cNvSpPr/>
          <p:nvPr/>
        </p:nvSpPr>
        <p:spPr>
          <a:xfrm rot="-360000">
            <a:off x="673151" y="778940"/>
            <a:ext cx="3158321" cy="31003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500" b="1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Pethau</a:t>
            </a:r>
            <a:r>
              <a:rPr lang="en-US" sz="1500" b="1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 </a:t>
            </a:r>
            <a:r>
              <a:rPr lang="en-US" sz="1500" b="1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i'w</a:t>
            </a:r>
            <a:r>
              <a:rPr lang="en-US" sz="1500" b="1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b="1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hystyried</a:t>
            </a:r>
            <a:endParaRPr lang="en-US" sz="1500" b="1" dirty="0">
              <a:solidFill>
                <a:srgbClr val="0C0C0C"/>
              </a:solidFill>
              <a:latin typeface="Century Gothic" panose="020B0502020202020204" pitchFamily="34" charset="0"/>
              <a:cs typeface="Calibri"/>
            </a:endParaRPr>
          </a:p>
          <a:p>
            <a:pPr algn="ctr">
              <a:lnSpc>
                <a:spcPct val="150000"/>
              </a:lnSpc>
            </a:pPr>
            <a:endParaRPr lang="en-US" sz="1500" dirty="0">
              <a:solidFill>
                <a:srgbClr val="0C0C0C"/>
              </a:solidFill>
              <a:latin typeface="Century Gothic" panose="020B0502020202020204" pitchFamily="34" charset="0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Beth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sy'n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dy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wneud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yn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hapus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Beth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sy'n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 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dy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 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stopio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rhag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teimlo'n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wael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Beth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sy'n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dy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helpu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 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i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 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ymlacio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Beth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sy'n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tynnu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dy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sylw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o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beth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sy'n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dy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5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boeni</a:t>
            </a:r>
            <a:r>
              <a:rPr lang="en-US" sz="15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C9FF19-09C5-46DE-A868-C9F429A9F468}"/>
              </a:ext>
            </a:extLst>
          </p:cNvPr>
          <p:cNvSpPr/>
          <p:nvPr/>
        </p:nvSpPr>
        <p:spPr>
          <a:xfrm rot="360000">
            <a:off x="502699" y="4113822"/>
            <a:ext cx="3604538" cy="21526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Beth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weithiodd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yn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dda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yn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y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gorffennol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Pa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bethau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newydd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hoffet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ti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drio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Beth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mae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pobl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eraill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wedi</a:t>
            </a:r>
            <a:r>
              <a:rPr lang="en-US" sz="1600" dirty="0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 </a:t>
            </a:r>
            <a:r>
              <a:rPr lang="en-US" sz="1600" dirty="0" err="1">
                <a:solidFill>
                  <a:srgbClr val="0C0C0C"/>
                </a:solidFill>
                <a:latin typeface="Century Gothic" panose="020B0502020202020204" pitchFamily="34" charset="0"/>
                <a:cs typeface="Calibri"/>
              </a:rPr>
              <a:t>awgrymu</a:t>
            </a:r>
            <a:r>
              <a:rPr lang="en-US" sz="1463" dirty="0">
                <a:solidFill>
                  <a:srgbClr val="0C0C0C"/>
                </a:solidFill>
                <a:cs typeface="Calibri"/>
              </a:rPr>
              <a:t>?</a:t>
            </a:r>
          </a:p>
        </p:txBody>
      </p:sp>
      <p:pic>
        <p:nvPicPr>
          <p:cNvPr id="10" name="Picture 10" descr="A close up of a device&#10;&#10;Description generated with high confidence">
            <a:extLst>
              <a:ext uri="{FF2B5EF4-FFF2-40B4-BE49-F238E27FC236}">
                <a16:creationId xmlns:a16="http://schemas.microsoft.com/office/drawing/2014/main" id="{9FD83570-E218-4858-BF60-BD7A39C2E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498" y="640271"/>
            <a:ext cx="562227" cy="81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240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6A5D78-9C89-4A61-AF5F-FAC353B9557A}"/>
              </a:ext>
            </a:extLst>
          </p:cNvPr>
          <p:cNvSpPr/>
          <p:nvPr/>
        </p:nvSpPr>
        <p:spPr>
          <a:xfrm>
            <a:off x="294084" y="317634"/>
            <a:ext cx="9186799" cy="637192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FAF716-34CA-4276-81F3-B1FCD79786DF}"/>
              </a:ext>
            </a:extLst>
          </p:cNvPr>
          <p:cNvSpPr txBox="1"/>
          <p:nvPr/>
        </p:nvSpPr>
        <p:spPr>
          <a:xfrm>
            <a:off x="294083" y="536426"/>
            <a:ext cx="3718176" cy="350161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Cynllun</a:t>
            </a:r>
            <a:r>
              <a:rPr lang="en-US" sz="1788" b="1" dirty="0">
                <a:solidFill>
                  <a:srgbClr val="538135"/>
                </a:solidFill>
                <a:latin typeface="Century Gothic"/>
              </a:rPr>
              <a:t> </a:t>
            </a:r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ar</a:t>
            </a:r>
            <a:r>
              <a:rPr lang="en-US" sz="1788" b="1" dirty="0">
                <a:solidFill>
                  <a:srgbClr val="538135"/>
                </a:solidFill>
                <a:latin typeface="Century Gothic"/>
              </a:rPr>
              <a:t> </a:t>
            </a:r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gyfer</a:t>
            </a:r>
            <a:r>
              <a:rPr lang="en-US" sz="1788" b="1" dirty="0">
                <a:solidFill>
                  <a:srgbClr val="538135"/>
                </a:solidFill>
                <a:latin typeface="Century Gothic"/>
              </a:rPr>
              <a:t> </a:t>
            </a:r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pob</a:t>
            </a:r>
            <a:r>
              <a:rPr lang="en-US" sz="1788" b="1" dirty="0">
                <a:solidFill>
                  <a:srgbClr val="538135"/>
                </a:solidFill>
                <a:latin typeface="Century Gothic"/>
              </a:rPr>
              <a:t> </a:t>
            </a:r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diwrnod</a:t>
            </a:r>
            <a:endParaRPr lang="en-US" sz="1788" b="1" dirty="0">
              <a:solidFill>
                <a:srgbClr val="538135"/>
              </a:solidFill>
              <a:latin typeface="Century Gothic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9FEC5A-2219-4ECD-BE14-4B756F67B189}"/>
              </a:ext>
            </a:extLst>
          </p:cNvPr>
          <p:cNvSpPr txBox="1"/>
          <p:nvPr/>
        </p:nvSpPr>
        <p:spPr>
          <a:xfrm>
            <a:off x="448979" y="1144910"/>
            <a:ext cx="8715030" cy="813685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err="1">
                <a:latin typeface="Century Gothic"/>
              </a:rPr>
              <a:t>Nesaf</a:t>
            </a:r>
            <a:r>
              <a:rPr lang="en-US" sz="1600" dirty="0">
                <a:latin typeface="Century Gothic"/>
              </a:rPr>
              <a:t> </a:t>
            </a:r>
            <a:r>
              <a:rPr lang="en-US" sz="1600" dirty="0" err="1">
                <a:latin typeface="Century Gothic"/>
              </a:rPr>
              <a:t>rhaid</a:t>
            </a:r>
            <a:r>
              <a:rPr lang="en-US" sz="1600" dirty="0">
                <a:latin typeface="Century Gothic"/>
              </a:rPr>
              <a:t> </a:t>
            </a:r>
            <a:r>
              <a:rPr lang="en-US" sz="1600" dirty="0" err="1">
                <a:latin typeface="Century Gothic"/>
              </a:rPr>
              <a:t>i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ni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feddwl</a:t>
            </a:r>
            <a:r>
              <a:rPr lang="en-US" sz="1600" dirty="0">
                <a:latin typeface="Century Gothic"/>
              </a:rPr>
              <a:t> am </a:t>
            </a:r>
            <a:r>
              <a:rPr lang="en-US" sz="1600" dirty="0" err="1">
                <a:latin typeface="Century Gothic"/>
              </a:rPr>
              <a:t>bethau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dylem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ni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geisio</a:t>
            </a:r>
            <a:r>
              <a:rPr lang="en-US" sz="1600" dirty="0">
                <a:latin typeface="Century Gothic"/>
              </a:rPr>
              <a:t> </a:t>
            </a:r>
            <a:r>
              <a:rPr lang="en-US" sz="1600" dirty="0" err="1">
                <a:latin typeface="Century Gothic"/>
              </a:rPr>
              <a:t>gwneud</a:t>
            </a:r>
            <a:r>
              <a:rPr lang="en-US" sz="1600" dirty="0">
                <a:latin typeface="Century Gothic"/>
                <a:cs typeface="Calibri"/>
              </a:rPr>
              <a:t>, </a:t>
            </a:r>
            <a:r>
              <a:rPr lang="en-US" sz="1600" dirty="0" err="1">
                <a:latin typeface="Century Gothic"/>
                <a:cs typeface="Calibri"/>
              </a:rPr>
              <a:t>neu</a:t>
            </a:r>
            <a:r>
              <a:rPr lang="en-US" sz="1600" dirty="0">
                <a:latin typeface="Century Gothic"/>
                <a:cs typeface="Calibri"/>
              </a:rPr>
              <a:t> </a:t>
            </a:r>
            <a:r>
              <a:rPr lang="en-US" sz="1600" dirty="0" err="1">
                <a:latin typeface="Century Gothic"/>
                <a:cs typeface="Calibri"/>
              </a:rPr>
              <a:t>bethau</a:t>
            </a:r>
            <a:r>
              <a:rPr lang="en-US" sz="1600" dirty="0">
                <a:latin typeface="Century Gothic"/>
                <a:cs typeface="Calibri"/>
              </a:rPr>
              <a:t> y </a:t>
            </a:r>
            <a:r>
              <a:rPr lang="en-US" sz="1600" dirty="0" err="1">
                <a:latin typeface="Century Gothic"/>
                <a:cs typeface="Calibri"/>
              </a:rPr>
              <a:t>dylem</a:t>
            </a:r>
            <a:r>
              <a:rPr lang="en-US" sz="1600" dirty="0">
                <a:latin typeface="Century Gothic"/>
                <a:cs typeface="Calibri"/>
              </a:rPr>
              <a:t> </a:t>
            </a:r>
            <a:r>
              <a:rPr lang="en-US" sz="1600" dirty="0" err="1">
                <a:latin typeface="Century Gothic"/>
                <a:cs typeface="Calibri"/>
              </a:rPr>
              <a:t>osgoi</a:t>
            </a:r>
            <a:r>
              <a:rPr lang="en-US" sz="1600" dirty="0">
                <a:latin typeface="Century Gothic"/>
                <a:cs typeface="Calibri"/>
              </a:rPr>
              <a:t>, </a:t>
            </a:r>
            <a:r>
              <a:rPr lang="en-US" sz="1600" dirty="0" err="1">
                <a:latin typeface="Century Gothic"/>
                <a:cs typeface="Calibri"/>
              </a:rPr>
              <a:t>er</a:t>
            </a:r>
            <a:r>
              <a:rPr lang="en-US" sz="1600" dirty="0">
                <a:latin typeface="Century Gothic"/>
                <a:cs typeface="Calibri"/>
              </a:rPr>
              <a:t> </a:t>
            </a:r>
            <a:r>
              <a:rPr lang="en-US" sz="1600" dirty="0" err="1">
                <a:latin typeface="Century Gothic"/>
                <a:cs typeface="Calibri"/>
              </a:rPr>
              <a:t>mwyn</a:t>
            </a:r>
            <a:r>
              <a:rPr lang="en-US" sz="1600" dirty="0">
                <a:latin typeface="Century Gothic"/>
                <a:cs typeface="Calibri"/>
              </a:rPr>
              <a:t> </a:t>
            </a:r>
            <a:r>
              <a:rPr lang="en-US" sz="1600" dirty="0" err="1">
                <a:latin typeface="Century Gothic"/>
                <a:cs typeface="Calibri"/>
              </a:rPr>
              <a:t>ein</a:t>
            </a:r>
            <a:r>
              <a:rPr lang="en-US" sz="1600" dirty="0">
                <a:latin typeface="Century Gothic"/>
                <a:cs typeface="Calibri"/>
              </a:rPr>
              <a:t> </a:t>
            </a:r>
            <a:r>
              <a:rPr lang="en-US" sz="1600" dirty="0" err="1">
                <a:latin typeface="Century Gothic"/>
                <a:cs typeface="Calibri"/>
              </a:rPr>
              <a:t>helpu</a:t>
            </a:r>
            <a:r>
              <a:rPr lang="en-US" sz="1600" dirty="0">
                <a:latin typeface="Century Gothic"/>
                <a:cs typeface="Calibri"/>
              </a:rPr>
              <a:t> </a:t>
            </a:r>
            <a:r>
              <a:rPr lang="en-US" sz="1600" dirty="0" err="1">
                <a:latin typeface="Century Gothic"/>
                <a:cs typeface="Calibri"/>
              </a:rPr>
              <a:t>i</a:t>
            </a:r>
            <a:r>
              <a:rPr lang="en-US" sz="1600" dirty="0">
                <a:latin typeface="Century Gothic"/>
                <a:cs typeface="Calibri"/>
              </a:rPr>
              <a:t> </a:t>
            </a:r>
            <a:r>
              <a:rPr lang="en-US" sz="1600" dirty="0" err="1">
                <a:latin typeface="Century Gothic"/>
                <a:cs typeface="Calibri"/>
              </a:rPr>
              <a:t>deimlo</a:t>
            </a:r>
            <a:r>
              <a:rPr lang="en-US" sz="1600" dirty="0">
                <a:latin typeface="Century Gothic"/>
                <a:cs typeface="Calibri"/>
              </a:rPr>
              <a:t> </a:t>
            </a:r>
            <a:r>
              <a:rPr lang="en-US" sz="1600" dirty="0" err="1">
                <a:latin typeface="Century Gothic"/>
                <a:cs typeface="Calibri"/>
              </a:rPr>
              <a:t>cystal</a:t>
            </a:r>
            <a:r>
              <a:rPr lang="en-US" sz="1600" dirty="0">
                <a:latin typeface="Century Gothic"/>
                <a:cs typeface="Calibri"/>
              </a:rPr>
              <a:t> </a:t>
            </a:r>
            <a:r>
              <a:rPr lang="en-US" sz="1600" dirty="0" smtClean="0">
                <a:latin typeface="Century Gothic"/>
                <a:cs typeface="Calibri"/>
              </a:rPr>
              <a:t>â </a:t>
            </a:r>
            <a:r>
              <a:rPr lang="en-US" sz="1600" dirty="0" err="1">
                <a:latin typeface="Century Gothic"/>
                <a:cs typeface="Calibri"/>
              </a:rPr>
              <a:t>phosib</a:t>
            </a:r>
            <a:r>
              <a:rPr lang="en-US" sz="1600" dirty="0">
                <a:latin typeface="Century Gothic"/>
                <a:cs typeface="Calibri"/>
              </a:rPr>
              <a:t>.</a:t>
            </a:r>
            <a:endParaRPr lang="en-US" sz="1600" dirty="0">
              <a:latin typeface="Century Gothic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67B4F9-2E14-4F9B-9AD7-C203B8F8B306}"/>
              </a:ext>
            </a:extLst>
          </p:cNvPr>
          <p:cNvSpPr/>
          <p:nvPr/>
        </p:nvSpPr>
        <p:spPr>
          <a:xfrm>
            <a:off x="294083" y="2268141"/>
            <a:ext cx="9186799" cy="442141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pic>
        <p:nvPicPr>
          <p:cNvPr id="6" name="Picture 6" descr="A close up of a logo&#10;&#10;Description generated with high confidence">
            <a:extLst>
              <a:ext uri="{FF2B5EF4-FFF2-40B4-BE49-F238E27FC236}">
                <a16:creationId xmlns:a16="http://schemas.microsoft.com/office/drawing/2014/main" id="{C1A6D985-BA08-48A5-B529-D6FDF5FD8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888" y="2368748"/>
            <a:ext cx="2346748" cy="16944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9547EC1-D29C-4FEE-8FEF-D52AF6F5A3C1}"/>
              </a:ext>
            </a:extLst>
          </p:cNvPr>
          <p:cNvSpPr txBox="1"/>
          <p:nvPr/>
        </p:nvSpPr>
        <p:spPr>
          <a:xfrm>
            <a:off x="448979" y="2415183"/>
            <a:ext cx="3509108" cy="3953006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dirty="0" err="1">
                <a:latin typeface="Century Gothic"/>
                <a:cs typeface="Calibri"/>
              </a:rPr>
              <a:t>Canolbwyntio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ar</a:t>
            </a:r>
            <a:r>
              <a:rPr lang="en-US" sz="1400" dirty="0">
                <a:latin typeface="Century Gothic"/>
                <a:cs typeface="Calibri"/>
              </a:rPr>
              <a:t> y </a:t>
            </a:r>
            <a:r>
              <a:rPr lang="en-US" sz="1400" dirty="0" err="1">
                <a:latin typeface="Century Gothic"/>
                <a:cs typeface="Calibri"/>
              </a:rPr>
              <a:t>pethau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positif</a:t>
            </a:r>
            <a:endParaRPr lang="en-US" sz="1400" dirty="0"/>
          </a:p>
          <a:p>
            <a:pPr>
              <a:lnSpc>
                <a:spcPct val="200000"/>
              </a:lnSpc>
            </a:pPr>
            <a:r>
              <a:rPr lang="en-US" sz="1400" dirty="0" err="1">
                <a:latin typeface="Century Gothic"/>
                <a:cs typeface="Calibri"/>
              </a:rPr>
              <a:t>Gwenu</a:t>
            </a:r>
            <a:endParaRPr lang="en-US" sz="1400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400" dirty="0" err="1">
                <a:latin typeface="Century Gothic"/>
                <a:cs typeface="Calibri"/>
              </a:rPr>
              <a:t>Credu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yn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eich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hunan</a:t>
            </a:r>
            <a:endParaRPr lang="en-US" sz="1400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400" dirty="0" err="1">
                <a:latin typeface="Century Gothic"/>
                <a:cs typeface="Calibri"/>
              </a:rPr>
              <a:t>Ffocysu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ar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reswm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i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godi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o'r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gwely</a:t>
            </a:r>
            <a:endParaRPr lang="en-US" sz="1400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400" dirty="0">
                <a:latin typeface="Century Gothic"/>
                <a:cs typeface="Calibri"/>
              </a:rPr>
              <a:t>Trio </a:t>
            </a:r>
            <a:r>
              <a:rPr lang="en-US" sz="1400" dirty="0" err="1">
                <a:latin typeface="Century Gothic"/>
                <a:cs typeface="Calibri"/>
              </a:rPr>
              <a:t>pethau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newydd</a:t>
            </a:r>
            <a:endParaRPr lang="en-US" sz="1400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400" dirty="0" err="1">
                <a:latin typeface="Century Gothic"/>
                <a:cs typeface="Calibri"/>
              </a:rPr>
              <a:t>Ymarfer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corff</a:t>
            </a:r>
            <a:endParaRPr lang="en-US" sz="1400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400" dirty="0" err="1">
                <a:latin typeface="Century Gothic"/>
                <a:cs typeface="Calibri"/>
              </a:rPr>
              <a:t>Cysylltu</a:t>
            </a:r>
            <a:r>
              <a:rPr lang="en-US" sz="1400" dirty="0">
                <a:latin typeface="Century Gothic"/>
                <a:cs typeface="Calibri"/>
              </a:rPr>
              <a:t> â </a:t>
            </a:r>
            <a:r>
              <a:rPr lang="en-US" sz="1400" dirty="0" err="1">
                <a:latin typeface="Century Gothic"/>
                <a:cs typeface="Calibri"/>
              </a:rPr>
              <a:t>ffrindiau</a:t>
            </a:r>
            <a:r>
              <a:rPr lang="en-US" sz="1400" dirty="0">
                <a:latin typeface="Century Gothic"/>
                <a:cs typeface="Calibri"/>
              </a:rPr>
              <a:t> a </a:t>
            </a:r>
            <a:r>
              <a:rPr lang="en-US" sz="1400" dirty="0" err="1">
                <a:latin typeface="Century Gothic"/>
                <a:cs typeface="Calibri"/>
              </a:rPr>
              <a:t>phobl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bwysig</a:t>
            </a:r>
            <a:endParaRPr lang="en-US" sz="1400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400" dirty="0" err="1">
                <a:latin typeface="Century Gothic"/>
                <a:cs typeface="Calibri"/>
              </a:rPr>
              <a:t>Cymdeithasu</a:t>
            </a:r>
            <a:endParaRPr lang="en-US" sz="1400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400" dirty="0" err="1">
                <a:latin typeface="Century Gothic"/>
                <a:cs typeface="Calibri"/>
              </a:rPr>
              <a:t>Gwneud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amser</a:t>
            </a:r>
            <a:r>
              <a:rPr lang="en-US" sz="1400" dirty="0">
                <a:latin typeface="Century Gothic"/>
                <a:cs typeface="Calibri"/>
              </a:rPr>
              <a:t> </a:t>
            </a:r>
            <a:r>
              <a:rPr lang="en-US" sz="1400" dirty="0" err="1">
                <a:latin typeface="Century Gothic"/>
                <a:cs typeface="Calibri"/>
              </a:rPr>
              <a:t>i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chi'ch</a:t>
            </a:r>
            <a:r>
              <a:rPr lang="en-US" sz="1400" dirty="0">
                <a:latin typeface="Century Gothic"/>
                <a:cs typeface="Calibri"/>
              </a:rPr>
              <a:t> </a:t>
            </a:r>
            <a:r>
              <a:rPr lang="en-US" sz="1400" dirty="0" err="1">
                <a:latin typeface="Century Gothic"/>
                <a:cs typeface="Calibri"/>
              </a:rPr>
              <a:t>hun</a:t>
            </a:r>
            <a:endParaRPr lang="en-US" sz="1400" dirty="0">
              <a:latin typeface="Century Gothic"/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239D5A-D5B5-41BE-9EE2-BA7368B65D9A}"/>
              </a:ext>
            </a:extLst>
          </p:cNvPr>
          <p:cNvSpPr txBox="1"/>
          <p:nvPr/>
        </p:nvSpPr>
        <p:spPr>
          <a:xfrm>
            <a:off x="4300858" y="2415183"/>
            <a:ext cx="4639377" cy="3953006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1400" dirty="0">
                <a:latin typeface="Century Gothic"/>
                <a:cs typeface="Calibri"/>
              </a:rPr>
              <a:t>Cael </a:t>
            </a:r>
            <a:r>
              <a:rPr lang="en-US" sz="1400" dirty="0" err="1">
                <a:latin typeface="Century Gothic"/>
                <a:cs typeface="Calibri"/>
              </a:rPr>
              <a:t>cawod</a:t>
            </a:r>
            <a:endParaRPr lang="en-US" sz="1400" dirty="0"/>
          </a:p>
          <a:p>
            <a:pPr algn="r">
              <a:lnSpc>
                <a:spcPct val="200000"/>
              </a:lnSpc>
            </a:pPr>
            <a:r>
              <a:rPr lang="en-US" sz="1400" dirty="0" err="1">
                <a:latin typeface="Century Gothic"/>
              </a:rPr>
              <a:t>Ymlacio</a:t>
            </a:r>
            <a:endParaRPr lang="en-US" sz="1400" dirty="0">
              <a:latin typeface="Century Gothic"/>
            </a:endParaRPr>
          </a:p>
          <a:p>
            <a:pPr algn="r">
              <a:lnSpc>
                <a:spcPct val="200000"/>
              </a:lnSpc>
            </a:pPr>
            <a:r>
              <a:rPr lang="en-US" sz="1400" dirty="0" err="1">
                <a:latin typeface="Century Gothic"/>
              </a:rPr>
              <a:t>Gwrando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ar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gerddoriaeth</a:t>
            </a:r>
            <a:endParaRPr lang="en-US" sz="1400" dirty="0">
              <a:latin typeface="Century Gothic"/>
            </a:endParaRPr>
          </a:p>
          <a:p>
            <a:pPr algn="r">
              <a:lnSpc>
                <a:spcPct val="200000"/>
              </a:lnSpc>
            </a:pPr>
            <a:r>
              <a:rPr lang="en-US" sz="1400" dirty="0" err="1">
                <a:latin typeface="Century Gothic"/>
              </a:rPr>
              <a:t>Siarad</a:t>
            </a:r>
            <a:r>
              <a:rPr lang="en-US" sz="1400" dirty="0">
                <a:latin typeface="Century Gothic"/>
              </a:rPr>
              <a:t> a </a:t>
            </a:r>
            <a:r>
              <a:rPr lang="en-US" sz="1400" dirty="0" err="1">
                <a:latin typeface="Century Gothic"/>
              </a:rPr>
              <a:t>phobl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mewn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ffordd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bositif</a:t>
            </a:r>
            <a:endParaRPr lang="en-US" sz="1400" dirty="0">
              <a:latin typeface="Century Gothic"/>
            </a:endParaRPr>
          </a:p>
          <a:p>
            <a:pPr algn="r">
              <a:lnSpc>
                <a:spcPct val="200000"/>
              </a:lnSpc>
            </a:pPr>
            <a:r>
              <a:rPr lang="en-US" sz="1400" dirty="0">
                <a:latin typeface="Century Gothic"/>
              </a:rPr>
              <a:t>Cael </a:t>
            </a:r>
            <a:r>
              <a:rPr lang="en-US" sz="1400" dirty="0" err="1">
                <a:latin typeface="Century Gothic"/>
              </a:rPr>
              <a:t>digon</a:t>
            </a:r>
            <a:r>
              <a:rPr lang="en-US" sz="1400" dirty="0">
                <a:latin typeface="Century Gothic"/>
              </a:rPr>
              <a:t> o </a:t>
            </a:r>
            <a:r>
              <a:rPr lang="en-US" sz="1400" dirty="0" err="1">
                <a:latin typeface="Century Gothic"/>
              </a:rPr>
              <a:t>gwsg</a:t>
            </a:r>
            <a:endParaRPr lang="en-US" sz="1400" dirty="0">
              <a:latin typeface="Century Gothic"/>
            </a:endParaRPr>
          </a:p>
          <a:p>
            <a:pPr algn="r">
              <a:lnSpc>
                <a:spcPct val="200000"/>
              </a:lnSpc>
            </a:pPr>
            <a:r>
              <a:rPr lang="en-US" sz="1400" dirty="0" err="1">
                <a:latin typeface="Century Gothic"/>
              </a:rPr>
              <a:t>Gwisgo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colur</a:t>
            </a:r>
            <a:endParaRPr lang="en-US" sz="1400" dirty="0">
              <a:latin typeface="Century Gothic"/>
            </a:endParaRPr>
          </a:p>
          <a:p>
            <a:pPr algn="r">
              <a:lnSpc>
                <a:spcPct val="200000"/>
              </a:lnSpc>
            </a:pPr>
            <a:r>
              <a:rPr lang="en-US" sz="1400" dirty="0" err="1">
                <a:latin typeface="Century Gothic"/>
              </a:rPr>
              <a:t>Rhoi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lle</a:t>
            </a:r>
            <a:r>
              <a:rPr lang="en-US" sz="1400" dirty="0">
                <a:latin typeface="Century Gothic"/>
              </a:rPr>
              <a:t> </a:t>
            </a:r>
            <a:r>
              <a:rPr lang="en-US" sz="1400" dirty="0" err="1">
                <a:latin typeface="Century Gothic"/>
              </a:rPr>
              <a:t>i'ch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hunan</a:t>
            </a:r>
            <a:endParaRPr lang="en-US" sz="1400" dirty="0">
              <a:latin typeface="Century Gothic"/>
            </a:endParaRPr>
          </a:p>
          <a:p>
            <a:pPr algn="r">
              <a:lnSpc>
                <a:spcPct val="200000"/>
              </a:lnSpc>
            </a:pPr>
            <a:r>
              <a:rPr lang="en-US" sz="1400" dirty="0" err="1">
                <a:latin typeface="Century Gothic"/>
              </a:rPr>
              <a:t>Bwyta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prydau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bwyd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yn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rheolaidd</a:t>
            </a:r>
            <a:endParaRPr lang="en-US" sz="1400" dirty="0">
              <a:latin typeface="Century Gothic"/>
            </a:endParaRPr>
          </a:p>
          <a:p>
            <a:pPr algn="r">
              <a:lnSpc>
                <a:spcPct val="200000"/>
              </a:lnSpc>
            </a:pPr>
            <a:r>
              <a:rPr lang="en-US" sz="1400" dirty="0" err="1">
                <a:latin typeface="Century Gothic"/>
              </a:rPr>
              <a:t>Defnydd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positif</a:t>
            </a:r>
            <a:r>
              <a:rPr lang="en-US" sz="1400" dirty="0">
                <a:latin typeface="Century Gothic"/>
              </a:rPr>
              <a:t> o </a:t>
            </a:r>
            <a:r>
              <a:rPr lang="en-US" sz="1400" dirty="0" err="1">
                <a:latin typeface="Century Gothic"/>
              </a:rPr>
              <a:t>ffonau</a:t>
            </a:r>
            <a:r>
              <a:rPr lang="en-US" sz="1400" dirty="0">
                <a:latin typeface="Century Gothic"/>
              </a:rPr>
              <a:t> a </a:t>
            </a:r>
            <a:r>
              <a:rPr lang="en-US" sz="1400" dirty="0" err="1">
                <a:latin typeface="Century Gothic"/>
              </a:rPr>
              <a:t>chyfryngau</a:t>
            </a:r>
            <a:r>
              <a:rPr lang="en-US" sz="1400" dirty="0">
                <a:latin typeface="Century Gothic"/>
              </a:rPr>
              <a:t> </a:t>
            </a:r>
            <a:r>
              <a:rPr lang="en-US" sz="1400" dirty="0" err="1">
                <a:latin typeface="Century Gothic"/>
              </a:rPr>
              <a:t>cymdeithasol</a:t>
            </a:r>
            <a:endParaRPr lang="en-US" sz="1400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6904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FAF716-34CA-4276-81F3-B1FCD79786DF}"/>
              </a:ext>
            </a:extLst>
          </p:cNvPr>
          <p:cNvSpPr txBox="1"/>
          <p:nvPr/>
        </p:nvSpPr>
        <p:spPr>
          <a:xfrm>
            <a:off x="480604" y="732232"/>
            <a:ext cx="2601939" cy="350161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788" b="1" err="1">
                <a:solidFill>
                  <a:srgbClr val="538135"/>
                </a:solidFill>
                <a:latin typeface="Century Gothic"/>
              </a:rPr>
              <a:t>Pethau</a:t>
            </a:r>
            <a:r>
              <a:rPr lang="en-US" sz="1788" b="1">
                <a:solidFill>
                  <a:srgbClr val="538135"/>
                </a:solidFill>
                <a:latin typeface="Century Gothic"/>
              </a:rPr>
              <a:t> </a:t>
            </a:r>
            <a:r>
              <a:rPr lang="en-US" sz="1788" b="1" err="1">
                <a:solidFill>
                  <a:srgbClr val="538135"/>
                </a:solidFill>
                <a:latin typeface="Century Gothic"/>
              </a:rPr>
              <a:t>i'w</a:t>
            </a:r>
            <a:r>
              <a:rPr lang="en-US" sz="1788" b="1">
                <a:solidFill>
                  <a:srgbClr val="538135"/>
                </a:solidFill>
                <a:latin typeface="Century Gothic"/>
              </a:rPr>
              <a:t> </a:t>
            </a:r>
            <a:r>
              <a:rPr lang="en-US" sz="1788" b="1" err="1">
                <a:solidFill>
                  <a:srgbClr val="538135"/>
                </a:solidFill>
                <a:latin typeface="Century Gothic"/>
              </a:rPr>
              <a:t>hosgoi</a:t>
            </a:r>
          </a:p>
        </p:txBody>
      </p:sp>
      <p:pic>
        <p:nvPicPr>
          <p:cNvPr id="7" name="Picture 7" descr="A close up of a mans face&#10;&#10;Description generated with high confidence">
            <a:extLst>
              <a:ext uri="{FF2B5EF4-FFF2-40B4-BE49-F238E27FC236}">
                <a16:creationId xmlns:a16="http://schemas.microsoft.com/office/drawing/2014/main" id="{348EC54F-8997-4667-B380-0AE28B2CF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84" y="1591536"/>
            <a:ext cx="2229414" cy="2228850"/>
          </a:xfrm>
          <a:prstGeom prst="rect">
            <a:avLst/>
          </a:prstGeom>
        </p:spPr>
      </p:pic>
      <p:pic>
        <p:nvPicPr>
          <p:cNvPr id="9" name="Picture 9" descr="A close up of a mans face&#10;&#10;Description generated with high confidence">
            <a:extLst>
              <a:ext uri="{FF2B5EF4-FFF2-40B4-BE49-F238E27FC236}">
                <a16:creationId xmlns:a16="http://schemas.microsoft.com/office/drawing/2014/main" id="{F1BF5AA3-418A-4003-863F-CBF6E7644E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055" y="1591536"/>
            <a:ext cx="2229414" cy="2228850"/>
          </a:xfrm>
          <a:prstGeom prst="rect">
            <a:avLst/>
          </a:prstGeom>
        </p:spPr>
      </p:pic>
      <p:pic>
        <p:nvPicPr>
          <p:cNvPr id="11" name="Picture 11" descr="A close up of a mans face&#10;&#10;Description generated with high confidence">
            <a:extLst>
              <a:ext uri="{FF2B5EF4-FFF2-40B4-BE49-F238E27FC236}">
                <a16:creationId xmlns:a16="http://schemas.microsoft.com/office/drawing/2014/main" id="{59A0A1FC-82A1-4C6E-9966-0696EAA40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262" y="1591536"/>
            <a:ext cx="2229414" cy="2228850"/>
          </a:xfrm>
          <a:prstGeom prst="rect">
            <a:avLst/>
          </a:prstGeom>
        </p:spPr>
      </p:pic>
      <p:pic>
        <p:nvPicPr>
          <p:cNvPr id="13" name="Picture 15" descr="A close up of a mans face&#10;&#10;Description generated with high confidence">
            <a:extLst>
              <a:ext uri="{FF2B5EF4-FFF2-40B4-BE49-F238E27FC236}">
                <a16:creationId xmlns:a16="http://schemas.microsoft.com/office/drawing/2014/main" id="{56D48457-97CE-42B8-BB18-6E1D3068FC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547" y="1605243"/>
            <a:ext cx="2229414" cy="2228850"/>
          </a:xfrm>
          <a:prstGeom prst="rect">
            <a:avLst/>
          </a:prstGeom>
        </p:spPr>
      </p:pic>
      <p:pic>
        <p:nvPicPr>
          <p:cNvPr id="17" name="Picture 17" descr="A close up of a mans face&#10;&#10;Description generated with high confidence">
            <a:extLst>
              <a:ext uri="{FF2B5EF4-FFF2-40B4-BE49-F238E27FC236}">
                <a16:creationId xmlns:a16="http://schemas.microsoft.com/office/drawing/2014/main" id="{B2186D34-F681-4C58-9D8B-4BC2881F1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2568" y="3839170"/>
            <a:ext cx="2229414" cy="2228850"/>
          </a:xfrm>
          <a:prstGeom prst="rect">
            <a:avLst/>
          </a:prstGeom>
        </p:spPr>
      </p:pic>
      <p:pic>
        <p:nvPicPr>
          <p:cNvPr id="19" name="Picture 19" descr="A close up of a mans face&#10;&#10;Description generated with high confidence">
            <a:extLst>
              <a:ext uri="{FF2B5EF4-FFF2-40B4-BE49-F238E27FC236}">
                <a16:creationId xmlns:a16="http://schemas.microsoft.com/office/drawing/2014/main" id="{DD5F5BDD-8DF9-441B-BD29-F493474622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134" y="3839170"/>
            <a:ext cx="2229414" cy="2228850"/>
          </a:xfrm>
          <a:prstGeom prst="rect">
            <a:avLst/>
          </a:prstGeom>
        </p:spPr>
      </p:pic>
      <p:pic>
        <p:nvPicPr>
          <p:cNvPr id="21" name="Picture 21" descr="A close up of a mans face&#10;&#10;Description generated with high confidence">
            <a:extLst>
              <a:ext uri="{FF2B5EF4-FFF2-40B4-BE49-F238E27FC236}">
                <a16:creationId xmlns:a16="http://schemas.microsoft.com/office/drawing/2014/main" id="{6DBDDD1B-CFA1-48DF-A81C-509D4C425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41" y="3839170"/>
            <a:ext cx="2229414" cy="2228850"/>
          </a:xfrm>
          <a:prstGeom prst="rect">
            <a:avLst/>
          </a:prstGeom>
        </p:spPr>
      </p:pic>
      <p:pic>
        <p:nvPicPr>
          <p:cNvPr id="23" name="Picture 23" descr="A close up of a mans face&#10;&#10;Description generated with high confidence">
            <a:extLst>
              <a:ext uri="{FF2B5EF4-FFF2-40B4-BE49-F238E27FC236}">
                <a16:creationId xmlns:a16="http://schemas.microsoft.com/office/drawing/2014/main" id="{60FCCF3F-5BA2-4680-AE4B-9F5FABB7E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7059" y="3827888"/>
            <a:ext cx="2229414" cy="222885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21B3B64-08A7-4EC7-9F99-3D1584D7F5E4}"/>
              </a:ext>
            </a:extLst>
          </p:cNvPr>
          <p:cNvSpPr txBox="1"/>
          <p:nvPr/>
        </p:nvSpPr>
        <p:spPr>
          <a:xfrm>
            <a:off x="650246" y="1876028"/>
            <a:ext cx="4002143" cy="4014562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1600" b="1" dirty="0">
                <a:latin typeface="Century Gothic"/>
              </a:rPr>
              <a:t>Bod </a:t>
            </a:r>
            <a:r>
              <a:rPr lang="en-US" sz="1600" b="1" dirty="0" err="1">
                <a:latin typeface="Century Gothic"/>
              </a:rPr>
              <a:t>yn</a:t>
            </a:r>
            <a:r>
              <a:rPr lang="en-US" sz="1600" b="1" dirty="0">
                <a:latin typeface="Century Gothic"/>
              </a:rPr>
              <a:t> </a:t>
            </a:r>
            <a:r>
              <a:rPr lang="en-US" sz="1600" b="1" dirty="0" err="1">
                <a:latin typeface="Century Gothic"/>
              </a:rPr>
              <a:t>galed</a:t>
            </a:r>
            <a:r>
              <a:rPr lang="en-US" sz="1600" b="1" dirty="0">
                <a:latin typeface="Century Gothic"/>
              </a:rPr>
              <a:t> </a:t>
            </a:r>
            <a:r>
              <a:rPr lang="en-US" sz="1600" b="1" dirty="0" err="1">
                <a:latin typeface="Century Gothic"/>
              </a:rPr>
              <a:t>ar</a:t>
            </a:r>
            <a:r>
              <a:rPr lang="en-US" sz="1600" b="1" dirty="0">
                <a:latin typeface="Century Gothic"/>
              </a:rPr>
              <a:t> </a:t>
            </a:r>
            <a:r>
              <a:rPr lang="en-US" sz="1600" b="1" dirty="0" err="1">
                <a:latin typeface="Century Gothic"/>
              </a:rPr>
              <a:t>eich</a:t>
            </a:r>
            <a:r>
              <a:rPr lang="en-US" sz="1600" b="1" dirty="0">
                <a:latin typeface="Century Gothic"/>
              </a:rPr>
              <a:t> </a:t>
            </a:r>
            <a:r>
              <a:rPr lang="en-US" sz="1600" b="1" dirty="0" err="1">
                <a:latin typeface="Century Gothic"/>
              </a:rPr>
              <a:t>hun</a:t>
            </a:r>
            <a:endParaRPr lang="en-US" sz="1600" b="1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600" b="1" dirty="0" err="1">
                <a:latin typeface="Century Gothic"/>
                <a:cs typeface="Calibri"/>
              </a:rPr>
              <a:t>Ffocysu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ar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bethau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negyddol</a:t>
            </a:r>
            <a:endParaRPr lang="en-US" sz="1600" b="1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600" b="1" dirty="0" err="1">
                <a:latin typeface="Century Gothic"/>
                <a:cs typeface="Calibri"/>
              </a:rPr>
              <a:t>Teimlo'n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euog</a:t>
            </a:r>
            <a:r>
              <a:rPr lang="en-US" sz="1600" b="1" dirty="0">
                <a:latin typeface="Century Gothic"/>
                <a:cs typeface="Calibri"/>
              </a:rPr>
              <a:t> am </a:t>
            </a:r>
            <a:r>
              <a:rPr lang="en-US" sz="1600" b="1" dirty="0" err="1">
                <a:latin typeface="Century Gothic"/>
                <a:cs typeface="Calibri"/>
              </a:rPr>
              <a:t>dreulio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amser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eich</a:t>
            </a:r>
            <a:r>
              <a:rPr lang="en-US" sz="1600" b="1" dirty="0">
                <a:latin typeface="Century Gothic"/>
                <a:cs typeface="Calibri"/>
              </a:rPr>
              <a:t> pen </a:t>
            </a:r>
            <a:r>
              <a:rPr lang="en-US" sz="1600" b="1" dirty="0" err="1">
                <a:latin typeface="Century Gothic"/>
                <a:cs typeface="Calibri"/>
              </a:rPr>
              <a:t>eich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hun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neu</a:t>
            </a:r>
            <a:r>
              <a:rPr lang="en-US" sz="1600" b="1" dirty="0">
                <a:latin typeface="Century Gothic"/>
                <a:cs typeface="Calibri"/>
              </a:rPr>
              <a:t> am </a:t>
            </a:r>
            <a:r>
              <a:rPr lang="en-US" sz="1600" b="1" dirty="0" err="1">
                <a:latin typeface="Century Gothic"/>
                <a:cs typeface="Calibri"/>
              </a:rPr>
              <a:t>fynd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allan</a:t>
            </a:r>
            <a:endParaRPr lang="en-US" sz="1600" b="1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600" b="1" dirty="0" err="1">
                <a:latin typeface="Century Gothic"/>
                <a:cs typeface="Calibri"/>
              </a:rPr>
              <a:t>Cymryd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pethau'n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bersonol</a:t>
            </a:r>
            <a:endParaRPr lang="en-US" sz="1600" b="1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600" b="1" dirty="0" err="1">
                <a:latin typeface="Century Gothic"/>
                <a:cs typeface="Calibri"/>
              </a:rPr>
              <a:t>Aros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yn</a:t>
            </a:r>
            <a:r>
              <a:rPr lang="en-US" sz="1600" b="1" dirty="0">
                <a:latin typeface="Century Gothic"/>
                <a:cs typeface="Calibri"/>
              </a:rPr>
              <a:t> y </a:t>
            </a:r>
            <a:r>
              <a:rPr lang="en-US" sz="1600" b="1" dirty="0" err="1">
                <a:latin typeface="Century Gothic"/>
                <a:cs typeface="Calibri"/>
              </a:rPr>
              <a:t>gwely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drwy'r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dydd</a:t>
            </a:r>
            <a:endParaRPr lang="en-US" sz="1600" b="1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600" b="1" dirty="0">
                <a:latin typeface="Century Gothic"/>
                <a:cs typeface="Calibri"/>
              </a:rPr>
              <a:t>Bod </a:t>
            </a:r>
            <a:r>
              <a:rPr lang="en-US" sz="1600" b="1" dirty="0" err="1">
                <a:latin typeface="Century Gothic"/>
                <a:cs typeface="Calibri"/>
              </a:rPr>
              <a:t>ar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eich</a:t>
            </a:r>
            <a:r>
              <a:rPr lang="en-US" sz="1600" b="1" dirty="0">
                <a:latin typeface="Century Gothic"/>
                <a:cs typeface="Calibri"/>
              </a:rPr>
              <a:t> pen </a:t>
            </a:r>
            <a:r>
              <a:rPr lang="en-US" sz="1600" b="1" dirty="0" err="1">
                <a:latin typeface="Century Gothic"/>
                <a:cs typeface="Calibri"/>
              </a:rPr>
              <a:t>eich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hun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drwy'r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dydd</a:t>
            </a:r>
            <a:endParaRPr lang="en-US" sz="1600" b="1" dirty="0">
              <a:latin typeface="Century Gothic"/>
              <a:cs typeface="Calibri"/>
            </a:endParaRPr>
          </a:p>
          <a:p>
            <a:pPr>
              <a:lnSpc>
                <a:spcPct val="200000"/>
              </a:lnSpc>
            </a:pPr>
            <a:r>
              <a:rPr lang="en-US" sz="1600" b="1" dirty="0">
                <a:latin typeface="Century Gothic"/>
                <a:cs typeface="Calibri"/>
              </a:rPr>
              <a:t>Bod </a:t>
            </a:r>
            <a:r>
              <a:rPr lang="en-US" sz="1600" b="1" dirty="0" err="1">
                <a:latin typeface="Century Gothic"/>
                <a:cs typeface="Calibri"/>
              </a:rPr>
              <a:t>yn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anghymdeithasol</a:t>
            </a:r>
            <a:endParaRPr lang="en-US" sz="1600" b="1" dirty="0">
              <a:latin typeface="Century Gothic"/>
              <a:cs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A5D78-9C89-4A61-AF5F-FAC353B9557A}"/>
              </a:ext>
            </a:extLst>
          </p:cNvPr>
          <p:cNvSpPr/>
          <p:nvPr/>
        </p:nvSpPr>
        <p:spPr>
          <a:xfrm>
            <a:off x="294085" y="288758"/>
            <a:ext cx="9254176" cy="62371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CD3D52-A4BA-4ADA-BD38-1EC93BC64CA3}"/>
              </a:ext>
            </a:extLst>
          </p:cNvPr>
          <p:cNvSpPr txBox="1"/>
          <p:nvPr/>
        </p:nvSpPr>
        <p:spPr>
          <a:xfrm>
            <a:off x="4652389" y="1876028"/>
            <a:ext cx="4761118" cy="3522119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1600" b="1" dirty="0" err="1">
                <a:latin typeface="Century Gothic"/>
              </a:rPr>
              <a:t>Defnydd</a:t>
            </a:r>
            <a:r>
              <a:rPr lang="en-US" sz="1600" b="1" dirty="0">
                <a:latin typeface="Century Gothic"/>
              </a:rPr>
              <a:t> </a:t>
            </a:r>
            <a:r>
              <a:rPr lang="en-US" sz="1600" b="1" dirty="0" err="1">
                <a:latin typeface="Century Gothic"/>
              </a:rPr>
              <a:t>negyddol</a:t>
            </a:r>
            <a:r>
              <a:rPr lang="en-US" sz="1600" b="1" dirty="0">
                <a:latin typeface="Century Gothic"/>
              </a:rPr>
              <a:t> </a:t>
            </a:r>
            <a:r>
              <a:rPr lang="en-US" sz="1600" b="1" dirty="0" err="1">
                <a:latin typeface="Century Gothic"/>
              </a:rPr>
              <a:t>o'r</a:t>
            </a:r>
            <a:r>
              <a:rPr lang="en-US" sz="1600" b="1" dirty="0">
                <a:latin typeface="Century Gothic"/>
              </a:rPr>
              <a:t> </a:t>
            </a:r>
            <a:r>
              <a:rPr lang="en-US" sz="1600" b="1" dirty="0" err="1">
                <a:latin typeface="Century Gothic"/>
              </a:rPr>
              <a:t>cyfryngau</a:t>
            </a:r>
            <a:r>
              <a:rPr lang="en-US" sz="1600" b="1" dirty="0">
                <a:latin typeface="Century Gothic"/>
              </a:rPr>
              <a:t> </a:t>
            </a:r>
            <a:r>
              <a:rPr lang="en-US" sz="1600" b="1" dirty="0" err="1">
                <a:latin typeface="Century Gothic"/>
              </a:rPr>
              <a:t>cymdeithasol</a:t>
            </a:r>
            <a:endParaRPr lang="en-US" sz="1600" b="1" dirty="0">
              <a:latin typeface="Century Gothic"/>
              <a:cs typeface="Calibri"/>
            </a:endParaRPr>
          </a:p>
          <a:p>
            <a:pPr algn="r">
              <a:lnSpc>
                <a:spcPct val="200000"/>
              </a:lnSpc>
            </a:pPr>
            <a:r>
              <a:rPr lang="en-US" sz="1600" b="1" dirty="0" err="1">
                <a:latin typeface="Century Gothic"/>
                <a:cs typeface="Calibri"/>
              </a:rPr>
              <a:t>Cymharu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eich</a:t>
            </a:r>
            <a:r>
              <a:rPr lang="en-US" sz="1600" b="1" dirty="0">
                <a:latin typeface="Century Gothic"/>
                <a:cs typeface="Calibri"/>
              </a:rPr>
              <a:t> </a:t>
            </a:r>
            <a:r>
              <a:rPr lang="en-US" sz="1600" b="1" dirty="0" err="1">
                <a:latin typeface="Century Gothic"/>
                <a:cs typeface="Calibri"/>
              </a:rPr>
              <a:t>hun</a:t>
            </a:r>
            <a:r>
              <a:rPr lang="en-US" sz="1600" b="1" dirty="0">
                <a:latin typeface="Century Gothic"/>
                <a:cs typeface="Calibri"/>
              </a:rPr>
              <a:t> </a:t>
            </a:r>
            <a:r>
              <a:rPr lang="en-US" sz="1600" b="1" dirty="0" err="1">
                <a:latin typeface="Century Gothic"/>
                <a:cs typeface="Calibri"/>
              </a:rPr>
              <a:t>i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bobl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eraill</a:t>
            </a:r>
            <a:endParaRPr lang="en-US" sz="1600" b="1" dirty="0">
              <a:latin typeface="Century Gothic"/>
              <a:cs typeface="Calibri"/>
            </a:endParaRPr>
          </a:p>
          <a:p>
            <a:pPr algn="r">
              <a:lnSpc>
                <a:spcPct val="200000"/>
              </a:lnSpc>
            </a:pPr>
            <a:r>
              <a:rPr lang="en-US" sz="1600" b="1" dirty="0" err="1">
                <a:latin typeface="Century Gothic"/>
                <a:cs typeface="Calibri"/>
              </a:rPr>
              <a:t>Poeni'n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ormodol</a:t>
            </a:r>
            <a:endParaRPr lang="en-US" sz="1600" b="1" dirty="0">
              <a:latin typeface="Century Gothic"/>
              <a:cs typeface="Calibri"/>
            </a:endParaRPr>
          </a:p>
          <a:p>
            <a:pPr algn="r">
              <a:lnSpc>
                <a:spcPct val="200000"/>
              </a:lnSpc>
            </a:pPr>
            <a:r>
              <a:rPr lang="en-US" sz="1600" b="1" dirty="0" err="1">
                <a:latin typeface="Century Gothic"/>
                <a:cs typeface="Calibri"/>
              </a:rPr>
              <a:t>Cadw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pethau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 smtClean="0">
                <a:latin typeface="Century Gothic"/>
                <a:cs typeface="Calibri"/>
              </a:rPr>
              <a:t>i'ch</a:t>
            </a:r>
            <a:r>
              <a:rPr lang="en-US" sz="1600" b="1" dirty="0" smtClean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hunan</a:t>
            </a:r>
            <a:endParaRPr lang="en-US" sz="1600" b="1" dirty="0">
              <a:latin typeface="Century Gothic"/>
              <a:cs typeface="Calibri"/>
            </a:endParaRPr>
          </a:p>
          <a:p>
            <a:pPr algn="r">
              <a:lnSpc>
                <a:spcPct val="200000"/>
              </a:lnSpc>
            </a:pPr>
            <a:r>
              <a:rPr lang="en-US" sz="1600" b="1" dirty="0" err="1">
                <a:latin typeface="Century Gothic"/>
                <a:cs typeface="Calibri"/>
              </a:rPr>
              <a:t>Cymryd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eich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dicter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allan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ar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bobl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eraill</a:t>
            </a:r>
            <a:endParaRPr lang="en-US" sz="1600" b="1" dirty="0">
              <a:latin typeface="Century Gothic"/>
              <a:cs typeface="Calibri"/>
            </a:endParaRPr>
          </a:p>
          <a:p>
            <a:pPr algn="r">
              <a:lnSpc>
                <a:spcPct val="200000"/>
              </a:lnSpc>
            </a:pPr>
            <a:r>
              <a:rPr lang="en-US" sz="1600" b="1" dirty="0" err="1">
                <a:latin typeface="Century Gothic"/>
                <a:cs typeface="Calibri"/>
              </a:rPr>
              <a:t>Anafu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eich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hunan</a:t>
            </a:r>
            <a:endParaRPr lang="en-US" sz="1600" b="1" dirty="0">
              <a:latin typeface="Century Gothic"/>
              <a:cs typeface="Calibri"/>
            </a:endParaRPr>
          </a:p>
          <a:p>
            <a:pPr algn="r">
              <a:lnSpc>
                <a:spcPct val="200000"/>
              </a:lnSpc>
            </a:pPr>
            <a:r>
              <a:rPr lang="en-US" sz="1600" b="1" dirty="0" err="1">
                <a:latin typeface="Century Gothic"/>
                <a:cs typeface="Calibri"/>
              </a:rPr>
              <a:t>Ysmygu</a:t>
            </a:r>
            <a:r>
              <a:rPr lang="en-US" sz="1600" b="1" dirty="0">
                <a:latin typeface="Century Gothic"/>
                <a:cs typeface="Calibri"/>
              </a:rPr>
              <a:t>, </a:t>
            </a:r>
            <a:r>
              <a:rPr lang="en-US" sz="1600" b="1" dirty="0" err="1">
                <a:latin typeface="Century Gothic"/>
                <a:cs typeface="Calibri"/>
              </a:rPr>
              <a:t>yfed</a:t>
            </a:r>
            <a:r>
              <a:rPr lang="en-US" sz="1600" b="1" dirty="0">
                <a:latin typeface="Century Gothic"/>
                <a:cs typeface="Calibri"/>
              </a:rPr>
              <a:t> alcohol, </a:t>
            </a:r>
            <a:r>
              <a:rPr lang="en-US" sz="1600" b="1" dirty="0" err="1">
                <a:latin typeface="Century Gothic"/>
                <a:cs typeface="Calibri"/>
              </a:rPr>
              <a:t>cymryd</a:t>
            </a:r>
            <a:r>
              <a:rPr lang="en-US" sz="1600" b="1" dirty="0">
                <a:latin typeface="Century Gothic"/>
                <a:cs typeface="Calibri"/>
              </a:rPr>
              <a:t> </a:t>
            </a:r>
            <a:r>
              <a:rPr lang="en-US" sz="1600" b="1" dirty="0" err="1">
                <a:latin typeface="Century Gothic"/>
                <a:cs typeface="Calibri"/>
              </a:rPr>
              <a:t>cyffuriau</a:t>
            </a:r>
            <a:endParaRPr lang="en-US" sz="1600" b="1" dirty="0">
              <a:latin typeface="Century 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1153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close up of a logo&#10;&#10;Description generated with high confidence">
            <a:extLst>
              <a:ext uri="{FF2B5EF4-FFF2-40B4-BE49-F238E27FC236}">
                <a16:creationId xmlns:a16="http://schemas.microsoft.com/office/drawing/2014/main" id="{EA85C897-F042-4AD0-9B15-A0ECFF758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84" y="279135"/>
            <a:ext cx="9263801" cy="61312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E6A5D78-9C89-4A61-AF5F-FAC353B9557A}"/>
              </a:ext>
            </a:extLst>
          </p:cNvPr>
          <p:cNvSpPr/>
          <p:nvPr/>
        </p:nvSpPr>
        <p:spPr>
          <a:xfrm>
            <a:off x="294084" y="279134"/>
            <a:ext cx="9263801" cy="61312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9F2875-9DA9-4CE5-8A4E-B4FC548F6EC3}"/>
              </a:ext>
            </a:extLst>
          </p:cNvPr>
          <p:cNvSpPr/>
          <p:nvPr/>
        </p:nvSpPr>
        <p:spPr>
          <a:xfrm>
            <a:off x="1145671" y="1058780"/>
            <a:ext cx="7397917" cy="45088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1B3B64-08A7-4EC7-9F99-3D1584D7F5E4}"/>
              </a:ext>
            </a:extLst>
          </p:cNvPr>
          <p:cNvSpPr txBox="1"/>
          <p:nvPr/>
        </p:nvSpPr>
        <p:spPr>
          <a:xfrm>
            <a:off x="1211380" y="1249358"/>
            <a:ext cx="7181850" cy="4127669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63" b="1" dirty="0" err="1">
                <a:latin typeface="Century Gothic"/>
              </a:rPr>
              <a:t>Pethau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rwy'n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gwybod</a:t>
            </a:r>
            <a:r>
              <a:rPr lang="en-US" sz="1463" b="1" dirty="0">
                <a:latin typeface="Century Gothic"/>
              </a:rPr>
              <a:t> a </a:t>
            </a:r>
            <a:r>
              <a:rPr lang="en-US" sz="1463" b="1" dirty="0" err="1">
                <a:latin typeface="Century Gothic"/>
              </a:rPr>
              <a:t>fydd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yn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gwneud</a:t>
            </a:r>
            <a:r>
              <a:rPr lang="en-US" sz="1463" b="1" dirty="0">
                <a:latin typeface="Century Gothic"/>
              </a:rPr>
              <a:t> </a:t>
            </a:r>
            <a:r>
              <a:rPr lang="en-US" sz="1463" b="1" dirty="0" err="1">
                <a:latin typeface="Century Gothic"/>
              </a:rPr>
              <a:t>i</a:t>
            </a:r>
            <a:r>
              <a:rPr lang="en-US" sz="1463" b="1" dirty="0">
                <a:latin typeface="Century Gothic"/>
              </a:rPr>
              <a:t> mi </a:t>
            </a:r>
            <a:r>
              <a:rPr lang="en-US" sz="1463" b="1" dirty="0" err="1">
                <a:latin typeface="Century Gothic"/>
              </a:rPr>
              <a:t>deimlo'n</a:t>
            </a:r>
            <a:r>
              <a:rPr lang="en-US" sz="1463" b="1" dirty="0">
                <a:latin typeface="Century Gothic"/>
              </a:rPr>
              <a:t> well, </a:t>
            </a:r>
            <a:r>
              <a:rPr lang="en-US" sz="1463" b="1" dirty="0" err="1">
                <a:latin typeface="Century Gothic"/>
              </a:rPr>
              <a:t>ond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dydw</a:t>
            </a:r>
            <a:r>
              <a:rPr lang="en-US" sz="1463" b="1" dirty="0">
                <a:latin typeface="Century Gothic"/>
              </a:rPr>
              <a:t> </a:t>
            </a:r>
            <a:r>
              <a:rPr lang="en-US" sz="1463" b="1" dirty="0" err="1">
                <a:latin typeface="Century Gothic"/>
              </a:rPr>
              <a:t>i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ddim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yn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gwneud</a:t>
            </a:r>
            <a:r>
              <a:rPr lang="en-US" sz="1463" b="1" dirty="0">
                <a:latin typeface="Century Gothic"/>
              </a:rPr>
              <a:t> (</a:t>
            </a:r>
            <a:r>
              <a:rPr lang="en-US" sz="1463" b="1" i="1" dirty="0" err="1">
                <a:latin typeface="Century Gothic"/>
              </a:rPr>
              <a:t>llawer</a:t>
            </a:r>
            <a:r>
              <a:rPr lang="en-US" sz="1463" b="1" i="1" dirty="0">
                <a:latin typeface="Century Gothic"/>
              </a:rPr>
              <a:t> </a:t>
            </a:r>
            <a:r>
              <a:rPr lang="en-US" sz="1463" b="1" i="1" dirty="0" err="1">
                <a:latin typeface="Century Gothic"/>
              </a:rPr>
              <a:t>ohono</a:t>
            </a:r>
            <a:r>
              <a:rPr lang="en-US" sz="1463" b="1" dirty="0">
                <a:latin typeface="Century Gothic"/>
              </a:rPr>
              <a:t>) </a:t>
            </a:r>
            <a:r>
              <a:rPr lang="en-US" sz="1463" b="1" dirty="0" err="1">
                <a:latin typeface="Century Gothic"/>
              </a:rPr>
              <a:t>ar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hyn</a:t>
            </a:r>
            <a:r>
              <a:rPr lang="en-US" sz="1463" b="1" dirty="0">
                <a:latin typeface="Century Gothic"/>
              </a:rPr>
              <a:t> o </a:t>
            </a:r>
            <a:r>
              <a:rPr lang="en-US" sz="1463" b="1" dirty="0" err="1">
                <a:latin typeface="Century Gothic"/>
              </a:rPr>
              <a:t>bryd</a:t>
            </a:r>
            <a:r>
              <a:rPr lang="en-US" sz="1463" b="1" dirty="0">
                <a:latin typeface="Century Gothic"/>
              </a:rPr>
              <a:t>:</a:t>
            </a:r>
            <a:endParaRPr lang="en-US" sz="1463" dirty="0"/>
          </a:p>
          <a:p>
            <a:pPr>
              <a:lnSpc>
                <a:spcPct val="150000"/>
              </a:lnSpc>
            </a:pPr>
            <a:r>
              <a:rPr lang="en-US" sz="1463" b="1" dirty="0">
                <a:latin typeface="Century Gothic"/>
              </a:rPr>
              <a:t>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1463" b="1" dirty="0">
                <a:latin typeface="Century Gothic"/>
              </a:rPr>
              <a:t>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1463" b="1" dirty="0" err="1">
                <a:latin typeface="Century Gothic"/>
              </a:rPr>
              <a:t>Pethau</a:t>
            </a:r>
            <a:r>
              <a:rPr lang="en-US" sz="1463" b="1" dirty="0">
                <a:latin typeface="Century Gothic"/>
              </a:rPr>
              <a:t> y </a:t>
            </a:r>
            <a:r>
              <a:rPr lang="en-US" sz="1463" b="1" dirty="0" err="1">
                <a:latin typeface="Century Gothic"/>
              </a:rPr>
              <a:t>dylwn</a:t>
            </a:r>
            <a:r>
              <a:rPr lang="en-US" sz="1463" b="1" dirty="0">
                <a:latin typeface="Century Gothic"/>
              </a:rPr>
              <a:t> </a:t>
            </a:r>
            <a:r>
              <a:rPr lang="en-US" sz="1463" b="1" dirty="0" err="1">
                <a:latin typeface="Century Gothic"/>
              </a:rPr>
              <a:t>i</a:t>
            </a:r>
            <a:r>
              <a:rPr lang="en-US" sz="1463" b="1" dirty="0">
                <a:latin typeface="Century Gothic"/>
              </a:rPr>
              <a:t> </a:t>
            </a:r>
            <a:r>
              <a:rPr lang="en-US" sz="1463" b="1" dirty="0" err="1">
                <a:latin typeface="Century Gothic"/>
              </a:rPr>
              <a:t>osgoi</a:t>
            </a:r>
            <a:r>
              <a:rPr lang="en-US" sz="1463" b="1" dirty="0">
                <a:latin typeface="Century Gothic"/>
              </a:rPr>
              <a:t> </a:t>
            </a:r>
            <a:r>
              <a:rPr lang="en-US" sz="1463" b="1" dirty="0" err="1">
                <a:latin typeface="Century Gothic"/>
              </a:rPr>
              <a:t>achos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maen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nhw'n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gwneud</a:t>
            </a:r>
            <a:r>
              <a:rPr lang="en-US" sz="1463" b="1" dirty="0">
                <a:latin typeface="Century Gothic"/>
              </a:rPr>
              <a:t> </a:t>
            </a:r>
            <a:r>
              <a:rPr lang="en-US" sz="1463" b="1" dirty="0" err="1">
                <a:latin typeface="Century Gothic"/>
              </a:rPr>
              <a:t>i</a:t>
            </a:r>
            <a:r>
              <a:rPr lang="en-US" sz="1463" b="1" dirty="0">
                <a:latin typeface="Century Gothic"/>
              </a:rPr>
              <a:t> fi </a:t>
            </a:r>
            <a:r>
              <a:rPr lang="en-US" sz="1463" b="1" dirty="0" err="1">
                <a:latin typeface="Century Gothic"/>
              </a:rPr>
              <a:t>deimlo'n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wael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neu'n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waeth</a:t>
            </a:r>
            <a:r>
              <a:rPr lang="en-US" sz="1463" b="1" dirty="0">
                <a:latin typeface="Century Gothic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463" b="1" dirty="0">
                <a:latin typeface="Century Gothic"/>
              </a:rPr>
              <a:t>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1463" b="1" dirty="0">
                <a:latin typeface="Century Gothic"/>
              </a:rPr>
              <a:t>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96945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6A5D78-9C89-4A61-AF5F-FAC353B9557A}"/>
              </a:ext>
            </a:extLst>
          </p:cNvPr>
          <p:cNvSpPr/>
          <p:nvPr/>
        </p:nvSpPr>
        <p:spPr>
          <a:xfrm>
            <a:off x="294085" y="317635"/>
            <a:ext cx="9311928" cy="6189044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pic>
        <p:nvPicPr>
          <p:cNvPr id="5" name="Picture 5" descr="A close up of a logo&#10;&#10;Description generated with high confidence">
            <a:extLst>
              <a:ext uri="{FF2B5EF4-FFF2-40B4-BE49-F238E27FC236}">
                <a16:creationId xmlns:a16="http://schemas.microsoft.com/office/drawing/2014/main" id="{B7C1C4C9-F759-418C-9E5D-F1489440A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846768" y="-1207357"/>
            <a:ext cx="6189042" cy="923903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89F2875-9DA9-4CE5-8A4E-B4FC548F6EC3}"/>
              </a:ext>
            </a:extLst>
          </p:cNvPr>
          <p:cNvSpPr/>
          <p:nvPr/>
        </p:nvSpPr>
        <p:spPr>
          <a:xfrm>
            <a:off x="952802" y="1097280"/>
            <a:ext cx="7546305" cy="48030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FAF716-34CA-4276-81F3-B1FCD79786DF}"/>
              </a:ext>
            </a:extLst>
          </p:cNvPr>
          <p:cNvSpPr txBox="1"/>
          <p:nvPr/>
        </p:nvSpPr>
        <p:spPr>
          <a:xfrm>
            <a:off x="952802" y="1141866"/>
            <a:ext cx="2601939" cy="350161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Cynllun</a:t>
            </a:r>
            <a:r>
              <a:rPr lang="en-US" sz="1788" b="1" dirty="0">
                <a:solidFill>
                  <a:srgbClr val="538135"/>
                </a:solidFill>
                <a:latin typeface="Century Gothic"/>
              </a:rPr>
              <a:t> </a:t>
            </a:r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gofal</a:t>
            </a:r>
            <a:r>
              <a:rPr lang="en-US" sz="1788" b="1" dirty="0">
                <a:solidFill>
                  <a:srgbClr val="538135"/>
                </a:solidFill>
                <a:latin typeface="Century Gothic"/>
              </a:rPr>
              <a:t> </a:t>
            </a:r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dyddiol</a:t>
            </a:r>
            <a:endParaRPr lang="en-US" sz="1788" b="1" dirty="0">
              <a:solidFill>
                <a:srgbClr val="538135"/>
              </a:solidFill>
              <a:latin typeface="Century Gothic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1B3B64-08A7-4EC7-9F99-3D1584D7F5E4}"/>
              </a:ext>
            </a:extLst>
          </p:cNvPr>
          <p:cNvSpPr txBox="1"/>
          <p:nvPr/>
        </p:nvSpPr>
        <p:spPr>
          <a:xfrm>
            <a:off x="1102613" y="1536612"/>
            <a:ext cx="7079044" cy="4127669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63" b="1" dirty="0" err="1">
                <a:latin typeface="Century Gothic"/>
              </a:rPr>
              <a:t>Pethau</a:t>
            </a:r>
            <a:r>
              <a:rPr lang="en-US" sz="1463" b="1" dirty="0">
                <a:latin typeface="Century Gothic"/>
              </a:rPr>
              <a:t> y </a:t>
            </a:r>
            <a:r>
              <a:rPr lang="en-US" sz="1463" b="1" dirty="0" err="1">
                <a:latin typeface="Century Gothic"/>
              </a:rPr>
              <a:t>gallaf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i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wneud</a:t>
            </a:r>
            <a:r>
              <a:rPr lang="en-US" sz="1463" b="1" dirty="0">
                <a:latin typeface="Century Gothic"/>
              </a:rPr>
              <a:t> bob </a:t>
            </a:r>
            <a:r>
              <a:rPr lang="en-US" sz="1463" b="1" dirty="0" err="1">
                <a:latin typeface="Century Gothic"/>
              </a:rPr>
              <a:t>dydd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er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mwyn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fy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helpu</a:t>
            </a:r>
            <a:r>
              <a:rPr lang="en-US" sz="1463" b="1" dirty="0">
                <a:latin typeface="Century Gothic"/>
              </a:rPr>
              <a:t> </a:t>
            </a:r>
            <a:r>
              <a:rPr lang="en-US" sz="1463" b="1" dirty="0" err="1">
                <a:latin typeface="Century Gothic"/>
              </a:rPr>
              <a:t>i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deimlo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cystal</a:t>
            </a:r>
            <a:r>
              <a:rPr lang="en-US" sz="1463" b="1" dirty="0">
                <a:latin typeface="Century Gothic"/>
              </a:rPr>
              <a:t> â </a:t>
            </a:r>
            <a:r>
              <a:rPr lang="en-US" sz="1463" b="1" dirty="0" err="1">
                <a:latin typeface="Century Gothic"/>
              </a:rPr>
              <a:t>phosib</a:t>
            </a:r>
            <a:r>
              <a:rPr lang="en-US" sz="1463" b="1" dirty="0">
                <a:latin typeface="Century Gothic"/>
              </a:rPr>
              <a:t>:</a:t>
            </a:r>
            <a:endParaRPr lang="en-US" sz="1463" dirty="0"/>
          </a:p>
          <a:p>
            <a:pPr>
              <a:lnSpc>
                <a:spcPct val="150000"/>
              </a:lnSpc>
            </a:pPr>
            <a:r>
              <a:rPr lang="en-US" sz="1463" b="1" dirty="0" smtClean="0">
                <a:latin typeface="Century Gothic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sz="1463" b="1" dirty="0">
              <a:latin typeface="Century Gothic"/>
            </a:endParaRPr>
          </a:p>
          <a:p>
            <a:pPr>
              <a:lnSpc>
                <a:spcPct val="150000"/>
              </a:lnSpc>
            </a:pPr>
            <a:endParaRPr lang="en-US" sz="1463" b="1" dirty="0">
              <a:latin typeface="Century Gothic"/>
            </a:endParaRPr>
          </a:p>
          <a:p>
            <a:pPr>
              <a:lnSpc>
                <a:spcPct val="150000"/>
              </a:lnSpc>
            </a:pPr>
            <a:r>
              <a:rPr lang="en-US" sz="1463" b="1" dirty="0" err="1">
                <a:latin typeface="Century Gothic"/>
              </a:rPr>
              <a:t>Pethau</a:t>
            </a:r>
            <a:r>
              <a:rPr lang="en-US" sz="1463" b="1" dirty="0">
                <a:latin typeface="Century Gothic"/>
              </a:rPr>
              <a:t> y </a:t>
            </a:r>
            <a:r>
              <a:rPr lang="en-US" sz="1463" b="1" dirty="0" err="1">
                <a:latin typeface="Century Gothic"/>
              </a:rPr>
              <a:t>dylwn</a:t>
            </a:r>
            <a:r>
              <a:rPr lang="en-US" sz="1463" b="1" dirty="0">
                <a:latin typeface="Century Gothic"/>
              </a:rPr>
              <a:t> </a:t>
            </a:r>
            <a:r>
              <a:rPr lang="en-US" sz="1463" b="1" dirty="0" err="1">
                <a:latin typeface="Century Gothic"/>
              </a:rPr>
              <a:t>wneud</a:t>
            </a:r>
            <a:r>
              <a:rPr lang="en-US" sz="1463" b="1" dirty="0">
                <a:latin typeface="Century Gothic"/>
              </a:rPr>
              <a:t>, </a:t>
            </a:r>
            <a:r>
              <a:rPr lang="en-US" sz="1463" b="1" dirty="0" err="1">
                <a:latin typeface="Century Gothic"/>
              </a:rPr>
              <a:t>ond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yn</a:t>
            </a:r>
            <a:r>
              <a:rPr lang="en-US" sz="1463" b="1" dirty="0">
                <a:latin typeface="Century Gothic"/>
              </a:rPr>
              <a:t> </a:t>
            </a:r>
            <a:r>
              <a:rPr lang="en-US" sz="1463" b="1" dirty="0" err="1">
                <a:latin typeface="Century Gothic"/>
              </a:rPr>
              <a:t>llai</a:t>
            </a:r>
            <a:r>
              <a:rPr lang="en-US" sz="1463" b="1" dirty="0">
                <a:latin typeface="Century Gothic"/>
              </a:rPr>
              <a:t> </a:t>
            </a:r>
            <a:r>
              <a:rPr lang="en-US" sz="1463" b="1" dirty="0" err="1">
                <a:latin typeface="Century Gothic"/>
              </a:rPr>
              <a:t>aml</a:t>
            </a:r>
            <a:r>
              <a:rPr lang="en-US" sz="1463" b="1" dirty="0">
                <a:latin typeface="Century Gothic"/>
              </a:rPr>
              <a:t> nag </a:t>
            </a:r>
            <a:r>
              <a:rPr lang="en-US" sz="1463" b="1" dirty="0" err="1">
                <a:latin typeface="Century Gothic"/>
              </a:rPr>
              <a:t>yn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ddyddiol</a:t>
            </a:r>
            <a:r>
              <a:rPr lang="en-US" sz="1463" b="1" dirty="0">
                <a:latin typeface="Century Gothic"/>
              </a:rPr>
              <a:t>, </a:t>
            </a:r>
            <a:r>
              <a:rPr lang="en-US" sz="1463" b="1" dirty="0" err="1">
                <a:latin typeface="Century Gothic"/>
              </a:rPr>
              <a:t>er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mwyn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helpu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fy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iechyd</a:t>
            </a:r>
            <a:r>
              <a:rPr lang="en-US" sz="1463" b="1" dirty="0">
                <a:latin typeface="Century Gothic"/>
              </a:rPr>
              <a:t> a </a:t>
            </a:r>
            <a:r>
              <a:rPr lang="en-US" sz="1463" b="1" dirty="0" err="1">
                <a:latin typeface="Century Gothic"/>
              </a:rPr>
              <a:t>fy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nheimlad</a:t>
            </a:r>
            <a:r>
              <a:rPr lang="en-US" sz="1463" b="1" dirty="0">
                <a:latin typeface="Century Gothic"/>
              </a:rPr>
              <a:t> o </a:t>
            </a:r>
            <a:r>
              <a:rPr lang="en-US" sz="1463" b="1" dirty="0" err="1">
                <a:latin typeface="Century Gothic"/>
              </a:rPr>
              <a:t>fod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yn</a:t>
            </a:r>
            <a:r>
              <a:rPr lang="en-US" sz="1463" b="1" dirty="0">
                <a:latin typeface="Century Gothic"/>
              </a:rPr>
              <a:t> </a:t>
            </a:r>
            <a:r>
              <a:rPr lang="en-US" sz="1463" b="1" dirty="0" err="1">
                <a:latin typeface="Century Gothic"/>
              </a:rPr>
              <a:t>iach</a:t>
            </a:r>
            <a:r>
              <a:rPr lang="en-US" sz="1463" b="1" dirty="0">
                <a:latin typeface="Century Gothic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1463" b="1" dirty="0" smtClean="0">
                <a:latin typeface="Century Gothic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sz="1463" b="1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43042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6A5D78-9C89-4A61-AF5F-FAC353B9557A}"/>
              </a:ext>
            </a:extLst>
          </p:cNvPr>
          <p:cNvSpPr/>
          <p:nvPr/>
        </p:nvSpPr>
        <p:spPr>
          <a:xfrm>
            <a:off x="294084" y="279133"/>
            <a:ext cx="9244551" cy="62564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FAF716-34CA-4276-81F3-B1FCD79786DF}"/>
              </a:ext>
            </a:extLst>
          </p:cNvPr>
          <p:cNvSpPr txBox="1"/>
          <p:nvPr/>
        </p:nvSpPr>
        <p:spPr>
          <a:xfrm>
            <a:off x="143658" y="517175"/>
            <a:ext cx="3718176" cy="350161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Rheoli</a:t>
            </a:r>
            <a:r>
              <a:rPr lang="en-US" sz="1788" b="1" dirty="0">
                <a:solidFill>
                  <a:srgbClr val="538135"/>
                </a:solidFill>
                <a:latin typeface="Century Gothic"/>
              </a:rPr>
              <a:t> </a:t>
            </a:r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sefyllfaoedd</a:t>
            </a:r>
            <a:r>
              <a:rPr lang="en-US" sz="1788" b="1" dirty="0">
                <a:solidFill>
                  <a:srgbClr val="538135"/>
                </a:solidFill>
                <a:latin typeface="Century Gothic"/>
              </a:rPr>
              <a:t> </a:t>
            </a:r>
            <a:r>
              <a:rPr lang="en-US" sz="1788" b="1" dirty="0" err="1">
                <a:solidFill>
                  <a:srgbClr val="538135"/>
                </a:solidFill>
                <a:latin typeface="Century Gothic"/>
              </a:rPr>
              <a:t>anodd</a:t>
            </a:r>
            <a:endParaRPr lang="en-US" sz="1788" b="1" dirty="0">
              <a:solidFill>
                <a:srgbClr val="538135"/>
              </a:solidFill>
              <a:latin typeface="Century Gothic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9FEC5A-2219-4ECD-BE14-4B756F67B189}"/>
              </a:ext>
            </a:extLst>
          </p:cNvPr>
          <p:cNvSpPr txBox="1"/>
          <p:nvPr/>
        </p:nvSpPr>
        <p:spPr>
          <a:xfrm>
            <a:off x="460378" y="1186031"/>
            <a:ext cx="5530696" cy="1354859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63" dirty="0" err="1">
                <a:latin typeface="Century Gothic"/>
              </a:rPr>
              <a:t>Weithiau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byddwn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mewn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sefyllfa</a:t>
            </a:r>
            <a:r>
              <a:rPr lang="en-US" sz="1463" dirty="0">
                <a:latin typeface="Century Gothic"/>
              </a:rPr>
              <a:t> a </a:t>
            </a:r>
            <a:r>
              <a:rPr lang="en-US" sz="1463" dirty="0" err="1">
                <a:latin typeface="Century Gothic"/>
              </a:rPr>
              <a:t>fydd</a:t>
            </a:r>
            <a:r>
              <a:rPr lang="en-US" sz="1463" dirty="0">
                <a:latin typeface="Century Gothic"/>
              </a:rPr>
              <a:t> </a:t>
            </a:r>
            <a:r>
              <a:rPr lang="en-US" sz="1463" dirty="0" err="1">
                <a:latin typeface="Century Gothic"/>
              </a:rPr>
              <a:t>yn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achosi</a:t>
            </a:r>
            <a:r>
              <a:rPr lang="en-US" sz="1463" dirty="0">
                <a:latin typeface="Century Gothic"/>
              </a:rPr>
              <a:t> </a:t>
            </a:r>
            <a:r>
              <a:rPr lang="en-US" sz="1463" dirty="0" err="1">
                <a:latin typeface="Century Gothic"/>
              </a:rPr>
              <a:t>i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ni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ymddwyn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mewn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ffordd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benodol</a:t>
            </a:r>
            <a:r>
              <a:rPr lang="en-US" sz="1463" dirty="0">
                <a:latin typeface="Century Gothic"/>
              </a:rPr>
              <a:t> (</a:t>
            </a:r>
            <a:r>
              <a:rPr lang="en-US" sz="1463" i="1" dirty="0">
                <a:latin typeface="Century Gothic"/>
              </a:rPr>
              <a:t>trigger</a:t>
            </a:r>
            <a:r>
              <a:rPr lang="en-US" sz="1463" dirty="0">
                <a:latin typeface="Century Gothic"/>
              </a:rPr>
              <a:t>). </a:t>
            </a:r>
            <a:r>
              <a:rPr lang="en-US" sz="1463" dirty="0" err="1">
                <a:latin typeface="Century Gothic"/>
              </a:rPr>
              <a:t>Meddyliwch</a:t>
            </a:r>
            <a:r>
              <a:rPr lang="en-US" sz="1463" dirty="0">
                <a:latin typeface="Century Gothic"/>
              </a:rPr>
              <a:t> am </a:t>
            </a:r>
            <a:r>
              <a:rPr lang="en-US" sz="1463" dirty="0" err="1">
                <a:latin typeface="Century Gothic"/>
              </a:rPr>
              <a:t>sefyllfaoedd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anodd</a:t>
            </a:r>
            <a:r>
              <a:rPr lang="en-US" sz="1463" dirty="0">
                <a:latin typeface="Century Gothic"/>
              </a:rPr>
              <a:t> a </a:t>
            </a:r>
            <a:r>
              <a:rPr lang="en-US" sz="1463" dirty="0" err="1">
                <a:latin typeface="Century Gothic"/>
              </a:rPr>
              <a:t>sut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allwch</a:t>
            </a:r>
            <a:r>
              <a:rPr lang="en-US" sz="1463" dirty="0">
                <a:latin typeface="Century Gothic"/>
              </a:rPr>
              <a:t> chi </a:t>
            </a:r>
            <a:r>
              <a:rPr lang="en-US" sz="1463" dirty="0" err="1">
                <a:latin typeface="Century Gothic"/>
              </a:rPr>
              <a:t>eu</a:t>
            </a:r>
            <a:r>
              <a:rPr lang="en-US" sz="1463" dirty="0">
                <a:latin typeface="Century Gothic"/>
              </a:rPr>
              <a:t> </a:t>
            </a:r>
            <a:r>
              <a:rPr lang="en-US" sz="1463" dirty="0" err="1">
                <a:latin typeface="Century Gothic"/>
              </a:rPr>
              <a:t>rheoli</a:t>
            </a:r>
            <a:r>
              <a:rPr lang="en-US" sz="1463" dirty="0">
                <a:latin typeface="Century Gothic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547EC1-D29C-4FEE-8FEF-D52AF6F5A3C1}"/>
              </a:ext>
            </a:extLst>
          </p:cNvPr>
          <p:cNvSpPr txBox="1"/>
          <p:nvPr/>
        </p:nvSpPr>
        <p:spPr>
          <a:xfrm>
            <a:off x="460378" y="3059355"/>
            <a:ext cx="5511753" cy="3275898"/>
          </a:xfrm>
          <a:prstGeom prst="rect">
            <a:avLst/>
          </a:prstGeom>
        </p:spPr>
        <p:txBody>
          <a:bodyPr rot="0" spcFirstLastPara="0" vertOverflow="overflow" horzOverflow="overflow" vert="horz" wrap="square" lIns="74295" tIns="37148" rIns="74295" bIns="3714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1300" b="1" dirty="0" err="1">
                <a:latin typeface="Century Gothic"/>
              </a:rPr>
              <a:t>Sefyllfaoedd</a:t>
            </a:r>
            <a:r>
              <a:rPr lang="en-US" sz="1300" b="1" dirty="0">
                <a:latin typeface="Century Gothic"/>
              </a:rPr>
              <a:t> a </a:t>
            </a:r>
            <a:r>
              <a:rPr lang="en-US" sz="1300" b="1" dirty="0" err="1">
                <a:latin typeface="Century Gothic"/>
              </a:rPr>
              <a:t>heriau</a:t>
            </a:r>
            <a:r>
              <a:rPr lang="en-US" sz="1300" b="1" dirty="0">
                <a:latin typeface="Century Gothic"/>
              </a:rPr>
              <a:t> </a:t>
            </a:r>
            <a:r>
              <a:rPr lang="en-US" sz="1300" b="1" dirty="0" err="1">
                <a:latin typeface="Century Gothic"/>
              </a:rPr>
              <a:t>posib</a:t>
            </a:r>
            <a:r>
              <a:rPr lang="en-US" sz="1300" b="1" dirty="0">
                <a:latin typeface="Century Gothic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en-US" sz="1300" b="1" dirty="0">
                <a:latin typeface="Century Gothic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ct val="200000"/>
              </a:lnSpc>
            </a:pPr>
            <a:r>
              <a:rPr lang="en-US" sz="1300" b="1" dirty="0">
                <a:latin typeface="Century Gothic"/>
              </a:rPr>
              <a:t>________________________________________________________________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600CE0-579E-4F37-ADAF-41B93AD79273}"/>
              </a:ext>
            </a:extLst>
          </p:cNvPr>
          <p:cNvSpPr/>
          <p:nvPr/>
        </p:nvSpPr>
        <p:spPr>
          <a:xfrm rot="-180000">
            <a:off x="6422138" y="522972"/>
            <a:ext cx="2745105" cy="286191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463" b="1" dirty="0" err="1">
                <a:solidFill>
                  <a:srgbClr val="0C0C0C"/>
                </a:solidFill>
                <a:latin typeface="Century Gothic"/>
                <a:cs typeface="Calibri"/>
              </a:rPr>
              <a:t>Pethau</a:t>
            </a:r>
            <a:r>
              <a:rPr lang="en-US" sz="1463" b="1" dirty="0">
                <a:solidFill>
                  <a:srgbClr val="0C0C0C"/>
                </a:solidFill>
                <a:latin typeface="Century Gothic"/>
                <a:cs typeface="Calibri"/>
              </a:rPr>
              <a:t> </a:t>
            </a:r>
            <a:r>
              <a:rPr lang="en-US" sz="1463" b="1" dirty="0" err="1">
                <a:solidFill>
                  <a:srgbClr val="0C0C0C"/>
                </a:solidFill>
                <a:latin typeface="Century Gothic"/>
                <a:cs typeface="Calibri"/>
              </a:rPr>
              <a:t>i'w</a:t>
            </a:r>
            <a:r>
              <a:rPr lang="en-US" sz="1463" b="1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463" b="1" dirty="0" err="1">
                <a:solidFill>
                  <a:srgbClr val="0C0C0C"/>
                </a:solidFill>
                <a:latin typeface="Century Gothic"/>
                <a:cs typeface="Calibri"/>
              </a:rPr>
              <a:t>hystyried</a:t>
            </a:r>
            <a:endParaRPr lang="en-US" sz="1463" b="1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 algn="ctr">
              <a:lnSpc>
                <a:spcPct val="150000"/>
              </a:lnSpc>
            </a:pPr>
            <a:endParaRPr lang="en-US" sz="1463" b="1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  <a:cs typeface="Calibri"/>
              </a:rPr>
              <a:t>Arholiadau</a:t>
            </a:r>
            <a:endParaRPr lang="en-US" sz="1463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  <a:cs typeface="Calibri"/>
              </a:rPr>
              <a:t>Diwedd</a:t>
            </a:r>
            <a:r>
              <a:rPr lang="en-US" sz="1463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  <a:cs typeface="Calibri"/>
              </a:rPr>
              <a:t>perthynas</a:t>
            </a:r>
            <a:endParaRPr lang="en-US" sz="1463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  <a:cs typeface="Calibri"/>
              </a:rPr>
              <a:t>Ffrindiau</a:t>
            </a:r>
            <a:endParaRPr lang="en-US" sz="1463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  <a:cs typeface="Calibri"/>
              </a:rPr>
              <a:t>Symud</a:t>
            </a:r>
            <a:r>
              <a:rPr lang="en-US" sz="1463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  <a:cs typeface="Calibri"/>
              </a:rPr>
              <a:t>ysgol</a:t>
            </a:r>
            <a:r>
              <a:rPr lang="en-US" sz="1463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  <a:cs typeface="Calibri"/>
              </a:rPr>
              <a:t>neu</a:t>
            </a:r>
            <a:r>
              <a:rPr lang="en-US" sz="1463" dirty="0">
                <a:solidFill>
                  <a:srgbClr val="0C0C0C"/>
                </a:solidFill>
                <a:latin typeface="Century Gothic"/>
                <a:cs typeface="Calibri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  <a:cs typeface="Calibri"/>
              </a:rPr>
              <a:t>ddosbarth</a:t>
            </a:r>
            <a:endParaRPr lang="en-US" sz="1463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  <a:cs typeface="Calibri"/>
              </a:rPr>
              <a:t>Newid</a:t>
            </a:r>
            <a:r>
              <a:rPr lang="en-US" sz="1463" dirty="0">
                <a:solidFill>
                  <a:srgbClr val="0C0C0C"/>
                </a:solidFill>
                <a:latin typeface="Century Gothic"/>
                <a:cs typeface="Calibri"/>
              </a:rPr>
              <a:t> </a:t>
            </a:r>
          </a:p>
          <a:p>
            <a:endParaRPr lang="en-US" sz="1463" dirty="0">
              <a:solidFill>
                <a:srgbClr val="0C0C0C"/>
              </a:solidFill>
              <a:latin typeface="Century Gothic"/>
              <a:cs typeface="Calibri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282EB3-A700-4AC3-A45B-C76C86623DFA}"/>
              </a:ext>
            </a:extLst>
          </p:cNvPr>
          <p:cNvSpPr/>
          <p:nvPr/>
        </p:nvSpPr>
        <p:spPr>
          <a:xfrm rot="300000">
            <a:off x="6607988" y="3353520"/>
            <a:ext cx="2682790" cy="310454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  <a:cs typeface="Calibri"/>
              </a:rPr>
              <a:t>Methiant</a:t>
            </a:r>
            <a:endParaRPr lang="en-US" sz="1463" dirty="0">
              <a:solidFill>
                <a:srgbClr val="0C0C0C"/>
              </a:solidFill>
              <a:latin typeface="Century Gothic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Problemau</a:t>
            </a:r>
            <a:r>
              <a:rPr lang="en-US" sz="1463" dirty="0">
                <a:solidFill>
                  <a:srgbClr val="0C0C0C"/>
                </a:solidFill>
                <a:latin typeface="Century Gothic"/>
              </a:rPr>
              <a:t> </a:t>
            </a: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adref</a:t>
            </a:r>
            <a:endParaRPr lang="en-US" sz="1463" dirty="0">
              <a:solidFill>
                <a:srgbClr val="0C0C0C"/>
              </a:solidFill>
              <a:latin typeface="Century Gothic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Iechyd</a:t>
            </a:r>
            <a:r>
              <a:rPr lang="en-US" sz="1463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meddwl</a:t>
            </a:r>
            <a:r>
              <a:rPr lang="en-US" sz="1463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neu</a:t>
            </a:r>
            <a:r>
              <a:rPr lang="en-US" sz="1463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gorfforol</a:t>
            </a:r>
            <a:endParaRPr lang="en-US" sz="1463" dirty="0">
              <a:solidFill>
                <a:srgbClr val="0C0C0C"/>
              </a:solidFill>
              <a:latin typeface="Century Gothic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Bwlio</a:t>
            </a:r>
            <a:endParaRPr lang="en-US" sz="1463" dirty="0">
              <a:solidFill>
                <a:srgbClr val="0C0C0C"/>
              </a:solidFill>
              <a:latin typeface="Century Gothic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Gwyliau</a:t>
            </a:r>
            <a:r>
              <a:rPr lang="en-US" sz="1463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ysgol</a:t>
            </a:r>
            <a:endParaRPr lang="en-US" sz="1463" dirty="0">
              <a:solidFill>
                <a:srgbClr val="0C0C0C"/>
              </a:solidFill>
              <a:latin typeface="Century Gothic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Siom</a:t>
            </a:r>
            <a:endParaRPr lang="en-US" sz="1463" dirty="0">
              <a:solidFill>
                <a:srgbClr val="0C0C0C"/>
              </a:solidFill>
              <a:latin typeface="Century Gothic"/>
            </a:endParaRPr>
          </a:p>
          <a:p>
            <a:pPr>
              <a:lnSpc>
                <a:spcPct val="150000"/>
              </a:lnSpc>
            </a:pP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Cymharu</a:t>
            </a:r>
            <a:r>
              <a:rPr lang="en-US" sz="1463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eich</a:t>
            </a:r>
            <a:r>
              <a:rPr lang="en-US" sz="1463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hunan</a:t>
            </a:r>
            <a:r>
              <a:rPr lang="en-US" sz="1463" dirty="0">
                <a:solidFill>
                  <a:srgbClr val="0C0C0C"/>
                </a:solidFill>
                <a:latin typeface="Century Gothic"/>
              </a:rPr>
              <a:t> </a:t>
            </a: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i</a:t>
            </a:r>
            <a:r>
              <a:rPr lang="en-US" sz="1463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bobl</a:t>
            </a:r>
            <a:r>
              <a:rPr lang="en-US" sz="1463" dirty="0">
                <a:solidFill>
                  <a:srgbClr val="0C0C0C"/>
                </a:solidFill>
                <a:latin typeface="Century Gothic"/>
              </a:rPr>
              <a:t> </a:t>
            </a:r>
            <a:r>
              <a:rPr lang="en-US" sz="1463" dirty="0" err="1">
                <a:solidFill>
                  <a:srgbClr val="0C0C0C"/>
                </a:solidFill>
                <a:latin typeface="Century Gothic"/>
              </a:rPr>
              <a:t>eraill</a:t>
            </a:r>
            <a:endParaRPr lang="en-US" sz="1463" dirty="0">
              <a:solidFill>
                <a:srgbClr val="0C0C0C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09344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8D75E50D38D1449095CDF5BED87B3E" ma:contentTypeVersion="12" ma:contentTypeDescription="Create a new document." ma:contentTypeScope="" ma:versionID="cdd55c15040df07d87432335672962c6">
  <xsd:schema xmlns:xsd="http://www.w3.org/2001/XMLSchema" xmlns:xs="http://www.w3.org/2001/XMLSchema" xmlns:p="http://schemas.microsoft.com/office/2006/metadata/properties" xmlns:ns2="101960c9-2583-49a4-9434-4c0cad7b266a" xmlns:ns3="10ebebe9-ad9c-417c-96aa-6a2f5b72dbd6" targetNamespace="http://schemas.microsoft.com/office/2006/metadata/properties" ma:root="true" ma:fieldsID="3d85fff58a90e0b49dbd1520a97bd20a" ns2:_="" ns3:_="">
    <xsd:import namespace="101960c9-2583-49a4-9434-4c0cad7b266a"/>
    <xsd:import namespace="10ebebe9-ad9c-417c-96aa-6a2f5b72d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Q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960c9-2583-49a4-9434-4c0cad7b26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QA" ma:index="11" nillable="true" ma:displayName="QA" ma:format="Dropdown" ma:internalName="QA">
      <xsd:simpleType>
        <xsd:restriction base="dms:Text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bebe9-ad9c-417c-96aa-6a2f5b72db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QA xmlns="101960c9-2583-49a4-9434-4c0cad7b266a" xsi:nil="true"/>
  </documentManagement>
</p:properties>
</file>

<file path=customXml/itemProps1.xml><?xml version="1.0" encoding="utf-8"?>
<ds:datastoreItem xmlns:ds="http://schemas.openxmlformats.org/officeDocument/2006/customXml" ds:itemID="{75545D70-C2FE-4A6B-9946-D151F8A5F940}"/>
</file>

<file path=customXml/itemProps2.xml><?xml version="1.0" encoding="utf-8"?>
<ds:datastoreItem xmlns:ds="http://schemas.openxmlformats.org/officeDocument/2006/customXml" ds:itemID="{B8B4241C-B3A6-4375-8AE4-E9A6DE97758A}"/>
</file>

<file path=customXml/itemProps3.xml><?xml version="1.0" encoding="utf-8"?>
<ds:datastoreItem xmlns:ds="http://schemas.openxmlformats.org/officeDocument/2006/customXml" ds:itemID="{87DF0164-C4EF-4AF1-A247-A5D63C43180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247</Words>
  <Application>Microsoft Office PowerPoint</Application>
  <PresentationFormat>A4 Paper (210x297 mm)</PresentationFormat>
  <Paragraphs>123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office theme</vt:lpstr>
      <vt:lpstr>Gwers ar Wydnwch/Grym Meddwl Thema-fy mlwch offer llesiant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Rhodri Evans</dc:creator>
  <cp:lastModifiedBy>S Thomas (Ysgol Gyfun Gwyr)</cp:lastModifiedBy>
  <cp:revision>9</cp:revision>
  <cp:lastPrinted>2018-07-12T13:35:17Z</cp:lastPrinted>
  <dcterms:modified xsi:type="dcterms:W3CDTF">2020-02-24T10:34:21Z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0x0101005E8D75E50D38D1449095CDF5BED87B3E</vt:lpwstr>
  </property>
</Properties>
</file>