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08" r:id="rId2"/>
    <p:sldId id="306" r:id="rId3"/>
    <p:sldId id="307" r:id="rId4"/>
    <p:sldId id="312" r:id="rId5"/>
    <p:sldId id="310" r:id="rId6"/>
    <p:sldId id="311" r:id="rId7"/>
    <p:sldId id="320" r:id="rId8"/>
    <p:sldId id="461" r:id="rId9"/>
    <p:sldId id="315" r:id="rId10"/>
    <p:sldId id="316" r:id="rId11"/>
    <p:sldId id="498" r:id="rId12"/>
    <p:sldId id="258" r:id="rId13"/>
    <p:sldId id="259" r:id="rId14"/>
    <p:sldId id="330" r:id="rId15"/>
    <p:sldId id="422" r:id="rId16"/>
    <p:sldId id="346" r:id="rId17"/>
    <p:sldId id="342" r:id="rId18"/>
    <p:sldId id="343" r:id="rId19"/>
    <p:sldId id="344" r:id="rId20"/>
    <p:sldId id="345" r:id="rId21"/>
    <p:sldId id="425" r:id="rId22"/>
  </p:sldIdLst>
  <p:sldSz cx="6858000" cy="12192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sgol Gyfun Gwyr" initials="YGG" lastIdx="2" clrIdx="0">
    <p:extLst>
      <p:ext uri="{19B8F6BF-5375-455C-9EA6-DF929625EA0E}">
        <p15:presenceInfo xmlns:p15="http://schemas.microsoft.com/office/powerpoint/2012/main" userId="Ysgol Gyfun Gwy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60" autoAdjust="0"/>
    <p:restoredTop sz="94660"/>
  </p:normalViewPr>
  <p:slideViewPr>
    <p:cSldViewPr snapToGrid="0">
      <p:cViewPr varScale="1">
        <p:scale>
          <a:sx n="61" d="100"/>
          <a:sy n="61" d="100"/>
        </p:scale>
        <p:origin x="17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63923-50D7-4D7B-9D07-38A1B11046AB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457450" y="1241425"/>
            <a:ext cx="188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0DD05-6213-46E8-A16E-0D03E7759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790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036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97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541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729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21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5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682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77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687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700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398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D06D9-536E-4B0A-9BE8-02876C749941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6B04B-1AF4-4F31-8528-1F249551C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75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10" Type="http://schemas.openxmlformats.org/officeDocument/2006/relationships/image" Target="../media/image14.jpg"/><Relationship Id="rId4" Type="http://schemas.openxmlformats.org/officeDocument/2006/relationships/image" Target="../media/image8.png"/><Relationship Id="rId9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g"/><Relationship Id="rId5" Type="http://schemas.openxmlformats.org/officeDocument/2006/relationships/image" Target="../media/image8.png"/><Relationship Id="rId10" Type="http://schemas.openxmlformats.org/officeDocument/2006/relationships/image" Target="../media/image13.jp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cal-dictionary.thefreedictionary.com/" TargetMode="External"/><Relationship Id="rId7" Type="http://schemas.openxmlformats.org/officeDocument/2006/relationships/hyperlink" Target="http://resources.hwb.wales.gov.uk/" TargetMode="External"/><Relationship Id="rId2" Type="http://schemas.openxmlformats.org/officeDocument/2006/relationships/hyperlink" Target="https://en.oxforddictionarie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udylecturenotes.com/" TargetMode="External"/><Relationship Id="rId5" Type="http://schemas.openxmlformats.org/officeDocument/2006/relationships/hyperlink" Target="http://www.study.com/" TargetMode="External"/><Relationship Id="rId4" Type="http://schemas.openxmlformats.org/officeDocument/2006/relationships/hyperlink" Target="http://www.wikieducator.org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educator.org/" TargetMode="External"/><Relationship Id="rId2" Type="http://schemas.openxmlformats.org/officeDocument/2006/relationships/hyperlink" Target="http://www.advocatesforyouth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esources.hwb.wales.gov.uk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xplosion 2 1"/>
          <p:cNvSpPr/>
          <p:nvPr/>
        </p:nvSpPr>
        <p:spPr>
          <a:xfrm>
            <a:off x="1277006" y="4195098"/>
            <a:ext cx="4540467" cy="2836323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Beth </a:t>
            </a:r>
            <a:r>
              <a:rPr lang="en-GB" dirty="0" err="1" smtClean="0"/>
              <a:t>yw</a:t>
            </a:r>
            <a:r>
              <a:rPr lang="en-GB" dirty="0" smtClean="0"/>
              <a:t> </a:t>
            </a:r>
            <a:r>
              <a:rPr lang="en-GB" dirty="0" err="1" smtClean="0"/>
              <a:t>twf</a:t>
            </a:r>
            <a:r>
              <a:rPr lang="en-GB" dirty="0" smtClean="0"/>
              <a:t>?</a:t>
            </a:r>
          </a:p>
          <a:p>
            <a:pPr algn="ctr"/>
            <a:r>
              <a:rPr lang="en-GB" dirty="0" smtClean="0"/>
              <a:t> What is growth?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89186" y="220717"/>
            <a:ext cx="242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Gwaith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Dosbarth</a:t>
            </a:r>
            <a:endParaRPr lang="en-GB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2115206" y="814552"/>
            <a:ext cx="2864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Diffinio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twf</a:t>
            </a:r>
            <a:r>
              <a:rPr lang="en-GB" b="1" u="sng" dirty="0" smtClean="0"/>
              <a:t> a datblygiad</a:t>
            </a:r>
            <a:r>
              <a:rPr lang="en-GB" b="1" u="sng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4136" y="1478964"/>
            <a:ext cx="6022428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GB" b="1" u="sng" dirty="0" smtClean="0"/>
              <a:t>Nod: </a:t>
            </a:r>
            <a:r>
              <a:rPr lang="en-GB" b="1" u="sng" dirty="0" err="1" smtClean="0"/>
              <a:t>Diffinio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twf</a:t>
            </a:r>
            <a:r>
              <a:rPr lang="en-GB" b="1" u="sng" dirty="0" smtClean="0"/>
              <a:t> a datblygiad</a:t>
            </a:r>
          </a:p>
          <a:p>
            <a:pPr algn="just"/>
            <a:endParaRPr lang="en-GB" b="1" u="sng" dirty="0"/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1: Defnyddio </a:t>
            </a:r>
            <a:r>
              <a:rPr lang="en-GB" dirty="0" err="1" smtClean="0"/>
              <a:t>TGCh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archwilio</a:t>
            </a:r>
            <a:r>
              <a:rPr lang="en-GB" dirty="0" smtClean="0"/>
              <a:t> </a:t>
            </a:r>
            <a:r>
              <a:rPr lang="en-GB" dirty="0" err="1" smtClean="0"/>
              <a:t>gwefanau</a:t>
            </a:r>
            <a:r>
              <a:rPr lang="en-GB" dirty="0" smtClean="0"/>
              <a:t> </a:t>
            </a:r>
            <a:r>
              <a:rPr lang="en-GB" dirty="0" err="1" smtClean="0"/>
              <a:t>dilys</a:t>
            </a:r>
            <a:r>
              <a:rPr lang="en-GB" dirty="0" smtClean="0"/>
              <a:t> a </a:t>
            </a:r>
            <a:r>
              <a:rPr lang="en-GB" dirty="0" err="1" smtClean="0"/>
              <a:t>dibynadwy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ddiffinio’r</a:t>
            </a:r>
            <a:r>
              <a:rPr lang="en-GB" dirty="0" smtClean="0"/>
              <a:t> </a:t>
            </a:r>
            <a:r>
              <a:rPr lang="en-GB" dirty="0" err="1" smtClean="0"/>
              <a:t>termau</a:t>
            </a:r>
            <a:r>
              <a:rPr lang="en-GB" dirty="0" smtClean="0"/>
              <a:t> ‘</a:t>
            </a:r>
            <a:r>
              <a:rPr lang="en-GB" dirty="0" err="1" smtClean="0"/>
              <a:t>twf</a:t>
            </a:r>
            <a:r>
              <a:rPr lang="en-GB" dirty="0" smtClean="0"/>
              <a:t>’ a ‘</a:t>
            </a:r>
            <a:r>
              <a:rPr lang="en-GB" dirty="0" err="1" smtClean="0"/>
              <a:t>datblygiad</a:t>
            </a:r>
            <a:r>
              <a:rPr lang="en-GB" dirty="0" smtClean="0"/>
              <a:t>’ </a:t>
            </a:r>
            <a:r>
              <a:rPr lang="en-GB" dirty="0" err="1" smtClean="0"/>
              <a:t>a’u</a:t>
            </a:r>
            <a:r>
              <a:rPr lang="en-GB" dirty="0" smtClean="0"/>
              <a:t> </a:t>
            </a:r>
            <a:r>
              <a:rPr lang="en-GB" dirty="0" err="1" smtClean="0"/>
              <a:t>cyfeirnodi’n</a:t>
            </a:r>
            <a:r>
              <a:rPr lang="en-GB" dirty="0" smtClean="0"/>
              <a:t> </a:t>
            </a:r>
            <a:r>
              <a:rPr lang="en-GB" dirty="0" err="1" smtClean="0"/>
              <a:t>bwrpasol</a:t>
            </a:r>
            <a:r>
              <a:rPr lang="en-GB" dirty="0" smtClean="0"/>
              <a:t>.</a:t>
            </a:r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2: </a:t>
            </a:r>
            <a:r>
              <a:rPr lang="en-GB" dirty="0"/>
              <a:t>Grwpio </a:t>
            </a:r>
            <a:r>
              <a:rPr lang="en-GB" dirty="0" err="1"/>
              <a:t>diffiniadau</a:t>
            </a:r>
            <a:r>
              <a:rPr lang="en-GB" dirty="0"/>
              <a:t> </a:t>
            </a:r>
            <a:r>
              <a:rPr lang="en-GB" dirty="0" err="1"/>
              <a:t>twf</a:t>
            </a:r>
            <a:r>
              <a:rPr lang="en-GB" dirty="0"/>
              <a:t> a </a:t>
            </a:r>
            <a:r>
              <a:rPr lang="en-GB" dirty="0" err="1"/>
              <a:t>diffiniadau</a:t>
            </a:r>
            <a:r>
              <a:rPr lang="en-GB" dirty="0"/>
              <a:t> datblygiad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ffurf</a:t>
            </a:r>
            <a:r>
              <a:rPr lang="en-GB" dirty="0"/>
              <a:t> </a:t>
            </a:r>
            <a:r>
              <a:rPr lang="en-GB" dirty="0" err="1" smtClean="0"/>
              <a:t>tabl</a:t>
            </a:r>
            <a:r>
              <a:rPr lang="en-GB" dirty="0" smtClean="0"/>
              <a:t>.</a:t>
            </a:r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3: </a:t>
            </a:r>
            <a:r>
              <a:rPr lang="en-GB" dirty="0" err="1" smtClean="0"/>
              <a:t>Marcio</a:t>
            </a:r>
            <a:r>
              <a:rPr lang="en-GB" dirty="0" smtClean="0"/>
              <a:t> </a:t>
            </a:r>
            <a:r>
              <a:rPr lang="en-GB" dirty="0" err="1" smtClean="0"/>
              <a:t>cyfoedion</a:t>
            </a:r>
            <a:r>
              <a:rPr lang="en-GB" dirty="0"/>
              <a:t>.</a:t>
            </a:r>
          </a:p>
        </p:txBody>
      </p:sp>
      <p:sp>
        <p:nvSpPr>
          <p:cNvPr id="6" name="Explosion 2 5"/>
          <p:cNvSpPr/>
          <p:nvPr/>
        </p:nvSpPr>
        <p:spPr>
          <a:xfrm>
            <a:off x="772508" y="8115457"/>
            <a:ext cx="5801711" cy="2836323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Beth </a:t>
            </a:r>
            <a:r>
              <a:rPr lang="en-GB" dirty="0" err="1" smtClean="0"/>
              <a:t>yw</a:t>
            </a:r>
            <a:r>
              <a:rPr lang="en-GB" dirty="0" smtClean="0"/>
              <a:t> datblygiad?</a:t>
            </a:r>
          </a:p>
          <a:p>
            <a:pPr algn="ctr"/>
            <a:r>
              <a:rPr lang="en-GB" dirty="0" smtClean="0"/>
              <a:t> What is development?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18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28" y="654078"/>
            <a:ext cx="1856676" cy="123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890" y="2070537"/>
            <a:ext cx="1797867" cy="10565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2757" y="3305804"/>
            <a:ext cx="1769000" cy="11453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57" y="4629805"/>
            <a:ext cx="1690851" cy="1127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57" y="5822238"/>
            <a:ext cx="1769000" cy="12798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49873" t="1" b="460"/>
          <a:stretch/>
        </p:blipFill>
        <p:spPr>
          <a:xfrm>
            <a:off x="4742757" y="7167282"/>
            <a:ext cx="1769000" cy="11726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2757" y="8405158"/>
            <a:ext cx="1769000" cy="9930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6" r="28506" b="24286"/>
          <a:stretch/>
        </p:blipFill>
        <p:spPr>
          <a:xfrm>
            <a:off x="4824547" y="9337296"/>
            <a:ext cx="1576552" cy="13674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20" r="44547"/>
          <a:stretch/>
        </p:blipFill>
        <p:spPr>
          <a:xfrm>
            <a:off x="4737100" y="10821878"/>
            <a:ext cx="1362732" cy="75001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78408" y="0"/>
            <a:ext cx="42871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Sgiliau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echddygol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manwl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498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resources.hwb.wales.gov.uk/VTC/2012-13/22032013/hsc/cym/image4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95" y="449126"/>
            <a:ext cx="4099033" cy="1112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28" y="654078"/>
            <a:ext cx="1856676" cy="123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3890" y="2070537"/>
            <a:ext cx="1797867" cy="10565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2757" y="3305804"/>
            <a:ext cx="1769000" cy="11453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57" y="4629805"/>
            <a:ext cx="1690851" cy="1127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57" y="5822238"/>
            <a:ext cx="1769000" cy="12798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/>
          <a:srcRect l="49873" t="1" b="460"/>
          <a:stretch/>
        </p:blipFill>
        <p:spPr>
          <a:xfrm>
            <a:off x="4742757" y="7167282"/>
            <a:ext cx="1769000" cy="11726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2757" y="8405158"/>
            <a:ext cx="1769000" cy="9930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6" r="28506" b="24286"/>
          <a:stretch/>
        </p:blipFill>
        <p:spPr>
          <a:xfrm>
            <a:off x="4824547" y="9337296"/>
            <a:ext cx="1576552" cy="13674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20" r="44547"/>
          <a:stretch/>
        </p:blipFill>
        <p:spPr>
          <a:xfrm>
            <a:off x="4737100" y="10821878"/>
            <a:ext cx="1362732" cy="7500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1169" y="1701205"/>
            <a:ext cx="23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</a:t>
            </a:r>
            <a:r>
              <a:rPr lang="en-GB" dirty="0" smtClean="0">
                <a:solidFill>
                  <a:srgbClr val="FF0000"/>
                </a:solidFill>
              </a:rPr>
              <a:t>ingers and hand play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168" y="2827394"/>
            <a:ext cx="2899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w</a:t>
            </a:r>
            <a:r>
              <a:rPr lang="en-GB" dirty="0" smtClean="0">
                <a:solidFill>
                  <a:srgbClr val="FF0000"/>
                </a:solidFill>
              </a:rPr>
              <a:t>hole hand palmar grasp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169" y="4079473"/>
            <a:ext cx="23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</a:t>
            </a:r>
            <a:r>
              <a:rPr lang="en-GB" dirty="0" smtClean="0">
                <a:solidFill>
                  <a:srgbClr val="FF0000"/>
                </a:solidFill>
              </a:rPr>
              <a:t>rimitive pincer grasp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07248" y="5237681"/>
            <a:ext cx="23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</a:t>
            </a:r>
            <a:r>
              <a:rPr lang="en-GB" dirty="0" smtClean="0">
                <a:solidFill>
                  <a:srgbClr val="FF0000"/>
                </a:solidFill>
              </a:rPr>
              <a:t>rimitive pincer grasp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9921" y="6462160"/>
            <a:ext cx="23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</a:t>
            </a:r>
            <a:r>
              <a:rPr lang="en-GB" dirty="0" smtClean="0">
                <a:solidFill>
                  <a:srgbClr val="FF0000"/>
                </a:solidFill>
              </a:rPr>
              <a:t>almar grasp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6301" y="7792545"/>
            <a:ext cx="3770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r</a:t>
            </a:r>
            <a:r>
              <a:rPr lang="en-GB" dirty="0" smtClean="0">
                <a:solidFill>
                  <a:srgbClr val="FF0000"/>
                </a:solidFill>
              </a:rPr>
              <a:t>efined pincer grasp and tripod grasp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7996" y="8907909"/>
            <a:ext cx="23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</a:t>
            </a:r>
            <a:r>
              <a:rPr lang="en-GB" dirty="0" smtClean="0">
                <a:solidFill>
                  <a:srgbClr val="FF0000"/>
                </a:solidFill>
              </a:rPr>
              <a:t>referred hand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7995" y="10162743"/>
            <a:ext cx="23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i</a:t>
            </a:r>
            <a:r>
              <a:rPr lang="en-GB" dirty="0" smtClean="0">
                <a:solidFill>
                  <a:srgbClr val="FF0000"/>
                </a:solidFill>
              </a:rPr>
              <a:t>mproved tripod grasp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31429" y="11498417"/>
            <a:ext cx="232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m</a:t>
            </a:r>
            <a:r>
              <a:rPr lang="en-GB" dirty="0" smtClean="0">
                <a:solidFill>
                  <a:srgbClr val="FF0000"/>
                </a:solidFill>
              </a:rPr>
              <a:t>ature pincer grasp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0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668" t="16918" r="17995" b="28772"/>
          <a:stretch/>
        </p:blipFill>
        <p:spPr>
          <a:xfrm>
            <a:off x="157652" y="6497365"/>
            <a:ext cx="6511158" cy="5297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4504" t="17403" r="19289" b="46713"/>
          <a:stretch/>
        </p:blipFill>
        <p:spPr>
          <a:xfrm>
            <a:off x="173413" y="2865383"/>
            <a:ext cx="6495397" cy="34999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1487" t="33728" r="29893" b="33136"/>
          <a:stretch/>
        </p:blipFill>
        <p:spPr>
          <a:xfrm>
            <a:off x="173413" y="321223"/>
            <a:ext cx="6495397" cy="24121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955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4117" t="16920" r="17348" b="32326"/>
          <a:stretch/>
        </p:blipFill>
        <p:spPr>
          <a:xfrm>
            <a:off x="126124" y="189187"/>
            <a:ext cx="6621517" cy="49503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560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6858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y-GB" sz="4000" b="1" u="sng" dirty="0">
                <a:solidFill>
                  <a:srgbClr val="000000"/>
                </a:solidFill>
              </a:rPr>
              <a:t>Datblygiad </a:t>
            </a:r>
            <a:r>
              <a:rPr lang="cy-GB" sz="4000" b="1" u="sng" dirty="0" smtClean="0">
                <a:solidFill>
                  <a:srgbClr val="000000"/>
                </a:solidFill>
              </a:rPr>
              <a:t>iaith</a:t>
            </a:r>
          </a:p>
          <a:p>
            <a:endParaRPr lang="cy-GB" sz="4000" dirty="0">
              <a:solidFill>
                <a:srgbClr val="000000"/>
              </a:solidFill>
            </a:endParaRPr>
          </a:p>
          <a:p>
            <a:r>
              <a:rPr lang="cy-GB" sz="4000" dirty="0" smtClean="0">
                <a:solidFill>
                  <a:srgbClr val="000000"/>
                </a:solidFill>
              </a:rPr>
              <a:t>Mae’n </a:t>
            </a:r>
            <a:r>
              <a:rPr lang="cy-GB" sz="4000" dirty="0">
                <a:solidFill>
                  <a:srgbClr val="000000"/>
                </a:solidFill>
              </a:rPr>
              <a:t>ein cynorthwyo i drefnu meddyliau a gwneud synnwyr o'r byd o'n hamgylch</a:t>
            </a:r>
            <a:endParaRPr lang="en-GB" sz="4000" dirty="0"/>
          </a:p>
        </p:txBody>
      </p:sp>
      <p:sp>
        <p:nvSpPr>
          <p:cNvPr id="6" name="5-Point Star 5"/>
          <p:cNvSpPr/>
          <p:nvPr/>
        </p:nvSpPr>
        <p:spPr>
          <a:xfrm>
            <a:off x="709448" y="4603531"/>
            <a:ext cx="5733309" cy="52510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 smtClean="0">
                <a:solidFill>
                  <a:schemeClr val="tx1"/>
                </a:solidFill>
              </a:rPr>
              <a:t>Ffyrdd</a:t>
            </a:r>
            <a:r>
              <a:rPr lang="en-GB" b="1" dirty="0" smtClean="0">
                <a:solidFill>
                  <a:schemeClr val="tx1"/>
                </a:solidFill>
              </a:rPr>
              <a:t> o </a:t>
            </a:r>
            <a:r>
              <a:rPr lang="en-GB" b="1" dirty="0" err="1" smtClean="0">
                <a:solidFill>
                  <a:schemeClr val="tx1"/>
                </a:solidFill>
              </a:rPr>
              <a:t>ddatblygu</a:t>
            </a:r>
            <a:r>
              <a:rPr lang="en-GB" b="1" dirty="0" smtClean="0">
                <a:solidFill>
                  <a:schemeClr val="tx1"/>
                </a:solidFill>
              </a:rPr>
              <a:t> </a:t>
            </a:r>
            <a:r>
              <a:rPr lang="en-GB" b="1" dirty="0" err="1" smtClean="0">
                <a:solidFill>
                  <a:schemeClr val="tx1"/>
                </a:solidFill>
              </a:rPr>
              <a:t>iaith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9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6858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y-GB" sz="4000" b="1" u="sng" dirty="0">
                <a:solidFill>
                  <a:srgbClr val="000000"/>
                </a:solidFill>
              </a:rPr>
              <a:t>Datblygiad </a:t>
            </a:r>
            <a:r>
              <a:rPr lang="cy-GB" sz="4000" b="1" u="sng" dirty="0" smtClean="0">
                <a:solidFill>
                  <a:srgbClr val="000000"/>
                </a:solidFill>
              </a:rPr>
              <a:t>iaith</a:t>
            </a:r>
          </a:p>
          <a:p>
            <a:endParaRPr lang="cy-GB" sz="4000" dirty="0">
              <a:solidFill>
                <a:srgbClr val="000000"/>
              </a:solidFill>
            </a:endParaRPr>
          </a:p>
          <a:p>
            <a:r>
              <a:rPr lang="cy-GB" sz="4000" dirty="0" smtClean="0">
                <a:solidFill>
                  <a:srgbClr val="000000"/>
                </a:solidFill>
              </a:rPr>
              <a:t>Mae’n </a:t>
            </a:r>
            <a:r>
              <a:rPr lang="cy-GB" sz="4000" dirty="0">
                <a:solidFill>
                  <a:srgbClr val="000000"/>
                </a:solidFill>
              </a:rPr>
              <a:t>ein cynorthwyo i drefnu meddyliau a gwneud synnwyr o'r byd o'n hamgylch</a:t>
            </a:r>
            <a:endParaRPr lang="en-GB" sz="4000" dirty="0"/>
          </a:p>
        </p:txBody>
      </p:sp>
      <p:sp>
        <p:nvSpPr>
          <p:cNvPr id="6" name="5-Point Star 5"/>
          <p:cNvSpPr/>
          <p:nvPr/>
        </p:nvSpPr>
        <p:spPr>
          <a:xfrm>
            <a:off x="1087482" y="5755422"/>
            <a:ext cx="4787717" cy="324787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 smtClean="0">
                <a:solidFill>
                  <a:schemeClr val="tx1"/>
                </a:solidFill>
              </a:rPr>
              <a:t>Ffyrdd</a:t>
            </a:r>
            <a:r>
              <a:rPr lang="en-GB" b="1" dirty="0" smtClean="0">
                <a:solidFill>
                  <a:schemeClr val="tx1"/>
                </a:solidFill>
              </a:rPr>
              <a:t> o </a:t>
            </a:r>
            <a:r>
              <a:rPr lang="en-GB" b="1" dirty="0" err="1" smtClean="0">
                <a:solidFill>
                  <a:schemeClr val="tx1"/>
                </a:solidFill>
              </a:rPr>
              <a:t>ddatblygu</a:t>
            </a:r>
            <a:r>
              <a:rPr lang="en-GB" b="1" dirty="0" smtClean="0">
                <a:solidFill>
                  <a:schemeClr val="tx1"/>
                </a:solidFill>
              </a:rPr>
              <a:t> </a:t>
            </a:r>
            <a:r>
              <a:rPr lang="en-GB" b="1" dirty="0" err="1" smtClean="0">
                <a:solidFill>
                  <a:schemeClr val="tx1"/>
                </a:solidFill>
              </a:rPr>
              <a:t>iaith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730" y="5471951"/>
            <a:ext cx="200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Siarad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glir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305729" y="7795768"/>
            <a:ext cx="1318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Defnyddio</a:t>
            </a:r>
            <a:r>
              <a:rPr lang="en-GB" dirty="0" smtClean="0"/>
              <a:t> </a:t>
            </a:r>
            <a:r>
              <a:rPr lang="en-GB" dirty="0" err="1" smtClean="0"/>
              <a:t>amrywiaeth</a:t>
            </a:r>
            <a:r>
              <a:rPr lang="en-GB" dirty="0" smtClean="0"/>
              <a:t> o </a:t>
            </a:r>
            <a:r>
              <a:rPr lang="en-GB" dirty="0" err="1" smtClean="0"/>
              <a:t>dônau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87480" y="9799798"/>
            <a:ext cx="1318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Siarad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araf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008954" y="10048444"/>
            <a:ext cx="2049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Ateb</a:t>
            </a:r>
            <a:r>
              <a:rPr lang="en-GB" dirty="0" smtClean="0"/>
              <a:t> bob </a:t>
            </a:r>
            <a:r>
              <a:rPr lang="en-GB" dirty="0" err="1" smtClean="0"/>
              <a:t>tro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111201" y="9557115"/>
            <a:ext cx="1318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Gwrando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396500" y="4426282"/>
            <a:ext cx="1318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Gofyn</a:t>
            </a:r>
            <a:r>
              <a:rPr lang="en-GB" dirty="0" smtClean="0"/>
              <a:t> </a:t>
            </a:r>
            <a:r>
              <a:rPr lang="en-GB" dirty="0" err="1" smtClean="0"/>
              <a:t>cwestiynau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30096" y="7803442"/>
            <a:ext cx="1318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Cywiro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sensitif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4310743" y="4911480"/>
            <a:ext cx="1743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Bod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amyneddgar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15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3421" y="1081673"/>
            <a:ext cx="6479628" cy="17543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GB" b="1" u="sng" dirty="0" smtClean="0"/>
              <a:t>Nod: Deall datblygiadau corfforol, </a:t>
            </a:r>
            <a:r>
              <a:rPr lang="en-GB" b="1" u="sng" dirty="0" err="1" smtClean="0"/>
              <a:t>deallusol</a:t>
            </a:r>
            <a:r>
              <a:rPr lang="en-GB" b="1" u="sng" dirty="0" smtClean="0"/>
              <a:t>, </a:t>
            </a:r>
            <a:r>
              <a:rPr lang="en-GB" b="1" u="sng" dirty="0" err="1" smtClean="0"/>
              <a:t>emosiynol</a:t>
            </a:r>
            <a:r>
              <a:rPr lang="en-GB" b="1" u="sng" dirty="0" smtClean="0"/>
              <a:t> a </a:t>
            </a:r>
            <a:r>
              <a:rPr lang="en-GB" b="1" u="sng" dirty="0" err="1" smtClean="0"/>
              <a:t>chymdeithasol</a:t>
            </a:r>
            <a:r>
              <a:rPr lang="en-GB" b="1" u="sng" dirty="0" smtClean="0"/>
              <a:t> y </a:t>
            </a:r>
            <a:r>
              <a:rPr lang="en-GB" b="1" u="sng" dirty="0" err="1" smtClean="0"/>
              <a:t>pum</a:t>
            </a:r>
            <a:r>
              <a:rPr lang="en-GB" b="1" u="sng" dirty="0" smtClean="0"/>
              <a:t> cam </a:t>
            </a:r>
            <a:r>
              <a:rPr lang="en-GB" b="1" u="sng" dirty="0" err="1" smtClean="0"/>
              <a:t>oedran</a:t>
            </a:r>
            <a:r>
              <a:rPr lang="en-GB" b="1" u="sng" dirty="0" smtClean="0"/>
              <a:t>.</a:t>
            </a:r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1: Darllen y datblygiadau </a:t>
            </a:r>
            <a:r>
              <a:rPr lang="en-GB" dirty="0" err="1" smtClean="0"/>
              <a:t>amrywiol</a:t>
            </a:r>
            <a:r>
              <a:rPr lang="en-GB" dirty="0" smtClean="0"/>
              <a:t>.</a:t>
            </a:r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2: </a:t>
            </a:r>
            <a:r>
              <a:rPr lang="en-GB" dirty="0" err="1" smtClean="0"/>
              <a:t>Ateb</a:t>
            </a:r>
            <a:r>
              <a:rPr lang="en-GB" dirty="0" smtClean="0"/>
              <a:t> </a:t>
            </a:r>
            <a:r>
              <a:rPr lang="en-GB" dirty="0" err="1" smtClean="0"/>
              <a:t>cyfres</a:t>
            </a:r>
            <a:r>
              <a:rPr lang="en-GB" dirty="0" smtClean="0"/>
              <a:t> o </a:t>
            </a:r>
            <a:r>
              <a:rPr lang="en-GB" dirty="0" err="1" smtClean="0"/>
              <a:t>gwestiynau</a:t>
            </a:r>
            <a:r>
              <a:rPr lang="en-GB" dirty="0" smtClean="0"/>
              <a:t> </a:t>
            </a:r>
            <a:r>
              <a:rPr lang="en-GB" dirty="0" err="1" smtClean="0"/>
              <a:t>mewn</a:t>
            </a:r>
            <a:r>
              <a:rPr lang="en-GB" dirty="0" smtClean="0"/>
              <a:t> </a:t>
            </a:r>
            <a:r>
              <a:rPr lang="en-GB" dirty="0" err="1" smtClean="0"/>
              <a:t>brawddegau</a:t>
            </a:r>
            <a:r>
              <a:rPr lang="en-GB" dirty="0" smtClean="0"/>
              <a:t> </a:t>
            </a:r>
            <a:r>
              <a:rPr lang="en-GB" dirty="0" err="1" smtClean="0"/>
              <a:t>llawn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brofi</a:t>
            </a:r>
            <a:r>
              <a:rPr lang="en-GB" dirty="0" smtClean="0"/>
              <a:t> </a:t>
            </a:r>
            <a:r>
              <a:rPr lang="en-GB" dirty="0" err="1" smtClean="0"/>
              <a:t>dealltwriaeth</a:t>
            </a:r>
            <a:r>
              <a:rPr lang="en-GB" dirty="0" smtClean="0"/>
              <a:t>.</a:t>
            </a:r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3: </a:t>
            </a:r>
            <a:r>
              <a:rPr lang="en-GB" dirty="0" err="1" smtClean="0"/>
              <a:t>Marcio</a:t>
            </a:r>
            <a:r>
              <a:rPr lang="en-GB" dirty="0" smtClean="0"/>
              <a:t> </a:t>
            </a:r>
            <a:r>
              <a:rPr lang="en-GB" dirty="0" err="1" smtClean="0"/>
              <a:t>cyfoedion</a:t>
            </a:r>
            <a:r>
              <a:rPr lang="en-GB" dirty="0" smtClean="0"/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9186" y="220717"/>
            <a:ext cx="242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Gwaith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Dosbarth</a:t>
            </a:r>
            <a:endParaRPr lang="en-GB" b="1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2208298" y="594858"/>
            <a:ext cx="242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Darllen</a:t>
            </a:r>
            <a:r>
              <a:rPr lang="en-GB" b="1" u="sng" dirty="0" smtClean="0"/>
              <a:t> a </a:t>
            </a:r>
            <a:r>
              <a:rPr lang="en-GB" b="1" u="sng" dirty="0" err="1" smtClean="0"/>
              <a:t>deall</a:t>
            </a:r>
            <a:endParaRPr lang="en-GB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019971"/>
            <a:ext cx="6858000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dirty="0" smtClean="0"/>
              <a:t>Pa oed </a:t>
            </a:r>
            <a:r>
              <a:rPr lang="en-GB" dirty="0" err="1" smtClean="0"/>
              <a:t>bydd</a:t>
            </a:r>
            <a:r>
              <a:rPr lang="en-GB" dirty="0" smtClean="0"/>
              <a:t> </a:t>
            </a:r>
            <a:r>
              <a:rPr lang="en-GB" dirty="0" err="1" smtClean="0"/>
              <a:t>unigolyn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debygol</a:t>
            </a:r>
            <a:r>
              <a:rPr lang="en-GB" dirty="0" smtClean="0"/>
              <a:t> o </a:t>
            </a:r>
            <a:r>
              <a:rPr lang="en-GB" dirty="0" err="1" smtClean="0"/>
              <a:t>ddysgu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sgipio</a:t>
            </a:r>
            <a:r>
              <a:rPr lang="en-GB" dirty="0" smtClean="0"/>
              <a:t>?</a:t>
            </a:r>
          </a:p>
          <a:p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r>
              <a:rPr lang="en-GB" dirty="0" smtClean="0"/>
              <a:t>2. Pa oed </a:t>
            </a:r>
            <a:r>
              <a:rPr lang="en-GB" dirty="0" err="1" smtClean="0"/>
              <a:t>bydd</a:t>
            </a:r>
            <a:r>
              <a:rPr lang="en-GB" dirty="0" smtClean="0"/>
              <a:t> </a:t>
            </a:r>
            <a:r>
              <a:rPr lang="en-GB" dirty="0" err="1" smtClean="0"/>
              <a:t>plentyn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debygol</a:t>
            </a:r>
            <a:r>
              <a:rPr lang="en-GB" dirty="0" smtClean="0"/>
              <a:t> o </a:t>
            </a:r>
            <a:r>
              <a:rPr lang="en-GB" dirty="0" err="1" smtClean="0"/>
              <a:t>ddysgu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ddefnyddio</a:t>
            </a:r>
            <a:r>
              <a:rPr lang="en-GB" dirty="0" smtClean="0"/>
              <a:t> </a:t>
            </a:r>
            <a:r>
              <a:rPr lang="en-GB" dirty="0" err="1" smtClean="0"/>
              <a:t>siswrn</a:t>
            </a:r>
            <a:r>
              <a:rPr lang="en-GB" dirty="0" smtClean="0"/>
              <a:t>?</a:t>
            </a:r>
          </a:p>
          <a:p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…………………………………………………………………………………………………………………………………………………………………………………………………………………………….…</a:t>
            </a:r>
            <a:endParaRPr lang="en-GB" dirty="0"/>
          </a:p>
          <a:p>
            <a:r>
              <a:rPr lang="en-GB" dirty="0" smtClean="0"/>
              <a:t>3. Pa oed </a:t>
            </a:r>
            <a:r>
              <a:rPr lang="en-GB" dirty="0" err="1" smtClean="0"/>
              <a:t>bydd</a:t>
            </a:r>
            <a:r>
              <a:rPr lang="en-GB" dirty="0"/>
              <a:t> </a:t>
            </a:r>
            <a:r>
              <a:rPr lang="en-GB" dirty="0" err="1" smtClean="0"/>
              <a:t>plentyn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gallu</a:t>
            </a:r>
            <a:r>
              <a:rPr lang="en-GB" dirty="0" smtClean="0"/>
              <a:t> </a:t>
            </a:r>
            <a:r>
              <a:rPr lang="en-GB" dirty="0" err="1" smtClean="0"/>
              <a:t>lliwio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daclus</a:t>
            </a:r>
            <a:r>
              <a:rPr lang="en-GB" dirty="0" smtClean="0"/>
              <a:t>?</a:t>
            </a:r>
          </a:p>
          <a:p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………………………………………………………………………….</a:t>
            </a:r>
          </a:p>
          <a:p>
            <a:r>
              <a:rPr lang="en-GB" dirty="0" smtClean="0"/>
              <a:t>4. O </a:t>
            </a:r>
            <a:r>
              <a:rPr lang="en-GB" dirty="0" err="1" smtClean="0"/>
              <a:t>ba</a:t>
            </a:r>
            <a:r>
              <a:rPr lang="en-GB" dirty="0" smtClean="0"/>
              <a:t> </a:t>
            </a:r>
            <a:r>
              <a:rPr lang="en-GB" dirty="0" err="1" smtClean="0"/>
              <a:t>grŵp</a:t>
            </a:r>
            <a:r>
              <a:rPr lang="en-GB" dirty="0" smtClean="0"/>
              <a:t> </a:t>
            </a:r>
            <a:r>
              <a:rPr lang="en-GB" dirty="0" err="1" smtClean="0"/>
              <a:t>oedran</a:t>
            </a:r>
            <a:r>
              <a:rPr lang="en-GB" dirty="0" smtClean="0"/>
              <a:t> daw </a:t>
            </a:r>
            <a:r>
              <a:rPr lang="en-GB" dirty="0" err="1" smtClean="0"/>
              <a:t>unigolyn</a:t>
            </a:r>
            <a:r>
              <a:rPr lang="en-GB" dirty="0" smtClean="0"/>
              <a:t> 17 mlwydd oed?</a:t>
            </a:r>
          </a:p>
          <a:p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………………………………….………………….</a:t>
            </a:r>
          </a:p>
          <a:p>
            <a:r>
              <a:rPr lang="en-GB" dirty="0" smtClean="0"/>
              <a:t>5. Pa </a:t>
            </a:r>
            <a:r>
              <a:rPr lang="en-GB" dirty="0" err="1" smtClean="0"/>
              <a:t>fath</a:t>
            </a:r>
            <a:r>
              <a:rPr lang="en-GB" dirty="0" smtClean="0"/>
              <a:t> o </a:t>
            </a:r>
            <a:r>
              <a:rPr lang="en-GB" dirty="0" err="1" smtClean="0"/>
              <a:t>ddatblygiad</a:t>
            </a:r>
            <a:r>
              <a:rPr lang="en-GB" dirty="0" smtClean="0"/>
              <a:t> </a:t>
            </a:r>
            <a:r>
              <a:rPr lang="en-GB" dirty="0" err="1" smtClean="0"/>
              <a:t>byddai</a:t>
            </a:r>
            <a:r>
              <a:rPr lang="en-GB" dirty="0" smtClean="0"/>
              <a:t> </a:t>
            </a:r>
            <a:r>
              <a:rPr lang="en-GB" dirty="0" err="1" smtClean="0"/>
              <a:t>dechrau</a:t>
            </a:r>
            <a:r>
              <a:rPr lang="en-GB" dirty="0" smtClean="0"/>
              <a:t> </a:t>
            </a:r>
            <a:r>
              <a:rPr lang="en-GB" dirty="0" err="1" smtClean="0"/>
              <a:t>dysgu</a:t>
            </a:r>
            <a:r>
              <a:rPr lang="en-GB" dirty="0" smtClean="0"/>
              <a:t> </a:t>
            </a:r>
            <a:r>
              <a:rPr lang="en-GB" dirty="0" err="1" smtClean="0"/>
              <a:t>sut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ddarllen</a:t>
            </a:r>
            <a:r>
              <a:rPr lang="en-GB" dirty="0" smtClean="0"/>
              <a:t>?</a:t>
            </a:r>
          </a:p>
          <a:p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………………………………………………………………………………………………………………………………………………………………………………………………………………………….……</a:t>
            </a:r>
          </a:p>
          <a:p>
            <a:r>
              <a:rPr lang="en-GB" dirty="0" smtClean="0"/>
              <a:t>6. Mae </a:t>
            </a:r>
            <a:r>
              <a:rPr lang="en-GB" dirty="0" err="1" smtClean="0"/>
              <a:t>unigolyn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datgan</a:t>
            </a:r>
            <a:r>
              <a:rPr lang="en-GB" dirty="0" smtClean="0"/>
              <a:t> </a:t>
            </a:r>
            <a:r>
              <a:rPr lang="en-GB" dirty="0" err="1" smtClean="0"/>
              <a:t>ei</a:t>
            </a:r>
            <a:r>
              <a:rPr lang="en-GB" dirty="0" smtClean="0"/>
              <a:t> </a:t>
            </a:r>
            <a:r>
              <a:rPr lang="en-GB" dirty="0" err="1" smtClean="0"/>
              <a:t>fod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ofn</a:t>
            </a:r>
            <a:r>
              <a:rPr lang="en-GB" dirty="0" smtClean="0"/>
              <a:t> </a:t>
            </a:r>
            <a:r>
              <a:rPr lang="en-GB" dirty="0" err="1" smtClean="0"/>
              <a:t>ysbrydion</a:t>
            </a:r>
            <a:r>
              <a:rPr lang="en-GB" dirty="0" smtClean="0"/>
              <a:t>, pa </a:t>
            </a:r>
            <a:r>
              <a:rPr lang="en-GB" dirty="0" err="1" smtClean="0"/>
              <a:t>fath</a:t>
            </a:r>
            <a:r>
              <a:rPr lang="en-GB" dirty="0" smtClean="0"/>
              <a:t> o </a:t>
            </a:r>
            <a:r>
              <a:rPr lang="en-GB" dirty="0" err="1" smtClean="0"/>
              <a:t>ddatblygiad</a:t>
            </a:r>
            <a:r>
              <a:rPr lang="en-GB" dirty="0" smtClean="0"/>
              <a:t> </a:t>
            </a:r>
            <a:r>
              <a:rPr lang="en-GB" dirty="0" err="1" smtClean="0"/>
              <a:t>yw</a:t>
            </a:r>
            <a:r>
              <a:rPr lang="en-GB" dirty="0" smtClean="0"/>
              <a:t> </a:t>
            </a:r>
            <a:r>
              <a:rPr lang="en-GB" dirty="0" err="1" smtClean="0"/>
              <a:t>hyn</a:t>
            </a:r>
            <a:r>
              <a:rPr lang="en-GB" dirty="0" smtClean="0"/>
              <a:t>?</a:t>
            </a:r>
          </a:p>
          <a:p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………………………………………………………………………………………………………………………………………………………………………………………………………………………..……..</a:t>
            </a:r>
            <a:endParaRPr lang="en-GB" dirty="0"/>
          </a:p>
          <a:p>
            <a:r>
              <a:rPr lang="en-GB" dirty="0" smtClean="0"/>
              <a:t>………………………….……………………………………………………………………..……………</a:t>
            </a:r>
          </a:p>
          <a:p>
            <a:r>
              <a:rPr lang="en-GB" dirty="0" smtClean="0"/>
              <a:t>7. </a:t>
            </a:r>
            <a:r>
              <a:rPr lang="en-GB" dirty="0" err="1" smtClean="0"/>
              <a:t>Esboniwch</a:t>
            </a:r>
            <a:r>
              <a:rPr lang="en-GB" dirty="0" smtClean="0"/>
              <a:t> </a:t>
            </a:r>
            <a:r>
              <a:rPr lang="en-GB" dirty="0" err="1"/>
              <a:t>g</a:t>
            </a:r>
            <a:r>
              <a:rPr lang="en-GB" dirty="0" err="1" smtClean="0"/>
              <a:t>ynnydd</a:t>
            </a:r>
            <a:r>
              <a:rPr lang="en-GB" dirty="0" smtClean="0"/>
              <a:t> </a:t>
            </a:r>
            <a:r>
              <a:rPr lang="en-GB" dirty="0" err="1" smtClean="0"/>
              <a:t>unigolyn</a:t>
            </a:r>
            <a:r>
              <a:rPr lang="en-GB" dirty="0" smtClean="0"/>
              <a:t> </a:t>
            </a:r>
            <a:r>
              <a:rPr lang="en-GB" dirty="0" err="1" smtClean="0"/>
              <a:t>wrth</a:t>
            </a:r>
            <a:r>
              <a:rPr lang="en-GB" dirty="0" smtClean="0"/>
              <a:t> </a:t>
            </a:r>
            <a:r>
              <a:rPr lang="en-GB" dirty="0" err="1" smtClean="0"/>
              <a:t>iddynt</a:t>
            </a:r>
            <a:r>
              <a:rPr lang="en-GB" dirty="0" smtClean="0"/>
              <a:t> </a:t>
            </a:r>
            <a:r>
              <a:rPr lang="en-GB" dirty="0" err="1" smtClean="0"/>
              <a:t>ddechrau</a:t>
            </a:r>
            <a:r>
              <a:rPr lang="en-GB" dirty="0" smtClean="0"/>
              <a:t> </a:t>
            </a:r>
            <a:r>
              <a:rPr lang="en-GB" dirty="0" err="1" smtClean="0"/>
              <a:t>yfed</a:t>
            </a:r>
            <a:r>
              <a:rPr lang="en-GB" dirty="0" smtClean="0"/>
              <a:t> o </a:t>
            </a:r>
            <a:r>
              <a:rPr lang="en-GB" dirty="0" err="1" smtClean="0"/>
              <a:t>gwpan</a:t>
            </a:r>
            <a:r>
              <a:rPr lang="en-GB" dirty="0" smtClean="0"/>
              <a:t> am y </a:t>
            </a:r>
            <a:r>
              <a:rPr lang="en-GB" dirty="0" err="1" smtClean="0"/>
              <a:t>tro</a:t>
            </a:r>
            <a:r>
              <a:rPr lang="en-GB" dirty="0" smtClean="0"/>
              <a:t> </a:t>
            </a:r>
            <a:r>
              <a:rPr lang="en-GB" dirty="0" err="1" smtClean="0"/>
              <a:t>cyntaf</a:t>
            </a:r>
            <a:r>
              <a:rPr lang="en-GB" dirty="0" smtClean="0"/>
              <a:t> </a:t>
            </a:r>
            <a:r>
              <a:rPr lang="en-GB" dirty="0" err="1" smtClean="0"/>
              <a:t>yr</a:t>
            </a:r>
            <a:r>
              <a:rPr lang="en-GB" dirty="0" smtClean="0"/>
              <a:t> </a:t>
            </a:r>
            <a:r>
              <a:rPr lang="en-GB" dirty="0" err="1" smtClean="0"/>
              <a:t>holl</a:t>
            </a:r>
            <a:r>
              <a:rPr lang="en-GB" dirty="0" smtClean="0"/>
              <a:t> </a:t>
            </a:r>
            <a:r>
              <a:rPr lang="en-GB" dirty="0" err="1" smtClean="0"/>
              <a:t>fordd</a:t>
            </a:r>
            <a:r>
              <a:rPr lang="en-GB" dirty="0" smtClean="0"/>
              <a:t> tan </a:t>
            </a:r>
            <a:r>
              <a:rPr lang="en-GB" dirty="0" err="1" smtClean="0"/>
              <a:t>iddynt</a:t>
            </a:r>
            <a:r>
              <a:rPr lang="en-GB" dirty="0" smtClean="0"/>
              <a:t> </a:t>
            </a:r>
            <a:r>
              <a:rPr lang="en-GB" dirty="0" err="1" smtClean="0"/>
              <a:t>fedru</a:t>
            </a:r>
            <a:r>
              <a:rPr lang="en-GB" dirty="0" smtClean="0"/>
              <a:t> </a:t>
            </a:r>
            <a:r>
              <a:rPr lang="en-GB" dirty="0" err="1" smtClean="0"/>
              <a:t>fwyta</a:t>
            </a:r>
            <a:r>
              <a:rPr lang="en-GB" dirty="0" smtClean="0"/>
              <a:t> </a:t>
            </a:r>
            <a:r>
              <a:rPr lang="en-GB" dirty="0" err="1" smtClean="0"/>
              <a:t>gyda</a:t>
            </a:r>
            <a:r>
              <a:rPr lang="en-GB" dirty="0" smtClean="0"/>
              <a:t> </a:t>
            </a:r>
            <a:r>
              <a:rPr lang="en-GB" dirty="0" err="1" smtClean="0"/>
              <a:t>cyllell</a:t>
            </a:r>
            <a:r>
              <a:rPr lang="en-GB" dirty="0" smtClean="0"/>
              <a:t> a </a:t>
            </a:r>
            <a:r>
              <a:rPr lang="en-GB" dirty="0" err="1" smtClean="0"/>
              <a:t>fforc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llwyddiannus</a:t>
            </a:r>
            <a:r>
              <a:rPr lang="en-GB" dirty="0" smtClean="0"/>
              <a:t>.</a:t>
            </a:r>
          </a:p>
          <a:p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…………………………………………………………………………………………………………………………………………………………………………………………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057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991517"/>
              </p:ext>
            </p:extLst>
          </p:nvPr>
        </p:nvGraphicFramePr>
        <p:xfrm>
          <a:off x="163288" y="1779815"/>
          <a:ext cx="6515098" cy="10248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9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8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Oed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Datblygiad corfforol a  </a:t>
                      </a:r>
                      <a:r>
                        <a:rPr lang="en-GB" sz="1400" b="1" dirty="0" smtClean="0"/>
                        <a:t>Sgiliau Echddygol (motor) Bras oed 3 </a:t>
                      </a:r>
                      <a:r>
                        <a:rPr lang="en-GB" sz="1400" b="1" dirty="0" err="1" smtClean="0"/>
                        <a:t>mis</a:t>
                      </a:r>
                      <a:r>
                        <a:rPr lang="en-GB" sz="1400" b="1" dirty="0" smtClean="0"/>
                        <a:t> </a:t>
                      </a:r>
                      <a:r>
                        <a:rPr lang="en-GB" sz="1400" b="1" dirty="0" err="1" smtClean="0"/>
                        <a:t>i</a:t>
                      </a:r>
                      <a:r>
                        <a:rPr lang="en-GB" sz="1400" b="1" baseline="0" dirty="0" smtClean="0"/>
                        <a:t> 16 mlwydd oed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/>
                        <a:t>Datblygiad corfforol a </a:t>
                      </a:r>
                      <a:r>
                        <a:rPr lang="en-GB" sz="1400" b="1" dirty="0" smtClean="0"/>
                        <a:t>Sgiliau Echddygol (motor) </a:t>
                      </a:r>
                      <a:r>
                        <a:rPr lang="en-GB" sz="1400" b="1" dirty="0" err="1" smtClean="0"/>
                        <a:t>manwl</a:t>
                      </a:r>
                      <a:r>
                        <a:rPr lang="en-GB" sz="1400" b="1" dirty="0" smtClean="0"/>
                        <a:t> oed 3 </a:t>
                      </a:r>
                      <a:r>
                        <a:rPr lang="en-GB" sz="1400" b="1" dirty="0" err="1" smtClean="0"/>
                        <a:t>mis</a:t>
                      </a:r>
                      <a:r>
                        <a:rPr lang="en-GB" sz="1400" b="1" dirty="0" smtClean="0"/>
                        <a:t> </a:t>
                      </a:r>
                      <a:r>
                        <a:rPr lang="en-GB" sz="1400" b="1" dirty="0" err="1" smtClean="0"/>
                        <a:t>i</a:t>
                      </a:r>
                      <a:r>
                        <a:rPr lang="en-GB" sz="1400" b="1" baseline="0" dirty="0" smtClean="0"/>
                        <a:t> 16 mlwydd oed</a:t>
                      </a:r>
                      <a:endParaRPr lang="en-GB" sz="1400" dirty="0" smtClean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Codi pen a </a:t>
                      </a:r>
                      <a:r>
                        <a:rPr lang="en-GB" dirty="0" err="1" smtClean="0"/>
                        <a:t>rholio</a:t>
                      </a:r>
                      <a:r>
                        <a:rPr lang="en-GB" dirty="0" smtClean="0"/>
                        <a:t> o </a:t>
                      </a:r>
                      <a:r>
                        <a:rPr lang="en-GB" dirty="0" err="1" smtClean="0"/>
                        <a:t>ochr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err="1" smtClean="0"/>
                        <a:t>ochr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Gwthio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gyda’r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breicjiau</a:t>
                      </a:r>
                      <a:r>
                        <a:rPr lang="en-GB" dirty="0" smtClean="0"/>
                        <a:t> a </a:t>
                      </a:r>
                      <a:r>
                        <a:rPr lang="en-GB" dirty="0" err="1" smtClean="0"/>
                        <a:t>chodi’r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ysgwyddau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Edrych at a </a:t>
                      </a:r>
                      <a:r>
                        <a:rPr lang="en-GB" dirty="0" err="1" smtClean="0"/>
                        <a:t>chwarae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gyda’r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bysedd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Codi’r</a:t>
                      </a:r>
                      <a:r>
                        <a:rPr lang="en-GB" dirty="0" smtClean="0"/>
                        <a:t> pen </a:t>
                      </a:r>
                      <a:r>
                        <a:rPr lang="en-GB" dirty="0" err="1" smtClean="0"/>
                        <a:t>a’r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frest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glir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o’r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llawr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gynorthwyo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gyda’r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breichiau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err="1" smtClean="0"/>
                        <a:t>Eistedd</a:t>
                      </a:r>
                      <a:r>
                        <a:rPr lang="en-GB" baseline="0" dirty="0" smtClean="0"/>
                        <a:t> am </a:t>
                      </a:r>
                      <a:r>
                        <a:rPr lang="en-GB" baseline="0" dirty="0" err="1" smtClean="0"/>
                        <a:t>gyfnodau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hir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gyda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clustog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fel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cymorth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Rhoi </a:t>
                      </a:r>
                      <a:r>
                        <a:rPr lang="en-GB" dirty="0" err="1" smtClean="0"/>
                        <a:t>pob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peth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ceg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Defnyddio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gafael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cledrol</a:t>
                      </a:r>
                      <a:r>
                        <a:rPr lang="en-GB" dirty="0" smtClean="0"/>
                        <a:t>.  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9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Ceisio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cropian</a:t>
                      </a:r>
                      <a:r>
                        <a:rPr lang="en-GB" baseline="0" dirty="0" smtClean="0"/>
                        <a:t>, </a:t>
                      </a:r>
                      <a:r>
                        <a:rPr lang="en-GB" baseline="0" dirty="0" err="1" smtClean="0"/>
                        <a:t>efallai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fyny’r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grisiau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err="1" smtClean="0"/>
                        <a:t>Tynnu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mewn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safiad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aros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fynd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ar</a:t>
                      </a:r>
                      <a:r>
                        <a:rPr lang="en-GB" baseline="0" dirty="0" smtClean="0"/>
                        <a:t> y </a:t>
                      </a:r>
                      <a:r>
                        <a:rPr lang="en-GB" baseline="0" dirty="0" err="1" smtClean="0"/>
                        <a:t>pengliniau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gyntaf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Defnyddio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gafael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pinswrn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cynnar</a:t>
                      </a:r>
                      <a:r>
                        <a:rPr lang="en-GB" dirty="0" smtClean="0"/>
                        <a:t>.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Gwrthod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gadael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teganau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fynd</a:t>
                      </a:r>
                      <a:r>
                        <a:rPr lang="en-GB" baseline="0" dirty="0" smtClean="0"/>
                        <a:t>.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Symud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hawdd</a:t>
                      </a:r>
                      <a:r>
                        <a:rPr lang="en-GB" baseline="0" dirty="0" smtClean="0"/>
                        <a:t> nail </a:t>
                      </a:r>
                      <a:r>
                        <a:rPr lang="en-GB" baseline="0" dirty="0" err="1" smtClean="0"/>
                        <a:t>ai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gropian</a:t>
                      </a:r>
                      <a:r>
                        <a:rPr lang="en-GB" baseline="0" dirty="0" smtClean="0"/>
                        <a:t>, </a:t>
                      </a:r>
                      <a:r>
                        <a:rPr lang="en-GB" baseline="0" dirty="0" err="1" smtClean="0"/>
                        <a:t>ar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ei</a:t>
                      </a:r>
                      <a:r>
                        <a:rPr lang="en-GB" baseline="0" dirty="0" smtClean="0"/>
                        <a:t> part </a:t>
                      </a:r>
                      <a:r>
                        <a:rPr lang="en-GB" baseline="0" dirty="0" err="1" smtClean="0"/>
                        <a:t>ôl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neu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efallai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hyd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yn</a:t>
                      </a:r>
                      <a:r>
                        <a:rPr lang="en-GB" baseline="0" dirty="0" smtClean="0"/>
                        <a:t> oed </a:t>
                      </a:r>
                      <a:r>
                        <a:rPr lang="en-GB" baseline="0" dirty="0" err="1" smtClean="0"/>
                        <a:t>yn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cerdded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Gafael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trybedd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cyntefig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Pwyntio</a:t>
                      </a:r>
                      <a:r>
                        <a:rPr lang="en-GB" dirty="0" smtClean="0"/>
                        <a:t> at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gwrthrychau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gyda’u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bys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indecs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15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Cerdded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annibynnol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gan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ddefnyddio’r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breichiau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gydbwyso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err="1" smtClean="0"/>
                        <a:t>Taflu</a:t>
                      </a:r>
                      <a:r>
                        <a:rPr lang="en-GB" baseline="0" dirty="0" smtClean="0"/>
                        <a:t> offer ac </a:t>
                      </a:r>
                      <a:r>
                        <a:rPr lang="en-GB" baseline="0" dirty="0" err="1" smtClean="0"/>
                        <a:t>efallai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cwympo</a:t>
                      </a:r>
                      <a:r>
                        <a:rPr lang="en-GB" baseline="0" dirty="0" smtClean="0"/>
                        <a:t> o </a:t>
                      </a:r>
                      <a:r>
                        <a:rPr lang="en-GB" baseline="0" dirty="0" err="1" smtClean="0"/>
                        <a:t>ganlyniad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Clapio’r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dwylo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adeiladu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twr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dau</a:t>
                      </a:r>
                      <a:r>
                        <a:rPr lang="en-GB" dirty="0" smtClean="0"/>
                        <a:t> floc.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18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Cerdded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hyderus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heb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ddefnyddio’r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breichiau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dirty="0" err="1" smtClean="0"/>
                        <a:t>gydbwyso</a:t>
                      </a:r>
                      <a:r>
                        <a:rPr lang="en-GB" dirty="0" smtClean="0"/>
                        <a:t>. Gall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rholio</a:t>
                      </a:r>
                      <a:r>
                        <a:rPr lang="en-GB" baseline="0" dirty="0" smtClean="0"/>
                        <a:t> a </a:t>
                      </a:r>
                      <a:r>
                        <a:rPr lang="en-GB" baseline="0" dirty="0" err="1" smtClean="0"/>
                        <a:t>thaflu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pêl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troi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dolenni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drws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adaeiladu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twr</a:t>
                      </a:r>
                      <a:r>
                        <a:rPr lang="en-GB" dirty="0" smtClean="0"/>
                        <a:t> tri bloc.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 flwydd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Cerdded </a:t>
                      </a:r>
                      <a:r>
                        <a:rPr lang="en-GB" dirty="0" err="1" smtClean="0"/>
                        <a:t>grisiau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droed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pob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gris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Cicio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pêl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llonydd</a:t>
                      </a:r>
                      <a:r>
                        <a:rPr lang="en-GB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Troi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tudalennau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llyfr</a:t>
                      </a:r>
                      <a:r>
                        <a:rPr lang="en-GB" baseline="0" dirty="0" smtClean="0"/>
                        <a:t> un </a:t>
                      </a:r>
                      <a:r>
                        <a:rPr lang="en-GB" baseline="0" dirty="0" err="1" smtClean="0"/>
                        <a:t>tudalen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ar</a:t>
                      </a:r>
                      <a:r>
                        <a:rPr lang="en-GB" baseline="0" dirty="0" smtClean="0"/>
                        <a:t> y </a:t>
                      </a:r>
                      <a:r>
                        <a:rPr lang="en-GB" baseline="0" dirty="0" err="1" smtClean="0"/>
                        <a:t>tro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err="1" smtClean="0"/>
                        <a:t>Gallu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adeiladu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twr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pum</a:t>
                      </a:r>
                      <a:r>
                        <a:rPr lang="en-GB" baseline="0" dirty="0" smtClean="0"/>
                        <a:t> bloc.</a:t>
                      </a:r>
                      <a:endParaRPr lang="en-GB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Cerdded </a:t>
                      </a:r>
                      <a:r>
                        <a:rPr lang="en-GB" dirty="0" err="1" smtClean="0"/>
                        <a:t>grisiau</a:t>
                      </a:r>
                      <a:r>
                        <a:rPr lang="en-GB" dirty="0" smtClean="0"/>
                        <a:t> un </a:t>
                      </a:r>
                      <a:r>
                        <a:rPr lang="en-GB" dirty="0" err="1" smtClean="0"/>
                        <a:t>troed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ar</a:t>
                      </a:r>
                      <a:r>
                        <a:rPr lang="en-GB" dirty="0" smtClean="0"/>
                        <a:t> y </a:t>
                      </a:r>
                      <a:r>
                        <a:rPr lang="en-GB" dirty="0" err="1" smtClean="0"/>
                        <a:t>tro</a:t>
                      </a:r>
                      <a:r>
                        <a:rPr lang="en-GB" dirty="0" smtClean="0"/>
                        <a:t>. Dal </a:t>
                      </a:r>
                      <a:r>
                        <a:rPr lang="en-GB" dirty="0" err="1" smtClean="0"/>
                        <a:t>pêl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mawr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rhwng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breichiau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agored</a:t>
                      </a:r>
                      <a:r>
                        <a:rPr lang="en-GB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dal </a:t>
                      </a:r>
                      <a:r>
                        <a:rPr lang="en-GB" dirty="0" err="1" smtClean="0"/>
                        <a:t>creon</a:t>
                      </a:r>
                      <a:r>
                        <a:rPr lang="en-GB" dirty="0" smtClean="0"/>
                        <a:t> a </a:t>
                      </a:r>
                      <a:r>
                        <a:rPr lang="en-GB" dirty="0" err="1" smtClean="0"/>
                        <a:t>thynnu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llun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gwyneb</a:t>
                      </a:r>
                      <a:r>
                        <a:rPr lang="en-GB" dirty="0" smtClean="0"/>
                        <a:t>.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Gallu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adeilau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twr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naw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neu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deg</a:t>
                      </a:r>
                      <a:r>
                        <a:rPr lang="en-GB" baseline="0" dirty="0" smtClean="0"/>
                        <a:t> bloc.</a:t>
                      </a:r>
                      <a:endParaRPr lang="en-GB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4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Cerdded </a:t>
                      </a:r>
                      <a:r>
                        <a:rPr lang="en-GB" dirty="0" err="1" smtClean="0"/>
                        <a:t>neu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rhedeg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ar</a:t>
                      </a:r>
                      <a:r>
                        <a:rPr lang="en-GB" dirty="0" smtClean="0"/>
                        <a:t> y </a:t>
                      </a:r>
                      <a:r>
                        <a:rPr lang="en-GB" dirty="0" err="1" smtClean="0"/>
                        <a:t>grisiau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taflu</a:t>
                      </a:r>
                      <a:r>
                        <a:rPr lang="en-GB" dirty="0" smtClean="0"/>
                        <a:t>, dal, </a:t>
                      </a:r>
                      <a:r>
                        <a:rPr lang="en-GB" dirty="0" err="1" smtClean="0"/>
                        <a:t>cicio</a:t>
                      </a:r>
                      <a:r>
                        <a:rPr lang="en-GB" dirty="0" smtClean="0"/>
                        <a:t> a </a:t>
                      </a:r>
                      <a:r>
                        <a:rPr lang="en-GB" dirty="0" err="1" smtClean="0"/>
                        <a:t>tharo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pêl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gwneud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posau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syml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Adeiladu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twr</a:t>
                      </a:r>
                      <a:r>
                        <a:rPr lang="en-GB" dirty="0" smtClean="0"/>
                        <a:t> o </a:t>
                      </a:r>
                      <a:r>
                        <a:rPr lang="en-GB" dirty="0" err="1" smtClean="0"/>
                        <a:t>ddeg</a:t>
                      </a:r>
                      <a:r>
                        <a:rPr lang="en-GB" dirty="0" smtClean="0"/>
                        <a:t> bloc </a:t>
                      </a:r>
                      <a:r>
                        <a:rPr lang="en-GB" dirty="0" err="1" smtClean="0"/>
                        <a:t>neu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mwy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5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dringo</a:t>
                      </a:r>
                      <a:r>
                        <a:rPr lang="en-GB" baseline="0" dirty="0" smtClean="0"/>
                        <a:t> a </a:t>
                      </a:r>
                      <a:r>
                        <a:rPr lang="en-GB" baseline="0" dirty="0" err="1" smtClean="0"/>
                        <a:t>neidio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err="1" smtClean="0"/>
                        <a:t>Taflu</a:t>
                      </a:r>
                      <a:r>
                        <a:rPr lang="en-GB" baseline="0" dirty="0" smtClean="0"/>
                        <a:t> a dal a </a:t>
                      </a:r>
                      <a:r>
                        <a:rPr lang="en-GB" baseline="0" dirty="0" err="1" smtClean="0"/>
                        <a:t>tharo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pêl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Gwneud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posau</a:t>
                      </a:r>
                      <a:r>
                        <a:rPr lang="en-GB" dirty="0" smtClean="0"/>
                        <a:t> 20 darn </a:t>
                      </a:r>
                      <a:r>
                        <a:rPr lang="en-GB" dirty="0" err="1" smtClean="0"/>
                        <a:t>neu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mwy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Lliwio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daclus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Sgipio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Clymu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lasau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7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Reidio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beic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Rheoli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pêl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Defnyddio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siswrn</a:t>
                      </a:r>
                      <a:r>
                        <a:rPr lang="en-GB" dirty="0" smtClean="0"/>
                        <a:t> ac </a:t>
                      </a:r>
                      <a:r>
                        <a:rPr lang="en-GB" dirty="0" err="1" smtClean="0"/>
                        <a:t>adeiladu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modelu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mlwydd oed</a:t>
                      </a:r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dirty="0" smtClean="0"/>
                        <a:t>Newidiadau corfforol. </a:t>
                      </a:r>
                      <a:r>
                        <a:rPr lang="en-GB" dirty="0" err="1" smtClean="0"/>
                        <a:t>Cyd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drefniant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gwella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16 mlwydd oed</a:t>
                      </a:r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dirty="0" smtClean="0"/>
                        <a:t>Newidiadau corfforol </a:t>
                      </a:r>
                      <a:r>
                        <a:rPr lang="en-GB" dirty="0" err="1" smtClean="0"/>
                        <a:t>wedi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digwydd</a:t>
                      </a:r>
                      <a:r>
                        <a:rPr lang="en-GB" dirty="0" smtClean="0"/>
                        <a:t> a </a:t>
                      </a:r>
                      <a:r>
                        <a:rPr lang="en-GB" dirty="0" err="1" smtClean="0"/>
                        <a:t>mae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ganddynt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cyrff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oedolion</a:t>
                      </a:r>
                      <a:r>
                        <a:rPr lang="en-GB" dirty="0" smtClean="0"/>
                        <a:t>. </a:t>
                      </a:r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0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177727"/>
              </p:ext>
            </p:extLst>
          </p:nvPr>
        </p:nvGraphicFramePr>
        <p:xfrm>
          <a:off x="293913" y="261257"/>
          <a:ext cx="6368143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1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Oed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Datblygiadau </a:t>
                      </a:r>
                      <a:r>
                        <a:rPr lang="en-GB" dirty="0" err="1" smtClean="0"/>
                        <a:t>deallusol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0 – 12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Defnyddio’r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ceg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gyffwrdd</a:t>
                      </a:r>
                      <a:r>
                        <a:rPr lang="en-GB" baseline="0" dirty="0" smtClean="0"/>
                        <a:t> ac </a:t>
                      </a:r>
                      <a:r>
                        <a:rPr lang="en-GB" baseline="0" dirty="0" err="1" smtClean="0"/>
                        <a:t>archwilio</a:t>
                      </a:r>
                      <a:r>
                        <a:rPr lang="en-GB" baseline="0" dirty="0" smtClean="0"/>
                        <a:t>. </a:t>
                      </a:r>
                      <a:r>
                        <a:rPr lang="en-GB" baseline="0" dirty="0" err="1" smtClean="0"/>
                        <a:t>Gwylio</a:t>
                      </a:r>
                      <a:r>
                        <a:rPr lang="en-GB" baseline="0" dirty="0" smtClean="0"/>
                        <a:t> a </a:t>
                      </a:r>
                      <a:r>
                        <a:rPr lang="en-GB" baseline="0" dirty="0" err="1" smtClean="0"/>
                        <a:t>chopio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oedolion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</a:t>
                      </a:r>
                      <a:r>
                        <a:rPr lang="en-GB" dirty="0" err="1" smtClean="0"/>
                        <a:t>mis</a:t>
                      </a:r>
                      <a:r>
                        <a:rPr lang="en-GB" dirty="0" smtClean="0"/>
                        <a:t> – 2 flwydd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Pwyntio</a:t>
                      </a:r>
                      <a:r>
                        <a:rPr lang="en-GB" dirty="0" smtClean="0"/>
                        <a:t> at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rannau’r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corff</a:t>
                      </a:r>
                      <a:r>
                        <a:rPr lang="en-GB" baseline="0" dirty="0" smtClean="0"/>
                        <a:t>/ </a:t>
                      </a:r>
                      <a:r>
                        <a:rPr lang="en-GB" baseline="0" dirty="0" err="1" smtClean="0"/>
                        <a:t>Dysgu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trwy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geisio</a:t>
                      </a:r>
                      <a:r>
                        <a:rPr lang="en-GB" baseline="0" dirty="0" smtClean="0"/>
                        <a:t> ac </a:t>
                      </a:r>
                      <a:r>
                        <a:rPr lang="en-GB" baseline="0" dirty="0" err="1" smtClean="0"/>
                        <a:t>ymateb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 flwydd – 3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Cysylltu tri </a:t>
                      </a:r>
                      <a:r>
                        <a:rPr lang="en-GB" dirty="0" err="1" smtClean="0"/>
                        <a:t>lliw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Copio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cylch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 mlwydd – 4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Gofyn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llawer</a:t>
                      </a:r>
                      <a:r>
                        <a:rPr lang="en-GB" dirty="0" smtClean="0"/>
                        <a:t> o </a:t>
                      </a:r>
                      <a:r>
                        <a:rPr lang="en-GB" dirty="0" err="1" smtClean="0"/>
                        <a:t>gwestiynau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Gwybod</a:t>
                      </a:r>
                      <a:r>
                        <a:rPr lang="en-GB" dirty="0" smtClean="0"/>
                        <a:t> ac </a:t>
                      </a:r>
                      <a:r>
                        <a:rPr lang="en-GB" dirty="0" err="1" smtClean="0"/>
                        <a:t>enwi</a:t>
                      </a:r>
                      <a:r>
                        <a:rPr lang="en-GB" dirty="0" smtClean="0"/>
                        <a:t> 3 </a:t>
                      </a:r>
                      <a:r>
                        <a:rPr lang="en-GB" dirty="0" err="1" smtClean="0"/>
                        <a:t>siap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4 mlwydd</a:t>
                      </a:r>
                      <a:r>
                        <a:rPr lang="en-GB" baseline="0" dirty="0" smtClean="0"/>
                        <a:t> – 5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Enwi</a:t>
                      </a:r>
                      <a:r>
                        <a:rPr lang="en-GB" dirty="0" smtClean="0"/>
                        <a:t> 8 </a:t>
                      </a:r>
                      <a:r>
                        <a:rPr lang="en-GB" dirty="0" err="1" smtClean="0"/>
                        <a:t>lliw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Cyfri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20.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Dechrau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darllen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Ysgrifennu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annibynnol</a:t>
                      </a:r>
                      <a:r>
                        <a:rPr lang="en-GB" dirty="0" smtClean="0"/>
                        <a:t>.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7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Darllen a </a:t>
                      </a:r>
                      <a:r>
                        <a:rPr lang="en-GB" dirty="0" err="1" smtClean="0"/>
                        <a:t>mwynhau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llyfrau</a:t>
                      </a:r>
                      <a:r>
                        <a:rPr lang="en-GB" dirty="0" smtClean="0"/>
                        <a:t>.  </a:t>
                      </a:r>
                      <a:r>
                        <a:rPr lang="en-GB" dirty="0" err="1" smtClean="0"/>
                        <a:t>Ysgrifennu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glir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datrys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problemau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Ganddynt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ddiddordebau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16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Sgiiliau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uwch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arlunio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neu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cyfrifadureg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07279"/>
              </p:ext>
            </p:extLst>
          </p:nvPr>
        </p:nvGraphicFramePr>
        <p:xfrm>
          <a:off x="293912" y="4544786"/>
          <a:ext cx="6368143" cy="593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1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Oed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Datblygiadau </a:t>
                      </a:r>
                      <a:r>
                        <a:rPr lang="en-GB" dirty="0" err="1" smtClean="0"/>
                        <a:t>emosiynol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Gwylio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gwyneb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rieni</a:t>
                      </a:r>
                      <a:r>
                        <a:rPr lang="en-GB" baseline="0" dirty="0" smtClean="0"/>
                        <a:t>/ </a:t>
                      </a:r>
                      <a:r>
                        <a:rPr lang="en-GB" baseline="0" dirty="0" err="1" smtClean="0"/>
                        <a:t>goruchwylwyr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Gwenu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ddangos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mwynhad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Chwerthin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9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Dangos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ofn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pobl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llai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adnabyddus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Dangos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cariad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tuag</a:t>
                      </a:r>
                      <a:r>
                        <a:rPr lang="en-GB" dirty="0" smtClean="0"/>
                        <a:t> at </a:t>
                      </a:r>
                      <a:r>
                        <a:rPr lang="en-GB" dirty="0" err="1" smtClean="0"/>
                        <a:t>eraill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15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Mwy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anturus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ond</a:t>
                      </a:r>
                      <a:r>
                        <a:rPr lang="en-GB" dirty="0" smtClean="0"/>
                        <a:t> am </a:t>
                      </a:r>
                      <a:r>
                        <a:rPr lang="en-GB" dirty="0" err="1" smtClean="0"/>
                        <a:t>oedolyn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cyfarwydd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agos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18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Dangos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gwahanol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emosiynau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 flwydd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Esgus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chwarae</a:t>
                      </a:r>
                      <a:r>
                        <a:rPr lang="en-GB" dirty="0" smtClean="0"/>
                        <a:t>.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Dangos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emosiynau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cryf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e.e</a:t>
                      </a:r>
                      <a:r>
                        <a:rPr lang="en-GB" baseline="0" dirty="0" smtClean="0"/>
                        <a:t> ‘tantrums’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Dangos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teimladau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4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Dangos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cariad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tuag</a:t>
                      </a:r>
                      <a:r>
                        <a:rPr lang="en-GB" dirty="0" smtClean="0"/>
                        <a:t> at </a:t>
                      </a:r>
                      <a:r>
                        <a:rPr lang="en-GB" dirty="0" err="1" smtClean="0"/>
                        <a:t>pobl</a:t>
                      </a:r>
                      <a:r>
                        <a:rPr lang="en-GB" dirty="0" smtClean="0"/>
                        <a:t> meant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gweld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aml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5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Mwy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hyderus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rhesymu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Stwbwrn</a:t>
                      </a:r>
                      <a:r>
                        <a:rPr lang="en-GB" dirty="0" smtClean="0"/>
                        <a:t>.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7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Poeni</a:t>
                      </a:r>
                      <a:r>
                        <a:rPr lang="en-GB" dirty="0" smtClean="0"/>
                        <a:t> am </a:t>
                      </a:r>
                      <a:r>
                        <a:rPr lang="en-GB" dirty="0" err="1" smtClean="0"/>
                        <a:t>bethau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Ofni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fod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aeddfed</a:t>
                      </a:r>
                      <a:r>
                        <a:rPr lang="en-GB" baseline="0" dirty="0" smtClean="0"/>
                        <a:t> ac </a:t>
                      </a:r>
                      <a:r>
                        <a:rPr lang="en-GB" baseline="0" dirty="0" err="1" smtClean="0"/>
                        <a:t>anaeddfed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yr</a:t>
                      </a:r>
                      <a:r>
                        <a:rPr lang="en-GB" baseline="0" dirty="0" smtClean="0"/>
                        <a:t> un </a:t>
                      </a:r>
                      <a:r>
                        <a:rPr lang="en-GB" baseline="0" dirty="0" err="1" smtClean="0"/>
                        <a:t>pryd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16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Amrywiaeth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mewn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ysbryd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e.e</a:t>
                      </a:r>
                      <a:r>
                        <a:rPr lang="en-GB" baseline="0" dirty="0" smtClean="0"/>
                        <a:t> ‘mood swings.’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249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747179"/>
              </p:ext>
            </p:extLst>
          </p:nvPr>
        </p:nvGraphicFramePr>
        <p:xfrm>
          <a:off x="261254" y="250372"/>
          <a:ext cx="6368143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1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Oed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Datblygiadau </a:t>
                      </a:r>
                      <a:r>
                        <a:rPr lang="en-GB" dirty="0" err="1" smtClean="0"/>
                        <a:t>cymdeithasol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Hoffi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cael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magu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Mwynhau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chwarae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9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Gallu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dweud</a:t>
                      </a:r>
                      <a:r>
                        <a:rPr lang="en-GB" dirty="0" smtClean="0"/>
                        <a:t> y </a:t>
                      </a:r>
                      <a:r>
                        <a:rPr lang="en-GB" dirty="0" err="1" smtClean="0"/>
                        <a:t>gwahaniaeth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rhwng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teulu</a:t>
                      </a:r>
                      <a:r>
                        <a:rPr lang="en-GB" dirty="0" smtClean="0"/>
                        <a:t> a </a:t>
                      </a:r>
                      <a:r>
                        <a:rPr lang="en-GB" dirty="0" err="1" smtClean="0"/>
                        <a:t>phobl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llai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cyfarwydd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Chwarae </a:t>
                      </a:r>
                      <a:r>
                        <a:rPr lang="en-GB" dirty="0" err="1" smtClean="0"/>
                        <a:t>ar</a:t>
                      </a:r>
                      <a:r>
                        <a:rPr lang="en-GB" dirty="0" smtClean="0"/>
                        <a:t> ben </a:t>
                      </a:r>
                      <a:r>
                        <a:rPr lang="en-GB" dirty="0" err="1" smtClean="0"/>
                        <a:t>ei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hun</a:t>
                      </a:r>
                      <a:r>
                        <a:rPr lang="en-GB" dirty="0" smtClean="0"/>
                        <a:t>. ‘Solitary play.’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15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Dechrau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defnyddio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geiriau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gyfathrebu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18 </a:t>
                      </a:r>
                      <a:r>
                        <a:rPr lang="en-GB" dirty="0" err="1" smtClean="0"/>
                        <a:t>mis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Mwy</a:t>
                      </a:r>
                      <a:r>
                        <a:rPr lang="en-GB" dirty="0" smtClean="0"/>
                        <a:t> o </a:t>
                      </a:r>
                      <a:r>
                        <a:rPr lang="en-GB" dirty="0" err="1" smtClean="0"/>
                        <a:t>eirfa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mwyn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cyfathrebu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yn</a:t>
                      </a:r>
                      <a:r>
                        <a:rPr lang="en-GB" baseline="0" dirty="0" smtClean="0"/>
                        <a:t> well.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 flwydd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Chwarae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agos</a:t>
                      </a:r>
                      <a:r>
                        <a:rPr lang="en-GB" dirty="0" smtClean="0"/>
                        <a:t> at </a:t>
                      </a:r>
                      <a:r>
                        <a:rPr lang="en-GB" dirty="0" err="1" smtClean="0"/>
                        <a:t>blant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eraill</a:t>
                      </a:r>
                      <a:r>
                        <a:rPr lang="en-GB" dirty="0" smtClean="0"/>
                        <a:t>. ‘</a:t>
                      </a:r>
                      <a:r>
                        <a:rPr lang="en-GB" dirty="0" err="1" smtClean="0"/>
                        <a:t>Paralel</a:t>
                      </a:r>
                      <a:r>
                        <a:rPr lang="en-GB" dirty="0" smtClean="0"/>
                        <a:t> play.’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Dangos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diddordeb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mewn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chwarae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gyda</a:t>
                      </a:r>
                      <a:r>
                        <a:rPr lang="en-GB" dirty="0" smtClean="0"/>
                        <a:t> plant </a:t>
                      </a:r>
                      <a:r>
                        <a:rPr lang="en-GB" dirty="0" err="1" smtClean="0"/>
                        <a:t>eraill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4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Dechrau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chwarae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gydag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eraill</a:t>
                      </a:r>
                      <a:r>
                        <a:rPr lang="en-GB" dirty="0" smtClean="0"/>
                        <a:t>. ‘Co-operative play.’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5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Dewis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ffrindiau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Awyddus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gael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profiadau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newydd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7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Mae </a:t>
                      </a:r>
                      <a:r>
                        <a:rPr lang="en-GB" dirty="0" err="1" smtClean="0"/>
                        <a:t>ganddynt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ffrind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gorau</a:t>
                      </a:r>
                      <a:r>
                        <a:rPr lang="en-GB" dirty="0" smtClean="0"/>
                        <a:t>. </a:t>
                      </a:r>
                      <a:r>
                        <a:rPr lang="en-GB" dirty="0" err="1" smtClean="0"/>
                        <a:t>Cymeryd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tro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chwarae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Dechrau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cweryla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gyda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rieni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16 mlwydd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Mwynhau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cwmni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ffrindiau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yn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fwy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na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theulu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72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1095" y="210997"/>
            <a:ext cx="49089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Diffinio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‘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twf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’</a:t>
            </a:r>
          </a:p>
          <a:p>
            <a:pPr algn="ctr"/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What is growth?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7827" y="2163284"/>
            <a:ext cx="3422663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GB" dirty="0" smtClean="0"/>
              <a:t>‘The </a:t>
            </a:r>
            <a:r>
              <a:rPr lang="en-GB" dirty="0"/>
              <a:t>process of increasing in size’ </a:t>
            </a:r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en.oxforddictionaries.com</a:t>
            </a:r>
            <a:endParaRPr lang="en-GB" dirty="0" smtClean="0"/>
          </a:p>
          <a:p>
            <a:pPr algn="just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227827" y="5423275"/>
            <a:ext cx="3429000" cy="1754326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just"/>
            <a:r>
              <a:rPr lang="en-GB" dirty="0" smtClean="0"/>
              <a:t>‘</a:t>
            </a:r>
            <a:r>
              <a:rPr lang="en-GB" dirty="0"/>
              <a:t>T</a:t>
            </a:r>
            <a:r>
              <a:rPr lang="en-GB" dirty="0" smtClean="0"/>
              <a:t>he </a:t>
            </a:r>
            <a:r>
              <a:rPr lang="en-GB" dirty="0"/>
              <a:t>progressive development of a living thing, especially the process by which the body reaches its point of complete physical development.’ </a:t>
            </a:r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medical-dictionary.thefreedictionary.com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227827" y="8786208"/>
            <a:ext cx="3422663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en-GB" dirty="0" smtClean="0"/>
              <a:t>‘The progressive increase in the size of a child or parts of a child.’ </a:t>
            </a:r>
            <a:r>
              <a:rPr lang="en-GB" dirty="0" smtClean="0">
                <a:hlinkClick r:id="rId4"/>
              </a:rPr>
              <a:t>www.wikieducator.org</a:t>
            </a:r>
            <a:endParaRPr lang="en-GB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939159" y="10294883"/>
            <a:ext cx="4146331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dirty="0" smtClean="0"/>
              <a:t>‘Growth is the physical process of development, particularly the process of becoming physically larger.’ </a:t>
            </a:r>
            <a:r>
              <a:rPr lang="en-GB" dirty="0" smtClean="0">
                <a:hlinkClick r:id="rId5"/>
              </a:rPr>
              <a:t>www.study.com</a:t>
            </a:r>
            <a:endParaRPr lang="en-GB" dirty="0" smtClean="0"/>
          </a:p>
        </p:txBody>
      </p:sp>
      <p:sp>
        <p:nvSpPr>
          <p:cNvPr id="4" name="Rectangle 3"/>
          <p:cNvSpPr/>
          <p:nvPr/>
        </p:nvSpPr>
        <p:spPr>
          <a:xfrm>
            <a:off x="3050630" y="3284576"/>
            <a:ext cx="3429000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en-GB" dirty="0" smtClean="0"/>
              <a:t>‘Growth is </a:t>
            </a:r>
            <a:r>
              <a:rPr lang="en-GB" dirty="0"/>
              <a:t>indicative i.e. increase in body, size, weight </a:t>
            </a:r>
            <a:r>
              <a:rPr lang="en-GB" dirty="0" smtClean="0"/>
              <a:t>etc. It </a:t>
            </a:r>
            <a:r>
              <a:rPr lang="en-GB" dirty="0"/>
              <a:t>is physical </a:t>
            </a:r>
            <a:r>
              <a:rPr lang="en-GB" dirty="0" smtClean="0"/>
              <a:t>change that is </a:t>
            </a:r>
            <a:r>
              <a:rPr lang="en-GB" dirty="0"/>
              <a:t>external in </a:t>
            </a:r>
            <a:r>
              <a:rPr lang="en-GB" dirty="0" smtClean="0"/>
              <a:t>nature. It stops </a:t>
            </a:r>
            <a:r>
              <a:rPr lang="en-GB" dirty="0"/>
              <a:t>at certain </a:t>
            </a:r>
            <a:r>
              <a:rPr lang="en-GB" dirty="0" smtClean="0"/>
              <a:t>stages and it </a:t>
            </a:r>
            <a:r>
              <a:rPr lang="en-GB" dirty="0"/>
              <a:t>is physical </a:t>
            </a:r>
            <a:r>
              <a:rPr lang="en-GB" dirty="0" smtClean="0"/>
              <a:t>progress’ </a:t>
            </a:r>
            <a:r>
              <a:rPr lang="en-GB" dirty="0" smtClean="0">
                <a:hlinkClick r:id="rId6"/>
              </a:rPr>
              <a:t>www.studylecturenotes.com</a:t>
            </a:r>
            <a:endParaRPr lang="en-GB" dirty="0" smtClean="0"/>
          </a:p>
          <a:p>
            <a:pPr algn="just"/>
            <a:endParaRPr lang="en-GB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10006" y="7344893"/>
            <a:ext cx="547457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GB" dirty="0" smtClean="0"/>
              <a:t>‘Growth </a:t>
            </a:r>
            <a:r>
              <a:rPr lang="en-GB" dirty="0"/>
              <a:t>is the physical changes of,  the increase in size, height and weight</a:t>
            </a:r>
            <a:r>
              <a:rPr lang="en-GB" dirty="0" smtClean="0"/>
              <a:t>.’ </a:t>
            </a:r>
            <a:r>
              <a:rPr lang="en-GB" dirty="0">
                <a:hlinkClick r:id="rId7"/>
              </a:rPr>
              <a:t>http://</a:t>
            </a:r>
            <a:r>
              <a:rPr lang="en-GB" dirty="0" smtClean="0">
                <a:hlinkClick r:id="rId7"/>
              </a:rPr>
              <a:t>resources.hwb.wales.gov.uk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434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591920"/>
                  </p:ext>
                </p:extLst>
              </p:nvPr>
            </p:nvGraphicFramePr>
            <p:xfrm>
              <a:off x="163286" y="141151"/>
              <a:ext cx="6515100" cy="112278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030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87169">
                    <a:tc gridSpan="5"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smtClean="0"/>
                            <a:t>Sgiliau </a:t>
                          </a:r>
                          <a:r>
                            <a:rPr lang="en-GB" b="1" dirty="0" err="1" smtClean="0"/>
                            <a:t>cymdeithasol</a:t>
                          </a:r>
                          <a:r>
                            <a:rPr lang="en-GB" b="1" dirty="0" smtClean="0"/>
                            <a:t> </a:t>
                          </a:r>
                          <a:r>
                            <a:rPr lang="en-GB" b="1" dirty="0" err="1" smtClean="0"/>
                            <a:t>bwydo</a:t>
                          </a:r>
                          <a:r>
                            <a:rPr lang="en-GB" b="1" dirty="0" smtClean="0"/>
                            <a:t>, </a:t>
                          </a:r>
                          <a:r>
                            <a:rPr lang="en-GB" b="1" dirty="0" err="1" smtClean="0"/>
                            <a:t>ymolchi</a:t>
                          </a:r>
                          <a:r>
                            <a:rPr lang="en-GB" b="1" dirty="0" smtClean="0"/>
                            <a:t>, </a:t>
                          </a:r>
                          <a:r>
                            <a:rPr lang="en-GB" b="1" dirty="0" err="1" smtClean="0"/>
                            <a:t>gwisgo</a:t>
                          </a:r>
                          <a:r>
                            <a:rPr lang="en-GB" b="1" dirty="0" smtClean="0"/>
                            <a:t> a </a:t>
                          </a:r>
                          <a:r>
                            <a:rPr lang="en-GB" b="1" dirty="0" err="1" smtClean="0"/>
                            <a:t>mynd</a:t>
                          </a:r>
                          <a:r>
                            <a:rPr lang="en-GB" b="1" baseline="0" dirty="0" smtClean="0"/>
                            <a:t> </a:t>
                          </a:r>
                          <a:r>
                            <a:rPr lang="en-GB" b="1" baseline="0" dirty="0" err="1" smtClean="0"/>
                            <a:t>I’r</a:t>
                          </a:r>
                          <a:r>
                            <a:rPr lang="en-GB" b="1" baseline="0" dirty="0" smtClean="0"/>
                            <a:t> t</a:t>
                          </a:r>
                          <a:r>
                            <a:rPr lang="cy-GB" b="1" baseline="0" dirty="0" smtClean="0"/>
                            <a:t>ŷ bach</a:t>
                          </a:r>
                          <a:endParaRPr lang="en-GB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smtClean="0"/>
                            <a:t>Oed</a:t>
                          </a:r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err="1" smtClean="0">
                              <a:solidFill>
                                <a:srgbClr val="FF0000"/>
                              </a:solidFill>
                            </a:rPr>
                            <a:t>Bwydo</a:t>
                          </a:r>
                          <a:endParaRPr lang="en-GB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err="1" smtClean="0"/>
                            <a:t>Gwisgo</a:t>
                          </a:r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smtClean="0"/>
                            <a:t>T</a:t>
                          </a:r>
                          <a:r>
                            <a:rPr lang="cy-GB" b="1" dirty="0" smtClean="0"/>
                            <a:t>ŷ bach</a:t>
                          </a:r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err="1" smtClean="0"/>
                            <a:t>Golchi</a:t>
                          </a:r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6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Yfed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o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gwpan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gyda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cymorth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12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bysedd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i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fwydo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ei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hun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Yfed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o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gwpan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annibynnol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Helpu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gwisgo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gan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ddal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braich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allan</a:t>
                          </a:r>
                          <a:r>
                            <a:rPr lang="en-GB" baseline="0" dirty="0" smtClean="0"/>
                            <a:t>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15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Dal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cwpan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ac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yfed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oddi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wrtho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heb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help.Gallu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bwyta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ond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eallai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gwneud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llanast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Ceisio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gwisgo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ond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bydd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angen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cymorth</a:t>
                          </a:r>
                          <a:r>
                            <a:rPr lang="en-GB" baseline="0" dirty="0" smtClean="0"/>
                            <a:t>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Dechrau</a:t>
                          </a:r>
                          <a:r>
                            <a:rPr lang="en-GB" dirty="0" smtClean="0"/>
                            <a:t> deal bod </a:t>
                          </a:r>
                          <a:r>
                            <a:rPr lang="en-GB" dirty="0" err="1" smtClean="0"/>
                            <a:t>angen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mynd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ond methu rheoli’r cyhyrau.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18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Gallu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cwpan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eithaf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da.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Gallu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rhoi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rhybudd</a:t>
                          </a:r>
                          <a:r>
                            <a:rPr lang="en-GB" dirty="0" smtClean="0"/>
                            <a:t> bod </a:t>
                          </a:r>
                          <a:r>
                            <a:rPr lang="en-GB" dirty="0" err="1" smtClean="0"/>
                            <a:t>angen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mynd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gyda geiriau</a:t>
                          </a:r>
                          <a:r>
                            <a:rPr lang="cy-GB" baseline="0" dirty="0" smtClean="0"/>
                            <a:t> neu gweithred.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2 flwydd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Gallu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bwyta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daclus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Gallu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rhoi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peth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dillad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arno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yn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annibynnol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Gallu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dweud</a:t>
                          </a:r>
                          <a:r>
                            <a:rPr lang="en-GB" dirty="0" smtClean="0"/>
                            <a:t> bod </a:t>
                          </a:r>
                          <a:r>
                            <a:rPr lang="en-GB" dirty="0" err="1" smtClean="0"/>
                            <a:t>anged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mynd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2 a </a:t>
                          </a:r>
                          <a:r>
                            <a:rPr lang="en-GB" dirty="0" err="1" smtClean="0"/>
                            <a:t>hanner</a:t>
                          </a:r>
                          <a:r>
                            <a:rPr lang="en-GB" dirty="0" smtClean="0"/>
                            <a:t>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Defnyddiio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effeithiol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Arllwys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diod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Agor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botymau</a:t>
                          </a:r>
                          <a:r>
                            <a:rPr lang="en-GB" baseline="0" dirty="0" smtClean="0"/>
                            <a:t> a zips.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Mynd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yn annibynnol ac</a:t>
                          </a:r>
                          <a:r>
                            <a:rPr lang="cy-GB" baseline="0" dirty="0" smtClean="0"/>
                            <a:t> efallai yn sych yn y nos.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3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fforc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Gwisgo’n </a:t>
                          </a:r>
                          <a:r>
                            <a:rPr lang="en-GB" dirty="0" err="1" smtClean="0"/>
                            <a:t>annibynnol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 smtClean="0"/>
                            <a:t>Mynd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yn annibynnol ac</a:t>
                          </a:r>
                          <a:r>
                            <a:rPr lang="cy-GB" baseline="0" dirty="0" smtClean="0"/>
                            <a:t> yn sych yn y nos.</a:t>
                          </a:r>
                          <a:endParaRPr lang="en-GB" dirty="0" smtClean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Golchi’r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dwylo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ond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nid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eu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sychu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yn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iawn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4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Bwydo’u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hunain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 smtClean="0"/>
                            <a:t>Gwisgo’n </a:t>
                          </a:r>
                          <a:r>
                            <a:rPr lang="en-GB" dirty="0" err="1" smtClean="0"/>
                            <a:t>annibynnol</a:t>
                          </a:r>
                          <a:endParaRPr lang="en-GB" dirty="0" smtClean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5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cyllell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fforc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Clymu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lasau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Dihuno </a:t>
                          </a:r>
                          <a:r>
                            <a:rPr lang="en-GB" dirty="0" err="1" smtClean="0"/>
                            <a:t>yn</a:t>
                          </a:r>
                          <a:r>
                            <a:rPr lang="en-GB" dirty="0" smtClean="0"/>
                            <a:t> y </a:t>
                          </a:r>
                          <a:r>
                            <a:rPr lang="en-GB" dirty="0" err="1" smtClean="0"/>
                            <a:t>nos</a:t>
                          </a:r>
                          <a:r>
                            <a:rPr lang="en-GB" dirty="0" smtClean="0"/>
                            <a:t> I </a:t>
                          </a:r>
                          <a:r>
                            <a:rPr lang="en-GB" dirty="0" err="1" smtClean="0"/>
                            <a:t>fynd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14:m>
                            <m:oMath xmlns:m="http://schemas.openxmlformats.org/officeDocument/2006/math">
                              <m:r>
                                <a:rPr lang="cy-GB" i="1" smtClean="0">
                                  <a:latin typeface="Cambria Math" panose="02040503050406030204" pitchFamily="18" charset="0"/>
                                </a:rPr>
                                <m:t>ŷ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𝑏𝑎𝑐h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oMath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Golchi</a:t>
                          </a:r>
                          <a:r>
                            <a:rPr lang="en-GB" dirty="0" smtClean="0"/>
                            <a:t> a </a:t>
                          </a:r>
                          <a:r>
                            <a:rPr lang="en-GB" dirty="0" err="1" smtClean="0"/>
                            <a:t>sychu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dwylo</a:t>
                          </a:r>
                          <a:r>
                            <a:rPr lang="en-GB" dirty="0" smtClean="0"/>
                            <a:t> a </a:t>
                          </a:r>
                          <a:r>
                            <a:rPr lang="en-GB" dirty="0" err="1" smtClean="0"/>
                            <a:t>gwyneb</a:t>
                          </a:r>
                          <a:r>
                            <a:rPr lang="en-GB" dirty="0" smtClean="0"/>
                            <a:t> a </a:t>
                          </a:r>
                          <a:r>
                            <a:rPr lang="en-GB" dirty="0" err="1" smtClean="0"/>
                            <a:t>golchi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dannedd</a:t>
                          </a:r>
                          <a:r>
                            <a:rPr lang="en-GB" dirty="0" smtClean="0"/>
                            <a:t>.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6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Clymu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lasau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Dihuno </a:t>
                          </a:r>
                          <a:r>
                            <a:rPr lang="en-GB" dirty="0" err="1" smtClean="0"/>
                            <a:t>yn</a:t>
                          </a:r>
                          <a:r>
                            <a:rPr lang="en-GB" dirty="0" smtClean="0"/>
                            <a:t> y </a:t>
                          </a:r>
                          <a:r>
                            <a:rPr lang="en-GB" dirty="0" err="1" smtClean="0"/>
                            <a:t>nos</a:t>
                          </a:r>
                          <a:r>
                            <a:rPr lang="en-GB" dirty="0" smtClean="0"/>
                            <a:t> I </a:t>
                          </a:r>
                          <a:r>
                            <a:rPr lang="en-GB" dirty="0" err="1" smtClean="0"/>
                            <a:t>fynd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14:m>
                            <m:oMath xmlns:m="http://schemas.openxmlformats.org/officeDocument/2006/math">
                              <m:r>
                                <a:rPr lang="cy-GB" i="1" smtClean="0">
                                  <a:latin typeface="Cambria Math" panose="02040503050406030204" pitchFamily="18" charset="0"/>
                                </a:rPr>
                                <m:t>ŷ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𝑏𝑎𝑐h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oMath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7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Gwisgo’n </a:t>
                          </a:r>
                          <a:r>
                            <a:rPr lang="en-GB" dirty="0" err="1" smtClean="0"/>
                            <a:t>rhwydd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591920"/>
                  </p:ext>
                </p:extLst>
              </p:nvPr>
            </p:nvGraphicFramePr>
            <p:xfrm>
              <a:off x="163286" y="141151"/>
              <a:ext cx="6515100" cy="112278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030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302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87169">
                    <a:tc gridSpan="5"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smtClean="0"/>
                            <a:t>Sgiliau </a:t>
                          </a:r>
                          <a:r>
                            <a:rPr lang="en-GB" b="1" dirty="0" err="1" smtClean="0"/>
                            <a:t>cymdeithasol</a:t>
                          </a:r>
                          <a:r>
                            <a:rPr lang="en-GB" b="1" dirty="0" smtClean="0"/>
                            <a:t> </a:t>
                          </a:r>
                          <a:r>
                            <a:rPr lang="en-GB" b="1" dirty="0" err="1" smtClean="0"/>
                            <a:t>bwydo</a:t>
                          </a:r>
                          <a:r>
                            <a:rPr lang="en-GB" b="1" dirty="0" smtClean="0"/>
                            <a:t>, </a:t>
                          </a:r>
                          <a:r>
                            <a:rPr lang="en-GB" b="1" dirty="0" err="1" smtClean="0"/>
                            <a:t>ymolchi</a:t>
                          </a:r>
                          <a:r>
                            <a:rPr lang="en-GB" b="1" dirty="0" smtClean="0"/>
                            <a:t>, </a:t>
                          </a:r>
                          <a:r>
                            <a:rPr lang="en-GB" b="1" dirty="0" err="1" smtClean="0"/>
                            <a:t>gwisgo</a:t>
                          </a:r>
                          <a:r>
                            <a:rPr lang="en-GB" b="1" dirty="0" smtClean="0"/>
                            <a:t> a </a:t>
                          </a:r>
                          <a:r>
                            <a:rPr lang="en-GB" b="1" dirty="0" err="1" smtClean="0"/>
                            <a:t>mynd</a:t>
                          </a:r>
                          <a:r>
                            <a:rPr lang="en-GB" b="1" baseline="0" dirty="0" smtClean="0"/>
                            <a:t> </a:t>
                          </a:r>
                          <a:r>
                            <a:rPr lang="en-GB" b="1" baseline="0" dirty="0" err="1" smtClean="0"/>
                            <a:t>I’r</a:t>
                          </a:r>
                          <a:r>
                            <a:rPr lang="en-GB" b="1" baseline="0" dirty="0" smtClean="0"/>
                            <a:t> t</a:t>
                          </a:r>
                          <a:r>
                            <a:rPr lang="cy-GB" b="1" baseline="0" dirty="0" smtClean="0"/>
                            <a:t>ŷ bach</a:t>
                          </a:r>
                          <a:endParaRPr lang="en-GB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smtClean="0"/>
                            <a:t>Oed</a:t>
                          </a:r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err="1" smtClean="0">
                              <a:solidFill>
                                <a:srgbClr val="FF0000"/>
                              </a:solidFill>
                            </a:rPr>
                            <a:t>Bwydo</a:t>
                          </a:r>
                          <a:endParaRPr lang="en-GB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err="1" smtClean="0"/>
                            <a:t>Gwisgo</a:t>
                          </a:r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smtClean="0"/>
                            <a:t>T</a:t>
                          </a:r>
                          <a:r>
                            <a:rPr lang="cy-GB" b="1" dirty="0" smtClean="0"/>
                            <a:t>ŷ bach</a:t>
                          </a:r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 err="1" smtClean="0"/>
                            <a:t>Golchi</a:t>
                          </a:r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292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6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Yfed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o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gwpan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gyda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cymorth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201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12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bysedd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i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fwydo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ei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hun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Yfed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o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gwpan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annibynnol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Helpu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gwisgo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gan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ddal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braich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allan</a:t>
                          </a:r>
                          <a:r>
                            <a:rPr lang="en-GB" baseline="0" dirty="0" smtClean="0"/>
                            <a:t>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53162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15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Dal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cwpan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ac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yfed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oddi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wrtho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heb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help.Gallu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bwyta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ond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eallai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gwneud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llanast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Ceisio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gwisgo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ond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bydd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angen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cymorth</a:t>
                          </a:r>
                          <a:r>
                            <a:rPr lang="en-GB" baseline="0" dirty="0" smtClean="0"/>
                            <a:t>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Dechrau</a:t>
                          </a:r>
                          <a:r>
                            <a:rPr lang="en-GB" dirty="0" smtClean="0"/>
                            <a:t> deal bod </a:t>
                          </a:r>
                          <a:r>
                            <a:rPr lang="en-GB" dirty="0" err="1" smtClean="0"/>
                            <a:t>angen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mynd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ond methu rheoli’r cyhyrau.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32588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18 </a:t>
                          </a:r>
                          <a:r>
                            <a:rPr lang="en-GB" dirty="0" err="1" smtClean="0"/>
                            <a:t>mis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Gallu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cwpan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eithaf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da.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Gallu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rhoi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rhybudd</a:t>
                          </a:r>
                          <a:r>
                            <a:rPr lang="en-GB" dirty="0" smtClean="0"/>
                            <a:t> bod </a:t>
                          </a:r>
                          <a:r>
                            <a:rPr lang="en-GB" dirty="0" err="1" smtClean="0"/>
                            <a:t>angen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mynd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gyda geiriau</a:t>
                          </a:r>
                          <a:r>
                            <a:rPr lang="cy-GB" baseline="0" dirty="0" smtClean="0"/>
                            <a:t> neu gweithred.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0866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2 flwydd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Gallu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bwyta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daclus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Gallu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rhoi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peth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dillad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arno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yn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annibynnol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Gallu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dweud</a:t>
                          </a:r>
                          <a:r>
                            <a:rPr lang="en-GB" dirty="0" smtClean="0"/>
                            <a:t> bod </a:t>
                          </a:r>
                          <a:r>
                            <a:rPr lang="en-GB" dirty="0" err="1" smtClean="0"/>
                            <a:t>anged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mynd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12014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2 a </a:t>
                          </a:r>
                          <a:r>
                            <a:rPr lang="en-GB" dirty="0" err="1" smtClean="0"/>
                            <a:t>hanner</a:t>
                          </a:r>
                          <a:r>
                            <a:rPr lang="en-GB" dirty="0" smtClean="0"/>
                            <a:t>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Defnyddiio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yn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effeithiol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Arllwys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baseline="0" dirty="0" err="1" smtClean="0">
                              <a:solidFill>
                                <a:srgbClr val="FF0000"/>
                              </a:solidFill>
                            </a:rPr>
                            <a:t>diod</a:t>
                          </a:r>
                          <a:r>
                            <a:rPr lang="en-GB" baseline="0" dirty="0" smtClean="0">
                              <a:solidFill>
                                <a:srgbClr val="FF0000"/>
                              </a:solidFill>
                            </a:rPr>
                            <a:t>.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Agor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botymau</a:t>
                          </a:r>
                          <a:r>
                            <a:rPr lang="en-GB" baseline="0" dirty="0" smtClean="0"/>
                            <a:t> a zips.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Mynd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yn annibynnol ac</a:t>
                          </a:r>
                          <a:r>
                            <a:rPr lang="cy-GB" baseline="0" dirty="0" smtClean="0"/>
                            <a:t> efallai yn sych yn y nos.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32588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3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llwy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fforc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Gwisgo’n </a:t>
                          </a:r>
                          <a:r>
                            <a:rPr lang="en-GB" dirty="0" err="1" smtClean="0"/>
                            <a:t>annibynnol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 smtClean="0"/>
                            <a:t>Mynd </a:t>
                          </a:r>
                          <a:r>
                            <a:rPr lang="en-GB" dirty="0" err="1" smtClean="0"/>
                            <a:t>i’r</a:t>
                          </a:r>
                          <a:r>
                            <a:rPr lang="en-GB" dirty="0" smtClean="0"/>
                            <a:t> t</a:t>
                          </a:r>
                          <a:r>
                            <a:rPr lang="cy-GB" dirty="0" smtClean="0"/>
                            <a:t>ŷ bach yn annibynnol ac</a:t>
                          </a:r>
                          <a:r>
                            <a:rPr lang="cy-GB" baseline="0" dirty="0" smtClean="0"/>
                            <a:t> yn sych yn y nos.</a:t>
                          </a:r>
                          <a:endParaRPr lang="en-GB" dirty="0" smtClean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Golchi’r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dwylo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ond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nid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eu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sychu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yn</a:t>
                          </a:r>
                          <a:r>
                            <a:rPr lang="en-GB" baseline="0" dirty="0" smtClean="0"/>
                            <a:t> </a:t>
                          </a:r>
                          <a:r>
                            <a:rPr lang="en-GB" baseline="0" dirty="0" err="1" smtClean="0"/>
                            <a:t>iawn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70866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4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Bwydo’u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hunain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 smtClean="0"/>
                            <a:t>Gwisgo’n </a:t>
                          </a:r>
                          <a:r>
                            <a:rPr lang="en-GB" dirty="0" err="1" smtClean="0"/>
                            <a:t>annibynnol</a:t>
                          </a:r>
                          <a:endParaRPr lang="en-GB" dirty="0" smtClean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5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Defnyddio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cyllell</a:t>
                          </a:r>
                          <a:r>
                            <a:rPr lang="en-GB" dirty="0" smtClean="0">
                              <a:solidFill>
                                <a:srgbClr val="FF0000"/>
                              </a:solidFill>
                            </a:rPr>
                            <a:t> a </a:t>
                          </a:r>
                          <a:r>
                            <a:rPr lang="en-GB" dirty="0" err="1" smtClean="0">
                              <a:solidFill>
                                <a:srgbClr val="FF0000"/>
                              </a:solidFill>
                            </a:rPr>
                            <a:t>fforc</a:t>
                          </a:r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Clymu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lasau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467" t="-996000" r="-101869" b="-13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Golchi</a:t>
                          </a:r>
                          <a:r>
                            <a:rPr lang="en-GB" dirty="0" smtClean="0"/>
                            <a:t> a </a:t>
                          </a:r>
                          <a:r>
                            <a:rPr lang="en-GB" dirty="0" err="1" smtClean="0"/>
                            <a:t>sychu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dwylo</a:t>
                          </a:r>
                          <a:r>
                            <a:rPr lang="en-GB" dirty="0" smtClean="0"/>
                            <a:t> a </a:t>
                          </a:r>
                          <a:r>
                            <a:rPr lang="en-GB" dirty="0" err="1" smtClean="0"/>
                            <a:t>gwyneb</a:t>
                          </a:r>
                          <a:r>
                            <a:rPr lang="en-GB" dirty="0" smtClean="0"/>
                            <a:t> a </a:t>
                          </a:r>
                          <a:r>
                            <a:rPr lang="en-GB" dirty="0" err="1" smtClean="0"/>
                            <a:t>golchi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dannedd</a:t>
                          </a:r>
                          <a:r>
                            <a:rPr lang="en-GB" dirty="0" smtClean="0"/>
                            <a:t>.</a:t>
                          </a:r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70866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6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err="1" smtClean="0"/>
                            <a:t>Clymu</a:t>
                          </a:r>
                          <a:r>
                            <a:rPr lang="en-GB" dirty="0" smtClean="0"/>
                            <a:t> </a:t>
                          </a:r>
                          <a:r>
                            <a:rPr lang="en-GB" dirty="0" err="1" smtClean="0"/>
                            <a:t>lasau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00467" t="-1417241" r="-101869" b="-801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  <a:tr h="502920"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7 mlwydd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dirty="0" smtClean="0"/>
                            <a:t>Gwisgo’n </a:t>
                          </a:r>
                          <a:r>
                            <a:rPr lang="en-GB" dirty="0" err="1" smtClean="0"/>
                            <a:t>rhwydd</a:t>
                          </a:r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5594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9186" y="220717"/>
            <a:ext cx="242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Gwaith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Cartref</a:t>
            </a:r>
            <a:endParaRPr lang="en-GB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2335923" y="665174"/>
            <a:ext cx="2864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Buddion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ymarfer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corff</a:t>
            </a:r>
            <a:endParaRPr lang="en-GB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331074" y="1109631"/>
            <a:ext cx="6022428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GB" b="1" u="sng" dirty="0" smtClean="0"/>
              <a:t>Nod: </a:t>
            </a:r>
            <a:r>
              <a:rPr lang="en-GB" b="1" u="sng" dirty="0" err="1" smtClean="0"/>
              <a:t>Cyflwyno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gwybodaeth</a:t>
            </a:r>
            <a:r>
              <a:rPr lang="en-GB" b="1" u="sng" dirty="0" smtClean="0"/>
              <a:t> am </a:t>
            </a:r>
            <a:r>
              <a:rPr lang="en-GB" b="1" u="sng" dirty="0" err="1" smtClean="0"/>
              <a:t>fuddion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ymarfer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corff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gan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ddefnyddio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unrhyw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ddull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o’ch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dewis</a:t>
            </a:r>
            <a:endParaRPr lang="en-GB" b="1" u="sng" dirty="0"/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1: </a:t>
            </a:r>
            <a:r>
              <a:rPr lang="en-GB" dirty="0" err="1" smtClean="0"/>
              <a:t>Ymchwilio</a:t>
            </a:r>
            <a:r>
              <a:rPr lang="en-GB" dirty="0" smtClean="0"/>
              <a:t> </a:t>
            </a:r>
            <a:r>
              <a:rPr lang="en-GB" dirty="0" err="1" smtClean="0"/>
              <a:t>i</a:t>
            </a:r>
            <a:r>
              <a:rPr lang="en-GB" dirty="0" smtClean="0"/>
              <a:t> </a:t>
            </a:r>
            <a:r>
              <a:rPr lang="en-GB" dirty="0" err="1" smtClean="0"/>
              <a:t>fuddion</a:t>
            </a:r>
            <a:r>
              <a:rPr lang="en-GB" dirty="0" smtClean="0"/>
              <a:t> </a:t>
            </a:r>
            <a:r>
              <a:rPr lang="en-GB" dirty="0" err="1" smtClean="0"/>
              <a:t>ymarfer</a:t>
            </a:r>
            <a:r>
              <a:rPr lang="en-GB" dirty="0" smtClean="0"/>
              <a:t> </a:t>
            </a:r>
            <a:r>
              <a:rPr lang="en-GB" dirty="0" err="1" smtClean="0"/>
              <a:t>corff</a:t>
            </a:r>
            <a:r>
              <a:rPr lang="en-GB" dirty="0" smtClean="0"/>
              <a:t>, </a:t>
            </a:r>
            <a:r>
              <a:rPr lang="en-GB" dirty="0" err="1" smtClean="0"/>
              <a:t>dethol</a:t>
            </a:r>
            <a:r>
              <a:rPr lang="en-GB" dirty="0" smtClean="0"/>
              <a:t> a </a:t>
            </a:r>
            <a:r>
              <a:rPr lang="en-GB" dirty="0" err="1" smtClean="0"/>
              <a:t>dewis</a:t>
            </a:r>
            <a:r>
              <a:rPr lang="en-GB" dirty="0" smtClean="0"/>
              <a:t> y </a:t>
            </a:r>
            <a:r>
              <a:rPr lang="en-GB" dirty="0" err="1" smtClean="0"/>
              <a:t>ffeithiau</a:t>
            </a:r>
            <a:r>
              <a:rPr lang="en-GB" dirty="0" smtClean="0"/>
              <a:t> </a:t>
            </a:r>
            <a:r>
              <a:rPr lang="en-GB" dirty="0" err="1" smtClean="0"/>
              <a:t>perthnasol</a:t>
            </a:r>
            <a:r>
              <a:rPr lang="en-GB" dirty="0" smtClean="0"/>
              <a:t> </a:t>
            </a:r>
            <a:r>
              <a:rPr lang="en-GB" dirty="0" err="1" smtClean="0"/>
              <a:t>a’u</a:t>
            </a:r>
            <a:r>
              <a:rPr lang="en-GB" dirty="0" smtClean="0"/>
              <a:t> </a:t>
            </a:r>
            <a:r>
              <a:rPr lang="en-GB" dirty="0" err="1" smtClean="0"/>
              <a:t>cyflwyno</a:t>
            </a:r>
            <a:r>
              <a:rPr lang="en-GB" dirty="0" smtClean="0"/>
              <a:t> </a:t>
            </a:r>
            <a:r>
              <a:rPr lang="en-GB" dirty="0" err="1" smtClean="0"/>
              <a:t>mewn</a:t>
            </a:r>
            <a:r>
              <a:rPr lang="en-GB" dirty="0" smtClean="0"/>
              <a:t> </a:t>
            </a:r>
            <a:r>
              <a:rPr lang="en-GB" dirty="0" err="1" smtClean="0"/>
              <a:t>modd</a:t>
            </a:r>
            <a:r>
              <a:rPr lang="en-GB" dirty="0" smtClean="0"/>
              <a:t> </a:t>
            </a:r>
            <a:r>
              <a:rPr lang="en-GB" dirty="0" err="1" smtClean="0"/>
              <a:t>priodol</a:t>
            </a:r>
            <a:r>
              <a:rPr lang="en-GB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2827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72315" y="210997"/>
            <a:ext cx="66557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Diffinio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‘</a:t>
            </a:r>
            <a:r>
              <a:rPr lang="en-US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datblygiad</a:t>
            </a:r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’</a:t>
            </a:r>
          </a:p>
          <a:p>
            <a:pPr algn="ctr"/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What is development?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8358" y="2490217"/>
            <a:ext cx="52356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dirty="0" smtClean="0"/>
              <a:t>‘Human development is a lifelong process of physical, behavioural, cognitive, and emotional growth and change.’ </a:t>
            </a:r>
            <a:r>
              <a:rPr lang="en-GB" dirty="0" smtClean="0">
                <a:hlinkClick r:id="rId2"/>
              </a:rPr>
              <a:t>www.advocatesforyouth.org</a:t>
            </a:r>
            <a:r>
              <a:rPr lang="en-GB" dirty="0" smtClean="0"/>
              <a:t> 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017986" y="4504079"/>
            <a:ext cx="4240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 smtClean="0"/>
              <a:t>The progressive acquisition of various skills (abilities) such as head support, speaking, learning, expressing the feelings and relating with other people.’ </a:t>
            </a:r>
            <a:r>
              <a:rPr lang="en-GB" dirty="0" smtClean="0">
                <a:hlinkClick r:id="rId3"/>
              </a:rPr>
              <a:t>www.wikieducator.org</a:t>
            </a:r>
            <a:endParaRPr lang="en-GB" dirty="0" smtClean="0"/>
          </a:p>
          <a:p>
            <a:pPr algn="just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150883" y="6731877"/>
            <a:ext cx="3429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GB" dirty="0"/>
              <a:t>Development is how children gain control over their physical actions to do complicated and difficult activities more skilfully and easily. Intellectual development is all about </a:t>
            </a:r>
            <a:r>
              <a:rPr lang="en-GB" dirty="0" smtClean="0"/>
              <a:t>learning. Emotional </a:t>
            </a:r>
            <a:r>
              <a:rPr lang="en-GB" dirty="0"/>
              <a:t>development is about an individual’s feelings for and about other people, objects, situations and experiences. </a:t>
            </a:r>
            <a:r>
              <a:rPr lang="en-GB" dirty="0" smtClean="0"/>
              <a:t>Social </a:t>
            </a:r>
            <a:r>
              <a:rPr lang="en-GB" dirty="0"/>
              <a:t>development is about an individual’s relationships with  people in different environments and situations.  </a:t>
            </a:r>
            <a:r>
              <a:rPr lang="en-GB" dirty="0">
                <a:hlinkClick r:id="rId4"/>
              </a:rPr>
              <a:t>http://resources.hwb.wales.gov.uk</a:t>
            </a:r>
            <a:endParaRPr lang="en-GB" dirty="0"/>
          </a:p>
          <a:p>
            <a:pPr algn="just"/>
            <a:r>
              <a:rPr lang="en-GB" dirty="0" smtClean="0"/>
              <a:t> </a:t>
            </a:r>
            <a:r>
              <a:rPr lang="en-GB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3646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19730"/>
              </p:ext>
            </p:extLst>
          </p:nvPr>
        </p:nvGraphicFramePr>
        <p:xfrm>
          <a:off x="252248" y="613496"/>
          <a:ext cx="6400800" cy="11210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156611359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823753270"/>
                    </a:ext>
                  </a:extLst>
                </a:gridCol>
              </a:tblGrid>
              <a:tr h="160514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 smtClean="0">
                          <a:solidFill>
                            <a:schemeClr val="tx1"/>
                          </a:solidFill>
                        </a:rPr>
                        <a:t>Twf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 (Growth)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Datblygiad (Development)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069128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43173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54293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584899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685656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573107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000668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718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02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8000" y="206491"/>
            <a:ext cx="3200400" cy="1785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cy-GB" sz="2200" dirty="0" smtClean="0">
                <a:solidFill>
                  <a:srgbClr val="000000"/>
                </a:solidFill>
              </a:rPr>
              <a:t>Mae </a:t>
            </a:r>
            <a:r>
              <a:rPr lang="cy-GB" sz="2200" dirty="0">
                <a:solidFill>
                  <a:srgbClr val="000000"/>
                </a:solidFill>
              </a:rPr>
              <a:t>hyn yn cyfeirio at y cynnydd mewn maint a </a:t>
            </a:r>
            <a:r>
              <a:rPr lang="cy-GB" sz="2200" dirty="0" smtClean="0">
                <a:solidFill>
                  <a:srgbClr val="000000"/>
                </a:solidFill>
              </a:rPr>
              <a:t>rhif/ It refers to the increase in size and number</a:t>
            </a:r>
            <a:endParaRPr lang="en-GB" sz="2200" dirty="0"/>
          </a:p>
        </p:txBody>
      </p:sp>
      <p:sp>
        <p:nvSpPr>
          <p:cNvPr id="6" name="Rectangle 5"/>
          <p:cNvSpPr/>
          <p:nvPr/>
        </p:nvSpPr>
        <p:spPr>
          <a:xfrm>
            <a:off x="3631182" y="6498995"/>
            <a:ext cx="3041175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cy-GB" sz="2200" dirty="0">
                <a:solidFill>
                  <a:srgbClr val="000000"/>
                </a:solidFill>
              </a:rPr>
              <a:t>Mae </a:t>
            </a:r>
            <a:r>
              <a:rPr lang="cy-GB" sz="2200" dirty="0" smtClean="0">
                <a:solidFill>
                  <a:srgbClr val="000000"/>
                </a:solidFill>
              </a:rPr>
              <a:t>ganddo </a:t>
            </a:r>
            <a:r>
              <a:rPr lang="cy-GB" sz="2200" dirty="0">
                <a:solidFill>
                  <a:srgbClr val="000000"/>
                </a:solidFill>
              </a:rPr>
              <a:t>fesur </a:t>
            </a:r>
            <a:r>
              <a:rPr lang="cy-GB" sz="2200" dirty="0" smtClean="0">
                <a:solidFill>
                  <a:srgbClr val="000000"/>
                </a:solidFill>
              </a:rPr>
              <a:t>meintiol, hynny yw mesur nifer neu maint yn hytrach nag ansawdd/ Has a quantitative measure</a:t>
            </a:r>
            <a:endParaRPr lang="en-GB" sz="22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631185" y="2591430"/>
            <a:ext cx="3079801" cy="144655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y-GB" altLang="en-US" sz="2200" dirty="0">
                <a:latin typeface="Calibri" panose="020F0502020204030204" pitchFamily="34" charset="0"/>
              </a:rPr>
              <a:t>M</a:t>
            </a: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ae'n cyfeirio at welliant mewn amgylchiadau/ It refers</a:t>
            </a:r>
            <a:r>
              <a:rPr kumimoji="0" lang="cy-GB" altLang="en-US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to an improvement in circumstances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7996" y="3708152"/>
            <a:ext cx="3200404" cy="144655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y-GB" altLang="en-US" sz="2200" dirty="0" smtClean="0">
                <a:latin typeface="Calibri" panose="020F0502020204030204" pitchFamily="34" charset="0"/>
              </a:rPr>
              <a:t>Mae ansawdd yn bwysicach na maint neu nifer/ It has a qualitative measure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31185" y="184283"/>
            <a:ext cx="3041176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cy-GB" sz="2200" dirty="0" smtClean="0">
                <a:solidFill>
                  <a:srgbClr val="000000"/>
                </a:solidFill>
              </a:rPr>
              <a:t>Mae'n </a:t>
            </a:r>
            <a:r>
              <a:rPr lang="cy-GB" sz="2200" dirty="0">
                <a:solidFill>
                  <a:srgbClr val="000000"/>
                </a:solidFill>
              </a:rPr>
              <a:t>cynnwys uchder, pwysau, maint a siâp </a:t>
            </a:r>
            <a:r>
              <a:rPr lang="cy-GB" sz="2200" dirty="0" smtClean="0">
                <a:solidFill>
                  <a:srgbClr val="000000"/>
                </a:solidFill>
              </a:rPr>
              <a:t>organau’r corff/ It comprises of height, weight, size and shape of body organs</a:t>
            </a:r>
            <a:endParaRPr lang="en-GB" sz="22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07993" y="6837549"/>
            <a:ext cx="3200407" cy="11079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 am gyfnod cyfyngedig/ It is for a limited period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631185" y="4389568"/>
            <a:ext cx="3041172" cy="178510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gallu cael ei fesur gyda cloriannau neu tâp mesur/ It can be measured with scales or a tape measure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07990" y="2137892"/>
            <a:ext cx="3200410" cy="144655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amlygu pan fydd ymddygiad yn aeddfedu</a:t>
            </a:r>
            <a:r>
              <a:rPr kumimoji="0" lang="cy-GB" altLang="en-US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/ It can be observed by matured behaviour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07990" y="5282120"/>
            <a:ext cx="3200410" cy="144655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rhywbeth</a:t>
            </a:r>
            <a:r>
              <a:rPr kumimoji="0" lang="cy-GB" altLang="en-US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gydol oes, tan eich marwolaeth/ It is something that takes place till death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07990" y="9779130"/>
            <a:ext cx="3200410" cy="11079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Un agwedd o ddatblygiad</a:t>
            </a:r>
            <a:r>
              <a:rPr kumimoji="0" lang="cy-GB" altLang="en-US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ydyw/ It is one aspect of development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7994" y="8054424"/>
            <a:ext cx="3200406" cy="144655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Ni chaiff hwn ei ddylanwadu gan ddysgu/ It is not affected by learning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107990" y="11171222"/>
            <a:ext cx="3200410" cy="76944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Nid yw’n bosib ei fesur/ It</a:t>
            </a:r>
            <a:r>
              <a:rPr kumimoji="0" lang="cy-GB" altLang="en-US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is not possible to measure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3590985" y="8827270"/>
            <a:ext cx="3041175" cy="11079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cyfeirio at maint</a:t>
            </a:r>
            <a:r>
              <a:rPr kumimoji="0" lang="cy-GB" altLang="en-US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y corff hynny yw mas ac uchder.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590986" y="10155559"/>
            <a:ext cx="3041175" cy="178510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ymwneud ag ymddangosiad a chynnydd cymhlethdod sgiliau,</a:t>
            </a:r>
            <a:r>
              <a:rPr kumimoji="0" lang="cy-GB" altLang="en-US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galluoedd ac emosiynau.</a:t>
            </a:r>
            <a:endParaRPr kumimoji="0" lang="cy-GB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67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19730"/>
              </p:ext>
            </p:extLst>
          </p:nvPr>
        </p:nvGraphicFramePr>
        <p:xfrm>
          <a:off x="252248" y="613496"/>
          <a:ext cx="6400800" cy="11210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156611359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823753270"/>
                    </a:ext>
                  </a:extLst>
                </a:gridCol>
              </a:tblGrid>
              <a:tr h="160514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 smtClean="0">
                          <a:solidFill>
                            <a:schemeClr val="tx1"/>
                          </a:solidFill>
                        </a:rPr>
                        <a:t>Twf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 (Growth)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Datblygiad (Development)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069128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43173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54293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584899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685656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573107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000668"/>
                  </a:ext>
                </a:extLst>
              </a:tr>
              <a:tr h="137221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71872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90874" y="3799910"/>
            <a:ext cx="320040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cy-GB" dirty="0" smtClean="0">
                <a:solidFill>
                  <a:srgbClr val="000000"/>
                </a:solidFill>
              </a:rPr>
              <a:t>Mae </a:t>
            </a:r>
            <a:r>
              <a:rPr lang="cy-GB" dirty="0">
                <a:solidFill>
                  <a:srgbClr val="000000"/>
                </a:solidFill>
              </a:rPr>
              <a:t>hyn yn cyfeirio at y cynnydd mewn maint a </a:t>
            </a:r>
            <a:r>
              <a:rPr lang="cy-GB" dirty="0" smtClean="0">
                <a:solidFill>
                  <a:srgbClr val="000000"/>
                </a:solidFill>
              </a:rPr>
              <a:t>rhif/ It refers to the increase in size and number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290874" y="2237683"/>
            <a:ext cx="3200400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cy-GB" dirty="0">
                <a:solidFill>
                  <a:srgbClr val="000000"/>
                </a:solidFill>
              </a:rPr>
              <a:t>Mae </a:t>
            </a:r>
            <a:r>
              <a:rPr lang="cy-GB" dirty="0" smtClean="0">
                <a:solidFill>
                  <a:srgbClr val="000000"/>
                </a:solidFill>
              </a:rPr>
              <a:t>ganddo </a:t>
            </a:r>
            <a:r>
              <a:rPr lang="cy-GB" dirty="0">
                <a:solidFill>
                  <a:srgbClr val="000000"/>
                </a:solidFill>
              </a:rPr>
              <a:t>fesur </a:t>
            </a:r>
            <a:r>
              <a:rPr lang="cy-GB" dirty="0" smtClean="0">
                <a:solidFill>
                  <a:srgbClr val="000000"/>
                </a:solidFill>
              </a:rPr>
              <a:t>meintiol, hynny yw mesur nifer neu maint yn hytrach nag ansawdd/ Has a quantitative measure</a:t>
            </a:r>
            <a:endParaRPr lang="en-GB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71961" y="6507793"/>
            <a:ext cx="320040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y-GB" altLang="en-US" dirty="0">
                <a:latin typeface="Calibri" panose="020F0502020204030204" pitchFamily="34" charset="0"/>
              </a:rPr>
              <a:t>M</a:t>
            </a: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ae'n cyfeirio at welliant mewn amgylchiadau/ It refers</a:t>
            </a:r>
            <a:r>
              <a:rPr kumimoji="0" lang="cy-GB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to an improvement in circumstances</a:t>
            </a:r>
            <a:endParaRPr kumimoji="0" lang="cy-GB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452648" y="2282300"/>
            <a:ext cx="320040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y-GB" altLang="en-US" dirty="0" smtClean="0">
                <a:latin typeface="Calibri" panose="020F0502020204030204" pitchFamily="34" charset="0"/>
              </a:rPr>
              <a:t>Mae ansawdd yn bwysicach na maint neu nifer/ It has a qualitative measure</a:t>
            </a:r>
            <a:endParaRPr kumimoji="0" lang="cy-GB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0874" y="5144936"/>
            <a:ext cx="3121573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cy-GB" dirty="0" smtClean="0">
                <a:solidFill>
                  <a:srgbClr val="000000"/>
                </a:solidFill>
              </a:rPr>
              <a:t>Mae'n </a:t>
            </a:r>
            <a:r>
              <a:rPr lang="cy-GB" dirty="0">
                <a:solidFill>
                  <a:srgbClr val="000000"/>
                </a:solidFill>
              </a:rPr>
              <a:t>cynnwys uchder, pwysau, maint a siâp </a:t>
            </a:r>
            <a:r>
              <a:rPr lang="cy-GB" dirty="0" smtClean="0">
                <a:solidFill>
                  <a:srgbClr val="000000"/>
                </a:solidFill>
              </a:rPr>
              <a:t>organau’r corff/ It comprises of height, weight, size and shape of body organs</a:t>
            </a:r>
            <a:endParaRPr lang="en-GB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11472" y="6738281"/>
            <a:ext cx="3041175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 am gyfnod cyfyngedig/ It is for a limited period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52248" y="7703195"/>
            <a:ext cx="3041175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gallu cael ei fesur gyda cloriannau neu tâp mesur/ It can be measured with scales or a tape measure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491274" y="7812024"/>
            <a:ext cx="304117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amlygu pan fydd ymddygiad yn aeddfedu</a:t>
            </a:r>
            <a:r>
              <a:rPr kumimoji="0" lang="cy-GB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/ It can be observed by matured behaviour</a:t>
            </a:r>
            <a:endParaRPr kumimoji="0" lang="cy-GB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532259" y="3737383"/>
            <a:ext cx="304117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rhywbeth</a:t>
            </a:r>
            <a:r>
              <a:rPr kumimoji="0" lang="cy-GB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gydol oes, tan eich marwolaeth/ It is something that takes place till death</a:t>
            </a:r>
            <a:endParaRPr kumimoji="0" lang="cy-GB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331074" y="9174525"/>
            <a:ext cx="3041175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Un agwedd o ddatblygiad</a:t>
            </a:r>
            <a:r>
              <a:rPr kumimoji="0" lang="cy-GB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ydyw/ It is one aspect of development</a:t>
            </a:r>
            <a:endParaRPr kumimoji="0" lang="cy-GB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31075" y="10559521"/>
            <a:ext cx="3041175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Ni chaiff hwn ei ddylanwadu gan ddysgu/ It is not affected by learning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451073" y="5299610"/>
            <a:ext cx="304117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Nid yw’n bosib ei fesur/ It</a:t>
            </a:r>
            <a:r>
              <a:rPr kumimoji="0" lang="cy-GB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is not possible to measure</a:t>
            </a:r>
            <a:endParaRPr kumimoji="0" lang="cy-GB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1074" y="1533343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y-GB" altLang="en-US" dirty="0">
                <a:latin typeface="Calibri" panose="020F0502020204030204" pitchFamily="34" charset="0"/>
              </a:rPr>
              <a:t>Mae’n cyfeirio at maint y corff hynny yw mas ac uchder.</a:t>
            </a: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3491274" y="9174525"/>
            <a:ext cx="3041175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y-GB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Mae’n ymwneud ag ymddangosiad a chynnydd cymhlethdod sgiliau,</a:t>
            </a:r>
            <a:r>
              <a:rPr kumimoji="0" lang="cy-GB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galluoedd ac emosiynau.</a:t>
            </a:r>
            <a:endParaRPr kumimoji="0" lang="cy-GB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23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9186" y="220717"/>
            <a:ext cx="242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Gwaith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Cartref</a:t>
            </a:r>
            <a:endParaRPr lang="en-GB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2115206" y="814552"/>
            <a:ext cx="2864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Ymarfer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cyn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bapur</a:t>
            </a:r>
            <a:endParaRPr lang="en-GB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394136" y="1478964"/>
            <a:ext cx="6022428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GB" b="1" u="sng" dirty="0" smtClean="0"/>
              <a:t>Nod: </a:t>
            </a:r>
            <a:r>
              <a:rPr lang="en-GB" b="1" u="sng" dirty="0" err="1" smtClean="0"/>
              <a:t>Adalw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dysgu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blaenorol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a’i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gymhwyso</a:t>
            </a:r>
            <a:r>
              <a:rPr lang="en-GB" b="1" u="sng" dirty="0"/>
              <a:t> </a:t>
            </a:r>
            <a:r>
              <a:rPr lang="en-GB" b="1" u="sng" dirty="0" err="1" smtClean="0"/>
              <a:t>i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cyn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gwestiwn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arholiad</a:t>
            </a:r>
            <a:r>
              <a:rPr lang="en-GB" b="1" u="sng" dirty="0" smtClean="0"/>
              <a:t>.</a:t>
            </a:r>
          </a:p>
          <a:p>
            <a:pPr algn="just"/>
            <a:endParaRPr lang="en-GB" b="1" u="sng" dirty="0"/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1: Darllen </a:t>
            </a:r>
            <a:r>
              <a:rPr lang="en-GB" dirty="0" err="1" smtClean="0"/>
              <a:t>cwestiynau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ofalus</a:t>
            </a:r>
            <a:r>
              <a:rPr lang="en-GB" dirty="0" smtClean="0"/>
              <a:t>.</a:t>
            </a:r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2: </a:t>
            </a:r>
            <a:r>
              <a:rPr lang="en-GB" dirty="0" err="1" smtClean="0"/>
              <a:t>Ateb</a:t>
            </a:r>
            <a:r>
              <a:rPr lang="en-GB" dirty="0" smtClean="0"/>
              <a:t> </a:t>
            </a:r>
            <a:r>
              <a:rPr lang="en-GB" dirty="0" err="1" smtClean="0"/>
              <a:t>pob</a:t>
            </a:r>
            <a:r>
              <a:rPr lang="en-GB" dirty="0" smtClean="0"/>
              <a:t> </a:t>
            </a:r>
            <a:r>
              <a:rPr lang="en-GB" dirty="0" err="1" smtClean="0"/>
              <a:t>cwestiwn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llawn</a:t>
            </a:r>
            <a:r>
              <a:rPr lang="en-GB" dirty="0" smtClean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3709" t="43542" r="31712" b="26386"/>
          <a:stretch/>
        </p:blipFill>
        <p:spPr>
          <a:xfrm>
            <a:off x="394136" y="3251372"/>
            <a:ext cx="6022428" cy="24887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4064" t="28894" r="31507" b="49432"/>
          <a:stretch/>
        </p:blipFill>
        <p:spPr>
          <a:xfrm>
            <a:off x="379916" y="6035173"/>
            <a:ext cx="6036647" cy="247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500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9186" y="220717"/>
            <a:ext cx="242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Gwaith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Cartref</a:t>
            </a:r>
            <a:endParaRPr lang="en-GB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2115206" y="814552"/>
            <a:ext cx="2864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 smtClean="0"/>
              <a:t>Ymarfer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cyn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bapur</a:t>
            </a:r>
            <a:endParaRPr lang="en-GB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394136" y="1478964"/>
            <a:ext cx="6022428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GB" b="1" u="sng" dirty="0" smtClean="0"/>
              <a:t>Nod: </a:t>
            </a:r>
            <a:r>
              <a:rPr lang="en-GB" b="1" u="sng" dirty="0" err="1" smtClean="0"/>
              <a:t>Adalw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dysgu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blaenorol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a’i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gymhwyso</a:t>
            </a:r>
            <a:r>
              <a:rPr lang="en-GB" b="1" u="sng" dirty="0"/>
              <a:t> </a:t>
            </a:r>
            <a:r>
              <a:rPr lang="en-GB" b="1" u="sng" dirty="0" err="1" smtClean="0"/>
              <a:t>i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cyn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gwestiwn</a:t>
            </a:r>
            <a:r>
              <a:rPr lang="en-GB" b="1" u="sng" dirty="0" smtClean="0"/>
              <a:t> </a:t>
            </a:r>
            <a:r>
              <a:rPr lang="en-GB" b="1" u="sng" dirty="0" err="1" smtClean="0"/>
              <a:t>arholiad</a:t>
            </a:r>
            <a:r>
              <a:rPr lang="en-GB" b="1" u="sng" dirty="0" smtClean="0"/>
              <a:t>.</a:t>
            </a:r>
          </a:p>
          <a:p>
            <a:pPr algn="just"/>
            <a:endParaRPr lang="en-GB" b="1" u="sng" dirty="0"/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1: Darllen </a:t>
            </a:r>
            <a:r>
              <a:rPr lang="en-GB" dirty="0" err="1" smtClean="0"/>
              <a:t>cwestiynau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ofalus</a:t>
            </a:r>
            <a:r>
              <a:rPr lang="en-GB" dirty="0" smtClean="0"/>
              <a:t>.</a:t>
            </a:r>
          </a:p>
          <a:p>
            <a:pPr algn="just"/>
            <a:r>
              <a:rPr lang="en-GB" dirty="0" err="1" smtClean="0"/>
              <a:t>Amcan</a:t>
            </a:r>
            <a:r>
              <a:rPr lang="en-GB" dirty="0" smtClean="0"/>
              <a:t> 2: </a:t>
            </a:r>
            <a:r>
              <a:rPr lang="en-GB" dirty="0" err="1" smtClean="0"/>
              <a:t>Ateb</a:t>
            </a:r>
            <a:r>
              <a:rPr lang="en-GB" dirty="0" smtClean="0"/>
              <a:t> </a:t>
            </a:r>
            <a:r>
              <a:rPr lang="en-GB" dirty="0" err="1" smtClean="0"/>
              <a:t>pob</a:t>
            </a:r>
            <a:r>
              <a:rPr lang="en-GB" dirty="0" smtClean="0"/>
              <a:t> </a:t>
            </a:r>
            <a:r>
              <a:rPr lang="en-GB" dirty="0" err="1" smtClean="0"/>
              <a:t>cwestiwn</a:t>
            </a:r>
            <a:r>
              <a:rPr lang="en-GB" dirty="0" smtClean="0"/>
              <a:t> </a:t>
            </a:r>
            <a:r>
              <a:rPr lang="en-GB" dirty="0" err="1" smtClean="0"/>
              <a:t>yn</a:t>
            </a:r>
            <a:r>
              <a:rPr lang="en-GB" dirty="0" smtClean="0"/>
              <a:t> </a:t>
            </a:r>
            <a:r>
              <a:rPr lang="en-GB" dirty="0" err="1" smtClean="0"/>
              <a:t>llawn</a:t>
            </a:r>
            <a:r>
              <a:rPr lang="en-GB" dirty="0" smtClean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3709" t="43542" r="31712" b="26386"/>
          <a:stretch/>
        </p:blipFill>
        <p:spPr>
          <a:xfrm>
            <a:off x="394136" y="3251372"/>
            <a:ext cx="6022428" cy="24887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8630" t="49351" r="45571" b="38473"/>
          <a:stretch/>
        </p:blipFill>
        <p:spPr>
          <a:xfrm>
            <a:off x="394136" y="4008045"/>
            <a:ext cx="6040657" cy="15409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34" y="6035173"/>
            <a:ext cx="6218459" cy="2645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7352" t="63476" r="42100" b="21182"/>
          <a:stretch/>
        </p:blipFill>
        <p:spPr>
          <a:xfrm>
            <a:off x="305233" y="6791846"/>
            <a:ext cx="6218459" cy="2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5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2128" y="347705"/>
            <a:ext cx="6048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u="sng" dirty="0" err="1" smtClean="0">
                <a:solidFill>
                  <a:srgbClr val="FF0000"/>
                </a:solidFill>
              </a:rPr>
              <a:t>Yr</a:t>
            </a:r>
            <a:r>
              <a:rPr lang="en-GB" sz="6000" b="1" u="sng" dirty="0" smtClean="0">
                <a:solidFill>
                  <a:srgbClr val="FF0000"/>
                </a:solidFill>
              </a:rPr>
              <a:t> </a:t>
            </a:r>
            <a:r>
              <a:rPr lang="en-GB" sz="6000" b="1" u="sng" dirty="0" err="1" smtClean="0">
                <a:solidFill>
                  <a:srgbClr val="FF0000"/>
                </a:solidFill>
              </a:rPr>
              <a:t>atebion</a:t>
            </a:r>
            <a:r>
              <a:rPr lang="en-GB" sz="6000" b="1" u="sng" dirty="0" smtClean="0">
                <a:solidFill>
                  <a:srgbClr val="FF0000"/>
                </a:solidFill>
              </a:rPr>
              <a:t> </a:t>
            </a:r>
            <a:r>
              <a:rPr lang="en-GB" sz="6000" b="1" u="sng" dirty="0" err="1" smtClean="0">
                <a:solidFill>
                  <a:srgbClr val="FF0000"/>
                </a:solidFill>
              </a:rPr>
              <a:t>perffaith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2128" y="2532122"/>
            <a:ext cx="6048776" cy="35394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GB" sz="3200" dirty="0"/>
              <a:t>Newidiadau corfforol, y </a:t>
            </a:r>
            <a:r>
              <a:rPr lang="en-GB" sz="3200" dirty="0" err="1"/>
              <a:t>cynnydd</a:t>
            </a:r>
            <a:r>
              <a:rPr lang="en-GB" sz="3200" dirty="0"/>
              <a:t> </a:t>
            </a:r>
            <a:r>
              <a:rPr lang="en-GB" sz="3200" dirty="0" err="1"/>
              <a:t>mewn</a:t>
            </a:r>
            <a:r>
              <a:rPr lang="en-GB" sz="3200" dirty="0"/>
              <a:t> </a:t>
            </a:r>
            <a:r>
              <a:rPr lang="en-GB" sz="3200" dirty="0" err="1"/>
              <a:t>maint</a:t>
            </a:r>
            <a:r>
              <a:rPr lang="en-GB" sz="3200" dirty="0"/>
              <a:t>, </a:t>
            </a:r>
            <a:r>
              <a:rPr lang="en-GB" sz="3200" dirty="0" err="1"/>
              <a:t>taldra</a:t>
            </a:r>
            <a:r>
              <a:rPr lang="en-GB" sz="3200" dirty="0"/>
              <a:t> a </a:t>
            </a:r>
            <a:r>
              <a:rPr lang="en-GB" sz="3200" dirty="0" err="1"/>
              <a:t>phwysau</a:t>
            </a:r>
            <a:r>
              <a:rPr lang="en-GB" sz="3200" dirty="0"/>
              <a:t> </a:t>
            </a:r>
            <a:r>
              <a:rPr lang="en-GB" sz="3200" dirty="0" err="1"/>
              <a:t>yw</a:t>
            </a:r>
            <a:r>
              <a:rPr lang="en-GB" sz="3200" dirty="0"/>
              <a:t> </a:t>
            </a:r>
            <a:r>
              <a:rPr lang="en-GB" sz="3200" dirty="0" err="1"/>
              <a:t>twf</a:t>
            </a:r>
            <a:r>
              <a:rPr lang="en-GB" sz="3200" dirty="0"/>
              <a:t>. </a:t>
            </a:r>
            <a:endParaRPr lang="en-GB" sz="3200" dirty="0" smtClean="0"/>
          </a:p>
          <a:p>
            <a:pPr algn="just"/>
            <a:endParaRPr lang="en-GB" sz="3200" dirty="0"/>
          </a:p>
          <a:p>
            <a:pPr algn="just"/>
            <a:r>
              <a:rPr lang="en-GB" sz="3200" dirty="0" smtClean="0"/>
              <a:t>Mae </a:t>
            </a:r>
            <a:r>
              <a:rPr lang="en-GB" sz="3200" dirty="0" err="1" smtClean="0"/>
              <a:t>twf</a:t>
            </a:r>
            <a:r>
              <a:rPr lang="en-GB" sz="3200" dirty="0" smtClean="0"/>
              <a:t> </a:t>
            </a:r>
            <a:r>
              <a:rPr lang="en-GB" sz="3200" dirty="0" err="1" smtClean="0"/>
              <a:t>yn</a:t>
            </a:r>
            <a:r>
              <a:rPr lang="en-GB" sz="3200" dirty="0" smtClean="0"/>
              <a:t> </a:t>
            </a:r>
            <a:r>
              <a:rPr lang="en-GB" sz="3200" dirty="0" err="1" smtClean="0"/>
              <a:t>cyfeirio</a:t>
            </a:r>
            <a:r>
              <a:rPr lang="en-GB" sz="3200" dirty="0" smtClean="0"/>
              <a:t> at </a:t>
            </a:r>
            <a:r>
              <a:rPr lang="en-GB" sz="3200" dirty="0" err="1" smtClean="0"/>
              <a:t>gynnydd</a:t>
            </a:r>
            <a:r>
              <a:rPr lang="en-GB" sz="3200" dirty="0" smtClean="0"/>
              <a:t> </a:t>
            </a:r>
            <a:r>
              <a:rPr lang="en-GB" sz="3200" dirty="0" err="1" smtClean="0"/>
              <a:t>mewn</a:t>
            </a:r>
            <a:r>
              <a:rPr lang="en-GB" sz="3200" dirty="0" smtClean="0"/>
              <a:t> </a:t>
            </a:r>
            <a:r>
              <a:rPr lang="en-GB" sz="3200" dirty="0" err="1" smtClean="0"/>
              <a:t>maint</a:t>
            </a:r>
            <a:r>
              <a:rPr lang="en-GB" sz="3200" dirty="0" smtClean="0"/>
              <a:t> </a:t>
            </a:r>
            <a:r>
              <a:rPr lang="en-GB" sz="3200" dirty="0" err="1" smtClean="0"/>
              <a:t>corfforol</a:t>
            </a:r>
            <a:r>
              <a:rPr lang="en-GB" sz="3200" dirty="0" smtClean="0"/>
              <a:t> (mas a </a:t>
            </a:r>
            <a:r>
              <a:rPr lang="en-GB" sz="3200" dirty="0" err="1" smtClean="0"/>
              <a:t>thaldra</a:t>
            </a:r>
            <a:r>
              <a:rPr lang="en-GB" sz="3200" dirty="0" smtClean="0"/>
              <a:t>).</a:t>
            </a:r>
            <a:endParaRPr lang="en-GB" sz="3200" dirty="0"/>
          </a:p>
        </p:txBody>
      </p:sp>
      <p:sp>
        <p:nvSpPr>
          <p:cNvPr id="7" name="Rectangle 6"/>
          <p:cNvSpPr/>
          <p:nvPr/>
        </p:nvSpPr>
        <p:spPr>
          <a:xfrm>
            <a:off x="289394" y="6600758"/>
            <a:ext cx="6274244" cy="50167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GB" sz="3200" dirty="0"/>
              <a:t>Y </a:t>
            </a:r>
            <a:r>
              <a:rPr lang="en-GB" sz="3200" dirty="0" err="1"/>
              <a:t>ffordd</a:t>
            </a:r>
            <a:r>
              <a:rPr lang="en-GB" sz="3200" dirty="0"/>
              <a:t> </a:t>
            </a:r>
            <a:r>
              <a:rPr lang="en-GB" sz="3200" dirty="0" err="1"/>
              <a:t>mae</a:t>
            </a:r>
            <a:r>
              <a:rPr lang="en-GB" sz="3200" dirty="0"/>
              <a:t> plant </a:t>
            </a:r>
            <a:r>
              <a:rPr lang="en-GB" sz="3200" dirty="0" err="1"/>
              <a:t>yn</a:t>
            </a:r>
            <a:r>
              <a:rPr lang="en-GB" sz="3200" dirty="0"/>
              <a:t> </a:t>
            </a:r>
            <a:r>
              <a:rPr lang="en-GB" sz="3200" dirty="0" err="1"/>
              <a:t>ennill</a:t>
            </a:r>
            <a:r>
              <a:rPr lang="en-GB" sz="3200" dirty="0"/>
              <a:t> </a:t>
            </a:r>
            <a:r>
              <a:rPr lang="en-GB" sz="3200" dirty="0" err="1"/>
              <a:t>rheolaeth</a:t>
            </a:r>
            <a:r>
              <a:rPr lang="en-GB" sz="3200" dirty="0"/>
              <a:t> </a:t>
            </a:r>
            <a:r>
              <a:rPr lang="en-GB" sz="3200" dirty="0" err="1"/>
              <a:t>dros</a:t>
            </a:r>
            <a:r>
              <a:rPr lang="en-GB" sz="3200" dirty="0"/>
              <a:t> </a:t>
            </a:r>
            <a:r>
              <a:rPr lang="en-GB" sz="3200" dirty="0" err="1"/>
              <a:t>eu</a:t>
            </a:r>
            <a:r>
              <a:rPr lang="en-GB" sz="3200" dirty="0"/>
              <a:t> </a:t>
            </a:r>
            <a:r>
              <a:rPr lang="en-GB" sz="3200" dirty="0" err="1"/>
              <a:t>symudiadau</a:t>
            </a:r>
            <a:r>
              <a:rPr lang="en-GB" sz="3200" dirty="0"/>
              <a:t> corfforol </a:t>
            </a:r>
            <a:r>
              <a:rPr lang="en-GB" sz="3200" dirty="0" err="1"/>
              <a:t>i</a:t>
            </a:r>
            <a:r>
              <a:rPr lang="en-GB" sz="3200" dirty="0"/>
              <a:t> </a:t>
            </a:r>
            <a:r>
              <a:rPr lang="en-GB" sz="3200" dirty="0" err="1"/>
              <a:t>wneud</a:t>
            </a:r>
            <a:r>
              <a:rPr lang="en-GB" sz="3200" dirty="0"/>
              <a:t> </a:t>
            </a:r>
            <a:r>
              <a:rPr lang="en-GB" sz="3200" dirty="0" err="1"/>
              <a:t>gweithgareddau</a:t>
            </a:r>
            <a:r>
              <a:rPr lang="en-GB" sz="3200" dirty="0"/>
              <a:t> </a:t>
            </a:r>
            <a:r>
              <a:rPr lang="en-GB" sz="3200" dirty="0" err="1"/>
              <a:t>cymhleth</a:t>
            </a:r>
            <a:r>
              <a:rPr lang="en-GB" sz="3200" dirty="0"/>
              <a:t> ac </a:t>
            </a:r>
            <a:r>
              <a:rPr lang="en-GB" sz="3200" dirty="0" err="1"/>
              <a:t>anodd</a:t>
            </a:r>
            <a:r>
              <a:rPr lang="en-GB" sz="3200" dirty="0"/>
              <a:t> </a:t>
            </a:r>
            <a:r>
              <a:rPr lang="en-GB" sz="3200" dirty="0" err="1"/>
              <a:t>yn</a:t>
            </a:r>
            <a:r>
              <a:rPr lang="en-GB" sz="3200" dirty="0"/>
              <a:t> haws ac </a:t>
            </a:r>
            <a:r>
              <a:rPr lang="en-GB" sz="3200" dirty="0" err="1"/>
              <a:t>yn</a:t>
            </a:r>
            <a:r>
              <a:rPr lang="en-GB" sz="3200" dirty="0"/>
              <a:t> </a:t>
            </a:r>
            <a:r>
              <a:rPr lang="en-GB" sz="3200" dirty="0" err="1"/>
              <a:t>fwy</a:t>
            </a:r>
            <a:r>
              <a:rPr lang="en-GB" sz="3200" dirty="0"/>
              <a:t> </a:t>
            </a:r>
            <a:r>
              <a:rPr lang="en-GB" sz="3200" dirty="0" err="1"/>
              <a:t>medrus</a:t>
            </a:r>
            <a:r>
              <a:rPr lang="en-GB" sz="3200" dirty="0"/>
              <a:t> </a:t>
            </a:r>
            <a:r>
              <a:rPr lang="en-GB" sz="3200" dirty="0" err="1"/>
              <a:t>yw</a:t>
            </a:r>
            <a:r>
              <a:rPr lang="en-GB" sz="3200" dirty="0"/>
              <a:t> datblygiad. </a:t>
            </a:r>
            <a:endParaRPr lang="en-GB" sz="3200" dirty="0" smtClean="0"/>
          </a:p>
          <a:p>
            <a:pPr algn="just"/>
            <a:endParaRPr lang="en-GB" sz="3200" dirty="0"/>
          </a:p>
          <a:p>
            <a:pPr algn="just"/>
            <a:r>
              <a:rPr lang="en-GB" sz="3200" dirty="0" smtClean="0"/>
              <a:t>Mae </a:t>
            </a:r>
            <a:r>
              <a:rPr lang="en-GB" sz="3200" dirty="0" err="1" smtClean="0"/>
              <a:t>datblygiad</a:t>
            </a:r>
            <a:r>
              <a:rPr lang="en-GB" sz="3200" dirty="0" smtClean="0"/>
              <a:t> </a:t>
            </a:r>
            <a:r>
              <a:rPr lang="en-GB" sz="3200" dirty="0" err="1" smtClean="0"/>
              <a:t>yn</a:t>
            </a:r>
            <a:r>
              <a:rPr lang="en-GB" sz="3200" dirty="0" smtClean="0"/>
              <a:t> </a:t>
            </a:r>
            <a:r>
              <a:rPr lang="en-GB" sz="3200" dirty="0" err="1" smtClean="0"/>
              <a:t>ymwneud</a:t>
            </a:r>
            <a:r>
              <a:rPr lang="en-GB" sz="3200" dirty="0" smtClean="0"/>
              <a:t> ag </a:t>
            </a:r>
            <a:r>
              <a:rPr lang="en-GB" sz="3200" dirty="0" err="1" smtClean="0"/>
              <a:t>ymddangosiad</a:t>
            </a:r>
            <a:r>
              <a:rPr lang="en-GB" sz="3200" dirty="0" smtClean="0"/>
              <a:t> a </a:t>
            </a:r>
            <a:r>
              <a:rPr lang="en-GB" sz="3200" dirty="0" err="1" smtClean="0"/>
              <a:t>chynnydd</a:t>
            </a:r>
            <a:r>
              <a:rPr lang="en-GB" sz="3200" dirty="0" smtClean="0"/>
              <a:t> </a:t>
            </a:r>
            <a:r>
              <a:rPr lang="en-GB" sz="3200" dirty="0" err="1" smtClean="0"/>
              <a:t>yn</a:t>
            </a:r>
            <a:r>
              <a:rPr lang="en-GB" sz="3200" dirty="0" smtClean="0"/>
              <a:t> </a:t>
            </a:r>
            <a:r>
              <a:rPr lang="en-GB" sz="3200" dirty="0" err="1" smtClean="0"/>
              <a:t>soffistigeidrwydd</a:t>
            </a:r>
            <a:r>
              <a:rPr lang="en-GB" sz="3200" dirty="0" smtClean="0"/>
              <a:t> </a:t>
            </a:r>
            <a:r>
              <a:rPr lang="en-GB" sz="3200" dirty="0" err="1" smtClean="0"/>
              <a:t>sgiliau</a:t>
            </a:r>
            <a:r>
              <a:rPr lang="en-GB" sz="3200" dirty="0" smtClean="0"/>
              <a:t>, </a:t>
            </a:r>
            <a:r>
              <a:rPr lang="en-GB" sz="3200" dirty="0" err="1" smtClean="0"/>
              <a:t>galluoedd</a:t>
            </a:r>
            <a:r>
              <a:rPr lang="en-GB" sz="3200" dirty="0" smtClean="0"/>
              <a:t> ac </a:t>
            </a:r>
            <a:r>
              <a:rPr lang="en-GB" sz="3200" dirty="0" err="1" smtClean="0"/>
              <a:t>emosiynau</a:t>
            </a:r>
            <a:r>
              <a:rPr lang="en-GB" sz="3200" dirty="0" smtClean="0"/>
              <a:t>.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0401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D75E50D38D1449095CDF5BED87B3E" ma:contentTypeVersion="12" ma:contentTypeDescription="Create a new document." ma:contentTypeScope="" ma:versionID="cdd55c15040df07d87432335672962c6">
  <xsd:schema xmlns:xsd="http://www.w3.org/2001/XMLSchema" xmlns:xs="http://www.w3.org/2001/XMLSchema" xmlns:p="http://schemas.microsoft.com/office/2006/metadata/properties" xmlns:ns2="101960c9-2583-49a4-9434-4c0cad7b266a" xmlns:ns3="10ebebe9-ad9c-417c-96aa-6a2f5b72dbd6" targetNamespace="http://schemas.microsoft.com/office/2006/metadata/properties" ma:root="true" ma:fieldsID="3d85fff58a90e0b49dbd1520a97bd20a" ns2:_="" ns3:_="">
    <xsd:import namespace="101960c9-2583-49a4-9434-4c0cad7b266a"/>
    <xsd:import namespace="10ebebe9-ad9c-417c-96aa-6a2f5b72d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Q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960c9-2583-49a4-9434-4c0cad7b2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QA" ma:index="11" nillable="true" ma:displayName="QA" ma:format="Dropdown" ma:internalName="QA">
      <xsd:simpleType>
        <xsd:restriction base="dms:Text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bebe9-ad9c-417c-96aa-6a2f5b72d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QA xmlns="101960c9-2583-49a4-9434-4c0cad7b266a" xsi:nil="true"/>
  </documentManagement>
</p:properties>
</file>

<file path=customXml/itemProps1.xml><?xml version="1.0" encoding="utf-8"?>
<ds:datastoreItem xmlns:ds="http://schemas.openxmlformats.org/officeDocument/2006/customXml" ds:itemID="{2A65E927-ACC4-41FD-BB8D-7B22612CE225}"/>
</file>

<file path=customXml/itemProps2.xml><?xml version="1.0" encoding="utf-8"?>
<ds:datastoreItem xmlns:ds="http://schemas.openxmlformats.org/officeDocument/2006/customXml" ds:itemID="{BEF7956F-8164-4733-85DD-41DDAAA0F77B}"/>
</file>

<file path=customXml/itemProps3.xml><?xml version="1.0" encoding="utf-8"?>
<ds:datastoreItem xmlns:ds="http://schemas.openxmlformats.org/officeDocument/2006/customXml" ds:itemID="{9D115143-4862-4C9E-8AF4-7B662EB6CAF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3721</TotalTime>
  <Words>2217</Words>
  <Application>Microsoft Office PowerPoint</Application>
  <PresentationFormat>Widescreen</PresentationFormat>
  <Paragraphs>296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Ysgol Gyfun Gwyr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Sioned Hancock</dc:creator>
  <cp:lastModifiedBy>S Thomas (Ysgol Gyfun Gwyr)</cp:lastModifiedBy>
  <cp:revision>421</cp:revision>
  <cp:lastPrinted>2020-02-24T11:13:41Z</cp:lastPrinted>
  <dcterms:created xsi:type="dcterms:W3CDTF">2018-06-29T09:42:34Z</dcterms:created>
  <dcterms:modified xsi:type="dcterms:W3CDTF">2020-02-24T11:47:30Z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0x0101005E8D75E50D38D1449095CDF5BED87B3E</vt:lpwstr>
  </property>
</Properties>
</file>