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9"/>
  </p:notesMasterIdLst>
  <p:sldIdLst>
    <p:sldId id="354" r:id="rId5"/>
    <p:sldId id="351" r:id="rId6"/>
    <p:sldId id="352" r:id="rId7"/>
    <p:sldId id="353" r:id="rId8"/>
  </p:sldIdLst>
  <p:sldSz cx="12192000" cy="6858000"/>
  <p:notesSz cx="6858000" cy="9144000"/>
  <p:custDataLst>
    <p:tags r:id="rId10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0" d="100"/>
          <a:sy n="70" d="100"/>
        </p:scale>
        <p:origin x="77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microsoft.com/office/2016/11/relationships/changesInfo" Target="changesInfos/changesInfo1.xml"/><Relationship Id="rId10" Type="http://schemas.openxmlformats.org/officeDocument/2006/relationships/tags" Target="tags/tag1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ucas, Tania" userId="232b37cb-a817-446c-b5f8-6c2be3ba9e7b" providerId="ADAL" clId="{79A589F9-51BC-4849-BD83-2C52D06BCDDA}"/>
    <pc:docChg chg="custSel modSld">
      <pc:chgData name="Lucas, Tania" userId="232b37cb-a817-446c-b5f8-6c2be3ba9e7b" providerId="ADAL" clId="{79A589F9-51BC-4849-BD83-2C52D06BCDDA}" dt="2026-04-21T10:08:13.805" v="0" actId="27636"/>
      <pc:docMkLst>
        <pc:docMk/>
      </pc:docMkLst>
      <pc:sldChg chg="modSp mod">
        <pc:chgData name="Lucas, Tania" userId="232b37cb-a817-446c-b5f8-6c2be3ba9e7b" providerId="ADAL" clId="{79A589F9-51BC-4849-BD83-2C52D06BCDDA}" dt="2026-04-21T10:08:13.805" v="0" actId="27636"/>
        <pc:sldMkLst>
          <pc:docMk/>
          <pc:sldMk cId="1369362369" sldId="354"/>
        </pc:sldMkLst>
        <pc:spChg chg="mod">
          <ac:chgData name="Lucas, Tania" userId="232b37cb-a817-446c-b5f8-6c2be3ba9e7b" providerId="ADAL" clId="{79A589F9-51BC-4849-BD83-2C52D06BCDDA}" dt="2026-04-21T10:08:13.805" v="0" actId="27636"/>
          <ac:spMkLst>
            <pc:docMk/>
            <pc:sldMk cId="1369362369" sldId="354"/>
            <ac:spMk id="2" creationId="{BA496D35-5BFB-73B7-0B56-E0ADF0886A31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8A6C66E-65F3-4EA9-8DFB-FCD7197D54AE}" type="datetimeFigureOut">
              <a:rPr lang="en-GB" smtClean="0"/>
              <a:t>21/04/2026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0D12FCA-8AD7-4E1A-85E8-2520BD09D0A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284382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BD6096-9B35-C030-CF8D-0F451E8478E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15FC7E4-B47E-CF09-2CD4-18D56EFD131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2A817F-1616-D7BE-30B6-31F35A4D8C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7E20B6-EF6E-4297-BC9F-B46E322EFAC3}" type="datetimeFigureOut">
              <a:rPr lang="en-GB" smtClean="0"/>
              <a:t>21/04/2026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C28D01-0740-0C3A-0213-BE69A9C190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0F1A4FB-0360-DEDC-4EEE-FE512B861F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4002E-38D4-4AB7-8624-A386FC67872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02476104"/>
      </p:ext>
    </p:extLst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B296E1-BB49-BF6E-E12D-4BFE1D3DB7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6053FCB-1896-C1A6-C226-32306DDB43F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D1C764-859B-4C86-3B5F-C5185B92F9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7E20B6-EF6E-4297-BC9F-B46E322EFAC3}" type="datetimeFigureOut">
              <a:rPr lang="en-GB" smtClean="0"/>
              <a:t>21/04/2026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B3401B0-053A-D20A-7C70-47B4A66844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2F689D-5E2D-24CC-AFD8-E3C66B2EE2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4002E-38D4-4AB7-8624-A386FC67872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36421096"/>
      </p:ext>
    </p:extLst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2C67320-2859-40B0-E067-5B3C422B095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81F4BBC-AA7D-99C3-51B7-6B84A506C2A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22A8512-3C02-2E38-23BC-C0DE2105DB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7E20B6-EF6E-4297-BC9F-B46E322EFAC3}" type="datetimeFigureOut">
              <a:rPr lang="en-GB" smtClean="0"/>
              <a:t>21/04/2026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BBE9F1-0513-805C-3F0E-E310CA75CE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65D3DC1-C6E0-6F4A-718D-B6168E111D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4002E-38D4-4AB7-8624-A386FC67872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85672473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C564FB-9365-92EC-8FC9-B9AB8CFA53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2FA543-ABF2-CC3C-EB1B-A477E4AB9F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A6C590A-C6FE-626E-D22E-C02214732B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7E20B6-EF6E-4297-BC9F-B46E322EFAC3}" type="datetimeFigureOut">
              <a:rPr lang="en-GB" smtClean="0"/>
              <a:t>21/04/2026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7992E8-2C10-3326-3CE7-83967E362B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C4658A4-6525-B0BF-E612-A7123530D0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4002E-38D4-4AB7-8624-A386FC67872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0961461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285DCD-AD52-7795-CC7C-7465CEBE75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965F7FA-7422-3127-6A0F-7F8D3CCB1A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7A94FE7-F4EF-22CC-4EBB-74BB53613E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7E20B6-EF6E-4297-BC9F-B46E322EFAC3}" type="datetimeFigureOut">
              <a:rPr lang="en-GB" smtClean="0"/>
              <a:t>21/04/2026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2440F2-4F82-6E13-4798-0A351ED1D3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6B3C3A3-1BCE-B028-CF7E-3FC4E23913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4002E-38D4-4AB7-8624-A386FC67872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617622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603270-84AD-8154-FFB4-F423D3A035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8BC811-39E7-7AA0-AF22-AD1F7F2DB53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93CEE28-6663-DF55-22D2-B1E7AA0266A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370808E-DE66-3BD6-0BD0-C0DBE49ADC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7E20B6-EF6E-4297-BC9F-B46E322EFAC3}" type="datetimeFigureOut">
              <a:rPr lang="en-GB" smtClean="0"/>
              <a:t>21/04/2026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BFEF5A4-09AE-8501-0FCD-C7008A39DF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30CA21F-E413-4B7A-20E5-104CE4F481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4002E-38D4-4AB7-8624-A386FC67872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94962115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D0AB49-E541-767F-0FC9-CBB4524735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5308048-A18E-D16F-AD53-6F20064EBDE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74FC5F5-5583-DE2B-4F28-C614D518544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2CBDCAD-0C6F-5C04-1A89-692228E781F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7842C79-7948-CCBD-60BE-B42ED60B711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A877271-290A-B820-FDE8-C41828D62A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7E20B6-EF6E-4297-BC9F-B46E322EFAC3}" type="datetimeFigureOut">
              <a:rPr lang="en-GB" smtClean="0"/>
              <a:t>21/04/2026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9770DB5-1C55-797C-BAAF-6EDBC8BEBC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90FA2BC-E40E-9FBD-74DA-402585F3FF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4002E-38D4-4AB7-8624-A386FC67872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06093835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DB4B7F-B764-3226-96AB-DC7F75AFC2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A64AA4D-4CF5-2EFD-89CC-E33C0BDEFF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7E20B6-EF6E-4297-BC9F-B46E322EFAC3}" type="datetimeFigureOut">
              <a:rPr lang="en-GB" smtClean="0"/>
              <a:t>21/04/2026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16EF4F0-F8DF-3277-39E2-DB9A927780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367D848-49F5-1678-C008-954195FAEF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4002E-38D4-4AB7-8624-A386FC67872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50905584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7AE3D7A-4DE5-FAD3-1D84-87C319C6EF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7E20B6-EF6E-4297-BC9F-B46E322EFAC3}" type="datetimeFigureOut">
              <a:rPr lang="en-GB" smtClean="0"/>
              <a:t>21/04/2026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058CC66-3B45-3DA6-EC62-54647F89A3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7944820-0B58-686F-E833-BF68F362FA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4002E-38D4-4AB7-8624-A386FC67872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4092649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12E60D-B8DF-9F8A-2517-C29C6FF364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73332F2-80DC-F56E-0561-AF30E054B9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CDC5E6F-A974-CC5D-030F-4D29947F202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25927F2-CA76-D454-60E8-5164286CB4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7E20B6-EF6E-4297-BC9F-B46E322EFAC3}" type="datetimeFigureOut">
              <a:rPr lang="en-GB" smtClean="0"/>
              <a:t>21/04/2026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1A0BF83-82CE-C261-16A8-93A55B0763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123D2CE-35E7-6BF8-A1C6-ED13C9257F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4002E-38D4-4AB7-8624-A386FC67872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26906306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BCB9AE-6C38-CE0D-383B-73F8A5FBBF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4071315-D094-AB5F-CDAA-D16D5CA9D0D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1E957BF-B4A6-4C72-C528-299517FF2E2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C0721B6-56A6-34C7-8FE6-137B6AE57E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7E20B6-EF6E-4297-BC9F-B46E322EFAC3}" type="datetimeFigureOut">
              <a:rPr lang="en-GB" smtClean="0"/>
              <a:t>21/04/2026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5EECF80-079A-93C1-6726-95113F5396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D3D3D16-A722-72F5-FCF1-ED77706AC4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4002E-38D4-4AB7-8624-A386FC67872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5189654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214A23A-96CD-0274-16FA-C2E1E10001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38E6D9D-0B1B-164F-1A7C-5BF0199A393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ED2EA37-3EA3-9664-35B9-7BB62018835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87E20B6-EF6E-4297-BC9F-B46E322EFAC3}" type="datetimeFigureOut">
              <a:rPr lang="en-GB" smtClean="0"/>
              <a:t>21/04/2026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01B1E65-2900-13D2-0A8C-11FCA636570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A57F70-696C-724B-10BF-5932FD38821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B64002E-38D4-4AB7-8624-A386FC67872F}" type="slidenum">
              <a:rPr lang="en-GB" smtClean="0"/>
              <a:t>‹#›</a:t>
            </a:fld>
            <a:endParaRPr lang="en-GB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B588F90-EFE4-E4C4-9D04-34C07C494E4E}"/>
              </a:ext>
            </a:extLst>
          </p:cNvPr>
          <p:cNvSpPr txBox="1"/>
          <p:nvPr userDrawn="1">
            <p:extLst>
              <p:ext uri="{1162E1C5-73C7-4A58-AE30-91384D911F3F}">
                <p184:classification xmlns:p184="http://schemas.microsoft.com/office/powerpoint/2018/4/main" val="hdr"/>
              </p:ext>
            </p:extLst>
          </p:nvPr>
        </p:nvSpPr>
        <p:spPr>
          <a:xfrm>
            <a:off x="5507038" y="63500"/>
            <a:ext cx="1203325" cy="152400"/>
          </a:xfrm>
          <a:prstGeom prst="rect">
            <a:avLst/>
          </a:prstGeom>
        </p:spPr>
        <p:txBody>
          <a:bodyPr horzOverflow="overflow" lIns="0" tIns="0" rIns="0" bIns="0">
            <a:spAutoFit/>
          </a:bodyPr>
          <a:lstStyle/>
          <a:p>
            <a:pPr algn="l"/>
            <a:r>
              <a:rPr lang="en-GB" sz="1000">
                <a:solidFill>
                  <a:srgbClr val="000000">
                    <a:alpha val="50000"/>
                  </a:srgbClr>
                </a:solidFill>
                <a:latin typeface="Aptos" panose="020B0004020202020204" pitchFamily="34" charset="0"/>
              </a:rPr>
              <a:t>MEWNOL - INTERNAL</a:t>
            </a:r>
          </a:p>
        </p:txBody>
      </p:sp>
    </p:spTree>
    <p:extLst>
      <p:ext uri="{BB962C8B-B14F-4D97-AF65-F5344CB8AC3E}">
        <p14:creationId xmlns:p14="http://schemas.microsoft.com/office/powerpoint/2010/main" val="36921563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portal.wjec.co.uk/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4A94D40-AFB6-0CB9-F41C-AEDFEDC287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7839D776-CEFE-05F1-297A-5679FDEC7E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flipV="1">
            <a:off x="1" y="6604000"/>
            <a:ext cx="6676570" cy="254000"/>
          </a:xfrm>
          <a:prstGeom prst="rect">
            <a:avLst/>
          </a:prstGeom>
          <a:solidFill>
            <a:srgbClr val="3DA0E4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DB2A444-67CD-DC8F-3C7F-3525C26040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flipV="1">
            <a:off x="6676570" y="6604000"/>
            <a:ext cx="2757715" cy="254000"/>
          </a:xfrm>
          <a:prstGeom prst="rect">
            <a:avLst/>
          </a:prstGeom>
          <a:solidFill>
            <a:srgbClr val="E65000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46146D6-2FDA-B879-53C7-BC19A62163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flipV="1">
            <a:off x="9434285" y="6614886"/>
            <a:ext cx="2757715" cy="254000"/>
          </a:xfrm>
          <a:prstGeom prst="rect">
            <a:avLst/>
          </a:prstGeom>
          <a:solidFill>
            <a:srgbClr val="FFC84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9807D181-5846-26D9-E45C-4EAC2F476D21}"/>
              </a:ext>
            </a:extLst>
          </p:cNvPr>
          <p:cNvSpPr/>
          <p:nvPr/>
        </p:nvSpPr>
        <p:spPr>
          <a:xfrm flipV="1">
            <a:off x="0" y="1651892"/>
            <a:ext cx="12240000" cy="36000"/>
          </a:xfrm>
          <a:prstGeom prst="rect">
            <a:avLst/>
          </a:prstGeom>
          <a:solidFill>
            <a:srgbClr val="3DA0E4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A496D35-5BFB-73B7-0B56-E0ADF0886A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8017" y="594065"/>
            <a:ext cx="8175171" cy="773063"/>
          </a:xfrm>
        </p:spPr>
        <p:txBody>
          <a:bodyPr anchor="t">
            <a:normAutofit fontScale="90000"/>
          </a:bodyPr>
          <a:lstStyle/>
          <a:p>
            <a:pPr>
              <a:defRPr b="0" i="0"/>
            </a:pPr>
            <a:br>
              <a:rPr lang="1106" sz="4400" kern="1100" spc="-30">
                <a:solidFill>
                  <a:srgbClr val="3DA0E4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3A2AC0D8-D884-8C79-D1F5-78880EA9400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00884" y="284994"/>
            <a:ext cx="1143099" cy="1082134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D7796AF2-11C8-6FE5-112D-E8BA92420323}"/>
              </a:ext>
            </a:extLst>
          </p:cNvPr>
          <p:cNvSpPr txBox="1"/>
          <p:nvPr/>
        </p:nvSpPr>
        <p:spPr>
          <a:xfrm>
            <a:off x="542613" y="2051613"/>
            <a:ext cx="10819049" cy="22882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 b="0" i="0"/>
            </a:pPr>
            <a:r>
              <a:rPr lang="1106" sz="720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CBAC Haf 2026 </a:t>
            </a:r>
          </a:p>
          <a:p>
            <a:pPr algn="ctr">
              <a:defRPr b="0" i="0"/>
            </a:pPr>
            <a:r>
              <a:rPr lang="1106" sz="720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Sesiwn galw heibio </a:t>
            </a:r>
            <a:endParaRPr lang="en-GB" sz="7200"/>
          </a:p>
        </p:txBody>
      </p:sp>
    </p:spTree>
    <p:extLst>
      <p:ext uri="{BB962C8B-B14F-4D97-AF65-F5344CB8AC3E}">
        <p14:creationId xmlns:p14="http://schemas.microsoft.com/office/powerpoint/2010/main" val="1369362369"/>
      </p:ext>
    </p:extLst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DEF17BB7-3DB7-9E42-8E87-945C5986BA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flipV="1">
            <a:off x="1" y="6604000"/>
            <a:ext cx="6676570" cy="254000"/>
          </a:xfrm>
          <a:prstGeom prst="rect">
            <a:avLst/>
          </a:prstGeom>
          <a:solidFill>
            <a:srgbClr val="3DA0E4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545A429-9F05-0C47-84F0-88A74EAF05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flipV="1">
            <a:off x="6676570" y="6604000"/>
            <a:ext cx="2757715" cy="254000"/>
          </a:xfrm>
          <a:prstGeom prst="rect">
            <a:avLst/>
          </a:prstGeom>
          <a:solidFill>
            <a:srgbClr val="E65000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BF861919-BADC-1744-BEBF-CA87918683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flipV="1">
            <a:off x="9434285" y="6614886"/>
            <a:ext cx="2757715" cy="254000"/>
          </a:xfrm>
          <a:prstGeom prst="rect">
            <a:avLst/>
          </a:prstGeom>
          <a:solidFill>
            <a:srgbClr val="FFC84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E69F29B3-C7C3-4D64-9DD2-2B8130439864}"/>
              </a:ext>
            </a:extLst>
          </p:cNvPr>
          <p:cNvSpPr/>
          <p:nvPr/>
        </p:nvSpPr>
        <p:spPr>
          <a:xfrm flipV="1">
            <a:off x="0" y="1651892"/>
            <a:ext cx="12240000" cy="36000"/>
          </a:xfrm>
          <a:prstGeom prst="rect">
            <a:avLst/>
          </a:prstGeom>
          <a:solidFill>
            <a:srgbClr val="3DA0E4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CFCF381-611C-4DD4-AD1E-2604E6AD35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1204" y="284994"/>
            <a:ext cx="9195073" cy="773063"/>
          </a:xfrm>
        </p:spPr>
        <p:txBody>
          <a:bodyPr anchor="t">
            <a:normAutofit fontScale="90000"/>
          </a:bodyPr>
          <a:lstStyle/>
          <a:p>
            <a:pPr>
              <a:defRPr b="0" i="0"/>
            </a:pPr>
            <a:r>
              <a:rPr lang="1106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Perfformiad Cwestiynau Aml-ddewis GChDDP – 2024/2025 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51A9FF2-E6FF-05E8-5E1B-D908022A56F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00884" y="284994"/>
            <a:ext cx="1143099" cy="1082134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4AD083BA-33C1-97F3-3D2B-80571F137D2A}"/>
              </a:ext>
            </a:extLst>
          </p:cNvPr>
          <p:cNvSpPr txBox="1"/>
          <p:nvPr/>
        </p:nvSpPr>
        <p:spPr>
          <a:xfrm>
            <a:off x="275303" y="1750732"/>
            <a:ext cx="11391428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 b="0" i="0"/>
            </a:pPr>
            <a:r>
              <a:rPr lang="1106" b="0" dirty="0"/>
              <a:t>Cyfradd llwyddo gyffredinol: 84%</a:t>
            </a:r>
          </a:p>
          <a:p>
            <a:pPr>
              <a:defRPr b="0" i="0"/>
            </a:pPr>
            <a:r>
              <a:rPr lang="1106" b="0" dirty="0"/>
              <a:t>Cyfanswm yr asesiadau a gwblhawyd: 1,691 </a:t>
            </a:r>
          </a:p>
          <a:p>
            <a:pPr lvl="0">
              <a:defRPr b="0" i="0"/>
            </a:pPr>
            <a:r>
              <a:rPr lang="1106" b="0" dirty="0"/>
              <a:t>Llwyddo: 1,424</a:t>
            </a:r>
          </a:p>
          <a:p>
            <a:pPr lvl="0">
              <a:defRPr b="0" i="0"/>
            </a:pPr>
            <a:r>
              <a:rPr lang="1106" b="0" dirty="0"/>
              <a:t>Methu: 267</a:t>
            </a:r>
          </a:p>
          <a:p>
            <a:pPr>
              <a:defRPr b="0" i="0"/>
            </a:pPr>
            <a:r>
              <a:rPr lang="1106" b="0" dirty="0"/>
              <a:t>Asesiadau a gwblhawyd yn Gymraeg: 169 </a:t>
            </a:r>
          </a:p>
          <a:p>
            <a:pPr>
              <a:defRPr b="0" i="0"/>
            </a:pPr>
            <a:r>
              <a:rPr lang="1106" dirty="0"/>
              <a:t> </a:t>
            </a:r>
            <a:r>
              <a:rPr lang="1106" b="1" dirty="0"/>
              <a:t>Cefnogaeth sydd ar gael</a:t>
            </a:r>
            <a:endParaRPr lang="en-GB" dirty="0"/>
          </a:p>
          <a:p>
            <a:pPr lvl="0">
              <a:defRPr b="0" i="0"/>
            </a:pPr>
            <a:r>
              <a:rPr lang="1106" b="0" dirty="0"/>
              <a:t>Darparwyd dau Ddeunydd Asesu Enghreifftiol (DAE): </a:t>
            </a:r>
            <a:br>
              <a:rPr lang="1106" b="0" dirty="0"/>
            </a:br>
            <a:r>
              <a:rPr lang="1106" b="0" dirty="0"/>
              <a:t>Mae fersiwn papur o'r DAE ar gael ar wefan Dysgu Iechyd a Gofal Cymru (DIGC) , ac mae fersiwn ffug arholiad ar-sgrin ar gael ar Connect. </a:t>
            </a:r>
          </a:p>
          <a:p>
            <a:pPr lvl="0">
              <a:defRPr b="0" i="0"/>
            </a:pPr>
            <a:r>
              <a:rPr lang="1106" b="0" dirty="0"/>
              <a:t>Mynediad at astudiaethau achos blaenorol:</a:t>
            </a:r>
            <a:br>
              <a:rPr lang="1106" b="0" dirty="0"/>
            </a:br>
            <a:r>
              <a:rPr lang="1106" b="0" dirty="0"/>
              <a:t>Gellir defnyddio'r rhain i wirio a chrynhoi gwybodaeth ar ddiwedd pob uned. </a:t>
            </a:r>
          </a:p>
          <a:p>
            <a:pPr lvl="0">
              <a:defRPr b="0" i="0"/>
            </a:pPr>
            <a:r>
              <a:rPr lang="1106" b="0" dirty="0"/>
              <a:t>Ymarfer seiliedig ar Gwestiynau Aml-ddewis wedi'i ymgorffori mewn addysgu: </a:t>
            </a:r>
            <a:br>
              <a:rPr lang="1106" b="0" dirty="0"/>
            </a:br>
            <a:r>
              <a:rPr lang="1106" b="0" dirty="0"/>
              <a:t>Gweithgareddau rheolaidd gyda chwestiynau aml-ddewis wedi’u defnyddio drwy gydol y broses gyflwyno i helpu’r dysgwyr i ymgyfarwyddo â’r arddull asesu. </a:t>
            </a:r>
          </a:p>
          <a:p>
            <a:pPr lvl="0">
              <a:defRPr b="0" i="0"/>
            </a:pPr>
            <a:r>
              <a:rPr lang="1106" b="1" dirty="0"/>
              <a:t>Asesiadau Ffurfiannol:</a:t>
            </a:r>
            <a:br>
              <a:rPr lang="1106" b="0" dirty="0"/>
            </a:br>
            <a:r>
              <a:rPr lang="1106" b="0" dirty="0"/>
              <a:t>Wedi'u gosod ar ddiwedd pob uned i fonitro cynnydd dysgwyr ac i nodi anghenion cefnogi. </a:t>
            </a:r>
          </a:p>
          <a:p>
            <a:pPr lvl="0">
              <a:defRPr b="0" i="0"/>
            </a:pPr>
            <a:r>
              <a:rPr lang="1106" b="0" dirty="0"/>
              <a:t>Ymweliadau archwilio'r tîm Sicrhau Ansawdd Allanol: </a:t>
            </a:r>
            <a:br>
              <a:rPr lang="1106" b="0" dirty="0"/>
            </a:br>
            <a:r>
              <a:rPr lang="1106" b="0" dirty="0"/>
              <a:t>Mae'r adborth gan y tîm Sicrhau Ansawdd Allanol wedi bod yn gadarnhaol iawn. </a:t>
            </a:r>
          </a:p>
        </p:txBody>
      </p:sp>
    </p:spTree>
    <p:extLst>
      <p:ext uri="{BB962C8B-B14F-4D97-AF65-F5344CB8AC3E}">
        <p14:creationId xmlns:p14="http://schemas.microsoft.com/office/powerpoint/2010/main" val="1422399431"/>
      </p:ext>
    </p:extLst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713503A-5B22-47F5-4F91-998D1DB1D87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53948CF5-2540-021C-9CB7-D61D89A8EF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flipV="1">
            <a:off x="1" y="6604000"/>
            <a:ext cx="6676570" cy="254000"/>
          </a:xfrm>
          <a:prstGeom prst="rect">
            <a:avLst/>
          </a:prstGeom>
          <a:solidFill>
            <a:srgbClr val="3DA0E4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146A3AFB-EDFB-1600-431B-65DBF7FA9C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flipV="1">
            <a:off x="6676570" y="6604000"/>
            <a:ext cx="2757715" cy="254000"/>
          </a:xfrm>
          <a:prstGeom prst="rect">
            <a:avLst/>
          </a:prstGeom>
          <a:solidFill>
            <a:srgbClr val="E65000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6C38C415-4B74-08CD-BD4C-19E119213E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flipV="1">
            <a:off x="9434285" y="6614886"/>
            <a:ext cx="2757715" cy="254000"/>
          </a:xfrm>
          <a:prstGeom prst="rect">
            <a:avLst/>
          </a:prstGeom>
          <a:solidFill>
            <a:srgbClr val="FFC84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C7598871-0E1E-80CF-EA93-D2B6F490B101}"/>
              </a:ext>
            </a:extLst>
          </p:cNvPr>
          <p:cNvSpPr/>
          <p:nvPr/>
        </p:nvSpPr>
        <p:spPr>
          <a:xfrm flipV="1">
            <a:off x="0" y="1651892"/>
            <a:ext cx="12240000" cy="36000"/>
          </a:xfrm>
          <a:prstGeom prst="rect">
            <a:avLst/>
          </a:prstGeom>
          <a:solidFill>
            <a:srgbClr val="3DA0E4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B7EB140-0173-BB64-E91B-C280FD0383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8017" y="594065"/>
            <a:ext cx="8635312" cy="773063"/>
          </a:xfrm>
        </p:spPr>
        <p:txBody>
          <a:bodyPr anchor="t">
            <a:normAutofit fontScale="90000"/>
          </a:bodyPr>
          <a:lstStyle/>
          <a:p>
            <a:pPr>
              <a:defRPr b="0" i="0"/>
            </a:pPr>
            <a:r>
              <a:rPr lang="1106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G26 Uned 216 – trosolwg o'r perfformiad</a:t>
            </a:r>
            <a:br>
              <a:rPr lang="1106" sz="4400" kern="1100" spc="-30">
                <a:solidFill>
                  <a:srgbClr val="3DA0E4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D57578C-0EC5-EA95-FC08-B9796B13BAB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00884" y="284994"/>
            <a:ext cx="1143099" cy="1082134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A133CCFE-CBD2-397A-666C-72105B0BB857}"/>
              </a:ext>
            </a:extLst>
          </p:cNvPr>
          <p:cNvSpPr txBox="1"/>
          <p:nvPr/>
        </p:nvSpPr>
        <p:spPr>
          <a:xfrm>
            <a:off x="235974" y="1976284"/>
            <a:ext cx="11615428" cy="36612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 b="0" i="0"/>
            </a:pPr>
            <a:r>
              <a:rPr lang="1106" b="0" dirty="0"/>
              <a:t>Marc Llwyddo: 30 allan o 70</a:t>
            </a:r>
          </a:p>
          <a:p>
            <a:pPr lvl="0">
              <a:defRPr b="0" i="0"/>
            </a:pPr>
            <a:r>
              <a:rPr lang="1106" b="0" dirty="0"/>
              <a:t>Cyfradd Llwyddo ar gyfer Gaeaf 2026: 79% </a:t>
            </a:r>
          </a:p>
          <a:p>
            <a:pPr>
              <a:defRPr b="0" i="0"/>
            </a:pPr>
            <a:r>
              <a:rPr lang="1106" dirty="0"/>
              <a:t> </a:t>
            </a:r>
          </a:p>
          <a:p>
            <a:pPr>
              <a:defRPr b="0" i="0"/>
            </a:pPr>
            <a:r>
              <a:rPr lang="1106" b="1" dirty="0"/>
              <a:t>Awgrymiadau i Ganolfannau</a:t>
            </a:r>
          </a:p>
          <a:p>
            <a:endParaRPr lang="en-GB" dirty="0"/>
          </a:p>
          <a:p>
            <a:pPr lvl="0">
              <a:defRPr b="0" i="0"/>
            </a:pPr>
            <a:r>
              <a:rPr lang="1106" b="0" dirty="0"/>
              <a:t>Cynnwys ymarferion astudiaethau achos rheolaidd i gryfhau ymatebion cymhwysol</a:t>
            </a:r>
          </a:p>
          <a:p>
            <a:pPr lvl="0">
              <a:defRPr b="0" i="0"/>
            </a:pPr>
            <a:r>
              <a:rPr lang="1106" b="0" dirty="0"/>
              <a:t>Defnyddio'r DAE sydd ar gael, gan gynnwys y fersiwn ar DIGC ac unrhyw adnoddau'r ganolfan</a:t>
            </a:r>
          </a:p>
          <a:p>
            <a:pPr lvl="0">
              <a:defRPr b="0" i="0"/>
            </a:pPr>
            <a:r>
              <a:rPr lang="1106" b="0" dirty="0"/>
              <a:t>Bydd pecyn cymorth llawn ar gyfer G26, gan gynnwys ymatebion enghreifftiol wedi'u hanodi, yn cael ei uwchlwytho i DIGC </a:t>
            </a:r>
          </a:p>
          <a:p>
            <a:pPr lvl="0">
              <a:defRPr b="0" i="0"/>
            </a:pPr>
            <a:r>
              <a:rPr lang="1106" b="0" dirty="0"/>
              <a:t>Perfformiad gwell mewn arholiad ar-sgrin nag arholiad papur, sy'n dangos ymgysylltiad cryf rhwng y dysgwyr ac asesu digidol </a:t>
            </a:r>
          </a:p>
          <a:p>
            <a:pPr lvl="0">
              <a:defRPr b="0" i="0"/>
            </a:pPr>
            <a:r>
              <a:rPr lang="1106" b="0" dirty="0"/>
              <a:t>Mae adroddiad yr Uwch Arholwr yn tynnu sylw at safonau gwell, yn benodol o ran defnydd effeithiol y dysgwyr o'r astudiaeth achos i ateb cwestiynau Rhan A</a:t>
            </a:r>
          </a:p>
        </p:txBody>
      </p:sp>
    </p:spTree>
    <p:extLst>
      <p:ext uri="{BB962C8B-B14F-4D97-AF65-F5344CB8AC3E}">
        <p14:creationId xmlns:p14="http://schemas.microsoft.com/office/powerpoint/2010/main" val="322082000"/>
      </p:ext>
    </p:extLst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E5C02F2-CF91-AE5B-524E-D9657BB29CF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75195819-993D-888E-63C7-E24EB9AF37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flipV="1">
            <a:off x="1" y="6604000"/>
            <a:ext cx="6676570" cy="254000"/>
          </a:xfrm>
          <a:prstGeom prst="rect">
            <a:avLst/>
          </a:prstGeom>
          <a:solidFill>
            <a:srgbClr val="3DA0E4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1A38E9BF-5F69-2F21-7A53-9ACDAA05FC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flipV="1">
            <a:off x="6676570" y="6604000"/>
            <a:ext cx="2757715" cy="254000"/>
          </a:xfrm>
          <a:prstGeom prst="rect">
            <a:avLst/>
          </a:prstGeom>
          <a:solidFill>
            <a:srgbClr val="E65000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9AC3F323-3657-C39A-3D35-9FAF9DA8965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flipV="1">
            <a:off x="9434285" y="6614886"/>
            <a:ext cx="2757715" cy="254000"/>
          </a:xfrm>
          <a:prstGeom prst="rect">
            <a:avLst/>
          </a:prstGeom>
          <a:solidFill>
            <a:srgbClr val="FFC84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C252534F-D609-255D-373B-1A3088FC9C31}"/>
              </a:ext>
            </a:extLst>
          </p:cNvPr>
          <p:cNvSpPr/>
          <p:nvPr/>
        </p:nvSpPr>
        <p:spPr>
          <a:xfrm flipV="1">
            <a:off x="0" y="1651892"/>
            <a:ext cx="12240000" cy="36000"/>
          </a:xfrm>
          <a:prstGeom prst="rect">
            <a:avLst/>
          </a:prstGeom>
          <a:solidFill>
            <a:srgbClr val="3DA0E4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CA5E238-F718-8499-8BD3-EBB1366AD4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8017" y="594065"/>
            <a:ext cx="8175171" cy="773063"/>
          </a:xfrm>
        </p:spPr>
        <p:txBody>
          <a:bodyPr anchor="t">
            <a:normAutofit fontScale="90000"/>
          </a:bodyPr>
          <a:lstStyle/>
          <a:p>
            <a:pPr>
              <a:defRPr b="0" i="0"/>
            </a:pPr>
            <a:r>
              <a:rPr lang="1106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Uned 332 – diweddariad ac adborth </a:t>
            </a:r>
            <a:br>
              <a:rPr lang="1106" sz="4400" kern="1100" spc="-30">
                <a:solidFill>
                  <a:srgbClr val="3DA0E4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78C9FFF-8570-BDFF-F51D-2281CA1758B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00884" y="284994"/>
            <a:ext cx="1143099" cy="1082134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7A1B8333-84CD-FB74-C3F4-991CA7D437DD}"/>
              </a:ext>
            </a:extLst>
          </p:cNvPr>
          <p:cNvSpPr txBox="1"/>
          <p:nvPr/>
        </p:nvSpPr>
        <p:spPr>
          <a:xfrm>
            <a:off x="215463" y="1793707"/>
            <a:ext cx="11784610" cy="46528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 b="0" i="0"/>
            </a:pPr>
            <a:r>
              <a:rPr lang="1106" sz="1700" b="1" dirty="0"/>
              <a:t>Deunyddiau Enghreifftiol</a:t>
            </a:r>
            <a:br>
              <a:rPr lang="1106" sz="1700" b="0" dirty="0"/>
            </a:br>
            <a:r>
              <a:rPr lang="1106" sz="1700" b="0" dirty="0"/>
              <a:t>Mae set lawn o ddeunyddiau enghreifftiol ar gael i'w gweld ar safle </a:t>
            </a:r>
            <a:r>
              <a:rPr lang="1106" sz="1600" dirty="0">
                <a:hlinkClick r:id="rId3"/>
              </a:rPr>
              <a:t>Porth gan CBAC</a:t>
            </a:r>
            <a:r>
              <a:rPr lang="1106" sz="1700" dirty="0"/>
              <a:t>. Mae'r adnoddau hyn yn darparu enghreifftiau clir o dystiolaeth dysgwyr, disgwyliadau asesu a dulliau a argymhellir o ran strwythuro cynnwys. </a:t>
            </a:r>
          </a:p>
          <a:p>
            <a:pPr>
              <a:defRPr b="0" i="0"/>
            </a:pPr>
            <a:r>
              <a:rPr lang="1106" sz="900" dirty="0"/>
              <a:t> </a:t>
            </a:r>
          </a:p>
          <a:p>
            <a:pPr>
              <a:defRPr b="0" i="0"/>
            </a:pPr>
            <a:r>
              <a:rPr lang="1106" sz="1700" b="0" dirty="0"/>
              <a:t>Deilliannau Dysgu 2–8: Cysondeb o ran Dulliau </a:t>
            </a:r>
            <a:endParaRPr lang="en-GB" sz="1700" dirty="0"/>
          </a:p>
          <a:p>
            <a:pPr>
              <a:defRPr b="0" i="0"/>
            </a:pPr>
            <a:r>
              <a:rPr lang="1106" sz="1700"/>
              <a:t>Argymhellir un dull templed ar gyfer Deilliannau Dysgu 2–8.</a:t>
            </a:r>
            <a:br>
              <a:rPr lang="1106" sz="1700"/>
            </a:br>
            <a:r>
              <a:rPr lang="1106" sz="1700" dirty="0"/>
              <a:t>Mae hyn yn sicrhau bod: </a:t>
            </a:r>
          </a:p>
          <a:p>
            <a:pPr lvl="0">
              <a:defRPr b="0" i="0"/>
            </a:pPr>
            <a:r>
              <a:rPr lang="1106" sz="1700" dirty="0"/>
              <a:t>Tystiolaeth yn cael ei threfnu’n gyson </a:t>
            </a:r>
          </a:p>
          <a:p>
            <a:pPr lvl="0">
              <a:defRPr b="0" i="0"/>
            </a:pPr>
            <a:r>
              <a:rPr lang="1106" sz="1700" dirty="0"/>
              <a:t>Meini prawf asesu’n cael eu mapio’n glir </a:t>
            </a:r>
          </a:p>
          <a:p>
            <a:pPr lvl="0">
              <a:defRPr b="0" i="0"/>
            </a:pPr>
            <a:r>
              <a:rPr lang="1106" sz="1700" dirty="0"/>
              <a:t>Fformat syml i ganolfannau a swyddogion Sicrhau Ansawdd Allanol ei adolygu</a:t>
            </a:r>
          </a:p>
          <a:p>
            <a:pPr>
              <a:defRPr b="0" i="0"/>
            </a:pPr>
            <a:r>
              <a:rPr lang="1106" sz="900" dirty="0"/>
              <a:t> </a:t>
            </a:r>
          </a:p>
          <a:p>
            <a:pPr>
              <a:defRPr b="0" i="0"/>
            </a:pPr>
            <a:r>
              <a:rPr lang="1106" sz="1700" b="0" dirty="0"/>
              <a:t>Trefnwyr Gwybodaeth ar gyfer DD2-DD8</a:t>
            </a:r>
            <a:endParaRPr lang="en-GB" sz="1700" dirty="0"/>
          </a:p>
          <a:p>
            <a:pPr>
              <a:defRPr b="0" i="0"/>
            </a:pPr>
            <a:r>
              <a:rPr lang="1106" sz="1700" dirty="0"/>
              <a:t>Ar gyfer maen prawf .1 ym mhob Deilliant Dysgu (DD2-DD8), dylai timau'r ganolfan sicrhau bod y wybodaeth sy'n ymwneud â datblygiad plant 0-7 oed yn cael ei strwythuro'n glir ac yn hawdd ei deall. </a:t>
            </a:r>
          </a:p>
          <a:p>
            <a:pPr>
              <a:defRPr b="0" i="0"/>
            </a:pPr>
            <a:r>
              <a:rPr lang="1106" sz="1700" dirty="0"/>
              <a:t>Bydd hyn yn cefnogi dysgwyr i ddangos dealltwriaeth ar draws pob cam datblygu. </a:t>
            </a:r>
          </a:p>
          <a:p>
            <a:pPr>
              <a:defRPr b="0" i="0"/>
            </a:pPr>
            <a:r>
              <a:rPr lang="1106" sz="900" dirty="0"/>
              <a:t> </a:t>
            </a:r>
          </a:p>
          <a:p>
            <a:pPr>
              <a:defRPr b="0" i="0"/>
            </a:pPr>
            <a:r>
              <a:rPr lang="1106" sz="1700" b="0" dirty="0"/>
              <a:t>Defnydd Effeithiol o 1.11 ar draws yr Uned </a:t>
            </a:r>
            <a:endParaRPr lang="en-GB" sz="1700" dirty="0"/>
          </a:p>
          <a:p>
            <a:pPr>
              <a:defRPr b="0" i="0"/>
            </a:pPr>
            <a:r>
              <a:rPr lang="1106" sz="1700" dirty="0"/>
              <a:t>Dylai deilliant dysgu 1.11 gael ei ymgorffori'n llawn trwy gydol yr uned gyfan, yn hytrach na'i drin fel elfen annibynnol.</a:t>
            </a:r>
            <a:br>
              <a:rPr lang="1106" sz="1700" dirty="0"/>
            </a:br>
            <a:r>
              <a:rPr lang="1106" sz="1700" dirty="0"/>
              <a:t>Mae hyn yn helpu dysgwyr i gymhwyso damcaniaeth ddatblygiadol yn gyson at weithgareddau, arsylwadau a thystiolaeth. </a:t>
            </a:r>
            <a:endParaRPr lang="en-GB" sz="1700" dirty="0"/>
          </a:p>
        </p:txBody>
      </p:sp>
    </p:spTree>
    <p:extLst>
      <p:ext uri="{BB962C8B-B14F-4D97-AF65-F5344CB8AC3E}">
        <p14:creationId xmlns:p14="http://schemas.microsoft.com/office/powerpoint/2010/main" val="1969206018"/>
      </p:ext>
    </p:extLst>
  </p:cSld>
  <p:clrMapOvr>
    <a:masterClrMapping/>
  </p:clrMapOvr>
  <p:transition/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NET" val="4.0.30319.42000"/>
  <p:tag name="AS_OS" val="Microsoft Windows NT 6.2.9200.0"/>
  <p:tag name="AS_RELEASE_DATE" val="2018.04.09"/>
  <p:tag name="AS_TITLE" val="Aspose.Slides for .NET 4.0 Client Profile"/>
  <p:tag name="AS_VERSION" val="18.4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Arial"/>
        <a:cs typeface="Arial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Arial"/>
        <a:cs typeface="Arial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Arial"/>
        <a:cs typeface="Arial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Arial"/>
        <a:cs typeface="Arial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52524657497A2488D027024D5393674" ma:contentTypeVersion="13" ma:contentTypeDescription="Create a new document." ma:contentTypeScope="" ma:versionID="1057b9bf6675f587d849eb79dac12242">
  <xsd:schema xmlns:xsd="http://www.w3.org/2001/XMLSchema" xmlns:xs="http://www.w3.org/2001/XMLSchema" xmlns:p="http://schemas.microsoft.com/office/2006/metadata/properties" xmlns:ns2="4b79feab-058e-4c2e-823a-69751971cc6e" xmlns:ns3="36f98b4f-ba65-4a7d-9a34-48b23de556cb" targetNamespace="http://schemas.microsoft.com/office/2006/metadata/properties" ma:root="true" ma:fieldsID="0a2c2d501e4949da31423a8d6e89b492" ns2:_="" ns3:_="">
    <xsd:import namespace="4b79feab-058e-4c2e-823a-69751971cc6e"/>
    <xsd:import namespace="36f98b4f-ba65-4a7d-9a34-48b23de556c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2:MediaLengthInSecond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b79feab-058e-4c2e-823a-69751971cc6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12" nillable="true" ma:taxonomy="true" ma:internalName="lcf76f155ced4ddcb4097134ff3c332f" ma:taxonomyFieldName="MediaServiceImageTags" ma:displayName="Image Tags" ma:readOnly="false" ma:fieldId="{5cf76f15-5ced-4ddc-b409-7134ff3c332f}" ma:taxonomyMulti="true" ma:sspId="fd004107-dac0-45af-83fb-11757b2c839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8" nillable="true" ma:displayName="Location" ma:indexed="true" ma:internalName="MediaServiceLocation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MediaServiceBillingMetadata" ma:index="20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6f98b4f-ba65-4a7d-9a34-48b23de556cb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3317158d-5997-432d-8f64-ed5253ed3d4a}" ma:internalName="TaxCatchAll" ma:showField="CatchAllData" ma:web="36f98b4f-ba65-4a7d-9a34-48b23de556c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4b79feab-058e-4c2e-823a-69751971cc6e">
      <Terms xmlns="http://schemas.microsoft.com/office/infopath/2007/PartnerControls"/>
    </lcf76f155ced4ddcb4097134ff3c332f>
    <TaxCatchAll xmlns="36f98b4f-ba65-4a7d-9a34-48b23de556cb" xsi:nil="true"/>
  </documentManagement>
</p:properties>
</file>

<file path=customXml/itemProps1.xml><?xml version="1.0" encoding="utf-8"?>
<ds:datastoreItem xmlns:ds="http://schemas.openxmlformats.org/officeDocument/2006/customXml" ds:itemID="{0262BCDF-0D95-4E43-B931-1029E392650F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F229C568-DFE4-47EF-B3E2-A589B12CB52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b79feab-058e-4c2e-823a-69751971cc6e"/>
    <ds:schemaRef ds:uri="36f98b4f-ba65-4a7d-9a34-48b23de556c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C7F8E59C-95DA-4DBB-9D15-F214876E311D}">
  <ds:schemaRefs>
    <ds:schemaRef ds:uri="http://purl.org/dc/terms/"/>
    <ds:schemaRef ds:uri="http://schemas.openxmlformats.org/package/2006/metadata/core-properties"/>
    <ds:schemaRef ds:uri="http://www.w3.org/XML/1998/namespace"/>
    <ds:schemaRef ds:uri="http://schemas.microsoft.com/office/2006/documentManagement/types"/>
    <ds:schemaRef ds:uri="http://purl.org/dc/elements/1.1/"/>
    <ds:schemaRef ds:uri="e7d96ed5-5f5f-4a94-9159-7d7f78865672"/>
    <ds:schemaRef ds:uri="http://schemas.microsoft.com/office/2006/metadata/properties"/>
    <ds:schemaRef ds:uri="http://schemas.microsoft.com/office/infopath/2007/PartnerControls"/>
    <ds:schemaRef ds:uri="db128647-7131-42c2-bf12-5fed2eb6420c"/>
    <ds:schemaRef ds:uri="http://purl.org/dc/dcmitype/"/>
    <ds:schemaRef ds:uri="4b79feab-058e-4c2e-823a-69751971cc6e"/>
    <ds:schemaRef ds:uri="36f98b4f-ba65-4a7d-9a34-48b23de556cb"/>
  </ds:schemaRefs>
</ds:datastoreItem>
</file>

<file path=docMetadata/LabelInfo.xml><?xml version="1.0" encoding="utf-8"?>
<clbl:labelList xmlns:clbl="http://schemas.microsoft.com/office/2020/mipLabelMetadata">
  <clbl:label id="{a3666724-00ca-41b5-b6fa-015eacb44368}" enabled="1" method="Privileged" siteId="{b6d3492e-0aa1-4a60-840d-b706a96e670d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1640</TotalTime>
  <Words>503</Words>
  <Application>Microsoft Office PowerPoint</Application>
  <PresentationFormat>Widescreen</PresentationFormat>
  <Paragraphs>41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Aptos</vt:lpstr>
      <vt:lpstr>Aptos Display</vt:lpstr>
      <vt:lpstr>Arial</vt:lpstr>
      <vt:lpstr>Office Theme</vt:lpstr>
      <vt:lpstr> </vt:lpstr>
      <vt:lpstr>Perfformiad Cwestiynau Aml-ddewis GChDDP – 2024/2025 </vt:lpstr>
      <vt:lpstr>G26 Uned 216 – trosolwg o'r perfformiad </vt:lpstr>
      <vt:lpstr>Uned 332 – diweddariad ac adborth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Thomas, Amy</dc:creator>
  <cp:lastModifiedBy>Lucas, Tania</cp:lastModifiedBy>
  <cp:revision>7</cp:revision>
  <dcterms:created xsi:type="dcterms:W3CDTF">2026-03-11T14:56:19Z</dcterms:created>
  <dcterms:modified xsi:type="dcterms:W3CDTF">2026-04-21T10:08:24Z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ediaServiceImageTags">
    <vt:lpwstr/>
  </property>
  <property fmtid="{D5CDD505-2E9C-101B-9397-08002B2CF9AE}" pid="3" name="ClassificationContentMarkingHeaderLocations">
    <vt:lpwstr>Office Theme:8</vt:lpwstr>
  </property>
  <property fmtid="{D5CDD505-2E9C-101B-9397-08002B2CF9AE}" pid="4" name="ClassificationContentMarkingHeaderText">
    <vt:lpwstr>MEWNOL - INTERNAL</vt:lpwstr>
  </property>
  <property fmtid="{D5CDD505-2E9C-101B-9397-08002B2CF9AE}" pid="5" name="ContentTypeId">
    <vt:lpwstr>0x010100352524657497A2488D027024D5393674</vt:lpwstr>
  </property>
</Properties>
</file>