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 id="2147483766" r:id="rId6"/>
  </p:sldMasterIdLst>
  <p:notesMasterIdLst>
    <p:notesMasterId r:id="rId23"/>
  </p:notesMasterIdLst>
  <p:handoutMasterIdLst>
    <p:handoutMasterId r:id="rId24"/>
  </p:handoutMasterIdLst>
  <p:sldIdLst>
    <p:sldId id="776" r:id="rId7"/>
    <p:sldId id="683" r:id="rId8"/>
    <p:sldId id="897" r:id="rId9"/>
    <p:sldId id="898" r:id="rId10"/>
    <p:sldId id="873" r:id="rId11"/>
    <p:sldId id="874" r:id="rId12"/>
    <p:sldId id="875" r:id="rId13"/>
    <p:sldId id="876" r:id="rId14"/>
    <p:sldId id="877" r:id="rId15"/>
    <p:sldId id="878" r:id="rId16"/>
    <p:sldId id="879" r:id="rId17"/>
    <p:sldId id="886" r:id="rId18"/>
    <p:sldId id="881" r:id="rId19"/>
    <p:sldId id="887" r:id="rId20"/>
    <p:sldId id="883" r:id="rId21"/>
    <p:sldId id="884" r:id="rId22"/>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93B123-E8AC-49C7-B594-F0522087B2C6}" v="3" dt="2023-03-22T09:09:44.9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632" autoAdjust="0"/>
    <p:restoredTop sz="63565" autoAdjust="0"/>
  </p:normalViewPr>
  <p:slideViewPr>
    <p:cSldViewPr snapToGrid="0" snapToObjects="1">
      <p:cViewPr varScale="1">
        <p:scale>
          <a:sx n="61" d="100"/>
          <a:sy n="61" d="100"/>
        </p:scale>
        <p:origin x="672" y="5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3D93B123-E8AC-49C7-B594-F0522087B2C6}"/>
    <pc:docChg chg="custSel delSld modSld">
      <pc:chgData name="Lucas, Tania" userId="232b37cb-a817-446c-b5f8-6c2be3ba9e7b" providerId="ADAL" clId="{3D93B123-E8AC-49C7-B594-F0522087B2C6}" dt="2023-03-22T09:10:05.300" v="25" actId="2696"/>
      <pc:docMkLst>
        <pc:docMk/>
      </pc:docMkLst>
      <pc:sldChg chg="addSp delSp modSp mod">
        <pc:chgData name="Lucas, Tania" userId="232b37cb-a817-446c-b5f8-6c2be3ba9e7b" providerId="ADAL" clId="{3D93B123-E8AC-49C7-B594-F0522087B2C6}" dt="2023-03-22T09:09:54.786" v="24" actId="1076"/>
        <pc:sldMkLst>
          <pc:docMk/>
          <pc:sldMk cId="615801272" sldId="683"/>
        </pc:sldMkLst>
        <pc:spChg chg="mod">
          <ac:chgData name="Lucas, Tania" userId="232b37cb-a817-446c-b5f8-6c2be3ba9e7b" providerId="ADAL" clId="{3D93B123-E8AC-49C7-B594-F0522087B2C6}" dt="2023-03-22T09:01:02.497" v="18"/>
          <ac:spMkLst>
            <pc:docMk/>
            <pc:sldMk cId="615801272" sldId="683"/>
            <ac:spMk id="5" creationId="{5FAB6B7A-91BB-4A9B-93B6-A84B2C07B852}"/>
          </ac:spMkLst>
        </pc:spChg>
        <pc:spChg chg="mod">
          <ac:chgData name="Lucas, Tania" userId="232b37cb-a817-446c-b5f8-6c2be3ba9e7b" providerId="ADAL" clId="{3D93B123-E8AC-49C7-B594-F0522087B2C6}" dt="2023-03-22T09:01:17.566" v="20"/>
          <ac:spMkLst>
            <pc:docMk/>
            <pc:sldMk cId="615801272" sldId="683"/>
            <ac:spMk id="7" creationId="{5A158822-ED35-49C8-991A-402C16B61355}"/>
          </ac:spMkLst>
        </pc:spChg>
        <pc:picChg chg="add mod">
          <ac:chgData name="Lucas, Tania" userId="232b37cb-a817-446c-b5f8-6c2be3ba9e7b" providerId="ADAL" clId="{3D93B123-E8AC-49C7-B594-F0522087B2C6}" dt="2023-03-22T09:09:54.786" v="24" actId="1076"/>
          <ac:picMkLst>
            <pc:docMk/>
            <pc:sldMk cId="615801272" sldId="683"/>
            <ac:picMk id="2" creationId="{43AB61AF-0E79-363A-3F0A-1F77749FA3AF}"/>
          </ac:picMkLst>
        </pc:picChg>
        <pc:picChg chg="del">
          <ac:chgData name="Lucas, Tania" userId="232b37cb-a817-446c-b5f8-6c2be3ba9e7b" providerId="ADAL" clId="{3D93B123-E8AC-49C7-B594-F0522087B2C6}" dt="2023-03-22T09:09:44.143" v="22" actId="478"/>
          <ac:picMkLst>
            <pc:docMk/>
            <pc:sldMk cId="615801272" sldId="683"/>
            <ac:picMk id="3" creationId="{B15E06FB-08F5-707B-8F51-062ED5AB2D6C}"/>
          </ac:picMkLst>
        </pc:picChg>
      </pc:sldChg>
      <pc:sldChg chg="addSp delSp modSp mod">
        <pc:chgData name="Lucas, Tania" userId="232b37cb-a817-446c-b5f8-6c2be3ba9e7b" providerId="ADAL" clId="{3D93B123-E8AC-49C7-B594-F0522087B2C6}" dt="2023-03-22T09:00:39.073" v="17"/>
        <pc:sldMkLst>
          <pc:docMk/>
          <pc:sldMk cId="70728850" sldId="776"/>
        </pc:sldMkLst>
        <pc:spChg chg="add mod">
          <ac:chgData name="Lucas, Tania" userId="232b37cb-a817-446c-b5f8-6c2be3ba9e7b" providerId="ADAL" clId="{3D93B123-E8AC-49C7-B594-F0522087B2C6}" dt="2023-03-22T08:59:47.435" v="1"/>
          <ac:spMkLst>
            <pc:docMk/>
            <pc:sldMk cId="70728850" sldId="776"/>
            <ac:spMk id="2" creationId="{71237E5C-1B4F-18A2-334B-527B8584CF49}"/>
          </ac:spMkLst>
        </pc:spChg>
        <pc:spChg chg="mod">
          <ac:chgData name="Lucas, Tania" userId="232b37cb-a817-446c-b5f8-6c2be3ba9e7b" providerId="ADAL" clId="{3D93B123-E8AC-49C7-B594-F0522087B2C6}" dt="2023-03-22T09:00:17.384" v="16" actId="20577"/>
          <ac:spMkLst>
            <pc:docMk/>
            <pc:sldMk cId="70728850" sldId="776"/>
            <ac:spMk id="5" creationId="{7DE43C6B-A43C-0E6A-D330-76AC9DD81AEA}"/>
          </ac:spMkLst>
        </pc:spChg>
        <pc:spChg chg="mod">
          <ac:chgData name="Lucas, Tania" userId="232b37cb-a817-446c-b5f8-6c2be3ba9e7b" providerId="ADAL" clId="{3D93B123-E8AC-49C7-B594-F0522087B2C6}" dt="2023-03-22T09:00:39.073" v="17"/>
          <ac:spMkLst>
            <pc:docMk/>
            <pc:sldMk cId="70728850" sldId="776"/>
            <ac:spMk id="7" creationId="{1B5D8775-B5D6-4935-8E79-C6B86751E6DE}"/>
          </ac:spMkLst>
        </pc:spChg>
        <pc:spChg chg="del">
          <ac:chgData name="Lucas, Tania" userId="232b37cb-a817-446c-b5f8-6c2be3ba9e7b" providerId="ADAL" clId="{3D93B123-E8AC-49C7-B594-F0522087B2C6}" dt="2023-03-22T08:59:46.153" v="0" actId="478"/>
          <ac:spMkLst>
            <pc:docMk/>
            <pc:sldMk cId="70728850" sldId="776"/>
            <ac:spMk id="8" creationId="{C84F6D9C-6089-489B-B9FC-6E1D8AB9B7BC}"/>
          </ac:spMkLst>
        </pc:spChg>
      </pc:sldChg>
      <pc:sldChg chg="del">
        <pc:chgData name="Lucas, Tania" userId="232b37cb-a817-446c-b5f8-6c2be3ba9e7b" providerId="ADAL" clId="{3D93B123-E8AC-49C7-B594-F0522087B2C6}" dt="2023-03-22T09:10:05.300" v="25" actId="2696"/>
        <pc:sldMkLst>
          <pc:docMk/>
          <pc:sldMk cId="4142700957" sldId="777"/>
        </pc:sldMkLst>
      </pc:sldChg>
      <pc:sldChg chg="del">
        <pc:chgData name="Lucas, Tania" userId="232b37cb-a817-446c-b5f8-6c2be3ba9e7b" providerId="ADAL" clId="{3D93B123-E8AC-49C7-B594-F0522087B2C6}" dt="2023-03-22T09:04:27.607" v="21" actId="47"/>
        <pc:sldMkLst>
          <pc:docMk/>
          <pc:sldMk cId="3376281880" sldId="853"/>
        </pc:sldMkLst>
      </pc:sldChg>
      <pc:sldChg chg="del">
        <pc:chgData name="Lucas, Tania" userId="232b37cb-a817-446c-b5f8-6c2be3ba9e7b" providerId="ADAL" clId="{3D93B123-E8AC-49C7-B594-F0522087B2C6}" dt="2023-03-22T09:04:27.607" v="21" actId="47"/>
        <pc:sldMkLst>
          <pc:docMk/>
          <pc:sldMk cId="1843869099" sldId="872"/>
        </pc:sldMkLst>
      </pc:sldChg>
      <pc:sldChg chg="del">
        <pc:chgData name="Lucas, Tania" userId="232b37cb-a817-446c-b5f8-6c2be3ba9e7b" providerId="ADAL" clId="{3D93B123-E8AC-49C7-B594-F0522087B2C6}" dt="2023-03-22T09:04:27.607" v="21" actId="47"/>
        <pc:sldMkLst>
          <pc:docMk/>
          <pc:sldMk cId="2718802962" sldId="873"/>
        </pc:sldMkLst>
      </pc:sldChg>
      <pc:sldChg chg="del">
        <pc:chgData name="Lucas, Tania" userId="232b37cb-a817-446c-b5f8-6c2be3ba9e7b" providerId="ADAL" clId="{3D93B123-E8AC-49C7-B594-F0522087B2C6}" dt="2023-03-22T09:04:27.607" v="21" actId="47"/>
        <pc:sldMkLst>
          <pc:docMk/>
          <pc:sldMk cId="2691987794" sldId="874"/>
        </pc:sldMkLst>
      </pc:sldChg>
      <pc:sldChg chg="del">
        <pc:chgData name="Lucas, Tania" userId="232b37cb-a817-446c-b5f8-6c2be3ba9e7b" providerId="ADAL" clId="{3D93B123-E8AC-49C7-B594-F0522087B2C6}" dt="2023-03-22T09:04:27.607" v="21" actId="47"/>
        <pc:sldMkLst>
          <pc:docMk/>
          <pc:sldMk cId="1936333907" sldId="875"/>
        </pc:sldMkLst>
      </pc:sldChg>
      <pc:sldChg chg="del">
        <pc:chgData name="Lucas, Tania" userId="232b37cb-a817-446c-b5f8-6c2be3ba9e7b" providerId="ADAL" clId="{3D93B123-E8AC-49C7-B594-F0522087B2C6}" dt="2023-03-22T09:04:27.607" v="21" actId="47"/>
        <pc:sldMkLst>
          <pc:docMk/>
          <pc:sldMk cId="462236859" sldId="876"/>
        </pc:sldMkLst>
      </pc:sldChg>
      <pc:sldChg chg="del">
        <pc:chgData name="Lucas, Tania" userId="232b37cb-a817-446c-b5f8-6c2be3ba9e7b" providerId="ADAL" clId="{3D93B123-E8AC-49C7-B594-F0522087B2C6}" dt="2023-03-22T09:04:27.607" v="21" actId="47"/>
        <pc:sldMkLst>
          <pc:docMk/>
          <pc:sldMk cId="313236020" sldId="877"/>
        </pc:sldMkLst>
      </pc:sldChg>
      <pc:sldChg chg="del">
        <pc:chgData name="Lucas, Tania" userId="232b37cb-a817-446c-b5f8-6c2be3ba9e7b" providerId="ADAL" clId="{3D93B123-E8AC-49C7-B594-F0522087B2C6}" dt="2023-03-22T09:04:27.607" v="21" actId="47"/>
        <pc:sldMkLst>
          <pc:docMk/>
          <pc:sldMk cId="29899379" sldId="878"/>
        </pc:sldMkLst>
      </pc:sldChg>
      <pc:sldChg chg="del">
        <pc:chgData name="Lucas, Tania" userId="232b37cb-a817-446c-b5f8-6c2be3ba9e7b" providerId="ADAL" clId="{3D93B123-E8AC-49C7-B594-F0522087B2C6}" dt="2023-03-22T09:04:27.607" v="21" actId="47"/>
        <pc:sldMkLst>
          <pc:docMk/>
          <pc:sldMk cId="1437837383" sldId="879"/>
        </pc:sldMkLst>
      </pc:sldChg>
      <pc:sldChg chg="del">
        <pc:chgData name="Lucas, Tania" userId="232b37cb-a817-446c-b5f8-6c2be3ba9e7b" providerId="ADAL" clId="{3D93B123-E8AC-49C7-B594-F0522087B2C6}" dt="2023-03-22T09:04:27.607" v="21" actId="47"/>
        <pc:sldMkLst>
          <pc:docMk/>
          <pc:sldMk cId="2011249791" sldId="880"/>
        </pc:sldMkLst>
      </pc:sldChg>
      <pc:sldChg chg="del">
        <pc:chgData name="Lucas, Tania" userId="232b37cb-a817-446c-b5f8-6c2be3ba9e7b" providerId="ADAL" clId="{3D93B123-E8AC-49C7-B594-F0522087B2C6}" dt="2023-03-22T09:04:27.607" v="21" actId="47"/>
        <pc:sldMkLst>
          <pc:docMk/>
          <pc:sldMk cId="3069461338" sldId="881"/>
        </pc:sldMkLst>
      </pc:sldChg>
      <pc:sldChg chg="del">
        <pc:chgData name="Lucas, Tania" userId="232b37cb-a817-446c-b5f8-6c2be3ba9e7b" providerId="ADAL" clId="{3D93B123-E8AC-49C7-B594-F0522087B2C6}" dt="2023-03-22T09:04:27.607" v="21" actId="47"/>
        <pc:sldMkLst>
          <pc:docMk/>
          <pc:sldMk cId="4098335278" sldId="882"/>
        </pc:sldMkLst>
      </pc:sldChg>
      <pc:sldChg chg="del">
        <pc:chgData name="Lucas, Tania" userId="232b37cb-a817-446c-b5f8-6c2be3ba9e7b" providerId="ADAL" clId="{3D93B123-E8AC-49C7-B594-F0522087B2C6}" dt="2023-03-22T09:04:27.607" v="21" actId="47"/>
        <pc:sldMkLst>
          <pc:docMk/>
          <pc:sldMk cId="1062594516" sldId="883"/>
        </pc:sldMkLst>
      </pc:sldChg>
      <pc:sldChg chg="del">
        <pc:chgData name="Lucas, Tania" userId="232b37cb-a817-446c-b5f8-6c2be3ba9e7b" providerId="ADAL" clId="{3D93B123-E8AC-49C7-B594-F0522087B2C6}" dt="2023-03-22T09:04:27.607" v="21" actId="47"/>
        <pc:sldMkLst>
          <pc:docMk/>
          <pc:sldMk cId="2596004296" sldId="884"/>
        </pc:sldMkLst>
      </pc:sldChg>
      <pc:sldChg chg="del">
        <pc:chgData name="Lucas, Tania" userId="232b37cb-a817-446c-b5f8-6c2be3ba9e7b" providerId="ADAL" clId="{3D93B123-E8AC-49C7-B594-F0522087B2C6}" dt="2023-03-22T09:04:27.607" v="21" actId="47"/>
        <pc:sldMkLst>
          <pc:docMk/>
          <pc:sldMk cId="1916906552" sldId="885"/>
        </pc:sldMkLst>
      </pc:sldChg>
      <pc:sldChg chg="del">
        <pc:chgData name="Lucas, Tania" userId="232b37cb-a817-446c-b5f8-6c2be3ba9e7b" providerId="ADAL" clId="{3D93B123-E8AC-49C7-B594-F0522087B2C6}" dt="2023-03-22T09:04:27.607" v="21" actId="47"/>
        <pc:sldMkLst>
          <pc:docMk/>
          <pc:sldMk cId="567349005" sldId="886"/>
        </pc:sldMkLst>
      </pc:sldChg>
      <pc:sldChg chg="del">
        <pc:chgData name="Lucas, Tania" userId="232b37cb-a817-446c-b5f8-6c2be3ba9e7b" providerId="ADAL" clId="{3D93B123-E8AC-49C7-B594-F0522087B2C6}" dt="2023-03-22T09:04:27.607" v="21" actId="47"/>
        <pc:sldMkLst>
          <pc:docMk/>
          <pc:sldMk cId="4109318183" sldId="887"/>
        </pc:sldMkLst>
      </pc:sldChg>
      <pc:sldChg chg="del">
        <pc:chgData name="Lucas, Tania" userId="232b37cb-a817-446c-b5f8-6c2be3ba9e7b" providerId="ADAL" clId="{3D93B123-E8AC-49C7-B594-F0522087B2C6}" dt="2023-03-22T09:04:27.607" v="21" actId="47"/>
        <pc:sldMkLst>
          <pc:docMk/>
          <pc:sldMk cId="2170470635" sldId="888"/>
        </pc:sldMkLst>
      </pc:sldChg>
      <pc:sldChg chg="del">
        <pc:chgData name="Lucas, Tania" userId="232b37cb-a817-446c-b5f8-6c2be3ba9e7b" providerId="ADAL" clId="{3D93B123-E8AC-49C7-B594-F0522087B2C6}" dt="2023-03-22T09:04:27.607" v="21" actId="47"/>
        <pc:sldMkLst>
          <pc:docMk/>
          <pc:sldMk cId="2940768322" sldId="889"/>
        </pc:sldMkLst>
      </pc:sldChg>
      <pc:sldChg chg="del">
        <pc:chgData name="Lucas, Tania" userId="232b37cb-a817-446c-b5f8-6c2be3ba9e7b" providerId="ADAL" clId="{3D93B123-E8AC-49C7-B594-F0522087B2C6}" dt="2023-03-22T09:04:27.607" v="21" actId="47"/>
        <pc:sldMkLst>
          <pc:docMk/>
          <pc:sldMk cId="1251002197" sldId="890"/>
        </pc:sldMkLst>
      </pc:sldChg>
      <pc:sldChg chg="del">
        <pc:chgData name="Lucas, Tania" userId="232b37cb-a817-446c-b5f8-6c2be3ba9e7b" providerId="ADAL" clId="{3D93B123-E8AC-49C7-B594-F0522087B2C6}" dt="2023-03-22T09:04:27.607" v="21" actId="47"/>
        <pc:sldMkLst>
          <pc:docMk/>
          <pc:sldMk cId="1284572705" sldId="891"/>
        </pc:sldMkLst>
      </pc:sldChg>
      <pc:sldChg chg="del">
        <pc:chgData name="Lucas, Tania" userId="232b37cb-a817-446c-b5f8-6c2be3ba9e7b" providerId="ADAL" clId="{3D93B123-E8AC-49C7-B594-F0522087B2C6}" dt="2023-03-22T09:04:27.607" v="21" actId="47"/>
        <pc:sldMkLst>
          <pc:docMk/>
          <pc:sldMk cId="246627076" sldId="892"/>
        </pc:sldMkLst>
      </pc:sldChg>
      <pc:sldChg chg="del">
        <pc:chgData name="Lucas, Tania" userId="232b37cb-a817-446c-b5f8-6c2be3ba9e7b" providerId="ADAL" clId="{3D93B123-E8AC-49C7-B594-F0522087B2C6}" dt="2023-03-22T09:04:27.607" v="21" actId="47"/>
        <pc:sldMkLst>
          <pc:docMk/>
          <pc:sldMk cId="3554291917" sldId="893"/>
        </pc:sldMkLst>
      </pc:sldChg>
      <pc:sldChg chg="del">
        <pc:chgData name="Lucas, Tania" userId="232b37cb-a817-446c-b5f8-6c2be3ba9e7b" providerId="ADAL" clId="{3D93B123-E8AC-49C7-B594-F0522087B2C6}" dt="2023-03-22T09:04:27.607" v="21" actId="47"/>
        <pc:sldMkLst>
          <pc:docMk/>
          <pc:sldMk cId="86813907" sldId="894"/>
        </pc:sldMkLst>
      </pc:sldChg>
      <pc:sldChg chg="del">
        <pc:chgData name="Lucas, Tania" userId="232b37cb-a817-446c-b5f8-6c2be3ba9e7b" providerId="ADAL" clId="{3D93B123-E8AC-49C7-B594-F0522087B2C6}" dt="2023-03-22T09:04:27.607" v="21" actId="47"/>
        <pc:sldMkLst>
          <pc:docMk/>
          <pc:sldMk cId="3737627079" sldId="89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3/25/2024</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3/25/2024</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7</a:t>
            </a:fld>
            <a:endParaRPr lang="en-US"/>
          </a:p>
        </p:txBody>
      </p:sp>
    </p:spTree>
    <p:extLst>
      <p:ext uri="{BB962C8B-B14F-4D97-AF65-F5344CB8AC3E}">
        <p14:creationId xmlns:p14="http://schemas.microsoft.com/office/powerpoint/2010/main" val="28729139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4194870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174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err="1"/>
              <a:t>Teitl</a:t>
            </a:r>
            <a:r>
              <a:rPr lang="en-US"/>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err="1">
                <a:solidFill>
                  <a:srgbClr val="0096ED"/>
                </a:solidFill>
                <a:latin typeface="Gotham Rounded Book"/>
                <a:ea typeface="Times New Roman"/>
                <a:cs typeface="Gotham Rounded Book"/>
              </a:rPr>
              <a:t>Teitl</a:t>
            </a:r>
            <a:r>
              <a:rPr lang="en-US" sz="3200" kern="1100" spc="-50">
                <a:solidFill>
                  <a:srgbClr val="0096ED"/>
                </a:solidFill>
                <a:latin typeface="Gotham Rounded Book"/>
                <a:ea typeface="Times New Roman"/>
                <a:cs typeface="Gotham Rounded Book"/>
              </a:rPr>
              <a:t>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0064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122070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301297"/>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jpe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75991351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hf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oer.wjec.co.uk/" TargetMode="Externa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B5D8775-B5D6-4935-8E79-C6B86751E6DE}"/>
              </a:ext>
            </a:extLst>
          </p:cNvPr>
          <p:cNvSpPr txBox="1"/>
          <p:nvPr/>
        </p:nvSpPr>
        <p:spPr>
          <a:xfrm>
            <a:off x="185176" y="287484"/>
            <a:ext cx="4349214" cy="461665"/>
          </a:xfrm>
          <a:prstGeom prst="rect">
            <a:avLst/>
          </a:prstGeom>
          <a:noFill/>
        </p:spPr>
        <p:txBody>
          <a:bodyPr wrap="square" rtlCol="0">
            <a:spAutoFit/>
          </a:bodyPr>
          <a:lstStyle/>
          <a:p>
            <a:r>
              <a:rPr lang="1106" sz="2400" dirty="0">
                <a:solidFill>
                  <a:srgbClr val="0070C0"/>
                </a:solidFill>
                <a:hlinkClick r:id="rId3">
                  <a:extLst>
                    <a:ext uri="{A12FA001-AC4F-418D-AE19-62706E023703}">
                      <ahyp:hlinkClr xmlns:ahyp="http://schemas.microsoft.com/office/drawing/2018/hyperlinkcolor" val="tx"/>
                    </a:ext>
                  </a:extLst>
                </a:hlinkClick>
              </a:rPr>
              <a:t>Adolygiad Arholiad Ar-lein</a:t>
            </a:r>
            <a:endParaRPr lang="en-US" sz="2400" dirty="0">
              <a:solidFill>
                <a:srgbClr val="0070C0"/>
              </a:solidFill>
              <a:latin typeface="+mj-lt"/>
              <a:ea typeface="Lato" charset="0"/>
              <a:cs typeface="Lato" charset="0"/>
            </a:endParaRPr>
          </a:p>
        </p:txBody>
      </p:sp>
      <p:sp>
        <p:nvSpPr>
          <p:cNvPr id="5" name="TextBox 4">
            <a:extLst>
              <a:ext uri="{FF2B5EF4-FFF2-40B4-BE49-F238E27FC236}">
                <a16:creationId xmlns:a16="http://schemas.microsoft.com/office/drawing/2014/main" id="{7DE43C6B-A43C-0E6A-D330-76AC9DD81AEA}"/>
              </a:ext>
            </a:extLst>
          </p:cNvPr>
          <p:cNvSpPr txBox="1"/>
          <p:nvPr/>
        </p:nvSpPr>
        <p:spPr>
          <a:xfrm>
            <a:off x="8882487" y="6160450"/>
            <a:ext cx="2878589" cy="461665"/>
          </a:xfrm>
          <a:prstGeom prst="rect">
            <a:avLst/>
          </a:prstGeom>
          <a:noFill/>
        </p:spPr>
        <p:txBody>
          <a:bodyPr wrap="square" rtlCol="0">
            <a:spAutoFit/>
          </a:bodyPr>
          <a:lstStyle/>
          <a:p>
            <a:pPr algn="r"/>
            <a:r>
              <a:rPr lang="en-US" sz="2400" dirty="0" err="1">
                <a:solidFill>
                  <a:srgbClr val="0070C0"/>
                </a:solidFill>
                <a:latin typeface="+mj-lt"/>
                <a:ea typeface="Lato" charset="0"/>
                <a:cs typeface="Lato" charset="0"/>
              </a:rPr>
              <a:t>Ionawr</a:t>
            </a:r>
            <a:r>
              <a:rPr lang="en-US" sz="2400" dirty="0">
                <a:solidFill>
                  <a:srgbClr val="0070C0"/>
                </a:solidFill>
                <a:latin typeface="+mj-lt"/>
                <a:ea typeface="Lato" charset="0"/>
                <a:cs typeface="Lato" charset="0"/>
              </a:rPr>
              <a:t> 2024</a:t>
            </a:r>
          </a:p>
        </p:txBody>
      </p:sp>
      <p:pic>
        <p:nvPicPr>
          <p:cNvPr id="4" name="Picture 3" descr="A group of children playing with toys&#10;&#10;Description automatically generated with medium confidence">
            <a:extLst>
              <a:ext uri="{FF2B5EF4-FFF2-40B4-BE49-F238E27FC236}">
                <a16:creationId xmlns:a16="http://schemas.microsoft.com/office/drawing/2014/main" id="{A7D4494F-7D34-181E-6919-8D42EB4BCB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3570" y="2664140"/>
            <a:ext cx="4762500" cy="3209925"/>
          </a:xfrm>
          <a:prstGeom prst="rect">
            <a:avLst/>
          </a:prstGeom>
        </p:spPr>
      </p:pic>
      <p:sp>
        <p:nvSpPr>
          <p:cNvPr id="2" name="Title 1">
            <a:extLst>
              <a:ext uri="{FF2B5EF4-FFF2-40B4-BE49-F238E27FC236}">
                <a16:creationId xmlns:a16="http://schemas.microsoft.com/office/drawing/2014/main" id="{71237E5C-1B4F-18A2-334B-527B8584CF49}"/>
              </a:ext>
            </a:extLst>
          </p:cNvPr>
          <p:cNvSpPr txBox="1">
            <a:spLocks/>
          </p:cNvSpPr>
          <p:nvPr/>
        </p:nvSpPr>
        <p:spPr>
          <a:xfrm>
            <a:off x="297081" y="93138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l">
              <a:defRPr b="0" i="0"/>
            </a:pPr>
            <a:r>
              <a:rPr lang="1106" sz="2400" dirty="0">
                <a:solidFill>
                  <a:srgbClr val="0070C0"/>
                </a:solidFill>
                <a:latin typeface="Arial" panose="020B0604020202020204" pitchFamily="34" charset="0"/>
                <a:ea typeface="Lato" charset="0"/>
                <a:cs typeface="Arial" panose="020B0604020202020204" pitchFamily="34" charset="0"/>
              </a:rPr>
              <a:t>Lefel 3 </a:t>
            </a:r>
            <a:r>
              <a:rPr lang="1106" sz="2400" i="0" dirty="0">
                <a:solidFill>
                  <a:srgbClr val="0070C0"/>
                </a:solidFill>
                <a:effectLst/>
                <a:latin typeface="Arial" panose="020B0604020202020204" pitchFamily="34" charset="0"/>
                <a:cs typeface="Arial" panose="020B0604020202020204" pitchFamily="34" charset="0"/>
              </a:rPr>
              <a:t>Gofal, Chwarae, Dysgu, a Datblygiad Plant: Ymarfer a Theori</a:t>
            </a:r>
            <a:endParaRPr lang="en-GB" sz="2400" i="0" dirty="0">
              <a:solidFill>
                <a:srgbClr val="0070C0"/>
              </a:solidFill>
              <a:effectLst/>
              <a:latin typeface="Arial" panose="020B0604020202020204" pitchFamily="34" charset="0"/>
              <a:cs typeface="Arial" panose="020B0604020202020204" pitchFamily="34" charset="0"/>
            </a:endParaRPr>
          </a:p>
          <a:p>
            <a:pPr defTabSz="457200">
              <a:lnSpc>
                <a:spcPct val="100000"/>
              </a:lnSpc>
              <a:spcBef>
                <a:spcPts val="150"/>
              </a:spcBef>
              <a:defRPr b="0" i="0"/>
            </a:pPr>
            <a:r>
              <a:rPr lang="1106" sz="2400" dirty="0">
                <a:solidFill>
                  <a:srgbClr val="0070C0"/>
                </a:solidFill>
              </a:rPr>
              <a:t>Uned 330: Egwyddorion a Damcaniaethau sy'n Dylanwadu ar Ofal, Chwarae, Dysgu a Datblygiad Plant yn yr 21ain Ganrif yng Nghymru </a:t>
            </a:r>
            <a:endParaRPr lang="en-US" sz="2400" dirty="0">
              <a:solidFill>
                <a:srgbClr val="0070C0"/>
              </a:solidFill>
              <a:latin typeface="Arial" panose="020B0604020202020204" pitchFamily="34" charset="0"/>
              <a:ea typeface="Lato" charset="0"/>
              <a:cs typeface="Arial" panose="020B0604020202020204" pitchFamily="34" charset="0"/>
            </a:endParaRPr>
          </a:p>
        </p:txBody>
      </p:sp>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4(b) </a:t>
            </a:r>
            <a:r>
              <a:rPr lang="en-GB" sz="1800" err="1"/>
              <a:t>ateb</a:t>
            </a:r>
            <a:r>
              <a:rPr lang="en-GB" sz="1800"/>
              <a:t> </a:t>
            </a:r>
            <a:r>
              <a:rPr lang="en-GB" sz="1800" err="1"/>
              <a:t>yr</a:t>
            </a:r>
            <a:r>
              <a:rPr lang="en-GB" sz="1800"/>
              <a:t> </a:t>
            </a:r>
            <a:r>
              <a:rPr lang="en-GB" sz="1800" err="1"/>
              <a:t>ymgeisydd</a:t>
            </a:r>
            <a:r>
              <a:rPr lang="en-GB" sz="1800"/>
              <a:t> </a:t>
            </a:r>
            <a:r>
              <a:rPr lang="en-GB" sz="1800" err="1"/>
              <a:t>gyda</a:t>
            </a:r>
            <a:r>
              <a:rPr lang="en-GB" sz="1800"/>
              <a:t> </a:t>
            </a:r>
            <a:r>
              <a:rPr lang="en-GB" sz="1800" err="1"/>
              <a:t>sylwadau’r</a:t>
            </a:r>
            <a:r>
              <a:rPr lang="en-GB" sz="1800"/>
              <a:t> </a:t>
            </a:r>
            <a:r>
              <a:rPr lang="en-GB" sz="1800" err="1"/>
              <a:t>Uwch</a:t>
            </a:r>
            <a:r>
              <a:rPr lang="en-GB" sz="1800"/>
              <a:t> </a:t>
            </a:r>
            <a:r>
              <a:rPr lang="en-GB" sz="1800" err="1"/>
              <a:t>Arholwr</a:t>
            </a:r>
            <a:endParaRPr lang="en-GB" sz="180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605657" y="1114436"/>
            <a:ext cx="5458297"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795248" y="1252428"/>
            <a:ext cx="5304564" cy="5026184"/>
          </a:xfrm>
          <a:prstGeom prst="rect">
            <a:avLst/>
          </a:prstGeom>
          <a:noFill/>
        </p:spPr>
        <p:txBody>
          <a:bodyPr wrap="square">
            <a:spAutoFit/>
          </a:bodyPr>
          <a:lstStyle/>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Adborth yr Uwch Arholwr​</a:t>
            </a:r>
            <a:br>
              <a:rPr lang="en-GB" b="1" kern="100">
                <a:latin typeface="Calibri" panose="020F0502020204030204" pitchFamily="34" charset="0"/>
                <a:ea typeface="Calibri" panose="020F0502020204030204" pitchFamily="34" charset="0"/>
                <a:cs typeface="Times New Roman" panose="02020603050405020304" pitchFamily="18" charset="0"/>
              </a:rPr>
            </a:b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Roedd y set hon o gwestiynau yn gyfle i ehangu ymhellach ar y wybodaeth a gafwyd o ddamcaniaeth cyflyru clasurol Pavlov, gan ganolbwyntio ar ddylanwadau ei ddamcaniaeth yn ymarferol. Roedd y cwestiwn hwn – 4(b) yn gofyn i'r ymgeisydd awgrymu ffyrdd y gall gweithiwr gofal plant gefnogi ymddygiad cadarnhaol mewn lleoliadau blynyddoedd cynnar. </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Awgrym ar gyfer paratoi at arholiadau</a:t>
            </a:r>
            <a:br>
              <a:rPr lang="en-GB" b="1" kern="100">
                <a:latin typeface="Calibri" panose="020F0502020204030204" pitchFamily="34" charset="0"/>
                <a:ea typeface="Calibri" panose="020F0502020204030204" pitchFamily="34" charset="0"/>
                <a:cs typeface="Times New Roman" panose="02020603050405020304" pitchFamily="18" charset="0"/>
              </a:rPr>
            </a:b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Roedd yr ymateb hwn yn darparu amrywiaeth o awgrymiadau a oedd yn glir ac yn fanwl ac mae'n ymateb gwych a gafodd farciau uchel.</a:t>
            </a:r>
            <a:r>
              <a:rPr lang="cy-GB" sz="1800"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Gallai trafodaeth sy'n ymwneud yn uniongyrchol â damcaniaeth cyflyru clasurol Pavlov fod wedi gwella'r marc a roddwyd.</a:t>
            </a:r>
            <a:r>
              <a:rPr lang="cy-GB" sz="1800"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 </a:t>
            </a:r>
            <a:br>
              <a:rPr lang="cy-GB" sz="1800"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b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Marciau a roddwyd 7/8</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D8736AF3-D87A-B3FB-D09E-D512BFDADE7C}"/>
              </a:ext>
            </a:extLst>
          </p:cNvPr>
          <p:cNvSpPr txBox="1"/>
          <p:nvPr/>
        </p:nvSpPr>
        <p:spPr>
          <a:xfrm>
            <a:off x="128046" y="957705"/>
            <a:ext cx="6477611" cy="5755422"/>
          </a:xfrm>
          <a:prstGeom prst="rect">
            <a:avLst/>
          </a:prstGeom>
          <a:noFill/>
        </p:spPr>
        <p:txBody>
          <a:bodyPr wrap="square">
            <a:spAutoFit/>
          </a:bodyPr>
          <a:lstStyle/>
          <a:p>
            <a:r>
              <a:rPr lang="en-US" sz="1600"/>
              <a:t>They can use positive reinforcement by using a stickers or a traffic light name system or verbal positive reinforcement meaning </a:t>
            </a:r>
            <a:r>
              <a:rPr lang="en-US" sz="1600" err="1"/>
              <a:t>thst</a:t>
            </a:r>
            <a:r>
              <a:rPr lang="en-US" sz="1600"/>
              <a:t> is a child is showing positive </a:t>
            </a:r>
            <a:r>
              <a:rPr lang="en-US" sz="1600" err="1"/>
              <a:t>beahiour</a:t>
            </a:r>
            <a:r>
              <a:rPr lang="en-US" sz="1600"/>
              <a:t> they will </a:t>
            </a:r>
            <a:r>
              <a:rPr lang="en-US" sz="1600" err="1"/>
              <a:t>recive</a:t>
            </a:r>
            <a:r>
              <a:rPr lang="en-US" sz="1600"/>
              <a:t> positive reinforcement verbally such as ''Well Done '' this will make the child to want to </a:t>
            </a:r>
            <a:r>
              <a:rPr lang="en-US" sz="1600" err="1"/>
              <a:t>contiune</a:t>
            </a:r>
            <a:r>
              <a:rPr lang="en-US" sz="1600"/>
              <a:t> this behaviour to have more positive reinforcement. Negative reinforcement can also be used if negative behaviour is being shown the child will loose 5 minutes of their break this is will make the child not want to </a:t>
            </a:r>
            <a:r>
              <a:rPr lang="en-US" sz="1600" err="1"/>
              <a:t>repate</a:t>
            </a:r>
            <a:r>
              <a:rPr lang="en-US" sz="1600"/>
              <a:t> the negative behaviour because they missed their break. Social learning would also support positive behaviour in a early years setting seeing the members of staff speak to </a:t>
            </a:r>
            <a:r>
              <a:rPr lang="en-US" sz="1600" err="1"/>
              <a:t>eachother</a:t>
            </a:r>
            <a:r>
              <a:rPr lang="en-US" sz="1600"/>
              <a:t> </a:t>
            </a:r>
            <a:r>
              <a:rPr lang="en-US" sz="1600" err="1"/>
              <a:t>polielty</a:t>
            </a:r>
            <a:r>
              <a:rPr lang="en-US" sz="1600"/>
              <a:t> using their pleases and thank </a:t>
            </a:r>
            <a:r>
              <a:rPr lang="en-US" sz="1600" err="1"/>
              <a:t>yous</a:t>
            </a:r>
            <a:r>
              <a:rPr lang="en-US" sz="1600"/>
              <a:t> the children will observe this and by the members of staff being positive role models the children will socially learn from this and will copy this behaviour this can also happen with </a:t>
            </a:r>
            <a:r>
              <a:rPr lang="en-US" sz="1600" err="1"/>
              <a:t>hte</a:t>
            </a:r>
            <a:r>
              <a:rPr lang="en-US" sz="1600"/>
              <a:t> younger children in the school seeing their older peers as positive </a:t>
            </a:r>
            <a:r>
              <a:rPr lang="en-US" sz="1600" err="1"/>
              <a:t>rolemodles</a:t>
            </a:r>
            <a:r>
              <a:rPr lang="en-US" sz="1600"/>
              <a:t> and repeating their </a:t>
            </a:r>
            <a:r>
              <a:rPr lang="en-US" sz="1600" err="1"/>
              <a:t>behaviours</a:t>
            </a:r>
            <a:r>
              <a:rPr lang="en-US" sz="1600"/>
              <a:t> as a example in placement the older children of the school line up calmly for their dinner and the younger children have </a:t>
            </a:r>
            <a:r>
              <a:rPr lang="en-US" sz="1600" err="1"/>
              <a:t>recongised</a:t>
            </a:r>
            <a:r>
              <a:rPr lang="en-US" sz="1600"/>
              <a:t> this and are now wanting to do the same </a:t>
            </a:r>
            <a:r>
              <a:rPr lang="en-US" sz="1600" err="1"/>
              <a:t>bacuse</a:t>
            </a:r>
            <a:r>
              <a:rPr lang="en-US" sz="1600"/>
              <a:t> of this the younger children in my setting also </a:t>
            </a:r>
            <a:r>
              <a:rPr lang="en-US" sz="1600" err="1"/>
              <a:t>standf</a:t>
            </a:r>
            <a:r>
              <a:rPr lang="en-US" sz="1600"/>
              <a:t> calmly and in line when waiting for their dinner. Vicarious </a:t>
            </a:r>
            <a:r>
              <a:rPr lang="en-US" sz="1600" err="1"/>
              <a:t>reinforcemnt</a:t>
            </a:r>
            <a:r>
              <a:rPr lang="en-US" sz="1600"/>
              <a:t> would also support positive behaviour if a child sees their peer presenting </a:t>
            </a:r>
            <a:r>
              <a:rPr lang="en-US" sz="1600" err="1"/>
              <a:t>postiive</a:t>
            </a:r>
            <a:r>
              <a:rPr lang="en-US" sz="1600"/>
              <a:t> behaviour and </a:t>
            </a:r>
            <a:r>
              <a:rPr lang="en-US" sz="1600" err="1"/>
              <a:t>reciving</a:t>
            </a:r>
            <a:r>
              <a:rPr lang="en-US" sz="1600"/>
              <a:t> a positive reinforcement they will also present </a:t>
            </a:r>
            <a:r>
              <a:rPr lang="en-US" sz="1600" err="1"/>
              <a:t>postivie</a:t>
            </a:r>
            <a:r>
              <a:rPr lang="en-US" sz="1600"/>
              <a:t> </a:t>
            </a:r>
            <a:r>
              <a:rPr lang="en-US" sz="1600" err="1"/>
              <a:t>behiour</a:t>
            </a:r>
            <a:r>
              <a:rPr lang="en-US" sz="1600"/>
              <a:t> </a:t>
            </a:r>
            <a:r>
              <a:rPr lang="en-US" sz="1600" err="1"/>
              <a:t>becuase</a:t>
            </a:r>
            <a:r>
              <a:rPr lang="en-US" sz="1600"/>
              <a:t> they too want the </a:t>
            </a:r>
            <a:r>
              <a:rPr lang="en-US" sz="1600" err="1"/>
              <a:t>postivie</a:t>
            </a:r>
            <a:r>
              <a:rPr lang="en-US" sz="1600"/>
              <a:t> reinforcement.</a:t>
            </a:r>
            <a:endParaRPr lang="en-GB" sz="1600"/>
          </a:p>
        </p:txBody>
      </p:sp>
    </p:spTree>
    <p:extLst>
      <p:ext uri="{BB962C8B-B14F-4D97-AF65-F5344CB8AC3E}">
        <p14:creationId xmlns:p14="http://schemas.microsoft.com/office/powerpoint/2010/main" val="1014411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6 </a:t>
            </a:r>
            <a:r>
              <a:rPr lang="1106" sz="1800"/>
              <a:t>a'r cynllun marcio </a:t>
            </a:r>
            <a:endParaRPr lang="en-GB" sz="1800"/>
          </a:p>
        </p:txBody>
      </p:sp>
      <p:sp>
        <p:nvSpPr>
          <p:cNvPr id="25" name="TextBox 24">
            <a:extLst>
              <a:ext uri="{FF2B5EF4-FFF2-40B4-BE49-F238E27FC236}">
                <a16:creationId xmlns:a16="http://schemas.microsoft.com/office/drawing/2014/main" id="{0E46DCE2-3062-37C1-AB9B-D8791BEB24D8}"/>
              </a:ext>
            </a:extLst>
          </p:cNvPr>
          <p:cNvSpPr txBox="1"/>
          <p:nvPr/>
        </p:nvSpPr>
        <p:spPr>
          <a:xfrm>
            <a:off x="6212910" y="117343"/>
            <a:ext cx="2900939" cy="738664"/>
          </a:xfrm>
          <a:prstGeom prst="rect">
            <a:avLst/>
          </a:prstGeom>
          <a:noFill/>
        </p:spPr>
        <p:txBody>
          <a:bodyPr wrap="square">
            <a:spAutoFit/>
          </a:bodyPr>
          <a:lstStyle/>
          <a:p>
            <a:r>
              <a:rPr lang="en-GB" sz="1400" err="1">
                <a:solidFill>
                  <a:schemeClr val="accent1"/>
                </a:solidFill>
              </a:rPr>
              <a:t>Berfau</a:t>
            </a:r>
            <a:r>
              <a:rPr lang="en-GB" sz="1400">
                <a:solidFill>
                  <a:schemeClr val="accent1"/>
                </a:solidFill>
              </a:rPr>
              <a:t> </a:t>
            </a:r>
            <a:r>
              <a:rPr lang="en-GB" sz="1400" err="1">
                <a:solidFill>
                  <a:schemeClr val="accent1"/>
                </a:solidFill>
              </a:rPr>
              <a:t>Gorchymyn</a:t>
            </a:r>
            <a:r>
              <a:rPr lang="en-US" sz="1400">
                <a:solidFill>
                  <a:schemeClr val="accent1"/>
                </a:solidFill>
              </a:rPr>
              <a:t>: </a:t>
            </a:r>
            <a:r>
              <a:rPr lang="en-GB" sz="1400" b="1" i="1" err="1">
                <a:solidFill>
                  <a:srgbClr val="0070C0"/>
                </a:solidFill>
              </a:rPr>
              <a:t>Disgrifiwch</a:t>
            </a:r>
            <a:r>
              <a:rPr lang="en-GB" sz="1400">
                <a:solidFill>
                  <a:srgbClr val="0070C0"/>
                </a:solidFill>
              </a:rPr>
              <a:t> </a:t>
            </a:r>
            <a:r>
              <a:rPr lang="en-GB" sz="1400" err="1">
                <a:solidFill>
                  <a:srgbClr val="0070C0"/>
                </a:solidFill>
              </a:rPr>
              <a:t>Rhoi</a:t>
            </a:r>
            <a:r>
              <a:rPr lang="en-GB" sz="1400">
                <a:solidFill>
                  <a:srgbClr val="0070C0"/>
                </a:solidFill>
              </a:rPr>
              <a:t> </a:t>
            </a:r>
            <a:r>
              <a:rPr lang="en-GB" sz="1400" err="1">
                <a:solidFill>
                  <a:srgbClr val="0070C0"/>
                </a:solidFill>
              </a:rPr>
              <a:t>nodweddion</a:t>
            </a:r>
            <a:r>
              <a:rPr lang="en-GB" sz="1400">
                <a:solidFill>
                  <a:srgbClr val="0070C0"/>
                </a:solidFill>
              </a:rPr>
              <a:t>/</a:t>
            </a:r>
            <a:r>
              <a:rPr lang="en-GB" sz="1400" err="1">
                <a:solidFill>
                  <a:srgbClr val="0070C0"/>
                </a:solidFill>
              </a:rPr>
              <a:t>prif</a:t>
            </a:r>
            <a:r>
              <a:rPr lang="en-GB" sz="1400">
                <a:solidFill>
                  <a:srgbClr val="0070C0"/>
                </a:solidFill>
              </a:rPr>
              <a:t> </a:t>
            </a:r>
            <a:r>
              <a:rPr lang="en-GB" sz="1400" err="1">
                <a:solidFill>
                  <a:srgbClr val="0070C0"/>
                </a:solidFill>
              </a:rPr>
              <a:t>nodweddion</a:t>
            </a:r>
            <a:r>
              <a:rPr lang="en-GB" sz="1400">
                <a:solidFill>
                  <a:srgbClr val="0070C0"/>
                </a:solidFill>
              </a:rPr>
              <a:t> neu </a:t>
            </a:r>
            <a:r>
              <a:rPr lang="en-GB" sz="1400" err="1">
                <a:solidFill>
                  <a:srgbClr val="0070C0"/>
                </a:solidFill>
              </a:rPr>
              <a:t>ddisgrifiad</a:t>
            </a:r>
            <a:r>
              <a:rPr lang="en-GB" sz="1400">
                <a:solidFill>
                  <a:srgbClr val="0070C0"/>
                </a:solidFill>
              </a:rPr>
              <a:t> </a:t>
            </a:r>
            <a:r>
              <a:rPr lang="en-GB" sz="1400" err="1">
                <a:solidFill>
                  <a:srgbClr val="0070C0"/>
                </a:solidFill>
              </a:rPr>
              <a:t>cryno</a:t>
            </a:r>
            <a:endParaRPr lang="en-GB" sz="1400">
              <a:solidFill>
                <a:srgbClr val="0070C0"/>
              </a:solidFill>
              <a:highlight>
                <a:srgbClr val="FFFF00"/>
              </a:highlight>
            </a:endParaRPr>
          </a:p>
        </p:txBody>
      </p:sp>
      <p:sp>
        <p:nvSpPr>
          <p:cNvPr id="6" name="TextBox 5">
            <a:extLst>
              <a:ext uri="{FF2B5EF4-FFF2-40B4-BE49-F238E27FC236}">
                <a16:creationId xmlns:a16="http://schemas.microsoft.com/office/drawing/2014/main" id="{CECDCC58-A451-D435-5339-7F44BE61B1A3}"/>
              </a:ext>
            </a:extLst>
          </p:cNvPr>
          <p:cNvSpPr txBox="1"/>
          <p:nvPr/>
        </p:nvSpPr>
        <p:spPr>
          <a:xfrm>
            <a:off x="6332549" y="887756"/>
            <a:ext cx="5691809" cy="6232475"/>
          </a:xfrm>
          <a:prstGeom prst="rect">
            <a:avLst/>
          </a:prstGeom>
          <a:noFill/>
        </p:spPr>
        <p:txBody>
          <a:bodyPr wrap="square">
            <a:spAutoFit/>
          </a:bodyPr>
          <a:lstStyle/>
          <a:p>
            <a:r>
              <a:rPr lang="cy-GB" sz="1050">
                <a:effectLst/>
                <a:latin typeface="Arial" panose="020B0604020202020204" pitchFamily="34" charset="0"/>
                <a:ea typeface="Times New Roman" panose="02020603050405020304" pitchFamily="18" charset="0"/>
              </a:rPr>
              <a:t>Gall yr ateb gyfeirio at y canlynol: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Perfformiad academaidd / dysgu gwell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Profiadau dysgu cadarnhaol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Helpu i archwilio diddordebau personol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Helpu i greu safbwynt ehangach</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Meithrin hunan-barch uwch</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Cynnig mwy o gyfleoedd cymdeithasol</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Gwella datblygiad cymdeithasol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Gwella sgiliau cyfathrebu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Cynnig cyfleoedd cynhyrchiol i ddysgu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Ymdeimlad o deilyngdod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Helpu i fagu hunanhyder</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Mwy o hunan-werth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Datblygu gwaith tîm</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Datblygu sgiliau datrys problemau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Mwy o ymrwymiad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Dysgu pwysigrwydd rhannu amser / rhoi eich amser personol / gofalu am eraill / cefnogi eraill / helpu eraill</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Creu ymdeimlad o berthyn / cysylltiad ag eraill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Bod yn rhan o dîm / grŵp / clwb ac ati</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Gwella sgiliau rheoli amser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Dysgu sgiliau newydd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Datblygu syniadau o ran dewisiadau gyrfa</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Cynyddu annibyniaeth</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Cynyddu cymhelliant</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Helpu i gyfarfod pobl newydd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Profi gwahanol amgylcheddau</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Croesawu heriau newydd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Datblygu sgiliau i gefnogi dysgu yn yr ystafell ddosbarth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Dysgu sgiliau i helpu i ddeall y byd gwaith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Meithrin / datblygu cymeriad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Dysgu am gryfderau a gwendidau personol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Datblygu sgiliau arwain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Datblygu gwydnwch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Datblygu mwy o hunanymwybyddiaeth. </a:t>
            </a:r>
            <a:endParaRPr lang="en-GB" sz="1050">
              <a:effectLst/>
              <a:latin typeface="Times New Roman" panose="02020603050405020304" pitchFamily="18" charset="0"/>
              <a:ea typeface="Times New Roman" panose="02020603050405020304" pitchFamily="18" charset="0"/>
            </a:endParaRPr>
          </a:p>
          <a:p>
            <a:r>
              <a:rPr lang="cy-GB" sz="1050">
                <a:solidFill>
                  <a:srgbClr val="000000"/>
                </a:solidFill>
                <a:effectLst/>
                <a:latin typeface="Arial" panose="020B0604020202020204" pitchFamily="34" charset="0"/>
                <a:ea typeface="Times New Roman" panose="02020603050405020304" pitchFamily="18" charset="0"/>
              </a:rPr>
              <a:t>Nid yw’r rhestr hon yn gynhwysfawr. </a:t>
            </a:r>
            <a:endParaRPr lang="en-GB" sz="1050">
              <a:effectLst/>
              <a:latin typeface="Times New Roman" panose="02020603050405020304" pitchFamily="18" charset="0"/>
              <a:ea typeface="Times New Roman" panose="02020603050405020304" pitchFamily="18" charset="0"/>
            </a:endParaRPr>
          </a:p>
          <a:p>
            <a:pPr>
              <a:tabLst>
                <a:tab pos="457200" algn="l"/>
                <a:tab pos="914400" algn="l"/>
                <a:tab pos="5715000" algn="r"/>
              </a:tabLst>
            </a:pPr>
            <a:r>
              <a:rPr lang="cy-GB" sz="105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05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B0B03283-276E-B5AB-1C9A-56FEF10C4AA6}"/>
              </a:ext>
            </a:extLst>
          </p:cNvPr>
          <p:cNvSpPr txBox="1"/>
          <p:nvPr/>
        </p:nvSpPr>
        <p:spPr>
          <a:xfrm>
            <a:off x="282011" y="3426685"/>
            <a:ext cx="5183369" cy="3308598"/>
          </a:xfrm>
          <a:prstGeom prst="rect">
            <a:avLst/>
          </a:prstGeom>
          <a:noFill/>
        </p:spPr>
        <p:txBody>
          <a:bodyPr wrap="square">
            <a:spAutoFit/>
          </a:bodyPr>
          <a:lstStyle/>
          <a:p>
            <a:r>
              <a:rPr lang="cy-GB" sz="1100">
                <a:effectLst/>
                <a:latin typeface="Arial" panose="020B0604020202020204" pitchFamily="34" charset="0"/>
                <a:ea typeface="Times New Roman" panose="02020603050405020304" pitchFamily="18" charset="0"/>
              </a:rPr>
              <a:t>Rhowch hyd at </a:t>
            </a:r>
            <a:r>
              <a:rPr lang="cy-GB" sz="1100" b="1">
                <a:effectLst/>
                <a:latin typeface="Arial" panose="020B0604020202020204" pitchFamily="34" charset="0"/>
                <a:ea typeface="Times New Roman" panose="02020603050405020304" pitchFamily="18" charset="0"/>
              </a:rPr>
              <a:t>7 marc</a:t>
            </a:r>
            <a:r>
              <a:rPr lang="cy-GB" sz="11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100" b="1">
                <a:effectLst/>
                <a:latin typeface="Arial" panose="020B0604020202020204" pitchFamily="34" charset="0"/>
                <a:ea typeface="Times New Roman" panose="02020603050405020304" pitchFamily="18" charset="0"/>
              </a:rPr>
              <a:t>Rhowch 0 marc </a:t>
            </a:r>
            <a:r>
              <a:rPr lang="cy-GB" sz="1100">
                <a:effectLst/>
                <a:latin typeface="Arial" panose="020B0604020202020204" pitchFamily="34" charset="0"/>
                <a:ea typeface="Times New Roman" panose="02020603050405020304" pitchFamily="18" charset="0"/>
              </a:rPr>
              <a:t>am ddisgrifiad nad yw’n haeddu ennill marciau.</a:t>
            </a:r>
            <a:endParaRPr lang="en-GB" sz="12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100" b="1">
                <a:effectLst/>
                <a:latin typeface="Arial" panose="020B0604020202020204" pitchFamily="34" charset="0"/>
                <a:ea typeface="Times New Roman" panose="02020603050405020304" pitchFamily="18" charset="0"/>
              </a:rPr>
              <a:t>Rhowch 1-2 farc </a:t>
            </a:r>
            <a:r>
              <a:rPr lang="cy-GB" sz="1100">
                <a:effectLst/>
                <a:latin typeface="Arial" panose="020B0604020202020204" pitchFamily="34" charset="0"/>
                <a:ea typeface="Times New Roman" panose="02020603050405020304" pitchFamily="18" charset="0"/>
              </a:rPr>
              <a:t>am ddisgrifiad cyfyngedig sy'n dangos fawr ddim gwybodaeth a dealltwriaeth o bwysigrwydd a gwerth cymryd rhan mewn gweithgareddau allgyrsiol yn yr ysgol.</a:t>
            </a:r>
            <a:endParaRPr lang="en-GB" sz="12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100" b="1">
                <a:effectLst/>
                <a:latin typeface="Arial" panose="020B0604020202020204" pitchFamily="34" charset="0"/>
                <a:ea typeface="Times New Roman" panose="02020603050405020304" pitchFamily="18" charset="0"/>
              </a:rPr>
              <a:t>Rhowch 3-4 marc </a:t>
            </a:r>
            <a:r>
              <a:rPr lang="cy-GB" sz="1100">
                <a:effectLst/>
                <a:latin typeface="Arial" panose="020B0604020202020204" pitchFamily="34" charset="0"/>
                <a:ea typeface="Times New Roman" panose="02020603050405020304" pitchFamily="18" charset="0"/>
              </a:rPr>
              <a:t>am ddisgrifiad da sy'n dangos rhywfaint o wybodaeth a dealltwriaeth o bwysigrwydd a gwerth cymryd rhan mewn gweithgareddau allgyrsiol yn yr ysgol.</a:t>
            </a:r>
            <a:endParaRPr lang="en-GB" sz="12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100" b="1">
                <a:effectLst/>
                <a:latin typeface="Arial" panose="020B0604020202020204" pitchFamily="34" charset="0"/>
                <a:ea typeface="Times New Roman" panose="02020603050405020304" pitchFamily="18" charset="0"/>
              </a:rPr>
              <a:t>Rhowch 5-6 marc </a:t>
            </a:r>
            <a:r>
              <a:rPr lang="cy-GB" sz="1100">
                <a:effectLst/>
                <a:latin typeface="Arial" panose="020B0604020202020204" pitchFamily="34" charset="0"/>
                <a:ea typeface="Times New Roman" panose="02020603050405020304" pitchFamily="18" charset="0"/>
              </a:rPr>
              <a:t>am ddisgrifiad da iawn sy'n dangos gwybodaeth a dealltwriaeth gadarn o bwysigrwydd a gwerth cymryd rhan mewn gweithgareddau allgyrsiol yn yr ysgol.</a:t>
            </a:r>
            <a:endParaRPr lang="en-GB" sz="12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100" b="1">
                <a:effectLst/>
                <a:latin typeface="Arial" panose="020B0604020202020204" pitchFamily="34" charset="0"/>
                <a:ea typeface="Times New Roman" panose="02020603050405020304" pitchFamily="18" charset="0"/>
              </a:rPr>
              <a:t>Rhowch 7 marc </a:t>
            </a:r>
            <a:r>
              <a:rPr lang="cy-GB" sz="1100">
                <a:effectLst/>
                <a:latin typeface="Arial" panose="020B0604020202020204" pitchFamily="34" charset="0"/>
                <a:ea typeface="Times New Roman" panose="02020603050405020304" pitchFamily="18" charset="0"/>
              </a:rPr>
              <a:t>am ddisgrifiad da sy'n dangos gwybodaeth a dealltwriaeth fanwl o bwysigrwydd a gwerth cymryd rhan mewn gweithgareddau allgyrsiol yn yr ysgol.</a:t>
            </a:r>
            <a:endParaRPr lang="en-GB" sz="120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0943F6C0-926E-FD72-3551-A771B0C7C4A0}"/>
              </a:ext>
            </a:extLst>
          </p:cNvPr>
          <p:cNvPicPr>
            <a:picLocks noChangeAspect="1"/>
          </p:cNvPicPr>
          <p:nvPr/>
        </p:nvPicPr>
        <p:blipFill>
          <a:blip r:embed="rId2"/>
          <a:stretch>
            <a:fillRect/>
          </a:stretch>
        </p:blipFill>
        <p:spPr>
          <a:xfrm>
            <a:off x="282010" y="1081271"/>
            <a:ext cx="5776999" cy="2347730"/>
          </a:xfrm>
          <a:prstGeom prst="rect">
            <a:avLst/>
          </a:prstGeom>
        </p:spPr>
      </p:pic>
    </p:spTree>
    <p:extLst>
      <p:ext uri="{BB962C8B-B14F-4D97-AF65-F5344CB8AC3E}">
        <p14:creationId xmlns:p14="http://schemas.microsoft.com/office/powerpoint/2010/main" val="2172936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6 </a:t>
            </a:r>
            <a:r>
              <a:rPr lang="en-GB" sz="1800" err="1"/>
              <a:t>ateb</a:t>
            </a:r>
            <a:r>
              <a:rPr lang="en-GB" sz="1800"/>
              <a:t> </a:t>
            </a:r>
            <a:r>
              <a:rPr lang="en-GB" sz="1800" err="1"/>
              <a:t>yr</a:t>
            </a:r>
            <a:r>
              <a:rPr lang="en-GB" sz="1800"/>
              <a:t> </a:t>
            </a:r>
            <a:r>
              <a:rPr lang="en-GB" sz="1800" err="1"/>
              <a:t>ymgeisydd</a:t>
            </a:r>
            <a:r>
              <a:rPr lang="en-GB" sz="1800"/>
              <a:t> </a:t>
            </a:r>
            <a:r>
              <a:rPr lang="en-GB" sz="1800" err="1"/>
              <a:t>gyda</a:t>
            </a:r>
            <a:r>
              <a:rPr lang="en-GB" sz="1800"/>
              <a:t> </a:t>
            </a:r>
            <a:r>
              <a:rPr lang="en-GB" sz="1800" err="1"/>
              <a:t>sylwadau’r</a:t>
            </a:r>
            <a:r>
              <a:rPr lang="en-GB" sz="1800"/>
              <a:t> </a:t>
            </a:r>
            <a:r>
              <a:rPr lang="en-GB" sz="1800" err="1"/>
              <a:t>Uwch</a:t>
            </a:r>
            <a:r>
              <a:rPr lang="en-GB" sz="1800"/>
              <a:t> </a:t>
            </a:r>
            <a:r>
              <a:rPr lang="en-GB" sz="1800" err="1"/>
              <a:t>Arholwr</a:t>
            </a:r>
            <a:endParaRPr lang="en-GB" sz="180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833040" y="1114436"/>
            <a:ext cx="6096000" cy="5476035"/>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4" name="TextBox 3">
            <a:extLst>
              <a:ext uri="{FF2B5EF4-FFF2-40B4-BE49-F238E27FC236}">
                <a16:creationId xmlns:a16="http://schemas.microsoft.com/office/drawing/2014/main" id="{E609F19C-FB38-E2C3-EF6C-30BCD5F7FAAE}"/>
              </a:ext>
            </a:extLst>
          </p:cNvPr>
          <p:cNvSpPr txBox="1"/>
          <p:nvPr/>
        </p:nvSpPr>
        <p:spPr>
          <a:xfrm>
            <a:off x="262961" y="1114436"/>
            <a:ext cx="5185339" cy="5509200"/>
          </a:xfrm>
          <a:prstGeom prst="rect">
            <a:avLst/>
          </a:prstGeom>
          <a:noFill/>
        </p:spPr>
        <p:txBody>
          <a:bodyPr wrap="square">
            <a:spAutoFit/>
          </a:bodyPr>
          <a:lstStyle/>
          <a:p>
            <a:r>
              <a:rPr lang="en-US" sz="1600"/>
              <a:t>Extra </a:t>
            </a:r>
            <a:r>
              <a:rPr lang="en-US" sz="1600" err="1"/>
              <a:t>curriculm</a:t>
            </a:r>
            <a:r>
              <a:rPr lang="en-US" sz="1600"/>
              <a:t> </a:t>
            </a:r>
            <a:r>
              <a:rPr lang="en-US" sz="1600" err="1"/>
              <a:t>activitys</a:t>
            </a:r>
            <a:r>
              <a:rPr lang="en-US" sz="1600"/>
              <a:t> are vitally important for </a:t>
            </a:r>
            <a:r>
              <a:rPr lang="en-US" sz="1600" err="1"/>
              <a:t>childrens</a:t>
            </a:r>
            <a:r>
              <a:rPr lang="en-US" sz="1600"/>
              <a:t> growth </a:t>
            </a:r>
            <a:r>
              <a:rPr lang="en-US" sz="1600" err="1"/>
              <a:t>hollistically</a:t>
            </a:r>
            <a:r>
              <a:rPr lang="en-US" sz="1600"/>
              <a:t> for example </a:t>
            </a:r>
            <a:r>
              <a:rPr lang="en-US" sz="1600" err="1"/>
              <a:t>socialy</a:t>
            </a:r>
            <a:r>
              <a:rPr lang="en-US" sz="1600"/>
              <a:t> a child can develop from extra curricular </a:t>
            </a:r>
            <a:r>
              <a:rPr lang="en-US" sz="1600" err="1"/>
              <a:t>activtiys</a:t>
            </a:r>
            <a:r>
              <a:rPr lang="en-US" sz="1600"/>
              <a:t> as it will support them in creating new bonds with child who have </a:t>
            </a:r>
            <a:r>
              <a:rPr lang="en-US" sz="1600" err="1"/>
              <a:t>simular</a:t>
            </a:r>
            <a:r>
              <a:rPr lang="en-US" sz="1600"/>
              <a:t> </a:t>
            </a:r>
            <a:r>
              <a:rPr lang="en-US" sz="1600" err="1"/>
              <a:t>intrests,extra</a:t>
            </a:r>
            <a:r>
              <a:rPr lang="en-US" sz="1600"/>
              <a:t> curricular </a:t>
            </a:r>
            <a:r>
              <a:rPr lang="en-US" sz="1600" err="1"/>
              <a:t>activitys</a:t>
            </a:r>
            <a:r>
              <a:rPr lang="en-US" sz="1600"/>
              <a:t> support a </a:t>
            </a:r>
            <a:r>
              <a:rPr lang="en-US" sz="1600" err="1"/>
              <a:t>childs</a:t>
            </a:r>
            <a:r>
              <a:rPr lang="en-US" sz="1600"/>
              <a:t> physical development by keeping </a:t>
            </a:r>
            <a:r>
              <a:rPr lang="en-US" sz="1600" err="1"/>
              <a:t>htem</a:t>
            </a:r>
            <a:r>
              <a:rPr lang="en-US" sz="1600"/>
              <a:t> fit and healthy but in a fun </a:t>
            </a:r>
            <a:r>
              <a:rPr lang="en-US" sz="1600" err="1"/>
              <a:t>way.Extra</a:t>
            </a:r>
            <a:r>
              <a:rPr lang="en-US" sz="1600"/>
              <a:t> curricular </a:t>
            </a:r>
            <a:r>
              <a:rPr lang="en-US" sz="1600" err="1"/>
              <a:t>activitys</a:t>
            </a:r>
            <a:r>
              <a:rPr lang="en-US" sz="1600"/>
              <a:t> could also support a </a:t>
            </a:r>
            <a:r>
              <a:rPr lang="en-US" sz="1600" err="1"/>
              <a:t>childs</a:t>
            </a:r>
            <a:r>
              <a:rPr lang="en-US" sz="1600"/>
              <a:t> language development by they may learn new words or even a new </a:t>
            </a:r>
            <a:r>
              <a:rPr lang="en-US" sz="1600" err="1"/>
              <a:t>language,intellectually</a:t>
            </a:r>
            <a:r>
              <a:rPr lang="en-US" sz="1600"/>
              <a:t> a child may </a:t>
            </a:r>
            <a:r>
              <a:rPr lang="en-US" sz="1600" err="1"/>
              <a:t>develope</a:t>
            </a:r>
            <a:r>
              <a:rPr lang="en-US" sz="1600"/>
              <a:t> as extra curricular </a:t>
            </a:r>
            <a:r>
              <a:rPr lang="en-US" sz="1600" err="1"/>
              <a:t>activitys</a:t>
            </a:r>
            <a:r>
              <a:rPr lang="en-US" sz="1600"/>
              <a:t> can involve </a:t>
            </a:r>
            <a:r>
              <a:rPr lang="en-US" sz="1600" err="1"/>
              <a:t>promblem</a:t>
            </a:r>
            <a:r>
              <a:rPr lang="en-US" sz="1600"/>
              <a:t> solving and thinking outside the </a:t>
            </a:r>
            <a:r>
              <a:rPr lang="en-US" sz="1600" err="1"/>
              <a:t>box,extra</a:t>
            </a:r>
            <a:r>
              <a:rPr lang="en-US" sz="1600"/>
              <a:t> </a:t>
            </a:r>
            <a:r>
              <a:rPr lang="en-US" sz="1600" err="1"/>
              <a:t>curricualr</a:t>
            </a:r>
            <a:r>
              <a:rPr lang="en-US" sz="1600"/>
              <a:t> </a:t>
            </a:r>
            <a:r>
              <a:rPr lang="en-US" sz="1600" err="1"/>
              <a:t>activitys</a:t>
            </a:r>
            <a:r>
              <a:rPr lang="en-US" sz="1600"/>
              <a:t> </a:t>
            </a:r>
            <a:r>
              <a:rPr lang="en-US" sz="1600" err="1"/>
              <a:t>alow</a:t>
            </a:r>
            <a:r>
              <a:rPr lang="en-US" sz="1600"/>
              <a:t> children to develop </a:t>
            </a:r>
            <a:r>
              <a:rPr lang="en-US" sz="1600" err="1"/>
              <a:t>creativly</a:t>
            </a:r>
            <a:r>
              <a:rPr lang="en-US" sz="1600"/>
              <a:t> as they can create pictures find new ways to express </a:t>
            </a:r>
            <a:r>
              <a:rPr lang="en-US" sz="1600" err="1"/>
              <a:t>themselfs.Extra</a:t>
            </a:r>
            <a:r>
              <a:rPr lang="en-US" sz="1600"/>
              <a:t> curricular </a:t>
            </a:r>
            <a:r>
              <a:rPr lang="en-US" sz="1600" err="1"/>
              <a:t>activitys</a:t>
            </a:r>
            <a:r>
              <a:rPr lang="en-US" sz="1600"/>
              <a:t> support </a:t>
            </a:r>
            <a:r>
              <a:rPr lang="en-US" sz="1600" err="1"/>
              <a:t>emtional</a:t>
            </a:r>
            <a:r>
              <a:rPr lang="en-US" sz="1600"/>
              <a:t> development as a child can explore their feeling and if they enjoy </a:t>
            </a:r>
            <a:r>
              <a:rPr lang="en-US" sz="1600" err="1"/>
              <a:t>activitys</a:t>
            </a:r>
            <a:r>
              <a:rPr lang="en-US" sz="1600"/>
              <a:t> and if they </a:t>
            </a:r>
            <a:r>
              <a:rPr lang="en-US" sz="1600" err="1"/>
              <a:t>dont</a:t>
            </a:r>
            <a:r>
              <a:rPr lang="en-US" sz="1600"/>
              <a:t> enjoy some </a:t>
            </a:r>
            <a:r>
              <a:rPr lang="en-US" sz="1600" err="1"/>
              <a:t>activitys</a:t>
            </a:r>
            <a:r>
              <a:rPr lang="en-US" sz="1600"/>
              <a:t> but it can also help them to find new ways to express their </a:t>
            </a:r>
            <a:r>
              <a:rPr lang="en-US" sz="1600" err="1"/>
              <a:t>feelings.Extra</a:t>
            </a:r>
            <a:r>
              <a:rPr lang="en-US" sz="1600"/>
              <a:t> curricular </a:t>
            </a:r>
            <a:r>
              <a:rPr lang="en-US" sz="1600" err="1"/>
              <a:t>activitys</a:t>
            </a:r>
            <a:r>
              <a:rPr lang="en-US" sz="1600"/>
              <a:t> help a child </a:t>
            </a:r>
            <a:r>
              <a:rPr lang="en-US" sz="1600" err="1"/>
              <a:t>develope</a:t>
            </a:r>
            <a:r>
              <a:rPr lang="en-US" sz="1600"/>
              <a:t> </a:t>
            </a:r>
            <a:r>
              <a:rPr lang="en-US" sz="1600" err="1"/>
              <a:t>spirtualy</a:t>
            </a:r>
            <a:r>
              <a:rPr lang="en-US" sz="1600"/>
              <a:t> ad morally as a child may have to be considerate to peoples needs and religions also a child may have to take turns and be patient.</a:t>
            </a:r>
            <a:endParaRPr lang="en-GB" sz="1600"/>
          </a:p>
        </p:txBody>
      </p:sp>
      <p:sp>
        <p:nvSpPr>
          <p:cNvPr id="3" name="TextBox 2">
            <a:extLst>
              <a:ext uri="{FF2B5EF4-FFF2-40B4-BE49-F238E27FC236}">
                <a16:creationId xmlns:a16="http://schemas.microsoft.com/office/drawing/2014/main" id="{693754CD-3818-F21F-6C0C-1CEE5A08688B}"/>
              </a:ext>
            </a:extLst>
          </p:cNvPr>
          <p:cNvSpPr txBox="1"/>
          <p:nvPr/>
        </p:nvSpPr>
        <p:spPr>
          <a:xfrm>
            <a:off x="6221506" y="1498419"/>
            <a:ext cx="5322794" cy="4935005"/>
          </a:xfrm>
          <a:prstGeom prst="rect">
            <a:avLst/>
          </a:prstGeom>
          <a:noFill/>
        </p:spPr>
        <p:txBody>
          <a:bodyPr wrap="square">
            <a:spAutoFit/>
          </a:bodyPr>
          <a:lstStyle/>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Adborth yr Uwch Arholwr​</a:t>
            </a:r>
            <a:endParaRPr lang="en-GB"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Roedd yr ymateb hwn yn rhoi cyfle i ymgeiswyr fynegi eu gwybodaeth a'u dealltwriaeth o bwysigrwydd a gwerth cymryd rhan mewn gweithgareddau allgyrsiol yn yr ysgol. Rhoddodd yr ymgeisydd hwn ddisgrifiad clir o amrywiaeth o feysydd cyfannol y gellir eu datblygu drwy weithgareddau allgyrsiol ac roedd yr ymgeisydd wedi strwythuro'r ymateb yn dda. </a:t>
            </a:r>
            <a:endParaRPr lang="en-GB"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Awgrym ar gyfer paratoi at arholiadau</a:t>
            </a:r>
            <a:endParaRPr lang="en-GB"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Gellid bod wedi gwella'r marc a roddwyd drwy roi mwy o ddyfnder i bob maes sy'n cael ei ddisgrifio er mwyn rhoi dealltwriaeth well o werth a phwysigrwydd y gweithgareddau a ddisgrifir. Roedd rhai meysydd braidd yn fyr.</a:t>
            </a:r>
            <a:r>
              <a:rPr lang="cy-GB" sz="1800"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Marciau a roddwyd 5/7</a:t>
            </a:r>
            <a:endParaRPr lang="en-GB" sz="11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62994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8 </a:t>
            </a:r>
            <a:r>
              <a:rPr lang="1106" sz="1800"/>
              <a:t>a'r cynllun marcio </a:t>
            </a:r>
            <a:endParaRPr lang="en-GB" sz="1800"/>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17344"/>
            <a:ext cx="6138040" cy="523220"/>
          </a:xfrm>
          <a:prstGeom prst="rect">
            <a:avLst/>
          </a:prstGeom>
          <a:noFill/>
        </p:spPr>
        <p:txBody>
          <a:bodyPr wrap="square">
            <a:spAutoFit/>
          </a:bodyPr>
          <a:lstStyle/>
          <a:p>
            <a:r>
              <a:rPr lang="en-GB" sz="1400" err="1">
                <a:solidFill>
                  <a:schemeClr val="accent1"/>
                </a:solidFill>
              </a:rPr>
              <a:t>Berfau</a:t>
            </a:r>
            <a:r>
              <a:rPr lang="en-GB" sz="1400">
                <a:solidFill>
                  <a:schemeClr val="accent1"/>
                </a:solidFill>
              </a:rPr>
              <a:t> </a:t>
            </a:r>
            <a:r>
              <a:rPr lang="en-GB" sz="1400" err="1">
                <a:solidFill>
                  <a:schemeClr val="accent1"/>
                </a:solidFill>
              </a:rPr>
              <a:t>Gorchymyn</a:t>
            </a:r>
            <a:r>
              <a:rPr lang="en-US" sz="1400">
                <a:solidFill>
                  <a:schemeClr val="accent1"/>
                </a:solidFill>
              </a:rPr>
              <a:t>: </a:t>
            </a:r>
            <a:r>
              <a:rPr lang="en-GB" sz="1400" b="1" i="1" err="1">
                <a:solidFill>
                  <a:srgbClr val="0070C0"/>
                </a:solidFill>
              </a:rPr>
              <a:t>Adlewyrchwch</a:t>
            </a:r>
            <a:r>
              <a:rPr lang="en-GB" sz="1400">
                <a:solidFill>
                  <a:srgbClr val="0070C0"/>
                </a:solidFill>
              </a:rPr>
              <a:t> </a:t>
            </a:r>
          </a:p>
          <a:p>
            <a:r>
              <a:rPr lang="en-GB" sz="1400" err="1">
                <a:solidFill>
                  <a:srgbClr val="0070C0"/>
                </a:solidFill>
              </a:rPr>
              <a:t>Gwerthuswch</a:t>
            </a:r>
            <a:r>
              <a:rPr lang="en-GB" sz="1400">
                <a:solidFill>
                  <a:srgbClr val="0070C0"/>
                </a:solidFill>
              </a:rPr>
              <a:t> a/neu </a:t>
            </a:r>
            <a:r>
              <a:rPr lang="en-GB" sz="1400" err="1">
                <a:solidFill>
                  <a:srgbClr val="0070C0"/>
                </a:solidFill>
              </a:rPr>
              <a:t>ystyriwch</a:t>
            </a:r>
            <a:endParaRPr lang="en-GB" sz="1400">
              <a:solidFill>
                <a:srgbClr val="0070C0"/>
              </a:solidFill>
            </a:endParaRPr>
          </a:p>
        </p:txBody>
      </p:sp>
      <p:sp>
        <p:nvSpPr>
          <p:cNvPr id="6" name="TextBox 5">
            <a:extLst>
              <a:ext uri="{FF2B5EF4-FFF2-40B4-BE49-F238E27FC236}">
                <a16:creationId xmlns:a16="http://schemas.microsoft.com/office/drawing/2014/main" id="{EF5A4790-3C27-2DD9-91AA-D845B5AE864E}"/>
              </a:ext>
            </a:extLst>
          </p:cNvPr>
          <p:cNvSpPr txBox="1"/>
          <p:nvPr/>
        </p:nvSpPr>
        <p:spPr>
          <a:xfrm>
            <a:off x="6598033" y="906281"/>
            <a:ext cx="5057940" cy="6017032"/>
          </a:xfrm>
          <a:prstGeom prst="rect">
            <a:avLst/>
          </a:prstGeom>
          <a:noFill/>
        </p:spPr>
        <p:txBody>
          <a:bodyPr wrap="square">
            <a:spAutoFit/>
          </a:bodyPr>
          <a:lstStyle/>
          <a:p>
            <a:r>
              <a:rPr lang="cy-GB" sz="1100">
                <a:solidFill>
                  <a:srgbClr val="000000"/>
                </a:solidFill>
                <a:effectLst/>
                <a:latin typeface="Arial" panose="020B0604020202020204" pitchFamily="34" charset="0"/>
                <a:ea typeface="Times New Roman" panose="02020603050405020304" pitchFamily="18" charset="0"/>
              </a:rPr>
              <a:t>Rhowch hyd at </a:t>
            </a:r>
            <a:r>
              <a:rPr lang="cy-GB" sz="1100" b="1">
                <a:solidFill>
                  <a:srgbClr val="000000"/>
                </a:solidFill>
                <a:effectLst/>
                <a:latin typeface="Arial" panose="020B0604020202020204" pitchFamily="34" charset="0"/>
                <a:ea typeface="Times New Roman" panose="02020603050405020304" pitchFamily="18" charset="0"/>
              </a:rPr>
              <a:t>7 marc</a:t>
            </a:r>
            <a:r>
              <a:rPr lang="cy-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0 marc </a:t>
            </a:r>
            <a:r>
              <a:rPr lang="cy-GB" sz="1100">
                <a:solidFill>
                  <a:srgbClr val="000000"/>
                </a:solidFill>
                <a:effectLst/>
                <a:latin typeface="Arial" panose="020B0604020202020204" pitchFamily="34" charset="0"/>
                <a:ea typeface="Times New Roman" panose="02020603050405020304" pitchFamily="18" charset="0"/>
              </a:rPr>
              <a:t>am fyfyrdod nad yw’n haeddu ennill marciau.</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1-2 farc</a:t>
            </a:r>
            <a:r>
              <a:rPr lang="cy-GB" sz="1100">
                <a:solidFill>
                  <a:srgbClr val="000000"/>
                </a:solidFill>
                <a:effectLst/>
                <a:latin typeface="Arial" panose="020B0604020202020204" pitchFamily="34" charset="0"/>
                <a:ea typeface="Times New Roman" panose="02020603050405020304" pitchFamily="18" charset="0"/>
              </a:rPr>
              <a:t> am fyfyrdod cyfyngedig sy’n dangos fawr ddim gwybodaeth a dealltwriaeth o’r gwahanol resymau fyddai’n gallu effeithio ar bresenoldeb plentyn yn yr ysgol. </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3-4 marc</a:t>
            </a:r>
            <a:r>
              <a:rPr lang="cy-GB" sz="1100">
                <a:solidFill>
                  <a:srgbClr val="000000"/>
                </a:solidFill>
                <a:effectLst/>
                <a:latin typeface="Arial" panose="020B0604020202020204" pitchFamily="34" charset="0"/>
                <a:ea typeface="Times New Roman" panose="02020603050405020304" pitchFamily="18" charset="0"/>
              </a:rPr>
              <a:t> am fyfyrdod da sy’n dangos rhywfaint o wybodaeth a dealltwriaeth o’r gwahanol resymau fyddai’n gallu effeithio ar bresenoldeb plentyn yn yr ysgol.</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5-7 marc </a:t>
            </a:r>
            <a:r>
              <a:rPr lang="cy-GB" sz="1100">
                <a:solidFill>
                  <a:srgbClr val="000000"/>
                </a:solidFill>
                <a:effectLst/>
                <a:latin typeface="Arial" panose="020B0604020202020204" pitchFamily="34" charset="0"/>
                <a:ea typeface="Times New Roman" panose="02020603050405020304" pitchFamily="18" charset="0"/>
              </a:rPr>
              <a:t>am fyfyrdod da iawn sy’n dangos gwybodaeth a dealltwriaeth gadarn o’r gwahanol resymau fyddai’n gallu effeithio ar bresenoldeb plentyn yn yr ysgol.</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a:solidFill>
                  <a:srgbClr val="000000"/>
                </a:solidFill>
                <a:effectLst/>
                <a:latin typeface="Arial" panose="020B0604020202020204" pitchFamily="34" charset="0"/>
                <a:ea typeface="Times New Roman" panose="02020603050405020304" pitchFamily="18" charset="0"/>
              </a:rPr>
              <a:t>Gall yr ateb gyfeirio at y canlynol: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Gwyliau yn ystod y tymor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Materion teithio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Pryderon ariannol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Triwantiaeth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Materion ymddygiadol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Diffyg ffiniau gan y rhieni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Gofalwyr ifanc neu gyfrifoldeb am frodyr a chwiorydd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Ymrwymiad y rhieni i oriau gwaith</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Rheoli amser yn wael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Profi trawsnewid personol/teuluol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Cyflwr iechyd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Profiadau niweidiol yn ystod plentyndod</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Materion bwlio neu gyfeillgarwch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Gorbryder ac iechyd meddwl </a:t>
            </a:r>
            <a:endParaRPr lang="en-GB" sz="11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a:solidFill>
                  <a:srgbClr val="000000"/>
                </a:solidFill>
                <a:effectLst/>
                <a:latin typeface="Arial" panose="020B0604020202020204" pitchFamily="34" charset="0"/>
                <a:ea typeface="Times New Roman" panose="02020603050405020304" pitchFamily="18" charset="0"/>
              </a:rPr>
              <a:t>Disgwyliadau diwylliannol neu grefyddol. </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a:solidFill>
                  <a:srgbClr val="000000"/>
                </a:solidFill>
                <a:effectLst/>
                <a:latin typeface="Arial" panose="020B0604020202020204" pitchFamily="34" charset="0"/>
                <a:ea typeface="Times New Roman" panose="02020603050405020304" pitchFamily="18" charset="0"/>
              </a:rPr>
              <a:t>Nid yw’r rhestr hon yn gynhwysfawr. </a:t>
            </a:r>
            <a:endParaRPr lang="en-GB" sz="1100">
              <a:effectLst/>
              <a:latin typeface="Times New Roman" panose="02020603050405020304" pitchFamily="18" charset="0"/>
              <a:ea typeface="Times New Roman" panose="02020603050405020304" pitchFamily="18" charset="0"/>
            </a:endParaRPr>
          </a:p>
          <a:p>
            <a:r>
              <a:rPr lang="cy-GB" sz="110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A8FC336F-1102-2865-A972-4E338FE2262E}"/>
              </a:ext>
            </a:extLst>
          </p:cNvPr>
          <p:cNvPicPr>
            <a:picLocks noChangeAspect="1"/>
          </p:cNvPicPr>
          <p:nvPr/>
        </p:nvPicPr>
        <p:blipFill>
          <a:blip r:embed="rId2"/>
          <a:stretch>
            <a:fillRect/>
          </a:stretch>
        </p:blipFill>
        <p:spPr>
          <a:xfrm>
            <a:off x="282011" y="1157288"/>
            <a:ext cx="5688483" cy="2883204"/>
          </a:xfrm>
          <a:prstGeom prst="rect">
            <a:avLst/>
          </a:prstGeom>
        </p:spPr>
      </p:pic>
    </p:spTree>
    <p:extLst>
      <p:ext uri="{BB962C8B-B14F-4D97-AF65-F5344CB8AC3E}">
        <p14:creationId xmlns:p14="http://schemas.microsoft.com/office/powerpoint/2010/main" val="24088978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8 </a:t>
            </a:r>
            <a:r>
              <a:rPr lang="en-GB" sz="1800" err="1"/>
              <a:t>ateb</a:t>
            </a:r>
            <a:r>
              <a:rPr lang="en-GB" sz="1800"/>
              <a:t> </a:t>
            </a:r>
            <a:r>
              <a:rPr lang="en-GB" sz="1800" err="1"/>
              <a:t>yr</a:t>
            </a:r>
            <a:r>
              <a:rPr lang="en-GB" sz="1800"/>
              <a:t> </a:t>
            </a:r>
            <a:r>
              <a:rPr lang="en-GB" sz="1800" err="1"/>
              <a:t>ymgeisydd</a:t>
            </a:r>
            <a:r>
              <a:rPr lang="en-GB" sz="1800"/>
              <a:t> </a:t>
            </a:r>
            <a:r>
              <a:rPr lang="en-GB" sz="1800" err="1"/>
              <a:t>gyda</a:t>
            </a:r>
            <a:r>
              <a:rPr lang="en-GB" sz="1800"/>
              <a:t> </a:t>
            </a:r>
            <a:r>
              <a:rPr lang="en-GB" sz="1800" err="1"/>
              <a:t>sylwadau’r</a:t>
            </a:r>
            <a:r>
              <a:rPr lang="en-GB" sz="1800"/>
              <a:t> </a:t>
            </a:r>
            <a:r>
              <a:rPr lang="en-GB" sz="1800" err="1"/>
              <a:t>Uwch</a:t>
            </a:r>
            <a:r>
              <a:rPr lang="en-GB" sz="1800"/>
              <a:t> </a:t>
            </a:r>
            <a:r>
              <a:rPr lang="en-GB" sz="1800" err="1"/>
              <a:t>Arholwr</a:t>
            </a:r>
            <a:endParaRPr lang="en-GB" sz="180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096000" y="1114436"/>
            <a:ext cx="571041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361605" y="1401545"/>
            <a:ext cx="5179204" cy="4632422"/>
          </a:xfrm>
          <a:prstGeom prst="rect">
            <a:avLst/>
          </a:prstGeom>
          <a:noFill/>
        </p:spPr>
        <p:txBody>
          <a:bodyPr wrap="square">
            <a:spAutoFit/>
          </a:bodyPr>
          <a:lstStyle/>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Adborth yr Uwch Arholwr</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t>
            </a: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Roedd yr ymateb hwn yn cynnwys myfyrio da iawn ar y rhesymau fyddai'n gallu effeithio ar bresenoldeb plentyn. Roedd yr ymgeisydd hwn wedi myfyrio ar resymau fel anawsterau ariannol ac anawsterau teithio, pryderon iechyd ac afiechyd ac effaith bwlio ar bresenoldeb. </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Awgrym ar gyfer paratoi at arholiadau </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Gellid bod wedi ehangu ar yr ymateb hwn ymhellach drwy fod yn fwy clir wrth fyfyrio ar y meysydd a drafodwyd i ddangos lefel uwch o wybodaeth a dealltwriaeth o'r ffactorau sy'n effeithio ar bresenoldeb plant. </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r>
              <a:rPr lang="cy-GB" sz="1800" b="1" i="1">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Marciau a roddwyd 5/7</a:t>
            </a:r>
            <a:endParaRPr lang="en-GB" sz="1800" b="1" i="1">
              <a:solidFill>
                <a:srgbClr val="0070C0"/>
              </a:solidFill>
            </a:endParaRPr>
          </a:p>
        </p:txBody>
      </p:sp>
      <p:sp>
        <p:nvSpPr>
          <p:cNvPr id="5" name="TextBox 4">
            <a:extLst>
              <a:ext uri="{FF2B5EF4-FFF2-40B4-BE49-F238E27FC236}">
                <a16:creationId xmlns:a16="http://schemas.microsoft.com/office/drawing/2014/main" id="{B04676A7-93DF-4456-A797-9642A446D79B}"/>
              </a:ext>
            </a:extLst>
          </p:cNvPr>
          <p:cNvSpPr txBox="1"/>
          <p:nvPr/>
        </p:nvSpPr>
        <p:spPr>
          <a:xfrm>
            <a:off x="282011" y="1114436"/>
            <a:ext cx="5150368" cy="5355312"/>
          </a:xfrm>
          <a:prstGeom prst="rect">
            <a:avLst/>
          </a:prstGeom>
          <a:noFill/>
        </p:spPr>
        <p:txBody>
          <a:bodyPr wrap="square">
            <a:spAutoFit/>
          </a:bodyPr>
          <a:lstStyle/>
          <a:p>
            <a:r>
              <a:rPr lang="en-GB"/>
              <a:t>A </a:t>
            </a:r>
            <a:r>
              <a:rPr lang="en-GB" err="1"/>
              <a:t>childs</a:t>
            </a:r>
            <a:r>
              <a:rPr lang="en-GB"/>
              <a:t> attendance at school may be impacted as of finance </a:t>
            </a:r>
            <a:r>
              <a:rPr lang="en-GB" err="1"/>
              <a:t>difficulies</a:t>
            </a:r>
            <a:r>
              <a:rPr lang="en-GB"/>
              <a:t> for example if a child lives far out from a school and the caregiver cant afford a car or bus they then become unable to attend </a:t>
            </a:r>
            <a:r>
              <a:rPr lang="en-GB" err="1"/>
              <a:t>school,health</a:t>
            </a:r>
            <a:r>
              <a:rPr lang="en-GB"/>
              <a:t> conditions may affect a </a:t>
            </a:r>
            <a:r>
              <a:rPr lang="en-GB" err="1"/>
              <a:t>childs</a:t>
            </a:r>
            <a:r>
              <a:rPr lang="en-GB"/>
              <a:t> attendance as if the child is </a:t>
            </a:r>
            <a:r>
              <a:rPr lang="en-GB" err="1"/>
              <a:t>continusly</a:t>
            </a:r>
            <a:r>
              <a:rPr lang="en-GB"/>
              <a:t> sick the child cannot attend </a:t>
            </a:r>
            <a:r>
              <a:rPr lang="en-GB" err="1"/>
              <a:t>school,neglect</a:t>
            </a:r>
            <a:r>
              <a:rPr lang="en-GB"/>
              <a:t> could be a reason if a parent does not care about the child they will not bring the child to school , bullying could affect a child attendance if they child is scared to attend school they could be </a:t>
            </a:r>
            <a:r>
              <a:rPr lang="en-GB" err="1"/>
              <a:t>alowed</a:t>
            </a:r>
            <a:r>
              <a:rPr lang="en-GB"/>
              <a:t> to stay </a:t>
            </a:r>
            <a:r>
              <a:rPr lang="en-GB" err="1"/>
              <a:t>home,parents</a:t>
            </a:r>
            <a:r>
              <a:rPr lang="en-GB"/>
              <a:t> taking children on holiday during school times may affect a </a:t>
            </a:r>
            <a:r>
              <a:rPr lang="en-GB" err="1"/>
              <a:t>childs</a:t>
            </a:r>
            <a:r>
              <a:rPr lang="en-GB"/>
              <a:t> </a:t>
            </a:r>
            <a:r>
              <a:rPr lang="en-GB" err="1"/>
              <a:t>attendace</a:t>
            </a:r>
            <a:r>
              <a:rPr lang="en-GB"/>
              <a:t>, another reason could be hospital or doctors appointments again if the child has health </a:t>
            </a:r>
            <a:r>
              <a:rPr lang="en-GB" err="1"/>
              <a:t>conditons</a:t>
            </a:r>
            <a:r>
              <a:rPr lang="en-GB"/>
              <a:t> they may not be able to attend school, or if the child is a young carer they are unable to attend </a:t>
            </a:r>
            <a:r>
              <a:rPr lang="en-GB" err="1"/>
              <a:t>shcool</a:t>
            </a:r>
            <a:r>
              <a:rPr lang="en-GB"/>
              <a:t> because they have to care for family </a:t>
            </a:r>
            <a:r>
              <a:rPr lang="en-GB" err="1"/>
              <a:t>memebers</a:t>
            </a:r>
            <a:r>
              <a:rPr lang="en-GB"/>
              <a:t>.</a:t>
            </a:r>
          </a:p>
        </p:txBody>
      </p:sp>
    </p:spTree>
    <p:extLst>
      <p:ext uri="{BB962C8B-B14F-4D97-AF65-F5344CB8AC3E}">
        <p14:creationId xmlns:p14="http://schemas.microsoft.com/office/powerpoint/2010/main" val="4261685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11 </a:t>
            </a:r>
            <a:r>
              <a:rPr lang="1106" sz="1800"/>
              <a:t>a'r cynllun marcio </a:t>
            </a:r>
            <a:endParaRPr lang="en-GB" sz="1800"/>
          </a:p>
        </p:txBody>
      </p:sp>
      <p:sp>
        <p:nvSpPr>
          <p:cNvPr id="25" name="TextBox 24">
            <a:extLst>
              <a:ext uri="{FF2B5EF4-FFF2-40B4-BE49-F238E27FC236}">
                <a16:creationId xmlns:a16="http://schemas.microsoft.com/office/drawing/2014/main" id="{0E46DCE2-3062-37C1-AB9B-D8791BEB24D8}"/>
              </a:ext>
            </a:extLst>
          </p:cNvPr>
          <p:cNvSpPr txBox="1"/>
          <p:nvPr/>
        </p:nvSpPr>
        <p:spPr>
          <a:xfrm>
            <a:off x="6260552" y="117344"/>
            <a:ext cx="2820818" cy="738664"/>
          </a:xfrm>
          <a:prstGeom prst="rect">
            <a:avLst/>
          </a:prstGeom>
          <a:noFill/>
        </p:spPr>
        <p:txBody>
          <a:bodyPr wrap="square">
            <a:spAutoFit/>
          </a:bodyPr>
          <a:lstStyle/>
          <a:p>
            <a:r>
              <a:rPr lang="en-GB" sz="1400" err="1">
                <a:solidFill>
                  <a:schemeClr val="accent1"/>
                </a:solidFill>
              </a:rPr>
              <a:t>Berfau</a:t>
            </a:r>
            <a:r>
              <a:rPr lang="en-GB" sz="1400">
                <a:solidFill>
                  <a:schemeClr val="accent1"/>
                </a:solidFill>
              </a:rPr>
              <a:t> </a:t>
            </a:r>
            <a:r>
              <a:rPr lang="en-GB" sz="1400" err="1">
                <a:solidFill>
                  <a:schemeClr val="accent1"/>
                </a:solidFill>
              </a:rPr>
              <a:t>Gorchymyn</a:t>
            </a:r>
            <a:r>
              <a:rPr lang="en-US" sz="1400">
                <a:solidFill>
                  <a:schemeClr val="accent1"/>
                </a:solidFill>
              </a:rPr>
              <a:t>: </a:t>
            </a:r>
            <a:r>
              <a:rPr lang="en-GB" sz="1400" b="1" i="1" err="1">
                <a:solidFill>
                  <a:srgbClr val="0070C0"/>
                </a:solidFill>
              </a:rPr>
              <a:t>Archwiliwch</a:t>
            </a:r>
            <a:r>
              <a:rPr lang="en-GB" sz="1400">
                <a:solidFill>
                  <a:srgbClr val="0070C0"/>
                </a:solidFill>
              </a:rPr>
              <a:t> </a:t>
            </a:r>
            <a:r>
              <a:rPr lang="en-GB" sz="1400" err="1">
                <a:solidFill>
                  <a:srgbClr val="0070C0"/>
                </a:solidFill>
              </a:rPr>
              <a:t>Archwiliwch</a:t>
            </a:r>
            <a:r>
              <a:rPr lang="en-GB" sz="1400">
                <a:solidFill>
                  <a:srgbClr val="0070C0"/>
                </a:solidFill>
              </a:rPr>
              <a:t> </a:t>
            </a:r>
            <a:r>
              <a:rPr lang="en-GB" sz="1400" err="1">
                <a:solidFill>
                  <a:srgbClr val="0070C0"/>
                </a:solidFill>
              </a:rPr>
              <a:t>yn</a:t>
            </a:r>
            <a:r>
              <a:rPr lang="en-GB" sz="1400">
                <a:solidFill>
                  <a:srgbClr val="0070C0"/>
                </a:solidFill>
              </a:rPr>
              <a:t> </a:t>
            </a:r>
            <a:r>
              <a:rPr lang="en-GB" sz="1400" err="1">
                <a:solidFill>
                  <a:srgbClr val="0070C0"/>
                </a:solidFill>
              </a:rPr>
              <a:t>drylwyr</a:t>
            </a:r>
            <a:r>
              <a:rPr lang="en-GB" sz="1400">
                <a:solidFill>
                  <a:srgbClr val="0070C0"/>
                </a:solidFill>
              </a:rPr>
              <a:t>, </a:t>
            </a:r>
            <a:r>
              <a:rPr lang="en-GB" sz="1400" err="1">
                <a:solidFill>
                  <a:srgbClr val="0070C0"/>
                </a:solidFill>
              </a:rPr>
              <a:t>yn</a:t>
            </a:r>
            <a:r>
              <a:rPr lang="en-GB" sz="1400">
                <a:solidFill>
                  <a:srgbClr val="0070C0"/>
                </a:solidFill>
              </a:rPr>
              <a:t> </a:t>
            </a:r>
            <a:r>
              <a:rPr lang="en-GB" sz="1400" err="1">
                <a:solidFill>
                  <a:srgbClr val="0070C0"/>
                </a:solidFill>
              </a:rPr>
              <a:t>fanwl</a:t>
            </a:r>
            <a:r>
              <a:rPr lang="en-GB" sz="1400">
                <a:solidFill>
                  <a:srgbClr val="0070C0"/>
                </a:solidFill>
              </a:rPr>
              <a:t> a </a:t>
            </a:r>
            <a:r>
              <a:rPr lang="en-GB" sz="1400" err="1">
                <a:solidFill>
                  <a:srgbClr val="0070C0"/>
                </a:solidFill>
              </a:rPr>
              <a:t>dewch</a:t>
            </a:r>
            <a:r>
              <a:rPr lang="en-GB" sz="1400">
                <a:solidFill>
                  <a:srgbClr val="0070C0"/>
                </a:solidFill>
              </a:rPr>
              <a:t> </a:t>
            </a:r>
            <a:r>
              <a:rPr lang="en-GB" sz="1400" err="1">
                <a:solidFill>
                  <a:srgbClr val="0070C0"/>
                </a:solidFill>
              </a:rPr>
              <a:t>i</a:t>
            </a:r>
            <a:r>
              <a:rPr lang="en-GB" sz="1400">
                <a:solidFill>
                  <a:srgbClr val="0070C0"/>
                </a:solidFill>
              </a:rPr>
              <a:t> </a:t>
            </a:r>
            <a:r>
              <a:rPr lang="en-GB" sz="1400" err="1">
                <a:solidFill>
                  <a:srgbClr val="0070C0"/>
                </a:solidFill>
              </a:rPr>
              <a:t>gasgliad</a:t>
            </a:r>
            <a:r>
              <a:rPr lang="en-GB" sz="1400">
                <a:solidFill>
                  <a:srgbClr val="0070C0"/>
                </a:solidFill>
              </a:rPr>
              <a:t> </a:t>
            </a:r>
          </a:p>
        </p:txBody>
      </p:sp>
      <p:sp>
        <p:nvSpPr>
          <p:cNvPr id="6" name="TextBox 5">
            <a:extLst>
              <a:ext uri="{FF2B5EF4-FFF2-40B4-BE49-F238E27FC236}">
                <a16:creationId xmlns:a16="http://schemas.microsoft.com/office/drawing/2014/main" id="{431DB3D2-611E-4A48-1CD7-6C75EA6EE571}"/>
              </a:ext>
            </a:extLst>
          </p:cNvPr>
          <p:cNvSpPr txBox="1"/>
          <p:nvPr/>
        </p:nvSpPr>
        <p:spPr>
          <a:xfrm>
            <a:off x="6033370" y="938421"/>
            <a:ext cx="6096000" cy="5770811"/>
          </a:xfrm>
          <a:prstGeom prst="rect">
            <a:avLst/>
          </a:prstGeom>
          <a:noFill/>
        </p:spPr>
        <p:txBody>
          <a:bodyPr wrap="square">
            <a:spAutoFit/>
          </a:bodyPr>
          <a:lstStyle/>
          <a:p>
            <a:r>
              <a:rPr lang="cy-GB" sz="900">
                <a:solidFill>
                  <a:srgbClr val="000000"/>
                </a:solidFill>
                <a:effectLst/>
                <a:latin typeface="Arial" panose="020B0604020202020204" pitchFamily="34" charset="0"/>
                <a:ea typeface="Times New Roman" panose="02020603050405020304" pitchFamily="18" charset="0"/>
              </a:rPr>
              <a:t>Gall yr ateb gyfeirio at y canlynol: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 AGC yn rheoleiddwyr annibynnol gofal cymdeithasol a gofal plant yng Nghymru</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 AGC yn cofrestru / arolygu / gweithredu er mwyn gwella ansawdd a diogelwch gwasanaethau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 timau AGC arbenigol ar waith i sicrhau mai dim ond gwasanaethau sy'n bodloni'r holl ofynion rheoleiddiol sydd wedi'u cofrestru i ofalu am blant</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Sicrhau bod gwasanaethau sydd wedi'u cofrestru yn deall eu cyfrifoldeb i ddarparu gofal diogel o ansawdd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Bydd y tîm AGC yn gweithredu os nad yw gwasanaethau'n darparu gofal diogel</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Mae'n gwella llesiant pobl Cymru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 AGC yn rheoleiddio gwasanaethau plant e.e. cartrefi gofal i blant / gwasanaethau maethu / gwasanaethau mabwysiadu / gwasanaethau eirioli a gwasanaethau llety diogel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Rheoleiddio gwasanaethau gofal plant a chwarae e.e. gwarchodwyr plant / crèches / gofal dydd llawn / gofal dydd sesiynol / gofal y tu allan i'r ysgol / darpariaeth chwarae mynediad agored</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 AGC yn arolygu gwasanaethau sydd wedi'u cofrestru i wirio eu bod yn darparu gofal diogel</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 AGC yn defnyddio dull gofalgar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 AGC yn darparu gwasanaeth teg / cyson / diduedd a chynhwysol</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Mae'n sicrhau uniondeb / gonestrwydd a gwasanaeth dibynadwy</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Proffesiynol – medrus, gwybodus ac arloesol</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 AGC yn cyflawni swyddogaethau ar ran Gweinidogion Cymru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 AGC yn sicrhau ansawdd a diogelwch gwasanaethau i blant</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AGC sy'n penderfynu pwy sy'n cael darparu gwasanaethau i blant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Arolygu / gwerthuso llesiant unigolion sy'n derbyn gofal ac i ba raddau mae canlyniadau'n cael eu cyflawni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Arolygu ansawdd gofal a chymorth e.e. staff cymwys / gwybodus / medrus / wedi'u cymell a chefnogi plant i gyflawni'r canlyniadau gorau posibl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Arolygu / gwerthuso i sicrhau bod yr amgylchedd corfforol yn ddiogel / glân / hygyrch / cyfforddus / croesawgar / wedi'i gynnal yn dda / ysgogol, ac yn cynnwys cyfarpar a dodrefn addas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Mae AGC yn arolygu ac yn ysgogi'r gwaith o wella gwasanaethau wedi'u rheoleiddio / gwasanaethau cymdeithasol awdurdod lleol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Sicrhau bod y bobl sy'n defnyddio gwasanaethau yn cael eu cefnogi i gyflawni'r canlyniadau gorau posibl / sicrhau nad ydyn nhw'n wynebu risg neu'n profi niwed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Cyfeirio pryderon diogelu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Cynnal adolygiadau cenedlaethol o wasanaethau gofal cymdeithasol</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Gweithredu i sicrhau bod gwasanaethau'n bodloni gofynion deddfwriaethol a rheoleiddiol</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Ymateb i bryderon sy'n cael eu codi am wasanaethau gofal cymdeithasol a gofal plant</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Ei nod yw gwella gofal drwy annog a hybu gwelliannau o ran diogelwch ac ansawdd gwasanaethau gofal cymdeithasol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Gweithredu i sicrhau bod gwasanaethau'n bodloni gofynion deddfwriaethol a rheoleiddiol</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Mynd ar drywydd pryderon sy'n cael eu codi am wasanaethau wedi'u rheoleiddio </a:t>
            </a:r>
            <a:endParaRPr lang="en-GB" sz="9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900">
                <a:solidFill>
                  <a:srgbClr val="000000"/>
                </a:solidFill>
                <a:effectLst/>
                <a:latin typeface="Arial" panose="020B0604020202020204" pitchFamily="34" charset="0"/>
                <a:ea typeface="Times New Roman" panose="02020603050405020304" pitchFamily="18" charset="0"/>
              </a:rPr>
              <a:t>Rhoi cosbau ar waith lle mae diffygion yn cael eu canfod / dod â gwasanaethau i ben. </a:t>
            </a:r>
            <a:endParaRPr lang="en-GB" sz="900">
              <a:effectLst/>
              <a:latin typeface="Times New Roman" panose="02020603050405020304" pitchFamily="18" charset="0"/>
              <a:ea typeface="Times New Roman" panose="02020603050405020304" pitchFamily="18" charset="0"/>
            </a:endParaRPr>
          </a:p>
          <a:p>
            <a:r>
              <a:rPr lang="en-GB" sz="900">
                <a:solidFill>
                  <a:srgbClr val="000000"/>
                </a:solidFill>
                <a:effectLst/>
                <a:latin typeface="Arial" panose="020B0604020202020204" pitchFamily="34" charset="0"/>
                <a:ea typeface="Times New Roman" panose="02020603050405020304" pitchFamily="18" charset="0"/>
              </a:rPr>
              <a:t> </a:t>
            </a:r>
            <a:endParaRPr lang="en-GB" sz="900">
              <a:effectLst/>
              <a:latin typeface="Times New Roman" panose="02020603050405020304" pitchFamily="18" charset="0"/>
              <a:ea typeface="Times New Roman" panose="02020603050405020304" pitchFamily="18" charset="0"/>
            </a:endParaRPr>
          </a:p>
          <a:p>
            <a:r>
              <a:rPr lang="cy-GB" sz="900">
                <a:solidFill>
                  <a:srgbClr val="000000"/>
                </a:solidFill>
                <a:effectLst/>
                <a:latin typeface="Arial" panose="020B0604020202020204" pitchFamily="34" charset="0"/>
                <a:ea typeface="Times New Roman" panose="02020603050405020304" pitchFamily="18" charset="0"/>
              </a:rPr>
              <a:t>Nid yw’r rhestr hon yn gynhwysfawr. </a:t>
            </a:r>
            <a:endParaRPr lang="en-GB" sz="900">
              <a:effectLst/>
              <a:latin typeface="Times New Roman" panose="02020603050405020304" pitchFamily="18" charset="0"/>
              <a:ea typeface="Times New Roman" panose="02020603050405020304" pitchFamily="18" charset="0"/>
            </a:endParaRPr>
          </a:p>
          <a:p>
            <a:r>
              <a:rPr lang="cy-GB" sz="90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90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3D44E27A-A60D-34CE-CA5D-10FE4E6FE8B9}"/>
              </a:ext>
            </a:extLst>
          </p:cNvPr>
          <p:cNvSpPr txBox="1"/>
          <p:nvPr/>
        </p:nvSpPr>
        <p:spPr>
          <a:xfrm>
            <a:off x="313050" y="3387819"/>
            <a:ext cx="5530210" cy="3470181"/>
          </a:xfrm>
          <a:prstGeom prst="rect">
            <a:avLst/>
          </a:prstGeom>
          <a:noFill/>
        </p:spPr>
        <p:txBody>
          <a:bodyPr wrap="square">
            <a:spAutoFit/>
          </a:bodyPr>
          <a:lstStyle/>
          <a:p>
            <a:r>
              <a:rPr lang="cy-GB" sz="1100">
                <a:solidFill>
                  <a:srgbClr val="000000"/>
                </a:solidFill>
                <a:effectLst/>
                <a:latin typeface="Arial" panose="020B0604020202020204" pitchFamily="34" charset="0"/>
                <a:ea typeface="Times New Roman" panose="02020603050405020304" pitchFamily="18" charset="0"/>
              </a:rPr>
              <a:t>Rhowch hyd at </a:t>
            </a:r>
            <a:r>
              <a:rPr lang="cy-GB" sz="1100" b="1">
                <a:solidFill>
                  <a:srgbClr val="000000"/>
                </a:solidFill>
                <a:effectLst/>
                <a:latin typeface="Arial" panose="020B0604020202020204" pitchFamily="34" charset="0"/>
                <a:ea typeface="Times New Roman" panose="02020603050405020304" pitchFamily="18" charset="0"/>
              </a:rPr>
              <a:t>9 marc</a:t>
            </a:r>
            <a:r>
              <a:rPr lang="cy-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0 marc </a:t>
            </a:r>
            <a:r>
              <a:rPr lang="cy-GB" sz="1100">
                <a:solidFill>
                  <a:srgbClr val="000000"/>
                </a:solidFill>
                <a:effectLst/>
                <a:latin typeface="Arial" panose="020B0604020202020204" pitchFamily="34" charset="0"/>
                <a:ea typeface="Times New Roman" panose="02020603050405020304" pitchFamily="18" charset="0"/>
              </a:rPr>
              <a:t>am archwiliad nad yw’n haeddu ennill marciau.</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1-2 farc</a:t>
            </a:r>
            <a:r>
              <a:rPr lang="cy-GB" sz="1100">
                <a:solidFill>
                  <a:srgbClr val="000000"/>
                </a:solidFill>
                <a:effectLst/>
                <a:latin typeface="Arial" panose="020B0604020202020204" pitchFamily="34" charset="0"/>
                <a:ea typeface="Times New Roman" panose="02020603050405020304" pitchFamily="18" charset="0"/>
              </a:rPr>
              <a:t> am archwiliad cyfyngedig sy'n dangos fawr ddim gwybodaeth a dealltwriaeth o'r effaith gadarnhaol mae Arolygiaeth Gofal Cymru (AGC) yn ei chael wrth reoleiddio gwasanaethau gofal, chwarae a dysgu i blant. </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3-4 marc</a:t>
            </a:r>
            <a:r>
              <a:rPr lang="cy-GB" sz="1100">
                <a:solidFill>
                  <a:srgbClr val="000000"/>
                </a:solidFill>
                <a:effectLst/>
                <a:latin typeface="Arial" panose="020B0604020202020204" pitchFamily="34" charset="0"/>
                <a:ea typeface="Times New Roman" panose="02020603050405020304" pitchFamily="18" charset="0"/>
              </a:rPr>
              <a:t> am archwiliad da sy'n dangos rhywfaint o wybodaeth a dealltwriaeth o'r effaith gadarnhaol mae Arolygiaeth Gofal Cymru (AGC) yn ei chael wrth reoleiddio gwasanaethau gofal, chwarae a dysgu i blant.</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5-7 marc </a:t>
            </a:r>
            <a:r>
              <a:rPr lang="cy-GB" sz="1100">
                <a:solidFill>
                  <a:srgbClr val="000000"/>
                </a:solidFill>
                <a:effectLst/>
                <a:latin typeface="Arial" panose="020B0604020202020204" pitchFamily="34" charset="0"/>
                <a:ea typeface="Times New Roman" panose="02020603050405020304" pitchFamily="18" charset="0"/>
              </a:rPr>
              <a:t>am archwiliad da iawn sy'n dangos gwybodaeth a dealltwriaeth gadarn o'r effaith gadarnhaol mae Arolygiaeth Gofal Cymru (AGC) yn ei chael wrth reoleiddio gwasanaethau gofal, chwarae a dysgu i blant.</a:t>
            </a:r>
            <a:endParaRPr lang="en-GB" sz="11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8-9 marc </a:t>
            </a:r>
            <a:r>
              <a:rPr lang="cy-GB" sz="1100">
                <a:solidFill>
                  <a:srgbClr val="000000"/>
                </a:solidFill>
                <a:effectLst/>
                <a:latin typeface="Arial" panose="020B0604020202020204" pitchFamily="34" charset="0"/>
                <a:ea typeface="Times New Roman" panose="02020603050405020304" pitchFamily="18" charset="0"/>
              </a:rPr>
              <a:t>am archwiliad ardderchog sy'n dangos gwybodaeth a dealltwriaeth fanwl o'r effaith gadarnhaol mae Arolygiaeth Gofal Cymru (AGC) yn ei chael wrth reoleiddio gwasanaethau gofal, chwarae a dysgu i blant.</a:t>
            </a:r>
            <a:endParaRPr lang="en-GB" sz="1100">
              <a:effectLst/>
              <a:latin typeface="Times New Roman" panose="02020603050405020304" pitchFamily="18" charset="0"/>
              <a:ea typeface="Times New Roman" panose="02020603050405020304" pitchFamily="18" charset="0"/>
            </a:endParaRPr>
          </a:p>
          <a:p>
            <a:endParaRPr lang="en-GB" sz="105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59DBEBFF-6CAE-5691-8ADE-8C40DBE6C2E5}"/>
              </a:ext>
            </a:extLst>
          </p:cNvPr>
          <p:cNvPicPr>
            <a:picLocks noChangeAspect="1"/>
          </p:cNvPicPr>
          <p:nvPr/>
        </p:nvPicPr>
        <p:blipFill>
          <a:blip r:embed="rId2"/>
          <a:stretch>
            <a:fillRect/>
          </a:stretch>
        </p:blipFill>
        <p:spPr>
          <a:xfrm>
            <a:off x="282011" y="1023730"/>
            <a:ext cx="5592288" cy="2136475"/>
          </a:xfrm>
          <a:prstGeom prst="rect">
            <a:avLst/>
          </a:prstGeom>
        </p:spPr>
      </p:pic>
    </p:spTree>
    <p:extLst>
      <p:ext uri="{BB962C8B-B14F-4D97-AF65-F5344CB8AC3E}">
        <p14:creationId xmlns:p14="http://schemas.microsoft.com/office/powerpoint/2010/main" val="3478672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11 </a:t>
            </a:r>
            <a:r>
              <a:rPr lang="en-GB" sz="1800" err="1"/>
              <a:t>ateb</a:t>
            </a:r>
            <a:r>
              <a:rPr lang="en-GB" sz="1800"/>
              <a:t> </a:t>
            </a:r>
            <a:r>
              <a:rPr lang="en-GB" sz="1800" err="1"/>
              <a:t>yr</a:t>
            </a:r>
            <a:r>
              <a:rPr lang="en-GB" sz="1800"/>
              <a:t> </a:t>
            </a:r>
            <a:r>
              <a:rPr lang="en-GB" sz="1800" err="1"/>
              <a:t>ymgeisydd</a:t>
            </a:r>
            <a:r>
              <a:rPr lang="en-GB" sz="1800"/>
              <a:t> </a:t>
            </a:r>
            <a:r>
              <a:rPr lang="en-GB" sz="1800" err="1"/>
              <a:t>gyda</a:t>
            </a:r>
            <a:r>
              <a:rPr lang="en-GB" sz="1800"/>
              <a:t> </a:t>
            </a:r>
            <a:r>
              <a:rPr lang="en-GB" sz="1800" err="1"/>
              <a:t>sylwadau’r</a:t>
            </a:r>
            <a:r>
              <a:rPr lang="en-GB" sz="1800"/>
              <a:t> </a:t>
            </a:r>
            <a:r>
              <a:rPr lang="en-GB" sz="1800" err="1"/>
              <a:t>Uwch</a:t>
            </a:r>
            <a:r>
              <a:rPr lang="en-GB" sz="1800"/>
              <a:t> </a:t>
            </a:r>
            <a:r>
              <a:rPr lang="en-GB" sz="1800" err="1"/>
              <a:t>Arholwr</a:t>
            </a:r>
            <a:endParaRPr lang="en-GB" sz="180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096001" y="1114436"/>
            <a:ext cx="595256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428510" y="1324143"/>
            <a:ext cx="5481480" cy="4935005"/>
          </a:xfrm>
          <a:prstGeom prst="rect">
            <a:avLst/>
          </a:prstGeom>
          <a:noFill/>
        </p:spPr>
        <p:txBody>
          <a:bodyPr wrap="square">
            <a:spAutoFit/>
          </a:bodyPr>
          <a:lstStyle/>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Adborth yr Uwch Arholwr</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t>
            </a: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Rhoddodd yr ymateb hwn</a:t>
            </a: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archwiliad clir a phenodol o effaith gadarnhaol Arolygiaeth Gofal Cymru (AGC). Mae'r ymgeisydd wedi mynd i'r afael ag amrywiaeth o ofynion rheoleiddio y mae AGC yn gyfrifol amdanyn nhw a'r effaith gadarnhaol mae'r gwasanaeth hwn yn ei chael ar blant sy'n defnyddio'r gwasanaethau gofal sy'n cael eu rheoleiddio. Mae hwn yn enghraifft o archwiliad da iawn ac ymateb sydd wedi cael marciau uchel.</a:t>
            </a:r>
            <a:r>
              <a:rPr lang="cy-GB" sz="1800"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t>
            </a: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Awgrym ar gyfer paratoi at arholiadau</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Gellid bod wedi datblygu lefel yr archwilio ymhellach gyda mwy o ddyfnder i ddarparu dealltwriaeth gadarn o effaith gadarnhaol rheoleiddio gwasanaethau gofal plant. </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Marciau a roddwyd 7/9</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A83266F0-7A3C-4617-AD55-DF795B231428}"/>
              </a:ext>
            </a:extLst>
          </p:cNvPr>
          <p:cNvSpPr txBox="1"/>
          <p:nvPr/>
        </p:nvSpPr>
        <p:spPr>
          <a:xfrm>
            <a:off x="282011" y="1070740"/>
            <a:ext cx="5481480" cy="5509200"/>
          </a:xfrm>
          <a:prstGeom prst="rect">
            <a:avLst/>
          </a:prstGeom>
          <a:noFill/>
        </p:spPr>
        <p:txBody>
          <a:bodyPr wrap="square">
            <a:spAutoFit/>
          </a:bodyPr>
          <a:lstStyle/>
          <a:p>
            <a:r>
              <a:rPr lang="en-US" sz="1600"/>
              <a:t>The Care inspectorate Wales are a positive impact on </a:t>
            </a:r>
            <a:r>
              <a:rPr lang="en-US" sz="1600" err="1"/>
              <a:t>childrens</a:t>
            </a:r>
            <a:r>
              <a:rPr lang="en-US" sz="1600"/>
              <a:t> </a:t>
            </a:r>
            <a:r>
              <a:rPr lang="en-US" sz="1600" err="1"/>
              <a:t>care,play</a:t>
            </a:r>
            <a:r>
              <a:rPr lang="en-US" sz="1600"/>
              <a:t> and learning as they make sure children are getting the best outcome from care </a:t>
            </a:r>
            <a:r>
              <a:rPr lang="en-US" sz="1600" err="1"/>
              <a:t>services,as</a:t>
            </a:r>
            <a:r>
              <a:rPr lang="en-US" sz="1600"/>
              <a:t> they make sure the </a:t>
            </a:r>
            <a:r>
              <a:rPr lang="en-US" sz="1600" err="1"/>
              <a:t>envrionments</a:t>
            </a:r>
            <a:r>
              <a:rPr lang="en-US" sz="1600"/>
              <a:t> are </a:t>
            </a:r>
            <a:r>
              <a:rPr lang="en-US" sz="1600" err="1"/>
              <a:t>healthy,clean</a:t>
            </a:r>
            <a:r>
              <a:rPr lang="en-US" sz="1600"/>
              <a:t> and suitable for </a:t>
            </a:r>
            <a:r>
              <a:rPr lang="en-US" sz="1600" err="1"/>
              <a:t>children.They</a:t>
            </a:r>
            <a:r>
              <a:rPr lang="en-US" sz="1600"/>
              <a:t> also make sure children are still learning while being cared </a:t>
            </a:r>
            <a:r>
              <a:rPr lang="en-US" sz="1600" err="1"/>
              <a:t>for,The</a:t>
            </a:r>
            <a:r>
              <a:rPr lang="en-US" sz="1600"/>
              <a:t> Care inspectorate </a:t>
            </a:r>
            <a:r>
              <a:rPr lang="en-US" sz="1600" err="1"/>
              <a:t>wales</a:t>
            </a:r>
            <a:r>
              <a:rPr lang="en-US" sz="1600"/>
              <a:t> also make sure the staff members are safe to be looking after the children to ensure their is no danger of </a:t>
            </a:r>
            <a:r>
              <a:rPr lang="en-US" sz="1600" err="1"/>
              <a:t>harm,they</a:t>
            </a:r>
            <a:r>
              <a:rPr lang="en-US" sz="1600"/>
              <a:t> also ensure the children are getting </a:t>
            </a:r>
            <a:r>
              <a:rPr lang="en-US" sz="1600" err="1"/>
              <a:t>postive</a:t>
            </a:r>
            <a:r>
              <a:rPr lang="en-US" sz="1600"/>
              <a:t> amounts of play and are that staff </a:t>
            </a:r>
            <a:r>
              <a:rPr lang="en-US" sz="1600" err="1"/>
              <a:t>memebers</a:t>
            </a:r>
            <a:r>
              <a:rPr lang="en-US" sz="1600"/>
              <a:t> encourage and join in with play as it is a vital step in </a:t>
            </a:r>
            <a:r>
              <a:rPr lang="en-US" sz="1600" err="1"/>
              <a:t>development.The</a:t>
            </a:r>
            <a:r>
              <a:rPr lang="en-US" sz="1600"/>
              <a:t> Care inspectorate Wales also check children are being fed </a:t>
            </a:r>
            <a:r>
              <a:rPr lang="en-US" sz="1600" err="1"/>
              <a:t>nutritous</a:t>
            </a:r>
            <a:r>
              <a:rPr lang="en-US" sz="1600"/>
              <a:t> healthy meals , having regular nappy changes are that they are cleaned well and have a good routine within a </a:t>
            </a:r>
            <a:r>
              <a:rPr lang="en-US" sz="1600" err="1"/>
              <a:t>setting.Care</a:t>
            </a:r>
            <a:r>
              <a:rPr lang="en-US" sz="1600"/>
              <a:t> </a:t>
            </a:r>
            <a:r>
              <a:rPr lang="en-US" sz="1600" err="1"/>
              <a:t>inspctorate</a:t>
            </a:r>
            <a:r>
              <a:rPr lang="en-US" sz="1600"/>
              <a:t> </a:t>
            </a:r>
            <a:r>
              <a:rPr lang="en-US" sz="1600" err="1"/>
              <a:t>wales</a:t>
            </a:r>
            <a:r>
              <a:rPr lang="en-US" sz="1600"/>
              <a:t> also support positive impacts by giving settings </a:t>
            </a:r>
            <a:r>
              <a:rPr lang="en-US" sz="1600" err="1"/>
              <a:t>adivce</a:t>
            </a:r>
            <a:r>
              <a:rPr lang="en-US" sz="1600"/>
              <a:t> on improvement so they can develop more to give the best outcome for the </a:t>
            </a:r>
            <a:r>
              <a:rPr lang="en-US" sz="1600" err="1"/>
              <a:t>children.Care</a:t>
            </a:r>
            <a:r>
              <a:rPr lang="en-US" sz="1600"/>
              <a:t> inspectorate </a:t>
            </a:r>
            <a:r>
              <a:rPr lang="en-US" sz="1600" err="1"/>
              <a:t>wales</a:t>
            </a:r>
            <a:r>
              <a:rPr lang="en-US" sz="1600"/>
              <a:t> give positive impacts as they </a:t>
            </a:r>
            <a:r>
              <a:rPr lang="en-US" sz="1600" err="1"/>
              <a:t>alow</a:t>
            </a:r>
            <a:r>
              <a:rPr lang="en-US" sz="1600"/>
              <a:t> parents to have trust in settings knowing their children are safe while </a:t>
            </a:r>
            <a:r>
              <a:rPr lang="en-US" sz="1600" err="1"/>
              <a:t>gone.They</a:t>
            </a:r>
            <a:r>
              <a:rPr lang="en-US" sz="1600"/>
              <a:t> also make sure that workers are working at the minimal standards they are allowed to or above.</a:t>
            </a:r>
            <a:endParaRPr lang="en-GB" sz="1600"/>
          </a:p>
        </p:txBody>
      </p:sp>
    </p:spTree>
    <p:extLst>
      <p:ext uri="{BB962C8B-B14F-4D97-AF65-F5344CB8AC3E}">
        <p14:creationId xmlns:p14="http://schemas.microsoft.com/office/powerpoint/2010/main" val="4008516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342FF-394E-4350-88FD-6ECC14CFA39F}"/>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5" name="TextBox 4">
            <a:extLst>
              <a:ext uri="{FF2B5EF4-FFF2-40B4-BE49-F238E27FC236}">
                <a16:creationId xmlns:a16="http://schemas.microsoft.com/office/drawing/2014/main" id="{5FAB6B7A-91BB-4A9B-93B6-A84B2C07B852}"/>
              </a:ext>
            </a:extLst>
          </p:cNvPr>
          <p:cNvSpPr txBox="1"/>
          <p:nvPr/>
        </p:nvSpPr>
        <p:spPr>
          <a:xfrm>
            <a:off x="6663249" y="5615756"/>
            <a:ext cx="5489818" cy="461665"/>
          </a:xfrm>
          <a:prstGeom prst="rect">
            <a:avLst/>
          </a:prstGeom>
          <a:noFill/>
        </p:spPr>
        <p:txBody>
          <a:bodyPr wrap="square" rtlCol="0">
            <a:spAutoFit/>
          </a:bodyPr>
          <a:lstStyle/>
          <a:p>
            <a:pPr>
              <a:defRPr b="0" i="0"/>
            </a:pPr>
            <a:r>
              <a:rPr lang="1106" sz="2400" b="1" dirty="0">
                <a:solidFill>
                  <a:schemeClr val="bg1"/>
                </a:solidFill>
                <a:hlinkClick r:id="rId2">
                  <a:extLst>
                    <a:ext uri="{A12FA001-AC4F-418D-AE19-62706E023703}">
                      <ahyp:hlinkClr xmlns:ahyp="http://schemas.microsoft.com/office/drawing/2018/hyperlinkcolor" val="tx"/>
                    </a:ext>
                  </a:extLst>
                </a:hlinkClick>
              </a:rPr>
              <a:t>Adolygiad Arholiad Ar-lein (AAA)</a:t>
            </a:r>
            <a:endParaRPr lang="en-GB" sz="2400" b="1" dirty="0">
              <a:solidFill>
                <a:schemeClr val="bg1"/>
              </a:solidFill>
            </a:endParaRPr>
          </a:p>
        </p:txBody>
      </p:sp>
      <p:pic>
        <p:nvPicPr>
          <p:cNvPr id="6" name="Picture 5">
            <a:extLst>
              <a:ext uri="{FF2B5EF4-FFF2-40B4-BE49-F238E27FC236}">
                <a16:creationId xmlns:a16="http://schemas.microsoft.com/office/drawing/2014/main" id="{CB85E36B-1987-4759-A18C-97018CCD31A4}"/>
              </a:ext>
            </a:extLst>
          </p:cNvPr>
          <p:cNvPicPr>
            <a:picLocks noChangeAspect="1"/>
          </p:cNvPicPr>
          <p:nvPr/>
        </p:nvPicPr>
        <p:blipFill>
          <a:blip r:embed="rId3"/>
          <a:stretch>
            <a:fillRect/>
          </a:stretch>
        </p:blipFill>
        <p:spPr>
          <a:xfrm>
            <a:off x="7241830" y="1743310"/>
            <a:ext cx="3807976" cy="3371380"/>
          </a:xfrm>
          <a:prstGeom prst="rect">
            <a:avLst/>
          </a:prstGeom>
          <a:effectLst/>
        </p:spPr>
      </p:pic>
      <p:sp>
        <p:nvSpPr>
          <p:cNvPr id="7" name="Title 2">
            <a:extLst>
              <a:ext uri="{FF2B5EF4-FFF2-40B4-BE49-F238E27FC236}">
                <a16:creationId xmlns:a16="http://schemas.microsoft.com/office/drawing/2014/main" id="{5A158822-ED35-49C8-991A-402C16B61355}"/>
              </a:ext>
            </a:extLst>
          </p:cNvPr>
          <p:cNvSpPr txBox="1">
            <a:spLocks/>
          </p:cNvSpPr>
          <p:nvPr/>
        </p:nvSpPr>
        <p:spPr>
          <a:xfrm>
            <a:off x="271380" y="249478"/>
            <a:ext cx="850250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Uned 330: Egwyddorion a Damcaniaethau sy'n Dylanwadu ar Ofal, Chwarae, Dysgu a Datblygiad Plant yn yr 21ain Ganrif yng Nghymru </a:t>
            </a:r>
            <a:endParaRPr lang="en-US" sz="1800" dirty="0"/>
          </a:p>
          <a:p>
            <a:endParaRPr lang="en-US" sz="1800" dirty="0"/>
          </a:p>
        </p:txBody>
      </p:sp>
      <p:pic>
        <p:nvPicPr>
          <p:cNvPr id="8" name="Picture 7">
            <a:extLst>
              <a:ext uri="{FF2B5EF4-FFF2-40B4-BE49-F238E27FC236}">
                <a16:creationId xmlns:a16="http://schemas.microsoft.com/office/drawing/2014/main" id="{26E72BE3-C1F2-CD81-E7D7-4DB835523043}"/>
              </a:ext>
            </a:extLst>
          </p:cNvPr>
          <p:cNvPicPr>
            <a:picLocks noChangeAspect="1"/>
          </p:cNvPicPr>
          <p:nvPr/>
        </p:nvPicPr>
        <p:blipFill>
          <a:blip r:embed="rId4"/>
          <a:stretch>
            <a:fillRect/>
          </a:stretch>
        </p:blipFill>
        <p:spPr>
          <a:xfrm>
            <a:off x="1194746" y="1061544"/>
            <a:ext cx="3969531" cy="5617779"/>
          </a:xfrm>
          <a:prstGeom prst="rect">
            <a:avLst/>
          </a:prstGeom>
        </p:spPr>
      </p:pic>
    </p:spTree>
    <p:extLst>
      <p:ext uri="{BB962C8B-B14F-4D97-AF65-F5344CB8AC3E}">
        <p14:creationId xmlns:p14="http://schemas.microsoft.com/office/powerpoint/2010/main" val="615801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2(b) </a:t>
            </a:r>
            <a:r>
              <a:rPr lang="1106" sz="1800"/>
              <a:t>a'r cynllun marcio </a:t>
            </a:r>
            <a:endParaRPr lang="en-GB" sz="1800"/>
          </a:p>
        </p:txBody>
      </p:sp>
      <p:sp>
        <p:nvSpPr>
          <p:cNvPr id="25" name="TextBox 24">
            <a:extLst>
              <a:ext uri="{FF2B5EF4-FFF2-40B4-BE49-F238E27FC236}">
                <a16:creationId xmlns:a16="http://schemas.microsoft.com/office/drawing/2014/main" id="{0E46DCE2-3062-37C1-AB9B-D8791BEB24D8}"/>
              </a:ext>
            </a:extLst>
          </p:cNvPr>
          <p:cNvSpPr txBox="1"/>
          <p:nvPr/>
        </p:nvSpPr>
        <p:spPr>
          <a:xfrm>
            <a:off x="6457950" y="117344"/>
            <a:ext cx="2914650" cy="738664"/>
          </a:xfrm>
          <a:prstGeom prst="rect">
            <a:avLst/>
          </a:prstGeom>
          <a:noFill/>
        </p:spPr>
        <p:txBody>
          <a:bodyPr wrap="square">
            <a:spAutoFit/>
          </a:bodyPr>
          <a:lstStyle/>
          <a:p>
            <a:r>
              <a:rPr lang="en-GB" sz="1400" err="1">
                <a:solidFill>
                  <a:schemeClr val="accent1"/>
                </a:solidFill>
              </a:rPr>
              <a:t>Berfau</a:t>
            </a:r>
            <a:r>
              <a:rPr lang="en-GB" sz="1400">
                <a:solidFill>
                  <a:schemeClr val="accent1"/>
                </a:solidFill>
              </a:rPr>
              <a:t> </a:t>
            </a:r>
            <a:r>
              <a:rPr lang="en-GB" sz="1400" err="1">
                <a:solidFill>
                  <a:schemeClr val="accent1"/>
                </a:solidFill>
              </a:rPr>
              <a:t>Gorchymyn</a:t>
            </a:r>
            <a:r>
              <a:rPr lang="en-US" sz="1400">
                <a:solidFill>
                  <a:schemeClr val="accent1"/>
                </a:solidFill>
              </a:rPr>
              <a:t>: </a:t>
            </a:r>
            <a:r>
              <a:rPr lang="en-GB" sz="1400" b="1" i="1" err="1">
                <a:solidFill>
                  <a:srgbClr val="0070C0"/>
                </a:solidFill>
              </a:rPr>
              <a:t>Disgrifiwch</a:t>
            </a:r>
            <a:r>
              <a:rPr lang="en-GB" sz="1400">
                <a:solidFill>
                  <a:srgbClr val="0070C0"/>
                </a:solidFill>
              </a:rPr>
              <a:t> </a:t>
            </a:r>
            <a:r>
              <a:rPr lang="en-GB" sz="1400" err="1">
                <a:solidFill>
                  <a:srgbClr val="0070C0"/>
                </a:solidFill>
              </a:rPr>
              <a:t>Rhoi</a:t>
            </a:r>
            <a:r>
              <a:rPr lang="en-GB" sz="1400">
                <a:solidFill>
                  <a:srgbClr val="0070C0"/>
                </a:solidFill>
              </a:rPr>
              <a:t> </a:t>
            </a:r>
            <a:r>
              <a:rPr lang="en-GB" sz="1400" err="1">
                <a:solidFill>
                  <a:srgbClr val="0070C0"/>
                </a:solidFill>
              </a:rPr>
              <a:t>nodweddion</a:t>
            </a:r>
            <a:r>
              <a:rPr lang="en-GB" sz="1400">
                <a:solidFill>
                  <a:srgbClr val="0070C0"/>
                </a:solidFill>
              </a:rPr>
              <a:t>/</a:t>
            </a:r>
            <a:r>
              <a:rPr lang="en-GB" sz="1400" err="1">
                <a:solidFill>
                  <a:srgbClr val="0070C0"/>
                </a:solidFill>
              </a:rPr>
              <a:t>prif</a:t>
            </a:r>
            <a:r>
              <a:rPr lang="en-GB" sz="1400">
                <a:solidFill>
                  <a:srgbClr val="0070C0"/>
                </a:solidFill>
              </a:rPr>
              <a:t> </a:t>
            </a:r>
            <a:r>
              <a:rPr lang="en-GB" sz="1400" err="1">
                <a:solidFill>
                  <a:srgbClr val="0070C0"/>
                </a:solidFill>
              </a:rPr>
              <a:t>nodweddion</a:t>
            </a:r>
            <a:r>
              <a:rPr lang="en-GB" sz="1400">
                <a:solidFill>
                  <a:srgbClr val="0070C0"/>
                </a:solidFill>
              </a:rPr>
              <a:t> neu </a:t>
            </a:r>
            <a:r>
              <a:rPr lang="en-GB" sz="1400" err="1">
                <a:solidFill>
                  <a:srgbClr val="0070C0"/>
                </a:solidFill>
              </a:rPr>
              <a:t>ddisgrifiad</a:t>
            </a:r>
            <a:r>
              <a:rPr lang="en-GB" sz="1400">
                <a:solidFill>
                  <a:srgbClr val="0070C0"/>
                </a:solidFill>
              </a:rPr>
              <a:t> </a:t>
            </a:r>
            <a:r>
              <a:rPr lang="en-GB" sz="1400" err="1">
                <a:solidFill>
                  <a:srgbClr val="0070C0"/>
                </a:solidFill>
              </a:rPr>
              <a:t>cryno</a:t>
            </a:r>
            <a:endParaRPr lang="en-GB" sz="1400">
              <a:solidFill>
                <a:srgbClr val="0070C0"/>
              </a:solidFill>
              <a:highlight>
                <a:srgbClr val="FFFF00"/>
              </a:highlight>
            </a:endParaRPr>
          </a:p>
        </p:txBody>
      </p:sp>
      <p:sp>
        <p:nvSpPr>
          <p:cNvPr id="10" name="TextBox 9">
            <a:extLst>
              <a:ext uri="{FF2B5EF4-FFF2-40B4-BE49-F238E27FC236}">
                <a16:creationId xmlns:a16="http://schemas.microsoft.com/office/drawing/2014/main" id="{EE749623-A19C-8572-4C22-AD39861098D5}"/>
              </a:ext>
            </a:extLst>
          </p:cNvPr>
          <p:cNvSpPr txBox="1"/>
          <p:nvPr/>
        </p:nvSpPr>
        <p:spPr>
          <a:xfrm>
            <a:off x="6402707" y="970800"/>
            <a:ext cx="5524626" cy="5863144"/>
          </a:xfrm>
          <a:prstGeom prst="rect">
            <a:avLst/>
          </a:prstGeom>
          <a:noFill/>
        </p:spPr>
        <p:txBody>
          <a:bodyPr wrap="square">
            <a:spAutoFit/>
          </a:bodyPr>
          <a:lstStyle/>
          <a:p>
            <a:r>
              <a:rPr lang="cy-GB" sz="1100">
                <a:solidFill>
                  <a:srgbClr val="000000"/>
                </a:solidFill>
                <a:effectLst/>
                <a:latin typeface="Arial" panose="020B0604020202020204" pitchFamily="34" charset="0"/>
                <a:ea typeface="Times New Roman" panose="02020603050405020304" pitchFamily="18" charset="0"/>
              </a:rPr>
              <a:t>Gall yr ateb gyfeirio at y canlynol: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Mae ACEs yn acronym sy'n cael ei ddefnyddio i ddisgrifio amrywiaeth eang o Brofiadau Niweidiol yn ystod Plentyndod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Mae plant neu bobl ifanc wedi wynebu profiadau negyddol / llawn straen / trawmatig</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Profiad / digwyddiad trawmatig</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Effaith barhaol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Digwyddiad neu brofiad sy'n achosi trawma meddyliol ac emosiynol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Achosi straen gwenwyn i feddwl y plentyn sy'n datblygu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Effeithio ar lesiant y plentyn</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Gall profiadau a digwyddiadau negyddol effeithio'n barhaol ar fywydau pobl.</a:t>
            </a:r>
            <a:endParaRPr lang="en-GB" sz="12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a:solidFill>
                  <a:srgbClr val="000000"/>
                </a:solidFill>
                <a:effectLst/>
                <a:latin typeface="Arial" panose="020B0604020202020204" pitchFamily="34" charset="0"/>
                <a:ea typeface="Times New Roman" panose="02020603050405020304" pitchFamily="18" charset="0"/>
              </a:rPr>
              <a:t>Gall y profiadau hyn gynnwys: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Cam-drin corfforol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Cam-drin rhywiol</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Cam-drin emosiynol </a:t>
            </a: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Esgeuluso / corfforol neu emosiynol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Afiechyd meddwl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Perthynas / aelod o'r teulu yn y carchar neu gysylltiad agos yn cael ei gadw yn y carchar</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Trais yn erbyn aelod o'r teulu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Cam-drin domestig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Camddefnyddio sylweddau yn y cartref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Camweithredu yn y cartref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Rhieni'n gwahanu / ysgaru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Trais yn y gymuned</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Digartrefedd</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Tyfu i fyny mewn cartref lle mae oedolion yn profi problemau iechyd meddwl / defnyddio alcohol/cyffuriau mewn modd sy'n gwneud niwed.</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a:solidFill>
                  <a:srgbClr val="000000"/>
                </a:solidFill>
                <a:effectLst/>
                <a:latin typeface="Arial" panose="020B0604020202020204" pitchFamily="34" charset="0"/>
                <a:ea typeface="Times New Roman" panose="02020603050405020304" pitchFamily="18" charset="0"/>
              </a:rPr>
              <a:t>Nid yw’r rhestr hon yn gynhwysfawr. </a:t>
            </a:r>
            <a:endParaRPr lang="en-GB" sz="1100">
              <a:effectLst/>
              <a:latin typeface="Times New Roman" panose="02020603050405020304" pitchFamily="18" charset="0"/>
              <a:ea typeface="Times New Roman" panose="02020603050405020304" pitchFamily="18" charset="0"/>
            </a:endParaRPr>
          </a:p>
          <a:p>
            <a:r>
              <a:rPr lang="cy-GB" sz="110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endParaRPr lang="en-GB" sz="110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E8E4FDF9-5A74-6A34-46A2-27B0624706CF}"/>
              </a:ext>
            </a:extLst>
          </p:cNvPr>
          <p:cNvSpPr txBox="1"/>
          <p:nvPr/>
        </p:nvSpPr>
        <p:spPr>
          <a:xfrm>
            <a:off x="282012" y="3971622"/>
            <a:ext cx="5524626" cy="2677656"/>
          </a:xfrm>
          <a:prstGeom prst="rect">
            <a:avLst/>
          </a:prstGeom>
          <a:noFill/>
        </p:spPr>
        <p:txBody>
          <a:bodyPr wrap="square">
            <a:spAutoFit/>
          </a:bodyPr>
          <a:lstStyle/>
          <a:p>
            <a:r>
              <a:rPr lang="cy-GB" sz="1200">
                <a:solidFill>
                  <a:srgbClr val="000000"/>
                </a:solidFill>
                <a:effectLst/>
                <a:latin typeface="Arial" panose="020B0604020202020204" pitchFamily="34" charset="0"/>
                <a:ea typeface="Times New Roman" panose="02020603050405020304" pitchFamily="18" charset="0"/>
              </a:rPr>
              <a:t>Rhowch hyd at </a:t>
            </a:r>
            <a:r>
              <a:rPr lang="cy-GB" sz="1200" b="1">
                <a:solidFill>
                  <a:srgbClr val="000000"/>
                </a:solidFill>
                <a:effectLst/>
                <a:latin typeface="Arial" panose="020B0604020202020204" pitchFamily="34" charset="0"/>
                <a:ea typeface="Times New Roman" panose="02020603050405020304" pitchFamily="18" charset="0"/>
              </a:rPr>
              <a:t>6 marc</a:t>
            </a:r>
            <a:r>
              <a:rPr lang="cy-GB" sz="120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en-GB" sz="1200" b="1">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200" b="1">
                <a:solidFill>
                  <a:srgbClr val="000000"/>
                </a:solidFill>
                <a:effectLst/>
                <a:latin typeface="Arial" panose="020B0604020202020204" pitchFamily="34" charset="0"/>
                <a:ea typeface="Times New Roman" panose="02020603050405020304" pitchFamily="18" charset="0"/>
              </a:rPr>
              <a:t>Rhowch 0 marc </a:t>
            </a:r>
            <a:r>
              <a:rPr lang="cy-GB" sz="1200">
                <a:solidFill>
                  <a:srgbClr val="000000"/>
                </a:solidFill>
                <a:effectLst/>
                <a:latin typeface="Arial" panose="020B0604020202020204" pitchFamily="34" charset="0"/>
                <a:ea typeface="Times New Roman" panose="02020603050405020304" pitchFamily="18" charset="0"/>
              </a:rPr>
              <a:t>am ddisgrifiad nad yw’n haeddu ennill marciau.</a:t>
            </a:r>
            <a:endParaRPr lang="en-GB" sz="1200">
              <a:effectLst/>
              <a:latin typeface="Times New Roman" panose="02020603050405020304" pitchFamily="18" charset="0"/>
              <a:ea typeface="Times New Roman" panose="02020603050405020304" pitchFamily="18" charset="0"/>
            </a:endParaRPr>
          </a:p>
          <a:p>
            <a:r>
              <a:rPr lang="en-GB" sz="120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200" b="1">
                <a:solidFill>
                  <a:srgbClr val="000000"/>
                </a:solidFill>
                <a:effectLst/>
                <a:latin typeface="Arial" panose="020B0604020202020204" pitchFamily="34" charset="0"/>
                <a:ea typeface="Times New Roman" panose="02020603050405020304" pitchFamily="18" charset="0"/>
              </a:rPr>
              <a:t>Rhowch 1-2 farc</a:t>
            </a:r>
            <a:r>
              <a:rPr lang="cy-GB" sz="1200">
                <a:solidFill>
                  <a:srgbClr val="000000"/>
                </a:solidFill>
                <a:effectLst/>
                <a:latin typeface="Arial" panose="020B0604020202020204" pitchFamily="34" charset="0"/>
                <a:ea typeface="Times New Roman" panose="02020603050405020304" pitchFamily="18" charset="0"/>
              </a:rPr>
              <a:t> am ddisgrifiad cyfyngedig sy'n dangos fawr ddim gwybodaeth a dealltwriaeth o ystyr y term Profiadau Niweidiol yn ystod Plentyndod (ACEs).</a:t>
            </a:r>
            <a:endParaRPr lang="en-GB" sz="1200">
              <a:effectLst/>
              <a:latin typeface="Times New Roman" panose="02020603050405020304" pitchFamily="18" charset="0"/>
              <a:ea typeface="Times New Roman" panose="02020603050405020304" pitchFamily="18" charset="0"/>
            </a:endParaRPr>
          </a:p>
          <a:p>
            <a:r>
              <a:rPr lang="en-GB" sz="120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200" b="1">
                <a:solidFill>
                  <a:srgbClr val="000000"/>
                </a:solidFill>
                <a:effectLst/>
                <a:latin typeface="Arial" panose="020B0604020202020204" pitchFamily="34" charset="0"/>
                <a:ea typeface="Times New Roman" panose="02020603050405020304" pitchFamily="18" charset="0"/>
              </a:rPr>
              <a:t>Rhowch 3-4 marc </a:t>
            </a:r>
            <a:r>
              <a:rPr lang="cy-GB" sz="1200">
                <a:solidFill>
                  <a:srgbClr val="000000"/>
                </a:solidFill>
                <a:effectLst/>
                <a:latin typeface="Arial" panose="020B0604020202020204" pitchFamily="34" charset="0"/>
                <a:ea typeface="Times New Roman" panose="02020603050405020304" pitchFamily="18" charset="0"/>
              </a:rPr>
              <a:t>am ddisgrifiad da sy'n dangos rhywfaint o wybodaeth a dealltwriaeth o ystyr y term Profiadau Niweidiol yn ystod Plentyndod (ACEs).</a:t>
            </a:r>
            <a:endParaRPr lang="en-GB" sz="1200">
              <a:effectLst/>
              <a:latin typeface="Times New Roman" panose="02020603050405020304" pitchFamily="18" charset="0"/>
              <a:ea typeface="Times New Roman" panose="02020603050405020304" pitchFamily="18" charset="0"/>
            </a:endParaRPr>
          </a:p>
          <a:p>
            <a:r>
              <a:rPr lang="en-GB" sz="120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200" b="1">
                <a:solidFill>
                  <a:srgbClr val="000000"/>
                </a:solidFill>
                <a:effectLst/>
                <a:latin typeface="Arial" panose="020B0604020202020204" pitchFamily="34" charset="0"/>
                <a:ea typeface="Times New Roman" panose="02020603050405020304" pitchFamily="18" charset="0"/>
              </a:rPr>
              <a:t>Rhowch 5-6 marc </a:t>
            </a:r>
            <a:r>
              <a:rPr lang="cy-GB" sz="1200">
                <a:solidFill>
                  <a:srgbClr val="000000"/>
                </a:solidFill>
                <a:effectLst/>
                <a:latin typeface="Arial" panose="020B0604020202020204" pitchFamily="34" charset="0"/>
                <a:ea typeface="Times New Roman" panose="02020603050405020304" pitchFamily="18" charset="0"/>
              </a:rPr>
              <a:t>am</a:t>
            </a:r>
            <a:r>
              <a:rPr lang="cy-GB" sz="1200" b="1">
                <a:solidFill>
                  <a:srgbClr val="000000"/>
                </a:solidFill>
                <a:effectLst/>
                <a:latin typeface="Arial" panose="020B0604020202020204" pitchFamily="34" charset="0"/>
                <a:ea typeface="Times New Roman" panose="02020603050405020304" pitchFamily="18" charset="0"/>
              </a:rPr>
              <a:t> </a:t>
            </a:r>
            <a:r>
              <a:rPr lang="cy-GB" sz="1200">
                <a:solidFill>
                  <a:srgbClr val="000000"/>
                </a:solidFill>
                <a:effectLst/>
                <a:latin typeface="Arial" panose="020B0604020202020204" pitchFamily="34" charset="0"/>
                <a:ea typeface="Times New Roman" panose="02020603050405020304" pitchFamily="18" charset="0"/>
              </a:rPr>
              <a:t>ddisgrifiad da iawn sy'n dangos gwybodaeth a dealltwriaeth gadarn o ystyr y term Profiadau Niweidiol yn ystod Plentyndod (ACEs).</a:t>
            </a:r>
            <a:endParaRPr lang="en-GB" sz="1200">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C5A603C9-47BF-DCDB-0400-27CDCF201DAD}"/>
              </a:ext>
            </a:extLst>
          </p:cNvPr>
          <p:cNvPicPr>
            <a:picLocks noChangeAspect="1"/>
          </p:cNvPicPr>
          <p:nvPr/>
        </p:nvPicPr>
        <p:blipFill>
          <a:blip r:embed="rId2"/>
          <a:stretch>
            <a:fillRect/>
          </a:stretch>
        </p:blipFill>
        <p:spPr>
          <a:xfrm>
            <a:off x="264667" y="1087777"/>
            <a:ext cx="5276850" cy="381000"/>
          </a:xfrm>
          <a:prstGeom prst="rect">
            <a:avLst/>
          </a:prstGeom>
        </p:spPr>
      </p:pic>
      <p:pic>
        <p:nvPicPr>
          <p:cNvPr id="11" name="Picture 10">
            <a:extLst>
              <a:ext uri="{FF2B5EF4-FFF2-40B4-BE49-F238E27FC236}">
                <a16:creationId xmlns:a16="http://schemas.microsoft.com/office/drawing/2014/main" id="{40AE7584-24FE-F4B0-A955-70B2F0F1AD57}"/>
              </a:ext>
            </a:extLst>
          </p:cNvPr>
          <p:cNvPicPr>
            <a:picLocks noChangeAspect="1"/>
          </p:cNvPicPr>
          <p:nvPr/>
        </p:nvPicPr>
        <p:blipFill>
          <a:blip r:embed="rId3"/>
          <a:stretch>
            <a:fillRect/>
          </a:stretch>
        </p:blipFill>
        <p:spPr>
          <a:xfrm>
            <a:off x="264667" y="1685964"/>
            <a:ext cx="5248275" cy="2124075"/>
          </a:xfrm>
          <a:prstGeom prst="rect">
            <a:avLst/>
          </a:prstGeom>
        </p:spPr>
      </p:pic>
    </p:spTree>
    <p:extLst>
      <p:ext uri="{BB962C8B-B14F-4D97-AF65-F5344CB8AC3E}">
        <p14:creationId xmlns:p14="http://schemas.microsoft.com/office/powerpoint/2010/main" val="756507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2(b) </a:t>
            </a:r>
            <a:r>
              <a:rPr lang="en-GB" sz="1800" err="1"/>
              <a:t>ateb</a:t>
            </a:r>
            <a:r>
              <a:rPr lang="en-GB" sz="1800"/>
              <a:t> </a:t>
            </a:r>
            <a:r>
              <a:rPr lang="en-GB" sz="1800" err="1"/>
              <a:t>yr</a:t>
            </a:r>
            <a:r>
              <a:rPr lang="en-GB" sz="1800"/>
              <a:t> </a:t>
            </a:r>
            <a:r>
              <a:rPr lang="en-GB" sz="1800" err="1"/>
              <a:t>ymgeisydd</a:t>
            </a:r>
            <a:r>
              <a:rPr lang="en-GB" sz="1800"/>
              <a:t> </a:t>
            </a:r>
            <a:r>
              <a:rPr lang="en-GB" sz="1800" err="1"/>
              <a:t>gyda</a:t>
            </a:r>
            <a:r>
              <a:rPr lang="en-GB" sz="1800"/>
              <a:t> </a:t>
            </a:r>
            <a:r>
              <a:rPr lang="en-GB" sz="1800" err="1"/>
              <a:t>sylwadau’r</a:t>
            </a:r>
            <a:r>
              <a:rPr lang="en-GB" sz="1800"/>
              <a:t> </a:t>
            </a:r>
            <a:r>
              <a:rPr lang="en-GB" sz="1800" err="1"/>
              <a:t>Uwch</a:t>
            </a:r>
            <a:r>
              <a:rPr lang="en-GB" sz="1800"/>
              <a:t> </a:t>
            </a:r>
            <a:r>
              <a:rPr lang="en-GB" sz="1800" err="1"/>
              <a:t>Arholwr</a:t>
            </a:r>
            <a:endParaRPr lang="en-GB" sz="180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096001" y="1129553"/>
            <a:ext cx="5794938" cy="5519725"/>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390971" y="1486700"/>
            <a:ext cx="5204997" cy="5078313"/>
          </a:xfrm>
          <a:prstGeom prst="rect">
            <a:avLst/>
          </a:prstGeom>
          <a:noFill/>
        </p:spPr>
        <p:txBody>
          <a:bodyPr wrap="square">
            <a:spAutoFit/>
          </a:bodyPr>
          <a:lstStyle/>
          <a:p>
            <a:r>
              <a:rPr lang="cy-GB" sz="1800" b="1" i="1" kern="120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r>
              <a:rPr lang="cy-GB" sz="1800" i="1" kern="120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r>
              <a:rPr lang="cy-GB" sz="1800" i="1" kern="120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Rhoddodd yr ymateb hwn ddisgrifiad clir a phenodol o Brofiadau Niweidiol yn ystod Plentyndod (Adverse Childhood Experiences: ACEs) a'i ystyr. Mae'r ymateb hwn yn enghraifft o ateb da iawn sy'n dangos lefel dda o wybodaeth a dealltwriaeth.</a:t>
            </a:r>
            <a:r>
              <a:rPr lang="cy-GB" sz="1800" kern="120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 </a:t>
            </a:r>
            <a:r>
              <a:rPr lang="cy-GB" sz="1800" i="1" kern="120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Mae cyfeiriad at feysydd allweddol sy'n cael eu nodi yn y cynllun marcio, ac mae'r ymateb yn mynd i'r afael ag ystyr disgrifiadol ACEs, gyda dealltwriaeth o'r mathau o drawma neu gamdriniaeth y gallai'r profiadau eu cynnwys, yn ogystal </a:t>
            </a:r>
            <a:r>
              <a:rPr lang="cy-GB" sz="1800" i="1" kern="1200">
                <a:solidFill>
                  <a:srgbClr val="4472C4"/>
                </a:solidFill>
                <a:effectLst/>
                <a:latin typeface="Arial" panose="020B0604020202020204" pitchFamily="34" charset="0"/>
                <a:ea typeface="Times New Roman" panose="02020603050405020304" pitchFamily="18" charset="0"/>
              </a:rPr>
              <a:t>â</a:t>
            </a:r>
            <a:r>
              <a:rPr lang="cy-GB" sz="1800" i="1" kern="120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 disgrifiad o'r ystyr a'i effaith ar blant nawr ac yn y dyfodol. </a:t>
            </a:r>
            <a:endParaRPr lang="en-GB" sz="1800">
              <a:effectLst/>
              <a:latin typeface="Times New Roman" panose="02020603050405020304" pitchFamily="18" charset="0"/>
              <a:ea typeface="Times New Roman" panose="02020603050405020304" pitchFamily="18" charset="0"/>
            </a:endParaRPr>
          </a:p>
          <a:p>
            <a:r>
              <a:rPr lang="cy-GB" sz="1800" b="1" i="1" kern="120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Awgrym ar gyfer paratoi at arholiadau</a:t>
            </a:r>
            <a:endParaRPr lang="en-GB" sz="1800">
              <a:effectLst/>
              <a:latin typeface="Times New Roman" panose="02020603050405020304" pitchFamily="18" charset="0"/>
              <a:ea typeface="Times New Roman" panose="02020603050405020304" pitchFamily="18" charset="0"/>
            </a:endParaRPr>
          </a:p>
          <a:p>
            <a:r>
              <a:rPr lang="cy-GB" sz="1800" i="1" kern="120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Gallai'r ymgeisydd fod wedi gwella'i farc drwy esbonio'r pwyntiau a godwyd yn yr ymateb ymhellach.</a:t>
            </a:r>
            <a:r>
              <a:rPr lang="cy-GB" sz="1800" kern="120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 </a:t>
            </a:r>
          </a:p>
          <a:p>
            <a:r>
              <a:rPr lang="cy-GB" sz="1800" b="1" i="1" kern="120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Marciau a roddwyd 5/6</a:t>
            </a:r>
            <a:endParaRPr lang="en-GB" sz="1800">
              <a:effectLst/>
              <a:latin typeface="Times New Roman" panose="02020603050405020304" pitchFamily="18" charset="0"/>
              <a:ea typeface="Times New Roman" panose="02020603050405020304" pitchFamily="18" charset="0"/>
            </a:endParaRPr>
          </a:p>
        </p:txBody>
      </p:sp>
      <p:sp>
        <p:nvSpPr>
          <p:cNvPr id="5" name="TextBox 4">
            <a:extLst>
              <a:ext uri="{FF2B5EF4-FFF2-40B4-BE49-F238E27FC236}">
                <a16:creationId xmlns:a16="http://schemas.microsoft.com/office/drawing/2014/main" id="{60CB01FF-0197-0C56-C692-32EC8A8563E7}"/>
              </a:ext>
            </a:extLst>
          </p:cNvPr>
          <p:cNvSpPr txBox="1"/>
          <p:nvPr/>
        </p:nvSpPr>
        <p:spPr>
          <a:xfrm>
            <a:off x="282012" y="1255868"/>
            <a:ext cx="4937690" cy="5262979"/>
          </a:xfrm>
          <a:prstGeom prst="rect">
            <a:avLst/>
          </a:prstGeom>
          <a:noFill/>
        </p:spPr>
        <p:txBody>
          <a:bodyPr wrap="square">
            <a:spAutoFit/>
          </a:bodyPr>
          <a:lstStyle/>
          <a:p>
            <a:r>
              <a:rPr lang="en-US" sz="1600"/>
              <a:t>Adverse childhood experiences are </a:t>
            </a:r>
            <a:r>
              <a:rPr lang="en-US" sz="1600" err="1"/>
              <a:t>experinces</a:t>
            </a:r>
            <a:r>
              <a:rPr lang="en-US" sz="1600"/>
              <a:t> children in </a:t>
            </a:r>
            <a:r>
              <a:rPr lang="en-US" sz="1600" err="1"/>
              <a:t>adolesence</a:t>
            </a:r>
            <a:r>
              <a:rPr lang="en-US" sz="1600"/>
              <a:t> go though caused by </a:t>
            </a:r>
            <a:r>
              <a:rPr lang="en-US" sz="1600" err="1"/>
              <a:t>anoyne</a:t>
            </a:r>
            <a:r>
              <a:rPr lang="en-US" sz="1600"/>
              <a:t> but mostly someone within the </a:t>
            </a:r>
            <a:r>
              <a:rPr lang="en-US" sz="1600" err="1"/>
              <a:t>childs</a:t>
            </a:r>
            <a:r>
              <a:rPr lang="en-US" sz="1600"/>
              <a:t> family or care </a:t>
            </a:r>
            <a:r>
              <a:rPr lang="en-US" sz="1600" err="1"/>
              <a:t>circle,this</a:t>
            </a:r>
            <a:r>
              <a:rPr lang="en-US" sz="1600"/>
              <a:t> can exist of any types of abuse such </a:t>
            </a:r>
            <a:r>
              <a:rPr lang="en-US" sz="1600" err="1"/>
              <a:t>as,sexual</a:t>
            </a:r>
            <a:r>
              <a:rPr lang="en-US" sz="1600"/>
              <a:t> </a:t>
            </a:r>
            <a:r>
              <a:rPr lang="en-US" sz="1600" err="1"/>
              <a:t>abuse,physical</a:t>
            </a:r>
            <a:r>
              <a:rPr lang="en-US" sz="1600"/>
              <a:t> </a:t>
            </a:r>
            <a:r>
              <a:rPr lang="en-US" sz="1600" err="1"/>
              <a:t>abuse,emotional</a:t>
            </a:r>
            <a:r>
              <a:rPr lang="en-US" sz="1600"/>
              <a:t> </a:t>
            </a:r>
            <a:r>
              <a:rPr lang="en-US" sz="1600" err="1"/>
              <a:t>abuse,domestic</a:t>
            </a:r>
            <a:r>
              <a:rPr lang="en-US" sz="1600"/>
              <a:t> abuse, domestic violence, </a:t>
            </a:r>
            <a:r>
              <a:rPr lang="en-US" sz="1600" err="1"/>
              <a:t>neglect</a:t>
            </a:r>
            <a:r>
              <a:rPr lang="en-US" sz="1600"/>
              <a:t>. If a child </a:t>
            </a:r>
            <a:r>
              <a:rPr lang="en-US" sz="1600" err="1"/>
              <a:t>experinces</a:t>
            </a:r>
            <a:r>
              <a:rPr lang="en-US" sz="1600"/>
              <a:t> any types of these adverse childhood </a:t>
            </a:r>
            <a:r>
              <a:rPr lang="en-US" sz="1600" err="1"/>
              <a:t>experiencs</a:t>
            </a:r>
            <a:r>
              <a:rPr lang="en-US" sz="1600"/>
              <a:t> it could affect them in ways such as not being able to form bonds/friendships meaning they could feel more </a:t>
            </a:r>
            <a:r>
              <a:rPr lang="en-US" sz="1600" err="1"/>
              <a:t>lonley,a</a:t>
            </a:r>
            <a:r>
              <a:rPr lang="en-US" sz="1600"/>
              <a:t> child may </a:t>
            </a:r>
            <a:r>
              <a:rPr lang="en-US" sz="1600" err="1"/>
              <a:t>develope</a:t>
            </a:r>
            <a:r>
              <a:rPr lang="en-US" sz="1600"/>
              <a:t> </a:t>
            </a:r>
            <a:r>
              <a:rPr lang="en-US" sz="1600" err="1"/>
              <a:t>anxiey,depression</a:t>
            </a:r>
            <a:r>
              <a:rPr lang="en-US" sz="1600"/>
              <a:t> or eating </a:t>
            </a:r>
            <a:r>
              <a:rPr lang="en-US" sz="1600" err="1"/>
              <a:t>disorders,a</a:t>
            </a:r>
            <a:r>
              <a:rPr lang="en-US" sz="1600"/>
              <a:t> child may isolate </a:t>
            </a:r>
            <a:r>
              <a:rPr lang="en-US" sz="1600" err="1"/>
              <a:t>themselfs</a:t>
            </a:r>
            <a:r>
              <a:rPr lang="en-US" sz="1600"/>
              <a:t> from </a:t>
            </a:r>
            <a:r>
              <a:rPr lang="en-US" sz="1600" err="1"/>
              <a:t>others.A</a:t>
            </a:r>
            <a:r>
              <a:rPr lang="en-US" sz="1600"/>
              <a:t> child could develop ALN such as a selective </a:t>
            </a:r>
            <a:r>
              <a:rPr lang="en-US" sz="1600" err="1"/>
              <a:t>mute.A</a:t>
            </a:r>
            <a:r>
              <a:rPr lang="en-US" sz="1600"/>
              <a:t> </a:t>
            </a:r>
            <a:r>
              <a:rPr lang="en-US" sz="1600" err="1"/>
              <a:t>childs</a:t>
            </a:r>
            <a:r>
              <a:rPr lang="en-US" sz="1600"/>
              <a:t> future may be affects by adverse childhood </a:t>
            </a:r>
            <a:r>
              <a:rPr lang="en-US" sz="1600" err="1"/>
              <a:t>experinces</a:t>
            </a:r>
            <a:r>
              <a:rPr lang="en-US" sz="1600"/>
              <a:t> as of not being able to attend school as of not feeling safe or not being able to concentrate worrying about things at home a child may have low self - confidence and </a:t>
            </a:r>
            <a:r>
              <a:rPr lang="en-US" sz="1600" err="1"/>
              <a:t>steem.Adverse</a:t>
            </a:r>
            <a:r>
              <a:rPr lang="en-US" sz="1600"/>
              <a:t> childhood experiences affect all children </a:t>
            </a:r>
            <a:r>
              <a:rPr lang="en-US" sz="1600" err="1"/>
              <a:t>differenrlty</a:t>
            </a:r>
            <a:r>
              <a:rPr lang="en-US" sz="1600"/>
              <a:t> by affect them </a:t>
            </a:r>
            <a:r>
              <a:rPr lang="en-US" sz="1600" err="1"/>
              <a:t>hugly</a:t>
            </a:r>
            <a:r>
              <a:rPr lang="en-US" sz="1600"/>
              <a:t> from </a:t>
            </a:r>
            <a:r>
              <a:rPr lang="en-US" sz="1600" err="1"/>
              <a:t>adolesnece</a:t>
            </a:r>
            <a:r>
              <a:rPr lang="en-US" sz="1600"/>
              <a:t> al the way through </a:t>
            </a:r>
            <a:r>
              <a:rPr lang="en-US" sz="1600" err="1"/>
              <a:t>theri</a:t>
            </a:r>
            <a:r>
              <a:rPr lang="en-US" sz="1600"/>
              <a:t> life as it can be traumatic.</a:t>
            </a:r>
            <a:endParaRPr lang="en-GB" sz="1600"/>
          </a:p>
        </p:txBody>
      </p:sp>
    </p:spTree>
    <p:extLst>
      <p:ext uri="{BB962C8B-B14F-4D97-AF65-F5344CB8AC3E}">
        <p14:creationId xmlns:p14="http://schemas.microsoft.com/office/powerpoint/2010/main" val="2178182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3(b) </a:t>
            </a:r>
            <a:r>
              <a:rPr lang="1106" sz="1800"/>
              <a:t>a'r cynllun marcio </a:t>
            </a:r>
            <a:endParaRPr lang="en-GB" sz="1800"/>
          </a:p>
        </p:txBody>
      </p:sp>
      <p:sp>
        <p:nvSpPr>
          <p:cNvPr id="25" name="TextBox 24">
            <a:extLst>
              <a:ext uri="{FF2B5EF4-FFF2-40B4-BE49-F238E27FC236}">
                <a16:creationId xmlns:a16="http://schemas.microsoft.com/office/drawing/2014/main" id="{0E46DCE2-3062-37C1-AB9B-D8791BEB24D8}"/>
              </a:ext>
            </a:extLst>
          </p:cNvPr>
          <p:cNvSpPr txBox="1"/>
          <p:nvPr/>
        </p:nvSpPr>
        <p:spPr>
          <a:xfrm>
            <a:off x="6425558" y="117344"/>
            <a:ext cx="3169379" cy="738664"/>
          </a:xfrm>
          <a:prstGeom prst="rect">
            <a:avLst/>
          </a:prstGeom>
          <a:noFill/>
        </p:spPr>
        <p:txBody>
          <a:bodyPr wrap="square">
            <a:spAutoFit/>
          </a:bodyPr>
          <a:lstStyle/>
          <a:p>
            <a:r>
              <a:rPr lang="en-GB" sz="1400" err="1">
                <a:solidFill>
                  <a:schemeClr val="accent1"/>
                </a:solidFill>
              </a:rPr>
              <a:t>Berfau</a:t>
            </a:r>
            <a:r>
              <a:rPr lang="en-GB" sz="1400">
                <a:solidFill>
                  <a:schemeClr val="accent1"/>
                </a:solidFill>
              </a:rPr>
              <a:t> </a:t>
            </a:r>
            <a:r>
              <a:rPr lang="en-GB" sz="1400" err="1">
                <a:solidFill>
                  <a:schemeClr val="accent1"/>
                </a:solidFill>
              </a:rPr>
              <a:t>Gorchymyn</a:t>
            </a:r>
            <a:r>
              <a:rPr lang="en-US" sz="1400">
                <a:solidFill>
                  <a:schemeClr val="accent1"/>
                </a:solidFill>
              </a:rPr>
              <a:t>: </a:t>
            </a:r>
            <a:r>
              <a:rPr lang="en-GB" sz="1400" b="1" i="1" err="1">
                <a:solidFill>
                  <a:srgbClr val="0070C0"/>
                </a:solidFill>
              </a:rPr>
              <a:t>Amlinellwch</a:t>
            </a:r>
            <a:r>
              <a:rPr lang="en-GB" sz="1400">
                <a:solidFill>
                  <a:srgbClr val="0070C0"/>
                </a:solidFill>
              </a:rPr>
              <a:t> </a:t>
            </a:r>
            <a:r>
              <a:rPr lang="en-GB" sz="1400" err="1">
                <a:solidFill>
                  <a:srgbClr val="0070C0"/>
                </a:solidFill>
              </a:rPr>
              <a:t>Amlinellu'r</a:t>
            </a:r>
            <a:r>
              <a:rPr lang="en-GB" sz="1400">
                <a:solidFill>
                  <a:srgbClr val="0070C0"/>
                </a:solidFill>
              </a:rPr>
              <a:t> </a:t>
            </a:r>
            <a:r>
              <a:rPr lang="en-GB" sz="1400" err="1">
                <a:solidFill>
                  <a:srgbClr val="0070C0"/>
                </a:solidFill>
              </a:rPr>
              <a:t>prif</a:t>
            </a:r>
            <a:r>
              <a:rPr lang="en-GB" sz="1400">
                <a:solidFill>
                  <a:srgbClr val="0070C0"/>
                </a:solidFill>
              </a:rPr>
              <a:t> </a:t>
            </a:r>
            <a:r>
              <a:rPr lang="en-GB" sz="1400" err="1">
                <a:solidFill>
                  <a:srgbClr val="0070C0"/>
                </a:solidFill>
              </a:rPr>
              <a:t>bwyntiau</a:t>
            </a:r>
            <a:r>
              <a:rPr lang="en-GB" sz="1400">
                <a:solidFill>
                  <a:srgbClr val="0070C0"/>
                </a:solidFill>
              </a:rPr>
              <a:t>/</a:t>
            </a:r>
            <a:r>
              <a:rPr lang="en-GB" sz="1400" err="1">
                <a:solidFill>
                  <a:srgbClr val="0070C0"/>
                </a:solidFill>
              </a:rPr>
              <a:t>rhoi</a:t>
            </a:r>
            <a:r>
              <a:rPr lang="en-GB" sz="1400">
                <a:solidFill>
                  <a:srgbClr val="0070C0"/>
                </a:solidFill>
              </a:rPr>
              <a:t> </a:t>
            </a:r>
            <a:r>
              <a:rPr lang="en-GB" sz="1400" err="1">
                <a:solidFill>
                  <a:srgbClr val="0070C0"/>
                </a:solidFill>
              </a:rPr>
              <a:t>disgrifiad</a:t>
            </a:r>
            <a:r>
              <a:rPr lang="en-GB" sz="1400">
                <a:solidFill>
                  <a:srgbClr val="0070C0"/>
                </a:solidFill>
              </a:rPr>
              <a:t> </a:t>
            </a:r>
            <a:r>
              <a:rPr lang="en-GB" sz="1400" err="1">
                <a:solidFill>
                  <a:srgbClr val="0070C0"/>
                </a:solidFill>
              </a:rPr>
              <a:t>cryno</a:t>
            </a:r>
            <a:r>
              <a:rPr lang="en-GB" sz="1400">
                <a:solidFill>
                  <a:srgbClr val="0070C0"/>
                </a:solidFill>
              </a:rPr>
              <a:t> neu </a:t>
            </a:r>
            <a:r>
              <a:rPr lang="en-GB" sz="1400" err="1">
                <a:solidFill>
                  <a:srgbClr val="0070C0"/>
                </a:solidFill>
              </a:rPr>
              <a:t>brif</a:t>
            </a:r>
            <a:r>
              <a:rPr lang="en-GB" sz="1400">
                <a:solidFill>
                  <a:srgbClr val="0070C0"/>
                </a:solidFill>
              </a:rPr>
              <a:t> </a:t>
            </a:r>
            <a:r>
              <a:rPr lang="en-GB" sz="1400" err="1">
                <a:solidFill>
                  <a:srgbClr val="0070C0"/>
                </a:solidFill>
              </a:rPr>
              <a:t>nodweddion</a:t>
            </a:r>
            <a:r>
              <a:rPr lang="en-GB" sz="1400">
                <a:solidFill>
                  <a:srgbClr val="0070C0"/>
                </a:solidFill>
              </a:rPr>
              <a:t> </a:t>
            </a:r>
            <a:endParaRPr lang="en-GB" sz="1400">
              <a:solidFill>
                <a:srgbClr val="0070C0"/>
              </a:solidFill>
              <a:highlight>
                <a:srgbClr val="FFFF00"/>
              </a:highlight>
            </a:endParaRPr>
          </a:p>
        </p:txBody>
      </p:sp>
      <p:sp>
        <p:nvSpPr>
          <p:cNvPr id="14" name="TextBox 13">
            <a:extLst>
              <a:ext uri="{FF2B5EF4-FFF2-40B4-BE49-F238E27FC236}">
                <a16:creationId xmlns:a16="http://schemas.microsoft.com/office/drawing/2014/main" id="{AB41EEB7-56D7-0C3B-59F2-B50DA295227C}"/>
              </a:ext>
            </a:extLst>
          </p:cNvPr>
          <p:cNvSpPr txBox="1"/>
          <p:nvPr/>
        </p:nvSpPr>
        <p:spPr>
          <a:xfrm>
            <a:off x="6306208" y="1002148"/>
            <a:ext cx="5808482" cy="6029856"/>
          </a:xfrm>
          <a:prstGeom prst="rect">
            <a:avLst/>
          </a:prstGeom>
          <a:noFill/>
        </p:spPr>
        <p:txBody>
          <a:bodyPr wrap="square">
            <a:spAutoFit/>
          </a:bodyPr>
          <a:lstStyle/>
          <a:p>
            <a:pPr>
              <a:spcAft>
                <a:spcPts val="1125"/>
              </a:spcAft>
            </a:pPr>
            <a:r>
              <a:rPr lang="en-GB" sz="1050" b="1">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Mae'r ymwelydd iechyd yn asesu a oes angen cefnogaeth ychwanegol ar y plentyn a/neu'r teulu, neu a oes angen iddyn nhw fynd i'r afael â meysydd pryder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 gwasanaeth ymweliadau iechyd Cymru yn gweithio mewn partneriaeth i ddatblygu Adnodd Asesu Gwydnwch Teuluol (FRAIT) gan Ymwelwyr Iechyd Cymru gyfan sydd wedi'i ddilysu'n llawn e.e. nodi anghenion ychwanegol / nodi pryderon diogelu posibl / ymyriadau i adolygu a gwerthuso cynnydd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Gweithio gyda theuluoedd i gefnogi'r cysylltiadau sgrinio cyffredinol e.e. sgrinio / imiwneiddio / monitro a chefnogi datblygiad plant</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 ymwelwyr iechyd yn darparu gwasanaeth ymweld wedi'i dargedu e.e. ar gyfer mam sy'n disgwyl ei babi cyntaf / cefnogaeth ar gyfer anawsterau dysgu / pryderon diogelu / materion emosiynol/iechyd meddwl / pryderon yn ystod beichiogrwydd / cyflyrau meddygol plentyn heb ei eni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Asesiadau twf / datblygiad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Cyngor am ddiddyfnu a'r babi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Asesu gwydnwch teuluol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Asesu iechyd meddwl y fam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Cefnogaeth o ran beichiogrwydd lluosog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Trafod / asesu disgwyliadau rhieni a pharatoi ar gyfer bod yn rhieni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Pennu lefel yr ymyriad i gefnogi'r teulu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Cefnogi'r teulu o ran iechyd ac ymddygiadau iechyd / hybu iechyd allweddol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Hybu ymlyniad diogel a bondio rhwng y rhiant/gofalwr a'i fabi</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 ymwelwyr iechyd yn trafod cerrig milltir datblygiadol disgwyliedig / helpu i reoli llesiant y babi / rheoli mân afiechydon / atal damweiniau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 ymwelwyr iechyd yn cefnogi'r teulu/gofalwyr o ran negeseuon iechyd allweddol e.e. bwydo / iechyd deintyddol / fitaminau cychwyn iach / maeth iach a hybu datblygiad y babi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 ymwelwyr iechyd yn trafod ac yn cefnogi blaenoriaethau iechyd cyhoeddus allweddol fel eu bod yn cael eu bodloni drwy ddarparu cefnogaeth a chyngor ar wahanol feysydd allweddol, gan gynnwys: cyngor deietegol / stopio ysmygu / iechyd deintyddol / chwarae / golwg / rhaglen imiwneiddio plant / paratoi ar gyfer bod yn barod i fynd i'r ysgol a hybu diogelwch yn y cartref a'r gymuned. </a:t>
            </a:r>
            <a:endParaRPr lang="en-GB" sz="1200">
              <a:effectLst/>
              <a:latin typeface="Times New Roman" panose="02020603050405020304" pitchFamily="18" charset="0"/>
              <a:ea typeface="Times New Roman" panose="02020603050405020304" pitchFamily="18" charset="0"/>
            </a:endParaRPr>
          </a:p>
          <a:p>
            <a:pPr>
              <a:spcAft>
                <a:spcPts val="1125"/>
              </a:spcAft>
            </a:pPr>
            <a:r>
              <a:rPr lang="en-GB" sz="105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050">
                <a:solidFill>
                  <a:srgbClr val="000000"/>
                </a:solidFill>
                <a:effectLst/>
                <a:latin typeface="Arial" panose="020B0604020202020204" pitchFamily="34" charset="0"/>
                <a:ea typeface="Times New Roman" panose="02020603050405020304" pitchFamily="18" charset="0"/>
              </a:rPr>
              <a:t>Nid yw’r rhestr hon yn gynhwysfawr. </a:t>
            </a:r>
            <a:br>
              <a:rPr lang="cy-GB" sz="1050">
                <a:solidFill>
                  <a:srgbClr val="000000"/>
                </a:solidFill>
                <a:effectLst/>
                <a:latin typeface="Arial" panose="020B0604020202020204" pitchFamily="34" charset="0"/>
                <a:ea typeface="Times New Roman" panose="02020603050405020304" pitchFamily="18" charset="0"/>
              </a:rPr>
            </a:br>
            <a:r>
              <a:rPr lang="cy-GB" sz="105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200">
              <a:effectLst/>
              <a:latin typeface="Times New Roman" panose="02020603050405020304" pitchFamily="18" charset="0"/>
              <a:ea typeface="Times New Roman" panose="02020603050405020304" pitchFamily="18" charset="0"/>
            </a:endParaRPr>
          </a:p>
          <a:p>
            <a:pPr>
              <a:spcAft>
                <a:spcPts val="1125"/>
              </a:spcAft>
            </a:pPr>
            <a:endParaRPr lang="en-GB" sz="1050">
              <a:effectLst/>
              <a:latin typeface="Times New Roman" panose="02020603050405020304" pitchFamily="18" charset="0"/>
              <a:ea typeface="Times New Roman" panose="02020603050405020304" pitchFamily="18" charset="0"/>
            </a:endParaRPr>
          </a:p>
        </p:txBody>
      </p:sp>
      <p:sp>
        <p:nvSpPr>
          <p:cNvPr id="16" name="TextBox 15">
            <a:extLst>
              <a:ext uri="{FF2B5EF4-FFF2-40B4-BE49-F238E27FC236}">
                <a16:creationId xmlns:a16="http://schemas.microsoft.com/office/drawing/2014/main" id="{A9251551-D792-CCDB-1621-C197A34BB8F9}"/>
              </a:ext>
            </a:extLst>
          </p:cNvPr>
          <p:cNvSpPr txBox="1"/>
          <p:nvPr/>
        </p:nvSpPr>
        <p:spPr>
          <a:xfrm>
            <a:off x="289021" y="3669325"/>
            <a:ext cx="5603782" cy="3326552"/>
          </a:xfrm>
          <a:prstGeom prst="rect">
            <a:avLst/>
          </a:prstGeom>
          <a:noFill/>
        </p:spPr>
        <p:txBody>
          <a:bodyPr wrap="square">
            <a:spAutoFit/>
          </a:bodyPr>
          <a:lstStyle/>
          <a:p>
            <a:r>
              <a:rPr lang="cy-GB" sz="1100" b="1">
                <a:solidFill>
                  <a:srgbClr val="000000"/>
                </a:solidFill>
                <a:effectLst/>
                <a:latin typeface="Arial" panose="020B0604020202020204" pitchFamily="34" charset="0"/>
                <a:ea typeface="Times New Roman" panose="02020603050405020304" pitchFamily="18" charset="0"/>
              </a:rPr>
              <a:t>Rhowch 0 marc </a:t>
            </a:r>
            <a:r>
              <a:rPr lang="cy-GB" sz="1100">
                <a:solidFill>
                  <a:srgbClr val="000000"/>
                </a:solidFill>
                <a:effectLst/>
                <a:latin typeface="Arial" panose="020B0604020202020204" pitchFamily="34" charset="0"/>
                <a:ea typeface="Times New Roman" panose="02020603050405020304" pitchFamily="18" charset="0"/>
              </a:rPr>
              <a:t>am amlinelliad nad yw’n haeddu ennill marciau.</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1-2 farc </a:t>
            </a:r>
            <a:r>
              <a:rPr lang="cy-GB" sz="1100">
                <a:solidFill>
                  <a:srgbClr val="000000"/>
                </a:solidFill>
                <a:effectLst/>
                <a:latin typeface="Arial" panose="020B0604020202020204" pitchFamily="34" charset="0"/>
                <a:ea typeface="Times New Roman" panose="02020603050405020304" pitchFamily="18" charset="0"/>
              </a:rPr>
              <a:t>am amlinelliad cyfyngedig sy'n dangos fawr ddim gwybodaeth a dealltwriaeth o rôl yr ymwelydd iechyd fel rhan o Raglen Plant Iach Cymru.</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3-4 marc</a:t>
            </a:r>
            <a:r>
              <a:rPr lang="cy-GB" sz="1100">
                <a:solidFill>
                  <a:srgbClr val="000000"/>
                </a:solidFill>
                <a:effectLst/>
                <a:latin typeface="Arial" panose="020B0604020202020204" pitchFamily="34" charset="0"/>
                <a:ea typeface="Times New Roman" panose="02020603050405020304" pitchFamily="18" charset="0"/>
              </a:rPr>
              <a:t> am amlinelliad da sy'n dangos rhywfaint o wybodaeth a dealltwriaeth o rôl yr ymwelydd iechyd fel rhan o Raglen Plant Iach Cymru.</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5-7 marc </a:t>
            </a:r>
            <a:r>
              <a:rPr lang="cy-GB" sz="1100">
                <a:solidFill>
                  <a:srgbClr val="000000"/>
                </a:solidFill>
                <a:effectLst/>
                <a:latin typeface="Arial" panose="020B0604020202020204" pitchFamily="34" charset="0"/>
                <a:ea typeface="Times New Roman" panose="02020603050405020304" pitchFamily="18" charset="0"/>
              </a:rPr>
              <a:t>am amlinelliad da iawn sy’n dangos gwybodaeth a dealltwriaeth gadarn o rôl yr ymwelydd iechyd fel rhan o Raglen Plant Iach Cymru.</a:t>
            </a:r>
          </a:p>
          <a:p>
            <a:endParaRPr lang="cy-GB" sz="1100">
              <a:solidFill>
                <a:srgbClr val="000000"/>
              </a:solidFill>
              <a:latin typeface="Arial" panose="020B0604020202020204" pitchFamily="34" charset="0"/>
              <a:ea typeface="Times New Roman" panose="02020603050405020304" pitchFamily="18" charset="0"/>
            </a:endParaRPr>
          </a:p>
          <a:p>
            <a:pPr>
              <a:spcAft>
                <a:spcPts val="1125"/>
              </a:spcAft>
            </a:pPr>
            <a:r>
              <a:rPr lang="cy-GB" sz="1100">
                <a:solidFill>
                  <a:srgbClr val="000000"/>
                </a:solidFill>
                <a:effectLst/>
                <a:latin typeface="Arial" panose="020B0604020202020204" pitchFamily="34" charset="0"/>
                <a:ea typeface="Times New Roman" panose="02020603050405020304" pitchFamily="18" charset="0"/>
              </a:rPr>
              <a:t>Gall yr ateb gyfeirio at y canlynol: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Mae'r gwasanaeth ymweliadau iechyd yn gwneud asesiad proffesiynol o wydnwch teuluol</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Mae ymwelwyr iechyd yn asesu datblygiad y plentyn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Mae'n ystyried y lleoliad cyfan / amgylchedd ehangach megis ffactorau cymdeithasol / economaidd </a:t>
            </a:r>
            <a:r>
              <a:rPr lang="cy-GB" sz="1100">
                <a:solidFill>
                  <a:srgbClr val="000000"/>
                </a:solidFill>
                <a:latin typeface="Arial" panose="020B0604020202020204" pitchFamily="34" charset="0"/>
                <a:ea typeface="Times New Roman" panose="02020603050405020304" pitchFamily="18" charset="0"/>
              </a:rPr>
              <a:t>/ amgylcheddcyfan / dylanwadau ol </a:t>
            </a:r>
            <a:endParaRPr lang="en-GB" sz="1100">
              <a:effectLst/>
              <a:latin typeface="Times New Roman" panose="02020603050405020304" pitchFamily="18" charset="0"/>
              <a:ea typeface="Times New Roman" panose="02020603050405020304" pitchFamily="18" charset="0"/>
            </a:endParaRPr>
          </a:p>
          <a:p>
            <a:endParaRPr lang="en-GB" sz="1400">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AA896C71-22EA-22EF-C118-386F78F56E74}"/>
              </a:ext>
            </a:extLst>
          </p:cNvPr>
          <p:cNvPicPr>
            <a:picLocks noChangeAspect="1"/>
          </p:cNvPicPr>
          <p:nvPr/>
        </p:nvPicPr>
        <p:blipFill>
          <a:blip r:embed="rId2"/>
          <a:stretch>
            <a:fillRect/>
          </a:stretch>
        </p:blipFill>
        <p:spPr>
          <a:xfrm>
            <a:off x="269222" y="1218078"/>
            <a:ext cx="5124450" cy="428625"/>
          </a:xfrm>
          <a:prstGeom prst="rect">
            <a:avLst/>
          </a:prstGeom>
        </p:spPr>
      </p:pic>
      <p:pic>
        <p:nvPicPr>
          <p:cNvPr id="5" name="Picture 4">
            <a:extLst>
              <a:ext uri="{FF2B5EF4-FFF2-40B4-BE49-F238E27FC236}">
                <a16:creationId xmlns:a16="http://schemas.microsoft.com/office/drawing/2014/main" id="{6855FEBE-FD58-8F2E-8F05-BECED90DDE40}"/>
              </a:ext>
            </a:extLst>
          </p:cNvPr>
          <p:cNvPicPr>
            <a:picLocks noChangeAspect="1"/>
          </p:cNvPicPr>
          <p:nvPr/>
        </p:nvPicPr>
        <p:blipFill rotWithShape="1">
          <a:blip r:embed="rId3"/>
          <a:srcRect b="22174"/>
          <a:stretch/>
        </p:blipFill>
        <p:spPr>
          <a:xfrm>
            <a:off x="269222" y="1667834"/>
            <a:ext cx="5210175" cy="1971837"/>
          </a:xfrm>
          <a:prstGeom prst="rect">
            <a:avLst/>
          </a:prstGeom>
        </p:spPr>
      </p:pic>
    </p:spTree>
    <p:extLst>
      <p:ext uri="{BB962C8B-B14F-4D97-AF65-F5344CB8AC3E}">
        <p14:creationId xmlns:p14="http://schemas.microsoft.com/office/powerpoint/2010/main" val="3344946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3(b) </a:t>
            </a:r>
            <a:r>
              <a:rPr lang="en-GB" sz="1800" err="1"/>
              <a:t>ateb</a:t>
            </a:r>
            <a:r>
              <a:rPr lang="en-GB" sz="1800"/>
              <a:t> </a:t>
            </a:r>
            <a:r>
              <a:rPr lang="en-GB" sz="1800" err="1"/>
              <a:t>yr</a:t>
            </a:r>
            <a:r>
              <a:rPr lang="en-GB" sz="1800"/>
              <a:t> </a:t>
            </a:r>
            <a:r>
              <a:rPr lang="en-GB" sz="1800" err="1"/>
              <a:t>ymgeisydd</a:t>
            </a:r>
            <a:r>
              <a:rPr lang="en-GB" sz="1800"/>
              <a:t> </a:t>
            </a:r>
            <a:r>
              <a:rPr lang="en-GB" sz="1800" err="1"/>
              <a:t>gyda</a:t>
            </a:r>
            <a:r>
              <a:rPr lang="en-GB" sz="1800"/>
              <a:t> </a:t>
            </a:r>
            <a:r>
              <a:rPr lang="en-GB" sz="1800" err="1"/>
              <a:t>sylwadau’r</a:t>
            </a:r>
            <a:r>
              <a:rPr lang="en-GB" sz="1800"/>
              <a:t> </a:t>
            </a:r>
            <a:r>
              <a:rPr lang="en-GB" sz="1800" err="1"/>
              <a:t>Uwch</a:t>
            </a:r>
            <a:r>
              <a:rPr lang="en-GB" sz="1800"/>
              <a:t> </a:t>
            </a:r>
            <a:r>
              <a:rPr lang="en-GB" sz="1800" err="1"/>
              <a:t>Arholwr</a:t>
            </a:r>
            <a:endParaRPr lang="en-GB" sz="180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020235" y="1114436"/>
            <a:ext cx="6982686"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5378822" y="1310335"/>
            <a:ext cx="6317503" cy="4935005"/>
          </a:xfrm>
          <a:prstGeom prst="rect">
            <a:avLst/>
          </a:prstGeom>
          <a:noFill/>
        </p:spPr>
        <p:txBody>
          <a:bodyPr wrap="square">
            <a:spAutoFit/>
          </a:bodyPr>
          <a:lstStyle/>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Adborth yr Uwch Arholwr</a:t>
            </a:r>
            <a:r>
              <a:rPr lang="cy-GB" sz="1800"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Roedd y set hon o gwestiynau yn gyfle i ehangu ymhellach ar y wybodaeth a gafwyd am ddarpariaeth gofal iechyd yng Nghymru, gan ganolbwyntio ar Raglen Plant Iach Cymru. Roedd y cwestiwn hwn – 3(b) yn gofyn i'r ymgeisydd roi amlinelliad o rôl yr ymwelydd iechyd. Cafwyd ystod o ymatebion cadarn ar gyfer y cwestiwn hwn a rhoddwyd marciau uchel ar y cyfan am ddarparu gwybodaeth a dealltwriaeth gadarn o rôl a chyfrifoldebau ymwelwyr iechyd o ddydd i ddydd.</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Awgrym ar gyfer paratoi at arholiadau</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Rhoddodd yr ymgeisydd hwn amlinelliad da ac ymateb gydag amrywiaeth o feysydd ffocws penodol i rôl ymwelydd iechyd. Fodd bynnag, byddai rhagor o fanylion yn yr ymateb wedi helpu i fynegi dealltwriaeth dda iawn.</a:t>
            </a:r>
            <a:r>
              <a:rPr lang="cy-GB" sz="1800"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Marciau a roddwyd 3/7</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2A0AB397-CDBA-9E45-92AA-1D37FF8D85C8}"/>
              </a:ext>
            </a:extLst>
          </p:cNvPr>
          <p:cNvSpPr txBox="1"/>
          <p:nvPr/>
        </p:nvSpPr>
        <p:spPr>
          <a:xfrm>
            <a:off x="189079" y="1114436"/>
            <a:ext cx="3954904" cy="5016758"/>
          </a:xfrm>
          <a:prstGeom prst="rect">
            <a:avLst/>
          </a:prstGeom>
          <a:noFill/>
        </p:spPr>
        <p:txBody>
          <a:bodyPr wrap="square">
            <a:spAutoFit/>
          </a:bodyPr>
          <a:lstStyle/>
          <a:p>
            <a:r>
              <a:rPr lang="en-US" sz="1600"/>
              <a:t>The role of a health visitor is to be support to the parent and baby until usually the age of 2 years of age . They will keep track on the </a:t>
            </a:r>
            <a:r>
              <a:rPr lang="en-US" sz="1600" err="1"/>
              <a:t>childs</a:t>
            </a:r>
            <a:r>
              <a:rPr lang="en-US" sz="1600"/>
              <a:t> head </a:t>
            </a:r>
            <a:r>
              <a:rPr lang="en-US" sz="1600" err="1"/>
              <a:t>circrumfance</a:t>
            </a:r>
            <a:r>
              <a:rPr lang="en-US" sz="1600"/>
              <a:t>, weight and height to ensure that the child is physically growing healthily they will also take not of their sleeping </a:t>
            </a:r>
            <a:r>
              <a:rPr lang="en-US" sz="1600" err="1"/>
              <a:t>patterens</a:t>
            </a:r>
            <a:r>
              <a:rPr lang="en-US" sz="1600"/>
              <a:t> and the amount of feeds the child is </a:t>
            </a:r>
            <a:r>
              <a:rPr lang="en-US" sz="1600" err="1"/>
              <a:t>recvivng</a:t>
            </a:r>
            <a:r>
              <a:rPr lang="en-US" sz="1600"/>
              <a:t> and the space </a:t>
            </a:r>
            <a:r>
              <a:rPr lang="en-US" sz="1600" err="1"/>
              <a:t>inbertween</a:t>
            </a:r>
            <a:r>
              <a:rPr lang="en-US" sz="1600"/>
              <a:t> them to ensure that they are developing. They are their to answer and support the parent and give advice on things such as breast feeding they will also refer the parent or baby to a specialist if they feel it is </a:t>
            </a:r>
            <a:r>
              <a:rPr lang="en-US" sz="1600" err="1"/>
              <a:t>appropiate</a:t>
            </a:r>
            <a:r>
              <a:rPr lang="en-US" sz="1600"/>
              <a:t> such as a </a:t>
            </a:r>
            <a:r>
              <a:rPr lang="en-US" sz="1600" err="1"/>
              <a:t>dietition</a:t>
            </a:r>
            <a:r>
              <a:rPr lang="en-US" sz="1600"/>
              <a:t> or a GP. They will spot things early on if the child </a:t>
            </a:r>
            <a:r>
              <a:rPr lang="en-US" sz="1600" err="1"/>
              <a:t>isnt</a:t>
            </a:r>
            <a:r>
              <a:rPr lang="en-US" sz="1600"/>
              <a:t> taking the milk and the </a:t>
            </a:r>
            <a:r>
              <a:rPr lang="en-US" sz="1600" err="1"/>
              <a:t>resoning</a:t>
            </a:r>
            <a:r>
              <a:rPr lang="en-US" sz="1600"/>
              <a:t> such as being dairy free and knowing what </a:t>
            </a:r>
            <a:r>
              <a:rPr lang="en-US" sz="1600" err="1"/>
              <a:t>subbsitities</a:t>
            </a:r>
            <a:r>
              <a:rPr lang="en-US" sz="1600"/>
              <a:t> that would be </a:t>
            </a:r>
            <a:r>
              <a:rPr lang="en-US" sz="1600" err="1"/>
              <a:t>appropiate</a:t>
            </a:r>
            <a:r>
              <a:rPr lang="en-US" sz="1600"/>
              <a:t>.</a:t>
            </a:r>
            <a:endParaRPr lang="en-GB" sz="1600"/>
          </a:p>
        </p:txBody>
      </p:sp>
    </p:spTree>
    <p:extLst>
      <p:ext uri="{BB962C8B-B14F-4D97-AF65-F5344CB8AC3E}">
        <p14:creationId xmlns:p14="http://schemas.microsoft.com/office/powerpoint/2010/main" val="461069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4(a) </a:t>
            </a:r>
            <a:r>
              <a:rPr lang="1106" sz="1800"/>
              <a:t>a'r cynllun marcio </a:t>
            </a:r>
            <a:endParaRPr lang="en-GB" sz="1800"/>
          </a:p>
        </p:txBody>
      </p:sp>
      <p:sp>
        <p:nvSpPr>
          <p:cNvPr id="25" name="TextBox 24">
            <a:extLst>
              <a:ext uri="{FF2B5EF4-FFF2-40B4-BE49-F238E27FC236}">
                <a16:creationId xmlns:a16="http://schemas.microsoft.com/office/drawing/2014/main" id="{0E46DCE2-3062-37C1-AB9B-D8791BEB24D8}"/>
              </a:ext>
            </a:extLst>
          </p:cNvPr>
          <p:cNvSpPr txBox="1"/>
          <p:nvPr/>
        </p:nvSpPr>
        <p:spPr>
          <a:xfrm>
            <a:off x="5856636" y="125627"/>
            <a:ext cx="3219450" cy="738664"/>
          </a:xfrm>
          <a:prstGeom prst="rect">
            <a:avLst/>
          </a:prstGeom>
          <a:noFill/>
        </p:spPr>
        <p:txBody>
          <a:bodyPr wrap="square">
            <a:spAutoFit/>
          </a:bodyPr>
          <a:lstStyle/>
          <a:p>
            <a:r>
              <a:rPr lang="en-GB" sz="1400" err="1">
                <a:solidFill>
                  <a:schemeClr val="accent1"/>
                </a:solidFill>
              </a:rPr>
              <a:t>Berfau</a:t>
            </a:r>
            <a:r>
              <a:rPr lang="en-GB" sz="1400">
                <a:solidFill>
                  <a:schemeClr val="accent1"/>
                </a:solidFill>
              </a:rPr>
              <a:t> </a:t>
            </a:r>
            <a:r>
              <a:rPr lang="en-GB" sz="1400" err="1">
                <a:solidFill>
                  <a:schemeClr val="accent1"/>
                </a:solidFill>
              </a:rPr>
              <a:t>Gorchymyn</a:t>
            </a:r>
            <a:r>
              <a:rPr lang="en-US" sz="1400">
                <a:solidFill>
                  <a:schemeClr val="accent1"/>
                </a:solidFill>
              </a:rPr>
              <a:t>: </a:t>
            </a:r>
            <a:r>
              <a:rPr lang="en-GB" sz="1400" b="1" i="1" err="1">
                <a:solidFill>
                  <a:srgbClr val="0070C0"/>
                </a:solidFill>
              </a:rPr>
              <a:t>Esboniwch</a:t>
            </a:r>
            <a:r>
              <a:rPr lang="en-GB" sz="1400">
                <a:solidFill>
                  <a:srgbClr val="0070C0"/>
                </a:solidFill>
              </a:rPr>
              <a:t> </a:t>
            </a:r>
            <a:r>
              <a:rPr lang="en-GB" sz="1400" err="1">
                <a:solidFill>
                  <a:srgbClr val="0070C0"/>
                </a:solidFill>
              </a:rPr>
              <a:t>Rhowch</a:t>
            </a:r>
            <a:r>
              <a:rPr lang="en-GB" sz="1400">
                <a:solidFill>
                  <a:srgbClr val="0070C0"/>
                </a:solidFill>
              </a:rPr>
              <a:t> </a:t>
            </a:r>
            <a:r>
              <a:rPr lang="en-GB" sz="1400" err="1">
                <a:solidFill>
                  <a:srgbClr val="0070C0"/>
                </a:solidFill>
              </a:rPr>
              <a:t>fanylion</a:t>
            </a:r>
            <a:r>
              <a:rPr lang="en-GB" sz="1400">
                <a:solidFill>
                  <a:srgbClr val="0070C0"/>
                </a:solidFill>
              </a:rPr>
              <a:t> a </a:t>
            </a:r>
            <a:r>
              <a:rPr lang="en-GB" sz="1400" err="1">
                <a:solidFill>
                  <a:srgbClr val="0070C0"/>
                </a:solidFill>
              </a:rPr>
              <a:t>rhesymau</a:t>
            </a:r>
            <a:r>
              <a:rPr lang="en-GB" sz="1400">
                <a:solidFill>
                  <a:srgbClr val="0070C0"/>
                </a:solidFill>
              </a:rPr>
              <a:t> </a:t>
            </a:r>
            <a:r>
              <a:rPr lang="en-GB" sz="1400" err="1">
                <a:solidFill>
                  <a:srgbClr val="0070C0"/>
                </a:solidFill>
              </a:rPr>
              <a:t>dros</a:t>
            </a:r>
            <a:r>
              <a:rPr lang="en-GB" sz="1400">
                <a:solidFill>
                  <a:srgbClr val="0070C0"/>
                </a:solidFill>
              </a:rPr>
              <a:t> </a:t>
            </a:r>
            <a:r>
              <a:rPr lang="en-GB" sz="1400" err="1">
                <a:solidFill>
                  <a:srgbClr val="0070C0"/>
                </a:solidFill>
              </a:rPr>
              <a:t>sut</a:t>
            </a:r>
            <a:r>
              <a:rPr lang="en-GB" sz="1400">
                <a:solidFill>
                  <a:srgbClr val="0070C0"/>
                </a:solidFill>
              </a:rPr>
              <a:t> a </a:t>
            </a:r>
            <a:r>
              <a:rPr lang="en-GB" sz="1400" err="1">
                <a:solidFill>
                  <a:srgbClr val="0070C0"/>
                </a:solidFill>
              </a:rPr>
              <a:t>pham</a:t>
            </a:r>
            <a:r>
              <a:rPr lang="en-GB" sz="1400">
                <a:solidFill>
                  <a:srgbClr val="0070C0"/>
                </a:solidFill>
              </a:rPr>
              <a:t> </a:t>
            </a:r>
            <a:r>
              <a:rPr lang="en-GB" sz="1400" err="1">
                <a:solidFill>
                  <a:srgbClr val="0070C0"/>
                </a:solidFill>
              </a:rPr>
              <a:t>mae</a:t>
            </a:r>
            <a:r>
              <a:rPr lang="en-GB" sz="1400">
                <a:solidFill>
                  <a:srgbClr val="0070C0"/>
                </a:solidFill>
              </a:rPr>
              <a:t> </a:t>
            </a:r>
            <a:r>
              <a:rPr lang="en-GB" sz="1400" err="1">
                <a:solidFill>
                  <a:srgbClr val="0070C0"/>
                </a:solidFill>
              </a:rPr>
              <a:t>rhywbeth</a:t>
            </a:r>
            <a:r>
              <a:rPr lang="en-GB" sz="1400">
                <a:solidFill>
                  <a:srgbClr val="0070C0"/>
                </a:solidFill>
              </a:rPr>
              <a:t> </a:t>
            </a:r>
            <a:r>
              <a:rPr lang="en-GB" sz="1400" err="1">
                <a:solidFill>
                  <a:srgbClr val="0070C0"/>
                </a:solidFill>
              </a:rPr>
              <a:t>fel</a:t>
            </a:r>
            <a:r>
              <a:rPr lang="en-GB" sz="1400">
                <a:solidFill>
                  <a:srgbClr val="0070C0"/>
                </a:solidFill>
              </a:rPr>
              <a:t> y </a:t>
            </a:r>
            <a:r>
              <a:rPr lang="en-GB" sz="1400" err="1">
                <a:solidFill>
                  <a:srgbClr val="0070C0"/>
                </a:solidFill>
              </a:rPr>
              <a:t>mae</a:t>
            </a:r>
            <a:endParaRPr lang="en-GB" sz="1400">
              <a:solidFill>
                <a:srgbClr val="0070C0"/>
              </a:solidFill>
              <a:highlight>
                <a:srgbClr val="FFFF00"/>
              </a:highlight>
            </a:endParaRPr>
          </a:p>
        </p:txBody>
      </p:sp>
      <p:sp>
        <p:nvSpPr>
          <p:cNvPr id="10" name="TextBox 9">
            <a:extLst>
              <a:ext uri="{FF2B5EF4-FFF2-40B4-BE49-F238E27FC236}">
                <a16:creationId xmlns:a16="http://schemas.microsoft.com/office/drawing/2014/main" id="{F731B0B8-9FB9-71F6-C1CE-20FD6591BAD3}"/>
              </a:ext>
            </a:extLst>
          </p:cNvPr>
          <p:cNvSpPr txBox="1"/>
          <p:nvPr/>
        </p:nvSpPr>
        <p:spPr>
          <a:xfrm>
            <a:off x="299941" y="4021672"/>
            <a:ext cx="5009725" cy="2631490"/>
          </a:xfrm>
          <a:prstGeom prst="rect">
            <a:avLst/>
          </a:prstGeom>
          <a:noFill/>
        </p:spPr>
        <p:txBody>
          <a:bodyPr wrap="square">
            <a:spAutoFit/>
          </a:bodyPr>
          <a:lstStyle/>
          <a:p>
            <a:r>
              <a:rPr lang="cy-GB" sz="1100">
                <a:solidFill>
                  <a:srgbClr val="000000"/>
                </a:solidFill>
                <a:effectLst/>
                <a:latin typeface="Arial" panose="020B0604020202020204" pitchFamily="34" charset="0"/>
                <a:ea typeface="Times New Roman" panose="02020603050405020304" pitchFamily="18" charset="0"/>
              </a:rPr>
              <a:t>Rhowch hyd at </a:t>
            </a:r>
            <a:r>
              <a:rPr lang="cy-GB" sz="1100" b="1">
                <a:solidFill>
                  <a:srgbClr val="000000"/>
                </a:solidFill>
                <a:effectLst/>
                <a:latin typeface="Arial" panose="020B0604020202020204" pitchFamily="34" charset="0"/>
                <a:ea typeface="Times New Roman" panose="02020603050405020304" pitchFamily="18" charset="0"/>
              </a:rPr>
              <a:t>10 marc</a:t>
            </a:r>
            <a:r>
              <a:rPr lang="cy-GB" sz="1100">
                <a:solidFill>
                  <a:srgbClr val="000000"/>
                </a:solidFill>
                <a:effectLst/>
                <a:latin typeface="Arial" panose="020B0604020202020204" pitchFamily="34" charset="0"/>
                <a:ea typeface="Times New Roman" panose="02020603050405020304" pitchFamily="18" charset="0"/>
              </a:rPr>
              <a:t>. </a:t>
            </a:r>
            <a:endParaRPr lang="en-GB" sz="14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 </a:t>
            </a:r>
            <a:endParaRPr lang="en-GB" sz="14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0 marc </a:t>
            </a:r>
            <a:r>
              <a:rPr lang="cy-GB" sz="1100">
                <a:solidFill>
                  <a:srgbClr val="000000"/>
                </a:solidFill>
                <a:effectLst/>
                <a:latin typeface="Arial" panose="020B0604020202020204" pitchFamily="34" charset="0"/>
                <a:ea typeface="Times New Roman" panose="02020603050405020304" pitchFamily="18" charset="0"/>
              </a:rPr>
              <a:t>am esboniad nad yw’n haeddu ennill marciau.</a:t>
            </a:r>
            <a:endParaRPr lang="en-GB" sz="14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4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1-2 farc</a:t>
            </a:r>
            <a:r>
              <a:rPr lang="cy-GB" sz="1100">
                <a:solidFill>
                  <a:srgbClr val="000000"/>
                </a:solidFill>
                <a:effectLst/>
                <a:latin typeface="Arial" panose="020B0604020202020204" pitchFamily="34" charset="0"/>
                <a:ea typeface="Times New Roman" panose="02020603050405020304" pitchFamily="18" charset="0"/>
              </a:rPr>
              <a:t> am esboniad cyfyngedig sy’n dangos fawr ddim gwybodaeth a dealltwriaeth o'r ddamcaniaeth cyflyru clasurol gan Pavlov. </a:t>
            </a:r>
            <a:endParaRPr lang="en-GB" sz="14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4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3-4 marc </a:t>
            </a:r>
            <a:r>
              <a:rPr lang="cy-GB" sz="1100">
                <a:solidFill>
                  <a:srgbClr val="000000"/>
                </a:solidFill>
                <a:effectLst/>
                <a:latin typeface="Arial" panose="020B0604020202020204" pitchFamily="34" charset="0"/>
                <a:ea typeface="Times New Roman" panose="02020603050405020304" pitchFamily="18" charset="0"/>
              </a:rPr>
              <a:t>am esboniad da sy'n dangos rhywfaint o wybodaeth a dealltwriaeth o'r ddamcaniaeth cyflyru clasurol gan Pavlov. </a:t>
            </a:r>
            <a:endParaRPr lang="en-GB" sz="14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4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5-7 marc </a:t>
            </a:r>
            <a:r>
              <a:rPr lang="cy-GB" sz="1100">
                <a:solidFill>
                  <a:srgbClr val="000000"/>
                </a:solidFill>
                <a:effectLst/>
                <a:latin typeface="Arial" panose="020B0604020202020204" pitchFamily="34" charset="0"/>
                <a:ea typeface="Times New Roman" panose="02020603050405020304" pitchFamily="18" charset="0"/>
              </a:rPr>
              <a:t>am esboniad da iawn sy'n dangos gwybodaeth a dealltwriaeth gadarn o'r ddamcaniaeth cyflyru clasurol gan Pavlov.</a:t>
            </a:r>
            <a:endParaRPr lang="en-GB" sz="14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 </a:t>
            </a:r>
            <a:endParaRPr lang="en-GB" sz="14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8-10 marc </a:t>
            </a:r>
            <a:r>
              <a:rPr lang="cy-GB" sz="1100">
                <a:solidFill>
                  <a:srgbClr val="000000"/>
                </a:solidFill>
                <a:effectLst/>
                <a:latin typeface="Arial" panose="020B0604020202020204" pitchFamily="34" charset="0"/>
                <a:ea typeface="Times New Roman" panose="02020603050405020304" pitchFamily="18" charset="0"/>
              </a:rPr>
              <a:t>am esboniad ardderchog sy'n dangos gwybodaeth a dealltwriaeth fanwl o'r ddamcaniaeth cyflyru clasurol gan Pavlov.</a:t>
            </a:r>
            <a:endParaRPr lang="en-GB" sz="140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1D209AB5-67E0-C319-E528-69C06AE11A84}"/>
              </a:ext>
            </a:extLst>
          </p:cNvPr>
          <p:cNvPicPr>
            <a:picLocks noChangeAspect="1"/>
          </p:cNvPicPr>
          <p:nvPr/>
        </p:nvPicPr>
        <p:blipFill>
          <a:blip r:embed="rId3"/>
          <a:stretch>
            <a:fillRect/>
          </a:stretch>
        </p:blipFill>
        <p:spPr>
          <a:xfrm>
            <a:off x="199040" y="992929"/>
            <a:ext cx="5276850" cy="3009900"/>
          </a:xfrm>
          <a:prstGeom prst="rect">
            <a:avLst/>
          </a:prstGeom>
        </p:spPr>
      </p:pic>
      <p:sp>
        <p:nvSpPr>
          <p:cNvPr id="3" name="TextBox 2">
            <a:extLst>
              <a:ext uri="{FF2B5EF4-FFF2-40B4-BE49-F238E27FC236}">
                <a16:creationId xmlns:a16="http://schemas.microsoft.com/office/drawing/2014/main" id="{954AD1A8-5C23-7457-B3EF-1BDDDE2133E5}"/>
              </a:ext>
            </a:extLst>
          </p:cNvPr>
          <p:cNvSpPr txBox="1"/>
          <p:nvPr/>
        </p:nvSpPr>
        <p:spPr>
          <a:xfrm>
            <a:off x="5896960" y="1110273"/>
            <a:ext cx="6096000" cy="5747727"/>
          </a:xfrm>
          <a:prstGeom prst="rect">
            <a:avLst/>
          </a:prstGeom>
          <a:noFill/>
        </p:spPr>
        <p:txBody>
          <a:bodyPr wrap="square">
            <a:spAutoFit/>
          </a:bodyPr>
          <a:lstStyle/>
          <a:p>
            <a:r>
              <a:rPr lang="cy-GB" sz="1050">
                <a:solidFill>
                  <a:srgbClr val="000000"/>
                </a:solidFill>
                <a:effectLst/>
                <a:latin typeface="Arial" panose="020B0604020202020204" pitchFamily="34" charset="0"/>
                <a:ea typeface="Times New Roman" panose="02020603050405020304" pitchFamily="18" charset="0"/>
              </a:rPr>
              <a:t>Gall yr ateb gyfeirio at y canlynol: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 cyflyru clasurol yn ymateb awtomatig wedi'i gyflyru pan fydd yn cael ei baru ag ysgogiad penodol.</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Roedd arbrawf Pavlov yn seiliedig ar dreuliad cŵn.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Roedd yr arbrawf yn dangos bod cyflyru clasurol yn bodoli drwy gysylltu sain cloch â bwyd.</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Cyflwynodd Pavlov ddau ysgogiad / y gloch a'r bwyd.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Roedd arbrawf Pavlov yn seiliedig ar y cŵn yn cysylltu sain cloch â bwyd.</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Roedd y cŵn wedi'u cyflyru i lafoerio am fwyd gan sain y gloch heb fwyd yn bresennol.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Dangosodd Pavlov fod ysgogiad sy'n niwtral i ddechrau yn gallu achosi ymateb newydd drwy ei gysylltiad.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Dechreuodd Pavlov ganu cloch ac yna gyflwyno'r bwyd, fel eu bod yn cysylltu'r sain â bwyd.</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Darganfyddodd Pavlov dros amser fod y cŵn yn glafoerio pan oedd y bobl oedd yn eu bwydo'n cyrraedd, yn ogystal â phan oedd y bwyd yn cael ei gyflwyno iddyn nhw.</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Damcaniaeth Pavlov oedd fod y cŵn yn glafoerio am eu bod yn cysylltu'r bobl â chael eu bwydo.</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Roedd y cŵn wedi dysgu i gysylltu sain y gloch â bwyd.</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Roedd cyflwyno'r ysgogiad i'r cŵn yn achosi ymateb ynddyn nhw.</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Roedd sain y gloch yn achosi i'w cegau lafoerio pryd bynnag roedden nhw'n ei chlywed / yn ogystal â phan oedden nhw'n gweld y bwyd.</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 cyflyru clasurol yn cynnwys cysylltu ysgogiad sy'n niwtral i ddechrau ag ysgogiad ystyrlon.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spc="-5">
                <a:solidFill>
                  <a:srgbClr val="000000"/>
                </a:solidFill>
                <a:effectLst/>
                <a:latin typeface="Arial" panose="020B0604020202020204" pitchFamily="34" charset="0"/>
                <a:ea typeface="Times New Roman" panose="02020603050405020304" pitchFamily="18" charset="0"/>
              </a:rPr>
              <a:t>Mae damcaniaeth Pavlov yn ategu'r gallu i gysylltu ysgogiadau mewn sawl sefyllfa bob dydd.</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 modd rhannu cyflyru clasurol yn ysgogiadau / ysgogiadau heb eu cyflyru ac ysgogiadau wedi'u cyflyru.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 modd rhannu cyflyru clasurol yn ymatebion / ymatebion heb eu cyflyru ac ymatebion wedi'u cyflyru.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 perthynas rhwng ysgogiadau ac ymatebion.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050">
                <a:solidFill>
                  <a:srgbClr val="000000"/>
                </a:solidFill>
                <a:effectLst/>
                <a:latin typeface="Arial" panose="020B0604020202020204" pitchFamily="34" charset="0"/>
                <a:ea typeface="Times New Roman" panose="02020603050405020304" pitchFamily="18" charset="0"/>
              </a:rPr>
              <a:t>Mae arbrawf Pavlov yn dangos y canlynol: </a:t>
            </a:r>
            <a:endParaRPr lang="en-GB" sz="120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pPr>
            <a:r>
              <a:rPr lang="cy-GB" sz="1050">
                <a:solidFill>
                  <a:srgbClr val="000000"/>
                </a:solidFill>
                <a:effectLst/>
                <a:latin typeface="Arial" panose="020B0604020202020204" pitchFamily="34" charset="0"/>
                <a:ea typeface="Times New Roman" panose="02020603050405020304" pitchFamily="18" charset="0"/>
              </a:rPr>
              <a:t>Yr ysgogiad heb ei gyflyru oedd y bwyd.</a:t>
            </a:r>
            <a:endParaRPr lang="en-GB" sz="120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pPr>
            <a:r>
              <a:rPr lang="cy-GB" sz="1050">
                <a:solidFill>
                  <a:srgbClr val="000000"/>
                </a:solidFill>
                <a:effectLst/>
                <a:latin typeface="Arial" panose="020B0604020202020204" pitchFamily="34" charset="0"/>
                <a:ea typeface="Times New Roman" panose="02020603050405020304" pitchFamily="18" charset="0"/>
              </a:rPr>
              <a:t>Yr ymateb heb ei gyflyru oedd y cŵn yn glafoerio wrth weld y bwyd. </a:t>
            </a:r>
            <a:endParaRPr lang="en-GB" sz="120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pPr>
            <a:r>
              <a:rPr lang="cy-GB" sz="1050">
                <a:solidFill>
                  <a:srgbClr val="000000"/>
                </a:solidFill>
                <a:effectLst/>
                <a:latin typeface="Arial" panose="020B0604020202020204" pitchFamily="34" charset="0"/>
                <a:ea typeface="Times New Roman" panose="02020603050405020304" pitchFamily="18" charset="0"/>
              </a:rPr>
              <a:t>Yr ysgogiad wedi'i gyflyru oedd sŵn y gloch. </a:t>
            </a:r>
            <a:endParaRPr lang="en-GB" sz="120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pPr>
            <a:r>
              <a:rPr lang="cy-GB" sz="1050">
                <a:solidFill>
                  <a:srgbClr val="000000"/>
                </a:solidFill>
                <a:effectLst/>
                <a:latin typeface="Arial" panose="020B0604020202020204" pitchFamily="34" charset="0"/>
                <a:ea typeface="Times New Roman" panose="02020603050405020304" pitchFamily="18" charset="0"/>
              </a:rPr>
              <a:t>Yr ymateb wedi'i gyflyru oedd y cŵn yn glafoerio wrth glywed sŵn y gloch. </a:t>
            </a:r>
            <a:endParaRPr lang="en-GB" sz="120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050">
                <a:solidFill>
                  <a:srgbClr val="000000"/>
                </a:solidFill>
                <a:effectLst/>
                <a:latin typeface="Arial" panose="020B0604020202020204" pitchFamily="34" charset="0"/>
                <a:ea typeface="Times New Roman" panose="02020603050405020304" pitchFamily="18" charset="0"/>
              </a:rPr>
              <a:t>Nid yw’r rhestr hon yn gynhwysfawr. </a:t>
            </a:r>
            <a:endParaRPr lang="en-GB" sz="1200">
              <a:effectLst/>
              <a:latin typeface="Times New Roman" panose="02020603050405020304" pitchFamily="18" charset="0"/>
              <a:ea typeface="Times New Roman" panose="02020603050405020304" pitchFamily="18" charset="0"/>
            </a:endParaRPr>
          </a:p>
          <a:p>
            <a:r>
              <a:rPr lang="cy-GB" sz="105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71426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4(a) </a:t>
            </a:r>
            <a:r>
              <a:rPr lang="en-GB" sz="1800" err="1"/>
              <a:t>ateb</a:t>
            </a:r>
            <a:r>
              <a:rPr lang="en-GB" sz="1800"/>
              <a:t> </a:t>
            </a:r>
            <a:r>
              <a:rPr lang="en-GB" sz="1800" err="1"/>
              <a:t>yr</a:t>
            </a:r>
            <a:r>
              <a:rPr lang="en-GB" sz="1800"/>
              <a:t> </a:t>
            </a:r>
            <a:r>
              <a:rPr lang="en-GB" sz="1800" err="1"/>
              <a:t>ymgeisydd</a:t>
            </a:r>
            <a:r>
              <a:rPr lang="en-GB" sz="1800"/>
              <a:t> </a:t>
            </a:r>
            <a:r>
              <a:rPr lang="en-GB" sz="1800" err="1"/>
              <a:t>gyda</a:t>
            </a:r>
            <a:r>
              <a:rPr lang="en-GB" sz="1800"/>
              <a:t> </a:t>
            </a:r>
            <a:r>
              <a:rPr lang="en-GB" sz="1800" err="1"/>
              <a:t>sylwadau’r</a:t>
            </a:r>
            <a:r>
              <a:rPr lang="en-GB" sz="1800"/>
              <a:t> </a:t>
            </a:r>
            <a:r>
              <a:rPr lang="en-GB" sz="1800" err="1"/>
              <a:t>Uwch</a:t>
            </a:r>
            <a:r>
              <a:rPr lang="en-GB" sz="1800"/>
              <a:t> </a:t>
            </a:r>
            <a:r>
              <a:rPr lang="en-GB" sz="1800" err="1"/>
              <a:t>Arholwr</a:t>
            </a:r>
            <a:endParaRPr lang="en-GB" sz="180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297040" y="1114436"/>
            <a:ext cx="550937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669742" y="1275292"/>
            <a:ext cx="5082885" cy="4935005"/>
          </a:xfrm>
          <a:prstGeom prst="rect">
            <a:avLst/>
          </a:prstGeom>
          <a:noFill/>
        </p:spPr>
        <p:txBody>
          <a:bodyPr wrap="square">
            <a:spAutoFit/>
          </a:bodyPr>
          <a:lstStyle/>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Adborth yr Uwch Arholwr​</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Mae'r ymateb hwn yn dangos dealltwriaeth dda iawn o ddamcaniaeth cyflyru clasurol Pavlov.</a:t>
            </a:r>
            <a:r>
              <a:rPr lang="cy-GB" sz="1800"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Mae'r ymateb yn glir yn ei ddealltwriaeth o arbrawf Pavlov a oedd yn cynnwys cyflyru ymddygiad ci yn seiliedig ar ysgogiad uniongyrchol. Rhoddwyd marciau uchel am yr ymateb hwn oherwydd ei eglurder a'i esboniad. </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Awgrym ar gyfer paratoi at arholiadau</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Byddai rhagor o fanylion yn yr esboniad yn ymwneud â'r arbrawf a'r ddealltwriaeth o ymatebion cyflyru gyda therminoleg gyflyru glasurol briodol wedi gallu gwella'r marciau a roddwyd. Ar y cyfan, ymateb da iawn yn dangos gwybodaeth gadarn.         </a:t>
            </a:r>
          </a:p>
          <a:p>
            <a:pPr>
              <a:lnSpc>
                <a:spcPct val="107000"/>
              </a:lnSpc>
              <a:spcAft>
                <a:spcPts val="800"/>
              </a:spcAft>
            </a:pPr>
            <a:r>
              <a:rPr lang="cy-GB" sz="1800" b="1" i="1" kern="100">
                <a:solidFill>
                  <a:srgbClr val="4472C4"/>
                </a:solidFill>
                <a:effectLst/>
                <a:latin typeface="Calibri" panose="020F0502020204030204" pitchFamily="34" charset="0"/>
                <a:ea typeface="Calibri" panose="020F0502020204030204" pitchFamily="34" charset="0"/>
                <a:cs typeface="Times New Roman" panose="02020603050405020304" pitchFamily="18" charset="0"/>
              </a:rPr>
              <a:t>Marciau a roddwyd 7/10</a:t>
            </a:r>
            <a:endParaRPr lang="en-GB" sz="180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F0972BB1-6D6B-F9AD-B865-A022E85EABC5}"/>
              </a:ext>
            </a:extLst>
          </p:cNvPr>
          <p:cNvSpPr txBox="1"/>
          <p:nvPr/>
        </p:nvSpPr>
        <p:spPr>
          <a:xfrm>
            <a:off x="282011" y="986691"/>
            <a:ext cx="5612951" cy="5755422"/>
          </a:xfrm>
          <a:prstGeom prst="rect">
            <a:avLst/>
          </a:prstGeom>
          <a:noFill/>
        </p:spPr>
        <p:txBody>
          <a:bodyPr wrap="square">
            <a:spAutoFit/>
          </a:bodyPr>
          <a:lstStyle/>
          <a:p>
            <a:r>
              <a:rPr lang="en-US" sz="1600" err="1"/>
              <a:t>Pavlovs</a:t>
            </a:r>
            <a:r>
              <a:rPr lang="en-US" sz="1600"/>
              <a:t> Theory of Classic </a:t>
            </a:r>
            <a:r>
              <a:rPr lang="en-US" sz="1600" err="1"/>
              <a:t>conditoning</a:t>
            </a:r>
            <a:r>
              <a:rPr lang="en-US" sz="1600"/>
              <a:t> is that a persons behaviour can be </a:t>
            </a:r>
            <a:r>
              <a:rPr lang="en-US" sz="1600" err="1"/>
              <a:t>contioned</a:t>
            </a:r>
            <a:r>
              <a:rPr lang="en-US" sz="1600"/>
              <a:t>. </a:t>
            </a:r>
            <a:r>
              <a:rPr lang="en-US" sz="1600" err="1"/>
              <a:t>Pavlovs</a:t>
            </a:r>
            <a:r>
              <a:rPr lang="en-US" sz="1600"/>
              <a:t> study was based on a dog and their time for dinner. </a:t>
            </a:r>
            <a:r>
              <a:rPr lang="en-US" sz="1600" err="1"/>
              <a:t>Pavlovs</a:t>
            </a:r>
            <a:r>
              <a:rPr lang="en-US" sz="1600"/>
              <a:t> dog would </a:t>
            </a:r>
            <a:r>
              <a:rPr lang="en-US" sz="1600" err="1"/>
              <a:t>salvate</a:t>
            </a:r>
            <a:r>
              <a:rPr lang="en-US" sz="1600"/>
              <a:t> when they would be given their dinner. To </a:t>
            </a:r>
            <a:r>
              <a:rPr lang="en-US" sz="1600" err="1"/>
              <a:t>conditon</a:t>
            </a:r>
            <a:r>
              <a:rPr lang="en-US" sz="1600"/>
              <a:t> the dog to be able to know when they were about to be given their dinner Pavlov introduced a bell and would ring the bell before he would give the dog its dinner over time the </a:t>
            </a:r>
            <a:r>
              <a:rPr lang="en-US" sz="1600" err="1"/>
              <a:t>stimili</a:t>
            </a:r>
            <a:r>
              <a:rPr lang="en-US" sz="1600"/>
              <a:t> which was the dog </a:t>
            </a:r>
            <a:r>
              <a:rPr lang="en-US" sz="1600" err="1"/>
              <a:t>salvating</a:t>
            </a:r>
            <a:r>
              <a:rPr lang="en-US" sz="1600"/>
              <a:t>. The dog would </a:t>
            </a:r>
            <a:r>
              <a:rPr lang="en-US" sz="1600" err="1"/>
              <a:t>beging</a:t>
            </a:r>
            <a:r>
              <a:rPr lang="en-US" sz="1600"/>
              <a:t> to </a:t>
            </a:r>
            <a:r>
              <a:rPr lang="en-US" sz="1600" err="1"/>
              <a:t>salvate</a:t>
            </a:r>
            <a:r>
              <a:rPr lang="en-US" sz="1600"/>
              <a:t> before he saw the food just from when Pavlov would ring the bell to show that behaviour can be </a:t>
            </a:r>
            <a:r>
              <a:rPr lang="en-US" sz="1600" err="1"/>
              <a:t>conditoned</a:t>
            </a:r>
            <a:r>
              <a:rPr lang="en-US" sz="1600"/>
              <a:t>. </a:t>
            </a:r>
          </a:p>
          <a:p>
            <a:endParaRPr lang="en-US" sz="1600"/>
          </a:p>
          <a:p>
            <a:r>
              <a:rPr lang="en-US" sz="1600"/>
              <a:t>This is shown and used in settings as if a child has seen that if they sit </a:t>
            </a:r>
            <a:r>
              <a:rPr lang="en-US" sz="1600" err="1"/>
              <a:t>smarlty</a:t>
            </a:r>
            <a:r>
              <a:rPr lang="en-US" sz="1600"/>
              <a:t> on the carpet they will </a:t>
            </a:r>
            <a:r>
              <a:rPr lang="en-US" sz="1600" err="1"/>
              <a:t>recive</a:t>
            </a:r>
            <a:r>
              <a:rPr lang="en-US" sz="1600"/>
              <a:t> a sticker they have been </a:t>
            </a:r>
            <a:r>
              <a:rPr lang="en-US" sz="1600" err="1"/>
              <a:t>conditoned</a:t>
            </a:r>
            <a:r>
              <a:rPr lang="en-US" sz="1600"/>
              <a:t> to know this meaning they will more likely to sit </a:t>
            </a:r>
            <a:r>
              <a:rPr lang="en-US" sz="1600" err="1"/>
              <a:t>smarlty</a:t>
            </a:r>
            <a:r>
              <a:rPr lang="en-US" sz="1600"/>
              <a:t> knowing they will get a sticker because of this it also relates to  a child having vicarious reinforcement seeing </a:t>
            </a:r>
            <a:r>
              <a:rPr lang="en-US" sz="1600" err="1"/>
              <a:t>somone</a:t>
            </a:r>
            <a:r>
              <a:rPr lang="en-US" sz="1600"/>
              <a:t> else do it. Positive reinforcement and negative </a:t>
            </a:r>
            <a:r>
              <a:rPr lang="en-US" sz="1600" err="1"/>
              <a:t>reinforcemnt</a:t>
            </a:r>
            <a:r>
              <a:rPr lang="en-US" sz="1600"/>
              <a:t> the positive </a:t>
            </a:r>
            <a:r>
              <a:rPr lang="en-US" sz="1600" err="1"/>
              <a:t>reinforcment</a:t>
            </a:r>
            <a:r>
              <a:rPr lang="en-US" sz="1600"/>
              <a:t> being the sticker for sitting smartly and the negative </a:t>
            </a:r>
            <a:r>
              <a:rPr lang="en-US" sz="1600" err="1"/>
              <a:t>reinforement</a:t>
            </a:r>
            <a:r>
              <a:rPr lang="en-US" sz="1600"/>
              <a:t> not getting the sticker for not sitting smartly. The </a:t>
            </a:r>
            <a:r>
              <a:rPr lang="en-US" sz="1600" err="1"/>
              <a:t>childrened</a:t>
            </a:r>
            <a:r>
              <a:rPr lang="en-US" sz="1600"/>
              <a:t> will be </a:t>
            </a:r>
            <a:r>
              <a:rPr lang="en-US" sz="1600" err="1"/>
              <a:t>conditoned</a:t>
            </a:r>
            <a:r>
              <a:rPr lang="en-US" sz="1600"/>
              <a:t> to know that when they take their coats of they are top sit smartly on the carpet.</a:t>
            </a:r>
            <a:endParaRPr lang="en-GB" sz="1600"/>
          </a:p>
        </p:txBody>
      </p:sp>
    </p:spTree>
    <p:extLst>
      <p:ext uri="{BB962C8B-B14F-4D97-AF65-F5344CB8AC3E}">
        <p14:creationId xmlns:p14="http://schemas.microsoft.com/office/powerpoint/2010/main" val="3322821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a:t>Cwestiwn</a:t>
            </a:r>
            <a:r>
              <a:rPr lang="en-GB" sz="1800"/>
              <a:t> 4(b) </a:t>
            </a:r>
            <a:r>
              <a:rPr lang="1106" sz="1800"/>
              <a:t>a'r cynllun marcio </a:t>
            </a:r>
            <a:endParaRPr lang="en-GB" sz="1800"/>
          </a:p>
        </p:txBody>
      </p:sp>
      <p:sp>
        <p:nvSpPr>
          <p:cNvPr id="25" name="TextBox 24">
            <a:extLst>
              <a:ext uri="{FF2B5EF4-FFF2-40B4-BE49-F238E27FC236}">
                <a16:creationId xmlns:a16="http://schemas.microsoft.com/office/drawing/2014/main" id="{0E46DCE2-3062-37C1-AB9B-D8791BEB24D8}"/>
              </a:ext>
            </a:extLst>
          </p:cNvPr>
          <p:cNvSpPr txBox="1"/>
          <p:nvPr/>
        </p:nvSpPr>
        <p:spPr>
          <a:xfrm>
            <a:off x="6288066" y="145091"/>
            <a:ext cx="2913084" cy="738664"/>
          </a:xfrm>
          <a:prstGeom prst="rect">
            <a:avLst/>
          </a:prstGeom>
          <a:noFill/>
        </p:spPr>
        <p:txBody>
          <a:bodyPr wrap="square">
            <a:spAutoFit/>
          </a:bodyPr>
          <a:lstStyle/>
          <a:p>
            <a:r>
              <a:rPr lang="en-GB" sz="1400" err="1">
                <a:solidFill>
                  <a:schemeClr val="accent1"/>
                </a:solidFill>
              </a:rPr>
              <a:t>Berfau</a:t>
            </a:r>
            <a:r>
              <a:rPr lang="en-GB" sz="1400">
                <a:solidFill>
                  <a:schemeClr val="accent1"/>
                </a:solidFill>
              </a:rPr>
              <a:t> </a:t>
            </a:r>
            <a:r>
              <a:rPr lang="en-GB" sz="1400" err="1">
                <a:solidFill>
                  <a:schemeClr val="accent1"/>
                </a:solidFill>
              </a:rPr>
              <a:t>Gorchymyn</a:t>
            </a:r>
            <a:r>
              <a:rPr lang="en-US" sz="1400">
                <a:solidFill>
                  <a:schemeClr val="accent1"/>
                </a:solidFill>
              </a:rPr>
              <a:t>: </a:t>
            </a:r>
            <a:r>
              <a:rPr lang="en-GB" sz="1400" b="1" i="1" err="1">
                <a:solidFill>
                  <a:srgbClr val="0070C0"/>
                </a:solidFill>
              </a:rPr>
              <a:t>Awgrymwch</a:t>
            </a:r>
            <a:r>
              <a:rPr lang="en-GB" sz="1400">
                <a:solidFill>
                  <a:srgbClr val="0070C0"/>
                </a:solidFill>
              </a:rPr>
              <a:t> </a:t>
            </a:r>
            <a:r>
              <a:rPr lang="en-GB" sz="1400" err="1">
                <a:solidFill>
                  <a:srgbClr val="0070C0"/>
                </a:solidFill>
              </a:rPr>
              <a:t>Cyflwynwch</a:t>
            </a:r>
            <a:r>
              <a:rPr lang="en-GB" sz="1400">
                <a:solidFill>
                  <a:srgbClr val="0070C0"/>
                </a:solidFill>
              </a:rPr>
              <a:t> </a:t>
            </a:r>
            <a:r>
              <a:rPr lang="en-GB" sz="1400" err="1">
                <a:solidFill>
                  <a:srgbClr val="0070C0"/>
                </a:solidFill>
              </a:rPr>
              <a:t>syniad</a:t>
            </a:r>
            <a:r>
              <a:rPr lang="en-GB" sz="1400">
                <a:solidFill>
                  <a:srgbClr val="0070C0"/>
                </a:solidFill>
              </a:rPr>
              <a:t>, </a:t>
            </a:r>
            <a:r>
              <a:rPr lang="en-GB" sz="1400" err="1">
                <a:solidFill>
                  <a:srgbClr val="0070C0"/>
                </a:solidFill>
              </a:rPr>
              <a:t>rheswm</a:t>
            </a:r>
            <a:r>
              <a:rPr lang="en-GB" sz="1400">
                <a:solidFill>
                  <a:srgbClr val="0070C0"/>
                </a:solidFill>
              </a:rPr>
              <a:t> neu gam </a:t>
            </a:r>
            <a:r>
              <a:rPr lang="en-GB" sz="1400" err="1">
                <a:solidFill>
                  <a:srgbClr val="0070C0"/>
                </a:solidFill>
              </a:rPr>
              <a:t>gweithredu</a:t>
            </a:r>
            <a:r>
              <a:rPr lang="en-GB" sz="1400">
                <a:solidFill>
                  <a:srgbClr val="0070C0"/>
                </a:solidFill>
              </a:rPr>
              <a:t> </a:t>
            </a:r>
            <a:r>
              <a:rPr lang="en-GB" sz="1400" err="1">
                <a:solidFill>
                  <a:srgbClr val="0070C0"/>
                </a:solidFill>
              </a:rPr>
              <a:t>posibl</a:t>
            </a:r>
            <a:r>
              <a:rPr lang="en-GB" sz="1400">
                <a:solidFill>
                  <a:srgbClr val="0070C0"/>
                </a:solidFill>
              </a:rPr>
              <a:t> </a:t>
            </a:r>
            <a:endParaRPr lang="en-GB" sz="1400">
              <a:solidFill>
                <a:srgbClr val="0070C0"/>
              </a:solidFill>
              <a:highlight>
                <a:srgbClr val="FFFF00"/>
              </a:highlight>
            </a:endParaRPr>
          </a:p>
        </p:txBody>
      </p:sp>
      <p:sp>
        <p:nvSpPr>
          <p:cNvPr id="6" name="TextBox 5">
            <a:extLst>
              <a:ext uri="{FF2B5EF4-FFF2-40B4-BE49-F238E27FC236}">
                <a16:creationId xmlns:a16="http://schemas.microsoft.com/office/drawing/2014/main" id="{7C8E70C8-F4D1-26CB-BCD7-374856C91082}"/>
              </a:ext>
            </a:extLst>
          </p:cNvPr>
          <p:cNvSpPr txBox="1"/>
          <p:nvPr/>
        </p:nvSpPr>
        <p:spPr>
          <a:xfrm>
            <a:off x="7024002" y="1266869"/>
            <a:ext cx="4894729" cy="4324261"/>
          </a:xfrm>
          <a:prstGeom prst="rect">
            <a:avLst/>
          </a:prstGeom>
          <a:noFill/>
        </p:spPr>
        <p:txBody>
          <a:bodyPr wrap="square">
            <a:spAutoFit/>
          </a:bodyPr>
          <a:lstStyle/>
          <a:p>
            <a:r>
              <a:rPr lang="cy-GB" sz="1100">
                <a:solidFill>
                  <a:srgbClr val="000000"/>
                </a:solidFill>
                <a:effectLst/>
                <a:latin typeface="Arial" panose="020B0604020202020204" pitchFamily="34" charset="0"/>
                <a:ea typeface="Times New Roman" panose="02020603050405020304" pitchFamily="18" charset="0"/>
              </a:rPr>
              <a:t>Gall yr ateb gyfeirio at y canlynol: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Annog perthnasoedd cadarnhaol / llawn parch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Defnyddio gweithgareddau i ddatblygu sgiliau rhyngbersonol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Helpu i ddatblygu sgiliau rhesymu / datrys problemau</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Helpu plant i ddatblygu deallusrwydd emosiynol</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Helpu plant i ddeall / gwneud synnwyr o'u teimladau / emosiynau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Creu polisi ymddygiad cadarnhaol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Diffinio ffiniau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Meithrin parch at reolau</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Meithrin dealltwriaeth o ymddygiadau derbyniol / disgwyliedig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Meithrin ymwybyddiaeth / cydweithrediad o ran disgwyliadau ymddygiad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Ymgysylltu â rheini/gofalwyr er mwyn iddyn nhw ddeall disgwyliadau ymddygiad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Canmol ac annog yn rheolaidd / yn gadarnhaol / yn ddiffuant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Creu rheolau / ffiniau syml / hawdd eu dilyn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Rhoi adborth penodol / amserol i annog dealltwriaeth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Rhoi sylw i ymddygiadau cadarnhaol</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Gwobrwyo ymddygiad cadarnhaol e.e. sticeri, tystysgrifau, siartiau</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Creu man tawel i ymlacio/tawelu / darparu lle i feddwl/lleihau teimladau neu emosiynau llethol</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a:solidFill>
                  <a:srgbClr val="000000"/>
                </a:solidFill>
                <a:effectLst/>
                <a:latin typeface="Arial" panose="020B0604020202020204" pitchFamily="34" charset="0"/>
                <a:ea typeface="Times New Roman" panose="02020603050405020304" pitchFamily="18" charset="0"/>
              </a:rPr>
              <a:t>Darparu amgylchedd cyson a theg. </a:t>
            </a:r>
            <a:endParaRPr lang="en-GB" sz="12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100">
                <a:solidFill>
                  <a:srgbClr val="000000"/>
                </a:solidFill>
                <a:effectLst/>
                <a:latin typeface="Arial" panose="020B0604020202020204" pitchFamily="34" charset="0"/>
                <a:ea typeface="Times New Roman" panose="02020603050405020304" pitchFamily="18" charset="0"/>
              </a:rPr>
              <a:t>Nid yw’r rhestr hon yn gynhwysfawr. </a:t>
            </a:r>
            <a:endParaRPr lang="en-GB" sz="1200">
              <a:effectLst/>
              <a:latin typeface="Times New Roman" panose="02020603050405020304" pitchFamily="18" charset="0"/>
              <a:ea typeface="Times New Roman" panose="02020603050405020304" pitchFamily="18" charset="0"/>
            </a:endParaRPr>
          </a:p>
          <a:p>
            <a:r>
              <a:rPr lang="cy-GB" sz="110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20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D5174984-A6B1-F888-5187-D7AD7A1B5422}"/>
              </a:ext>
            </a:extLst>
          </p:cNvPr>
          <p:cNvSpPr txBox="1"/>
          <p:nvPr/>
        </p:nvSpPr>
        <p:spPr>
          <a:xfrm>
            <a:off x="273269" y="3584875"/>
            <a:ext cx="5769180" cy="3308598"/>
          </a:xfrm>
          <a:prstGeom prst="rect">
            <a:avLst/>
          </a:prstGeom>
          <a:noFill/>
        </p:spPr>
        <p:txBody>
          <a:bodyPr wrap="square">
            <a:spAutoFit/>
          </a:bodyPr>
          <a:lstStyle/>
          <a:p>
            <a:r>
              <a:rPr lang="cy-GB" sz="1100">
                <a:solidFill>
                  <a:srgbClr val="000000"/>
                </a:solidFill>
                <a:effectLst/>
                <a:latin typeface="Arial" panose="020B0604020202020204" pitchFamily="34" charset="0"/>
                <a:ea typeface="Times New Roman" panose="02020603050405020304" pitchFamily="18" charset="0"/>
              </a:rPr>
              <a:t>Rhowch hyd at </a:t>
            </a:r>
            <a:r>
              <a:rPr lang="cy-GB" sz="1100" b="1">
                <a:solidFill>
                  <a:srgbClr val="000000"/>
                </a:solidFill>
                <a:effectLst/>
                <a:latin typeface="Arial" panose="020B0604020202020204" pitchFamily="34" charset="0"/>
                <a:ea typeface="Times New Roman" panose="02020603050405020304" pitchFamily="18" charset="0"/>
              </a:rPr>
              <a:t>8 marc</a:t>
            </a:r>
            <a:r>
              <a:rPr lang="cy-GB" sz="110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0 marc </a:t>
            </a:r>
            <a:r>
              <a:rPr lang="cy-GB" sz="1100">
                <a:solidFill>
                  <a:srgbClr val="000000"/>
                </a:solidFill>
                <a:effectLst/>
                <a:latin typeface="Arial" panose="020B0604020202020204" pitchFamily="34" charset="0"/>
                <a:ea typeface="Times New Roman" panose="02020603050405020304" pitchFamily="18" charset="0"/>
              </a:rPr>
              <a:t>am awgrym nad yw’n haeddu ennill marciau.</a:t>
            </a:r>
            <a:endParaRPr lang="en-GB" sz="12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1-2 farc</a:t>
            </a:r>
            <a:r>
              <a:rPr lang="cy-GB" sz="1100">
                <a:solidFill>
                  <a:srgbClr val="000000"/>
                </a:solidFill>
                <a:effectLst/>
                <a:latin typeface="Arial" panose="020B0604020202020204" pitchFamily="34" charset="0"/>
                <a:ea typeface="Times New Roman" panose="02020603050405020304" pitchFamily="18" charset="0"/>
              </a:rPr>
              <a:t> am awgrym cyfyngedig sy'n dangos fawr ddim gwybodaeth a dealltwriaeth o'r ffyrdd mae gweithwyr gofal plant yn gallu cefnogi ymddygiad cadarnhaol yn y lleoliad blynyddoedd cynnar. </a:t>
            </a:r>
            <a:endParaRPr lang="en-GB" sz="12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3-4 marc</a:t>
            </a:r>
            <a:r>
              <a:rPr lang="cy-GB" sz="1100">
                <a:solidFill>
                  <a:srgbClr val="000000"/>
                </a:solidFill>
                <a:effectLst/>
                <a:latin typeface="Arial" panose="020B0604020202020204" pitchFamily="34" charset="0"/>
                <a:ea typeface="Times New Roman" panose="02020603050405020304" pitchFamily="18" charset="0"/>
              </a:rPr>
              <a:t> am awgrym da sy'n dangos rhywfaint o wybodaeth a dealltwriaeth o'r ffyrdd mae gweithwyr gofal plant yn gallu cefnogi ymddygiad cadarnhaol yn y lleoliad blynyddoedd cynnar.</a:t>
            </a:r>
            <a:endParaRPr lang="en-GB" sz="12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5-6 marc </a:t>
            </a:r>
            <a:r>
              <a:rPr lang="cy-GB" sz="1100">
                <a:solidFill>
                  <a:srgbClr val="000000"/>
                </a:solidFill>
                <a:effectLst/>
                <a:latin typeface="Arial" panose="020B0604020202020204" pitchFamily="34" charset="0"/>
                <a:ea typeface="Times New Roman" panose="02020603050405020304" pitchFamily="18" charset="0"/>
              </a:rPr>
              <a:t>am awgrym da iawn sy'n dangos gwybodaeth a dealltwriaeth gadarn o'r ffyrdd mae gweithwyr gofal plant yn gallu cefnogi ymddygiad cadarnhaol yn y lleoliad blynyddoedd cynnar.</a:t>
            </a:r>
            <a:endParaRPr lang="en-GB" sz="12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r>
              <a:rPr lang="cy-GB" sz="1100" b="1">
                <a:solidFill>
                  <a:srgbClr val="000000"/>
                </a:solidFill>
                <a:effectLst/>
                <a:latin typeface="Arial" panose="020B0604020202020204" pitchFamily="34" charset="0"/>
                <a:ea typeface="Times New Roman" panose="02020603050405020304" pitchFamily="18" charset="0"/>
              </a:rPr>
              <a:t>Rhowch 7-8 marc</a:t>
            </a:r>
            <a:r>
              <a:rPr lang="cy-GB" sz="1100">
                <a:solidFill>
                  <a:srgbClr val="000000"/>
                </a:solidFill>
                <a:effectLst/>
                <a:latin typeface="Arial" panose="020B0604020202020204" pitchFamily="34" charset="0"/>
                <a:ea typeface="Times New Roman" panose="02020603050405020304" pitchFamily="18" charset="0"/>
              </a:rPr>
              <a:t> am awgrym ardderchog sy'n dangos gwybodaeth a dealltwriaeth fanwl o'r ffyrdd mae gweithwyr gofal plant yn gallu cefnogi ymddygiad cadarnhaol yn y lleoliad blynyddoedd cynnar.</a:t>
            </a:r>
            <a:endParaRPr lang="en-GB" sz="120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8D4D9EDA-F270-B8ED-77D1-C0B0E999195B}"/>
              </a:ext>
            </a:extLst>
          </p:cNvPr>
          <p:cNvPicPr>
            <a:picLocks noChangeAspect="1"/>
          </p:cNvPicPr>
          <p:nvPr/>
        </p:nvPicPr>
        <p:blipFill>
          <a:blip r:embed="rId2"/>
          <a:stretch>
            <a:fillRect/>
          </a:stretch>
        </p:blipFill>
        <p:spPr>
          <a:xfrm>
            <a:off x="273269" y="1172989"/>
            <a:ext cx="5445218" cy="2527780"/>
          </a:xfrm>
          <a:prstGeom prst="rect">
            <a:avLst/>
          </a:prstGeom>
        </p:spPr>
      </p:pic>
    </p:spTree>
    <p:extLst>
      <p:ext uri="{BB962C8B-B14F-4D97-AF65-F5344CB8AC3E}">
        <p14:creationId xmlns:p14="http://schemas.microsoft.com/office/powerpoint/2010/main" val="1644819855"/>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2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14340</TotalTime>
  <Words>5171</Words>
  <Application>Microsoft Office PowerPoint</Application>
  <PresentationFormat>Widescreen</PresentationFormat>
  <Paragraphs>332</Paragraphs>
  <Slides>16</Slides>
  <Notes>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16</vt:i4>
      </vt:variant>
    </vt:vector>
  </HeadingPairs>
  <TitlesOfParts>
    <vt:vector size="25" baseType="lpstr">
      <vt:lpstr>Arial</vt:lpstr>
      <vt:lpstr>Calibri</vt:lpstr>
      <vt:lpstr>Courier New</vt:lpstr>
      <vt:lpstr>Gotham Rounded Book</vt:lpstr>
      <vt:lpstr>Symbol</vt:lpstr>
      <vt:lpstr>Times New Roman</vt:lpstr>
      <vt:lpstr>Office Theme</vt:lpstr>
      <vt:lpstr>1_Office Theme</vt:lpstr>
      <vt:lpstr>2_Office Theme</vt:lpstr>
      <vt:lpstr>PowerPoint Presentation</vt:lpstr>
      <vt:lpstr>PowerPoint Presentation</vt:lpstr>
      <vt:lpstr>Cwestiwn 2(b) a'r cynllun marcio </vt:lpstr>
      <vt:lpstr>Cwestiwn 2(b) ateb yr ymgeisydd gyda sylwadau’r Uwch Arholwr</vt:lpstr>
      <vt:lpstr>Cwestiwn 3(b) a'r cynllun marcio </vt:lpstr>
      <vt:lpstr>Cwestiwn 3(b) ateb yr ymgeisydd gyda sylwadau’r Uwch Arholwr</vt:lpstr>
      <vt:lpstr>Cwestiwn 4(a) a'r cynllun marcio </vt:lpstr>
      <vt:lpstr>Cwestiwn 4(a) ateb yr ymgeisydd gyda sylwadau’r Uwch Arholwr</vt:lpstr>
      <vt:lpstr>Cwestiwn 4(b) a'r cynllun marcio </vt:lpstr>
      <vt:lpstr>Cwestiwn 4(b) ateb yr ymgeisydd gyda sylwadau’r Uwch Arholwr</vt:lpstr>
      <vt:lpstr>Cwestiwn 6 a'r cynllun marcio </vt:lpstr>
      <vt:lpstr>Cwestiwn 6 ateb yr ymgeisydd gyda sylwadau’r Uwch Arholwr</vt:lpstr>
      <vt:lpstr>Cwestiwn 8 a'r cynllun marcio </vt:lpstr>
      <vt:lpstr>Cwestiwn 8 ateb yr ymgeisydd gyda sylwadau’r Uwch Arholwr</vt:lpstr>
      <vt:lpstr>Cwestiwn 11 a'r cynllun marcio </vt:lpstr>
      <vt:lpstr>Cwestiwn 11 ateb yr ymgeisydd gyda sylwadau’r Uwch Arholwr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1106</cp:revision>
  <dcterms:created xsi:type="dcterms:W3CDTF">2020-09-10T07:54:11Z</dcterms:created>
  <dcterms:modified xsi:type="dcterms:W3CDTF">2024-03-25T14:50:21Z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