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44" r:id="rId5"/>
    <p:sldMasterId id="2147483751" r:id="rId6"/>
  </p:sldMasterIdLst>
  <p:notesMasterIdLst>
    <p:notesMasterId r:id="rId53"/>
  </p:notesMasterIdLst>
  <p:handoutMasterIdLst>
    <p:handoutMasterId r:id="rId54"/>
  </p:handoutMasterIdLst>
  <p:sldIdLst>
    <p:sldId id="405" r:id="rId7"/>
    <p:sldId id="522" r:id="rId8"/>
    <p:sldId id="457" r:id="rId9"/>
    <p:sldId id="663" r:id="rId10"/>
    <p:sldId id="669" r:id="rId11"/>
    <p:sldId id="717" r:id="rId12"/>
    <p:sldId id="670" r:id="rId13"/>
    <p:sldId id="716" r:id="rId14"/>
    <p:sldId id="718" r:id="rId15"/>
    <p:sldId id="664" r:id="rId16"/>
    <p:sldId id="741" r:id="rId17"/>
    <p:sldId id="668" r:id="rId18"/>
    <p:sldId id="688" r:id="rId19"/>
    <p:sldId id="720" r:id="rId20"/>
    <p:sldId id="714" r:id="rId21"/>
    <p:sldId id="497" r:id="rId22"/>
    <p:sldId id="719" r:id="rId23"/>
    <p:sldId id="742" r:id="rId24"/>
    <p:sldId id="729" r:id="rId25"/>
    <p:sldId id="743" r:id="rId26"/>
    <p:sldId id="643" r:id="rId27"/>
    <p:sldId id="661" r:id="rId28"/>
    <p:sldId id="721" r:id="rId29"/>
    <p:sldId id="509" r:id="rId30"/>
    <p:sldId id="675" r:id="rId31"/>
    <p:sldId id="744" r:id="rId32"/>
    <p:sldId id="745" r:id="rId33"/>
    <p:sldId id="642" r:id="rId34"/>
    <p:sldId id="738" r:id="rId35"/>
    <p:sldId id="746" r:id="rId36"/>
    <p:sldId id="747" r:id="rId37"/>
    <p:sldId id="748" r:id="rId38"/>
    <p:sldId id="749" r:id="rId39"/>
    <p:sldId id="723" r:id="rId40"/>
    <p:sldId id="750" r:id="rId41"/>
    <p:sldId id="751" r:id="rId42"/>
    <p:sldId id="752" r:id="rId43"/>
    <p:sldId id="725" r:id="rId44"/>
    <p:sldId id="753" r:id="rId45"/>
    <p:sldId id="754" r:id="rId46"/>
    <p:sldId id="724" r:id="rId47"/>
    <p:sldId id="506" r:id="rId48"/>
    <p:sldId id="678" r:id="rId49"/>
    <p:sldId id="596" r:id="rId50"/>
    <p:sldId id="727" r:id="rId51"/>
    <p:sldId id="728" r:id="rId52"/>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Stephen Patmore" initials="SP" lastIdx="6" clrIdx="4">
    <p:extLst>
      <p:ext uri="{19B8F6BF-5375-455C-9EA6-DF929625EA0E}">
        <p15:presenceInfo xmlns:p15="http://schemas.microsoft.com/office/powerpoint/2012/main" userId="S::Stephen.Patmore@cityandguilds.com::373d9ec4-69bc-464b-8aca-5b7d51566fd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C8"/>
    <a:srgbClr val="CBD6EB"/>
    <a:srgbClr val="0070C0"/>
    <a:srgbClr val="E7ECF5"/>
    <a:srgbClr val="FFC000"/>
    <a:srgbClr val="00B0F0"/>
    <a:srgbClr val="65B2E6"/>
    <a:srgbClr val="CB076E"/>
    <a:srgbClr val="0096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8" autoAdjust="0"/>
    <p:restoredTop sz="63565" autoAdjust="0"/>
  </p:normalViewPr>
  <p:slideViewPr>
    <p:cSldViewPr snapToGrid="0" snapToObjects="1">
      <p:cViewPr varScale="1">
        <p:scale>
          <a:sx n="58" d="100"/>
          <a:sy n="58" d="100"/>
        </p:scale>
        <p:origin x="1194" y="60"/>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48D9A9-9AE1-413D-AFAF-D1CABC7B13E3}"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6C8139B1-DD93-4203-821C-2189DF19F87E}">
      <dgm:prSet phldrT="[Text]"/>
      <dgm:spPr>
        <a:solidFill>
          <a:schemeClr val="tx1">
            <a:lumMod val="50000"/>
            <a:lumOff val="50000"/>
          </a:schemeClr>
        </a:solidFill>
        <a:ln>
          <a:solidFill>
            <a:schemeClr val="tx1">
              <a:lumMod val="50000"/>
              <a:lumOff val="50000"/>
            </a:schemeClr>
          </a:solidFill>
        </a:ln>
      </dgm:spPr>
      <dgm:t>
        <a:bodyPr/>
        <a:lstStyle/>
        <a:p>
          <a:r>
            <a:rPr lang="en-US" dirty="0"/>
            <a:t>Access the application from HCLW, complete and submit</a:t>
          </a:r>
        </a:p>
      </dgm:t>
    </dgm:pt>
    <dgm:pt modelId="{B471B066-9BC0-4BCE-ADCF-AAABEEC7DA6D}" type="parTrans" cxnId="{206A7E15-F5C4-4AE8-AA19-B7D88A2FA07A}">
      <dgm:prSet/>
      <dgm:spPr/>
      <dgm:t>
        <a:bodyPr/>
        <a:lstStyle/>
        <a:p>
          <a:endParaRPr lang="en-US"/>
        </a:p>
      </dgm:t>
    </dgm:pt>
    <dgm:pt modelId="{9DB954CC-7C79-405A-BFFB-C487F1A73C4B}" type="sibTrans" cxnId="{206A7E15-F5C4-4AE8-AA19-B7D88A2FA07A}">
      <dgm:prSet/>
      <dgm:spPr/>
      <dgm:t>
        <a:bodyPr/>
        <a:lstStyle/>
        <a:p>
          <a:endParaRPr lang="en-US"/>
        </a:p>
      </dgm:t>
    </dgm:pt>
    <dgm:pt modelId="{7029594A-37F1-4609-B9B6-9F4BFC691F07}">
      <dgm:prSet phldrT="[Text]"/>
      <dgm:spPr>
        <a:solidFill>
          <a:schemeClr val="accent5"/>
        </a:solidFill>
        <a:ln>
          <a:solidFill>
            <a:schemeClr val="accent5"/>
          </a:solidFill>
        </a:ln>
      </dgm:spPr>
      <dgm:t>
        <a:bodyPr/>
        <a:lstStyle/>
        <a:p>
          <a:r>
            <a:rPr lang="en-US" dirty="0"/>
            <a:t>Evidence of delivery staff and assessor competence, subject to ongoing monitoring and compliance</a:t>
          </a:r>
        </a:p>
      </dgm:t>
    </dgm:pt>
    <dgm:pt modelId="{C21F1C84-7716-4DD3-BAED-1627CAF988F7}" type="parTrans" cxnId="{4D32C187-9D15-4EF1-BD4C-AE272F4F1534}">
      <dgm:prSet/>
      <dgm:spPr/>
      <dgm:t>
        <a:bodyPr/>
        <a:lstStyle/>
        <a:p>
          <a:endParaRPr lang="en-US"/>
        </a:p>
      </dgm:t>
    </dgm:pt>
    <dgm:pt modelId="{51F7FEB3-0B88-4F48-9879-989F2D2AA7D0}" type="sibTrans" cxnId="{4D32C187-9D15-4EF1-BD4C-AE272F4F1534}">
      <dgm:prSet/>
      <dgm:spPr/>
      <dgm:t>
        <a:bodyPr/>
        <a:lstStyle/>
        <a:p>
          <a:endParaRPr lang="en-US"/>
        </a:p>
      </dgm:t>
    </dgm:pt>
    <dgm:pt modelId="{3E27BCFA-84F9-415F-B40E-A7E4DE9547D5}">
      <dgm:prSet phldrT="[Text]"/>
      <dgm:spPr>
        <a:solidFill>
          <a:schemeClr val="accent3"/>
        </a:solidFill>
        <a:ln>
          <a:solidFill>
            <a:schemeClr val="accent3"/>
          </a:solidFill>
        </a:ln>
      </dgm:spPr>
      <dgm:t>
        <a:bodyPr/>
        <a:lstStyle/>
        <a:p>
          <a:r>
            <a:rPr lang="en-US" dirty="0"/>
            <a:t>Evidence of meeting expectations detailed in:</a:t>
          </a:r>
        </a:p>
        <a:p>
          <a:r>
            <a:rPr lang="en-US" dirty="0"/>
            <a:t>Introduction to working with City &amp; Guilds and WJEC</a:t>
          </a:r>
        </a:p>
        <a:p>
          <a:r>
            <a:rPr lang="en-US" dirty="0"/>
            <a:t>City &amp; Guilds Centre Manual</a:t>
          </a:r>
        </a:p>
        <a:p>
          <a:r>
            <a:rPr lang="en-US" dirty="0"/>
            <a:t>Our Quality Assurance Requirements</a:t>
          </a:r>
        </a:p>
      </dgm:t>
    </dgm:pt>
    <dgm:pt modelId="{10F10BBB-5852-464A-BB85-49B1E46FC8D9}" type="parTrans" cxnId="{2549AB45-383E-4854-A96A-615BD36A51CA}">
      <dgm:prSet/>
      <dgm:spPr/>
      <dgm:t>
        <a:bodyPr/>
        <a:lstStyle/>
        <a:p>
          <a:endParaRPr lang="en-US"/>
        </a:p>
      </dgm:t>
    </dgm:pt>
    <dgm:pt modelId="{7294D41F-BC9B-4DB0-BBE7-210E691186CA}" type="sibTrans" cxnId="{2549AB45-383E-4854-A96A-615BD36A51CA}">
      <dgm:prSet/>
      <dgm:spPr/>
      <dgm:t>
        <a:bodyPr/>
        <a:lstStyle/>
        <a:p>
          <a:endParaRPr lang="en-US"/>
        </a:p>
      </dgm:t>
    </dgm:pt>
    <dgm:pt modelId="{41C42784-3BD6-44A3-A816-57DB596461B6}">
      <dgm:prSet phldrT="[Text]"/>
      <dgm:spPr>
        <a:solidFill>
          <a:schemeClr val="accent2"/>
        </a:solidFill>
        <a:ln>
          <a:solidFill>
            <a:schemeClr val="accent2"/>
          </a:solidFill>
        </a:ln>
      </dgm:spPr>
      <dgm:t>
        <a:bodyPr/>
        <a:lstStyle/>
        <a:p>
          <a:r>
            <a:rPr lang="en-US" dirty="0" err="1"/>
            <a:t>Centres</a:t>
          </a:r>
          <a:r>
            <a:rPr lang="en-US" dirty="0"/>
            <a:t> are not considered approved until this is confirmed by us in writing </a:t>
          </a:r>
        </a:p>
      </dgm:t>
    </dgm:pt>
    <dgm:pt modelId="{46C58E67-4262-46A2-9E25-BBE416484D4D}" type="parTrans" cxnId="{8357CEFE-644F-4A07-8C4F-CED3376C45BF}">
      <dgm:prSet/>
      <dgm:spPr/>
      <dgm:t>
        <a:bodyPr/>
        <a:lstStyle/>
        <a:p>
          <a:endParaRPr lang="en-US"/>
        </a:p>
      </dgm:t>
    </dgm:pt>
    <dgm:pt modelId="{82C5218C-3E5E-4AEC-B7D6-70EA5A4D10F3}" type="sibTrans" cxnId="{8357CEFE-644F-4A07-8C4F-CED3376C45BF}">
      <dgm:prSet/>
      <dgm:spPr/>
      <dgm:t>
        <a:bodyPr/>
        <a:lstStyle/>
        <a:p>
          <a:endParaRPr lang="en-US"/>
        </a:p>
      </dgm:t>
    </dgm:pt>
    <dgm:pt modelId="{24672503-874D-44A7-B15E-B683D9C9A2BC}">
      <dgm:prSet phldrT="[Text]"/>
      <dgm:spPr/>
      <dgm:t>
        <a:bodyPr/>
        <a:lstStyle/>
        <a:p>
          <a:r>
            <a:rPr lang="en-US" dirty="0"/>
            <a:t>4 possible outcomes to the approval process </a:t>
          </a:r>
        </a:p>
      </dgm:t>
    </dgm:pt>
    <dgm:pt modelId="{3DA4959D-E1BB-4E4A-A559-09E128238C95}" type="parTrans" cxnId="{D284284E-3C31-4303-8264-89E799D50080}">
      <dgm:prSet/>
      <dgm:spPr/>
      <dgm:t>
        <a:bodyPr/>
        <a:lstStyle/>
        <a:p>
          <a:endParaRPr lang="en-US"/>
        </a:p>
      </dgm:t>
    </dgm:pt>
    <dgm:pt modelId="{8175D748-DA16-4B41-ACA5-A292ACE99142}" type="sibTrans" cxnId="{D284284E-3C31-4303-8264-89E799D50080}">
      <dgm:prSet/>
      <dgm:spPr/>
      <dgm:t>
        <a:bodyPr/>
        <a:lstStyle/>
        <a:p>
          <a:endParaRPr lang="en-US"/>
        </a:p>
      </dgm:t>
    </dgm:pt>
    <dgm:pt modelId="{C02FABEA-C7A5-4C9D-94C7-B62A8C204F1A}" type="pres">
      <dgm:prSet presAssocID="{5048D9A9-9AE1-413D-AFAF-D1CABC7B13E3}" presName="Name0" presStyleCnt="0">
        <dgm:presLayoutVars>
          <dgm:dir/>
          <dgm:resizeHandles val="exact"/>
        </dgm:presLayoutVars>
      </dgm:prSet>
      <dgm:spPr/>
      <dgm:t>
        <a:bodyPr/>
        <a:lstStyle/>
        <a:p>
          <a:endParaRPr lang="en-US"/>
        </a:p>
      </dgm:t>
    </dgm:pt>
    <dgm:pt modelId="{61ED47BC-E0CD-450D-B7EC-B55E8225395A}" type="pres">
      <dgm:prSet presAssocID="{5048D9A9-9AE1-413D-AFAF-D1CABC7B13E3}" presName="cycle" presStyleCnt="0"/>
      <dgm:spPr/>
    </dgm:pt>
    <dgm:pt modelId="{A22E6222-25C1-4E90-8DBB-DB091CFB858D}" type="pres">
      <dgm:prSet presAssocID="{6C8139B1-DD93-4203-821C-2189DF19F87E}" presName="nodeFirstNode" presStyleLbl="node1" presStyleIdx="0" presStyleCnt="5">
        <dgm:presLayoutVars>
          <dgm:bulletEnabled val="1"/>
        </dgm:presLayoutVars>
      </dgm:prSet>
      <dgm:spPr/>
      <dgm:t>
        <a:bodyPr/>
        <a:lstStyle/>
        <a:p>
          <a:endParaRPr lang="en-US"/>
        </a:p>
      </dgm:t>
    </dgm:pt>
    <dgm:pt modelId="{71FAEBD0-9FD7-47E0-ABA1-18668F6ABE36}" type="pres">
      <dgm:prSet presAssocID="{9DB954CC-7C79-405A-BFFB-C487F1A73C4B}" presName="sibTransFirstNode" presStyleLbl="bgShp" presStyleIdx="0" presStyleCnt="1"/>
      <dgm:spPr/>
      <dgm:t>
        <a:bodyPr/>
        <a:lstStyle/>
        <a:p>
          <a:endParaRPr lang="en-US"/>
        </a:p>
      </dgm:t>
    </dgm:pt>
    <dgm:pt modelId="{98F1AC0F-1E0E-49A7-93B5-B30B5985411B}" type="pres">
      <dgm:prSet presAssocID="{7029594A-37F1-4609-B9B6-9F4BFC691F07}" presName="nodeFollowingNodes" presStyleLbl="node1" presStyleIdx="1" presStyleCnt="5" custRadScaleRad="114557" custRadScaleInc="3271">
        <dgm:presLayoutVars>
          <dgm:bulletEnabled val="1"/>
        </dgm:presLayoutVars>
      </dgm:prSet>
      <dgm:spPr/>
      <dgm:t>
        <a:bodyPr/>
        <a:lstStyle/>
        <a:p>
          <a:endParaRPr lang="en-US"/>
        </a:p>
      </dgm:t>
    </dgm:pt>
    <dgm:pt modelId="{ECE3EB82-BEC3-4B4A-90F4-D6FBAC7FCF14}" type="pres">
      <dgm:prSet presAssocID="{3E27BCFA-84F9-415F-B40E-A7E4DE9547D5}" presName="nodeFollowingNodes" presStyleLbl="node1" presStyleIdx="2" presStyleCnt="5" custRadScaleRad="94173" custRadScaleInc="-21830">
        <dgm:presLayoutVars>
          <dgm:bulletEnabled val="1"/>
        </dgm:presLayoutVars>
      </dgm:prSet>
      <dgm:spPr/>
      <dgm:t>
        <a:bodyPr/>
        <a:lstStyle/>
        <a:p>
          <a:endParaRPr lang="en-US"/>
        </a:p>
      </dgm:t>
    </dgm:pt>
    <dgm:pt modelId="{5B5E4EB6-EBBB-4418-92FB-72C1F5903377}" type="pres">
      <dgm:prSet presAssocID="{41C42784-3BD6-44A3-A816-57DB596461B6}" presName="nodeFollowingNodes" presStyleLbl="node1" presStyleIdx="3" presStyleCnt="5" custRadScaleRad="97849" custRadScaleInc="25558">
        <dgm:presLayoutVars>
          <dgm:bulletEnabled val="1"/>
        </dgm:presLayoutVars>
      </dgm:prSet>
      <dgm:spPr/>
      <dgm:t>
        <a:bodyPr/>
        <a:lstStyle/>
        <a:p>
          <a:endParaRPr lang="en-US"/>
        </a:p>
      </dgm:t>
    </dgm:pt>
    <dgm:pt modelId="{43F49DD9-4D65-42B8-B86C-FA32DC0B1D33}" type="pres">
      <dgm:prSet presAssocID="{24672503-874D-44A7-B15E-B683D9C9A2BC}" presName="nodeFollowingNodes" presStyleLbl="node1" presStyleIdx="4" presStyleCnt="5" custRadScaleRad="116770" custRadScaleInc="-6934">
        <dgm:presLayoutVars>
          <dgm:bulletEnabled val="1"/>
        </dgm:presLayoutVars>
      </dgm:prSet>
      <dgm:spPr/>
      <dgm:t>
        <a:bodyPr/>
        <a:lstStyle/>
        <a:p>
          <a:endParaRPr lang="en-US"/>
        </a:p>
      </dgm:t>
    </dgm:pt>
  </dgm:ptLst>
  <dgm:cxnLst>
    <dgm:cxn modelId="{8357CEFE-644F-4A07-8C4F-CED3376C45BF}" srcId="{5048D9A9-9AE1-413D-AFAF-D1CABC7B13E3}" destId="{41C42784-3BD6-44A3-A816-57DB596461B6}" srcOrd="3" destOrd="0" parTransId="{46C58E67-4262-46A2-9E25-BBE416484D4D}" sibTransId="{82C5218C-3E5E-4AEC-B7D6-70EA5A4D10F3}"/>
    <dgm:cxn modelId="{D284284E-3C31-4303-8264-89E799D50080}" srcId="{5048D9A9-9AE1-413D-AFAF-D1CABC7B13E3}" destId="{24672503-874D-44A7-B15E-B683D9C9A2BC}" srcOrd="4" destOrd="0" parTransId="{3DA4959D-E1BB-4E4A-A559-09E128238C95}" sibTransId="{8175D748-DA16-4B41-ACA5-A292ACE99142}"/>
    <dgm:cxn modelId="{4D32C187-9D15-4EF1-BD4C-AE272F4F1534}" srcId="{5048D9A9-9AE1-413D-AFAF-D1CABC7B13E3}" destId="{7029594A-37F1-4609-B9B6-9F4BFC691F07}" srcOrd="1" destOrd="0" parTransId="{C21F1C84-7716-4DD3-BAED-1627CAF988F7}" sibTransId="{51F7FEB3-0B88-4F48-9879-989F2D2AA7D0}"/>
    <dgm:cxn modelId="{2979F58E-75A0-4225-86A2-B7C2833847A3}" type="presOf" srcId="{41C42784-3BD6-44A3-A816-57DB596461B6}" destId="{5B5E4EB6-EBBB-4418-92FB-72C1F5903377}" srcOrd="0" destOrd="0" presId="urn:microsoft.com/office/officeart/2005/8/layout/cycle3"/>
    <dgm:cxn modelId="{206A7E15-F5C4-4AE8-AA19-B7D88A2FA07A}" srcId="{5048D9A9-9AE1-413D-AFAF-D1CABC7B13E3}" destId="{6C8139B1-DD93-4203-821C-2189DF19F87E}" srcOrd="0" destOrd="0" parTransId="{B471B066-9BC0-4BCE-ADCF-AAABEEC7DA6D}" sibTransId="{9DB954CC-7C79-405A-BFFB-C487F1A73C4B}"/>
    <dgm:cxn modelId="{2549AB45-383E-4854-A96A-615BD36A51CA}" srcId="{5048D9A9-9AE1-413D-AFAF-D1CABC7B13E3}" destId="{3E27BCFA-84F9-415F-B40E-A7E4DE9547D5}" srcOrd="2" destOrd="0" parTransId="{10F10BBB-5852-464A-BB85-49B1E46FC8D9}" sibTransId="{7294D41F-BC9B-4DB0-BBE7-210E691186CA}"/>
    <dgm:cxn modelId="{0D29F9FA-1220-42FC-BEE7-C2A757D35E39}" type="presOf" srcId="{6C8139B1-DD93-4203-821C-2189DF19F87E}" destId="{A22E6222-25C1-4E90-8DBB-DB091CFB858D}" srcOrd="0" destOrd="0" presId="urn:microsoft.com/office/officeart/2005/8/layout/cycle3"/>
    <dgm:cxn modelId="{E1F35884-EF8C-4D9B-B625-A8AD8199E5E0}" type="presOf" srcId="{3E27BCFA-84F9-415F-B40E-A7E4DE9547D5}" destId="{ECE3EB82-BEC3-4B4A-90F4-D6FBAC7FCF14}" srcOrd="0" destOrd="0" presId="urn:microsoft.com/office/officeart/2005/8/layout/cycle3"/>
    <dgm:cxn modelId="{A2EC1DB8-945D-454E-A0A1-FA67B20815B9}" type="presOf" srcId="{7029594A-37F1-4609-B9B6-9F4BFC691F07}" destId="{98F1AC0F-1E0E-49A7-93B5-B30B5985411B}" srcOrd="0" destOrd="0" presId="urn:microsoft.com/office/officeart/2005/8/layout/cycle3"/>
    <dgm:cxn modelId="{3E05CE92-C790-4828-AAD6-4D92A5DBDD2A}" type="presOf" srcId="{5048D9A9-9AE1-413D-AFAF-D1CABC7B13E3}" destId="{C02FABEA-C7A5-4C9D-94C7-B62A8C204F1A}" srcOrd="0" destOrd="0" presId="urn:microsoft.com/office/officeart/2005/8/layout/cycle3"/>
    <dgm:cxn modelId="{8EDC338A-E505-40AE-B0A7-4F0CFA1DB1F6}" type="presOf" srcId="{24672503-874D-44A7-B15E-B683D9C9A2BC}" destId="{43F49DD9-4D65-42B8-B86C-FA32DC0B1D33}" srcOrd="0" destOrd="0" presId="urn:microsoft.com/office/officeart/2005/8/layout/cycle3"/>
    <dgm:cxn modelId="{C22A8435-567D-4A36-A46B-1EBEE5F0B86C}" type="presOf" srcId="{9DB954CC-7C79-405A-BFFB-C487F1A73C4B}" destId="{71FAEBD0-9FD7-47E0-ABA1-18668F6ABE36}" srcOrd="0" destOrd="0" presId="urn:microsoft.com/office/officeart/2005/8/layout/cycle3"/>
    <dgm:cxn modelId="{8EFFADC0-8CC9-430F-9D0A-8A05FC881DFD}" type="presParOf" srcId="{C02FABEA-C7A5-4C9D-94C7-B62A8C204F1A}" destId="{61ED47BC-E0CD-450D-B7EC-B55E8225395A}" srcOrd="0" destOrd="0" presId="urn:microsoft.com/office/officeart/2005/8/layout/cycle3"/>
    <dgm:cxn modelId="{DEBBEC32-90AB-42CB-AD82-75941EEF6800}" type="presParOf" srcId="{61ED47BC-E0CD-450D-B7EC-B55E8225395A}" destId="{A22E6222-25C1-4E90-8DBB-DB091CFB858D}" srcOrd="0" destOrd="0" presId="urn:microsoft.com/office/officeart/2005/8/layout/cycle3"/>
    <dgm:cxn modelId="{AB3C610C-8519-4118-ADF7-B1C71FD5AD02}" type="presParOf" srcId="{61ED47BC-E0CD-450D-B7EC-B55E8225395A}" destId="{71FAEBD0-9FD7-47E0-ABA1-18668F6ABE36}" srcOrd="1" destOrd="0" presId="urn:microsoft.com/office/officeart/2005/8/layout/cycle3"/>
    <dgm:cxn modelId="{CACB1C62-FBE7-4CE8-A166-156640BB9097}" type="presParOf" srcId="{61ED47BC-E0CD-450D-B7EC-B55E8225395A}" destId="{98F1AC0F-1E0E-49A7-93B5-B30B5985411B}" srcOrd="2" destOrd="0" presId="urn:microsoft.com/office/officeart/2005/8/layout/cycle3"/>
    <dgm:cxn modelId="{886BCAC2-5B36-4840-A1B3-40B2299342A7}" type="presParOf" srcId="{61ED47BC-E0CD-450D-B7EC-B55E8225395A}" destId="{ECE3EB82-BEC3-4B4A-90F4-D6FBAC7FCF14}" srcOrd="3" destOrd="0" presId="urn:microsoft.com/office/officeart/2005/8/layout/cycle3"/>
    <dgm:cxn modelId="{9375EF0C-639F-4B8F-B226-2BE212CD0F20}" type="presParOf" srcId="{61ED47BC-E0CD-450D-B7EC-B55E8225395A}" destId="{5B5E4EB6-EBBB-4418-92FB-72C1F5903377}" srcOrd="4" destOrd="0" presId="urn:microsoft.com/office/officeart/2005/8/layout/cycle3"/>
    <dgm:cxn modelId="{FC76ABA3-13E0-4382-AFCA-18BC74E262F6}" type="presParOf" srcId="{61ED47BC-E0CD-450D-B7EC-B55E8225395A}" destId="{43F49DD9-4D65-42B8-B86C-FA32DC0B1D33}" srcOrd="5"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2C91114-DA0F-42AF-A970-CAC841110A33}"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GB"/>
        </a:p>
      </dgm:t>
    </dgm:pt>
    <dgm:pt modelId="{F0256A9A-4DBF-45DB-9DFB-D3691B9AFFFB}">
      <dgm:prSet phldrT="[Text]" custT="1"/>
      <dgm:spPr/>
      <dgm:t>
        <a:bodyPr/>
        <a:lstStyle/>
        <a:p>
          <a:pPr algn="ctr"/>
          <a:r>
            <a:rPr lang="en-US" sz="1800" b="1" dirty="0"/>
            <a:t>Who is </a:t>
          </a:r>
          <a:r>
            <a:rPr lang="en-US" sz="1800" b="1" dirty="0" smtClean="0"/>
            <a:t>this qualification </a:t>
          </a:r>
          <a:r>
            <a:rPr lang="en-US" sz="1800" b="1" dirty="0"/>
            <a:t>for?</a:t>
          </a:r>
          <a:endParaRPr lang="en-GB" sz="1800" b="1" dirty="0"/>
        </a:p>
      </dgm:t>
    </dgm:pt>
    <dgm:pt modelId="{351D2A81-DF57-4830-A6FE-DB6C60FDA2F2}" type="parTrans" cxnId="{9CD0AE0C-298B-407C-A197-304D43A15856}">
      <dgm:prSet/>
      <dgm:spPr/>
      <dgm:t>
        <a:bodyPr/>
        <a:lstStyle/>
        <a:p>
          <a:endParaRPr lang="en-GB" sz="1000"/>
        </a:p>
      </dgm:t>
    </dgm:pt>
    <dgm:pt modelId="{37701AB7-7F86-47CB-80DC-AEFFB7893248}" type="sibTrans" cxnId="{9CD0AE0C-298B-407C-A197-304D43A15856}">
      <dgm:prSet/>
      <dgm:spPr/>
      <dgm:t>
        <a:bodyPr/>
        <a:lstStyle/>
        <a:p>
          <a:endParaRPr lang="en-GB" sz="1000"/>
        </a:p>
      </dgm:t>
    </dgm:pt>
    <dgm:pt modelId="{530CCABA-A864-4477-AE62-DD7607B867ED}">
      <dgm:prSet phldrT="[Text]" custT="1"/>
      <dgm:spPr/>
      <dgm:t>
        <a:bodyPr/>
        <a:lstStyle/>
        <a:p>
          <a:pPr algn="ctr"/>
          <a:endParaRPr lang="en-US" sz="2400" b="1" kern="1200" dirty="0">
            <a:latin typeface="Arial" panose="020B0604020202020204"/>
            <a:ea typeface="+mn-ea"/>
            <a:cs typeface="+mn-cs"/>
          </a:endParaRPr>
        </a:p>
        <a:p>
          <a:pPr algn="ctr"/>
          <a:r>
            <a:rPr lang="en-US" sz="1800" b="1" kern="1200" dirty="0">
              <a:latin typeface="Arial" panose="020B0604020202020204"/>
              <a:ea typeface="+mn-ea"/>
              <a:cs typeface="+mn-cs"/>
            </a:rPr>
            <a:t>What progression opportunities are there? </a:t>
          </a:r>
        </a:p>
        <a:p>
          <a:pPr marL="0" lvl="0" indent="0" algn="l" defTabSz="800100">
            <a:lnSpc>
              <a:spcPct val="90000"/>
            </a:lnSpc>
            <a:spcBef>
              <a:spcPct val="0"/>
            </a:spcBef>
            <a:spcAft>
              <a:spcPct val="35000"/>
            </a:spcAft>
            <a:buNone/>
          </a:pPr>
          <a:endParaRPr lang="en-GB" sz="2800" b="1" kern="1200" dirty="0">
            <a:latin typeface="Arial" panose="020B0604020202020204"/>
            <a:ea typeface="+mn-ea"/>
            <a:cs typeface="+mn-cs"/>
          </a:endParaRPr>
        </a:p>
      </dgm:t>
    </dgm:pt>
    <dgm:pt modelId="{B75E7E47-B246-4F68-BADD-741B7DF88DA7}" type="parTrans" cxnId="{2DFF7097-430E-4E11-A06A-0BA6026CEB4D}">
      <dgm:prSet/>
      <dgm:spPr/>
      <dgm:t>
        <a:bodyPr/>
        <a:lstStyle/>
        <a:p>
          <a:endParaRPr lang="en-GB" sz="1000"/>
        </a:p>
      </dgm:t>
    </dgm:pt>
    <dgm:pt modelId="{4D8B8B1B-9205-42A2-8AC5-134BB7755BDE}" type="sibTrans" cxnId="{2DFF7097-430E-4E11-A06A-0BA6026CEB4D}">
      <dgm:prSet/>
      <dgm:spPr/>
      <dgm:t>
        <a:bodyPr/>
        <a:lstStyle/>
        <a:p>
          <a:endParaRPr lang="en-GB" sz="1000"/>
        </a:p>
      </dgm:t>
    </dgm:pt>
    <dgm:pt modelId="{2A616823-0711-47D2-AE3B-A1CAEDBFDB81}">
      <dgm:prSet phldrT="[Text]" custT="1"/>
      <dgm:spPr/>
      <dgm:t>
        <a:bodyPr lIns="72000" tIns="72000" rIns="72000" bIns="72000" anchor="ctr"/>
        <a:lstStyle/>
        <a:p>
          <a:pPr marL="0" indent="0">
            <a:lnSpc>
              <a:spcPct val="100000"/>
            </a:lnSpc>
            <a:buNone/>
            <a:tabLst/>
          </a:pPr>
          <a:r>
            <a:rPr lang="en-GB" sz="1600" dirty="0" smtClean="0">
              <a:latin typeface="Lato"/>
            </a:rPr>
            <a:t> </a:t>
          </a:r>
          <a:r>
            <a:rPr lang="en-GB" sz="1600" dirty="0" smtClean="0">
              <a:effectLst/>
              <a:latin typeface="Lato"/>
              <a:ea typeface="Times New Roman" panose="02020603050405020304" pitchFamily="18" charset="0"/>
              <a:cs typeface="Times New Roman" panose="02020603050405020304" pitchFamily="18" charset="0"/>
            </a:rPr>
            <a:t>The qualification allows learners to progress within employment or further study at a higher level</a:t>
          </a:r>
          <a:endParaRPr lang="en-GB" sz="1400" dirty="0">
            <a:latin typeface="Lato"/>
          </a:endParaRPr>
        </a:p>
      </dgm:t>
    </dgm:pt>
    <dgm:pt modelId="{61813976-380D-4F60-B4B1-69B6BEE6D67F}" type="parTrans" cxnId="{C6339CB5-A1C9-40E8-8A3F-826E2D6234C1}">
      <dgm:prSet/>
      <dgm:spPr/>
      <dgm:t>
        <a:bodyPr/>
        <a:lstStyle/>
        <a:p>
          <a:endParaRPr lang="en-GB" sz="1000"/>
        </a:p>
      </dgm:t>
    </dgm:pt>
    <dgm:pt modelId="{1852C28A-DCA0-4615-873C-9D78E4CC98E9}" type="sibTrans" cxnId="{C6339CB5-A1C9-40E8-8A3F-826E2D6234C1}">
      <dgm:prSet/>
      <dgm:spPr/>
      <dgm:t>
        <a:bodyPr/>
        <a:lstStyle/>
        <a:p>
          <a:endParaRPr lang="en-GB" sz="1000"/>
        </a:p>
      </dgm:t>
    </dgm:pt>
    <dgm:pt modelId="{5D3DF9AC-B925-4C29-AA92-99B2CCAEDA94}">
      <dgm:prSet phldrT="[Text]" custT="1"/>
      <dgm:spPr/>
      <dgm:t>
        <a:bodyPr/>
        <a:lstStyle/>
        <a:p>
          <a:pPr marL="0" lvl="0" indent="0" algn="ctr" defTabSz="800100">
            <a:lnSpc>
              <a:spcPct val="90000"/>
            </a:lnSpc>
            <a:spcBef>
              <a:spcPct val="0"/>
            </a:spcBef>
            <a:spcAft>
              <a:spcPct val="35000"/>
            </a:spcAft>
            <a:buNone/>
          </a:pPr>
          <a:r>
            <a:rPr lang="en-GB" sz="1800" b="1" kern="1200" dirty="0">
              <a:latin typeface="Arial" panose="020B0604020202020204"/>
              <a:ea typeface="+mn-ea"/>
              <a:cs typeface="+mn-cs"/>
            </a:rPr>
            <a:t>Who did we develop the </a:t>
          </a:r>
          <a:r>
            <a:rPr lang="en-GB" sz="1800" b="1" kern="1200" dirty="0" smtClean="0">
              <a:latin typeface="Arial" panose="020B0604020202020204"/>
              <a:ea typeface="+mn-ea"/>
              <a:cs typeface="+mn-cs"/>
            </a:rPr>
            <a:t>qualification </a:t>
          </a:r>
          <a:r>
            <a:rPr lang="en-GB" sz="1800" b="1" kern="1200" dirty="0">
              <a:latin typeface="Arial" panose="020B0604020202020204"/>
              <a:ea typeface="+mn-ea"/>
              <a:cs typeface="+mn-cs"/>
            </a:rPr>
            <a:t>with? </a:t>
          </a:r>
        </a:p>
      </dgm:t>
    </dgm:pt>
    <dgm:pt modelId="{30B8D212-E60E-4024-98E6-F8B3CFD516E8}" type="parTrans" cxnId="{69AE3BDC-2B5B-4A7F-B3B9-868A39C652B6}">
      <dgm:prSet/>
      <dgm:spPr/>
      <dgm:t>
        <a:bodyPr/>
        <a:lstStyle/>
        <a:p>
          <a:endParaRPr lang="en-GB" sz="1000"/>
        </a:p>
      </dgm:t>
    </dgm:pt>
    <dgm:pt modelId="{FF2B8795-972F-4B23-9004-01D5A85622C2}" type="sibTrans" cxnId="{69AE3BDC-2B5B-4A7F-B3B9-868A39C652B6}">
      <dgm:prSet/>
      <dgm:spPr/>
      <dgm:t>
        <a:bodyPr/>
        <a:lstStyle/>
        <a:p>
          <a:endParaRPr lang="en-GB" sz="1000"/>
        </a:p>
      </dgm:t>
    </dgm:pt>
    <dgm:pt modelId="{B0B77DCB-776F-4752-93E7-033EA7EB39B4}">
      <dgm:prSet phldrT="[Text]" custT="1"/>
      <dgm:spPr/>
      <dgm:t>
        <a:bodyPr lIns="72000" tIns="72000" rIns="72000" bIns="72000" anchor="ct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smtClean="0">
              <a:effectLst/>
              <a:latin typeface="Lato"/>
              <a:ea typeface="Times New Roman" panose="02020603050405020304" pitchFamily="18" charset="0"/>
              <a:cs typeface="Segoe UI" panose="020B0502040204020203" pitchFamily="34" charset="0"/>
            </a:rPr>
            <a:t> The unit content of these qualifications has been developed and is owned by Social Care Wales and Health, Education and Improvement Wales</a:t>
          </a:r>
          <a:endParaRPr lang="en-GB" sz="1400" dirty="0">
            <a:latin typeface="+mj-lt"/>
          </a:endParaRPr>
        </a:p>
      </dgm:t>
    </dgm:pt>
    <dgm:pt modelId="{64890C9A-94AE-41E9-B6FC-46C010905125}" type="parTrans" cxnId="{0842092D-4C6A-40ED-B62E-AF26FC45FAF6}">
      <dgm:prSet/>
      <dgm:spPr/>
      <dgm:t>
        <a:bodyPr/>
        <a:lstStyle/>
        <a:p>
          <a:endParaRPr lang="en-GB" sz="1000"/>
        </a:p>
      </dgm:t>
    </dgm:pt>
    <dgm:pt modelId="{E5D4638E-1EE0-4355-B99A-D0E4F7E7D6BE}" type="sibTrans" cxnId="{0842092D-4C6A-40ED-B62E-AF26FC45FAF6}">
      <dgm:prSet/>
      <dgm:spPr/>
      <dgm:t>
        <a:bodyPr/>
        <a:lstStyle/>
        <a:p>
          <a:endParaRPr lang="en-GB" sz="1000"/>
        </a:p>
      </dgm:t>
    </dgm:pt>
    <dgm:pt modelId="{598A63F7-4B9C-4ACA-87D9-7EB53A99AA7C}">
      <dgm:prSet custT="1"/>
      <dgm:spPr/>
      <dgm:t>
        <a:bodyPr/>
        <a:lstStyle/>
        <a:p>
          <a:pPr algn="ctr"/>
          <a:endParaRPr lang="en-US" sz="1800" b="1" kern="1200" dirty="0" smtClean="0">
            <a:latin typeface="Arial" panose="020B0604020202020204"/>
            <a:ea typeface="+mn-ea"/>
            <a:cs typeface="+mn-cs"/>
          </a:endParaRPr>
        </a:p>
        <a:p>
          <a:pPr algn="ctr"/>
          <a:r>
            <a:rPr lang="en-US" sz="1800" b="1" kern="1200" dirty="0" smtClean="0">
              <a:latin typeface="Arial" panose="020B0604020202020204"/>
              <a:ea typeface="+mn-ea"/>
              <a:cs typeface="+mn-cs"/>
            </a:rPr>
            <a:t>What does </a:t>
          </a:r>
          <a:r>
            <a:rPr lang="en-US" sz="1800" b="1" kern="1200" dirty="0">
              <a:latin typeface="Arial" panose="020B0604020202020204"/>
              <a:ea typeface="+mn-ea"/>
              <a:cs typeface="+mn-cs"/>
            </a:rPr>
            <a:t>the </a:t>
          </a:r>
          <a:r>
            <a:rPr lang="en-US" sz="1800" b="1" kern="1200" dirty="0" smtClean="0">
              <a:latin typeface="Arial" panose="020B0604020202020204"/>
              <a:ea typeface="+mn-ea"/>
              <a:cs typeface="+mn-cs"/>
            </a:rPr>
            <a:t>qualification </a:t>
          </a:r>
          <a:r>
            <a:rPr lang="en-US" sz="1800" b="1" kern="1200" dirty="0">
              <a:latin typeface="Arial" panose="020B0604020202020204"/>
              <a:ea typeface="+mn-ea"/>
              <a:cs typeface="+mn-cs"/>
            </a:rPr>
            <a:t>cover?</a:t>
          </a:r>
        </a:p>
        <a:p>
          <a:pPr marL="0" lvl="0" indent="0" algn="r" defTabSz="800100">
            <a:lnSpc>
              <a:spcPct val="90000"/>
            </a:lnSpc>
            <a:spcBef>
              <a:spcPct val="0"/>
            </a:spcBef>
            <a:spcAft>
              <a:spcPct val="35000"/>
            </a:spcAft>
            <a:buNone/>
          </a:pPr>
          <a:endParaRPr lang="en-US" sz="2800" b="1" kern="1200" dirty="0">
            <a:latin typeface="Arial" panose="020B0604020202020204"/>
            <a:ea typeface="+mn-ea"/>
            <a:cs typeface="+mn-cs"/>
          </a:endParaRPr>
        </a:p>
      </dgm:t>
    </dgm:pt>
    <dgm:pt modelId="{203BE875-4403-4137-B4FA-3EDC8C5EE302}" type="parTrans" cxnId="{B806AF2F-A2FA-4A31-B4D5-40661C3F1E0E}">
      <dgm:prSet/>
      <dgm:spPr/>
      <dgm:t>
        <a:bodyPr/>
        <a:lstStyle/>
        <a:p>
          <a:endParaRPr lang="en-US" sz="1000"/>
        </a:p>
      </dgm:t>
    </dgm:pt>
    <dgm:pt modelId="{42BF3F11-BAB8-4DEE-A0DA-4CEAD76E190F}" type="sibTrans" cxnId="{B806AF2F-A2FA-4A31-B4D5-40661C3F1E0E}">
      <dgm:prSet/>
      <dgm:spPr/>
      <dgm:t>
        <a:bodyPr/>
        <a:lstStyle/>
        <a:p>
          <a:endParaRPr lang="en-US" sz="1000"/>
        </a:p>
      </dgm:t>
    </dgm:pt>
    <dgm:pt modelId="{67C5E952-5E36-3F42-BFCB-7ED605A829F1}">
      <dgm:prSet custT="1"/>
      <dgm:spPr/>
      <dgm:t>
        <a:bodyPr lIns="72000" tIns="72000" rIns="72000" bIns="72000"/>
        <a:lstStyle/>
        <a:p>
          <a:pPr marL="57150" marR="0" lvl="0" indent="0" defTabSz="914400" eaLnBrk="1" fontAlgn="auto" latinLnBrk="0" hangingPunct="1">
            <a:lnSpc>
              <a:spcPct val="100000"/>
            </a:lnSpc>
            <a:spcBef>
              <a:spcPts val="0"/>
            </a:spcBef>
            <a:spcAft>
              <a:spcPts val="0"/>
            </a:spcAft>
            <a:buClrTx/>
            <a:buSzTx/>
            <a:buFontTx/>
            <a:buNone/>
            <a:tabLst/>
            <a:defRPr/>
          </a:pPr>
          <a:r>
            <a:rPr lang="en-US" sz="1400" b="1" dirty="0" smtClean="0">
              <a:latin typeface="Lato"/>
            </a:rPr>
            <a:t>Children’s Care, Play, Learning and Development</a:t>
          </a:r>
          <a:r>
            <a:rPr lang="en-US" sz="1400" dirty="0" smtClean="0">
              <a:latin typeface="Lato"/>
            </a:rPr>
            <a:t>: primarily for those working in regulated childcare settings with families and children under the age of 8 and NHS children’s services for those working with families and children 0-19.</a:t>
          </a:r>
        </a:p>
      </dgm:t>
    </dgm:pt>
    <dgm:pt modelId="{58F6CF74-6011-2F42-A5F2-9F0E7950D097}" type="parTrans" cxnId="{35AA89FE-EB2B-224F-80A5-E67DC4DF70A7}">
      <dgm:prSet/>
      <dgm:spPr/>
      <dgm:t>
        <a:bodyPr/>
        <a:lstStyle/>
        <a:p>
          <a:endParaRPr lang="en-US"/>
        </a:p>
      </dgm:t>
    </dgm:pt>
    <dgm:pt modelId="{73089E77-FDD8-AB49-9A4E-571C440337BB}" type="sibTrans" cxnId="{35AA89FE-EB2B-224F-80A5-E67DC4DF70A7}">
      <dgm:prSet/>
      <dgm:spPr/>
      <dgm:t>
        <a:bodyPr/>
        <a:lstStyle/>
        <a:p>
          <a:endParaRPr lang="en-US"/>
        </a:p>
      </dgm:t>
    </dgm:pt>
    <dgm:pt modelId="{DB897D2A-59F1-4162-8236-2C78DF9A999D}">
      <dgm:prSet custT="1"/>
      <dgm:spPr/>
      <dgm:t>
        <a:bodyPr/>
        <a:lstStyle/>
        <a:p>
          <a:pPr marL="57150" lvl="1" indent="0" defTabSz="444500">
            <a:lnSpc>
              <a:spcPct val="90000"/>
            </a:lnSpc>
            <a:spcBef>
              <a:spcPct val="0"/>
            </a:spcBef>
            <a:spcAft>
              <a:spcPct val="15000"/>
            </a:spcAft>
            <a:buNone/>
          </a:pPr>
          <a:endParaRPr lang="en-US" sz="1000" dirty="0"/>
        </a:p>
      </dgm:t>
    </dgm:pt>
    <dgm:pt modelId="{FC4ABC2F-C6C9-4DA1-96A1-1F2972694456}" type="parTrans" cxnId="{E504DB73-8585-4E85-B40A-9FBD3B4E58AE}">
      <dgm:prSet/>
      <dgm:spPr/>
      <dgm:t>
        <a:bodyPr/>
        <a:lstStyle/>
        <a:p>
          <a:endParaRPr lang="en-US"/>
        </a:p>
      </dgm:t>
    </dgm:pt>
    <dgm:pt modelId="{DEC58398-0FAE-48A3-9B9F-23DF9749CDCF}" type="sibTrans" cxnId="{E504DB73-8585-4E85-B40A-9FBD3B4E58AE}">
      <dgm:prSet/>
      <dgm:spPr/>
      <dgm:t>
        <a:bodyPr/>
        <a:lstStyle/>
        <a:p>
          <a:endParaRPr lang="en-US"/>
        </a:p>
      </dgm:t>
    </dgm:pt>
    <dgm:pt modelId="{55C86ED7-46A7-42A9-8CBD-26A6A1210B7E}">
      <dgm:prSet custT="1"/>
      <dgm:spPr/>
      <dgm:t>
        <a:bodyPr/>
        <a:lstStyle/>
        <a:p>
          <a:pPr marL="57150" lvl="1" indent="0" defTabSz="444500">
            <a:lnSpc>
              <a:spcPct val="90000"/>
            </a:lnSpc>
            <a:spcBef>
              <a:spcPct val="0"/>
            </a:spcBef>
            <a:spcAft>
              <a:spcPct val="15000"/>
            </a:spcAft>
            <a:buNone/>
          </a:pPr>
          <a:endParaRPr lang="en-US" sz="1000" dirty="0"/>
        </a:p>
      </dgm:t>
    </dgm:pt>
    <dgm:pt modelId="{9C8AC27C-9C82-4142-B4AB-337AC1D226F2}" type="parTrans" cxnId="{39197272-C99C-482A-AAEC-F2BBED400809}">
      <dgm:prSet/>
      <dgm:spPr/>
      <dgm:t>
        <a:bodyPr/>
        <a:lstStyle/>
        <a:p>
          <a:endParaRPr lang="en-US"/>
        </a:p>
      </dgm:t>
    </dgm:pt>
    <dgm:pt modelId="{DB1FBE2C-5E6F-4DC3-A522-7220F9E88ACF}" type="sibTrans" cxnId="{39197272-C99C-482A-AAEC-F2BBED400809}">
      <dgm:prSet/>
      <dgm:spPr/>
      <dgm:t>
        <a:bodyPr/>
        <a:lstStyle/>
        <a:p>
          <a:endParaRPr lang="en-US"/>
        </a:p>
      </dgm:t>
    </dgm:pt>
    <dgm:pt modelId="{E5E0D2A0-0AAD-4A8B-969B-1B3D670662EB}">
      <dgm:prSet custT="1"/>
      <dgm:spPr/>
      <dgm:t>
        <a:bodyPr/>
        <a:lstStyle/>
        <a:p>
          <a:pPr marL="57150" lvl="1" indent="0" defTabSz="444500">
            <a:lnSpc>
              <a:spcPct val="90000"/>
            </a:lnSpc>
            <a:spcBef>
              <a:spcPct val="0"/>
            </a:spcBef>
            <a:spcAft>
              <a:spcPct val="15000"/>
            </a:spcAft>
            <a:buNone/>
          </a:pPr>
          <a:endParaRPr lang="en-US" sz="1000" dirty="0"/>
        </a:p>
      </dgm:t>
    </dgm:pt>
    <dgm:pt modelId="{EA15234D-71DB-46F3-8DFE-74CA970BD488}" type="parTrans" cxnId="{FF8AAFCA-9C5E-40E9-AB52-B415CED8270C}">
      <dgm:prSet/>
      <dgm:spPr/>
      <dgm:t>
        <a:bodyPr/>
        <a:lstStyle/>
        <a:p>
          <a:endParaRPr lang="en-US"/>
        </a:p>
      </dgm:t>
    </dgm:pt>
    <dgm:pt modelId="{69A88035-B93E-4E8F-9190-0D0637869F14}" type="sibTrans" cxnId="{FF8AAFCA-9C5E-40E9-AB52-B415CED8270C}">
      <dgm:prSet/>
      <dgm:spPr/>
      <dgm:t>
        <a:bodyPr/>
        <a:lstStyle/>
        <a:p>
          <a:endParaRPr lang="en-US"/>
        </a:p>
      </dgm:t>
    </dgm:pt>
    <dgm:pt modelId="{86FE5496-4DD0-408C-AFCD-61BB4B29FA44}">
      <dgm:prSet custT="1"/>
      <dgm:spPr/>
      <dgm:t>
        <a:bodyPr/>
        <a:lstStyle/>
        <a:p>
          <a:endParaRPr lang="en-US" sz="1200" dirty="0"/>
        </a:p>
      </dgm:t>
    </dgm:pt>
    <dgm:pt modelId="{E1E56FB3-5833-47BB-8BB9-2841A576C097}" type="parTrans" cxnId="{73394AF7-C7BE-4ED4-85FD-596BC3424884}">
      <dgm:prSet/>
      <dgm:spPr/>
      <dgm:t>
        <a:bodyPr/>
        <a:lstStyle/>
        <a:p>
          <a:endParaRPr lang="en-US"/>
        </a:p>
      </dgm:t>
    </dgm:pt>
    <dgm:pt modelId="{79489CBA-9BF0-4F2B-AFC9-C126B8AA0089}" type="sibTrans" cxnId="{73394AF7-C7BE-4ED4-85FD-596BC3424884}">
      <dgm:prSet/>
      <dgm:spPr/>
      <dgm:t>
        <a:bodyPr/>
        <a:lstStyle/>
        <a:p>
          <a:endParaRPr lang="en-US"/>
        </a:p>
      </dgm:t>
    </dgm:pt>
    <dgm:pt modelId="{7016EEB6-E21B-4748-9C71-BB2BB3781ABF}">
      <dgm:prSet phldrT="[Text]" custT="1"/>
      <dgm:spPr/>
      <dgm:t>
        <a:bodyPr lIns="72000" tIns="72000" rIns="72000" bIns="72000" anchor="ctr"/>
        <a:lstStyle/>
        <a:p>
          <a:pPr marL="0" indent="0">
            <a:lnSpc>
              <a:spcPct val="100000"/>
            </a:lnSpc>
            <a:buNone/>
            <a:tabLst/>
          </a:pPr>
          <a:r>
            <a:rPr lang="en-GB" sz="1600" dirty="0" smtClean="0">
              <a:effectLst/>
              <a:latin typeface="Lato"/>
              <a:ea typeface="Times New Roman" panose="02020603050405020304" pitchFamily="18" charset="0"/>
              <a:cs typeface="Times New Roman" panose="02020603050405020304" pitchFamily="18" charset="0"/>
            </a:rPr>
            <a:t>This qualification will allow learners to develop the knowledge and skills required for professional practice within childcare or health settings.</a:t>
          </a:r>
          <a:endParaRPr lang="en-GB" sz="1400" dirty="0">
            <a:latin typeface="+mj-lt"/>
          </a:endParaRPr>
        </a:p>
      </dgm:t>
    </dgm:pt>
    <dgm:pt modelId="{B47AF71F-9D37-42AB-A910-05710016A75F}" type="parTrans" cxnId="{F946843C-77CE-4768-A841-699DEDEE1D84}">
      <dgm:prSet/>
      <dgm:spPr/>
      <dgm:t>
        <a:bodyPr/>
        <a:lstStyle/>
        <a:p>
          <a:endParaRPr lang="en-US"/>
        </a:p>
      </dgm:t>
    </dgm:pt>
    <dgm:pt modelId="{2C03C7C9-5E10-4A20-9F6F-B313E07E9EEA}" type="sibTrans" cxnId="{F946843C-77CE-4768-A841-699DEDEE1D84}">
      <dgm:prSet/>
      <dgm:spPr/>
      <dgm:t>
        <a:bodyPr/>
        <a:lstStyle/>
        <a:p>
          <a:endParaRPr lang="en-US"/>
        </a:p>
      </dgm:t>
    </dgm:pt>
    <dgm:pt modelId="{641A5F7A-6639-4E3C-96B5-5014BAC1E4E2}">
      <dgm:prSet custT="1"/>
      <dgm:spPr/>
      <dgm:t>
        <a:bodyPr/>
        <a:lstStyle/>
        <a:p>
          <a:r>
            <a:rPr lang="en-GB" sz="1400" dirty="0" smtClean="0">
              <a:effectLst/>
              <a:latin typeface="Lato"/>
              <a:ea typeface="Times New Roman" panose="02020603050405020304" pitchFamily="18" charset="0"/>
              <a:cs typeface="Segoe UI" panose="020B0502040204020203" pitchFamily="34" charset="0"/>
            </a:rPr>
            <a:t>The content has been developed in conjunction with the consortium, as well as stakeholders, tutors, teachers and workplace assessors from across the </a:t>
          </a:r>
          <a:r>
            <a:rPr lang="en-GB" sz="1400" dirty="0" smtClean="0">
              <a:effectLst/>
              <a:latin typeface="Lato"/>
              <a:ea typeface="Times New Roman" panose="02020603050405020304" pitchFamily="18" charset="0"/>
              <a:cs typeface="Cambria" panose="02040503050406030204" pitchFamily="18" charset="0"/>
            </a:rPr>
            <a:t>health and social care sector</a:t>
          </a:r>
          <a:endParaRPr lang="en-US" sz="1400" dirty="0">
            <a:latin typeface="Lato"/>
          </a:endParaRPr>
        </a:p>
      </dgm:t>
    </dgm:pt>
    <dgm:pt modelId="{00534D94-4511-424D-AAF7-6518538CA9D4}" type="parTrans" cxnId="{75E4ADDC-1EEB-494C-A127-C5CDAE22BBC3}">
      <dgm:prSet/>
      <dgm:spPr/>
      <dgm:t>
        <a:bodyPr/>
        <a:lstStyle/>
        <a:p>
          <a:endParaRPr lang="en-US"/>
        </a:p>
      </dgm:t>
    </dgm:pt>
    <dgm:pt modelId="{0A2C7260-BEBE-4247-9822-C3E289911856}" type="sibTrans" cxnId="{75E4ADDC-1EEB-494C-A127-C5CDAE22BBC3}">
      <dgm:prSet/>
      <dgm:spPr/>
      <dgm:t>
        <a:bodyPr/>
        <a:lstStyle/>
        <a:p>
          <a:endParaRPr lang="en-US"/>
        </a:p>
      </dgm:t>
    </dgm:pt>
    <dgm:pt modelId="{DC82BACB-7287-442A-A34B-7AF386A0857E}" type="pres">
      <dgm:prSet presAssocID="{92C91114-DA0F-42AF-A970-CAC841110A33}" presName="Name0" presStyleCnt="0">
        <dgm:presLayoutVars>
          <dgm:dir/>
          <dgm:animLvl val="lvl"/>
          <dgm:resizeHandles/>
        </dgm:presLayoutVars>
      </dgm:prSet>
      <dgm:spPr/>
      <dgm:t>
        <a:bodyPr/>
        <a:lstStyle/>
        <a:p>
          <a:endParaRPr lang="en-US"/>
        </a:p>
      </dgm:t>
    </dgm:pt>
    <dgm:pt modelId="{030604C1-6732-4E09-87C5-65885FBDE213}" type="pres">
      <dgm:prSet presAssocID="{F0256A9A-4DBF-45DB-9DFB-D3691B9AFFFB}" presName="linNode" presStyleCnt="0"/>
      <dgm:spPr/>
      <dgm:t>
        <a:bodyPr/>
        <a:lstStyle/>
        <a:p>
          <a:endParaRPr lang="en-US"/>
        </a:p>
      </dgm:t>
    </dgm:pt>
    <dgm:pt modelId="{2014F11B-6898-41C0-86EE-A8F1A8F5A94F}" type="pres">
      <dgm:prSet presAssocID="{F0256A9A-4DBF-45DB-9DFB-D3691B9AFFFB}" presName="parentShp" presStyleLbl="node1" presStyleIdx="0" presStyleCnt="4" custScaleX="80870" custLinFactNeighborY="908">
        <dgm:presLayoutVars>
          <dgm:bulletEnabled val="1"/>
        </dgm:presLayoutVars>
      </dgm:prSet>
      <dgm:spPr/>
      <dgm:t>
        <a:bodyPr/>
        <a:lstStyle/>
        <a:p>
          <a:endParaRPr lang="en-US"/>
        </a:p>
      </dgm:t>
    </dgm:pt>
    <dgm:pt modelId="{0EF5873F-48AA-4A60-BA59-0057DEFE3D98}" type="pres">
      <dgm:prSet presAssocID="{F0256A9A-4DBF-45DB-9DFB-D3691B9AFFFB}" presName="childShp" presStyleLbl="bgAccFollowNode1" presStyleIdx="0" presStyleCnt="4" custScaleX="146687" custScaleY="105868" custLinFactNeighborX="-1397" custLinFactNeighborY="-126">
        <dgm:presLayoutVars>
          <dgm:bulletEnabled val="1"/>
        </dgm:presLayoutVars>
      </dgm:prSet>
      <dgm:spPr/>
      <dgm:t>
        <a:bodyPr/>
        <a:lstStyle/>
        <a:p>
          <a:endParaRPr lang="en-US"/>
        </a:p>
      </dgm:t>
    </dgm:pt>
    <dgm:pt modelId="{6205E29F-A40C-4210-950A-F5B3F69C81F3}" type="pres">
      <dgm:prSet presAssocID="{37701AB7-7F86-47CB-80DC-AEFFB7893248}" presName="spacing" presStyleCnt="0"/>
      <dgm:spPr/>
      <dgm:t>
        <a:bodyPr/>
        <a:lstStyle/>
        <a:p>
          <a:endParaRPr lang="en-US"/>
        </a:p>
      </dgm:t>
    </dgm:pt>
    <dgm:pt modelId="{497744DA-A4D5-4810-AB75-EDB6B0CE9691}" type="pres">
      <dgm:prSet presAssocID="{598A63F7-4B9C-4ACA-87D9-7EB53A99AA7C}" presName="linNode" presStyleCnt="0"/>
      <dgm:spPr/>
      <dgm:t>
        <a:bodyPr/>
        <a:lstStyle/>
        <a:p>
          <a:endParaRPr lang="en-US"/>
        </a:p>
      </dgm:t>
    </dgm:pt>
    <dgm:pt modelId="{87E6385F-2B47-4CD7-A611-04D22867863E}" type="pres">
      <dgm:prSet presAssocID="{598A63F7-4B9C-4ACA-87D9-7EB53A99AA7C}" presName="parentShp" presStyleLbl="node1" presStyleIdx="1" presStyleCnt="4" custScaleX="76202" custScaleY="95027" custLinFactNeighborX="-73" custLinFactNeighborY="-4168">
        <dgm:presLayoutVars>
          <dgm:bulletEnabled val="1"/>
        </dgm:presLayoutVars>
      </dgm:prSet>
      <dgm:spPr/>
      <dgm:t>
        <a:bodyPr/>
        <a:lstStyle/>
        <a:p>
          <a:endParaRPr lang="en-US"/>
        </a:p>
      </dgm:t>
    </dgm:pt>
    <dgm:pt modelId="{33225B81-92CA-435B-98F7-165082DF7E56}" type="pres">
      <dgm:prSet presAssocID="{598A63F7-4B9C-4ACA-87D9-7EB53A99AA7C}" presName="childShp" presStyleLbl="bgAccFollowNode1" presStyleIdx="1" presStyleCnt="4" custScaleX="144640" custScaleY="84972" custLinFactNeighborX="40" custLinFactNeighborY="-2819">
        <dgm:presLayoutVars>
          <dgm:bulletEnabled val="1"/>
        </dgm:presLayoutVars>
      </dgm:prSet>
      <dgm:spPr/>
      <dgm:t>
        <a:bodyPr/>
        <a:lstStyle/>
        <a:p>
          <a:endParaRPr lang="en-US"/>
        </a:p>
      </dgm:t>
    </dgm:pt>
    <dgm:pt modelId="{0724E8C6-EBE8-416B-A460-09BFC898A965}" type="pres">
      <dgm:prSet presAssocID="{42BF3F11-BAB8-4DEE-A0DA-4CEAD76E190F}" presName="spacing" presStyleCnt="0"/>
      <dgm:spPr/>
      <dgm:t>
        <a:bodyPr/>
        <a:lstStyle/>
        <a:p>
          <a:endParaRPr lang="en-US"/>
        </a:p>
      </dgm:t>
    </dgm:pt>
    <dgm:pt modelId="{CC480370-A5BB-416D-8003-522896AB8FDD}" type="pres">
      <dgm:prSet presAssocID="{530CCABA-A864-4477-AE62-DD7607B867ED}" presName="linNode" presStyleCnt="0"/>
      <dgm:spPr/>
      <dgm:t>
        <a:bodyPr/>
        <a:lstStyle/>
        <a:p>
          <a:endParaRPr lang="en-US"/>
        </a:p>
      </dgm:t>
    </dgm:pt>
    <dgm:pt modelId="{5ECF4CF7-45BF-4377-B7FB-5B30EA6E644F}" type="pres">
      <dgm:prSet presAssocID="{530CCABA-A864-4477-AE62-DD7607B867ED}" presName="parentShp" presStyleLbl="node1" presStyleIdx="2" presStyleCnt="4" custScaleX="83111" custScaleY="96330" custLinFactNeighborX="-111" custLinFactNeighborY="-4687">
        <dgm:presLayoutVars>
          <dgm:bulletEnabled val="1"/>
        </dgm:presLayoutVars>
      </dgm:prSet>
      <dgm:spPr/>
      <dgm:t>
        <a:bodyPr/>
        <a:lstStyle/>
        <a:p>
          <a:endParaRPr lang="en-US"/>
        </a:p>
      </dgm:t>
    </dgm:pt>
    <dgm:pt modelId="{82EA6EDC-2E2F-47F4-BF6C-87B36A2A9C77}" type="pres">
      <dgm:prSet presAssocID="{530CCABA-A864-4477-AE62-DD7607B867ED}" presName="childShp" presStyleLbl="bgAccFollowNode1" presStyleIdx="2" presStyleCnt="4" custScaleX="157704" custScaleY="86956" custLinFactNeighborX="167" custLinFactNeighborY="-2685">
        <dgm:presLayoutVars>
          <dgm:bulletEnabled val="1"/>
        </dgm:presLayoutVars>
      </dgm:prSet>
      <dgm:spPr/>
      <dgm:t>
        <a:bodyPr/>
        <a:lstStyle/>
        <a:p>
          <a:endParaRPr lang="en-US"/>
        </a:p>
      </dgm:t>
    </dgm:pt>
    <dgm:pt modelId="{7F46659A-F829-4B2A-A6A9-DA7A7206610A}" type="pres">
      <dgm:prSet presAssocID="{4D8B8B1B-9205-42A2-8AC5-134BB7755BDE}" presName="spacing" presStyleCnt="0"/>
      <dgm:spPr/>
      <dgm:t>
        <a:bodyPr/>
        <a:lstStyle/>
        <a:p>
          <a:endParaRPr lang="en-US"/>
        </a:p>
      </dgm:t>
    </dgm:pt>
    <dgm:pt modelId="{E0961543-77E2-4731-A90C-E356BCA30F1A}" type="pres">
      <dgm:prSet presAssocID="{5D3DF9AC-B925-4C29-AA92-99B2CCAEDA94}" presName="linNode" presStyleCnt="0"/>
      <dgm:spPr/>
      <dgm:t>
        <a:bodyPr/>
        <a:lstStyle/>
        <a:p>
          <a:endParaRPr lang="en-US"/>
        </a:p>
      </dgm:t>
    </dgm:pt>
    <dgm:pt modelId="{A61DB437-3FC0-46AD-AE4A-CCA1CFA1AA07}" type="pres">
      <dgm:prSet presAssocID="{5D3DF9AC-B925-4C29-AA92-99B2CCAEDA94}" presName="parentShp" presStyleLbl="node1" presStyleIdx="3" presStyleCnt="4" custScaleX="90935" custScaleY="99209" custLinFactNeighborX="-43" custLinFactNeighborY="-5494">
        <dgm:presLayoutVars>
          <dgm:bulletEnabled val="1"/>
        </dgm:presLayoutVars>
      </dgm:prSet>
      <dgm:spPr/>
      <dgm:t>
        <a:bodyPr/>
        <a:lstStyle/>
        <a:p>
          <a:endParaRPr lang="en-US"/>
        </a:p>
      </dgm:t>
    </dgm:pt>
    <dgm:pt modelId="{37E9778C-0629-45DF-85E6-4E36175F914E}" type="pres">
      <dgm:prSet presAssocID="{5D3DF9AC-B925-4C29-AA92-99B2CCAEDA94}" presName="childShp" presStyleLbl="bgAccFollowNode1" presStyleIdx="3" presStyleCnt="4" custScaleX="184046" custScaleY="126740" custLinFactNeighborX="231" custLinFactNeighborY="-7038">
        <dgm:presLayoutVars>
          <dgm:bulletEnabled val="1"/>
        </dgm:presLayoutVars>
      </dgm:prSet>
      <dgm:spPr/>
      <dgm:t>
        <a:bodyPr/>
        <a:lstStyle/>
        <a:p>
          <a:endParaRPr lang="en-US"/>
        </a:p>
      </dgm:t>
    </dgm:pt>
  </dgm:ptLst>
  <dgm:cxnLst>
    <dgm:cxn modelId="{35AA89FE-EB2B-224F-80A5-E67DC4DF70A7}" srcId="{F0256A9A-4DBF-45DB-9DFB-D3691B9AFFFB}" destId="{67C5E952-5E36-3F42-BFCB-7ED605A829F1}" srcOrd="0" destOrd="0" parTransId="{58F6CF74-6011-2F42-A5F2-9F0E7950D097}" sibTransId="{73089E77-FDD8-AB49-9A4E-571C440337BB}"/>
    <dgm:cxn modelId="{004CE742-B430-4AC5-942C-C80174DEE450}" type="presOf" srcId="{F0256A9A-4DBF-45DB-9DFB-D3691B9AFFFB}" destId="{2014F11B-6898-41C0-86EE-A8F1A8F5A94F}" srcOrd="0" destOrd="0" presId="urn:microsoft.com/office/officeart/2005/8/layout/vList6"/>
    <dgm:cxn modelId="{A192A7E7-29CB-498E-A8D4-E861A97C0C18}" type="presOf" srcId="{530CCABA-A864-4477-AE62-DD7607B867ED}" destId="{5ECF4CF7-45BF-4377-B7FB-5B30EA6E644F}" srcOrd="0" destOrd="0" presId="urn:microsoft.com/office/officeart/2005/8/layout/vList6"/>
    <dgm:cxn modelId="{75E4ADDC-1EEB-494C-A127-C5CDAE22BBC3}" srcId="{5D3DF9AC-B925-4C29-AA92-99B2CCAEDA94}" destId="{641A5F7A-6639-4E3C-96B5-5014BAC1E4E2}" srcOrd="1" destOrd="0" parTransId="{00534D94-4511-424D-AAF7-6518538CA9D4}" sibTransId="{0A2C7260-BEBE-4247-9822-C3E289911856}"/>
    <dgm:cxn modelId="{F946843C-77CE-4768-A841-699DEDEE1D84}" srcId="{598A63F7-4B9C-4ACA-87D9-7EB53A99AA7C}" destId="{7016EEB6-E21B-4748-9C71-BB2BB3781ABF}" srcOrd="0" destOrd="0" parTransId="{B47AF71F-9D37-42AB-A910-05710016A75F}" sibTransId="{2C03C7C9-5E10-4A20-9F6F-B313E07E9EEA}"/>
    <dgm:cxn modelId="{46B17385-47AB-4574-926C-E97C405CC372}" type="presOf" srcId="{DB897D2A-59F1-4162-8236-2C78DF9A999D}" destId="{0EF5873F-48AA-4A60-BA59-0057DEFE3D98}" srcOrd="0" destOrd="4" presId="urn:microsoft.com/office/officeart/2005/8/layout/vList6"/>
    <dgm:cxn modelId="{B806AF2F-A2FA-4A31-B4D5-40661C3F1E0E}" srcId="{92C91114-DA0F-42AF-A970-CAC841110A33}" destId="{598A63F7-4B9C-4ACA-87D9-7EB53A99AA7C}" srcOrd="1" destOrd="0" parTransId="{203BE875-4403-4137-B4FA-3EDC8C5EE302}" sibTransId="{42BF3F11-BAB8-4DEE-A0DA-4CEAD76E190F}"/>
    <dgm:cxn modelId="{8EC799E0-DA09-4BF5-954D-AC677D2D131A}" type="presOf" srcId="{86FE5496-4DD0-408C-AFCD-61BB4B29FA44}" destId="{0EF5873F-48AA-4A60-BA59-0057DEFE3D98}" srcOrd="0" destOrd="1" presId="urn:microsoft.com/office/officeart/2005/8/layout/vList6"/>
    <dgm:cxn modelId="{39197272-C99C-482A-AAEC-F2BBED400809}" srcId="{F0256A9A-4DBF-45DB-9DFB-D3691B9AFFFB}" destId="{55C86ED7-46A7-42A9-8CBD-26A6A1210B7E}" srcOrd="3" destOrd="0" parTransId="{9C8AC27C-9C82-4142-B4AB-337AC1D226F2}" sibTransId="{DB1FBE2C-5E6F-4DC3-A522-7220F9E88ACF}"/>
    <dgm:cxn modelId="{0842092D-4C6A-40ED-B62E-AF26FC45FAF6}" srcId="{5D3DF9AC-B925-4C29-AA92-99B2CCAEDA94}" destId="{B0B77DCB-776F-4752-93E7-033EA7EB39B4}" srcOrd="0" destOrd="0" parTransId="{64890C9A-94AE-41E9-B6FC-46C010905125}" sibTransId="{E5D4638E-1EE0-4355-B99A-D0E4F7E7D6BE}"/>
    <dgm:cxn modelId="{E504DB73-8585-4E85-B40A-9FBD3B4E58AE}" srcId="{F0256A9A-4DBF-45DB-9DFB-D3691B9AFFFB}" destId="{DB897D2A-59F1-4162-8236-2C78DF9A999D}" srcOrd="4" destOrd="0" parTransId="{FC4ABC2F-C6C9-4DA1-96A1-1F2972694456}" sibTransId="{DEC58398-0FAE-48A3-9B9F-23DF9749CDCF}"/>
    <dgm:cxn modelId="{2DFF7097-430E-4E11-A06A-0BA6026CEB4D}" srcId="{92C91114-DA0F-42AF-A970-CAC841110A33}" destId="{530CCABA-A864-4477-AE62-DD7607B867ED}" srcOrd="2" destOrd="0" parTransId="{B75E7E47-B246-4F68-BADD-741B7DF88DA7}" sibTransId="{4D8B8B1B-9205-42A2-8AC5-134BB7755BDE}"/>
    <dgm:cxn modelId="{27125B7E-B507-4059-84FD-7B11BD5D04A8}" type="presOf" srcId="{92C91114-DA0F-42AF-A970-CAC841110A33}" destId="{DC82BACB-7287-442A-A34B-7AF386A0857E}" srcOrd="0" destOrd="0" presId="urn:microsoft.com/office/officeart/2005/8/layout/vList6"/>
    <dgm:cxn modelId="{E4B0FED6-EC34-4830-98D5-81C2EB076C41}" type="presOf" srcId="{641A5F7A-6639-4E3C-96B5-5014BAC1E4E2}" destId="{37E9778C-0629-45DF-85E6-4E36175F914E}" srcOrd="0" destOrd="1" presId="urn:microsoft.com/office/officeart/2005/8/layout/vList6"/>
    <dgm:cxn modelId="{44ADDD40-82B0-46F2-A4C2-AF5CC8607C26}" type="presOf" srcId="{7016EEB6-E21B-4748-9C71-BB2BB3781ABF}" destId="{33225B81-92CA-435B-98F7-165082DF7E56}" srcOrd="0" destOrd="0" presId="urn:microsoft.com/office/officeart/2005/8/layout/vList6"/>
    <dgm:cxn modelId="{D659D9BA-7C3F-411B-9121-CAC162B171F9}" type="presOf" srcId="{5D3DF9AC-B925-4C29-AA92-99B2CCAEDA94}" destId="{A61DB437-3FC0-46AD-AE4A-CCA1CFA1AA07}" srcOrd="0" destOrd="0" presId="urn:microsoft.com/office/officeart/2005/8/layout/vList6"/>
    <dgm:cxn modelId="{EA9BB985-C502-4B14-A6B3-35077474D6CD}" type="presOf" srcId="{B0B77DCB-776F-4752-93E7-033EA7EB39B4}" destId="{37E9778C-0629-45DF-85E6-4E36175F914E}" srcOrd="0" destOrd="0" presId="urn:microsoft.com/office/officeart/2005/8/layout/vList6"/>
    <dgm:cxn modelId="{73394AF7-C7BE-4ED4-85FD-596BC3424884}" srcId="{F0256A9A-4DBF-45DB-9DFB-D3691B9AFFFB}" destId="{86FE5496-4DD0-408C-AFCD-61BB4B29FA44}" srcOrd="1" destOrd="0" parTransId="{E1E56FB3-5833-47BB-8BB9-2841A576C097}" sibTransId="{79489CBA-9BF0-4F2B-AFC9-C126B8AA0089}"/>
    <dgm:cxn modelId="{62ADC504-2DFA-4578-8B2E-638010FD1580}" type="presOf" srcId="{E5E0D2A0-0AAD-4A8B-969B-1B3D670662EB}" destId="{0EF5873F-48AA-4A60-BA59-0057DEFE3D98}" srcOrd="0" destOrd="2" presId="urn:microsoft.com/office/officeart/2005/8/layout/vList6"/>
    <dgm:cxn modelId="{9CD0AE0C-298B-407C-A197-304D43A15856}" srcId="{92C91114-DA0F-42AF-A970-CAC841110A33}" destId="{F0256A9A-4DBF-45DB-9DFB-D3691B9AFFFB}" srcOrd="0" destOrd="0" parTransId="{351D2A81-DF57-4830-A6FE-DB6C60FDA2F2}" sibTransId="{37701AB7-7F86-47CB-80DC-AEFFB7893248}"/>
    <dgm:cxn modelId="{CA472B34-4C08-4F9B-952C-CC05D2C89973}" type="presOf" srcId="{55C86ED7-46A7-42A9-8CBD-26A6A1210B7E}" destId="{0EF5873F-48AA-4A60-BA59-0057DEFE3D98}" srcOrd="0" destOrd="3" presId="urn:microsoft.com/office/officeart/2005/8/layout/vList6"/>
    <dgm:cxn modelId="{17A5D1F9-5D11-45B7-A807-31AA7D31A2B0}" type="presOf" srcId="{598A63F7-4B9C-4ACA-87D9-7EB53A99AA7C}" destId="{87E6385F-2B47-4CD7-A611-04D22867863E}" srcOrd="0" destOrd="0" presId="urn:microsoft.com/office/officeart/2005/8/layout/vList6"/>
    <dgm:cxn modelId="{492C0D27-CEE2-4C4F-A48A-FB58309E7777}" type="presOf" srcId="{67C5E952-5E36-3F42-BFCB-7ED605A829F1}" destId="{0EF5873F-48AA-4A60-BA59-0057DEFE3D98}" srcOrd="0" destOrd="0" presId="urn:microsoft.com/office/officeart/2005/8/layout/vList6"/>
    <dgm:cxn modelId="{C6339CB5-A1C9-40E8-8A3F-826E2D6234C1}" srcId="{530CCABA-A864-4477-AE62-DD7607B867ED}" destId="{2A616823-0711-47D2-AE3B-A1CAEDBFDB81}" srcOrd="0" destOrd="0" parTransId="{61813976-380D-4F60-B4B1-69B6BEE6D67F}" sibTransId="{1852C28A-DCA0-4615-873C-9D78E4CC98E9}"/>
    <dgm:cxn modelId="{E1125A3E-7AB9-4A6F-AF1D-3431CDED2B8B}" type="presOf" srcId="{2A616823-0711-47D2-AE3B-A1CAEDBFDB81}" destId="{82EA6EDC-2E2F-47F4-BF6C-87B36A2A9C77}" srcOrd="0" destOrd="0" presId="urn:microsoft.com/office/officeart/2005/8/layout/vList6"/>
    <dgm:cxn modelId="{69AE3BDC-2B5B-4A7F-B3B9-868A39C652B6}" srcId="{92C91114-DA0F-42AF-A970-CAC841110A33}" destId="{5D3DF9AC-B925-4C29-AA92-99B2CCAEDA94}" srcOrd="3" destOrd="0" parTransId="{30B8D212-E60E-4024-98E6-F8B3CFD516E8}" sibTransId="{FF2B8795-972F-4B23-9004-01D5A85622C2}"/>
    <dgm:cxn modelId="{FF8AAFCA-9C5E-40E9-AB52-B415CED8270C}" srcId="{F0256A9A-4DBF-45DB-9DFB-D3691B9AFFFB}" destId="{E5E0D2A0-0AAD-4A8B-969B-1B3D670662EB}" srcOrd="2" destOrd="0" parTransId="{EA15234D-71DB-46F3-8DFE-74CA970BD488}" sibTransId="{69A88035-B93E-4E8F-9190-0D0637869F14}"/>
    <dgm:cxn modelId="{08B59C15-B5E8-495F-9DD6-F58DA967C67A}" type="presParOf" srcId="{DC82BACB-7287-442A-A34B-7AF386A0857E}" destId="{030604C1-6732-4E09-87C5-65885FBDE213}" srcOrd="0" destOrd="0" presId="urn:microsoft.com/office/officeart/2005/8/layout/vList6"/>
    <dgm:cxn modelId="{FAE93A1E-DD47-45D9-B19C-ADB6052C4294}" type="presParOf" srcId="{030604C1-6732-4E09-87C5-65885FBDE213}" destId="{2014F11B-6898-41C0-86EE-A8F1A8F5A94F}" srcOrd="0" destOrd="0" presId="urn:microsoft.com/office/officeart/2005/8/layout/vList6"/>
    <dgm:cxn modelId="{12FE31D2-8183-49FF-8E66-02DB5C68EC48}" type="presParOf" srcId="{030604C1-6732-4E09-87C5-65885FBDE213}" destId="{0EF5873F-48AA-4A60-BA59-0057DEFE3D98}" srcOrd="1" destOrd="0" presId="urn:microsoft.com/office/officeart/2005/8/layout/vList6"/>
    <dgm:cxn modelId="{91FF4400-C998-44F9-BD19-E0FB2A82B651}" type="presParOf" srcId="{DC82BACB-7287-442A-A34B-7AF386A0857E}" destId="{6205E29F-A40C-4210-950A-F5B3F69C81F3}" srcOrd="1" destOrd="0" presId="urn:microsoft.com/office/officeart/2005/8/layout/vList6"/>
    <dgm:cxn modelId="{63B39E57-6E1B-444F-A1E5-243F29C7E134}" type="presParOf" srcId="{DC82BACB-7287-442A-A34B-7AF386A0857E}" destId="{497744DA-A4D5-4810-AB75-EDB6B0CE9691}" srcOrd="2" destOrd="0" presId="urn:microsoft.com/office/officeart/2005/8/layout/vList6"/>
    <dgm:cxn modelId="{41B05894-1DA4-44CA-9439-B836FFCCF903}" type="presParOf" srcId="{497744DA-A4D5-4810-AB75-EDB6B0CE9691}" destId="{87E6385F-2B47-4CD7-A611-04D22867863E}" srcOrd="0" destOrd="0" presId="urn:microsoft.com/office/officeart/2005/8/layout/vList6"/>
    <dgm:cxn modelId="{8C6296EE-21A1-4F56-B52D-8245423C295F}" type="presParOf" srcId="{497744DA-A4D5-4810-AB75-EDB6B0CE9691}" destId="{33225B81-92CA-435B-98F7-165082DF7E56}" srcOrd="1" destOrd="0" presId="urn:microsoft.com/office/officeart/2005/8/layout/vList6"/>
    <dgm:cxn modelId="{53F60390-7A6F-45CE-BB0B-0A6059FEDE3E}" type="presParOf" srcId="{DC82BACB-7287-442A-A34B-7AF386A0857E}" destId="{0724E8C6-EBE8-416B-A460-09BFC898A965}" srcOrd="3" destOrd="0" presId="urn:microsoft.com/office/officeart/2005/8/layout/vList6"/>
    <dgm:cxn modelId="{15986D03-CFCB-41B3-A7B8-585483D82966}" type="presParOf" srcId="{DC82BACB-7287-442A-A34B-7AF386A0857E}" destId="{CC480370-A5BB-416D-8003-522896AB8FDD}" srcOrd="4" destOrd="0" presId="urn:microsoft.com/office/officeart/2005/8/layout/vList6"/>
    <dgm:cxn modelId="{474EF3BF-BD5D-43FE-AC57-114D1FF88258}" type="presParOf" srcId="{CC480370-A5BB-416D-8003-522896AB8FDD}" destId="{5ECF4CF7-45BF-4377-B7FB-5B30EA6E644F}" srcOrd="0" destOrd="0" presId="urn:microsoft.com/office/officeart/2005/8/layout/vList6"/>
    <dgm:cxn modelId="{00027D11-E126-4BF1-8745-90084A5BD8F4}" type="presParOf" srcId="{CC480370-A5BB-416D-8003-522896AB8FDD}" destId="{82EA6EDC-2E2F-47F4-BF6C-87B36A2A9C77}" srcOrd="1" destOrd="0" presId="urn:microsoft.com/office/officeart/2005/8/layout/vList6"/>
    <dgm:cxn modelId="{729F7A7F-9E29-4CBB-A396-4C3F57B0B943}" type="presParOf" srcId="{DC82BACB-7287-442A-A34B-7AF386A0857E}" destId="{7F46659A-F829-4B2A-A6A9-DA7A7206610A}" srcOrd="5" destOrd="0" presId="urn:microsoft.com/office/officeart/2005/8/layout/vList6"/>
    <dgm:cxn modelId="{D4D19F26-A071-4870-8A6C-1B8D84E9AFE8}" type="presParOf" srcId="{DC82BACB-7287-442A-A34B-7AF386A0857E}" destId="{E0961543-77E2-4731-A90C-E356BCA30F1A}" srcOrd="6" destOrd="0" presId="urn:microsoft.com/office/officeart/2005/8/layout/vList6"/>
    <dgm:cxn modelId="{41527392-1CA9-4095-B288-EA3C680DE9DB}" type="presParOf" srcId="{E0961543-77E2-4731-A90C-E356BCA30F1A}" destId="{A61DB437-3FC0-46AD-AE4A-CCA1CFA1AA07}" srcOrd="0" destOrd="0" presId="urn:microsoft.com/office/officeart/2005/8/layout/vList6"/>
    <dgm:cxn modelId="{BE38595D-A431-4753-B257-DA1483BE4072}" type="presParOf" srcId="{E0961543-77E2-4731-A90C-E356BCA30F1A}" destId="{37E9778C-0629-45DF-85E6-4E36175F914E}"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8E3D0F4-EEEE-4353-8805-636AE2151B76}" type="doc">
      <dgm:prSet loTypeId="urn:microsoft.com/office/officeart/2005/8/layout/equation2" loCatId="relationship" qsTypeId="urn:microsoft.com/office/officeart/2005/8/quickstyle/simple1" qsCatId="simple" csTypeId="urn:microsoft.com/office/officeart/2005/8/colors/colorful1" csCatId="colorful" phldr="1"/>
      <dgm:spPr/>
      <dgm:t>
        <a:bodyPr/>
        <a:lstStyle/>
        <a:p>
          <a:endParaRPr lang="en-US"/>
        </a:p>
      </dgm:t>
    </dgm:pt>
    <dgm:pt modelId="{B040AC46-BD99-40B5-83BE-68CCD67DAA26}">
      <dgm:prSet phldrT="[Text]" custT="1"/>
      <dgm:spPr>
        <a:solidFill>
          <a:schemeClr val="accent1"/>
        </a:solidFill>
      </dgm:spPr>
      <dgm:t>
        <a:bodyPr/>
        <a:lstStyle/>
        <a:p>
          <a:r>
            <a:rPr lang="en-US" sz="1600" dirty="0" smtClean="0"/>
            <a:t>Level 4 in Professional Practice in </a:t>
          </a:r>
          <a:r>
            <a:rPr lang="en-US" sz="1600" b="1" dirty="0" smtClean="0"/>
            <a:t>Children’s Care, Play, Learning and Development </a:t>
          </a:r>
          <a:endParaRPr lang="en-US" sz="1600" b="1" dirty="0"/>
        </a:p>
      </dgm:t>
    </dgm:pt>
    <dgm:pt modelId="{1A303566-DCF2-4354-A625-3E4DBA13FE8C}" type="parTrans" cxnId="{3A5DACA2-73BF-488D-9AAF-C1236BE1D724}">
      <dgm:prSet/>
      <dgm:spPr/>
      <dgm:t>
        <a:bodyPr/>
        <a:lstStyle/>
        <a:p>
          <a:endParaRPr lang="en-US"/>
        </a:p>
      </dgm:t>
    </dgm:pt>
    <dgm:pt modelId="{E8B995EE-4074-4072-B264-2C6EDDF2DE08}" type="sibTrans" cxnId="{3A5DACA2-73BF-488D-9AAF-C1236BE1D724}">
      <dgm:prSet/>
      <dgm:spPr/>
      <dgm:t>
        <a:bodyPr/>
        <a:lstStyle/>
        <a:p>
          <a:endParaRPr lang="en-US"/>
        </a:p>
      </dgm:t>
    </dgm:pt>
    <dgm:pt modelId="{94F80103-784E-4BDC-AA11-EE7865C0FA10}">
      <dgm:prSet custT="1"/>
      <dgm:spPr>
        <a:solidFill>
          <a:srgbClr val="00B050"/>
        </a:solidFill>
      </dgm:spPr>
      <dgm:t>
        <a:bodyPr/>
        <a:lstStyle/>
        <a:p>
          <a:r>
            <a:rPr lang="en-US" sz="1000" b="1" dirty="0" smtClean="0"/>
            <a:t>3</a:t>
          </a:r>
          <a:r>
            <a:rPr lang="en-US" sz="1000" b="1" baseline="30000" dirty="0" smtClean="0"/>
            <a:t>rd</a:t>
          </a:r>
          <a:r>
            <a:rPr lang="en-US" sz="1000" b="1" dirty="0" smtClean="0"/>
            <a:t> unit </a:t>
          </a:r>
          <a:endParaRPr lang="en-US" sz="1000" b="1" dirty="0"/>
        </a:p>
      </dgm:t>
    </dgm:pt>
    <dgm:pt modelId="{5A0A0C24-CD77-42EC-BC6A-B449F1AA5F40}" type="parTrans" cxnId="{63C3B62F-D04E-482B-ADE5-CA3E35482865}">
      <dgm:prSet/>
      <dgm:spPr/>
      <dgm:t>
        <a:bodyPr/>
        <a:lstStyle/>
        <a:p>
          <a:endParaRPr lang="en-US"/>
        </a:p>
      </dgm:t>
    </dgm:pt>
    <dgm:pt modelId="{24492247-8FCB-42BD-ABB6-7197D8427585}" type="sibTrans" cxnId="{63C3B62F-D04E-482B-ADE5-CA3E35482865}">
      <dgm:prSet/>
      <dgm:spPr/>
      <dgm:t>
        <a:bodyPr/>
        <a:lstStyle/>
        <a:p>
          <a:endParaRPr lang="en-US"/>
        </a:p>
      </dgm:t>
    </dgm:pt>
    <dgm:pt modelId="{AF7416B8-49E8-47A4-84AF-E0CB4645B67A}">
      <dgm:prSet custT="1"/>
      <dgm:spPr>
        <a:solidFill>
          <a:srgbClr val="92D050"/>
        </a:solidFill>
      </dgm:spPr>
      <dgm:t>
        <a:bodyPr/>
        <a:lstStyle/>
        <a:p>
          <a:r>
            <a:rPr lang="en-US" sz="1000" b="1" dirty="0" smtClean="0"/>
            <a:t>Unit 405: Leading child-</a:t>
          </a:r>
          <a:r>
            <a:rPr lang="en-US" sz="1000" b="1" dirty="0" err="1" smtClean="0"/>
            <a:t>centred</a:t>
          </a:r>
          <a:r>
            <a:rPr lang="en-US" sz="1000" b="1" dirty="0" smtClean="0"/>
            <a:t> practice </a:t>
          </a:r>
        </a:p>
        <a:p>
          <a:r>
            <a:rPr lang="en-US" sz="1000" b="1" dirty="0" smtClean="0"/>
            <a:t>115 GLH; </a:t>
          </a:r>
        </a:p>
        <a:p>
          <a:r>
            <a:rPr lang="en-US" sz="1000" b="1" dirty="0" smtClean="0"/>
            <a:t>22 credits </a:t>
          </a:r>
          <a:endParaRPr lang="en-US" sz="1000" b="1" dirty="0"/>
        </a:p>
      </dgm:t>
    </dgm:pt>
    <dgm:pt modelId="{1F6DCCA5-D2EB-46C2-B901-C9121634D86F}" type="parTrans" cxnId="{5B49C040-37A8-4E8D-BF98-00F2416DD4FE}">
      <dgm:prSet/>
      <dgm:spPr/>
      <dgm:t>
        <a:bodyPr/>
        <a:lstStyle/>
        <a:p>
          <a:endParaRPr lang="en-US"/>
        </a:p>
      </dgm:t>
    </dgm:pt>
    <dgm:pt modelId="{2EE25B78-5AEA-4237-AEAA-F3F2F96035F4}" type="sibTrans" cxnId="{5B49C040-37A8-4E8D-BF98-00F2416DD4FE}">
      <dgm:prSet/>
      <dgm:spPr>
        <a:solidFill>
          <a:schemeClr val="accent5"/>
        </a:solidFill>
      </dgm:spPr>
      <dgm:t>
        <a:bodyPr/>
        <a:lstStyle/>
        <a:p>
          <a:endParaRPr lang="en-US"/>
        </a:p>
      </dgm:t>
    </dgm:pt>
    <dgm:pt modelId="{BBF6E156-5808-44D4-8369-6839A2B6667B}">
      <dgm:prSet custT="1"/>
      <dgm:spPr>
        <a:solidFill>
          <a:schemeClr val="accent4">
            <a:lumMod val="60000"/>
            <a:lumOff val="40000"/>
          </a:schemeClr>
        </a:solidFill>
      </dgm:spPr>
      <dgm:t>
        <a:bodyPr/>
        <a:lstStyle/>
        <a:p>
          <a:r>
            <a:rPr lang="en-US" sz="1000" b="1" dirty="0" smtClean="0"/>
            <a:t>Unit 415 Study Skills </a:t>
          </a:r>
        </a:p>
        <a:p>
          <a:r>
            <a:rPr lang="en-US" sz="1000" b="1" dirty="0" smtClean="0"/>
            <a:t>30 GLH; </a:t>
          </a:r>
        </a:p>
        <a:p>
          <a:r>
            <a:rPr lang="en-US" sz="1000" b="1" dirty="0" smtClean="0"/>
            <a:t>8 credits</a:t>
          </a:r>
          <a:endParaRPr lang="en-US" sz="1000" b="1" dirty="0"/>
        </a:p>
      </dgm:t>
    </dgm:pt>
    <dgm:pt modelId="{7171AFA9-76C9-4847-A02E-B2BFAA9A4596}" type="parTrans" cxnId="{1252E004-03BF-46D1-8863-BF540F193B3F}">
      <dgm:prSet/>
      <dgm:spPr/>
      <dgm:t>
        <a:bodyPr/>
        <a:lstStyle/>
        <a:p>
          <a:endParaRPr lang="en-US"/>
        </a:p>
      </dgm:t>
    </dgm:pt>
    <dgm:pt modelId="{EB229964-6EC2-4721-A1D4-8588BA3859C2}" type="sibTrans" cxnId="{1252E004-03BF-46D1-8863-BF540F193B3F}">
      <dgm:prSet/>
      <dgm:spPr>
        <a:solidFill>
          <a:srgbClr val="CBD6EB"/>
        </a:solidFill>
      </dgm:spPr>
      <dgm:t>
        <a:bodyPr/>
        <a:lstStyle/>
        <a:p>
          <a:endParaRPr lang="en-US"/>
        </a:p>
      </dgm:t>
    </dgm:pt>
    <dgm:pt modelId="{DF64E45D-0424-4700-8199-E333BC7A575D}" type="pres">
      <dgm:prSet presAssocID="{D8E3D0F4-EEEE-4353-8805-636AE2151B76}" presName="Name0" presStyleCnt="0">
        <dgm:presLayoutVars>
          <dgm:dir/>
          <dgm:resizeHandles val="exact"/>
        </dgm:presLayoutVars>
      </dgm:prSet>
      <dgm:spPr/>
      <dgm:t>
        <a:bodyPr/>
        <a:lstStyle/>
        <a:p>
          <a:endParaRPr lang="en-US"/>
        </a:p>
      </dgm:t>
    </dgm:pt>
    <dgm:pt modelId="{3C68C14D-FEDE-46D2-B424-6493D625AB02}" type="pres">
      <dgm:prSet presAssocID="{D8E3D0F4-EEEE-4353-8805-636AE2151B76}" presName="vNodes" presStyleCnt="0"/>
      <dgm:spPr/>
    </dgm:pt>
    <dgm:pt modelId="{AFDC0B49-C6DA-468F-9E35-B4427531ECD5}" type="pres">
      <dgm:prSet presAssocID="{AF7416B8-49E8-47A4-84AF-E0CB4645B67A}" presName="node" presStyleLbl="node1" presStyleIdx="0" presStyleCnt="4" custScaleX="162815" custScaleY="160055" custLinFactNeighborX="-807" custLinFactNeighborY="-2660">
        <dgm:presLayoutVars>
          <dgm:bulletEnabled val="1"/>
        </dgm:presLayoutVars>
      </dgm:prSet>
      <dgm:spPr/>
      <dgm:t>
        <a:bodyPr/>
        <a:lstStyle/>
        <a:p>
          <a:endParaRPr lang="en-US"/>
        </a:p>
      </dgm:t>
    </dgm:pt>
    <dgm:pt modelId="{7113D8AF-FDC1-4EF7-8A8A-75D659EFD154}" type="pres">
      <dgm:prSet presAssocID="{2EE25B78-5AEA-4237-AEAA-F3F2F96035F4}" presName="spacerT" presStyleCnt="0"/>
      <dgm:spPr/>
    </dgm:pt>
    <dgm:pt modelId="{ABDE6D3A-3B14-4B94-920A-E925E1101103}" type="pres">
      <dgm:prSet presAssocID="{2EE25B78-5AEA-4237-AEAA-F3F2F96035F4}" presName="sibTrans" presStyleLbl="sibTrans2D1" presStyleIdx="0" presStyleCnt="3"/>
      <dgm:spPr/>
      <dgm:t>
        <a:bodyPr/>
        <a:lstStyle/>
        <a:p>
          <a:endParaRPr lang="en-US"/>
        </a:p>
      </dgm:t>
    </dgm:pt>
    <dgm:pt modelId="{0A7D4FE6-8104-4C5D-B288-CF8FA8392EEC}" type="pres">
      <dgm:prSet presAssocID="{2EE25B78-5AEA-4237-AEAA-F3F2F96035F4}" presName="spacerB" presStyleCnt="0"/>
      <dgm:spPr/>
    </dgm:pt>
    <dgm:pt modelId="{F4E273FB-EE24-4B11-A04E-849D2BC004F0}" type="pres">
      <dgm:prSet presAssocID="{BBF6E156-5808-44D4-8369-6839A2B6667B}" presName="node" presStyleLbl="node1" presStyleIdx="1" presStyleCnt="4" custScaleX="164489" custScaleY="145664" custLinFactNeighborX="829" custLinFactNeighborY="-59069">
        <dgm:presLayoutVars>
          <dgm:bulletEnabled val="1"/>
        </dgm:presLayoutVars>
      </dgm:prSet>
      <dgm:spPr/>
      <dgm:t>
        <a:bodyPr/>
        <a:lstStyle/>
        <a:p>
          <a:endParaRPr lang="en-US"/>
        </a:p>
      </dgm:t>
    </dgm:pt>
    <dgm:pt modelId="{A797BCC3-DCAF-4E46-891D-FECF6C7029FA}" type="pres">
      <dgm:prSet presAssocID="{EB229964-6EC2-4721-A1D4-8588BA3859C2}" presName="spacerT" presStyleCnt="0"/>
      <dgm:spPr/>
    </dgm:pt>
    <dgm:pt modelId="{A85E4DE0-D07D-4302-9583-86CFE7186547}" type="pres">
      <dgm:prSet presAssocID="{EB229964-6EC2-4721-A1D4-8588BA3859C2}" presName="sibTrans" presStyleLbl="sibTrans2D1" presStyleIdx="1" presStyleCnt="3"/>
      <dgm:spPr/>
      <dgm:t>
        <a:bodyPr/>
        <a:lstStyle/>
        <a:p>
          <a:endParaRPr lang="en-US"/>
        </a:p>
      </dgm:t>
    </dgm:pt>
    <dgm:pt modelId="{9E9C1CF6-EFA7-48C5-B777-519587D29C48}" type="pres">
      <dgm:prSet presAssocID="{EB229964-6EC2-4721-A1D4-8588BA3859C2}" presName="spacerB" presStyleCnt="0"/>
      <dgm:spPr/>
    </dgm:pt>
    <dgm:pt modelId="{358FFD72-B332-4B59-A102-053A31CD05BB}" type="pres">
      <dgm:prSet presAssocID="{94F80103-784E-4BDC-AA11-EE7865C0FA10}" presName="node" presStyleLbl="node1" presStyleIdx="2" presStyleCnt="4" custScaleX="133023" custScaleY="133045">
        <dgm:presLayoutVars>
          <dgm:bulletEnabled val="1"/>
        </dgm:presLayoutVars>
      </dgm:prSet>
      <dgm:spPr/>
      <dgm:t>
        <a:bodyPr/>
        <a:lstStyle/>
        <a:p>
          <a:endParaRPr lang="en-US"/>
        </a:p>
      </dgm:t>
    </dgm:pt>
    <dgm:pt modelId="{4736D920-0881-4F23-A47F-CDD4FAEDFA36}" type="pres">
      <dgm:prSet presAssocID="{D8E3D0F4-EEEE-4353-8805-636AE2151B76}" presName="sibTransLast" presStyleLbl="sibTrans2D1" presStyleIdx="2" presStyleCnt="3"/>
      <dgm:spPr/>
      <dgm:t>
        <a:bodyPr/>
        <a:lstStyle/>
        <a:p>
          <a:endParaRPr lang="en-US"/>
        </a:p>
      </dgm:t>
    </dgm:pt>
    <dgm:pt modelId="{A0FF3094-BC01-434F-81EF-F95CEEA63943}" type="pres">
      <dgm:prSet presAssocID="{D8E3D0F4-EEEE-4353-8805-636AE2151B76}" presName="connectorText" presStyleLbl="sibTrans2D1" presStyleIdx="2" presStyleCnt="3"/>
      <dgm:spPr/>
      <dgm:t>
        <a:bodyPr/>
        <a:lstStyle/>
        <a:p>
          <a:endParaRPr lang="en-US"/>
        </a:p>
      </dgm:t>
    </dgm:pt>
    <dgm:pt modelId="{8947BBF2-0ABE-40EB-90D8-B8B8643D3770}" type="pres">
      <dgm:prSet presAssocID="{D8E3D0F4-EEEE-4353-8805-636AE2151B76}" presName="lastNode" presStyleLbl="node1" presStyleIdx="3" presStyleCnt="4" custScaleX="136868" custScaleY="118632">
        <dgm:presLayoutVars>
          <dgm:bulletEnabled val="1"/>
        </dgm:presLayoutVars>
      </dgm:prSet>
      <dgm:spPr/>
      <dgm:t>
        <a:bodyPr/>
        <a:lstStyle/>
        <a:p>
          <a:endParaRPr lang="en-US"/>
        </a:p>
      </dgm:t>
    </dgm:pt>
  </dgm:ptLst>
  <dgm:cxnLst>
    <dgm:cxn modelId="{61D93EDA-8D3E-4E9B-A2BF-D6B108B720FF}" type="presOf" srcId="{24492247-8FCB-42BD-ABB6-7197D8427585}" destId="{4736D920-0881-4F23-A47F-CDD4FAEDFA36}" srcOrd="0" destOrd="0" presId="urn:microsoft.com/office/officeart/2005/8/layout/equation2"/>
    <dgm:cxn modelId="{F8499FC3-0296-4321-922E-DF0783AB6DA3}" type="presOf" srcId="{AF7416B8-49E8-47A4-84AF-E0CB4645B67A}" destId="{AFDC0B49-C6DA-468F-9E35-B4427531ECD5}" srcOrd="0" destOrd="0" presId="urn:microsoft.com/office/officeart/2005/8/layout/equation2"/>
    <dgm:cxn modelId="{3A5DACA2-73BF-488D-9AAF-C1236BE1D724}" srcId="{D8E3D0F4-EEEE-4353-8805-636AE2151B76}" destId="{B040AC46-BD99-40B5-83BE-68CCD67DAA26}" srcOrd="3" destOrd="0" parTransId="{1A303566-DCF2-4354-A625-3E4DBA13FE8C}" sibTransId="{E8B995EE-4074-4072-B264-2C6EDDF2DE08}"/>
    <dgm:cxn modelId="{63C3B62F-D04E-482B-ADE5-CA3E35482865}" srcId="{D8E3D0F4-EEEE-4353-8805-636AE2151B76}" destId="{94F80103-784E-4BDC-AA11-EE7865C0FA10}" srcOrd="2" destOrd="0" parTransId="{5A0A0C24-CD77-42EC-BC6A-B449F1AA5F40}" sibTransId="{24492247-8FCB-42BD-ABB6-7197D8427585}"/>
    <dgm:cxn modelId="{85353E3F-6EF8-4C47-BD7D-3AA4F9679AB8}" type="presOf" srcId="{B040AC46-BD99-40B5-83BE-68CCD67DAA26}" destId="{8947BBF2-0ABE-40EB-90D8-B8B8643D3770}" srcOrd="0" destOrd="0" presId="urn:microsoft.com/office/officeart/2005/8/layout/equation2"/>
    <dgm:cxn modelId="{0DFD4967-64AC-466F-B31F-C39566208AD0}" type="presOf" srcId="{24492247-8FCB-42BD-ABB6-7197D8427585}" destId="{A0FF3094-BC01-434F-81EF-F95CEEA63943}" srcOrd="1" destOrd="0" presId="urn:microsoft.com/office/officeart/2005/8/layout/equation2"/>
    <dgm:cxn modelId="{5B49C040-37A8-4E8D-BF98-00F2416DD4FE}" srcId="{D8E3D0F4-EEEE-4353-8805-636AE2151B76}" destId="{AF7416B8-49E8-47A4-84AF-E0CB4645B67A}" srcOrd="0" destOrd="0" parTransId="{1F6DCCA5-D2EB-46C2-B901-C9121634D86F}" sibTransId="{2EE25B78-5AEA-4237-AEAA-F3F2F96035F4}"/>
    <dgm:cxn modelId="{F7DBC6A2-82F3-4F54-A187-83EC7A5D5A24}" type="presOf" srcId="{94F80103-784E-4BDC-AA11-EE7865C0FA10}" destId="{358FFD72-B332-4B59-A102-053A31CD05BB}" srcOrd="0" destOrd="0" presId="urn:microsoft.com/office/officeart/2005/8/layout/equation2"/>
    <dgm:cxn modelId="{1252E004-03BF-46D1-8863-BF540F193B3F}" srcId="{D8E3D0F4-EEEE-4353-8805-636AE2151B76}" destId="{BBF6E156-5808-44D4-8369-6839A2B6667B}" srcOrd="1" destOrd="0" parTransId="{7171AFA9-76C9-4847-A02E-B2BFAA9A4596}" sibTransId="{EB229964-6EC2-4721-A1D4-8588BA3859C2}"/>
    <dgm:cxn modelId="{F4A211E0-B0AD-4666-8E2F-F1650B55F980}" type="presOf" srcId="{D8E3D0F4-EEEE-4353-8805-636AE2151B76}" destId="{DF64E45D-0424-4700-8199-E333BC7A575D}" srcOrd="0" destOrd="0" presId="urn:microsoft.com/office/officeart/2005/8/layout/equation2"/>
    <dgm:cxn modelId="{7C130FD0-01A7-42B7-BEB7-1D0545E0AEF8}" type="presOf" srcId="{2EE25B78-5AEA-4237-AEAA-F3F2F96035F4}" destId="{ABDE6D3A-3B14-4B94-920A-E925E1101103}" srcOrd="0" destOrd="0" presId="urn:microsoft.com/office/officeart/2005/8/layout/equation2"/>
    <dgm:cxn modelId="{433C78DB-B7F2-4EFD-8523-1C34150B147E}" type="presOf" srcId="{BBF6E156-5808-44D4-8369-6839A2B6667B}" destId="{F4E273FB-EE24-4B11-A04E-849D2BC004F0}" srcOrd="0" destOrd="0" presId="urn:microsoft.com/office/officeart/2005/8/layout/equation2"/>
    <dgm:cxn modelId="{FCFA091C-380A-40B5-8EFD-EE16A9F65F3B}" type="presOf" srcId="{EB229964-6EC2-4721-A1D4-8588BA3859C2}" destId="{A85E4DE0-D07D-4302-9583-86CFE7186547}" srcOrd="0" destOrd="0" presId="urn:microsoft.com/office/officeart/2005/8/layout/equation2"/>
    <dgm:cxn modelId="{B2B843B7-76D3-45C2-B6FA-4CA857D6D8AE}" type="presParOf" srcId="{DF64E45D-0424-4700-8199-E333BC7A575D}" destId="{3C68C14D-FEDE-46D2-B424-6493D625AB02}" srcOrd="0" destOrd="0" presId="urn:microsoft.com/office/officeart/2005/8/layout/equation2"/>
    <dgm:cxn modelId="{A7637F0C-7D35-4154-9451-3D394C2583BC}" type="presParOf" srcId="{3C68C14D-FEDE-46D2-B424-6493D625AB02}" destId="{AFDC0B49-C6DA-468F-9E35-B4427531ECD5}" srcOrd="0" destOrd="0" presId="urn:microsoft.com/office/officeart/2005/8/layout/equation2"/>
    <dgm:cxn modelId="{A8C1D84E-E305-4904-898C-8A9F1A384D06}" type="presParOf" srcId="{3C68C14D-FEDE-46D2-B424-6493D625AB02}" destId="{7113D8AF-FDC1-4EF7-8A8A-75D659EFD154}" srcOrd="1" destOrd="0" presId="urn:microsoft.com/office/officeart/2005/8/layout/equation2"/>
    <dgm:cxn modelId="{8A6C4E71-C7B4-4244-86CE-EFB7433C4183}" type="presParOf" srcId="{3C68C14D-FEDE-46D2-B424-6493D625AB02}" destId="{ABDE6D3A-3B14-4B94-920A-E925E1101103}" srcOrd="2" destOrd="0" presId="urn:microsoft.com/office/officeart/2005/8/layout/equation2"/>
    <dgm:cxn modelId="{B14F7BF8-36A2-424E-A29E-7CCAFAD91084}" type="presParOf" srcId="{3C68C14D-FEDE-46D2-B424-6493D625AB02}" destId="{0A7D4FE6-8104-4C5D-B288-CF8FA8392EEC}" srcOrd="3" destOrd="0" presId="urn:microsoft.com/office/officeart/2005/8/layout/equation2"/>
    <dgm:cxn modelId="{D84067B4-283A-4632-880B-0CC5C16CF973}" type="presParOf" srcId="{3C68C14D-FEDE-46D2-B424-6493D625AB02}" destId="{F4E273FB-EE24-4B11-A04E-849D2BC004F0}" srcOrd="4" destOrd="0" presId="urn:microsoft.com/office/officeart/2005/8/layout/equation2"/>
    <dgm:cxn modelId="{05944A37-8786-49F5-8698-BCDE1EA1E98E}" type="presParOf" srcId="{3C68C14D-FEDE-46D2-B424-6493D625AB02}" destId="{A797BCC3-DCAF-4E46-891D-FECF6C7029FA}" srcOrd="5" destOrd="0" presId="urn:microsoft.com/office/officeart/2005/8/layout/equation2"/>
    <dgm:cxn modelId="{7F313585-44D5-414E-8072-ACB509686F53}" type="presParOf" srcId="{3C68C14D-FEDE-46D2-B424-6493D625AB02}" destId="{A85E4DE0-D07D-4302-9583-86CFE7186547}" srcOrd="6" destOrd="0" presId="urn:microsoft.com/office/officeart/2005/8/layout/equation2"/>
    <dgm:cxn modelId="{57712D5A-97EE-45F7-9220-A3FF736A28DB}" type="presParOf" srcId="{3C68C14D-FEDE-46D2-B424-6493D625AB02}" destId="{9E9C1CF6-EFA7-48C5-B777-519587D29C48}" srcOrd="7" destOrd="0" presId="urn:microsoft.com/office/officeart/2005/8/layout/equation2"/>
    <dgm:cxn modelId="{B6913BCB-9D25-4806-A273-A99DAA526BDA}" type="presParOf" srcId="{3C68C14D-FEDE-46D2-B424-6493D625AB02}" destId="{358FFD72-B332-4B59-A102-053A31CD05BB}" srcOrd="8" destOrd="0" presId="urn:microsoft.com/office/officeart/2005/8/layout/equation2"/>
    <dgm:cxn modelId="{45E343AF-B88E-473C-8635-D63C1AE93F74}" type="presParOf" srcId="{DF64E45D-0424-4700-8199-E333BC7A575D}" destId="{4736D920-0881-4F23-A47F-CDD4FAEDFA36}" srcOrd="1" destOrd="0" presId="urn:microsoft.com/office/officeart/2005/8/layout/equation2"/>
    <dgm:cxn modelId="{4B4F2296-7ACF-4BA9-BAD6-C5380C3F5400}" type="presParOf" srcId="{4736D920-0881-4F23-A47F-CDD4FAEDFA36}" destId="{A0FF3094-BC01-434F-81EF-F95CEEA63943}" srcOrd="0" destOrd="0" presId="urn:microsoft.com/office/officeart/2005/8/layout/equation2"/>
    <dgm:cxn modelId="{0770F0A0-5DC4-47C9-8425-9AFCEA0A97D6}" type="presParOf" srcId="{DF64E45D-0424-4700-8199-E333BC7A575D}" destId="{8947BBF2-0ABE-40EB-90D8-B8B8643D3770}"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D745624-7AA8-4846-8540-F0525F6B60D2}" type="doc">
      <dgm:prSet loTypeId="urn:microsoft.com/office/officeart/2005/8/layout/radial5" loCatId="relationship" qsTypeId="urn:microsoft.com/office/officeart/2005/8/quickstyle/simple5" qsCatId="simple" csTypeId="urn:microsoft.com/office/officeart/2005/8/colors/colorful1" csCatId="colorful" phldr="1"/>
      <dgm:spPr/>
      <dgm:t>
        <a:bodyPr/>
        <a:lstStyle/>
        <a:p>
          <a:endParaRPr lang="en-US"/>
        </a:p>
      </dgm:t>
    </dgm:pt>
    <dgm:pt modelId="{A30EBACA-1322-4F68-A58F-CAE8AB9D6DD5}">
      <dgm:prSet phldrT="[Text]"/>
      <dgm:spPr/>
      <dgm:t>
        <a:bodyPr/>
        <a:lstStyle/>
        <a:p>
          <a:r>
            <a:rPr lang="en-US" dirty="0" smtClean="0"/>
            <a:t>Portfolio </a:t>
          </a:r>
          <a:endParaRPr lang="en-US" dirty="0"/>
        </a:p>
      </dgm:t>
    </dgm:pt>
    <dgm:pt modelId="{945B9C6B-146B-41C0-B027-714E41030766}" type="parTrans" cxnId="{B0E9D4D5-265A-4D49-B488-ED2E80AE537F}">
      <dgm:prSet/>
      <dgm:spPr/>
      <dgm:t>
        <a:bodyPr/>
        <a:lstStyle/>
        <a:p>
          <a:endParaRPr lang="en-US"/>
        </a:p>
      </dgm:t>
    </dgm:pt>
    <dgm:pt modelId="{F5D531EC-E536-4E80-9471-2A21A2DF7500}" type="sibTrans" cxnId="{B0E9D4D5-265A-4D49-B488-ED2E80AE537F}">
      <dgm:prSet/>
      <dgm:spPr/>
      <dgm:t>
        <a:bodyPr/>
        <a:lstStyle/>
        <a:p>
          <a:endParaRPr lang="en-US"/>
        </a:p>
      </dgm:t>
    </dgm:pt>
    <dgm:pt modelId="{2AB581AD-B25C-41E6-85E2-0962889DF6E4}">
      <dgm:prSet phldrT="[Text]"/>
      <dgm:spPr/>
      <dgm:t>
        <a:bodyPr/>
        <a:lstStyle/>
        <a:p>
          <a:r>
            <a:rPr lang="en-US" dirty="0" smtClean="0"/>
            <a:t>Work Products</a:t>
          </a:r>
          <a:endParaRPr lang="en-US" dirty="0"/>
        </a:p>
      </dgm:t>
    </dgm:pt>
    <dgm:pt modelId="{6C5912FC-A902-427E-B880-6F990A81C4F2}" type="parTrans" cxnId="{6AD01311-271A-4996-82DD-9EBBB56F1C1E}">
      <dgm:prSet/>
      <dgm:spPr/>
      <dgm:t>
        <a:bodyPr/>
        <a:lstStyle/>
        <a:p>
          <a:endParaRPr lang="en-US" dirty="0"/>
        </a:p>
      </dgm:t>
    </dgm:pt>
    <dgm:pt modelId="{64D1A2F1-DB0E-44C6-B129-68DD75A1F57C}" type="sibTrans" cxnId="{6AD01311-271A-4996-82DD-9EBBB56F1C1E}">
      <dgm:prSet/>
      <dgm:spPr/>
      <dgm:t>
        <a:bodyPr/>
        <a:lstStyle/>
        <a:p>
          <a:endParaRPr lang="en-US"/>
        </a:p>
      </dgm:t>
    </dgm:pt>
    <dgm:pt modelId="{A1A78004-2F5C-4C45-BB3B-C788F5283A82}">
      <dgm:prSet phldrT="[Text]"/>
      <dgm:spPr/>
      <dgm:t>
        <a:bodyPr/>
        <a:lstStyle/>
        <a:p>
          <a:r>
            <a:rPr lang="en-US" dirty="0" smtClean="0"/>
            <a:t>Reflections</a:t>
          </a:r>
          <a:endParaRPr lang="en-US" dirty="0"/>
        </a:p>
      </dgm:t>
    </dgm:pt>
    <dgm:pt modelId="{C334D5FB-E99B-47E9-825A-856CCC05B97F}" type="parTrans" cxnId="{60DA163B-E277-4496-B300-EDE600A09C70}">
      <dgm:prSet/>
      <dgm:spPr/>
      <dgm:t>
        <a:bodyPr/>
        <a:lstStyle/>
        <a:p>
          <a:endParaRPr lang="en-US" dirty="0"/>
        </a:p>
      </dgm:t>
    </dgm:pt>
    <dgm:pt modelId="{DF3EB933-45B8-4635-85E5-F5F15D28FF6E}" type="sibTrans" cxnId="{60DA163B-E277-4496-B300-EDE600A09C70}">
      <dgm:prSet/>
      <dgm:spPr/>
      <dgm:t>
        <a:bodyPr/>
        <a:lstStyle/>
        <a:p>
          <a:endParaRPr lang="en-US"/>
        </a:p>
      </dgm:t>
    </dgm:pt>
    <dgm:pt modelId="{10EAC25E-E512-413F-847B-473AC042AAEA}">
      <dgm:prSet phldrT="[Text]"/>
      <dgm:spPr/>
      <dgm:t>
        <a:bodyPr/>
        <a:lstStyle/>
        <a:p>
          <a:r>
            <a:rPr lang="en-US" dirty="0" smtClean="0"/>
            <a:t>Questions </a:t>
          </a:r>
          <a:endParaRPr lang="en-US" dirty="0"/>
        </a:p>
      </dgm:t>
    </dgm:pt>
    <dgm:pt modelId="{8AA9149F-5BD5-4ACE-AB84-2B0B4083B608}" type="parTrans" cxnId="{E634E453-BABB-43BC-9DCE-427C87E89411}">
      <dgm:prSet/>
      <dgm:spPr/>
      <dgm:t>
        <a:bodyPr/>
        <a:lstStyle/>
        <a:p>
          <a:endParaRPr lang="en-US" dirty="0"/>
        </a:p>
      </dgm:t>
    </dgm:pt>
    <dgm:pt modelId="{D1BB9597-089A-4BA5-973A-A18BF01F4450}" type="sibTrans" cxnId="{E634E453-BABB-43BC-9DCE-427C87E89411}">
      <dgm:prSet/>
      <dgm:spPr/>
      <dgm:t>
        <a:bodyPr/>
        <a:lstStyle/>
        <a:p>
          <a:endParaRPr lang="en-US"/>
        </a:p>
      </dgm:t>
    </dgm:pt>
    <dgm:pt modelId="{9D2B8E86-29B0-405A-8F74-F0A115383941}">
      <dgm:prSet phldrT="[Text]"/>
      <dgm:spPr/>
      <dgm:t>
        <a:bodyPr/>
        <a:lstStyle/>
        <a:p>
          <a:r>
            <a:rPr lang="en-US" dirty="0" smtClean="0"/>
            <a:t>EWT/WT</a:t>
          </a:r>
          <a:endParaRPr lang="en-US" dirty="0"/>
        </a:p>
      </dgm:t>
    </dgm:pt>
    <dgm:pt modelId="{159445CC-6CA3-4988-BA87-27E9A9F02AEE}" type="parTrans" cxnId="{B01FD820-4F35-4A82-8F73-307C494701F9}">
      <dgm:prSet/>
      <dgm:spPr/>
      <dgm:t>
        <a:bodyPr/>
        <a:lstStyle/>
        <a:p>
          <a:endParaRPr lang="en-US" dirty="0"/>
        </a:p>
      </dgm:t>
    </dgm:pt>
    <dgm:pt modelId="{D2A4B1B9-053E-4B3A-B0F8-AE355A0123A4}" type="sibTrans" cxnId="{B01FD820-4F35-4A82-8F73-307C494701F9}">
      <dgm:prSet/>
      <dgm:spPr/>
      <dgm:t>
        <a:bodyPr/>
        <a:lstStyle/>
        <a:p>
          <a:endParaRPr lang="en-US"/>
        </a:p>
      </dgm:t>
    </dgm:pt>
    <dgm:pt modelId="{DD895546-1721-4F1E-A79C-FB3F1DEB464A}">
      <dgm:prSet phldrT="[Text]"/>
      <dgm:spPr/>
      <dgm:t>
        <a:bodyPr/>
        <a:lstStyle/>
        <a:p>
          <a:endParaRPr lang="en-US"/>
        </a:p>
      </dgm:t>
    </dgm:pt>
    <dgm:pt modelId="{E0CA9AC6-476C-48CF-AF60-2BAE174F9E13}" type="parTrans" cxnId="{FC7FBB8F-0F96-4ABF-B8C7-B5044A40B7EB}">
      <dgm:prSet/>
      <dgm:spPr/>
      <dgm:t>
        <a:bodyPr/>
        <a:lstStyle/>
        <a:p>
          <a:endParaRPr lang="en-US"/>
        </a:p>
      </dgm:t>
    </dgm:pt>
    <dgm:pt modelId="{D5DD1BA4-38F9-4646-AB30-B9EB10FCDBC1}" type="sibTrans" cxnId="{FC7FBB8F-0F96-4ABF-B8C7-B5044A40B7EB}">
      <dgm:prSet/>
      <dgm:spPr/>
      <dgm:t>
        <a:bodyPr/>
        <a:lstStyle/>
        <a:p>
          <a:endParaRPr lang="en-US"/>
        </a:p>
      </dgm:t>
    </dgm:pt>
    <dgm:pt modelId="{A6B9C5BA-1937-4C58-804E-D78DFCAA6CBA}">
      <dgm:prSet/>
      <dgm:spPr/>
      <dgm:t>
        <a:bodyPr/>
        <a:lstStyle/>
        <a:p>
          <a:r>
            <a:rPr lang="en-US" dirty="0" smtClean="0"/>
            <a:t>Case studies </a:t>
          </a:r>
          <a:endParaRPr lang="en-US" dirty="0"/>
        </a:p>
      </dgm:t>
    </dgm:pt>
    <dgm:pt modelId="{227F08C6-90C2-4503-86DC-14C20C5BC7B1}" type="parTrans" cxnId="{F192B07F-7D2B-49C2-9576-9601B1E9E2AE}">
      <dgm:prSet/>
      <dgm:spPr/>
      <dgm:t>
        <a:bodyPr/>
        <a:lstStyle/>
        <a:p>
          <a:endParaRPr lang="en-US" dirty="0"/>
        </a:p>
      </dgm:t>
    </dgm:pt>
    <dgm:pt modelId="{BB5EE335-AF2E-486B-A336-8053A60CC2E8}" type="sibTrans" cxnId="{F192B07F-7D2B-49C2-9576-9601B1E9E2AE}">
      <dgm:prSet/>
      <dgm:spPr/>
      <dgm:t>
        <a:bodyPr/>
        <a:lstStyle/>
        <a:p>
          <a:endParaRPr lang="en-US"/>
        </a:p>
      </dgm:t>
    </dgm:pt>
    <dgm:pt modelId="{AAB55947-8460-4066-AE8E-A6396EC4F709}" type="pres">
      <dgm:prSet presAssocID="{ED745624-7AA8-4846-8540-F0525F6B60D2}" presName="Name0" presStyleCnt="0">
        <dgm:presLayoutVars>
          <dgm:chMax val="1"/>
          <dgm:dir/>
          <dgm:animLvl val="ctr"/>
          <dgm:resizeHandles val="exact"/>
        </dgm:presLayoutVars>
      </dgm:prSet>
      <dgm:spPr/>
      <dgm:t>
        <a:bodyPr/>
        <a:lstStyle/>
        <a:p>
          <a:endParaRPr lang="en-US"/>
        </a:p>
      </dgm:t>
    </dgm:pt>
    <dgm:pt modelId="{EDF00AD7-99B1-47BC-A790-08BDD7C8E084}" type="pres">
      <dgm:prSet presAssocID="{A30EBACA-1322-4F68-A58F-CAE8AB9D6DD5}" presName="centerShape" presStyleLbl="node0" presStyleIdx="0" presStyleCnt="1"/>
      <dgm:spPr/>
      <dgm:t>
        <a:bodyPr/>
        <a:lstStyle/>
        <a:p>
          <a:endParaRPr lang="en-US"/>
        </a:p>
      </dgm:t>
    </dgm:pt>
    <dgm:pt modelId="{0CF1C1A8-6DCB-498C-B001-7610EA0336C2}" type="pres">
      <dgm:prSet presAssocID="{6C5912FC-A902-427E-B880-6F990A81C4F2}" presName="parTrans" presStyleLbl="sibTrans2D1" presStyleIdx="0" presStyleCnt="5"/>
      <dgm:spPr/>
      <dgm:t>
        <a:bodyPr/>
        <a:lstStyle/>
        <a:p>
          <a:endParaRPr lang="en-US"/>
        </a:p>
      </dgm:t>
    </dgm:pt>
    <dgm:pt modelId="{1D17D15F-FCE9-42C0-9C6A-AB8CCD4B34F6}" type="pres">
      <dgm:prSet presAssocID="{6C5912FC-A902-427E-B880-6F990A81C4F2}" presName="connectorText" presStyleLbl="sibTrans2D1" presStyleIdx="0" presStyleCnt="5"/>
      <dgm:spPr/>
      <dgm:t>
        <a:bodyPr/>
        <a:lstStyle/>
        <a:p>
          <a:endParaRPr lang="en-US"/>
        </a:p>
      </dgm:t>
    </dgm:pt>
    <dgm:pt modelId="{39E90BFA-FCD6-4527-ABD1-EAA0F2E61FCC}" type="pres">
      <dgm:prSet presAssocID="{2AB581AD-B25C-41E6-85E2-0962889DF6E4}" presName="node" presStyleLbl="node1" presStyleIdx="0" presStyleCnt="5">
        <dgm:presLayoutVars>
          <dgm:bulletEnabled val="1"/>
        </dgm:presLayoutVars>
      </dgm:prSet>
      <dgm:spPr/>
      <dgm:t>
        <a:bodyPr/>
        <a:lstStyle/>
        <a:p>
          <a:endParaRPr lang="en-US"/>
        </a:p>
      </dgm:t>
    </dgm:pt>
    <dgm:pt modelId="{36F73A80-B756-4B1B-A78C-75A9EA8F0D42}" type="pres">
      <dgm:prSet presAssocID="{C334D5FB-E99B-47E9-825A-856CCC05B97F}" presName="parTrans" presStyleLbl="sibTrans2D1" presStyleIdx="1" presStyleCnt="5"/>
      <dgm:spPr/>
      <dgm:t>
        <a:bodyPr/>
        <a:lstStyle/>
        <a:p>
          <a:endParaRPr lang="en-US"/>
        </a:p>
      </dgm:t>
    </dgm:pt>
    <dgm:pt modelId="{B58152AD-D1A4-447E-B184-E1FAA9D4A2B6}" type="pres">
      <dgm:prSet presAssocID="{C334D5FB-E99B-47E9-825A-856CCC05B97F}" presName="connectorText" presStyleLbl="sibTrans2D1" presStyleIdx="1" presStyleCnt="5"/>
      <dgm:spPr/>
      <dgm:t>
        <a:bodyPr/>
        <a:lstStyle/>
        <a:p>
          <a:endParaRPr lang="en-US"/>
        </a:p>
      </dgm:t>
    </dgm:pt>
    <dgm:pt modelId="{026E6978-E35C-491B-98F2-9BD8BF4540FA}" type="pres">
      <dgm:prSet presAssocID="{A1A78004-2F5C-4C45-BB3B-C788F5283A82}" presName="node" presStyleLbl="node1" presStyleIdx="1" presStyleCnt="5">
        <dgm:presLayoutVars>
          <dgm:bulletEnabled val="1"/>
        </dgm:presLayoutVars>
      </dgm:prSet>
      <dgm:spPr/>
      <dgm:t>
        <a:bodyPr/>
        <a:lstStyle/>
        <a:p>
          <a:endParaRPr lang="en-US"/>
        </a:p>
      </dgm:t>
    </dgm:pt>
    <dgm:pt modelId="{4599F43C-BF00-4272-9F0C-FAEB6742F871}" type="pres">
      <dgm:prSet presAssocID="{8AA9149F-5BD5-4ACE-AB84-2B0B4083B608}" presName="parTrans" presStyleLbl="sibTrans2D1" presStyleIdx="2" presStyleCnt="5"/>
      <dgm:spPr/>
      <dgm:t>
        <a:bodyPr/>
        <a:lstStyle/>
        <a:p>
          <a:endParaRPr lang="en-US"/>
        </a:p>
      </dgm:t>
    </dgm:pt>
    <dgm:pt modelId="{4978DF1E-6B2F-41E3-82B7-73F436D685B3}" type="pres">
      <dgm:prSet presAssocID="{8AA9149F-5BD5-4ACE-AB84-2B0B4083B608}" presName="connectorText" presStyleLbl="sibTrans2D1" presStyleIdx="2" presStyleCnt="5"/>
      <dgm:spPr/>
      <dgm:t>
        <a:bodyPr/>
        <a:lstStyle/>
        <a:p>
          <a:endParaRPr lang="en-US"/>
        </a:p>
      </dgm:t>
    </dgm:pt>
    <dgm:pt modelId="{EA66BCFB-4675-4709-86BC-2D817DFA6F54}" type="pres">
      <dgm:prSet presAssocID="{10EAC25E-E512-413F-847B-473AC042AAEA}" presName="node" presStyleLbl="node1" presStyleIdx="2" presStyleCnt="5">
        <dgm:presLayoutVars>
          <dgm:bulletEnabled val="1"/>
        </dgm:presLayoutVars>
      </dgm:prSet>
      <dgm:spPr/>
      <dgm:t>
        <a:bodyPr/>
        <a:lstStyle/>
        <a:p>
          <a:endParaRPr lang="en-US"/>
        </a:p>
      </dgm:t>
    </dgm:pt>
    <dgm:pt modelId="{0EB1805E-148A-4020-A98C-86992C90C4E0}" type="pres">
      <dgm:prSet presAssocID="{227F08C6-90C2-4503-86DC-14C20C5BC7B1}" presName="parTrans" presStyleLbl="sibTrans2D1" presStyleIdx="3" presStyleCnt="5"/>
      <dgm:spPr/>
      <dgm:t>
        <a:bodyPr/>
        <a:lstStyle/>
        <a:p>
          <a:endParaRPr lang="en-US"/>
        </a:p>
      </dgm:t>
    </dgm:pt>
    <dgm:pt modelId="{4354F943-C155-4E92-ABB7-6C455B500126}" type="pres">
      <dgm:prSet presAssocID="{227F08C6-90C2-4503-86DC-14C20C5BC7B1}" presName="connectorText" presStyleLbl="sibTrans2D1" presStyleIdx="3" presStyleCnt="5"/>
      <dgm:spPr/>
      <dgm:t>
        <a:bodyPr/>
        <a:lstStyle/>
        <a:p>
          <a:endParaRPr lang="en-US"/>
        </a:p>
      </dgm:t>
    </dgm:pt>
    <dgm:pt modelId="{CE434702-2606-439A-972F-BE4F815F3CCC}" type="pres">
      <dgm:prSet presAssocID="{A6B9C5BA-1937-4C58-804E-D78DFCAA6CBA}" presName="node" presStyleLbl="node1" presStyleIdx="3" presStyleCnt="5">
        <dgm:presLayoutVars>
          <dgm:bulletEnabled val="1"/>
        </dgm:presLayoutVars>
      </dgm:prSet>
      <dgm:spPr/>
      <dgm:t>
        <a:bodyPr/>
        <a:lstStyle/>
        <a:p>
          <a:endParaRPr lang="en-US"/>
        </a:p>
      </dgm:t>
    </dgm:pt>
    <dgm:pt modelId="{3947CB97-93CE-4EBB-8B12-EA2ABDD81D05}" type="pres">
      <dgm:prSet presAssocID="{159445CC-6CA3-4988-BA87-27E9A9F02AEE}" presName="parTrans" presStyleLbl="sibTrans2D1" presStyleIdx="4" presStyleCnt="5"/>
      <dgm:spPr/>
      <dgm:t>
        <a:bodyPr/>
        <a:lstStyle/>
        <a:p>
          <a:endParaRPr lang="en-US"/>
        </a:p>
      </dgm:t>
    </dgm:pt>
    <dgm:pt modelId="{C1C04DEC-B983-4FB6-9201-0DE220A7DF06}" type="pres">
      <dgm:prSet presAssocID="{159445CC-6CA3-4988-BA87-27E9A9F02AEE}" presName="connectorText" presStyleLbl="sibTrans2D1" presStyleIdx="4" presStyleCnt="5"/>
      <dgm:spPr/>
      <dgm:t>
        <a:bodyPr/>
        <a:lstStyle/>
        <a:p>
          <a:endParaRPr lang="en-US"/>
        </a:p>
      </dgm:t>
    </dgm:pt>
    <dgm:pt modelId="{1171D618-B635-42D8-83DB-B47F8B6C5A8D}" type="pres">
      <dgm:prSet presAssocID="{9D2B8E86-29B0-405A-8F74-F0A115383941}" presName="node" presStyleLbl="node1" presStyleIdx="4" presStyleCnt="5">
        <dgm:presLayoutVars>
          <dgm:bulletEnabled val="1"/>
        </dgm:presLayoutVars>
      </dgm:prSet>
      <dgm:spPr/>
      <dgm:t>
        <a:bodyPr/>
        <a:lstStyle/>
        <a:p>
          <a:endParaRPr lang="en-US"/>
        </a:p>
      </dgm:t>
    </dgm:pt>
  </dgm:ptLst>
  <dgm:cxnLst>
    <dgm:cxn modelId="{B0E9D4D5-265A-4D49-B488-ED2E80AE537F}" srcId="{ED745624-7AA8-4846-8540-F0525F6B60D2}" destId="{A30EBACA-1322-4F68-A58F-CAE8AB9D6DD5}" srcOrd="0" destOrd="0" parTransId="{945B9C6B-146B-41C0-B027-714E41030766}" sibTransId="{F5D531EC-E536-4E80-9471-2A21A2DF7500}"/>
    <dgm:cxn modelId="{6E2E7DB9-1D29-4136-97D3-DF6457FCFE82}" type="presOf" srcId="{C334D5FB-E99B-47E9-825A-856CCC05B97F}" destId="{B58152AD-D1A4-447E-B184-E1FAA9D4A2B6}" srcOrd="1" destOrd="0" presId="urn:microsoft.com/office/officeart/2005/8/layout/radial5"/>
    <dgm:cxn modelId="{6AD01311-271A-4996-82DD-9EBBB56F1C1E}" srcId="{A30EBACA-1322-4F68-A58F-CAE8AB9D6DD5}" destId="{2AB581AD-B25C-41E6-85E2-0962889DF6E4}" srcOrd="0" destOrd="0" parTransId="{6C5912FC-A902-427E-B880-6F990A81C4F2}" sibTransId="{64D1A2F1-DB0E-44C6-B129-68DD75A1F57C}"/>
    <dgm:cxn modelId="{A14620E9-6AD6-426A-8706-645E135609ED}" type="presOf" srcId="{A6B9C5BA-1937-4C58-804E-D78DFCAA6CBA}" destId="{CE434702-2606-439A-972F-BE4F815F3CCC}" srcOrd="0" destOrd="0" presId="urn:microsoft.com/office/officeart/2005/8/layout/radial5"/>
    <dgm:cxn modelId="{59D5F66E-7353-4ED4-81F4-6C8D0076E278}" type="presOf" srcId="{6C5912FC-A902-427E-B880-6F990A81C4F2}" destId="{1D17D15F-FCE9-42C0-9C6A-AB8CCD4B34F6}" srcOrd="1" destOrd="0" presId="urn:microsoft.com/office/officeart/2005/8/layout/radial5"/>
    <dgm:cxn modelId="{CE40253D-7660-4A1B-88E5-F3B07D9BECEA}" type="presOf" srcId="{10EAC25E-E512-413F-847B-473AC042AAEA}" destId="{EA66BCFB-4675-4709-86BC-2D817DFA6F54}" srcOrd="0" destOrd="0" presId="urn:microsoft.com/office/officeart/2005/8/layout/radial5"/>
    <dgm:cxn modelId="{022250C3-8A8B-4EBA-B457-36AD37F28DB8}" type="presOf" srcId="{2AB581AD-B25C-41E6-85E2-0962889DF6E4}" destId="{39E90BFA-FCD6-4527-ABD1-EAA0F2E61FCC}" srcOrd="0" destOrd="0" presId="urn:microsoft.com/office/officeart/2005/8/layout/radial5"/>
    <dgm:cxn modelId="{E634E453-BABB-43BC-9DCE-427C87E89411}" srcId="{A30EBACA-1322-4F68-A58F-CAE8AB9D6DD5}" destId="{10EAC25E-E512-413F-847B-473AC042AAEA}" srcOrd="2" destOrd="0" parTransId="{8AA9149F-5BD5-4ACE-AB84-2B0B4083B608}" sibTransId="{D1BB9597-089A-4BA5-973A-A18BF01F4450}"/>
    <dgm:cxn modelId="{B01FD820-4F35-4A82-8F73-307C494701F9}" srcId="{A30EBACA-1322-4F68-A58F-CAE8AB9D6DD5}" destId="{9D2B8E86-29B0-405A-8F74-F0A115383941}" srcOrd="4" destOrd="0" parTransId="{159445CC-6CA3-4988-BA87-27E9A9F02AEE}" sibTransId="{D2A4B1B9-053E-4B3A-B0F8-AE355A0123A4}"/>
    <dgm:cxn modelId="{8FA4E398-3ABF-4F05-AAAB-453123F0B4E1}" type="presOf" srcId="{8AA9149F-5BD5-4ACE-AB84-2B0B4083B608}" destId="{4599F43C-BF00-4272-9F0C-FAEB6742F871}" srcOrd="0" destOrd="0" presId="urn:microsoft.com/office/officeart/2005/8/layout/radial5"/>
    <dgm:cxn modelId="{CEB45665-ED1B-43CD-8569-2DE101D4BEE8}" type="presOf" srcId="{ED745624-7AA8-4846-8540-F0525F6B60D2}" destId="{AAB55947-8460-4066-AE8E-A6396EC4F709}" srcOrd="0" destOrd="0" presId="urn:microsoft.com/office/officeart/2005/8/layout/radial5"/>
    <dgm:cxn modelId="{F192B07F-7D2B-49C2-9576-9601B1E9E2AE}" srcId="{A30EBACA-1322-4F68-A58F-CAE8AB9D6DD5}" destId="{A6B9C5BA-1937-4C58-804E-D78DFCAA6CBA}" srcOrd="3" destOrd="0" parTransId="{227F08C6-90C2-4503-86DC-14C20C5BC7B1}" sibTransId="{BB5EE335-AF2E-486B-A336-8053A60CC2E8}"/>
    <dgm:cxn modelId="{5C321904-C572-4D0C-8EF4-C98C43C17F47}" type="presOf" srcId="{8AA9149F-5BD5-4ACE-AB84-2B0B4083B608}" destId="{4978DF1E-6B2F-41E3-82B7-73F436D685B3}" srcOrd="1" destOrd="0" presId="urn:microsoft.com/office/officeart/2005/8/layout/radial5"/>
    <dgm:cxn modelId="{A1EB3BE9-8651-49F8-BD70-E37CB126C0A3}" type="presOf" srcId="{159445CC-6CA3-4988-BA87-27E9A9F02AEE}" destId="{C1C04DEC-B983-4FB6-9201-0DE220A7DF06}" srcOrd="1" destOrd="0" presId="urn:microsoft.com/office/officeart/2005/8/layout/radial5"/>
    <dgm:cxn modelId="{FC7FBB8F-0F96-4ABF-B8C7-B5044A40B7EB}" srcId="{ED745624-7AA8-4846-8540-F0525F6B60D2}" destId="{DD895546-1721-4F1E-A79C-FB3F1DEB464A}" srcOrd="1" destOrd="0" parTransId="{E0CA9AC6-476C-48CF-AF60-2BAE174F9E13}" sibTransId="{D5DD1BA4-38F9-4646-AB30-B9EB10FCDBC1}"/>
    <dgm:cxn modelId="{F81F7B0D-6C11-4A3C-91DC-50F1224C52CE}" type="presOf" srcId="{C334D5FB-E99B-47E9-825A-856CCC05B97F}" destId="{36F73A80-B756-4B1B-A78C-75A9EA8F0D42}" srcOrd="0" destOrd="0" presId="urn:microsoft.com/office/officeart/2005/8/layout/radial5"/>
    <dgm:cxn modelId="{B6E0AF69-C908-4ED8-A272-0118B70FC049}" type="presOf" srcId="{6C5912FC-A902-427E-B880-6F990A81C4F2}" destId="{0CF1C1A8-6DCB-498C-B001-7610EA0336C2}" srcOrd="0" destOrd="0" presId="urn:microsoft.com/office/officeart/2005/8/layout/radial5"/>
    <dgm:cxn modelId="{9BF62A9E-EA0F-4099-A69A-C08A5F8F819A}" type="presOf" srcId="{A1A78004-2F5C-4C45-BB3B-C788F5283A82}" destId="{026E6978-E35C-491B-98F2-9BD8BF4540FA}" srcOrd="0" destOrd="0" presId="urn:microsoft.com/office/officeart/2005/8/layout/radial5"/>
    <dgm:cxn modelId="{53E9C57A-DA23-469E-90D6-B269818EBB09}" type="presOf" srcId="{159445CC-6CA3-4988-BA87-27E9A9F02AEE}" destId="{3947CB97-93CE-4EBB-8B12-EA2ABDD81D05}" srcOrd="0" destOrd="0" presId="urn:microsoft.com/office/officeart/2005/8/layout/radial5"/>
    <dgm:cxn modelId="{19BDFEF4-43C3-43DF-8F76-4A46436DAC20}" type="presOf" srcId="{9D2B8E86-29B0-405A-8F74-F0A115383941}" destId="{1171D618-B635-42D8-83DB-B47F8B6C5A8D}" srcOrd="0" destOrd="0" presId="urn:microsoft.com/office/officeart/2005/8/layout/radial5"/>
    <dgm:cxn modelId="{60DA163B-E277-4496-B300-EDE600A09C70}" srcId="{A30EBACA-1322-4F68-A58F-CAE8AB9D6DD5}" destId="{A1A78004-2F5C-4C45-BB3B-C788F5283A82}" srcOrd="1" destOrd="0" parTransId="{C334D5FB-E99B-47E9-825A-856CCC05B97F}" sibTransId="{DF3EB933-45B8-4635-85E5-F5F15D28FF6E}"/>
    <dgm:cxn modelId="{B98E4B17-ED74-4974-B2AF-03199AE6B8F9}" type="presOf" srcId="{A30EBACA-1322-4F68-A58F-CAE8AB9D6DD5}" destId="{EDF00AD7-99B1-47BC-A790-08BDD7C8E084}" srcOrd="0" destOrd="0" presId="urn:microsoft.com/office/officeart/2005/8/layout/radial5"/>
    <dgm:cxn modelId="{0FDFB6D6-D948-4E44-B2BF-E12EA10FF687}" type="presOf" srcId="{227F08C6-90C2-4503-86DC-14C20C5BC7B1}" destId="{0EB1805E-148A-4020-A98C-86992C90C4E0}" srcOrd="0" destOrd="0" presId="urn:microsoft.com/office/officeart/2005/8/layout/radial5"/>
    <dgm:cxn modelId="{BDFBB441-B436-4DBE-B350-20BD00973DFF}" type="presOf" srcId="{227F08C6-90C2-4503-86DC-14C20C5BC7B1}" destId="{4354F943-C155-4E92-ABB7-6C455B500126}" srcOrd="1" destOrd="0" presId="urn:microsoft.com/office/officeart/2005/8/layout/radial5"/>
    <dgm:cxn modelId="{4856B71E-7913-4973-81AE-6C1FC8EADC11}" type="presParOf" srcId="{AAB55947-8460-4066-AE8E-A6396EC4F709}" destId="{EDF00AD7-99B1-47BC-A790-08BDD7C8E084}" srcOrd="0" destOrd="0" presId="urn:microsoft.com/office/officeart/2005/8/layout/radial5"/>
    <dgm:cxn modelId="{2B38EBBC-3139-4042-B2EE-5C3063884052}" type="presParOf" srcId="{AAB55947-8460-4066-AE8E-A6396EC4F709}" destId="{0CF1C1A8-6DCB-498C-B001-7610EA0336C2}" srcOrd="1" destOrd="0" presId="urn:microsoft.com/office/officeart/2005/8/layout/radial5"/>
    <dgm:cxn modelId="{64B54D7C-FF11-47EC-A78E-8C023816F0C5}" type="presParOf" srcId="{0CF1C1A8-6DCB-498C-B001-7610EA0336C2}" destId="{1D17D15F-FCE9-42C0-9C6A-AB8CCD4B34F6}" srcOrd="0" destOrd="0" presId="urn:microsoft.com/office/officeart/2005/8/layout/radial5"/>
    <dgm:cxn modelId="{995EC1CB-0E63-4151-821B-E323412CFC34}" type="presParOf" srcId="{AAB55947-8460-4066-AE8E-A6396EC4F709}" destId="{39E90BFA-FCD6-4527-ABD1-EAA0F2E61FCC}" srcOrd="2" destOrd="0" presId="urn:microsoft.com/office/officeart/2005/8/layout/radial5"/>
    <dgm:cxn modelId="{73315BBC-7A23-4F14-BC59-E8F1CD9943D8}" type="presParOf" srcId="{AAB55947-8460-4066-AE8E-A6396EC4F709}" destId="{36F73A80-B756-4B1B-A78C-75A9EA8F0D42}" srcOrd="3" destOrd="0" presId="urn:microsoft.com/office/officeart/2005/8/layout/radial5"/>
    <dgm:cxn modelId="{A2E68DFE-5F14-4F3A-A94F-AA8B18AAC4BB}" type="presParOf" srcId="{36F73A80-B756-4B1B-A78C-75A9EA8F0D42}" destId="{B58152AD-D1A4-447E-B184-E1FAA9D4A2B6}" srcOrd="0" destOrd="0" presId="urn:microsoft.com/office/officeart/2005/8/layout/radial5"/>
    <dgm:cxn modelId="{D6A96978-CCE5-48F5-984F-6AAECBB512ED}" type="presParOf" srcId="{AAB55947-8460-4066-AE8E-A6396EC4F709}" destId="{026E6978-E35C-491B-98F2-9BD8BF4540FA}" srcOrd="4" destOrd="0" presId="urn:microsoft.com/office/officeart/2005/8/layout/radial5"/>
    <dgm:cxn modelId="{018FE435-F60C-4BDD-82CD-F2A9DA12765F}" type="presParOf" srcId="{AAB55947-8460-4066-AE8E-A6396EC4F709}" destId="{4599F43C-BF00-4272-9F0C-FAEB6742F871}" srcOrd="5" destOrd="0" presId="urn:microsoft.com/office/officeart/2005/8/layout/radial5"/>
    <dgm:cxn modelId="{6AC5899D-7D6A-4870-BA94-418A8CD504FA}" type="presParOf" srcId="{4599F43C-BF00-4272-9F0C-FAEB6742F871}" destId="{4978DF1E-6B2F-41E3-82B7-73F436D685B3}" srcOrd="0" destOrd="0" presId="urn:microsoft.com/office/officeart/2005/8/layout/radial5"/>
    <dgm:cxn modelId="{2A1C5259-F3DD-4981-B9A2-06C5EDD308B4}" type="presParOf" srcId="{AAB55947-8460-4066-AE8E-A6396EC4F709}" destId="{EA66BCFB-4675-4709-86BC-2D817DFA6F54}" srcOrd="6" destOrd="0" presId="urn:microsoft.com/office/officeart/2005/8/layout/radial5"/>
    <dgm:cxn modelId="{2EA6DFD9-C40B-448B-A9DC-54819BA570AB}" type="presParOf" srcId="{AAB55947-8460-4066-AE8E-A6396EC4F709}" destId="{0EB1805E-148A-4020-A98C-86992C90C4E0}" srcOrd="7" destOrd="0" presId="urn:microsoft.com/office/officeart/2005/8/layout/radial5"/>
    <dgm:cxn modelId="{7E9FD2CE-8491-490D-B1B4-3444EC0328F3}" type="presParOf" srcId="{0EB1805E-148A-4020-A98C-86992C90C4E0}" destId="{4354F943-C155-4E92-ABB7-6C455B500126}" srcOrd="0" destOrd="0" presId="urn:microsoft.com/office/officeart/2005/8/layout/radial5"/>
    <dgm:cxn modelId="{DD05BAF4-F1C8-4427-957D-E69E38BDB66B}" type="presParOf" srcId="{AAB55947-8460-4066-AE8E-A6396EC4F709}" destId="{CE434702-2606-439A-972F-BE4F815F3CCC}" srcOrd="8" destOrd="0" presId="urn:microsoft.com/office/officeart/2005/8/layout/radial5"/>
    <dgm:cxn modelId="{2C14EBC5-1A04-45C9-847F-65831051F85C}" type="presParOf" srcId="{AAB55947-8460-4066-AE8E-A6396EC4F709}" destId="{3947CB97-93CE-4EBB-8B12-EA2ABDD81D05}" srcOrd="9" destOrd="0" presId="urn:microsoft.com/office/officeart/2005/8/layout/radial5"/>
    <dgm:cxn modelId="{73BBB103-1C3B-4CA5-9AA6-B14E04B44251}" type="presParOf" srcId="{3947CB97-93CE-4EBB-8B12-EA2ABDD81D05}" destId="{C1C04DEC-B983-4FB6-9201-0DE220A7DF06}" srcOrd="0" destOrd="0" presId="urn:microsoft.com/office/officeart/2005/8/layout/radial5"/>
    <dgm:cxn modelId="{A03E4F83-5220-4612-A2E1-9B45D4B6248A}" type="presParOf" srcId="{AAB55947-8460-4066-AE8E-A6396EC4F709}" destId="{1171D618-B635-42D8-83DB-B47F8B6C5A8D}"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1D191D4-930D-4209-9B80-D2997277D71C}" type="doc">
      <dgm:prSet loTypeId="urn:microsoft.com/office/officeart/2005/8/layout/gear1" loCatId="process" qsTypeId="urn:microsoft.com/office/officeart/2005/8/quickstyle/simple1" qsCatId="simple" csTypeId="urn:microsoft.com/office/officeart/2005/8/colors/accent1_2" csCatId="accent1" phldr="1"/>
      <dgm:spPr/>
    </dgm:pt>
    <dgm:pt modelId="{835C1856-F2EF-4458-A649-B179DA78514F}">
      <dgm:prSet phldrT="[Text]"/>
      <dgm:spPr/>
      <dgm:t>
        <a:bodyPr/>
        <a:lstStyle/>
        <a:p>
          <a:r>
            <a:rPr lang="en-US" dirty="0" smtClean="0"/>
            <a:t>To capture reflections of their practice </a:t>
          </a:r>
          <a:endParaRPr lang="en-US" dirty="0"/>
        </a:p>
      </dgm:t>
    </dgm:pt>
    <dgm:pt modelId="{B0BCD797-5E17-4933-A1A5-7B53B58A91B7}" type="parTrans" cxnId="{A8E88897-5106-43C5-97BD-32909777D046}">
      <dgm:prSet/>
      <dgm:spPr/>
      <dgm:t>
        <a:bodyPr/>
        <a:lstStyle/>
        <a:p>
          <a:endParaRPr lang="en-US"/>
        </a:p>
      </dgm:t>
    </dgm:pt>
    <dgm:pt modelId="{3A46929E-663B-4394-A8AC-F69C437A41FE}" type="sibTrans" cxnId="{A8E88897-5106-43C5-97BD-32909777D046}">
      <dgm:prSet/>
      <dgm:spPr/>
      <dgm:t>
        <a:bodyPr/>
        <a:lstStyle/>
        <a:p>
          <a:endParaRPr lang="en-US"/>
        </a:p>
      </dgm:t>
    </dgm:pt>
    <dgm:pt modelId="{D763DBEE-0A90-4C75-A110-2F061CF256B7}">
      <dgm:prSet phldrT="[Text]"/>
      <dgm:spPr>
        <a:solidFill>
          <a:schemeClr val="accent3"/>
        </a:solidFill>
      </dgm:spPr>
      <dgm:t>
        <a:bodyPr/>
        <a:lstStyle/>
        <a:p>
          <a:r>
            <a:rPr lang="en-US" dirty="0" smtClean="0"/>
            <a:t>Self reflection and detailed review  </a:t>
          </a:r>
          <a:endParaRPr lang="en-US" dirty="0"/>
        </a:p>
      </dgm:t>
    </dgm:pt>
    <dgm:pt modelId="{F203027A-E989-454C-812F-7D00294C5553}" type="parTrans" cxnId="{4B6F9C00-2DCB-441B-9410-BA2F888A344E}">
      <dgm:prSet/>
      <dgm:spPr/>
      <dgm:t>
        <a:bodyPr/>
        <a:lstStyle/>
        <a:p>
          <a:endParaRPr lang="en-US"/>
        </a:p>
      </dgm:t>
    </dgm:pt>
    <dgm:pt modelId="{1DE365BF-D595-4A96-BEF8-519DB95C82CD}" type="sibTrans" cxnId="{4B6F9C00-2DCB-441B-9410-BA2F888A344E}">
      <dgm:prSet/>
      <dgm:spPr/>
      <dgm:t>
        <a:bodyPr/>
        <a:lstStyle/>
        <a:p>
          <a:endParaRPr lang="en-US"/>
        </a:p>
      </dgm:t>
    </dgm:pt>
    <dgm:pt modelId="{2F4EB059-9F5B-427D-B54B-5EA467DFD60E}">
      <dgm:prSet phldrT="[Text]"/>
      <dgm:spPr>
        <a:solidFill>
          <a:schemeClr val="accent5"/>
        </a:solidFill>
      </dgm:spPr>
      <dgm:t>
        <a:bodyPr/>
        <a:lstStyle/>
        <a:p>
          <a:r>
            <a:rPr lang="en-US" dirty="0" smtClean="0"/>
            <a:t>Critical Analysis </a:t>
          </a:r>
          <a:endParaRPr lang="en-US" dirty="0"/>
        </a:p>
      </dgm:t>
    </dgm:pt>
    <dgm:pt modelId="{2251031D-FD51-462E-BBD0-691AD54A72BC}" type="parTrans" cxnId="{500574CF-AE91-403B-9B7B-6573D8227F4B}">
      <dgm:prSet/>
      <dgm:spPr/>
      <dgm:t>
        <a:bodyPr/>
        <a:lstStyle/>
        <a:p>
          <a:endParaRPr lang="en-US"/>
        </a:p>
      </dgm:t>
    </dgm:pt>
    <dgm:pt modelId="{AB4C9AF0-59B9-4359-AD06-4BE93EA5730F}" type="sibTrans" cxnId="{500574CF-AE91-403B-9B7B-6573D8227F4B}">
      <dgm:prSet/>
      <dgm:spPr/>
      <dgm:t>
        <a:bodyPr/>
        <a:lstStyle/>
        <a:p>
          <a:endParaRPr lang="en-US"/>
        </a:p>
      </dgm:t>
    </dgm:pt>
    <dgm:pt modelId="{B02DA6D6-9327-4322-8AA3-E37BC53A5677}" type="pres">
      <dgm:prSet presAssocID="{F1D191D4-930D-4209-9B80-D2997277D71C}" presName="composite" presStyleCnt="0">
        <dgm:presLayoutVars>
          <dgm:chMax val="3"/>
          <dgm:animLvl val="lvl"/>
          <dgm:resizeHandles val="exact"/>
        </dgm:presLayoutVars>
      </dgm:prSet>
      <dgm:spPr/>
    </dgm:pt>
    <dgm:pt modelId="{CBA85EC5-93EC-415D-98A7-1DCF03598900}" type="pres">
      <dgm:prSet presAssocID="{835C1856-F2EF-4458-A649-B179DA78514F}" presName="gear1" presStyleLbl="node1" presStyleIdx="0" presStyleCnt="3">
        <dgm:presLayoutVars>
          <dgm:chMax val="1"/>
          <dgm:bulletEnabled val="1"/>
        </dgm:presLayoutVars>
      </dgm:prSet>
      <dgm:spPr/>
      <dgm:t>
        <a:bodyPr/>
        <a:lstStyle/>
        <a:p>
          <a:endParaRPr lang="en-US"/>
        </a:p>
      </dgm:t>
    </dgm:pt>
    <dgm:pt modelId="{8EE03AF7-5E3B-4D32-9342-36A7CC0DA14B}" type="pres">
      <dgm:prSet presAssocID="{835C1856-F2EF-4458-A649-B179DA78514F}" presName="gear1srcNode" presStyleLbl="node1" presStyleIdx="0" presStyleCnt="3"/>
      <dgm:spPr/>
      <dgm:t>
        <a:bodyPr/>
        <a:lstStyle/>
        <a:p>
          <a:endParaRPr lang="en-US"/>
        </a:p>
      </dgm:t>
    </dgm:pt>
    <dgm:pt modelId="{BD7DA031-ACB4-42FC-97CC-0221617051D7}" type="pres">
      <dgm:prSet presAssocID="{835C1856-F2EF-4458-A649-B179DA78514F}" presName="gear1dstNode" presStyleLbl="node1" presStyleIdx="0" presStyleCnt="3"/>
      <dgm:spPr/>
      <dgm:t>
        <a:bodyPr/>
        <a:lstStyle/>
        <a:p>
          <a:endParaRPr lang="en-US"/>
        </a:p>
      </dgm:t>
    </dgm:pt>
    <dgm:pt modelId="{03203A3B-6E4F-4969-AEDA-D4D8962E4014}" type="pres">
      <dgm:prSet presAssocID="{D763DBEE-0A90-4C75-A110-2F061CF256B7}" presName="gear2" presStyleLbl="node1" presStyleIdx="1" presStyleCnt="3">
        <dgm:presLayoutVars>
          <dgm:chMax val="1"/>
          <dgm:bulletEnabled val="1"/>
        </dgm:presLayoutVars>
      </dgm:prSet>
      <dgm:spPr/>
      <dgm:t>
        <a:bodyPr/>
        <a:lstStyle/>
        <a:p>
          <a:endParaRPr lang="en-US"/>
        </a:p>
      </dgm:t>
    </dgm:pt>
    <dgm:pt modelId="{D73DF83D-1265-4A4C-93D3-96FBE91B4730}" type="pres">
      <dgm:prSet presAssocID="{D763DBEE-0A90-4C75-A110-2F061CF256B7}" presName="gear2srcNode" presStyleLbl="node1" presStyleIdx="1" presStyleCnt="3"/>
      <dgm:spPr/>
      <dgm:t>
        <a:bodyPr/>
        <a:lstStyle/>
        <a:p>
          <a:endParaRPr lang="en-US"/>
        </a:p>
      </dgm:t>
    </dgm:pt>
    <dgm:pt modelId="{F698CA51-C042-4156-ADD6-44021BE6A5FE}" type="pres">
      <dgm:prSet presAssocID="{D763DBEE-0A90-4C75-A110-2F061CF256B7}" presName="gear2dstNode" presStyleLbl="node1" presStyleIdx="1" presStyleCnt="3"/>
      <dgm:spPr/>
      <dgm:t>
        <a:bodyPr/>
        <a:lstStyle/>
        <a:p>
          <a:endParaRPr lang="en-US"/>
        </a:p>
      </dgm:t>
    </dgm:pt>
    <dgm:pt modelId="{C1B500D5-63EA-4358-BC4C-64BFEA88A210}" type="pres">
      <dgm:prSet presAssocID="{2F4EB059-9F5B-427D-B54B-5EA467DFD60E}" presName="gear3" presStyleLbl="node1" presStyleIdx="2" presStyleCnt="3" custLinFactNeighborX="0"/>
      <dgm:spPr/>
      <dgm:t>
        <a:bodyPr/>
        <a:lstStyle/>
        <a:p>
          <a:endParaRPr lang="en-US"/>
        </a:p>
      </dgm:t>
    </dgm:pt>
    <dgm:pt modelId="{676ABAF0-9E2F-4F42-B3A7-3A908865D185}" type="pres">
      <dgm:prSet presAssocID="{2F4EB059-9F5B-427D-B54B-5EA467DFD60E}" presName="gear3tx" presStyleLbl="node1" presStyleIdx="2" presStyleCnt="3">
        <dgm:presLayoutVars>
          <dgm:chMax val="1"/>
          <dgm:bulletEnabled val="1"/>
        </dgm:presLayoutVars>
      </dgm:prSet>
      <dgm:spPr/>
      <dgm:t>
        <a:bodyPr/>
        <a:lstStyle/>
        <a:p>
          <a:endParaRPr lang="en-US"/>
        </a:p>
      </dgm:t>
    </dgm:pt>
    <dgm:pt modelId="{334A3A7D-963D-4BF5-AF57-67B88395B522}" type="pres">
      <dgm:prSet presAssocID="{2F4EB059-9F5B-427D-B54B-5EA467DFD60E}" presName="gear3srcNode" presStyleLbl="node1" presStyleIdx="2" presStyleCnt="3"/>
      <dgm:spPr/>
      <dgm:t>
        <a:bodyPr/>
        <a:lstStyle/>
        <a:p>
          <a:endParaRPr lang="en-US"/>
        </a:p>
      </dgm:t>
    </dgm:pt>
    <dgm:pt modelId="{9FE7D10A-AD8B-4FA8-908E-D06A67CF26A6}" type="pres">
      <dgm:prSet presAssocID="{2F4EB059-9F5B-427D-B54B-5EA467DFD60E}" presName="gear3dstNode" presStyleLbl="node1" presStyleIdx="2" presStyleCnt="3"/>
      <dgm:spPr/>
      <dgm:t>
        <a:bodyPr/>
        <a:lstStyle/>
        <a:p>
          <a:endParaRPr lang="en-US"/>
        </a:p>
      </dgm:t>
    </dgm:pt>
    <dgm:pt modelId="{7EE34445-F5A4-447F-A575-B91C8227E6AF}" type="pres">
      <dgm:prSet presAssocID="{3A46929E-663B-4394-A8AC-F69C437A41FE}" presName="connector1" presStyleLbl="sibTrans2D1" presStyleIdx="0" presStyleCnt="3"/>
      <dgm:spPr/>
      <dgm:t>
        <a:bodyPr/>
        <a:lstStyle/>
        <a:p>
          <a:endParaRPr lang="en-US"/>
        </a:p>
      </dgm:t>
    </dgm:pt>
    <dgm:pt modelId="{2ED1AFC8-014F-45FE-A036-282D806CB2EE}" type="pres">
      <dgm:prSet presAssocID="{1DE365BF-D595-4A96-BEF8-519DB95C82CD}" presName="connector2" presStyleLbl="sibTrans2D1" presStyleIdx="1" presStyleCnt="3"/>
      <dgm:spPr/>
      <dgm:t>
        <a:bodyPr/>
        <a:lstStyle/>
        <a:p>
          <a:endParaRPr lang="en-US"/>
        </a:p>
      </dgm:t>
    </dgm:pt>
    <dgm:pt modelId="{482F048C-3791-42F4-96E2-C5E13670B1EE}" type="pres">
      <dgm:prSet presAssocID="{AB4C9AF0-59B9-4359-AD06-4BE93EA5730F}" presName="connector3" presStyleLbl="sibTrans2D1" presStyleIdx="2" presStyleCnt="3"/>
      <dgm:spPr/>
      <dgm:t>
        <a:bodyPr/>
        <a:lstStyle/>
        <a:p>
          <a:endParaRPr lang="en-US"/>
        </a:p>
      </dgm:t>
    </dgm:pt>
  </dgm:ptLst>
  <dgm:cxnLst>
    <dgm:cxn modelId="{4073F338-A66C-4CCC-9A25-67D559D3ECFA}" type="presOf" srcId="{835C1856-F2EF-4458-A649-B179DA78514F}" destId="{BD7DA031-ACB4-42FC-97CC-0221617051D7}" srcOrd="2" destOrd="0" presId="urn:microsoft.com/office/officeart/2005/8/layout/gear1"/>
    <dgm:cxn modelId="{44007B8C-250A-407C-8AAF-DE2A1ED1E264}" type="presOf" srcId="{2F4EB059-9F5B-427D-B54B-5EA467DFD60E}" destId="{9FE7D10A-AD8B-4FA8-908E-D06A67CF26A6}" srcOrd="3" destOrd="0" presId="urn:microsoft.com/office/officeart/2005/8/layout/gear1"/>
    <dgm:cxn modelId="{71C670A7-FCE5-4A0C-8F70-79D8F99A4382}" type="presOf" srcId="{835C1856-F2EF-4458-A649-B179DA78514F}" destId="{CBA85EC5-93EC-415D-98A7-1DCF03598900}" srcOrd="0" destOrd="0" presId="urn:microsoft.com/office/officeart/2005/8/layout/gear1"/>
    <dgm:cxn modelId="{B17A4895-21D3-4023-9BBA-201DD41A0E99}" type="presOf" srcId="{D763DBEE-0A90-4C75-A110-2F061CF256B7}" destId="{03203A3B-6E4F-4969-AEDA-D4D8962E4014}" srcOrd="0" destOrd="0" presId="urn:microsoft.com/office/officeart/2005/8/layout/gear1"/>
    <dgm:cxn modelId="{500574CF-AE91-403B-9B7B-6573D8227F4B}" srcId="{F1D191D4-930D-4209-9B80-D2997277D71C}" destId="{2F4EB059-9F5B-427D-B54B-5EA467DFD60E}" srcOrd="2" destOrd="0" parTransId="{2251031D-FD51-462E-BBD0-691AD54A72BC}" sibTransId="{AB4C9AF0-59B9-4359-AD06-4BE93EA5730F}"/>
    <dgm:cxn modelId="{A8E88897-5106-43C5-97BD-32909777D046}" srcId="{F1D191D4-930D-4209-9B80-D2997277D71C}" destId="{835C1856-F2EF-4458-A649-B179DA78514F}" srcOrd="0" destOrd="0" parTransId="{B0BCD797-5E17-4933-A1A5-7B53B58A91B7}" sibTransId="{3A46929E-663B-4394-A8AC-F69C437A41FE}"/>
    <dgm:cxn modelId="{8E52D376-746A-4117-8593-773D69A9FFBB}" type="presOf" srcId="{D763DBEE-0A90-4C75-A110-2F061CF256B7}" destId="{F698CA51-C042-4156-ADD6-44021BE6A5FE}" srcOrd="2" destOrd="0" presId="urn:microsoft.com/office/officeart/2005/8/layout/gear1"/>
    <dgm:cxn modelId="{4B6F9C00-2DCB-441B-9410-BA2F888A344E}" srcId="{F1D191D4-930D-4209-9B80-D2997277D71C}" destId="{D763DBEE-0A90-4C75-A110-2F061CF256B7}" srcOrd="1" destOrd="0" parTransId="{F203027A-E989-454C-812F-7D00294C5553}" sibTransId="{1DE365BF-D595-4A96-BEF8-519DB95C82CD}"/>
    <dgm:cxn modelId="{CC48A6C3-3ECC-41BA-B136-CCA068D127A1}" type="presOf" srcId="{835C1856-F2EF-4458-A649-B179DA78514F}" destId="{8EE03AF7-5E3B-4D32-9342-36A7CC0DA14B}" srcOrd="1" destOrd="0" presId="urn:microsoft.com/office/officeart/2005/8/layout/gear1"/>
    <dgm:cxn modelId="{D1D40DEF-8169-4B92-985C-57867CBA3F72}" type="presOf" srcId="{1DE365BF-D595-4A96-BEF8-519DB95C82CD}" destId="{2ED1AFC8-014F-45FE-A036-282D806CB2EE}" srcOrd="0" destOrd="0" presId="urn:microsoft.com/office/officeart/2005/8/layout/gear1"/>
    <dgm:cxn modelId="{00E3408C-0411-4962-9D86-A41570DF0C64}" type="presOf" srcId="{3A46929E-663B-4394-A8AC-F69C437A41FE}" destId="{7EE34445-F5A4-447F-A575-B91C8227E6AF}" srcOrd="0" destOrd="0" presId="urn:microsoft.com/office/officeart/2005/8/layout/gear1"/>
    <dgm:cxn modelId="{0F9BF69B-8667-4E52-B927-3C3AED952BCE}" type="presOf" srcId="{F1D191D4-930D-4209-9B80-D2997277D71C}" destId="{B02DA6D6-9327-4322-8AA3-E37BC53A5677}" srcOrd="0" destOrd="0" presId="urn:microsoft.com/office/officeart/2005/8/layout/gear1"/>
    <dgm:cxn modelId="{BA85949E-CD4C-4D17-A683-0F6566998679}" type="presOf" srcId="{D763DBEE-0A90-4C75-A110-2F061CF256B7}" destId="{D73DF83D-1265-4A4C-93D3-96FBE91B4730}" srcOrd="1" destOrd="0" presId="urn:microsoft.com/office/officeart/2005/8/layout/gear1"/>
    <dgm:cxn modelId="{78EAF0B8-6F35-4888-9E20-AD33F565716F}" type="presOf" srcId="{AB4C9AF0-59B9-4359-AD06-4BE93EA5730F}" destId="{482F048C-3791-42F4-96E2-C5E13670B1EE}" srcOrd="0" destOrd="0" presId="urn:microsoft.com/office/officeart/2005/8/layout/gear1"/>
    <dgm:cxn modelId="{4070DAD8-7A40-48E3-BC31-5CF0BB98DE3F}" type="presOf" srcId="{2F4EB059-9F5B-427D-B54B-5EA467DFD60E}" destId="{334A3A7D-963D-4BF5-AF57-67B88395B522}" srcOrd="2" destOrd="0" presId="urn:microsoft.com/office/officeart/2005/8/layout/gear1"/>
    <dgm:cxn modelId="{3C838CFD-7966-432A-A4BD-36383EE96A15}" type="presOf" srcId="{2F4EB059-9F5B-427D-B54B-5EA467DFD60E}" destId="{676ABAF0-9E2F-4F42-B3A7-3A908865D185}" srcOrd="1" destOrd="0" presId="urn:microsoft.com/office/officeart/2005/8/layout/gear1"/>
    <dgm:cxn modelId="{07463BAF-74B1-44D2-BCA1-4A3086FFA697}" type="presOf" srcId="{2F4EB059-9F5B-427D-B54B-5EA467DFD60E}" destId="{C1B500D5-63EA-4358-BC4C-64BFEA88A210}" srcOrd="0" destOrd="0" presId="urn:microsoft.com/office/officeart/2005/8/layout/gear1"/>
    <dgm:cxn modelId="{9EAA6E5D-4795-4500-886A-87707B52F9E6}" type="presParOf" srcId="{B02DA6D6-9327-4322-8AA3-E37BC53A5677}" destId="{CBA85EC5-93EC-415D-98A7-1DCF03598900}" srcOrd="0" destOrd="0" presId="urn:microsoft.com/office/officeart/2005/8/layout/gear1"/>
    <dgm:cxn modelId="{179DDCE7-E242-48ED-8D69-539A067B2233}" type="presParOf" srcId="{B02DA6D6-9327-4322-8AA3-E37BC53A5677}" destId="{8EE03AF7-5E3B-4D32-9342-36A7CC0DA14B}" srcOrd="1" destOrd="0" presId="urn:microsoft.com/office/officeart/2005/8/layout/gear1"/>
    <dgm:cxn modelId="{6E55CCE7-0759-4DDD-B3AF-A17F1FB698E1}" type="presParOf" srcId="{B02DA6D6-9327-4322-8AA3-E37BC53A5677}" destId="{BD7DA031-ACB4-42FC-97CC-0221617051D7}" srcOrd="2" destOrd="0" presId="urn:microsoft.com/office/officeart/2005/8/layout/gear1"/>
    <dgm:cxn modelId="{4A0CD53F-8248-4913-A7F8-40A54153672D}" type="presParOf" srcId="{B02DA6D6-9327-4322-8AA3-E37BC53A5677}" destId="{03203A3B-6E4F-4969-AEDA-D4D8962E4014}" srcOrd="3" destOrd="0" presId="urn:microsoft.com/office/officeart/2005/8/layout/gear1"/>
    <dgm:cxn modelId="{CB746837-1929-4ECC-B4DB-F3D893929017}" type="presParOf" srcId="{B02DA6D6-9327-4322-8AA3-E37BC53A5677}" destId="{D73DF83D-1265-4A4C-93D3-96FBE91B4730}" srcOrd="4" destOrd="0" presId="urn:microsoft.com/office/officeart/2005/8/layout/gear1"/>
    <dgm:cxn modelId="{B5BEEA0A-2B03-4EF4-BF9D-EE0ABB9AE3D2}" type="presParOf" srcId="{B02DA6D6-9327-4322-8AA3-E37BC53A5677}" destId="{F698CA51-C042-4156-ADD6-44021BE6A5FE}" srcOrd="5" destOrd="0" presId="urn:microsoft.com/office/officeart/2005/8/layout/gear1"/>
    <dgm:cxn modelId="{B3255496-630D-43BE-9863-C105B89361F8}" type="presParOf" srcId="{B02DA6D6-9327-4322-8AA3-E37BC53A5677}" destId="{C1B500D5-63EA-4358-BC4C-64BFEA88A210}" srcOrd="6" destOrd="0" presId="urn:microsoft.com/office/officeart/2005/8/layout/gear1"/>
    <dgm:cxn modelId="{1916B7BB-34E8-4AE9-B40E-29AE4E7CCCE1}" type="presParOf" srcId="{B02DA6D6-9327-4322-8AA3-E37BC53A5677}" destId="{676ABAF0-9E2F-4F42-B3A7-3A908865D185}" srcOrd="7" destOrd="0" presId="urn:microsoft.com/office/officeart/2005/8/layout/gear1"/>
    <dgm:cxn modelId="{B66820BA-8892-4A95-9E0D-034BF4E7FC8D}" type="presParOf" srcId="{B02DA6D6-9327-4322-8AA3-E37BC53A5677}" destId="{334A3A7D-963D-4BF5-AF57-67B88395B522}" srcOrd="8" destOrd="0" presId="urn:microsoft.com/office/officeart/2005/8/layout/gear1"/>
    <dgm:cxn modelId="{919AA37B-3202-43EC-B839-A74E808E2E08}" type="presParOf" srcId="{B02DA6D6-9327-4322-8AA3-E37BC53A5677}" destId="{9FE7D10A-AD8B-4FA8-908E-D06A67CF26A6}" srcOrd="9" destOrd="0" presId="urn:microsoft.com/office/officeart/2005/8/layout/gear1"/>
    <dgm:cxn modelId="{100DF48F-9B85-4724-A9A4-C6E1AC88E864}" type="presParOf" srcId="{B02DA6D6-9327-4322-8AA3-E37BC53A5677}" destId="{7EE34445-F5A4-447F-A575-B91C8227E6AF}" srcOrd="10" destOrd="0" presId="urn:microsoft.com/office/officeart/2005/8/layout/gear1"/>
    <dgm:cxn modelId="{252F000A-4B99-4337-AC24-51F7D23A8370}" type="presParOf" srcId="{B02DA6D6-9327-4322-8AA3-E37BC53A5677}" destId="{2ED1AFC8-014F-45FE-A036-282D806CB2EE}" srcOrd="11" destOrd="0" presId="urn:microsoft.com/office/officeart/2005/8/layout/gear1"/>
    <dgm:cxn modelId="{EB6F8BF2-2342-4EA2-BA13-C85BFFDF1D82}" type="presParOf" srcId="{B02DA6D6-9327-4322-8AA3-E37BC53A5677}" destId="{482F048C-3791-42F4-96E2-C5E13670B1EE}"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65ACCF6-6815-46D2-83C4-84410AF1E1E1}" type="doc">
      <dgm:prSet loTypeId="urn:microsoft.com/office/officeart/2005/8/layout/hProcess9" loCatId="process" qsTypeId="urn:microsoft.com/office/officeart/2005/8/quickstyle/simple2" qsCatId="simple" csTypeId="urn:microsoft.com/office/officeart/2005/8/colors/accent1_2" csCatId="accent1" phldr="1"/>
      <dgm:spPr/>
    </dgm:pt>
    <dgm:pt modelId="{1FB7B3E2-7FC4-42F9-823B-958C21154745}">
      <dgm:prSet phldrT="[Text]"/>
      <dgm:spPr/>
      <dgm:t>
        <a:bodyPr/>
        <a:lstStyle/>
        <a:p>
          <a:r>
            <a:rPr lang="en-GB" smtClean="0">
              <a:latin typeface="Lato"/>
              <a:ea typeface="Noteworthy Bold"/>
              <a:cs typeface="Times New Roman" panose="02020603050405020304" pitchFamily="18" charset="0"/>
            </a:rPr>
            <a:t>ensure that the project plan aligns with the original area of practice that the candidate has investigated</a:t>
          </a:r>
          <a:endParaRPr lang="en-US" dirty="0"/>
        </a:p>
      </dgm:t>
    </dgm:pt>
    <dgm:pt modelId="{95F637F6-9DBD-440D-A371-6D7367A2B54F}" type="parTrans" cxnId="{D726F07C-90A2-451B-B995-0F7B29A64D3B}">
      <dgm:prSet/>
      <dgm:spPr/>
      <dgm:t>
        <a:bodyPr/>
        <a:lstStyle/>
        <a:p>
          <a:endParaRPr lang="en-US"/>
        </a:p>
      </dgm:t>
    </dgm:pt>
    <dgm:pt modelId="{D5A9A58B-CF1D-460C-A015-F458C2101756}" type="sibTrans" cxnId="{D726F07C-90A2-451B-B995-0F7B29A64D3B}">
      <dgm:prSet/>
      <dgm:spPr/>
      <dgm:t>
        <a:bodyPr/>
        <a:lstStyle/>
        <a:p>
          <a:endParaRPr lang="en-US"/>
        </a:p>
      </dgm:t>
    </dgm:pt>
    <dgm:pt modelId="{BDB8BA53-BB66-44A7-B639-F7959DFBF172}">
      <dgm:prSet phldrT="[Text]"/>
      <dgm:spPr/>
      <dgm:t>
        <a:bodyPr/>
        <a:lstStyle/>
        <a:p>
          <a:r>
            <a:rPr lang="en-GB" dirty="0" smtClean="0">
              <a:latin typeface="Lato"/>
              <a:ea typeface="Noteworthy Bold"/>
              <a:cs typeface="Times New Roman" panose="02020603050405020304" pitchFamily="18" charset="0"/>
            </a:rPr>
            <a:t>confirm that activities within the project plan provide sufficient opportunity for the candidate to evidence the practical skills required by the learning outcomes of the qualification</a:t>
          </a:r>
          <a:endParaRPr lang="en-US" dirty="0"/>
        </a:p>
      </dgm:t>
    </dgm:pt>
    <dgm:pt modelId="{D9FC48D9-91F3-486E-B59B-E63FE73981CB}" type="parTrans" cxnId="{BA3FC15D-3EE8-4D51-803F-85CA1AF95BC1}">
      <dgm:prSet/>
      <dgm:spPr/>
      <dgm:t>
        <a:bodyPr/>
        <a:lstStyle/>
        <a:p>
          <a:endParaRPr lang="en-US"/>
        </a:p>
      </dgm:t>
    </dgm:pt>
    <dgm:pt modelId="{16257362-E7BF-4116-8465-0A48C7F3D448}" type="sibTrans" cxnId="{BA3FC15D-3EE8-4D51-803F-85CA1AF95BC1}">
      <dgm:prSet/>
      <dgm:spPr/>
      <dgm:t>
        <a:bodyPr/>
        <a:lstStyle/>
        <a:p>
          <a:endParaRPr lang="en-US"/>
        </a:p>
      </dgm:t>
    </dgm:pt>
    <dgm:pt modelId="{CDBAB3DF-27B5-43B3-8B32-9AEE901CDD7B}">
      <dgm:prSet phldrT="[Text]"/>
      <dgm:spPr/>
      <dgm:t>
        <a:bodyPr/>
        <a:lstStyle/>
        <a:p>
          <a:r>
            <a:rPr lang="en-GB" dirty="0" smtClean="0">
              <a:latin typeface="Lato"/>
              <a:ea typeface="Noteworthy Bold"/>
              <a:cs typeface="Times New Roman" panose="02020603050405020304" pitchFamily="18" charset="0"/>
            </a:rPr>
            <a:t>identify specific opportunities within the project plan for the candidate to be </a:t>
          </a:r>
          <a:r>
            <a:rPr lang="en-GB" b="1" dirty="0" smtClean="0">
              <a:latin typeface="Lato"/>
              <a:ea typeface="Noteworthy Bold"/>
              <a:cs typeface="Times New Roman" panose="02020603050405020304" pitchFamily="18" charset="0"/>
            </a:rPr>
            <a:t>observed in practice </a:t>
          </a:r>
          <a:r>
            <a:rPr lang="en-GB" dirty="0" smtClean="0">
              <a:latin typeface="Lato"/>
              <a:ea typeface="Noteworthy Bold"/>
              <a:cs typeface="Times New Roman" panose="02020603050405020304" pitchFamily="18" charset="0"/>
            </a:rPr>
            <a:t>and to provide sufficient evidence of the pathway unit content through the </a:t>
          </a:r>
          <a:r>
            <a:rPr lang="en-GB" b="1" dirty="0" smtClean="0">
              <a:latin typeface="Lato"/>
              <a:ea typeface="Noteworthy Bold"/>
              <a:cs typeface="Times New Roman" panose="02020603050405020304" pitchFamily="18" charset="0"/>
            </a:rPr>
            <a:t>two internally-assessed observations</a:t>
          </a:r>
          <a:r>
            <a:rPr lang="en-GB" dirty="0" smtClean="0">
              <a:latin typeface="Lato"/>
              <a:ea typeface="Noteworthy Bold"/>
              <a:cs typeface="Times New Roman" panose="02020603050405020304" pitchFamily="18" charset="0"/>
            </a:rPr>
            <a:t> (minimum)</a:t>
          </a:r>
          <a:endParaRPr lang="en-US" dirty="0"/>
        </a:p>
      </dgm:t>
    </dgm:pt>
    <dgm:pt modelId="{B499601B-2D6D-4774-9E63-18A3B9DFF731}" type="parTrans" cxnId="{E21BC593-94A8-42CA-93F4-7A0CE2BC05A2}">
      <dgm:prSet/>
      <dgm:spPr/>
      <dgm:t>
        <a:bodyPr/>
        <a:lstStyle/>
        <a:p>
          <a:endParaRPr lang="en-US"/>
        </a:p>
      </dgm:t>
    </dgm:pt>
    <dgm:pt modelId="{F8744180-DFEE-4336-96D2-091E3ADF2A73}" type="sibTrans" cxnId="{E21BC593-94A8-42CA-93F4-7A0CE2BC05A2}">
      <dgm:prSet/>
      <dgm:spPr/>
      <dgm:t>
        <a:bodyPr/>
        <a:lstStyle/>
        <a:p>
          <a:endParaRPr lang="en-US"/>
        </a:p>
      </dgm:t>
    </dgm:pt>
    <dgm:pt modelId="{ACEEABF3-CEA1-4B55-B4BB-BA21EE82C042}">
      <dgm:prSet/>
      <dgm:spPr/>
      <dgm:t>
        <a:bodyPr/>
        <a:lstStyle/>
        <a:p>
          <a:r>
            <a:rPr lang="en-GB" smtClean="0">
              <a:latin typeface="Lato"/>
              <a:ea typeface="Noteworthy Bold"/>
              <a:cs typeface="Times New Roman" panose="02020603050405020304" pitchFamily="18" charset="0"/>
            </a:rPr>
            <a:t>identify any major gaps in learning outcomes that would potentially not be covered by the planned activities proposed by the candidate, and where evidence would have to be evidenced in the portfolio</a:t>
          </a:r>
          <a:endParaRPr lang="en-US" dirty="0"/>
        </a:p>
      </dgm:t>
    </dgm:pt>
    <dgm:pt modelId="{22D70677-E2CD-4A72-BF3D-B862AB9E862F}" type="parTrans" cxnId="{42EAFA6A-7346-4F52-A75B-1F552DA76A4B}">
      <dgm:prSet/>
      <dgm:spPr/>
      <dgm:t>
        <a:bodyPr/>
        <a:lstStyle/>
        <a:p>
          <a:endParaRPr lang="en-US"/>
        </a:p>
      </dgm:t>
    </dgm:pt>
    <dgm:pt modelId="{8587FECD-4494-4A04-AB48-C7F7EAD6522D}" type="sibTrans" cxnId="{42EAFA6A-7346-4F52-A75B-1F552DA76A4B}">
      <dgm:prSet/>
      <dgm:spPr/>
      <dgm:t>
        <a:bodyPr/>
        <a:lstStyle/>
        <a:p>
          <a:endParaRPr lang="en-US"/>
        </a:p>
      </dgm:t>
    </dgm:pt>
    <dgm:pt modelId="{EAD6F222-2041-441C-A3F7-B20CBE7E29AC}">
      <dgm:prSet/>
      <dgm:spPr/>
      <dgm:t>
        <a:bodyPr/>
        <a:lstStyle/>
        <a:p>
          <a:r>
            <a:rPr lang="en-GB" dirty="0" smtClean="0">
              <a:latin typeface="Lato"/>
              <a:ea typeface="Noteworthy Bold"/>
              <a:cs typeface="Times New Roman" panose="02020603050405020304" pitchFamily="18" charset="0"/>
            </a:rPr>
            <a:t>ensure the feasibility of delivering the plan within the workplace/setting.</a:t>
          </a:r>
          <a:endParaRPr lang="en-US" dirty="0"/>
        </a:p>
      </dgm:t>
    </dgm:pt>
    <dgm:pt modelId="{1C9B5E21-8344-4AB7-8EB1-74C6024EB2B3}" type="parTrans" cxnId="{05ED1174-F246-49CB-B4EB-7F0EA52B8E91}">
      <dgm:prSet/>
      <dgm:spPr/>
      <dgm:t>
        <a:bodyPr/>
        <a:lstStyle/>
        <a:p>
          <a:endParaRPr lang="en-US"/>
        </a:p>
      </dgm:t>
    </dgm:pt>
    <dgm:pt modelId="{9CCD7AA3-43F5-40BC-85E6-CD39DB5B3D6B}" type="sibTrans" cxnId="{05ED1174-F246-49CB-B4EB-7F0EA52B8E91}">
      <dgm:prSet/>
      <dgm:spPr/>
      <dgm:t>
        <a:bodyPr/>
        <a:lstStyle/>
        <a:p>
          <a:endParaRPr lang="en-US"/>
        </a:p>
      </dgm:t>
    </dgm:pt>
    <dgm:pt modelId="{31F5EBDD-1897-48F7-864E-CE973F87928D}" type="pres">
      <dgm:prSet presAssocID="{F65ACCF6-6815-46D2-83C4-84410AF1E1E1}" presName="CompostProcess" presStyleCnt="0">
        <dgm:presLayoutVars>
          <dgm:dir/>
          <dgm:resizeHandles val="exact"/>
        </dgm:presLayoutVars>
      </dgm:prSet>
      <dgm:spPr/>
    </dgm:pt>
    <dgm:pt modelId="{BF12E600-2E77-4D91-94B1-B8151760AE48}" type="pres">
      <dgm:prSet presAssocID="{F65ACCF6-6815-46D2-83C4-84410AF1E1E1}" presName="arrow" presStyleLbl="bgShp" presStyleIdx="0" presStyleCnt="1" custScaleX="117647" custLinFactNeighborX="288"/>
      <dgm:spPr/>
    </dgm:pt>
    <dgm:pt modelId="{66D13145-6700-41E3-A556-48893950CB2F}" type="pres">
      <dgm:prSet presAssocID="{F65ACCF6-6815-46D2-83C4-84410AF1E1E1}" presName="linearProcess" presStyleCnt="0"/>
      <dgm:spPr/>
    </dgm:pt>
    <dgm:pt modelId="{E297B940-CA08-4125-84A6-CD57DE5D25DE}" type="pres">
      <dgm:prSet presAssocID="{1FB7B3E2-7FC4-42F9-823B-958C21154745}" presName="textNode" presStyleLbl="node1" presStyleIdx="0" presStyleCnt="5">
        <dgm:presLayoutVars>
          <dgm:bulletEnabled val="1"/>
        </dgm:presLayoutVars>
      </dgm:prSet>
      <dgm:spPr/>
      <dgm:t>
        <a:bodyPr/>
        <a:lstStyle/>
        <a:p>
          <a:endParaRPr lang="en-US"/>
        </a:p>
      </dgm:t>
    </dgm:pt>
    <dgm:pt modelId="{40BF4947-F929-4DDC-9722-8CA5647A9CB0}" type="pres">
      <dgm:prSet presAssocID="{D5A9A58B-CF1D-460C-A015-F458C2101756}" presName="sibTrans" presStyleCnt="0"/>
      <dgm:spPr/>
    </dgm:pt>
    <dgm:pt modelId="{F9FC2EB7-6E8E-4FE1-A390-E96284AC6E3B}" type="pres">
      <dgm:prSet presAssocID="{BDB8BA53-BB66-44A7-B639-F7959DFBF172}" presName="textNode" presStyleLbl="node1" presStyleIdx="1" presStyleCnt="5">
        <dgm:presLayoutVars>
          <dgm:bulletEnabled val="1"/>
        </dgm:presLayoutVars>
      </dgm:prSet>
      <dgm:spPr/>
      <dgm:t>
        <a:bodyPr/>
        <a:lstStyle/>
        <a:p>
          <a:endParaRPr lang="en-US"/>
        </a:p>
      </dgm:t>
    </dgm:pt>
    <dgm:pt modelId="{D3C386F0-7E14-4405-9208-608EE02BA7CF}" type="pres">
      <dgm:prSet presAssocID="{16257362-E7BF-4116-8465-0A48C7F3D448}" presName="sibTrans" presStyleCnt="0"/>
      <dgm:spPr/>
    </dgm:pt>
    <dgm:pt modelId="{963D90D8-D09E-49F9-A39F-67AA9B223F92}" type="pres">
      <dgm:prSet presAssocID="{CDBAB3DF-27B5-43B3-8B32-9AEE901CDD7B}" presName="textNode" presStyleLbl="node1" presStyleIdx="2" presStyleCnt="5">
        <dgm:presLayoutVars>
          <dgm:bulletEnabled val="1"/>
        </dgm:presLayoutVars>
      </dgm:prSet>
      <dgm:spPr/>
      <dgm:t>
        <a:bodyPr/>
        <a:lstStyle/>
        <a:p>
          <a:endParaRPr lang="en-US"/>
        </a:p>
      </dgm:t>
    </dgm:pt>
    <dgm:pt modelId="{9DA812CD-6F71-4DA0-BC22-959F02B4802E}" type="pres">
      <dgm:prSet presAssocID="{F8744180-DFEE-4336-96D2-091E3ADF2A73}" presName="sibTrans" presStyleCnt="0"/>
      <dgm:spPr/>
    </dgm:pt>
    <dgm:pt modelId="{DDA947CD-F9A8-4B5F-B9C6-E5FA1B9566FA}" type="pres">
      <dgm:prSet presAssocID="{ACEEABF3-CEA1-4B55-B4BB-BA21EE82C042}" presName="textNode" presStyleLbl="node1" presStyleIdx="3" presStyleCnt="5">
        <dgm:presLayoutVars>
          <dgm:bulletEnabled val="1"/>
        </dgm:presLayoutVars>
      </dgm:prSet>
      <dgm:spPr/>
      <dgm:t>
        <a:bodyPr/>
        <a:lstStyle/>
        <a:p>
          <a:endParaRPr lang="en-US"/>
        </a:p>
      </dgm:t>
    </dgm:pt>
    <dgm:pt modelId="{4D6413F8-C786-4E89-81BA-512948D407B0}" type="pres">
      <dgm:prSet presAssocID="{8587FECD-4494-4A04-AB48-C7F7EAD6522D}" presName="sibTrans" presStyleCnt="0"/>
      <dgm:spPr/>
    </dgm:pt>
    <dgm:pt modelId="{CC9D1635-7DA9-458C-B215-2AF93EDA0A50}" type="pres">
      <dgm:prSet presAssocID="{EAD6F222-2041-441C-A3F7-B20CBE7E29AC}" presName="textNode" presStyleLbl="node1" presStyleIdx="4" presStyleCnt="5">
        <dgm:presLayoutVars>
          <dgm:bulletEnabled val="1"/>
        </dgm:presLayoutVars>
      </dgm:prSet>
      <dgm:spPr/>
      <dgm:t>
        <a:bodyPr/>
        <a:lstStyle/>
        <a:p>
          <a:endParaRPr lang="en-US"/>
        </a:p>
      </dgm:t>
    </dgm:pt>
  </dgm:ptLst>
  <dgm:cxnLst>
    <dgm:cxn modelId="{05ED1174-F246-49CB-B4EB-7F0EA52B8E91}" srcId="{F65ACCF6-6815-46D2-83C4-84410AF1E1E1}" destId="{EAD6F222-2041-441C-A3F7-B20CBE7E29AC}" srcOrd="4" destOrd="0" parTransId="{1C9B5E21-8344-4AB7-8EB1-74C6024EB2B3}" sibTransId="{9CCD7AA3-43F5-40BC-85E6-CD39DB5B3D6B}"/>
    <dgm:cxn modelId="{117B5883-409F-4E1C-B61B-97DE50781675}" type="presOf" srcId="{F65ACCF6-6815-46D2-83C4-84410AF1E1E1}" destId="{31F5EBDD-1897-48F7-864E-CE973F87928D}" srcOrd="0" destOrd="0" presId="urn:microsoft.com/office/officeart/2005/8/layout/hProcess9"/>
    <dgm:cxn modelId="{D726F07C-90A2-451B-B995-0F7B29A64D3B}" srcId="{F65ACCF6-6815-46D2-83C4-84410AF1E1E1}" destId="{1FB7B3E2-7FC4-42F9-823B-958C21154745}" srcOrd="0" destOrd="0" parTransId="{95F637F6-9DBD-440D-A371-6D7367A2B54F}" sibTransId="{D5A9A58B-CF1D-460C-A015-F458C2101756}"/>
    <dgm:cxn modelId="{953A8C5C-C567-42D4-82B5-A5CCDAE58102}" type="presOf" srcId="{1FB7B3E2-7FC4-42F9-823B-958C21154745}" destId="{E297B940-CA08-4125-84A6-CD57DE5D25DE}" srcOrd="0" destOrd="0" presId="urn:microsoft.com/office/officeart/2005/8/layout/hProcess9"/>
    <dgm:cxn modelId="{42EAFA6A-7346-4F52-A75B-1F552DA76A4B}" srcId="{F65ACCF6-6815-46D2-83C4-84410AF1E1E1}" destId="{ACEEABF3-CEA1-4B55-B4BB-BA21EE82C042}" srcOrd="3" destOrd="0" parTransId="{22D70677-E2CD-4A72-BF3D-B862AB9E862F}" sibTransId="{8587FECD-4494-4A04-AB48-C7F7EAD6522D}"/>
    <dgm:cxn modelId="{BA3FC15D-3EE8-4D51-803F-85CA1AF95BC1}" srcId="{F65ACCF6-6815-46D2-83C4-84410AF1E1E1}" destId="{BDB8BA53-BB66-44A7-B639-F7959DFBF172}" srcOrd="1" destOrd="0" parTransId="{D9FC48D9-91F3-486E-B59B-E63FE73981CB}" sibTransId="{16257362-E7BF-4116-8465-0A48C7F3D448}"/>
    <dgm:cxn modelId="{39DD3357-228A-45A7-AB8D-BE1B0A0016DD}" type="presOf" srcId="{CDBAB3DF-27B5-43B3-8B32-9AEE901CDD7B}" destId="{963D90D8-D09E-49F9-A39F-67AA9B223F92}" srcOrd="0" destOrd="0" presId="urn:microsoft.com/office/officeart/2005/8/layout/hProcess9"/>
    <dgm:cxn modelId="{E611FA97-0480-46C1-AC4C-89069D134093}" type="presOf" srcId="{BDB8BA53-BB66-44A7-B639-F7959DFBF172}" destId="{F9FC2EB7-6E8E-4FE1-A390-E96284AC6E3B}" srcOrd="0" destOrd="0" presId="urn:microsoft.com/office/officeart/2005/8/layout/hProcess9"/>
    <dgm:cxn modelId="{E21BC593-94A8-42CA-93F4-7A0CE2BC05A2}" srcId="{F65ACCF6-6815-46D2-83C4-84410AF1E1E1}" destId="{CDBAB3DF-27B5-43B3-8B32-9AEE901CDD7B}" srcOrd="2" destOrd="0" parTransId="{B499601B-2D6D-4774-9E63-18A3B9DFF731}" sibTransId="{F8744180-DFEE-4336-96D2-091E3ADF2A73}"/>
    <dgm:cxn modelId="{F809B2E5-76F3-421F-AD59-770E08099EC9}" type="presOf" srcId="{ACEEABF3-CEA1-4B55-B4BB-BA21EE82C042}" destId="{DDA947CD-F9A8-4B5F-B9C6-E5FA1B9566FA}" srcOrd="0" destOrd="0" presId="urn:microsoft.com/office/officeart/2005/8/layout/hProcess9"/>
    <dgm:cxn modelId="{3F0D6634-0BD5-433E-A21C-10A3324AB57B}" type="presOf" srcId="{EAD6F222-2041-441C-A3F7-B20CBE7E29AC}" destId="{CC9D1635-7DA9-458C-B215-2AF93EDA0A50}" srcOrd="0" destOrd="0" presId="urn:microsoft.com/office/officeart/2005/8/layout/hProcess9"/>
    <dgm:cxn modelId="{15287BC3-AFE1-410B-8461-DD9A9E4798E6}" type="presParOf" srcId="{31F5EBDD-1897-48F7-864E-CE973F87928D}" destId="{BF12E600-2E77-4D91-94B1-B8151760AE48}" srcOrd="0" destOrd="0" presId="urn:microsoft.com/office/officeart/2005/8/layout/hProcess9"/>
    <dgm:cxn modelId="{19F3E865-4D1D-41D5-9B05-4D77680932A3}" type="presParOf" srcId="{31F5EBDD-1897-48F7-864E-CE973F87928D}" destId="{66D13145-6700-41E3-A556-48893950CB2F}" srcOrd="1" destOrd="0" presId="urn:microsoft.com/office/officeart/2005/8/layout/hProcess9"/>
    <dgm:cxn modelId="{C096B2BA-DD54-43A7-B077-C603988597FA}" type="presParOf" srcId="{66D13145-6700-41E3-A556-48893950CB2F}" destId="{E297B940-CA08-4125-84A6-CD57DE5D25DE}" srcOrd="0" destOrd="0" presId="urn:microsoft.com/office/officeart/2005/8/layout/hProcess9"/>
    <dgm:cxn modelId="{78209C47-536C-4E44-801C-BA550F810093}" type="presParOf" srcId="{66D13145-6700-41E3-A556-48893950CB2F}" destId="{40BF4947-F929-4DDC-9722-8CA5647A9CB0}" srcOrd="1" destOrd="0" presId="urn:microsoft.com/office/officeart/2005/8/layout/hProcess9"/>
    <dgm:cxn modelId="{5FC17318-B9E5-4BFF-9275-15B305AE4534}" type="presParOf" srcId="{66D13145-6700-41E3-A556-48893950CB2F}" destId="{F9FC2EB7-6E8E-4FE1-A390-E96284AC6E3B}" srcOrd="2" destOrd="0" presId="urn:microsoft.com/office/officeart/2005/8/layout/hProcess9"/>
    <dgm:cxn modelId="{CAA97A36-F34C-404E-977C-A001EA47456E}" type="presParOf" srcId="{66D13145-6700-41E3-A556-48893950CB2F}" destId="{D3C386F0-7E14-4405-9208-608EE02BA7CF}" srcOrd="3" destOrd="0" presId="urn:microsoft.com/office/officeart/2005/8/layout/hProcess9"/>
    <dgm:cxn modelId="{5A729B8B-3952-43E4-AFB8-FF0534BD362D}" type="presParOf" srcId="{66D13145-6700-41E3-A556-48893950CB2F}" destId="{963D90D8-D09E-49F9-A39F-67AA9B223F92}" srcOrd="4" destOrd="0" presId="urn:microsoft.com/office/officeart/2005/8/layout/hProcess9"/>
    <dgm:cxn modelId="{4FDADC8F-A561-4521-99FF-AC65C0C82089}" type="presParOf" srcId="{66D13145-6700-41E3-A556-48893950CB2F}" destId="{9DA812CD-6F71-4DA0-BC22-959F02B4802E}" srcOrd="5" destOrd="0" presId="urn:microsoft.com/office/officeart/2005/8/layout/hProcess9"/>
    <dgm:cxn modelId="{7261D464-50E3-41D3-8BEB-6308923F184E}" type="presParOf" srcId="{66D13145-6700-41E3-A556-48893950CB2F}" destId="{DDA947CD-F9A8-4B5F-B9C6-E5FA1B9566FA}" srcOrd="6" destOrd="0" presId="urn:microsoft.com/office/officeart/2005/8/layout/hProcess9"/>
    <dgm:cxn modelId="{D58BF016-59E9-4225-94A6-720DB9046BDF}" type="presParOf" srcId="{66D13145-6700-41E3-A556-48893950CB2F}" destId="{4D6413F8-C786-4E89-81BA-512948D407B0}" srcOrd="7" destOrd="0" presId="urn:microsoft.com/office/officeart/2005/8/layout/hProcess9"/>
    <dgm:cxn modelId="{D584ADC1-1D0D-46D8-A442-EA8D79829000}" type="presParOf" srcId="{66D13145-6700-41E3-A556-48893950CB2F}" destId="{CC9D1635-7DA9-458C-B215-2AF93EDA0A50}"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AEE79A5-015C-42DF-BF43-A5C300254E74}" type="doc">
      <dgm:prSet loTypeId="urn:microsoft.com/office/officeart/2005/8/layout/chevronAccent+Icon" loCatId="process" qsTypeId="urn:microsoft.com/office/officeart/2005/8/quickstyle/simple1" qsCatId="simple" csTypeId="urn:microsoft.com/office/officeart/2005/8/colors/colorful1" csCatId="colorful" phldr="1"/>
      <dgm:spPr/>
    </dgm:pt>
    <dgm:pt modelId="{8840D07C-CDE4-4374-90EB-6CC894ED26DB}">
      <dgm:prSet phldrT="[Text]"/>
      <dgm:spPr/>
      <dgm:t>
        <a:bodyPr/>
        <a:lstStyle/>
        <a:p>
          <a:r>
            <a:rPr lang="en-US" dirty="0" smtClean="0"/>
            <a:t>IA approves project plan </a:t>
          </a:r>
          <a:endParaRPr lang="en-US" dirty="0"/>
        </a:p>
      </dgm:t>
    </dgm:pt>
    <dgm:pt modelId="{819832C3-1CF0-47AA-BEB6-2BF5E5A46E6A}" type="parTrans" cxnId="{18F94153-99EC-47B9-A007-5B62C587FF93}">
      <dgm:prSet/>
      <dgm:spPr/>
      <dgm:t>
        <a:bodyPr/>
        <a:lstStyle/>
        <a:p>
          <a:endParaRPr lang="en-US"/>
        </a:p>
      </dgm:t>
    </dgm:pt>
    <dgm:pt modelId="{03767855-C44B-4E16-9F76-889A215B8305}" type="sibTrans" cxnId="{18F94153-99EC-47B9-A007-5B62C587FF93}">
      <dgm:prSet/>
      <dgm:spPr/>
      <dgm:t>
        <a:bodyPr/>
        <a:lstStyle/>
        <a:p>
          <a:endParaRPr lang="en-US"/>
        </a:p>
      </dgm:t>
    </dgm:pt>
    <dgm:pt modelId="{263BCFE0-89D9-4E64-867D-30D353958DA7}">
      <dgm:prSet phldrT="[Text]"/>
      <dgm:spPr/>
      <dgm:t>
        <a:bodyPr/>
        <a:lstStyle/>
        <a:p>
          <a:r>
            <a:rPr lang="en-US" dirty="0" smtClean="0"/>
            <a:t>IA agrees and confirms the timeframes for completion of Tasks D(ii) and D (iii)</a:t>
          </a:r>
          <a:endParaRPr lang="en-US" dirty="0"/>
        </a:p>
      </dgm:t>
    </dgm:pt>
    <dgm:pt modelId="{92A9A61D-57AF-416F-A28D-939CA6927BDA}" type="parTrans" cxnId="{D620D6DE-7EDC-459B-AC77-B1C8CA1400BF}">
      <dgm:prSet/>
      <dgm:spPr/>
      <dgm:t>
        <a:bodyPr/>
        <a:lstStyle/>
        <a:p>
          <a:endParaRPr lang="en-US"/>
        </a:p>
      </dgm:t>
    </dgm:pt>
    <dgm:pt modelId="{75563735-0004-427E-AC1D-44CD09616E9F}" type="sibTrans" cxnId="{D620D6DE-7EDC-459B-AC77-B1C8CA1400BF}">
      <dgm:prSet/>
      <dgm:spPr/>
      <dgm:t>
        <a:bodyPr/>
        <a:lstStyle/>
        <a:p>
          <a:endParaRPr lang="en-US"/>
        </a:p>
      </dgm:t>
    </dgm:pt>
    <dgm:pt modelId="{833FA9FF-E30A-415A-9406-46CCDC02CC66}">
      <dgm:prSet phldrT="[Text]"/>
      <dgm:spPr/>
      <dgm:t>
        <a:bodyPr/>
        <a:lstStyle/>
        <a:p>
          <a:r>
            <a:rPr lang="en-US" dirty="0" smtClean="0"/>
            <a:t>Project element completed within </a:t>
          </a:r>
          <a:r>
            <a:rPr lang="en-US" b="1" dirty="0" smtClean="0"/>
            <a:t>6mths</a:t>
          </a:r>
          <a:r>
            <a:rPr lang="en-US" dirty="0" smtClean="0"/>
            <a:t> from agreement of the project plan </a:t>
          </a:r>
          <a:endParaRPr lang="en-US" dirty="0"/>
        </a:p>
      </dgm:t>
    </dgm:pt>
    <dgm:pt modelId="{98670065-FF29-44F7-90BC-7E8C0F33472D}" type="parTrans" cxnId="{3DCEEC67-12F4-4F56-9D9F-F67911E4ABC1}">
      <dgm:prSet/>
      <dgm:spPr/>
      <dgm:t>
        <a:bodyPr/>
        <a:lstStyle/>
        <a:p>
          <a:endParaRPr lang="en-US"/>
        </a:p>
      </dgm:t>
    </dgm:pt>
    <dgm:pt modelId="{EF2A21A9-FDAA-4D62-BFC0-C69B3E733F7E}" type="sibTrans" cxnId="{3DCEEC67-12F4-4F56-9D9F-F67911E4ABC1}">
      <dgm:prSet/>
      <dgm:spPr/>
      <dgm:t>
        <a:bodyPr/>
        <a:lstStyle/>
        <a:p>
          <a:endParaRPr lang="en-US"/>
        </a:p>
      </dgm:t>
    </dgm:pt>
    <dgm:pt modelId="{CC43ED54-F4C6-453D-8E4F-DD6246BD966E}">
      <dgm:prSet/>
      <dgm:spPr/>
      <dgm:t>
        <a:bodyPr/>
        <a:lstStyle/>
        <a:p>
          <a:r>
            <a:rPr lang="en-US" dirty="0" smtClean="0"/>
            <a:t>Profession Discussion (Task D(iii) should be held within </a:t>
          </a:r>
          <a:r>
            <a:rPr lang="en-US" b="1" dirty="0" smtClean="0"/>
            <a:t>3 weeks </a:t>
          </a:r>
          <a:r>
            <a:rPr lang="en-US" dirty="0" smtClean="0"/>
            <a:t>of receipt of candidates completed project evaluation and portfolio </a:t>
          </a:r>
          <a:endParaRPr lang="en-US" dirty="0"/>
        </a:p>
      </dgm:t>
    </dgm:pt>
    <dgm:pt modelId="{8B59977C-125E-427A-AEAF-39ED7DF9CE1E}" type="parTrans" cxnId="{6BC91223-760D-4FBD-A8D0-F5FF4E91A52C}">
      <dgm:prSet/>
      <dgm:spPr/>
      <dgm:t>
        <a:bodyPr/>
        <a:lstStyle/>
        <a:p>
          <a:endParaRPr lang="en-US"/>
        </a:p>
      </dgm:t>
    </dgm:pt>
    <dgm:pt modelId="{CDCC6959-424F-4ED0-B87A-B23CAEABBC68}" type="sibTrans" cxnId="{6BC91223-760D-4FBD-A8D0-F5FF4E91A52C}">
      <dgm:prSet/>
      <dgm:spPr/>
      <dgm:t>
        <a:bodyPr/>
        <a:lstStyle/>
        <a:p>
          <a:endParaRPr lang="en-US"/>
        </a:p>
      </dgm:t>
    </dgm:pt>
    <dgm:pt modelId="{7A62469B-07AB-43B3-9956-1E29D489286E}" type="pres">
      <dgm:prSet presAssocID="{EAEE79A5-015C-42DF-BF43-A5C300254E74}" presName="Name0" presStyleCnt="0">
        <dgm:presLayoutVars>
          <dgm:dir/>
          <dgm:resizeHandles val="exact"/>
        </dgm:presLayoutVars>
      </dgm:prSet>
      <dgm:spPr/>
    </dgm:pt>
    <dgm:pt modelId="{C6C18A4F-74CD-4AC4-AAF3-E54F0EE52893}" type="pres">
      <dgm:prSet presAssocID="{8840D07C-CDE4-4374-90EB-6CC894ED26DB}" presName="composite" presStyleCnt="0"/>
      <dgm:spPr/>
    </dgm:pt>
    <dgm:pt modelId="{B05C655C-0948-411B-A5A0-608BDB988A38}" type="pres">
      <dgm:prSet presAssocID="{8840D07C-CDE4-4374-90EB-6CC894ED26DB}" presName="bgChev" presStyleLbl="node1" presStyleIdx="0" presStyleCnt="4"/>
      <dgm:spPr/>
    </dgm:pt>
    <dgm:pt modelId="{A9972ACF-294F-407E-98C8-BC8D2AF75E74}" type="pres">
      <dgm:prSet presAssocID="{8840D07C-CDE4-4374-90EB-6CC894ED26DB}" presName="txNode" presStyleLbl="fgAcc1" presStyleIdx="0" presStyleCnt="4">
        <dgm:presLayoutVars>
          <dgm:bulletEnabled val="1"/>
        </dgm:presLayoutVars>
      </dgm:prSet>
      <dgm:spPr/>
      <dgm:t>
        <a:bodyPr/>
        <a:lstStyle/>
        <a:p>
          <a:endParaRPr lang="en-US"/>
        </a:p>
      </dgm:t>
    </dgm:pt>
    <dgm:pt modelId="{49B33074-53FC-4122-B9C5-0DE2158B86EA}" type="pres">
      <dgm:prSet presAssocID="{03767855-C44B-4E16-9F76-889A215B8305}" presName="compositeSpace" presStyleCnt="0"/>
      <dgm:spPr/>
    </dgm:pt>
    <dgm:pt modelId="{E426550E-3C50-4A03-9AEA-898A24381368}" type="pres">
      <dgm:prSet presAssocID="{263BCFE0-89D9-4E64-867D-30D353958DA7}" presName="composite" presStyleCnt="0"/>
      <dgm:spPr/>
    </dgm:pt>
    <dgm:pt modelId="{9261EBBF-34DB-4FBE-BC03-447AE5DE2DB1}" type="pres">
      <dgm:prSet presAssocID="{263BCFE0-89D9-4E64-867D-30D353958DA7}" presName="bgChev" presStyleLbl="node1" presStyleIdx="1" presStyleCnt="4"/>
      <dgm:spPr/>
    </dgm:pt>
    <dgm:pt modelId="{28BF4A63-5CBD-46ED-BC76-0CB4EFB6B895}" type="pres">
      <dgm:prSet presAssocID="{263BCFE0-89D9-4E64-867D-30D353958DA7}" presName="txNode" presStyleLbl="fgAcc1" presStyleIdx="1" presStyleCnt="4">
        <dgm:presLayoutVars>
          <dgm:bulletEnabled val="1"/>
        </dgm:presLayoutVars>
      </dgm:prSet>
      <dgm:spPr/>
      <dgm:t>
        <a:bodyPr/>
        <a:lstStyle/>
        <a:p>
          <a:endParaRPr lang="en-US"/>
        </a:p>
      </dgm:t>
    </dgm:pt>
    <dgm:pt modelId="{6FE8E21E-6C5C-4403-B12D-54AD7574E646}" type="pres">
      <dgm:prSet presAssocID="{75563735-0004-427E-AC1D-44CD09616E9F}" presName="compositeSpace" presStyleCnt="0"/>
      <dgm:spPr/>
    </dgm:pt>
    <dgm:pt modelId="{B88AF474-6BF6-4B05-9F4D-C8A042FBB0CD}" type="pres">
      <dgm:prSet presAssocID="{833FA9FF-E30A-415A-9406-46CCDC02CC66}" presName="composite" presStyleCnt="0"/>
      <dgm:spPr/>
    </dgm:pt>
    <dgm:pt modelId="{3BCB9205-A201-4458-8B74-F4FFBCA9B2F9}" type="pres">
      <dgm:prSet presAssocID="{833FA9FF-E30A-415A-9406-46CCDC02CC66}" presName="bgChev" presStyleLbl="node1" presStyleIdx="2" presStyleCnt="4"/>
      <dgm:spPr/>
    </dgm:pt>
    <dgm:pt modelId="{5BFEDA4E-4974-47F8-A2F0-6ACD1CFAF82B}" type="pres">
      <dgm:prSet presAssocID="{833FA9FF-E30A-415A-9406-46CCDC02CC66}" presName="txNode" presStyleLbl="fgAcc1" presStyleIdx="2" presStyleCnt="4">
        <dgm:presLayoutVars>
          <dgm:bulletEnabled val="1"/>
        </dgm:presLayoutVars>
      </dgm:prSet>
      <dgm:spPr/>
      <dgm:t>
        <a:bodyPr/>
        <a:lstStyle/>
        <a:p>
          <a:endParaRPr lang="en-US"/>
        </a:p>
      </dgm:t>
    </dgm:pt>
    <dgm:pt modelId="{B3F87668-42DD-4DE4-B6EE-A7B70FCD7260}" type="pres">
      <dgm:prSet presAssocID="{EF2A21A9-FDAA-4D62-BFC0-C69B3E733F7E}" presName="compositeSpace" presStyleCnt="0"/>
      <dgm:spPr/>
    </dgm:pt>
    <dgm:pt modelId="{3D3BECA8-97EA-4B59-B646-D9B5B7C196DE}" type="pres">
      <dgm:prSet presAssocID="{CC43ED54-F4C6-453D-8E4F-DD6246BD966E}" presName="composite" presStyleCnt="0"/>
      <dgm:spPr/>
    </dgm:pt>
    <dgm:pt modelId="{8E62F3B8-D35A-48D3-BCAB-CF982F0E0839}" type="pres">
      <dgm:prSet presAssocID="{CC43ED54-F4C6-453D-8E4F-DD6246BD966E}" presName="bgChev" presStyleLbl="node1" presStyleIdx="3" presStyleCnt="4"/>
      <dgm:spPr/>
    </dgm:pt>
    <dgm:pt modelId="{0FCF30E8-33ED-47C2-A251-1B2D92713953}" type="pres">
      <dgm:prSet presAssocID="{CC43ED54-F4C6-453D-8E4F-DD6246BD966E}" presName="txNode" presStyleLbl="fgAcc1" presStyleIdx="3" presStyleCnt="4" custScaleX="100503">
        <dgm:presLayoutVars>
          <dgm:bulletEnabled val="1"/>
        </dgm:presLayoutVars>
      </dgm:prSet>
      <dgm:spPr/>
      <dgm:t>
        <a:bodyPr/>
        <a:lstStyle/>
        <a:p>
          <a:endParaRPr lang="en-US"/>
        </a:p>
      </dgm:t>
    </dgm:pt>
  </dgm:ptLst>
  <dgm:cxnLst>
    <dgm:cxn modelId="{D49A6DE1-B196-4C63-A921-6443F11FE1EB}" type="presOf" srcId="{263BCFE0-89D9-4E64-867D-30D353958DA7}" destId="{28BF4A63-5CBD-46ED-BC76-0CB4EFB6B895}" srcOrd="0" destOrd="0" presId="urn:microsoft.com/office/officeart/2005/8/layout/chevronAccent+Icon"/>
    <dgm:cxn modelId="{7D5D2EA9-B2AB-4DF3-932E-0188A1B6DCEC}" type="presOf" srcId="{EAEE79A5-015C-42DF-BF43-A5C300254E74}" destId="{7A62469B-07AB-43B3-9956-1E29D489286E}" srcOrd="0" destOrd="0" presId="urn:microsoft.com/office/officeart/2005/8/layout/chevronAccent+Icon"/>
    <dgm:cxn modelId="{3DCEEC67-12F4-4F56-9D9F-F67911E4ABC1}" srcId="{EAEE79A5-015C-42DF-BF43-A5C300254E74}" destId="{833FA9FF-E30A-415A-9406-46CCDC02CC66}" srcOrd="2" destOrd="0" parTransId="{98670065-FF29-44F7-90BC-7E8C0F33472D}" sibTransId="{EF2A21A9-FDAA-4D62-BFC0-C69B3E733F7E}"/>
    <dgm:cxn modelId="{D620D6DE-7EDC-459B-AC77-B1C8CA1400BF}" srcId="{EAEE79A5-015C-42DF-BF43-A5C300254E74}" destId="{263BCFE0-89D9-4E64-867D-30D353958DA7}" srcOrd="1" destOrd="0" parTransId="{92A9A61D-57AF-416F-A28D-939CA6927BDA}" sibTransId="{75563735-0004-427E-AC1D-44CD09616E9F}"/>
    <dgm:cxn modelId="{735569A2-26DE-439A-9299-453C0B5E048F}" type="presOf" srcId="{833FA9FF-E30A-415A-9406-46CCDC02CC66}" destId="{5BFEDA4E-4974-47F8-A2F0-6ACD1CFAF82B}" srcOrd="0" destOrd="0" presId="urn:microsoft.com/office/officeart/2005/8/layout/chevronAccent+Icon"/>
    <dgm:cxn modelId="{4982EBA5-68D6-4703-ADCB-3549C38FDC7C}" type="presOf" srcId="{8840D07C-CDE4-4374-90EB-6CC894ED26DB}" destId="{A9972ACF-294F-407E-98C8-BC8D2AF75E74}" srcOrd="0" destOrd="0" presId="urn:microsoft.com/office/officeart/2005/8/layout/chevronAccent+Icon"/>
    <dgm:cxn modelId="{18F94153-99EC-47B9-A007-5B62C587FF93}" srcId="{EAEE79A5-015C-42DF-BF43-A5C300254E74}" destId="{8840D07C-CDE4-4374-90EB-6CC894ED26DB}" srcOrd="0" destOrd="0" parTransId="{819832C3-1CF0-47AA-BEB6-2BF5E5A46E6A}" sibTransId="{03767855-C44B-4E16-9F76-889A215B8305}"/>
    <dgm:cxn modelId="{6BC91223-760D-4FBD-A8D0-F5FF4E91A52C}" srcId="{EAEE79A5-015C-42DF-BF43-A5C300254E74}" destId="{CC43ED54-F4C6-453D-8E4F-DD6246BD966E}" srcOrd="3" destOrd="0" parTransId="{8B59977C-125E-427A-AEAF-39ED7DF9CE1E}" sibTransId="{CDCC6959-424F-4ED0-B87A-B23CAEABBC68}"/>
    <dgm:cxn modelId="{7A2B03F6-3492-4F72-8326-78880E3ED59A}" type="presOf" srcId="{CC43ED54-F4C6-453D-8E4F-DD6246BD966E}" destId="{0FCF30E8-33ED-47C2-A251-1B2D92713953}" srcOrd="0" destOrd="0" presId="urn:microsoft.com/office/officeart/2005/8/layout/chevronAccent+Icon"/>
    <dgm:cxn modelId="{88330663-EE43-472F-9550-120ECF295F73}" type="presParOf" srcId="{7A62469B-07AB-43B3-9956-1E29D489286E}" destId="{C6C18A4F-74CD-4AC4-AAF3-E54F0EE52893}" srcOrd="0" destOrd="0" presId="urn:microsoft.com/office/officeart/2005/8/layout/chevronAccent+Icon"/>
    <dgm:cxn modelId="{E9ECA1CD-728D-4FD7-9CA3-D73EF02F0836}" type="presParOf" srcId="{C6C18A4F-74CD-4AC4-AAF3-E54F0EE52893}" destId="{B05C655C-0948-411B-A5A0-608BDB988A38}" srcOrd="0" destOrd="0" presId="urn:microsoft.com/office/officeart/2005/8/layout/chevronAccent+Icon"/>
    <dgm:cxn modelId="{5522A388-53A0-44AE-A3B2-0786FC10A12F}" type="presParOf" srcId="{C6C18A4F-74CD-4AC4-AAF3-E54F0EE52893}" destId="{A9972ACF-294F-407E-98C8-BC8D2AF75E74}" srcOrd="1" destOrd="0" presId="urn:microsoft.com/office/officeart/2005/8/layout/chevronAccent+Icon"/>
    <dgm:cxn modelId="{5571937F-46EE-422D-B5D6-37F74AB79FC7}" type="presParOf" srcId="{7A62469B-07AB-43B3-9956-1E29D489286E}" destId="{49B33074-53FC-4122-B9C5-0DE2158B86EA}" srcOrd="1" destOrd="0" presId="urn:microsoft.com/office/officeart/2005/8/layout/chevronAccent+Icon"/>
    <dgm:cxn modelId="{08E89E9F-AA0B-4E88-ACE0-D2C33008A3FD}" type="presParOf" srcId="{7A62469B-07AB-43B3-9956-1E29D489286E}" destId="{E426550E-3C50-4A03-9AEA-898A24381368}" srcOrd="2" destOrd="0" presId="urn:microsoft.com/office/officeart/2005/8/layout/chevronAccent+Icon"/>
    <dgm:cxn modelId="{199A4B6D-AF88-4C0D-8359-E01289B12EA1}" type="presParOf" srcId="{E426550E-3C50-4A03-9AEA-898A24381368}" destId="{9261EBBF-34DB-4FBE-BC03-447AE5DE2DB1}" srcOrd="0" destOrd="0" presId="urn:microsoft.com/office/officeart/2005/8/layout/chevronAccent+Icon"/>
    <dgm:cxn modelId="{4535134F-7800-43A7-A0E0-158AECE1CE16}" type="presParOf" srcId="{E426550E-3C50-4A03-9AEA-898A24381368}" destId="{28BF4A63-5CBD-46ED-BC76-0CB4EFB6B895}" srcOrd="1" destOrd="0" presId="urn:microsoft.com/office/officeart/2005/8/layout/chevronAccent+Icon"/>
    <dgm:cxn modelId="{FF0375DC-1708-49D5-980F-E2EE9E71EA82}" type="presParOf" srcId="{7A62469B-07AB-43B3-9956-1E29D489286E}" destId="{6FE8E21E-6C5C-4403-B12D-54AD7574E646}" srcOrd="3" destOrd="0" presId="urn:microsoft.com/office/officeart/2005/8/layout/chevronAccent+Icon"/>
    <dgm:cxn modelId="{5F3E5B08-1E56-4D69-83DE-CA1D2CBADCF2}" type="presParOf" srcId="{7A62469B-07AB-43B3-9956-1E29D489286E}" destId="{B88AF474-6BF6-4B05-9F4D-C8A042FBB0CD}" srcOrd="4" destOrd="0" presId="urn:microsoft.com/office/officeart/2005/8/layout/chevronAccent+Icon"/>
    <dgm:cxn modelId="{58DA060C-332D-48C9-9F9D-0FEF4FD8C7CF}" type="presParOf" srcId="{B88AF474-6BF6-4B05-9F4D-C8A042FBB0CD}" destId="{3BCB9205-A201-4458-8B74-F4FFBCA9B2F9}" srcOrd="0" destOrd="0" presId="urn:microsoft.com/office/officeart/2005/8/layout/chevronAccent+Icon"/>
    <dgm:cxn modelId="{80A1F366-4876-430C-A87C-F043BF618366}" type="presParOf" srcId="{B88AF474-6BF6-4B05-9F4D-C8A042FBB0CD}" destId="{5BFEDA4E-4974-47F8-A2F0-6ACD1CFAF82B}" srcOrd="1" destOrd="0" presId="urn:microsoft.com/office/officeart/2005/8/layout/chevronAccent+Icon"/>
    <dgm:cxn modelId="{B845F91D-DF76-423A-B926-ECFE4BB34E22}" type="presParOf" srcId="{7A62469B-07AB-43B3-9956-1E29D489286E}" destId="{B3F87668-42DD-4DE4-B6EE-A7B70FCD7260}" srcOrd="5" destOrd="0" presId="urn:microsoft.com/office/officeart/2005/8/layout/chevronAccent+Icon"/>
    <dgm:cxn modelId="{3B5728D0-A6C7-44E8-AEB8-8FB7B7309B78}" type="presParOf" srcId="{7A62469B-07AB-43B3-9956-1E29D489286E}" destId="{3D3BECA8-97EA-4B59-B646-D9B5B7C196DE}" srcOrd="6" destOrd="0" presId="urn:microsoft.com/office/officeart/2005/8/layout/chevronAccent+Icon"/>
    <dgm:cxn modelId="{26A9DFCF-172A-4836-9CF4-FFE8E940AA4C}" type="presParOf" srcId="{3D3BECA8-97EA-4B59-B646-D9B5B7C196DE}" destId="{8E62F3B8-D35A-48D3-BCAB-CF982F0E0839}" srcOrd="0" destOrd="0" presId="urn:microsoft.com/office/officeart/2005/8/layout/chevronAccent+Icon"/>
    <dgm:cxn modelId="{08615402-AFC8-4018-991D-472FA83273E8}" type="presParOf" srcId="{3D3BECA8-97EA-4B59-B646-D9B5B7C196DE}" destId="{0FCF30E8-33ED-47C2-A251-1B2D92713953}"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98B44E5-7252-4973-9318-9ADFB960EBE7}" type="doc">
      <dgm:prSet loTypeId="urn:microsoft.com/office/officeart/2005/8/layout/process1" loCatId="process" qsTypeId="urn:microsoft.com/office/officeart/2005/8/quickstyle/simple1" qsCatId="simple" csTypeId="urn:microsoft.com/office/officeart/2005/8/colors/accent0_3" csCatId="mainScheme" phldr="1"/>
      <dgm:spPr/>
      <dgm:t>
        <a:bodyPr/>
        <a:lstStyle/>
        <a:p>
          <a:endParaRPr lang="en-US"/>
        </a:p>
      </dgm:t>
    </dgm:pt>
    <dgm:pt modelId="{F8AF06E4-D61E-4316-B38B-1FBF704A31A6}">
      <dgm:prSet phldrT="[Text]" custT="1"/>
      <dgm:spPr>
        <a:solidFill>
          <a:srgbClr val="0077C8"/>
        </a:solidFill>
        <a:ln>
          <a:solidFill>
            <a:srgbClr val="CBD6EB"/>
          </a:solidFill>
        </a:ln>
      </dgm:spPr>
      <dgm:t>
        <a:bodyPr/>
        <a:lstStyle/>
        <a:p>
          <a:r>
            <a:rPr lang="en-US" sz="1600" dirty="0" smtClean="0">
              <a:solidFill>
                <a:schemeClr val="bg1"/>
              </a:solidFill>
              <a:latin typeface="Lato"/>
            </a:rPr>
            <a:t>Required TASKs submitted along with ‘declaration of authenticity form’</a:t>
          </a:r>
          <a:endParaRPr lang="en-US" sz="1600" dirty="0">
            <a:solidFill>
              <a:schemeClr val="bg1"/>
            </a:solidFill>
            <a:latin typeface="Lato"/>
          </a:endParaRPr>
        </a:p>
      </dgm:t>
    </dgm:pt>
    <dgm:pt modelId="{752B8A9D-E130-49BF-9131-E0701E7ED37D}" type="parTrans" cxnId="{30E7771F-5281-4FF2-8FEB-5D7552397332}">
      <dgm:prSet/>
      <dgm:spPr/>
      <dgm:t>
        <a:bodyPr/>
        <a:lstStyle/>
        <a:p>
          <a:endParaRPr lang="en-US"/>
        </a:p>
      </dgm:t>
    </dgm:pt>
    <dgm:pt modelId="{9227CCC3-E193-4983-A1DB-3AEA7973658F}" type="sibTrans" cxnId="{30E7771F-5281-4FF2-8FEB-5D7552397332}">
      <dgm:prSet/>
      <dgm:spPr/>
      <dgm:t>
        <a:bodyPr/>
        <a:lstStyle/>
        <a:p>
          <a:endParaRPr lang="en-US" dirty="0"/>
        </a:p>
      </dgm:t>
    </dgm:pt>
    <dgm:pt modelId="{37809250-CFE2-494E-91F8-539F3B41FD01}">
      <dgm:prSet phldrT="[Text]"/>
      <dgm:spPr>
        <a:solidFill>
          <a:srgbClr val="0077C8"/>
        </a:solidFill>
        <a:ln>
          <a:solidFill>
            <a:srgbClr val="CBD6EB"/>
          </a:solidFill>
        </a:ln>
      </dgm:spPr>
      <dgm:t>
        <a:bodyPr/>
        <a:lstStyle/>
        <a:p>
          <a:r>
            <a:rPr lang="en-US" dirty="0"/>
            <a:t> </a:t>
          </a:r>
        </a:p>
      </dgm:t>
    </dgm:pt>
    <dgm:pt modelId="{63882938-9EA2-4626-9ABC-97C3141A88A5}" type="parTrans" cxnId="{2FE31472-4C9D-4B48-9811-3202C6426B9D}">
      <dgm:prSet/>
      <dgm:spPr/>
      <dgm:t>
        <a:bodyPr/>
        <a:lstStyle/>
        <a:p>
          <a:endParaRPr lang="en-US"/>
        </a:p>
      </dgm:t>
    </dgm:pt>
    <dgm:pt modelId="{3CCA5402-FF8F-491C-8984-95B7E8DF1A85}" type="sibTrans" cxnId="{2FE31472-4C9D-4B48-9811-3202C6426B9D}">
      <dgm:prSet/>
      <dgm:spPr/>
      <dgm:t>
        <a:bodyPr/>
        <a:lstStyle/>
        <a:p>
          <a:endParaRPr lang="en-US" dirty="0"/>
        </a:p>
      </dgm:t>
    </dgm:pt>
    <dgm:pt modelId="{ED2B98F1-25A9-4E97-A5CD-154AD61C9DA3}">
      <dgm:prSet phldrT="[Text]" custT="1"/>
      <dgm:spPr>
        <a:solidFill>
          <a:srgbClr val="0077C8"/>
        </a:solidFill>
        <a:ln>
          <a:solidFill>
            <a:srgbClr val="CBD6EB"/>
          </a:solidFill>
        </a:ln>
      </dgm:spPr>
      <dgm:t>
        <a:bodyPr/>
        <a:lstStyle/>
        <a:p>
          <a:r>
            <a:rPr lang="en-US" sz="1600" dirty="0" smtClean="0">
              <a:solidFill>
                <a:schemeClr val="bg1"/>
              </a:solidFill>
              <a:latin typeface="Lato"/>
            </a:rPr>
            <a:t>City </a:t>
          </a:r>
          <a:r>
            <a:rPr lang="en-US" sz="1600" dirty="0" smtClean="0">
              <a:solidFill>
                <a:schemeClr val="bg1"/>
              </a:solidFill>
              <a:latin typeface="Lato"/>
            </a:rPr>
            <a:t>&amp; Guilds </a:t>
          </a:r>
          <a:r>
            <a:rPr lang="en-US" sz="1600" dirty="0" smtClean="0">
              <a:solidFill>
                <a:schemeClr val="bg1"/>
              </a:solidFill>
              <a:latin typeface="Lato"/>
            </a:rPr>
            <a:t>will confirm candidate result within 30 days of receipt of all externally assessed tasks </a:t>
          </a:r>
          <a:endParaRPr lang="en-US" sz="1600" dirty="0">
            <a:solidFill>
              <a:schemeClr val="bg1"/>
            </a:solidFill>
            <a:latin typeface="Lato"/>
          </a:endParaRPr>
        </a:p>
      </dgm:t>
    </dgm:pt>
    <dgm:pt modelId="{368CBA10-9709-4D0F-AE96-F7488647B24B}" type="parTrans" cxnId="{90DD4A0F-9033-45BA-A339-958D5941DD9C}">
      <dgm:prSet/>
      <dgm:spPr/>
      <dgm:t>
        <a:bodyPr/>
        <a:lstStyle/>
        <a:p>
          <a:endParaRPr lang="en-US"/>
        </a:p>
      </dgm:t>
    </dgm:pt>
    <dgm:pt modelId="{4D3E05B4-8E61-46C1-AC23-7946CACD7BAF}" type="sibTrans" cxnId="{90DD4A0F-9033-45BA-A339-958D5941DD9C}">
      <dgm:prSet/>
      <dgm:spPr/>
      <dgm:t>
        <a:bodyPr/>
        <a:lstStyle/>
        <a:p>
          <a:endParaRPr lang="en-US"/>
        </a:p>
      </dgm:t>
    </dgm:pt>
    <dgm:pt modelId="{4108DEC7-3E0A-4521-966A-0AA95F611878}" type="pres">
      <dgm:prSet presAssocID="{398B44E5-7252-4973-9318-9ADFB960EBE7}" presName="Name0" presStyleCnt="0">
        <dgm:presLayoutVars>
          <dgm:dir/>
          <dgm:resizeHandles val="exact"/>
        </dgm:presLayoutVars>
      </dgm:prSet>
      <dgm:spPr/>
      <dgm:t>
        <a:bodyPr/>
        <a:lstStyle/>
        <a:p>
          <a:endParaRPr lang="en-US"/>
        </a:p>
      </dgm:t>
    </dgm:pt>
    <dgm:pt modelId="{114EC27B-5815-46F6-91D2-7B698B9FC767}" type="pres">
      <dgm:prSet presAssocID="{F8AF06E4-D61E-4316-B38B-1FBF704A31A6}" presName="node" presStyleLbl="node1" presStyleIdx="0" presStyleCnt="3">
        <dgm:presLayoutVars>
          <dgm:bulletEnabled val="1"/>
        </dgm:presLayoutVars>
      </dgm:prSet>
      <dgm:spPr/>
      <dgm:t>
        <a:bodyPr/>
        <a:lstStyle/>
        <a:p>
          <a:endParaRPr lang="en-US"/>
        </a:p>
      </dgm:t>
    </dgm:pt>
    <dgm:pt modelId="{B682069A-B938-4E50-91C3-D207A5595FBA}" type="pres">
      <dgm:prSet presAssocID="{9227CCC3-E193-4983-A1DB-3AEA7973658F}" presName="sibTrans" presStyleLbl="sibTrans2D1" presStyleIdx="0" presStyleCnt="2"/>
      <dgm:spPr/>
      <dgm:t>
        <a:bodyPr/>
        <a:lstStyle/>
        <a:p>
          <a:endParaRPr lang="en-US"/>
        </a:p>
      </dgm:t>
    </dgm:pt>
    <dgm:pt modelId="{A1EC911E-DCC3-4FCB-B736-AE9FB9220CC3}" type="pres">
      <dgm:prSet presAssocID="{9227CCC3-E193-4983-A1DB-3AEA7973658F}" presName="connectorText" presStyleLbl="sibTrans2D1" presStyleIdx="0" presStyleCnt="2"/>
      <dgm:spPr/>
      <dgm:t>
        <a:bodyPr/>
        <a:lstStyle/>
        <a:p>
          <a:endParaRPr lang="en-US"/>
        </a:p>
      </dgm:t>
    </dgm:pt>
    <dgm:pt modelId="{B529BFF1-1E41-4C2B-897A-C113C2EB6DB7}" type="pres">
      <dgm:prSet presAssocID="{37809250-CFE2-494E-91F8-539F3B41FD01}" presName="node" presStyleLbl="node1" presStyleIdx="1" presStyleCnt="3">
        <dgm:presLayoutVars>
          <dgm:bulletEnabled val="1"/>
        </dgm:presLayoutVars>
      </dgm:prSet>
      <dgm:spPr/>
      <dgm:t>
        <a:bodyPr/>
        <a:lstStyle/>
        <a:p>
          <a:endParaRPr lang="en-US"/>
        </a:p>
      </dgm:t>
    </dgm:pt>
    <dgm:pt modelId="{0680946A-2498-4E38-89F7-31BB445E03FC}" type="pres">
      <dgm:prSet presAssocID="{3CCA5402-FF8F-491C-8984-95B7E8DF1A85}" presName="sibTrans" presStyleLbl="sibTrans2D1" presStyleIdx="1" presStyleCnt="2"/>
      <dgm:spPr/>
      <dgm:t>
        <a:bodyPr/>
        <a:lstStyle/>
        <a:p>
          <a:endParaRPr lang="en-US"/>
        </a:p>
      </dgm:t>
    </dgm:pt>
    <dgm:pt modelId="{CA34D0D1-F9E9-4615-A3A4-105B502C01B7}" type="pres">
      <dgm:prSet presAssocID="{3CCA5402-FF8F-491C-8984-95B7E8DF1A85}" presName="connectorText" presStyleLbl="sibTrans2D1" presStyleIdx="1" presStyleCnt="2"/>
      <dgm:spPr/>
      <dgm:t>
        <a:bodyPr/>
        <a:lstStyle/>
        <a:p>
          <a:endParaRPr lang="en-US"/>
        </a:p>
      </dgm:t>
    </dgm:pt>
    <dgm:pt modelId="{5F643B51-B10C-4BC6-9EE7-09ADFC75DCFE}" type="pres">
      <dgm:prSet presAssocID="{ED2B98F1-25A9-4E97-A5CD-154AD61C9DA3}" presName="node" presStyleLbl="node1" presStyleIdx="2" presStyleCnt="3">
        <dgm:presLayoutVars>
          <dgm:bulletEnabled val="1"/>
        </dgm:presLayoutVars>
      </dgm:prSet>
      <dgm:spPr/>
      <dgm:t>
        <a:bodyPr/>
        <a:lstStyle/>
        <a:p>
          <a:endParaRPr lang="en-US"/>
        </a:p>
      </dgm:t>
    </dgm:pt>
  </dgm:ptLst>
  <dgm:cxnLst>
    <dgm:cxn modelId="{2FE31472-4C9D-4B48-9811-3202C6426B9D}" srcId="{398B44E5-7252-4973-9318-9ADFB960EBE7}" destId="{37809250-CFE2-494E-91F8-539F3B41FD01}" srcOrd="1" destOrd="0" parTransId="{63882938-9EA2-4626-9ABC-97C3141A88A5}" sibTransId="{3CCA5402-FF8F-491C-8984-95B7E8DF1A85}"/>
    <dgm:cxn modelId="{FF955FDC-99F2-498A-AF2F-0C6B01B73841}" type="presOf" srcId="{3CCA5402-FF8F-491C-8984-95B7E8DF1A85}" destId="{0680946A-2498-4E38-89F7-31BB445E03FC}" srcOrd="0" destOrd="0" presId="urn:microsoft.com/office/officeart/2005/8/layout/process1"/>
    <dgm:cxn modelId="{C9694B8F-836E-42B8-8602-16C82D8E2653}" type="presOf" srcId="{ED2B98F1-25A9-4E97-A5CD-154AD61C9DA3}" destId="{5F643B51-B10C-4BC6-9EE7-09ADFC75DCFE}" srcOrd="0" destOrd="0" presId="urn:microsoft.com/office/officeart/2005/8/layout/process1"/>
    <dgm:cxn modelId="{EC99EBD1-D2FC-4D5C-BE8F-7C043D0DB7DF}" type="presOf" srcId="{9227CCC3-E193-4983-A1DB-3AEA7973658F}" destId="{A1EC911E-DCC3-4FCB-B736-AE9FB9220CC3}" srcOrd="1" destOrd="0" presId="urn:microsoft.com/office/officeart/2005/8/layout/process1"/>
    <dgm:cxn modelId="{26112068-D4B9-42D1-9103-9BAB6561C934}" type="presOf" srcId="{F8AF06E4-D61E-4316-B38B-1FBF704A31A6}" destId="{114EC27B-5815-46F6-91D2-7B698B9FC767}" srcOrd="0" destOrd="0" presId="urn:microsoft.com/office/officeart/2005/8/layout/process1"/>
    <dgm:cxn modelId="{AB358B7B-C5A8-487F-884F-534754AA6FF4}" type="presOf" srcId="{3CCA5402-FF8F-491C-8984-95B7E8DF1A85}" destId="{CA34D0D1-F9E9-4615-A3A4-105B502C01B7}" srcOrd="1" destOrd="0" presId="urn:microsoft.com/office/officeart/2005/8/layout/process1"/>
    <dgm:cxn modelId="{2863338B-7876-4F79-9756-DF9A7332358C}" type="presOf" srcId="{398B44E5-7252-4973-9318-9ADFB960EBE7}" destId="{4108DEC7-3E0A-4521-966A-0AA95F611878}" srcOrd="0" destOrd="0" presId="urn:microsoft.com/office/officeart/2005/8/layout/process1"/>
    <dgm:cxn modelId="{90DD4A0F-9033-45BA-A339-958D5941DD9C}" srcId="{398B44E5-7252-4973-9318-9ADFB960EBE7}" destId="{ED2B98F1-25A9-4E97-A5CD-154AD61C9DA3}" srcOrd="2" destOrd="0" parTransId="{368CBA10-9709-4D0F-AE96-F7488647B24B}" sibTransId="{4D3E05B4-8E61-46C1-AC23-7946CACD7BAF}"/>
    <dgm:cxn modelId="{30E7771F-5281-4FF2-8FEB-5D7552397332}" srcId="{398B44E5-7252-4973-9318-9ADFB960EBE7}" destId="{F8AF06E4-D61E-4316-B38B-1FBF704A31A6}" srcOrd="0" destOrd="0" parTransId="{752B8A9D-E130-49BF-9131-E0701E7ED37D}" sibTransId="{9227CCC3-E193-4983-A1DB-3AEA7973658F}"/>
    <dgm:cxn modelId="{360CA15E-5600-4F2A-8140-49C90F5BAF21}" type="presOf" srcId="{37809250-CFE2-494E-91F8-539F3B41FD01}" destId="{B529BFF1-1E41-4C2B-897A-C113C2EB6DB7}" srcOrd="0" destOrd="0" presId="urn:microsoft.com/office/officeart/2005/8/layout/process1"/>
    <dgm:cxn modelId="{4BE6A155-0612-4C13-9A0C-D9ADCA12BDBE}" type="presOf" srcId="{9227CCC3-E193-4983-A1DB-3AEA7973658F}" destId="{B682069A-B938-4E50-91C3-D207A5595FBA}" srcOrd="0" destOrd="0" presId="urn:microsoft.com/office/officeart/2005/8/layout/process1"/>
    <dgm:cxn modelId="{862850E8-4F59-4D97-8C90-F87CE75FFA70}" type="presParOf" srcId="{4108DEC7-3E0A-4521-966A-0AA95F611878}" destId="{114EC27B-5815-46F6-91D2-7B698B9FC767}" srcOrd="0" destOrd="0" presId="urn:microsoft.com/office/officeart/2005/8/layout/process1"/>
    <dgm:cxn modelId="{CE693749-7A14-4FA1-8B67-5AEAD9B29A1F}" type="presParOf" srcId="{4108DEC7-3E0A-4521-966A-0AA95F611878}" destId="{B682069A-B938-4E50-91C3-D207A5595FBA}" srcOrd="1" destOrd="0" presId="urn:microsoft.com/office/officeart/2005/8/layout/process1"/>
    <dgm:cxn modelId="{6B999CB1-A552-4F43-B835-96F0F544E3F8}" type="presParOf" srcId="{B682069A-B938-4E50-91C3-D207A5595FBA}" destId="{A1EC911E-DCC3-4FCB-B736-AE9FB9220CC3}" srcOrd="0" destOrd="0" presId="urn:microsoft.com/office/officeart/2005/8/layout/process1"/>
    <dgm:cxn modelId="{8B65D123-ECC8-4D41-9ECE-712396A8F2C3}" type="presParOf" srcId="{4108DEC7-3E0A-4521-966A-0AA95F611878}" destId="{B529BFF1-1E41-4C2B-897A-C113C2EB6DB7}" srcOrd="2" destOrd="0" presId="urn:microsoft.com/office/officeart/2005/8/layout/process1"/>
    <dgm:cxn modelId="{C20FC40C-AA20-4C35-A2E6-E67AEFDB64E3}" type="presParOf" srcId="{4108DEC7-3E0A-4521-966A-0AA95F611878}" destId="{0680946A-2498-4E38-89F7-31BB445E03FC}" srcOrd="3" destOrd="0" presId="urn:microsoft.com/office/officeart/2005/8/layout/process1"/>
    <dgm:cxn modelId="{623B4AAA-F46C-4C92-A02D-8AE999968E93}" type="presParOf" srcId="{0680946A-2498-4E38-89F7-31BB445E03FC}" destId="{CA34D0D1-F9E9-4615-A3A4-105B502C01B7}" srcOrd="0" destOrd="0" presId="urn:microsoft.com/office/officeart/2005/8/layout/process1"/>
    <dgm:cxn modelId="{5B5DB929-241A-44D6-A9A8-20BD964ACE8C}" type="presParOf" srcId="{4108DEC7-3E0A-4521-966A-0AA95F611878}" destId="{5F643B51-B10C-4BC6-9EE7-09ADFC75DCFE}"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98B44E5-7252-4973-9318-9ADFB960EBE7}"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F8AF06E4-D61E-4316-B38B-1FBF704A31A6}">
      <dgm:prSet phldrT="[Text]"/>
      <dgm:spPr/>
      <dgm:t>
        <a:bodyPr/>
        <a:lstStyle/>
        <a:p>
          <a:r>
            <a:rPr lang="en-US" dirty="0"/>
            <a:t>External monitoring and verification activity </a:t>
          </a:r>
        </a:p>
      </dgm:t>
    </dgm:pt>
    <dgm:pt modelId="{752B8A9D-E130-49BF-9131-E0701E7ED37D}" type="parTrans" cxnId="{30E7771F-5281-4FF2-8FEB-5D7552397332}">
      <dgm:prSet/>
      <dgm:spPr/>
      <dgm:t>
        <a:bodyPr/>
        <a:lstStyle/>
        <a:p>
          <a:endParaRPr lang="en-US"/>
        </a:p>
      </dgm:t>
    </dgm:pt>
    <dgm:pt modelId="{9227CCC3-E193-4983-A1DB-3AEA7973658F}" type="sibTrans" cxnId="{30E7771F-5281-4FF2-8FEB-5D7552397332}">
      <dgm:prSet/>
      <dgm:spPr/>
      <dgm:t>
        <a:bodyPr/>
        <a:lstStyle/>
        <a:p>
          <a:endParaRPr lang="en-US" dirty="0"/>
        </a:p>
      </dgm:t>
    </dgm:pt>
    <dgm:pt modelId="{37809250-CFE2-494E-91F8-539F3B41FD01}">
      <dgm:prSet phldrT="[Text]"/>
      <dgm:spPr>
        <a:solidFill>
          <a:schemeClr val="accent3"/>
        </a:solidFill>
      </dgm:spPr>
      <dgm:t>
        <a:bodyPr/>
        <a:lstStyle/>
        <a:p>
          <a:r>
            <a:rPr lang="en-US" dirty="0"/>
            <a:t>Risk-based monitoring and sampling by EQAs </a:t>
          </a:r>
        </a:p>
      </dgm:t>
    </dgm:pt>
    <dgm:pt modelId="{63882938-9EA2-4626-9ABC-97C3141A88A5}" type="parTrans" cxnId="{2FE31472-4C9D-4B48-9811-3202C6426B9D}">
      <dgm:prSet/>
      <dgm:spPr/>
      <dgm:t>
        <a:bodyPr/>
        <a:lstStyle/>
        <a:p>
          <a:endParaRPr lang="en-US"/>
        </a:p>
      </dgm:t>
    </dgm:pt>
    <dgm:pt modelId="{3CCA5402-FF8F-491C-8984-95B7E8DF1A85}" type="sibTrans" cxnId="{2FE31472-4C9D-4B48-9811-3202C6426B9D}">
      <dgm:prSet/>
      <dgm:spPr/>
      <dgm:t>
        <a:bodyPr/>
        <a:lstStyle/>
        <a:p>
          <a:endParaRPr lang="en-US" dirty="0"/>
        </a:p>
      </dgm:t>
    </dgm:pt>
    <dgm:pt modelId="{ED2B98F1-25A9-4E97-A5CD-154AD61C9DA3}">
      <dgm:prSet phldrT="[Text]"/>
      <dgm:spPr>
        <a:solidFill>
          <a:srgbClr val="00B050"/>
        </a:solidFill>
      </dgm:spPr>
      <dgm:t>
        <a:bodyPr/>
        <a:lstStyle/>
        <a:p>
          <a:r>
            <a:rPr lang="en-US" dirty="0"/>
            <a:t>Post monitoring feedback to centre </a:t>
          </a:r>
        </a:p>
      </dgm:t>
    </dgm:pt>
    <dgm:pt modelId="{368CBA10-9709-4D0F-AE96-F7488647B24B}" type="parTrans" cxnId="{90DD4A0F-9033-45BA-A339-958D5941DD9C}">
      <dgm:prSet/>
      <dgm:spPr/>
      <dgm:t>
        <a:bodyPr/>
        <a:lstStyle/>
        <a:p>
          <a:endParaRPr lang="en-US"/>
        </a:p>
      </dgm:t>
    </dgm:pt>
    <dgm:pt modelId="{4D3E05B4-8E61-46C1-AC23-7946CACD7BAF}" type="sibTrans" cxnId="{90DD4A0F-9033-45BA-A339-958D5941DD9C}">
      <dgm:prSet/>
      <dgm:spPr/>
      <dgm:t>
        <a:bodyPr/>
        <a:lstStyle/>
        <a:p>
          <a:endParaRPr lang="en-US"/>
        </a:p>
      </dgm:t>
    </dgm:pt>
    <dgm:pt modelId="{57163A2E-2C23-4723-A9B9-1C3FDA06C556}">
      <dgm:prSet phldrT="[Text]"/>
      <dgm:spPr>
        <a:solidFill>
          <a:schemeClr val="bg2"/>
        </a:solidFill>
      </dgm:spPr>
      <dgm:t>
        <a:bodyPr/>
        <a:lstStyle/>
        <a:p>
          <a:r>
            <a:rPr lang="en-US" dirty="0"/>
            <a:t>Action plan for change – compliance monitored </a:t>
          </a:r>
        </a:p>
      </dgm:t>
    </dgm:pt>
    <dgm:pt modelId="{0612720D-636E-4ED4-9FE8-316E203F4E11}" type="parTrans" cxnId="{5C8393FE-6100-4452-93A9-727488C449BB}">
      <dgm:prSet/>
      <dgm:spPr/>
      <dgm:t>
        <a:bodyPr/>
        <a:lstStyle/>
        <a:p>
          <a:endParaRPr lang="en-US"/>
        </a:p>
      </dgm:t>
    </dgm:pt>
    <dgm:pt modelId="{DB1E56A5-A363-42F7-86F9-8D2CC466B360}" type="sibTrans" cxnId="{5C8393FE-6100-4452-93A9-727488C449BB}">
      <dgm:prSet/>
      <dgm:spPr/>
      <dgm:t>
        <a:bodyPr/>
        <a:lstStyle/>
        <a:p>
          <a:endParaRPr lang="en-US"/>
        </a:p>
      </dgm:t>
    </dgm:pt>
    <dgm:pt modelId="{586120B8-8016-4985-AFB7-472FB3AD4903}" type="pres">
      <dgm:prSet presAssocID="{398B44E5-7252-4973-9318-9ADFB960EBE7}" presName="Name0" presStyleCnt="0">
        <dgm:presLayoutVars>
          <dgm:dir/>
          <dgm:resizeHandles val="exact"/>
        </dgm:presLayoutVars>
      </dgm:prSet>
      <dgm:spPr/>
      <dgm:t>
        <a:bodyPr/>
        <a:lstStyle/>
        <a:p>
          <a:endParaRPr lang="en-US"/>
        </a:p>
      </dgm:t>
    </dgm:pt>
    <dgm:pt modelId="{C28D67C4-1D62-41D8-A89E-D494CF78D3D9}" type="pres">
      <dgm:prSet presAssocID="{F8AF06E4-D61E-4316-B38B-1FBF704A31A6}" presName="node" presStyleLbl="node1" presStyleIdx="0" presStyleCnt="4">
        <dgm:presLayoutVars>
          <dgm:bulletEnabled val="1"/>
        </dgm:presLayoutVars>
      </dgm:prSet>
      <dgm:spPr/>
      <dgm:t>
        <a:bodyPr/>
        <a:lstStyle/>
        <a:p>
          <a:endParaRPr lang="en-US"/>
        </a:p>
      </dgm:t>
    </dgm:pt>
    <dgm:pt modelId="{61207667-D374-430D-ABED-F149DAA2934C}" type="pres">
      <dgm:prSet presAssocID="{9227CCC3-E193-4983-A1DB-3AEA7973658F}" presName="sibTrans" presStyleLbl="sibTrans2D1" presStyleIdx="0" presStyleCnt="3"/>
      <dgm:spPr/>
      <dgm:t>
        <a:bodyPr/>
        <a:lstStyle/>
        <a:p>
          <a:endParaRPr lang="en-US"/>
        </a:p>
      </dgm:t>
    </dgm:pt>
    <dgm:pt modelId="{A1C36878-4A73-4C76-AB67-48D60B7B45DE}" type="pres">
      <dgm:prSet presAssocID="{9227CCC3-E193-4983-A1DB-3AEA7973658F}" presName="connectorText" presStyleLbl="sibTrans2D1" presStyleIdx="0" presStyleCnt="3"/>
      <dgm:spPr/>
      <dgm:t>
        <a:bodyPr/>
        <a:lstStyle/>
        <a:p>
          <a:endParaRPr lang="en-US"/>
        </a:p>
      </dgm:t>
    </dgm:pt>
    <dgm:pt modelId="{71FFEB79-6E89-4185-9E3C-B7119B0A643E}" type="pres">
      <dgm:prSet presAssocID="{37809250-CFE2-494E-91F8-539F3B41FD01}" presName="node" presStyleLbl="node1" presStyleIdx="1" presStyleCnt="4">
        <dgm:presLayoutVars>
          <dgm:bulletEnabled val="1"/>
        </dgm:presLayoutVars>
      </dgm:prSet>
      <dgm:spPr/>
      <dgm:t>
        <a:bodyPr/>
        <a:lstStyle/>
        <a:p>
          <a:endParaRPr lang="en-US"/>
        </a:p>
      </dgm:t>
    </dgm:pt>
    <dgm:pt modelId="{7294D5E5-2425-4CD2-A0FB-CBABAAF4DFBC}" type="pres">
      <dgm:prSet presAssocID="{3CCA5402-FF8F-491C-8984-95B7E8DF1A85}" presName="sibTrans" presStyleLbl="sibTrans2D1" presStyleIdx="1" presStyleCnt="3"/>
      <dgm:spPr/>
      <dgm:t>
        <a:bodyPr/>
        <a:lstStyle/>
        <a:p>
          <a:endParaRPr lang="en-US"/>
        </a:p>
      </dgm:t>
    </dgm:pt>
    <dgm:pt modelId="{BF10D890-B648-4859-8ACE-D95B7D77E86C}" type="pres">
      <dgm:prSet presAssocID="{3CCA5402-FF8F-491C-8984-95B7E8DF1A85}" presName="connectorText" presStyleLbl="sibTrans2D1" presStyleIdx="1" presStyleCnt="3"/>
      <dgm:spPr/>
      <dgm:t>
        <a:bodyPr/>
        <a:lstStyle/>
        <a:p>
          <a:endParaRPr lang="en-US"/>
        </a:p>
      </dgm:t>
    </dgm:pt>
    <dgm:pt modelId="{77B295BE-9A49-4A4A-B1EE-031B61BCEAA1}" type="pres">
      <dgm:prSet presAssocID="{ED2B98F1-25A9-4E97-A5CD-154AD61C9DA3}" presName="node" presStyleLbl="node1" presStyleIdx="2" presStyleCnt="4">
        <dgm:presLayoutVars>
          <dgm:bulletEnabled val="1"/>
        </dgm:presLayoutVars>
      </dgm:prSet>
      <dgm:spPr/>
      <dgm:t>
        <a:bodyPr/>
        <a:lstStyle/>
        <a:p>
          <a:endParaRPr lang="en-US"/>
        </a:p>
      </dgm:t>
    </dgm:pt>
    <dgm:pt modelId="{0D29320F-E5D2-4935-947F-265A5AF523C3}" type="pres">
      <dgm:prSet presAssocID="{4D3E05B4-8E61-46C1-AC23-7946CACD7BAF}" presName="sibTrans" presStyleLbl="sibTrans2D1" presStyleIdx="2" presStyleCnt="3"/>
      <dgm:spPr/>
      <dgm:t>
        <a:bodyPr/>
        <a:lstStyle/>
        <a:p>
          <a:endParaRPr lang="en-US"/>
        </a:p>
      </dgm:t>
    </dgm:pt>
    <dgm:pt modelId="{3F1A52C0-AEC4-439D-A808-1D1B769884B6}" type="pres">
      <dgm:prSet presAssocID="{4D3E05B4-8E61-46C1-AC23-7946CACD7BAF}" presName="connectorText" presStyleLbl="sibTrans2D1" presStyleIdx="2" presStyleCnt="3"/>
      <dgm:spPr/>
      <dgm:t>
        <a:bodyPr/>
        <a:lstStyle/>
        <a:p>
          <a:endParaRPr lang="en-US"/>
        </a:p>
      </dgm:t>
    </dgm:pt>
    <dgm:pt modelId="{80F39192-9869-4F1A-ADA8-8F29006BFBC6}" type="pres">
      <dgm:prSet presAssocID="{57163A2E-2C23-4723-A9B9-1C3FDA06C556}" presName="node" presStyleLbl="node1" presStyleIdx="3" presStyleCnt="4">
        <dgm:presLayoutVars>
          <dgm:bulletEnabled val="1"/>
        </dgm:presLayoutVars>
      </dgm:prSet>
      <dgm:spPr/>
      <dgm:t>
        <a:bodyPr/>
        <a:lstStyle/>
        <a:p>
          <a:endParaRPr lang="en-US"/>
        </a:p>
      </dgm:t>
    </dgm:pt>
  </dgm:ptLst>
  <dgm:cxnLst>
    <dgm:cxn modelId="{5AA6E580-9EDC-4F55-A7CF-29912FB1D6CE}" type="presOf" srcId="{4D3E05B4-8E61-46C1-AC23-7946CACD7BAF}" destId="{3F1A52C0-AEC4-439D-A808-1D1B769884B6}" srcOrd="1" destOrd="0" presId="urn:microsoft.com/office/officeart/2005/8/layout/process1"/>
    <dgm:cxn modelId="{2FE31472-4C9D-4B48-9811-3202C6426B9D}" srcId="{398B44E5-7252-4973-9318-9ADFB960EBE7}" destId="{37809250-CFE2-494E-91F8-539F3B41FD01}" srcOrd="1" destOrd="0" parTransId="{63882938-9EA2-4626-9ABC-97C3141A88A5}" sibTransId="{3CCA5402-FF8F-491C-8984-95B7E8DF1A85}"/>
    <dgm:cxn modelId="{5C8393FE-6100-4452-93A9-727488C449BB}" srcId="{398B44E5-7252-4973-9318-9ADFB960EBE7}" destId="{57163A2E-2C23-4723-A9B9-1C3FDA06C556}" srcOrd="3" destOrd="0" parTransId="{0612720D-636E-4ED4-9FE8-316E203F4E11}" sibTransId="{DB1E56A5-A363-42F7-86F9-8D2CC466B360}"/>
    <dgm:cxn modelId="{7765E9AE-17B9-4763-B39B-3BFB66AF46AF}" type="presOf" srcId="{3CCA5402-FF8F-491C-8984-95B7E8DF1A85}" destId="{BF10D890-B648-4859-8ACE-D95B7D77E86C}" srcOrd="1" destOrd="0" presId="urn:microsoft.com/office/officeart/2005/8/layout/process1"/>
    <dgm:cxn modelId="{7016DA3D-C698-4E41-B9A8-D59763AF7A24}" type="presOf" srcId="{3CCA5402-FF8F-491C-8984-95B7E8DF1A85}" destId="{7294D5E5-2425-4CD2-A0FB-CBABAAF4DFBC}" srcOrd="0" destOrd="0" presId="urn:microsoft.com/office/officeart/2005/8/layout/process1"/>
    <dgm:cxn modelId="{3934D080-12EC-4D08-8E9B-57DF08D768C5}" type="presOf" srcId="{37809250-CFE2-494E-91F8-539F3B41FD01}" destId="{71FFEB79-6E89-4185-9E3C-B7119B0A643E}" srcOrd="0" destOrd="0" presId="urn:microsoft.com/office/officeart/2005/8/layout/process1"/>
    <dgm:cxn modelId="{2310DB4B-B9C8-40BB-915A-BB01AC2AF50C}" type="presOf" srcId="{ED2B98F1-25A9-4E97-A5CD-154AD61C9DA3}" destId="{77B295BE-9A49-4A4A-B1EE-031B61BCEAA1}" srcOrd="0" destOrd="0" presId="urn:microsoft.com/office/officeart/2005/8/layout/process1"/>
    <dgm:cxn modelId="{1BC9B05A-462D-41C5-A488-FF099A299571}" type="presOf" srcId="{398B44E5-7252-4973-9318-9ADFB960EBE7}" destId="{586120B8-8016-4985-AFB7-472FB3AD4903}" srcOrd="0" destOrd="0" presId="urn:microsoft.com/office/officeart/2005/8/layout/process1"/>
    <dgm:cxn modelId="{670F8415-1B60-499A-9CB9-9AAD83FFD87E}" type="presOf" srcId="{57163A2E-2C23-4723-A9B9-1C3FDA06C556}" destId="{80F39192-9869-4F1A-ADA8-8F29006BFBC6}" srcOrd="0" destOrd="0" presId="urn:microsoft.com/office/officeart/2005/8/layout/process1"/>
    <dgm:cxn modelId="{D5BF4243-6A25-4F5F-A351-8AE94676CB78}" type="presOf" srcId="{9227CCC3-E193-4983-A1DB-3AEA7973658F}" destId="{61207667-D374-430D-ABED-F149DAA2934C}" srcOrd="0" destOrd="0" presId="urn:microsoft.com/office/officeart/2005/8/layout/process1"/>
    <dgm:cxn modelId="{90DD4A0F-9033-45BA-A339-958D5941DD9C}" srcId="{398B44E5-7252-4973-9318-9ADFB960EBE7}" destId="{ED2B98F1-25A9-4E97-A5CD-154AD61C9DA3}" srcOrd="2" destOrd="0" parTransId="{368CBA10-9709-4D0F-AE96-F7488647B24B}" sibTransId="{4D3E05B4-8E61-46C1-AC23-7946CACD7BAF}"/>
    <dgm:cxn modelId="{88228328-BF28-4BE4-97C2-223202A5DD4E}" type="presOf" srcId="{9227CCC3-E193-4983-A1DB-3AEA7973658F}" destId="{A1C36878-4A73-4C76-AB67-48D60B7B45DE}" srcOrd="1" destOrd="0" presId="urn:microsoft.com/office/officeart/2005/8/layout/process1"/>
    <dgm:cxn modelId="{30E7771F-5281-4FF2-8FEB-5D7552397332}" srcId="{398B44E5-7252-4973-9318-9ADFB960EBE7}" destId="{F8AF06E4-D61E-4316-B38B-1FBF704A31A6}" srcOrd="0" destOrd="0" parTransId="{752B8A9D-E130-49BF-9131-E0701E7ED37D}" sibTransId="{9227CCC3-E193-4983-A1DB-3AEA7973658F}"/>
    <dgm:cxn modelId="{BCF878BD-2C42-4AE9-B4B8-483480B4923B}" type="presOf" srcId="{4D3E05B4-8E61-46C1-AC23-7946CACD7BAF}" destId="{0D29320F-E5D2-4935-947F-265A5AF523C3}" srcOrd="0" destOrd="0" presId="urn:microsoft.com/office/officeart/2005/8/layout/process1"/>
    <dgm:cxn modelId="{747DF995-21E0-42C7-B0C3-A78FBB6A7F95}" type="presOf" srcId="{F8AF06E4-D61E-4316-B38B-1FBF704A31A6}" destId="{C28D67C4-1D62-41D8-A89E-D494CF78D3D9}" srcOrd="0" destOrd="0" presId="urn:microsoft.com/office/officeart/2005/8/layout/process1"/>
    <dgm:cxn modelId="{98E1FFE0-EF82-4306-ACE3-A272117056D3}" type="presParOf" srcId="{586120B8-8016-4985-AFB7-472FB3AD4903}" destId="{C28D67C4-1D62-41D8-A89E-D494CF78D3D9}" srcOrd="0" destOrd="0" presId="urn:microsoft.com/office/officeart/2005/8/layout/process1"/>
    <dgm:cxn modelId="{A5159ADE-C363-4EC4-B220-82CDA662FA05}" type="presParOf" srcId="{586120B8-8016-4985-AFB7-472FB3AD4903}" destId="{61207667-D374-430D-ABED-F149DAA2934C}" srcOrd="1" destOrd="0" presId="urn:microsoft.com/office/officeart/2005/8/layout/process1"/>
    <dgm:cxn modelId="{AB2BC64A-FD79-4095-AB8B-45D283132EFD}" type="presParOf" srcId="{61207667-D374-430D-ABED-F149DAA2934C}" destId="{A1C36878-4A73-4C76-AB67-48D60B7B45DE}" srcOrd="0" destOrd="0" presId="urn:microsoft.com/office/officeart/2005/8/layout/process1"/>
    <dgm:cxn modelId="{46DC577C-24AD-4DEA-B0BE-3EA983B4AE68}" type="presParOf" srcId="{586120B8-8016-4985-AFB7-472FB3AD4903}" destId="{71FFEB79-6E89-4185-9E3C-B7119B0A643E}" srcOrd="2" destOrd="0" presId="urn:microsoft.com/office/officeart/2005/8/layout/process1"/>
    <dgm:cxn modelId="{DF74AA21-4796-4F72-8EC8-B7600EE37FE9}" type="presParOf" srcId="{586120B8-8016-4985-AFB7-472FB3AD4903}" destId="{7294D5E5-2425-4CD2-A0FB-CBABAAF4DFBC}" srcOrd="3" destOrd="0" presId="urn:microsoft.com/office/officeart/2005/8/layout/process1"/>
    <dgm:cxn modelId="{31CE1639-5227-4AA5-8421-1671C5C71CBF}" type="presParOf" srcId="{7294D5E5-2425-4CD2-A0FB-CBABAAF4DFBC}" destId="{BF10D890-B648-4859-8ACE-D95B7D77E86C}" srcOrd="0" destOrd="0" presId="urn:microsoft.com/office/officeart/2005/8/layout/process1"/>
    <dgm:cxn modelId="{571E33B9-2BA6-4508-BF8D-CC6057A60ED1}" type="presParOf" srcId="{586120B8-8016-4985-AFB7-472FB3AD4903}" destId="{77B295BE-9A49-4A4A-B1EE-031B61BCEAA1}" srcOrd="4" destOrd="0" presId="urn:microsoft.com/office/officeart/2005/8/layout/process1"/>
    <dgm:cxn modelId="{EF3D8C31-4606-4CCA-901C-4B1B76F2DC50}" type="presParOf" srcId="{586120B8-8016-4985-AFB7-472FB3AD4903}" destId="{0D29320F-E5D2-4935-947F-265A5AF523C3}" srcOrd="5" destOrd="0" presId="urn:microsoft.com/office/officeart/2005/8/layout/process1"/>
    <dgm:cxn modelId="{F53D483A-586B-4234-BA1C-2118E9AC874E}" type="presParOf" srcId="{0D29320F-E5D2-4935-947F-265A5AF523C3}" destId="{3F1A52C0-AEC4-439D-A808-1D1B769884B6}" srcOrd="0" destOrd="0" presId="urn:microsoft.com/office/officeart/2005/8/layout/process1"/>
    <dgm:cxn modelId="{E549B579-B452-4DA6-B5F8-2641872E1594}" type="presParOf" srcId="{586120B8-8016-4985-AFB7-472FB3AD4903}" destId="{80F39192-9869-4F1A-ADA8-8F29006BFBC6}"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FAEBD0-9FD7-47E0-ABA1-18668F6ABE36}">
      <dsp:nvSpPr>
        <dsp:cNvPr id="0" name=""/>
        <dsp:cNvSpPr/>
      </dsp:nvSpPr>
      <dsp:spPr>
        <a:xfrm>
          <a:off x="1105201" y="-28343"/>
          <a:ext cx="4836283" cy="4836283"/>
        </a:xfrm>
        <a:prstGeom prst="circularArrow">
          <a:avLst>
            <a:gd name="adj1" fmla="val 5544"/>
            <a:gd name="adj2" fmla="val 330680"/>
            <a:gd name="adj3" fmla="val 13790644"/>
            <a:gd name="adj4" fmla="val 17377013"/>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2E6222-25C1-4E90-8DBB-DB091CFB858D}">
      <dsp:nvSpPr>
        <dsp:cNvPr id="0" name=""/>
        <dsp:cNvSpPr/>
      </dsp:nvSpPr>
      <dsp:spPr>
        <a:xfrm>
          <a:off x="2398212" y="1151"/>
          <a:ext cx="2250260" cy="1125130"/>
        </a:xfrm>
        <a:prstGeom prst="roundRect">
          <a:avLst/>
        </a:prstGeom>
        <a:solidFill>
          <a:schemeClr val="tx1">
            <a:lumMod val="50000"/>
            <a:lumOff val="50000"/>
          </a:schemeClr>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Access the application from HCLW, complete and submit</a:t>
          </a:r>
        </a:p>
      </dsp:txBody>
      <dsp:txXfrm>
        <a:off x="2453136" y="56075"/>
        <a:ext cx="2140412" cy="1015282"/>
      </dsp:txXfrm>
    </dsp:sp>
    <dsp:sp modelId="{98F1AC0F-1E0E-49A7-93B5-B30B5985411B}">
      <dsp:nvSpPr>
        <dsp:cNvPr id="0" name=""/>
        <dsp:cNvSpPr/>
      </dsp:nvSpPr>
      <dsp:spPr>
        <a:xfrm>
          <a:off x="4668866" y="1410828"/>
          <a:ext cx="2250260" cy="1125130"/>
        </a:xfrm>
        <a:prstGeom prst="roundRect">
          <a:avLst/>
        </a:prstGeom>
        <a:solidFill>
          <a:schemeClr val="accent5"/>
        </a:solidFill>
        <a:ln w="1270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Evidence of delivery staff and assessor competence, subject to ongoing monitoring and compliance</a:t>
          </a:r>
        </a:p>
      </dsp:txBody>
      <dsp:txXfrm>
        <a:off x="4723790" y="1465752"/>
        <a:ext cx="2140412" cy="1015282"/>
      </dsp:txXfrm>
    </dsp:sp>
    <dsp:sp modelId="{ECE3EB82-BEC3-4B4A-90F4-D6FBAC7FCF14}">
      <dsp:nvSpPr>
        <dsp:cNvPr id="0" name=""/>
        <dsp:cNvSpPr/>
      </dsp:nvSpPr>
      <dsp:spPr>
        <a:xfrm>
          <a:off x="3866191" y="3335225"/>
          <a:ext cx="2250260" cy="1125130"/>
        </a:xfrm>
        <a:prstGeom prst="roundRect">
          <a:avLst/>
        </a:prstGeom>
        <a:solidFill>
          <a:schemeClr val="accent3"/>
        </a:solidFill>
        <a:ln w="12700"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Evidence of meeting expectations detailed in:</a:t>
          </a:r>
        </a:p>
        <a:p>
          <a:pPr lvl="0" algn="ctr" defTabSz="400050">
            <a:lnSpc>
              <a:spcPct val="90000"/>
            </a:lnSpc>
            <a:spcBef>
              <a:spcPct val="0"/>
            </a:spcBef>
            <a:spcAft>
              <a:spcPct val="35000"/>
            </a:spcAft>
          </a:pPr>
          <a:r>
            <a:rPr lang="en-US" sz="900" kern="1200" dirty="0"/>
            <a:t>Introduction to working with City &amp; Guilds and WJEC</a:t>
          </a:r>
        </a:p>
        <a:p>
          <a:pPr lvl="0" algn="ctr" defTabSz="400050">
            <a:lnSpc>
              <a:spcPct val="90000"/>
            </a:lnSpc>
            <a:spcBef>
              <a:spcPct val="0"/>
            </a:spcBef>
            <a:spcAft>
              <a:spcPct val="35000"/>
            </a:spcAft>
          </a:pPr>
          <a:r>
            <a:rPr lang="en-US" sz="900" kern="1200" dirty="0"/>
            <a:t>City &amp; Guilds Centre Manual</a:t>
          </a:r>
        </a:p>
        <a:p>
          <a:pPr lvl="0" algn="ctr" defTabSz="400050">
            <a:lnSpc>
              <a:spcPct val="90000"/>
            </a:lnSpc>
            <a:spcBef>
              <a:spcPct val="0"/>
            </a:spcBef>
            <a:spcAft>
              <a:spcPct val="35000"/>
            </a:spcAft>
          </a:pPr>
          <a:r>
            <a:rPr lang="en-US" sz="900" kern="1200" dirty="0"/>
            <a:t>Our Quality Assurance Requirements</a:t>
          </a:r>
        </a:p>
      </dsp:txBody>
      <dsp:txXfrm>
        <a:off x="3921115" y="3390149"/>
        <a:ext cx="2140412" cy="1015282"/>
      </dsp:txXfrm>
    </dsp:sp>
    <dsp:sp modelId="{5B5E4EB6-EBBB-4418-92FB-72C1F5903377}">
      <dsp:nvSpPr>
        <dsp:cNvPr id="0" name=""/>
        <dsp:cNvSpPr/>
      </dsp:nvSpPr>
      <dsp:spPr>
        <a:xfrm>
          <a:off x="822523" y="3324327"/>
          <a:ext cx="2250260" cy="1125130"/>
        </a:xfrm>
        <a:prstGeom prst="roundRect">
          <a:avLst/>
        </a:prstGeom>
        <a:solidFill>
          <a:schemeClr val="accent2"/>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err="1"/>
            <a:t>Centres</a:t>
          </a:r>
          <a:r>
            <a:rPr lang="en-US" sz="900" kern="1200" dirty="0"/>
            <a:t> are not considered approved until this is confirmed by us in writing </a:t>
          </a:r>
        </a:p>
      </dsp:txBody>
      <dsp:txXfrm>
        <a:off x="877447" y="3379251"/>
        <a:ext cx="2140412" cy="1015282"/>
      </dsp:txXfrm>
    </dsp:sp>
    <dsp:sp modelId="{43F49DD9-4D65-42B8-B86C-FA32DC0B1D33}">
      <dsp:nvSpPr>
        <dsp:cNvPr id="0" name=""/>
        <dsp:cNvSpPr/>
      </dsp:nvSpPr>
      <dsp:spPr>
        <a:xfrm>
          <a:off x="59883" y="1487469"/>
          <a:ext cx="2250260" cy="11251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t>4 possible outcomes to the approval process </a:t>
          </a:r>
        </a:p>
      </dsp:txBody>
      <dsp:txXfrm>
        <a:off x="114807" y="1542393"/>
        <a:ext cx="2140412" cy="10152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F5873F-48AA-4A60-BA59-0057DEFE3D98}">
      <dsp:nvSpPr>
        <dsp:cNvPr id="0" name=""/>
        <dsp:cNvSpPr/>
      </dsp:nvSpPr>
      <dsp:spPr>
        <a:xfrm>
          <a:off x="2303419" y="0"/>
          <a:ext cx="6366238" cy="1282670"/>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000" tIns="72000" rIns="72000" bIns="72000" numCol="1" spcCol="1270" anchor="t" anchorCtr="0">
          <a:noAutofit/>
        </a:bodyPr>
        <a:lstStyle/>
        <a:p>
          <a:pPr marL="57150" marR="0" lvl="0" indent="0" algn="l" defTabSz="914400" eaLnBrk="1" fontAlgn="auto" latinLnBrk="0" hangingPunct="1">
            <a:lnSpc>
              <a:spcPct val="100000"/>
            </a:lnSpc>
            <a:spcBef>
              <a:spcPct val="0"/>
            </a:spcBef>
            <a:spcAft>
              <a:spcPts val="0"/>
            </a:spcAft>
            <a:buClrTx/>
            <a:buSzTx/>
            <a:buFontTx/>
            <a:buChar char="••"/>
            <a:tabLst/>
            <a:defRPr/>
          </a:pPr>
          <a:r>
            <a:rPr lang="en-US" sz="1400" b="1" kern="1200" dirty="0" smtClean="0">
              <a:latin typeface="Lato"/>
            </a:rPr>
            <a:t>Children’s Care, Play, Learning and Development</a:t>
          </a:r>
          <a:r>
            <a:rPr lang="en-US" sz="1400" kern="1200" dirty="0" smtClean="0">
              <a:latin typeface="Lato"/>
            </a:rPr>
            <a:t>: primarily for those working in regulated childcare settings with families and children under the age of 8 and NHS children’s services for those working with families and children 0-19.</a:t>
          </a:r>
        </a:p>
        <a:p>
          <a:pPr marL="114300" lvl="1" indent="-114300" algn="l" defTabSz="533400">
            <a:lnSpc>
              <a:spcPct val="90000"/>
            </a:lnSpc>
            <a:spcBef>
              <a:spcPct val="0"/>
            </a:spcBef>
            <a:spcAft>
              <a:spcPct val="15000"/>
            </a:spcAft>
            <a:buChar char="••"/>
          </a:pPr>
          <a:endParaRPr lang="en-US" sz="1200" kern="1200" dirty="0"/>
        </a:p>
        <a:p>
          <a:pPr marL="57150" lvl="1" indent="0" algn="l" defTabSz="444500">
            <a:lnSpc>
              <a:spcPct val="90000"/>
            </a:lnSpc>
            <a:spcBef>
              <a:spcPct val="0"/>
            </a:spcBef>
            <a:spcAft>
              <a:spcPct val="15000"/>
            </a:spcAft>
            <a:buChar char="••"/>
          </a:pPr>
          <a:endParaRPr lang="en-US" sz="1000" kern="1200" dirty="0"/>
        </a:p>
        <a:p>
          <a:pPr marL="57150" lvl="1" indent="0" algn="l" defTabSz="444500">
            <a:lnSpc>
              <a:spcPct val="90000"/>
            </a:lnSpc>
            <a:spcBef>
              <a:spcPct val="0"/>
            </a:spcBef>
            <a:spcAft>
              <a:spcPct val="15000"/>
            </a:spcAft>
            <a:buChar char="••"/>
          </a:pPr>
          <a:endParaRPr lang="en-US" sz="1000" kern="1200" dirty="0"/>
        </a:p>
        <a:p>
          <a:pPr marL="57150" lvl="1" indent="0" algn="l" defTabSz="444500">
            <a:lnSpc>
              <a:spcPct val="90000"/>
            </a:lnSpc>
            <a:spcBef>
              <a:spcPct val="0"/>
            </a:spcBef>
            <a:spcAft>
              <a:spcPct val="15000"/>
            </a:spcAft>
            <a:buChar char="••"/>
          </a:pPr>
          <a:endParaRPr lang="en-US" sz="1000" kern="1200" dirty="0"/>
        </a:p>
      </dsp:txBody>
      <dsp:txXfrm>
        <a:off x="2303419" y="160334"/>
        <a:ext cx="5885237" cy="962002"/>
      </dsp:txXfrm>
    </dsp:sp>
    <dsp:sp modelId="{2014F11B-6898-41C0-86EE-A8F1A8F5A94F}">
      <dsp:nvSpPr>
        <dsp:cNvPr id="0" name=""/>
        <dsp:cNvSpPr/>
      </dsp:nvSpPr>
      <dsp:spPr>
        <a:xfrm>
          <a:off x="3992" y="47378"/>
          <a:ext cx="2339846" cy="121157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b="1" kern="1200" dirty="0"/>
            <a:t>Who is </a:t>
          </a:r>
          <a:r>
            <a:rPr lang="en-US" sz="1800" b="1" kern="1200" dirty="0" smtClean="0"/>
            <a:t>this qualification </a:t>
          </a:r>
          <a:r>
            <a:rPr lang="en-US" sz="1800" b="1" kern="1200" dirty="0"/>
            <a:t>for?</a:t>
          </a:r>
          <a:endParaRPr lang="en-GB" sz="1800" b="1" kern="1200" dirty="0"/>
        </a:p>
      </dsp:txBody>
      <dsp:txXfrm>
        <a:off x="63136" y="106522"/>
        <a:ext cx="2221558" cy="1093287"/>
      </dsp:txXfrm>
    </dsp:sp>
    <dsp:sp modelId="{33225B81-92CA-435B-98F7-165082DF7E56}">
      <dsp:nvSpPr>
        <dsp:cNvPr id="0" name=""/>
        <dsp:cNvSpPr/>
      </dsp:nvSpPr>
      <dsp:spPr>
        <a:xfrm>
          <a:off x="2266812" y="1431415"/>
          <a:ext cx="6447257" cy="1029499"/>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000" tIns="72000" rIns="72000" bIns="72000" numCol="1" spcCol="1270" anchor="ctr" anchorCtr="0">
          <a:noAutofit/>
        </a:bodyPr>
        <a:lstStyle/>
        <a:p>
          <a:pPr marL="0" lvl="1" indent="0" algn="l" defTabSz="711200">
            <a:lnSpc>
              <a:spcPct val="100000"/>
            </a:lnSpc>
            <a:spcBef>
              <a:spcPct val="0"/>
            </a:spcBef>
            <a:spcAft>
              <a:spcPct val="15000"/>
            </a:spcAft>
            <a:buChar char="••"/>
            <a:tabLst/>
          </a:pPr>
          <a:r>
            <a:rPr lang="en-GB" sz="1600" kern="1200" dirty="0" smtClean="0">
              <a:effectLst/>
              <a:latin typeface="Lato"/>
              <a:ea typeface="Times New Roman" panose="02020603050405020304" pitchFamily="18" charset="0"/>
              <a:cs typeface="Times New Roman" panose="02020603050405020304" pitchFamily="18" charset="0"/>
            </a:rPr>
            <a:t>This qualification will allow learners to develop the knowledge and skills required for professional practice within childcare or health settings.</a:t>
          </a:r>
          <a:endParaRPr lang="en-GB" sz="1400" kern="1200" dirty="0">
            <a:latin typeface="+mj-lt"/>
          </a:endParaRPr>
        </a:p>
      </dsp:txBody>
      <dsp:txXfrm>
        <a:off x="2266812" y="1560102"/>
        <a:ext cx="6061195" cy="772125"/>
      </dsp:txXfrm>
    </dsp:sp>
    <dsp:sp modelId="{87E6385F-2B47-4CD7-A611-04D22867863E}">
      <dsp:nvSpPr>
        <dsp:cNvPr id="0" name=""/>
        <dsp:cNvSpPr/>
      </dsp:nvSpPr>
      <dsp:spPr>
        <a:xfrm>
          <a:off x="0" y="1354159"/>
          <a:ext cx="2264444" cy="115132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algn="ctr">
            <a:spcBef>
              <a:spcPct val="0"/>
            </a:spcBef>
          </a:pPr>
          <a:endParaRPr lang="en-US" sz="1800" b="1" kern="1200" dirty="0" smtClean="0">
            <a:latin typeface="Arial" panose="020B0604020202020204"/>
            <a:ea typeface="+mn-ea"/>
            <a:cs typeface="+mn-cs"/>
          </a:endParaRPr>
        </a:p>
        <a:p>
          <a:pPr algn="ctr">
            <a:spcBef>
              <a:spcPct val="0"/>
            </a:spcBef>
          </a:pPr>
          <a:r>
            <a:rPr lang="en-US" sz="1800" b="1" kern="1200" dirty="0" smtClean="0">
              <a:latin typeface="Arial" panose="020B0604020202020204"/>
              <a:ea typeface="+mn-ea"/>
              <a:cs typeface="+mn-cs"/>
            </a:rPr>
            <a:t>What does </a:t>
          </a:r>
          <a:r>
            <a:rPr lang="en-US" sz="1800" b="1" kern="1200" dirty="0">
              <a:latin typeface="Arial" panose="020B0604020202020204"/>
              <a:ea typeface="+mn-ea"/>
              <a:cs typeface="+mn-cs"/>
            </a:rPr>
            <a:t>the </a:t>
          </a:r>
          <a:r>
            <a:rPr lang="en-US" sz="1800" b="1" kern="1200" dirty="0" smtClean="0">
              <a:latin typeface="Arial" panose="020B0604020202020204"/>
              <a:ea typeface="+mn-ea"/>
              <a:cs typeface="+mn-cs"/>
            </a:rPr>
            <a:t>qualification </a:t>
          </a:r>
          <a:r>
            <a:rPr lang="en-US" sz="1800" b="1" kern="1200" dirty="0">
              <a:latin typeface="Arial" panose="020B0604020202020204"/>
              <a:ea typeface="+mn-ea"/>
              <a:cs typeface="+mn-cs"/>
            </a:rPr>
            <a:t>cover?</a:t>
          </a:r>
        </a:p>
        <a:p>
          <a:pPr marL="0" lvl="0" indent="0" algn="r" defTabSz="800100">
            <a:lnSpc>
              <a:spcPct val="90000"/>
            </a:lnSpc>
            <a:spcBef>
              <a:spcPct val="0"/>
            </a:spcBef>
            <a:spcAft>
              <a:spcPct val="35000"/>
            </a:spcAft>
            <a:buNone/>
          </a:pPr>
          <a:endParaRPr lang="en-US" sz="2800" b="1" kern="1200" dirty="0">
            <a:latin typeface="Arial" panose="020B0604020202020204"/>
            <a:ea typeface="+mn-ea"/>
            <a:cs typeface="+mn-cs"/>
          </a:endParaRPr>
        </a:p>
      </dsp:txBody>
      <dsp:txXfrm>
        <a:off x="56203" y="1410362"/>
        <a:ext cx="2152038" cy="1038917"/>
      </dsp:txXfrm>
    </dsp:sp>
    <dsp:sp modelId="{82EA6EDC-2E2F-47F4-BF6C-87B36A2A9C77}">
      <dsp:nvSpPr>
        <dsp:cNvPr id="0" name=""/>
        <dsp:cNvSpPr/>
      </dsp:nvSpPr>
      <dsp:spPr>
        <a:xfrm>
          <a:off x="2272302" y="2701394"/>
          <a:ext cx="6441767" cy="1053537"/>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000" tIns="72000" rIns="72000" bIns="72000" numCol="1" spcCol="1270" anchor="ctr" anchorCtr="0">
          <a:noAutofit/>
        </a:bodyPr>
        <a:lstStyle/>
        <a:p>
          <a:pPr marL="0" lvl="1" indent="0" algn="l" defTabSz="711200">
            <a:lnSpc>
              <a:spcPct val="100000"/>
            </a:lnSpc>
            <a:spcBef>
              <a:spcPct val="0"/>
            </a:spcBef>
            <a:spcAft>
              <a:spcPct val="15000"/>
            </a:spcAft>
            <a:buChar char="••"/>
            <a:tabLst/>
          </a:pPr>
          <a:r>
            <a:rPr lang="en-GB" sz="1600" kern="1200" dirty="0" smtClean="0">
              <a:latin typeface="Lato"/>
            </a:rPr>
            <a:t> </a:t>
          </a:r>
          <a:r>
            <a:rPr lang="en-GB" sz="1600" kern="1200" dirty="0" smtClean="0">
              <a:effectLst/>
              <a:latin typeface="Lato"/>
              <a:ea typeface="Times New Roman" panose="02020603050405020304" pitchFamily="18" charset="0"/>
              <a:cs typeface="Times New Roman" panose="02020603050405020304" pitchFamily="18" charset="0"/>
            </a:rPr>
            <a:t>The qualification allows learners to progress within employment or further study at a higher level</a:t>
          </a:r>
          <a:endParaRPr lang="en-GB" sz="1400" kern="1200" dirty="0">
            <a:latin typeface="Lato"/>
          </a:endParaRPr>
        </a:p>
      </dsp:txBody>
      <dsp:txXfrm>
        <a:off x="2272302" y="2833086"/>
        <a:ext cx="6046691" cy="790153"/>
      </dsp:txXfrm>
    </dsp:sp>
    <dsp:sp modelId="{5ECF4CF7-45BF-4377-B7FB-5B30EA6E644F}">
      <dsp:nvSpPr>
        <dsp:cNvPr id="0" name=""/>
        <dsp:cNvSpPr/>
      </dsp:nvSpPr>
      <dsp:spPr>
        <a:xfrm>
          <a:off x="0" y="2620352"/>
          <a:ext cx="2263234" cy="11671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algn="ctr">
            <a:spcBef>
              <a:spcPct val="0"/>
            </a:spcBef>
          </a:pPr>
          <a:endParaRPr lang="en-US" sz="2400" b="1" kern="1200" dirty="0">
            <a:latin typeface="Arial" panose="020B0604020202020204"/>
            <a:ea typeface="+mn-ea"/>
            <a:cs typeface="+mn-cs"/>
          </a:endParaRPr>
        </a:p>
        <a:p>
          <a:pPr algn="ctr">
            <a:spcBef>
              <a:spcPct val="0"/>
            </a:spcBef>
          </a:pPr>
          <a:r>
            <a:rPr lang="en-US" sz="1800" b="1" kern="1200" dirty="0">
              <a:latin typeface="Arial" panose="020B0604020202020204"/>
              <a:ea typeface="+mn-ea"/>
              <a:cs typeface="+mn-cs"/>
            </a:rPr>
            <a:t>What progression opportunities are there? </a:t>
          </a:r>
        </a:p>
        <a:p>
          <a:pPr marL="0" lvl="0" indent="0" algn="l" defTabSz="800100">
            <a:lnSpc>
              <a:spcPct val="90000"/>
            </a:lnSpc>
            <a:spcBef>
              <a:spcPct val="0"/>
            </a:spcBef>
            <a:spcAft>
              <a:spcPct val="35000"/>
            </a:spcAft>
            <a:buNone/>
          </a:pPr>
          <a:endParaRPr lang="en-GB" sz="2800" b="1" kern="1200" dirty="0">
            <a:latin typeface="Arial" panose="020B0604020202020204"/>
            <a:ea typeface="+mn-ea"/>
            <a:cs typeface="+mn-cs"/>
          </a:endParaRPr>
        </a:p>
      </dsp:txBody>
      <dsp:txXfrm>
        <a:off x="56974" y="2677326"/>
        <a:ext cx="2149286" cy="1053162"/>
      </dsp:txXfrm>
    </dsp:sp>
    <dsp:sp modelId="{37E9778C-0629-45DF-85E6-4E36175F914E}">
      <dsp:nvSpPr>
        <dsp:cNvPr id="0" name=""/>
        <dsp:cNvSpPr/>
      </dsp:nvSpPr>
      <dsp:spPr>
        <a:xfrm>
          <a:off x="2164217" y="3880136"/>
          <a:ext cx="6549852" cy="1535550"/>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000" tIns="72000" rIns="72000" bIns="7200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r>
            <a:rPr lang="en-GB" sz="1400" kern="1200" dirty="0" smtClean="0">
              <a:effectLst/>
              <a:latin typeface="Lato"/>
              <a:ea typeface="Times New Roman" panose="02020603050405020304" pitchFamily="18" charset="0"/>
              <a:cs typeface="Segoe UI" panose="020B0502040204020203" pitchFamily="34" charset="0"/>
            </a:rPr>
            <a:t> The unit content of these qualifications has been developed and is owned by Social Care Wales and Health, Education and Improvement Wales</a:t>
          </a:r>
          <a:endParaRPr lang="en-GB" sz="1400" kern="1200" dirty="0">
            <a:latin typeface="+mj-lt"/>
          </a:endParaRPr>
        </a:p>
        <a:p>
          <a:pPr marL="114300" lvl="1" indent="-114300" algn="l" defTabSz="622300">
            <a:lnSpc>
              <a:spcPct val="90000"/>
            </a:lnSpc>
            <a:spcBef>
              <a:spcPct val="0"/>
            </a:spcBef>
            <a:spcAft>
              <a:spcPct val="15000"/>
            </a:spcAft>
            <a:buChar char="••"/>
          </a:pPr>
          <a:r>
            <a:rPr lang="en-GB" sz="1400" kern="1200" dirty="0" smtClean="0">
              <a:effectLst/>
              <a:latin typeface="Lato"/>
              <a:ea typeface="Times New Roman" panose="02020603050405020304" pitchFamily="18" charset="0"/>
              <a:cs typeface="Segoe UI" panose="020B0502040204020203" pitchFamily="34" charset="0"/>
            </a:rPr>
            <a:t>The content has been developed in conjunction with the consortium, as well as stakeholders, tutors, teachers and workplace assessors from across the </a:t>
          </a:r>
          <a:r>
            <a:rPr lang="en-GB" sz="1400" kern="1200" dirty="0" smtClean="0">
              <a:effectLst/>
              <a:latin typeface="Lato"/>
              <a:ea typeface="Times New Roman" panose="02020603050405020304" pitchFamily="18" charset="0"/>
              <a:cs typeface="Cambria" panose="02040503050406030204" pitchFamily="18" charset="0"/>
            </a:rPr>
            <a:t>health and social care sector</a:t>
          </a:r>
          <a:endParaRPr lang="en-US" sz="1400" kern="1200" dirty="0">
            <a:latin typeface="Lato"/>
          </a:endParaRPr>
        </a:p>
      </dsp:txBody>
      <dsp:txXfrm>
        <a:off x="2164217" y="4072080"/>
        <a:ext cx="5974021" cy="1151662"/>
      </dsp:txXfrm>
    </dsp:sp>
    <dsp:sp modelId="{A61DB437-3FC0-46AD-AE4A-CCA1CFA1AA07}">
      <dsp:nvSpPr>
        <dsp:cNvPr id="0" name=""/>
        <dsp:cNvSpPr/>
      </dsp:nvSpPr>
      <dsp:spPr>
        <a:xfrm>
          <a:off x="1843" y="4065622"/>
          <a:ext cx="2157470" cy="12019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Arial" panose="020B0604020202020204"/>
              <a:ea typeface="+mn-ea"/>
              <a:cs typeface="+mn-cs"/>
            </a:rPr>
            <a:t>Who did we develop the </a:t>
          </a:r>
          <a:r>
            <a:rPr lang="en-GB" sz="1800" b="1" kern="1200" dirty="0" smtClean="0">
              <a:latin typeface="Arial" panose="020B0604020202020204"/>
              <a:ea typeface="+mn-ea"/>
              <a:cs typeface="+mn-cs"/>
            </a:rPr>
            <a:t>qualification </a:t>
          </a:r>
          <a:r>
            <a:rPr lang="en-GB" sz="1800" b="1" kern="1200" dirty="0">
              <a:latin typeface="Arial" panose="020B0604020202020204"/>
              <a:ea typeface="+mn-ea"/>
              <a:cs typeface="+mn-cs"/>
            </a:rPr>
            <a:t>with? </a:t>
          </a:r>
        </a:p>
      </dsp:txBody>
      <dsp:txXfrm>
        <a:off x="60519" y="4124298"/>
        <a:ext cx="2040118" cy="10846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DC0B49-C6DA-468F-9E35-B4427531ECD5}">
      <dsp:nvSpPr>
        <dsp:cNvPr id="0" name=""/>
        <dsp:cNvSpPr/>
      </dsp:nvSpPr>
      <dsp:spPr>
        <a:xfrm>
          <a:off x="1752617" y="0"/>
          <a:ext cx="1415982" cy="1391978"/>
        </a:xfrm>
        <a:prstGeom prst="ellipse">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smtClean="0"/>
            <a:t>Unit 405: Leading child-</a:t>
          </a:r>
          <a:r>
            <a:rPr lang="en-US" sz="1000" b="1" kern="1200" dirty="0" err="1" smtClean="0"/>
            <a:t>centred</a:t>
          </a:r>
          <a:r>
            <a:rPr lang="en-US" sz="1000" b="1" kern="1200" dirty="0" smtClean="0"/>
            <a:t> practice </a:t>
          </a:r>
        </a:p>
        <a:p>
          <a:pPr lvl="0" algn="ctr" defTabSz="444500">
            <a:lnSpc>
              <a:spcPct val="90000"/>
            </a:lnSpc>
            <a:spcBef>
              <a:spcPct val="0"/>
            </a:spcBef>
            <a:spcAft>
              <a:spcPct val="35000"/>
            </a:spcAft>
          </a:pPr>
          <a:r>
            <a:rPr lang="en-US" sz="1000" b="1" kern="1200" dirty="0" smtClean="0"/>
            <a:t>115 GLH; </a:t>
          </a:r>
        </a:p>
        <a:p>
          <a:pPr lvl="0" algn="ctr" defTabSz="444500">
            <a:lnSpc>
              <a:spcPct val="90000"/>
            </a:lnSpc>
            <a:spcBef>
              <a:spcPct val="0"/>
            </a:spcBef>
            <a:spcAft>
              <a:spcPct val="35000"/>
            </a:spcAft>
          </a:pPr>
          <a:r>
            <a:rPr lang="en-US" sz="1000" b="1" kern="1200" dirty="0" smtClean="0"/>
            <a:t>22 credits </a:t>
          </a:r>
          <a:endParaRPr lang="en-US" sz="1000" b="1" kern="1200" dirty="0"/>
        </a:p>
      </dsp:txBody>
      <dsp:txXfrm>
        <a:off x="1959983" y="203850"/>
        <a:ext cx="1001250" cy="984278"/>
      </dsp:txXfrm>
    </dsp:sp>
    <dsp:sp modelId="{ABDE6D3A-3B14-4B94-920A-E925E1101103}">
      <dsp:nvSpPr>
        <dsp:cNvPr id="0" name=""/>
        <dsp:cNvSpPr/>
      </dsp:nvSpPr>
      <dsp:spPr>
        <a:xfrm>
          <a:off x="2215417" y="1463517"/>
          <a:ext cx="504418" cy="504418"/>
        </a:xfrm>
        <a:prstGeom prst="mathPlus">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a:off x="2282278" y="1656406"/>
        <a:ext cx="370696" cy="118640"/>
      </dsp:txXfrm>
    </dsp:sp>
    <dsp:sp modelId="{F4E273FB-EE24-4B11-A04E-849D2BC004F0}">
      <dsp:nvSpPr>
        <dsp:cNvPr id="0" name=""/>
        <dsp:cNvSpPr/>
      </dsp:nvSpPr>
      <dsp:spPr>
        <a:xfrm>
          <a:off x="1759566" y="1996841"/>
          <a:ext cx="1430540" cy="1266822"/>
        </a:xfrm>
        <a:prstGeom prst="ellipse">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smtClean="0"/>
            <a:t>Unit 415 Study Skills </a:t>
          </a:r>
        </a:p>
        <a:p>
          <a:pPr lvl="0" algn="ctr" defTabSz="444500">
            <a:lnSpc>
              <a:spcPct val="90000"/>
            </a:lnSpc>
            <a:spcBef>
              <a:spcPct val="0"/>
            </a:spcBef>
            <a:spcAft>
              <a:spcPct val="35000"/>
            </a:spcAft>
          </a:pPr>
          <a:r>
            <a:rPr lang="en-US" sz="1000" b="1" kern="1200" dirty="0" smtClean="0"/>
            <a:t>30 GLH; </a:t>
          </a:r>
        </a:p>
        <a:p>
          <a:pPr lvl="0" algn="ctr" defTabSz="444500">
            <a:lnSpc>
              <a:spcPct val="90000"/>
            </a:lnSpc>
            <a:spcBef>
              <a:spcPct val="0"/>
            </a:spcBef>
            <a:spcAft>
              <a:spcPct val="35000"/>
            </a:spcAft>
          </a:pPr>
          <a:r>
            <a:rPr lang="en-US" sz="1000" b="1" kern="1200" dirty="0" smtClean="0"/>
            <a:t>8 credits</a:t>
          </a:r>
          <a:endParaRPr lang="en-US" sz="1000" b="1" kern="1200" dirty="0"/>
        </a:p>
      </dsp:txBody>
      <dsp:txXfrm>
        <a:off x="1969064" y="2182363"/>
        <a:ext cx="1011544" cy="895778"/>
      </dsp:txXfrm>
    </dsp:sp>
    <dsp:sp modelId="{A85E4DE0-D07D-4302-9583-86CFE7186547}">
      <dsp:nvSpPr>
        <dsp:cNvPr id="0" name=""/>
        <dsp:cNvSpPr/>
      </dsp:nvSpPr>
      <dsp:spPr>
        <a:xfrm>
          <a:off x="2215417" y="3375995"/>
          <a:ext cx="504418" cy="504418"/>
        </a:xfrm>
        <a:prstGeom prst="mathPlus">
          <a:avLst/>
        </a:prstGeom>
        <a:solidFill>
          <a:srgbClr val="CBD6EB"/>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a:off x="2282278" y="3568884"/>
        <a:ext cx="370696" cy="118640"/>
      </dsp:txXfrm>
    </dsp:sp>
    <dsp:sp modelId="{358FFD72-B332-4B59-A102-053A31CD05BB}">
      <dsp:nvSpPr>
        <dsp:cNvPr id="0" name=""/>
        <dsp:cNvSpPr/>
      </dsp:nvSpPr>
      <dsp:spPr>
        <a:xfrm>
          <a:off x="1889184" y="3951033"/>
          <a:ext cx="1156884" cy="1157076"/>
        </a:xfrm>
        <a:prstGeom prst="ellipse">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smtClean="0"/>
            <a:t>3</a:t>
          </a:r>
          <a:r>
            <a:rPr lang="en-US" sz="1000" b="1" kern="1200" baseline="30000" dirty="0" smtClean="0"/>
            <a:t>rd</a:t>
          </a:r>
          <a:r>
            <a:rPr lang="en-US" sz="1000" b="1" kern="1200" dirty="0" smtClean="0"/>
            <a:t> unit </a:t>
          </a:r>
          <a:endParaRPr lang="en-US" sz="1000" b="1" kern="1200" dirty="0"/>
        </a:p>
      </dsp:txBody>
      <dsp:txXfrm>
        <a:off x="2058606" y="4120483"/>
        <a:ext cx="818040" cy="818176"/>
      </dsp:txXfrm>
    </dsp:sp>
    <dsp:sp modelId="{4736D920-0881-4F23-A47F-CDD4FAEDFA36}">
      <dsp:nvSpPr>
        <dsp:cNvPr id="0" name=""/>
        <dsp:cNvSpPr/>
      </dsp:nvSpPr>
      <dsp:spPr>
        <a:xfrm rot="652">
          <a:off x="3318757" y="2392479"/>
          <a:ext cx="272739" cy="323523"/>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318757" y="2457176"/>
        <a:ext cx="190917" cy="194113"/>
      </dsp:txXfrm>
    </dsp:sp>
    <dsp:sp modelId="{8947BBF2-0ABE-40EB-90D8-B8B8643D3770}">
      <dsp:nvSpPr>
        <dsp:cNvPr id="0" name=""/>
        <dsp:cNvSpPr/>
      </dsp:nvSpPr>
      <dsp:spPr>
        <a:xfrm>
          <a:off x="3704709" y="1522786"/>
          <a:ext cx="2380648" cy="2063456"/>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Level 4 in Professional Practice in </a:t>
          </a:r>
          <a:r>
            <a:rPr lang="en-US" sz="1600" b="1" kern="1200" dirty="0" smtClean="0"/>
            <a:t>Children’s Care, Play, Learning and Development </a:t>
          </a:r>
          <a:endParaRPr lang="en-US" sz="1600" b="1" kern="1200" dirty="0"/>
        </a:p>
      </dsp:txBody>
      <dsp:txXfrm>
        <a:off x="4053347" y="1824972"/>
        <a:ext cx="1683372" cy="14590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F00AD7-99B1-47BC-A790-08BDD7C8E084}">
      <dsp:nvSpPr>
        <dsp:cNvPr id="0" name=""/>
        <dsp:cNvSpPr/>
      </dsp:nvSpPr>
      <dsp:spPr>
        <a:xfrm>
          <a:off x="3298031" y="2148196"/>
          <a:ext cx="1531937" cy="1531937"/>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kern="1200" dirty="0" smtClean="0"/>
            <a:t>Portfolio </a:t>
          </a:r>
          <a:endParaRPr lang="en-US" sz="2100" kern="1200" dirty="0"/>
        </a:p>
      </dsp:txBody>
      <dsp:txXfrm>
        <a:off x="3522378" y="2372543"/>
        <a:ext cx="1083243" cy="1083243"/>
      </dsp:txXfrm>
    </dsp:sp>
    <dsp:sp modelId="{0CF1C1A8-6DCB-498C-B001-7610EA0336C2}">
      <dsp:nvSpPr>
        <dsp:cNvPr id="0" name=""/>
        <dsp:cNvSpPr/>
      </dsp:nvSpPr>
      <dsp:spPr>
        <a:xfrm rot="16200000">
          <a:off x="3901531" y="1590418"/>
          <a:ext cx="324937" cy="520858"/>
        </a:xfrm>
        <a:prstGeom prst="rightArrow">
          <a:avLst>
            <a:gd name="adj1" fmla="val 60000"/>
            <a:gd name="adj2" fmla="val 5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3950272" y="1743331"/>
        <a:ext cx="227456" cy="312514"/>
      </dsp:txXfrm>
    </dsp:sp>
    <dsp:sp modelId="{39E90BFA-FCD6-4527-ABD1-EAA0F2E61FCC}">
      <dsp:nvSpPr>
        <dsp:cNvPr id="0" name=""/>
        <dsp:cNvSpPr/>
      </dsp:nvSpPr>
      <dsp:spPr>
        <a:xfrm>
          <a:off x="3298031" y="3169"/>
          <a:ext cx="1531937" cy="1531937"/>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Work Products</a:t>
          </a:r>
          <a:endParaRPr lang="en-US" sz="1600" kern="1200" dirty="0"/>
        </a:p>
      </dsp:txBody>
      <dsp:txXfrm>
        <a:off x="3522378" y="227516"/>
        <a:ext cx="1083243" cy="1083243"/>
      </dsp:txXfrm>
    </dsp:sp>
    <dsp:sp modelId="{36F73A80-B756-4B1B-A78C-75A9EA8F0D42}">
      <dsp:nvSpPr>
        <dsp:cNvPr id="0" name=""/>
        <dsp:cNvSpPr/>
      </dsp:nvSpPr>
      <dsp:spPr>
        <a:xfrm rot="20520000">
          <a:off x="4912806" y="2325152"/>
          <a:ext cx="324937" cy="520858"/>
        </a:xfrm>
        <a:prstGeom prst="rightArrow">
          <a:avLst>
            <a:gd name="adj1" fmla="val 60000"/>
            <a:gd name="adj2" fmla="val 5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4915192" y="2444386"/>
        <a:ext cx="227456" cy="312514"/>
      </dsp:txXfrm>
    </dsp:sp>
    <dsp:sp modelId="{026E6978-E35C-491B-98F2-9BD8BF4540FA}">
      <dsp:nvSpPr>
        <dsp:cNvPr id="0" name=""/>
        <dsp:cNvSpPr/>
      </dsp:nvSpPr>
      <dsp:spPr>
        <a:xfrm>
          <a:off x="5338073" y="1485346"/>
          <a:ext cx="1531937" cy="1531937"/>
        </a:xfrm>
        <a:prstGeom prst="ellips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Reflections</a:t>
          </a:r>
          <a:endParaRPr lang="en-US" sz="1600" kern="1200" dirty="0"/>
        </a:p>
      </dsp:txBody>
      <dsp:txXfrm>
        <a:off x="5562420" y="1709693"/>
        <a:ext cx="1083243" cy="1083243"/>
      </dsp:txXfrm>
    </dsp:sp>
    <dsp:sp modelId="{4599F43C-BF00-4272-9F0C-FAEB6742F871}">
      <dsp:nvSpPr>
        <dsp:cNvPr id="0" name=""/>
        <dsp:cNvSpPr/>
      </dsp:nvSpPr>
      <dsp:spPr>
        <a:xfrm rot="3240000">
          <a:off x="4526533" y="3513977"/>
          <a:ext cx="324937" cy="520858"/>
        </a:xfrm>
        <a:prstGeom prst="rightArrow">
          <a:avLst>
            <a:gd name="adj1" fmla="val 60000"/>
            <a:gd name="adj2" fmla="val 5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4546625" y="3578717"/>
        <a:ext cx="227456" cy="312514"/>
      </dsp:txXfrm>
    </dsp:sp>
    <dsp:sp modelId="{EA66BCFB-4675-4709-86BC-2D817DFA6F54}">
      <dsp:nvSpPr>
        <dsp:cNvPr id="0" name=""/>
        <dsp:cNvSpPr/>
      </dsp:nvSpPr>
      <dsp:spPr>
        <a:xfrm>
          <a:off x="4558846" y="3883560"/>
          <a:ext cx="1531937" cy="1531937"/>
        </a:xfrm>
        <a:prstGeom prst="ellips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Questions </a:t>
          </a:r>
          <a:endParaRPr lang="en-US" sz="1600" kern="1200" dirty="0"/>
        </a:p>
      </dsp:txBody>
      <dsp:txXfrm>
        <a:off x="4783193" y="4107907"/>
        <a:ext cx="1083243" cy="1083243"/>
      </dsp:txXfrm>
    </dsp:sp>
    <dsp:sp modelId="{0EB1805E-148A-4020-A98C-86992C90C4E0}">
      <dsp:nvSpPr>
        <dsp:cNvPr id="0" name=""/>
        <dsp:cNvSpPr/>
      </dsp:nvSpPr>
      <dsp:spPr>
        <a:xfrm rot="7560000">
          <a:off x="3276528" y="3513977"/>
          <a:ext cx="324937" cy="520858"/>
        </a:xfrm>
        <a:prstGeom prst="rightArrow">
          <a:avLst>
            <a:gd name="adj1" fmla="val 60000"/>
            <a:gd name="adj2" fmla="val 5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rot="10800000">
        <a:off x="3353917" y="3578717"/>
        <a:ext cx="227456" cy="312514"/>
      </dsp:txXfrm>
    </dsp:sp>
    <dsp:sp modelId="{CE434702-2606-439A-972F-BE4F815F3CCC}">
      <dsp:nvSpPr>
        <dsp:cNvPr id="0" name=""/>
        <dsp:cNvSpPr/>
      </dsp:nvSpPr>
      <dsp:spPr>
        <a:xfrm>
          <a:off x="2037215" y="3883560"/>
          <a:ext cx="1531937" cy="1531937"/>
        </a:xfrm>
        <a:prstGeom prst="ellips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Case studies </a:t>
          </a:r>
          <a:endParaRPr lang="en-US" sz="1600" kern="1200" dirty="0"/>
        </a:p>
      </dsp:txBody>
      <dsp:txXfrm>
        <a:off x="2261562" y="4107907"/>
        <a:ext cx="1083243" cy="1083243"/>
      </dsp:txXfrm>
    </dsp:sp>
    <dsp:sp modelId="{3947CB97-93CE-4EBB-8B12-EA2ABDD81D05}">
      <dsp:nvSpPr>
        <dsp:cNvPr id="0" name=""/>
        <dsp:cNvSpPr/>
      </dsp:nvSpPr>
      <dsp:spPr>
        <a:xfrm rot="11880000">
          <a:off x="2890256" y="2325152"/>
          <a:ext cx="324937" cy="520858"/>
        </a:xfrm>
        <a:prstGeom prst="rightArrow">
          <a:avLst>
            <a:gd name="adj1" fmla="val 60000"/>
            <a:gd name="adj2" fmla="val 50000"/>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rot="10800000">
        <a:off x="2985351" y="2444386"/>
        <a:ext cx="227456" cy="312514"/>
      </dsp:txXfrm>
    </dsp:sp>
    <dsp:sp modelId="{1171D618-B635-42D8-83DB-B47F8B6C5A8D}">
      <dsp:nvSpPr>
        <dsp:cNvPr id="0" name=""/>
        <dsp:cNvSpPr/>
      </dsp:nvSpPr>
      <dsp:spPr>
        <a:xfrm>
          <a:off x="1257988" y="1485346"/>
          <a:ext cx="1531937" cy="1531937"/>
        </a:xfrm>
        <a:prstGeom prst="ellipse">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EWT/WT</a:t>
          </a:r>
          <a:endParaRPr lang="en-US" sz="1600" kern="1200" dirty="0"/>
        </a:p>
      </dsp:txBody>
      <dsp:txXfrm>
        <a:off x="1482335" y="1709693"/>
        <a:ext cx="1083243" cy="108324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A85EC5-93EC-415D-98A7-1DCF03598900}">
      <dsp:nvSpPr>
        <dsp:cNvPr id="0" name=""/>
        <dsp:cNvSpPr/>
      </dsp:nvSpPr>
      <dsp:spPr>
        <a:xfrm>
          <a:off x="2750998" y="2107840"/>
          <a:ext cx="2576249" cy="2576249"/>
        </a:xfrm>
        <a:prstGeom prst="gear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t>To capture reflections of their practice </a:t>
          </a:r>
          <a:endParaRPr lang="en-US" sz="1300" kern="1200" dirty="0"/>
        </a:p>
      </dsp:txBody>
      <dsp:txXfrm>
        <a:off x="3268939" y="2711314"/>
        <a:ext cx="1540367" cy="1324245"/>
      </dsp:txXfrm>
    </dsp:sp>
    <dsp:sp modelId="{03203A3B-6E4F-4969-AEDA-D4D8962E4014}">
      <dsp:nvSpPr>
        <dsp:cNvPr id="0" name=""/>
        <dsp:cNvSpPr/>
      </dsp:nvSpPr>
      <dsp:spPr>
        <a:xfrm>
          <a:off x="1252089" y="1498908"/>
          <a:ext cx="1873636" cy="1873636"/>
        </a:xfrm>
        <a:prstGeom prst="gear6">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t>Self reflection and detailed review  </a:t>
          </a:r>
          <a:endParaRPr lang="en-US" sz="1300" kern="1200" dirty="0"/>
        </a:p>
      </dsp:txBody>
      <dsp:txXfrm>
        <a:off x="1723783" y="1973452"/>
        <a:ext cx="930248" cy="924548"/>
      </dsp:txXfrm>
    </dsp:sp>
    <dsp:sp modelId="{C1B500D5-63EA-4358-BC4C-64BFEA88A210}">
      <dsp:nvSpPr>
        <dsp:cNvPr id="0" name=""/>
        <dsp:cNvSpPr/>
      </dsp:nvSpPr>
      <dsp:spPr>
        <a:xfrm rot="20700000">
          <a:off x="2301516" y="206291"/>
          <a:ext cx="1835780" cy="1835780"/>
        </a:xfrm>
        <a:prstGeom prst="gear6">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t>Critical Analysis </a:t>
          </a:r>
          <a:endParaRPr lang="en-US" sz="1300" kern="1200" dirty="0"/>
        </a:p>
      </dsp:txBody>
      <dsp:txXfrm rot="-20700000">
        <a:off x="2704157" y="608931"/>
        <a:ext cx="1030499" cy="1030499"/>
      </dsp:txXfrm>
    </dsp:sp>
    <dsp:sp modelId="{7EE34445-F5A4-447F-A575-B91C8227E6AF}">
      <dsp:nvSpPr>
        <dsp:cNvPr id="0" name=""/>
        <dsp:cNvSpPr/>
      </dsp:nvSpPr>
      <dsp:spPr>
        <a:xfrm>
          <a:off x="2558312" y="1716005"/>
          <a:ext cx="3297599" cy="3297599"/>
        </a:xfrm>
        <a:prstGeom prst="circularArrow">
          <a:avLst>
            <a:gd name="adj1" fmla="val 4688"/>
            <a:gd name="adj2" fmla="val 299029"/>
            <a:gd name="adj3" fmla="val 2526743"/>
            <a:gd name="adj4" fmla="val 15838676"/>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ED1AFC8-014F-45FE-A036-282D806CB2EE}">
      <dsp:nvSpPr>
        <dsp:cNvPr id="0" name=""/>
        <dsp:cNvSpPr/>
      </dsp:nvSpPr>
      <dsp:spPr>
        <a:xfrm>
          <a:off x="920271" y="1082242"/>
          <a:ext cx="2395912" cy="2395912"/>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82F048C-3791-42F4-96E2-C5E13670B1EE}">
      <dsp:nvSpPr>
        <dsp:cNvPr id="0" name=""/>
        <dsp:cNvSpPr/>
      </dsp:nvSpPr>
      <dsp:spPr>
        <a:xfrm>
          <a:off x="1876881" y="-197915"/>
          <a:ext cx="2583275" cy="2583275"/>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12E600-2E77-4D91-94B1-B8151760AE48}">
      <dsp:nvSpPr>
        <dsp:cNvPr id="0" name=""/>
        <dsp:cNvSpPr/>
      </dsp:nvSpPr>
      <dsp:spPr>
        <a:xfrm>
          <a:off x="4" y="0"/>
          <a:ext cx="9936838" cy="541866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297B940-CA08-4125-84A6-CD57DE5D25DE}">
      <dsp:nvSpPr>
        <dsp:cNvPr id="0" name=""/>
        <dsp:cNvSpPr/>
      </dsp:nvSpPr>
      <dsp:spPr>
        <a:xfrm>
          <a:off x="4366" y="1625600"/>
          <a:ext cx="1909251" cy="2167466"/>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smtClean="0">
              <a:latin typeface="Lato"/>
              <a:ea typeface="Noteworthy Bold"/>
              <a:cs typeface="Times New Roman" panose="02020603050405020304" pitchFamily="18" charset="0"/>
            </a:rPr>
            <a:t>ensure that the project plan aligns with the original area of practice that the candidate has investigated</a:t>
          </a:r>
          <a:endParaRPr lang="en-US" sz="1200" kern="1200" dirty="0"/>
        </a:p>
      </dsp:txBody>
      <dsp:txXfrm>
        <a:off x="97568" y="1718802"/>
        <a:ext cx="1722847" cy="1981062"/>
      </dsp:txXfrm>
    </dsp:sp>
    <dsp:sp modelId="{F9FC2EB7-6E8E-4FE1-A390-E96284AC6E3B}">
      <dsp:nvSpPr>
        <dsp:cNvPr id="0" name=""/>
        <dsp:cNvSpPr/>
      </dsp:nvSpPr>
      <dsp:spPr>
        <a:xfrm>
          <a:off x="2009081" y="1625600"/>
          <a:ext cx="1909251" cy="2167466"/>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latin typeface="Lato"/>
              <a:ea typeface="Noteworthy Bold"/>
              <a:cs typeface="Times New Roman" panose="02020603050405020304" pitchFamily="18" charset="0"/>
            </a:rPr>
            <a:t>confirm that activities within the project plan provide sufficient opportunity for the candidate to evidence the practical skills required by the learning outcomes of the qualification</a:t>
          </a:r>
          <a:endParaRPr lang="en-US" sz="1200" kern="1200" dirty="0"/>
        </a:p>
      </dsp:txBody>
      <dsp:txXfrm>
        <a:off x="2102283" y="1718802"/>
        <a:ext cx="1722847" cy="1981062"/>
      </dsp:txXfrm>
    </dsp:sp>
    <dsp:sp modelId="{963D90D8-D09E-49F9-A39F-67AA9B223F92}">
      <dsp:nvSpPr>
        <dsp:cNvPr id="0" name=""/>
        <dsp:cNvSpPr/>
      </dsp:nvSpPr>
      <dsp:spPr>
        <a:xfrm>
          <a:off x="4013795" y="1625600"/>
          <a:ext cx="1909251" cy="2167466"/>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latin typeface="Lato"/>
              <a:ea typeface="Noteworthy Bold"/>
              <a:cs typeface="Times New Roman" panose="02020603050405020304" pitchFamily="18" charset="0"/>
            </a:rPr>
            <a:t>identify specific opportunities within the project plan for the candidate to be </a:t>
          </a:r>
          <a:r>
            <a:rPr lang="en-GB" sz="1200" b="1" kern="1200" dirty="0" smtClean="0">
              <a:latin typeface="Lato"/>
              <a:ea typeface="Noteworthy Bold"/>
              <a:cs typeface="Times New Roman" panose="02020603050405020304" pitchFamily="18" charset="0"/>
            </a:rPr>
            <a:t>observed in practice </a:t>
          </a:r>
          <a:r>
            <a:rPr lang="en-GB" sz="1200" kern="1200" dirty="0" smtClean="0">
              <a:latin typeface="Lato"/>
              <a:ea typeface="Noteworthy Bold"/>
              <a:cs typeface="Times New Roman" panose="02020603050405020304" pitchFamily="18" charset="0"/>
            </a:rPr>
            <a:t>and to provide sufficient evidence of the pathway unit content through the </a:t>
          </a:r>
          <a:r>
            <a:rPr lang="en-GB" sz="1200" b="1" kern="1200" dirty="0" smtClean="0">
              <a:latin typeface="Lato"/>
              <a:ea typeface="Noteworthy Bold"/>
              <a:cs typeface="Times New Roman" panose="02020603050405020304" pitchFamily="18" charset="0"/>
            </a:rPr>
            <a:t>two internally-assessed observations</a:t>
          </a:r>
          <a:r>
            <a:rPr lang="en-GB" sz="1200" kern="1200" dirty="0" smtClean="0">
              <a:latin typeface="Lato"/>
              <a:ea typeface="Noteworthy Bold"/>
              <a:cs typeface="Times New Roman" panose="02020603050405020304" pitchFamily="18" charset="0"/>
            </a:rPr>
            <a:t> (minimum)</a:t>
          </a:r>
          <a:endParaRPr lang="en-US" sz="1200" kern="1200" dirty="0"/>
        </a:p>
      </dsp:txBody>
      <dsp:txXfrm>
        <a:off x="4106997" y="1718802"/>
        <a:ext cx="1722847" cy="1981062"/>
      </dsp:txXfrm>
    </dsp:sp>
    <dsp:sp modelId="{DDA947CD-F9A8-4B5F-B9C6-E5FA1B9566FA}">
      <dsp:nvSpPr>
        <dsp:cNvPr id="0" name=""/>
        <dsp:cNvSpPr/>
      </dsp:nvSpPr>
      <dsp:spPr>
        <a:xfrm>
          <a:off x="6018509" y="1625600"/>
          <a:ext cx="1909251" cy="2167466"/>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smtClean="0">
              <a:latin typeface="Lato"/>
              <a:ea typeface="Noteworthy Bold"/>
              <a:cs typeface="Times New Roman" panose="02020603050405020304" pitchFamily="18" charset="0"/>
            </a:rPr>
            <a:t>identify any major gaps in learning outcomes that would potentially not be covered by the planned activities proposed by the candidate, and where evidence would have to be evidenced in the portfolio</a:t>
          </a:r>
          <a:endParaRPr lang="en-US" sz="1200" kern="1200" dirty="0"/>
        </a:p>
      </dsp:txBody>
      <dsp:txXfrm>
        <a:off x="6111711" y="1718802"/>
        <a:ext cx="1722847" cy="1981062"/>
      </dsp:txXfrm>
    </dsp:sp>
    <dsp:sp modelId="{CC9D1635-7DA9-458C-B215-2AF93EDA0A50}">
      <dsp:nvSpPr>
        <dsp:cNvPr id="0" name=""/>
        <dsp:cNvSpPr/>
      </dsp:nvSpPr>
      <dsp:spPr>
        <a:xfrm>
          <a:off x="8023224" y="1625600"/>
          <a:ext cx="1909251" cy="2167466"/>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latin typeface="Lato"/>
              <a:ea typeface="Noteworthy Bold"/>
              <a:cs typeface="Times New Roman" panose="02020603050405020304" pitchFamily="18" charset="0"/>
            </a:rPr>
            <a:t>ensure the feasibility of delivering the plan within the workplace/setting.</a:t>
          </a:r>
          <a:endParaRPr lang="en-US" sz="1200" kern="1200" dirty="0"/>
        </a:p>
      </dsp:txBody>
      <dsp:txXfrm>
        <a:off x="8116426" y="1718802"/>
        <a:ext cx="1722847" cy="198106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5C655C-0948-411B-A5A0-608BDB988A38}">
      <dsp:nvSpPr>
        <dsp:cNvPr id="0" name=""/>
        <dsp:cNvSpPr/>
      </dsp:nvSpPr>
      <dsp:spPr>
        <a:xfrm>
          <a:off x="2698" y="1504673"/>
          <a:ext cx="2539265" cy="980156"/>
        </a:xfrm>
        <a:prstGeom prst="chevron">
          <a:avLst>
            <a:gd name="adj" fmla="val 4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972ACF-294F-407E-98C8-BC8D2AF75E74}">
      <dsp:nvSpPr>
        <dsp:cNvPr id="0" name=""/>
        <dsp:cNvSpPr/>
      </dsp:nvSpPr>
      <dsp:spPr>
        <a:xfrm>
          <a:off x="679836" y="1749712"/>
          <a:ext cx="2144268" cy="980156"/>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en-US" sz="1100" kern="1200" dirty="0" smtClean="0"/>
            <a:t>IA approves project plan </a:t>
          </a:r>
          <a:endParaRPr lang="en-US" sz="1100" kern="1200" dirty="0"/>
        </a:p>
      </dsp:txBody>
      <dsp:txXfrm>
        <a:off x="708544" y="1778420"/>
        <a:ext cx="2086852" cy="922740"/>
      </dsp:txXfrm>
    </dsp:sp>
    <dsp:sp modelId="{9261EBBF-34DB-4FBE-BC03-447AE5DE2DB1}">
      <dsp:nvSpPr>
        <dsp:cNvPr id="0" name=""/>
        <dsp:cNvSpPr/>
      </dsp:nvSpPr>
      <dsp:spPr>
        <a:xfrm>
          <a:off x="2903104" y="1504673"/>
          <a:ext cx="2539265" cy="980156"/>
        </a:xfrm>
        <a:prstGeom prst="chevron">
          <a:avLst>
            <a:gd name="adj" fmla="val 4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BF4A63-5CBD-46ED-BC76-0CB4EFB6B895}">
      <dsp:nvSpPr>
        <dsp:cNvPr id="0" name=""/>
        <dsp:cNvSpPr/>
      </dsp:nvSpPr>
      <dsp:spPr>
        <a:xfrm>
          <a:off x="3580241" y="1749712"/>
          <a:ext cx="2144268" cy="980156"/>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en-US" sz="1100" kern="1200" dirty="0" smtClean="0"/>
            <a:t>IA agrees and confirms the timeframes for completion of Tasks D(ii) and D (iii)</a:t>
          </a:r>
          <a:endParaRPr lang="en-US" sz="1100" kern="1200" dirty="0"/>
        </a:p>
      </dsp:txBody>
      <dsp:txXfrm>
        <a:off x="3608949" y="1778420"/>
        <a:ext cx="2086852" cy="922740"/>
      </dsp:txXfrm>
    </dsp:sp>
    <dsp:sp modelId="{3BCB9205-A201-4458-8B74-F4FFBCA9B2F9}">
      <dsp:nvSpPr>
        <dsp:cNvPr id="0" name=""/>
        <dsp:cNvSpPr/>
      </dsp:nvSpPr>
      <dsp:spPr>
        <a:xfrm>
          <a:off x="5803510" y="1504673"/>
          <a:ext cx="2539265" cy="980156"/>
        </a:xfrm>
        <a:prstGeom prst="chevron">
          <a:avLst>
            <a:gd name="adj" fmla="val 4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FEDA4E-4974-47F8-A2F0-6ACD1CFAF82B}">
      <dsp:nvSpPr>
        <dsp:cNvPr id="0" name=""/>
        <dsp:cNvSpPr/>
      </dsp:nvSpPr>
      <dsp:spPr>
        <a:xfrm>
          <a:off x="6480647" y="1749712"/>
          <a:ext cx="2144268" cy="980156"/>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en-US" sz="1100" kern="1200" dirty="0" smtClean="0"/>
            <a:t>Project element completed within </a:t>
          </a:r>
          <a:r>
            <a:rPr lang="en-US" sz="1100" b="1" kern="1200" dirty="0" smtClean="0"/>
            <a:t>6mths</a:t>
          </a:r>
          <a:r>
            <a:rPr lang="en-US" sz="1100" kern="1200" dirty="0" smtClean="0"/>
            <a:t> from agreement of the project plan </a:t>
          </a:r>
          <a:endParaRPr lang="en-US" sz="1100" kern="1200" dirty="0"/>
        </a:p>
      </dsp:txBody>
      <dsp:txXfrm>
        <a:off x="6509355" y="1778420"/>
        <a:ext cx="2086852" cy="922740"/>
      </dsp:txXfrm>
    </dsp:sp>
    <dsp:sp modelId="{8E62F3B8-D35A-48D3-BCAB-CF982F0E0839}">
      <dsp:nvSpPr>
        <dsp:cNvPr id="0" name=""/>
        <dsp:cNvSpPr/>
      </dsp:nvSpPr>
      <dsp:spPr>
        <a:xfrm>
          <a:off x="8703916" y="1504673"/>
          <a:ext cx="2539265" cy="980156"/>
        </a:xfrm>
        <a:prstGeom prst="chevron">
          <a:avLst>
            <a:gd name="adj" fmla="val 4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CF30E8-33ED-47C2-A251-1B2D92713953}">
      <dsp:nvSpPr>
        <dsp:cNvPr id="0" name=""/>
        <dsp:cNvSpPr/>
      </dsp:nvSpPr>
      <dsp:spPr>
        <a:xfrm>
          <a:off x="9375660" y="1749712"/>
          <a:ext cx="2155054" cy="980156"/>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en-US" sz="1100" kern="1200" dirty="0" smtClean="0"/>
            <a:t>Profession Discussion (Task D(iii) should be held within </a:t>
          </a:r>
          <a:r>
            <a:rPr lang="en-US" sz="1100" b="1" kern="1200" dirty="0" smtClean="0"/>
            <a:t>3 weeks </a:t>
          </a:r>
          <a:r>
            <a:rPr lang="en-US" sz="1100" kern="1200" dirty="0" smtClean="0"/>
            <a:t>of receipt of candidates completed project evaluation and portfolio </a:t>
          </a:r>
          <a:endParaRPr lang="en-US" sz="1100" kern="1200" dirty="0"/>
        </a:p>
      </dsp:txBody>
      <dsp:txXfrm>
        <a:off x="9404368" y="1778420"/>
        <a:ext cx="2097638" cy="92274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4EC27B-5815-46F6-91D2-7B698B9FC767}">
      <dsp:nvSpPr>
        <dsp:cNvPr id="0" name=""/>
        <dsp:cNvSpPr/>
      </dsp:nvSpPr>
      <dsp:spPr>
        <a:xfrm>
          <a:off x="9663" y="125249"/>
          <a:ext cx="2888406" cy="1733044"/>
        </a:xfrm>
        <a:prstGeom prst="roundRect">
          <a:avLst>
            <a:gd name="adj" fmla="val 10000"/>
          </a:avLst>
        </a:prstGeom>
        <a:solidFill>
          <a:srgbClr val="0077C8"/>
        </a:solidFill>
        <a:ln w="12700" cap="flat" cmpd="sng" algn="ctr">
          <a:solidFill>
            <a:srgbClr val="CBD6E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bg1"/>
              </a:solidFill>
              <a:latin typeface="Lato"/>
            </a:rPr>
            <a:t>Required TASKs submitted along with ‘declaration of authenticity form’</a:t>
          </a:r>
          <a:endParaRPr lang="en-US" sz="1600" kern="1200" dirty="0">
            <a:solidFill>
              <a:schemeClr val="bg1"/>
            </a:solidFill>
            <a:latin typeface="Lato"/>
          </a:endParaRPr>
        </a:p>
      </dsp:txBody>
      <dsp:txXfrm>
        <a:off x="60422" y="176008"/>
        <a:ext cx="2786888" cy="1631526"/>
      </dsp:txXfrm>
    </dsp:sp>
    <dsp:sp modelId="{B682069A-B938-4E50-91C3-D207A5595FBA}">
      <dsp:nvSpPr>
        <dsp:cNvPr id="0" name=""/>
        <dsp:cNvSpPr/>
      </dsp:nvSpPr>
      <dsp:spPr>
        <a:xfrm>
          <a:off x="3186911" y="633609"/>
          <a:ext cx="612342" cy="716324"/>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77950">
            <a:lnSpc>
              <a:spcPct val="90000"/>
            </a:lnSpc>
            <a:spcBef>
              <a:spcPct val="0"/>
            </a:spcBef>
            <a:spcAft>
              <a:spcPct val="35000"/>
            </a:spcAft>
          </a:pPr>
          <a:endParaRPr lang="en-US" sz="3100" kern="1200" dirty="0"/>
        </a:p>
      </dsp:txBody>
      <dsp:txXfrm>
        <a:off x="3186911" y="776874"/>
        <a:ext cx="428639" cy="429794"/>
      </dsp:txXfrm>
    </dsp:sp>
    <dsp:sp modelId="{B529BFF1-1E41-4C2B-897A-C113C2EB6DB7}">
      <dsp:nvSpPr>
        <dsp:cNvPr id="0" name=""/>
        <dsp:cNvSpPr/>
      </dsp:nvSpPr>
      <dsp:spPr>
        <a:xfrm>
          <a:off x="4053433" y="125249"/>
          <a:ext cx="2888406" cy="1733044"/>
        </a:xfrm>
        <a:prstGeom prst="roundRect">
          <a:avLst>
            <a:gd name="adj" fmla="val 10000"/>
          </a:avLst>
        </a:prstGeom>
        <a:solidFill>
          <a:srgbClr val="0077C8"/>
        </a:solidFill>
        <a:ln w="12700" cap="flat" cmpd="sng" algn="ctr">
          <a:solidFill>
            <a:srgbClr val="CBD6E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n-US" sz="6500" kern="1200" dirty="0"/>
            <a:t> </a:t>
          </a:r>
        </a:p>
      </dsp:txBody>
      <dsp:txXfrm>
        <a:off x="4104192" y="176008"/>
        <a:ext cx="2786888" cy="1631526"/>
      </dsp:txXfrm>
    </dsp:sp>
    <dsp:sp modelId="{0680946A-2498-4E38-89F7-31BB445E03FC}">
      <dsp:nvSpPr>
        <dsp:cNvPr id="0" name=""/>
        <dsp:cNvSpPr/>
      </dsp:nvSpPr>
      <dsp:spPr>
        <a:xfrm>
          <a:off x="7230681" y="633609"/>
          <a:ext cx="612342" cy="716324"/>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77950">
            <a:lnSpc>
              <a:spcPct val="90000"/>
            </a:lnSpc>
            <a:spcBef>
              <a:spcPct val="0"/>
            </a:spcBef>
            <a:spcAft>
              <a:spcPct val="35000"/>
            </a:spcAft>
          </a:pPr>
          <a:endParaRPr lang="en-US" sz="3100" kern="1200" dirty="0"/>
        </a:p>
      </dsp:txBody>
      <dsp:txXfrm>
        <a:off x="7230681" y="776874"/>
        <a:ext cx="428639" cy="429794"/>
      </dsp:txXfrm>
    </dsp:sp>
    <dsp:sp modelId="{5F643B51-B10C-4BC6-9EE7-09ADFC75DCFE}">
      <dsp:nvSpPr>
        <dsp:cNvPr id="0" name=""/>
        <dsp:cNvSpPr/>
      </dsp:nvSpPr>
      <dsp:spPr>
        <a:xfrm>
          <a:off x="8097203" y="125249"/>
          <a:ext cx="2888406" cy="1733044"/>
        </a:xfrm>
        <a:prstGeom prst="roundRect">
          <a:avLst>
            <a:gd name="adj" fmla="val 10000"/>
          </a:avLst>
        </a:prstGeom>
        <a:solidFill>
          <a:srgbClr val="0077C8"/>
        </a:solidFill>
        <a:ln w="12700" cap="flat" cmpd="sng" algn="ctr">
          <a:solidFill>
            <a:srgbClr val="CBD6E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bg1"/>
              </a:solidFill>
              <a:latin typeface="Lato"/>
            </a:rPr>
            <a:t>City </a:t>
          </a:r>
          <a:r>
            <a:rPr lang="en-US" sz="1600" kern="1200" dirty="0" smtClean="0">
              <a:solidFill>
                <a:schemeClr val="bg1"/>
              </a:solidFill>
              <a:latin typeface="Lato"/>
            </a:rPr>
            <a:t>&amp; Guilds </a:t>
          </a:r>
          <a:r>
            <a:rPr lang="en-US" sz="1600" kern="1200" dirty="0" smtClean="0">
              <a:solidFill>
                <a:schemeClr val="bg1"/>
              </a:solidFill>
              <a:latin typeface="Lato"/>
            </a:rPr>
            <a:t>will confirm candidate result within 30 days of receipt of all externally assessed tasks </a:t>
          </a:r>
          <a:endParaRPr lang="en-US" sz="1600" kern="1200" dirty="0">
            <a:solidFill>
              <a:schemeClr val="bg1"/>
            </a:solidFill>
            <a:latin typeface="Lato"/>
          </a:endParaRPr>
        </a:p>
      </dsp:txBody>
      <dsp:txXfrm>
        <a:off x="8147962" y="176008"/>
        <a:ext cx="2786888" cy="163152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8D67C4-1D62-41D8-A89E-D494CF78D3D9}">
      <dsp:nvSpPr>
        <dsp:cNvPr id="0" name=""/>
        <dsp:cNvSpPr/>
      </dsp:nvSpPr>
      <dsp:spPr>
        <a:xfrm>
          <a:off x="4863" y="353803"/>
          <a:ext cx="2126561" cy="12759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t>External monitoring and verification activity </a:t>
          </a:r>
        </a:p>
      </dsp:txBody>
      <dsp:txXfrm>
        <a:off x="42234" y="391174"/>
        <a:ext cx="2051819" cy="1201194"/>
      </dsp:txXfrm>
    </dsp:sp>
    <dsp:sp modelId="{61207667-D374-430D-ABED-F149DAA2934C}">
      <dsp:nvSpPr>
        <dsp:cNvPr id="0" name=""/>
        <dsp:cNvSpPr/>
      </dsp:nvSpPr>
      <dsp:spPr>
        <a:xfrm>
          <a:off x="2344081" y="728078"/>
          <a:ext cx="450830" cy="5273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2344081" y="833555"/>
        <a:ext cx="315581" cy="316433"/>
      </dsp:txXfrm>
    </dsp:sp>
    <dsp:sp modelId="{71FFEB79-6E89-4185-9E3C-B7119B0A643E}">
      <dsp:nvSpPr>
        <dsp:cNvPr id="0" name=""/>
        <dsp:cNvSpPr/>
      </dsp:nvSpPr>
      <dsp:spPr>
        <a:xfrm>
          <a:off x="2982049" y="353803"/>
          <a:ext cx="2126561" cy="1275936"/>
        </a:xfrm>
        <a:prstGeom prst="roundRect">
          <a:avLst>
            <a:gd name="adj" fmla="val 10000"/>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t>Risk-based monitoring and sampling by EQAs </a:t>
          </a:r>
        </a:p>
      </dsp:txBody>
      <dsp:txXfrm>
        <a:off x="3019420" y="391174"/>
        <a:ext cx="2051819" cy="1201194"/>
      </dsp:txXfrm>
    </dsp:sp>
    <dsp:sp modelId="{7294D5E5-2425-4CD2-A0FB-CBABAAF4DFBC}">
      <dsp:nvSpPr>
        <dsp:cNvPr id="0" name=""/>
        <dsp:cNvSpPr/>
      </dsp:nvSpPr>
      <dsp:spPr>
        <a:xfrm>
          <a:off x="5321266" y="728078"/>
          <a:ext cx="450830" cy="5273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5321266" y="833555"/>
        <a:ext cx="315581" cy="316433"/>
      </dsp:txXfrm>
    </dsp:sp>
    <dsp:sp modelId="{77B295BE-9A49-4A4A-B1EE-031B61BCEAA1}">
      <dsp:nvSpPr>
        <dsp:cNvPr id="0" name=""/>
        <dsp:cNvSpPr/>
      </dsp:nvSpPr>
      <dsp:spPr>
        <a:xfrm>
          <a:off x="5959235" y="353803"/>
          <a:ext cx="2126561" cy="1275936"/>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t>Post monitoring feedback to centre </a:t>
          </a:r>
        </a:p>
      </dsp:txBody>
      <dsp:txXfrm>
        <a:off x="5996606" y="391174"/>
        <a:ext cx="2051819" cy="1201194"/>
      </dsp:txXfrm>
    </dsp:sp>
    <dsp:sp modelId="{0D29320F-E5D2-4935-947F-265A5AF523C3}">
      <dsp:nvSpPr>
        <dsp:cNvPr id="0" name=""/>
        <dsp:cNvSpPr/>
      </dsp:nvSpPr>
      <dsp:spPr>
        <a:xfrm>
          <a:off x="8298452" y="728078"/>
          <a:ext cx="450830" cy="5273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8298452" y="833555"/>
        <a:ext cx="315581" cy="316433"/>
      </dsp:txXfrm>
    </dsp:sp>
    <dsp:sp modelId="{80F39192-9869-4F1A-ADA8-8F29006BFBC6}">
      <dsp:nvSpPr>
        <dsp:cNvPr id="0" name=""/>
        <dsp:cNvSpPr/>
      </dsp:nvSpPr>
      <dsp:spPr>
        <a:xfrm>
          <a:off x="8936420" y="353803"/>
          <a:ext cx="2126561" cy="1275936"/>
        </a:xfrm>
        <a:prstGeom prst="roundRect">
          <a:avLst>
            <a:gd name="adj" fmla="val 10000"/>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t>Action plan for change – compliance monitored </a:t>
          </a:r>
        </a:p>
      </dsp:txBody>
      <dsp:txXfrm>
        <a:off x="8973791" y="391174"/>
        <a:ext cx="2051819" cy="1201194"/>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4/23/2020</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4/23/2020</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0"/>
              </a:spcAft>
            </a:pPr>
            <a:r>
              <a:rPr lang="en-GB" sz="1200" dirty="0" smtClean="0">
                <a:effectLst/>
                <a:latin typeface="Lato"/>
                <a:ea typeface="Arial Unicode MS"/>
                <a:cs typeface="Times New Roman" panose="02020603050405020304" pitchFamily="18" charset="0"/>
              </a:rPr>
              <a:t>Tutors/managers are encouraged to explore the use of different styles of reflection with candidates, supporting candidates to identify and use a format that reflects best their learning style and that best supports them to progress and develop their reflections into enhancement of their practice. </a:t>
            </a:r>
            <a:endParaRPr lang="en-GB" sz="1400" dirty="0" smtClean="0">
              <a:effectLst/>
              <a:latin typeface="Arial" panose="020B060402020202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088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2304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42</a:t>
            </a:fld>
            <a:endParaRPr lang="en-US" dirty="0"/>
          </a:p>
        </p:txBody>
      </p:sp>
    </p:spTree>
    <p:extLst>
      <p:ext uri="{BB962C8B-B14F-4D97-AF65-F5344CB8AC3E}">
        <p14:creationId xmlns:p14="http://schemas.microsoft.com/office/powerpoint/2010/main" val="1769039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i="0" u="none" strike="noStrike" baseline="0" dirty="0" smtClean="0">
                <a:latin typeface="SegoeUI-Bold"/>
              </a:rPr>
              <a:t>Recognition of Prior Learning</a:t>
            </a:r>
          </a:p>
          <a:p>
            <a:pPr algn="l"/>
            <a:r>
              <a:rPr lang="en-US" sz="1200" b="0" i="0" u="none" strike="noStrike" baseline="0" dirty="0" smtClean="0">
                <a:latin typeface="SegoeUI"/>
              </a:rPr>
              <a:t>City &amp; Guilds </a:t>
            </a:r>
            <a:r>
              <a:rPr lang="en-US" sz="1200" b="0" i="0" u="none" strike="noStrike" baseline="0" dirty="0" err="1" smtClean="0">
                <a:latin typeface="SegoeUI"/>
              </a:rPr>
              <a:t>recognise</a:t>
            </a:r>
            <a:r>
              <a:rPr lang="en-US" sz="1200" b="0" i="0" u="none" strike="noStrike" baseline="0" dirty="0" smtClean="0">
                <a:latin typeface="SegoeUI"/>
              </a:rPr>
              <a:t> the completion of Unit 405 (Leading child-</a:t>
            </a:r>
            <a:r>
              <a:rPr lang="en-US" sz="1200" b="0" i="0" u="none" strike="noStrike" baseline="0" dirty="0" err="1" smtClean="0">
                <a:latin typeface="SegoeUI"/>
              </a:rPr>
              <a:t>centred</a:t>
            </a:r>
            <a:r>
              <a:rPr lang="en-US" sz="1200" b="0" i="0" u="none" strike="noStrike" baseline="0" dirty="0" smtClean="0">
                <a:latin typeface="SegoeUI"/>
              </a:rPr>
              <a:t> practice) as</a:t>
            </a:r>
          </a:p>
          <a:p>
            <a:pPr algn="l"/>
            <a:r>
              <a:rPr lang="en-US" sz="1200" b="0" i="0" u="none" strike="noStrike" baseline="0" dirty="0" smtClean="0">
                <a:latin typeface="SegoeUI"/>
              </a:rPr>
              <a:t>part of the Level 4 Preparing for Leadership and Management of Children’s Care, Play,</a:t>
            </a:r>
          </a:p>
          <a:p>
            <a:pPr algn="l"/>
            <a:r>
              <a:rPr lang="en-US" sz="1200" b="0" i="0" u="none" strike="noStrike" baseline="0" dirty="0" smtClean="0">
                <a:latin typeface="SegoeUI"/>
              </a:rPr>
              <a:t>Learning and Development as RPL for this qualification.</a:t>
            </a:r>
          </a:p>
          <a:p>
            <a:pPr algn="l"/>
            <a:r>
              <a:rPr lang="en-US" sz="1200" b="0" i="0" u="none" strike="noStrike" baseline="0" dirty="0" smtClean="0">
                <a:latin typeface="SegoeUI"/>
              </a:rPr>
              <a:t>Candidates who have successfully achieved the Level 4 Preparing for Leadership and</a:t>
            </a:r>
          </a:p>
          <a:p>
            <a:pPr algn="l"/>
            <a:r>
              <a:rPr lang="en-US" sz="1200" b="0" i="0" u="none" strike="noStrike" baseline="0" dirty="0" smtClean="0">
                <a:latin typeface="SegoeUI"/>
              </a:rPr>
              <a:t>Management of Children’s Care, Play, Learning and Development qualification will not</a:t>
            </a:r>
          </a:p>
          <a:p>
            <a:pPr algn="l"/>
            <a:r>
              <a:rPr lang="en-US" sz="1200" b="0" i="0" u="none" strike="noStrike" baseline="0" dirty="0" smtClean="0">
                <a:latin typeface="SegoeUI"/>
              </a:rPr>
              <a:t>need to recomplete any assessment related to Unit 405; the assessment decision for  this unit will be carried forward and used within this qualification. However, candidates</a:t>
            </a:r>
          </a:p>
          <a:p>
            <a:pPr algn="l"/>
            <a:r>
              <a:rPr lang="en-US" sz="1200" b="0" i="0" u="none" strike="noStrike" baseline="0" dirty="0" smtClean="0">
                <a:latin typeface="SegoeUI"/>
              </a:rPr>
              <a:t>will need to be supported to review and reflect on the relevance of the area that they</a:t>
            </a:r>
          </a:p>
          <a:p>
            <a:pPr algn="l"/>
            <a:r>
              <a:rPr lang="en-US" sz="1200" b="0" i="0" u="none" strike="noStrike" baseline="0" dirty="0" smtClean="0">
                <a:latin typeface="SegoeUI"/>
              </a:rPr>
              <a:t>identified and evaluated to support practice within their workplace/setting (Task C(</a:t>
            </a:r>
            <a:r>
              <a:rPr lang="en-US" sz="1200" b="0" i="0" u="none" strike="noStrike" baseline="0" dirty="0" err="1" smtClean="0">
                <a:latin typeface="SegoeUI"/>
              </a:rPr>
              <a:t>i</a:t>
            </a:r>
            <a:r>
              <a:rPr lang="en-US" sz="1200" b="0" i="0" u="none" strike="noStrike" baseline="0" dirty="0" smtClean="0">
                <a:latin typeface="SegoeUI"/>
              </a:rPr>
              <a:t>) in</a:t>
            </a:r>
          </a:p>
          <a:p>
            <a:pPr algn="l"/>
            <a:r>
              <a:rPr lang="en-US" sz="1200" b="0" i="0" u="none" strike="noStrike" baseline="0" dirty="0" smtClean="0">
                <a:latin typeface="SegoeUI"/>
              </a:rPr>
              <a:t>this qualification). If the candidate has moved workplace/setting, or the area used as</a:t>
            </a:r>
          </a:p>
          <a:p>
            <a:pPr algn="l"/>
            <a:r>
              <a:rPr lang="en-US" sz="1200" b="0" i="0" u="none" strike="noStrike" baseline="0" dirty="0" smtClean="0">
                <a:latin typeface="SegoeUI"/>
              </a:rPr>
              <a:t>part of the assessment for the Level 4 Preparing for Leadership and Management of</a:t>
            </a:r>
          </a:p>
          <a:p>
            <a:pPr algn="l"/>
            <a:r>
              <a:rPr lang="en-US" sz="1200" b="0" i="0" u="none" strike="noStrike" baseline="0" dirty="0" smtClean="0">
                <a:latin typeface="SegoeUI"/>
              </a:rPr>
              <a:t>Children’s Care, Play, Learning and Development is not relevant to the current</a:t>
            </a:r>
          </a:p>
          <a:p>
            <a:pPr algn="l"/>
            <a:r>
              <a:rPr lang="en-US" sz="1200" b="0" i="0" u="none" strike="noStrike" baseline="0" dirty="0" smtClean="0">
                <a:latin typeface="SegoeUI"/>
              </a:rPr>
              <a:t>pathway, the candidate will be required to consider a different area for the basis of</a:t>
            </a:r>
          </a:p>
          <a:p>
            <a:pPr algn="l"/>
            <a:r>
              <a:rPr lang="en-US" sz="1200" b="0" i="0" u="none" strike="noStrike" baseline="0" dirty="0" smtClean="0">
                <a:latin typeface="SegoeUI"/>
              </a:rPr>
              <a:t>their plan. The internal assessor/tutor must discuss this with any candidates in this</a:t>
            </a:r>
          </a:p>
          <a:p>
            <a:pPr algn="l"/>
            <a:r>
              <a:rPr lang="en-US" sz="1200" b="0" i="0" u="none" strike="noStrike" baseline="0" dirty="0" smtClean="0">
                <a:latin typeface="SegoeUI"/>
              </a:rPr>
              <a:t>situation prior to starting the assessment tasks and confirm the level of work required.</a:t>
            </a:r>
          </a:p>
          <a:p>
            <a:pPr algn="l"/>
            <a:r>
              <a:rPr lang="en-US" sz="1200" b="0" i="0" u="none" strike="noStrike" baseline="0" dirty="0" smtClean="0">
                <a:latin typeface="SegoeUI"/>
              </a:rPr>
              <a:t>This element of Task C(</a:t>
            </a:r>
            <a:r>
              <a:rPr lang="en-US" sz="1200" b="0" i="0" u="none" strike="noStrike" baseline="0" dirty="0" err="1" smtClean="0">
                <a:latin typeface="SegoeUI"/>
              </a:rPr>
              <a:t>i</a:t>
            </a:r>
            <a:r>
              <a:rPr lang="en-US" sz="1200" b="0" i="0" u="none" strike="noStrike" baseline="0" dirty="0" smtClean="0">
                <a:latin typeface="SegoeUI"/>
              </a:rPr>
              <a:t>)will </a:t>
            </a:r>
            <a:r>
              <a:rPr lang="en-US" sz="1200" b="1" i="0" u="none" strike="noStrike" baseline="0" dirty="0" smtClean="0">
                <a:latin typeface="SegoeUI-Bold"/>
              </a:rPr>
              <a:t>not </a:t>
            </a:r>
            <a:r>
              <a:rPr lang="en-US" sz="1200" b="0" i="0" u="none" strike="noStrike" baseline="0" dirty="0" smtClean="0">
                <a:latin typeface="SegoeUI"/>
              </a:rPr>
              <a:t>need to be resubmitted or reviewed for assessment</a:t>
            </a:r>
          </a:p>
          <a:p>
            <a:pPr algn="l"/>
            <a:r>
              <a:rPr lang="en-GB" sz="1200" b="0" i="0" u="none" strike="noStrike" baseline="0" dirty="0" smtClean="0">
                <a:latin typeface="SegoeUI"/>
              </a:rPr>
              <a:t>purposes.</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43</a:t>
            </a:fld>
            <a:endParaRPr lang="en-US" dirty="0"/>
          </a:p>
        </p:txBody>
      </p:sp>
    </p:spTree>
    <p:extLst>
      <p:ext uri="{BB962C8B-B14F-4D97-AF65-F5344CB8AC3E}">
        <p14:creationId xmlns:p14="http://schemas.microsoft.com/office/powerpoint/2010/main" val="2406202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FFFF"/>
                </a:solidFill>
                <a:effectLst/>
                <a:uLnTx/>
                <a:uFillTx/>
                <a:latin typeface="Arial" panose="020B0604020202020204"/>
                <a:ea typeface="+mn-ea"/>
                <a:cs typeface="+mn-cs"/>
              </a:rPr>
              <a:t>Recognition of prior learning (RPL)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srgbClr val="FFFFFF"/>
                </a:solidFill>
                <a:effectLst/>
                <a:uLnTx/>
                <a:uFillTx/>
                <a:latin typeface="Arial" panose="020B0604020202020204"/>
                <a:ea typeface="+mn-ea"/>
                <a:cs typeface="+mn-cs"/>
              </a:rPr>
              <a:t>Recognition of prior learning means using a person’s previous experience or qualifications which have already been achieved to contribute to a new qualification. RPL is allowed for this qualification.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8136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0394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7283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GB" baseline="0" dirty="0"/>
          </a:p>
        </p:txBody>
      </p:sp>
      <p:sp>
        <p:nvSpPr>
          <p:cNvPr id="4" name="Slide Number Placeholder 3"/>
          <p:cNvSpPr>
            <a:spLocks noGrp="1"/>
          </p:cNvSpPr>
          <p:nvPr>
            <p:ph type="sldNum" sz="quarter" idx="10"/>
          </p:nvPr>
        </p:nvSpPr>
        <p:spPr/>
        <p:txBody>
          <a:bodyPr/>
          <a:lstStyle/>
          <a:p>
            <a:fld id="{CC573A14-1418-8445-A355-C4659B6B9114}" type="slidenum">
              <a:rPr lang="en-US" smtClean="0"/>
              <a:t>21</a:t>
            </a:fld>
            <a:endParaRPr lang="en-US" dirty="0"/>
          </a:p>
        </p:txBody>
      </p:sp>
    </p:spTree>
    <p:extLst>
      <p:ext uri="{BB962C8B-B14F-4D97-AF65-F5344CB8AC3E}">
        <p14:creationId xmlns:p14="http://schemas.microsoft.com/office/powerpoint/2010/main" val="3426182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a:t>
            </a:r>
            <a:r>
              <a:rPr lang="en-GB" baseline="0" dirty="0"/>
              <a:t> expectations for assessors and internal verifiers are detailed on screen now.  These may vary from qualification to qualification and so please ensure that you are familiar with the expectations for EACH of the qualifications to are hoping to deliver.  </a:t>
            </a:r>
          </a:p>
          <a:p>
            <a:endParaRPr lang="en-GB" baseline="0" dirty="0"/>
          </a:p>
          <a:p>
            <a:r>
              <a:rPr lang="en-GB" baseline="0" dirty="0"/>
              <a:t>We will list our expectations in each qualification handbook or specification.  This will be a feature of the centre and qualification approval process and so delivery team should ensure that CVs and occupational experience and knowledge are up to date and reflect the new content.</a:t>
            </a:r>
          </a:p>
          <a:p>
            <a:endParaRPr lang="en-GB" baseline="0" dirty="0"/>
          </a:p>
          <a:p>
            <a:r>
              <a:rPr lang="en-GB" baseline="0" dirty="0"/>
              <a:t>Assessors and IQAs must be able to demonstrate that they are working to the most current set of assessment standards – this will be essential evidence for approval.  Please visit the City &amp; Guilds website to access our TAQA skills scan document as this is an excellent way to evidence centre staff currency against TAQA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2475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4402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7867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84540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3519421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4995893"/>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7291019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154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256502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2098205"/>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37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and Content Shapes">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196551" y="291235"/>
            <a:ext cx="7637462" cy="516240"/>
          </a:xfrm>
        </p:spPr>
        <p:txBody>
          <a:bodyPr/>
          <a:lstStyle>
            <a:lvl1pPr>
              <a:defRPr sz="1200" b="0" i="0">
                <a:latin typeface="Lato" charset="0"/>
                <a:ea typeface="Lato" charset="0"/>
                <a:cs typeface="Lato" charset="0"/>
              </a:defRPr>
            </a:lvl1pPr>
          </a:lstStyle>
          <a:p>
            <a:endParaRPr lang="en-US" dirty="0"/>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184273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186732"/>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jpe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1.jpeg"/><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21084091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8" r:id="rId3"/>
    <p:sldLayoutId id="2147483749" r:id="rId4"/>
    <p:sldLayoutId id="2147483750" r:id="rId5"/>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3" orient="horz" pos="2160">
          <p15:clr>
            <a:srgbClr val="F26B43"/>
          </p15:clr>
        </p15:guide>
        <p15:guide id="14" pos="3840">
          <p15:clr>
            <a:srgbClr val="F26B43"/>
          </p15:clr>
        </p15:guide>
        <p15:guide id="15" orient="horz">
          <p15:clr>
            <a:srgbClr val="F26B43"/>
          </p15:clr>
        </p15:guide>
        <p15:guide id="16" orient="horz" pos="4320">
          <p15:clr>
            <a:srgbClr val="F26B43"/>
          </p15:clr>
        </p15:guide>
        <p15:guide id="17">
          <p15:clr>
            <a:srgbClr val="F26B43"/>
          </p15:clr>
        </p15:guide>
        <p15:guide id="18" pos="7680">
          <p15:clr>
            <a:srgbClr val="F26B43"/>
          </p15:clr>
        </p15:guide>
        <p15:guide id="19" pos="7355">
          <p15:clr>
            <a:srgbClr val="F26B43"/>
          </p15:clr>
        </p15:guide>
        <p15:guide id="20" orient="horz" pos="3997">
          <p15:clr>
            <a:srgbClr val="F26B43"/>
          </p15:clr>
        </p15:guide>
        <p15:guide id="21" pos="325">
          <p15:clr>
            <a:srgbClr val="F26B43"/>
          </p15:clr>
        </p15:guide>
        <p15:guide id="22" orient="horz" pos="618">
          <p15:clr>
            <a:srgbClr val="F26B43"/>
          </p15:clr>
        </p15:guide>
        <p15:guide id="23"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937754630"/>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hyperlink" Target="https://www.cityandguilds.com/help/help-for-centres/walled-garden" TargetMode="External"/><Relationship Id="rId2" Type="http://schemas.openxmlformats.org/officeDocument/2006/relationships/hyperlink" Target="https://www.cityandguilds.com/what-we-offer/centres/working-with-us/walled-garden"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healthandcarelearning.wales/" TargetMode="External"/><Relationship Id="rId1" Type="http://schemas.openxmlformats.org/officeDocument/2006/relationships/slideLayout" Target="../slideLayouts/slideLayout1.xml"/><Relationship Id="rId4" Type="http://schemas.openxmlformats.org/officeDocument/2006/relationships/hyperlink" Target="https://www.cityandguilds.com/-/media/cityandguilds-site/documents/what-we-offer/centres/centre-document-library/quality-assurance-documents/rpl-policy-guidance-aug2013-pdf.ashx?la=en&amp;hash=2C8B0B80E2B4B0604CDCCCE1990B230140B06510"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www.cityandguilds.com/qualifications-and-apprenticeships/learning/training-and-development/6317-assessment-and-quality-assurance#tab=information" TargetMode="Externa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31.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hyperlink" Target="https://www.cityandguilds.com/what-we-offer/centres/working-with-us/walled-garden" TargetMode="External"/><Relationship Id="rId2" Type="http://schemas.openxmlformats.org/officeDocument/2006/relationships/hyperlink" Target="http://www.healthandcarelearning.wales/" TargetMode="Externa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xml"/><Relationship Id="rId5" Type="http://schemas.openxmlformats.org/officeDocument/2006/relationships/hyperlink" Target="http://www.cityandguilds.com/delivering-ourqualifications/centre-development/centre-document-library/policies-andprocedures/access-arrangements-reasonable-adjustments" TargetMode="External"/><Relationship Id="rId4" Type="http://schemas.openxmlformats.org/officeDocument/2006/relationships/hyperlink" Target="https://www.cityandguilds.com/delivering-our-qualifications/centre-development/centre-document-library"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1351" y="4891523"/>
            <a:ext cx="2086811" cy="900782"/>
          </a:xfrm>
          <a:prstGeom prst="rect">
            <a:avLst/>
          </a:prstGeom>
        </p:spPr>
      </p:pic>
      <p:sp>
        <p:nvSpPr>
          <p:cNvPr id="9" name="Title 1"/>
          <p:cNvSpPr txBox="1">
            <a:spLocks/>
          </p:cNvSpPr>
          <p:nvPr/>
        </p:nvSpPr>
        <p:spPr>
          <a:xfrm>
            <a:off x="567793" y="4330560"/>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chemeClr val="accent1"/>
                </a:solidFill>
                <a:ea typeface="Lato" charset="0"/>
                <a:cs typeface="Arial" panose="020B0604020202020204" pitchFamily="34" charset="0"/>
              </a:rPr>
              <a:t>Centre Readiness Event:</a:t>
            </a:r>
          </a:p>
          <a:p>
            <a:pPr defTabSz="457200">
              <a:lnSpc>
                <a:spcPct val="100000"/>
              </a:lnSpc>
              <a:spcBef>
                <a:spcPts val="150"/>
              </a:spcBef>
              <a:defRPr/>
            </a:pPr>
            <a:r>
              <a:rPr lang="en-US" sz="2400" dirty="0" smtClean="0">
                <a:ea typeface="Lato" charset="0"/>
                <a:cs typeface="Arial" panose="020B0604020202020204" pitchFamily="34" charset="0"/>
              </a:rPr>
              <a:t>Level 4 Professional Practice in Children’s Care, Play, Learning and Development</a:t>
            </a:r>
            <a:endParaRPr lang="en-US" sz="2400" dirty="0">
              <a:ea typeface="Lato" charset="0"/>
              <a:cs typeface="Arial" panose="020B0604020202020204" pitchFamily="34" charset="0"/>
            </a:endParaRPr>
          </a:p>
          <a:p>
            <a:pPr defTabSz="457200">
              <a:lnSpc>
                <a:spcPct val="100000"/>
              </a:lnSpc>
              <a:spcBef>
                <a:spcPts val="150"/>
              </a:spcBef>
              <a:defRPr/>
            </a:pPr>
            <a:endParaRPr lang="en-US" sz="2400" dirty="0">
              <a:ea typeface="Lato" charset="0"/>
              <a:cs typeface="Arial" panose="020B0604020202020204" pitchFamily="34" charset="0"/>
            </a:endParaRPr>
          </a:p>
        </p:txBody>
      </p:sp>
      <p:sp>
        <p:nvSpPr>
          <p:cNvPr id="2" name="TextBox 1"/>
          <p:cNvSpPr txBox="1"/>
          <p:nvPr/>
        </p:nvSpPr>
        <p:spPr>
          <a:xfrm>
            <a:off x="7980417" y="5861327"/>
            <a:ext cx="3783446" cy="369332"/>
          </a:xfrm>
          <a:prstGeom prst="rect">
            <a:avLst/>
          </a:prstGeom>
          <a:noFill/>
        </p:spPr>
        <p:txBody>
          <a:bodyPr wrap="square" rtlCol="0">
            <a:spAutoFit/>
          </a:bodyPr>
          <a:lstStyle/>
          <a:p>
            <a:pPr algn="r"/>
            <a:r>
              <a:rPr lang="en-US" dirty="0" smtClean="0">
                <a:solidFill>
                  <a:schemeClr val="bg1">
                    <a:lumMod val="65000"/>
                  </a:schemeClr>
                </a:solidFill>
                <a:latin typeface="+mj-lt"/>
                <a:ea typeface="Lato" charset="0"/>
                <a:cs typeface="Lato" charset="0"/>
              </a:rPr>
              <a:t>April 2020</a:t>
            </a:r>
            <a:endParaRPr lang="en-US" dirty="0">
              <a:solidFill>
                <a:schemeClr val="bg1">
                  <a:lumMod val="65000"/>
                </a:schemeClr>
              </a:solidFill>
              <a:latin typeface="+mj-lt"/>
              <a:ea typeface="Lato" charset="0"/>
              <a:cs typeface="Lato" charset="0"/>
            </a:endParaRPr>
          </a:p>
        </p:txBody>
      </p:sp>
      <p:sp>
        <p:nvSpPr>
          <p:cNvPr id="7" name="Title 1"/>
          <p:cNvSpPr txBox="1">
            <a:spLocks/>
          </p:cNvSpPr>
          <p:nvPr/>
        </p:nvSpPr>
        <p:spPr>
          <a:xfrm>
            <a:off x="0" y="6642686"/>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defTabSz="457200">
              <a:lnSpc>
                <a:spcPct val="100000"/>
              </a:lnSpc>
              <a:spcBef>
                <a:spcPct val="20000"/>
              </a:spcBef>
              <a:defRPr/>
            </a:pPr>
            <a:endParaRPr lang="en-US" sz="2800" b="1" dirty="0">
              <a:latin typeface="Lato" charset="0"/>
              <a:ea typeface="Lato" charset="0"/>
              <a:cs typeface="Lato" charset="0"/>
            </a:endParaRPr>
          </a:p>
        </p:txBody>
      </p:sp>
      <p:cxnSp>
        <p:nvCxnSpPr>
          <p:cNvPr id="4" name="Straight Connector 3"/>
          <p:cNvCxnSpPr/>
          <p:nvPr/>
        </p:nvCxnSpPr>
        <p:spPr>
          <a:xfrm>
            <a:off x="0" y="3929380"/>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18878"/>
          <a:stretch/>
        </p:blipFill>
        <p:spPr>
          <a:xfrm>
            <a:off x="0" y="0"/>
            <a:ext cx="12192000" cy="3929380"/>
          </a:xfrm>
          <a:prstGeom prst="rect">
            <a:avLst/>
          </a:prstGeom>
        </p:spPr>
      </p:pic>
    </p:spTree>
    <p:extLst>
      <p:ext uri="{BB962C8B-B14F-4D97-AF65-F5344CB8AC3E}">
        <p14:creationId xmlns:p14="http://schemas.microsoft.com/office/powerpoint/2010/main" val="1614504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5213090" y="1787289"/>
            <a:ext cx="6719104" cy="286232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chemeClr val="bg1"/>
                </a:solidFill>
                <a:effectLst/>
                <a:uLnTx/>
                <a:uFillTx/>
                <a:latin typeface="+mj-lt"/>
              </a:rPr>
              <a:t>Level 4 </a:t>
            </a:r>
            <a:r>
              <a:rPr kumimoji="0" lang="en-GB" sz="3600" b="0" i="0" u="none" strike="noStrike" kern="1200" cap="none" spc="0" normalizeH="0" baseline="0" noProof="0" dirty="0" smtClean="0">
                <a:ln>
                  <a:noFill/>
                </a:ln>
                <a:solidFill>
                  <a:schemeClr val="bg1"/>
                </a:solidFill>
                <a:effectLst/>
                <a:uLnTx/>
                <a:uFillTx/>
                <a:latin typeface="+mj-lt"/>
              </a:rPr>
              <a:t>Professional Practice in Children’s Care, Play,</a:t>
            </a:r>
            <a:r>
              <a:rPr kumimoji="0" lang="en-GB" sz="3600" b="0" i="0" u="none" strike="noStrike" kern="1200" cap="none" spc="0" normalizeH="0" noProof="0" dirty="0" smtClean="0">
                <a:ln>
                  <a:noFill/>
                </a:ln>
                <a:solidFill>
                  <a:schemeClr val="bg1"/>
                </a:solidFill>
                <a:effectLst/>
                <a:uLnTx/>
                <a:uFillTx/>
                <a:latin typeface="+mj-lt"/>
              </a:rPr>
              <a:t> Learning and Development </a:t>
            </a:r>
            <a:endParaRPr lang="en-GB" sz="3600" dirty="0">
              <a:solidFill>
                <a:schemeClr val="bg1"/>
              </a:solidFill>
              <a:latin typeface="+mj-lt"/>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smtClean="0">
              <a:ln>
                <a:noFill/>
              </a:ln>
              <a:solidFill>
                <a:schemeClr val="bg1"/>
              </a:solidFill>
              <a:effectLst/>
              <a:uLnTx/>
              <a:uFillTx/>
              <a:latin typeface="+mj-lt"/>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smtClean="0">
                <a:ln>
                  <a:noFill/>
                </a:ln>
                <a:solidFill>
                  <a:schemeClr val="bg1"/>
                </a:solidFill>
                <a:effectLst/>
                <a:uLnTx/>
                <a:uFillTx/>
                <a:latin typeface="+mj-lt"/>
              </a:rPr>
              <a:t>Key Facts</a:t>
            </a:r>
            <a:endParaRPr kumimoji="0" lang="en-GB" sz="3600" b="0" i="0" u="none" strike="noStrike" kern="1200" cap="none" spc="0" normalizeH="0" baseline="0" noProof="0" dirty="0">
              <a:ln>
                <a:noFill/>
              </a:ln>
              <a:solidFill>
                <a:schemeClr val="bg1"/>
              </a:solidFill>
              <a:effectLst/>
              <a:uLnTx/>
              <a:uFillTx/>
              <a:latin typeface="+mj-lt"/>
            </a:endParaRPr>
          </a:p>
        </p:txBody>
      </p:sp>
      <p:pic>
        <p:nvPicPr>
          <p:cNvPr id="2" name="Picture 1"/>
          <p:cNvPicPr>
            <a:picLocks noChangeAspect="1"/>
          </p:cNvPicPr>
          <p:nvPr/>
        </p:nvPicPr>
        <p:blipFill>
          <a:blip r:embed="rId2"/>
          <a:stretch>
            <a:fillRect/>
          </a:stretch>
        </p:blipFill>
        <p:spPr>
          <a:xfrm>
            <a:off x="382492" y="1468433"/>
            <a:ext cx="4162211" cy="3977647"/>
          </a:xfrm>
          <a:prstGeom prst="rect">
            <a:avLst/>
          </a:prstGeom>
        </p:spPr>
      </p:pic>
    </p:spTree>
    <p:extLst>
      <p:ext uri="{BB962C8B-B14F-4D97-AF65-F5344CB8AC3E}">
        <p14:creationId xmlns:p14="http://schemas.microsoft.com/office/powerpoint/2010/main" val="1313447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215158228"/>
              </p:ext>
            </p:extLst>
          </p:nvPr>
        </p:nvGraphicFramePr>
        <p:xfrm>
          <a:off x="551329" y="948755"/>
          <a:ext cx="8714070" cy="55017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5">
            <a:extLst>
              <a:ext uri="{FF2B5EF4-FFF2-40B4-BE49-F238E27FC236}">
                <a16:creationId xmlns:a16="http://schemas.microsoft.com/office/drawing/2014/main" id="{6C466C4F-F8A3-E348-B12C-C9E5B305FE98}"/>
              </a:ext>
            </a:extLst>
          </p:cNvPr>
          <p:cNvSpPr txBox="1">
            <a:spLocks/>
          </p:cNvSpPr>
          <p:nvPr/>
        </p:nvSpPr>
        <p:spPr>
          <a:xfrm>
            <a:off x="282012" y="217924"/>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srgbClr val="007BB9"/>
                </a:solidFill>
                <a:effectLst/>
                <a:uLnTx/>
                <a:uFillTx/>
                <a:latin typeface="Lato"/>
                <a:ea typeface="+mj-ea"/>
                <a:cs typeface="+mj-cs"/>
              </a:rPr>
              <a:t>Level 4 </a:t>
            </a:r>
            <a:r>
              <a:rPr kumimoji="0" lang="en-US" sz="1800" b="1" i="0" u="none" strike="noStrike" kern="1200" cap="none" spc="0" normalizeH="0" baseline="0" noProof="0" dirty="0" smtClean="0">
                <a:ln>
                  <a:noFill/>
                </a:ln>
                <a:solidFill>
                  <a:srgbClr val="007BB9"/>
                </a:solidFill>
                <a:effectLst/>
                <a:uLnTx/>
                <a:uFillTx/>
                <a:latin typeface="Lato"/>
                <a:ea typeface="+mj-ea"/>
                <a:cs typeface="+mj-cs"/>
              </a:rPr>
              <a:t>Professional Practice in Children’s Care, Play, Learning and Development:</a:t>
            </a:r>
            <a:r>
              <a:rPr kumimoji="0" lang="en-US" sz="1800" b="1" i="0" u="none" strike="noStrike" kern="1200" cap="none" spc="0" normalizeH="0" baseline="0" noProof="0" dirty="0">
                <a:ln>
                  <a:noFill/>
                </a:ln>
                <a:solidFill>
                  <a:srgbClr val="007BB9"/>
                </a:solidFill>
                <a:effectLst/>
                <a:uLnTx/>
                <a:uFillTx/>
                <a:latin typeface="Lato"/>
                <a:ea typeface="+mj-ea"/>
                <a:cs typeface="+mj-cs"/>
              </a:rPr>
              <a:t/>
            </a:r>
            <a:br>
              <a:rPr kumimoji="0" lang="en-US" sz="1800" b="1" i="0" u="none" strike="noStrike" kern="1200" cap="none" spc="0" normalizeH="0" baseline="0" noProof="0" dirty="0">
                <a:ln>
                  <a:noFill/>
                </a:ln>
                <a:solidFill>
                  <a:srgbClr val="007BB9"/>
                </a:solidFill>
                <a:effectLst/>
                <a:uLnTx/>
                <a:uFillTx/>
                <a:latin typeface="Lato"/>
                <a:ea typeface="+mj-ea"/>
                <a:cs typeface="+mj-cs"/>
              </a:rPr>
            </a:br>
            <a:r>
              <a:rPr kumimoji="0" lang="en-US" sz="1800" b="1" i="0" u="none" strike="noStrike" kern="1200" cap="none" spc="0" normalizeH="0" baseline="0" noProof="0" dirty="0">
                <a:ln>
                  <a:noFill/>
                </a:ln>
                <a:solidFill>
                  <a:srgbClr val="140000"/>
                </a:solidFill>
                <a:effectLst/>
                <a:uLnTx/>
                <a:uFillTx/>
                <a:latin typeface="Lato"/>
                <a:ea typeface="+mj-ea"/>
                <a:cs typeface="+mj-cs"/>
              </a:rPr>
              <a:t>Fast Facts</a:t>
            </a:r>
          </a:p>
        </p:txBody>
      </p:sp>
      <p:sp>
        <p:nvSpPr>
          <p:cNvPr id="5" name="Oval 4"/>
          <p:cNvSpPr/>
          <p:nvPr/>
        </p:nvSpPr>
        <p:spPr>
          <a:xfrm>
            <a:off x="10279624" y="1356486"/>
            <a:ext cx="1406047" cy="1392182"/>
          </a:xfrm>
          <a:prstGeom prst="ellipse">
            <a:avLst/>
          </a:prstGeom>
          <a:solidFill>
            <a:schemeClr val="accent4"/>
          </a:solidFill>
          <a:ln>
            <a:solidFill>
              <a:schemeClr val="accent4"/>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smtClean="0">
                <a:ln>
                  <a:noFill/>
                </a:ln>
                <a:solidFill>
                  <a:srgbClr val="FFFFFF"/>
                </a:solidFill>
                <a:effectLst/>
                <a:uLnTx/>
                <a:uFillTx/>
                <a:latin typeface="Arial" panose="020B0604020202020204"/>
                <a:ea typeface="+mn-ea"/>
                <a:cs typeface="+mn-cs"/>
              </a:rPr>
              <a:t>GLH:290 hrs</a:t>
            </a:r>
          </a:p>
        </p:txBody>
      </p:sp>
      <p:sp>
        <p:nvSpPr>
          <p:cNvPr id="6" name="Oval 5"/>
          <p:cNvSpPr/>
          <p:nvPr/>
        </p:nvSpPr>
        <p:spPr>
          <a:xfrm>
            <a:off x="10279625" y="2985008"/>
            <a:ext cx="1406047" cy="1392182"/>
          </a:xfrm>
          <a:prstGeom prst="ellipse">
            <a:avLst/>
          </a:prstGeom>
          <a:solidFill>
            <a:schemeClr val="accent5"/>
          </a:solidFill>
          <a:ln>
            <a:solidFill>
              <a:schemeClr val="accent5"/>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smtClean="0">
                <a:ln>
                  <a:noFill/>
                </a:ln>
                <a:solidFill>
                  <a:srgbClr val="FFFFFF"/>
                </a:solidFill>
                <a:effectLst/>
                <a:uLnTx/>
                <a:uFillTx/>
                <a:latin typeface="Arial" panose="020B0604020202020204"/>
                <a:ea typeface="+mn-ea"/>
                <a:cs typeface="+mn-cs"/>
              </a:rPr>
              <a:t>TQT 600 hrs</a:t>
            </a:r>
          </a:p>
        </p:txBody>
      </p:sp>
      <p:sp>
        <p:nvSpPr>
          <p:cNvPr id="7" name="Oval 6"/>
          <p:cNvSpPr/>
          <p:nvPr/>
        </p:nvSpPr>
        <p:spPr>
          <a:xfrm>
            <a:off x="10279626" y="4613530"/>
            <a:ext cx="1406047" cy="1392182"/>
          </a:xfrm>
          <a:prstGeom prst="ellipse">
            <a:avLst/>
          </a:prstGeom>
          <a:solidFill>
            <a:srgbClr val="0070C0"/>
          </a:solidFill>
          <a:ln>
            <a:solidFill>
              <a:srgbClr val="0070C0"/>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FFFFFF"/>
                </a:solidFill>
                <a:effectLst/>
                <a:uLnTx/>
                <a:uFillTx/>
                <a:latin typeface="Arial" panose="020B0604020202020204"/>
                <a:ea typeface="+mn-ea"/>
                <a:cs typeface="+mn-cs"/>
              </a:rPr>
              <a:t>Min 60 Credits-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FFFFFF"/>
                </a:solidFill>
                <a:effectLst/>
                <a:uLnTx/>
                <a:uFillTx/>
                <a:latin typeface="Arial" panose="020B0604020202020204"/>
                <a:ea typeface="+mn-ea"/>
                <a:cs typeface="+mn-cs"/>
              </a:rPr>
              <a:t>depends 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FFFFFF"/>
                </a:solidFill>
                <a:effectLst/>
                <a:uLnTx/>
                <a:uFillTx/>
                <a:latin typeface="Arial" panose="020B0604020202020204"/>
                <a:ea typeface="+mn-ea"/>
                <a:cs typeface="+mn-cs"/>
              </a:rPr>
              <a:t>pathway </a:t>
            </a:r>
          </a:p>
        </p:txBody>
      </p:sp>
    </p:spTree>
    <p:extLst>
      <p:ext uri="{BB962C8B-B14F-4D97-AF65-F5344CB8AC3E}">
        <p14:creationId xmlns:p14="http://schemas.microsoft.com/office/powerpoint/2010/main" val="2911409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7795348" y="3506803"/>
            <a:ext cx="2308860" cy="2042160"/>
          </a:xfrm>
          <a:prstGeom prst="ellipse">
            <a:avLst/>
          </a:prstGeom>
          <a:solidFill>
            <a:schemeClr val="accent1"/>
          </a:solidFill>
          <a:ln>
            <a:solidFill>
              <a:srgbClr val="0070C0"/>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rgbClr val="FFFFFF"/>
                </a:solidFill>
                <a:effectLst/>
                <a:uLnTx/>
                <a:uFillTx/>
                <a:latin typeface="Arial" panose="020B0604020202020204"/>
                <a:ea typeface="+mn-ea"/>
                <a:cs typeface="+mn-cs"/>
              </a:rPr>
              <a:t>Competence</a:t>
            </a:r>
            <a:endParaRPr kumimoji="0" lang="en-GB" sz="20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Rectangle 5"/>
          <p:cNvSpPr/>
          <p:nvPr/>
        </p:nvSpPr>
        <p:spPr>
          <a:xfrm>
            <a:off x="282011" y="990511"/>
            <a:ext cx="5240675" cy="564257"/>
          </a:xfrm>
          <a:prstGeom prst="rect">
            <a:avLst/>
          </a:prstGeom>
          <a:ln>
            <a:solidFill>
              <a:schemeClr val="bg1"/>
            </a:solidFill>
          </a:ln>
        </p:spPr>
        <p:txBody>
          <a:bodyPr wrap="square">
            <a:spAutoFit/>
          </a:bodyPr>
          <a:lstStyle/>
          <a:p>
            <a:pPr>
              <a:spcBef>
                <a:spcPts val="1600"/>
              </a:spcBef>
              <a:spcAft>
                <a:spcPts val="0"/>
              </a:spcAft>
            </a:pPr>
            <a:r>
              <a:rPr lang="en-GB" b="1" dirty="0">
                <a:solidFill>
                  <a:srgbClr val="00B0F0"/>
                </a:solidFill>
                <a:latin typeface="Lato"/>
                <a:ea typeface="Arial" panose="020B0604020202020204" pitchFamily="34" charset="0"/>
                <a:cs typeface="Arial" panose="020B0604020202020204" pitchFamily="34" charset="0"/>
              </a:rPr>
              <a:t>Aims and objectives</a:t>
            </a:r>
            <a:endParaRPr lang="en-GB" b="1" dirty="0">
              <a:solidFill>
                <a:srgbClr val="64B4E6"/>
              </a:solidFill>
              <a:latin typeface="Lato"/>
              <a:cs typeface="Arial" panose="020B0604020202020204" pitchFamily="34" charset="0"/>
            </a:endParaRPr>
          </a:p>
          <a:p>
            <a:pPr>
              <a:spcBef>
                <a:spcPts val="200"/>
              </a:spcBef>
              <a:spcAft>
                <a:spcPts val="0"/>
              </a:spcAft>
            </a:pPr>
            <a:r>
              <a:rPr lang="en-GB" sz="1100" dirty="0">
                <a:latin typeface="Lato"/>
                <a:ea typeface="Times New Roman" panose="02020603050405020304" pitchFamily="18" charset="0"/>
                <a:cs typeface="Segoe UI" panose="020B0502040204020203" pitchFamily="34" charset="0"/>
              </a:rPr>
              <a:t> </a:t>
            </a:r>
            <a:endParaRPr lang="en-GB" sz="1100" dirty="0">
              <a:latin typeface="CongressSans"/>
              <a:ea typeface="Times New Roman" panose="02020603050405020304" pitchFamily="18" charset="0"/>
              <a:cs typeface="Times New Roman" panose="02020603050405020304" pitchFamily="18" charset="0"/>
            </a:endParaRPr>
          </a:p>
        </p:txBody>
      </p:sp>
      <p:sp>
        <p:nvSpPr>
          <p:cNvPr id="7" name="Rectangle 6"/>
          <p:cNvSpPr/>
          <p:nvPr/>
        </p:nvSpPr>
        <p:spPr>
          <a:xfrm>
            <a:off x="6559440" y="990511"/>
            <a:ext cx="5240675" cy="2521203"/>
          </a:xfrm>
          <a:prstGeom prst="rect">
            <a:avLst/>
          </a:prstGeom>
          <a:ln>
            <a:solidFill>
              <a:schemeClr val="bg1"/>
            </a:solidFill>
          </a:ln>
        </p:spPr>
        <p:txBody>
          <a:bodyPr wrap="square">
            <a:spAutoFit/>
          </a:bodyPr>
          <a:lstStyle/>
          <a:p>
            <a:pPr>
              <a:spcBef>
                <a:spcPts val="1600"/>
              </a:spcBef>
              <a:spcAft>
                <a:spcPts val="0"/>
              </a:spcAft>
            </a:pPr>
            <a:r>
              <a:rPr lang="en-GB" b="1" dirty="0">
                <a:solidFill>
                  <a:srgbClr val="00B0F0"/>
                </a:solidFill>
                <a:latin typeface="Lato"/>
                <a:cs typeface="Arial" panose="020B0604020202020204" pitchFamily="34" charset="0"/>
              </a:rPr>
              <a:t>Learner entry requirements</a:t>
            </a:r>
            <a:endParaRPr lang="en-GB" b="1" dirty="0">
              <a:solidFill>
                <a:srgbClr val="64B4E6"/>
              </a:solidFill>
              <a:latin typeface="Lato"/>
              <a:cs typeface="Arial" panose="020B0604020202020204" pitchFamily="34" charset="0"/>
            </a:endParaRPr>
          </a:p>
          <a:p>
            <a:pPr>
              <a:lnSpc>
                <a:spcPts val="1250"/>
              </a:lnSpc>
              <a:spcBef>
                <a:spcPts val="1000"/>
              </a:spcBef>
              <a:spcAft>
                <a:spcPts val="800"/>
              </a:spcAft>
            </a:pPr>
            <a:r>
              <a:rPr lang="en-GB" sz="1200" dirty="0">
                <a:latin typeface="Lato"/>
                <a:ea typeface="Times New Roman" panose="02020603050405020304" pitchFamily="18" charset="0"/>
                <a:cs typeface="Times New Roman" panose="02020603050405020304" pitchFamily="18" charset="0"/>
              </a:rPr>
              <a:t>The Consortium does not set entry requirements for this qualification. However, centres must ensure that learners have the potential and opportunity to gain the qualification successfully. </a:t>
            </a:r>
            <a:endParaRPr lang="en-GB" sz="1200" dirty="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200" dirty="0">
                <a:latin typeface="Lato"/>
                <a:ea typeface="Times New Roman" panose="02020603050405020304" pitchFamily="18" charset="0"/>
                <a:cs typeface="Times New Roman" panose="02020603050405020304" pitchFamily="18" charset="0"/>
              </a:rPr>
              <a:t> </a:t>
            </a:r>
            <a:endParaRPr lang="en-GB" sz="1200" dirty="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200" dirty="0">
                <a:latin typeface="Lato"/>
                <a:ea typeface="Times New Roman" panose="02020603050405020304" pitchFamily="18" charset="0"/>
                <a:cs typeface="Times New Roman" panose="02020603050405020304" pitchFamily="18" charset="0"/>
              </a:rPr>
              <a:t>Entries for the qualification can be made via the Walled Garden, see the </a:t>
            </a:r>
            <a:r>
              <a:rPr lang="en-GB" sz="1200" dirty="0" smtClean="0">
                <a:latin typeface="Lato"/>
                <a:ea typeface="Times New Roman" panose="02020603050405020304" pitchFamily="18" charset="0"/>
                <a:cs typeface="Times New Roman" panose="02020603050405020304" pitchFamily="18" charset="0"/>
              </a:rPr>
              <a:t>City &amp; Guilds website </a:t>
            </a:r>
            <a:r>
              <a:rPr lang="en-GB" sz="1200" dirty="0">
                <a:latin typeface="Lato"/>
                <a:ea typeface="Times New Roman" panose="02020603050405020304" pitchFamily="18" charset="0"/>
                <a:cs typeface="Times New Roman" panose="02020603050405020304" pitchFamily="18" charset="0"/>
              </a:rPr>
              <a:t>for further </a:t>
            </a:r>
            <a:r>
              <a:rPr lang="en-GB" sz="1200" dirty="0" smtClean="0">
                <a:latin typeface="Lato"/>
                <a:ea typeface="Times New Roman" panose="02020603050405020304" pitchFamily="18" charset="0"/>
                <a:cs typeface="Times New Roman" panose="02020603050405020304" pitchFamily="18" charset="0"/>
              </a:rPr>
              <a:t>details:</a:t>
            </a:r>
          </a:p>
          <a:p>
            <a:pPr>
              <a:spcBef>
                <a:spcPts val="200"/>
              </a:spcBef>
              <a:spcAft>
                <a:spcPts val="0"/>
              </a:spcAft>
            </a:pPr>
            <a:endParaRPr lang="en-GB" sz="1200" dirty="0">
              <a:effectLst/>
              <a:latin typeface="Lato"/>
              <a:ea typeface="Times New Roman" panose="02020603050405020304" pitchFamily="18" charset="0"/>
              <a:cs typeface="Times New Roman" panose="02020603050405020304" pitchFamily="18" charset="0"/>
            </a:endParaRPr>
          </a:p>
          <a:p>
            <a:pPr>
              <a:spcBef>
                <a:spcPts val="200"/>
              </a:spcBef>
              <a:spcAft>
                <a:spcPts val="0"/>
              </a:spcAft>
            </a:pPr>
            <a:r>
              <a:rPr lang="en-GB" sz="1200" dirty="0">
                <a:latin typeface="CongressSans"/>
                <a:ea typeface="Times New Roman" panose="02020603050405020304" pitchFamily="18" charset="0"/>
                <a:cs typeface="Times New Roman" panose="02020603050405020304" pitchFamily="18" charset="0"/>
                <a:hlinkClick r:id="rId2"/>
              </a:rPr>
              <a:t>https://</a:t>
            </a:r>
            <a:r>
              <a:rPr lang="en-GB" sz="1200" dirty="0" smtClean="0">
                <a:latin typeface="CongressSans"/>
                <a:ea typeface="Times New Roman" panose="02020603050405020304" pitchFamily="18" charset="0"/>
                <a:cs typeface="Times New Roman" panose="02020603050405020304" pitchFamily="18" charset="0"/>
                <a:hlinkClick r:id="rId2"/>
              </a:rPr>
              <a:t>www.cityandguilds.com/what-we-offer/centres/working-with-us/walled-garden</a:t>
            </a:r>
            <a:endParaRPr lang="en-GB" sz="1200" dirty="0" smtClean="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200" dirty="0">
                <a:latin typeface="CongressSans"/>
                <a:ea typeface="Times New Roman" panose="02020603050405020304" pitchFamily="18" charset="0"/>
                <a:cs typeface="Times New Roman" panose="02020603050405020304" pitchFamily="18" charset="0"/>
                <a:hlinkClick r:id="rId3"/>
              </a:rPr>
              <a:t>https://</a:t>
            </a:r>
            <a:r>
              <a:rPr lang="en-GB" sz="1200" dirty="0" smtClean="0">
                <a:latin typeface="CongressSans"/>
                <a:ea typeface="Times New Roman" panose="02020603050405020304" pitchFamily="18" charset="0"/>
                <a:cs typeface="Times New Roman" panose="02020603050405020304" pitchFamily="18" charset="0"/>
                <a:hlinkClick r:id="rId3"/>
              </a:rPr>
              <a:t>www.cityandguilds.com/help/help-for-centres/walled-garden</a:t>
            </a:r>
            <a:endParaRPr lang="en-GB" sz="1200" dirty="0">
              <a:effectLst/>
              <a:latin typeface="CongressSans"/>
              <a:ea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6253083" y="1243206"/>
            <a:ext cx="0" cy="3406061"/>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Title 5">
            <a:extLst>
              <a:ext uri="{FF2B5EF4-FFF2-40B4-BE49-F238E27FC236}">
                <a16:creationId xmlns:a16="http://schemas.microsoft.com/office/drawing/2014/main" id="{6C466C4F-F8A3-E348-B12C-C9E5B305FE98}"/>
              </a:ext>
            </a:extLst>
          </p:cNvPr>
          <p:cNvSpPr txBox="1">
            <a:spLocks noGrp="1"/>
          </p:cNvSpPr>
          <p:nvPr>
            <p:ph type="title"/>
          </p:nvPr>
        </p:nvSpPr>
        <p:spPr>
          <a:xfrm>
            <a:off x="282011" y="272563"/>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srgbClr val="007BB9"/>
                </a:solidFill>
                <a:effectLst/>
                <a:uLnTx/>
                <a:uFillTx/>
                <a:latin typeface="Lato"/>
              </a:rPr>
              <a:t>Level 4</a:t>
            </a:r>
            <a:r>
              <a:rPr kumimoji="0" lang="en-US" sz="1800" b="1" i="0" u="none" strike="noStrike" kern="1200" cap="none" spc="0" normalizeH="0" noProof="0" dirty="0">
                <a:ln>
                  <a:noFill/>
                </a:ln>
                <a:solidFill>
                  <a:srgbClr val="007BB9"/>
                </a:solidFill>
                <a:effectLst/>
                <a:uLnTx/>
                <a:uFillTx/>
                <a:latin typeface="Lato"/>
              </a:rPr>
              <a:t> </a:t>
            </a:r>
            <a:r>
              <a:rPr kumimoji="0" lang="en-US" sz="1800" b="1" i="0" u="none" strike="noStrike" kern="1200" cap="none" spc="0" normalizeH="0" noProof="0" dirty="0" smtClean="0">
                <a:ln>
                  <a:noFill/>
                </a:ln>
                <a:solidFill>
                  <a:srgbClr val="007BB9"/>
                </a:solidFill>
                <a:effectLst/>
                <a:uLnTx/>
                <a:uFillTx/>
                <a:latin typeface="Lato"/>
              </a:rPr>
              <a:t>Professional Practice in Children’s Care, Play, Learning and Development:</a:t>
            </a:r>
            <a:r>
              <a:rPr kumimoji="0" lang="en-US" sz="1800" b="1" i="0" u="none" strike="noStrike" kern="1200" cap="none" spc="0" normalizeH="0" baseline="0" noProof="0" dirty="0">
                <a:ln>
                  <a:noFill/>
                </a:ln>
                <a:solidFill>
                  <a:srgbClr val="007BB9"/>
                </a:solidFill>
                <a:effectLst/>
                <a:uLnTx/>
                <a:uFillTx/>
                <a:latin typeface="Lato"/>
              </a:rPr>
              <a:t/>
            </a:r>
            <a:br>
              <a:rPr kumimoji="0" lang="en-US" sz="1800" b="1" i="0" u="none" strike="noStrike" kern="1200" cap="none" spc="0" normalizeH="0" baseline="0" noProof="0" dirty="0">
                <a:ln>
                  <a:noFill/>
                </a:ln>
                <a:solidFill>
                  <a:srgbClr val="007BB9"/>
                </a:solidFill>
                <a:effectLst/>
                <a:uLnTx/>
                <a:uFillTx/>
                <a:latin typeface="Lato"/>
              </a:rPr>
            </a:br>
            <a:endParaRPr kumimoji="0" lang="en-US" sz="1800" b="1" i="0" u="none" strike="noStrike" kern="1200" cap="none" spc="0" normalizeH="0" baseline="0" noProof="0" dirty="0">
              <a:ln>
                <a:noFill/>
              </a:ln>
              <a:solidFill>
                <a:srgbClr val="140000"/>
              </a:solidFill>
              <a:effectLst/>
              <a:uLnTx/>
              <a:uFillTx/>
              <a:latin typeface="Lato"/>
            </a:endParaRPr>
          </a:p>
        </p:txBody>
      </p:sp>
      <p:sp>
        <p:nvSpPr>
          <p:cNvPr id="4" name="Rectangle 3"/>
          <p:cNvSpPr/>
          <p:nvPr/>
        </p:nvSpPr>
        <p:spPr>
          <a:xfrm>
            <a:off x="74308" y="1272639"/>
            <a:ext cx="6096000" cy="5073184"/>
          </a:xfrm>
          <a:prstGeom prst="rect">
            <a:avLst/>
          </a:prstGeom>
        </p:spPr>
        <p:txBody>
          <a:bodyPr>
            <a:spAutoFit/>
          </a:bodyPr>
          <a:lstStyle/>
          <a:p>
            <a:pPr>
              <a:spcBef>
                <a:spcPts val="200"/>
              </a:spcBef>
              <a:spcAft>
                <a:spcPts val="200"/>
              </a:spcAft>
            </a:pPr>
            <a:r>
              <a:rPr lang="en-GB" sz="1400" dirty="0">
                <a:latin typeface="Lato"/>
                <a:ea typeface="Arial" panose="020B0604020202020204" pitchFamily="34" charset="0"/>
                <a:cs typeface="Times New Roman" panose="02020603050405020304" pitchFamily="18" charset="0"/>
              </a:rPr>
              <a:t>The Level 4 Professional Practice in </a:t>
            </a:r>
            <a:r>
              <a:rPr lang="en-GB" sz="1400" dirty="0" smtClean="0">
                <a:latin typeface="Lato"/>
                <a:ea typeface="Arial" panose="020B0604020202020204" pitchFamily="34" charset="0"/>
                <a:cs typeface="Times New Roman" panose="02020603050405020304" pitchFamily="18" charset="0"/>
              </a:rPr>
              <a:t>Children’s Care, Play, Learning and Development </a:t>
            </a:r>
            <a:r>
              <a:rPr lang="en-GB" sz="1400" dirty="0">
                <a:latin typeface="Lato"/>
                <a:ea typeface="Arial" panose="020B0604020202020204" pitchFamily="34" charset="0"/>
                <a:cs typeface="Times New Roman" panose="02020603050405020304" pitchFamily="18" charset="0"/>
              </a:rPr>
              <a:t>will enable learners to develop and demonstrate their knowledge, understanding, behaviours, skills and practice within the context of their chosen pathway. In particular, learners will be able to demonstrate that they:</a:t>
            </a:r>
            <a:endParaRPr lang="en-GB" sz="1400" dirty="0">
              <a:latin typeface="CongressSans"/>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GB" sz="1400" dirty="0">
                <a:latin typeface="Lato"/>
                <a:ea typeface="Times New Roman" panose="02020603050405020304" pitchFamily="18" charset="0"/>
                <a:cs typeface="Times New Roman" panose="02020603050405020304" pitchFamily="18" charset="0"/>
              </a:rPr>
              <a:t>develop and apply knowledge, understanding and skills in the chosen pathway;</a:t>
            </a:r>
            <a:endParaRPr lang="en-GB" sz="1400" dirty="0">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GB" sz="1400" dirty="0">
                <a:latin typeface="Lato"/>
                <a:ea typeface="Times New Roman" panose="02020603050405020304" pitchFamily="18" charset="0"/>
                <a:cs typeface="Times New Roman" panose="02020603050405020304" pitchFamily="18" charset="0"/>
              </a:rPr>
              <a:t>develop and apply knowledge and understanding of theories, models and approaches applicable to the chosen pathway;</a:t>
            </a:r>
            <a:endParaRPr lang="en-GB" sz="1400" dirty="0">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GB" sz="1400" dirty="0">
                <a:latin typeface="Lato"/>
                <a:ea typeface="Times New Roman" panose="02020603050405020304" pitchFamily="18" charset="0"/>
                <a:cs typeface="Times New Roman" panose="02020603050405020304" pitchFamily="18" charset="0"/>
              </a:rPr>
              <a:t>develop and apply knowledge and understanding of how to maintain and improve outcomes for </a:t>
            </a:r>
            <a:r>
              <a:rPr lang="en-GB" sz="1400" dirty="0" smtClean="0">
                <a:latin typeface="Lato"/>
                <a:ea typeface="Times New Roman" panose="02020603050405020304" pitchFamily="18" charset="0"/>
                <a:cs typeface="Times New Roman" panose="02020603050405020304" pitchFamily="18" charset="0"/>
              </a:rPr>
              <a:t>individuals/children </a:t>
            </a:r>
            <a:r>
              <a:rPr lang="en-GB" sz="1400" dirty="0">
                <a:latin typeface="Lato"/>
                <a:ea typeface="Times New Roman" panose="02020603050405020304" pitchFamily="18" charset="0"/>
                <a:cs typeface="Times New Roman" panose="02020603050405020304" pitchFamily="18" charset="0"/>
              </a:rPr>
              <a:t>within the chosen pathway; </a:t>
            </a:r>
            <a:endParaRPr lang="en-GB" sz="1400" dirty="0">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GB" sz="1400" dirty="0">
                <a:latin typeface="Lato"/>
                <a:ea typeface="Times New Roman" panose="02020603050405020304" pitchFamily="18" charset="0"/>
                <a:cs typeface="Times New Roman" panose="02020603050405020304" pitchFamily="18" charset="0"/>
              </a:rPr>
              <a:t>develop as effective and independent learners, and as critical and reflective thinkers with enquiring minds in the context of the chosen pathway;</a:t>
            </a:r>
            <a:endParaRPr lang="en-GB" sz="1400" dirty="0">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GB" sz="1400" dirty="0">
                <a:latin typeface="Lato"/>
                <a:ea typeface="Times New Roman" panose="02020603050405020304" pitchFamily="18" charset="0"/>
                <a:cs typeface="Times New Roman" panose="02020603050405020304" pitchFamily="18" charset="0"/>
              </a:rPr>
              <a:t>use an enquiring, critical approach to distinguish facts and opinions; to build arguments and make informed judgements in the context of chosen pathway </a:t>
            </a:r>
            <a:r>
              <a:rPr lang="en-GB" sz="1400" dirty="0" smtClean="0">
                <a:latin typeface="Lato"/>
                <a:ea typeface="Times New Roman" panose="02020603050405020304" pitchFamily="18" charset="0"/>
                <a:cs typeface="Times New Roman" panose="02020603050405020304" pitchFamily="18" charset="0"/>
              </a:rPr>
              <a:t>in an area of specialism within children’s care, play, learning and development:</a:t>
            </a:r>
            <a:endParaRPr lang="en-GB" sz="1400" dirty="0">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GB" sz="1400" dirty="0">
                <a:latin typeface="Lato"/>
                <a:ea typeface="Times New Roman" panose="02020603050405020304" pitchFamily="18" charset="0"/>
                <a:cs typeface="Times New Roman" panose="02020603050405020304" pitchFamily="18" charset="0"/>
              </a:rPr>
              <a:t>develop self-awareness in order to improve practice in the chosen pathway;</a:t>
            </a:r>
            <a:endParaRPr lang="en-GB" sz="1400" dirty="0">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GB" sz="1400" dirty="0" smtClean="0">
                <a:latin typeface="Lato"/>
                <a:ea typeface="Times New Roman" panose="02020603050405020304" pitchFamily="18" charset="0"/>
                <a:cs typeface="Times New Roman" panose="02020603050405020304" pitchFamily="18" charset="0"/>
              </a:rPr>
              <a:t>use </a:t>
            </a:r>
            <a:r>
              <a:rPr lang="en-GB" sz="1400" dirty="0">
                <a:latin typeface="Lato"/>
                <a:ea typeface="Times New Roman" panose="02020603050405020304" pitchFamily="18" charset="0"/>
                <a:cs typeface="Times New Roman" panose="02020603050405020304" pitchFamily="18" charset="0"/>
              </a:rPr>
              <a:t>literacy, numeracy and digital competency skills as appropriate within their </a:t>
            </a:r>
            <a:r>
              <a:rPr lang="en-GB" sz="1400" dirty="0" smtClean="0">
                <a:latin typeface="Lato"/>
                <a:ea typeface="Times New Roman" panose="02020603050405020304" pitchFamily="18" charset="0"/>
                <a:cs typeface="Times New Roman" panose="02020603050405020304" pitchFamily="18" charset="0"/>
              </a:rPr>
              <a:t>rol</a:t>
            </a:r>
            <a:r>
              <a:rPr lang="en-GB" sz="1200" dirty="0" smtClean="0">
                <a:latin typeface="Lato"/>
                <a:ea typeface="Times New Roman" panose="02020603050405020304" pitchFamily="18" charset="0"/>
                <a:cs typeface="Times New Roman" panose="02020603050405020304" pitchFamily="18" charset="0"/>
              </a:rPr>
              <a:t>e</a:t>
            </a:r>
            <a:endParaRPr lang="en-GB" sz="1200" dirty="0">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10" name="Oval 9"/>
          <p:cNvSpPr/>
          <p:nvPr/>
        </p:nvSpPr>
        <p:spPr>
          <a:xfrm>
            <a:off x="6520612" y="4723268"/>
            <a:ext cx="2308860" cy="2042160"/>
          </a:xfrm>
          <a:prstGeom prst="ellipse">
            <a:avLst/>
          </a:prstGeom>
          <a:solidFill>
            <a:srgbClr val="FF0000"/>
          </a:solidFill>
          <a:ln>
            <a:solidFill>
              <a:schemeClr val="tx1">
                <a:lumMod val="50000"/>
                <a:lumOff val="50000"/>
              </a:schemeClr>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lvl="0" algn="ctr">
              <a:defRPr/>
            </a:pPr>
            <a:r>
              <a:rPr lang="en-GB" sz="2000" b="1" dirty="0" smtClean="0">
                <a:solidFill>
                  <a:srgbClr val="FFFFFF"/>
                </a:solidFill>
              </a:rPr>
              <a:t>CCPLD</a:t>
            </a:r>
            <a:r>
              <a:rPr lang="en-GB" sz="2000" b="1" dirty="0">
                <a:solidFill>
                  <a:srgbClr val="FFFFFF"/>
                </a:solidFill>
              </a:rPr>
              <a:t>: 8041-17</a:t>
            </a:r>
          </a:p>
        </p:txBody>
      </p:sp>
      <p:sp>
        <p:nvSpPr>
          <p:cNvPr id="12" name="Oval 11"/>
          <p:cNvSpPr/>
          <p:nvPr/>
        </p:nvSpPr>
        <p:spPr>
          <a:xfrm>
            <a:off x="9179776" y="4723268"/>
            <a:ext cx="2308860" cy="2042160"/>
          </a:xfrm>
          <a:prstGeom prst="ellipse">
            <a:avLst/>
          </a:prstGeom>
          <a:solidFill>
            <a:schemeClr val="accent5"/>
          </a:solidFill>
          <a:ln>
            <a:solidFill>
              <a:schemeClr val="accent5"/>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rgbClr val="FFFFFF"/>
                </a:solidFill>
                <a:effectLst/>
                <a:uLnTx/>
                <a:uFillTx/>
                <a:latin typeface="Arial" panose="020B0604020202020204"/>
                <a:ea typeface="+mn-ea"/>
                <a:cs typeface="+mn-cs"/>
              </a:rPr>
              <a:t>Learners must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rgbClr val="FFFFFF"/>
                </a:solidFill>
                <a:effectLst/>
                <a:uLnTx/>
                <a:uFillTx/>
                <a:latin typeface="Arial" panose="020B0604020202020204"/>
                <a:ea typeface="+mn-ea"/>
                <a:cs typeface="+mn-cs"/>
              </a:rPr>
              <a:t> be 18yrs+</a:t>
            </a:r>
            <a:endParaRPr kumimoji="0" lang="en-GB" sz="20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70382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C5463CA8-AEC2-D846-AE85-495433F5E6EB}"/>
              </a:ext>
            </a:extLst>
          </p:cNvPr>
          <p:cNvSpPr>
            <a:spLocks noGrp="1"/>
          </p:cNvSpPr>
          <p:nvPr>
            <p:ph type="title"/>
          </p:nvPr>
        </p:nvSpPr>
        <p:spPr/>
        <p:txBody>
          <a:bodyPr/>
          <a:lstStyle/>
          <a:p>
            <a:r>
              <a:rPr lang="en-US" sz="1800" b="1" dirty="0">
                <a:latin typeface="Lato"/>
              </a:rPr>
              <a:t>Initial Assessment and Induction </a:t>
            </a:r>
          </a:p>
        </p:txBody>
      </p:sp>
      <p:pic>
        <p:nvPicPr>
          <p:cNvPr id="5" name="Picture 4"/>
          <p:cNvPicPr>
            <a:picLocks noChangeAspect="1"/>
          </p:cNvPicPr>
          <p:nvPr/>
        </p:nvPicPr>
        <p:blipFill>
          <a:blip r:embed="rId2"/>
          <a:stretch>
            <a:fillRect/>
          </a:stretch>
        </p:blipFill>
        <p:spPr>
          <a:xfrm>
            <a:off x="282011" y="1110342"/>
            <a:ext cx="1122379" cy="108912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40025" y="1008741"/>
            <a:ext cx="1090118" cy="1089123"/>
          </a:xfrm>
          <a:prstGeom prst="rect">
            <a:avLst/>
          </a:prstGeom>
        </p:spPr>
      </p:pic>
      <p:sp>
        <p:nvSpPr>
          <p:cNvPr id="2" name="Rectangle 1"/>
          <p:cNvSpPr/>
          <p:nvPr/>
        </p:nvSpPr>
        <p:spPr>
          <a:xfrm>
            <a:off x="1458686" y="1185779"/>
            <a:ext cx="4593771" cy="3411190"/>
          </a:xfrm>
          <a:prstGeom prst="rect">
            <a:avLst/>
          </a:prstGeom>
        </p:spPr>
        <p:txBody>
          <a:bodyPr wrap="square">
            <a:spAutoFit/>
          </a:bodyPr>
          <a:lstStyle/>
          <a:p>
            <a:pPr>
              <a:spcBef>
                <a:spcPts val="1000"/>
              </a:spcBef>
              <a:spcAft>
                <a:spcPts val="800"/>
              </a:spcAft>
            </a:pPr>
            <a:r>
              <a:rPr lang="en-GB" sz="1600" dirty="0">
                <a:latin typeface="Lato"/>
                <a:ea typeface="Times New Roman" panose="02020603050405020304" pitchFamily="18" charset="0"/>
                <a:cs typeface="Times New Roman" panose="02020603050405020304" pitchFamily="18" charset="0"/>
              </a:rPr>
              <a:t>An initial assessment of each learner should be made before the start of their programme to identify:</a:t>
            </a:r>
            <a:endParaRPr lang="en-GB" sz="1600" dirty="0">
              <a:latin typeface="CongressSans"/>
              <a:ea typeface="Times New Roman" panose="02020603050405020304" pitchFamily="18" charset="0"/>
              <a:cs typeface="Times New Roman" panose="02020603050405020304" pitchFamily="18" charset="0"/>
            </a:endParaRPr>
          </a:p>
          <a:p>
            <a:pPr marL="342900" lvl="0" indent="-342900">
              <a:spcBef>
                <a:spcPts val="200"/>
              </a:spcBef>
              <a:spcAft>
                <a:spcPts val="200"/>
              </a:spcAft>
              <a:buFont typeface="Symbol" panose="05050102010706020507" pitchFamily="18" charset="2"/>
              <a:buChar char=""/>
              <a:tabLst>
                <a:tab pos="180340" algn="l"/>
                <a:tab pos="180340" algn="l"/>
              </a:tabLst>
            </a:pPr>
            <a:r>
              <a:rPr lang="en-GB" sz="1600" dirty="0">
                <a:latin typeface="Lato"/>
                <a:ea typeface="Times New Roman" panose="02020603050405020304" pitchFamily="18" charset="0"/>
                <a:cs typeface="Times New Roman" panose="02020603050405020304" pitchFamily="18" charset="0"/>
              </a:rPr>
              <a:t>if the learner has any specific training needs,</a:t>
            </a:r>
            <a:endParaRPr lang="en-GB" sz="1600" dirty="0">
              <a:latin typeface="CongressSans"/>
              <a:ea typeface="Times New Roman" panose="02020603050405020304" pitchFamily="18" charset="0"/>
              <a:cs typeface="Times New Roman" panose="02020603050405020304" pitchFamily="18" charset="0"/>
            </a:endParaRPr>
          </a:p>
          <a:p>
            <a:pPr marL="342900" lvl="0" indent="-342900">
              <a:spcBef>
                <a:spcPts val="200"/>
              </a:spcBef>
              <a:spcAft>
                <a:spcPts val="200"/>
              </a:spcAft>
              <a:buFont typeface="Symbol" panose="05050102010706020507" pitchFamily="18" charset="2"/>
              <a:buChar char=""/>
              <a:tabLst>
                <a:tab pos="180340" algn="l"/>
                <a:tab pos="180340" algn="l"/>
              </a:tabLst>
            </a:pPr>
            <a:r>
              <a:rPr lang="en-GB" sz="1600" dirty="0">
                <a:latin typeface="Lato"/>
                <a:ea typeface="Times New Roman" panose="02020603050405020304" pitchFamily="18" charset="0"/>
                <a:cs typeface="Times New Roman" panose="02020603050405020304" pitchFamily="18" charset="0"/>
              </a:rPr>
              <a:t>support and guidance they may need when working towards their qualification</a:t>
            </a:r>
            <a:r>
              <a:rPr lang="en-GB" sz="1600" dirty="0" smtClean="0">
                <a:latin typeface="Lato"/>
                <a:ea typeface="Times New Roman" panose="02020603050405020304" pitchFamily="18" charset="0"/>
                <a:cs typeface="Times New Roman" panose="02020603050405020304" pitchFamily="18" charset="0"/>
              </a:rPr>
              <a:t>,</a:t>
            </a:r>
          </a:p>
          <a:p>
            <a:pPr marL="342900" lvl="0" indent="-342900">
              <a:spcBef>
                <a:spcPts val="200"/>
              </a:spcBef>
              <a:spcAft>
                <a:spcPts val="200"/>
              </a:spcAft>
              <a:buFont typeface="Symbol" panose="05050102010706020507" pitchFamily="18" charset="2"/>
              <a:buChar char=""/>
              <a:tabLst>
                <a:tab pos="180340" algn="l"/>
                <a:tab pos="180340" algn="l"/>
              </a:tabLst>
            </a:pPr>
            <a:r>
              <a:rPr lang="en-GB" sz="1600" dirty="0">
                <a:latin typeface="Lato"/>
                <a:ea typeface="Times New Roman" panose="02020603050405020304" pitchFamily="18" charset="0"/>
                <a:cs typeface="Times New Roman" panose="02020603050405020304" pitchFamily="18" charset="0"/>
              </a:rPr>
              <a:t>any units they have already completed, or credit they have accumulated which is relevant to the qualification,</a:t>
            </a:r>
            <a:endParaRPr lang="en-GB" sz="1600" dirty="0">
              <a:latin typeface="CongressSans"/>
              <a:ea typeface="Times New Roman" panose="02020603050405020304" pitchFamily="18" charset="0"/>
              <a:cs typeface="Times New Roman" panose="02020603050405020304" pitchFamily="18" charset="0"/>
            </a:endParaRPr>
          </a:p>
          <a:p>
            <a:pPr marL="342900" indent="-342900">
              <a:spcBef>
                <a:spcPts val="200"/>
              </a:spcBef>
              <a:spcAft>
                <a:spcPts val="200"/>
              </a:spcAft>
              <a:buFont typeface="Symbol" panose="05050102010706020507" pitchFamily="18" charset="2"/>
              <a:buChar char=""/>
              <a:tabLst>
                <a:tab pos="180340" algn="l"/>
                <a:tab pos="180340" algn="l"/>
              </a:tabLst>
            </a:pPr>
            <a:r>
              <a:rPr lang="en-GB" sz="1600" dirty="0" smtClean="0">
                <a:latin typeface="Lato"/>
                <a:ea typeface="Times New Roman" panose="02020603050405020304" pitchFamily="18" charset="0"/>
                <a:cs typeface="Times New Roman" panose="02020603050405020304" pitchFamily="18" charset="0"/>
              </a:rPr>
              <a:t>the </a:t>
            </a:r>
            <a:r>
              <a:rPr lang="en-GB" sz="1600" dirty="0">
                <a:latin typeface="Lato"/>
                <a:ea typeface="Times New Roman" panose="02020603050405020304" pitchFamily="18" charset="0"/>
                <a:cs typeface="Times New Roman" panose="02020603050405020304" pitchFamily="18" charset="0"/>
              </a:rPr>
              <a:t>appropriate type and level of qualification.</a:t>
            </a:r>
            <a:endParaRPr lang="en-GB" sz="1600" dirty="0"/>
          </a:p>
          <a:p>
            <a:pPr marL="342900" lvl="0" indent="-342900">
              <a:spcBef>
                <a:spcPts val="200"/>
              </a:spcBef>
              <a:spcAft>
                <a:spcPts val="200"/>
              </a:spcAft>
              <a:buFont typeface="Symbol" panose="05050102010706020507" pitchFamily="18" charset="2"/>
              <a:buChar char=""/>
              <a:tabLst>
                <a:tab pos="180340" algn="l"/>
                <a:tab pos="180340" algn="l"/>
              </a:tabLst>
            </a:pPr>
            <a:endParaRPr lang="en-GB" dirty="0">
              <a:latin typeface="CongressSans"/>
              <a:ea typeface="Times New Roman" panose="02020603050405020304" pitchFamily="18" charset="0"/>
              <a:cs typeface="Times New Roman" panose="02020603050405020304" pitchFamily="18" charset="0"/>
            </a:endParaRPr>
          </a:p>
        </p:txBody>
      </p:sp>
      <p:sp>
        <p:nvSpPr>
          <p:cNvPr id="3" name="Rectangle 2"/>
          <p:cNvSpPr/>
          <p:nvPr/>
        </p:nvSpPr>
        <p:spPr>
          <a:xfrm>
            <a:off x="7220856" y="1185779"/>
            <a:ext cx="4666343" cy="2046714"/>
          </a:xfrm>
          <a:prstGeom prst="rect">
            <a:avLst/>
          </a:prstGeom>
        </p:spPr>
        <p:txBody>
          <a:bodyPr wrap="square">
            <a:spAutoFit/>
          </a:bodyPr>
          <a:lstStyle/>
          <a:p>
            <a:pPr>
              <a:spcBef>
                <a:spcPts val="1000"/>
              </a:spcBef>
              <a:spcAft>
                <a:spcPts val="800"/>
              </a:spcAft>
            </a:pPr>
            <a:r>
              <a:rPr lang="en-GB" sz="1600" dirty="0">
                <a:latin typeface="Lato"/>
                <a:ea typeface="Times New Roman" panose="02020603050405020304" pitchFamily="18" charset="0"/>
                <a:cs typeface="Times New Roman" panose="02020603050405020304" pitchFamily="18" charset="0"/>
              </a:rPr>
              <a:t>It is recommended that centres provide an induction programme so:</a:t>
            </a:r>
          </a:p>
          <a:p>
            <a:pPr marL="285750" indent="-285750">
              <a:spcBef>
                <a:spcPts val="1000"/>
              </a:spcBef>
              <a:spcAft>
                <a:spcPts val="800"/>
              </a:spcAft>
              <a:buFont typeface="Arial" panose="020B0604020202020204" pitchFamily="34" charset="0"/>
              <a:buChar char="•"/>
            </a:pPr>
            <a:r>
              <a:rPr lang="en-GB" sz="1600" dirty="0">
                <a:latin typeface="Lato"/>
                <a:ea typeface="Times New Roman" panose="02020603050405020304" pitchFamily="18" charset="0"/>
                <a:cs typeface="Times New Roman" panose="02020603050405020304" pitchFamily="18" charset="0"/>
              </a:rPr>
              <a:t>the learner fully understands the requirements of the qualification, their responsibilities as a learner, and the responsibilities of the centre. This information can be recorded on a learning contract. </a:t>
            </a:r>
          </a:p>
        </p:txBody>
      </p:sp>
    </p:spTree>
    <p:extLst>
      <p:ext uri="{BB962C8B-B14F-4D97-AF65-F5344CB8AC3E}">
        <p14:creationId xmlns:p14="http://schemas.microsoft.com/office/powerpoint/2010/main" val="2130388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sz="1800" b="1" dirty="0" smtClean="0"/>
              <a:t>Simulation and time constraints</a:t>
            </a:r>
            <a:endParaRPr lang="en-GB" sz="1800" b="1" dirty="0"/>
          </a:p>
        </p:txBody>
      </p:sp>
      <p:sp>
        <p:nvSpPr>
          <p:cNvPr id="4" name="Content Placeholder 3"/>
          <p:cNvSpPr>
            <a:spLocks noGrp="1"/>
          </p:cNvSpPr>
          <p:nvPr>
            <p:ph sz="quarter" idx="10"/>
          </p:nvPr>
        </p:nvSpPr>
        <p:spPr>
          <a:xfrm>
            <a:off x="1582057" y="1076325"/>
            <a:ext cx="8679543" cy="4072910"/>
          </a:xfrm>
          <a:prstGeom prst="rect">
            <a:avLst/>
          </a:prstGeom>
        </p:spPr>
        <p:txBody>
          <a:bodyPr wrap="square">
            <a:spAutoFit/>
          </a:bodyPr>
          <a:lstStyle/>
          <a:p>
            <a:pPr>
              <a:spcBef>
                <a:spcPts val="1600"/>
              </a:spcBef>
              <a:spcAft>
                <a:spcPts val="0"/>
              </a:spcAft>
            </a:pPr>
            <a:r>
              <a:rPr lang="en-GB" sz="1600" b="1" dirty="0">
                <a:latin typeface="Lato"/>
                <a:cs typeface="Arial" panose="020B0604020202020204" pitchFamily="34" charset="0"/>
              </a:rPr>
              <a:t>Simulation</a:t>
            </a:r>
            <a:r>
              <a:rPr lang="en-GB" sz="1600" b="1" dirty="0">
                <a:solidFill>
                  <a:srgbClr val="64B4E6"/>
                </a:solidFill>
                <a:latin typeface="Lato"/>
                <a:cs typeface="Arial" panose="020B0604020202020204" pitchFamily="34" charset="0"/>
              </a:rPr>
              <a:t> </a:t>
            </a:r>
          </a:p>
          <a:p>
            <a:pPr>
              <a:spcBef>
                <a:spcPts val="200"/>
              </a:spcBef>
              <a:spcAft>
                <a:spcPts val="200"/>
              </a:spcAft>
            </a:pPr>
            <a:r>
              <a:rPr lang="en-GB" sz="1600" dirty="0">
                <a:solidFill>
                  <a:schemeClr val="tx1"/>
                </a:solidFill>
                <a:latin typeface="Lato"/>
                <a:ea typeface="Times New Roman" panose="02020603050405020304" pitchFamily="18" charset="0"/>
                <a:cs typeface="Times New Roman" panose="02020603050405020304" pitchFamily="18" charset="0"/>
              </a:rPr>
              <a:t>Simulation involves the creation of an artificial situation for purposes of assessment. The use of simulation should be restricted to obtaining evidence where it cannot be naturally generated through normal work activities (e.g. due to concerns related to health and safety). </a:t>
            </a:r>
            <a:endParaRPr lang="en-GB" sz="1600" dirty="0">
              <a:solidFill>
                <a:schemeClr val="tx1"/>
              </a:solidFill>
              <a:latin typeface="CongressSans"/>
              <a:ea typeface="Times New Roman" panose="02020603050405020304" pitchFamily="18" charset="0"/>
              <a:cs typeface="Times New Roman" panose="02020603050405020304" pitchFamily="18" charset="0"/>
            </a:endParaRPr>
          </a:p>
          <a:p>
            <a:pPr>
              <a:spcBef>
                <a:spcPts val="200"/>
              </a:spcBef>
              <a:spcAft>
                <a:spcPts val="200"/>
              </a:spcAft>
            </a:pPr>
            <a:endParaRPr lang="en-GB" sz="1600" dirty="0" smtClean="0">
              <a:solidFill>
                <a:schemeClr val="tx1"/>
              </a:solidFill>
              <a:latin typeface="Lato"/>
              <a:ea typeface="Times New Roman" panose="02020603050405020304" pitchFamily="18" charset="0"/>
              <a:cs typeface="Times New Roman" panose="02020603050405020304" pitchFamily="18" charset="0"/>
            </a:endParaRPr>
          </a:p>
          <a:p>
            <a:pPr>
              <a:spcBef>
                <a:spcPts val="200"/>
              </a:spcBef>
              <a:spcAft>
                <a:spcPts val="200"/>
              </a:spcAft>
            </a:pPr>
            <a:r>
              <a:rPr lang="en-GB" sz="1600" dirty="0" smtClean="0">
                <a:solidFill>
                  <a:schemeClr val="tx1"/>
                </a:solidFill>
                <a:latin typeface="Lato"/>
                <a:ea typeface="Times New Roman" panose="02020603050405020304" pitchFamily="18" charset="0"/>
                <a:cs typeface="Times New Roman" panose="02020603050405020304" pitchFamily="18" charset="0"/>
              </a:rPr>
              <a:t>For these qualifications, </a:t>
            </a:r>
            <a:r>
              <a:rPr lang="en-GB" sz="1600" b="1" dirty="0">
                <a:solidFill>
                  <a:schemeClr val="tx1"/>
                </a:solidFill>
                <a:latin typeface="Lato"/>
                <a:ea typeface="Times New Roman" panose="02020603050405020304" pitchFamily="18" charset="0"/>
                <a:cs typeface="Times New Roman" panose="02020603050405020304" pitchFamily="18" charset="0"/>
              </a:rPr>
              <a:t>simulation is not permitted</a:t>
            </a:r>
            <a:r>
              <a:rPr lang="en-GB" sz="1600" dirty="0">
                <a:solidFill>
                  <a:schemeClr val="tx1"/>
                </a:solidFill>
                <a:latin typeface="Lato"/>
                <a:ea typeface="Times New Roman" panose="02020603050405020304" pitchFamily="18" charset="0"/>
                <a:cs typeface="Times New Roman" panose="02020603050405020304" pitchFamily="18" charset="0"/>
              </a:rPr>
              <a:t>. </a:t>
            </a:r>
            <a:endParaRPr lang="en-GB" sz="1600" dirty="0">
              <a:solidFill>
                <a:schemeClr val="tx1"/>
              </a:solidFill>
              <a:latin typeface="CongressSans"/>
              <a:ea typeface="Times New Roman" panose="02020603050405020304" pitchFamily="18" charset="0"/>
              <a:cs typeface="Times New Roman" panose="02020603050405020304" pitchFamily="18" charset="0"/>
            </a:endParaRPr>
          </a:p>
          <a:p>
            <a:pPr>
              <a:spcBef>
                <a:spcPts val="1600"/>
              </a:spcBef>
              <a:spcAft>
                <a:spcPts val="0"/>
              </a:spcAft>
            </a:pPr>
            <a:endParaRPr lang="en-GB" sz="1600" b="1" dirty="0" smtClean="0">
              <a:solidFill>
                <a:srgbClr val="64B4E6"/>
              </a:solidFill>
              <a:latin typeface="Lato"/>
              <a:cs typeface="Arial" panose="020B0604020202020204" pitchFamily="34" charset="0"/>
            </a:endParaRPr>
          </a:p>
          <a:p>
            <a:pPr>
              <a:spcBef>
                <a:spcPts val="1600"/>
              </a:spcBef>
              <a:spcAft>
                <a:spcPts val="0"/>
              </a:spcAft>
            </a:pPr>
            <a:endParaRPr lang="en-GB" sz="1600" b="1" dirty="0">
              <a:solidFill>
                <a:srgbClr val="64B4E6"/>
              </a:solidFill>
              <a:latin typeface="Lato"/>
              <a:cs typeface="Arial" panose="020B0604020202020204" pitchFamily="34" charset="0"/>
            </a:endParaRPr>
          </a:p>
          <a:p>
            <a:pPr>
              <a:spcBef>
                <a:spcPts val="1600"/>
              </a:spcBef>
              <a:spcAft>
                <a:spcPts val="0"/>
              </a:spcAft>
            </a:pPr>
            <a:r>
              <a:rPr lang="en-GB" sz="1600" b="1" dirty="0" smtClean="0">
                <a:latin typeface="Lato"/>
                <a:cs typeface="Arial" panose="020B0604020202020204" pitchFamily="34" charset="0"/>
              </a:rPr>
              <a:t>Time </a:t>
            </a:r>
            <a:r>
              <a:rPr lang="en-GB" sz="1600" b="1" dirty="0">
                <a:latin typeface="Lato"/>
                <a:cs typeface="Arial" panose="020B0604020202020204" pitchFamily="34" charset="0"/>
              </a:rPr>
              <a:t>constraints</a:t>
            </a:r>
          </a:p>
          <a:p>
            <a:pPr>
              <a:spcBef>
                <a:spcPts val="1000"/>
              </a:spcBef>
              <a:spcAft>
                <a:spcPts val="800"/>
              </a:spcAft>
            </a:pPr>
            <a:r>
              <a:rPr lang="en-GB" sz="1600" dirty="0">
                <a:solidFill>
                  <a:schemeClr val="tx1"/>
                </a:solidFill>
                <a:latin typeface="Lato"/>
                <a:ea typeface="Times New Roman" panose="02020603050405020304" pitchFamily="18" charset="0"/>
                <a:cs typeface="Times New Roman" panose="02020603050405020304" pitchFamily="18" charset="0"/>
              </a:rPr>
              <a:t>The following must be applied to the assessment of this qualification:</a:t>
            </a:r>
            <a:endParaRPr lang="en-GB" sz="1600" dirty="0">
              <a:solidFill>
                <a:schemeClr val="tx1"/>
              </a:solidFill>
              <a:latin typeface="CongressSans"/>
              <a:ea typeface="Times New Roman" panose="02020603050405020304" pitchFamily="18" charset="0"/>
              <a:cs typeface="Times New Roman" panose="02020603050405020304" pitchFamily="18" charset="0"/>
            </a:endParaRPr>
          </a:p>
          <a:p>
            <a:pPr marL="342900" lvl="0" indent="-342900">
              <a:spcBef>
                <a:spcPts val="200"/>
              </a:spcBef>
              <a:spcAft>
                <a:spcPts val="200"/>
              </a:spcAft>
              <a:buFont typeface="Symbol" panose="05050102010706020507" pitchFamily="18" charset="2"/>
              <a:buChar char=""/>
              <a:tabLst>
                <a:tab pos="180340" algn="l"/>
                <a:tab pos="180340" algn="l"/>
              </a:tabLst>
            </a:pPr>
            <a:r>
              <a:rPr lang="en-GB" sz="1600" dirty="0">
                <a:solidFill>
                  <a:schemeClr val="tx1"/>
                </a:solidFill>
                <a:latin typeface="Lato"/>
                <a:ea typeface="Times New Roman" panose="02020603050405020304" pitchFamily="18" charset="0"/>
                <a:cs typeface="Times New Roman" panose="02020603050405020304" pitchFamily="18" charset="0"/>
              </a:rPr>
              <a:t>all units must be undertaken, and related requirements must be completed and assessed within the candidate’s period of registration.</a:t>
            </a:r>
            <a:endParaRPr lang="en-GB" sz="1600" dirty="0">
              <a:solidFill>
                <a:schemeClr val="tx1"/>
              </a:solidFill>
              <a:effectLst/>
              <a:latin typeface="CongressSans"/>
              <a:ea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414066" y="1293559"/>
            <a:ext cx="826248" cy="805062"/>
          </a:xfrm>
          <a:prstGeom prst="rect">
            <a:avLst/>
          </a:prstGeom>
        </p:spPr>
      </p:pic>
      <p:pic>
        <p:nvPicPr>
          <p:cNvPr id="8" name="Picture 7"/>
          <p:cNvPicPr>
            <a:picLocks noChangeAspect="1"/>
          </p:cNvPicPr>
          <p:nvPr/>
        </p:nvPicPr>
        <p:blipFill>
          <a:blip r:embed="rId3"/>
          <a:stretch>
            <a:fillRect/>
          </a:stretch>
        </p:blipFill>
        <p:spPr>
          <a:xfrm flipH="1">
            <a:off x="414066" y="4044017"/>
            <a:ext cx="826248" cy="805062"/>
          </a:xfrm>
          <a:prstGeom prst="rect">
            <a:avLst/>
          </a:prstGeom>
          <a:solidFill>
            <a:schemeClr val="tx2">
              <a:alpha val="90000"/>
            </a:schemeClr>
          </a:solidFill>
        </p:spPr>
      </p:pic>
    </p:spTree>
    <p:extLst>
      <p:ext uri="{BB962C8B-B14F-4D97-AF65-F5344CB8AC3E}">
        <p14:creationId xmlns:p14="http://schemas.microsoft.com/office/powerpoint/2010/main" val="654487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1027" y="3521208"/>
            <a:ext cx="2622645" cy="769441"/>
          </a:xfrm>
          <a:prstGeom prst="rect">
            <a:avLst/>
          </a:prstGeom>
          <a:ln>
            <a:solidFill>
              <a:schemeClr val="accent1"/>
            </a:solidFill>
          </a:ln>
        </p:spPr>
        <p:txBody>
          <a:bodyPr wrap="square">
            <a:spAutoFit/>
          </a:bodyPr>
          <a:lstStyle/>
          <a:p>
            <a:r>
              <a:rPr lang="en-GB" sz="1100" b="1" dirty="0">
                <a:solidFill>
                  <a:schemeClr val="accent1">
                    <a:lumMod val="75000"/>
                  </a:schemeClr>
                </a:solidFill>
                <a:latin typeface="Lato"/>
                <a:ea typeface="Times New Roman" panose="02020603050405020304" pitchFamily="18" charset="0"/>
                <a:cs typeface="Times New Roman" panose="02020603050405020304" pitchFamily="18" charset="0"/>
              </a:rPr>
              <a:t>The aim of this unit is for learners to understand the use and application of study skills, and to apply these to support their work. </a:t>
            </a:r>
            <a:endParaRPr lang="en-GB" b="1" dirty="0">
              <a:solidFill>
                <a:schemeClr val="accent1">
                  <a:lumMod val="75000"/>
                </a:schemeClr>
              </a:solidFill>
            </a:endParaRPr>
          </a:p>
        </p:txBody>
      </p:sp>
      <p:sp>
        <p:nvSpPr>
          <p:cNvPr id="2" name="Rectangle 1"/>
          <p:cNvSpPr/>
          <p:nvPr/>
        </p:nvSpPr>
        <p:spPr>
          <a:xfrm>
            <a:off x="93260" y="1167304"/>
            <a:ext cx="2820538" cy="1826141"/>
          </a:xfrm>
          <a:prstGeom prst="rect">
            <a:avLst/>
          </a:prstGeom>
          <a:ln>
            <a:solidFill>
              <a:schemeClr val="accent5">
                <a:lumMod val="50000"/>
              </a:schemeClr>
            </a:solidFill>
          </a:ln>
        </p:spPr>
        <p:txBody>
          <a:bodyPr wrap="square">
            <a:spAutoFit/>
          </a:bodyPr>
          <a:lstStyle/>
          <a:p>
            <a:pPr>
              <a:lnSpc>
                <a:spcPts val="1250"/>
              </a:lnSpc>
              <a:spcBef>
                <a:spcPts val="400"/>
              </a:spcBef>
              <a:spcAft>
                <a:spcPts val="400"/>
              </a:spcAft>
            </a:pPr>
            <a:r>
              <a:rPr lang="en-GB" sz="1100" b="1" dirty="0">
                <a:solidFill>
                  <a:schemeClr val="accent5">
                    <a:lumMod val="50000"/>
                  </a:schemeClr>
                </a:solidFill>
                <a:latin typeface="Lato"/>
                <a:ea typeface="Times New Roman" panose="02020603050405020304" pitchFamily="18" charset="0"/>
                <a:cs typeface="Arial" panose="020B0604020202020204" pitchFamily="34" charset="0"/>
              </a:rPr>
              <a:t>This unit aims to support learners to develop the knowledge and understanding needed to lead child-centred practice</a:t>
            </a:r>
            <a:endParaRPr lang="en-GB" sz="1100" b="1" dirty="0">
              <a:solidFill>
                <a:schemeClr val="accent5">
                  <a:lumMod val="50000"/>
                </a:schemeClr>
              </a:solidFill>
              <a:latin typeface="CongressSans"/>
              <a:ea typeface="Times New Roman" panose="02020603050405020304" pitchFamily="18" charset="0"/>
              <a:cs typeface="Times New Roman" panose="02020603050405020304" pitchFamily="18" charset="0"/>
            </a:endParaRPr>
          </a:p>
          <a:p>
            <a:r>
              <a:rPr lang="en-GB" sz="1100" b="1" dirty="0">
                <a:solidFill>
                  <a:schemeClr val="accent5">
                    <a:lumMod val="50000"/>
                  </a:schemeClr>
                </a:solidFill>
                <a:latin typeface="Lato"/>
                <a:ea typeface="Times New Roman" panose="02020603050405020304" pitchFamily="18" charset="0"/>
                <a:cs typeface="Times New Roman" panose="02020603050405020304" pitchFamily="18" charset="0"/>
              </a:rPr>
              <a:t>For the purpose of this unit “Lead” refers to those with a delegated case load or group programme, working autonomously within agreed protocols. This could be for those working 1:1 or in a group capacity.</a:t>
            </a:r>
            <a:endParaRPr lang="en-GB" b="1" dirty="0">
              <a:solidFill>
                <a:schemeClr val="accent5">
                  <a:lumMod val="50000"/>
                </a:schemeClr>
              </a:solidFill>
            </a:endParaRPr>
          </a:p>
        </p:txBody>
      </p:sp>
      <p:sp>
        <p:nvSpPr>
          <p:cNvPr id="3" name="Title 2"/>
          <p:cNvSpPr>
            <a:spLocks noGrp="1"/>
          </p:cNvSpPr>
          <p:nvPr>
            <p:ph type="title"/>
          </p:nvPr>
        </p:nvSpPr>
        <p:spPr>
          <a:xfrm>
            <a:off x="288835" y="265857"/>
            <a:ext cx="10223323" cy="447261"/>
          </a:xfrm>
        </p:spPr>
        <p:txBody>
          <a:bodyPr/>
          <a:lstStyle/>
          <a:p>
            <a:r>
              <a:rPr lang="en-GB" sz="1800" b="1" dirty="0" smtClean="0">
                <a:solidFill>
                  <a:srgbClr val="0070C0"/>
                </a:solidFill>
              </a:rPr>
              <a:t>Level 4 Professional Practice in Children’s Care, Play, Learning and Development  – qualification structure</a:t>
            </a:r>
            <a:endParaRPr lang="en-GB" sz="1800" b="1" dirty="0">
              <a:solidFill>
                <a:srgbClr val="0070C0"/>
              </a:solidFill>
            </a:endParaRPr>
          </a:p>
        </p:txBody>
      </p:sp>
      <p:graphicFrame>
        <p:nvGraphicFramePr>
          <p:cNvPr id="10" name="Diagram 9"/>
          <p:cNvGraphicFramePr/>
          <p:nvPr>
            <p:extLst>
              <p:ext uri="{D42A27DB-BD31-4B8C-83A1-F6EECF244321}">
                <p14:modId xmlns:p14="http://schemas.microsoft.com/office/powerpoint/2010/main" val="2518836931"/>
              </p:ext>
            </p:extLst>
          </p:nvPr>
        </p:nvGraphicFramePr>
        <p:xfrm>
          <a:off x="855396" y="1260611"/>
          <a:ext cx="7837715" cy="51090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4" name="Group 13"/>
          <p:cNvGrpSpPr/>
          <p:nvPr/>
        </p:nvGrpSpPr>
        <p:grpSpPr>
          <a:xfrm>
            <a:off x="7721648" y="2661291"/>
            <a:ext cx="3135086" cy="3955745"/>
            <a:chOff x="7380454" y="2319866"/>
            <a:chExt cx="3135086" cy="3955745"/>
          </a:xfrm>
        </p:grpSpPr>
        <p:sp>
          <p:nvSpPr>
            <p:cNvPr id="8" name="Rounded Rectangle 7"/>
            <p:cNvSpPr/>
            <p:nvPr/>
          </p:nvSpPr>
          <p:spPr>
            <a:xfrm>
              <a:off x="7380454" y="2319866"/>
              <a:ext cx="3135086" cy="3955745"/>
            </a:xfrm>
            <a:prstGeom prst="roundRect">
              <a:avLst/>
            </a:prstGeom>
            <a:ln>
              <a:solidFill>
                <a:srgbClr val="00B050"/>
              </a:solidFill>
            </a:ln>
          </p:spPr>
          <p:txBody>
            <a:bodyPr wrap="none" lIns="0" tIns="0" rIns="0" bIns="0" rtlCol="0" anchor="ctr">
              <a:noAutofit/>
            </a:bodyPr>
            <a:lstStyle/>
            <a:p>
              <a:pPr algn="ctr"/>
              <a:endParaRPr lang="en-GB">
                <a:solidFill>
                  <a:srgbClr val="000000"/>
                </a:solidFill>
              </a:endParaRPr>
            </a:p>
          </p:txBody>
        </p:sp>
        <p:sp>
          <p:nvSpPr>
            <p:cNvPr id="13" name="Rectangle 12"/>
            <p:cNvSpPr/>
            <p:nvPr/>
          </p:nvSpPr>
          <p:spPr>
            <a:xfrm>
              <a:off x="7467540" y="2661291"/>
              <a:ext cx="3037794" cy="2805896"/>
            </a:xfrm>
            <a:prstGeom prst="rect">
              <a:avLst/>
            </a:prstGeom>
            <a:ln>
              <a:noFill/>
            </a:ln>
          </p:spPr>
          <p:txBody>
            <a:bodyPr wrap="square">
              <a:spAutoFit/>
            </a:bodyPr>
            <a:lstStyle/>
            <a:p>
              <a:pPr lvl="0">
                <a:spcBef>
                  <a:spcPts val="200"/>
                </a:spcBef>
                <a:spcAft>
                  <a:spcPts val="200"/>
                </a:spcAft>
                <a:tabLst>
                  <a:tab pos="2171700" algn="l"/>
                </a:tabLst>
              </a:pPr>
              <a:r>
                <a:rPr lang="en-GB" sz="1400" b="1" dirty="0">
                  <a:solidFill>
                    <a:srgbClr val="140000"/>
                  </a:solidFill>
                  <a:latin typeface="Lato"/>
                  <a:ea typeface="Times New Roman" panose="02020603050405020304" pitchFamily="18" charset="0"/>
                  <a:cs typeface="Times New Roman" panose="02020603050405020304" pitchFamily="18" charset="0"/>
                </a:rPr>
                <a:t>One of the following units (416/417/419)-:</a:t>
              </a:r>
              <a:endParaRPr lang="en-GB" sz="1400" b="1" dirty="0">
                <a:solidFill>
                  <a:srgbClr val="140000"/>
                </a:solidFill>
                <a:latin typeface="CongressSans"/>
                <a:ea typeface="Times New Roman" panose="02020603050405020304" pitchFamily="18" charset="0"/>
                <a:cs typeface="Times New Roman" panose="02020603050405020304" pitchFamily="18" charset="0"/>
              </a:endParaRPr>
            </a:p>
            <a:p>
              <a:pPr marL="171450" lvl="0" indent="-171450">
                <a:spcBef>
                  <a:spcPts val="200"/>
                </a:spcBef>
                <a:spcAft>
                  <a:spcPts val="200"/>
                </a:spcAft>
                <a:buFont typeface="Arial" panose="020B0604020202020204" pitchFamily="34" charset="0"/>
                <a:buChar char="•"/>
                <a:tabLst>
                  <a:tab pos="2171700" algn="l"/>
                </a:tabLst>
              </a:pPr>
              <a:r>
                <a:rPr lang="en-GB" sz="1400" dirty="0">
                  <a:solidFill>
                    <a:srgbClr val="140000"/>
                  </a:solidFill>
                  <a:latin typeface="Lato"/>
                  <a:ea typeface="Times New Roman" panose="02020603050405020304" pitchFamily="18" charset="0"/>
                  <a:cs typeface="CongressSans"/>
                </a:rPr>
                <a:t>Working with families and carers to develop parenting skills (34 credits)</a:t>
              </a:r>
              <a:endParaRPr lang="en-GB" sz="1400" dirty="0">
                <a:solidFill>
                  <a:srgbClr val="140000"/>
                </a:solidFill>
                <a:latin typeface="CongressSans"/>
                <a:ea typeface="Times New Roman" panose="02020603050405020304" pitchFamily="18" charset="0"/>
                <a:cs typeface="CongressSans"/>
              </a:endParaRPr>
            </a:p>
            <a:p>
              <a:pPr marL="171450" lvl="0" indent="-171450">
                <a:spcBef>
                  <a:spcPts val="200"/>
                </a:spcBef>
                <a:spcAft>
                  <a:spcPts val="200"/>
                </a:spcAft>
                <a:buFont typeface="Arial" panose="020B0604020202020204" pitchFamily="34" charset="0"/>
                <a:buChar char="•"/>
                <a:tabLst>
                  <a:tab pos="2171700" algn="l"/>
                </a:tabLst>
              </a:pPr>
              <a:r>
                <a:rPr lang="en-GB" sz="1400" dirty="0">
                  <a:solidFill>
                    <a:srgbClr val="140000"/>
                  </a:solidFill>
                  <a:latin typeface="Lato"/>
                  <a:ea typeface="Times New Roman" panose="02020603050405020304" pitchFamily="18" charset="0"/>
                  <a:cs typeface="CongressSans"/>
                </a:rPr>
                <a:t>Working with children with Speech language and communication needs (SLCN) (34 credits)</a:t>
              </a:r>
              <a:endParaRPr lang="en-GB" sz="1400" dirty="0">
                <a:solidFill>
                  <a:srgbClr val="140000"/>
                </a:solidFill>
                <a:latin typeface="CongressSans"/>
                <a:ea typeface="Times New Roman" panose="02020603050405020304" pitchFamily="18" charset="0"/>
                <a:cs typeface="CongressSans"/>
              </a:endParaRPr>
            </a:p>
            <a:p>
              <a:pPr marL="171450" lvl="0" indent="-171450">
                <a:buFont typeface="Arial" panose="020B0604020202020204" pitchFamily="34" charset="0"/>
                <a:buChar char="•"/>
              </a:pPr>
              <a:r>
                <a:rPr lang="en-GB" sz="1400" dirty="0">
                  <a:solidFill>
                    <a:srgbClr val="140000"/>
                  </a:solidFill>
                  <a:latin typeface="Lato"/>
                  <a:ea typeface="Times New Roman" panose="02020603050405020304" pitchFamily="18" charset="0"/>
                  <a:cs typeface="Times New Roman" panose="02020603050405020304" pitchFamily="18" charset="0"/>
                </a:rPr>
                <a:t>Recognising and supporting children with Additional Leaning Needs (ALN)</a:t>
              </a:r>
              <a:endParaRPr lang="en-GB" sz="1400" dirty="0">
                <a:solidFill>
                  <a:srgbClr val="140000"/>
                </a:solidFill>
              </a:endParaRPr>
            </a:p>
          </p:txBody>
        </p:sp>
      </p:grpSp>
      <p:cxnSp>
        <p:nvCxnSpPr>
          <p:cNvPr id="16" name="Straight Arrow Connector 15"/>
          <p:cNvCxnSpPr/>
          <p:nvPr/>
        </p:nvCxnSpPr>
        <p:spPr>
          <a:xfrm>
            <a:off x="3916907" y="5808612"/>
            <a:ext cx="3804741"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1" name="Rounded Rectangular Callout 20"/>
          <p:cNvSpPr/>
          <p:nvPr/>
        </p:nvSpPr>
        <p:spPr>
          <a:xfrm>
            <a:off x="7227762" y="990936"/>
            <a:ext cx="2887200" cy="1080000"/>
          </a:xfrm>
          <a:prstGeom prst="wedgeRoundRectCallout">
            <a:avLst>
              <a:gd name="adj1" fmla="val -46027"/>
              <a:gd name="adj2" fmla="val 111620"/>
              <a:gd name="adj3" fmla="val 16667"/>
            </a:avLst>
          </a:prstGeom>
          <a:solidFill>
            <a:schemeClr val="tx1">
              <a:lumMod val="50000"/>
              <a:lumOff val="50000"/>
            </a:schemeClr>
          </a:solidFill>
        </p:spPr>
        <p:txBody>
          <a:bodyPr wrap="none" lIns="0" tIns="0" rIns="0" bIns="0" rtlCol="0" anchor="ctr">
            <a:noAutofit/>
          </a:bodyPr>
          <a:lstStyle/>
          <a:p>
            <a:pPr algn="ctr"/>
            <a:r>
              <a:rPr lang="en-GB" sz="2000" dirty="0">
                <a:solidFill>
                  <a:schemeClr val="bg1"/>
                </a:solidFill>
                <a:latin typeface="Lato"/>
                <a:ea typeface="Arial" panose="020B0604020202020204" pitchFamily="34" charset="0"/>
                <a:cs typeface="Times New Roman" panose="02020603050405020304" pitchFamily="18" charset="0"/>
              </a:rPr>
              <a:t>min of </a:t>
            </a:r>
            <a:r>
              <a:rPr lang="en-GB" sz="2000" dirty="0" smtClean="0">
                <a:solidFill>
                  <a:schemeClr val="bg1"/>
                </a:solidFill>
                <a:latin typeface="Lato"/>
                <a:ea typeface="Arial" panose="020B0604020202020204" pitchFamily="34" charset="0"/>
                <a:cs typeface="Times New Roman" panose="02020603050405020304" pitchFamily="18" charset="0"/>
              </a:rPr>
              <a:t>60 </a:t>
            </a:r>
            <a:r>
              <a:rPr lang="en-GB" sz="2000" dirty="0">
                <a:solidFill>
                  <a:schemeClr val="bg1"/>
                </a:solidFill>
                <a:latin typeface="Lato"/>
                <a:ea typeface="Arial" panose="020B0604020202020204" pitchFamily="34" charset="0"/>
                <a:cs typeface="Times New Roman" panose="02020603050405020304" pitchFamily="18" charset="0"/>
              </a:rPr>
              <a:t>credits </a:t>
            </a:r>
            <a:endParaRPr lang="en-GB" sz="2000" dirty="0" smtClean="0">
              <a:solidFill>
                <a:schemeClr val="bg1"/>
              </a:solidFill>
              <a:latin typeface="Lato"/>
              <a:ea typeface="Arial" panose="020B0604020202020204" pitchFamily="34" charset="0"/>
              <a:cs typeface="Times New Roman" panose="02020603050405020304" pitchFamily="18" charset="0"/>
            </a:endParaRPr>
          </a:p>
          <a:p>
            <a:pPr algn="ctr"/>
            <a:r>
              <a:rPr lang="en-GB" sz="2000" dirty="0" smtClean="0">
                <a:solidFill>
                  <a:schemeClr val="bg1"/>
                </a:solidFill>
                <a:latin typeface="Lato"/>
                <a:ea typeface="Arial" panose="020B0604020202020204" pitchFamily="34" charset="0"/>
                <a:cs typeface="Times New Roman" panose="02020603050405020304" pitchFamily="18" charset="0"/>
              </a:rPr>
              <a:t>Required for certification</a:t>
            </a:r>
            <a:endParaRPr lang="en-GB" sz="2000" dirty="0">
              <a:solidFill>
                <a:schemeClr val="bg1"/>
              </a:solidFill>
            </a:endParaRPr>
          </a:p>
        </p:txBody>
      </p:sp>
    </p:spTree>
    <p:extLst>
      <p:ext uri="{BB962C8B-B14F-4D97-AF65-F5344CB8AC3E}">
        <p14:creationId xmlns:p14="http://schemas.microsoft.com/office/powerpoint/2010/main" val="2481440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11748" y="1050432"/>
            <a:ext cx="5805679" cy="1425178"/>
          </a:xfrm>
          <a:prstGeom prst="roundRect">
            <a:avLst>
              <a:gd name="adj" fmla="val 5099"/>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GB" sz="1400" dirty="0">
                <a:solidFill>
                  <a:schemeClr val="bg1"/>
                </a:solidFill>
              </a:rPr>
              <a:t>In the</a:t>
            </a:r>
            <a:r>
              <a:rPr lang="en-GB" sz="1400" b="1" dirty="0">
                <a:solidFill>
                  <a:schemeClr val="bg1"/>
                </a:solidFill>
              </a:rPr>
              <a:t> </a:t>
            </a:r>
            <a:r>
              <a:rPr lang="en-GB" sz="1400" dirty="0">
                <a:solidFill>
                  <a:schemeClr val="bg1"/>
                </a:solidFill>
              </a:rPr>
              <a:t>qualification</a:t>
            </a:r>
            <a:r>
              <a:rPr lang="en-GB" sz="1400" b="1" dirty="0">
                <a:solidFill>
                  <a:schemeClr val="bg1"/>
                </a:solidFill>
              </a:rPr>
              <a:t> </a:t>
            </a:r>
            <a:r>
              <a:rPr lang="en-GB" sz="1400" dirty="0">
                <a:solidFill>
                  <a:schemeClr val="bg1"/>
                </a:solidFill>
              </a:rPr>
              <a:t>some words or phrases within the assessment criteria are presented in </a:t>
            </a:r>
            <a:r>
              <a:rPr lang="en-GB" sz="1400" b="1" dirty="0">
                <a:solidFill>
                  <a:schemeClr val="bg1"/>
                </a:solidFill>
              </a:rPr>
              <a:t>bold</a:t>
            </a:r>
            <a:r>
              <a:rPr lang="en-GB" sz="1400" dirty="0">
                <a:solidFill>
                  <a:schemeClr val="bg1"/>
                </a:solidFill>
              </a:rPr>
              <a:t>, this means a range has been provided and will be presented at the bottom of the learning outcome.  </a:t>
            </a:r>
          </a:p>
          <a:p>
            <a:endParaRPr lang="en-GB" sz="1400" dirty="0">
              <a:solidFill>
                <a:schemeClr val="bg1"/>
              </a:solidFill>
            </a:endParaRPr>
          </a:p>
          <a:p>
            <a:r>
              <a:rPr lang="en-GB" sz="1400" dirty="0">
                <a:solidFill>
                  <a:schemeClr val="bg1"/>
                </a:solidFill>
              </a:rPr>
              <a:t>The range contains information about the depth and amount of detail required for a specific assessment criteria. </a:t>
            </a:r>
          </a:p>
        </p:txBody>
      </p:sp>
      <p:sp>
        <p:nvSpPr>
          <p:cNvPr id="3" name="Title 2">
            <a:extLst>
              <a:ext uri="{FF2B5EF4-FFF2-40B4-BE49-F238E27FC236}">
                <a16:creationId xmlns:a16="http://schemas.microsoft.com/office/drawing/2014/main" id="{50F7FD29-53D8-FF47-9E58-9E2413A82BD7}"/>
              </a:ext>
            </a:extLst>
          </p:cNvPr>
          <p:cNvSpPr>
            <a:spLocks noGrp="1"/>
          </p:cNvSpPr>
          <p:nvPr>
            <p:ph type="title"/>
          </p:nvPr>
        </p:nvSpPr>
        <p:spPr/>
        <p:txBody>
          <a:bodyPr/>
          <a:lstStyle/>
          <a:p>
            <a:r>
              <a:rPr lang="en-US" sz="1800" b="1" dirty="0">
                <a:latin typeface="Lato"/>
              </a:rPr>
              <a:t>Range Statements</a:t>
            </a:r>
          </a:p>
        </p:txBody>
      </p:sp>
      <p:sp>
        <p:nvSpPr>
          <p:cNvPr id="4" name="Rectangle 3"/>
          <p:cNvSpPr/>
          <p:nvPr/>
        </p:nvSpPr>
        <p:spPr>
          <a:xfrm>
            <a:off x="282011" y="2870059"/>
            <a:ext cx="5835416" cy="1169551"/>
          </a:xfrm>
          <a:prstGeom prst="rect">
            <a:avLst/>
          </a:prstGeom>
          <a:ln>
            <a:solidFill>
              <a:schemeClr val="accent1"/>
            </a:solidFill>
          </a:ln>
        </p:spPr>
        <p:txBody>
          <a:bodyPr wrap="square">
            <a:spAutoFit/>
          </a:bodyPr>
          <a:lstStyle/>
          <a:p>
            <a:r>
              <a:rPr lang="en-GB" sz="1400" dirty="0">
                <a:solidFill>
                  <a:srgbClr val="0077C8"/>
                </a:solidFill>
                <a:latin typeface="Lato"/>
                <a:ea typeface="Times New Roman" panose="02020603050405020304" pitchFamily="18" charset="0"/>
                <a:cs typeface="Segoe UI" panose="020B0502040204020203" pitchFamily="34" charset="0"/>
              </a:rPr>
              <a:t>Whilst all elements listed in the range </a:t>
            </a:r>
            <a:r>
              <a:rPr lang="en-GB" sz="1400" b="1" dirty="0">
                <a:solidFill>
                  <a:schemeClr val="tx2"/>
                </a:solidFill>
                <a:latin typeface="Lato"/>
                <a:ea typeface="Times New Roman" panose="02020603050405020304" pitchFamily="18" charset="0"/>
                <a:cs typeface="Segoe UI" panose="020B0502040204020203" pitchFamily="34" charset="0"/>
              </a:rPr>
              <a:t>MUST</a:t>
            </a:r>
            <a:r>
              <a:rPr lang="en-GB" sz="1400" dirty="0">
                <a:solidFill>
                  <a:srgbClr val="0077C8"/>
                </a:solidFill>
                <a:latin typeface="Lato"/>
                <a:ea typeface="Times New Roman" panose="02020603050405020304" pitchFamily="18" charset="0"/>
                <a:cs typeface="Segoe UI" panose="020B0502040204020203" pitchFamily="34" charset="0"/>
              </a:rPr>
              <a:t> be delivered, it is </a:t>
            </a:r>
            <a:r>
              <a:rPr lang="en-GB" sz="1400" b="1" dirty="0">
                <a:solidFill>
                  <a:schemeClr val="tx2"/>
                </a:solidFill>
                <a:latin typeface="Lato"/>
                <a:ea typeface="Times New Roman" panose="02020603050405020304" pitchFamily="18" charset="0"/>
                <a:cs typeface="Segoe UI" panose="020B0502040204020203" pitchFamily="34" charset="0"/>
              </a:rPr>
              <a:t>not expected </a:t>
            </a:r>
            <a:r>
              <a:rPr lang="en-GB" sz="1400" dirty="0">
                <a:solidFill>
                  <a:srgbClr val="0077C8"/>
                </a:solidFill>
                <a:latin typeface="Lato"/>
                <a:ea typeface="Times New Roman" panose="02020603050405020304" pitchFamily="18" charset="0"/>
                <a:cs typeface="Segoe UI" panose="020B0502040204020203" pitchFamily="34" charset="0"/>
              </a:rPr>
              <a:t>that all range elements must be specifically observed during the assessment process; reflecting that the </a:t>
            </a:r>
            <a:r>
              <a:rPr lang="en-GB" sz="1400" b="1" dirty="0">
                <a:solidFill>
                  <a:schemeClr val="tx2"/>
                </a:solidFill>
                <a:latin typeface="Lato"/>
                <a:ea typeface="Times New Roman" panose="02020603050405020304" pitchFamily="18" charset="0"/>
                <a:cs typeface="Segoe UI" panose="020B0502040204020203" pitchFamily="34" charset="0"/>
              </a:rPr>
              <a:t>assessment judgement is to be made as a holistic judgement</a:t>
            </a:r>
            <a:r>
              <a:rPr lang="en-GB" sz="1400" dirty="0">
                <a:solidFill>
                  <a:srgbClr val="0077C8"/>
                </a:solidFill>
                <a:latin typeface="Lato"/>
                <a:ea typeface="Times New Roman" panose="02020603050405020304" pitchFamily="18" charset="0"/>
                <a:cs typeface="Segoe UI" panose="020B0502040204020203" pitchFamily="34" charset="0"/>
              </a:rPr>
              <a:t>, and based at the level of the learning outcome</a:t>
            </a:r>
            <a:endParaRPr lang="en-GB" sz="1400" dirty="0">
              <a:solidFill>
                <a:srgbClr val="0077C8"/>
              </a:solidFill>
            </a:endParaRPr>
          </a:p>
        </p:txBody>
      </p:sp>
      <p:pic>
        <p:nvPicPr>
          <p:cNvPr id="5" name="Picture 4"/>
          <p:cNvPicPr>
            <a:picLocks noChangeAspect="1"/>
          </p:cNvPicPr>
          <p:nvPr/>
        </p:nvPicPr>
        <p:blipFill>
          <a:blip r:embed="rId2"/>
          <a:stretch>
            <a:fillRect/>
          </a:stretch>
        </p:blipFill>
        <p:spPr>
          <a:xfrm>
            <a:off x="7533266" y="965199"/>
            <a:ext cx="4205183" cy="5598311"/>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cxnSp>
        <p:nvCxnSpPr>
          <p:cNvPr id="16" name="Straight Arrow Connector 15"/>
          <p:cNvCxnSpPr/>
          <p:nvPr/>
        </p:nvCxnSpPr>
        <p:spPr>
          <a:xfrm>
            <a:off x="6117427" y="2347200"/>
            <a:ext cx="1810804" cy="3251672"/>
          </a:xfrm>
          <a:prstGeom prst="straightConnector1">
            <a:avLst/>
          </a:prstGeom>
          <a:ln w="9525">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117427" y="2296800"/>
            <a:ext cx="2707482" cy="29735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86997" y="5214151"/>
            <a:ext cx="6096000" cy="769441"/>
          </a:xfrm>
          <a:prstGeom prst="rect">
            <a:avLst/>
          </a:prstGeom>
        </p:spPr>
        <p:txBody>
          <a:bodyPr>
            <a:spAutoFit/>
          </a:bodyPr>
          <a:lstStyle/>
          <a:p>
            <a:r>
              <a:rPr lang="en-GB" sz="1100" dirty="0" smtClean="0">
                <a:latin typeface="Lato"/>
                <a:ea typeface="Times New Roman" panose="02020603050405020304" pitchFamily="18" charset="0"/>
                <a:cs typeface="Times New Roman" panose="02020603050405020304" pitchFamily="18" charset="0"/>
              </a:rPr>
              <a:t>For </a:t>
            </a:r>
            <a:r>
              <a:rPr lang="en-GB" sz="1100" dirty="0">
                <a:latin typeface="Lato"/>
                <a:ea typeface="Times New Roman" panose="02020603050405020304" pitchFamily="18" charset="0"/>
                <a:cs typeface="Times New Roman" panose="02020603050405020304" pitchFamily="18" charset="0"/>
              </a:rPr>
              <a:t>the purpose of this qualification for those working at career level 4 in the NHS reference in the </a:t>
            </a:r>
            <a:r>
              <a:rPr lang="en-GB" sz="1100" b="1" dirty="0">
                <a:solidFill>
                  <a:srgbClr val="FF0000"/>
                </a:solidFill>
                <a:latin typeface="Lato"/>
                <a:ea typeface="Times New Roman" panose="02020603050405020304" pitchFamily="18" charset="0"/>
                <a:cs typeface="Times New Roman" panose="02020603050405020304" pitchFamily="18" charset="0"/>
              </a:rPr>
              <a:t>assessment criteria to “Lead, review and monitor” </a:t>
            </a:r>
            <a:r>
              <a:rPr lang="en-GB" sz="1100" dirty="0">
                <a:latin typeface="Lato"/>
                <a:ea typeface="Times New Roman" panose="02020603050405020304" pitchFamily="18" charset="0"/>
                <a:cs typeface="Times New Roman" panose="02020603050405020304" pitchFamily="18" charset="0"/>
              </a:rPr>
              <a:t>refers to those with a delegated case load or group programme, working autonomously within agreed protocols and would include the collaborative development of plans. </a:t>
            </a:r>
            <a:endParaRPr lang="en-GB" dirty="0"/>
          </a:p>
        </p:txBody>
      </p:sp>
      <p:pic>
        <p:nvPicPr>
          <p:cNvPr id="11" name="Picture 10"/>
          <p:cNvPicPr>
            <a:picLocks noChangeAspect="1"/>
          </p:cNvPicPr>
          <p:nvPr/>
        </p:nvPicPr>
        <p:blipFill>
          <a:blip r:embed="rId3"/>
          <a:stretch>
            <a:fillRect/>
          </a:stretch>
        </p:blipFill>
        <p:spPr>
          <a:xfrm>
            <a:off x="386997" y="4609469"/>
            <a:ext cx="2274005" cy="579170"/>
          </a:xfrm>
          <a:prstGeom prst="rect">
            <a:avLst/>
          </a:prstGeom>
        </p:spPr>
      </p:pic>
    </p:spTree>
    <p:extLst>
      <p:ext uri="{BB962C8B-B14F-4D97-AF65-F5344CB8AC3E}">
        <p14:creationId xmlns:p14="http://schemas.microsoft.com/office/powerpoint/2010/main" val="1002882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282575" y="1007864"/>
            <a:ext cx="5407025" cy="5243513"/>
          </a:xfrm>
        </p:spPr>
        <p:txBody>
          <a:bodyPr/>
          <a:lstStyle/>
          <a:p>
            <a:pPr>
              <a:spcBef>
                <a:spcPts val="1600"/>
              </a:spcBef>
              <a:spcAft>
                <a:spcPts val="0"/>
              </a:spcAft>
            </a:pPr>
            <a:r>
              <a:rPr lang="en-GB" sz="2400" b="1" dirty="0">
                <a:latin typeface="Lato"/>
                <a:cs typeface="Arial" panose="020B0604020202020204" pitchFamily="34" charset="0"/>
              </a:rPr>
              <a:t>Recognition of prior learning (RPL</a:t>
            </a:r>
            <a:r>
              <a:rPr lang="en-GB" sz="2400" b="1" dirty="0" smtClean="0">
                <a:latin typeface="Lato"/>
                <a:cs typeface="Arial" panose="020B0604020202020204" pitchFamily="34" charset="0"/>
              </a:rPr>
              <a:t>)/ exemptions</a:t>
            </a:r>
            <a:endParaRPr lang="en-GB" sz="2400" b="1" dirty="0">
              <a:latin typeface="Lato"/>
              <a:cs typeface="Arial" panose="020B0604020202020204" pitchFamily="34" charset="0"/>
            </a:endParaRPr>
          </a:p>
          <a:p>
            <a:pPr>
              <a:spcAft>
                <a:spcPts val="800"/>
              </a:spcAft>
            </a:pPr>
            <a:r>
              <a:rPr lang="en-GB" sz="1400" dirty="0">
                <a:solidFill>
                  <a:schemeClr val="tx1"/>
                </a:solidFill>
                <a:latin typeface="Lato"/>
                <a:ea typeface="Times New Roman" panose="02020603050405020304" pitchFamily="18" charset="0"/>
                <a:cs typeface="Times New Roman" panose="02020603050405020304" pitchFamily="18" charset="0"/>
              </a:rPr>
              <a:t>Recognition of prior learning means using a person’s previous experience or qualifications which have already been achieved to contribute to a new qualification. </a:t>
            </a:r>
            <a:r>
              <a:rPr lang="en-GB" sz="1400" dirty="0" smtClean="0">
                <a:solidFill>
                  <a:schemeClr val="tx1"/>
                </a:solidFill>
                <a:latin typeface="Lato"/>
                <a:ea typeface="Times New Roman" panose="02020603050405020304" pitchFamily="18" charset="0"/>
                <a:cs typeface="Times New Roman" panose="02020603050405020304" pitchFamily="18" charset="0"/>
              </a:rPr>
              <a:t>RPL/exemption </a:t>
            </a:r>
            <a:r>
              <a:rPr lang="en-GB" sz="1400" dirty="0">
                <a:solidFill>
                  <a:schemeClr val="tx1"/>
                </a:solidFill>
                <a:latin typeface="Lato"/>
                <a:ea typeface="Times New Roman" panose="02020603050405020304" pitchFamily="18" charset="0"/>
                <a:cs typeface="Times New Roman" panose="02020603050405020304" pitchFamily="18" charset="0"/>
              </a:rPr>
              <a:t>is allowed for </a:t>
            </a:r>
            <a:r>
              <a:rPr lang="en-GB" sz="1400" dirty="0" smtClean="0">
                <a:solidFill>
                  <a:schemeClr val="tx1"/>
                </a:solidFill>
                <a:latin typeface="Lato"/>
                <a:ea typeface="Times New Roman" panose="02020603050405020304" pitchFamily="18" charset="0"/>
                <a:cs typeface="Times New Roman" panose="02020603050405020304" pitchFamily="18" charset="0"/>
              </a:rPr>
              <a:t>these qualifications </a:t>
            </a:r>
            <a:r>
              <a:rPr lang="en-GB" sz="1400" dirty="0">
                <a:solidFill>
                  <a:schemeClr val="tx1"/>
                </a:solidFill>
                <a:latin typeface="Lato"/>
                <a:ea typeface="Times New Roman" panose="02020603050405020304" pitchFamily="18" charset="0"/>
                <a:cs typeface="Times New Roman" panose="02020603050405020304" pitchFamily="18" charset="0"/>
              </a:rPr>
              <a:t>for the following </a:t>
            </a:r>
            <a:r>
              <a:rPr lang="en-GB" sz="1400" dirty="0" smtClean="0">
                <a:solidFill>
                  <a:schemeClr val="tx1"/>
                </a:solidFill>
                <a:latin typeface="Lato"/>
                <a:ea typeface="Times New Roman" panose="02020603050405020304" pitchFamily="18" charset="0"/>
                <a:cs typeface="Times New Roman" panose="02020603050405020304" pitchFamily="18" charset="0"/>
              </a:rPr>
              <a:t>units: </a:t>
            </a:r>
            <a:endParaRPr lang="en-GB" sz="1400" dirty="0">
              <a:solidFill>
                <a:schemeClr val="tx1"/>
              </a:solidFill>
              <a:latin typeface="CongressSans"/>
              <a:ea typeface="Times New Roman" panose="02020603050405020304" pitchFamily="18" charset="0"/>
              <a:cs typeface="Times New Roman" panose="02020603050405020304" pitchFamily="18" charset="0"/>
            </a:endParaRPr>
          </a:p>
          <a:p>
            <a:pPr>
              <a:spcBef>
                <a:spcPts val="0"/>
              </a:spcBef>
              <a:spcAft>
                <a:spcPts val="0"/>
              </a:spcAft>
            </a:pPr>
            <a:r>
              <a:rPr lang="en-GB" sz="1400" b="1" dirty="0" smtClean="0">
                <a:solidFill>
                  <a:schemeClr val="tx1"/>
                </a:solidFill>
                <a:latin typeface="Lato"/>
                <a:ea typeface="Times New Roman" panose="02020603050405020304" pitchFamily="18" charset="0"/>
                <a:cs typeface="Times New Roman" panose="02020603050405020304" pitchFamily="18" charset="0"/>
              </a:rPr>
              <a:t>Health and Social Care: </a:t>
            </a:r>
          </a:p>
          <a:p>
            <a:pPr>
              <a:spcBef>
                <a:spcPts val="0"/>
              </a:spcBef>
              <a:spcAft>
                <a:spcPts val="0"/>
              </a:spcAft>
            </a:pPr>
            <a:r>
              <a:rPr lang="en-GB" sz="1400" dirty="0" smtClean="0">
                <a:solidFill>
                  <a:schemeClr val="tx1"/>
                </a:solidFill>
                <a:latin typeface="Lato"/>
                <a:ea typeface="Times New Roman" panose="02020603050405020304" pitchFamily="18" charset="0"/>
                <a:cs typeface="Times New Roman" panose="02020603050405020304" pitchFamily="18" charset="0"/>
              </a:rPr>
              <a:t>Unit 410: Legislation</a:t>
            </a:r>
            <a:r>
              <a:rPr lang="en-GB" sz="1400" dirty="0">
                <a:solidFill>
                  <a:schemeClr val="tx1"/>
                </a:solidFill>
                <a:latin typeface="Lato"/>
                <a:ea typeface="Times New Roman" panose="02020603050405020304" pitchFamily="18" charset="0"/>
                <a:cs typeface="Times New Roman" panose="02020603050405020304" pitchFamily="18" charset="0"/>
              </a:rPr>
              <a:t>, theories and models of person/child-centred </a:t>
            </a:r>
            <a:r>
              <a:rPr lang="en-GB" sz="1400" dirty="0" smtClean="0">
                <a:solidFill>
                  <a:schemeClr val="tx1"/>
                </a:solidFill>
                <a:latin typeface="Lato"/>
                <a:ea typeface="Times New Roman" panose="02020603050405020304" pitchFamily="18" charset="0"/>
                <a:cs typeface="Times New Roman" panose="02020603050405020304" pitchFamily="18" charset="0"/>
              </a:rPr>
              <a:t>practice</a:t>
            </a:r>
          </a:p>
          <a:p>
            <a:pPr>
              <a:spcBef>
                <a:spcPts val="0"/>
              </a:spcBef>
              <a:spcAft>
                <a:spcPts val="0"/>
              </a:spcAft>
            </a:pPr>
            <a:r>
              <a:rPr lang="en-GB" sz="1200" dirty="0">
                <a:solidFill>
                  <a:schemeClr val="tx1"/>
                </a:solidFill>
                <a:latin typeface="Lato"/>
                <a:ea typeface="Times New Roman" panose="02020603050405020304" pitchFamily="18" charset="0"/>
                <a:cs typeface="Times New Roman" panose="02020603050405020304" pitchFamily="18" charset="0"/>
              </a:rPr>
              <a:t>However learners will have to complete additional assessment linked to competency (</a:t>
            </a:r>
            <a:r>
              <a:rPr lang="en-GB" sz="1200" dirty="0" err="1">
                <a:solidFill>
                  <a:schemeClr val="tx1"/>
                </a:solidFill>
                <a:latin typeface="Lato"/>
                <a:ea typeface="Times New Roman" panose="02020603050405020304" pitchFamily="18" charset="0"/>
                <a:cs typeface="Times New Roman" panose="02020603050405020304" pitchFamily="18" charset="0"/>
              </a:rPr>
              <a:t>i.e.Task</a:t>
            </a:r>
            <a:r>
              <a:rPr lang="en-GB" sz="1200" dirty="0">
                <a:solidFill>
                  <a:schemeClr val="tx1"/>
                </a:solidFill>
                <a:latin typeface="Lato"/>
                <a:ea typeface="Times New Roman" panose="02020603050405020304" pitchFamily="18" charset="0"/>
                <a:cs typeface="Times New Roman" panose="02020603050405020304" pitchFamily="18" charset="0"/>
              </a:rPr>
              <a:t> C)</a:t>
            </a:r>
          </a:p>
          <a:p>
            <a:pPr>
              <a:spcBef>
                <a:spcPts val="0"/>
              </a:spcBef>
              <a:spcAft>
                <a:spcPts val="0"/>
              </a:spcAft>
            </a:pPr>
            <a:endParaRPr lang="en-GB" sz="1400" dirty="0" smtClean="0">
              <a:solidFill>
                <a:schemeClr val="tx1"/>
              </a:solidFill>
              <a:latin typeface="Lato"/>
              <a:ea typeface="Times New Roman" panose="02020603050405020304" pitchFamily="18" charset="0"/>
              <a:cs typeface="Times New Roman" panose="02020603050405020304" pitchFamily="18" charset="0"/>
            </a:endParaRPr>
          </a:p>
          <a:p>
            <a:pPr>
              <a:spcBef>
                <a:spcPts val="0"/>
              </a:spcBef>
              <a:spcAft>
                <a:spcPts val="0"/>
              </a:spcAft>
            </a:pPr>
            <a:r>
              <a:rPr lang="en-GB" sz="1400" b="1" dirty="0" smtClean="0">
                <a:solidFill>
                  <a:schemeClr val="tx1"/>
                </a:solidFill>
                <a:latin typeface="Lato"/>
                <a:ea typeface="Times New Roman" panose="02020603050405020304" pitchFamily="18" charset="0"/>
                <a:cs typeface="Times New Roman" panose="02020603050405020304" pitchFamily="18" charset="0"/>
              </a:rPr>
              <a:t>Children’s Care, Play, Learning and Development:</a:t>
            </a:r>
          </a:p>
          <a:p>
            <a:pPr>
              <a:spcBef>
                <a:spcPts val="0"/>
              </a:spcBef>
              <a:spcAft>
                <a:spcPts val="0"/>
              </a:spcAft>
            </a:pPr>
            <a:r>
              <a:rPr lang="en-GB" sz="1400" dirty="0" smtClean="0">
                <a:solidFill>
                  <a:schemeClr val="tx1"/>
                </a:solidFill>
                <a:latin typeface="Lato"/>
                <a:ea typeface="Times New Roman" panose="02020603050405020304" pitchFamily="18" charset="0"/>
                <a:cs typeface="Times New Roman" panose="02020603050405020304" pitchFamily="18" charset="0"/>
              </a:rPr>
              <a:t>Unit 405: </a:t>
            </a:r>
            <a:r>
              <a:rPr lang="en-GB" sz="1400" dirty="0">
                <a:solidFill>
                  <a:schemeClr val="tx1"/>
                </a:solidFill>
                <a:latin typeface="SegoeUI"/>
              </a:rPr>
              <a:t>Leading child-centred </a:t>
            </a:r>
            <a:r>
              <a:rPr lang="en-GB" sz="1400" dirty="0" smtClean="0">
                <a:solidFill>
                  <a:schemeClr val="tx1"/>
                </a:solidFill>
                <a:latin typeface="SegoeUI"/>
              </a:rPr>
              <a:t>practice (certain provisions apply)</a:t>
            </a:r>
            <a:r>
              <a:rPr lang="en-GB" sz="1400" dirty="0">
                <a:solidFill>
                  <a:schemeClr val="tx1"/>
                </a:solidFill>
                <a:latin typeface="Lato"/>
                <a:ea typeface="Times New Roman" panose="02020603050405020304" pitchFamily="18" charset="0"/>
                <a:cs typeface="Times New Roman" panose="02020603050405020304" pitchFamily="18" charset="0"/>
              </a:rPr>
              <a:t>	</a:t>
            </a:r>
            <a:endParaRPr lang="en-GB" sz="1400" dirty="0">
              <a:solidFill>
                <a:schemeClr val="tx1"/>
              </a:solidFill>
              <a:latin typeface="CongressSans"/>
              <a:ea typeface="Times New Roman" panose="02020603050405020304" pitchFamily="18" charset="0"/>
              <a:cs typeface="Times New Roman" panose="02020603050405020304" pitchFamily="18" charset="0"/>
            </a:endParaRPr>
          </a:p>
          <a:p>
            <a:pPr>
              <a:spcBef>
                <a:spcPts val="200"/>
              </a:spcBef>
              <a:spcAft>
                <a:spcPts val="200"/>
              </a:spcAft>
            </a:pPr>
            <a:endParaRPr lang="en-GB" sz="1400" dirty="0" smtClean="0">
              <a:solidFill>
                <a:schemeClr val="tx1"/>
              </a:solidFill>
              <a:latin typeface="Lato"/>
              <a:ea typeface="Times New Roman" panose="02020603050405020304" pitchFamily="18" charset="0"/>
              <a:cs typeface="Times New Roman" panose="02020603050405020304" pitchFamily="18" charset="0"/>
            </a:endParaRPr>
          </a:p>
          <a:p>
            <a:pPr>
              <a:spcBef>
                <a:spcPts val="200"/>
              </a:spcBef>
              <a:spcAft>
                <a:spcPts val="200"/>
              </a:spcAft>
            </a:pPr>
            <a:r>
              <a:rPr lang="en-GB" sz="1400" dirty="0" smtClean="0">
                <a:solidFill>
                  <a:schemeClr val="tx1"/>
                </a:solidFill>
                <a:latin typeface="Lato"/>
                <a:ea typeface="Times New Roman" panose="02020603050405020304" pitchFamily="18" charset="0"/>
                <a:cs typeface="Times New Roman" panose="02020603050405020304" pitchFamily="18" charset="0"/>
              </a:rPr>
              <a:t>For </a:t>
            </a:r>
            <a:r>
              <a:rPr lang="en-GB" sz="1400" dirty="0">
                <a:solidFill>
                  <a:schemeClr val="tx1"/>
                </a:solidFill>
                <a:latin typeface="Lato"/>
                <a:ea typeface="Times New Roman" panose="02020603050405020304" pitchFamily="18" charset="0"/>
                <a:cs typeface="Times New Roman" panose="02020603050405020304" pitchFamily="18" charset="0"/>
              </a:rPr>
              <a:t>more information on RPL and the consortium’s RPL policy, please refer to the Administration Handbook (</a:t>
            </a:r>
            <a:r>
              <a:rPr lang="en-GB" sz="1400" dirty="0">
                <a:solidFill>
                  <a:schemeClr val="tx1"/>
                </a:solidFill>
                <a:latin typeface="Lato"/>
                <a:ea typeface="Times New Roman" panose="02020603050405020304" pitchFamily="18" charset="0"/>
                <a:cs typeface="Arial" panose="020B0604020202020204" pitchFamily="34" charset="0"/>
              </a:rPr>
              <a:t>Introduction to working with City &amp; Guilds and WJEC)</a:t>
            </a:r>
            <a:r>
              <a:rPr lang="en-GB" sz="14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en-GB" sz="1400" dirty="0">
                <a:solidFill>
                  <a:schemeClr val="tx1"/>
                </a:solidFill>
                <a:latin typeface="Lato"/>
                <a:ea typeface="Times New Roman" panose="02020603050405020304" pitchFamily="18" charset="0"/>
                <a:cs typeface="Times New Roman" panose="02020603050405020304" pitchFamily="18" charset="0"/>
              </a:rPr>
              <a:t>available from the consortium website at </a:t>
            </a:r>
            <a:r>
              <a:rPr lang="en-GB" sz="1400" b="1" dirty="0">
                <a:latin typeface="Lato"/>
                <a:ea typeface="Times New Roman" panose="02020603050405020304" pitchFamily="18" charset="0"/>
                <a:cs typeface="Times New Roman" panose="02020603050405020304" pitchFamily="18" charset="0"/>
                <a:hlinkClick r:id="rId2"/>
              </a:rPr>
              <a:t>www.healthandcarelearning.wales</a:t>
            </a:r>
            <a:r>
              <a:rPr lang="en-GB" sz="1400" dirty="0">
                <a:latin typeface="Lato"/>
                <a:ea typeface="Times New Roman" panose="02020603050405020304" pitchFamily="18" charset="0"/>
                <a:cs typeface="Times New Roman" panose="02020603050405020304" pitchFamily="18" charset="0"/>
              </a:rPr>
              <a:t>.</a:t>
            </a:r>
            <a:endParaRPr lang="en-GB" sz="1400" dirty="0">
              <a:latin typeface="CongressSans"/>
              <a:ea typeface="Times New Roman" panose="02020603050405020304" pitchFamily="18" charset="0"/>
              <a:cs typeface="Times New Roman" panose="02020603050405020304" pitchFamily="18" charset="0"/>
            </a:endParaRPr>
          </a:p>
          <a:p>
            <a:pPr>
              <a:lnSpc>
                <a:spcPct val="150000"/>
              </a:lnSpc>
            </a:pPr>
            <a:endParaRPr lang="en-GB" dirty="0"/>
          </a:p>
        </p:txBody>
      </p:sp>
      <p:sp>
        <p:nvSpPr>
          <p:cNvPr id="4" name="Title 2"/>
          <p:cNvSpPr>
            <a:spLocks noGrp="1"/>
          </p:cNvSpPr>
          <p:nvPr>
            <p:ph type="title"/>
          </p:nvPr>
        </p:nvSpPr>
        <p:spPr/>
        <p:txBody>
          <a:bodyPr/>
          <a:lstStyle/>
          <a:p>
            <a:r>
              <a:rPr lang="en-GB" sz="1600" b="1" dirty="0" smtClean="0"/>
              <a:t>Level 4 Professional Practice in Children’s Care, Play, Learning and Development – Recognition of Prior Learning </a:t>
            </a:r>
            <a:endParaRPr lang="en-GB" sz="1600" b="1" dirty="0"/>
          </a:p>
        </p:txBody>
      </p:sp>
      <p:pic>
        <p:nvPicPr>
          <p:cNvPr id="5" name="Picture 4"/>
          <p:cNvPicPr>
            <a:picLocks noChangeAspect="1"/>
          </p:cNvPicPr>
          <p:nvPr/>
        </p:nvPicPr>
        <p:blipFill>
          <a:blip r:embed="rId3"/>
          <a:stretch>
            <a:fillRect/>
          </a:stretch>
        </p:blipFill>
        <p:spPr>
          <a:xfrm>
            <a:off x="7844971" y="1007864"/>
            <a:ext cx="3976893" cy="5196994"/>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6" name="Rectangle 5"/>
          <p:cNvSpPr/>
          <p:nvPr/>
        </p:nvSpPr>
        <p:spPr>
          <a:xfrm>
            <a:off x="0" y="6235170"/>
            <a:ext cx="11299350" cy="646331"/>
          </a:xfrm>
          <a:prstGeom prst="rect">
            <a:avLst/>
          </a:prstGeom>
        </p:spPr>
        <p:txBody>
          <a:bodyPr wrap="square">
            <a:spAutoFit/>
          </a:bodyPr>
          <a:lstStyle/>
          <a:p>
            <a:r>
              <a:rPr lang="en-GB" sz="1200" dirty="0">
                <a:hlinkClick r:id="rId4"/>
              </a:rPr>
              <a:t>https://www.cityandguilds.com/-/</a:t>
            </a:r>
            <a:r>
              <a:rPr lang="en-GB" sz="1200" dirty="0" smtClean="0">
                <a:hlinkClick r:id="rId4"/>
              </a:rPr>
              <a:t>media/cityandguilds-site/documents/what-we-offer/centres/centre-document-library/quality-assurance-documents/rpl-policy-guidance-aug2013-pdf.ashx?la=en&amp;hash=2C8B0B80E2B4B0604CDCCCE1990B230140B06510</a:t>
            </a:r>
            <a:endParaRPr lang="en-GB" sz="1200" dirty="0" smtClean="0"/>
          </a:p>
          <a:p>
            <a:endParaRPr lang="en-GB" sz="1200" dirty="0"/>
          </a:p>
        </p:txBody>
      </p:sp>
    </p:spTree>
    <p:extLst>
      <p:ext uri="{BB962C8B-B14F-4D97-AF65-F5344CB8AC3E}">
        <p14:creationId xmlns:p14="http://schemas.microsoft.com/office/powerpoint/2010/main" val="29878334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extBox 1"/>
          <p:cNvSpPr txBox="1"/>
          <p:nvPr/>
        </p:nvSpPr>
        <p:spPr>
          <a:xfrm>
            <a:off x="5098219" y="612844"/>
            <a:ext cx="6767210" cy="54476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mj-lt"/>
                <a:ea typeface="+mn-ea"/>
                <a:cs typeface="+mn-cs"/>
              </a:rPr>
              <a:t>Activity 1: Review of unit content </a:t>
            </a:r>
            <a:endParaRPr kumimoji="0" lang="en-GB" sz="3600" b="0" i="0" u="none" strike="noStrike" kern="1200" cap="none" spc="0" normalizeH="0" baseline="0" noProof="0" dirty="0" smtClean="0">
              <a:ln>
                <a:noFill/>
              </a:ln>
              <a:solidFill>
                <a:srgbClr val="FFFFFF"/>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smtClean="0">
              <a:ln>
                <a:noFill/>
              </a:ln>
              <a:solidFill>
                <a:srgbClr val="FFFFFF"/>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smtClean="0">
                <a:ln>
                  <a:noFill/>
                </a:ln>
                <a:solidFill>
                  <a:srgbClr val="FFFFFF"/>
                </a:solidFill>
                <a:effectLst/>
                <a:uLnTx/>
                <a:uFillTx/>
                <a:latin typeface="+mj-lt"/>
                <a:ea typeface="+mn-ea"/>
                <a:cs typeface="+mn-cs"/>
              </a:rPr>
              <a:t>Things to consider: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mj-l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kumimoji="0" lang="en-GB" sz="2400" b="0" i="0" u="none" strike="noStrike" kern="1200" cap="none" spc="0" normalizeH="0" baseline="0" noProof="0" dirty="0" smtClean="0">
                <a:ln>
                  <a:noFill/>
                </a:ln>
                <a:solidFill>
                  <a:srgbClr val="FFFFFF"/>
                </a:solidFill>
                <a:effectLst/>
                <a:uLnTx/>
                <a:uFillTx/>
                <a:latin typeface="+mj-lt"/>
                <a:ea typeface="+mn-ea"/>
                <a:cs typeface="+mn-cs"/>
              </a:rPr>
              <a:t>What is your learner demographic?</a:t>
            </a:r>
          </a:p>
          <a:p>
            <a:pPr marL="457200" marR="0" lvl="0" indent="-457200" algn="l" defTabSz="914400" rtl="0" eaLnBrk="1" fontAlgn="auto" latinLnBrk="0" hangingPunct="1">
              <a:lnSpc>
                <a:spcPct val="100000"/>
              </a:lnSpc>
              <a:spcBef>
                <a:spcPts val="0"/>
              </a:spcBef>
              <a:spcAft>
                <a:spcPts val="0"/>
              </a:spcAft>
              <a:buClrTx/>
              <a:buSzTx/>
              <a:buFontTx/>
              <a:buAutoNum type="arabicPeriod"/>
              <a:tabLst/>
              <a:defRPr/>
            </a:pPr>
            <a:r>
              <a:rPr kumimoji="0" lang="en-GB" sz="2400" b="0" i="0" u="none" strike="noStrike" kern="1200" cap="none" spc="0" normalizeH="0" baseline="0" noProof="0" dirty="0" smtClean="0">
                <a:ln>
                  <a:noFill/>
                </a:ln>
                <a:solidFill>
                  <a:srgbClr val="FFFFFF"/>
                </a:solidFill>
                <a:effectLst/>
                <a:uLnTx/>
                <a:uFillTx/>
                <a:latin typeface="+mj-lt"/>
                <a:ea typeface="+mn-ea"/>
                <a:cs typeface="+mn-cs"/>
              </a:rPr>
              <a:t>What other organisations will you work with?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FFFFFF"/>
                </a:solidFill>
                <a:effectLst/>
                <a:uLnTx/>
                <a:uFillTx/>
                <a:latin typeface="+mj-lt"/>
                <a:ea typeface="+mn-ea"/>
                <a:cs typeface="+mn-cs"/>
              </a:rPr>
              <a:t>2</a:t>
            </a:r>
            <a:r>
              <a:rPr kumimoji="0" lang="en-GB" sz="2400" b="0" i="0" u="none" strike="noStrike" kern="1200" cap="none" spc="0" normalizeH="0" baseline="0" noProof="0" dirty="0" smtClean="0">
                <a:ln>
                  <a:noFill/>
                </a:ln>
                <a:solidFill>
                  <a:srgbClr val="FFFFFF"/>
                </a:solidFill>
                <a:effectLst/>
                <a:uLnTx/>
                <a:uFillTx/>
                <a:latin typeface="+mj-lt"/>
                <a:ea typeface="+mn-ea"/>
                <a:cs typeface="+mn-cs"/>
              </a:rPr>
              <a:t>. How best to integrate delivery across all units you may offer?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smtClean="0">
                <a:ln>
                  <a:noFill/>
                </a:ln>
                <a:solidFill>
                  <a:srgbClr val="FFFFFF"/>
                </a:solidFill>
                <a:effectLst/>
                <a:uLnTx/>
                <a:uFillTx/>
                <a:latin typeface="+mj-lt"/>
                <a:ea typeface="+mn-ea"/>
                <a:cs typeface="+mn-cs"/>
              </a:rPr>
              <a:t>3. Opportunities for blended/online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FFFFFF"/>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smtClean="0">
                <a:ln>
                  <a:noFill/>
                </a:ln>
                <a:solidFill>
                  <a:srgbClr val="FFFFFF"/>
                </a:solidFill>
                <a:effectLst/>
                <a:uLnTx/>
                <a:uFillTx/>
                <a:latin typeface="+mj-lt"/>
                <a:ea typeface="+mn-ea"/>
                <a:cs typeface="+mn-cs"/>
              </a:rPr>
              <a:t>(20mins)</a:t>
            </a:r>
            <a:endParaRPr kumimoji="0" lang="en-GB" sz="2400" b="0" i="0" u="none" strike="noStrike" kern="1200" cap="none" spc="0" normalizeH="0" baseline="0" noProof="0" dirty="0">
              <a:ln>
                <a:noFill/>
              </a:ln>
              <a:solidFill>
                <a:srgbClr val="FFFFFF"/>
              </a:solidFill>
              <a:effectLst/>
              <a:uLnTx/>
              <a:uFillTx/>
              <a:latin typeface="+mj-lt"/>
              <a:ea typeface="+mn-ea"/>
              <a:cs typeface="+mn-cs"/>
            </a:endParaRPr>
          </a:p>
        </p:txBody>
      </p:sp>
      <p:pic>
        <p:nvPicPr>
          <p:cNvPr id="4" name="Picture 3"/>
          <p:cNvPicPr>
            <a:picLocks noChangeAspect="1"/>
          </p:cNvPicPr>
          <p:nvPr/>
        </p:nvPicPr>
        <p:blipFill>
          <a:blip r:embed="rId3"/>
          <a:stretch>
            <a:fillRect/>
          </a:stretch>
        </p:blipFill>
        <p:spPr>
          <a:xfrm>
            <a:off x="468625" y="1637732"/>
            <a:ext cx="4048479" cy="3998760"/>
          </a:xfrm>
          <a:prstGeom prst="rect">
            <a:avLst/>
          </a:prstGeom>
        </p:spPr>
      </p:pic>
    </p:spTree>
    <p:extLst>
      <p:ext uri="{BB962C8B-B14F-4D97-AF65-F5344CB8AC3E}">
        <p14:creationId xmlns:p14="http://schemas.microsoft.com/office/powerpoint/2010/main" val="39087643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5333047" y="2764442"/>
            <a:ext cx="563418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smtClean="0">
                <a:ln>
                  <a:noFill/>
                </a:ln>
                <a:solidFill>
                  <a:srgbClr val="FFFFFF"/>
                </a:solidFill>
                <a:effectLst/>
                <a:uLnTx/>
                <a:uFillTx/>
                <a:latin typeface="+mj-lt"/>
                <a:ea typeface="+mn-ea"/>
                <a:cs typeface="+mn-cs"/>
              </a:rPr>
              <a:t>Break - 10mins</a:t>
            </a:r>
            <a:endParaRPr kumimoji="0" lang="en-GB" sz="3600" b="0" i="0" u="none" strike="noStrike" kern="1200" cap="none" spc="0" normalizeH="0" baseline="0" noProof="0" dirty="0">
              <a:ln>
                <a:noFill/>
              </a:ln>
              <a:solidFill>
                <a:srgbClr val="FFFFFF"/>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5" name="Picture 4"/>
          <p:cNvPicPr>
            <a:picLocks noChangeAspect="1"/>
          </p:cNvPicPr>
          <p:nvPr/>
        </p:nvPicPr>
        <p:blipFill>
          <a:blip r:embed="rId2"/>
          <a:stretch>
            <a:fillRect/>
          </a:stretch>
        </p:blipFill>
        <p:spPr>
          <a:xfrm>
            <a:off x="736182" y="1622440"/>
            <a:ext cx="3307261" cy="3307261"/>
          </a:xfrm>
          <a:prstGeom prst="rect">
            <a:avLst/>
          </a:prstGeom>
        </p:spPr>
      </p:pic>
      <p:pic>
        <p:nvPicPr>
          <p:cNvPr id="2" name="Picture 1"/>
          <p:cNvPicPr>
            <a:picLocks noChangeAspect="1"/>
          </p:cNvPicPr>
          <p:nvPr/>
        </p:nvPicPr>
        <p:blipFill>
          <a:blip r:embed="rId3"/>
          <a:stretch>
            <a:fillRect/>
          </a:stretch>
        </p:blipFill>
        <p:spPr>
          <a:xfrm>
            <a:off x="2162071" y="3199235"/>
            <a:ext cx="3170976" cy="3152882"/>
          </a:xfrm>
          <a:prstGeom prst="rect">
            <a:avLst/>
          </a:prstGeom>
        </p:spPr>
      </p:pic>
    </p:spTree>
    <p:extLst>
      <p:ext uri="{BB962C8B-B14F-4D97-AF65-F5344CB8AC3E}">
        <p14:creationId xmlns:p14="http://schemas.microsoft.com/office/powerpoint/2010/main" val="736403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D1BBF5-9C26-5748-9A7C-2DF05B32B242}"/>
              </a:ext>
            </a:extLst>
          </p:cNvPr>
          <p:cNvSpPr/>
          <p:nvPr/>
        </p:nvSpPr>
        <p:spPr>
          <a:xfrm>
            <a:off x="5241305" y="1333073"/>
            <a:ext cx="6199085" cy="2862322"/>
          </a:xfrm>
          <a:prstGeom prst="rect">
            <a:avLst/>
          </a:prstGeom>
        </p:spPr>
        <p:txBody>
          <a:bodyPr wrap="square">
            <a:spAutoFit/>
          </a:bodyPr>
          <a:lstStyle/>
          <a:p>
            <a:r>
              <a:rPr lang="en-GB" dirty="0">
                <a:solidFill>
                  <a:schemeClr val="accent1"/>
                </a:solidFill>
              </a:rPr>
              <a:t>City &amp; Guilds and WJEC continue to work collaboratively and in partnership with the following organisations who will also be contributing to this event:</a:t>
            </a:r>
          </a:p>
          <a:p>
            <a:endParaRPr lang="en-GB" dirty="0">
              <a:solidFill>
                <a:schemeClr val="accent1"/>
              </a:solidFill>
            </a:endParaRPr>
          </a:p>
          <a:p>
            <a:pPr marL="285750" indent="-285750">
              <a:buFont typeface="Arial" panose="020B0604020202020204" pitchFamily="34" charset="0"/>
              <a:buChar char="•"/>
            </a:pPr>
            <a:r>
              <a:rPr lang="en-GB" dirty="0">
                <a:solidFill>
                  <a:schemeClr val="accent1"/>
                </a:solidFill>
              </a:rPr>
              <a:t>Qualifications Wales</a:t>
            </a:r>
          </a:p>
          <a:p>
            <a:pPr marL="285750" indent="-285750">
              <a:buFont typeface="Arial" panose="020B0604020202020204" pitchFamily="34" charset="0"/>
              <a:buChar char="•"/>
            </a:pPr>
            <a:r>
              <a:rPr lang="en-GB" dirty="0">
                <a:solidFill>
                  <a:schemeClr val="accent1"/>
                </a:solidFill>
              </a:rPr>
              <a:t>Social Care Wales</a:t>
            </a:r>
          </a:p>
          <a:p>
            <a:pPr marL="285750" indent="-285750">
              <a:buFont typeface="Arial" panose="020B0604020202020204" pitchFamily="34" charset="0"/>
              <a:buChar char="•"/>
            </a:pPr>
            <a:r>
              <a:rPr lang="en-GB" dirty="0">
                <a:solidFill>
                  <a:schemeClr val="accent1"/>
                </a:solidFill>
              </a:rPr>
              <a:t>Health Education and Improvement Wales </a:t>
            </a:r>
          </a:p>
          <a:p>
            <a:endParaRPr lang="en-GB" dirty="0">
              <a:solidFill>
                <a:schemeClr val="accent1"/>
              </a:solidFill>
            </a:endParaRPr>
          </a:p>
          <a:p>
            <a:endParaRPr lang="en-GB" dirty="0">
              <a:solidFill>
                <a:schemeClr val="accent1"/>
              </a:solidFill>
            </a:endParaRPr>
          </a:p>
          <a:p>
            <a:endParaRPr lang="en-GB" dirty="0">
              <a:solidFill>
                <a:schemeClr val="accent1"/>
              </a:solidFill>
            </a:endParaRPr>
          </a:p>
        </p:txBody>
      </p:sp>
      <p:sp>
        <p:nvSpPr>
          <p:cNvPr id="3" name="TextBox 2"/>
          <p:cNvSpPr txBox="1"/>
          <p:nvPr/>
        </p:nvSpPr>
        <p:spPr>
          <a:xfrm>
            <a:off x="357166" y="1333073"/>
            <a:ext cx="4728353" cy="4801314"/>
          </a:xfrm>
          <a:prstGeom prst="rect">
            <a:avLst/>
          </a:prstGeom>
          <a:noFill/>
        </p:spPr>
        <p:txBody>
          <a:bodyPr wrap="square" rtlCol="0">
            <a:spAutoFit/>
          </a:bodyPr>
          <a:lstStyle/>
          <a:p>
            <a:r>
              <a:rPr lang="en-GB" dirty="0"/>
              <a:t>This event is supported and facilitated by representatives and subject specialists from City &amp; Guilds, with support from colleagues from WJEC.</a:t>
            </a:r>
          </a:p>
          <a:p>
            <a:r>
              <a:rPr lang="en-GB" dirty="0"/>
              <a:t/>
            </a:r>
            <a:br>
              <a:rPr lang="en-GB" dirty="0"/>
            </a:br>
            <a:endParaRPr lang="en-GB" dirty="0"/>
          </a:p>
          <a:p>
            <a:r>
              <a:rPr lang="en-GB" dirty="0">
                <a:solidFill>
                  <a:schemeClr val="accent1"/>
                </a:solidFill>
              </a:rPr>
              <a:t>City &amp; Guilds </a:t>
            </a:r>
            <a:r>
              <a:rPr lang="en-GB" dirty="0"/>
              <a:t/>
            </a:r>
            <a:br>
              <a:rPr lang="en-GB" dirty="0"/>
            </a:br>
            <a:r>
              <a:rPr lang="en-GB" b="1" dirty="0"/>
              <a:t>Suzi Gray</a:t>
            </a:r>
          </a:p>
          <a:p>
            <a:r>
              <a:rPr lang="en-GB" dirty="0" err="1"/>
              <a:t>Ymgynghorydd</a:t>
            </a:r>
            <a:r>
              <a:rPr lang="en-GB" dirty="0"/>
              <a:t> </a:t>
            </a:r>
            <a:r>
              <a:rPr lang="en-GB" dirty="0" err="1"/>
              <a:t>Technegol</a:t>
            </a:r>
            <a:r>
              <a:rPr lang="en-GB" dirty="0"/>
              <a:t> </a:t>
            </a:r>
          </a:p>
          <a:p>
            <a:r>
              <a:rPr lang="en-GB" dirty="0"/>
              <a:t>City &amp; Guilds / </a:t>
            </a:r>
          </a:p>
          <a:p>
            <a:r>
              <a:rPr lang="en-GB" dirty="0"/>
              <a:t>Technical Adviser City &amp; Guilds</a:t>
            </a:r>
          </a:p>
          <a:p>
            <a:endParaRPr lang="en-GB" dirty="0"/>
          </a:p>
          <a:p>
            <a:r>
              <a:rPr lang="en-GB" dirty="0"/>
              <a:t>                          </a:t>
            </a:r>
          </a:p>
          <a:p>
            <a:endParaRPr lang="en-GB" dirty="0"/>
          </a:p>
          <a:p>
            <a:endParaRPr lang="en-GB" dirty="0"/>
          </a:p>
          <a:p>
            <a:endParaRPr lang="en-GB" dirty="0"/>
          </a:p>
          <a:p>
            <a:endParaRPr lang="en-GB" dirty="0"/>
          </a:p>
        </p:txBody>
      </p:sp>
      <p:pic>
        <p:nvPicPr>
          <p:cNvPr id="4" name="Picture 3"/>
          <p:cNvPicPr>
            <a:picLocks noChangeAspect="1"/>
          </p:cNvPicPr>
          <p:nvPr/>
        </p:nvPicPr>
        <p:blipFill>
          <a:blip r:embed="rId2"/>
          <a:stretch>
            <a:fillRect/>
          </a:stretch>
        </p:blipFill>
        <p:spPr>
          <a:xfrm>
            <a:off x="5324403" y="4555264"/>
            <a:ext cx="1134424" cy="1097108"/>
          </a:xfrm>
          <a:prstGeom prst="rect">
            <a:avLst/>
          </a:prstGeom>
        </p:spPr>
      </p:pic>
      <p:pic>
        <p:nvPicPr>
          <p:cNvPr id="5" name="Picture 4"/>
          <p:cNvPicPr>
            <a:picLocks noChangeAspect="1"/>
          </p:cNvPicPr>
          <p:nvPr/>
        </p:nvPicPr>
        <p:blipFill>
          <a:blip r:embed="rId3"/>
          <a:stretch>
            <a:fillRect/>
          </a:stretch>
        </p:blipFill>
        <p:spPr>
          <a:xfrm>
            <a:off x="9488867" y="4975966"/>
            <a:ext cx="2276422" cy="578285"/>
          </a:xfrm>
          <a:prstGeom prst="rect">
            <a:avLst/>
          </a:prstGeom>
        </p:spPr>
      </p:pic>
      <p:pic>
        <p:nvPicPr>
          <p:cNvPr id="6" name="Picture 5"/>
          <p:cNvPicPr>
            <a:picLocks noChangeAspect="1"/>
          </p:cNvPicPr>
          <p:nvPr/>
        </p:nvPicPr>
        <p:blipFill>
          <a:blip r:embed="rId4"/>
          <a:stretch>
            <a:fillRect/>
          </a:stretch>
        </p:blipFill>
        <p:spPr>
          <a:xfrm>
            <a:off x="6841195" y="5039040"/>
            <a:ext cx="2265304" cy="452138"/>
          </a:xfrm>
          <a:prstGeom prst="rect">
            <a:avLst/>
          </a:prstGeom>
        </p:spPr>
      </p:pic>
      <p:sp>
        <p:nvSpPr>
          <p:cNvPr id="8" name="Title 9">
            <a:extLst>
              <a:ext uri="{FF2B5EF4-FFF2-40B4-BE49-F238E27FC236}">
                <a16:creationId xmlns:a16="http://schemas.microsoft.com/office/drawing/2014/main" id="{2115B887-9F6F-4545-AD42-BE4B80EE7F5C}"/>
              </a:ext>
            </a:extLst>
          </p:cNvPr>
          <p:cNvSpPr>
            <a:spLocks noGrp="1"/>
          </p:cNvSpPr>
          <p:nvPr>
            <p:ph type="title"/>
          </p:nvPr>
        </p:nvSpPr>
        <p:spPr>
          <a:xfrm>
            <a:off x="282011" y="129426"/>
            <a:ext cx="10223323" cy="604078"/>
          </a:xfrm>
        </p:spPr>
        <p:txBody>
          <a:bodyPr/>
          <a:lstStyle/>
          <a:p>
            <a:pPr>
              <a:lnSpc>
                <a:spcPct val="100000"/>
              </a:lnSpc>
            </a:pPr>
            <a:r>
              <a:rPr lang="en-US" sz="1800" b="1" dirty="0">
                <a:solidFill>
                  <a:srgbClr val="007BB9"/>
                </a:solidFill>
                <a:latin typeface="Lato"/>
                <a:ea typeface="+mn-ea"/>
                <a:cs typeface="+mn-cs"/>
              </a:rPr>
              <a:t>Level </a:t>
            </a:r>
            <a:r>
              <a:rPr lang="en-US" sz="1800" b="1" dirty="0" smtClean="0">
                <a:solidFill>
                  <a:srgbClr val="007BB9"/>
                </a:solidFill>
                <a:latin typeface="Lato"/>
                <a:ea typeface="+mn-ea"/>
                <a:cs typeface="+mn-cs"/>
              </a:rPr>
              <a:t>4 Professional Practice in Children’s Care, Play, Learning and Development</a:t>
            </a:r>
            <a:endParaRPr lang="en-US" b="1" dirty="0"/>
          </a:p>
        </p:txBody>
      </p:sp>
    </p:spTree>
    <p:extLst>
      <p:ext uri="{BB962C8B-B14F-4D97-AF65-F5344CB8AC3E}">
        <p14:creationId xmlns:p14="http://schemas.microsoft.com/office/powerpoint/2010/main" val="21993947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6563134" y="2228671"/>
            <a:ext cx="3810952"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smtClean="0">
                <a:ln>
                  <a:noFill/>
                </a:ln>
                <a:solidFill>
                  <a:srgbClr val="FFFFFF"/>
                </a:solidFill>
                <a:effectLst/>
                <a:uLnTx/>
                <a:uFillTx/>
                <a:latin typeface="+mj-lt"/>
                <a:ea typeface="+mn-ea"/>
                <a:cs typeface="+mn-cs"/>
              </a:rPr>
              <a:t>Discussion and questions (10mins)</a:t>
            </a:r>
            <a:endParaRPr kumimoji="0" lang="en-GB" sz="3600" b="0" i="0" u="none" strike="noStrike" kern="1200" cap="none" spc="0" normalizeH="0" baseline="0" noProof="0" dirty="0">
              <a:ln>
                <a:noFill/>
              </a:ln>
              <a:solidFill>
                <a:srgbClr val="FFFFFF"/>
              </a:solidFill>
              <a:effectLst/>
              <a:uLnTx/>
              <a:uFillTx/>
              <a:latin typeface="+mj-lt"/>
              <a:ea typeface="+mn-ea"/>
              <a:cs typeface="+mn-cs"/>
            </a:endParaRPr>
          </a:p>
        </p:txBody>
      </p:sp>
      <p:pic>
        <p:nvPicPr>
          <p:cNvPr id="2" name="Picture 1"/>
          <p:cNvPicPr>
            <a:picLocks noChangeAspect="1"/>
          </p:cNvPicPr>
          <p:nvPr/>
        </p:nvPicPr>
        <p:blipFill>
          <a:blip r:embed="rId3"/>
          <a:stretch>
            <a:fillRect/>
          </a:stretch>
        </p:blipFill>
        <p:spPr>
          <a:xfrm>
            <a:off x="955343" y="1514952"/>
            <a:ext cx="4102613" cy="3888696"/>
          </a:xfrm>
          <a:prstGeom prst="rect">
            <a:avLst/>
          </a:prstGeom>
        </p:spPr>
      </p:pic>
    </p:spTree>
    <p:extLst>
      <p:ext uri="{BB962C8B-B14F-4D97-AF65-F5344CB8AC3E}">
        <p14:creationId xmlns:p14="http://schemas.microsoft.com/office/powerpoint/2010/main" val="38787907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5" name="TextBox 4"/>
          <p:cNvSpPr txBox="1"/>
          <p:nvPr/>
        </p:nvSpPr>
        <p:spPr>
          <a:xfrm>
            <a:off x="5334638" y="1582573"/>
            <a:ext cx="6679524"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mj-lt"/>
                <a:ea typeface="+mn-ea"/>
                <a:cs typeface="+mn-cs"/>
              </a:rPr>
              <a:t>Centre Staffing and external roles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3600" dirty="0">
              <a:solidFill>
                <a:srgbClr val="FFFFFF"/>
              </a:solidFill>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4" name="Picture 3"/>
          <p:cNvPicPr>
            <a:picLocks noChangeAspect="1"/>
          </p:cNvPicPr>
          <p:nvPr/>
        </p:nvPicPr>
        <p:blipFill>
          <a:blip r:embed="rId3"/>
          <a:stretch>
            <a:fillRect/>
          </a:stretch>
        </p:blipFill>
        <p:spPr>
          <a:xfrm>
            <a:off x="726237" y="1091253"/>
            <a:ext cx="4156371" cy="3972066"/>
          </a:xfrm>
          <a:prstGeom prst="rect">
            <a:avLst/>
          </a:prstGeom>
        </p:spPr>
      </p:pic>
    </p:spTree>
    <p:extLst>
      <p:ext uri="{BB962C8B-B14F-4D97-AF65-F5344CB8AC3E}">
        <p14:creationId xmlns:p14="http://schemas.microsoft.com/office/powerpoint/2010/main" val="35562274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1289" y="326492"/>
            <a:ext cx="1813317" cy="369332"/>
          </a:xfrm>
          <a:prstGeom prst="rect">
            <a:avLst/>
          </a:prstGeom>
        </p:spPr>
        <p:txBody>
          <a:bodyPr wrap="none">
            <a:spAutoFit/>
          </a:bodyPr>
          <a:lstStyle/>
          <a:p>
            <a:pPr marL="0" marR="0" lvl="0" indent="0" algn="l" defTabSz="914400" rtl="0" eaLnBrk="1" fontAlgn="auto" latinLnBrk="0" hangingPunct="1">
              <a:lnSpc>
                <a:spcPct val="100000"/>
              </a:lnSpc>
              <a:spcBef>
                <a:spcPts val="1000"/>
              </a:spcBef>
              <a:spcAft>
                <a:spcPts val="800"/>
              </a:spcAft>
              <a:buClrTx/>
              <a:buSzTx/>
              <a:buFontTx/>
              <a:buNone/>
              <a:tabLst/>
              <a:defRPr/>
            </a:pPr>
            <a:r>
              <a:rPr kumimoji="0" lang="en-GB" b="1" i="0" u="none" strike="noStrike" kern="1200" cap="none" spc="0" normalizeH="0" baseline="0" noProof="0" dirty="0">
                <a:ln>
                  <a:noFill/>
                </a:ln>
                <a:solidFill>
                  <a:srgbClr val="0070C0"/>
                </a:solidFill>
                <a:effectLst/>
                <a:uLnTx/>
                <a:uFillTx/>
                <a:latin typeface="Lato"/>
                <a:ea typeface="Times New Roman" panose="02020603050405020304" pitchFamily="18" charset="0"/>
                <a:cs typeface="Times New Roman" panose="02020603050405020304" pitchFamily="18" charset="0"/>
              </a:rPr>
              <a:t>Centre staffing</a:t>
            </a:r>
            <a:endParaRPr kumimoji="0" lang="en-GB" b="1" i="0" u="none" strike="noStrike" kern="1200" cap="none" spc="0" normalizeH="0" baseline="0" noProof="0" dirty="0">
              <a:ln>
                <a:noFill/>
              </a:ln>
              <a:solidFill>
                <a:srgbClr val="1E7BB9"/>
              </a:solidFill>
              <a:effectLst/>
              <a:uLnTx/>
              <a:uFillTx/>
              <a:latin typeface="Lato"/>
              <a:ea typeface="Times New Roman" panose="02020603050405020304" pitchFamily="18" charset="0"/>
              <a:cs typeface="Times New Roman" panose="02020603050405020304" pitchFamily="18" charset="0"/>
            </a:endParaRPr>
          </a:p>
        </p:txBody>
      </p:sp>
      <p:sp>
        <p:nvSpPr>
          <p:cNvPr id="2" name="Rectangle 1"/>
          <p:cNvSpPr/>
          <p:nvPr/>
        </p:nvSpPr>
        <p:spPr>
          <a:xfrm>
            <a:off x="231289" y="929390"/>
            <a:ext cx="5801194" cy="318998"/>
          </a:xfrm>
          <a:prstGeom prst="rect">
            <a:avLst/>
          </a:prstGeom>
        </p:spPr>
        <p:txBody>
          <a:bodyPr wrap="square">
            <a:spAutoFit/>
          </a:bodyPr>
          <a:lstStyle/>
          <a:p>
            <a:pPr>
              <a:lnSpc>
                <a:spcPct val="115000"/>
              </a:lnSpc>
              <a:spcBef>
                <a:spcPts val="1200"/>
              </a:spcBef>
              <a:spcAft>
                <a:spcPts val="600"/>
              </a:spcAft>
            </a:pPr>
            <a:r>
              <a:rPr lang="en-GB" sz="1400" b="1" dirty="0">
                <a:latin typeface="Lato"/>
                <a:ea typeface="Cambria" panose="02040503050406030204" pitchFamily="18" charset="0"/>
                <a:cs typeface="Times New Roman" panose="02020603050405020304" pitchFamily="18" charset="0"/>
              </a:rPr>
              <a:t>Internal </a:t>
            </a:r>
            <a:r>
              <a:rPr lang="ru-RU" sz="1400" b="1" dirty="0">
                <a:latin typeface="Lato"/>
                <a:ea typeface="Cambria" panose="02040503050406030204" pitchFamily="18" charset="0"/>
                <a:cs typeface="Times New Roman" panose="02020603050405020304" pitchFamily="18" charset="0"/>
              </a:rPr>
              <a:t>assessor </a:t>
            </a:r>
            <a:r>
              <a:rPr lang="ru-RU" sz="1400" b="1" dirty="0" smtClean="0">
                <a:latin typeface="Lato"/>
                <a:ea typeface="Cambria" panose="02040503050406030204" pitchFamily="18" charset="0"/>
                <a:cs typeface="Times New Roman" panose="02020603050405020304" pitchFamily="18" charset="0"/>
              </a:rPr>
              <a:t>requirements</a:t>
            </a:r>
            <a:endParaRPr lang="en-GB" sz="1400" b="1" i="1" dirty="0">
              <a:latin typeface="CongressSans"/>
              <a:ea typeface="Cambria" panose="02040503050406030204" pitchFamily="18" charset="0"/>
              <a:cs typeface="Times New Roman" panose="02020603050405020304" pitchFamily="18" charset="0"/>
            </a:endParaRPr>
          </a:p>
        </p:txBody>
      </p:sp>
      <p:sp>
        <p:nvSpPr>
          <p:cNvPr id="8" name="Rectangle 7"/>
          <p:cNvSpPr/>
          <p:nvPr/>
        </p:nvSpPr>
        <p:spPr>
          <a:xfrm>
            <a:off x="6133829" y="979374"/>
            <a:ext cx="5636891" cy="259045"/>
          </a:xfrm>
          <a:prstGeom prst="rect">
            <a:avLst/>
          </a:prstGeom>
        </p:spPr>
        <p:txBody>
          <a:bodyPr wrap="square">
            <a:spAutoFit/>
          </a:bodyPr>
          <a:lstStyle/>
          <a:p>
            <a:pPr>
              <a:lnSpc>
                <a:spcPts val="1250"/>
              </a:lnSpc>
              <a:spcBef>
                <a:spcPts val="1000"/>
              </a:spcBef>
              <a:spcAft>
                <a:spcPts val="800"/>
              </a:spcAft>
            </a:pPr>
            <a:r>
              <a:rPr lang="en-GB" sz="1400" b="1" dirty="0">
                <a:latin typeface="Lato"/>
                <a:ea typeface="Times New Roman" panose="02020603050405020304" pitchFamily="18" charset="0"/>
                <a:cs typeface="Times New Roman" panose="02020603050405020304" pitchFamily="18" charset="0"/>
              </a:rPr>
              <a:t>Internal quality </a:t>
            </a:r>
            <a:r>
              <a:rPr lang="en-GB" sz="1400" b="1" dirty="0" smtClean="0">
                <a:latin typeface="Lato"/>
                <a:ea typeface="Times New Roman" panose="02020603050405020304" pitchFamily="18" charset="0"/>
                <a:cs typeface="Times New Roman" panose="02020603050405020304" pitchFamily="18" charset="0"/>
              </a:rPr>
              <a:t>assurers</a:t>
            </a:r>
            <a:endParaRPr lang="en-GB" sz="1400" dirty="0">
              <a:latin typeface="CongressSans"/>
              <a:ea typeface="Times New Roman" panose="02020603050405020304" pitchFamily="18" charset="0"/>
              <a:cs typeface="Times New Roman" panose="02020603050405020304" pitchFamily="18" charset="0"/>
            </a:endParaRPr>
          </a:p>
        </p:txBody>
      </p:sp>
      <p:sp>
        <p:nvSpPr>
          <p:cNvPr id="14" name="Rectangle 13"/>
          <p:cNvSpPr/>
          <p:nvPr/>
        </p:nvSpPr>
        <p:spPr>
          <a:xfrm>
            <a:off x="187539" y="5561596"/>
            <a:ext cx="11671531" cy="666849"/>
          </a:xfrm>
          <a:prstGeom prst="rect">
            <a:avLst/>
          </a:prstGeom>
          <a:ln>
            <a:solidFill>
              <a:schemeClr val="tx2"/>
            </a:solidFill>
          </a:ln>
        </p:spPr>
        <p:style>
          <a:lnRef idx="2">
            <a:schemeClr val="accent4">
              <a:shade val="50000"/>
            </a:schemeClr>
          </a:lnRef>
          <a:fillRef idx="1001">
            <a:schemeClr val="dk2"/>
          </a:fillRef>
          <a:effectRef idx="0">
            <a:schemeClr val="accent4"/>
          </a:effectRef>
          <a:fontRef idx="minor">
            <a:schemeClr val="lt1"/>
          </a:fontRef>
        </p:style>
        <p:txBody>
          <a:bodyPr wrap="square">
            <a:spAutoFit/>
          </a:bodyPr>
          <a:lstStyle/>
          <a:p>
            <a:pPr>
              <a:spcBef>
                <a:spcPts val="200"/>
              </a:spcBef>
              <a:spcAft>
                <a:spcPts val="200"/>
              </a:spcAft>
            </a:pPr>
            <a:r>
              <a:rPr lang="en-GB" sz="1200" b="1" dirty="0">
                <a:latin typeface="Lato"/>
                <a:ea typeface="Times New Roman" panose="02020603050405020304" pitchFamily="18" charset="0"/>
                <a:cs typeface="Times New Roman" panose="02020603050405020304" pitchFamily="18" charset="0"/>
              </a:rPr>
              <a:t>Welsh context</a:t>
            </a:r>
            <a:r>
              <a:rPr lang="en-GB" sz="1100" dirty="0">
                <a:latin typeface="Lato"/>
                <a:ea typeface="Times New Roman" panose="02020603050405020304" pitchFamily="18" charset="0"/>
                <a:cs typeface="Times New Roman" panose="02020603050405020304" pitchFamily="18" charset="0"/>
              </a:rPr>
              <a:t> </a:t>
            </a:r>
            <a:endParaRPr lang="en-GB" sz="1100" dirty="0">
              <a:latin typeface="CongressSans"/>
              <a:ea typeface="Times New Roman" panose="02020603050405020304" pitchFamily="18" charset="0"/>
              <a:cs typeface="Times New Roman" panose="02020603050405020304" pitchFamily="18" charset="0"/>
            </a:endParaRPr>
          </a:p>
          <a:p>
            <a:pPr>
              <a:spcBef>
                <a:spcPts val="200"/>
              </a:spcBef>
              <a:spcAft>
                <a:spcPts val="200"/>
              </a:spcAft>
            </a:pPr>
            <a:r>
              <a:rPr lang="en-GB" sz="1100" dirty="0">
                <a:latin typeface="Lato"/>
                <a:ea typeface="Times New Roman" panose="02020603050405020304" pitchFamily="18" charset="0"/>
                <a:cs typeface="Times New Roman" panose="02020603050405020304" pitchFamily="18" charset="0"/>
              </a:rPr>
              <a:t>For individuals who have not previously conducted assessment activities in Wales, it is suggested that having an awareness of Welsh language and an understanding of Welsh culture, policy and context would be beneficial to support their roles.</a:t>
            </a:r>
            <a:endParaRPr lang="en-GB" sz="1100" dirty="0">
              <a:effectLst/>
              <a:latin typeface="CongressSans"/>
              <a:ea typeface="Times New Roman" panose="02020603050405020304" pitchFamily="18" charset="0"/>
              <a:cs typeface="Times New Roman" panose="02020603050405020304" pitchFamily="18" charset="0"/>
            </a:endParaRPr>
          </a:p>
        </p:txBody>
      </p:sp>
      <p:sp>
        <p:nvSpPr>
          <p:cNvPr id="16" name="Rectangle 15"/>
          <p:cNvSpPr/>
          <p:nvPr/>
        </p:nvSpPr>
        <p:spPr>
          <a:xfrm>
            <a:off x="187539" y="6326304"/>
            <a:ext cx="11749847" cy="482824"/>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a:lnSpc>
                <a:spcPct val="115000"/>
              </a:lnSpc>
              <a:spcBef>
                <a:spcPts val="1200"/>
              </a:spcBef>
              <a:spcAft>
                <a:spcPts val="600"/>
              </a:spcAft>
            </a:pPr>
            <a:r>
              <a:rPr lang="en-GB" sz="1200" b="1" dirty="0">
                <a:latin typeface="Lato"/>
                <a:ea typeface="Cambria" panose="02040503050406030204" pitchFamily="18" charset="0"/>
                <a:cs typeface="Times New Roman" panose="02020603050405020304" pitchFamily="18" charset="0"/>
              </a:rPr>
              <a:t>Continuing professional development  </a:t>
            </a:r>
            <a:r>
              <a:rPr lang="en-GB" sz="1100" dirty="0">
                <a:latin typeface="Lato"/>
                <a:ea typeface="Times New Roman" panose="02020603050405020304" pitchFamily="18" charset="0"/>
                <a:cs typeface="Times New Roman" panose="02020603050405020304" pitchFamily="18" charset="0"/>
              </a:rPr>
              <a:t>Centres are expected to support their staff in ensuring that their knowledge and competence in the occupational area is current and of best practice in delivery, mentoring, training, assessment and quality assurance and that it takes account of any national or legislative developments.</a:t>
            </a:r>
            <a:endParaRPr lang="en-GB" sz="1100" dirty="0">
              <a:effectLst/>
              <a:latin typeface="CongressSans"/>
              <a:ea typeface="Times New Roman" panose="02020603050405020304" pitchFamily="18" charset="0"/>
              <a:cs typeface="Times New Roman" panose="02020603050405020304" pitchFamily="18" charset="0"/>
            </a:endParaRPr>
          </a:p>
        </p:txBody>
      </p:sp>
      <p:sp>
        <p:nvSpPr>
          <p:cNvPr id="3" name="Rectangle 2"/>
          <p:cNvSpPr/>
          <p:nvPr/>
        </p:nvSpPr>
        <p:spPr>
          <a:xfrm>
            <a:off x="231289" y="1157826"/>
            <a:ext cx="5492711" cy="4570482"/>
          </a:xfrm>
          <a:prstGeom prst="rect">
            <a:avLst/>
          </a:prstGeom>
        </p:spPr>
        <p:txBody>
          <a:bodyPr wrap="square">
            <a:spAutoFit/>
          </a:bodyPr>
          <a:lstStyle/>
          <a:p>
            <a:pPr>
              <a:spcBef>
                <a:spcPts val="200"/>
              </a:spcBef>
              <a:spcAft>
                <a:spcPts val="0"/>
              </a:spcAft>
            </a:pPr>
            <a:r>
              <a:rPr lang="en-GB" sz="1100" dirty="0" smtClean="0">
                <a:latin typeface="Lato"/>
                <a:ea typeface="Times New Roman" panose="02020603050405020304" pitchFamily="18" charset="0"/>
                <a:cs typeface="Arial" panose="020B0604020202020204" pitchFamily="34" charset="0"/>
              </a:rPr>
              <a:t>The </a:t>
            </a:r>
            <a:r>
              <a:rPr lang="en-GB" sz="1100" dirty="0">
                <a:latin typeface="Lato"/>
                <a:ea typeface="Times New Roman" panose="02020603050405020304" pitchFamily="18" charset="0"/>
                <a:cs typeface="Arial" panose="020B0604020202020204" pitchFamily="34" charset="0"/>
              </a:rPr>
              <a:t>internal assessor will be responsible for making the final assessment judgements for the internally assessed tasks within the qualification.  </a:t>
            </a:r>
            <a:endParaRPr lang="en-GB" sz="1100" dirty="0">
              <a:latin typeface="CongressSans"/>
              <a:ea typeface="Times New Roman" panose="02020603050405020304" pitchFamily="18" charset="0"/>
              <a:cs typeface="Times New Roman" panose="02020603050405020304" pitchFamily="18" charset="0"/>
            </a:endParaRPr>
          </a:p>
          <a:p>
            <a:pPr>
              <a:lnSpc>
                <a:spcPts val="1250"/>
              </a:lnSpc>
              <a:spcBef>
                <a:spcPts val="1000"/>
              </a:spcBef>
              <a:spcAft>
                <a:spcPts val="800"/>
              </a:spcAft>
            </a:pPr>
            <a:r>
              <a:rPr lang="en-GB" sz="1100" dirty="0">
                <a:latin typeface="Lato"/>
                <a:ea typeface="Times New Roman" panose="02020603050405020304" pitchFamily="18" charset="0"/>
                <a:cs typeface="Times New Roman" panose="02020603050405020304" pitchFamily="18" charset="0"/>
              </a:rPr>
              <a:t>The Assessors of this qualification must:</a:t>
            </a:r>
            <a:endParaRPr lang="en-GB" sz="1100" dirty="0">
              <a:latin typeface="CongressSans"/>
              <a:ea typeface="Times New Roman" panose="02020603050405020304" pitchFamily="18" charset="0"/>
              <a:cs typeface="Times New Roman" panose="02020603050405020304" pitchFamily="18" charset="0"/>
            </a:endParaRPr>
          </a:p>
          <a:p>
            <a:pPr marL="342900" lvl="0" indent="-342900">
              <a:lnSpc>
                <a:spcPts val="1300"/>
              </a:lnSpc>
              <a:spcBef>
                <a:spcPts val="200"/>
              </a:spcBef>
              <a:spcAft>
                <a:spcPts val="200"/>
              </a:spcAft>
              <a:buFont typeface="CongressSans"/>
              <a:buChar char="•"/>
              <a:tabLst>
                <a:tab pos="228600" algn="l"/>
                <a:tab pos="252095" algn="l"/>
              </a:tabLst>
            </a:pPr>
            <a:r>
              <a:rPr lang="ru-RU" sz="1100" dirty="0">
                <a:latin typeface="Lato"/>
                <a:ea typeface="Cambria" panose="02040503050406030204" pitchFamily="18" charset="0"/>
                <a:cs typeface="Times New Roman" panose="02020603050405020304" pitchFamily="18" charset="0"/>
              </a:rPr>
              <a:t>be occupationally </a:t>
            </a:r>
            <a:r>
              <a:rPr lang="ru-RU" sz="1100" dirty="0" smtClean="0">
                <a:latin typeface="Lato"/>
                <a:ea typeface="Cambria" panose="02040503050406030204" pitchFamily="18" charset="0"/>
                <a:cs typeface="Times New Roman" panose="02020603050405020304" pitchFamily="18" charset="0"/>
              </a:rPr>
              <a:t>competent</a:t>
            </a:r>
            <a:r>
              <a:rPr lang="en-GB" sz="1100" dirty="0" smtClean="0">
                <a:latin typeface="Lato"/>
                <a:ea typeface="Cambria" panose="02040503050406030204" pitchFamily="18" charset="0"/>
                <a:cs typeface="Times New Roman" panose="02020603050405020304" pitchFamily="18" charset="0"/>
              </a:rPr>
              <a:t> within the specific pathway of he qualification they are assessing - </a:t>
            </a:r>
            <a:r>
              <a:rPr lang="ru-RU" sz="1100" dirty="0" smtClean="0">
                <a:latin typeface="Lato"/>
                <a:ea typeface="Cambria" panose="02040503050406030204" pitchFamily="18" charset="0"/>
                <a:cs typeface="Times New Roman" panose="02020603050405020304" pitchFamily="18" charset="0"/>
              </a:rPr>
              <a:t>this </a:t>
            </a:r>
            <a:r>
              <a:rPr lang="ru-RU" sz="1100" dirty="0">
                <a:latin typeface="Lato"/>
                <a:ea typeface="Cambria" panose="02040503050406030204" pitchFamily="18" charset="0"/>
                <a:cs typeface="Times New Roman" panose="02020603050405020304" pitchFamily="18" charset="0"/>
              </a:rPr>
              <a:t>means that each assessor must be able to carry out the full requirements within the competency units </a:t>
            </a:r>
            <a:r>
              <a:rPr lang="en-GB" sz="1100" dirty="0" smtClean="0">
                <a:latin typeface="Lato"/>
                <a:ea typeface="Cambria" panose="02040503050406030204" pitchFamily="18" charset="0"/>
                <a:cs typeface="Times New Roman" panose="02020603050405020304" pitchFamily="18" charset="0"/>
              </a:rPr>
              <a:t>of the pathway </a:t>
            </a:r>
            <a:r>
              <a:rPr lang="ru-RU" sz="1100" dirty="0" smtClean="0">
                <a:latin typeface="Lato"/>
                <a:ea typeface="Cambria" panose="02040503050406030204" pitchFamily="18" charset="0"/>
                <a:cs typeface="Times New Roman" panose="02020603050405020304" pitchFamily="18" charset="0"/>
              </a:rPr>
              <a:t>that </a:t>
            </a:r>
            <a:r>
              <a:rPr lang="ru-RU" sz="1100" dirty="0">
                <a:latin typeface="Lato"/>
                <a:ea typeface="Cambria" panose="02040503050406030204" pitchFamily="18" charset="0"/>
                <a:cs typeface="Times New Roman" panose="02020603050405020304" pitchFamily="18" charset="0"/>
              </a:rPr>
              <a:t>they are assessing. Occupational competence means that they are also occupationally </a:t>
            </a:r>
            <a:r>
              <a:rPr lang="ru-RU" sz="1100" dirty="0" smtClean="0">
                <a:latin typeface="Lato"/>
                <a:ea typeface="Cambria" panose="02040503050406030204" pitchFamily="18" charset="0"/>
                <a:cs typeface="Times New Roman" panose="02020603050405020304" pitchFamily="18" charset="0"/>
              </a:rPr>
              <a:t>knowledgeable</a:t>
            </a:r>
            <a:r>
              <a:rPr lang="en-GB" sz="1100" dirty="0" smtClean="0">
                <a:latin typeface="Lato"/>
                <a:ea typeface="Cambria" panose="02040503050406030204" pitchFamily="18" charset="0"/>
                <a:cs typeface="Times New Roman" panose="02020603050405020304" pitchFamily="18" charset="0"/>
              </a:rPr>
              <a:t> </a:t>
            </a:r>
          </a:p>
          <a:p>
            <a:pPr marL="342900" lvl="0" indent="-342900">
              <a:lnSpc>
                <a:spcPts val="1300"/>
              </a:lnSpc>
              <a:spcBef>
                <a:spcPts val="200"/>
              </a:spcBef>
              <a:spcAft>
                <a:spcPts val="200"/>
              </a:spcAft>
              <a:buFont typeface="CongressSans"/>
              <a:buChar char="•"/>
              <a:tabLst>
                <a:tab pos="228600" algn="l"/>
                <a:tab pos="252095" algn="l"/>
              </a:tabLst>
            </a:pPr>
            <a:r>
              <a:rPr lang="ru-RU" sz="1100" dirty="0" smtClean="0">
                <a:latin typeface="Lato"/>
                <a:ea typeface="Cambria" panose="02040503050406030204" pitchFamily="18" charset="0"/>
                <a:cs typeface="Times New Roman" panose="02020603050405020304" pitchFamily="18" charset="0"/>
              </a:rPr>
              <a:t>maintain </a:t>
            </a:r>
            <a:r>
              <a:rPr lang="ru-RU" sz="1100" dirty="0">
                <a:latin typeface="Lato"/>
                <a:ea typeface="Cambria" panose="02040503050406030204" pitchFamily="18" charset="0"/>
                <a:cs typeface="Times New Roman" panose="02020603050405020304" pitchFamily="18" charset="0"/>
              </a:rPr>
              <a:t>their occupational competence </a:t>
            </a:r>
            <a:r>
              <a:rPr lang="ru-RU" sz="1100" dirty="0">
                <a:solidFill>
                  <a:srgbClr val="000000"/>
                </a:solidFill>
                <a:latin typeface="Lato"/>
                <a:ea typeface="Cambria" panose="02040503050406030204" pitchFamily="18" charset="0"/>
                <a:cs typeface="Times New Roman" panose="02020603050405020304" pitchFamily="18" charset="0"/>
              </a:rPr>
              <a:t>through clearly demonstrable continuing learning and professional development</a:t>
            </a:r>
            <a:endParaRPr lang="en-GB" sz="1100" dirty="0">
              <a:latin typeface="CongressSans"/>
              <a:ea typeface="Cambria" panose="02040503050406030204" pitchFamily="18" charset="0"/>
              <a:cs typeface="Times New Roman" panose="02020603050405020304" pitchFamily="18" charset="0"/>
            </a:endParaRPr>
          </a:p>
          <a:p>
            <a:pPr marL="342900" lvl="0" indent="-342900">
              <a:lnSpc>
                <a:spcPts val="1300"/>
              </a:lnSpc>
              <a:spcBef>
                <a:spcPts val="200"/>
              </a:spcBef>
              <a:spcAft>
                <a:spcPts val="200"/>
              </a:spcAft>
              <a:buFont typeface="CongressSans"/>
              <a:buChar char="•"/>
              <a:tabLst>
                <a:tab pos="228600" algn="l"/>
                <a:tab pos="252095" algn="l"/>
              </a:tabLst>
            </a:pPr>
            <a:r>
              <a:rPr lang="ru-RU" sz="1100" dirty="0">
                <a:solidFill>
                  <a:srgbClr val="000000"/>
                </a:solidFill>
                <a:latin typeface="Lato"/>
                <a:ea typeface="Cambria" panose="02040503050406030204" pitchFamily="18" charset="0"/>
                <a:cs typeface="Times New Roman" panose="02020603050405020304" pitchFamily="18" charset="0"/>
              </a:rPr>
              <a:t>hold D32/</a:t>
            </a:r>
            <a:r>
              <a:rPr lang="en-GB" sz="1100" dirty="0">
                <a:solidFill>
                  <a:srgbClr val="000000"/>
                </a:solidFill>
                <a:latin typeface="Lato"/>
                <a:ea typeface="Cambria" panose="02040503050406030204" pitchFamily="18" charset="0"/>
                <a:cs typeface="Times New Roman" panose="02020603050405020304" pitchFamily="18" charset="0"/>
              </a:rPr>
              <a:t>D</a:t>
            </a:r>
            <a:r>
              <a:rPr lang="ru-RU" sz="1100" dirty="0">
                <a:solidFill>
                  <a:srgbClr val="000000"/>
                </a:solidFill>
                <a:latin typeface="Lato"/>
                <a:ea typeface="Cambria" panose="02040503050406030204" pitchFamily="18" charset="0"/>
                <a:cs typeface="Times New Roman" panose="02020603050405020304" pitchFamily="18" charset="0"/>
              </a:rPr>
              <a:t>33 or A1 OR be working towards the A1 replacement qualifications eg the City &amp; Guilds 6317 such as: </a:t>
            </a:r>
            <a:endParaRPr lang="en-GB" sz="1100" dirty="0">
              <a:latin typeface="CongressSans"/>
              <a:ea typeface="Cambria" panose="02040503050406030204" pitchFamily="18" charset="0"/>
              <a:cs typeface="Times New Roman" panose="02020603050405020304" pitchFamily="18" charset="0"/>
            </a:endParaRPr>
          </a:p>
          <a:p>
            <a:pPr marL="742950" lvl="1" indent="-285750">
              <a:buFont typeface="Arial" panose="020B0604020202020204" pitchFamily="34" charset="0"/>
              <a:buChar char="­"/>
              <a:tabLst>
                <a:tab pos="504190" algn="l"/>
              </a:tabLst>
            </a:pPr>
            <a:r>
              <a:rPr lang="en-US" sz="1100" dirty="0">
                <a:solidFill>
                  <a:srgbClr val="000000"/>
                </a:solidFill>
                <a:latin typeface="Lato"/>
                <a:cs typeface="Courier New" panose="02070309020205020404" pitchFamily="49" charset="0"/>
              </a:rPr>
              <a:t>the 6317-31 Level 3 Award in Assessing Competence in the Work Environment or</a:t>
            </a:r>
            <a:endParaRPr lang="en-GB" sz="1100" dirty="0">
              <a:cs typeface="Courier New" panose="02070309020205020404" pitchFamily="49" charset="0"/>
            </a:endParaRPr>
          </a:p>
          <a:p>
            <a:pPr marL="742950" lvl="1" indent="-285750">
              <a:buFont typeface="Arial" panose="020B0604020202020204" pitchFamily="34" charset="0"/>
              <a:buChar char="­"/>
              <a:tabLst>
                <a:tab pos="504190" algn="l"/>
              </a:tabLst>
            </a:pPr>
            <a:r>
              <a:rPr lang="en-US" sz="1100" dirty="0">
                <a:solidFill>
                  <a:srgbClr val="000000"/>
                </a:solidFill>
                <a:latin typeface="Lato"/>
                <a:cs typeface="Courier New" panose="02070309020205020404" pitchFamily="49" charset="0"/>
              </a:rPr>
              <a:t>the 6317-33 </a:t>
            </a:r>
            <a:r>
              <a:rPr lang="en-US" sz="1100" dirty="0">
                <a:latin typeface="Lato"/>
                <a:cs typeface="Courier New" panose="02070309020205020404" pitchFamily="49" charset="0"/>
              </a:rPr>
              <a:t>Level 3 Certificate in Assessing Vocational Achievement or</a:t>
            </a:r>
            <a:endParaRPr lang="en-GB" sz="1100" dirty="0">
              <a:cs typeface="Courier New" panose="02070309020205020404" pitchFamily="49" charset="0"/>
            </a:endParaRPr>
          </a:p>
          <a:p>
            <a:pPr marL="742950" lvl="1" indent="-285750">
              <a:buFont typeface="Arial" panose="020B0604020202020204" pitchFamily="34" charset="0"/>
              <a:buChar char="­"/>
              <a:tabLst>
                <a:tab pos="504190" algn="l"/>
              </a:tabLst>
            </a:pPr>
            <a:r>
              <a:rPr lang="en-US" sz="1100" dirty="0">
                <a:latin typeface="Lato"/>
                <a:cs typeface="Courier New" panose="02070309020205020404" pitchFamily="49" charset="0"/>
              </a:rPr>
              <a:t>another suitable qualification equivalent/alternative in the assessment of work based performance. This must be agreed in advance with the </a:t>
            </a:r>
            <a:r>
              <a:rPr lang="en-US" sz="1100" dirty="0" err="1">
                <a:latin typeface="Lato"/>
                <a:cs typeface="Courier New" panose="02070309020205020404" pitchFamily="49" charset="0"/>
              </a:rPr>
              <a:t>centre’s</a:t>
            </a:r>
            <a:r>
              <a:rPr lang="en-US" sz="1100" dirty="0">
                <a:latin typeface="Lato"/>
                <a:cs typeface="Courier New" panose="02070309020205020404" pitchFamily="49" charset="0"/>
              </a:rPr>
              <a:t> external quality assurer.</a:t>
            </a:r>
            <a:endParaRPr lang="en-GB" sz="1100" dirty="0">
              <a:cs typeface="Courier New" panose="02070309020205020404" pitchFamily="49" charset="0"/>
            </a:endParaRPr>
          </a:p>
          <a:p>
            <a:pPr>
              <a:lnSpc>
                <a:spcPts val="1250"/>
              </a:lnSpc>
              <a:spcBef>
                <a:spcPts val="1000"/>
              </a:spcBef>
              <a:spcAft>
                <a:spcPts val="800"/>
              </a:spcAft>
            </a:pPr>
            <a:r>
              <a:rPr lang="en-GB" sz="1100" dirty="0">
                <a:latin typeface="Lato"/>
                <a:ea typeface="Times New Roman" panose="02020603050405020304" pitchFamily="18" charset="0"/>
                <a:cs typeface="Times New Roman" panose="02020603050405020304" pitchFamily="18" charset="0"/>
              </a:rPr>
              <a:t>City &amp; Guilds also accepts additional nationally accredited assessor qualifications. A full list of these are available on the qualification webpage. </a:t>
            </a:r>
            <a:endParaRPr lang="en-GB" sz="1100" dirty="0">
              <a:latin typeface="CongressSans"/>
              <a:ea typeface="Times New Roman" panose="02020603050405020304" pitchFamily="18" charset="0"/>
              <a:cs typeface="Times New Roman" panose="02020603050405020304" pitchFamily="18" charset="0"/>
            </a:endParaRPr>
          </a:p>
          <a:p>
            <a:r>
              <a:rPr lang="en-GB" sz="1100" dirty="0">
                <a:latin typeface="Lato"/>
                <a:ea typeface="Times New Roman" panose="02020603050405020304" pitchFamily="18" charset="0"/>
                <a:cs typeface="Times New Roman" panose="02020603050405020304" pitchFamily="18" charset="0"/>
              </a:rPr>
              <a:t>Where working towards assessor qualifications there must be a countersigning arrangement in place from a qualified assessor from the same or related occupational area</a:t>
            </a:r>
            <a:endParaRPr lang="en-GB" dirty="0"/>
          </a:p>
        </p:txBody>
      </p:sp>
      <p:sp>
        <p:nvSpPr>
          <p:cNvPr id="4" name="Rectangle 3"/>
          <p:cNvSpPr/>
          <p:nvPr/>
        </p:nvSpPr>
        <p:spPr>
          <a:xfrm>
            <a:off x="6133829" y="1178052"/>
            <a:ext cx="5563750" cy="2834109"/>
          </a:xfrm>
          <a:prstGeom prst="rect">
            <a:avLst/>
          </a:prstGeom>
        </p:spPr>
        <p:txBody>
          <a:bodyPr wrap="square">
            <a:spAutoFit/>
          </a:bodyPr>
          <a:lstStyle/>
          <a:p>
            <a:pPr>
              <a:spcBef>
                <a:spcPts val="200"/>
              </a:spcBef>
              <a:spcAft>
                <a:spcPts val="200"/>
              </a:spcAft>
            </a:pPr>
            <a:r>
              <a:rPr lang="en-GB" sz="1100" dirty="0">
                <a:latin typeface="Lato"/>
                <a:ea typeface="Times New Roman" panose="02020603050405020304" pitchFamily="18" charset="0"/>
                <a:cs typeface="Times New Roman" panose="02020603050405020304" pitchFamily="18" charset="0"/>
              </a:rPr>
              <a:t>Those performing the internal quality assurance role must be occupationally knowledgeable and possess the skills necessary to make quality assurance decisions. </a:t>
            </a:r>
            <a:endParaRPr lang="en-GB" sz="1100" dirty="0">
              <a:latin typeface="CongressSans"/>
              <a:ea typeface="Times New Roman" panose="02020603050405020304" pitchFamily="18" charset="0"/>
              <a:cs typeface="Times New Roman" panose="02020603050405020304" pitchFamily="18" charset="0"/>
            </a:endParaRPr>
          </a:p>
          <a:p>
            <a:pPr>
              <a:spcBef>
                <a:spcPts val="200"/>
              </a:spcBef>
              <a:spcAft>
                <a:spcPts val="200"/>
              </a:spcAft>
            </a:pPr>
            <a:r>
              <a:rPr lang="en-GB" sz="1100" dirty="0">
                <a:latin typeface="Lato"/>
                <a:ea typeface="Times New Roman" panose="02020603050405020304" pitchFamily="18" charset="0"/>
                <a:cs typeface="Times New Roman" panose="02020603050405020304" pitchFamily="18" charset="0"/>
              </a:rPr>
              <a:t> </a:t>
            </a:r>
            <a:endParaRPr lang="en-GB" sz="1100" dirty="0">
              <a:latin typeface="CongressSans"/>
              <a:ea typeface="Times New Roman" panose="02020603050405020304" pitchFamily="18" charset="0"/>
              <a:cs typeface="Times New Roman" panose="02020603050405020304" pitchFamily="18" charset="0"/>
            </a:endParaRPr>
          </a:p>
          <a:p>
            <a:pPr>
              <a:spcBef>
                <a:spcPts val="200"/>
              </a:spcBef>
              <a:spcAft>
                <a:spcPts val="200"/>
              </a:spcAft>
            </a:pPr>
            <a:r>
              <a:rPr lang="en-GB" sz="1100" dirty="0">
                <a:latin typeface="Lato"/>
                <a:ea typeface="Times New Roman" panose="02020603050405020304" pitchFamily="18" charset="0"/>
                <a:cs typeface="Times New Roman" panose="02020603050405020304" pitchFamily="18" charset="0"/>
              </a:rPr>
              <a:t>The qualification requirements for an IQA for competence-based qualifications are as follows, the IQA must: </a:t>
            </a:r>
            <a:endParaRPr lang="en-GB" sz="1100" dirty="0">
              <a:latin typeface="CongressSans"/>
              <a:ea typeface="Times New Roman" panose="02020603050405020304" pitchFamily="18" charset="0"/>
              <a:cs typeface="Times New Roman" panose="02020603050405020304" pitchFamily="18" charset="0"/>
            </a:endParaRPr>
          </a:p>
          <a:p>
            <a:pPr marL="342900" lvl="0" indent="-342900" fontAlgn="base">
              <a:lnSpc>
                <a:spcPts val="1300"/>
              </a:lnSpc>
              <a:spcBef>
                <a:spcPts val="200"/>
              </a:spcBef>
              <a:spcAft>
                <a:spcPts val="0"/>
              </a:spcAft>
              <a:buFont typeface="Wingdings" panose="05000000000000000000" pitchFamily="2" charset="2"/>
              <a:buChar char=""/>
              <a:tabLst>
                <a:tab pos="228600" algn="l"/>
                <a:tab pos="2743835" algn="l"/>
              </a:tabLst>
            </a:pPr>
            <a:r>
              <a:rPr lang="en-GB" sz="1100" dirty="0">
                <a:latin typeface="Lato"/>
                <a:ea typeface="Cambria" panose="02040503050406030204" pitchFamily="18" charset="0"/>
                <a:cs typeface="Calibri" panose="020F0502020204030204" pitchFamily="34" charset="0"/>
              </a:rPr>
              <a:t>hold or be working towards the current Quality Assurance qualifications, e.g.</a:t>
            </a:r>
            <a:endParaRPr lang="en-GB" sz="1100" dirty="0">
              <a:latin typeface="Symbol" panose="05050102010706020507" pitchFamily="18" charset="2"/>
              <a:ea typeface="Cambria" panose="02040503050406030204" pitchFamily="18" charset="0"/>
              <a:cs typeface="Times New Roman" panose="02020603050405020304" pitchFamily="18" charset="0"/>
            </a:endParaRPr>
          </a:p>
          <a:p>
            <a:pPr marL="742950" lvl="1" indent="-285750">
              <a:lnSpc>
                <a:spcPts val="1200"/>
              </a:lnSpc>
              <a:spcBef>
                <a:spcPts val="200"/>
              </a:spcBef>
              <a:spcAft>
                <a:spcPts val="0"/>
              </a:spcAft>
              <a:buFont typeface="Courier New" panose="02070309020205020404" pitchFamily="49" charset="0"/>
              <a:buChar char="o"/>
              <a:tabLst>
                <a:tab pos="180340" algn="l"/>
                <a:tab pos="914400" algn="l"/>
              </a:tabLst>
            </a:pPr>
            <a:r>
              <a:rPr lang="en-GB" sz="1100" dirty="0">
                <a:latin typeface="Lato"/>
                <a:ea typeface="Calibri" panose="020F0502020204030204" pitchFamily="34" charset="0"/>
                <a:cs typeface="Calibri" panose="020F0502020204030204" pitchFamily="34" charset="0"/>
              </a:rPr>
              <a:t>Level 4 Award in the Internal Quality Assurance of Assessment Processes and Practice or </a:t>
            </a:r>
            <a:endParaRPr lang="en-GB" sz="1100" dirty="0">
              <a:latin typeface="CongressSans"/>
              <a:ea typeface="Times New Roman" panose="02020603050405020304" pitchFamily="18" charset="0"/>
              <a:cs typeface="Lucida Grande"/>
            </a:endParaRPr>
          </a:p>
          <a:p>
            <a:pPr marL="742950" lvl="1" indent="-285750">
              <a:spcBef>
                <a:spcPts val="200"/>
              </a:spcBef>
              <a:spcAft>
                <a:spcPts val="0"/>
              </a:spcAft>
              <a:buFont typeface="Courier New" panose="02070309020205020404" pitchFamily="49" charset="0"/>
              <a:buChar char="o"/>
              <a:tabLst>
                <a:tab pos="914400" algn="l"/>
              </a:tabLst>
            </a:pPr>
            <a:r>
              <a:rPr lang="en-GB" sz="1100" dirty="0">
                <a:latin typeface="Lato"/>
                <a:ea typeface="Times New Roman" panose="02020603050405020304" pitchFamily="18" charset="0"/>
                <a:cs typeface="Lucida Grande"/>
              </a:rPr>
              <a:t>Level 4 Certificate in Leading the Internal Quality Assurance of Assessment Processes and Practice or</a:t>
            </a:r>
            <a:endParaRPr lang="en-GB" sz="1100" dirty="0">
              <a:latin typeface="CongressSans"/>
              <a:ea typeface="Times New Roman" panose="02020603050405020304" pitchFamily="18" charset="0"/>
              <a:cs typeface="Lucida Grande"/>
            </a:endParaRPr>
          </a:p>
          <a:p>
            <a:pPr marL="742950" lvl="1" indent="-285750">
              <a:spcBef>
                <a:spcPts val="200"/>
              </a:spcBef>
              <a:spcAft>
                <a:spcPts val="0"/>
              </a:spcAft>
              <a:buFont typeface="Courier New" panose="02070309020205020404" pitchFamily="49" charset="0"/>
              <a:buChar char="o"/>
              <a:tabLst>
                <a:tab pos="914400" algn="l"/>
              </a:tabLst>
            </a:pPr>
            <a:r>
              <a:rPr lang="en-GB" sz="1100" dirty="0">
                <a:latin typeface="Lato"/>
                <a:ea typeface="Times New Roman" panose="02020603050405020304" pitchFamily="18" charset="0"/>
                <a:cs typeface="Lucida Grande"/>
              </a:rPr>
              <a:t>Hold the D34 unit or V1 Verifiers Award.</a:t>
            </a:r>
            <a:endParaRPr lang="en-GB" sz="1100" dirty="0">
              <a:latin typeface="CongressSans"/>
              <a:ea typeface="Times New Roman" panose="02020603050405020304" pitchFamily="18" charset="0"/>
              <a:cs typeface="Lucida Grande"/>
            </a:endParaRPr>
          </a:p>
          <a:p>
            <a:pPr marL="228600" indent="-228600">
              <a:spcBef>
                <a:spcPts val="200"/>
              </a:spcBef>
              <a:spcAft>
                <a:spcPts val="200"/>
              </a:spcAft>
              <a:tabLst>
                <a:tab pos="408305" algn="l"/>
                <a:tab pos="457200" algn="l"/>
              </a:tabLst>
            </a:pPr>
            <a:r>
              <a:rPr lang="en-GB" sz="1100" dirty="0">
                <a:latin typeface="Lato"/>
                <a:ea typeface="Times New Roman" panose="02020603050405020304" pitchFamily="18" charset="0"/>
                <a:cs typeface="Times New Roman" panose="02020603050405020304" pitchFamily="18" charset="0"/>
              </a:rPr>
              <a:t> </a:t>
            </a:r>
            <a:endParaRPr lang="en-GB" sz="1100" dirty="0">
              <a:latin typeface="CongressSans"/>
              <a:ea typeface="Times New Roman" panose="02020603050405020304" pitchFamily="18" charset="0"/>
              <a:cs typeface="Times New Roman" panose="02020603050405020304" pitchFamily="18" charset="0"/>
            </a:endParaRPr>
          </a:p>
          <a:p>
            <a:pPr>
              <a:lnSpc>
                <a:spcPts val="1250"/>
              </a:lnSpc>
              <a:spcBef>
                <a:spcPts val="1000"/>
              </a:spcBef>
              <a:spcAft>
                <a:spcPts val="0"/>
              </a:spcAft>
            </a:pPr>
            <a:r>
              <a:rPr lang="en-GB" sz="1100" dirty="0">
                <a:latin typeface="Lato"/>
                <a:ea typeface="Calibri" panose="020F0502020204030204" pitchFamily="34" charset="0"/>
                <a:cs typeface="Calibri" panose="020F0502020204030204" pitchFamily="34" charset="0"/>
              </a:rPr>
              <a:t>Where working towards an IQA qualification there must be a countersigning arrangement in place from a qualified IQA from the same or related occupational area.</a:t>
            </a:r>
            <a:endParaRPr lang="en-GB" sz="1100" dirty="0">
              <a:effectLst/>
              <a:latin typeface="CongressSans"/>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2775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09486" y="1749793"/>
            <a:ext cx="10373464" cy="2786207"/>
          </a:xfrm>
          <a:solidFill>
            <a:schemeClr val="accent6"/>
          </a:solidFill>
          <a:ln>
            <a:solidFill>
              <a:schemeClr val="bg1"/>
            </a:solidFill>
          </a:ln>
        </p:spPr>
        <p:txBody>
          <a:bodyPr/>
          <a:lstStyle/>
          <a:p>
            <a:pPr marL="180340" indent="-180340">
              <a:spcBef>
                <a:spcPts val="200"/>
              </a:spcBef>
              <a:spcAft>
                <a:spcPts val="200"/>
              </a:spcAft>
              <a:tabLst>
                <a:tab pos="228600" algn="l"/>
                <a:tab pos="457200" algn="l"/>
              </a:tabLst>
            </a:pPr>
            <a:r>
              <a:rPr lang="en-GB" sz="1400" dirty="0">
                <a:latin typeface="Lato"/>
                <a:ea typeface="Cambria" panose="02040503050406030204" pitchFamily="18" charset="0"/>
                <a:cs typeface="Times New Roman" panose="02020603050405020304" pitchFamily="18" charset="0"/>
              </a:rPr>
              <a:t>Assessors of this qualification must </a:t>
            </a:r>
            <a:r>
              <a:rPr lang="en-GB" sz="1400" dirty="0" smtClean="0">
                <a:latin typeface="Lato"/>
                <a:ea typeface="Cambria" panose="02040503050406030204" pitchFamily="18" charset="0"/>
                <a:cs typeface="Times New Roman" panose="02020603050405020304" pitchFamily="18" charset="0"/>
              </a:rPr>
              <a:t>be:</a:t>
            </a:r>
          </a:p>
          <a:p>
            <a:pPr marL="180340" indent="-180340">
              <a:spcBef>
                <a:spcPts val="200"/>
              </a:spcBef>
              <a:spcAft>
                <a:spcPts val="200"/>
              </a:spcAft>
              <a:tabLst>
                <a:tab pos="228600" algn="l"/>
                <a:tab pos="457200" algn="l"/>
              </a:tabLst>
            </a:pPr>
            <a:endParaRPr lang="en-GB" sz="1400" dirty="0" smtClean="0">
              <a:latin typeface="Lato"/>
              <a:ea typeface="Cambria" panose="02040503050406030204" pitchFamily="18" charset="0"/>
              <a:cs typeface="Times New Roman" panose="02020603050405020304" pitchFamily="18" charset="0"/>
            </a:endParaRPr>
          </a:p>
          <a:p>
            <a:pPr marL="342900" lvl="0" indent="-342900">
              <a:lnSpc>
                <a:spcPts val="1300"/>
              </a:lnSpc>
              <a:spcBef>
                <a:spcPts val="200"/>
              </a:spcBef>
              <a:spcAft>
                <a:spcPts val="200"/>
              </a:spcAft>
              <a:buFont typeface="CongressSans"/>
              <a:buChar char="•"/>
              <a:tabLst>
                <a:tab pos="228600" algn="l"/>
                <a:tab pos="252095" algn="l"/>
              </a:tabLst>
            </a:pPr>
            <a:r>
              <a:rPr lang="ru-RU" sz="1400" dirty="0" smtClean="0">
                <a:latin typeface="Lato"/>
                <a:ea typeface="Cambria" panose="02040503050406030204" pitchFamily="18" charset="0"/>
                <a:cs typeface="Times New Roman" panose="02020603050405020304" pitchFamily="18" charset="0"/>
              </a:rPr>
              <a:t>be </a:t>
            </a:r>
            <a:r>
              <a:rPr lang="ru-RU" sz="1400" dirty="0">
                <a:latin typeface="Lato"/>
                <a:ea typeface="Cambria" panose="02040503050406030204" pitchFamily="18" charset="0"/>
                <a:cs typeface="Times New Roman" panose="02020603050405020304" pitchFamily="18" charset="0"/>
              </a:rPr>
              <a:t>occupationally competent - this means that each assessor must be able to carry out the full requirements within the competency units that they are assessing. Occupational competence means that they are also occupationally knowledgeable</a:t>
            </a:r>
            <a:r>
              <a:rPr lang="en-GB" sz="1400" dirty="0">
                <a:latin typeface="Lato"/>
                <a:ea typeface="Cambria" panose="02040503050406030204" pitchFamily="18" charset="0"/>
                <a:cs typeface="Times New Roman" panose="02020603050405020304" pitchFamily="18" charset="0"/>
              </a:rPr>
              <a:t>.</a:t>
            </a:r>
            <a:endParaRPr lang="en-GB" sz="1400" dirty="0">
              <a:latin typeface="CongressSans"/>
              <a:ea typeface="Cambria" panose="02040503050406030204" pitchFamily="18" charset="0"/>
              <a:cs typeface="Times New Roman" panose="02020603050405020304" pitchFamily="18" charset="0"/>
            </a:endParaRPr>
          </a:p>
          <a:p>
            <a:pPr marL="342900" lvl="0" indent="-342900">
              <a:lnSpc>
                <a:spcPts val="1300"/>
              </a:lnSpc>
              <a:spcBef>
                <a:spcPts val="200"/>
              </a:spcBef>
              <a:spcAft>
                <a:spcPts val="200"/>
              </a:spcAft>
              <a:buFont typeface="CongressSans"/>
              <a:buChar char="•"/>
              <a:tabLst>
                <a:tab pos="228600" algn="l"/>
                <a:tab pos="252095" algn="l"/>
              </a:tabLst>
            </a:pPr>
            <a:r>
              <a:rPr lang="ru-RU" sz="1400" dirty="0">
                <a:latin typeface="Lato"/>
                <a:ea typeface="Cambria" panose="02040503050406030204" pitchFamily="18" charset="0"/>
                <a:cs typeface="Times New Roman" panose="02020603050405020304" pitchFamily="18" charset="0"/>
              </a:rPr>
              <a:t>maintain their occupational competence </a:t>
            </a:r>
            <a:r>
              <a:rPr lang="ru-RU" sz="1400" dirty="0">
                <a:solidFill>
                  <a:srgbClr val="000000"/>
                </a:solidFill>
                <a:latin typeface="Lato"/>
                <a:ea typeface="Cambria" panose="02040503050406030204" pitchFamily="18" charset="0"/>
                <a:cs typeface="Times New Roman" panose="02020603050405020304" pitchFamily="18" charset="0"/>
              </a:rPr>
              <a:t>through clearly demonstrable continuing learning and professional development</a:t>
            </a:r>
            <a:r>
              <a:rPr lang="en-GB" sz="1400" dirty="0">
                <a:solidFill>
                  <a:srgbClr val="000000"/>
                </a:solidFill>
                <a:latin typeface="Lato"/>
                <a:ea typeface="Cambria" panose="02040503050406030204" pitchFamily="18" charset="0"/>
                <a:cs typeface="Times New Roman" panose="02020603050405020304" pitchFamily="18" charset="0"/>
              </a:rPr>
              <a:t>.</a:t>
            </a:r>
            <a:endParaRPr lang="en-GB" sz="1400" dirty="0">
              <a:latin typeface="CongressSans"/>
              <a:ea typeface="Cambria" panose="02040503050406030204" pitchFamily="18" charset="0"/>
              <a:cs typeface="Times New Roman" panose="02020603050405020304" pitchFamily="18" charset="0"/>
            </a:endParaRPr>
          </a:p>
          <a:p>
            <a:pPr marL="342900" lvl="0" indent="-342900">
              <a:lnSpc>
                <a:spcPts val="1300"/>
              </a:lnSpc>
              <a:spcBef>
                <a:spcPts val="200"/>
              </a:spcBef>
              <a:spcAft>
                <a:spcPts val="200"/>
              </a:spcAft>
              <a:buFont typeface="CongressSans"/>
              <a:buChar char="•"/>
              <a:tabLst>
                <a:tab pos="228600" algn="l"/>
                <a:tab pos="252095" algn="l"/>
              </a:tabLst>
            </a:pPr>
            <a:r>
              <a:rPr lang="ru-RU" sz="1400" dirty="0">
                <a:solidFill>
                  <a:srgbClr val="000000"/>
                </a:solidFill>
                <a:latin typeface="Lato"/>
                <a:ea typeface="Cambria" panose="02040503050406030204" pitchFamily="18" charset="0"/>
                <a:cs typeface="Times New Roman" panose="02020603050405020304" pitchFamily="18" charset="0"/>
              </a:rPr>
              <a:t>hold D32/</a:t>
            </a:r>
            <a:r>
              <a:rPr lang="en-GB" sz="1400" dirty="0">
                <a:solidFill>
                  <a:srgbClr val="000000"/>
                </a:solidFill>
                <a:latin typeface="Lato"/>
                <a:ea typeface="Cambria" panose="02040503050406030204" pitchFamily="18" charset="0"/>
                <a:cs typeface="Times New Roman" panose="02020603050405020304" pitchFamily="18" charset="0"/>
              </a:rPr>
              <a:t>D</a:t>
            </a:r>
            <a:r>
              <a:rPr lang="ru-RU" sz="1400" dirty="0">
                <a:solidFill>
                  <a:srgbClr val="000000"/>
                </a:solidFill>
                <a:latin typeface="Lato"/>
                <a:ea typeface="Cambria" panose="02040503050406030204" pitchFamily="18" charset="0"/>
                <a:cs typeface="Times New Roman" panose="02020603050405020304" pitchFamily="18" charset="0"/>
              </a:rPr>
              <a:t>33 or A1 OR be working towards the A1 replacement qualifications eg the City &amp; Guilds 6317 such as: </a:t>
            </a:r>
            <a:endParaRPr lang="en-GB" sz="1400" dirty="0">
              <a:latin typeface="CongressSans"/>
              <a:ea typeface="Cambria" panose="02040503050406030204" pitchFamily="18" charset="0"/>
              <a:cs typeface="Times New Roman" panose="02020603050405020304" pitchFamily="18" charset="0"/>
            </a:endParaRPr>
          </a:p>
          <a:p>
            <a:pPr marL="742950" lvl="1" indent="-285750">
              <a:buFont typeface="Arial" panose="020B0604020202020204" pitchFamily="34" charset="0"/>
              <a:buChar char="­"/>
              <a:tabLst>
                <a:tab pos="504190" algn="l"/>
              </a:tabLst>
            </a:pPr>
            <a:r>
              <a:rPr lang="en-US" sz="1400" b="0" dirty="0">
                <a:solidFill>
                  <a:srgbClr val="000000"/>
                </a:solidFill>
                <a:latin typeface="Lato"/>
                <a:cs typeface="Courier New" panose="02070309020205020404" pitchFamily="49" charset="0"/>
              </a:rPr>
              <a:t>the 6317-31 Level 3 Award in Assessing Competence in the Work Environment or</a:t>
            </a:r>
            <a:endParaRPr lang="en-GB" sz="1400" b="0" dirty="0">
              <a:cs typeface="Courier New" panose="02070309020205020404" pitchFamily="49" charset="0"/>
            </a:endParaRPr>
          </a:p>
          <a:p>
            <a:pPr marL="742950" lvl="1" indent="-285750">
              <a:buFont typeface="Arial" panose="020B0604020202020204" pitchFamily="34" charset="0"/>
              <a:buChar char="­"/>
              <a:tabLst>
                <a:tab pos="504190" algn="l"/>
              </a:tabLst>
            </a:pPr>
            <a:r>
              <a:rPr lang="en-US" sz="1400" b="0" dirty="0">
                <a:latin typeface="Lato"/>
                <a:cs typeface="Courier New" panose="02070309020205020404" pitchFamily="49" charset="0"/>
              </a:rPr>
              <a:t>the 6317-33 Level 3 Certificate in Assessing Vocational Achievement or</a:t>
            </a:r>
            <a:endParaRPr lang="en-GB" sz="1400" b="0" dirty="0">
              <a:cs typeface="Courier New" panose="02070309020205020404" pitchFamily="49" charset="0"/>
            </a:endParaRPr>
          </a:p>
          <a:p>
            <a:pPr marL="742950" lvl="1" indent="-285750">
              <a:buFont typeface="Arial" panose="020B0604020202020204" pitchFamily="34" charset="0"/>
              <a:buChar char="­"/>
              <a:tabLst>
                <a:tab pos="504190" algn="l"/>
              </a:tabLst>
            </a:pPr>
            <a:r>
              <a:rPr lang="en-US" sz="1400" b="0" dirty="0">
                <a:latin typeface="Lato"/>
                <a:cs typeface="Courier New" panose="02070309020205020404" pitchFamily="49" charset="0"/>
              </a:rPr>
              <a:t>another suitable qualification equivalent/alternative in the assessment of work based performance. This must be agreed in advance with the </a:t>
            </a:r>
            <a:r>
              <a:rPr lang="en-US" sz="1400" b="0" dirty="0" err="1">
                <a:latin typeface="Lato"/>
                <a:cs typeface="Courier New" panose="02070309020205020404" pitchFamily="49" charset="0"/>
              </a:rPr>
              <a:t>centre’s</a:t>
            </a:r>
            <a:r>
              <a:rPr lang="en-US" sz="1400" b="0" dirty="0">
                <a:latin typeface="Lato"/>
                <a:cs typeface="Courier New" panose="02070309020205020404" pitchFamily="49" charset="0"/>
              </a:rPr>
              <a:t> external quality </a:t>
            </a:r>
            <a:r>
              <a:rPr lang="en-US" sz="1400" b="0" dirty="0" smtClean="0">
                <a:latin typeface="Lato"/>
                <a:cs typeface="Courier New" panose="02070309020205020404" pitchFamily="49" charset="0"/>
              </a:rPr>
              <a:t>assurer, </a:t>
            </a:r>
            <a:r>
              <a:rPr lang="en-GB" sz="1400" b="0" dirty="0" smtClean="0">
                <a:latin typeface="Lato"/>
                <a:ea typeface="Times New Roman" panose="02020603050405020304" pitchFamily="18" charset="0"/>
                <a:cs typeface="Times New Roman" panose="02020603050405020304" pitchFamily="18" charset="0"/>
              </a:rPr>
              <a:t>to </a:t>
            </a:r>
            <a:r>
              <a:rPr lang="en-GB" sz="1400" b="0" dirty="0">
                <a:latin typeface="Lato"/>
                <a:ea typeface="Times New Roman" panose="02020603050405020304" pitchFamily="18" charset="0"/>
                <a:cs typeface="Times New Roman" panose="02020603050405020304" pitchFamily="18" charset="0"/>
              </a:rPr>
              <a:t>ensure they possess the correct skills and occupational competence to be able to provide valid assessment judgements, appropriate to the level of this qualification</a:t>
            </a:r>
            <a:r>
              <a:rPr lang="en-GB" sz="1400" b="0" dirty="0" smtClean="0">
                <a:latin typeface="Lato"/>
                <a:ea typeface="Times New Roman" panose="02020603050405020304" pitchFamily="18" charset="0"/>
                <a:cs typeface="Times New Roman" panose="02020603050405020304" pitchFamily="18" charset="0"/>
              </a:rPr>
              <a:t>.</a:t>
            </a:r>
            <a:endParaRPr lang="en-GB" dirty="0"/>
          </a:p>
        </p:txBody>
      </p:sp>
      <p:sp>
        <p:nvSpPr>
          <p:cNvPr id="4" name="Title 9">
            <a:extLst>
              <a:ext uri="{FF2B5EF4-FFF2-40B4-BE49-F238E27FC236}">
                <a16:creationId xmlns:a16="http://schemas.microsoft.com/office/drawing/2014/main" id="{2115B887-9F6F-4545-AD42-BE4B80EE7F5C}"/>
              </a:ext>
            </a:extLst>
          </p:cNvPr>
          <p:cNvSpPr txBox="1">
            <a:spLocks noGrp="1"/>
          </p:cNvSpPr>
          <p:nvPr>
            <p:ph type="title"/>
          </p:nvPr>
        </p:nvSpPr>
        <p:spPr>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en-US" sz="1800" b="1" dirty="0" smtClean="0">
                <a:solidFill>
                  <a:srgbClr val="007BB9"/>
                </a:solidFill>
                <a:latin typeface="Lato"/>
                <a:ea typeface="+mn-ea"/>
                <a:cs typeface="+mn-cs"/>
              </a:rPr>
              <a:t>External </a:t>
            </a:r>
            <a:r>
              <a:rPr lang="en-US" sz="1800" b="1" dirty="0">
                <a:solidFill>
                  <a:srgbClr val="007BB9"/>
                </a:solidFill>
                <a:latin typeface="Lato"/>
                <a:ea typeface="+mn-ea"/>
                <a:cs typeface="+mn-cs"/>
              </a:rPr>
              <a:t>Assessors</a:t>
            </a:r>
            <a:endParaRPr lang="en-US" b="1" dirty="0"/>
          </a:p>
        </p:txBody>
      </p:sp>
      <p:pic>
        <p:nvPicPr>
          <p:cNvPr id="5" name="Picture 4"/>
          <p:cNvPicPr>
            <a:picLocks noChangeAspect="1"/>
          </p:cNvPicPr>
          <p:nvPr/>
        </p:nvPicPr>
        <p:blipFill>
          <a:blip r:embed="rId2"/>
          <a:stretch>
            <a:fillRect/>
          </a:stretch>
        </p:blipFill>
        <p:spPr>
          <a:xfrm>
            <a:off x="282011" y="939404"/>
            <a:ext cx="1118663" cy="1088265"/>
          </a:xfrm>
          <a:prstGeom prst="rect">
            <a:avLst/>
          </a:prstGeom>
        </p:spPr>
      </p:pic>
      <p:sp>
        <p:nvSpPr>
          <p:cNvPr id="9" name="Rectangle 8"/>
          <p:cNvSpPr/>
          <p:nvPr/>
        </p:nvSpPr>
        <p:spPr>
          <a:xfrm>
            <a:off x="1484086" y="4887189"/>
            <a:ext cx="10424264" cy="1197764"/>
          </a:xfrm>
          <a:prstGeom prst="rect">
            <a:avLst/>
          </a:prstGeom>
          <a:solidFill>
            <a:schemeClr val="accent6">
              <a:lumMod val="20000"/>
              <a:lumOff val="80000"/>
            </a:schemeClr>
          </a:solidFill>
          <a:ln>
            <a:solidFill>
              <a:schemeClr val="bg1"/>
            </a:solidFill>
          </a:ln>
        </p:spPr>
        <p:txBody>
          <a:bodyPr wrap="square">
            <a:spAutoFit/>
          </a:bodyPr>
          <a:lstStyle/>
          <a:p>
            <a:pPr marL="0" marR="0" lvl="0" indent="0" algn="l" defTabSz="914400" rtl="0" eaLnBrk="1" fontAlgn="auto" latinLnBrk="0" hangingPunct="1">
              <a:lnSpc>
                <a:spcPct val="100000"/>
              </a:lnSpc>
              <a:spcBef>
                <a:spcPts val="200"/>
              </a:spcBef>
              <a:spcAft>
                <a:spcPts val="200"/>
              </a:spcAft>
              <a:buClrTx/>
              <a:buSzTx/>
              <a:buFontTx/>
              <a:buNone/>
              <a:tabLst/>
              <a:defRPr/>
            </a:pPr>
            <a:r>
              <a:rPr kumimoji="0" lang="en-GB" sz="1400" b="0" i="0" u="none" strike="noStrike" kern="1200" cap="none" spc="0" normalizeH="0" baseline="0" noProof="0" dirty="0">
                <a:ln>
                  <a:noFill/>
                </a:ln>
                <a:solidFill>
                  <a:srgbClr val="140000"/>
                </a:solidFill>
                <a:effectLst/>
                <a:uLnTx/>
                <a:uFillTx/>
                <a:latin typeface="Lato"/>
                <a:ea typeface="Times New Roman" panose="02020603050405020304" pitchFamily="18" charset="0"/>
                <a:cs typeface="Times New Roman" panose="02020603050405020304" pitchFamily="18" charset="0"/>
              </a:rPr>
              <a:t>Where assessors have legacy assessor qualifications they must demonstrate that they are assessing in line with current assessment standards or another suitable qualification equivalent/alternative in the assessment of work based performance. </a:t>
            </a:r>
            <a:endParaRPr kumimoji="0" lang="en-GB" sz="1400" b="0" i="0" u="none" strike="noStrike" kern="1200" cap="none" spc="0" normalizeH="0" baseline="0" noProof="0" dirty="0">
              <a:ln>
                <a:noFill/>
              </a:ln>
              <a:solidFill>
                <a:srgbClr val="140000"/>
              </a:solidFill>
              <a:effectLst/>
              <a:uLnTx/>
              <a:uFillTx/>
              <a:latin typeface="CongressSans"/>
              <a:ea typeface="Times New Roman" panose="02020603050405020304" pitchFamily="18" charset="0"/>
              <a:cs typeface="Times New Roman" panose="02020603050405020304" pitchFamily="18" charset="0"/>
            </a:endParaRPr>
          </a:p>
          <a:p>
            <a:pPr marL="480695" marR="0" lvl="0" indent="-180340" algn="l" defTabSz="914400" rtl="0" eaLnBrk="1" fontAlgn="auto" latinLnBrk="0" hangingPunct="1">
              <a:lnSpc>
                <a:spcPts val="1300"/>
              </a:lnSpc>
              <a:spcBef>
                <a:spcPts val="200"/>
              </a:spcBef>
              <a:spcAft>
                <a:spcPts val="0"/>
              </a:spcAft>
              <a:buClrTx/>
              <a:buSzTx/>
              <a:buFontTx/>
              <a:buNone/>
              <a:tabLst>
                <a:tab pos="504190" algn="l"/>
                <a:tab pos="1264285" algn="l"/>
              </a:tabLst>
              <a:defRPr/>
            </a:pPr>
            <a:r>
              <a:rPr kumimoji="0" lang="en-US" sz="1400" b="0" i="0" u="none" strike="noStrike" kern="1200" cap="none" spc="0" normalizeH="0" baseline="0" noProof="0" dirty="0">
                <a:ln>
                  <a:noFill/>
                </a:ln>
                <a:solidFill>
                  <a:srgbClr val="140000"/>
                </a:solidFill>
                <a:effectLst/>
                <a:uLnTx/>
                <a:uFillTx/>
                <a:latin typeface="Lato"/>
                <a:ea typeface="Cambria" panose="02040503050406030204" pitchFamily="18" charset="0"/>
                <a:cs typeface="Times New Roman" panose="02020603050405020304" pitchFamily="18" charset="0"/>
              </a:rPr>
              <a:t>  </a:t>
            </a:r>
            <a:endParaRPr kumimoji="0" lang="en-GB" sz="1400" b="0" i="0" u="none" strike="noStrike" kern="1200" cap="none" spc="0" normalizeH="0" baseline="0" noProof="0" dirty="0">
              <a:ln>
                <a:noFill/>
              </a:ln>
              <a:solidFill>
                <a:srgbClr val="140000"/>
              </a:solidFill>
              <a:effectLst/>
              <a:uLnTx/>
              <a:uFillTx/>
              <a:latin typeface="CongressSans"/>
              <a:ea typeface="Cambria" panose="02040503050406030204" pitchFamily="18" charset="0"/>
              <a:cs typeface="Times New Roman" panose="02020603050405020304" pitchFamily="18" charset="0"/>
            </a:endParaRPr>
          </a:p>
          <a:p>
            <a:pPr marL="0" marR="0" lvl="0" indent="0" algn="l" defTabSz="914400" rtl="0" eaLnBrk="1" fontAlgn="auto" latinLnBrk="0" hangingPunct="1">
              <a:lnSpc>
                <a:spcPct val="100000"/>
              </a:lnSpc>
              <a:spcBef>
                <a:spcPts val="200"/>
              </a:spcBef>
              <a:spcAft>
                <a:spcPts val="200"/>
              </a:spcAft>
              <a:buClrTx/>
              <a:buSzTx/>
              <a:buFontTx/>
              <a:buNone/>
              <a:tabLst/>
              <a:defRPr/>
            </a:pPr>
            <a:r>
              <a:rPr kumimoji="0" lang="en-GB" sz="1400" b="0" i="0" u="none" strike="noStrike" kern="1200" cap="none" spc="0" normalizeH="0" baseline="0" noProof="0" dirty="0">
                <a:ln>
                  <a:noFill/>
                </a:ln>
                <a:solidFill>
                  <a:srgbClr val="140000"/>
                </a:solidFill>
                <a:effectLst/>
                <a:uLnTx/>
                <a:uFillTx/>
                <a:latin typeface="Lato"/>
                <a:ea typeface="Times New Roman" panose="02020603050405020304" pitchFamily="18" charset="0"/>
                <a:cs typeface="Times New Roman" panose="02020603050405020304" pitchFamily="18" charset="0"/>
              </a:rPr>
              <a:t>Where working towards assessor qualifications there must be a countersigning arrangement in place from a qualified assessor from the same or related occupational area.</a:t>
            </a:r>
            <a:endParaRPr kumimoji="0" lang="en-GB" sz="1400" b="0" i="0" u="none" strike="noStrike" kern="1200" cap="none" spc="0" normalizeH="0" baseline="0" noProof="0" dirty="0">
              <a:ln>
                <a:noFill/>
              </a:ln>
              <a:solidFill>
                <a:srgbClr val="140000"/>
              </a:solidFill>
              <a:effectLst/>
              <a:uLnTx/>
              <a:uFillTx/>
              <a:latin typeface="CongressSans"/>
              <a:ea typeface="Times New Roman" panose="02020603050405020304" pitchFamily="18" charset="0"/>
              <a:cs typeface="Times New Roman" panose="02020603050405020304" pitchFamily="18" charset="0"/>
            </a:endParaRPr>
          </a:p>
        </p:txBody>
      </p:sp>
      <p:sp>
        <p:nvSpPr>
          <p:cNvPr id="10" name="Rectangle 9"/>
          <p:cNvSpPr/>
          <p:nvPr/>
        </p:nvSpPr>
        <p:spPr>
          <a:xfrm>
            <a:off x="1509486" y="1020756"/>
            <a:ext cx="10373464" cy="523220"/>
          </a:xfrm>
          <a:prstGeom prst="rect">
            <a:avLst/>
          </a:prstGeom>
          <a:solidFill>
            <a:schemeClr val="tx1">
              <a:lumMod val="50000"/>
              <a:lumOff val="50000"/>
            </a:schemeClr>
          </a:solidFill>
        </p:spPr>
        <p:txBody>
          <a:bodyPr wrap="square">
            <a:spAutoFit/>
          </a:bodyPr>
          <a:lstStyle/>
          <a:p>
            <a:pPr marL="0" marR="0" lvl="0" indent="0" algn="l" defTabSz="914400" rtl="0" eaLnBrk="1" fontAlgn="auto" latinLnBrk="0" hangingPunct="1">
              <a:lnSpc>
                <a:spcPct val="100000"/>
              </a:lnSpc>
              <a:spcBef>
                <a:spcPts val="200"/>
              </a:spcBef>
              <a:spcAft>
                <a:spcPts val="200"/>
              </a:spcAft>
              <a:buClrTx/>
              <a:buSzTx/>
              <a:buFontTx/>
              <a:buNone/>
              <a:tabLst/>
              <a:defRPr/>
            </a:pPr>
            <a:r>
              <a:rPr kumimoji="0" lang="en-GB" sz="1400" b="1" i="0" u="none" strike="noStrike" kern="1200" cap="none" spc="0" normalizeH="0" baseline="0" noProof="0" dirty="0">
                <a:ln>
                  <a:noFill/>
                </a:ln>
                <a:solidFill>
                  <a:srgbClr val="FFFFFF"/>
                </a:solidFill>
                <a:effectLst/>
                <a:uLnTx/>
                <a:uFillTx/>
                <a:latin typeface="Lato"/>
                <a:ea typeface="Times New Roman" panose="02020603050405020304" pitchFamily="18" charset="0"/>
                <a:cs typeface="Times New Roman" panose="02020603050405020304" pitchFamily="18" charset="0"/>
              </a:rPr>
              <a:t>An external assessor is a qualified assessor, appointed by City &amp; Guilds, </a:t>
            </a:r>
            <a:r>
              <a:rPr lang="en-GB" sz="1400" b="1" dirty="0" smtClean="0">
                <a:solidFill>
                  <a:srgbClr val="FFFFFF"/>
                </a:solidFill>
                <a:latin typeface="Lato"/>
                <a:ea typeface="Times New Roman" panose="02020603050405020304" pitchFamily="18" charset="0"/>
                <a:cs typeface="Times New Roman" panose="02020603050405020304" pitchFamily="18" charset="0"/>
              </a:rPr>
              <a:t>will conduct the external assessment and determine the assessment decisions for all candidates who complete these assessments. </a:t>
            </a:r>
            <a:r>
              <a:rPr kumimoji="0" lang="en-GB" sz="1400" b="1" i="0" u="none" strike="noStrike" kern="1200" cap="none" spc="0" normalizeH="0" baseline="0" noProof="0" dirty="0" smtClean="0">
                <a:ln>
                  <a:noFill/>
                </a:ln>
                <a:solidFill>
                  <a:srgbClr val="FFFFFF"/>
                </a:solidFill>
                <a:effectLst/>
                <a:uLnTx/>
                <a:uFillTx/>
                <a:latin typeface="Lato"/>
                <a:ea typeface="Times New Roman" panose="02020603050405020304" pitchFamily="18" charset="0"/>
                <a:cs typeface="Times New Roman" panose="02020603050405020304" pitchFamily="18" charset="0"/>
              </a:rPr>
              <a:t>. </a:t>
            </a:r>
            <a:endParaRPr kumimoji="0" lang="en-GB" sz="1400" b="1" i="0" u="none" strike="noStrike" kern="1200" cap="none" spc="0" normalizeH="0" baseline="0" noProof="0" dirty="0">
              <a:ln>
                <a:noFill/>
              </a:ln>
              <a:solidFill>
                <a:srgbClr val="FFFFFF"/>
              </a:solidFill>
              <a:effectLst/>
              <a:uLnTx/>
              <a:uFillTx/>
              <a:latin typeface="CongressSans"/>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1504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FACA27-C9AF-CF43-9996-64295A458C11}"/>
              </a:ext>
            </a:extLst>
          </p:cNvPr>
          <p:cNvSpPr>
            <a:spLocks noGrp="1"/>
          </p:cNvSpPr>
          <p:nvPr>
            <p:ph sz="quarter" idx="10"/>
          </p:nvPr>
        </p:nvSpPr>
        <p:spPr>
          <a:xfrm>
            <a:off x="506693" y="2456890"/>
            <a:ext cx="5481730" cy="1837204"/>
          </a:xfrm>
        </p:spPr>
        <p:txBody>
          <a:bodyPr/>
          <a:lstStyle/>
          <a:p>
            <a:r>
              <a:rPr lang="en-GB" dirty="0"/>
              <a:t>Centres are expected to support their staff in ensuring that their knowledge remains current of the occupational area and of best practice in delivery, mentoring, training, assessment and quality assurance and that it takes account of any national or legislative developments.</a:t>
            </a:r>
          </a:p>
          <a:p>
            <a:r>
              <a:rPr lang="en-GB" dirty="0"/>
              <a:t> </a:t>
            </a:r>
          </a:p>
          <a:p>
            <a:endParaRPr lang="en-US" dirty="0"/>
          </a:p>
        </p:txBody>
      </p:sp>
      <p:sp>
        <p:nvSpPr>
          <p:cNvPr id="10" name="Title 9">
            <a:extLst>
              <a:ext uri="{FF2B5EF4-FFF2-40B4-BE49-F238E27FC236}">
                <a16:creationId xmlns:a16="http://schemas.microsoft.com/office/drawing/2014/main" id="{2115B887-9F6F-4545-AD42-BE4B80EE7F5C}"/>
              </a:ext>
            </a:extLst>
          </p:cNvPr>
          <p:cNvSpPr>
            <a:spLocks noGrp="1"/>
          </p:cNvSpPr>
          <p:nvPr>
            <p:ph type="title"/>
          </p:nvPr>
        </p:nvSpPr>
        <p:spPr/>
        <p:txBody>
          <a:bodyPr/>
          <a:lstStyle/>
          <a:p>
            <a:r>
              <a:rPr lang="en-US" sz="1800" b="1" dirty="0">
                <a:latin typeface="Lato"/>
              </a:rPr>
              <a:t>Requirements for </a:t>
            </a:r>
            <a:r>
              <a:rPr lang="en-US" sz="1800" b="1" dirty="0" err="1">
                <a:latin typeface="Lato"/>
              </a:rPr>
              <a:t>centre</a:t>
            </a:r>
            <a:r>
              <a:rPr lang="en-US" sz="1800" b="1" dirty="0">
                <a:latin typeface="Lato"/>
              </a:rPr>
              <a:t> staff:</a:t>
            </a:r>
            <a:br>
              <a:rPr lang="en-US" sz="1800" b="1" dirty="0">
                <a:latin typeface="Lato"/>
              </a:rPr>
            </a:br>
            <a:r>
              <a:rPr lang="en-US" sz="1800" b="1" dirty="0">
                <a:latin typeface="Lato"/>
              </a:rPr>
              <a:t>Continuous Professional Development </a:t>
            </a:r>
          </a:p>
        </p:txBody>
      </p:sp>
      <p:sp>
        <p:nvSpPr>
          <p:cNvPr id="2" name="Oval 1"/>
          <p:cNvSpPr/>
          <p:nvPr/>
        </p:nvSpPr>
        <p:spPr>
          <a:xfrm>
            <a:off x="8359140" y="1124281"/>
            <a:ext cx="2308860" cy="2042160"/>
          </a:xfrm>
          <a:prstGeom prst="ellipse">
            <a:avLst/>
          </a:prstGeom>
          <a:solidFill>
            <a:srgbClr val="FF0000"/>
          </a:solidFill>
          <a:ln>
            <a:solidFill>
              <a:srgbClr val="FF0000"/>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algn="ctr"/>
            <a:r>
              <a:rPr lang="en-GB" sz="1400" b="1" dirty="0">
                <a:solidFill>
                  <a:schemeClr val="bg1"/>
                </a:solidFill>
              </a:rPr>
              <a:t>Update your CV and </a:t>
            </a:r>
          </a:p>
          <a:p>
            <a:pPr algn="ctr"/>
            <a:r>
              <a:rPr lang="en-GB" sz="1400" b="1" dirty="0">
                <a:solidFill>
                  <a:schemeClr val="bg1"/>
                </a:solidFill>
              </a:rPr>
              <a:t>CPD log to reflect these</a:t>
            </a:r>
          </a:p>
          <a:p>
            <a:pPr algn="ctr"/>
            <a:r>
              <a:rPr lang="en-GB" sz="1400" b="1" dirty="0">
                <a:solidFill>
                  <a:schemeClr val="bg1"/>
                </a:solidFill>
              </a:rPr>
              <a:t> qualifications </a:t>
            </a:r>
          </a:p>
        </p:txBody>
      </p:sp>
      <p:sp>
        <p:nvSpPr>
          <p:cNvPr id="5" name="Oval 4"/>
          <p:cNvSpPr/>
          <p:nvPr/>
        </p:nvSpPr>
        <p:spPr>
          <a:xfrm>
            <a:off x="8359140" y="3375492"/>
            <a:ext cx="2308860" cy="2042160"/>
          </a:xfrm>
          <a:prstGeom prst="ellipse">
            <a:avLst/>
          </a:prstGeom>
          <a:solidFill>
            <a:schemeClr val="accent1"/>
          </a:solidFill>
          <a:ln>
            <a:solidFill>
              <a:srgbClr val="0070C0"/>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algn="ctr"/>
            <a:r>
              <a:rPr lang="en-GB" sz="1400" b="1" dirty="0">
                <a:solidFill>
                  <a:schemeClr val="bg1"/>
                </a:solidFill>
              </a:rPr>
              <a:t>Demonstrate that you </a:t>
            </a:r>
          </a:p>
          <a:p>
            <a:pPr algn="ctr"/>
            <a:r>
              <a:rPr lang="en-GB" sz="1400" b="1" dirty="0">
                <a:solidFill>
                  <a:schemeClr val="bg1"/>
                </a:solidFill>
              </a:rPr>
              <a:t>are assessing in </a:t>
            </a:r>
          </a:p>
          <a:p>
            <a:pPr algn="ctr"/>
            <a:r>
              <a:rPr lang="en-GB" sz="1400" b="1" dirty="0">
                <a:solidFill>
                  <a:schemeClr val="bg1"/>
                </a:solidFill>
              </a:rPr>
              <a:t>compliance with TAQA </a:t>
            </a:r>
          </a:p>
        </p:txBody>
      </p:sp>
      <p:sp>
        <p:nvSpPr>
          <p:cNvPr id="3" name="Rectangle 2"/>
          <p:cNvSpPr/>
          <p:nvPr/>
        </p:nvSpPr>
        <p:spPr>
          <a:xfrm>
            <a:off x="8104542" y="5688106"/>
            <a:ext cx="3482340" cy="1015663"/>
          </a:xfrm>
          <a:prstGeom prst="rect">
            <a:avLst/>
          </a:prstGeom>
        </p:spPr>
        <p:txBody>
          <a:bodyPr wrap="square">
            <a:spAutoFit/>
          </a:bodyPr>
          <a:lstStyle/>
          <a:p>
            <a:r>
              <a:rPr lang="en-GB" sz="1200" dirty="0">
                <a:hlinkClick r:id="rId2"/>
              </a:rPr>
              <a:t>https://www.cityandguilds.com/qualifications-and-apprenticeships/learning/training-and-development/6317-assessment-and-quality-assurance#tab=information</a:t>
            </a:r>
            <a:endParaRPr lang="en-GB" sz="1200" dirty="0"/>
          </a:p>
          <a:p>
            <a:endParaRPr lang="en-GB" sz="1200" dirty="0"/>
          </a:p>
        </p:txBody>
      </p:sp>
    </p:spTree>
    <p:extLst>
      <p:ext uri="{BB962C8B-B14F-4D97-AF65-F5344CB8AC3E}">
        <p14:creationId xmlns:p14="http://schemas.microsoft.com/office/powerpoint/2010/main" val="19737913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872301316"/>
              </p:ext>
            </p:extLst>
          </p:nvPr>
        </p:nvGraphicFramePr>
        <p:xfrm>
          <a:off x="282011" y="984662"/>
          <a:ext cx="11720739" cy="4795520"/>
        </p:xfrm>
        <a:graphic>
          <a:graphicData uri="http://schemas.openxmlformats.org/drawingml/2006/table">
            <a:tbl>
              <a:tblPr firstRow="1" bandRow="1">
                <a:tableStyleId>{5C22544A-7EE6-4342-B048-85BDC9FD1C3A}</a:tableStyleId>
              </a:tblPr>
              <a:tblGrid>
                <a:gridCol w="3012168">
                  <a:extLst>
                    <a:ext uri="{9D8B030D-6E8A-4147-A177-3AD203B41FA5}">
                      <a16:colId xmlns:a16="http://schemas.microsoft.com/office/drawing/2014/main" val="2335509455"/>
                    </a:ext>
                  </a:extLst>
                </a:gridCol>
                <a:gridCol w="8708571">
                  <a:extLst>
                    <a:ext uri="{9D8B030D-6E8A-4147-A177-3AD203B41FA5}">
                      <a16:colId xmlns:a16="http://schemas.microsoft.com/office/drawing/2014/main" val="2511507427"/>
                    </a:ext>
                  </a:extLst>
                </a:gridCol>
              </a:tblGrid>
              <a:tr h="370840">
                <a:tc>
                  <a:txBody>
                    <a:bodyPr/>
                    <a:lstStyle/>
                    <a:p>
                      <a:r>
                        <a:rPr lang="en-GB" dirty="0"/>
                        <a:t>ROLES</a:t>
                      </a:r>
                    </a:p>
                  </a:txBody>
                  <a:tcPr/>
                </a:tc>
                <a:tc>
                  <a:txBody>
                    <a:bodyPr/>
                    <a:lstStyle/>
                    <a:p>
                      <a:r>
                        <a:rPr lang="en-GB" dirty="0"/>
                        <a:t>Scope</a:t>
                      </a:r>
                      <a:r>
                        <a:rPr lang="en-GB" baseline="0" dirty="0"/>
                        <a:t> and function</a:t>
                      </a:r>
                      <a:endParaRPr lang="en-GB" dirty="0"/>
                    </a:p>
                  </a:txBody>
                  <a:tcPr/>
                </a:tc>
                <a:extLst>
                  <a:ext uri="{0D108BD9-81ED-4DB2-BD59-A6C34878D82A}">
                    <a16:rowId xmlns:a16="http://schemas.microsoft.com/office/drawing/2014/main" val="4165929790"/>
                  </a:ext>
                </a:extLst>
              </a:tr>
              <a:tr h="370840">
                <a:tc>
                  <a:txBody>
                    <a:bodyPr/>
                    <a:lstStyle/>
                    <a:p>
                      <a:r>
                        <a:rPr lang="en-GB" sz="1400" b="1" dirty="0" smtClean="0"/>
                        <a:t>Tutor</a:t>
                      </a:r>
                      <a:endParaRPr lang="en-GB"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smtClean="0"/>
                        <a:t>provides the delivery of knowledge and understanding of the qualification content. The tutor may support access to assessment but is not responsible for making any decision on assessment outcomes. </a:t>
                      </a:r>
                      <a:endParaRPr lang="en-GB" sz="1400" b="0" dirty="0"/>
                    </a:p>
                  </a:txBody>
                  <a:tcPr/>
                </a:tc>
                <a:extLst>
                  <a:ext uri="{0D108BD9-81ED-4DB2-BD59-A6C34878D82A}">
                    <a16:rowId xmlns:a16="http://schemas.microsoft.com/office/drawing/2014/main" val="1002269020"/>
                  </a:ext>
                </a:extLst>
              </a:tr>
              <a:tr h="370840">
                <a:tc>
                  <a:txBody>
                    <a:bodyPr/>
                    <a:lstStyle/>
                    <a:p>
                      <a:r>
                        <a:rPr kumimoji="0" lang="en-GB" sz="1400" b="1" i="0" u="none" strike="noStrike" kern="1200" cap="none" spc="0" normalizeH="0" baseline="0" noProof="0" dirty="0">
                          <a:ln>
                            <a:noFill/>
                          </a:ln>
                          <a:solidFill>
                            <a:srgbClr val="140000"/>
                          </a:solidFill>
                          <a:effectLst/>
                          <a:uLnTx/>
                          <a:uFillTx/>
                          <a:latin typeface="Lato"/>
                          <a:ea typeface="+mn-ea"/>
                          <a:cs typeface="+mn-cs"/>
                        </a:rPr>
                        <a:t>Internal assessor </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140000"/>
                          </a:solidFill>
                          <a:effectLst/>
                          <a:uLnTx/>
                          <a:uFillTx/>
                          <a:latin typeface="Lato"/>
                          <a:ea typeface="+mn-ea"/>
                          <a:cs typeface="+mn-cs"/>
                        </a:rPr>
                        <a:t>a qualified assessor - t</a:t>
                      </a:r>
                      <a:r>
                        <a:rPr lang="en-GB" sz="1400" b="0" dirty="0">
                          <a:latin typeface="Lato"/>
                        </a:rPr>
                        <a:t>he internal </a:t>
                      </a:r>
                      <a:r>
                        <a:rPr lang="en-GB" sz="1400" b="0" dirty="0" smtClean="0">
                          <a:latin typeface="Lato"/>
                        </a:rPr>
                        <a:t>assessor, </a:t>
                      </a:r>
                      <a:r>
                        <a:rPr lang="en-US" sz="1400" b="0" dirty="0" smtClean="0">
                          <a:latin typeface="Lato"/>
                        </a:rPr>
                        <a:t>provides support for the assessment delivery. The internal assessor will be responsible for making assessment judgements for the internally assessed tasks. </a:t>
                      </a:r>
                      <a:endParaRPr lang="en-GB" sz="1400" b="0" dirty="0"/>
                    </a:p>
                  </a:txBody>
                  <a:tcPr/>
                </a:tc>
                <a:extLst>
                  <a:ext uri="{0D108BD9-81ED-4DB2-BD59-A6C34878D82A}">
                    <a16:rowId xmlns:a16="http://schemas.microsoft.com/office/drawing/2014/main" val="2026949604"/>
                  </a:ext>
                </a:extLst>
              </a:tr>
              <a:tr h="370840">
                <a:tc>
                  <a:txBody>
                    <a:bodyPr/>
                    <a:lstStyle/>
                    <a:p>
                      <a:r>
                        <a:rPr lang="en-GB" sz="1400" b="1" dirty="0">
                          <a:latin typeface="Lato"/>
                          <a:ea typeface="Times New Roman" panose="02020603050405020304" pitchFamily="18" charset="0"/>
                          <a:cs typeface="Arial" panose="020B0604020202020204" pitchFamily="34" charset="0"/>
                        </a:rPr>
                        <a:t>Internal Quality Assurer</a:t>
                      </a:r>
                      <a:r>
                        <a:rPr lang="en-GB" sz="1400" dirty="0">
                          <a:latin typeface="Lato"/>
                          <a:ea typeface="Times New Roman" panose="02020603050405020304" pitchFamily="18" charset="0"/>
                          <a:cs typeface="Arial" panose="020B0604020202020204" pitchFamily="34" charset="0"/>
                        </a:rPr>
                        <a:t> </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latin typeface="Lato"/>
                          <a:ea typeface="Times New Roman" panose="02020603050405020304" pitchFamily="18" charset="0"/>
                          <a:cs typeface="Arial" panose="020B0604020202020204" pitchFamily="34" charset="0"/>
                        </a:rPr>
                        <a:t>ensures that the assessment of evidence is of a consistent and appropriate quality. </a:t>
                      </a:r>
                      <a:r>
                        <a:rPr lang="en-GB" sz="1400" b="0" dirty="0">
                          <a:highlight>
                            <a:srgbClr val="FFFF00"/>
                          </a:highlight>
                          <a:latin typeface="Lato"/>
                          <a:ea typeface="Times New Roman" panose="02020603050405020304" pitchFamily="18" charset="0"/>
                          <a:cs typeface="Times New Roman" panose="02020603050405020304" pitchFamily="18" charset="0"/>
                        </a:rPr>
                        <a:t> </a:t>
                      </a:r>
                      <a:endParaRPr lang="en-GB" sz="1400" b="0" dirty="0"/>
                    </a:p>
                  </a:txBody>
                  <a:tcPr/>
                </a:tc>
                <a:extLst>
                  <a:ext uri="{0D108BD9-81ED-4DB2-BD59-A6C34878D82A}">
                    <a16:rowId xmlns:a16="http://schemas.microsoft.com/office/drawing/2014/main" val="1377322052"/>
                  </a:ext>
                </a:extLst>
              </a:tr>
              <a:tr h="370840">
                <a:tc>
                  <a:txBody>
                    <a:bodyPr/>
                    <a:lstStyle/>
                    <a:p>
                      <a:r>
                        <a:rPr lang="en-GB" sz="1400" b="1" dirty="0">
                          <a:latin typeface="Lato"/>
                          <a:ea typeface="Times New Roman" panose="02020603050405020304" pitchFamily="18" charset="0"/>
                          <a:cs typeface="Times New Roman" panose="02020603050405020304" pitchFamily="18" charset="0"/>
                        </a:rPr>
                        <a:t>External Quality Assurer</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latin typeface="Lato"/>
                          <a:ea typeface="Times New Roman" panose="02020603050405020304" pitchFamily="18" charset="0"/>
                          <a:cs typeface="Times New Roman" panose="02020603050405020304" pitchFamily="18" charset="0"/>
                        </a:rPr>
                        <a:t>responsible for confirming that the planning, delivery and assessment of the internally assessed tasks have been carried out in accordance with City &amp; Guilds policies and procedures. </a:t>
                      </a:r>
                      <a:endParaRPr lang="en-GB" sz="1400" b="0" dirty="0"/>
                    </a:p>
                  </a:txBody>
                  <a:tcPr/>
                </a:tc>
                <a:extLst>
                  <a:ext uri="{0D108BD9-81ED-4DB2-BD59-A6C34878D82A}">
                    <a16:rowId xmlns:a16="http://schemas.microsoft.com/office/drawing/2014/main" val="1107432332"/>
                  </a:ext>
                </a:extLst>
              </a:tr>
              <a:tr h="370840">
                <a:tc>
                  <a:txBody>
                    <a:bodyPr/>
                    <a:lstStyle/>
                    <a:p>
                      <a:r>
                        <a:rPr lang="en-GB" sz="1400" b="1" dirty="0">
                          <a:latin typeface="Lato"/>
                          <a:ea typeface="Times New Roman" panose="02020603050405020304" pitchFamily="18" charset="0"/>
                          <a:cs typeface="Times New Roman" panose="02020603050405020304" pitchFamily="18" charset="0"/>
                        </a:rPr>
                        <a:t>City &amp; Guilds External Assessor* </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latin typeface="Lato"/>
                          <a:ea typeface="Times New Roman" panose="02020603050405020304" pitchFamily="18" charset="0"/>
                          <a:cs typeface="Times New Roman" panose="02020603050405020304" pitchFamily="18" charset="0"/>
                        </a:rPr>
                        <a:t>a qualified assessor and responsible for making the final assessment judgement </a:t>
                      </a:r>
                      <a:r>
                        <a:rPr lang="en-GB" sz="1400" b="0" dirty="0" smtClean="0">
                          <a:latin typeface="Lato"/>
                          <a:ea typeface="Times New Roman" panose="02020603050405020304" pitchFamily="18" charset="0"/>
                          <a:cs typeface="Times New Roman" panose="02020603050405020304" pitchFamily="18" charset="0"/>
                        </a:rPr>
                        <a:t>of</a:t>
                      </a:r>
                      <a:r>
                        <a:rPr lang="en-GB" sz="1400" b="0" baseline="0" dirty="0" smtClean="0">
                          <a:latin typeface="Lato"/>
                          <a:ea typeface="Times New Roman" panose="02020603050405020304" pitchFamily="18" charset="0"/>
                          <a:cs typeface="Times New Roman" panose="02020603050405020304" pitchFamily="18" charset="0"/>
                        </a:rPr>
                        <a:t> the candidate for externally assessed tasks</a:t>
                      </a:r>
                      <a:r>
                        <a:rPr lang="en-GB" sz="1400" b="0" dirty="0" smtClean="0">
                          <a:latin typeface="Lato"/>
                          <a:ea typeface="Times New Roman" panose="02020603050405020304" pitchFamily="18" charset="0"/>
                          <a:cs typeface="Times New Roman" panose="02020603050405020304" pitchFamily="18" charset="0"/>
                        </a:rPr>
                        <a:t> </a:t>
                      </a:r>
                      <a:endParaRPr lang="en-GB" sz="1400" b="0" dirty="0"/>
                    </a:p>
                  </a:txBody>
                  <a:tcPr/>
                </a:tc>
                <a:extLst>
                  <a:ext uri="{0D108BD9-81ED-4DB2-BD59-A6C34878D82A}">
                    <a16:rowId xmlns:a16="http://schemas.microsoft.com/office/drawing/2014/main" val="1886943245"/>
                  </a:ext>
                </a:extLst>
              </a:tr>
              <a:tr h="370840">
                <a:tc>
                  <a:txBody>
                    <a:bodyPr/>
                    <a:lstStyle/>
                    <a:p>
                      <a:r>
                        <a:rPr lang="en-GB" sz="1400" b="1" dirty="0">
                          <a:latin typeface="Lato"/>
                          <a:ea typeface="Times New Roman" panose="02020603050405020304" pitchFamily="18" charset="0"/>
                          <a:cs typeface="Times New Roman" panose="02020603050405020304" pitchFamily="18" charset="0"/>
                        </a:rPr>
                        <a:t>City &amp; Guilds Lead Assessor* </a:t>
                      </a:r>
                      <a:endParaRPr lang="en-GB" sz="1400" dirty="0"/>
                    </a:p>
                  </a:txBody>
                  <a:tcPr/>
                </a:tc>
                <a:tc>
                  <a:txBody>
                    <a:bodyPr/>
                    <a:lstStyle/>
                    <a:p>
                      <a:pPr>
                        <a:spcBef>
                          <a:spcPts val="200"/>
                        </a:spcBef>
                        <a:spcAft>
                          <a:spcPts val="200"/>
                        </a:spcAft>
                      </a:pPr>
                      <a:r>
                        <a:rPr lang="en-GB" sz="1400" b="0" dirty="0">
                          <a:latin typeface="Lato"/>
                          <a:ea typeface="Times New Roman" panose="02020603050405020304" pitchFamily="18" charset="0"/>
                          <a:cs typeface="Times New Roman" panose="02020603050405020304" pitchFamily="18" charset="0"/>
                        </a:rPr>
                        <a:t>will be responsible for sampling and standardising the assessment judgement determined by external assessors. </a:t>
                      </a:r>
                      <a:endParaRPr lang="en-GB" sz="1400" b="0" dirty="0"/>
                    </a:p>
                  </a:txBody>
                  <a:tcPr/>
                </a:tc>
                <a:extLst>
                  <a:ext uri="{0D108BD9-81ED-4DB2-BD59-A6C34878D82A}">
                    <a16:rowId xmlns:a16="http://schemas.microsoft.com/office/drawing/2014/main" val="3353908755"/>
                  </a:ext>
                </a:extLst>
              </a:tr>
              <a:tr h="370840">
                <a:tc>
                  <a:txBody>
                    <a:bodyPr/>
                    <a:lstStyle/>
                    <a:p>
                      <a:r>
                        <a:rPr lang="en-GB" sz="1400" b="1" dirty="0" smtClean="0"/>
                        <a:t>Employer/Manager </a:t>
                      </a:r>
                      <a:endParaRPr lang="en-GB" sz="1400" b="1" dirty="0"/>
                    </a:p>
                  </a:txBody>
                  <a:tcPr/>
                </a:tc>
                <a:tc>
                  <a:txBody>
                    <a:bodyPr/>
                    <a:lstStyle/>
                    <a:p>
                      <a:pPr>
                        <a:spcBef>
                          <a:spcPts val="200"/>
                        </a:spcBef>
                        <a:spcAft>
                          <a:spcPts val="200"/>
                        </a:spcAft>
                      </a:pPr>
                      <a:r>
                        <a:rPr lang="en-US" sz="1400" b="0" dirty="0" smtClean="0"/>
                        <a:t>understands the normal internal processes of the workplace/setting, documentation, communication systems </a:t>
                      </a:r>
                      <a:r>
                        <a:rPr lang="en-US" sz="1400" b="0" dirty="0" err="1" smtClean="0"/>
                        <a:t>etc</a:t>
                      </a:r>
                      <a:r>
                        <a:rPr lang="en-US" sz="1400" b="0" dirty="0" smtClean="0"/>
                        <a:t> and can assess whether the candidate is using them appropriately. Where appropriate can provide expert witness testimony for the portfolio in relation to day to day workplace practice. The employer/manager will support the internal assessor to confirm the candidate’s project plan and thus the project. </a:t>
                      </a:r>
                      <a:endParaRPr lang="en-GB" sz="1400" b="0" dirty="0"/>
                    </a:p>
                  </a:txBody>
                  <a:tcPr/>
                </a:tc>
                <a:extLst>
                  <a:ext uri="{0D108BD9-81ED-4DB2-BD59-A6C34878D82A}">
                    <a16:rowId xmlns:a16="http://schemas.microsoft.com/office/drawing/2014/main" val="2075352125"/>
                  </a:ext>
                </a:extLst>
              </a:tr>
              <a:tr h="370840">
                <a:tc>
                  <a:txBody>
                    <a:bodyPr/>
                    <a:lstStyle/>
                    <a:p>
                      <a:r>
                        <a:rPr lang="en-GB" sz="1400" b="1" dirty="0" smtClean="0"/>
                        <a:t>Other Professional </a:t>
                      </a:r>
                      <a:endParaRPr lang="en-GB" sz="1400" b="1" dirty="0"/>
                    </a:p>
                  </a:txBody>
                  <a:tcPr/>
                </a:tc>
                <a:tc>
                  <a:txBody>
                    <a:bodyPr/>
                    <a:lstStyle/>
                    <a:p>
                      <a:pPr>
                        <a:spcBef>
                          <a:spcPts val="200"/>
                        </a:spcBef>
                        <a:spcAft>
                          <a:spcPts val="200"/>
                        </a:spcAft>
                      </a:pPr>
                      <a:r>
                        <a:rPr lang="en-US" sz="1400" b="0" dirty="0" smtClean="0"/>
                        <a:t>an expert witness – for specialist procedures or for the coverage of units that require specific expertise, settings may provide additional expert witness testimony</a:t>
                      </a:r>
                      <a:endParaRPr lang="en-GB" sz="1400" b="0" dirty="0"/>
                    </a:p>
                  </a:txBody>
                  <a:tcPr/>
                </a:tc>
                <a:extLst>
                  <a:ext uri="{0D108BD9-81ED-4DB2-BD59-A6C34878D82A}">
                    <a16:rowId xmlns:a16="http://schemas.microsoft.com/office/drawing/2014/main" val="2947350064"/>
                  </a:ext>
                </a:extLst>
              </a:tr>
            </a:tbl>
          </a:graphicData>
        </a:graphic>
      </p:graphicFrame>
      <p:sp>
        <p:nvSpPr>
          <p:cNvPr id="4" name="Title 3"/>
          <p:cNvSpPr>
            <a:spLocks noGrp="1"/>
          </p:cNvSpPr>
          <p:nvPr>
            <p:ph type="title"/>
          </p:nvPr>
        </p:nvSpPr>
        <p:spPr>
          <a:xfrm>
            <a:off x="282011" y="378984"/>
            <a:ext cx="3394199" cy="276999"/>
          </a:xfrm>
          <a:prstGeom prst="rect">
            <a:avLst/>
          </a:prstGeom>
        </p:spPr>
        <p:txBody>
          <a:bodyPr wrap="none">
            <a:spAutoFit/>
          </a:bodyPr>
          <a:lstStyle/>
          <a:p>
            <a:pPr marL="0" marR="0" lvl="0" indent="0" algn="l" defTabSz="914400" rtl="0" eaLnBrk="1" fontAlgn="auto" latinLnBrk="0" hangingPunct="1">
              <a:lnSpc>
                <a:spcPct val="100000"/>
              </a:lnSpc>
              <a:spcBef>
                <a:spcPts val="1000"/>
              </a:spcBef>
              <a:spcAft>
                <a:spcPts val="800"/>
              </a:spcAft>
              <a:buClrTx/>
              <a:buSzTx/>
              <a:buFontTx/>
              <a:buNone/>
              <a:tabLst/>
              <a:defRPr/>
            </a:pPr>
            <a:r>
              <a:rPr kumimoji="0" lang="en-GB" sz="1800" b="0" i="0" u="none" strike="noStrike" kern="1200" cap="none" spc="0" normalizeH="0" baseline="0" noProof="0" dirty="0">
                <a:ln>
                  <a:noFill/>
                </a:ln>
                <a:solidFill>
                  <a:srgbClr val="0070C0"/>
                </a:solidFill>
                <a:effectLst/>
                <a:uLnTx/>
                <a:uFillTx/>
                <a:latin typeface="Lato"/>
                <a:ea typeface="Times New Roman" panose="02020603050405020304" pitchFamily="18" charset="0"/>
                <a:cs typeface="Times New Roman" panose="02020603050405020304" pitchFamily="18" charset="0"/>
              </a:rPr>
              <a:t>Centre staffing and external roles</a:t>
            </a:r>
            <a:endParaRPr kumimoji="0" lang="en-GB" sz="1800" b="0" i="0" u="none" strike="noStrike" kern="1200" cap="none" spc="0" normalizeH="0" baseline="0" noProof="0" dirty="0">
              <a:ln>
                <a:noFill/>
              </a:ln>
              <a:solidFill>
                <a:srgbClr val="1E7BB9"/>
              </a:solidFill>
              <a:effectLst/>
              <a:uLnTx/>
              <a:uFillTx/>
              <a:latin typeface="Lato"/>
              <a:ea typeface="Times New Roman" panose="02020603050405020304" pitchFamily="18" charset="0"/>
              <a:cs typeface="Times New Roman" panose="02020603050405020304" pitchFamily="18" charset="0"/>
            </a:endParaRPr>
          </a:p>
        </p:txBody>
      </p:sp>
      <p:sp>
        <p:nvSpPr>
          <p:cNvPr id="7" name="TextBox 6"/>
          <p:cNvSpPr txBox="1"/>
          <p:nvPr/>
        </p:nvSpPr>
        <p:spPr>
          <a:xfrm>
            <a:off x="203199" y="6343357"/>
            <a:ext cx="3621315" cy="276999"/>
          </a:xfrm>
          <a:prstGeom prst="rect">
            <a:avLst/>
          </a:prstGeom>
          <a:noFill/>
        </p:spPr>
        <p:txBody>
          <a:bodyPr wrap="square" rtlCol="0">
            <a:spAutoFit/>
          </a:bodyPr>
          <a:lstStyle/>
          <a:p>
            <a:r>
              <a:rPr lang="en-GB" sz="1200" dirty="0"/>
              <a:t>* These are new roles, appointed by City &amp; Guilds </a:t>
            </a:r>
          </a:p>
        </p:txBody>
      </p:sp>
      <p:sp>
        <p:nvSpPr>
          <p:cNvPr id="2" name="Rectangle 1"/>
          <p:cNvSpPr/>
          <p:nvPr/>
        </p:nvSpPr>
        <p:spPr>
          <a:xfrm>
            <a:off x="4281150" y="5958636"/>
            <a:ext cx="7721600" cy="600164"/>
          </a:xfrm>
          <a:prstGeom prst="rect">
            <a:avLst/>
          </a:prstGeom>
          <a:solidFill>
            <a:schemeClr val="tx1">
              <a:lumMod val="50000"/>
              <a:lumOff val="50000"/>
            </a:schemeClr>
          </a:solidFill>
          <a:ln>
            <a:solidFill>
              <a:schemeClr val="tx2"/>
            </a:solidFill>
          </a:ln>
        </p:spPr>
        <p:txBody>
          <a:bodyPr wrap="square">
            <a:spAutoFit/>
          </a:bodyPr>
          <a:lstStyle/>
          <a:p>
            <a:pPr>
              <a:spcAft>
                <a:spcPts val="0"/>
              </a:spcAft>
            </a:pPr>
            <a:r>
              <a:rPr lang="en-GB" sz="1100" b="1" dirty="0" smtClean="0">
                <a:solidFill>
                  <a:schemeClr val="bg1"/>
                </a:solidFill>
                <a:latin typeface="Lato"/>
                <a:ea typeface="Times New Roman" panose="02020603050405020304" pitchFamily="18" charset="0"/>
                <a:cs typeface="Times New Roman" panose="02020603050405020304" pitchFamily="18" charset="0"/>
              </a:rPr>
              <a:t>Note: </a:t>
            </a:r>
            <a:r>
              <a:rPr lang="en-GB" sz="1100" dirty="0" smtClean="0">
                <a:solidFill>
                  <a:schemeClr val="bg1"/>
                </a:solidFill>
                <a:latin typeface="Lato"/>
                <a:ea typeface="Times New Roman" panose="02020603050405020304" pitchFamily="18" charset="0"/>
                <a:cs typeface="Times New Roman" panose="02020603050405020304" pitchFamily="18" charset="0"/>
              </a:rPr>
              <a:t>In </a:t>
            </a:r>
            <a:r>
              <a:rPr lang="en-GB" sz="1100" dirty="0">
                <a:solidFill>
                  <a:schemeClr val="bg1"/>
                </a:solidFill>
                <a:latin typeface="Lato"/>
                <a:ea typeface="Times New Roman" panose="02020603050405020304" pitchFamily="18" charset="0"/>
                <a:cs typeface="Times New Roman" panose="02020603050405020304" pitchFamily="18" charset="0"/>
              </a:rPr>
              <a:t>circumstances where the candidate is working in a situation where there is no direct managerial relationship, it would be expected that the process elements that are stated here as requiring ownership by the manager role, would instead be fully undertaken through the role of the assessor. </a:t>
            </a:r>
            <a:r>
              <a:rPr lang="en-GB" sz="1100" b="1" dirty="0">
                <a:solidFill>
                  <a:schemeClr val="bg1"/>
                </a:solidFill>
                <a:uFill>
                  <a:solidFill>
                    <a:srgbClr val="000000"/>
                  </a:solidFill>
                </a:uFill>
                <a:latin typeface="Lato"/>
                <a:ea typeface="Cambria" panose="02040503050406030204" pitchFamily="18" charset="0"/>
                <a:cs typeface="CongressSans"/>
              </a:rPr>
              <a:t> </a:t>
            </a:r>
            <a:endParaRPr lang="en-GB" sz="1100" dirty="0">
              <a:solidFill>
                <a:schemeClr val="bg1"/>
              </a:solidFill>
              <a:effectLst/>
              <a:uFill>
                <a:solidFill>
                  <a:srgbClr val="000000"/>
                </a:solidFill>
              </a:uFill>
              <a:latin typeface="CongressSans"/>
              <a:ea typeface="CongressSans"/>
              <a:cs typeface="CongressSans"/>
            </a:endParaRPr>
          </a:p>
        </p:txBody>
      </p:sp>
    </p:spTree>
    <p:extLst>
      <p:ext uri="{BB962C8B-B14F-4D97-AF65-F5344CB8AC3E}">
        <p14:creationId xmlns:p14="http://schemas.microsoft.com/office/powerpoint/2010/main" val="6260810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9">
            <a:extLst>
              <a:ext uri="{FF2B5EF4-FFF2-40B4-BE49-F238E27FC236}">
                <a16:creationId xmlns:a16="http://schemas.microsoft.com/office/drawing/2014/main" id="{2115B887-9F6F-4545-AD42-BE4B80EE7F5C}"/>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BB9"/>
                </a:solidFill>
                <a:effectLst/>
                <a:uLnTx/>
                <a:uFillTx/>
                <a:latin typeface="Lato"/>
                <a:ea typeface="+mj-ea"/>
                <a:cs typeface="+mj-cs"/>
              </a:rPr>
              <a:t>Level 4 Professional Practice in Children’s Care,</a:t>
            </a:r>
            <a:r>
              <a:rPr kumimoji="0" lang="en-US" sz="1800" b="1" i="0" u="none" strike="noStrike" kern="1200" cap="none" spc="0" normalizeH="0" noProof="0" dirty="0" smtClean="0">
                <a:ln>
                  <a:noFill/>
                </a:ln>
                <a:solidFill>
                  <a:srgbClr val="007BB9"/>
                </a:solidFill>
                <a:effectLst/>
                <a:uLnTx/>
                <a:uFillTx/>
                <a:latin typeface="Lato"/>
                <a:ea typeface="+mj-ea"/>
                <a:cs typeface="+mj-cs"/>
              </a:rPr>
              <a:t> Play, Learning and Development</a:t>
            </a:r>
            <a:r>
              <a:rPr kumimoji="0" lang="en-US" sz="1800" b="1" i="0" u="none" strike="noStrike" kern="1200" cap="none" spc="0" normalizeH="0" baseline="0" noProof="0" dirty="0" smtClean="0">
                <a:ln>
                  <a:noFill/>
                </a:ln>
                <a:solidFill>
                  <a:srgbClr val="007BB9"/>
                </a:solidFill>
                <a:effectLst/>
                <a:uLnTx/>
                <a:uFillTx/>
                <a:latin typeface="Lato"/>
                <a:ea typeface="+mj-ea"/>
                <a:cs typeface="+mj-cs"/>
              </a:rPr>
              <a:t>: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BB9"/>
                </a:solidFill>
                <a:effectLst/>
                <a:uLnTx/>
                <a:uFillTx/>
                <a:latin typeface="Lato"/>
                <a:ea typeface="+mj-ea"/>
                <a:cs typeface="+mj-cs"/>
              </a:rPr>
              <a:t>Witness Testimony</a:t>
            </a:r>
            <a:endParaRPr kumimoji="0" lang="en-US" sz="1400" b="1" i="0" u="none" strike="noStrike" kern="1200" cap="none" spc="0" normalizeH="0" baseline="0" noProof="0" dirty="0">
              <a:ln>
                <a:noFill/>
              </a:ln>
              <a:solidFill>
                <a:srgbClr val="007BB9"/>
              </a:solidFill>
              <a:effectLst/>
              <a:uLnTx/>
              <a:uFillTx/>
              <a:latin typeface="Arial" panose="020B0604020202020204"/>
              <a:ea typeface="+mj-ea"/>
              <a:cs typeface="+mj-cs"/>
            </a:endParaRPr>
          </a:p>
        </p:txBody>
      </p:sp>
      <p:sp>
        <p:nvSpPr>
          <p:cNvPr id="4" name="TextBox 3"/>
          <p:cNvSpPr txBox="1"/>
          <p:nvPr/>
        </p:nvSpPr>
        <p:spPr>
          <a:xfrm>
            <a:off x="150634" y="1064746"/>
            <a:ext cx="5778218" cy="4801314"/>
          </a:xfrm>
          <a:prstGeom prst="rect">
            <a:avLst/>
          </a:prstGeom>
          <a:solidFill>
            <a:schemeClr val="accent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Witness Testimony: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Lato"/>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Acceptable form of evidence but must meet specific requirements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smtClean="0">
              <a:ln>
                <a:noFill/>
              </a:ln>
              <a:solidFill>
                <a:srgbClr val="FFFFFF"/>
              </a:solidFill>
              <a:effectLst/>
              <a:uLnTx/>
              <a:uFillTx/>
              <a:latin typeface="Lato"/>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Status of the witness needs careful consideration by IA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smtClean="0">
              <a:ln>
                <a:noFill/>
              </a:ln>
              <a:solidFill>
                <a:srgbClr val="FFFFFF"/>
              </a:solidFill>
              <a:effectLst/>
              <a:uLnTx/>
              <a:uFillTx/>
              <a:latin typeface="Lato"/>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Weighting applied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smtClean="0">
              <a:ln>
                <a:noFill/>
              </a:ln>
              <a:solidFill>
                <a:srgbClr val="FFFFFF"/>
              </a:solidFill>
              <a:effectLst/>
              <a:uLnTx/>
              <a:uFillTx/>
              <a:latin typeface="Lato"/>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Other supplementary evidence may be needed to infer competence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smtClean="0">
              <a:ln>
                <a:noFill/>
              </a:ln>
              <a:solidFill>
                <a:srgbClr val="FFFFFF"/>
              </a:solidFill>
              <a:effectLst/>
              <a:uLnTx/>
              <a:uFillTx/>
              <a:latin typeface="Lato"/>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Evidence labelled and referenced clearly re witness and their status  </a:t>
            </a:r>
            <a:endParaRPr kumimoji="0" lang="en-GB" sz="1800" b="0" i="0" u="none" strike="noStrike" kern="1200" cap="none" spc="0" normalizeH="0" baseline="0" noProof="0" dirty="0">
              <a:ln>
                <a:noFill/>
              </a:ln>
              <a:solidFill>
                <a:srgbClr val="140000"/>
              </a:solidFill>
              <a:effectLst/>
              <a:uLnTx/>
              <a:uFillTx/>
              <a:latin typeface="Lato"/>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smtClean="0">
              <a:ln>
                <a:noFill/>
              </a:ln>
              <a:solidFill>
                <a:srgbClr val="140000"/>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Lato"/>
              <a:ea typeface="+mn-ea"/>
              <a:cs typeface="+mn-cs"/>
            </a:endParaRPr>
          </a:p>
        </p:txBody>
      </p:sp>
      <p:sp>
        <p:nvSpPr>
          <p:cNvPr id="6" name="Rectangle 5"/>
          <p:cNvSpPr/>
          <p:nvPr/>
        </p:nvSpPr>
        <p:spPr>
          <a:xfrm>
            <a:off x="6253316" y="1088398"/>
            <a:ext cx="5751871" cy="4801314"/>
          </a:xfrm>
          <a:prstGeom prst="rect">
            <a:avLst/>
          </a:prstGeom>
          <a:solidFill>
            <a:schemeClr val="bg1"/>
          </a:solidFill>
          <a:ln>
            <a:solidFill>
              <a:schemeClr val="accent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BB9"/>
                </a:solidFill>
                <a:effectLst/>
                <a:uLnTx/>
                <a:uFillTx/>
                <a:latin typeface="Lato"/>
                <a:ea typeface="+mn-ea"/>
                <a:cs typeface="+mn-cs"/>
              </a:rPr>
              <a:t>The status of the witnesses can be judged against the following criteria</a:t>
            </a:r>
            <a:r>
              <a:rPr kumimoji="0" lang="en-US" sz="1800" b="0" i="0" u="none" strike="noStrike" kern="1200" cap="none" spc="0" normalizeH="0" baseline="0" noProof="0" dirty="0" smtClean="0">
                <a:ln>
                  <a:noFill/>
                </a:ln>
                <a:solidFill>
                  <a:srgbClr val="007BB9"/>
                </a:solidFill>
                <a:effectLst/>
                <a:uLnTx/>
                <a:uFillTx/>
                <a:latin typeface="Lato"/>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7BB9"/>
              </a:solidFill>
              <a:effectLst/>
              <a:uLnTx/>
              <a:uFillTx/>
              <a:latin typeface="Lato"/>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1800" b="0" i="0" u="none" strike="noStrike" kern="1200" cap="none" spc="0" normalizeH="0" baseline="0" noProof="0" dirty="0" smtClean="0">
                <a:ln>
                  <a:noFill/>
                </a:ln>
                <a:solidFill>
                  <a:srgbClr val="007BB9"/>
                </a:solidFill>
                <a:effectLst/>
                <a:uLnTx/>
                <a:uFillTx/>
                <a:latin typeface="Lato"/>
                <a:ea typeface="+mn-ea"/>
                <a:cs typeface="+mn-cs"/>
              </a:rPr>
              <a:t>Occupational </a:t>
            </a:r>
            <a:r>
              <a:rPr kumimoji="0" lang="en-US" sz="1800" b="0" i="0" u="none" strike="noStrike" kern="1200" cap="none" spc="0" normalizeH="0" baseline="0" noProof="0" dirty="0">
                <a:ln>
                  <a:noFill/>
                </a:ln>
                <a:solidFill>
                  <a:srgbClr val="007BB9"/>
                </a:solidFill>
                <a:effectLst/>
                <a:uLnTx/>
                <a:uFillTx/>
                <a:latin typeface="Lato"/>
                <a:ea typeface="+mn-ea"/>
                <a:cs typeface="+mn-cs"/>
              </a:rPr>
              <a:t>expert meeting the specific criteria for role of Expert </a:t>
            </a:r>
            <a:r>
              <a:rPr kumimoji="0" lang="en-US" sz="1800" b="0" i="0" u="none" strike="noStrike" kern="1200" cap="none" spc="0" normalizeH="0" baseline="0" noProof="0" dirty="0" smtClean="0">
                <a:ln>
                  <a:noFill/>
                </a:ln>
                <a:solidFill>
                  <a:srgbClr val="007BB9"/>
                </a:solidFill>
                <a:effectLst/>
                <a:uLnTx/>
                <a:uFillTx/>
                <a:latin typeface="Lato"/>
                <a:ea typeface="+mn-ea"/>
                <a:cs typeface="+mn-cs"/>
              </a:rPr>
              <a:t>Witness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007BB9"/>
                </a:solidFill>
                <a:effectLst/>
                <a:uLnTx/>
                <a:uFillTx/>
                <a:latin typeface="Lato"/>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007BB9"/>
                </a:solidFill>
                <a:effectLst/>
                <a:uLnTx/>
                <a:uFillTx/>
                <a:latin typeface="Lato"/>
                <a:ea typeface="+mn-ea"/>
                <a:cs typeface="+mn-cs"/>
              </a:rPr>
              <a:t>2</a:t>
            </a:r>
            <a:r>
              <a:rPr kumimoji="0" lang="en-US" sz="1800" b="0" i="0" u="none" strike="noStrike" kern="1200" cap="none" spc="0" normalizeH="0" baseline="0" noProof="0" dirty="0">
                <a:ln>
                  <a:noFill/>
                </a:ln>
                <a:solidFill>
                  <a:srgbClr val="007BB9"/>
                </a:solidFill>
                <a:effectLst/>
                <a:uLnTx/>
                <a:uFillTx/>
                <a:latin typeface="Lato"/>
                <a:ea typeface="+mn-ea"/>
                <a:cs typeface="+mn-cs"/>
              </a:rPr>
              <a:t>. Occupational expert not familiar with the standards</a:t>
            </a:r>
            <a:r>
              <a:rPr kumimoji="0" lang="en-US" sz="1800" b="0" i="0" u="none" strike="noStrike" kern="1200" cap="none" spc="0" normalizeH="0" baseline="0" noProof="0" dirty="0" smtClean="0">
                <a:ln>
                  <a:noFill/>
                </a:ln>
                <a:solidFill>
                  <a:srgbClr val="007BB9"/>
                </a:solidFill>
                <a:effectLst/>
                <a:uLnTx/>
                <a:uFillTx/>
                <a:latin typeface="Lato"/>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7BB9"/>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BB9"/>
                </a:solidFill>
                <a:effectLst/>
                <a:uLnTx/>
                <a:uFillTx/>
                <a:latin typeface="Lato"/>
                <a:ea typeface="+mn-ea"/>
                <a:cs typeface="+mn-cs"/>
              </a:rPr>
              <a:t>3. Non-expert familiar with the standards</a:t>
            </a:r>
            <a:r>
              <a:rPr kumimoji="0" lang="en-US" sz="1800" b="0" i="0" u="none" strike="noStrike" kern="1200" cap="none" spc="0" normalizeH="0" baseline="0" noProof="0" dirty="0" smtClean="0">
                <a:ln>
                  <a:noFill/>
                </a:ln>
                <a:solidFill>
                  <a:srgbClr val="007BB9"/>
                </a:solidFill>
                <a:effectLst/>
                <a:uLnTx/>
                <a:uFillTx/>
                <a:latin typeface="Lato"/>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7BB9"/>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BB9"/>
                </a:solidFill>
                <a:effectLst/>
                <a:uLnTx/>
                <a:uFillTx/>
                <a:latin typeface="Lato"/>
                <a:ea typeface="+mn-ea"/>
                <a:cs typeface="+mn-cs"/>
              </a:rPr>
              <a:t>4. Non-expert not familiar with the standards</a:t>
            </a:r>
            <a:r>
              <a:rPr kumimoji="0" lang="en-US" sz="1800" b="0" i="0" u="none" strike="noStrike" kern="1200" cap="none" spc="0" normalizeH="0" baseline="0" noProof="0" dirty="0" smtClean="0">
                <a:ln>
                  <a:noFill/>
                </a:ln>
                <a:solidFill>
                  <a:srgbClr val="007BB9"/>
                </a:solidFill>
                <a:effectLst/>
                <a:uLnTx/>
                <a:uFillTx/>
                <a:latin typeface="Lato"/>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7BB9"/>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srgbClr val="140000"/>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40000"/>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40000"/>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srgbClr val="140000"/>
              </a:solidFill>
              <a:effectLst/>
              <a:uLnTx/>
              <a:uFillTx/>
              <a:latin typeface="Lato"/>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Lato"/>
              <a:ea typeface="+mn-ea"/>
              <a:cs typeface="+mn-cs"/>
            </a:endParaRPr>
          </a:p>
        </p:txBody>
      </p:sp>
    </p:spTree>
    <p:extLst>
      <p:ext uri="{BB962C8B-B14F-4D97-AF65-F5344CB8AC3E}">
        <p14:creationId xmlns:p14="http://schemas.microsoft.com/office/powerpoint/2010/main" val="12458297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531540" y="1160171"/>
            <a:ext cx="5387192" cy="4812925"/>
          </a:xfrm>
          <a:prstGeom prst="rect">
            <a:avLst/>
          </a:prstGeom>
          <a:ln>
            <a:solidFill>
              <a:schemeClr val="accent4"/>
            </a:solidFill>
          </a:ln>
        </p:spPr>
        <p:txBody>
          <a:bodyPr/>
          <a:lst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200"/>
              </a:spcBef>
              <a:spcAft>
                <a:spcPts val="200"/>
              </a:spcAft>
              <a:buClr>
                <a:srgbClr val="F94130"/>
              </a:buClr>
              <a:buSzTx/>
              <a:buFont typeface="Arial"/>
              <a:buNone/>
              <a:tabLst/>
              <a:defRPr/>
            </a:pPr>
            <a:r>
              <a:rPr kumimoji="0" lang="en-US" sz="1800" b="0" i="0" u="none" strike="noStrike" kern="1200" cap="none" spc="0" normalizeH="0" baseline="0" noProof="0" dirty="0" smtClean="0">
                <a:ln>
                  <a:noFill/>
                </a:ln>
                <a:solidFill>
                  <a:srgbClr val="007BB9"/>
                </a:solidFill>
                <a:effectLst/>
                <a:uLnTx/>
                <a:uFillTx/>
                <a:latin typeface="Lato"/>
                <a:ea typeface="Cambria" panose="02040503050406030204" pitchFamily="18" charset="0"/>
                <a:cs typeface="Times New Roman" panose="02020603050405020304" pitchFamily="18" charset="0"/>
              </a:rPr>
              <a:t>E</a:t>
            </a:r>
            <a:r>
              <a:rPr kumimoji="0" lang="en-US" sz="1800" b="0" i="0" u="none" strike="noStrike" kern="1200" cap="none" spc="0" normalizeH="0" baseline="0" noProof="0" dirty="0" smtClean="0">
                <a:ln>
                  <a:noFill/>
                </a:ln>
                <a:solidFill>
                  <a:srgbClr val="007BB9"/>
                </a:solidFill>
                <a:effectLst/>
                <a:uLnTx/>
                <a:uFillTx/>
                <a:latin typeface="Lato"/>
                <a:ea typeface="+mn-ea"/>
                <a:cs typeface="+mn-cs"/>
              </a:rPr>
              <a:t>xpert witnesses must meet the following criteria:</a:t>
            </a:r>
          </a:p>
          <a:p>
            <a:pPr marL="342900" marR="0" lvl="0" indent="-342900" algn="l" defTabSz="914400" rtl="0" eaLnBrk="1" fontAlgn="auto" latinLnBrk="0" hangingPunct="1">
              <a:lnSpc>
                <a:spcPct val="100000"/>
              </a:lnSpc>
              <a:spcBef>
                <a:spcPts val="1000"/>
              </a:spcBef>
              <a:spcAft>
                <a:spcPts val="600"/>
              </a:spcAft>
              <a:buClr>
                <a:srgbClr val="007BB9"/>
              </a:buClr>
              <a:buSzTx/>
              <a:buFont typeface="+mj-lt"/>
              <a:buAutoNum type="arabicPeriod"/>
              <a:tabLst/>
              <a:defRPr/>
            </a:pPr>
            <a:r>
              <a:rPr kumimoji="0" lang="en-US" sz="1800" b="0" i="0" u="none" strike="noStrike" kern="1200" cap="none" spc="0" normalizeH="0" baseline="0" noProof="0" dirty="0" smtClean="0">
                <a:ln>
                  <a:noFill/>
                </a:ln>
                <a:solidFill>
                  <a:srgbClr val="007BB9"/>
                </a:solidFill>
                <a:effectLst/>
                <a:uLnTx/>
                <a:uFillTx/>
                <a:latin typeface="Lato"/>
                <a:ea typeface="+mn-ea"/>
                <a:cs typeface="+mn-cs"/>
              </a:rPr>
              <a:t>have a working knowledge of the units for which they are giving testimony</a:t>
            </a:r>
          </a:p>
          <a:p>
            <a:pPr marL="342900" marR="0" lvl="0" indent="-342900" algn="l" defTabSz="914400" rtl="0" eaLnBrk="1" fontAlgn="auto" latinLnBrk="0" hangingPunct="1">
              <a:lnSpc>
                <a:spcPct val="100000"/>
              </a:lnSpc>
              <a:spcBef>
                <a:spcPts val="1000"/>
              </a:spcBef>
              <a:spcAft>
                <a:spcPts val="600"/>
              </a:spcAft>
              <a:buClr>
                <a:srgbClr val="007BB9"/>
              </a:buClr>
              <a:buSzTx/>
              <a:buFont typeface="+mj-lt"/>
              <a:buAutoNum type="arabicPeriod"/>
              <a:tabLst/>
              <a:defRPr/>
            </a:pPr>
            <a:r>
              <a:rPr kumimoji="0" lang="en-US" sz="1800" b="0" i="0" u="none" strike="noStrike" kern="1200" cap="none" spc="0" normalizeH="0" baseline="0" noProof="0" dirty="0" smtClean="0">
                <a:ln>
                  <a:noFill/>
                </a:ln>
                <a:solidFill>
                  <a:srgbClr val="007BB9"/>
                </a:solidFill>
                <a:effectLst/>
                <a:uLnTx/>
                <a:uFillTx/>
                <a:latin typeface="Lato"/>
                <a:ea typeface="+mn-ea"/>
                <a:cs typeface="+mn-cs"/>
              </a:rPr>
              <a:t>be occupationally competent in their area of expertise to at least the same level of the unit for which they are providing testimony</a:t>
            </a:r>
          </a:p>
          <a:p>
            <a:pPr marL="342900" marR="0" lvl="0" indent="-342900" algn="l" defTabSz="914400" rtl="0" eaLnBrk="1" fontAlgn="auto" latinLnBrk="0" hangingPunct="1">
              <a:lnSpc>
                <a:spcPct val="100000"/>
              </a:lnSpc>
              <a:spcBef>
                <a:spcPts val="1000"/>
              </a:spcBef>
              <a:spcAft>
                <a:spcPts val="600"/>
              </a:spcAft>
              <a:buClr>
                <a:srgbClr val="007BB9"/>
              </a:buClr>
              <a:buSzTx/>
              <a:buFont typeface="+mj-lt"/>
              <a:buAutoNum type="arabicPeriod"/>
              <a:tabLst/>
              <a:defRPr/>
            </a:pPr>
            <a:r>
              <a:rPr kumimoji="0" lang="en-US" sz="1800" b="0" i="0" u="none" strike="noStrike" kern="1200" cap="none" spc="0" normalizeH="0" baseline="0" noProof="0" dirty="0" smtClean="0">
                <a:ln>
                  <a:noFill/>
                </a:ln>
                <a:solidFill>
                  <a:srgbClr val="007BB9"/>
                </a:solidFill>
                <a:effectLst/>
                <a:uLnTx/>
                <a:uFillTx/>
                <a:latin typeface="Lato"/>
                <a:ea typeface="+mn-ea"/>
                <a:cs typeface="+mn-cs"/>
              </a:rPr>
              <a:t>have either any qualification in assessment of workplace performance or a professional work role which involved evaluating the everyday practice of staff</a:t>
            </a:r>
          </a:p>
          <a:p>
            <a:pPr marL="0" marR="0" lvl="0" indent="0" algn="l" defTabSz="914400" rtl="0" eaLnBrk="1" fontAlgn="auto" latinLnBrk="0" hangingPunct="1">
              <a:lnSpc>
                <a:spcPct val="100000"/>
              </a:lnSpc>
              <a:spcBef>
                <a:spcPts val="1000"/>
              </a:spcBef>
              <a:spcAft>
                <a:spcPts val="600"/>
              </a:spcAft>
              <a:buClr>
                <a:srgbClr val="F94130"/>
              </a:buClr>
              <a:buSzTx/>
              <a:buFont typeface="Arial"/>
              <a:buNone/>
              <a:tabLst/>
              <a:defRPr/>
            </a:pPr>
            <a:endParaRPr kumimoji="0" lang="en-US" sz="1800" b="0" i="0" u="none" strike="noStrike" kern="1200" cap="none" spc="0" normalizeH="0" baseline="0" noProof="0" dirty="0">
              <a:ln>
                <a:noFill/>
              </a:ln>
              <a:solidFill>
                <a:srgbClr val="007BB9"/>
              </a:solidFill>
              <a:effectLst/>
              <a:uLnTx/>
              <a:uFillTx/>
              <a:latin typeface="Lato"/>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1000"/>
              </a:spcBef>
              <a:spcAft>
                <a:spcPts val="600"/>
              </a:spcAft>
              <a:buClr>
                <a:srgbClr val="F94130"/>
              </a:buClr>
              <a:buSzTx/>
              <a:buFont typeface="Arial"/>
              <a:buNone/>
              <a:tabLst/>
              <a:defRPr/>
            </a:pPr>
            <a:endParaRPr kumimoji="0" lang="en-US" sz="1800" b="0" i="0" u="none" strike="noStrike" kern="1200" cap="none" spc="0" normalizeH="0" baseline="0" noProof="0" dirty="0" smtClean="0">
              <a:ln>
                <a:noFill/>
              </a:ln>
              <a:solidFill>
                <a:srgbClr val="007BB9"/>
              </a:solidFill>
              <a:effectLst/>
              <a:uLnTx/>
              <a:uFillTx/>
              <a:latin typeface="Lato"/>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1000"/>
              </a:spcBef>
              <a:spcAft>
                <a:spcPts val="600"/>
              </a:spcAft>
              <a:buClr>
                <a:srgbClr val="F94130"/>
              </a:buClr>
              <a:buSzTx/>
              <a:buFont typeface="Arial"/>
              <a:buNone/>
              <a:tabLst/>
              <a:defRPr/>
            </a:pPr>
            <a:endParaRPr kumimoji="0" lang="en-US" sz="1800" b="0" i="0" u="none" strike="noStrike" kern="1200" cap="none" spc="0" normalizeH="0" baseline="0" noProof="0" dirty="0">
              <a:ln>
                <a:noFill/>
              </a:ln>
              <a:solidFill>
                <a:srgbClr val="007BB9"/>
              </a:solidFill>
              <a:effectLst/>
              <a:uLnTx/>
              <a:uFillTx/>
              <a:latin typeface="Lato"/>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1000"/>
              </a:spcBef>
              <a:spcAft>
                <a:spcPts val="600"/>
              </a:spcAft>
              <a:buClr>
                <a:srgbClr val="F94130"/>
              </a:buClr>
              <a:buSzTx/>
              <a:buFont typeface="Arial"/>
              <a:buNone/>
              <a:tabLst/>
              <a:defRPr/>
            </a:pPr>
            <a:endParaRPr kumimoji="0" lang="en-US" sz="1800" b="0" i="0" u="none" strike="noStrike" kern="1200" cap="none" spc="0" normalizeH="0" baseline="0" noProof="0" dirty="0" smtClean="0">
              <a:ln>
                <a:noFill/>
              </a:ln>
              <a:solidFill>
                <a:srgbClr val="007BB9"/>
              </a:solidFill>
              <a:effectLst/>
              <a:uLnTx/>
              <a:uFillTx/>
              <a:latin typeface="Lato"/>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1000"/>
              </a:spcBef>
              <a:spcAft>
                <a:spcPts val="600"/>
              </a:spcAft>
              <a:buClr>
                <a:srgbClr val="F94130"/>
              </a:buClr>
              <a:buSzTx/>
              <a:buFont typeface="Arial"/>
              <a:buNone/>
              <a:tabLst/>
              <a:defRPr/>
            </a:pPr>
            <a:endParaRPr kumimoji="0" lang="en-US" sz="1800" b="0" i="0" u="none" strike="noStrike" kern="1200" cap="none" spc="0" normalizeH="0" baseline="0" noProof="0" dirty="0" smtClean="0">
              <a:ln>
                <a:noFill/>
              </a:ln>
              <a:solidFill>
                <a:srgbClr val="007BB9"/>
              </a:solidFill>
              <a:effectLst/>
              <a:uLnTx/>
              <a:uFillTx/>
              <a:latin typeface="Lato"/>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50000"/>
              </a:lnSpc>
              <a:spcBef>
                <a:spcPts val="1000"/>
              </a:spcBef>
              <a:spcAft>
                <a:spcPts val="600"/>
              </a:spcAft>
              <a:buClr>
                <a:srgbClr val="F94130"/>
              </a:buClr>
              <a:buSzTx/>
              <a:buFont typeface="Arial"/>
              <a:buNone/>
              <a:tabLst/>
              <a:defRPr/>
            </a:pPr>
            <a:endParaRPr kumimoji="0" lang="en-US" sz="1800" b="0" i="0" u="none" strike="noStrike" kern="1200" cap="none" spc="0" normalizeH="0" baseline="0" noProof="0" dirty="0">
              <a:ln>
                <a:noFill/>
              </a:ln>
              <a:solidFill>
                <a:srgbClr val="007BB9"/>
              </a:solidFill>
              <a:effectLst/>
              <a:uLnTx/>
              <a:uFillTx/>
              <a:latin typeface="Arial" panose="020B0604020202020204"/>
              <a:ea typeface="+mn-ea"/>
              <a:cs typeface="+mn-cs"/>
            </a:endParaRPr>
          </a:p>
        </p:txBody>
      </p:sp>
      <p:sp>
        <p:nvSpPr>
          <p:cNvPr id="3" name="Title 9">
            <a:extLst>
              <a:ext uri="{FF2B5EF4-FFF2-40B4-BE49-F238E27FC236}">
                <a16:creationId xmlns:a16="http://schemas.microsoft.com/office/drawing/2014/main" id="{2115B887-9F6F-4545-AD42-BE4B80EE7F5C}"/>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BB9"/>
                </a:solidFill>
                <a:effectLst/>
                <a:uLnTx/>
                <a:uFillTx/>
                <a:latin typeface="Lato"/>
                <a:ea typeface="+mj-ea"/>
                <a:cs typeface="+mj-cs"/>
              </a:rPr>
              <a:t>Level 4 Professional Practice in Children’s Care, Play, Learning and Development: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BB9"/>
                </a:solidFill>
                <a:effectLst/>
                <a:uLnTx/>
                <a:uFillTx/>
                <a:latin typeface="Lato"/>
                <a:ea typeface="+mj-ea"/>
                <a:cs typeface="+mj-cs"/>
              </a:rPr>
              <a:t>Expert Witnesses</a:t>
            </a:r>
            <a:endParaRPr kumimoji="0" lang="en-US" sz="1400" b="1" i="0" u="none" strike="noStrike" kern="1200" cap="none" spc="0" normalizeH="0" baseline="0" noProof="0" dirty="0">
              <a:ln>
                <a:noFill/>
              </a:ln>
              <a:solidFill>
                <a:srgbClr val="007BB9"/>
              </a:solidFill>
              <a:effectLst/>
              <a:uLnTx/>
              <a:uFillTx/>
              <a:latin typeface="Arial" panose="020B0604020202020204"/>
              <a:ea typeface="+mj-ea"/>
              <a:cs typeface="+mj-cs"/>
            </a:endParaRPr>
          </a:p>
        </p:txBody>
      </p:sp>
      <p:sp>
        <p:nvSpPr>
          <p:cNvPr id="4" name="Rectangle 3"/>
          <p:cNvSpPr/>
          <p:nvPr/>
        </p:nvSpPr>
        <p:spPr>
          <a:xfrm>
            <a:off x="242682" y="1171782"/>
            <a:ext cx="6096000" cy="4801314"/>
          </a:xfrm>
          <a:prstGeom prst="rect">
            <a:avLst/>
          </a:prstGeom>
          <a:solidFill>
            <a:schemeClr val="accent4"/>
          </a:solidFill>
        </p:spPr>
        <p:txBody>
          <a:bodyPr>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mj-lt"/>
                <a:ea typeface="+mn-ea"/>
                <a:cs typeface="+mn-cs"/>
              </a:rPr>
              <a:t>Expert </a:t>
            </a:r>
            <a:r>
              <a:rPr kumimoji="0" lang="en-US" sz="1800" b="0" i="0" u="none" strike="noStrike" kern="1200" cap="none" spc="0" normalizeH="0" baseline="0" noProof="0" dirty="0">
                <a:ln>
                  <a:noFill/>
                </a:ln>
                <a:solidFill>
                  <a:srgbClr val="FFFFFF"/>
                </a:solidFill>
                <a:effectLst/>
                <a:uLnTx/>
                <a:uFillTx/>
                <a:latin typeface="+mj-lt"/>
                <a:ea typeface="+mn-ea"/>
                <a:cs typeface="+mn-cs"/>
              </a:rPr>
              <a:t>witness testimony </a:t>
            </a:r>
            <a:r>
              <a:rPr kumimoji="0" lang="en-US" sz="1800" b="0" i="0" u="none" strike="noStrike" kern="1200" cap="none" spc="0" normalizeH="0" baseline="0" noProof="0" dirty="0" smtClean="0">
                <a:ln>
                  <a:noFill/>
                </a:ln>
                <a:solidFill>
                  <a:srgbClr val="FFFFFF"/>
                </a:solidFill>
                <a:effectLst/>
                <a:uLnTx/>
                <a:uFillTx/>
                <a:latin typeface="+mj-lt"/>
                <a:ea typeface="+mn-ea"/>
                <a:cs typeface="+mn-cs"/>
              </a:rPr>
              <a:t>can be used </a:t>
            </a:r>
            <a:r>
              <a:rPr kumimoji="0" lang="en-US" sz="1800" b="0" i="0" u="none" strike="noStrike" kern="1200" cap="none" spc="0" normalizeH="0" baseline="0" noProof="0" dirty="0">
                <a:ln>
                  <a:noFill/>
                </a:ln>
                <a:solidFill>
                  <a:srgbClr val="FFFFFF"/>
                </a:solidFill>
                <a:effectLst/>
                <a:uLnTx/>
                <a:uFillTx/>
                <a:latin typeface="+mj-lt"/>
                <a:ea typeface="+mn-ea"/>
                <a:cs typeface="+mn-cs"/>
              </a:rPr>
              <a:t>for providing evidence of </a:t>
            </a:r>
            <a:r>
              <a:rPr kumimoji="0" lang="en-US" sz="1800" b="0" i="0" u="none" strike="noStrike" kern="1200" cap="none" spc="0" normalizeH="0" baseline="0" noProof="0" dirty="0" smtClean="0">
                <a:ln>
                  <a:noFill/>
                </a:ln>
                <a:solidFill>
                  <a:srgbClr val="FFFFFF"/>
                </a:solidFill>
                <a:effectLst/>
                <a:uLnTx/>
                <a:uFillTx/>
                <a:latin typeface="+mj-lt"/>
                <a:ea typeface="+mn-ea"/>
                <a:cs typeface="+mn-cs"/>
              </a:rPr>
              <a:t>competence</a:t>
            </a:r>
            <a:endParaRPr kumimoji="0" lang="en-US" sz="1800" b="0" i="0" u="none" strike="noStrike" kern="1200" cap="none" spc="0" normalizeH="0" baseline="0" noProof="0" dirty="0">
              <a:ln>
                <a:noFill/>
              </a:ln>
              <a:solidFill>
                <a:srgbClr val="FFFFFF"/>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srgbClr val="FFFFFF"/>
              </a:solidFill>
              <a:effectLst/>
              <a:uLnTx/>
              <a:uFillTx/>
              <a:latin typeface="+mj-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mj-lt"/>
                <a:ea typeface="+mn-ea"/>
                <a:cs typeface="+mn-cs"/>
              </a:rPr>
              <a:t>The testimony </a:t>
            </a:r>
            <a:r>
              <a:rPr kumimoji="0" lang="en-US" sz="1800" b="0" i="0" u="none" strike="noStrike" kern="1200" cap="none" spc="0" normalizeH="0" baseline="0" noProof="0" dirty="0">
                <a:ln>
                  <a:noFill/>
                </a:ln>
                <a:solidFill>
                  <a:srgbClr val="FFFFFF"/>
                </a:solidFill>
                <a:effectLst/>
                <a:uLnTx/>
                <a:uFillTx/>
                <a:latin typeface="+mj-lt"/>
                <a:ea typeface="+mn-ea"/>
                <a:cs typeface="+mn-cs"/>
              </a:rPr>
              <a:t>must directly relate to the candidate’s performance in the workplace/setting which has been observed first-hand by the witness.</a:t>
            </a:r>
            <a:endParaRPr kumimoji="0" lang="en-US" sz="1800" b="0" i="0" u="none" strike="noStrike" kern="1200" cap="none" spc="0" normalizeH="0" baseline="0" noProof="0" dirty="0" smtClean="0">
              <a:ln>
                <a:noFill/>
              </a:ln>
              <a:solidFill>
                <a:srgbClr val="FFFFFF"/>
              </a:solidFill>
              <a:effectLst/>
              <a:uLnTx/>
              <a:uFillTx/>
              <a:latin typeface="+mj-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srgbClr val="FFFFFF"/>
              </a:solidFill>
              <a:effectLst/>
              <a:uLnTx/>
              <a:uFillTx/>
              <a:latin typeface="+mj-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mj-lt"/>
                <a:ea typeface="+mn-ea"/>
                <a:cs typeface="+mn-cs"/>
              </a:rPr>
              <a:t>Any </a:t>
            </a:r>
            <a:r>
              <a:rPr kumimoji="0" lang="en-US" sz="1800" b="0" i="0" u="none" strike="noStrike" kern="1200" cap="none" spc="0" normalizeH="0" baseline="0" noProof="0" dirty="0">
                <a:ln>
                  <a:noFill/>
                </a:ln>
                <a:solidFill>
                  <a:srgbClr val="FFFFFF"/>
                </a:solidFill>
                <a:effectLst/>
                <a:uLnTx/>
                <a:uFillTx/>
                <a:latin typeface="+mj-lt"/>
                <a:ea typeface="+mn-ea"/>
                <a:cs typeface="+mn-cs"/>
              </a:rPr>
              <a:t>expert witness observations must </a:t>
            </a:r>
            <a:r>
              <a:rPr kumimoji="0" lang="en-US" sz="1800" b="0" i="0" u="none" strike="noStrike" kern="1200" cap="none" spc="0" normalizeH="0" baseline="0" noProof="0" dirty="0" smtClean="0">
                <a:ln>
                  <a:noFill/>
                </a:ln>
                <a:solidFill>
                  <a:srgbClr val="FFFFFF"/>
                </a:solidFill>
                <a:effectLst/>
                <a:uLnTx/>
                <a:uFillTx/>
                <a:latin typeface="+mj-lt"/>
                <a:ea typeface="+mn-ea"/>
                <a:cs typeface="+mn-cs"/>
              </a:rPr>
              <a:t>be recorded </a:t>
            </a:r>
            <a:r>
              <a:rPr kumimoji="0" lang="en-US" sz="1800" b="0" i="0" u="none" strike="noStrike" kern="1200" cap="none" spc="0" normalizeH="0" baseline="0" noProof="0" dirty="0">
                <a:ln>
                  <a:noFill/>
                </a:ln>
                <a:solidFill>
                  <a:srgbClr val="FFFFFF"/>
                </a:solidFill>
                <a:effectLst/>
                <a:uLnTx/>
                <a:uFillTx/>
                <a:latin typeface="+mj-lt"/>
                <a:ea typeface="+mn-ea"/>
                <a:cs typeface="+mn-cs"/>
              </a:rPr>
              <a:t>and retained as part of the portfolio. </a:t>
            </a:r>
            <a:endParaRPr kumimoji="0" lang="en-US" sz="1800" b="0" i="0" u="none" strike="noStrike" kern="1200" cap="none" spc="0" normalizeH="0" baseline="0" noProof="0" dirty="0" smtClean="0">
              <a:ln>
                <a:noFill/>
              </a:ln>
              <a:solidFill>
                <a:srgbClr val="FFFFFF"/>
              </a:solidFill>
              <a:effectLst/>
              <a:uLnTx/>
              <a:uFillTx/>
              <a:latin typeface="+mj-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srgbClr val="FFFFFF"/>
              </a:solidFill>
              <a:effectLst/>
              <a:uLnTx/>
              <a:uFillTx/>
              <a:latin typeface="+mj-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mj-lt"/>
                <a:ea typeface="+mn-ea"/>
                <a:cs typeface="+mn-cs"/>
              </a:rPr>
              <a:t>All </a:t>
            </a:r>
            <a:r>
              <a:rPr kumimoji="0" lang="en-US" sz="1800" b="0" i="0" u="none" strike="noStrike" kern="1200" cap="none" spc="0" normalizeH="0" baseline="0" noProof="0" dirty="0">
                <a:ln>
                  <a:noFill/>
                </a:ln>
                <a:solidFill>
                  <a:srgbClr val="FFFFFF"/>
                </a:solidFill>
                <a:effectLst/>
                <a:uLnTx/>
                <a:uFillTx/>
                <a:latin typeface="+mj-lt"/>
                <a:ea typeface="+mn-ea"/>
                <a:cs typeface="+mn-cs"/>
              </a:rPr>
              <a:t>expert witness observation used as part </a:t>
            </a:r>
            <a:r>
              <a:rPr kumimoji="0" lang="en-US" sz="1800" b="0" i="0" u="none" strike="noStrike" kern="1200" cap="none" spc="0" normalizeH="0" baseline="0" noProof="0" dirty="0" smtClean="0">
                <a:ln>
                  <a:noFill/>
                </a:ln>
                <a:solidFill>
                  <a:srgbClr val="FFFFFF"/>
                </a:solidFill>
                <a:effectLst/>
                <a:uLnTx/>
                <a:uFillTx/>
                <a:latin typeface="+mj-lt"/>
                <a:ea typeface="+mn-ea"/>
                <a:cs typeface="+mn-cs"/>
              </a:rPr>
              <a:t>of the </a:t>
            </a:r>
            <a:r>
              <a:rPr kumimoji="0" lang="en-US" sz="1800" b="0" i="0" u="none" strike="noStrike" kern="1200" cap="none" spc="0" normalizeH="0" baseline="0" noProof="0" dirty="0">
                <a:ln>
                  <a:noFill/>
                </a:ln>
                <a:solidFill>
                  <a:srgbClr val="FFFFFF"/>
                </a:solidFill>
                <a:effectLst/>
                <a:uLnTx/>
                <a:uFillTx/>
                <a:latin typeface="+mj-lt"/>
                <a:ea typeface="+mn-ea"/>
                <a:cs typeface="+mn-cs"/>
              </a:rPr>
              <a:t>assessment process needs to have been authenticated by the internal </a:t>
            </a:r>
            <a:r>
              <a:rPr kumimoji="0" lang="en-US" sz="1800" b="0" i="0" u="none" strike="noStrike" kern="1200" cap="none" spc="0" normalizeH="0" baseline="0" noProof="0" dirty="0" smtClean="0">
                <a:ln>
                  <a:noFill/>
                </a:ln>
                <a:solidFill>
                  <a:srgbClr val="FFFFFF"/>
                </a:solidFill>
                <a:effectLst/>
                <a:uLnTx/>
                <a:uFillTx/>
                <a:latin typeface="+mj-lt"/>
                <a:ea typeface="+mn-ea"/>
                <a:cs typeface="+mn-cs"/>
              </a:rPr>
              <a:t>assessor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40000"/>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srgbClr val="140000"/>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40000"/>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mj-lt"/>
              <a:ea typeface="+mn-ea"/>
              <a:cs typeface="+mn-cs"/>
            </a:endParaRPr>
          </a:p>
        </p:txBody>
      </p:sp>
    </p:spTree>
    <p:extLst>
      <p:ext uri="{BB962C8B-B14F-4D97-AF65-F5344CB8AC3E}">
        <p14:creationId xmlns:p14="http://schemas.microsoft.com/office/powerpoint/2010/main" val="40136780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5" name="TextBox 4"/>
          <p:cNvSpPr txBox="1"/>
          <p:nvPr/>
        </p:nvSpPr>
        <p:spPr>
          <a:xfrm>
            <a:off x="6382737" y="2244152"/>
            <a:ext cx="529344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rPr>
              <a:t>Assessment</a:t>
            </a:r>
            <a:r>
              <a:rPr kumimoji="0" lang="en-GB" sz="3600" b="0" i="0" u="none" strike="noStrike" kern="1200" cap="none" spc="0" normalizeH="0" noProof="0" dirty="0">
                <a:ln>
                  <a:noFill/>
                </a:ln>
                <a:solidFill>
                  <a:srgbClr val="FFFFFF"/>
                </a:solidFill>
                <a:effectLst/>
                <a:uLnTx/>
                <a:uFillTx/>
              </a:rPr>
              <a:t> </a:t>
            </a:r>
            <a:r>
              <a:rPr lang="en-GB" sz="3600" dirty="0" smtClean="0">
                <a:solidFill>
                  <a:srgbClr val="FFFFFF"/>
                </a:solidFill>
              </a:rPr>
              <a:t>strategy</a:t>
            </a:r>
            <a:endParaRPr kumimoji="0" lang="en-GB" sz="2400" b="0" i="0" u="none" strike="noStrike" kern="1200" cap="none" spc="0" normalizeH="0" baseline="0" noProof="0" dirty="0">
              <a:ln>
                <a:noFill/>
              </a:ln>
              <a:solidFill>
                <a:srgbClr val="FFFFFF"/>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4" name="Picture 3"/>
          <p:cNvPicPr>
            <a:picLocks noChangeAspect="1"/>
          </p:cNvPicPr>
          <p:nvPr/>
        </p:nvPicPr>
        <p:blipFill>
          <a:blip r:embed="rId3"/>
          <a:stretch>
            <a:fillRect/>
          </a:stretch>
        </p:blipFill>
        <p:spPr>
          <a:xfrm>
            <a:off x="1161289" y="1597313"/>
            <a:ext cx="4079280" cy="3870975"/>
          </a:xfrm>
          <a:prstGeom prst="rect">
            <a:avLst/>
          </a:prstGeom>
        </p:spPr>
      </p:pic>
    </p:spTree>
    <p:extLst>
      <p:ext uri="{BB962C8B-B14F-4D97-AF65-F5344CB8AC3E}">
        <p14:creationId xmlns:p14="http://schemas.microsoft.com/office/powerpoint/2010/main" val="962882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188767224"/>
              </p:ext>
            </p:extLst>
          </p:nvPr>
        </p:nvGraphicFramePr>
        <p:xfrm>
          <a:off x="152860" y="962277"/>
          <a:ext cx="11846278" cy="4932256"/>
        </p:xfrm>
        <a:graphic>
          <a:graphicData uri="http://schemas.openxmlformats.org/drawingml/2006/table">
            <a:tbl>
              <a:tblPr firstRow="1" bandRow="1">
                <a:tableStyleId>{5C22544A-7EE6-4342-B048-85BDC9FD1C3A}</a:tableStyleId>
              </a:tblPr>
              <a:tblGrid>
                <a:gridCol w="688255">
                  <a:extLst>
                    <a:ext uri="{9D8B030D-6E8A-4147-A177-3AD203B41FA5}">
                      <a16:colId xmlns:a16="http://schemas.microsoft.com/office/drawing/2014/main" val="1339115920"/>
                    </a:ext>
                  </a:extLst>
                </a:gridCol>
                <a:gridCol w="2222500">
                  <a:extLst>
                    <a:ext uri="{9D8B030D-6E8A-4147-A177-3AD203B41FA5}">
                      <a16:colId xmlns:a16="http://schemas.microsoft.com/office/drawing/2014/main" val="2293924509"/>
                    </a:ext>
                  </a:extLst>
                </a:gridCol>
                <a:gridCol w="1638300">
                  <a:extLst>
                    <a:ext uri="{9D8B030D-6E8A-4147-A177-3AD203B41FA5}">
                      <a16:colId xmlns:a16="http://schemas.microsoft.com/office/drawing/2014/main" val="3423567065"/>
                    </a:ext>
                  </a:extLst>
                </a:gridCol>
                <a:gridCol w="4889500">
                  <a:extLst>
                    <a:ext uri="{9D8B030D-6E8A-4147-A177-3AD203B41FA5}">
                      <a16:colId xmlns:a16="http://schemas.microsoft.com/office/drawing/2014/main" val="2740176200"/>
                    </a:ext>
                  </a:extLst>
                </a:gridCol>
                <a:gridCol w="2407723">
                  <a:extLst>
                    <a:ext uri="{9D8B030D-6E8A-4147-A177-3AD203B41FA5}">
                      <a16:colId xmlns:a16="http://schemas.microsoft.com/office/drawing/2014/main" val="4002193376"/>
                    </a:ext>
                  </a:extLst>
                </a:gridCol>
              </a:tblGrid>
              <a:tr h="563860">
                <a:tc>
                  <a:txBody>
                    <a:bodyPr/>
                    <a:lstStyle/>
                    <a:p>
                      <a:r>
                        <a:rPr lang="en-GB" sz="1600" dirty="0" smtClean="0"/>
                        <a:t>Task</a:t>
                      </a:r>
                      <a:r>
                        <a:rPr lang="en-GB" sz="1600" baseline="0" dirty="0" smtClean="0"/>
                        <a:t> of </a:t>
                      </a:r>
                      <a:endParaRPr lang="en-GB" sz="1600" dirty="0"/>
                    </a:p>
                  </a:txBody>
                  <a:tcPr/>
                </a:tc>
                <a:tc>
                  <a:txBody>
                    <a:bodyPr/>
                    <a:lstStyle/>
                    <a:p>
                      <a:r>
                        <a:rPr lang="en-GB" sz="1600" dirty="0" smtClean="0"/>
                        <a:t>Unit</a:t>
                      </a:r>
                      <a:r>
                        <a:rPr lang="en-GB" sz="1600" baseline="0" dirty="0" smtClean="0"/>
                        <a:t>s  </a:t>
                      </a:r>
                      <a:endParaRPr lang="en-GB" sz="1600" dirty="0"/>
                    </a:p>
                  </a:txBody>
                  <a:tcPr/>
                </a:tc>
                <a:tc>
                  <a:txBody>
                    <a:bodyPr/>
                    <a:lstStyle/>
                    <a:p>
                      <a:r>
                        <a:rPr lang="en-GB" sz="1600" dirty="0" smtClean="0"/>
                        <a:t>Evidence</a:t>
                      </a:r>
                      <a:endParaRPr lang="en-GB" sz="1600" dirty="0"/>
                    </a:p>
                  </a:txBody>
                  <a:tcPr/>
                </a:tc>
                <a:tc>
                  <a:txBody>
                    <a:bodyPr/>
                    <a:lstStyle/>
                    <a:p>
                      <a:r>
                        <a:rPr lang="en-GB" sz="1600" dirty="0"/>
                        <a:t>Activity</a:t>
                      </a:r>
                    </a:p>
                  </a:txBody>
                  <a:tcPr/>
                </a:tc>
                <a:tc>
                  <a:txBody>
                    <a:bodyPr/>
                    <a:lstStyle/>
                    <a:p>
                      <a:r>
                        <a:rPr lang="en-GB" sz="1600" dirty="0"/>
                        <a:t>Assessment</a:t>
                      </a:r>
                    </a:p>
                  </a:txBody>
                  <a:tcPr/>
                </a:tc>
                <a:extLst>
                  <a:ext uri="{0D108BD9-81ED-4DB2-BD59-A6C34878D82A}">
                    <a16:rowId xmlns:a16="http://schemas.microsoft.com/office/drawing/2014/main" val="2760905690"/>
                  </a:ext>
                </a:extLst>
              </a:tr>
              <a:tr h="868048">
                <a:tc>
                  <a:txBody>
                    <a:bodyPr/>
                    <a:lstStyle/>
                    <a:p>
                      <a:r>
                        <a:rPr lang="en-GB" sz="1050" dirty="0" smtClean="0"/>
                        <a:t>Task</a:t>
                      </a:r>
                      <a:r>
                        <a:rPr lang="en-GB" sz="1050" baseline="0" dirty="0" smtClean="0"/>
                        <a:t> A </a:t>
                      </a:r>
                      <a:endParaRPr lang="en-GB"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dirty="0" smtClean="0"/>
                        <a:t>The candidates</a:t>
                      </a:r>
                      <a:r>
                        <a:rPr lang="en-GB" sz="1050" baseline="0" dirty="0" smtClean="0"/>
                        <a:t> focused pathway unit </a:t>
                      </a:r>
                      <a:r>
                        <a:rPr lang="en-GB" sz="1050" baseline="0" dirty="0" err="1" smtClean="0"/>
                        <a:t>i.e</a:t>
                      </a:r>
                      <a:r>
                        <a:rPr lang="en-GB" sz="1050" baseline="0" dirty="0" smtClean="0"/>
                        <a:t> 416/417/419)</a:t>
                      </a:r>
                    </a:p>
                  </a:txBody>
                  <a:tcPr/>
                </a:tc>
                <a:tc>
                  <a:txBody>
                    <a:bodyPr/>
                    <a:lstStyle/>
                    <a:p>
                      <a:r>
                        <a:rPr lang="en-GB" sz="1050" dirty="0" smtClean="0"/>
                        <a:t>Portfolio</a:t>
                      </a:r>
                      <a:endParaRPr lang="en-GB" sz="1050" dirty="0"/>
                    </a:p>
                  </a:txBody>
                  <a:tcPr/>
                </a:tc>
                <a:tc>
                  <a:txBody>
                    <a:bodyPr/>
                    <a:lstStyle/>
                    <a:p>
                      <a:r>
                        <a:rPr lang="en-GB" sz="1050" dirty="0" smtClean="0"/>
                        <a:t>Showcase evidence</a:t>
                      </a:r>
                      <a:r>
                        <a:rPr lang="en-GB" sz="1050" baseline="0" dirty="0" smtClean="0"/>
                        <a:t> not captured as part of the Tasks or the Project.  </a:t>
                      </a:r>
                      <a:r>
                        <a:rPr lang="en-GB" sz="1050" b="1" baseline="0" dirty="0" smtClean="0">
                          <a:solidFill>
                            <a:schemeClr val="tx2"/>
                          </a:solidFill>
                        </a:rPr>
                        <a:t>Completed throughout the assessment period</a:t>
                      </a:r>
                    </a:p>
                    <a:p>
                      <a:r>
                        <a:rPr lang="en-GB" sz="1050" baseline="0" dirty="0" smtClean="0"/>
                        <a:t>MUST NOT be a transactional document.</a:t>
                      </a:r>
                    </a:p>
                    <a:p>
                      <a:r>
                        <a:rPr lang="en-GB" sz="1050" baseline="0" dirty="0" smtClean="0"/>
                        <a:t>Range of evidence generating options as per BAU; to include DO. </a:t>
                      </a:r>
                    </a:p>
                    <a:p>
                      <a:endParaRPr lang="en-GB" sz="1050" dirty="0"/>
                    </a:p>
                  </a:txBody>
                  <a:tcPr/>
                </a:tc>
                <a:tc>
                  <a:txBody>
                    <a:bodyPr/>
                    <a:lstStyle/>
                    <a:p>
                      <a:r>
                        <a:rPr lang="en-US" sz="1050" dirty="0" smtClean="0"/>
                        <a:t>The portfolio of evidence will be </a:t>
                      </a:r>
                      <a:r>
                        <a:rPr lang="en-US" sz="1050" b="1" dirty="0" smtClean="0"/>
                        <a:t>internally assessed </a:t>
                      </a:r>
                      <a:r>
                        <a:rPr lang="en-US" sz="1050" dirty="0" smtClean="0"/>
                        <a:t>alongside Task D, with a final holistic</a:t>
                      </a:r>
                    </a:p>
                    <a:p>
                      <a:r>
                        <a:rPr lang="en-US" sz="1050" dirty="0" smtClean="0"/>
                        <a:t>judgement determined, and the result submitted to City &amp; Guilds.</a:t>
                      </a:r>
                      <a:endParaRPr lang="en-GB" sz="1050" dirty="0"/>
                    </a:p>
                  </a:txBody>
                  <a:tcPr/>
                </a:tc>
                <a:extLst>
                  <a:ext uri="{0D108BD9-81ED-4DB2-BD59-A6C34878D82A}">
                    <a16:rowId xmlns:a16="http://schemas.microsoft.com/office/drawing/2014/main" val="2465476786"/>
                  </a:ext>
                </a:extLst>
              </a:tr>
              <a:tr h="758754">
                <a:tc>
                  <a:txBody>
                    <a:bodyPr/>
                    <a:lstStyle/>
                    <a:p>
                      <a:r>
                        <a:rPr lang="en-GB" sz="1050" dirty="0" smtClean="0"/>
                        <a:t>Task</a:t>
                      </a:r>
                      <a:r>
                        <a:rPr lang="en-GB" sz="1050" baseline="0" dirty="0" smtClean="0"/>
                        <a:t> B:</a:t>
                      </a:r>
                    </a:p>
                    <a:p>
                      <a:r>
                        <a:rPr lang="en-GB" sz="1050" baseline="0" dirty="0" smtClean="0"/>
                        <a:t>B(</a:t>
                      </a:r>
                      <a:r>
                        <a:rPr lang="en-GB" sz="1050" baseline="0" dirty="0" err="1" smtClean="0"/>
                        <a:t>i</a:t>
                      </a:r>
                      <a:r>
                        <a:rPr lang="en-GB" sz="1050" baseline="0" dirty="0" smtClean="0"/>
                        <a:t>)</a:t>
                      </a:r>
                    </a:p>
                    <a:p>
                      <a:endParaRPr lang="en-GB" sz="1050" baseline="0" dirty="0" smtClean="0"/>
                    </a:p>
                    <a:p>
                      <a:r>
                        <a:rPr lang="en-GB" sz="1050" baseline="0" dirty="0" smtClean="0"/>
                        <a:t>B(ii)</a:t>
                      </a:r>
                    </a:p>
                  </a:txBody>
                  <a:tcPr/>
                </a:tc>
                <a:tc>
                  <a:txBody>
                    <a:bodyPr/>
                    <a:lstStyle/>
                    <a:p>
                      <a:r>
                        <a:rPr lang="en-GB" sz="1050" dirty="0" smtClean="0">
                          <a:effectLst/>
                          <a:latin typeface="Lato"/>
                          <a:cs typeface="Times New Roman" panose="02020603050405020304" pitchFamily="18" charset="0"/>
                        </a:rPr>
                        <a:t>Unit 405 -</a:t>
                      </a:r>
                      <a:r>
                        <a:rPr lang="en-GB" sz="1050" baseline="0" dirty="0" smtClean="0">
                          <a:effectLst/>
                          <a:latin typeface="Lato"/>
                          <a:cs typeface="Times New Roman" panose="02020603050405020304" pitchFamily="18" charset="0"/>
                        </a:rPr>
                        <a:t> Leading child-centred practice</a:t>
                      </a:r>
                      <a:endParaRPr lang="en-GB" sz="1050" dirty="0" smtClean="0">
                        <a:effectLst/>
                        <a:latin typeface="Lato"/>
                        <a:cs typeface="Times New Roman" panose="02020603050405020304" pitchFamily="18" charset="0"/>
                      </a:endParaRPr>
                    </a:p>
                  </a:txBody>
                  <a:tcPr/>
                </a:tc>
                <a:tc>
                  <a:txBody>
                    <a:bodyPr/>
                    <a:lstStyle/>
                    <a:p>
                      <a:endParaRPr lang="en-GB" sz="1050" dirty="0" smtClean="0"/>
                    </a:p>
                    <a:p>
                      <a:r>
                        <a:rPr lang="en-GB" sz="1050" dirty="0" smtClean="0"/>
                        <a:t>(</a:t>
                      </a:r>
                      <a:r>
                        <a:rPr lang="en-GB" sz="1050" dirty="0" err="1" smtClean="0"/>
                        <a:t>i</a:t>
                      </a:r>
                      <a:r>
                        <a:rPr lang="en-GB" sz="1050" dirty="0" smtClean="0"/>
                        <a:t>)  Written response*</a:t>
                      </a:r>
                    </a:p>
                    <a:p>
                      <a:endParaRPr lang="en-GB" sz="1050" baseline="0" dirty="0" smtClean="0"/>
                    </a:p>
                    <a:p>
                      <a:r>
                        <a:rPr lang="en-GB" sz="1050" baseline="0" dirty="0" smtClean="0"/>
                        <a:t>(ii) Written response* </a:t>
                      </a:r>
                      <a:endParaRPr lang="en-GB" sz="1050" dirty="0"/>
                    </a:p>
                  </a:txBody>
                  <a:tcPr/>
                </a:tc>
                <a:tc>
                  <a:txBody>
                    <a:bodyPr/>
                    <a:lstStyle/>
                    <a:p>
                      <a:r>
                        <a:rPr lang="en-GB" sz="1050" dirty="0" smtClean="0"/>
                        <a:t>Relate</a:t>
                      </a:r>
                      <a:r>
                        <a:rPr lang="en-GB" sz="1050" baseline="0" dirty="0" smtClean="0"/>
                        <a:t> to leading child-centred practice and form part of the preparatory aspect of the project</a:t>
                      </a:r>
                    </a:p>
                    <a:p>
                      <a:r>
                        <a:rPr lang="en-GB" sz="1050" baseline="0" dirty="0" smtClean="0"/>
                        <a:t>B(</a:t>
                      </a:r>
                      <a:r>
                        <a:rPr lang="en-GB" sz="1050" baseline="0" dirty="0" err="1" smtClean="0"/>
                        <a:t>i</a:t>
                      </a:r>
                      <a:r>
                        <a:rPr lang="en-GB" sz="1050" baseline="0" dirty="0" smtClean="0"/>
                        <a:t>) information booklet; reference list </a:t>
                      </a:r>
                    </a:p>
                    <a:p>
                      <a:r>
                        <a:rPr lang="en-GB" sz="1050" baseline="0" dirty="0" smtClean="0"/>
                        <a:t>B(ii) </a:t>
                      </a:r>
                      <a:r>
                        <a:rPr kumimoji="0" lang="en-GB" sz="1050" b="0" i="0" u="none" strike="noStrike" kern="1200" cap="none" spc="0" normalizeH="0" baseline="0" noProof="0" dirty="0" smtClean="0">
                          <a:ln>
                            <a:noFill/>
                          </a:ln>
                          <a:solidFill>
                            <a:srgbClr val="140000"/>
                          </a:solidFill>
                          <a:effectLst/>
                          <a:uLnTx/>
                          <a:uFillTx/>
                          <a:latin typeface="+mn-lt"/>
                          <a:ea typeface="+mn-ea"/>
                          <a:cs typeface="+mn-cs"/>
                        </a:rPr>
                        <a:t>Application of understanding of theories and models; reference list</a:t>
                      </a:r>
                      <a:endParaRPr lang="en-GB" sz="1050" dirty="0"/>
                    </a:p>
                  </a:txBody>
                  <a:tcPr/>
                </a:tc>
                <a:tc>
                  <a:txBody>
                    <a:bodyPr/>
                    <a:lstStyle/>
                    <a:p>
                      <a:r>
                        <a:rPr lang="en-GB" sz="1050" b="1" dirty="0" smtClean="0"/>
                        <a:t>External</a:t>
                      </a:r>
                      <a:r>
                        <a:rPr lang="en-GB" sz="1050" b="1" baseline="0" dirty="0" smtClean="0"/>
                        <a:t> assessment</a:t>
                      </a:r>
                      <a:r>
                        <a:rPr lang="en-GB" sz="1050" baseline="0" dirty="0" smtClean="0"/>
                        <a:t>: IA confirms authenticity.</a:t>
                      </a:r>
                    </a:p>
                    <a:p>
                      <a:r>
                        <a:rPr lang="en-GB" sz="1050" baseline="0" dirty="0" smtClean="0"/>
                        <a:t>Task submitted together with Task C(</a:t>
                      </a:r>
                      <a:r>
                        <a:rPr lang="en-GB" sz="1050" baseline="0" dirty="0" err="1" smtClean="0"/>
                        <a:t>i</a:t>
                      </a:r>
                      <a:r>
                        <a:rPr lang="en-GB" sz="1050" baseline="0" dirty="0" smtClean="0"/>
                        <a:t>). Results in 30 working days</a:t>
                      </a:r>
                    </a:p>
                  </a:txBody>
                  <a:tcPr/>
                </a:tc>
                <a:extLst>
                  <a:ext uri="{0D108BD9-81ED-4DB2-BD59-A6C34878D82A}">
                    <a16:rowId xmlns:a16="http://schemas.microsoft.com/office/drawing/2014/main" val="3271067140"/>
                  </a:ext>
                </a:extLst>
              </a:tr>
              <a:tr h="11796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aseline="0" dirty="0" smtClean="0"/>
                        <a:t>Task 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50" baseline="0" dirty="0" smtClean="0"/>
                        <a:t>C(</a:t>
                      </a:r>
                      <a:r>
                        <a:rPr lang="en-GB" sz="1050" baseline="0" dirty="0" err="1" smtClean="0"/>
                        <a:t>i</a:t>
                      </a:r>
                      <a:r>
                        <a:rPr lang="en-GB" sz="1050"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050" baseline="0" dirty="0" smtClean="0"/>
                        <a:t>C(ii)</a:t>
                      </a:r>
                      <a:endParaRPr lang="en-GB" sz="1050" dirty="0" smtClean="0"/>
                    </a:p>
                    <a:p>
                      <a:endParaRPr lang="en-GB" sz="1050" dirty="0"/>
                    </a:p>
                  </a:txBody>
                  <a:tcPr/>
                </a:tc>
                <a:tc>
                  <a:txBody>
                    <a:bodyPr/>
                    <a:lstStyle/>
                    <a:p>
                      <a:r>
                        <a:rPr lang="en-GB" sz="1050" dirty="0" smtClean="0"/>
                        <a:t>C(</a:t>
                      </a:r>
                      <a:r>
                        <a:rPr lang="en-GB" sz="1050" dirty="0" err="1" smtClean="0"/>
                        <a:t>i</a:t>
                      </a:r>
                      <a:r>
                        <a:rPr lang="en-GB" sz="1050" dirty="0" smtClean="0"/>
                        <a:t>)</a:t>
                      </a:r>
                      <a:r>
                        <a:rPr lang="en-GB" sz="1050" baseline="0" dirty="0" smtClean="0"/>
                        <a:t> Unit 405 - Leading child-centred practice</a:t>
                      </a:r>
                    </a:p>
                    <a:p>
                      <a:endParaRPr lang="en-GB" sz="1050" baseline="0" dirty="0" smtClean="0"/>
                    </a:p>
                    <a:p>
                      <a:r>
                        <a:rPr lang="en-GB" sz="1050" baseline="0" dirty="0" smtClean="0"/>
                        <a:t>C(ii) Unit 415 - Study Skills</a:t>
                      </a:r>
                      <a:endParaRPr lang="en-GB" sz="1050" dirty="0"/>
                    </a:p>
                  </a:txBody>
                  <a:tcPr/>
                </a:tc>
                <a:tc>
                  <a:txBody>
                    <a:bodyPr/>
                    <a:lstStyle/>
                    <a:p>
                      <a:pPr marL="285750" indent="-285750">
                        <a:buAutoNum type="romanLcParenBoth"/>
                      </a:pPr>
                      <a:r>
                        <a:rPr lang="en-GB" sz="1050" dirty="0" smtClean="0"/>
                        <a:t>Written response</a:t>
                      </a:r>
                    </a:p>
                    <a:p>
                      <a:pPr marL="285750" indent="-285750">
                        <a:buAutoNum type="romanLcParenBoth"/>
                      </a:pPr>
                      <a:endParaRPr lang="en-GB" sz="1050" dirty="0" smtClean="0"/>
                    </a:p>
                    <a:p>
                      <a:pPr marL="285750" indent="-285750">
                        <a:buAutoNum type="romanLcParenBoth"/>
                      </a:pPr>
                      <a:endParaRPr lang="en-GB" sz="1050" dirty="0" smtClean="0"/>
                    </a:p>
                    <a:p>
                      <a:pPr marL="285750" indent="-285750">
                        <a:buAutoNum type="romanLcParenBoth"/>
                      </a:pPr>
                      <a:r>
                        <a:rPr lang="en-GB" sz="1050" dirty="0" smtClean="0"/>
                        <a:t>Written response</a:t>
                      </a:r>
                      <a:endParaRPr lang="en-GB" sz="1050" dirty="0"/>
                    </a:p>
                  </a:txBody>
                  <a:tcPr/>
                </a:tc>
                <a:tc>
                  <a:txBody>
                    <a:bodyPr/>
                    <a:lstStyle/>
                    <a:p>
                      <a:pPr marL="0" indent="0">
                        <a:buNone/>
                      </a:pPr>
                      <a:r>
                        <a:rPr lang="en-GB" sz="1050" dirty="0" smtClean="0">
                          <a:effectLst/>
                          <a:latin typeface="Lato"/>
                          <a:ea typeface="Calibri" panose="020F0502020204030204" pitchFamily="34" charset="0"/>
                          <a:cs typeface="Times New Roman" panose="02020603050405020304" pitchFamily="18" charset="0"/>
                        </a:rPr>
                        <a:t>(</a:t>
                      </a:r>
                      <a:r>
                        <a:rPr lang="en-GB" sz="1050" dirty="0" err="1" smtClean="0">
                          <a:effectLst/>
                          <a:latin typeface="Lato"/>
                          <a:ea typeface="Calibri" panose="020F0502020204030204" pitchFamily="34" charset="0"/>
                          <a:cs typeface="Times New Roman" panose="02020603050405020304" pitchFamily="18" charset="0"/>
                        </a:rPr>
                        <a:t>i</a:t>
                      </a:r>
                      <a:r>
                        <a:rPr lang="en-GB" sz="1050" dirty="0" smtClean="0">
                          <a:effectLst/>
                          <a:latin typeface="Lato"/>
                          <a:ea typeface="Calibri" panose="020F0502020204030204" pitchFamily="34" charset="0"/>
                          <a:cs typeface="Times New Roman" panose="02020603050405020304" pitchFamily="18" charset="0"/>
                        </a:rPr>
                        <a:t>) An </a:t>
                      </a:r>
                      <a:r>
                        <a:rPr lang="en-GB" sz="1050" b="1" dirty="0" smtClean="0">
                          <a:effectLst/>
                          <a:latin typeface="Lato"/>
                          <a:ea typeface="Calibri" panose="020F0502020204030204" pitchFamily="34" charset="0"/>
                          <a:cs typeface="Times New Roman" panose="02020603050405020304" pitchFamily="18" charset="0"/>
                        </a:rPr>
                        <a:t>evaluation of an area of practice </a:t>
                      </a:r>
                      <a:r>
                        <a:rPr lang="en-GB" sz="1050" b="0" dirty="0" smtClean="0">
                          <a:effectLst/>
                          <a:latin typeface="Lato"/>
                          <a:ea typeface="Calibri" panose="020F0502020204030204" pitchFamily="34" charset="0"/>
                          <a:cs typeface="Times New Roman" panose="02020603050405020304" pitchFamily="18" charset="0"/>
                        </a:rPr>
                        <a:t>in</a:t>
                      </a:r>
                      <a:r>
                        <a:rPr lang="en-GB" sz="1050" b="0" baseline="0" dirty="0" smtClean="0">
                          <a:effectLst/>
                          <a:latin typeface="Lato"/>
                          <a:ea typeface="Calibri" panose="020F0502020204030204" pitchFamily="34" charset="0"/>
                          <a:cs typeface="Times New Roman" panose="02020603050405020304" pitchFamily="18" charset="0"/>
                        </a:rPr>
                        <a:t> relation to the regulatory and theoretical perspectives considered in Task B to support positive outcomes for children; permission document </a:t>
                      </a:r>
                    </a:p>
                    <a:p>
                      <a:r>
                        <a:rPr lang="en-GB" sz="1050" dirty="0" smtClean="0">
                          <a:effectLst/>
                          <a:latin typeface="Lato"/>
                          <a:cs typeface="Times New Roman" panose="02020603050405020304" pitchFamily="18" charset="0"/>
                        </a:rPr>
                        <a:t>(ii) Research</a:t>
                      </a:r>
                      <a:r>
                        <a:rPr lang="en-GB" sz="1050" baseline="0" dirty="0" smtClean="0">
                          <a:effectLst/>
                          <a:latin typeface="Lato"/>
                          <a:cs typeface="Times New Roman" panose="02020603050405020304" pitchFamily="18" charset="0"/>
                        </a:rPr>
                        <a:t> potential approaches from within the childcare sector that will support positive outcomes for children within the area of focus identified; bibliography </a:t>
                      </a:r>
                      <a:endParaRPr lang="en-GB" sz="1050" dirty="0" smtClean="0">
                        <a:effectLst/>
                        <a:latin typeface="Lato"/>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smtClean="0">
                          <a:ln>
                            <a:noFill/>
                          </a:ln>
                          <a:solidFill>
                            <a:srgbClr val="140000"/>
                          </a:solidFill>
                          <a:effectLst/>
                          <a:uLnTx/>
                          <a:uFillTx/>
                          <a:latin typeface="+mn-lt"/>
                          <a:ea typeface="+mn-ea"/>
                          <a:cs typeface="+mn-cs"/>
                        </a:rPr>
                        <a:t>C(</a:t>
                      </a:r>
                      <a:r>
                        <a:rPr kumimoji="0" lang="en-GB" sz="1050" b="0" i="0" u="none" strike="noStrike" kern="1200" cap="none" spc="0" normalizeH="0" baseline="0" noProof="0" dirty="0" err="1" smtClean="0">
                          <a:ln>
                            <a:noFill/>
                          </a:ln>
                          <a:solidFill>
                            <a:srgbClr val="140000"/>
                          </a:solidFill>
                          <a:effectLst/>
                          <a:uLnTx/>
                          <a:uFillTx/>
                          <a:latin typeface="+mn-lt"/>
                          <a:ea typeface="+mn-ea"/>
                          <a:cs typeface="+mn-cs"/>
                        </a:rPr>
                        <a:t>i</a:t>
                      </a:r>
                      <a:r>
                        <a:rPr kumimoji="0" lang="en-GB" sz="1050" b="0" i="0" u="none" strike="noStrike" kern="1200" cap="none" spc="0" normalizeH="0" baseline="0" noProof="0" dirty="0" smtClean="0">
                          <a:ln>
                            <a:noFill/>
                          </a:ln>
                          <a:solidFill>
                            <a:srgbClr val="140000"/>
                          </a:solidFill>
                          <a:effectLst/>
                          <a:uLnTx/>
                          <a:uFillTx/>
                          <a:latin typeface="+mn-lt"/>
                          <a:ea typeface="+mn-ea"/>
                          <a:cs typeface="+mn-cs"/>
                        </a:rPr>
                        <a:t>) </a:t>
                      </a:r>
                      <a:r>
                        <a:rPr kumimoji="0" lang="en-GB" sz="1050" b="1" i="0" u="none" strike="noStrike" kern="1200" cap="none" spc="0" normalizeH="0" baseline="0" noProof="0" dirty="0" smtClean="0">
                          <a:ln>
                            <a:noFill/>
                          </a:ln>
                          <a:solidFill>
                            <a:srgbClr val="140000"/>
                          </a:solidFill>
                          <a:effectLst/>
                          <a:uLnTx/>
                          <a:uFillTx/>
                          <a:latin typeface="+mn-lt"/>
                          <a:ea typeface="+mn-ea"/>
                          <a:cs typeface="+mn-cs"/>
                        </a:rPr>
                        <a:t>External assessment</a:t>
                      </a:r>
                      <a:r>
                        <a:rPr kumimoji="0" lang="en-GB" sz="1050" b="0" i="0" u="none" strike="noStrike" kern="1200" cap="none" spc="0" normalizeH="0" baseline="0" noProof="0" dirty="0" smtClean="0">
                          <a:ln>
                            <a:noFill/>
                          </a:ln>
                          <a:solidFill>
                            <a:srgbClr val="140000"/>
                          </a:solidFill>
                          <a:effectLst/>
                          <a:uLnTx/>
                          <a:uFillTx/>
                          <a:latin typeface="+mn-lt"/>
                          <a:ea typeface="+mn-ea"/>
                          <a:cs typeface="+mn-cs"/>
                        </a:rPr>
                        <a:t>; IA confirms authenticity; submitted with Tasks B(</a:t>
                      </a:r>
                      <a:r>
                        <a:rPr kumimoji="0" lang="en-GB" sz="1050" b="0" i="0" u="none" strike="noStrike" kern="1200" cap="none" spc="0" normalizeH="0" baseline="0" noProof="0" dirty="0" err="1" smtClean="0">
                          <a:ln>
                            <a:noFill/>
                          </a:ln>
                          <a:solidFill>
                            <a:srgbClr val="140000"/>
                          </a:solidFill>
                          <a:effectLst/>
                          <a:uLnTx/>
                          <a:uFillTx/>
                          <a:latin typeface="+mn-lt"/>
                          <a:ea typeface="+mn-ea"/>
                          <a:cs typeface="+mn-cs"/>
                        </a:rPr>
                        <a:t>i</a:t>
                      </a:r>
                      <a:r>
                        <a:rPr kumimoji="0" lang="en-GB" sz="1050" b="0" i="0" u="none" strike="noStrike" kern="1200" cap="none" spc="0" normalizeH="0" baseline="0" noProof="0" dirty="0" smtClean="0">
                          <a:ln>
                            <a:noFill/>
                          </a:ln>
                          <a:solidFill>
                            <a:srgbClr val="140000"/>
                          </a:solidFill>
                          <a:effectLst/>
                          <a:uLnTx/>
                          <a:uFillTx/>
                          <a:latin typeface="+mn-lt"/>
                          <a:ea typeface="+mn-ea"/>
                          <a:cs typeface="+mn-cs"/>
                        </a:rPr>
                        <a:t>) and B(ii). Results in 30 working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050" dirty="0" smtClean="0"/>
                        <a:t>(ii) </a:t>
                      </a:r>
                      <a:r>
                        <a:rPr lang="en-GB" sz="1050" b="1" dirty="0" smtClean="0"/>
                        <a:t>Internal assessment</a:t>
                      </a:r>
                      <a:r>
                        <a:rPr lang="en-GB" sz="1050" dirty="0" smtClean="0"/>
                        <a:t>; Marking criteria</a:t>
                      </a:r>
                      <a:r>
                        <a:rPr lang="en-GB" sz="1050" baseline="0" dirty="0" smtClean="0"/>
                        <a:t> provided; </a:t>
                      </a:r>
                      <a:endParaRPr lang="en-GB" sz="1050" dirty="0"/>
                    </a:p>
                  </a:txBody>
                  <a:tcPr/>
                </a:tc>
                <a:extLst>
                  <a:ext uri="{0D108BD9-81ED-4DB2-BD59-A6C34878D82A}">
                    <a16:rowId xmlns:a16="http://schemas.microsoft.com/office/drawing/2014/main" val="3162044523"/>
                  </a:ext>
                </a:extLst>
              </a:tr>
              <a:tr h="1491262">
                <a:tc>
                  <a:txBody>
                    <a:bodyPr/>
                    <a:lstStyle/>
                    <a:p>
                      <a:r>
                        <a:rPr lang="en-GB" sz="1050" dirty="0" smtClean="0"/>
                        <a:t>Task D</a:t>
                      </a:r>
                    </a:p>
                    <a:p>
                      <a:r>
                        <a:rPr lang="en-GB" sz="1050" dirty="0" smtClean="0"/>
                        <a:t>D(</a:t>
                      </a:r>
                      <a:r>
                        <a:rPr lang="en-GB" sz="1050" dirty="0" err="1" smtClean="0"/>
                        <a:t>i</a:t>
                      </a:r>
                      <a:r>
                        <a:rPr lang="en-GB" sz="1050" dirty="0" smtClean="0"/>
                        <a:t>)</a:t>
                      </a:r>
                    </a:p>
                    <a:p>
                      <a:endParaRPr lang="en-GB" sz="1050" dirty="0" smtClean="0"/>
                    </a:p>
                    <a:p>
                      <a:endParaRPr lang="en-GB" sz="1050" dirty="0" smtClean="0"/>
                    </a:p>
                    <a:p>
                      <a:r>
                        <a:rPr lang="en-GB" sz="1050" dirty="0" smtClean="0"/>
                        <a:t>D(ii)</a:t>
                      </a:r>
                    </a:p>
                    <a:p>
                      <a:endParaRPr lang="en-GB" sz="1050" dirty="0" smtClean="0"/>
                    </a:p>
                    <a:p>
                      <a:endParaRPr lang="en-GB" sz="1050" dirty="0" smtClean="0"/>
                    </a:p>
                    <a:p>
                      <a:r>
                        <a:rPr lang="en-GB" sz="1050" dirty="0" smtClean="0"/>
                        <a:t>D(iii)</a:t>
                      </a:r>
                      <a:endParaRPr lang="en-GB"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smtClean="0">
                          <a:ln>
                            <a:noFill/>
                          </a:ln>
                          <a:solidFill>
                            <a:srgbClr val="140000"/>
                          </a:solidFill>
                          <a:effectLst/>
                          <a:uLnTx/>
                          <a:uFillTx/>
                          <a:latin typeface="+mn-lt"/>
                          <a:ea typeface="+mn-ea"/>
                          <a:cs typeface="+mn-cs"/>
                        </a:rPr>
                        <a:t>The candidates focused pathway unit </a:t>
                      </a:r>
                      <a:r>
                        <a:rPr kumimoji="0" lang="en-GB" sz="1050" b="0" i="0" u="none" strike="noStrike" kern="1200" cap="none" spc="0" normalizeH="0" baseline="0" noProof="0" dirty="0" err="1" smtClean="0">
                          <a:ln>
                            <a:noFill/>
                          </a:ln>
                          <a:solidFill>
                            <a:srgbClr val="140000"/>
                          </a:solidFill>
                          <a:effectLst/>
                          <a:uLnTx/>
                          <a:uFillTx/>
                          <a:latin typeface="+mn-lt"/>
                          <a:ea typeface="+mn-ea"/>
                          <a:cs typeface="+mn-cs"/>
                        </a:rPr>
                        <a:t>i.e</a:t>
                      </a:r>
                      <a:r>
                        <a:rPr kumimoji="0" lang="en-GB" sz="1050" b="0" i="0" u="none" strike="noStrike" kern="1200" cap="none" spc="0" normalizeH="0" baseline="0" noProof="0" dirty="0" smtClean="0">
                          <a:ln>
                            <a:noFill/>
                          </a:ln>
                          <a:solidFill>
                            <a:srgbClr val="140000"/>
                          </a:solidFill>
                          <a:effectLst/>
                          <a:uLnTx/>
                          <a:uFillTx/>
                          <a:latin typeface="+mn-lt"/>
                          <a:ea typeface="+mn-ea"/>
                          <a:cs typeface="+mn-cs"/>
                        </a:rPr>
                        <a:t> 416/417/419)</a:t>
                      </a:r>
                    </a:p>
                    <a:p>
                      <a:endParaRPr lang="en-GB" sz="1050" dirty="0"/>
                    </a:p>
                  </a:txBody>
                  <a:tcPr/>
                </a:tc>
                <a:tc>
                  <a:txBody>
                    <a:bodyPr/>
                    <a:lstStyle/>
                    <a:p>
                      <a:endParaRPr lang="en-GB" sz="1050" dirty="0" smtClean="0"/>
                    </a:p>
                    <a:p>
                      <a:r>
                        <a:rPr lang="en-GB" sz="1050" dirty="0" smtClean="0"/>
                        <a:t>(</a:t>
                      </a:r>
                      <a:r>
                        <a:rPr lang="en-GB" sz="1050" dirty="0" err="1" smtClean="0"/>
                        <a:t>i</a:t>
                      </a:r>
                      <a:r>
                        <a:rPr lang="en-GB" sz="1050" dirty="0" smtClean="0"/>
                        <a:t>) Project Plan completed and agreed with manager/employer</a:t>
                      </a:r>
                    </a:p>
                    <a:p>
                      <a:r>
                        <a:rPr lang="en-GB" sz="1050" dirty="0" smtClean="0"/>
                        <a:t>(ii) Implementation of plan - Reflection/DO</a:t>
                      </a:r>
                    </a:p>
                    <a:p>
                      <a:endParaRPr lang="en-GB" sz="1050" dirty="0" smtClean="0"/>
                    </a:p>
                    <a:p>
                      <a:r>
                        <a:rPr lang="en-GB" sz="1050" dirty="0" smtClean="0"/>
                        <a:t>(iii) Final evaluation</a:t>
                      </a:r>
                      <a:endParaRPr lang="en-GB" sz="1050" dirty="0"/>
                    </a:p>
                  </a:txBody>
                  <a:tcPr/>
                </a:tc>
                <a:tc>
                  <a:txBody>
                    <a:bodyPr/>
                    <a:lstStyle/>
                    <a:p>
                      <a:r>
                        <a:rPr lang="en-US" sz="1050" dirty="0" smtClean="0"/>
                        <a:t>Covers the practice-elements of the project related to the candidate’s own practice, that embeds a plan to maintain and support positive outcomes for children within their workplace/setting. </a:t>
                      </a:r>
                    </a:p>
                    <a:p>
                      <a:endParaRPr lang="en-US" sz="1050" dirty="0" smtClean="0"/>
                    </a:p>
                    <a:p>
                      <a:r>
                        <a:rPr lang="en-US" sz="1050" dirty="0" smtClean="0"/>
                        <a:t>Project</a:t>
                      </a:r>
                      <a:r>
                        <a:rPr lang="en-US" sz="1050" baseline="0" dirty="0" smtClean="0"/>
                        <a:t> plan </a:t>
                      </a:r>
                      <a:r>
                        <a:rPr lang="en-US" sz="1050" dirty="0" smtClean="0"/>
                        <a:t>completed as task (</a:t>
                      </a:r>
                      <a:r>
                        <a:rPr lang="en-US" sz="1050" dirty="0" err="1" smtClean="0"/>
                        <a:t>i</a:t>
                      </a:r>
                      <a:r>
                        <a:rPr lang="en-US" sz="1050" dirty="0" smtClean="0"/>
                        <a:t>) is in task (ii)</a:t>
                      </a:r>
                      <a:r>
                        <a:rPr lang="en-US" sz="1050" baseline="0" dirty="0" smtClean="0"/>
                        <a:t> is i</a:t>
                      </a:r>
                      <a:r>
                        <a:rPr lang="en-US" sz="1050" dirty="0" smtClean="0"/>
                        <a:t>mplemented</a:t>
                      </a:r>
                      <a:r>
                        <a:rPr lang="en-US" sz="1050" baseline="0" dirty="0" smtClean="0"/>
                        <a:t> and assessed via completion of a </a:t>
                      </a:r>
                      <a:r>
                        <a:rPr lang="en-US" sz="1050" b="1" baseline="0" dirty="0" smtClean="0"/>
                        <a:t>Reflective log </a:t>
                      </a:r>
                      <a:r>
                        <a:rPr lang="en-US" sz="1050" baseline="0" dirty="0" smtClean="0"/>
                        <a:t>and through min 2x direct observation of practice by the internal assessor</a:t>
                      </a:r>
                    </a:p>
                    <a:p>
                      <a:r>
                        <a:rPr lang="en-US" sz="1050" baseline="0" dirty="0" smtClean="0"/>
                        <a:t>Task (</a:t>
                      </a:r>
                      <a:r>
                        <a:rPr lang="en-US" sz="1050" baseline="0" dirty="0" err="1" smtClean="0"/>
                        <a:t>iiI</a:t>
                      </a:r>
                      <a:r>
                        <a:rPr lang="en-US" sz="1050" baseline="0" dirty="0" smtClean="0"/>
                        <a:t>) 45 min Professional Discussion </a:t>
                      </a:r>
                      <a:endParaRPr lang="en-GB"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dirty="0" smtClean="0"/>
                        <a:t>Internally assessed </a:t>
                      </a:r>
                      <a:r>
                        <a:rPr lang="en-GB" sz="1050" dirty="0" smtClean="0"/>
                        <a:t>alongside</a:t>
                      </a:r>
                      <a:r>
                        <a:rPr lang="en-GB" sz="1050" baseline="0" dirty="0" smtClean="0"/>
                        <a:t> the Portfolio ( TASK A) with final holistic judgement determined and result submit to C&amp;G.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5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050" baseline="0" dirty="0" smtClean="0"/>
                        <a:t>Grading descriptors provided</a:t>
                      </a:r>
                      <a:endParaRPr lang="en-GB" sz="1050" dirty="0"/>
                    </a:p>
                  </a:txBody>
                  <a:tcPr/>
                </a:tc>
                <a:extLst>
                  <a:ext uri="{0D108BD9-81ED-4DB2-BD59-A6C34878D82A}">
                    <a16:rowId xmlns:a16="http://schemas.microsoft.com/office/drawing/2014/main" val="1232142050"/>
                  </a:ext>
                </a:extLst>
              </a:tr>
            </a:tbl>
          </a:graphicData>
        </a:graphic>
      </p:graphicFrame>
      <p:sp>
        <p:nvSpPr>
          <p:cNvPr id="9" name="TextBox 8"/>
          <p:cNvSpPr txBox="1"/>
          <p:nvPr/>
        </p:nvSpPr>
        <p:spPr>
          <a:xfrm>
            <a:off x="152860" y="5986356"/>
            <a:ext cx="7271522" cy="830997"/>
          </a:xfrm>
          <a:prstGeom prst="rect">
            <a:avLst/>
          </a:prstGeom>
          <a:solidFill>
            <a:schemeClr val="tx1">
              <a:lumMod val="50000"/>
              <a:lumOff val="50000"/>
            </a:schemeClr>
          </a:solidFill>
          <a:ln>
            <a:solidFill>
              <a:schemeClr val="tx1">
                <a:lumMod val="50000"/>
                <a:lumOff val="50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srgbClr val="FFFFFF"/>
                </a:solidFill>
                <a:effectLst/>
                <a:uLnTx/>
                <a:uFillTx/>
                <a:latin typeface="Lato"/>
                <a:ea typeface="+mn-ea"/>
                <a:cs typeface="+mn-cs"/>
              </a:rPr>
              <a:t>Assessment pack can </a:t>
            </a:r>
            <a:r>
              <a:rPr kumimoji="0" lang="en-GB" sz="1200" b="0" i="0" u="none" strike="noStrike" kern="1200" cap="none" spc="0" normalizeH="0" baseline="0" noProof="0" dirty="0">
                <a:ln>
                  <a:noFill/>
                </a:ln>
                <a:solidFill>
                  <a:srgbClr val="FFFFFF"/>
                </a:solidFill>
                <a:effectLst/>
                <a:uLnTx/>
                <a:uFillTx/>
                <a:latin typeface="Lato"/>
                <a:ea typeface="+mn-ea"/>
                <a:cs typeface="+mn-cs"/>
              </a:rPr>
              <a:t>be released </a:t>
            </a:r>
            <a:r>
              <a:rPr kumimoji="0" lang="en-GB" sz="1200" b="0" i="0" u="none" strike="noStrike" kern="1200" cap="none" spc="0" normalizeH="0" baseline="0" noProof="0" dirty="0" smtClean="0">
                <a:ln>
                  <a:noFill/>
                </a:ln>
                <a:solidFill>
                  <a:srgbClr val="FFFFFF"/>
                </a:solidFill>
                <a:effectLst/>
                <a:uLnTx/>
                <a:uFillTx/>
                <a:latin typeface="Lato"/>
                <a:ea typeface="+mn-ea"/>
                <a:cs typeface="+mn-cs"/>
              </a:rPr>
              <a:t>following delivery of robust teaching and learning for Unit 405; a reliable formative assessment process and RFA decision must be in place;  the tasks should be completed sequentially and a </a:t>
            </a:r>
            <a:r>
              <a:rPr kumimoji="0" lang="en-GB" sz="1200" b="0" i="0" u="none" strike="noStrike" kern="1200" cap="none" spc="0" normalizeH="0" baseline="0" noProof="0" dirty="0">
                <a:ln>
                  <a:noFill/>
                </a:ln>
                <a:solidFill>
                  <a:srgbClr val="FFFFFF"/>
                </a:solidFill>
                <a:effectLst/>
                <a:uLnTx/>
                <a:uFillTx/>
                <a:latin typeface="Lato"/>
                <a:ea typeface="+mn-ea"/>
                <a:cs typeface="+mn-cs"/>
              </a:rPr>
              <a:t>clear timetable </a:t>
            </a:r>
            <a:r>
              <a:rPr kumimoji="0" lang="en-GB" sz="1200" b="0" i="0" u="none" strike="noStrike" kern="1200" cap="none" spc="0" normalizeH="0" baseline="0" noProof="0" dirty="0" smtClean="0">
                <a:ln>
                  <a:noFill/>
                </a:ln>
                <a:solidFill>
                  <a:srgbClr val="FFFFFF"/>
                </a:solidFill>
                <a:effectLst/>
                <a:uLnTx/>
                <a:uFillTx/>
                <a:latin typeface="Lato"/>
                <a:ea typeface="+mn-ea"/>
                <a:cs typeface="+mn-cs"/>
              </a:rPr>
              <a:t>for submission must be agreed (exemplar provided) and subject to IQA and EQA; submission according to agreed timetable is considered the FINAL submission</a:t>
            </a:r>
            <a:endParaRPr kumimoji="0" lang="en-GB" sz="1200" b="0" i="0" u="none" strike="noStrike" kern="1200" cap="none" spc="0" normalizeH="0" baseline="0" noProof="0" dirty="0">
              <a:ln>
                <a:noFill/>
              </a:ln>
              <a:solidFill>
                <a:srgbClr val="FFFFFF"/>
              </a:solidFill>
              <a:effectLst/>
              <a:uLnTx/>
              <a:uFillTx/>
              <a:latin typeface="Lato"/>
              <a:ea typeface="+mn-ea"/>
              <a:cs typeface="+mn-cs"/>
            </a:endParaRPr>
          </a:p>
        </p:txBody>
      </p:sp>
      <p:sp>
        <p:nvSpPr>
          <p:cNvPr id="10" name="Title 1"/>
          <p:cNvSpPr txBox="1">
            <a:spLocks/>
          </p:cNvSpPr>
          <p:nvPr/>
        </p:nvSpPr>
        <p:spPr>
          <a:xfrm>
            <a:off x="188045" y="2025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dirty="0">
                <a:ln>
                  <a:noFill/>
                </a:ln>
                <a:solidFill>
                  <a:srgbClr val="0070C0"/>
                </a:solidFill>
                <a:effectLst/>
                <a:uLnTx/>
                <a:uFillTx/>
                <a:latin typeface="Lato"/>
                <a:ea typeface="+mj-ea"/>
                <a:cs typeface="+mj-cs"/>
              </a:rPr>
              <a:t>Level 4 </a:t>
            </a:r>
            <a:r>
              <a:rPr kumimoji="0" lang="en-US" sz="1800" b="1" i="0" u="none" strike="noStrike" kern="1200" cap="none" spc="0" normalizeH="0" baseline="0" noProof="0" dirty="0" smtClean="0">
                <a:ln>
                  <a:noFill/>
                </a:ln>
                <a:solidFill>
                  <a:srgbClr val="0070C0"/>
                </a:solidFill>
                <a:effectLst/>
                <a:uLnTx/>
                <a:uFillTx/>
                <a:latin typeface="Lato"/>
                <a:ea typeface="+mj-ea"/>
                <a:cs typeface="+mj-cs"/>
              </a:rPr>
              <a:t>Professional Practice in Children’s Care, Play, Learning</a:t>
            </a:r>
            <a:r>
              <a:rPr kumimoji="0" lang="en-US" sz="1800" b="1" i="0" u="none" strike="noStrike" kern="1200" cap="none" spc="0" normalizeH="0" noProof="0" dirty="0" smtClean="0">
                <a:ln>
                  <a:noFill/>
                </a:ln>
                <a:solidFill>
                  <a:srgbClr val="0070C0"/>
                </a:solidFill>
                <a:effectLst/>
                <a:uLnTx/>
                <a:uFillTx/>
                <a:latin typeface="Lato"/>
                <a:ea typeface="+mj-ea"/>
                <a:cs typeface="+mj-cs"/>
              </a:rPr>
              <a:t>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noProof="0" dirty="0" smtClean="0">
                <a:ln>
                  <a:noFill/>
                </a:ln>
                <a:solidFill>
                  <a:srgbClr val="0070C0"/>
                </a:solidFill>
                <a:effectLst/>
                <a:uLnTx/>
                <a:uFillTx/>
                <a:latin typeface="Lato"/>
                <a:ea typeface="+mj-ea"/>
                <a:cs typeface="+mj-cs"/>
              </a:rPr>
              <a:t>and Development </a:t>
            </a:r>
            <a:r>
              <a:rPr kumimoji="0" lang="en-US" sz="1800" b="1" i="0" u="none" strike="noStrike" kern="1200" cap="none" spc="0" normalizeH="0" baseline="0" noProof="0" dirty="0" smtClean="0">
                <a:ln>
                  <a:noFill/>
                </a:ln>
                <a:solidFill>
                  <a:srgbClr val="0070C0"/>
                </a:solidFill>
                <a:effectLst/>
                <a:uLnTx/>
                <a:uFillTx/>
                <a:latin typeface="Lato"/>
                <a:ea typeface="+mj-ea"/>
                <a:cs typeface="+mj-cs"/>
              </a:rPr>
              <a:t>: Assessment Strategy by unit </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sp>
        <p:nvSpPr>
          <p:cNvPr id="2" name="TextBox 1"/>
          <p:cNvSpPr txBox="1"/>
          <p:nvPr/>
        </p:nvSpPr>
        <p:spPr>
          <a:xfrm>
            <a:off x="7499915" y="6035890"/>
            <a:ext cx="4499223" cy="523220"/>
          </a:xfrm>
          <a:prstGeom prst="rect">
            <a:avLst/>
          </a:prstGeom>
          <a:solidFill>
            <a:schemeClr val="accent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srgbClr val="FFFFFF"/>
                </a:solidFill>
                <a:effectLst/>
                <a:uLnTx/>
                <a:uFillTx/>
                <a:latin typeface="Arial" panose="020B0604020202020204"/>
                <a:ea typeface="+mn-ea"/>
                <a:cs typeface="+mn-cs"/>
              </a:rPr>
              <a:t>Confidentiality maintained and safeguarding requirements complied with at all times  </a:t>
            </a:r>
            <a:endParaRPr kumimoji="0" lang="en-GB" sz="10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3" name="Group 2"/>
          <p:cNvGrpSpPr/>
          <p:nvPr/>
        </p:nvGrpSpPr>
        <p:grpSpPr>
          <a:xfrm>
            <a:off x="4281823" y="576943"/>
            <a:ext cx="3506906" cy="3243965"/>
            <a:chOff x="4397829" y="522514"/>
            <a:chExt cx="3203940" cy="2971801"/>
          </a:xfrm>
        </p:grpSpPr>
        <p:cxnSp>
          <p:nvCxnSpPr>
            <p:cNvPr id="14" name="Straight Arrow Connector 13"/>
            <p:cNvCxnSpPr/>
            <p:nvPr/>
          </p:nvCxnSpPr>
          <p:spPr>
            <a:xfrm flipV="1">
              <a:off x="4397829" y="522514"/>
              <a:ext cx="3203940" cy="19485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4397829" y="522514"/>
              <a:ext cx="3203940" cy="22642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4550229" y="522514"/>
              <a:ext cx="3051540" cy="2536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4550229" y="522514"/>
              <a:ext cx="3051540" cy="29718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601769" y="188655"/>
            <a:ext cx="2402202" cy="461665"/>
          </a:xfrm>
          <a:prstGeom prst="rect">
            <a:avLst/>
          </a:prstGeom>
          <a:solidFill>
            <a:schemeClr val="tx1">
              <a:lumMod val="50000"/>
              <a:lumOff val="5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srgbClr val="FFFFFF"/>
                </a:solidFill>
                <a:effectLst/>
                <a:uLnTx/>
                <a:uFillTx/>
                <a:latin typeface="Arial" panose="020B0604020202020204"/>
                <a:ea typeface="+mn-ea"/>
                <a:cs typeface="+mn-cs"/>
              </a:rPr>
              <a:t>No prescribed Word Count for written tasks </a:t>
            </a: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36071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157496-0DF1-B94A-91C9-BC547A0275C8}"/>
              </a:ext>
            </a:extLst>
          </p:cNvPr>
          <p:cNvSpPr>
            <a:spLocks noGrp="1"/>
          </p:cNvSpPr>
          <p:nvPr>
            <p:ph type="title"/>
          </p:nvPr>
        </p:nvSpPr>
        <p:spPr/>
        <p:txBody>
          <a:bodyPr/>
          <a:lstStyle/>
          <a:p>
            <a:r>
              <a:rPr lang="en-GB" sz="1800" b="1" dirty="0"/>
              <a:t>Aim and Objectives </a:t>
            </a:r>
            <a:endParaRPr lang="en-US" sz="1800" b="1" dirty="0"/>
          </a:p>
        </p:txBody>
      </p:sp>
      <p:sp>
        <p:nvSpPr>
          <p:cNvPr id="7" name="Content Placeholder 6">
            <a:extLst>
              <a:ext uri="{FF2B5EF4-FFF2-40B4-BE49-F238E27FC236}">
                <a16:creationId xmlns:a16="http://schemas.microsoft.com/office/drawing/2014/main" id="{ACE67D19-0836-844A-A951-96E643838F97}"/>
              </a:ext>
            </a:extLst>
          </p:cNvPr>
          <p:cNvSpPr>
            <a:spLocks noGrp="1"/>
          </p:cNvSpPr>
          <p:nvPr>
            <p:ph type="body" sz="quarter" idx="4294967295"/>
          </p:nvPr>
        </p:nvSpPr>
        <p:spPr>
          <a:xfrm>
            <a:off x="1694329" y="1120775"/>
            <a:ext cx="8389009" cy="5307013"/>
          </a:xfrm>
          <a:prstGeom prst="rect">
            <a:avLst/>
          </a:prstGeom>
        </p:spPr>
        <p:txBody>
          <a:bodyPr/>
          <a:lstStyle/>
          <a:p>
            <a:pPr>
              <a:lnSpc>
                <a:spcPct val="107000"/>
              </a:lnSpc>
              <a:spcAft>
                <a:spcPts val="800"/>
              </a:spcAft>
            </a:pPr>
            <a:r>
              <a:rPr lang="en-GB" dirty="0">
                <a:latin typeface="+mj-lt"/>
                <a:ea typeface="Calibri" panose="020F0502020204030204" pitchFamily="34" charset="0"/>
                <a:cs typeface="Arial" panose="020B0604020202020204" pitchFamily="34" charset="0"/>
              </a:rPr>
              <a:t>To provide information and support for </a:t>
            </a:r>
            <a:r>
              <a:rPr lang="en-GB" dirty="0" smtClean="0">
                <a:latin typeface="+mj-lt"/>
                <a:ea typeface="Calibri" panose="020F0502020204030204" pitchFamily="34" charset="0"/>
                <a:cs typeface="Arial" panose="020B0604020202020204" pitchFamily="34" charset="0"/>
              </a:rPr>
              <a:t>centre staff regarding the delivery requirements associated with the new:</a:t>
            </a:r>
          </a:p>
          <a:p>
            <a:pPr marL="285750" lvl="0" indent="-285750">
              <a:lnSpc>
                <a:spcPct val="107000"/>
              </a:lnSpc>
              <a:spcAft>
                <a:spcPts val="800"/>
              </a:spcAft>
              <a:buFont typeface="Arial" panose="020B0604020202020204" pitchFamily="34" charset="0"/>
              <a:buChar char="•"/>
            </a:pPr>
            <a:r>
              <a:rPr lang="en-GB" dirty="0" smtClean="0">
                <a:latin typeface="+mj-lt"/>
                <a:ea typeface="Calibri" panose="020F0502020204030204" pitchFamily="34" charset="0"/>
                <a:cs typeface="Arial" panose="020B0604020202020204" pitchFamily="34" charset="0"/>
              </a:rPr>
              <a:t>Level 4  </a:t>
            </a:r>
            <a:r>
              <a:rPr lang="en-GB" dirty="0">
                <a:solidFill>
                  <a:srgbClr val="007BB9"/>
                </a:solidFill>
                <a:latin typeface="+mj-lt"/>
                <a:ea typeface="Calibri" panose="020F0502020204030204" pitchFamily="34" charset="0"/>
                <a:cs typeface="Arial" panose="020B0604020202020204" pitchFamily="34" charset="0"/>
              </a:rPr>
              <a:t>Professional Practice in </a:t>
            </a:r>
            <a:r>
              <a:rPr lang="en-GB" dirty="0" smtClean="0">
                <a:solidFill>
                  <a:srgbClr val="007BB9"/>
                </a:solidFill>
                <a:latin typeface="+mj-lt"/>
                <a:ea typeface="Calibri" panose="020F0502020204030204" pitchFamily="34" charset="0"/>
                <a:cs typeface="Arial" panose="020B0604020202020204" pitchFamily="34" charset="0"/>
              </a:rPr>
              <a:t>Children’s Care, Play, Learning and Development</a:t>
            </a:r>
            <a:endParaRPr lang="en-GB" dirty="0">
              <a:solidFill>
                <a:srgbClr val="007BB9"/>
              </a:solidFill>
              <a:latin typeface="+mj-lt"/>
              <a:ea typeface="Calibri" panose="020F0502020204030204" pitchFamily="34" charset="0"/>
              <a:cs typeface="Arial" panose="020B0604020202020204" pitchFamily="34" charset="0"/>
            </a:endParaRPr>
          </a:p>
          <a:p>
            <a:r>
              <a:rPr lang="en-US" dirty="0" smtClean="0">
                <a:latin typeface="+mj-lt"/>
              </a:rPr>
              <a:t>Our </a:t>
            </a:r>
            <a:r>
              <a:rPr lang="en-US" dirty="0">
                <a:latin typeface="+mj-lt"/>
              </a:rPr>
              <a:t>objective for this event is to ensure that providers can </a:t>
            </a:r>
            <a:r>
              <a:rPr lang="en-US" dirty="0" smtClean="0">
                <a:latin typeface="+mj-lt"/>
              </a:rPr>
              <a:t>increase their understanding and awareness of the new qualification(s) and to explore </a:t>
            </a:r>
            <a:r>
              <a:rPr lang="en-US" dirty="0">
                <a:latin typeface="+mj-lt"/>
              </a:rPr>
              <a:t>and discuss: </a:t>
            </a:r>
          </a:p>
          <a:p>
            <a:pPr lvl="2"/>
            <a:r>
              <a:rPr lang="en-US" sz="1600" dirty="0">
                <a:latin typeface="+mj-lt"/>
              </a:rPr>
              <a:t>Our documents and processes relating to the new qualifications, including gaining </a:t>
            </a:r>
            <a:r>
              <a:rPr lang="en-US" sz="1600" dirty="0" err="1">
                <a:latin typeface="+mj-lt"/>
              </a:rPr>
              <a:t>centre</a:t>
            </a:r>
            <a:r>
              <a:rPr lang="en-US" sz="1600" dirty="0">
                <a:latin typeface="+mj-lt"/>
              </a:rPr>
              <a:t> approval</a:t>
            </a:r>
          </a:p>
          <a:p>
            <a:pPr lvl="2"/>
            <a:r>
              <a:rPr lang="en-US" sz="1600" dirty="0">
                <a:latin typeface="+mj-lt"/>
              </a:rPr>
              <a:t>The qualification structures and content</a:t>
            </a:r>
          </a:p>
          <a:p>
            <a:pPr lvl="2"/>
            <a:r>
              <a:rPr lang="en-US" sz="1600" dirty="0">
                <a:latin typeface="+mj-lt"/>
              </a:rPr>
              <a:t>The assessment strategy</a:t>
            </a:r>
          </a:p>
          <a:p>
            <a:pPr lvl="2"/>
            <a:r>
              <a:rPr lang="en-US" sz="1600" dirty="0">
                <a:latin typeface="+mj-lt"/>
              </a:rPr>
              <a:t>Our expectations for internal and external quality </a:t>
            </a:r>
            <a:r>
              <a:rPr lang="en-US" sz="1600" dirty="0" smtClean="0">
                <a:latin typeface="+mj-lt"/>
              </a:rPr>
              <a:t>assurance</a:t>
            </a:r>
            <a:endParaRPr lang="en-US" sz="1600" dirty="0">
              <a:latin typeface="+mj-lt"/>
            </a:endParaRPr>
          </a:p>
          <a:p>
            <a:pPr marL="7937" lvl="2" indent="0">
              <a:buNone/>
            </a:pPr>
            <a:endParaRPr lang="en-US" sz="1600" dirty="0" smtClean="0">
              <a:latin typeface="+mj-lt"/>
            </a:endParaRPr>
          </a:p>
          <a:p>
            <a:pPr lvl="2"/>
            <a:endParaRPr lang="en-US" sz="1600" dirty="0">
              <a:latin typeface="+mj-lt"/>
            </a:endParaRPr>
          </a:p>
          <a:p>
            <a:pPr lvl="4">
              <a:buFont typeface="Wingdings" panose="05000000000000000000" pitchFamily="2" charset="2"/>
              <a:buChar char="Ø"/>
            </a:pPr>
            <a:endParaRPr lang="en-GB" b="1" dirty="0">
              <a:solidFill>
                <a:srgbClr val="FFFFFF"/>
              </a:solidFill>
              <a:latin typeface="+mj-lt"/>
            </a:endParaRPr>
          </a:p>
          <a:p>
            <a:endParaRPr lang="en-US" dirty="0">
              <a:latin typeface="+mj-lt"/>
            </a:endParaRPr>
          </a:p>
        </p:txBody>
      </p:sp>
      <p:pic>
        <p:nvPicPr>
          <p:cNvPr id="5" name="Picture 4"/>
          <p:cNvPicPr>
            <a:picLocks noChangeAspect="1"/>
          </p:cNvPicPr>
          <p:nvPr/>
        </p:nvPicPr>
        <p:blipFill>
          <a:blip r:embed="rId2"/>
          <a:stretch>
            <a:fillRect/>
          </a:stretch>
        </p:blipFill>
        <p:spPr>
          <a:xfrm>
            <a:off x="344571" y="3134269"/>
            <a:ext cx="1233217" cy="1198268"/>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010" y="1094063"/>
            <a:ext cx="1134413" cy="1133377"/>
          </a:xfrm>
          <a:prstGeom prst="rect">
            <a:avLst/>
          </a:prstGeom>
        </p:spPr>
      </p:pic>
    </p:spTree>
    <p:extLst>
      <p:ext uri="{BB962C8B-B14F-4D97-AF65-F5344CB8AC3E}">
        <p14:creationId xmlns:p14="http://schemas.microsoft.com/office/powerpoint/2010/main" val="6354733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dirty="0" smtClean="0">
                <a:ln>
                  <a:noFill/>
                </a:ln>
                <a:solidFill>
                  <a:srgbClr val="0070C0"/>
                </a:solidFill>
                <a:effectLst/>
                <a:uLnTx/>
                <a:uFillTx/>
                <a:latin typeface="Lato"/>
                <a:ea typeface="+mj-ea"/>
                <a:cs typeface="+mj-cs"/>
              </a:rPr>
              <a:t>Level 4 Professional Practice in </a:t>
            </a:r>
            <a:r>
              <a:rPr lang="en-US" sz="1800" b="1" dirty="0" smtClean="0">
                <a:solidFill>
                  <a:srgbClr val="0070C0"/>
                </a:solidFill>
                <a:latin typeface="Lato"/>
              </a:rPr>
              <a:t>Children’s Care, Play, Learning and Development</a:t>
            </a:r>
            <a:r>
              <a:rPr kumimoji="0" lang="en-US" sz="1800" b="1" i="0" u="none" strike="noStrike" kern="1200" cap="none" spc="0" normalizeH="0" baseline="0" noProof="0" dirty="0" smtClean="0">
                <a:ln>
                  <a:noFill/>
                </a:ln>
                <a:solidFill>
                  <a:srgbClr val="0070C0"/>
                </a:solidFill>
                <a:effectLst/>
                <a:uLnTx/>
                <a:uFillTx/>
                <a:latin typeface="Lato"/>
                <a:ea typeface="+mj-ea"/>
                <a:cs typeface="+mj-cs"/>
              </a:rPr>
              <a:t>: assessment requirements</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sp>
        <p:nvSpPr>
          <p:cNvPr id="12" name="Oval 11"/>
          <p:cNvSpPr/>
          <p:nvPr/>
        </p:nvSpPr>
        <p:spPr>
          <a:xfrm>
            <a:off x="377996" y="1149248"/>
            <a:ext cx="2803947" cy="2898316"/>
          </a:xfrm>
          <a:prstGeom prst="ellipse">
            <a:avLst/>
          </a:prstGeom>
          <a:solidFill>
            <a:srgbClr val="FF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NO restriction 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number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of re-submit/ retakes; </a:t>
            </a:r>
            <a:endParaRPr kumimoji="0" lang="en-GB" sz="1800" b="1" i="0" u="none" strike="noStrike" kern="1200" cap="none" spc="0" normalizeH="0" baseline="0" noProof="0" dirty="0" smtClean="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FFFFFF"/>
                </a:solidFill>
                <a:effectLst/>
                <a:uLnTx/>
                <a:uFillTx/>
                <a:latin typeface="Arial" panose="020B0604020202020204"/>
                <a:ea typeface="+mn-ea"/>
                <a:cs typeface="+mn-cs"/>
              </a:rPr>
              <a:t>clear audit </a:t>
            </a:r>
            <a:endPar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trail required (</a:t>
            </a:r>
            <a:r>
              <a:rPr kumimoji="0" lang="en-GB" sz="1800" b="1" i="0" u="none" strike="noStrike" kern="1200" cap="none" spc="0" normalizeH="0" baseline="0" noProof="0" dirty="0" smtClean="0">
                <a:ln>
                  <a:noFill/>
                </a:ln>
                <a:solidFill>
                  <a:srgbClr val="FFFFFF"/>
                </a:solidFill>
                <a:effectLst/>
                <a:uLnTx/>
                <a:uFillTx/>
                <a:latin typeface="Arial" panose="020B0604020202020204"/>
                <a:ea typeface="+mn-ea"/>
                <a:cs typeface="+mn-cs"/>
              </a:rPr>
              <a:t>p13)</a:t>
            </a:r>
            <a:endPar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1" name="Oval 20"/>
          <p:cNvSpPr/>
          <p:nvPr/>
        </p:nvSpPr>
        <p:spPr>
          <a:xfrm>
            <a:off x="4655264" y="1149248"/>
            <a:ext cx="2803947" cy="2898316"/>
          </a:xfrm>
          <a:prstGeom prst="ellipse">
            <a:avLst/>
          </a:prstGeom>
          <a:solidFill>
            <a:schemeClr val="accent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smtClean="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FFFFFF"/>
                </a:solidFill>
                <a:effectLst/>
                <a:uLnTx/>
                <a:uFillTx/>
                <a:latin typeface="Arial" panose="020B0604020202020204"/>
                <a:ea typeface="+mn-ea"/>
                <a:cs typeface="+mn-cs"/>
              </a:rPr>
              <a:t>Clear </a:t>
            </a: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and auditable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process required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determine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‘readiness for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assessment’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2" name="Oval 21"/>
          <p:cNvSpPr/>
          <p:nvPr/>
        </p:nvSpPr>
        <p:spPr>
          <a:xfrm>
            <a:off x="8932532" y="1149248"/>
            <a:ext cx="2803947" cy="2898316"/>
          </a:xfrm>
          <a:prstGeom prst="ellipse">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smtClean="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Declaration Form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must be signed 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part of submission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requirement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3" name="Oval 22"/>
          <p:cNvSpPr/>
          <p:nvPr/>
        </p:nvSpPr>
        <p:spPr>
          <a:xfrm>
            <a:off x="7045168" y="3778205"/>
            <a:ext cx="2803947" cy="2898316"/>
          </a:xfrm>
          <a:prstGeom prst="ellipse">
            <a:avLst/>
          </a:prstGeom>
          <a:solidFill>
            <a:schemeClr val="accent3"/>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FFFFFF"/>
                </a:solidFill>
                <a:effectLst/>
                <a:uLnTx/>
                <a:uFillTx/>
                <a:latin typeface="Arial" panose="020B0604020202020204"/>
                <a:ea typeface="+mn-ea"/>
                <a:cs typeface="+mn-cs"/>
              </a:rPr>
              <a:t>Proof </a:t>
            </a: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of consent </a:t>
            </a:r>
          </a:p>
        </p:txBody>
      </p:sp>
      <p:sp>
        <p:nvSpPr>
          <p:cNvPr id="24" name="Oval 23"/>
          <p:cNvSpPr/>
          <p:nvPr/>
        </p:nvSpPr>
        <p:spPr>
          <a:xfrm>
            <a:off x="2516630" y="3799361"/>
            <a:ext cx="2803947" cy="2898316"/>
          </a:xfrm>
          <a:prstGeom prst="ellipse">
            <a:avLst/>
          </a:prstGeom>
          <a:solidFill>
            <a:schemeClr val="accent5"/>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Unsupervised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uLnTx/>
                <a:uFillTx/>
                <a:latin typeface="Arial" panose="020B0604020202020204"/>
                <a:ea typeface="+mn-ea"/>
                <a:cs typeface="+mn-cs"/>
              </a:rPr>
              <a:t> VARCS process </a:t>
            </a:r>
          </a:p>
        </p:txBody>
      </p:sp>
    </p:spTree>
    <p:extLst>
      <p:ext uri="{BB962C8B-B14F-4D97-AF65-F5344CB8AC3E}">
        <p14:creationId xmlns:p14="http://schemas.microsoft.com/office/powerpoint/2010/main" val="20692031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1549" y="3339138"/>
            <a:ext cx="6096000" cy="1107996"/>
          </a:xfrm>
          <a:prstGeom prst="rect">
            <a:avLst/>
          </a:prstGeom>
          <a:solidFill>
            <a:schemeClr val="accent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srgbClr val="FFFFFF"/>
                </a:solidFill>
                <a:effectLst/>
                <a:uLnTx/>
                <a:uFillTx/>
                <a:latin typeface="Lato"/>
                <a:ea typeface="Times New Roman" panose="02020603050405020304" pitchFamily="18" charset="0"/>
                <a:cs typeface="Calibri" panose="020F0502020204030204" pitchFamily="34" charset="0"/>
              </a:rPr>
              <a:t>Written </a:t>
            </a:r>
            <a:r>
              <a:rPr kumimoji="0" lang="en-GB" sz="1400" b="0" i="0" u="none" strike="noStrike" kern="1200" cap="none" spc="0" normalizeH="0" baseline="0" noProof="0" dirty="0">
                <a:ln>
                  <a:noFill/>
                </a:ln>
                <a:solidFill>
                  <a:srgbClr val="FFFFFF"/>
                </a:solidFill>
                <a:effectLst/>
                <a:uLnTx/>
                <a:uFillTx/>
                <a:latin typeface="Lato"/>
                <a:ea typeface="Times New Roman" panose="02020603050405020304" pitchFamily="18" charset="0"/>
                <a:cs typeface="Calibri" panose="020F0502020204030204" pitchFamily="34" charset="0"/>
              </a:rPr>
              <a:t>responses should be provided as electronic, typed responses. </a:t>
            </a:r>
            <a:r>
              <a:rPr kumimoji="0" lang="en-GB" sz="1400" b="0" i="0" u="none" strike="noStrike" kern="1200" cap="none" spc="0" normalizeH="0" baseline="0" noProof="0" dirty="0" smtClean="0">
                <a:ln>
                  <a:noFill/>
                </a:ln>
                <a:solidFill>
                  <a:srgbClr val="FFFFFF"/>
                </a:solidFill>
                <a:effectLst/>
                <a:uLnTx/>
                <a:uFillTx/>
                <a:latin typeface="Lato"/>
                <a:ea typeface="Times New Roman" panose="02020603050405020304" pitchFamily="18" charset="0"/>
                <a:cs typeface="Calibri" panose="020F0502020204030204" pitchFamily="34" charset="0"/>
              </a:rPr>
              <a:t>Candidates </a:t>
            </a:r>
            <a:r>
              <a:rPr kumimoji="0" lang="en-GB" sz="1400" b="0" i="0" u="none" strike="noStrike" kern="1200" cap="none" spc="0" normalizeH="0" baseline="0" noProof="0" dirty="0">
                <a:ln>
                  <a:noFill/>
                </a:ln>
                <a:solidFill>
                  <a:srgbClr val="FFFFFF"/>
                </a:solidFill>
                <a:effectLst/>
                <a:uLnTx/>
                <a:uFillTx/>
                <a:latin typeface="Lato"/>
                <a:ea typeface="Times New Roman" panose="02020603050405020304" pitchFamily="18" charset="0"/>
                <a:cs typeface="Calibri" panose="020F0502020204030204" pitchFamily="34" charset="0"/>
              </a:rPr>
              <a:t>should ensure </a:t>
            </a:r>
            <a:r>
              <a:rPr kumimoji="0" lang="en-GB" sz="1400" b="0" i="0" u="none" strike="noStrike" kern="1200" cap="none" spc="0" normalizeH="0" baseline="0" noProof="0" dirty="0" smtClean="0">
                <a:ln>
                  <a:noFill/>
                </a:ln>
                <a:solidFill>
                  <a:srgbClr val="FFFFFF"/>
                </a:solidFill>
                <a:effectLst/>
                <a:uLnTx/>
                <a:uFillTx/>
                <a:latin typeface="Lato"/>
                <a:ea typeface="Times New Roman" panose="02020603050405020304" pitchFamily="18" charset="0"/>
                <a:cs typeface="Calibri" panose="020F0502020204030204" pitchFamily="34" charset="0"/>
              </a:rPr>
              <a:t>that </a:t>
            </a:r>
            <a:r>
              <a:rPr kumimoji="0" lang="en-GB" sz="1400" b="0" i="0" u="none" strike="noStrike" kern="1200" cap="none" spc="0" normalizeH="0" baseline="0" noProof="0" dirty="0">
                <a:ln>
                  <a:noFill/>
                </a:ln>
                <a:solidFill>
                  <a:srgbClr val="FFFFFF"/>
                </a:solidFill>
                <a:effectLst/>
                <a:uLnTx/>
                <a:uFillTx/>
                <a:latin typeface="Lato"/>
                <a:ea typeface="Times New Roman" panose="02020603050405020304" pitchFamily="18" charset="0"/>
                <a:cs typeface="Calibri" panose="020F0502020204030204" pitchFamily="34" charset="0"/>
              </a:rPr>
              <a:t>work is presentable, i.e. use a standard font in a readable font size (such as Times New Roman, or equivalent, size 12), use double spacing and include adequate </a:t>
            </a:r>
            <a:r>
              <a:rPr kumimoji="0" lang="en-GB" sz="1400" b="0" i="0" u="none" strike="noStrike" kern="1200" cap="none" spc="0" normalizeH="0" baseline="0" noProof="0" dirty="0" smtClean="0">
                <a:ln>
                  <a:noFill/>
                </a:ln>
                <a:solidFill>
                  <a:srgbClr val="FFFFFF"/>
                </a:solidFill>
                <a:effectLst/>
                <a:uLnTx/>
                <a:uFillTx/>
                <a:latin typeface="Lato"/>
                <a:ea typeface="Times New Roman" panose="02020603050405020304" pitchFamily="18" charset="0"/>
                <a:cs typeface="Calibri" panose="020F0502020204030204" pitchFamily="34" charset="0"/>
              </a:rPr>
              <a:t>margins (Task B)</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4" name="Rectangle 3"/>
          <p:cNvSpPr/>
          <p:nvPr/>
        </p:nvSpPr>
        <p:spPr>
          <a:xfrm>
            <a:off x="5466243" y="4617698"/>
            <a:ext cx="6096000" cy="783869"/>
          </a:xfrm>
          <a:prstGeom prst="rect">
            <a:avLst/>
          </a:prstGeom>
          <a:solidFill>
            <a:schemeClr val="accent5"/>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FFFFFF"/>
                </a:solidFill>
                <a:effectLst/>
                <a:uLnTx/>
                <a:uFillTx/>
                <a:latin typeface="Lato"/>
                <a:ea typeface="Times New Roman" panose="02020603050405020304" pitchFamily="18" charset="0"/>
                <a:cs typeface="Calibri" panose="020F0502020204030204" pitchFamily="34" charset="0"/>
              </a:rPr>
              <a:t>Use of external resources and references – clear guidance on referencing has been provided in the assessment </a:t>
            </a:r>
            <a:r>
              <a:rPr kumimoji="0" lang="en-GB" sz="1400" b="1" i="0" u="none" strike="noStrike" kern="1200" cap="none" spc="0" normalizeH="0" baseline="0" noProof="0" dirty="0" smtClean="0">
                <a:ln>
                  <a:noFill/>
                </a:ln>
                <a:solidFill>
                  <a:srgbClr val="FFFFFF"/>
                </a:solidFill>
                <a:effectLst/>
                <a:uLnTx/>
                <a:uFillTx/>
                <a:latin typeface="Lato"/>
                <a:ea typeface="Times New Roman" panose="02020603050405020304" pitchFamily="18" charset="0"/>
                <a:cs typeface="Calibri" panose="020F0502020204030204" pitchFamily="34" charset="0"/>
              </a:rPr>
              <a:t>pack</a:t>
            </a:r>
          </a:p>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FFFFFF"/>
                </a:solidFill>
                <a:effectLst/>
                <a:uLnTx/>
                <a:uFillTx/>
                <a:latin typeface="Lato"/>
                <a:ea typeface="Times New Roman" panose="02020603050405020304" pitchFamily="18" charset="0"/>
                <a:cs typeface="Calibri" panose="020F0502020204030204" pitchFamily="34" charset="0"/>
              </a:rPr>
              <a:t>  </a:t>
            </a:r>
            <a:endParaRPr kumimoji="0" lang="en-GB" sz="1400" b="1"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181549" y="1092798"/>
            <a:ext cx="6096000" cy="1169551"/>
          </a:xfrm>
          <a:prstGeom prst="rect">
            <a:avLst/>
          </a:prstGeom>
          <a:solidFill>
            <a:schemeClr val="tx1">
              <a:lumMod val="50000"/>
              <a:lumOff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Lato"/>
                <a:ea typeface="+mn-ea"/>
                <a:cs typeface="+mn-cs"/>
              </a:rPr>
              <a:t>The tasks have been developed in a sequence that reflects the expected delivery model </a:t>
            </a:r>
            <a:r>
              <a:rPr kumimoji="0" lang="en-US" sz="1400" b="1" i="0" u="none" strike="noStrike" kern="1200" cap="none" spc="0" normalizeH="0" baseline="0" noProof="0" dirty="0" smtClean="0">
                <a:ln>
                  <a:noFill/>
                </a:ln>
                <a:solidFill>
                  <a:srgbClr val="FFFFFF"/>
                </a:solidFill>
                <a:effectLst/>
                <a:uLnTx/>
                <a:uFillTx/>
                <a:latin typeface="Lato"/>
                <a:ea typeface="+mn-ea"/>
                <a:cs typeface="+mn-cs"/>
              </a:rPr>
              <a:t>of the </a:t>
            </a:r>
            <a:r>
              <a:rPr kumimoji="0" lang="en-US" sz="1400" b="1" i="0" u="none" strike="noStrike" kern="1200" cap="none" spc="0" normalizeH="0" baseline="0" noProof="0" dirty="0">
                <a:ln>
                  <a:noFill/>
                </a:ln>
                <a:solidFill>
                  <a:srgbClr val="FFFFFF"/>
                </a:solidFill>
                <a:effectLst/>
                <a:uLnTx/>
                <a:uFillTx/>
                <a:latin typeface="Lato"/>
                <a:ea typeface="+mn-ea"/>
                <a:cs typeface="+mn-cs"/>
              </a:rPr>
              <a:t>content for this qualification. It is therefore recommended that tasks are completed </a:t>
            </a:r>
            <a:r>
              <a:rPr kumimoji="0" lang="en-US" sz="1400" b="1" i="0" u="none" strike="noStrike" kern="1200" cap="none" spc="0" normalizeH="0" baseline="0" noProof="0" dirty="0" smtClean="0">
                <a:ln>
                  <a:noFill/>
                </a:ln>
                <a:solidFill>
                  <a:srgbClr val="FFFFFF"/>
                </a:solidFill>
                <a:effectLst/>
                <a:uLnTx/>
                <a:uFillTx/>
                <a:latin typeface="Lato"/>
                <a:ea typeface="+mn-ea"/>
                <a:cs typeface="+mn-cs"/>
              </a:rPr>
              <a:t>in sequence</a:t>
            </a:r>
            <a:r>
              <a:rPr kumimoji="0" lang="en-US" sz="1400" b="1" i="0" u="none" strike="noStrike" kern="1200" cap="none" spc="0" normalizeH="0" baseline="0" noProof="0" dirty="0">
                <a:ln>
                  <a:noFill/>
                </a:ln>
                <a:solidFill>
                  <a:srgbClr val="FFFFFF"/>
                </a:solidFill>
                <a:effectLst/>
                <a:uLnTx/>
                <a:uFillTx/>
                <a:latin typeface="Lato"/>
                <a:ea typeface="+mn-ea"/>
                <a:cs typeface="+mn-cs"/>
              </a:rPr>
              <a:t>. Note, evidence for the portfolio may come from any part of the </a:t>
            </a:r>
            <a:r>
              <a:rPr kumimoji="0" lang="en-US" sz="1400" b="1" i="0" u="none" strike="noStrike" kern="1200" cap="none" spc="0" normalizeH="0" baseline="0" noProof="0" dirty="0" smtClean="0">
                <a:ln>
                  <a:noFill/>
                </a:ln>
                <a:solidFill>
                  <a:srgbClr val="FFFFFF"/>
                </a:solidFill>
                <a:effectLst/>
                <a:uLnTx/>
                <a:uFillTx/>
                <a:latin typeface="Lato"/>
                <a:ea typeface="+mn-ea"/>
                <a:cs typeface="+mn-cs"/>
              </a:rPr>
              <a:t>assessment </a:t>
            </a:r>
            <a:r>
              <a:rPr kumimoji="0" lang="en-GB" sz="1400" b="1" i="0" u="none" strike="noStrike" kern="1200" cap="none" spc="0" normalizeH="0" baseline="0" noProof="0" dirty="0" smtClean="0">
                <a:ln>
                  <a:noFill/>
                </a:ln>
                <a:solidFill>
                  <a:srgbClr val="FFFFFF"/>
                </a:solidFill>
                <a:effectLst/>
                <a:uLnTx/>
                <a:uFillTx/>
                <a:latin typeface="Lato"/>
                <a:ea typeface="+mn-ea"/>
                <a:cs typeface="+mn-cs"/>
              </a:rPr>
              <a:t>period</a:t>
            </a:r>
            <a:r>
              <a:rPr kumimoji="0" lang="en-GB" sz="1400" b="1" i="0" u="none" strike="noStrike" kern="1200" cap="none" spc="0" normalizeH="0" baseline="0" noProof="0" dirty="0">
                <a:ln>
                  <a:noFill/>
                </a:ln>
                <a:solidFill>
                  <a:srgbClr val="FFFFFF"/>
                </a:solidFill>
                <a:effectLst/>
                <a:uLnTx/>
                <a:uFillTx/>
                <a:latin typeface="Lato"/>
                <a:ea typeface="+mn-ea"/>
                <a:cs typeface="+mn-cs"/>
              </a:rPr>
              <a:t>.</a:t>
            </a:r>
          </a:p>
        </p:txBody>
      </p:sp>
      <p:sp>
        <p:nvSpPr>
          <p:cNvPr id="6" name="Rectangle 5"/>
          <p:cNvSpPr/>
          <p:nvPr/>
        </p:nvSpPr>
        <p:spPr>
          <a:xfrm>
            <a:off x="5466243" y="2262349"/>
            <a:ext cx="6096000" cy="954107"/>
          </a:xfrm>
          <a:prstGeom prst="rect">
            <a:avLst/>
          </a:prstGeom>
          <a:solidFill>
            <a:schemeClr val="accent3"/>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C841">
                    <a:lumMod val="50000"/>
                  </a:srgbClr>
                </a:solidFill>
                <a:effectLst/>
                <a:uLnTx/>
                <a:uFillTx/>
                <a:latin typeface="Lato"/>
                <a:ea typeface="+mn-ea"/>
                <a:cs typeface="+mn-cs"/>
              </a:rPr>
              <a:t>Release of the assessment to the candidate confirms that the internal assessor </a:t>
            </a:r>
            <a:r>
              <a:rPr kumimoji="0" lang="en-US" sz="1400" b="1" i="0" u="none" strike="noStrike" kern="1200" cap="none" spc="0" normalizeH="0" baseline="0" noProof="0" dirty="0" smtClean="0">
                <a:ln>
                  <a:noFill/>
                </a:ln>
                <a:solidFill>
                  <a:srgbClr val="FFC841">
                    <a:lumMod val="50000"/>
                  </a:srgbClr>
                </a:solidFill>
                <a:effectLst/>
                <a:uLnTx/>
                <a:uFillTx/>
                <a:latin typeface="Lato"/>
                <a:ea typeface="+mn-ea"/>
                <a:cs typeface="+mn-cs"/>
              </a:rPr>
              <a:t>has confidence </a:t>
            </a:r>
            <a:r>
              <a:rPr kumimoji="0" lang="en-US" sz="1400" b="1" i="0" u="none" strike="noStrike" kern="1200" cap="none" spc="0" normalizeH="0" baseline="0" noProof="0" dirty="0">
                <a:ln>
                  <a:noFill/>
                </a:ln>
                <a:solidFill>
                  <a:srgbClr val="FFC841">
                    <a:lumMod val="50000"/>
                  </a:srgbClr>
                </a:solidFill>
                <a:effectLst/>
                <a:uLnTx/>
                <a:uFillTx/>
                <a:latin typeface="Lato"/>
                <a:ea typeface="+mn-ea"/>
                <a:cs typeface="+mn-cs"/>
              </a:rPr>
              <a:t>that the candidate has undergone sufficient teaching and learning to </a:t>
            </a:r>
            <a:r>
              <a:rPr kumimoji="0" lang="en-US" sz="1400" b="1" i="0" u="none" strike="noStrike" kern="1200" cap="none" spc="0" normalizeH="0" baseline="0" noProof="0" dirty="0" smtClean="0">
                <a:ln>
                  <a:noFill/>
                </a:ln>
                <a:solidFill>
                  <a:srgbClr val="FFC841">
                    <a:lumMod val="50000"/>
                  </a:srgbClr>
                </a:solidFill>
                <a:effectLst/>
                <a:uLnTx/>
                <a:uFillTx/>
                <a:latin typeface="Lato"/>
                <a:ea typeface="+mn-ea"/>
                <a:cs typeface="+mn-cs"/>
              </a:rPr>
              <a:t>have developed </a:t>
            </a:r>
            <a:r>
              <a:rPr kumimoji="0" lang="en-US" sz="1400" b="1" i="0" u="none" strike="noStrike" kern="1200" cap="none" spc="0" normalizeH="0" baseline="0" noProof="0" dirty="0">
                <a:ln>
                  <a:noFill/>
                </a:ln>
                <a:solidFill>
                  <a:srgbClr val="FFC841">
                    <a:lumMod val="50000"/>
                  </a:srgbClr>
                </a:solidFill>
                <a:effectLst/>
                <a:uLnTx/>
                <a:uFillTx/>
                <a:latin typeface="Lato"/>
                <a:ea typeface="+mn-ea"/>
                <a:cs typeface="+mn-cs"/>
              </a:rPr>
              <a:t>a depth of understanding that will allow them to respond to the tasks</a:t>
            </a:r>
            <a:r>
              <a:rPr kumimoji="0" lang="en-US" sz="1400" b="1" i="0" u="none" strike="noStrike" kern="1200" cap="none" spc="0" normalizeH="0" baseline="0" noProof="0" dirty="0" smtClean="0">
                <a:ln>
                  <a:noFill/>
                </a:ln>
                <a:solidFill>
                  <a:srgbClr val="FFC841">
                    <a:lumMod val="50000"/>
                  </a:srgbClr>
                </a:solidFill>
                <a:effectLst/>
                <a:uLnTx/>
                <a:uFillTx/>
                <a:latin typeface="Lato"/>
                <a:ea typeface="+mn-ea"/>
                <a:cs typeface="+mn-cs"/>
              </a:rPr>
              <a:t>.  SUMMATIVE Assessment</a:t>
            </a:r>
            <a:endParaRPr kumimoji="0" lang="en-GB" sz="1400" b="1" i="0" u="none" strike="noStrike" kern="1200" cap="none" spc="0" normalizeH="0" baseline="0" noProof="0" dirty="0">
              <a:ln>
                <a:noFill/>
              </a:ln>
              <a:solidFill>
                <a:srgbClr val="FFC841">
                  <a:lumMod val="50000"/>
                </a:srgbClr>
              </a:solidFill>
              <a:effectLst/>
              <a:uLnTx/>
              <a:uFillTx/>
              <a:latin typeface="Lato"/>
              <a:ea typeface="+mn-ea"/>
              <a:cs typeface="+mn-cs"/>
            </a:endParaRPr>
          </a:p>
        </p:txBody>
      </p:sp>
      <p:sp>
        <p:nvSpPr>
          <p:cNvPr id="7" name="Rectangle 6"/>
          <p:cNvSpPr/>
          <p:nvPr/>
        </p:nvSpPr>
        <p:spPr>
          <a:xfrm>
            <a:off x="181549" y="5521105"/>
            <a:ext cx="6096000" cy="1169551"/>
          </a:xfrm>
          <a:prstGeom prst="rect">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UI"/>
                <a:ea typeface="+mn-ea"/>
                <a:cs typeface="+mn-cs"/>
              </a:rPr>
              <a:t>Evidence must have a header on each page containing the name and </a:t>
            </a:r>
            <a:r>
              <a:rPr kumimoji="0" lang="en-US" sz="1400" b="0" i="0" u="none" strike="noStrike" kern="1200" cap="none" spc="0" normalizeH="0" baseline="0" noProof="0" dirty="0" smtClean="0">
                <a:ln>
                  <a:noFill/>
                </a:ln>
                <a:solidFill>
                  <a:srgbClr val="FFFFFF"/>
                </a:solidFill>
                <a:effectLst/>
                <a:uLnTx/>
                <a:uFillTx/>
                <a:latin typeface="SegoeUI"/>
                <a:ea typeface="+mn-ea"/>
                <a:cs typeface="+mn-cs"/>
              </a:rPr>
              <a:t>e-signature of </a:t>
            </a:r>
            <a:r>
              <a:rPr kumimoji="0" lang="en-US" sz="1400" b="0" i="0" u="none" strike="noStrike" kern="1200" cap="none" spc="0" normalizeH="0" baseline="0" noProof="0" dirty="0">
                <a:ln>
                  <a:noFill/>
                </a:ln>
                <a:solidFill>
                  <a:srgbClr val="FFFFFF"/>
                </a:solidFill>
                <a:effectLst/>
                <a:uLnTx/>
                <a:uFillTx/>
                <a:latin typeface="SegoeUI"/>
                <a:ea typeface="+mn-ea"/>
                <a:cs typeface="+mn-cs"/>
              </a:rPr>
              <a:t>the candidate together with the date the evidence was produced.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rgbClr val="FFFFFF"/>
                </a:solidFill>
                <a:effectLst/>
                <a:uLnTx/>
                <a:uFillTx/>
                <a:latin typeface="SegoeUI"/>
                <a:ea typeface="+mn-ea"/>
                <a:cs typeface="+mn-cs"/>
              </a:rPr>
              <a:t>Each </a:t>
            </a:r>
            <a:r>
              <a:rPr kumimoji="0" lang="en-US" sz="1400" b="0" i="0" u="none" strike="noStrike" kern="1200" cap="none" spc="0" normalizeH="0" baseline="0" noProof="0" dirty="0">
                <a:ln>
                  <a:noFill/>
                </a:ln>
                <a:solidFill>
                  <a:srgbClr val="FFFFFF"/>
                </a:solidFill>
                <a:effectLst/>
                <a:uLnTx/>
                <a:uFillTx/>
                <a:latin typeface="SegoeUI"/>
                <a:ea typeface="+mn-ea"/>
                <a:cs typeface="+mn-cs"/>
              </a:rPr>
              <a:t>piece of evidence must be referenced to the task it is being submitted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UI"/>
                <a:ea typeface="+mn-ea"/>
                <a:cs typeface="+mn-cs"/>
              </a:rPr>
              <a:t>against either on an evidence reference form or within the header.</a:t>
            </a: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lvl="0">
              <a:lnSpc>
                <a:spcPct val="100000"/>
              </a:lnSpc>
              <a:defRPr/>
            </a:pPr>
            <a:r>
              <a:rPr lang="en-US" sz="1800" b="1" dirty="0">
                <a:solidFill>
                  <a:srgbClr val="0070C0"/>
                </a:solidFill>
                <a:latin typeface="Lato"/>
                <a:ea typeface="+mn-ea"/>
                <a:cs typeface="+mn-cs"/>
              </a:rPr>
              <a:t>Level 4 Professional Practice in Children’s Care, Play, Learning and Development </a:t>
            </a:r>
            <a:r>
              <a:rPr kumimoji="0" lang="en-US" sz="1800" b="1" i="0" u="none" strike="noStrike" kern="1200" cap="none" spc="0" normalizeH="0" baseline="0" noProof="0" dirty="0" smtClean="0">
                <a:ln>
                  <a:noFill/>
                </a:ln>
                <a:solidFill>
                  <a:srgbClr val="0070C0"/>
                </a:solidFill>
                <a:effectLst/>
                <a:uLnTx/>
                <a:uFillTx/>
                <a:latin typeface="Lato"/>
                <a:ea typeface="+mj-ea"/>
                <a:cs typeface="+mj-cs"/>
              </a:rPr>
              <a:t>: assessment requirements</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spTree>
    <p:extLst>
      <p:ext uri="{BB962C8B-B14F-4D97-AF65-F5344CB8AC3E}">
        <p14:creationId xmlns:p14="http://schemas.microsoft.com/office/powerpoint/2010/main" val="39874683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5200556" y="1010111"/>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300565" y="890852"/>
            <a:ext cx="5985563" cy="4524315"/>
          </a:xfrm>
          <a:prstGeom prst="rect">
            <a:avLst/>
          </a:prstGeom>
          <a:solidFill>
            <a:srgbClr val="0077C8"/>
          </a:solidFill>
          <a:ln>
            <a:solidFill>
              <a:srgbClr val="0070C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FFFFFF"/>
                </a:solidFill>
                <a:effectLst/>
                <a:uLnTx/>
                <a:uFillTx/>
                <a:latin typeface="Lato"/>
                <a:ea typeface="+mn-ea"/>
                <a:cs typeface="+mn-cs"/>
              </a:rPr>
              <a:t>Portfolio: </a:t>
            </a:r>
            <a:endParaRPr kumimoji="0" lang="en-US" sz="1800" b="1" i="0" u="none" strike="noStrike" kern="1200" cap="none" spc="0" normalizeH="0" baseline="0" noProof="0" dirty="0">
              <a:ln>
                <a:noFill/>
              </a:ln>
              <a:solidFill>
                <a:srgbClr val="FFFFFF"/>
              </a:solidFill>
              <a:effectLst/>
              <a:uLnTx/>
              <a:uFillTx/>
              <a:latin typeface="Lato"/>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Lato"/>
                <a:ea typeface="+mn-ea"/>
                <a:cs typeface="+mn-cs"/>
              </a:rPr>
              <a:t>To evidence Learning outcomes not fully evidenced via the other assessment tasks.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Calibri" panose="020F0502020204030204" pitchFamily="34" charset="0"/>
                <a:cs typeface="Arial" panose="020B0604020202020204" pitchFamily="34" charset="0"/>
              </a:rPr>
              <a:t>Evidence determined </a:t>
            </a:r>
            <a:r>
              <a:rPr kumimoji="0" lang="en-GB" sz="1800" b="0" i="0" u="none" strike="noStrike" kern="1200" cap="none" spc="0" normalizeH="0" baseline="0" noProof="0" dirty="0">
                <a:ln>
                  <a:noFill/>
                </a:ln>
                <a:solidFill>
                  <a:srgbClr val="FFFFFF"/>
                </a:solidFill>
                <a:effectLst/>
                <a:uLnTx/>
                <a:uFillTx/>
                <a:latin typeface="Lato"/>
                <a:ea typeface="Calibri" panose="020F0502020204030204" pitchFamily="34" charset="0"/>
                <a:cs typeface="Arial" panose="020B0604020202020204" pitchFamily="34" charset="0"/>
              </a:rPr>
              <a:t>through review of the project plan following completion of Task D(</a:t>
            </a:r>
            <a:r>
              <a:rPr kumimoji="0" lang="en-GB" sz="1800" b="0" i="0" u="none" strike="noStrike" kern="1200" cap="none" spc="0" normalizeH="0" baseline="0" noProof="0" dirty="0" err="1">
                <a:ln>
                  <a:noFill/>
                </a:ln>
                <a:solidFill>
                  <a:srgbClr val="FFFFFF"/>
                </a:solidFill>
                <a:effectLst/>
                <a:uLnTx/>
                <a:uFillTx/>
                <a:latin typeface="Lato"/>
                <a:ea typeface="Calibri" panose="020F0502020204030204" pitchFamily="34" charset="0"/>
                <a:cs typeface="Arial" panose="020B0604020202020204" pitchFamily="34" charset="0"/>
              </a:rPr>
              <a:t>i</a:t>
            </a:r>
            <a:r>
              <a:rPr kumimoji="0" lang="en-GB" sz="1800" b="0" i="0" u="none" strike="noStrike" kern="1200" cap="none" spc="0" normalizeH="0" baseline="0" noProof="0" dirty="0">
                <a:ln>
                  <a:noFill/>
                </a:ln>
                <a:solidFill>
                  <a:srgbClr val="FFFFFF"/>
                </a:solidFill>
                <a:effectLst/>
                <a:uLnTx/>
                <a:uFillTx/>
                <a:latin typeface="Lato"/>
                <a:ea typeface="Calibri" panose="020F0502020204030204" pitchFamily="34" charset="0"/>
                <a:cs typeface="Arial" panose="020B0604020202020204" pitchFamily="34" charset="0"/>
              </a:rPr>
              <a:t>)</a:t>
            </a:r>
            <a:endParaRPr kumimoji="0" lang="en-GB" sz="1800" b="0" i="0" u="none" strike="noStrike" kern="1200" cap="none" spc="0" normalizeH="0" baseline="0" noProof="0" dirty="0">
              <a:ln>
                <a:noFill/>
              </a:ln>
              <a:solidFill>
                <a:srgbClr val="FFFFFF"/>
              </a:solidFill>
              <a:effectLst/>
              <a:uLnTx/>
              <a:uFillTx/>
              <a:latin typeface="Lato"/>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Mix of evidence types can be used, identified by the IA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Evidence collected towards the end of programme likely to be most holistic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Lato"/>
                <a:ea typeface="+mn-ea"/>
                <a:cs typeface="+mn-cs"/>
              </a:rPr>
              <a:t>Showcase, not transactional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Most effective evidence (Appendix 2 - Grading descriptors)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Demonstrates ‘best’ performance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Avoid duplication with tasks/same criteria; is proportionate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Any scanned evidence is clear and trackable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smtClean="0">
                <a:ln>
                  <a:noFill/>
                </a:ln>
                <a:solidFill>
                  <a:srgbClr val="FFFFFF"/>
                </a:solidFill>
                <a:effectLst/>
                <a:uLnTx/>
                <a:uFillTx/>
                <a:latin typeface="Lato"/>
                <a:ea typeface="+mn-ea"/>
                <a:cs typeface="+mn-cs"/>
              </a:rPr>
              <a:t>Authenticity </a:t>
            </a:r>
            <a:r>
              <a:rPr kumimoji="0" lang="en-GB" sz="1800" b="0" i="0" u="none" strike="noStrike" kern="1200" cap="none" spc="0" normalizeH="0" baseline="0" noProof="0" dirty="0">
                <a:ln>
                  <a:noFill/>
                </a:ln>
                <a:solidFill>
                  <a:srgbClr val="FFFFFF"/>
                </a:solidFill>
                <a:effectLst/>
                <a:uLnTx/>
                <a:uFillTx/>
                <a:latin typeface="Lato"/>
                <a:ea typeface="+mn-ea"/>
                <a:cs typeface="+mn-cs"/>
              </a:rPr>
              <a:t>established; confidentiality </a:t>
            </a:r>
            <a:r>
              <a:rPr kumimoji="0" lang="en-GB" sz="1800" b="0" i="0" u="none" strike="noStrike" kern="1200" cap="none" spc="0" normalizeH="0" baseline="0" noProof="0" dirty="0" smtClean="0">
                <a:ln>
                  <a:noFill/>
                </a:ln>
                <a:solidFill>
                  <a:srgbClr val="FFFFFF"/>
                </a:solidFill>
                <a:effectLst/>
                <a:uLnTx/>
                <a:uFillTx/>
                <a:latin typeface="Lato"/>
                <a:ea typeface="+mn-ea"/>
                <a:cs typeface="+mn-cs"/>
              </a:rPr>
              <a:t>maintained</a:t>
            </a:r>
            <a:endParaRPr kumimoji="0" lang="en-GB" sz="1800" b="0" i="0" u="none" strike="noStrike" kern="1200" cap="none" spc="0" normalizeH="0" baseline="0" noProof="0" dirty="0">
              <a:ln>
                <a:noFill/>
              </a:ln>
              <a:solidFill>
                <a:srgbClr val="FFFFFF"/>
              </a:solidFill>
              <a:effectLst/>
              <a:uLnTx/>
              <a:uFillTx/>
              <a:latin typeface="Lato"/>
              <a:ea typeface="+mn-ea"/>
              <a:cs typeface="+mn-cs"/>
            </a:endParaRPr>
          </a:p>
        </p:txBody>
      </p:sp>
      <p:pic>
        <p:nvPicPr>
          <p:cNvPr id="5" name="Picture 4"/>
          <p:cNvPicPr>
            <a:picLocks noChangeAspect="1"/>
          </p:cNvPicPr>
          <p:nvPr/>
        </p:nvPicPr>
        <p:blipFill>
          <a:blip r:embed="rId7"/>
          <a:stretch>
            <a:fillRect/>
          </a:stretch>
        </p:blipFill>
        <p:spPr>
          <a:xfrm>
            <a:off x="122570" y="5590457"/>
            <a:ext cx="1118663" cy="1088265"/>
          </a:xfrm>
          <a:prstGeom prst="rect">
            <a:avLst/>
          </a:prstGeom>
        </p:spPr>
      </p:pic>
      <p:sp>
        <p:nvSpPr>
          <p:cNvPr id="6" name="Rectangle 5"/>
          <p:cNvSpPr/>
          <p:nvPr/>
        </p:nvSpPr>
        <p:spPr>
          <a:xfrm>
            <a:off x="1241233" y="5548459"/>
            <a:ext cx="6114911"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140000"/>
                </a:solidFill>
                <a:effectLst/>
                <a:uLnTx/>
                <a:uFillTx/>
                <a:latin typeface="Lato"/>
                <a:ea typeface="+mn-ea"/>
                <a:cs typeface="+mn-cs"/>
              </a:rPr>
              <a:t>1. Which pieces holistically (most efficiently) give evidence that together cover </a:t>
            </a:r>
            <a:r>
              <a:rPr kumimoji="0" lang="en-US" sz="1800" b="0" i="1" u="none" strike="noStrike" kern="1200" cap="none" spc="0" normalizeH="0" baseline="0" noProof="0" dirty="0" smtClean="0">
                <a:ln>
                  <a:noFill/>
                </a:ln>
                <a:solidFill>
                  <a:srgbClr val="140000"/>
                </a:solidFill>
                <a:effectLst/>
                <a:uLnTx/>
                <a:uFillTx/>
                <a:latin typeface="Lato"/>
                <a:ea typeface="+mn-ea"/>
                <a:cs typeface="+mn-cs"/>
              </a:rPr>
              <a:t>all </a:t>
            </a:r>
            <a:r>
              <a:rPr kumimoji="0" lang="en-GB" sz="1800" b="0" i="1" u="none" strike="noStrike" kern="1200" cap="none" spc="0" normalizeH="0" baseline="0" noProof="0" dirty="0" smtClean="0">
                <a:ln>
                  <a:noFill/>
                </a:ln>
                <a:solidFill>
                  <a:srgbClr val="140000"/>
                </a:solidFill>
                <a:effectLst/>
                <a:uLnTx/>
                <a:uFillTx/>
                <a:latin typeface="Lato"/>
                <a:ea typeface="+mn-ea"/>
                <a:cs typeface="+mn-cs"/>
              </a:rPr>
              <a:t>of </a:t>
            </a:r>
            <a:r>
              <a:rPr kumimoji="0" lang="en-GB" sz="1800" b="0" i="1" u="none" strike="noStrike" kern="1200" cap="none" spc="0" normalizeH="0" baseline="0" noProof="0" dirty="0">
                <a:ln>
                  <a:noFill/>
                </a:ln>
                <a:solidFill>
                  <a:srgbClr val="140000"/>
                </a:solidFill>
                <a:effectLst/>
                <a:uLnTx/>
                <a:uFillTx/>
                <a:latin typeface="Lato"/>
                <a:ea typeface="+mn-ea"/>
                <a:cs typeface="+mn-cs"/>
              </a:rPr>
              <a:t>the relevant outcomes?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140000"/>
                </a:solidFill>
                <a:effectLst/>
                <a:uLnTx/>
                <a:uFillTx/>
                <a:latin typeface="Lato"/>
                <a:ea typeface="+mn-ea"/>
                <a:cs typeface="+mn-cs"/>
              </a:rPr>
              <a:t>2. Is this the </a:t>
            </a:r>
            <a:r>
              <a:rPr kumimoji="0" lang="en-US" sz="1800" b="1" i="1" u="none" strike="noStrike" kern="1200" cap="none" spc="0" normalizeH="0" baseline="0" noProof="0" dirty="0">
                <a:ln>
                  <a:noFill/>
                </a:ln>
                <a:solidFill>
                  <a:srgbClr val="140000"/>
                </a:solidFill>
                <a:effectLst/>
                <a:uLnTx/>
                <a:uFillTx/>
                <a:latin typeface="Lato"/>
                <a:ea typeface="+mn-ea"/>
                <a:cs typeface="+mn-cs"/>
              </a:rPr>
              <a:t>best </a:t>
            </a:r>
            <a:r>
              <a:rPr kumimoji="0" lang="en-US" sz="1800" b="0" i="1" u="none" strike="noStrike" kern="1200" cap="none" spc="0" normalizeH="0" baseline="0" noProof="0" dirty="0">
                <a:ln>
                  <a:noFill/>
                </a:ln>
                <a:solidFill>
                  <a:srgbClr val="140000"/>
                </a:solidFill>
                <a:effectLst/>
                <a:uLnTx/>
                <a:uFillTx/>
                <a:latin typeface="Lato"/>
                <a:ea typeface="+mn-ea"/>
                <a:cs typeface="+mn-cs"/>
              </a:rPr>
              <a:t>evidence I have, showing that I have met the learning outcomes?</a:t>
            </a:r>
            <a:endParaRPr kumimoji="0" lang="en-GB" sz="1800" b="0" i="0" u="none" strike="noStrike" kern="1200" cap="none" spc="0" normalizeH="0" baseline="0" noProof="0" dirty="0">
              <a:ln>
                <a:noFill/>
              </a:ln>
              <a:solidFill>
                <a:srgbClr val="140000"/>
              </a:solidFill>
              <a:effectLst/>
              <a:uLnTx/>
              <a:uFillTx/>
              <a:latin typeface="Lato"/>
              <a:ea typeface="+mn-ea"/>
              <a:cs typeface="+mn-cs"/>
            </a:endParaRPr>
          </a:p>
        </p:txBody>
      </p:sp>
      <p:sp>
        <p:nvSpPr>
          <p:cNvPr id="7"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lvl="0">
              <a:lnSpc>
                <a:spcPct val="100000"/>
              </a:lnSpc>
              <a:defRPr/>
            </a:pPr>
            <a:r>
              <a:rPr lang="en-US" sz="1800" b="1" dirty="0">
                <a:solidFill>
                  <a:srgbClr val="0070C0"/>
                </a:solidFill>
                <a:latin typeface="Lato"/>
                <a:ea typeface="+mn-ea"/>
                <a:cs typeface="+mn-cs"/>
              </a:rPr>
              <a:t>Level 4 Professional Practice in Children’s Care, Play, Learning and </a:t>
            </a:r>
            <a:r>
              <a:rPr lang="en-US" sz="1800" b="1" dirty="0" smtClean="0">
                <a:solidFill>
                  <a:srgbClr val="0070C0"/>
                </a:solidFill>
                <a:latin typeface="Lato"/>
                <a:ea typeface="+mn-ea"/>
                <a:cs typeface="+mn-cs"/>
              </a:rPr>
              <a:t>Development</a:t>
            </a:r>
            <a:r>
              <a:rPr kumimoji="0" lang="en-US" sz="1800" b="1" i="0" u="none" strike="noStrike" kern="1200" cap="none" spc="0" normalizeH="0" baseline="0" noProof="0" dirty="0" smtClean="0">
                <a:ln>
                  <a:noFill/>
                </a:ln>
                <a:solidFill>
                  <a:srgbClr val="0070C0"/>
                </a:solidFill>
                <a:effectLst/>
                <a:uLnTx/>
                <a:uFillTx/>
                <a:latin typeface="Lato"/>
                <a:ea typeface="+mj-ea"/>
                <a:cs typeface="+mj-cs"/>
              </a:rPr>
              <a:t>: PORTFOLIO</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spTree>
    <p:extLst>
      <p:ext uri="{BB962C8B-B14F-4D97-AF65-F5344CB8AC3E}">
        <p14:creationId xmlns:p14="http://schemas.microsoft.com/office/powerpoint/2010/main" val="25868089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4582" y="29086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lvl="0">
              <a:lnSpc>
                <a:spcPct val="100000"/>
              </a:lnSpc>
              <a:defRPr/>
            </a:pPr>
            <a:r>
              <a:rPr lang="en-US" sz="1800" b="1" dirty="0">
                <a:solidFill>
                  <a:srgbClr val="0070C0"/>
                </a:solidFill>
                <a:latin typeface="Lato"/>
                <a:ea typeface="+mn-ea"/>
                <a:cs typeface="+mn-cs"/>
              </a:rPr>
              <a:t>Level 4 Professional Practice in Children’s Care, Play, Learning and </a:t>
            </a:r>
            <a:r>
              <a:rPr lang="en-US" sz="1800" b="1" dirty="0" smtClean="0">
                <a:solidFill>
                  <a:srgbClr val="0070C0"/>
                </a:solidFill>
                <a:latin typeface="Lato"/>
                <a:ea typeface="+mn-ea"/>
                <a:cs typeface="+mn-cs"/>
              </a:rPr>
              <a:t>Development</a:t>
            </a:r>
            <a:r>
              <a:rPr kumimoji="0" lang="en-US" sz="1800" b="1" i="0" u="none" strike="noStrike" kern="1200" cap="none" spc="0" normalizeH="0" baseline="0" noProof="0" dirty="0" smtClean="0">
                <a:ln>
                  <a:noFill/>
                </a:ln>
                <a:solidFill>
                  <a:srgbClr val="0070C0"/>
                </a:solidFill>
                <a:effectLst/>
                <a:uLnTx/>
                <a:uFillTx/>
                <a:latin typeface="Lato"/>
                <a:ea typeface="+mj-ea"/>
                <a:cs typeface="+mj-cs"/>
              </a:rPr>
              <a:t>: </a:t>
            </a:r>
          </a:p>
          <a:p>
            <a:pPr lvl="0">
              <a:lnSpc>
                <a:spcPct val="100000"/>
              </a:lnSpc>
              <a:defRPr/>
            </a:pPr>
            <a:r>
              <a:rPr kumimoji="0" lang="en-US" sz="1800" b="1" i="0" u="none" strike="noStrike" kern="1200" cap="none" spc="0" normalizeH="0" baseline="0" noProof="0" dirty="0" smtClean="0">
                <a:ln>
                  <a:noFill/>
                </a:ln>
                <a:solidFill>
                  <a:srgbClr val="0070C0"/>
                </a:solidFill>
                <a:effectLst/>
                <a:uLnTx/>
                <a:uFillTx/>
                <a:latin typeface="Lato"/>
                <a:ea typeface="+mj-ea"/>
                <a:cs typeface="+mj-cs"/>
              </a:rPr>
              <a:t>Reflective Log and accounts</a:t>
            </a:r>
            <a:endParaRPr kumimoji="0" lang="en-US" sz="1400" b="0" i="0" u="none" strike="noStrike" kern="1200" cap="none" spc="0" normalizeH="0" baseline="0" noProof="0" dirty="0">
              <a:ln>
                <a:noFill/>
              </a:ln>
              <a:solidFill>
                <a:srgbClr val="007BB9"/>
              </a:solidFill>
              <a:effectLst/>
              <a:uLnTx/>
              <a:uFillTx/>
              <a:latin typeface="Arial" panose="020B0604020202020204"/>
              <a:ea typeface="+mj-ea"/>
              <a:cs typeface="+mj-cs"/>
            </a:endParaRPr>
          </a:p>
        </p:txBody>
      </p:sp>
      <p:graphicFrame>
        <p:nvGraphicFramePr>
          <p:cNvPr id="3" name="Diagram 2"/>
          <p:cNvGraphicFramePr/>
          <p:nvPr>
            <p:extLst/>
          </p:nvPr>
        </p:nvGraphicFramePr>
        <p:xfrm>
          <a:off x="5841241" y="766025"/>
          <a:ext cx="5970405" cy="46840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321172" y="1032001"/>
            <a:ext cx="5145070" cy="4985980"/>
          </a:xfrm>
          <a:prstGeom prst="rect">
            <a:avLst/>
          </a:prstGeom>
          <a:solidFill>
            <a:schemeClr val="accent1"/>
          </a:solidFill>
          <a:ln>
            <a:solidFill>
              <a:schemeClr val="accent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smtClean="0">
                <a:ln>
                  <a:noFill/>
                </a:ln>
                <a:solidFill>
                  <a:srgbClr val="FFFFFF"/>
                </a:solidFill>
                <a:effectLst/>
                <a:uLnTx/>
                <a:uFillTx/>
                <a:latin typeface="Arial" panose="020B0604020202020204"/>
                <a:ea typeface="+mn-ea"/>
                <a:cs typeface="+mn-cs"/>
              </a:rPr>
              <a:t>A practice-based R</a:t>
            </a:r>
            <a:r>
              <a:rPr kumimoji="0" lang="en-GB" sz="1600" b="0" i="0" u="none" strike="noStrike" kern="1200" cap="none" spc="0" normalizeH="0" baseline="0" noProof="0" dirty="0" err="1" smtClean="0">
                <a:ln>
                  <a:noFill/>
                </a:ln>
                <a:solidFill>
                  <a:srgbClr val="FFFFFF"/>
                </a:solidFill>
                <a:effectLst/>
                <a:uLnTx/>
                <a:uFillTx/>
                <a:latin typeface="Arial" panose="020B0604020202020204"/>
                <a:ea typeface="+mn-ea"/>
                <a:cs typeface="+mn-cs"/>
              </a:rPr>
              <a:t>eflective</a:t>
            </a:r>
            <a:r>
              <a:rPr kumimoji="0" lang="en-GB" sz="1600" b="0" i="0" u="none" strike="noStrike" kern="1200" cap="none" spc="0" normalizeH="0" baseline="0" noProof="0" dirty="0" smtClean="0">
                <a:ln>
                  <a:noFill/>
                </a:ln>
                <a:solidFill>
                  <a:srgbClr val="FFFFFF"/>
                </a:solidFill>
                <a:effectLst/>
                <a:uLnTx/>
                <a:uFillTx/>
                <a:latin typeface="Arial" panose="020B0604020202020204"/>
                <a:ea typeface="+mn-ea"/>
                <a:cs typeface="+mn-cs"/>
              </a:rPr>
              <a:t> Log is required for the implementation period of the project plan to include the following areas: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FFFFFF"/>
                </a:solidFill>
                <a:effectLst/>
                <a:uLnTx/>
                <a:uFillTx/>
                <a:latin typeface="Arial" panose="020B0604020202020204"/>
                <a:ea typeface="+mn-ea"/>
                <a:cs typeface="+mn-cs"/>
              </a:rPr>
              <a:t>The role the learner has taken to implement their plan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FFFFFF"/>
                </a:solidFill>
                <a:effectLst/>
                <a:uLnTx/>
                <a:uFillTx/>
                <a:latin typeface="Arial" panose="020B0604020202020204"/>
                <a:ea typeface="+mn-ea"/>
                <a:cs typeface="+mn-cs"/>
              </a:rPr>
              <a:t>Changes in approach taken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FFFFFF"/>
                </a:solidFill>
                <a:effectLst/>
                <a:uLnTx/>
                <a:uFillTx/>
                <a:latin typeface="Arial" panose="020B0604020202020204"/>
                <a:ea typeface="+mn-ea"/>
                <a:cs typeface="+mn-cs"/>
              </a:rPr>
              <a:t>Challenges faced and overcome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FFFFFF"/>
                </a:solidFill>
                <a:effectLst/>
                <a:uLnTx/>
                <a:uFillTx/>
                <a:latin typeface="Arial" panose="020B0604020202020204"/>
                <a:ea typeface="+mn-ea"/>
                <a:cs typeface="+mn-cs"/>
              </a:rPr>
              <a:t>Consideration of how the learner has drawn on research, theories and models to inform their practice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smtClean="0">
                <a:ln>
                  <a:noFill/>
                </a:ln>
                <a:solidFill>
                  <a:srgbClr val="FFFFFF"/>
                </a:solidFill>
                <a:effectLst/>
                <a:uLnTx/>
                <a:uFillTx/>
                <a:latin typeface="Arial" panose="020B0604020202020204"/>
                <a:ea typeface="+mn-ea"/>
                <a:cs typeface="+mn-cs"/>
              </a:rPr>
              <a:t>Additionally reflective accounts  </a:t>
            </a:r>
            <a:r>
              <a:rPr kumimoji="0" lang="en-US" sz="1600" b="0" i="0" u="none" strike="noStrike" kern="1200" cap="none" spc="0" normalizeH="0" baseline="0" noProof="0" dirty="0">
                <a:ln>
                  <a:noFill/>
                </a:ln>
                <a:solidFill>
                  <a:srgbClr val="FFFFFF"/>
                </a:solidFill>
                <a:effectLst/>
                <a:uLnTx/>
                <a:uFillTx/>
                <a:latin typeface="Arial" panose="020B0604020202020204"/>
                <a:ea typeface="+mn-ea"/>
                <a:cs typeface="+mn-cs"/>
              </a:rPr>
              <a:t>may also provide further evidence that candidates’ </a:t>
            </a:r>
            <a:r>
              <a:rPr kumimoji="0" lang="en-US" sz="1600" b="0" i="0" u="none" strike="noStrike" kern="1200" cap="none" spc="0" normalizeH="0" baseline="0" noProof="0" dirty="0" smtClean="0">
                <a:ln>
                  <a:noFill/>
                </a:ln>
                <a:solidFill>
                  <a:srgbClr val="FFFFFF"/>
                </a:solidFill>
                <a:effectLst/>
                <a:uLnTx/>
                <a:uFillTx/>
                <a:latin typeface="Arial" panose="020B0604020202020204"/>
                <a:ea typeface="+mn-ea"/>
                <a:cs typeface="+mn-cs"/>
              </a:rPr>
              <a:t>can: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smtClean="0">
                <a:ln>
                  <a:noFill/>
                </a:ln>
                <a:solidFill>
                  <a:srgbClr val="FFFFFF"/>
                </a:solidFill>
                <a:effectLst/>
                <a:uLnTx/>
                <a:uFillTx/>
                <a:latin typeface="Arial" panose="020B0604020202020204"/>
                <a:ea typeface="+mn-ea"/>
                <a:cs typeface="+mn-cs"/>
              </a:rPr>
              <a:t>Evaluate </a:t>
            </a:r>
            <a:r>
              <a:rPr kumimoji="0" lang="en-US" sz="1600" b="0" i="0" u="none" strike="noStrike" kern="1200" cap="none" spc="0" normalizeH="0" baseline="0" noProof="0" dirty="0">
                <a:ln>
                  <a:noFill/>
                </a:ln>
                <a:solidFill>
                  <a:srgbClr val="FFFFFF"/>
                </a:solidFill>
                <a:effectLst/>
                <a:uLnTx/>
                <a:uFillTx/>
                <a:latin typeface="Arial" panose="020B0604020202020204"/>
                <a:ea typeface="+mn-ea"/>
                <a:cs typeface="+mn-cs"/>
              </a:rPr>
              <a:t>their knowledge, understanding and skills in practice of a defined pathway area</a:t>
            </a:r>
            <a:r>
              <a:rPr kumimoji="0" lang="en-GB" sz="1600" b="0" i="0" u="none" strike="noStrike" kern="1200" cap="none" spc="0" normalizeH="0" baseline="0" noProof="0" dirty="0" smtClean="0">
                <a:ln>
                  <a:noFill/>
                </a:ln>
                <a:solidFill>
                  <a:srgbClr val="FFFFFF"/>
                </a:solidFill>
                <a:effectLst/>
                <a:uLnTx/>
                <a:uFillTx/>
                <a:latin typeface="Arial" panose="020B0604020202020204"/>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FFFFFF"/>
                </a:solidFill>
                <a:effectLst/>
                <a:uLnTx/>
                <a:uFillTx/>
                <a:latin typeface="Arial" panose="020B0604020202020204"/>
                <a:ea typeface="+mn-ea"/>
                <a:cs typeface="+mn-cs"/>
              </a:rPr>
              <a:t>Articulate their </a:t>
            </a:r>
            <a:r>
              <a:rPr kumimoji="0" lang="en-US" sz="1600" b="0" i="0" u="none" strike="noStrike" kern="1200" cap="none" spc="0" normalizeH="0" baseline="0" noProof="0" dirty="0" smtClean="0">
                <a:ln>
                  <a:noFill/>
                </a:ln>
                <a:solidFill>
                  <a:srgbClr val="FFFFFF"/>
                </a:solidFill>
                <a:effectLst/>
                <a:uLnTx/>
                <a:uFillTx/>
                <a:latin typeface="Arial" panose="020B0604020202020204"/>
                <a:ea typeface="+mn-ea"/>
                <a:cs typeface="+mn-cs"/>
              </a:rPr>
              <a:t>thoughts/feelings </a:t>
            </a:r>
            <a:r>
              <a:rPr kumimoji="0" lang="en-US" sz="1600" b="0" i="0" u="none" strike="noStrike" kern="1200" cap="none" spc="0" normalizeH="0" baseline="0" noProof="0" dirty="0">
                <a:ln>
                  <a:noFill/>
                </a:ln>
                <a:solidFill>
                  <a:srgbClr val="FFFFFF"/>
                </a:solidFill>
                <a:effectLst/>
                <a:uLnTx/>
                <a:uFillTx/>
                <a:latin typeface="Arial" panose="020B0604020202020204"/>
                <a:ea typeface="+mn-ea"/>
                <a:cs typeface="+mn-cs"/>
              </a:rPr>
              <a:t>regarding how to improve their practice </a:t>
            </a:r>
            <a:endParaRPr kumimoji="0" lang="en-US" sz="1600" b="0" i="0" u="none" strike="noStrike" kern="1200" cap="none" spc="0" normalizeH="0" baseline="0" noProof="0" dirty="0" smtClean="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srgbClr val="FFFFFF"/>
                </a:solidFill>
                <a:effectLst/>
                <a:uLnTx/>
                <a:uFillTx/>
                <a:latin typeface="Arial" panose="020B0604020202020204"/>
                <a:ea typeface="+mn-ea"/>
                <a:cs typeface="+mn-cs"/>
              </a:rPr>
              <a:t>NOT A DIARY!</a:t>
            </a: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6" name="Rounded Rectangular Callout 5"/>
          <p:cNvSpPr/>
          <p:nvPr/>
        </p:nvSpPr>
        <p:spPr>
          <a:xfrm>
            <a:off x="5466243" y="881555"/>
            <a:ext cx="2074244" cy="844487"/>
          </a:xfrm>
          <a:prstGeom prst="wedgeRoundRectCallout">
            <a:avLst>
              <a:gd name="adj1" fmla="val -88716"/>
              <a:gd name="adj2" fmla="val 44792"/>
              <a:gd name="adj3" fmla="val 16667"/>
            </a:avLst>
          </a:prstGeom>
          <a:solidFill>
            <a:srgbClr val="FF0000"/>
          </a:solid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5" name="TextBox 4"/>
          <p:cNvSpPr txBox="1"/>
          <p:nvPr/>
        </p:nvSpPr>
        <p:spPr>
          <a:xfrm>
            <a:off x="5466243" y="895045"/>
            <a:ext cx="2074243"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smtClean="0">
                <a:ln>
                  <a:noFill/>
                </a:ln>
                <a:solidFill>
                  <a:srgbClr val="FFFFFF"/>
                </a:solidFill>
                <a:effectLst/>
                <a:uLnTx/>
                <a:uFillTx/>
                <a:latin typeface="Arial" panose="020B0604020202020204"/>
                <a:ea typeface="+mn-ea"/>
                <a:cs typeface="+mn-cs"/>
              </a:rPr>
              <a:t>Not completed under supervised conditions </a:t>
            </a:r>
            <a:endParaRPr kumimoji="0" lang="en-GB" sz="16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 name="Rectangle 6"/>
          <p:cNvSpPr/>
          <p:nvPr/>
        </p:nvSpPr>
        <p:spPr>
          <a:xfrm>
            <a:off x="5930049" y="5798571"/>
            <a:ext cx="6096000" cy="954107"/>
          </a:xfrm>
          <a:prstGeom prst="rect">
            <a:avLst/>
          </a:prstGeom>
          <a:solidFill>
            <a:schemeClr val="accent5"/>
          </a:solid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97D700">
                    <a:lumMod val="50000"/>
                  </a:srgbClr>
                </a:solidFill>
                <a:effectLst/>
                <a:uLnTx/>
                <a:uFillTx/>
                <a:latin typeface="Lato"/>
                <a:ea typeface="Arial Unicode MS"/>
                <a:cs typeface="Times New Roman" panose="02020603050405020304" pitchFamily="18" charset="0"/>
              </a:rPr>
              <a:t>candidates </a:t>
            </a:r>
            <a:r>
              <a:rPr kumimoji="0" lang="en-GB" sz="1400" b="1" i="0" u="none" strike="noStrike" kern="1200" cap="none" spc="0" normalizeH="0" baseline="0" noProof="0" dirty="0">
                <a:ln>
                  <a:noFill/>
                </a:ln>
                <a:solidFill>
                  <a:srgbClr val="97D700">
                    <a:lumMod val="50000"/>
                  </a:srgbClr>
                </a:solidFill>
                <a:effectLst/>
                <a:uLnTx/>
                <a:uFillTx/>
                <a:latin typeface="Lato"/>
                <a:ea typeface="Arial Unicode MS"/>
                <a:cs typeface="Times New Roman" panose="02020603050405020304" pitchFamily="18" charset="0"/>
              </a:rPr>
              <a:t>should be supported to identify and use a format that reflects best their learning style and that best supports them to progress and develop their reflections into enhancement of their practice.</a:t>
            </a:r>
            <a:endParaRPr kumimoji="0" lang="en-GB" sz="1400" b="1" i="0" u="none" strike="noStrike" kern="1200" cap="none" spc="0" normalizeH="0" baseline="0" noProof="0" dirty="0">
              <a:ln>
                <a:noFill/>
              </a:ln>
              <a:solidFill>
                <a:srgbClr val="97D700">
                  <a:lumMod val="50000"/>
                </a:srgbClr>
              </a:solidFill>
              <a:effectLst/>
              <a:uLnTx/>
              <a:uFillTx/>
              <a:latin typeface="Arial" panose="020B0604020202020204"/>
              <a:ea typeface="+mn-ea"/>
              <a:cs typeface="+mn-cs"/>
            </a:endParaRPr>
          </a:p>
        </p:txBody>
      </p:sp>
      <p:sp>
        <p:nvSpPr>
          <p:cNvPr id="8" name="Rectangle 7"/>
          <p:cNvSpPr/>
          <p:nvPr/>
        </p:nvSpPr>
        <p:spPr>
          <a:xfrm>
            <a:off x="321171" y="6154937"/>
            <a:ext cx="5247115" cy="584775"/>
          </a:xfrm>
          <a:prstGeom prst="rect">
            <a:avLst/>
          </a:prstGeom>
          <a:solidFill>
            <a:schemeClr val="tx1">
              <a:lumMod val="50000"/>
              <a:lumOff val="5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FFFF"/>
                </a:solidFill>
                <a:effectLst/>
                <a:uLnTx/>
                <a:uFillTx/>
                <a:latin typeface="Lato"/>
                <a:ea typeface="Arial Unicode MS"/>
                <a:cs typeface="Times New Roman" panose="02020603050405020304" pitchFamily="18" charset="0"/>
              </a:rPr>
              <a:t>Tutors/managers are encouraged to explore the use of different styles of reflection with </a:t>
            </a:r>
            <a:r>
              <a:rPr kumimoji="0" lang="en-GB" sz="1600" b="0" i="0" u="none" strike="noStrike" kern="1200" cap="none" spc="0" normalizeH="0" baseline="0" noProof="0" dirty="0" smtClean="0">
                <a:ln>
                  <a:noFill/>
                </a:ln>
                <a:solidFill>
                  <a:srgbClr val="FFFFFF"/>
                </a:solidFill>
                <a:effectLst/>
                <a:uLnTx/>
                <a:uFillTx/>
                <a:latin typeface="Lato"/>
                <a:ea typeface="Arial Unicode MS"/>
                <a:cs typeface="Times New Roman" panose="02020603050405020304" pitchFamily="18" charset="0"/>
              </a:rPr>
              <a:t>candidates</a:t>
            </a:r>
            <a:endParaRPr kumimoji="0" lang="en-GB" sz="1600" b="0" i="0" u="none" strike="noStrike" kern="1200" cap="none" spc="0" normalizeH="0" baseline="0" noProof="0" dirty="0">
              <a:ln>
                <a:noFill/>
              </a:ln>
              <a:solidFill>
                <a:srgbClr val="FFFFFF"/>
              </a:solidFill>
              <a:effectLst/>
              <a:uLnTx/>
              <a:uFillTx/>
              <a:latin typeface="Lato"/>
              <a:ea typeface="Arial Unicode MS"/>
              <a:cs typeface="Times New Roman" panose="02020603050405020304" pitchFamily="18" charset="0"/>
            </a:endParaRPr>
          </a:p>
        </p:txBody>
      </p:sp>
    </p:spTree>
    <p:extLst>
      <p:ext uri="{BB962C8B-B14F-4D97-AF65-F5344CB8AC3E}">
        <p14:creationId xmlns:p14="http://schemas.microsoft.com/office/powerpoint/2010/main" val="35264927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800" b="1" dirty="0" smtClean="0"/>
              <a:t>Submission timetable/journey</a:t>
            </a:r>
            <a:endParaRPr lang="en-GB" sz="18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63640747"/>
              </p:ext>
            </p:extLst>
          </p:nvPr>
        </p:nvGraphicFramePr>
        <p:xfrm>
          <a:off x="2008266" y="976255"/>
          <a:ext cx="6096000" cy="918402"/>
        </p:xfrm>
        <a:graphic>
          <a:graphicData uri="http://schemas.openxmlformats.org/drawingml/2006/table">
            <a:tbl>
              <a:tblPr firstRow="1" firstCol="1" bandRow="1">
                <a:tableStyleId>{5C22544A-7EE6-4342-B048-85BDC9FD1C3A}</a:tableStyleId>
              </a:tblPr>
              <a:tblGrid>
                <a:gridCol w="725290">
                  <a:extLst>
                    <a:ext uri="{9D8B030D-6E8A-4147-A177-3AD203B41FA5}">
                      <a16:colId xmlns:a16="http://schemas.microsoft.com/office/drawing/2014/main" val="813877963"/>
                    </a:ext>
                  </a:extLst>
                </a:gridCol>
                <a:gridCol w="724443">
                  <a:extLst>
                    <a:ext uri="{9D8B030D-6E8A-4147-A177-3AD203B41FA5}">
                      <a16:colId xmlns:a16="http://schemas.microsoft.com/office/drawing/2014/main" val="1337491787"/>
                    </a:ext>
                  </a:extLst>
                </a:gridCol>
                <a:gridCol w="934238">
                  <a:extLst>
                    <a:ext uri="{9D8B030D-6E8A-4147-A177-3AD203B41FA5}">
                      <a16:colId xmlns:a16="http://schemas.microsoft.com/office/drawing/2014/main" val="2182789587"/>
                    </a:ext>
                  </a:extLst>
                </a:gridCol>
                <a:gridCol w="947058">
                  <a:extLst>
                    <a:ext uri="{9D8B030D-6E8A-4147-A177-3AD203B41FA5}">
                      <a16:colId xmlns:a16="http://schemas.microsoft.com/office/drawing/2014/main" val="2111952968"/>
                    </a:ext>
                  </a:extLst>
                </a:gridCol>
                <a:gridCol w="1295400">
                  <a:extLst>
                    <a:ext uri="{9D8B030D-6E8A-4147-A177-3AD203B41FA5}">
                      <a16:colId xmlns:a16="http://schemas.microsoft.com/office/drawing/2014/main" val="655489524"/>
                    </a:ext>
                  </a:extLst>
                </a:gridCol>
                <a:gridCol w="1469571">
                  <a:extLst>
                    <a:ext uri="{9D8B030D-6E8A-4147-A177-3AD203B41FA5}">
                      <a16:colId xmlns:a16="http://schemas.microsoft.com/office/drawing/2014/main" val="1928321157"/>
                    </a:ext>
                  </a:extLst>
                </a:gridCol>
              </a:tblGrid>
              <a:tr h="0">
                <a:tc>
                  <a:txBody>
                    <a:bodyPr/>
                    <a:lstStyle/>
                    <a:p>
                      <a:pPr>
                        <a:lnSpc>
                          <a:spcPct val="107000"/>
                        </a:lnSpc>
                        <a:spcAft>
                          <a:spcPts val="0"/>
                        </a:spcAft>
                      </a:pPr>
                      <a:r>
                        <a:rPr lang="en-GB" sz="10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CCPLD only</a:t>
                      </a:r>
                      <a:endParaRPr lang="en-GB" sz="10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dirty="0">
                          <a:effectLst/>
                        </a:rPr>
                        <a:t>Agreed start date</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Submission due date</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Submission received date</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Resubmission due date (if applicable)</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Resubmission received date (if applicable)</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43248491"/>
                  </a:ext>
                </a:extLst>
              </a:tr>
              <a:tr h="0">
                <a:tc>
                  <a:txBody>
                    <a:bodyPr/>
                    <a:lstStyle/>
                    <a:p>
                      <a:pPr>
                        <a:lnSpc>
                          <a:spcPct val="107000"/>
                        </a:lnSpc>
                        <a:spcAft>
                          <a:spcPts val="0"/>
                        </a:spcAft>
                      </a:pPr>
                      <a:r>
                        <a:rPr lang="en-GB" sz="1000" dirty="0">
                          <a:solidFill>
                            <a:schemeClr val="bg1"/>
                          </a:solidFill>
                          <a:effectLst/>
                        </a:rPr>
                        <a:t>Task B(</a:t>
                      </a:r>
                      <a:r>
                        <a:rPr lang="en-GB" sz="1000" dirty="0" err="1">
                          <a:solidFill>
                            <a:schemeClr val="bg1"/>
                          </a:solidFill>
                          <a:effectLst/>
                        </a:rPr>
                        <a:t>i</a:t>
                      </a:r>
                      <a:r>
                        <a:rPr lang="en-GB" sz="1000" dirty="0">
                          <a:solidFill>
                            <a:schemeClr val="bg1"/>
                          </a:solidFill>
                          <a:effectLst/>
                        </a:rPr>
                        <a:t>)</a:t>
                      </a:r>
                      <a:endParaRPr lang="en-GB" sz="10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dirty="0">
                          <a:effectLst/>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08592762"/>
                  </a:ext>
                </a:extLst>
              </a:tr>
              <a:tr h="0">
                <a:tc>
                  <a:txBody>
                    <a:bodyPr/>
                    <a:lstStyle/>
                    <a:p>
                      <a:pPr>
                        <a:lnSpc>
                          <a:spcPct val="107000"/>
                        </a:lnSpc>
                        <a:spcAft>
                          <a:spcPts val="0"/>
                        </a:spcAft>
                      </a:pPr>
                      <a:r>
                        <a:rPr lang="en-GB" sz="1000" dirty="0">
                          <a:solidFill>
                            <a:schemeClr val="bg1"/>
                          </a:solidFill>
                          <a:effectLst/>
                        </a:rPr>
                        <a:t>Task B(ii)</a:t>
                      </a:r>
                      <a:endParaRPr lang="en-GB" sz="10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14836893"/>
                  </a:ext>
                </a:extLst>
              </a:tr>
              <a:tr h="0">
                <a:tc>
                  <a:txBody>
                    <a:bodyPr/>
                    <a:lstStyle/>
                    <a:p>
                      <a:pPr>
                        <a:lnSpc>
                          <a:spcPct val="107000"/>
                        </a:lnSpc>
                        <a:spcAft>
                          <a:spcPts val="0"/>
                        </a:spcAft>
                      </a:pPr>
                      <a:r>
                        <a:rPr lang="en-GB" sz="10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Task C(</a:t>
                      </a:r>
                      <a:r>
                        <a:rPr lang="en-GB" sz="1000" dirty="0" err="1"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i</a:t>
                      </a:r>
                      <a:r>
                        <a:rPr lang="en-GB" sz="10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a:t>
                      </a:r>
                      <a:endParaRPr lang="en-GB" sz="10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30647298"/>
                  </a:ext>
                </a:extLst>
              </a:tr>
              <a:tr h="0">
                <a:tc>
                  <a:txBody>
                    <a:bodyPr/>
                    <a:lstStyle/>
                    <a:p>
                      <a:pPr>
                        <a:lnSpc>
                          <a:spcPct val="107000"/>
                        </a:lnSpc>
                        <a:spcAft>
                          <a:spcPts val="0"/>
                        </a:spcAft>
                      </a:pPr>
                      <a:r>
                        <a:rPr lang="en-GB" sz="1000" dirty="0" smtClean="0">
                          <a:solidFill>
                            <a:schemeClr val="bg1"/>
                          </a:solidFill>
                          <a:effectLst/>
                          <a:latin typeface="Arial" panose="020B0604020202020204" pitchFamily="34" charset="0"/>
                          <a:ea typeface="Calibri" panose="020F0502020204030204" pitchFamily="34" charset="0"/>
                          <a:cs typeface="Times New Roman" panose="02020603050405020304" pitchFamily="18" charset="0"/>
                        </a:rPr>
                        <a:t>Task C(ii)</a:t>
                      </a:r>
                      <a:endParaRPr lang="en-GB" sz="1000" dirty="0">
                        <a:solidFill>
                          <a:schemeClr val="bg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dirty="0">
                          <a:effectLst/>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a:effectLst/>
                        </a:rPr>
                        <a:t> </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000" dirty="0">
                          <a:effectLst/>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872568"/>
                  </a:ext>
                </a:extLst>
              </a:tr>
            </a:tbl>
          </a:graphicData>
        </a:graphic>
      </p:graphicFrame>
      <p:sp>
        <p:nvSpPr>
          <p:cNvPr id="8" name="Rectangle 7"/>
          <p:cNvSpPr/>
          <p:nvPr/>
        </p:nvSpPr>
        <p:spPr>
          <a:xfrm>
            <a:off x="284410" y="1247655"/>
            <a:ext cx="1633855" cy="275653"/>
          </a:xfrm>
          <a:prstGeom prst="rect">
            <a:avLst/>
          </a:prstGeom>
        </p:spPr>
        <p:txBody>
          <a:bodyPr wrap="square">
            <a:spAutoFit/>
          </a:bodyPr>
          <a:lstStyle/>
          <a:p>
            <a:pPr>
              <a:lnSpc>
                <a:spcPct val="107000"/>
              </a:lnSpc>
              <a:spcAft>
                <a:spcPts val="800"/>
              </a:spcAft>
            </a:pPr>
            <a:r>
              <a:rPr lang="en-GB" sz="1200" b="1" dirty="0" smtClean="0">
                <a:latin typeface="Lato"/>
                <a:ea typeface="Calibri" panose="020F0502020204030204" pitchFamily="34" charset="0"/>
                <a:cs typeface="Arial" panose="020B0604020202020204" pitchFamily="34" charset="0"/>
              </a:rPr>
              <a:t>Tasks B and C</a:t>
            </a:r>
            <a:endParaRPr lang="en-GB" sz="1200" b="1" dirty="0">
              <a:effectLst/>
              <a:latin typeface="Arial" panose="020B0604020202020204" pitchFamily="34" charset="0"/>
              <a:ea typeface="Calibri" panose="020F0502020204030204" pitchFamily="34" charset="0"/>
              <a:cs typeface="Times New Roman" panose="02020603050405020304" pitchFamily="18" charset="0"/>
            </a:endParaRPr>
          </a:p>
        </p:txBody>
      </p:sp>
      <p:graphicFrame>
        <p:nvGraphicFramePr>
          <p:cNvPr id="9" name="Content Placeholder 3"/>
          <p:cNvGraphicFramePr>
            <a:graphicFrameLocks/>
          </p:cNvGraphicFramePr>
          <p:nvPr>
            <p:extLst>
              <p:ext uri="{D42A27DB-BD31-4B8C-83A1-F6EECF244321}">
                <p14:modId xmlns:p14="http://schemas.microsoft.com/office/powerpoint/2010/main" val="478987111"/>
              </p:ext>
            </p:extLst>
          </p:nvPr>
        </p:nvGraphicFramePr>
        <p:xfrm>
          <a:off x="347133" y="2653548"/>
          <a:ext cx="11642141" cy="2939080"/>
        </p:xfrm>
        <a:graphic>
          <a:graphicData uri="http://schemas.openxmlformats.org/drawingml/2006/table">
            <a:tbl>
              <a:tblPr firstRow="1" firstCol="1" bandRow="1">
                <a:tableStyleId>{17292A2E-F333-43FB-9621-5CBBE7FDCDCB}</a:tableStyleId>
              </a:tblPr>
              <a:tblGrid>
                <a:gridCol w="2504924">
                  <a:extLst>
                    <a:ext uri="{9D8B030D-6E8A-4147-A177-3AD203B41FA5}">
                      <a16:colId xmlns:a16="http://schemas.microsoft.com/office/drawing/2014/main" val="4003308246"/>
                    </a:ext>
                  </a:extLst>
                </a:gridCol>
                <a:gridCol w="6222927">
                  <a:extLst>
                    <a:ext uri="{9D8B030D-6E8A-4147-A177-3AD203B41FA5}">
                      <a16:colId xmlns:a16="http://schemas.microsoft.com/office/drawing/2014/main" val="1384441318"/>
                    </a:ext>
                  </a:extLst>
                </a:gridCol>
                <a:gridCol w="2914290">
                  <a:extLst>
                    <a:ext uri="{9D8B030D-6E8A-4147-A177-3AD203B41FA5}">
                      <a16:colId xmlns:a16="http://schemas.microsoft.com/office/drawing/2014/main" val="2383926985"/>
                    </a:ext>
                  </a:extLst>
                </a:gridCol>
              </a:tblGrid>
              <a:tr h="257730">
                <a:tc>
                  <a:txBody>
                    <a:bodyPr/>
                    <a:lstStyle/>
                    <a:p>
                      <a:pPr>
                        <a:lnSpc>
                          <a:spcPct val="107000"/>
                        </a:lnSpc>
                        <a:spcAft>
                          <a:spcPts val="0"/>
                        </a:spcAft>
                      </a:pPr>
                      <a:r>
                        <a:rPr lang="en-GB" sz="1100" dirty="0">
                          <a:effectLst/>
                        </a:rPr>
                        <a:t>Unit</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100" dirty="0">
                          <a:effectLst/>
                        </a:rPr>
                        <a:t>What needs to be done for achievement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100">
                          <a:effectLst/>
                        </a:rPr>
                        <a:t>Submission of result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63209555"/>
                  </a:ext>
                </a:extLst>
              </a:tr>
              <a:tr h="1210346">
                <a:tc>
                  <a:txBody>
                    <a:bodyPr/>
                    <a:lstStyle/>
                    <a:p>
                      <a:pPr>
                        <a:lnSpc>
                          <a:spcPct val="107000"/>
                        </a:lnSpc>
                        <a:spcAft>
                          <a:spcPts val="0"/>
                        </a:spcAft>
                      </a:pPr>
                      <a:r>
                        <a:rPr lang="en-GB" sz="1100" dirty="0" smtClean="0">
                          <a:effectLst/>
                          <a:latin typeface="Lato"/>
                          <a:ea typeface="Calibri" panose="020F0502020204030204" pitchFamily="34" charset="0"/>
                          <a:cs typeface="Times New Roman" panose="02020603050405020304" pitchFamily="18" charset="0"/>
                        </a:rPr>
                        <a:t>CCPLD 405 - Leading child-centred</a:t>
                      </a:r>
                      <a:r>
                        <a:rPr lang="en-GB" sz="1100" baseline="0" dirty="0" smtClean="0">
                          <a:effectLst/>
                          <a:latin typeface="Lato"/>
                          <a:ea typeface="Calibri" panose="020F0502020204030204" pitchFamily="34" charset="0"/>
                          <a:cs typeface="Times New Roman" panose="02020603050405020304" pitchFamily="18" charset="0"/>
                        </a:rPr>
                        <a:t> Practice</a:t>
                      </a:r>
                      <a:endParaRPr lang="en-GB" sz="1100" dirty="0">
                        <a:effectLst/>
                        <a:latin typeface="Lato"/>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100" dirty="0">
                          <a:effectLst/>
                        </a:rPr>
                        <a:t>Centre submit completed assessment to City &amp; Guilds. </a:t>
                      </a:r>
                      <a:endParaRPr lang="en-GB" sz="1200" dirty="0">
                        <a:effectLst/>
                      </a:endParaRPr>
                    </a:p>
                    <a:p>
                      <a:pPr>
                        <a:lnSpc>
                          <a:spcPct val="107000"/>
                        </a:lnSpc>
                        <a:spcAft>
                          <a:spcPts val="0"/>
                        </a:spcAft>
                      </a:pPr>
                      <a:r>
                        <a:rPr lang="en-GB" sz="1100" dirty="0">
                          <a:effectLst/>
                        </a:rPr>
                        <a:t> </a:t>
                      </a:r>
                      <a:endParaRPr lang="en-GB" sz="1200" dirty="0">
                        <a:effectLst/>
                      </a:endParaRPr>
                    </a:p>
                    <a:p>
                      <a:pPr>
                        <a:lnSpc>
                          <a:spcPct val="107000"/>
                        </a:lnSpc>
                        <a:spcAft>
                          <a:spcPts val="0"/>
                        </a:spcAft>
                      </a:pPr>
                      <a:r>
                        <a:rPr lang="en-GB" sz="1100" dirty="0">
                          <a:effectLst/>
                        </a:rPr>
                        <a:t>City &amp; Guilds are responsible for marking the tasks, using the marking criteria. A single unit grade will be submitted for the candidate on successful completion of all four tasks. </a:t>
                      </a:r>
                      <a:endParaRPr lang="en-GB" sz="1200" dirty="0">
                        <a:effectLst/>
                      </a:endParaRPr>
                    </a:p>
                    <a:p>
                      <a:pPr>
                        <a:lnSpc>
                          <a:spcPct val="107000"/>
                        </a:lnSpc>
                        <a:spcAft>
                          <a:spcPts val="0"/>
                        </a:spcAft>
                      </a:pPr>
                      <a:r>
                        <a:rPr lang="en-GB" sz="1100" dirty="0">
                          <a:effectLst/>
                        </a:rPr>
                        <a:t> </a:t>
                      </a:r>
                      <a:r>
                        <a:rPr lang="en-GB" sz="1100" dirty="0" smtClean="0">
                          <a:effectLst/>
                        </a:rPr>
                        <a:t>HSC only</a:t>
                      </a:r>
                      <a:r>
                        <a:rPr lang="en-GB" sz="1100" baseline="0" dirty="0" smtClean="0">
                          <a:effectLst/>
                        </a:rPr>
                        <a:t> - </a:t>
                      </a:r>
                      <a:r>
                        <a:rPr lang="en-GB" sz="1100" dirty="0" smtClean="0">
                          <a:effectLst/>
                        </a:rPr>
                        <a:t>Successful </a:t>
                      </a:r>
                      <a:r>
                        <a:rPr lang="en-GB" sz="1100" dirty="0">
                          <a:effectLst/>
                        </a:rPr>
                        <a:t>completion of tasks B(</a:t>
                      </a:r>
                      <a:r>
                        <a:rPr lang="en-GB" sz="1100" dirty="0" err="1">
                          <a:effectLst/>
                        </a:rPr>
                        <a:t>i</a:t>
                      </a:r>
                      <a:r>
                        <a:rPr lang="en-GB" sz="1100" dirty="0">
                          <a:effectLst/>
                        </a:rPr>
                        <a:t>), B(ii), B(iii) and C</a:t>
                      </a:r>
                      <a:r>
                        <a:rPr lang="en-GB" sz="1100" dirty="0" smtClean="0">
                          <a:effectLst/>
                        </a:rPr>
                        <a:t>.</a:t>
                      </a:r>
                    </a:p>
                    <a:p>
                      <a:pPr>
                        <a:lnSpc>
                          <a:spcPct val="107000"/>
                        </a:lnSpc>
                        <a:spcAft>
                          <a:spcPts val="0"/>
                        </a:spcAft>
                      </a:pPr>
                      <a:r>
                        <a:rPr lang="en-GB" sz="1100" dirty="0" smtClean="0">
                          <a:effectLst/>
                        </a:rPr>
                        <a:t>CCPLD only</a:t>
                      </a:r>
                      <a:r>
                        <a:rPr lang="en-GB" sz="1100" baseline="0" dirty="0" smtClean="0">
                          <a:effectLst/>
                        </a:rPr>
                        <a:t> - Successful completion of tasks B(</a:t>
                      </a:r>
                      <a:r>
                        <a:rPr lang="en-GB" sz="1100" baseline="0" dirty="0" err="1" smtClean="0">
                          <a:effectLst/>
                        </a:rPr>
                        <a:t>i</a:t>
                      </a:r>
                      <a:r>
                        <a:rPr lang="en-GB" sz="1100" baseline="0" dirty="0" smtClean="0">
                          <a:effectLst/>
                        </a:rPr>
                        <a:t>), B(ii), C(</a:t>
                      </a:r>
                      <a:r>
                        <a:rPr lang="en-GB" sz="1100" baseline="0" dirty="0" err="1" smtClean="0">
                          <a:effectLst/>
                        </a:rPr>
                        <a:t>i</a:t>
                      </a:r>
                      <a:r>
                        <a:rPr lang="en-GB" sz="1100" baseline="0" dirty="0" smtClean="0">
                          <a:effectLst/>
                        </a:rPr>
                        <a:t>)</a:t>
                      </a:r>
                      <a:r>
                        <a:rPr lang="en-GB" sz="1100" dirty="0" smtClean="0">
                          <a:effectLst/>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100" dirty="0">
                          <a:effectLst/>
                        </a:rPr>
                        <a:t>Pass grade confirmed and submitted by City &amp; Guilds.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40850069"/>
                  </a:ext>
                </a:extLst>
              </a:tr>
              <a:tr h="661897">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100" b="1" i="0" u="none" strike="noStrike" kern="1200" cap="none" spc="0" normalizeH="0" baseline="0" noProof="0" dirty="0" smtClean="0">
                          <a:ln>
                            <a:noFill/>
                          </a:ln>
                          <a:solidFill>
                            <a:srgbClr val="140000"/>
                          </a:solidFill>
                          <a:effectLst/>
                          <a:uLnTx/>
                          <a:uFillTx/>
                          <a:latin typeface="Lato"/>
                          <a:ea typeface="+mn-ea"/>
                          <a:cs typeface="Times New Roman" panose="02020603050405020304" pitchFamily="18" charset="0"/>
                        </a:rPr>
                        <a:t>CCPLD 415 - Study Skills</a:t>
                      </a:r>
                      <a:endParaRPr kumimoji="0" lang="en-GB" sz="1100" b="1" i="0" u="none" strike="noStrike" kern="1200" cap="none" spc="0" normalizeH="0" baseline="0" noProof="0" dirty="0" smtClean="0">
                        <a:ln>
                          <a:noFill/>
                        </a:ln>
                        <a:solidFill>
                          <a:srgbClr val="140000"/>
                        </a:solidFill>
                        <a:effectLst/>
                        <a:uLnTx/>
                        <a:uFillTx/>
                        <a:latin typeface="Lato"/>
                        <a:ea typeface="+mn-ea"/>
                        <a:cs typeface="+mn-cs"/>
                      </a:endParaRPr>
                    </a:p>
                    <a:p>
                      <a:pPr>
                        <a:lnSpc>
                          <a:spcPct val="107000"/>
                        </a:lnSpc>
                        <a:spcAft>
                          <a:spcPts val="0"/>
                        </a:spcAft>
                      </a:pPr>
                      <a:endParaRPr lang="en-GB" sz="1100" dirty="0" smtClean="0">
                        <a:effectLst/>
                        <a:latin typeface="Lato"/>
                      </a:endParaRPr>
                    </a:p>
                  </a:txBody>
                  <a:tcPr marL="68580" marR="68580" marT="0" marB="0"/>
                </a:tc>
                <a:tc>
                  <a:txBody>
                    <a:bodyPr/>
                    <a:lstStyle/>
                    <a:p>
                      <a:pPr>
                        <a:lnSpc>
                          <a:spcPct val="107000"/>
                        </a:lnSpc>
                        <a:spcAft>
                          <a:spcPts val="0"/>
                        </a:spcAft>
                      </a:pPr>
                      <a:r>
                        <a:rPr lang="en-US" sz="1100" dirty="0" smtClean="0">
                          <a:effectLst/>
                          <a:latin typeface="Lato"/>
                          <a:ea typeface="Calibri" panose="020F0502020204030204" pitchFamily="34" charset="0"/>
                          <a:cs typeface="Times New Roman" panose="02020603050405020304" pitchFamily="18" charset="0"/>
                        </a:rPr>
                        <a:t>Centre mark task C(ii) using the</a:t>
                      </a:r>
                    </a:p>
                    <a:p>
                      <a:pPr>
                        <a:lnSpc>
                          <a:spcPct val="107000"/>
                        </a:lnSpc>
                        <a:spcAft>
                          <a:spcPts val="0"/>
                        </a:spcAft>
                      </a:pPr>
                      <a:r>
                        <a:rPr lang="en-US" sz="1100" dirty="0" smtClean="0">
                          <a:effectLst/>
                          <a:latin typeface="Lato"/>
                          <a:ea typeface="Calibri" panose="020F0502020204030204" pitchFamily="34" charset="0"/>
                          <a:cs typeface="Times New Roman" panose="02020603050405020304" pitchFamily="18" charset="0"/>
                        </a:rPr>
                        <a:t>marking criteria.</a:t>
                      </a:r>
                    </a:p>
                    <a:p>
                      <a:pPr>
                        <a:lnSpc>
                          <a:spcPct val="107000"/>
                        </a:lnSpc>
                        <a:spcAft>
                          <a:spcPts val="0"/>
                        </a:spcAft>
                      </a:pPr>
                      <a:r>
                        <a:rPr lang="en-US" sz="1100" dirty="0" smtClean="0">
                          <a:effectLst/>
                          <a:latin typeface="Lato"/>
                          <a:ea typeface="Calibri" panose="020F0502020204030204" pitchFamily="34" charset="0"/>
                          <a:cs typeface="Times New Roman" panose="02020603050405020304" pitchFamily="18" charset="0"/>
                        </a:rPr>
                        <a:t>Successful completion of task C(ii)</a:t>
                      </a:r>
                    </a:p>
                  </a:txBody>
                  <a:tcPr marL="68580" marR="68580"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140000"/>
                          </a:solidFill>
                          <a:effectLst/>
                          <a:uLnTx/>
                          <a:uFillTx/>
                          <a:latin typeface="Lato"/>
                          <a:ea typeface="Calibri" panose="020F0502020204030204" pitchFamily="34" charset="0"/>
                          <a:cs typeface="Times New Roman" panose="02020603050405020304" pitchFamily="18" charset="0"/>
                        </a:rPr>
                        <a:t>Pass grade confirmed</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140000"/>
                          </a:solidFill>
                          <a:effectLst/>
                          <a:uLnTx/>
                          <a:uFillTx/>
                          <a:latin typeface="Lato"/>
                          <a:ea typeface="Calibri" panose="020F0502020204030204" pitchFamily="34" charset="0"/>
                          <a:cs typeface="Times New Roman" panose="02020603050405020304" pitchFamily="18" charset="0"/>
                        </a:rPr>
                        <a:t>and submitted to the</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140000"/>
                          </a:solidFill>
                          <a:effectLst/>
                          <a:uLnTx/>
                          <a:uFillTx/>
                          <a:latin typeface="Lato"/>
                          <a:ea typeface="Calibri" panose="020F0502020204030204" pitchFamily="34" charset="0"/>
                          <a:cs typeface="Times New Roman" panose="02020603050405020304" pitchFamily="18" charset="0"/>
                        </a:rPr>
                        <a:t>Walled Garden by the</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100" b="0" i="0" u="none" strike="noStrike" kern="1200" cap="none" spc="0" normalizeH="0" baseline="0" noProof="0" dirty="0" err="1" smtClean="0">
                          <a:ln>
                            <a:noFill/>
                          </a:ln>
                          <a:solidFill>
                            <a:srgbClr val="140000"/>
                          </a:solidFill>
                          <a:effectLst/>
                          <a:uLnTx/>
                          <a:uFillTx/>
                          <a:latin typeface="Lato"/>
                          <a:ea typeface="Calibri" panose="020F0502020204030204" pitchFamily="34" charset="0"/>
                          <a:cs typeface="Times New Roman" panose="02020603050405020304" pitchFamily="18" charset="0"/>
                        </a:rPr>
                        <a:t>centre</a:t>
                      </a:r>
                      <a:endParaRPr kumimoji="0" lang="en-GB" sz="1100" b="0" i="0" u="none" strike="noStrike" kern="1200" cap="none" spc="0" normalizeH="0" baseline="0" noProof="0" dirty="0">
                        <a:ln>
                          <a:noFill/>
                        </a:ln>
                        <a:solidFill>
                          <a:srgbClr val="140000"/>
                        </a:solidFill>
                        <a:effectLst/>
                        <a:uLnTx/>
                        <a:uFillTx/>
                        <a:latin typeface="Lato"/>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92629556"/>
                  </a:ext>
                </a:extLst>
              </a:tr>
              <a:tr h="768503">
                <a:tc>
                  <a:txBody>
                    <a:bodyPr/>
                    <a:lstStyle/>
                    <a:p>
                      <a:pPr>
                        <a:lnSpc>
                          <a:spcPct val="107000"/>
                        </a:lnSpc>
                        <a:spcAft>
                          <a:spcPts val="0"/>
                        </a:spcAft>
                      </a:pPr>
                      <a:r>
                        <a:rPr lang="en-GB" sz="1100" dirty="0" smtClean="0">
                          <a:effectLst/>
                        </a:rPr>
                        <a:t>3</a:t>
                      </a:r>
                      <a:r>
                        <a:rPr lang="en-GB" sz="1100" baseline="30000" dirty="0" smtClean="0">
                          <a:effectLst/>
                        </a:rPr>
                        <a:t>rd</a:t>
                      </a:r>
                      <a:r>
                        <a:rPr lang="en-GB" sz="1100" dirty="0" smtClean="0">
                          <a:effectLst/>
                        </a:rPr>
                        <a:t> Unit  </a:t>
                      </a:r>
                    </a:p>
                    <a:p>
                      <a:pPr>
                        <a:lnSpc>
                          <a:spcPct val="107000"/>
                        </a:lnSpc>
                        <a:spcAft>
                          <a:spcPts val="0"/>
                        </a:spcAft>
                      </a:pPr>
                      <a:r>
                        <a:rPr lang="en-GB" sz="1100" u="none" dirty="0" smtClean="0">
                          <a:effectLst/>
                        </a:rPr>
                        <a:t>CCPLD</a:t>
                      </a:r>
                      <a:r>
                        <a:rPr lang="en-GB" sz="1100" u="none" baseline="0" dirty="0" smtClean="0">
                          <a:effectLst/>
                        </a:rPr>
                        <a:t>: one from units 416/417/419</a:t>
                      </a:r>
                      <a:endParaRPr lang="en-GB" sz="1200" u="none" dirty="0">
                        <a:effectLst/>
                      </a:endParaRPr>
                    </a:p>
                    <a:p>
                      <a:pPr>
                        <a:lnSpc>
                          <a:spcPct val="107000"/>
                        </a:lnSpc>
                        <a:spcAft>
                          <a:spcPts val="0"/>
                        </a:spcAft>
                      </a:pPr>
                      <a:r>
                        <a:rPr lang="en-GB" sz="1100" dirty="0">
                          <a:effectLst/>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100" dirty="0">
                          <a:effectLst/>
                        </a:rPr>
                        <a:t>Centre provide a holistic assessment judgement using the grading descriptors to evaluate evidence provided in Tasks A/D.  </a:t>
                      </a:r>
                      <a:endParaRPr lang="en-GB" sz="1200" dirty="0">
                        <a:effectLst/>
                      </a:endParaRPr>
                    </a:p>
                    <a:p>
                      <a:pPr>
                        <a:lnSpc>
                          <a:spcPct val="107000"/>
                        </a:lnSpc>
                        <a:spcAft>
                          <a:spcPts val="0"/>
                        </a:spcAft>
                      </a:pPr>
                      <a:r>
                        <a:rPr lang="en-GB" sz="1100" dirty="0">
                          <a:effectLst/>
                        </a:rPr>
                        <a:t>Successful completion of tasks A and D.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100" dirty="0">
                          <a:effectLst/>
                        </a:rPr>
                        <a:t>Pass grade confirmed and submitted to the Walled Garden by the centre.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07036328"/>
                  </a:ext>
                </a:extLst>
              </a:tr>
            </a:tbl>
          </a:graphicData>
        </a:graphic>
      </p:graphicFrame>
      <p:cxnSp>
        <p:nvCxnSpPr>
          <p:cNvPr id="11" name="Straight Connector 10"/>
          <p:cNvCxnSpPr/>
          <p:nvPr/>
        </p:nvCxnSpPr>
        <p:spPr>
          <a:xfrm>
            <a:off x="347133" y="2397945"/>
            <a:ext cx="11421534" cy="0"/>
          </a:xfrm>
          <a:prstGeom prst="line">
            <a:avLst/>
          </a:prstGeom>
        </p:spPr>
        <p:style>
          <a:lnRef idx="2">
            <a:schemeClr val="accent1"/>
          </a:lnRef>
          <a:fillRef idx="0">
            <a:schemeClr val="accent1"/>
          </a:fillRef>
          <a:effectRef idx="1">
            <a:schemeClr val="accent1"/>
          </a:effectRef>
          <a:fontRef idx="minor">
            <a:schemeClr val="tx1"/>
          </a:fontRef>
        </p:style>
      </p:cxnSp>
      <p:sp>
        <p:nvSpPr>
          <p:cNvPr id="13" name="Oval 12"/>
          <p:cNvSpPr/>
          <p:nvPr/>
        </p:nvSpPr>
        <p:spPr>
          <a:xfrm>
            <a:off x="10001619" y="1010392"/>
            <a:ext cx="1380329" cy="1259752"/>
          </a:xfrm>
          <a:prstGeom prst="ellipse">
            <a:avLst/>
          </a:prstGeom>
          <a:solidFill>
            <a:srgbClr val="FF0000"/>
          </a:solidFill>
          <a:ln>
            <a:solidFill>
              <a:srgbClr val="FF0000"/>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algn="ctr"/>
            <a:r>
              <a:rPr lang="en-GB" sz="1050" b="1" dirty="0" smtClean="0">
                <a:solidFill>
                  <a:schemeClr val="bg1"/>
                </a:solidFill>
              </a:rPr>
              <a:t>TASK A</a:t>
            </a:r>
          </a:p>
          <a:p>
            <a:pPr algn="ctr"/>
            <a:r>
              <a:rPr lang="en-GB" sz="1050" b="1" dirty="0" smtClean="0">
                <a:solidFill>
                  <a:schemeClr val="bg1"/>
                </a:solidFill>
              </a:rPr>
              <a:t>Submitted at end of</a:t>
            </a:r>
          </a:p>
          <a:p>
            <a:pPr algn="ctr"/>
            <a:r>
              <a:rPr lang="en-GB" sz="1050" b="1" dirty="0" smtClean="0">
                <a:solidFill>
                  <a:schemeClr val="bg1"/>
                </a:solidFill>
              </a:rPr>
              <a:t> assessment journey </a:t>
            </a:r>
            <a:endParaRPr lang="en-GB" sz="1050" b="1" dirty="0">
              <a:solidFill>
                <a:schemeClr val="bg1"/>
              </a:solidFill>
            </a:endParaRPr>
          </a:p>
        </p:txBody>
      </p:sp>
    </p:spTree>
    <p:extLst>
      <p:ext uri="{BB962C8B-B14F-4D97-AF65-F5344CB8AC3E}">
        <p14:creationId xmlns:p14="http://schemas.microsoft.com/office/powerpoint/2010/main" val="33851217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282011" y="1265162"/>
          <a:ext cx="9936843"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txBox="1">
            <a:spLocks/>
          </p:cNvSpPr>
          <p:nvPr/>
        </p:nvSpPr>
        <p:spPr>
          <a:xfrm>
            <a:off x="282011" y="375390"/>
            <a:ext cx="10223323"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1800" b="1" i="0" u="none" strike="noStrike" kern="1200" cap="none" spc="0" normalizeH="0" baseline="0" noProof="0" dirty="0" smtClean="0">
                <a:ln>
                  <a:noFill/>
                </a:ln>
                <a:solidFill>
                  <a:srgbClr val="007BB9"/>
                </a:solidFill>
                <a:effectLst/>
                <a:uLnTx/>
                <a:uFillTx/>
                <a:latin typeface="Lato"/>
                <a:ea typeface="+mj-ea"/>
                <a:cs typeface="+mj-cs"/>
              </a:rPr>
              <a:t>Approving the Project - Task D(</a:t>
            </a:r>
            <a:r>
              <a:rPr kumimoji="0" lang="en-GB" sz="1800" b="1" i="0" u="none" strike="noStrike" kern="1200" cap="none" spc="0" normalizeH="0" baseline="0" noProof="0" dirty="0" err="1" smtClean="0">
                <a:ln>
                  <a:noFill/>
                </a:ln>
                <a:solidFill>
                  <a:srgbClr val="007BB9"/>
                </a:solidFill>
                <a:effectLst/>
                <a:uLnTx/>
                <a:uFillTx/>
                <a:latin typeface="Lato"/>
                <a:ea typeface="+mj-ea"/>
                <a:cs typeface="+mj-cs"/>
              </a:rPr>
              <a:t>i</a:t>
            </a:r>
            <a:r>
              <a:rPr kumimoji="0" lang="en-GB" sz="1800" b="1" i="0" u="none" strike="noStrike" kern="1200" cap="none" spc="0" normalizeH="0" baseline="0" noProof="0" dirty="0" smtClean="0">
                <a:ln>
                  <a:noFill/>
                </a:ln>
                <a:solidFill>
                  <a:srgbClr val="007BB9"/>
                </a:solidFill>
                <a:effectLst/>
                <a:uLnTx/>
                <a:uFillTx/>
                <a:latin typeface="Lato"/>
                <a:ea typeface="+mj-ea"/>
                <a:cs typeface="+mj-cs"/>
              </a:rPr>
              <a:t>)</a:t>
            </a:r>
            <a:endParaRPr kumimoji="0" lang="en-GB" sz="1800" b="1" i="0" u="none" strike="noStrike" kern="1200" cap="none" spc="0" normalizeH="0" baseline="0" noProof="0" dirty="0">
              <a:ln>
                <a:noFill/>
              </a:ln>
              <a:solidFill>
                <a:srgbClr val="007BB9"/>
              </a:solidFill>
              <a:effectLst/>
              <a:uLnTx/>
              <a:uFillTx/>
              <a:latin typeface="Lato"/>
              <a:ea typeface="+mj-ea"/>
              <a:cs typeface="+mj-cs"/>
            </a:endParaRPr>
          </a:p>
        </p:txBody>
      </p:sp>
      <p:sp>
        <p:nvSpPr>
          <p:cNvPr id="4" name="Rectangle 3"/>
          <p:cNvSpPr/>
          <p:nvPr/>
        </p:nvSpPr>
        <p:spPr>
          <a:xfrm>
            <a:off x="168728" y="901125"/>
            <a:ext cx="7347858"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Lato"/>
                <a:ea typeface="Noteworthy Bold"/>
                <a:cs typeface="Times New Roman" panose="02020603050405020304" pitchFamily="18" charset="0"/>
              </a:rPr>
              <a:t>The internal assessor and manager/employer are required to review the candidate’s project plan (Task D(</a:t>
            </a:r>
            <a:r>
              <a:rPr kumimoji="0" lang="en-GB" sz="1400" b="0" i="0" u="none" strike="noStrike" kern="1200" cap="none" spc="0" normalizeH="0" baseline="0" noProof="0" dirty="0" err="1">
                <a:ln>
                  <a:noFill/>
                </a:ln>
                <a:solidFill>
                  <a:srgbClr val="000000"/>
                </a:solidFill>
                <a:effectLst/>
                <a:uLnTx/>
                <a:uFillTx/>
                <a:latin typeface="Lato"/>
                <a:ea typeface="Noteworthy Bold"/>
                <a:cs typeface="Times New Roman" panose="02020603050405020304" pitchFamily="18" charset="0"/>
              </a:rPr>
              <a:t>i</a:t>
            </a:r>
            <a:r>
              <a:rPr kumimoji="0" lang="en-GB" sz="1400" b="0" i="0" u="none" strike="noStrike" kern="1200" cap="none" spc="0" normalizeH="0" baseline="0" noProof="0" dirty="0">
                <a:ln>
                  <a:noFill/>
                </a:ln>
                <a:solidFill>
                  <a:srgbClr val="000000"/>
                </a:solidFill>
                <a:effectLst/>
                <a:uLnTx/>
                <a:uFillTx/>
                <a:latin typeface="Lato"/>
                <a:ea typeface="Noteworthy Bold"/>
                <a:cs typeface="Times New Roman" panose="02020603050405020304" pitchFamily="18" charset="0"/>
              </a:rPr>
              <a:t>)) prior to the candidate implementing their change.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00"/>
              </a:solidFill>
              <a:effectLst/>
              <a:uLnTx/>
              <a:uFillTx/>
              <a:latin typeface="Lato"/>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Lato"/>
                <a:ea typeface="+mn-ea"/>
                <a:cs typeface="Times New Roman" panose="02020603050405020304" pitchFamily="18" charset="0"/>
              </a:rPr>
              <a:t>The purpose of the review is to:</a:t>
            </a:r>
          </a:p>
        </p:txBody>
      </p:sp>
      <p:sp>
        <p:nvSpPr>
          <p:cNvPr id="5" name="TextBox 4"/>
          <p:cNvSpPr txBox="1"/>
          <p:nvPr/>
        </p:nvSpPr>
        <p:spPr>
          <a:xfrm>
            <a:off x="10305542" y="2406093"/>
            <a:ext cx="1816523" cy="2886046"/>
          </a:xfrm>
          <a:prstGeom prst="rect">
            <a:avLst/>
          </a:prstGeom>
          <a:solidFill>
            <a:srgbClr val="CBD6EB"/>
          </a:solidFill>
          <a:ln>
            <a:solidFill>
              <a:srgbClr val="CBD6EB"/>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srgbClr val="140000"/>
                </a:solidFill>
                <a:effectLst/>
                <a:uLnTx/>
                <a:uFillTx/>
                <a:latin typeface="Arial" panose="020B0604020202020204"/>
                <a:ea typeface="+mn-ea"/>
                <a:cs typeface="+mn-cs"/>
              </a:rPr>
              <a:t>3 possible outcomes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GB" sz="1100" b="1" i="0" u="none" strike="noStrike" kern="1200" cap="none" spc="0" normalizeH="0" baseline="0" noProof="0" dirty="0" smtClean="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GB" sz="1100" b="1"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solidFill>
                <a:effectLst/>
                <a:uLnTx/>
                <a:uFillTx/>
                <a:latin typeface="Arial" panose="020B0604020202020204"/>
                <a:ea typeface="+mn-ea"/>
                <a:cs typeface="+mn-cs"/>
              </a:rPr>
              <a:t> </a:t>
            </a: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grpSp>
        <p:nvGrpSpPr>
          <p:cNvPr id="10" name="Group 9"/>
          <p:cNvGrpSpPr/>
          <p:nvPr/>
        </p:nvGrpSpPr>
        <p:grpSpPr>
          <a:xfrm>
            <a:off x="10416433" y="2815824"/>
            <a:ext cx="1642149" cy="413657"/>
            <a:chOff x="8421906" y="440871"/>
            <a:chExt cx="1642149" cy="413657"/>
          </a:xfrm>
        </p:grpSpPr>
        <p:sp>
          <p:nvSpPr>
            <p:cNvPr id="6" name="Flowchart: Alternate Process 5"/>
            <p:cNvSpPr/>
            <p:nvPr/>
          </p:nvSpPr>
          <p:spPr>
            <a:xfrm>
              <a:off x="8421906" y="440871"/>
              <a:ext cx="1642149" cy="413657"/>
            </a:xfrm>
            <a:prstGeom prst="flowChartAlternateProcess">
              <a:avLst/>
            </a:prstGeom>
            <a:solidFill>
              <a:srgbClr val="00B050"/>
            </a:solidFill>
            <a:ln>
              <a:solidFill>
                <a:srgbClr val="00B050"/>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Box 8"/>
            <p:cNvSpPr txBox="1"/>
            <p:nvPr/>
          </p:nvSpPr>
          <p:spPr>
            <a:xfrm>
              <a:off x="8449334" y="460122"/>
              <a:ext cx="1587294" cy="307777"/>
            </a:xfrm>
            <a:prstGeom prst="rect">
              <a:avLst/>
            </a:prstGeom>
            <a:noFill/>
            <a:ln>
              <a:solidFill>
                <a:srgbClr val="00B050"/>
              </a:solid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srgbClr val="140000"/>
                  </a:solidFill>
                  <a:effectLst/>
                  <a:uLnTx/>
                  <a:uFillTx/>
                  <a:latin typeface="Lato"/>
                  <a:ea typeface="+mn-ea"/>
                  <a:cs typeface="+mn-cs"/>
                </a:rPr>
                <a:t>Project approved </a:t>
              </a:r>
              <a:endParaRPr kumimoji="0" lang="en-GB" sz="1400" b="0" i="0" u="none" strike="noStrike" kern="1200" cap="none" spc="0" normalizeH="0" baseline="0" noProof="0" dirty="0">
                <a:ln>
                  <a:noFill/>
                </a:ln>
                <a:solidFill>
                  <a:srgbClr val="140000"/>
                </a:solidFill>
                <a:effectLst/>
                <a:uLnTx/>
                <a:uFillTx/>
                <a:latin typeface="Lato"/>
                <a:ea typeface="+mn-ea"/>
                <a:cs typeface="+mn-cs"/>
              </a:endParaRPr>
            </a:p>
          </p:txBody>
        </p:sp>
      </p:grpSp>
      <p:grpSp>
        <p:nvGrpSpPr>
          <p:cNvPr id="12" name="Group 11"/>
          <p:cNvGrpSpPr/>
          <p:nvPr/>
        </p:nvGrpSpPr>
        <p:grpSpPr>
          <a:xfrm>
            <a:off x="10416433" y="4545846"/>
            <a:ext cx="1642149" cy="677496"/>
            <a:chOff x="8421906" y="440871"/>
            <a:chExt cx="1642149" cy="521703"/>
          </a:xfrm>
        </p:grpSpPr>
        <p:sp>
          <p:nvSpPr>
            <p:cNvPr id="13" name="Flowchart: Alternate Process 12"/>
            <p:cNvSpPr/>
            <p:nvPr/>
          </p:nvSpPr>
          <p:spPr>
            <a:xfrm>
              <a:off x="8421906" y="440871"/>
              <a:ext cx="1642149" cy="521703"/>
            </a:xfrm>
            <a:prstGeom prst="flowChartAlternateProcess">
              <a:avLst/>
            </a:prstGeom>
            <a:solidFill>
              <a:schemeClr val="tx1">
                <a:lumMod val="50000"/>
                <a:lumOff val="50000"/>
              </a:schemeClr>
            </a:solidFill>
            <a:ln>
              <a:solidFill>
                <a:schemeClr val="tx1">
                  <a:lumMod val="50000"/>
                  <a:lumOff val="50000"/>
                </a:schemeClr>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TextBox 13"/>
            <p:cNvSpPr txBox="1"/>
            <p:nvPr/>
          </p:nvSpPr>
          <p:spPr>
            <a:xfrm>
              <a:off x="8421906" y="473954"/>
              <a:ext cx="1587291" cy="40290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srgbClr val="140000"/>
                  </a:solidFill>
                  <a:effectLst/>
                  <a:uLnTx/>
                  <a:uFillTx/>
                  <a:latin typeface="Lato"/>
                  <a:ea typeface="+mn-ea"/>
                  <a:cs typeface="+mn-cs"/>
                </a:rPr>
                <a:t>Project not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srgbClr val="140000"/>
                  </a:solidFill>
                  <a:effectLst/>
                  <a:uLnTx/>
                  <a:uFillTx/>
                  <a:latin typeface="Lato"/>
                  <a:ea typeface="+mn-ea"/>
                  <a:cs typeface="+mn-cs"/>
                </a:rPr>
                <a:t>approved </a:t>
              </a:r>
              <a:endParaRPr kumimoji="0" lang="en-GB" sz="1400" b="0" i="0" u="none" strike="noStrike" kern="1200" cap="none" spc="0" normalizeH="0" baseline="0" noProof="0" dirty="0">
                <a:ln>
                  <a:noFill/>
                </a:ln>
                <a:solidFill>
                  <a:srgbClr val="140000"/>
                </a:solidFill>
                <a:effectLst/>
                <a:uLnTx/>
                <a:uFillTx/>
                <a:latin typeface="Lato"/>
                <a:ea typeface="+mn-ea"/>
                <a:cs typeface="+mn-cs"/>
              </a:endParaRPr>
            </a:p>
          </p:txBody>
        </p:sp>
      </p:grpSp>
      <p:grpSp>
        <p:nvGrpSpPr>
          <p:cNvPr id="15" name="Group 14"/>
          <p:cNvGrpSpPr/>
          <p:nvPr/>
        </p:nvGrpSpPr>
        <p:grpSpPr>
          <a:xfrm>
            <a:off x="10439837" y="3565975"/>
            <a:ext cx="1682228" cy="643377"/>
            <a:chOff x="8421901" y="403557"/>
            <a:chExt cx="1716554" cy="554349"/>
          </a:xfrm>
        </p:grpSpPr>
        <p:sp>
          <p:nvSpPr>
            <p:cNvPr id="16" name="Flowchart: Alternate Process 15"/>
            <p:cNvSpPr/>
            <p:nvPr/>
          </p:nvSpPr>
          <p:spPr>
            <a:xfrm>
              <a:off x="8421901" y="403557"/>
              <a:ext cx="1675656" cy="554349"/>
            </a:xfrm>
            <a:prstGeom prst="flowChartAlternateProcess">
              <a:avLst/>
            </a:prstGeom>
            <a:solidFill>
              <a:srgbClr val="FFC000"/>
            </a:solidFill>
            <a:ln>
              <a:solidFill>
                <a:schemeClr val="accent3"/>
              </a:solidFill>
            </a:ln>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7" name="TextBox 16"/>
            <p:cNvSpPr txBox="1"/>
            <p:nvPr/>
          </p:nvSpPr>
          <p:spPr>
            <a:xfrm>
              <a:off x="8436986" y="455322"/>
              <a:ext cx="1701469" cy="45081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srgbClr val="140000"/>
                  </a:solidFill>
                  <a:effectLst/>
                  <a:uLnTx/>
                  <a:uFillTx/>
                  <a:latin typeface="Lato"/>
                  <a:ea typeface="+mn-ea"/>
                  <a:cs typeface="+mn-cs"/>
                </a:rPr>
                <a:t>Project approved,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srgbClr val="140000"/>
                  </a:solidFill>
                  <a:effectLst/>
                  <a:uLnTx/>
                  <a:uFillTx/>
                  <a:latin typeface="Lato"/>
                  <a:ea typeface="+mn-ea"/>
                  <a:cs typeface="+mn-cs"/>
                </a:rPr>
                <a:t>subject to revision </a:t>
              </a:r>
              <a:endParaRPr kumimoji="0" lang="en-GB" sz="1400" b="0" i="0" u="none" strike="noStrike" kern="1200" cap="none" spc="0" normalizeH="0" baseline="0" noProof="0" dirty="0">
                <a:ln>
                  <a:noFill/>
                </a:ln>
                <a:solidFill>
                  <a:srgbClr val="140000"/>
                </a:solidFill>
                <a:effectLst/>
                <a:uLnTx/>
                <a:uFillTx/>
                <a:latin typeface="Lato"/>
                <a:ea typeface="+mn-ea"/>
                <a:cs typeface="+mn-cs"/>
              </a:endParaRPr>
            </a:p>
          </p:txBody>
        </p:sp>
      </p:grpSp>
      <p:sp>
        <p:nvSpPr>
          <p:cNvPr id="19" name="Down Arrow Callout 18"/>
          <p:cNvSpPr/>
          <p:nvPr/>
        </p:nvSpPr>
        <p:spPr>
          <a:xfrm>
            <a:off x="10305542" y="1193749"/>
            <a:ext cx="1730829" cy="1072243"/>
          </a:xfrm>
          <a:prstGeom prst="downArrowCallout">
            <a:avLst/>
          </a:prstGeom>
          <a:solidFill>
            <a:srgbClr val="CBD6EB"/>
          </a:solid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srgbClr val="000000"/>
                </a:solidFill>
                <a:effectLst/>
                <a:uLnTx/>
                <a:uFillTx/>
                <a:latin typeface="Arial" panose="020B0604020202020204"/>
                <a:ea typeface="+mn-ea"/>
                <a:cs typeface="+mn-cs"/>
              </a:rPr>
              <a:t>IA completes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srgbClr val="000000"/>
                </a:solidFill>
                <a:effectLst/>
                <a:uLnTx/>
                <a:uFillTx/>
                <a:latin typeface="Arial" panose="020B0604020202020204"/>
                <a:ea typeface="+mn-ea"/>
                <a:cs typeface="+mn-cs"/>
              </a:rPr>
              <a:t>project approval form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srgbClr val="000000"/>
                </a:solidFill>
                <a:effectLst/>
                <a:uLnTx/>
                <a:uFillTx/>
                <a:latin typeface="Arial" panose="020B0604020202020204"/>
                <a:ea typeface="+mn-ea"/>
                <a:cs typeface="+mn-cs"/>
              </a:rPr>
              <a:t>(Appendix 6)</a:t>
            </a:r>
            <a:r>
              <a:rPr kumimoji="0" lang="en-GB" sz="1800" b="0" i="0" u="none" strike="noStrike" kern="1200" cap="none" spc="0" normalizeH="0" baseline="0" noProof="0" dirty="0" smtClean="0">
                <a:ln>
                  <a:noFill/>
                </a:ln>
                <a:solidFill>
                  <a:srgbClr val="000000"/>
                </a:solidFill>
                <a:effectLst/>
                <a:uLnTx/>
                <a:uFillTx/>
                <a:latin typeface="Arial" panose="020B0604020202020204"/>
                <a:ea typeface="+mn-ea"/>
                <a:cs typeface="+mn-cs"/>
              </a:rPr>
              <a:t> </a:t>
            </a:r>
            <a:endParaRPr kumimoji="0" lang="en-GB"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389712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435429" y="1262742"/>
          <a:ext cx="11533414" cy="42345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211253" y="302434"/>
            <a:ext cx="8486433" cy="388696"/>
          </a:xfrm>
          <a:prstGeom prst="rect">
            <a:avLst/>
          </a:prstGeom>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GB" sz="1800" b="1" i="0" u="none" strike="noStrike" kern="1200" cap="none" spc="0" normalizeH="0" baseline="0" noProof="0" dirty="0" smtClean="0">
                <a:ln>
                  <a:noFill/>
                </a:ln>
                <a:solidFill>
                  <a:srgbClr val="007BB9"/>
                </a:solidFill>
                <a:effectLst/>
                <a:uLnTx/>
                <a:uFillTx/>
                <a:latin typeface="Lato"/>
                <a:ea typeface="Calibri" panose="020F0502020204030204" pitchFamily="34" charset="0"/>
                <a:cs typeface="Arial" panose="020B0604020202020204" pitchFamily="34" charset="0"/>
              </a:rPr>
              <a:t>Assessment journey for Task D - following IA approval of the project plan </a:t>
            </a:r>
            <a:endParaRPr kumimoji="0" lang="en-GB" sz="1800" b="1" i="0" u="none" strike="noStrike" kern="1200" cap="none" spc="0" normalizeH="0" baseline="0" noProof="0" dirty="0">
              <a:ln>
                <a:noFill/>
              </a:ln>
              <a:solidFill>
                <a:srgbClr val="007BB9"/>
              </a:solidFill>
              <a:effectLst/>
              <a:uLnTx/>
              <a:uFillTx/>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287822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1A484759-9BA3-C246-B251-CBAFB03653ED}"/>
              </a:ext>
            </a:extLst>
          </p:cNvPr>
          <p:cNvSpPr>
            <a:spLocks noGrp="1"/>
          </p:cNvSpPr>
          <p:nvPr>
            <p:ph type="title"/>
          </p:nvPr>
        </p:nvSpPr>
        <p:spPr>
          <a:xfrm>
            <a:off x="282011" y="217687"/>
            <a:ext cx="10223323" cy="447261"/>
          </a:xfrm>
        </p:spPr>
        <p:txBody>
          <a:bodyPr/>
          <a:lstStyle/>
          <a:p>
            <a:pPr>
              <a:lnSpc>
                <a:spcPct val="107000"/>
              </a:lnSpc>
              <a:spcAft>
                <a:spcPts val="0"/>
              </a:spcAft>
            </a:pPr>
            <a:r>
              <a:rPr lang="en-GB" sz="1800" b="1" dirty="0">
                <a:latin typeface="Lato"/>
                <a:ea typeface="Calibri" panose="020F0502020204030204" pitchFamily="34" charset="0"/>
                <a:cs typeface="Calibri" panose="020F0502020204030204" pitchFamily="34" charset="0"/>
              </a:rPr>
              <a:t>Pre</a:t>
            </a:r>
            <a:r>
              <a:rPr lang="en-GB" sz="1800" b="1" spc="5" dirty="0">
                <a:latin typeface="Lato"/>
                <a:ea typeface="Calibri" panose="020F0502020204030204" pitchFamily="34" charset="0"/>
                <a:cs typeface="Calibri" panose="020F0502020204030204" pitchFamily="34" charset="0"/>
              </a:rPr>
              <a:t>p</a:t>
            </a:r>
            <a:r>
              <a:rPr lang="en-GB" sz="1800" b="1" dirty="0">
                <a:latin typeface="Lato"/>
                <a:ea typeface="Calibri" panose="020F0502020204030204" pitchFamily="34" charset="0"/>
                <a:cs typeface="Calibri" panose="020F0502020204030204" pitchFamily="34" charset="0"/>
              </a:rPr>
              <a:t>aring</a:t>
            </a:r>
            <a:r>
              <a:rPr lang="en-GB" sz="1800" b="1" spc="-40" dirty="0">
                <a:latin typeface="Lato"/>
                <a:ea typeface="Calibri" panose="020F0502020204030204" pitchFamily="34" charset="0"/>
                <a:cs typeface="Calibri" panose="020F0502020204030204" pitchFamily="34" charset="0"/>
              </a:rPr>
              <a:t> </a:t>
            </a:r>
            <a:r>
              <a:rPr lang="en-GB" sz="1800" b="1" dirty="0">
                <a:latin typeface="Lato"/>
                <a:ea typeface="Calibri" panose="020F0502020204030204" pitchFamily="34" charset="0"/>
                <a:cs typeface="Calibri" panose="020F0502020204030204" pitchFamily="34" charset="0"/>
              </a:rPr>
              <a:t>and submitting evidence</a:t>
            </a:r>
            <a:r>
              <a:rPr lang="en-GB" sz="1800" b="1" spc="-45" dirty="0">
                <a:latin typeface="Lato"/>
                <a:ea typeface="Calibri" panose="020F0502020204030204" pitchFamily="34" charset="0"/>
                <a:cs typeface="Calibri" panose="020F0502020204030204" pitchFamily="34" charset="0"/>
              </a:rPr>
              <a:t> </a:t>
            </a:r>
            <a:r>
              <a:rPr lang="en-GB" sz="1800" b="1" spc="5" dirty="0">
                <a:latin typeface="Lato"/>
                <a:ea typeface="Calibri" panose="020F0502020204030204" pitchFamily="34" charset="0"/>
                <a:cs typeface="Calibri" panose="020F0502020204030204" pitchFamily="34" charset="0"/>
              </a:rPr>
              <a:t>f</a:t>
            </a:r>
            <a:r>
              <a:rPr lang="en-GB" sz="1800" b="1" dirty="0">
                <a:latin typeface="Lato"/>
                <a:ea typeface="Calibri" panose="020F0502020204030204" pitchFamily="34" charset="0"/>
                <a:cs typeface="Calibri" panose="020F0502020204030204" pitchFamily="34" charset="0"/>
              </a:rPr>
              <a:t>or</a:t>
            </a:r>
            <a:r>
              <a:rPr lang="en-GB" sz="1800" b="1" spc="-10" dirty="0">
                <a:latin typeface="Lato"/>
                <a:ea typeface="Calibri" panose="020F0502020204030204" pitchFamily="34" charset="0"/>
                <a:cs typeface="Calibri" panose="020F0502020204030204" pitchFamily="34" charset="0"/>
              </a:rPr>
              <a:t> external </a:t>
            </a:r>
            <a:r>
              <a:rPr lang="en-GB" sz="1800" b="1" dirty="0">
                <a:latin typeface="Lato"/>
                <a:ea typeface="Calibri" panose="020F0502020204030204" pitchFamily="34" charset="0"/>
                <a:cs typeface="Calibri" panose="020F0502020204030204" pitchFamily="34" charset="0"/>
              </a:rPr>
              <a:t>assessment</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p:txBody>
      </p:sp>
      <p:grpSp>
        <p:nvGrpSpPr>
          <p:cNvPr id="7" name="Group 6"/>
          <p:cNvGrpSpPr/>
          <p:nvPr/>
        </p:nvGrpSpPr>
        <p:grpSpPr>
          <a:xfrm>
            <a:off x="503670" y="2467810"/>
            <a:ext cx="11067845" cy="1983544"/>
            <a:chOff x="391183" y="1875142"/>
            <a:chExt cx="11067845" cy="1983544"/>
          </a:xfrm>
        </p:grpSpPr>
        <p:graphicFrame>
          <p:nvGraphicFramePr>
            <p:cNvPr id="5" name="Diagram 4"/>
            <p:cNvGraphicFramePr/>
            <p:nvPr>
              <p:extLst>
                <p:ext uri="{D42A27DB-BD31-4B8C-83A1-F6EECF244321}">
                  <p14:modId xmlns:p14="http://schemas.microsoft.com/office/powerpoint/2010/main" val="4040590931"/>
                </p:ext>
              </p:extLst>
            </p:nvPr>
          </p:nvGraphicFramePr>
          <p:xfrm>
            <a:off x="391183" y="1875142"/>
            <a:ext cx="10995274" cy="1983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8708570" y="2698599"/>
              <a:ext cx="2750458" cy="336631"/>
            </a:xfrm>
            <a:prstGeom prst="rect">
              <a:avLst/>
            </a:prstGeom>
          </p:spPr>
          <p:txBody>
            <a:bodyPr wrap="square">
              <a:spAutoFit/>
            </a:bodyPr>
            <a:lstStyle/>
            <a:p>
              <a:pPr marL="0" marR="0" lvl="0" indent="0" algn="l" defTabSz="914400" rtl="0" eaLnBrk="1" fontAlgn="auto" latinLnBrk="0" hangingPunct="1">
                <a:lnSpc>
                  <a:spcPct val="107000"/>
                </a:lnSpc>
                <a:spcBef>
                  <a:spcPts val="200"/>
                </a:spcBef>
                <a:spcAft>
                  <a:spcPts val="200"/>
                </a:spcAft>
                <a:buClrTx/>
                <a:buSzTx/>
                <a:buFontTx/>
                <a:buNone/>
                <a:tabLst/>
                <a:defRPr/>
              </a:pPr>
              <a:endParaRPr kumimoji="0" lang="en-GB" sz="1600" b="0" i="0" u="none" strike="noStrike" kern="1200" cap="none" spc="0" normalizeH="0" baseline="0" noProof="0" dirty="0">
                <a:ln>
                  <a:noFill/>
                </a:ln>
                <a:solidFill>
                  <a:srgbClr val="65B2E6">
                    <a:lumMod val="50000"/>
                  </a:srgbClr>
                </a:solidFill>
                <a:effectLst/>
                <a:uLnTx/>
                <a:uFillTx/>
                <a:latin typeface="Arial" panose="020B060402020202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4654852" y="2205194"/>
              <a:ext cx="2587678" cy="1323439"/>
            </a:xfrm>
            <a:prstGeom prst="rect">
              <a:avLst/>
            </a:prstGeom>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smtClean="0">
                  <a:ln>
                    <a:noFill/>
                  </a:ln>
                  <a:solidFill>
                    <a:srgbClr val="FFFFFF"/>
                  </a:solidFill>
                  <a:effectLst/>
                  <a:uLnTx/>
                  <a:uFillTx/>
                  <a:latin typeface="Lato"/>
                  <a:ea typeface="Noteworthy Bold"/>
                  <a:cs typeface="Times New Roman" panose="02020603050405020304" pitchFamily="18" charset="0"/>
                </a:rPr>
                <a:t>Reviewed by Internal </a:t>
              </a:r>
              <a:r>
                <a:rPr kumimoji="0" lang="en-GB" sz="1600" b="0" i="0" u="none" strike="noStrike" kern="1200" cap="none" spc="0" normalizeH="0" baseline="0" noProof="0" dirty="0">
                  <a:ln>
                    <a:noFill/>
                  </a:ln>
                  <a:solidFill>
                    <a:srgbClr val="FFFFFF"/>
                  </a:solidFill>
                  <a:effectLst/>
                  <a:uLnTx/>
                  <a:uFillTx/>
                  <a:latin typeface="Lato"/>
                  <a:ea typeface="Noteworthy Bold"/>
                  <a:cs typeface="Times New Roman" panose="02020603050405020304" pitchFamily="18" charset="0"/>
                </a:rPr>
                <a:t>assessor/tutor </a:t>
              </a:r>
              <a:r>
                <a:rPr kumimoji="0" lang="en-GB" sz="1600" b="0" i="0" u="none" strike="noStrike" kern="1200" cap="none" spc="0" normalizeH="0" baseline="0" noProof="0" dirty="0" smtClean="0">
                  <a:ln>
                    <a:noFill/>
                  </a:ln>
                  <a:solidFill>
                    <a:srgbClr val="FFFFFF"/>
                  </a:solidFill>
                  <a:effectLst/>
                  <a:uLnTx/>
                  <a:uFillTx/>
                  <a:latin typeface="Lato"/>
                  <a:ea typeface="Noteworthy Bold"/>
                  <a:cs typeface="Times New Roman" panose="02020603050405020304" pitchFamily="18" charset="0"/>
                </a:rPr>
                <a:t>and submitted to City &amp; Guilds, along with declaration form; IA has final decision </a:t>
              </a:r>
              <a:endParaRPr kumimoji="0" lang="en-US" sz="1600" b="0" i="0" u="none" strike="noStrike" kern="1200" cap="none" spc="0" normalizeH="0" baseline="0" noProof="0" dirty="0">
                <a:ln>
                  <a:noFill/>
                </a:ln>
                <a:solidFill>
                  <a:srgbClr val="FFFFFF"/>
                </a:solidFill>
                <a:effectLst/>
                <a:uLnTx/>
                <a:uFillTx/>
                <a:latin typeface="Lato"/>
                <a:ea typeface="+mn-ea"/>
                <a:cs typeface="+mn-cs"/>
              </a:endParaRPr>
            </a:p>
          </p:txBody>
        </p:sp>
      </p:grpSp>
    </p:spTree>
    <p:extLst>
      <p:ext uri="{BB962C8B-B14F-4D97-AF65-F5344CB8AC3E}">
        <p14:creationId xmlns:p14="http://schemas.microsoft.com/office/powerpoint/2010/main" val="40703331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6433457" y="980761"/>
            <a:ext cx="5502955" cy="2611525"/>
          </a:xfrm>
          <a:ln>
            <a:solidFill>
              <a:schemeClr val="accent1"/>
            </a:solidFill>
          </a:ln>
        </p:spPr>
        <p:txBody>
          <a:bodyPr/>
          <a:lstStyle/>
          <a:p>
            <a:r>
              <a:rPr lang="en-GB" b="1" dirty="0">
                <a:latin typeface="Lato"/>
                <a:ea typeface="Calibri" panose="020F0502020204030204" pitchFamily="34" charset="0"/>
                <a:cs typeface="Times New Roman" panose="02020603050405020304" pitchFamily="18" charset="0"/>
              </a:rPr>
              <a:t>Externally-assessed </a:t>
            </a:r>
            <a:r>
              <a:rPr lang="en-GB" b="1" dirty="0" smtClean="0">
                <a:latin typeface="Lato"/>
                <a:ea typeface="Calibri" panose="020F0502020204030204" pitchFamily="34" charset="0"/>
                <a:cs typeface="Times New Roman" panose="02020603050405020304" pitchFamily="18" charset="0"/>
              </a:rPr>
              <a:t>tasks:</a:t>
            </a:r>
          </a:p>
          <a:p>
            <a:pPr marL="285750" indent="-285750">
              <a:spcBef>
                <a:spcPts val="0"/>
              </a:spcBef>
              <a:spcAft>
                <a:spcPts val="0"/>
              </a:spcAft>
              <a:buFont typeface="Arial" panose="020B0604020202020204" pitchFamily="34" charset="0"/>
              <a:buChar char="•"/>
            </a:pPr>
            <a:r>
              <a:rPr lang="en-GB" sz="1400" dirty="0" smtClean="0">
                <a:latin typeface="Lato"/>
                <a:cs typeface="Times New Roman" panose="02020603050405020304" pitchFamily="18" charset="0"/>
              </a:rPr>
              <a:t>Feedback will be provided by the external assessor</a:t>
            </a:r>
          </a:p>
          <a:p>
            <a:pPr marL="285750" indent="-285750">
              <a:spcBef>
                <a:spcPts val="0"/>
              </a:spcBef>
              <a:spcAft>
                <a:spcPts val="0"/>
              </a:spcAft>
              <a:buFont typeface="Arial" panose="020B0604020202020204" pitchFamily="34" charset="0"/>
              <a:buChar char="•"/>
            </a:pPr>
            <a:r>
              <a:rPr lang="en-GB" sz="1400" dirty="0" smtClean="0">
                <a:latin typeface="Lato"/>
                <a:cs typeface="Times New Roman" panose="02020603050405020304" pitchFamily="18" charset="0"/>
              </a:rPr>
              <a:t>Used to inform the support and guidance offered to the candidate in preparation for re-taking the task(s)</a:t>
            </a:r>
          </a:p>
          <a:p>
            <a:pPr marL="285750" indent="-285750">
              <a:spcBef>
                <a:spcPts val="0"/>
              </a:spcBef>
              <a:spcAft>
                <a:spcPts val="0"/>
              </a:spcAft>
              <a:buFont typeface="Arial" panose="020B0604020202020204" pitchFamily="34" charset="0"/>
              <a:buChar char="•"/>
            </a:pPr>
            <a:r>
              <a:rPr lang="en-GB" sz="1400" dirty="0">
                <a:latin typeface="Lato"/>
                <a:ea typeface="Calibri" panose="020F0502020204030204" pitchFamily="34" charset="0"/>
                <a:cs typeface="Times New Roman" panose="02020603050405020304" pitchFamily="18" charset="0"/>
              </a:rPr>
              <a:t>clear audit trail must be provided by the internal assessor that shows how feedback has been provided to the candidate and what remedial activity has been taken to support the development of any deficits in the candidate’s knowledge and </a:t>
            </a:r>
            <a:r>
              <a:rPr lang="en-GB" sz="1400" dirty="0" smtClean="0">
                <a:latin typeface="Lato"/>
                <a:ea typeface="Calibri" panose="020F0502020204030204" pitchFamily="34" charset="0"/>
                <a:cs typeface="Times New Roman" panose="02020603050405020304" pitchFamily="18" charset="0"/>
              </a:rPr>
              <a:t>understanding</a:t>
            </a:r>
          </a:p>
          <a:p>
            <a:pPr marL="285750" indent="-285750">
              <a:spcBef>
                <a:spcPts val="0"/>
              </a:spcBef>
              <a:spcAft>
                <a:spcPts val="0"/>
              </a:spcAft>
              <a:buFont typeface="Arial" panose="020B0604020202020204" pitchFamily="34" charset="0"/>
              <a:buChar char="•"/>
            </a:pPr>
            <a:r>
              <a:rPr lang="en-GB" sz="1400" dirty="0" smtClean="0">
                <a:latin typeface="Lato"/>
                <a:cs typeface="Times New Roman" panose="02020603050405020304" pitchFamily="18" charset="0"/>
              </a:rPr>
              <a:t>Detailed guidance in the assessment pack </a:t>
            </a:r>
            <a:endParaRPr lang="en-GB" sz="1400" dirty="0"/>
          </a:p>
        </p:txBody>
      </p:sp>
      <p:sp>
        <p:nvSpPr>
          <p:cNvPr id="4" name="Title 14">
            <a:extLst>
              <a:ext uri="{FF2B5EF4-FFF2-40B4-BE49-F238E27FC236}">
                <a16:creationId xmlns:a16="http://schemas.microsoft.com/office/drawing/2014/main" id="{1A484759-9BA3-C246-B251-CBAFB03653ED}"/>
              </a:ext>
            </a:extLst>
          </p:cNvPr>
          <p:cNvSpPr>
            <a:spLocks noGrp="1"/>
          </p:cNvSpPr>
          <p:nvPr>
            <p:ph type="title"/>
          </p:nvPr>
        </p:nvSpPr>
        <p:spPr/>
        <p:txBody>
          <a:bodyPr/>
          <a:lstStyle/>
          <a:p>
            <a:r>
              <a:rPr lang="en-US" sz="1800" b="1" dirty="0" smtClean="0"/>
              <a:t>Feedback, re-sits and re-takes</a:t>
            </a:r>
            <a:endParaRPr lang="en-US" sz="1800" b="1" dirty="0"/>
          </a:p>
        </p:txBody>
      </p:sp>
      <p:sp>
        <p:nvSpPr>
          <p:cNvPr id="5" name="TextBox 4"/>
          <p:cNvSpPr txBox="1"/>
          <p:nvPr/>
        </p:nvSpPr>
        <p:spPr>
          <a:xfrm>
            <a:off x="370114" y="961711"/>
            <a:ext cx="5388429" cy="5461431"/>
          </a:xfrm>
          <a:prstGeom prst="rect">
            <a:avLst/>
          </a:prstGeom>
          <a:solidFill>
            <a:schemeClr val="bg1"/>
          </a:solidFill>
          <a:ln>
            <a:solidFill>
              <a:schemeClr val="tx1">
                <a:lumMod val="50000"/>
                <a:lumOff val="50000"/>
              </a:schemeClr>
            </a:solidFill>
          </a:ln>
        </p:spPr>
        <p:txBody>
          <a:bodyPr wrap="square" rtlCol="0">
            <a:spAutoFit/>
          </a:bodyPr>
          <a:lstStyle/>
          <a:p>
            <a:r>
              <a:rPr lang="en-GB" b="1" dirty="0" smtClean="0">
                <a:solidFill>
                  <a:schemeClr val="tx1">
                    <a:lumMod val="50000"/>
                    <a:lumOff val="50000"/>
                  </a:schemeClr>
                </a:solidFill>
                <a:latin typeface="Lato"/>
                <a:ea typeface="Calibri" panose="020F0502020204030204" pitchFamily="34" charset="0"/>
                <a:cs typeface="Times New Roman" panose="02020603050405020304" pitchFamily="18" charset="0"/>
              </a:rPr>
              <a:t>Holistic assessment - </a:t>
            </a:r>
            <a:r>
              <a:rPr lang="en-GB" dirty="0" smtClean="0">
                <a:solidFill>
                  <a:schemeClr val="tx1">
                    <a:lumMod val="50000"/>
                    <a:lumOff val="50000"/>
                  </a:schemeClr>
                </a:solidFill>
              </a:rPr>
              <a:t>Internally assessed tasks (tasks A and D):</a:t>
            </a:r>
          </a:p>
          <a:p>
            <a:r>
              <a:rPr lang="en-GB" sz="1400" dirty="0">
                <a:solidFill>
                  <a:schemeClr val="tx1">
                    <a:lumMod val="50000"/>
                    <a:lumOff val="50000"/>
                  </a:schemeClr>
                </a:solidFill>
                <a:latin typeface="Lato"/>
                <a:ea typeface="Calibri" panose="020F0502020204030204" pitchFamily="34" charset="0"/>
                <a:cs typeface="Times New Roman" panose="02020603050405020304" pitchFamily="18" charset="0"/>
              </a:rPr>
              <a:t>If the internal assessor is unable to award a pass to the candidate on finalisation of Tasks </a:t>
            </a:r>
            <a:r>
              <a:rPr lang="en-GB" sz="1400" dirty="0" smtClean="0">
                <a:solidFill>
                  <a:schemeClr val="tx1">
                    <a:lumMod val="50000"/>
                    <a:lumOff val="50000"/>
                  </a:schemeClr>
                </a:solidFill>
                <a:latin typeface="Lato"/>
                <a:ea typeface="Calibri" panose="020F0502020204030204" pitchFamily="34" charset="0"/>
                <a:cs typeface="Times New Roman" panose="02020603050405020304" pitchFamily="18" charset="0"/>
              </a:rPr>
              <a:t>A/D they will:</a:t>
            </a:r>
          </a:p>
          <a:p>
            <a:endParaRPr lang="en-GB" sz="1400" dirty="0">
              <a:solidFill>
                <a:schemeClr val="tx1">
                  <a:lumMod val="50000"/>
                  <a:lumOff val="50000"/>
                </a:schemeClr>
              </a:solidFill>
              <a:latin typeface="Lato"/>
              <a:cs typeface="Times New Roman" panose="02020603050405020304" pitchFamily="18" charset="0"/>
            </a:endParaRPr>
          </a:p>
          <a:p>
            <a:pPr marL="285750" indent="-285750">
              <a:buFont typeface="Arial" panose="020B0604020202020204" pitchFamily="34" charset="0"/>
              <a:buChar char="•"/>
            </a:pPr>
            <a:r>
              <a:rPr lang="en-GB" sz="1400" dirty="0">
                <a:solidFill>
                  <a:schemeClr val="tx1">
                    <a:lumMod val="50000"/>
                    <a:lumOff val="50000"/>
                  </a:schemeClr>
                </a:solidFill>
                <a:latin typeface="Lato"/>
                <a:ea typeface="Calibri" panose="020F0502020204030204" pitchFamily="34" charset="0"/>
                <a:cs typeface="Times New Roman" panose="02020603050405020304" pitchFamily="18" charset="0"/>
              </a:rPr>
              <a:t>provide feedback on the candidate’s overall </a:t>
            </a:r>
            <a:r>
              <a:rPr lang="en-GB" sz="1400" dirty="0" smtClean="0">
                <a:solidFill>
                  <a:schemeClr val="tx1">
                    <a:lumMod val="50000"/>
                    <a:lumOff val="50000"/>
                  </a:schemeClr>
                </a:solidFill>
                <a:latin typeface="Lato"/>
                <a:ea typeface="Calibri" panose="020F0502020204030204" pitchFamily="34" charset="0"/>
                <a:cs typeface="Times New Roman" panose="02020603050405020304" pitchFamily="18" charset="0"/>
              </a:rPr>
              <a:t>performance</a:t>
            </a:r>
          </a:p>
          <a:p>
            <a:pPr marL="285750" indent="-285750">
              <a:buFont typeface="Arial" panose="020B0604020202020204" pitchFamily="34" charset="0"/>
              <a:buChar char="•"/>
            </a:pPr>
            <a:r>
              <a:rPr lang="en-GB" sz="1400" dirty="0">
                <a:solidFill>
                  <a:schemeClr val="tx1">
                    <a:lumMod val="50000"/>
                    <a:lumOff val="50000"/>
                  </a:schemeClr>
                </a:solidFill>
                <a:latin typeface="Lato"/>
                <a:ea typeface="Calibri" panose="020F0502020204030204" pitchFamily="34" charset="0"/>
                <a:cs typeface="Times New Roman" panose="02020603050405020304" pitchFamily="18" charset="0"/>
              </a:rPr>
              <a:t>highlighting the objective areas from the grading descriptors where further evidence is to be observed and the assessment tasks where this may be </a:t>
            </a:r>
            <a:r>
              <a:rPr lang="en-GB" sz="1400" dirty="0" smtClean="0">
                <a:solidFill>
                  <a:schemeClr val="tx1">
                    <a:lumMod val="50000"/>
                    <a:lumOff val="50000"/>
                  </a:schemeClr>
                </a:solidFill>
                <a:latin typeface="Lato"/>
                <a:ea typeface="Calibri" panose="020F0502020204030204" pitchFamily="34" charset="0"/>
                <a:cs typeface="Times New Roman" panose="02020603050405020304" pitchFamily="18" charset="0"/>
              </a:rPr>
              <a:t>evidenced</a:t>
            </a:r>
          </a:p>
          <a:p>
            <a:pPr marL="285750" indent="-285750">
              <a:buFont typeface="Arial" panose="020B0604020202020204" pitchFamily="34" charset="0"/>
              <a:buChar char="•"/>
            </a:pPr>
            <a:r>
              <a:rPr lang="en-GB" sz="1400" dirty="0">
                <a:solidFill>
                  <a:schemeClr val="tx1">
                    <a:lumMod val="50000"/>
                    <a:lumOff val="50000"/>
                  </a:schemeClr>
                </a:solidFill>
                <a:latin typeface="Lato"/>
                <a:ea typeface="Calibri" panose="020F0502020204030204" pitchFamily="34" charset="0"/>
                <a:cs typeface="Times New Roman" panose="02020603050405020304" pitchFamily="18" charset="0"/>
              </a:rPr>
              <a:t>this may require additional evidence to be submitted via the </a:t>
            </a:r>
            <a:r>
              <a:rPr lang="en-GB" sz="1400" dirty="0" smtClean="0">
                <a:solidFill>
                  <a:schemeClr val="tx1">
                    <a:lumMod val="50000"/>
                    <a:lumOff val="50000"/>
                  </a:schemeClr>
                </a:solidFill>
                <a:latin typeface="Lato"/>
                <a:ea typeface="Calibri" panose="020F0502020204030204" pitchFamily="34" charset="0"/>
                <a:cs typeface="Times New Roman" panose="02020603050405020304" pitchFamily="18" charset="0"/>
              </a:rPr>
              <a:t>portfolio</a:t>
            </a:r>
          </a:p>
          <a:p>
            <a:pPr marL="285750" indent="-285750">
              <a:buFont typeface="Arial" panose="020B0604020202020204" pitchFamily="34" charset="0"/>
              <a:buChar char="•"/>
            </a:pPr>
            <a:r>
              <a:rPr lang="en-GB" sz="1400" b="1" dirty="0">
                <a:solidFill>
                  <a:schemeClr val="tx1">
                    <a:lumMod val="50000"/>
                    <a:lumOff val="50000"/>
                  </a:schemeClr>
                </a:solidFill>
                <a:latin typeface="Lato"/>
                <a:ea typeface="Calibri" panose="020F0502020204030204" pitchFamily="34" charset="0"/>
                <a:cs typeface="Times New Roman" panose="02020603050405020304" pitchFamily="18" charset="0"/>
              </a:rPr>
              <a:t>In exceptional cases, the assessor may require the candidate to undertake a further professional discussion following a period of further learning and support to confirm that the candidate has developed to a sufficient level for a pass grade to be </a:t>
            </a:r>
            <a:r>
              <a:rPr lang="en-GB" sz="1400" b="1" dirty="0" smtClean="0">
                <a:solidFill>
                  <a:schemeClr val="tx1">
                    <a:lumMod val="50000"/>
                    <a:lumOff val="50000"/>
                  </a:schemeClr>
                </a:solidFill>
                <a:latin typeface="Lato"/>
                <a:ea typeface="Calibri" panose="020F0502020204030204" pitchFamily="34" charset="0"/>
                <a:cs typeface="Times New Roman" panose="02020603050405020304" pitchFamily="18" charset="0"/>
              </a:rPr>
              <a:t>awarded</a:t>
            </a:r>
          </a:p>
          <a:p>
            <a:pPr marL="285750" indent="-285750">
              <a:buFont typeface="Arial" panose="020B0604020202020204" pitchFamily="34" charset="0"/>
              <a:buChar char="•"/>
            </a:pPr>
            <a:r>
              <a:rPr lang="en-GB" sz="1400" dirty="0">
                <a:solidFill>
                  <a:schemeClr val="tx1">
                    <a:lumMod val="50000"/>
                    <a:lumOff val="50000"/>
                  </a:schemeClr>
                </a:solidFill>
                <a:latin typeface="Lato"/>
                <a:ea typeface="Calibri" panose="020F0502020204030204" pitchFamily="34" charset="0"/>
                <a:cs typeface="Times New Roman" panose="02020603050405020304" pitchFamily="18" charset="0"/>
              </a:rPr>
              <a:t>Feedback will be provided at a high-level to support the candidate to understand the objective areas which have not been sufficiently evidenced within the grading </a:t>
            </a:r>
            <a:r>
              <a:rPr lang="en-GB" sz="1400" dirty="0" smtClean="0">
                <a:solidFill>
                  <a:schemeClr val="tx1">
                    <a:lumMod val="50000"/>
                    <a:lumOff val="50000"/>
                  </a:schemeClr>
                </a:solidFill>
                <a:latin typeface="Lato"/>
                <a:ea typeface="Calibri" panose="020F0502020204030204" pitchFamily="34" charset="0"/>
                <a:cs typeface="Times New Roman" panose="02020603050405020304" pitchFamily="18" charset="0"/>
              </a:rPr>
              <a:t>criteria</a:t>
            </a:r>
          </a:p>
          <a:p>
            <a:pPr marL="285750" indent="-285750">
              <a:lnSpc>
                <a:spcPct val="107000"/>
              </a:lnSpc>
              <a:spcAft>
                <a:spcPts val="0"/>
              </a:spcAft>
              <a:buFont typeface="Arial" panose="020B0604020202020204" pitchFamily="34" charset="0"/>
              <a:buChar char="•"/>
            </a:pPr>
            <a:r>
              <a:rPr lang="en-GB" sz="1400" dirty="0">
                <a:solidFill>
                  <a:schemeClr val="tx1">
                    <a:lumMod val="50000"/>
                    <a:lumOff val="50000"/>
                  </a:schemeClr>
                </a:solidFill>
                <a:latin typeface="Lato"/>
                <a:ea typeface="Calibri" panose="020F0502020204030204" pitchFamily="34" charset="0"/>
                <a:cs typeface="Times New Roman" panose="02020603050405020304" pitchFamily="18" charset="0"/>
              </a:rPr>
              <a:t>a clear audit trail must be provided by the internal assessor that shows how feedback has been provided to the candidate, and what remedial activity has been taken to support the development of any deficits in the candidate’s knowledge and understanding. </a:t>
            </a:r>
            <a:endParaRPr lang="en-GB" dirty="0">
              <a:solidFill>
                <a:schemeClr val="tx1">
                  <a:lumMod val="50000"/>
                  <a:lumOff val="50000"/>
                </a:schemeClr>
              </a:solidFill>
            </a:endParaRPr>
          </a:p>
        </p:txBody>
      </p:sp>
      <p:sp>
        <p:nvSpPr>
          <p:cNvPr id="7" name="Content Placeholder 1"/>
          <p:cNvSpPr txBox="1">
            <a:spLocks/>
          </p:cNvSpPr>
          <p:nvPr/>
        </p:nvSpPr>
        <p:spPr>
          <a:xfrm>
            <a:off x="6433457" y="4233184"/>
            <a:ext cx="5502955" cy="2080531"/>
          </a:xfrm>
          <a:prstGeom prst="rect">
            <a:avLst/>
          </a:prstGeom>
          <a:solidFill>
            <a:srgbClr val="0077C8"/>
          </a:solidFill>
        </p:spPr>
        <p:txBody>
          <a:bodyPr vert="horz" lIns="91440" tIns="45720" rIns="91440" bIns="45720" rtlCol="0">
            <a:noAutofit/>
          </a:bodyPr>
          <a:lst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800" kern="1200">
                <a:solidFill>
                  <a:schemeClr val="tx1"/>
                </a:solidFill>
                <a:latin typeface="+mn-lt"/>
                <a:ea typeface="+mn-ea"/>
                <a:cs typeface="+mn-cs"/>
              </a:defRPr>
            </a:lvl2pPr>
            <a:lvl3pPr marL="222250" marR="0" indent="-16986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a:solidFill>
                  <a:schemeClr val="tx1"/>
                </a:solidFill>
                <a:latin typeface="+mn-lt"/>
                <a:ea typeface="+mn-ea"/>
                <a:cs typeface="+mn-cs"/>
              </a:defRPr>
            </a:lvl3pPr>
            <a:lvl4pPr marL="268288"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9053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dirty="0" smtClean="0">
                <a:solidFill>
                  <a:schemeClr val="bg1"/>
                </a:solidFill>
                <a:latin typeface="SegoeUI-Bold"/>
              </a:rPr>
              <a:t>CCPLD Task C(ii) </a:t>
            </a:r>
            <a:r>
              <a:rPr lang="en-US" sz="1400" dirty="0" smtClean="0">
                <a:solidFill>
                  <a:schemeClr val="bg1"/>
                </a:solidFill>
                <a:latin typeface="SegoeUI"/>
              </a:rPr>
              <a:t>Candidates who fail to meet the marking criteria required to achieve an overall pass for this task, are permitted to re-take the task. </a:t>
            </a:r>
          </a:p>
          <a:p>
            <a:pPr>
              <a:spcBef>
                <a:spcPts val="0"/>
              </a:spcBef>
              <a:spcAft>
                <a:spcPts val="0"/>
              </a:spcAft>
            </a:pPr>
            <a:r>
              <a:rPr lang="en-US" sz="1400" dirty="0" smtClean="0">
                <a:solidFill>
                  <a:schemeClr val="bg1"/>
                </a:solidFill>
                <a:latin typeface="SegoeUI"/>
              </a:rPr>
              <a:t>The internal assessor should provide feedback to the candidate using the feedback form provided (Appendix 8).</a:t>
            </a:r>
          </a:p>
          <a:p>
            <a:pPr>
              <a:spcBef>
                <a:spcPts val="0"/>
              </a:spcBef>
              <a:spcAft>
                <a:spcPts val="0"/>
              </a:spcAft>
            </a:pPr>
            <a:r>
              <a:rPr lang="en-US" sz="1400" dirty="0" smtClean="0">
                <a:solidFill>
                  <a:schemeClr val="bg1"/>
                </a:solidFill>
                <a:latin typeface="SegoeUI"/>
              </a:rPr>
              <a:t>It is expected that the candidate will provide a new research report on retaking this task.</a:t>
            </a:r>
            <a:endParaRPr lang="en-US" sz="1400" dirty="0">
              <a:solidFill>
                <a:schemeClr val="bg1"/>
              </a:solidFill>
            </a:endParaRPr>
          </a:p>
        </p:txBody>
      </p:sp>
    </p:spTree>
    <p:extLst>
      <p:ext uri="{BB962C8B-B14F-4D97-AF65-F5344CB8AC3E}">
        <p14:creationId xmlns:p14="http://schemas.microsoft.com/office/powerpoint/2010/main" val="16466882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7650FD-EEB3-2245-BEE1-DDB8083A1BEB}"/>
              </a:ext>
            </a:extLst>
          </p:cNvPr>
          <p:cNvSpPr txBox="1"/>
          <p:nvPr/>
        </p:nvSpPr>
        <p:spPr>
          <a:xfrm>
            <a:off x="5692788" y="840231"/>
            <a:ext cx="6061094" cy="41549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mj-lt"/>
                <a:ea typeface="+mn-ea"/>
                <a:cs typeface="+mn-cs"/>
              </a:rPr>
              <a:t>Activity 2: Review of Assessment Pack </a:t>
            </a:r>
            <a:r>
              <a:rPr kumimoji="0" lang="en-GB" sz="3600" b="0" i="0" u="none" strike="noStrike" kern="1200" cap="none" spc="0" normalizeH="0" baseline="0" noProof="0" dirty="0" smtClean="0">
                <a:ln>
                  <a:noFill/>
                </a:ln>
                <a:solidFill>
                  <a:srgbClr val="FFFFFF"/>
                </a:solidFill>
                <a:effectLst/>
                <a:uLnTx/>
                <a:uFillTx/>
                <a:latin typeface="+mj-lt"/>
                <a:ea typeface="+mn-ea"/>
                <a:cs typeface="+mn-cs"/>
              </a:rPr>
              <a:t>(20 mins)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smtClean="0">
                <a:ln>
                  <a:noFill/>
                </a:ln>
                <a:solidFill>
                  <a:srgbClr val="FFFFFF"/>
                </a:solidFill>
                <a:effectLst/>
                <a:uLnTx/>
                <a:uFillTx/>
                <a:latin typeface="+mj-lt"/>
                <a:ea typeface="+mn-ea"/>
                <a:cs typeface="+mn-cs"/>
              </a:rPr>
              <a:t>Things to consider:</a:t>
            </a:r>
          </a:p>
          <a:p>
            <a:pPr marL="742950" marR="0" lvl="0" indent="-742950" algn="l" defTabSz="914400" rtl="0" eaLnBrk="1" fontAlgn="auto" latinLnBrk="0" hangingPunct="1">
              <a:lnSpc>
                <a:spcPct val="100000"/>
              </a:lnSpc>
              <a:spcBef>
                <a:spcPts val="0"/>
              </a:spcBef>
              <a:spcAft>
                <a:spcPts val="0"/>
              </a:spcAft>
              <a:buClrTx/>
              <a:buSzTx/>
              <a:buFontTx/>
              <a:buAutoNum type="arabicPeriod"/>
              <a:tabLst/>
              <a:defRPr/>
            </a:pPr>
            <a:r>
              <a:rPr kumimoji="0" lang="en-GB" sz="2400" b="0" i="0" u="none" strike="noStrike" kern="1200" cap="none" spc="0" normalizeH="0" baseline="0" noProof="0" dirty="0" smtClean="0">
                <a:ln>
                  <a:noFill/>
                </a:ln>
                <a:solidFill>
                  <a:srgbClr val="FFFFFF"/>
                </a:solidFill>
                <a:effectLst/>
                <a:uLnTx/>
                <a:uFillTx/>
                <a:latin typeface="+mj-lt"/>
                <a:ea typeface="+mn-ea"/>
                <a:cs typeface="+mn-cs"/>
              </a:rPr>
              <a:t>Expectations of each task</a:t>
            </a:r>
          </a:p>
          <a:p>
            <a:pPr marL="742950" marR="0" lvl="0" indent="-742950" algn="l" defTabSz="914400" rtl="0" eaLnBrk="1" fontAlgn="auto" latinLnBrk="0" hangingPunct="1">
              <a:lnSpc>
                <a:spcPct val="100000"/>
              </a:lnSpc>
              <a:spcBef>
                <a:spcPts val="0"/>
              </a:spcBef>
              <a:spcAft>
                <a:spcPts val="0"/>
              </a:spcAft>
              <a:buClrTx/>
              <a:buSzTx/>
              <a:buFontTx/>
              <a:buAutoNum type="arabicPeriod"/>
              <a:tabLst/>
              <a:defRPr/>
            </a:pPr>
            <a:r>
              <a:rPr kumimoji="0" lang="en-GB" sz="2400" b="0" i="0" u="none" strike="noStrike" kern="1200" cap="none" spc="0" normalizeH="0" baseline="0" noProof="0" dirty="0" smtClean="0">
                <a:ln>
                  <a:noFill/>
                </a:ln>
                <a:solidFill>
                  <a:srgbClr val="FFFFFF"/>
                </a:solidFill>
                <a:effectLst/>
                <a:uLnTx/>
                <a:uFillTx/>
                <a:latin typeface="+mj-lt"/>
                <a:ea typeface="+mn-ea"/>
                <a:cs typeface="+mn-cs"/>
              </a:rPr>
              <a:t>The IA marking requirements (Appendix 1)</a:t>
            </a:r>
          </a:p>
          <a:p>
            <a:pPr marL="742950" marR="0" lvl="0" indent="-742950" algn="l" defTabSz="914400" rtl="0" eaLnBrk="1" fontAlgn="auto" latinLnBrk="0" hangingPunct="1">
              <a:lnSpc>
                <a:spcPct val="100000"/>
              </a:lnSpc>
              <a:spcBef>
                <a:spcPts val="0"/>
              </a:spcBef>
              <a:spcAft>
                <a:spcPts val="0"/>
              </a:spcAft>
              <a:buClrTx/>
              <a:buSzTx/>
              <a:buFontTx/>
              <a:buAutoNum type="arabicPeriod"/>
              <a:tabLst/>
              <a:defRPr/>
            </a:pPr>
            <a:r>
              <a:rPr kumimoji="0" lang="en-GB" sz="2400" b="0" i="0" u="none" strike="noStrike" kern="1200" cap="none" spc="0" normalizeH="0" baseline="0" noProof="0" dirty="0" smtClean="0">
                <a:ln>
                  <a:noFill/>
                </a:ln>
                <a:solidFill>
                  <a:srgbClr val="FFFFFF"/>
                </a:solidFill>
                <a:effectLst/>
                <a:uLnTx/>
                <a:uFillTx/>
                <a:latin typeface="+mj-lt"/>
                <a:ea typeface="+mn-ea"/>
                <a:cs typeface="+mn-cs"/>
              </a:rPr>
              <a:t>The Grading Descriptors (Appendix 2)</a:t>
            </a:r>
            <a:endParaRPr kumimoji="0" lang="en-GB" sz="2400" b="0" i="0" u="none" strike="noStrike" kern="1200" cap="none" spc="0" normalizeH="0" baseline="0" noProof="0" dirty="0">
              <a:ln>
                <a:noFill/>
              </a:ln>
              <a:solidFill>
                <a:srgbClr val="FFFFFF"/>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3" name="Picture 2"/>
          <p:cNvPicPr>
            <a:picLocks noChangeAspect="1"/>
          </p:cNvPicPr>
          <p:nvPr/>
        </p:nvPicPr>
        <p:blipFill>
          <a:blip r:embed="rId2"/>
          <a:stretch>
            <a:fillRect/>
          </a:stretch>
        </p:blipFill>
        <p:spPr>
          <a:xfrm>
            <a:off x="680436" y="1452238"/>
            <a:ext cx="3865940" cy="3727087"/>
          </a:xfrm>
          <a:prstGeom prst="rect">
            <a:avLst/>
          </a:prstGeom>
        </p:spPr>
      </p:pic>
    </p:spTree>
    <p:extLst>
      <p:ext uri="{BB962C8B-B14F-4D97-AF65-F5344CB8AC3E}">
        <p14:creationId xmlns:p14="http://schemas.microsoft.com/office/powerpoint/2010/main" val="1457798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298" y="0"/>
            <a:ext cx="12294359" cy="6877157"/>
          </a:xfrm>
          <a:prstGeom prst="rect">
            <a:avLst/>
          </a:prstGeom>
        </p:spPr>
      </p:pic>
      <p:sp>
        <p:nvSpPr>
          <p:cNvPr id="4" name="Flowchart: Connector 3"/>
          <p:cNvSpPr/>
          <p:nvPr/>
        </p:nvSpPr>
        <p:spPr>
          <a:xfrm>
            <a:off x="8708573" y="2032000"/>
            <a:ext cx="1632857" cy="1465943"/>
          </a:xfrm>
          <a:prstGeom prst="flowChartConnector">
            <a:avLst/>
          </a:prstGeom>
          <a:ln w="38100">
            <a:solidFill>
              <a:schemeClr val="tx2"/>
            </a:solidFill>
          </a:ln>
        </p:spPr>
        <p:txBody>
          <a:bodyPr wrap="none" lIns="0" tIns="0" rIns="0" bIns="0" rtlCol="0" anchor="ctr">
            <a:noAutofit/>
          </a:bodyPr>
          <a:lstStyle/>
          <a:p>
            <a:pPr algn="ctr"/>
            <a:endParaRPr lang="en-GB">
              <a:solidFill>
                <a:srgbClr val="000000"/>
              </a:solidFill>
            </a:endParaRPr>
          </a:p>
        </p:txBody>
      </p:sp>
    </p:spTree>
    <p:extLst>
      <p:ext uri="{BB962C8B-B14F-4D97-AF65-F5344CB8AC3E}">
        <p14:creationId xmlns:p14="http://schemas.microsoft.com/office/powerpoint/2010/main" val="27922238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6101143" y="2747359"/>
            <a:ext cx="563418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smtClean="0">
                <a:ln>
                  <a:noFill/>
                </a:ln>
                <a:solidFill>
                  <a:srgbClr val="FFFFFF"/>
                </a:solidFill>
                <a:effectLst/>
                <a:uLnTx/>
                <a:uFillTx/>
                <a:latin typeface="+mj-lt"/>
                <a:ea typeface="+mn-ea"/>
                <a:cs typeface="+mn-cs"/>
              </a:rPr>
              <a:t>Discussion and Questions (10mins)</a:t>
            </a:r>
            <a:endParaRPr kumimoji="0" lang="en-GB" sz="3600" b="0" i="0" u="none" strike="noStrike" kern="1200" cap="none" spc="0" normalizeH="0" baseline="0" noProof="0" dirty="0">
              <a:ln>
                <a:noFill/>
              </a:ln>
              <a:solidFill>
                <a:srgbClr val="FFFFFF"/>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2" name="Picture 1"/>
          <p:cNvPicPr>
            <a:picLocks noChangeAspect="1"/>
          </p:cNvPicPr>
          <p:nvPr/>
        </p:nvPicPr>
        <p:blipFill>
          <a:blip r:embed="rId2"/>
          <a:stretch>
            <a:fillRect/>
          </a:stretch>
        </p:blipFill>
        <p:spPr>
          <a:xfrm>
            <a:off x="1145838" y="1712794"/>
            <a:ext cx="3717030" cy="3528428"/>
          </a:xfrm>
          <a:prstGeom prst="rect">
            <a:avLst/>
          </a:prstGeom>
        </p:spPr>
      </p:pic>
    </p:spTree>
    <p:extLst>
      <p:ext uri="{BB962C8B-B14F-4D97-AF65-F5344CB8AC3E}">
        <p14:creationId xmlns:p14="http://schemas.microsoft.com/office/powerpoint/2010/main" val="11652909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282576" y="966259"/>
            <a:ext cx="5195358" cy="5243513"/>
          </a:xfrm>
        </p:spPr>
        <p:txBody>
          <a:bodyPr/>
          <a:lstStyle/>
          <a:p>
            <a:pPr>
              <a:lnSpc>
                <a:spcPct val="107000"/>
              </a:lnSpc>
              <a:spcAft>
                <a:spcPts val="800"/>
              </a:spcAft>
            </a:pPr>
            <a:r>
              <a:rPr lang="en-GB" dirty="0" smtClean="0">
                <a:solidFill>
                  <a:srgbClr val="FF0000"/>
                </a:solidFill>
                <a:latin typeface="Lato"/>
                <a:ea typeface="Calibri" panose="020F0502020204030204" pitchFamily="34" charset="0"/>
                <a:cs typeface="Times New Roman" panose="02020603050405020304" pitchFamily="18" charset="0"/>
              </a:rPr>
              <a:t>Prior </a:t>
            </a:r>
            <a:r>
              <a:rPr lang="en-GB" dirty="0">
                <a:solidFill>
                  <a:srgbClr val="FF0000"/>
                </a:solidFill>
                <a:latin typeface="Lato"/>
                <a:ea typeface="Calibri" panose="020F0502020204030204" pitchFamily="34" charset="0"/>
                <a:cs typeface="Times New Roman" panose="02020603050405020304" pitchFamily="18" charset="0"/>
              </a:rPr>
              <a:t>to submission of assessment outcomes to City &amp; Guilds, all assessment evidence must be quality assured by an Internal Quality Assurer (IQA). </a:t>
            </a:r>
            <a:endParaRPr lang="en-GB" dirty="0" smtClean="0">
              <a:solidFill>
                <a:srgbClr val="FF0000"/>
              </a:solidFill>
              <a:latin typeface="Lato"/>
              <a:ea typeface="Calibri" panose="020F0502020204030204" pitchFamily="34" charset="0"/>
              <a:cs typeface="Times New Roman" panose="02020603050405020304" pitchFamily="18" charset="0"/>
            </a:endParaRPr>
          </a:p>
          <a:p>
            <a:pPr>
              <a:lnSpc>
                <a:spcPct val="107000"/>
              </a:lnSpc>
              <a:spcAft>
                <a:spcPts val="800"/>
              </a:spcAft>
            </a:pPr>
            <a:r>
              <a:rPr lang="en-GB" dirty="0" smtClean="0">
                <a:solidFill>
                  <a:srgbClr val="FF0000"/>
                </a:solidFill>
                <a:latin typeface="Lato"/>
                <a:ea typeface="Calibri" panose="020F0502020204030204" pitchFamily="34" charset="0"/>
                <a:cs typeface="Times New Roman" panose="02020603050405020304" pitchFamily="18" charset="0"/>
              </a:rPr>
              <a:t>IQA’s </a:t>
            </a:r>
            <a:r>
              <a:rPr lang="en-GB" dirty="0">
                <a:solidFill>
                  <a:srgbClr val="FF0000"/>
                </a:solidFill>
                <a:latin typeface="Lato"/>
                <a:ea typeface="Calibri" panose="020F0502020204030204" pitchFamily="34" charset="0"/>
                <a:cs typeface="Times New Roman" panose="02020603050405020304" pitchFamily="18" charset="0"/>
              </a:rPr>
              <a:t>should review the evidence that internal assessors have provided to inform their holistic assessment judgement. </a:t>
            </a:r>
            <a:endParaRPr lang="en-GB" dirty="0" smtClean="0">
              <a:solidFill>
                <a:srgbClr val="FF0000"/>
              </a:solidFill>
              <a:latin typeface="Lato"/>
              <a:ea typeface="Calibri" panose="020F0502020204030204" pitchFamily="34" charset="0"/>
              <a:cs typeface="Times New Roman" panose="02020603050405020304" pitchFamily="18" charset="0"/>
            </a:endParaRPr>
          </a:p>
          <a:p>
            <a:pPr>
              <a:lnSpc>
                <a:spcPct val="107000"/>
              </a:lnSpc>
              <a:spcAft>
                <a:spcPts val="800"/>
              </a:spcAft>
            </a:pPr>
            <a:r>
              <a:rPr lang="en-GB" dirty="0" smtClean="0">
                <a:solidFill>
                  <a:srgbClr val="FF0000"/>
                </a:solidFill>
                <a:latin typeface="Lato"/>
                <a:ea typeface="Calibri" panose="020F0502020204030204" pitchFamily="34" charset="0"/>
                <a:cs typeface="Times New Roman" panose="02020603050405020304" pitchFamily="18" charset="0"/>
              </a:rPr>
              <a:t>This </a:t>
            </a:r>
            <a:r>
              <a:rPr lang="en-GB" dirty="0">
                <a:solidFill>
                  <a:srgbClr val="FF0000"/>
                </a:solidFill>
                <a:latin typeface="Lato"/>
                <a:ea typeface="Calibri" panose="020F0502020204030204" pitchFamily="34" charset="0"/>
                <a:cs typeface="Times New Roman" panose="02020603050405020304" pitchFamily="18" charset="0"/>
              </a:rPr>
              <a:t>will include reviewing how the internal assessor formed their judgement against the grading descriptors and should confirm that the evidence provided for this judgement is securely and accurately referenced within the Internal assessor recording form (Appendix 3) and Internal assessor grading summary form (Appendix 4) against the candidates completed task evidence.</a:t>
            </a:r>
            <a:endParaRPr lang="en-GB" sz="2000" dirty="0">
              <a:latin typeface="Arial" panose="020B0604020202020204" pitchFamily="34" charset="0"/>
              <a:ea typeface="Calibri" panose="020F0502020204030204" pitchFamily="34" charset="0"/>
              <a:cs typeface="Times New Roman" panose="02020603050405020304" pitchFamily="18" charset="0"/>
            </a:endParaRPr>
          </a:p>
          <a:p>
            <a:endParaRPr lang="en-GB" dirty="0"/>
          </a:p>
        </p:txBody>
      </p:sp>
      <p:sp>
        <p:nvSpPr>
          <p:cNvPr id="4" name="Title 14">
            <a:extLst>
              <a:ext uri="{FF2B5EF4-FFF2-40B4-BE49-F238E27FC236}">
                <a16:creationId xmlns:a16="http://schemas.microsoft.com/office/drawing/2014/main" id="{1A484759-9BA3-C246-B251-CBAFB03653ED}"/>
              </a:ext>
            </a:extLst>
          </p:cNvPr>
          <p:cNvSpPr>
            <a:spLocks noGrp="1"/>
          </p:cNvSpPr>
          <p:nvPr>
            <p:ph type="title"/>
          </p:nvPr>
        </p:nvSpPr>
        <p:spPr/>
        <p:txBody>
          <a:bodyPr/>
          <a:lstStyle/>
          <a:p>
            <a:pPr>
              <a:lnSpc>
                <a:spcPct val="107000"/>
              </a:lnSpc>
              <a:spcAft>
                <a:spcPts val="0"/>
              </a:spcAft>
            </a:pPr>
            <a:r>
              <a:rPr lang="en-GB" sz="1800" b="1" dirty="0" smtClean="0">
                <a:latin typeface="Lato"/>
                <a:ea typeface="Calibri" panose="020F0502020204030204" pitchFamily="34" charset="0"/>
                <a:cs typeface="Calibri" panose="020F0502020204030204" pitchFamily="34" charset="0"/>
              </a:rPr>
              <a:t>Internal Quality Assurance </a:t>
            </a:r>
            <a:endParaRPr lang="en-GB" sz="20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6034553" y="1076325"/>
            <a:ext cx="3407959" cy="4669941"/>
          </a:xfrm>
          <a:prstGeom prst="rect">
            <a:avLst/>
          </a:prstGeom>
        </p:spPr>
      </p:pic>
      <p:pic>
        <p:nvPicPr>
          <p:cNvPr id="6" name="Picture 5"/>
          <p:cNvPicPr>
            <a:picLocks noChangeAspect="1"/>
          </p:cNvPicPr>
          <p:nvPr/>
        </p:nvPicPr>
        <p:blipFill>
          <a:blip r:embed="rId3"/>
          <a:stretch>
            <a:fillRect/>
          </a:stretch>
        </p:blipFill>
        <p:spPr>
          <a:xfrm>
            <a:off x="8679208" y="2243475"/>
            <a:ext cx="3249450" cy="4419983"/>
          </a:xfrm>
          <a:prstGeom prst="rect">
            <a:avLst/>
          </a:prstGeom>
        </p:spPr>
      </p:pic>
    </p:spTree>
    <p:extLst>
      <p:ext uri="{BB962C8B-B14F-4D97-AF65-F5344CB8AC3E}">
        <p14:creationId xmlns:p14="http://schemas.microsoft.com/office/powerpoint/2010/main" val="672457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0F62DBF6-9A35-E04D-9880-EDAD3DE9EEEB}"/>
              </a:ext>
            </a:extLst>
          </p:cNvPr>
          <p:cNvSpPr>
            <a:spLocks noGrp="1"/>
          </p:cNvSpPr>
          <p:nvPr>
            <p:ph sz="quarter" idx="10"/>
          </p:nvPr>
        </p:nvSpPr>
        <p:spPr>
          <a:xfrm>
            <a:off x="6496287" y="1063701"/>
            <a:ext cx="5388429" cy="3889299"/>
          </a:xfrm>
        </p:spPr>
        <p:txBody>
          <a:bodyPr/>
          <a:lstStyle/>
          <a:p>
            <a:pPr>
              <a:spcAft>
                <a:spcPts val="0"/>
              </a:spcAft>
            </a:pPr>
            <a:r>
              <a:rPr lang="en-GB" dirty="0">
                <a:ea typeface="Times New Roman" panose="02020603050405020304" pitchFamily="18" charset="0"/>
                <a:cs typeface="Times New Roman" panose="02020603050405020304" pitchFamily="18" charset="0"/>
              </a:rPr>
              <a:t>External quality assurance processes are in place for checking the validity and reliability of internal assessment decisions made by centre staff.  </a:t>
            </a:r>
          </a:p>
          <a:p>
            <a:pPr>
              <a:spcAft>
                <a:spcPts val="0"/>
              </a:spcAft>
            </a:pPr>
            <a:r>
              <a:rPr lang="en-GB" dirty="0">
                <a:ea typeface="Times New Roman" panose="02020603050405020304" pitchFamily="18" charset="0"/>
                <a:cs typeface="Times New Roman" panose="02020603050405020304" pitchFamily="18" charset="0"/>
              </a:rPr>
              <a:t>Centres will need to write and implement a robust IQA strategy and sampling activity in line with City &amp; Guilds quality guidelines signposted in ‘Introduction to working with City &amp; Guilds and WJEC’  </a:t>
            </a:r>
          </a:p>
          <a:p>
            <a:pPr>
              <a:spcAft>
                <a:spcPts val="0"/>
              </a:spcAft>
            </a:pPr>
            <a:r>
              <a:rPr lang="en-GB" dirty="0">
                <a:ea typeface="Times New Roman" panose="02020603050405020304" pitchFamily="18" charset="0"/>
                <a:cs typeface="Times New Roman" panose="02020603050405020304" pitchFamily="18" charset="0"/>
              </a:rPr>
              <a:t> </a:t>
            </a:r>
            <a:endParaRPr lang="en-GB" dirty="0">
              <a:solidFill>
                <a:schemeClr val="tx1"/>
              </a:solidFill>
              <a:latin typeface="Lato"/>
              <a:ea typeface="Times New Roman" panose="02020603050405020304" pitchFamily="18" charset="0"/>
              <a:cs typeface="Times New Roman" panose="02020603050405020304" pitchFamily="18" charset="0"/>
            </a:endParaRPr>
          </a:p>
        </p:txBody>
      </p:sp>
      <p:graphicFrame>
        <p:nvGraphicFramePr>
          <p:cNvPr id="5" name="Diagram 4"/>
          <p:cNvGraphicFramePr/>
          <p:nvPr>
            <p:extLst>
              <p:ext uri="{D42A27DB-BD31-4B8C-83A1-F6EECF244321}">
                <p14:modId xmlns:p14="http://schemas.microsoft.com/office/powerpoint/2010/main" val="2395118704"/>
              </p:ext>
            </p:extLst>
          </p:nvPr>
        </p:nvGraphicFramePr>
        <p:xfrm>
          <a:off x="431957" y="4729062"/>
          <a:ext cx="11067846" cy="1983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Title 14">
            <a:extLst>
              <a:ext uri="{FF2B5EF4-FFF2-40B4-BE49-F238E27FC236}">
                <a16:creationId xmlns:a16="http://schemas.microsoft.com/office/drawing/2014/main" id="{1A484759-9BA3-C246-B251-CBAFB03653ED}"/>
              </a:ext>
            </a:extLst>
          </p:cNvPr>
          <p:cNvSpPr>
            <a:spLocks noGrp="1"/>
          </p:cNvSpPr>
          <p:nvPr>
            <p:ph type="title"/>
          </p:nvPr>
        </p:nvSpPr>
        <p:spPr>
          <a:xfrm>
            <a:off x="282011" y="217687"/>
            <a:ext cx="10223323" cy="447261"/>
          </a:xfrm>
        </p:spPr>
        <p:txBody>
          <a:bodyPr/>
          <a:lstStyle/>
          <a:p>
            <a:r>
              <a:rPr lang="en-US" sz="1800" dirty="0"/>
              <a:t>Quality Assurance – </a:t>
            </a:r>
            <a:r>
              <a:rPr lang="en-US" sz="1800" dirty="0" smtClean="0"/>
              <a:t>Internal and external process </a:t>
            </a:r>
            <a:endParaRPr lang="en-US" sz="1800" dirty="0"/>
          </a:p>
        </p:txBody>
      </p:sp>
      <p:sp>
        <p:nvSpPr>
          <p:cNvPr id="2" name="Rectangle 1"/>
          <p:cNvSpPr/>
          <p:nvPr/>
        </p:nvSpPr>
        <p:spPr>
          <a:xfrm>
            <a:off x="176657" y="2005700"/>
            <a:ext cx="5592772" cy="2862322"/>
          </a:xfrm>
          <a:prstGeom prst="rect">
            <a:avLst/>
          </a:prstGeom>
        </p:spPr>
        <p:txBody>
          <a:bodyPr wrap="square">
            <a:spAutoFit/>
          </a:bodyPr>
          <a:lstStyle/>
          <a:p>
            <a:r>
              <a:rPr lang="en-US" dirty="0"/>
              <a:t>IQA’s should review the evidence </a:t>
            </a:r>
            <a:r>
              <a:rPr lang="en-US" dirty="0" smtClean="0"/>
              <a:t>that internal </a:t>
            </a:r>
            <a:r>
              <a:rPr lang="en-US" dirty="0"/>
              <a:t>assessors have provided to inform their holistic assessment judgement. This </a:t>
            </a:r>
            <a:r>
              <a:rPr lang="en-US" dirty="0" smtClean="0"/>
              <a:t>will include </a:t>
            </a:r>
            <a:r>
              <a:rPr lang="en-US" dirty="0"/>
              <a:t>reviewing how the internal assessor formed their judgement against the </a:t>
            </a:r>
            <a:r>
              <a:rPr lang="en-US" dirty="0" smtClean="0"/>
              <a:t>grading descriptors </a:t>
            </a:r>
            <a:r>
              <a:rPr lang="en-US" dirty="0"/>
              <a:t>and should confirm that the evidence provided for this judgement is securely </a:t>
            </a:r>
            <a:r>
              <a:rPr lang="en-US" dirty="0" smtClean="0"/>
              <a:t>and accurately </a:t>
            </a:r>
            <a:r>
              <a:rPr lang="en-US" dirty="0"/>
              <a:t>referenced within the Internal assessor recording form (Appendix 3) and </a:t>
            </a:r>
            <a:r>
              <a:rPr lang="en-US" dirty="0" smtClean="0"/>
              <a:t>Internal assessor </a:t>
            </a:r>
            <a:r>
              <a:rPr lang="en-US" dirty="0"/>
              <a:t>grading summary form (Appendix 4) against the candidates completed </a:t>
            </a:r>
            <a:r>
              <a:rPr lang="en-US" dirty="0" smtClean="0"/>
              <a:t>task </a:t>
            </a:r>
            <a:r>
              <a:rPr lang="en-GB" dirty="0" smtClean="0"/>
              <a:t>evidence</a:t>
            </a:r>
            <a:endParaRPr lang="en-GB" dirty="0"/>
          </a:p>
        </p:txBody>
      </p:sp>
      <p:sp>
        <p:nvSpPr>
          <p:cNvPr id="3" name="Rectangle 2"/>
          <p:cNvSpPr/>
          <p:nvPr/>
        </p:nvSpPr>
        <p:spPr>
          <a:xfrm>
            <a:off x="-231900" y="1091554"/>
            <a:ext cx="6001329" cy="923330"/>
          </a:xfrm>
          <a:prstGeom prst="rect">
            <a:avLst/>
          </a:prstGeom>
        </p:spPr>
        <p:txBody>
          <a:bodyPr wrap="square">
            <a:spAutoFit/>
          </a:bodyPr>
          <a:lstStyle/>
          <a:p>
            <a:pPr lvl="1">
              <a:spcAft>
                <a:spcPts val="0"/>
              </a:spcAft>
            </a:pPr>
            <a:r>
              <a:rPr lang="en-GB" dirty="0">
                <a:ea typeface="Times New Roman" panose="02020603050405020304" pitchFamily="18" charset="0"/>
                <a:cs typeface="Times New Roman" panose="02020603050405020304" pitchFamily="18" charset="0"/>
              </a:rPr>
              <a:t>Internal assessment will be subject to external monitoring to ensure the consistency and validity of centre assessment decisions. </a:t>
            </a:r>
          </a:p>
        </p:txBody>
      </p:sp>
      <p:sp>
        <p:nvSpPr>
          <p:cNvPr id="4" name="Rectangle 3"/>
          <p:cNvSpPr/>
          <p:nvPr/>
        </p:nvSpPr>
        <p:spPr>
          <a:xfrm>
            <a:off x="0" y="6488668"/>
            <a:ext cx="11931760" cy="276999"/>
          </a:xfrm>
          <a:prstGeom prst="rect">
            <a:avLst/>
          </a:prstGeom>
        </p:spPr>
        <p:txBody>
          <a:bodyPr wrap="square">
            <a:spAutoFit/>
          </a:bodyPr>
          <a:lstStyle/>
          <a:p>
            <a:pPr marL="7937" lvl="1">
              <a:spcAft>
                <a:spcPts val="600"/>
              </a:spcAft>
              <a:buClr>
                <a:srgbClr val="F94130"/>
              </a:buClr>
            </a:pPr>
            <a:r>
              <a:rPr lang="en-GB" sz="1200" dirty="0">
                <a:solidFill>
                  <a:srgbClr val="140000"/>
                </a:solidFill>
                <a:ea typeface="Times New Roman" panose="02020603050405020304" pitchFamily="18" charset="0"/>
                <a:cs typeface="Times New Roman" panose="02020603050405020304" pitchFamily="18" charset="0"/>
              </a:rPr>
              <a:t>Significant non-compliance or areas of concern identified during external monitoring will be subject to appropriate action by </a:t>
            </a:r>
            <a:r>
              <a:rPr lang="en-GB" sz="1200" dirty="0">
                <a:solidFill>
                  <a:srgbClr val="140000"/>
                </a:solidFill>
              </a:rPr>
              <a:t>City &amp; Guilds/WJEC</a:t>
            </a:r>
            <a:r>
              <a:rPr lang="en-GB" sz="1200" dirty="0">
                <a:solidFill>
                  <a:srgbClr val="140000"/>
                </a:solidFill>
                <a:ea typeface="Times New Roman" panose="02020603050405020304" pitchFamily="18" charset="0"/>
                <a:cs typeface="Times New Roman" panose="02020603050405020304" pitchFamily="18" charset="0"/>
              </a:rPr>
              <a:t>. </a:t>
            </a:r>
            <a:endParaRPr lang="en-US" sz="1200" dirty="0">
              <a:solidFill>
                <a:srgbClr val="140000"/>
              </a:solidFill>
            </a:endParaRPr>
          </a:p>
        </p:txBody>
      </p:sp>
    </p:spTree>
    <p:extLst>
      <p:ext uri="{BB962C8B-B14F-4D97-AF65-F5344CB8AC3E}">
        <p14:creationId xmlns:p14="http://schemas.microsoft.com/office/powerpoint/2010/main" val="32055798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011" y="520779"/>
            <a:ext cx="10223323" cy="447261"/>
          </a:xfrm>
        </p:spPr>
        <p:txBody>
          <a:bodyPr/>
          <a:lstStyle/>
          <a:p>
            <a:pPr lvl="0">
              <a:lnSpc>
                <a:spcPct val="100000"/>
              </a:lnSpc>
              <a:spcBef>
                <a:spcPts val="0"/>
              </a:spcBef>
            </a:pPr>
            <a:r>
              <a:rPr lang="en-US" sz="1800" b="1" dirty="0">
                <a:solidFill>
                  <a:srgbClr val="0070C0"/>
                </a:solidFill>
                <a:latin typeface="Lato"/>
                <a:ea typeface="+mn-ea"/>
                <a:cs typeface="+mn-cs"/>
              </a:rPr>
              <a:t>Level </a:t>
            </a:r>
            <a:r>
              <a:rPr lang="en-US" sz="1800" b="1" dirty="0" smtClean="0">
                <a:solidFill>
                  <a:srgbClr val="0070C0"/>
                </a:solidFill>
                <a:latin typeface="Lato"/>
                <a:ea typeface="+mn-ea"/>
                <a:cs typeface="+mn-cs"/>
              </a:rPr>
              <a:t>4/5 CCPLD : Vertical and Horizontal Progression</a:t>
            </a:r>
            <a:r>
              <a:rPr lang="en-US" sz="1800" dirty="0">
                <a:solidFill>
                  <a:srgbClr val="140000"/>
                </a:solidFill>
                <a:ea typeface="+mn-ea"/>
                <a:cs typeface="+mn-cs"/>
              </a:rPr>
              <a:t/>
            </a:r>
            <a:br>
              <a:rPr lang="en-US" sz="1800" dirty="0">
                <a:solidFill>
                  <a:srgbClr val="140000"/>
                </a:solidFill>
                <a:ea typeface="+mn-ea"/>
                <a:cs typeface="+mn-cs"/>
              </a:rPr>
            </a:br>
            <a:endParaRPr lang="en-GB" dirty="0"/>
          </a:p>
        </p:txBody>
      </p:sp>
      <p:sp>
        <p:nvSpPr>
          <p:cNvPr id="12" name="Rectangle 11"/>
          <p:cNvSpPr/>
          <p:nvPr/>
        </p:nvSpPr>
        <p:spPr>
          <a:xfrm>
            <a:off x="3229429" y="2481943"/>
            <a:ext cx="914400" cy="914400"/>
          </a:xfrm>
          <a:prstGeom prst="rect">
            <a:avLst/>
          </a:prstGeom>
        </p:spPr>
        <p:txBody>
          <a:bodyPr wrap="none" lIns="0" tIns="0" rIns="0" bIns="0" rtlCol="0" anchor="ctr">
            <a:noAutofit/>
          </a:bodyPr>
          <a:lstStyle/>
          <a:p>
            <a:pPr algn="ctr"/>
            <a:endParaRPr lang="en-GB">
              <a:solidFill>
                <a:srgbClr val="000000"/>
              </a:solidFill>
            </a:endParaRPr>
          </a:p>
        </p:txBody>
      </p:sp>
      <p:grpSp>
        <p:nvGrpSpPr>
          <p:cNvPr id="51" name="Group 50"/>
          <p:cNvGrpSpPr/>
          <p:nvPr/>
        </p:nvGrpSpPr>
        <p:grpSpPr>
          <a:xfrm>
            <a:off x="8982284" y="3830507"/>
            <a:ext cx="2916669" cy="2581138"/>
            <a:chOff x="8920538" y="4826198"/>
            <a:chExt cx="3149920" cy="2805983"/>
          </a:xfrm>
        </p:grpSpPr>
        <p:sp>
          <p:nvSpPr>
            <p:cNvPr id="46" name="Oval 45"/>
            <p:cNvSpPr/>
            <p:nvPr/>
          </p:nvSpPr>
          <p:spPr>
            <a:xfrm>
              <a:off x="8920538" y="4826198"/>
              <a:ext cx="3149920" cy="2805983"/>
            </a:xfrm>
            <a:prstGeom prst="ellipse">
              <a:avLst/>
            </a:prstGeom>
            <a:solidFill>
              <a:schemeClr val="accent5"/>
            </a:solidFill>
            <a:ln>
              <a:solidFill>
                <a:schemeClr val="accent5"/>
              </a:solidFill>
            </a:ln>
          </p:spPr>
          <p:style>
            <a:lnRef idx="2">
              <a:schemeClr val="accent2"/>
            </a:lnRef>
            <a:fillRef idx="1">
              <a:schemeClr val="lt1"/>
            </a:fillRef>
            <a:effectRef idx="0">
              <a:schemeClr val="accent2"/>
            </a:effectRef>
            <a:fontRef idx="minor">
              <a:schemeClr val="dk1"/>
            </a:fontRef>
          </p:style>
          <p:txBody>
            <a:bodyPr wrap="none" lIns="0" tIns="0" rIns="0" bIns="0" rtlCol="0" anchor="ctr">
              <a:noAutofit/>
            </a:bodyPr>
            <a:lstStyle/>
            <a:p>
              <a:pPr algn="ctr"/>
              <a:endParaRPr lang="en-GB" sz="1200" b="1" dirty="0">
                <a:solidFill>
                  <a:schemeClr val="bg1"/>
                </a:solidFill>
              </a:endParaRPr>
            </a:p>
          </p:txBody>
        </p:sp>
        <p:sp>
          <p:nvSpPr>
            <p:cNvPr id="45" name="TextBox 44"/>
            <p:cNvSpPr txBox="1"/>
            <p:nvPr/>
          </p:nvSpPr>
          <p:spPr>
            <a:xfrm>
              <a:off x="9335012" y="5433059"/>
              <a:ext cx="2320973" cy="1739853"/>
            </a:xfrm>
            <a:prstGeom prst="rect">
              <a:avLst/>
            </a:prstGeom>
            <a:solidFill>
              <a:schemeClr val="accent5"/>
            </a:solidFill>
            <a:ln>
              <a:solidFill>
                <a:schemeClr val="accent5"/>
              </a:solidFill>
            </a:ln>
          </p:spPr>
          <p:txBody>
            <a:bodyPr wrap="square" rtlCol="0">
              <a:spAutoFit/>
            </a:bodyPr>
            <a:lstStyle/>
            <a:p>
              <a:pPr algn="ctr"/>
              <a:r>
                <a:rPr lang="en-GB" sz="1400" b="1" dirty="0">
                  <a:solidFill>
                    <a:schemeClr val="bg1"/>
                  </a:solidFill>
                </a:rPr>
                <a:t>The design and expectations of the Level 4 and Level 5 qualifications enable vertical and horizontal progression opportunities</a:t>
              </a:r>
            </a:p>
          </p:txBody>
        </p:sp>
      </p:grpSp>
      <p:grpSp>
        <p:nvGrpSpPr>
          <p:cNvPr id="5" name="Group 4"/>
          <p:cNvGrpSpPr/>
          <p:nvPr/>
        </p:nvGrpSpPr>
        <p:grpSpPr>
          <a:xfrm>
            <a:off x="2252380" y="1297242"/>
            <a:ext cx="8348437" cy="4563382"/>
            <a:chOff x="1386114" y="1228725"/>
            <a:chExt cx="8348437" cy="4563382"/>
          </a:xfrm>
        </p:grpSpPr>
        <p:sp>
          <p:nvSpPr>
            <p:cNvPr id="4" name="Rounded Rectangle 3"/>
            <p:cNvSpPr/>
            <p:nvPr/>
          </p:nvSpPr>
          <p:spPr>
            <a:xfrm>
              <a:off x="1386114" y="2706914"/>
              <a:ext cx="914400" cy="914400"/>
            </a:xfrm>
            <a:prstGeom prst="roundRect">
              <a:avLst/>
            </a:prstGeom>
          </p:spPr>
          <p:txBody>
            <a:bodyPr wrap="none" lIns="0" tIns="0" rIns="0" bIns="0" rtlCol="0" anchor="ctr">
              <a:noAutofit/>
            </a:bodyPr>
            <a:lstStyle/>
            <a:p>
              <a:pPr algn="ctr"/>
              <a:endParaRPr lang="en-GB">
                <a:solidFill>
                  <a:srgbClr val="000000"/>
                </a:solidFill>
              </a:endParaRPr>
            </a:p>
          </p:txBody>
        </p:sp>
        <p:grpSp>
          <p:nvGrpSpPr>
            <p:cNvPr id="22" name="Group 21"/>
            <p:cNvGrpSpPr/>
            <p:nvPr/>
          </p:nvGrpSpPr>
          <p:grpSpPr>
            <a:xfrm>
              <a:off x="1866631" y="4349199"/>
              <a:ext cx="2746611" cy="1442908"/>
              <a:chOff x="2059980" y="3801772"/>
              <a:chExt cx="2618863" cy="1231282"/>
            </a:xfrm>
          </p:grpSpPr>
          <p:sp>
            <p:nvSpPr>
              <p:cNvPr id="11" name="Rounded Rectangle 10"/>
              <p:cNvSpPr/>
              <p:nvPr/>
            </p:nvSpPr>
            <p:spPr>
              <a:xfrm>
                <a:off x="2059980" y="3801772"/>
                <a:ext cx="2608846" cy="1231282"/>
              </a:xfrm>
              <a:prstGeom prst="roundRect">
                <a:avLst/>
              </a:prstGeom>
              <a:solidFill>
                <a:schemeClr val="accent2"/>
              </a:solidFill>
            </p:spPr>
            <p:txBody>
              <a:bodyPr wrap="none" lIns="0" tIns="0" rIns="0" bIns="0" rtlCol="0" anchor="ctr">
                <a:noAutofit/>
              </a:bodyPr>
              <a:lstStyle/>
              <a:p>
                <a:pPr algn="ctr"/>
                <a:endParaRPr lang="en-GB">
                  <a:solidFill>
                    <a:srgbClr val="000000"/>
                  </a:solidFill>
                </a:endParaRPr>
              </a:p>
            </p:txBody>
          </p:sp>
          <p:sp>
            <p:nvSpPr>
              <p:cNvPr id="14" name="Rectangle 13"/>
              <p:cNvSpPr/>
              <p:nvPr/>
            </p:nvSpPr>
            <p:spPr>
              <a:xfrm>
                <a:off x="2159501" y="3941447"/>
                <a:ext cx="2519342" cy="814172"/>
              </a:xfrm>
              <a:prstGeom prst="rect">
                <a:avLst/>
              </a:prstGeom>
            </p:spPr>
            <p:txBody>
              <a:bodyPr wrap="square">
                <a:spAutoFit/>
              </a:bodyPr>
              <a:lstStyle/>
              <a:p>
                <a:r>
                  <a:rPr lang="en-US" sz="1400" b="1" dirty="0">
                    <a:solidFill>
                      <a:schemeClr val="bg1"/>
                    </a:solidFill>
                    <a:latin typeface="Lato"/>
                    <a:ea typeface="+mj-ea"/>
                    <a:cs typeface="+mj-cs"/>
                  </a:rPr>
                  <a:t>Level 4 Professional Practice in </a:t>
                </a:r>
                <a:r>
                  <a:rPr lang="en-US" sz="1400" b="1" dirty="0" smtClean="0">
                    <a:solidFill>
                      <a:schemeClr val="bg1"/>
                    </a:solidFill>
                    <a:latin typeface="Lato"/>
                    <a:ea typeface="+mj-ea"/>
                    <a:cs typeface="+mj-cs"/>
                  </a:rPr>
                  <a:t>Children’s Care Play Learning and Development (competence</a:t>
                </a:r>
                <a:r>
                  <a:rPr lang="en-US" sz="1400" b="1" dirty="0">
                    <a:solidFill>
                      <a:schemeClr val="bg1"/>
                    </a:solidFill>
                    <a:latin typeface="Lato"/>
                    <a:ea typeface="+mj-ea"/>
                    <a:cs typeface="+mj-cs"/>
                  </a:rPr>
                  <a:t>)</a:t>
                </a:r>
                <a:endParaRPr lang="en-GB" sz="1400" dirty="0">
                  <a:solidFill>
                    <a:schemeClr val="bg1"/>
                  </a:solidFill>
                </a:endParaRPr>
              </a:p>
            </p:txBody>
          </p:sp>
        </p:grpSp>
        <p:grpSp>
          <p:nvGrpSpPr>
            <p:cNvPr id="16" name="Group 15"/>
            <p:cNvGrpSpPr/>
            <p:nvPr/>
          </p:nvGrpSpPr>
          <p:grpSpPr>
            <a:xfrm>
              <a:off x="1866631" y="1228725"/>
              <a:ext cx="2739998" cy="2012934"/>
              <a:chOff x="1950368" y="1705772"/>
              <a:chExt cx="2485571" cy="2677885"/>
            </a:xfrm>
            <a:solidFill>
              <a:schemeClr val="accent3"/>
            </a:solidFill>
          </p:grpSpPr>
          <p:sp>
            <p:nvSpPr>
              <p:cNvPr id="17" name="Rounded Rectangle 16"/>
              <p:cNvSpPr/>
              <p:nvPr/>
            </p:nvSpPr>
            <p:spPr>
              <a:xfrm>
                <a:off x="1950368" y="1705772"/>
                <a:ext cx="2485571" cy="2677885"/>
              </a:xfrm>
              <a:prstGeom prst="roundRect">
                <a:avLst/>
              </a:prstGeom>
              <a:grpFill/>
            </p:spPr>
            <p:txBody>
              <a:bodyPr wrap="none" lIns="0" tIns="0" rIns="0" bIns="0" rtlCol="0" anchor="ctr">
                <a:noAutofit/>
              </a:bodyPr>
              <a:lstStyle/>
              <a:p>
                <a:pPr algn="ctr"/>
                <a:endParaRPr lang="en-GB">
                  <a:solidFill>
                    <a:srgbClr val="000000"/>
                  </a:solidFill>
                </a:endParaRPr>
              </a:p>
            </p:txBody>
          </p:sp>
          <p:sp>
            <p:nvSpPr>
              <p:cNvPr id="18" name="Rectangle 17"/>
              <p:cNvSpPr/>
              <p:nvPr/>
            </p:nvSpPr>
            <p:spPr>
              <a:xfrm>
                <a:off x="2210913" y="2120617"/>
                <a:ext cx="2104572" cy="1965347"/>
              </a:xfrm>
              <a:prstGeom prst="rect">
                <a:avLst/>
              </a:prstGeom>
              <a:grpFill/>
            </p:spPr>
            <p:txBody>
              <a:bodyPr wrap="square">
                <a:spAutoFit/>
              </a:bodyPr>
              <a:lstStyle/>
              <a:p>
                <a:r>
                  <a:rPr lang="en-US" b="1" dirty="0">
                    <a:solidFill>
                      <a:schemeClr val="bg1"/>
                    </a:solidFill>
                    <a:latin typeface="Lato"/>
                    <a:ea typeface="+mj-ea"/>
                    <a:cs typeface="+mj-cs"/>
                  </a:rPr>
                  <a:t>Level 4 Preparing for Leadership and Management in </a:t>
                </a:r>
                <a:r>
                  <a:rPr lang="en-US" b="1" dirty="0" smtClean="0">
                    <a:solidFill>
                      <a:schemeClr val="bg1"/>
                    </a:solidFill>
                    <a:latin typeface="Lato"/>
                    <a:ea typeface="+mj-ea"/>
                    <a:cs typeface="+mj-cs"/>
                  </a:rPr>
                  <a:t>CCPLD </a:t>
                </a:r>
                <a:r>
                  <a:rPr lang="en-US" b="1" dirty="0">
                    <a:solidFill>
                      <a:schemeClr val="bg1"/>
                    </a:solidFill>
                    <a:latin typeface="Lato"/>
                    <a:ea typeface="+mj-ea"/>
                    <a:cs typeface="+mj-cs"/>
                  </a:rPr>
                  <a:t>(knowledge)</a:t>
                </a:r>
                <a:endParaRPr lang="en-GB" dirty="0">
                  <a:solidFill>
                    <a:schemeClr val="bg1"/>
                  </a:solidFill>
                </a:endParaRPr>
              </a:p>
            </p:txBody>
          </p:sp>
        </p:grpSp>
        <p:grpSp>
          <p:nvGrpSpPr>
            <p:cNvPr id="25" name="Group 24"/>
            <p:cNvGrpSpPr/>
            <p:nvPr/>
          </p:nvGrpSpPr>
          <p:grpSpPr>
            <a:xfrm>
              <a:off x="6286501" y="1425399"/>
              <a:ext cx="3448050" cy="1232018"/>
              <a:chOff x="5559157" y="1478084"/>
              <a:chExt cx="3106056" cy="1610852"/>
            </a:xfrm>
            <a:solidFill>
              <a:schemeClr val="accent3">
                <a:lumMod val="60000"/>
                <a:lumOff val="40000"/>
              </a:schemeClr>
            </a:solidFill>
          </p:grpSpPr>
          <p:sp>
            <p:nvSpPr>
              <p:cNvPr id="13" name="Rounded Rectangle 12"/>
              <p:cNvSpPr/>
              <p:nvPr/>
            </p:nvSpPr>
            <p:spPr>
              <a:xfrm>
                <a:off x="5559157" y="1478084"/>
                <a:ext cx="3106056" cy="1610852"/>
              </a:xfrm>
              <a:prstGeom prst="roundRect">
                <a:avLst/>
              </a:prstGeom>
              <a:grpFill/>
            </p:spPr>
            <p:txBody>
              <a:bodyPr wrap="none" lIns="0" tIns="0" rIns="0" bIns="0" rtlCol="0" anchor="ctr">
                <a:noAutofit/>
              </a:bodyPr>
              <a:lstStyle/>
              <a:p>
                <a:pPr algn="ctr"/>
                <a:endParaRPr lang="en-GB" dirty="0">
                  <a:solidFill>
                    <a:srgbClr val="000000"/>
                  </a:solidFill>
                </a:endParaRPr>
              </a:p>
            </p:txBody>
          </p:sp>
          <p:sp>
            <p:nvSpPr>
              <p:cNvPr id="24" name="Rectangle 23"/>
              <p:cNvSpPr/>
              <p:nvPr/>
            </p:nvSpPr>
            <p:spPr>
              <a:xfrm>
                <a:off x="5789113" y="1614220"/>
                <a:ext cx="2808515" cy="1408452"/>
              </a:xfrm>
              <a:prstGeom prst="rect">
                <a:avLst/>
              </a:prstGeom>
              <a:grpFill/>
            </p:spPr>
            <p:txBody>
              <a:bodyPr wrap="square">
                <a:spAutoFit/>
              </a:bodyPr>
              <a:lstStyle/>
              <a:p>
                <a:pPr lvl="0"/>
                <a:r>
                  <a:rPr lang="en-US" sz="1600" b="1" dirty="0" smtClean="0">
                    <a:solidFill>
                      <a:srgbClr val="FFFFFF"/>
                    </a:solidFill>
                    <a:latin typeface="Lato"/>
                  </a:rPr>
                  <a:t>Level 5 Leadership and Management in CCPLD Practice </a:t>
                </a:r>
              </a:p>
              <a:p>
                <a:pPr lvl="0"/>
                <a:r>
                  <a:rPr lang="en-US" sz="1600" b="1" dirty="0" smtClean="0">
                    <a:solidFill>
                      <a:srgbClr val="FFFFFF"/>
                    </a:solidFill>
                    <a:latin typeface="Lato"/>
                  </a:rPr>
                  <a:t>(competence</a:t>
                </a:r>
                <a:r>
                  <a:rPr lang="en-US" sz="1600" b="1" dirty="0">
                    <a:solidFill>
                      <a:srgbClr val="FFFFFF"/>
                    </a:solidFill>
                    <a:latin typeface="Lato"/>
                  </a:rPr>
                  <a:t>)</a:t>
                </a:r>
                <a:endParaRPr lang="en-GB" sz="1600" dirty="0">
                  <a:solidFill>
                    <a:srgbClr val="FFFFFF"/>
                  </a:solidFill>
                </a:endParaRPr>
              </a:p>
            </p:txBody>
          </p:sp>
        </p:grpSp>
        <p:sp>
          <p:nvSpPr>
            <p:cNvPr id="26" name="Notched Right Arrow 25"/>
            <p:cNvSpPr/>
            <p:nvPr/>
          </p:nvSpPr>
          <p:spPr>
            <a:xfrm>
              <a:off x="4545398" y="1758444"/>
              <a:ext cx="1748655" cy="618707"/>
            </a:xfrm>
            <a:prstGeom prst="notchedRightArrow">
              <a:avLst/>
            </a:prstGeom>
            <a:solidFill>
              <a:schemeClr val="accent3"/>
            </a:solidFill>
          </p:spPr>
          <p:txBody>
            <a:bodyPr wrap="none" lIns="0" tIns="0" rIns="0" bIns="0" rtlCol="0" anchor="ctr">
              <a:noAutofit/>
            </a:bodyPr>
            <a:lstStyle/>
            <a:p>
              <a:pPr algn="ctr"/>
              <a:r>
                <a:rPr lang="en-GB" dirty="0">
                  <a:solidFill>
                    <a:srgbClr val="000000"/>
                  </a:solidFill>
                </a:rPr>
                <a:t>Prerequisite</a:t>
              </a:r>
            </a:p>
          </p:txBody>
        </p:sp>
        <p:sp>
          <p:nvSpPr>
            <p:cNvPr id="49" name="TextBox 48"/>
            <p:cNvSpPr txBox="1"/>
            <p:nvPr/>
          </p:nvSpPr>
          <p:spPr>
            <a:xfrm>
              <a:off x="4986518" y="4739204"/>
              <a:ext cx="1813317" cy="369332"/>
            </a:xfrm>
            <a:prstGeom prst="rect">
              <a:avLst/>
            </a:prstGeom>
            <a:noFill/>
            <a:ln w="38100">
              <a:solidFill>
                <a:schemeClr val="accent2"/>
              </a:solidFill>
            </a:ln>
          </p:spPr>
          <p:txBody>
            <a:bodyPr wrap="none" rtlCol="0">
              <a:spAutoFit/>
            </a:bodyPr>
            <a:lstStyle/>
            <a:p>
              <a:r>
                <a:rPr lang="en-GB" dirty="0"/>
                <a:t>Role dependent</a:t>
              </a:r>
            </a:p>
          </p:txBody>
        </p:sp>
      </p:grpSp>
      <p:sp>
        <p:nvSpPr>
          <p:cNvPr id="27" name="TextBox 26"/>
          <p:cNvSpPr txBox="1"/>
          <p:nvPr/>
        </p:nvSpPr>
        <p:spPr>
          <a:xfrm>
            <a:off x="1096604" y="3232631"/>
            <a:ext cx="1245159" cy="1384995"/>
          </a:xfrm>
          <a:prstGeom prst="rect">
            <a:avLst/>
          </a:prstGeom>
          <a:noFill/>
          <a:ln>
            <a:solidFill>
              <a:schemeClr val="accent3">
                <a:lumMod val="50000"/>
              </a:schemeClr>
            </a:solidFill>
          </a:ln>
        </p:spPr>
        <p:txBody>
          <a:bodyPr wrap="square" rtlCol="0">
            <a:spAutoFit/>
          </a:bodyPr>
          <a:lstStyle/>
          <a:p>
            <a:pPr algn="ctr"/>
            <a:r>
              <a:rPr lang="en-GB" sz="1200" b="1" dirty="0" smtClean="0">
                <a:solidFill>
                  <a:schemeClr val="accent3">
                    <a:lumMod val="50000"/>
                  </a:schemeClr>
                </a:solidFill>
              </a:rPr>
              <a:t>RPL Unit 405; with exceptions outlined on p21 of the assessment pack  </a:t>
            </a:r>
            <a:endParaRPr lang="en-GB" sz="1200" dirty="0" smtClean="0">
              <a:solidFill>
                <a:schemeClr val="accent3">
                  <a:lumMod val="50000"/>
                </a:schemeClr>
              </a:solidFill>
            </a:endParaRPr>
          </a:p>
        </p:txBody>
      </p:sp>
      <p:sp>
        <p:nvSpPr>
          <p:cNvPr id="6" name="Left-Right-Up Arrow 5"/>
          <p:cNvSpPr/>
          <p:nvPr/>
        </p:nvSpPr>
        <p:spPr>
          <a:xfrm rot="16200000">
            <a:off x="2860746" y="2887604"/>
            <a:ext cx="977367" cy="1952681"/>
          </a:xfrm>
          <a:prstGeom prst="leftRightUpArrow">
            <a:avLst/>
          </a:prstGeom>
          <a:ln w="28575">
            <a:solidFill>
              <a:schemeClr val="accent3"/>
            </a:solidFill>
            <a:prstDash val="dash"/>
          </a:ln>
        </p:spPr>
        <p:txBody>
          <a:bodyPr wrap="none" lIns="0" tIns="0" rIns="0" bIns="0" rtlCol="0" anchor="ctr">
            <a:noAutofit/>
          </a:bodyPr>
          <a:lstStyle/>
          <a:p>
            <a:pPr algn="ctr"/>
            <a:endParaRPr lang="en-GB">
              <a:solidFill>
                <a:srgbClr val="000000"/>
              </a:solidFill>
            </a:endParaRPr>
          </a:p>
        </p:txBody>
      </p:sp>
    </p:spTree>
    <p:extLst>
      <p:ext uri="{BB962C8B-B14F-4D97-AF65-F5344CB8AC3E}">
        <p14:creationId xmlns:p14="http://schemas.microsoft.com/office/powerpoint/2010/main" val="7294816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6101143" y="2747359"/>
            <a:ext cx="5634180" cy="1200329"/>
          </a:xfrm>
          <a:prstGeom prst="rect">
            <a:avLst/>
          </a:prstGeom>
          <a:noFill/>
        </p:spPr>
        <p:txBody>
          <a:bodyPr wrap="square" rtlCol="0">
            <a:spAutoFit/>
          </a:bodyPr>
          <a:lstStyle/>
          <a:p>
            <a:r>
              <a:rPr lang="en-GB" sz="3600" dirty="0">
                <a:solidFill>
                  <a:schemeClr val="bg1"/>
                </a:solidFill>
              </a:rPr>
              <a:t>Questions?</a:t>
            </a:r>
          </a:p>
          <a:p>
            <a:endParaRPr lang="en-GB" sz="3600" dirty="0">
              <a:solidFill>
                <a:schemeClr val="bg1"/>
              </a:solidFill>
            </a:endParaRPr>
          </a:p>
        </p:txBody>
      </p:sp>
      <p:pic>
        <p:nvPicPr>
          <p:cNvPr id="2" name="Picture 1"/>
          <p:cNvPicPr>
            <a:picLocks noChangeAspect="1"/>
          </p:cNvPicPr>
          <p:nvPr/>
        </p:nvPicPr>
        <p:blipFill>
          <a:blip r:embed="rId2"/>
          <a:stretch>
            <a:fillRect/>
          </a:stretch>
        </p:blipFill>
        <p:spPr>
          <a:xfrm>
            <a:off x="1349827" y="1553934"/>
            <a:ext cx="4234544" cy="4046773"/>
          </a:xfrm>
          <a:prstGeom prst="rect">
            <a:avLst/>
          </a:prstGeom>
        </p:spPr>
      </p:pic>
    </p:spTree>
    <p:extLst>
      <p:ext uri="{BB962C8B-B14F-4D97-AF65-F5344CB8AC3E}">
        <p14:creationId xmlns:p14="http://schemas.microsoft.com/office/powerpoint/2010/main" val="10428557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7650FD-EEB3-2245-BEE1-DDB8083A1BEB}"/>
              </a:ext>
            </a:extLst>
          </p:cNvPr>
          <p:cNvSpPr txBox="1"/>
          <p:nvPr/>
        </p:nvSpPr>
        <p:spPr>
          <a:xfrm>
            <a:off x="5823417" y="2396889"/>
            <a:ext cx="606109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mj-lt"/>
                <a:ea typeface="+mn-ea"/>
                <a:cs typeface="+mn-cs"/>
              </a:rPr>
              <a:t>Event Evaluation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mj-lt"/>
              <a:ea typeface="+mn-ea"/>
              <a:cs typeface="+mn-cs"/>
            </a:endParaRPr>
          </a:p>
        </p:txBody>
      </p:sp>
      <p:pic>
        <p:nvPicPr>
          <p:cNvPr id="2" name="Picture 1"/>
          <p:cNvPicPr>
            <a:picLocks noChangeAspect="1"/>
          </p:cNvPicPr>
          <p:nvPr/>
        </p:nvPicPr>
        <p:blipFill>
          <a:blip r:embed="rId2"/>
          <a:stretch>
            <a:fillRect/>
          </a:stretch>
        </p:blipFill>
        <p:spPr>
          <a:xfrm>
            <a:off x="1158147" y="1628382"/>
            <a:ext cx="4201849" cy="3988647"/>
          </a:xfrm>
          <a:prstGeom prst="rect">
            <a:avLst/>
          </a:prstGeom>
        </p:spPr>
      </p:pic>
    </p:spTree>
    <p:extLst>
      <p:ext uri="{BB962C8B-B14F-4D97-AF65-F5344CB8AC3E}">
        <p14:creationId xmlns:p14="http://schemas.microsoft.com/office/powerpoint/2010/main" val="21146727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3F18082-FB71-D043-AC08-A8981A9BD215}"/>
              </a:ext>
            </a:extLst>
          </p:cNvPr>
          <p:cNvSpPr/>
          <p:nvPr/>
        </p:nvSpPr>
        <p:spPr>
          <a:xfrm>
            <a:off x="9224682" y="4016188"/>
            <a:ext cx="2348753" cy="2348753"/>
          </a:xfrm>
          <a:prstGeom prst="ellipse">
            <a:avLst/>
          </a:prstGeom>
          <a:solidFill>
            <a:schemeClr val="bg1"/>
          </a:solid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3" name="TextBox 2">
            <a:extLst>
              <a:ext uri="{FF2B5EF4-FFF2-40B4-BE49-F238E27FC236}">
                <a16:creationId xmlns:a16="http://schemas.microsoft.com/office/drawing/2014/main" id="{DF7650FD-EEB3-2245-BEE1-DDB8083A1BEB}"/>
              </a:ext>
            </a:extLst>
          </p:cNvPr>
          <p:cNvSpPr txBox="1"/>
          <p:nvPr/>
        </p:nvSpPr>
        <p:spPr>
          <a:xfrm>
            <a:off x="5333047" y="2764442"/>
            <a:ext cx="563418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140000"/>
                </a:solidFill>
                <a:effectLst/>
                <a:uLnTx/>
                <a:uFillTx/>
                <a:latin typeface="+mj-lt"/>
                <a:ea typeface="+mn-ea"/>
                <a:cs typeface="+mn-cs"/>
              </a:rPr>
              <a:t>Thank you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mj-lt"/>
              <a:ea typeface="+mn-ea"/>
              <a:cs typeface="+mn-cs"/>
            </a:endParaRPr>
          </a:p>
        </p:txBody>
      </p:sp>
      <p:pic>
        <p:nvPicPr>
          <p:cNvPr id="4" name="Picture 3">
            <a:extLst>
              <a:ext uri="{FF2B5EF4-FFF2-40B4-BE49-F238E27FC236}">
                <a16:creationId xmlns:a16="http://schemas.microsoft.com/office/drawing/2014/main" id="{3B348E84-73F0-B149-81D2-272072280E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98215" y="4745642"/>
            <a:ext cx="2075523" cy="895908"/>
          </a:xfrm>
          <a:prstGeom prst="rect">
            <a:avLst/>
          </a:prstGeom>
        </p:spPr>
      </p:pic>
      <p:pic>
        <p:nvPicPr>
          <p:cNvPr id="6" name="Picture 5"/>
          <p:cNvPicPr>
            <a:picLocks noChangeAspect="1"/>
          </p:cNvPicPr>
          <p:nvPr/>
        </p:nvPicPr>
        <p:blipFill>
          <a:blip r:embed="rId3"/>
          <a:stretch>
            <a:fillRect/>
          </a:stretch>
        </p:blipFill>
        <p:spPr>
          <a:xfrm>
            <a:off x="952569" y="1606067"/>
            <a:ext cx="4350286" cy="4196019"/>
          </a:xfrm>
          <a:prstGeom prst="rect">
            <a:avLst/>
          </a:prstGeom>
        </p:spPr>
      </p:pic>
    </p:spTree>
    <p:extLst>
      <p:ext uri="{BB962C8B-B14F-4D97-AF65-F5344CB8AC3E}">
        <p14:creationId xmlns:p14="http://schemas.microsoft.com/office/powerpoint/2010/main" val="33620420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188231" y="1136652"/>
            <a:ext cx="4761139" cy="970189"/>
          </a:xfrm>
        </p:spPr>
        <p:txBody>
          <a:bodyPr/>
          <a:lstStyle/>
          <a:p>
            <a:pPr algn="ctr">
              <a:spcBef>
                <a:spcPts val="1600"/>
              </a:spcBef>
              <a:spcAft>
                <a:spcPts val="0"/>
              </a:spcAft>
            </a:pPr>
            <a:r>
              <a:rPr lang="en-GB" sz="2400" b="1" dirty="0">
                <a:solidFill>
                  <a:srgbClr val="FF0000"/>
                </a:solidFill>
                <a:latin typeface="Lato"/>
                <a:cs typeface="Arial" panose="020B0604020202020204" pitchFamily="34" charset="0"/>
              </a:rPr>
              <a:t>How do I gain qualification approval?</a:t>
            </a:r>
          </a:p>
          <a:p>
            <a:pPr algn="ctr"/>
            <a:endParaRPr lang="en-GB" sz="1600" dirty="0">
              <a:solidFill>
                <a:srgbClr val="FF0000"/>
              </a:solidFill>
              <a:latin typeface="Cambria" panose="02040503050406030204" pitchFamily="18" charset="0"/>
              <a:ea typeface="Times New Roman" panose="02020603050405020304" pitchFamily="18" charset="0"/>
              <a:cs typeface="Times New Roman" panose="02020603050405020304" pitchFamily="18" charset="0"/>
            </a:endParaRPr>
          </a:p>
        </p:txBody>
      </p:sp>
      <p:sp>
        <p:nvSpPr>
          <p:cNvPr id="5" name="Title 9">
            <a:extLst>
              <a:ext uri="{FF2B5EF4-FFF2-40B4-BE49-F238E27FC236}">
                <a16:creationId xmlns:a16="http://schemas.microsoft.com/office/drawing/2014/main" id="{2115B887-9F6F-4545-AD42-BE4B80EE7F5C}"/>
              </a:ext>
            </a:extLst>
          </p:cNvPr>
          <p:cNvSpPr>
            <a:spLocks noGrp="1"/>
          </p:cNvSpPr>
          <p:nvPr>
            <p:ph type="title"/>
          </p:nvPr>
        </p:nvSpPr>
        <p:spPr>
          <a:xfrm>
            <a:off x="282011" y="129426"/>
            <a:ext cx="10223323" cy="604078"/>
          </a:xfrm>
        </p:spPr>
        <p:txBody>
          <a:bodyPr/>
          <a:lstStyle/>
          <a:p>
            <a:pPr>
              <a:lnSpc>
                <a:spcPct val="100000"/>
              </a:lnSpc>
            </a:pPr>
            <a:r>
              <a:rPr lang="en-US" sz="1800" b="1" dirty="0">
                <a:solidFill>
                  <a:srgbClr val="007BB9"/>
                </a:solidFill>
                <a:latin typeface="Lato"/>
                <a:ea typeface="+mn-ea"/>
                <a:cs typeface="+mn-cs"/>
              </a:rPr>
              <a:t>Level </a:t>
            </a:r>
            <a:r>
              <a:rPr lang="en-US" sz="1800" b="1" dirty="0" smtClean="0">
                <a:solidFill>
                  <a:srgbClr val="007BB9"/>
                </a:solidFill>
                <a:latin typeface="Lato"/>
                <a:ea typeface="+mn-ea"/>
                <a:cs typeface="+mn-cs"/>
              </a:rPr>
              <a:t>4 Professional Practice qualifications</a:t>
            </a:r>
            <a:endParaRPr lang="en-US" b="1" dirty="0"/>
          </a:p>
        </p:txBody>
      </p:sp>
      <p:graphicFrame>
        <p:nvGraphicFramePr>
          <p:cNvPr id="9" name="Diagram 8"/>
          <p:cNvGraphicFramePr/>
          <p:nvPr>
            <p:extLst>
              <p:ext uri="{D42A27DB-BD31-4B8C-83A1-F6EECF244321}">
                <p14:modId xmlns:p14="http://schemas.microsoft.com/office/powerpoint/2010/main" val="869912992"/>
              </p:ext>
            </p:extLst>
          </p:nvPr>
        </p:nvGraphicFramePr>
        <p:xfrm>
          <a:off x="5203371" y="1129395"/>
          <a:ext cx="7046686" cy="48583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 name="Rectangle 18"/>
          <p:cNvSpPr/>
          <p:nvPr/>
        </p:nvSpPr>
        <p:spPr>
          <a:xfrm>
            <a:off x="41679" y="4796784"/>
            <a:ext cx="3916457" cy="276999"/>
          </a:xfrm>
          <a:prstGeom prst="rect">
            <a:avLst/>
          </a:prstGeom>
          <a:solidFill>
            <a:schemeClr val="tx1">
              <a:lumMod val="50000"/>
              <a:lumOff val="50000"/>
            </a:schemeClr>
          </a:solidFill>
        </p:spPr>
        <p:txBody>
          <a:bodyPr wrap="square">
            <a:spAutoFit/>
          </a:bodyPr>
          <a:lstStyle/>
          <a:p>
            <a:r>
              <a:rPr lang="en-GB" sz="1200" b="1" dirty="0">
                <a:solidFill>
                  <a:schemeClr val="bg1"/>
                </a:solidFill>
                <a:latin typeface="Lato"/>
                <a:ea typeface="Times New Roman" panose="02020603050405020304" pitchFamily="18" charset="0"/>
                <a:cs typeface="Times New Roman" panose="02020603050405020304" pitchFamily="18" charset="0"/>
              </a:rPr>
              <a:t>Centre approval and qualification approval denied</a:t>
            </a:r>
            <a:endParaRPr lang="en-GB" sz="1200" b="1" dirty="0">
              <a:solidFill>
                <a:schemeClr val="bg1"/>
              </a:solidFill>
            </a:endParaRPr>
          </a:p>
        </p:txBody>
      </p:sp>
      <p:sp>
        <p:nvSpPr>
          <p:cNvPr id="20" name="Rectangle 19"/>
          <p:cNvSpPr/>
          <p:nvPr/>
        </p:nvSpPr>
        <p:spPr>
          <a:xfrm>
            <a:off x="41679" y="3745974"/>
            <a:ext cx="3916457" cy="276999"/>
          </a:xfrm>
          <a:prstGeom prst="rect">
            <a:avLst/>
          </a:prstGeom>
          <a:solidFill>
            <a:srgbClr val="00B050"/>
          </a:solidFill>
          <a:ln>
            <a:solidFill>
              <a:srgbClr val="00B050"/>
            </a:solidFill>
          </a:ln>
        </p:spPr>
        <p:txBody>
          <a:bodyPr wrap="none">
            <a:spAutoFit/>
          </a:bodyPr>
          <a:lstStyle/>
          <a:p>
            <a:pPr lvl="0">
              <a:spcAft>
                <a:spcPts val="0"/>
              </a:spcAft>
            </a:pPr>
            <a:r>
              <a:rPr lang="en-GB" sz="1200" b="1" dirty="0">
                <a:solidFill>
                  <a:schemeClr val="bg1"/>
                </a:solidFill>
                <a:latin typeface="Lato"/>
                <a:ea typeface="Times New Roman" panose="02020603050405020304" pitchFamily="18" charset="0"/>
                <a:cs typeface="Times New Roman" panose="02020603050405020304" pitchFamily="18" charset="0"/>
              </a:rPr>
              <a:t>Centre approval and qualification approval granted</a:t>
            </a:r>
            <a:endParaRPr lang="en-GB" sz="1200" b="1" dirty="0">
              <a:solidFill>
                <a:schemeClr val="bg1"/>
              </a:solidFill>
              <a:latin typeface="Cambria" panose="02040503050406030204" pitchFamily="18" charset="0"/>
              <a:ea typeface="Times New Roman" panose="02020603050405020304" pitchFamily="18" charset="0"/>
              <a:cs typeface="Times New Roman" panose="02020603050405020304" pitchFamily="18" charset="0"/>
            </a:endParaRPr>
          </a:p>
        </p:txBody>
      </p:sp>
      <p:sp>
        <p:nvSpPr>
          <p:cNvPr id="22" name="Rectangle 21"/>
          <p:cNvSpPr/>
          <p:nvPr/>
        </p:nvSpPr>
        <p:spPr>
          <a:xfrm>
            <a:off x="41679" y="4093082"/>
            <a:ext cx="5545108" cy="276999"/>
          </a:xfrm>
          <a:prstGeom prst="rect">
            <a:avLst/>
          </a:prstGeom>
          <a:solidFill>
            <a:schemeClr val="accent5"/>
          </a:solidFill>
          <a:ln>
            <a:solidFill>
              <a:schemeClr val="accent5"/>
            </a:solidFill>
          </a:ln>
        </p:spPr>
        <p:txBody>
          <a:bodyPr wrap="none">
            <a:spAutoFit/>
          </a:bodyPr>
          <a:lstStyle/>
          <a:p>
            <a:pPr lvl="0"/>
            <a:r>
              <a:rPr lang="en-GB" sz="1200" b="1" dirty="0">
                <a:solidFill>
                  <a:schemeClr val="accent5">
                    <a:lumMod val="50000"/>
                  </a:schemeClr>
                </a:solidFill>
                <a:latin typeface="Lato"/>
                <a:ea typeface="Times New Roman" panose="02020603050405020304" pitchFamily="18" charset="0"/>
                <a:cs typeface="Times New Roman" panose="02020603050405020304" pitchFamily="18" charset="0"/>
              </a:rPr>
              <a:t>Centre approval and qualification approval granted subject to action plan</a:t>
            </a:r>
            <a:endParaRPr lang="en-GB" sz="1200" b="1" dirty="0">
              <a:solidFill>
                <a:schemeClr val="accent5">
                  <a:lumMod val="50000"/>
                </a:schemeClr>
              </a:solidFill>
              <a:latin typeface="Cambria" panose="02040503050406030204" pitchFamily="18" charset="0"/>
              <a:ea typeface="Times New Roman" panose="02020603050405020304" pitchFamily="18" charset="0"/>
              <a:cs typeface="Times New Roman" panose="02020603050405020304" pitchFamily="18" charset="0"/>
            </a:endParaRPr>
          </a:p>
        </p:txBody>
      </p:sp>
      <p:sp>
        <p:nvSpPr>
          <p:cNvPr id="23" name="Rectangle 22"/>
          <p:cNvSpPr/>
          <p:nvPr/>
        </p:nvSpPr>
        <p:spPr>
          <a:xfrm>
            <a:off x="41679" y="4444166"/>
            <a:ext cx="5607625" cy="276999"/>
          </a:xfrm>
          <a:prstGeom prst="rect">
            <a:avLst/>
          </a:prstGeom>
          <a:solidFill>
            <a:srgbClr val="FFC000"/>
          </a:solidFill>
        </p:spPr>
        <p:txBody>
          <a:bodyPr wrap="none">
            <a:spAutoFit/>
          </a:bodyPr>
          <a:lstStyle/>
          <a:p>
            <a:pPr lvl="0"/>
            <a:r>
              <a:rPr lang="en-GB" sz="1200" b="1" dirty="0">
                <a:solidFill>
                  <a:schemeClr val="bg1"/>
                </a:solidFill>
                <a:latin typeface="Lato"/>
                <a:ea typeface="Times New Roman" panose="02020603050405020304" pitchFamily="18" charset="0"/>
                <a:cs typeface="Times New Roman" panose="02020603050405020304" pitchFamily="18" charset="0"/>
              </a:rPr>
              <a:t>Centre approval and qualification approval withheld subject to action plan</a:t>
            </a:r>
            <a:endParaRPr lang="en-GB" sz="1200" b="1" dirty="0">
              <a:solidFill>
                <a:schemeClr val="bg1"/>
              </a:solidFill>
              <a:latin typeface="Cambria" panose="0204050305040603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431708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9F5CE4A0-023E-7743-9994-3B34800878BF}"/>
              </a:ext>
            </a:extLst>
          </p:cNvPr>
          <p:cNvSpPr txBox="1">
            <a:spLocks/>
          </p:cNvSpPr>
          <p:nvPr/>
        </p:nvSpPr>
        <p:spPr>
          <a:xfrm>
            <a:off x="282011" y="185047"/>
            <a:ext cx="10223323"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1800" b="1" i="0" u="none" strike="noStrike" kern="1200" cap="none" spc="0" normalizeH="0" baseline="0" noProof="0" dirty="0" smtClean="0">
                <a:ln>
                  <a:noFill/>
                </a:ln>
                <a:solidFill>
                  <a:srgbClr val="007BB9"/>
                </a:solidFill>
                <a:effectLst/>
                <a:uLnTx/>
                <a:uFillTx/>
                <a:latin typeface="Arial" panose="020B0604020202020204"/>
                <a:ea typeface="+mj-ea"/>
                <a:cs typeface="+mj-cs"/>
              </a:rPr>
              <a:t>Awarding Body - Key Documents Centre and Quality Documents (approval AND ongoing delivery)</a:t>
            </a:r>
            <a:endParaRPr kumimoji="0" lang="en-GB" sz="1800" b="1" i="0" u="none" strike="noStrike" kern="1200" cap="none" spc="0" normalizeH="0" baseline="0" noProof="0" dirty="0">
              <a:ln>
                <a:noFill/>
              </a:ln>
              <a:solidFill>
                <a:srgbClr val="007BB9"/>
              </a:solidFill>
              <a:effectLst/>
              <a:uLnTx/>
              <a:uFillTx/>
              <a:latin typeface="Arial" panose="020B0604020202020204"/>
              <a:ea typeface="+mj-ea"/>
              <a:cs typeface="+mj-cs"/>
            </a:endParaRPr>
          </a:p>
        </p:txBody>
      </p:sp>
      <p:pic>
        <p:nvPicPr>
          <p:cNvPr id="3" name="Picture 2"/>
          <p:cNvPicPr>
            <a:picLocks noChangeAspect="1"/>
          </p:cNvPicPr>
          <p:nvPr/>
        </p:nvPicPr>
        <p:blipFill>
          <a:blip r:embed="rId3"/>
          <a:stretch>
            <a:fillRect/>
          </a:stretch>
        </p:blipFill>
        <p:spPr>
          <a:xfrm>
            <a:off x="125972" y="977965"/>
            <a:ext cx="2853285" cy="4036721"/>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 name="Picture 3"/>
          <p:cNvPicPr>
            <a:picLocks noChangeAspect="1"/>
          </p:cNvPicPr>
          <p:nvPr/>
        </p:nvPicPr>
        <p:blipFill>
          <a:blip r:embed="rId4"/>
          <a:stretch>
            <a:fillRect/>
          </a:stretch>
        </p:blipFill>
        <p:spPr>
          <a:xfrm>
            <a:off x="4348952" y="906807"/>
            <a:ext cx="2853284" cy="4036721"/>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 name="Picture 7"/>
          <p:cNvPicPr>
            <a:picLocks noChangeAspect="1"/>
          </p:cNvPicPr>
          <p:nvPr/>
        </p:nvPicPr>
        <p:blipFill>
          <a:blip r:embed="rId5"/>
          <a:stretch>
            <a:fillRect/>
          </a:stretch>
        </p:blipFill>
        <p:spPr>
          <a:xfrm>
            <a:off x="5930523" y="2156973"/>
            <a:ext cx="2829404" cy="4002967"/>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 name="Picture 5"/>
          <p:cNvPicPr>
            <a:picLocks noChangeAspect="1"/>
          </p:cNvPicPr>
          <p:nvPr/>
        </p:nvPicPr>
        <p:blipFill>
          <a:blip r:embed="rId6"/>
          <a:stretch>
            <a:fillRect/>
          </a:stretch>
        </p:blipFill>
        <p:spPr>
          <a:xfrm>
            <a:off x="9075287" y="1011719"/>
            <a:ext cx="2860094" cy="4002967"/>
          </a:xfrm>
          <a:prstGeom prst="rect">
            <a:avLst/>
          </a:prstGeom>
        </p:spPr>
      </p:pic>
      <p:pic>
        <p:nvPicPr>
          <p:cNvPr id="7" name="Picture 6"/>
          <p:cNvPicPr>
            <a:picLocks noChangeAspect="1"/>
          </p:cNvPicPr>
          <p:nvPr/>
        </p:nvPicPr>
        <p:blipFill>
          <a:blip r:embed="rId7"/>
          <a:stretch>
            <a:fillRect/>
          </a:stretch>
        </p:blipFill>
        <p:spPr>
          <a:xfrm>
            <a:off x="8096576" y="2538063"/>
            <a:ext cx="2796471" cy="4247243"/>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 name="Picture 4"/>
          <p:cNvPicPr>
            <a:picLocks noChangeAspect="1"/>
          </p:cNvPicPr>
          <p:nvPr/>
        </p:nvPicPr>
        <p:blipFill>
          <a:blip r:embed="rId8"/>
          <a:stretch>
            <a:fillRect/>
          </a:stretch>
        </p:blipFill>
        <p:spPr>
          <a:xfrm>
            <a:off x="953556" y="2538064"/>
            <a:ext cx="2987072" cy="4247243"/>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0496459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a:spLocks noGrp="1"/>
          </p:cNvSpPr>
          <p:nvPr>
            <p:ph sz="quarter" idx="10"/>
          </p:nvPr>
        </p:nvSpPr>
        <p:spPr>
          <a:xfrm>
            <a:off x="0" y="1015436"/>
            <a:ext cx="6437539" cy="774246"/>
          </a:xfrm>
        </p:spPr>
        <p:txBody>
          <a:bodyPr/>
          <a:lstStyle/>
          <a:p>
            <a:pPr algn="ctr">
              <a:spcBef>
                <a:spcPts val="1600"/>
              </a:spcBef>
              <a:spcAft>
                <a:spcPts val="0"/>
              </a:spcAft>
            </a:pPr>
            <a:r>
              <a:rPr lang="en-GB" sz="2400" b="1" dirty="0">
                <a:solidFill>
                  <a:srgbClr val="0070C0"/>
                </a:solidFill>
                <a:latin typeface="Lato"/>
                <a:cs typeface="Arial" panose="020B0604020202020204" pitchFamily="34" charset="0"/>
              </a:rPr>
              <a:t>How do I register </a:t>
            </a:r>
            <a:r>
              <a:rPr lang="en-GB" sz="2400" b="1" dirty="0" smtClean="0">
                <a:solidFill>
                  <a:srgbClr val="0070C0"/>
                </a:solidFill>
                <a:latin typeface="Lato"/>
                <a:cs typeface="Arial" panose="020B0604020202020204" pitchFamily="34" charset="0"/>
              </a:rPr>
              <a:t>and certificate learners</a:t>
            </a:r>
            <a:r>
              <a:rPr lang="en-GB" sz="2400" b="1" dirty="0">
                <a:solidFill>
                  <a:srgbClr val="0070C0"/>
                </a:solidFill>
                <a:latin typeface="Lato"/>
                <a:cs typeface="Arial" panose="020B0604020202020204" pitchFamily="34" charset="0"/>
              </a:rPr>
              <a:t>?</a:t>
            </a:r>
          </a:p>
          <a:p>
            <a:pPr algn="ctr"/>
            <a:endParaRPr lang="en-GB" sz="1600" dirty="0">
              <a:solidFill>
                <a:srgbClr val="FF0000"/>
              </a:solidFill>
              <a:latin typeface="Cambria" panose="02040503050406030204" pitchFamily="18" charset="0"/>
              <a:ea typeface="Times New Roman" panose="02020603050405020304" pitchFamily="18" charset="0"/>
              <a:cs typeface="Times New Roman" panose="02020603050405020304" pitchFamily="18" charset="0"/>
            </a:endParaRPr>
          </a:p>
        </p:txBody>
      </p:sp>
      <p:sp>
        <p:nvSpPr>
          <p:cNvPr id="6" name="Rectangle 5"/>
          <p:cNvSpPr/>
          <p:nvPr/>
        </p:nvSpPr>
        <p:spPr>
          <a:xfrm>
            <a:off x="282011" y="1534264"/>
            <a:ext cx="6096000" cy="2662267"/>
          </a:xfrm>
          <a:prstGeom prst="rect">
            <a:avLst/>
          </a:prstGeom>
        </p:spPr>
        <p:txBody>
          <a:bodyPr>
            <a:spAutoFit/>
          </a:bodyPr>
          <a:lstStyle/>
          <a:p>
            <a:pPr>
              <a:spcBef>
                <a:spcPts val="1600"/>
              </a:spcBef>
              <a:spcAft>
                <a:spcPts val="0"/>
              </a:spcAft>
            </a:pPr>
            <a:r>
              <a:rPr lang="en-GB" b="1" dirty="0" smtClean="0">
                <a:solidFill>
                  <a:srgbClr val="00B0F0"/>
                </a:solidFill>
                <a:latin typeface="Lato"/>
                <a:cs typeface="Arial" panose="020B0604020202020204" pitchFamily="34" charset="0"/>
              </a:rPr>
              <a:t>Registration</a:t>
            </a:r>
            <a:endParaRPr lang="en-GB" b="1" dirty="0">
              <a:solidFill>
                <a:srgbClr val="64B4E6"/>
              </a:solidFill>
              <a:latin typeface="Lato"/>
              <a:cs typeface="Arial" panose="020B0604020202020204" pitchFamily="34" charset="0"/>
            </a:endParaRPr>
          </a:p>
          <a:p>
            <a:pPr>
              <a:spcBef>
                <a:spcPts val="200"/>
              </a:spcBef>
              <a:spcAft>
                <a:spcPts val="200"/>
              </a:spcAft>
            </a:pPr>
            <a:r>
              <a:rPr lang="en-GB" sz="1600" dirty="0">
                <a:latin typeface="Lato"/>
                <a:ea typeface="Times New Roman" panose="02020603050405020304" pitchFamily="18" charset="0"/>
                <a:cs typeface="Times New Roman" panose="02020603050405020304" pitchFamily="18" charset="0"/>
              </a:rPr>
              <a:t>Learners are registered </a:t>
            </a:r>
            <a:r>
              <a:rPr lang="en-GB" sz="1600" dirty="0" smtClean="0">
                <a:latin typeface="Lato"/>
                <a:ea typeface="Times New Roman" panose="02020603050405020304" pitchFamily="18" charset="0"/>
                <a:cs typeface="Times New Roman" panose="02020603050405020304" pitchFamily="18" charset="0"/>
              </a:rPr>
              <a:t>using our </a:t>
            </a:r>
            <a:r>
              <a:rPr lang="en-GB" sz="1600" dirty="0">
                <a:latin typeface="Lato"/>
                <a:ea typeface="Times New Roman" panose="02020603050405020304" pitchFamily="18" charset="0"/>
                <a:cs typeface="Times New Roman" panose="02020603050405020304" pitchFamily="18" charset="0"/>
              </a:rPr>
              <a:t>web-based registration and certification system Walled Garden. The City &amp; Guilds Walled Garden allows centres to submit registrations on a 'roll-on/roll-off' basis i.e. registrations can be submitted at any time and in any number throughout the calendar year. </a:t>
            </a:r>
            <a:endParaRPr lang="en-GB" sz="1600" dirty="0">
              <a:latin typeface="CongressSans"/>
              <a:ea typeface="Times New Roman" panose="02020603050405020304" pitchFamily="18" charset="0"/>
              <a:cs typeface="Times New Roman" panose="02020603050405020304" pitchFamily="18" charset="0"/>
            </a:endParaRPr>
          </a:p>
          <a:p>
            <a:pPr>
              <a:spcBef>
                <a:spcPts val="200"/>
              </a:spcBef>
              <a:spcAft>
                <a:spcPts val="200"/>
              </a:spcAft>
            </a:pPr>
            <a:r>
              <a:rPr lang="en-GB" sz="1600" dirty="0">
                <a:latin typeface="Lato"/>
                <a:ea typeface="Times New Roman" panose="02020603050405020304" pitchFamily="18" charset="0"/>
                <a:cs typeface="Times New Roman" panose="02020603050405020304" pitchFamily="18" charset="0"/>
              </a:rPr>
              <a:t>For more information on the registration and certification process please refer to the Administration Handbook </a:t>
            </a:r>
            <a:r>
              <a:rPr lang="en-GB" sz="1600" dirty="0">
                <a:latin typeface="Lato"/>
                <a:ea typeface="Times New Roman" panose="02020603050405020304" pitchFamily="18" charset="0"/>
                <a:cs typeface="Arial" panose="020B0604020202020204" pitchFamily="34" charset="0"/>
              </a:rPr>
              <a:t>(Introduction to working with City &amp; Guilds and WJEC)</a:t>
            </a:r>
            <a:r>
              <a:rPr lang="en-GB" sz="1600" dirty="0">
                <a:latin typeface="Lato"/>
                <a:ea typeface="Times New Roman" panose="02020603050405020304" pitchFamily="18" charset="0"/>
                <a:cs typeface="Times New Roman" panose="02020603050405020304" pitchFamily="18" charset="0"/>
              </a:rPr>
              <a:t> available from the consortium website at </a:t>
            </a:r>
            <a:r>
              <a:rPr lang="en-GB" sz="1600" b="1" dirty="0">
                <a:latin typeface="Lato"/>
                <a:ea typeface="Times New Roman" panose="02020603050405020304" pitchFamily="18" charset="0"/>
                <a:cs typeface="Times New Roman" panose="02020603050405020304" pitchFamily="18" charset="0"/>
                <a:hlinkClick r:id="rId2"/>
              </a:rPr>
              <a:t>www.healthandcarelearning.wales</a:t>
            </a:r>
            <a:r>
              <a:rPr lang="en-GB" sz="1600" dirty="0">
                <a:latin typeface="Lato"/>
                <a:ea typeface="Times New Roman" panose="02020603050405020304" pitchFamily="18" charset="0"/>
                <a:cs typeface="Times New Roman" panose="02020603050405020304" pitchFamily="18" charset="0"/>
              </a:rPr>
              <a:t>.</a:t>
            </a:r>
            <a:endParaRPr lang="en-GB" sz="1600" dirty="0">
              <a:effectLst/>
              <a:latin typeface="CongressSans"/>
              <a:ea typeface="Times New Roman" panose="02020603050405020304" pitchFamily="18" charset="0"/>
              <a:cs typeface="Times New Roman" panose="02020603050405020304" pitchFamily="18" charset="0"/>
            </a:endParaRPr>
          </a:p>
        </p:txBody>
      </p:sp>
      <p:sp>
        <p:nvSpPr>
          <p:cNvPr id="7" name="Rectangle 6"/>
          <p:cNvSpPr/>
          <p:nvPr/>
        </p:nvSpPr>
        <p:spPr>
          <a:xfrm>
            <a:off x="282011" y="4806910"/>
            <a:ext cx="8818446" cy="738664"/>
          </a:xfrm>
          <a:prstGeom prst="rect">
            <a:avLst/>
          </a:prstGeom>
        </p:spPr>
        <p:txBody>
          <a:bodyPr wrap="square">
            <a:spAutoFit/>
          </a:bodyPr>
          <a:lstStyle/>
          <a:p>
            <a:pPr lvl="0">
              <a:spcBef>
                <a:spcPts val="1600"/>
              </a:spcBef>
            </a:pPr>
            <a:r>
              <a:rPr lang="en-GB" b="1" dirty="0">
                <a:solidFill>
                  <a:srgbClr val="00B0F0"/>
                </a:solidFill>
                <a:latin typeface="Lato"/>
                <a:cs typeface="Arial" panose="020B0604020202020204" pitchFamily="34" charset="0"/>
              </a:rPr>
              <a:t>Walled Garden – support and guidance </a:t>
            </a:r>
            <a:endParaRPr lang="en-GB" b="1" dirty="0">
              <a:solidFill>
                <a:srgbClr val="64B4E6"/>
              </a:solidFill>
              <a:latin typeface="Lato"/>
              <a:cs typeface="Arial" panose="020B0604020202020204" pitchFamily="34" charset="0"/>
            </a:endParaRPr>
          </a:p>
          <a:p>
            <a:r>
              <a:rPr lang="en-GB" sz="1200" dirty="0">
                <a:hlinkClick r:id="rId3"/>
              </a:rPr>
              <a:t>https://www.cityandguilds.com/what-we-offer/centres/working-with-us/walled-garden</a:t>
            </a:r>
            <a:endParaRPr lang="en-GB" sz="1200" dirty="0"/>
          </a:p>
          <a:p>
            <a:endParaRPr lang="en-GB" sz="1200" dirty="0"/>
          </a:p>
        </p:txBody>
      </p:sp>
      <p:pic>
        <p:nvPicPr>
          <p:cNvPr id="8" name="Picture 7"/>
          <p:cNvPicPr>
            <a:picLocks noChangeAspect="1"/>
          </p:cNvPicPr>
          <p:nvPr/>
        </p:nvPicPr>
        <p:blipFill>
          <a:blip r:embed="rId4"/>
          <a:stretch>
            <a:fillRect/>
          </a:stretch>
        </p:blipFill>
        <p:spPr>
          <a:xfrm>
            <a:off x="7445829" y="1125997"/>
            <a:ext cx="4362223" cy="5459405"/>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9" name="Title 9">
            <a:extLst>
              <a:ext uri="{FF2B5EF4-FFF2-40B4-BE49-F238E27FC236}">
                <a16:creationId xmlns:a16="http://schemas.microsoft.com/office/drawing/2014/main" id="{2115B887-9F6F-4545-AD42-BE4B80EE7F5C}"/>
              </a:ext>
            </a:extLst>
          </p:cNvPr>
          <p:cNvSpPr>
            <a:spLocks noGrp="1"/>
          </p:cNvSpPr>
          <p:nvPr>
            <p:ph type="title"/>
          </p:nvPr>
        </p:nvSpPr>
        <p:spPr>
          <a:xfrm>
            <a:off x="382372" y="225104"/>
            <a:ext cx="10223323" cy="447261"/>
          </a:xfrm>
        </p:spPr>
        <p:txBody>
          <a:bodyPr/>
          <a:lstStyle/>
          <a:p>
            <a:pPr>
              <a:lnSpc>
                <a:spcPct val="100000"/>
              </a:lnSpc>
            </a:pPr>
            <a:r>
              <a:rPr lang="en-US" sz="1800" b="1" dirty="0">
                <a:solidFill>
                  <a:srgbClr val="007BB9"/>
                </a:solidFill>
                <a:latin typeface="Lato"/>
                <a:ea typeface="+mn-ea"/>
                <a:cs typeface="+mn-cs"/>
              </a:rPr>
              <a:t>Level </a:t>
            </a:r>
            <a:r>
              <a:rPr lang="en-US" sz="1800" b="1" dirty="0" smtClean="0">
                <a:solidFill>
                  <a:srgbClr val="007BB9"/>
                </a:solidFill>
                <a:latin typeface="Lato"/>
                <a:ea typeface="+mn-ea"/>
                <a:cs typeface="+mn-cs"/>
              </a:rPr>
              <a:t>4 Professional Practice qualifications</a:t>
            </a:r>
            <a:endParaRPr lang="en-US" b="1" dirty="0"/>
          </a:p>
        </p:txBody>
      </p:sp>
    </p:spTree>
    <p:extLst>
      <p:ext uri="{BB962C8B-B14F-4D97-AF65-F5344CB8AC3E}">
        <p14:creationId xmlns:p14="http://schemas.microsoft.com/office/powerpoint/2010/main" val="14007702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474026" y="1008824"/>
            <a:ext cx="4491958" cy="3592182"/>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 name="Picture 2"/>
          <p:cNvPicPr>
            <a:picLocks noChangeAspect="1"/>
          </p:cNvPicPr>
          <p:nvPr/>
        </p:nvPicPr>
        <p:blipFill>
          <a:blip r:embed="rId3"/>
          <a:stretch>
            <a:fillRect/>
          </a:stretch>
        </p:blipFill>
        <p:spPr>
          <a:xfrm>
            <a:off x="7624681" y="2190345"/>
            <a:ext cx="4337509" cy="4001268"/>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Rectangle 3"/>
          <p:cNvSpPr/>
          <p:nvPr/>
        </p:nvSpPr>
        <p:spPr>
          <a:xfrm>
            <a:off x="111241" y="6211669"/>
            <a:ext cx="11918804" cy="55399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140000"/>
                </a:solidFill>
                <a:effectLst/>
                <a:uLnTx/>
                <a:uFillTx/>
                <a:latin typeface="Arial" panose="020B0604020202020204"/>
                <a:ea typeface="+mn-ea"/>
                <a:cs typeface="+mn-cs"/>
                <a:hlinkClick r:id="rId4"/>
              </a:rPr>
              <a:t>https://</a:t>
            </a:r>
            <a:r>
              <a:rPr kumimoji="0" lang="en-GB" sz="1200" b="0" i="0" u="none" strike="noStrike" kern="1200" cap="none" spc="0" normalizeH="0" baseline="0" noProof="0" dirty="0" smtClean="0">
                <a:ln>
                  <a:noFill/>
                </a:ln>
                <a:solidFill>
                  <a:srgbClr val="140000"/>
                </a:solidFill>
                <a:effectLst/>
                <a:uLnTx/>
                <a:uFillTx/>
                <a:latin typeface="Arial" panose="020B0604020202020204"/>
                <a:ea typeface="+mn-ea"/>
                <a:cs typeface="+mn-cs"/>
                <a:hlinkClick r:id="rId4"/>
              </a:rPr>
              <a:t>www.cityandguilds.com/delivering-our-qualifications/centre-development/centre-document-library</a:t>
            </a:r>
            <a:endParaRPr kumimoji="0" lang="en-GB" sz="1200" b="0" i="0" u="none" strike="noStrike" kern="1200" cap="none" spc="0" normalizeH="0" baseline="0" noProof="0" dirty="0" smtClean="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5" name="Content Placeholder 1"/>
          <p:cNvSpPr txBox="1">
            <a:spLocks/>
          </p:cNvSpPr>
          <p:nvPr/>
        </p:nvSpPr>
        <p:spPr>
          <a:xfrm>
            <a:off x="111241" y="366167"/>
            <a:ext cx="6437539" cy="774246"/>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600"/>
              </a:spcBef>
              <a:spcAft>
                <a:spcPts val="0"/>
              </a:spcAft>
              <a:buClr>
                <a:srgbClr val="F94130"/>
              </a:buClr>
              <a:buSzTx/>
              <a:buFont typeface="Arial"/>
              <a:buNone/>
              <a:tabLst/>
              <a:defRPr/>
            </a:pPr>
            <a:r>
              <a:rPr kumimoji="0" lang="en-GB" sz="2400" b="1" i="0" u="none" strike="noStrike" kern="1200" cap="none" spc="0" normalizeH="0" baseline="0" noProof="0" dirty="0" smtClean="0">
                <a:ln>
                  <a:noFill/>
                </a:ln>
                <a:solidFill>
                  <a:srgbClr val="0070C0"/>
                </a:solidFill>
                <a:effectLst/>
                <a:uLnTx/>
                <a:uFillTx/>
                <a:latin typeface="Lato"/>
                <a:ea typeface="+mn-ea"/>
                <a:cs typeface="Arial" panose="020B0604020202020204" pitchFamily="34" charset="0"/>
              </a:rPr>
              <a:t>Access to Assessment</a:t>
            </a:r>
          </a:p>
          <a:p>
            <a:pPr marL="0" marR="0" lvl="0" indent="0" algn="ctr" defTabSz="914400" rtl="0" eaLnBrk="1" fontAlgn="auto" latinLnBrk="0" hangingPunct="1">
              <a:lnSpc>
                <a:spcPct val="100000"/>
              </a:lnSpc>
              <a:spcBef>
                <a:spcPts val="1000"/>
              </a:spcBef>
              <a:spcAft>
                <a:spcPts val="600"/>
              </a:spcAft>
              <a:buClr>
                <a:srgbClr val="F94130"/>
              </a:buClr>
              <a:buSzTx/>
              <a:buFont typeface="Arial"/>
              <a:buNone/>
              <a:tabLst/>
              <a:defRPr/>
            </a:pPr>
            <a:endParaRPr kumimoji="0" lang="en-GB" sz="1600" b="0" i="0" u="none" strike="noStrike" kern="1200" cap="none" spc="0" normalizeH="0" baseline="0" noProof="0" dirty="0">
              <a:ln>
                <a:noFill/>
              </a:ln>
              <a:solidFill>
                <a:srgbClr val="0070C0"/>
              </a:solidFill>
              <a:effectLst/>
              <a:uLnTx/>
              <a:uFillTx/>
              <a:latin typeface="Cambria" panose="02040503050406030204" pitchFamily="18" charset="0"/>
              <a:ea typeface="Times New Roman" panose="02020603050405020304" pitchFamily="18" charset="0"/>
              <a:cs typeface="Times New Roman" panose="02020603050405020304" pitchFamily="18" charset="0"/>
            </a:endParaRPr>
          </a:p>
        </p:txBody>
      </p:sp>
      <p:sp>
        <p:nvSpPr>
          <p:cNvPr id="6" name="Rectangle 5"/>
          <p:cNvSpPr/>
          <p:nvPr/>
        </p:nvSpPr>
        <p:spPr>
          <a:xfrm>
            <a:off x="151974" y="1147752"/>
            <a:ext cx="5138483" cy="3329116"/>
          </a:xfrm>
          <a:prstGeom prst="rect">
            <a:avLst/>
          </a:prstGeom>
        </p:spPr>
        <p:txBody>
          <a:bodyPr wrap="square">
            <a:spAutoFit/>
          </a:bodyPr>
          <a:lstStyle/>
          <a:p>
            <a:pPr>
              <a:spcBef>
                <a:spcPts val="1600"/>
              </a:spcBef>
              <a:spcAft>
                <a:spcPts val="0"/>
              </a:spcAft>
            </a:pPr>
            <a:r>
              <a:rPr lang="en-GB" sz="1600" b="1" dirty="0">
                <a:solidFill>
                  <a:srgbClr val="64B4E6"/>
                </a:solidFill>
                <a:latin typeface="Lato"/>
                <a:ea typeface="Arial" panose="020B0604020202020204" pitchFamily="34" charset="0"/>
                <a:cs typeface="Arial" panose="020B0604020202020204" pitchFamily="34" charset="0"/>
              </a:rPr>
              <a:t>Access arrangements and special consideration</a:t>
            </a:r>
            <a:endParaRPr lang="en-GB" sz="1600" b="1" dirty="0">
              <a:solidFill>
                <a:srgbClr val="64B4E6"/>
              </a:solidFill>
              <a:latin typeface="Lato"/>
              <a:cs typeface="Arial" panose="020B0604020202020204" pitchFamily="34" charset="0"/>
            </a:endParaRPr>
          </a:p>
          <a:p>
            <a:pPr>
              <a:spcBef>
                <a:spcPts val="1000"/>
              </a:spcBef>
              <a:spcAft>
                <a:spcPts val="800"/>
              </a:spcAft>
            </a:pPr>
            <a:r>
              <a:rPr lang="en-GB" sz="1600" dirty="0">
                <a:solidFill>
                  <a:srgbClr val="000000"/>
                </a:solidFill>
                <a:latin typeface="Lato"/>
                <a:ea typeface="Times New Roman" panose="02020603050405020304" pitchFamily="18" charset="0"/>
                <a:cs typeface="CongressSans"/>
              </a:rPr>
              <a:t>Access arrangements are adjustments that allow candidates with disabilities, special educational needs and temporary injuries to access the assessment and demonstrate their skills and knowledge without changing the demands of the assessment. These arrangements must be made before assessment takes place.</a:t>
            </a:r>
            <a:endParaRPr lang="en-GB" sz="1600" dirty="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600" dirty="0">
                <a:solidFill>
                  <a:srgbClr val="000000"/>
                </a:solidFill>
                <a:latin typeface="Lato"/>
                <a:ea typeface="Times New Roman" panose="02020603050405020304" pitchFamily="18" charset="0"/>
                <a:cs typeface="CongressSans"/>
              </a:rPr>
              <a:t> </a:t>
            </a:r>
            <a:endParaRPr lang="en-GB" sz="1600" dirty="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600" dirty="0">
                <a:solidFill>
                  <a:srgbClr val="000000"/>
                </a:solidFill>
                <a:latin typeface="Lato"/>
                <a:ea typeface="Times New Roman" panose="02020603050405020304" pitchFamily="18" charset="0"/>
                <a:cs typeface="CongressSans"/>
              </a:rPr>
              <a:t>It is the responsibility of the centre to ensure at the </a:t>
            </a:r>
            <a:r>
              <a:rPr lang="en-GB" sz="1600" b="1" dirty="0">
                <a:solidFill>
                  <a:srgbClr val="000000"/>
                </a:solidFill>
                <a:latin typeface="Lato"/>
                <a:ea typeface="Times New Roman" panose="02020603050405020304" pitchFamily="18" charset="0"/>
                <a:cs typeface="CongressSans"/>
              </a:rPr>
              <a:t>start of a programme of learning </a:t>
            </a:r>
            <a:r>
              <a:rPr lang="en-GB" sz="1600" dirty="0">
                <a:solidFill>
                  <a:srgbClr val="000000"/>
                </a:solidFill>
                <a:latin typeface="Lato"/>
                <a:ea typeface="Times New Roman" panose="02020603050405020304" pitchFamily="18" charset="0"/>
                <a:cs typeface="CongressSans"/>
              </a:rPr>
              <a:t>that candidates will be able to access the requirements of the qualification.</a:t>
            </a:r>
            <a:endParaRPr lang="en-GB" sz="1600" dirty="0">
              <a:effectLst/>
              <a:latin typeface="CongressSans"/>
              <a:ea typeface="Times New Roman" panose="02020603050405020304" pitchFamily="18" charset="0"/>
              <a:cs typeface="Times New Roman" panose="02020603050405020304" pitchFamily="18" charset="0"/>
            </a:endParaRPr>
          </a:p>
        </p:txBody>
      </p:sp>
      <p:sp>
        <p:nvSpPr>
          <p:cNvPr id="7" name="Rectangle 6"/>
          <p:cNvSpPr/>
          <p:nvPr/>
        </p:nvSpPr>
        <p:spPr>
          <a:xfrm>
            <a:off x="203200" y="4937073"/>
            <a:ext cx="6096000" cy="1302921"/>
          </a:xfrm>
          <a:prstGeom prst="rect">
            <a:avLst/>
          </a:prstGeom>
        </p:spPr>
        <p:txBody>
          <a:bodyPr>
            <a:spAutoFit/>
          </a:bodyPr>
          <a:lstStyle/>
          <a:p>
            <a:pPr>
              <a:spcBef>
                <a:spcPts val="200"/>
              </a:spcBef>
              <a:spcAft>
                <a:spcPts val="0"/>
              </a:spcAft>
            </a:pPr>
            <a:r>
              <a:rPr lang="en-GB" sz="1100" dirty="0">
                <a:solidFill>
                  <a:srgbClr val="000000"/>
                </a:solidFill>
                <a:latin typeface="Lato"/>
                <a:ea typeface="Times New Roman" panose="02020603050405020304" pitchFamily="18" charset="0"/>
                <a:cs typeface="CongressSans"/>
              </a:rPr>
              <a:t>Applications for either access arrangements or special consideration should be submitted to City &amp; Guilds by the Examinations Officer (or individual conducting an equivalent role) at the centre. For more information please consult the current version of the JCQ document, </a:t>
            </a:r>
            <a:r>
              <a:rPr lang="en-GB" sz="1100" i="1" dirty="0">
                <a:solidFill>
                  <a:srgbClr val="000000"/>
                </a:solidFill>
                <a:latin typeface="Lato"/>
                <a:ea typeface="Times New Roman" panose="02020603050405020304" pitchFamily="18" charset="0"/>
                <a:cs typeface="CongressSans-Italic"/>
              </a:rPr>
              <a:t>A guide to the special consideration process</a:t>
            </a:r>
            <a:r>
              <a:rPr lang="en-GB" sz="1100" dirty="0">
                <a:solidFill>
                  <a:srgbClr val="000000"/>
                </a:solidFill>
                <a:latin typeface="Lato"/>
                <a:ea typeface="Times New Roman" panose="02020603050405020304" pitchFamily="18" charset="0"/>
                <a:cs typeface="CongressSans"/>
              </a:rPr>
              <a:t>. This document is available on the City &amp; Guilds website: </a:t>
            </a:r>
            <a:r>
              <a:rPr lang="en-GB" sz="1100" b="1" dirty="0">
                <a:latin typeface="Lato"/>
                <a:ea typeface="Times New Roman" panose="02020603050405020304" pitchFamily="18" charset="0"/>
                <a:cs typeface="CongressSans-Bold"/>
                <a:hlinkClick r:id="rId5"/>
              </a:rPr>
              <a:t>http://</a:t>
            </a:r>
            <a:r>
              <a:rPr lang="en-GB" sz="1100" b="1" dirty="0" smtClean="0">
                <a:latin typeface="Lato"/>
                <a:ea typeface="Times New Roman" panose="02020603050405020304" pitchFamily="18" charset="0"/>
                <a:cs typeface="CongressSans-Bold"/>
                <a:hlinkClick r:id="rId5"/>
              </a:rPr>
              <a:t>www.cityandguilds.com/delivering-ourqualifications/</a:t>
            </a:r>
            <a:r>
              <a:rPr lang="en-GB" sz="1100" b="1" dirty="0" smtClean="0">
                <a:solidFill>
                  <a:srgbClr val="000000"/>
                </a:solidFill>
                <a:latin typeface="Lato"/>
                <a:ea typeface="Times New Roman" panose="02020603050405020304" pitchFamily="18" charset="0"/>
                <a:cs typeface="CongressSans-Bold"/>
                <a:hlinkClick r:id="rId5"/>
              </a:rPr>
              <a:t>centre-development/centre-document-library/policies-andprocedures/access-arrangements-reasonable-adjustments</a:t>
            </a:r>
            <a:endParaRPr lang="en-GB" sz="1100" b="1" dirty="0" smtClean="0">
              <a:solidFill>
                <a:srgbClr val="000000"/>
              </a:solidFill>
              <a:latin typeface="Lato"/>
              <a:ea typeface="Times New Roman" panose="02020603050405020304" pitchFamily="18" charset="0"/>
              <a:cs typeface="CongressSans-Bold"/>
            </a:endParaRPr>
          </a:p>
          <a:p>
            <a:pPr>
              <a:spcBef>
                <a:spcPts val="200"/>
              </a:spcBef>
              <a:spcAft>
                <a:spcPts val="0"/>
              </a:spcAft>
            </a:pPr>
            <a:endParaRPr lang="en-GB" sz="1100" dirty="0">
              <a:effectLst/>
              <a:latin typeface="CongressSans"/>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2182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800" dirty="0" smtClean="0"/>
              <a:t>Malpractice in examinations and assessments</a:t>
            </a:r>
            <a:endParaRPr lang="en-GB" sz="1800" dirty="0"/>
          </a:p>
        </p:txBody>
      </p:sp>
      <p:pic>
        <p:nvPicPr>
          <p:cNvPr id="4" name="Content Placeholder 3"/>
          <p:cNvPicPr>
            <a:picLocks noGrp="1" noChangeAspect="1"/>
          </p:cNvPicPr>
          <p:nvPr>
            <p:ph idx="1"/>
          </p:nvPr>
        </p:nvPicPr>
        <p:blipFill>
          <a:blip r:embed="rId2"/>
          <a:stretch>
            <a:fillRect/>
          </a:stretch>
        </p:blipFill>
        <p:spPr>
          <a:xfrm>
            <a:off x="528754" y="1193020"/>
            <a:ext cx="3865521" cy="5251273"/>
          </a:xfrm>
          <a:prstGeom prst="rect">
            <a:avLst/>
          </a:prstGeom>
        </p:spPr>
      </p:pic>
      <p:sp>
        <p:nvSpPr>
          <p:cNvPr id="6" name="Rectangle 5"/>
          <p:cNvSpPr/>
          <p:nvPr/>
        </p:nvSpPr>
        <p:spPr>
          <a:xfrm>
            <a:off x="5030814" y="1618450"/>
            <a:ext cx="6096000" cy="4134465"/>
          </a:xfrm>
          <a:prstGeom prst="rect">
            <a:avLst/>
          </a:prstGeom>
        </p:spPr>
        <p:txBody>
          <a:bodyPr>
            <a:spAutoFit/>
          </a:bodyPr>
          <a:lstStyle/>
          <a:p>
            <a:pPr>
              <a:spcBef>
                <a:spcPts val="200"/>
              </a:spcBef>
              <a:spcAft>
                <a:spcPts val="0"/>
              </a:spcAft>
            </a:pPr>
            <a:r>
              <a:rPr lang="en-GB" sz="1600" dirty="0" smtClean="0">
                <a:solidFill>
                  <a:srgbClr val="000000"/>
                </a:solidFill>
                <a:latin typeface="Lato"/>
                <a:ea typeface="Times New Roman" panose="02020603050405020304" pitchFamily="18" charset="0"/>
                <a:cs typeface="CongressSans"/>
              </a:rPr>
              <a:t>The following are examples </a:t>
            </a:r>
            <a:r>
              <a:rPr lang="en-GB" sz="1600" dirty="0" smtClean="0">
                <a:latin typeface="Lato"/>
                <a:ea typeface="Times New Roman" panose="02020603050405020304" pitchFamily="18" charset="0"/>
                <a:cs typeface="CongressSans"/>
              </a:rPr>
              <a:t>of </a:t>
            </a:r>
            <a:r>
              <a:rPr lang="en-GB" sz="1600" dirty="0">
                <a:latin typeface="Lato"/>
                <a:ea typeface="Times New Roman" panose="02020603050405020304" pitchFamily="18" charset="0"/>
                <a:cs typeface="CongressSans"/>
              </a:rPr>
              <a:t>learner malpractice </a:t>
            </a:r>
            <a:r>
              <a:rPr lang="en-GB" sz="1600" dirty="0" smtClean="0">
                <a:solidFill>
                  <a:srgbClr val="000000"/>
                </a:solidFill>
                <a:latin typeface="Lato"/>
                <a:ea typeface="Times New Roman" panose="02020603050405020304" pitchFamily="18" charset="0"/>
                <a:cs typeface="CongressSans"/>
              </a:rPr>
              <a:t>(</a:t>
            </a:r>
            <a:r>
              <a:rPr lang="en-GB" sz="1600" dirty="0">
                <a:solidFill>
                  <a:srgbClr val="000000"/>
                </a:solidFill>
                <a:latin typeface="Lato"/>
                <a:ea typeface="Times New Roman" panose="02020603050405020304" pitchFamily="18" charset="0"/>
                <a:cs typeface="CongressSans"/>
              </a:rPr>
              <a:t>please note that this is not an exhaustive list):</a:t>
            </a:r>
            <a:endParaRPr lang="en-GB" sz="1600" dirty="0">
              <a:latin typeface="CongressSans"/>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en-GB" sz="1600" dirty="0">
                <a:solidFill>
                  <a:srgbClr val="000000"/>
                </a:solidFill>
                <a:latin typeface="Lato"/>
              </a:rPr>
              <a:t>falsification of assessment evidence or results documentation</a:t>
            </a:r>
            <a:endParaRPr lang="en-GB" sz="1600" dirty="0"/>
          </a:p>
          <a:p>
            <a:pPr marL="342900" lvl="0" indent="-342900">
              <a:spcAft>
                <a:spcPts val="0"/>
              </a:spcAft>
              <a:buFont typeface="Symbol" panose="05050102010706020507" pitchFamily="18" charset="2"/>
              <a:buChar char=""/>
            </a:pPr>
            <a:r>
              <a:rPr lang="en-GB" sz="1600" dirty="0">
                <a:solidFill>
                  <a:srgbClr val="000000"/>
                </a:solidFill>
                <a:latin typeface="Lato"/>
              </a:rPr>
              <a:t>plagiarism of any nature</a:t>
            </a:r>
            <a:endParaRPr lang="en-GB" sz="1600" dirty="0"/>
          </a:p>
          <a:p>
            <a:pPr marL="342900" lvl="0" indent="-342900">
              <a:spcAft>
                <a:spcPts val="0"/>
              </a:spcAft>
              <a:buFont typeface="Symbol" panose="05050102010706020507" pitchFamily="18" charset="2"/>
              <a:buChar char=""/>
            </a:pPr>
            <a:r>
              <a:rPr lang="en-GB" sz="1600" dirty="0">
                <a:solidFill>
                  <a:srgbClr val="000000"/>
                </a:solidFill>
                <a:latin typeface="Lato"/>
              </a:rPr>
              <a:t>collusion with others</a:t>
            </a:r>
            <a:endParaRPr lang="en-GB" sz="1600" dirty="0"/>
          </a:p>
          <a:p>
            <a:pPr marL="342900" lvl="0" indent="-342900">
              <a:spcAft>
                <a:spcPts val="0"/>
              </a:spcAft>
              <a:buFont typeface="Symbol" panose="05050102010706020507" pitchFamily="18" charset="2"/>
              <a:buChar char=""/>
            </a:pPr>
            <a:r>
              <a:rPr lang="en-GB" sz="1600" dirty="0">
                <a:solidFill>
                  <a:srgbClr val="000000"/>
                </a:solidFill>
                <a:latin typeface="Lato"/>
              </a:rPr>
              <a:t>copying from another candidate (including the use of ICT to aid copying), or allowing work to be copied</a:t>
            </a:r>
            <a:endParaRPr lang="en-GB" sz="1600" dirty="0"/>
          </a:p>
          <a:p>
            <a:pPr marL="342900" lvl="0" indent="-342900">
              <a:spcAft>
                <a:spcPts val="0"/>
              </a:spcAft>
              <a:buFont typeface="Symbol" panose="05050102010706020507" pitchFamily="18" charset="2"/>
              <a:buChar char=""/>
            </a:pPr>
            <a:r>
              <a:rPr lang="en-GB" sz="1600" dirty="0">
                <a:solidFill>
                  <a:srgbClr val="000000"/>
                </a:solidFill>
                <a:latin typeface="Lato"/>
              </a:rPr>
              <a:t>deliberate destruction of another’s work</a:t>
            </a:r>
            <a:endParaRPr lang="en-GB" sz="1600" dirty="0"/>
          </a:p>
          <a:p>
            <a:pPr marL="342900" lvl="0" indent="-342900">
              <a:spcAft>
                <a:spcPts val="0"/>
              </a:spcAft>
              <a:buFont typeface="Symbol" panose="05050102010706020507" pitchFamily="18" charset="2"/>
              <a:buChar char=""/>
            </a:pPr>
            <a:r>
              <a:rPr lang="en-GB" sz="1600" dirty="0">
                <a:solidFill>
                  <a:srgbClr val="000000"/>
                </a:solidFill>
                <a:latin typeface="Lato"/>
              </a:rPr>
              <a:t>false declaration of authenticity in relation to assessments</a:t>
            </a:r>
            <a:endParaRPr lang="en-GB" sz="1600" dirty="0"/>
          </a:p>
          <a:p>
            <a:pPr marL="342900" lvl="0" indent="-342900">
              <a:spcAft>
                <a:spcPts val="0"/>
              </a:spcAft>
              <a:buFont typeface="Symbol" panose="05050102010706020507" pitchFamily="18" charset="2"/>
              <a:buChar char=""/>
            </a:pPr>
            <a:r>
              <a:rPr lang="en-GB" sz="1600" dirty="0">
                <a:solidFill>
                  <a:srgbClr val="000000"/>
                </a:solidFill>
                <a:latin typeface="Lato"/>
              </a:rPr>
              <a:t>impersonation.</a:t>
            </a:r>
            <a:endParaRPr lang="en-GB" sz="1600" dirty="0"/>
          </a:p>
          <a:p>
            <a:pPr>
              <a:spcBef>
                <a:spcPts val="200"/>
              </a:spcBef>
              <a:spcAft>
                <a:spcPts val="0"/>
              </a:spcAft>
            </a:pPr>
            <a:r>
              <a:rPr lang="en-GB" sz="1600" dirty="0">
                <a:solidFill>
                  <a:srgbClr val="000000"/>
                </a:solidFill>
                <a:latin typeface="Lato"/>
                <a:ea typeface="Times New Roman" panose="02020603050405020304" pitchFamily="18" charset="0"/>
                <a:cs typeface="CongressSans"/>
              </a:rPr>
              <a:t> </a:t>
            </a:r>
            <a:endParaRPr lang="en-GB" sz="1600" dirty="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600" dirty="0" smtClean="0">
                <a:solidFill>
                  <a:srgbClr val="000000"/>
                </a:solidFill>
                <a:latin typeface="Lato"/>
                <a:ea typeface="Times New Roman" panose="02020603050405020304" pitchFamily="18" charset="0"/>
                <a:cs typeface="CongressSans"/>
              </a:rPr>
              <a:t>Centres must have processes in place to safeguard the integrity of the assessment process.  Please note that learner malpractice may result in disqualification </a:t>
            </a:r>
            <a:r>
              <a:rPr lang="en-GB" sz="1600" dirty="0">
                <a:solidFill>
                  <a:srgbClr val="000000"/>
                </a:solidFill>
                <a:latin typeface="Lato"/>
                <a:ea typeface="Times New Roman" panose="02020603050405020304" pitchFamily="18" charset="0"/>
                <a:cs typeface="CongressSans"/>
              </a:rPr>
              <a:t>from </a:t>
            </a:r>
            <a:r>
              <a:rPr lang="en-GB" sz="1600" dirty="0" smtClean="0">
                <a:solidFill>
                  <a:srgbClr val="000000"/>
                </a:solidFill>
                <a:latin typeface="Lato"/>
                <a:ea typeface="Times New Roman" panose="02020603050405020304" pitchFamily="18" charset="0"/>
                <a:cs typeface="CongressSans"/>
              </a:rPr>
              <a:t>assessment.  </a:t>
            </a:r>
          </a:p>
          <a:p>
            <a:pPr>
              <a:spcBef>
                <a:spcPts val="200"/>
              </a:spcBef>
              <a:spcAft>
                <a:spcPts val="0"/>
              </a:spcAft>
            </a:pPr>
            <a:endParaRPr lang="en-GB" sz="1600" dirty="0">
              <a:latin typeface="CongressSans"/>
              <a:ea typeface="Times New Roman" panose="02020603050405020304" pitchFamily="18" charset="0"/>
              <a:cs typeface="Times New Roman" panose="02020603050405020304" pitchFamily="18" charset="0"/>
            </a:endParaRPr>
          </a:p>
          <a:p>
            <a:pPr>
              <a:spcBef>
                <a:spcPts val="200"/>
              </a:spcBef>
              <a:spcAft>
                <a:spcPts val="0"/>
              </a:spcAft>
            </a:pPr>
            <a:r>
              <a:rPr lang="en-GB" sz="1600" dirty="0">
                <a:solidFill>
                  <a:srgbClr val="000000"/>
                </a:solidFill>
                <a:latin typeface="Lato"/>
                <a:ea typeface="Times New Roman" panose="02020603050405020304" pitchFamily="18" charset="0"/>
                <a:cs typeface="CongressSans"/>
              </a:rPr>
              <a:t> </a:t>
            </a:r>
            <a:endParaRPr lang="en-GB" sz="1600" dirty="0">
              <a:effectLst/>
              <a:latin typeface="CongressSans"/>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0727976"/>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Custom 1">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CG0119v1">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Custom 1">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G0119v1" id="{F7EDE054-91CE-7143-A275-0B2042CE53C3}" vid="{DC6A2FFB-CA82-4D43-A2E9-3E68F68E805D}"/>
    </a:ext>
  </a:extLst>
</a:theme>
</file>

<file path=ppt/theme/theme3.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Custom 1">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756940CA04EBF45B961D0DAFB2F79F4" ma:contentTypeVersion="6" ma:contentTypeDescription="Create a new document." ma:contentTypeScope="" ma:versionID="547b6c8c3b96f37488721af96585ab37">
  <xsd:schema xmlns:xsd="http://www.w3.org/2001/XMLSchema" xmlns:xs="http://www.w3.org/2001/XMLSchema" xmlns:p="http://schemas.microsoft.com/office/2006/metadata/properties" xmlns:ns2="729a0165-6300-4d50-95f5-a3791e8a97dd" xmlns:ns3="e3a0cbdc-ba07-495f-be79-0ed49d04ab45" targetNamespace="http://schemas.microsoft.com/office/2006/metadata/properties" ma:root="true" ma:fieldsID="44232f387b7864fbc03bb0155c4ffe7f" ns2:_="" ns3:_="">
    <xsd:import namespace="729a0165-6300-4d50-95f5-a3791e8a97dd"/>
    <xsd:import namespace="e3a0cbdc-ba07-495f-be79-0ed49d04ab4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9a0165-6300-4d50-95f5-a3791e8a97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3a0cbdc-ba07-495f-be79-0ed49d04ab4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DACB40F9-C642-4E13-B81A-86A2FCAF0A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29a0165-6300-4d50-95f5-a3791e8a97dd"/>
    <ds:schemaRef ds:uri="e3a0cbdc-ba07-495f-be79-0ed49d04ab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CF2C5D-BA0A-4ADC-ACA3-AA75CD9BCC39}">
  <ds:schemaRefs>
    <ds:schemaRef ds:uri="729a0165-6300-4d50-95f5-a3791e8a97d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e3a0cbdc-ba07-495f-be79-0ed49d04ab45"/>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post-16 skills plan - business team update (feb 2017)</Template>
  <TotalTime>75776</TotalTime>
  <Words>6202</Words>
  <Application>Microsoft Office PowerPoint</Application>
  <PresentationFormat>Widescreen</PresentationFormat>
  <Paragraphs>620</Paragraphs>
  <Slides>46</Slides>
  <Notes>13</Notes>
  <HiddenSlides>0</HiddenSlides>
  <MMClips>0</MMClips>
  <ScaleCrop>false</ScaleCrop>
  <HeadingPairs>
    <vt:vector size="6" baseType="variant">
      <vt:variant>
        <vt:lpstr>Fonts Used</vt:lpstr>
      </vt:variant>
      <vt:variant>
        <vt:i4>17</vt:i4>
      </vt:variant>
      <vt:variant>
        <vt:lpstr>Theme</vt:lpstr>
      </vt:variant>
      <vt:variant>
        <vt:i4>3</vt:i4>
      </vt:variant>
      <vt:variant>
        <vt:lpstr>Slide Titles</vt:lpstr>
      </vt:variant>
      <vt:variant>
        <vt:i4>46</vt:i4>
      </vt:variant>
    </vt:vector>
  </HeadingPairs>
  <TitlesOfParts>
    <vt:vector size="66" baseType="lpstr">
      <vt:lpstr>Arial</vt:lpstr>
      <vt:lpstr>Arial Unicode MS</vt:lpstr>
      <vt:lpstr>Calibri</vt:lpstr>
      <vt:lpstr>Cambria</vt:lpstr>
      <vt:lpstr>CongressSans</vt:lpstr>
      <vt:lpstr>CongressSans-Bold</vt:lpstr>
      <vt:lpstr>CongressSans-Italic</vt:lpstr>
      <vt:lpstr>Courier New</vt:lpstr>
      <vt:lpstr>Lato</vt:lpstr>
      <vt:lpstr>Lucida Grande</vt:lpstr>
      <vt:lpstr>Noteworthy Bold</vt:lpstr>
      <vt:lpstr>Segoe UI</vt:lpstr>
      <vt:lpstr>SegoeUI</vt:lpstr>
      <vt:lpstr>SegoeUI-Bold</vt:lpstr>
      <vt:lpstr>Symbol</vt:lpstr>
      <vt:lpstr>Times New Roman</vt:lpstr>
      <vt:lpstr>Wingdings</vt:lpstr>
      <vt:lpstr>Office Theme</vt:lpstr>
      <vt:lpstr>CG0119v1</vt:lpstr>
      <vt:lpstr>1_Office Theme</vt:lpstr>
      <vt:lpstr>PowerPoint Presentation</vt:lpstr>
      <vt:lpstr>Level 4 Professional Practice in Children’s Care, Play, Learning and Development</vt:lpstr>
      <vt:lpstr>Aim and Objectives </vt:lpstr>
      <vt:lpstr>PowerPoint Presentation</vt:lpstr>
      <vt:lpstr>Level 4 Professional Practice qualifications</vt:lpstr>
      <vt:lpstr>PowerPoint Presentation</vt:lpstr>
      <vt:lpstr>Level 4 Professional Practice qualifications</vt:lpstr>
      <vt:lpstr>PowerPoint Presentation</vt:lpstr>
      <vt:lpstr>Malpractice in examinations and assessments</vt:lpstr>
      <vt:lpstr>PowerPoint Presentation</vt:lpstr>
      <vt:lpstr>PowerPoint Presentation</vt:lpstr>
      <vt:lpstr>Level 4 Professional Practice in Children’s Care, Play, Learning and Development: </vt:lpstr>
      <vt:lpstr>Initial Assessment and Induction </vt:lpstr>
      <vt:lpstr>Simulation and time constraints</vt:lpstr>
      <vt:lpstr>Level 4 Professional Practice in Children’s Care, Play, Learning and Development  – qualification structure</vt:lpstr>
      <vt:lpstr>Range Statements</vt:lpstr>
      <vt:lpstr>Level 4 Professional Practice in Children’s Care, Play, Learning and Development – Recognition of Prior Learning </vt:lpstr>
      <vt:lpstr>PowerPoint Presentation</vt:lpstr>
      <vt:lpstr>PowerPoint Presentation</vt:lpstr>
      <vt:lpstr>PowerPoint Presentation</vt:lpstr>
      <vt:lpstr>PowerPoint Presentation</vt:lpstr>
      <vt:lpstr>PowerPoint Presentation</vt:lpstr>
      <vt:lpstr>External Assessors</vt:lpstr>
      <vt:lpstr>Requirements for centre staff: Continuous Professional Development </vt:lpstr>
      <vt:lpstr>Centre staffing and external roles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Submission timetable/journey</vt:lpstr>
      <vt:lpstr>PowerPoint Presentation</vt:lpstr>
      <vt:lpstr>PowerPoint Presentation</vt:lpstr>
      <vt:lpstr>Preparing and submitting evidence for external assessment</vt:lpstr>
      <vt:lpstr>Feedback, re-sits and re-takes</vt:lpstr>
      <vt:lpstr>PowerPoint Presentation</vt:lpstr>
      <vt:lpstr>PowerPoint Presentation</vt:lpstr>
      <vt:lpstr>Internal Quality Assurance </vt:lpstr>
      <vt:lpstr>Quality Assurance – Internal and external process </vt:lpstr>
      <vt:lpstr>Level 4/5 CCPLD : Vertical and Horizontal Progression </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Team update</dc:title>
  <dc:creator>Suzi Grey</dc:creator>
  <cp:lastModifiedBy>Sonal Avda</cp:lastModifiedBy>
  <cp:revision>1172</cp:revision>
  <cp:lastPrinted>2019-01-23T11:51:18Z</cp:lastPrinted>
  <dcterms:created xsi:type="dcterms:W3CDTF">2017-02-16T08:44:54Z</dcterms:created>
  <dcterms:modified xsi:type="dcterms:W3CDTF">2020-04-23T10:37:15Z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0x0101005756940CA04EBF45B961D0DAFB2F79F4</vt:lpwstr>
  </property>
</Properties>
</file>