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 id="2147483678" r:id="rId6"/>
  </p:sldMasterIdLst>
  <p:notesMasterIdLst>
    <p:notesMasterId r:id="rId35"/>
  </p:notesMasterIdLst>
  <p:sldIdLst>
    <p:sldId id="356" r:id="rId7"/>
    <p:sldId id="362" r:id="rId8"/>
    <p:sldId id="364" r:id="rId9"/>
    <p:sldId id="363" r:id="rId10"/>
    <p:sldId id="358" r:id="rId11"/>
    <p:sldId id="359" r:id="rId12"/>
    <p:sldId id="294" r:id="rId13"/>
    <p:sldId id="353" r:id="rId14"/>
    <p:sldId id="275" r:id="rId15"/>
    <p:sldId id="351" r:id="rId16"/>
    <p:sldId id="347" r:id="rId17"/>
    <p:sldId id="354" r:id="rId18"/>
    <p:sldId id="303" r:id="rId19"/>
    <p:sldId id="337" r:id="rId20"/>
    <p:sldId id="339" r:id="rId21"/>
    <p:sldId id="322" r:id="rId22"/>
    <p:sldId id="321" r:id="rId23"/>
    <p:sldId id="319" r:id="rId24"/>
    <p:sldId id="324" r:id="rId25"/>
    <p:sldId id="343" r:id="rId26"/>
    <p:sldId id="331" r:id="rId27"/>
    <p:sldId id="345" r:id="rId28"/>
    <p:sldId id="272" r:id="rId29"/>
    <p:sldId id="270" r:id="rId30"/>
    <p:sldId id="348" r:id="rId31"/>
    <p:sldId id="349" r:id="rId32"/>
    <p:sldId id="357" r:id="rId33"/>
    <p:sldId id="266"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A512A5-D003-4C8E-A85F-5DB8973FD79C}">
          <p14:sldIdLst>
            <p14:sldId id="356"/>
            <p14:sldId id="362"/>
            <p14:sldId id="364"/>
            <p14:sldId id="363"/>
            <p14:sldId id="358"/>
            <p14:sldId id="359"/>
            <p14:sldId id="294"/>
            <p14:sldId id="353"/>
            <p14:sldId id="275"/>
            <p14:sldId id="351"/>
            <p14:sldId id="347"/>
            <p14:sldId id="354"/>
            <p14:sldId id="303"/>
            <p14:sldId id="337"/>
            <p14:sldId id="339"/>
            <p14:sldId id="322"/>
            <p14:sldId id="321"/>
            <p14:sldId id="319"/>
            <p14:sldId id="324"/>
            <p14:sldId id="343"/>
            <p14:sldId id="331"/>
            <p14:sldId id="345"/>
            <p14:sldId id="272"/>
            <p14:sldId id="270"/>
            <p14:sldId id="348"/>
            <p14:sldId id="349"/>
            <p14:sldId id="357"/>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043A62-2AA0-7EA9-6EA0-E3EBBE3BBA21}" name="jillian.davies@rctcbc.gov.uk" initials="ji" userId="S::urn:spo:guest#jillian.davies@rctcbc.gov.uk::" providerId="AD"/>
  <p188:author id="{C44DF3B6-3C9B-CD6F-B215-87F134321F7E}" name="karen.wakelin@socialcare.wales" initials="ka" userId="S::urn:spo:guest#karen.wakelin@socialcare.wale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BA6"/>
    <a:srgbClr val="16AD85"/>
    <a:srgbClr val="34B555"/>
    <a:srgbClr val="FDC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0465" autoAdjust="0"/>
  </p:normalViewPr>
  <p:slideViewPr>
    <p:cSldViewPr>
      <p:cViewPr varScale="1">
        <p:scale>
          <a:sx n="100" d="100"/>
          <a:sy n="100" d="100"/>
        </p:scale>
        <p:origin x="1896" y="7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908" y="-15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0.png"/><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CEFFF-9077-43E5-B404-604301FCA91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DEBEB6D1-12EE-404C-A332-78019E9B4F33}" type="parTrans" cxnId="{7BB28F54-C86E-47C9-A3F4-48C5171106B9}">
      <dgm:prSet custT="1"/>
      <dgm:spPr/>
      <dgm:t>
        <a:bodyPr/>
        <a:lstStyle/>
        <a:p>
          <a:endParaRPr lang="en-GB" sz="1200">
            <a:latin typeface="Arial" pitchFamily="34" charset="0"/>
            <a:cs typeface="Arial" pitchFamily="34" charset="0"/>
          </a:endParaRPr>
        </a:p>
      </dgm:t>
    </dgm:pt>
    <dgm:pt modelId="{10A8F6D6-EC8C-4795-A14D-BFC4982098BD}">
      <dgm:prSet phldrT="[Text]" custT="1"/>
      <dgm:spPr/>
      <dgm:t>
        <a:bodyPr/>
        <a:lstStyle/>
        <a:p>
          <a:pPr>
            <a:spcAft>
              <a:spcPts val="300"/>
            </a:spcAft>
          </a:pPr>
          <a:r>
            <a:rPr lang="cy" sz="1600" b="0" i="0" u="none" strike="noStrike" cap="none" baseline="0" dirty="0">
              <a:solidFill>
                <a:srgbClr val="000000"/>
              </a:solidFill>
              <a:effectLst/>
              <a:uFillTx/>
              <a:latin typeface="Arial"/>
            </a:rPr>
            <a:t>Deddf Gwasanaethau Cymdeithasol a Llesiant (Cymru) </a:t>
          </a:r>
        </a:p>
      </dgm:t>
    </dgm:pt>
    <dgm:pt modelId="{52FBCE3D-052D-4AA2-9F91-EC6D534FEAB4}" type="sibTrans" cxnId="{7BB28F54-C86E-47C9-A3F4-48C5171106B9}">
      <dgm:prSet custT="1"/>
      <dgm:spPr/>
      <dgm:t>
        <a:bodyPr/>
        <a:lstStyle/>
        <a:p>
          <a:endParaRPr lang="en-GB" sz="1200">
            <a:latin typeface="Arial" pitchFamily="34" charset="0"/>
            <a:cs typeface="Arial" pitchFamily="34" charset="0"/>
          </a:endParaRPr>
        </a:p>
      </dgm:t>
    </dgm:pt>
    <dgm:pt modelId="{11E1EF0C-38F0-4CD1-89E4-00665F1901F0}" type="parTrans" cxnId="{D9FAB57C-704C-4E7C-993D-5F31A9699597}">
      <dgm:prSet custT="1"/>
      <dgm:spPr/>
      <dgm:t>
        <a:bodyPr/>
        <a:lstStyle/>
        <a:p>
          <a:endParaRPr lang="en-GB" sz="1200">
            <a:latin typeface="Arial" pitchFamily="34" charset="0"/>
            <a:cs typeface="Arial" pitchFamily="34" charset="0"/>
          </a:endParaRPr>
        </a:p>
      </dgm:t>
    </dgm:pt>
    <dgm:pt modelId="{DCE7BE5B-6F3C-4F89-8601-3EDBA08C2B19}">
      <dgm:prSet phldrT="[Text]" custT="1"/>
      <dgm:spPr/>
      <dgm:t>
        <a:bodyPr/>
        <a:lstStyle/>
        <a:p>
          <a:pPr>
            <a:spcAft>
              <a:spcPts val="300"/>
            </a:spcAft>
          </a:pPr>
          <a:r>
            <a:rPr lang="cy" sz="1600" b="0" i="0" u="none" strike="noStrike" cap="none" baseline="0">
              <a:solidFill>
                <a:srgbClr val="000000"/>
              </a:solidFill>
              <a:effectLst/>
              <a:uFillTx/>
              <a:latin typeface="Arial"/>
            </a:rPr>
            <a:t>Deddf Llesiant Cenedlaethau'r Dyfodol (Cymru) </a:t>
          </a:r>
        </a:p>
      </dgm:t>
    </dgm:pt>
    <dgm:pt modelId="{70EF1701-F473-429A-BFA2-24485EF6F84A}" type="sibTrans" cxnId="{D9FAB57C-704C-4E7C-993D-5F31A9699597}">
      <dgm:prSet custT="1"/>
      <dgm:spPr/>
      <dgm:t>
        <a:bodyPr/>
        <a:lstStyle/>
        <a:p>
          <a:endParaRPr lang="en-GB" sz="1200">
            <a:latin typeface="Arial" pitchFamily="34" charset="0"/>
            <a:cs typeface="Arial" pitchFamily="34" charset="0"/>
          </a:endParaRPr>
        </a:p>
      </dgm:t>
    </dgm:pt>
    <dgm:pt modelId="{06A581CE-77D0-4C57-91A1-0DAE2186D240}" type="parTrans" cxnId="{290A9B05-641A-443C-BBF0-F416643F5BB8}">
      <dgm:prSet custT="1"/>
      <dgm:spPr/>
      <dgm:t>
        <a:bodyPr/>
        <a:lstStyle/>
        <a:p>
          <a:endParaRPr lang="en-GB" sz="1200">
            <a:latin typeface="Arial" pitchFamily="34" charset="0"/>
            <a:cs typeface="Arial" pitchFamily="34" charset="0"/>
          </a:endParaRPr>
        </a:p>
      </dgm:t>
    </dgm:pt>
    <dgm:pt modelId="{036A0E73-972F-4D73-969D-DB341E053BDD}">
      <dgm:prSet phldrT="[Text]" custT="1"/>
      <dgm:spPr/>
      <dgm:t>
        <a:bodyPr/>
        <a:lstStyle/>
        <a:p>
          <a:pPr>
            <a:spcAft>
              <a:spcPts val="300"/>
            </a:spcAft>
          </a:pPr>
          <a:r>
            <a:rPr lang="cy" sz="1600" b="1" i="0" u="none" strike="noStrike" cap="none" baseline="0" dirty="0">
              <a:solidFill>
                <a:srgbClr val="000000"/>
              </a:solidFill>
              <a:effectLst/>
              <a:uFillTx/>
              <a:latin typeface="Arial"/>
            </a:rPr>
            <a:t>Deddf Rheoleiddio ac Arolygu Gofal Cymdeithasol (Cymru)</a:t>
          </a:r>
        </a:p>
      </dgm:t>
    </dgm:pt>
    <dgm:pt modelId="{BE318850-6D33-49EF-A86E-9C403EC61E9B}" type="sibTrans" cxnId="{290A9B05-641A-443C-BBF0-F416643F5BB8}">
      <dgm:prSet custT="1"/>
      <dgm:spPr/>
      <dgm:t>
        <a:bodyPr/>
        <a:lstStyle/>
        <a:p>
          <a:endParaRPr lang="en-GB" sz="1200">
            <a:latin typeface="Arial" pitchFamily="34" charset="0"/>
            <a:cs typeface="Arial" pitchFamily="34" charset="0"/>
          </a:endParaRPr>
        </a:p>
      </dgm:t>
    </dgm:pt>
    <dgm:pt modelId="{959B100F-FC9B-4CB5-993F-5229AFECD1E8}" type="pres">
      <dgm:prSet presAssocID="{A99CEFFF-9077-43E5-B404-604301FCA912}" presName="Name0" presStyleCnt="0">
        <dgm:presLayoutVars>
          <dgm:chMax val="7"/>
          <dgm:chPref val="7"/>
          <dgm:dir/>
          <dgm:animLvl val="lvl"/>
        </dgm:presLayoutVars>
      </dgm:prSet>
      <dgm:spPr/>
    </dgm:pt>
    <dgm:pt modelId="{47BDCE36-11F3-476F-8101-0FD0F8793BBE}" type="pres">
      <dgm:prSet presAssocID="{10A8F6D6-EC8C-4795-A14D-BFC4982098BD}" presName="Accent1" presStyleCnt="0"/>
      <dgm:spPr/>
    </dgm:pt>
    <dgm:pt modelId="{B19F35A8-A6E7-41C7-9F8A-554BA69C0E74}" type="pres">
      <dgm:prSet presAssocID="{10A8F6D6-EC8C-4795-A14D-BFC4982098BD}" presName="Accent" presStyleLbl="node1" presStyleIdx="0" presStyleCnt="3" custScaleX="110000" custScaleY="110000" custLinFactNeighborX="-82300"/>
      <dgm:spPr>
        <a:solidFill>
          <a:srgbClr val="5CC9E3"/>
        </a:solidFill>
      </dgm:spPr>
    </dgm:pt>
    <dgm:pt modelId="{E549141A-066C-4F78-BEBB-2D31E6442590}" type="pres">
      <dgm:prSet presAssocID="{10A8F6D6-EC8C-4795-A14D-BFC4982098BD}" presName="Parent1" presStyleLbl="revTx" presStyleIdx="0" presStyleCnt="3" custScaleX="124853" custScaleY="116154" custLinFactX="-42249" custLinFactNeighborX="-100000" custLinFactNeighborY="-30969">
        <dgm:presLayoutVars>
          <dgm:chMax val="1"/>
          <dgm:chPref val="1"/>
          <dgm:bulletEnabled val="1"/>
        </dgm:presLayoutVars>
      </dgm:prSet>
      <dgm:spPr/>
    </dgm:pt>
    <dgm:pt modelId="{2D4E9A3B-EB7C-48DD-A3D4-15E23297E4B8}" type="pres">
      <dgm:prSet presAssocID="{DCE7BE5B-6F3C-4F89-8601-3EDBA08C2B19}" presName="Accent2" presStyleCnt="0"/>
      <dgm:spPr/>
    </dgm:pt>
    <dgm:pt modelId="{905BC05A-C58F-4C33-BD15-B52FEC40949B}" type="pres">
      <dgm:prSet presAssocID="{DCE7BE5B-6F3C-4F89-8601-3EDBA08C2B19}" presName="Accent" presStyleLbl="node1" presStyleIdx="1" presStyleCnt="3" custScaleX="110000" custScaleY="110000" custLinFactNeighborX="-82300"/>
      <dgm:spPr>
        <a:solidFill>
          <a:srgbClr val="EF9526"/>
        </a:solidFill>
      </dgm:spPr>
    </dgm:pt>
    <dgm:pt modelId="{512EE41A-67A1-44C3-A7D5-DF921FECA1B8}" type="pres">
      <dgm:prSet presAssocID="{DCE7BE5B-6F3C-4F89-8601-3EDBA08C2B19}" presName="Parent2" presStyleLbl="revTx" presStyleIdx="1" presStyleCnt="3" custScaleX="104400" custScaleY="124926" custLinFactX="-53914" custLinFactNeighborX="-100000" custLinFactNeighborY="-29745">
        <dgm:presLayoutVars>
          <dgm:chMax val="1"/>
          <dgm:chPref val="1"/>
          <dgm:bulletEnabled val="1"/>
        </dgm:presLayoutVars>
      </dgm:prSet>
      <dgm:spPr/>
    </dgm:pt>
    <dgm:pt modelId="{287075CE-A616-4608-A1F4-15D13C776103}" type="pres">
      <dgm:prSet presAssocID="{036A0E73-972F-4D73-969D-DB341E053BDD}" presName="Accent3" presStyleCnt="0"/>
      <dgm:spPr/>
    </dgm:pt>
    <dgm:pt modelId="{B54C3E2F-19D9-42FD-8F16-96F2B37A3EA7}" type="pres">
      <dgm:prSet presAssocID="{036A0E73-972F-4D73-969D-DB341E053BDD}" presName="Accent" presStyleLbl="node1" presStyleIdx="2" presStyleCnt="3" custScaleX="110000" custScaleY="110000" custLinFactNeighborX="-95796"/>
      <dgm:spPr>
        <a:solidFill>
          <a:srgbClr val="ED1E87"/>
        </a:solidFill>
      </dgm:spPr>
    </dgm:pt>
    <dgm:pt modelId="{EEB3CDEA-68B1-4075-B126-BDA894FC91EE}" type="pres">
      <dgm:prSet presAssocID="{036A0E73-972F-4D73-969D-DB341E053BDD}" presName="Parent3" presStyleLbl="revTx" presStyleIdx="2" presStyleCnt="3" custScaleX="107963" custScaleY="137381" custLinFactX="-43845" custLinFactNeighborX="-100000" custLinFactNeighborY="3759">
        <dgm:presLayoutVars>
          <dgm:chMax val="1"/>
          <dgm:chPref val="1"/>
          <dgm:bulletEnabled val="1"/>
        </dgm:presLayoutVars>
      </dgm:prSet>
      <dgm:spPr/>
    </dgm:pt>
  </dgm:ptLst>
  <dgm:cxnLst>
    <dgm:cxn modelId="{290A9B05-641A-443C-BBF0-F416643F5BB8}" srcId="{A99CEFFF-9077-43E5-B404-604301FCA912}" destId="{036A0E73-972F-4D73-969D-DB341E053BDD}" srcOrd="2" destOrd="0" parTransId="{06A581CE-77D0-4C57-91A1-0DAE2186D240}" sibTransId="{BE318850-6D33-49EF-A86E-9C403EC61E9B}"/>
    <dgm:cxn modelId="{3F1E4E14-4264-41DD-87FC-CBA276220BAA}" type="presOf" srcId="{10A8F6D6-EC8C-4795-A14D-BFC4982098BD}" destId="{E549141A-066C-4F78-BEBB-2D31E6442590}" srcOrd="0" destOrd="0" presId="urn:microsoft.com/office/officeart/2009/layout/CircleArrowProcess"/>
    <dgm:cxn modelId="{7BB28F54-C86E-47C9-A3F4-48C5171106B9}" srcId="{A99CEFFF-9077-43E5-B404-604301FCA912}" destId="{10A8F6D6-EC8C-4795-A14D-BFC4982098BD}" srcOrd="0" destOrd="0" parTransId="{DEBEB6D1-12EE-404C-A332-78019E9B4F33}" sibTransId="{52FBCE3D-052D-4AA2-9F91-EC6D534FEAB4}"/>
    <dgm:cxn modelId="{D9FAB57C-704C-4E7C-993D-5F31A9699597}" srcId="{A99CEFFF-9077-43E5-B404-604301FCA912}" destId="{DCE7BE5B-6F3C-4F89-8601-3EDBA08C2B19}" srcOrd="1" destOrd="0" parTransId="{11E1EF0C-38F0-4CD1-89E4-00665F1901F0}" sibTransId="{70EF1701-F473-429A-BFA2-24485EF6F84A}"/>
    <dgm:cxn modelId="{591C6289-A598-420A-85DF-09337EF03D7A}" type="presOf" srcId="{DCE7BE5B-6F3C-4F89-8601-3EDBA08C2B19}" destId="{512EE41A-67A1-44C3-A7D5-DF921FECA1B8}" srcOrd="0" destOrd="0" presId="urn:microsoft.com/office/officeart/2009/layout/CircleArrowProcess"/>
    <dgm:cxn modelId="{D920F7C0-6903-44BB-B779-E39A6F7A7417}" type="presOf" srcId="{A99CEFFF-9077-43E5-B404-604301FCA912}" destId="{959B100F-FC9B-4CB5-993F-5229AFECD1E8}" srcOrd="0" destOrd="0" presId="urn:microsoft.com/office/officeart/2009/layout/CircleArrowProcess"/>
    <dgm:cxn modelId="{FEDE3DF5-926E-4E00-8B79-E2B19FFE61F3}" type="presOf" srcId="{036A0E73-972F-4D73-969D-DB341E053BDD}" destId="{EEB3CDEA-68B1-4075-B126-BDA894FC91EE}" srcOrd="0" destOrd="0" presId="urn:microsoft.com/office/officeart/2009/layout/CircleArrowProcess"/>
    <dgm:cxn modelId="{07504931-FD93-419F-B300-1493A1CAD23B}" type="presParOf" srcId="{959B100F-FC9B-4CB5-993F-5229AFECD1E8}" destId="{47BDCE36-11F3-476F-8101-0FD0F8793BBE}" srcOrd="0" destOrd="0" presId="urn:microsoft.com/office/officeart/2009/layout/CircleArrowProcess"/>
    <dgm:cxn modelId="{E19D33F7-BAD8-4E92-875F-66C265D6D309}" type="presParOf" srcId="{47BDCE36-11F3-476F-8101-0FD0F8793BBE}" destId="{B19F35A8-A6E7-41C7-9F8A-554BA69C0E74}" srcOrd="0" destOrd="0" presId="urn:microsoft.com/office/officeart/2009/layout/CircleArrowProcess"/>
    <dgm:cxn modelId="{67BE322B-7F83-430F-BBC3-6FFA2F8177A6}" type="presParOf" srcId="{959B100F-FC9B-4CB5-993F-5229AFECD1E8}" destId="{E549141A-066C-4F78-BEBB-2D31E6442590}" srcOrd="1" destOrd="0" presId="urn:microsoft.com/office/officeart/2009/layout/CircleArrowProcess"/>
    <dgm:cxn modelId="{ED9622DC-B01F-48EA-93F0-C0E3700BC385}" type="presParOf" srcId="{959B100F-FC9B-4CB5-993F-5229AFECD1E8}" destId="{2D4E9A3B-EB7C-48DD-A3D4-15E23297E4B8}" srcOrd="2" destOrd="0" presId="urn:microsoft.com/office/officeart/2009/layout/CircleArrowProcess"/>
    <dgm:cxn modelId="{92EE5F3F-CEC6-4352-AC51-23182FF0FB1D}" type="presParOf" srcId="{2D4E9A3B-EB7C-48DD-A3D4-15E23297E4B8}" destId="{905BC05A-C58F-4C33-BD15-B52FEC40949B}" srcOrd="0" destOrd="0" presId="urn:microsoft.com/office/officeart/2009/layout/CircleArrowProcess"/>
    <dgm:cxn modelId="{CC0106BB-C774-4986-82B6-58DF969D2844}" type="presParOf" srcId="{959B100F-FC9B-4CB5-993F-5229AFECD1E8}" destId="{512EE41A-67A1-44C3-A7D5-DF921FECA1B8}" srcOrd="3" destOrd="0" presId="urn:microsoft.com/office/officeart/2009/layout/CircleArrowProcess"/>
    <dgm:cxn modelId="{B16E8047-D640-4BD9-96E1-5D9F15D95660}" type="presParOf" srcId="{959B100F-FC9B-4CB5-993F-5229AFECD1E8}" destId="{287075CE-A616-4608-A1F4-15D13C776103}" srcOrd="4" destOrd="0" presId="urn:microsoft.com/office/officeart/2009/layout/CircleArrowProcess"/>
    <dgm:cxn modelId="{1AB25A5B-274D-4CEB-BF1B-AD2C876F75C2}" type="presParOf" srcId="{287075CE-A616-4608-A1F4-15D13C776103}" destId="{B54C3E2F-19D9-42FD-8F16-96F2B37A3EA7}" srcOrd="0" destOrd="0" presId="urn:microsoft.com/office/officeart/2009/layout/CircleArrowProcess"/>
    <dgm:cxn modelId="{9DAB8541-06B3-4F1D-90DA-B0D9741147C1}" type="presParOf" srcId="{959B100F-FC9B-4CB5-993F-5229AFECD1E8}" destId="{EEB3CDEA-68B1-4075-B126-BDA894FC91E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99CEFFF-9077-43E5-B404-604301FCA91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10A8F6D6-EC8C-4795-A14D-BFC4982098BD}">
      <dgm:prSet phldrT="[Text]" custT="1"/>
      <dgm:spPr/>
      <dgm:t>
        <a:bodyPr/>
        <a:lstStyle/>
        <a:p>
          <a:pPr>
            <a:spcAft>
              <a:spcPts val="300"/>
            </a:spcAft>
          </a:pPr>
          <a:r>
            <a:rPr lang="en-GB" sz="1600" b="0" dirty="0">
              <a:latin typeface="Arial" panose="020B0604020202020204" pitchFamily="34" charset="0"/>
              <a:cs typeface="Arial" panose="020B0604020202020204" pitchFamily="34" charset="0"/>
            </a:rPr>
            <a:t>Social Services     and Well-being (Wales) Act </a:t>
          </a:r>
        </a:p>
      </dgm:t>
    </dgm:pt>
    <dgm:pt modelId="{DEBEB6D1-12EE-404C-A332-78019E9B4F33}" type="parTrans" cxnId="{52B2A305-5F54-4853-9CBE-69E5EFB73779}">
      <dgm:prSet/>
      <dgm:spPr/>
      <dgm:t>
        <a:bodyPr/>
        <a:lstStyle/>
        <a:p>
          <a:endParaRPr lang="en-GB" sz="1200">
            <a:latin typeface="Arial" panose="020B0604020202020204" pitchFamily="34" charset="0"/>
            <a:cs typeface="Arial" panose="020B0604020202020204" pitchFamily="34" charset="0"/>
          </a:endParaRPr>
        </a:p>
      </dgm:t>
    </dgm:pt>
    <dgm:pt modelId="{52FBCE3D-052D-4AA2-9F91-EC6D534FEAB4}" type="sibTrans" cxnId="{52B2A305-5F54-4853-9CBE-69E5EFB73779}">
      <dgm:prSet/>
      <dgm:spPr/>
      <dgm:t>
        <a:bodyPr/>
        <a:lstStyle/>
        <a:p>
          <a:endParaRPr lang="en-GB" sz="1200">
            <a:latin typeface="Arial" panose="020B0604020202020204" pitchFamily="34" charset="0"/>
            <a:cs typeface="Arial" panose="020B0604020202020204" pitchFamily="34" charset="0"/>
          </a:endParaRPr>
        </a:p>
      </dgm:t>
    </dgm:pt>
    <dgm:pt modelId="{DCE7BE5B-6F3C-4F89-8601-3EDBA08C2B19}">
      <dgm:prSet phldrT="[Text]" custT="1"/>
      <dgm:spPr/>
      <dgm:t>
        <a:bodyPr/>
        <a:lstStyle/>
        <a:p>
          <a:pPr>
            <a:spcAft>
              <a:spcPts val="300"/>
            </a:spcAft>
          </a:pPr>
          <a:r>
            <a:rPr lang="en-GB" sz="1600" b="0" dirty="0">
              <a:latin typeface="Arial" panose="020B0604020202020204" pitchFamily="34" charset="0"/>
              <a:cs typeface="Arial" panose="020B0604020202020204" pitchFamily="34" charset="0"/>
            </a:rPr>
            <a:t>Well-being          of Future Generations (Wales) Act </a:t>
          </a:r>
        </a:p>
      </dgm:t>
    </dgm:pt>
    <dgm:pt modelId="{11E1EF0C-38F0-4CD1-89E4-00665F1901F0}" type="parTrans" cxnId="{ED75D4DB-5813-41D4-8A5B-CAC85C28C970}">
      <dgm:prSet/>
      <dgm:spPr/>
      <dgm:t>
        <a:bodyPr/>
        <a:lstStyle/>
        <a:p>
          <a:endParaRPr lang="en-GB" sz="1200">
            <a:latin typeface="Arial" panose="020B0604020202020204" pitchFamily="34" charset="0"/>
            <a:cs typeface="Arial" panose="020B0604020202020204" pitchFamily="34" charset="0"/>
          </a:endParaRPr>
        </a:p>
      </dgm:t>
    </dgm:pt>
    <dgm:pt modelId="{70EF1701-F473-429A-BFA2-24485EF6F84A}" type="sibTrans" cxnId="{ED75D4DB-5813-41D4-8A5B-CAC85C28C970}">
      <dgm:prSet/>
      <dgm:spPr/>
      <dgm:t>
        <a:bodyPr/>
        <a:lstStyle/>
        <a:p>
          <a:endParaRPr lang="en-GB" sz="1200">
            <a:latin typeface="Arial" panose="020B0604020202020204" pitchFamily="34" charset="0"/>
            <a:cs typeface="Arial" panose="020B0604020202020204" pitchFamily="34" charset="0"/>
          </a:endParaRPr>
        </a:p>
      </dgm:t>
    </dgm:pt>
    <dgm:pt modelId="{036A0E73-972F-4D73-969D-DB341E053BDD}">
      <dgm:prSet phldrT="[Text]" custT="1"/>
      <dgm:spPr/>
      <dgm:t>
        <a:bodyPr/>
        <a:lstStyle/>
        <a:p>
          <a:pPr>
            <a:spcAft>
              <a:spcPts val="300"/>
            </a:spcAft>
          </a:pPr>
          <a:r>
            <a:rPr lang="en-GB" sz="1600" b="1" dirty="0">
              <a:solidFill>
                <a:schemeClr val="tx1"/>
              </a:solidFill>
              <a:latin typeface="Arial" panose="020B0604020202020204" pitchFamily="34" charset="0"/>
              <a:cs typeface="Arial" panose="020B0604020202020204" pitchFamily="34" charset="0"/>
            </a:rPr>
            <a:t>Regulation and Inspection of Social Care (Wales) Act</a:t>
          </a:r>
        </a:p>
      </dgm:t>
    </dgm:pt>
    <dgm:pt modelId="{06A581CE-77D0-4C57-91A1-0DAE2186D240}" type="parTrans" cxnId="{719FDF99-D8F9-4C40-BC07-8E291066882F}">
      <dgm:prSet/>
      <dgm:spPr/>
      <dgm:t>
        <a:bodyPr/>
        <a:lstStyle/>
        <a:p>
          <a:endParaRPr lang="en-GB" sz="1200">
            <a:latin typeface="Arial" panose="020B0604020202020204" pitchFamily="34" charset="0"/>
            <a:cs typeface="Arial" panose="020B0604020202020204" pitchFamily="34" charset="0"/>
          </a:endParaRPr>
        </a:p>
      </dgm:t>
    </dgm:pt>
    <dgm:pt modelId="{BE318850-6D33-49EF-A86E-9C403EC61E9B}" type="sibTrans" cxnId="{719FDF99-D8F9-4C40-BC07-8E291066882F}">
      <dgm:prSet/>
      <dgm:spPr/>
      <dgm:t>
        <a:bodyPr/>
        <a:lstStyle/>
        <a:p>
          <a:endParaRPr lang="en-GB" sz="1200">
            <a:latin typeface="Arial" panose="020B0604020202020204" pitchFamily="34" charset="0"/>
            <a:cs typeface="Arial" panose="020B0604020202020204" pitchFamily="34" charset="0"/>
          </a:endParaRPr>
        </a:p>
      </dgm:t>
    </dgm:pt>
    <dgm:pt modelId="{959B100F-FC9B-4CB5-993F-5229AFECD1E8}" type="pres">
      <dgm:prSet presAssocID="{A99CEFFF-9077-43E5-B404-604301FCA912}" presName="Name0" presStyleCnt="0">
        <dgm:presLayoutVars>
          <dgm:chMax val="7"/>
          <dgm:chPref val="7"/>
          <dgm:dir/>
          <dgm:animLvl val="lvl"/>
        </dgm:presLayoutVars>
      </dgm:prSet>
      <dgm:spPr/>
    </dgm:pt>
    <dgm:pt modelId="{47BDCE36-11F3-476F-8101-0FD0F8793BBE}" type="pres">
      <dgm:prSet presAssocID="{10A8F6D6-EC8C-4795-A14D-BFC4982098BD}" presName="Accent1" presStyleCnt="0"/>
      <dgm:spPr/>
    </dgm:pt>
    <dgm:pt modelId="{B19F35A8-A6E7-41C7-9F8A-554BA69C0E74}" type="pres">
      <dgm:prSet presAssocID="{10A8F6D6-EC8C-4795-A14D-BFC4982098BD}" presName="Accent" presStyleLbl="node1" presStyleIdx="0" presStyleCnt="3" custScaleX="110000" custScaleY="110000" custLinFactNeighborX="-82300"/>
      <dgm:spPr>
        <a:solidFill>
          <a:srgbClr val="5CC9E3"/>
        </a:solidFill>
      </dgm:spPr>
    </dgm:pt>
    <dgm:pt modelId="{E549141A-066C-4F78-BEBB-2D31E6442590}" type="pres">
      <dgm:prSet presAssocID="{10A8F6D6-EC8C-4795-A14D-BFC4982098BD}" presName="Parent1" presStyleLbl="revTx" presStyleIdx="0" presStyleCnt="3" custScaleX="124853" custScaleY="116154" custLinFactX="-49306" custLinFactNeighborX="-100000" custLinFactNeighborY="-13928">
        <dgm:presLayoutVars>
          <dgm:chMax val="1"/>
          <dgm:chPref val="1"/>
          <dgm:bulletEnabled val="1"/>
        </dgm:presLayoutVars>
      </dgm:prSet>
      <dgm:spPr/>
    </dgm:pt>
    <dgm:pt modelId="{2D4E9A3B-EB7C-48DD-A3D4-15E23297E4B8}" type="pres">
      <dgm:prSet presAssocID="{DCE7BE5B-6F3C-4F89-8601-3EDBA08C2B19}" presName="Accent2" presStyleCnt="0"/>
      <dgm:spPr/>
    </dgm:pt>
    <dgm:pt modelId="{905BC05A-C58F-4C33-BD15-B52FEC40949B}" type="pres">
      <dgm:prSet presAssocID="{DCE7BE5B-6F3C-4F89-8601-3EDBA08C2B19}" presName="Accent" presStyleLbl="node1" presStyleIdx="1" presStyleCnt="3" custScaleX="110000" custScaleY="110000" custLinFactNeighborX="-82300"/>
      <dgm:spPr>
        <a:solidFill>
          <a:srgbClr val="EF9526"/>
        </a:solidFill>
      </dgm:spPr>
    </dgm:pt>
    <dgm:pt modelId="{512EE41A-67A1-44C3-A7D5-DF921FECA1B8}" type="pres">
      <dgm:prSet presAssocID="{DCE7BE5B-6F3C-4F89-8601-3EDBA08C2B19}" presName="Parent2" presStyleLbl="revTx" presStyleIdx="1" presStyleCnt="3" custScaleX="104400" custScaleY="124926" custLinFactX="-53914" custLinFactNeighborX="-100000" custLinFactNeighborY="-29745">
        <dgm:presLayoutVars>
          <dgm:chMax val="1"/>
          <dgm:chPref val="1"/>
          <dgm:bulletEnabled val="1"/>
        </dgm:presLayoutVars>
      </dgm:prSet>
      <dgm:spPr/>
    </dgm:pt>
    <dgm:pt modelId="{287075CE-A616-4608-A1F4-15D13C776103}" type="pres">
      <dgm:prSet presAssocID="{036A0E73-972F-4D73-969D-DB341E053BDD}" presName="Accent3" presStyleCnt="0"/>
      <dgm:spPr/>
    </dgm:pt>
    <dgm:pt modelId="{B54C3E2F-19D9-42FD-8F16-96F2B37A3EA7}" type="pres">
      <dgm:prSet presAssocID="{036A0E73-972F-4D73-969D-DB341E053BDD}" presName="Accent" presStyleLbl="node1" presStyleIdx="2" presStyleCnt="3" custScaleX="110000" custScaleY="110000" custLinFactNeighborX="-95796"/>
      <dgm:spPr>
        <a:solidFill>
          <a:srgbClr val="ED1E87"/>
        </a:solidFill>
      </dgm:spPr>
    </dgm:pt>
    <dgm:pt modelId="{EEB3CDEA-68B1-4075-B126-BDA894FC91EE}" type="pres">
      <dgm:prSet presAssocID="{036A0E73-972F-4D73-969D-DB341E053BDD}" presName="Parent3" presStyleLbl="revTx" presStyleIdx="2" presStyleCnt="3" custScaleX="107963" custScaleY="137381" custLinFactX="-43845" custLinFactNeighborX="-100000" custLinFactNeighborY="3759">
        <dgm:presLayoutVars>
          <dgm:chMax val="1"/>
          <dgm:chPref val="1"/>
          <dgm:bulletEnabled val="1"/>
        </dgm:presLayoutVars>
      </dgm:prSet>
      <dgm:spPr/>
    </dgm:pt>
  </dgm:ptLst>
  <dgm:cxnLst>
    <dgm:cxn modelId="{52B2A305-5F54-4853-9CBE-69E5EFB73779}" srcId="{A99CEFFF-9077-43E5-B404-604301FCA912}" destId="{10A8F6D6-EC8C-4795-A14D-BFC4982098BD}" srcOrd="0" destOrd="0" parTransId="{DEBEB6D1-12EE-404C-A332-78019E9B4F33}" sibTransId="{52FBCE3D-052D-4AA2-9F91-EC6D534FEAB4}"/>
    <dgm:cxn modelId="{784EDE07-D83E-4E8E-BEEA-35A365532262}" type="presOf" srcId="{DCE7BE5B-6F3C-4F89-8601-3EDBA08C2B19}" destId="{512EE41A-67A1-44C3-A7D5-DF921FECA1B8}" srcOrd="0" destOrd="0" presId="urn:microsoft.com/office/officeart/2009/layout/CircleArrowProcess"/>
    <dgm:cxn modelId="{E1E39E62-82FF-4750-B900-601C363C1CB7}" type="presOf" srcId="{A99CEFFF-9077-43E5-B404-604301FCA912}" destId="{959B100F-FC9B-4CB5-993F-5229AFECD1E8}" srcOrd="0" destOrd="0" presId="urn:microsoft.com/office/officeart/2009/layout/CircleArrowProcess"/>
    <dgm:cxn modelId="{79C3D94A-E4C1-4447-A6E8-B075506050E7}" type="presOf" srcId="{10A8F6D6-EC8C-4795-A14D-BFC4982098BD}" destId="{E549141A-066C-4F78-BEBB-2D31E6442590}" srcOrd="0" destOrd="0" presId="urn:microsoft.com/office/officeart/2009/layout/CircleArrowProcess"/>
    <dgm:cxn modelId="{74A24276-ABBC-4D0F-89AA-9C18D1ED49B5}" type="presOf" srcId="{036A0E73-972F-4D73-969D-DB341E053BDD}" destId="{EEB3CDEA-68B1-4075-B126-BDA894FC91EE}" srcOrd="0" destOrd="0" presId="urn:microsoft.com/office/officeart/2009/layout/CircleArrowProcess"/>
    <dgm:cxn modelId="{719FDF99-D8F9-4C40-BC07-8E291066882F}" srcId="{A99CEFFF-9077-43E5-B404-604301FCA912}" destId="{036A0E73-972F-4D73-969D-DB341E053BDD}" srcOrd="2" destOrd="0" parTransId="{06A581CE-77D0-4C57-91A1-0DAE2186D240}" sibTransId="{BE318850-6D33-49EF-A86E-9C403EC61E9B}"/>
    <dgm:cxn modelId="{ED75D4DB-5813-41D4-8A5B-CAC85C28C970}" srcId="{A99CEFFF-9077-43E5-B404-604301FCA912}" destId="{DCE7BE5B-6F3C-4F89-8601-3EDBA08C2B19}" srcOrd="1" destOrd="0" parTransId="{11E1EF0C-38F0-4CD1-89E4-00665F1901F0}" sibTransId="{70EF1701-F473-429A-BFA2-24485EF6F84A}"/>
    <dgm:cxn modelId="{A1D4C07D-0A6A-4C84-B80F-456A82CBB854}" type="presParOf" srcId="{959B100F-FC9B-4CB5-993F-5229AFECD1E8}" destId="{47BDCE36-11F3-476F-8101-0FD0F8793BBE}" srcOrd="0" destOrd="0" presId="urn:microsoft.com/office/officeart/2009/layout/CircleArrowProcess"/>
    <dgm:cxn modelId="{09D34AB2-CFDC-4004-AC43-FC508E6F6E96}" type="presParOf" srcId="{47BDCE36-11F3-476F-8101-0FD0F8793BBE}" destId="{B19F35A8-A6E7-41C7-9F8A-554BA69C0E74}" srcOrd="0" destOrd="0" presId="urn:microsoft.com/office/officeart/2009/layout/CircleArrowProcess"/>
    <dgm:cxn modelId="{0BCFB8FC-1C73-4962-8A2D-8E4A50F218E3}" type="presParOf" srcId="{959B100F-FC9B-4CB5-993F-5229AFECD1E8}" destId="{E549141A-066C-4F78-BEBB-2D31E6442590}" srcOrd="1" destOrd="0" presId="urn:microsoft.com/office/officeart/2009/layout/CircleArrowProcess"/>
    <dgm:cxn modelId="{1BF76E56-9E13-4CCF-B8DF-3F1B4EC76220}" type="presParOf" srcId="{959B100F-FC9B-4CB5-993F-5229AFECD1E8}" destId="{2D4E9A3B-EB7C-48DD-A3D4-15E23297E4B8}" srcOrd="2" destOrd="0" presId="urn:microsoft.com/office/officeart/2009/layout/CircleArrowProcess"/>
    <dgm:cxn modelId="{279B3881-A8D1-45C9-B260-3519356F4941}" type="presParOf" srcId="{2D4E9A3B-EB7C-48DD-A3D4-15E23297E4B8}" destId="{905BC05A-C58F-4C33-BD15-B52FEC40949B}" srcOrd="0" destOrd="0" presId="urn:microsoft.com/office/officeart/2009/layout/CircleArrowProcess"/>
    <dgm:cxn modelId="{C69D355C-7324-41F5-8CB8-342F88C5969B}" type="presParOf" srcId="{959B100F-FC9B-4CB5-993F-5229AFECD1E8}" destId="{512EE41A-67A1-44C3-A7D5-DF921FECA1B8}" srcOrd="3" destOrd="0" presId="urn:microsoft.com/office/officeart/2009/layout/CircleArrowProcess"/>
    <dgm:cxn modelId="{7D2F372A-CB06-4C2B-BAD0-53136BF2658E}" type="presParOf" srcId="{959B100F-FC9B-4CB5-993F-5229AFECD1E8}" destId="{287075CE-A616-4608-A1F4-15D13C776103}" srcOrd="4" destOrd="0" presId="urn:microsoft.com/office/officeart/2009/layout/CircleArrowProcess"/>
    <dgm:cxn modelId="{94E436E6-C81A-422A-95DF-8452CFE70732}" type="presParOf" srcId="{287075CE-A616-4608-A1F4-15D13C776103}" destId="{B54C3E2F-19D9-42FD-8F16-96F2B37A3EA7}" srcOrd="0" destOrd="0" presId="urn:microsoft.com/office/officeart/2009/layout/CircleArrowProcess"/>
    <dgm:cxn modelId="{7C3DAF55-3DD1-4F35-AE0C-A9ADAD9F00AF}" type="presParOf" srcId="{959B100F-FC9B-4CB5-993F-5229AFECD1E8}" destId="{EEB3CDEA-68B1-4075-B126-BDA894FC91E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ED5E5-D0D4-4C74-AA0D-5259529E063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10704C3F-28E8-4C22-8768-7D1B3457DFE6}" type="parTrans" cxnId="{9677A448-B6DF-42E4-A8BB-EB6D39EAE909}">
      <dgm:prSet custT="1"/>
      <dgm:spPr/>
      <dgm:t>
        <a:bodyPr/>
        <a:lstStyle/>
        <a:p>
          <a:endParaRPr lang="en-GB" sz="1200">
            <a:latin typeface="Arial" pitchFamily="34" charset="0"/>
            <a:cs typeface="Arial" pitchFamily="34" charset="0"/>
          </a:endParaRPr>
        </a:p>
      </dgm:t>
    </dgm:pt>
    <dgm:pt modelId="{713822BD-7054-4C2E-BC92-33D75211B6B0}">
      <dgm:prSet phldrT="[Text]" custT="1"/>
      <dgm:spPr>
        <a:solidFill>
          <a:srgbClr val="85C441"/>
        </a:solidFill>
      </dgm:spPr>
      <dgm:t>
        <a:bodyPr/>
        <a:lstStyle/>
        <a:p>
          <a:r>
            <a:rPr lang="cy" sz="1400" b="1" i="0" u="none" strike="noStrike" cap="none" baseline="0">
              <a:solidFill>
                <a:srgbClr val="000000"/>
              </a:solidFill>
              <a:effectLst/>
              <a:uFillTx/>
              <a:latin typeface="Arial"/>
            </a:rPr>
            <a:t>Lleoliadau oedolion</a:t>
          </a:r>
        </a:p>
      </dgm:t>
    </dgm:pt>
    <dgm:pt modelId="{177F7B8D-E3B8-4F02-AB22-4CD528C9BCD6}" type="sibTrans" cxnId="{9677A448-B6DF-42E4-A8BB-EB6D39EAE909}">
      <dgm:prSet custT="1"/>
      <dgm:spPr>
        <a:blipFill dpi="0" rotWithShape="1">
          <a:blip xmlns:r="http://schemas.openxmlformats.org/officeDocument/2006/relationships" r:embed="rId1"/>
          <a:stretch>
            <a:fillRect l="-12080" r="-12080"/>
          </a:stretch>
        </a:blipFill>
      </dgm:spPr>
      <dgm:t>
        <a:bodyPr/>
        <a:lstStyle/>
        <a:p>
          <a:endParaRPr lang="en-GB" sz="1200">
            <a:latin typeface="Arial" pitchFamily="34" charset="0"/>
            <a:cs typeface="Arial" pitchFamily="34" charset="0"/>
          </a:endParaRPr>
        </a:p>
      </dgm:t>
    </dgm:pt>
    <dgm:pt modelId="{76E9B3D2-635D-4B90-9B17-DB64D1A7EE88}" type="parTrans" cxnId="{D5E5FD10-7991-488D-B11B-73E19E2F1E3A}">
      <dgm:prSet custT="1"/>
      <dgm:spPr/>
      <dgm:t>
        <a:bodyPr/>
        <a:lstStyle/>
        <a:p>
          <a:endParaRPr lang="en-GB" sz="1200">
            <a:latin typeface="Arial" pitchFamily="34" charset="0"/>
            <a:cs typeface="Arial" pitchFamily="34" charset="0"/>
          </a:endParaRPr>
        </a:p>
      </dgm:t>
    </dgm:pt>
    <dgm:pt modelId="{6BA7A76C-6C81-413F-A151-43CD0C27C048}">
      <dgm:prSet phldrT="[Text]" custT="1"/>
      <dgm:spPr>
        <a:solidFill>
          <a:srgbClr val="85C441"/>
        </a:solidFill>
      </dgm:spPr>
      <dgm:t>
        <a:bodyPr/>
        <a:lstStyle/>
        <a:p>
          <a:r>
            <a:rPr lang="cy" sz="1200" b="1" i="0" u="none" strike="noStrike" cap="none" baseline="0" dirty="0">
              <a:solidFill>
                <a:srgbClr val="000000"/>
              </a:solidFill>
              <a:effectLst/>
              <a:uFillTx/>
              <a:latin typeface="Arial"/>
            </a:rPr>
            <a:t>Canolfannau preswyl i deuluoedd</a:t>
          </a:r>
        </a:p>
      </dgm:t>
    </dgm:pt>
    <dgm:pt modelId="{5A3F0355-F783-4A66-B5E2-381572BD1995}" type="sibTrans" cxnId="{D5E5FD10-7991-488D-B11B-73E19E2F1E3A}">
      <dgm:prSet custT="1"/>
      <dgm:spPr>
        <a:blipFill dpi="0" rotWithShape="1">
          <a:blip xmlns:r="http://schemas.openxmlformats.org/officeDocument/2006/relationships" r:embed="rId2"/>
          <a:stretch>
            <a:fillRect l="6022" r="-10470"/>
          </a:stretch>
        </a:blipFill>
      </dgm:spPr>
      <dgm:t>
        <a:bodyPr/>
        <a:lstStyle/>
        <a:p>
          <a:endParaRPr lang="en-GB" sz="1200">
            <a:latin typeface="Arial" pitchFamily="34" charset="0"/>
            <a:cs typeface="Arial" pitchFamily="34" charset="0"/>
          </a:endParaRPr>
        </a:p>
      </dgm:t>
    </dgm:pt>
    <dgm:pt modelId="{44A0E2CD-709C-48EE-BC7E-845E49329D3E}" type="parTrans" cxnId="{1CE58D32-ACBC-43DD-8FF6-FA0A0252A588}">
      <dgm:prSet custT="1"/>
      <dgm:spPr/>
      <dgm:t>
        <a:bodyPr/>
        <a:lstStyle/>
        <a:p>
          <a:endParaRPr lang="en-GB" sz="1200">
            <a:latin typeface="Arial" pitchFamily="34" charset="0"/>
            <a:cs typeface="Arial" pitchFamily="34" charset="0"/>
          </a:endParaRPr>
        </a:p>
      </dgm:t>
    </dgm:pt>
    <dgm:pt modelId="{F2B1CA83-2FA5-48D9-A17D-EEB4925C39F2}">
      <dgm:prSet phldrT="[Text]" custT="1"/>
      <dgm:spPr>
        <a:solidFill>
          <a:srgbClr val="85C441"/>
        </a:solidFill>
      </dgm:spPr>
      <dgm:t>
        <a:bodyPr/>
        <a:lstStyle/>
        <a:p>
          <a:r>
            <a:rPr lang="cy" sz="1200" b="1" i="0" u="none" strike="noStrike" cap="none" baseline="0" dirty="0">
              <a:solidFill>
                <a:srgbClr val="000000"/>
              </a:solidFill>
              <a:effectLst/>
              <a:uFillTx/>
              <a:latin typeface="Arial"/>
            </a:rPr>
            <a:t>Mabwysiadu a maethu</a:t>
          </a:r>
        </a:p>
      </dgm:t>
    </dgm:pt>
    <dgm:pt modelId="{D2FB6BD7-6314-433F-AF14-4D73719721BB}" type="sibTrans" cxnId="{1CE58D32-ACBC-43DD-8FF6-FA0A0252A588}">
      <dgm:prSet custT="1"/>
      <dgm:spPr>
        <a:blipFill dpi="0" rotWithShape="1">
          <a:blip xmlns:r="http://schemas.openxmlformats.org/officeDocument/2006/relationships" r:embed="rId3"/>
          <a:stretch>
            <a:fillRect l="-7012" r="-7012"/>
          </a:stretch>
        </a:blipFill>
      </dgm:spPr>
      <dgm:t>
        <a:bodyPr/>
        <a:lstStyle/>
        <a:p>
          <a:endParaRPr lang="en-GB" sz="1200">
            <a:latin typeface="Arial" pitchFamily="34" charset="0"/>
            <a:cs typeface="Arial" pitchFamily="34" charset="0"/>
          </a:endParaRPr>
        </a:p>
      </dgm:t>
    </dgm:pt>
    <dgm:pt modelId="{BF9CECA2-4D1B-4C2F-8022-37D2D6C9486B}" type="parTrans" cxnId="{7E9A425E-10E4-4369-AC4B-B7DD46023643}">
      <dgm:prSet custT="1"/>
      <dgm:spPr/>
      <dgm:t>
        <a:bodyPr/>
        <a:lstStyle/>
        <a:p>
          <a:endParaRPr lang="en-GB" sz="1200">
            <a:latin typeface="Arial" pitchFamily="34" charset="0"/>
            <a:cs typeface="Arial" pitchFamily="34" charset="0"/>
          </a:endParaRPr>
        </a:p>
      </dgm:t>
    </dgm:pt>
    <dgm:pt modelId="{4CBB487C-E66A-4FD7-AB9C-5F5C1BE17D0A}">
      <dgm:prSet phldrT="[Text]" custT="1"/>
      <dgm:spPr>
        <a:solidFill>
          <a:srgbClr val="85C441"/>
        </a:solidFill>
      </dgm:spPr>
      <dgm:t>
        <a:bodyPr/>
        <a:lstStyle/>
        <a:p>
          <a:r>
            <a:rPr lang="cy" sz="1050" b="1" i="0" u="none" strike="noStrike" cap="none" baseline="0" dirty="0">
              <a:solidFill>
                <a:srgbClr val="000000"/>
              </a:solidFill>
              <a:effectLst/>
              <a:uFillTx/>
              <a:latin typeface="Arial"/>
            </a:rPr>
            <a:t>Gwasanaethau eiriolaeth</a:t>
          </a:r>
        </a:p>
      </dgm:t>
    </dgm:pt>
    <dgm:pt modelId="{F248A4AE-9D65-4992-AFD2-5E2C98E509D3}" type="sibTrans" cxnId="{7E9A425E-10E4-4369-AC4B-B7DD46023643}">
      <dgm:prSet custT="1"/>
      <dgm:spPr>
        <a:blipFill rotWithShape="1">
          <a:blip xmlns:r="http://schemas.openxmlformats.org/officeDocument/2006/relationships" r:embed="rId4"/>
          <a:stretch>
            <a:fillRect/>
          </a:stretch>
        </a:blipFill>
      </dgm:spPr>
      <dgm:t>
        <a:bodyPr/>
        <a:lstStyle/>
        <a:p>
          <a:endParaRPr lang="en-GB" sz="1200">
            <a:latin typeface="Arial" pitchFamily="34" charset="0"/>
            <a:cs typeface="Arial" pitchFamily="34" charset="0"/>
          </a:endParaRPr>
        </a:p>
      </dgm:t>
    </dgm:pt>
    <dgm:pt modelId="{93802DEB-7957-4482-BD29-62C519CB4A3B}" type="parTrans" cxnId="{144227B0-405A-4789-ACD8-4F233A1BE209}">
      <dgm:prSet custT="1"/>
      <dgm:spPr/>
      <dgm:t>
        <a:bodyPr/>
        <a:lstStyle/>
        <a:p>
          <a:endParaRPr lang="en-GB" sz="1200">
            <a:latin typeface="Arial" pitchFamily="34" charset="0"/>
            <a:cs typeface="Arial" pitchFamily="34" charset="0"/>
          </a:endParaRPr>
        </a:p>
      </dgm:t>
    </dgm:pt>
    <dgm:pt modelId="{1A48282F-0362-473D-AD5E-B7DA96CA97D8}">
      <dgm:prSet phldrT="[Text]" custT="1"/>
      <dgm:spPr>
        <a:solidFill>
          <a:srgbClr val="85C441"/>
        </a:solidFill>
      </dgm:spPr>
      <dgm:t>
        <a:bodyPr/>
        <a:lstStyle/>
        <a:p>
          <a:r>
            <a:rPr lang="cy" sz="1050" b="1" i="0" u="none" strike="noStrike" cap="none" baseline="0" dirty="0">
              <a:solidFill>
                <a:srgbClr val="000000"/>
              </a:solidFill>
              <a:effectLst/>
              <a:uFillTx/>
              <a:latin typeface="Arial"/>
            </a:rPr>
            <a:t>Gwasanaethau cymdeithasol awdurdodau lleol</a:t>
          </a:r>
        </a:p>
      </dgm:t>
    </dgm:pt>
    <dgm:pt modelId="{B4451DE9-7B1E-40A2-A009-6D63E8B28647}" type="sibTrans" cxnId="{144227B0-405A-4789-ACD8-4F233A1BE209}">
      <dgm:prSet custT="1"/>
      <dgm:spPr>
        <a:blipFill dpi="0" rotWithShape="1">
          <a:blip xmlns:r="http://schemas.openxmlformats.org/officeDocument/2006/relationships" r:embed="rId5"/>
          <a:stretch>
            <a:fillRect l="-2224" r="-2224"/>
          </a:stretch>
        </a:blipFill>
      </dgm:spPr>
      <dgm:t>
        <a:bodyPr/>
        <a:lstStyle/>
        <a:p>
          <a:endParaRPr lang="en-GB" sz="1200">
            <a:latin typeface="Arial" pitchFamily="34" charset="0"/>
            <a:cs typeface="Arial" pitchFamily="34" charset="0"/>
          </a:endParaRPr>
        </a:p>
      </dgm:t>
    </dgm:pt>
    <dgm:pt modelId="{309FFC39-BAB7-4A22-BBBC-78D49CEE7E38}" type="parTrans" cxnId="{2A288806-01AF-4130-9AC5-E42895300174}">
      <dgm:prSet custT="1"/>
      <dgm:spPr/>
      <dgm:t>
        <a:bodyPr/>
        <a:lstStyle/>
        <a:p>
          <a:endParaRPr lang="en-GB" sz="1200">
            <a:latin typeface="Arial" pitchFamily="34" charset="0"/>
            <a:cs typeface="Arial" pitchFamily="34" charset="0"/>
          </a:endParaRPr>
        </a:p>
      </dgm:t>
    </dgm:pt>
    <dgm:pt modelId="{C53096FE-1E01-45DF-BA7E-554E8CE5E024}">
      <dgm:prSet phldrT="[Text]" custT="1"/>
      <dgm:spPr>
        <a:solidFill>
          <a:srgbClr val="85C441"/>
        </a:solidFill>
      </dgm:spPr>
      <dgm:t>
        <a:bodyPr/>
        <a:lstStyle/>
        <a:p>
          <a:r>
            <a:rPr lang="cy" sz="1400" b="1" i="0" u="none" strike="noStrike" cap="none" baseline="0">
              <a:solidFill>
                <a:srgbClr val="000000"/>
              </a:solidFill>
              <a:effectLst/>
              <a:uFillTx/>
              <a:latin typeface="Arial"/>
            </a:rPr>
            <a:t>Llety diogel</a:t>
          </a:r>
        </a:p>
      </dgm:t>
    </dgm:pt>
    <dgm:pt modelId="{E5273ABF-580B-4639-8A85-89286CF9FD1A}" type="sibTrans" cxnId="{2A288806-01AF-4130-9AC5-E42895300174}">
      <dgm:prSet custT="1"/>
      <dgm:spPr>
        <a:blipFill dpi="0" rotWithShape="1">
          <a:blip xmlns:r="http://schemas.openxmlformats.org/officeDocument/2006/relationships" r:embed="rId6"/>
          <a:stretch>
            <a:fillRect l="4390" r="4390"/>
          </a:stretch>
        </a:blipFill>
      </dgm:spPr>
      <dgm:t>
        <a:bodyPr/>
        <a:lstStyle/>
        <a:p>
          <a:endParaRPr lang="en-GB" sz="1200">
            <a:latin typeface="Arial" pitchFamily="34" charset="0"/>
            <a:cs typeface="Arial" pitchFamily="34" charset="0"/>
          </a:endParaRPr>
        </a:p>
      </dgm:t>
    </dgm:pt>
    <dgm:pt modelId="{4CB39BBD-C217-457B-A212-8778987986BA}" type="parTrans" cxnId="{ED4D8623-1DCE-471E-854D-910C99E9FB05}">
      <dgm:prSet custT="1"/>
      <dgm:spPr/>
      <dgm:t>
        <a:bodyPr/>
        <a:lstStyle/>
        <a:p>
          <a:endParaRPr lang="en-GB" sz="1200">
            <a:latin typeface="Arial" pitchFamily="34" charset="0"/>
            <a:cs typeface="Arial" pitchFamily="34" charset="0"/>
          </a:endParaRPr>
        </a:p>
      </dgm:t>
    </dgm:pt>
    <dgm:pt modelId="{962C509B-3185-4BD0-9701-64F577F583D6}">
      <dgm:prSet phldrT="[Text]" custT="1"/>
      <dgm:spPr>
        <a:solidFill>
          <a:srgbClr val="85C441"/>
        </a:solidFill>
      </dgm:spPr>
      <dgm:t>
        <a:bodyPr/>
        <a:lstStyle/>
        <a:p>
          <a:r>
            <a:rPr lang="cy" sz="1400" b="1" i="0" u="none" strike="noStrike" cap="none" baseline="0">
              <a:solidFill>
                <a:srgbClr val="000000"/>
              </a:solidFill>
              <a:effectLst/>
              <a:uFillTx/>
              <a:latin typeface="Arial"/>
            </a:rPr>
            <a:t>Cartrefi gofal – oedolion a phlant</a:t>
          </a:r>
        </a:p>
      </dgm:t>
    </dgm:pt>
    <dgm:pt modelId="{52EB7C57-F44F-4819-9243-871F84F86788}" type="sibTrans" cxnId="{ED4D8623-1DCE-471E-854D-910C99E9FB05}">
      <dgm:prSet custT="1"/>
      <dgm:spPr>
        <a:blipFill dpi="0" rotWithShape="1">
          <a:blip xmlns:r="http://schemas.openxmlformats.org/officeDocument/2006/relationships" r:embed="rId7"/>
          <a:stretch>
            <a:fillRect l="-32351" r="-32351"/>
          </a:stretch>
        </a:blipFill>
      </dgm:spPr>
      <dgm:t>
        <a:bodyPr/>
        <a:lstStyle/>
        <a:p>
          <a:endParaRPr lang="en-GB" sz="1200">
            <a:latin typeface="Arial" pitchFamily="34" charset="0"/>
            <a:cs typeface="Arial" pitchFamily="34" charset="0"/>
          </a:endParaRPr>
        </a:p>
      </dgm:t>
    </dgm:pt>
    <dgm:pt modelId="{5019E132-423C-4E8B-8810-C4E17BD00540}" type="parTrans" cxnId="{D76D0802-D857-4409-B129-835101D2757E}">
      <dgm:prSet custT="1"/>
      <dgm:spPr/>
      <dgm:t>
        <a:bodyPr/>
        <a:lstStyle/>
        <a:p>
          <a:endParaRPr lang="en-GB" sz="1200">
            <a:latin typeface="Arial" pitchFamily="34" charset="0"/>
            <a:cs typeface="Arial" pitchFamily="34" charset="0"/>
          </a:endParaRPr>
        </a:p>
      </dgm:t>
    </dgm:pt>
    <dgm:pt modelId="{44769B54-BF41-4D69-A484-4E4A67922792}">
      <dgm:prSet phldrT="[Text]" custT="1"/>
      <dgm:spPr>
        <a:solidFill>
          <a:srgbClr val="85C441"/>
        </a:solidFill>
      </dgm:spPr>
      <dgm:t>
        <a:bodyPr/>
        <a:lstStyle/>
        <a:p>
          <a:r>
            <a:rPr lang="cy" sz="1400" b="1" i="0" u="none" strike="noStrike" cap="none" baseline="0">
              <a:solidFill>
                <a:srgbClr val="000000"/>
              </a:solidFill>
              <a:effectLst/>
              <a:uFillTx/>
              <a:latin typeface="Arial"/>
            </a:rPr>
            <a:t>Cymorth cartref</a:t>
          </a:r>
        </a:p>
      </dgm:t>
    </dgm:pt>
    <dgm:pt modelId="{3E77A39B-24FB-4406-B162-CB4435C7566B}" type="sibTrans" cxnId="{D76D0802-D857-4409-B129-835101D2757E}">
      <dgm:prSet custT="1"/>
      <dgm:spPr>
        <a:blipFill dpi="0" rotWithShape="1">
          <a:blip xmlns:r="http://schemas.openxmlformats.org/officeDocument/2006/relationships" r:embed="rId8"/>
          <a:stretch>
            <a:fillRect l="-10995" t="3202" r="10995" b="-3202"/>
          </a:stretch>
        </a:blipFill>
      </dgm:spPr>
      <dgm:t>
        <a:bodyPr/>
        <a:lstStyle/>
        <a:p>
          <a:endParaRPr lang="en-GB" sz="1200">
            <a:latin typeface="Arial" pitchFamily="34" charset="0"/>
            <a:cs typeface="Arial" pitchFamily="34" charset="0"/>
          </a:endParaRPr>
        </a:p>
      </dgm:t>
    </dgm:pt>
    <dgm:pt modelId="{FCAC52E4-A481-460D-8D0E-21C6C49BB5F7}" type="pres">
      <dgm:prSet presAssocID="{49BED5E5-D0D4-4C74-AA0D-5259529E0633}" presName="Name0" presStyleCnt="0">
        <dgm:presLayoutVars>
          <dgm:chMax val="21"/>
          <dgm:chPref val="21"/>
        </dgm:presLayoutVars>
      </dgm:prSet>
      <dgm:spPr/>
    </dgm:pt>
    <dgm:pt modelId="{6927D24D-F8F3-4C5B-B4FE-19E7D994396F}" type="pres">
      <dgm:prSet presAssocID="{713822BD-7054-4C2E-BC92-33D75211B6B0}" presName="text1" presStyleCnt="0"/>
      <dgm:spPr/>
    </dgm:pt>
    <dgm:pt modelId="{F2334D9F-7633-458F-A74C-FD303F210B5D}" type="pres">
      <dgm:prSet presAssocID="{713822BD-7054-4C2E-BC92-33D75211B6B0}" presName="textRepeatNode" presStyleLbl="alignNode1" presStyleIdx="0" presStyleCnt="8" custLinFactX="200000" custLinFactNeighborX="227265" custLinFactNeighborY="63106">
        <dgm:presLayoutVars>
          <dgm:chMax val="0"/>
          <dgm:chPref val="0"/>
          <dgm:bulletEnabled val="1"/>
        </dgm:presLayoutVars>
      </dgm:prSet>
      <dgm:spPr/>
    </dgm:pt>
    <dgm:pt modelId="{8EAA9658-0F5D-4572-BA75-09F44F6CD8C1}" type="pres">
      <dgm:prSet presAssocID="{713822BD-7054-4C2E-BC92-33D75211B6B0}" presName="textaccent1" presStyleCnt="0"/>
      <dgm:spPr/>
    </dgm:pt>
    <dgm:pt modelId="{07F90B8D-4639-4A0D-B817-A0B3BBAD28FF}" type="pres">
      <dgm:prSet presAssocID="{713822BD-7054-4C2E-BC92-33D75211B6B0}" presName="accentRepeatNode" presStyleLbl="solidAlignAcc1" presStyleIdx="0" presStyleCnt="16"/>
      <dgm:spPr/>
    </dgm:pt>
    <dgm:pt modelId="{9720F380-1842-4FBC-A9C0-438AEB5EDFA7}" type="pres">
      <dgm:prSet presAssocID="{177F7B8D-E3B8-4F02-AB22-4CD528C9BCD6}" presName="image1" presStyleCnt="0"/>
      <dgm:spPr/>
    </dgm:pt>
    <dgm:pt modelId="{0F915939-CC00-4599-8EAD-F7C1D21D633E}" type="pres">
      <dgm:prSet presAssocID="{177F7B8D-E3B8-4F02-AB22-4CD528C9BCD6}" presName="imageRepeatNode" presStyleLbl="alignAcc1" presStyleIdx="0" presStyleCnt="8" custLinFactX="100000" custLinFactY="67642" custLinFactNeighborX="154804" custLinFactNeighborY="100000"/>
      <dgm:spPr/>
    </dgm:pt>
    <dgm:pt modelId="{507C2AC1-DAF3-4C0A-B3EB-6560B6618B4C}" type="pres">
      <dgm:prSet presAssocID="{177F7B8D-E3B8-4F02-AB22-4CD528C9BCD6}" presName="imageaccent1" presStyleCnt="0"/>
      <dgm:spPr/>
    </dgm:pt>
    <dgm:pt modelId="{CB09BAD0-D863-44F5-B7A3-C5814109FAEE}" type="pres">
      <dgm:prSet presAssocID="{177F7B8D-E3B8-4F02-AB22-4CD528C9BCD6}" presName="accentRepeatNode" presStyleLbl="solidAlignAcc1" presStyleIdx="1" presStyleCnt="16"/>
      <dgm:spPr/>
    </dgm:pt>
    <dgm:pt modelId="{634B226A-D2B8-4462-A24F-086BDF373510}" type="pres">
      <dgm:prSet presAssocID="{6BA7A76C-6C81-413F-A151-43CD0C27C048}" presName="text2" presStyleCnt="0"/>
      <dgm:spPr/>
    </dgm:pt>
    <dgm:pt modelId="{1DF16A1E-8DDF-4BE3-A313-3CF22176CE3C}" type="pres">
      <dgm:prSet presAssocID="{6BA7A76C-6C81-413F-A151-43CD0C27C048}" presName="textRepeatNode" presStyleLbl="alignNode1" presStyleIdx="1" presStyleCnt="8" custLinFactNeighborX="-86715" custLinFactNeighborY="55198">
        <dgm:presLayoutVars>
          <dgm:chMax val="0"/>
          <dgm:chPref val="0"/>
          <dgm:bulletEnabled val="1"/>
        </dgm:presLayoutVars>
      </dgm:prSet>
      <dgm:spPr/>
    </dgm:pt>
    <dgm:pt modelId="{69304B92-279B-41C7-9B0A-BC6F15C7EE56}" type="pres">
      <dgm:prSet presAssocID="{6BA7A76C-6C81-413F-A151-43CD0C27C048}" presName="textaccent2" presStyleCnt="0"/>
      <dgm:spPr/>
    </dgm:pt>
    <dgm:pt modelId="{BEADC705-0177-46A4-80CB-1CA7E3A22679}" type="pres">
      <dgm:prSet presAssocID="{6BA7A76C-6C81-413F-A151-43CD0C27C048}" presName="accentRepeatNode" presStyleLbl="solidAlignAcc1" presStyleIdx="2" presStyleCnt="16"/>
      <dgm:spPr/>
    </dgm:pt>
    <dgm:pt modelId="{BC8A3ABE-76DC-46DE-B8FF-CAC40C3329BF}" type="pres">
      <dgm:prSet presAssocID="{5A3F0355-F783-4A66-B5E2-381572BD1995}" presName="image2" presStyleCnt="0"/>
      <dgm:spPr/>
    </dgm:pt>
    <dgm:pt modelId="{08242319-E802-49DE-AF4A-7FF8F8CA2F82}" type="pres">
      <dgm:prSet presAssocID="{5A3F0355-F783-4A66-B5E2-381572BD1995}" presName="imageRepeatNode" presStyleLbl="alignAcc1" presStyleIdx="1" presStyleCnt="8" custLinFactX="67888" custLinFactY="16251" custLinFactNeighborX="100000" custLinFactNeighborY="100000"/>
      <dgm:spPr/>
    </dgm:pt>
    <dgm:pt modelId="{7A35A7B9-6B4F-49CB-A48B-28AACAABB483}" type="pres">
      <dgm:prSet presAssocID="{5A3F0355-F783-4A66-B5E2-381572BD1995}" presName="imageaccent2" presStyleCnt="0"/>
      <dgm:spPr/>
    </dgm:pt>
    <dgm:pt modelId="{BE38D941-7D68-414A-8666-B2C540EFE3E8}" type="pres">
      <dgm:prSet presAssocID="{5A3F0355-F783-4A66-B5E2-381572BD1995}" presName="accentRepeatNode" presStyleLbl="solidAlignAcc1" presStyleIdx="3" presStyleCnt="16"/>
      <dgm:spPr/>
    </dgm:pt>
    <dgm:pt modelId="{86DF7A09-CC67-441B-9F27-A68A169758A9}" type="pres">
      <dgm:prSet presAssocID="{F2B1CA83-2FA5-48D9-A17D-EEB4925C39F2}" presName="text3" presStyleCnt="0"/>
      <dgm:spPr/>
    </dgm:pt>
    <dgm:pt modelId="{39719A58-61DB-4A3D-8CED-C097607C549B}" type="pres">
      <dgm:prSet presAssocID="{F2B1CA83-2FA5-48D9-A17D-EEB4925C39F2}" presName="textRepeatNode" presStyleLbl="alignNode1" presStyleIdx="2" presStyleCnt="8" custLinFactNeighborX="-84912" custLinFactNeighborY="56297">
        <dgm:presLayoutVars>
          <dgm:chMax val="0"/>
          <dgm:chPref val="0"/>
          <dgm:bulletEnabled val="1"/>
        </dgm:presLayoutVars>
      </dgm:prSet>
      <dgm:spPr/>
    </dgm:pt>
    <dgm:pt modelId="{67719A52-280F-48E7-A1F1-0EE995A96784}" type="pres">
      <dgm:prSet presAssocID="{F2B1CA83-2FA5-48D9-A17D-EEB4925C39F2}" presName="textaccent3" presStyleCnt="0"/>
      <dgm:spPr/>
    </dgm:pt>
    <dgm:pt modelId="{B11A4172-C53C-4536-9CEE-44B7044BF5B1}" type="pres">
      <dgm:prSet presAssocID="{F2B1CA83-2FA5-48D9-A17D-EEB4925C39F2}" presName="accentRepeatNode" presStyleLbl="solidAlignAcc1" presStyleIdx="4" presStyleCnt="16" custLinFactX="100000" custLinFactY="-7502" custLinFactNeighborX="165455" custLinFactNeighborY="-100000"/>
      <dgm:spPr>
        <a:noFill/>
        <a:ln>
          <a:noFill/>
        </a:ln>
      </dgm:spPr>
    </dgm:pt>
    <dgm:pt modelId="{B147D94E-AB7B-4DC6-8E80-DABC5502E3BF}" type="pres">
      <dgm:prSet presAssocID="{D2FB6BD7-6314-433F-AF14-4D73719721BB}" presName="image3" presStyleCnt="0"/>
      <dgm:spPr/>
    </dgm:pt>
    <dgm:pt modelId="{5255774C-6C21-48BE-9F10-B5649937207B}" type="pres">
      <dgm:prSet presAssocID="{D2FB6BD7-6314-433F-AF14-4D73719721BB}" presName="imageRepeatNode" presStyleLbl="alignAcc1" presStyleIdx="2" presStyleCnt="8" custLinFactY="100000" custLinFactNeighborX="-88453" custLinFactNeighborY="174651"/>
      <dgm:spPr/>
    </dgm:pt>
    <dgm:pt modelId="{5B0762BF-02FD-4B85-AE57-0D7A627BC806}" type="pres">
      <dgm:prSet presAssocID="{D2FB6BD7-6314-433F-AF14-4D73719721BB}" presName="imageaccent3" presStyleCnt="0"/>
      <dgm:spPr/>
    </dgm:pt>
    <dgm:pt modelId="{E05E68CF-E8A5-430D-9B8F-CA8A8528D5DE}" type="pres">
      <dgm:prSet presAssocID="{D2FB6BD7-6314-433F-AF14-4D73719721BB}" presName="accentRepeatNode" presStyleLbl="solidAlignAcc1" presStyleIdx="5" presStyleCnt="16" custLinFactX="-300000" custLinFactY="204349" custLinFactNeighborX="-397809" custLinFactNeighborY="300000"/>
      <dgm:spPr/>
    </dgm:pt>
    <dgm:pt modelId="{B9D65138-DD88-4705-8458-FC663098BC99}" type="pres">
      <dgm:prSet presAssocID="{4CBB487C-E66A-4FD7-AB9C-5F5C1BE17D0A}" presName="text4" presStyleCnt="0"/>
      <dgm:spPr/>
    </dgm:pt>
    <dgm:pt modelId="{0C4AF029-6F1F-41DD-AB85-9DF368D58FAB}" type="pres">
      <dgm:prSet presAssocID="{4CBB487C-E66A-4FD7-AB9C-5F5C1BE17D0A}" presName="textRepeatNode" presStyleLbl="alignNode1" presStyleIdx="3" presStyleCnt="8" custLinFactNeighborX="-220" custLinFactNeighborY="5785">
        <dgm:presLayoutVars>
          <dgm:chMax val="0"/>
          <dgm:chPref val="0"/>
          <dgm:bulletEnabled val="1"/>
        </dgm:presLayoutVars>
      </dgm:prSet>
      <dgm:spPr/>
    </dgm:pt>
    <dgm:pt modelId="{516A058B-5587-4781-AC4E-EEA7BF8E14F5}" type="pres">
      <dgm:prSet presAssocID="{4CBB487C-E66A-4FD7-AB9C-5F5C1BE17D0A}" presName="textaccent4" presStyleCnt="0"/>
      <dgm:spPr/>
    </dgm:pt>
    <dgm:pt modelId="{236BCC4F-E596-4818-8E27-221708EFCA14}" type="pres">
      <dgm:prSet presAssocID="{4CBB487C-E66A-4FD7-AB9C-5F5C1BE17D0A}" presName="accentRepeatNode" presStyleLbl="solidAlignAcc1" presStyleIdx="6" presStyleCnt="16"/>
      <dgm:spPr>
        <a:noFill/>
        <a:ln>
          <a:noFill/>
        </a:ln>
      </dgm:spPr>
    </dgm:pt>
    <dgm:pt modelId="{91392885-38BC-4B0E-8CAD-0A0F33298CAA}" type="pres">
      <dgm:prSet presAssocID="{F248A4AE-9D65-4992-AFD2-5E2C98E509D3}" presName="image4" presStyleCnt="0"/>
      <dgm:spPr/>
    </dgm:pt>
    <dgm:pt modelId="{EABA9698-5176-4AC6-9374-EF0F22DD2FA7}" type="pres">
      <dgm:prSet presAssocID="{F248A4AE-9D65-4992-AFD2-5E2C98E509D3}" presName="imageRepeatNode" presStyleLbl="alignAcc1" presStyleIdx="3" presStyleCnt="8" custLinFactX="69619" custLinFactNeighborX="100000" custLinFactNeighborY="9916"/>
      <dgm:spPr/>
    </dgm:pt>
    <dgm:pt modelId="{EB3457FF-C3F1-44D9-B889-62FABAD8CD6F}" type="pres">
      <dgm:prSet presAssocID="{F248A4AE-9D65-4992-AFD2-5E2C98E509D3}" presName="imageaccent4" presStyleCnt="0"/>
      <dgm:spPr/>
    </dgm:pt>
    <dgm:pt modelId="{095B3279-7ADA-4E8B-BFB7-34FD2C227FA0}" type="pres">
      <dgm:prSet presAssocID="{F248A4AE-9D65-4992-AFD2-5E2C98E509D3}" presName="accentRepeatNode" presStyleLbl="solidAlignAcc1" presStyleIdx="7" presStyleCnt="16"/>
      <dgm:spPr>
        <a:noFill/>
        <a:ln>
          <a:noFill/>
        </a:ln>
      </dgm:spPr>
    </dgm:pt>
    <dgm:pt modelId="{30B82B8A-145B-4BF0-BFF6-4EE649477131}" type="pres">
      <dgm:prSet presAssocID="{1A48282F-0362-473D-AD5E-B7DA96CA97D8}" presName="text5" presStyleCnt="0"/>
      <dgm:spPr/>
    </dgm:pt>
    <dgm:pt modelId="{7CB8BEEC-FB68-4F66-91E5-12EDA7046AA5}" type="pres">
      <dgm:prSet presAssocID="{1A48282F-0362-473D-AD5E-B7DA96CA97D8}" presName="textRepeatNode" presStyleLbl="alignNode1" presStyleIdx="4" presStyleCnt="8" custLinFactY="68605" custLinFactNeighborX="-87126" custLinFactNeighborY="100000">
        <dgm:presLayoutVars>
          <dgm:chMax val="0"/>
          <dgm:chPref val="0"/>
          <dgm:bulletEnabled val="1"/>
        </dgm:presLayoutVars>
      </dgm:prSet>
      <dgm:spPr/>
    </dgm:pt>
    <dgm:pt modelId="{48765106-CDD9-4955-8DF2-F2AE9C888511}" type="pres">
      <dgm:prSet presAssocID="{1A48282F-0362-473D-AD5E-B7DA96CA97D8}" presName="textaccent5" presStyleCnt="0"/>
      <dgm:spPr/>
    </dgm:pt>
    <dgm:pt modelId="{EA08C911-62A2-4D89-ADF5-F8BB87D9DC81}" type="pres">
      <dgm:prSet presAssocID="{1A48282F-0362-473D-AD5E-B7DA96CA97D8}" presName="accentRepeatNode" presStyleLbl="solidAlignAcc1" presStyleIdx="8" presStyleCnt="16"/>
      <dgm:spPr>
        <a:noFill/>
        <a:ln>
          <a:noFill/>
        </a:ln>
      </dgm:spPr>
    </dgm:pt>
    <dgm:pt modelId="{54471612-4089-4004-AF96-DE48EFF286F7}" type="pres">
      <dgm:prSet presAssocID="{B4451DE9-7B1E-40A2-A009-6D63E8B28647}" presName="image5" presStyleCnt="0"/>
      <dgm:spPr/>
    </dgm:pt>
    <dgm:pt modelId="{751B2C90-D777-43BE-AB65-2858EA7D3A44}" type="pres">
      <dgm:prSet presAssocID="{B4451DE9-7B1E-40A2-A009-6D63E8B28647}" presName="imageRepeatNode" presStyleLbl="alignAcc1" presStyleIdx="4" presStyleCnt="8" custLinFactX="-100000" custLinFactNeighborX="-159310" custLinFactNeighborY="56342"/>
      <dgm:spPr/>
    </dgm:pt>
    <dgm:pt modelId="{843C3D49-03BB-412E-BB21-59E52F9F8728}" type="pres">
      <dgm:prSet presAssocID="{B4451DE9-7B1E-40A2-A009-6D63E8B28647}" presName="imageaccent5" presStyleCnt="0"/>
      <dgm:spPr/>
    </dgm:pt>
    <dgm:pt modelId="{DA3905BF-F448-4A1F-B4D1-479AE57F9CCE}" type="pres">
      <dgm:prSet presAssocID="{B4451DE9-7B1E-40A2-A009-6D63E8B28647}" presName="accentRepeatNode" presStyleLbl="solidAlignAcc1" presStyleIdx="9" presStyleCnt="16" custScaleY="90910" custLinFactX="275207" custLinFactY="400000" custLinFactNeighborX="300000" custLinFactNeighborY="455485"/>
      <dgm:spPr>
        <a:noFill/>
        <a:ln>
          <a:noFill/>
        </a:ln>
      </dgm:spPr>
    </dgm:pt>
    <dgm:pt modelId="{52C55FDF-8AD0-4B17-9F48-2719E5EA60A1}" type="pres">
      <dgm:prSet presAssocID="{C53096FE-1E01-45DF-BA7E-554E8CE5E024}" presName="text6" presStyleCnt="0"/>
      <dgm:spPr/>
    </dgm:pt>
    <dgm:pt modelId="{5A30AE0F-2A5E-4E70-8A09-97BE001154A3}" type="pres">
      <dgm:prSet presAssocID="{C53096FE-1E01-45DF-BA7E-554E8CE5E024}" presName="textRepeatNode" presStyleLbl="alignNode1" presStyleIdx="5" presStyleCnt="8" custLinFactNeighborX="-3046" custLinFactNeighborY="5551">
        <dgm:presLayoutVars>
          <dgm:chMax val="0"/>
          <dgm:chPref val="0"/>
          <dgm:bulletEnabled val="1"/>
        </dgm:presLayoutVars>
      </dgm:prSet>
      <dgm:spPr/>
    </dgm:pt>
    <dgm:pt modelId="{0E21780A-6FE9-4B84-8D84-FDF231095113}" type="pres">
      <dgm:prSet presAssocID="{C53096FE-1E01-45DF-BA7E-554E8CE5E024}" presName="textaccent6" presStyleCnt="0"/>
      <dgm:spPr/>
    </dgm:pt>
    <dgm:pt modelId="{90AFEA3E-F1A4-4FB4-A085-C212CF9C9E48}" type="pres">
      <dgm:prSet presAssocID="{C53096FE-1E01-45DF-BA7E-554E8CE5E024}" presName="accentRepeatNode" presStyleLbl="solidAlignAcc1" presStyleIdx="10" presStyleCnt="16" custLinFactX="200000" custLinFactY="-339010" custLinFactNeighborX="200470" custLinFactNeighborY="-400000"/>
      <dgm:spPr>
        <a:noFill/>
        <a:ln>
          <a:noFill/>
        </a:ln>
      </dgm:spPr>
    </dgm:pt>
    <dgm:pt modelId="{5105D288-4F7F-48C0-8EAC-D30DB1AA0AC4}" type="pres">
      <dgm:prSet presAssocID="{E5273ABF-580B-4639-8A85-89286CF9FD1A}" presName="image6" presStyleCnt="0"/>
      <dgm:spPr/>
    </dgm:pt>
    <dgm:pt modelId="{6DD49A85-FFE1-4DF7-A097-A5666235ECC9}" type="pres">
      <dgm:prSet presAssocID="{E5273ABF-580B-4639-8A85-89286CF9FD1A}" presName="imageRepeatNode" presStyleLbl="alignAcc1" presStyleIdx="5" presStyleCnt="8" custLinFactY="-5481" custLinFactNeighborX="-1594" custLinFactNeighborY="-100000"/>
      <dgm:spPr/>
    </dgm:pt>
    <dgm:pt modelId="{E60A5CD8-1FBD-4A35-806D-7731BF352163}" type="pres">
      <dgm:prSet presAssocID="{E5273ABF-580B-4639-8A85-89286CF9FD1A}" presName="imageaccent6" presStyleCnt="0"/>
      <dgm:spPr/>
    </dgm:pt>
    <dgm:pt modelId="{21998736-0453-4C7D-9B5D-CFFA4B587781}" type="pres">
      <dgm:prSet presAssocID="{E5273ABF-580B-4639-8A85-89286CF9FD1A}" presName="accentRepeatNode" presStyleLbl="solidAlignAcc1" presStyleIdx="11" presStyleCnt="16"/>
      <dgm:spPr>
        <a:noFill/>
        <a:ln>
          <a:noFill/>
        </a:ln>
      </dgm:spPr>
    </dgm:pt>
    <dgm:pt modelId="{96834654-8D47-44AD-9A89-4B1BD8ECCD20}" type="pres">
      <dgm:prSet presAssocID="{962C509B-3185-4BD0-9701-64F577F583D6}" presName="text7" presStyleCnt="0"/>
      <dgm:spPr/>
    </dgm:pt>
    <dgm:pt modelId="{6B1FEB21-F34C-4571-91A1-59844C99E7C8}" type="pres">
      <dgm:prSet presAssocID="{962C509B-3185-4BD0-9701-64F577F583D6}" presName="textRepeatNode" presStyleLbl="alignNode1" presStyleIdx="6" presStyleCnt="8" custLinFactX="68982" custLinFactNeighborX="100000" custLinFactNeighborY="4723">
        <dgm:presLayoutVars>
          <dgm:chMax val="0"/>
          <dgm:chPref val="0"/>
          <dgm:bulletEnabled val="1"/>
        </dgm:presLayoutVars>
      </dgm:prSet>
      <dgm:spPr/>
    </dgm:pt>
    <dgm:pt modelId="{FE7D59F3-AE4F-4EB2-9AE0-968A538D6F38}" type="pres">
      <dgm:prSet presAssocID="{962C509B-3185-4BD0-9701-64F577F583D6}" presName="textaccent7" presStyleCnt="0"/>
      <dgm:spPr/>
    </dgm:pt>
    <dgm:pt modelId="{9B2E4046-DA68-4D82-B3A0-427370DB5B10}" type="pres">
      <dgm:prSet presAssocID="{962C509B-3185-4BD0-9701-64F577F583D6}" presName="accentRepeatNode" presStyleLbl="solidAlignAcc1" presStyleIdx="12" presStyleCnt="16"/>
      <dgm:spPr>
        <a:noFill/>
        <a:ln>
          <a:noFill/>
        </a:ln>
      </dgm:spPr>
    </dgm:pt>
    <dgm:pt modelId="{5309E5A9-9C95-4248-8DC6-97AC0A817DD1}" type="pres">
      <dgm:prSet presAssocID="{52EB7C57-F44F-4819-9243-871F84F86788}" presName="image7" presStyleCnt="0"/>
      <dgm:spPr/>
    </dgm:pt>
    <dgm:pt modelId="{DC89736F-31F2-4C0F-AE32-A7FAFC673D89}" type="pres">
      <dgm:prSet presAssocID="{52EB7C57-F44F-4819-9243-871F84F86788}" presName="imageRepeatNode" presStyleLbl="alignAcc1" presStyleIdx="6" presStyleCnt="8" custLinFactY="-100000" custLinFactNeighborX="479" custLinFactNeighborY="-118204"/>
      <dgm:spPr/>
    </dgm:pt>
    <dgm:pt modelId="{5E747F80-B472-4614-BE2C-637BEBEF37B5}" type="pres">
      <dgm:prSet presAssocID="{52EB7C57-F44F-4819-9243-871F84F86788}" presName="imageaccent7" presStyleCnt="0"/>
      <dgm:spPr/>
    </dgm:pt>
    <dgm:pt modelId="{10E6726B-ECAB-405E-82B7-AE428F8EB3DE}" type="pres">
      <dgm:prSet presAssocID="{52EB7C57-F44F-4819-9243-871F84F86788}" presName="accentRepeatNode" presStyleLbl="solidAlignAcc1" presStyleIdx="13" presStyleCnt="16"/>
      <dgm:spPr>
        <a:noFill/>
        <a:ln>
          <a:noFill/>
        </a:ln>
      </dgm:spPr>
    </dgm:pt>
    <dgm:pt modelId="{0D57FD9A-2314-4FF8-8FC3-E4E0EB844BCE}" type="pres">
      <dgm:prSet presAssocID="{44769B54-BF41-4D69-A484-4E4A67922792}" presName="text8" presStyleCnt="0"/>
      <dgm:spPr/>
    </dgm:pt>
    <dgm:pt modelId="{D26E1925-CEFB-4E3D-AA7C-9F971000B3A7}" type="pres">
      <dgm:prSet presAssocID="{44769B54-BF41-4D69-A484-4E4A67922792}" presName="textRepeatNode" presStyleLbl="alignNode1" presStyleIdx="7" presStyleCnt="8" custLinFactX="-146011" custLinFactNeighborX="-200000" custLinFactNeighborY="-1779">
        <dgm:presLayoutVars>
          <dgm:chMax val="0"/>
          <dgm:chPref val="0"/>
          <dgm:bulletEnabled val="1"/>
        </dgm:presLayoutVars>
      </dgm:prSet>
      <dgm:spPr/>
    </dgm:pt>
    <dgm:pt modelId="{241BD45B-9F35-4A89-BB40-557F050777E8}" type="pres">
      <dgm:prSet presAssocID="{44769B54-BF41-4D69-A484-4E4A67922792}" presName="textaccent8" presStyleCnt="0"/>
      <dgm:spPr/>
    </dgm:pt>
    <dgm:pt modelId="{EF9509BE-6890-4C83-AEBB-84E8D806D2D4}" type="pres">
      <dgm:prSet presAssocID="{44769B54-BF41-4D69-A484-4E4A67922792}" presName="accentRepeatNode" presStyleLbl="solidAlignAcc1" presStyleIdx="14" presStyleCnt="16"/>
      <dgm:spPr>
        <a:noFill/>
        <a:ln>
          <a:noFill/>
        </a:ln>
      </dgm:spPr>
    </dgm:pt>
    <dgm:pt modelId="{ACC3F6A7-B532-4882-AE6A-A291156A9FEC}" type="pres">
      <dgm:prSet presAssocID="{3E77A39B-24FB-4406-B162-CB4435C7566B}" presName="image8" presStyleCnt="0"/>
      <dgm:spPr/>
    </dgm:pt>
    <dgm:pt modelId="{5777B882-1EDD-406E-A0B9-AD07317A06F6}" type="pres">
      <dgm:prSet presAssocID="{3E77A39B-24FB-4406-B162-CB4435C7566B}" presName="imageRepeatNode" presStyleLbl="alignAcc1" presStyleIdx="7" presStyleCnt="8" custLinFactY="-100000" custLinFactNeighborX="-85928" custLinFactNeighborY="-168562"/>
      <dgm:spPr/>
    </dgm:pt>
    <dgm:pt modelId="{C104AEFC-56C5-430C-A325-6D7075E610B9}" type="pres">
      <dgm:prSet presAssocID="{3E77A39B-24FB-4406-B162-CB4435C7566B}" presName="imageaccent8" presStyleCnt="0"/>
      <dgm:spPr/>
    </dgm:pt>
    <dgm:pt modelId="{F3F96152-BEDF-40C3-8B19-9446C9BD6CDB}" type="pres">
      <dgm:prSet presAssocID="{3E77A39B-24FB-4406-B162-CB4435C7566B}" presName="accentRepeatNode" presStyleLbl="solidAlignAcc1" presStyleIdx="15" presStyleCnt="16"/>
      <dgm:spPr>
        <a:noFill/>
        <a:ln>
          <a:noFill/>
        </a:ln>
      </dgm:spPr>
    </dgm:pt>
  </dgm:ptLst>
  <dgm:cxnLst>
    <dgm:cxn modelId="{D76D0802-D857-4409-B129-835101D2757E}" srcId="{49BED5E5-D0D4-4C74-AA0D-5259529E0633}" destId="{44769B54-BF41-4D69-A484-4E4A67922792}" srcOrd="7" destOrd="0" parTransId="{5019E132-423C-4E8B-8810-C4E17BD00540}" sibTransId="{3E77A39B-24FB-4406-B162-CB4435C7566B}"/>
    <dgm:cxn modelId="{2A288806-01AF-4130-9AC5-E42895300174}" srcId="{49BED5E5-D0D4-4C74-AA0D-5259529E0633}" destId="{C53096FE-1E01-45DF-BA7E-554E8CE5E024}" srcOrd="5" destOrd="0" parTransId="{309FFC39-BAB7-4A22-BBBC-78D49CEE7E38}" sibTransId="{E5273ABF-580B-4639-8A85-89286CF9FD1A}"/>
    <dgm:cxn modelId="{D5E5FD10-7991-488D-B11B-73E19E2F1E3A}" srcId="{49BED5E5-D0D4-4C74-AA0D-5259529E0633}" destId="{6BA7A76C-6C81-413F-A151-43CD0C27C048}" srcOrd="1" destOrd="0" parTransId="{76E9B3D2-635D-4B90-9B17-DB64D1A7EE88}" sibTransId="{5A3F0355-F783-4A66-B5E2-381572BD1995}"/>
    <dgm:cxn modelId="{330CAE12-F241-42F1-8A22-344B9281039E}" type="presOf" srcId="{E5273ABF-580B-4639-8A85-89286CF9FD1A}" destId="{6DD49A85-FFE1-4DF7-A097-A5666235ECC9}" srcOrd="0" destOrd="0" presId="urn:microsoft.com/office/officeart/2008/layout/HexagonCluster"/>
    <dgm:cxn modelId="{ED4D8623-1DCE-471E-854D-910C99E9FB05}" srcId="{49BED5E5-D0D4-4C74-AA0D-5259529E0633}" destId="{962C509B-3185-4BD0-9701-64F577F583D6}" srcOrd="6" destOrd="0" parTransId="{4CB39BBD-C217-457B-A212-8778987986BA}" sibTransId="{52EB7C57-F44F-4819-9243-871F84F86788}"/>
    <dgm:cxn modelId="{07874E27-0436-41F6-A8B7-56024D9DBDDB}" type="presOf" srcId="{713822BD-7054-4C2E-BC92-33D75211B6B0}" destId="{F2334D9F-7633-458F-A74C-FD303F210B5D}" srcOrd="0" destOrd="0" presId="urn:microsoft.com/office/officeart/2008/layout/HexagonCluster"/>
    <dgm:cxn modelId="{1CE58D32-ACBC-43DD-8FF6-FA0A0252A588}" srcId="{49BED5E5-D0D4-4C74-AA0D-5259529E0633}" destId="{F2B1CA83-2FA5-48D9-A17D-EEB4925C39F2}" srcOrd="2" destOrd="0" parTransId="{44A0E2CD-709C-48EE-BC7E-845E49329D3E}" sibTransId="{D2FB6BD7-6314-433F-AF14-4D73719721BB}"/>
    <dgm:cxn modelId="{E0E4243A-8063-4CE9-B53A-7547B2D85234}" type="presOf" srcId="{1A48282F-0362-473D-AD5E-B7DA96CA97D8}" destId="{7CB8BEEC-FB68-4F66-91E5-12EDA7046AA5}" srcOrd="0" destOrd="0" presId="urn:microsoft.com/office/officeart/2008/layout/HexagonCluster"/>
    <dgm:cxn modelId="{8CD8A45D-2B62-4ACB-9135-BE9907AEF7C3}" type="presOf" srcId="{44769B54-BF41-4D69-A484-4E4A67922792}" destId="{D26E1925-CEFB-4E3D-AA7C-9F971000B3A7}" srcOrd="0" destOrd="0" presId="urn:microsoft.com/office/officeart/2008/layout/HexagonCluster"/>
    <dgm:cxn modelId="{7E9A425E-10E4-4369-AC4B-B7DD46023643}" srcId="{49BED5E5-D0D4-4C74-AA0D-5259529E0633}" destId="{4CBB487C-E66A-4FD7-AB9C-5F5C1BE17D0A}" srcOrd="3" destOrd="0" parTransId="{BF9CECA2-4D1B-4C2F-8022-37D2D6C9486B}" sibTransId="{F248A4AE-9D65-4992-AFD2-5E2C98E509D3}"/>
    <dgm:cxn modelId="{27201663-FE81-4D42-A84D-5FA9DE4F22F6}" type="presOf" srcId="{F248A4AE-9D65-4992-AFD2-5E2C98E509D3}" destId="{EABA9698-5176-4AC6-9374-EF0F22DD2FA7}" srcOrd="0" destOrd="0" presId="urn:microsoft.com/office/officeart/2008/layout/HexagonCluster"/>
    <dgm:cxn modelId="{9D368564-FE23-4B52-8DD7-4E772A1E5BAE}" type="presOf" srcId="{C53096FE-1E01-45DF-BA7E-554E8CE5E024}" destId="{5A30AE0F-2A5E-4E70-8A09-97BE001154A3}" srcOrd="0" destOrd="0" presId="urn:microsoft.com/office/officeart/2008/layout/HexagonCluster"/>
    <dgm:cxn modelId="{9677A448-B6DF-42E4-A8BB-EB6D39EAE909}" srcId="{49BED5E5-D0D4-4C74-AA0D-5259529E0633}" destId="{713822BD-7054-4C2E-BC92-33D75211B6B0}" srcOrd="0" destOrd="0" parTransId="{10704C3F-28E8-4C22-8768-7D1B3457DFE6}" sibTransId="{177F7B8D-E3B8-4F02-AB22-4CD528C9BCD6}"/>
    <dgm:cxn modelId="{C6382774-CB2B-4389-9B78-FCED37076C01}" type="presOf" srcId="{6BA7A76C-6C81-413F-A151-43CD0C27C048}" destId="{1DF16A1E-8DDF-4BE3-A313-3CF22176CE3C}" srcOrd="0" destOrd="0" presId="urn:microsoft.com/office/officeart/2008/layout/HexagonCluster"/>
    <dgm:cxn modelId="{0797507D-875A-4390-BEF0-18C2D79BF030}" type="presOf" srcId="{D2FB6BD7-6314-433F-AF14-4D73719721BB}" destId="{5255774C-6C21-48BE-9F10-B5649937207B}" srcOrd="0" destOrd="0" presId="urn:microsoft.com/office/officeart/2008/layout/HexagonCluster"/>
    <dgm:cxn modelId="{465BEBA5-EAE5-4D24-A9F8-C6113DF4936A}" type="presOf" srcId="{3E77A39B-24FB-4406-B162-CB4435C7566B}" destId="{5777B882-1EDD-406E-A0B9-AD07317A06F6}" srcOrd="0" destOrd="0" presId="urn:microsoft.com/office/officeart/2008/layout/HexagonCluster"/>
    <dgm:cxn modelId="{144227B0-405A-4789-ACD8-4F233A1BE209}" srcId="{49BED5E5-D0D4-4C74-AA0D-5259529E0633}" destId="{1A48282F-0362-473D-AD5E-B7DA96CA97D8}" srcOrd="4" destOrd="0" parTransId="{93802DEB-7957-4482-BD29-62C519CB4A3B}" sibTransId="{B4451DE9-7B1E-40A2-A009-6D63E8B28647}"/>
    <dgm:cxn modelId="{4A68F0B4-8423-4A19-9CFA-73398B846136}" type="presOf" srcId="{49BED5E5-D0D4-4C74-AA0D-5259529E0633}" destId="{FCAC52E4-A481-460D-8D0E-21C6C49BB5F7}" srcOrd="0" destOrd="0" presId="urn:microsoft.com/office/officeart/2008/layout/HexagonCluster"/>
    <dgm:cxn modelId="{3F0B8EBE-2A01-4C40-B248-D171F47CF907}" type="presOf" srcId="{177F7B8D-E3B8-4F02-AB22-4CD528C9BCD6}" destId="{0F915939-CC00-4599-8EAD-F7C1D21D633E}" srcOrd="0" destOrd="0" presId="urn:microsoft.com/office/officeart/2008/layout/HexagonCluster"/>
    <dgm:cxn modelId="{47B192CE-3B36-4E6A-BE31-35BEA1FB7BEF}" type="presOf" srcId="{B4451DE9-7B1E-40A2-A009-6D63E8B28647}" destId="{751B2C90-D777-43BE-AB65-2858EA7D3A44}" srcOrd="0" destOrd="0" presId="urn:microsoft.com/office/officeart/2008/layout/HexagonCluster"/>
    <dgm:cxn modelId="{1E6D51CF-68A2-4DC5-A137-BFAD4FC93D95}" type="presOf" srcId="{962C509B-3185-4BD0-9701-64F577F583D6}" destId="{6B1FEB21-F34C-4571-91A1-59844C99E7C8}" srcOrd="0" destOrd="0" presId="urn:microsoft.com/office/officeart/2008/layout/HexagonCluster"/>
    <dgm:cxn modelId="{F6790ED2-5704-40C2-BE41-2D7E43892D84}" type="presOf" srcId="{F2B1CA83-2FA5-48D9-A17D-EEB4925C39F2}" destId="{39719A58-61DB-4A3D-8CED-C097607C549B}" srcOrd="0" destOrd="0" presId="urn:microsoft.com/office/officeart/2008/layout/HexagonCluster"/>
    <dgm:cxn modelId="{18466DE8-1630-4E70-99E8-1C8603F49D46}" type="presOf" srcId="{4CBB487C-E66A-4FD7-AB9C-5F5C1BE17D0A}" destId="{0C4AF029-6F1F-41DD-AB85-9DF368D58FAB}" srcOrd="0" destOrd="0" presId="urn:microsoft.com/office/officeart/2008/layout/HexagonCluster"/>
    <dgm:cxn modelId="{738356F7-41B1-4415-8FE3-5BBEDDEB4A54}" type="presOf" srcId="{5A3F0355-F783-4A66-B5E2-381572BD1995}" destId="{08242319-E802-49DE-AF4A-7FF8F8CA2F82}" srcOrd="0" destOrd="0" presId="urn:microsoft.com/office/officeart/2008/layout/HexagonCluster"/>
    <dgm:cxn modelId="{448B04FF-60AA-4D05-9EAE-EF4F807BEB2E}" type="presOf" srcId="{52EB7C57-F44F-4819-9243-871F84F86788}" destId="{DC89736F-31F2-4C0F-AE32-A7FAFC673D89}" srcOrd="0" destOrd="0" presId="urn:microsoft.com/office/officeart/2008/layout/HexagonCluster"/>
    <dgm:cxn modelId="{AF77774B-214E-47EE-835D-A82A232DA896}" type="presParOf" srcId="{FCAC52E4-A481-460D-8D0E-21C6C49BB5F7}" destId="{6927D24D-F8F3-4C5B-B4FE-19E7D994396F}" srcOrd="0" destOrd="0" presId="urn:microsoft.com/office/officeart/2008/layout/HexagonCluster"/>
    <dgm:cxn modelId="{0CD730F1-7D4A-4B90-914F-63C45BBAF8F0}" type="presParOf" srcId="{6927D24D-F8F3-4C5B-B4FE-19E7D994396F}" destId="{F2334D9F-7633-458F-A74C-FD303F210B5D}" srcOrd="0" destOrd="0" presId="urn:microsoft.com/office/officeart/2008/layout/HexagonCluster"/>
    <dgm:cxn modelId="{EE77FDDA-112C-4F9A-98C7-053D8F399E76}" type="presParOf" srcId="{FCAC52E4-A481-460D-8D0E-21C6C49BB5F7}" destId="{8EAA9658-0F5D-4572-BA75-09F44F6CD8C1}" srcOrd="1" destOrd="0" presId="urn:microsoft.com/office/officeart/2008/layout/HexagonCluster"/>
    <dgm:cxn modelId="{7172DB3D-81DF-4063-9DE8-2E17D9840513}" type="presParOf" srcId="{8EAA9658-0F5D-4572-BA75-09F44F6CD8C1}" destId="{07F90B8D-4639-4A0D-B817-A0B3BBAD28FF}" srcOrd="0" destOrd="0" presId="urn:microsoft.com/office/officeart/2008/layout/HexagonCluster"/>
    <dgm:cxn modelId="{51605357-60D8-478E-9474-59D707FB64A2}" type="presParOf" srcId="{FCAC52E4-A481-460D-8D0E-21C6C49BB5F7}" destId="{9720F380-1842-4FBC-A9C0-438AEB5EDFA7}" srcOrd="2" destOrd="0" presId="urn:microsoft.com/office/officeart/2008/layout/HexagonCluster"/>
    <dgm:cxn modelId="{732B2CB4-A9D4-415C-816E-4B6E4AA1877E}" type="presParOf" srcId="{9720F380-1842-4FBC-A9C0-438AEB5EDFA7}" destId="{0F915939-CC00-4599-8EAD-F7C1D21D633E}" srcOrd="0" destOrd="0" presId="urn:microsoft.com/office/officeart/2008/layout/HexagonCluster"/>
    <dgm:cxn modelId="{DC5727F7-2A7E-40CC-8A28-4D09960722FD}" type="presParOf" srcId="{FCAC52E4-A481-460D-8D0E-21C6C49BB5F7}" destId="{507C2AC1-DAF3-4C0A-B3EB-6560B6618B4C}" srcOrd="3" destOrd="0" presId="urn:microsoft.com/office/officeart/2008/layout/HexagonCluster"/>
    <dgm:cxn modelId="{8CC16596-3D0E-40AE-B1ED-8B55FB33235F}" type="presParOf" srcId="{507C2AC1-DAF3-4C0A-B3EB-6560B6618B4C}" destId="{CB09BAD0-D863-44F5-B7A3-C5814109FAEE}" srcOrd="0" destOrd="0" presId="urn:microsoft.com/office/officeart/2008/layout/HexagonCluster"/>
    <dgm:cxn modelId="{C3E77C55-23BE-4E3D-9E59-8B16FCA9316C}" type="presParOf" srcId="{FCAC52E4-A481-460D-8D0E-21C6C49BB5F7}" destId="{634B226A-D2B8-4462-A24F-086BDF373510}" srcOrd="4" destOrd="0" presId="urn:microsoft.com/office/officeart/2008/layout/HexagonCluster"/>
    <dgm:cxn modelId="{E2D969E0-35A5-445D-A54F-F4FB7A7CB9CD}" type="presParOf" srcId="{634B226A-D2B8-4462-A24F-086BDF373510}" destId="{1DF16A1E-8DDF-4BE3-A313-3CF22176CE3C}" srcOrd="0" destOrd="0" presId="urn:microsoft.com/office/officeart/2008/layout/HexagonCluster"/>
    <dgm:cxn modelId="{4EDA3834-95CB-49BB-874C-730E04E00586}" type="presParOf" srcId="{FCAC52E4-A481-460D-8D0E-21C6C49BB5F7}" destId="{69304B92-279B-41C7-9B0A-BC6F15C7EE56}" srcOrd="5" destOrd="0" presId="urn:microsoft.com/office/officeart/2008/layout/HexagonCluster"/>
    <dgm:cxn modelId="{D297C416-0B5A-4793-9466-9497139F52BF}" type="presParOf" srcId="{69304B92-279B-41C7-9B0A-BC6F15C7EE56}" destId="{BEADC705-0177-46A4-80CB-1CA7E3A22679}" srcOrd="0" destOrd="0" presId="urn:microsoft.com/office/officeart/2008/layout/HexagonCluster"/>
    <dgm:cxn modelId="{0C566B34-3678-4926-9DEF-42C1B840C530}" type="presParOf" srcId="{FCAC52E4-A481-460D-8D0E-21C6C49BB5F7}" destId="{BC8A3ABE-76DC-46DE-B8FF-CAC40C3329BF}" srcOrd="6" destOrd="0" presId="urn:microsoft.com/office/officeart/2008/layout/HexagonCluster"/>
    <dgm:cxn modelId="{C18C606B-74E1-4E43-9E6A-9745546DEA80}" type="presParOf" srcId="{BC8A3ABE-76DC-46DE-B8FF-CAC40C3329BF}" destId="{08242319-E802-49DE-AF4A-7FF8F8CA2F82}" srcOrd="0" destOrd="0" presId="urn:microsoft.com/office/officeart/2008/layout/HexagonCluster"/>
    <dgm:cxn modelId="{7400CE11-4208-448B-8CFC-9FB71FF79342}" type="presParOf" srcId="{FCAC52E4-A481-460D-8D0E-21C6C49BB5F7}" destId="{7A35A7B9-6B4F-49CB-A48B-28AACAABB483}" srcOrd="7" destOrd="0" presId="urn:microsoft.com/office/officeart/2008/layout/HexagonCluster"/>
    <dgm:cxn modelId="{564E5BD6-3CE1-449C-A023-C294F48CAC04}" type="presParOf" srcId="{7A35A7B9-6B4F-49CB-A48B-28AACAABB483}" destId="{BE38D941-7D68-414A-8666-B2C540EFE3E8}" srcOrd="0" destOrd="0" presId="urn:microsoft.com/office/officeart/2008/layout/HexagonCluster"/>
    <dgm:cxn modelId="{C3C4FB47-32C8-4751-9E6C-385640F7683E}" type="presParOf" srcId="{FCAC52E4-A481-460D-8D0E-21C6C49BB5F7}" destId="{86DF7A09-CC67-441B-9F27-A68A169758A9}" srcOrd="8" destOrd="0" presId="urn:microsoft.com/office/officeart/2008/layout/HexagonCluster"/>
    <dgm:cxn modelId="{47E543A8-BC9A-441E-B16D-E5631D7F4D36}" type="presParOf" srcId="{86DF7A09-CC67-441B-9F27-A68A169758A9}" destId="{39719A58-61DB-4A3D-8CED-C097607C549B}" srcOrd="0" destOrd="0" presId="urn:microsoft.com/office/officeart/2008/layout/HexagonCluster"/>
    <dgm:cxn modelId="{6E1E5EE1-B390-4C7F-93E7-1B6DFA519567}" type="presParOf" srcId="{FCAC52E4-A481-460D-8D0E-21C6C49BB5F7}" destId="{67719A52-280F-48E7-A1F1-0EE995A96784}" srcOrd="9" destOrd="0" presId="urn:microsoft.com/office/officeart/2008/layout/HexagonCluster"/>
    <dgm:cxn modelId="{D6BA48E1-1EF2-480C-B71D-B510370A95A8}" type="presParOf" srcId="{67719A52-280F-48E7-A1F1-0EE995A96784}" destId="{B11A4172-C53C-4536-9CEE-44B7044BF5B1}" srcOrd="0" destOrd="0" presId="urn:microsoft.com/office/officeart/2008/layout/HexagonCluster"/>
    <dgm:cxn modelId="{089D75B0-AD48-4ECD-8FCA-A9CA5985144E}" type="presParOf" srcId="{FCAC52E4-A481-460D-8D0E-21C6C49BB5F7}" destId="{B147D94E-AB7B-4DC6-8E80-DABC5502E3BF}" srcOrd="10" destOrd="0" presId="urn:microsoft.com/office/officeart/2008/layout/HexagonCluster"/>
    <dgm:cxn modelId="{18A4A17C-A25B-443B-B87C-B54B09138957}" type="presParOf" srcId="{B147D94E-AB7B-4DC6-8E80-DABC5502E3BF}" destId="{5255774C-6C21-48BE-9F10-B5649937207B}" srcOrd="0" destOrd="0" presId="urn:microsoft.com/office/officeart/2008/layout/HexagonCluster"/>
    <dgm:cxn modelId="{01CC2AC8-47E7-4D87-928E-29E61D73C7AD}" type="presParOf" srcId="{FCAC52E4-A481-460D-8D0E-21C6C49BB5F7}" destId="{5B0762BF-02FD-4B85-AE57-0D7A627BC806}" srcOrd="11" destOrd="0" presId="urn:microsoft.com/office/officeart/2008/layout/HexagonCluster"/>
    <dgm:cxn modelId="{AAA69EE3-D83C-4D43-A315-0018E7C49E00}" type="presParOf" srcId="{5B0762BF-02FD-4B85-AE57-0D7A627BC806}" destId="{E05E68CF-E8A5-430D-9B8F-CA8A8528D5DE}" srcOrd="0" destOrd="0" presId="urn:microsoft.com/office/officeart/2008/layout/HexagonCluster"/>
    <dgm:cxn modelId="{61CE2E53-ECB1-45C4-B888-DCBFC0223448}" type="presParOf" srcId="{FCAC52E4-A481-460D-8D0E-21C6C49BB5F7}" destId="{B9D65138-DD88-4705-8458-FC663098BC99}" srcOrd="12" destOrd="0" presId="urn:microsoft.com/office/officeart/2008/layout/HexagonCluster"/>
    <dgm:cxn modelId="{01EDB892-442B-4C3B-8683-6606D5F50B54}" type="presParOf" srcId="{B9D65138-DD88-4705-8458-FC663098BC99}" destId="{0C4AF029-6F1F-41DD-AB85-9DF368D58FAB}" srcOrd="0" destOrd="0" presId="urn:microsoft.com/office/officeart/2008/layout/HexagonCluster"/>
    <dgm:cxn modelId="{9BE88D8C-4C23-48AE-8CCB-DF3F9A59D100}" type="presParOf" srcId="{FCAC52E4-A481-460D-8D0E-21C6C49BB5F7}" destId="{516A058B-5587-4781-AC4E-EEA7BF8E14F5}" srcOrd="13" destOrd="0" presId="urn:microsoft.com/office/officeart/2008/layout/HexagonCluster"/>
    <dgm:cxn modelId="{ED4B18D2-663C-4EC2-9E80-E0A2F4590A79}" type="presParOf" srcId="{516A058B-5587-4781-AC4E-EEA7BF8E14F5}" destId="{236BCC4F-E596-4818-8E27-221708EFCA14}" srcOrd="0" destOrd="0" presId="urn:microsoft.com/office/officeart/2008/layout/HexagonCluster"/>
    <dgm:cxn modelId="{1244AFFE-9CFE-4B93-BFFB-2F851E8A8988}" type="presParOf" srcId="{FCAC52E4-A481-460D-8D0E-21C6C49BB5F7}" destId="{91392885-38BC-4B0E-8CAD-0A0F33298CAA}" srcOrd="14" destOrd="0" presId="urn:microsoft.com/office/officeart/2008/layout/HexagonCluster"/>
    <dgm:cxn modelId="{C4BE0DED-F0CE-4571-9FF2-5D079E045779}" type="presParOf" srcId="{91392885-38BC-4B0E-8CAD-0A0F33298CAA}" destId="{EABA9698-5176-4AC6-9374-EF0F22DD2FA7}" srcOrd="0" destOrd="0" presId="urn:microsoft.com/office/officeart/2008/layout/HexagonCluster"/>
    <dgm:cxn modelId="{627546D6-27FF-4E7B-AA57-2F9540C9B772}" type="presParOf" srcId="{FCAC52E4-A481-460D-8D0E-21C6C49BB5F7}" destId="{EB3457FF-C3F1-44D9-B889-62FABAD8CD6F}" srcOrd="15" destOrd="0" presId="urn:microsoft.com/office/officeart/2008/layout/HexagonCluster"/>
    <dgm:cxn modelId="{29466B06-F7F2-4F03-89E8-CDDB4D0AE400}" type="presParOf" srcId="{EB3457FF-C3F1-44D9-B889-62FABAD8CD6F}" destId="{095B3279-7ADA-4E8B-BFB7-34FD2C227FA0}" srcOrd="0" destOrd="0" presId="urn:microsoft.com/office/officeart/2008/layout/HexagonCluster"/>
    <dgm:cxn modelId="{979EC442-889E-4524-8F40-36724FF63B49}" type="presParOf" srcId="{FCAC52E4-A481-460D-8D0E-21C6C49BB5F7}" destId="{30B82B8A-145B-4BF0-BFF6-4EE649477131}" srcOrd="16" destOrd="0" presId="urn:microsoft.com/office/officeart/2008/layout/HexagonCluster"/>
    <dgm:cxn modelId="{C3E578B7-B2AB-41A7-9F14-393CAC18C6C4}" type="presParOf" srcId="{30B82B8A-145B-4BF0-BFF6-4EE649477131}" destId="{7CB8BEEC-FB68-4F66-91E5-12EDA7046AA5}" srcOrd="0" destOrd="0" presId="urn:microsoft.com/office/officeart/2008/layout/HexagonCluster"/>
    <dgm:cxn modelId="{15BB7D54-ACB8-4E46-825E-BCB44478AAD4}" type="presParOf" srcId="{FCAC52E4-A481-460D-8D0E-21C6C49BB5F7}" destId="{48765106-CDD9-4955-8DF2-F2AE9C888511}" srcOrd="17" destOrd="0" presId="urn:microsoft.com/office/officeart/2008/layout/HexagonCluster"/>
    <dgm:cxn modelId="{6F193D18-40EB-4F55-A2E7-67A028D42F4C}" type="presParOf" srcId="{48765106-CDD9-4955-8DF2-F2AE9C888511}" destId="{EA08C911-62A2-4D89-ADF5-F8BB87D9DC81}" srcOrd="0" destOrd="0" presId="urn:microsoft.com/office/officeart/2008/layout/HexagonCluster"/>
    <dgm:cxn modelId="{6A020163-6A47-4580-8253-F1C6CF62E33C}" type="presParOf" srcId="{FCAC52E4-A481-460D-8D0E-21C6C49BB5F7}" destId="{54471612-4089-4004-AF96-DE48EFF286F7}" srcOrd="18" destOrd="0" presId="urn:microsoft.com/office/officeart/2008/layout/HexagonCluster"/>
    <dgm:cxn modelId="{30C83740-5D5A-44F8-A896-39F3FAA2A206}" type="presParOf" srcId="{54471612-4089-4004-AF96-DE48EFF286F7}" destId="{751B2C90-D777-43BE-AB65-2858EA7D3A44}" srcOrd="0" destOrd="0" presId="urn:microsoft.com/office/officeart/2008/layout/HexagonCluster"/>
    <dgm:cxn modelId="{5F52E271-9392-44C8-9035-686E5FBA0819}" type="presParOf" srcId="{FCAC52E4-A481-460D-8D0E-21C6C49BB5F7}" destId="{843C3D49-03BB-412E-BB21-59E52F9F8728}" srcOrd="19" destOrd="0" presId="urn:microsoft.com/office/officeart/2008/layout/HexagonCluster"/>
    <dgm:cxn modelId="{40143301-9074-478F-B624-C7D232356122}" type="presParOf" srcId="{843C3D49-03BB-412E-BB21-59E52F9F8728}" destId="{DA3905BF-F448-4A1F-B4D1-479AE57F9CCE}" srcOrd="0" destOrd="0" presId="urn:microsoft.com/office/officeart/2008/layout/HexagonCluster"/>
    <dgm:cxn modelId="{F522D166-98EC-4FF1-BA97-52281F38155F}" type="presParOf" srcId="{FCAC52E4-A481-460D-8D0E-21C6C49BB5F7}" destId="{52C55FDF-8AD0-4B17-9F48-2719E5EA60A1}" srcOrd="20" destOrd="0" presId="urn:microsoft.com/office/officeart/2008/layout/HexagonCluster"/>
    <dgm:cxn modelId="{C00E1A15-0FF9-482E-AFFA-F07E4F6EAF29}" type="presParOf" srcId="{52C55FDF-8AD0-4B17-9F48-2719E5EA60A1}" destId="{5A30AE0F-2A5E-4E70-8A09-97BE001154A3}" srcOrd="0" destOrd="0" presId="urn:microsoft.com/office/officeart/2008/layout/HexagonCluster"/>
    <dgm:cxn modelId="{B9729896-6812-4160-8BCE-A0667AB9634F}" type="presParOf" srcId="{FCAC52E4-A481-460D-8D0E-21C6C49BB5F7}" destId="{0E21780A-6FE9-4B84-8D84-FDF231095113}" srcOrd="21" destOrd="0" presId="urn:microsoft.com/office/officeart/2008/layout/HexagonCluster"/>
    <dgm:cxn modelId="{7A9D7ED6-E17C-4D52-8CCF-118C8D6944BD}" type="presParOf" srcId="{0E21780A-6FE9-4B84-8D84-FDF231095113}" destId="{90AFEA3E-F1A4-4FB4-A085-C212CF9C9E48}" srcOrd="0" destOrd="0" presId="urn:microsoft.com/office/officeart/2008/layout/HexagonCluster"/>
    <dgm:cxn modelId="{70D7B122-5D64-44D7-91CE-5834F96FE3F6}" type="presParOf" srcId="{FCAC52E4-A481-460D-8D0E-21C6C49BB5F7}" destId="{5105D288-4F7F-48C0-8EAC-D30DB1AA0AC4}" srcOrd="22" destOrd="0" presId="urn:microsoft.com/office/officeart/2008/layout/HexagonCluster"/>
    <dgm:cxn modelId="{1029B53E-4994-478D-996F-510AC183F93A}" type="presParOf" srcId="{5105D288-4F7F-48C0-8EAC-D30DB1AA0AC4}" destId="{6DD49A85-FFE1-4DF7-A097-A5666235ECC9}" srcOrd="0" destOrd="0" presId="urn:microsoft.com/office/officeart/2008/layout/HexagonCluster"/>
    <dgm:cxn modelId="{281A4A78-A853-467F-8FCC-C5BA51800627}" type="presParOf" srcId="{FCAC52E4-A481-460D-8D0E-21C6C49BB5F7}" destId="{E60A5CD8-1FBD-4A35-806D-7731BF352163}" srcOrd="23" destOrd="0" presId="urn:microsoft.com/office/officeart/2008/layout/HexagonCluster"/>
    <dgm:cxn modelId="{CD49543D-0C2B-4D4D-9A1E-6EDDA707D2BD}" type="presParOf" srcId="{E60A5CD8-1FBD-4A35-806D-7731BF352163}" destId="{21998736-0453-4C7D-9B5D-CFFA4B587781}" srcOrd="0" destOrd="0" presId="urn:microsoft.com/office/officeart/2008/layout/HexagonCluster"/>
    <dgm:cxn modelId="{91BA8C8F-4717-4596-A3CD-E38D7C419B51}" type="presParOf" srcId="{FCAC52E4-A481-460D-8D0E-21C6C49BB5F7}" destId="{96834654-8D47-44AD-9A89-4B1BD8ECCD20}" srcOrd="24" destOrd="0" presId="urn:microsoft.com/office/officeart/2008/layout/HexagonCluster"/>
    <dgm:cxn modelId="{C1CBEA85-2877-4D0F-BE9F-2E25E41BF699}" type="presParOf" srcId="{96834654-8D47-44AD-9A89-4B1BD8ECCD20}" destId="{6B1FEB21-F34C-4571-91A1-59844C99E7C8}" srcOrd="0" destOrd="0" presId="urn:microsoft.com/office/officeart/2008/layout/HexagonCluster"/>
    <dgm:cxn modelId="{0B4A6C12-2B54-4597-9D08-D39C712ED168}" type="presParOf" srcId="{FCAC52E4-A481-460D-8D0E-21C6C49BB5F7}" destId="{FE7D59F3-AE4F-4EB2-9AE0-968A538D6F38}" srcOrd="25" destOrd="0" presId="urn:microsoft.com/office/officeart/2008/layout/HexagonCluster"/>
    <dgm:cxn modelId="{E9C82E5E-28C4-4D5C-BCF0-BA92A0C0F993}" type="presParOf" srcId="{FE7D59F3-AE4F-4EB2-9AE0-968A538D6F38}" destId="{9B2E4046-DA68-4D82-B3A0-427370DB5B10}" srcOrd="0" destOrd="0" presId="urn:microsoft.com/office/officeart/2008/layout/HexagonCluster"/>
    <dgm:cxn modelId="{8F10C2AB-32AA-471C-8E2D-9E54D3CF470A}" type="presParOf" srcId="{FCAC52E4-A481-460D-8D0E-21C6C49BB5F7}" destId="{5309E5A9-9C95-4248-8DC6-97AC0A817DD1}" srcOrd="26" destOrd="0" presId="urn:microsoft.com/office/officeart/2008/layout/HexagonCluster"/>
    <dgm:cxn modelId="{E5A73AED-03A9-4409-BD02-FC7E41752C51}" type="presParOf" srcId="{5309E5A9-9C95-4248-8DC6-97AC0A817DD1}" destId="{DC89736F-31F2-4C0F-AE32-A7FAFC673D89}" srcOrd="0" destOrd="0" presId="urn:microsoft.com/office/officeart/2008/layout/HexagonCluster"/>
    <dgm:cxn modelId="{9B72F155-8E10-45A8-8F6A-74B649362513}" type="presParOf" srcId="{FCAC52E4-A481-460D-8D0E-21C6C49BB5F7}" destId="{5E747F80-B472-4614-BE2C-637BEBEF37B5}" srcOrd="27" destOrd="0" presId="urn:microsoft.com/office/officeart/2008/layout/HexagonCluster"/>
    <dgm:cxn modelId="{7B1E20D4-82BC-4EC2-8CF1-2C618F6BC22E}" type="presParOf" srcId="{5E747F80-B472-4614-BE2C-637BEBEF37B5}" destId="{10E6726B-ECAB-405E-82B7-AE428F8EB3DE}" srcOrd="0" destOrd="0" presId="urn:microsoft.com/office/officeart/2008/layout/HexagonCluster"/>
    <dgm:cxn modelId="{A36AD85D-D19E-4CA5-8F1D-9B7D0A81DB71}" type="presParOf" srcId="{FCAC52E4-A481-460D-8D0E-21C6C49BB5F7}" destId="{0D57FD9A-2314-4FF8-8FC3-E4E0EB844BCE}" srcOrd="28" destOrd="0" presId="urn:microsoft.com/office/officeart/2008/layout/HexagonCluster"/>
    <dgm:cxn modelId="{F3E17722-5B8B-48A4-A4E4-E73A49354408}" type="presParOf" srcId="{0D57FD9A-2314-4FF8-8FC3-E4E0EB844BCE}" destId="{D26E1925-CEFB-4E3D-AA7C-9F971000B3A7}" srcOrd="0" destOrd="0" presId="urn:microsoft.com/office/officeart/2008/layout/HexagonCluster"/>
    <dgm:cxn modelId="{3099353D-197C-4EBB-BCC2-7ED34D79DFF3}" type="presParOf" srcId="{FCAC52E4-A481-460D-8D0E-21C6C49BB5F7}" destId="{241BD45B-9F35-4A89-BB40-557F050777E8}" srcOrd="29" destOrd="0" presId="urn:microsoft.com/office/officeart/2008/layout/HexagonCluster"/>
    <dgm:cxn modelId="{E31F42FA-BE5C-4A97-923F-F38DC807D192}" type="presParOf" srcId="{241BD45B-9F35-4A89-BB40-557F050777E8}" destId="{EF9509BE-6890-4C83-AEBB-84E8D806D2D4}" srcOrd="0" destOrd="0" presId="urn:microsoft.com/office/officeart/2008/layout/HexagonCluster"/>
    <dgm:cxn modelId="{0792270B-996A-4117-B181-CD6DEA00A174}" type="presParOf" srcId="{FCAC52E4-A481-460D-8D0E-21C6C49BB5F7}" destId="{ACC3F6A7-B532-4882-AE6A-A291156A9FEC}" srcOrd="30" destOrd="0" presId="urn:microsoft.com/office/officeart/2008/layout/HexagonCluster"/>
    <dgm:cxn modelId="{BC82C130-CE74-4D53-9C8A-892CADF01DB7}" type="presParOf" srcId="{ACC3F6A7-B532-4882-AE6A-A291156A9FEC}" destId="{5777B882-1EDD-406E-A0B9-AD07317A06F6}" srcOrd="0" destOrd="0" presId="urn:microsoft.com/office/officeart/2008/layout/HexagonCluster"/>
    <dgm:cxn modelId="{45342CA3-449A-4BDF-9E6D-2D10131AF71B}" type="presParOf" srcId="{FCAC52E4-A481-460D-8D0E-21C6C49BB5F7}" destId="{C104AEFC-56C5-430C-A325-6D7075E610B9}" srcOrd="31" destOrd="0" presId="urn:microsoft.com/office/officeart/2008/layout/HexagonCluster"/>
    <dgm:cxn modelId="{2C92CD86-8EB9-478B-9703-FED01789F7AF}" type="presParOf" srcId="{C104AEFC-56C5-430C-A325-6D7075E610B9}" destId="{F3F96152-BEDF-40C3-8B19-9446C9BD6CDB}" srcOrd="0" destOrd="0" presId="urn:microsoft.com/office/officeart/2008/layout/HexagonCluster"/>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49BED5E5-D0D4-4C74-AA0D-5259529E063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713822BD-7054-4C2E-BC92-33D75211B6B0}">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Adult placements</a:t>
          </a:r>
        </a:p>
      </dgm:t>
    </dgm:pt>
    <dgm:pt modelId="{10704C3F-28E8-4C22-8768-7D1B3457DFE6}" type="parTrans" cxnId="{A4C4E048-A885-4922-A17D-74CD35A0D657}">
      <dgm:prSet/>
      <dgm:spPr/>
      <dgm:t>
        <a:bodyPr/>
        <a:lstStyle/>
        <a:p>
          <a:endParaRPr lang="en-GB" sz="1200">
            <a:latin typeface="Arial" panose="020B0604020202020204" pitchFamily="34" charset="0"/>
            <a:cs typeface="Arial" panose="020B0604020202020204" pitchFamily="34" charset="0"/>
          </a:endParaRPr>
        </a:p>
      </dgm:t>
    </dgm:pt>
    <dgm:pt modelId="{177F7B8D-E3B8-4F02-AB22-4CD528C9BCD6}" type="sibTrans" cxnId="{A4C4E048-A885-4922-A17D-74CD35A0D657}">
      <dgm:prSet/>
      <dgm:spPr>
        <a:blipFill dpi="0" rotWithShape="1">
          <a:blip xmlns:r="http://schemas.openxmlformats.org/officeDocument/2006/relationships" r:embed="rId1"/>
          <a:srcRect/>
          <a:stretch>
            <a:fillRect l="-12080" r="-12080"/>
          </a:stretch>
        </a:blipFill>
      </dgm:spPr>
      <dgm:t>
        <a:bodyPr/>
        <a:lstStyle/>
        <a:p>
          <a:endParaRPr lang="en-GB" sz="1200">
            <a:latin typeface="Arial" panose="020B0604020202020204" pitchFamily="34" charset="0"/>
            <a:cs typeface="Arial" panose="020B0604020202020204" pitchFamily="34" charset="0"/>
          </a:endParaRPr>
        </a:p>
      </dgm:t>
    </dgm:pt>
    <dgm:pt modelId="{F2B1CA83-2FA5-48D9-A17D-EEB4925C39F2}">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Adoption and fostering</a:t>
          </a:r>
        </a:p>
      </dgm:t>
    </dgm:pt>
    <dgm:pt modelId="{44A0E2CD-709C-48EE-BC7E-845E49329D3E}" type="parTrans" cxnId="{6F1650DE-8F95-4DC9-91CF-951141929374}">
      <dgm:prSet/>
      <dgm:spPr/>
      <dgm:t>
        <a:bodyPr/>
        <a:lstStyle/>
        <a:p>
          <a:endParaRPr lang="en-GB" sz="1200">
            <a:latin typeface="Arial" panose="020B0604020202020204" pitchFamily="34" charset="0"/>
            <a:cs typeface="Arial" panose="020B0604020202020204" pitchFamily="34" charset="0"/>
          </a:endParaRPr>
        </a:p>
      </dgm:t>
    </dgm:pt>
    <dgm:pt modelId="{D2FB6BD7-6314-433F-AF14-4D73719721BB}" type="sibTrans" cxnId="{6F1650DE-8F95-4DC9-91CF-951141929374}">
      <dgm:prSet/>
      <dgm:spPr>
        <a:blipFill dpi="0" rotWithShape="1">
          <a:blip xmlns:r="http://schemas.openxmlformats.org/officeDocument/2006/relationships" r:embed="rId2"/>
          <a:srcRect/>
          <a:stretch>
            <a:fillRect l="-7012" r="-7012"/>
          </a:stretch>
        </a:blipFill>
      </dgm:spPr>
      <dgm:t>
        <a:bodyPr/>
        <a:lstStyle/>
        <a:p>
          <a:endParaRPr lang="en-GB" sz="1200">
            <a:latin typeface="Arial" panose="020B0604020202020204" pitchFamily="34" charset="0"/>
            <a:cs typeface="Arial" panose="020B0604020202020204" pitchFamily="34" charset="0"/>
          </a:endParaRPr>
        </a:p>
      </dgm:t>
    </dgm:pt>
    <dgm:pt modelId="{962C509B-3185-4BD0-9701-64F577F583D6}">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Care homes – adults and children</a:t>
          </a:r>
        </a:p>
      </dgm:t>
    </dgm:pt>
    <dgm:pt modelId="{4CB39BBD-C217-457B-A212-8778987986BA}" type="parTrans" cxnId="{1B2429AB-2F1E-4D97-B1D6-8BEE9E32B0DE}">
      <dgm:prSet/>
      <dgm:spPr/>
      <dgm:t>
        <a:bodyPr/>
        <a:lstStyle/>
        <a:p>
          <a:endParaRPr lang="en-GB" sz="1200">
            <a:latin typeface="Arial" panose="020B0604020202020204" pitchFamily="34" charset="0"/>
            <a:cs typeface="Arial" panose="020B0604020202020204" pitchFamily="34" charset="0"/>
          </a:endParaRPr>
        </a:p>
      </dgm:t>
    </dgm:pt>
    <dgm:pt modelId="{52EB7C57-F44F-4819-9243-871F84F86788}" type="sibTrans" cxnId="{1B2429AB-2F1E-4D97-B1D6-8BEE9E32B0DE}">
      <dgm:prSet/>
      <dgm:spPr>
        <a:blipFill dpi="0" rotWithShape="1">
          <a:blip xmlns:r="http://schemas.openxmlformats.org/officeDocument/2006/relationships" r:embed="rId3"/>
          <a:srcRect/>
          <a:stretch>
            <a:fillRect l="-32351" r="-32351"/>
          </a:stretch>
        </a:blipFill>
      </dgm:spPr>
      <dgm:t>
        <a:bodyPr/>
        <a:lstStyle/>
        <a:p>
          <a:endParaRPr lang="en-GB" sz="1200">
            <a:latin typeface="Arial" panose="020B0604020202020204" pitchFamily="34" charset="0"/>
            <a:cs typeface="Arial" panose="020B0604020202020204" pitchFamily="34" charset="0"/>
          </a:endParaRPr>
        </a:p>
      </dgm:t>
    </dgm:pt>
    <dgm:pt modelId="{C53096FE-1E01-45DF-BA7E-554E8CE5E024}">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Secure accommod-ation</a:t>
          </a:r>
        </a:p>
      </dgm:t>
    </dgm:pt>
    <dgm:pt modelId="{309FFC39-BAB7-4A22-BBBC-78D49CEE7E38}" type="parTrans" cxnId="{CB89CB2B-16EA-45EF-A761-5EB73FE4B567}">
      <dgm:prSet/>
      <dgm:spPr/>
      <dgm:t>
        <a:bodyPr/>
        <a:lstStyle/>
        <a:p>
          <a:endParaRPr lang="en-GB" sz="1200">
            <a:latin typeface="Arial" panose="020B0604020202020204" pitchFamily="34" charset="0"/>
            <a:cs typeface="Arial" panose="020B0604020202020204" pitchFamily="34" charset="0"/>
          </a:endParaRPr>
        </a:p>
      </dgm:t>
    </dgm:pt>
    <dgm:pt modelId="{E5273ABF-580B-4639-8A85-89286CF9FD1A}" type="sibTrans" cxnId="{CB89CB2B-16EA-45EF-A761-5EB73FE4B567}">
      <dgm:prSet/>
      <dgm:spPr>
        <a:blipFill dpi="0" rotWithShape="1">
          <a:blip xmlns:r="http://schemas.openxmlformats.org/officeDocument/2006/relationships" r:embed="rId4"/>
          <a:srcRect/>
          <a:stretch>
            <a:fillRect l="4390" r="4390"/>
          </a:stretch>
        </a:blipFill>
      </dgm:spPr>
      <dgm:t>
        <a:bodyPr/>
        <a:lstStyle/>
        <a:p>
          <a:endParaRPr lang="en-GB" sz="1200">
            <a:latin typeface="Arial" panose="020B0604020202020204" pitchFamily="34" charset="0"/>
            <a:cs typeface="Arial" panose="020B0604020202020204" pitchFamily="34" charset="0"/>
          </a:endParaRPr>
        </a:p>
      </dgm:t>
    </dgm:pt>
    <dgm:pt modelId="{44769B54-BF41-4D69-A484-4E4A67922792}">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Domiciliary support</a:t>
          </a:r>
        </a:p>
      </dgm:t>
    </dgm:pt>
    <dgm:pt modelId="{5019E132-423C-4E8B-8810-C4E17BD00540}" type="parTrans" cxnId="{0515E877-7016-4DDA-BEA0-21F37FF413D3}">
      <dgm:prSet/>
      <dgm:spPr/>
      <dgm:t>
        <a:bodyPr/>
        <a:lstStyle/>
        <a:p>
          <a:endParaRPr lang="en-GB" sz="1200">
            <a:latin typeface="Arial" panose="020B0604020202020204" pitchFamily="34" charset="0"/>
            <a:cs typeface="Arial" panose="020B0604020202020204" pitchFamily="34" charset="0"/>
          </a:endParaRPr>
        </a:p>
      </dgm:t>
    </dgm:pt>
    <dgm:pt modelId="{3E77A39B-24FB-4406-B162-CB4435C7566B}" type="sibTrans" cxnId="{0515E877-7016-4DDA-BEA0-21F37FF413D3}">
      <dgm:prSet/>
      <dgm:spPr>
        <a:blipFill dpi="0" rotWithShape="1">
          <a:blip xmlns:r="http://schemas.openxmlformats.org/officeDocument/2006/relationships" r:embed="rId5"/>
          <a:srcRect/>
          <a:stretch>
            <a:fillRect l="-10995" t="3202" r="10995" b="-3202"/>
          </a:stretch>
        </a:blipFill>
      </dgm:spPr>
      <dgm:t>
        <a:bodyPr/>
        <a:lstStyle/>
        <a:p>
          <a:endParaRPr lang="en-GB" sz="1200">
            <a:latin typeface="Arial" panose="020B0604020202020204" pitchFamily="34" charset="0"/>
            <a:cs typeface="Arial" panose="020B0604020202020204" pitchFamily="34" charset="0"/>
          </a:endParaRPr>
        </a:p>
      </dgm:t>
    </dgm:pt>
    <dgm:pt modelId="{6BA7A76C-6C81-413F-A151-43CD0C27C048}">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Residential family centres</a:t>
          </a:r>
        </a:p>
      </dgm:t>
    </dgm:pt>
    <dgm:pt modelId="{76E9B3D2-635D-4B90-9B17-DB64D1A7EE88}" type="parTrans" cxnId="{9D1F8119-B82D-4763-9BDD-C403B322F1DF}">
      <dgm:prSet/>
      <dgm:spPr/>
      <dgm:t>
        <a:bodyPr/>
        <a:lstStyle/>
        <a:p>
          <a:endParaRPr lang="en-GB" sz="1200">
            <a:latin typeface="Arial" panose="020B0604020202020204" pitchFamily="34" charset="0"/>
            <a:cs typeface="Arial" panose="020B0604020202020204" pitchFamily="34" charset="0"/>
          </a:endParaRPr>
        </a:p>
      </dgm:t>
    </dgm:pt>
    <dgm:pt modelId="{5A3F0355-F783-4A66-B5E2-381572BD1995}" type="sibTrans" cxnId="{9D1F8119-B82D-4763-9BDD-C403B322F1DF}">
      <dgm:prSet/>
      <dgm:spPr>
        <a:blipFill dpi="0" rotWithShape="1">
          <a:blip xmlns:r="http://schemas.openxmlformats.org/officeDocument/2006/relationships" r:embed="rId6"/>
          <a:srcRect/>
          <a:stretch>
            <a:fillRect l="6022" r="-10470"/>
          </a:stretch>
        </a:blipFill>
      </dgm:spPr>
      <dgm:t>
        <a:bodyPr/>
        <a:lstStyle/>
        <a:p>
          <a:endParaRPr lang="en-GB" sz="1200">
            <a:latin typeface="Arial" panose="020B0604020202020204" pitchFamily="34" charset="0"/>
            <a:cs typeface="Arial" panose="020B0604020202020204" pitchFamily="34" charset="0"/>
          </a:endParaRPr>
        </a:p>
      </dgm:t>
    </dgm:pt>
    <dgm:pt modelId="{4CBB487C-E66A-4FD7-AB9C-5F5C1BE17D0A}">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Advocacy services</a:t>
          </a:r>
        </a:p>
      </dgm:t>
    </dgm:pt>
    <dgm:pt modelId="{BF9CECA2-4D1B-4C2F-8022-37D2D6C9486B}" type="parTrans" cxnId="{4371A229-7052-40F6-ACE8-C1699AA2E271}">
      <dgm:prSet/>
      <dgm:spPr/>
      <dgm:t>
        <a:bodyPr/>
        <a:lstStyle/>
        <a:p>
          <a:endParaRPr lang="en-GB" sz="1200">
            <a:latin typeface="Arial" panose="020B0604020202020204" pitchFamily="34" charset="0"/>
            <a:cs typeface="Arial" panose="020B0604020202020204" pitchFamily="34" charset="0"/>
          </a:endParaRPr>
        </a:p>
      </dgm:t>
    </dgm:pt>
    <dgm:pt modelId="{F248A4AE-9D65-4992-AFD2-5E2C98E509D3}" type="sibTrans" cxnId="{4371A229-7052-40F6-ACE8-C1699AA2E271}">
      <dgm:prSet/>
      <dgm:spPr>
        <a:blipFill rotWithShape="1">
          <a:blip xmlns:r="http://schemas.openxmlformats.org/officeDocument/2006/relationships" r:embed="rId7"/>
          <a:stretch>
            <a:fillRect/>
          </a:stretch>
        </a:blipFill>
      </dgm:spPr>
      <dgm:t>
        <a:bodyPr/>
        <a:lstStyle/>
        <a:p>
          <a:endParaRPr lang="en-GB" sz="1200">
            <a:latin typeface="Arial" panose="020B0604020202020204" pitchFamily="34" charset="0"/>
            <a:cs typeface="Arial" panose="020B0604020202020204" pitchFamily="34" charset="0"/>
          </a:endParaRPr>
        </a:p>
      </dgm:t>
    </dgm:pt>
    <dgm:pt modelId="{1A48282F-0362-473D-AD5E-B7DA96CA97D8}">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Local authority social services</a:t>
          </a:r>
        </a:p>
      </dgm:t>
    </dgm:pt>
    <dgm:pt modelId="{93802DEB-7957-4482-BD29-62C519CB4A3B}" type="parTrans" cxnId="{DFC5AA42-57C1-4973-8E25-E173FAD6FA91}">
      <dgm:prSet/>
      <dgm:spPr/>
      <dgm:t>
        <a:bodyPr/>
        <a:lstStyle/>
        <a:p>
          <a:endParaRPr lang="en-GB" sz="1200">
            <a:latin typeface="Arial" panose="020B0604020202020204" pitchFamily="34" charset="0"/>
            <a:cs typeface="Arial" panose="020B0604020202020204" pitchFamily="34" charset="0"/>
          </a:endParaRPr>
        </a:p>
      </dgm:t>
    </dgm:pt>
    <dgm:pt modelId="{B4451DE9-7B1E-40A2-A009-6D63E8B28647}" type="sibTrans" cxnId="{DFC5AA42-57C1-4973-8E25-E173FAD6FA91}">
      <dgm:prSet/>
      <dgm:spPr>
        <a:blipFill dpi="0" rotWithShape="1">
          <a:blip xmlns:r="http://schemas.openxmlformats.org/officeDocument/2006/relationships" r:embed="rId8"/>
          <a:srcRect/>
          <a:stretch>
            <a:fillRect l="-2224" r="-2224"/>
          </a:stretch>
        </a:blipFill>
      </dgm:spPr>
      <dgm:t>
        <a:bodyPr/>
        <a:lstStyle/>
        <a:p>
          <a:endParaRPr lang="en-GB" sz="1200">
            <a:latin typeface="Arial" panose="020B0604020202020204" pitchFamily="34" charset="0"/>
            <a:cs typeface="Arial" panose="020B0604020202020204" pitchFamily="34" charset="0"/>
          </a:endParaRPr>
        </a:p>
      </dgm:t>
    </dgm:pt>
    <dgm:pt modelId="{FCAC52E4-A481-460D-8D0E-21C6C49BB5F7}" type="pres">
      <dgm:prSet presAssocID="{49BED5E5-D0D4-4C74-AA0D-5259529E0633}" presName="Name0" presStyleCnt="0">
        <dgm:presLayoutVars>
          <dgm:chMax val="21"/>
          <dgm:chPref val="21"/>
        </dgm:presLayoutVars>
      </dgm:prSet>
      <dgm:spPr/>
    </dgm:pt>
    <dgm:pt modelId="{6927D24D-F8F3-4C5B-B4FE-19E7D994396F}" type="pres">
      <dgm:prSet presAssocID="{713822BD-7054-4C2E-BC92-33D75211B6B0}" presName="text1" presStyleCnt="0"/>
      <dgm:spPr/>
    </dgm:pt>
    <dgm:pt modelId="{F2334D9F-7633-458F-A74C-FD303F210B5D}" type="pres">
      <dgm:prSet presAssocID="{713822BD-7054-4C2E-BC92-33D75211B6B0}" presName="textRepeatNode" presStyleLbl="alignNode1" presStyleIdx="0" presStyleCnt="8" custLinFactX="200000" custLinFactNeighborX="227265" custLinFactNeighborY="63106">
        <dgm:presLayoutVars>
          <dgm:chMax val="0"/>
          <dgm:chPref val="0"/>
          <dgm:bulletEnabled val="1"/>
        </dgm:presLayoutVars>
      </dgm:prSet>
      <dgm:spPr/>
    </dgm:pt>
    <dgm:pt modelId="{8EAA9658-0F5D-4572-BA75-09F44F6CD8C1}" type="pres">
      <dgm:prSet presAssocID="{713822BD-7054-4C2E-BC92-33D75211B6B0}" presName="textaccent1" presStyleCnt="0"/>
      <dgm:spPr/>
    </dgm:pt>
    <dgm:pt modelId="{07F90B8D-4639-4A0D-B817-A0B3BBAD28FF}" type="pres">
      <dgm:prSet presAssocID="{713822BD-7054-4C2E-BC92-33D75211B6B0}" presName="accentRepeatNode" presStyleLbl="solidAlignAcc1" presStyleIdx="0" presStyleCnt="16"/>
      <dgm:spPr/>
    </dgm:pt>
    <dgm:pt modelId="{9720F380-1842-4FBC-A9C0-438AEB5EDFA7}" type="pres">
      <dgm:prSet presAssocID="{177F7B8D-E3B8-4F02-AB22-4CD528C9BCD6}" presName="image1" presStyleCnt="0"/>
      <dgm:spPr/>
    </dgm:pt>
    <dgm:pt modelId="{0F915939-CC00-4599-8EAD-F7C1D21D633E}" type="pres">
      <dgm:prSet presAssocID="{177F7B8D-E3B8-4F02-AB22-4CD528C9BCD6}" presName="imageRepeatNode" presStyleLbl="alignAcc1" presStyleIdx="0" presStyleCnt="8" custLinFactX="100000" custLinFactY="67642" custLinFactNeighborX="154804" custLinFactNeighborY="100000"/>
      <dgm:spPr/>
    </dgm:pt>
    <dgm:pt modelId="{507C2AC1-DAF3-4C0A-B3EB-6560B6618B4C}" type="pres">
      <dgm:prSet presAssocID="{177F7B8D-E3B8-4F02-AB22-4CD528C9BCD6}" presName="imageaccent1" presStyleCnt="0"/>
      <dgm:spPr/>
    </dgm:pt>
    <dgm:pt modelId="{CB09BAD0-D863-44F5-B7A3-C5814109FAEE}" type="pres">
      <dgm:prSet presAssocID="{177F7B8D-E3B8-4F02-AB22-4CD528C9BCD6}" presName="accentRepeatNode" presStyleLbl="solidAlignAcc1" presStyleIdx="1" presStyleCnt="16"/>
      <dgm:spPr/>
    </dgm:pt>
    <dgm:pt modelId="{634B226A-D2B8-4462-A24F-086BDF373510}" type="pres">
      <dgm:prSet presAssocID="{6BA7A76C-6C81-413F-A151-43CD0C27C048}" presName="text2" presStyleCnt="0"/>
      <dgm:spPr/>
    </dgm:pt>
    <dgm:pt modelId="{1DF16A1E-8DDF-4BE3-A313-3CF22176CE3C}" type="pres">
      <dgm:prSet presAssocID="{6BA7A76C-6C81-413F-A151-43CD0C27C048}" presName="textRepeatNode" presStyleLbl="alignNode1" presStyleIdx="1" presStyleCnt="8" custLinFactNeighborX="-86715" custLinFactNeighborY="55198">
        <dgm:presLayoutVars>
          <dgm:chMax val="0"/>
          <dgm:chPref val="0"/>
          <dgm:bulletEnabled val="1"/>
        </dgm:presLayoutVars>
      </dgm:prSet>
      <dgm:spPr/>
    </dgm:pt>
    <dgm:pt modelId="{69304B92-279B-41C7-9B0A-BC6F15C7EE56}" type="pres">
      <dgm:prSet presAssocID="{6BA7A76C-6C81-413F-A151-43CD0C27C048}" presName="textaccent2" presStyleCnt="0"/>
      <dgm:spPr/>
    </dgm:pt>
    <dgm:pt modelId="{BEADC705-0177-46A4-80CB-1CA7E3A22679}" type="pres">
      <dgm:prSet presAssocID="{6BA7A76C-6C81-413F-A151-43CD0C27C048}" presName="accentRepeatNode" presStyleLbl="solidAlignAcc1" presStyleIdx="2" presStyleCnt="16"/>
      <dgm:spPr/>
    </dgm:pt>
    <dgm:pt modelId="{BC8A3ABE-76DC-46DE-B8FF-CAC40C3329BF}" type="pres">
      <dgm:prSet presAssocID="{5A3F0355-F783-4A66-B5E2-381572BD1995}" presName="image2" presStyleCnt="0"/>
      <dgm:spPr/>
    </dgm:pt>
    <dgm:pt modelId="{08242319-E802-49DE-AF4A-7FF8F8CA2F82}" type="pres">
      <dgm:prSet presAssocID="{5A3F0355-F783-4A66-B5E2-381572BD1995}" presName="imageRepeatNode" presStyleLbl="alignAcc1" presStyleIdx="1" presStyleCnt="8" custLinFactX="67888" custLinFactY="16251" custLinFactNeighborX="100000" custLinFactNeighborY="100000"/>
      <dgm:spPr/>
    </dgm:pt>
    <dgm:pt modelId="{7A35A7B9-6B4F-49CB-A48B-28AACAABB483}" type="pres">
      <dgm:prSet presAssocID="{5A3F0355-F783-4A66-B5E2-381572BD1995}" presName="imageaccent2" presStyleCnt="0"/>
      <dgm:spPr/>
    </dgm:pt>
    <dgm:pt modelId="{BE38D941-7D68-414A-8666-B2C540EFE3E8}" type="pres">
      <dgm:prSet presAssocID="{5A3F0355-F783-4A66-B5E2-381572BD1995}" presName="accentRepeatNode" presStyleLbl="solidAlignAcc1" presStyleIdx="3" presStyleCnt="16"/>
      <dgm:spPr/>
    </dgm:pt>
    <dgm:pt modelId="{86DF7A09-CC67-441B-9F27-A68A169758A9}" type="pres">
      <dgm:prSet presAssocID="{F2B1CA83-2FA5-48D9-A17D-EEB4925C39F2}" presName="text3" presStyleCnt="0"/>
      <dgm:spPr/>
    </dgm:pt>
    <dgm:pt modelId="{39719A58-61DB-4A3D-8CED-C097607C549B}" type="pres">
      <dgm:prSet presAssocID="{F2B1CA83-2FA5-48D9-A17D-EEB4925C39F2}" presName="textRepeatNode" presStyleLbl="alignNode1" presStyleIdx="2" presStyleCnt="8" custLinFactNeighborX="-84912" custLinFactNeighborY="56297">
        <dgm:presLayoutVars>
          <dgm:chMax val="0"/>
          <dgm:chPref val="0"/>
          <dgm:bulletEnabled val="1"/>
        </dgm:presLayoutVars>
      </dgm:prSet>
      <dgm:spPr/>
    </dgm:pt>
    <dgm:pt modelId="{67719A52-280F-48E7-A1F1-0EE995A96784}" type="pres">
      <dgm:prSet presAssocID="{F2B1CA83-2FA5-48D9-A17D-EEB4925C39F2}" presName="textaccent3" presStyleCnt="0"/>
      <dgm:spPr/>
    </dgm:pt>
    <dgm:pt modelId="{B11A4172-C53C-4536-9CEE-44B7044BF5B1}" type="pres">
      <dgm:prSet presAssocID="{F2B1CA83-2FA5-48D9-A17D-EEB4925C39F2}" presName="accentRepeatNode" presStyleLbl="solidAlignAcc1" presStyleIdx="4" presStyleCnt="16" custLinFactX="100000" custLinFactY="-7502" custLinFactNeighborX="165455" custLinFactNeighborY="-100000"/>
      <dgm:spPr>
        <a:noFill/>
        <a:ln>
          <a:noFill/>
        </a:ln>
      </dgm:spPr>
    </dgm:pt>
    <dgm:pt modelId="{B147D94E-AB7B-4DC6-8E80-DABC5502E3BF}" type="pres">
      <dgm:prSet presAssocID="{D2FB6BD7-6314-433F-AF14-4D73719721BB}" presName="image3" presStyleCnt="0"/>
      <dgm:spPr/>
    </dgm:pt>
    <dgm:pt modelId="{5255774C-6C21-48BE-9F10-B5649937207B}" type="pres">
      <dgm:prSet presAssocID="{D2FB6BD7-6314-433F-AF14-4D73719721BB}" presName="imageRepeatNode" presStyleLbl="alignAcc1" presStyleIdx="2" presStyleCnt="8" custLinFactY="100000" custLinFactNeighborX="-88453" custLinFactNeighborY="174651"/>
      <dgm:spPr/>
    </dgm:pt>
    <dgm:pt modelId="{5B0762BF-02FD-4B85-AE57-0D7A627BC806}" type="pres">
      <dgm:prSet presAssocID="{D2FB6BD7-6314-433F-AF14-4D73719721BB}" presName="imageaccent3" presStyleCnt="0"/>
      <dgm:spPr/>
    </dgm:pt>
    <dgm:pt modelId="{E05E68CF-E8A5-430D-9B8F-CA8A8528D5DE}" type="pres">
      <dgm:prSet presAssocID="{D2FB6BD7-6314-433F-AF14-4D73719721BB}" presName="accentRepeatNode" presStyleLbl="solidAlignAcc1" presStyleIdx="5" presStyleCnt="16" custLinFactX="-300000" custLinFactY="204349" custLinFactNeighborX="-397809" custLinFactNeighborY="300000"/>
      <dgm:spPr/>
    </dgm:pt>
    <dgm:pt modelId="{B9D65138-DD88-4705-8458-FC663098BC99}" type="pres">
      <dgm:prSet presAssocID="{4CBB487C-E66A-4FD7-AB9C-5F5C1BE17D0A}" presName="text4" presStyleCnt="0"/>
      <dgm:spPr/>
    </dgm:pt>
    <dgm:pt modelId="{0C4AF029-6F1F-41DD-AB85-9DF368D58FAB}" type="pres">
      <dgm:prSet presAssocID="{4CBB487C-E66A-4FD7-AB9C-5F5C1BE17D0A}" presName="textRepeatNode" presStyleLbl="alignNode1" presStyleIdx="3" presStyleCnt="8" custLinFactNeighborX="-220" custLinFactNeighborY="5785">
        <dgm:presLayoutVars>
          <dgm:chMax val="0"/>
          <dgm:chPref val="0"/>
          <dgm:bulletEnabled val="1"/>
        </dgm:presLayoutVars>
      </dgm:prSet>
      <dgm:spPr/>
    </dgm:pt>
    <dgm:pt modelId="{516A058B-5587-4781-AC4E-EEA7BF8E14F5}" type="pres">
      <dgm:prSet presAssocID="{4CBB487C-E66A-4FD7-AB9C-5F5C1BE17D0A}" presName="textaccent4" presStyleCnt="0"/>
      <dgm:spPr/>
    </dgm:pt>
    <dgm:pt modelId="{236BCC4F-E596-4818-8E27-221708EFCA14}" type="pres">
      <dgm:prSet presAssocID="{4CBB487C-E66A-4FD7-AB9C-5F5C1BE17D0A}" presName="accentRepeatNode" presStyleLbl="solidAlignAcc1" presStyleIdx="6" presStyleCnt="16"/>
      <dgm:spPr>
        <a:noFill/>
        <a:ln>
          <a:noFill/>
        </a:ln>
      </dgm:spPr>
    </dgm:pt>
    <dgm:pt modelId="{91392885-38BC-4B0E-8CAD-0A0F33298CAA}" type="pres">
      <dgm:prSet presAssocID="{F248A4AE-9D65-4992-AFD2-5E2C98E509D3}" presName="image4" presStyleCnt="0"/>
      <dgm:spPr/>
    </dgm:pt>
    <dgm:pt modelId="{EABA9698-5176-4AC6-9374-EF0F22DD2FA7}" type="pres">
      <dgm:prSet presAssocID="{F248A4AE-9D65-4992-AFD2-5E2C98E509D3}" presName="imageRepeatNode" presStyleLbl="alignAcc1" presStyleIdx="3" presStyleCnt="8" custLinFactX="69619" custLinFactNeighborX="100000" custLinFactNeighborY="9916"/>
      <dgm:spPr/>
    </dgm:pt>
    <dgm:pt modelId="{EB3457FF-C3F1-44D9-B889-62FABAD8CD6F}" type="pres">
      <dgm:prSet presAssocID="{F248A4AE-9D65-4992-AFD2-5E2C98E509D3}" presName="imageaccent4" presStyleCnt="0"/>
      <dgm:spPr/>
    </dgm:pt>
    <dgm:pt modelId="{095B3279-7ADA-4E8B-BFB7-34FD2C227FA0}" type="pres">
      <dgm:prSet presAssocID="{F248A4AE-9D65-4992-AFD2-5E2C98E509D3}" presName="accentRepeatNode" presStyleLbl="solidAlignAcc1" presStyleIdx="7" presStyleCnt="16"/>
      <dgm:spPr>
        <a:noFill/>
        <a:ln>
          <a:noFill/>
        </a:ln>
      </dgm:spPr>
    </dgm:pt>
    <dgm:pt modelId="{30B82B8A-145B-4BF0-BFF6-4EE649477131}" type="pres">
      <dgm:prSet presAssocID="{1A48282F-0362-473D-AD5E-B7DA96CA97D8}" presName="text5" presStyleCnt="0"/>
      <dgm:spPr/>
    </dgm:pt>
    <dgm:pt modelId="{7CB8BEEC-FB68-4F66-91E5-12EDA7046AA5}" type="pres">
      <dgm:prSet presAssocID="{1A48282F-0362-473D-AD5E-B7DA96CA97D8}" presName="textRepeatNode" presStyleLbl="alignNode1" presStyleIdx="4" presStyleCnt="8" custLinFactY="68605" custLinFactNeighborX="-87126" custLinFactNeighborY="100000">
        <dgm:presLayoutVars>
          <dgm:chMax val="0"/>
          <dgm:chPref val="0"/>
          <dgm:bulletEnabled val="1"/>
        </dgm:presLayoutVars>
      </dgm:prSet>
      <dgm:spPr/>
    </dgm:pt>
    <dgm:pt modelId="{48765106-CDD9-4955-8DF2-F2AE9C888511}" type="pres">
      <dgm:prSet presAssocID="{1A48282F-0362-473D-AD5E-B7DA96CA97D8}" presName="textaccent5" presStyleCnt="0"/>
      <dgm:spPr/>
    </dgm:pt>
    <dgm:pt modelId="{EA08C911-62A2-4D89-ADF5-F8BB87D9DC81}" type="pres">
      <dgm:prSet presAssocID="{1A48282F-0362-473D-AD5E-B7DA96CA97D8}" presName="accentRepeatNode" presStyleLbl="solidAlignAcc1" presStyleIdx="8" presStyleCnt="16"/>
      <dgm:spPr>
        <a:noFill/>
        <a:ln>
          <a:noFill/>
        </a:ln>
      </dgm:spPr>
    </dgm:pt>
    <dgm:pt modelId="{54471612-4089-4004-AF96-DE48EFF286F7}" type="pres">
      <dgm:prSet presAssocID="{B4451DE9-7B1E-40A2-A009-6D63E8B28647}" presName="image5" presStyleCnt="0"/>
      <dgm:spPr/>
    </dgm:pt>
    <dgm:pt modelId="{751B2C90-D777-43BE-AB65-2858EA7D3A44}" type="pres">
      <dgm:prSet presAssocID="{B4451DE9-7B1E-40A2-A009-6D63E8B28647}" presName="imageRepeatNode" presStyleLbl="alignAcc1" presStyleIdx="4" presStyleCnt="8" custLinFactX="-100000" custLinFactNeighborX="-159310" custLinFactNeighborY="56342"/>
      <dgm:spPr/>
    </dgm:pt>
    <dgm:pt modelId="{843C3D49-03BB-412E-BB21-59E52F9F8728}" type="pres">
      <dgm:prSet presAssocID="{B4451DE9-7B1E-40A2-A009-6D63E8B28647}" presName="imageaccent5" presStyleCnt="0"/>
      <dgm:spPr/>
    </dgm:pt>
    <dgm:pt modelId="{DA3905BF-F448-4A1F-B4D1-479AE57F9CCE}" type="pres">
      <dgm:prSet presAssocID="{B4451DE9-7B1E-40A2-A009-6D63E8B28647}" presName="accentRepeatNode" presStyleLbl="solidAlignAcc1" presStyleIdx="9" presStyleCnt="16" custScaleY="90910" custLinFactX="275207" custLinFactY="400000" custLinFactNeighborX="300000" custLinFactNeighborY="455485"/>
      <dgm:spPr>
        <a:noFill/>
        <a:ln>
          <a:noFill/>
        </a:ln>
      </dgm:spPr>
    </dgm:pt>
    <dgm:pt modelId="{52C55FDF-8AD0-4B17-9F48-2719E5EA60A1}" type="pres">
      <dgm:prSet presAssocID="{C53096FE-1E01-45DF-BA7E-554E8CE5E024}" presName="text6" presStyleCnt="0"/>
      <dgm:spPr/>
    </dgm:pt>
    <dgm:pt modelId="{5A30AE0F-2A5E-4E70-8A09-97BE001154A3}" type="pres">
      <dgm:prSet presAssocID="{C53096FE-1E01-45DF-BA7E-554E8CE5E024}" presName="textRepeatNode" presStyleLbl="alignNode1" presStyleIdx="5" presStyleCnt="8" custLinFactNeighborX="-3046" custLinFactNeighborY="5551">
        <dgm:presLayoutVars>
          <dgm:chMax val="0"/>
          <dgm:chPref val="0"/>
          <dgm:bulletEnabled val="1"/>
        </dgm:presLayoutVars>
      </dgm:prSet>
      <dgm:spPr/>
    </dgm:pt>
    <dgm:pt modelId="{0E21780A-6FE9-4B84-8D84-FDF231095113}" type="pres">
      <dgm:prSet presAssocID="{C53096FE-1E01-45DF-BA7E-554E8CE5E024}" presName="textaccent6" presStyleCnt="0"/>
      <dgm:spPr/>
    </dgm:pt>
    <dgm:pt modelId="{90AFEA3E-F1A4-4FB4-A085-C212CF9C9E48}" type="pres">
      <dgm:prSet presAssocID="{C53096FE-1E01-45DF-BA7E-554E8CE5E024}" presName="accentRepeatNode" presStyleLbl="solidAlignAcc1" presStyleIdx="10" presStyleCnt="16" custLinFactX="200000" custLinFactY="-339010" custLinFactNeighborX="200470" custLinFactNeighborY="-400000"/>
      <dgm:spPr>
        <a:noFill/>
        <a:ln>
          <a:noFill/>
        </a:ln>
      </dgm:spPr>
    </dgm:pt>
    <dgm:pt modelId="{5105D288-4F7F-48C0-8EAC-D30DB1AA0AC4}" type="pres">
      <dgm:prSet presAssocID="{E5273ABF-580B-4639-8A85-89286CF9FD1A}" presName="image6" presStyleCnt="0"/>
      <dgm:spPr/>
    </dgm:pt>
    <dgm:pt modelId="{6DD49A85-FFE1-4DF7-A097-A5666235ECC9}" type="pres">
      <dgm:prSet presAssocID="{E5273ABF-580B-4639-8A85-89286CF9FD1A}" presName="imageRepeatNode" presStyleLbl="alignAcc1" presStyleIdx="5" presStyleCnt="8" custLinFactY="-5481" custLinFactNeighborX="-1594" custLinFactNeighborY="-100000"/>
      <dgm:spPr/>
    </dgm:pt>
    <dgm:pt modelId="{E60A5CD8-1FBD-4A35-806D-7731BF352163}" type="pres">
      <dgm:prSet presAssocID="{E5273ABF-580B-4639-8A85-89286CF9FD1A}" presName="imageaccent6" presStyleCnt="0"/>
      <dgm:spPr/>
    </dgm:pt>
    <dgm:pt modelId="{21998736-0453-4C7D-9B5D-CFFA4B587781}" type="pres">
      <dgm:prSet presAssocID="{E5273ABF-580B-4639-8A85-89286CF9FD1A}" presName="accentRepeatNode" presStyleLbl="solidAlignAcc1" presStyleIdx="11" presStyleCnt="16"/>
      <dgm:spPr>
        <a:noFill/>
        <a:ln>
          <a:noFill/>
        </a:ln>
      </dgm:spPr>
    </dgm:pt>
    <dgm:pt modelId="{96834654-8D47-44AD-9A89-4B1BD8ECCD20}" type="pres">
      <dgm:prSet presAssocID="{962C509B-3185-4BD0-9701-64F577F583D6}" presName="text7" presStyleCnt="0"/>
      <dgm:spPr/>
    </dgm:pt>
    <dgm:pt modelId="{6B1FEB21-F34C-4571-91A1-59844C99E7C8}" type="pres">
      <dgm:prSet presAssocID="{962C509B-3185-4BD0-9701-64F577F583D6}" presName="textRepeatNode" presStyleLbl="alignNode1" presStyleIdx="6" presStyleCnt="8" custLinFactX="68982" custLinFactNeighborX="100000" custLinFactNeighborY="4723">
        <dgm:presLayoutVars>
          <dgm:chMax val="0"/>
          <dgm:chPref val="0"/>
          <dgm:bulletEnabled val="1"/>
        </dgm:presLayoutVars>
      </dgm:prSet>
      <dgm:spPr/>
    </dgm:pt>
    <dgm:pt modelId="{FE7D59F3-AE4F-4EB2-9AE0-968A538D6F38}" type="pres">
      <dgm:prSet presAssocID="{962C509B-3185-4BD0-9701-64F577F583D6}" presName="textaccent7" presStyleCnt="0"/>
      <dgm:spPr/>
    </dgm:pt>
    <dgm:pt modelId="{9B2E4046-DA68-4D82-B3A0-427370DB5B10}" type="pres">
      <dgm:prSet presAssocID="{962C509B-3185-4BD0-9701-64F577F583D6}" presName="accentRepeatNode" presStyleLbl="solidAlignAcc1" presStyleIdx="12" presStyleCnt="16"/>
      <dgm:spPr>
        <a:noFill/>
        <a:ln>
          <a:noFill/>
        </a:ln>
      </dgm:spPr>
    </dgm:pt>
    <dgm:pt modelId="{5309E5A9-9C95-4248-8DC6-97AC0A817DD1}" type="pres">
      <dgm:prSet presAssocID="{52EB7C57-F44F-4819-9243-871F84F86788}" presName="image7" presStyleCnt="0"/>
      <dgm:spPr/>
    </dgm:pt>
    <dgm:pt modelId="{DC89736F-31F2-4C0F-AE32-A7FAFC673D89}" type="pres">
      <dgm:prSet presAssocID="{52EB7C57-F44F-4819-9243-871F84F86788}" presName="imageRepeatNode" presStyleLbl="alignAcc1" presStyleIdx="6" presStyleCnt="8" custLinFactY="-100000" custLinFactNeighborX="479" custLinFactNeighborY="-118204"/>
      <dgm:spPr/>
    </dgm:pt>
    <dgm:pt modelId="{5E747F80-B472-4614-BE2C-637BEBEF37B5}" type="pres">
      <dgm:prSet presAssocID="{52EB7C57-F44F-4819-9243-871F84F86788}" presName="imageaccent7" presStyleCnt="0"/>
      <dgm:spPr/>
    </dgm:pt>
    <dgm:pt modelId="{10E6726B-ECAB-405E-82B7-AE428F8EB3DE}" type="pres">
      <dgm:prSet presAssocID="{52EB7C57-F44F-4819-9243-871F84F86788}" presName="accentRepeatNode" presStyleLbl="solidAlignAcc1" presStyleIdx="13" presStyleCnt="16"/>
      <dgm:spPr>
        <a:noFill/>
        <a:ln>
          <a:noFill/>
        </a:ln>
      </dgm:spPr>
    </dgm:pt>
    <dgm:pt modelId="{0D57FD9A-2314-4FF8-8FC3-E4E0EB844BCE}" type="pres">
      <dgm:prSet presAssocID="{44769B54-BF41-4D69-A484-4E4A67922792}" presName="text8" presStyleCnt="0"/>
      <dgm:spPr/>
    </dgm:pt>
    <dgm:pt modelId="{D26E1925-CEFB-4E3D-AA7C-9F971000B3A7}" type="pres">
      <dgm:prSet presAssocID="{44769B54-BF41-4D69-A484-4E4A67922792}" presName="textRepeatNode" presStyleLbl="alignNode1" presStyleIdx="7" presStyleCnt="8" custLinFactX="-146011" custLinFactNeighborX="-200000" custLinFactNeighborY="-1779">
        <dgm:presLayoutVars>
          <dgm:chMax val="0"/>
          <dgm:chPref val="0"/>
          <dgm:bulletEnabled val="1"/>
        </dgm:presLayoutVars>
      </dgm:prSet>
      <dgm:spPr/>
    </dgm:pt>
    <dgm:pt modelId="{241BD45B-9F35-4A89-BB40-557F050777E8}" type="pres">
      <dgm:prSet presAssocID="{44769B54-BF41-4D69-A484-4E4A67922792}" presName="textaccent8" presStyleCnt="0"/>
      <dgm:spPr/>
    </dgm:pt>
    <dgm:pt modelId="{EF9509BE-6890-4C83-AEBB-84E8D806D2D4}" type="pres">
      <dgm:prSet presAssocID="{44769B54-BF41-4D69-A484-4E4A67922792}" presName="accentRepeatNode" presStyleLbl="solidAlignAcc1" presStyleIdx="14" presStyleCnt="16"/>
      <dgm:spPr>
        <a:noFill/>
        <a:ln>
          <a:noFill/>
        </a:ln>
      </dgm:spPr>
    </dgm:pt>
    <dgm:pt modelId="{ACC3F6A7-B532-4882-AE6A-A291156A9FEC}" type="pres">
      <dgm:prSet presAssocID="{3E77A39B-24FB-4406-B162-CB4435C7566B}" presName="image8" presStyleCnt="0"/>
      <dgm:spPr/>
    </dgm:pt>
    <dgm:pt modelId="{5777B882-1EDD-406E-A0B9-AD07317A06F6}" type="pres">
      <dgm:prSet presAssocID="{3E77A39B-24FB-4406-B162-CB4435C7566B}" presName="imageRepeatNode" presStyleLbl="alignAcc1" presStyleIdx="7" presStyleCnt="8" custLinFactY="-100000" custLinFactNeighborX="-85928" custLinFactNeighborY="-168562"/>
      <dgm:spPr/>
    </dgm:pt>
    <dgm:pt modelId="{C104AEFC-56C5-430C-A325-6D7075E610B9}" type="pres">
      <dgm:prSet presAssocID="{3E77A39B-24FB-4406-B162-CB4435C7566B}" presName="imageaccent8" presStyleCnt="0"/>
      <dgm:spPr/>
    </dgm:pt>
    <dgm:pt modelId="{F3F96152-BEDF-40C3-8B19-9446C9BD6CDB}" type="pres">
      <dgm:prSet presAssocID="{3E77A39B-24FB-4406-B162-CB4435C7566B}" presName="accentRepeatNode" presStyleLbl="solidAlignAcc1" presStyleIdx="15" presStyleCnt="16"/>
      <dgm:spPr>
        <a:noFill/>
        <a:ln>
          <a:noFill/>
        </a:ln>
      </dgm:spPr>
    </dgm:pt>
  </dgm:ptLst>
  <dgm:cxnLst>
    <dgm:cxn modelId="{038CFF05-FB4D-426D-9A84-2C8289F6D0D2}" type="presOf" srcId="{B4451DE9-7B1E-40A2-A009-6D63E8B28647}" destId="{751B2C90-D777-43BE-AB65-2858EA7D3A44}" srcOrd="0" destOrd="0" presId="urn:microsoft.com/office/officeart/2008/layout/HexagonCluster"/>
    <dgm:cxn modelId="{9D1F8119-B82D-4763-9BDD-C403B322F1DF}" srcId="{49BED5E5-D0D4-4C74-AA0D-5259529E0633}" destId="{6BA7A76C-6C81-413F-A151-43CD0C27C048}" srcOrd="1" destOrd="0" parTransId="{76E9B3D2-635D-4B90-9B17-DB64D1A7EE88}" sibTransId="{5A3F0355-F783-4A66-B5E2-381572BD1995}"/>
    <dgm:cxn modelId="{5B99F326-5463-4ECA-8810-CD7094895ABA}" type="presOf" srcId="{F248A4AE-9D65-4992-AFD2-5E2C98E509D3}" destId="{EABA9698-5176-4AC6-9374-EF0F22DD2FA7}" srcOrd="0" destOrd="0" presId="urn:microsoft.com/office/officeart/2008/layout/HexagonCluster"/>
    <dgm:cxn modelId="{4371A229-7052-40F6-ACE8-C1699AA2E271}" srcId="{49BED5E5-D0D4-4C74-AA0D-5259529E0633}" destId="{4CBB487C-E66A-4FD7-AB9C-5F5C1BE17D0A}" srcOrd="3" destOrd="0" parTransId="{BF9CECA2-4D1B-4C2F-8022-37D2D6C9486B}" sibTransId="{F248A4AE-9D65-4992-AFD2-5E2C98E509D3}"/>
    <dgm:cxn modelId="{025DE329-36A6-4637-BFDA-525A6ACE7E69}" type="presOf" srcId="{4CBB487C-E66A-4FD7-AB9C-5F5C1BE17D0A}" destId="{0C4AF029-6F1F-41DD-AB85-9DF368D58FAB}" srcOrd="0" destOrd="0" presId="urn:microsoft.com/office/officeart/2008/layout/HexagonCluster"/>
    <dgm:cxn modelId="{CB89CB2B-16EA-45EF-A761-5EB73FE4B567}" srcId="{49BED5E5-D0D4-4C74-AA0D-5259529E0633}" destId="{C53096FE-1E01-45DF-BA7E-554E8CE5E024}" srcOrd="5" destOrd="0" parTransId="{309FFC39-BAB7-4A22-BBBC-78D49CEE7E38}" sibTransId="{E5273ABF-580B-4639-8A85-89286CF9FD1A}"/>
    <dgm:cxn modelId="{BC9EBB5E-F30F-4EDC-97A3-DB0FBF3406CE}" type="presOf" srcId="{49BED5E5-D0D4-4C74-AA0D-5259529E0633}" destId="{FCAC52E4-A481-460D-8D0E-21C6C49BB5F7}" srcOrd="0" destOrd="0" presId="urn:microsoft.com/office/officeart/2008/layout/HexagonCluster"/>
    <dgm:cxn modelId="{DFC5AA42-57C1-4973-8E25-E173FAD6FA91}" srcId="{49BED5E5-D0D4-4C74-AA0D-5259529E0633}" destId="{1A48282F-0362-473D-AD5E-B7DA96CA97D8}" srcOrd="4" destOrd="0" parTransId="{93802DEB-7957-4482-BD29-62C519CB4A3B}" sibTransId="{B4451DE9-7B1E-40A2-A009-6D63E8B28647}"/>
    <dgm:cxn modelId="{286E7743-7E33-4593-B7F6-75FC440C62C5}" type="presOf" srcId="{52EB7C57-F44F-4819-9243-871F84F86788}" destId="{DC89736F-31F2-4C0F-AE32-A7FAFC673D89}" srcOrd="0" destOrd="0" presId="urn:microsoft.com/office/officeart/2008/layout/HexagonCluster"/>
    <dgm:cxn modelId="{A15F1967-C337-4805-A543-CBE5CBA117E4}" type="presOf" srcId="{713822BD-7054-4C2E-BC92-33D75211B6B0}" destId="{F2334D9F-7633-458F-A74C-FD303F210B5D}" srcOrd="0" destOrd="0" presId="urn:microsoft.com/office/officeart/2008/layout/HexagonCluster"/>
    <dgm:cxn modelId="{A4C4E048-A885-4922-A17D-74CD35A0D657}" srcId="{49BED5E5-D0D4-4C74-AA0D-5259529E0633}" destId="{713822BD-7054-4C2E-BC92-33D75211B6B0}" srcOrd="0" destOrd="0" parTransId="{10704C3F-28E8-4C22-8768-7D1B3457DFE6}" sibTransId="{177F7B8D-E3B8-4F02-AB22-4CD528C9BCD6}"/>
    <dgm:cxn modelId="{D6297872-2EBA-428B-BC58-B94B299C0374}" type="presOf" srcId="{6BA7A76C-6C81-413F-A151-43CD0C27C048}" destId="{1DF16A1E-8DDF-4BE3-A313-3CF22176CE3C}" srcOrd="0" destOrd="0" presId="urn:microsoft.com/office/officeart/2008/layout/HexagonCluster"/>
    <dgm:cxn modelId="{D736E255-B838-455A-92F0-B7083DCC60F9}" type="presOf" srcId="{177F7B8D-E3B8-4F02-AB22-4CD528C9BCD6}" destId="{0F915939-CC00-4599-8EAD-F7C1D21D633E}" srcOrd="0" destOrd="0" presId="urn:microsoft.com/office/officeart/2008/layout/HexagonCluster"/>
    <dgm:cxn modelId="{52A06A76-E521-43F2-8A8D-4593409DAE09}" type="presOf" srcId="{E5273ABF-580B-4639-8A85-89286CF9FD1A}" destId="{6DD49A85-FFE1-4DF7-A097-A5666235ECC9}" srcOrd="0" destOrd="0" presId="urn:microsoft.com/office/officeart/2008/layout/HexagonCluster"/>
    <dgm:cxn modelId="{6FB3F976-A4AE-4D68-A780-770912BF5520}" type="presOf" srcId="{44769B54-BF41-4D69-A484-4E4A67922792}" destId="{D26E1925-CEFB-4E3D-AA7C-9F971000B3A7}" srcOrd="0" destOrd="0" presId="urn:microsoft.com/office/officeart/2008/layout/HexagonCluster"/>
    <dgm:cxn modelId="{0515E877-7016-4DDA-BEA0-21F37FF413D3}" srcId="{49BED5E5-D0D4-4C74-AA0D-5259529E0633}" destId="{44769B54-BF41-4D69-A484-4E4A67922792}" srcOrd="7" destOrd="0" parTransId="{5019E132-423C-4E8B-8810-C4E17BD00540}" sibTransId="{3E77A39B-24FB-4406-B162-CB4435C7566B}"/>
    <dgm:cxn modelId="{B7EFF97C-B900-47CB-9E42-C9D9E3E89312}" type="presOf" srcId="{C53096FE-1E01-45DF-BA7E-554E8CE5E024}" destId="{5A30AE0F-2A5E-4E70-8A09-97BE001154A3}" srcOrd="0" destOrd="0" presId="urn:microsoft.com/office/officeart/2008/layout/HexagonCluster"/>
    <dgm:cxn modelId="{53BF1094-2B20-4462-BF70-618D7AADED15}" type="presOf" srcId="{5A3F0355-F783-4A66-B5E2-381572BD1995}" destId="{08242319-E802-49DE-AF4A-7FF8F8CA2F82}" srcOrd="0" destOrd="0" presId="urn:microsoft.com/office/officeart/2008/layout/HexagonCluster"/>
    <dgm:cxn modelId="{7AC4DC9A-DB2E-4CF8-9BB2-B64D0515CBE0}" type="presOf" srcId="{F2B1CA83-2FA5-48D9-A17D-EEB4925C39F2}" destId="{39719A58-61DB-4A3D-8CED-C097607C549B}" srcOrd="0" destOrd="0" presId="urn:microsoft.com/office/officeart/2008/layout/HexagonCluster"/>
    <dgm:cxn modelId="{DA4537A5-AC46-43C3-860E-F8AE12FB2B11}" type="presOf" srcId="{962C509B-3185-4BD0-9701-64F577F583D6}" destId="{6B1FEB21-F34C-4571-91A1-59844C99E7C8}" srcOrd="0" destOrd="0" presId="urn:microsoft.com/office/officeart/2008/layout/HexagonCluster"/>
    <dgm:cxn modelId="{1B2429AB-2F1E-4D97-B1D6-8BEE9E32B0DE}" srcId="{49BED5E5-D0D4-4C74-AA0D-5259529E0633}" destId="{962C509B-3185-4BD0-9701-64F577F583D6}" srcOrd="6" destOrd="0" parTransId="{4CB39BBD-C217-457B-A212-8778987986BA}" sibTransId="{52EB7C57-F44F-4819-9243-871F84F86788}"/>
    <dgm:cxn modelId="{7B16D6B9-C04E-4898-9420-DF5AA1948A7D}" type="presOf" srcId="{1A48282F-0362-473D-AD5E-B7DA96CA97D8}" destId="{7CB8BEEC-FB68-4F66-91E5-12EDA7046AA5}" srcOrd="0" destOrd="0" presId="urn:microsoft.com/office/officeart/2008/layout/HexagonCluster"/>
    <dgm:cxn modelId="{8C30B7CE-A7D5-456F-948B-05FF778E404C}" type="presOf" srcId="{D2FB6BD7-6314-433F-AF14-4D73719721BB}" destId="{5255774C-6C21-48BE-9F10-B5649937207B}" srcOrd="0" destOrd="0" presId="urn:microsoft.com/office/officeart/2008/layout/HexagonCluster"/>
    <dgm:cxn modelId="{6F1650DE-8F95-4DC9-91CF-951141929374}" srcId="{49BED5E5-D0D4-4C74-AA0D-5259529E0633}" destId="{F2B1CA83-2FA5-48D9-A17D-EEB4925C39F2}" srcOrd="2" destOrd="0" parTransId="{44A0E2CD-709C-48EE-BC7E-845E49329D3E}" sibTransId="{D2FB6BD7-6314-433F-AF14-4D73719721BB}"/>
    <dgm:cxn modelId="{1E1796E0-E858-4231-9286-06881D64FF09}" type="presOf" srcId="{3E77A39B-24FB-4406-B162-CB4435C7566B}" destId="{5777B882-1EDD-406E-A0B9-AD07317A06F6}" srcOrd="0" destOrd="0" presId="urn:microsoft.com/office/officeart/2008/layout/HexagonCluster"/>
    <dgm:cxn modelId="{7867D757-3FC6-42FF-AE7D-7058F7E8B407}" type="presParOf" srcId="{FCAC52E4-A481-460D-8D0E-21C6C49BB5F7}" destId="{6927D24D-F8F3-4C5B-B4FE-19E7D994396F}" srcOrd="0" destOrd="0" presId="urn:microsoft.com/office/officeart/2008/layout/HexagonCluster"/>
    <dgm:cxn modelId="{7F5FEB38-A64B-4DA6-9F39-4F9296F02405}" type="presParOf" srcId="{6927D24D-F8F3-4C5B-B4FE-19E7D994396F}" destId="{F2334D9F-7633-458F-A74C-FD303F210B5D}" srcOrd="0" destOrd="0" presId="urn:microsoft.com/office/officeart/2008/layout/HexagonCluster"/>
    <dgm:cxn modelId="{BECD5A2B-4EBD-4AEE-B98B-95E02365C6B3}" type="presParOf" srcId="{FCAC52E4-A481-460D-8D0E-21C6C49BB5F7}" destId="{8EAA9658-0F5D-4572-BA75-09F44F6CD8C1}" srcOrd="1" destOrd="0" presId="urn:microsoft.com/office/officeart/2008/layout/HexagonCluster"/>
    <dgm:cxn modelId="{976F1A21-DF91-41F8-8232-1C6DAA0367DC}" type="presParOf" srcId="{8EAA9658-0F5D-4572-BA75-09F44F6CD8C1}" destId="{07F90B8D-4639-4A0D-B817-A0B3BBAD28FF}" srcOrd="0" destOrd="0" presId="urn:microsoft.com/office/officeart/2008/layout/HexagonCluster"/>
    <dgm:cxn modelId="{65773517-D73D-44E8-9DDF-6DD57CDE9F8F}" type="presParOf" srcId="{FCAC52E4-A481-460D-8D0E-21C6C49BB5F7}" destId="{9720F380-1842-4FBC-A9C0-438AEB5EDFA7}" srcOrd="2" destOrd="0" presId="urn:microsoft.com/office/officeart/2008/layout/HexagonCluster"/>
    <dgm:cxn modelId="{02FBEFE1-0CD6-41B7-8B1E-64994ED72E5C}" type="presParOf" srcId="{9720F380-1842-4FBC-A9C0-438AEB5EDFA7}" destId="{0F915939-CC00-4599-8EAD-F7C1D21D633E}" srcOrd="0" destOrd="0" presId="urn:microsoft.com/office/officeart/2008/layout/HexagonCluster"/>
    <dgm:cxn modelId="{C7D9910A-D77F-4202-92E4-641BAE9E5A8C}" type="presParOf" srcId="{FCAC52E4-A481-460D-8D0E-21C6C49BB5F7}" destId="{507C2AC1-DAF3-4C0A-B3EB-6560B6618B4C}" srcOrd="3" destOrd="0" presId="urn:microsoft.com/office/officeart/2008/layout/HexagonCluster"/>
    <dgm:cxn modelId="{902AC31E-1074-4D4B-9C8D-88BDDEDD1195}" type="presParOf" srcId="{507C2AC1-DAF3-4C0A-B3EB-6560B6618B4C}" destId="{CB09BAD0-D863-44F5-B7A3-C5814109FAEE}" srcOrd="0" destOrd="0" presId="urn:microsoft.com/office/officeart/2008/layout/HexagonCluster"/>
    <dgm:cxn modelId="{A18E5F4B-326F-400A-803B-1F65200E0C52}" type="presParOf" srcId="{FCAC52E4-A481-460D-8D0E-21C6C49BB5F7}" destId="{634B226A-D2B8-4462-A24F-086BDF373510}" srcOrd="4" destOrd="0" presId="urn:microsoft.com/office/officeart/2008/layout/HexagonCluster"/>
    <dgm:cxn modelId="{15B7B26F-66E9-4757-AFDF-288CE6445EC2}" type="presParOf" srcId="{634B226A-D2B8-4462-A24F-086BDF373510}" destId="{1DF16A1E-8DDF-4BE3-A313-3CF22176CE3C}" srcOrd="0" destOrd="0" presId="urn:microsoft.com/office/officeart/2008/layout/HexagonCluster"/>
    <dgm:cxn modelId="{439B7757-F11A-4D98-89AD-ABDAE3764C09}" type="presParOf" srcId="{FCAC52E4-A481-460D-8D0E-21C6C49BB5F7}" destId="{69304B92-279B-41C7-9B0A-BC6F15C7EE56}" srcOrd="5" destOrd="0" presId="urn:microsoft.com/office/officeart/2008/layout/HexagonCluster"/>
    <dgm:cxn modelId="{3B361D1A-049F-443D-9E25-E7A112DDF230}" type="presParOf" srcId="{69304B92-279B-41C7-9B0A-BC6F15C7EE56}" destId="{BEADC705-0177-46A4-80CB-1CA7E3A22679}" srcOrd="0" destOrd="0" presId="urn:microsoft.com/office/officeart/2008/layout/HexagonCluster"/>
    <dgm:cxn modelId="{4236DA67-3F2F-4B3D-90FF-2A91DF90A067}" type="presParOf" srcId="{FCAC52E4-A481-460D-8D0E-21C6C49BB5F7}" destId="{BC8A3ABE-76DC-46DE-B8FF-CAC40C3329BF}" srcOrd="6" destOrd="0" presId="urn:microsoft.com/office/officeart/2008/layout/HexagonCluster"/>
    <dgm:cxn modelId="{4BFC76CF-C7F8-4455-8B1A-F7CBC910F635}" type="presParOf" srcId="{BC8A3ABE-76DC-46DE-B8FF-CAC40C3329BF}" destId="{08242319-E802-49DE-AF4A-7FF8F8CA2F82}" srcOrd="0" destOrd="0" presId="urn:microsoft.com/office/officeart/2008/layout/HexagonCluster"/>
    <dgm:cxn modelId="{BF007A8F-7376-411E-ADD8-71982615C125}" type="presParOf" srcId="{FCAC52E4-A481-460D-8D0E-21C6C49BB5F7}" destId="{7A35A7B9-6B4F-49CB-A48B-28AACAABB483}" srcOrd="7" destOrd="0" presId="urn:microsoft.com/office/officeart/2008/layout/HexagonCluster"/>
    <dgm:cxn modelId="{9C594338-BD91-4D13-BEC8-473949B6248F}" type="presParOf" srcId="{7A35A7B9-6B4F-49CB-A48B-28AACAABB483}" destId="{BE38D941-7D68-414A-8666-B2C540EFE3E8}" srcOrd="0" destOrd="0" presId="urn:microsoft.com/office/officeart/2008/layout/HexagonCluster"/>
    <dgm:cxn modelId="{E75BFB96-977D-4D68-B35D-3B94CB17D4F6}" type="presParOf" srcId="{FCAC52E4-A481-460D-8D0E-21C6C49BB5F7}" destId="{86DF7A09-CC67-441B-9F27-A68A169758A9}" srcOrd="8" destOrd="0" presId="urn:microsoft.com/office/officeart/2008/layout/HexagonCluster"/>
    <dgm:cxn modelId="{2F894A44-F8C2-4777-A148-4FDB92BC5C45}" type="presParOf" srcId="{86DF7A09-CC67-441B-9F27-A68A169758A9}" destId="{39719A58-61DB-4A3D-8CED-C097607C549B}" srcOrd="0" destOrd="0" presId="urn:microsoft.com/office/officeart/2008/layout/HexagonCluster"/>
    <dgm:cxn modelId="{7C53CC02-0282-4F20-80A7-7C401ED3D046}" type="presParOf" srcId="{FCAC52E4-A481-460D-8D0E-21C6C49BB5F7}" destId="{67719A52-280F-48E7-A1F1-0EE995A96784}" srcOrd="9" destOrd="0" presId="urn:microsoft.com/office/officeart/2008/layout/HexagonCluster"/>
    <dgm:cxn modelId="{FC40E6D3-9FF8-48E0-98D0-03CCC1B35E58}" type="presParOf" srcId="{67719A52-280F-48E7-A1F1-0EE995A96784}" destId="{B11A4172-C53C-4536-9CEE-44B7044BF5B1}" srcOrd="0" destOrd="0" presId="urn:microsoft.com/office/officeart/2008/layout/HexagonCluster"/>
    <dgm:cxn modelId="{6F0891AB-BBC3-4ABA-9D3B-04CB37F55E2B}" type="presParOf" srcId="{FCAC52E4-A481-460D-8D0E-21C6C49BB5F7}" destId="{B147D94E-AB7B-4DC6-8E80-DABC5502E3BF}" srcOrd="10" destOrd="0" presId="urn:microsoft.com/office/officeart/2008/layout/HexagonCluster"/>
    <dgm:cxn modelId="{8E1416A4-2A58-412D-836D-44F79724846A}" type="presParOf" srcId="{B147D94E-AB7B-4DC6-8E80-DABC5502E3BF}" destId="{5255774C-6C21-48BE-9F10-B5649937207B}" srcOrd="0" destOrd="0" presId="urn:microsoft.com/office/officeart/2008/layout/HexagonCluster"/>
    <dgm:cxn modelId="{072C081A-652F-473F-8779-2548BB0E7243}" type="presParOf" srcId="{FCAC52E4-A481-460D-8D0E-21C6C49BB5F7}" destId="{5B0762BF-02FD-4B85-AE57-0D7A627BC806}" srcOrd="11" destOrd="0" presId="urn:microsoft.com/office/officeart/2008/layout/HexagonCluster"/>
    <dgm:cxn modelId="{394AF2F9-7C36-4441-B326-164A47EA18F9}" type="presParOf" srcId="{5B0762BF-02FD-4B85-AE57-0D7A627BC806}" destId="{E05E68CF-E8A5-430D-9B8F-CA8A8528D5DE}" srcOrd="0" destOrd="0" presId="urn:microsoft.com/office/officeart/2008/layout/HexagonCluster"/>
    <dgm:cxn modelId="{7E2A6E3F-64CE-4906-871C-AB9E0D123967}" type="presParOf" srcId="{FCAC52E4-A481-460D-8D0E-21C6C49BB5F7}" destId="{B9D65138-DD88-4705-8458-FC663098BC99}" srcOrd="12" destOrd="0" presId="urn:microsoft.com/office/officeart/2008/layout/HexagonCluster"/>
    <dgm:cxn modelId="{5DE7DC7C-6864-492E-9630-81DAACF8DA1F}" type="presParOf" srcId="{B9D65138-DD88-4705-8458-FC663098BC99}" destId="{0C4AF029-6F1F-41DD-AB85-9DF368D58FAB}" srcOrd="0" destOrd="0" presId="urn:microsoft.com/office/officeart/2008/layout/HexagonCluster"/>
    <dgm:cxn modelId="{46820A75-EB6D-4938-8691-FEDD14202414}" type="presParOf" srcId="{FCAC52E4-A481-460D-8D0E-21C6C49BB5F7}" destId="{516A058B-5587-4781-AC4E-EEA7BF8E14F5}" srcOrd="13" destOrd="0" presId="urn:microsoft.com/office/officeart/2008/layout/HexagonCluster"/>
    <dgm:cxn modelId="{08AA4E36-4B8A-4BA7-9EAA-A24A89FD6B0F}" type="presParOf" srcId="{516A058B-5587-4781-AC4E-EEA7BF8E14F5}" destId="{236BCC4F-E596-4818-8E27-221708EFCA14}" srcOrd="0" destOrd="0" presId="urn:microsoft.com/office/officeart/2008/layout/HexagonCluster"/>
    <dgm:cxn modelId="{1076374A-1D02-4E18-96E4-B30489B2F97E}" type="presParOf" srcId="{FCAC52E4-A481-460D-8D0E-21C6C49BB5F7}" destId="{91392885-38BC-4B0E-8CAD-0A0F33298CAA}" srcOrd="14" destOrd="0" presId="urn:microsoft.com/office/officeart/2008/layout/HexagonCluster"/>
    <dgm:cxn modelId="{6D9134D2-9484-4747-B2F0-1CC4FC9B1883}" type="presParOf" srcId="{91392885-38BC-4B0E-8CAD-0A0F33298CAA}" destId="{EABA9698-5176-4AC6-9374-EF0F22DD2FA7}" srcOrd="0" destOrd="0" presId="urn:microsoft.com/office/officeart/2008/layout/HexagonCluster"/>
    <dgm:cxn modelId="{CEC47002-A095-48D7-8E95-7CB8263BDCF1}" type="presParOf" srcId="{FCAC52E4-A481-460D-8D0E-21C6C49BB5F7}" destId="{EB3457FF-C3F1-44D9-B889-62FABAD8CD6F}" srcOrd="15" destOrd="0" presId="urn:microsoft.com/office/officeart/2008/layout/HexagonCluster"/>
    <dgm:cxn modelId="{DA819EA8-A28B-409E-806B-C51DCD9D7EAE}" type="presParOf" srcId="{EB3457FF-C3F1-44D9-B889-62FABAD8CD6F}" destId="{095B3279-7ADA-4E8B-BFB7-34FD2C227FA0}" srcOrd="0" destOrd="0" presId="urn:microsoft.com/office/officeart/2008/layout/HexagonCluster"/>
    <dgm:cxn modelId="{963FE970-1F3C-45AF-9470-50363904622A}" type="presParOf" srcId="{FCAC52E4-A481-460D-8D0E-21C6C49BB5F7}" destId="{30B82B8A-145B-4BF0-BFF6-4EE649477131}" srcOrd="16" destOrd="0" presId="urn:microsoft.com/office/officeart/2008/layout/HexagonCluster"/>
    <dgm:cxn modelId="{667D0A61-F724-4CC6-9C0E-6192ACAD899F}" type="presParOf" srcId="{30B82B8A-145B-4BF0-BFF6-4EE649477131}" destId="{7CB8BEEC-FB68-4F66-91E5-12EDA7046AA5}" srcOrd="0" destOrd="0" presId="urn:microsoft.com/office/officeart/2008/layout/HexagonCluster"/>
    <dgm:cxn modelId="{7299094C-C818-4295-8543-EAEA553EEC41}" type="presParOf" srcId="{FCAC52E4-A481-460D-8D0E-21C6C49BB5F7}" destId="{48765106-CDD9-4955-8DF2-F2AE9C888511}" srcOrd="17" destOrd="0" presId="urn:microsoft.com/office/officeart/2008/layout/HexagonCluster"/>
    <dgm:cxn modelId="{95274B42-5292-492A-8320-79FE10733EC7}" type="presParOf" srcId="{48765106-CDD9-4955-8DF2-F2AE9C888511}" destId="{EA08C911-62A2-4D89-ADF5-F8BB87D9DC81}" srcOrd="0" destOrd="0" presId="urn:microsoft.com/office/officeart/2008/layout/HexagonCluster"/>
    <dgm:cxn modelId="{B150C6D2-22D4-4397-AD1E-3CBB9D0BD3C8}" type="presParOf" srcId="{FCAC52E4-A481-460D-8D0E-21C6C49BB5F7}" destId="{54471612-4089-4004-AF96-DE48EFF286F7}" srcOrd="18" destOrd="0" presId="urn:microsoft.com/office/officeart/2008/layout/HexagonCluster"/>
    <dgm:cxn modelId="{CCD185AD-000A-4B9D-B93D-0CA7CB436F5D}" type="presParOf" srcId="{54471612-4089-4004-AF96-DE48EFF286F7}" destId="{751B2C90-D777-43BE-AB65-2858EA7D3A44}" srcOrd="0" destOrd="0" presId="urn:microsoft.com/office/officeart/2008/layout/HexagonCluster"/>
    <dgm:cxn modelId="{4C230843-82B6-477E-B503-1226B562AE09}" type="presParOf" srcId="{FCAC52E4-A481-460D-8D0E-21C6C49BB5F7}" destId="{843C3D49-03BB-412E-BB21-59E52F9F8728}" srcOrd="19" destOrd="0" presId="urn:microsoft.com/office/officeart/2008/layout/HexagonCluster"/>
    <dgm:cxn modelId="{2FA7892D-76B8-4C5E-AB96-14ECA8652CE1}" type="presParOf" srcId="{843C3D49-03BB-412E-BB21-59E52F9F8728}" destId="{DA3905BF-F448-4A1F-B4D1-479AE57F9CCE}" srcOrd="0" destOrd="0" presId="urn:microsoft.com/office/officeart/2008/layout/HexagonCluster"/>
    <dgm:cxn modelId="{C4D0C5BC-E580-4322-8D38-789FA6318BAB}" type="presParOf" srcId="{FCAC52E4-A481-460D-8D0E-21C6C49BB5F7}" destId="{52C55FDF-8AD0-4B17-9F48-2719E5EA60A1}" srcOrd="20" destOrd="0" presId="urn:microsoft.com/office/officeart/2008/layout/HexagonCluster"/>
    <dgm:cxn modelId="{3E1D3E0D-5907-4B97-A20F-7BC5B45B0CD6}" type="presParOf" srcId="{52C55FDF-8AD0-4B17-9F48-2719E5EA60A1}" destId="{5A30AE0F-2A5E-4E70-8A09-97BE001154A3}" srcOrd="0" destOrd="0" presId="urn:microsoft.com/office/officeart/2008/layout/HexagonCluster"/>
    <dgm:cxn modelId="{FB80EEB7-E468-4B66-BE39-F9BAC4FBC103}" type="presParOf" srcId="{FCAC52E4-A481-460D-8D0E-21C6C49BB5F7}" destId="{0E21780A-6FE9-4B84-8D84-FDF231095113}" srcOrd="21" destOrd="0" presId="urn:microsoft.com/office/officeart/2008/layout/HexagonCluster"/>
    <dgm:cxn modelId="{B1C99734-4E94-4E94-80D5-B79ED9E00168}" type="presParOf" srcId="{0E21780A-6FE9-4B84-8D84-FDF231095113}" destId="{90AFEA3E-F1A4-4FB4-A085-C212CF9C9E48}" srcOrd="0" destOrd="0" presId="urn:microsoft.com/office/officeart/2008/layout/HexagonCluster"/>
    <dgm:cxn modelId="{7327411B-BC63-484D-A1C8-FACACCE05883}" type="presParOf" srcId="{FCAC52E4-A481-460D-8D0E-21C6C49BB5F7}" destId="{5105D288-4F7F-48C0-8EAC-D30DB1AA0AC4}" srcOrd="22" destOrd="0" presId="urn:microsoft.com/office/officeart/2008/layout/HexagonCluster"/>
    <dgm:cxn modelId="{6CB14E86-44C3-4E43-AEB8-A4F31B10004F}" type="presParOf" srcId="{5105D288-4F7F-48C0-8EAC-D30DB1AA0AC4}" destId="{6DD49A85-FFE1-4DF7-A097-A5666235ECC9}" srcOrd="0" destOrd="0" presId="urn:microsoft.com/office/officeart/2008/layout/HexagonCluster"/>
    <dgm:cxn modelId="{BE0E403F-25B9-498B-A33B-EE7A95DB2BB2}" type="presParOf" srcId="{FCAC52E4-A481-460D-8D0E-21C6C49BB5F7}" destId="{E60A5CD8-1FBD-4A35-806D-7731BF352163}" srcOrd="23" destOrd="0" presId="urn:microsoft.com/office/officeart/2008/layout/HexagonCluster"/>
    <dgm:cxn modelId="{424C156B-AFFC-4A02-8561-F6B203ED4218}" type="presParOf" srcId="{E60A5CD8-1FBD-4A35-806D-7731BF352163}" destId="{21998736-0453-4C7D-9B5D-CFFA4B587781}" srcOrd="0" destOrd="0" presId="urn:microsoft.com/office/officeart/2008/layout/HexagonCluster"/>
    <dgm:cxn modelId="{6A6A6BD4-D148-4E89-A757-3AAF28860AE8}" type="presParOf" srcId="{FCAC52E4-A481-460D-8D0E-21C6C49BB5F7}" destId="{96834654-8D47-44AD-9A89-4B1BD8ECCD20}" srcOrd="24" destOrd="0" presId="urn:microsoft.com/office/officeart/2008/layout/HexagonCluster"/>
    <dgm:cxn modelId="{8603B762-896A-4C32-97FE-6FE7F1C379BE}" type="presParOf" srcId="{96834654-8D47-44AD-9A89-4B1BD8ECCD20}" destId="{6B1FEB21-F34C-4571-91A1-59844C99E7C8}" srcOrd="0" destOrd="0" presId="urn:microsoft.com/office/officeart/2008/layout/HexagonCluster"/>
    <dgm:cxn modelId="{417DA3C9-935E-4174-A8BA-722E9E78177E}" type="presParOf" srcId="{FCAC52E4-A481-460D-8D0E-21C6C49BB5F7}" destId="{FE7D59F3-AE4F-4EB2-9AE0-968A538D6F38}" srcOrd="25" destOrd="0" presId="urn:microsoft.com/office/officeart/2008/layout/HexagonCluster"/>
    <dgm:cxn modelId="{79C24A8B-C206-48E9-B5E8-EDBAB7B93817}" type="presParOf" srcId="{FE7D59F3-AE4F-4EB2-9AE0-968A538D6F38}" destId="{9B2E4046-DA68-4D82-B3A0-427370DB5B10}" srcOrd="0" destOrd="0" presId="urn:microsoft.com/office/officeart/2008/layout/HexagonCluster"/>
    <dgm:cxn modelId="{12DA0843-1276-4D2D-A8E0-41D8B9EE35D3}" type="presParOf" srcId="{FCAC52E4-A481-460D-8D0E-21C6C49BB5F7}" destId="{5309E5A9-9C95-4248-8DC6-97AC0A817DD1}" srcOrd="26" destOrd="0" presId="urn:microsoft.com/office/officeart/2008/layout/HexagonCluster"/>
    <dgm:cxn modelId="{8C8D07D4-8F51-473D-A80F-77DF249B390F}" type="presParOf" srcId="{5309E5A9-9C95-4248-8DC6-97AC0A817DD1}" destId="{DC89736F-31F2-4C0F-AE32-A7FAFC673D89}" srcOrd="0" destOrd="0" presId="urn:microsoft.com/office/officeart/2008/layout/HexagonCluster"/>
    <dgm:cxn modelId="{8FC8F6B2-209B-4362-94FC-4B378D851ED0}" type="presParOf" srcId="{FCAC52E4-A481-460D-8D0E-21C6C49BB5F7}" destId="{5E747F80-B472-4614-BE2C-637BEBEF37B5}" srcOrd="27" destOrd="0" presId="urn:microsoft.com/office/officeart/2008/layout/HexagonCluster"/>
    <dgm:cxn modelId="{622D7FD2-C1E3-4C45-9AA6-63CBDB492626}" type="presParOf" srcId="{5E747F80-B472-4614-BE2C-637BEBEF37B5}" destId="{10E6726B-ECAB-405E-82B7-AE428F8EB3DE}" srcOrd="0" destOrd="0" presId="urn:microsoft.com/office/officeart/2008/layout/HexagonCluster"/>
    <dgm:cxn modelId="{4E896969-EC39-439F-9A01-D611A572470E}" type="presParOf" srcId="{FCAC52E4-A481-460D-8D0E-21C6C49BB5F7}" destId="{0D57FD9A-2314-4FF8-8FC3-E4E0EB844BCE}" srcOrd="28" destOrd="0" presId="urn:microsoft.com/office/officeart/2008/layout/HexagonCluster"/>
    <dgm:cxn modelId="{E32F4876-96BE-45F6-AFA3-2B6BF2EAECB5}" type="presParOf" srcId="{0D57FD9A-2314-4FF8-8FC3-E4E0EB844BCE}" destId="{D26E1925-CEFB-4E3D-AA7C-9F971000B3A7}" srcOrd="0" destOrd="0" presId="urn:microsoft.com/office/officeart/2008/layout/HexagonCluster"/>
    <dgm:cxn modelId="{547CEDB4-8B31-48B7-9200-067153B1ABF5}" type="presParOf" srcId="{FCAC52E4-A481-460D-8D0E-21C6C49BB5F7}" destId="{241BD45B-9F35-4A89-BB40-557F050777E8}" srcOrd="29" destOrd="0" presId="urn:microsoft.com/office/officeart/2008/layout/HexagonCluster"/>
    <dgm:cxn modelId="{00BB1604-3DC4-4378-A72A-F1570A028C7B}" type="presParOf" srcId="{241BD45B-9F35-4A89-BB40-557F050777E8}" destId="{EF9509BE-6890-4C83-AEBB-84E8D806D2D4}" srcOrd="0" destOrd="0" presId="urn:microsoft.com/office/officeart/2008/layout/HexagonCluster"/>
    <dgm:cxn modelId="{955B4BEA-A68C-4817-B353-C0CD8B1E12EE}" type="presParOf" srcId="{FCAC52E4-A481-460D-8D0E-21C6C49BB5F7}" destId="{ACC3F6A7-B532-4882-AE6A-A291156A9FEC}" srcOrd="30" destOrd="0" presId="urn:microsoft.com/office/officeart/2008/layout/HexagonCluster"/>
    <dgm:cxn modelId="{4BDF7686-A99A-46D6-A34A-5C90353A1A9A}" type="presParOf" srcId="{ACC3F6A7-B532-4882-AE6A-A291156A9FEC}" destId="{5777B882-1EDD-406E-A0B9-AD07317A06F6}" srcOrd="0" destOrd="0" presId="urn:microsoft.com/office/officeart/2008/layout/HexagonCluster"/>
    <dgm:cxn modelId="{7E40CD2F-2A91-4639-933D-BCD13F0D0D27}" type="presParOf" srcId="{FCAC52E4-A481-460D-8D0E-21C6C49BB5F7}" destId="{C104AEFC-56C5-430C-A325-6D7075E610B9}" srcOrd="31" destOrd="0" presId="urn:microsoft.com/office/officeart/2008/layout/HexagonCluster"/>
    <dgm:cxn modelId="{0F5E2DE9-39A4-44EA-902B-F0943FF3A1D2}" type="presParOf" srcId="{C104AEFC-56C5-430C-A325-6D7075E610B9}" destId="{F3F96152-BEDF-40C3-8B19-9446C9BD6CDB}"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59024C9D-D6CE-4CD4-8525-4C211F9385FB}" type="parTrans" cxnId="{8496E077-9DB2-4AA2-BDBA-CB6D0959793E}">
      <dgm:prSet/>
      <dgm:spPr/>
      <dgm:t>
        <a:bodyPr/>
        <a:lstStyle/>
        <a:p>
          <a:endParaRPr lang="en-GB" b="1">
            <a:latin typeface="Arial" pitchFamily="34" charset="0"/>
            <a:cs typeface="Arial" pitchFamily="34" charset="0"/>
          </a:endParaRPr>
        </a:p>
      </dgm:t>
    </dgm:pt>
    <dgm:pt modelId="{431ADC95-D65A-422E-A5C2-B2746CE9A904}">
      <dgm:prSet phldrT="[Text]" custT="1"/>
      <dgm:spPr>
        <a:solidFill>
          <a:srgbClr val="FF00A0"/>
        </a:solidFill>
      </dgm:spPr>
      <dgm:t>
        <a:bodyPr lIns="0" tIns="0" rIns="0" bIns="0"/>
        <a:lstStyle/>
        <a:p>
          <a:r>
            <a:rPr lang="cy" sz="1100" b="1" i="0" u="none" strike="noStrike" cap="none" baseline="0" dirty="0">
              <a:solidFill>
                <a:srgbClr val="FFFFFF"/>
              </a:solidFill>
              <a:effectLst/>
              <a:uFillTx/>
              <a:latin typeface="Arial"/>
            </a:rPr>
            <a:t>Deddf Rheoleiddio ac Arolygu Gofal Cymdeithasol (Cymru)</a:t>
          </a:r>
        </a:p>
      </dgm:t>
    </dgm:pt>
    <dgm:pt modelId="{61A82084-3E6E-4D9B-A1EE-A6258C2E58BC}" type="parTrans" cxnId="{5A9EDCA4-542E-4389-94FF-3DAA147E5C45}">
      <dgm:prSet/>
      <dgm:spPr/>
      <dgm:t>
        <a:bodyPr/>
        <a:lstStyle/>
        <a:p>
          <a:endParaRPr lang="en-GB" b="1">
            <a:latin typeface="Arial" pitchFamily="34" charset="0"/>
            <a:cs typeface="Arial" pitchFamily="34" charset="0"/>
          </a:endParaRPr>
        </a:p>
      </dgm:t>
    </dgm:pt>
    <dgm:pt modelId="{8153A764-B61B-4468-B081-D489FBA94C7E}">
      <dgm:prSet phldrT="[Text]" custT="1"/>
      <dgm:spPr>
        <a:solidFill>
          <a:srgbClr val="34B555"/>
        </a:solidFill>
      </dgm:spPr>
      <dgm:t>
        <a:bodyPr lIns="0" tIns="0" rIns="0" bIns="0"/>
        <a:lstStyle/>
        <a:p>
          <a:r>
            <a:rPr lang="cy" sz="1050" b="1" i="0" u="none" strike="noStrike" cap="none" baseline="0" dirty="0">
              <a:solidFill>
                <a:srgbClr val="000000"/>
              </a:solidFill>
              <a:effectLst/>
              <a:uFillTx/>
              <a:latin typeface="Arial"/>
            </a:rPr>
            <a:t>Sefydlogrwydd y farchnad</a:t>
          </a:r>
        </a:p>
      </dgm:t>
    </dgm:pt>
    <dgm:pt modelId="{3919C239-327C-42EF-BE35-8A415C5699B2}" type="sibTrans" cxnId="{5A9EDCA4-542E-4389-94FF-3DAA147E5C45}">
      <dgm:prSet/>
      <dgm:spPr/>
      <dgm:t>
        <a:bodyPr/>
        <a:lstStyle/>
        <a:p>
          <a:endParaRPr lang="en-GB" b="1">
            <a:latin typeface="Arial" pitchFamily="34" charset="0"/>
            <a:cs typeface="Arial" pitchFamily="34" charset="0"/>
          </a:endParaRPr>
        </a:p>
      </dgm:t>
    </dgm:pt>
    <dgm:pt modelId="{CB8AEF14-3726-42C9-A598-9F8514175941}" type="parTrans" cxnId="{DD5195B4-5B8A-47D4-B101-5DAE8C2BC492}">
      <dgm:prSet/>
      <dgm:spPr/>
      <dgm:t>
        <a:bodyPr/>
        <a:lstStyle/>
        <a:p>
          <a:endParaRPr lang="en-GB" b="1">
            <a:latin typeface="Arial" pitchFamily="34" charset="0"/>
            <a:cs typeface="Arial" pitchFamily="34" charset="0"/>
          </a:endParaRPr>
        </a:p>
      </dgm:t>
    </dgm:pt>
    <dgm:pt modelId="{A8CE67E7-4013-4441-AEB9-549572390435}">
      <dgm:prSet phldrT="[Text]" custT="1"/>
      <dgm:spPr>
        <a:solidFill>
          <a:srgbClr val="85C441"/>
        </a:solidFill>
      </dgm:spPr>
      <dgm:t>
        <a:bodyPr lIns="0" tIns="0" rIns="0" bIns="0"/>
        <a:lstStyle/>
        <a:p>
          <a:r>
            <a:rPr lang="cy" sz="1100" b="1" i="0" u="none" strike="noStrike" cap="none" baseline="0" dirty="0">
              <a:solidFill>
                <a:srgbClr val="000000"/>
              </a:solidFill>
              <a:effectLst/>
              <a:uFillTx/>
              <a:latin typeface="Arial"/>
            </a:rPr>
            <a:t>Rheoleiddio'r gweithlu</a:t>
          </a:r>
        </a:p>
      </dgm:t>
    </dgm:pt>
    <dgm:pt modelId="{0C06C72D-3AEE-4DE2-AD23-ACC23714CA16}" type="sibTrans" cxnId="{DD5195B4-5B8A-47D4-B101-5DAE8C2BC492}">
      <dgm:prSet/>
      <dgm:spPr/>
      <dgm:t>
        <a:bodyPr/>
        <a:lstStyle/>
        <a:p>
          <a:endParaRPr lang="en-GB" b="1">
            <a:latin typeface="Arial" pitchFamily="34" charset="0"/>
            <a:cs typeface="Arial" pitchFamily="34" charset="0"/>
          </a:endParaRPr>
        </a:p>
      </dgm:t>
    </dgm:pt>
    <dgm:pt modelId="{91594C7E-BA5D-40C2-95CF-AC8E7137F907}" type="parTrans" cxnId="{E25F37BC-A030-4539-9DFD-5D0F9D2CE95E}">
      <dgm:prSet/>
      <dgm:spPr/>
      <dgm:t>
        <a:bodyPr/>
        <a:lstStyle/>
        <a:p>
          <a:endParaRPr lang="en-GB" b="1">
            <a:latin typeface="Arial" pitchFamily="34" charset="0"/>
            <a:cs typeface="Arial" pitchFamily="34" charset="0"/>
          </a:endParaRPr>
        </a:p>
      </dgm:t>
    </dgm:pt>
    <dgm:pt modelId="{41071429-82AE-43CB-A515-4EC3082EDBC9}">
      <dgm:prSet phldrT="[Text]" custT="1"/>
      <dgm:spPr>
        <a:solidFill>
          <a:srgbClr val="EF9526"/>
        </a:solidFill>
      </dgm:spPr>
      <dgm:t>
        <a:bodyPr lIns="0" tIns="0" rIns="0" bIns="0"/>
        <a:lstStyle/>
        <a:p>
          <a:r>
            <a:rPr lang="cy" sz="1100" b="1" i="0" u="none" strike="noStrike" cap="none" baseline="0" dirty="0">
              <a:solidFill>
                <a:srgbClr val="000000"/>
              </a:solidFill>
              <a:effectLst/>
              <a:uFillTx/>
              <a:latin typeface="Arial"/>
            </a:rPr>
            <a:t>Rheoleiddio gwasanaethau</a:t>
          </a:r>
        </a:p>
      </dgm:t>
    </dgm:pt>
    <dgm:pt modelId="{E637CC68-7AB4-4201-929C-029A650F3B20}" type="sibTrans" cxnId="{E25F37BC-A030-4539-9DFD-5D0F9D2CE95E}">
      <dgm:prSet/>
      <dgm:spPr/>
      <dgm:t>
        <a:bodyPr/>
        <a:lstStyle/>
        <a:p>
          <a:endParaRPr lang="en-GB" b="1">
            <a:latin typeface="Arial" pitchFamily="34" charset="0"/>
            <a:cs typeface="Arial" pitchFamily="34" charset="0"/>
          </a:endParaRPr>
        </a:p>
      </dgm:t>
    </dgm:pt>
    <dgm:pt modelId="{C92AF6EF-66BC-420E-A443-42B8AFB4EB1C}" type="parTrans" cxnId="{B528FF14-6897-4F69-B800-E04A02E24F21}">
      <dgm:prSet/>
      <dgm:spPr/>
      <dgm:t>
        <a:bodyPr/>
        <a:lstStyle/>
        <a:p>
          <a:endParaRPr lang="en-GB" b="1">
            <a:latin typeface="Arial" pitchFamily="34" charset="0"/>
            <a:cs typeface="Arial" pitchFamily="34" charset="0"/>
          </a:endParaRPr>
        </a:p>
      </dgm:t>
    </dgm:pt>
    <dgm:pt modelId="{3FA44D30-AC50-4F36-B6F0-9BAA6C64B479}">
      <dgm:prSet phldrT="[Text]" custT="1"/>
      <dgm:spPr>
        <a:solidFill>
          <a:srgbClr val="5CC9E3"/>
        </a:solidFill>
      </dgm:spPr>
      <dgm:t>
        <a:bodyPr lIns="0" tIns="0" rIns="0" bIns="0"/>
        <a:lstStyle/>
        <a:p>
          <a:r>
            <a:rPr lang="cy" sz="1050" b="1" i="0" u="none" strike="noStrike" cap="none" baseline="0" dirty="0">
              <a:solidFill>
                <a:srgbClr val="000000"/>
              </a:solidFill>
              <a:effectLst/>
              <a:uFillTx/>
              <a:latin typeface="Arial"/>
            </a:rPr>
            <a:t>Gofal Cymdeithasol Cymru</a:t>
          </a:r>
        </a:p>
      </dgm:t>
    </dgm:pt>
    <dgm:pt modelId="{39C2DE49-0047-463D-B54B-22E1B807EB24}" type="sibTrans" cxnId="{B528FF14-6897-4F69-B800-E04A02E24F21}">
      <dgm:prSet/>
      <dgm:spPr/>
      <dgm:t>
        <a:bodyPr/>
        <a:lstStyle/>
        <a:p>
          <a:endParaRPr lang="en-GB" b="1">
            <a:latin typeface="Arial" pitchFamily="34" charset="0"/>
            <a:cs typeface="Arial" pitchFamily="34" charset="0"/>
          </a:endParaRPr>
        </a:p>
      </dgm:t>
    </dgm:pt>
    <dgm:pt modelId="{CAB8CDEF-3916-48AB-845F-089E203BC820}" type="parTrans" cxnId="{DA8E37D7-4BE2-4F19-93DD-C5413E7D1F6B}">
      <dgm:prSet/>
      <dgm:spPr/>
      <dgm:t>
        <a:bodyPr/>
        <a:lstStyle/>
        <a:p>
          <a:endParaRPr lang="en-GB" b="1">
            <a:latin typeface="Arial" pitchFamily="34" charset="0"/>
            <a:cs typeface="Arial" pitchFamily="34" charset="0"/>
          </a:endParaRPr>
        </a:p>
      </dgm:t>
    </dgm:pt>
    <dgm:pt modelId="{D53EE47B-06C7-42B0-8F01-D8E0D6C00FE2}">
      <dgm:prSet phldrT="[Text]" custT="1"/>
      <dgm:spPr>
        <a:solidFill>
          <a:srgbClr val="FDC536"/>
        </a:solidFill>
      </dgm:spPr>
      <dgm:t>
        <a:bodyPr lIns="0" tIns="0" rIns="0" bIns="0"/>
        <a:lstStyle/>
        <a:p>
          <a:r>
            <a:rPr lang="cy" sz="1050" b="1" i="0" u="none" strike="noStrike" cap="none" baseline="0" dirty="0">
              <a:solidFill>
                <a:srgbClr val="000000"/>
              </a:solidFill>
              <a:effectLst/>
              <a:uFillTx/>
              <a:latin typeface="Arial"/>
            </a:rPr>
            <a:t>Gwasanaethau cymdeithasol awdurdodau lleol</a:t>
          </a:r>
        </a:p>
      </dgm:t>
    </dgm:pt>
    <dgm:pt modelId="{FFF8AB0B-9C50-4881-B8CF-A03D881B7C73}" type="sibTrans" cxnId="{DA8E37D7-4BE2-4F19-93DD-C5413E7D1F6B}">
      <dgm:prSet/>
      <dgm:spPr/>
      <dgm:t>
        <a:bodyPr/>
        <a:lstStyle/>
        <a:p>
          <a:endParaRPr lang="en-GB" b="1">
            <a:latin typeface="Arial" pitchFamily="34" charset="0"/>
            <a:cs typeface="Arial" pitchFamily="34" charset="0"/>
          </a:endParaRPr>
        </a:p>
      </dgm:t>
    </dgm:pt>
    <dgm:pt modelId="{728CD877-262B-4654-89BB-28353A66EAA5}" type="sibTrans" cxnId="{8496E077-9DB2-4AA2-BDBA-CB6D0959793E}">
      <dgm:prSet/>
      <dgm:spPr/>
      <dgm:t>
        <a:bodyPr/>
        <a:lstStyle/>
        <a:p>
          <a:endParaRPr lang="en-GB" b="1">
            <a:latin typeface="Arial" pitchFamily="34" charset="0"/>
            <a:cs typeface="Arial"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30128" custScaleY="125159"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124330" custScaleY="129126"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118721" custScaleY="120539" custRadScaleRad="95448" custRadScaleInc="183788">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122900" custScaleY="123235" custRadScaleRad="97555" custRadScaleInc="219789">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119026" custScaleY="122197"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25756" custScaleY="123896">
        <dgm:presLayoutVars>
          <dgm:bulletEnabled val="1"/>
        </dgm:presLayoutVars>
      </dgm:prSet>
      <dgm:spPr/>
    </dgm:pt>
  </dgm:ptLst>
  <dgm:cxnLst>
    <dgm:cxn modelId="{0DB22408-A128-4910-BA49-3C2297696457}" type="presOf" srcId="{CB8AEF14-3726-42C9-A598-9F8514175941}" destId="{C5437A25-0B5E-42D1-BE24-47E878FC76CE}" srcOrd="0" destOrd="0" presId="urn:microsoft.com/office/officeart/2005/8/layout/radial5"/>
    <dgm:cxn modelId="{32AE350B-79DA-439A-9FDA-22C29E9D47A4}" type="presOf" srcId="{8153A764-B61B-4468-B081-D489FBA94C7E}" destId="{C0A64CFA-D9B5-4BEF-8D9E-004D9800B285}" srcOrd="0" destOrd="0" presId="urn:microsoft.com/office/officeart/2005/8/layout/radial5"/>
    <dgm:cxn modelId="{18C20511-C360-4F66-A903-13541C35DE05}" type="presOf" srcId="{B15734EB-A900-4A05-B862-EC80F7EDBB39}" destId="{8C759271-718F-4812-8F86-1C04647F0AD8}" srcOrd="0" destOrd="0" presId="urn:microsoft.com/office/officeart/2005/8/layout/radial5"/>
    <dgm:cxn modelId="{B528FF14-6897-4F69-B800-E04A02E24F21}" srcId="{431ADC95-D65A-422E-A5C2-B2746CE9A904}" destId="{3FA44D30-AC50-4F36-B6F0-9BAA6C64B479}" srcOrd="3" destOrd="0" parTransId="{C92AF6EF-66BC-420E-A443-42B8AFB4EB1C}" sibTransId="{39C2DE49-0047-463D-B54B-22E1B807EB24}"/>
    <dgm:cxn modelId="{8E29CE1C-9BFF-43B4-B7DD-26692F852ED2}" type="presOf" srcId="{D53EE47B-06C7-42B0-8F01-D8E0D6C00FE2}" destId="{0E7436B8-2099-438E-A062-650B9A63D7AB}" srcOrd="0" destOrd="0" presId="urn:microsoft.com/office/officeart/2005/8/layout/radial5"/>
    <dgm:cxn modelId="{6113C661-D2A4-4959-A44B-3E1D815395B4}" type="presOf" srcId="{CAB8CDEF-3916-48AB-845F-089E203BC820}" destId="{2A3838C5-2626-4353-BB6B-C270D1BEC135}" srcOrd="1" destOrd="0" presId="urn:microsoft.com/office/officeart/2005/8/layout/radial5"/>
    <dgm:cxn modelId="{18B36A62-720F-4E6F-9527-62DD720362A5}" type="presOf" srcId="{91594C7E-BA5D-40C2-95CF-AC8E7137F907}" destId="{763C335A-754E-4A2C-B92A-2B05DC16A0D5}" srcOrd="1" destOrd="0" presId="urn:microsoft.com/office/officeart/2005/8/layout/radial5"/>
    <dgm:cxn modelId="{974E0364-A310-4740-BB3F-4E498619DD4F}" type="presOf" srcId="{C92AF6EF-66BC-420E-A443-42B8AFB4EB1C}" destId="{8B52CED3-95F0-4E11-A12D-C51D0B520C08}" srcOrd="1" destOrd="0" presId="urn:microsoft.com/office/officeart/2005/8/layout/radial5"/>
    <dgm:cxn modelId="{87012C46-B39D-4FF1-840F-580FC340FB9E}" type="presOf" srcId="{91594C7E-BA5D-40C2-95CF-AC8E7137F907}" destId="{51B207A7-9925-4F66-8712-FA328ED573AB}" srcOrd="0" destOrd="0" presId="urn:microsoft.com/office/officeart/2005/8/layout/radial5"/>
    <dgm:cxn modelId="{8496E077-9DB2-4AA2-BDBA-CB6D0959793E}" srcId="{B15734EB-A900-4A05-B862-EC80F7EDBB39}" destId="{431ADC95-D65A-422E-A5C2-B2746CE9A904}" srcOrd="0" destOrd="0" parTransId="{59024C9D-D6CE-4CD4-8525-4C211F9385FB}" sibTransId="{728CD877-262B-4654-89BB-28353A66EAA5}"/>
    <dgm:cxn modelId="{B9969479-ABED-4972-8BD0-3B4BF3669C65}" type="presOf" srcId="{431ADC95-D65A-422E-A5C2-B2746CE9A904}" destId="{1264915F-3E2B-4A2A-B085-2D698875C11E}" srcOrd="0" destOrd="0" presId="urn:microsoft.com/office/officeart/2005/8/layout/radial5"/>
    <dgm:cxn modelId="{EDF7917B-A0E0-445A-B2CB-4D89CBEEB937}" type="presOf" srcId="{CAB8CDEF-3916-48AB-845F-089E203BC820}" destId="{0CAE51E2-7458-4DFA-AB06-8876CAF035AA}" srcOrd="0" destOrd="0" presId="urn:microsoft.com/office/officeart/2005/8/layout/radial5"/>
    <dgm:cxn modelId="{2DFB1A7C-F2E6-4E8A-8155-166C6172FC67}" type="presOf" srcId="{CB8AEF14-3726-42C9-A598-9F8514175941}" destId="{02377295-F630-4A13-A986-C869CC56FB9F}" srcOrd="1" destOrd="0" presId="urn:microsoft.com/office/officeart/2005/8/layout/radial5"/>
    <dgm:cxn modelId="{4189279E-458B-4862-81EA-B5D881063D49}" type="presOf" srcId="{C92AF6EF-66BC-420E-A443-42B8AFB4EB1C}" destId="{50EBAC05-8CFE-4F4C-A8C8-4A5291A698AC}" srcOrd="0" destOrd="0" presId="urn:microsoft.com/office/officeart/2005/8/layout/radial5"/>
    <dgm:cxn modelId="{5A9EDCA4-542E-4389-94FF-3DAA147E5C45}" srcId="{431ADC95-D65A-422E-A5C2-B2746CE9A904}" destId="{8153A764-B61B-4468-B081-D489FBA94C7E}" srcOrd="0" destOrd="0" parTransId="{61A82084-3E6E-4D9B-A1EE-A6258C2E58BC}" sibTransId="{3919C239-327C-42EF-BE35-8A415C5699B2}"/>
    <dgm:cxn modelId="{06C3FCA6-CCAF-4AD7-AE77-E1E38CDF2295}" type="presOf" srcId="{61A82084-3E6E-4D9B-A1EE-A6258C2E58BC}" destId="{E53248A6-A2B3-43DE-8C6A-B50EBDB4512E}" srcOrd="1" destOrd="0" presId="urn:microsoft.com/office/officeart/2005/8/layout/radial5"/>
    <dgm:cxn modelId="{DD5195B4-5B8A-47D4-B101-5DAE8C2BC492}" srcId="{431ADC95-D65A-422E-A5C2-B2746CE9A904}" destId="{A8CE67E7-4013-4441-AEB9-549572390435}" srcOrd="1" destOrd="0" parTransId="{CB8AEF14-3726-42C9-A598-9F8514175941}" sibTransId="{0C06C72D-3AEE-4DE2-AD23-ACC23714CA16}"/>
    <dgm:cxn modelId="{C85E4CB7-9D5F-487C-A16F-1EAE966BE578}" type="presOf" srcId="{A8CE67E7-4013-4441-AEB9-549572390435}" destId="{43383E6E-A535-4FD4-A875-E249484A40A8}" srcOrd="0" destOrd="0" presId="urn:microsoft.com/office/officeart/2005/8/layout/radial5"/>
    <dgm:cxn modelId="{E25F37BC-A030-4539-9DFD-5D0F9D2CE95E}" srcId="{431ADC95-D65A-422E-A5C2-B2746CE9A904}" destId="{41071429-82AE-43CB-A515-4EC3082EDBC9}" srcOrd="2" destOrd="0" parTransId="{91594C7E-BA5D-40C2-95CF-AC8E7137F907}" sibTransId="{E637CC68-7AB4-4201-929C-029A650F3B20}"/>
    <dgm:cxn modelId="{DA8E37D7-4BE2-4F19-93DD-C5413E7D1F6B}" srcId="{431ADC95-D65A-422E-A5C2-B2746CE9A904}" destId="{D53EE47B-06C7-42B0-8F01-D8E0D6C00FE2}" srcOrd="4" destOrd="0" parTransId="{CAB8CDEF-3916-48AB-845F-089E203BC820}" sibTransId="{FFF8AB0B-9C50-4881-B8CF-A03D881B7C73}"/>
    <dgm:cxn modelId="{63EEAADD-C659-4DE6-A4A9-A084BA06FCBB}" type="presOf" srcId="{3FA44D30-AC50-4F36-B6F0-9BAA6C64B479}" destId="{B82F7FAC-0021-4BD3-B5AD-8FCD14FAB908}" srcOrd="0" destOrd="0" presId="urn:microsoft.com/office/officeart/2005/8/layout/radial5"/>
    <dgm:cxn modelId="{D501EAE1-33B4-4B5F-8FF9-F5A69EB00005}" type="presOf" srcId="{41071429-82AE-43CB-A515-4EC3082EDBC9}" destId="{E3ACAE35-185E-4221-9882-06C0296BED61}" srcOrd="0" destOrd="0" presId="urn:microsoft.com/office/officeart/2005/8/layout/radial5"/>
    <dgm:cxn modelId="{D6D28FF9-FBE1-4C1F-99EC-DE3E3CBF99E7}" type="presOf" srcId="{61A82084-3E6E-4D9B-A1EE-A6258C2E58BC}" destId="{8CCAA805-55FA-49F8-A89A-F7B759DA12CE}" srcOrd="0" destOrd="0" presId="urn:microsoft.com/office/officeart/2005/8/layout/radial5"/>
    <dgm:cxn modelId="{51A94B69-5061-4637-A521-BD618CE10B83}" type="presParOf" srcId="{8C759271-718F-4812-8F86-1C04647F0AD8}" destId="{1264915F-3E2B-4A2A-B085-2D698875C11E}" srcOrd="0" destOrd="0" presId="urn:microsoft.com/office/officeart/2005/8/layout/radial5"/>
    <dgm:cxn modelId="{7A567D0D-B011-4D97-8BF5-2F72922EF1EC}" type="presParOf" srcId="{8C759271-718F-4812-8F86-1C04647F0AD8}" destId="{8CCAA805-55FA-49F8-A89A-F7B759DA12CE}" srcOrd="1" destOrd="0" presId="urn:microsoft.com/office/officeart/2005/8/layout/radial5"/>
    <dgm:cxn modelId="{1CB33681-E394-464F-BAE6-EA09669247DD}" type="presParOf" srcId="{8CCAA805-55FA-49F8-A89A-F7B759DA12CE}" destId="{E53248A6-A2B3-43DE-8C6A-B50EBDB4512E}" srcOrd="0" destOrd="0" presId="urn:microsoft.com/office/officeart/2005/8/layout/radial5"/>
    <dgm:cxn modelId="{462C3948-6732-4155-9234-A43E831D2E62}" type="presParOf" srcId="{8C759271-718F-4812-8F86-1C04647F0AD8}" destId="{C0A64CFA-D9B5-4BEF-8D9E-004D9800B285}" srcOrd="2" destOrd="0" presId="urn:microsoft.com/office/officeart/2005/8/layout/radial5"/>
    <dgm:cxn modelId="{9E37E08E-AE44-4303-B344-DB44EDE4424A}" type="presParOf" srcId="{8C759271-718F-4812-8F86-1C04647F0AD8}" destId="{C5437A25-0B5E-42D1-BE24-47E878FC76CE}" srcOrd="3" destOrd="0" presId="urn:microsoft.com/office/officeart/2005/8/layout/radial5"/>
    <dgm:cxn modelId="{11C631C8-9F8D-4527-9360-DCFD6562C8B5}" type="presParOf" srcId="{C5437A25-0B5E-42D1-BE24-47E878FC76CE}" destId="{02377295-F630-4A13-A986-C869CC56FB9F}" srcOrd="0" destOrd="0" presId="urn:microsoft.com/office/officeart/2005/8/layout/radial5"/>
    <dgm:cxn modelId="{09966AFF-78C2-4C85-902B-DE0BB810E924}" type="presParOf" srcId="{8C759271-718F-4812-8F86-1C04647F0AD8}" destId="{43383E6E-A535-4FD4-A875-E249484A40A8}" srcOrd="4" destOrd="0" presId="urn:microsoft.com/office/officeart/2005/8/layout/radial5"/>
    <dgm:cxn modelId="{7550E987-1F35-42BF-B99F-0B4F502C26F8}" type="presParOf" srcId="{8C759271-718F-4812-8F86-1C04647F0AD8}" destId="{51B207A7-9925-4F66-8712-FA328ED573AB}" srcOrd="5" destOrd="0" presId="urn:microsoft.com/office/officeart/2005/8/layout/radial5"/>
    <dgm:cxn modelId="{F5C27B5F-3F67-46D5-91CE-8B50C90F49F9}" type="presParOf" srcId="{51B207A7-9925-4F66-8712-FA328ED573AB}" destId="{763C335A-754E-4A2C-B92A-2B05DC16A0D5}" srcOrd="0" destOrd="0" presId="urn:microsoft.com/office/officeart/2005/8/layout/radial5"/>
    <dgm:cxn modelId="{2247A567-9CB6-45F0-8CFA-23848C6FFC25}" type="presParOf" srcId="{8C759271-718F-4812-8F86-1C04647F0AD8}" destId="{E3ACAE35-185E-4221-9882-06C0296BED61}" srcOrd="6" destOrd="0" presId="urn:microsoft.com/office/officeart/2005/8/layout/radial5"/>
    <dgm:cxn modelId="{5ADBFEFA-29AE-4865-B2C7-BDA0C1EDF171}" type="presParOf" srcId="{8C759271-718F-4812-8F86-1C04647F0AD8}" destId="{50EBAC05-8CFE-4F4C-A8C8-4A5291A698AC}" srcOrd="7" destOrd="0" presId="urn:microsoft.com/office/officeart/2005/8/layout/radial5"/>
    <dgm:cxn modelId="{0EAE4749-B356-48F6-86BA-AC92A53BE7DB}" type="presParOf" srcId="{50EBAC05-8CFE-4F4C-A8C8-4A5291A698AC}" destId="{8B52CED3-95F0-4E11-A12D-C51D0B520C08}" srcOrd="0" destOrd="0" presId="urn:microsoft.com/office/officeart/2005/8/layout/radial5"/>
    <dgm:cxn modelId="{4FED8727-BF81-4A9A-824E-4F6C25F3C6B0}" type="presParOf" srcId="{8C759271-718F-4812-8F86-1C04647F0AD8}" destId="{B82F7FAC-0021-4BD3-B5AD-8FCD14FAB908}" srcOrd="8" destOrd="0" presId="urn:microsoft.com/office/officeart/2005/8/layout/radial5"/>
    <dgm:cxn modelId="{875D1C20-1683-42C5-B1E8-2A897777DF8A}" type="presParOf" srcId="{8C759271-718F-4812-8F86-1C04647F0AD8}" destId="{0CAE51E2-7458-4DFA-AB06-8876CAF035AA}" srcOrd="9" destOrd="0" presId="urn:microsoft.com/office/officeart/2005/8/layout/radial5"/>
    <dgm:cxn modelId="{D19A0BC6-6EF6-48B6-9ED0-991F1D4327EC}" type="presParOf" srcId="{0CAE51E2-7458-4DFA-AB06-8876CAF035AA}" destId="{2A3838C5-2626-4353-BB6B-C270D1BEC135}" srcOrd="0" destOrd="0" presId="urn:microsoft.com/office/officeart/2005/8/layout/radial5"/>
    <dgm:cxn modelId="{FF1A9CBC-05B9-4AE6-88EB-A70978133A5E}"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31ADC95-D65A-422E-A5C2-B2746CE9A904}">
      <dgm:prSet phldrT="[Text]" custT="1"/>
      <dgm:spPr>
        <a:solidFill>
          <a:srgbClr val="FF00A0"/>
        </a:solidFill>
      </dgm:spPr>
      <dgm:t>
        <a:bodyPr/>
        <a:lstStyle/>
        <a:p>
          <a:r>
            <a:rPr lang="en-GB" sz="1100" b="1" dirty="0">
              <a:solidFill>
                <a:schemeClr val="bg1"/>
              </a:solidFill>
              <a:latin typeface="Arial" panose="020B0604020202020204" pitchFamily="34" charset="0"/>
              <a:cs typeface="Arial" panose="020B0604020202020204" pitchFamily="34" charset="0"/>
            </a:rPr>
            <a:t>Regulation and Inspection of Social Care (Wales) Act</a:t>
          </a:r>
        </a:p>
      </dgm:t>
    </dgm:pt>
    <dgm:pt modelId="{59024C9D-D6CE-4CD4-8525-4C211F9385FB}" type="par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728CD877-262B-4654-89BB-28353A66EAA5}" type="sib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8153A764-B61B-4468-B081-D489FBA94C7E}">
      <dgm:prSet phldrT="[Text]" custT="1"/>
      <dgm:spPr>
        <a:solidFill>
          <a:srgbClr val="34B555"/>
        </a:solidFill>
      </dgm:spPr>
      <dgm:t>
        <a:bodyPr/>
        <a:lstStyle/>
        <a:p>
          <a:r>
            <a:rPr lang="en-GB" sz="1500" b="1" dirty="0">
              <a:solidFill>
                <a:schemeClr val="tx1"/>
              </a:solidFill>
              <a:latin typeface="Arial" panose="020B0604020202020204" pitchFamily="34" charset="0"/>
              <a:cs typeface="Arial" panose="020B0604020202020204" pitchFamily="34" charset="0"/>
            </a:rPr>
            <a:t>Market stability</a:t>
          </a:r>
        </a:p>
      </dgm:t>
    </dgm:pt>
    <dgm:pt modelId="{61A82084-3E6E-4D9B-A1EE-A6258C2E58BC}" type="parTrans" cxnId="{0CBE86BF-066D-4411-9733-2DE759B313D7}">
      <dgm:prSet/>
      <dgm:spPr/>
      <dgm:t>
        <a:bodyPr/>
        <a:lstStyle/>
        <a:p>
          <a:endParaRPr lang="en-GB" b="1" dirty="0">
            <a:latin typeface="Arial" panose="020B0604020202020204" pitchFamily="34" charset="0"/>
            <a:cs typeface="Arial" panose="020B0604020202020204" pitchFamily="34" charset="0"/>
          </a:endParaRPr>
        </a:p>
      </dgm:t>
    </dgm:pt>
    <dgm:pt modelId="{3919C239-327C-42EF-BE35-8A415C5699B2}" type="sibTrans" cxnId="{0CBE86BF-066D-4411-9733-2DE759B313D7}">
      <dgm:prSet/>
      <dgm:spPr/>
      <dgm:t>
        <a:bodyPr/>
        <a:lstStyle/>
        <a:p>
          <a:endParaRPr lang="en-GB" b="1">
            <a:latin typeface="Arial" panose="020B0604020202020204" pitchFamily="34" charset="0"/>
            <a:cs typeface="Arial" panose="020B0604020202020204" pitchFamily="34" charset="0"/>
          </a:endParaRPr>
        </a:p>
      </dgm:t>
    </dgm:pt>
    <dgm:pt modelId="{A8CE67E7-4013-4441-AEB9-549572390435}">
      <dgm:prSet phldrT="[Text]" custT="1"/>
      <dgm:spPr>
        <a:solidFill>
          <a:srgbClr val="85C441"/>
        </a:solidFill>
      </dgm:spPr>
      <dgm:t>
        <a:bodyPr/>
        <a:lstStyle/>
        <a:p>
          <a:r>
            <a:rPr lang="en-GB" sz="1400" b="1" dirty="0">
              <a:solidFill>
                <a:schemeClr val="tx1"/>
              </a:solidFill>
              <a:latin typeface="Arial" panose="020B0604020202020204" pitchFamily="34" charset="0"/>
              <a:cs typeface="Arial" panose="020B0604020202020204" pitchFamily="34" charset="0"/>
            </a:rPr>
            <a:t>Workforce regulation</a:t>
          </a:r>
        </a:p>
      </dgm:t>
    </dgm:pt>
    <dgm:pt modelId="{CB8AEF14-3726-42C9-A598-9F8514175941}" type="parTrans" cxnId="{94303D0E-F6B2-470E-82E3-4C3D2041F521}">
      <dgm:prSet/>
      <dgm:spPr/>
      <dgm:t>
        <a:bodyPr/>
        <a:lstStyle/>
        <a:p>
          <a:endParaRPr lang="en-GB" b="1" dirty="0">
            <a:latin typeface="Arial" panose="020B0604020202020204" pitchFamily="34" charset="0"/>
            <a:cs typeface="Arial" panose="020B0604020202020204" pitchFamily="34" charset="0"/>
          </a:endParaRPr>
        </a:p>
      </dgm:t>
    </dgm:pt>
    <dgm:pt modelId="{0C06C72D-3AEE-4DE2-AD23-ACC23714CA16}" type="sibTrans" cxnId="{94303D0E-F6B2-470E-82E3-4C3D2041F521}">
      <dgm:prSet/>
      <dgm:spPr/>
      <dgm:t>
        <a:bodyPr/>
        <a:lstStyle/>
        <a:p>
          <a:endParaRPr lang="en-GB" b="1">
            <a:latin typeface="Arial" panose="020B0604020202020204" pitchFamily="34" charset="0"/>
            <a:cs typeface="Arial" panose="020B0604020202020204" pitchFamily="34" charset="0"/>
          </a:endParaRPr>
        </a:p>
      </dgm:t>
    </dgm:pt>
    <dgm:pt modelId="{41071429-82AE-43CB-A515-4EC3082EDBC9}">
      <dgm:prSet phldrT="[Text]" custT="1"/>
      <dgm:spPr>
        <a:solidFill>
          <a:srgbClr val="EF9526"/>
        </a:solidFill>
      </dgm:spPr>
      <dgm:t>
        <a:bodyPr/>
        <a:lstStyle/>
        <a:p>
          <a:r>
            <a:rPr lang="en-GB" sz="1400" b="1" dirty="0">
              <a:solidFill>
                <a:schemeClr val="tx1"/>
              </a:solidFill>
              <a:latin typeface="Arial" panose="020B0604020202020204" pitchFamily="34" charset="0"/>
              <a:cs typeface="Arial" panose="020B0604020202020204" pitchFamily="34" charset="0"/>
            </a:rPr>
            <a:t>Service regulation</a:t>
          </a:r>
        </a:p>
      </dgm:t>
    </dgm:pt>
    <dgm:pt modelId="{91594C7E-BA5D-40C2-95CF-AC8E7137F907}" type="parTrans" cxnId="{C65018E8-89FE-461B-9BCC-3B061032D176}">
      <dgm:prSet/>
      <dgm:spPr/>
      <dgm:t>
        <a:bodyPr/>
        <a:lstStyle/>
        <a:p>
          <a:endParaRPr lang="en-GB" b="1" dirty="0">
            <a:latin typeface="Arial" panose="020B0604020202020204" pitchFamily="34" charset="0"/>
            <a:cs typeface="Arial" panose="020B0604020202020204" pitchFamily="34" charset="0"/>
          </a:endParaRPr>
        </a:p>
      </dgm:t>
    </dgm:pt>
    <dgm:pt modelId="{E637CC68-7AB4-4201-929C-029A650F3B20}" type="sibTrans" cxnId="{C65018E8-89FE-461B-9BCC-3B061032D176}">
      <dgm:prSet/>
      <dgm:spPr/>
      <dgm:t>
        <a:bodyPr/>
        <a:lstStyle/>
        <a:p>
          <a:endParaRPr lang="en-GB" b="1">
            <a:latin typeface="Arial" panose="020B0604020202020204" pitchFamily="34" charset="0"/>
            <a:cs typeface="Arial" panose="020B0604020202020204" pitchFamily="34" charset="0"/>
          </a:endParaRPr>
        </a:p>
      </dgm:t>
    </dgm:pt>
    <dgm:pt modelId="{D53EE47B-06C7-42B0-8F01-D8E0D6C00FE2}">
      <dgm:prSet phldrT="[Text]" custT="1"/>
      <dgm:spPr>
        <a:solidFill>
          <a:srgbClr val="FDC536"/>
        </a:solidFill>
      </dgm:spPr>
      <dgm:t>
        <a:bodyPr/>
        <a:lstStyle/>
        <a:p>
          <a:r>
            <a:rPr lang="en-GB" sz="1500" b="1" dirty="0">
              <a:solidFill>
                <a:schemeClr val="tx1"/>
              </a:solidFill>
              <a:latin typeface="Arial" panose="020B0604020202020204" pitchFamily="34" charset="0"/>
              <a:cs typeface="Arial" panose="020B0604020202020204" pitchFamily="34" charset="0"/>
            </a:rPr>
            <a:t>Local authority social services</a:t>
          </a:r>
        </a:p>
      </dgm:t>
    </dgm:pt>
    <dgm:pt modelId="{CAB8CDEF-3916-48AB-845F-089E203BC820}" type="parTrans" cxnId="{DEAB53CE-CE4A-4A9C-A76E-7C4835230E21}">
      <dgm:prSet/>
      <dgm:spPr/>
      <dgm:t>
        <a:bodyPr/>
        <a:lstStyle/>
        <a:p>
          <a:endParaRPr lang="en-GB" b="1" dirty="0">
            <a:latin typeface="Arial" panose="020B0604020202020204" pitchFamily="34" charset="0"/>
            <a:cs typeface="Arial" panose="020B0604020202020204" pitchFamily="34" charset="0"/>
          </a:endParaRPr>
        </a:p>
      </dgm:t>
    </dgm:pt>
    <dgm:pt modelId="{FFF8AB0B-9C50-4881-B8CF-A03D881B7C73}" type="sibTrans" cxnId="{DEAB53CE-CE4A-4A9C-A76E-7C4835230E21}">
      <dgm:prSet/>
      <dgm:spPr/>
      <dgm:t>
        <a:bodyPr/>
        <a:lstStyle/>
        <a:p>
          <a:endParaRPr lang="en-GB" b="1">
            <a:latin typeface="Arial" panose="020B0604020202020204" pitchFamily="34" charset="0"/>
            <a:cs typeface="Arial" panose="020B0604020202020204" pitchFamily="34" charset="0"/>
          </a:endParaRPr>
        </a:p>
      </dgm:t>
    </dgm:pt>
    <dgm:pt modelId="{3FA44D30-AC50-4F36-B6F0-9BAA6C64B479}">
      <dgm:prSet phldrT="[Text]" custT="1"/>
      <dgm:spPr>
        <a:solidFill>
          <a:srgbClr val="5CC9E3"/>
        </a:solidFill>
      </dgm:spPr>
      <dgm:t>
        <a:bodyPr/>
        <a:lstStyle/>
        <a:p>
          <a:r>
            <a:rPr lang="en-GB" sz="1500" b="1" dirty="0">
              <a:solidFill>
                <a:schemeClr val="tx1"/>
              </a:solidFill>
              <a:latin typeface="Arial" panose="020B0604020202020204" pitchFamily="34" charset="0"/>
              <a:cs typeface="Arial" panose="020B0604020202020204" pitchFamily="34" charset="0"/>
            </a:rPr>
            <a:t>Social Care Wales</a:t>
          </a:r>
        </a:p>
      </dgm:t>
    </dgm:pt>
    <dgm:pt modelId="{C92AF6EF-66BC-420E-A443-42B8AFB4EB1C}" type="parTrans" cxnId="{E4212979-538F-4B0D-A188-9D9273E6FFBB}">
      <dgm:prSet/>
      <dgm:spPr/>
      <dgm:t>
        <a:bodyPr/>
        <a:lstStyle/>
        <a:p>
          <a:endParaRPr lang="en-GB" b="1" dirty="0">
            <a:latin typeface="Arial" panose="020B0604020202020204" pitchFamily="34" charset="0"/>
            <a:cs typeface="Arial" panose="020B0604020202020204" pitchFamily="34" charset="0"/>
          </a:endParaRPr>
        </a:p>
      </dgm:t>
    </dgm:pt>
    <dgm:pt modelId="{39C2DE49-0047-463D-B54B-22E1B807EB24}" type="sibTrans" cxnId="{E4212979-538F-4B0D-A188-9D9273E6FFBB}">
      <dgm:prSet/>
      <dgm:spPr/>
      <dgm:t>
        <a:bodyPr/>
        <a:lstStyle/>
        <a:p>
          <a:endParaRPr lang="en-GB" b="1">
            <a:latin typeface="Arial" panose="020B0604020202020204" pitchFamily="34" charset="0"/>
            <a:cs typeface="Arial" panose="020B0604020202020204"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19814" custScaleY="113348" custLinFactNeighborX="0"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110000" custScaleY="110000"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110000" custScaleY="110000" custRadScaleRad="95448" custRadScaleInc="183788">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110000" custScaleY="110000" custRadScaleRad="97555" custRadScaleInc="219789">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110000" custScaleY="110000"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10000" custScaleY="110000">
        <dgm:presLayoutVars>
          <dgm:bulletEnabled val="1"/>
        </dgm:presLayoutVars>
      </dgm:prSet>
      <dgm:spPr/>
    </dgm:pt>
  </dgm:ptLst>
  <dgm:cxnLst>
    <dgm:cxn modelId="{665F8705-8EA0-49E1-919A-F0DDAC656595}" type="presOf" srcId="{61A82084-3E6E-4D9B-A1EE-A6258C2E58BC}" destId="{E53248A6-A2B3-43DE-8C6A-B50EBDB4512E}" srcOrd="1" destOrd="0" presId="urn:microsoft.com/office/officeart/2005/8/layout/radial5"/>
    <dgm:cxn modelId="{94303D0E-F6B2-470E-82E3-4C3D2041F521}" srcId="{431ADC95-D65A-422E-A5C2-B2746CE9A904}" destId="{A8CE67E7-4013-4441-AEB9-549572390435}" srcOrd="1" destOrd="0" parTransId="{CB8AEF14-3726-42C9-A598-9F8514175941}" sibTransId="{0C06C72D-3AEE-4DE2-AD23-ACC23714CA16}"/>
    <dgm:cxn modelId="{E4DC6E12-25DF-4382-A656-C44E5E4E1769}" type="presOf" srcId="{D53EE47B-06C7-42B0-8F01-D8E0D6C00FE2}" destId="{0E7436B8-2099-438E-A062-650B9A63D7AB}" srcOrd="0" destOrd="0" presId="urn:microsoft.com/office/officeart/2005/8/layout/radial5"/>
    <dgm:cxn modelId="{B790A412-84A6-4706-93BD-59E3EC9555C7}" type="presOf" srcId="{91594C7E-BA5D-40C2-95CF-AC8E7137F907}" destId="{51B207A7-9925-4F66-8712-FA328ED573AB}" srcOrd="0" destOrd="0" presId="urn:microsoft.com/office/officeart/2005/8/layout/radial5"/>
    <dgm:cxn modelId="{6F2EE123-DE6E-4058-BC65-A4225E88269F}" type="presOf" srcId="{A8CE67E7-4013-4441-AEB9-549572390435}" destId="{43383E6E-A535-4FD4-A875-E249484A40A8}" srcOrd="0" destOrd="0" presId="urn:microsoft.com/office/officeart/2005/8/layout/radial5"/>
    <dgm:cxn modelId="{5CDA8B5C-3CA3-46FA-9980-23B8337253C0}" type="presOf" srcId="{CB8AEF14-3726-42C9-A598-9F8514175941}" destId="{C5437A25-0B5E-42D1-BE24-47E878FC76CE}" srcOrd="0" destOrd="0" presId="urn:microsoft.com/office/officeart/2005/8/layout/radial5"/>
    <dgm:cxn modelId="{6D41074A-9ADB-4B36-B272-41EDDFE9DC04}" type="presOf" srcId="{91594C7E-BA5D-40C2-95CF-AC8E7137F907}" destId="{763C335A-754E-4A2C-B92A-2B05DC16A0D5}" srcOrd="1" destOrd="0" presId="urn:microsoft.com/office/officeart/2005/8/layout/radial5"/>
    <dgm:cxn modelId="{CDDEC871-AF9F-40E5-B05D-174D434DFBA0}" srcId="{B15734EB-A900-4A05-B862-EC80F7EDBB39}" destId="{431ADC95-D65A-422E-A5C2-B2746CE9A904}" srcOrd="0" destOrd="0" parTransId="{59024C9D-D6CE-4CD4-8525-4C211F9385FB}" sibTransId="{728CD877-262B-4654-89BB-28353A66EAA5}"/>
    <dgm:cxn modelId="{E4212979-538F-4B0D-A188-9D9273E6FFBB}" srcId="{431ADC95-D65A-422E-A5C2-B2746CE9A904}" destId="{3FA44D30-AC50-4F36-B6F0-9BAA6C64B479}" srcOrd="3" destOrd="0" parTransId="{C92AF6EF-66BC-420E-A443-42B8AFB4EB1C}" sibTransId="{39C2DE49-0047-463D-B54B-22E1B807EB24}"/>
    <dgm:cxn modelId="{C11DE983-DE0A-437C-AD8D-397B12CA3697}" type="presOf" srcId="{CAB8CDEF-3916-48AB-845F-089E203BC820}" destId="{2A3838C5-2626-4353-BB6B-C270D1BEC135}" srcOrd="1" destOrd="0" presId="urn:microsoft.com/office/officeart/2005/8/layout/radial5"/>
    <dgm:cxn modelId="{4524138B-B134-4BF1-867C-74C34704E485}" type="presOf" srcId="{41071429-82AE-43CB-A515-4EC3082EDBC9}" destId="{E3ACAE35-185E-4221-9882-06C0296BED61}" srcOrd="0" destOrd="0" presId="urn:microsoft.com/office/officeart/2005/8/layout/radial5"/>
    <dgm:cxn modelId="{C655F68F-B4A1-47CF-A38E-4CD033D71CCA}" type="presOf" srcId="{B15734EB-A900-4A05-B862-EC80F7EDBB39}" destId="{8C759271-718F-4812-8F86-1C04647F0AD8}" srcOrd="0" destOrd="0" presId="urn:microsoft.com/office/officeart/2005/8/layout/radial5"/>
    <dgm:cxn modelId="{3B231092-2E37-420E-9874-984E950F14E9}" type="presOf" srcId="{CAB8CDEF-3916-48AB-845F-089E203BC820}" destId="{0CAE51E2-7458-4DFA-AB06-8876CAF035AA}" srcOrd="0" destOrd="0" presId="urn:microsoft.com/office/officeart/2005/8/layout/radial5"/>
    <dgm:cxn modelId="{4422769C-3953-4BBB-9F09-BA7F41B845AA}" type="presOf" srcId="{CB8AEF14-3726-42C9-A598-9F8514175941}" destId="{02377295-F630-4A13-A986-C869CC56FB9F}" srcOrd="1" destOrd="0" presId="urn:microsoft.com/office/officeart/2005/8/layout/radial5"/>
    <dgm:cxn modelId="{2DB014BA-A569-4D96-9997-1E472D0AF64F}" type="presOf" srcId="{C92AF6EF-66BC-420E-A443-42B8AFB4EB1C}" destId="{8B52CED3-95F0-4E11-A12D-C51D0B520C08}" srcOrd="1" destOrd="0" presId="urn:microsoft.com/office/officeart/2005/8/layout/radial5"/>
    <dgm:cxn modelId="{0CBE86BF-066D-4411-9733-2DE759B313D7}" srcId="{431ADC95-D65A-422E-A5C2-B2746CE9A904}" destId="{8153A764-B61B-4468-B081-D489FBA94C7E}" srcOrd="0" destOrd="0" parTransId="{61A82084-3E6E-4D9B-A1EE-A6258C2E58BC}" sibTransId="{3919C239-327C-42EF-BE35-8A415C5699B2}"/>
    <dgm:cxn modelId="{DEAB53CE-CE4A-4A9C-A76E-7C4835230E21}" srcId="{431ADC95-D65A-422E-A5C2-B2746CE9A904}" destId="{D53EE47B-06C7-42B0-8F01-D8E0D6C00FE2}" srcOrd="4" destOrd="0" parTransId="{CAB8CDEF-3916-48AB-845F-089E203BC820}" sibTransId="{FFF8AB0B-9C50-4881-B8CF-A03D881B7C73}"/>
    <dgm:cxn modelId="{362F36D5-B27D-4C5E-BCED-AFA7D1C87682}" type="presOf" srcId="{431ADC95-D65A-422E-A5C2-B2746CE9A904}" destId="{1264915F-3E2B-4A2A-B085-2D698875C11E}" srcOrd="0" destOrd="0" presId="urn:microsoft.com/office/officeart/2005/8/layout/radial5"/>
    <dgm:cxn modelId="{C65018E8-89FE-461B-9BCC-3B061032D176}" srcId="{431ADC95-D65A-422E-A5C2-B2746CE9A904}" destId="{41071429-82AE-43CB-A515-4EC3082EDBC9}" srcOrd="2" destOrd="0" parTransId="{91594C7E-BA5D-40C2-95CF-AC8E7137F907}" sibTransId="{E637CC68-7AB4-4201-929C-029A650F3B20}"/>
    <dgm:cxn modelId="{C91B28EB-BD09-4515-86D4-1EA4665932CD}" type="presOf" srcId="{61A82084-3E6E-4D9B-A1EE-A6258C2E58BC}" destId="{8CCAA805-55FA-49F8-A89A-F7B759DA12CE}" srcOrd="0" destOrd="0" presId="urn:microsoft.com/office/officeart/2005/8/layout/radial5"/>
    <dgm:cxn modelId="{F1FFA8EB-F9A1-453C-A9A8-8B08AD9746B0}" type="presOf" srcId="{C92AF6EF-66BC-420E-A443-42B8AFB4EB1C}" destId="{50EBAC05-8CFE-4F4C-A8C8-4A5291A698AC}" srcOrd="0" destOrd="0" presId="urn:microsoft.com/office/officeart/2005/8/layout/radial5"/>
    <dgm:cxn modelId="{C709DDF6-18AD-4FE2-AE70-4CDB18B29CF2}" type="presOf" srcId="{8153A764-B61B-4468-B081-D489FBA94C7E}" destId="{C0A64CFA-D9B5-4BEF-8D9E-004D9800B285}" srcOrd="0" destOrd="0" presId="urn:microsoft.com/office/officeart/2005/8/layout/radial5"/>
    <dgm:cxn modelId="{C42D18FA-FD62-4404-AB6B-9B16D676301F}" type="presOf" srcId="{3FA44D30-AC50-4F36-B6F0-9BAA6C64B479}" destId="{B82F7FAC-0021-4BD3-B5AD-8FCD14FAB908}" srcOrd="0" destOrd="0" presId="urn:microsoft.com/office/officeart/2005/8/layout/radial5"/>
    <dgm:cxn modelId="{C7D99A18-9DE7-492E-9EA3-2412521B76E3}" type="presParOf" srcId="{8C759271-718F-4812-8F86-1C04647F0AD8}" destId="{1264915F-3E2B-4A2A-B085-2D698875C11E}" srcOrd="0" destOrd="0" presId="urn:microsoft.com/office/officeart/2005/8/layout/radial5"/>
    <dgm:cxn modelId="{C6AEAF22-0877-4524-BBEB-40701FDE23DB}" type="presParOf" srcId="{8C759271-718F-4812-8F86-1C04647F0AD8}" destId="{8CCAA805-55FA-49F8-A89A-F7B759DA12CE}" srcOrd="1" destOrd="0" presId="urn:microsoft.com/office/officeart/2005/8/layout/radial5"/>
    <dgm:cxn modelId="{084B5A5A-47D4-425D-BA84-58C2716002CD}" type="presParOf" srcId="{8CCAA805-55FA-49F8-A89A-F7B759DA12CE}" destId="{E53248A6-A2B3-43DE-8C6A-B50EBDB4512E}" srcOrd="0" destOrd="0" presId="urn:microsoft.com/office/officeart/2005/8/layout/radial5"/>
    <dgm:cxn modelId="{5F1E1AA9-D3B4-4E80-9DB5-731AD926CC92}" type="presParOf" srcId="{8C759271-718F-4812-8F86-1C04647F0AD8}" destId="{C0A64CFA-D9B5-4BEF-8D9E-004D9800B285}" srcOrd="2" destOrd="0" presId="urn:microsoft.com/office/officeart/2005/8/layout/radial5"/>
    <dgm:cxn modelId="{F1D13DE1-7564-404E-B863-2EB2B274A7A3}" type="presParOf" srcId="{8C759271-718F-4812-8F86-1C04647F0AD8}" destId="{C5437A25-0B5E-42D1-BE24-47E878FC76CE}" srcOrd="3" destOrd="0" presId="urn:microsoft.com/office/officeart/2005/8/layout/radial5"/>
    <dgm:cxn modelId="{AC2F8734-414B-44A9-9AD8-07E68FCC9912}" type="presParOf" srcId="{C5437A25-0B5E-42D1-BE24-47E878FC76CE}" destId="{02377295-F630-4A13-A986-C869CC56FB9F}" srcOrd="0" destOrd="0" presId="urn:microsoft.com/office/officeart/2005/8/layout/radial5"/>
    <dgm:cxn modelId="{8E8594C4-707A-4201-B6EF-CA884ACC0C43}" type="presParOf" srcId="{8C759271-718F-4812-8F86-1C04647F0AD8}" destId="{43383E6E-A535-4FD4-A875-E249484A40A8}" srcOrd="4" destOrd="0" presId="urn:microsoft.com/office/officeart/2005/8/layout/radial5"/>
    <dgm:cxn modelId="{CDEB6C12-F5F3-4209-9BA1-F3D948F9DFC2}" type="presParOf" srcId="{8C759271-718F-4812-8F86-1C04647F0AD8}" destId="{51B207A7-9925-4F66-8712-FA328ED573AB}" srcOrd="5" destOrd="0" presId="urn:microsoft.com/office/officeart/2005/8/layout/radial5"/>
    <dgm:cxn modelId="{C84D371C-9820-4BE6-BBA0-7C8461CBE566}" type="presParOf" srcId="{51B207A7-9925-4F66-8712-FA328ED573AB}" destId="{763C335A-754E-4A2C-B92A-2B05DC16A0D5}" srcOrd="0" destOrd="0" presId="urn:microsoft.com/office/officeart/2005/8/layout/radial5"/>
    <dgm:cxn modelId="{35803CE0-2BAF-4452-93FA-645AB6212A1F}" type="presParOf" srcId="{8C759271-718F-4812-8F86-1C04647F0AD8}" destId="{E3ACAE35-185E-4221-9882-06C0296BED61}" srcOrd="6" destOrd="0" presId="urn:microsoft.com/office/officeart/2005/8/layout/radial5"/>
    <dgm:cxn modelId="{F5119830-339B-4760-9646-58F21171A1F4}" type="presParOf" srcId="{8C759271-718F-4812-8F86-1C04647F0AD8}" destId="{50EBAC05-8CFE-4F4C-A8C8-4A5291A698AC}" srcOrd="7" destOrd="0" presId="urn:microsoft.com/office/officeart/2005/8/layout/radial5"/>
    <dgm:cxn modelId="{2E6BAACA-847A-452B-9F27-6CA695A32E1A}" type="presParOf" srcId="{50EBAC05-8CFE-4F4C-A8C8-4A5291A698AC}" destId="{8B52CED3-95F0-4E11-A12D-C51D0B520C08}" srcOrd="0" destOrd="0" presId="urn:microsoft.com/office/officeart/2005/8/layout/radial5"/>
    <dgm:cxn modelId="{BBA930E1-95B3-4A17-B330-88BEE33F46AC}" type="presParOf" srcId="{8C759271-718F-4812-8F86-1C04647F0AD8}" destId="{B82F7FAC-0021-4BD3-B5AD-8FCD14FAB908}" srcOrd="8" destOrd="0" presId="urn:microsoft.com/office/officeart/2005/8/layout/radial5"/>
    <dgm:cxn modelId="{12BAFC22-0A2B-4A77-B986-CE9B11339441}" type="presParOf" srcId="{8C759271-718F-4812-8F86-1C04647F0AD8}" destId="{0CAE51E2-7458-4DFA-AB06-8876CAF035AA}" srcOrd="9" destOrd="0" presId="urn:microsoft.com/office/officeart/2005/8/layout/radial5"/>
    <dgm:cxn modelId="{45C6F786-45D1-422F-AC00-E381ADE7FE78}" type="presParOf" srcId="{0CAE51E2-7458-4DFA-AB06-8876CAF035AA}" destId="{2A3838C5-2626-4353-BB6B-C270D1BEC135}" srcOrd="0" destOrd="0" presId="urn:microsoft.com/office/officeart/2005/8/layout/radial5"/>
    <dgm:cxn modelId="{755BC8BD-0B11-441A-96FF-B199B1BCAAC1}"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59024C9D-D6CE-4CD4-8525-4C211F9385FB}" type="parTrans" cxnId="{E54197BE-A2A4-4384-B1F4-A5383DEC5A8A}">
      <dgm:prSet/>
      <dgm:spPr/>
      <dgm:t>
        <a:bodyPr/>
        <a:lstStyle/>
        <a:p>
          <a:endParaRPr lang="en-GB" b="1">
            <a:latin typeface="Arial" pitchFamily="34" charset="0"/>
            <a:cs typeface="Arial" pitchFamily="34" charset="0"/>
          </a:endParaRPr>
        </a:p>
      </dgm:t>
    </dgm:pt>
    <dgm:pt modelId="{431ADC95-D65A-422E-A5C2-B2746CE9A904}">
      <dgm:prSet phldrT="[Text]" custT="1"/>
      <dgm:spPr>
        <a:solidFill>
          <a:srgbClr val="FF00A0"/>
        </a:solidFill>
      </dgm:spPr>
      <dgm:t>
        <a:bodyPr/>
        <a:lstStyle/>
        <a:p>
          <a:r>
            <a:rPr lang="cy" sz="1400" b="1" i="0" u="none" strike="noStrike" cap="none" baseline="0" dirty="0">
              <a:solidFill>
                <a:srgbClr val="FFFFFF"/>
              </a:solidFill>
              <a:effectLst/>
              <a:uFillTx/>
              <a:latin typeface="Arial"/>
            </a:rPr>
            <a:t>Llesiant</a:t>
          </a:r>
        </a:p>
      </dgm:t>
    </dgm:pt>
    <dgm:pt modelId="{61A82084-3E6E-4D9B-A1EE-A6258C2E58BC}" type="parTrans" cxnId="{DB1A1E5B-585C-4DC1-978D-4458AEDC5696}">
      <dgm:prSet/>
      <dgm:spPr/>
      <dgm:t>
        <a:bodyPr/>
        <a:lstStyle/>
        <a:p>
          <a:endParaRPr lang="en-GB" b="1">
            <a:latin typeface="Arial" pitchFamily="34" charset="0"/>
            <a:cs typeface="Arial" pitchFamily="34" charset="0"/>
          </a:endParaRPr>
        </a:p>
      </dgm:t>
    </dgm:pt>
    <dgm:pt modelId="{8153A764-B61B-4468-B081-D489FBA94C7E}">
      <dgm:prSet phldrT="[Text]" custT="1"/>
      <dgm:spPr>
        <a:solidFill>
          <a:srgbClr val="34B555"/>
        </a:solidFill>
      </dgm:spPr>
      <dgm:t>
        <a:bodyPr/>
        <a:lstStyle/>
        <a:p>
          <a:r>
            <a:rPr lang="cy" sz="1000" b="0" i="0" u="none" strike="noStrike" cap="none" baseline="0" dirty="0">
              <a:solidFill>
                <a:srgbClr val="000000"/>
              </a:solidFill>
              <a:effectLst/>
              <a:uFillTx/>
              <a:latin typeface="Arial"/>
            </a:rPr>
            <a:t>Sefydlogrwydd y farchnad</a:t>
          </a:r>
        </a:p>
      </dgm:t>
    </dgm:pt>
    <dgm:pt modelId="{3919C239-327C-42EF-BE35-8A415C5699B2}" type="sibTrans" cxnId="{DB1A1E5B-585C-4DC1-978D-4458AEDC5696}">
      <dgm:prSet/>
      <dgm:spPr/>
      <dgm:t>
        <a:bodyPr/>
        <a:lstStyle/>
        <a:p>
          <a:endParaRPr lang="en-GB" b="1">
            <a:latin typeface="Arial" pitchFamily="34" charset="0"/>
            <a:cs typeface="Arial" pitchFamily="34" charset="0"/>
          </a:endParaRPr>
        </a:p>
      </dgm:t>
    </dgm:pt>
    <dgm:pt modelId="{CB8AEF14-3726-42C9-A598-9F8514175941}" type="parTrans" cxnId="{0790CCAA-A6F1-43CB-8E44-7C2CBD105FD0}">
      <dgm:prSet/>
      <dgm:spPr/>
      <dgm:t>
        <a:bodyPr/>
        <a:lstStyle/>
        <a:p>
          <a:endParaRPr lang="en-GB" b="1">
            <a:latin typeface="Arial" pitchFamily="34" charset="0"/>
            <a:cs typeface="Arial" pitchFamily="34" charset="0"/>
          </a:endParaRPr>
        </a:p>
      </dgm:t>
    </dgm:pt>
    <dgm:pt modelId="{A8CE67E7-4013-4441-AEB9-549572390435}">
      <dgm:prSet phldrT="[Text]" custT="1"/>
      <dgm:spPr>
        <a:solidFill>
          <a:schemeClr val="accent4">
            <a:lumMod val="60000"/>
            <a:lumOff val="40000"/>
          </a:schemeClr>
        </a:solidFill>
      </dgm:spPr>
      <dgm:t>
        <a:bodyPr/>
        <a:lstStyle/>
        <a:p>
          <a:r>
            <a:rPr lang="cy" sz="1000" b="0" i="0" u="none" strike="noStrike" cap="none" baseline="0" dirty="0">
              <a:solidFill>
                <a:srgbClr val="000000"/>
              </a:solidFill>
              <a:effectLst/>
              <a:uFillTx/>
              <a:latin typeface="Arial"/>
            </a:rPr>
            <a:t>Rheoleiddio'r gweithlu</a:t>
          </a:r>
        </a:p>
      </dgm:t>
    </dgm:pt>
    <dgm:pt modelId="{0C06C72D-3AEE-4DE2-AD23-ACC23714CA16}" type="sibTrans" cxnId="{0790CCAA-A6F1-43CB-8E44-7C2CBD105FD0}">
      <dgm:prSet/>
      <dgm:spPr/>
      <dgm:t>
        <a:bodyPr/>
        <a:lstStyle/>
        <a:p>
          <a:endParaRPr lang="en-GB" b="1">
            <a:latin typeface="Arial" pitchFamily="34" charset="0"/>
            <a:cs typeface="Arial" pitchFamily="34" charset="0"/>
          </a:endParaRPr>
        </a:p>
      </dgm:t>
    </dgm:pt>
    <dgm:pt modelId="{91594C7E-BA5D-40C2-95CF-AC8E7137F907}" type="parTrans" cxnId="{268BB6B3-501F-4CCB-887B-87344A86EE2D}">
      <dgm:prSet/>
      <dgm:spPr/>
      <dgm:t>
        <a:bodyPr/>
        <a:lstStyle/>
        <a:p>
          <a:endParaRPr lang="en-GB" b="1">
            <a:latin typeface="Arial" pitchFamily="34" charset="0"/>
            <a:cs typeface="Arial" pitchFamily="34" charset="0"/>
          </a:endParaRPr>
        </a:p>
      </dgm:t>
    </dgm:pt>
    <dgm:pt modelId="{41071429-82AE-43CB-A515-4EC3082EDBC9}">
      <dgm:prSet phldrT="[Text]" custT="1"/>
      <dgm:spPr>
        <a:solidFill>
          <a:srgbClr val="FF0000"/>
        </a:solidFill>
      </dgm:spPr>
      <dgm:t>
        <a:bodyPr/>
        <a:lstStyle/>
        <a:p>
          <a:r>
            <a:rPr lang="cy" sz="1000" b="0" i="0" u="none" strike="noStrike" cap="none" baseline="0" dirty="0">
              <a:solidFill>
                <a:srgbClr val="000000"/>
              </a:solidFill>
              <a:effectLst/>
              <a:uFillTx/>
              <a:latin typeface="Arial"/>
            </a:rPr>
            <a:t>Rheoleiddio gwasanaethau</a:t>
          </a:r>
        </a:p>
      </dgm:t>
    </dgm:pt>
    <dgm:pt modelId="{E637CC68-7AB4-4201-929C-029A650F3B20}" type="sibTrans" cxnId="{268BB6B3-501F-4CCB-887B-87344A86EE2D}">
      <dgm:prSet/>
      <dgm:spPr/>
      <dgm:t>
        <a:bodyPr/>
        <a:lstStyle/>
        <a:p>
          <a:endParaRPr lang="en-GB" b="1">
            <a:latin typeface="Arial" pitchFamily="34" charset="0"/>
            <a:cs typeface="Arial" pitchFamily="34" charset="0"/>
          </a:endParaRPr>
        </a:p>
      </dgm:t>
    </dgm:pt>
    <dgm:pt modelId="{C92AF6EF-66BC-420E-A443-42B8AFB4EB1C}" type="parTrans" cxnId="{9445DE12-6955-4D12-B8A8-DB6E65B5C800}">
      <dgm:prSet/>
      <dgm:spPr/>
      <dgm:t>
        <a:bodyPr/>
        <a:lstStyle/>
        <a:p>
          <a:endParaRPr lang="en-GB" b="1">
            <a:latin typeface="Arial" pitchFamily="34" charset="0"/>
            <a:cs typeface="Arial" pitchFamily="34" charset="0"/>
          </a:endParaRPr>
        </a:p>
      </dgm:t>
    </dgm:pt>
    <dgm:pt modelId="{3FA44D30-AC50-4F36-B6F0-9BAA6C64B479}">
      <dgm:prSet phldrT="[Text]" custT="1"/>
      <dgm:spPr>
        <a:solidFill>
          <a:srgbClr val="5CC9E3"/>
        </a:solidFill>
      </dgm:spPr>
      <dgm:t>
        <a:bodyPr/>
        <a:lstStyle/>
        <a:p>
          <a:r>
            <a:rPr lang="cy" sz="1000" b="0" i="0" u="none" strike="noStrike" cap="none" baseline="0" dirty="0">
              <a:solidFill>
                <a:srgbClr val="000000"/>
              </a:solidFill>
              <a:effectLst/>
              <a:uFillTx/>
              <a:latin typeface="Arial"/>
            </a:rPr>
            <a:t>Gofal Cymdeithasol Cymru</a:t>
          </a:r>
        </a:p>
      </dgm:t>
    </dgm:pt>
    <dgm:pt modelId="{39C2DE49-0047-463D-B54B-22E1B807EB24}" type="sibTrans" cxnId="{9445DE12-6955-4D12-B8A8-DB6E65B5C800}">
      <dgm:prSet/>
      <dgm:spPr/>
      <dgm:t>
        <a:bodyPr/>
        <a:lstStyle/>
        <a:p>
          <a:endParaRPr lang="en-GB" b="1">
            <a:latin typeface="Arial" pitchFamily="34" charset="0"/>
            <a:cs typeface="Arial" pitchFamily="34" charset="0"/>
          </a:endParaRPr>
        </a:p>
      </dgm:t>
    </dgm:pt>
    <dgm:pt modelId="{CAB8CDEF-3916-48AB-845F-089E203BC820}" type="parTrans" cxnId="{A85D04FC-D3E2-4428-B502-C200D557B2FA}">
      <dgm:prSet/>
      <dgm:spPr/>
      <dgm:t>
        <a:bodyPr/>
        <a:lstStyle/>
        <a:p>
          <a:endParaRPr lang="en-GB" b="1">
            <a:latin typeface="Arial" pitchFamily="34" charset="0"/>
            <a:cs typeface="Arial" pitchFamily="34" charset="0"/>
          </a:endParaRPr>
        </a:p>
      </dgm:t>
    </dgm:pt>
    <dgm:pt modelId="{D53EE47B-06C7-42B0-8F01-D8E0D6C00FE2}">
      <dgm:prSet phldrT="[Text]" custT="1"/>
      <dgm:spPr>
        <a:solidFill>
          <a:srgbClr val="FDC536"/>
        </a:solidFill>
      </dgm:spPr>
      <dgm:t>
        <a:bodyPr/>
        <a:lstStyle/>
        <a:p>
          <a:r>
            <a:rPr lang="cy" sz="950" b="0" i="0" u="none" strike="noStrike" cap="none" baseline="0" dirty="0">
              <a:solidFill>
                <a:srgbClr val="000000"/>
              </a:solidFill>
              <a:effectLst/>
              <a:uFillTx/>
              <a:latin typeface="Arial"/>
            </a:rPr>
            <a:t>Gwasanaethau cymdeithasol awdurdodau lleol</a:t>
          </a:r>
        </a:p>
      </dgm:t>
    </dgm:pt>
    <dgm:pt modelId="{FFF8AB0B-9C50-4881-B8CF-A03D881B7C73}" type="sibTrans" cxnId="{A85D04FC-D3E2-4428-B502-C200D557B2FA}">
      <dgm:prSet/>
      <dgm:spPr/>
      <dgm:t>
        <a:bodyPr/>
        <a:lstStyle/>
        <a:p>
          <a:endParaRPr lang="en-GB" b="1">
            <a:latin typeface="Arial" pitchFamily="34" charset="0"/>
            <a:cs typeface="Arial" pitchFamily="34" charset="0"/>
          </a:endParaRPr>
        </a:p>
      </dgm:t>
    </dgm:pt>
    <dgm:pt modelId="{728CD877-262B-4654-89BB-28353A66EAA5}" type="sibTrans" cxnId="{E54197BE-A2A4-4384-B1F4-A5383DEC5A8A}">
      <dgm:prSet/>
      <dgm:spPr/>
      <dgm:t>
        <a:bodyPr/>
        <a:lstStyle/>
        <a:p>
          <a:endParaRPr lang="en-GB" b="1">
            <a:latin typeface="Arial" pitchFamily="34" charset="0"/>
            <a:cs typeface="Arial"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21959" custScaleY="117458"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95259" custScaleY="89434"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94356" custScaleY="91706" custRadScaleRad="109479" custRadScaleInc="172986">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91915" custScaleY="89371" custRadScaleRad="90831" custRadScaleInc="206613">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94370" custScaleY="92932"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06566" custScaleY="101173">
        <dgm:presLayoutVars>
          <dgm:bulletEnabled val="1"/>
        </dgm:presLayoutVars>
      </dgm:prSet>
      <dgm:spPr/>
    </dgm:pt>
  </dgm:ptLst>
  <dgm:cxnLst>
    <dgm:cxn modelId="{9445DE12-6955-4D12-B8A8-DB6E65B5C800}" srcId="{431ADC95-D65A-422E-A5C2-B2746CE9A904}" destId="{3FA44D30-AC50-4F36-B6F0-9BAA6C64B479}" srcOrd="3" destOrd="0" parTransId="{C92AF6EF-66BC-420E-A443-42B8AFB4EB1C}" sibTransId="{39C2DE49-0047-463D-B54B-22E1B807EB24}"/>
    <dgm:cxn modelId="{D249842A-ACE6-46FA-A6DF-430EA025BECA}" type="presOf" srcId="{431ADC95-D65A-422E-A5C2-B2746CE9A904}" destId="{1264915F-3E2B-4A2A-B085-2D698875C11E}" srcOrd="0" destOrd="0" presId="urn:microsoft.com/office/officeart/2005/8/layout/radial5"/>
    <dgm:cxn modelId="{6333C737-85E9-4D53-9608-75FD6B3C04F8}" type="presOf" srcId="{C92AF6EF-66BC-420E-A443-42B8AFB4EB1C}" destId="{50EBAC05-8CFE-4F4C-A8C8-4A5291A698AC}" srcOrd="0" destOrd="0" presId="urn:microsoft.com/office/officeart/2005/8/layout/radial5"/>
    <dgm:cxn modelId="{E2A64139-A335-4F69-BBE6-C064830D8B7E}" type="presOf" srcId="{B15734EB-A900-4A05-B862-EC80F7EDBB39}" destId="{8C759271-718F-4812-8F86-1C04647F0AD8}" srcOrd="0" destOrd="0" presId="urn:microsoft.com/office/officeart/2005/8/layout/radial5"/>
    <dgm:cxn modelId="{DB1A1E5B-585C-4DC1-978D-4458AEDC5696}" srcId="{431ADC95-D65A-422E-A5C2-B2746CE9A904}" destId="{8153A764-B61B-4468-B081-D489FBA94C7E}" srcOrd="0" destOrd="0" parTransId="{61A82084-3E6E-4D9B-A1EE-A6258C2E58BC}" sibTransId="{3919C239-327C-42EF-BE35-8A415C5699B2}"/>
    <dgm:cxn modelId="{B0BFDA5C-2A25-4E5C-B7F0-CFC07A873C94}" type="presOf" srcId="{61A82084-3E6E-4D9B-A1EE-A6258C2E58BC}" destId="{8CCAA805-55FA-49F8-A89A-F7B759DA12CE}" srcOrd="0" destOrd="0" presId="urn:microsoft.com/office/officeart/2005/8/layout/radial5"/>
    <dgm:cxn modelId="{0F9D3841-7F77-4701-95D2-0648D6FCFD59}" type="presOf" srcId="{3FA44D30-AC50-4F36-B6F0-9BAA6C64B479}" destId="{B82F7FAC-0021-4BD3-B5AD-8FCD14FAB908}" srcOrd="0" destOrd="0" presId="urn:microsoft.com/office/officeart/2005/8/layout/radial5"/>
    <dgm:cxn modelId="{0F0E3362-4192-411C-93F5-188E765D2FBE}" type="presOf" srcId="{8153A764-B61B-4468-B081-D489FBA94C7E}" destId="{C0A64CFA-D9B5-4BEF-8D9E-004D9800B285}" srcOrd="0" destOrd="0" presId="urn:microsoft.com/office/officeart/2005/8/layout/radial5"/>
    <dgm:cxn modelId="{3B43664C-CD1B-41CE-9166-304378C949AF}" type="presOf" srcId="{91594C7E-BA5D-40C2-95CF-AC8E7137F907}" destId="{763C335A-754E-4A2C-B92A-2B05DC16A0D5}" srcOrd="1" destOrd="0" presId="urn:microsoft.com/office/officeart/2005/8/layout/radial5"/>
    <dgm:cxn modelId="{985A476C-1AFE-4080-A9A7-B1E809A7F485}" type="presOf" srcId="{91594C7E-BA5D-40C2-95CF-AC8E7137F907}" destId="{51B207A7-9925-4F66-8712-FA328ED573AB}" srcOrd="0" destOrd="0" presId="urn:microsoft.com/office/officeart/2005/8/layout/radial5"/>
    <dgm:cxn modelId="{11636A6F-2E26-4507-83FA-581D9542CDAE}" type="presOf" srcId="{CB8AEF14-3726-42C9-A598-9F8514175941}" destId="{C5437A25-0B5E-42D1-BE24-47E878FC76CE}" srcOrd="0" destOrd="0" presId="urn:microsoft.com/office/officeart/2005/8/layout/radial5"/>
    <dgm:cxn modelId="{5E228552-52EE-407A-BFC2-980C2E32EC52}" type="presOf" srcId="{CAB8CDEF-3916-48AB-845F-089E203BC820}" destId="{0CAE51E2-7458-4DFA-AB06-8876CAF035AA}" srcOrd="0" destOrd="0" presId="urn:microsoft.com/office/officeart/2005/8/layout/radial5"/>
    <dgm:cxn modelId="{7E077174-30EC-4C7F-BF9F-43D100A401C8}" type="presOf" srcId="{C92AF6EF-66BC-420E-A443-42B8AFB4EB1C}" destId="{8B52CED3-95F0-4E11-A12D-C51D0B520C08}" srcOrd="1" destOrd="0" presId="urn:microsoft.com/office/officeart/2005/8/layout/radial5"/>
    <dgm:cxn modelId="{CCD8B156-1ABF-4AD2-9746-2C02A696B9DD}" type="presOf" srcId="{CAB8CDEF-3916-48AB-845F-089E203BC820}" destId="{2A3838C5-2626-4353-BB6B-C270D1BEC135}" srcOrd="1" destOrd="0" presId="urn:microsoft.com/office/officeart/2005/8/layout/radial5"/>
    <dgm:cxn modelId="{9ADF4F78-A6EF-4183-8927-A4006217F1AA}" type="presOf" srcId="{D53EE47B-06C7-42B0-8F01-D8E0D6C00FE2}" destId="{0E7436B8-2099-438E-A062-650B9A63D7AB}" srcOrd="0" destOrd="0" presId="urn:microsoft.com/office/officeart/2005/8/layout/radial5"/>
    <dgm:cxn modelId="{86FB9399-394B-432D-80AC-F92D5B53F96F}" type="presOf" srcId="{CB8AEF14-3726-42C9-A598-9F8514175941}" destId="{02377295-F630-4A13-A986-C869CC56FB9F}" srcOrd="1" destOrd="0" presId="urn:microsoft.com/office/officeart/2005/8/layout/radial5"/>
    <dgm:cxn modelId="{20E1A6A0-C41A-4D2A-AEA6-F765C56D3AFA}" type="presOf" srcId="{A8CE67E7-4013-4441-AEB9-549572390435}" destId="{43383E6E-A535-4FD4-A875-E249484A40A8}" srcOrd="0" destOrd="0" presId="urn:microsoft.com/office/officeart/2005/8/layout/radial5"/>
    <dgm:cxn modelId="{43977CA9-3336-46EF-AA36-0C9CC71D8574}" type="presOf" srcId="{41071429-82AE-43CB-A515-4EC3082EDBC9}" destId="{E3ACAE35-185E-4221-9882-06C0296BED61}" srcOrd="0" destOrd="0" presId="urn:microsoft.com/office/officeart/2005/8/layout/radial5"/>
    <dgm:cxn modelId="{0790CCAA-A6F1-43CB-8E44-7C2CBD105FD0}" srcId="{431ADC95-D65A-422E-A5C2-B2746CE9A904}" destId="{A8CE67E7-4013-4441-AEB9-549572390435}" srcOrd="1" destOrd="0" parTransId="{CB8AEF14-3726-42C9-A598-9F8514175941}" sibTransId="{0C06C72D-3AEE-4DE2-AD23-ACC23714CA16}"/>
    <dgm:cxn modelId="{268BB6B3-501F-4CCB-887B-87344A86EE2D}" srcId="{431ADC95-D65A-422E-A5C2-B2746CE9A904}" destId="{41071429-82AE-43CB-A515-4EC3082EDBC9}" srcOrd="2" destOrd="0" parTransId="{91594C7E-BA5D-40C2-95CF-AC8E7137F907}" sibTransId="{E637CC68-7AB4-4201-929C-029A650F3B20}"/>
    <dgm:cxn modelId="{E54197BE-A2A4-4384-B1F4-A5383DEC5A8A}" srcId="{B15734EB-A900-4A05-B862-EC80F7EDBB39}" destId="{431ADC95-D65A-422E-A5C2-B2746CE9A904}" srcOrd="0" destOrd="0" parTransId="{59024C9D-D6CE-4CD4-8525-4C211F9385FB}" sibTransId="{728CD877-262B-4654-89BB-28353A66EAA5}"/>
    <dgm:cxn modelId="{AD35E6D9-D1C0-4FE3-9323-C75F12289B9C}" type="presOf" srcId="{61A82084-3E6E-4D9B-A1EE-A6258C2E58BC}" destId="{E53248A6-A2B3-43DE-8C6A-B50EBDB4512E}" srcOrd="1" destOrd="0" presId="urn:microsoft.com/office/officeart/2005/8/layout/radial5"/>
    <dgm:cxn modelId="{A85D04FC-D3E2-4428-B502-C200D557B2FA}" srcId="{431ADC95-D65A-422E-A5C2-B2746CE9A904}" destId="{D53EE47B-06C7-42B0-8F01-D8E0D6C00FE2}" srcOrd="4" destOrd="0" parTransId="{CAB8CDEF-3916-48AB-845F-089E203BC820}" sibTransId="{FFF8AB0B-9C50-4881-B8CF-A03D881B7C73}"/>
    <dgm:cxn modelId="{39BC5F9C-C60E-4657-9F0A-E6649E072A48}" type="presParOf" srcId="{8C759271-718F-4812-8F86-1C04647F0AD8}" destId="{1264915F-3E2B-4A2A-B085-2D698875C11E}" srcOrd="0" destOrd="0" presId="urn:microsoft.com/office/officeart/2005/8/layout/radial5"/>
    <dgm:cxn modelId="{1E6DAF1A-F247-4883-9ABA-386A32F903FE}" type="presParOf" srcId="{8C759271-718F-4812-8F86-1C04647F0AD8}" destId="{8CCAA805-55FA-49F8-A89A-F7B759DA12CE}" srcOrd="1" destOrd="0" presId="urn:microsoft.com/office/officeart/2005/8/layout/radial5"/>
    <dgm:cxn modelId="{230BE6DA-9DFB-41EA-A13B-61DED6CDC84D}" type="presParOf" srcId="{8CCAA805-55FA-49F8-A89A-F7B759DA12CE}" destId="{E53248A6-A2B3-43DE-8C6A-B50EBDB4512E}" srcOrd="0" destOrd="0" presId="urn:microsoft.com/office/officeart/2005/8/layout/radial5"/>
    <dgm:cxn modelId="{E6048918-ABF5-4D63-9595-4258C989E61E}" type="presParOf" srcId="{8C759271-718F-4812-8F86-1C04647F0AD8}" destId="{C0A64CFA-D9B5-4BEF-8D9E-004D9800B285}" srcOrd="2" destOrd="0" presId="urn:microsoft.com/office/officeart/2005/8/layout/radial5"/>
    <dgm:cxn modelId="{BF1FDD50-E612-4A27-9FF9-D5A207040356}" type="presParOf" srcId="{8C759271-718F-4812-8F86-1C04647F0AD8}" destId="{C5437A25-0B5E-42D1-BE24-47E878FC76CE}" srcOrd="3" destOrd="0" presId="urn:microsoft.com/office/officeart/2005/8/layout/radial5"/>
    <dgm:cxn modelId="{D746F929-5B5D-4570-BDE3-7D4D2985D93E}" type="presParOf" srcId="{C5437A25-0B5E-42D1-BE24-47E878FC76CE}" destId="{02377295-F630-4A13-A986-C869CC56FB9F}" srcOrd="0" destOrd="0" presId="urn:microsoft.com/office/officeart/2005/8/layout/radial5"/>
    <dgm:cxn modelId="{C3AF4CDA-B1EF-4449-A1A7-E82366128A7D}" type="presParOf" srcId="{8C759271-718F-4812-8F86-1C04647F0AD8}" destId="{43383E6E-A535-4FD4-A875-E249484A40A8}" srcOrd="4" destOrd="0" presId="urn:microsoft.com/office/officeart/2005/8/layout/radial5"/>
    <dgm:cxn modelId="{4D657079-A7C5-43BA-8200-53DCA19A922D}" type="presParOf" srcId="{8C759271-718F-4812-8F86-1C04647F0AD8}" destId="{51B207A7-9925-4F66-8712-FA328ED573AB}" srcOrd="5" destOrd="0" presId="urn:microsoft.com/office/officeart/2005/8/layout/radial5"/>
    <dgm:cxn modelId="{487E11F5-D2C7-46D4-B730-92A11B8AA6D2}" type="presParOf" srcId="{51B207A7-9925-4F66-8712-FA328ED573AB}" destId="{763C335A-754E-4A2C-B92A-2B05DC16A0D5}" srcOrd="0" destOrd="0" presId="urn:microsoft.com/office/officeart/2005/8/layout/radial5"/>
    <dgm:cxn modelId="{853ACFCE-E44D-4927-8A37-45E11A602793}" type="presParOf" srcId="{8C759271-718F-4812-8F86-1C04647F0AD8}" destId="{E3ACAE35-185E-4221-9882-06C0296BED61}" srcOrd="6" destOrd="0" presId="urn:microsoft.com/office/officeart/2005/8/layout/radial5"/>
    <dgm:cxn modelId="{53F13964-CF5A-4CD0-B71F-2604AC757A8B}" type="presParOf" srcId="{8C759271-718F-4812-8F86-1C04647F0AD8}" destId="{50EBAC05-8CFE-4F4C-A8C8-4A5291A698AC}" srcOrd="7" destOrd="0" presId="urn:microsoft.com/office/officeart/2005/8/layout/radial5"/>
    <dgm:cxn modelId="{24002249-B4C8-4C12-A45A-CCDD0EFA042D}" type="presParOf" srcId="{50EBAC05-8CFE-4F4C-A8C8-4A5291A698AC}" destId="{8B52CED3-95F0-4E11-A12D-C51D0B520C08}" srcOrd="0" destOrd="0" presId="urn:microsoft.com/office/officeart/2005/8/layout/radial5"/>
    <dgm:cxn modelId="{53A0C364-0BD7-4055-8780-F431C7F6515F}" type="presParOf" srcId="{8C759271-718F-4812-8F86-1C04647F0AD8}" destId="{B82F7FAC-0021-4BD3-B5AD-8FCD14FAB908}" srcOrd="8" destOrd="0" presId="urn:microsoft.com/office/officeart/2005/8/layout/radial5"/>
    <dgm:cxn modelId="{DFA713EC-A521-406C-A623-D885C359022A}" type="presParOf" srcId="{8C759271-718F-4812-8F86-1C04647F0AD8}" destId="{0CAE51E2-7458-4DFA-AB06-8876CAF035AA}" srcOrd="9" destOrd="0" presId="urn:microsoft.com/office/officeart/2005/8/layout/radial5"/>
    <dgm:cxn modelId="{4BD95CDD-27F4-47C2-B920-318C942CD4E0}" type="presParOf" srcId="{0CAE51E2-7458-4DFA-AB06-8876CAF035AA}" destId="{2A3838C5-2626-4353-BB6B-C270D1BEC135}" srcOrd="0" destOrd="0" presId="urn:microsoft.com/office/officeart/2005/8/layout/radial5"/>
    <dgm:cxn modelId="{8CBEE8E9-CD54-4720-80D4-75B74E21A054}"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31ADC95-D65A-422E-A5C2-B2746CE9A904}">
      <dgm:prSet phldrT="[Text]" custT="1"/>
      <dgm:spPr>
        <a:solidFill>
          <a:srgbClr val="FF00A0"/>
        </a:solidFill>
      </dgm:spPr>
      <dgm:t>
        <a:bodyPr/>
        <a:lstStyle/>
        <a:p>
          <a:r>
            <a:rPr lang="en-GB" sz="1400" b="1" dirty="0">
              <a:solidFill>
                <a:schemeClr val="bg1"/>
              </a:solidFill>
              <a:latin typeface="Arial" panose="020B0604020202020204" pitchFamily="34" charset="0"/>
              <a:cs typeface="Arial" panose="020B0604020202020204" pitchFamily="34" charset="0"/>
            </a:rPr>
            <a:t>Well-being</a:t>
          </a:r>
        </a:p>
      </dgm:t>
    </dgm:pt>
    <dgm:pt modelId="{59024C9D-D6CE-4CD4-8525-4C211F9385FB}" type="par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728CD877-262B-4654-89BB-28353A66EAA5}" type="sib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8153A764-B61B-4468-B081-D489FBA94C7E}">
      <dgm:prSet phldrT="[Text]" custT="1"/>
      <dgm:spPr>
        <a:solidFill>
          <a:srgbClr val="34B555"/>
        </a:solidFill>
      </dgm:spPr>
      <dgm:t>
        <a:bodyPr/>
        <a:lstStyle/>
        <a:p>
          <a:r>
            <a:rPr lang="en-GB" sz="1000" b="0" dirty="0">
              <a:solidFill>
                <a:schemeClr val="tx1"/>
              </a:solidFill>
              <a:latin typeface="Arial" panose="020B0604020202020204" pitchFamily="34" charset="0"/>
              <a:cs typeface="Arial" panose="020B0604020202020204" pitchFamily="34" charset="0"/>
            </a:rPr>
            <a:t>Market stability</a:t>
          </a:r>
        </a:p>
      </dgm:t>
    </dgm:pt>
    <dgm:pt modelId="{61A82084-3E6E-4D9B-A1EE-A6258C2E58BC}" type="parTrans" cxnId="{0CBE86BF-066D-4411-9733-2DE759B313D7}">
      <dgm:prSet/>
      <dgm:spPr/>
      <dgm:t>
        <a:bodyPr/>
        <a:lstStyle/>
        <a:p>
          <a:endParaRPr lang="en-GB" b="1" dirty="0">
            <a:latin typeface="Arial" panose="020B0604020202020204" pitchFamily="34" charset="0"/>
            <a:cs typeface="Arial" panose="020B0604020202020204" pitchFamily="34" charset="0"/>
          </a:endParaRPr>
        </a:p>
      </dgm:t>
    </dgm:pt>
    <dgm:pt modelId="{3919C239-327C-42EF-BE35-8A415C5699B2}" type="sibTrans" cxnId="{0CBE86BF-066D-4411-9733-2DE759B313D7}">
      <dgm:prSet/>
      <dgm:spPr/>
      <dgm:t>
        <a:bodyPr/>
        <a:lstStyle/>
        <a:p>
          <a:endParaRPr lang="en-GB" b="1">
            <a:latin typeface="Arial" panose="020B0604020202020204" pitchFamily="34" charset="0"/>
            <a:cs typeface="Arial" panose="020B0604020202020204" pitchFamily="34" charset="0"/>
          </a:endParaRPr>
        </a:p>
      </dgm:t>
    </dgm:pt>
    <dgm:pt modelId="{A8CE67E7-4013-4441-AEB9-549572390435}">
      <dgm:prSet phldrT="[Text]" custT="1"/>
      <dgm:spPr>
        <a:solidFill>
          <a:schemeClr val="accent4">
            <a:lumMod val="60000"/>
            <a:lumOff val="40000"/>
          </a:schemeClr>
        </a:solidFill>
      </dgm:spPr>
      <dgm:t>
        <a:bodyPr/>
        <a:lstStyle/>
        <a:p>
          <a:r>
            <a:rPr lang="en-GB" sz="1000" b="0" dirty="0">
              <a:solidFill>
                <a:schemeClr val="tx1"/>
              </a:solidFill>
              <a:latin typeface="Arial" panose="020B0604020202020204" pitchFamily="34" charset="0"/>
              <a:cs typeface="Arial" panose="020B0604020202020204" pitchFamily="34" charset="0"/>
            </a:rPr>
            <a:t>Workforce regulation</a:t>
          </a:r>
        </a:p>
      </dgm:t>
    </dgm:pt>
    <dgm:pt modelId="{CB8AEF14-3726-42C9-A598-9F8514175941}" type="parTrans" cxnId="{94303D0E-F6B2-470E-82E3-4C3D2041F521}">
      <dgm:prSet/>
      <dgm:spPr/>
      <dgm:t>
        <a:bodyPr/>
        <a:lstStyle/>
        <a:p>
          <a:endParaRPr lang="en-GB" b="1" dirty="0">
            <a:latin typeface="Arial" panose="020B0604020202020204" pitchFamily="34" charset="0"/>
            <a:cs typeface="Arial" panose="020B0604020202020204" pitchFamily="34" charset="0"/>
          </a:endParaRPr>
        </a:p>
      </dgm:t>
    </dgm:pt>
    <dgm:pt modelId="{0C06C72D-3AEE-4DE2-AD23-ACC23714CA16}" type="sibTrans" cxnId="{94303D0E-F6B2-470E-82E3-4C3D2041F521}">
      <dgm:prSet/>
      <dgm:spPr/>
      <dgm:t>
        <a:bodyPr/>
        <a:lstStyle/>
        <a:p>
          <a:endParaRPr lang="en-GB" b="1">
            <a:latin typeface="Arial" panose="020B0604020202020204" pitchFamily="34" charset="0"/>
            <a:cs typeface="Arial" panose="020B0604020202020204" pitchFamily="34" charset="0"/>
          </a:endParaRPr>
        </a:p>
      </dgm:t>
    </dgm:pt>
    <dgm:pt modelId="{41071429-82AE-43CB-A515-4EC3082EDBC9}">
      <dgm:prSet phldrT="[Text]" custT="1"/>
      <dgm:spPr>
        <a:solidFill>
          <a:srgbClr val="EF9526"/>
        </a:solidFill>
      </dgm:spPr>
      <dgm:t>
        <a:bodyPr/>
        <a:lstStyle/>
        <a:p>
          <a:r>
            <a:rPr lang="en-GB" sz="1000" b="0" dirty="0">
              <a:solidFill>
                <a:schemeClr val="tx1"/>
              </a:solidFill>
              <a:latin typeface="Arial" panose="020B0604020202020204" pitchFamily="34" charset="0"/>
              <a:cs typeface="Arial" panose="020B0604020202020204" pitchFamily="34" charset="0"/>
            </a:rPr>
            <a:t>Service regulation</a:t>
          </a:r>
        </a:p>
      </dgm:t>
    </dgm:pt>
    <dgm:pt modelId="{91594C7E-BA5D-40C2-95CF-AC8E7137F907}" type="parTrans" cxnId="{C65018E8-89FE-461B-9BCC-3B061032D176}">
      <dgm:prSet/>
      <dgm:spPr/>
      <dgm:t>
        <a:bodyPr/>
        <a:lstStyle/>
        <a:p>
          <a:endParaRPr lang="en-GB" b="1" dirty="0">
            <a:latin typeface="Arial" panose="020B0604020202020204" pitchFamily="34" charset="0"/>
            <a:cs typeface="Arial" panose="020B0604020202020204" pitchFamily="34" charset="0"/>
          </a:endParaRPr>
        </a:p>
      </dgm:t>
    </dgm:pt>
    <dgm:pt modelId="{E637CC68-7AB4-4201-929C-029A650F3B20}" type="sibTrans" cxnId="{C65018E8-89FE-461B-9BCC-3B061032D176}">
      <dgm:prSet/>
      <dgm:spPr/>
      <dgm:t>
        <a:bodyPr/>
        <a:lstStyle/>
        <a:p>
          <a:endParaRPr lang="en-GB" b="1">
            <a:latin typeface="Arial" panose="020B0604020202020204" pitchFamily="34" charset="0"/>
            <a:cs typeface="Arial" panose="020B0604020202020204" pitchFamily="34" charset="0"/>
          </a:endParaRPr>
        </a:p>
      </dgm:t>
    </dgm:pt>
    <dgm:pt modelId="{D53EE47B-06C7-42B0-8F01-D8E0D6C00FE2}">
      <dgm:prSet phldrT="[Text]" custT="1"/>
      <dgm:spPr>
        <a:solidFill>
          <a:srgbClr val="FDC536"/>
        </a:solidFill>
      </dgm:spPr>
      <dgm:t>
        <a:bodyPr/>
        <a:lstStyle/>
        <a:p>
          <a:r>
            <a:rPr lang="en-GB" sz="1000" b="0" dirty="0">
              <a:solidFill>
                <a:schemeClr val="tx1"/>
              </a:solidFill>
              <a:latin typeface="Arial" panose="020B0604020202020204" pitchFamily="34" charset="0"/>
              <a:cs typeface="Arial" panose="020B0604020202020204" pitchFamily="34" charset="0"/>
            </a:rPr>
            <a:t>Local authority social services</a:t>
          </a:r>
        </a:p>
      </dgm:t>
    </dgm:pt>
    <dgm:pt modelId="{CAB8CDEF-3916-48AB-845F-089E203BC820}" type="parTrans" cxnId="{DEAB53CE-CE4A-4A9C-A76E-7C4835230E21}">
      <dgm:prSet/>
      <dgm:spPr/>
      <dgm:t>
        <a:bodyPr/>
        <a:lstStyle/>
        <a:p>
          <a:endParaRPr lang="en-GB" b="1" dirty="0">
            <a:latin typeface="Arial" panose="020B0604020202020204" pitchFamily="34" charset="0"/>
            <a:cs typeface="Arial" panose="020B0604020202020204" pitchFamily="34" charset="0"/>
          </a:endParaRPr>
        </a:p>
      </dgm:t>
    </dgm:pt>
    <dgm:pt modelId="{FFF8AB0B-9C50-4881-B8CF-A03D881B7C73}" type="sibTrans" cxnId="{DEAB53CE-CE4A-4A9C-A76E-7C4835230E21}">
      <dgm:prSet/>
      <dgm:spPr/>
      <dgm:t>
        <a:bodyPr/>
        <a:lstStyle/>
        <a:p>
          <a:endParaRPr lang="en-GB" b="1">
            <a:latin typeface="Arial" panose="020B0604020202020204" pitchFamily="34" charset="0"/>
            <a:cs typeface="Arial" panose="020B0604020202020204" pitchFamily="34" charset="0"/>
          </a:endParaRPr>
        </a:p>
      </dgm:t>
    </dgm:pt>
    <dgm:pt modelId="{3FA44D30-AC50-4F36-B6F0-9BAA6C64B479}">
      <dgm:prSet phldrT="[Text]" custT="1"/>
      <dgm:spPr>
        <a:solidFill>
          <a:srgbClr val="5CC9E3"/>
        </a:solidFill>
      </dgm:spPr>
      <dgm:t>
        <a:bodyPr/>
        <a:lstStyle/>
        <a:p>
          <a:r>
            <a:rPr lang="en-GB" sz="1000" b="0" dirty="0">
              <a:solidFill>
                <a:schemeClr val="tx1"/>
              </a:solidFill>
              <a:latin typeface="Arial" panose="020B0604020202020204" pitchFamily="34" charset="0"/>
              <a:cs typeface="Arial" panose="020B0604020202020204" pitchFamily="34" charset="0"/>
            </a:rPr>
            <a:t>Social Care Wales</a:t>
          </a:r>
        </a:p>
      </dgm:t>
    </dgm:pt>
    <dgm:pt modelId="{C92AF6EF-66BC-420E-A443-42B8AFB4EB1C}" type="parTrans" cxnId="{E4212979-538F-4B0D-A188-9D9273E6FFBB}">
      <dgm:prSet/>
      <dgm:spPr/>
      <dgm:t>
        <a:bodyPr/>
        <a:lstStyle/>
        <a:p>
          <a:endParaRPr lang="en-GB" b="1" dirty="0">
            <a:latin typeface="Arial" panose="020B0604020202020204" pitchFamily="34" charset="0"/>
            <a:cs typeface="Arial" panose="020B0604020202020204" pitchFamily="34" charset="0"/>
          </a:endParaRPr>
        </a:p>
      </dgm:t>
    </dgm:pt>
    <dgm:pt modelId="{39C2DE49-0047-463D-B54B-22E1B807EB24}" type="sibTrans" cxnId="{E4212979-538F-4B0D-A188-9D9273E6FFBB}">
      <dgm:prSet/>
      <dgm:spPr/>
      <dgm:t>
        <a:bodyPr/>
        <a:lstStyle/>
        <a:p>
          <a:endParaRPr lang="en-GB" b="1">
            <a:latin typeface="Arial" panose="020B0604020202020204" pitchFamily="34" charset="0"/>
            <a:cs typeface="Arial" panose="020B0604020202020204"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12496" custScaleY="112069" custLinFactNeighborX="0"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91915" custScaleY="89371"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129020" custScaleY="89371" custRadScaleRad="90762" custRadScaleInc="193290">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109016" custScaleY="89371" custRadScaleRad="90831" custRadScaleInc="206613">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91915" custScaleY="89371"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02253" custScaleY="89371">
        <dgm:presLayoutVars>
          <dgm:bulletEnabled val="1"/>
        </dgm:presLayoutVars>
      </dgm:prSet>
      <dgm:spPr/>
    </dgm:pt>
  </dgm:ptLst>
  <dgm:cxnLst>
    <dgm:cxn modelId="{12A6A901-BD76-4E3B-9409-A0A75BC9C15F}" type="presOf" srcId="{41071429-82AE-43CB-A515-4EC3082EDBC9}" destId="{E3ACAE35-185E-4221-9882-06C0296BED61}" srcOrd="0" destOrd="0" presId="urn:microsoft.com/office/officeart/2005/8/layout/radial5"/>
    <dgm:cxn modelId="{79A94E07-531F-4712-88E7-3417B05F1C00}" type="presOf" srcId="{CB8AEF14-3726-42C9-A598-9F8514175941}" destId="{02377295-F630-4A13-A986-C869CC56FB9F}" srcOrd="1" destOrd="0" presId="urn:microsoft.com/office/officeart/2005/8/layout/radial5"/>
    <dgm:cxn modelId="{F38B9208-8516-4476-BCE8-497A63F73B9E}" type="presOf" srcId="{D53EE47B-06C7-42B0-8F01-D8E0D6C00FE2}" destId="{0E7436B8-2099-438E-A062-650B9A63D7AB}" srcOrd="0" destOrd="0" presId="urn:microsoft.com/office/officeart/2005/8/layout/radial5"/>
    <dgm:cxn modelId="{94303D0E-F6B2-470E-82E3-4C3D2041F521}" srcId="{431ADC95-D65A-422E-A5C2-B2746CE9A904}" destId="{A8CE67E7-4013-4441-AEB9-549572390435}" srcOrd="1" destOrd="0" parTransId="{CB8AEF14-3726-42C9-A598-9F8514175941}" sibTransId="{0C06C72D-3AEE-4DE2-AD23-ACC23714CA16}"/>
    <dgm:cxn modelId="{F62F7F10-CE5A-4954-B7D2-81BFA9A0F85D}" type="presOf" srcId="{431ADC95-D65A-422E-A5C2-B2746CE9A904}" destId="{1264915F-3E2B-4A2A-B085-2D698875C11E}" srcOrd="0" destOrd="0" presId="urn:microsoft.com/office/officeart/2005/8/layout/radial5"/>
    <dgm:cxn modelId="{4B55B01C-89EA-4BE5-85BE-D5B661F96454}" type="presOf" srcId="{3FA44D30-AC50-4F36-B6F0-9BAA6C64B479}" destId="{B82F7FAC-0021-4BD3-B5AD-8FCD14FAB908}" srcOrd="0" destOrd="0" presId="urn:microsoft.com/office/officeart/2005/8/layout/radial5"/>
    <dgm:cxn modelId="{6BE47526-DC78-4DDD-812E-A0478D7B41A5}" type="presOf" srcId="{C92AF6EF-66BC-420E-A443-42B8AFB4EB1C}" destId="{50EBAC05-8CFE-4F4C-A8C8-4A5291A698AC}" srcOrd="0" destOrd="0" presId="urn:microsoft.com/office/officeart/2005/8/layout/radial5"/>
    <dgm:cxn modelId="{AB1E192A-D290-4ACE-A9D0-9F476AF07696}" type="presOf" srcId="{61A82084-3E6E-4D9B-A1EE-A6258C2E58BC}" destId="{8CCAA805-55FA-49F8-A89A-F7B759DA12CE}" srcOrd="0" destOrd="0" presId="urn:microsoft.com/office/officeart/2005/8/layout/radial5"/>
    <dgm:cxn modelId="{EE44115B-BCA6-41A3-972F-4967A314D24E}" type="presOf" srcId="{C92AF6EF-66BC-420E-A443-42B8AFB4EB1C}" destId="{8B52CED3-95F0-4E11-A12D-C51D0B520C08}" srcOrd="1" destOrd="0" presId="urn:microsoft.com/office/officeart/2005/8/layout/radial5"/>
    <dgm:cxn modelId="{53B25163-B1BE-493F-9673-63F679119B76}" type="presOf" srcId="{CB8AEF14-3726-42C9-A598-9F8514175941}" destId="{C5437A25-0B5E-42D1-BE24-47E878FC76CE}" srcOrd="0" destOrd="0" presId="urn:microsoft.com/office/officeart/2005/8/layout/radial5"/>
    <dgm:cxn modelId="{CDDEC871-AF9F-40E5-B05D-174D434DFBA0}" srcId="{B15734EB-A900-4A05-B862-EC80F7EDBB39}" destId="{431ADC95-D65A-422E-A5C2-B2746CE9A904}" srcOrd="0" destOrd="0" parTransId="{59024C9D-D6CE-4CD4-8525-4C211F9385FB}" sibTransId="{728CD877-262B-4654-89BB-28353A66EAA5}"/>
    <dgm:cxn modelId="{38511E54-F7EE-4D7B-8F5D-1EB6211F9746}" type="presOf" srcId="{8153A764-B61B-4468-B081-D489FBA94C7E}" destId="{C0A64CFA-D9B5-4BEF-8D9E-004D9800B285}" srcOrd="0" destOrd="0" presId="urn:microsoft.com/office/officeart/2005/8/layout/radial5"/>
    <dgm:cxn modelId="{E4212979-538F-4B0D-A188-9D9273E6FFBB}" srcId="{431ADC95-D65A-422E-A5C2-B2746CE9A904}" destId="{3FA44D30-AC50-4F36-B6F0-9BAA6C64B479}" srcOrd="3" destOrd="0" parTransId="{C92AF6EF-66BC-420E-A443-42B8AFB4EB1C}" sibTransId="{39C2DE49-0047-463D-B54B-22E1B807EB24}"/>
    <dgm:cxn modelId="{D3C5647E-6356-4C59-935A-4D9ECE25B1DB}" type="presOf" srcId="{B15734EB-A900-4A05-B862-EC80F7EDBB39}" destId="{8C759271-718F-4812-8F86-1C04647F0AD8}" srcOrd="0" destOrd="0" presId="urn:microsoft.com/office/officeart/2005/8/layout/radial5"/>
    <dgm:cxn modelId="{0AD93CB4-07D6-453E-90B3-4AAA5EC6D2B7}" type="presOf" srcId="{61A82084-3E6E-4D9B-A1EE-A6258C2E58BC}" destId="{E53248A6-A2B3-43DE-8C6A-B50EBDB4512E}" srcOrd="1" destOrd="0" presId="urn:microsoft.com/office/officeart/2005/8/layout/radial5"/>
    <dgm:cxn modelId="{6EC829B7-41EA-4367-949A-A48C5168324E}" type="presOf" srcId="{CAB8CDEF-3916-48AB-845F-089E203BC820}" destId="{0CAE51E2-7458-4DFA-AB06-8876CAF035AA}" srcOrd="0" destOrd="0" presId="urn:microsoft.com/office/officeart/2005/8/layout/radial5"/>
    <dgm:cxn modelId="{0CBE86BF-066D-4411-9733-2DE759B313D7}" srcId="{431ADC95-D65A-422E-A5C2-B2746CE9A904}" destId="{8153A764-B61B-4468-B081-D489FBA94C7E}" srcOrd="0" destOrd="0" parTransId="{61A82084-3E6E-4D9B-A1EE-A6258C2E58BC}" sibTransId="{3919C239-327C-42EF-BE35-8A415C5699B2}"/>
    <dgm:cxn modelId="{DEAB53CE-CE4A-4A9C-A76E-7C4835230E21}" srcId="{431ADC95-D65A-422E-A5C2-B2746CE9A904}" destId="{D53EE47B-06C7-42B0-8F01-D8E0D6C00FE2}" srcOrd="4" destOrd="0" parTransId="{CAB8CDEF-3916-48AB-845F-089E203BC820}" sibTransId="{FFF8AB0B-9C50-4881-B8CF-A03D881B7C73}"/>
    <dgm:cxn modelId="{E3A216E4-7A7E-4B7A-8246-C130261E7012}" type="presOf" srcId="{91594C7E-BA5D-40C2-95CF-AC8E7137F907}" destId="{763C335A-754E-4A2C-B92A-2B05DC16A0D5}" srcOrd="1" destOrd="0" presId="urn:microsoft.com/office/officeart/2005/8/layout/radial5"/>
    <dgm:cxn modelId="{5A2CE4E7-B323-422B-A20D-B0190D78ED5A}" type="presOf" srcId="{91594C7E-BA5D-40C2-95CF-AC8E7137F907}" destId="{51B207A7-9925-4F66-8712-FA328ED573AB}" srcOrd="0" destOrd="0" presId="urn:microsoft.com/office/officeart/2005/8/layout/radial5"/>
    <dgm:cxn modelId="{C65018E8-89FE-461B-9BCC-3B061032D176}" srcId="{431ADC95-D65A-422E-A5C2-B2746CE9A904}" destId="{41071429-82AE-43CB-A515-4EC3082EDBC9}" srcOrd="2" destOrd="0" parTransId="{91594C7E-BA5D-40C2-95CF-AC8E7137F907}" sibTransId="{E637CC68-7AB4-4201-929C-029A650F3B20}"/>
    <dgm:cxn modelId="{6A696BED-5B80-45DA-BF95-651F3B89DC01}" type="presOf" srcId="{A8CE67E7-4013-4441-AEB9-549572390435}" destId="{43383E6E-A535-4FD4-A875-E249484A40A8}" srcOrd="0" destOrd="0" presId="urn:microsoft.com/office/officeart/2005/8/layout/radial5"/>
    <dgm:cxn modelId="{DE5A78F3-DE78-491D-A855-9A19BAADABC3}" type="presOf" srcId="{CAB8CDEF-3916-48AB-845F-089E203BC820}" destId="{2A3838C5-2626-4353-BB6B-C270D1BEC135}" srcOrd="1" destOrd="0" presId="urn:microsoft.com/office/officeart/2005/8/layout/radial5"/>
    <dgm:cxn modelId="{8C40D82C-1D04-40F2-AD67-62A6D022B8F6}" type="presParOf" srcId="{8C759271-718F-4812-8F86-1C04647F0AD8}" destId="{1264915F-3E2B-4A2A-B085-2D698875C11E}" srcOrd="0" destOrd="0" presId="urn:microsoft.com/office/officeart/2005/8/layout/radial5"/>
    <dgm:cxn modelId="{F0577D2A-E10C-40B3-BF14-1FF99D120982}" type="presParOf" srcId="{8C759271-718F-4812-8F86-1C04647F0AD8}" destId="{8CCAA805-55FA-49F8-A89A-F7B759DA12CE}" srcOrd="1" destOrd="0" presId="urn:microsoft.com/office/officeart/2005/8/layout/radial5"/>
    <dgm:cxn modelId="{8FFA7D46-3BDC-4255-8D0D-9C997B1864D7}" type="presParOf" srcId="{8CCAA805-55FA-49F8-A89A-F7B759DA12CE}" destId="{E53248A6-A2B3-43DE-8C6A-B50EBDB4512E}" srcOrd="0" destOrd="0" presId="urn:microsoft.com/office/officeart/2005/8/layout/radial5"/>
    <dgm:cxn modelId="{B60D15CB-14EF-4847-A202-B36BC951634C}" type="presParOf" srcId="{8C759271-718F-4812-8F86-1C04647F0AD8}" destId="{C0A64CFA-D9B5-4BEF-8D9E-004D9800B285}" srcOrd="2" destOrd="0" presId="urn:microsoft.com/office/officeart/2005/8/layout/radial5"/>
    <dgm:cxn modelId="{3D7E9AE6-173E-48E8-B1C8-E98497CA72A1}" type="presParOf" srcId="{8C759271-718F-4812-8F86-1C04647F0AD8}" destId="{C5437A25-0B5E-42D1-BE24-47E878FC76CE}" srcOrd="3" destOrd="0" presId="urn:microsoft.com/office/officeart/2005/8/layout/radial5"/>
    <dgm:cxn modelId="{7AD8D642-4265-4B1D-B798-151C6A3923B8}" type="presParOf" srcId="{C5437A25-0B5E-42D1-BE24-47E878FC76CE}" destId="{02377295-F630-4A13-A986-C869CC56FB9F}" srcOrd="0" destOrd="0" presId="urn:microsoft.com/office/officeart/2005/8/layout/radial5"/>
    <dgm:cxn modelId="{3D3BEC23-4755-4333-83C4-51EA0F1DF01C}" type="presParOf" srcId="{8C759271-718F-4812-8F86-1C04647F0AD8}" destId="{43383E6E-A535-4FD4-A875-E249484A40A8}" srcOrd="4" destOrd="0" presId="urn:microsoft.com/office/officeart/2005/8/layout/radial5"/>
    <dgm:cxn modelId="{6FCDEF93-4B4B-47B6-9284-F9AF7FE0BFEA}" type="presParOf" srcId="{8C759271-718F-4812-8F86-1C04647F0AD8}" destId="{51B207A7-9925-4F66-8712-FA328ED573AB}" srcOrd="5" destOrd="0" presId="urn:microsoft.com/office/officeart/2005/8/layout/radial5"/>
    <dgm:cxn modelId="{18B38F44-2F95-4F99-BCF2-3535B88D2057}" type="presParOf" srcId="{51B207A7-9925-4F66-8712-FA328ED573AB}" destId="{763C335A-754E-4A2C-B92A-2B05DC16A0D5}" srcOrd="0" destOrd="0" presId="urn:microsoft.com/office/officeart/2005/8/layout/radial5"/>
    <dgm:cxn modelId="{2F8F69F1-4B75-480C-964C-FA933A82773E}" type="presParOf" srcId="{8C759271-718F-4812-8F86-1C04647F0AD8}" destId="{E3ACAE35-185E-4221-9882-06C0296BED61}" srcOrd="6" destOrd="0" presId="urn:microsoft.com/office/officeart/2005/8/layout/radial5"/>
    <dgm:cxn modelId="{4169029A-0EFF-4330-A480-ADD6FAA3D75F}" type="presParOf" srcId="{8C759271-718F-4812-8F86-1C04647F0AD8}" destId="{50EBAC05-8CFE-4F4C-A8C8-4A5291A698AC}" srcOrd="7" destOrd="0" presId="urn:microsoft.com/office/officeart/2005/8/layout/radial5"/>
    <dgm:cxn modelId="{8475A260-B610-45C1-8B97-CB4E3EFD02E5}" type="presParOf" srcId="{50EBAC05-8CFE-4F4C-A8C8-4A5291A698AC}" destId="{8B52CED3-95F0-4E11-A12D-C51D0B520C08}" srcOrd="0" destOrd="0" presId="urn:microsoft.com/office/officeart/2005/8/layout/radial5"/>
    <dgm:cxn modelId="{1271E8A8-0A7C-4404-84FA-6B4AC4C2011D}" type="presParOf" srcId="{8C759271-718F-4812-8F86-1C04647F0AD8}" destId="{B82F7FAC-0021-4BD3-B5AD-8FCD14FAB908}" srcOrd="8" destOrd="0" presId="urn:microsoft.com/office/officeart/2005/8/layout/radial5"/>
    <dgm:cxn modelId="{ED7D6D83-F663-44D8-93B0-03820933C728}" type="presParOf" srcId="{8C759271-718F-4812-8F86-1C04647F0AD8}" destId="{0CAE51E2-7458-4DFA-AB06-8876CAF035AA}" srcOrd="9" destOrd="0" presId="urn:microsoft.com/office/officeart/2005/8/layout/radial5"/>
    <dgm:cxn modelId="{30F914F6-2F9E-4B0A-869A-322BB9917D15}" type="presParOf" srcId="{0CAE51E2-7458-4DFA-AB06-8876CAF035AA}" destId="{2A3838C5-2626-4353-BB6B-C270D1BEC135}" srcOrd="0" destOrd="0" presId="urn:microsoft.com/office/officeart/2005/8/layout/radial5"/>
    <dgm:cxn modelId="{147071E7-A5BD-4BAB-B18C-B9E6D27606C1}"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35A8-A6E7-41C7-9F8A-554BA69C0E74}">
      <dsp:nvSpPr>
        <dsp:cNvPr id="0" name=""/>
        <dsp:cNvSpPr/>
      </dsp:nvSpPr>
      <dsp:spPr>
        <a:xfrm>
          <a:off x="917556" y="-117629"/>
          <a:ext cx="2783147" cy="2783571"/>
        </a:xfrm>
        <a:prstGeom prst="circularArrow">
          <a:avLst>
            <a:gd name="adj1" fmla="val 10980"/>
            <a:gd name="adj2" fmla="val 1142322"/>
            <a:gd name="adj3" fmla="val 4500000"/>
            <a:gd name="adj4" fmla="val 10800000"/>
            <a:gd name="adj5" fmla="val 125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141A-066C-4F78-BEBB-2D31E6442590}">
      <dsp:nvSpPr>
        <dsp:cNvPr id="0" name=""/>
        <dsp:cNvSpPr/>
      </dsp:nvSpPr>
      <dsp:spPr>
        <a:xfrm>
          <a:off x="1510951" y="648073"/>
          <a:ext cx="1755367" cy="81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cy" sz="1600" b="0" i="0" u="none" strike="noStrike" kern="1200" cap="none" baseline="0" dirty="0">
              <a:solidFill>
                <a:srgbClr val="000000"/>
              </a:solidFill>
              <a:effectLst/>
              <a:uFillTx/>
              <a:latin typeface="Arial"/>
            </a:rPr>
            <a:t>Deddf Gwasanaethau Cymdeithasol a Llesiant (Cymru) </a:t>
          </a:r>
        </a:p>
      </dsp:txBody>
      <dsp:txXfrm>
        <a:off x="1510951" y="648073"/>
        <a:ext cx="1755367" cy="816336"/>
      </dsp:txXfrm>
    </dsp:sp>
    <dsp:sp modelId="{905BC05A-C58F-4C33-BD15-B52FEC40949B}">
      <dsp:nvSpPr>
        <dsp:cNvPr id="0" name=""/>
        <dsp:cNvSpPr/>
      </dsp:nvSpPr>
      <dsp:spPr>
        <a:xfrm>
          <a:off x="214820" y="1336341"/>
          <a:ext cx="2783147" cy="2783571"/>
        </a:xfrm>
        <a:prstGeom prst="leftCircularArrow">
          <a:avLst>
            <a:gd name="adj1" fmla="val 10980"/>
            <a:gd name="adj2" fmla="val 1142322"/>
            <a:gd name="adj3" fmla="val 6300000"/>
            <a:gd name="adj4" fmla="val 18900000"/>
            <a:gd name="adj5" fmla="val 12500"/>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EE41A-67A1-44C3-A7D5-DF921FECA1B8}">
      <dsp:nvSpPr>
        <dsp:cNvPr id="0" name=""/>
        <dsp:cNvSpPr/>
      </dsp:nvSpPr>
      <dsp:spPr>
        <a:xfrm>
          <a:off x="790841" y="2088232"/>
          <a:ext cx="1467808" cy="877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cy" sz="1600" b="0" i="0" u="none" strike="noStrike" kern="1200" cap="none" baseline="0">
              <a:solidFill>
                <a:srgbClr val="000000"/>
              </a:solidFill>
              <a:effectLst/>
              <a:uFillTx/>
              <a:latin typeface="Arial"/>
            </a:rPr>
            <a:t>Deddf Llesiant Cenedlaethau'r Dyfodol (Cymru) </a:t>
          </a:r>
        </a:p>
      </dsp:txBody>
      <dsp:txXfrm>
        <a:off x="790841" y="2088232"/>
        <a:ext cx="1467808" cy="877986"/>
      </dsp:txXfrm>
    </dsp:sp>
    <dsp:sp modelId="{B54C3E2F-19D9-42FD-8F16-96F2B37A3EA7}">
      <dsp:nvSpPr>
        <dsp:cNvPr id="0" name=""/>
        <dsp:cNvSpPr/>
      </dsp:nvSpPr>
      <dsp:spPr>
        <a:xfrm>
          <a:off x="1115362" y="2982099"/>
          <a:ext cx="2391155" cy="2392113"/>
        </a:xfrm>
        <a:prstGeom prst="blockArc">
          <a:avLst>
            <a:gd name="adj1" fmla="val 13500000"/>
            <a:gd name="adj2" fmla="val 10800000"/>
            <a:gd name="adj3" fmla="val 1274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3CDEA-68B1-4075-B126-BDA894FC91EE}">
      <dsp:nvSpPr>
        <dsp:cNvPr id="0" name=""/>
        <dsp:cNvSpPr/>
      </dsp:nvSpPr>
      <dsp:spPr>
        <a:xfrm>
          <a:off x="1610570" y="3744417"/>
          <a:ext cx="1517902" cy="9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cy" sz="1600" b="1" i="0" u="none" strike="noStrike" kern="1200" cap="none" baseline="0" dirty="0">
              <a:solidFill>
                <a:srgbClr val="000000"/>
              </a:solidFill>
              <a:effectLst/>
              <a:uFillTx/>
              <a:latin typeface="Arial"/>
            </a:rPr>
            <a:t>Deddf Rheoleiddio ac Arolygu Gofal Cymdeithasol (Cymru)</a:t>
          </a:r>
        </a:p>
      </dsp:txBody>
      <dsp:txXfrm>
        <a:off x="1610570" y="3744417"/>
        <a:ext cx="1517902" cy="96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35A8-A6E7-41C7-9F8A-554BA69C0E74}">
      <dsp:nvSpPr>
        <dsp:cNvPr id="0" name=""/>
        <dsp:cNvSpPr/>
      </dsp:nvSpPr>
      <dsp:spPr>
        <a:xfrm>
          <a:off x="917556" y="-117629"/>
          <a:ext cx="2783147" cy="2783571"/>
        </a:xfrm>
        <a:prstGeom prst="circularArrow">
          <a:avLst>
            <a:gd name="adj1" fmla="val 10980"/>
            <a:gd name="adj2" fmla="val 1142322"/>
            <a:gd name="adj3" fmla="val 4500000"/>
            <a:gd name="adj4" fmla="val 10800000"/>
            <a:gd name="adj5" fmla="val 125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141A-066C-4F78-BEBB-2D31E6442590}">
      <dsp:nvSpPr>
        <dsp:cNvPr id="0" name=""/>
        <dsp:cNvSpPr/>
      </dsp:nvSpPr>
      <dsp:spPr>
        <a:xfrm>
          <a:off x="1411733" y="767838"/>
          <a:ext cx="1755367" cy="81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en-GB" sz="1600" b="0" kern="1200" dirty="0">
              <a:latin typeface="Arial" panose="020B0604020202020204" pitchFamily="34" charset="0"/>
              <a:cs typeface="Arial" panose="020B0604020202020204" pitchFamily="34" charset="0"/>
            </a:rPr>
            <a:t>Social Services     and Well-being (Wales) Act </a:t>
          </a:r>
        </a:p>
      </dsp:txBody>
      <dsp:txXfrm>
        <a:off x="1411733" y="767838"/>
        <a:ext cx="1755367" cy="816336"/>
      </dsp:txXfrm>
    </dsp:sp>
    <dsp:sp modelId="{905BC05A-C58F-4C33-BD15-B52FEC40949B}">
      <dsp:nvSpPr>
        <dsp:cNvPr id="0" name=""/>
        <dsp:cNvSpPr/>
      </dsp:nvSpPr>
      <dsp:spPr>
        <a:xfrm>
          <a:off x="214820" y="1336341"/>
          <a:ext cx="2783147" cy="2783571"/>
        </a:xfrm>
        <a:prstGeom prst="leftCircularArrow">
          <a:avLst>
            <a:gd name="adj1" fmla="val 10980"/>
            <a:gd name="adj2" fmla="val 1142322"/>
            <a:gd name="adj3" fmla="val 6300000"/>
            <a:gd name="adj4" fmla="val 18900000"/>
            <a:gd name="adj5" fmla="val 12500"/>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EE41A-67A1-44C3-A7D5-DF921FECA1B8}">
      <dsp:nvSpPr>
        <dsp:cNvPr id="0" name=""/>
        <dsp:cNvSpPr/>
      </dsp:nvSpPr>
      <dsp:spPr>
        <a:xfrm>
          <a:off x="790841" y="2088232"/>
          <a:ext cx="1467808" cy="877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en-GB" sz="1600" b="0" kern="1200" dirty="0">
              <a:latin typeface="Arial" panose="020B0604020202020204" pitchFamily="34" charset="0"/>
              <a:cs typeface="Arial" panose="020B0604020202020204" pitchFamily="34" charset="0"/>
            </a:rPr>
            <a:t>Well-being          of Future Generations (Wales) Act </a:t>
          </a:r>
        </a:p>
      </dsp:txBody>
      <dsp:txXfrm>
        <a:off x="790841" y="2088232"/>
        <a:ext cx="1467808" cy="877986"/>
      </dsp:txXfrm>
    </dsp:sp>
    <dsp:sp modelId="{B54C3E2F-19D9-42FD-8F16-96F2B37A3EA7}">
      <dsp:nvSpPr>
        <dsp:cNvPr id="0" name=""/>
        <dsp:cNvSpPr/>
      </dsp:nvSpPr>
      <dsp:spPr>
        <a:xfrm>
          <a:off x="1115362" y="2982099"/>
          <a:ext cx="2391155" cy="2392113"/>
        </a:xfrm>
        <a:prstGeom prst="blockArc">
          <a:avLst>
            <a:gd name="adj1" fmla="val 13500000"/>
            <a:gd name="adj2" fmla="val 10800000"/>
            <a:gd name="adj3" fmla="val 1274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3CDEA-68B1-4075-B126-BDA894FC91EE}">
      <dsp:nvSpPr>
        <dsp:cNvPr id="0" name=""/>
        <dsp:cNvSpPr/>
      </dsp:nvSpPr>
      <dsp:spPr>
        <a:xfrm>
          <a:off x="1610570" y="3744417"/>
          <a:ext cx="1517902" cy="9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en-GB" sz="1600" b="1" kern="1200" dirty="0">
              <a:solidFill>
                <a:schemeClr val="tx1"/>
              </a:solidFill>
              <a:latin typeface="Arial" panose="020B0604020202020204" pitchFamily="34" charset="0"/>
              <a:cs typeface="Arial" panose="020B0604020202020204" pitchFamily="34" charset="0"/>
            </a:rPr>
            <a:t>Regulation and Inspection of Social Care (Wales) Act</a:t>
          </a:r>
        </a:p>
      </dsp:txBody>
      <dsp:txXfrm>
        <a:off x="1610570" y="3744417"/>
        <a:ext cx="1517902" cy="96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4D9F-7633-458F-A74C-FD303F210B5D}">
      <dsp:nvSpPr>
        <dsp:cNvPr id="0" name=""/>
        <dsp:cNvSpPr/>
      </dsp:nvSpPr>
      <dsp:spPr>
        <a:xfrm>
          <a:off x="7292530" y="2830916"/>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Lleoliadau oedolion</a:t>
          </a:r>
        </a:p>
      </dsp:txBody>
      <dsp:txXfrm>
        <a:off x="7512555" y="3019781"/>
        <a:ext cx="980700" cy="841817"/>
      </dsp:txXfrm>
    </dsp:sp>
    <dsp:sp modelId="{07F90B8D-4639-4A0D-B817-A0B3BBAD28FF}">
      <dsp:nvSpPr>
        <dsp:cNvPr id="0" name=""/>
        <dsp:cNvSpPr/>
      </dsp:nvSpPr>
      <dsp:spPr>
        <a:xfrm>
          <a:off x="1256279" y="2606762"/>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15939-CC00-4599-8EAD-F7C1D21D633E}">
      <dsp:nvSpPr>
        <dsp:cNvPr id="0" name=""/>
        <dsp:cNvSpPr/>
      </dsp:nvSpPr>
      <dsp:spPr>
        <a:xfrm>
          <a:off x="3620129" y="3431688"/>
          <a:ext cx="1420750" cy="1219547"/>
        </a:xfrm>
        <a:prstGeom prst="hexagon">
          <a:avLst>
            <a:gd name="adj" fmla="val 25000"/>
            <a:gd name="vf" fmla="val 115470"/>
          </a:avLst>
        </a:prstGeom>
        <a:blipFill dpi="0" rotWithShape="1">
          <a:blip xmlns:r="http://schemas.openxmlformats.org/officeDocument/2006/relationships" r:embed="rId1"/>
          <a:stretch>
            <a:fillRect l="-12080" r="-1208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9BAD0-D863-44F5-B7A3-C5814109FAEE}">
      <dsp:nvSpPr>
        <dsp:cNvPr id="0" name=""/>
        <dsp:cNvSpPr/>
      </dsp:nvSpPr>
      <dsp:spPr>
        <a:xfrm>
          <a:off x="972829" y="244492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A1E-8DDF-4BE3-A313-3CF22176CE3C}">
      <dsp:nvSpPr>
        <dsp:cNvPr id="0" name=""/>
        <dsp:cNvSpPr/>
      </dsp:nvSpPr>
      <dsp:spPr>
        <a:xfrm>
          <a:off x="1212316" y="2056692"/>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Canolfannau preswyl i deuluoedd</a:t>
          </a:r>
        </a:p>
      </dsp:txBody>
      <dsp:txXfrm>
        <a:off x="1432341" y="2245557"/>
        <a:ext cx="980700" cy="841817"/>
      </dsp:txXfrm>
    </dsp:sp>
    <dsp:sp modelId="{BEADC705-0177-46A4-80CB-1CA7E3A22679}">
      <dsp:nvSpPr>
        <dsp:cNvPr id="0" name=""/>
        <dsp:cNvSpPr/>
      </dsp:nvSpPr>
      <dsp:spPr>
        <a:xfrm>
          <a:off x="3422399" y="2438469"/>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42319-E802-49DE-AF4A-7FF8F8CA2F82}">
      <dsp:nvSpPr>
        <dsp:cNvPr id="0" name=""/>
        <dsp:cNvSpPr/>
      </dsp:nvSpPr>
      <dsp:spPr>
        <a:xfrm>
          <a:off x="6052625" y="3460972"/>
          <a:ext cx="1420750" cy="1219547"/>
        </a:xfrm>
        <a:prstGeom prst="hexagon">
          <a:avLst>
            <a:gd name="adj" fmla="val 25000"/>
            <a:gd name="vf" fmla="val 115470"/>
          </a:avLst>
        </a:prstGeom>
        <a:blipFill dpi="0" rotWithShape="1">
          <a:blip xmlns:r="http://schemas.openxmlformats.org/officeDocument/2006/relationships" r:embed="rId2"/>
          <a:stretch>
            <a:fillRect l="6022" r="-1047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8D941-7D68-414A-8666-B2C540EFE3E8}">
      <dsp:nvSpPr>
        <dsp:cNvPr id="0" name=""/>
        <dsp:cNvSpPr/>
      </dsp:nvSpPr>
      <dsp:spPr>
        <a:xfrm>
          <a:off x="3701475" y="2601690"/>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19A58-61DB-4A3D-8CED-C097607C549B}">
      <dsp:nvSpPr>
        <dsp:cNvPr id="0" name=""/>
        <dsp:cNvSpPr/>
      </dsp:nvSpPr>
      <dsp:spPr>
        <a:xfrm>
          <a:off x="15772" y="139968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Mabwysiadu a maethu</a:t>
          </a:r>
        </a:p>
      </dsp:txBody>
      <dsp:txXfrm>
        <a:off x="235797" y="1588554"/>
        <a:ext cx="980700" cy="841817"/>
      </dsp:txXfrm>
    </dsp:sp>
    <dsp:sp modelId="{B11A4172-C53C-4536-9CEE-44B7044BF5B1}">
      <dsp:nvSpPr>
        <dsp:cNvPr id="0" name=""/>
        <dsp:cNvSpPr/>
      </dsp:nvSpPr>
      <dsp:spPr>
        <a:xfrm>
          <a:off x="2627784" y="57606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255774C-6C21-48BE-9F10-B5649937207B}">
      <dsp:nvSpPr>
        <dsp:cNvPr id="0" name=""/>
        <dsp:cNvSpPr/>
      </dsp:nvSpPr>
      <dsp:spPr>
        <a:xfrm>
          <a:off x="1187624" y="3384376"/>
          <a:ext cx="1420750" cy="1219547"/>
        </a:xfrm>
        <a:prstGeom prst="hexagon">
          <a:avLst>
            <a:gd name="adj" fmla="val 25000"/>
            <a:gd name="vf" fmla="val 115470"/>
          </a:avLst>
        </a:prstGeom>
        <a:blipFill dpi="0" rotWithShape="1">
          <a:blip xmlns:r="http://schemas.openxmlformats.org/officeDocument/2006/relationships" r:embed="rId3"/>
          <a:stretch>
            <a:fillRect l="-7012" r="-701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E68CF-E8A5-430D-9B8F-CA8A8528D5DE}">
      <dsp:nvSpPr>
        <dsp:cNvPr id="0" name=""/>
        <dsp:cNvSpPr/>
      </dsp:nvSpPr>
      <dsp:spPr>
        <a:xfrm>
          <a:off x="1331639" y="129614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4AF029-6F1F-41DD-AB85-9DF368D58FAB}">
      <dsp:nvSpPr>
        <dsp:cNvPr id="0" name=""/>
        <dsp:cNvSpPr/>
      </dsp:nvSpPr>
      <dsp:spPr>
        <a:xfrm>
          <a:off x="3664230" y="7809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Gwasanaethau eiriolaeth</a:t>
          </a:r>
        </a:p>
      </dsp:txBody>
      <dsp:txXfrm>
        <a:off x="3884255" y="969770"/>
        <a:ext cx="980700" cy="841817"/>
      </dsp:txXfrm>
    </dsp:sp>
    <dsp:sp modelId="{236BCC4F-E596-4818-8E27-221708EFCA14}">
      <dsp:nvSpPr>
        <dsp:cNvPr id="0" name=""/>
        <dsp:cNvSpPr/>
      </dsp:nvSpPr>
      <dsp:spPr>
        <a:xfrm>
          <a:off x="4895640" y="1250736"/>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ABA9698-5176-4AC6-9374-EF0F22DD2FA7}">
      <dsp:nvSpPr>
        <dsp:cNvPr id="0" name=""/>
        <dsp:cNvSpPr/>
      </dsp:nvSpPr>
      <dsp:spPr>
        <a:xfrm>
          <a:off x="7299379" y="1516905"/>
          <a:ext cx="1420750" cy="1219547"/>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B3279-7ADA-4E8B-BFB7-34FD2C227FA0}">
      <dsp:nvSpPr>
        <dsp:cNvPr id="0" name=""/>
        <dsp:cNvSpPr/>
      </dsp:nvSpPr>
      <dsp:spPr>
        <a:xfrm>
          <a:off x="5165967" y="1418107"/>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CB8BEEC-FB68-4F66-91E5-12EDA7046AA5}">
      <dsp:nvSpPr>
        <dsp:cNvPr id="0" name=""/>
        <dsp:cNvSpPr/>
      </dsp:nvSpPr>
      <dsp:spPr>
        <a:xfrm>
          <a:off x="3651673" y="21040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Gwasanaethau cymdeithasol awdurdodau lleol</a:t>
          </a:r>
        </a:p>
      </dsp:txBody>
      <dsp:txXfrm>
        <a:off x="3871698" y="2292870"/>
        <a:ext cx="980700" cy="841817"/>
      </dsp:txXfrm>
    </dsp:sp>
    <dsp:sp modelId="{EA08C911-62A2-4D89-ADF5-F8BB87D9DC81}">
      <dsp:nvSpPr>
        <dsp:cNvPr id="0" name=""/>
        <dsp:cNvSpPr/>
      </dsp:nvSpPr>
      <dsp:spPr>
        <a:xfrm>
          <a:off x="6117800" y="59462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51B2C90-D777-43BE-AB65-2858EA7D3A44}">
      <dsp:nvSpPr>
        <dsp:cNvPr id="0" name=""/>
        <dsp:cNvSpPr/>
      </dsp:nvSpPr>
      <dsp:spPr>
        <a:xfrm>
          <a:off x="2427528" y="1415454"/>
          <a:ext cx="1420750" cy="1219547"/>
        </a:xfrm>
        <a:prstGeom prst="hexagon">
          <a:avLst>
            <a:gd name="adj" fmla="val 25000"/>
            <a:gd name="vf" fmla="val 115470"/>
          </a:avLst>
        </a:prstGeom>
        <a:blipFill dpi="0" rotWithShape="1">
          <a:blip xmlns:r="http://schemas.openxmlformats.org/officeDocument/2006/relationships" r:embed="rId5"/>
          <a:stretch>
            <a:fillRect l="-2224" r="-2224"/>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905BF-F448-4A1F-B4D1-479AE57F9CCE}">
      <dsp:nvSpPr>
        <dsp:cNvPr id="0" name=""/>
        <dsp:cNvSpPr/>
      </dsp:nvSpPr>
      <dsp:spPr>
        <a:xfrm>
          <a:off x="7346208" y="1984812"/>
          <a:ext cx="165345" cy="12994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A30AE0F-2A5E-4E70-8A09-97BE001154A3}">
      <dsp:nvSpPr>
        <dsp:cNvPr id="0" name=""/>
        <dsp:cNvSpPr/>
      </dsp:nvSpPr>
      <dsp:spPr>
        <a:xfrm>
          <a:off x="6068400" y="2142377"/>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Llety diogel</a:t>
          </a:r>
        </a:p>
      </dsp:txBody>
      <dsp:txXfrm>
        <a:off x="6288425" y="2331242"/>
        <a:ext cx="980700" cy="841817"/>
      </dsp:txXfrm>
    </dsp:sp>
    <dsp:sp modelId="{90AFEA3E-F1A4-4FB4-A085-C212CF9C9E48}">
      <dsp:nvSpPr>
        <dsp:cNvPr id="0" name=""/>
        <dsp:cNvSpPr/>
      </dsp:nvSpPr>
      <dsp:spPr>
        <a:xfrm>
          <a:off x="7055538" y="208669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DD49A85-FFE1-4DF7-A097-A5666235ECC9}">
      <dsp:nvSpPr>
        <dsp:cNvPr id="0" name=""/>
        <dsp:cNvSpPr/>
      </dsp:nvSpPr>
      <dsp:spPr>
        <a:xfrm>
          <a:off x="4866869" y="1455928"/>
          <a:ext cx="1420750" cy="1219547"/>
        </a:xfrm>
        <a:prstGeom prst="hexagon">
          <a:avLst>
            <a:gd name="adj" fmla="val 25000"/>
            <a:gd name="vf" fmla="val 115470"/>
          </a:avLst>
        </a:prstGeom>
        <a:blipFill dpi="0" rotWithShape="1">
          <a:blip xmlns:r="http://schemas.openxmlformats.org/officeDocument/2006/relationships" r:embed="rId6"/>
          <a:stretch>
            <a:fillRect l="4390" r="439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8736-0453-4C7D-9B5D-CFFA4B587781}">
      <dsp:nvSpPr>
        <dsp:cNvPr id="0" name=""/>
        <dsp:cNvSpPr/>
      </dsp:nvSpPr>
      <dsp:spPr>
        <a:xfrm>
          <a:off x="6130048" y="3277628"/>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B1FEB21-F34C-4571-91A1-59844C99E7C8}">
      <dsp:nvSpPr>
        <dsp:cNvPr id="0" name=""/>
        <dsp:cNvSpPr/>
      </dsp:nvSpPr>
      <dsp:spPr>
        <a:xfrm>
          <a:off x="4844258" y="2792540"/>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Cartrefi gofal – oedolion a phlant</a:t>
          </a:r>
        </a:p>
      </dsp:txBody>
      <dsp:txXfrm>
        <a:off x="5064283" y="2981405"/>
        <a:ext cx="980700" cy="841817"/>
      </dsp:txXfrm>
    </dsp:sp>
    <dsp:sp modelId="{9B2E4046-DA68-4D82-B3A0-427370DB5B10}">
      <dsp:nvSpPr>
        <dsp:cNvPr id="0" name=""/>
        <dsp:cNvSpPr/>
      </dsp:nvSpPr>
      <dsp:spPr>
        <a:xfrm>
          <a:off x="2484563" y="3275322"/>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C89736F-31F2-4C0F-AE32-A7FAFC673D89}">
      <dsp:nvSpPr>
        <dsp:cNvPr id="0" name=""/>
        <dsp:cNvSpPr/>
      </dsp:nvSpPr>
      <dsp:spPr>
        <a:xfrm>
          <a:off x="1228090" y="751623"/>
          <a:ext cx="1420750" cy="1219547"/>
        </a:xfrm>
        <a:prstGeom prst="hexagon">
          <a:avLst>
            <a:gd name="adj" fmla="val 25000"/>
            <a:gd name="vf" fmla="val 115470"/>
          </a:avLst>
        </a:prstGeom>
        <a:blipFill dpi="0" rotWithShape="1">
          <a:blip xmlns:r="http://schemas.openxmlformats.org/officeDocument/2006/relationships" r:embed="rId7"/>
          <a:stretch>
            <a:fillRect l="-32351" r="-32351"/>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6726B-ECAB-405E-82B7-AE428F8EB3DE}">
      <dsp:nvSpPr>
        <dsp:cNvPr id="0" name=""/>
        <dsp:cNvSpPr/>
      </dsp:nvSpPr>
      <dsp:spPr>
        <a:xfrm>
          <a:off x="2187990" y="342978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26E1925-CEFB-4E3D-AA7C-9F971000B3A7}">
      <dsp:nvSpPr>
        <dsp:cNvPr id="0" name=""/>
        <dsp:cNvSpPr/>
      </dsp:nvSpPr>
      <dsp:spPr>
        <a:xfrm>
          <a:off x="2411760" y="273629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Cymorth cartref</a:t>
          </a:r>
        </a:p>
      </dsp:txBody>
      <dsp:txXfrm>
        <a:off x="2631785" y="2925164"/>
        <a:ext cx="980700" cy="841817"/>
      </dsp:txXfrm>
    </dsp:sp>
    <dsp:sp modelId="{EF9509BE-6890-4C83-AEBB-84E8D806D2D4}">
      <dsp:nvSpPr>
        <dsp:cNvPr id="0" name=""/>
        <dsp:cNvSpPr/>
      </dsp:nvSpPr>
      <dsp:spPr>
        <a:xfrm>
          <a:off x="7609413" y="382630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777B882-1EDD-406E-A0B9-AD07317A06F6}">
      <dsp:nvSpPr>
        <dsp:cNvPr id="0" name=""/>
        <dsp:cNvSpPr/>
      </dsp:nvSpPr>
      <dsp:spPr>
        <a:xfrm>
          <a:off x="4884730" y="150854"/>
          <a:ext cx="1420750" cy="1219547"/>
        </a:xfrm>
        <a:prstGeom prst="hexagon">
          <a:avLst>
            <a:gd name="adj" fmla="val 25000"/>
            <a:gd name="vf" fmla="val 115470"/>
          </a:avLst>
        </a:prstGeom>
        <a:blipFill dpi="0" rotWithShape="1">
          <a:blip xmlns:r="http://schemas.openxmlformats.org/officeDocument/2006/relationships" r:embed="rId8"/>
          <a:stretch>
            <a:fillRect l="-10995" t="3202" r="10995" b="-320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96152-BEDF-40C3-8B19-9446C9BD6CDB}">
      <dsp:nvSpPr>
        <dsp:cNvPr id="0" name=""/>
        <dsp:cNvSpPr/>
      </dsp:nvSpPr>
      <dsp:spPr>
        <a:xfrm>
          <a:off x="7346085" y="396140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4D9F-7633-458F-A74C-FD303F210B5D}">
      <dsp:nvSpPr>
        <dsp:cNvPr id="0" name=""/>
        <dsp:cNvSpPr/>
      </dsp:nvSpPr>
      <dsp:spPr>
        <a:xfrm>
          <a:off x="7292530" y="2830916"/>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Adult placements</a:t>
          </a:r>
        </a:p>
      </dsp:txBody>
      <dsp:txXfrm>
        <a:off x="7512555" y="3019781"/>
        <a:ext cx="980700" cy="841817"/>
      </dsp:txXfrm>
    </dsp:sp>
    <dsp:sp modelId="{07F90B8D-4639-4A0D-B817-A0B3BBAD28FF}">
      <dsp:nvSpPr>
        <dsp:cNvPr id="0" name=""/>
        <dsp:cNvSpPr/>
      </dsp:nvSpPr>
      <dsp:spPr>
        <a:xfrm>
          <a:off x="1256279" y="2606762"/>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15939-CC00-4599-8EAD-F7C1D21D633E}">
      <dsp:nvSpPr>
        <dsp:cNvPr id="0" name=""/>
        <dsp:cNvSpPr/>
      </dsp:nvSpPr>
      <dsp:spPr>
        <a:xfrm>
          <a:off x="3620129" y="3431688"/>
          <a:ext cx="1420750" cy="1219547"/>
        </a:xfrm>
        <a:prstGeom prst="hexagon">
          <a:avLst>
            <a:gd name="adj" fmla="val 25000"/>
            <a:gd name="vf" fmla="val 115470"/>
          </a:avLst>
        </a:prstGeom>
        <a:blipFill dpi="0" rotWithShape="1">
          <a:blip xmlns:r="http://schemas.openxmlformats.org/officeDocument/2006/relationships" r:embed="rId1"/>
          <a:srcRect/>
          <a:stretch>
            <a:fillRect l="-12080" r="-1208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9BAD0-D863-44F5-B7A3-C5814109FAEE}">
      <dsp:nvSpPr>
        <dsp:cNvPr id="0" name=""/>
        <dsp:cNvSpPr/>
      </dsp:nvSpPr>
      <dsp:spPr>
        <a:xfrm>
          <a:off x="972829" y="244492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A1E-8DDF-4BE3-A313-3CF22176CE3C}">
      <dsp:nvSpPr>
        <dsp:cNvPr id="0" name=""/>
        <dsp:cNvSpPr/>
      </dsp:nvSpPr>
      <dsp:spPr>
        <a:xfrm>
          <a:off x="1212316" y="2056692"/>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Residential family centres</a:t>
          </a:r>
        </a:p>
      </dsp:txBody>
      <dsp:txXfrm>
        <a:off x="1432341" y="2245557"/>
        <a:ext cx="980700" cy="841817"/>
      </dsp:txXfrm>
    </dsp:sp>
    <dsp:sp modelId="{BEADC705-0177-46A4-80CB-1CA7E3A22679}">
      <dsp:nvSpPr>
        <dsp:cNvPr id="0" name=""/>
        <dsp:cNvSpPr/>
      </dsp:nvSpPr>
      <dsp:spPr>
        <a:xfrm>
          <a:off x="3422399" y="2438469"/>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42319-E802-49DE-AF4A-7FF8F8CA2F82}">
      <dsp:nvSpPr>
        <dsp:cNvPr id="0" name=""/>
        <dsp:cNvSpPr/>
      </dsp:nvSpPr>
      <dsp:spPr>
        <a:xfrm>
          <a:off x="6052625" y="3460972"/>
          <a:ext cx="1420750" cy="1219547"/>
        </a:xfrm>
        <a:prstGeom prst="hexagon">
          <a:avLst>
            <a:gd name="adj" fmla="val 25000"/>
            <a:gd name="vf" fmla="val 115470"/>
          </a:avLst>
        </a:prstGeom>
        <a:blipFill dpi="0" rotWithShape="1">
          <a:blip xmlns:r="http://schemas.openxmlformats.org/officeDocument/2006/relationships" r:embed="rId2"/>
          <a:srcRect/>
          <a:stretch>
            <a:fillRect l="6022" r="-1047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8D941-7D68-414A-8666-B2C540EFE3E8}">
      <dsp:nvSpPr>
        <dsp:cNvPr id="0" name=""/>
        <dsp:cNvSpPr/>
      </dsp:nvSpPr>
      <dsp:spPr>
        <a:xfrm>
          <a:off x="3701475" y="2601690"/>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19A58-61DB-4A3D-8CED-C097607C549B}">
      <dsp:nvSpPr>
        <dsp:cNvPr id="0" name=""/>
        <dsp:cNvSpPr/>
      </dsp:nvSpPr>
      <dsp:spPr>
        <a:xfrm>
          <a:off x="15772" y="139968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Adoption and fostering</a:t>
          </a:r>
        </a:p>
      </dsp:txBody>
      <dsp:txXfrm>
        <a:off x="235797" y="1588554"/>
        <a:ext cx="980700" cy="841817"/>
      </dsp:txXfrm>
    </dsp:sp>
    <dsp:sp modelId="{B11A4172-C53C-4536-9CEE-44B7044BF5B1}">
      <dsp:nvSpPr>
        <dsp:cNvPr id="0" name=""/>
        <dsp:cNvSpPr/>
      </dsp:nvSpPr>
      <dsp:spPr>
        <a:xfrm>
          <a:off x="2627784" y="57606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255774C-6C21-48BE-9F10-B5649937207B}">
      <dsp:nvSpPr>
        <dsp:cNvPr id="0" name=""/>
        <dsp:cNvSpPr/>
      </dsp:nvSpPr>
      <dsp:spPr>
        <a:xfrm>
          <a:off x="1187624" y="3384376"/>
          <a:ext cx="1420750" cy="1219547"/>
        </a:xfrm>
        <a:prstGeom prst="hexagon">
          <a:avLst>
            <a:gd name="adj" fmla="val 25000"/>
            <a:gd name="vf" fmla="val 115470"/>
          </a:avLst>
        </a:prstGeom>
        <a:blipFill dpi="0" rotWithShape="1">
          <a:blip xmlns:r="http://schemas.openxmlformats.org/officeDocument/2006/relationships" r:embed="rId3"/>
          <a:srcRect/>
          <a:stretch>
            <a:fillRect l="-7012" r="-701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E68CF-E8A5-430D-9B8F-CA8A8528D5DE}">
      <dsp:nvSpPr>
        <dsp:cNvPr id="0" name=""/>
        <dsp:cNvSpPr/>
      </dsp:nvSpPr>
      <dsp:spPr>
        <a:xfrm>
          <a:off x="1331639" y="129614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4AF029-6F1F-41DD-AB85-9DF368D58FAB}">
      <dsp:nvSpPr>
        <dsp:cNvPr id="0" name=""/>
        <dsp:cNvSpPr/>
      </dsp:nvSpPr>
      <dsp:spPr>
        <a:xfrm>
          <a:off x="3664230" y="7809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Advocacy services</a:t>
          </a:r>
        </a:p>
      </dsp:txBody>
      <dsp:txXfrm>
        <a:off x="3884255" y="969770"/>
        <a:ext cx="980700" cy="841817"/>
      </dsp:txXfrm>
    </dsp:sp>
    <dsp:sp modelId="{236BCC4F-E596-4818-8E27-221708EFCA14}">
      <dsp:nvSpPr>
        <dsp:cNvPr id="0" name=""/>
        <dsp:cNvSpPr/>
      </dsp:nvSpPr>
      <dsp:spPr>
        <a:xfrm>
          <a:off x="4895640" y="1250736"/>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ABA9698-5176-4AC6-9374-EF0F22DD2FA7}">
      <dsp:nvSpPr>
        <dsp:cNvPr id="0" name=""/>
        <dsp:cNvSpPr/>
      </dsp:nvSpPr>
      <dsp:spPr>
        <a:xfrm>
          <a:off x="7299379" y="1516905"/>
          <a:ext cx="1420750" cy="1219547"/>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B3279-7ADA-4E8B-BFB7-34FD2C227FA0}">
      <dsp:nvSpPr>
        <dsp:cNvPr id="0" name=""/>
        <dsp:cNvSpPr/>
      </dsp:nvSpPr>
      <dsp:spPr>
        <a:xfrm>
          <a:off x="5165967" y="1418107"/>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CB8BEEC-FB68-4F66-91E5-12EDA7046AA5}">
      <dsp:nvSpPr>
        <dsp:cNvPr id="0" name=""/>
        <dsp:cNvSpPr/>
      </dsp:nvSpPr>
      <dsp:spPr>
        <a:xfrm>
          <a:off x="3651673" y="21040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Local authority social services</a:t>
          </a:r>
        </a:p>
      </dsp:txBody>
      <dsp:txXfrm>
        <a:off x="3871698" y="2292870"/>
        <a:ext cx="980700" cy="841817"/>
      </dsp:txXfrm>
    </dsp:sp>
    <dsp:sp modelId="{EA08C911-62A2-4D89-ADF5-F8BB87D9DC81}">
      <dsp:nvSpPr>
        <dsp:cNvPr id="0" name=""/>
        <dsp:cNvSpPr/>
      </dsp:nvSpPr>
      <dsp:spPr>
        <a:xfrm>
          <a:off x="6117800" y="59462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51B2C90-D777-43BE-AB65-2858EA7D3A44}">
      <dsp:nvSpPr>
        <dsp:cNvPr id="0" name=""/>
        <dsp:cNvSpPr/>
      </dsp:nvSpPr>
      <dsp:spPr>
        <a:xfrm>
          <a:off x="2427528" y="1415454"/>
          <a:ext cx="1420750" cy="1219547"/>
        </a:xfrm>
        <a:prstGeom prst="hexagon">
          <a:avLst>
            <a:gd name="adj" fmla="val 25000"/>
            <a:gd name="vf" fmla="val 115470"/>
          </a:avLst>
        </a:prstGeom>
        <a:blipFill dpi="0" rotWithShape="1">
          <a:blip xmlns:r="http://schemas.openxmlformats.org/officeDocument/2006/relationships" r:embed="rId5"/>
          <a:srcRect/>
          <a:stretch>
            <a:fillRect l="-2224" r="-2224"/>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905BF-F448-4A1F-B4D1-479AE57F9CCE}">
      <dsp:nvSpPr>
        <dsp:cNvPr id="0" name=""/>
        <dsp:cNvSpPr/>
      </dsp:nvSpPr>
      <dsp:spPr>
        <a:xfrm>
          <a:off x="7346208" y="1984812"/>
          <a:ext cx="165345" cy="12994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A30AE0F-2A5E-4E70-8A09-97BE001154A3}">
      <dsp:nvSpPr>
        <dsp:cNvPr id="0" name=""/>
        <dsp:cNvSpPr/>
      </dsp:nvSpPr>
      <dsp:spPr>
        <a:xfrm>
          <a:off x="6068400" y="2142377"/>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Secure accommod-ation</a:t>
          </a:r>
        </a:p>
      </dsp:txBody>
      <dsp:txXfrm>
        <a:off x="6288425" y="2331242"/>
        <a:ext cx="980700" cy="841817"/>
      </dsp:txXfrm>
    </dsp:sp>
    <dsp:sp modelId="{90AFEA3E-F1A4-4FB4-A085-C212CF9C9E48}">
      <dsp:nvSpPr>
        <dsp:cNvPr id="0" name=""/>
        <dsp:cNvSpPr/>
      </dsp:nvSpPr>
      <dsp:spPr>
        <a:xfrm>
          <a:off x="7055538" y="208669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DD49A85-FFE1-4DF7-A097-A5666235ECC9}">
      <dsp:nvSpPr>
        <dsp:cNvPr id="0" name=""/>
        <dsp:cNvSpPr/>
      </dsp:nvSpPr>
      <dsp:spPr>
        <a:xfrm>
          <a:off x="4866869" y="1455928"/>
          <a:ext cx="1420750" cy="1219547"/>
        </a:xfrm>
        <a:prstGeom prst="hexagon">
          <a:avLst>
            <a:gd name="adj" fmla="val 25000"/>
            <a:gd name="vf" fmla="val 115470"/>
          </a:avLst>
        </a:prstGeom>
        <a:blipFill dpi="0" rotWithShape="1">
          <a:blip xmlns:r="http://schemas.openxmlformats.org/officeDocument/2006/relationships" r:embed="rId6"/>
          <a:srcRect/>
          <a:stretch>
            <a:fillRect l="4390" r="439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8736-0453-4C7D-9B5D-CFFA4B587781}">
      <dsp:nvSpPr>
        <dsp:cNvPr id="0" name=""/>
        <dsp:cNvSpPr/>
      </dsp:nvSpPr>
      <dsp:spPr>
        <a:xfrm>
          <a:off x="6130048" y="3277628"/>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B1FEB21-F34C-4571-91A1-59844C99E7C8}">
      <dsp:nvSpPr>
        <dsp:cNvPr id="0" name=""/>
        <dsp:cNvSpPr/>
      </dsp:nvSpPr>
      <dsp:spPr>
        <a:xfrm>
          <a:off x="4844258" y="2792540"/>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Care homes – adults and children</a:t>
          </a:r>
        </a:p>
      </dsp:txBody>
      <dsp:txXfrm>
        <a:off x="5064283" y="2981405"/>
        <a:ext cx="980700" cy="841817"/>
      </dsp:txXfrm>
    </dsp:sp>
    <dsp:sp modelId="{9B2E4046-DA68-4D82-B3A0-427370DB5B10}">
      <dsp:nvSpPr>
        <dsp:cNvPr id="0" name=""/>
        <dsp:cNvSpPr/>
      </dsp:nvSpPr>
      <dsp:spPr>
        <a:xfrm>
          <a:off x="2484563" y="3275322"/>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C89736F-31F2-4C0F-AE32-A7FAFC673D89}">
      <dsp:nvSpPr>
        <dsp:cNvPr id="0" name=""/>
        <dsp:cNvSpPr/>
      </dsp:nvSpPr>
      <dsp:spPr>
        <a:xfrm>
          <a:off x="1228090" y="751623"/>
          <a:ext cx="1420750" cy="1219547"/>
        </a:xfrm>
        <a:prstGeom prst="hexagon">
          <a:avLst>
            <a:gd name="adj" fmla="val 25000"/>
            <a:gd name="vf" fmla="val 115470"/>
          </a:avLst>
        </a:prstGeom>
        <a:blipFill dpi="0" rotWithShape="1">
          <a:blip xmlns:r="http://schemas.openxmlformats.org/officeDocument/2006/relationships" r:embed="rId7"/>
          <a:srcRect/>
          <a:stretch>
            <a:fillRect l="-32351" r="-32351"/>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6726B-ECAB-405E-82B7-AE428F8EB3DE}">
      <dsp:nvSpPr>
        <dsp:cNvPr id="0" name=""/>
        <dsp:cNvSpPr/>
      </dsp:nvSpPr>
      <dsp:spPr>
        <a:xfrm>
          <a:off x="2187990" y="342978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26E1925-CEFB-4E3D-AA7C-9F971000B3A7}">
      <dsp:nvSpPr>
        <dsp:cNvPr id="0" name=""/>
        <dsp:cNvSpPr/>
      </dsp:nvSpPr>
      <dsp:spPr>
        <a:xfrm>
          <a:off x="2411760" y="273629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Domiciliary support</a:t>
          </a:r>
        </a:p>
      </dsp:txBody>
      <dsp:txXfrm>
        <a:off x="2631785" y="2925164"/>
        <a:ext cx="980700" cy="841817"/>
      </dsp:txXfrm>
    </dsp:sp>
    <dsp:sp modelId="{EF9509BE-6890-4C83-AEBB-84E8D806D2D4}">
      <dsp:nvSpPr>
        <dsp:cNvPr id="0" name=""/>
        <dsp:cNvSpPr/>
      </dsp:nvSpPr>
      <dsp:spPr>
        <a:xfrm>
          <a:off x="7609413" y="382630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777B882-1EDD-406E-A0B9-AD07317A06F6}">
      <dsp:nvSpPr>
        <dsp:cNvPr id="0" name=""/>
        <dsp:cNvSpPr/>
      </dsp:nvSpPr>
      <dsp:spPr>
        <a:xfrm>
          <a:off x="4884730" y="150854"/>
          <a:ext cx="1420750" cy="1219547"/>
        </a:xfrm>
        <a:prstGeom prst="hexagon">
          <a:avLst>
            <a:gd name="adj" fmla="val 25000"/>
            <a:gd name="vf" fmla="val 115470"/>
          </a:avLst>
        </a:prstGeom>
        <a:blipFill dpi="0" rotWithShape="1">
          <a:blip xmlns:r="http://schemas.openxmlformats.org/officeDocument/2006/relationships" r:embed="rId8"/>
          <a:srcRect/>
          <a:stretch>
            <a:fillRect l="-10995" t="3202" r="10995" b="-320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96152-BEDF-40C3-8B19-9446C9BD6CDB}">
      <dsp:nvSpPr>
        <dsp:cNvPr id="0" name=""/>
        <dsp:cNvSpPr/>
      </dsp:nvSpPr>
      <dsp:spPr>
        <a:xfrm>
          <a:off x="7346085" y="396140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417224" y="1729561"/>
          <a:ext cx="1392207" cy="1339045"/>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cy" sz="1100" b="1" i="0" u="none" strike="noStrike" kern="1200" cap="none" baseline="0" dirty="0">
              <a:solidFill>
                <a:srgbClr val="FFFFFF"/>
              </a:solidFill>
              <a:effectLst/>
              <a:uFillTx/>
              <a:latin typeface="Arial"/>
            </a:rPr>
            <a:t>Deddf Rheoleiddio ac Arolygu Gofal Cymdeithasol (Cymru)</a:t>
          </a:r>
        </a:p>
      </dsp:txBody>
      <dsp:txXfrm>
        <a:off x="1621108" y="1925660"/>
        <a:ext cx="984439" cy="946847"/>
      </dsp:txXfrm>
    </dsp:sp>
    <dsp:sp modelId="{8CCAA805-55FA-49F8-A89A-F7B759DA12CE}">
      <dsp:nvSpPr>
        <dsp:cNvPr id="0" name=""/>
        <dsp:cNvSpPr/>
      </dsp:nvSpPr>
      <dsp:spPr>
        <a:xfrm rot="16200000">
          <a:off x="2082130" y="1478549"/>
          <a:ext cx="62396"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a:off x="2091490" y="1565474"/>
        <a:ext cx="43677" cy="232696"/>
      </dsp:txXfrm>
    </dsp:sp>
    <dsp:sp modelId="{C0A64CFA-D9B5-4BEF-8D9E-004D9800B285}">
      <dsp:nvSpPr>
        <dsp:cNvPr id="0" name=""/>
        <dsp:cNvSpPr/>
      </dsp:nvSpPr>
      <dsp:spPr>
        <a:xfrm>
          <a:off x="1404232" y="138935"/>
          <a:ext cx="1418191" cy="1472897"/>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Sefydlogrwydd y farchnad</a:t>
          </a:r>
        </a:p>
      </dsp:txBody>
      <dsp:txXfrm>
        <a:off x="1611921" y="354636"/>
        <a:ext cx="1002813" cy="1041495"/>
      </dsp:txXfrm>
    </dsp:sp>
    <dsp:sp modelId="{C5437A25-0B5E-42D1-BE24-47E878FC76CE}">
      <dsp:nvSpPr>
        <dsp:cNvPr id="0" name=""/>
        <dsp:cNvSpPr/>
      </dsp:nvSpPr>
      <dsp:spPr>
        <a:xfrm rot="2858810">
          <a:off x="2581312" y="2761166"/>
          <a:ext cx="77753"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a:off x="2585118" y="2830112"/>
        <a:ext cx="54427" cy="232696"/>
      </dsp:txXfrm>
    </dsp:sp>
    <dsp:sp modelId="{43383E6E-A535-4FD4-A875-E249484A40A8}">
      <dsp:nvSpPr>
        <dsp:cNvPr id="0" name=""/>
        <dsp:cNvSpPr/>
      </dsp:nvSpPr>
      <dsp:spPr>
        <a:xfrm>
          <a:off x="2453924" y="2827966"/>
          <a:ext cx="1354211" cy="1374948"/>
        </a:xfrm>
        <a:prstGeom prst="ellipse">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cy" sz="1100" b="1" i="0" u="none" strike="noStrike" kern="1200" cap="none" baseline="0" dirty="0">
              <a:solidFill>
                <a:srgbClr val="000000"/>
              </a:solidFill>
              <a:effectLst/>
              <a:uFillTx/>
              <a:latin typeface="Arial"/>
            </a:rPr>
            <a:t>Rheoleiddio'r gweithlu</a:t>
          </a:r>
        </a:p>
      </dsp:txBody>
      <dsp:txXfrm>
        <a:off x="2652244" y="3029322"/>
        <a:ext cx="957571" cy="972236"/>
      </dsp:txXfrm>
    </dsp:sp>
    <dsp:sp modelId="{51B207A7-9925-4F66-8712-FA328ED573AB}">
      <dsp:nvSpPr>
        <dsp:cNvPr id="0" name=""/>
        <dsp:cNvSpPr/>
      </dsp:nvSpPr>
      <dsp:spPr>
        <a:xfrm rot="8018524">
          <a:off x="1546304" y="2755027"/>
          <a:ext cx="85264"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rot="10800000">
        <a:off x="1567920" y="2823337"/>
        <a:ext cx="59685" cy="232696"/>
      </dsp:txXfrm>
    </dsp:sp>
    <dsp:sp modelId="{E3ACAE35-185E-4221-9882-06C0296BED61}">
      <dsp:nvSpPr>
        <dsp:cNvPr id="0" name=""/>
        <dsp:cNvSpPr/>
      </dsp:nvSpPr>
      <dsp:spPr>
        <a:xfrm>
          <a:off x="346373" y="2814015"/>
          <a:ext cx="1401879" cy="1405700"/>
        </a:xfrm>
        <a:prstGeom prst="ellipse">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cy" sz="1100" b="1" i="0" u="none" strike="noStrike" kern="1200" cap="none" baseline="0" dirty="0">
              <a:solidFill>
                <a:srgbClr val="000000"/>
              </a:solidFill>
              <a:effectLst/>
              <a:uFillTx/>
              <a:latin typeface="Arial"/>
            </a:rPr>
            <a:t>Rheoleiddio gwasanaethau</a:t>
          </a:r>
        </a:p>
      </dsp:txBody>
      <dsp:txXfrm>
        <a:off x="551673" y="3019875"/>
        <a:ext cx="991279" cy="993980"/>
      </dsp:txXfrm>
    </dsp:sp>
    <dsp:sp modelId="{50EBAC05-8CFE-4F4C-A8C8-4A5291A698AC}">
      <dsp:nvSpPr>
        <dsp:cNvPr id="0" name=""/>
        <dsp:cNvSpPr/>
      </dsp:nvSpPr>
      <dsp:spPr>
        <a:xfrm rot="20364028">
          <a:off x="2783597" y="1941690"/>
          <a:ext cx="61455"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a:off x="2784186" y="2022498"/>
        <a:ext cx="43019" cy="232696"/>
      </dsp:txXfrm>
    </dsp:sp>
    <dsp:sp modelId="{B82F7FAC-0021-4BD3-B5AD-8FCD14FAB908}">
      <dsp:nvSpPr>
        <dsp:cNvPr id="0" name=""/>
        <dsp:cNvSpPr/>
      </dsp:nvSpPr>
      <dsp:spPr>
        <a:xfrm>
          <a:off x="2828843" y="1178061"/>
          <a:ext cx="1357690" cy="1393860"/>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Gofal Cymdeithasol Cymru</a:t>
          </a:r>
        </a:p>
      </dsp:txBody>
      <dsp:txXfrm>
        <a:off x="3027672" y="1382187"/>
        <a:ext cx="960032" cy="985608"/>
      </dsp:txXfrm>
    </dsp:sp>
    <dsp:sp modelId="{0CAE51E2-7458-4DFA-AB06-8876CAF035AA}">
      <dsp:nvSpPr>
        <dsp:cNvPr id="0" name=""/>
        <dsp:cNvSpPr/>
      </dsp:nvSpPr>
      <dsp:spPr>
        <a:xfrm rot="11921618">
          <a:off x="1314954" y="1952576"/>
          <a:ext cx="103684"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rot="10800000">
        <a:off x="1345239" y="2035126"/>
        <a:ext cx="72579" cy="232696"/>
      </dsp:txXfrm>
    </dsp:sp>
    <dsp:sp modelId="{0E7436B8-2099-438E-A062-650B9A63D7AB}">
      <dsp:nvSpPr>
        <dsp:cNvPr id="0" name=""/>
        <dsp:cNvSpPr/>
      </dsp:nvSpPr>
      <dsp:spPr>
        <a:xfrm>
          <a:off x="-124205" y="1178057"/>
          <a:ext cx="1434457" cy="1413240"/>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Gwasanaethau cymdeithasol awdurdodau lleol</a:t>
          </a:r>
        </a:p>
      </dsp:txBody>
      <dsp:txXfrm>
        <a:off x="85866" y="1385021"/>
        <a:ext cx="1014315" cy="999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576527" y="1755663"/>
          <a:ext cx="1157354" cy="1094895"/>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latin typeface="Arial" panose="020B0604020202020204" pitchFamily="34" charset="0"/>
              <a:cs typeface="Arial" panose="020B0604020202020204" pitchFamily="34" charset="0"/>
            </a:rPr>
            <a:t>Regulation and Inspection of Social Care (Wales) Act</a:t>
          </a:r>
        </a:p>
      </dsp:txBody>
      <dsp:txXfrm>
        <a:off x="1746018" y="1916007"/>
        <a:ext cx="818372" cy="774207"/>
      </dsp:txXfrm>
    </dsp:sp>
    <dsp:sp modelId="{8CCAA805-55FA-49F8-A89A-F7B759DA12CE}">
      <dsp:nvSpPr>
        <dsp:cNvPr id="0" name=""/>
        <dsp:cNvSpPr/>
      </dsp:nvSpPr>
      <dsp:spPr>
        <a:xfrm rot="16200000">
          <a:off x="2055496" y="1373526"/>
          <a:ext cx="199417"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a:off x="2085409" y="1483299"/>
        <a:ext cx="139592" cy="239582"/>
      </dsp:txXfrm>
    </dsp:sp>
    <dsp:sp modelId="{C0A64CFA-D9B5-4BEF-8D9E-004D9800B285}">
      <dsp:nvSpPr>
        <dsp:cNvPr id="0" name=""/>
        <dsp:cNvSpPr/>
      </dsp:nvSpPr>
      <dsp:spPr>
        <a:xfrm>
          <a:off x="1509274" y="87543"/>
          <a:ext cx="1291860" cy="1291860"/>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Market stability</a:t>
          </a:r>
        </a:p>
      </dsp:txBody>
      <dsp:txXfrm>
        <a:off x="1698463" y="276732"/>
        <a:ext cx="913482" cy="913482"/>
      </dsp:txXfrm>
    </dsp:sp>
    <dsp:sp modelId="{C5437A25-0B5E-42D1-BE24-47E878FC76CE}">
      <dsp:nvSpPr>
        <dsp:cNvPr id="0" name=""/>
        <dsp:cNvSpPr/>
      </dsp:nvSpPr>
      <dsp:spPr>
        <a:xfrm rot="2858810">
          <a:off x="2554700" y="2643206"/>
          <a:ext cx="185103"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a:off x="2563760" y="2702547"/>
        <a:ext cx="129572" cy="239582"/>
      </dsp:txXfrm>
    </dsp:sp>
    <dsp:sp modelId="{43383E6E-A535-4FD4-A875-E249484A40A8}">
      <dsp:nvSpPr>
        <dsp:cNvPr id="0" name=""/>
        <dsp:cNvSpPr/>
      </dsp:nvSpPr>
      <dsp:spPr>
        <a:xfrm>
          <a:off x="2557658" y="2807194"/>
          <a:ext cx="1291860" cy="1291860"/>
        </a:xfrm>
        <a:prstGeom prst="ellipse">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Workforce regulation</a:t>
          </a:r>
        </a:p>
      </dsp:txBody>
      <dsp:txXfrm>
        <a:off x="2746847" y="2996383"/>
        <a:ext cx="913482" cy="913482"/>
      </dsp:txXfrm>
    </dsp:sp>
    <dsp:sp modelId="{51B207A7-9925-4F66-8712-FA328ED573AB}">
      <dsp:nvSpPr>
        <dsp:cNvPr id="0" name=""/>
        <dsp:cNvSpPr/>
      </dsp:nvSpPr>
      <dsp:spPr>
        <a:xfrm rot="8018524">
          <a:off x="1537525" y="2644551"/>
          <a:ext cx="203294"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rot="10800000">
        <a:off x="1589064" y="2702344"/>
        <a:ext cx="142306" cy="239582"/>
      </dsp:txXfrm>
    </dsp:sp>
    <dsp:sp modelId="{E3ACAE35-185E-4221-9882-06C0296BED61}">
      <dsp:nvSpPr>
        <dsp:cNvPr id="0" name=""/>
        <dsp:cNvSpPr/>
      </dsp:nvSpPr>
      <dsp:spPr>
        <a:xfrm>
          <a:off x="411120" y="2808662"/>
          <a:ext cx="1291860" cy="1291860"/>
        </a:xfrm>
        <a:prstGeom prst="ellipse">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Service regulation</a:t>
          </a:r>
        </a:p>
      </dsp:txBody>
      <dsp:txXfrm>
        <a:off x="600309" y="2997851"/>
        <a:ext cx="913482" cy="913482"/>
      </dsp:txXfrm>
    </dsp:sp>
    <dsp:sp modelId="{50EBAC05-8CFE-4F4C-A8C8-4A5291A698AC}">
      <dsp:nvSpPr>
        <dsp:cNvPr id="0" name=""/>
        <dsp:cNvSpPr/>
      </dsp:nvSpPr>
      <dsp:spPr>
        <a:xfrm rot="20415007">
          <a:off x="2768405" y="1847435"/>
          <a:ext cx="199784"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a:off x="2770168" y="1937421"/>
        <a:ext cx="139849" cy="239582"/>
      </dsp:txXfrm>
    </dsp:sp>
    <dsp:sp modelId="{B82F7FAC-0021-4BD3-B5AD-8FCD14FAB908}">
      <dsp:nvSpPr>
        <dsp:cNvPr id="0" name=""/>
        <dsp:cNvSpPr/>
      </dsp:nvSpPr>
      <dsp:spPr>
        <a:xfrm>
          <a:off x="3013012" y="1117287"/>
          <a:ext cx="1291860" cy="1291860"/>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Social Care Wales</a:t>
          </a:r>
        </a:p>
      </dsp:txBody>
      <dsp:txXfrm>
        <a:off x="3202201" y="1306476"/>
        <a:ext cx="913482" cy="913482"/>
      </dsp:txXfrm>
    </dsp:sp>
    <dsp:sp modelId="{0CAE51E2-7458-4DFA-AB06-8876CAF035AA}">
      <dsp:nvSpPr>
        <dsp:cNvPr id="0" name=""/>
        <dsp:cNvSpPr/>
      </dsp:nvSpPr>
      <dsp:spPr>
        <a:xfrm rot="11921618">
          <a:off x="1297229" y="1851911"/>
          <a:ext cx="229072"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rot="10800000">
        <a:off x="1364138" y="1942784"/>
        <a:ext cx="160350" cy="239582"/>
      </dsp:txXfrm>
    </dsp:sp>
    <dsp:sp modelId="{0E7436B8-2099-438E-A062-650B9A63D7AB}">
      <dsp:nvSpPr>
        <dsp:cNvPr id="0" name=""/>
        <dsp:cNvSpPr/>
      </dsp:nvSpPr>
      <dsp:spPr>
        <a:xfrm>
          <a:off x="-56865" y="1127265"/>
          <a:ext cx="1291860" cy="1291860"/>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Local authority social services</a:t>
          </a:r>
        </a:p>
      </dsp:txBody>
      <dsp:txXfrm>
        <a:off x="132324" y="1316454"/>
        <a:ext cx="913482" cy="913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689688" y="1238188"/>
          <a:ext cx="908045" cy="874532"/>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dirty="0">
              <a:solidFill>
                <a:srgbClr val="FFFFFF"/>
              </a:solidFill>
              <a:effectLst/>
              <a:uFillTx/>
              <a:latin typeface="Arial"/>
            </a:rPr>
            <a:t>Llesiant</a:t>
          </a:r>
        </a:p>
      </dsp:txBody>
      <dsp:txXfrm>
        <a:off x="1822668" y="1366260"/>
        <a:ext cx="642085" cy="618388"/>
      </dsp:txXfrm>
    </dsp:sp>
    <dsp:sp modelId="{8CCAA805-55FA-49F8-A89A-F7B759DA12CE}">
      <dsp:nvSpPr>
        <dsp:cNvPr id="0" name=""/>
        <dsp:cNvSpPr/>
      </dsp:nvSpPr>
      <dsp:spPr>
        <a:xfrm rot="16200000">
          <a:off x="2049530" y="917352"/>
          <a:ext cx="188360"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a:off x="2077784" y="1004993"/>
        <a:ext cx="131852" cy="178162"/>
      </dsp:txXfrm>
    </dsp:sp>
    <dsp:sp modelId="{C0A64CFA-D9B5-4BEF-8D9E-004D9800B285}">
      <dsp:nvSpPr>
        <dsp:cNvPr id="0" name=""/>
        <dsp:cNvSpPr/>
      </dsp:nvSpPr>
      <dsp:spPr>
        <a:xfrm>
          <a:off x="1747462" y="138755"/>
          <a:ext cx="792495" cy="744035"/>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Sefydlogrwydd y farchnad</a:t>
          </a:r>
        </a:p>
      </dsp:txBody>
      <dsp:txXfrm>
        <a:off x="1863520" y="247716"/>
        <a:ext cx="560379" cy="526113"/>
      </dsp:txXfrm>
    </dsp:sp>
    <dsp:sp modelId="{C5437A25-0B5E-42D1-BE24-47E878FC76CE}">
      <dsp:nvSpPr>
        <dsp:cNvPr id="0" name=""/>
        <dsp:cNvSpPr/>
      </dsp:nvSpPr>
      <dsp:spPr>
        <a:xfrm rot="2627529">
          <a:off x="2507837" y="2002512"/>
          <a:ext cx="263766"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a:off x="2518842" y="2034518"/>
        <a:ext cx="184636" cy="178162"/>
      </dsp:txXfrm>
    </dsp:sp>
    <dsp:sp modelId="{43383E6E-A535-4FD4-A875-E249484A40A8}">
      <dsp:nvSpPr>
        <dsp:cNvPr id="0" name=""/>
        <dsp:cNvSpPr/>
      </dsp:nvSpPr>
      <dsp:spPr>
        <a:xfrm>
          <a:off x="2712739" y="2215847"/>
          <a:ext cx="777542" cy="755704"/>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Rheoleiddio'r gweithlu</a:t>
          </a:r>
        </a:p>
      </dsp:txBody>
      <dsp:txXfrm>
        <a:off x="2826607" y="2326517"/>
        <a:ext cx="549806" cy="534364"/>
      </dsp:txXfrm>
    </dsp:sp>
    <dsp:sp modelId="{51B207A7-9925-4F66-8712-FA328ED573AB}">
      <dsp:nvSpPr>
        <dsp:cNvPr id="0" name=""/>
        <dsp:cNvSpPr/>
      </dsp:nvSpPr>
      <dsp:spPr>
        <a:xfrm rot="7733207">
          <a:off x="1699261" y="1982317"/>
          <a:ext cx="154433"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rot="10800000">
        <a:off x="1736969" y="2023673"/>
        <a:ext cx="108103" cy="178162"/>
      </dsp:txXfrm>
    </dsp:sp>
    <dsp:sp modelId="{E3ACAE35-185E-4221-9882-06C0296BED61}">
      <dsp:nvSpPr>
        <dsp:cNvPr id="0" name=""/>
        <dsp:cNvSpPr/>
      </dsp:nvSpPr>
      <dsp:spPr>
        <a:xfrm>
          <a:off x="1085703" y="2171152"/>
          <a:ext cx="737832" cy="71741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Rheoleiddio gwasanaethau</a:t>
          </a:r>
        </a:p>
      </dsp:txBody>
      <dsp:txXfrm>
        <a:off x="1193756" y="2276214"/>
        <a:ext cx="521726" cy="507286"/>
      </dsp:txXfrm>
    </dsp:sp>
    <dsp:sp modelId="{50EBAC05-8CFE-4F4C-A8C8-4A5291A698AC}">
      <dsp:nvSpPr>
        <dsp:cNvPr id="0" name=""/>
        <dsp:cNvSpPr/>
      </dsp:nvSpPr>
      <dsp:spPr>
        <a:xfrm rot="20415007">
          <a:off x="2637183" y="1315997"/>
          <a:ext cx="188367"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a:off x="2638845" y="1384932"/>
        <a:ext cx="131857" cy="178162"/>
      </dsp:txXfrm>
    </dsp:sp>
    <dsp:sp modelId="{B82F7FAC-0021-4BD3-B5AD-8FCD14FAB908}">
      <dsp:nvSpPr>
        <dsp:cNvPr id="0" name=""/>
        <dsp:cNvSpPr/>
      </dsp:nvSpPr>
      <dsp:spPr>
        <a:xfrm>
          <a:off x="2880723" y="901852"/>
          <a:ext cx="757539" cy="745996"/>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Gofal Cymdeithasol Cymru</a:t>
          </a:r>
        </a:p>
      </dsp:txBody>
      <dsp:txXfrm>
        <a:off x="2991662" y="1011101"/>
        <a:ext cx="535661" cy="527498"/>
      </dsp:txXfrm>
    </dsp:sp>
    <dsp:sp modelId="{0CAE51E2-7458-4DFA-AB06-8876CAF035AA}">
      <dsp:nvSpPr>
        <dsp:cNvPr id="0" name=""/>
        <dsp:cNvSpPr/>
      </dsp:nvSpPr>
      <dsp:spPr>
        <a:xfrm rot="11921618">
          <a:off x="1462347" y="1327758"/>
          <a:ext cx="185106"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rot="10800000">
        <a:off x="1516414" y="1396044"/>
        <a:ext cx="129574" cy="178162"/>
      </dsp:txXfrm>
    </dsp:sp>
    <dsp:sp modelId="{0E7436B8-2099-438E-A062-650B9A63D7AB}">
      <dsp:nvSpPr>
        <dsp:cNvPr id="0" name=""/>
        <dsp:cNvSpPr/>
      </dsp:nvSpPr>
      <dsp:spPr>
        <a:xfrm>
          <a:off x="553903" y="876179"/>
          <a:ext cx="855440" cy="812149"/>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22275">
            <a:lnSpc>
              <a:spcPct val="90000"/>
            </a:lnSpc>
            <a:spcBef>
              <a:spcPct val="0"/>
            </a:spcBef>
            <a:spcAft>
              <a:spcPct val="35000"/>
            </a:spcAft>
            <a:buNone/>
          </a:pPr>
          <a:r>
            <a:rPr lang="cy" sz="950" b="0" i="0" u="none" strike="noStrike" kern="1200" cap="none" baseline="0" dirty="0">
              <a:solidFill>
                <a:srgbClr val="000000"/>
              </a:solidFill>
              <a:effectLst/>
              <a:uFillTx/>
              <a:latin typeface="Arial"/>
            </a:rPr>
            <a:t>Gwasanaethau cymdeithasol awdurdodau lleol</a:t>
          </a:r>
        </a:p>
      </dsp:txBody>
      <dsp:txXfrm>
        <a:off x="679179" y="995115"/>
        <a:ext cx="604888" cy="5742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641132" y="1275062"/>
          <a:ext cx="699775" cy="697119"/>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Well-being</a:t>
          </a:r>
        </a:p>
      </dsp:txBody>
      <dsp:txXfrm>
        <a:off x="1743612" y="1377153"/>
        <a:ext cx="494815" cy="492937"/>
      </dsp:txXfrm>
    </dsp:sp>
    <dsp:sp modelId="{8CCAA805-55FA-49F8-A89A-F7B759DA12CE}">
      <dsp:nvSpPr>
        <dsp:cNvPr id="0" name=""/>
        <dsp:cNvSpPr/>
      </dsp:nvSpPr>
      <dsp:spPr>
        <a:xfrm rot="16200000">
          <a:off x="1876385" y="921445"/>
          <a:ext cx="229271"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a:off x="1910776" y="1013361"/>
        <a:ext cx="160490" cy="172573"/>
      </dsp:txXfrm>
    </dsp:sp>
    <dsp:sp modelId="{C0A64CFA-D9B5-4BEF-8D9E-004D9800B285}">
      <dsp:nvSpPr>
        <dsp:cNvPr id="0" name=""/>
        <dsp:cNvSpPr/>
      </dsp:nvSpPr>
      <dsp:spPr>
        <a:xfrm>
          <a:off x="1633675" y="147565"/>
          <a:ext cx="714691" cy="694909"/>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Market stability</a:t>
          </a:r>
        </a:p>
      </dsp:txBody>
      <dsp:txXfrm>
        <a:off x="1738339" y="249332"/>
        <a:ext cx="505363" cy="491375"/>
      </dsp:txXfrm>
    </dsp:sp>
    <dsp:sp modelId="{C5437A25-0B5E-42D1-BE24-47E878FC76CE}">
      <dsp:nvSpPr>
        <dsp:cNvPr id="0" name=""/>
        <dsp:cNvSpPr/>
      </dsp:nvSpPr>
      <dsp:spPr>
        <a:xfrm rot="3064652">
          <a:off x="2223204" y="1873648"/>
          <a:ext cx="171717"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a:off x="2232779" y="1911134"/>
        <a:ext cx="120202" cy="172573"/>
      </dsp:txXfrm>
    </dsp:sp>
    <dsp:sp modelId="{43383E6E-A535-4FD4-A875-E249484A40A8}">
      <dsp:nvSpPr>
        <dsp:cNvPr id="0" name=""/>
        <dsp:cNvSpPr/>
      </dsp:nvSpPr>
      <dsp:spPr>
        <a:xfrm>
          <a:off x="2157169" y="2103056"/>
          <a:ext cx="1003203" cy="69490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Workforce regulation</a:t>
          </a:r>
        </a:p>
      </dsp:txBody>
      <dsp:txXfrm>
        <a:off x="2304085" y="2204823"/>
        <a:ext cx="709371" cy="491375"/>
      </dsp:txXfrm>
    </dsp:sp>
    <dsp:sp modelId="{51B207A7-9925-4F66-8712-FA328ED573AB}">
      <dsp:nvSpPr>
        <dsp:cNvPr id="0" name=""/>
        <dsp:cNvSpPr/>
      </dsp:nvSpPr>
      <dsp:spPr>
        <a:xfrm rot="7733207">
          <a:off x="1576985" y="1880727"/>
          <a:ext cx="181378"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rot="10800000">
        <a:off x="1621271" y="1917075"/>
        <a:ext cx="126965" cy="172573"/>
      </dsp:txXfrm>
    </dsp:sp>
    <dsp:sp modelId="{E3ACAE35-185E-4221-9882-06C0296BED61}">
      <dsp:nvSpPr>
        <dsp:cNvPr id="0" name=""/>
        <dsp:cNvSpPr/>
      </dsp:nvSpPr>
      <dsp:spPr>
        <a:xfrm>
          <a:off x="899445" y="2104103"/>
          <a:ext cx="847660" cy="694909"/>
        </a:xfrm>
        <a:prstGeom prst="ellipse">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Service regulation</a:t>
          </a:r>
        </a:p>
      </dsp:txBody>
      <dsp:txXfrm>
        <a:off x="1023582" y="2205870"/>
        <a:ext cx="599386" cy="491375"/>
      </dsp:txXfrm>
    </dsp:sp>
    <dsp:sp modelId="{50EBAC05-8CFE-4F4C-A8C8-4A5291A698AC}">
      <dsp:nvSpPr>
        <dsp:cNvPr id="0" name=""/>
        <dsp:cNvSpPr/>
      </dsp:nvSpPr>
      <dsp:spPr>
        <a:xfrm rot="20415007">
          <a:off x="2404983" y="1289046"/>
          <a:ext cx="234729"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a:off x="2407054" y="1358469"/>
        <a:ext cx="164310" cy="172573"/>
      </dsp:txXfrm>
    </dsp:sp>
    <dsp:sp modelId="{B82F7FAC-0021-4BD3-B5AD-8FCD14FAB908}">
      <dsp:nvSpPr>
        <dsp:cNvPr id="0" name=""/>
        <dsp:cNvSpPr/>
      </dsp:nvSpPr>
      <dsp:spPr>
        <a:xfrm>
          <a:off x="2714894" y="887972"/>
          <a:ext cx="714691" cy="694909"/>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Social Care Wales</a:t>
          </a:r>
        </a:p>
      </dsp:txBody>
      <dsp:txXfrm>
        <a:off x="2819558" y="989739"/>
        <a:ext cx="505363" cy="491375"/>
      </dsp:txXfrm>
    </dsp:sp>
    <dsp:sp modelId="{0CAE51E2-7458-4DFA-AB06-8876CAF035AA}">
      <dsp:nvSpPr>
        <dsp:cNvPr id="0" name=""/>
        <dsp:cNvSpPr/>
      </dsp:nvSpPr>
      <dsp:spPr>
        <a:xfrm rot="11921618">
          <a:off x="1335416" y="1298123"/>
          <a:ext cx="237269"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rot="10800000">
        <a:off x="1404719" y="1367055"/>
        <a:ext cx="166088" cy="172573"/>
      </dsp:txXfrm>
    </dsp:sp>
    <dsp:sp modelId="{0E7436B8-2099-438E-A062-650B9A63D7AB}">
      <dsp:nvSpPr>
        <dsp:cNvPr id="0" name=""/>
        <dsp:cNvSpPr/>
      </dsp:nvSpPr>
      <dsp:spPr>
        <a:xfrm>
          <a:off x="467395" y="895147"/>
          <a:ext cx="795074" cy="694909"/>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Local authority social services</a:t>
          </a:r>
        </a:p>
      </dsp:txBody>
      <dsp:txXfrm>
        <a:off x="583831" y="996914"/>
        <a:ext cx="562202" cy="4913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24D68-63D1-4057-884C-0714E93B0F81}" type="datetimeFigureOut">
              <a:rPr lang="en-GB" smtClean="0"/>
              <a:t>29/04/2025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2A91C-1306-4DC6-BF8F-F203FB6CA190}" type="slidenum">
              <a:rPr lang="en-GB" smtClean="0"/>
              <a:t>‹#›</a:t>
            </a:fld>
            <a:endParaRPr lang="en-GB"/>
          </a:p>
        </p:txBody>
      </p:sp>
    </p:spTree>
    <p:extLst>
      <p:ext uri="{BB962C8B-B14F-4D97-AF65-F5344CB8AC3E}">
        <p14:creationId xmlns:p14="http://schemas.microsoft.com/office/powerpoint/2010/main" val="196487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s://socialcare.wales/resources-guidance/information-and-learning-hub/learning-resources/regulations/responsible-individuals" TargetMode="Externa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9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a:xfrm>
            <a:off x="158477" y="4577085"/>
            <a:ext cx="6480720" cy="6264696"/>
          </a:xfrm>
        </p:spPr>
        <p:txBody>
          <a:bodyPr/>
          <a:lstStyle/>
          <a:p>
            <a:pPr>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a:defRPr/>
            </a:pPr>
            <a:endParaRPr lang="cy" sz="1800" b="1" i="0" u="sng" strike="noStrike" cap="none" baseline="0" dirty="0">
              <a:solidFill>
                <a:srgbClr val="000000"/>
              </a:solidFill>
              <a:effectLst/>
              <a:uFillTx/>
              <a:latin typeface="Calibri"/>
            </a:endParaRPr>
          </a:p>
          <a:p>
            <a:pPr>
              <a:defRPr/>
            </a:pPr>
            <a:r>
              <a:rPr lang="cy" sz="1800" b="0" i="0" u="none" strike="noStrike" cap="none" baseline="0" dirty="0">
                <a:solidFill>
                  <a:srgbClr val="000000"/>
                </a:solidFill>
                <a:effectLst/>
                <a:uFillTx/>
                <a:latin typeface="Calibri"/>
              </a:rPr>
              <a:t>Bydd y Ddeddf yn cyflwyno model newydd o reoleiddio gwasanaethau, fel y dangosir yn y sleid hon, lle mae cofrestru fesul darparwr gwasanaeth yn hytrach na sefydliad. Er y bydd yn ofynnol o hyd i ddarparwyr nodi'r lle(oedd) y mae gwasanaeth yn cael ei ddarparu ynddynt, ohono neu mewn perthynas ag ef, dim ond unwaith y bydd y system newydd yn ei gwneud yn ofynnol i unigolion neu sefydliadau gofrestru gyda'r rheoleiddiwr. Yn yr enghraifft a ddangosir ar y sleid, mae gan y darparwr Suncare Ltd un cofrestriad gan ei fod yn un busnes er ei fod yn darparu'r gwasanaeth mewn pedwar lleoliad. Mae gan Happy Firm Ltd un cofrestriad a dau sefydliad fel sydd gan AKA Williams.</a:t>
            </a:r>
          </a:p>
          <a:p>
            <a:pPr>
              <a:defRPr/>
            </a:pPr>
            <a:endParaRPr lang="en-GB" dirty="0"/>
          </a:p>
          <a:p>
            <a:pPr>
              <a:defRPr/>
            </a:pPr>
            <a:r>
              <a:rPr lang="cy" sz="1800" b="0" i="0" u="none" strike="noStrike" cap="none" baseline="0" dirty="0">
                <a:solidFill>
                  <a:srgbClr val="000000"/>
                </a:solidFill>
                <a:effectLst/>
                <a:uFillTx/>
                <a:latin typeface="Calibri"/>
              </a:rPr>
              <a:t>Bydd yn rhaid i ddarparwyr ddynodi 'unigolyn cyfrifol' ar gyfer pob lleoliad (gweler y sleid nesaf).</a:t>
            </a:r>
          </a:p>
          <a:p>
            <a:pPr marL="0" marR="0" indent="0" algn="l" defTabSz="914400" rtl="0" eaLnBrk="1" fontAlgn="auto" latinLnBrk="0" hangingPunct="1">
              <a:lnSpc>
                <a:spcPct val="100000"/>
              </a:lnSpc>
              <a:spcBef>
                <a:spcPct val="0"/>
              </a:spcBef>
              <a:spcAft>
                <a:spcPct val="0"/>
              </a:spcAft>
              <a:buClrTx/>
              <a:buSzTx/>
              <a:buFont typeface="Arial" pitchFamily="34" charset="0"/>
              <a:buNone/>
              <a:defRPr/>
            </a:pPr>
            <a:endParaRPr lang="en-GB" dirty="0"/>
          </a:p>
          <a:p>
            <a:r>
              <a:rPr lang="cy" sz="1200" b="0" i="0" u="none" strike="noStrike" cap="none" baseline="0" dirty="0">
                <a:solidFill>
                  <a:srgbClr val="000000"/>
                </a:solidFill>
                <a:effectLst/>
                <a:uFillTx/>
                <a:latin typeface="Arial"/>
              </a:rPr>
              <a:t>Os yw darparwr yn dymuno darparu gwasanaethau pellach neu'r un gwasanaeth o fannau gwahanol, yna bydd yn gwneud cais i amrywio ei gofrestriad cychwynnol. </a:t>
            </a:r>
            <a:r>
              <a:rPr lang="cy" sz="1800" b="0" i="0" u="none" strike="noStrike" cap="none" baseline="0" dirty="0">
                <a:solidFill>
                  <a:srgbClr val="000000"/>
                </a:solidFill>
                <a:effectLst/>
                <a:uFillTx/>
                <a:latin typeface="Calibri"/>
              </a:rPr>
              <a:t>Mae hyn yn golygu na fydd angen i ddarparwr sydd â mwy nag un gwasanaeth ar hyn o bryd gael cofrestriadau ar wahân ar gyfer pob gwasanaeth mwyach. O dan y ddeddfwriaeth newydd, dim ond un cofrestriad fydd gan y darparwr ar gyfer ei holl wasanaethau – gan gynnwys hyblygrwydd i ddarparwyr gofrestru gwasanaethau ac ehangu gweithrediadau drwy broses lai beichus. </a:t>
            </a:r>
          </a:p>
          <a:p>
            <a:endParaRPr lang="en-GB" b="1" dirty="0"/>
          </a:p>
          <a:p>
            <a:r>
              <a:rPr lang="cy" sz="1800" b="1" i="0" u="none" strike="noStrike" cap="none" baseline="0" dirty="0">
                <a:solidFill>
                  <a:srgbClr val="000000"/>
                </a:solidFill>
                <a:effectLst/>
                <a:uFillTx/>
                <a:latin typeface="Calibri"/>
              </a:rPr>
              <a:t>Bydd asiantaethau maethu a mabwysiadu awdurdodau lleol yn parhau i fod yn eithriad. Nid oes angen iddynt gofrestru gan eu bod yn wasanaethau statudol.</a:t>
            </a:r>
          </a:p>
          <a:p>
            <a:endParaRPr lang="en-GB" sz="1200" kern="1200" dirty="0">
              <a:solidFill>
                <a:schemeClr val="tx1"/>
              </a:solidFill>
              <a:effectLst/>
              <a:latin typeface="Arial" pitchFamily="34" charset="0"/>
              <a:ea typeface="+mn-ea"/>
              <a:cs typeface="Arial" pitchFamily="34" charset="0"/>
            </a:endParaRPr>
          </a:p>
          <a:p>
            <a:r>
              <a:rPr lang="cy" sz="1800" b="0" i="0" u="none" strike="noStrike" cap="none" baseline="0" dirty="0">
                <a:solidFill>
                  <a:srgbClr val="000000"/>
                </a:solidFill>
                <a:effectLst/>
                <a:uFillTx/>
                <a:latin typeface="Calibri"/>
              </a:rPr>
              <a:t>Y nod yw symud o reoleiddio lleoliadau ac asiantaethau i sut mae gwasanaethau yn </a:t>
            </a:r>
            <a:r>
              <a:rPr lang="cy" sz="1800" b="1" i="0" u="none" strike="noStrike" cap="none" baseline="0" dirty="0">
                <a:solidFill>
                  <a:srgbClr val="000000"/>
                </a:solidFill>
                <a:effectLst/>
                <a:uFillTx/>
                <a:latin typeface="Calibri"/>
              </a:rPr>
              <a:t>effeithio ar fywydau</a:t>
            </a:r>
            <a:r>
              <a:rPr lang="cy" sz="1800" b="0" i="0" u="none" strike="noStrike" cap="none" baseline="0" dirty="0">
                <a:solidFill>
                  <a:srgbClr val="000000"/>
                </a:solidFill>
                <a:effectLst/>
                <a:uFillTx/>
                <a:latin typeface="Calibri"/>
              </a:rPr>
              <a:t> a llesiant. Mae'r model newydd yn caniatáu i reoleiddwyr bwyso am welliant ar draws un lleoliad gofal, neu ar draws ystod gyfan o wasanaethau darparwr os bernir bod angen hynny. Bydd yn ei gwneud hi’n haws i’r rheoleiddwr weithredu pan fo gofal yn cael ei ystyried y tu hwnt i’w drwsio ac, os oes angen, i ganslo cofrestriad y darparwyr, gwasanaethau a lleoliadau hynny sy’n methu â gweithredu gwelliannau. Mae hefyd yn cynnwys cosbau cryfach am rai troseddau.</a:t>
            </a:r>
          </a:p>
          <a:p>
            <a:endParaRPr lang="en-GB" sz="1200" kern="1200" dirty="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Mae'r Ddeddf hefyd yn darparu'r pŵer i godi tâl am weithgareddau rheoleiddio ee codi ffi am wneud neu amrywio cais i gofrestru. Mae hyn yn</a:t>
            </a:r>
            <a:r>
              <a:rPr lang="cy" sz="1800" b="0" i="0" u="none" strike="noStrike" cap="none" baseline="0" dirty="0">
                <a:solidFill>
                  <a:srgbClr val="000000"/>
                </a:solidFill>
                <a:effectLst/>
                <a:uFillTx/>
                <a:latin typeface="Calibri"/>
              </a:rPr>
              <a:t> golygu y bydd Cymru yn unol â gweddill y DU. Sylwch nad yw’r pŵer hwn yn cael ei ddwyn ymlaen ar hyn o bryd hy nid oes unrhyw gynlluniau i godi ffioedd pan ddaw rheoleiddio gwasanaethau o dan y Ddeddf i rym ym mis Ebrill 2018.</a:t>
            </a:r>
          </a:p>
          <a:p>
            <a:pPr marL="0" marR="0" indent="0" algn="l" defTabSz="914400" rtl="0" eaLnBrk="1" fontAlgn="auto" latinLnBrk="0" hangingPunct="1">
              <a:lnSpc>
                <a:spcPct val="100000"/>
              </a:lnSpc>
              <a:spcBef>
                <a:spcPct val="0"/>
              </a:spcBef>
              <a:spcAft>
                <a:spcPct val="0"/>
              </a:spcAft>
              <a:buClrTx/>
              <a:buSzTx/>
              <a:buFontTx/>
              <a:buNone/>
              <a:defRPr/>
            </a:pPr>
            <a:endParaRPr lang="cy" sz="1800" b="0" i="0" u="none" strike="noStrike" cap="none" baseline="0" dirty="0">
              <a:solidFill>
                <a:srgbClr val="000000"/>
              </a:solidFill>
              <a:effectLst/>
              <a:uFillTx/>
              <a:latin typeface="Calibri"/>
            </a:endParaRPr>
          </a:p>
          <a:p>
            <a:pPr marL="0" marR="0" indent="0" algn="l" defTabSz="914400" rtl="0" eaLnBrk="1" fontAlgn="auto" latinLnBrk="0" hangingPunct="1">
              <a:lnSpc>
                <a:spcPct val="100000"/>
              </a:lnSpc>
              <a:spcBef>
                <a:spcPct val="0"/>
              </a:spcBef>
              <a:spcAft>
                <a:spcPct val="0"/>
              </a:spcAft>
              <a:buClrTx/>
              <a:buSzTx/>
              <a:buFontTx/>
              <a:buNone/>
              <a:defRPr/>
            </a:pPr>
            <a:endParaRPr lang="cy" sz="1800" b="0" i="0" u="none" strike="noStrike" cap="none" baseline="0" dirty="0">
              <a:solidFill>
                <a:srgbClr val="000000"/>
              </a:solidFill>
              <a:effectLst/>
              <a:uFillTx/>
              <a:latin typeface="Calibri"/>
            </a:endParaRPr>
          </a:p>
          <a:p>
            <a:pPr marL="0" marR="0" indent="0" algn="l" defTabSz="914400" rtl="0" eaLnBrk="1" fontAlgn="auto" latinLnBrk="0" hangingPunct="1">
              <a:lnSpc>
                <a:spcPct val="100000"/>
              </a:lnSpc>
              <a:spcBef>
                <a:spcPct val="0"/>
              </a:spcBef>
              <a:spcAft>
                <a:spcPct val="0"/>
              </a:spcAft>
              <a:buClrTx/>
              <a:buSzTx/>
              <a:buFontTx/>
              <a:buNone/>
              <a:defRPr/>
            </a:pPr>
            <a:r>
              <a:rPr lang="en-GB" sz="1800" b="1" i="0" u="sng" strike="noStrike" cap="none" baseline="0" dirty="0">
                <a:solidFill>
                  <a:srgbClr val="000000"/>
                </a:solidFill>
                <a:effectLst/>
                <a:uFillTx/>
                <a:latin typeface="Calibri"/>
              </a:rPr>
              <a:t>E</a:t>
            </a:r>
            <a:r>
              <a:rPr lang="cy" sz="1800" b="1" i="0" u="sng" strike="noStrike" cap="none" baseline="0" dirty="0">
                <a:solidFill>
                  <a:srgbClr val="000000"/>
                </a:solidFill>
                <a:effectLst/>
                <a:uFillTx/>
                <a:latin typeface="Calibri"/>
              </a:rPr>
              <a:t>nglish</a:t>
            </a:r>
          </a:p>
          <a:p>
            <a:pPr marL="0" marR="0" indent="0" algn="l" defTabSz="914400" rtl="0" eaLnBrk="1" fontAlgn="auto" latinLnBrk="0" hangingPunct="1">
              <a:lnSpc>
                <a:spcPct val="100000"/>
              </a:lnSpc>
              <a:spcBef>
                <a:spcPct val="0"/>
              </a:spcBef>
              <a:spcAft>
                <a:spcPct val="0"/>
              </a:spcAft>
              <a:buClrTx/>
              <a:buSzTx/>
              <a:buFontTx/>
              <a:buNone/>
              <a:defRPr/>
            </a:pPr>
            <a:endParaRPr lang="cy" sz="1800" b="1" i="0" u="sng" strike="noStrike" cap="none" baseline="0" dirty="0">
              <a:solidFill>
                <a:srgbClr val="000000"/>
              </a:solidFill>
              <a:effectLst/>
              <a:uFillTx/>
              <a:latin typeface="Calibri"/>
            </a:endParaRPr>
          </a:p>
          <a:p>
            <a:pPr>
              <a:defRPr/>
            </a:pPr>
            <a:r>
              <a:rPr lang="en-GB" sz="1800" dirty="0"/>
              <a:t>The Act will introduce a new model of service regulation, illustrated in this slide, whereby registration is by service provider rather than establishment. While</a:t>
            </a:r>
            <a:r>
              <a:rPr lang="en-GB" sz="1800" baseline="0" dirty="0"/>
              <a:t> </a:t>
            </a:r>
            <a:r>
              <a:rPr lang="en-GB" sz="1800" dirty="0"/>
              <a:t>providers will still be required to identify the place(s) at, from or in relation to which a service is being provided, the new system will only require individuals or organisations to register once with the regulator. In the example shown on the slide, the provider </a:t>
            </a:r>
            <a:r>
              <a:rPr lang="en-GB" sz="1800" dirty="0" err="1"/>
              <a:t>Suncare</a:t>
            </a:r>
            <a:r>
              <a:rPr lang="en-GB" sz="1800" dirty="0"/>
              <a:t> Ltd has one registration as it is one business even though it is delivering the service at four locations. Happy Firm Ltd has one registration and two establishments as does AKA Williams.</a:t>
            </a:r>
          </a:p>
          <a:p>
            <a:pPr>
              <a:defRPr/>
            </a:pPr>
            <a:endParaRPr lang="en-GB" sz="1800" dirty="0"/>
          </a:p>
          <a:p>
            <a:pPr>
              <a:defRPr/>
            </a:pPr>
            <a:r>
              <a:rPr lang="en-GB" sz="1800" dirty="0"/>
              <a:t>Providers will have to designate a ‘responsible individual’ for each location (see next slide).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r>
              <a:rPr lang="en-GB" sz="1800" kern="1200" dirty="0">
                <a:solidFill>
                  <a:schemeClr val="tx1"/>
                </a:solidFill>
                <a:effectLst/>
                <a:latin typeface="Arial" panose="020B0604020202020204" pitchFamily="34" charset="0"/>
                <a:ea typeface="+mn-ea"/>
                <a:cs typeface="Arial" panose="020B0604020202020204" pitchFamily="34" charset="0"/>
              </a:rPr>
              <a:t>If a provider wishes to provide further services or the same service from different places then they will apply to vary their initial registration. </a:t>
            </a:r>
            <a:r>
              <a:rPr lang="en-GB" sz="1800" dirty="0"/>
              <a:t>This means that a provider who currently has more than one service will no longer need to have separate registrations for each service. Under the new legislation, the provider will have just one registration that covers all its services – building in flexibility for providers to register services and expand operations through a less burdensome process. </a:t>
            </a:r>
          </a:p>
          <a:p>
            <a:endParaRPr lang="en-GB" sz="1800" b="1" dirty="0"/>
          </a:p>
          <a:p>
            <a:r>
              <a:rPr lang="en-GB" sz="1800" b="1" dirty="0"/>
              <a:t>Local authority fostering and adoption agencies will remain the exception. They do not need to register as they are statutory services.</a:t>
            </a:r>
          </a:p>
          <a:p>
            <a:endParaRPr lang="en-GB" sz="1800" kern="1200" dirty="0">
              <a:solidFill>
                <a:schemeClr val="tx1"/>
              </a:solidFill>
              <a:effectLst/>
              <a:latin typeface="Arial" panose="020B0604020202020204" pitchFamily="34" charset="0"/>
              <a:ea typeface="+mn-ea"/>
              <a:cs typeface="Arial" panose="020B0604020202020204" pitchFamily="34" charset="0"/>
            </a:endParaRPr>
          </a:p>
          <a:p>
            <a:r>
              <a:rPr lang="en-GB" sz="1800" dirty="0"/>
              <a:t>The aim is to move from regulation of settings and agencies to how services </a:t>
            </a:r>
            <a:r>
              <a:rPr lang="en-GB" sz="1800" b="1" dirty="0"/>
              <a:t>impact on lives</a:t>
            </a:r>
            <a:r>
              <a:rPr lang="en-GB" sz="1800" dirty="0"/>
              <a:t> and well-being. The new model allows regulators to press for improvement across one care setting site, or across a provider’s entire range of services if deemed necessary. It will make it easier for the regulator to act where care is considered beyond repair and, if necessary, cancel the registration of those providers, services and settings which fail to implement improvements. It also includes stronger penalties for certain offences.</a:t>
            </a:r>
          </a:p>
          <a:p>
            <a:endParaRPr lang="en-GB" sz="18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The Act also provides the power to charge for regulatory activities e.g. charging a fee for making or varying an application to register. This brings Wales into line with the rest of the UK. Note that this power is not being brought forward at the moment i.e. there are no plans to charge fees when service regulation under the Act comes into force in April 2018.</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15</a:t>
            </a:fld>
            <a:endParaRPr lang="en-GB"/>
          </a:p>
        </p:txBody>
      </p:sp>
    </p:spTree>
    <p:extLst>
      <p:ext uri="{BB962C8B-B14F-4D97-AF65-F5344CB8AC3E}">
        <p14:creationId xmlns:p14="http://schemas.microsoft.com/office/powerpoint/2010/main" val="220493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Mae’r Ddeddf yn ail-gydbwyso atebolrwydd yn y system gofal cymdeithasol, i ffwrdd o’r rhai sy’n gweithio ar y rheng flaen yn unig i sicrhau bod cyflogwyr, perchnogion cwmnïau a chyfarwyddwyr yn atebol yn ôl y gyfraith. O fis Ebrill 2018, rhaid i ddarparwyr gwasanaethau ddynodi uwch gynrychiolydd – perchennog, partner, aelod bwrdd neu uwch swyddog awdurdod lleol – yn ‘unigolyn cyfrifol’ fel rhan o’u cofrestriad.</a:t>
            </a:r>
          </a:p>
          <a:p>
            <a:endParaRPr lang="en-GB" dirty="0"/>
          </a:p>
          <a:p>
            <a:r>
              <a:rPr lang="cy" sz="1800" b="0" i="0" u="none" strike="noStrike" cap="none" baseline="0" dirty="0">
                <a:solidFill>
                  <a:srgbClr val="000000"/>
                </a:solidFill>
                <a:effectLst/>
                <a:uFillTx/>
                <a:latin typeface="Calibri"/>
              </a:rPr>
              <a:t>Nid yw'r cysyniad o unigolyn cyfrifol (UC) yn un newydd. Fodd bynnag, cyn y Ddeddf nid oedd yn ofyniad rheoleiddiol penodol ar gyfer cofrestriad darparwr gwasanaeth. Bydd yn rhaid i ddarparwyr ddynodi unigolion cyfrifol o dan y ddeddfwriaeth newydd, ond nid yw'n ofynnol i UCau gofrestru gyda Gofal Cymdeithasol Cymru. Bydd yn rhaid i UCau fodloni prawf 'person addas a phriodol' a chyflawni'r dyletswyddau statudol a osodir arnynt o dan reoliadau.</a:t>
            </a:r>
          </a:p>
          <a:p>
            <a:endParaRPr lang="en-GB" dirty="0"/>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Bydd UCau yn atebol am greu diwylliant lle gellir mesur effaith y gwasanaeth ar lesiant y person sy'n derbyn y gofal. </a:t>
            </a:r>
            <a:r>
              <a:rPr lang="cy" sz="1200" b="0" i="0" u="none" strike="noStrike" cap="none" baseline="0" dirty="0">
                <a:solidFill>
                  <a:srgbClr val="000000"/>
                </a:solidFill>
                <a:effectLst/>
                <a:uFillTx/>
                <a:latin typeface="Arial"/>
              </a:rPr>
              <a:t>Mae UCau yn debygol o fod yn atebol am:</a:t>
            </a:r>
          </a:p>
          <a:p>
            <a:endParaRPr lang="en-GB" dirty="0"/>
          </a:p>
          <a:p>
            <a:pPr marL="171450" lvl="0" indent="-171450">
              <a:buFont typeface="Arial" pitchFamily="34" charset="0"/>
              <a:buChar char="•"/>
            </a:pPr>
            <a:r>
              <a:rPr lang="cy" sz="1200" b="0" i="0" u="none" strike="noStrike" cap="none" baseline="0" dirty="0">
                <a:solidFill>
                  <a:srgbClr val="000000"/>
                </a:solidFill>
                <a:effectLst/>
                <a:uFillTx/>
                <a:latin typeface="Arial"/>
              </a:rPr>
              <a:t>Ansawdd gofal ym mhob gwasanaeth </a:t>
            </a:r>
          </a:p>
          <a:p>
            <a:pPr marL="171450" lvl="0" indent="-171450">
              <a:buFont typeface="Arial" pitchFamily="34" charset="0"/>
              <a:buChar char="•"/>
            </a:pPr>
            <a:r>
              <a:rPr lang="cy" sz="1200" b="0" i="0" u="none" strike="noStrike" cap="none" baseline="0" dirty="0">
                <a:solidFill>
                  <a:srgbClr val="000000"/>
                </a:solidFill>
                <a:effectLst/>
                <a:uFillTx/>
                <a:latin typeface="Arial"/>
              </a:rPr>
              <a:t>Cywirdeb y wybodaeth yn natganiadau blynyddol y darparwr </a:t>
            </a:r>
          </a:p>
          <a:p>
            <a:pPr marL="171450" lvl="0" indent="-171450">
              <a:buFont typeface="Arial" pitchFamily="34" charset="0"/>
              <a:buChar char="•"/>
            </a:pPr>
            <a:r>
              <a:rPr lang="cy" sz="1200" b="0" i="0" u="none" strike="noStrike" cap="none" baseline="0" dirty="0">
                <a:solidFill>
                  <a:srgbClr val="000000"/>
                </a:solidFill>
                <a:effectLst/>
                <a:uFillTx/>
                <a:latin typeface="Arial"/>
              </a:rPr>
              <a:t>Penodi rheolwr cofrestredig addas a phriodol</a:t>
            </a:r>
          </a:p>
          <a:p>
            <a:pPr marL="171450" indent="-171450">
              <a:buFont typeface="Arial" pitchFamily="34" charset="0"/>
              <a:buChar char="•"/>
            </a:pPr>
            <a:r>
              <a:rPr lang="cy" sz="1200" b="0" i="0" u="none" strike="noStrike" cap="none" baseline="0" dirty="0">
                <a:solidFill>
                  <a:srgbClr val="000000"/>
                </a:solidFill>
                <a:effectLst/>
                <a:uFillTx/>
                <a:latin typeface="Arial"/>
              </a:rPr>
              <a:t>Cynnwys datganiadau blynyddol y darparwr</a:t>
            </a:r>
          </a:p>
          <a:p>
            <a:endParaRPr lang="en-GB" sz="1200" kern="1200" dirty="0">
              <a:solidFill>
                <a:schemeClr val="tx1"/>
              </a:solidFill>
              <a:effectLst/>
              <a:latin typeface="Arial" pitchFamily="34" charset="0"/>
              <a:ea typeface="+mn-ea"/>
              <a:cs typeface="Arial" pitchFamily="34" charset="0"/>
            </a:endParaRPr>
          </a:p>
          <a:p>
            <a:r>
              <a:rPr lang="cy" sz="1200" b="0" i="0" u="none" strike="noStrike" cap="none" baseline="0" dirty="0">
                <a:solidFill>
                  <a:srgbClr val="000000"/>
                </a:solidFill>
                <a:effectLst/>
                <a:uFillTx/>
                <a:latin typeface="Arial"/>
              </a:rPr>
              <a:t>Er y bydd y rhestr derfynol o ddyletswyddau UCau yn cael ei chadarnhau yn y rheoliadau.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en-GB" sz="1200" b="1" i="0" u="sng" strike="noStrike" cap="none" baseline="0" dirty="0">
                <a:solidFill>
                  <a:srgbClr val="000000"/>
                </a:solidFill>
                <a:effectLst/>
                <a:uFillTx/>
                <a:latin typeface="Arial"/>
              </a:rPr>
              <a:t>E</a:t>
            </a:r>
            <a:r>
              <a:rPr lang="cy" sz="1200" b="1" i="0" u="sng" strike="noStrike" cap="none" baseline="0" dirty="0">
                <a:solidFill>
                  <a:srgbClr val="000000"/>
                </a:solidFill>
                <a:effectLst/>
                <a:uFillTx/>
                <a:latin typeface="Arial"/>
              </a:rPr>
              <a:t>nglish</a:t>
            </a:r>
          </a:p>
          <a:p>
            <a:endParaRPr lang="cy" sz="1200" b="1" i="0" u="sng" strike="noStrike" cap="none" baseline="0" dirty="0">
              <a:solidFill>
                <a:srgbClr val="000000"/>
              </a:solidFill>
              <a:effectLst/>
              <a:uFillTx/>
              <a:latin typeface="Arial"/>
            </a:endParaRPr>
          </a:p>
          <a:p>
            <a:r>
              <a:rPr lang="en-GB" dirty="0"/>
              <a:t>The Act rebalances accountability in the social care system, away from just those working on the frontline to ensure employers, company owners and directors are accountable in law. From April 2018, service providers must designate a senior representative – an owner, partner, board member or local authority senior officer – as a ‘responsible individual’ as part of their registration.</a:t>
            </a:r>
          </a:p>
          <a:p>
            <a:endParaRPr lang="en-GB" dirty="0"/>
          </a:p>
          <a:p>
            <a:r>
              <a:rPr lang="en-GB" dirty="0"/>
              <a:t>The concept of a responsible individual (RI) is not a new one. However, prior to the Act it was not a specific regulatory requirement of a service provider’s registration. Providers will have to designate responsible individuals under the new legislation, but RIs are not required to register with Social Care Wales. RIs will have to meet a ‘fit and proper person’ test and fulfil statutory duties placed on them under regulations.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RIs will be accountable for creating a culture where the impact of the service can be measured on the well-being of the person receiving the care. </a:t>
            </a:r>
            <a:r>
              <a:rPr lang="en-GB" sz="1200" kern="1200" dirty="0">
                <a:solidFill>
                  <a:schemeClr val="tx1"/>
                </a:solidFill>
                <a:effectLst/>
                <a:latin typeface="Arial" panose="020B0604020202020204" pitchFamily="34" charset="0"/>
                <a:ea typeface="+mn-ea"/>
                <a:cs typeface="Arial" panose="020B0604020202020204" pitchFamily="34" charset="0"/>
              </a:rPr>
              <a:t>RIs are likely to be accountable for:</a:t>
            </a:r>
          </a:p>
          <a:p>
            <a:endParaRPr lang="en-GB" dirty="0"/>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Quality of care in each service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Accuracy of information in the provider’s annual returns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Appointment of a suitable and fit registered manager</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Content of the provider’s annual returns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a:ea typeface="+mn-ea"/>
                <a:cs typeface="Arial"/>
              </a:rPr>
              <a:t>Although the final list of RI duties will be confirmed in the regulations.</a:t>
            </a:r>
            <a:r>
              <a:rPr lang="en-GB" dirty="0">
                <a:latin typeface="Arial"/>
                <a:cs typeface="Arial"/>
              </a:rPr>
              <a:t> Please guide students to the learning hub- </a:t>
            </a:r>
            <a:r>
              <a:rPr lang="en-GB" dirty="0">
                <a:cs typeface="Calibri"/>
                <a:hlinkClick r:id="rId6"/>
              </a:rPr>
              <a:t>Responsible Individuals | Social Care Wales</a:t>
            </a:r>
            <a:endParaRPr lang="en-GB" sz="1200" kern="1200" dirty="0">
              <a:solidFill>
                <a:schemeClr val="tx1"/>
              </a:solidFill>
              <a:effectLst/>
              <a:latin typeface="Arial" panose="020B0604020202020204" pitchFamily="34" charset="0"/>
              <a:ea typeface="+mn-ea"/>
              <a:cs typeface="Calibri"/>
            </a:endParaRP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16</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err="1">
                <a:solidFill>
                  <a:srgbClr val="000000"/>
                </a:solidFill>
                <a:effectLst/>
                <a:uFillTx/>
                <a:latin typeface="Calibri"/>
                <a:cs typeface="Calibri"/>
              </a:rPr>
              <a:t>Mae'r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ddeddfwriaeth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newydd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rhoi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pwyslais</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wella</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sgil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cyflwyno</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hysbysiadau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gwella</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rhoi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pwerau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cryfach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dirty="0">
                <a:solidFill>
                  <a:srgbClr val="000000"/>
                </a:solidFill>
                <a:latin typeface="Calibri"/>
                <a:cs typeface="Calibri"/>
              </a:rPr>
              <a:t>AGC</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weithredu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gyda</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o </a:t>
            </a:r>
            <a:r>
              <a:rPr lang="cy" sz="1800" b="0" i="0" u="none" strike="noStrike" cap="none" baseline="0" dirty="0" err="1">
                <a:solidFill>
                  <a:srgbClr val="000000"/>
                </a:solidFill>
                <a:effectLst/>
                <a:uFillTx/>
                <a:latin typeface="Calibri"/>
                <a:cs typeface="Calibri"/>
              </a:rPr>
              <a:t>ansawdd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gwael</a:t>
            </a:r>
            <a:r>
              <a:rPr lang="cy" sz="1800" b="0" i="0" u="none" strike="noStrike" cap="none" baseline="0" dirty="0">
                <a:solidFill>
                  <a:srgbClr val="000000"/>
                </a:solidFill>
                <a:effectLst/>
                <a:uFillTx/>
                <a:latin typeface="Calibri"/>
                <a:cs typeface="Calibri"/>
              </a:rPr>
              <a:t>. Mae </a:t>
            </a:r>
            <a:r>
              <a:rPr lang="cy" sz="1800" b="0" i="0" u="none" strike="noStrike" cap="none" baseline="0" dirty="0" err="1">
                <a:solidFill>
                  <a:srgbClr val="000000"/>
                </a:solidFill>
                <a:effectLst/>
                <a:uFillTx/>
                <a:latin typeface="Calibri"/>
                <a:cs typeface="Calibri"/>
              </a:rPr>
              <a:t>hyn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sicrhau</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bydd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pobl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defnyddio</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cael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mwy</a:t>
            </a:r>
            <a:r>
              <a:rPr lang="cy" sz="1800" b="0" i="0" u="none" strike="noStrike" cap="none" baseline="0" dirty="0">
                <a:solidFill>
                  <a:srgbClr val="000000"/>
                </a:solidFill>
                <a:effectLst/>
                <a:uFillTx/>
                <a:latin typeface="Calibri"/>
                <a:cs typeface="Calibri"/>
              </a:rPr>
              <a:t> o </a:t>
            </a:r>
            <a:r>
              <a:rPr lang="cy" sz="1800" b="0" i="0" u="none" strike="noStrike" cap="none" baseline="0" dirty="0" err="1">
                <a:solidFill>
                  <a:srgbClr val="000000"/>
                </a:solidFill>
                <a:effectLst/>
                <a:uFillTx/>
                <a:latin typeface="Calibri"/>
                <a:cs typeface="Calibri"/>
              </a:rPr>
              <a:t>amddiffyniad</a:t>
            </a:r>
            <a:r>
              <a:rPr lang="cy" sz="1800" b="0" i="0" u="none" strike="noStrike" cap="none" baseline="0" dirty="0">
                <a:solidFill>
                  <a:srgbClr val="000000"/>
                </a:solidFill>
                <a:effectLst/>
                <a:uFillTx/>
                <a:latin typeface="Calibri"/>
                <a:cs typeface="Calibri"/>
              </a:rPr>
              <a:t>.</a:t>
            </a:r>
          </a:p>
          <a:p>
            <a:endParaRPr lang="en-GB" dirty="0"/>
          </a:p>
          <a:p>
            <a:r>
              <a:rPr lang="cy" sz="1800" b="0" i="0" u="none" strike="noStrike" cap="none" baseline="0" dirty="0" err="1">
                <a:solidFill>
                  <a:srgbClr val="000000"/>
                </a:solidFill>
                <a:effectLst/>
                <a:uFillTx/>
                <a:latin typeface="Calibri"/>
                <a:cs typeface="Calibri"/>
              </a:rPr>
              <a:t>Bydd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a:t>
            </a:r>
            <a:r>
              <a:rPr lang="cy" sz="1800" dirty="0">
                <a:solidFill>
                  <a:srgbClr val="000000"/>
                </a:solidFill>
                <a:latin typeface="Calibri"/>
                <a:cs typeface="Calibri"/>
              </a:rPr>
              <a:t>AGC y</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pŵer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hysbysiadau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cosb</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benodedig</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dwyn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unigolion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cyfrifol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gyfrif</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haws.</a:t>
            </a:r>
          </a:p>
          <a:p>
            <a:endParaRPr lang="en-GB" sz="1200" kern="1200" dirty="0">
              <a:solidFill>
                <a:schemeClr val="tx1"/>
              </a:solidFill>
              <a:effectLst/>
              <a:latin typeface="Arial" pitchFamily="34" charset="0"/>
              <a:ea typeface="+mn-ea"/>
              <a:cs typeface="Arial" pitchFamily="34" charset="0"/>
            </a:endParaRPr>
          </a:p>
          <a:p>
            <a:r>
              <a:rPr lang="cy" sz="1200" b="0" i="0" u="none" strike="noStrike" cap="none" baseline="0" dirty="0">
                <a:solidFill>
                  <a:srgbClr val="000000"/>
                </a:solidFill>
                <a:effectLst/>
                <a:uFillTx/>
                <a:latin typeface="Arial"/>
              </a:rPr>
              <a:t>Mae'r rhain yn darparu opsiwn amgen i ganslo cofrestriad ar unwaith. </a:t>
            </a:r>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ddeddfwriaeth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Calibri"/>
                <a:cs typeface="Calibri"/>
              </a:rPr>
              <a:t>yn</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cadw’r</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sefyllfa</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flaenorol</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lle</a:t>
            </a:r>
            <a:r>
              <a:rPr lang="cy" sz="1200" b="0" i="0" u="none" strike="noStrike" cap="none" baseline="0" dirty="0">
                <a:solidFill>
                  <a:srgbClr val="000000"/>
                </a:solidFill>
                <a:effectLst/>
                <a:uFillTx/>
                <a:latin typeface="Calibri"/>
                <a:cs typeface="Calibri"/>
              </a:rPr>
              <a:t> gall </a:t>
            </a:r>
            <a:r>
              <a:rPr lang="cy" dirty="0">
                <a:solidFill>
                  <a:srgbClr val="000000"/>
                </a:solidFill>
                <a:latin typeface="Calibri"/>
                <a:cs typeface="Calibri"/>
              </a:rPr>
              <a:t>AGC,</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mewn</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amgylchiadau</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eithriadol</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symud</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i</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derfynu</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gwasanaeth</a:t>
            </a:r>
            <a:r>
              <a:rPr lang="cy" sz="1200" b="0" i="0" u="none" strike="noStrike" cap="none" baseline="0" dirty="0">
                <a:solidFill>
                  <a:srgbClr val="000000"/>
                </a:solidFill>
                <a:effectLst/>
                <a:uFillTx/>
                <a:latin typeface="Calibri"/>
                <a:cs typeface="Calibri"/>
              </a:rPr>
              <a:t> ac </a:t>
            </a:r>
            <a:r>
              <a:rPr lang="cy" sz="1200" b="0" i="0" u="none" strike="noStrike" cap="none" baseline="0" dirty="0" err="1">
                <a:solidFill>
                  <a:srgbClr val="000000"/>
                </a:solidFill>
                <a:effectLst/>
                <a:uFillTx/>
                <a:latin typeface="Calibri"/>
                <a:cs typeface="Calibri"/>
              </a:rPr>
              <a:t>atal</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niwed</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sylweddol</a:t>
            </a:r>
            <a:r>
              <a:rPr lang="cy" sz="1200" b="0" i="0" u="none" strike="noStrike" cap="none" baseline="0" dirty="0">
                <a:solidFill>
                  <a:srgbClr val="000000"/>
                </a:solidFill>
                <a:effectLst/>
                <a:uFillTx/>
                <a:latin typeface="Calibri"/>
                <a:cs typeface="Calibri"/>
              </a:rPr>
              <a:t>.</a:t>
            </a:r>
            <a:r>
              <a:rPr lang="cy" dirty="0">
                <a:solidFill>
                  <a:srgbClr val="000000"/>
                </a:solidFill>
                <a:latin typeface="Calibri"/>
                <a:cs typeface="Calibri"/>
              </a:rPr>
              <a:t> </a:t>
            </a:r>
            <a:endParaRPr lang="cy" sz="1200" b="0" i="0" u="none" strike="noStrike" cap="none" baseline="0" dirty="0">
              <a:solidFill>
                <a:srgbClr val="000000"/>
              </a:solidFill>
              <a:effectLst/>
              <a:uFillTx/>
              <a:latin typeface="Calibri"/>
              <a:cs typeface="Calibri"/>
            </a:endParaRP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Bydd cosbau cryfach hefyd am faterion cydymffurfio megis </a:t>
            </a:r>
            <a:r>
              <a:rPr lang="cy" sz="1800" b="0" i="0" u="none" strike="noStrike" cap="none" baseline="0" dirty="0">
                <a:solidFill>
                  <a:srgbClr val="000000"/>
                </a:solidFill>
                <a:effectLst/>
                <a:uFillTx/>
                <a:latin typeface="Arial"/>
              </a:rPr>
              <a:t>methu â chyflwyno ffurflen flynyddol neu rwystro arolygydd, yn ogystal â</a:t>
            </a:r>
            <a:r>
              <a:rPr lang="cy" sz="1800" b="0" i="0" u="none" strike="noStrike" cap="none" baseline="0" dirty="0">
                <a:solidFill>
                  <a:srgbClr val="000000"/>
                </a:solidFill>
                <a:effectLst/>
                <a:uFillTx/>
                <a:latin typeface="Calibri"/>
              </a:rPr>
              <a:t> throseddau newydd megis rhoi gwybodaeth anwir neu gamarweiniol.</a:t>
            </a: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p>
          <a:p>
            <a:pPr marL="0" marR="0" indent="0" algn="l" defTabSz="914400" rtl="0" eaLnBrk="1" fontAlgn="auto" latinLnBrk="0" hangingPunct="1">
              <a:lnSpc>
                <a:spcPct val="100000"/>
              </a:lnSpc>
              <a:spcBef>
                <a:spcPct val="0"/>
              </a:spcBef>
              <a:spcAft>
                <a:spcPct val="0"/>
              </a:spcAft>
              <a:buClrTx/>
              <a:buSzTx/>
              <a:buFontTx/>
              <a:buNone/>
              <a:defRPr/>
            </a:pPr>
            <a:r>
              <a:rPr lang="en-GB" sz="1200" b="1" u="none" dirty="0"/>
              <a:t>English</a:t>
            </a:r>
          </a:p>
          <a:p>
            <a:pPr marL="0" marR="0" indent="0" algn="l" defTabSz="914400" rtl="0" eaLnBrk="1" fontAlgn="auto" latinLnBrk="0" hangingPunct="1">
              <a:lnSpc>
                <a:spcPct val="100000"/>
              </a:lnSpc>
              <a:spcBef>
                <a:spcPct val="0"/>
              </a:spcBef>
              <a:spcAft>
                <a:spcPct val="0"/>
              </a:spcAft>
              <a:buClrTx/>
              <a:buSzTx/>
              <a:buFontTx/>
              <a:buNone/>
              <a:defRPr/>
            </a:pPr>
            <a:endParaRPr lang="en-GB" sz="1200" b="1" u="none" dirty="0"/>
          </a:p>
          <a:p>
            <a:r>
              <a:rPr lang="en-GB" dirty="0">
                <a:cs typeface="Calibri"/>
              </a:rPr>
              <a:t>The new legislation places an emphasis on improvement with the introduction of improvement notices, and gives CIW strengthened powers to take action with poor quality services and providers. This ensures that people using services will have increased protection.</a:t>
            </a:r>
          </a:p>
          <a:p>
            <a:endParaRPr lang="en-GB" dirty="0"/>
          </a:p>
          <a:p>
            <a:r>
              <a:rPr lang="en-GB" dirty="0">
                <a:cs typeface="Calibri"/>
              </a:rPr>
              <a:t>CIW will have the power to issue fixed penalty notices and more easily hold service providers and responsible individuals to account.</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a:ea typeface="+mn-ea"/>
                <a:cs typeface="Arial"/>
              </a:rPr>
              <a:t>These provide an alternative option to immediate cancellation of registration. The legislation m</a:t>
            </a:r>
            <a:r>
              <a:rPr lang="en-GB" sz="1200">
                <a:cs typeface="Calibri"/>
              </a:rPr>
              <a:t>aintains the previous position whereby, in extreme circumstances, </a:t>
            </a:r>
            <a:r>
              <a:rPr lang="en-GB">
                <a:cs typeface="Calibri"/>
              </a:rPr>
              <a:t>CIW can </a:t>
            </a:r>
            <a:r>
              <a:rPr lang="en-GB" sz="1200">
                <a:cs typeface="Calibri"/>
              </a:rPr>
              <a:t>move to end a service and stop significant harm.</a:t>
            </a:r>
            <a:r>
              <a:rPr lang="en-GB">
                <a:cs typeface="Calibri"/>
              </a:rPr>
              <a:t> </a:t>
            </a:r>
            <a:endParaRPr lang="en-GB" sz="120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will also be stronger penalties for compliance issues such as </a:t>
            </a:r>
            <a:r>
              <a:rPr lang="en-GB" dirty="0">
                <a:solidFill>
                  <a:schemeClr val="tx1"/>
                </a:solidFill>
                <a:latin typeface="Arial" panose="020B0604020202020204" pitchFamily="34" charset="0"/>
                <a:cs typeface="Arial" panose="020B0604020202020204" pitchFamily="34" charset="0"/>
              </a:rPr>
              <a:t>failure to submit an annual return or obstructing an inspector, as well as n</a:t>
            </a:r>
            <a:r>
              <a:rPr lang="en-GB" dirty="0"/>
              <a:t>ew offences such as giving false or misleading</a:t>
            </a:r>
            <a:r>
              <a:rPr lang="en-GB" baseline="0" dirty="0"/>
              <a:t> information</a:t>
            </a:r>
            <a:r>
              <a:rPr lang="en-GB"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17</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marL="0" marR="0" indent="0" algn="l" defTabSz="914400" rtl="0" eaLnBrk="1" fontAlgn="auto" latinLnBrk="0" hangingPunct="1">
              <a:lnSpc>
                <a:spcPct val="100000"/>
              </a:lnSpc>
              <a:spcBef>
                <a:spcPct val="0"/>
              </a:spcBef>
              <a:spcAft>
                <a:spcPct val="0"/>
              </a:spcAft>
              <a:buClrTx/>
              <a:buSzTx/>
              <a:buFontTx/>
              <a:buNone/>
              <a:defRPr/>
            </a:pPr>
            <a:endParaRPr lang="cy" sz="1800" b="1" i="0" u="sng" strike="noStrike" cap="none" baseline="0" dirty="0">
              <a:solidFill>
                <a:srgbClr val="000000"/>
              </a:solidFill>
              <a:effectLst/>
              <a:uFillTx/>
              <a:latin typeface="Calibri"/>
            </a:endParaRPr>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Mae’r Ddeddf yn sicrhau am y tro cyntaf</a:t>
            </a:r>
            <a:r>
              <a:rPr lang="cy" sz="1800" b="1" i="0" u="none" strike="noStrike" cap="none" baseline="0" dirty="0">
                <a:solidFill>
                  <a:srgbClr val="000000"/>
                </a:solidFill>
                <a:effectLst/>
                <a:uFillTx/>
                <a:latin typeface="Calibri"/>
              </a:rPr>
              <a:t> </a:t>
            </a:r>
            <a:r>
              <a:rPr lang="cy" sz="1800" b="0" i="0" u="none" strike="noStrike" cap="none" baseline="0" dirty="0">
                <a:solidFill>
                  <a:srgbClr val="000000"/>
                </a:solidFill>
                <a:effectLst/>
                <a:uFillTx/>
                <a:latin typeface="Calibri"/>
              </a:rPr>
              <a:t>bod</a:t>
            </a:r>
            <a:r>
              <a:rPr lang="cy" sz="1800" b="1" i="0" u="none" strike="noStrike" cap="none" baseline="0" dirty="0">
                <a:solidFill>
                  <a:srgbClr val="000000"/>
                </a:solidFill>
                <a:effectLst/>
                <a:uFillTx/>
                <a:latin typeface="Calibri"/>
              </a:rPr>
              <a:t> ffurflenni blynyddol </a:t>
            </a:r>
            <a:r>
              <a:rPr lang="cy" sz="1800" b="0" i="0" u="none" strike="noStrike" cap="none" baseline="0" dirty="0">
                <a:solidFill>
                  <a:srgbClr val="000000"/>
                </a:solidFill>
                <a:effectLst/>
                <a:uFillTx/>
                <a:latin typeface="Calibri"/>
              </a:rPr>
              <a:t>yn cael eu paratoi gan bob darparwr gofal cymdeithasol a reoleiddir yng Nghymru (darparwyr statudol, preifat a thrydydd sector) fel y gellir craffu ar berfformiad a’i gymharu. Mae'r ffurflenni yn </a:t>
            </a:r>
            <a:r>
              <a:rPr lang="cy" sz="1200" b="0" i="0" u="none" strike="noStrike" cap="none" baseline="0" dirty="0">
                <a:solidFill>
                  <a:srgbClr val="000000"/>
                </a:solidFill>
                <a:effectLst/>
                <a:uFillTx/>
                <a:latin typeface="Arial"/>
              </a:rPr>
              <a:t>amlinellu sut mae gofal yn gwella llesiant, datblygiad staff a chwynion, ac ati. </a:t>
            </a: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Y nod yw symud i berthynas newydd rhwng rheoleiddiwr a darparwyr, gan symud o gydymffurfiaeth i un sy'n gwella ansawdd. Bydd darparwyr yn fwy atebol am eu safonau eu hunain a gwella'n barhaus eu hansawdd eu hunain a'r effaith ar lesiant eu defnyddwyr gwasanaeth. </a:t>
            </a:r>
          </a:p>
          <a:p>
            <a:endParaRPr lang="en-GB" dirty="0"/>
          </a:p>
          <a:p>
            <a:r>
              <a:rPr lang="cy" sz="1800" b="0" i="0" u="none" strike="noStrike" cap="none" baseline="0" dirty="0" err="1">
                <a:solidFill>
                  <a:srgbClr val="000000"/>
                </a:solidFill>
                <a:effectLst/>
                <a:uFillTx/>
                <a:latin typeface="Calibri"/>
                <a:cs typeface="Calibri"/>
              </a:rPr>
              <a:t>Bydd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ffurflenni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blynyddol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rhoi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mwy</a:t>
            </a:r>
            <a:r>
              <a:rPr lang="cy" sz="1800" b="0" i="0" u="none" strike="noStrike" cap="none" baseline="0" dirty="0">
                <a:solidFill>
                  <a:srgbClr val="000000"/>
                </a:solidFill>
                <a:effectLst/>
                <a:uFillTx/>
                <a:latin typeface="Calibri"/>
                <a:cs typeface="Calibri"/>
              </a:rPr>
              <a:t> o </a:t>
            </a:r>
            <a:r>
              <a:rPr lang="cy" sz="1800" b="0" i="0" u="none" strike="noStrike" cap="none" baseline="0" dirty="0" err="1">
                <a:solidFill>
                  <a:srgbClr val="000000"/>
                </a:solidFill>
                <a:effectLst/>
                <a:uFillTx/>
                <a:latin typeface="Calibri"/>
                <a:cs typeface="Calibri"/>
              </a:rPr>
              <a:t>dryloywder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bobl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gymharu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dewis</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rhai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orau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cyfer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Cânt</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cyhoeddi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wefan</a:t>
            </a:r>
            <a:r>
              <a:rPr lang="cy" sz="1800" b="0" i="0" u="none" strike="noStrike" cap="none" baseline="0">
                <a:solidFill>
                  <a:srgbClr val="000000"/>
                </a:solidFill>
                <a:effectLst/>
                <a:uFillTx/>
                <a:latin typeface="Calibri"/>
                <a:cs typeface="Calibri"/>
              </a:rPr>
              <a:t> </a:t>
            </a:r>
            <a:r>
              <a:rPr lang="cy" sz="1800">
                <a:solidFill>
                  <a:srgbClr val="000000"/>
                </a:solidFill>
                <a:latin typeface="Calibri"/>
                <a:cs typeface="Calibri"/>
              </a:rPr>
              <a:t>AGC </a:t>
            </a:r>
            <a:r>
              <a:rPr lang="cy" sz="1800" dirty="0" err="1">
                <a:solidFill>
                  <a:srgbClr val="000000"/>
                </a:solidFill>
                <a:latin typeface="Calibri"/>
                <a:cs typeface="Calibri"/>
              </a:rPr>
              <a:t>ochr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ochr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â'r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adroddiad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arolygu</a:t>
            </a:r>
            <a:r>
              <a:rPr lang="cy" sz="1800" b="0" i="0" u="none" strike="noStrike" cap="none" baseline="0" dirty="0">
                <a:solidFill>
                  <a:srgbClr val="000000"/>
                </a:solidFill>
                <a:effectLst/>
                <a:uFillTx/>
                <a:latin typeface="Calibri"/>
                <a:cs typeface="Calibri"/>
              </a:rPr>
              <a:t>.</a:t>
            </a:r>
          </a:p>
          <a:p>
            <a:endParaRPr lang="en-GB" dirty="0"/>
          </a:p>
          <a:p>
            <a:r>
              <a:rPr lang="cy" sz="1800" b="0" i="0" u="none" strike="noStrike" cap="none" baseline="0" dirty="0">
                <a:solidFill>
                  <a:srgbClr val="000000"/>
                </a:solidFill>
                <a:effectLst/>
                <a:uFillTx/>
                <a:latin typeface="Calibri"/>
              </a:rPr>
              <a:t>Mae darparu gwasanaeth gwybodaeth, cyngor ac arweiniad yn ganolog i Wasanaethau Cymdeithasol Cynaliadwy a Deddf Gwasanaethau Cymdeithasol a Llesiant (Cymru) 2014. Yr uchelgais yw y bydd dinasyddion yn cymryd mwy a mwy o gyfrifoldeb am ddiwallu eu hanghenion eu hunain a chyflawni eu canlyniadau eu hunain, ond er mwyn cyflawni hyn, rhaid iddynt gael mynediad parod at wybodaeth o ansawdd uchel, gan gynnwys gwybodaeth dryloyw a chymaradwy am wasanaethau. Mae'n </a:t>
            </a:r>
            <a:r>
              <a:rPr lang="cy" sz="1200" b="0" i="0" u="none" strike="noStrike" cap="none" baseline="0" dirty="0">
                <a:solidFill>
                  <a:srgbClr val="000000"/>
                </a:solidFill>
                <a:effectLst/>
                <a:uFillTx/>
                <a:latin typeface="Arial"/>
              </a:rPr>
              <a:t>galluogi pobl i gymryd rheolaeth a gwneud dewisiadau gwybodus ac mae'n elfen hanfodol o ddull ataliol.</a:t>
            </a: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Act ensures for the first time that </a:t>
            </a:r>
            <a:r>
              <a:rPr lang="en-GB" b="1" dirty="0"/>
              <a:t>annual returns </a:t>
            </a:r>
            <a:r>
              <a:rPr lang="en-GB" dirty="0"/>
              <a:t>are prepared by all regulated providers of social care in Wales (statutory, private and third sector providers) so performance can be scrutinised and compared. The returns </a:t>
            </a:r>
            <a:r>
              <a:rPr lang="en-GB" sz="1200" dirty="0">
                <a:solidFill>
                  <a:schemeClr val="tx1"/>
                </a:solidFill>
                <a:latin typeface="Arial" panose="020B0604020202020204" pitchFamily="34" charset="0"/>
                <a:cs typeface="Arial" panose="020B0604020202020204" pitchFamily="34" charset="0"/>
              </a:rPr>
              <a:t>outline how care improves well-being, staff development and complaints,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aim is to move to a new relationship between regulator and providers, moving from compliance to one that drives up quality. Providers will be more accountable for their own standards and continuously improving their own quality and impact on their service users’ well-being. </a:t>
            </a:r>
          </a:p>
          <a:p>
            <a:endParaRPr lang="en-GB" dirty="0"/>
          </a:p>
          <a:p>
            <a:r>
              <a:rPr lang="en-GB" baseline="0" dirty="0">
                <a:cs typeface="Calibri"/>
              </a:rPr>
              <a:t>Annual returns will provide greater transparency for people to compare services and choose those which are best for them. </a:t>
            </a:r>
            <a:r>
              <a:rPr lang="en-GB" dirty="0">
                <a:cs typeface="Calibri"/>
              </a:rPr>
              <a:t>They will be published on the CIW website alongside the inspection report.</a:t>
            </a:r>
          </a:p>
          <a:p>
            <a:endParaRPr lang="en-GB" dirty="0"/>
          </a:p>
          <a:p>
            <a:r>
              <a:rPr lang="en-GB" dirty="0"/>
              <a:t>The provision of an</a:t>
            </a:r>
            <a:r>
              <a:rPr lang="en-GB" baseline="0" dirty="0"/>
              <a:t> information, advice and guidance service</a:t>
            </a:r>
            <a:r>
              <a:rPr lang="en-GB" dirty="0"/>
              <a:t> is central to Sustainable Social Services and the Social Services and Well-being (Wales) Act 2014. The ambition is that citizens will increasingly take responsibility for meeting their own needs and achieving their own outcomes, but to achieve th</a:t>
            </a:r>
            <a:r>
              <a:rPr lang="en-GB" b="0" dirty="0"/>
              <a:t>is, they must have ready access to high-quality information,</a:t>
            </a:r>
            <a:r>
              <a:rPr lang="en-GB" b="0" baseline="0" dirty="0"/>
              <a:t> including transparent and comparable information about services</a:t>
            </a:r>
            <a:r>
              <a:rPr lang="en-GB" b="0" dirty="0"/>
              <a:t>. It e</a:t>
            </a:r>
            <a:r>
              <a:rPr lang="en-GB" sz="1200" b="0" dirty="0">
                <a:latin typeface="Arial" panose="020B0604020202020204" pitchFamily="34" charset="0"/>
                <a:cs typeface="Arial" panose="020B0604020202020204" pitchFamily="34" charset="0"/>
              </a:rPr>
              <a:t>nables people to take control and make well-informed choices and is a vital </a:t>
            </a:r>
            <a:r>
              <a:rPr lang="en-GB" sz="1200" b="0" dirty="0">
                <a:solidFill>
                  <a:schemeClr val="tx1"/>
                </a:solidFill>
                <a:latin typeface="Arial" panose="020B0604020202020204" pitchFamily="34" charset="0"/>
                <a:cs typeface="Arial" panose="020B0604020202020204" pitchFamily="34" charset="0"/>
              </a:rPr>
              <a:t>component of a preventative approach.</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18</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b="1" i="0" u="sng" strike="noStrike" cap="none" baseline="0" dirty="0">
                <a:solidFill>
                  <a:srgbClr val="000000"/>
                </a:solidFill>
                <a:effectLst/>
                <a:uFillTx/>
                <a:latin typeface="Arial"/>
              </a:rPr>
              <a:t>W</a:t>
            </a:r>
            <a:r>
              <a:rPr lang="cy" sz="1200" b="1" i="0" u="sng" strike="noStrike" cap="none" baseline="0" dirty="0">
                <a:solidFill>
                  <a:srgbClr val="000000"/>
                </a:solidFill>
                <a:effectLst/>
                <a:uFillTx/>
                <a:latin typeface="Arial"/>
              </a:rPr>
              <a:t>elsh</a:t>
            </a:r>
          </a:p>
          <a:p>
            <a:endParaRPr lang="cy" sz="1200" b="1" i="0" u="sng" strike="noStrike" cap="none" baseline="0" dirty="0">
              <a:solidFill>
                <a:srgbClr val="000000"/>
              </a:solidFill>
              <a:effectLst/>
              <a:uFillTx/>
              <a:latin typeface="Arial"/>
            </a:endParaRPr>
          </a:p>
          <a:p>
            <a:r>
              <a:rPr lang="cy" sz="1200" b="0" i="0" u="none" strike="noStrike" cap="none" baseline="0" dirty="0">
                <a:solidFill>
                  <a:srgbClr val="000000"/>
                </a:solidFill>
                <a:effectLst/>
                <a:uFillTx/>
                <a:latin typeface="Arial"/>
              </a:rPr>
              <a:t>Y bwriad eang yw rhoi’r un ystod o bwerau i arolygwyr sydd ar gael ar hyn o bryd, er mwyn iddynt allu sicrhau eu bod yn gallu cael gafael ar yr holl wybodaeth sydd ei hangen arnynt yn eu gwaith. Fodd bynnag, y newid mwyaf arwyddocaol a ddaw yn sgil y dull newydd fydd </a:t>
            </a:r>
            <a:r>
              <a:rPr lang="cy" sz="1800" b="0" i="0" u="none" strike="noStrike" cap="none" baseline="0" dirty="0">
                <a:solidFill>
                  <a:srgbClr val="000000"/>
                </a:solidFill>
                <a:effectLst/>
                <a:uFillTx/>
                <a:latin typeface="Arial"/>
              </a:rPr>
              <a:t>cynnwys mewn arolygiadau asesiad o ba mor dda y mae gwasanaethau yn bodloni deilliannau llesiant y bobl sy'n defnyddio'r gwasanaethau hynny. Mae hyn yn cyd-fynd â’r dulliau gofal a chymorth a amlinellwyd yn Neddf Gwasanaethau Cymdeithasol a Llesiant (Cymru) 2014 a bydd yn arwain at well dealltwriaeth o effaith ac ansawdd gwasanaethau.</a:t>
            </a:r>
          </a:p>
          <a:p>
            <a:endParaRPr lang="en-GB" dirty="0"/>
          </a:p>
          <a:p>
            <a:r>
              <a:rPr lang="cy" sz="1800" b="0" i="0" u="none" strike="noStrike" cap="none" baseline="0" dirty="0">
                <a:solidFill>
                  <a:srgbClr val="000000"/>
                </a:solidFill>
                <a:effectLst/>
                <a:uFillTx/>
                <a:latin typeface="Arial"/>
              </a:rPr>
              <a:t>Bydd y ffocws hwn ar ganlyniadau llesiant yn berthnasol i arolygiadau o ddarparwyr gwasanaethau, gan gynnwys y rheini a ddarperir gan awdurdodau lleol, yn ogystal ag arolygiadau o swyddogaethau gwasanaethau cymdeithasol ehangach awdurdodau lleol.</a:t>
            </a:r>
          </a:p>
          <a:p>
            <a:endParaRPr lang="en-GB" dirty="0"/>
          </a:p>
          <a:p>
            <a:r>
              <a:rPr lang="cy" sz="1800" b="0" i="0" u="none" strike="noStrike" cap="none" baseline="0" dirty="0">
                <a:solidFill>
                  <a:srgbClr val="000000"/>
                </a:solidFill>
                <a:effectLst/>
                <a:uFillTx/>
                <a:latin typeface="Arial"/>
              </a:rPr>
              <a:t>Yn ganolog i bob gweithgaredd arolygu mae ymrwymiad i gynnwys barn a lleisiau pobl sydd angen gofal a chymorth.</a:t>
            </a:r>
          </a:p>
          <a:p>
            <a:pPr>
              <a:spcBef>
                <a:spcPct val="20000"/>
              </a:spcBef>
              <a:spcAft>
                <a:spcPts val="300"/>
              </a:spcAft>
              <a:buClr>
                <a:srgbClr val="FDC536"/>
              </a:buClr>
              <a:defRPr/>
            </a:pPr>
            <a:endParaRPr lang="en-GB" dirty="0"/>
          </a:p>
          <a:p>
            <a:pPr>
              <a:spcBef>
                <a:spcPct val="20000"/>
              </a:spcBef>
              <a:spcAft>
                <a:spcPts val="300"/>
              </a:spcAft>
              <a:buClr>
                <a:srgbClr val="FDC536"/>
              </a:buClr>
              <a:defRPr/>
            </a:pPr>
            <a:r>
              <a:rPr lang="cy" sz="1800" b="0" i="0" u="none" strike="noStrike" cap="none" baseline="0" dirty="0">
                <a:solidFill>
                  <a:srgbClr val="000000"/>
                </a:solidFill>
                <a:effectLst/>
                <a:uFillTx/>
                <a:latin typeface="Calibri"/>
              </a:rPr>
              <a:t>Mae’r Ddeddf hefyd yn rhoi’r pŵer, drwy reoliadau, i Weinidogion Cymru gymhwyso sgorau ansawdd i wasanaethau ac awdurdodau lleol yn dilyn arolygiadau. Sylwch nad yw’r pŵer hwn yn cael ei ddwyn ymlaen ar hyn o bryd hy nid oes unrhyw gynlluniau i bennu graddfeydd ansawdd pan ddaw rheoleiddio gwasanaethau o dan y Ddeddf i rym ym mis Ebrill 2018.</a:t>
            </a:r>
          </a:p>
          <a:p>
            <a:pPr>
              <a:spcBef>
                <a:spcPct val="20000"/>
              </a:spcBef>
              <a:spcAft>
                <a:spcPts val="300"/>
              </a:spcAft>
              <a:buClr>
                <a:srgbClr val="FDC536"/>
              </a:buClr>
              <a:defRPr/>
            </a:pPr>
            <a:endParaRPr lang="en-GB" dirty="0"/>
          </a:p>
          <a:p>
            <a:pPr>
              <a:spcBef>
                <a:spcPct val="20000"/>
              </a:spcBef>
              <a:spcAft>
                <a:spcPts val="300"/>
              </a:spcAft>
              <a:buClr>
                <a:srgbClr val="FDC536"/>
              </a:buClr>
              <a:defRPr/>
            </a:pPr>
            <a:endParaRPr lang="en-GB" dirty="0"/>
          </a:p>
          <a:p>
            <a:pPr>
              <a:spcBef>
                <a:spcPct val="20000"/>
              </a:spcBef>
              <a:spcAft>
                <a:spcPts val="300"/>
              </a:spcAft>
              <a:buClr>
                <a:srgbClr val="FDC536"/>
              </a:buClr>
              <a:defRPr/>
            </a:pPr>
            <a:endParaRPr lang="en-GB" dirty="0"/>
          </a:p>
          <a:p>
            <a:pPr>
              <a:spcBef>
                <a:spcPct val="20000"/>
              </a:spcBef>
              <a:spcAft>
                <a:spcPts val="300"/>
              </a:spcAft>
              <a:buClr>
                <a:srgbClr val="FDC536"/>
              </a:buClr>
              <a:defRPr/>
            </a:pPr>
            <a:r>
              <a:rPr lang="en-GB" b="1" u="sng" dirty="0"/>
              <a:t>English</a:t>
            </a:r>
          </a:p>
          <a:p>
            <a:pPr>
              <a:spcBef>
                <a:spcPct val="20000"/>
              </a:spcBef>
              <a:spcAft>
                <a:spcPts val="300"/>
              </a:spcAft>
              <a:buClr>
                <a:srgbClr val="FDC536"/>
              </a:buClr>
              <a:defRPr/>
            </a:pPr>
            <a:endParaRPr lang="en-GB" b="1" u="sng" dirty="0"/>
          </a:p>
          <a:p>
            <a:r>
              <a:rPr lang="en-GB" sz="1200" kern="1200" dirty="0">
                <a:solidFill>
                  <a:schemeClr val="tx1"/>
                </a:solidFill>
                <a:effectLst/>
                <a:latin typeface="Arial" panose="020B0604020202020204" pitchFamily="34" charset="0"/>
                <a:ea typeface="+mn-ea"/>
                <a:cs typeface="Arial" panose="020B0604020202020204" pitchFamily="34" charset="0"/>
              </a:rPr>
              <a:t>The broad intent is to provide inspectors with the same range of powers currently available, so that they can ensure they have access to all the information they require in their work. However, the most significant change the new approach will bring about will be the </a:t>
            </a:r>
            <a:r>
              <a:rPr lang="en-GB" dirty="0">
                <a:latin typeface="Arial" panose="020B0604020202020204" pitchFamily="34" charset="0"/>
                <a:cs typeface="Arial" panose="020B0604020202020204" pitchFamily="34" charset="0"/>
              </a:rPr>
              <a:t>inclusion in inspections of an assessment of how well services are meeting the well-being outcomes of the people who use those services. This aligns with approaches to care and support outlined in the Social Services and Well-being (Wales) Act 2014 and will lead to a better understanding of impact and quality of services.</a:t>
            </a:r>
          </a:p>
          <a:p>
            <a:endParaRPr lang="en-GB" dirty="0"/>
          </a:p>
          <a:p>
            <a:r>
              <a:rPr lang="en-GB" dirty="0">
                <a:latin typeface="Arial" panose="020B0604020202020204" pitchFamily="34" charset="0"/>
                <a:cs typeface="Arial" panose="020B0604020202020204" pitchFamily="34" charset="0"/>
              </a:rPr>
              <a:t>This focus on well-being outcomes will apply to inspections of service providers, including those provided by local authorities, as well as inspections of the broader local authority social services functions.</a:t>
            </a:r>
          </a:p>
          <a:p>
            <a:endParaRPr lang="en-GB" dirty="0"/>
          </a:p>
          <a:p>
            <a:r>
              <a:rPr lang="en-GB" dirty="0">
                <a:latin typeface="Arial" panose="020B0604020202020204" pitchFamily="34" charset="0"/>
                <a:cs typeface="Arial" panose="020B0604020202020204" pitchFamily="34" charset="0"/>
              </a:rPr>
              <a:t>Central to all inspection activity is a commitment to including the views and voices of people needing care and support.</a:t>
            </a:r>
          </a:p>
          <a:p>
            <a:pPr>
              <a:spcBef>
                <a:spcPct val="20000"/>
              </a:spcBef>
              <a:spcAft>
                <a:spcPts val="300"/>
              </a:spcAft>
              <a:buClr>
                <a:srgbClr val="FDC536"/>
              </a:buClr>
              <a:defRPr/>
            </a:pPr>
            <a:endParaRPr lang="en-GB" dirty="0"/>
          </a:p>
          <a:p>
            <a:pPr>
              <a:spcBef>
                <a:spcPct val="20000"/>
              </a:spcBef>
              <a:spcAft>
                <a:spcPts val="300"/>
              </a:spcAft>
              <a:buClr>
                <a:srgbClr val="FDC536"/>
              </a:buClr>
              <a:defRPr/>
            </a:pPr>
            <a:r>
              <a:rPr lang="en-GB" dirty="0"/>
              <a:t>The Act also provides the power, through regulations, for Welsh Ministers to apply quality ratings to services and local authorities following inspections. Note that this power is not being brought forward at moment i.e. there are no plans to assign quality ratings when service regulation under the Act comes into force in April 2018.</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19</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Fel yr ydym wedi archwilio dros y chwe sleid diwethaf, bydd newidiadau i ddarparwyr gwasanaethau rheoleiddiedig. Os yw awdurdodau lleol yn darparu gwasanaethau rheoleiddiedig, bydd newidiadau yn y ffordd y mae’r gwasanaethau hynny’n cael eu cofrestru a’u harolygu. </a:t>
            </a:r>
          </a:p>
          <a:p>
            <a:endParaRPr lang="en-GB" dirty="0"/>
          </a:p>
          <a:p>
            <a:r>
              <a:rPr lang="cy" sz="1800" b="0" i="0" u="none" strike="noStrike" cap="none" baseline="0" dirty="0">
                <a:solidFill>
                  <a:srgbClr val="000000"/>
                </a:solidFill>
                <a:effectLst/>
                <a:uFillTx/>
                <a:latin typeface="Calibri"/>
              </a:rPr>
              <a:t>Fodd bynnag, mae newidiadau eraill a fydd yn effeithio ar awdurdodau lleol ni waeth a ydynt yn darparu gwasanaethau rheoleiddiedig ai peidio. Mae'r rhain yn cynnwys adroddiadau safonol, yn ogystal ag adroddiadau sefydlogrwydd y farchnad (gweler y sleid nesaf).</a:t>
            </a:r>
          </a:p>
          <a:p>
            <a:endParaRPr lang="en-GB" dirty="0"/>
          </a:p>
          <a:p>
            <a:r>
              <a:rPr lang="cy" sz="1200" b="0" i="0" u="none" strike="noStrike" cap="none" baseline="0" dirty="0">
                <a:solidFill>
                  <a:srgbClr val="000000"/>
                </a:solidFill>
                <a:effectLst/>
                <a:uFillTx/>
                <a:latin typeface="Arial"/>
              </a:rPr>
              <a:t>Er ei bod eisoes yn ofynnol i Gyfarwyddwyr Gwasanaethau Cymdeithasol adrodd ar ystod benodol o bynciau, nid oes templed adrodd penodedig. Mae hyn yn ei gwneud yn anodd i bobl sy'n defnyddio gwasanaethau, a'r cyhoedd yn gyffredinol, gymharu </a:t>
            </a:r>
            <a:r>
              <a:rPr lang="cy" sz="1800" b="0" i="0" u="none" strike="noStrike" cap="none" baseline="0" dirty="0">
                <a:solidFill>
                  <a:srgbClr val="000000"/>
                </a:solidFill>
                <a:effectLst/>
                <a:uFillTx/>
                <a:latin typeface="Calibri"/>
              </a:rPr>
              <a:t>canlyniadau ac effaith </a:t>
            </a:r>
            <a:r>
              <a:rPr lang="cy" sz="1200" b="0" i="0" u="none" strike="noStrike" cap="none" baseline="0" dirty="0">
                <a:solidFill>
                  <a:srgbClr val="000000"/>
                </a:solidFill>
                <a:effectLst/>
                <a:uFillTx/>
                <a:latin typeface="Arial"/>
              </a:rPr>
              <a:t>ar draws awdurdodau lleol. </a:t>
            </a:r>
          </a:p>
          <a:p>
            <a:endParaRPr lang="en-GB" dirty="0"/>
          </a:p>
          <a:p>
            <a:r>
              <a:rPr lang="cy" sz="1200" b="0" i="0" u="none" strike="noStrike" cap="none" baseline="0" dirty="0">
                <a:solidFill>
                  <a:srgbClr val="000000"/>
                </a:solidFill>
                <a:effectLst/>
                <a:uFillTx/>
                <a:latin typeface="Arial"/>
              </a:rPr>
              <a:t>Mewn adolygiad o ddarpariaeth gofal cymdeithasol a chymorth mewn ardaloedd awdurdodau lleol ledled Cymru gan ddefnyddio adroddiadau Cyfarwyddwyr Gwasanaethau Cymdeithasol, nododd Garthwaite et al (2011), er enghraifft, fod defnyddio’r adroddiadau fel ffynhonnell ddata ar gyfer eu dadansoddi wedi creu heriau sylweddol o ran ymchwil gan ei fod yn cynnwys dadansoddi mwy na 700 o dudalennau o destun rhydd. </a:t>
            </a:r>
          </a:p>
          <a:p>
            <a:endParaRPr lang="en-GB" dirty="0"/>
          </a:p>
          <a:p>
            <a:r>
              <a:rPr lang="cy" sz="1200" b="0" i="0" u="none" strike="noStrike" cap="none" baseline="0" dirty="0">
                <a:solidFill>
                  <a:srgbClr val="000000"/>
                </a:solidFill>
                <a:effectLst/>
                <a:uFillTx/>
                <a:latin typeface="Arial"/>
              </a:rPr>
              <a:t>Bydd dull safonol o adrodd yn ei gwneud hi'n haws i reoleiddiwr y gwasanaeth ac i bobl sy'n defnyddio gwasanaethau gymharu awdurdodau lleol. </a:t>
            </a:r>
          </a:p>
          <a:p>
            <a:endParaRPr lang="en-GB"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r>
              <a:rPr lang="en-GB" sz="1200" b="1" u="sng" kern="1200" dirty="0">
                <a:solidFill>
                  <a:schemeClr val="tx1"/>
                </a:solidFill>
                <a:effectLst/>
                <a:latin typeface="Arial" pitchFamily="34" charset="0"/>
                <a:ea typeface="+mn-ea"/>
                <a:cs typeface="Arial" pitchFamily="34" charset="0"/>
              </a:rPr>
              <a:t>English</a:t>
            </a:r>
          </a:p>
          <a:p>
            <a:endParaRPr lang="en-GB" sz="1200" b="1" u="sng" kern="1200" dirty="0">
              <a:solidFill>
                <a:schemeClr val="tx1"/>
              </a:solidFill>
              <a:effectLst/>
              <a:latin typeface="Arial" pitchFamily="34" charset="0"/>
              <a:ea typeface="+mn-ea"/>
              <a:cs typeface="Arial" pitchFamily="34" charset="0"/>
            </a:endParaRPr>
          </a:p>
          <a:p>
            <a:r>
              <a:rPr lang="en-GB" dirty="0"/>
              <a:t>As we have explored over the last six slides, there will be changes for providers of regulated services. If local authorities provide regulated services, there will be changes in the way those services are registered and inspected. </a:t>
            </a:r>
          </a:p>
          <a:p>
            <a:endParaRPr lang="en-GB" dirty="0"/>
          </a:p>
          <a:p>
            <a:r>
              <a:rPr lang="en-GB" dirty="0"/>
              <a:t>However, there are other changes that will affect local authorities regardless of whether they provide regulated services. These include standardised reporting, as well as market stability reports (see next slide).</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While Directors of Social Services are already required to report on a set range of subjects, there is no prescribed reporting template. This makes it difficult for people who use services, and the public generally, to make comparisons of </a:t>
            </a:r>
            <a:r>
              <a:rPr lang="en-GB" dirty="0"/>
              <a:t>outcomes and impact </a:t>
            </a:r>
            <a:r>
              <a:rPr lang="en-GB" sz="1200" kern="1200" dirty="0">
                <a:solidFill>
                  <a:schemeClr val="tx1"/>
                </a:solidFill>
                <a:effectLst/>
                <a:latin typeface="Arial" panose="020B0604020202020204" pitchFamily="34" charset="0"/>
                <a:ea typeface="+mn-ea"/>
                <a:cs typeface="Arial" panose="020B0604020202020204" pitchFamily="34" charset="0"/>
              </a:rPr>
              <a:t>across local authorities. </a:t>
            </a:r>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In a review of social care and support provision in local authority areas across Wales using the reports of Directors of Social Services, </a:t>
            </a:r>
            <a:r>
              <a:rPr lang="en-GB" sz="1200" kern="1200" dirty="0" err="1">
                <a:solidFill>
                  <a:schemeClr val="tx1"/>
                </a:solidFill>
                <a:effectLst/>
                <a:latin typeface="Arial" panose="020B0604020202020204" pitchFamily="34" charset="0"/>
                <a:ea typeface="+mn-ea"/>
                <a:cs typeface="Arial" panose="020B0604020202020204" pitchFamily="34" charset="0"/>
              </a:rPr>
              <a:t>Garthwaite</a:t>
            </a:r>
            <a:r>
              <a:rPr lang="en-GB" sz="1200" kern="1200" dirty="0">
                <a:solidFill>
                  <a:schemeClr val="tx1"/>
                </a:solidFill>
                <a:effectLst/>
                <a:latin typeface="Arial" panose="020B0604020202020204" pitchFamily="34" charset="0"/>
                <a:ea typeface="+mn-ea"/>
                <a:cs typeface="Arial" panose="020B0604020202020204" pitchFamily="34" charset="0"/>
              </a:rPr>
              <a:t> et al (2011), for example, noted that the use of the reports as the data source for their analysis created significant challenges in research terms as it involved the analysis of more than 700 pages of free text. </a:t>
            </a:r>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A standard approach to reporting will make comparability across local authorities easier for both the service regulator and for people who use services. </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20</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a:xfrm>
            <a:off x="302493" y="4577085"/>
            <a:ext cx="6192688" cy="4968552"/>
          </a:xfrm>
        </p:spPr>
        <p:txBody>
          <a:bodyPr/>
          <a:lstStyle/>
          <a:p>
            <a:pPr>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a:defRPr/>
            </a:pPr>
            <a:endParaRPr lang="cy" sz="1800" b="1" i="0" u="sng" strike="noStrike" cap="none" baseline="0" dirty="0">
              <a:solidFill>
                <a:srgbClr val="000000"/>
              </a:solidFill>
              <a:effectLst/>
              <a:uFillTx/>
              <a:latin typeface="Calibri"/>
            </a:endParaRPr>
          </a:p>
          <a:p>
            <a:pPr>
              <a:defRPr/>
            </a:pPr>
            <a:r>
              <a:rPr lang="cy" sz="1800" b="0" i="0" u="none" strike="noStrike" cap="none" baseline="0" dirty="0">
                <a:solidFill>
                  <a:srgbClr val="000000"/>
                </a:solidFill>
                <a:effectLst/>
                <a:uFillTx/>
                <a:latin typeface="Calibri"/>
              </a:rPr>
              <a:t>Mae’r Ddeddf yn cyflwyno gofyniad newydd i awdurdodau lleol gyhoeddi </a:t>
            </a:r>
            <a:r>
              <a:rPr lang="cy" sz="1800" b="1" i="0" u="none" strike="noStrike" cap="none" baseline="0" dirty="0">
                <a:solidFill>
                  <a:srgbClr val="000000"/>
                </a:solidFill>
                <a:effectLst/>
                <a:uFillTx/>
                <a:latin typeface="Calibri"/>
              </a:rPr>
              <a:t>adroddiadau sefydlogrwydd y farchnad</a:t>
            </a:r>
            <a:r>
              <a:rPr lang="cy" sz="1800" b="0" i="0" u="none" strike="noStrike" cap="none" baseline="0" dirty="0">
                <a:solidFill>
                  <a:srgbClr val="000000"/>
                </a:solidFill>
                <a:effectLst/>
                <a:uFillTx/>
                <a:latin typeface="Calibri"/>
              </a:rPr>
              <a:t> i ddigonolrwydd y ddarpariaeth gofal a chymorth mewn ardal awdurdod lleol, yn y presennol ac yn y dyfodol. Mae hyn yn debyg i'r datganiadau presennol o sefyllfa'r farchnad (MPS) y mae llawer o awdurdodau lleol yn eu cynhyrchu (sylwer nad yw MPSs yn statudol).</a:t>
            </a: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p>
          <a:p>
            <a:pPr marL="0" indent="0">
              <a:buFontTx/>
              <a:buNone/>
              <a:defRPr/>
            </a:pPr>
            <a:r>
              <a:rPr lang="cy" sz="1200" b="0" i="0" u="none" strike="noStrike" cap="none" baseline="0" dirty="0">
                <a:solidFill>
                  <a:srgbClr val="000000"/>
                </a:solidFill>
                <a:effectLst/>
                <a:uFillTx/>
                <a:latin typeface="Arial"/>
              </a:rPr>
              <a:t>O dan Ddeddf Gwasanaethau Cymdeithasol a Llesiant (Cymru) 2014, mae’n ofynnol i awdurdodau lleol lunio asesiad poblogaeth, unwaith bob cylch etholiadol llywodraeth leol ac yn seiliedig ar ôl troed byrddau iechyd lleol. Bydd angen i'r adroddiadau ar sefydlogrwydd y farchnad leol ystyried yr asesiadau poblogaeth hyn, neu efallai y bydd gwaith yn cael ei ddyblygu. </a:t>
            </a:r>
          </a:p>
          <a:p>
            <a:pPr marL="0" indent="0">
              <a:buFontTx/>
              <a:buNone/>
              <a:defRPr/>
            </a:pPr>
            <a:endParaRPr lang="en-GB" b="1" dirty="0"/>
          </a:p>
          <a:p>
            <a:pPr>
              <a:spcBef>
                <a:spcPct val="0"/>
              </a:spcBef>
              <a:spcAft>
                <a:spcPct val="0"/>
              </a:spcAft>
              <a:defRPr/>
            </a:pPr>
            <a:r>
              <a:rPr lang="cy" sz="1200" b="0" i="0" u="none" strike="noStrike" cap="none" baseline="0" dirty="0">
                <a:solidFill>
                  <a:srgbClr val="000000"/>
                </a:solidFill>
                <a:effectLst/>
                <a:uFillTx/>
                <a:latin typeface="Arial"/>
              </a:rPr>
              <a:t>Bydd adroddiadau sefydlogrwydd y farchnad leol yn bwydo i mewn i adroddiad </a:t>
            </a:r>
            <a:r>
              <a:rPr lang="cy" sz="1200" b="0" i="0" u="none" strike="noStrike" cap="none" baseline="0" dirty="0" err="1">
                <a:solidFill>
                  <a:srgbClr val="000000"/>
                </a:solidFill>
                <a:effectLst/>
                <a:uFillTx/>
                <a:latin typeface="Arial"/>
              </a:rPr>
              <a:t>cenedlaethol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800" b="0" i="0" u="none" strike="noStrike" cap="none" baseline="0" dirty="0">
                <a:solidFill>
                  <a:srgbClr val="000000"/>
                </a:solidFill>
                <a:effectLst/>
                <a:uFillTx/>
                <a:latin typeface="Calibri"/>
                <a:cs typeface="Calibri"/>
              </a:rPr>
              <a:t>AGGCC</a:t>
            </a:r>
            <a:r>
              <a:rPr lang="cy" sz="1800" dirty="0">
                <a:solidFill>
                  <a:srgbClr val="000000"/>
                </a:solidFill>
                <a:latin typeface="Calibri"/>
                <a:cs typeface="Calibri"/>
              </a:rPr>
              <a:t> (CIW)</a:t>
            </a:r>
            <a:r>
              <a:rPr lang="cy" sz="1800" b="0" i="0" u="none" strike="noStrike" cap="none" baseline="0" dirty="0">
                <a:solidFill>
                  <a:srgbClr val="000000"/>
                </a:solidFill>
                <a:effectLst/>
                <a:uFillTx/>
                <a:latin typeface="Calibri"/>
                <a:cs typeface="Calibri"/>
              </a:rPr>
              <a:t> 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Cymdeithasol</a:t>
            </a:r>
            <a:r>
              <a:rPr lang="cy" sz="1200" b="0" i="0" u="none" strike="noStrike" cap="none" baseline="0" dirty="0">
                <a:solidFill>
                  <a:srgbClr val="000000"/>
                </a:solidFill>
                <a:effectLst/>
                <a:uFillTx/>
                <a:latin typeface="Arial"/>
              </a:rPr>
              <a:t> Cymru.</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r>
              <a:rPr lang="cy" sz="1800" b="0" i="0" u="none" strike="noStrike" cap="none" baseline="0" dirty="0">
                <a:solidFill>
                  <a:srgbClr val="000000"/>
                </a:solidFill>
                <a:effectLst/>
                <a:uFillTx/>
                <a:latin typeface="Calibri"/>
              </a:rPr>
              <a:t>Cyn y Ddeddf, nid oedd unrhyw ofyniad a oedd yn caniatáu i’r rheoleiddiwr sefydlu system effeithiol o oruchwylio’r farchnad gofal cymdeithasol yng Nghymru. O dan y Ddeddf, bydd y rheoleiddiwr yn gallu ymgymryd â diwydrwydd dyladwy ar ddarparwyr pwysig a/neu fawr i roi rhybudd cynnar o fethiant gwasanaeth posibl. </a:t>
            </a:r>
            <a:r>
              <a:rPr lang="cy" sz="1200" b="0" i="0" u="none" strike="noStrike" cap="none" baseline="0" dirty="0">
                <a:solidFill>
                  <a:srgbClr val="000000"/>
                </a:solidFill>
                <a:effectLst/>
                <a:uFillTx/>
                <a:latin typeface="Arial"/>
              </a:rPr>
              <a:t>Mae’r rhesymeg dros y gofyniad am adroddiad o’r fath yn deillio’n rhannol o fethiant darparwr mawr, Southern Cross, yn 2011, a amlygodd yr heriau sy’n gysylltiedig â monitro a rheoli pontio a pharhad gwasanaeth os yw darparwr sy’n gweithredu ledled y wlad â strwythurau ariannol cymhleth yn methu. </a:t>
            </a:r>
          </a:p>
          <a:p>
            <a:endParaRPr lang="en-GB" sz="1200" kern="1200" dirty="0">
              <a:solidFill>
                <a:schemeClr val="tx1"/>
              </a:solidFill>
              <a:effectLst/>
              <a:latin typeface="Arial" pitchFamily="34" charset="0"/>
              <a:ea typeface="+mn-ea"/>
              <a:cs typeface="Arial" pitchFamily="34" charset="0"/>
            </a:endParaRPr>
          </a:p>
          <a:p>
            <a:pPr>
              <a:spcBef>
                <a:spcPct val="20000"/>
              </a:spcBef>
              <a:spcAft>
                <a:spcPts val="300"/>
              </a:spcAft>
              <a:buClr>
                <a:srgbClr val="34B555"/>
              </a:buClr>
              <a:defRPr/>
            </a:pPr>
            <a:r>
              <a:rPr lang="cy" sz="1800" b="0" i="0" u="none" strike="noStrike" cap="none" baseline="0" dirty="0">
                <a:solidFill>
                  <a:srgbClr val="000000"/>
                </a:solidFill>
                <a:effectLst/>
                <a:uFillTx/>
                <a:latin typeface="Calibri"/>
              </a:rPr>
              <a:t>Trwy'r dulliau hyn y gobaith yw y bydd</a:t>
            </a:r>
            <a:r>
              <a:rPr lang="cy" sz="1800" b="0" i="0" u="none" strike="noStrike" cap="none" baseline="0" dirty="0">
                <a:solidFill>
                  <a:srgbClr val="000000"/>
                </a:solidFill>
                <a:effectLst/>
                <a:uFillTx/>
                <a:latin typeface="Arial"/>
              </a:rPr>
              <a:t> pawb yn y sector yn gallu ymateb i newidiadau yn y farchnad.</a:t>
            </a: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b="1" u="sng" dirty="0">
                <a:solidFill>
                  <a:schemeClr val="tx1"/>
                </a:solidFill>
                <a:latin typeface="Arial" pitchFamily="34" charset="0"/>
                <a:cs typeface="Arial" pitchFamily="34" charset="0"/>
              </a:rPr>
              <a:t>English</a:t>
            </a:r>
          </a:p>
          <a:p>
            <a:pPr marL="0" marR="0" indent="0" algn="l" defTabSz="914400" rtl="0" eaLnBrk="1" fontAlgn="auto" latinLnBrk="0" hangingPunct="1">
              <a:lnSpc>
                <a:spcPct val="100000"/>
              </a:lnSpc>
              <a:spcBef>
                <a:spcPct val="0"/>
              </a:spcBef>
              <a:spcAft>
                <a:spcPct val="0"/>
              </a:spcAft>
              <a:buClrTx/>
              <a:buSzTx/>
              <a:buFontTx/>
              <a:buNone/>
              <a:defRPr/>
            </a:pPr>
            <a:endParaRPr lang="en-GB" sz="1200" b="1" u="sng" dirty="0">
              <a:solidFill>
                <a:schemeClr val="tx1"/>
              </a:solidFill>
              <a:latin typeface="Arial" pitchFamily="34" charset="0"/>
              <a:cs typeface="Arial" pitchFamily="34" charset="0"/>
            </a:endParaRPr>
          </a:p>
          <a:p>
            <a:pPr>
              <a:defRPr/>
            </a:pPr>
            <a:r>
              <a:rPr lang="en-GB" dirty="0"/>
              <a:t>The</a:t>
            </a:r>
            <a:r>
              <a:rPr lang="en-GB" baseline="0" dirty="0"/>
              <a:t> Act i</a:t>
            </a:r>
            <a:r>
              <a:rPr lang="en-GB" dirty="0"/>
              <a:t>ntroduces a new requirement for local authorities to publish </a:t>
            </a:r>
            <a:r>
              <a:rPr lang="en-GB" b="1" dirty="0"/>
              <a:t>market stability reports</a:t>
            </a:r>
            <a:r>
              <a:rPr lang="en-GB" dirty="0"/>
              <a:t> into the sufficiency of care and support provision in a local authority area, in the present and in the future. This is similar to the current market position statements (MPS) that many local authorities are producing (note MPSs are not statutory).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indent="0">
              <a:buFontTx/>
              <a:buNone/>
              <a:defRP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Under the Social Services and Well-being (Wales) Act 2014, local authorities are required to produce a population assessment, once every local government electoral cycle and based on the local health board footprint. The local market stability reports will need to take account of these</a:t>
            </a:r>
            <a:r>
              <a:rPr lang="en-GB" sz="1200" b="0" i="0" u="none" strike="noStrike" kern="1200" dirty="0">
                <a:solidFill>
                  <a:schemeClr val="tx1"/>
                </a:solidFill>
                <a:latin typeface="Arial" panose="020B0604020202020204" pitchFamily="34" charset="0"/>
                <a:ea typeface="+mn-ea"/>
                <a:cs typeface="Arial" panose="020B0604020202020204" pitchFamily="34" charset="0"/>
              </a:rPr>
              <a:t> population assessments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otherwise work may be duplicated. </a:t>
            </a:r>
            <a:endParaRPr lang="en-GB" b="1" dirty="0"/>
          </a:p>
          <a:p>
            <a:pPr marL="0" indent="0">
              <a:buFontTx/>
              <a:buNone/>
              <a:defRPr/>
            </a:pPr>
            <a:endParaRPr lang="en-GB" b="1" dirty="0"/>
          </a:p>
          <a:p>
            <a:pPr>
              <a:defRPr/>
            </a:pPr>
            <a:r>
              <a:rPr lang="en-GB" sz="1200" dirty="0">
                <a:solidFill>
                  <a:schemeClr val="tx1"/>
                </a:solidFill>
                <a:latin typeface="Arial"/>
                <a:cs typeface="Arial"/>
              </a:rPr>
              <a:t>Local market stability reports will feed into a national report by </a:t>
            </a:r>
            <a:r>
              <a:rPr lang="en-GB" dirty="0">
                <a:cs typeface="Calibri"/>
              </a:rPr>
              <a:t>CSSIW (CIW) and</a:t>
            </a:r>
            <a:r>
              <a:rPr lang="en-GB" sz="1200" dirty="0">
                <a:solidFill>
                  <a:schemeClr val="tx1"/>
                </a:solidFill>
                <a:latin typeface="Arial"/>
                <a:cs typeface="Arial"/>
              </a:rPr>
              <a:t> Social Care Wales.</a:t>
            </a:r>
            <a:r>
              <a:rPr lang="en-GB" dirty="0">
                <a:latin typeface="Arial"/>
                <a:cs typeface="Arial"/>
              </a:rPr>
              <a:t> </a:t>
            </a:r>
            <a:endParaRPr lang="en-GB" sz="120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r>
              <a:rPr lang="en-GB" dirty="0"/>
              <a:t>Before the Act, there was no requirement that allowed the regulator to establish an effective system of oversight on the social care market in Wales. Under the Act, the regulator will be able to undertake due diligence on important and/or large providers to give an early warning of possible service failure. </a:t>
            </a:r>
            <a:r>
              <a:rPr lang="en-GB" sz="1200" kern="1200" dirty="0">
                <a:solidFill>
                  <a:schemeClr val="tx1"/>
                </a:solidFill>
                <a:effectLst/>
                <a:latin typeface="Arial" panose="020B0604020202020204" pitchFamily="34" charset="0"/>
                <a:ea typeface="+mn-ea"/>
                <a:cs typeface="Arial" panose="020B0604020202020204" pitchFamily="34" charset="0"/>
              </a:rPr>
              <a:t>The rationale for the requirement for such a report stems partly from the failure of a large provider, Southern Cross, in 2011, which highlighted the challenges associated with monitoring and managing transition and continuity of service if a provider that operates across the country with complex financial structures fails.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a:spcBef>
                <a:spcPct val="20000"/>
              </a:spcBef>
              <a:spcAft>
                <a:spcPts val="300"/>
              </a:spcAft>
              <a:buClr>
                <a:srgbClr val="34B555"/>
              </a:buClr>
              <a:defRPr/>
            </a:pPr>
            <a:r>
              <a:rPr lang="en-GB" dirty="0"/>
              <a:t>By these means it is hoped that e</a:t>
            </a:r>
            <a:r>
              <a:rPr lang="en-GB" dirty="0">
                <a:solidFill>
                  <a:schemeClr val="tx1"/>
                </a:solidFill>
                <a:latin typeface="Arial" panose="020B0604020202020204" pitchFamily="34" charset="0"/>
                <a:cs typeface="Arial" panose="020B0604020202020204" pitchFamily="34" charset="0"/>
              </a:rPr>
              <a:t>veryone in the sector is able to respond to market changes.</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21</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defRPr/>
            </a:pPr>
            <a:r>
              <a:rPr lang="en-GB" b="1" u="sng" dirty="0">
                <a:solidFill>
                  <a:srgbClr val="000000"/>
                </a:solidFill>
              </a:rPr>
              <a:t>Welsh</a:t>
            </a:r>
          </a:p>
          <a:p>
            <a:pPr>
              <a:defRPr/>
            </a:pPr>
            <a:endParaRPr lang="en-GB" b="1" dirty="0">
              <a:solidFill>
                <a:srgbClr val="000000"/>
              </a:solidFill>
            </a:endParaRPr>
          </a:p>
          <a:p>
            <a:pPr>
              <a:defRPr/>
            </a:pPr>
            <a:r>
              <a:rPr lang="cy" sz="1800" b="0" i="0" u="none" strike="noStrike" cap="none" baseline="0" dirty="0">
                <a:solidFill>
                  <a:srgbClr val="000000"/>
                </a:solidFill>
                <a:effectLst/>
                <a:uFillTx/>
                <a:latin typeface="Calibri"/>
              </a:rPr>
              <a:t>I grynhoi, mae'r Ddeddf yn cael ei chyflwyno i wella'n barhaus </a:t>
            </a:r>
            <a:r>
              <a:rPr lang="cy" sz="1800" b="1" i="0" u="none" strike="noStrike" cap="none" baseline="0" dirty="0">
                <a:solidFill>
                  <a:srgbClr val="000000"/>
                </a:solidFill>
                <a:effectLst/>
                <a:uFillTx/>
                <a:latin typeface="Calibri"/>
              </a:rPr>
              <a:t>ansawdd gofal a chymorth</a:t>
            </a:r>
            <a:r>
              <a:rPr lang="cy" sz="1800" b="0" i="0" u="none" strike="noStrike" cap="none" baseline="0" dirty="0">
                <a:solidFill>
                  <a:srgbClr val="000000"/>
                </a:solidFill>
                <a:effectLst/>
                <a:uFillTx/>
                <a:latin typeface="Calibri"/>
              </a:rPr>
              <a:t> yng Nghymru. Mae’n Ddeddf sydd â phwyslais ar:</a:t>
            </a:r>
          </a:p>
          <a:p>
            <a:pPr>
              <a:defRPr/>
            </a:pPr>
            <a:endParaRPr lang="en-GB" dirty="0">
              <a:solidFill>
                <a:srgbClr val="000000"/>
              </a:solidFill>
            </a:endParaRPr>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800" b="1" i="0" u="none" strike="noStrike" cap="none" baseline="0" dirty="0">
                <a:solidFill>
                  <a:srgbClr val="000000"/>
                </a:solidFill>
                <a:effectLst/>
                <a:uFillTx/>
                <a:latin typeface="Calibri"/>
              </a:rPr>
              <a:t>Gwella llesiant </a:t>
            </a:r>
            <a:r>
              <a:rPr lang="cy" sz="1800" b="0" i="0" u="none" strike="noStrike" cap="none" baseline="0" dirty="0">
                <a:solidFill>
                  <a:srgbClr val="000000"/>
                </a:solidFill>
                <a:effectLst/>
                <a:uFillTx/>
                <a:latin typeface="Calibri"/>
              </a:rPr>
              <a:t>drwy asesu effaith gwasanaethau ar fywydau pobl</a:t>
            </a:r>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800" b="1" i="0" u="none" strike="noStrike" cap="none" baseline="0" dirty="0">
                <a:solidFill>
                  <a:srgbClr val="000000"/>
                </a:solidFill>
                <a:effectLst/>
                <a:uFillTx/>
                <a:latin typeface="Calibri"/>
              </a:rPr>
              <a:t>Rhoi llais cryfach </a:t>
            </a:r>
            <a:r>
              <a:rPr lang="cy" sz="1800" b="0" i="0" u="none" strike="noStrike" cap="none" baseline="0" dirty="0">
                <a:solidFill>
                  <a:srgbClr val="000000"/>
                </a:solidFill>
                <a:effectLst/>
                <a:uFillTx/>
                <a:latin typeface="Calibri"/>
              </a:rPr>
              <a:t>i bobl sy’n defnyddio gwasanaethau</a:t>
            </a:r>
          </a:p>
          <a:p>
            <a:pPr marL="342900" indent="-342900">
              <a:buFont typeface="Arial" pitchFamily="34" charset="0"/>
              <a:buChar char="•"/>
              <a:defRPr/>
            </a:pPr>
            <a:r>
              <a:rPr lang="cy" sz="1800" b="1" i="0" u="none" strike="noStrike" cap="none" baseline="0" dirty="0">
                <a:solidFill>
                  <a:srgbClr val="000000"/>
                </a:solidFill>
                <a:effectLst/>
                <a:uFillTx/>
                <a:latin typeface="Calibri"/>
              </a:rPr>
              <a:t>Cryfhau amddiffyniad </a:t>
            </a:r>
            <a:r>
              <a:rPr lang="cy" sz="1800" b="0" i="0" u="none" strike="noStrike" cap="none" baseline="0" dirty="0">
                <a:solidFill>
                  <a:srgbClr val="000000"/>
                </a:solidFill>
                <a:effectLst/>
                <a:uFillTx/>
                <a:latin typeface="Calibri"/>
              </a:rPr>
              <a:t>drwy bwerau rheoleiddio a mwy o dryloywder a chymaroldeb ar draws gwasanaethau yng Nghymru</a:t>
            </a:r>
          </a:p>
          <a:p>
            <a:pPr marL="342900" indent="-342900">
              <a:buFont typeface="Arial" pitchFamily="34" charset="0"/>
              <a:buChar char="•"/>
              <a:defRPr/>
            </a:pPr>
            <a:r>
              <a:rPr lang="cy" sz="1800" b="1" i="0" u="none" strike="noStrike" cap="none" baseline="0" dirty="0">
                <a:solidFill>
                  <a:srgbClr val="000000"/>
                </a:solidFill>
                <a:effectLst/>
                <a:uFillTx/>
                <a:latin typeface="Calibri"/>
              </a:rPr>
              <a:t>Cynyddu atebolrwydd </a:t>
            </a:r>
            <a:r>
              <a:rPr lang="cy" sz="1800" b="0" i="0" u="none" strike="noStrike" cap="none" baseline="0" dirty="0">
                <a:solidFill>
                  <a:srgbClr val="000000"/>
                </a:solidFill>
                <a:effectLst/>
                <a:uFillTx/>
                <a:latin typeface="Calibri"/>
              </a:rPr>
              <a:t>darparwyr gwasanaethau drwy sicrhau </a:t>
            </a:r>
            <a:r>
              <a:rPr lang="cy" sz="1200" b="0" i="0" u="none" strike="noStrike" cap="none" baseline="0" dirty="0">
                <a:solidFill>
                  <a:srgbClr val="000000"/>
                </a:solidFill>
                <a:effectLst/>
                <a:uFillTx/>
                <a:latin typeface="Calibri"/>
              </a:rPr>
              <a:t>aliniad clir rhwng arweinyddiaeth, diwylliant a llesiant </a:t>
            </a:r>
          </a:p>
          <a:p>
            <a:pPr marL="342900" indent="-342900">
              <a:buFont typeface="Arial" pitchFamily="34" charset="0"/>
              <a:buChar char="•"/>
              <a:defRPr/>
            </a:pPr>
            <a:endParaRPr lang="cy" sz="1200" b="0" i="0" u="none" strike="noStrike" cap="none" baseline="0" dirty="0">
              <a:solidFill>
                <a:srgbClr val="000000"/>
              </a:solidFill>
              <a:effectLst/>
              <a:uFillTx/>
              <a:latin typeface="Calibri"/>
            </a:endParaRPr>
          </a:p>
          <a:p>
            <a:pPr marL="342900" indent="-342900">
              <a:buFont typeface="Arial" pitchFamily="34" charset="0"/>
              <a:buChar char="•"/>
              <a:defRPr/>
            </a:pPr>
            <a:endParaRPr lang="cy" sz="1200" b="0" i="0" u="none" strike="noStrike" cap="none" baseline="0" dirty="0">
              <a:solidFill>
                <a:srgbClr val="000000"/>
              </a:solidFill>
              <a:effectLst/>
              <a:uFillTx/>
              <a:latin typeface="Calibri"/>
            </a:endParaRPr>
          </a:p>
          <a:p>
            <a:pPr marL="0" indent="0">
              <a:buFont typeface="Arial" pitchFamily="34" charset="0"/>
              <a:buNone/>
              <a:defRPr/>
            </a:pPr>
            <a:r>
              <a:rPr lang="en-GB" sz="1200" b="1" i="0" u="sng" strike="noStrike" cap="none" baseline="0" dirty="0">
                <a:solidFill>
                  <a:srgbClr val="000000"/>
                </a:solidFill>
                <a:effectLst/>
                <a:uFillTx/>
                <a:latin typeface="Calibri"/>
              </a:rPr>
              <a:t>E</a:t>
            </a:r>
            <a:r>
              <a:rPr lang="cy" sz="1200" b="1" i="0" u="sng" strike="noStrike" cap="none" baseline="0" dirty="0">
                <a:solidFill>
                  <a:srgbClr val="000000"/>
                </a:solidFill>
                <a:effectLst/>
                <a:uFillTx/>
                <a:latin typeface="Calibri"/>
              </a:rPr>
              <a:t>nglish</a:t>
            </a:r>
          </a:p>
          <a:p>
            <a:pPr marL="0" indent="0">
              <a:buFont typeface="Arial" pitchFamily="34" charset="0"/>
              <a:buNone/>
              <a:defRPr/>
            </a:pPr>
            <a:endParaRPr lang="cy" sz="1200" b="1" i="0" u="sng" strike="noStrike" cap="none" baseline="0" dirty="0">
              <a:solidFill>
                <a:srgbClr val="000000"/>
              </a:solidFill>
              <a:effectLst/>
              <a:uFillTx/>
              <a:latin typeface="Calibri"/>
            </a:endParaRPr>
          </a:p>
          <a:p>
            <a:pPr>
              <a:defRPr/>
            </a:pPr>
            <a:endParaRPr lang="en-GB" b="1" dirty="0">
              <a:solidFill>
                <a:srgbClr val="000000"/>
              </a:solidFill>
            </a:endParaRPr>
          </a:p>
          <a:p>
            <a:pPr>
              <a:defRPr/>
            </a:pPr>
            <a:endParaRPr lang="en-GB" b="1" dirty="0">
              <a:solidFill>
                <a:srgbClr val="000000"/>
              </a:solidFill>
            </a:endParaRPr>
          </a:p>
          <a:p>
            <a:pPr>
              <a:defRPr/>
            </a:pPr>
            <a:r>
              <a:rPr lang="en-GB" dirty="0">
                <a:solidFill>
                  <a:srgbClr val="000000"/>
                </a:solidFill>
              </a:rPr>
              <a:t>In summary,</a:t>
            </a:r>
            <a:r>
              <a:rPr lang="en-GB" baseline="0" dirty="0">
                <a:solidFill>
                  <a:srgbClr val="000000"/>
                </a:solidFill>
              </a:rPr>
              <a:t> t</a:t>
            </a:r>
            <a:r>
              <a:rPr lang="en-GB" dirty="0"/>
              <a:t>he Act is being introduced to continuously improve the </a:t>
            </a:r>
            <a:r>
              <a:rPr lang="en-GB" b="1" dirty="0"/>
              <a:t>quality of care and support</a:t>
            </a:r>
            <a:r>
              <a:rPr lang="en-GB" dirty="0"/>
              <a:t> in Wales. </a:t>
            </a:r>
            <a:r>
              <a:rPr lang="en-GB" baseline="0" dirty="0">
                <a:solidFill>
                  <a:srgbClr val="000000"/>
                </a:solidFill>
              </a:rPr>
              <a:t>It’s an Act with an emphasis on:</a:t>
            </a:r>
          </a:p>
          <a:p>
            <a:pPr>
              <a:defRPr/>
            </a:pPr>
            <a:endParaRPr lang="en-GB" dirty="0">
              <a:solidFill>
                <a:srgbClr val="00000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rPr>
              <a:t>Improving well-being </a:t>
            </a:r>
            <a:r>
              <a:rPr lang="en-GB" dirty="0">
                <a:solidFill>
                  <a:srgbClr val="000000"/>
                </a:solidFill>
              </a:rPr>
              <a:t>by assessing the impact of services on people’s lives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rPr>
              <a:t>Giving a stronger voice </a:t>
            </a:r>
            <a:r>
              <a:rPr lang="en-GB" dirty="0">
                <a:solidFill>
                  <a:srgbClr val="000000"/>
                </a:solidFill>
              </a:rPr>
              <a:t>to people who use services</a:t>
            </a:r>
          </a:p>
          <a:p>
            <a:pPr marL="342900" indent="-342900">
              <a:buFont typeface="Arial" panose="020B0604020202020204" pitchFamily="34" charset="0"/>
              <a:buChar char="•"/>
              <a:defRPr/>
            </a:pPr>
            <a:r>
              <a:rPr lang="en-GB" b="1" dirty="0">
                <a:solidFill>
                  <a:srgbClr val="000000"/>
                </a:solidFill>
              </a:rPr>
              <a:t>Strengthening protection </a:t>
            </a:r>
            <a:r>
              <a:rPr lang="en-GB" dirty="0">
                <a:solidFill>
                  <a:srgbClr val="000000"/>
                </a:solidFill>
              </a:rPr>
              <a:t>through regulatory powers and greater transparency and comparability across services in Wales</a:t>
            </a:r>
          </a:p>
          <a:p>
            <a:pPr marL="342900" indent="-342900">
              <a:buFont typeface="Arial" panose="020B0604020202020204" pitchFamily="34" charset="0"/>
              <a:buChar char="•"/>
              <a:defRPr/>
            </a:pPr>
            <a:r>
              <a:rPr lang="en-GB" b="1" dirty="0">
                <a:solidFill>
                  <a:srgbClr val="000000"/>
                </a:solidFill>
              </a:rPr>
              <a:t>Increasing accountability </a:t>
            </a:r>
            <a:r>
              <a:rPr lang="en-GB" dirty="0">
                <a:solidFill>
                  <a:srgbClr val="000000"/>
                </a:solidFill>
              </a:rPr>
              <a:t>of service providers by ensuring a </a:t>
            </a:r>
            <a:r>
              <a:rPr lang="en-GB" sz="1200" dirty="0"/>
              <a:t>clear alignment between leadership, culture and well-being </a:t>
            </a:r>
            <a:endParaRPr lang="cy" sz="1200" b="1" i="0" u="sng" strike="noStrike" cap="none" baseline="0" dirty="0">
              <a:solidFill>
                <a:srgbClr val="000000"/>
              </a:solidFill>
              <a:effectLst/>
              <a:uFillTx/>
              <a:latin typeface="Calibri"/>
            </a:endParaRP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22</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sz="1800" b="1" u="sng" dirty="0">
              <a:solidFill>
                <a:srgbClr val="000000"/>
              </a:solidFill>
              <a:cs typeface="Calibri"/>
            </a:endParaRPr>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23</a:t>
            </a:fld>
            <a:endParaRPr lang="en-GB"/>
          </a:p>
        </p:txBody>
      </p:sp>
    </p:spTree>
    <p:extLst>
      <p:ext uri="{BB962C8B-B14F-4D97-AF65-F5344CB8AC3E}">
        <p14:creationId xmlns:p14="http://schemas.microsoft.com/office/powerpoint/2010/main" val="328453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1200" b="1" i="0" u="sng" strike="noStrike" cap="none" baseline="0" dirty="0">
                <a:solidFill>
                  <a:srgbClr val="000000"/>
                </a:solidFill>
                <a:effectLst/>
                <a:uFillTx/>
                <a:latin typeface="Calibri"/>
              </a:rPr>
              <a:t>W</a:t>
            </a:r>
            <a:r>
              <a:rPr lang="cy" sz="1200" b="1" i="0" u="sng" strike="noStrike" cap="none" baseline="0" dirty="0">
                <a:solidFill>
                  <a:srgbClr val="000000"/>
                </a:solidFill>
                <a:effectLst/>
                <a:uFillTx/>
                <a:latin typeface="Calibri"/>
              </a:rPr>
              <a:t>elsh</a:t>
            </a:r>
          </a:p>
          <a:p>
            <a:pPr marL="0" marR="0" lvl="0" indent="0" algn="l" defTabSz="914400" rtl="0" eaLnBrk="1" fontAlgn="auto" latinLnBrk="0" hangingPunct="1">
              <a:lnSpc>
                <a:spcPct val="100000"/>
              </a:lnSpc>
              <a:spcBef>
                <a:spcPct val="0"/>
              </a:spcBef>
              <a:spcAft>
                <a:spcPct val="0"/>
              </a:spcAft>
              <a:buClrTx/>
              <a:buSzTx/>
              <a:buFontTx/>
              <a:buNone/>
              <a:defRPr/>
            </a:pPr>
            <a:endParaRPr lang="cy" sz="1200" b="1" i="0" u="sng" strike="noStrike" cap="none" baseline="0" dirty="0">
              <a:solidFill>
                <a:srgbClr val="000000"/>
              </a:solidFill>
              <a:effectLst/>
              <a:uFillTx/>
              <a:latin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[Translation for above: Well-being = Llesiant. ‘Protection...’. = Amdiffyniad rhag camdriniaeth ac esgeulustod. ‘Education...’ = Addysg, hyfforddiant a hamdden. ‘Domestic...’ = Perthnasoedd domestig, teuluol a phersonol. ‘Being...’ = Gallu cymryd rhan a chyfrannu at gymdeithas. ‘Respecting...’ = Parchu a sicrhau hawliau. ‘Achieving..’. = Cyflawni llesiant cymdeithasol ac economaidd. ‘Having..’. = Cael llety addas i fyw ynddo. ‘</a:t>
            </a:r>
            <a:r>
              <a:rPr lang="en-GB" sz="1200" b="0" i="0" u="none" strike="noStrike" cap="none" baseline="0" dirty="0">
                <a:solidFill>
                  <a:srgbClr val="000000"/>
                </a:solidFill>
                <a:effectLst/>
                <a:uFillTx/>
                <a:latin typeface="Calibri"/>
              </a:rPr>
              <a:t>P</a:t>
            </a:r>
            <a:r>
              <a:rPr lang="cy" sz="1200" b="0" i="0" u="none" strike="noStrike" cap="none" baseline="0" dirty="0">
                <a:solidFill>
                  <a:srgbClr val="000000"/>
                </a:solidFill>
                <a:effectLst/>
                <a:uFillTx/>
                <a:latin typeface="Calibri"/>
              </a:rPr>
              <a:t>hysical...’ = Llesiant corfforol ac iechyd meddwl ac emosiynol.</a:t>
            </a:r>
            <a:br>
              <a:rPr lang="cy" sz="1200" b="0" i="0" u="none" strike="noStrike" cap="none" baseline="0" dirty="0">
                <a:solidFill>
                  <a:srgbClr val="000000"/>
                </a:solidFill>
                <a:effectLst/>
                <a:uFillTx/>
                <a:latin typeface="Calibri"/>
              </a:rPr>
            </a:br>
            <a:endParaRPr lang="cy" sz="1200" b="0" i="0" u="none" strike="noStrike" cap="none" baseline="0" dirty="0">
              <a:solidFill>
                <a:srgbClr val="000000"/>
              </a:solidFill>
              <a:effectLst/>
              <a:uFillTx/>
              <a:latin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Sut mae Deddf Rheoleiddio ac Arolygu Gofal Cymdeithasol (Cymru) yn berthnasol i rôl Ymarferwyr Gwasanaethau Cymdeithasol</a:t>
            </a: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Ymarfer; Meysydd allweddol i'w hystyried wrth gynnal asesiadau, gan gysylltu â'r pum egwyddor. Myfyriwch ar achos cyfredol neu ddiweddar ac ystyriwch pa mor dda y cafodd y meysydd allweddol eu nodi a'u bodloni yn ystod yr asesiad a chymorth parhaus.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solidFill>
                <a:schemeClr val="tx1"/>
              </a:solidFill>
              <a:effectLst/>
            </a:endParaRPr>
          </a:p>
          <a:p>
            <a:r>
              <a:rPr lang="en-GB" b="1" u="sng" dirty="0"/>
              <a:t>English</a:t>
            </a:r>
          </a:p>
          <a:p>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How the Regulation and Inspection of Social Care (Wales) Act applies to the role of Social Services Practitioners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Exercise; Key areas to consider when carrying out assessments, linking with the five principles. Reflect on a current or recent case and consider how well the key areas were identified and met during the assessment and on going support. </a:t>
            </a:r>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24</a:t>
            </a:fld>
            <a:endParaRPr lang="en-GB"/>
          </a:p>
        </p:txBody>
      </p:sp>
    </p:spTree>
    <p:extLst>
      <p:ext uri="{BB962C8B-B14F-4D97-AF65-F5344CB8AC3E}">
        <p14:creationId xmlns:p14="http://schemas.microsoft.com/office/powerpoint/2010/main" val="347457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cap="none" baseline="0" dirty="0">
                <a:solidFill>
                  <a:schemeClr val="tx1"/>
                </a:solidFill>
                <a:effectLst/>
                <a:uFillTx/>
                <a:latin typeface="+mn-lt"/>
              </a:rPr>
              <a:t>Welsh</a:t>
            </a:r>
          </a:p>
          <a:p>
            <a:endParaRPr lang="en-GB" sz="1200" b="1" i="0" u="sng" strike="noStrike" cap="none" baseline="0" dirty="0">
              <a:solidFill>
                <a:schemeClr val="tx1"/>
              </a:solidFill>
              <a:effectLst/>
              <a:uFillTx/>
              <a:latin typeface="+mn-lt"/>
            </a:endParaRPr>
          </a:p>
          <a:p>
            <a:r>
              <a:rPr lang="cy" sz="1800" b="0" i="0" u="none" strike="noStrike" cap="none" baseline="0" dirty="0">
                <a:solidFill>
                  <a:srgbClr val="000000"/>
                </a:solidFill>
                <a:effectLst/>
                <a:uFillTx/>
                <a:latin typeface="Calibri"/>
              </a:rPr>
              <a:t>Mae </a:t>
            </a:r>
            <a:r>
              <a:rPr lang="cy" sz="1800" b="1" i="0" u="none" strike="noStrike" cap="none" baseline="0" dirty="0">
                <a:solidFill>
                  <a:srgbClr val="000000"/>
                </a:solidFill>
                <a:effectLst/>
                <a:uFillTx/>
                <a:latin typeface="Calibri"/>
              </a:rPr>
              <a:t>Deddf Rheoleiddio ac Arolygu Gofal Cymdeithasol (Cymru) 2016 </a:t>
            </a:r>
            <a:r>
              <a:rPr lang="cy" sz="1800" b="0" i="0" u="none" strike="noStrike" cap="none" baseline="0" dirty="0">
                <a:solidFill>
                  <a:srgbClr val="000000"/>
                </a:solidFill>
                <a:effectLst/>
                <a:uFillTx/>
                <a:latin typeface="Calibri"/>
              </a:rPr>
              <a:t>yn darparu fframwaith diwygiedig, symlach ar gyfer rheoleiddio ac arolygu gwasanaethau gofal cymdeithasol yng Nghymru. </a:t>
            </a:r>
          </a:p>
          <a:p>
            <a:pPr lvl="0"/>
            <a:endParaRPr lang="en-GB" sz="1200" kern="1200" dirty="0">
              <a:solidFill>
                <a:schemeClr val="tx1"/>
              </a:solidFill>
              <a:effectLst/>
              <a:latin typeface="Arial" pitchFamily="34" charset="0"/>
              <a:ea typeface="+mn-ea"/>
              <a:cs typeface="Arial" pitchFamily="34" charset="0"/>
            </a:endParaRPr>
          </a:p>
          <a:p>
            <a:r>
              <a:rPr lang="cy" sz="1800" b="0" i="0" u="none" strike="noStrike" cap="none" baseline="0" dirty="0">
                <a:solidFill>
                  <a:srgbClr val="000000"/>
                </a:solidFill>
                <a:effectLst/>
                <a:uFillTx/>
                <a:latin typeface="Calibri"/>
              </a:rPr>
              <a:t>Mae'r Ddeddf yn cael ei chyflwyno i wella </a:t>
            </a:r>
            <a:r>
              <a:rPr lang="cy" sz="1800" b="1" i="0" u="none" strike="noStrike" cap="none" baseline="0" dirty="0">
                <a:solidFill>
                  <a:srgbClr val="000000"/>
                </a:solidFill>
                <a:effectLst/>
                <a:uFillTx/>
                <a:latin typeface="Calibri"/>
              </a:rPr>
              <a:t>ansawdd gofal a chymorth</a:t>
            </a:r>
            <a:r>
              <a:rPr lang="cy" sz="1800" b="0" i="0" u="none" strike="noStrike" cap="none" baseline="0" dirty="0">
                <a:solidFill>
                  <a:srgbClr val="000000"/>
                </a:solidFill>
                <a:effectLst/>
                <a:uFillTx/>
                <a:latin typeface="Calibri"/>
              </a:rPr>
              <a:t> yng Nghymru. Bydd yn gwneud hyn drwy </a:t>
            </a:r>
            <a:r>
              <a:rPr lang="cy" sz="1800" b="1" i="0" u="none" strike="noStrike" cap="none" baseline="0" dirty="0">
                <a:solidFill>
                  <a:srgbClr val="000000"/>
                </a:solidFill>
                <a:effectLst/>
                <a:uFillTx/>
                <a:latin typeface="Calibri"/>
              </a:rPr>
              <a:t>gryfhau amddiffyniad</a:t>
            </a:r>
            <a:r>
              <a:rPr lang="cy" sz="1800" b="0" i="0" u="none" strike="noStrike" cap="none" baseline="0" dirty="0">
                <a:solidFill>
                  <a:srgbClr val="000000"/>
                </a:solidFill>
                <a:effectLst/>
                <a:uFillTx/>
                <a:latin typeface="Calibri"/>
              </a:rPr>
              <a:t>, cynyddu </a:t>
            </a:r>
            <a:r>
              <a:rPr lang="cy" sz="1800" b="1" i="0" u="none" strike="noStrike" cap="none" baseline="0" dirty="0">
                <a:solidFill>
                  <a:srgbClr val="000000"/>
                </a:solidFill>
                <a:effectLst/>
                <a:uFillTx/>
                <a:latin typeface="Calibri"/>
              </a:rPr>
              <a:t>atebolrwydd</a:t>
            </a:r>
            <a:r>
              <a:rPr lang="cy" sz="1800" b="0" i="0" u="none" strike="noStrike" cap="none" baseline="0" dirty="0">
                <a:solidFill>
                  <a:srgbClr val="000000"/>
                </a:solidFill>
                <a:effectLst/>
                <a:uFillTx/>
                <a:latin typeface="Calibri"/>
              </a:rPr>
              <a:t> y rhai sy'n darparu gwasanaethau a rhoi </a:t>
            </a:r>
            <a:r>
              <a:rPr lang="cy" sz="1800" b="1" i="0" u="none" strike="noStrike" cap="none" baseline="0" dirty="0">
                <a:solidFill>
                  <a:srgbClr val="000000"/>
                </a:solidFill>
                <a:effectLst/>
                <a:uFillTx/>
                <a:latin typeface="Calibri"/>
              </a:rPr>
              <a:t>llais cryfach</a:t>
            </a:r>
            <a:r>
              <a:rPr lang="cy" sz="1800" b="0" i="0" u="none" strike="noStrike" cap="none" baseline="0" dirty="0">
                <a:solidFill>
                  <a:srgbClr val="000000"/>
                </a:solidFill>
                <a:effectLst/>
                <a:uFillTx/>
                <a:latin typeface="Calibri"/>
              </a:rPr>
              <a:t> i bobl sy’n defnyddio gwasanaethau gofal a chymorth. </a:t>
            </a:r>
          </a:p>
          <a:p>
            <a:endParaRPr lang="en-GB" dirty="0"/>
          </a:p>
          <a:p>
            <a:r>
              <a:rPr lang="cy" sz="1800" b="0" i="0" u="none" strike="noStrike" cap="none" baseline="0" dirty="0">
                <a:solidFill>
                  <a:srgbClr val="000000"/>
                </a:solidFill>
                <a:effectLst/>
                <a:uFillTx/>
                <a:latin typeface="Calibri"/>
              </a:rPr>
              <a:t>Mae hefyd yn ymgorffori amcanion </a:t>
            </a:r>
            <a:r>
              <a:rPr lang="cy" sz="1800" b="1" i="0" u="none" strike="noStrike" cap="none" baseline="0" dirty="0">
                <a:solidFill>
                  <a:srgbClr val="000000"/>
                </a:solidFill>
                <a:effectLst/>
                <a:uFillTx/>
                <a:latin typeface="Calibri"/>
              </a:rPr>
              <a:t>Deddf Gwasanaethau Cymdeithasol a Llesiant (Cymru) 2014 </a:t>
            </a:r>
            <a:r>
              <a:rPr lang="cy" sz="1800" b="0" i="0" u="none" strike="noStrike" cap="none" baseline="0" dirty="0">
                <a:solidFill>
                  <a:srgbClr val="000000"/>
                </a:solidFill>
                <a:effectLst/>
                <a:uFillTx/>
                <a:latin typeface="Calibri"/>
              </a:rPr>
              <a:t>a </a:t>
            </a:r>
            <a:r>
              <a:rPr lang="cy" sz="1800" b="1" i="0" u="none" strike="noStrike" cap="none" baseline="0" dirty="0">
                <a:solidFill>
                  <a:srgbClr val="000000"/>
                </a:solidFill>
                <a:effectLst/>
                <a:uFillTx/>
                <a:latin typeface="Calibri"/>
              </a:rPr>
              <a:t>Deddf Llesiant Cenedlaethau’r Dyfodol (Cymru) 2015</a:t>
            </a:r>
            <a:r>
              <a:rPr lang="cy" sz="1800" b="0" i="0" u="none" strike="noStrike" cap="none" baseline="0" dirty="0">
                <a:solidFill>
                  <a:srgbClr val="000000"/>
                </a:solidFill>
                <a:effectLst/>
                <a:uFillTx/>
                <a:latin typeface="Calibri"/>
              </a:rPr>
              <a:t> fel eu bod yn cynhyrchu system gyfan gyda'r nod o wella </a:t>
            </a:r>
            <a:r>
              <a:rPr lang="cy" sz="1800" b="1" i="0" u="none" strike="noStrike" cap="none" baseline="0" dirty="0">
                <a:solidFill>
                  <a:srgbClr val="000000"/>
                </a:solidFill>
                <a:effectLst/>
                <a:uFillTx/>
                <a:latin typeface="Calibri"/>
              </a:rPr>
              <a:t>llesiant </a:t>
            </a:r>
            <a:r>
              <a:rPr lang="cy" sz="1800" b="0" i="0" u="none" strike="noStrike" cap="none" baseline="0" dirty="0">
                <a:solidFill>
                  <a:srgbClr val="000000"/>
                </a:solidFill>
                <a:effectLst/>
                <a:uFillTx/>
                <a:latin typeface="Calibri"/>
              </a:rPr>
              <a:t>pobl Cymru</a:t>
            </a:r>
            <a:r>
              <a:rPr lang="cy" sz="1200" b="0" i="0" u="none" strike="noStrike" cap="none" baseline="0" dirty="0">
                <a:solidFill>
                  <a:srgbClr val="000000"/>
                </a:solidFill>
                <a:effectLst/>
                <a:uFillTx/>
                <a:latin typeface="Arial"/>
              </a:rPr>
              <a:t>. </a:t>
            </a:r>
          </a:p>
          <a:p>
            <a:pPr eaLnBrk="1" hangingPunct="1">
              <a:lnSpc>
                <a:spcPct val="80000"/>
              </a:lnSpc>
            </a:pPr>
            <a:endParaRPr lang="en-GB" altLang="en-US" sz="1200" dirty="0"/>
          </a:p>
          <a:p>
            <a:r>
              <a:rPr lang="cy" sz="1800" b="0" i="0" u="none" strike="noStrike" cap="none" baseline="0" dirty="0">
                <a:solidFill>
                  <a:srgbClr val="000000"/>
                </a:solidFill>
                <a:effectLst/>
                <a:uFillTx/>
                <a:latin typeface="Calibri"/>
              </a:rPr>
              <a:t>Gyda’i gilydd, disgrifiwyd y tri darn hyn o ddeddfwriaeth fel y newid cyfreithiol mwyaf arwyddocaol i ofal cymdeithasol yng Nghymru ers datganoli.</a:t>
            </a:r>
          </a:p>
          <a:p>
            <a:endParaRPr lang="en-GB" dirty="0"/>
          </a:p>
          <a:p>
            <a:endParaRPr lang="en-GB" dirty="0"/>
          </a:p>
          <a:p>
            <a:endParaRPr lang="en-GB" dirty="0"/>
          </a:p>
          <a:p>
            <a:r>
              <a:rPr lang="en-GB" b="1" u="sng" dirty="0"/>
              <a:t>English</a:t>
            </a:r>
          </a:p>
          <a:p>
            <a:endParaRPr lang="en-GB" b="1" u="sng" dirty="0"/>
          </a:p>
          <a:p>
            <a:endParaRPr lang="en-GB" dirty="0"/>
          </a:p>
          <a:p>
            <a:r>
              <a:rPr lang="en-GB" dirty="0"/>
              <a:t>The </a:t>
            </a:r>
            <a:r>
              <a:rPr lang="en-GB" b="1" dirty="0"/>
              <a:t>Regulation and Inspection of Social Care (Wales) Act 2016 </a:t>
            </a:r>
            <a:r>
              <a:rPr lang="en-GB" dirty="0"/>
              <a:t>provides a revised, streamlined framework for the regulation and inspection of social care services in Wales. </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dirty="0"/>
              <a:t>The Act is being introduced to improve the </a:t>
            </a:r>
            <a:r>
              <a:rPr lang="en-GB" b="1" dirty="0"/>
              <a:t>quality of care and support</a:t>
            </a:r>
            <a:r>
              <a:rPr lang="en-GB" dirty="0"/>
              <a:t> in Wales. It will do this by </a:t>
            </a:r>
            <a:r>
              <a:rPr lang="en-GB" b="1" dirty="0"/>
              <a:t>strengthening protection</a:t>
            </a:r>
            <a:r>
              <a:rPr lang="en-GB" dirty="0"/>
              <a:t>, increasing </a:t>
            </a:r>
            <a:r>
              <a:rPr lang="en-GB" b="1" dirty="0"/>
              <a:t>accountability</a:t>
            </a:r>
            <a:r>
              <a:rPr lang="en-GB" dirty="0"/>
              <a:t> of those</a:t>
            </a:r>
            <a:r>
              <a:rPr lang="en-GB" baseline="0" dirty="0"/>
              <a:t> who provide services </a:t>
            </a:r>
            <a:r>
              <a:rPr lang="en-GB" dirty="0"/>
              <a:t>and giving a </a:t>
            </a:r>
            <a:r>
              <a:rPr lang="en-GB" b="1" dirty="0"/>
              <a:t>stronger voice</a:t>
            </a:r>
            <a:r>
              <a:rPr lang="en-GB" dirty="0"/>
              <a:t> to people who use care and support services. </a:t>
            </a:r>
          </a:p>
          <a:p>
            <a:endParaRPr lang="en-GB" dirty="0"/>
          </a:p>
          <a:p>
            <a:r>
              <a:rPr lang="en-GB" dirty="0"/>
              <a:t>It also embeds the aims of the </a:t>
            </a:r>
            <a:r>
              <a:rPr lang="en-GB" b="1" dirty="0"/>
              <a:t>Social Services and Well-being (Wales) Act 2014 </a:t>
            </a:r>
            <a:r>
              <a:rPr lang="en-GB" dirty="0"/>
              <a:t>and the </a:t>
            </a:r>
            <a:r>
              <a:rPr lang="en-GB" b="1" dirty="0"/>
              <a:t>Well-being of Future Generations (Wales) Act 2015</a:t>
            </a:r>
            <a:r>
              <a:rPr lang="en-GB" dirty="0"/>
              <a:t> so they produce a whole system with the aim of improving the </a:t>
            </a:r>
            <a:r>
              <a:rPr lang="en-GB" b="1" dirty="0"/>
              <a:t>well-being </a:t>
            </a:r>
            <a:r>
              <a:rPr lang="en-GB" dirty="0"/>
              <a:t>of the people of Wales</a:t>
            </a:r>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p>
          <a:p>
            <a:pPr eaLnBrk="1" hangingPunct="1">
              <a:lnSpc>
                <a:spcPct val="80000"/>
              </a:lnSpc>
            </a:pPr>
            <a:endParaRPr lang="en-GB" altLang="en-US" sz="1200" dirty="0"/>
          </a:p>
          <a:p>
            <a:r>
              <a:rPr lang="en-GB" dirty="0"/>
              <a:t>Taken together, these three pieces of legislation have been described as the most significant legal change to social care in Wales since devolution.</a:t>
            </a:r>
          </a:p>
        </p:txBody>
      </p:sp>
      <p:sp>
        <p:nvSpPr>
          <p:cNvPr id="4" name="Slide Number Placeholder 3"/>
          <p:cNvSpPr>
            <a:spLocks noGrp="1"/>
          </p:cNvSpPr>
          <p:nvPr>
            <p:ph type="sldNum" sz="quarter" idx="10"/>
          </p:nvPr>
        </p:nvSpPr>
        <p:spPr/>
        <p:txBody>
          <a:bodyPr/>
          <a:lstStyle/>
          <a:p>
            <a:fld id="{A771E050-A66B-4E11-9C20-135C160BC1C9}" type="slidenum">
              <a:rPr lang="en-GB" smtClean="0"/>
              <a:t>7</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r>
              <a:rPr lang="en-GB" b="1" u="sng" dirty="0">
                <a:cs typeface="Calibri"/>
              </a:rPr>
              <a:t>W</a:t>
            </a:r>
            <a:r>
              <a:rPr lang="en-US" b="1" u="sng" dirty="0" err="1">
                <a:cs typeface="Calibri"/>
              </a:rPr>
              <a:t>elsh</a:t>
            </a:r>
            <a:endParaRPr lang="en-US" dirty="0" err="1">
              <a:cs typeface="Calibri"/>
            </a:endParaRPr>
          </a:p>
          <a:p>
            <a:endParaRPr lang="en-US" dirty="0"/>
          </a:p>
          <a:p>
            <a:r>
              <a:rPr lang="en-US" dirty="0" err="1">
                <a:cs typeface="Calibri"/>
              </a:rPr>
              <a:t>Cymhwyso</a:t>
            </a:r>
            <a:r>
              <a:rPr lang="en-US" dirty="0">
                <a:cs typeface="Calibri"/>
              </a:rPr>
              <a:t> </a:t>
            </a:r>
            <a:r>
              <a:rPr lang="en-US" dirty="0" err="1">
                <a:cs typeface="Calibri"/>
              </a:rPr>
              <a:t>pum</a:t>
            </a:r>
            <a:r>
              <a:rPr lang="en-US" dirty="0">
                <a:cs typeface="Calibri"/>
              </a:rPr>
              <a:t> </a:t>
            </a:r>
            <a:r>
              <a:rPr lang="en-US" dirty="0" err="1">
                <a:cs typeface="Calibri"/>
              </a:rPr>
              <a:t>egwyddor</a:t>
            </a:r>
            <a:r>
              <a:rPr lang="en-US" dirty="0">
                <a:cs typeface="Calibri"/>
              </a:rPr>
              <a:t> y </a:t>
            </a:r>
            <a:r>
              <a:rPr lang="en-US" dirty="0" err="1">
                <a:cs typeface="Calibri"/>
              </a:rPr>
              <a:t>Ddeddf</a:t>
            </a:r>
          </a:p>
          <a:p>
            <a:pPr marL="285750" indent="-285750">
              <a:buFont typeface="Arial,Sans-Serif"/>
              <a:buChar char="•"/>
            </a:pPr>
            <a:r>
              <a:rPr lang="en-US" dirty="0" err="1">
                <a:cs typeface="Calibri"/>
              </a:rPr>
              <a:t>Adlewyrchu’r</a:t>
            </a:r>
            <a:r>
              <a:rPr lang="en-US" dirty="0">
                <a:cs typeface="Calibri"/>
              </a:rPr>
              <a:t> </a:t>
            </a:r>
            <a:r>
              <a:rPr lang="en-US" dirty="0" err="1">
                <a:cs typeface="Calibri"/>
              </a:rPr>
              <a:t>newidiadau</a:t>
            </a:r>
            <a:r>
              <a:rPr lang="en-US" dirty="0">
                <a:cs typeface="Calibri"/>
              </a:rPr>
              <a:t> a </a:t>
            </a:r>
            <a:r>
              <a:rPr lang="en-US" dirty="0" err="1">
                <a:cs typeface="Calibri"/>
              </a:rPr>
              <a:t>ddaeth</a:t>
            </a:r>
            <a:r>
              <a:rPr lang="en-US" dirty="0">
                <a:cs typeface="Calibri"/>
              </a:rPr>
              <a:t> </a:t>
            </a:r>
            <a:r>
              <a:rPr lang="en-US" dirty="0" err="1">
                <a:cs typeface="Calibri"/>
              </a:rPr>
              <a:t>yn</a:t>
            </a:r>
            <a:r>
              <a:rPr lang="en-US" dirty="0">
                <a:cs typeface="Calibri"/>
              </a:rPr>
              <a:t> </a:t>
            </a:r>
            <a:r>
              <a:rPr lang="en-US" dirty="0" err="1">
                <a:cs typeface="Calibri"/>
              </a:rPr>
              <a:t>sgil</a:t>
            </a:r>
            <a:r>
              <a:rPr lang="en-US" dirty="0">
                <a:cs typeface="Calibri"/>
              </a:rPr>
              <a:t> </a:t>
            </a:r>
            <a:r>
              <a:rPr lang="en-US" dirty="0" err="1">
                <a:cs typeface="Calibri"/>
              </a:rPr>
              <a:t>Deddf</a:t>
            </a:r>
            <a:r>
              <a:rPr lang="en-US" dirty="0">
                <a:cs typeface="Calibri"/>
              </a:rPr>
              <a:t> </a:t>
            </a:r>
            <a:r>
              <a:rPr lang="en-US" dirty="0" err="1">
                <a:cs typeface="Calibri"/>
              </a:rPr>
              <a:t>Gwasanaethau</a:t>
            </a:r>
            <a:r>
              <a:rPr lang="en-US" dirty="0">
                <a:cs typeface="Calibri"/>
              </a:rPr>
              <a:t> </a:t>
            </a:r>
            <a:r>
              <a:rPr lang="en-US" dirty="0" err="1">
                <a:cs typeface="Calibri"/>
              </a:rPr>
              <a:t>Cymdeithasol</a:t>
            </a:r>
            <a:r>
              <a:rPr lang="en-US" dirty="0">
                <a:cs typeface="Calibri"/>
              </a:rPr>
              <a:t> a </a:t>
            </a:r>
            <a:r>
              <a:rPr lang="en-US" dirty="0" err="1">
                <a:cs typeface="Calibri"/>
              </a:rPr>
              <a:t>Llesiant</a:t>
            </a:r>
            <a:r>
              <a:rPr lang="en-US" dirty="0">
                <a:cs typeface="Calibri"/>
              </a:rPr>
              <a:t> (Cymru) 2014</a:t>
            </a:r>
          </a:p>
          <a:p>
            <a:pPr marL="285750" indent="-285750">
              <a:buFont typeface="Arial,Sans-Serif"/>
              <a:buChar char="•"/>
            </a:pPr>
            <a:r>
              <a:rPr lang="en-US" dirty="0" err="1">
                <a:cs typeface="Calibri"/>
              </a:rPr>
              <a:t>Rhoi</a:t>
            </a:r>
            <a:r>
              <a:rPr lang="en-US" dirty="0">
                <a:cs typeface="Calibri"/>
              </a:rPr>
              <a:t> </a:t>
            </a:r>
            <a:r>
              <a:rPr lang="en-US" dirty="0" err="1">
                <a:cs typeface="Calibri"/>
              </a:rPr>
              <a:t>pobl</a:t>
            </a:r>
            <a:r>
              <a:rPr lang="en-US" dirty="0">
                <a:cs typeface="Calibri"/>
              </a:rPr>
              <a:t> </a:t>
            </a:r>
            <a:r>
              <a:rPr lang="en-US" dirty="0" err="1">
                <a:cs typeface="Calibri"/>
              </a:rPr>
              <a:t>wrth</a:t>
            </a:r>
            <a:r>
              <a:rPr lang="en-US" dirty="0">
                <a:cs typeface="Calibri"/>
              </a:rPr>
              <a:t> </a:t>
            </a:r>
            <a:r>
              <a:rPr lang="en-US" dirty="0" err="1">
                <a:cs typeface="Calibri"/>
              </a:rPr>
              <a:t>wraidd</a:t>
            </a:r>
            <a:r>
              <a:rPr lang="en-US" dirty="0">
                <a:cs typeface="Calibri"/>
              </a:rPr>
              <a:t> </a:t>
            </a:r>
            <a:r>
              <a:rPr lang="en-US" dirty="0" err="1">
                <a:cs typeface="Calibri"/>
              </a:rPr>
              <a:t>eu</a:t>
            </a:r>
            <a:r>
              <a:rPr lang="en-US" dirty="0">
                <a:cs typeface="Calibri"/>
              </a:rPr>
              <a:t> </a:t>
            </a:r>
            <a:r>
              <a:rPr lang="en-US" dirty="0" err="1">
                <a:cs typeface="Calibri"/>
              </a:rPr>
              <a:t>gofal</a:t>
            </a:r>
            <a:r>
              <a:rPr lang="en-US" dirty="0">
                <a:cs typeface="Calibri"/>
              </a:rPr>
              <a:t> </a:t>
            </a:r>
            <a:r>
              <a:rPr lang="en-US" dirty="0" err="1">
                <a:cs typeface="Calibri"/>
              </a:rPr>
              <a:t>a’u</a:t>
            </a:r>
            <a:r>
              <a:rPr lang="en-US" dirty="0">
                <a:cs typeface="Calibri"/>
              </a:rPr>
              <a:t> </a:t>
            </a:r>
            <a:r>
              <a:rPr lang="en-US" dirty="0" err="1">
                <a:cs typeface="Calibri"/>
              </a:rPr>
              <a:t>cymorth</a:t>
            </a:r>
          </a:p>
          <a:p>
            <a:pPr marL="285750" indent="-285750">
              <a:buFont typeface="Arial,Sans-Serif"/>
              <a:buChar char="•"/>
            </a:pPr>
            <a:r>
              <a:rPr lang="en-US" dirty="0" err="1">
                <a:cs typeface="Calibri"/>
              </a:rPr>
              <a:t>Datblygu</a:t>
            </a:r>
            <a:r>
              <a:rPr lang="en-US" dirty="0">
                <a:cs typeface="Calibri"/>
              </a:rPr>
              <a:t> dull Cymreig </a:t>
            </a:r>
            <a:r>
              <a:rPr lang="en-US" dirty="0" err="1">
                <a:cs typeface="Calibri"/>
              </a:rPr>
              <a:t>cydlynol</a:t>
            </a:r>
            <a:r>
              <a:rPr lang="en-US" dirty="0">
                <a:cs typeface="Calibri"/>
              </a:rPr>
              <a:t> a </a:t>
            </a:r>
            <a:r>
              <a:rPr lang="en-US" dirty="0" err="1">
                <a:cs typeface="Calibri"/>
              </a:rPr>
              <a:t>chyson</a:t>
            </a:r>
          </a:p>
          <a:p>
            <a:pPr marL="285750" indent="-285750">
              <a:buFont typeface="Arial,Sans-Serif"/>
              <a:buChar char="•"/>
            </a:pPr>
            <a:r>
              <a:rPr lang="en-US" dirty="0">
                <a:cs typeface="Calibri"/>
              </a:rPr>
              <a:t>Mynd </a:t>
            </a:r>
            <a:r>
              <a:rPr lang="en-US" dirty="0" err="1">
                <a:cs typeface="Calibri"/>
              </a:rPr>
              <a:t>i'r</a:t>
            </a:r>
            <a:r>
              <a:rPr lang="en-US" dirty="0">
                <a:cs typeface="Calibri"/>
              </a:rPr>
              <a:t> </a:t>
            </a:r>
            <a:r>
              <a:rPr lang="en-US" dirty="0" err="1">
                <a:cs typeface="Calibri"/>
              </a:rPr>
              <a:t>afael</a:t>
            </a:r>
            <a:r>
              <a:rPr lang="en-US" dirty="0">
                <a:cs typeface="Calibri"/>
              </a:rPr>
              <a:t> â </a:t>
            </a:r>
            <a:r>
              <a:rPr lang="en-US" dirty="0" err="1">
                <a:cs typeface="Calibri"/>
              </a:rPr>
              <a:t>methiant</a:t>
            </a:r>
            <a:r>
              <a:rPr lang="en-US" dirty="0">
                <a:cs typeface="Calibri"/>
              </a:rPr>
              <a:t> </a:t>
            </a:r>
            <a:r>
              <a:rPr lang="en-US" dirty="0" err="1">
                <a:cs typeface="Calibri"/>
              </a:rPr>
              <a:t>darparwr</a:t>
            </a:r>
          </a:p>
          <a:p>
            <a:pPr marL="285750" indent="-285750">
              <a:buFont typeface="Arial,Sans-Serif"/>
              <a:buChar char="•"/>
            </a:pPr>
            <a:r>
              <a:rPr lang="en-US" dirty="0" err="1">
                <a:cs typeface="Calibri"/>
              </a:rPr>
              <a:t>Ymateb</a:t>
            </a:r>
            <a:r>
              <a:rPr lang="en-US" dirty="0">
                <a:cs typeface="Calibri"/>
              </a:rPr>
              <a:t> </a:t>
            </a:r>
            <a:r>
              <a:rPr lang="en-US" dirty="0" err="1">
                <a:cs typeface="Calibri"/>
              </a:rPr>
              <a:t>yn</a:t>
            </a:r>
            <a:r>
              <a:rPr lang="en-US" dirty="0">
                <a:cs typeface="Calibri"/>
              </a:rPr>
              <a:t> </a:t>
            </a:r>
            <a:r>
              <a:rPr lang="en-US" dirty="0" err="1">
                <a:cs typeface="Calibri"/>
              </a:rPr>
              <a:t>gyflym</a:t>
            </a:r>
            <a:r>
              <a:rPr lang="en-US" dirty="0">
                <a:cs typeface="Calibri"/>
              </a:rPr>
              <a:t> ac </a:t>
            </a:r>
            <a:r>
              <a:rPr lang="en-US" dirty="0" err="1">
                <a:cs typeface="Calibri"/>
              </a:rPr>
              <a:t>yn</a:t>
            </a:r>
            <a:r>
              <a:rPr lang="en-US" dirty="0">
                <a:cs typeface="Calibri"/>
              </a:rPr>
              <a:t> </a:t>
            </a:r>
            <a:r>
              <a:rPr lang="en-US" dirty="0" err="1">
                <a:cs typeface="Calibri"/>
              </a:rPr>
              <a:t>effeithiol</a:t>
            </a:r>
            <a:r>
              <a:rPr lang="en-US" dirty="0">
                <a:cs typeface="Calibri"/>
              </a:rPr>
              <a:t> </a:t>
            </a:r>
            <a:r>
              <a:rPr lang="en-US" dirty="0" err="1">
                <a:cs typeface="Calibri"/>
              </a:rPr>
              <a:t>i</a:t>
            </a:r>
            <a:r>
              <a:rPr lang="en-US" dirty="0">
                <a:cs typeface="Calibri"/>
              </a:rPr>
              <a:t> </a:t>
            </a:r>
            <a:r>
              <a:rPr lang="en-US" dirty="0" err="1">
                <a:cs typeface="Calibri"/>
              </a:rPr>
              <a:t>fodelau</a:t>
            </a:r>
            <a:r>
              <a:rPr lang="en-US" dirty="0">
                <a:cs typeface="Calibri"/>
              </a:rPr>
              <a:t> </a:t>
            </a:r>
            <a:r>
              <a:rPr lang="en-US" dirty="0" err="1">
                <a:cs typeface="Calibri"/>
              </a:rPr>
              <a:t>gwasanaeth</a:t>
            </a:r>
            <a:r>
              <a:rPr lang="en-US" dirty="0">
                <a:cs typeface="Calibri"/>
              </a:rPr>
              <a:t> </a:t>
            </a:r>
            <a:r>
              <a:rPr lang="en-US" dirty="0" err="1">
                <a:cs typeface="Calibri"/>
              </a:rPr>
              <a:t>newydd</a:t>
            </a:r>
            <a:r>
              <a:rPr lang="en-US" dirty="0">
                <a:cs typeface="Calibri"/>
              </a:rPr>
              <a:t> ac </a:t>
            </a:r>
            <a:r>
              <a:rPr lang="en-US" dirty="0" err="1">
                <a:cs typeface="Calibri"/>
              </a:rPr>
              <a:t>unrhyw</a:t>
            </a:r>
            <a:r>
              <a:rPr lang="en-US" dirty="0">
                <a:cs typeface="Calibri"/>
              </a:rPr>
              <a:t> </a:t>
            </a:r>
            <a:r>
              <a:rPr lang="en-US" dirty="0" err="1">
                <a:cs typeface="Calibri"/>
              </a:rPr>
              <a:t>bryderon</a:t>
            </a:r>
            <a:r>
              <a:rPr lang="en-US" dirty="0">
                <a:cs typeface="Calibri"/>
              </a:rPr>
              <a:t> </a:t>
            </a:r>
            <a:r>
              <a:rPr lang="en-US" dirty="0" err="1">
                <a:cs typeface="Calibri"/>
              </a:rPr>
              <a:t>ynghylch</a:t>
            </a:r>
            <a:r>
              <a:rPr lang="en-US" dirty="0">
                <a:cs typeface="Calibri"/>
              </a:rPr>
              <a:t> </a:t>
            </a:r>
            <a:r>
              <a:rPr lang="en-US" dirty="0" err="1">
                <a:cs typeface="Calibri"/>
              </a:rPr>
              <a:t>ansawdd</a:t>
            </a:r>
            <a:r>
              <a:rPr lang="en-US" dirty="0">
                <a:cs typeface="Calibri"/>
              </a:rPr>
              <a:t> </a:t>
            </a:r>
            <a:r>
              <a:rPr lang="en-US" dirty="0" err="1">
                <a:cs typeface="Calibri"/>
              </a:rPr>
              <a:t>gofal</a:t>
            </a:r>
            <a:r>
              <a:rPr lang="en-US" dirty="0">
                <a:cs typeface="Calibri"/>
              </a:rPr>
              <a:t> a </a:t>
            </a:r>
            <a:r>
              <a:rPr lang="en-US" dirty="0" err="1">
                <a:cs typeface="Calibri"/>
              </a:rPr>
              <a:t>chymorth</a:t>
            </a:r>
            <a:r>
              <a:rPr lang="en-US" dirty="0">
                <a:cs typeface="Calibri"/>
              </a:rPr>
              <a:t>.</a:t>
            </a:r>
          </a:p>
          <a:p>
            <a:r>
              <a:rPr lang="en-US" dirty="0" err="1">
                <a:cs typeface="Calibri"/>
              </a:rPr>
              <a:t>Mae'r</a:t>
            </a:r>
            <a:r>
              <a:rPr lang="en-US" dirty="0">
                <a:cs typeface="Calibri"/>
              </a:rPr>
              <a:t> </a:t>
            </a:r>
            <a:r>
              <a:rPr lang="en-US" dirty="0" err="1">
                <a:cs typeface="Calibri"/>
              </a:rPr>
              <a:t>Ddeddf</a:t>
            </a:r>
            <a:r>
              <a:rPr lang="en-US" dirty="0">
                <a:cs typeface="Calibri"/>
              </a:rPr>
              <a:t> </a:t>
            </a:r>
            <a:r>
              <a:rPr lang="en-US" dirty="0" err="1">
                <a:cs typeface="Calibri"/>
              </a:rPr>
              <a:t>yn</a:t>
            </a:r>
            <a:r>
              <a:rPr lang="en-US" dirty="0">
                <a:cs typeface="Calibri"/>
              </a:rPr>
              <a:t> </a:t>
            </a:r>
            <a:r>
              <a:rPr lang="en-US" dirty="0" err="1">
                <a:cs typeface="Calibri"/>
              </a:rPr>
              <a:t>darparu'r</a:t>
            </a:r>
            <a:r>
              <a:rPr lang="en-US" dirty="0">
                <a:cs typeface="Calibri"/>
              </a:rPr>
              <a:t> </a:t>
            </a:r>
            <a:r>
              <a:rPr lang="en-US" dirty="0" err="1">
                <a:cs typeface="Calibri"/>
              </a:rPr>
              <a:t>fframwaith</a:t>
            </a:r>
            <a:r>
              <a:rPr lang="en-US" dirty="0">
                <a:cs typeface="Calibri"/>
              </a:rPr>
              <a:t> </a:t>
            </a:r>
            <a:r>
              <a:rPr lang="en-US" dirty="0" err="1">
                <a:cs typeface="Calibri"/>
              </a:rPr>
              <a:t>statudol</a:t>
            </a:r>
            <a:r>
              <a:rPr lang="en-US" dirty="0">
                <a:cs typeface="Calibri"/>
              </a:rPr>
              <a:t> </a:t>
            </a:r>
            <a:r>
              <a:rPr lang="en-US" dirty="0" err="1">
                <a:cs typeface="Calibri"/>
              </a:rPr>
              <a:t>ar</a:t>
            </a:r>
            <a:r>
              <a:rPr lang="en-US" dirty="0">
                <a:cs typeface="Calibri"/>
              </a:rPr>
              <a:t> </a:t>
            </a:r>
            <a:r>
              <a:rPr lang="en-US" dirty="0" err="1">
                <a:cs typeface="Calibri"/>
              </a:rPr>
              <a:t>gyfer</a:t>
            </a:r>
            <a:r>
              <a:rPr lang="en-US" dirty="0">
                <a:cs typeface="Calibri"/>
              </a:rPr>
              <a:t> </a:t>
            </a:r>
            <a:r>
              <a:rPr lang="en-US" dirty="0" err="1">
                <a:cs typeface="Calibri"/>
              </a:rPr>
              <a:t>rheoleiddio</a:t>
            </a:r>
            <a:r>
              <a:rPr lang="en-US" dirty="0">
                <a:cs typeface="Calibri"/>
              </a:rPr>
              <a:t> ac </a:t>
            </a:r>
            <a:r>
              <a:rPr lang="en-US" dirty="0" err="1">
                <a:cs typeface="Calibri"/>
              </a:rPr>
              <a:t>arolygu</a:t>
            </a:r>
            <a:r>
              <a:rPr lang="en-US" dirty="0">
                <a:cs typeface="Calibri"/>
              </a:rPr>
              <a:t> </a:t>
            </a:r>
            <a:r>
              <a:rPr lang="en-US" dirty="0" err="1">
                <a:cs typeface="Calibri"/>
              </a:rPr>
              <a:t>gofal</a:t>
            </a:r>
            <a:r>
              <a:rPr lang="en-US" dirty="0">
                <a:cs typeface="Calibri"/>
              </a:rPr>
              <a:t> </a:t>
            </a:r>
            <a:r>
              <a:rPr lang="en-US" dirty="0" err="1">
                <a:cs typeface="Calibri"/>
              </a:rPr>
              <a:t>cymdeithasol</a:t>
            </a:r>
            <a:r>
              <a:rPr lang="en-US" dirty="0">
                <a:cs typeface="Calibri"/>
              </a:rPr>
              <a:t> </a:t>
            </a:r>
            <a:r>
              <a:rPr lang="en-US" dirty="0" err="1">
                <a:cs typeface="Calibri"/>
              </a:rPr>
              <a:t>yng</a:t>
            </a:r>
            <a:r>
              <a:rPr lang="en-US" dirty="0">
                <a:cs typeface="Calibri"/>
              </a:rPr>
              <a:t> </a:t>
            </a:r>
            <a:r>
              <a:rPr lang="en-US" dirty="0" err="1">
                <a:cs typeface="Calibri"/>
              </a:rPr>
              <a:t>Nghymru</a:t>
            </a:r>
            <a:r>
              <a:rPr lang="en-US" dirty="0">
                <a:cs typeface="Calibri"/>
              </a:rPr>
              <a:t>. </a:t>
            </a:r>
          </a:p>
          <a:p>
            <a:pPr marL="285750" indent="-285750">
              <a:buFont typeface="Arial,Sans-Serif"/>
              <a:buChar char="•"/>
            </a:pPr>
            <a:r>
              <a:rPr lang="en-US" dirty="0" err="1">
                <a:cs typeface="Calibri"/>
              </a:rPr>
              <a:t>Diwygio’r</a:t>
            </a:r>
            <a:r>
              <a:rPr lang="en-US" dirty="0">
                <a:cs typeface="Calibri"/>
              </a:rPr>
              <a:t> broses o </a:t>
            </a:r>
            <a:r>
              <a:rPr lang="en-US" dirty="0" err="1">
                <a:cs typeface="Calibri"/>
              </a:rPr>
              <a:t>reoleiddio</a:t>
            </a:r>
            <a:r>
              <a:rPr lang="en-US" dirty="0">
                <a:cs typeface="Calibri"/>
              </a:rPr>
              <a:t> </a:t>
            </a:r>
            <a:r>
              <a:rPr lang="en-US" dirty="0" err="1">
                <a:cs typeface="Calibri"/>
              </a:rPr>
              <a:t>gofal</a:t>
            </a:r>
            <a:r>
              <a:rPr lang="en-US" dirty="0">
                <a:cs typeface="Calibri"/>
              </a:rPr>
              <a:t> </a:t>
            </a:r>
            <a:r>
              <a:rPr lang="en-US" dirty="0" err="1">
                <a:cs typeface="Calibri"/>
              </a:rPr>
              <a:t>cymdeithasol</a:t>
            </a:r>
            <a:r>
              <a:rPr lang="en-US" dirty="0">
                <a:cs typeface="Calibri"/>
              </a:rPr>
              <a:t> </a:t>
            </a:r>
            <a:r>
              <a:rPr lang="en-US" dirty="0" err="1">
                <a:cs typeface="Calibri"/>
              </a:rPr>
              <a:t>yng</a:t>
            </a:r>
            <a:r>
              <a:rPr lang="en-US" dirty="0">
                <a:cs typeface="Calibri"/>
              </a:rPr>
              <a:t> </a:t>
            </a:r>
            <a:r>
              <a:rPr lang="en-US" dirty="0" err="1">
                <a:cs typeface="Calibri"/>
              </a:rPr>
              <a:t>Nghymru</a:t>
            </a:r>
            <a:r>
              <a:rPr lang="en-US" dirty="0">
                <a:cs typeface="Calibri"/>
              </a:rPr>
              <a:t> </a:t>
            </a:r>
            <a:r>
              <a:rPr lang="en-US" dirty="0" err="1">
                <a:cs typeface="Calibri"/>
              </a:rPr>
              <a:t>drwy</a:t>
            </a:r>
            <a:r>
              <a:rPr lang="en-US" dirty="0">
                <a:cs typeface="Calibri"/>
              </a:rPr>
              <a:t> </a:t>
            </a:r>
            <a:r>
              <a:rPr lang="en-US" dirty="0" err="1">
                <a:cs typeface="Calibri"/>
              </a:rPr>
              <a:t>roi</a:t>
            </a:r>
            <a:r>
              <a:rPr lang="en-US" dirty="0">
                <a:cs typeface="Calibri"/>
              </a:rPr>
              <a:t> </a:t>
            </a:r>
            <a:r>
              <a:rPr lang="en-US" dirty="0" err="1">
                <a:cs typeface="Calibri"/>
              </a:rPr>
              <a:t>lle</a:t>
            </a:r>
            <a:r>
              <a:rPr lang="en-US" dirty="0">
                <a:cs typeface="Calibri"/>
              </a:rPr>
              <a:t> </a:t>
            </a:r>
            <a:r>
              <a:rPr lang="en-US" dirty="0" err="1">
                <a:cs typeface="Calibri"/>
              </a:rPr>
              <a:t>canolog</a:t>
            </a:r>
            <a:r>
              <a:rPr lang="en-US" dirty="0">
                <a:cs typeface="Calibri"/>
              </a:rPr>
              <a:t> </a:t>
            </a:r>
            <a:r>
              <a:rPr lang="en-US" dirty="0" err="1">
                <a:cs typeface="Calibri"/>
              </a:rPr>
              <a:t>i</a:t>
            </a:r>
            <a:r>
              <a:rPr lang="en-US" dirty="0">
                <a:cs typeface="Calibri"/>
              </a:rPr>
              <a:t> </a:t>
            </a:r>
            <a:r>
              <a:rPr lang="en-US" dirty="0" err="1">
                <a:cs typeface="Calibri"/>
              </a:rPr>
              <a:t>bobl</a:t>
            </a:r>
            <a:r>
              <a:rPr lang="en-US" dirty="0">
                <a:cs typeface="Calibri"/>
              </a:rPr>
              <a:t> </a:t>
            </a:r>
            <a:r>
              <a:rPr lang="en-US" dirty="0" err="1">
                <a:cs typeface="Calibri"/>
              </a:rPr>
              <a:t>sy’n</a:t>
            </a:r>
            <a:r>
              <a:rPr lang="en-US" dirty="0">
                <a:cs typeface="Calibri"/>
              </a:rPr>
              <a:t> </a:t>
            </a:r>
            <a:r>
              <a:rPr lang="en-US" dirty="0" err="1">
                <a:cs typeface="Calibri"/>
              </a:rPr>
              <a:t>cael</a:t>
            </a:r>
            <a:r>
              <a:rPr lang="en-US" dirty="0">
                <a:cs typeface="Calibri"/>
              </a:rPr>
              <a:t> </a:t>
            </a:r>
            <a:r>
              <a:rPr lang="en-US" dirty="0" err="1">
                <a:cs typeface="Calibri"/>
              </a:rPr>
              <a:t>gofal</a:t>
            </a:r>
            <a:r>
              <a:rPr lang="en-US" dirty="0">
                <a:cs typeface="Calibri"/>
              </a:rPr>
              <a:t> a </a:t>
            </a:r>
            <a:r>
              <a:rPr lang="en-US" dirty="0" err="1">
                <a:cs typeface="Calibri"/>
              </a:rPr>
              <a:t>chymorth</a:t>
            </a:r>
          </a:p>
          <a:p>
            <a:pPr marL="285750" indent="-285750">
              <a:buFont typeface="Arial,Sans-Serif"/>
              <a:buChar char="•"/>
            </a:pPr>
            <a:r>
              <a:rPr lang="en-US" dirty="0" err="1">
                <a:cs typeface="Calibri"/>
              </a:rPr>
              <a:t>Diwygio'r</a:t>
            </a:r>
            <a:r>
              <a:rPr lang="en-US" dirty="0">
                <a:cs typeface="Calibri"/>
              </a:rPr>
              <a:t> broses o </a:t>
            </a:r>
            <a:r>
              <a:rPr lang="en-US" dirty="0" err="1">
                <a:cs typeface="Calibri"/>
              </a:rPr>
              <a:t>reoleiddio'r</a:t>
            </a:r>
            <a:r>
              <a:rPr lang="en-US" dirty="0">
                <a:cs typeface="Calibri"/>
              </a:rPr>
              <a:t> </a:t>
            </a:r>
            <a:r>
              <a:rPr lang="en-US" dirty="0" err="1">
                <a:cs typeface="Calibri"/>
              </a:rPr>
              <a:t>gweithlu</a:t>
            </a:r>
            <a:r>
              <a:rPr lang="en-US" dirty="0">
                <a:cs typeface="Calibri"/>
              </a:rPr>
              <a:t> </a:t>
            </a:r>
            <a:r>
              <a:rPr lang="en-US" dirty="0" err="1">
                <a:cs typeface="Calibri"/>
              </a:rPr>
              <a:t>gofal</a:t>
            </a:r>
            <a:r>
              <a:rPr lang="en-US" dirty="0">
                <a:cs typeface="Calibri"/>
              </a:rPr>
              <a:t> </a:t>
            </a:r>
            <a:r>
              <a:rPr lang="en-US" dirty="0" err="1">
                <a:cs typeface="Calibri"/>
              </a:rPr>
              <a:t>cymdeithasol</a:t>
            </a:r>
          </a:p>
          <a:p>
            <a:pPr marL="285750" indent="-285750">
              <a:buFont typeface="Arial,Sans-Serif"/>
              <a:buChar char="•"/>
            </a:pPr>
            <a:r>
              <a:rPr lang="en-US" dirty="0" err="1">
                <a:cs typeface="Calibri"/>
              </a:rPr>
              <a:t>Ailenwi</a:t>
            </a:r>
            <a:r>
              <a:rPr lang="en-US" dirty="0">
                <a:cs typeface="Calibri"/>
              </a:rPr>
              <a:t> </a:t>
            </a:r>
            <a:r>
              <a:rPr lang="en-US" dirty="0" err="1">
                <a:cs typeface="Calibri"/>
              </a:rPr>
              <a:t>Cyngor</a:t>
            </a:r>
            <a:r>
              <a:rPr lang="en-US" dirty="0">
                <a:cs typeface="Calibri"/>
              </a:rPr>
              <a:t> </a:t>
            </a:r>
            <a:r>
              <a:rPr lang="en-US" dirty="0" err="1">
                <a:cs typeface="Calibri"/>
              </a:rPr>
              <a:t>Gofal</a:t>
            </a:r>
            <a:r>
              <a:rPr lang="en-US" dirty="0">
                <a:cs typeface="Calibri"/>
              </a:rPr>
              <a:t> Cymru </a:t>
            </a:r>
            <a:r>
              <a:rPr lang="en-US" dirty="0" err="1">
                <a:cs typeface="Calibri"/>
              </a:rPr>
              <a:t>a'r</a:t>
            </a:r>
            <a:r>
              <a:rPr lang="en-US" dirty="0">
                <a:cs typeface="Calibri"/>
              </a:rPr>
              <a:t> </a:t>
            </a:r>
            <a:r>
              <a:rPr lang="en-US" dirty="0" err="1">
                <a:cs typeface="Calibri"/>
              </a:rPr>
              <a:t>Asiantaeth</a:t>
            </a:r>
            <a:r>
              <a:rPr lang="en-US" dirty="0">
                <a:cs typeface="Calibri"/>
              </a:rPr>
              <a:t> </a:t>
            </a:r>
            <a:r>
              <a:rPr lang="en-US" dirty="0" err="1">
                <a:cs typeface="Calibri"/>
              </a:rPr>
              <a:t>Gwella</a:t>
            </a:r>
            <a:r>
              <a:rPr lang="en-US" dirty="0">
                <a:cs typeface="Calibri"/>
              </a:rPr>
              <a:t> </a:t>
            </a:r>
            <a:r>
              <a:rPr lang="en-US" dirty="0" err="1">
                <a:cs typeface="Calibri"/>
              </a:rPr>
              <a:t>Gwasanaethau</a:t>
            </a:r>
            <a:r>
              <a:rPr lang="en-US" dirty="0">
                <a:cs typeface="Calibri"/>
              </a:rPr>
              <a:t> </a:t>
            </a:r>
            <a:r>
              <a:rPr lang="en-US" dirty="0" err="1">
                <a:cs typeface="Calibri"/>
              </a:rPr>
              <a:t>Cymdeithasol</a:t>
            </a:r>
            <a:r>
              <a:rPr lang="en-US" dirty="0">
                <a:cs typeface="Calibri"/>
              </a:rPr>
              <a:t> </a:t>
            </a:r>
            <a:r>
              <a:rPr lang="en-US" dirty="0" err="1">
                <a:cs typeface="Calibri"/>
              </a:rPr>
              <a:t>yn</a:t>
            </a:r>
            <a:r>
              <a:rPr lang="en-US" dirty="0">
                <a:cs typeface="Calibri"/>
              </a:rPr>
              <a:t> </a:t>
            </a:r>
            <a:r>
              <a:rPr lang="en-US" dirty="0" err="1">
                <a:cs typeface="Calibri"/>
              </a:rPr>
              <a:t>Gofal</a:t>
            </a:r>
            <a:r>
              <a:rPr lang="en-US" dirty="0">
                <a:cs typeface="Calibri"/>
              </a:rPr>
              <a:t> </a:t>
            </a:r>
            <a:r>
              <a:rPr lang="en-US" dirty="0" err="1">
                <a:cs typeface="Calibri"/>
              </a:rPr>
              <a:t>Cymdeithasol</a:t>
            </a:r>
            <a:r>
              <a:rPr lang="en-US" dirty="0">
                <a:cs typeface="Calibri"/>
              </a:rPr>
              <a:t> Cymru, </a:t>
            </a:r>
            <a:r>
              <a:rPr lang="en-US" dirty="0" err="1">
                <a:cs typeface="Calibri"/>
              </a:rPr>
              <a:t>gan</a:t>
            </a:r>
            <a:r>
              <a:rPr lang="en-US" dirty="0">
                <a:cs typeface="Calibri"/>
              </a:rPr>
              <a:t> </a:t>
            </a:r>
            <a:r>
              <a:rPr lang="en-US" dirty="0" err="1">
                <a:cs typeface="Calibri"/>
              </a:rPr>
              <a:t>roi</a:t>
            </a:r>
            <a:r>
              <a:rPr lang="en-US" dirty="0">
                <a:cs typeface="Calibri"/>
              </a:rPr>
              <a:t> </a:t>
            </a:r>
            <a:r>
              <a:rPr lang="en-US" dirty="0" err="1">
                <a:cs typeface="Calibri"/>
              </a:rPr>
              <a:t>pwerau</a:t>
            </a:r>
            <a:r>
              <a:rPr lang="en-US" dirty="0">
                <a:cs typeface="Calibri"/>
              </a:rPr>
              <a:t> </a:t>
            </a:r>
            <a:r>
              <a:rPr lang="en-US" dirty="0" err="1">
                <a:cs typeface="Calibri"/>
              </a:rPr>
              <a:t>newydd</a:t>
            </a:r>
            <a:r>
              <a:rPr lang="en-US" dirty="0">
                <a:cs typeface="Calibri"/>
              </a:rPr>
              <a:t> </a:t>
            </a:r>
            <a:r>
              <a:rPr lang="en-US" dirty="0" err="1">
                <a:cs typeface="Calibri"/>
              </a:rPr>
              <a:t>iddynt</a:t>
            </a:r>
            <a:r>
              <a:rPr lang="en-US" dirty="0">
                <a:cs typeface="Calibri"/>
              </a:rPr>
              <a:t> o </a:t>
            </a:r>
            <a:r>
              <a:rPr lang="en-US" dirty="0" err="1">
                <a:cs typeface="Calibri"/>
              </a:rPr>
              <a:t>fis</a:t>
            </a:r>
            <a:r>
              <a:rPr lang="en-US" dirty="0">
                <a:cs typeface="Calibri"/>
              </a:rPr>
              <a:t> Ebrill 2017</a:t>
            </a:r>
          </a:p>
          <a:p>
            <a:pPr marL="285750" indent="-285750">
              <a:buFont typeface="Arial,Sans-Serif"/>
              <a:buChar char="•"/>
            </a:pPr>
            <a:r>
              <a:rPr lang="en-US" dirty="0" err="1">
                <a:cs typeface="Calibri"/>
              </a:rPr>
              <a:t>Diwygio'r</a:t>
            </a:r>
            <a:r>
              <a:rPr lang="en-US" dirty="0">
                <a:cs typeface="Calibri"/>
              </a:rPr>
              <a:t> broses o </a:t>
            </a:r>
            <a:r>
              <a:rPr lang="en-US" dirty="0" err="1">
                <a:cs typeface="Calibri"/>
              </a:rPr>
              <a:t>arolygu</a:t>
            </a:r>
            <a:r>
              <a:rPr lang="en-US" dirty="0">
                <a:cs typeface="Calibri"/>
              </a:rPr>
              <a:t> </a:t>
            </a:r>
            <a:r>
              <a:rPr lang="en-US" dirty="0" err="1">
                <a:cs typeface="Calibri"/>
              </a:rPr>
              <a:t>swyddogaethau</a:t>
            </a:r>
            <a:r>
              <a:rPr lang="en-US" dirty="0">
                <a:cs typeface="Calibri"/>
              </a:rPr>
              <a:t> </a:t>
            </a:r>
            <a:r>
              <a:rPr lang="en-US" dirty="0" err="1">
                <a:cs typeface="Calibri"/>
              </a:rPr>
              <a:t>gwasanaethau</a:t>
            </a:r>
            <a:r>
              <a:rPr lang="en-US" dirty="0">
                <a:cs typeface="Calibri"/>
              </a:rPr>
              <a:t> </a:t>
            </a:r>
            <a:r>
              <a:rPr lang="en-US" dirty="0" err="1">
                <a:cs typeface="Calibri"/>
              </a:rPr>
              <a:t>cymdeithasol</a:t>
            </a:r>
            <a:r>
              <a:rPr lang="en-US" dirty="0">
                <a:cs typeface="Calibri"/>
              </a:rPr>
              <a:t> </a:t>
            </a:r>
            <a:r>
              <a:rPr lang="en-US" dirty="0" err="1">
                <a:cs typeface="Calibri"/>
              </a:rPr>
              <a:t>awdurdodau</a:t>
            </a:r>
            <a:r>
              <a:rPr lang="en-US" dirty="0">
                <a:cs typeface="Calibri"/>
              </a:rPr>
              <a:t> </a:t>
            </a:r>
            <a:r>
              <a:rPr lang="en-US" dirty="0" err="1">
                <a:cs typeface="Calibri"/>
              </a:rPr>
              <a:t>lleol</a:t>
            </a:r>
          </a:p>
          <a:p>
            <a:pPr marL="285750" indent="-285750">
              <a:buFont typeface="Arial,Sans-Serif"/>
              <a:buChar char="•"/>
            </a:pPr>
            <a:r>
              <a:rPr lang="en-US" dirty="0" err="1">
                <a:cs typeface="Calibri"/>
              </a:rPr>
              <a:t>Darparu</a:t>
            </a:r>
            <a:r>
              <a:rPr lang="en-US" dirty="0">
                <a:cs typeface="Calibri"/>
              </a:rPr>
              <a:t> </a:t>
            </a:r>
            <a:r>
              <a:rPr lang="en-US" dirty="0" err="1">
                <a:cs typeface="Calibri"/>
              </a:rPr>
              <a:t>ymateb</a:t>
            </a:r>
            <a:r>
              <a:rPr lang="en-US" dirty="0">
                <a:cs typeface="Calibri"/>
              </a:rPr>
              <a:t> </a:t>
            </a:r>
            <a:r>
              <a:rPr lang="en-US" dirty="0" err="1">
                <a:cs typeface="Calibri"/>
              </a:rPr>
              <a:t>cadarn</a:t>
            </a:r>
            <a:r>
              <a:rPr lang="en-US" dirty="0">
                <a:cs typeface="Calibri"/>
              </a:rPr>
              <a:t> </a:t>
            </a:r>
            <a:r>
              <a:rPr lang="en-US" dirty="0" err="1">
                <a:cs typeface="Calibri"/>
              </a:rPr>
              <a:t>i'r</a:t>
            </a:r>
            <a:r>
              <a:rPr lang="en-US" dirty="0">
                <a:cs typeface="Calibri"/>
              </a:rPr>
              <a:t> </a:t>
            </a:r>
            <a:r>
              <a:rPr lang="en-US" dirty="0" err="1">
                <a:cs typeface="Calibri"/>
              </a:rPr>
              <a:t>gwersi</a:t>
            </a:r>
            <a:r>
              <a:rPr lang="en-US" dirty="0">
                <a:cs typeface="Calibri"/>
              </a:rPr>
              <a:t> a </a:t>
            </a:r>
            <a:r>
              <a:rPr lang="en-US" dirty="0" err="1">
                <a:cs typeface="Calibri"/>
              </a:rPr>
              <a:t>ddysgwyd</a:t>
            </a:r>
            <a:r>
              <a:rPr lang="en-US" dirty="0">
                <a:cs typeface="Calibri"/>
              </a:rPr>
              <a:t> o </a:t>
            </a:r>
            <a:r>
              <a:rPr lang="en-US" dirty="0" err="1">
                <a:cs typeface="Calibri"/>
              </a:rPr>
              <a:t>fethiannau</a:t>
            </a:r>
            <a:r>
              <a:rPr lang="en-US" dirty="0">
                <a:cs typeface="Calibri"/>
              </a:rPr>
              <a:t> </a:t>
            </a:r>
            <a:r>
              <a:rPr lang="en-US" dirty="0" err="1">
                <a:cs typeface="Calibri"/>
              </a:rPr>
              <a:t>blaenorol</a:t>
            </a:r>
            <a:r>
              <a:rPr lang="en-US" dirty="0">
                <a:cs typeface="Calibri"/>
              </a:rPr>
              <a:t> </a:t>
            </a:r>
            <a:r>
              <a:rPr lang="en-US" dirty="0" err="1">
                <a:cs typeface="Calibri"/>
              </a:rPr>
              <a:t>yn</a:t>
            </a:r>
            <a:r>
              <a:rPr lang="en-US" dirty="0">
                <a:cs typeface="Calibri"/>
              </a:rPr>
              <a:t> y system.</a:t>
            </a:r>
          </a:p>
          <a:p>
            <a:pPr marL="285750" indent="-285750">
              <a:buFont typeface="Arial,Sans-Serif"/>
              <a:buChar char="•"/>
            </a:pPr>
            <a:endParaRPr lang="en-GB" dirty="0"/>
          </a:p>
          <a:p>
            <a:endParaRPr lang="en-GB" dirty="0"/>
          </a:p>
          <a:p>
            <a:r>
              <a:rPr lang="en-GB" b="1" u="sng" dirty="0">
                <a:cs typeface="Calibri"/>
              </a:rPr>
              <a:t>English</a:t>
            </a:r>
            <a:endParaRPr lang="en-US" dirty="0">
              <a:cs typeface="Calibri"/>
            </a:endParaRPr>
          </a:p>
          <a:p>
            <a:endParaRPr lang="en-GB" dirty="0"/>
          </a:p>
          <a:p>
            <a:r>
              <a:rPr lang="en-GB" dirty="0">
                <a:cs typeface="Calibri"/>
              </a:rPr>
              <a:t>In summary, the Act is being introduced to continuously improve the </a:t>
            </a:r>
            <a:r>
              <a:rPr lang="en-GB" b="1" dirty="0">
                <a:cs typeface="Calibri"/>
              </a:rPr>
              <a:t>quality of care and support</a:t>
            </a:r>
            <a:r>
              <a:rPr lang="en-GB" dirty="0">
                <a:cs typeface="Calibri"/>
              </a:rPr>
              <a:t> in Wales. It’s an Act with an emphasis on:</a:t>
            </a:r>
            <a:endParaRPr lang="en-US" dirty="0">
              <a:cs typeface="Calibri"/>
            </a:endParaRPr>
          </a:p>
          <a:p>
            <a:endParaRPr lang="en-GB" dirty="0"/>
          </a:p>
          <a:p>
            <a:pPr marL="342900" indent="-342900">
              <a:buFont typeface="Arial,Sans-Serif"/>
              <a:buChar char="•"/>
            </a:pPr>
            <a:r>
              <a:rPr lang="en-GB" b="1" dirty="0">
                <a:cs typeface="Calibri"/>
              </a:rPr>
              <a:t>Improving well-being </a:t>
            </a:r>
            <a:r>
              <a:rPr lang="en-GB" dirty="0">
                <a:cs typeface="Calibri"/>
              </a:rPr>
              <a:t>by assessing the impact of services on people’s lives</a:t>
            </a:r>
            <a:endParaRPr lang="en-US" dirty="0">
              <a:cs typeface="Calibri"/>
            </a:endParaRPr>
          </a:p>
          <a:p>
            <a:pPr marL="342900" indent="-342900">
              <a:buFont typeface="Arial,Sans-Serif"/>
              <a:buChar char="•"/>
            </a:pPr>
            <a:r>
              <a:rPr lang="en-GB" b="1" dirty="0">
                <a:cs typeface="Calibri"/>
              </a:rPr>
              <a:t>Giving a stronger voice </a:t>
            </a:r>
            <a:r>
              <a:rPr lang="en-GB" dirty="0">
                <a:cs typeface="Calibri"/>
              </a:rPr>
              <a:t>to people who use services</a:t>
            </a:r>
            <a:endParaRPr lang="en-US" dirty="0">
              <a:cs typeface="Calibri"/>
            </a:endParaRPr>
          </a:p>
          <a:p>
            <a:pPr marL="342900" indent="-342900">
              <a:buFont typeface="Arial,Sans-Serif"/>
              <a:buChar char="•"/>
            </a:pPr>
            <a:r>
              <a:rPr lang="en-GB" b="1" dirty="0">
                <a:cs typeface="Calibri"/>
              </a:rPr>
              <a:t>Strengthening protection </a:t>
            </a:r>
            <a:r>
              <a:rPr lang="en-GB" dirty="0">
                <a:cs typeface="Calibri"/>
              </a:rPr>
              <a:t>through regulatory powers and greater transparency and comparability across services in Wales</a:t>
            </a:r>
            <a:endParaRPr lang="en-US" dirty="0">
              <a:cs typeface="Calibri"/>
            </a:endParaRPr>
          </a:p>
          <a:p>
            <a:pPr marL="342900" indent="-342900">
              <a:buFont typeface="Arial,Sans-Serif"/>
              <a:buChar char="•"/>
            </a:pPr>
            <a:r>
              <a:rPr lang="en-GB" b="1" dirty="0">
                <a:cs typeface="Calibri"/>
              </a:rPr>
              <a:t>Increasing accountability </a:t>
            </a:r>
            <a:r>
              <a:rPr lang="en-GB" dirty="0">
                <a:cs typeface="Calibri"/>
              </a:rPr>
              <a:t>of service providers by ensuring a clear alignment between leadership, culture and well-being</a:t>
            </a:r>
          </a:p>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r>
              <a:rPr lang="en-GB" sz="1800" b="1" i="0" u="sng" strike="noStrike" cap="none" baseline="0" dirty="0">
                <a:solidFill>
                  <a:srgbClr val="000000"/>
                </a:solidFill>
                <a:effectLst/>
                <a:uFillTx/>
                <a:latin typeface="Calibri"/>
                <a:cs typeface="Calibri"/>
              </a:rPr>
              <a:t>W</a:t>
            </a:r>
            <a:r>
              <a:rPr lang="cy" sz="1800" b="1" i="0" u="sng" strike="noStrike" cap="none" baseline="0" dirty="0" err="1">
                <a:solidFill>
                  <a:srgbClr val="000000"/>
                </a:solidFill>
                <a:effectLst/>
                <a:uFillTx/>
                <a:latin typeface="Calibri"/>
                <a:cs typeface="Calibri"/>
              </a:rPr>
              <a:t>elsh</a:t>
            </a:r>
            <a:endParaRPr lang="cy" dirty="0" err="1">
              <a:cs typeface="Calibri"/>
            </a:endParaRP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Atgoffwch y myfyrwyr y bydd angen y wybodaeth hon arnynt</a:t>
            </a:r>
          </a:p>
          <a:p>
            <a:r>
              <a:rPr lang="cy" sz="1800" b="0" i="0" u="none" strike="noStrike" cap="none" baseline="0" dirty="0">
                <a:solidFill>
                  <a:srgbClr val="000000"/>
                </a:solidFill>
                <a:effectLst/>
                <a:uFillTx/>
                <a:latin typeface="Calibri"/>
              </a:rPr>
              <a:t>TASG B – Disgrifiad o'r ddeddfwriaeth. Mae'n ofynnol i chi gynhyrchu disgrifiad sy'n dangos ac yn manylu ar sut mae deddfwriaeth yn sail i rôl yr Ymarferydd Gwasanaethau Cymdeithasol ac yn cael ei defnyddio i lywio eich ymarfer. Dylech ystyried: • Yr ystod o wahanol ddeddfwriaethau sy'n llywio rôl Ymarferydd Gwasanaethau Cymdeithasol • Pwysigrwydd deall ystod eang o ddeddfwriaeth fel Ymarferydd Gwasanaethau Cymdeithasol • Sut mae eich ymarfer wedi'i lywio gan gymhwyso dealltwriaeth o ddeddfwriaeth. Sylwch, rhaid i’ch ymateb gyfeirio at yr holl ddeddfwriaeth yr ydych wedi dysgu amdani fel rhan o’ch rhaglen ddysgu wrth ystyried sut mae deddfwriaeth yn sail i rôl Ymarferydd Gwasanaethau Cymdeithasol.</a:t>
            </a:r>
          </a:p>
          <a:p>
            <a:endParaRPr lang="cy" sz="1800" b="0" i="0" u="none" strike="noStrike" cap="none" baseline="0" dirty="0">
              <a:solidFill>
                <a:srgbClr val="000000"/>
              </a:solidFill>
              <a:effectLst/>
              <a:uFillTx/>
              <a:latin typeface="Calibri"/>
            </a:endParaRPr>
          </a:p>
          <a:p>
            <a:r>
              <a:rPr lang="en-GB" sz="1800" b="1" i="0" u="sng" strike="noStrike" cap="none" baseline="0" dirty="0">
                <a:solidFill>
                  <a:srgbClr val="000000"/>
                </a:solidFill>
                <a:effectLst/>
                <a:uFillTx/>
                <a:latin typeface="Calibri"/>
              </a:rPr>
              <a:t>E</a:t>
            </a:r>
            <a:r>
              <a:rPr lang="cy" sz="1800" b="1" i="0" u="sng" strike="noStrike" cap="none" baseline="0" dirty="0">
                <a:solidFill>
                  <a:srgbClr val="000000"/>
                </a:solidFill>
                <a:effectLst/>
                <a:uFillTx/>
                <a:latin typeface="Calibri"/>
              </a:rPr>
              <a:t>nglish</a:t>
            </a:r>
          </a:p>
          <a:p>
            <a:endParaRPr lang="cy" sz="1800" b="1" i="0" u="sng" strike="noStrike" cap="none" baseline="0" dirty="0">
              <a:solidFill>
                <a:srgbClr val="000000"/>
              </a:solidFill>
              <a:effectLst/>
              <a:uFillTx/>
              <a:latin typeface="Calibri"/>
            </a:endParaRPr>
          </a:p>
          <a:p>
            <a:r>
              <a:rPr lang="en-GB" sz="1800" dirty="0"/>
              <a:t>Remind students they will need this information for</a:t>
            </a:r>
          </a:p>
          <a:p>
            <a:r>
              <a:rPr lang="en-GB" sz="1800" dirty="0"/>
              <a:t>TASK B – Account of legislation You are required to produce an account that demonstrates and details how legislation underpins the role of Social Services Practitioner and is used to inform your practice. You should consider: • The range of different legislation that informs the role of a Social Services Practitioner • The importance of understanding a wide range of legislation as a Social Services Practitioner • How your practice has been informed by application of understanding of legislation. Note, your response must reference all of the legislation that you have learnt about as part of your learning programme when considering how legislation underpins the role of Social Services Practitioner</a:t>
            </a:r>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25</a:t>
            </a:fld>
            <a:endParaRPr lang="en-GB"/>
          </a:p>
        </p:txBody>
      </p:sp>
    </p:spTree>
    <p:extLst>
      <p:ext uri="{BB962C8B-B14F-4D97-AF65-F5344CB8AC3E}">
        <p14:creationId xmlns:p14="http://schemas.microsoft.com/office/powerpoint/2010/main" val="409507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solidFill>
                <a:schemeClr val="tx1"/>
              </a:solidFill>
              <a:effectLst/>
            </a:endParaRPr>
          </a:p>
          <a:p>
            <a:endParaRPr lang="en-GB"/>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26</a:t>
            </a:fld>
            <a:endParaRPr lang="en-GB"/>
          </a:p>
        </p:txBody>
      </p:sp>
    </p:spTree>
    <p:extLst>
      <p:ext uri="{BB962C8B-B14F-4D97-AF65-F5344CB8AC3E}">
        <p14:creationId xmlns:p14="http://schemas.microsoft.com/office/powerpoint/2010/main" val="321844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2A91C-1306-4DC6-BF8F-F203FB6CA1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95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a:t>
            </a:r>
            <a:r>
              <a:rPr lang="en-GB" b="1" dirty="0"/>
              <a:t>Regulation and Inspection of Social Care (Wales) Act 2016 </a:t>
            </a:r>
            <a:r>
              <a:rPr lang="en-GB" dirty="0"/>
              <a:t>provides a revised, streamlined framework for the regulation and inspection of social care services in Wales. </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dirty="0"/>
              <a:t>The Act is being introduced to improve the </a:t>
            </a:r>
            <a:r>
              <a:rPr lang="en-GB" b="1" dirty="0"/>
              <a:t>quality of care and support</a:t>
            </a:r>
            <a:r>
              <a:rPr lang="en-GB" dirty="0"/>
              <a:t> in Wales. It will do this by </a:t>
            </a:r>
            <a:r>
              <a:rPr lang="en-GB" b="1" dirty="0"/>
              <a:t>strengthening protection</a:t>
            </a:r>
            <a:r>
              <a:rPr lang="en-GB" dirty="0"/>
              <a:t>, increasing </a:t>
            </a:r>
            <a:r>
              <a:rPr lang="en-GB" b="1" dirty="0"/>
              <a:t>accountability</a:t>
            </a:r>
            <a:r>
              <a:rPr lang="en-GB" dirty="0"/>
              <a:t> of those</a:t>
            </a:r>
            <a:r>
              <a:rPr lang="en-GB" baseline="0" dirty="0"/>
              <a:t> who provide services </a:t>
            </a:r>
            <a:r>
              <a:rPr lang="en-GB" dirty="0"/>
              <a:t>and giving a </a:t>
            </a:r>
            <a:r>
              <a:rPr lang="en-GB" b="1" dirty="0"/>
              <a:t>stronger voice</a:t>
            </a:r>
            <a:r>
              <a:rPr lang="en-GB" dirty="0"/>
              <a:t> to people who use care and support services. </a:t>
            </a:r>
          </a:p>
          <a:p>
            <a:endParaRPr lang="en-GB" dirty="0"/>
          </a:p>
          <a:p>
            <a:r>
              <a:rPr lang="en-GB" dirty="0"/>
              <a:t>It also embeds the aims of the </a:t>
            </a:r>
            <a:r>
              <a:rPr lang="en-GB" b="1" dirty="0"/>
              <a:t>Social Services and Well-being (Wales) Act 2014 </a:t>
            </a:r>
            <a:r>
              <a:rPr lang="en-GB" dirty="0"/>
              <a:t>and the </a:t>
            </a:r>
            <a:r>
              <a:rPr lang="en-GB" b="1" dirty="0"/>
              <a:t>Well-being of Future Generations (Wales) Act 2015</a:t>
            </a:r>
            <a:r>
              <a:rPr lang="en-GB" dirty="0"/>
              <a:t> so they produce a whole system with the aim of improving the </a:t>
            </a:r>
            <a:r>
              <a:rPr lang="en-GB" b="1" dirty="0"/>
              <a:t>well-being </a:t>
            </a:r>
            <a:r>
              <a:rPr lang="en-GB" dirty="0"/>
              <a:t>of the people of Wales</a:t>
            </a:r>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p>
          <a:p>
            <a:pPr eaLnBrk="1" hangingPunct="1">
              <a:lnSpc>
                <a:spcPct val="80000"/>
              </a:lnSpc>
            </a:pPr>
            <a:endParaRPr lang="en-GB" altLang="en-US" sz="1200" dirty="0"/>
          </a:p>
          <a:p>
            <a:r>
              <a:rPr lang="en-GB" dirty="0"/>
              <a:t>Taken together, these three pieces of legislation have been described as the most significant legal change to social care in Wales since devolution.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1E050-A66B-4E11-9C20-135C160BC1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24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a:solidFill>
                  <a:srgbClr val="000000"/>
                </a:solidFill>
                <a:effectLst/>
                <a:uFillTx/>
                <a:latin typeface="Calibri"/>
                <a:cs typeface="Calibri"/>
              </a:rPr>
              <a:t>Ymarfer </a:t>
            </a:r>
            <a:r>
              <a:rPr lang="cy" sz="1800" b="0" i="0" u="none" strike="noStrike" cap="none" baseline="0" dirty="0" err="1">
                <a:solidFill>
                  <a:srgbClr val="000000"/>
                </a:solidFill>
                <a:effectLst/>
                <a:uFillTx/>
                <a:latin typeface="Calibri"/>
                <a:cs typeface="Calibri"/>
              </a:rPr>
              <a:t>beth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ydych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chi'n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wybod</a:t>
            </a:r>
            <a:r>
              <a:rPr lang="cy" sz="1800" b="0" i="0" u="none" strike="noStrike" cap="none" baseline="0" dirty="0">
                <a:solidFill>
                  <a:srgbClr val="000000"/>
                </a:solidFill>
                <a:effectLst/>
                <a:uFillTx/>
                <a:latin typeface="Calibri"/>
                <a:cs typeface="Calibri"/>
              </a:rPr>
              <a:t> am RISCA?</a:t>
            </a:r>
            <a:r>
              <a:rPr lang="cy" sz="1800" dirty="0">
                <a:solidFill>
                  <a:srgbClr val="000000"/>
                </a:solidFill>
                <a:latin typeface="Calibri"/>
                <a:cs typeface="Calibri"/>
              </a:rPr>
              <a:t> </a:t>
            </a:r>
            <a:endParaRPr lang="cy" sz="1800" b="0" i="0" u="none" strike="noStrike" cap="none" baseline="0" dirty="0">
              <a:solidFill>
                <a:srgbClr val="000000"/>
              </a:solidFill>
              <a:effectLst/>
              <a:uFillTx/>
              <a:latin typeface="Calibri"/>
              <a:cs typeface="Calibri"/>
            </a:endParaRPr>
          </a:p>
          <a:p>
            <a:r>
              <a:rPr lang="cy" sz="1800" b="0" i="0" u="none" strike="noStrike" cap="none" baseline="0" dirty="0">
                <a:solidFill>
                  <a:srgbClr val="000000"/>
                </a:solidFill>
                <a:effectLst/>
                <a:uFillTx/>
                <a:latin typeface="Calibri"/>
              </a:rPr>
              <a:t>Disgrifiwch ffyrdd y gallwch gymhwyso'r ddeddfwriaeth hon yn ymarferol</a:t>
            </a:r>
          </a:p>
          <a:p>
            <a:endParaRPr lang="en-GB" dirty="0"/>
          </a:p>
          <a:p>
            <a:endParaRPr lang="en-GB" dirty="0"/>
          </a:p>
          <a:p>
            <a:r>
              <a:rPr lang="en-GB" b="1" u="sng" dirty="0"/>
              <a:t>English</a:t>
            </a:r>
          </a:p>
          <a:p>
            <a:endParaRPr lang="en-GB" b="1" u="sng" dirty="0"/>
          </a:p>
          <a:p>
            <a:r>
              <a:rPr lang="en-GB" dirty="0"/>
              <a:t>Exercise what do you know about RISCA? </a:t>
            </a:r>
          </a:p>
          <a:p>
            <a:r>
              <a:rPr lang="en-GB" dirty="0"/>
              <a:t>Describe ways you may apply this legislation to practice</a:t>
            </a:r>
          </a:p>
          <a:p>
            <a:endParaRPr lang="en-GB" dirty="0"/>
          </a:p>
          <a:p>
            <a:endParaRPr lang="en-GB" b="1" u="sng" dirty="0"/>
          </a:p>
        </p:txBody>
      </p:sp>
      <p:sp>
        <p:nvSpPr>
          <p:cNvPr id="4" name="Slide Number Placeholder 3"/>
          <p:cNvSpPr>
            <a:spLocks noGrp="1"/>
          </p:cNvSpPr>
          <p:nvPr>
            <p:ph type="sldNum" sz="quarter" idx="5"/>
          </p:nvPr>
        </p:nvSpPr>
        <p:spPr/>
        <p:txBody>
          <a:bodyPr/>
          <a:lstStyle/>
          <a:p>
            <a:fld id="{6B62A91C-1306-4DC6-BF8F-F203FB6CA190}" type="slidenum">
              <a:rPr lang="en-GB" smtClean="0"/>
              <a:t>9</a:t>
            </a:fld>
            <a:endParaRPr lang="en-GB"/>
          </a:p>
        </p:txBody>
      </p:sp>
    </p:spTree>
    <p:extLst>
      <p:ext uri="{BB962C8B-B14F-4D97-AF65-F5344CB8AC3E}">
        <p14:creationId xmlns:p14="http://schemas.microsoft.com/office/powerpoint/2010/main" val="369501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sng" strike="noStrike" cap="none" baseline="0" dirty="0">
                <a:solidFill>
                  <a:srgbClr val="000000"/>
                </a:solidFill>
                <a:effectLst/>
                <a:uFillTx/>
                <a:latin typeface="+mn-lt"/>
              </a:rPr>
              <a:t>Dim </a:t>
            </a:r>
            <a:r>
              <a:rPr lang="en-GB" sz="1800" b="1" i="0" u="sng" strike="noStrike" cap="none" baseline="0" dirty="0" err="1">
                <a:solidFill>
                  <a:srgbClr val="000000"/>
                </a:solidFill>
                <a:effectLst/>
                <a:uFillTx/>
                <a:latin typeface="+mn-lt"/>
              </a:rPr>
              <a:t>ond</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yn</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Saesneg</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mae'r</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fideo</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hwn</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ar</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gael</a:t>
            </a:r>
            <a:r>
              <a:rPr lang="en-GB" sz="1800" b="1" i="0" u="sng" strike="noStrike" cap="none" baseline="0" dirty="0">
                <a:solidFill>
                  <a:srgbClr val="000000"/>
                </a:solidFill>
                <a:effectLst/>
                <a:uFillTx/>
                <a:latin typeface="+mn-lt"/>
              </a:rPr>
              <a:t>.</a:t>
            </a:r>
          </a:p>
          <a:p>
            <a:r>
              <a:rPr lang="en-GB" sz="1800" b="1" i="0" u="sng" strike="noStrike" cap="none" baseline="0" dirty="0">
                <a:solidFill>
                  <a:srgbClr val="000000"/>
                </a:solidFill>
                <a:effectLst/>
                <a:uFillTx/>
                <a:latin typeface="Calibri"/>
              </a:rPr>
              <a:t>This video is only available in English.</a:t>
            </a:r>
          </a:p>
          <a:p>
            <a:endParaRPr lang="en-GB" sz="1800" b="1" i="0" u="sng" strike="noStrike" cap="none" baseline="0" dirty="0">
              <a:solidFill>
                <a:srgbClr val="000000"/>
              </a:solidFill>
              <a:effectLst/>
              <a:uFillTx/>
              <a:latin typeface="Calibri"/>
            </a:endParaRPr>
          </a:p>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 </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Gwyliwch y fideo</a:t>
            </a:r>
          </a:p>
          <a:p>
            <a:r>
              <a:rPr lang="cy" sz="1800" b="0" i="0" u="none" strike="noStrike" cap="none" baseline="0" dirty="0">
                <a:solidFill>
                  <a:srgbClr val="000000"/>
                </a:solidFill>
                <a:effectLst/>
                <a:uFillTx/>
                <a:latin typeface="Calibri"/>
              </a:rPr>
              <a:t>Parhewch i drafod sut mae myfyrwyr yn defnyddio'r ddeddfwriaeth hon</a:t>
            </a:r>
          </a:p>
          <a:p>
            <a:endParaRPr lang="en-GB" dirty="0"/>
          </a:p>
          <a:p>
            <a:endParaRPr lang="en-GB" dirty="0"/>
          </a:p>
          <a:p>
            <a:endParaRPr lang="en-GB" dirty="0"/>
          </a:p>
          <a:p>
            <a:r>
              <a:rPr lang="en-GB" b="1" u="sng" dirty="0"/>
              <a:t>English </a:t>
            </a:r>
          </a:p>
          <a:p>
            <a:endParaRPr lang="en-GB" b="1" u="sng" dirty="0"/>
          </a:p>
          <a:p>
            <a:r>
              <a:rPr lang="en-GB" dirty="0"/>
              <a:t>Watch video</a:t>
            </a:r>
          </a:p>
          <a:p>
            <a:r>
              <a:rPr lang="en-GB" dirty="0"/>
              <a:t>Continue to discuss how students use this legislation</a:t>
            </a:r>
          </a:p>
        </p:txBody>
      </p:sp>
      <p:sp>
        <p:nvSpPr>
          <p:cNvPr id="4" name="Slide Number Placeholder 3"/>
          <p:cNvSpPr>
            <a:spLocks noGrp="1"/>
          </p:cNvSpPr>
          <p:nvPr>
            <p:ph type="sldNum" sz="quarter" idx="5"/>
          </p:nvPr>
        </p:nvSpPr>
        <p:spPr/>
        <p:txBody>
          <a:bodyPr/>
          <a:lstStyle/>
          <a:p>
            <a:fld id="{6B62A91C-1306-4DC6-BF8F-F203FB6CA190}" type="slidenum">
              <a:rPr lang="en-GB" smtClean="0"/>
              <a:t>10</a:t>
            </a:fld>
            <a:endParaRPr lang="en-GB"/>
          </a:p>
        </p:txBody>
      </p:sp>
    </p:spTree>
    <p:extLst>
      <p:ext uri="{BB962C8B-B14F-4D97-AF65-F5344CB8AC3E}">
        <p14:creationId xmlns:p14="http://schemas.microsoft.com/office/powerpoint/2010/main" val="242618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Bydd y Ddeddf yn effeithio ar y sector gofal a chymorth cyfan: ystod eang o sefydliadau, rheolwyr, staff a phobl sy’n defnyddio gwasanaethau gofal a chymorth </a:t>
            </a:r>
            <a:r>
              <a:rPr lang="cy" sz="1800" b="1" i="0" u="none" strike="noStrike" cap="none" baseline="0" dirty="0">
                <a:solidFill>
                  <a:srgbClr val="000000"/>
                </a:solidFill>
                <a:effectLst/>
                <a:uFillTx/>
                <a:latin typeface="Calibri"/>
              </a:rPr>
              <a:t>rheoleiddiedig</a:t>
            </a:r>
            <a:r>
              <a:rPr lang="cy" sz="1800" b="0" i="0" u="none" strike="noStrike" cap="none" baseline="0" dirty="0">
                <a:solidFill>
                  <a:srgbClr val="000000"/>
                </a:solidFill>
                <a:effectLst/>
                <a:uFillTx/>
                <a:latin typeface="Calibri"/>
              </a:rPr>
              <a:t>. </a:t>
            </a:r>
          </a:p>
          <a:p>
            <a:endParaRPr lang="en-GB" dirty="0"/>
          </a:p>
          <a:p>
            <a:r>
              <a:rPr lang="cy" sz="1800" b="0" i="0" u="none" strike="noStrike" cap="none" baseline="0" dirty="0">
                <a:solidFill>
                  <a:srgbClr val="000000"/>
                </a:solidFill>
                <a:effectLst/>
                <a:uFillTx/>
                <a:latin typeface="Calibri"/>
              </a:rPr>
              <a:t>Gwasanaethau rheoleiddiedig yw'r rhai a ddangosir yn y sleid hon: gwasanaeth cartref gofal; gwasanaeth llety diogel; gwasanaeth canolfan breswyl i deuluoedd; gwasanaeth mabwysiadu; gwasanaeth maethu; cynllun lleoli oedolion; gwasanaeth eiriolaeth neu wasanaeth cymorth cartref. </a:t>
            </a:r>
          </a:p>
          <a:p>
            <a:endParaRPr lang="en-GB" dirty="0"/>
          </a:p>
          <a:p>
            <a:r>
              <a:rPr lang="cy" sz="1800" b="0" i="0" u="none" strike="noStrike" cap="none" baseline="0" dirty="0">
                <a:solidFill>
                  <a:srgbClr val="000000"/>
                </a:solidFill>
                <a:effectLst/>
                <a:uFillTx/>
                <a:latin typeface="Calibri"/>
              </a:rPr>
              <a:t>Sylwch y bydd cartrefi gofal plant yn cael eu dosbarthu fel cartrefi gofal o dan y rheoliadau gwasanaeth newydd. Sylwch fod gwasanaeth cartref gofal yn cynnwys cartrefi preswyl, yn ogystal â chartrefi nyrsio.</a:t>
            </a:r>
          </a:p>
          <a:p>
            <a:endParaRPr lang="en-GB" dirty="0"/>
          </a:p>
          <a:p>
            <a:r>
              <a:rPr lang="cy" sz="1800" b="0" i="0" u="none" strike="noStrike" cap="none" baseline="0" dirty="0">
                <a:solidFill>
                  <a:srgbClr val="000000"/>
                </a:solidFill>
                <a:effectLst/>
                <a:uFillTx/>
                <a:latin typeface="Calibri"/>
              </a:rPr>
              <a:t>Bydd y Ddeddf yn effeithio ar ddarparwyr o bob math – awdurdodau lleol, darparwyr yn y sector gwirfoddol a chymunedol, sefydliadau neu unigolion sy'n ddarparwyr di-elw a phreifat – gan ddarparu gwasanaethau rheoleiddiedig ar gyfer pob math o grwpiau gofal megis pobl ag anableddau dysgu, gwasanaethau iechyd meddwl, gwasanaethau plant, gwasanaethau pobl hŷn, ac ati.</a:t>
            </a:r>
          </a:p>
          <a:p>
            <a:endParaRPr lang="cy" sz="1800" b="0" i="0" u="none" strike="noStrike" cap="none" baseline="0" dirty="0">
              <a:solidFill>
                <a:srgbClr val="000000"/>
              </a:solidFill>
              <a:effectLst/>
              <a:uFillTx/>
              <a:latin typeface="Calibri"/>
            </a:endParaRPr>
          </a:p>
          <a:p>
            <a:endParaRPr lang="cy" sz="1800" b="0" i="0" u="none" strike="noStrike" cap="none" baseline="0" dirty="0">
              <a:solidFill>
                <a:srgbClr val="000000"/>
              </a:solidFill>
              <a:effectLst/>
              <a:uFillTx/>
              <a:latin typeface="Calibri"/>
            </a:endParaRPr>
          </a:p>
          <a:p>
            <a:r>
              <a:rPr lang="cy" sz="1800" b="1" i="0" u="sng" strike="noStrike" cap="none" baseline="0" dirty="0">
                <a:solidFill>
                  <a:srgbClr val="000000"/>
                </a:solidFill>
                <a:effectLst/>
                <a:uFillTx/>
                <a:latin typeface="Calibri"/>
              </a:rPr>
              <a:t>English </a:t>
            </a:r>
          </a:p>
          <a:p>
            <a:endParaRPr lang="cy" sz="1800" b="1" i="0" u="sng" strike="noStrike" cap="none" baseline="0" dirty="0">
              <a:solidFill>
                <a:srgbClr val="000000"/>
              </a:solidFill>
              <a:effectLst/>
              <a:uFillTx/>
              <a:latin typeface="Calibri"/>
            </a:endParaRPr>
          </a:p>
          <a:p>
            <a:endParaRPr lang="cy" sz="1800" b="1" i="0" u="sng" strike="noStrike" cap="none" baseline="0" dirty="0">
              <a:solidFill>
                <a:srgbClr val="000000"/>
              </a:solidFill>
              <a:effectLst/>
              <a:uFillTx/>
              <a:latin typeface="Calibri"/>
            </a:endParaRPr>
          </a:p>
          <a:p>
            <a:r>
              <a:rPr lang="en-GB" sz="1800" baseline="0" dirty="0"/>
              <a:t>The Act will affect the whole care and support </a:t>
            </a:r>
            <a:r>
              <a:rPr lang="en-GB" sz="1800" dirty="0"/>
              <a:t>sector: a wide range of organisations, managers, staff and people who use </a:t>
            </a:r>
            <a:r>
              <a:rPr lang="en-GB" sz="1800" b="1" dirty="0"/>
              <a:t>regulated</a:t>
            </a:r>
            <a:r>
              <a:rPr lang="en-GB" sz="1800" dirty="0"/>
              <a:t> care and support services. </a:t>
            </a:r>
            <a:endParaRPr lang="en-GB" sz="1800" baseline="0" dirty="0"/>
          </a:p>
          <a:p>
            <a:endParaRPr lang="en-GB" sz="1800" dirty="0"/>
          </a:p>
          <a:p>
            <a:r>
              <a:rPr lang="en-GB" sz="1800" dirty="0"/>
              <a:t>Regulated services are the ones shown in this slide: a care home service; a secure accommodation service; a residential family centre service; an adoption service; a fostering service; an adult placement scheme; an advocacy service or a domiciliary support service. </a:t>
            </a:r>
          </a:p>
          <a:p>
            <a:endParaRPr lang="en-GB" sz="1800" dirty="0"/>
          </a:p>
          <a:p>
            <a:r>
              <a:rPr lang="en-GB" sz="1800" dirty="0"/>
              <a:t>Note that childcare homes will be classed as care homes under the new service regulations. Note that a care home service includes residential homes, as well as nursing homes.</a:t>
            </a:r>
          </a:p>
          <a:p>
            <a:endParaRPr lang="en-GB" sz="1800" dirty="0"/>
          </a:p>
          <a:p>
            <a:r>
              <a:rPr lang="en-GB" sz="1800" baseline="0" dirty="0"/>
              <a:t>The Act will affect providers of all types – local authorities, voluntary and community sector providers, </a:t>
            </a:r>
            <a:r>
              <a:rPr lang="en-GB" sz="1800" dirty="0"/>
              <a:t>not-for-profit and private sector </a:t>
            </a:r>
            <a:r>
              <a:rPr lang="en-GB" sz="1800" baseline="0" dirty="0"/>
              <a:t>provider organisations or individuals </a:t>
            </a:r>
            <a:r>
              <a:rPr lang="en-GB" sz="1800" dirty="0"/>
              <a:t>– providing regulated services for all types of care groups such as people with learning disabilities, mental health services, children’s services, older people’s services, etc.</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11</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Act will affect the whole care and support </a:t>
            </a:r>
            <a:r>
              <a:rPr lang="en-GB" dirty="0"/>
              <a:t>sector: a wide range of organisations, managers, staff and people who use </a:t>
            </a:r>
            <a:r>
              <a:rPr lang="en-GB" b="1" dirty="0"/>
              <a:t>regulated</a:t>
            </a:r>
            <a:r>
              <a:rPr lang="en-GB" dirty="0"/>
              <a:t> care and support services. </a:t>
            </a:r>
            <a:endParaRPr lang="en-GB" baseline="0" dirty="0"/>
          </a:p>
          <a:p>
            <a:endParaRPr lang="en-GB" dirty="0"/>
          </a:p>
          <a:p>
            <a:r>
              <a:rPr lang="en-GB" dirty="0"/>
              <a:t>Regulated services are the ones shown in this slide: a care home service; a secure accommodation service; a residential family centre service; an adoption service; a fostering service; an adult placement scheme; an advocacy service or a domiciliary support service. </a:t>
            </a:r>
          </a:p>
          <a:p>
            <a:endParaRPr lang="en-GB" dirty="0"/>
          </a:p>
          <a:p>
            <a:r>
              <a:rPr lang="en-GB" dirty="0"/>
              <a:t>Note that childcare homes will be classed as care homes under the new service regulations. Note that a care home service includes residential homes, as well as nursing homes.</a:t>
            </a:r>
          </a:p>
          <a:p>
            <a:endParaRPr lang="en-GB" dirty="0"/>
          </a:p>
          <a:p>
            <a:r>
              <a:rPr lang="en-GB" baseline="0" dirty="0"/>
              <a:t>The Act will affect providers of all types – local authorities, voluntary and community sector providers, </a:t>
            </a:r>
            <a:r>
              <a:rPr lang="en-GB" dirty="0"/>
              <a:t>not-for-profit and private sector </a:t>
            </a:r>
            <a:r>
              <a:rPr lang="en-GB" baseline="0" dirty="0"/>
              <a:t>provider organisations or individuals </a:t>
            </a:r>
            <a:r>
              <a:rPr lang="en-GB" dirty="0"/>
              <a:t>– providing regulated services for all types of care groups such as people with learning disabilities, mental health services, children’s services, older people’s services, etc.</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1E050-A66B-4E11-9C20-135C160BC1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72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Beth mae'r Ddeddf yn ymwneud ag ef? Mae pum prif elfen y mae’r Ddeddf yn eu newid:</a:t>
            </a:r>
          </a:p>
          <a:p>
            <a:endParaRPr lang="en-GB" dirty="0"/>
          </a:p>
          <a:p>
            <a:pPr marL="342900" marR="0" indent="-342900" algn="l" defTabSz="914400" rtl="0" eaLnBrk="1" fontAlgn="auto" latinLnBrk="0" hangingPunct="1">
              <a:lnSpc>
                <a:spcPct val="100000"/>
              </a:lnSpc>
              <a:spcBef>
                <a:spcPct val="0"/>
              </a:spcBef>
              <a:spcAft>
                <a:spcPct val="0"/>
              </a:spcAft>
              <a:buClrTx/>
              <a:buSzTx/>
              <a:buFont typeface="+mj-lt"/>
              <a:buAutoNum type="arabicPeriod"/>
              <a:defRPr/>
            </a:pPr>
            <a:r>
              <a:rPr lang="cy" sz="1800" b="0" i="0" u="none" strike="noStrike" cap="none" baseline="0" dirty="0">
                <a:solidFill>
                  <a:srgbClr val="000000"/>
                </a:solidFill>
                <a:effectLst/>
                <a:uFillTx/>
                <a:latin typeface="Calibri"/>
              </a:rPr>
              <a:t>Mae'r Ddeddf yn sefydlu </a:t>
            </a:r>
            <a:r>
              <a:rPr lang="cy" sz="1200" b="0" i="0" u="none" strike="noStrike" cap="none" baseline="0" dirty="0">
                <a:solidFill>
                  <a:srgbClr val="000000"/>
                </a:solidFill>
                <a:effectLst/>
                <a:uFillTx/>
                <a:latin typeface="Calibri"/>
              </a:rPr>
              <a:t>Gofal Cymdeithasol Cymru</a:t>
            </a:r>
          </a:p>
          <a:p>
            <a:pPr marL="342900" indent="-342900">
              <a:buFont typeface="+mj-lt"/>
              <a:buAutoNum type="arabicPeriod"/>
              <a:defRPr/>
            </a:pPr>
            <a:r>
              <a:rPr lang="cy" sz="1800" b="0" i="0" u="none" strike="noStrike" cap="none" baseline="0" dirty="0">
                <a:solidFill>
                  <a:srgbClr val="000000"/>
                </a:solidFill>
                <a:effectLst/>
                <a:uFillTx/>
                <a:latin typeface="Calibri"/>
              </a:rPr>
              <a:t>Rheoleiddio’r gweithlu ar draws yr holl ddarpariaeth gofal a chymorth yng Nghymru</a:t>
            </a:r>
          </a:p>
          <a:p>
            <a:pPr marL="342900" indent="-342900">
              <a:buFont typeface="+mj-lt"/>
              <a:buAutoNum type="arabicPeriod"/>
              <a:defRPr/>
            </a:pPr>
            <a:r>
              <a:rPr lang="cy" sz="1200" b="0" i="0" u="none" strike="noStrike" cap="none" baseline="0" dirty="0">
                <a:solidFill>
                  <a:srgbClr val="000000"/>
                </a:solidFill>
                <a:effectLst/>
                <a:uFillTx/>
                <a:latin typeface="Calibri"/>
              </a:rPr>
              <a:t>Rheoleiddio darparwyr gwasanaethau gofal cymdeithasol: cartrefi gofal, asiantaethau gofal cartref, ac ati (gwasanaethau rheoleiddiedig)</a:t>
            </a:r>
          </a:p>
          <a:p>
            <a:pPr marL="342900" indent="-342900">
              <a:buFont typeface="+mj-lt"/>
              <a:buAutoNum type="arabicPeriod"/>
              <a:defRPr/>
            </a:pPr>
            <a:r>
              <a:rPr lang="cy" sz="1200" b="0" i="0" u="none" strike="noStrike" cap="none" baseline="0" dirty="0">
                <a:solidFill>
                  <a:srgbClr val="000000"/>
                </a:solidFill>
                <a:effectLst/>
                <a:uFillTx/>
                <a:latin typeface="Calibri"/>
              </a:rPr>
              <a:t>Arolygu ac adrodd gan awdurdodau lleol</a:t>
            </a:r>
          </a:p>
          <a:p>
            <a:pPr marL="342900" indent="-342900">
              <a:buFont typeface="+mj-lt"/>
              <a:buAutoNum type="arabicPeriod"/>
              <a:defRPr/>
            </a:pPr>
            <a:r>
              <a:rPr lang="cy" sz="1800" b="0" i="0" u="none" strike="noStrike" cap="none" baseline="0" dirty="0">
                <a:solidFill>
                  <a:srgbClr val="000000"/>
                </a:solidFill>
                <a:effectLst/>
                <a:uFillTx/>
                <a:latin typeface="Calibri"/>
              </a:rPr>
              <a:t>Adroddiadau sefydlogrwydd y farchnad a throsolwg o'r farchnad</a:t>
            </a:r>
          </a:p>
          <a:p>
            <a:pPr marL="342900" indent="-342900">
              <a:buFont typeface="+mj-lt"/>
              <a:buAutoNum type="arabicPeriod"/>
              <a:defRPr/>
            </a:pPr>
            <a:endParaRPr lang="en-GB" sz="1200" dirty="0"/>
          </a:p>
          <a:p>
            <a:pPr marL="0" indent="0">
              <a:buFont typeface="+mj-lt"/>
              <a:buNone/>
              <a:defRPr/>
            </a:pPr>
            <a:r>
              <a:rPr lang="cy" sz="1200" b="0" i="0" u="none" strike="noStrike" cap="none" baseline="0" dirty="0">
                <a:solidFill>
                  <a:srgbClr val="000000"/>
                </a:solidFill>
                <a:effectLst/>
                <a:uFillTx/>
                <a:latin typeface="Calibri"/>
              </a:rPr>
              <a:t>Mae’r Ddeddf hefyd yn ymwneud â:</a:t>
            </a:r>
          </a:p>
          <a:p>
            <a:pPr marL="0" indent="0">
              <a:buFont typeface="+mj-lt"/>
              <a:buNone/>
              <a:defRPr/>
            </a:pPr>
            <a:endParaRPr lang="en-GB" sz="1200" dirty="0"/>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200" b="0" i="0" u="none" strike="noStrike" cap="none" baseline="0" dirty="0">
                <a:solidFill>
                  <a:srgbClr val="000000"/>
                </a:solidFill>
                <a:effectLst/>
                <a:uFillTx/>
                <a:latin typeface="Calibri"/>
              </a:rPr>
              <a:t>Sut mae sefydliadau'n rhannu gwybodaeth ac yn gweithio gyda'i gilydd </a:t>
            </a:r>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800" b="0" i="0" u="none" strike="noStrike" cap="none" baseline="0" dirty="0">
                <a:solidFill>
                  <a:srgbClr val="000000"/>
                </a:solidFill>
                <a:effectLst/>
                <a:uFillTx/>
                <a:latin typeface="Calibri"/>
              </a:rPr>
              <a:t>Bod yn gyson â newidiadau a ddarperir gan Ddeddf Gwasanaethau Cymdeithasol a Llesiant (Cymru) 2014</a:t>
            </a:r>
          </a:p>
          <a:p>
            <a:endParaRPr lang="en-GB" dirty="0"/>
          </a:p>
          <a:p>
            <a:endParaRPr lang="en-GB" dirty="0"/>
          </a:p>
          <a:p>
            <a:endParaRPr lang="en-GB" dirty="0"/>
          </a:p>
          <a:p>
            <a:r>
              <a:rPr lang="en-GB" b="1" u="sng" dirty="0"/>
              <a:t>English</a:t>
            </a:r>
          </a:p>
          <a:p>
            <a:endParaRPr lang="en-GB" b="1" u="sng" dirty="0"/>
          </a:p>
          <a:p>
            <a:r>
              <a:rPr lang="en-GB" dirty="0"/>
              <a:t>What is the Act concerned with? There are five main elements that the Act changes:</a:t>
            </a:r>
          </a:p>
          <a:p>
            <a:endParaRPr lang="en-GB"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The Act establishes </a:t>
            </a:r>
            <a:r>
              <a:rPr lang="en-GB" sz="1200" dirty="0"/>
              <a:t>Social Care Wales</a:t>
            </a:r>
          </a:p>
          <a:p>
            <a:pPr marL="342900" indent="-342900">
              <a:buFont typeface="+mj-lt"/>
              <a:buAutoNum type="arabicPeriod"/>
              <a:defRPr/>
            </a:pPr>
            <a:r>
              <a:rPr lang="en-GB" dirty="0"/>
              <a:t>Regulation of the workforce across all care and support provision in Wales</a:t>
            </a:r>
          </a:p>
          <a:p>
            <a:pPr marL="342900" indent="-342900">
              <a:buFont typeface="+mj-lt"/>
              <a:buAutoNum type="arabicPeriod"/>
              <a:defRPr/>
            </a:pPr>
            <a:r>
              <a:rPr lang="en-GB" sz="1200" dirty="0"/>
              <a:t>Regulation of social care service providers: care homes, domiciliary care agencies, </a:t>
            </a:r>
            <a:r>
              <a:rPr lang="en-GB" sz="1200" dirty="0" err="1"/>
              <a:t>etc</a:t>
            </a:r>
            <a:r>
              <a:rPr lang="en-GB" sz="1200" dirty="0"/>
              <a:t> (regulated services)</a:t>
            </a:r>
          </a:p>
          <a:p>
            <a:pPr marL="342900" indent="-342900">
              <a:buFont typeface="+mj-lt"/>
              <a:buAutoNum type="arabicPeriod"/>
              <a:defRPr/>
            </a:pPr>
            <a:r>
              <a:rPr lang="en-GB" sz="1200" dirty="0"/>
              <a:t>Inspection of and reporting by local authorities</a:t>
            </a:r>
          </a:p>
          <a:p>
            <a:pPr marL="342900" indent="-342900">
              <a:buFont typeface="+mj-lt"/>
              <a:buAutoNum type="arabicPeriod"/>
              <a:defRPr/>
            </a:pPr>
            <a:r>
              <a:rPr lang="en-GB" dirty="0"/>
              <a:t>Market stability reports and market oversight</a:t>
            </a:r>
          </a:p>
          <a:p>
            <a:pPr marL="342900" indent="-342900">
              <a:buFont typeface="+mj-lt"/>
              <a:buAutoNum type="arabicPeriod"/>
              <a:defRPr/>
            </a:pPr>
            <a:endParaRPr lang="en-GB" sz="1200" dirty="0"/>
          </a:p>
          <a:p>
            <a:pPr marL="0" indent="0">
              <a:buFont typeface="+mj-lt"/>
              <a:buNone/>
              <a:defRPr/>
            </a:pPr>
            <a:r>
              <a:rPr lang="en-GB" sz="1200" dirty="0"/>
              <a:t>The Act is also concerned with:</a:t>
            </a:r>
          </a:p>
          <a:p>
            <a:pPr marL="0" indent="0">
              <a:buFont typeface="+mj-lt"/>
              <a:buNone/>
              <a:defRPr/>
            </a:pPr>
            <a:endParaRPr lang="en-GB" sz="1200" dirty="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How organisations share information and work together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Being consistent with changes delivered by the Social Services and Well-being (Wales) Act 2014</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13</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a:defRPr/>
            </a:pPr>
            <a:endParaRPr lang="cy" sz="1800" b="1" i="0" u="sng" strike="noStrike" cap="none" baseline="0" dirty="0">
              <a:solidFill>
                <a:srgbClr val="000000"/>
              </a:solidFill>
              <a:effectLst/>
              <a:uFillTx/>
              <a:latin typeface="Calibri"/>
            </a:endParaRPr>
          </a:p>
          <a:p>
            <a:pPr>
              <a:defRPr/>
            </a:pPr>
            <a:r>
              <a:rPr lang="cy" sz="1800" b="0" i="0" u="none" strike="noStrike" cap="none" baseline="0" dirty="0" err="1">
                <a:solidFill>
                  <a:srgbClr val="000000"/>
                </a:solidFill>
                <a:effectLst/>
                <a:uFillTx/>
                <a:latin typeface="Calibri"/>
                <a:cs typeface="Calibri"/>
              </a:rPr>
              <a:t>Dyma'r</a:t>
            </a:r>
            <a:r>
              <a:rPr lang="cy" sz="1800" b="0" i="0" u="none" strike="noStrike" cap="none" baseline="0" dirty="0">
                <a:solidFill>
                  <a:srgbClr val="000000"/>
                </a:solidFill>
                <a:effectLst/>
                <a:uFillTx/>
                <a:latin typeface="Calibri"/>
                <a:cs typeface="Calibri"/>
              </a:rPr>
              <a:t> system </a:t>
            </a:r>
            <a:r>
              <a:rPr lang="cy" sz="1800" b="0" i="0" u="none" strike="noStrike" cap="none" baseline="0" dirty="0" err="1">
                <a:solidFill>
                  <a:srgbClr val="000000"/>
                </a:solidFill>
                <a:effectLst/>
                <a:uFillTx/>
                <a:latin typeface="Calibri"/>
                <a:cs typeface="Calibri"/>
              </a:rPr>
              <a:t>cofrestru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gweithredu'r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Ddeddf</a:t>
            </a:r>
            <a:r>
              <a:rPr lang="cy" sz="1800" b="0" i="0" u="none" strike="noStrike" cap="none" baseline="0" dirty="0">
                <a:solidFill>
                  <a:srgbClr val="000000"/>
                </a:solidFill>
                <a:effectLst/>
                <a:uFillTx/>
                <a:latin typeface="Calibri"/>
                <a:cs typeface="Calibri"/>
              </a:rPr>
              <a:t> – </a:t>
            </a:r>
            <a:r>
              <a:rPr lang="cy" sz="1800" b="0" i="0" u="none" strike="noStrike" cap="none" baseline="0" dirty="0" err="1">
                <a:solidFill>
                  <a:srgbClr val="000000"/>
                </a:solidFill>
                <a:effectLst/>
                <a:uFillTx/>
                <a:latin typeface="Calibri"/>
                <a:cs typeface="Calibri"/>
              </a:rPr>
              <a:t>mae</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cofrestru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fesul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sefydliad</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asiantaeth</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mae</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bob </a:t>
            </a:r>
            <a:r>
              <a:rPr lang="cy" sz="1800" b="0" i="0" u="none" strike="noStrike" cap="none" baseline="0" dirty="0" err="1">
                <a:solidFill>
                  <a:srgbClr val="000000"/>
                </a:solidFill>
                <a:effectLst/>
                <a:uFillTx/>
                <a:latin typeface="Calibri"/>
                <a:cs typeface="Calibri"/>
              </a:rPr>
              <a:t>gwasanaeth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reolwr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cofrestredig</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gydag</a:t>
            </a:r>
            <a:r>
              <a:rPr lang="cy" sz="1800" b="0" i="0" u="none" strike="noStrike" cap="none" baseline="0" dirty="0">
                <a:solidFill>
                  <a:srgbClr val="000000"/>
                </a:solidFill>
                <a:effectLst/>
                <a:uFillTx/>
                <a:latin typeface="Calibri"/>
                <a:cs typeface="Calibri"/>
              </a:rPr>
              <a:t> </a:t>
            </a:r>
            <a:r>
              <a:rPr lang="cy" sz="1800" dirty="0">
                <a:solidFill>
                  <a:srgbClr val="000000"/>
                </a:solidFill>
                <a:latin typeface="Calibri"/>
                <a:cs typeface="Calibri"/>
              </a:rPr>
              <a:t>AGC</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dirty="0" err="1">
                <a:solidFill>
                  <a:srgbClr val="000000"/>
                </a:solidFill>
                <a:latin typeface="Calibri"/>
                <a:cs typeface="Calibri"/>
              </a:rPr>
              <a:t>Gofal</a:t>
            </a:r>
            <a:r>
              <a:rPr lang="cy" sz="1800" dirty="0">
                <a:solidFill>
                  <a:srgbClr val="000000"/>
                </a:solidFill>
                <a:latin typeface="Calibri"/>
                <a:cs typeface="Calibri"/>
              </a:rPr>
              <a:t> </a:t>
            </a:r>
            <a:r>
              <a:rPr lang="cy" sz="1800" dirty="0" err="1">
                <a:solidFill>
                  <a:srgbClr val="000000"/>
                </a:solidFill>
                <a:latin typeface="Calibri"/>
                <a:cs typeface="Calibri"/>
              </a:rPr>
              <a:t>Cymdeithasol</a:t>
            </a:r>
            <a:r>
              <a:rPr lang="cy" sz="1800" dirty="0">
                <a:solidFill>
                  <a:srgbClr val="000000"/>
                </a:solidFill>
                <a:latin typeface="Calibri"/>
                <a:cs typeface="Calibri"/>
              </a:rPr>
              <a:t> Cymru).</a:t>
            </a:r>
            <a:r>
              <a:rPr lang="cy" sz="1800" b="0" i="0" u="none" strike="noStrike" cap="none" baseline="0" dirty="0">
                <a:solidFill>
                  <a:srgbClr val="000000"/>
                </a:solidFill>
                <a:effectLst/>
                <a:uFillTx/>
                <a:latin typeface="Calibri"/>
                <a:cs typeface="Calibri"/>
              </a:rPr>
              <a:t> Yn </a:t>
            </a:r>
            <a:r>
              <a:rPr lang="cy" sz="1800" b="0" i="0" u="none" strike="noStrike" cap="none" baseline="0" dirty="0" err="1">
                <a:solidFill>
                  <a:srgbClr val="000000"/>
                </a:solidFill>
                <a:effectLst/>
                <a:uFillTx/>
                <a:latin typeface="Calibri"/>
                <a:cs typeface="Calibri"/>
              </a:rPr>
              <a:t>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enghraifft</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ddangosir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sleid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mae</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darparwr</a:t>
            </a:r>
            <a:r>
              <a:rPr lang="cy" sz="1800" b="0" i="0" u="none" strike="noStrike" cap="none" baseline="0" dirty="0">
                <a:solidFill>
                  <a:srgbClr val="000000"/>
                </a:solidFill>
                <a:effectLst/>
                <a:uFillTx/>
                <a:latin typeface="Calibri"/>
                <a:cs typeface="Calibri"/>
              </a:rPr>
              <a:t> Suncare Ltd </a:t>
            </a:r>
            <a:r>
              <a:rPr lang="cy" sz="1800" b="0" i="0" u="none" strike="noStrike" cap="none" baseline="0" dirty="0" err="1">
                <a:solidFill>
                  <a:srgbClr val="000000"/>
                </a:solidFill>
                <a:effectLst/>
                <a:uFillTx/>
                <a:latin typeface="Calibri"/>
                <a:cs typeface="Calibri"/>
              </a:rPr>
              <a:t>bedwar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cofrestriad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wahân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fod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ganddo</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bedwar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sefydliad</a:t>
            </a:r>
            <a:r>
              <a:rPr lang="cy" sz="1800" b="0" i="0" u="none" strike="noStrike" cap="none" baseline="0" dirty="0">
                <a:solidFill>
                  <a:srgbClr val="000000"/>
                </a:solidFill>
                <a:effectLst/>
                <a:uFillTx/>
                <a:latin typeface="Calibri"/>
                <a:cs typeface="Calibri"/>
              </a:rPr>
              <a:t>.</a:t>
            </a: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r>
              <a:rPr lang="cy" sz="1800" b="0" i="0" u="none" strike="noStrike" cap="none" baseline="0" dirty="0">
                <a:solidFill>
                  <a:srgbClr val="000000"/>
                </a:solidFill>
                <a:effectLst/>
                <a:uFillTx/>
                <a:latin typeface="Calibri"/>
              </a:rPr>
              <a:t>Mae'r model sy'n seiliedig ar sefydliad yn dibynnu ar ddiffiniadau caeth o fathau o wasanaeth ee ni all cartref gofal gael preswylydd ag anableddau dysgu oni bai ei fod wedi'i gofrestru fel sefydliad anabledd dysgu. Nod y dull newydd o gofrestru gwasanaethau yw caniatáu mwy o hyblygrwydd wrth gofrestru er mwyn sicrhau, er enghraifft, nad oes rhaid i breswylydd symud i ddarpariaeth wahanol oherwydd nad yw ei ddarparwr wedi’i gofrestru i ddiwallu ei anghenion newidiol hyd yn oed os yw’r darparwr yn gallu gwneud hynny.  Bydd darparwyr yn disgrifio yn eu datganiad o ddiben y gwasanaethau y maent yn eu darparu a’r staff, yr hyfforddiant neu’r cyfleusterau sydd ganddynt sy’n eu galluogi i ddiwallu anghenion llesiant y bobl sy’n defnyddio eu gwasanaeth.</a:t>
            </a:r>
          </a:p>
          <a:p>
            <a:endParaRPr lang="cy" sz="1800" b="0" i="0" u="none" strike="noStrike" cap="none" baseline="0" dirty="0">
              <a:solidFill>
                <a:srgbClr val="000000"/>
              </a:solidFill>
              <a:effectLst/>
              <a:uFillTx/>
              <a:latin typeface="Calibri"/>
            </a:endParaRPr>
          </a:p>
          <a:p>
            <a:endParaRPr lang="cy" sz="1800" b="0" i="0" u="none" strike="noStrike" cap="none" baseline="0" dirty="0">
              <a:solidFill>
                <a:srgbClr val="000000"/>
              </a:solidFill>
              <a:effectLst/>
              <a:uFillTx/>
              <a:latin typeface="Calibri"/>
            </a:endParaRPr>
          </a:p>
          <a:p>
            <a:endParaRPr lang="cy" sz="1800" b="0" i="0" u="none" strike="noStrike" cap="none" baseline="0" dirty="0">
              <a:solidFill>
                <a:srgbClr val="000000"/>
              </a:solidFill>
              <a:effectLst/>
              <a:uFillTx/>
              <a:latin typeface="Calibri"/>
            </a:endParaRPr>
          </a:p>
          <a:p>
            <a:r>
              <a:rPr lang="cy" sz="1800" b="1" i="0" u="sng" strike="noStrike" cap="none" baseline="0" dirty="0">
                <a:solidFill>
                  <a:srgbClr val="000000"/>
                </a:solidFill>
                <a:effectLst/>
                <a:uFillTx/>
                <a:latin typeface="Calibri"/>
              </a:rPr>
              <a:t>English</a:t>
            </a:r>
          </a:p>
          <a:p>
            <a:endParaRPr lang="cy" sz="1800" b="1" i="0" u="sng" strike="noStrike" cap="none" baseline="0" dirty="0">
              <a:solidFill>
                <a:srgbClr val="000000"/>
              </a:solidFill>
              <a:effectLst/>
              <a:uFillTx/>
              <a:latin typeface="Calibri"/>
            </a:endParaRPr>
          </a:p>
          <a:p>
            <a:pPr>
              <a:defRPr/>
            </a:pPr>
            <a:r>
              <a:rPr lang="en-GB" sz="1800" dirty="0">
                <a:cs typeface="Calibri"/>
              </a:rPr>
              <a:t>This is the service provider registration system prior to the Act’s implementation – providers register by establishment and agency, and each service has a registered manager with CIW (and  Social Care Wales). In the example shown on the slide the provider Suncare Ltd has four separate registrations as it has four establishments.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p>
            <a:r>
              <a:rPr lang="en-GB" sz="1800" dirty="0"/>
              <a:t>The establishment-based model relies on tight definitions of service types e.g. a care home cannot have a resident with learning disabilities unless it is registered as a learning disability establishment. The aim of the new approach to service registration is to allow greater flexibility of registration to ensure that, for example, a resident does not have to move to different provision because their provider is not registered to meet their changing needs even if the provider is able to do so. Providers will describe within their statement of purpose the services they provide and the staff, training or facilities they have that enable them to meet the well-being needs of people who use their service.</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14</a:t>
            </a:fld>
            <a:endParaRPr lang="en-GB"/>
          </a:p>
        </p:txBody>
      </p:sp>
    </p:spTree>
    <p:extLst>
      <p:ext uri="{BB962C8B-B14F-4D97-AF65-F5344CB8AC3E}">
        <p14:creationId xmlns:p14="http://schemas.microsoft.com/office/powerpoint/2010/main" val="369710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208"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57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7395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5690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45857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10368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095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67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8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61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904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47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485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187245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4/29/2025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1576923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4/29/2025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195974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409543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283227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4/29/2025</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4/29/2025</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4/29/2025</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 General">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8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4/29/2025</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4/29/2025</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4/29/2025</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90200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video" Target="https://www.youtube.com/embed/Qvm7ojojk9U?feature=oembed" TargetMode="Externa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10.xml"/><Relationship Id="rId7" Type="http://schemas.openxmlformats.org/officeDocument/2006/relationships/diagramData" Target="../diagrams/data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11" Type="http://schemas.microsoft.com/office/2007/relationships/diagramDrawing" Target="../diagrams/drawing3.xml"/><Relationship Id="rId5" Type="http://schemas.openxmlformats.org/officeDocument/2006/relationships/slideLayout" Target="../slideLayouts/slideLayout2.xml"/><Relationship Id="rId10" Type="http://schemas.openxmlformats.org/officeDocument/2006/relationships/diagramColors" Target="../diagrams/colors3.xml"/><Relationship Id="rId4" Type="http://schemas.openxmlformats.org/officeDocument/2006/relationships/tags" Target="../tags/tag11.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tags" Target="../tags/tag18.xml"/><Relationship Id="rId7" Type="http://schemas.openxmlformats.org/officeDocument/2006/relationships/notesSlide" Target="../notesSlides/notesSlide8.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tags" Target="../tags/tag17.xml"/><Relationship Id="rId16" Type="http://schemas.openxmlformats.org/officeDocument/2006/relationships/diagramColors" Target="../diagrams/colors6.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diagramColors" Target="../diagrams/colors5.xml"/><Relationship Id="rId5" Type="http://schemas.openxmlformats.org/officeDocument/2006/relationships/tags" Target="../tags/tag20.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tags" Target="../tags/tag19.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notesSlide" Target="../notesSlides/notesSlide9.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Layout" Target="../slideLayouts/slideLayout2.xml"/><Relationship Id="rId2" Type="http://schemas.openxmlformats.org/officeDocument/2006/relationships/tags" Target="../tags/tag25.xml"/><Relationship Id="rId16" Type="http://schemas.openxmlformats.org/officeDocument/2006/relationships/tags" Target="../tags/tag39.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15.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notesSlide" Target="../notesSlides/notesSlide1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slideLayout" Target="../slideLayouts/slideLayout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8" Type="http://schemas.openxmlformats.org/officeDocument/2006/relationships/tags" Target="../tags/tag50.xml"/></Relationships>
</file>

<file path=ppt/slides/_rels/slide16.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11.xml"/><Relationship Id="rId2" Type="http://schemas.openxmlformats.org/officeDocument/2006/relationships/tags" Target="../tags/tag78.xml"/><Relationship Id="rId16"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_rels/slide17.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notesSlide" Target="../notesSlides/notesSlide12.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4.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19.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notesSlide" Target="../notesSlides/notesSlide14.xml"/><Relationship Id="rId2" Type="http://schemas.openxmlformats.org/officeDocument/2006/relationships/tags" Target="../tags/tag125.xml"/><Relationship Id="rId16"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tags" Target="../tags/tag13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slideLayout" Target="../slideLayouts/slideLayout4.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notesSlide" Target="../notesSlides/notesSlide16.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slideLayout" Target="../slideLayouts/slideLayout4.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tags" Target="../tags/tag173.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tags" Target="../tags/tag172.xml"/><Relationship Id="rId16" Type="http://schemas.microsoft.com/office/2007/relationships/diagramDrawing" Target="../diagrams/drawing8.xml"/><Relationship Id="rId1" Type="http://schemas.openxmlformats.org/officeDocument/2006/relationships/tags" Target="../tags/tag171.xml"/><Relationship Id="rId6" Type="http://schemas.openxmlformats.org/officeDocument/2006/relationships/notesSlide" Target="../notesSlides/notesSlide17.xml"/><Relationship Id="rId11" Type="http://schemas.microsoft.com/office/2007/relationships/diagramDrawing" Target="../diagrams/drawing7.xml"/><Relationship Id="rId5" Type="http://schemas.openxmlformats.org/officeDocument/2006/relationships/slideLayout" Target="../slideLayouts/slideLayout2.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tags" Target="../tags/tag174.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28.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81.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7.xml"/><Relationship Id="rId7" Type="http://schemas.openxmlformats.org/officeDocument/2006/relationships/notesSlide" Target="../notesSlides/notesSlide19.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28.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196.xml"/></Relationships>
</file>

<file path=ppt/slides/_rels/slide26.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16.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716153" y="2129290"/>
            <a:ext cx="4574616" cy="1116043"/>
          </a:xfrm>
        </p:spPr>
        <p:txBody>
          <a:bodyPr vert="horz" wrap="square" lIns="91440" tIns="45720" rIns="91440" bIns="45720" numCol="1" anchor="t" anchorCtr="0" compatLnSpc="1">
            <a:prstTxWarp prst="textNoShape">
              <a:avLst/>
            </a:prstTxWarp>
            <a:noAutofit/>
          </a:bodyPr>
          <a:lstStyle/>
          <a:p>
            <a:r>
              <a:rPr lang="cy-GB" sz="1800" b="1" dirty="0"/>
              <a:t>Deall deddfwriaeth yng nghyd-destun rôl yr Ymarferydd Gwasanaethau Cymdeithasol</a:t>
            </a:r>
            <a:endParaRPr lang="cy-GB" sz="1800" b="1">
              <a:cs typeface="Arial"/>
            </a:endParaRPr>
          </a:p>
          <a:p>
            <a:r>
              <a:rPr lang="cy-GB" sz="1800" b="1" dirty="0"/>
              <a:t>Deall Deddf Rheoleiddio ac Arolygu Gofal Cymdeithasol (Cymru) 2016</a:t>
            </a:r>
            <a:endParaRPr lang="cy-GB" sz="1800" b="1">
              <a:cs typeface="Arial"/>
            </a:endParaRPr>
          </a:p>
          <a:p>
            <a:endParaRPr lang="cy" sz="1600" b="0" i="0" u="none" strike="noStrike" cap="none" baseline="0" dirty="0">
              <a:solidFill>
                <a:srgbClr val="16AD85"/>
              </a:solidFill>
              <a:effectLst/>
              <a:uFillTx/>
              <a:latin typeface="Arial"/>
            </a:endParaRPr>
          </a:p>
          <a:p>
            <a:endParaRPr lang="cy" sz="1600" b="0" i="0" u="none" strike="noStrike" cap="none" baseline="0" dirty="0">
              <a:solidFill>
                <a:srgbClr val="16AD85"/>
              </a:solidFill>
              <a:effectLst/>
              <a:uFillTx/>
              <a:latin typeface="Arial"/>
            </a:endParaRPr>
          </a:p>
          <a:p>
            <a:endParaRPr lang="en-GB" dirty="0"/>
          </a:p>
        </p:txBody>
      </p:sp>
      <p:sp>
        <p:nvSpPr>
          <p:cNvPr id="12" name="Title 11"/>
          <p:cNvSpPr>
            <a:spLocks noGrp="1"/>
          </p:cNvSpPr>
          <p:nvPr>
            <p:ph type="title"/>
          </p:nvPr>
        </p:nvSpPr>
        <p:spPr>
          <a:xfrm>
            <a:off x="770841" y="1164630"/>
            <a:ext cx="4662118" cy="1024286"/>
          </a:xfrm>
        </p:spPr>
        <p:txBody>
          <a:bodyPr>
            <a:normAutofit fontScale="90000"/>
          </a:bodyPr>
          <a:lstStyle/>
          <a:p>
            <a:r>
              <a:rPr lang="cy" sz="2800" b="1" i="0" u="none" strike="noStrike" cap="none" baseline="0" dirty="0">
                <a:solidFill>
                  <a:schemeClr val="tx1"/>
                </a:solidFill>
                <a:effectLst/>
                <a:uFillTx/>
                <a:latin typeface="Arial"/>
              </a:rPr>
              <a:t>Yr Ymarferydd Gwasanaethau Cymdeithasol</a:t>
            </a:r>
            <a:endParaRPr lang="en-US" sz="2800" b="1" i="0" u="none" strike="noStrike" cap="none" baseline="0">
              <a:solidFill>
                <a:schemeClr val="tx1"/>
              </a:solidFill>
              <a:effectLst/>
              <a:uFillTx/>
              <a:latin typeface="Arial"/>
              <a:cs typeface="Arial"/>
            </a:endParaRPr>
          </a:p>
        </p:txBody>
      </p:sp>
      <p:sp>
        <p:nvSpPr>
          <p:cNvPr id="20484" name="Text Placeholder 4"/>
          <p:cNvSpPr>
            <a:spLocks noGrp="1"/>
          </p:cNvSpPr>
          <p:nvPr>
            <p:ph type="body" sz="quarter" idx="13"/>
          </p:nvPr>
        </p:nvSpPr>
        <p:spPr>
          <a:xfrm>
            <a:off x="628650" y="3879726"/>
            <a:ext cx="4284297" cy="1024286"/>
          </a:xfrm>
        </p:spPr>
        <p:txBody>
          <a:bodyPr/>
          <a:lstStyle/>
          <a:p>
            <a:r>
              <a:rPr lang="en-GB" altLang="x-none" b="1" dirty="0">
                <a:solidFill>
                  <a:schemeClr val="tx1"/>
                </a:solidFill>
              </a:rPr>
              <a:t>Social Services Practitioner</a:t>
            </a:r>
            <a:endParaRPr lang="x-none" altLang="x-none" b="1">
              <a:solidFill>
                <a:schemeClr val="tx1"/>
              </a:solidFill>
              <a:cs typeface="Arial"/>
            </a:endParaRPr>
          </a:p>
        </p:txBody>
      </p:sp>
      <p:sp>
        <p:nvSpPr>
          <p:cNvPr id="14" name="Text Placeholder 13"/>
          <p:cNvSpPr>
            <a:spLocks noGrp="1"/>
          </p:cNvSpPr>
          <p:nvPr>
            <p:ph type="body" sz="quarter" idx="14"/>
          </p:nvPr>
        </p:nvSpPr>
        <p:spPr>
          <a:xfrm>
            <a:off x="628486" y="4904545"/>
            <a:ext cx="4207896" cy="1476783"/>
          </a:xfrm>
        </p:spPr>
        <p:txBody>
          <a:bodyPr vert="horz" wrap="square" lIns="91440" tIns="45720" rIns="91440" bIns="45720" numCol="1" anchor="t" anchorCtr="0" compatLnSpc="1">
            <a:prstTxWarp prst="textNoShape">
              <a:avLst/>
            </a:prstTxWarp>
            <a:noAutofit/>
          </a:bodyPr>
          <a:lstStyle/>
          <a:p>
            <a:r>
              <a:rPr lang="en-GB" sz="1800" b="1"/>
              <a:t>Understanding legislation </a:t>
            </a:r>
            <a:r>
              <a:rPr lang="en-GB" sz="1800" b="1" dirty="0"/>
              <a:t>in the context of the Social Services Practitioner role </a:t>
            </a:r>
            <a:endParaRPr lang="en-GB" sz="1800" b="1">
              <a:cs typeface="Arial"/>
            </a:endParaRPr>
          </a:p>
          <a:p>
            <a:r>
              <a:rPr lang="en-GB" sz="1800" b="1" dirty="0">
                <a:latin typeface="Arial"/>
                <a:ea typeface="Calibri" panose="020F0502020204030204" pitchFamily="34" charset="0"/>
                <a:cs typeface="Arial"/>
              </a:rPr>
              <a:t>Understand the Regulation and Inspection of Social Care (Wales) Act 2016</a:t>
            </a:r>
            <a:endParaRPr lang="en-GB" sz="1800" b="1">
              <a:latin typeface="Arial"/>
              <a:cs typeface="Arial"/>
            </a:endParaRPr>
          </a:p>
          <a:p>
            <a:endParaRPr lang="en-GB" dirty="0"/>
          </a:p>
          <a:p>
            <a:endParaRPr lang="en-GB" dirty="0"/>
          </a:p>
        </p:txBody>
      </p:sp>
    </p:spTree>
    <p:custDataLst>
      <p:tags r:id="rId1"/>
    </p:custDataLst>
    <p:extLst>
      <p:ext uri="{BB962C8B-B14F-4D97-AF65-F5344CB8AC3E}">
        <p14:creationId xmlns:p14="http://schemas.microsoft.com/office/powerpoint/2010/main" val="100237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5" title="Regulation and Inspection of Social Care (Wales) Act Film">
            <a:hlinkClick r:id="" action="ppaction://media"/>
            <a:extLst>
              <a:ext uri="{FF2B5EF4-FFF2-40B4-BE49-F238E27FC236}">
                <a16:creationId xmlns:a16="http://schemas.microsoft.com/office/drawing/2014/main" id="{E5C8502A-41B1-406A-8B39-0934DF3174FF}"/>
              </a:ext>
            </a:extLst>
          </p:cNvPr>
          <p:cNvPicPr>
            <a:picLocks noRot="1" noChangeAspect="1"/>
          </p:cNvPicPr>
          <p:nvPr>
            <a:videoFile r:link="rId2"/>
            <p:custDataLst>
              <p:tags r:id="rId3"/>
            </p:custDataLst>
          </p:nvPr>
        </p:nvPicPr>
        <p:blipFill>
          <a:blip r:embed="rId6"/>
          <a:stretch>
            <a:fillRect/>
          </a:stretch>
        </p:blipFill>
        <p:spPr>
          <a:xfrm>
            <a:off x="-145118" y="0"/>
            <a:ext cx="9289118" cy="6858000"/>
          </a:xfrm>
          <a:prstGeom prst="rect">
            <a:avLst/>
          </a:prstGeom>
        </p:spPr>
      </p:pic>
    </p:spTree>
    <p:custDataLst>
      <p:tags r:id="rId1"/>
    </p:custDataLst>
    <p:extLst>
      <p:ext uri="{BB962C8B-B14F-4D97-AF65-F5344CB8AC3E}">
        <p14:creationId xmlns:p14="http://schemas.microsoft.com/office/powerpoint/2010/main" val="2263021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p:cTn id="1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7544" y="286048"/>
            <a:ext cx="7128792" cy="998984"/>
          </a:xfrm>
        </p:spPr>
        <p:txBody>
          <a:bodyPr>
            <a:normAutofit fontScale="90000"/>
          </a:bodyPr>
          <a:lstStyle/>
          <a:p>
            <a:br>
              <a:rPr sz="4400" dirty="0"/>
            </a:br>
            <a:r>
              <a:rPr lang="cy" dirty="0">
                <a:solidFill>
                  <a:srgbClr val="34B555"/>
                </a:solidFill>
                <a:latin typeface="Calibri"/>
              </a:rPr>
              <a:t>Ar bwy</a:t>
            </a:r>
            <a:r>
              <a:rPr lang="cy" sz="4400" b="0" i="0" u="none" strike="noStrike" cap="none" baseline="0" dirty="0">
                <a:solidFill>
                  <a:srgbClr val="34B555"/>
                </a:solidFill>
                <a:effectLst/>
                <a:uFillTx/>
                <a:latin typeface="Calibri"/>
              </a:rPr>
              <a:t> mae’n effeithio?</a:t>
            </a:r>
          </a:p>
        </p:txBody>
      </p:sp>
      <p:graphicFrame>
        <p:nvGraphicFramePr>
          <p:cNvPr id="5" name="Diagram 4"/>
          <p:cNvGraphicFramePr/>
          <p:nvPr>
            <p:custDataLst>
              <p:tags r:id="rId3"/>
            </p:custDataLst>
            <p:extLst>
              <p:ext uri="{D42A27DB-BD31-4B8C-83A1-F6EECF244321}">
                <p14:modId xmlns:p14="http://schemas.microsoft.com/office/powerpoint/2010/main" val="2918053236"/>
              </p:ext>
            </p:extLst>
          </p:nvPr>
        </p:nvGraphicFramePr>
        <p:xfrm>
          <a:off x="197768" y="1628800"/>
          <a:ext cx="8748464"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4"/>
            <p:custDataLst>
              <p:tags r:id="rId4"/>
            </p:custDataLst>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11</a:t>
            </a:fld>
            <a:endParaRPr lang="en-GB"/>
          </a:p>
        </p:txBody>
      </p:sp>
    </p:spTree>
    <p:custDataLst>
      <p:tags r:id="rId1"/>
    </p:custDataLst>
    <p:extLst>
      <p:ext uri="{BB962C8B-B14F-4D97-AF65-F5344CB8AC3E}">
        <p14:creationId xmlns:p14="http://schemas.microsoft.com/office/powerpoint/2010/main" val="20323492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048"/>
            <a:ext cx="7128792" cy="998984"/>
          </a:xfrm>
        </p:spPr>
        <p:txBody>
          <a:bodyPr>
            <a:normAutofit fontScale="90000"/>
          </a:bodyPr>
          <a:lstStyle/>
          <a:p>
            <a:br>
              <a:rPr lang="en-GB" dirty="0"/>
            </a:br>
            <a:r>
              <a:rPr lang="en-GB" dirty="0">
                <a:solidFill>
                  <a:srgbClr val="34B555"/>
                </a:solidFill>
              </a:rPr>
              <a:t>Who </a:t>
            </a:r>
            <a:r>
              <a:rPr lang="en-GB" b="0" dirty="0">
                <a:solidFill>
                  <a:srgbClr val="34B555"/>
                </a:solidFill>
              </a:rPr>
              <a:t>does it affect?</a:t>
            </a:r>
          </a:p>
        </p:txBody>
      </p:sp>
      <p:graphicFrame>
        <p:nvGraphicFramePr>
          <p:cNvPr id="5" name="Diagram 4"/>
          <p:cNvGraphicFramePr/>
          <p:nvPr/>
        </p:nvGraphicFramePr>
        <p:xfrm>
          <a:off x="216024" y="1628800"/>
          <a:ext cx="8748464"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4294967295"/>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9CC62F-30C0-4A15-BEEE-9BC3816535A8}" type="slidenum">
              <a:rPr kumimoji="0" lang="en-GB" sz="11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56538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04664" y="764183"/>
            <a:ext cx="7128792" cy="998984"/>
          </a:xfrm>
        </p:spPr>
        <p:txBody>
          <a:bodyPr>
            <a:normAutofit/>
          </a:bodyPr>
          <a:lstStyle/>
          <a:p>
            <a:r>
              <a:rPr lang="cy" sz="2800" b="1" i="0" u="none" strike="noStrike" cap="none" baseline="0" dirty="0">
                <a:solidFill>
                  <a:srgbClr val="34B555"/>
                </a:solidFill>
                <a:effectLst/>
                <a:uFillTx/>
                <a:latin typeface="Calibri"/>
              </a:rPr>
              <a:t>Beth mae'r Ddeddf </a:t>
            </a:r>
            <a:br>
              <a:rPr lang="cy" sz="2800" b="1" i="0" u="none" strike="noStrike" cap="none" baseline="0" dirty="0">
                <a:solidFill>
                  <a:srgbClr val="34B555"/>
                </a:solidFill>
                <a:effectLst/>
                <a:uFillTx/>
                <a:latin typeface="Calibri"/>
              </a:rPr>
            </a:br>
            <a:r>
              <a:rPr lang="cy" sz="2800" b="1" i="0" u="none" strike="noStrike" cap="none" baseline="0" dirty="0">
                <a:solidFill>
                  <a:srgbClr val="34B555"/>
                </a:solidFill>
                <a:effectLst/>
                <a:uFillTx/>
                <a:latin typeface="Calibri"/>
              </a:rPr>
              <a:t>yn ei newid?</a:t>
            </a:r>
          </a:p>
        </p:txBody>
      </p:sp>
      <p:sp>
        <p:nvSpPr>
          <p:cNvPr id="4" name="Slide Number Placeholder 3"/>
          <p:cNvSpPr>
            <a:spLocks noGrp="1"/>
          </p:cNvSpPr>
          <p:nvPr>
            <p:ph type="sldNum" sz="quarter" idx="4"/>
            <p:custDataLst>
              <p:tags r:id="rId3"/>
            </p:custDataLst>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13</a:t>
            </a:fld>
            <a:endParaRPr lang="en-GB"/>
          </a:p>
        </p:txBody>
      </p:sp>
      <p:sp>
        <p:nvSpPr>
          <p:cNvPr id="6" name="TextBox 5"/>
          <p:cNvSpPr txBox="1"/>
          <p:nvPr>
            <p:custDataLst>
              <p:tags r:id="rId4"/>
            </p:custDataLst>
          </p:nvPr>
        </p:nvSpPr>
        <p:spPr>
          <a:xfrm>
            <a:off x="4572000" y="1628800"/>
            <a:ext cx="4032448" cy="430887"/>
          </a:xfrm>
          <a:prstGeom prst="rect">
            <a:avLst/>
          </a:prstGeom>
          <a:noFill/>
        </p:spPr>
        <p:txBody>
          <a:bodyPr wrap="square" rtlCol="0">
            <a:spAutoFit/>
          </a:bodyPr>
          <a:lstStyle>
            <a:defPPr>
              <a:defRPr lang="en-US"/>
            </a:defPPr>
            <a:lvl1pPr marL="342900" lvl="0" indent="-342900">
              <a:spcAft>
                <a:spcPts val="600"/>
              </a:spcAft>
              <a:buClr>
                <a:srgbClr val="5CC9E3"/>
              </a:buClr>
              <a:buFont typeface="Arial" pitchFamily="34" charset="0"/>
              <a:buChar char="•"/>
              <a:defRPr sz="2200">
                <a:latin typeface="Arial" pitchFamily="34" charset="0"/>
                <a:cs typeface="Arial" pitchFamily="34" charset="0"/>
              </a:defRPr>
            </a:lvl1pPr>
          </a:lstStyle>
          <a:p>
            <a:endParaRPr lang="en-GB"/>
          </a:p>
        </p:txBody>
      </p:sp>
      <p:graphicFrame>
        <p:nvGraphicFramePr>
          <p:cNvPr id="8" name="Diagram 7"/>
          <p:cNvGraphicFramePr/>
          <p:nvPr>
            <p:custDataLst>
              <p:tags r:id="rId5"/>
            </p:custDataLst>
            <p:extLst>
              <p:ext uri="{D42A27DB-BD31-4B8C-83A1-F6EECF244321}">
                <p14:modId xmlns:p14="http://schemas.microsoft.com/office/powerpoint/2010/main" val="2303920483"/>
              </p:ext>
            </p:extLst>
          </p:nvPr>
        </p:nvGraphicFramePr>
        <p:xfrm>
          <a:off x="216547" y="1890903"/>
          <a:ext cx="4186534" cy="4418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986240295"/>
              </p:ext>
            </p:extLst>
          </p:nvPr>
        </p:nvGraphicFramePr>
        <p:xfrm>
          <a:off x="4706988" y="1975294"/>
          <a:ext cx="4310410" cy="42496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Rectangle 2"/>
          <p:cNvSpPr/>
          <p:nvPr/>
        </p:nvSpPr>
        <p:spPr>
          <a:xfrm>
            <a:off x="5766754" y="764183"/>
            <a:ext cx="2372637" cy="954107"/>
          </a:xfrm>
          <a:prstGeom prst="rect">
            <a:avLst/>
          </a:prstGeom>
        </p:spPr>
        <p:txBody>
          <a:bodyPr wrap="none">
            <a:spAutoFit/>
          </a:bodyPr>
          <a:lstStyle/>
          <a:p>
            <a:r>
              <a:rPr lang="en-GB" sz="2800" b="1" dirty="0">
                <a:solidFill>
                  <a:srgbClr val="34B555"/>
                </a:solidFill>
              </a:rPr>
              <a:t>What does the</a:t>
            </a:r>
          </a:p>
          <a:p>
            <a:r>
              <a:rPr lang="en-GB" sz="2800" b="1" dirty="0">
                <a:solidFill>
                  <a:srgbClr val="34B555"/>
                </a:solidFill>
              </a:rPr>
              <a:t> Act change?</a:t>
            </a:r>
            <a:endParaRPr lang="en-GB" sz="2800" b="1" dirty="0"/>
          </a:p>
        </p:txBody>
      </p:sp>
    </p:spTree>
    <p:custDataLst>
      <p:tags r:id="rId1"/>
    </p:custDataLst>
    <p:extLst>
      <p:ext uri="{BB962C8B-B14F-4D97-AF65-F5344CB8AC3E}">
        <p14:creationId xmlns:p14="http://schemas.microsoft.com/office/powerpoint/2010/main" val="37197179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4437" y="62851"/>
            <a:ext cx="999599" cy="476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 name="Title 1"/>
          <p:cNvSpPr txBox="1"/>
          <p:nvPr>
            <p:custDataLst>
              <p:tags r:id="rId2"/>
            </p:custDataLst>
          </p:nvPr>
        </p:nvSpPr>
        <p:spPr>
          <a:xfrm>
            <a:off x="46872" y="317039"/>
            <a:ext cx="6048672" cy="1143000"/>
          </a:xfrm>
          <a:prstGeom prst="rect">
            <a:avLst/>
          </a:prstGeom>
        </p:spPr>
        <p:txBody>
          <a:bodyPr vert="horz" lIns="91440" tIns="45720" rIns="91440" bIns="45720" rtlCol="0" anchor="b">
            <a:noAutofit/>
          </a:bodyPr>
          <a:lstStyle>
            <a:lvl1pPr>
              <a:spcBef>
                <a:spcPct val="0"/>
              </a:spcBef>
              <a:buNone/>
              <a:defRPr sz="3200" b="1">
                <a:solidFill>
                  <a:srgbClr val="5CC9E3"/>
                </a:solidFill>
                <a:latin typeface="Arial" pitchFamily="34" charset="0"/>
                <a:ea typeface="+mj-ea"/>
                <a:cs typeface="Arial" pitchFamily="34" charset="0"/>
              </a:defRPr>
            </a:lvl1pPr>
          </a:lstStyle>
          <a:p>
            <a:r>
              <a:rPr lang="cy" sz="2000" dirty="0">
                <a:solidFill>
                  <a:srgbClr val="00B0F0"/>
                </a:solidFill>
                <a:latin typeface="+mn-lt"/>
                <a:ea typeface="+mn-ea"/>
                <a:cs typeface="+mn-cs"/>
              </a:rPr>
              <a:t>Hen</a:t>
            </a:r>
            <a:r>
              <a:rPr lang="cy" sz="2000" i="0" u="none" strike="noStrike" cap="none" baseline="0" dirty="0">
                <a:solidFill>
                  <a:srgbClr val="5CC9E3"/>
                </a:solidFill>
                <a:effectLst/>
                <a:uFillTx/>
                <a:latin typeface="Arial"/>
              </a:rPr>
              <a:t> </a:t>
            </a:r>
            <a:r>
              <a:rPr lang="cy" sz="2000" dirty="0">
                <a:solidFill>
                  <a:srgbClr val="00B0F0"/>
                </a:solidFill>
                <a:latin typeface="+mn-lt"/>
                <a:ea typeface="+mn-ea"/>
                <a:cs typeface="+mn-cs"/>
              </a:rPr>
              <a:t>gofrestriad gwasanaeth</a:t>
            </a:r>
          </a:p>
          <a:p>
            <a:r>
              <a:rPr lang="cy" sz="2000" dirty="0">
                <a:solidFill>
                  <a:srgbClr val="34B555"/>
                </a:solidFill>
                <a:latin typeface="+mn-lt"/>
                <a:ea typeface="+mn-ea"/>
                <a:cs typeface="+mn-cs"/>
              </a:rPr>
              <a:t>Model seiliedig ar sefydliad</a:t>
            </a:r>
          </a:p>
        </p:txBody>
      </p:sp>
      <p:sp>
        <p:nvSpPr>
          <p:cNvPr id="7" name="Rounded Rectangle 6"/>
          <p:cNvSpPr/>
          <p:nvPr>
            <p:custDataLst>
              <p:tags r:id="rId3"/>
            </p:custDataLst>
          </p:nvPr>
        </p:nvSpPr>
        <p:spPr>
          <a:xfrm>
            <a:off x="118817" y="5235751"/>
            <a:ext cx="4022328" cy="1467820"/>
          </a:xfrm>
          <a:prstGeom prst="roundRect">
            <a:avLst/>
          </a:prstGeom>
          <a:solidFill>
            <a:srgbClr val="85C4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spcAft>
                <a:spcPct val="0"/>
              </a:spcAft>
              <a:buFont typeface="Wingdings" panose="05000000000000000000" pitchFamily="2" charset="2"/>
              <a:buChar char="Ø"/>
              <a:defRPr/>
            </a:pPr>
            <a:r>
              <a:rPr lang="cy" sz="1400" b="1" i="0" u="none" strike="noStrike" cap="none" baseline="0" dirty="0">
                <a:solidFill>
                  <a:srgbClr val="000000"/>
                </a:solidFill>
                <a:effectLst/>
                <a:uFillTx/>
                <a:latin typeface="Arial"/>
              </a:rPr>
              <a:t>Cofrestru pob sefydliad ac asiantaeth ar wahân</a:t>
            </a:r>
          </a:p>
          <a:p>
            <a:pPr marL="342900" indent="-342900">
              <a:lnSpc>
                <a:spcPct val="115000"/>
              </a:lnSpc>
              <a:spcAft>
                <a:spcPct val="0"/>
              </a:spcAft>
              <a:buFont typeface="Wingdings" panose="05000000000000000000" pitchFamily="2" charset="2"/>
              <a:buChar char="Ø"/>
              <a:defRPr/>
            </a:pPr>
            <a:r>
              <a:rPr lang="cy" sz="1400" b="1" i="0" u="none" strike="noStrike" cap="none" baseline="0" dirty="0">
                <a:solidFill>
                  <a:srgbClr val="000000"/>
                </a:solidFill>
                <a:effectLst/>
                <a:uFillTx/>
                <a:latin typeface="Arial"/>
                <a:cs typeface="Arial"/>
              </a:rPr>
              <a:t>Mae </a:t>
            </a:r>
            <a:r>
              <a:rPr lang="cy" sz="1400" b="1" i="0" u="none" strike="noStrike" cap="none" baseline="0" dirty="0" err="1">
                <a:solidFill>
                  <a:srgbClr val="000000"/>
                </a:solidFill>
                <a:effectLst/>
                <a:uFillTx/>
                <a:latin typeface="Arial"/>
                <a:cs typeface="Arial"/>
              </a:rPr>
              <a:t>gan</a:t>
            </a:r>
            <a:r>
              <a:rPr lang="cy" sz="1400" b="1" i="0" u="none" strike="noStrike" cap="none" baseline="0" dirty="0">
                <a:solidFill>
                  <a:srgbClr val="000000"/>
                </a:solidFill>
                <a:effectLst/>
                <a:uFillTx/>
                <a:latin typeface="Arial"/>
                <a:cs typeface="Arial"/>
              </a:rPr>
              <a:t> bob </a:t>
            </a:r>
            <a:r>
              <a:rPr lang="cy" sz="1400" b="1" i="0" u="none" strike="noStrike" cap="none" baseline="0" dirty="0" err="1">
                <a:solidFill>
                  <a:srgbClr val="000000"/>
                </a:solidFill>
                <a:effectLst/>
                <a:uFillTx/>
                <a:latin typeface="Arial"/>
                <a:cs typeface="Arial"/>
              </a:rPr>
              <a:t>gwasanaeth</a:t>
            </a:r>
            <a:r>
              <a:rPr lang="cy" sz="1400" b="1" i="0" u="none" strike="noStrike" cap="none" baseline="0" dirty="0">
                <a:solidFill>
                  <a:srgbClr val="000000"/>
                </a:solidFill>
                <a:effectLst/>
                <a:uFillTx/>
                <a:latin typeface="Arial"/>
                <a:cs typeface="Arial"/>
              </a:rPr>
              <a:t> </a:t>
            </a:r>
            <a:r>
              <a:rPr lang="cy" sz="1400" b="1" i="0" u="none" strike="noStrike" cap="none" baseline="0" dirty="0" err="1">
                <a:solidFill>
                  <a:srgbClr val="000000"/>
                </a:solidFill>
                <a:effectLst/>
                <a:uFillTx/>
                <a:latin typeface="Arial"/>
                <a:cs typeface="Arial"/>
              </a:rPr>
              <a:t>reolwr</a:t>
            </a:r>
            <a:r>
              <a:rPr lang="cy" sz="1400" b="1" i="0" u="none" strike="noStrike" cap="none" baseline="0" dirty="0">
                <a:solidFill>
                  <a:srgbClr val="000000"/>
                </a:solidFill>
                <a:effectLst/>
                <a:uFillTx/>
                <a:latin typeface="Arial"/>
                <a:cs typeface="Arial"/>
              </a:rPr>
              <a:t> </a:t>
            </a:r>
            <a:r>
              <a:rPr lang="cy" sz="1400" b="1" i="0" u="none" strike="noStrike" cap="none" baseline="0" dirty="0" err="1">
                <a:solidFill>
                  <a:srgbClr val="000000"/>
                </a:solidFill>
                <a:effectLst/>
                <a:uFillTx/>
                <a:latin typeface="Arial"/>
                <a:cs typeface="Arial"/>
              </a:rPr>
              <a:t>cofrestredig</a:t>
            </a:r>
            <a:r>
              <a:rPr lang="cy" sz="1400" b="1" i="0" u="none" strike="noStrike" cap="none" baseline="0" dirty="0">
                <a:solidFill>
                  <a:srgbClr val="000000"/>
                </a:solidFill>
                <a:effectLst/>
                <a:uFillTx/>
                <a:latin typeface="Arial"/>
                <a:cs typeface="Arial"/>
              </a:rPr>
              <a:t> </a:t>
            </a:r>
            <a:r>
              <a:rPr lang="cy" sz="1400" b="1" i="0" u="none" strike="noStrike" cap="none" baseline="0" dirty="0" err="1">
                <a:solidFill>
                  <a:srgbClr val="000000"/>
                </a:solidFill>
                <a:effectLst/>
                <a:uFillTx/>
                <a:latin typeface="Arial"/>
                <a:cs typeface="Arial"/>
              </a:rPr>
              <a:t>gydag</a:t>
            </a:r>
            <a:r>
              <a:rPr lang="cy" sz="1400" b="1" i="0" u="none" strike="noStrike" cap="none" baseline="0" dirty="0">
                <a:solidFill>
                  <a:srgbClr val="000000"/>
                </a:solidFill>
                <a:effectLst/>
                <a:uFillTx/>
                <a:latin typeface="Arial"/>
                <a:cs typeface="Arial"/>
              </a:rPr>
              <a:t> </a:t>
            </a:r>
            <a:r>
              <a:rPr lang="cy" sz="1400" b="1" dirty="0">
                <a:solidFill>
                  <a:srgbClr val="000000"/>
                </a:solidFill>
                <a:latin typeface="Arial"/>
                <a:cs typeface="Arial"/>
              </a:rPr>
              <a:t>AGC</a:t>
            </a:r>
            <a:r>
              <a:rPr lang="cy" sz="1400" b="1" i="0" u="none" strike="noStrike" cap="none" baseline="0" dirty="0">
                <a:solidFill>
                  <a:srgbClr val="000000"/>
                </a:solidFill>
                <a:effectLst/>
                <a:uFillTx/>
                <a:latin typeface="Arial"/>
                <a:cs typeface="Arial"/>
              </a:rPr>
              <a:t> a </a:t>
            </a:r>
            <a:r>
              <a:rPr lang="cy" sz="1400" b="1" dirty="0">
                <a:solidFill>
                  <a:srgbClr val="000000"/>
                </a:solidFill>
                <a:latin typeface="Arial"/>
                <a:cs typeface="Arial"/>
              </a:rPr>
              <a:t>GCC</a:t>
            </a:r>
            <a:endParaRPr lang="cy" sz="1400" b="1" i="0" u="none" strike="noStrike" cap="none" baseline="0" dirty="0">
              <a:solidFill>
                <a:srgbClr val="000000"/>
              </a:solidFill>
              <a:effectLst/>
              <a:uFillTx/>
              <a:latin typeface="Arial"/>
              <a:cs typeface="Arial"/>
            </a:endParaRPr>
          </a:p>
          <a:p>
            <a:pPr marL="342900" indent="-342900">
              <a:lnSpc>
                <a:spcPct val="115000"/>
              </a:lnSpc>
              <a:spcAft>
                <a:spcPct val="0"/>
              </a:spcAft>
              <a:buFont typeface="Wingdings" panose="05000000000000000000" pitchFamily="2" charset="2"/>
              <a:buChar char="Ø"/>
              <a:defRPr/>
            </a:pPr>
            <a:r>
              <a:rPr lang="cy" sz="1400" b="1" i="0" u="none" strike="noStrike" cap="none" baseline="0" dirty="0">
                <a:solidFill>
                  <a:srgbClr val="000000"/>
                </a:solidFill>
                <a:effectLst/>
                <a:uFillTx/>
                <a:latin typeface="Arial"/>
              </a:rPr>
              <a:t>Unigolyn cyfrifol wedi'i enwebu ond heb ei gofrestru                   </a:t>
            </a:r>
          </a:p>
        </p:txBody>
      </p:sp>
      <p:sp>
        <p:nvSpPr>
          <p:cNvPr id="12" name="Rectangle 11"/>
          <p:cNvSpPr/>
          <p:nvPr>
            <p:custDataLst>
              <p:tags r:id="rId4"/>
            </p:custDataLst>
          </p:nvPr>
        </p:nvSpPr>
        <p:spPr bwMode="auto">
          <a:xfrm>
            <a:off x="2351624" y="4099487"/>
            <a:ext cx="1657377" cy="885334"/>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cy" sz="1800" b="1" i="0" u="none" strike="noStrike" cap="none" baseline="0" dirty="0">
                <a:solidFill>
                  <a:srgbClr val="000000"/>
                </a:solidFill>
                <a:effectLst/>
                <a:uFillTx/>
                <a:latin typeface="Arial"/>
              </a:rPr>
              <a:t>Suncare Ltd</a:t>
            </a:r>
          </a:p>
          <a:p>
            <a:pPr>
              <a:spcAft>
                <a:spcPts val="600"/>
              </a:spcAft>
              <a:defRPr/>
            </a:pPr>
            <a:r>
              <a:rPr lang="cy" sz="1800" b="0" i="0" u="none" strike="noStrike" cap="none" baseline="0" dirty="0">
                <a:solidFill>
                  <a:srgbClr val="000000"/>
                </a:solidFill>
                <a:effectLst/>
                <a:uFillTx/>
                <a:latin typeface="Arial"/>
              </a:rPr>
              <a:t>Cartref gofal Caerdydd</a:t>
            </a:r>
          </a:p>
        </p:txBody>
      </p:sp>
      <p:sp>
        <p:nvSpPr>
          <p:cNvPr id="15" name="Rectangle 14"/>
          <p:cNvSpPr/>
          <p:nvPr>
            <p:custDataLst>
              <p:tags r:id="rId5"/>
            </p:custDataLst>
          </p:nvPr>
        </p:nvSpPr>
        <p:spPr bwMode="auto">
          <a:xfrm>
            <a:off x="323528" y="2692177"/>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spcAft>
                <a:spcPts val="300"/>
              </a:spcAft>
              <a:defRPr/>
            </a:pPr>
            <a:r>
              <a:rPr lang="cy" sz="1800" b="1" i="0" u="none" strike="noStrike" cap="none" baseline="0" dirty="0">
                <a:solidFill>
                  <a:srgbClr val="000000"/>
                </a:solidFill>
                <a:effectLst/>
                <a:uFillTx/>
                <a:latin typeface="Arial"/>
              </a:rPr>
              <a:t>Suncare Ltd </a:t>
            </a:r>
          </a:p>
          <a:p>
            <a:pPr>
              <a:lnSpc>
                <a:spcPct val="115000"/>
              </a:lnSpc>
              <a:defRPr/>
            </a:pPr>
            <a:r>
              <a:rPr lang="cy" sz="1800" b="0" i="0" u="none" strike="noStrike" cap="none" baseline="0" dirty="0">
                <a:solidFill>
                  <a:srgbClr val="000000"/>
                </a:solidFill>
                <a:effectLst/>
                <a:uFillTx/>
                <a:latin typeface="Arial"/>
              </a:rPr>
              <a:t>Gofal cartref RhCT</a:t>
            </a:r>
          </a:p>
        </p:txBody>
      </p:sp>
      <p:sp>
        <p:nvSpPr>
          <p:cNvPr id="18" name="Rectangle 17"/>
          <p:cNvSpPr/>
          <p:nvPr>
            <p:custDataLst>
              <p:tags r:id="rId6"/>
            </p:custDataLst>
          </p:nvPr>
        </p:nvSpPr>
        <p:spPr bwMode="auto">
          <a:xfrm>
            <a:off x="2351624" y="2692177"/>
            <a:ext cx="1645840" cy="904382"/>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defRPr/>
            </a:pPr>
            <a:endParaRPr lang="en-GB" sz="1000" b="1" dirty="0">
              <a:latin typeface="Arial" pitchFamily="34" charset="0"/>
              <a:ea typeface="Calibri"/>
              <a:cs typeface="Arial" pitchFamily="34" charset="0"/>
            </a:endParaRPr>
          </a:p>
          <a:p>
            <a:pPr>
              <a:lnSpc>
                <a:spcPct val="115000"/>
              </a:lnSpc>
              <a:defRPr/>
            </a:pPr>
            <a:r>
              <a:rPr lang="cy" sz="1800" b="1" i="0" u="none" strike="noStrike" cap="none" baseline="0" dirty="0">
                <a:solidFill>
                  <a:srgbClr val="000000"/>
                </a:solidFill>
                <a:effectLst/>
                <a:uFillTx/>
                <a:latin typeface="Arial"/>
              </a:rPr>
              <a:t>Suncare Ltd </a:t>
            </a:r>
          </a:p>
          <a:p>
            <a:pPr>
              <a:lnSpc>
                <a:spcPct val="115000"/>
              </a:lnSpc>
              <a:defRPr/>
            </a:pPr>
            <a:r>
              <a:rPr lang="cy" sz="1800" b="0" i="0" u="none" strike="noStrike" cap="none" baseline="0" dirty="0">
                <a:solidFill>
                  <a:srgbClr val="000000"/>
                </a:solidFill>
                <a:effectLst/>
                <a:uFillTx/>
                <a:latin typeface="Arial"/>
              </a:rPr>
              <a:t>Gofal cartref Merthyr</a:t>
            </a:r>
          </a:p>
          <a:p>
            <a:pPr>
              <a:lnSpc>
                <a:spcPct val="115000"/>
              </a:lnSpc>
              <a:defRPr/>
            </a:pPr>
            <a:endParaRPr lang="en-GB" sz="1200" dirty="0">
              <a:latin typeface="Arial" pitchFamily="34" charset="0"/>
              <a:ea typeface="Calibri"/>
              <a:cs typeface="Arial" pitchFamily="34" charset="0"/>
            </a:endParaRPr>
          </a:p>
        </p:txBody>
      </p:sp>
      <p:sp>
        <p:nvSpPr>
          <p:cNvPr id="2" name="Rounded Rectangle 1"/>
          <p:cNvSpPr/>
          <p:nvPr>
            <p:custDataLst>
              <p:tags r:id="rId7"/>
            </p:custDataLst>
          </p:nvPr>
        </p:nvSpPr>
        <p:spPr>
          <a:xfrm>
            <a:off x="118817" y="1588159"/>
            <a:ext cx="2056645" cy="556563"/>
          </a:xfrm>
          <a:prstGeom prst="roundRect">
            <a:avLst/>
          </a:prstGeom>
          <a:solidFill>
            <a:srgbClr val="EF95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cy" b="1">
                <a:solidFill>
                  <a:srgbClr val="000000"/>
                </a:solidFill>
                <a:latin typeface="Arial"/>
                <a:cs typeface="Arial"/>
              </a:rPr>
              <a:t>AGC</a:t>
            </a:r>
            <a:endParaRPr lang="cy" sz="1800" b="1" i="0" u="none" strike="noStrike" cap="none" baseline="0">
              <a:solidFill>
                <a:srgbClr val="000000"/>
              </a:solidFill>
              <a:effectLst/>
              <a:uFillTx/>
              <a:latin typeface="Arial"/>
            </a:endParaRPr>
          </a:p>
        </p:txBody>
      </p:sp>
      <p:sp>
        <p:nvSpPr>
          <p:cNvPr id="20" name="Oval 4"/>
          <p:cNvSpPr/>
          <p:nvPr>
            <p:custDataLst>
              <p:tags r:id="rId8"/>
            </p:custDataLst>
          </p:nvPr>
        </p:nvSpPr>
        <p:spPr>
          <a:xfrm>
            <a:off x="0" y="-95470"/>
            <a:ext cx="1053750" cy="793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000" b="1" i="0" u="none" strike="noStrike" cap="none" baseline="0" dirty="0">
                <a:solidFill>
                  <a:srgbClr val="000000"/>
                </a:solidFill>
                <a:effectLst/>
                <a:uFillTx/>
                <a:latin typeface="Arial"/>
              </a:rPr>
              <a:t>Rheoleiddio gwasanaethau</a:t>
            </a:r>
          </a:p>
        </p:txBody>
      </p:sp>
      <p:sp>
        <p:nvSpPr>
          <p:cNvPr id="3" name="Slide Number Placeholder 2"/>
          <p:cNvSpPr>
            <a:spLocks noGrp="1"/>
          </p:cNvSpPr>
          <p:nvPr>
            <p:ph type="sldNum" sz="quarter" idx="4"/>
            <p:custDataLst>
              <p:tags r:id="rId9"/>
            </p:custDataLst>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14</a:t>
            </a:fld>
            <a:endParaRPr lang="en-GB"/>
          </a:p>
        </p:txBody>
      </p:sp>
      <p:sp>
        <p:nvSpPr>
          <p:cNvPr id="35" name="Rectangle 34"/>
          <p:cNvSpPr/>
          <p:nvPr>
            <p:custDataLst>
              <p:tags r:id="rId10"/>
            </p:custDataLst>
          </p:nvPr>
        </p:nvSpPr>
        <p:spPr bwMode="auto">
          <a:xfrm>
            <a:off x="323528" y="4080440"/>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cy" b="1">
                <a:solidFill>
                  <a:srgbClr val="000000"/>
                </a:solidFill>
                <a:latin typeface="Arial"/>
              </a:rPr>
              <a:t>Suncare Ltd</a:t>
            </a:r>
          </a:p>
          <a:p>
            <a:pPr>
              <a:spcAft>
                <a:spcPts val="600"/>
              </a:spcAft>
              <a:defRPr/>
            </a:pPr>
            <a:r>
              <a:rPr lang="cy">
                <a:solidFill>
                  <a:srgbClr val="000000"/>
                </a:solidFill>
                <a:latin typeface="Arial"/>
              </a:rPr>
              <a:t>Cartref Gofal Pen-y-Bont </a:t>
            </a:r>
            <a:endParaRPr lang="cy" dirty="0">
              <a:solidFill>
                <a:srgbClr val="000000"/>
              </a:solidFill>
              <a:latin typeface="Arial"/>
            </a:endParaRPr>
          </a:p>
        </p:txBody>
      </p:sp>
      <p:sp>
        <p:nvSpPr>
          <p:cNvPr id="38" name="Rounded Rectangle 37"/>
          <p:cNvSpPr/>
          <p:nvPr>
            <p:custDataLst>
              <p:tags r:id="rId11"/>
            </p:custDataLst>
          </p:nvPr>
        </p:nvSpPr>
        <p:spPr>
          <a:xfrm>
            <a:off x="4932040" y="5235751"/>
            <a:ext cx="4022328" cy="1467820"/>
          </a:xfrm>
          <a:prstGeom prst="roundRect">
            <a:avLst/>
          </a:prstGeom>
          <a:solidFill>
            <a:srgbClr val="85C4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spcAft>
                <a:spcPts val="0"/>
              </a:spcAft>
              <a:buFont typeface="Wingdings" panose="05000000000000000000" pitchFamily="2" charset="2"/>
              <a:buChar char="Ø"/>
              <a:defRPr/>
            </a:pPr>
            <a:r>
              <a:rPr lang="en-GB" sz="1400" b="1" dirty="0">
                <a:latin typeface="Arial" panose="020B0604020202020204" pitchFamily="34" charset="0"/>
                <a:ea typeface="Times New Roman"/>
              </a:rPr>
              <a:t>Registration of each separate establishment and agency</a:t>
            </a:r>
          </a:p>
          <a:p>
            <a:pPr marL="342900" indent="-342900">
              <a:lnSpc>
                <a:spcPct val="115000"/>
              </a:lnSpc>
              <a:spcAft>
                <a:spcPts val="0"/>
              </a:spcAft>
              <a:buFont typeface="Wingdings" panose="05000000000000000000" pitchFamily="2" charset="2"/>
              <a:buChar char="Ø"/>
              <a:defRPr/>
            </a:pPr>
            <a:r>
              <a:rPr lang="en-GB" sz="1400" b="1" dirty="0">
                <a:latin typeface="Arial"/>
                <a:ea typeface="Times New Roman"/>
                <a:cs typeface="Arial"/>
              </a:rPr>
              <a:t>Each service has a registered manager with CIW and SCW</a:t>
            </a:r>
          </a:p>
          <a:p>
            <a:pPr marL="342900" indent="-342900">
              <a:lnSpc>
                <a:spcPct val="115000"/>
              </a:lnSpc>
              <a:spcAft>
                <a:spcPts val="0"/>
              </a:spcAft>
              <a:buFont typeface="Wingdings" panose="05000000000000000000" pitchFamily="2" charset="2"/>
              <a:buChar char="Ø"/>
              <a:defRPr/>
            </a:pPr>
            <a:r>
              <a:rPr lang="en-GB" sz="1400" b="1" dirty="0">
                <a:latin typeface="Arial" panose="020B0604020202020204" pitchFamily="34" charset="0"/>
                <a:ea typeface="Times New Roman"/>
              </a:rPr>
              <a:t>Responsible individual nominated but not registered                   </a:t>
            </a:r>
          </a:p>
        </p:txBody>
      </p:sp>
      <p:sp>
        <p:nvSpPr>
          <p:cNvPr id="43" name="Rectangle 42"/>
          <p:cNvSpPr/>
          <p:nvPr>
            <p:custDataLst>
              <p:tags r:id="rId12"/>
            </p:custDataLst>
          </p:nvPr>
        </p:nvSpPr>
        <p:spPr bwMode="auto">
          <a:xfrm>
            <a:off x="7164288" y="4099487"/>
            <a:ext cx="1657377" cy="885334"/>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en-GB" b="1" dirty="0" err="1">
                <a:latin typeface="Arial" panose="020B0604020202020204" pitchFamily="34" charset="0"/>
                <a:ea typeface="Calibri"/>
              </a:rPr>
              <a:t>Suncare</a:t>
            </a:r>
            <a:r>
              <a:rPr lang="en-GB" b="1" dirty="0">
                <a:latin typeface="Arial" panose="020B0604020202020204" pitchFamily="34" charset="0"/>
                <a:ea typeface="Calibri"/>
              </a:rPr>
              <a:t> Ltd</a:t>
            </a:r>
          </a:p>
          <a:p>
            <a:pPr>
              <a:spcAft>
                <a:spcPts val="600"/>
              </a:spcAft>
              <a:defRPr/>
            </a:pPr>
            <a:r>
              <a:rPr lang="en-GB" dirty="0">
                <a:latin typeface="Arial" panose="020B0604020202020204" pitchFamily="34" charset="0"/>
                <a:ea typeface="Calibri"/>
              </a:rPr>
              <a:t>Care home  Cardiff</a:t>
            </a:r>
          </a:p>
        </p:txBody>
      </p:sp>
      <p:sp>
        <p:nvSpPr>
          <p:cNvPr id="44" name="Rectangle 43"/>
          <p:cNvSpPr/>
          <p:nvPr>
            <p:custDataLst>
              <p:tags r:id="rId13"/>
            </p:custDataLst>
          </p:nvPr>
        </p:nvSpPr>
        <p:spPr bwMode="auto">
          <a:xfrm>
            <a:off x="5136192" y="2692177"/>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spcAft>
                <a:spcPts val="300"/>
              </a:spcAft>
              <a:defRPr/>
            </a:pPr>
            <a:r>
              <a:rPr lang="en-GB" b="1" dirty="0" err="1">
                <a:latin typeface="Arial" panose="020B0604020202020204" pitchFamily="34" charset="0"/>
                <a:ea typeface="Times New Roman"/>
              </a:rPr>
              <a:t>Suncare</a:t>
            </a:r>
            <a:r>
              <a:rPr lang="en-GB" b="1" dirty="0">
                <a:latin typeface="Arial" panose="020B0604020202020204" pitchFamily="34" charset="0"/>
                <a:ea typeface="Times New Roman"/>
              </a:rPr>
              <a:t> Ltd </a:t>
            </a:r>
          </a:p>
          <a:p>
            <a:pPr>
              <a:lnSpc>
                <a:spcPct val="115000"/>
              </a:lnSpc>
              <a:defRPr/>
            </a:pPr>
            <a:r>
              <a:rPr lang="en-GB" dirty="0">
                <a:latin typeface="Arial" panose="020B0604020202020204" pitchFamily="34" charset="0"/>
                <a:ea typeface="Times New Roman"/>
              </a:rPr>
              <a:t>Domiciliary care RCT</a:t>
            </a:r>
            <a:endParaRPr lang="en-GB" dirty="0">
              <a:latin typeface="Arial" panose="020B0604020202020204" pitchFamily="34" charset="0"/>
              <a:ea typeface="Calibri"/>
            </a:endParaRPr>
          </a:p>
        </p:txBody>
      </p:sp>
      <p:sp>
        <p:nvSpPr>
          <p:cNvPr id="45" name="Rectangle 44"/>
          <p:cNvSpPr/>
          <p:nvPr>
            <p:custDataLst>
              <p:tags r:id="rId14"/>
            </p:custDataLst>
          </p:nvPr>
        </p:nvSpPr>
        <p:spPr bwMode="auto">
          <a:xfrm>
            <a:off x="7164288" y="2692177"/>
            <a:ext cx="1645840" cy="904382"/>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defRPr/>
            </a:pPr>
            <a:endParaRPr lang="en-GB" sz="800" b="1" dirty="0">
              <a:latin typeface="Arial" panose="020B0604020202020204" pitchFamily="34" charset="0"/>
              <a:ea typeface="Calibri"/>
            </a:endParaRPr>
          </a:p>
          <a:p>
            <a:pPr>
              <a:lnSpc>
                <a:spcPct val="115000"/>
              </a:lnSpc>
              <a:defRPr/>
            </a:pPr>
            <a:r>
              <a:rPr lang="en-GB" b="1" dirty="0" err="1">
                <a:latin typeface="Arial" panose="020B0604020202020204" pitchFamily="34" charset="0"/>
                <a:ea typeface="Calibri"/>
              </a:rPr>
              <a:t>Suncare</a:t>
            </a:r>
            <a:r>
              <a:rPr lang="en-GB" b="1" dirty="0">
                <a:latin typeface="Arial" panose="020B0604020202020204" pitchFamily="34" charset="0"/>
                <a:ea typeface="Calibri"/>
              </a:rPr>
              <a:t> Ltd </a:t>
            </a:r>
          </a:p>
          <a:p>
            <a:pPr>
              <a:lnSpc>
                <a:spcPct val="115000"/>
              </a:lnSpc>
              <a:defRPr/>
            </a:pPr>
            <a:r>
              <a:rPr lang="en-GB" dirty="0">
                <a:latin typeface="Arial" panose="020B0604020202020204" pitchFamily="34" charset="0"/>
                <a:ea typeface="Calibri"/>
              </a:rPr>
              <a:t>Domiciliary care Merthyr</a:t>
            </a:r>
          </a:p>
          <a:p>
            <a:pPr>
              <a:lnSpc>
                <a:spcPct val="115000"/>
              </a:lnSpc>
              <a:defRPr/>
            </a:pPr>
            <a:endParaRPr lang="en-GB" sz="800" dirty="0">
              <a:latin typeface="Arial" panose="020B0604020202020204" pitchFamily="34" charset="0"/>
              <a:ea typeface="Calibri"/>
            </a:endParaRPr>
          </a:p>
        </p:txBody>
      </p:sp>
      <p:sp>
        <p:nvSpPr>
          <p:cNvPr id="46" name="Rectangle 45"/>
          <p:cNvSpPr/>
          <p:nvPr>
            <p:custDataLst>
              <p:tags r:id="rId15"/>
            </p:custDataLst>
          </p:nvPr>
        </p:nvSpPr>
        <p:spPr bwMode="auto">
          <a:xfrm>
            <a:off x="5136192" y="4080440"/>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en-GB" b="1" dirty="0" err="1">
                <a:latin typeface="Arial" panose="020B0604020202020204" pitchFamily="34" charset="0"/>
                <a:ea typeface="Calibri"/>
              </a:rPr>
              <a:t>Suncare</a:t>
            </a:r>
            <a:r>
              <a:rPr lang="en-GB" b="1" dirty="0">
                <a:latin typeface="Arial" panose="020B0604020202020204" pitchFamily="34" charset="0"/>
                <a:ea typeface="Calibri"/>
              </a:rPr>
              <a:t> Ltd</a:t>
            </a:r>
          </a:p>
          <a:p>
            <a:pPr>
              <a:spcAft>
                <a:spcPts val="600"/>
              </a:spcAft>
              <a:defRPr/>
            </a:pPr>
            <a:r>
              <a:rPr lang="en-GB" dirty="0">
                <a:latin typeface="Arial" panose="020B0604020202020204" pitchFamily="34" charset="0"/>
                <a:ea typeface="Calibri"/>
              </a:rPr>
              <a:t>Care home  Bridgend </a:t>
            </a:r>
          </a:p>
        </p:txBody>
      </p:sp>
      <p:sp>
        <p:nvSpPr>
          <p:cNvPr id="47" name="Rounded Rectangle 46"/>
          <p:cNvSpPr/>
          <p:nvPr>
            <p:custDataLst>
              <p:tags r:id="rId16"/>
            </p:custDataLst>
          </p:nvPr>
        </p:nvSpPr>
        <p:spPr>
          <a:xfrm>
            <a:off x="4934148" y="1640281"/>
            <a:ext cx="2056645" cy="556563"/>
          </a:xfrm>
          <a:prstGeom prst="roundRect">
            <a:avLst/>
          </a:prstGeom>
          <a:solidFill>
            <a:srgbClr val="EF95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en-GB" b="1" dirty="0">
                <a:latin typeface="Arial"/>
                <a:cs typeface="Arial"/>
              </a:rPr>
              <a:t>CIW</a:t>
            </a:r>
            <a:endParaRPr lang="cy" sz="1800" b="1" i="0" u="none" strike="noStrike" cap="none" baseline="0" dirty="0">
              <a:solidFill>
                <a:srgbClr val="000000"/>
              </a:solidFill>
              <a:effectLst/>
              <a:uFillTx/>
              <a:latin typeface="Arial"/>
            </a:endParaRPr>
          </a:p>
        </p:txBody>
      </p:sp>
      <p:sp>
        <p:nvSpPr>
          <p:cNvPr id="48" name="Rectangle 47"/>
          <p:cNvSpPr/>
          <p:nvPr/>
        </p:nvSpPr>
        <p:spPr>
          <a:xfrm>
            <a:off x="8100392" y="71752"/>
            <a:ext cx="999599" cy="476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9" name="Rectangle 48"/>
          <p:cNvSpPr/>
          <p:nvPr/>
        </p:nvSpPr>
        <p:spPr>
          <a:xfrm>
            <a:off x="4932040" y="761043"/>
            <a:ext cx="4572000" cy="707886"/>
          </a:xfrm>
          <a:prstGeom prst="rect">
            <a:avLst/>
          </a:prstGeom>
        </p:spPr>
        <p:txBody>
          <a:bodyPr>
            <a:spAutoFit/>
          </a:bodyPr>
          <a:lstStyle/>
          <a:p>
            <a:r>
              <a:rPr lang="en-GB" sz="2000" b="1" dirty="0">
                <a:solidFill>
                  <a:srgbClr val="00B0F0"/>
                </a:solidFill>
              </a:rPr>
              <a:t>Old service registration</a:t>
            </a:r>
          </a:p>
          <a:p>
            <a:r>
              <a:rPr lang="en-GB" altLang="en-US" sz="2000" b="1" dirty="0">
                <a:solidFill>
                  <a:srgbClr val="34B555"/>
                </a:solidFill>
              </a:rPr>
              <a:t>Establishment based model</a:t>
            </a:r>
          </a:p>
        </p:txBody>
      </p:sp>
      <p:sp>
        <p:nvSpPr>
          <p:cNvPr id="50" name="Rectangle 49"/>
          <p:cNvSpPr/>
          <p:nvPr/>
        </p:nvSpPr>
        <p:spPr>
          <a:xfrm>
            <a:off x="8198478" y="105442"/>
            <a:ext cx="803425" cy="423193"/>
          </a:xfrm>
          <a:prstGeom prst="rect">
            <a:avLst/>
          </a:prstGeom>
        </p:spPr>
        <p:txBody>
          <a:bodyPr wrap="none">
            <a:spAutoFit/>
          </a:bodyPr>
          <a:lstStyle/>
          <a:p>
            <a:pPr lvl="0" algn="ctr" defTabSz="666750">
              <a:lnSpc>
                <a:spcPct val="90000"/>
              </a:lnSpc>
              <a:spcBef>
                <a:spcPct val="0"/>
              </a:spcBef>
              <a:spcAft>
                <a:spcPct val="35000"/>
              </a:spcAft>
            </a:pPr>
            <a:r>
              <a:rPr lang="en-GB" sz="1000" b="1" dirty="0">
                <a:latin typeface="Arial" panose="020B0604020202020204" pitchFamily="34" charset="0"/>
              </a:rPr>
              <a:t>Service </a:t>
            </a:r>
          </a:p>
          <a:p>
            <a:pPr lvl="0" algn="ctr" defTabSz="666750">
              <a:lnSpc>
                <a:spcPct val="90000"/>
              </a:lnSpc>
              <a:spcBef>
                <a:spcPct val="0"/>
              </a:spcBef>
              <a:spcAft>
                <a:spcPct val="35000"/>
              </a:spcAft>
            </a:pPr>
            <a:r>
              <a:rPr lang="en-GB" sz="1000" b="1" dirty="0">
                <a:latin typeface="Arial" panose="020B0604020202020204" pitchFamily="34" charset="0"/>
              </a:rPr>
              <a:t>regulation</a:t>
            </a:r>
          </a:p>
        </p:txBody>
      </p:sp>
    </p:spTree>
    <p:custDataLst>
      <p:tags r:id="rId1"/>
    </p:custDataLst>
    <p:extLst>
      <p:ext uri="{BB962C8B-B14F-4D97-AF65-F5344CB8AC3E}">
        <p14:creationId xmlns:p14="http://schemas.microsoft.com/office/powerpoint/2010/main" val="2089128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custDataLst>
              <p:tags r:id="rId2"/>
            </p:custDataLst>
          </p:nvPr>
        </p:nvSpPr>
        <p:spPr>
          <a:xfrm>
            <a:off x="2992108" y="2718156"/>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AKA Williams</a:t>
            </a:r>
          </a:p>
        </p:txBody>
      </p:sp>
      <p:cxnSp>
        <p:nvCxnSpPr>
          <p:cNvPr id="26" name="Straight Arrow Connector 25"/>
          <p:cNvCxnSpPr/>
          <p:nvPr>
            <p:custDataLst>
              <p:tags r:id="rId3"/>
            </p:custDataLst>
          </p:nvPr>
        </p:nvCxnSpPr>
        <p:spPr>
          <a:xfrm flipH="1">
            <a:off x="3142611" y="1703383"/>
            <a:ext cx="304800" cy="123825"/>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custDataLst>
              <p:tags r:id="rId4"/>
            </p:custDataLst>
          </p:nvPr>
        </p:nvCxnSpPr>
        <p:spPr>
          <a:xfrm>
            <a:off x="6847836" y="1627183"/>
            <a:ext cx="523875" cy="247650"/>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5"/>
            </p:custDataLst>
          </p:nvPr>
        </p:nvCxnSpPr>
        <p:spPr>
          <a:xfrm flipH="1">
            <a:off x="2868929" y="1703383"/>
            <a:ext cx="0" cy="247650"/>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custDataLst>
              <p:tags r:id="rId6"/>
            </p:custDataLst>
          </p:nvPr>
        </p:nvCxnSpPr>
        <p:spPr>
          <a:xfrm flipH="1">
            <a:off x="582929" y="2546345"/>
            <a:ext cx="0" cy="209550"/>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7"/>
            </p:custDataLst>
          </p:nvPr>
        </p:nvCxnSpPr>
        <p:spPr>
          <a:xfrm flipH="1">
            <a:off x="2892741" y="2597463"/>
            <a:ext cx="0" cy="180975"/>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custDataLst>
              <p:tags r:id="rId8"/>
            </p:custDataLst>
          </p:nvPr>
        </p:nvCxnSpPr>
        <p:spPr>
          <a:xfrm flipH="1">
            <a:off x="5191441" y="2636833"/>
            <a:ext cx="0" cy="180975"/>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42" name="Rectangle 21"/>
          <p:cNvSpPr>
            <a:spLocks noChangeArrowheads="1"/>
          </p:cNvSpPr>
          <p:nvPr>
            <p:custDataLst>
              <p:tags r:id="rId9"/>
            </p:custDataLst>
          </p:nvPr>
        </p:nvSpPr>
        <p:spPr bwMode="auto">
          <a:xfrm>
            <a:off x="162241" y="419363"/>
            <a:ext cx="184731" cy="338554"/>
          </a:xfrm>
          <a:prstGeom prst="rect">
            <a:avLst/>
          </a:prstGeom>
          <a:noFill/>
          <a:ln w="9525">
            <a:noFill/>
            <a:miter lim="800000"/>
          </a:ln>
          <a:effectLst/>
        </p:spPr>
        <p:txBody>
          <a:bodyPr wrap="none" anchor="ctr">
            <a:spAutoFit/>
          </a:bodyPr>
          <a:lstStyle/>
          <a:p>
            <a:endParaRPr lang="en-US" altLang="en-US" sz="1600">
              <a:latin typeface="Arial" pitchFamily="34" charset="0"/>
              <a:cs typeface="Arial" pitchFamily="34" charset="0"/>
            </a:endParaRPr>
          </a:p>
        </p:txBody>
      </p:sp>
      <p:sp>
        <p:nvSpPr>
          <p:cNvPr id="43" name="Rectangle 23"/>
          <p:cNvSpPr>
            <a:spLocks noChangeArrowheads="1"/>
          </p:cNvSpPr>
          <p:nvPr>
            <p:custDataLst>
              <p:tags r:id="rId10"/>
            </p:custDataLst>
          </p:nvPr>
        </p:nvSpPr>
        <p:spPr bwMode="auto">
          <a:xfrm>
            <a:off x="-404497" y="535093"/>
            <a:ext cx="7807326" cy="830997"/>
          </a:xfrm>
          <a:prstGeom prst="rect">
            <a:avLst/>
          </a:prstGeom>
          <a:noFill/>
          <a:ln w="9525">
            <a:noFill/>
            <a:miter lim="800000"/>
          </a:ln>
          <a:effectLst/>
        </p:spPr>
        <p:txBody>
          <a:bodyPr anchor="ctr">
            <a:spAutoFit/>
          </a:bodyPr>
          <a:lstStyle/>
          <a:p>
            <a:pPr eaLnBrk="1" hangingPunct="1"/>
            <a:br>
              <a:rPr lang="en-GB" altLang="en-US" sz="1600">
                <a:latin typeface="Arial" pitchFamily="34" charset="0"/>
                <a:cs typeface="Arial" pitchFamily="34" charset="0"/>
              </a:rPr>
            </a:br>
            <a:endParaRPr lang="en-GB" altLang="en-US" sz="1600">
              <a:latin typeface="Arial" pitchFamily="34" charset="0"/>
              <a:cs typeface="Arial" pitchFamily="34" charset="0"/>
            </a:endParaRPr>
          </a:p>
          <a:p>
            <a:endParaRPr lang="en-GB" altLang="en-US" sz="1600">
              <a:latin typeface="Arial" pitchFamily="34" charset="0"/>
              <a:cs typeface="Arial" pitchFamily="34" charset="0"/>
            </a:endParaRPr>
          </a:p>
        </p:txBody>
      </p:sp>
      <p:sp>
        <p:nvSpPr>
          <p:cNvPr id="51" name="Oval 4"/>
          <p:cNvSpPr/>
          <p:nvPr>
            <p:custDataLst>
              <p:tags r:id="rId11"/>
            </p:custDataLst>
          </p:nvPr>
        </p:nvSpPr>
        <p:spPr>
          <a:xfrm>
            <a:off x="64387" y="67566"/>
            <a:ext cx="1106066" cy="389404"/>
          </a:xfrm>
          <a:prstGeom prst="rect">
            <a:avLst/>
          </a:prstGeom>
          <a:effectLst/>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000" b="1" i="0" u="none" strike="noStrike" cap="none" baseline="0" dirty="0">
                <a:solidFill>
                  <a:srgbClr val="000000"/>
                </a:solidFill>
                <a:effectLst/>
                <a:uFillTx/>
                <a:latin typeface="Arial"/>
              </a:rPr>
              <a:t>Rheoleiddio gwasanaethau</a:t>
            </a:r>
          </a:p>
        </p:txBody>
      </p:sp>
      <p:sp>
        <p:nvSpPr>
          <p:cNvPr id="53" name="Title 1"/>
          <p:cNvSpPr txBox="1"/>
          <p:nvPr>
            <p:custDataLst>
              <p:tags r:id="rId12"/>
            </p:custDataLst>
          </p:nvPr>
        </p:nvSpPr>
        <p:spPr>
          <a:xfrm>
            <a:off x="-34343" y="1035190"/>
            <a:ext cx="4768180" cy="729098"/>
          </a:xfrm>
          <a:prstGeom prst="rect">
            <a:avLst/>
          </a:prstGeom>
          <a:effectLst/>
        </p:spPr>
        <p:txBody>
          <a:bodyPr vert="horz" lIns="91440" tIns="45720" rIns="91440" bIns="45720" rtlCol="0" anchor="b">
            <a:noAutofit/>
          </a:bodyPr>
          <a:lstStyle>
            <a:lvl1pPr>
              <a:spcBef>
                <a:spcPct val="0"/>
              </a:spcBef>
              <a:buNone/>
              <a:defRPr sz="3200" b="1">
                <a:solidFill>
                  <a:srgbClr val="5CC9E3"/>
                </a:solidFill>
                <a:latin typeface="Arial" pitchFamily="34" charset="0"/>
                <a:ea typeface="+mj-ea"/>
                <a:cs typeface="Arial" pitchFamily="34" charset="0"/>
              </a:defRPr>
            </a:lvl1pPr>
          </a:lstStyle>
          <a:p>
            <a:pPr algn="ctr"/>
            <a:br>
              <a:rPr lang="cy" sz="2000" b="1" i="0" u="none" strike="noStrike" cap="none" baseline="0" dirty="0">
                <a:solidFill>
                  <a:srgbClr val="5CC9E3"/>
                </a:solidFill>
                <a:effectLst/>
                <a:uFillTx/>
                <a:latin typeface="Arial"/>
              </a:rPr>
            </a:br>
            <a:br>
              <a:rPr lang="cy" sz="2000" b="1" i="0" u="none" strike="noStrike" cap="none" baseline="0" dirty="0">
                <a:solidFill>
                  <a:srgbClr val="5CC9E3"/>
                </a:solidFill>
                <a:effectLst/>
                <a:uFillTx/>
                <a:latin typeface="Arial"/>
              </a:rPr>
            </a:br>
            <a:br>
              <a:rPr lang="cy" sz="2000" b="1" i="0" u="none" strike="noStrike" cap="none" baseline="0" dirty="0">
                <a:solidFill>
                  <a:srgbClr val="5CC9E3"/>
                </a:solidFill>
                <a:effectLst/>
                <a:uFillTx/>
                <a:latin typeface="Arial"/>
              </a:rPr>
            </a:br>
            <a:br>
              <a:rPr lang="cy" sz="2000" b="1" i="0" u="none" strike="noStrike" cap="none" baseline="0" dirty="0">
                <a:solidFill>
                  <a:srgbClr val="5CC9E3"/>
                </a:solidFill>
                <a:effectLst/>
                <a:uFillTx/>
                <a:latin typeface="Arial"/>
              </a:rPr>
            </a:br>
            <a:endParaRPr lang="cy" sz="2000" b="1" i="0" u="none" strike="noStrike" cap="none" baseline="0" dirty="0">
              <a:solidFill>
                <a:srgbClr val="5CC9E3"/>
              </a:solidFill>
              <a:effectLst/>
              <a:uFillTx/>
              <a:latin typeface="Arial"/>
            </a:endParaRPr>
          </a:p>
          <a:p>
            <a:pPr algn="ctr"/>
            <a:endParaRPr lang="cy" sz="2000" dirty="0">
              <a:latin typeface="Arial"/>
            </a:endParaRPr>
          </a:p>
          <a:p>
            <a:pPr algn="ctr"/>
            <a:endParaRPr lang="cy" sz="2000" b="1" i="0" u="none" strike="noStrike" cap="none" baseline="0" dirty="0">
              <a:solidFill>
                <a:srgbClr val="5CC9E3"/>
              </a:solidFill>
              <a:effectLst/>
              <a:uFillTx/>
              <a:latin typeface="Arial"/>
            </a:endParaRPr>
          </a:p>
          <a:p>
            <a:pPr algn="ctr"/>
            <a:r>
              <a:rPr lang="cy" sz="2000" b="1" i="0" u="none" strike="noStrike" cap="none" baseline="0" dirty="0">
                <a:solidFill>
                  <a:srgbClr val="5CC9E3"/>
                </a:solidFill>
                <a:effectLst/>
                <a:uFillTx/>
                <a:latin typeface="Arial"/>
              </a:rPr>
              <a:t>Cofrestriad gwasanaeth newydd</a:t>
            </a:r>
          </a:p>
          <a:p>
            <a:pPr algn="ctr"/>
            <a:r>
              <a:rPr lang="cy" sz="2000" b="0" i="0" u="none" strike="noStrike" cap="none" baseline="0" dirty="0">
                <a:solidFill>
                  <a:srgbClr val="34B555"/>
                </a:solidFill>
                <a:effectLst/>
                <a:uFillTx/>
                <a:latin typeface="Arial"/>
              </a:rPr>
              <a:t>Model seiliedig ar ddarparwr gwasanaeth</a:t>
            </a:r>
          </a:p>
        </p:txBody>
      </p:sp>
      <p:sp>
        <p:nvSpPr>
          <p:cNvPr id="45" name="Rounded Rectangle 44"/>
          <p:cNvSpPr/>
          <p:nvPr>
            <p:custDataLst>
              <p:tags r:id="rId13"/>
            </p:custDataLst>
          </p:nvPr>
        </p:nvSpPr>
        <p:spPr>
          <a:xfrm>
            <a:off x="4645730" y="5389887"/>
            <a:ext cx="4498270" cy="1399490"/>
          </a:xfrm>
          <a:prstGeom prst="roundRect">
            <a:avLst/>
          </a:prstGeom>
          <a:solidFill>
            <a:srgbClr val="85C441"/>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buFont typeface="Wingdings" panose="05000000000000000000" pitchFamily="2" charset="2"/>
              <a:buChar char="Ø"/>
              <a:defRPr/>
            </a:pPr>
            <a:r>
              <a:rPr lang="en-GB" sz="1200" dirty="0">
                <a:latin typeface="Arial" panose="020B0604020202020204" pitchFamily="34" charset="0"/>
                <a:ea typeface="Times New Roman"/>
              </a:rPr>
              <a:t>Simplified service registration model being introduced </a:t>
            </a:r>
          </a:p>
          <a:p>
            <a:pPr marL="342900" indent="-342900">
              <a:lnSpc>
                <a:spcPct val="115000"/>
              </a:lnSpc>
              <a:spcAft>
                <a:spcPts val="0"/>
              </a:spcAft>
              <a:buFont typeface="Wingdings" panose="05000000000000000000" pitchFamily="2" charset="2"/>
              <a:buChar char="Ø"/>
              <a:defRPr/>
            </a:pPr>
            <a:r>
              <a:rPr lang="en-GB" sz="1200" dirty="0">
                <a:latin typeface="Arial" panose="020B0604020202020204" pitchFamily="34" charset="0"/>
                <a:ea typeface="Times New Roman"/>
              </a:rPr>
              <a:t>Each care agency/site registered as a condition (sub-registration) </a:t>
            </a:r>
            <a:br>
              <a:rPr lang="en-GB" sz="1200" dirty="0">
                <a:latin typeface="Arial" panose="020B0604020202020204" pitchFamily="34" charset="0"/>
                <a:ea typeface="Times New Roman"/>
              </a:rPr>
            </a:br>
            <a:r>
              <a:rPr lang="en-GB" sz="1200" dirty="0">
                <a:latin typeface="Arial" panose="020B0604020202020204" pitchFamily="34" charset="0"/>
                <a:ea typeface="Times New Roman"/>
              </a:rPr>
              <a:t>of the service registration with link ‘responsible individual’ </a:t>
            </a:r>
          </a:p>
          <a:p>
            <a:pPr marL="342900" indent="-342900">
              <a:lnSpc>
                <a:spcPct val="115000"/>
              </a:lnSpc>
              <a:buFont typeface="Wingdings" panose="05000000000000000000" pitchFamily="2" charset="2"/>
              <a:buChar char="Ø"/>
              <a:defRPr/>
            </a:pPr>
            <a:r>
              <a:rPr lang="en-GB" sz="1200" dirty="0">
                <a:latin typeface="Arial"/>
                <a:ea typeface="Times New Roman"/>
                <a:cs typeface="Arial"/>
              </a:rPr>
              <a:t>No registration of managers by CIW, only Social Care Wales </a:t>
            </a:r>
            <a:endParaRPr lang="en-GB" sz="1200" dirty="0">
              <a:latin typeface="Arial" panose="020B0604020202020204" pitchFamily="34" charset="0"/>
              <a:ea typeface="Times New Roman"/>
              <a:cs typeface="Arial"/>
            </a:endParaRPr>
          </a:p>
        </p:txBody>
      </p:sp>
      <p:sp>
        <p:nvSpPr>
          <p:cNvPr id="25" name="Rectangle 24"/>
          <p:cNvSpPr/>
          <p:nvPr>
            <p:custDataLst>
              <p:tags r:id="rId14"/>
            </p:custDataLst>
          </p:nvPr>
        </p:nvSpPr>
        <p:spPr>
          <a:xfrm rot="5400000">
            <a:off x="2723815" y="971504"/>
            <a:ext cx="469019" cy="2626189"/>
          </a:xfrm>
          <a:prstGeom prst="rect">
            <a:avLst/>
          </a:prstGeom>
          <a:solidFill>
            <a:srgbClr val="FDC53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vert270" anchor="ctr"/>
          <a:lstStyle/>
          <a:p>
            <a:pPr algn="ctr">
              <a:defRPr b="0" i="0"/>
            </a:pPr>
            <a:r>
              <a:rPr lang="cy" sz="1600" b="1" dirty="0">
                <a:solidFill>
                  <a:srgbClr val="000000"/>
                </a:solidFill>
                <a:latin typeface="Arial"/>
              </a:rPr>
              <a:t>Gwasanaeth cofrestru</a:t>
            </a:r>
            <a:endParaRPr lang="cy" sz="1600" b="1" i="0" u="none" strike="noStrike" cap="none" baseline="0" dirty="0">
              <a:solidFill>
                <a:srgbClr val="000000"/>
              </a:solidFill>
              <a:effectLst/>
              <a:uFillTx/>
              <a:latin typeface="Arial"/>
            </a:endParaRPr>
          </a:p>
        </p:txBody>
      </p:sp>
      <p:sp>
        <p:nvSpPr>
          <p:cNvPr id="49" name="Rounded Rectangle 48"/>
          <p:cNvSpPr/>
          <p:nvPr>
            <p:custDataLst>
              <p:tags r:id="rId15"/>
            </p:custDataLst>
          </p:nvPr>
        </p:nvSpPr>
        <p:spPr>
          <a:xfrm>
            <a:off x="97702" y="2059253"/>
            <a:ext cx="1160651" cy="413041"/>
          </a:xfrm>
          <a:prstGeom prst="roundRect">
            <a:avLst/>
          </a:prstGeom>
          <a:solidFill>
            <a:srgbClr val="EF952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cy" b="1">
                <a:solidFill>
                  <a:srgbClr val="000000"/>
                </a:solidFill>
                <a:latin typeface="Arial"/>
                <a:cs typeface="Arial"/>
              </a:rPr>
              <a:t>AGC</a:t>
            </a:r>
            <a:endParaRPr lang="cy" sz="1800" b="1" i="0" u="none" strike="noStrike" cap="none" baseline="0">
              <a:solidFill>
                <a:srgbClr val="000000"/>
              </a:solidFill>
              <a:effectLst/>
              <a:uFillTx/>
              <a:latin typeface="Arial"/>
            </a:endParaRPr>
          </a:p>
        </p:txBody>
      </p:sp>
      <p:sp>
        <p:nvSpPr>
          <p:cNvPr id="54" name="Rectangle 53"/>
          <p:cNvSpPr/>
          <p:nvPr>
            <p:custDataLst>
              <p:tags r:id="rId16"/>
            </p:custDataLst>
          </p:nvPr>
        </p:nvSpPr>
        <p:spPr>
          <a:xfrm>
            <a:off x="64387" y="2727320"/>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i="0" u="none" strike="noStrike" cap="none" baseline="0" dirty="0">
                <a:solidFill>
                  <a:srgbClr val="000000"/>
                </a:solidFill>
                <a:effectLst/>
                <a:uFillTx/>
                <a:latin typeface="Arial"/>
              </a:rPr>
              <a:t>Suncare Ltd</a:t>
            </a:r>
          </a:p>
        </p:txBody>
      </p:sp>
      <p:sp>
        <p:nvSpPr>
          <p:cNvPr id="57" name="Rounded Rectangle 56"/>
          <p:cNvSpPr/>
          <p:nvPr>
            <p:custDataLst>
              <p:tags r:id="rId17"/>
            </p:custDataLst>
          </p:nvPr>
        </p:nvSpPr>
        <p:spPr>
          <a:xfrm>
            <a:off x="2958325" y="3251630"/>
            <a:ext cx="1483277" cy="2004548"/>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Gofal cartref - </a:t>
            </a:r>
            <a:r>
              <a:rPr lang="cy" sz="1200" b="1" dirty="0">
                <a:solidFill>
                  <a:srgbClr val="000000"/>
                </a:solidFill>
                <a:latin typeface="Arial"/>
              </a:rPr>
              <a:t>RhCT</a:t>
            </a:r>
          </a:p>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Lleoli oedolion - </a:t>
            </a:r>
            <a:r>
              <a:rPr lang="cy" sz="1200" b="1" dirty="0">
                <a:solidFill>
                  <a:srgbClr val="000000"/>
                </a:solidFill>
                <a:latin typeface="Arial"/>
              </a:rPr>
              <a:t>Caerffili</a:t>
            </a:r>
          </a:p>
        </p:txBody>
      </p:sp>
      <p:sp>
        <p:nvSpPr>
          <p:cNvPr id="58" name="Rectangle 57"/>
          <p:cNvSpPr/>
          <p:nvPr>
            <p:custDataLst>
              <p:tags r:id="rId18"/>
            </p:custDataLst>
          </p:nvPr>
        </p:nvSpPr>
        <p:spPr>
          <a:xfrm>
            <a:off x="1532057" y="2727320"/>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Happy Firm Ltd</a:t>
            </a:r>
          </a:p>
        </p:txBody>
      </p:sp>
      <p:sp>
        <p:nvSpPr>
          <p:cNvPr id="32" name="Rounded Rectangle 31"/>
          <p:cNvSpPr/>
          <p:nvPr>
            <p:custDataLst>
              <p:tags r:id="rId19"/>
            </p:custDataLst>
          </p:nvPr>
        </p:nvSpPr>
        <p:spPr>
          <a:xfrm>
            <a:off x="1722" y="5389887"/>
            <a:ext cx="4498270" cy="1399490"/>
          </a:xfrm>
          <a:prstGeom prst="roundRect">
            <a:avLst/>
          </a:prstGeom>
          <a:solidFill>
            <a:srgbClr val="85C441"/>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buFont typeface="Wingdings" panose="05000000000000000000" pitchFamily="2" charset="2"/>
              <a:buChar char="Ø"/>
              <a:defRPr/>
            </a:pPr>
            <a:r>
              <a:rPr lang="cy" sz="1200" i="0" u="none" strike="noStrike" cap="none" baseline="0" dirty="0">
                <a:solidFill>
                  <a:srgbClr val="000000"/>
                </a:solidFill>
                <a:effectLst/>
                <a:uFillTx/>
                <a:latin typeface="Arial"/>
              </a:rPr>
              <a:t>Model cofrestru gwasanaeth symlach yn cael ei gyflwyno </a:t>
            </a:r>
          </a:p>
          <a:p>
            <a:pPr marL="342900" indent="-342900">
              <a:lnSpc>
                <a:spcPct val="115000"/>
              </a:lnSpc>
              <a:spcAft>
                <a:spcPct val="0"/>
              </a:spcAft>
              <a:buFont typeface="Wingdings" panose="05000000000000000000" pitchFamily="2" charset="2"/>
              <a:buChar char="Ø"/>
              <a:defRPr/>
            </a:pPr>
            <a:r>
              <a:rPr lang="cy" sz="1200" i="0" u="none" strike="noStrike" cap="none" baseline="0" dirty="0">
                <a:solidFill>
                  <a:srgbClr val="000000"/>
                </a:solidFill>
                <a:effectLst/>
                <a:uFillTx/>
                <a:latin typeface="Arial"/>
              </a:rPr>
              <a:t>Pob asiantaeth gofal/safle wedi’i gofrestru fel amod (is-gofrestriad) </a:t>
            </a:r>
            <a:br>
              <a:rPr sz="1200" dirty="0"/>
            </a:br>
            <a:r>
              <a:rPr lang="cy" sz="1200" i="0" u="none" strike="noStrike" cap="none" baseline="0" dirty="0">
                <a:solidFill>
                  <a:srgbClr val="000000"/>
                </a:solidFill>
                <a:effectLst/>
                <a:uFillTx/>
                <a:latin typeface="Arial"/>
              </a:rPr>
              <a:t>o gofrestru'r gwasanaeth gyda'r cyswllt 'unigolyn cyfrifol' </a:t>
            </a:r>
          </a:p>
          <a:p>
            <a:pPr marL="342900" indent="-342900">
              <a:lnSpc>
                <a:spcPct val="115000"/>
              </a:lnSpc>
              <a:spcAft>
                <a:spcPct val="0"/>
              </a:spcAft>
              <a:buFont typeface="Wingdings" panose="05000000000000000000" pitchFamily="2" charset="2"/>
              <a:buChar char="Ø"/>
              <a:defRPr/>
            </a:pPr>
            <a:r>
              <a:rPr lang="cy" sz="1200" i="0" u="none" strike="noStrike" cap="none" baseline="0" dirty="0">
                <a:solidFill>
                  <a:srgbClr val="000000"/>
                </a:solidFill>
                <a:effectLst/>
                <a:uFillTx/>
                <a:latin typeface="Arial"/>
                <a:cs typeface="Arial"/>
              </a:rPr>
              <a:t>Dim </a:t>
            </a:r>
            <a:r>
              <a:rPr lang="cy" sz="1200" i="0" u="none" strike="noStrike" cap="none" baseline="0" dirty="0" err="1">
                <a:solidFill>
                  <a:srgbClr val="000000"/>
                </a:solidFill>
                <a:effectLst/>
                <a:uFillTx/>
                <a:latin typeface="Arial"/>
                <a:cs typeface="Arial"/>
              </a:rPr>
              <a:t>cofrestriad</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rheolwyr</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gan</a:t>
            </a:r>
            <a:r>
              <a:rPr lang="cy" sz="1200" i="0" u="none" strike="noStrike" cap="none" baseline="0" dirty="0">
                <a:solidFill>
                  <a:srgbClr val="000000"/>
                </a:solidFill>
                <a:effectLst/>
                <a:uFillTx/>
                <a:latin typeface="Arial"/>
                <a:cs typeface="Arial"/>
              </a:rPr>
              <a:t> </a:t>
            </a:r>
            <a:r>
              <a:rPr lang="cy" sz="1200" dirty="0">
                <a:solidFill>
                  <a:srgbClr val="000000"/>
                </a:solidFill>
                <a:latin typeface="Arial"/>
                <a:cs typeface="Arial"/>
              </a:rPr>
              <a:t>AGC</a:t>
            </a:r>
            <a:r>
              <a:rPr lang="cy" sz="1200" i="0" u="none" strike="noStrike" cap="none" baseline="0" dirty="0">
                <a:solidFill>
                  <a:srgbClr val="000000"/>
                </a:solidFill>
                <a:effectLst/>
                <a:uFillTx/>
                <a:latin typeface="Arial"/>
                <a:cs typeface="Arial"/>
              </a:rPr>
              <a:t>, dim </a:t>
            </a:r>
            <a:r>
              <a:rPr lang="cy" sz="1200" i="0" u="none" strike="noStrike" cap="none" baseline="0" dirty="0" err="1">
                <a:solidFill>
                  <a:srgbClr val="000000"/>
                </a:solidFill>
                <a:effectLst/>
                <a:uFillTx/>
                <a:latin typeface="Arial"/>
                <a:cs typeface="Arial"/>
              </a:rPr>
              <a:t>ond</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Gofal</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Cymdeithasol</a:t>
            </a:r>
            <a:r>
              <a:rPr lang="cy" sz="1200" i="0" u="none" strike="noStrike" cap="none" baseline="0" dirty="0">
                <a:solidFill>
                  <a:srgbClr val="000000"/>
                </a:solidFill>
                <a:effectLst/>
                <a:uFillTx/>
                <a:latin typeface="Arial"/>
                <a:cs typeface="Arial"/>
              </a:rPr>
              <a:t> Cymru</a:t>
            </a:r>
            <a:r>
              <a:rPr lang="cy" sz="1200" dirty="0">
                <a:solidFill>
                  <a:srgbClr val="000000"/>
                </a:solidFill>
                <a:latin typeface="Arial"/>
                <a:cs typeface="Arial"/>
              </a:rPr>
              <a:t> </a:t>
            </a:r>
            <a:endParaRPr lang="cy" sz="1200" i="0" u="none" strike="noStrike" cap="none" baseline="0" dirty="0">
              <a:solidFill>
                <a:srgbClr val="000000"/>
              </a:solidFill>
              <a:effectLst/>
              <a:uFillTx/>
              <a:latin typeface="Arial"/>
              <a:cs typeface="Arial"/>
            </a:endParaRPr>
          </a:p>
        </p:txBody>
      </p:sp>
      <p:sp>
        <p:nvSpPr>
          <p:cNvPr id="62" name="Oval 4"/>
          <p:cNvSpPr/>
          <p:nvPr>
            <p:custDataLst>
              <p:tags r:id="rId20"/>
            </p:custDataLst>
          </p:nvPr>
        </p:nvSpPr>
        <p:spPr>
          <a:xfrm>
            <a:off x="7956376" y="69630"/>
            <a:ext cx="1106066" cy="389404"/>
          </a:xfrm>
          <a:prstGeom prst="rect">
            <a:avLst/>
          </a:prstGeom>
          <a:effectLst/>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000" b="1" dirty="0">
                <a:solidFill>
                  <a:srgbClr val="000000"/>
                </a:solidFill>
                <a:latin typeface="Arial"/>
              </a:rPr>
              <a:t>Service regulation</a:t>
            </a:r>
            <a:endParaRPr lang="cy" sz="1000" b="1" i="0" u="none" strike="noStrike" cap="none" baseline="0" dirty="0">
              <a:solidFill>
                <a:srgbClr val="000000"/>
              </a:solidFill>
              <a:effectLst/>
              <a:uFillTx/>
              <a:latin typeface="Arial"/>
            </a:endParaRPr>
          </a:p>
        </p:txBody>
      </p:sp>
      <p:sp>
        <p:nvSpPr>
          <p:cNvPr id="74" name="Rounded Rectangle 73"/>
          <p:cNvSpPr/>
          <p:nvPr>
            <p:custDataLst>
              <p:tags r:id="rId21"/>
            </p:custDataLst>
          </p:nvPr>
        </p:nvSpPr>
        <p:spPr>
          <a:xfrm>
            <a:off x="7618553" y="3251630"/>
            <a:ext cx="1483277" cy="2004547"/>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Domiciliary care – </a:t>
            </a:r>
            <a:r>
              <a:rPr lang="cy" sz="1200" b="1" dirty="0">
                <a:solidFill>
                  <a:srgbClr val="000000"/>
                </a:solidFill>
                <a:latin typeface="Arial"/>
              </a:rPr>
              <a:t>RCT</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A</a:t>
            </a:r>
            <a:r>
              <a:rPr lang="cy" sz="1200" dirty="0">
                <a:solidFill>
                  <a:srgbClr val="000000"/>
                </a:solidFill>
                <a:latin typeface="Arial"/>
              </a:rPr>
              <a:t>dult placement - </a:t>
            </a:r>
            <a:r>
              <a:rPr lang="cy" sz="1200" b="1" dirty="0">
                <a:solidFill>
                  <a:srgbClr val="000000"/>
                </a:solidFill>
                <a:latin typeface="Arial"/>
              </a:rPr>
              <a:t>Caerphilly</a:t>
            </a:r>
            <a:endParaRPr lang="cy" sz="1200" dirty="0">
              <a:solidFill>
                <a:srgbClr val="000000"/>
              </a:solidFill>
              <a:latin typeface="Arial"/>
            </a:endParaRPr>
          </a:p>
        </p:txBody>
      </p:sp>
      <p:sp>
        <p:nvSpPr>
          <p:cNvPr id="75" name="Rounded Rectangle 74"/>
          <p:cNvSpPr/>
          <p:nvPr>
            <p:custDataLst>
              <p:tags r:id="rId22"/>
            </p:custDataLst>
          </p:nvPr>
        </p:nvSpPr>
        <p:spPr>
          <a:xfrm>
            <a:off x="6106197" y="3251629"/>
            <a:ext cx="1483277" cy="2004547"/>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omiciliary care – </a:t>
            </a:r>
            <a:r>
              <a:rPr lang="cy" sz="1200" b="1" dirty="0">
                <a:solidFill>
                  <a:srgbClr val="000000"/>
                </a:solidFill>
                <a:latin typeface="Arial"/>
              </a:rPr>
              <a:t>Newtown</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omiciliary care - </a:t>
            </a:r>
            <a:r>
              <a:rPr lang="cy" sz="1150" b="1" dirty="0">
                <a:solidFill>
                  <a:srgbClr val="000000"/>
                </a:solidFill>
                <a:latin typeface="Arial"/>
              </a:rPr>
              <a:t>Llandrindod wells </a:t>
            </a:r>
            <a:endParaRPr lang="cy" sz="1150" dirty="0">
              <a:solidFill>
                <a:srgbClr val="000000"/>
              </a:solidFill>
              <a:latin typeface="Arial"/>
            </a:endParaRPr>
          </a:p>
        </p:txBody>
      </p:sp>
      <p:sp>
        <p:nvSpPr>
          <p:cNvPr id="76" name="Rounded Rectangle 75"/>
          <p:cNvSpPr/>
          <p:nvPr>
            <p:custDataLst>
              <p:tags r:id="rId23"/>
            </p:custDataLst>
          </p:nvPr>
        </p:nvSpPr>
        <p:spPr>
          <a:xfrm>
            <a:off x="4612361" y="3251629"/>
            <a:ext cx="1483277" cy="2033547"/>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C</a:t>
            </a:r>
            <a:r>
              <a:rPr lang="en-GB" sz="1200" dirty="0">
                <a:solidFill>
                  <a:srgbClr val="000000"/>
                </a:solidFill>
                <a:latin typeface="Arial"/>
              </a:rPr>
              <a:t>a</a:t>
            </a:r>
            <a:r>
              <a:rPr lang="cy" sz="1200" dirty="0">
                <a:solidFill>
                  <a:srgbClr val="000000"/>
                </a:solidFill>
                <a:latin typeface="Arial"/>
              </a:rPr>
              <a:t>re home – </a:t>
            </a:r>
            <a:r>
              <a:rPr lang="cy" sz="1200" b="1" dirty="0">
                <a:solidFill>
                  <a:srgbClr val="000000"/>
                </a:solidFill>
                <a:latin typeface="Arial"/>
              </a:rPr>
              <a:t>Bridgend</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C</a:t>
            </a:r>
            <a:r>
              <a:rPr lang="cy" sz="1200" dirty="0">
                <a:solidFill>
                  <a:srgbClr val="000000"/>
                </a:solidFill>
                <a:latin typeface="Arial"/>
              </a:rPr>
              <a:t>are home – </a:t>
            </a:r>
            <a:r>
              <a:rPr lang="cy" sz="1200" b="1" dirty="0">
                <a:solidFill>
                  <a:srgbClr val="000000"/>
                </a:solidFill>
                <a:latin typeface="Arial"/>
              </a:rPr>
              <a:t>Cardiff</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 care – </a:t>
            </a:r>
            <a:r>
              <a:rPr lang="cy" sz="1200" b="1" dirty="0">
                <a:solidFill>
                  <a:srgbClr val="000000"/>
                </a:solidFill>
                <a:latin typeface="Arial"/>
              </a:rPr>
              <a:t>RTC</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 care - </a:t>
            </a:r>
            <a:r>
              <a:rPr lang="cy" sz="1200" b="1" dirty="0">
                <a:solidFill>
                  <a:srgbClr val="000000"/>
                </a:solidFill>
                <a:latin typeface="Arial"/>
              </a:rPr>
              <a:t>Merthyr</a:t>
            </a:r>
            <a:endParaRPr lang="cy" sz="1200" dirty="0">
              <a:solidFill>
                <a:srgbClr val="000000"/>
              </a:solidFill>
              <a:latin typeface="Arial"/>
            </a:endParaRPr>
          </a:p>
        </p:txBody>
      </p:sp>
      <p:sp>
        <p:nvSpPr>
          <p:cNvPr id="80" name="Rectangle 79"/>
          <p:cNvSpPr/>
          <p:nvPr>
            <p:custDataLst>
              <p:tags r:id="rId24"/>
            </p:custDataLst>
          </p:nvPr>
        </p:nvSpPr>
        <p:spPr>
          <a:xfrm>
            <a:off x="7646733" y="2718156"/>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AKA Williams</a:t>
            </a:r>
          </a:p>
        </p:txBody>
      </p:sp>
      <p:sp>
        <p:nvSpPr>
          <p:cNvPr id="81" name="Rectangle 80"/>
          <p:cNvSpPr/>
          <p:nvPr>
            <p:custDataLst>
              <p:tags r:id="rId25"/>
            </p:custDataLst>
          </p:nvPr>
        </p:nvSpPr>
        <p:spPr>
          <a:xfrm>
            <a:off x="4652515" y="2718156"/>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i="0" u="none" strike="noStrike" cap="none" baseline="0" dirty="0">
                <a:solidFill>
                  <a:srgbClr val="000000"/>
                </a:solidFill>
                <a:effectLst/>
                <a:uFillTx/>
                <a:latin typeface="Arial"/>
              </a:rPr>
              <a:t>Suncare Ltd</a:t>
            </a:r>
          </a:p>
        </p:txBody>
      </p:sp>
      <p:sp>
        <p:nvSpPr>
          <p:cNvPr id="82" name="Rectangle 81"/>
          <p:cNvSpPr/>
          <p:nvPr>
            <p:custDataLst>
              <p:tags r:id="rId26"/>
            </p:custDataLst>
          </p:nvPr>
        </p:nvSpPr>
        <p:spPr>
          <a:xfrm>
            <a:off x="6186682" y="2727320"/>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Happy Firm Ltd</a:t>
            </a:r>
          </a:p>
        </p:txBody>
      </p:sp>
      <p:sp>
        <p:nvSpPr>
          <p:cNvPr id="35" name="Rounded Rectangle 34"/>
          <p:cNvSpPr/>
          <p:nvPr>
            <p:custDataLst>
              <p:tags r:id="rId27"/>
            </p:custDataLst>
          </p:nvPr>
        </p:nvSpPr>
        <p:spPr>
          <a:xfrm>
            <a:off x="1867" y="3251630"/>
            <a:ext cx="1483277" cy="1948762"/>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spcAft>
                <a:spcPts val="600"/>
              </a:spcAft>
            </a:pPr>
            <a:endParaRPr lang="en-GB" sz="1200" dirty="0">
              <a:latin typeface="Arial" pitchFamily="34" charset="0"/>
              <a:ea typeface="Calibri"/>
              <a:cs typeface="Arial" pitchFamily="34" charset="0"/>
            </a:endParaRPr>
          </a:p>
          <a:p>
            <a:pPr marL="285750" indent="-285750">
              <a:spcAft>
                <a:spcPts val="600"/>
              </a:spcAft>
              <a:buFont typeface="Wingdings" panose="05000000000000000000" pitchFamily="2" charset="2"/>
              <a:buChar char="Ø"/>
            </a:pPr>
            <a:r>
              <a:rPr lang="cy" sz="1200" b="0" i="0" u="none" strike="noStrike" cap="none" baseline="0" dirty="0">
                <a:effectLst/>
                <a:uFillTx/>
              </a:rPr>
              <a:t>Cartref Gofal </a:t>
            </a:r>
            <a:r>
              <a:rPr lang="cy" sz="1200" b="1" i="0" u="none" strike="noStrike" cap="none" baseline="0" dirty="0">
                <a:effectLst/>
                <a:uFillTx/>
              </a:rPr>
              <a:t>Pen-y-Bont</a:t>
            </a:r>
          </a:p>
          <a:p>
            <a:pPr marL="285750" indent="-285750">
              <a:spcAft>
                <a:spcPts val="600"/>
              </a:spcAft>
              <a:buFont typeface="Wingdings" panose="05000000000000000000" pitchFamily="2" charset="2"/>
              <a:buChar char="Ø"/>
            </a:pPr>
            <a:r>
              <a:rPr lang="cy" sz="1200" b="0" i="0" u="none" strike="noStrike" cap="none" baseline="0" dirty="0">
                <a:solidFill>
                  <a:srgbClr val="000000"/>
                </a:solidFill>
                <a:effectLst/>
                <a:uFillTx/>
                <a:latin typeface="Arial"/>
              </a:rPr>
              <a:t>Cartref gofal - </a:t>
            </a:r>
            <a:r>
              <a:rPr lang="cy" sz="1200" b="1" i="0" u="none" strike="noStrike" cap="none" baseline="0" dirty="0">
                <a:solidFill>
                  <a:srgbClr val="000000"/>
                </a:solidFill>
                <a:effectLst/>
                <a:uFillTx/>
                <a:latin typeface="Arial"/>
              </a:rPr>
              <a:t>Caerdydd </a:t>
            </a:r>
          </a:p>
          <a:p>
            <a:pPr marL="285750" indent="-285750">
              <a:spcAft>
                <a:spcPts val="600"/>
              </a:spcAft>
              <a:buFont typeface="Wingdings" panose="05000000000000000000" pitchFamily="2" charset="2"/>
              <a:buChar char="Ø"/>
            </a:pPr>
            <a:r>
              <a:rPr lang="cy" sz="1200" b="0" i="0" u="none" strike="noStrike" cap="none" baseline="0" dirty="0">
                <a:solidFill>
                  <a:srgbClr val="000000"/>
                </a:solidFill>
                <a:effectLst/>
                <a:uFillTx/>
                <a:latin typeface="Arial"/>
              </a:rPr>
              <a:t>Gofal cartref - </a:t>
            </a:r>
            <a:r>
              <a:rPr lang="cy" sz="1200" b="1" i="0" u="none" strike="noStrike" cap="none" baseline="0" dirty="0">
                <a:solidFill>
                  <a:srgbClr val="000000"/>
                </a:solidFill>
                <a:effectLst/>
                <a:uFillTx/>
                <a:latin typeface="Arial"/>
              </a:rPr>
              <a:t>RhCT</a:t>
            </a:r>
          </a:p>
          <a:p>
            <a:pPr marL="285750" indent="-285750">
              <a:spcAft>
                <a:spcPts val="600"/>
              </a:spcAft>
              <a:buFont typeface="Wingdings" panose="05000000000000000000" pitchFamily="2" charset="2"/>
              <a:buChar char="Ø"/>
            </a:pPr>
            <a:r>
              <a:rPr lang="cy" sz="1200" b="0" i="0" u="none" strike="noStrike" cap="none" baseline="0" dirty="0">
                <a:solidFill>
                  <a:srgbClr val="000000"/>
                </a:solidFill>
                <a:effectLst/>
                <a:uFillTx/>
                <a:latin typeface="Arial"/>
              </a:rPr>
              <a:t>Gofal cartref - </a:t>
            </a:r>
            <a:r>
              <a:rPr lang="cy" sz="1200" b="1" i="0" u="none" strike="noStrike" cap="none" baseline="0" dirty="0">
                <a:solidFill>
                  <a:srgbClr val="000000"/>
                </a:solidFill>
                <a:effectLst/>
                <a:uFillTx/>
                <a:latin typeface="Arial"/>
              </a:rPr>
              <a:t>Merthyr</a:t>
            </a:r>
          </a:p>
          <a:p>
            <a:pPr marL="285750" indent="-285750">
              <a:spcAft>
                <a:spcPts val="600"/>
              </a:spcAft>
              <a:buFont typeface="Wingdings" panose="05000000000000000000" pitchFamily="2" charset="2"/>
              <a:buChar char="Ø"/>
            </a:pPr>
            <a:endParaRPr lang="en-GB" sz="1200" dirty="0">
              <a:latin typeface="Arial" pitchFamily="34" charset="0"/>
              <a:ea typeface="Calibri"/>
              <a:cs typeface="Arial" pitchFamily="34" charset="0"/>
            </a:endParaRPr>
          </a:p>
        </p:txBody>
      </p:sp>
      <p:sp>
        <p:nvSpPr>
          <p:cNvPr id="56" name="Rounded Rectangle 55"/>
          <p:cNvSpPr/>
          <p:nvPr>
            <p:custDataLst>
              <p:tags r:id="rId28"/>
            </p:custDataLst>
          </p:nvPr>
        </p:nvSpPr>
        <p:spPr>
          <a:xfrm>
            <a:off x="1464489" y="3251630"/>
            <a:ext cx="1483277" cy="1948762"/>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spcAft>
                <a:spcPts val="1000"/>
              </a:spcAft>
              <a:buFont typeface="Wingdings" panose="05000000000000000000" pitchFamily="2" charset="2"/>
              <a:buChar char="Ø"/>
              <a:defRPr/>
            </a:pPr>
            <a:r>
              <a:rPr lang="cy" sz="1200" dirty="0">
                <a:solidFill>
                  <a:srgbClr val="000000"/>
                </a:solidFill>
                <a:latin typeface="Arial"/>
              </a:rPr>
              <a:t>Gofal cartref - </a:t>
            </a:r>
            <a:r>
              <a:rPr lang="cy" sz="1200" b="1" dirty="0">
                <a:solidFill>
                  <a:srgbClr val="000000"/>
                </a:solidFill>
                <a:latin typeface="Arial"/>
              </a:rPr>
              <a:t>Y Drenewydd</a:t>
            </a:r>
          </a:p>
          <a:p>
            <a:pPr marL="285750" indent="-285750">
              <a:spcAft>
                <a:spcPts val="1000"/>
              </a:spcAft>
              <a:buFont typeface="Wingdings" panose="05000000000000000000" pitchFamily="2" charset="2"/>
              <a:buChar char="Ø"/>
              <a:defRPr/>
            </a:pPr>
            <a:r>
              <a:rPr lang="cy" sz="1200" dirty="0">
                <a:solidFill>
                  <a:srgbClr val="000000"/>
                </a:solidFill>
                <a:latin typeface="Arial"/>
              </a:rPr>
              <a:t>Gofal cartref - </a:t>
            </a:r>
            <a:r>
              <a:rPr lang="cy" sz="1150" b="1" dirty="0">
                <a:solidFill>
                  <a:srgbClr val="000000"/>
                </a:solidFill>
                <a:latin typeface="Arial"/>
              </a:rPr>
              <a:t>Llandrindod</a:t>
            </a:r>
          </a:p>
        </p:txBody>
      </p:sp>
      <p:sp>
        <p:nvSpPr>
          <p:cNvPr id="84" name="Rounded Rectangle 83"/>
          <p:cNvSpPr/>
          <p:nvPr>
            <p:custDataLst>
              <p:tags r:id="rId29"/>
            </p:custDataLst>
          </p:nvPr>
        </p:nvSpPr>
        <p:spPr>
          <a:xfrm>
            <a:off x="4652515" y="2046239"/>
            <a:ext cx="1160651" cy="413041"/>
          </a:xfrm>
          <a:prstGeom prst="roundRect">
            <a:avLst/>
          </a:prstGeom>
          <a:solidFill>
            <a:srgbClr val="EF952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cy" b="1">
                <a:solidFill>
                  <a:srgbClr val="000000"/>
                </a:solidFill>
                <a:latin typeface="Arial"/>
                <a:cs typeface="Arial"/>
              </a:rPr>
              <a:t>CIW</a:t>
            </a:r>
            <a:endParaRPr lang="cy" sz="1800" b="1" i="0" u="none" strike="noStrike" cap="none" baseline="0" dirty="0">
              <a:solidFill>
                <a:srgbClr val="000000"/>
              </a:solidFill>
              <a:effectLst/>
              <a:uFillTx/>
              <a:latin typeface="Arial"/>
            </a:endParaRPr>
          </a:p>
        </p:txBody>
      </p:sp>
      <p:sp>
        <p:nvSpPr>
          <p:cNvPr id="85" name="Rectangle 84"/>
          <p:cNvSpPr/>
          <p:nvPr>
            <p:custDataLst>
              <p:tags r:id="rId30"/>
            </p:custDataLst>
          </p:nvPr>
        </p:nvSpPr>
        <p:spPr>
          <a:xfrm rot="5400000">
            <a:off x="7354964" y="952678"/>
            <a:ext cx="469019" cy="2626189"/>
          </a:xfrm>
          <a:prstGeom prst="rect">
            <a:avLst/>
          </a:prstGeom>
          <a:solidFill>
            <a:srgbClr val="FDC53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vert270" anchor="ctr"/>
          <a:lstStyle/>
          <a:p>
            <a:pPr algn="ctr">
              <a:defRPr b="0" i="0"/>
            </a:pPr>
            <a:r>
              <a:rPr lang="cy" sz="1600" b="1" i="0" u="none" strike="noStrike" cap="none" baseline="0" dirty="0">
                <a:solidFill>
                  <a:srgbClr val="000000"/>
                </a:solidFill>
                <a:effectLst/>
                <a:uFillTx/>
                <a:latin typeface="Arial"/>
              </a:rPr>
              <a:t>Registration service</a:t>
            </a:r>
            <a:r>
              <a:rPr lang="cy" sz="1600" b="1" i="0" u="none" strike="noStrike" cap="none" dirty="0">
                <a:solidFill>
                  <a:srgbClr val="000000"/>
                </a:solidFill>
                <a:effectLst/>
                <a:uFillTx/>
                <a:latin typeface="Arial"/>
              </a:rPr>
              <a:t> </a:t>
            </a:r>
            <a:endParaRPr lang="cy" sz="1600" b="1" i="0" u="none" strike="noStrike" cap="none" baseline="0" dirty="0">
              <a:solidFill>
                <a:srgbClr val="000000"/>
              </a:solidFill>
              <a:effectLst/>
              <a:uFillTx/>
              <a:latin typeface="Arial"/>
            </a:endParaRPr>
          </a:p>
        </p:txBody>
      </p:sp>
      <p:sp>
        <p:nvSpPr>
          <p:cNvPr id="87" name="Title 1"/>
          <p:cNvSpPr txBox="1"/>
          <p:nvPr>
            <p:custDataLst>
              <p:tags r:id="rId31"/>
            </p:custDataLst>
          </p:nvPr>
        </p:nvSpPr>
        <p:spPr>
          <a:xfrm>
            <a:off x="4566001" y="800079"/>
            <a:ext cx="4768180" cy="729098"/>
          </a:xfrm>
          <a:prstGeom prst="rect">
            <a:avLst/>
          </a:prstGeom>
          <a:effectLst/>
        </p:spPr>
        <p:txBody>
          <a:bodyPr vert="horz" lIns="91440" tIns="45720" rIns="91440" bIns="45720" rtlCol="0" anchor="b">
            <a:noAutofit/>
          </a:bodyPr>
          <a:lstStyle>
            <a:lvl1pPr>
              <a:spcBef>
                <a:spcPct val="0"/>
              </a:spcBef>
              <a:buNone/>
              <a:defRPr sz="3200" b="1">
                <a:solidFill>
                  <a:srgbClr val="5CC9E3"/>
                </a:solidFill>
                <a:latin typeface="Arial" pitchFamily="34" charset="0"/>
                <a:ea typeface="+mj-ea"/>
                <a:cs typeface="Arial" pitchFamily="34" charset="0"/>
              </a:defRPr>
            </a:lvl1pPr>
          </a:lstStyle>
          <a:p>
            <a:pPr algn="ctr"/>
            <a:r>
              <a:rPr lang="en-GB" sz="2000" dirty="0">
                <a:latin typeface="Arial"/>
              </a:rPr>
              <a:t>New service registration</a:t>
            </a:r>
          </a:p>
          <a:p>
            <a:pPr algn="ctr"/>
            <a:r>
              <a:rPr lang="cy" sz="2000" b="0" dirty="0">
                <a:solidFill>
                  <a:srgbClr val="00B050"/>
                </a:solidFill>
                <a:latin typeface="Arial"/>
              </a:rPr>
              <a:t>Service provider-based model</a:t>
            </a:r>
            <a:endParaRPr lang="en-GB" sz="2000" b="0" dirty="0">
              <a:solidFill>
                <a:srgbClr val="00B050"/>
              </a:solidFill>
              <a:latin typeface="Arial"/>
            </a:endParaRPr>
          </a:p>
        </p:txBody>
      </p:sp>
    </p:spTree>
    <p:custDataLst>
      <p:tags r:id="rId1"/>
    </p:custDataLst>
    <p:extLst>
      <p:ext uri="{BB962C8B-B14F-4D97-AF65-F5344CB8AC3E}">
        <p14:creationId xmlns:p14="http://schemas.microsoft.com/office/powerpoint/2010/main" val="36117337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69983" y="59923"/>
            <a:ext cx="1028260" cy="47665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 name="Rectangle 5"/>
          <p:cNvSpPr/>
          <p:nvPr/>
        </p:nvSpPr>
        <p:spPr>
          <a:xfrm>
            <a:off x="107504" y="88964"/>
            <a:ext cx="1106065" cy="6294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 name="Title 1"/>
          <p:cNvSpPr>
            <a:spLocks noGrp="1"/>
          </p:cNvSpPr>
          <p:nvPr>
            <p:ph type="title"/>
            <p:custDataLst>
              <p:tags r:id="rId2"/>
            </p:custDataLst>
          </p:nvPr>
        </p:nvSpPr>
        <p:spPr>
          <a:xfrm>
            <a:off x="-794176" y="574869"/>
            <a:ext cx="6075687" cy="998984"/>
          </a:xfrm>
        </p:spPr>
        <p:txBody>
          <a:bodyPr>
            <a:normAutofit fontScale="90000"/>
          </a:bodyPr>
          <a:lstStyle/>
          <a:p>
            <a:br>
              <a:rPr sz="4400" dirty="0"/>
            </a:br>
            <a:r>
              <a:rPr lang="cy" sz="4400" b="0" i="0" u="none" strike="noStrike" cap="none" baseline="0" dirty="0">
                <a:solidFill>
                  <a:srgbClr val="34B555"/>
                </a:solidFill>
                <a:effectLst/>
                <a:uFillTx/>
                <a:latin typeface="Calibri"/>
              </a:rPr>
              <a:t>Gwell atebolrwydd</a:t>
            </a:r>
          </a:p>
        </p:txBody>
      </p:sp>
      <p:sp>
        <p:nvSpPr>
          <p:cNvPr id="8" name="Content Placeholder 2"/>
          <p:cNvSpPr txBox="1"/>
          <p:nvPr>
            <p:custDataLst>
              <p:tags r:id="rId3"/>
            </p:custDataLst>
          </p:nvPr>
        </p:nvSpPr>
        <p:spPr>
          <a:xfrm>
            <a:off x="335456" y="2131858"/>
            <a:ext cx="3816424" cy="2019014"/>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600"/>
              </a:spcAft>
              <a:buClr>
                <a:schemeClr val="accent6"/>
              </a:buClr>
              <a:buFont typeface="Wingdings" panose="05000000000000000000" pitchFamily="2" charset="2"/>
              <a:buChar char="Ø"/>
              <a:defRPr/>
            </a:pPr>
            <a:r>
              <a:rPr lang="cy" sz="1600" b="1" i="0" u="none" strike="noStrike" cap="none" baseline="0" dirty="0">
                <a:solidFill>
                  <a:srgbClr val="34B555"/>
                </a:solidFill>
                <a:effectLst/>
                <a:uFillTx/>
                <a:latin typeface="Arial"/>
              </a:rPr>
              <a:t>Unigolyn cyfrifol</a:t>
            </a:r>
            <a:r>
              <a:rPr lang="cy" sz="1600" b="1" i="0" u="none" strike="noStrike" cap="none" baseline="0" dirty="0">
                <a:solidFill>
                  <a:srgbClr val="000000"/>
                </a:solidFill>
                <a:effectLst/>
                <a:uFillTx/>
                <a:latin typeface="Arial"/>
              </a:rPr>
              <a:t> </a:t>
            </a:r>
            <a:r>
              <a:rPr lang="cy" sz="1600" b="0" i="0" u="none" strike="noStrike" cap="none" baseline="0" dirty="0">
                <a:solidFill>
                  <a:srgbClr val="000000"/>
                </a:solidFill>
                <a:effectLst/>
                <a:uFillTx/>
                <a:latin typeface="Arial"/>
              </a:rPr>
              <a:t>wedi'i ddynodi fel rhan o'r cofrestriad gwasanaeth</a:t>
            </a:r>
          </a:p>
          <a:p>
            <a:pPr marL="266700" indent="-266700">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Uwch gynrychiolydd ee perchennog, partner, aelod bwrdd neu uwch swyddog awdurdod lleol </a:t>
            </a:r>
          </a:p>
          <a:p>
            <a:pPr marL="266700" indent="-266700">
              <a:spcBef>
                <a:spcPct val="0"/>
              </a:spcBef>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Dyletswydd i oruchwylio a sicrhau ansawdd y gwasanaeth</a:t>
            </a:r>
          </a:p>
        </p:txBody>
      </p:sp>
      <p:sp>
        <p:nvSpPr>
          <p:cNvPr id="9" name="Down Arrow 8"/>
          <p:cNvSpPr/>
          <p:nvPr>
            <p:custDataLst>
              <p:tags r:id="rId4"/>
            </p:custDataLst>
          </p:nvPr>
        </p:nvSpPr>
        <p:spPr>
          <a:xfrm>
            <a:off x="1988620" y="4307608"/>
            <a:ext cx="453859"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custDataLst>
              <p:tags r:id="rId5"/>
            </p:custDataLst>
          </p:nvPr>
        </p:nvSpPr>
        <p:spPr>
          <a:xfrm>
            <a:off x="307339" y="2042100"/>
            <a:ext cx="3816424" cy="2176826"/>
          </a:xfrm>
          <a:prstGeom prst="roundRect">
            <a:avLst/>
          </a:prstGeom>
          <a:noFill/>
          <a:ln w="28575">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custDataLst>
              <p:tags r:id="rId6"/>
            </p:custDataLst>
          </p:nvPr>
        </p:nvSpPr>
        <p:spPr>
          <a:xfrm>
            <a:off x="323528" y="4941168"/>
            <a:ext cx="3816423" cy="1468281"/>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
          <p:cNvSpPr/>
          <p:nvPr>
            <p:custDataLst>
              <p:tags r:id="rId7"/>
            </p:custDataLst>
          </p:nvPr>
        </p:nvSpPr>
        <p:spPr>
          <a:xfrm>
            <a:off x="107504" y="15309"/>
            <a:ext cx="1106065" cy="795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6" name="Content Placeholder 2"/>
          <p:cNvSpPr txBox="1"/>
          <p:nvPr>
            <p:custDataLst>
              <p:tags r:id="rId8"/>
            </p:custDataLst>
          </p:nvPr>
        </p:nvSpPr>
        <p:spPr>
          <a:xfrm>
            <a:off x="335456" y="4975116"/>
            <a:ext cx="3804495" cy="140038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indent="-266700">
              <a:spcBef>
                <a:spcPct val="0"/>
              </a:spcBef>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Sicrhau atebolrwydd am ansawdd gwasanaeth a chydymffurfiaeth ar lefel briodol</a:t>
            </a:r>
          </a:p>
          <a:p>
            <a:pPr marL="266700" indent="-266700">
              <a:spcBef>
                <a:spcPct val="0"/>
              </a:spcBef>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Darparu cyfathrebu a throsolwg cliriach i wasanaethau rheng flaen</a:t>
            </a:r>
          </a:p>
        </p:txBody>
      </p:sp>
      <p:sp>
        <p:nvSpPr>
          <p:cNvPr id="15" name="Title 1"/>
          <p:cNvSpPr txBox="1">
            <a:spLocks/>
          </p:cNvSpPr>
          <p:nvPr>
            <p:custDataLst>
              <p:tags r:id="rId9"/>
            </p:custDataLst>
          </p:nvPr>
        </p:nvSpPr>
        <p:spPr>
          <a:xfrm>
            <a:off x="3730399" y="746060"/>
            <a:ext cx="6075687" cy="99898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dirty="0"/>
            </a:br>
            <a:r>
              <a:rPr lang="en-GB" dirty="0">
                <a:solidFill>
                  <a:srgbClr val="34B555"/>
                </a:solidFill>
                <a:latin typeface="Calibri"/>
              </a:rPr>
              <a:t>Better accountability</a:t>
            </a:r>
          </a:p>
        </p:txBody>
      </p:sp>
      <p:sp>
        <p:nvSpPr>
          <p:cNvPr id="17" name="Content Placeholder 2"/>
          <p:cNvSpPr txBox="1"/>
          <p:nvPr>
            <p:custDataLst>
              <p:tags r:id="rId10"/>
            </p:custDataLst>
          </p:nvPr>
        </p:nvSpPr>
        <p:spPr>
          <a:xfrm>
            <a:off x="4843841" y="2131858"/>
            <a:ext cx="3816424" cy="2068259"/>
          </a:xfrm>
          <a:prstGeom prst="rect">
            <a:avLst/>
          </a:prstGeom>
          <a:noFill/>
        </p:spPr>
        <p:txBody>
          <a:bodyPr vert="horz" wrap="square" lIns="91440" tIns="45720" rIns="91440" bIns="45720" rtlCol="0" anchor="t">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600"/>
              </a:spcAft>
              <a:buClr>
                <a:schemeClr val="accent6"/>
              </a:buClr>
              <a:buFont typeface="Wingdings" panose="05000000000000000000" pitchFamily="2" charset="2"/>
              <a:buChar char="Ø"/>
              <a:defRPr/>
            </a:pPr>
            <a:r>
              <a:rPr lang="en-GB" sz="1600" b="1" dirty="0">
                <a:solidFill>
                  <a:srgbClr val="34B555"/>
                </a:solidFill>
                <a:latin typeface="Arial"/>
                <a:cs typeface="Arial"/>
              </a:rPr>
              <a:t>Responsible individual</a:t>
            </a:r>
            <a:r>
              <a:rPr lang="en-GB" sz="1600" b="1" dirty="0">
                <a:latin typeface="Arial"/>
                <a:cs typeface="Arial"/>
              </a:rPr>
              <a:t> </a:t>
            </a:r>
            <a:r>
              <a:rPr lang="en-GB" sz="1600" dirty="0">
                <a:latin typeface="Arial"/>
                <a:cs typeface="Arial"/>
              </a:rPr>
              <a:t>designated in line with Regulations and Statutory Guidance</a:t>
            </a:r>
            <a:endParaRPr lang="en-GB" sz="1600" dirty="0"/>
          </a:p>
          <a:p>
            <a:pPr marL="266700" indent="-266700">
              <a:spcAft>
                <a:spcPts val="600"/>
              </a:spcAft>
              <a:buClr>
                <a:schemeClr val="accent6"/>
              </a:buClr>
              <a:buFont typeface="Wingdings" panose="05000000000000000000" pitchFamily="2" charset="2"/>
              <a:buChar char="Ø"/>
              <a:defRPr/>
            </a:pPr>
            <a:r>
              <a:rPr lang="en-GB" sz="1600" dirty="0">
                <a:latin typeface="Arial"/>
                <a:cs typeface="Arial"/>
              </a:rPr>
              <a:t>Senior representative e.g. owner, partner, board member or local authority senior officer </a:t>
            </a:r>
          </a:p>
          <a:p>
            <a:pPr marL="266700" indent="-266700">
              <a:spcAft>
                <a:spcPts val="600"/>
              </a:spcAft>
              <a:buClr>
                <a:schemeClr val="accent6"/>
              </a:buClr>
              <a:buFont typeface="Wingdings" panose="05000000000000000000" pitchFamily="2" charset="2"/>
              <a:buChar char="Ø"/>
              <a:defRPr/>
            </a:pPr>
            <a:endParaRPr lang="en-GB" sz="1600" dirty="0"/>
          </a:p>
        </p:txBody>
      </p:sp>
      <p:sp>
        <p:nvSpPr>
          <p:cNvPr id="18" name="Down Arrow 17"/>
          <p:cNvSpPr/>
          <p:nvPr>
            <p:custDataLst>
              <p:tags r:id="rId11"/>
            </p:custDataLst>
          </p:nvPr>
        </p:nvSpPr>
        <p:spPr>
          <a:xfrm>
            <a:off x="6525124" y="4307608"/>
            <a:ext cx="453859"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custDataLst>
              <p:tags r:id="rId12"/>
            </p:custDataLst>
          </p:nvPr>
        </p:nvSpPr>
        <p:spPr>
          <a:xfrm>
            <a:off x="4843843" y="2042100"/>
            <a:ext cx="3816424" cy="2176826"/>
          </a:xfrm>
          <a:prstGeom prst="roundRect">
            <a:avLst/>
          </a:prstGeom>
          <a:noFill/>
          <a:ln w="28575">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custDataLst>
              <p:tags r:id="rId13"/>
            </p:custDataLst>
          </p:nvPr>
        </p:nvSpPr>
        <p:spPr>
          <a:xfrm>
            <a:off x="4860032" y="4941168"/>
            <a:ext cx="3816423" cy="1468281"/>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p:cNvSpPr/>
          <p:nvPr>
            <p:custDataLst>
              <p:tags r:id="rId14"/>
            </p:custDataLst>
          </p:nvPr>
        </p:nvSpPr>
        <p:spPr>
          <a:xfrm>
            <a:off x="8037935" y="51467"/>
            <a:ext cx="1106065" cy="795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Service regulation</a:t>
            </a:r>
            <a:endParaRPr lang="cy" sz="1400" b="1" dirty="0">
              <a:solidFill>
                <a:srgbClr val="000000"/>
              </a:solidFill>
              <a:latin typeface="Arial"/>
            </a:endParaRPr>
          </a:p>
          <a:p>
            <a:pPr lvl="0" algn="ctr" defTabSz="666750">
              <a:lnSpc>
                <a:spcPct val="90000"/>
              </a:lnSpc>
              <a:spcBef>
                <a:spcPct val="0"/>
              </a:spcBef>
              <a:spcAft>
                <a:spcPct val="35000"/>
              </a:spcAft>
            </a:pPr>
            <a:endParaRPr lang="cy" sz="1400" b="1" i="0" u="none" strike="noStrike" cap="none" baseline="0" dirty="0">
              <a:solidFill>
                <a:srgbClr val="000000"/>
              </a:solidFill>
              <a:effectLst/>
              <a:uFillTx/>
              <a:latin typeface="Arial"/>
            </a:endParaRPr>
          </a:p>
        </p:txBody>
      </p:sp>
      <p:sp>
        <p:nvSpPr>
          <p:cNvPr id="22" name="Content Placeholder 2"/>
          <p:cNvSpPr txBox="1"/>
          <p:nvPr>
            <p:custDataLst>
              <p:tags r:id="rId15"/>
            </p:custDataLst>
          </p:nvPr>
        </p:nvSpPr>
        <p:spPr>
          <a:xfrm>
            <a:off x="4871960" y="4975116"/>
            <a:ext cx="3804495" cy="140038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indent="-266700">
              <a:spcBef>
                <a:spcPts val="0"/>
              </a:spcBef>
              <a:spcAft>
                <a:spcPts val="600"/>
              </a:spcAft>
              <a:buClr>
                <a:schemeClr val="accent6"/>
              </a:buClr>
              <a:buFont typeface="Wingdings" panose="05000000000000000000" pitchFamily="2" charset="2"/>
              <a:buChar char="Ø"/>
              <a:defRPr/>
            </a:pPr>
            <a:r>
              <a:rPr lang="en-GB" sz="1600" dirty="0"/>
              <a:t>Ensures accountability for service quality and compliance at an appropriate level</a:t>
            </a:r>
          </a:p>
          <a:p>
            <a:pPr marL="266700" indent="-266700">
              <a:spcBef>
                <a:spcPts val="0"/>
              </a:spcBef>
              <a:spcAft>
                <a:spcPts val="600"/>
              </a:spcAft>
              <a:buClr>
                <a:schemeClr val="accent6"/>
              </a:buClr>
              <a:buFont typeface="Wingdings" panose="05000000000000000000" pitchFamily="2" charset="2"/>
              <a:buChar char="Ø"/>
              <a:defRPr/>
            </a:pPr>
            <a:r>
              <a:rPr lang="en-GB" sz="1600" dirty="0"/>
              <a:t>Provides clearer communication and oversight to frontline services</a:t>
            </a:r>
          </a:p>
        </p:txBody>
      </p:sp>
    </p:spTree>
    <p:custDataLst>
      <p:tags r:id="rId1"/>
    </p:custDataLst>
    <p:extLst>
      <p:ext uri="{BB962C8B-B14F-4D97-AF65-F5344CB8AC3E}">
        <p14:creationId xmlns:p14="http://schemas.microsoft.com/office/powerpoint/2010/main" val="27709180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68763" y="2167772"/>
            <a:ext cx="3672408" cy="1200329"/>
          </a:xfrm>
          <a:noFill/>
        </p:spPr>
        <p:txBody>
          <a:bodyPr wrap="square" rtlCol="0">
            <a:spAutoFit/>
          </a:bodyPr>
          <a:lstStyle/>
          <a:p>
            <a:pPr marL="266700" indent="-266700">
              <a:spcAft>
                <a:spcPts val="600"/>
              </a:spcAft>
              <a:buClr>
                <a:schemeClr val="accent6"/>
              </a:buClr>
              <a:buFont typeface="Wingdings" panose="05000000000000000000" pitchFamily="2" charset="2"/>
              <a:buChar char="Ø"/>
              <a:defRPr/>
            </a:pPr>
            <a:r>
              <a:rPr lang="cy" sz="1800" b="1" i="0" u="none" strike="noStrike" cap="none" baseline="0" dirty="0">
                <a:solidFill>
                  <a:srgbClr val="34B555"/>
                </a:solidFill>
                <a:effectLst/>
                <a:uFillTx/>
                <a:latin typeface="Calibri"/>
              </a:rPr>
              <a:t>Hysbysiadau gwella </a:t>
            </a:r>
            <a:r>
              <a:rPr lang="cy" sz="1800" b="0" i="0" u="none" strike="noStrike" cap="none" baseline="0" dirty="0">
                <a:solidFill>
                  <a:srgbClr val="000000"/>
                </a:solidFill>
                <a:effectLst/>
                <a:uFillTx/>
                <a:latin typeface="Calibri"/>
              </a:rPr>
              <a:t>newydd yn cael eu cyflwyno gan roi amserlenni penodol i ddarparwyr wneud gwelliannau</a:t>
            </a:r>
          </a:p>
        </p:txBody>
      </p:sp>
      <p:sp>
        <p:nvSpPr>
          <p:cNvPr id="5" name="Down Arrow 4"/>
          <p:cNvSpPr/>
          <p:nvPr>
            <p:custDataLst>
              <p:tags r:id="rId3"/>
            </p:custDataLst>
          </p:nvPr>
        </p:nvSpPr>
        <p:spPr>
          <a:xfrm>
            <a:off x="2028665" y="3532551"/>
            <a:ext cx="375090"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custDataLst>
              <p:tags r:id="rId4"/>
            </p:custDataLst>
          </p:nvPr>
        </p:nvSpPr>
        <p:spPr>
          <a:xfrm>
            <a:off x="435264" y="2069336"/>
            <a:ext cx="3561892" cy="1298765"/>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p:nvPr>
            <p:custDataLst>
              <p:tags r:id="rId5"/>
            </p:custDataLst>
          </p:nvPr>
        </p:nvSpPr>
        <p:spPr>
          <a:xfrm>
            <a:off x="338626" y="4306073"/>
            <a:ext cx="3932022" cy="15711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3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Cryfhau amddiffyniad i bobl sy'n defnyddio gwasanaethau</a:t>
            </a:r>
          </a:p>
          <a:p>
            <a:pPr marL="266700" indent="-266700">
              <a:spcAft>
                <a:spcPts val="3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Mwy o hyblygrwydd i'r rheoleiddwr wrth ymdrin â diffyg cydymffurfio parhaus</a:t>
            </a:r>
          </a:p>
        </p:txBody>
      </p:sp>
      <p:sp>
        <p:nvSpPr>
          <p:cNvPr id="14" name="Oval 4"/>
          <p:cNvSpPr/>
          <p:nvPr>
            <p:custDataLst>
              <p:tags r:id="rId6"/>
            </p:custDataLst>
          </p:nvPr>
        </p:nvSpPr>
        <p:spPr>
          <a:xfrm>
            <a:off x="107504" y="76977"/>
            <a:ext cx="1106066" cy="724756"/>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6" name="Title 1"/>
          <p:cNvSpPr txBox="1"/>
          <p:nvPr>
            <p:custDataLst>
              <p:tags r:id="rId7"/>
            </p:custDataLst>
          </p:nvPr>
        </p:nvSpPr>
        <p:spPr>
          <a:xfrm>
            <a:off x="468763" y="655736"/>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dirty="0">
                <a:solidFill>
                  <a:srgbClr val="34B555"/>
                </a:solidFill>
              </a:rPr>
              <a:t>Sicrhau</a:t>
            </a:r>
            <a:r>
              <a:rPr lang="cy" b="0" i="0" u="none" strike="noStrike" cap="none" baseline="0" dirty="0">
                <a:effectLst/>
                <a:uFillTx/>
              </a:rPr>
              <a:t> </a:t>
            </a:r>
            <a:r>
              <a:rPr lang="cy" b="0" dirty="0">
                <a:solidFill>
                  <a:srgbClr val="34B555"/>
                </a:solidFill>
              </a:rPr>
              <a:t>gwelliant</a:t>
            </a:r>
          </a:p>
        </p:txBody>
      </p:sp>
      <p:sp>
        <p:nvSpPr>
          <p:cNvPr id="20" name="Rounded Rectangle 19"/>
          <p:cNvSpPr/>
          <p:nvPr>
            <p:custDataLst>
              <p:tags r:id="rId8"/>
            </p:custDataLst>
          </p:nvPr>
        </p:nvSpPr>
        <p:spPr>
          <a:xfrm>
            <a:off x="323528" y="4221088"/>
            <a:ext cx="3947120" cy="1656184"/>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4572000" y="655736"/>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anose="020B0604020202020204" pitchFamily="34" charset="0"/>
                <a:ea typeface="+mj-ea"/>
                <a:cs typeface="Arial" panose="020B0604020202020204" pitchFamily="34" charset="0"/>
              </a:defRPr>
            </a:lvl1pPr>
          </a:lstStyle>
          <a:p>
            <a:br>
              <a:rPr lang="en-GB" dirty="0"/>
            </a:br>
            <a:r>
              <a:rPr lang="en-GB" dirty="0">
                <a:solidFill>
                  <a:srgbClr val="34B555"/>
                </a:solidFill>
              </a:rPr>
              <a:t>Securing </a:t>
            </a:r>
            <a:r>
              <a:rPr lang="en-GB" b="0" dirty="0">
                <a:solidFill>
                  <a:srgbClr val="34B555"/>
                </a:solidFill>
              </a:rPr>
              <a:t>improvement</a:t>
            </a:r>
          </a:p>
        </p:txBody>
      </p:sp>
      <p:sp>
        <p:nvSpPr>
          <p:cNvPr id="17" name="Content Placeholder 2"/>
          <p:cNvSpPr txBox="1">
            <a:spLocks/>
          </p:cNvSpPr>
          <p:nvPr>
            <p:custDataLst>
              <p:tags r:id="rId9"/>
            </p:custDataLst>
          </p:nvPr>
        </p:nvSpPr>
        <p:spPr>
          <a:xfrm>
            <a:off x="5037547" y="2154235"/>
            <a:ext cx="3672408" cy="120032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600"/>
              </a:spcAft>
              <a:buClr>
                <a:schemeClr val="accent6"/>
              </a:buClr>
              <a:buFont typeface="Wingdings" panose="05000000000000000000" pitchFamily="2" charset="2"/>
              <a:buChar char="Ø"/>
              <a:defRPr/>
            </a:pPr>
            <a:r>
              <a:rPr lang="en-GB" sz="1800" dirty="0"/>
              <a:t>New </a:t>
            </a:r>
            <a:r>
              <a:rPr lang="en-GB" sz="1800" b="1" dirty="0">
                <a:solidFill>
                  <a:srgbClr val="34B555"/>
                </a:solidFill>
              </a:rPr>
              <a:t>improvement notices </a:t>
            </a:r>
            <a:r>
              <a:rPr lang="en-GB" sz="1800" dirty="0"/>
              <a:t>introduced giving providers specific time frames to make improvements</a:t>
            </a:r>
          </a:p>
        </p:txBody>
      </p:sp>
      <p:sp>
        <p:nvSpPr>
          <p:cNvPr id="18" name="Down Arrow 17"/>
          <p:cNvSpPr/>
          <p:nvPr>
            <p:custDataLst>
              <p:tags r:id="rId10"/>
            </p:custDataLst>
          </p:nvPr>
        </p:nvSpPr>
        <p:spPr>
          <a:xfrm>
            <a:off x="6597449" y="3519014"/>
            <a:ext cx="375090"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custDataLst>
              <p:tags r:id="rId11"/>
            </p:custDataLst>
          </p:nvPr>
        </p:nvSpPr>
        <p:spPr>
          <a:xfrm>
            <a:off x="5004048" y="2055799"/>
            <a:ext cx="3561892" cy="1298765"/>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p:cNvSpPr txBox="1"/>
          <p:nvPr>
            <p:custDataLst>
              <p:tags r:id="rId12"/>
            </p:custDataLst>
          </p:nvPr>
        </p:nvSpPr>
        <p:spPr>
          <a:xfrm>
            <a:off x="4907410" y="4292536"/>
            <a:ext cx="3932022" cy="15711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300"/>
              </a:spcAft>
              <a:buClr>
                <a:schemeClr val="accent6"/>
              </a:buClr>
              <a:buFont typeface="Wingdings" panose="05000000000000000000" pitchFamily="2" charset="2"/>
              <a:buChar char="Ø"/>
              <a:defRPr/>
            </a:pPr>
            <a:r>
              <a:rPr lang="en-GB" sz="1800" dirty="0"/>
              <a:t>Strengthen protection for people who use services</a:t>
            </a:r>
          </a:p>
          <a:p>
            <a:pPr marL="266700" indent="-266700">
              <a:spcAft>
                <a:spcPts val="300"/>
              </a:spcAft>
              <a:buClr>
                <a:schemeClr val="accent6"/>
              </a:buClr>
              <a:buFont typeface="Wingdings" panose="05000000000000000000" pitchFamily="2" charset="2"/>
              <a:buChar char="Ø"/>
              <a:defRPr/>
            </a:pPr>
            <a:r>
              <a:rPr lang="en-GB" sz="1800" dirty="0"/>
              <a:t>More flexibility for the regulator in dealing with continued non-compliance</a:t>
            </a:r>
            <a:endParaRPr lang="en-GB" sz="1600" dirty="0"/>
          </a:p>
        </p:txBody>
      </p:sp>
      <p:sp>
        <p:nvSpPr>
          <p:cNvPr id="22" name="Rounded Rectangle 21"/>
          <p:cNvSpPr/>
          <p:nvPr>
            <p:custDataLst>
              <p:tags r:id="rId13"/>
            </p:custDataLst>
          </p:nvPr>
        </p:nvSpPr>
        <p:spPr>
          <a:xfrm>
            <a:off x="4892312" y="4207551"/>
            <a:ext cx="3947120" cy="1656184"/>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264783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custDataLst>
              <p:tags r:id="rId2"/>
            </p:custDataLst>
          </p:nvPr>
        </p:nvSpPr>
        <p:spPr>
          <a:xfrm>
            <a:off x="275737" y="1482502"/>
            <a:ext cx="3635896" cy="2631262"/>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0" tIns="1260000" rIns="36000" bIns="45720" rtlCol="0" anchor="ctr"/>
          <a:lstStyle/>
          <a:p>
            <a:pPr marL="266700" indent="-266700">
              <a:spcBef>
                <a:spcPct val="20000"/>
              </a:spcBef>
              <a:spcAft>
                <a:spcPts val="6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Darparwyr i baratoi </a:t>
            </a:r>
            <a:r>
              <a:rPr lang="cy-GB" sz="1800" b="1" i="0" u="none" strike="noStrike" cap="none" baseline="0" dirty="0">
                <a:solidFill>
                  <a:srgbClr val="34B555"/>
                </a:solidFill>
                <a:effectLst/>
                <a:uFillTx/>
                <a:latin typeface="Arial"/>
                <a:cs typeface="Arial"/>
              </a:rPr>
              <a:t>ffurflenni blynyddol </a:t>
            </a:r>
            <a:r>
              <a:rPr lang="cy-GB" sz="1800" b="0" i="0" u="none" strike="noStrike" cap="none" baseline="0" dirty="0">
                <a:solidFill>
                  <a:srgbClr val="000000"/>
                </a:solidFill>
                <a:effectLst/>
                <a:uFillTx/>
                <a:latin typeface="Arial"/>
                <a:cs typeface="Arial"/>
              </a:rPr>
              <a:t>yn amlinellu eu perfformiad</a:t>
            </a:r>
          </a:p>
          <a:p>
            <a:pPr marL="266700" indent="-266700">
              <a:spcBef>
                <a:spcPct val="20000"/>
              </a:spcBef>
              <a:spcAft>
                <a:spcPts val="6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Wedi’i chyhoeddi ar wefan </a:t>
            </a:r>
            <a:r>
              <a:rPr lang="cy-GB" dirty="0">
                <a:solidFill>
                  <a:srgbClr val="000000"/>
                </a:solidFill>
                <a:latin typeface="Arial"/>
                <a:cs typeface="Arial"/>
              </a:rPr>
              <a:t>AGC</a:t>
            </a:r>
            <a:r>
              <a:rPr lang="cy-GB" sz="1800" b="0" i="0" u="none" strike="noStrike" cap="none" baseline="0" dirty="0">
                <a:solidFill>
                  <a:srgbClr val="000000"/>
                </a:solidFill>
                <a:effectLst/>
                <a:uFillTx/>
                <a:latin typeface="Arial"/>
                <a:cs typeface="Arial"/>
              </a:rPr>
              <a:t> ochr yn ochr â'r adroddiad arolygu</a:t>
            </a:r>
          </a:p>
          <a:p>
            <a:pPr marL="266700" indent="-266700">
              <a:spcBef>
                <a:spcPct val="20000"/>
              </a:spcBef>
              <a:spcAft>
                <a:spcPts val="6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Yn cynnwys cadw, hyfforddi a datblygiad staff, ac ati</a:t>
            </a:r>
          </a:p>
          <a:p>
            <a:pPr marL="266700" indent="-266700">
              <a:spcBef>
                <a:spcPct val="20000"/>
              </a:spcBef>
              <a:spcAft>
                <a:spcPts val="600"/>
              </a:spcAft>
              <a:buClr>
                <a:schemeClr val="accent6"/>
              </a:buClr>
              <a:buFont typeface="Wingdings" panose="05000000000000000000" pitchFamily="2" charset="2"/>
              <a:buChar char="Ø"/>
              <a:defRPr/>
            </a:pPr>
            <a:endParaRPr lang="cy-GB" dirty="0">
              <a:solidFill>
                <a:schemeClr val="tx1"/>
              </a:solidFill>
              <a:latin typeface="Arial" pitchFamily="34" charset="0"/>
              <a:cs typeface="Arial" pitchFamily="34" charset="0"/>
            </a:endParaRPr>
          </a:p>
          <a:p>
            <a:pPr>
              <a:spcAft>
                <a:spcPts val="600"/>
              </a:spcAft>
            </a:pPr>
            <a:endParaRPr lang="cy-GB" sz="2000" dirty="0">
              <a:solidFill>
                <a:schemeClr val="tx1"/>
              </a:solidFill>
              <a:latin typeface="Arial" pitchFamily="34" charset="0"/>
              <a:cs typeface="Arial" pitchFamily="34" charset="0"/>
            </a:endParaRPr>
          </a:p>
          <a:p>
            <a:pPr>
              <a:spcAft>
                <a:spcPts val="600"/>
              </a:spcAft>
            </a:pPr>
            <a:endParaRPr lang="cy-GB" sz="2000" dirty="0">
              <a:solidFill>
                <a:schemeClr val="tx1"/>
              </a:solidFill>
              <a:latin typeface="Arial" pitchFamily="34" charset="0"/>
              <a:cs typeface="Arial" pitchFamily="34" charset="0"/>
            </a:endParaRPr>
          </a:p>
        </p:txBody>
      </p:sp>
      <p:sp>
        <p:nvSpPr>
          <p:cNvPr id="10" name="Rounded Rectangle 9"/>
          <p:cNvSpPr/>
          <p:nvPr>
            <p:custDataLst>
              <p:tags r:id="rId3"/>
            </p:custDataLst>
          </p:nvPr>
        </p:nvSpPr>
        <p:spPr>
          <a:xfrm>
            <a:off x="261632" y="4745114"/>
            <a:ext cx="3635896" cy="19968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91440" bIns="45720" rtlCol="0" anchor="ctr"/>
          <a:lstStyle/>
          <a:p>
            <a:pPr marL="266700" indent="-266700">
              <a:spcBef>
                <a:spcPct val="20000"/>
              </a:spcBef>
              <a:spcAft>
                <a:spcPts val="3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Mwy o dryloywder a chymaroldeb i ddefnyddwyr gwasanaethau</a:t>
            </a:r>
          </a:p>
          <a:p>
            <a:pPr marL="266700" indent="-266700">
              <a:spcBef>
                <a:spcPct val="20000"/>
              </a:spcBef>
              <a:spcAft>
                <a:spcPts val="3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Ei gwneud yn haws i bobl wneud dewisiadau gwybodus am eu gofal</a:t>
            </a:r>
          </a:p>
        </p:txBody>
      </p:sp>
      <p:sp>
        <p:nvSpPr>
          <p:cNvPr id="16" name="Oval 4"/>
          <p:cNvSpPr/>
          <p:nvPr>
            <p:custDataLst>
              <p:tags r:id="rId4"/>
            </p:custDataLst>
          </p:nvPr>
        </p:nvSpPr>
        <p:spPr>
          <a:xfrm>
            <a:off x="107504" y="165821"/>
            <a:ext cx="1106066" cy="594319"/>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7" name="Title 1"/>
          <p:cNvSpPr txBox="1"/>
          <p:nvPr>
            <p:custDataLst>
              <p:tags r:id="rId5"/>
            </p:custDataLst>
          </p:nvPr>
        </p:nvSpPr>
        <p:spPr>
          <a:xfrm>
            <a:off x="282035" y="483518"/>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sz="3200" b="0" i="0" u="none" strike="noStrike" cap="none" baseline="0" dirty="0">
                <a:solidFill>
                  <a:srgbClr val="34B555"/>
                </a:solidFill>
                <a:effectLst/>
                <a:uFillTx/>
                <a:latin typeface="Arial"/>
              </a:rPr>
              <a:t>Mwy o </a:t>
            </a:r>
            <a:r>
              <a:rPr lang="cy" sz="3200" b="1" i="0" u="none" strike="noStrike" cap="none" baseline="0" dirty="0">
                <a:solidFill>
                  <a:srgbClr val="34B555"/>
                </a:solidFill>
                <a:effectLst/>
                <a:uFillTx/>
                <a:latin typeface="Arial"/>
              </a:rPr>
              <a:t>dryloywder</a:t>
            </a:r>
          </a:p>
        </p:txBody>
      </p:sp>
      <p:sp>
        <p:nvSpPr>
          <p:cNvPr id="18" name="Down Arrow 17"/>
          <p:cNvSpPr/>
          <p:nvPr>
            <p:custDataLst>
              <p:tags r:id="rId6"/>
            </p:custDataLst>
          </p:nvPr>
        </p:nvSpPr>
        <p:spPr>
          <a:xfrm>
            <a:off x="1863556" y="4177375"/>
            <a:ext cx="432048" cy="504128"/>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custDataLst>
              <p:tags r:id="rId7"/>
            </p:custDataLst>
          </p:nvPr>
        </p:nvSpPr>
        <p:spPr>
          <a:xfrm>
            <a:off x="5162169" y="1482502"/>
            <a:ext cx="3635896" cy="2631262"/>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0" tIns="1260000" rIns="36000" rtlCol="0" anchor="ctr"/>
          <a:lstStyle/>
          <a:p>
            <a:pPr>
              <a:spcAft>
                <a:spcPts val="600"/>
              </a:spcAft>
            </a:pPr>
            <a:endParaRPr lang="en-GB" sz="2000" dirty="0">
              <a:solidFill>
                <a:schemeClr val="tx1"/>
              </a:solidFill>
              <a:latin typeface="Arial" pitchFamily="34" charset="0"/>
              <a:cs typeface="Arial" pitchFamily="34" charset="0"/>
            </a:endParaRPr>
          </a:p>
        </p:txBody>
      </p:sp>
      <p:sp>
        <p:nvSpPr>
          <p:cNvPr id="13" name="Rounded Rectangle 12"/>
          <p:cNvSpPr/>
          <p:nvPr>
            <p:custDataLst>
              <p:tags r:id="rId8"/>
            </p:custDataLst>
          </p:nvPr>
        </p:nvSpPr>
        <p:spPr>
          <a:xfrm>
            <a:off x="5148064" y="4745114"/>
            <a:ext cx="3635896" cy="19968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tlCol="0" anchor="ctr"/>
          <a:lstStyle/>
          <a:p>
            <a:pPr marL="266700" indent="-266700">
              <a:spcBef>
                <a:spcPct val="20000"/>
              </a:spcBef>
              <a:spcAft>
                <a:spcPts val="300"/>
              </a:spcAft>
              <a:buClr>
                <a:schemeClr val="accent6"/>
              </a:buClr>
              <a:buFont typeface="Wingdings" panose="05000000000000000000" pitchFamily="2" charset="2"/>
              <a:buChar char="Ø"/>
              <a:defRPr/>
            </a:pPr>
            <a:r>
              <a:rPr lang="en-GB" spc="-30" dirty="0">
                <a:solidFill>
                  <a:schemeClr val="tx1"/>
                </a:solidFill>
                <a:latin typeface="Arial" panose="020B0604020202020204" pitchFamily="34" charset="0"/>
              </a:rPr>
              <a:t>More transparency and comparability for service users</a:t>
            </a:r>
          </a:p>
          <a:p>
            <a:pPr marL="266700" indent="-266700">
              <a:spcBef>
                <a:spcPct val="20000"/>
              </a:spcBef>
              <a:spcAft>
                <a:spcPts val="300"/>
              </a:spcAft>
              <a:buClr>
                <a:schemeClr val="accent6"/>
              </a:buClr>
              <a:buFont typeface="Wingdings" panose="05000000000000000000" pitchFamily="2" charset="2"/>
              <a:buChar char="Ø"/>
              <a:defRPr/>
            </a:pPr>
            <a:r>
              <a:rPr lang="en-GB" dirty="0">
                <a:solidFill>
                  <a:schemeClr val="tx1"/>
                </a:solidFill>
                <a:latin typeface="Arial" panose="020B0604020202020204" pitchFamily="34" charset="0"/>
              </a:rPr>
              <a:t>Makes it easier for people to make well-informed choices about their care</a:t>
            </a:r>
          </a:p>
        </p:txBody>
      </p:sp>
      <p:sp>
        <p:nvSpPr>
          <p:cNvPr id="19" name="Down Arrow 18"/>
          <p:cNvSpPr/>
          <p:nvPr>
            <p:custDataLst>
              <p:tags r:id="rId9"/>
            </p:custDataLst>
          </p:nvPr>
        </p:nvSpPr>
        <p:spPr>
          <a:xfrm>
            <a:off x="6749988" y="4177375"/>
            <a:ext cx="432048" cy="504128"/>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p:cNvSpPr txBox="1">
            <a:spLocks/>
          </p:cNvSpPr>
          <p:nvPr/>
        </p:nvSpPr>
        <p:spPr>
          <a:xfrm>
            <a:off x="4644008" y="462980"/>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anose="020B0604020202020204" pitchFamily="34" charset="0"/>
                <a:ea typeface="+mj-ea"/>
                <a:cs typeface="Arial" panose="020B0604020202020204" pitchFamily="34" charset="0"/>
              </a:defRPr>
            </a:lvl1pPr>
          </a:lstStyle>
          <a:p>
            <a:br>
              <a:rPr lang="en-GB" dirty="0"/>
            </a:br>
            <a:r>
              <a:rPr lang="en-GB" b="0" dirty="0">
                <a:solidFill>
                  <a:srgbClr val="34B555"/>
                </a:solidFill>
              </a:rPr>
              <a:t>Greater </a:t>
            </a:r>
            <a:r>
              <a:rPr lang="en-GB" dirty="0">
                <a:solidFill>
                  <a:srgbClr val="34B555"/>
                </a:solidFill>
              </a:rPr>
              <a:t>transparency</a:t>
            </a:r>
            <a:endParaRPr lang="en-GB" b="0" dirty="0">
              <a:solidFill>
                <a:srgbClr val="34B555"/>
              </a:solidFill>
            </a:endParaRPr>
          </a:p>
        </p:txBody>
      </p:sp>
      <p:sp>
        <p:nvSpPr>
          <p:cNvPr id="5" name="Rectangle 4"/>
          <p:cNvSpPr/>
          <p:nvPr/>
        </p:nvSpPr>
        <p:spPr>
          <a:xfrm>
            <a:off x="5292080" y="1546113"/>
            <a:ext cx="3608389" cy="3474797"/>
          </a:xfrm>
          <a:prstGeom prst="rect">
            <a:avLst/>
          </a:prstGeom>
        </p:spPr>
        <p:txBody>
          <a:bodyPr wrap="square" lIns="91440" tIns="45720" rIns="91440" bIns="45720" anchor="t">
            <a:spAutoFit/>
          </a:bodyPr>
          <a:lstStyle/>
          <a:p>
            <a:pPr marL="266700" indent="-266700">
              <a:spcBef>
                <a:spcPct val="20000"/>
              </a:spcBef>
              <a:spcAft>
                <a:spcPts val="600"/>
              </a:spcAft>
              <a:buClr>
                <a:schemeClr val="accent6"/>
              </a:buClr>
              <a:buFont typeface="Wingdings" panose="05000000000000000000" pitchFamily="2" charset="2"/>
              <a:buChar char="Ø"/>
              <a:defRPr/>
            </a:pPr>
            <a:r>
              <a:rPr lang="en-GB" dirty="0">
                <a:latin typeface="Arial" panose="020B0604020202020204" pitchFamily="34" charset="0"/>
              </a:rPr>
              <a:t>Providers to prepare </a:t>
            </a:r>
            <a:r>
              <a:rPr lang="en-GB" b="1" dirty="0">
                <a:solidFill>
                  <a:srgbClr val="34B555"/>
                </a:solidFill>
                <a:latin typeface="Arial" panose="020B0604020202020204" pitchFamily="34" charset="0"/>
              </a:rPr>
              <a:t>annual returns </a:t>
            </a:r>
            <a:r>
              <a:rPr lang="en-GB" dirty="0">
                <a:latin typeface="Arial" panose="020B0604020202020204" pitchFamily="34" charset="0"/>
              </a:rPr>
              <a:t>outlining their performance</a:t>
            </a:r>
          </a:p>
          <a:p>
            <a:pPr marL="266700" indent="-266700">
              <a:spcBef>
                <a:spcPct val="20000"/>
              </a:spcBef>
              <a:spcAft>
                <a:spcPts val="600"/>
              </a:spcAft>
              <a:buClr>
                <a:schemeClr val="accent6"/>
              </a:buClr>
              <a:buFont typeface="Wingdings" panose="05000000000000000000" pitchFamily="2" charset="2"/>
              <a:buChar char="Ø"/>
              <a:defRPr/>
            </a:pPr>
            <a:r>
              <a:rPr lang="en-GB" dirty="0">
                <a:latin typeface="Arial"/>
                <a:cs typeface="Arial"/>
              </a:rPr>
              <a:t>Published on the CIW website alongside the inspection report</a:t>
            </a:r>
          </a:p>
          <a:p>
            <a:pPr marL="266700" indent="-266700">
              <a:spcBef>
                <a:spcPct val="20000"/>
              </a:spcBef>
              <a:spcAft>
                <a:spcPts val="600"/>
              </a:spcAft>
              <a:buClr>
                <a:schemeClr val="accent6"/>
              </a:buClr>
              <a:buFont typeface="Wingdings" panose="05000000000000000000" pitchFamily="2" charset="2"/>
              <a:buChar char="Ø"/>
              <a:defRPr/>
            </a:pPr>
            <a:r>
              <a:rPr lang="en-GB" spc="-30" dirty="0">
                <a:latin typeface="Arial"/>
                <a:cs typeface="Arial"/>
              </a:rPr>
              <a:t>Includes staff retention, training and development, etc</a:t>
            </a:r>
          </a:p>
          <a:p>
            <a:pPr marL="266700" indent="-266700">
              <a:spcBef>
                <a:spcPct val="20000"/>
              </a:spcBef>
              <a:spcAft>
                <a:spcPts val="600"/>
              </a:spcAft>
              <a:buClr>
                <a:schemeClr val="accent6"/>
              </a:buClr>
              <a:buFont typeface="Wingdings" panose="05000000000000000000" pitchFamily="2" charset="2"/>
              <a:buChar char="Ø"/>
              <a:defRPr/>
            </a:pPr>
            <a:endParaRPr lang="en-GB" dirty="0">
              <a:latin typeface="Arial" panose="020B0604020202020204" pitchFamily="34" charset="0"/>
            </a:endParaRPr>
          </a:p>
          <a:p>
            <a:pPr>
              <a:spcAft>
                <a:spcPts val="600"/>
              </a:spcAft>
            </a:pPr>
            <a:endParaRPr lang="en-GB" sz="2000" dirty="0">
              <a:latin typeface="Arial" panose="020B0604020202020204" pitchFamily="34" charset="0"/>
            </a:endParaRPr>
          </a:p>
          <a:p>
            <a:pPr>
              <a:spcAft>
                <a:spcPts val="600"/>
              </a:spcAft>
            </a:pPr>
            <a:endParaRPr lang="en-GB" sz="2000" dirty="0">
              <a:latin typeface="Arial" panose="020B0604020202020204" pitchFamily="34" charset="0"/>
            </a:endParaRPr>
          </a:p>
        </p:txBody>
      </p:sp>
      <p:sp>
        <p:nvSpPr>
          <p:cNvPr id="24" name="Oval 4"/>
          <p:cNvSpPr/>
          <p:nvPr>
            <p:custDataLst>
              <p:tags r:id="rId10"/>
            </p:custDataLst>
          </p:nvPr>
        </p:nvSpPr>
        <p:spPr>
          <a:xfrm>
            <a:off x="7884368" y="123746"/>
            <a:ext cx="1106066" cy="594319"/>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Service </a:t>
            </a:r>
          </a:p>
          <a:p>
            <a:pPr lvl="0" algn="ctr" defTabSz="666750">
              <a:lnSpc>
                <a:spcPct val="90000"/>
              </a:lnSpc>
              <a:spcBef>
                <a:spcPct val="0"/>
              </a:spcBef>
              <a:spcAft>
                <a:spcPct val="35000"/>
              </a:spcAft>
            </a:pPr>
            <a:r>
              <a:rPr lang="cy" sz="1400" b="1" dirty="0">
                <a:solidFill>
                  <a:srgbClr val="000000"/>
                </a:solidFill>
                <a:latin typeface="Arial"/>
              </a:rPr>
              <a:t>regulation</a:t>
            </a:r>
            <a:endParaRPr lang="cy" sz="1400" b="1" i="0" u="none" strike="noStrike" cap="none" baseline="0" dirty="0">
              <a:solidFill>
                <a:srgbClr val="000000"/>
              </a:solidFill>
              <a:effectLst/>
              <a:uFillTx/>
              <a:latin typeface="Arial"/>
            </a:endParaRPr>
          </a:p>
        </p:txBody>
      </p:sp>
    </p:spTree>
    <p:custDataLst>
      <p:tags r:id="rId1"/>
    </p:custDataLst>
    <p:extLst>
      <p:ext uri="{BB962C8B-B14F-4D97-AF65-F5344CB8AC3E}">
        <p14:creationId xmlns:p14="http://schemas.microsoft.com/office/powerpoint/2010/main" val="39448094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custDataLst>
              <p:tags r:id="rId2"/>
            </p:custDataLst>
          </p:nvPr>
        </p:nvSpPr>
        <p:spPr>
          <a:xfrm>
            <a:off x="107504" y="110831"/>
            <a:ext cx="1106066" cy="59432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0" name="Down Arrow 9"/>
          <p:cNvSpPr/>
          <p:nvPr>
            <p:custDataLst>
              <p:tags r:id="rId3"/>
            </p:custDataLst>
          </p:nvPr>
        </p:nvSpPr>
        <p:spPr>
          <a:xfrm>
            <a:off x="1763689" y="3823460"/>
            <a:ext cx="432048" cy="497852"/>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custDataLst>
              <p:tags r:id="rId4"/>
            </p:custDataLst>
          </p:nvPr>
        </p:nvSpPr>
        <p:spPr>
          <a:xfrm>
            <a:off x="291420" y="1920198"/>
            <a:ext cx="3808633" cy="18057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spcAft>
                <a:spcPts val="6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Arolygiadau i gynnwys asesiad o ba mor dda y mae gwasanaethau yn bodloni</a:t>
            </a:r>
            <a:r>
              <a:rPr lang="cy" b="1" dirty="0">
                <a:solidFill>
                  <a:srgbClr val="34B555"/>
                </a:solidFill>
                <a:latin typeface="Arial"/>
              </a:rPr>
              <a:t> deilliannau </a:t>
            </a:r>
            <a:r>
              <a:rPr lang="cy" sz="1800" b="1" i="0" u="none" strike="noStrike" cap="none" baseline="0" dirty="0">
                <a:solidFill>
                  <a:srgbClr val="34B555"/>
                </a:solidFill>
                <a:effectLst/>
                <a:uFillTx/>
                <a:latin typeface="Arial"/>
              </a:rPr>
              <a:t>llesiant</a:t>
            </a:r>
            <a:r>
              <a:rPr lang="cy" sz="1800" b="0" i="0" u="none" strike="noStrike" cap="none" baseline="0" dirty="0">
                <a:solidFill>
                  <a:srgbClr val="34B555"/>
                </a:solidFill>
                <a:effectLst/>
                <a:uFillTx/>
                <a:latin typeface="Arial"/>
              </a:rPr>
              <a:t>  </a:t>
            </a:r>
            <a:br>
              <a:rPr sz="1800" dirty="0"/>
            </a:br>
            <a:r>
              <a:rPr lang="cy" sz="1800" b="0" i="0" u="none" strike="noStrike" cap="none" baseline="0" dirty="0">
                <a:solidFill>
                  <a:srgbClr val="000000"/>
                </a:solidFill>
                <a:effectLst/>
                <a:uFillTx/>
                <a:latin typeface="Arial"/>
              </a:rPr>
              <a:t>y bobl sy'n eu defnyddio</a:t>
            </a:r>
          </a:p>
        </p:txBody>
      </p:sp>
      <p:sp>
        <p:nvSpPr>
          <p:cNvPr id="13" name="Rectangle 12"/>
          <p:cNvSpPr/>
          <p:nvPr>
            <p:custDataLst>
              <p:tags r:id="rId5"/>
            </p:custDataLst>
          </p:nvPr>
        </p:nvSpPr>
        <p:spPr>
          <a:xfrm>
            <a:off x="434531" y="4623431"/>
            <a:ext cx="3522409" cy="1554272"/>
          </a:xfrm>
          <a:prstGeom prst="rect">
            <a:avLst/>
          </a:prstGeom>
        </p:spPr>
        <p:txBody>
          <a:bodyPr wrap="square">
            <a:spAutoFit/>
          </a:bodyPr>
          <a:lstStyle/>
          <a:p>
            <a:pPr marL="266700" indent="-266700">
              <a:spcAft>
                <a:spcPts val="6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Yn cefnogi ac yn ysbrydoli gwelliannau</a:t>
            </a:r>
          </a:p>
          <a:p>
            <a:pPr marL="266700" indent="-266700">
              <a:spcAft>
                <a:spcPts val="6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Rhoi darlun cliriach i ddinasyddion o ansawdd gwasanaethau</a:t>
            </a:r>
          </a:p>
        </p:txBody>
      </p:sp>
      <p:sp>
        <p:nvSpPr>
          <p:cNvPr id="15" name="Title 1"/>
          <p:cNvSpPr txBox="1"/>
          <p:nvPr>
            <p:custDataLst>
              <p:tags r:id="rId6"/>
            </p:custDataLst>
          </p:nvPr>
        </p:nvSpPr>
        <p:spPr>
          <a:xfrm>
            <a:off x="187303" y="552071"/>
            <a:ext cx="5748114"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b="0" dirty="0">
                <a:solidFill>
                  <a:srgbClr val="34B555"/>
                </a:solidFill>
              </a:rPr>
              <a:t>Arolygu</a:t>
            </a:r>
            <a:r>
              <a:rPr lang="cy" b="0" i="0" u="none" strike="noStrike" cap="none" baseline="0" dirty="0">
                <a:effectLst/>
                <a:uFillTx/>
              </a:rPr>
              <a:t> </a:t>
            </a:r>
            <a:r>
              <a:rPr lang="cy" dirty="0">
                <a:solidFill>
                  <a:srgbClr val="34B555"/>
                </a:solidFill>
              </a:rPr>
              <a:t>deilliannau</a:t>
            </a:r>
          </a:p>
        </p:txBody>
      </p:sp>
      <p:sp>
        <p:nvSpPr>
          <p:cNvPr id="17" name="Rectangle 16"/>
          <p:cNvSpPr/>
          <p:nvPr>
            <p:custDataLst>
              <p:tags r:id="rId7"/>
            </p:custDataLst>
          </p:nvPr>
        </p:nvSpPr>
        <p:spPr>
          <a:xfrm>
            <a:off x="2771152" y="101170"/>
            <a:ext cx="1375697" cy="632481"/>
          </a:xfrm>
          <a:prstGeom prst="rect">
            <a:avLst/>
          </a:prstGeom>
          <a:solidFill>
            <a:srgbClr val="FDC536"/>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defTabSz="666750">
              <a:lnSpc>
                <a:spcPct val="90000"/>
              </a:lnSpc>
              <a:spcBef>
                <a:spcPct val="0"/>
              </a:spcBef>
            </a:pPr>
            <a:r>
              <a:rPr lang="cy" sz="1300" b="1" i="0" u="none" strike="noStrike" cap="none" baseline="0" dirty="0">
                <a:solidFill>
                  <a:srgbClr val="000000"/>
                </a:solidFill>
                <a:effectLst/>
                <a:uFillTx/>
                <a:latin typeface="Arial"/>
              </a:rPr>
              <a:t>Gwasanaethau</a:t>
            </a:r>
          </a:p>
          <a:p>
            <a:pPr lvl="0" algn="ctr" defTabSz="666750">
              <a:lnSpc>
                <a:spcPct val="90000"/>
              </a:lnSpc>
              <a:spcBef>
                <a:spcPct val="0"/>
              </a:spcBef>
            </a:pPr>
            <a:r>
              <a:rPr lang="cy" sz="1300" b="1" i="0" u="none" strike="noStrike" cap="none" baseline="0" dirty="0">
                <a:solidFill>
                  <a:srgbClr val="000000"/>
                </a:solidFill>
                <a:effectLst/>
                <a:uFillTx/>
                <a:latin typeface="Arial"/>
              </a:rPr>
              <a:t>cymdeithasol</a:t>
            </a:r>
          </a:p>
          <a:p>
            <a:pPr lvl="0" algn="ctr" defTabSz="666750">
              <a:lnSpc>
                <a:spcPct val="90000"/>
              </a:lnSpc>
              <a:spcBef>
                <a:spcPct val="0"/>
              </a:spcBef>
            </a:pPr>
            <a:r>
              <a:rPr lang="en-GB" sz="1300" b="1" dirty="0">
                <a:solidFill>
                  <a:srgbClr val="000000"/>
                </a:solidFill>
                <a:latin typeface="Arial"/>
              </a:rPr>
              <a:t>a</a:t>
            </a:r>
            <a:r>
              <a:rPr lang="cy" sz="1300" b="1" i="0" u="none" strike="noStrike" cap="none" baseline="0" dirty="0">
                <a:solidFill>
                  <a:srgbClr val="000000"/>
                </a:solidFill>
                <a:effectLst/>
                <a:uFillTx/>
                <a:latin typeface="Arial"/>
              </a:rPr>
              <a:t>wdurdod lleol</a:t>
            </a:r>
          </a:p>
        </p:txBody>
      </p:sp>
      <p:sp>
        <p:nvSpPr>
          <p:cNvPr id="20" name="Rounded Rectangle 19"/>
          <p:cNvSpPr/>
          <p:nvPr>
            <p:custDataLst>
              <p:tags r:id="rId8"/>
            </p:custDataLst>
          </p:nvPr>
        </p:nvSpPr>
        <p:spPr>
          <a:xfrm>
            <a:off x="291418" y="4428459"/>
            <a:ext cx="3808633" cy="194421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4"/>
          <p:cNvSpPr/>
          <p:nvPr>
            <p:custDataLst>
              <p:tags r:id="rId9"/>
            </p:custDataLst>
          </p:nvPr>
        </p:nvSpPr>
        <p:spPr>
          <a:xfrm>
            <a:off x="4810186" y="101169"/>
            <a:ext cx="1106066" cy="59432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400" b="1" i="0" u="none" strike="noStrike" cap="none" baseline="0" dirty="0">
                <a:solidFill>
                  <a:srgbClr val="000000"/>
                </a:solidFill>
                <a:effectLst/>
                <a:uFillTx/>
                <a:latin typeface="Arial"/>
              </a:rPr>
              <a:t>S</a:t>
            </a:r>
            <a:r>
              <a:rPr lang="cy" sz="1400" b="1" i="0" u="none" strike="noStrike" cap="none" baseline="0" dirty="0">
                <a:solidFill>
                  <a:srgbClr val="000000"/>
                </a:solidFill>
                <a:effectLst/>
                <a:uFillTx/>
                <a:latin typeface="Arial"/>
              </a:rPr>
              <a:t>ervice</a:t>
            </a:r>
            <a:r>
              <a:rPr lang="cy" sz="1400" b="1" i="0" u="none" strike="noStrike" cap="none" dirty="0">
                <a:solidFill>
                  <a:srgbClr val="000000"/>
                </a:solidFill>
                <a:effectLst/>
                <a:uFillTx/>
                <a:latin typeface="Arial"/>
              </a:rPr>
              <a:t> regulation</a:t>
            </a:r>
            <a:endParaRPr lang="cy" sz="1400" b="1" i="0" u="none" strike="noStrike" cap="none" baseline="0" dirty="0">
              <a:solidFill>
                <a:srgbClr val="000000"/>
              </a:solidFill>
              <a:effectLst/>
              <a:uFillTx/>
              <a:latin typeface="Arial"/>
            </a:endParaRPr>
          </a:p>
        </p:txBody>
      </p:sp>
      <p:sp>
        <p:nvSpPr>
          <p:cNvPr id="21" name="Down Arrow 20"/>
          <p:cNvSpPr/>
          <p:nvPr>
            <p:custDataLst>
              <p:tags r:id="rId10"/>
            </p:custDataLst>
          </p:nvPr>
        </p:nvSpPr>
        <p:spPr>
          <a:xfrm>
            <a:off x="6732240" y="3815828"/>
            <a:ext cx="432048" cy="497852"/>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custDataLst>
              <p:tags r:id="rId11"/>
            </p:custDataLst>
          </p:nvPr>
        </p:nvSpPr>
        <p:spPr>
          <a:xfrm>
            <a:off x="4963502" y="1929859"/>
            <a:ext cx="3808633" cy="18057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spcAft>
                <a:spcPts val="600"/>
              </a:spcAft>
              <a:buClr>
                <a:schemeClr val="accent6"/>
              </a:buClr>
              <a:buFont typeface="Wingdings" panose="05000000000000000000" pitchFamily="2" charset="2"/>
              <a:buChar char="Ø"/>
              <a:defRPr/>
            </a:pPr>
            <a:r>
              <a:rPr lang="en-GB" dirty="0">
                <a:solidFill>
                  <a:schemeClr val="tx1"/>
                </a:solidFill>
                <a:latin typeface="Arial" panose="020B0604020202020204" pitchFamily="34" charset="0"/>
              </a:rPr>
              <a:t>Inspections to include assessment of how well services are meeting the </a:t>
            </a:r>
            <a:r>
              <a:rPr lang="en-GB" b="1" dirty="0">
                <a:solidFill>
                  <a:srgbClr val="34B555"/>
                </a:solidFill>
                <a:latin typeface="Arial" panose="020B0604020202020204" pitchFamily="34" charset="0"/>
              </a:rPr>
              <a:t>well-being</a:t>
            </a:r>
            <a:r>
              <a:rPr lang="en-GB" dirty="0">
                <a:solidFill>
                  <a:srgbClr val="34B555"/>
                </a:solidFill>
                <a:latin typeface="Arial" panose="020B0604020202020204" pitchFamily="34" charset="0"/>
              </a:rPr>
              <a:t> </a:t>
            </a:r>
            <a:r>
              <a:rPr lang="en-GB" b="1" dirty="0">
                <a:solidFill>
                  <a:srgbClr val="34B555"/>
                </a:solidFill>
                <a:latin typeface="Arial" panose="020B0604020202020204" pitchFamily="34" charset="0"/>
              </a:rPr>
              <a:t>outcomes</a:t>
            </a:r>
            <a:r>
              <a:rPr lang="en-GB" dirty="0">
                <a:solidFill>
                  <a:srgbClr val="34B555"/>
                </a:solidFill>
                <a:latin typeface="Arial" panose="020B0604020202020204" pitchFamily="34" charset="0"/>
              </a:rPr>
              <a:t> </a:t>
            </a:r>
            <a:br>
              <a:rPr lang="en-GB" dirty="0">
                <a:solidFill>
                  <a:srgbClr val="34B555"/>
                </a:solidFill>
                <a:latin typeface="Arial" panose="020B0604020202020204" pitchFamily="34" charset="0"/>
              </a:rPr>
            </a:br>
            <a:r>
              <a:rPr lang="en-GB" dirty="0">
                <a:solidFill>
                  <a:schemeClr val="tx1"/>
                </a:solidFill>
                <a:latin typeface="Arial" panose="020B0604020202020204" pitchFamily="34" charset="0"/>
              </a:rPr>
              <a:t>of the people who use them</a:t>
            </a:r>
          </a:p>
        </p:txBody>
      </p:sp>
      <p:sp>
        <p:nvSpPr>
          <p:cNvPr id="23" name="Rectangle 22"/>
          <p:cNvSpPr/>
          <p:nvPr>
            <p:custDataLst>
              <p:tags r:id="rId12"/>
            </p:custDataLst>
          </p:nvPr>
        </p:nvSpPr>
        <p:spPr>
          <a:xfrm>
            <a:off x="5062695" y="4623431"/>
            <a:ext cx="3522409" cy="1554272"/>
          </a:xfrm>
          <a:prstGeom prst="rect">
            <a:avLst/>
          </a:prstGeom>
        </p:spPr>
        <p:txBody>
          <a:bodyPr wrap="square">
            <a:spAutoFit/>
          </a:bodyPr>
          <a:lstStyle/>
          <a:p>
            <a:pPr marL="266700" indent="-266700">
              <a:spcAft>
                <a:spcPts val="600"/>
              </a:spcAft>
              <a:buClr>
                <a:schemeClr val="accent6"/>
              </a:buClr>
              <a:buFont typeface="Wingdings" panose="05000000000000000000" pitchFamily="2" charset="2"/>
              <a:buChar char="Ø"/>
              <a:defRPr/>
            </a:pPr>
            <a:r>
              <a:rPr lang="en-GB" dirty="0">
                <a:latin typeface="Arial" panose="020B0604020202020204" pitchFamily="34" charset="0"/>
              </a:rPr>
              <a:t>Supports and inspires improvements</a:t>
            </a:r>
          </a:p>
          <a:p>
            <a:pPr marL="266700" indent="-266700">
              <a:spcAft>
                <a:spcPts val="600"/>
              </a:spcAft>
              <a:buClr>
                <a:schemeClr val="accent6"/>
              </a:buClr>
              <a:buFont typeface="Wingdings" panose="05000000000000000000" pitchFamily="2" charset="2"/>
              <a:buChar char="Ø"/>
              <a:defRPr/>
            </a:pPr>
            <a:r>
              <a:rPr lang="en-GB" dirty="0">
                <a:latin typeface="Arial" panose="020B0604020202020204" pitchFamily="34" charset="0"/>
              </a:rPr>
              <a:t>Provides citizens with a clearer view of the quality of services</a:t>
            </a:r>
          </a:p>
        </p:txBody>
      </p:sp>
      <p:sp>
        <p:nvSpPr>
          <p:cNvPr id="24" name="Title 1"/>
          <p:cNvSpPr txBox="1"/>
          <p:nvPr>
            <p:custDataLst>
              <p:tags r:id="rId13"/>
            </p:custDataLst>
          </p:nvPr>
        </p:nvSpPr>
        <p:spPr>
          <a:xfrm>
            <a:off x="4499992" y="542409"/>
            <a:ext cx="5748114"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b="0" dirty="0">
                <a:solidFill>
                  <a:srgbClr val="34B555"/>
                </a:solidFill>
              </a:rPr>
              <a:t>Inspecting for </a:t>
            </a:r>
            <a:r>
              <a:rPr lang="cy" dirty="0">
                <a:solidFill>
                  <a:srgbClr val="34B555"/>
                </a:solidFill>
              </a:rPr>
              <a:t>outcomes</a:t>
            </a:r>
            <a:r>
              <a:rPr lang="cy" b="0" dirty="0">
                <a:solidFill>
                  <a:srgbClr val="34B555"/>
                </a:solidFill>
              </a:rPr>
              <a:t> </a:t>
            </a:r>
          </a:p>
        </p:txBody>
      </p:sp>
      <p:sp>
        <p:nvSpPr>
          <p:cNvPr id="25" name="Rectangle 24"/>
          <p:cNvSpPr/>
          <p:nvPr>
            <p:custDataLst>
              <p:tags r:id="rId14"/>
            </p:custDataLst>
          </p:nvPr>
        </p:nvSpPr>
        <p:spPr>
          <a:xfrm>
            <a:off x="7665446" y="101169"/>
            <a:ext cx="1385316" cy="632481"/>
          </a:xfrm>
          <a:prstGeom prst="rect">
            <a:avLst/>
          </a:prstGeom>
          <a:solidFill>
            <a:srgbClr val="FDC536"/>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defTabSz="666750">
              <a:lnSpc>
                <a:spcPct val="90000"/>
              </a:lnSpc>
              <a:spcBef>
                <a:spcPct val="0"/>
              </a:spcBef>
            </a:pPr>
            <a:r>
              <a:rPr lang="en-GB" sz="1300" b="1" dirty="0">
                <a:solidFill>
                  <a:srgbClr val="000000"/>
                </a:solidFill>
                <a:latin typeface="Arial"/>
              </a:rPr>
              <a:t>L</a:t>
            </a:r>
            <a:r>
              <a:rPr lang="cy" sz="1300" b="1" dirty="0">
                <a:solidFill>
                  <a:srgbClr val="000000"/>
                </a:solidFill>
                <a:latin typeface="Arial"/>
              </a:rPr>
              <a:t>ocal authority</a:t>
            </a:r>
          </a:p>
          <a:p>
            <a:pPr algn="ctr" defTabSz="666750">
              <a:lnSpc>
                <a:spcPct val="90000"/>
              </a:lnSpc>
              <a:spcBef>
                <a:spcPct val="0"/>
              </a:spcBef>
            </a:pPr>
            <a:r>
              <a:rPr lang="en-GB" sz="1300" b="1" i="0" u="none" strike="noStrike" cap="none" baseline="0" dirty="0">
                <a:solidFill>
                  <a:srgbClr val="000000"/>
                </a:solidFill>
                <a:effectLst/>
                <a:uFillTx/>
                <a:latin typeface="Arial"/>
              </a:rPr>
              <a:t>S</a:t>
            </a:r>
            <a:r>
              <a:rPr lang="cy" sz="1300" b="1" i="0" u="none" strike="noStrike" cap="none" baseline="0" dirty="0">
                <a:solidFill>
                  <a:srgbClr val="000000"/>
                </a:solidFill>
                <a:effectLst/>
                <a:uFillTx/>
                <a:latin typeface="Arial"/>
              </a:rPr>
              <a:t>ocial</a:t>
            </a:r>
          </a:p>
          <a:p>
            <a:pPr algn="ctr" defTabSz="666750">
              <a:lnSpc>
                <a:spcPct val="90000"/>
              </a:lnSpc>
              <a:spcBef>
                <a:spcPct val="0"/>
              </a:spcBef>
            </a:pPr>
            <a:r>
              <a:rPr lang="en-GB" sz="1300" b="1" dirty="0">
                <a:solidFill>
                  <a:srgbClr val="000000"/>
                </a:solidFill>
                <a:latin typeface="Arial"/>
              </a:rPr>
              <a:t>S</a:t>
            </a:r>
            <a:r>
              <a:rPr lang="cy" sz="1300" b="1" dirty="0">
                <a:solidFill>
                  <a:srgbClr val="000000"/>
                </a:solidFill>
                <a:latin typeface="Arial"/>
              </a:rPr>
              <a:t>ervices</a:t>
            </a:r>
            <a:endParaRPr lang="cy" sz="1300" b="1" i="0" u="none" strike="noStrike" cap="none" baseline="0" dirty="0">
              <a:solidFill>
                <a:srgbClr val="000000"/>
              </a:solidFill>
              <a:effectLst/>
              <a:uFillTx/>
              <a:latin typeface="Arial"/>
            </a:endParaRPr>
          </a:p>
        </p:txBody>
      </p:sp>
      <p:sp>
        <p:nvSpPr>
          <p:cNvPr id="26" name="Rounded Rectangle 25"/>
          <p:cNvSpPr/>
          <p:nvPr>
            <p:custDataLst>
              <p:tags r:id="rId15"/>
            </p:custDataLst>
          </p:nvPr>
        </p:nvSpPr>
        <p:spPr>
          <a:xfrm>
            <a:off x="4963501" y="4428459"/>
            <a:ext cx="3808633" cy="194421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897782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7FF04327-60AE-3954-0BC8-D5B37BA2591A}"/>
              </a:ext>
            </a:extLst>
          </p:cNvPr>
          <p:cNvPicPr>
            <a:picLocks noChangeAspect="1"/>
          </p:cNvPicPr>
          <p:nvPr/>
        </p:nvPicPr>
        <p:blipFill>
          <a:blip r:embed="rId2"/>
          <a:stretch>
            <a:fillRect/>
          </a:stretch>
        </p:blipFill>
        <p:spPr>
          <a:xfrm>
            <a:off x="88272" y="914683"/>
            <a:ext cx="9057991" cy="5187070"/>
          </a:xfrm>
          <a:prstGeom prst="rect">
            <a:avLst/>
          </a:prstGeom>
        </p:spPr>
      </p:pic>
    </p:spTree>
    <p:extLst>
      <p:ext uri="{BB962C8B-B14F-4D97-AF65-F5344CB8AC3E}">
        <p14:creationId xmlns:p14="http://schemas.microsoft.com/office/powerpoint/2010/main" val="3523672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custDataLst>
              <p:tags r:id="rId2"/>
            </p:custDataLst>
          </p:nvPr>
        </p:nvSpPr>
        <p:spPr>
          <a:xfrm>
            <a:off x="0" y="566449"/>
            <a:ext cx="4906888" cy="1143000"/>
          </a:xfrm>
        </p:spPr>
        <p:txBody>
          <a:bodyPr>
            <a:normAutofit/>
          </a:bodyPr>
          <a:lstStyle/>
          <a:p>
            <a:pPr algn="l"/>
            <a:r>
              <a:rPr lang="cy" sz="4000" b="0" i="0" u="none" strike="noStrike" cap="none" baseline="0" dirty="0">
                <a:solidFill>
                  <a:srgbClr val="34B555"/>
                </a:solidFill>
                <a:effectLst/>
                <a:uFillTx/>
                <a:latin typeface="Calibri"/>
              </a:rPr>
              <a:t>Adroddiadau safonol                                       </a:t>
            </a:r>
          </a:p>
        </p:txBody>
      </p:sp>
      <p:sp>
        <p:nvSpPr>
          <p:cNvPr id="9" name="Rounded Rectangle 8"/>
          <p:cNvSpPr/>
          <p:nvPr>
            <p:custDataLst>
              <p:tags r:id="rId3"/>
            </p:custDataLst>
          </p:nvPr>
        </p:nvSpPr>
        <p:spPr>
          <a:xfrm>
            <a:off x="437103" y="1589065"/>
            <a:ext cx="3486825" cy="2585323"/>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0" bIns="72000" rtlCol="0" anchor="ctr"/>
          <a:lstStyle/>
          <a:p>
            <a:pPr>
              <a:spcAft>
                <a:spcPts val="600"/>
              </a:spcAft>
            </a:pPr>
            <a:endParaRPr lang="en-GB" sz="1600">
              <a:solidFill>
                <a:schemeClr val="tx1"/>
              </a:solidFill>
              <a:latin typeface="Arial" pitchFamily="34" charset="0"/>
              <a:cs typeface="Arial" pitchFamily="34" charset="0"/>
            </a:endParaRPr>
          </a:p>
        </p:txBody>
      </p:sp>
      <p:sp>
        <p:nvSpPr>
          <p:cNvPr id="11" name="Rounded Rectangle 10"/>
          <p:cNvSpPr/>
          <p:nvPr>
            <p:custDataLst>
              <p:tags r:id="rId4"/>
            </p:custDataLst>
          </p:nvPr>
        </p:nvSpPr>
        <p:spPr>
          <a:xfrm>
            <a:off x="437103" y="4789498"/>
            <a:ext cx="3725167" cy="1884947"/>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72000" tIns="540000" rIns="72000" bIns="72000" rtlCol="0" anchor="ctr"/>
          <a:lstStyle/>
          <a:p>
            <a:pPr marL="266700" indent="-266700">
              <a:spcBef>
                <a:spcPct val="20000"/>
              </a:spcBef>
              <a:spcAft>
                <a:spcPts val="600"/>
              </a:spcAft>
              <a:buClr>
                <a:srgbClr val="FDC536"/>
              </a:buClr>
              <a:buFont typeface="Wingdings" panose="05000000000000000000" pitchFamily="2" charset="2"/>
              <a:buChar char="Ø"/>
              <a:defRPr/>
            </a:pPr>
            <a:r>
              <a:rPr lang="cy" sz="1800" b="0" i="0" u="none" strike="noStrike" cap="none" baseline="0" dirty="0">
                <a:solidFill>
                  <a:srgbClr val="000000"/>
                </a:solidFill>
                <a:effectLst/>
                <a:uFillTx/>
                <a:latin typeface="Arial"/>
              </a:rPr>
              <a:t>Yn safoni'r gofynion adrodd ar draws awdurdodau lleol </a:t>
            </a:r>
          </a:p>
          <a:p>
            <a:pPr marL="266700" indent="-266700">
              <a:spcBef>
                <a:spcPct val="20000"/>
              </a:spcBef>
              <a:spcAft>
                <a:spcPts val="600"/>
              </a:spcAft>
              <a:buClr>
                <a:srgbClr val="FDC536"/>
              </a:buClr>
              <a:buFont typeface="Wingdings" panose="05000000000000000000" pitchFamily="2" charset="2"/>
              <a:buChar char="Ø"/>
              <a:defRPr/>
            </a:pPr>
            <a:r>
              <a:rPr lang="cy" sz="1800" b="0" i="0" u="none" strike="noStrike" cap="none" baseline="0" dirty="0">
                <a:solidFill>
                  <a:srgbClr val="000000"/>
                </a:solidFill>
                <a:effectLst/>
                <a:uFillTx/>
                <a:latin typeface="Arial"/>
              </a:rPr>
              <a:t>Yn ei gwneud hi'n haws i bobl wneud cymariaethau</a:t>
            </a:r>
          </a:p>
          <a:p>
            <a:pPr marL="266700" indent="-266700">
              <a:spcBef>
                <a:spcPct val="20000"/>
              </a:spcBef>
              <a:spcAft>
                <a:spcPts val="600"/>
              </a:spcAft>
              <a:buClr>
                <a:srgbClr val="34B555"/>
              </a:buClr>
              <a:buFont typeface="Wingdings" panose="05000000000000000000" pitchFamily="2" charset="2"/>
              <a:buChar char="Ø"/>
              <a:defRPr/>
            </a:pPr>
            <a:endParaRPr lang="en-GB" sz="1600" dirty="0">
              <a:solidFill>
                <a:schemeClr val="tx1"/>
              </a:solidFill>
              <a:latin typeface="Arial" pitchFamily="34" charset="0"/>
              <a:cs typeface="Arial" pitchFamily="34" charset="0"/>
            </a:endParaRPr>
          </a:p>
        </p:txBody>
      </p:sp>
      <p:sp>
        <p:nvSpPr>
          <p:cNvPr id="13" name="Rectangle 12"/>
          <p:cNvSpPr/>
          <p:nvPr>
            <p:custDataLst>
              <p:tags r:id="rId5"/>
            </p:custDataLst>
          </p:nvPr>
        </p:nvSpPr>
        <p:spPr>
          <a:xfrm>
            <a:off x="563539" y="1589066"/>
            <a:ext cx="3409672" cy="2585323"/>
          </a:xfrm>
          <a:prstGeom prst="rect">
            <a:avLst/>
          </a:prstGeom>
        </p:spPr>
        <p:txBody>
          <a:bodyPr wrap="square">
            <a:spAutoFit/>
          </a:bodyPr>
          <a:lstStyle/>
          <a:p>
            <a:pPr marL="266700" indent="-266700">
              <a:spcBef>
                <a:spcPct val="20000"/>
              </a:spcBef>
              <a:spcAft>
                <a:spcPts val="600"/>
              </a:spcAft>
              <a:buClr>
                <a:srgbClr val="FDC536"/>
              </a:buClr>
              <a:buFont typeface="Wingdings" panose="05000000000000000000" pitchFamily="2" charset="2"/>
              <a:buChar char="Ø"/>
              <a:defRPr/>
            </a:pPr>
            <a:r>
              <a:rPr lang="cy" sz="1800" b="0" i="0" u="none" strike="noStrike" cap="none" baseline="0" dirty="0">
                <a:solidFill>
                  <a:srgbClr val="000000"/>
                </a:solidFill>
                <a:effectLst/>
                <a:uFillTx/>
                <a:latin typeface="Arial"/>
              </a:rPr>
              <a:t>Cyfarwyddwyr Gwasanaethau Cymdeithasol i gyhoeddi adroddiadau blynyddol ar sut y maent wedi cyflawni eu swyddogaethau gwasanaethau cymdeithasol mewn </a:t>
            </a:r>
            <a:r>
              <a:rPr lang="cy" sz="1800" b="1" i="0" u="none" strike="noStrike" cap="none" baseline="0" dirty="0">
                <a:solidFill>
                  <a:srgbClr val="34B555"/>
                </a:solidFill>
                <a:effectLst/>
                <a:uFillTx/>
                <a:latin typeface="Arial"/>
              </a:rPr>
              <a:t>templed adrodd</a:t>
            </a:r>
            <a:r>
              <a:rPr lang="cy" b="0" i="0" u="none" strike="noStrike" cap="none" baseline="0" dirty="0">
                <a:effectLst/>
                <a:uFillTx/>
              </a:rPr>
              <a:t> newydd</a:t>
            </a:r>
          </a:p>
        </p:txBody>
      </p:sp>
      <p:sp>
        <p:nvSpPr>
          <p:cNvPr id="15" name="Down Arrow 14"/>
          <p:cNvSpPr/>
          <p:nvPr>
            <p:custDataLst>
              <p:tags r:id="rId6"/>
            </p:custDataLst>
          </p:nvPr>
        </p:nvSpPr>
        <p:spPr>
          <a:xfrm>
            <a:off x="2040264" y="4259147"/>
            <a:ext cx="280501" cy="445590"/>
          </a:xfrm>
          <a:prstGeom prst="down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custDataLst>
              <p:tags r:id="rId7"/>
            </p:custDataLst>
          </p:nvPr>
        </p:nvSpPr>
        <p:spPr>
          <a:xfrm>
            <a:off x="0" y="26135"/>
            <a:ext cx="1366080" cy="632481"/>
          </a:xfrm>
          <a:prstGeom prst="rect">
            <a:avLst/>
          </a:prstGeom>
          <a:solidFill>
            <a:srgbClr val="FDC536"/>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defTabSz="666750">
              <a:lnSpc>
                <a:spcPct val="90000"/>
              </a:lnSpc>
              <a:spcBef>
                <a:spcPct val="0"/>
              </a:spcBef>
            </a:pPr>
            <a:r>
              <a:rPr lang="cy" sz="1300" b="1" i="0" u="none" strike="noStrike" cap="none" baseline="0" dirty="0">
                <a:solidFill>
                  <a:srgbClr val="000000"/>
                </a:solidFill>
                <a:effectLst/>
                <a:uFillTx/>
                <a:latin typeface="Arial"/>
              </a:rPr>
              <a:t>Gwasanaethau</a:t>
            </a:r>
          </a:p>
          <a:p>
            <a:pPr lvl="0" algn="ctr" defTabSz="666750">
              <a:lnSpc>
                <a:spcPct val="90000"/>
              </a:lnSpc>
              <a:spcBef>
                <a:spcPct val="0"/>
              </a:spcBef>
            </a:pPr>
            <a:r>
              <a:rPr lang="cy" sz="1300" b="1" i="0" u="none" strike="noStrike" cap="none" baseline="0" dirty="0">
                <a:solidFill>
                  <a:srgbClr val="000000"/>
                </a:solidFill>
                <a:effectLst/>
                <a:uFillTx/>
                <a:latin typeface="Arial"/>
              </a:rPr>
              <a:t>cymdeithasol</a:t>
            </a:r>
          </a:p>
          <a:p>
            <a:pPr lvl="0" algn="ctr" defTabSz="666750">
              <a:lnSpc>
                <a:spcPct val="90000"/>
              </a:lnSpc>
              <a:spcBef>
                <a:spcPct val="0"/>
              </a:spcBef>
            </a:pPr>
            <a:r>
              <a:rPr lang="en-GB" sz="1300" b="1" dirty="0">
                <a:solidFill>
                  <a:srgbClr val="000000"/>
                </a:solidFill>
                <a:latin typeface="Arial"/>
              </a:rPr>
              <a:t>a</a:t>
            </a:r>
            <a:r>
              <a:rPr lang="cy" sz="1300" b="1" i="0" u="none" strike="noStrike" cap="none" baseline="0" dirty="0">
                <a:solidFill>
                  <a:srgbClr val="000000"/>
                </a:solidFill>
                <a:effectLst/>
                <a:uFillTx/>
                <a:latin typeface="Arial"/>
              </a:rPr>
              <a:t>wdurdod lleol</a:t>
            </a:r>
          </a:p>
        </p:txBody>
      </p:sp>
      <p:sp>
        <p:nvSpPr>
          <p:cNvPr id="12" name="Title 1"/>
          <p:cNvSpPr txBox="1">
            <a:spLocks/>
          </p:cNvSpPr>
          <p:nvPr>
            <p:custDataLst>
              <p:tags r:id="rId8"/>
            </p:custDataLst>
          </p:nvPr>
        </p:nvSpPr>
        <p:spPr>
          <a:xfrm>
            <a:off x="4596221" y="553780"/>
            <a:ext cx="4906888"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rgbClr val="34B555"/>
                </a:solidFill>
                <a:latin typeface="Calibri"/>
              </a:rPr>
              <a:t>S</a:t>
            </a:r>
            <a:r>
              <a:rPr lang="cy" sz="4000" dirty="0">
                <a:solidFill>
                  <a:srgbClr val="34B555"/>
                </a:solidFill>
                <a:latin typeface="Calibri"/>
              </a:rPr>
              <a:t>tandardised reporting</a:t>
            </a:r>
          </a:p>
        </p:txBody>
      </p:sp>
      <p:sp>
        <p:nvSpPr>
          <p:cNvPr id="17" name="Rounded Rectangle 16"/>
          <p:cNvSpPr/>
          <p:nvPr>
            <p:custDataLst>
              <p:tags r:id="rId9"/>
            </p:custDataLst>
          </p:nvPr>
        </p:nvSpPr>
        <p:spPr>
          <a:xfrm>
            <a:off x="5033324" y="1576396"/>
            <a:ext cx="3486825" cy="2585323"/>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0" bIns="72000" rtlCol="0" anchor="ctr"/>
          <a:lstStyle/>
          <a:p>
            <a:pPr>
              <a:spcAft>
                <a:spcPts val="600"/>
              </a:spcAft>
            </a:pPr>
            <a:endParaRPr lang="en-GB" sz="1600">
              <a:solidFill>
                <a:schemeClr val="tx1"/>
              </a:solidFill>
              <a:latin typeface="Arial" pitchFamily="34" charset="0"/>
              <a:cs typeface="Arial" pitchFamily="34" charset="0"/>
            </a:endParaRPr>
          </a:p>
        </p:txBody>
      </p:sp>
      <p:sp>
        <p:nvSpPr>
          <p:cNvPr id="18" name="Rounded Rectangle 17"/>
          <p:cNvSpPr/>
          <p:nvPr>
            <p:custDataLst>
              <p:tags r:id="rId10"/>
            </p:custDataLst>
          </p:nvPr>
        </p:nvSpPr>
        <p:spPr>
          <a:xfrm>
            <a:off x="5033324" y="4776829"/>
            <a:ext cx="3725167" cy="1884947"/>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72000" tIns="540000" rIns="72000" bIns="72000" rtlCol="0" anchor="ctr"/>
          <a:lstStyle/>
          <a:p>
            <a:pPr marL="266700" indent="-266700">
              <a:spcBef>
                <a:spcPct val="20000"/>
              </a:spcBef>
              <a:spcAft>
                <a:spcPts val="600"/>
              </a:spcAft>
              <a:buClr>
                <a:srgbClr val="FDC536"/>
              </a:buClr>
              <a:buFont typeface="Wingdings" panose="05000000000000000000" pitchFamily="2" charset="2"/>
              <a:buChar char="Ø"/>
              <a:defRPr/>
            </a:pPr>
            <a:r>
              <a:rPr lang="en-GB" dirty="0">
                <a:solidFill>
                  <a:schemeClr val="tx1"/>
                </a:solidFill>
                <a:latin typeface="Arial" panose="020B0604020202020204" pitchFamily="34" charset="0"/>
              </a:rPr>
              <a:t>Standardises the reporting requirements across local authorities </a:t>
            </a:r>
          </a:p>
          <a:p>
            <a:pPr marL="266700" indent="-266700">
              <a:spcBef>
                <a:spcPct val="20000"/>
              </a:spcBef>
              <a:spcAft>
                <a:spcPts val="600"/>
              </a:spcAft>
              <a:buClr>
                <a:srgbClr val="FDC536"/>
              </a:buClr>
              <a:buFont typeface="Wingdings" panose="05000000000000000000" pitchFamily="2" charset="2"/>
              <a:buChar char="Ø"/>
              <a:defRPr/>
            </a:pPr>
            <a:r>
              <a:rPr lang="en-GB" dirty="0">
                <a:solidFill>
                  <a:schemeClr val="tx1"/>
                </a:solidFill>
                <a:latin typeface="Arial" panose="020B0604020202020204" pitchFamily="34" charset="0"/>
              </a:rPr>
              <a:t>Makes it easier for people to make comparisons</a:t>
            </a:r>
          </a:p>
          <a:p>
            <a:pPr>
              <a:spcBef>
                <a:spcPct val="20000"/>
              </a:spcBef>
              <a:spcAft>
                <a:spcPts val="600"/>
              </a:spcAft>
              <a:buClr>
                <a:srgbClr val="34B555"/>
              </a:buClr>
              <a:defRPr/>
            </a:pPr>
            <a:endParaRPr lang="en-GB" sz="1600" dirty="0">
              <a:solidFill>
                <a:schemeClr val="tx1"/>
              </a:solidFill>
              <a:latin typeface="Arial" panose="020B0604020202020204" pitchFamily="34" charset="0"/>
            </a:endParaRPr>
          </a:p>
        </p:txBody>
      </p:sp>
      <p:sp>
        <p:nvSpPr>
          <p:cNvPr id="19" name="Rectangle 18"/>
          <p:cNvSpPr/>
          <p:nvPr>
            <p:custDataLst>
              <p:tags r:id="rId11"/>
            </p:custDataLst>
          </p:nvPr>
        </p:nvSpPr>
        <p:spPr>
          <a:xfrm>
            <a:off x="5191071" y="1828096"/>
            <a:ext cx="3409672" cy="1754326"/>
          </a:xfrm>
          <a:prstGeom prst="rect">
            <a:avLst/>
          </a:prstGeom>
        </p:spPr>
        <p:txBody>
          <a:bodyPr wrap="square">
            <a:spAutoFit/>
          </a:bodyPr>
          <a:lstStyle/>
          <a:p>
            <a:pPr marL="266700" indent="-266700">
              <a:spcBef>
                <a:spcPct val="20000"/>
              </a:spcBef>
              <a:spcAft>
                <a:spcPts val="600"/>
              </a:spcAft>
              <a:buClr>
                <a:srgbClr val="FDC536"/>
              </a:buClr>
              <a:buFont typeface="Wingdings" panose="05000000000000000000" pitchFamily="2" charset="2"/>
              <a:buChar char="Ø"/>
              <a:defRPr/>
            </a:pPr>
            <a:r>
              <a:rPr lang="en-GB" dirty="0">
                <a:latin typeface="Arial" panose="020B0604020202020204" pitchFamily="34" charset="0"/>
              </a:rPr>
              <a:t>Directors of Social Services to publish annual reports on how they have carried out their social services functions in a new </a:t>
            </a:r>
            <a:r>
              <a:rPr lang="en-GB" b="1" dirty="0">
                <a:solidFill>
                  <a:srgbClr val="34B555"/>
                </a:solidFill>
                <a:latin typeface="Arial" panose="020B0604020202020204" pitchFamily="34" charset="0"/>
              </a:rPr>
              <a:t>reporting template</a:t>
            </a:r>
          </a:p>
        </p:txBody>
      </p:sp>
      <p:sp>
        <p:nvSpPr>
          <p:cNvPr id="20" name="Down Arrow 19"/>
          <p:cNvSpPr/>
          <p:nvPr>
            <p:custDataLst>
              <p:tags r:id="rId12"/>
            </p:custDataLst>
          </p:nvPr>
        </p:nvSpPr>
        <p:spPr>
          <a:xfrm>
            <a:off x="6636485" y="4246478"/>
            <a:ext cx="280501" cy="445590"/>
          </a:xfrm>
          <a:prstGeom prst="down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352838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custDataLst>
              <p:tags r:id="rId2"/>
            </p:custDataLst>
          </p:nvPr>
        </p:nvSpPr>
        <p:spPr>
          <a:xfrm>
            <a:off x="-756592" y="485741"/>
            <a:ext cx="5904656" cy="998984"/>
          </a:xfrm>
        </p:spPr>
        <p:txBody>
          <a:bodyPr>
            <a:normAutofit/>
          </a:bodyPr>
          <a:lstStyle/>
          <a:p>
            <a:r>
              <a:rPr lang="cy" sz="3000" b="0" i="0" u="none" strike="noStrike" cap="none" baseline="0" dirty="0">
                <a:solidFill>
                  <a:srgbClr val="34B555"/>
                </a:solidFill>
                <a:effectLst/>
                <a:uFillTx/>
                <a:latin typeface="Calibri"/>
              </a:rPr>
              <a:t>Sefydlogrwydd y farchnad</a:t>
            </a:r>
          </a:p>
        </p:txBody>
      </p:sp>
      <p:sp>
        <p:nvSpPr>
          <p:cNvPr id="15" name="Rounded Rectangle 14"/>
          <p:cNvSpPr/>
          <p:nvPr>
            <p:custDataLst>
              <p:tags r:id="rId3"/>
            </p:custDataLst>
          </p:nvPr>
        </p:nvSpPr>
        <p:spPr>
          <a:xfrm>
            <a:off x="179513" y="1351616"/>
            <a:ext cx="4032448" cy="3031441"/>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Awdurdodau lleol i gyhoeddi </a:t>
            </a:r>
            <a:r>
              <a:rPr lang="cy" sz="1600" b="1" i="0" u="none" strike="noStrike" cap="none" baseline="0" dirty="0">
                <a:solidFill>
                  <a:srgbClr val="34B555"/>
                </a:solidFill>
                <a:effectLst/>
                <a:uFillTx/>
                <a:latin typeface="Arial"/>
              </a:rPr>
              <a:t>adroddiadau sefydlogrwydd y farchnad</a:t>
            </a:r>
          </a:p>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Rhaid i'r rhain gymryd i ystyriaeth </a:t>
            </a:r>
            <a:r>
              <a:rPr lang="cy" sz="1600" b="1" i="0" u="none" strike="noStrike" cap="none" baseline="0" dirty="0">
                <a:solidFill>
                  <a:srgbClr val="34B555"/>
                </a:solidFill>
                <a:effectLst/>
                <a:uFillTx/>
                <a:latin typeface="Arial"/>
              </a:rPr>
              <a:t>asesiad o'r boblogaeth</a:t>
            </a:r>
            <a:r>
              <a:rPr lang="cy" sz="1600" b="1" i="0" u="none" strike="noStrike" cap="none" baseline="0" dirty="0">
                <a:solidFill>
                  <a:srgbClr val="000000"/>
                </a:solidFill>
                <a:effectLst/>
                <a:uFillTx/>
                <a:latin typeface="Arial"/>
              </a:rPr>
              <a:t> </a:t>
            </a:r>
            <a:r>
              <a:rPr lang="cy" sz="1600" b="0" i="0" u="none" strike="noStrike" cap="none" baseline="0" dirty="0">
                <a:solidFill>
                  <a:srgbClr val="000000"/>
                </a:solidFill>
                <a:effectLst/>
                <a:uFillTx/>
                <a:latin typeface="Arial"/>
              </a:rPr>
              <a:t>a bwydo i mewn i </a:t>
            </a:r>
            <a:r>
              <a:rPr lang="cy" sz="1600" b="1" i="0" u="none" strike="noStrike" cap="none" baseline="0" dirty="0">
                <a:solidFill>
                  <a:srgbClr val="34B555"/>
                </a:solidFill>
                <a:effectLst/>
                <a:uFillTx/>
                <a:latin typeface="Arial"/>
              </a:rPr>
              <a:t>adroddiad sefydlogrwydd cenedlaethol</a:t>
            </a:r>
          </a:p>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Goruchwylio'r farchnad o ran darparwyr pwysig er mwyn osgoi achosion o adael y farchnad yn annisgwyl </a:t>
            </a:r>
          </a:p>
        </p:txBody>
      </p:sp>
      <p:sp>
        <p:nvSpPr>
          <p:cNvPr id="19" name="Rounded Rectangle 18"/>
          <p:cNvSpPr/>
          <p:nvPr>
            <p:custDataLst>
              <p:tags r:id="rId4"/>
            </p:custDataLst>
          </p:nvPr>
        </p:nvSpPr>
        <p:spPr>
          <a:xfrm>
            <a:off x="179512" y="5013177"/>
            <a:ext cx="4032449" cy="1651876"/>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108000" tIns="82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Pawb yn y sector yn gallu ymateb i newidiadau yn y farchnad </a:t>
            </a:r>
          </a:p>
          <a:p>
            <a:pPr marL="266700" indent="-266700">
              <a:spcBef>
                <a:spcPct val="20000"/>
              </a:spcBef>
              <a:spcAft>
                <a:spcPts val="600"/>
              </a:spcAft>
              <a:buClr>
                <a:srgbClr val="34B555"/>
              </a:buClr>
              <a:buFont typeface="Wingdings" panose="05000000000000000000" pitchFamily="2" charset="2"/>
              <a:buChar char="Ø"/>
              <a:defRPr/>
            </a:pPr>
            <a:endParaRPr lang="en-GB" sz="1600" dirty="0">
              <a:solidFill>
                <a:schemeClr val="tx1"/>
              </a:solidFill>
              <a:latin typeface="Arial" pitchFamily="34" charset="0"/>
              <a:cs typeface="Arial" pitchFamily="34" charset="0"/>
            </a:endParaRPr>
          </a:p>
          <a:p>
            <a:pPr>
              <a:spcAft>
                <a:spcPts val="600"/>
              </a:spcAft>
            </a:pPr>
            <a:r>
              <a:rPr lang="en-GB" sz="1600" dirty="0">
                <a:solidFill>
                  <a:schemeClr val="tx1"/>
                </a:solidFill>
                <a:latin typeface="Arial" pitchFamily="34" charset="0"/>
                <a:cs typeface="Arial" pitchFamily="34" charset="0"/>
              </a:rPr>
              <a:t> </a:t>
            </a:r>
          </a:p>
        </p:txBody>
      </p:sp>
      <p:sp>
        <p:nvSpPr>
          <p:cNvPr id="12" name="Down Arrow 11"/>
          <p:cNvSpPr/>
          <p:nvPr>
            <p:custDataLst>
              <p:tags r:id="rId5"/>
            </p:custDataLst>
          </p:nvPr>
        </p:nvSpPr>
        <p:spPr>
          <a:xfrm>
            <a:off x="1907704" y="4437112"/>
            <a:ext cx="432048" cy="493323"/>
          </a:xfrm>
          <a:prstGeom prst="downArrow">
            <a:avLst/>
          </a:prstGeom>
          <a:solidFill>
            <a:srgbClr val="34B5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4"/>
          <p:cNvSpPr/>
          <p:nvPr>
            <p:custDataLst>
              <p:tags r:id="rId6"/>
            </p:custDataLst>
          </p:nvPr>
        </p:nvSpPr>
        <p:spPr>
          <a:xfrm>
            <a:off x="107504" y="82531"/>
            <a:ext cx="1368152" cy="505700"/>
          </a:xfrm>
          <a:prstGeom prst="rect">
            <a:avLst/>
          </a:prstGeom>
          <a:solidFill>
            <a:srgbClr val="34B555"/>
          </a:solidFill>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Sefydlogrwydd y farchnad</a:t>
            </a:r>
          </a:p>
        </p:txBody>
      </p:sp>
      <p:sp>
        <p:nvSpPr>
          <p:cNvPr id="10" name="Title 1"/>
          <p:cNvSpPr txBox="1">
            <a:spLocks/>
          </p:cNvSpPr>
          <p:nvPr>
            <p:custDataLst>
              <p:tags r:id="rId7"/>
            </p:custDataLst>
          </p:nvPr>
        </p:nvSpPr>
        <p:spPr>
          <a:xfrm>
            <a:off x="3939048" y="485741"/>
            <a:ext cx="5904656" cy="998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 sz="3000" dirty="0">
                <a:solidFill>
                  <a:srgbClr val="34B555"/>
                </a:solidFill>
                <a:latin typeface="Calibri"/>
              </a:rPr>
              <a:t>Market stability</a:t>
            </a:r>
          </a:p>
        </p:txBody>
      </p:sp>
      <p:sp>
        <p:nvSpPr>
          <p:cNvPr id="11" name="Rounded Rectangle 10"/>
          <p:cNvSpPr/>
          <p:nvPr>
            <p:custDataLst>
              <p:tags r:id="rId8"/>
            </p:custDataLst>
          </p:nvPr>
        </p:nvSpPr>
        <p:spPr>
          <a:xfrm>
            <a:off x="4875153" y="1351616"/>
            <a:ext cx="4032448" cy="3031441"/>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Local authorities to publish </a:t>
            </a:r>
            <a:r>
              <a:rPr lang="en-GB" sz="1600" b="1" dirty="0">
                <a:solidFill>
                  <a:srgbClr val="34B555"/>
                </a:solidFill>
                <a:latin typeface="Arial" panose="020B0604020202020204" pitchFamily="34" charset="0"/>
              </a:rPr>
              <a:t>market stability reports</a:t>
            </a:r>
            <a:endParaRPr lang="en-GB" sz="1600" dirty="0">
              <a:solidFill>
                <a:schemeClr val="tx1"/>
              </a:solidFill>
              <a:latin typeface="Arial" panose="020B0604020202020204" pitchFamily="34" charset="0"/>
            </a:endParaRPr>
          </a:p>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These must take account of the </a:t>
            </a:r>
            <a:r>
              <a:rPr lang="en-GB" sz="1600" b="1" dirty="0">
                <a:solidFill>
                  <a:srgbClr val="34B555"/>
                </a:solidFill>
                <a:latin typeface="Arial" panose="020B0604020202020204" pitchFamily="34" charset="0"/>
              </a:rPr>
              <a:t>population assessment</a:t>
            </a:r>
            <a:r>
              <a:rPr lang="en-GB" sz="1600" b="1" dirty="0">
                <a:solidFill>
                  <a:schemeClr val="tx1"/>
                </a:solidFill>
                <a:latin typeface="Arial" panose="020B0604020202020204" pitchFamily="34" charset="0"/>
              </a:rPr>
              <a:t> </a:t>
            </a:r>
            <a:r>
              <a:rPr lang="en-GB" sz="1600" dirty="0">
                <a:solidFill>
                  <a:schemeClr val="tx1"/>
                </a:solidFill>
                <a:latin typeface="Arial" panose="020B0604020202020204" pitchFamily="34" charset="0"/>
              </a:rPr>
              <a:t>and feed into a </a:t>
            </a:r>
            <a:r>
              <a:rPr lang="en-GB" sz="1600" b="1" dirty="0">
                <a:solidFill>
                  <a:srgbClr val="34B555"/>
                </a:solidFill>
                <a:latin typeface="Arial" panose="020B0604020202020204" pitchFamily="34" charset="0"/>
              </a:rPr>
              <a:t>national stability report</a:t>
            </a:r>
            <a:endParaRPr lang="en-GB" sz="1600" dirty="0">
              <a:solidFill>
                <a:schemeClr val="tx1"/>
              </a:solidFill>
              <a:latin typeface="Arial" panose="020B0604020202020204" pitchFamily="34" charset="0"/>
            </a:endParaRPr>
          </a:p>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Market oversight of important providers to avoid unexpected market exits </a:t>
            </a:r>
          </a:p>
        </p:txBody>
      </p:sp>
      <p:sp>
        <p:nvSpPr>
          <p:cNvPr id="13" name="Rounded Rectangle 12"/>
          <p:cNvSpPr/>
          <p:nvPr>
            <p:custDataLst>
              <p:tags r:id="rId9"/>
            </p:custDataLst>
          </p:nvPr>
        </p:nvSpPr>
        <p:spPr>
          <a:xfrm>
            <a:off x="4875152" y="5013177"/>
            <a:ext cx="4032449" cy="1651876"/>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108000" tIns="82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Everyone in the sector able to respond to market changes </a:t>
            </a:r>
          </a:p>
          <a:p>
            <a:pPr marL="266700" indent="-266700">
              <a:spcBef>
                <a:spcPct val="20000"/>
              </a:spcBef>
              <a:spcAft>
                <a:spcPts val="600"/>
              </a:spcAft>
              <a:buClr>
                <a:srgbClr val="34B555"/>
              </a:buClr>
              <a:buFont typeface="Wingdings" panose="05000000000000000000" pitchFamily="2" charset="2"/>
              <a:buChar char="Ø"/>
              <a:defRPr/>
            </a:pPr>
            <a:endParaRPr lang="en-GB" sz="1400" dirty="0">
              <a:solidFill>
                <a:schemeClr val="tx1"/>
              </a:solidFill>
              <a:latin typeface="Arial" panose="020B0604020202020204" pitchFamily="34" charset="0"/>
            </a:endParaRPr>
          </a:p>
          <a:p>
            <a:pPr>
              <a:spcAft>
                <a:spcPts val="600"/>
              </a:spcAft>
            </a:pPr>
            <a:r>
              <a:rPr lang="en-GB" sz="1400" dirty="0">
                <a:solidFill>
                  <a:schemeClr val="tx1"/>
                </a:solidFill>
                <a:latin typeface="Arial" panose="020B0604020202020204" pitchFamily="34" charset="0"/>
              </a:rPr>
              <a:t> </a:t>
            </a:r>
          </a:p>
        </p:txBody>
      </p:sp>
      <p:sp>
        <p:nvSpPr>
          <p:cNvPr id="18" name="Down Arrow 17"/>
          <p:cNvSpPr/>
          <p:nvPr>
            <p:custDataLst>
              <p:tags r:id="rId10"/>
            </p:custDataLst>
          </p:nvPr>
        </p:nvSpPr>
        <p:spPr>
          <a:xfrm>
            <a:off x="6603344" y="4437112"/>
            <a:ext cx="432048" cy="493323"/>
          </a:xfrm>
          <a:prstGeom prst="downArrow">
            <a:avLst/>
          </a:prstGeom>
          <a:solidFill>
            <a:srgbClr val="34B5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p:cNvSpPr/>
          <p:nvPr>
            <p:custDataLst>
              <p:tags r:id="rId11"/>
            </p:custDataLst>
          </p:nvPr>
        </p:nvSpPr>
        <p:spPr>
          <a:xfrm>
            <a:off x="7668344" y="45758"/>
            <a:ext cx="1368152" cy="505700"/>
          </a:xfrm>
          <a:prstGeom prst="rect">
            <a:avLst/>
          </a:prstGeom>
          <a:solidFill>
            <a:srgbClr val="34B555"/>
          </a:solidFill>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Sefydlogrwydd y farchnad</a:t>
            </a:r>
          </a:p>
        </p:txBody>
      </p:sp>
    </p:spTree>
    <p:custDataLst>
      <p:tags r:id="rId1"/>
    </p:custDataLst>
    <p:extLst>
      <p:ext uri="{BB962C8B-B14F-4D97-AF65-F5344CB8AC3E}">
        <p14:creationId xmlns:p14="http://schemas.microsoft.com/office/powerpoint/2010/main" val="1165287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76672" y="-490496"/>
            <a:ext cx="7128792" cy="1224894"/>
          </a:xfrm>
        </p:spPr>
        <p:txBody>
          <a:bodyPr>
            <a:normAutofit fontScale="90000"/>
          </a:bodyPr>
          <a:lstStyle/>
          <a:p>
            <a:br>
              <a:rPr sz="4400" dirty="0"/>
            </a:br>
            <a:r>
              <a:rPr lang="cy" sz="4400" b="0" i="0" u="none" strike="noStrike" cap="none" baseline="0" dirty="0">
                <a:solidFill>
                  <a:srgbClr val="34B555"/>
                </a:solidFill>
                <a:effectLst/>
                <a:uFillTx/>
                <a:latin typeface="Calibri"/>
              </a:rPr>
              <a:t>I grynhoi</a:t>
            </a:r>
          </a:p>
        </p:txBody>
      </p:sp>
      <p:graphicFrame>
        <p:nvGraphicFramePr>
          <p:cNvPr id="8" name="Diagram 7"/>
          <p:cNvGraphicFramePr/>
          <p:nvPr>
            <p:custDataLst>
              <p:tags r:id="rId3"/>
            </p:custDataLst>
            <p:extLst>
              <p:ext uri="{D42A27DB-BD31-4B8C-83A1-F6EECF244321}">
                <p14:modId xmlns:p14="http://schemas.microsoft.com/office/powerpoint/2010/main" val="1641325281"/>
              </p:ext>
            </p:extLst>
          </p:nvPr>
        </p:nvGraphicFramePr>
        <p:xfrm>
          <a:off x="107504" y="592723"/>
          <a:ext cx="4248472" cy="30872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142659" y="3674972"/>
            <a:ext cx="3995936" cy="861774"/>
          </a:xfrm>
          <a:prstGeom prst="rect">
            <a:avLst/>
          </a:prstGeom>
        </p:spPr>
        <p:txBody>
          <a:bodyPr wrap="square" lIns="91440" tIns="45720" rIns="91440" bIns="45720" anchor="t">
            <a:spAutoFit/>
          </a:bodyPr>
          <a:lstStyle/>
          <a:p>
            <a:pPr marL="342900" indent="-342900">
              <a:buClr>
                <a:srgbClr val="FFC000"/>
              </a:buClr>
              <a:buFont typeface="Wingdings" panose="05000000000000000000" pitchFamily="2" charset="2"/>
              <a:buChar char=""/>
              <a:tabLst>
                <a:tab pos="457200" algn="l"/>
              </a:tabLst>
            </a:pPr>
            <a:r>
              <a:rPr lang="cy-GB" sz="1000" kern="1200" dirty="0">
                <a:effectLst/>
                <a:latin typeface="Arial"/>
                <a:ea typeface="Times New Roman" panose="02020603050405020304" pitchFamily="18" charset="0"/>
                <a:cs typeface="Times New Roman"/>
              </a:rPr>
              <a:t>Newidiadau i </a:t>
            </a:r>
            <a:r>
              <a:rPr lang="cy-GB" sz="1000" b="1" kern="1200" dirty="0">
                <a:effectLst/>
                <a:latin typeface="Arial"/>
                <a:ea typeface="Times New Roman" panose="02020603050405020304" pitchFamily="18" charset="0"/>
                <a:cs typeface="Times New Roman"/>
              </a:rPr>
              <a:t>gofrestru</a:t>
            </a:r>
            <a:r>
              <a:rPr lang="cy-GB" sz="1000" kern="1200" dirty="0">
                <a:effectLst/>
                <a:latin typeface="Arial"/>
                <a:ea typeface="Times New Roman" panose="02020603050405020304" pitchFamily="18" charset="0"/>
                <a:cs typeface="Times New Roman"/>
              </a:rPr>
              <a:t> gwasanaeth </a:t>
            </a:r>
            <a:r>
              <a:rPr lang="cy-GB" sz="1000" dirty="0">
                <a:latin typeface="Arial"/>
                <a:ea typeface="Times New Roman" panose="02020603050405020304" pitchFamily="18" charset="0"/>
                <a:cs typeface="Times New Roman"/>
              </a:rPr>
              <a:t>AGC </a:t>
            </a:r>
            <a:endParaRPr lang="en-GB" sz="1000" dirty="0">
              <a:effectLst/>
              <a:latin typeface="Times New Roman"/>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Gwell </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atebolrwydd </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drwy unigolion cyfrifol</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Ffurflenni</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darparwr </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newydd </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blynyddol</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Arolygiadau darparwyr yn canolbwyntio ar </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effaith</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 a llesiant</a:t>
            </a:r>
            <a:endParaRPr lang="en-GB" sz="10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142659" y="4520176"/>
            <a:ext cx="4427890" cy="553998"/>
          </a:xfrm>
          <a:prstGeom prst="rect">
            <a:avLst/>
          </a:prstGeom>
        </p:spPr>
        <p:txBody>
          <a:bodyPr wrap="square">
            <a:spAutoFit/>
          </a:bodyPr>
          <a:lstStyle/>
          <a:p>
            <a:pPr marL="342900" lvl="0" indent="-342900">
              <a:spcAft>
                <a:spcPts val="0"/>
              </a:spcAft>
              <a:buClr>
                <a:srgbClr val="00B050"/>
              </a:buClr>
              <a:buFont typeface="Wingdings" panose="05000000000000000000" pitchFamily="2" charset="2"/>
              <a:buChar char=""/>
              <a:tabLst>
                <a:tab pos="457200" algn="l"/>
              </a:tabLst>
            </a:pP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Adroddiadau sefydlogrwydd y farchnad </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lleol a chenedlaethol yn gysylltiedig ag asesiadau poblogaeth</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00B05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Gwell</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 goruchwyliaeth o'r farchnad</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 o ran  darparwyr pwysig </a:t>
            </a:r>
            <a:endParaRPr lang="en-GB" sz="1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25022" y="5023667"/>
            <a:ext cx="5022304" cy="553998"/>
          </a:xfrm>
          <a:prstGeom prst="rect">
            <a:avLst/>
          </a:prstGeom>
        </p:spPr>
        <p:txBody>
          <a:bodyPr wrap="square">
            <a:spAutoFit/>
          </a:bodyPr>
          <a:lstStyle/>
          <a:p>
            <a:pPr marL="342900" lvl="0" indent="-342900">
              <a:spcAft>
                <a:spcPts val="0"/>
              </a:spcAft>
              <a:buClr>
                <a:schemeClr val="accent4">
                  <a:lumMod val="60000"/>
                  <a:lumOff val="40000"/>
                </a:schemeClr>
              </a:buClr>
              <a:buFont typeface="Wingdings" panose="05000000000000000000" pitchFamily="2" charset="2"/>
              <a:buChar char=""/>
              <a:tabLst>
                <a:tab pos="457200" algn="l"/>
              </a:tabLst>
            </a:pPr>
            <a:r>
              <a:rPr lang="cy-GB" sz="1000" dirty="0">
                <a:latin typeface="Arial" panose="020B0604020202020204" pitchFamily="34" charset="0"/>
                <a:ea typeface="Times New Roman" panose="02020603050405020304" pitchFamily="18" charset="0"/>
                <a:cs typeface="Times New Roman" panose="02020603050405020304" pitchFamily="18" charset="0"/>
              </a:rPr>
              <a:t>Cofrestru gweithlu gyda </a:t>
            </a:r>
            <a:r>
              <a:rPr lang="cy-GB" sz="1000" b="1" dirty="0">
                <a:latin typeface="Arial" panose="020B0604020202020204" pitchFamily="34" charset="0"/>
                <a:ea typeface="Times New Roman" panose="02020603050405020304" pitchFamily="18" charset="0"/>
                <a:cs typeface="Times New Roman" panose="02020603050405020304" pitchFamily="18" charset="0"/>
              </a:rPr>
              <a:t>Gofal Cymdeithasol Cymru</a:t>
            </a:r>
            <a:endParaRPr lang="en-GB" sz="1000" dirty="0">
              <a:latin typeface="Times New Roman" panose="02020603050405020304" pitchFamily="18" charset="0"/>
              <a:ea typeface="Times New Roman" panose="02020603050405020304" pitchFamily="18" charset="0"/>
            </a:endParaRPr>
          </a:p>
          <a:p>
            <a:pPr marL="342900" lvl="0" indent="-342900">
              <a:spcAft>
                <a:spcPts val="0"/>
              </a:spcAft>
              <a:buClr>
                <a:schemeClr val="accent4">
                  <a:lumMod val="60000"/>
                  <a:lumOff val="40000"/>
                </a:schemeClr>
              </a:buClr>
              <a:buFont typeface="Wingdings" panose="05000000000000000000" pitchFamily="2" charset="2"/>
              <a:buChar char=""/>
              <a:tabLst>
                <a:tab pos="457200" algn="l"/>
              </a:tabLst>
            </a:pPr>
            <a:r>
              <a:rPr lang="cy-GB" sz="1000" dirty="0">
                <a:latin typeface="Arial" panose="020B0604020202020204" pitchFamily="34" charset="0"/>
                <a:ea typeface="Times New Roman" panose="02020603050405020304" pitchFamily="18" charset="0"/>
                <a:cs typeface="Times New Roman" panose="02020603050405020304" pitchFamily="18" charset="0"/>
              </a:rPr>
              <a:t>Rheoleiddio </a:t>
            </a:r>
            <a:r>
              <a:rPr lang="cy-GB" sz="1000" b="1" dirty="0">
                <a:latin typeface="Arial" panose="020B0604020202020204" pitchFamily="34" charset="0"/>
                <a:ea typeface="Times New Roman" panose="02020603050405020304" pitchFamily="18" charset="0"/>
                <a:cs typeface="Times New Roman" panose="02020603050405020304" pitchFamily="18" charset="0"/>
              </a:rPr>
              <a:t>hyfforddiant</a:t>
            </a:r>
            <a:r>
              <a:rPr lang="cy-GB" sz="1000" dirty="0">
                <a:latin typeface="Arial" panose="020B0604020202020204" pitchFamily="34" charset="0"/>
                <a:ea typeface="Times New Roman" panose="02020603050405020304" pitchFamily="18" charset="0"/>
                <a:cs typeface="Times New Roman" panose="02020603050405020304" pitchFamily="18" charset="0"/>
              </a:rPr>
              <a:t> gweithwyr gofal, yn ogystal â gweithwyr cymdeithasol  </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chemeClr val="accent4">
                  <a:lumMod val="60000"/>
                  <a:lumOff val="40000"/>
                </a:schemeClr>
              </a:buClr>
              <a:buFont typeface="Wingdings" panose="05000000000000000000" pitchFamily="2" charset="2"/>
              <a:buChar char=""/>
              <a:tabLst>
                <a:tab pos="457200" algn="l"/>
              </a:tabLst>
            </a:pPr>
            <a:r>
              <a:rPr lang="cy-GB" sz="1000" b="1" dirty="0">
                <a:latin typeface="Arial" panose="020B0604020202020204" pitchFamily="34" charset="0"/>
                <a:ea typeface="Times New Roman" panose="02020603050405020304" pitchFamily="18" charset="0"/>
                <a:cs typeface="Times New Roman" panose="02020603050405020304" pitchFamily="18" charset="0"/>
              </a:rPr>
              <a:t>Cofrestru gorfodol </a:t>
            </a:r>
            <a:r>
              <a:rPr lang="en-GB" sz="1000" dirty="0">
                <a:latin typeface="Calibri" panose="020F0502020204030204" pitchFamily="34" charset="0"/>
                <a:ea typeface="Times New Roman" panose="02020603050405020304" pitchFamily="18" charset="0"/>
                <a:cs typeface="Times New Roman" panose="02020603050405020304" pitchFamily="18" charset="0"/>
              </a:rPr>
              <a:t> </a:t>
            </a:r>
            <a:r>
              <a:rPr lang="cy-GB" sz="1000" dirty="0">
                <a:latin typeface="Arial" panose="020B0604020202020204" pitchFamily="34" charset="0"/>
                <a:ea typeface="Times New Roman" panose="02020603050405020304" pitchFamily="18" charset="0"/>
                <a:cs typeface="Times New Roman" panose="02020603050405020304" pitchFamily="18" charset="0"/>
              </a:rPr>
              <a:t>ystod ehangach o staff</a:t>
            </a:r>
            <a:endParaRPr lang="en-GB" sz="1000" dirty="0">
              <a:latin typeface="Times New Roman" panose="02020603050405020304" pitchFamily="18" charset="0"/>
              <a:ea typeface="Times New Roman" panose="02020603050405020304" pitchFamily="18" charset="0"/>
            </a:endParaRPr>
          </a:p>
        </p:txBody>
      </p:sp>
      <p:sp>
        <p:nvSpPr>
          <p:cNvPr id="5" name="Rectangle 4"/>
          <p:cNvSpPr/>
          <p:nvPr/>
        </p:nvSpPr>
        <p:spPr>
          <a:xfrm>
            <a:off x="123768" y="5545859"/>
            <a:ext cx="4572000" cy="400110"/>
          </a:xfrm>
          <a:prstGeom prst="rect">
            <a:avLst/>
          </a:prstGeom>
        </p:spPr>
        <p:txBody>
          <a:bodyPr>
            <a:spAutoFit/>
          </a:bodyPr>
          <a:lstStyle/>
          <a:p>
            <a:pPr marL="342900" lvl="0" indent="-342900">
              <a:spcAft>
                <a:spcPts val="0"/>
              </a:spcAft>
              <a:buClr>
                <a:srgbClr val="FF0000"/>
              </a:buClr>
              <a:buFont typeface="Wingdings" panose="05000000000000000000" pitchFamily="2" charset="2"/>
              <a:buChar char=""/>
              <a:tabLst>
                <a:tab pos="457200" algn="l"/>
              </a:tabLst>
            </a:pP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Arolygiadau awdurdodau lleol yn canolbwyntio ar </a:t>
            </a:r>
            <a:r>
              <a:rPr lang="cy-GB"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effaith</a:t>
            </a: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 llesiant</a:t>
            </a:r>
            <a:endParaRPr lang="en-GB" sz="1000" dirty="0">
              <a:noFill/>
              <a:effectLst/>
              <a:latin typeface="Times New Roman" panose="02020603050405020304" pitchFamily="18" charset="0"/>
              <a:ea typeface="Times New Roman" panose="02020603050405020304" pitchFamily="18" charset="0"/>
            </a:endParaRPr>
          </a:p>
          <a:p>
            <a:pPr marL="342900" lvl="0" indent="-342900">
              <a:spcAft>
                <a:spcPts val="0"/>
              </a:spcAft>
              <a:buClr>
                <a:srgbClr val="FF0000"/>
              </a:buClr>
              <a:buFont typeface="Wingdings" panose="05000000000000000000" pitchFamily="2" charset="2"/>
              <a:buChar char=""/>
              <a:tabLst>
                <a:tab pos="457200" algn="l"/>
              </a:tabLst>
            </a:pPr>
            <a:r>
              <a:rPr lang="cy-GB"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Adroddiadau</a:t>
            </a: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safonol ar draws awdurdodau lleol</a:t>
            </a:r>
            <a:endParaRPr lang="en-GB" sz="1000" dirty="0">
              <a:noFill/>
              <a:latin typeface="Times New Roman" panose="02020603050405020304" pitchFamily="18" charset="0"/>
              <a:ea typeface="Times New Roman" panose="02020603050405020304" pitchFamily="18" charset="0"/>
            </a:endParaRPr>
          </a:p>
        </p:txBody>
      </p:sp>
      <p:sp>
        <p:nvSpPr>
          <p:cNvPr id="17" name="Rectangle 16"/>
          <p:cNvSpPr/>
          <p:nvPr/>
        </p:nvSpPr>
        <p:spPr>
          <a:xfrm>
            <a:off x="142659" y="5928375"/>
            <a:ext cx="4572000" cy="553998"/>
          </a:xfrm>
          <a:prstGeom prst="rect">
            <a:avLst/>
          </a:prstGeom>
        </p:spPr>
        <p:txBody>
          <a:bodyPr lIns="91440" tIns="45720" rIns="91440" bIns="45720" anchor="t">
            <a:spAutoFit/>
          </a:bodyPr>
          <a:lstStyle/>
          <a:p>
            <a:pPr marL="342900" lvl="0" indent="-342900">
              <a:spcAft>
                <a:spcPts val="0"/>
              </a:spcAft>
              <a:buClr>
                <a:srgbClr val="00B0F0"/>
              </a:buClr>
              <a:buFont typeface="Wingdings" panose="05000000000000000000" pitchFamily="2" charset="2"/>
              <a:buChar char=""/>
              <a:tabLst>
                <a:tab pos="457200" algn="l"/>
              </a:tabLst>
            </a:pPr>
            <a:r>
              <a:rPr lang="cy-GB"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Gofal Cymdeithasol Cymru </a:t>
            </a: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asiant ar gyfer newid a gwelliant </a:t>
            </a:r>
            <a:br>
              <a:rPr lang="en-GB"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yn y sector</a:t>
            </a:r>
            <a:endParaRPr lang="en-GB" sz="1000" dirty="0">
              <a:latin typeface="Times New Roman" panose="02020603050405020304" pitchFamily="18" charset="0"/>
              <a:ea typeface="Times New Roman" panose="02020603050405020304" pitchFamily="18" charset="0"/>
            </a:endParaRPr>
          </a:p>
          <a:p>
            <a:pPr marL="342900" lvl="0" indent="-342900">
              <a:spcAft>
                <a:spcPts val="0"/>
              </a:spcAft>
              <a:buClr>
                <a:srgbClr val="00B0F0"/>
              </a:buClr>
              <a:buFont typeface="Wingdings" panose="05000000000000000000" pitchFamily="2" charset="2"/>
              <a:buChar char=""/>
              <a:tabLst>
                <a:tab pos="457200" algn="l"/>
              </a:tabLst>
            </a:pPr>
            <a:r>
              <a:rPr lang="cy-GB" sz="1000" b="1" dirty="0">
                <a:solidFill>
                  <a:srgbClr val="000000"/>
                </a:solidFill>
                <a:latin typeface="Arial"/>
                <a:ea typeface="Times New Roman" panose="02020603050405020304" pitchFamily="18" charset="0"/>
                <a:cs typeface="Times New Roman"/>
              </a:rPr>
              <a:t>Dyletswydd i gydweithredu </a:t>
            </a:r>
            <a:r>
              <a:rPr lang="cy-GB" sz="1000" dirty="0">
                <a:solidFill>
                  <a:srgbClr val="000000"/>
                </a:solidFill>
                <a:latin typeface="Arial"/>
                <a:ea typeface="Times New Roman" panose="02020603050405020304" pitchFamily="18" charset="0"/>
                <a:cs typeface="Times New Roman"/>
              </a:rPr>
              <a:t>ag AGC</a:t>
            </a:r>
            <a:endParaRPr lang="en-GB" sz="1000" dirty="0">
              <a:effectLst/>
              <a:latin typeface="Times New Roman" panose="02020603050405020304" pitchFamily="18" charset="0"/>
              <a:ea typeface="Times New Roman" panose="02020603050405020304" pitchFamily="18" charset="0"/>
            </a:endParaRPr>
          </a:p>
        </p:txBody>
      </p:sp>
      <p:graphicFrame>
        <p:nvGraphicFramePr>
          <p:cNvPr id="19" name="Diagram 18"/>
          <p:cNvGraphicFramePr/>
          <p:nvPr>
            <p:extLst>
              <p:ext uri="{D42A27DB-BD31-4B8C-83A1-F6EECF244321}">
                <p14:modId xmlns:p14="http://schemas.microsoft.com/office/powerpoint/2010/main" val="806682512"/>
              </p:ext>
            </p:extLst>
          </p:nvPr>
        </p:nvGraphicFramePr>
        <p:xfrm>
          <a:off x="5039404" y="592722"/>
          <a:ext cx="4086106" cy="29908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Rectangle 19"/>
          <p:cNvSpPr/>
          <p:nvPr/>
        </p:nvSpPr>
        <p:spPr>
          <a:xfrm>
            <a:off x="5162174" y="5501003"/>
            <a:ext cx="3813417" cy="430887"/>
          </a:xfrm>
          <a:prstGeom prst="rect">
            <a:avLst/>
          </a:prstGeom>
        </p:spPr>
        <p:txBody>
          <a:bodyPr wrap="square">
            <a:spAutoFit/>
          </a:bodyPr>
          <a:lstStyle/>
          <a:p>
            <a:pPr marL="285750" lvl="0" indent="-285750">
              <a:spcBef>
                <a:spcPct val="20000"/>
              </a:spcBef>
              <a:buClr>
                <a:srgbClr val="FF0000"/>
              </a:buClr>
              <a:buFont typeface="Wingdings" panose="05000000000000000000" pitchFamily="2" charset="2"/>
              <a:buChar char="Ø"/>
              <a:defRPr/>
            </a:pPr>
            <a:r>
              <a:rPr lang="en-GB" sz="1000" dirty="0">
                <a:latin typeface="Arial" panose="020B0604020202020204" pitchFamily="34" charset="0"/>
                <a:cs typeface="Arial" panose="020B0604020202020204" pitchFamily="34" charset="0"/>
              </a:rPr>
              <a:t>Standardised </a:t>
            </a:r>
            <a:r>
              <a:rPr lang="en-GB" sz="1000" b="1" dirty="0">
                <a:latin typeface="Arial" panose="020B0604020202020204" pitchFamily="34" charset="0"/>
                <a:cs typeface="Arial" panose="020B0604020202020204" pitchFamily="34" charset="0"/>
              </a:rPr>
              <a:t>reporting</a:t>
            </a:r>
            <a:r>
              <a:rPr lang="en-GB" sz="1000" dirty="0">
                <a:latin typeface="Arial" panose="020B0604020202020204" pitchFamily="34" charset="0"/>
                <a:cs typeface="Arial" panose="020B0604020202020204" pitchFamily="34" charset="0"/>
              </a:rPr>
              <a:t> across local authorities</a:t>
            </a:r>
          </a:p>
          <a:p>
            <a:pPr marL="285750" indent="-285750">
              <a:spcBef>
                <a:spcPct val="20000"/>
              </a:spcBef>
              <a:buClr>
                <a:srgbClr val="FF0000"/>
              </a:buClr>
              <a:buFont typeface="Wingdings" panose="05000000000000000000" pitchFamily="2" charset="2"/>
              <a:buChar char="Ø"/>
              <a:defRPr/>
            </a:pPr>
            <a:r>
              <a:rPr lang="en-GB" sz="1000" dirty="0">
                <a:latin typeface="Arial" panose="020B0604020202020204" pitchFamily="34" charset="0"/>
                <a:cs typeface="Arial" panose="020B0604020202020204" pitchFamily="34" charset="0"/>
              </a:rPr>
              <a:t>Local authority inspections focus on </a:t>
            </a:r>
            <a:r>
              <a:rPr lang="en-GB" sz="1000" b="1" dirty="0">
                <a:latin typeface="Arial" panose="020B0604020202020204" pitchFamily="34" charset="0"/>
                <a:cs typeface="Arial" panose="020B0604020202020204" pitchFamily="34" charset="0"/>
              </a:rPr>
              <a:t>impact</a:t>
            </a:r>
            <a:r>
              <a:rPr lang="en-GB" sz="1000" dirty="0">
                <a:latin typeface="Arial" panose="020B0604020202020204" pitchFamily="34" charset="0"/>
                <a:cs typeface="Arial" panose="020B0604020202020204" pitchFamily="34" charset="0"/>
              </a:rPr>
              <a:t> and well-being</a:t>
            </a:r>
          </a:p>
        </p:txBody>
      </p:sp>
      <p:sp>
        <p:nvSpPr>
          <p:cNvPr id="21" name="Rectangle 20"/>
          <p:cNvSpPr/>
          <p:nvPr/>
        </p:nvSpPr>
        <p:spPr>
          <a:xfrm>
            <a:off x="5175748" y="4397717"/>
            <a:ext cx="4572000" cy="592470"/>
          </a:xfrm>
          <a:prstGeom prst="rect">
            <a:avLst/>
          </a:prstGeom>
        </p:spPr>
        <p:txBody>
          <a:bodyPr>
            <a:spAutoFit/>
          </a:bodyPr>
          <a:lstStyle/>
          <a:p>
            <a:pPr marL="209550" indent="-209550">
              <a:spcBef>
                <a:spcPts val="336"/>
              </a:spcBef>
              <a:buClr>
                <a:srgbClr val="34B555"/>
              </a:buClr>
              <a:buFont typeface="Wingdings" panose="05000000000000000000" pitchFamily="2" charset="2"/>
              <a:buChar char="Ø"/>
            </a:pPr>
            <a:r>
              <a:rPr lang="en-GB" sz="1000" dirty="0">
                <a:latin typeface="Arial" panose="020B0604020202020204" pitchFamily="34" charset="0"/>
              </a:rPr>
              <a:t> Better </a:t>
            </a:r>
            <a:r>
              <a:rPr lang="en-GB" sz="1000" b="1" dirty="0">
                <a:latin typeface="Arial" panose="020B0604020202020204" pitchFamily="34" charset="0"/>
              </a:rPr>
              <a:t>market</a:t>
            </a:r>
            <a:r>
              <a:rPr lang="en-GB" sz="1000" dirty="0">
                <a:latin typeface="Arial" panose="020B0604020202020204" pitchFamily="34" charset="0"/>
              </a:rPr>
              <a:t> </a:t>
            </a:r>
            <a:r>
              <a:rPr lang="en-GB" sz="1000" b="1" dirty="0">
                <a:latin typeface="Arial" panose="020B0604020202020204" pitchFamily="34" charset="0"/>
              </a:rPr>
              <a:t>oversight</a:t>
            </a:r>
            <a:r>
              <a:rPr lang="en-GB" sz="1000" dirty="0">
                <a:latin typeface="Arial" panose="020B0604020202020204" pitchFamily="34" charset="0"/>
              </a:rPr>
              <a:t> of important providers </a:t>
            </a:r>
            <a:endParaRPr lang="en-GB" sz="1000" i="1" dirty="0">
              <a:latin typeface="Arial" panose="020B0604020202020204" pitchFamily="34" charset="0"/>
            </a:endParaRPr>
          </a:p>
          <a:p>
            <a:pPr marL="209550" lvl="0" indent="-209550">
              <a:spcBef>
                <a:spcPts val="336"/>
              </a:spcBef>
              <a:buClr>
                <a:srgbClr val="34B555"/>
              </a:buClr>
              <a:buFont typeface="Wingdings" panose="05000000000000000000" pitchFamily="2" charset="2"/>
              <a:buChar char="Ø"/>
            </a:pPr>
            <a:r>
              <a:rPr lang="en-GB" sz="1000" dirty="0">
                <a:latin typeface="Arial" panose="020B0604020202020204" pitchFamily="34" charset="0"/>
              </a:rPr>
              <a:t> Local and national </a:t>
            </a:r>
            <a:r>
              <a:rPr lang="en-GB" sz="1000" b="1" dirty="0">
                <a:latin typeface="Arial" panose="020B0604020202020204" pitchFamily="34" charset="0"/>
              </a:rPr>
              <a:t>market stability reports</a:t>
            </a:r>
            <a:r>
              <a:rPr lang="en-GB" sz="1000" dirty="0">
                <a:latin typeface="Arial" panose="020B0604020202020204" pitchFamily="34" charset="0"/>
              </a:rPr>
              <a:t> linked to population assessments</a:t>
            </a:r>
          </a:p>
        </p:txBody>
      </p:sp>
      <p:sp>
        <p:nvSpPr>
          <p:cNvPr id="22" name="Rectangle 21"/>
          <p:cNvSpPr/>
          <p:nvPr/>
        </p:nvSpPr>
        <p:spPr>
          <a:xfrm>
            <a:off x="5162174" y="4885450"/>
            <a:ext cx="4572000" cy="615553"/>
          </a:xfrm>
          <a:prstGeom prst="rect">
            <a:avLst/>
          </a:prstGeom>
        </p:spPr>
        <p:txBody>
          <a:bodyPr>
            <a:spAutoFit/>
          </a:bodyPr>
          <a:lstStyle/>
          <a:p>
            <a:pPr marL="266700" indent="-266700">
              <a:spcBef>
                <a:spcPct val="20000"/>
              </a:spcBef>
              <a:buClr>
                <a:schemeClr val="accent4">
                  <a:lumMod val="60000"/>
                  <a:lumOff val="40000"/>
                </a:schemeClr>
              </a:buClr>
              <a:buFont typeface="Wingdings" panose="05000000000000000000" pitchFamily="2" charset="2"/>
              <a:buChar char="Ø"/>
              <a:defRPr/>
            </a:pPr>
            <a:r>
              <a:rPr lang="en-GB" sz="1000" dirty="0">
                <a:latin typeface="Arial" panose="020B0604020202020204" pitchFamily="34" charset="0"/>
              </a:rPr>
              <a:t>Regulation of care worker, as well as social worker  </a:t>
            </a:r>
            <a:r>
              <a:rPr lang="en-GB" sz="1000" b="1" dirty="0">
                <a:latin typeface="Arial" panose="020B0604020202020204" pitchFamily="34" charset="0"/>
              </a:rPr>
              <a:t>training</a:t>
            </a:r>
            <a:endParaRPr lang="en-GB" sz="1000" dirty="0">
              <a:latin typeface="Arial" panose="020B0604020202020204" pitchFamily="34" charset="0"/>
            </a:endParaRPr>
          </a:p>
          <a:p>
            <a:pPr marL="266700" indent="-266700">
              <a:spcBef>
                <a:spcPct val="20000"/>
              </a:spcBef>
              <a:buClr>
                <a:schemeClr val="accent4">
                  <a:lumMod val="60000"/>
                  <a:lumOff val="40000"/>
                </a:schemeClr>
              </a:buClr>
              <a:buFont typeface="Wingdings" panose="05000000000000000000" pitchFamily="2" charset="2"/>
              <a:buChar char="Ø"/>
              <a:defRPr/>
            </a:pPr>
            <a:r>
              <a:rPr lang="en-GB" sz="1000" b="1" dirty="0">
                <a:latin typeface="Arial" panose="020B0604020202020204" pitchFamily="34" charset="0"/>
              </a:rPr>
              <a:t>Mandatory registration </a:t>
            </a:r>
            <a:r>
              <a:rPr lang="en-GB" sz="1000" dirty="0">
                <a:latin typeface="Arial" panose="020B0604020202020204" pitchFamily="34" charset="0"/>
              </a:rPr>
              <a:t>of wider range of staff</a:t>
            </a:r>
          </a:p>
          <a:p>
            <a:pPr marL="266700" indent="-266700">
              <a:spcBef>
                <a:spcPct val="20000"/>
              </a:spcBef>
              <a:buClr>
                <a:schemeClr val="accent4">
                  <a:lumMod val="60000"/>
                  <a:lumOff val="40000"/>
                </a:schemeClr>
              </a:buClr>
              <a:buFont typeface="Wingdings" panose="05000000000000000000" pitchFamily="2" charset="2"/>
              <a:buChar char="Ø"/>
              <a:defRPr/>
            </a:pPr>
            <a:r>
              <a:rPr lang="en-GB" sz="1000" dirty="0">
                <a:latin typeface="Arial" panose="020B0604020202020204" pitchFamily="34" charset="0"/>
              </a:rPr>
              <a:t>Workforce registration with </a:t>
            </a:r>
            <a:r>
              <a:rPr lang="en-GB" sz="1000" b="1" dirty="0">
                <a:latin typeface="Arial" panose="020B0604020202020204" pitchFamily="34" charset="0"/>
              </a:rPr>
              <a:t>Social Care Wales</a:t>
            </a:r>
          </a:p>
        </p:txBody>
      </p:sp>
      <p:sp>
        <p:nvSpPr>
          <p:cNvPr id="23" name="Rectangle 22"/>
          <p:cNvSpPr/>
          <p:nvPr/>
        </p:nvSpPr>
        <p:spPr>
          <a:xfrm>
            <a:off x="5189322" y="3597498"/>
            <a:ext cx="4572000" cy="800219"/>
          </a:xfrm>
          <a:prstGeom prst="rect">
            <a:avLst/>
          </a:prstGeom>
        </p:spPr>
        <p:txBody>
          <a:bodyPr lIns="91440" tIns="45720" rIns="91440" bIns="45720" anchor="t">
            <a:spAutoFit/>
          </a:bodyPr>
          <a:lstStyle/>
          <a:p>
            <a:pPr marL="266700" lvl="0" indent="-266700">
              <a:spcBef>
                <a:spcPct val="20000"/>
              </a:spcBef>
              <a:buClr>
                <a:schemeClr val="accent6"/>
              </a:buClr>
              <a:buFont typeface="Wingdings" panose="05000000000000000000" pitchFamily="2" charset="2"/>
              <a:buChar char="Ø"/>
              <a:defRPr/>
            </a:pPr>
            <a:r>
              <a:rPr lang="en-GB" sz="1000" dirty="0">
                <a:latin typeface="Arial"/>
                <a:cs typeface="Arial"/>
              </a:rPr>
              <a:t>Changes to CIW service </a:t>
            </a:r>
            <a:r>
              <a:rPr lang="en-GB" sz="1000" b="1" dirty="0">
                <a:latin typeface="Arial"/>
                <a:cs typeface="Arial"/>
              </a:rPr>
              <a:t>registration</a:t>
            </a:r>
            <a:endParaRPr lang="en-GB" sz="1000" dirty="0">
              <a:latin typeface="Arial"/>
              <a:cs typeface="Arial"/>
            </a:endParaRPr>
          </a:p>
          <a:p>
            <a:pPr marL="266700" indent="-266700">
              <a:spcBef>
                <a:spcPct val="20000"/>
              </a:spcBef>
              <a:buClr>
                <a:schemeClr val="accent6"/>
              </a:buClr>
              <a:buFont typeface="Wingdings" panose="05000000000000000000" pitchFamily="2" charset="2"/>
              <a:buChar char="Ø"/>
              <a:defRPr/>
            </a:pPr>
            <a:r>
              <a:rPr lang="en-GB" sz="1000" dirty="0">
                <a:latin typeface="Arial" panose="020B0604020202020204" pitchFamily="34" charset="0"/>
              </a:rPr>
              <a:t>Better </a:t>
            </a:r>
            <a:r>
              <a:rPr lang="en-GB" sz="1000" b="1" dirty="0">
                <a:latin typeface="Arial" panose="020B0604020202020204" pitchFamily="34" charset="0"/>
              </a:rPr>
              <a:t>accountability </a:t>
            </a:r>
            <a:r>
              <a:rPr lang="en-GB" sz="1000" dirty="0">
                <a:latin typeface="Arial" panose="020B0604020202020204" pitchFamily="34" charset="0"/>
              </a:rPr>
              <a:t>through responsible individuals</a:t>
            </a:r>
          </a:p>
          <a:p>
            <a:pPr marL="266700" indent="-266700">
              <a:spcBef>
                <a:spcPct val="20000"/>
              </a:spcBef>
              <a:buClr>
                <a:schemeClr val="accent6"/>
              </a:buClr>
              <a:buFont typeface="Wingdings" panose="05000000000000000000" pitchFamily="2" charset="2"/>
              <a:buChar char="Ø"/>
              <a:defRPr/>
            </a:pPr>
            <a:r>
              <a:rPr lang="en-GB" sz="1000" dirty="0">
                <a:latin typeface="Arial" panose="020B0604020202020204" pitchFamily="34" charset="0"/>
              </a:rPr>
              <a:t>New annual </a:t>
            </a:r>
            <a:r>
              <a:rPr lang="en-GB" sz="1000" b="1" dirty="0">
                <a:latin typeface="Arial" panose="020B0604020202020204" pitchFamily="34" charset="0"/>
              </a:rPr>
              <a:t>provider returns</a:t>
            </a:r>
          </a:p>
          <a:p>
            <a:pPr marL="266700" indent="-266700">
              <a:spcBef>
                <a:spcPct val="20000"/>
              </a:spcBef>
              <a:buClr>
                <a:schemeClr val="accent6"/>
              </a:buClr>
              <a:buFont typeface="Wingdings" panose="05000000000000000000" pitchFamily="2" charset="2"/>
              <a:buChar char="Ø"/>
              <a:defRPr/>
            </a:pPr>
            <a:r>
              <a:rPr lang="en-GB" sz="1000" dirty="0">
                <a:latin typeface="Arial" panose="020B0604020202020204" pitchFamily="34" charset="0"/>
              </a:rPr>
              <a:t>Provider inspections focus on </a:t>
            </a:r>
            <a:r>
              <a:rPr lang="en-GB" sz="1000" b="1" dirty="0">
                <a:latin typeface="Arial" panose="020B0604020202020204" pitchFamily="34" charset="0"/>
              </a:rPr>
              <a:t>impact</a:t>
            </a:r>
            <a:r>
              <a:rPr lang="en-GB" sz="1000" dirty="0">
                <a:latin typeface="Arial" panose="020B0604020202020204" pitchFamily="34" charset="0"/>
              </a:rPr>
              <a:t> and well-being</a:t>
            </a:r>
          </a:p>
        </p:txBody>
      </p:sp>
      <p:sp>
        <p:nvSpPr>
          <p:cNvPr id="15" name="Rectangle 14"/>
          <p:cNvSpPr/>
          <p:nvPr/>
        </p:nvSpPr>
        <p:spPr>
          <a:xfrm>
            <a:off x="5147326" y="5928375"/>
            <a:ext cx="3933083" cy="553998"/>
          </a:xfrm>
          <a:prstGeom prst="rect">
            <a:avLst/>
          </a:prstGeom>
        </p:spPr>
        <p:txBody>
          <a:bodyPr wrap="square" lIns="91440" tIns="45720" rIns="91440" bIns="45720" anchor="t">
            <a:spAutoFit/>
          </a:bodyPr>
          <a:lstStyle/>
          <a:p>
            <a:pPr marL="285750" indent="-285750">
              <a:buClr>
                <a:srgbClr val="5CC9E3"/>
              </a:buClr>
              <a:buFont typeface="Wingdings" panose="05000000000000000000" pitchFamily="2" charset="2"/>
              <a:buChar char="Ø"/>
            </a:pPr>
            <a:r>
              <a:rPr lang="en-GB" sz="1000" b="1" dirty="0">
                <a:latin typeface="Arial" panose="020B0604020202020204" pitchFamily="34" charset="0"/>
                <a:cs typeface="Arial" panose="020B0604020202020204" pitchFamily="34" charset="0"/>
              </a:rPr>
              <a:t>Social Care Wales </a:t>
            </a:r>
            <a:r>
              <a:rPr lang="en-GB" sz="1000" dirty="0">
                <a:latin typeface="Arial" panose="020B0604020202020204" pitchFamily="34" charset="0"/>
                <a:cs typeface="Arial" panose="020B0604020202020204" pitchFamily="34" charset="0"/>
              </a:rPr>
              <a:t>an agent for change and improvement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in the sector</a:t>
            </a:r>
          </a:p>
          <a:p>
            <a:pPr marL="285750" indent="-285750">
              <a:buClr>
                <a:srgbClr val="5CC9E3"/>
              </a:buClr>
              <a:buFont typeface="Wingdings" panose="05000000000000000000" pitchFamily="2" charset="2"/>
              <a:buChar char="Ø"/>
            </a:pPr>
            <a:r>
              <a:rPr lang="en-GB" sz="1000" b="1" dirty="0">
                <a:latin typeface="Arial"/>
                <a:cs typeface="Arial"/>
              </a:rPr>
              <a:t>Duty to co-operate </a:t>
            </a:r>
            <a:r>
              <a:rPr lang="en-GB" sz="1000" dirty="0">
                <a:latin typeface="Arial"/>
                <a:cs typeface="Arial"/>
              </a:rPr>
              <a:t>with CIW</a:t>
            </a:r>
            <a:endParaRPr lang="en-GB" sz="1000" dirty="0">
              <a:latin typeface="Arial" panose="020B0604020202020204" pitchFamily="34" charset="0"/>
              <a:cs typeface="Arial" panose="020B0604020202020204" pitchFamily="34" charset="0"/>
            </a:endParaRPr>
          </a:p>
        </p:txBody>
      </p:sp>
      <p:sp>
        <p:nvSpPr>
          <p:cNvPr id="16" name="Title 1"/>
          <p:cNvSpPr txBox="1">
            <a:spLocks/>
          </p:cNvSpPr>
          <p:nvPr>
            <p:custDataLst>
              <p:tags r:id="rId4"/>
            </p:custDataLst>
          </p:nvPr>
        </p:nvSpPr>
        <p:spPr>
          <a:xfrm>
            <a:off x="3518060" y="-473659"/>
            <a:ext cx="7128792" cy="122489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dirty="0"/>
            </a:br>
            <a:r>
              <a:rPr lang="en-GB" dirty="0">
                <a:solidFill>
                  <a:srgbClr val="34B555"/>
                </a:solidFill>
                <a:latin typeface="Calibri"/>
              </a:rPr>
              <a:t>In Summary</a:t>
            </a:r>
          </a:p>
        </p:txBody>
      </p:sp>
    </p:spTree>
    <p:custDataLst>
      <p:tags r:id="rId1"/>
    </p:custDataLst>
    <p:extLst>
      <p:ext uri="{BB962C8B-B14F-4D97-AF65-F5344CB8AC3E}">
        <p14:creationId xmlns:p14="http://schemas.microsoft.com/office/powerpoint/2010/main" val="3886659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FE59E-6028-43AD-B5D4-D6A892D60148}"/>
              </a:ext>
            </a:extLst>
          </p:cNvPr>
          <p:cNvSpPr>
            <a:spLocks noGrp="1"/>
          </p:cNvSpPr>
          <p:nvPr>
            <p:ph type="ctrTitle"/>
            <p:custDataLst>
              <p:tags r:id="rId2"/>
            </p:custDataLst>
          </p:nvPr>
        </p:nvSpPr>
        <p:spPr>
          <a:xfrm>
            <a:off x="376829" y="335526"/>
            <a:ext cx="4201392" cy="1236714"/>
          </a:xfrm>
        </p:spPr>
        <p:txBody>
          <a:bodyPr vert="horz" lIns="91440" tIns="45720" rIns="91440" bIns="45720" rtlCol="0" anchor="ctr">
            <a:normAutofit fontScale="90000"/>
          </a:bodyPr>
          <a:lstStyle/>
          <a:p>
            <a:pPr algn="l">
              <a:lnSpc>
                <a:spcPct val="90000"/>
              </a:lnSpc>
            </a:pPr>
            <a:br>
              <a:rPr lang="cy-GB" sz="1200" dirty="0"/>
            </a:br>
            <a:br>
              <a:rPr lang="cy-GB" sz="1200" dirty="0"/>
            </a:br>
            <a:br>
              <a:rPr lang="cy-GB" sz="1200" dirty="0"/>
            </a:br>
            <a:br>
              <a:rPr lang="cy-GB" sz="1200" dirty="0"/>
            </a:br>
            <a:br>
              <a:rPr lang="cy-GB" sz="1200" dirty="0"/>
            </a:br>
            <a:r>
              <a:rPr lang="cy-GB" sz="2400" b="1" dirty="0">
                <a:solidFill>
                  <a:srgbClr val="16AD85"/>
                </a:solidFill>
                <a:latin typeface="Arial" panose="020B0604020202020204"/>
                <a:ea typeface="+mn-ea"/>
                <a:cs typeface="Arial"/>
              </a:rPr>
              <a:t>Ymarferydd  gwasanaethau    cymdeithasol</a:t>
            </a:r>
            <a:br>
              <a:rPr lang="cy-GB" sz="2400" b="1" dirty="0">
                <a:latin typeface="canada-type-gibson"/>
              </a:rPr>
            </a:br>
            <a:br>
              <a:rPr lang="cy-GB" sz="1100" dirty="0"/>
            </a:br>
            <a:br>
              <a:rPr lang="cy-GB" sz="2800" dirty="0"/>
            </a:br>
            <a:br>
              <a:rPr lang="cy-GB" sz="2800" dirty="0"/>
            </a:br>
            <a:endParaRPr lang="cy-GB" sz="2800">
              <a:cs typeface="Arial"/>
            </a:endParaRPr>
          </a:p>
        </p:txBody>
      </p:sp>
      <p:pic>
        <p:nvPicPr>
          <p:cNvPr id="2" name="New picture" descr="Graphical user interface, application&#10;&#10;Description automatically generated"/>
          <p:cNvPicPr/>
          <p:nvPr>
            <p:custDataLst>
              <p:tags r:id="rId3"/>
            </p:custDataLst>
          </p:nvPr>
        </p:nvPicPr>
        <p:blipFill>
          <a:blip r:embed="rId7"/>
          <a:stretch>
            <a:fillRect/>
          </a:stretch>
        </p:blipFill>
        <p:spPr>
          <a:xfrm>
            <a:off x="0" y="2239179"/>
            <a:ext cx="8972552" cy="4538697"/>
          </a:xfrm>
          <a:prstGeom prst="rect">
            <a:avLst/>
          </a:prstGeom>
        </p:spPr>
      </p:pic>
      <p:sp>
        <p:nvSpPr>
          <p:cNvPr id="4" name="Subtitle 3">
            <a:extLst>
              <a:ext uri="{FF2B5EF4-FFF2-40B4-BE49-F238E27FC236}">
                <a16:creationId xmlns:a16="http://schemas.microsoft.com/office/drawing/2014/main" id="{51CF7D0A-A57B-4AD7-B96E-27CFB40370E8}"/>
              </a:ext>
            </a:extLst>
          </p:cNvPr>
          <p:cNvSpPr>
            <a:spLocks noGrp="1"/>
          </p:cNvSpPr>
          <p:nvPr>
            <p:ph type="subTitle" idx="1"/>
            <p:custDataLst>
              <p:tags r:id="rId4"/>
            </p:custDataLst>
          </p:nvPr>
        </p:nvSpPr>
        <p:spPr>
          <a:xfrm>
            <a:off x="5148064" y="1196752"/>
            <a:ext cx="3397322" cy="4303720"/>
          </a:xfrm>
        </p:spPr>
        <p:txBody>
          <a:bodyPr vert="horz" lIns="91440" tIns="45720" rIns="91440" bIns="45720" rtlCol="0" anchor="ctr">
            <a:noAutofit/>
          </a:bodyPr>
          <a:lstStyle/>
          <a:p>
            <a:pPr marL="285750" indent="-285750" algn="l">
              <a:lnSpc>
                <a:spcPct val="90000"/>
              </a:lnSpc>
              <a:buFont typeface="Arial" panose="020B0604020202020204" pitchFamily="34" charset="0"/>
              <a:buChar char="•"/>
            </a:pPr>
            <a:r>
              <a:rPr lang="en-GB" sz="2000" b="0" i="0" dirty="0">
                <a:solidFill>
                  <a:srgbClr val="37394B"/>
                </a:solidFill>
                <a:effectLst/>
                <a:latin typeface="Arial"/>
                <a:cs typeface="Arial"/>
              </a:rPr>
              <a:t>Works in partnership with other professionals and agencies to promote person-centred outcomes for individuals</a:t>
            </a:r>
          </a:p>
          <a:p>
            <a:pPr marL="285750" indent="-285750" algn="l">
              <a:lnSpc>
                <a:spcPct val="90000"/>
              </a:lnSpc>
              <a:buFont typeface="Arial" panose="020B0604020202020204" pitchFamily="34" charset="0"/>
              <a:buChar char="•"/>
            </a:pPr>
            <a:r>
              <a:rPr lang="en-GB" sz="2000" b="0" i="0" dirty="0">
                <a:solidFill>
                  <a:srgbClr val="37394B"/>
                </a:solidFill>
                <a:effectLst/>
                <a:latin typeface="Arial" panose="020B0604020202020204" pitchFamily="34" charset="0"/>
                <a:cs typeface="Arial" panose="020B0604020202020204" pitchFamily="34" charset="0"/>
              </a:rPr>
              <a:t>Providing information about accessing services </a:t>
            </a:r>
          </a:p>
          <a:p>
            <a:pPr marL="285750" indent="-285750" algn="l">
              <a:lnSpc>
                <a:spcPct val="90000"/>
              </a:lnSpc>
              <a:buFont typeface="Arial" panose="020B0604020202020204" pitchFamily="34" charset="0"/>
              <a:buChar char="•"/>
            </a:pPr>
            <a:r>
              <a:rPr lang="en-GB" sz="2000" dirty="0">
                <a:solidFill>
                  <a:srgbClr val="37394B"/>
                </a:solidFill>
                <a:latin typeface="Arial" panose="020B0604020202020204" pitchFamily="34" charset="0"/>
                <a:cs typeface="Arial" panose="020B0604020202020204" pitchFamily="34" charset="0"/>
              </a:rPr>
              <a:t>C</a:t>
            </a:r>
            <a:r>
              <a:rPr lang="en-GB" sz="2000" b="0" i="0" dirty="0">
                <a:solidFill>
                  <a:srgbClr val="37394B"/>
                </a:solidFill>
                <a:effectLst/>
                <a:latin typeface="Arial" panose="020B0604020202020204" pitchFamily="34" charset="0"/>
                <a:cs typeface="Arial" panose="020B0604020202020204" pitchFamily="34" charset="0"/>
              </a:rPr>
              <a:t>ontribute to assessment, planning, delivery and review.</a:t>
            </a:r>
          </a:p>
        </p:txBody>
      </p:sp>
      <p:sp>
        <p:nvSpPr>
          <p:cNvPr id="6" name="TextBox 5">
            <a:extLst>
              <a:ext uri="{FF2B5EF4-FFF2-40B4-BE49-F238E27FC236}">
                <a16:creationId xmlns:a16="http://schemas.microsoft.com/office/drawing/2014/main" id="{D1744CAA-626A-4A9C-8E05-EAF3CB849713}"/>
              </a:ext>
            </a:extLst>
          </p:cNvPr>
          <p:cNvSpPr txBox="1"/>
          <p:nvPr/>
        </p:nvSpPr>
        <p:spPr>
          <a:xfrm>
            <a:off x="509404" y="1875780"/>
            <a:ext cx="3787510" cy="3170099"/>
          </a:xfrm>
          <a:prstGeom prst="rect">
            <a:avLst/>
          </a:prstGeom>
          <a:noFill/>
        </p:spPr>
        <p:txBody>
          <a:bodyPr wrap="square">
            <a:spAutoFit/>
          </a:bodyPr>
          <a:lstStyle/>
          <a:p>
            <a:pPr marL="342900" indent="-342900">
              <a:buFont typeface="Arial" panose="020B0604020202020204" pitchFamily="34" charset="0"/>
              <a:buChar char="•"/>
            </a:pPr>
            <a:r>
              <a:rPr lang="cy-GB" sz="2000" dirty="0">
                <a:solidFill>
                  <a:srgbClr val="37394B"/>
                </a:solidFill>
                <a:latin typeface="Arial"/>
              </a:rPr>
              <a:t>Yn gweithio mewn partneriaeth â gweithwyr proffesiynol ac asiantaethau eraill i hyrwyddo canlyniadau sy'n canolbwyntio ar yr unigolyn i unigolion</a:t>
            </a:r>
          </a:p>
          <a:p>
            <a:pPr marL="342900" indent="-342900">
              <a:buFont typeface="Arial" panose="020B0604020202020204" pitchFamily="34" charset="0"/>
              <a:buChar char="•"/>
            </a:pPr>
            <a:r>
              <a:rPr lang="cy-GB" sz="2000" dirty="0">
                <a:solidFill>
                  <a:srgbClr val="37394B"/>
                </a:solidFill>
                <a:latin typeface="Arial"/>
              </a:rPr>
              <a:t>Darparu gwybodaeth am gyrchu gwasanaethau </a:t>
            </a:r>
          </a:p>
          <a:p>
            <a:pPr marL="342900" indent="-342900">
              <a:buFont typeface="Arial" panose="020B0604020202020204" pitchFamily="34" charset="0"/>
              <a:buChar char="•"/>
            </a:pPr>
            <a:r>
              <a:rPr lang="cy-GB" sz="2000" dirty="0">
                <a:solidFill>
                  <a:srgbClr val="37394B"/>
                </a:solidFill>
                <a:latin typeface="Arial"/>
              </a:rPr>
              <a:t>Cyfrannu at asesu, cynllunio, cyflwyno ac adolygu.</a:t>
            </a:r>
          </a:p>
        </p:txBody>
      </p:sp>
      <p:sp>
        <p:nvSpPr>
          <p:cNvPr id="5" name="TextBox 4"/>
          <p:cNvSpPr txBox="1"/>
          <p:nvPr/>
        </p:nvSpPr>
        <p:spPr>
          <a:xfrm>
            <a:off x="4974517" y="256875"/>
            <a:ext cx="3744416" cy="830997"/>
          </a:xfrm>
          <a:prstGeom prst="rect">
            <a:avLst/>
          </a:prstGeom>
          <a:noFill/>
        </p:spPr>
        <p:txBody>
          <a:bodyPr wrap="square" lIns="91440" tIns="45720" rIns="91440" bIns="45720" rtlCol="0" anchor="t">
            <a:spAutoFit/>
          </a:bodyPr>
          <a:lstStyle/>
          <a:p>
            <a:r>
              <a:rPr lang="en-GB" sz="2400" b="1" dirty="0">
                <a:solidFill>
                  <a:srgbClr val="16AD85"/>
                </a:solidFill>
                <a:latin typeface="Arial" panose="020B0604020202020204"/>
                <a:cs typeface="Arial"/>
              </a:rPr>
              <a:t>Social services practitioner</a:t>
            </a:r>
          </a:p>
        </p:txBody>
      </p:sp>
    </p:spTree>
    <p:custDataLst>
      <p:tags r:id="rId1"/>
    </p:custDataLst>
    <p:extLst>
      <p:ext uri="{BB962C8B-B14F-4D97-AF65-F5344CB8AC3E}">
        <p14:creationId xmlns:p14="http://schemas.microsoft.com/office/powerpoint/2010/main" val="3079336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8"/>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82002A9F-FC74-483F-ADA9-8281A3F9CBD5}"/>
              </a:ext>
            </a:extLst>
          </p:cNvPr>
          <p:cNvSpPr>
            <a:spLocks noGrp="1"/>
          </p:cNvSpPr>
          <p:nvPr>
            <p:ph type="title"/>
            <p:custDataLst>
              <p:tags r:id="rId3"/>
            </p:custDataLst>
          </p:nvPr>
        </p:nvSpPr>
        <p:spPr/>
        <p:txBody>
          <a:bodyPr>
            <a:normAutofit fontScale="90000"/>
          </a:bodyPr>
          <a:lstStyle/>
          <a:p>
            <a:br>
              <a:rPr lang="en-GB" b="0" i="0">
                <a:solidFill>
                  <a:srgbClr val="37394B"/>
                </a:solidFill>
                <a:effectLst/>
                <a:latin typeface="canada-type-gibson"/>
              </a:rPr>
            </a:br>
            <a:br>
              <a:rPr lang="en-GB" b="0" i="0">
                <a:solidFill>
                  <a:srgbClr val="37394B"/>
                </a:solidFill>
                <a:effectLst/>
                <a:latin typeface="canada-type-gibson"/>
              </a:rPr>
            </a:br>
            <a:endParaRPr lang="en-GB"/>
          </a:p>
        </p:txBody>
      </p:sp>
      <p:pic>
        <p:nvPicPr>
          <p:cNvPr id="35" name="Content Placeholder 34">
            <a:extLst>
              <a:ext uri="{FF2B5EF4-FFF2-40B4-BE49-F238E27FC236}">
                <a16:creationId xmlns:a16="http://schemas.microsoft.com/office/drawing/2014/main" id="{C8624C20-749B-4235-9F1F-180EC2CEDB68}"/>
              </a:ext>
            </a:extLst>
          </p:cNvPr>
          <p:cNvPicPr>
            <a:picLocks noGrp="1" noChangeAspect="1"/>
          </p:cNvPicPr>
          <p:nvPr>
            <p:ph idx="1"/>
            <p:custDataLst>
              <p:tags r:id="rId4"/>
            </p:custDataLst>
          </p:nvPr>
        </p:nvPicPr>
        <p:blipFill>
          <a:blip r:embed="rId9"/>
          <a:stretch>
            <a:fillRect/>
          </a:stretch>
        </p:blipFill>
        <p:spPr>
          <a:xfrm>
            <a:off x="1878919" y="1089457"/>
            <a:ext cx="5386162" cy="4246204"/>
          </a:xfrm>
          <a:prstGeom prst="rect">
            <a:avLst/>
          </a:prstGeom>
        </p:spPr>
      </p:pic>
      <p:sp>
        <p:nvSpPr>
          <p:cNvPr id="36" name="TextBox 35">
            <a:extLst>
              <a:ext uri="{FF2B5EF4-FFF2-40B4-BE49-F238E27FC236}">
                <a16:creationId xmlns:a16="http://schemas.microsoft.com/office/drawing/2014/main" id="{8FB31D40-81D1-4E19-A1AD-06CE48DE0291}"/>
              </a:ext>
            </a:extLst>
          </p:cNvPr>
          <p:cNvSpPr txBox="1"/>
          <p:nvPr>
            <p:custDataLst>
              <p:tags r:id="rId5"/>
            </p:custDataLst>
          </p:nvPr>
        </p:nvSpPr>
        <p:spPr>
          <a:xfrm>
            <a:off x="179512" y="112856"/>
            <a:ext cx="4829361" cy="1384995"/>
          </a:xfrm>
          <a:prstGeom prst="rect">
            <a:avLst/>
          </a:prstGeom>
          <a:noFill/>
        </p:spPr>
        <p:txBody>
          <a:bodyPr wrap="square" rtlCol="0">
            <a:spAutoFit/>
          </a:bodyPr>
          <a:lstStyle/>
          <a:p>
            <a:r>
              <a:rPr lang="cy" sz="2800" dirty="0">
                <a:solidFill>
                  <a:srgbClr val="16AD85"/>
                </a:solidFill>
                <a:latin typeface="Arial" panose="020B0604020202020204"/>
              </a:rPr>
              <a:t>Rôl yr Ymarferydd Gwasanaethau Cymdeithasol</a:t>
            </a:r>
          </a:p>
        </p:txBody>
      </p:sp>
      <p:sp>
        <p:nvSpPr>
          <p:cNvPr id="6" name="TextBox 5">
            <a:extLst>
              <a:ext uri="{FF2B5EF4-FFF2-40B4-BE49-F238E27FC236}">
                <a16:creationId xmlns:a16="http://schemas.microsoft.com/office/drawing/2014/main" id="{8FB31D40-81D1-4E19-A1AD-06CE48DE0291}"/>
              </a:ext>
            </a:extLst>
          </p:cNvPr>
          <p:cNvSpPr txBox="1"/>
          <p:nvPr/>
        </p:nvSpPr>
        <p:spPr>
          <a:xfrm>
            <a:off x="5033155" y="135350"/>
            <a:ext cx="3677927" cy="954107"/>
          </a:xfrm>
          <a:prstGeom prst="rect">
            <a:avLst/>
          </a:prstGeom>
          <a:noFill/>
        </p:spPr>
        <p:txBody>
          <a:bodyPr wrap="square" rtlCol="0">
            <a:spAutoFit/>
          </a:bodyPr>
          <a:lstStyle/>
          <a:p>
            <a:r>
              <a:rPr lang="en-US" sz="2800" dirty="0">
                <a:solidFill>
                  <a:srgbClr val="16AD85"/>
                </a:solidFill>
                <a:latin typeface="Arial" panose="020B0604020202020204"/>
              </a:rPr>
              <a:t>The role of Social Services Practitioner</a:t>
            </a:r>
            <a:endParaRPr lang="en-GB" sz="2800" dirty="0">
              <a:solidFill>
                <a:srgbClr val="16AD85"/>
              </a:solidFill>
              <a:latin typeface="Arial" panose="020B0604020202020204"/>
            </a:endParaRPr>
          </a:p>
        </p:txBody>
      </p:sp>
      <p:sp>
        <p:nvSpPr>
          <p:cNvPr id="4" name="TextBox 3"/>
          <p:cNvSpPr txBox="1"/>
          <p:nvPr/>
        </p:nvSpPr>
        <p:spPr>
          <a:xfrm>
            <a:off x="683568" y="5445224"/>
            <a:ext cx="7704856" cy="369332"/>
          </a:xfrm>
          <a:prstGeom prst="rect">
            <a:avLst/>
          </a:prstGeom>
          <a:noFill/>
        </p:spPr>
        <p:txBody>
          <a:bodyPr wrap="square" rtlCol="0">
            <a:spAutoFit/>
          </a:bodyPr>
          <a:lstStyle/>
          <a:p>
            <a:r>
              <a:rPr lang="en-GB" dirty="0"/>
              <a:t>N.B. Welsh image to follow.</a:t>
            </a:r>
          </a:p>
        </p:txBody>
      </p:sp>
    </p:spTree>
    <p:custDataLst>
      <p:tags r:id="rId1"/>
    </p:custDataLst>
    <p:extLst>
      <p:ext uri="{BB962C8B-B14F-4D97-AF65-F5344CB8AC3E}">
        <p14:creationId xmlns:p14="http://schemas.microsoft.com/office/powerpoint/2010/main" val="21860658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FE59E-6028-43AD-B5D4-D6A892D60148}"/>
              </a:ext>
            </a:extLst>
          </p:cNvPr>
          <p:cNvSpPr>
            <a:spLocks noGrp="1"/>
          </p:cNvSpPr>
          <p:nvPr>
            <p:ph type="ctrTitle"/>
            <p:custDataLst>
              <p:tags r:id="rId2"/>
            </p:custDataLst>
          </p:nvPr>
        </p:nvSpPr>
        <p:spPr>
          <a:xfrm>
            <a:off x="322326" y="411480"/>
            <a:ext cx="8401050" cy="1106424"/>
          </a:xfrm>
        </p:spPr>
        <p:txBody>
          <a:bodyPr vert="horz" lIns="91440" tIns="45720" rIns="91440" bIns="45720" rtlCol="0" anchor="ctr">
            <a:normAutofit fontScale="90000"/>
          </a:bodyPr>
          <a:lstStyle/>
          <a:p>
            <a:pPr algn="l">
              <a:lnSpc>
                <a:spcPct val="90000"/>
              </a:lnSpc>
            </a:pPr>
            <a:br>
              <a:rPr sz="1200" dirty="0"/>
            </a:br>
            <a:r>
              <a:rPr lang="cy" sz="3100" dirty="0">
                <a:solidFill>
                  <a:srgbClr val="16AD85"/>
                </a:solidFill>
                <a:latin typeface="Arial" panose="020B0604020202020204"/>
                <a:ea typeface="+mn-ea"/>
                <a:cs typeface="+mn-cs"/>
              </a:rPr>
              <a:t>Deilliant dysgu                           Learning outcome</a:t>
            </a:r>
            <a:br>
              <a:rPr sz="2800" dirty="0"/>
            </a:br>
            <a:br>
              <a:rPr sz="2800" dirty="0"/>
            </a:br>
            <a:endParaRPr sz="2800" dirty="0"/>
          </a:p>
        </p:txBody>
      </p:sp>
      <p:pic>
        <p:nvPicPr>
          <p:cNvPr id="2" name="New picture" descr="Graphical user interface, application&#10;&#10;Description automatically generated"/>
          <p:cNvPicPr/>
          <p:nvPr>
            <p:custDataLst>
              <p:tags r:id="rId3"/>
            </p:custDataLst>
          </p:nvPr>
        </p:nvPicPr>
        <p:blipFill>
          <a:blip r:embed="rId7"/>
          <a:stretch>
            <a:fillRect/>
          </a:stretch>
        </p:blipFill>
        <p:spPr>
          <a:xfrm>
            <a:off x="14784" y="3087815"/>
            <a:ext cx="5026914" cy="3770185"/>
          </a:xfrm>
          <a:prstGeom prst="rect">
            <a:avLst/>
          </a:prstGeom>
        </p:spPr>
      </p:pic>
      <p:sp>
        <p:nvSpPr>
          <p:cNvPr id="4" name="Subtitle 3">
            <a:extLst>
              <a:ext uri="{FF2B5EF4-FFF2-40B4-BE49-F238E27FC236}">
                <a16:creationId xmlns:a16="http://schemas.microsoft.com/office/drawing/2014/main" id="{51CF7D0A-A57B-4AD7-B96E-27CFB40370E8}"/>
              </a:ext>
            </a:extLst>
          </p:cNvPr>
          <p:cNvSpPr>
            <a:spLocks noGrp="1"/>
          </p:cNvSpPr>
          <p:nvPr>
            <p:ph type="subTitle" idx="1"/>
            <p:custDataLst>
              <p:tags r:id="rId4"/>
            </p:custDataLst>
          </p:nvPr>
        </p:nvSpPr>
        <p:spPr>
          <a:xfrm>
            <a:off x="5039308" y="1298148"/>
            <a:ext cx="3440112" cy="4258254"/>
          </a:xfrm>
        </p:spPr>
        <p:txBody>
          <a:bodyPr vert="horz" lIns="91440" tIns="45720" rIns="91440" bIns="45720" rtlCol="0" anchor="ctr">
            <a:normAutofit/>
          </a:bodyPr>
          <a:lstStyle/>
          <a:p>
            <a:pPr indent="-228600" algn="l">
              <a:lnSpc>
                <a:spcPct val="90000"/>
              </a:lnSpc>
              <a:buFont typeface="Arial" pitchFamily="34" charset="0"/>
              <a:buChar char="•"/>
            </a:pPr>
            <a:r>
              <a:rPr lang="en-US" sz="2400" dirty="0">
                <a:solidFill>
                  <a:schemeClr val="tx1"/>
                </a:solidFill>
                <a:effectLst/>
              </a:rPr>
              <a:t>The aim and purpose of the Regulation and Inspection of Social Care (Wales) Act </a:t>
            </a:r>
          </a:p>
          <a:p>
            <a:pPr indent="-228600" algn="l">
              <a:lnSpc>
                <a:spcPct val="90000"/>
              </a:lnSpc>
              <a:buFont typeface="Arial" pitchFamily="34" charset="0"/>
              <a:buChar char="•"/>
            </a:pPr>
            <a:endParaRPr lang="en-US" sz="2400" dirty="0">
              <a:solidFill>
                <a:schemeClr val="tx1"/>
              </a:solidFill>
            </a:endParaRPr>
          </a:p>
          <a:p>
            <a:pPr indent="-228600" algn="l">
              <a:lnSpc>
                <a:spcPct val="90000"/>
              </a:lnSpc>
              <a:buFont typeface="Arial" pitchFamily="34" charset="0"/>
              <a:buChar char="•"/>
            </a:pPr>
            <a:r>
              <a:rPr lang="en-US" sz="2400" dirty="0">
                <a:solidFill>
                  <a:schemeClr val="tx1"/>
                </a:solidFill>
                <a:effectLst/>
              </a:rPr>
              <a:t>How the Regulation and Inspection of Social Care (Wales) Act applies to the role of Social Services Practitioners</a:t>
            </a:r>
          </a:p>
          <a:p>
            <a:pPr indent="-228600" algn="l">
              <a:lnSpc>
                <a:spcPct val="90000"/>
              </a:lnSpc>
              <a:buFont typeface="Arial" pitchFamily="34" charset="0"/>
              <a:buChar char="•"/>
            </a:pPr>
            <a:endParaRPr lang="en-US" sz="1600" dirty="0">
              <a:solidFill>
                <a:schemeClr val="tx1"/>
              </a:solidFill>
            </a:endParaRPr>
          </a:p>
        </p:txBody>
      </p:sp>
      <p:sp>
        <p:nvSpPr>
          <p:cNvPr id="6" name="TextBox 5">
            <a:extLst>
              <a:ext uri="{FF2B5EF4-FFF2-40B4-BE49-F238E27FC236}">
                <a16:creationId xmlns:a16="http://schemas.microsoft.com/office/drawing/2014/main" id="{B51DEFAA-9592-4689-BC54-0B5052F037E1}"/>
              </a:ext>
            </a:extLst>
          </p:cNvPr>
          <p:cNvSpPr txBox="1"/>
          <p:nvPr/>
        </p:nvSpPr>
        <p:spPr>
          <a:xfrm>
            <a:off x="366103" y="1519573"/>
            <a:ext cx="3612519" cy="4081117"/>
          </a:xfrm>
          <a:prstGeom prst="rect">
            <a:avLst/>
          </a:prstGeom>
          <a:noFill/>
        </p:spPr>
        <p:txBody>
          <a:bodyPr wrap="square">
            <a:spAutoFit/>
          </a:bodyPr>
          <a:lstStyle/>
          <a:p>
            <a:pPr indent="-228600" algn="l">
              <a:lnSpc>
                <a:spcPct val="90000"/>
              </a:lnSpc>
              <a:buFont typeface="Arial" pitchFamily="34" charset="0"/>
              <a:buChar char="•"/>
            </a:pPr>
            <a:r>
              <a:rPr lang="cy" sz="2400" dirty="0">
                <a:solidFill>
                  <a:srgbClr val="000000"/>
                </a:solidFill>
                <a:latin typeface="Calibri"/>
              </a:rPr>
              <a:t>Nod a diben Deddf Rheoleiddio ac Arolygu Gofal Cymdeithasol (Cymru) </a:t>
            </a:r>
            <a:br>
              <a:rPr lang="cy" sz="2400" dirty="0">
                <a:solidFill>
                  <a:srgbClr val="000000"/>
                </a:solidFill>
                <a:latin typeface="Calibri"/>
              </a:rPr>
            </a:br>
            <a:endParaRPr lang="cy" sz="2400" dirty="0">
              <a:solidFill>
                <a:srgbClr val="000000"/>
              </a:solidFill>
              <a:latin typeface="Calibri"/>
            </a:endParaRPr>
          </a:p>
          <a:p>
            <a:pPr indent="-228600" algn="l">
              <a:lnSpc>
                <a:spcPct val="90000"/>
              </a:lnSpc>
              <a:buFont typeface="Arial" pitchFamily="34" charset="0"/>
              <a:buChar char="•"/>
            </a:pPr>
            <a:endParaRPr lang="en-US" sz="2400" dirty="0">
              <a:solidFill>
                <a:srgbClr val="000000"/>
              </a:solidFill>
              <a:latin typeface="Calibri"/>
            </a:endParaRPr>
          </a:p>
          <a:p>
            <a:pPr indent="-228600" algn="l">
              <a:lnSpc>
                <a:spcPct val="90000"/>
              </a:lnSpc>
              <a:buFont typeface="Arial" pitchFamily="34" charset="0"/>
              <a:buChar char="•"/>
            </a:pPr>
            <a:r>
              <a:rPr lang="cy" sz="2400" dirty="0">
                <a:solidFill>
                  <a:srgbClr val="000000"/>
                </a:solidFill>
                <a:latin typeface="Calibri"/>
              </a:rPr>
              <a:t>Sut mae Deddf Rheoleiddio ac Arolygu Gofal Cymdeithasol (Cymru) yn berthnasol i rôl Ymarferwyr Gwasanaethau Cymdeithasol</a:t>
            </a:r>
          </a:p>
        </p:txBody>
      </p:sp>
    </p:spTree>
    <p:custDataLst>
      <p:tags r:id="rId1"/>
    </p:custDataLst>
    <p:extLst>
      <p:ext uri="{BB962C8B-B14F-4D97-AF65-F5344CB8AC3E}">
        <p14:creationId xmlns:p14="http://schemas.microsoft.com/office/powerpoint/2010/main" val="25169868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6"/>
          <a:stretch>
            <a:fillRect/>
          </a:stretch>
        </p:blipFill>
        <p:spPr>
          <a:xfrm>
            <a:off x="0" y="0"/>
            <a:ext cx="9144000" cy="6858000"/>
          </a:xfrm>
          <a:prstGeom prst="rect">
            <a:avLst/>
          </a:prstGeom>
        </p:spPr>
      </p:pic>
      <p:sp>
        <p:nvSpPr>
          <p:cNvPr id="5" name="Content Placeholder 4">
            <a:extLst>
              <a:ext uri="{FF2B5EF4-FFF2-40B4-BE49-F238E27FC236}">
                <a16:creationId xmlns:a16="http://schemas.microsoft.com/office/drawing/2014/main" id="{2AB2186A-2ABA-4C39-B601-2639CE0402F8}"/>
              </a:ext>
            </a:extLst>
          </p:cNvPr>
          <p:cNvSpPr>
            <a:spLocks noGrp="1"/>
          </p:cNvSpPr>
          <p:nvPr>
            <p:ph idx="1"/>
            <p:custDataLst>
              <p:tags r:id="rId3"/>
            </p:custDataLst>
          </p:nvPr>
        </p:nvSpPr>
        <p:spPr>
          <a:xfrm>
            <a:off x="180497" y="927103"/>
            <a:ext cx="8691549" cy="6014682"/>
          </a:xfrm>
        </p:spPr>
        <p:txBody>
          <a:bodyPr vert="horz" lIns="91440" tIns="45720" rIns="91440" bIns="45720" rtlCol="0" anchor="t">
            <a:noAutofit/>
          </a:bodyPr>
          <a:lstStyle/>
          <a:p>
            <a:r>
              <a:rPr lang="cy-GB" sz="1800" dirty="0" err="1">
                <a:latin typeface="Arial"/>
                <a:ea typeface="Open Sans"/>
                <a:cs typeface="Open Sans"/>
              </a:rPr>
              <a:t>Dysguiechydagofal</a:t>
            </a:r>
            <a:r>
              <a:rPr lang="cy-GB" sz="1800" i="0" u="none" strike="noStrike" cap="none" baseline="0" dirty="0" err="1">
                <a:effectLst/>
                <a:uFillTx/>
                <a:latin typeface="Arial"/>
                <a:ea typeface="Open Sans"/>
                <a:cs typeface="Open Sans"/>
              </a:rPr>
              <a:t>.cymru</a:t>
            </a:r>
            <a:r>
              <a:rPr lang="cy-GB" sz="1800" i="0" u="none" strike="noStrike" cap="none" baseline="0" dirty="0">
                <a:effectLst/>
                <a:uFillTx/>
                <a:latin typeface="Arial"/>
                <a:ea typeface="Open Sans"/>
                <a:cs typeface="Open Sans"/>
              </a:rPr>
              <a:t>. 2021. </a:t>
            </a:r>
            <a:r>
              <a:rPr lang="cy-GB" sz="1800" i="1" u="none" strike="noStrike" cap="none" baseline="0" dirty="0">
                <a:effectLst/>
                <a:uFillTx/>
                <a:latin typeface="Arial"/>
                <a:ea typeface="Open Sans"/>
                <a:cs typeface="Open Sans"/>
              </a:rPr>
              <a:t>Deall deddfwriaeth yng nghyd-destun rôl yr Ymarferydd Gwasanaethau Cymdeithasol </a:t>
            </a:r>
            <a:r>
              <a:rPr lang="cy-GB" sz="1800" u="none" strike="noStrike" cap="none" baseline="0" dirty="0">
                <a:effectLst/>
                <a:uFillTx/>
                <a:latin typeface="Arial"/>
                <a:ea typeface="Open Sans"/>
                <a:cs typeface="Open Sans"/>
              </a:rPr>
              <a:t>[ar-lein] Ar gael yn: </a:t>
            </a:r>
            <a:r>
              <a:rPr lang="cy-GB" sz="1800" i="1" u="none" strike="noStrike" cap="none" baseline="0" dirty="0">
                <a:effectLst/>
                <a:uFillTx/>
                <a:latin typeface="Arial"/>
                <a:ea typeface="Open Sans"/>
                <a:cs typeface="Open Sans"/>
              </a:rPr>
              <a:t>&lt;https://www.healthandcarelearning.wales/media/2287/8040-13-l4_ssp_qual-handbook_eng_v11.pdf&gt;[Cyrchwyd 12 Awst 2021].</a:t>
            </a:r>
            <a:endParaRPr lang="cy-GB" sz="1800" b="1" u="none" strike="noStrike" cap="none" baseline="0" dirty="0">
              <a:effectLst/>
              <a:uFillTx/>
              <a:latin typeface="Arial"/>
              <a:ea typeface="Open Sans"/>
              <a:cs typeface="Arial"/>
            </a:endParaRPr>
          </a:p>
          <a:p>
            <a:pPr marL="0" indent="0">
              <a:buNone/>
            </a:pPr>
            <a:endParaRPr lang="cy-GB" sz="1800" i="1" dirty="0">
              <a:latin typeface="Arial"/>
              <a:ea typeface="Open Sans"/>
              <a:cs typeface="Open Sans"/>
            </a:endParaRPr>
          </a:p>
          <a:p>
            <a:r>
              <a:rPr lang="cy-GB" sz="1800" b="0" i="0" u="none" strike="noStrike" cap="none" baseline="0" dirty="0" err="1">
                <a:effectLst/>
                <a:uFillTx/>
                <a:latin typeface="Arial"/>
                <a:cs typeface="Arial"/>
              </a:rPr>
              <a:t>Gofalcymdeithasol.cymru</a:t>
            </a:r>
            <a:r>
              <a:rPr lang="cy-GB" sz="1800" b="0" i="0" u="none" strike="noStrike" cap="none" baseline="0" dirty="0">
                <a:effectLst/>
                <a:uFillTx/>
                <a:latin typeface="Arial"/>
                <a:cs typeface="Arial"/>
              </a:rPr>
              <a:t> 2021.</a:t>
            </a:r>
            <a:r>
              <a:rPr lang="cy-GB" sz="1800" b="0" i="1" u="none" strike="noStrike" cap="none" baseline="0" dirty="0">
                <a:effectLst/>
                <a:uFillTx/>
                <a:latin typeface="Arial"/>
                <a:cs typeface="Arial"/>
              </a:rPr>
              <a:t>Ymarferydd gwasanaethau cymdeithasol | Gofal Cymdeithasol Cymru</a:t>
            </a:r>
            <a:r>
              <a:rPr lang="cy-GB" sz="1800" b="0" i="0" u="none" strike="noStrike" cap="none" baseline="0" dirty="0">
                <a:effectLst/>
                <a:uFillTx/>
                <a:latin typeface="Arial"/>
                <a:cs typeface="Arial"/>
              </a:rPr>
              <a:t>. [ar-lein] Ar gael yn: &lt;https://socialcare.wales/qualification-framework/job-roles/social-work-services/social-services-practitioner&gt; [Cyrchwyd 12 Awst 2021].</a:t>
            </a:r>
          </a:p>
          <a:p>
            <a:pPr marL="0" indent="0">
              <a:buNone/>
            </a:pPr>
            <a:endParaRPr lang="cy-GB" sz="1800" b="0" i="0" u="none" strike="noStrike" cap="none" baseline="0" dirty="0">
              <a:effectLst/>
              <a:uFillTx/>
              <a:latin typeface="Arial"/>
              <a:cs typeface="Arial"/>
            </a:endParaRPr>
          </a:p>
          <a:p>
            <a:r>
              <a:rPr lang="cy-GB" sz="1800" b="0" i="0" u="none" strike="noStrike" cap="none" baseline="0" dirty="0" err="1">
                <a:effectLst/>
                <a:uFillTx/>
                <a:latin typeface="Arial"/>
                <a:cs typeface="Arial"/>
              </a:rPr>
              <a:t>Gofalcymdeithasol.cymru</a:t>
            </a:r>
            <a:r>
              <a:rPr lang="cy-GB" sz="1800" b="0" i="0" u="none" strike="noStrike" cap="none" baseline="0" dirty="0">
                <a:effectLst/>
                <a:uFillTx/>
                <a:latin typeface="Arial"/>
                <a:cs typeface="Arial"/>
              </a:rPr>
              <a:t> N.D.</a:t>
            </a:r>
            <a:r>
              <a:rPr lang="cy-GB" sz="1800" b="0" i="1" u="none" strike="noStrike" cap="none" baseline="0" dirty="0">
                <a:effectLst/>
                <a:uFillTx/>
                <a:latin typeface="Arial"/>
                <a:cs typeface="Arial"/>
              </a:rPr>
              <a:t>​ Gwybodaeth ac ymwybyddiaeth | </a:t>
            </a:r>
            <a:r>
              <a:rPr lang="cy-GB" sz="1800" b="0" i="1" u="none" strike="noStrike" cap="none" baseline="0" dirty="0" err="1">
                <a:effectLst/>
                <a:uFillTx/>
                <a:latin typeface="Arial"/>
                <a:cs typeface="Arial"/>
              </a:rPr>
              <a:t>Hyb</a:t>
            </a:r>
            <a:r>
              <a:rPr lang="cy-GB" sz="1800" b="0" i="1" u="none" strike="noStrike" cap="none" baseline="0" dirty="0">
                <a:effectLst/>
                <a:uFillTx/>
                <a:latin typeface="Arial"/>
                <a:cs typeface="Arial"/>
              </a:rPr>
              <a:t> Gwybodaeth a Dysgu</a:t>
            </a:r>
            <a:r>
              <a:rPr lang="cy-GB" sz="1800" b="0" i="0" u="none" strike="noStrike" cap="none" baseline="0" dirty="0">
                <a:effectLst/>
                <a:uFillTx/>
                <a:latin typeface="Arial"/>
                <a:cs typeface="Arial"/>
              </a:rPr>
              <a:t>. [ar-lein] Ar gael yn: &lt;https://socialcare.wales/hub/hub-resource-sub-categories/information-and-awareness&gt;[Cyrchwyd 12 Awst 2021].</a:t>
            </a:r>
          </a:p>
          <a:p>
            <a:pPr marL="0" indent="0">
              <a:buNone/>
            </a:pPr>
            <a:endParaRPr lang="cy-GB" sz="1800" b="0" i="0" u="none" strike="noStrike" cap="none" baseline="0" dirty="0">
              <a:effectLst/>
              <a:uFillTx/>
              <a:latin typeface="Arial"/>
              <a:cs typeface="Arial"/>
            </a:endParaRPr>
          </a:p>
          <a:p>
            <a:r>
              <a:rPr lang="cy-GB" sz="1800" dirty="0">
                <a:latin typeface="Arial"/>
                <a:cs typeface="Arial"/>
              </a:rPr>
              <a:t>Youtube.com. 2017. </a:t>
            </a:r>
            <a:r>
              <a:rPr lang="cy-GB" sz="1800" dirty="0" err="1">
                <a:latin typeface="Arial"/>
                <a:cs typeface="Arial"/>
              </a:rPr>
              <a:t>Regulation</a:t>
            </a:r>
            <a:r>
              <a:rPr lang="cy-GB" sz="1800" dirty="0">
                <a:latin typeface="Arial"/>
                <a:cs typeface="Arial"/>
              </a:rPr>
              <a:t> </a:t>
            </a:r>
            <a:r>
              <a:rPr lang="cy-GB" sz="1800" dirty="0" err="1">
                <a:latin typeface="Arial"/>
                <a:cs typeface="Arial"/>
              </a:rPr>
              <a:t>and</a:t>
            </a:r>
            <a:r>
              <a:rPr lang="cy-GB" sz="1800" dirty="0">
                <a:latin typeface="Arial"/>
                <a:cs typeface="Arial"/>
              </a:rPr>
              <a:t> </a:t>
            </a:r>
            <a:r>
              <a:rPr lang="cy-GB" sz="1800" dirty="0" err="1">
                <a:latin typeface="Arial"/>
                <a:cs typeface="Arial"/>
              </a:rPr>
              <a:t>Inspection</a:t>
            </a:r>
            <a:r>
              <a:rPr lang="cy-GB" sz="1800" dirty="0">
                <a:latin typeface="Arial"/>
                <a:cs typeface="Arial"/>
              </a:rPr>
              <a:t> of </a:t>
            </a:r>
            <a:r>
              <a:rPr lang="cy-GB" sz="1800" dirty="0" err="1">
                <a:latin typeface="Arial"/>
                <a:cs typeface="Arial"/>
              </a:rPr>
              <a:t>Social</a:t>
            </a:r>
            <a:r>
              <a:rPr lang="cy-GB" sz="1800" dirty="0">
                <a:latin typeface="Arial"/>
                <a:cs typeface="Arial"/>
              </a:rPr>
              <a:t> Care (Wales) Act </a:t>
            </a:r>
            <a:r>
              <a:rPr lang="cy-GB" sz="1800" dirty="0" err="1">
                <a:latin typeface="Arial"/>
                <a:cs typeface="Arial"/>
              </a:rPr>
              <a:t>Film</a:t>
            </a:r>
            <a:r>
              <a:rPr lang="cy-GB" sz="1800" dirty="0">
                <a:latin typeface="Arial"/>
                <a:cs typeface="Arial"/>
              </a:rPr>
              <a:t>. [ar-lein] Ar gael yn: &lt;https://www.youtube.com/watch?v=Qvm7ojojk9U&amp;t=86s&gt; [Cyrchwyd 15 Awst 2021].</a:t>
            </a:r>
          </a:p>
        </p:txBody>
      </p:sp>
      <p:sp>
        <p:nvSpPr>
          <p:cNvPr id="6" name="Title 5">
            <a:extLst>
              <a:ext uri="{FF2B5EF4-FFF2-40B4-BE49-F238E27FC236}">
                <a16:creationId xmlns:a16="http://schemas.microsoft.com/office/drawing/2014/main" id="{859B41D8-F5E7-9A43-ABBD-9750EBE13999}"/>
              </a:ext>
            </a:extLst>
          </p:cNvPr>
          <p:cNvSpPr>
            <a:spLocks noGrp="1"/>
          </p:cNvSpPr>
          <p:nvPr>
            <p:ph type="title"/>
          </p:nvPr>
        </p:nvSpPr>
        <p:spPr>
          <a:xfrm>
            <a:off x="457200" y="274638"/>
            <a:ext cx="8229600" cy="889640"/>
          </a:xfrm>
        </p:spPr>
        <p:txBody>
          <a:bodyPr>
            <a:normAutofit/>
          </a:bodyPr>
          <a:lstStyle/>
          <a:p>
            <a:pPr algn="l"/>
            <a:r>
              <a:rPr lang="en-GB" sz="2400" b="1" dirty="0" err="1">
                <a:solidFill>
                  <a:srgbClr val="16ABA6"/>
                </a:solidFill>
                <a:cs typeface="Arial"/>
              </a:rPr>
              <a:t>Cyfeiriadau</a:t>
            </a:r>
            <a:endParaRPr lang="en-GB" sz="2400" b="1">
              <a:solidFill>
                <a:srgbClr val="16ABA6"/>
              </a:solidFill>
              <a:cs typeface="Arial"/>
            </a:endParaRPr>
          </a:p>
        </p:txBody>
      </p:sp>
    </p:spTree>
    <p:custDataLst>
      <p:tags r:id="rId1"/>
    </p:custDataLst>
    <p:extLst>
      <p:ext uri="{BB962C8B-B14F-4D97-AF65-F5344CB8AC3E}">
        <p14:creationId xmlns:p14="http://schemas.microsoft.com/office/powerpoint/2010/main" val="40320938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a:off x="-17615" y="16433"/>
            <a:ext cx="9144000" cy="6858000"/>
          </a:xfrm>
          <a:prstGeom prst="rect">
            <a:avLst/>
          </a:prstGeom>
        </p:spPr>
      </p:pic>
      <p:sp>
        <p:nvSpPr>
          <p:cNvPr id="3" name="Title 2">
            <a:extLst>
              <a:ext uri="{FF2B5EF4-FFF2-40B4-BE49-F238E27FC236}">
                <a16:creationId xmlns:a16="http://schemas.microsoft.com/office/drawing/2014/main" id="{82002A9F-FC74-483F-ADA9-8281A3F9CBD5}"/>
              </a:ext>
            </a:extLst>
          </p:cNvPr>
          <p:cNvSpPr>
            <a:spLocks noGrp="1"/>
          </p:cNvSpPr>
          <p:nvPr>
            <p:ph type="title"/>
          </p:nvPr>
        </p:nvSpPr>
        <p:spPr/>
        <p:txBody>
          <a:bodyPr>
            <a:normAutofit fontScale="90000"/>
          </a:bodyPr>
          <a:lstStyle/>
          <a:p>
            <a:br>
              <a:rPr lang="en-GB" b="0" i="0" dirty="0">
                <a:solidFill>
                  <a:srgbClr val="37394B"/>
                </a:solidFill>
                <a:effectLst/>
                <a:latin typeface="canada-type-gibson"/>
              </a:rPr>
            </a:br>
            <a:br>
              <a:rPr lang="en-GB" b="0" i="0" dirty="0">
                <a:solidFill>
                  <a:srgbClr val="37394B"/>
                </a:solidFill>
                <a:effectLst/>
                <a:latin typeface="canada-type-gibson"/>
              </a:rPr>
            </a:br>
            <a:endParaRPr lang="en-GB" dirty="0"/>
          </a:p>
        </p:txBody>
      </p:sp>
      <p:sp>
        <p:nvSpPr>
          <p:cNvPr id="5" name="Content Placeholder 4">
            <a:extLst>
              <a:ext uri="{FF2B5EF4-FFF2-40B4-BE49-F238E27FC236}">
                <a16:creationId xmlns:a16="http://schemas.microsoft.com/office/drawing/2014/main" id="{2AB2186A-2ABA-4C39-B601-2639CE0402F8}"/>
              </a:ext>
            </a:extLst>
          </p:cNvPr>
          <p:cNvSpPr>
            <a:spLocks noGrp="1"/>
          </p:cNvSpPr>
          <p:nvPr>
            <p:ph idx="1"/>
          </p:nvPr>
        </p:nvSpPr>
        <p:spPr>
          <a:xfrm>
            <a:off x="457200" y="476672"/>
            <a:ext cx="8229600" cy="5649491"/>
          </a:xfrm>
        </p:spPr>
        <p:txBody>
          <a:bodyPr vert="horz" lIns="91440" tIns="45720" rIns="91440" bIns="45720" rtlCol="0" anchor="t">
            <a:normAutofit/>
          </a:bodyPr>
          <a:lstStyle/>
          <a:p>
            <a:pPr marL="0" indent="0">
              <a:buNone/>
            </a:pPr>
            <a:r>
              <a:rPr lang="en-GB" sz="2400" b="1" dirty="0">
                <a:solidFill>
                  <a:srgbClr val="16ABA6"/>
                </a:solidFill>
                <a:latin typeface="Arial"/>
                <a:cs typeface="Arial"/>
              </a:rPr>
              <a:t>References</a:t>
            </a:r>
          </a:p>
          <a:p>
            <a:pPr>
              <a:lnSpc>
                <a:spcPct val="80000"/>
              </a:lnSpc>
            </a:pPr>
            <a:r>
              <a:rPr lang="en-GB" sz="1800" dirty="0" err="1">
                <a:latin typeface="Arial"/>
                <a:ea typeface="Open Sans"/>
                <a:cs typeface="Open Sans"/>
              </a:rPr>
              <a:t>Healthandcarelearning.wales</a:t>
            </a:r>
            <a:r>
              <a:rPr lang="en-GB" sz="1800" dirty="0">
                <a:latin typeface="Arial"/>
                <a:ea typeface="Open Sans"/>
                <a:cs typeface="Open Sans"/>
              </a:rPr>
              <a:t>. 2021. Understanding legislation in the context of the Social Services Practitioner role. [online] Available at: &lt;https://www.healthandcarelearning.wales/media/2287/8040-13-l4_ssp_qual-handbook_eng_v11.pdf&gt; [Accessed 12 August 2021].</a:t>
            </a:r>
          </a:p>
          <a:p>
            <a:pPr>
              <a:lnSpc>
                <a:spcPct val="80000"/>
              </a:lnSpc>
            </a:pPr>
            <a:endParaRPr lang="en-GB" sz="1800" dirty="0">
              <a:latin typeface="Arial"/>
              <a:ea typeface="Open Sans" panose="020B0606030504020204" pitchFamily="34" charset="0"/>
              <a:cs typeface="Open Sans" panose="020B0606030504020204" pitchFamily="34" charset="0"/>
            </a:endParaRPr>
          </a:p>
          <a:p>
            <a:pPr>
              <a:lnSpc>
                <a:spcPct val="80000"/>
              </a:lnSpc>
            </a:pPr>
            <a:r>
              <a:rPr lang="en-GB" sz="1800" dirty="0" err="1">
                <a:latin typeface="Arial"/>
                <a:ea typeface="Open Sans"/>
                <a:cs typeface="Open Sans"/>
              </a:rPr>
              <a:t>Socialcare.wales</a:t>
            </a:r>
            <a:r>
              <a:rPr lang="en-GB" sz="1800" dirty="0">
                <a:latin typeface="Arial"/>
                <a:ea typeface="Open Sans"/>
                <a:cs typeface="Open Sans"/>
              </a:rPr>
              <a:t>. 2021. Social services practitioner | Social Care Wales. [online] Available at: &lt;https://socialcare.wales/qualification-framework/job-roles/social-work-services/social-services-practitioner&gt; [Accessed 12 August 2021].</a:t>
            </a:r>
          </a:p>
          <a:p>
            <a:pPr>
              <a:lnSpc>
                <a:spcPct val="80000"/>
              </a:lnSpc>
            </a:pPr>
            <a:endParaRPr lang="en-GB" sz="1800" dirty="0">
              <a:latin typeface="Arial"/>
              <a:ea typeface="Open Sans" panose="020B0606030504020204" pitchFamily="34" charset="0"/>
              <a:cs typeface="Open Sans" panose="020B0606030504020204" pitchFamily="34" charset="0"/>
            </a:endParaRPr>
          </a:p>
          <a:p>
            <a:pPr>
              <a:lnSpc>
                <a:spcPct val="80000"/>
              </a:lnSpc>
            </a:pPr>
            <a:r>
              <a:rPr lang="en-GB" sz="1800" dirty="0" err="1">
                <a:latin typeface="Arial"/>
                <a:ea typeface="Open Sans"/>
                <a:cs typeface="Open Sans"/>
              </a:rPr>
              <a:t>Socialcare.wales</a:t>
            </a:r>
            <a:r>
              <a:rPr lang="en-GB" sz="1800" dirty="0">
                <a:latin typeface="Arial"/>
                <a:ea typeface="Open Sans"/>
                <a:cs typeface="Open Sans"/>
              </a:rPr>
              <a:t>. N.D. ​Information and awareness | Information and Learning Hub. [online] Available at: &lt;https://socialcare.wales/hub/hub-resource-sub-categories/information-and-awareness&gt; [Accessed 12 August 2021].</a:t>
            </a:r>
          </a:p>
          <a:p>
            <a:pPr>
              <a:lnSpc>
                <a:spcPct val="80000"/>
              </a:lnSpc>
            </a:pPr>
            <a:endParaRPr lang="en-GB" sz="1800" dirty="0">
              <a:latin typeface="Arial"/>
              <a:ea typeface="Open Sans" panose="020B0606030504020204" pitchFamily="34" charset="0"/>
              <a:cs typeface="Open Sans" panose="020B0606030504020204" pitchFamily="34" charset="0"/>
            </a:endParaRPr>
          </a:p>
          <a:p>
            <a:pPr>
              <a:lnSpc>
                <a:spcPct val="80000"/>
              </a:lnSpc>
            </a:pPr>
            <a:r>
              <a:rPr lang="en-GB" sz="1800" dirty="0">
                <a:latin typeface="Arial"/>
                <a:ea typeface="Open Sans"/>
                <a:cs typeface="Open Sans"/>
              </a:rPr>
              <a:t>Youtube.com. 2017. Regulation and Inspection of Social Care (Wales) Act Film. [online] Available at: &lt;https://www.youtube.com/watch?v=Qvm7ojojk9U&amp;t=86s&gt; [Accessed 15 August 2021].</a:t>
            </a:r>
          </a:p>
        </p:txBody>
      </p:sp>
    </p:spTree>
    <p:custDataLst>
      <p:tags r:id="rId1"/>
    </p:custDataLst>
    <p:extLst>
      <p:ext uri="{BB962C8B-B14F-4D97-AF65-F5344CB8AC3E}">
        <p14:creationId xmlns:p14="http://schemas.microsoft.com/office/powerpoint/2010/main" val="756816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4"/>
          <a:stretch>
            <a:fillRect/>
          </a:stretch>
        </p:blipFill>
        <p:spPr>
          <a:xfrm>
            <a:off x="0" y="0"/>
            <a:ext cx="9144000" cy="6858000"/>
          </a:xfrm>
          <a:prstGeom prst="rect">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and white icons&#10;&#10;Description automatically generated">
            <a:extLst>
              <a:ext uri="{FF2B5EF4-FFF2-40B4-BE49-F238E27FC236}">
                <a16:creationId xmlns:a16="http://schemas.microsoft.com/office/drawing/2014/main" id="{8C38F204-41FF-2FEA-60E9-499B47A8A11A}"/>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32991874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023BCB-3300-3607-1337-FA5A51647F26}"/>
              </a:ext>
            </a:extLst>
          </p:cNvPr>
          <p:cNvPicPr>
            <a:picLocks noChangeAspect="1"/>
          </p:cNvPicPr>
          <p:nvPr/>
        </p:nvPicPr>
        <p:blipFill>
          <a:blip r:embed="rId2"/>
          <a:stretch>
            <a:fillRect/>
          </a:stretch>
        </p:blipFill>
        <p:spPr>
          <a:xfrm>
            <a:off x="-2208" y="227910"/>
            <a:ext cx="9148416" cy="6634093"/>
          </a:xfrm>
          <a:prstGeom prst="rect">
            <a:avLst/>
          </a:prstGeom>
        </p:spPr>
      </p:pic>
    </p:spTree>
    <p:extLst>
      <p:ext uri="{BB962C8B-B14F-4D97-AF65-F5344CB8AC3E}">
        <p14:creationId xmlns:p14="http://schemas.microsoft.com/office/powerpoint/2010/main" val="32545672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7F0F-3160-4DD7-974B-F5B5608A8C0B}"/>
              </a:ext>
            </a:extLst>
          </p:cNvPr>
          <p:cNvSpPr>
            <a:spLocks noGrp="1"/>
          </p:cNvSpPr>
          <p:nvPr>
            <p:ph type="title"/>
          </p:nvPr>
        </p:nvSpPr>
        <p:spPr>
          <a:xfrm>
            <a:off x="672401" y="365127"/>
            <a:ext cx="3681080" cy="1031283"/>
          </a:xfrm>
        </p:spPr>
        <p:txBody>
          <a:bodyPr>
            <a:normAutofit/>
          </a:bodyPr>
          <a:lstStyle/>
          <a:p>
            <a:r>
              <a:rPr lang="en-US" b="1" dirty="0">
                <a:latin typeface="Arial"/>
                <a:cs typeface="Arial"/>
              </a:rPr>
              <a:t>Contract </a:t>
            </a:r>
            <a:r>
              <a:rPr lang="en-US" b="1" dirty="0" err="1">
                <a:latin typeface="Arial"/>
                <a:cs typeface="Arial"/>
              </a:rPr>
              <a:t>dysgu</a:t>
            </a:r>
            <a:r>
              <a:rPr lang="en-US" b="1" dirty="0">
                <a:solidFill>
                  <a:srgbClr val="000000"/>
                </a:solidFill>
                <a:latin typeface="Arial"/>
                <a:cs typeface="Arial"/>
              </a:rPr>
              <a:t>   </a:t>
            </a:r>
            <a:endParaRPr lang="en-US" dirty="0"/>
          </a:p>
        </p:txBody>
      </p:sp>
      <p:sp>
        <p:nvSpPr>
          <p:cNvPr id="3" name="Text Placeholder 2">
            <a:extLst>
              <a:ext uri="{FF2B5EF4-FFF2-40B4-BE49-F238E27FC236}">
                <a16:creationId xmlns:a16="http://schemas.microsoft.com/office/drawing/2014/main" id="{1F49D9D2-91FF-4D71-A227-9BB361C2AC26}"/>
              </a:ext>
            </a:extLst>
          </p:cNvPr>
          <p:cNvSpPr>
            <a:spLocks noGrp="1"/>
          </p:cNvSpPr>
          <p:nvPr>
            <p:ph type="body" sz="quarter" idx="10"/>
          </p:nvPr>
        </p:nvSpPr>
        <p:spPr/>
        <p:txBody>
          <a:bodyPr vert="horz" lIns="91440" tIns="45720" rIns="91440" bIns="45720" rtlCol="0" anchor="t">
            <a:normAutofit/>
          </a:bodyPr>
          <a:lstStyle/>
          <a:p>
            <a:r>
              <a:rPr lang="en-US" sz="2800" b="1" dirty="0">
                <a:latin typeface="Arial"/>
                <a:cs typeface="Arial"/>
              </a:rPr>
              <a:t>Learning contract</a:t>
            </a:r>
            <a:br>
              <a:rPr lang="en-US" sz="2800" b="1" dirty="0">
                <a:latin typeface="Arial"/>
                <a:cs typeface="Arial"/>
              </a:rPr>
            </a:br>
            <a:endParaRPr lang="en-GB">
              <a:ea typeface="+mn-lt"/>
              <a:cs typeface="+mn-lt"/>
            </a:endParaRPr>
          </a:p>
        </p:txBody>
      </p:sp>
      <p:sp>
        <p:nvSpPr>
          <p:cNvPr id="4" name="Text Placeholder 3">
            <a:extLst>
              <a:ext uri="{FF2B5EF4-FFF2-40B4-BE49-F238E27FC236}">
                <a16:creationId xmlns:a16="http://schemas.microsoft.com/office/drawing/2014/main" id="{8D7F9175-0E31-4BC0-8470-097B4CA33D34}"/>
              </a:ext>
            </a:extLst>
          </p:cNvPr>
          <p:cNvSpPr>
            <a:spLocks noGrp="1"/>
          </p:cNvSpPr>
          <p:nvPr>
            <p:ph type="body" sz="quarter" idx="11"/>
          </p:nvPr>
        </p:nvSpPr>
        <p:spPr>
          <a:xfrm>
            <a:off x="628650" y="1671289"/>
            <a:ext cx="3681413" cy="3851275"/>
          </a:xfrm>
        </p:spPr>
        <p:txBody>
          <a:bodyPr vert="horz" lIns="91440" tIns="45720" rIns="91440" bIns="45720" rtlCol="0" anchor="t">
            <a:normAutofit fontScale="85000" lnSpcReduction="20000"/>
          </a:bodyPr>
          <a:lstStyle/>
          <a:p>
            <a:pPr marL="285750" indent="-285750">
              <a:spcBef>
                <a:spcPts val="0"/>
              </a:spcBef>
              <a:buFont typeface="Arial,Sans-Serif" pitchFamily="34" charset="0"/>
            </a:pPr>
            <a:r>
              <a:rPr lang="cy-GB" dirty="0">
                <a:latin typeface="Arial"/>
                <a:cs typeface="Arial"/>
              </a:rPr>
              <a:t>A wnewch chi gadw eich camerâu ymlaen os gwelwch yn dda</a:t>
            </a:r>
            <a:endParaRPr lang="cy-GB" dirty="0">
              <a:ea typeface="+mn-lt"/>
              <a:cs typeface="+mn-lt"/>
            </a:endParaRPr>
          </a:p>
          <a:p>
            <a:pPr marL="285750" indent="-285750">
              <a:spcBef>
                <a:spcPts val="0"/>
              </a:spcBef>
              <a:buFont typeface="Arial,Sans-Serif" pitchFamily="34" charset="0"/>
            </a:pPr>
            <a:r>
              <a:rPr lang="cy-GB" dirty="0">
                <a:latin typeface="Arial"/>
                <a:cs typeface="Arial"/>
              </a:rPr>
              <a:t>A wnewch chi ddiffodd eich meicroffonau os gwelwch yn dda os oes sŵn cefndir.</a:t>
            </a:r>
            <a:endParaRPr lang="cy-GB">
              <a:ea typeface="+mn-lt"/>
              <a:cs typeface="+mn-lt"/>
            </a:endParaRPr>
          </a:p>
          <a:p>
            <a:pPr marL="285750" indent="-285750">
              <a:spcBef>
                <a:spcPts val="0"/>
              </a:spcBef>
              <a:buFont typeface="Arial,Sans-Serif" pitchFamily="34" charset="0"/>
            </a:pPr>
            <a:r>
              <a:rPr lang="cy-GB" dirty="0">
                <a:latin typeface="Arial"/>
                <a:cs typeface="Arial"/>
              </a:rPr>
              <a:t>A wnewch chi godi eich llaw os ydych am ofyn cwestiwn</a:t>
            </a:r>
            <a:endParaRPr lang="cy-GB">
              <a:ea typeface="+mn-lt"/>
              <a:cs typeface="+mn-lt"/>
            </a:endParaRPr>
          </a:p>
          <a:p>
            <a:pPr marL="285750" indent="-285750">
              <a:spcBef>
                <a:spcPts val="0"/>
              </a:spcBef>
              <a:buFont typeface="Arial,Sans-Serif" pitchFamily="34" charset="0"/>
            </a:pPr>
            <a:r>
              <a:rPr lang="cy-GB" dirty="0">
                <a:latin typeface="Arial"/>
                <a:cs typeface="Arial"/>
              </a:rPr>
              <a:t>Cyfrinachedd</a:t>
            </a:r>
            <a:endParaRPr lang="cy-GB">
              <a:ea typeface="+mn-lt"/>
              <a:cs typeface="+mn-lt"/>
            </a:endParaRPr>
          </a:p>
          <a:p>
            <a:pPr marL="285750" indent="-285750">
              <a:spcBef>
                <a:spcPts val="0"/>
              </a:spcBef>
              <a:buFont typeface="Arial,Sans-Serif" pitchFamily="34" charset="0"/>
            </a:pPr>
            <a:r>
              <a:rPr lang="cy-GB" dirty="0">
                <a:latin typeface="Arial"/>
                <a:cs typeface="Arial"/>
              </a:rPr>
              <a:t>Parch</a:t>
            </a:r>
            <a:endParaRPr lang="cy-GB">
              <a:ea typeface="+mn-lt"/>
              <a:cs typeface="+mn-lt"/>
            </a:endParaRPr>
          </a:p>
          <a:p>
            <a:pPr marL="285750" indent="-285750">
              <a:spcBef>
                <a:spcPts val="0"/>
              </a:spcBef>
              <a:buFont typeface="Arial,Sans-Serif" pitchFamily="34" charset="0"/>
            </a:pPr>
            <a:r>
              <a:rPr lang="cy-GB" dirty="0">
                <a:latin typeface="Arial"/>
                <a:cs typeface="Arial"/>
              </a:rPr>
              <a:t>Ffonau symudol</a:t>
            </a:r>
            <a:endParaRPr lang="cy-GB">
              <a:ea typeface="+mn-lt"/>
              <a:cs typeface="+mn-lt"/>
            </a:endParaRPr>
          </a:p>
          <a:p>
            <a:pPr marL="285750" indent="-285750">
              <a:spcBef>
                <a:spcPts val="0"/>
              </a:spcBef>
              <a:buFont typeface="Arial,Sans-Serif" pitchFamily="34" charset="0"/>
            </a:pPr>
            <a:r>
              <a:rPr lang="cy-GB" dirty="0">
                <a:latin typeface="Arial"/>
                <a:cs typeface="Arial"/>
              </a:rPr>
              <a:t>Amser egwyl</a:t>
            </a:r>
            <a:endParaRPr lang="cy-GB" dirty="0">
              <a:ea typeface="+mn-lt"/>
              <a:cs typeface="+mn-lt"/>
            </a:endParaRPr>
          </a:p>
          <a:p>
            <a:pPr marL="285750" indent="-285750">
              <a:spcBef>
                <a:spcPts val="0"/>
              </a:spcBef>
              <a:buFont typeface="Arial,Sans-Serif" pitchFamily="34" charset="0"/>
            </a:pPr>
            <a:r>
              <a:rPr lang="cy-GB" dirty="0">
                <a:latin typeface="Arial"/>
                <a:cs typeface="Arial"/>
              </a:rPr>
              <a:t>Gwerthusiad</a:t>
            </a:r>
            <a:endParaRPr lang="cy-GB" dirty="0">
              <a:ea typeface="+mn-lt"/>
              <a:cs typeface="+mn-lt"/>
            </a:endParaRPr>
          </a:p>
          <a:p>
            <a:endParaRPr lang="cy-GB" dirty="0">
              <a:cs typeface="Arial"/>
            </a:endParaRPr>
          </a:p>
        </p:txBody>
      </p:sp>
      <p:sp>
        <p:nvSpPr>
          <p:cNvPr id="5" name="Text Placeholder 4">
            <a:extLst>
              <a:ext uri="{FF2B5EF4-FFF2-40B4-BE49-F238E27FC236}">
                <a16:creationId xmlns:a16="http://schemas.microsoft.com/office/drawing/2014/main" id="{E45F2031-21C4-44AA-8412-1B9E6779DDF8}"/>
              </a:ext>
            </a:extLst>
          </p:cNvPr>
          <p:cNvSpPr>
            <a:spLocks noGrp="1"/>
          </p:cNvSpPr>
          <p:nvPr>
            <p:ph type="body" sz="quarter" idx="12"/>
          </p:nvPr>
        </p:nvSpPr>
        <p:spPr/>
        <p:txBody>
          <a:bodyPr vert="horz" lIns="91440" tIns="45720" rIns="91440" bIns="45720" rtlCol="0" anchor="t">
            <a:normAutofit fontScale="85000" lnSpcReduction="10000"/>
          </a:bodyPr>
          <a:lstStyle/>
          <a:p>
            <a:pPr marL="285750" indent="-285750">
              <a:buFont typeface="Arial,Sans-Serif" pitchFamily="34" charset="0"/>
            </a:pPr>
            <a:r>
              <a:rPr lang="en-US" dirty="0">
                <a:solidFill>
                  <a:schemeClr val="tx1"/>
                </a:solidFill>
                <a:latin typeface="Arial"/>
                <a:cs typeface="Arial"/>
              </a:rPr>
              <a:t>Can you keep your cameras on please</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Can you turn off your microphones please if there is background noise.</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Can  you raise your hand if you want to ask a question</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Confidentiality</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Respect</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Mobile phones</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Breaktime</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Evaluation</a:t>
            </a:r>
            <a:endParaRPr lang="en-US" dirty="0">
              <a:solidFill>
                <a:schemeClr val="tx1"/>
              </a:solidFill>
              <a:ea typeface="+mn-lt"/>
              <a:cs typeface="+mn-lt"/>
            </a:endParaRPr>
          </a:p>
          <a:p>
            <a:endParaRPr lang="en-GB" dirty="0">
              <a:cs typeface="Arial"/>
            </a:endParaRPr>
          </a:p>
          <a:p>
            <a:endParaRPr lang="en-GB" dirty="0"/>
          </a:p>
        </p:txBody>
      </p:sp>
      <p:sp>
        <p:nvSpPr>
          <p:cNvPr id="6" name="TextBox 5">
            <a:extLst>
              <a:ext uri="{FF2B5EF4-FFF2-40B4-BE49-F238E27FC236}">
                <a16:creationId xmlns:a16="http://schemas.microsoft.com/office/drawing/2014/main" id="{E7B64CE1-AE09-ECCC-77D0-53D868FF5875}"/>
              </a:ext>
            </a:extLst>
          </p:cNvPr>
          <p:cNvSpPr txBox="1"/>
          <p:nvPr/>
        </p:nvSpPr>
        <p:spPr>
          <a:xfrm>
            <a:off x="3200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Tree>
    <p:extLst>
      <p:ext uri="{BB962C8B-B14F-4D97-AF65-F5344CB8AC3E}">
        <p14:creationId xmlns:p14="http://schemas.microsoft.com/office/powerpoint/2010/main" val="49973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7F0F-3160-4DD7-974B-F5B5608A8C0B}"/>
              </a:ext>
            </a:extLst>
          </p:cNvPr>
          <p:cNvSpPr>
            <a:spLocks noGrp="1"/>
          </p:cNvSpPr>
          <p:nvPr>
            <p:ph type="title"/>
          </p:nvPr>
        </p:nvSpPr>
        <p:spPr>
          <a:xfrm>
            <a:off x="659338" y="365127"/>
            <a:ext cx="3624266" cy="701987"/>
          </a:xfrm>
        </p:spPr>
        <p:txBody>
          <a:bodyPr>
            <a:normAutofit fontScale="90000"/>
          </a:bodyPr>
          <a:lstStyle/>
          <a:p>
            <a:pPr algn="l"/>
            <a:r>
              <a:rPr lang="cy-GB" sz="2400" b="1" dirty="0">
                <a:latin typeface="Arial"/>
                <a:cs typeface="Arial"/>
              </a:rPr>
              <a:t>Deilliant  dysgu     </a:t>
            </a:r>
            <a:r>
              <a:rPr lang="cy-GB" b="1" dirty="0">
                <a:latin typeface="Arial"/>
                <a:cs typeface="Arial"/>
              </a:rPr>
              <a:t>                     </a:t>
            </a:r>
            <a:r>
              <a:rPr lang="cy-GB" b="1" dirty="0">
                <a:solidFill>
                  <a:srgbClr val="000000"/>
                </a:solidFill>
                <a:latin typeface="Arial"/>
                <a:cs typeface="Arial"/>
              </a:rPr>
              <a:t> </a:t>
            </a:r>
            <a:endParaRPr lang="cy-GB" dirty="0">
              <a:cs typeface="Arial"/>
            </a:endParaRPr>
          </a:p>
        </p:txBody>
      </p:sp>
      <p:sp>
        <p:nvSpPr>
          <p:cNvPr id="3" name="Text Placeholder 2">
            <a:extLst>
              <a:ext uri="{FF2B5EF4-FFF2-40B4-BE49-F238E27FC236}">
                <a16:creationId xmlns:a16="http://schemas.microsoft.com/office/drawing/2014/main" id="{1F49D9D2-91FF-4D71-A227-9BB361C2AC26}"/>
              </a:ext>
            </a:extLst>
          </p:cNvPr>
          <p:cNvSpPr>
            <a:spLocks noGrp="1"/>
          </p:cNvSpPr>
          <p:nvPr>
            <p:ph type="body" sz="quarter" idx="10"/>
          </p:nvPr>
        </p:nvSpPr>
        <p:spPr/>
        <p:txBody>
          <a:bodyPr vert="horz" lIns="91440" tIns="45720" rIns="91440" bIns="45720" rtlCol="0" anchor="t">
            <a:normAutofit lnSpcReduction="10000"/>
          </a:bodyPr>
          <a:lstStyle/>
          <a:p>
            <a:r>
              <a:rPr lang="en-US" sz="2400" b="1" dirty="0">
                <a:latin typeface="Arial"/>
                <a:cs typeface="Arial"/>
              </a:rPr>
              <a:t>Learning outcome</a:t>
            </a:r>
            <a:r>
              <a:rPr lang="en-US" b="1" dirty="0">
                <a:latin typeface="Arial"/>
                <a:cs typeface="Arial"/>
              </a:rPr>
              <a:t> </a:t>
            </a:r>
            <a:br>
              <a:rPr lang="en-US" b="1" dirty="0">
                <a:latin typeface="Arial"/>
                <a:cs typeface="Arial"/>
              </a:rPr>
            </a:br>
            <a:endParaRPr lang="en-US">
              <a:ea typeface="+mn-lt"/>
              <a:cs typeface="+mn-lt"/>
            </a:endParaRPr>
          </a:p>
        </p:txBody>
      </p:sp>
      <p:sp>
        <p:nvSpPr>
          <p:cNvPr id="4" name="Text Placeholder 3">
            <a:extLst>
              <a:ext uri="{FF2B5EF4-FFF2-40B4-BE49-F238E27FC236}">
                <a16:creationId xmlns:a16="http://schemas.microsoft.com/office/drawing/2014/main" id="{8D7F9175-0E31-4BC0-8470-097B4CA33D34}"/>
              </a:ext>
            </a:extLst>
          </p:cNvPr>
          <p:cNvSpPr>
            <a:spLocks noGrp="1"/>
          </p:cNvSpPr>
          <p:nvPr>
            <p:ph type="body" sz="quarter" idx="11"/>
          </p:nvPr>
        </p:nvSpPr>
        <p:spPr/>
        <p:txBody>
          <a:bodyPr vert="horz" lIns="91440" tIns="45720" rIns="91440" bIns="45720" rtlCol="0" anchor="t">
            <a:normAutofit/>
          </a:bodyPr>
          <a:lstStyle/>
          <a:p>
            <a:pPr>
              <a:spcBef>
                <a:spcPts val="0"/>
              </a:spcBef>
            </a:pPr>
            <a:r>
              <a:rPr lang="cy-GB" sz="2000" dirty="0">
                <a:latin typeface="Arial"/>
                <a:cs typeface="Arial"/>
              </a:rPr>
              <a:t>Deall nodau a diben Deddf Rheoleiddio ac Arolygu Gofal Cymdeithasol (Cymru). </a:t>
            </a:r>
            <a:endParaRPr lang="en-US" sz="2000">
              <a:latin typeface="Arial"/>
              <a:ea typeface="+mn-lt"/>
              <a:cs typeface="+mn-lt"/>
            </a:endParaRPr>
          </a:p>
          <a:p>
            <a:pPr>
              <a:spcBef>
                <a:spcPts val="0"/>
              </a:spcBef>
            </a:pPr>
            <a:endParaRPr lang="cy-GB" sz="2000" dirty="0">
              <a:latin typeface="Arial"/>
              <a:ea typeface="+mn-lt"/>
              <a:cs typeface="+mn-lt"/>
            </a:endParaRPr>
          </a:p>
          <a:p>
            <a:pPr>
              <a:spcBef>
                <a:spcPts val="0"/>
              </a:spcBef>
            </a:pPr>
            <a:r>
              <a:rPr lang="cy-GB" sz="2000" dirty="0">
                <a:latin typeface="Arial"/>
                <a:cs typeface="Arial"/>
              </a:rPr>
              <a:t>Dysgu sut i ddefnyddio Deddf Rheoleiddio ac Arolygu Gofal Cymdeithasol (Cymru) yn eich rôl</a:t>
            </a:r>
            <a:endParaRPr lang="en-US" sz="2000">
              <a:latin typeface="Arial"/>
              <a:ea typeface="+mn-lt"/>
              <a:cs typeface="+mn-lt"/>
            </a:endParaRPr>
          </a:p>
          <a:p>
            <a:pPr marL="285750" indent="-285750">
              <a:spcBef>
                <a:spcPts val="0"/>
              </a:spcBef>
              <a:buFont typeface="Arial,Sans-Serif" pitchFamily="34" charset="0"/>
            </a:pPr>
            <a:endParaRPr lang="en-US" dirty="0">
              <a:latin typeface="Arial"/>
              <a:ea typeface="+mn-lt"/>
              <a:cs typeface="Arial"/>
            </a:endParaRPr>
          </a:p>
          <a:p>
            <a:endParaRPr lang="cy-GB" dirty="0">
              <a:cs typeface="Arial"/>
            </a:endParaRPr>
          </a:p>
        </p:txBody>
      </p:sp>
      <p:sp>
        <p:nvSpPr>
          <p:cNvPr id="5" name="Text Placeholder 4">
            <a:extLst>
              <a:ext uri="{FF2B5EF4-FFF2-40B4-BE49-F238E27FC236}">
                <a16:creationId xmlns:a16="http://schemas.microsoft.com/office/drawing/2014/main" id="{E45F2031-21C4-44AA-8412-1B9E6779DDF8}"/>
              </a:ext>
            </a:extLst>
          </p:cNvPr>
          <p:cNvSpPr>
            <a:spLocks noGrp="1"/>
          </p:cNvSpPr>
          <p:nvPr>
            <p:ph type="body" sz="quarter" idx="12"/>
          </p:nvPr>
        </p:nvSpPr>
        <p:spPr/>
        <p:txBody>
          <a:bodyPr vert="horz" lIns="91440" tIns="45720" rIns="91440" bIns="45720" rtlCol="0" anchor="t">
            <a:normAutofit/>
          </a:bodyPr>
          <a:lstStyle/>
          <a:p>
            <a:pPr>
              <a:lnSpc>
                <a:spcPct val="90000"/>
              </a:lnSpc>
            </a:pPr>
            <a:r>
              <a:rPr lang="en-US" sz="2000" dirty="0">
                <a:solidFill>
                  <a:schemeClr val="tx1"/>
                </a:solidFill>
                <a:latin typeface="Arial"/>
                <a:cs typeface="Arial"/>
              </a:rPr>
              <a:t>Understand the aims and purpose of the Regulation and Inspection of Social Care (Wales) Act </a:t>
            </a:r>
            <a:endParaRPr lang="en-US" sz="2000">
              <a:solidFill>
                <a:schemeClr val="tx1"/>
              </a:solidFill>
              <a:ea typeface="+mn-lt"/>
              <a:cs typeface="+mn-lt"/>
            </a:endParaRPr>
          </a:p>
          <a:p>
            <a:pPr>
              <a:lnSpc>
                <a:spcPct val="90000"/>
              </a:lnSpc>
            </a:pPr>
            <a:endParaRPr lang="en-US" sz="2000" dirty="0">
              <a:ea typeface="+mn-lt"/>
              <a:cs typeface="+mn-lt"/>
            </a:endParaRPr>
          </a:p>
          <a:p>
            <a:pPr>
              <a:lnSpc>
                <a:spcPct val="90000"/>
              </a:lnSpc>
            </a:pPr>
            <a:r>
              <a:rPr lang="en-US" sz="2000" dirty="0">
                <a:solidFill>
                  <a:schemeClr val="tx1"/>
                </a:solidFill>
                <a:latin typeface="Arial"/>
                <a:cs typeface="Arial"/>
              </a:rPr>
              <a:t>Learn how to use the Regulation and Inspection of Social Care (Wales) Act in your  role</a:t>
            </a:r>
            <a:endParaRPr lang="en-US" sz="2000">
              <a:solidFill>
                <a:schemeClr val="tx1"/>
              </a:solidFill>
              <a:ea typeface="+mn-lt"/>
              <a:cs typeface="+mn-lt"/>
            </a:endParaRPr>
          </a:p>
          <a:p>
            <a:pPr marL="285750" indent="-285750">
              <a:buFont typeface="Arial,Sans-Serif" pitchFamily="34" charset="0"/>
            </a:pPr>
            <a:endParaRPr lang="en-US" dirty="0">
              <a:solidFill>
                <a:schemeClr val="tx1"/>
              </a:solidFill>
              <a:latin typeface="Arial"/>
              <a:ea typeface="+mn-lt"/>
              <a:cs typeface="Arial"/>
            </a:endParaRPr>
          </a:p>
          <a:p>
            <a:endParaRPr lang="en-GB" dirty="0">
              <a:cs typeface="Arial"/>
            </a:endParaRPr>
          </a:p>
          <a:p>
            <a:endParaRPr lang="en-GB" dirty="0"/>
          </a:p>
        </p:txBody>
      </p:sp>
    </p:spTree>
    <p:extLst>
      <p:ext uri="{BB962C8B-B14F-4D97-AF65-F5344CB8AC3E}">
        <p14:creationId xmlns:p14="http://schemas.microsoft.com/office/powerpoint/2010/main" val="375925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7</a:t>
            </a:fld>
            <a:endParaRPr lang="en-GB"/>
          </a:p>
        </p:txBody>
      </p:sp>
      <p:sp>
        <p:nvSpPr>
          <p:cNvPr id="2" name="Title 1"/>
          <p:cNvSpPr>
            <a:spLocks noGrp="1"/>
          </p:cNvSpPr>
          <p:nvPr>
            <p:ph type="title"/>
          </p:nvPr>
        </p:nvSpPr>
        <p:spPr/>
        <p:txBody>
          <a:bodyPr/>
          <a:lstStyle/>
          <a:p>
            <a:r>
              <a:rPr lang="cy-GB" sz="4400" b="0" i="0" u="none" strike="noStrike" cap="none" baseline="0" dirty="0">
                <a:solidFill>
                  <a:srgbClr val="34B555"/>
                </a:solidFill>
                <a:effectLst/>
                <a:uFillTx/>
                <a:latin typeface="Calibri"/>
                <a:cs typeface="Arial"/>
              </a:rPr>
              <a:t>Mae'n ymwneud â </a:t>
            </a:r>
            <a:r>
              <a:rPr lang="cy-GB" sz="4400" b="0" i="0" u="none" strike="noStrike" cap="none" baseline="0" dirty="0">
                <a:solidFill>
                  <a:srgbClr val="000000"/>
                </a:solidFill>
                <a:effectLst/>
                <a:uFillTx/>
                <a:latin typeface="Calibri"/>
                <a:cs typeface="Arial"/>
              </a:rPr>
              <a:t>llesiant</a:t>
            </a:r>
            <a:r>
              <a:rPr lang="cy-GB" sz="4400" b="0" i="0" u="none" strike="noStrike" cap="none" baseline="0" dirty="0">
                <a:solidFill>
                  <a:srgbClr val="34B555"/>
                </a:solidFill>
                <a:effectLst/>
                <a:uFillTx/>
                <a:latin typeface="Calibri"/>
                <a:cs typeface="Arial"/>
              </a:rPr>
              <a:t>...</a:t>
            </a:r>
            <a:r>
              <a:rPr lang="cy-GB" dirty="0">
                <a:solidFill>
                  <a:srgbClr val="34B555"/>
                </a:solidFill>
                <a:latin typeface="Calibri"/>
                <a:cs typeface="Arial"/>
              </a:rPr>
              <a:t> </a:t>
            </a:r>
            <a:endParaRPr lang="cy-GB" sz="4400" b="0" i="0" u="none" strike="noStrike" cap="none" baseline="0" dirty="0">
              <a:solidFill>
                <a:srgbClr val="34B555"/>
              </a:solidFill>
              <a:effectLst/>
              <a:uFillTx/>
              <a:latin typeface="Calibri"/>
              <a:cs typeface="Arial"/>
            </a:endParaRPr>
          </a:p>
        </p:txBody>
      </p:sp>
      <p:sp>
        <p:nvSpPr>
          <p:cNvPr id="5" name="AutoShape 2" descr="Image result for wellbe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wellbe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p:cNvGraphicFramePr/>
          <p:nvPr>
            <p:extLst>
              <p:ext uri="{D42A27DB-BD31-4B8C-83A1-F6EECF244321}">
                <p14:modId xmlns:p14="http://schemas.microsoft.com/office/powerpoint/2010/main" val="1381319073"/>
              </p:ext>
            </p:extLst>
          </p:nvPr>
        </p:nvGraphicFramePr>
        <p:xfrm>
          <a:off x="612775" y="1268760"/>
          <a:ext cx="8080127"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4933459" y="1772816"/>
            <a:ext cx="3400936" cy="1717664"/>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buClr>
                <a:schemeClr val="accent6"/>
              </a:buClr>
            </a:pPr>
            <a:r>
              <a:rPr lang="cy" b="1" i="0" u="none" strike="noStrike" cap="none" baseline="0" dirty="0">
                <a:solidFill>
                  <a:srgbClr val="FFFFFF"/>
                </a:solidFill>
                <a:effectLst/>
                <a:uFillTx/>
                <a:latin typeface="Arial"/>
              </a:rPr>
              <a:t>Fframwaith diwygiedig, symlach ar gyfer rheoleiddio ac arolygu gwasanaethau gofal cymdeithasol </a:t>
            </a:r>
            <a:br>
              <a:rPr sz="2000" dirty="0"/>
            </a:br>
            <a:endParaRPr sz="2000" dirty="0"/>
          </a:p>
        </p:txBody>
      </p:sp>
      <p:sp>
        <p:nvSpPr>
          <p:cNvPr id="10" name="Rounded Rectangle 9"/>
          <p:cNvSpPr/>
          <p:nvPr/>
        </p:nvSpPr>
        <p:spPr>
          <a:xfrm>
            <a:off x="4892987" y="4384182"/>
            <a:ext cx="3423429" cy="1853130"/>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buClr>
                <a:schemeClr val="accent6"/>
              </a:buClr>
            </a:pPr>
            <a:r>
              <a:rPr lang="cy" sz="1800" b="1" i="0" u="none" strike="noStrike" cap="none" baseline="0" dirty="0">
                <a:solidFill>
                  <a:srgbClr val="000000"/>
                </a:solidFill>
                <a:effectLst/>
                <a:uFillTx/>
                <a:latin typeface="Arial"/>
              </a:rPr>
              <a:t>Ansawdd y gofal a'r cymorth</a:t>
            </a:r>
          </a:p>
          <a:p>
            <a:pPr algn="ctr">
              <a:spcAft>
                <a:spcPts val="1200"/>
              </a:spcAft>
              <a:buClr>
                <a:schemeClr val="accent6"/>
              </a:buClr>
            </a:pPr>
            <a:r>
              <a:rPr lang="cy" sz="1800" b="1" i="0" u="none" strike="noStrike" cap="none" baseline="0" dirty="0">
                <a:solidFill>
                  <a:srgbClr val="FFFFFF"/>
                </a:solidFill>
                <a:effectLst/>
                <a:uFillTx/>
                <a:latin typeface="Arial"/>
              </a:rPr>
              <a:t>Cryfhau amddiffyniad</a:t>
            </a:r>
          </a:p>
          <a:p>
            <a:pPr algn="ctr">
              <a:spcAft>
                <a:spcPts val="1200"/>
              </a:spcAft>
              <a:buClr>
                <a:schemeClr val="accent6"/>
              </a:buClr>
            </a:pPr>
            <a:r>
              <a:rPr lang="cy" sz="1800" b="1" i="0" u="none" strike="noStrike" cap="none" baseline="0" dirty="0">
                <a:solidFill>
                  <a:srgbClr val="FFFFFF"/>
                </a:solidFill>
                <a:effectLst/>
                <a:uFillTx/>
                <a:latin typeface="Arial"/>
              </a:rPr>
              <a:t>Cynyddu atebolrwydd</a:t>
            </a:r>
          </a:p>
          <a:p>
            <a:pPr algn="ctr">
              <a:spcAft>
                <a:spcPts val="1200"/>
              </a:spcAft>
              <a:buClr>
                <a:schemeClr val="accent6"/>
              </a:buClr>
            </a:pPr>
            <a:r>
              <a:rPr lang="cy" sz="1800" b="1" i="0" u="none" strike="noStrike" cap="none" baseline="0" dirty="0">
                <a:solidFill>
                  <a:srgbClr val="FFFFFF"/>
                </a:solidFill>
                <a:effectLst/>
                <a:uFillTx/>
                <a:latin typeface="Arial"/>
              </a:rPr>
              <a:t>Rhoi llais cryfach</a:t>
            </a:r>
          </a:p>
        </p:txBody>
      </p:sp>
      <p:sp>
        <p:nvSpPr>
          <p:cNvPr id="9" name="Down Arrow 8"/>
          <p:cNvSpPr/>
          <p:nvPr/>
        </p:nvSpPr>
        <p:spPr>
          <a:xfrm>
            <a:off x="6365754" y="3531930"/>
            <a:ext cx="510502" cy="833174"/>
          </a:xfrm>
          <a:prstGeom prst="downArrow">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21233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1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9CC62F-30C0-4A15-BEEE-9BC3816535A8}" type="slidenum">
              <a:rPr kumimoji="0" lang="en-GB" sz="11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b="0" dirty="0">
                <a:solidFill>
                  <a:srgbClr val="34B555"/>
                </a:solidFill>
              </a:rPr>
              <a:t>It’s all about </a:t>
            </a:r>
            <a:r>
              <a:rPr lang="en-GB" dirty="0">
                <a:solidFill>
                  <a:schemeClr val="tx1"/>
                </a:solidFill>
              </a:rPr>
              <a:t>well-being</a:t>
            </a:r>
            <a:r>
              <a:rPr lang="en-GB" b="0" dirty="0">
                <a:solidFill>
                  <a:srgbClr val="34B555"/>
                </a:solidFill>
              </a:rPr>
              <a:t>... </a:t>
            </a:r>
          </a:p>
        </p:txBody>
      </p:sp>
      <p:sp>
        <p:nvSpPr>
          <p:cNvPr id="5" name="AutoShape 2" descr="Image result for wellbe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7" name="AutoShape 5" descr="Image result for wellbe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cs typeface="Arial" pitchFamily="34" charset="0"/>
            </a:endParaRPr>
          </a:p>
        </p:txBody>
      </p:sp>
      <p:graphicFrame>
        <p:nvGraphicFramePr>
          <p:cNvPr id="8" name="Diagram 7"/>
          <p:cNvGraphicFramePr/>
          <p:nvPr>
            <p:extLst>
              <p:ext uri="{D42A27DB-BD31-4B8C-83A1-F6EECF244321}">
                <p14:modId xmlns:p14="http://schemas.microsoft.com/office/powerpoint/2010/main" val="2538609185"/>
              </p:ext>
            </p:extLst>
          </p:nvPr>
        </p:nvGraphicFramePr>
        <p:xfrm>
          <a:off x="612775" y="1268760"/>
          <a:ext cx="8080127"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4933459" y="1772816"/>
            <a:ext cx="3400936" cy="1717664"/>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 revised, streamlined framework for the regulation and inspection of social </a:t>
            </a:r>
            <a:b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care services</a:t>
            </a:r>
          </a:p>
        </p:txBody>
      </p:sp>
      <p:sp>
        <p:nvSpPr>
          <p:cNvPr id="10" name="Rounded Rectangle 9"/>
          <p:cNvSpPr/>
          <p:nvPr/>
        </p:nvSpPr>
        <p:spPr>
          <a:xfrm>
            <a:off x="4892987" y="4384182"/>
            <a:ext cx="3423429" cy="1853130"/>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Quality of care and support</a:t>
            </a:r>
          </a:p>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Strengthening protection</a:t>
            </a:r>
          </a:p>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Increasing accountability</a:t>
            </a:r>
          </a:p>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Giving a stronger voice</a:t>
            </a:r>
          </a:p>
        </p:txBody>
      </p:sp>
      <p:sp>
        <p:nvSpPr>
          <p:cNvPr id="9" name="Down Arrow 8"/>
          <p:cNvSpPr/>
          <p:nvPr/>
        </p:nvSpPr>
        <p:spPr>
          <a:xfrm>
            <a:off x="6365754" y="3531930"/>
            <a:ext cx="510502" cy="833174"/>
          </a:xfrm>
          <a:prstGeom prst="downArrow">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cs typeface="Arial" pitchFamily="34" charset="0"/>
            </a:endParaRPr>
          </a:p>
        </p:txBody>
      </p:sp>
    </p:spTree>
    <p:custDataLst>
      <p:tags r:id="rId1"/>
    </p:custDataLst>
    <p:extLst>
      <p:ext uri="{BB962C8B-B14F-4D97-AF65-F5344CB8AC3E}">
        <p14:creationId xmlns:p14="http://schemas.microsoft.com/office/powerpoint/2010/main" val="1294249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82002A9F-FC74-483F-ADA9-8281A3F9CBD5}"/>
              </a:ext>
            </a:extLst>
          </p:cNvPr>
          <p:cNvSpPr>
            <a:spLocks noGrp="1"/>
          </p:cNvSpPr>
          <p:nvPr>
            <p:ph type="title" idx="4294967295"/>
          </p:nvPr>
        </p:nvSpPr>
        <p:spPr>
          <a:xfrm>
            <a:off x="827584" y="274638"/>
            <a:ext cx="7402016" cy="1143000"/>
          </a:xfrm>
        </p:spPr>
        <p:txBody>
          <a:bodyPr>
            <a:normAutofit fontScale="90000"/>
          </a:bodyPr>
          <a:lstStyle/>
          <a:p>
            <a:br>
              <a:rPr lang="en-GB" b="0" i="0">
                <a:solidFill>
                  <a:srgbClr val="37394B"/>
                </a:solidFill>
                <a:effectLst/>
                <a:latin typeface="canada-type-gibson"/>
              </a:rPr>
            </a:br>
            <a:br>
              <a:rPr lang="en-GB" b="0" i="0">
                <a:solidFill>
                  <a:srgbClr val="37394B"/>
                </a:solidFill>
                <a:effectLst/>
                <a:latin typeface="canada-type-gibson"/>
              </a:rPr>
            </a:br>
            <a:endParaRPr lang="en-GB"/>
          </a:p>
        </p:txBody>
      </p:sp>
      <p:pic>
        <p:nvPicPr>
          <p:cNvPr id="5" name="Picture 4">
            <a:extLst>
              <a:ext uri="{FF2B5EF4-FFF2-40B4-BE49-F238E27FC236}">
                <a16:creationId xmlns:a16="http://schemas.microsoft.com/office/drawing/2014/main" id="{B63EC713-113D-4F3D-A1FD-801F7C9FFCE5}"/>
              </a:ext>
            </a:extLst>
          </p:cNvPr>
          <p:cNvPicPr/>
          <p:nvPr/>
        </p:nvPicPr>
        <p:blipFill>
          <a:blip r:embed="rId5">
            <a:extLst>
              <a:ext uri="{28A0092B-C50C-407E-A947-70E740481C1C}">
                <a14:useLocalDpi xmlns:a14="http://schemas.microsoft.com/office/drawing/2010/main" val="0"/>
              </a:ext>
            </a:extLst>
          </a:blip>
          <a:srcRect t="28271" b="14101"/>
          <a:stretch>
            <a:fillRect/>
          </a:stretch>
        </p:blipFill>
        <p:spPr bwMode="auto">
          <a:xfrm>
            <a:off x="4607496" y="1692276"/>
            <a:ext cx="4212976" cy="2880319"/>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1772816"/>
            <a:ext cx="3960440" cy="2952328"/>
          </a:xfrm>
          <a:prstGeom prst="rect">
            <a:avLst/>
          </a:prstGeom>
        </p:spPr>
      </p:pic>
    </p:spTree>
    <p:custDataLst>
      <p:tags r:id="rId1"/>
    </p:custDataLst>
    <p:extLst>
      <p:ext uri="{BB962C8B-B14F-4D97-AF65-F5344CB8AC3E}">
        <p14:creationId xmlns:p14="http://schemas.microsoft.com/office/powerpoint/2010/main" val="41596996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S_UNIQUEID" val="8"/>
</p:tagLst>
</file>

<file path=ppt/tags/tag100.xml><?xml version="1.0" encoding="utf-8"?>
<p:tagLst xmlns:a="http://schemas.openxmlformats.org/drawingml/2006/main" xmlns:r="http://schemas.openxmlformats.org/officeDocument/2006/relationships" xmlns:p="http://schemas.openxmlformats.org/presentationml/2006/main">
  <p:tag name="AS_UNIQUEID" val="97"/>
</p:tagLst>
</file>

<file path=ppt/tags/tag101.xml><?xml version="1.0" encoding="utf-8"?>
<p:tagLst xmlns:a="http://schemas.openxmlformats.org/drawingml/2006/main" xmlns:r="http://schemas.openxmlformats.org/officeDocument/2006/relationships" xmlns:p="http://schemas.openxmlformats.org/presentationml/2006/main">
  <p:tag name="AS_UNIQUEID" val="98"/>
</p:tagLst>
</file>

<file path=ppt/tags/tag102.xml><?xml version="1.0" encoding="utf-8"?>
<p:tagLst xmlns:a="http://schemas.openxmlformats.org/drawingml/2006/main" xmlns:r="http://schemas.openxmlformats.org/officeDocument/2006/relationships" xmlns:p="http://schemas.openxmlformats.org/presentationml/2006/main">
  <p:tag name="AS_UNIQUEID" val="99"/>
</p:tagLst>
</file>

<file path=ppt/tags/tag103.xml><?xml version="1.0" encoding="utf-8"?>
<p:tagLst xmlns:a="http://schemas.openxmlformats.org/drawingml/2006/main" xmlns:r="http://schemas.openxmlformats.org/officeDocument/2006/relationships" xmlns:p="http://schemas.openxmlformats.org/presentationml/2006/main">
  <p:tag name="AS_UNIQUEID" val="90"/>
</p:tagLst>
</file>

<file path=ppt/tags/tag104.xml><?xml version="1.0" encoding="utf-8"?>
<p:tagLst xmlns:a="http://schemas.openxmlformats.org/drawingml/2006/main" xmlns:r="http://schemas.openxmlformats.org/officeDocument/2006/relationships" xmlns:p="http://schemas.openxmlformats.org/presentationml/2006/main">
  <p:tag name="AS_UNIQUEID" val="92"/>
</p:tagLst>
</file>

<file path=ppt/tags/tag105.xml><?xml version="1.0" encoding="utf-8"?>
<p:tagLst xmlns:a="http://schemas.openxmlformats.org/drawingml/2006/main" xmlns:r="http://schemas.openxmlformats.org/officeDocument/2006/relationships" xmlns:p="http://schemas.openxmlformats.org/presentationml/2006/main">
  <p:tag name="AS_UNIQUEID" val="93"/>
</p:tagLst>
</file>

<file path=ppt/tags/tag106.xml><?xml version="1.0" encoding="utf-8"?>
<p:tagLst xmlns:a="http://schemas.openxmlformats.org/drawingml/2006/main" xmlns:r="http://schemas.openxmlformats.org/officeDocument/2006/relationships" xmlns:p="http://schemas.openxmlformats.org/presentationml/2006/main">
  <p:tag name="AS_UNIQUEID" val="94"/>
</p:tagLst>
</file>

<file path=ppt/tags/tag107.xml><?xml version="1.0" encoding="utf-8"?>
<p:tagLst xmlns:a="http://schemas.openxmlformats.org/drawingml/2006/main" xmlns:r="http://schemas.openxmlformats.org/officeDocument/2006/relationships" xmlns:p="http://schemas.openxmlformats.org/presentationml/2006/main">
  <p:tag name="AS_UNIQUEID" val="99"/>
</p:tagLst>
</file>

<file path=ppt/tags/tag108.xml><?xml version="1.0" encoding="utf-8"?>
<p:tagLst xmlns:a="http://schemas.openxmlformats.org/drawingml/2006/main" xmlns:r="http://schemas.openxmlformats.org/officeDocument/2006/relationships" xmlns:p="http://schemas.openxmlformats.org/presentationml/2006/main">
  <p:tag name="AS_UNIQUEID" val="86"/>
</p:tagLst>
</file>

<file path=ppt/tags/tag109.xml><?xml version="1.0" encoding="utf-8"?>
<p:tagLst xmlns:a="http://schemas.openxmlformats.org/drawingml/2006/main" xmlns:r="http://schemas.openxmlformats.org/officeDocument/2006/relationships" xmlns:p="http://schemas.openxmlformats.org/presentationml/2006/main">
  <p:tag name="AS_UNIQUEID" val="87"/>
</p:tagLst>
</file>

<file path=ppt/tags/tag11.xml><?xml version="1.0" encoding="utf-8"?>
<p:tagLst xmlns:a="http://schemas.openxmlformats.org/drawingml/2006/main" xmlns:r="http://schemas.openxmlformats.org/officeDocument/2006/relationships" xmlns:p="http://schemas.openxmlformats.org/presentationml/2006/main">
  <p:tag name="AS_UNIQUEID" val="9"/>
</p:tagLst>
</file>

<file path=ppt/tags/tag110.xml><?xml version="1.0" encoding="utf-8"?>
<p:tagLst xmlns:a="http://schemas.openxmlformats.org/drawingml/2006/main" xmlns:r="http://schemas.openxmlformats.org/officeDocument/2006/relationships" xmlns:p="http://schemas.openxmlformats.org/presentationml/2006/main">
  <p:tag name="AS_UNIQUEID" val="88"/>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S_UNIQUEID" val="105"/>
</p:tagLst>
</file>

<file path=ppt/tags/tag113.xml><?xml version="1.0" encoding="utf-8"?>
<p:tagLst xmlns:a="http://schemas.openxmlformats.org/drawingml/2006/main" xmlns:r="http://schemas.openxmlformats.org/officeDocument/2006/relationships" xmlns:p="http://schemas.openxmlformats.org/presentationml/2006/main">
  <p:tag name="AS_UNIQUEID" val="107"/>
</p:tagLst>
</file>

<file path=ppt/tags/tag114.xml><?xml version="1.0" encoding="utf-8"?>
<p:tagLst xmlns:a="http://schemas.openxmlformats.org/drawingml/2006/main" xmlns:r="http://schemas.openxmlformats.org/officeDocument/2006/relationships" xmlns:p="http://schemas.openxmlformats.org/presentationml/2006/main">
  <p:tag name="AS_UNIQUEID" val="110"/>
</p:tagLst>
</file>

<file path=ppt/tags/tag115.xml><?xml version="1.0" encoding="utf-8"?>
<p:tagLst xmlns:a="http://schemas.openxmlformats.org/drawingml/2006/main" xmlns:r="http://schemas.openxmlformats.org/officeDocument/2006/relationships" xmlns:p="http://schemas.openxmlformats.org/presentationml/2006/main">
  <p:tag name="AS_UNIQUEID" val="111"/>
</p:tagLst>
</file>

<file path=ppt/tags/tag116.xml><?xml version="1.0" encoding="utf-8"?>
<p:tagLst xmlns:a="http://schemas.openxmlformats.org/drawingml/2006/main" xmlns:r="http://schemas.openxmlformats.org/officeDocument/2006/relationships" xmlns:p="http://schemas.openxmlformats.org/presentationml/2006/main">
  <p:tag name="AS_UNIQUEID" val="112"/>
</p:tagLst>
</file>

<file path=ppt/tags/tag117.xml><?xml version="1.0" encoding="utf-8"?>
<p:tagLst xmlns:a="http://schemas.openxmlformats.org/drawingml/2006/main" xmlns:r="http://schemas.openxmlformats.org/officeDocument/2006/relationships" xmlns:p="http://schemas.openxmlformats.org/presentationml/2006/main">
  <p:tag name="AS_UNIQUEID" val="105"/>
</p:tagLst>
</file>

<file path=ppt/tags/tag118.xml><?xml version="1.0" encoding="utf-8"?>
<p:tagLst xmlns:a="http://schemas.openxmlformats.org/drawingml/2006/main" xmlns:r="http://schemas.openxmlformats.org/officeDocument/2006/relationships" xmlns:p="http://schemas.openxmlformats.org/presentationml/2006/main">
  <p:tag name="AS_UNIQUEID" val="107"/>
</p:tagLst>
</file>

<file path=ppt/tags/tag119.xml><?xml version="1.0" encoding="utf-8"?>
<p:tagLst xmlns:a="http://schemas.openxmlformats.org/drawingml/2006/main" xmlns:r="http://schemas.openxmlformats.org/officeDocument/2006/relationships" xmlns:p="http://schemas.openxmlformats.org/presentationml/2006/main">
  <p:tag name="AS_UNIQUEID" val="112"/>
</p:tagLst>
</file>

<file path=ppt/tags/tag12.xml><?xml version="1.0" encoding="utf-8"?>
<p:tagLst xmlns:a="http://schemas.openxmlformats.org/drawingml/2006/main" xmlns:r="http://schemas.openxmlformats.org/officeDocument/2006/relationships" xmlns:p="http://schemas.openxmlformats.org/presentationml/2006/main">
  <p:tag name="AS_UNIQUEID" val="3"/>
</p:tagLst>
</file>

<file path=ppt/tags/tag120.xml><?xml version="1.0" encoding="utf-8"?>
<p:tagLst xmlns:a="http://schemas.openxmlformats.org/drawingml/2006/main" xmlns:r="http://schemas.openxmlformats.org/officeDocument/2006/relationships" xmlns:p="http://schemas.openxmlformats.org/presentationml/2006/main">
  <p:tag name="AS_UNIQUEID" val="110"/>
</p:tagLst>
</file>

<file path=ppt/tags/tag121.xml><?xml version="1.0" encoding="utf-8"?>
<p:tagLst xmlns:a="http://schemas.openxmlformats.org/drawingml/2006/main" xmlns:r="http://schemas.openxmlformats.org/officeDocument/2006/relationships" xmlns:p="http://schemas.openxmlformats.org/presentationml/2006/main">
  <p:tag name="AS_UNIQUEID" val="101"/>
</p:tagLst>
</file>

<file path=ppt/tags/tag122.xml><?xml version="1.0" encoding="utf-8"?>
<p:tagLst xmlns:a="http://schemas.openxmlformats.org/drawingml/2006/main" xmlns:r="http://schemas.openxmlformats.org/officeDocument/2006/relationships" xmlns:p="http://schemas.openxmlformats.org/presentationml/2006/main">
  <p:tag name="AS_UNIQUEID" val="102"/>
</p:tagLst>
</file>

<file path=ppt/tags/tag123.xml><?xml version="1.0" encoding="utf-8"?>
<p:tagLst xmlns:a="http://schemas.openxmlformats.org/drawingml/2006/main" xmlns:r="http://schemas.openxmlformats.org/officeDocument/2006/relationships" xmlns:p="http://schemas.openxmlformats.org/presentationml/2006/main">
  <p:tag name="AS_UNIQUEID" val="103"/>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S_UNIQUEID" val="121"/>
</p:tagLst>
</file>

<file path=ppt/tags/tag126.xml><?xml version="1.0" encoding="utf-8"?>
<p:tagLst xmlns:a="http://schemas.openxmlformats.org/drawingml/2006/main" xmlns:r="http://schemas.openxmlformats.org/officeDocument/2006/relationships" xmlns:p="http://schemas.openxmlformats.org/presentationml/2006/main">
  <p:tag name="AS_UNIQUEID" val="122"/>
</p:tagLst>
</file>

<file path=ppt/tags/tag127.xml><?xml version="1.0" encoding="utf-8"?>
<p:tagLst xmlns:a="http://schemas.openxmlformats.org/drawingml/2006/main" xmlns:r="http://schemas.openxmlformats.org/officeDocument/2006/relationships" xmlns:p="http://schemas.openxmlformats.org/presentationml/2006/main">
  <p:tag name="AS_UNIQUEID" val="123"/>
</p:tagLst>
</file>

<file path=ppt/tags/tag128.xml><?xml version="1.0" encoding="utf-8"?>
<p:tagLst xmlns:a="http://schemas.openxmlformats.org/drawingml/2006/main" xmlns:r="http://schemas.openxmlformats.org/officeDocument/2006/relationships" xmlns:p="http://schemas.openxmlformats.org/presentationml/2006/main">
  <p:tag name="AS_UNIQUEID" val="124"/>
</p:tagLst>
</file>

<file path=ppt/tags/tag129.xml><?xml version="1.0" encoding="utf-8"?>
<p:tagLst xmlns:a="http://schemas.openxmlformats.org/drawingml/2006/main" xmlns:r="http://schemas.openxmlformats.org/officeDocument/2006/relationships" xmlns:p="http://schemas.openxmlformats.org/presentationml/2006/main">
  <p:tag name="AS_UNIQUEID" val="125"/>
</p:tagLst>
</file>

<file path=ppt/tags/tag13.xml><?xml version="1.0" encoding="utf-8"?>
<p:tagLst xmlns:a="http://schemas.openxmlformats.org/drawingml/2006/main" xmlns:r="http://schemas.openxmlformats.org/officeDocument/2006/relationships" xmlns:p="http://schemas.openxmlformats.org/presentationml/2006/main">
  <p:tag name="AS_UNIQUEID" val="4"/>
</p:tagLst>
</file>

<file path=ppt/tags/tag130.xml><?xml version="1.0" encoding="utf-8"?>
<p:tagLst xmlns:a="http://schemas.openxmlformats.org/drawingml/2006/main" xmlns:r="http://schemas.openxmlformats.org/officeDocument/2006/relationships" xmlns:p="http://schemas.openxmlformats.org/presentationml/2006/main">
  <p:tag name="AS_UNIQUEID" val="127"/>
</p:tagLst>
</file>

<file path=ppt/tags/tag131.xml><?xml version="1.0" encoding="utf-8"?>
<p:tagLst xmlns:a="http://schemas.openxmlformats.org/drawingml/2006/main" xmlns:r="http://schemas.openxmlformats.org/officeDocument/2006/relationships" xmlns:p="http://schemas.openxmlformats.org/presentationml/2006/main">
  <p:tag name="AS_UNIQUEID" val="128"/>
</p:tagLst>
</file>

<file path=ppt/tags/tag132.xml><?xml version="1.0" encoding="utf-8"?>
<p:tagLst xmlns:a="http://schemas.openxmlformats.org/drawingml/2006/main" xmlns:r="http://schemas.openxmlformats.org/officeDocument/2006/relationships" xmlns:p="http://schemas.openxmlformats.org/presentationml/2006/main">
  <p:tag name="AS_UNIQUEID" val="121"/>
</p:tagLst>
</file>

<file path=ppt/tags/tag133.xml><?xml version="1.0" encoding="utf-8"?>
<p:tagLst xmlns:a="http://schemas.openxmlformats.org/drawingml/2006/main" xmlns:r="http://schemas.openxmlformats.org/officeDocument/2006/relationships" xmlns:p="http://schemas.openxmlformats.org/presentationml/2006/main">
  <p:tag name="AS_UNIQUEID" val="122"/>
</p:tagLst>
</file>

<file path=ppt/tags/tag134.xml><?xml version="1.0" encoding="utf-8"?>
<p:tagLst xmlns:a="http://schemas.openxmlformats.org/drawingml/2006/main" xmlns:r="http://schemas.openxmlformats.org/officeDocument/2006/relationships" xmlns:p="http://schemas.openxmlformats.org/presentationml/2006/main">
  <p:tag name="AS_UNIQUEID" val="123"/>
</p:tagLst>
</file>

<file path=ppt/tags/tag135.xml><?xml version="1.0" encoding="utf-8"?>
<p:tagLst xmlns:a="http://schemas.openxmlformats.org/drawingml/2006/main" xmlns:r="http://schemas.openxmlformats.org/officeDocument/2006/relationships" xmlns:p="http://schemas.openxmlformats.org/presentationml/2006/main">
  <p:tag name="AS_UNIQUEID" val="124"/>
</p:tagLst>
</file>

<file path=ppt/tags/tag136.xml><?xml version="1.0" encoding="utf-8"?>
<p:tagLst xmlns:a="http://schemas.openxmlformats.org/drawingml/2006/main" xmlns:r="http://schemas.openxmlformats.org/officeDocument/2006/relationships" xmlns:p="http://schemas.openxmlformats.org/presentationml/2006/main">
  <p:tag name="AS_UNIQUEID" val="125"/>
</p:tagLst>
</file>

<file path=ppt/tags/tag137.xml><?xml version="1.0" encoding="utf-8"?>
<p:tagLst xmlns:a="http://schemas.openxmlformats.org/drawingml/2006/main" xmlns:r="http://schemas.openxmlformats.org/officeDocument/2006/relationships" xmlns:p="http://schemas.openxmlformats.org/presentationml/2006/main">
  <p:tag name="AS_UNIQUEID" val="127"/>
</p:tagLst>
</file>

<file path=ppt/tags/tag138.xml><?xml version="1.0" encoding="utf-8"?>
<p:tagLst xmlns:a="http://schemas.openxmlformats.org/drawingml/2006/main" xmlns:r="http://schemas.openxmlformats.org/officeDocument/2006/relationships" xmlns:p="http://schemas.openxmlformats.org/presentationml/2006/main">
  <p:tag name="AS_UNIQUEID" val="128"/>
</p:tagLst>
</file>

<file path=ppt/tags/tag139.xml><?xml version="1.0" encoding="utf-8"?>
<p:tagLst xmlns:a="http://schemas.openxmlformats.org/drawingml/2006/main" xmlns:r="http://schemas.openxmlformats.org/officeDocument/2006/relationships" xmlns:p="http://schemas.openxmlformats.org/presentationml/2006/main">
  <p:tag name="AS_UNIQUEID" val="114"/>
</p:tagLst>
</file>

<file path=ppt/tags/tag14.xml><?xml version="1.0" encoding="utf-8"?>
<p:tagLst xmlns:a="http://schemas.openxmlformats.org/drawingml/2006/main" xmlns:r="http://schemas.openxmlformats.org/officeDocument/2006/relationships" xmlns:p="http://schemas.openxmlformats.org/presentationml/2006/main">
  <p:tag name="AS_UNIQUEID" val="5"/>
</p:tagLst>
</file>

<file path=ppt/tags/tag140.xml><?xml version="1.0" encoding="utf-8"?>
<p:tagLst xmlns:a="http://schemas.openxmlformats.org/drawingml/2006/main" xmlns:r="http://schemas.openxmlformats.org/officeDocument/2006/relationships" xmlns:p="http://schemas.openxmlformats.org/presentationml/2006/main">
  <p:tag name="AS_UNIQUEID" val="115"/>
</p:tagLst>
</file>

<file path=ppt/tags/tag141.xml><?xml version="1.0" encoding="utf-8"?>
<p:tagLst xmlns:a="http://schemas.openxmlformats.org/drawingml/2006/main" xmlns:r="http://schemas.openxmlformats.org/officeDocument/2006/relationships" xmlns:p="http://schemas.openxmlformats.org/presentationml/2006/main">
  <p:tag name="AS_UNIQUEID" val="116"/>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S_UNIQUEID" val="135"/>
</p:tagLst>
</file>

<file path=ppt/tags/tag144.xml><?xml version="1.0" encoding="utf-8"?>
<p:tagLst xmlns:a="http://schemas.openxmlformats.org/drawingml/2006/main" xmlns:r="http://schemas.openxmlformats.org/officeDocument/2006/relationships" xmlns:p="http://schemas.openxmlformats.org/presentationml/2006/main">
  <p:tag name="AS_UNIQUEID" val="136"/>
</p:tagLst>
</file>

<file path=ppt/tags/tag145.xml><?xml version="1.0" encoding="utf-8"?>
<p:tagLst xmlns:a="http://schemas.openxmlformats.org/drawingml/2006/main" xmlns:r="http://schemas.openxmlformats.org/officeDocument/2006/relationships" xmlns:p="http://schemas.openxmlformats.org/presentationml/2006/main">
  <p:tag name="AS_UNIQUEID" val="137"/>
</p:tagLst>
</file>

<file path=ppt/tags/tag146.xml><?xml version="1.0" encoding="utf-8"?>
<p:tagLst xmlns:a="http://schemas.openxmlformats.org/drawingml/2006/main" xmlns:r="http://schemas.openxmlformats.org/officeDocument/2006/relationships" xmlns:p="http://schemas.openxmlformats.org/presentationml/2006/main">
  <p:tag name="AS_UNIQUEID" val="138"/>
</p:tagLst>
</file>

<file path=ppt/tags/tag147.xml><?xml version="1.0" encoding="utf-8"?>
<p:tagLst xmlns:a="http://schemas.openxmlformats.org/drawingml/2006/main" xmlns:r="http://schemas.openxmlformats.org/officeDocument/2006/relationships" xmlns:p="http://schemas.openxmlformats.org/presentationml/2006/main">
  <p:tag name="AS_UNIQUEID" val="139"/>
</p:tagLst>
</file>

<file path=ppt/tags/tag148.xml><?xml version="1.0" encoding="utf-8"?>
<p:tagLst xmlns:a="http://schemas.openxmlformats.org/drawingml/2006/main" xmlns:r="http://schemas.openxmlformats.org/officeDocument/2006/relationships" xmlns:p="http://schemas.openxmlformats.org/presentationml/2006/main">
  <p:tag name="AS_UNIQUEID" val="141"/>
</p:tagLst>
</file>

<file path=ppt/tags/tag149.xml><?xml version="1.0" encoding="utf-8"?>
<p:tagLst xmlns:a="http://schemas.openxmlformats.org/drawingml/2006/main" xmlns:r="http://schemas.openxmlformats.org/officeDocument/2006/relationships" xmlns:p="http://schemas.openxmlformats.org/presentationml/2006/main">
  <p:tag name="AS_UNIQUEID" val="13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S_UNIQUEID" val="136"/>
</p:tagLst>
</file>

<file path=ppt/tags/tag151.xml><?xml version="1.0" encoding="utf-8"?>
<p:tagLst xmlns:a="http://schemas.openxmlformats.org/drawingml/2006/main" xmlns:r="http://schemas.openxmlformats.org/officeDocument/2006/relationships" xmlns:p="http://schemas.openxmlformats.org/presentationml/2006/main">
  <p:tag name="AS_UNIQUEID" val="137"/>
</p:tagLst>
</file>

<file path=ppt/tags/tag152.xml><?xml version="1.0" encoding="utf-8"?>
<p:tagLst xmlns:a="http://schemas.openxmlformats.org/drawingml/2006/main" xmlns:r="http://schemas.openxmlformats.org/officeDocument/2006/relationships" xmlns:p="http://schemas.openxmlformats.org/presentationml/2006/main">
  <p:tag name="AS_UNIQUEID" val="138"/>
</p:tagLst>
</file>

<file path=ppt/tags/tag153.xml><?xml version="1.0" encoding="utf-8"?>
<p:tagLst xmlns:a="http://schemas.openxmlformats.org/drawingml/2006/main" xmlns:r="http://schemas.openxmlformats.org/officeDocument/2006/relationships" xmlns:p="http://schemas.openxmlformats.org/presentationml/2006/main">
  <p:tag name="AS_UNIQUEID" val="139"/>
</p:tagLst>
</file>

<file path=ppt/tags/tag154.xml><?xml version="1.0" encoding="utf-8"?>
<p:tagLst xmlns:a="http://schemas.openxmlformats.org/drawingml/2006/main" xmlns:r="http://schemas.openxmlformats.org/officeDocument/2006/relationships" xmlns:p="http://schemas.openxmlformats.org/presentationml/2006/main">
  <p:tag name="AS_UNIQUEID" val="130"/>
</p:tagLst>
</file>

<file path=ppt/tags/tag155.xml><?xml version="1.0" encoding="utf-8"?>
<p:tagLst xmlns:a="http://schemas.openxmlformats.org/drawingml/2006/main" xmlns:r="http://schemas.openxmlformats.org/officeDocument/2006/relationships" xmlns:p="http://schemas.openxmlformats.org/presentationml/2006/main">
  <p:tag name="AS_UNIQUEID" val="131"/>
</p:tagLst>
</file>

<file path=ppt/tags/tag156.xml><?xml version="1.0" encoding="utf-8"?>
<p:tagLst xmlns:a="http://schemas.openxmlformats.org/drawingml/2006/main" xmlns:r="http://schemas.openxmlformats.org/officeDocument/2006/relationships" xmlns:p="http://schemas.openxmlformats.org/presentationml/2006/main">
  <p:tag name="AS_UNIQUEID" val="132"/>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S_UNIQUEID" val="148"/>
</p:tagLst>
</file>

<file path=ppt/tags/tag159.xml><?xml version="1.0" encoding="utf-8"?>
<p:tagLst xmlns:a="http://schemas.openxmlformats.org/drawingml/2006/main" xmlns:r="http://schemas.openxmlformats.org/officeDocument/2006/relationships" xmlns:p="http://schemas.openxmlformats.org/presentationml/2006/main">
  <p:tag name="AS_UNIQUEID" val="149"/>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S_UNIQUEID" val="150"/>
</p:tagLst>
</file>

<file path=ppt/tags/tag161.xml><?xml version="1.0" encoding="utf-8"?>
<p:tagLst xmlns:a="http://schemas.openxmlformats.org/drawingml/2006/main" xmlns:r="http://schemas.openxmlformats.org/officeDocument/2006/relationships" xmlns:p="http://schemas.openxmlformats.org/presentationml/2006/main">
  <p:tag name="AS_UNIQUEID" val="151"/>
</p:tagLst>
</file>

<file path=ppt/tags/tag162.xml><?xml version="1.0" encoding="utf-8"?>
<p:tagLst xmlns:a="http://schemas.openxmlformats.org/drawingml/2006/main" xmlns:r="http://schemas.openxmlformats.org/officeDocument/2006/relationships" xmlns:p="http://schemas.openxmlformats.org/presentationml/2006/main">
  <p:tag name="AS_UNIQUEID" val="154"/>
</p:tagLst>
</file>

<file path=ppt/tags/tag163.xml><?xml version="1.0" encoding="utf-8"?>
<p:tagLst xmlns:a="http://schemas.openxmlformats.org/drawingml/2006/main" xmlns:r="http://schemas.openxmlformats.org/officeDocument/2006/relationships" xmlns:p="http://schemas.openxmlformats.org/presentationml/2006/main">
  <p:tag name="AS_UNIQUEID" val="148"/>
</p:tagLst>
</file>

<file path=ppt/tags/tag164.xml><?xml version="1.0" encoding="utf-8"?>
<p:tagLst xmlns:a="http://schemas.openxmlformats.org/drawingml/2006/main" xmlns:r="http://schemas.openxmlformats.org/officeDocument/2006/relationships" xmlns:p="http://schemas.openxmlformats.org/presentationml/2006/main">
  <p:tag name="AS_UNIQUEID" val="149"/>
</p:tagLst>
</file>

<file path=ppt/tags/tag165.xml><?xml version="1.0" encoding="utf-8"?>
<p:tagLst xmlns:a="http://schemas.openxmlformats.org/drawingml/2006/main" xmlns:r="http://schemas.openxmlformats.org/officeDocument/2006/relationships" xmlns:p="http://schemas.openxmlformats.org/presentationml/2006/main">
  <p:tag name="AS_UNIQUEID" val="150"/>
</p:tagLst>
</file>

<file path=ppt/tags/tag166.xml><?xml version="1.0" encoding="utf-8"?>
<p:tagLst xmlns:a="http://schemas.openxmlformats.org/drawingml/2006/main" xmlns:r="http://schemas.openxmlformats.org/officeDocument/2006/relationships" xmlns:p="http://schemas.openxmlformats.org/presentationml/2006/main">
  <p:tag name="AS_UNIQUEID" val="151"/>
</p:tagLst>
</file>

<file path=ppt/tags/tag167.xml><?xml version="1.0" encoding="utf-8"?>
<p:tagLst xmlns:a="http://schemas.openxmlformats.org/drawingml/2006/main" xmlns:r="http://schemas.openxmlformats.org/officeDocument/2006/relationships" xmlns:p="http://schemas.openxmlformats.org/presentationml/2006/main">
  <p:tag name="AS_UNIQUEID" val="154"/>
</p:tagLst>
</file>

<file path=ppt/tags/tag168.xml><?xml version="1.0" encoding="utf-8"?>
<p:tagLst xmlns:a="http://schemas.openxmlformats.org/drawingml/2006/main" xmlns:r="http://schemas.openxmlformats.org/officeDocument/2006/relationships" xmlns:p="http://schemas.openxmlformats.org/presentationml/2006/main">
  <p:tag name="AS_UNIQUEID" val="143"/>
</p:tagLst>
</file>

<file path=ppt/tags/tag169.xml><?xml version="1.0" encoding="utf-8"?>
<p:tagLst xmlns:a="http://schemas.openxmlformats.org/drawingml/2006/main" xmlns:r="http://schemas.openxmlformats.org/officeDocument/2006/relationships" xmlns:p="http://schemas.openxmlformats.org/presentationml/2006/main">
  <p:tag name="AS_UNIQUEID" val="144"/>
</p:tagLst>
</file>

<file path=ppt/tags/tag17.xml><?xml version="1.0" encoding="utf-8"?>
<p:tagLst xmlns:a="http://schemas.openxmlformats.org/drawingml/2006/main" xmlns:r="http://schemas.openxmlformats.org/officeDocument/2006/relationships" xmlns:p="http://schemas.openxmlformats.org/presentationml/2006/main">
  <p:tag name="AS_UNIQUEID" val="15"/>
</p:tagLst>
</file>

<file path=ppt/tags/tag170.xml><?xml version="1.0" encoding="utf-8"?>
<p:tagLst xmlns:a="http://schemas.openxmlformats.org/drawingml/2006/main" xmlns:r="http://schemas.openxmlformats.org/officeDocument/2006/relationships" xmlns:p="http://schemas.openxmlformats.org/presentationml/2006/main">
  <p:tag name="AS_UNIQUEID" val="145"/>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S_UNIQUEID" val="160"/>
</p:tagLst>
</file>

<file path=ppt/tags/tag173.xml><?xml version="1.0" encoding="utf-8"?>
<p:tagLst xmlns:a="http://schemas.openxmlformats.org/drawingml/2006/main" xmlns:r="http://schemas.openxmlformats.org/officeDocument/2006/relationships" xmlns:p="http://schemas.openxmlformats.org/presentationml/2006/main">
  <p:tag name="AS_UNIQUEID" val="163"/>
</p:tagLst>
</file>

<file path=ppt/tags/tag174.xml><?xml version="1.0" encoding="utf-8"?>
<p:tagLst xmlns:a="http://schemas.openxmlformats.org/drawingml/2006/main" xmlns:r="http://schemas.openxmlformats.org/officeDocument/2006/relationships" xmlns:p="http://schemas.openxmlformats.org/presentationml/2006/main">
  <p:tag name="AS_UNIQUEID" val="160"/>
</p:tagLst>
</file>

<file path=ppt/tags/tag175.xml><?xml version="1.0" encoding="utf-8"?>
<p:tagLst xmlns:a="http://schemas.openxmlformats.org/drawingml/2006/main" xmlns:r="http://schemas.openxmlformats.org/officeDocument/2006/relationships" xmlns:p="http://schemas.openxmlformats.org/presentationml/2006/main">
  <p:tag name="AS_UNIQUEID" val="156"/>
</p:tagLst>
</file>

<file path=ppt/tags/tag176.xml><?xml version="1.0" encoding="utf-8"?>
<p:tagLst xmlns:a="http://schemas.openxmlformats.org/drawingml/2006/main" xmlns:r="http://schemas.openxmlformats.org/officeDocument/2006/relationships" xmlns:p="http://schemas.openxmlformats.org/presentationml/2006/main">
  <p:tag name="AS_UNIQUEID" val="157"/>
</p:tagLst>
</file>

<file path=ppt/tags/tag177.xml><?xml version="1.0" encoding="utf-8"?>
<p:tagLst xmlns:a="http://schemas.openxmlformats.org/drawingml/2006/main" xmlns:r="http://schemas.openxmlformats.org/officeDocument/2006/relationships" xmlns:p="http://schemas.openxmlformats.org/presentationml/2006/main">
  <p:tag name="AS_UNIQUEID" val="158"/>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S_UNIQUEID" val="174"/>
</p:tagLst>
</file>

<file path=ppt/tags/tag18.xml><?xml version="1.0" encoding="utf-8"?>
<p:tagLst xmlns:a="http://schemas.openxmlformats.org/drawingml/2006/main" xmlns:r="http://schemas.openxmlformats.org/officeDocument/2006/relationships" xmlns:p="http://schemas.openxmlformats.org/presentationml/2006/main">
  <p:tag name="AS_UNIQUEID" val="16"/>
</p:tagLst>
</file>

<file path=ppt/tags/tag180.xml><?xml version="1.0" encoding="utf-8"?>
<p:tagLst xmlns:a="http://schemas.openxmlformats.org/drawingml/2006/main" xmlns:r="http://schemas.openxmlformats.org/officeDocument/2006/relationships" xmlns:p="http://schemas.openxmlformats.org/presentationml/2006/main">
  <p:tag name="AS_UNIQUEID" val="175"/>
</p:tagLst>
</file>

<file path=ppt/tags/tag181.xml><?xml version="1.0" encoding="utf-8"?>
<p:tagLst xmlns:a="http://schemas.openxmlformats.org/drawingml/2006/main" xmlns:r="http://schemas.openxmlformats.org/officeDocument/2006/relationships" xmlns:p="http://schemas.openxmlformats.org/presentationml/2006/main">
  <p:tag name="AS_UNIQUEID" val="176"/>
</p:tagLst>
</file>

<file path=ppt/tags/tag182.xml><?xml version="1.0" encoding="utf-8"?>
<p:tagLst xmlns:a="http://schemas.openxmlformats.org/drawingml/2006/main" xmlns:r="http://schemas.openxmlformats.org/officeDocument/2006/relationships" xmlns:p="http://schemas.openxmlformats.org/presentationml/2006/main">
  <p:tag name="AS_UNIQUEID" val="170"/>
</p:tagLst>
</file>

<file path=ppt/tags/tag183.xml><?xml version="1.0" encoding="utf-8"?>
<p:tagLst xmlns:a="http://schemas.openxmlformats.org/drawingml/2006/main" xmlns:r="http://schemas.openxmlformats.org/officeDocument/2006/relationships" xmlns:p="http://schemas.openxmlformats.org/presentationml/2006/main">
  <p:tag name="AS_UNIQUEID" val="171"/>
</p:tagLst>
</file>

<file path=ppt/tags/tag184.xml><?xml version="1.0" encoding="utf-8"?>
<p:tagLst xmlns:a="http://schemas.openxmlformats.org/drawingml/2006/main" xmlns:r="http://schemas.openxmlformats.org/officeDocument/2006/relationships" xmlns:p="http://schemas.openxmlformats.org/presentationml/2006/main">
  <p:tag name="AS_UNIQUEID" val="172"/>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S_UNIQUEID" val="182"/>
</p:tagLst>
</file>

<file path=ppt/tags/tag187.xml><?xml version="1.0" encoding="utf-8"?>
<p:tagLst xmlns:a="http://schemas.openxmlformats.org/drawingml/2006/main" xmlns:r="http://schemas.openxmlformats.org/officeDocument/2006/relationships" xmlns:p="http://schemas.openxmlformats.org/presentationml/2006/main">
  <p:tag name="AS_UNIQUEID" val="183"/>
</p:tagLst>
</file>

<file path=ppt/tags/tag188.xml><?xml version="1.0" encoding="utf-8"?>
<p:tagLst xmlns:a="http://schemas.openxmlformats.org/drawingml/2006/main" xmlns:r="http://schemas.openxmlformats.org/officeDocument/2006/relationships" xmlns:p="http://schemas.openxmlformats.org/presentationml/2006/main">
  <p:tag name="AS_UNIQUEID" val="184"/>
</p:tagLst>
</file>

<file path=ppt/tags/tag189.xml><?xml version="1.0" encoding="utf-8"?>
<p:tagLst xmlns:a="http://schemas.openxmlformats.org/drawingml/2006/main" xmlns:r="http://schemas.openxmlformats.org/officeDocument/2006/relationships" xmlns:p="http://schemas.openxmlformats.org/presentationml/2006/main">
  <p:tag name="AS_UNIQUEID" val="185"/>
</p:tagLst>
</file>

<file path=ppt/tags/tag19.xml><?xml version="1.0" encoding="utf-8"?>
<p:tagLst xmlns:a="http://schemas.openxmlformats.org/drawingml/2006/main" xmlns:r="http://schemas.openxmlformats.org/officeDocument/2006/relationships" xmlns:p="http://schemas.openxmlformats.org/presentationml/2006/main">
  <p:tag name="AS_UNIQUEID" val="17"/>
</p:tagLst>
</file>

<file path=ppt/tags/tag190.xml><?xml version="1.0" encoding="utf-8"?>
<p:tagLst xmlns:a="http://schemas.openxmlformats.org/drawingml/2006/main" xmlns:r="http://schemas.openxmlformats.org/officeDocument/2006/relationships" xmlns:p="http://schemas.openxmlformats.org/presentationml/2006/main">
  <p:tag name="AS_UNIQUEID" val="178"/>
</p:tagLst>
</file>

<file path=ppt/tags/tag191.xml><?xml version="1.0" encoding="utf-8"?>
<p:tagLst xmlns:a="http://schemas.openxmlformats.org/drawingml/2006/main" xmlns:r="http://schemas.openxmlformats.org/officeDocument/2006/relationships" xmlns:p="http://schemas.openxmlformats.org/presentationml/2006/main">
  <p:tag name="AS_UNIQUEID" val="179"/>
</p:tagLst>
</file>

<file path=ppt/tags/tag192.xml><?xml version="1.0" encoding="utf-8"?>
<p:tagLst xmlns:a="http://schemas.openxmlformats.org/drawingml/2006/main" xmlns:r="http://schemas.openxmlformats.org/officeDocument/2006/relationships" xmlns:p="http://schemas.openxmlformats.org/presentationml/2006/main">
  <p:tag name="AS_UNIQUEID" val="180"/>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S_UNIQUEID" val="191"/>
</p:tagLst>
</file>

<file path=ppt/tags/tag195.xml><?xml version="1.0" encoding="utf-8"?>
<p:tagLst xmlns:a="http://schemas.openxmlformats.org/drawingml/2006/main" xmlns:r="http://schemas.openxmlformats.org/officeDocument/2006/relationships" xmlns:p="http://schemas.openxmlformats.org/presentationml/2006/main">
  <p:tag name="AS_UNIQUEID" val="192"/>
</p:tagLst>
</file>

<file path=ppt/tags/tag196.xml><?xml version="1.0" encoding="utf-8"?>
<p:tagLst xmlns:a="http://schemas.openxmlformats.org/drawingml/2006/main" xmlns:r="http://schemas.openxmlformats.org/officeDocument/2006/relationships" xmlns:p="http://schemas.openxmlformats.org/presentationml/2006/main">
  <p:tag name="AS_UNIQUEID" val="193"/>
</p:tagLst>
</file>

<file path=ppt/tags/tag197.xml><?xml version="1.0" encoding="utf-8"?>
<p:tagLst xmlns:a="http://schemas.openxmlformats.org/drawingml/2006/main" xmlns:r="http://schemas.openxmlformats.org/officeDocument/2006/relationships" xmlns:p="http://schemas.openxmlformats.org/presentationml/2006/main">
  <p:tag name="AS_UNIQUEID" val="187"/>
</p:tagLst>
</file>

<file path=ppt/tags/tag198.xml><?xml version="1.0" encoding="utf-8"?>
<p:tagLst xmlns:a="http://schemas.openxmlformats.org/drawingml/2006/main" xmlns:r="http://schemas.openxmlformats.org/officeDocument/2006/relationships" xmlns:p="http://schemas.openxmlformats.org/presentationml/2006/main">
  <p:tag name="AS_UNIQUEID" val="188"/>
</p:tagLst>
</file>

<file path=ppt/tags/tag199.xml><?xml version="1.0" encoding="utf-8"?>
<p:tagLst xmlns:a="http://schemas.openxmlformats.org/drawingml/2006/main" xmlns:r="http://schemas.openxmlformats.org/officeDocument/2006/relationships" xmlns:p="http://schemas.openxmlformats.org/presentationml/2006/main">
  <p:tag name="AS_UNIQUEID" val="18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S_UNIQUEID" val="18"/>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S_UNIQUEID" val="199"/>
</p:tagLst>
</file>

<file path=ppt/tags/tag202.xml><?xml version="1.0" encoding="utf-8"?>
<p:tagLst xmlns:a="http://schemas.openxmlformats.org/drawingml/2006/main" xmlns:r="http://schemas.openxmlformats.org/officeDocument/2006/relationships" xmlns:p="http://schemas.openxmlformats.org/presentationml/2006/main">
  <p:tag name="AS_UNIQUEID" val="201"/>
</p:tagLst>
</file>

<file path=ppt/tags/tag203.xml><?xml version="1.0" encoding="utf-8"?>
<p:tagLst xmlns:a="http://schemas.openxmlformats.org/drawingml/2006/main" xmlns:r="http://schemas.openxmlformats.org/officeDocument/2006/relationships" xmlns:p="http://schemas.openxmlformats.org/presentationml/2006/main">
  <p:tag name="AS_UNIQUEID" val="195"/>
</p:tagLst>
</file>

<file path=ppt/tags/tag204.xml><?xml version="1.0" encoding="utf-8"?>
<p:tagLst xmlns:a="http://schemas.openxmlformats.org/drawingml/2006/main" xmlns:r="http://schemas.openxmlformats.org/officeDocument/2006/relationships" xmlns:p="http://schemas.openxmlformats.org/presentationml/2006/main">
  <p:tag name="AS_UNIQUEID" val="196"/>
</p:tagLst>
</file>

<file path=ppt/tags/tag205.xml><?xml version="1.0" encoding="utf-8"?>
<p:tagLst xmlns:a="http://schemas.openxmlformats.org/drawingml/2006/main" xmlns:r="http://schemas.openxmlformats.org/officeDocument/2006/relationships" xmlns:p="http://schemas.openxmlformats.org/presentationml/2006/main">
  <p:tag name="AS_UNIQUEID" val="197"/>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S_UNIQUEID" val="203"/>
</p:tagLst>
</file>

<file path=ppt/tags/tag21.xml><?xml version="1.0" encoding="utf-8"?>
<p:tagLst xmlns:a="http://schemas.openxmlformats.org/drawingml/2006/main" xmlns:r="http://schemas.openxmlformats.org/officeDocument/2006/relationships" xmlns:p="http://schemas.openxmlformats.org/presentationml/2006/main">
  <p:tag name="AS_UNIQUEID" val="11"/>
</p:tagLst>
</file>

<file path=ppt/tags/tag22.xml><?xml version="1.0" encoding="utf-8"?>
<p:tagLst xmlns:a="http://schemas.openxmlformats.org/drawingml/2006/main" xmlns:r="http://schemas.openxmlformats.org/officeDocument/2006/relationships" xmlns:p="http://schemas.openxmlformats.org/presentationml/2006/main">
  <p:tag name="AS_UNIQUEID" val="12"/>
</p:tagLst>
</file>

<file path=ppt/tags/tag23.xml><?xml version="1.0" encoding="utf-8"?>
<p:tagLst xmlns:a="http://schemas.openxmlformats.org/drawingml/2006/main" xmlns:r="http://schemas.openxmlformats.org/officeDocument/2006/relationships" xmlns:p="http://schemas.openxmlformats.org/presentationml/2006/main">
  <p:tag name="AS_UNIQUEID" val="13"/>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S_UNIQUEID" val="24"/>
</p:tagLst>
</file>

<file path=ppt/tags/tag26.xml><?xml version="1.0" encoding="utf-8"?>
<p:tagLst xmlns:a="http://schemas.openxmlformats.org/drawingml/2006/main" xmlns:r="http://schemas.openxmlformats.org/officeDocument/2006/relationships" xmlns:p="http://schemas.openxmlformats.org/presentationml/2006/main">
  <p:tag name="AS_UNIQUEID" val="25"/>
</p:tagLst>
</file>

<file path=ppt/tags/tag27.xml><?xml version="1.0" encoding="utf-8"?>
<p:tagLst xmlns:a="http://schemas.openxmlformats.org/drawingml/2006/main" xmlns:r="http://schemas.openxmlformats.org/officeDocument/2006/relationships" xmlns:p="http://schemas.openxmlformats.org/presentationml/2006/main">
  <p:tag name="AS_UNIQUEID" val="28"/>
</p:tagLst>
</file>

<file path=ppt/tags/tag28.xml><?xml version="1.0" encoding="utf-8"?>
<p:tagLst xmlns:a="http://schemas.openxmlformats.org/drawingml/2006/main" xmlns:r="http://schemas.openxmlformats.org/officeDocument/2006/relationships" xmlns:p="http://schemas.openxmlformats.org/presentationml/2006/main">
  <p:tag name="AS_UNIQUEID" val="29"/>
</p:tagLst>
</file>

<file path=ppt/tags/tag29.xml><?xml version="1.0" encoding="utf-8"?>
<p:tagLst xmlns:a="http://schemas.openxmlformats.org/drawingml/2006/main" xmlns:r="http://schemas.openxmlformats.org/officeDocument/2006/relationships" xmlns:p="http://schemas.openxmlformats.org/presentationml/2006/main">
  <p:tag name="AS_UNIQUEID" val="3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S_UNIQUEID" val="33"/>
</p:tagLst>
</file>

<file path=ppt/tags/tag31.xml><?xml version="1.0" encoding="utf-8"?>
<p:tagLst xmlns:a="http://schemas.openxmlformats.org/drawingml/2006/main" xmlns:r="http://schemas.openxmlformats.org/officeDocument/2006/relationships" xmlns:p="http://schemas.openxmlformats.org/presentationml/2006/main">
  <p:tag name="AS_UNIQUEID" val="37"/>
</p:tagLst>
</file>

<file path=ppt/tags/tag32.xml><?xml version="1.0" encoding="utf-8"?>
<p:tagLst xmlns:a="http://schemas.openxmlformats.org/drawingml/2006/main" xmlns:r="http://schemas.openxmlformats.org/officeDocument/2006/relationships" xmlns:p="http://schemas.openxmlformats.org/presentationml/2006/main">
  <p:tag name="AS_UNIQUEID" val="38"/>
</p:tagLst>
</file>

<file path=ppt/tags/tag33.xml><?xml version="1.0" encoding="utf-8"?>
<p:tagLst xmlns:a="http://schemas.openxmlformats.org/drawingml/2006/main" xmlns:r="http://schemas.openxmlformats.org/officeDocument/2006/relationships" xmlns:p="http://schemas.openxmlformats.org/presentationml/2006/main">
  <p:tag name="AS_UNIQUEID" val="29"/>
</p:tagLst>
</file>

<file path=ppt/tags/tag34.xml><?xml version="1.0" encoding="utf-8"?>
<p:tagLst xmlns:a="http://schemas.openxmlformats.org/drawingml/2006/main" xmlns:r="http://schemas.openxmlformats.org/officeDocument/2006/relationships" xmlns:p="http://schemas.openxmlformats.org/presentationml/2006/main">
  <p:tag name="AS_UNIQUEID" val="25"/>
</p:tagLst>
</file>

<file path=ppt/tags/tag35.xml><?xml version="1.0" encoding="utf-8"?>
<p:tagLst xmlns:a="http://schemas.openxmlformats.org/drawingml/2006/main" xmlns:r="http://schemas.openxmlformats.org/officeDocument/2006/relationships" xmlns:p="http://schemas.openxmlformats.org/presentationml/2006/main">
  <p:tag name="AS_UNIQUEID" val="28"/>
</p:tagLst>
</file>

<file path=ppt/tags/tag36.xml><?xml version="1.0" encoding="utf-8"?>
<p:tagLst xmlns:a="http://schemas.openxmlformats.org/drawingml/2006/main" xmlns:r="http://schemas.openxmlformats.org/officeDocument/2006/relationships" xmlns:p="http://schemas.openxmlformats.org/presentationml/2006/main">
  <p:tag name="AS_UNIQUEID" val="29"/>
</p:tagLst>
</file>

<file path=ppt/tags/tag37.xml><?xml version="1.0" encoding="utf-8"?>
<p:tagLst xmlns:a="http://schemas.openxmlformats.org/drawingml/2006/main" xmlns:r="http://schemas.openxmlformats.org/officeDocument/2006/relationships" xmlns:p="http://schemas.openxmlformats.org/presentationml/2006/main">
  <p:tag name="AS_UNIQUEID" val="31"/>
</p:tagLst>
</file>

<file path=ppt/tags/tag38.xml><?xml version="1.0" encoding="utf-8"?>
<p:tagLst xmlns:a="http://schemas.openxmlformats.org/drawingml/2006/main" xmlns:r="http://schemas.openxmlformats.org/officeDocument/2006/relationships" xmlns:p="http://schemas.openxmlformats.org/presentationml/2006/main">
  <p:tag name="AS_UNIQUEID" val="29"/>
</p:tagLst>
</file>

<file path=ppt/tags/tag39.xml><?xml version="1.0" encoding="utf-8"?>
<p:tagLst xmlns:a="http://schemas.openxmlformats.org/drawingml/2006/main" xmlns:r="http://schemas.openxmlformats.org/officeDocument/2006/relationships" xmlns:p="http://schemas.openxmlformats.org/presentationml/2006/main">
  <p:tag name="AS_UNIQUEID" val="3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S_UNIQUEID" val="20"/>
</p:tagLst>
</file>

<file path=ppt/tags/tag41.xml><?xml version="1.0" encoding="utf-8"?>
<p:tagLst xmlns:a="http://schemas.openxmlformats.org/drawingml/2006/main" xmlns:r="http://schemas.openxmlformats.org/officeDocument/2006/relationships" xmlns:p="http://schemas.openxmlformats.org/presentationml/2006/main">
  <p:tag name="AS_UNIQUEID" val="21"/>
</p:tagLst>
</file>

<file path=ppt/tags/tag42.xml><?xml version="1.0" encoding="utf-8"?>
<p:tagLst xmlns:a="http://schemas.openxmlformats.org/drawingml/2006/main" xmlns:r="http://schemas.openxmlformats.org/officeDocument/2006/relationships" xmlns:p="http://schemas.openxmlformats.org/presentationml/2006/main">
  <p:tag name="AS_UNIQUEID" val="22"/>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S_UNIQUEID" val="53"/>
</p:tagLst>
</file>

<file path=ppt/tags/tag45.xml><?xml version="1.0" encoding="utf-8"?>
<p:tagLst xmlns:a="http://schemas.openxmlformats.org/drawingml/2006/main" xmlns:r="http://schemas.openxmlformats.org/officeDocument/2006/relationships" xmlns:p="http://schemas.openxmlformats.org/presentationml/2006/main">
  <p:tag name="AS_UNIQUEID" val="45"/>
</p:tagLst>
</file>

<file path=ppt/tags/tag46.xml><?xml version="1.0" encoding="utf-8"?>
<p:tagLst xmlns:a="http://schemas.openxmlformats.org/drawingml/2006/main" xmlns:r="http://schemas.openxmlformats.org/officeDocument/2006/relationships" xmlns:p="http://schemas.openxmlformats.org/presentationml/2006/main">
  <p:tag name="AS_UNIQUEID" val="46"/>
</p:tagLst>
</file>

<file path=ppt/tags/tag47.xml><?xml version="1.0" encoding="utf-8"?>
<p:tagLst xmlns:a="http://schemas.openxmlformats.org/drawingml/2006/main" xmlns:r="http://schemas.openxmlformats.org/officeDocument/2006/relationships" xmlns:p="http://schemas.openxmlformats.org/presentationml/2006/main">
  <p:tag name="AS_UNIQUEID" val="47"/>
</p:tagLst>
</file>

<file path=ppt/tags/tag48.xml><?xml version="1.0" encoding="utf-8"?>
<p:tagLst xmlns:a="http://schemas.openxmlformats.org/drawingml/2006/main" xmlns:r="http://schemas.openxmlformats.org/officeDocument/2006/relationships" xmlns:p="http://schemas.openxmlformats.org/presentationml/2006/main">
  <p:tag name="AS_UNIQUEID" val="48"/>
</p:tagLst>
</file>

<file path=ppt/tags/tag49.xml><?xml version="1.0" encoding="utf-8"?>
<p:tagLst xmlns:a="http://schemas.openxmlformats.org/drawingml/2006/main" xmlns:r="http://schemas.openxmlformats.org/officeDocument/2006/relationships" xmlns:p="http://schemas.openxmlformats.org/presentationml/2006/main">
  <p:tag name="AS_UNIQUEID" val="49"/>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S_UNIQUEID" val="50"/>
</p:tagLst>
</file>

<file path=ppt/tags/tag51.xml><?xml version="1.0" encoding="utf-8"?>
<p:tagLst xmlns:a="http://schemas.openxmlformats.org/drawingml/2006/main" xmlns:r="http://schemas.openxmlformats.org/officeDocument/2006/relationships" xmlns:p="http://schemas.openxmlformats.org/presentationml/2006/main">
  <p:tag name="AS_UNIQUEID" val="61"/>
</p:tagLst>
</file>

<file path=ppt/tags/tag52.xml><?xml version="1.0" encoding="utf-8"?>
<p:tagLst xmlns:a="http://schemas.openxmlformats.org/drawingml/2006/main" xmlns:r="http://schemas.openxmlformats.org/officeDocument/2006/relationships" xmlns:p="http://schemas.openxmlformats.org/presentationml/2006/main">
  <p:tag name="AS_UNIQUEID" val="62"/>
</p:tagLst>
</file>

<file path=ppt/tags/tag53.xml><?xml version="1.0" encoding="utf-8"?>
<p:tagLst xmlns:a="http://schemas.openxmlformats.org/drawingml/2006/main" xmlns:r="http://schemas.openxmlformats.org/officeDocument/2006/relationships" xmlns:p="http://schemas.openxmlformats.org/presentationml/2006/main">
  <p:tag name="AS_UNIQUEID" val="67"/>
</p:tagLst>
</file>

<file path=ppt/tags/tag54.xml><?xml version="1.0" encoding="utf-8"?>
<p:tagLst xmlns:a="http://schemas.openxmlformats.org/drawingml/2006/main" xmlns:r="http://schemas.openxmlformats.org/officeDocument/2006/relationships" xmlns:p="http://schemas.openxmlformats.org/presentationml/2006/main">
  <p:tag name="AS_UNIQUEID" val="68"/>
</p:tagLst>
</file>

<file path=ppt/tags/tag55.xml><?xml version="1.0" encoding="utf-8"?>
<p:tagLst xmlns:a="http://schemas.openxmlformats.org/drawingml/2006/main" xmlns:r="http://schemas.openxmlformats.org/officeDocument/2006/relationships" xmlns:p="http://schemas.openxmlformats.org/presentationml/2006/main">
  <p:tag name="AS_UNIQUEID" val="51"/>
</p:tagLst>
</file>

<file path=ppt/tags/tag56.xml><?xml version="1.0" encoding="utf-8"?>
<p:tagLst xmlns:a="http://schemas.openxmlformats.org/drawingml/2006/main" xmlns:r="http://schemas.openxmlformats.org/officeDocument/2006/relationships" xmlns:p="http://schemas.openxmlformats.org/presentationml/2006/main">
  <p:tag name="AS_UNIQUEID" val="44"/>
</p:tagLst>
</file>

<file path=ppt/tags/tag57.xml><?xml version="1.0" encoding="utf-8"?>
<p:tagLst xmlns:a="http://schemas.openxmlformats.org/drawingml/2006/main" xmlns:r="http://schemas.openxmlformats.org/officeDocument/2006/relationships" xmlns:p="http://schemas.openxmlformats.org/presentationml/2006/main">
  <p:tag name="AS_UNIQUEID" val="64"/>
</p:tagLst>
</file>

<file path=ppt/tags/tag58.xml><?xml version="1.0" encoding="utf-8"?>
<p:tagLst xmlns:a="http://schemas.openxmlformats.org/drawingml/2006/main" xmlns:r="http://schemas.openxmlformats.org/officeDocument/2006/relationships" xmlns:p="http://schemas.openxmlformats.org/presentationml/2006/main">
  <p:tag name="AS_UNIQUEID" val="53"/>
</p:tagLst>
</file>

<file path=ppt/tags/tag59.xml><?xml version="1.0" encoding="utf-8"?>
<p:tagLst xmlns:a="http://schemas.openxmlformats.org/drawingml/2006/main" xmlns:r="http://schemas.openxmlformats.org/officeDocument/2006/relationships" xmlns:p="http://schemas.openxmlformats.org/presentationml/2006/main">
  <p:tag name="AS_UNIQUEID" val="54"/>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S_UNIQUEID" val="53"/>
</p:tagLst>
</file>

<file path=ppt/tags/tag61.xml><?xml version="1.0" encoding="utf-8"?>
<p:tagLst xmlns:a="http://schemas.openxmlformats.org/drawingml/2006/main" xmlns:r="http://schemas.openxmlformats.org/officeDocument/2006/relationships" xmlns:p="http://schemas.openxmlformats.org/presentationml/2006/main">
  <p:tag name="AS_UNIQUEID" val="51"/>
</p:tagLst>
</file>

<file path=ppt/tags/tag62.xml><?xml version="1.0" encoding="utf-8"?>
<p:tagLst xmlns:a="http://schemas.openxmlformats.org/drawingml/2006/main" xmlns:r="http://schemas.openxmlformats.org/officeDocument/2006/relationships" xmlns:p="http://schemas.openxmlformats.org/presentationml/2006/main">
  <p:tag name="AS_UNIQUEID" val="67"/>
</p:tagLst>
</file>

<file path=ppt/tags/tag63.xml><?xml version="1.0" encoding="utf-8"?>
<p:tagLst xmlns:a="http://schemas.openxmlformats.org/drawingml/2006/main" xmlns:r="http://schemas.openxmlformats.org/officeDocument/2006/relationships" xmlns:p="http://schemas.openxmlformats.org/presentationml/2006/main">
  <p:tag name="AS_UNIQUEID" val="54"/>
</p:tagLst>
</file>

<file path=ppt/tags/tag64.xml><?xml version="1.0" encoding="utf-8"?>
<p:tagLst xmlns:a="http://schemas.openxmlformats.org/drawingml/2006/main" xmlns:r="http://schemas.openxmlformats.org/officeDocument/2006/relationships" xmlns:p="http://schemas.openxmlformats.org/presentationml/2006/main">
  <p:tag name="AS_UNIQUEID" val="54"/>
</p:tagLst>
</file>

<file path=ppt/tags/tag65.xml><?xml version="1.0" encoding="utf-8"?>
<p:tagLst xmlns:a="http://schemas.openxmlformats.org/drawingml/2006/main" xmlns:r="http://schemas.openxmlformats.org/officeDocument/2006/relationships" xmlns:p="http://schemas.openxmlformats.org/presentationml/2006/main">
  <p:tag name="AS_UNIQUEID" val="54"/>
</p:tagLst>
</file>

<file path=ppt/tags/tag66.xml><?xml version="1.0" encoding="utf-8"?>
<p:tagLst xmlns:a="http://schemas.openxmlformats.org/drawingml/2006/main" xmlns:r="http://schemas.openxmlformats.org/officeDocument/2006/relationships" xmlns:p="http://schemas.openxmlformats.org/presentationml/2006/main">
  <p:tag name="AS_UNIQUEID" val="53"/>
</p:tagLst>
</file>

<file path=ppt/tags/tag67.xml><?xml version="1.0" encoding="utf-8"?>
<p:tagLst xmlns:a="http://schemas.openxmlformats.org/drawingml/2006/main" xmlns:r="http://schemas.openxmlformats.org/officeDocument/2006/relationships" xmlns:p="http://schemas.openxmlformats.org/presentationml/2006/main">
  <p:tag name="AS_UNIQUEID" val="53"/>
</p:tagLst>
</file>

<file path=ppt/tags/tag68.xml><?xml version="1.0" encoding="utf-8"?>
<p:tagLst xmlns:a="http://schemas.openxmlformats.org/drawingml/2006/main" xmlns:r="http://schemas.openxmlformats.org/officeDocument/2006/relationships" xmlns:p="http://schemas.openxmlformats.org/presentationml/2006/main">
  <p:tag name="AS_UNIQUEID" val="53"/>
</p:tagLst>
</file>

<file path=ppt/tags/tag69.xml><?xml version="1.0" encoding="utf-8"?>
<p:tagLst xmlns:a="http://schemas.openxmlformats.org/drawingml/2006/main" xmlns:r="http://schemas.openxmlformats.org/officeDocument/2006/relationships" xmlns:p="http://schemas.openxmlformats.org/presentationml/2006/main">
  <p:tag name="AS_UNIQUEID" val="54"/>
</p:tagLst>
</file>

<file path=ppt/tags/tag7.xml><?xml version="1.0" encoding="utf-8"?>
<p:tagLst xmlns:a="http://schemas.openxmlformats.org/drawingml/2006/main" xmlns:r="http://schemas.openxmlformats.org/officeDocument/2006/relationships" xmlns:p="http://schemas.openxmlformats.org/presentationml/2006/main">
  <p:tag name="AS_UNIQUEID" val="0"/>
</p:tagLst>
</file>

<file path=ppt/tags/tag70.xml><?xml version="1.0" encoding="utf-8"?>
<p:tagLst xmlns:a="http://schemas.openxmlformats.org/drawingml/2006/main" xmlns:r="http://schemas.openxmlformats.org/officeDocument/2006/relationships" xmlns:p="http://schemas.openxmlformats.org/presentationml/2006/main">
  <p:tag name="AS_UNIQUEID" val="54"/>
</p:tagLst>
</file>

<file path=ppt/tags/tag71.xml><?xml version="1.0" encoding="utf-8"?>
<p:tagLst xmlns:a="http://schemas.openxmlformats.org/drawingml/2006/main" xmlns:r="http://schemas.openxmlformats.org/officeDocument/2006/relationships" xmlns:p="http://schemas.openxmlformats.org/presentationml/2006/main">
  <p:tag name="AS_UNIQUEID" val="64"/>
</p:tagLst>
</file>

<file path=ppt/tags/tag72.xml><?xml version="1.0" encoding="utf-8"?>
<p:tagLst xmlns:a="http://schemas.openxmlformats.org/drawingml/2006/main" xmlns:r="http://schemas.openxmlformats.org/officeDocument/2006/relationships" xmlns:p="http://schemas.openxmlformats.org/presentationml/2006/main">
  <p:tag name="AS_UNIQUEID" val="44"/>
</p:tagLst>
</file>

<file path=ppt/tags/tag73.xml><?xml version="1.0" encoding="utf-8"?>
<p:tagLst xmlns:a="http://schemas.openxmlformats.org/drawingml/2006/main" xmlns:r="http://schemas.openxmlformats.org/officeDocument/2006/relationships" xmlns:p="http://schemas.openxmlformats.org/presentationml/2006/main">
  <p:tag name="AS_UNIQUEID" val="68"/>
</p:tagLst>
</file>

<file path=ppt/tags/tag74.xml><?xml version="1.0" encoding="utf-8"?>
<p:tagLst xmlns:a="http://schemas.openxmlformats.org/drawingml/2006/main" xmlns:r="http://schemas.openxmlformats.org/officeDocument/2006/relationships" xmlns:p="http://schemas.openxmlformats.org/presentationml/2006/main">
  <p:tag name="AS_UNIQUEID" val="40"/>
</p:tagLst>
</file>

<file path=ppt/tags/tag75.xml><?xml version="1.0" encoding="utf-8"?>
<p:tagLst xmlns:a="http://schemas.openxmlformats.org/drawingml/2006/main" xmlns:r="http://schemas.openxmlformats.org/officeDocument/2006/relationships" xmlns:p="http://schemas.openxmlformats.org/presentationml/2006/main">
  <p:tag name="AS_UNIQUEID" val="41"/>
</p:tagLst>
</file>

<file path=ppt/tags/tag76.xml><?xml version="1.0" encoding="utf-8"?>
<p:tagLst xmlns:a="http://schemas.openxmlformats.org/drawingml/2006/main" xmlns:r="http://schemas.openxmlformats.org/officeDocument/2006/relationships" xmlns:p="http://schemas.openxmlformats.org/presentationml/2006/main">
  <p:tag name="AS_UNIQUEID" val="42"/>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S_UNIQUEID" val="74"/>
</p:tagLst>
</file>

<file path=ppt/tags/tag79.xml><?xml version="1.0" encoding="utf-8"?>
<p:tagLst xmlns:a="http://schemas.openxmlformats.org/drawingml/2006/main" xmlns:r="http://schemas.openxmlformats.org/officeDocument/2006/relationships" xmlns:p="http://schemas.openxmlformats.org/presentationml/2006/main">
  <p:tag name="AS_UNIQUEID" val="77"/>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S_UNIQUEID" val="78"/>
</p:tagLst>
</file>

<file path=ppt/tags/tag81.xml><?xml version="1.0" encoding="utf-8"?>
<p:tagLst xmlns:a="http://schemas.openxmlformats.org/drawingml/2006/main" xmlns:r="http://schemas.openxmlformats.org/officeDocument/2006/relationships" xmlns:p="http://schemas.openxmlformats.org/presentationml/2006/main">
  <p:tag name="AS_UNIQUEID" val="79"/>
</p:tagLst>
</file>

<file path=ppt/tags/tag82.xml><?xml version="1.0" encoding="utf-8"?>
<p:tagLst xmlns:a="http://schemas.openxmlformats.org/drawingml/2006/main" xmlns:r="http://schemas.openxmlformats.org/officeDocument/2006/relationships" xmlns:p="http://schemas.openxmlformats.org/presentationml/2006/main">
  <p:tag name="AS_UNIQUEID" val="80"/>
</p:tagLst>
</file>

<file path=ppt/tags/tag83.xml><?xml version="1.0" encoding="utf-8"?>
<p:tagLst xmlns:a="http://schemas.openxmlformats.org/drawingml/2006/main" xmlns:r="http://schemas.openxmlformats.org/officeDocument/2006/relationships" xmlns:p="http://schemas.openxmlformats.org/presentationml/2006/main">
  <p:tag name="AS_UNIQUEID" val="83"/>
</p:tagLst>
</file>

<file path=ppt/tags/tag84.xml><?xml version="1.0" encoding="utf-8"?>
<p:tagLst xmlns:a="http://schemas.openxmlformats.org/drawingml/2006/main" xmlns:r="http://schemas.openxmlformats.org/officeDocument/2006/relationships" xmlns:p="http://schemas.openxmlformats.org/presentationml/2006/main">
  <p:tag name="AS_UNIQUEID" val="84"/>
</p:tagLst>
</file>

<file path=ppt/tags/tag85.xml><?xml version="1.0" encoding="utf-8"?>
<p:tagLst xmlns:a="http://schemas.openxmlformats.org/drawingml/2006/main" xmlns:r="http://schemas.openxmlformats.org/officeDocument/2006/relationships" xmlns:p="http://schemas.openxmlformats.org/presentationml/2006/main">
  <p:tag name="AS_UNIQUEID" val="74"/>
</p:tagLst>
</file>

<file path=ppt/tags/tag86.xml><?xml version="1.0" encoding="utf-8"?>
<p:tagLst xmlns:a="http://schemas.openxmlformats.org/drawingml/2006/main" xmlns:r="http://schemas.openxmlformats.org/officeDocument/2006/relationships" xmlns:p="http://schemas.openxmlformats.org/presentationml/2006/main">
  <p:tag name="AS_UNIQUEID" val="77"/>
</p:tagLst>
</file>

<file path=ppt/tags/tag87.xml><?xml version="1.0" encoding="utf-8"?>
<p:tagLst xmlns:a="http://schemas.openxmlformats.org/drawingml/2006/main" xmlns:r="http://schemas.openxmlformats.org/officeDocument/2006/relationships" xmlns:p="http://schemas.openxmlformats.org/presentationml/2006/main">
  <p:tag name="AS_UNIQUEID" val="78"/>
</p:tagLst>
</file>

<file path=ppt/tags/tag88.xml><?xml version="1.0" encoding="utf-8"?>
<p:tagLst xmlns:a="http://schemas.openxmlformats.org/drawingml/2006/main" xmlns:r="http://schemas.openxmlformats.org/officeDocument/2006/relationships" xmlns:p="http://schemas.openxmlformats.org/presentationml/2006/main">
  <p:tag name="AS_UNIQUEID" val="79"/>
</p:tagLst>
</file>

<file path=ppt/tags/tag89.xml><?xml version="1.0" encoding="utf-8"?>
<p:tagLst xmlns:a="http://schemas.openxmlformats.org/drawingml/2006/main" xmlns:r="http://schemas.openxmlformats.org/officeDocument/2006/relationships" xmlns:p="http://schemas.openxmlformats.org/presentationml/2006/main">
  <p:tag name="AS_UNIQUEID" val="80"/>
</p:tagLst>
</file>

<file path=ppt/tags/tag9.xml><?xml version="1.0" encoding="utf-8"?>
<p:tagLst xmlns:a="http://schemas.openxmlformats.org/drawingml/2006/main" xmlns:r="http://schemas.openxmlformats.org/officeDocument/2006/relationships" xmlns:p="http://schemas.openxmlformats.org/presentationml/2006/main">
  <p:tag name="AS_UNIQUEID" val="7"/>
</p:tagLst>
</file>

<file path=ppt/tags/tag90.xml><?xml version="1.0" encoding="utf-8"?>
<p:tagLst xmlns:a="http://schemas.openxmlformats.org/drawingml/2006/main" xmlns:r="http://schemas.openxmlformats.org/officeDocument/2006/relationships" xmlns:p="http://schemas.openxmlformats.org/presentationml/2006/main">
  <p:tag name="AS_UNIQUEID" val="83"/>
</p:tagLst>
</file>

<file path=ppt/tags/tag91.xml><?xml version="1.0" encoding="utf-8"?>
<p:tagLst xmlns:a="http://schemas.openxmlformats.org/drawingml/2006/main" xmlns:r="http://schemas.openxmlformats.org/officeDocument/2006/relationships" xmlns:p="http://schemas.openxmlformats.org/presentationml/2006/main">
  <p:tag name="AS_UNIQUEID" val="84"/>
</p:tagLst>
</file>

<file path=ppt/tags/tag92.xml><?xml version="1.0" encoding="utf-8"?>
<p:tagLst xmlns:a="http://schemas.openxmlformats.org/drawingml/2006/main" xmlns:r="http://schemas.openxmlformats.org/officeDocument/2006/relationships" xmlns:p="http://schemas.openxmlformats.org/presentationml/2006/main">
  <p:tag name="AS_UNIQUEID" val="70"/>
</p:tagLst>
</file>

<file path=ppt/tags/tag93.xml><?xml version="1.0" encoding="utf-8"?>
<p:tagLst xmlns:a="http://schemas.openxmlformats.org/drawingml/2006/main" xmlns:r="http://schemas.openxmlformats.org/officeDocument/2006/relationships" xmlns:p="http://schemas.openxmlformats.org/presentationml/2006/main">
  <p:tag name="AS_UNIQUEID" val="71"/>
</p:tagLst>
</file>

<file path=ppt/tags/tag94.xml><?xml version="1.0" encoding="utf-8"?>
<p:tagLst xmlns:a="http://schemas.openxmlformats.org/drawingml/2006/main" xmlns:r="http://schemas.openxmlformats.org/officeDocument/2006/relationships" xmlns:p="http://schemas.openxmlformats.org/presentationml/2006/main">
  <p:tag name="AS_UNIQUEID" val="72"/>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S_UNIQUEID" val="90"/>
</p:tagLst>
</file>

<file path=ppt/tags/tag97.xml><?xml version="1.0" encoding="utf-8"?>
<p:tagLst xmlns:a="http://schemas.openxmlformats.org/drawingml/2006/main" xmlns:r="http://schemas.openxmlformats.org/officeDocument/2006/relationships" xmlns:p="http://schemas.openxmlformats.org/presentationml/2006/main">
  <p:tag name="AS_UNIQUEID" val="92"/>
</p:tagLst>
</file>

<file path=ppt/tags/tag98.xml><?xml version="1.0" encoding="utf-8"?>
<p:tagLst xmlns:a="http://schemas.openxmlformats.org/drawingml/2006/main" xmlns:r="http://schemas.openxmlformats.org/officeDocument/2006/relationships" xmlns:p="http://schemas.openxmlformats.org/presentationml/2006/main">
  <p:tag name="AS_UNIQUEID" val="93"/>
</p:tagLst>
</file>

<file path=ppt/tags/tag99.xml><?xml version="1.0" encoding="utf-8"?>
<p:tagLst xmlns:a="http://schemas.openxmlformats.org/drawingml/2006/main" xmlns:r="http://schemas.openxmlformats.org/officeDocument/2006/relationships" xmlns:p="http://schemas.openxmlformats.org/presentationml/2006/main">
  <p:tag name="AS_UNIQUEID" val="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6FEC90499014EB95A8E7C11FAF3CB" ma:contentTypeVersion="10" ma:contentTypeDescription="Create a new document." ma:contentTypeScope="" ma:versionID="8e94854c4939c6443b4f3616653f131e">
  <xsd:schema xmlns:xsd="http://www.w3.org/2001/XMLSchema" xmlns:xs="http://www.w3.org/2001/XMLSchema" xmlns:p="http://schemas.microsoft.com/office/2006/metadata/properties" xmlns:ns3="d4c39a4a-3514-4d61-b271-533bfd3e0244" targetNamespace="http://schemas.microsoft.com/office/2006/metadata/properties" ma:root="true" ma:fieldsID="427097ddbd6a3a29c7a05b499e5c1b92" ns3:_="">
    <xsd:import namespace="d4c39a4a-3514-4d61-b271-533bfd3e024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39a4a-3514-4d61-b271-533bfd3e024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4c39a4a-3514-4d61-b271-533bfd3e0244" xsi:nil="true"/>
  </documentManagement>
</p:properties>
</file>

<file path=customXml/itemProps1.xml><?xml version="1.0" encoding="utf-8"?>
<ds:datastoreItem xmlns:ds="http://schemas.openxmlformats.org/officeDocument/2006/customXml" ds:itemID="{A6D9D4FA-D32B-4F4C-BC93-81AF1BBD7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39a4a-3514-4d61-b271-533bfd3e0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9A8B0-E52C-465E-A738-8C2FA6506C0D}">
  <ds:schemaRefs>
    <ds:schemaRef ds:uri="http://schemas.microsoft.com/sharepoint/v3/contenttype/forms"/>
  </ds:schemaRefs>
</ds:datastoreItem>
</file>

<file path=customXml/itemProps3.xml><?xml version="1.0" encoding="utf-8"?>
<ds:datastoreItem xmlns:ds="http://schemas.openxmlformats.org/officeDocument/2006/customXml" ds:itemID="{D1BB98B2-F16D-48D5-ABE7-8251F24C4F62}">
  <ds:schemaRefs>
    <ds:schemaRef ds:uri="http://schemas.microsoft.com/office/2006/documentManagement/types"/>
    <ds:schemaRef ds:uri="http://www.w3.org/XML/1998/namespace"/>
    <ds:schemaRef ds:uri="http://purl.org/dc/dcmitype/"/>
    <ds:schemaRef ds:uri="http://schemas.microsoft.com/office/2006/metadata/properties"/>
    <ds:schemaRef ds:uri="d4c39a4a-3514-4d61-b271-533bfd3e0244"/>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8155</Words>
  <Application>Microsoft Office PowerPoint</Application>
  <PresentationFormat>On-screen Show (4:3)</PresentationFormat>
  <Paragraphs>720</Paragraphs>
  <Slides>28</Slides>
  <Notes>22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Arial,Sans-Serif</vt:lpstr>
      <vt:lpstr>Calibri</vt:lpstr>
      <vt:lpstr>canada-type-gibson</vt:lpstr>
      <vt:lpstr>Times New Roman</vt:lpstr>
      <vt:lpstr>Wingdings</vt:lpstr>
      <vt:lpstr>Office Theme</vt:lpstr>
      <vt:lpstr>SCW Slide Templates Bilingual0417 (2)</vt:lpstr>
      <vt:lpstr>Office Theme</vt:lpstr>
      <vt:lpstr>Yr Ymarferydd Gwasanaethau Cymdeithasol</vt:lpstr>
      <vt:lpstr>PowerPoint Presentation</vt:lpstr>
      <vt:lpstr>PowerPoint Presentation</vt:lpstr>
      <vt:lpstr>PowerPoint Presentation</vt:lpstr>
      <vt:lpstr>Contract dysgu   </vt:lpstr>
      <vt:lpstr>Deilliant  dysgu                           </vt:lpstr>
      <vt:lpstr>Mae'n ymwneud â llesiant... </vt:lpstr>
      <vt:lpstr>It’s all about well-being... </vt:lpstr>
      <vt:lpstr>  </vt:lpstr>
      <vt:lpstr>PowerPoint Presentation</vt:lpstr>
      <vt:lpstr> Ar bwy mae’n effeithio?</vt:lpstr>
      <vt:lpstr> Who does it affect?</vt:lpstr>
      <vt:lpstr>Beth mae'r Ddeddf  yn ei newid?</vt:lpstr>
      <vt:lpstr>PowerPoint Presentation</vt:lpstr>
      <vt:lpstr>PowerPoint Presentation</vt:lpstr>
      <vt:lpstr> Gwell atebolrwydd</vt:lpstr>
      <vt:lpstr>PowerPoint Presentation</vt:lpstr>
      <vt:lpstr>PowerPoint Presentation</vt:lpstr>
      <vt:lpstr>PowerPoint Presentation</vt:lpstr>
      <vt:lpstr>Adroddiadau safonol                                       </vt:lpstr>
      <vt:lpstr>Sefydlogrwydd y farchnad</vt:lpstr>
      <vt:lpstr> I grynhoi</vt:lpstr>
      <vt:lpstr>     Ymarferydd  gwasanaethau    cymdeithasol    </vt:lpstr>
      <vt:lpstr>  </vt:lpstr>
      <vt:lpstr> Deilliant dysgu                           Learning outcome  </vt:lpstr>
      <vt:lpstr>Cyfeiriadau</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Coy</dc:creator>
  <cp:lastModifiedBy>Hayley Abraham</cp:lastModifiedBy>
  <cp:revision>332</cp:revision>
  <cp:lastPrinted>2021-06-04T11:01:49Z</cp:lastPrinted>
  <dcterms:created xsi:type="dcterms:W3CDTF">2021-06-04T10:01:49Z</dcterms:created>
  <dcterms:modified xsi:type="dcterms:W3CDTF">2025-04-29T13:39:13Z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81C87E20-293D-4633-8704-F9CD15B55FEC</vt:lpwstr>
  </property>
  <property fmtid="{D5CDD505-2E9C-101B-9397-08002B2CF9AE}" pid="3" name="ArticulatePath">
    <vt:lpwstr>V1.0 BILINGUAL Unit 440 RISCA</vt:lpwstr>
  </property>
  <property fmtid="{D5CDD505-2E9C-101B-9397-08002B2CF9AE}" pid="4" name="ContentTypeId">
    <vt:lpwstr>0x0101000876FEC90499014EB95A8E7C11FAF3CB</vt:lpwstr>
  </property>
  <property fmtid="{D5CDD505-2E9C-101B-9397-08002B2CF9AE}" pid="5" name="MediaServiceImageTags">
    <vt:lpwstr/>
  </property>
  <property fmtid="{D5CDD505-2E9C-101B-9397-08002B2CF9AE}" pid="6" name="MSIP_Label_d3f1612d-fb9f-4910-9745-3218a93e4acc_Enabled">
    <vt:lpwstr>true</vt:lpwstr>
  </property>
  <property fmtid="{D5CDD505-2E9C-101B-9397-08002B2CF9AE}" pid="7" name="MSIP_Label_d3f1612d-fb9f-4910-9745-3218a93e4acc_SetDate">
    <vt:lpwstr>2025-04-08T14:47:58Z</vt:lpwstr>
  </property>
  <property fmtid="{D5CDD505-2E9C-101B-9397-08002B2CF9AE}" pid="8" name="MSIP_Label_d3f1612d-fb9f-4910-9745-3218a93e4acc_Method">
    <vt:lpwstr>Standard</vt:lpwstr>
  </property>
  <property fmtid="{D5CDD505-2E9C-101B-9397-08002B2CF9AE}" pid="9" name="MSIP_Label_d3f1612d-fb9f-4910-9745-3218a93e4acc_Name">
    <vt:lpwstr>defa4170-0d19-0005-0004-bc88714345d2</vt:lpwstr>
  </property>
  <property fmtid="{D5CDD505-2E9C-101B-9397-08002B2CF9AE}" pid="10" name="MSIP_Label_d3f1612d-fb9f-4910-9745-3218a93e4acc_SiteId">
    <vt:lpwstr>4bc2de22-9b97-4eb6-8e88-2254190748e2</vt:lpwstr>
  </property>
  <property fmtid="{D5CDD505-2E9C-101B-9397-08002B2CF9AE}" pid="11" name="MSIP_Label_d3f1612d-fb9f-4910-9745-3218a93e4acc_ActionId">
    <vt:lpwstr>4bf18116-9cbe-4342-9beb-6ed872e5603f</vt:lpwstr>
  </property>
  <property fmtid="{D5CDD505-2E9C-101B-9397-08002B2CF9AE}" pid="12" name="MSIP_Label_d3f1612d-fb9f-4910-9745-3218a93e4acc_ContentBits">
    <vt:lpwstr>0</vt:lpwstr>
  </property>
  <property fmtid="{D5CDD505-2E9C-101B-9397-08002B2CF9AE}" pid="13" name="MSIP_Label_d3f1612d-fb9f-4910-9745-3218a93e4acc_Tag">
    <vt:lpwstr>10, 3, 0, 1</vt:lpwstr>
  </property>
</Properties>
</file>