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9"/>
  </p:notesMasterIdLst>
  <p:handoutMasterIdLst>
    <p:handoutMasterId r:id="rId60"/>
  </p:handoutMasterIdLst>
  <p:sldIdLst>
    <p:sldId id="405" r:id="rId5"/>
    <p:sldId id="721" r:id="rId6"/>
    <p:sldId id="722" r:id="rId7"/>
    <p:sldId id="716" r:id="rId8"/>
    <p:sldId id="720" r:id="rId9"/>
    <p:sldId id="664" r:id="rId10"/>
    <p:sldId id="723" r:id="rId11"/>
    <p:sldId id="695" r:id="rId12"/>
    <p:sldId id="724" r:id="rId13"/>
    <p:sldId id="725" r:id="rId14"/>
    <p:sldId id="726" r:id="rId15"/>
    <p:sldId id="727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5" r:id="rId31"/>
    <p:sldId id="742" r:id="rId32"/>
    <p:sldId id="743" r:id="rId33"/>
    <p:sldId id="746" r:id="rId34"/>
    <p:sldId id="747" r:id="rId35"/>
    <p:sldId id="748" r:id="rId36"/>
    <p:sldId id="749" r:id="rId37"/>
    <p:sldId id="750" r:id="rId38"/>
    <p:sldId id="751" r:id="rId39"/>
    <p:sldId id="752" r:id="rId40"/>
    <p:sldId id="753" r:id="rId41"/>
    <p:sldId id="754" r:id="rId42"/>
    <p:sldId id="755" r:id="rId43"/>
    <p:sldId id="756" r:id="rId44"/>
    <p:sldId id="757" r:id="rId45"/>
    <p:sldId id="758" r:id="rId46"/>
    <p:sldId id="759" r:id="rId47"/>
    <p:sldId id="760" r:id="rId48"/>
    <p:sldId id="761" r:id="rId49"/>
    <p:sldId id="762" r:id="rId50"/>
    <p:sldId id="763" r:id="rId51"/>
    <p:sldId id="764" r:id="rId52"/>
    <p:sldId id="765" r:id="rId53"/>
    <p:sldId id="766" r:id="rId54"/>
    <p:sldId id="767" r:id="rId55"/>
    <p:sldId id="768" r:id="rId56"/>
    <p:sldId id="769" r:id="rId57"/>
    <p:sldId id="597" r:id="rId58"/>
  </p:sldIdLst>
  <p:sldSz cx="12192000" cy="6858000"/>
  <p:notesSz cx="6792913" cy="9925050"/>
  <p:custDataLst>
    <p:tags r:id="rId6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" lastIdx="0" clrIdx="0"/>
  <p:cmAuthor id="2" name="Jenna Redelinghuys" initials="" lastIdx="0" clrIdx="0"/>
  <p:cmAuthor id="3" name="William Nightingale" initials="" lastIdx="0" clrIdx="0"/>
  <p:cmAuthor id="4" name="Suzi Gray" initials="" lastIdx="0" clrIdx="0"/>
  <p:cmAuthor id="5" name="Lucas, Tani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70C0"/>
    <a:srgbClr val="0096FF"/>
    <a:srgbClr val="FFC000"/>
    <a:srgbClr val="65B2E6"/>
    <a:srgbClr val="CBD6EB"/>
    <a:srgbClr val="CB076E"/>
    <a:srgbClr val="E7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9E9DC-E45F-483A-8C50-2522E2A7108D}" v="452" dt="2020-12-08T15:01:24.7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46" autoAdjust="0"/>
  </p:normalViewPr>
  <p:slideViewPr>
    <p:cSldViewPr snapToGrid="0">
      <p:cViewPr varScale="1">
        <p:scale>
          <a:sx n="44" d="100"/>
          <a:sy n="44" d="100"/>
        </p:scale>
        <p:origin x="1428" y="28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tags" Target="tags/tag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4A31E9-FCF3-4F71-8483-64DC02EFA5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A852-0296-4EF1-9C66-11D023C643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258" y="1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9DFDC76-E30A-4221-8D2C-8E79FB845D15}" type="datetimeFigureOut">
              <a:rPr lang="en-US"/>
              <a:pPr>
                <a:defRPr/>
              </a:pPr>
              <a:t>12/11/2020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DB28E-5A23-441F-874C-009ABCC06A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7530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9EACE3-0C37-4AD1-B021-CC3606756B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258" y="9427530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4A364ED-97B1-4B41-9EB1-E459D0F89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56D8C26-B3B2-41CC-833D-76F9920952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BD5BF3-1F63-48DD-9572-9E10644C068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7258" y="1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4AFFBD-4816-495E-A984-F40B74041233}" type="datetimeFigureOut">
              <a:rPr lang="en-US"/>
              <a:pPr>
                <a:defRPr/>
              </a:pPr>
              <a:t>12/11/2020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FACE00A-097F-46E0-8CD5-3493319AA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1537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6" tIns="45633" rIns="91266" bIns="4563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E46BD3E-B77E-4389-A63A-A34CACC1C6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7" y="4777145"/>
            <a:ext cx="5433379" cy="3907275"/>
          </a:xfrm>
          <a:prstGeom prst="rect">
            <a:avLst/>
          </a:prstGeom>
        </p:spPr>
        <p:txBody>
          <a:bodyPr vert="horz" lIns="91266" tIns="45633" rIns="91266" bIns="4563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F5044-6346-4725-9F25-ABD0B1717C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7530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99CC9-4405-450B-BD30-BA2935950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7258" y="9427530"/>
            <a:ext cx="2944071" cy="497520"/>
          </a:xfrm>
          <a:prstGeom prst="rect">
            <a:avLst/>
          </a:prstGeom>
        </p:spPr>
        <p:txBody>
          <a:bodyPr vert="horz" lIns="91266" tIns="45633" rIns="91266" bIns="45633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C926C9E-E8CE-4942-8AD3-F1DA14146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8E54C19-F42A-4496-8DB7-FD3D5327ED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528B088-9E8F-4AB4-89E6-4D5F23B1C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Helo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Dyma</a:t>
            </a:r>
            <a:r>
              <a:rPr lang="en-GB" altLang="cy-GB" dirty="0"/>
              <a:t> </a:t>
            </a:r>
            <a:r>
              <a:rPr lang="en-GB" altLang="cy-GB" dirty="0" err="1"/>
              <a:t>arweiniad</a:t>
            </a:r>
            <a:r>
              <a:rPr lang="en-GB" altLang="cy-GB" dirty="0"/>
              <a:t> </a:t>
            </a:r>
            <a:r>
              <a:rPr lang="en-GB" altLang="cy-GB" dirty="0" err="1"/>
              <a:t>i'r</a:t>
            </a:r>
            <a:r>
              <a:rPr lang="en-GB" altLang="cy-GB" dirty="0"/>
              <a:t> </a:t>
            </a:r>
            <a:r>
              <a:rPr lang="en-GB" altLang="cy-GB" dirty="0" err="1"/>
              <a:t>arholiad</a:t>
            </a:r>
            <a:r>
              <a:rPr lang="en-GB" altLang="cy-GB" dirty="0"/>
              <a:t> </a:t>
            </a:r>
            <a:r>
              <a:rPr lang="en-GB" altLang="cy-GB" dirty="0" err="1"/>
              <a:t>Lefel</a:t>
            </a:r>
            <a:r>
              <a:rPr lang="en-GB" altLang="cy-GB" dirty="0"/>
              <a:t> 2 Iechyd a </a:t>
            </a:r>
            <a:r>
              <a:rPr lang="en-GB" altLang="cy-GB" dirty="0" err="1"/>
              <a:t>Gofal</a:t>
            </a:r>
            <a:r>
              <a:rPr lang="en-GB" altLang="cy-GB" dirty="0"/>
              <a:t> </a:t>
            </a:r>
            <a:r>
              <a:rPr lang="en-GB" altLang="cy-GB" dirty="0" err="1"/>
              <a:t>Cymdeithasol</a:t>
            </a:r>
            <a:r>
              <a:rPr lang="en-GB" altLang="cy-GB" dirty="0"/>
              <a:t>: </a:t>
            </a:r>
            <a:r>
              <a:rPr lang="en-GB" altLang="cy-GB" dirty="0" err="1"/>
              <a:t>Egwyddorion</a:t>
            </a:r>
            <a:r>
              <a:rPr lang="en-GB" altLang="cy-GB" dirty="0"/>
              <a:t> a </a:t>
            </a:r>
            <a:r>
              <a:rPr lang="en-GB" altLang="cy-GB" dirty="0" err="1"/>
              <a:t>Chyd-destunau</a:t>
            </a:r>
            <a:r>
              <a:rPr lang="en-GB" altLang="cy-GB" dirty="0"/>
              <a:t> </a:t>
            </a:r>
            <a:r>
              <a:rPr lang="en-GB" altLang="cy-GB" dirty="0" err="1"/>
              <a:t>Uned</a:t>
            </a:r>
            <a:r>
              <a:rPr lang="en-GB" altLang="cy-GB" dirty="0"/>
              <a:t> 1 o </a:t>
            </a:r>
            <a:r>
              <a:rPr lang="en-GB" altLang="cy-GB" dirty="0" err="1"/>
              <a:t>fis</a:t>
            </a:r>
            <a:r>
              <a:rPr lang="en-GB" altLang="cy-GB" dirty="0"/>
              <a:t> </a:t>
            </a:r>
            <a:r>
              <a:rPr lang="en-GB" altLang="cy-GB" dirty="0" err="1"/>
              <a:t>Ionawr</a:t>
            </a:r>
            <a:r>
              <a:rPr lang="en-GB" altLang="cy-GB" dirty="0"/>
              <a:t> 2020.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8AF12F08-0BED-4528-85AA-475D9CDCA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58922-2A44-4953-8808-0CF2FFAC8AF6}" type="slidenum">
              <a:rPr lang="en-US" altLang="cy-GB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cy-GB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EB742D43-79E2-4D08-A270-CF6BC1AC2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D70C82E-A22F-492E-A781-7E4CDE992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Diffiniwch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union </a:t>
            </a:r>
            <a:r>
              <a:rPr lang="en-GB" altLang="cy-GB" dirty="0" err="1"/>
              <a:t>ystyr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. </a:t>
            </a:r>
            <a:r>
              <a:rPr lang="en-GB" altLang="cy-GB" dirty="0" err="1"/>
              <a:t>Peidiwch</a:t>
            </a:r>
            <a:r>
              <a:rPr lang="en-GB" altLang="cy-GB" dirty="0"/>
              <a:t> â </a:t>
            </a:r>
            <a:r>
              <a:rPr lang="en-GB" altLang="cy-GB" dirty="0" err="1"/>
              <a:t>defnyddio</a:t>
            </a:r>
            <a:r>
              <a:rPr lang="en-GB" altLang="cy-GB" dirty="0"/>
              <a:t> </a:t>
            </a:r>
            <a:r>
              <a:rPr lang="en-GB" altLang="cy-GB" dirty="0" err="1"/>
              <a:t>enghreifftiau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fod</a:t>
            </a:r>
            <a:r>
              <a:rPr lang="en-GB" altLang="cy-GB" dirty="0"/>
              <a:t> </a:t>
            </a:r>
            <a:r>
              <a:rPr lang="en-GB" altLang="cy-GB" dirty="0" err="1"/>
              <a:t>rhan</a:t>
            </a:r>
            <a:r>
              <a:rPr lang="en-GB" altLang="cy-GB" dirty="0"/>
              <a:t> </a:t>
            </a:r>
            <a:r>
              <a:rPr lang="en-GB" altLang="cy-GB" dirty="0" err="1"/>
              <a:t>nesaf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am </a:t>
            </a:r>
            <a:r>
              <a:rPr lang="en-GB" altLang="cy-GB" dirty="0" err="1"/>
              <a:t>hynny</a:t>
            </a:r>
            <a:r>
              <a:rPr lang="en-GB" altLang="cy-GB" dirty="0"/>
              <a:t>: (b).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D2178356-7013-4058-8EB1-E5ECA24E06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A61979-9094-43FD-9944-6CFC55098B5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A5A7808-779C-4523-A8B9-5371C5BFD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C85D17DF-CBCF-4395-882B-5012F34C2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2. 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</a:t>
            </a:r>
            <a:r>
              <a:rPr lang="en-US" altLang="en-US"/>
              <a:t>olaeth eich bod yn gallu dangos eich gwybodaeth am agweddau corfforol ar ddatblygiad.</a:t>
            </a: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EE29352-39F7-4E1E-8364-D801DDCB74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9F47BC-E232-47AC-8673-DA6759D0727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6D20AA2C-DBDB-4E29-85BC-89CA8C1B8A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70FF406-62D2-4C5F-8B36-07873BE2BC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 </a:t>
            </a:r>
          </a:p>
          <a:p>
            <a:pPr>
              <a:spcBef>
                <a:spcPct val="0"/>
              </a:spcBef>
            </a:pPr>
            <a:r>
              <a:rPr lang="en-GB" altLang="cy-GB"/>
              <a:t>Mae'r rhan hon o'r cwestiwn yn gofyn am ddwy enghraifft. Gwnewch yn siŵr eich bod yn darllen y cwestiwn gan ei fod yn gofyn am ddwy enghraifft ond ar gyfer un math o sgìl echddygol yn unig.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6835FC5D-E405-4FA9-A8EE-A00557291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ECA751-3B2C-4968-B020-60D90BA651F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62A3C29A-575E-4C07-9C3E-120044E51A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41C33CFD-F29D-4B28-8D0D-D65CD692C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2 (b). 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am sgiliau echddygol manwl yn ystod plentyndod.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57923702-3980-427E-90CD-1F825DB8B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3002AB-BD39-444E-BB9E-A0B4CC3BB26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EF05FB6B-CB6E-417F-921D-ED5EC353D0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9B97A4D7-4EBD-4FAF-95C9-24DC2E334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Disgrifiwch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/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 neu </a:t>
            </a:r>
            <a:r>
              <a:rPr lang="en-GB" altLang="cy-GB" dirty="0" err="1"/>
              <a:t>ddisgrifiad</a:t>
            </a:r>
            <a:r>
              <a:rPr lang="en-GB" altLang="cy-GB" dirty="0"/>
              <a:t> </a:t>
            </a:r>
            <a:r>
              <a:rPr lang="en-GB" altLang="cy-GB" dirty="0" err="1"/>
              <a:t>byr</a:t>
            </a:r>
            <a:r>
              <a:rPr lang="en-GB" altLang="cy-GB" dirty="0"/>
              <a:t>. 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gosodiad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ac </a:t>
            </a:r>
            <a:r>
              <a:rPr lang="en-GB" altLang="cy-GB" dirty="0" err="1"/>
              <a:t>yna'r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  <a:r>
              <a:rPr lang="en-GB" altLang="cy-GB" dirty="0" err="1"/>
              <a:t>Tanlinellwch</a:t>
            </a:r>
            <a:r>
              <a:rPr lang="en-GB" altLang="cy-GB" dirty="0"/>
              <a:t> y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198CC35B-EC9A-47F3-ADE2-EB8DBFA873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9C05FE-D088-401A-B84E-F21DD3CB6A3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CE4A519F-B179-4066-A0A5-E7BA43309A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B73DFF7C-AAD4-40C5-9305-0630882F1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2 (c). 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am ddatblygiad corfforol yn ystod plentyndod.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B94DA9F8-E93A-45E6-BEBD-B978559FF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4EDA02-7EEA-42EF-81E5-7BA3060B402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EC8AC15F-D542-4184-843A-73B7009E0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9077204-6857-4D00-A657-3488FB776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97FEB20C-984F-457A-9722-C34C6164F3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3D9AF3-BDE5-4670-8C33-BC1E0CBB83D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9C139762-DA85-4CD2-AAB0-85C02AF66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2109EFEE-5750-4D66-965F-4C6BC0D6F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</a:t>
            </a:r>
          </a:p>
          <a:p>
            <a:pPr>
              <a:spcBef>
                <a:spcPct val="0"/>
              </a:spcBef>
            </a:pPr>
            <a:r>
              <a:rPr lang="en-GB" altLang="cy-GB"/>
              <a:t>Y gair gorchymyn yma yw 'Diffiniwch' – rhoi union ystyr rhywbeth.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19B30197-8DD9-4A47-A904-7ED6EBC2A9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BBF6CC-94FF-41C7-A9CD-4C6CD399C10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94FD45FC-4B4B-4ECC-A5EE-8ECC8F419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27CF97FD-2489-4A32-9E56-235053B40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Dyma'r</a:t>
            </a:r>
            <a:r>
              <a:rPr lang="en-GB" altLang="cy-GB" dirty="0"/>
              <a:t> </a:t>
            </a:r>
            <a:r>
              <a:rPr lang="en-GB" altLang="cy-GB" dirty="0" err="1"/>
              <a:t>cynllun</a:t>
            </a:r>
            <a:r>
              <a:rPr lang="en-GB" altLang="cy-GB" dirty="0"/>
              <a:t> </a:t>
            </a:r>
            <a:r>
              <a:rPr lang="en-GB" altLang="cy-GB" dirty="0" err="1"/>
              <a:t>marcio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gyfer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3 (a). 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</a:t>
            </a:r>
            <a:r>
              <a:rPr lang="en-GB" altLang="cy-GB" dirty="0" err="1"/>
              <a:t>o'r</a:t>
            </a:r>
            <a:r>
              <a:rPr lang="en-GB" altLang="cy-GB" dirty="0"/>
              <a:t> term </a:t>
            </a:r>
            <a:r>
              <a:rPr lang="en-GB" altLang="cy-GB" dirty="0" err="1"/>
              <a:t>hunan-barch</a:t>
            </a:r>
            <a:r>
              <a:rPr lang="en-GB" altLang="cy-GB" dirty="0"/>
              <a:t>. </a:t>
            </a:r>
            <a:r>
              <a:rPr lang="en-GB" altLang="cy-GB" dirty="0" err="1"/>
              <a:t>Byddwch</a:t>
            </a:r>
            <a:r>
              <a:rPr lang="en-GB" altLang="cy-GB" dirty="0"/>
              <a:t> chi </a:t>
            </a:r>
            <a:r>
              <a:rPr lang="en-GB" altLang="cy-GB" dirty="0" err="1"/>
              <a:t>wedi</a:t>
            </a:r>
            <a:r>
              <a:rPr lang="en-GB" altLang="cy-GB" dirty="0"/>
              <a:t> </a:t>
            </a:r>
            <a:r>
              <a:rPr lang="en-GB" altLang="cy-GB" dirty="0" err="1"/>
              <a:t>dysgu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</a:t>
            </a:r>
            <a:r>
              <a:rPr lang="en-GB" altLang="cy-GB" dirty="0" err="1"/>
              <a:t>rhan</a:t>
            </a:r>
            <a:r>
              <a:rPr lang="en-GB" altLang="cy-GB" dirty="0"/>
              <a:t> </a:t>
            </a:r>
            <a:r>
              <a:rPr lang="en-GB" altLang="cy-GB" dirty="0" err="1"/>
              <a:t>o'r</a:t>
            </a:r>
            <a:r>
              <a:rPr lang="en-GB" altLang="cy-GB" dirty="0"/>
              <a:t> </a:t>
            </a:r>
            <a:r>
              <a:rPr lang="en-GB" altLang="cy-GB" dirty="0" err="1"/>
              <a:t>testun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hunangysyniad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FE556D3E-255F-4EAB-AD66-0421A3E1EA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3625AD-ACE9-405F-8F46-612407FECB0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99687F6C-55E8-47F5-A4BF-1B4C993244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299A9DBC-70D2-4766-8AB4-B7A97CF41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 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Mae sawl llinell ar gyfer ateb y cwestiwn hwn. Y gair gorchymyn yw 'esboniwch' felly mae angen ysgrifennu estynedig nawr. </a:t>
            </a:r>
          </a:p>
          <a:p>
            <a:pPr>
              <a:spcBef>
                <a:spcPct val="0"/>
              </a:spcBef>
            </a:pPr>
            <a:r>
              <a:rPr lang="en-GB" altLang="cy-GB"/>
              <a:t>Esboniwch – rhoi manylion a rhesymau dros sut a pham mae rhywbeth fel y mae. </a:t>
            </a:r>
          </a:p>
          <a:p>
            <a:pPr>
              <a:spcBef>
                <a:spcPct val="0"/>
              </a:spcBef>
            </a:pPr>
            <a:r>
              <a:rPr lang="en-GB" altLang="cy-GB"/>
              <a:t>Bydd angen i chi gyfeirio at ddatblygiad cymdeithasol ac emosiynol yn eich ateb.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2FECFBF0-B300-430C-939D-A99FDEECB6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7EF301-FBEF-4C6C-AB59-581CBC658D2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64268365-D15C-4B17-A807-FF40FFB73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E28E5DB0-1917-467F-8232-3FCD9BD5D0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cy-GB"/>
              <a:t>O'ch blaen, dylech chi gael:</a:t>
            </a:r>
          </a:p>
          <a:p>
            <a:pPr>
              <a:spcBef>
                <a:spcPct val="0"/>
              </a:spcBef>
            </a:pPr>
            <a:r>
              <a:rPr lang="en-US" altLang="cy-GB"/>
              <a:t>Copi o'r papur arholiad</a:t>
            </a:r>
          </a:p>
          <a:p>
            <a:pPr>
              <a:spcBef>
                <a:spcPct val="0"/>
              </a:spcBef>
            </a:pPr>
            <a:r>
              <a:rPr lang="en-US" altLang="cy-GB"/>
              <a:t>Pen a phensil</a:t>
            </a:r>
          </a:p>
          <a:p>
            <a:pPr>
              <a:spcBef>
                <a:spcPct val="0"/>
              </a:spcBef>
            </a:pPr>
            <a:r>
              <a:rPr lang="en-US" altLang="cy-GB"/>
              <a:t>Amlygwr, a fydd yn eich helpu i nodi pwyntiau allweddol yn y cwestiwn</a:t>
            </a:r>
          </a:p>
          <a:p>
            <a:pPr>
              <a:spcBef>
                <a:spcPct val="0"/>
              </a:spcBef>
            </a:pPr>
            <a:r>
              <a:rPr lang="en-US" altLang="cy-GB"/>
              <a:t>Oriawr i'ch helpu i gadw llygad ar yr amser </a:t>
            </a:r>
          </a:p>
          <a:p>
            <a:pPr>
              <a:spcBef>
                <a:spcPct val="0"/>
              </a:spcBef>
            </a:pPr>
            <a:r>
              <a:rPr lang="en-US" altLang="cy-GB"/>
              <a:t>A nodiadau post-it rhag ofn y byddwch am wneud unrhyw nodiadau neu nodi unrhyw gwestiynau i'ch athro</a:t>
            </a:r>
          </a:p>
          <a:p>
            <a:pPr>
              <a:spcBef>
                <a:spcPct val="0"/>
              </a:spcBef>
            </a:pPr>
            <a:endParaRPr lang="en-US" altLang="cy-GB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534A6F13-013B-423F-BCC0-37676F692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DBBAF4-2CF7-469B-91C3-AD54733A7E0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4EC7609-B39B-4E2E-8616-FBF449ADE3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0D1C0C64-4C8C-4BE4-8018-48B143306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Dyma'r</a:t>
            </a:r>
            <a:r>
              <a:rPr lang="en-GB" altLang="cy-GB" dirty="0"/>
              <a:t> </a:t>
            </a:r>
            <a:r>
              <a:rPr lang="en-GB" altLang="cy-GB" dirty="0" err="1"/>
              <a:t>cynllun</a:t>
            </a:r>
            <a:r>
              <a:rPr lang="en-GB" altLang="cy-GB" dirty="0"/>
              <a:t> </a:t>
            </a:r>
            <a:r>
              <a:rPr lang="en-GB" altLang="cy-GB" dirty="0" err="1"/>
              <a:t>marcio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gyfer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3 (b). 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ddatblygiad</a:t>
            </a:r>
            <a:r>
              <a:rPr lang="en-GB" altLang="cy-GB" dirty="0"/>
              <a:t> </a:t>
            </a:r>
            <a:r>
              <a:rPr lang="en-GB" altLang="cy-GB" dirty="0" err="1"/>
              <a:t>cymdeithasol</a:t>
            </a:r>
            <a:r>
              <a:rPr lang="en-GB" altLang="cy-GB" dirty="0"/>
              <a:t> ac </a:t>
            </a:r>
            <a:r>
              <a:rPr lang="en-GB" altLang="cy-GB" dirty="0" err="1"/>
              <a:t>emosiynol</a:t>
            </a:r>
            <a:r>
              <a:rPr lang="en-GB" altLang="cy-GB" dirty="0"/>
              <a:t>,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wneud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berthnasol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Carla. </a:t>
            </a:r>
            <a:r>
              <a:rPr lang="en-GB" altLang="cy-GB" dirty="0" err="1"/>
              <a:t>Cynllun</a:t>
            </a:r>
            <a:r>
              <a:rPr lang="en-GB" altLang="cy-GB" dirty="0"/>
              <a:t> </a:t>
            </a:r>
            <a:r>
              <a:rPr lang="en-GB" altLang="cy-GB" dirty="0" err="1"/>
              <a:t>marcio</a:t>
            </a:r>
            <a:r>
              <a:rPr lang="en-GB" altLang="cy-GB" dirty="0"/>
              <a:t> </a:t>
            </a:r>
            <a:r>
              <a:rPr lang="en-GB" altLang="cy-GB" dirty="0" err="1"/>
              <a:t>seiliedig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fandiau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– felly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lunio</a:t>
            </a:r>
            <a:r>
              <a:rPr lang="en-GB" altLang="cy-GB" dirty="0"/>
              <a:t> barn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ymateb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dyfarnu</a:t>
            </a:r>
            <a:r>
              <a:rPr lang="en-GB" altLang="cy-GB" dirty="0"/>
              <a:t> marc.</a:t>
            </a:r>
          </a:p>
          <a:p>
            <a:pPr>
              <a:spcBef>
                <a:spcPct val="0"/>
              </a:spcBef>
            </a:pPr>
            <a:endParaRPr lang="en-GB" altLang="cy-GB" dirty="0">
              <a:latin typeface="Arial" panose="020B0604020202020204" pitchFamily="34" charset="0"/>
            </a:endParaRPr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06541AAA-F315-4FD0-B4FC-7DCD959AFA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179F7D-5A72-4A5B-9F9A-446506C6E44C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D938E786-5EB0-4B6D-990D-C5E1C65F2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01EFD6E8-540F-40CB-B2D3-2C8DD06F1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6DB79F81-18B3-4C44-ACBF-CF35E6CCF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F45E58-3B06-47FE-AC6E-506C651E721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9FCC7558-5B5F-4F1F-B6FE-36F3EA727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E94FCE91-068C-4A75-98A4-078693697A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wybodaeth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y </a:t>
            </a:r>
            <a:r>
              <a:rPr lang="en-GB" altLang="cy-GB" dirty="0" err="1"/>
              <a:t>dechrau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  <a:r>
              <a:rPr lang="en-GB" altLang="cy-GB" dirty="0" err="1"/>
              <a:t>Defnyddiwch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amlygwr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nodi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wybodaeth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y </a:t>
            </a:r>
            <a:r>
              <a:rPr lang="en-GB" altLang="cy-GB" dirty="0" err="1"/>
              <a:t>dechrau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am '</a:t>
            </a:r>
            <a:r>
              <a:rPr lang="en-GB" altLang="cy-GB" dirty="0" err="1"/>
              <a:t>ddwy</a:t>
            </a:r>
            <a:r>
              <a:rPr lang="en-GB" altLang="cy-GB" dirty="0"/>
              <a:t> </a:t>
            </a:r>
            <a:r>
              <a:rPr lang="en-GB" altLang="cy-GB" dirty="0" err="1"/>
              <a:t>ffordd</a:t>
            </a:r>
            <a:r>
              <a:rPr lang="en-GB" altLang="cy-GB" dirty="0"/>
              <a:t>'. </a:t>
            </a:r>
          </a:p>
          <a:p>
            <a:pPr>
              <a:spcBef>
                <a:spcPct val="0"/>
              </a:spcBef>
            </a:pPr>
            <a:endParaRPr lang="en-GB" altLang="cy-GB" dirty="0"/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0C24B694-BABB-4A3A-BF0A-165D99C36B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E1F08E-5F59-4A04-A3D9-06DF78F63E8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799ADF6D-DEB2-4F39-B7D3-DEFC712064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F2A22FD5-1768-4E5A-A631-31E9A3F91B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4 (a).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a'ch dealltwriaeth o ddylanwad ffactorau mewn bywyd – amgylchedd cartref – ar iechyd a llesiant.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61AE7A63-DC5D-4BB4-A00A-BD4E3710F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71B559-2CB3-4CD3-BF44-C3713761FC8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DEDA12B5-7FC8-4697-ADCA-05C8C45C07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A08DF6AB-530C-4C1C-BBAD-0E40F28958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 </a:t>
            </a:r>
          </a:p>
          <a:p>
            <a:pPr>
              <a:spcBef>
                <a:spcPct val="0"/>
              </a:spcBef>
            </a:pPr>
            <a:r>
              <a:rPr lang="en-GB" altLang="cy-GB"/>
              <a:t>Bydd angen i chi ddeall ystyr y term 'gwydnwch' er mwyn ateb y cwestiwn hwn.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Mae sawl llinell ar gyfer ateb y cwestiwn hwn. Y gair gorchymyn yw 'esboniwch' felly mae angen ysgrifennu estynedig nawr. </a:t>
            </a:r>
          </a:p>
          <a:p>
            <a:pPr>
              <a:spcBef>
                <a:spcPct val="0"/>
              </a:spcBef>
            </a:pPr>
            <a:r>
              <a:rPr lang="en-GB" altLang="cy-GB"/>
              <a:t>Esboniwch – rhoi manylion a rhesymau dros sut a pham mae rhywbeth fel y mae.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EA35CD9B-992D-4EED-9E7D-4C5FDDFCB1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2CF53E-6134-4C1A-949B-BF4A74022DC8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77516697-4378-44AC-8719-D6EF2A048E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C33CB4F4-5E2A-43C3-AD04-6C19B1BEC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4 (b) (i).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E55CE310-9101-4680-9DEF-E5B84F15E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E3BD11-1D9C-445B-84A3-B79E68C42C6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4048E402-337C-45E2-BAC4-27FA56BBBA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A0C65E4A-477C-4018-8E9F-8167578B6E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4 (b)(ii).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a'ch dealltwriaeth o effeithiau cadarnhaol a negyddol ar wydnwch plant.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Edrychwch ar eich atebion a thanlinellwch unrhyw beth sydd yn y rhestri hyn.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19B2B404-82F5-4EDA-9655-793299E2BC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BE3825-FB21-4C65-8ED8-354463626BC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71C7C9AC-7865-4182-A413-18975700E1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8BBDD214-BD5D-44FE-847D-B476F969A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82AA3DDF-A1A3-4265-A433-BC413B5E2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D1FA9A-C253-4E05-85B7-CD9390CCC797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5D1FAF2B-BC38-4079-97E9-F4665B621C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741E1DE4-F41D-424B-877E-E304027B7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darllen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a </a:t>
            </a:r>
            <a:r>
              <a:rPr lang="en-GB" altLang="cy-GB" dirty="0" err="1"/>
              <a:t>thanlinellu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ddeall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</a:t>
            </a:r>
            <a:r>
              <a:rPr lang="en-GB" altLang="cy-GB" dirty="0"/>
              <a:t> </a:t>
            </a:r>
            <a:r>
              <a:rPr lang="en-GB" altLang="cy-GB" dirty="0" err="1"/>
              <a:t>ofyn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ddeall</a:t>
            </a:r>
            <a:r>
              <a:rPr lang="en-GB" altLang="cy-GB" dirty="0"/>
              <a:t> y term '</a:t>
            </a:r>
            <a:r>
              <a:rPr lang="en-GB" altLang="cy-GB" dirty="0" err="1"/>
              <a:t>PNPau</a:t>
            </a:r>
            <a:r>
              <a:rPr lang="en-GB" altLang="cy-GB" dirty="0"/>
              <a:t>' (</a:t>
            </a:r>
            <a:r>
              <a:rPr lang="en-GB" altLang="cy-GB" dirty="0" err="1"/>
              <a:t>profiadau</a:t>
            </a:r>
            <a:r>
              <a:rPr lang="en-GB" altLang="cy-GB" dirty="0"/>
              <a:t> </a:t>
            </a:r>
            <a:r>
              <a:rPr lang="en-GB" altLang="cy-GB" dirty="0" err="1"/>
              <a:t>niweidiol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ystod</a:t>
            </a:r>
            <a:r>
              <a:rPr lang="en-GB" altLang="cy-GB" dirty="0"/>
              <a:t> </a:t>
            </a:r>
            <a:r>
              <a:rPr lang="en-GB" altLang="cy-GB" dirty="0" err="1"/>
              <a:t>plentyndod</a:t>
            </a:r>
            <a:r>
              <a:rPr lang="en-GB" altLang="cy-GB" dirty="0"/>
              <a:t>). </a:t>
            </a:r>
            <a:r>
              <a:rPr lang="en-GB" altLang="cy-GB" dirty="0" err="1"/>
              <a:t>Gallwch</a:t>
            </a:r>
            <a:r>
              <a:rPr lang="en-GB" altLang="cy-GB" dirty="0"/>
              <a:t> chi weld </a:t>
            </a:r>
            <a:r>
              <a:rPr lang="en-GB" altLang="cy-GB" dirty="0" err="1"/>
              <a:t>hwn</a:t>
            </a:r>
            <a:r>
              <a:rPr lang="en-GB" altLang="cy-GB" dirty="0"/>
              <a:t> a </a:t>
            </a:r>
            <a:r>
              <a:rPr lang="en-GB" altLang="cy-GB" dirty="0" err="1"/>
              <a:t>therminoleg</a:t>
            </a:r>
            <a:r>
              <a:rPr lang="en-GB" altLang="cy-GB" dirty="0"/>
              <a:t> </a:t>
            </a:r>
            <a:r>
              <a:rPr lang="en-GB" altLang="cy-GB" dirty="0" err="1"/>
              <a:t>pwnc</a:t>
            </a:r>
            <a:r>
              <a:rPr lang="en-GB" altLang="cy-GB" dirty="0"/>
              <a:t> </a:t>
            </a:r>
            <a:r>
              <a:rPr lang="en-GB" altLang="cy-GB" dirty="0" err="1"/>
              <a:t>arall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'</a:t>
            </a:r>
            <a:r>
              <a:rPr lang="en-GB" altLang="cy-GB" dirty="0" err="1"/>
              <a:t>Rhestr</a:t>
            </a:r>
            <a:r>
              <a:rPr lang="en-GB" altLang="cy-GB" dirty="0"/>
              <a:t> Termau'. </a:t>
            </a:r>
            <a:r>
              <a:rPr lang="en-GB" altLang="cy-GB" dirty="0" err="1"/>
              <a:t>Mae'n</a:t>
            </a:r>
            <a:r>
              <a:rPr lang="en-GB" altLang="cy-GB" dirty="0"/>
              <a:t> </a:t>
            </a:r>
            <a:r>
              <a:rPr lang="en-GB" altLang="cy-GB" dirty="0" err="1"/>
              <a:t>bwysig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defnyddio'r</a:t>
            </a:r>
            <a:r>
              <a:rPr lang="en-GB" altLang="cy-GB" dirty="0"/>
              <a:t> </a:t>
            </a:r>
            <a:r>
              <a:rPr lang="en-GB" altLang="cy-GB" dirty="0" err="1"/>
              <a:t>termau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ymwneud</a:t>
            </a:r>
            <a:r>
              <a:rPr lang="en-GB" altLang="cy-GB" dirty="0"/>
              <a:t> </a:t>
            </a:r>
            <a:r>
              <a:rPr lang="en-GB" altLang="cy-GB" dirty="0" err="1"/>
              <a:t>â'r</a:t>
            </a:r>
            <a:r>
              <a:rPr lang="en-GB" altLang="cy-GB" dirty="0"/>
              <a:t> sector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gwaith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disgrifiwch</a:t>
            </a:r>
            <a:r>
              <a:rPr lang="en-GB" altLang="cy-GB" dirty="0"/>
              <a:t>'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golygu</a:t>
            </a:r>
            <a:r>
              <a:rPr lang="en-GB" altLang="cy-GB" dirty="0"/>
              <a:t>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. </a:t>
            </a:r>
            <a:r>
              <a:rPr lang="en-GB" altLang="cy-GB" dirty="0" err="1"/>
              <a:t>Mae'n</a:t>
            </a:r>
            <a:r>
              <a:rPr lang="en-GB" altLang="cy-GB" dirty="0"/>
              <a:t> </a:t>
            </a:r>
            <a:r>
              <a:rPr lang="en-GB" altLang="cy-GB" dirty="0" err="1"/>
              <a:t>bwysig</a:t>
            </a:r>
            <a:r>
              <a:rPr lang="en-GB" altLang="cy-GB" dirty="0"/>
              <a:t> </a:t>
            </a:r>
            <a:r>
              <a:rPr lang="en-GB" altLang="cy-GB" dirty="0" err="1"/>
              <a:t>cofio</a:t>
            </a:r>
            <a:r>
              <a:rPr lang="en-GB" altLang="cy-GB" dirty="0"/>
              <a:t> </a:t>
            </a:r>
            <a:r>
              <a:rPr lang="en-GB" altLang="cy-GB" dirty="0" err="1"/>
              <a:t>nad</a:t>
            </a:r>
            <a:r>
              <a:rPr lang="en-GB" altLang="cy-GB" dirty="0"/>
              <a:t> </a:t>
            </a:r>
            <a:r>
              <a:rPr lang="en-GB" altLang="cy-GB" dirty="0" err="1"/>
              <a:t>yw'n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am </a:t>
            </a:r>
            <a:r>
              <a:rPr lang="en-GB" altLang="cy-GB" dirty="0" err="1"/>
              <a:t>enghraifft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– </a:t>
            </a:r>
            <a:r>
              <a:rPr lang="en-GB" altLang="cy-GB" dirty="0" err="1"/>
              <a:t>rhan</a:t>
            </a:r>
            <a:r>
              <a:rPr lang="en-GB" altLang="cy-GB" dirty="0"/>
              <a:t> (b)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hynny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554ADB47-FEEB-4034-9A90-1D94CD0813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C2A121-F6B1-44D7-8913-39A7332FD68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92CE1418-FF7E-49BE-B1C1-974483E66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87B782B7-7EAA-4010-986C-D790E441CA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5 (a).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</a:t>
            </a:r>
            <a:r>
              <a:rPr lang="en-US" altLang="en-US"/>
              <a:t>olaeth eich bod yn gallu dangos eich gwybodaeth a'ch dealltwriaeth o PNPau.</a:t>
            </a: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BCA702ED-2146-4809-9366-B11AB6157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2F2F8D-F720-439A-A0B0-0F094D0D5D2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2DB0B736-BDF1-4538-96A0-4C91A00A5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41034DB-E986-4AB1-8B8A-7677FEDEE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papur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dod</a:t>
            </a:r>
            <a:r>
              <a:rPr lang="en-US" altLang="cy-GB" dirty="0"/>
              <a:t> o </a:t>
            </a:r>
            <a:r>
              <a:rPr lang="en-US" altLang="cy-GB" dirty="0" err="1"/>
              <a:t>gyfres</a:t>
            </a:r>
            <a:r>
              <a:rPr lang="en-US" altLang="cy-GB" dirty="0"/>
              <a:t> </a:t>
            </a:r>
            <a:r>
              <a:rPr lang="en-US" altLang="cy-GB" dirty="0" err="1"/>
              <a:t>Ionawr</a:t>
            </a:r>
            <a:r>
              <a:rPr lang="en-US" altLang="cy-GB" dirty="0"/>
              <a:t> 2020.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Mae'n</a:t>
            </a:r>
            <a:r>
              <a:rPr lang="en-US" altLang="cy-GB" dirty="0"/>
              <a:t> </a:t>
            </a:r>
            <a:r>
              <a:rPr lang="en-US" altLang="cy-GB" dirty="0" err="1"/>
              <a:t>profi'r</a:t>
            </a:r>
            <a:r>
              <a:rPr lang="en-US" altLang="cy-GB" dirty="0"/>
              <a:t> </a:t>
            </a:r>
            <a:r>
              <a:rPr lang="en-US" altLang="cy-GB" dirty="0" err="1"/>
              <a:t>cynnwys</a:t>
            </a:r>
            <a:r>
              <a:rPr lang="en-US" altLang="cy-GB" dirty="0"/>
              <a:t> a </a:t>
            </a:r>
            <a:r>
              <a:rPr lang="en-US" altLang="cy-GB" dirty="0" err="1"/>
              <a:t>fydd</a:t>
            </a:r>
            <a:r>
              <a:rPr lang="en-US" altLang="cy-GB" dirty="0"/>
              <a:t> </a:t>
            </a:r>
            <a:r>
              <a:rPr lang="en-US" altLang="cy-GB" dirty="0" err="1"/>
              <a:t>wedi’i</a:t>
            </a:r>
            <a:r>
              <a:rPr lang="en-US" altLang="cy-GB" dirty="0"/>
              <a:t> </a:t>
            </a:r>
            <a:r>
              <a:rPr lang="en-US" altLang="cy-GB" dirty="0" err="1"/>
              <a:t>addysgu</a:t>
            </a:r>
            <a:r>
              <a:rPr lang="en-US" altLang="cy-GB" dirty="0"/>
              <a:t> </a:t>
            </a:r>
            <a:r>
              <a:rPr lang="en-US" altLang="cy-GB" dirty="0" err="1"/>
              <a:t>i</a:t>
            </a:r>
            <a:r>
              <a:rPr lang="en-US" altLang="cy-GB" dirty="0"/>
              <a:t> chi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gyfer</a:t>
            </a:r>
            <a:r>
              <a:rPr lang="en-US" altLang="cy-GB" dirty="0"/>
              <a:t> </a:t>
            </a:r>
            <a:r>
              <a:rPr lang="en-US" altLang="cy-GB" dirty="0" err="1"/>
              <a:t>Lefel</a:t>
            </a:r>
            <a:r>
              <a:rPr lang="en-US" altLang="cy-GB" dirty="0"/>
              <a:t> 2 Iechyd a </a:t>
            </a:r>
            <a:r>
              <a:rPr lang="en-US" altLang="cy-GB" dirty="0" err="1"/>
              <a:t>Gofal</a:t>
            </a:r>
            <a:r>
              <a:rPr lang="en-US" altLang="cy-GB" dirty="0"/>
              <a:t> </a:t>
            </a:r>
            <a:r>
              <a:rPr lang="en-US" altLang="cy-GB" dirty="0" err="1"/>
              <a:t>Cymdeithasol</a:t>
            </a:r>
            <a:r>
              <a:rPr lang="en-US" altLang="cy-GB" dirty="0"/>
              <a:t>: </a:t>
            </a:r>
            <a:r>
              <a:rPr lang="en-US" altLang="cy-GB" dirty="0" err="1"/>
              <a:t>Egwyddorion</a:t>
            </a:r>
            <a:r>
              <a:rPr lang="en-US" altLang="cy-GB" dirty="0"/>
              <a:t> a </a:t>
            </a:r>
            <a:r>
              <a:rPr lang="en-US" altLang="cy-GB" dirty="0" err="1"/>
              <a:t>Chyd-destunau</a:t>
            </a:r>
            <a:r>
              <a:rPr lang="en-US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arholiad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1 </a:t>
            </a:r>
            <a:r>
              <a:rPr lang="en-US" altLang="cy-GB" dirty="0" err="1"/>
              <a:t>awr</a:t>
            </a:r>
            <a:r>
              <a:rPr lang="en-US" altLang="cy-GB" dirty="0"/>
              <a:t> a 30 </a:t>
            </a:r>
            <a:r>
              <a:rPr lang="en-US" altLang="cy-GB" dirty="0" err="1"/>
              <a:t>munud</a:t>
            </a:r>
            <a:r>
              <a:rPr lang="en-US" altLang="cy-GB" dirty="0"/>
              <a:t> o hyd.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papur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cynnwys</a:t>
            </a:r>
            <a:r>
              <a:rPr lang="en-US" altLang="cy-GB" dirty="0"/>
              <a:t> 8 </a:t>
            </a:r>
            <a:r>
              <a:rPr lang="en-US" altLang="cy-GB" dirty="0" err="1"/>
              <a:t>cwestiwn</a:t>
            </a:r>
            <a:r>
              <a:rPr lang="en-US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Mae'r</a:t>
            </a:r>
            <a:r>
              <a:rPr lang="en-US" altLang="cy-GB" dirty="0"/>
              <a:t> </a:t>
            </a:r>
            <a:r>
              <a:rPr lang="en-US" altLang="cy-GB" dirty="0" err="1"/>
              <a:t>mathau</a:t>
            </a:r>
            <a:r>
              <a:rPr lang="en-US" altLang="cy-GB" dirty="0"/>
              <a:t> o </a:t>
            </a:r>
            <a:r>
              <a:rPr lang="en-US" altLang="cy-GB" dirty="0" err="1"/>
              <a:t>gwestiynau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amrywio</a:t>
            </a:r>
            <a:r>
              <a:rPr lang="en-US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Bydd</a:t>
            </a:r>
            <a:r>
              <a:rPr lang="en-US" altLang="cy-GB" dirty="0"/>
              <a:t> y </a:t>
            </a:r>
            <a:r>
              <a:rPr lang="en-US" altLang="cy-GB" dirty="0" err="1"/>
              <a:t>papur</a:t>
            </a:r>
            <a:r>
              <a:rPr lang="en-US" altLang="cy-GB" dirty="0"/>
              <a:t> </a:t>
            </a:r>
            <a:r>
              <a:rPr lang="en-US" altLang="cy-GB" dirty="0" err="1"/>
              <a:t>yn</a:t>
            </a:r>
            <a:r>
              <a:rPr lang="en-US" altLang="cy-GB" dirty="0"/>
              <a:t> </a:t>
            </a:r>
            <a:r>
              <a:rPr lang="en-US" altLang="cy-GB" dirty="0" err="1"/>
              <a:t>asesu</a:t>
            </a:r>
            <a:r>
              <a:rPr lang="en-US" altLang="cy-GB" dirty="0"/>
              <a:t> AA1, AA2 ac AA3.</a:t>
            </a:r>
          </a:p>
          <a:p>
            <a:pPr>
              <a:spcBef>
                <a:spcPct val="0"/>
              </a:spcBef>
            </a:pPr>
            <a:r>
              <a:rPr lang="en-US" altLang="cy-GB" dirty="0"/>
              <a:t>80 </a:t>
            </a:r>
            <a:r>
              <a:rPr lang="en-US" altLang="cy-GB" dirty="0" err="1"/>
              <a:t>yw’r</a:t>
            </a:r>
            <a:r>
              <a:rPr lang="en-US" altLang="cy-GB" dirty="0"/>
              <a:t> marc </a:t>
            </a:r>
            <a:r>
              <a:rPr lang="en-US" altLang="cy-GB" dirty="0" err="1"/>
              <a:t>uchaf</a:t>
            </a:r>
            <a:r>
              <a:rPr lang="en-US" altLang="cy-GB" dirty="0"/>
              <a:t> </a:t>
            </a:r>
            <a:r>
              <a:rPr lang="en-US" altLang="cy-GB" dirty="0" err="1"/>
              <a:t>ar</a:t>
            </a:r>
            <a:r>
              <a:rPr lang="en-US" altLang="cy-GB" dirty="0"/>
              <a:t> </a:t>
            </a:r>
            <a:r>
              <a:rPr lang="en-US" altLang="cy-GB" dirty="0" err="1"/>
              <a:t>gyfer</a:t>
            </a:r>
            <a:r>
              <a:rPr lang="en-US" altLang="cy-GB" dirty="0"/>
              <a:t> y </a:t>
            </a:r>
            <a:r>
              <a:rPr lang="en-US" altLang="cy-GB" dirty="0" err="1"/>
              <a:t>papur</a:t>
            </a:r>
            <a:r>
              <a:rPr lang="en-US" altLang="cy-GB" dirty="0"/>
              <a:t> </a:t>
            </a:r>
            <a:r>
              <a:rPr lang="en-US" altLang="cy-GB" dirty="0" err="1"/>
              <a:t>hwn</a:t>
            </a:r>
            <a:r>
              <a:rPr lang="en-US" altLang="cy-GB" dirty="0"/>
              <a:t>.</a:t>
            </a:r>
          </a:p>
          <a:p>
            <a:pPr>
              <a:spcBef>
                <a:spcPct val="0"/>
              </a:spcBef>
            </a:pPr>
            <a:endParaRPr lang="en-US" altLang="cy-GB" dirty="0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6B7890FB-958B-4CFC-8596-D08C5A0415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8DAB4F-6ECD-4EE2-8A79-210D032F0F4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27D28722-C4E5-4AD8-86A7-40F6547E37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9F444883-6DA5-4917-BD44-1CF1818733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rhan</a:t>
            </a:r>
            <a:r>
              <a:rPr lang="en-GB" altLang="cy-GB" dirty="0"/>
              <a:t> hon </a:t>
            </a:r>
            <a:r>
              <a:rPr lang="en-GB" altLang="cy-GB" dirty="0" err="1"/>
              <a:t>o'r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am </a:t>
            </a:r>
            <a:r>
              <a:rPr lang="en-GB" altLang="cy-GB" dirty="0" err="1"/>
              <a:t>dair</a:t>
            </a:r>
            <a:r>
              <a:rPr lang="en-GB" altLang="cy-GB" dirty="0"/>
              <a:t> </a:t>
            </a:r>
            <a:r>
              <a:rPr lang="en-GB" altLang="cy-GB" dirty="0" err="1"/>
              <a:t>enghraifft</a:t>
            </a:r>
            <a:r>
              <a:rPr lang="en-GB" altLang="cy-GB" dirty="0"/>
              <a:t>. </a:t>
            </a:r>
            <a:r>
              <a:rPr lang="en-GB" altLang="cy-GB" dirty="0" err="1"/>
              <a:t>Gwnewch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siŵr</a:t>
            </a:r>
            <a:r>
              <a:rPr lang="en-GB" altLang="cy-GB" dirty="0"/>
              <a:t> bod </a:t>
            </a:r>
            <a:r>
              <a:rPr lang="en-GB" altLang="cy-GB" dirty="0" err="1"/>
              <a:t>pob</a:t>
            </a:r>
            <a:r>
              <a:rPr lang="en-GB" altLang="cy-GB" dirty="0"/>
              <a:t> </a:t>
            </a:r>
            <a:r>
              <a:rPr lang="en-GB" altLang="cy-GB" dirty="0" err="1"/>
              <a:t>enghraifft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ei</a:t>
            </a:r>
            <a:r>
              <a:rPr lang="en-GB" altLang="cy-GB" dirty="0"/>
              <a:t>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wahanol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8E13583A-B2D7-4183-8DFD-430B35ACD1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FEB427-2EDF-4668-A00E-4542653AF1A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1C9D3CFF-A0F4-4356-AC28-811F267077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933D3BBD-4433-45E2-9303-395A0CEFB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5 (b).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a'ch dealltwriaeth o PNPau drwy ddefnyddio enghreifftiau.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7F8ADBBD-13C5-4AB9-B6DA-251828BAA6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CD9AA6-087E-4E09-B8E9-9A067742913D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F1249664-1501-4D47-B843-A51C7AA9F2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9A1E86FD-E1F9-4FFE-8BF0-B78FFA449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>
                <a:latin typeface="Arial" panose="020B0604020202020204" pitchFamily="34" charset="0"/>
              </a:rPr>
              <a:t>Y </a:t>
            </a:r>
            <a:r>
              <a:rPr lang="en-GB" altLang="cy-GB" dirty="0" err="1">
                <a:latin typeface="Arial" panose="020B0604020202020204" pitchFamily="34" charset="0"/>
              </a:rPr>
              <a:t>gair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gorchymyn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yma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yw</a:t>
            </a:r>
            <a:r>
              <a:rPr lang="en-GB" altLang="cy-GB" dirty="0">
                <a:latin typeface="Arial" panose="020B0604020202020204" pitchFamily="34" charset="0"/>
              </a:rPr>
              <a:t> '</a:t>
            </a:r>
            <a:r>
              <a:rPr lang="en-GB" altLang="cy-GB" dirty="0" err="1">
                <a:latin typeface="Arial" panose="020B0604020202020204" pitchFamily="34" charset="0"/>
              </a:rPr>
              <a:t>Esboniwch</a:t>
            </a:r>
            <a:r>
              <a:rPr lang="en-GB" altLang="cy-GB" dirty="0">
                <a:latin typeface="Arial" panose="020B0604020202020204" pitchFamily="34" charset="0"/>
              </a:rPr>
              <a:t>' felly </a:t>
            </a:r>
            <a:r>
              <a:rPr lang="en-GB" altLang="cy-GB" dirty="0" err="1">
                <a:latin typeface="Arial" panose="020B0604020202020204" pitchFamily="34" charset="0"/>
              </a:rPr>
              <a:t>mae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angen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ysgrifennu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estynedig</a:t>
            </a:r>
            <a:r>
              <a:rPr lang="en-GB" altLang="cy-GB" dirty="0">
                <a:latin typeface="Arial" panose="020B0604020202020204" pitchFamily="34" charset="0"/>
              </a:rPr>
              <a:t> </a:t>
            </a:r>
            <a:r>
              <a:rPr lang="en-GB" altLang="cy-GB" dirty="0" err="1">
                <a:latin typeface="Arial" panose="020B0604020202020204" pitchFamily="34" charset="0"/>
              </a:rPr>
              <a:t>nawr</a:t>
            </a:r>
            <a:r>
              <a:rPr lang="en-GB" altLang="cy-GB" dirty="0">
                <a:latin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Esboniwch</a:t>
            </a:r>
            <a:r>
              <a:rPr lang="en-GB" altLang="cy-GB" dirty="0"/>
              <a:t>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manylion</a:t>
            </a:r>
            <a:r>
              <a:rPr lang="en-GB" altLang="cy-GB" dirty="0"/>
              <a:t> a </a:t>
            </a:r>
            <a:r>
              <a:rPr lang="en-GB" altLang="cy-GB" dirty="0" err="1"/>
              <a:t>rhesymau</a:t>
            </a:r>
            <a:r>
              <a:rPr lang="en-GB" altLang="cy-GB" dirty="0"/>
              <a:t> </a:t>
            </a:r>
            <a:r>
              <a:rPr lang="en-GB" altLang="cy-GB" dirty="0" err="1"/>
              <a:t>dros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a </a:t>
            </a:r>
            <a:r>
              <a:rPr lang="en-GB" altLang="cy-GB" dirty="0" err="1"/>
              <a:t>pham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y </a:t>
            </a:r>
            <a:r>
              <a:rPr lang="en-GB" altLang="cy-GB" dirty="0" err="1"/>
              <a:t>mae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effeithio</a:t>
            </a:r>
            <a:r>
              <a:rPr lang="en-GB" altLang="cy-GB" dirty="0"/>
              <a:t>;. </a:t>
            </a:r>
            <a:r>
              <a:rPr lang="en-GB" altLang="cy-GB" dirty="0" err="1"/>
              <a:t>Yma</a:t>
            </a:r>
            <a:r>
              <a:rPr lang="en-GB" altLang="cy-GB" dirty="0"/>
              <a:t>, </a:t>
            </a:r>
            <a:r>
              <a:rPr lang="en-GB" altLang="cy-GB" dirty="0" err="1"/>
              <a:t>rydych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am </a:t>
            </a:r>
            <a:r>
              <a:rPr lang="en-GB" altLang="cy-GB" dirty="0" err="1"/>
              <a:t>PNPau</a:t>
            </a:r>
            <a:r>
              <a:rPr lang="en-GB" altLang="cy-GB" dirty="0"/>
              <a:t> </a:t>
            </a:r>
            <a:r>
              <a:rPr lang="en-GB" altLang="cy-GB" dirty="0" err="1"/>
              <a:t>ond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chi </a:t>
            </a:r>
            <a:r>
              <a:rPr lang="en-GB" altLang="cy-GB" dirty="0" err="1"/>
              <a:t>hefyd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cymhwyso'ch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ddangos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deall</a:t>
            </a:r>
            <a:r>
              <a:rPr lang="en-GB" altLang="cy-GB" dirty="0"/>
              <a:t> </a:t>
            </a:r>
            <a:r>
              <a:rPr lang="en-GB" altLang="cy-GB" dirty="0" err="1"/>
              <a:t>eu</a:t>
            </a:r>
            <a:r>
              <a:rPr lang="en-GB" altLang="cy-GB" dirty="0"/>
              <a:t> </a:t>
            </a:r>
            <a:r>
              <a:rPr lang="en-GB" altLang="cy-GB" dirty="0" err="1"/>
              <a:t>heffaith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B3D80D9B-E0A1-457A-9037-865E31E91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056800-E4BB-4B1B-85E8-26F72618E52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4075DD14-4BA3-466F-B57A-D31A470B5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61691A30-59BF-4C0C-89BB-C086430D7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5 (c).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Edrychwch ar eich atebion a thanlinellwch unrhyw beth sydd yn y rhestr hon.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>
              <a:latin typeface="Arial" panose="020B0604020202020204" pitchFamily="34" charset="0"/>
            </a:endParaRP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2ACA1D2D-00C2-4170-9203-F50918E76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79EE71-9940-4B6D-9EB7-3F0ED5ECA0C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340691A1-A8CB-4A5E-86A8-53917C9C5C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EF56DE1C-FF78-43E9-9286-0E14627AF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C785DF2E-0FA9-433E-9C5A-FE8B3DF11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A30896-CA9A-4C10-9FB2-D6C5D833CACB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4BB71B90-E862-4DA3-AA4D-CF42159F2E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49F3CE46-4A3B-4EC0-B79F-432FE92A6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Rhestrwch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ffeithiau</a:t>
            </a:r>
            <a:r>
              <a:rPr lang="en-GB" altLang="cy-GB" dirty="0"/>
              <a:t> ac </a:t>
            </a:r>
            <a:r>
              <a:rPr lang="en-GB" altLang="cy-GB" dirty="0" err="1"/>
              <a:t>enghreifftiau</a:t>
            </a:r>
            <a:r>
              <a:rPr lang="en-GB" altLang="cy-GB" dirty="0"/>
              <a:t> </a:t>
            </a:r>
            <a:r>
              <a:rPr lang="en-GB" altLang="cy-GB" dirty="0" err="1"/>
              <a:t>byr</a:t>
            </a:r>
            <a:r>
              <a:rPr lang="en-GB" altLang="cy-GB" dirty="0"/>
              <a:t>. </a:t>
            </a:r>
            <a:r>
              <a:rPr lang="en-GB" altLang="cy-GB" dirty="0" err="1"/>
              <a:t>Rhaid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</a:t>
            </a:r>
            <a:r>
              <a:rPr lang="en-GB" altLang="cy-GB" dirty="0" err="1"/>
              <a:t>fod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berthnasol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ofalwr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effeithio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Jack.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7423DFF0-72F3-43FD-9D71-CD3B3AB473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102D46-A4A6-41DF-8E0D-8055CE12347E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13D3FEDE-23D9-44C5-94B8-C5A3057593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67F2175D-B414-4E7A-9E98-80B8757F6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6 (a).</a:t>
            </a:r>
          </a:p>
          <a:p>
            <a:pPr>
              <a:spcBef>
                <a:spcPct val="0"/>
              </a:spcBef>
            </a:pPr>
            <a:r>
              <a:rPr lang="en-GB" altLang="cy-GB"/>
              <a:t>Rhowch farc i'ch hun am bob ymateb cywir.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78852" name="Slide Number Placeholder 3">
            <a:extLst>
              <a:ext uri="{FF2B5EF4-FFF2-40B4-BE49-F238E27FC236}">
                <a16:creationId xmlns:a16="http://schemas.microsoft.com/office/drawing/2014/main" id="{88B14F84-D9E5-4FEE-B344-71CBD170F1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39906A-A193-41A5-858C-7FF1CE6DF9D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70D7D3CF-D869-4F8A-84CB-F347C6C13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DC8D424C-A345-4D4B-9E50-B7296DC51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</a:t>
            </a:r>
          </a:p>
          <a:p>
            <a:pPr>
              <a:spcBef>
                <a:spcPct val="0"/>
              </a:spcBef>
            </a:pPr>
            <a:r>
              <a:rPr lang="en-GB" altLang="cy-GB"/>
              <a:t>Y gair gorchymyn yma yw 'Trafodwch' – archwilio mater yn fanwl/mewn modd strwythuredig, gan ystyried syniadau gwahanol. </a:t>
            </a:r>
          </a:p>
          <a:p>
            <a:pPr>
              <a:spcBef>
                <a:spcPct val="0"/>
              </a:spcBef>
            </a:pPr>
            <a:r>
              <a:rPr lang="en-GB" altLang="cy-GB"/>
              <a:t>Mae'n bwysig trafod sawl mantais i Ffion yma.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F4ABCACC-C90D-48C2-AC25-95072D547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A4B519-7D5D-4512-8733-BA1A5801813F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9FB07AFB-A30B-44D8-8981-727617E43B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83C5DB28-8A99-491F-A300-482CB55B7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6 (b).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78516E2-3F9F-42EC-B93B-596542D038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1C4A4-A372-42DE-A652-DEE0827063C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629C5BF7-8DA6-47C0-840F-6629C7A95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0B8E3670-43F2-4C4A-8AA8-707817FD8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</a:t>
            </a:r>
          </a:p>
          <a:p>
            <a:pPr>
              <a:spcBef>
                <a:spcPct val="0"/>
              </a:spcBef>
            </a:pPr>
            <a:r>
              <a:rPr lang="en-GB" altLang="cy-GB"/>
              <a:t>Esboniwch – rhoi manylion a rhesymau dros sut a pham mae rhywbeth fel y mae.</a:t>
            </a:r>
          </a:p>
          <a:p>
            <a:pPr>
              <a:spcBef>
                <a:spcPct val="0"/>
              </a:spcBef>
            </a:pPr>
            <a:r>
              <a:rPr lang="en-GB" altLang="cy-GB"/>
              <a:t>Y gair allweddol yw 'pwrpas' – y rheswm pam mae rhywbeth yn bodoli.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89E1C9F4-5BCD-470C-9B5A-1D3D7E9CA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B0F791-1E49-4D3F-9DBE-4A81506D6CC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443A732-6376-4027-A00A-F9946E156A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FCCD0BD1-5881-4971-9945-C2C7FE246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cy-GB"/>
              <a:t>Yn gyntaf, darllenwch y cyfarwyddiadau ar glawr blaen y papur arholiad.</a:t>
            </a:r>
          </a:p>
          <a:p>
            <a:pPr>
              <a:spcBef>
                <a:spcPct val="0"/>
              </a:spcBef>
            </a:pPr>
            <a:r>
              <a:rPr lang="en-US" altLang="cy-GB"/>
              <a:t>Darllenwch yr adran Cyfarwyddiadau i Ymgeiswyr a'r adran Gwybodaeth i Ymgeiswyr.</a:t>
            </a:r>
          </a:p>
          <a:p>
            <a:pPr>
              <a:spcBef>
                <a:spcPct val="0"/>
              </a:spcBef>
            </a:pPr>
            <a:r>
              <a:rPr lang="en-US" altLang="cy-GB"/>
              <a:t>Ysgrifennwch eich enw a’ch rhif ymgeisydd yn yr adran gywir o'r llyfryn. </a:t>
            </a:r>
          </a:p>
          <a:p>
            <a:pPr>
              <a:spcBef>
                <a:spcPct val="0"/>
              </a:spcBef>
            </a:pPr>
            <a:endParaRPr lang="en-US" altLang="cy-GB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F44894D1-332F-4B59-B58C-6156706C36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2ED38E-88B4-43C6-B9A8-DE4DBE61F9E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AA40628A-2C6C-4E5F-99DF-C4C66A2D1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26CADE29-9466-44D7-B829-1642990D6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6 (c)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D53429DE-4EDD-41AD-B17D-634D06D8C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DEAE6C-CA50-4C3C-9449-A30882ECD98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5640926E-E41E-4E48-85AC-71D5F8CBF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65E642EA-1DD1-4A13-BEDD-C955B25BF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D0485413-BF42-4D82-AAE4-25732AEC97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DD12B3-D433-4619-98ED-5B042C84776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5C6368C8-9E46-4079-A6DB-68B7BDE3A0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25BEB474-A0D9-4ED0-86B3-EB108969D2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Mae </a:t>
            </a:r>
            <a:r>
              <a:rPr lang="en-GB" altLang="cy-GB" dirty="0" err="1"/>
              <a:t>dau</a:t>
            </a:r>
            <a:r>
              <a:rPr lang="en-GB" altLang="cy-GB" dirty="0"/>
              <a:t> air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– '</a:t>
            </a:r>
            <a:r>
              <a:rPr lang="en-GB" altLang="cy-GB" dirty="0" err="1"/>
              <a:t>nodwch</a:t>
            </a:r>
            <a:r>
              <a:rPr lang="en-GB" altLang="cy-GB" dirty="0"/>
              <a:t>' a '</a:t>
            </a:r>
            <a:r>
              <a:rPr lang="en-GB" altLang="cy-GB" dirty="0" err="1"/>
              <a:t>disgrifiwch</a:t>
            </a:r>
            <a:r>
              <a:rPr lang="en-GB" altLang="cy-GB" dirty="0"/>
              <a:t>'.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nodi</a:t>
            </a:r>
            <a:r>
              <a:rPr lang="en-GB" altLang="cy-GB" dirty="0"/>
              <a:t> – </a:t>
            </a:r>
            <a:r>
              <a:rPr lang="en-GB" altLang="cy-GB" dirty="0" err="1"/>
              <a:t>enwi'r</a:t>
            </a:r>
            <a:r>
              <a:rPr lang="en-GB" altLang="cy-GB" dirty="0"/>
              <a:t> tri </a:t>
            </a:r>
            <a:r>
              <a:rPr lang="en-GB" altLang="cy-GB" dirty="0" err="1"/>
              <a:t>chyfnod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; ac </a:t>
            </a:r>
            <a:r>
              <a:rPr lang="en-GB" altLang="cy-GB" dirty="0" err="1"/>
              <a:t>yna</a:t>
            </a:r>
            <a:r>
              <a:rPr lang="en-GB" altLang="cy-GB" dirty="0"/>
              <a:t> '</a:t>
            </a:r>
            <a:r>
              <a:rPr lang="en-GB" altLang="cy-GB" dirty="0" err="1"/>
              <a:t>disgrifio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 </a:t>
            </a:r>
            <a:r>
              <a:rPr lang="en-GB" altLang="cy-GB" dirty="0" err="1"/>
              <a:t>pob</a:t>
            </a:r>
            <a:r>
              <a:rPr lang="en-GB" altLang="cy-GB" dirty="0"/>
              <a:t> </a:t>
            </a:r>
            <a:r>
              <a:rPr lang="en-GB" altLang="cy-GB" dirty="0" err="1"/>
              <a:t>cyfnod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C5953878-98E8-4BF7-BEF8-3722DD705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FCB292-05B3-43BA-AFC0-9B2EB459CCA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849B3E29-2406-464F-814C-6F4D24113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3AE7AAEB-F27C-4D92-B9E3-BBF50F1593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Dyma'r</a:t>
            </a:r>
            <a:r>
              <a:rPr lang="en-GB" altLang="cy-GB" dirty="0"/>
              <a:t> </a:t>
            </a:r>
            <a:r>
              <a:rPr lang="en-GB" altLang="cy-GB" dirty="0" err="1"/>
              <a:t>cynllun</a:t>
            </a:r>
            <a:r>
              <a:rPr lang="en-GB" altLang="cy-GB" dirty="0"/>
              <a:t> </a:t>
            </a:r>
            <a:r>
              <a:rPr lang="en-GB" altLang="cy-GB" dirty="0" err="1"/>
              <a:t>marcio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gyfer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7 (c).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roi</a:t>
            </a:r>
            <a:r>
              <a:rPr lang="en-GB" altLang="cy-GB" dirty="0"/>
              <a:t> 1 marc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hun</a:t>
            </a:r>
            <a:r>
              <a:rPr lang="en-GB" altLang="cy-GB" dirty="0"/>
              <a:t> am bob </a:t>
            </a:r>
            <a:r>
              <a:rPr lang="en-GB" altLang="cy-GB" dirty="0" err="1"/>
              <a:t>cyfnod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chi </a:t>
            </a:r>
            <a:r>
              <a:rPr lang="en-GB" altLang="cy-GB" dirty="0" err="1"/>
              <a:t>wedi'i</a:t>
            </a:r>
            <a:r>
              <a:rPr lang="en-GB" altLang="cy-GB" dirty="0"/>
              <a:t> </a:t>
            </a:r>
            <a:r>
              <a:rPr lang="en-GB" altLang="cy-GB" dirty="0" err="1"/>
              <a:t>nodi'n</a:t>
            </a:r>
            <a:r>
              <a:rPr lang="en-GB" altLang="cy-GB" dirty="0"/>
              <a:t> </a:t>
            </a:r>
            <a:r>
              <a:rPr lang="en-GB" altLang="cy-GB" dirty="0" err="1"/>
              <a:t>gywir</a:t>
            </a:r>
            <a:r>
              <a:rPr lang="en-GB" altLang="cy-GB" dirty="0"/>
              <a:t> ac </a:t>
            </a:r>
            <a:r>
              <a:rPr lang="en-GB" altLang="cy-GB" dirty="0" err="1"/>
              <a:t>yna</a:t>
            </a:r>
            <a:r>
              <a:rPr lang="en-GB" altLang="cy-GB" dirty="0"/>
              <a:t> marc </a:t>
            </a:r>
            <a:r>
              <a:rPr lang="en-GB" altLang="cy-GB" dirty="0" err="1"/>
              <a:t>arall</a:t>
            </a:r>
            <a:r>
              <a:rPr lang="en-GB" altLang="cy-GB" dirty="0"/>
              <a:t> am </a:t>
            </a:r>
            <a:r>
              <a:rPr lang="en-GB" altLang="cy-GB" dirty="0" err="1"/>
              <a:t>ddisgrifiad</a:t>
            </a:r>
            <a:r>
              <a:rPr lang="en-GB" altLang="cy-GB" dirty="0"/>
              <a:t> </a:t>
            </a:r>
            <a:r>
              <a:rPr lang="en-GB" altLang="cy-GB" dirty="0" err="1"/>
              <a:t>cywir</a:t>
            </a:r>
            <a:r>
              <a:rPr lang="en-GB" altLang="cy-GB" dirty="0"/>
              <a:t> </a:t>
            </a:r>
            <a:r>
              <a:rPr lang="en-GB" altLang="cy-GB" dirty="0" err="1"/>
              <a:t>o'r</a:t>
            </a:r>
            <a:r>
              <a:rPr lang="en-GB" altLang="cy-GB" dirty="0"/>
              <a:t> </a:t>
            </a:r>
            <a:r>
              <a:rPr lang="en-GB" altLang="cy-GB" dirty="0" err="1"/>
              <a:t>cyfnod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. Mae </a:t>
            </a:r>
            <a:r>
              <a:rPr lang="en-GB" altLang="cy-GB" dirty="0" err="1"/>
              <a:t>cyfanswm</a:t>
            </a:r>
            <a:r>
              <a:rPr lang="en-GB" altLang="cy-GB" dirty="0"/>
              <a:t> o 6 marc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gyfer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3BEC0DB1-A242-4411-A9EB-B978E4DD9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77403A-C95F-4D49-9FA2-3ADFD0A12B9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91023C65-EB1D-464D-8965-2F683D805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983EB034-227F-4A06-A64C-EF506C868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Trafodwch</a:t>
            </a:r>
            <a:r>
              <a:rPr lang="en-GB" altLang="cy-GB" dirty="0"/>
              <a:t>' – </a:t>
            </a:r>
            <a:r>
              <a:rPr lang="en-GB" altLang="cy-GB" dirty="0" err="1"/>
              <a:t>archwilio</a:t>
            </a:r>
            <a:r>
              <a:rPr lang="en-GB" altLang="cy-GB" dirty="0"/>
              <a:t> mater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fanwl</a:t>
            </a:r>
            <a:r>
              <a:rPr lang="en-GB" altLang="cy-GB" dirty="0"/>
              <a:t>/</a:t>
            </a:r>
            <a:r>
              <a:rPr lang="en-GB" altLang="cy-GB" dirty="0" err="1"/>
              <a:t>mewn</a:t>
            </a:r>
            <a:r>
              <a:rPr lang="en-GB" altLang="cy-GB" dirty="0"/>
              <a:t> </a:t>
            </a:r>
            <a:r>
              <a:rPr lang="en-GB" altLang="cy-GB" dirty="0" err="1"/>
              <a:t>ffordd</a:t>
            </a:r>
            <a:r>
              <a:rPr lang="en-GB" altLang="cy-GB" dirty="0"/>
              <a:t> </a:t>
            </a:r>
            <a:r>
              <a:rPr lang="en-GB" altLang="cy-GB" dirty="0" err="1"/>
              <a:t>strwythuredig</a:t>
            </a:r>
            <a:r>
              <a:rPr lang="en-GB" altLang="cy-GB" dirty="0"/>
              <a:t>,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ystyried</a:t>
            </a:r>
            <a:r>
              <a:rPr lang="en-GB" altLang="cy-GB" dirty="0"/>
              <a:t> </a:t>
            </a:r>
            <a:r>
              <a:rPr lang="en-GB" altLang="cy-GB" dirty="0" err="1"/>
              <a:t>syniadau</a:t>
            </a:r>
            <a:r>
              <a:rPr lang="en-GB" altLang="cy-GB" dirty="0"/>
              <a:t> </a:t>
            </a:r>
            <a:r>
              <a:rPr lang="en-GB" altLang="cy-GB" dirty="0" err="1"/>
              <a:t>gwahanol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 err="1"/>
              <a:t>Gwnewch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siŵr</a:t>
            </a:r>
            <a:r>
              <a:rPr lang="en-GB" altLang="cy-GB" dirty="0"/>
              <a:t> </a:t>
            </a:r>
            <a:r>
              <a:rPr lang="en-GB" altLang="cy-GB" dirty="0" err="1"/>
              <a:t>nad</a:t>
            </a:r>
            <a:r>
              <a:rPr lang="en-GB" altLang="cy-GB" dirty="0"/>
              <a:t> </a:t>
            </a:r>
            <a:r>
              <a:rPr lang="en-GB" altLang="cy-GB" dirty="0" err="1"/>
              <a:t>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ailadrodd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hun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 Mae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trafodaeth</a:t>
            </a:r>
            <a:r>
              <a:rPr lang="en-GB" altLang="cy-GB" dirty="0"/>
              <a:t> o </a:t>
            </a:r>
            <a:r>
              <a:rPr lang="en-GB" altLang="cy-GB" dirty="0" err="1"/>
              <a:t>ansawdd</a:t>
            </a:r>
            <a:r>
              <a:rPr lang="en-GB" altLang="cy-GB" dirty="0"/>
              <a:t> da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mynd</a:t>
            </a:r>
            <a:r>
              <a:rPr lang="en-GB" altLang="cy-GB" dirty="0"/>
              <a:t> </a:t>
            </a:r>
            <a:r>
              <a:rPr lang="en-GB" altLang="cy-GB" dirty="0" err="1"/>
              <a:t>i'r</a:t>
            </a:r>
            <a:r>
              <a:rPr lang="en-GB" altLang="cy-GB" dirty="0"/>
              <a:t> </a:t>
            </a:r>
            <a:r>
              <a:rPr lang="en-GB" altLang="cy-GB" dirty="0" err="1"/>
              <a:t>afael</a:t>
            </a:r>
            <a:r>
              <a:rPr lang="en-GB" altLang="cy-GB" dirty="0"/>
              <a:t> â </a:t>
            </a:r>
            <a:r>
              <a:rPr lang="en-GB" altLang="cy-GB" dirty="0" err="1"/>
              <a:t>datblygiad</a:t>
            </a:r>
            <a:r>
              <a:rPr lang="en-GB" altLang="cy-GB" dirty="0"/>
              <a:t> </a:t>
            </a:r>
            <a:r>
              <a:rPr lang="en-GB" altLang="cy-GB" dirty="0" err="1"/>
              <a:t>deallusol</a:t>
            </a:r>
            <a:r>
              <a:rPr lang="en-GB" altLang="cy-GB" dirty="0"/>
              <a:t> a </a:t>
            </a:r>
            <a:r>
              <a:rPr lang="en-GB" altLang="cy-GB" dirty="0" err="1"/>
              <a:t>chymdeithasol</a:t>
            </a:r>
            <a:r>
              <a:rPr lang="en-GB" altLang="cy-GB" dirty="0"/>
              <a:t> </a:t>
            </a:r>
            <a:r>
              <a:rPr lang="en-GB" altLang="cy-GB" dirty="0" err="1"/>
              <a:t>er</a:t>
            </a:r>
            <a:r>
              <a:rPr lang="en-GB" altLang="cy-GB" dirty="0"/>
              <a:t> </a:t>
            </a:r>
            <a:r>
              <a:rPr lang="en-GB" altLang="cy-GB" dirty="0" err="1"/>
              <a:t>mwyn</a:t>
            </a:r>
            <a:r>
              <a:rPr lang="en-GB" altLang="cy-GB" dirty="0"/>
              <a:t> </a:t>
            </a:r>
            <a:r>
              <a:rPr lang="en-GB" altLang="cy-GB" dirty="0" err="1"/>
              <a:t>ennill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bandiau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uwch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A2E726D6-5891-44FB-8ECA-BEE7277C14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772A5E-045C-408C-A5EA-0E132CC02DBF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AB54AF55-04DD-4153-9F55-F001E9847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BC65C6EA-BB7C-4089-AE2B-C8E65F5D0A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7 (b).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Edrychwch ar eich atebion a thanlinellwch unrhyw beth sydd yn y rhestri hyn.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>
              <a:latin typeface="Arial" panose="020B0604020202020204" pitchFamily="34" charset="0"/>
            </a:endParaRPr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2FD248CE-E615-47BC-B974-8DAE7F75C8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3A6640-13C3-4217-BC77-3241653F6D86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2947B5FA-DDE4-44A6-89E4-5BEBDFFE3B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97F33E0A-4E94-4B9A-80B1-34FDA94F6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D689CBA7-3DE3-4B1A-8B62-D263A43D5A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C454AC-5F0B-4951-9B21-16B806447A0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5355DE9D-C9BA-49C7-8C41-61E8A2D1F8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2274B643-6000-45AF-9FCE-3DF4ED790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</a:t>
            </a:r>
          </a:p>
          <a:p>
            <a:pPr>
              <a:spcBef>
                <a:spcPct val="0"/>
              </a:spcBef>
            </a:pPr>
            <a:r>
              <a:rPr lang="en-GB" altLang="cy-GB"/>
              <a:t>Mae ymgyrchoedd cyfredol yn faes dysgu pwysig. 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0F268E94-4BA2-4B02-A27B-3638FEC6C4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51634A-A096-4BA1-8C4F-A0ACF016FD5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36ABE366-98B3-42CC-8979-E6E6557F66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E8C504BD-C04B-468C-A6D3-7CACBCDAC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8 (a).</a:t>
            </a:r>
          </a:p>
          <a:p>
            <a:pPr>
              <a:spcBef>
                <a:spcPct val="0"/>
              </a:spcBef>
            </a:pPr>
            <a:r>
              <a:rPr lang="en-GB" altLang="cy-GB"/>
              <a:t>Rhowch 1 marc i'ch hun am bob gwasanaeth sgrinio sydd wedi'i nodi'n gywir.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a'ch dealltwriaeth o wasanaethau sgrinio.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22015948-DD49-4188-A8E6-D8B344FE3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7028578-F8FB-4422-9BFC-F59926B8868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ABBAEAFD-5097-48AC-B29C-A65DC5424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9DC8477C-418D-4F37-8618-9D942A24F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Esboniwch</a:t>
            </a:r>
            <a:r>
              <a:rPr lang="en-GB" altLang="cy-GB" dirty="0"/>
              <a:t>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manylion</a:t>
            </a:r>
            <a:r>
              <a:rPr lang="en-GB" altLang="cy-GB" dirty="0"/>
              <a:t> a </a:t>
            </a:r>
            <a:r>
              <a:rPr lang="en-GB" altLang="cy-GB" dirty="0" err="1"/>
              <a:t>rhesymau</a:t>
            </a:r>
            <a:r>
              <a:rPr lang="en-GB" altLang="cy-GB" dirty="0"/>
              <a:t> </a:t>
            </a:r>
            <a:r>
              <a:rPr lang="en-GB" altLang="cy-GB" dirty="0" err="1"/>
              <a:t>dros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a </a:t>
            </a:r>
            <a:r>
              <a:rPr lang="en-GB" altLang="cy-GB" dirty="0" err="1"/>
              <a:t>pham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y </a:t>
            </a:r>
            <a:r>
              <a:rPr lang="en-GB" altLang="cy-GB" dirty="0" err="1"/>
              <a:t>mae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r>
              <a:rPr lang="en-GB" altLang="cy-GB" dirty="0"/>
              <a:t>Y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pwysig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pwrpas</a:t>
            </a:r>
            <a:r>
              <a:rPr lang="en-GB" altLang="cy-GB" dirty="0"/>
              <a:t>' a '</a:t>
            </a:r>
            <a:r>
              <a:rPr lang="en-GB" altLang="cy-GB" dirty="0" err="1"/>
              <a:t>manteision</a:t>
            </a:r>
            <a:r>
              <a:rPr lang="en-GB" altLang="cy-GB" dirty="0"/>
              <a:t>'. Gall </a:t>
            </a:r>
            <a:r>
              <a:rPr lang="en-GB" altLang="cy-GB" dirty="0" err="1"/>
              <a:t>tanlinellu'r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</a:t>
            </a:r>
            <a:r>
              <a:rPr lang="en-GB" altLang="cy-GB" dirty="0" err="1"/>
              <a:t>wrth</a:t>
            </a:r>
            <a:r>
              <a:rPr lang="en-GB" altLang="cy-GB" dirty="0"/>
              <a:t>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</a:t>
            </a:r>
          </a:p>
          <a:p>
            <a:pPr>
              <a:spcBef>
                <a:spcPct val="0"/>
              </a:spcBef>
            </a:pPr>
            <a:endParaRPr lang="en-GB" altLang="cy-GB" dirty="0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D4AD989A-FE66-4215-8103-FD99EF764B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314600-9D07-469D-AA5B-5E8B5F52C12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4EFCE996-8648-4FE3-B4B9-54C099A491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1EA79C24-4621-4720-8AD2-739BF90F1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5F53DCFC-9B4C-47DA-BD0D-753B89E8C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D74DDD-FDF7-4857-93D5-E6F39A4F2EEA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>
            <a:extLst>
              <a:ext uri="{FF2B5EF4-FFF2-40B4-BE49-F238E27FC236}">
                <a16:creationId xmlns:a16="http://schemas.microsoft.com/office/drawing/2014/main" id="{A5265AD7-25FE-427C-9F8D-F3B06F7FBE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>
            <a:extLst>
              <a:ext uri="{FF2B5EF4-FFF2-40B4-BE49-F238E27FC236}">
                <a16:creationId xmlns:a16="http://schemas.microsoft.com/office/drawing/2014/main" id="{EF05C587-0B80-4AFA-8A44-CD7E843898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8 (b).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07524" name="Slide Number Placeholder 3">
            <a:extLst>
              <a:ext uri="{FF2B5EF4-FFF2-40B4-BE49-F238E27FC236}">
                <a16:creationId xmlns:a16="http://schemas.microsoft.com/office/drawing/2014/main" id="{867F4C5F-97ED-4148-8741-7AE8B0FDC1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9D115-92BB-4C03-871A-6264DE22996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058749ED-9EBE-412C-8357-9D9F5C5D32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329A65BD-C749-410F-983A-A3E86AB6F7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cwestiwn.</a:t>
            </a:r>
          </a:p>
          <a:p>
            <a:pPr>
              <a:spcBef>
                <a:spcPct val="0"/>
              </a:spcBef>
            </a:pPr>
            <a:r>
              <a:rPr lang="en-GB" altLang="cy-GB"/>
              <a:t>Y gair gorchymyn yma yw 'Gwerthuswch' – llunio barn drwy bwyso a mesur tystiolaeth er mwyn dod i gasgliad.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A7CE35FE-656D-4C8B-9101-63C10A230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8380B6-7731-45F2-B2E8-4691C2A6AF8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>
            <a:extLst>
              <a:ext uri="{FF2B5EF4-FFF2-40B4-BE49-F238E27FC236}">
                <a16:creationId xmlns:a16="http://schemas.microsoft.com/office/drawing/2014/main" id="{BC7F4D28-7AFA-4AA5-85C0-AC5FF9066F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>
            <a:extLst>
              <a:ext uri="{FF2B5EF4-FFF2-40B4-BE49-F238E27FC236}">
                <a16:creationId xmlns:a16="http://schemas.microsoft.com/office/drawing/2014/main" id="{E6EA5BB3-04E7-4E77-845E-0E2AA7023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8 (c).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Cynllun marcio seiliedig ar fandiau yw hwn – felly mae angen i chi lunio barn ar eich ymateb cyn dyfarnu marc.</a:t>
            </a:r>
          </a:p>
          <a:p>
            <a:pPr>
              <a:spcBef>
                <a:spcPct val="0"/>
              </a:spcBef>
            </a:pPr>
            <a:r>
              <a:rPr lang="en-GB" altLang="cy-GB">
                <a:latin typeface="Arial" panose="020B0604020202020204" pitchFamily="34" charset="0"/>
              </a:rPr>
              <a:t>Tanlinellwch unrhyw atebion yn y rhestri rydych chi wedi'u cynnwys.</a:t>
            </a:r>
          </a:p>
          <a:p>
            <a:pPr>
              <a:spcBef>
                <a:spcPct val="0"/>
              </a:spcBef>
            </a:pPr>
            <a:endParaRPr lang="en-GB" altLang="cy-GB"/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11620" name="Slide Number Placeholder 3">
            <a:extLst>
              <a:ext uri="{FF2B5EF4-FFF2-40B4-BE49-F238E27FC236}">
                <a16:creationId xmlns:a16="http://schemas.microsoft.com/office/drawing/2014/main" id="{CFA20CD8-99EE-42EB-9DDA-4269A02BF5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032B21-2E0D-4AEB-AC9E-BA1E8306DF99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28F0C8E1-4064-4A88-A092-0D8B8B08F4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B1864C13-056F-457E-A45F-917FBEDFD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cy-GB" dirty="0"/>
              <a:t>Da </a:t>
            </a:r>
            <a:r>
              <a:rPr lang="en-US" altLang="cy-GB" dirty="0" err="1"/>
              <a:t>iawn</a:t>
            </a:r>
            <a:r>
              <a:rPr lang="en-US" altLang="cy-GB" dirty="0"/>
              <a:t> – </a:t>
            </a:r>
            <a:r>
              <a:rPr lang="en-US" altLang="cy-GB" dirty="0" err="1"/>
              <a:t>rydych</a:t>
            </a:r>
            <a:r>
              <a:rPr lang="en-US" altLang="cy-GB" dirty="0"/>
              <a:t> chi </a:t>
            </a:r>
            <a:r>
              <a:rPr lang="en-US" altLang="cy-GB" dirty="0" err="1"/>
              <a:t>wedi</a:t>
            </a:r>
            <a:r>
              <a:rPr lang="en-US" altLang="cy-GB" dirty="0"/>
              <a:t> </a:t>
            </a:r>
            <a:r>
              <a:rPr lang="en-US" altLang="cy-GB" dirty="0" err="1"/>
              <a:t>cyrraedd</a:t>
            </a:r>
            <a:r>
              <a:rPr lang="en-US" altLang="cy-GB" dirty="0"/>
              <a:t> </a:t>
            </a:r>
            <a:r>
              <a:rPr lang="en-US" altLang="cy-GB" dirty="0" err="1"/>
              <a:t>diwedd</a:t>
            </a:r>
            <a:r>
              <a:rPr lang="en-US" altLang="cy-GB" dirty="0"/>
              <a:t> y </a:t>
            </a:r>
            <a:r>
              <a:rPr lang="en-US" altLang="cy-GB" dirty="0" err="1"/>
              <a:t>papur</a:t>
            </a:r>
            <a:r>
              <a:rPr lang="en-US" altLang="cy-GB" dirty="0"/>
              <a:t>. </a:t>
            </a:r>
          </a:p>
          <a:p>
            <a:pPr>
              <a:spcBef>
                <a:spcPct val="0"/>
              </a:spcBef>
            </a:pPr>
            <a:r>
              <a:rPr lang="en-US" altLang="cy-GB" dirty="0" err="1"/>
              <a:t>Dylech</a:t>
            </a:r>
            <a:r>
              <a:rPr lang="en-US" altLang="cy-GB" dirty="0"/>
              <a:t> chi </a:t>
            </a:r>
            <a:r>
              <a:rPr lang="en-US" altLang="cy-GB" dirty="0" err="1"/>
              <a:t>nawr</a:t>
            </a:r>
            <a:r>
              <a:rPr lang="en-US" altLang="cy-GB" dirty="0"/>
              <a:t> </a:t>
            </a:r>
            <a:r>
              <a:rPr lang="en-US" altLang="cy-GB" dirty="0" err="1"/>
              <a:t>allu</a:t>
            </a:r>
            <a:r>
              <a:rPr lang="en-US" altLang="cy-GB" dirty="0"/>
              <a:t> </a:t>
            </a:r>
            <a:r>
              <a:rPr lang="en-US" altLang="cy-GB" dirty="0" err="1"/>
              <a:t>rhoi</a:t>
            </a:r>
            <a:r>
              <a:rPr lang="en-US" altLang="cy-GB" dirty="0"/>
              <a:t> marc </a:t>
            </a:r>
            <a:r>
              <a:rPr lang="en-US" altLang="cy-GB" dirty="0" err="1"/>
              <a:t>allan</a:t>
            </a:r>
            <a:r>
              <a:rPr lang="en-US" altLang="cy-GB" dirty="0"/>
              <a:t> o 80 </a:t>
            </a:r>
            <a:r>
              <a:rPr lang="en-US" altLang="cy-GB" dirty="0" err="1"/>
              <a:t>i'ch</a:t>
            </a:r>
            <a:r>
              <a:rPr lang="en-US" altLang="cy-GB" dirty="0"/>
              <a:t> </a:t>
            </a:r>
            <a:r>
              <a:rPr lang="en-US" altLang="cy-GB" dirty="0" err="1"/>
              <a:t>hun</a:t>
            </a:r>
            <a:r>
              <a:rPr lang="en-US" altLang="cy-GB" dirty="0"/>
              <a:t>. </a:t>
            </a:r>
          </a:p>
          <a:p>
            <a:pPr>
              <a:spcBef>
                <a:spcPct val="0"/>
              </a:spcBef>
            </a:pPr>
            <a:endParaRPr lang="en-US" altLang="cy-GB" dirty="0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73761C23-8EC1-49B4-87C8-2EB2C23B8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545344-B8A3-40C9-A6BA-681507C902D2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4158D785-1645-4C15-A90F-932618B50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D2190B52-D1CA-4D59-91CD-5255E113C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sleid.</a:t>
            </a:r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72E38FCC-B49B-489D-AD8F-66B66FACC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0C7B65-2686-4CEE-9B70-23ED974A11AF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79E23737-190E-4584-BCD6-06FD741B7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9379004-509F-4E78-A66F-DCA0F5962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4AA47E54-6406-478B-BAAA-9DDA19E6CE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C677B1-7BBD-4002-8529-1270E88FE7F4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FA190EB-F416-4A5A-8606-6AF5BB6F4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B36F956D-4BB4-4CC8-8CE8-798DDB6498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cwestiwn yn uchel.</a:t>
            </a:r>
          </a:p>
          <a:p>
            <a:pPr>
              <a:spcBef>
                <a:spcPct val="0"/>
              </a:spcBef>
            </a:pPr>
            <a:r>
              <a:rPr lang="en-GB" altLang="cy-GB"/>
              <a:t>Y gair gorchymyn yma yw 'Nodwch' – rhoi ffeithiau neu enghreifftiau cryno.</a:t>
            </a:r>
          </a:p>
          <a:p>
            <a:pPr>
              <a:spcBef>
                <a:spcPct val="0"/>
              </a:spcBef>
            </a:pPr>
            <a:r>
              <a:rPr lang="en-GB" altLang="cy-GB"/>
              <a:t>Os ydych chi'n gwneud camgymeriad ac yn rhoi'r tic yn y blwch anghywir, dylid ei groesi allan yn glir fel bod yr arholwr yn gwybod pa un i'w farcio.</a:t>
            </a:r>
          </a:p>
          <a:p>
            <a:pPr>
              <a:spcBef>
                <a:spcPct val="0"/>
              </a:spcBef>
            </a:pPr>
            <a:r>
              <a:rPr lang="en-GB" altLang="cy-GB"/>
              <a:t>Mae llawer o ddysgwyr yn ateb hwn yn anghywir gan eu bod yn brysio a ddim yn darllen y cwestiwn yn ofalus.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3C860DF-07C0-4678-A8BB-069FE48C3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2E1DDB-C631-447B-B1C7-C4260549A730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63E9E4E-FEE9-41FF-98DF-40AE2782E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A1D65625-F214-4557-999C-C3FBCC05CD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Dyma'r cynllun marcio ar gyfer cwestiwn 1. </a:t>
            </a:r>
          </a:p>
          <a:p>
            <a:pPr>
              <a:spcBef>
                <a:spcPct val="0"/>
              </a:spcBef>
            </a:pPr>
            <a:r>
              <a:rPr lang="en-GB" altLang="cy-GB"/>
              <a:t>Rydym yn chwilio yma am dystiolaeth eich bod yn gallu dangos eich gwybodaeth am agweddau corfforol, deallusol, emosiynol a chymdeithasol allweddol sy'n effeithio ar dwf a datblygiad ar draws rhychwant oes unigolion.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EEA9C0E6-1259-4F6F-8902-95538DECE8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72E48D-D0CC-41E4-90F1-DF451A44C075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70ED34A1-3EA7-42DA-8CD4-C343BF9602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215EF7A-42F2-4C11-A899-DBDA07891D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cy-GB"/>
              <a:t>Darllenwch y sleid</a:t>
            </a:r>
          </a:p>
          <a:p>
            <a:pPr>
              <a:spcBef>
                <a:spcPct val="0"/>
              </a:spcBef>
            </a:pPr>
            <a:endParaRPr lang="en-GB" altLang="cy-GB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C9EAA986-D54E-4D5A-97E1-9FD8790603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538" indent="-28520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0828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160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3491" indent="-228166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9822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6154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485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8816" indent="-22816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83A712-24A9-4658-9587-B6A8419D3BF3}" type="slidenum">
              <a:rPr lang="en-US" altLang="cy-GB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cy-GB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BA3E186E-E928-4B29-9B46-8070DDC5EACA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>
            <a:extLst>
              <a:ext uri="{FF2B5EF4-FFF2-40B4-BE49-F238E27FC236}">
                <a16:creationId xmlns:a16="http://schemas.microsoft.com/office/drawing/2014/main" id="{87538060-EB79-40A8-9251-3C4290CFB3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b="0"/>
            </a:lvl3pPr>
            <a:lvl4pPr marL="268288" indent="0">
              <a:lnSpc>
                <a:spcPct val="100000"/>
              </a:lnSpc>
              <a:buNone/>
              <a:tabLst/>
              <a:defRPr b="1"/>
            </a:lvl4pPr>
            <a:lvl5pPr marL="490538" indent="-187325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78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65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33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CCB5061-ED9B-4EB8-92DE-860BB9B13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82575" y="207963"/>
            <a:ext cx="10009188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Click to edit Master title style</a:t>
            </a:r>
          </a:p>
        </p:txBody>
      </p:sp>
      <p:sp>
        <p:nvSpPr>
          <p:cNvPr id="1027" name="Text Placeholder 10">
            <a:extLst>
              <a:ext uri="{FF2B5EF4-FFF2-40B4-BE49-F238E27FC236}">
                <a16:creationId xmlns:a16="http://schemas.microsoft.com/office/drawing/2014/main" id="{1DD8AB3B-068A-4FC3-9136-6C20C104D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120775"/>
            <a:ext cx="66167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y-GB"/>
              <a:t>Edit Master text styles</a:t>
            </a:r>
          </a:p>
          <a:p>
            <a:pPr lvl="1"/>
            <a:r>
              <a:rPr lang="en-US" altLang="cy-GB"/>
              <a:t>Second level</a:t>
            </a:r>
          </a:p>
          <a:p>
            <a:pPr lvl="2"/>
            <a:r>
              <a:rPr lang="en-US" altLang="cy-GB"/>
              <a:t>Third level</a:t>
            </a:r>
          </a:p>
          <a:p>
            <a:pPr lvl="3"/>
            <a:r>
              <a:rPr lang="en-US" altLang="cy-GB"/>
              <a:t>Fourth level</a:t>
            </a:r>
          </a:p>
          <a:p>
            <a:pPr lvl="4"/>
            <a:r>
              <a:rPr lang="en-US" altLang="cy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7594FE-056B-47EE-925F-531E345218CC}"/>
              </a:ext>
            </a:extLst>
          </p:cNvPr>
          <p:cNvCxnSpPr/>
          <p:nvPr userDrawn="1"/>
        </p:nvCxnSpPr>
        <p:spPr>
          <a:xfrm>
            <a:off x="282575" y="889000"/>
            <a:ext cx="1166495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7">
            <a:extLst>
              <a:ext uri="{FF2B5EF4-FFF2-40B4-BE49-F238E27FC236}">
                <a16:creationId xmlns:a16="http://schemas.microsoft.com/office/drawing/2014/main" id="{7450FF05-7B93-4B7B-9952-27A444A661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75" y="114300"/>
            <a:ext cx="15859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8" r:id="rId3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lang="en-US" sz="1400" kern="1200" dirty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1400">
          <a:solidFill>
            <a:schemeClr val="accent1"/>
          </a:solidFill>
          <a:latin typeface="Arial" panose="020B0604020202020204" pitchFamily="34" charset="0"/>
        </a:defRPr>
      </a:lvl9pPr>
    </p:titleStyle>
    <p:bodyStyle>
      <a:lvl1pPr algn="l" rtl="0" fontAlgn="base">
        <a:spcBef>
          <a:spcPts val="1000"/>
        </a:spcBef>
        <a:spcAft>
          <a:spcPts val="600"/>
        </a:spcAft>
        <a:buClr>
          <a:srgbClr val="F94130"/>
        </a:buClr>
        <a:buFont typeface="Arial" panose="020B0604020202020204" pitchFamily="34" charset="0"/>
        <a:defRPr lang="en-US" kern="1200">
          <a:solidFill>
            <a:schemeClr val="accent1"/>
          </a:solidFill>
          <a:latin typeface="+mn-lt"/>
          <a:ea typeface="+mn-ea"/>
          <a:cs typeface="+mn-cs"/>
        </a:defRPr>
      </a:lvl1pPr>
      <a:lvl2pPr marL="63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4313" algn="l" rtl="0" fontAlgn="base">
        <a:spcBef>
          <a:spcPct val="0"/>
        </a:spcBef>
        <a:spcAft>
          <a:spcPts val="600"/>
        </a:spcAft>
        <a:buClr>
          <a:srgbClr val="F94130"/>
        </a:buClr>
        <a:buFont typeface="Arial" panose="020B060402020202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222250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rtl="0" fontAlgn="base">
        <a:spcBef>
          <a:spcPct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pn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67332AD5-6932-4CF5-BAEC-EF9E4EE15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050925"/>
            <a:ext cx="116205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cy-GB" sz="2200" dirty="0" err="1"/>
              <a:t>Lefel</a:t>
            </a:r>
            <a:r>
              <a:rPr lang="en-US" altLang="cy-GB" sz="2200" dirty="0"/>
              <a:t> 2 Iechyd a </a:t>
            </a:r>
            <a:r>
              <a:rPr lang="en-US" altLang="cy-GB" sz="2200" dirty="0" err="1"/>
              <a:t>Gofal</a:t>
            </a:r>
            <a:r>
              <a:rPr lang="en-US" altLang="cy-GB" sz="2200" dirty="0"/>
              <a:t> </a:t>
            </a:r>
            <a:r>
              <a:rPr lang="en-US" altLang="cy-GB" sz="2200" dirty="0" err="1"/>
              <a:t>Cymdeithasol</a:t>
            </a:r>
            <a:r>
              <a:rPr lang="en-US" altLang="cy-GB" sz="2200" dirty="0"/>
              <a:t>: </a:t>
            </a:r>
            <a:r>
              <a:rPr lang="en-US" altLang="cy-GB" sz="2200" dirty="0" err="1"/>
              <a:t>Egwyddorion</a:t>
            </a:r>
            <a:r>
              <a:rPr lang="en-US" altLang="cy-GB" sz="2200" dirty="0"/>
              <a:t> a </a:t>
            </a:r>
            <a:r>
              <a:rPr lang="en-US" altLang="cy-GB" sz="2200" dirty="0" err="1"/>
              <a:t>Chyd-destunau</a:t>
            </a:r>
            <a:r>
              <a:rPr lang="en-US" altLang="cy-GB" sz="2200" dirty="0"/>
              <a:t> – </a:t>
            </a:r>
            <a:r>
              <a:rPr lang="en-US" altLang="cy-GB" sz="2200" dirty="0" err="1"/>
              <a:t>Uned</a:t>
            </a:r>
            <a:r>
              <a:rPr lang="en-US" altLang="cy-GB" sz="2200" dirty="0"/>
              <a:t> 1  	5972NB0-1 </a:t>
            </a:r>
          </a:p>
        </p:txBody>
      </p:sp>
      <p:sp>
        <p:nvSpPr>
          <p:cNvPr id="6147" name="TextBox 1">
            <a:extLst>
              <a:ext uri="{FF2B5EF4-FFF2-40B4-BE49-F238E27FC236}">
                <a16:creationId xmlns:a16="http://schemas.microsoft.com/office/drawing/2014/main" id="{2DAA9C48-4351-4B08-8E41-02738AE5F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354013"/>
            <a:ext cx="434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sz="2400"/>
              <a:t>Arweiniad i'r Arholiad</a:t>
            </a:r>
          </a:p>
        </p:txBody>
      </p:sp>
      <p:sp>
        <p:nvSpPr>
          <p:cNvPr id="6148" name="Title 1">
            <a:extLst>
              <a:ext uri="{FF2B5EF4-FFF2-40B4-BE49-F238E27FC236}">
                <a16:creationId xmlns:a16="http://schemas.microsoft.com/office/drawing/2014/main" id="{8A8D3FD5-55E3-443F-BD5F-6290751C3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42100"/>
            <a:ext cx="77422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cy-GB" altLang="cy-GB" sz="2800" b="1">
              <a:latin typeface="Lato" pitchFamily="34" charset="0"/>
              <a:cs typeface="Lato" pitchFamily="34" charset="0"/>
            </a:endParaRP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2935B086-DD7C-4F8C-B20E-29ECFACA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9713"/>
            <a:ext cx="11620500" cy="513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75A54F-357D-4132-A6CF-8E106F4C2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18EEA3-5C2F-479D-80DD-CEB41DE2F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267291"/>
            <a:ext cx="9879558" cy="3435338"/>
          </a:xfrm>
          <a:prstGeom prst="rect">
            <a:avLst/>
          </a:prstGeom>
        </p:spPr>
      </p:pic>
      <p:sp>
        <p:nvSpPr>
          <p:cNvPr id="24578" name="Title 2">
            <a:extLst>
              <a:ext uri="{FF2B5EF4-FFF2-40B4-BE49-F238E27FC236}">
                <a16:creationId xmlns:a16="http://schemas.microsoft.com/office/drawing/2014/main" id="{D3B7952B-058F-4E9F-9BAC-9C2BBB3A4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2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7B7A771-E127-4032-B611-56D630482157}"/>
              </a:ext>
            </a:extLst>
          </p:cNvPr>
          <p:cNvSpPr/>
          <p:nvPr/>
        </p:nvSpPr>
        <p:spPr>
          <a:xfrm>
            <a:off x="6261100" y="3965575"/>
            <a:ext cx="5026025" cy="2657475"/>
          </a:xfrm>
          <a:prstGeom prst="wedgeEllipseCallout">
            <a:avLst>
              <a:gd name="adj1" fmla="val -93862"/>
              <a:gd name="adj2" fmla="val -555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581" name="TextBox 1">
            <a:extLst>
              <a:ext uri="{FF2B5EF4-FFF2-40B4-BE49-F238E27FC236}">
                <a16:creationId xmlns:a16="http://schemas.microsoft.com/office/drawing/2014/main" id="{C75D9550-BCFF-4A0C-852D-C7E36C839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330" y="4324816"/>
            <a:ext cx="38655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/>
              <a:t>Y </a:t>
            </a:r>
            <a:r>
              <a:rPr lang="en-GB" altLang="cy-GB" sz="2000" dirty="0" err="1"/>
              <a:t>gair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gorchymyn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yw</a:t>
            </a:r>
            <a:r>
              <a:rPr lang="en-GB" altLang="cy-GB" sz="2000" dirty="0"/>
              <a:t> '</a:t>
            </a:r>
            <a:r>
              <a:rPr lang="en-GB" altLang="cy-GB" sz="2000" dirty="0" err="1"/>
              <a:t>Diffiniwch</a:t>
            </a:r>
            <a:r>
              <a:rPr lang="en-GB" altLang="cy-GB" sz="2000" dirty="0"/>
              <a:t>' – </a:t>
            </a:r>
            <a:r>
              <a:rPr lang="en-GB" altLang="cy-GB" sz="2000" dirty="0" err="1"/>
              <a:t>rhoi</a:t>
            </a:r>
            <a:r>
              <a:rPr lang="en-GB" altLang="cy-GB" sz="2000" dirty="0"/>
              <a:t> union </a:t>
            </a:r>
            <a:r>
              <a:rPr lang="en-GB" altLang="cy-GB" sz="2000" dirty="0" err="1"/>
              <a:t>ystyr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rhywbeth</a:t>
            </a:r>
            <a:r>
              <a:rPr lang="en-GB" altLang="cy-GB" sz="2000" dirty="0"/>
              <a:t>. </a:t>
            </a:r>
            <a:r>
              <a:rPr lang="en-GB" altLang="cy-GB" sz="2000" dirty="0" err="1"/>
              <a:t>Peidiwch</a:t>
            </a:r>
            <a:r>
              <a:rPr lang="en-GB" altLang="cy-GB" sz="2000" dirty="0"/>
              <a:t> â </a:t>
            </a:r>
            <a:r>
              <a:rPr lang="en-GB" altLang="cy-GB" sz="2000" dirty="0" err="1"/>
              <a:t>defnyddio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enghreifftiau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gan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fod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rhan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nesaf</a:t>
            </a:r>
            <a:r>
              <a:rPr lang="en-GB" altLang="cy-GB" sz="2000" dirty="0"/>
              <a:t> y </a:t>
            </a:r>
            <a:r>
              <a:rPr lang="en-GB" altLang="cy-GB" sz="2000" dirty="0" err="1"/>
              <a:t>cwestiwn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gofyn</a:t>
            </a:r>
            <a:r>
              <a:rPr lang="en-GB" altLang="cy-GB" sz="2000" dirty="0"/>
              <a:t> am </a:t>
            </a:r>
            <a:r>
              <a:rPr lang="en-GB" altLang="cy-GB" sz="2000" dirty="0" err="1"/>
              <a:t>hynny</a:t>
            </a:r>
            <a:r>
              <a:rPr lang="en-GB" altLang="cy-GB" sz="2000" dirty="0"/>
              <a:t>: (b).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0F215D-64EB-4DF3-A7E6-EF893B5D4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7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BCE55-81FB-4794-A83E-BE81EDD09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312863"/>
            <a:ext cx="9678056" cy="5000851"/>
          </a:xfrm>
          <a:prstGeom prst="rect">
            <a:avLst/>
          </a:prstGeom>
        </p:spPr>
      </p:pic>
      <p:sp>
        <p:nvSpPr>
          <p:cNvPr id="26626" name="Title 2">
            <a:extLst>
              <a:ext uri="{FF2B5EF4-FFF2-40B4-BE49-F238E27FC236}">
                <a16:creationId xmlns:a16="http://schemas.microsoft.com/office/drawing/2014/main" id="{C3269257-B47F-4A64-9A04-7ECAC06A2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2 (a) – cynllun marcio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C5D97E-5205-4406-9F5E-39383DC79D15}"/>
              </a:ext>
            </a:extLst>
          </p:cNvPr>
          <p:cNvSpPr/>
          <p:nvPr/>
        </p:nvSpPr>
        <p:spPr>
          <a:xfrm>
            <a:off x="8618538" y="3378423"/>
            <a:ext cx="3233737" cy="3019425"/>
          </a:xfrm>
          <a:prstGeom prst="wedgeEllipseCallout">
            <a:avLst>
              <a:gd name="adj1" fmla="val -95726"/>
              <a:gd name="adj2" fmla="val 40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629" name="TextBox 1">
            <a:extLst>
              <a:ext uri="{FF2B5EF4-FFF2-40B4-BE49-F238E27FC236}">
                <a16:creationId xmlns:a16="http://schemas.microsoft.com/office/drawing/2014/main" id="{FDF8A75F-D5E6-4EFD-8FBB-D42D17550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6681" y="3764750"/>
            <a:ext cx="24574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 err="1"/>
              <a:t>Rydym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chwilio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am </a:t>
            </a:r>
            <a:r>
              <a:rPr lang="en-GB" altLang="cy-GB" sz="2000" dirty="0" err="1"/>
              <a:t>dystiolaeth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eich</a:t>
            </a:r>
            <a:r>
              <a:rPr lang="en-GB" altLang="cy-GB" sz="2000" dirty="0"/>
              <a:t> bod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gallu</a:t>
            </a:r>
            <a:r>
              <a:rPr lang="en-GB" altLang="cy-GB" sz="2000" dirty="0"/>
              <a:t> </a:t>
            </a:r>
            <a:r>
              <a:rPr lang="en-GB" altLang="cy-GB" sz="2000" dirty="0" err="1"/>
              <a:t>dangos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eich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gwybodaeth</a:t>
            </a:r>
            <a:r>
              <a:rPr lang="en-GB" altLang="cy-GB" sz="2000" dirty="0"/>
              <a:t> am </a:t>
            </a:r>
            <a:r>
              <a:rPr lang="en-GB" altLang="cy-GB" sz="2000" dirty="0" err="1"/>
              <a:t>agweddau</a:t>
            </a:r>
            <a:r>
              <a:rPr lang="en-GB" altLang="cy-GB" sz="2000" dirty="0"/>
              <a:t> </a:t>
            </a:r>
            <a:r>
              <a:rPr lang="en-GB" altLang="cy-GB" sz="2000" dirty="0" err="1"/>
              <a:t>corfforol</a:t>
            </a:r>
            <a:r>
              <a:rPr lang="en-GB" altLang="cy-GB" sz="2000" dirty="0"/>
              <a:t> </a:t>
            </a:r>
            <a:r>
              <a:rPr lang="en-GB" altLang="cy-GB" sz="2000" dirty="0" err="1"/>
              <a:t>ar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ddatblygiad</a:t>
            </a:r>
            <a:r>
              <a:rPr lang="en-GB" altLang="cy-GB" sz="2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D43070-9187-41BA-A110-9DF92E339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07428-3401-4E45-8E04-48BF40257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238249"/>
            <a:ext cx="8606984" cy="3182353"/>
          </a:xfrm>
          <a:prstGeom prst="rect">
            <a:avLst/>
          </a:prstGeom>
        </p:spPr>
      </p:pic>
      <p:sp>
        <p:nvSpPr>
          <p:cNvPr id="28674" name="Title 2">
            <a:extLst>
              <a:ext uri="{FF2B5EF4-FFF2-40B4-BE49-F238E27FC236}">
                <a16:creationId xmlns:a16="http://schemas.microsoft.com/office/drawing/2014/main" id="{07229BF8-6B3D-4D16-801D-CD49A5A2F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2 (b),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6ABEDF7-0DEB-46C8-A3CF-C812E7F78E1A}"/>
              </a:ext>
            </a:extLst>
          </p:cNvPr>
          <p:cNvSpPr/>
          <p:nvPr/>
        </p:nvSpPr>
        <p:spPr>
          <a:xfrm>
            <a:off x="7619833" y="3213099"/>
            <a:ext cx="4214979" cy="3182353"/>
          </a:xfrm>
          <a:prstGeom prst="wedgeEllipseCallout">
            <a:avLst>
              <a:gd name="adj1" fmla="val -143993"/>
              <a:gd name="adj2" fmla="val -958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677" name="TextBox 4">
            <a:extLst>
              <a:ext uri="{FF2B5EF4-FFF2-40B4-BE49-F238E27FC236}">
                <a16:creationId xmlns:a16="http://schemas.microsoft.com/office/drawing/2014/main" id="{5EAEBC41-2D7E-464F-AAAB-02E88111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2908" y="3632200"/>
            <a:ext cx="321945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1900" dirty="0" err="1"/>
              <a:t>Mae'r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rhan</a:t>
            </a:r>
            <a:r>
              <a:rPr lang="en-GB" altLang="cy-GB" sz="1900" dirty="0"/>
              <a:t> hon </a:t>
            </a:r>
            <a:r>
              <a:rPr lang="en-GB" altLang="cy-GB" sz="1900" dirty="0" err="1"/>
              <a:t>o'r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cwestiwn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gofyn</a:t>
            </a:r>
            <a:r>
              <a:rPr lang="en-GB" altLang="cy-GB" sz="1900" dirty="0"/>
              <a:t> am </a:t>
            </a:r>
            <a:r>
              <a:rPr lang="en-GB" altLang="cy-GB" sz="1900" dirty="0" err="1"/>
              <a:t>ddwy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enghraifft</a:t>
            </a:r>
            <a:r>
              <a:rPr lang="en-GB" altLang="cy-GB" sz="1900" dirty="0"/>
              <a:t>. </a:t>
            </a:r>
            <a:r>
              <a:rPr lang="en-GB" altLang="cy-GB" sz="1900" dirty="0" err="1"/>
              <a:t>Gwnewch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siŵr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eich</a:t>
            </a:r>
            <a:r>
              <a:rPr lang="en-GB" altLang="cy-GB" sz="1900" dirty="0"/>
              <a:t> bod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darllen</a:t>
            </a:r>
            <a:r>
              <a:rPr lang="en-GB" altLang="cy-GB" sz="1900" dirty="0"/>
              <a:t> y </a:t>
            </a:r>
            <a:r>
              <a:rPr lang="en-GB" altLang="cy-GB" sz="1900" dirty="0" err="1"/>
              <a:t>cwestiwn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gan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</a:t>
            </a:r>
            <a:r>
              <a:rPr lang="en-GB" altLang="cy-GB" sz="1900" dirty="0"/>
              <a:t> </a:t>
            </a:r>
            <a:r>
              <a:rPr lang="en-GB" altLang="cy-GB" sz="1900" dirty="0" err="1"/>
              <a:t>fod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gofyn</a:t>
            </a:r>
            <a:r>
              <a:rPr lang="en-GB" altLang="cy-GB" sz="1900" dirty="0"/>
              <a:t> am </a:t>
            </a:r>
            <a:r>
              <a:rPr lang="en-GB" altLang="cy-GB" sz="1900" dirty="0" err="1"/>
              <a:t>ddwy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enghraifft</a:t>
            </a:r>
            <a:r>
              <a:rPr lang="en-GB" altLang="cy-GB" sz="1900" dirty="0"/>
              <a:t> </a:t>
            </a:r>
            <a:r>
              <a:rPr lang="en-GB" altLang="cy-GB" sz="1900" dirty="0" err="1"/>
              <a:t>ond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gyfer</a:t>
            </a:r>
            <a:r>
              <a:rPr lang="en-GB" altLang="cy-GB" sz="1900" dirty="0"/>
              <a:t> un math o </a:t>
            </a:r>
            <a:r>
              <a:rPr lang="en-GB" altLang="cy-GB" sz="1900" dirty="0" err="1"/>
              <a:t>sgìl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echddygol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unig</a:t>
            </a:r>
            <a:r>
              <a:rPr lang="en-GB" altLang="cy-GB" sz="19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0C60053-4D5D-4823-A38C-96BD248C4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444B-CB9D-48A8-86F8-E1731F0DB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039812"/>
            <a:ext cx="8820150" cy="5638800"/>
          </a:xfrm>
          <a:prstGeom prst="rect">
            <a:avLst/>
          </a:prstGeom>
        </p:spPr>
      </p:pic>
      <p:sp>
        <p:nvSpPr>
          <p:cNvPr id="30722" name="Title 2">
            <a:extLst>
              <a:ext uri="{FF2B5EF4-FFF2-40B4-BE49-F238E27FC236}">
                <a16:creationId xmlns:a16="http://schemas.microsoft.com/office/drawing/2014/main" id="{D44EA878-FF49-46A8-B4C2-14899BB31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2 (b) AA1 cynllun marcio 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634E82D-B5F0-4972-8EAA-4D5EC6BD0B2B}"/>
              </a:ext>
            </a:extLst>
          </p:cNvPr>
          <p:cNvSpPr/>
          <p:nvPr/>
        </p:nvSpPr>
        <p:spPr>
          <a:xfrm>
            <a:off x="8636000" y="2835275"/>
            <a:ext cx="3556000" cy="2592388"/>
          </a:xfrm>
          <a:prstGeom prst="wedgeEllipseCallout">
            <a:avLst>
              <a:gd name="adj1" fmla="val -125757"/>
              <a:gd name="adj2" fmla="val -667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725" name="TextBox 4">
            <a:extLst>
              <a:ext uri="{FF2B5EF4-FFF2-40B4-BE49-F238E27FC236}">
                <a16:creationId xmlns:a16="http://schemas.microsoft.com/office/drawing/2014/main" id="{3AAFD4C7-90C6-4437-90D6-B8BF9544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75" y="3303588"/>
            <a:ext cx="26193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am </a:t>
            </a:r>
            <a:r>
              <a:rPr lang="en-GB" altLang="cy-GB" dirty="0" err="1"/>
              <a:t>sgiliau</a:t>
            </a:r>
            <a:r>
              <a:rPr lang="en-GB" altLang="cy-GB" dirty="0"/>
              <a:t> </a:t>
            </a:r>
            <a:r>
              <a:rPr lang="en-GB" altLang="cy-GB" dirty="0" err="1"/>
              <a:t>echddygol</a:t>
            </a:r>
            <a:r>
              <a:rPr lang="en-GB" altLang="cy-GB" dirty="0"/>
              <a:t> </a:t>
            </a:r>
            <a:r>
              <a:rPr lang="en-GB" altLang="cy-GB" dirty="0" err="1"/>
              <a:t>manwl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ystod</a:t>
            </a:r>
            <a:r>
              <a:rPr lang="en-GB" altLang="cy-GB" dirty="0"/>
              <a:t> </a:t>
            </a:r>
            <a:r>
              <a:rPr lang="en-GB" altLang="cy-GB" dirty="0" err="1"/>
              <a:t>plentyndod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043DF0-4ACD-4D12-B7A5-AFFC5D81D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9B764-1213-4E7D-9C9E-920DFF8C3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80" y="1314450"/>
            <a:ext cx="10795693" cy="3402693"/>
          </a:xfrm>
          <a:prstGeom prst="rect">
            <a:avLst/>
          </a:prstGeom>
        </p:spPr>
      </p:pic>
      <p:sp>
        <p:nvSpPr>
          <p:cNvPr id="32770" name="Title 2">
            <a:extLst>
              <a:ext uri="{FF2B5EF4-FFF2-40B4-BE49-F238E27FC236}">
                <a16:creationId xmlns:a16="http://schemas.microsoft.com/office/drawing/2014/main" id="{9026543F-4E0F-4822-8560-011FD55DD5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2 (c),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7AFF6F0-6313-4DE3-9724-56B7FEE4F291}"/>
              </a:ext>
            </a:extLst>
          </p:cNvPr>
          <p:cNvSpPr/>
          <p:nvPr/>
        </p:nvSpPr>
        <p:spPr>
          <a:xfrm>
            <a:off x="7477125" y="2981325"/>
            <a:ext cx="4430713" cy="3243263"/>
          </a:xfrm>
          <a:prstGeom prst="wedgeEllipseCallout">
            <a:avLst>
              <a:gd name="adj1" fmla="val -168632"/>
              <a:gd name="adj2" fmla="val -622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773" name="TextBox 1">
            <a:extLst>
              <a:ext uri="{FF2B5EF4-FFF2-40B4-BE49-F238E27FC236}">
                <a16:creationId xmlns:a16="http://schemas.microsoft.com/office/drawing/2014/main" id="{3364C810-D0D2-4354-8C6D-3123C0792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731" y="3443288"/>
            <a:ext cx="36195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Disgrifiwch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/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 neu </a:t>
            </a:r>
            <a:r>
              <a:rPr lang="en-GB" altLang="cy-GB" dirty="0" err="1"/>
              <a:t>ddisgrifiad</a:t>
            </a:r>
            <a:r>
              <a:rPr lang="en-GB" altLang="cy-GB" dirty="0"/>
              <a:t> </a:t>
            </a:r>
            <a:r>
              <a:rPr lang="en-GB" altLang="cy-GB" dirty="0" err="1"/>
              <a:t>byr</a:t>
            </a:r>
            <a:r>
              <a:rPr lang="en-GB" altLang="cy-GB" dirty="0"/>
              <a:t>. 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gosodiad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ac </a:t>
            </a:r>
            <a:r>
              <a:rPr lang="en-GB" altLang="cy-GB" dirty="0" err="1"/>
              <a:t>yna'r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  <a:r>
              <a:rPr lang="en-GB" altLang="cy-GB" dirty="0" err="1"/>
              <a:t>Tanlinellwch</a:t>
            </a:r>
            <a:r>
              <a:rPr lang="en-GB" altLang="cy-GB" dirty="0"/>
              <a:t> y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CAF35B-C4AB-4274-90B5-8A4D09E95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7BCF3-AB71-4D7E-9966-3A5F267AD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923925"/>
            <a:ext cx="6151880" cy="5754687"/>
          </a:xfrm>
          <a:prstGeom prst="rect">
            <a:avLst/>
          </a:prstGeom>
        </p:spPr>
      </p:pic>
      <p:sp>
        <p:nvSpPr>
          <p:cNvPr id="34818" name="Title 2">
            <a:extLst>
              <a:ext uri="{FF2B5EF4-FFF2-40B4-BE49-F238E27FC236}">
                <a16:creationId xmlns:a16="http://schemas.microsoft.com/office/drawing/2014/main" id="{2E01B3DC-7CDA-42A3-89D6-30AC554CD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2 (c) AA2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BA94F281-95BB-494C-BD0A-35839A9F61BC}"/>
              </a:ext>
            </a:extLst>
          </p:cNvPr>
          <p:cNvSpPr/>
          <p:nvPr/>
        </p:nvSpPr>
        <p:spPr>
          <a:xfrm>
            <a:off x="8412163" y="2428875"/>
            <a:ext cx="3557587" cy="2592388"/>
          </a:xfrm>
          <a:prstGeom prst="wedgeEllipseCallout">
            <a:avLst>
              <a:gd name="adj1" fmla="val -145633"/>
              <a:gd name="adj2" fmla="val -223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821" name="TextBox 1">
            <a:extLst>
              <a:ext uri="{FF2B5EF4-FFF2-40B4-BE49-F238E27FC236}">
                <a16:creationId xmlns:a16="http://schemas.microsoft.com/office/drawing/2014/main" id="{5A38CCB6-DE94-4A10-B71C-11B4438E6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100" y="2851150"/>
            <a:ext cx="265112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/>
              <a:t>Rydym yn chwilio yma am dystiolaeth eich bod yn gallu dangos eich gwybodaeth am ddatblygiad corfforol yn ystod plentyndod.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638CA1-8287-435C-9CB0-BE9812357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2">
            <a:extLst>
              <a:ext uri="{FF2B5EF4-FFF2-40B4-BE49-F238E27FC236}">
                <a16:creationId xmlns:a16="http://schemas.microsoft.com/office/drawing/2014/main" id="{7317AD71-CDFC-4DE7-95B6-E4D5149B5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3?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A48E0A-EBFE-4803-90BC-613A51CE9F02}"/>
              </a:ext>
            </a:extLst>
          </p:cNvPr>
          <p:cNvSpPr/>
          <p:nvPr/>
        </p:nvSpPr>
        <p:spPr>
          <a:xfrm>
            <a:off x="334963" y="1428750"/>
            <a:ext cx="11399837" cy="393223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3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3 (a) a (b).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(b)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rywfaint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ysgrifennu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estynedig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tariff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uchel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; felly,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gynllunio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1010BA-C994-42AF-85F5-635D6171B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90C79-431A-4481-AD19-50A242A89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2" y="1399382"/>
            <a:ext cx="10709576" cy="3680618"/>
          </a:xfrm>
          <a:prstGeom prst="rect">
            <a:avLst/>
          </a:prstGeom>
        </p:spPr>
      </p:pic>
      <p:sp>
        <p:nvSpPr>
          <p:cNvPr id="38914" name="Title 2">
            <a:extLst>
              <a:ext uri="{FF2B5EF4-FFF2-40B4-BE49-F238E27FC236}">
                <a16:creationId xmlns:a16="http://schemas.microsoft.com/office/drawing/2014/main" id="{7BF3C3F3-D3F3-4276-839A-2480147A5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3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17D1B3F-A58A-4DC6-8CB0-9B85392CF59C}"/>
              </a:ext>
            </a:extLst>
          </p:cNvPr>
          <p:cNvSpPr/>
          <p:nvPr/>
        </p:nvSpPr>
        <p:spPr>
          <a:xfrm>
            <a:off x="8128681" y="3459955"/>
            <a:ext cx="3778250" cy="1998663"/>
          </a:xfrm>
          <a:prstGeom prst="wedgeEllipseCallout">
            <a:avLst>
              <a:gd name="adj1" fmla="val -167886"/>
              <a:gd name="adj2" fmla="val -68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917" name="TextBox 5">
            <a:extLst>
              <a:ext uri="{FF2B5EF4-FFF2-40B4-BE49-F238E27FC236}">
                <a16:creationId xmlns:a16="http://schemas.microsoft.com/office/drawing/2014/main" id="{E97F10E5-0D03-4FC9-B90F-4E188FD66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5268" y="3797566"/>
            <a:ext cx="25050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/>
              <a:t>Y </a:t>
            </a:r>
            <a:r>
              <a:rPr lang="en-GB" altLang="cy-GB" sz="2000" dirty="0" err="1"/>
              <a:t>gair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gorchymyn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yw</a:t>
            </a:r>
            <a:r>
              <a:rPr lang="en-GB" altLang="cy-GB" sz="2000" dirty="0"/>
              <a:t> '</a:t>
            </a:r>
            <a:r>
              <a:rPr lang="en-GB" altLang="cy-GB" sz="2000" dirty="0" err="1"/>
              <a:t>Diffiniwch</a:t>
            </a:r>
            <a:r>
              <a:rPr lang="en-GB" altLang="cy-GB" sz="2000" dirty="0"/>
              <a:t>' – </a:t>
            </a:r>
            <a:r>
              <a:rPr lang="en-GB" altLang="cy-GB" sz="2000" dirty="0" err="1"/>
              <a:t>rhoi</a:t>
            </a:r>
            <a:r>
              <a:rPr lang="en-GB" altLang="cy-GB" sz="2000" dirty="0"/>
              <a:t> union </a:t>
            </a:r>
            <a:r>
              <a:rPr lang="en-GB" altLang="cy-GB" sz="2000" dirty="0" err="1"/>
              <a:t>ystyr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rhywbeth</a:t>
            </a:r>
            <a:r>
              <a:rPr lang="en-GB" altLang="cy-GB" sz="2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81D3BE-D20C-412B-ADDF-7E2394A53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326AFC-524A-4A90-983A-D5535D61D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" y="1092655"/>
            <a:ext cx="6406243" cy="5430458"/>
          </a:xfrm>
          <a:prstGeom prst="rect">
            <a:avLst/>
          </a:prstGeom>
        </p:spPr>
      </p:pic>
      <p:sp>
        <p:nvSpPr>
          <p:cNvPr id="40962" name="Title 2">
            <a:extLst>
              <a:ext uri="{FF2B5EF4-FFF2-40B4-BE49-F238E27FC236}">
                <a16:creationId xmlns:a16="http://schemas.microsoft.com/office/drawing/2014/main" id="{3B04D87A-7F6E-44FD-A604-3B82B1B36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3 (a) AA1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BF57D28-35F3-4268-8540-FEF9CC46EC72}"/>
              </a:ext>
            </a:extLst>
          </p:cNvPr>
          <p:cNvSpPr/>
          <p:nvPr/>
        </p:nvSpPr>
        <p:spPr>
          <a:xfrm>
            <a:off x="8361363" y="2911475"/>
            <a:ext cx="3556000" cy="3767138"/>
          </a:xfrm>
          <a:prstGeom prst="wedgeEllipseCallout">
            <a:avLst>
              <a:gd name="adj1" fmla="val -134183"/>
              <a:gd name="adj2" fmla="val -421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965" name="TextBox 4">
            <a:extLst>
              <a:ext uri="{FF2B5EF4-FFF2-40B4-BE49-F238E27FC236}">
                <a16:creationId xmlns:a16="http://schemas.microsoft.com/office/drawing/2014/main" id="{95F92EED-6070-4903-8780-6B9766EF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838" y="3603625"/>
            <a:ext cx="2719387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1900" dirty="0" err="1"/>
              <a:t>Rydym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chwilio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yma</a:t>
            </a:r>
            <a:r>
              <a:rPr lang="en-GB" altLang="cy-GB" sz="1900" dirty="0"/>
              <a:t> am </a:t>
            </a:r>
            <a:r>
              <a:rPr lang="en-GB" altLang="cy-GB" sz="1900" dirty="0" err="1"/>
              <a:t>dystiolaeth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eich</a:t>
            </a:r>
            <a:r>
              <a:rPr lang="en-GB" altLang="cy-GB" sz="1900" dirty="0"/>
              <a:t> bod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gallu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dangos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eich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gwybodaeth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a'ch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dealltwriaeth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o'r</a:t>
            </a:r>
            <a:r>
              <a:rPr lang="en-GB" altLang="cy-GB" sz="1900" dirty="0"/>
              <a:t> term </a:t>
            </a:r>
            <a:r>
              <a:rPr lang="en-GB" altLang="cy-GB" sz="1900" dirty="0" err="1"/>
              <a:t>hunan-barch</a:t>
            </a:r>
            <a:r>
              <a:rPr lang="en-GB" altLang="cy-GB" sz="1900" dirty="0"/>
              <a:t>. </a:t>
            </a:r>
            <a:r>
              <a:rPr lang="en-GB" altLang="cy-GB" sz="1900" dirty="0" err="1"/>
              <a:t>Byddwch</a:t>
            </a:r>
            <a:r>
              <a:rPr lang="en-GB" altLang="cy-GB" sz="1900" dirty="0"/>
              <a:t> chi </a:t>
            </a:r>
            <a:r>
              <a:rPr lang="en-GB" altLang="cy-GB" sz="1900" dirty="0" err="1"/>
              <a:t>wedi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dysgu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hyn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fel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rhan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o'r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testun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hunangysyniad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6F9730-27A5-4835-A3DD-41799D137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7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9C33D-007D-4EA8-9FD6-AF4E996D6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075077"/>
            <a:ext cx="7572375" cy="5429250"/>
          </a:xfrm>
          <a:prstGeom prst="rect">
            <a:avLst/>
          </a:prstGeom>
        </p:spPr>
      </p:pic>
      <p:sp>
        <p:nvSpPr>
          <p:cNvPr id="43010" name="Title 2">
            <a:extLst>
              <a:ext uri="{FF2B5EF4-FFF2-40B4-BE49-F238E27FC236}">
                <a16:creationId xmlns:a16="http://schemas.microsoft.com/office/drawing/2014/main" id="{0DAE18ED-49D3-426B-8C8E-392FBF616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3 (b),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97FE6D3-6C86-4B0F-A701-54300001D16B}"/>
              </a:ext>
            </a:extLst>
          </p:cNvPr>
          <p:cNvSpPr/>
          <p:nvPr/>
        </p:nvSpPr>
        <p:spPr>
          <a:xfrm>
            <a:off x="6938963" y="2505075"/>
            <a:ext cx="4579937" cy="3825875"/>
          </a:xfrm>
          <a:prstGeom prst="wedgeEllipseCallout">
            <a:avLst>
              <a:gd name="adj1" fmla="val -126862"/>
              <a:gd name="adj2" fmla="val -68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3013" name="TextBox 1">
            <a:extLst>
              <a:ext uri="{FF2B5EF4-FFF2-40B4-BE49-F238E27FC236}">
                <a16:creationId xmlns:a16="http://schemas.microsoft.com/office/drawing/2014/main" id="{4ABF36CB-EED4-47F6-A911-94FB7CB3A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4262" y="2762290"/>
            <a:ext cx="3665538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cy-GB" sz="1900" dirty="0"/>
          </a:p>
          <a:p>
            <a:pPr algn="ctr" eaLnBrk="1" hangingPunct="1"/>
            <a:r>
              <a:rPr lang="en-GB" altLang="cy-GB" sz="1900" dirty="0"/>
              <a:t>Mae </a:t>
            </a:r>
            <a:r>
              <a:rPr lang="en-GB" altLang="cy-GB" sz="1900" dirty="0" err="1"/>
              <a:t>sawl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llinell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gyfer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ateb</a:t>
            </a:r>
            <a:r>
              <a:rPr lang="en-GB" altLang="cy-GB" sz="1900" dirty="0"/>
              <a:t> y </a:t>
            </a:r>
            <a:r>
              <a:rPr lang="en-GB" altLang="cy-GB" sz="1900" dirty="0" err="1"/>
              <a:t>cwestiwn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hwn</a:t>
            </a:r>
            <a:r>
              <a:rPr lang="en-GB" altLang="cy-GB" sz="1900" dirty="0"/>
              <a:t>. Y </a:t>
            </a:r>
            <a:r>
              <a:rPr lang="en-GB" altLang="cy-GB" sz="1900" dirty="0" err="1"/>
              <a:t>gair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gorchymyn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yw</a:t>
            </a:r>
            <a:r>
              <a:rPr lang="en-GB" altLang="cy-GB" sz="1900" dirty="0"/>
              <a:t> '</a:t>
            </a:r>
            <a:r>
              <a:rPr lang="en-GB" altLang="cy-GB" sz="1900" dirty="0" err="1"/>
              <a:t>esboniwch</a:t>
            </a:r>
            <a:r>
              <a:rPr lang="en-GB" altLang="cy-GB" sz="1900" dirty="0"/>
              <a:t>' felly </a:t>
            </a:r>
            <a:r>
              <a:rPr lang="en-GB" altLang="cy-GB" sz="1900" dirty="0" err="1"/>
              <a:t>mae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angen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ysgrifennu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estynedig</a:t>
            </a:r>
            <a:r>
              <a:rPr lang="en-GB" altLang="cy-GB" sz="1900" dirty="0"/>
              <a:t> </a:t>
            </a:r>
            <a:r>
              <a:rPr lang="en-GB" altLang="cy-GB" sz="1900" dirty="0" err="1"/>
              <a:t>nawr</a:t>
            </a:r>
            <a:r>
              <a:rPr lang="en-GB" altLang="cy-GB" sz="1900" dirty="0"/>
              <a:t>. </a:t>
            </a:r>
          </a:p>
          <a:p>
            <a:pPr algn="ctr" eaLnBrk="1" hangingPunct="1"/>
            <a:endParaRPr lang="en-GB" altLang="cy-GB" sz="1900" dirty="0"/>
          </a:p>
          <a:p>
            <a:pPr algn="ctr" eaLnBrk="1" hangingPunct="1"/>
            <a:r>
              <a:rPr lang="en-GB" altLang="cy-GB" sz="1900" dirty="0" err="1"/>
              <a:t>Esboniwch</a:t>
            </a:r>
            <a:r>
              <a:rPr lang="en-GB" altLang="cy-GB" sz="1900" dirty="0"/>
              <a:t> – </a:t>
            </a:r>
            <a:r>
              <a:rPr lang="en-GB" altLang="cy-GB" sz="1900" dirty="0" err="1"/>
              <a:t>rhoi</a:t>
            </a:r>
            <a:r>
              <a:rPr lang="en-GB" altLang="cy-GB" sz="1900" dirty="0"/>
              <a:t> </a:t>
            </a:r>
            <a:r>
              <a:rPr lang="en-GB" altLang="cy-GB" sz="1900" dirty="0" err="1"/>
              <a:t>manylion</a:t>
            </a:r>
            <a:r>
              <a:rPr lang="en-GB" altLang="cy-GB" sz="1900" dirty="0"/>
              <a:t> a </a:t>
            </a:r>
            <a:r>
              <a:rPr lang="en-GB" altLang="cy-GB" sz="1900" dirty="0" err="1"/>
              <a:t>rhesymau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dros</a:t>
            </a:r>
            <a:r>
              <a:rPr lang="en-GB" altLang="cy-GB" sz="1900" dirty="0"/>
              <a:t> </a:t>
            </a:r>
            <a:r>
              <a:rPr lang="en-GB" altLang="cy-GB" sz="1900" dirty="0" err="1"/>
              <a:t>sut</a:t>
            </a:r>
            <a:r>
              <a:rPr lang="en-GB" altLang="cy-GB" sz="1900" dirty="0"/>
              <a:t> a </a:t>
            </a:r>
            <a:r>
              <a:rPr lang="en-GB" altLang="cy-GB" sz="1900" dirty="0" err="1"/>
              <a:t>pham</a:t>
            </a:r>
            <a:r>
              <a:rPr lang="en-GB" altLang="cy-GB" sz="1900" dirty="0"/>
              <a:t> </a:t>
            </a:r>
            <a:r>
              <a:rPr lang="en-GB" altLang="cy-GB" sz="1900" dirty="0" err="1"/>
              <a:t>mae</a:t>
            </a:r>
            <a:r>
              <a:rPr lang="en-GB" altLang="cy-GB" sz="1900" dirty="0"/>
              <a:t> </a:t>
            </a:r>
            <a:r>
              <a:rPr lang="en-GB" altLang="cy-GB" sz="1900" dirty="0" err="1"/>
              <a:t>rhywbeth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fel</a:t>
            </a:r>
            <a:r>
              <a:rPr lang="en-GB" altLang="cy-GB" sz="1900" dirty="0"/>
              <a:t> y </a:t>
            </a:r>
            <a:r>
              <a:rPr lang="en-GB" altLang="cy-GB" sz="1900" dirty="0" err="1"/>
              <a:t>mae</a:t>
            </a:r>
            <a:r>
              <a:rPr lang="en-GB" altLang="cy-GB" sz="1900" dirty="0"/>
              <a:t>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9823FBD-CC73-4B2A-9644-C4330612785E}"/>
              </a:ext>
            </a:extLst>
          </p:cNvPr>
          <p:cNvSpPr/>
          <p:nvPr/>
        </p:nvSpPr>
        <p:spPr>
          <a:xfrm>
            <a:off x="517525" y="3530600"/>
            <a:ext cx="5003800" cy="1960563"/>
          </a:xfrm>
          <a:prstGeom prst="wedgeEllipseCallout">
            <a:avLst>
              <a:gd name="adj1" fmla="val -22072"/>
              <a:gd name="adj2" fmla="val -1498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3015" name="TextBox 6">
            <a:extLst>
              <a:ext uri="{FF2B5EF4-FFF2-40B4-BE49-F238E27FC236}">
                <a16:creationId xmlns:a16="http://schemas.microsoft.com/office/drawing/2014/main" id="{68A1ADF6-3161-462E-AB88-F66A92337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2" y="3885406"/>
            <a:ext cx="31654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 err="1"/>
              <a:t>Bydd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angen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i</a:t>
            </a:r>
            <a:r>
              <a:rPr lang="en-GB" altLang="cy-GB" sz="2000" dirty="0"/>
              <a:t> chi </a:t>
            </a:r>
            <a:r>
              <a:rPr lang="en-GB" altLang="cy-GB" sz="2000" dirty="0" err="1"/>
              <a:t>gyfeirio</a:t>
            </a:r>
            <a:r>
              <a:rPr lang="en-GB" altLang="cy-GB" sz="2000" dirty="0"/>
              <a:t> at </a:t>
            </a:r>
            <a:r>
              <a:rPr lang="en-GB" altLang="cy-GB" sz="2000" dirty="0" err="1"/>
              <a:t>ddatblygiad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cymdeithasol</a:t>
            </a:r>
            <a:r>
              <a:rPr lang="en-GB" altLang="cy-GB" sz="2000" dirty="0"/>
              <a:t> ac </a:t>
            </a:r>
            <a:r>
              <a:rPr lang="en-GB" altLang="cy-GB" sz="2000" dirty="0" err="1"/>
              <a:t>emosiynol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eich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ateb</a:t>
            </a:r>
            <a:r>
              <a:rPr lang="en-GB" altLang="cy-GB" sz="2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3D8CD1-24D7-44D6-9A3E-A75953207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A69565A-A091-46A3-AE8D-990B8B4DB820}"/>
              </a:ext>
            </a:extLst>
          </p:cNvPr>
          <p:cNvSpPr txBox="1">
            <a:spLocks/>
          </p:cNvSpPr>
          <p:nvPr/>
        </p:nvSpPr>
        <p:spPr>
          <a:xfrm>
            <a:off x="344488" y="1352550"/>
            <a:ext cx="11093450" cy="2784475"/>
          </a:xfrm>
          <a:prstGeom prst="rect">
            <a:avLst/>
          </a:prstGeom>
        </p:spPr>
        <p:txBody>
          <a:bodyPr>
            <a:normAutofit/>
          </a:bodyPr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Copi o'r papur arholiad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Pen, pensil, pren mesur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Amlygwyr/o leiaf tri amlygwr â lliwiau gwahanol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Oriawr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Nodiadau post-it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F9CD78-E941-4666-A476-3758575E4E8B}"/>
              </a:ext>
            </a:extLst>
          </p:cNvPr>
          <p:cNvSpPr txBox="1">
            <a:spLocks/>
          </p:cNvSpPr>
          <p:nvPr/>
        </p:nvSpPr>
        <p:spPr>
          <a:xfrm>
            <a:off x="344488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Yr hyn y dylai fod gennych chi o'ch blaen: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601E85-1B2D-4397-BE1C-038795B81A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76700D56-91BD-4EE4-A718-7E9E4262F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3 (b) AA2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C70AB90-1F83-40D9-90EF-CE05762D39EE}"/>
              </a:ext>
            </a:extLst>
          </p:cNvPr>
          <p:cNvSpPr/>
          <p:nvPr/>
        </p:nvSpPr>
        <p:spPr>
          <a:xfrm>
            <a:off x="8218486" y="1292678"/>
            <a:ext cx="3633788" cy="4613275"/>
          </a:xfrm>
          <a:prstGeom prst="wedgeEllipseCallout">
            <a:avLst>
              <a:gd name="adj1" fmla="val -63791"/>
              <a:gd name="adj2" fmla="val -338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5062" name="TextBox 6">
            <a:extLst>
              <a:ext uri="{FF2B5EF4-FFF2-40B4-BE49-F238E27FC236}">
                <a16:creationId xmlns:a16="http://schemas.microsoft.com/office/drawing/2014/main" id="{0A7142FA-57FE-430A-A9F4-45E0C4197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24" y="1926091"/>
            <a:ext cx="3087687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ddatblygiad</a:t>
            </a:r>
            <a:r>
              <a:rPr lang="en-GB" altLang="cy-GB" dirty="0"/>
              <a:t> </a:t>
            </a:r>
            <a:r>
              <a:rPr lang="en-GB" altLang="cy-GB" dirty="0" err="1"/>
              <a:t>cymdeithasol</a:t>
            </a:r>
            <a:r>
              <a:rPr lang="en-GB" altLang="cy-GB" dirty="0"/>
              <a:t> ac </a:t>
            </a:r>
            <a:r>
              <a:rPr lang="en-GB" altLang="cy-GB" dirty="0" err="1"/>
              <a:t>emosiynol</a:t>
            </a:r>
            <a:r>
              <a:rPr lang="en-GB" altLang="cy-GB" dirty="0"/>
              <a:t>,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wneud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berthnasol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Carla. </a:t>
            </a:r>
            <a:r>
              <a:rPr lang="en-GB" altLang="cy-GB" dirty="0" err="1"/>
              <a:t>Cynllun</a:t>
            </a:r>
            <a:r>
              <a:rPr lang="en-GB" altLang="cy-GB" dirty="0"/>
              <a:t> </a:t>
            </a:r>
            <a:r>
              <a:rPr lang="en-GB" altLang="cy-GB" dirty="0" err="1"/>
              <a:t>marcio</a:t>
            </a:r>
            <a:r>
              <a:rPr lang="en-GB" altLang="cy-GB" dirty="0"/>
              <a:t> </a:t>
            </a:r>
            <a:r>
              <a:rPr lang="en-GB" altLang="cy-GB" dirty="0" err="1"/>
              <a:t>seiliedig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fandiau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– felly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lunio</a:t>
            </a:r>
            <a:r>
              <a:rPr lang="en-GB" altLang="cy-GB" dirty="0"/>
              <a:t> barn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ymateb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dyfarnu</a:t>
            </a:r>
            <a:r>
              <a:rPr lang="en-GB" altLang="cy-GB" dirty="0"/>
              <a:t> marc.</a:t>
            </a:r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8893DF-2842-4C59-9C04-0C0E7B517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6310E-226C-4C75-B449-641A29899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26" y="1095376"/>
            <a:ext cx="4943474" cy="4968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82700-E434-4AAA-85C9-13190FD2E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109" y="2593068"/>
            <a:ext cx="3949781" cy="3939495"/>
          </a:xfrm>
          <a:prstGeom prst="rect">
            <a:avLst/>
          </a:prstGeom>
        </p:spPr>
      </p:pic>
    </p:spTree>
  </p:cSld>
  <p:clrMapOvr>
    <a:masterClrMapping/>
  </p:clrMapOvr>
  <p:transition spd="slow" advTm="29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>
            <a:extLst>
              <a:ext uri="{FF2B5EF4-FFF2-40B4-BE49-F238E27FC236}">
                <a16:creationId xmlns:a16="http://schemas.microsoft.com/office/drawing/2014/main" id="{F6B06198-3943-441E-A717-73278F91B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4?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E5034C-1EA7-43E9-8040-4075B9F49322}"/>
              </a:ext>
            </a:extLst>
          </p:cNvPr>
          <p:cNvSpPr/>
          <p:nvPr/>
        </p:nvSpPr>
        <p:spPr>
          <a:xfrm>
            <a:off x="554038" y="1304925"/>
            <a:ext cx="10818812" cy="452431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4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4 (a) a (b).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(b)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rywfaint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ysgrifennu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estynedig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ac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tariff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uchel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; felly,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gynllunio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E3CBA57-E186-4378-A984-F23222AC8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6EEC3-D54F-4BB7-BDC9-2F93CBEC2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057776"/>
            <a:ext cx="8383587" cy="5153025"/>
          </a:xfrm>
          <a:prstGeom prst="rect">
            <a:avLst/>
          </a:prstGeom>
        </p:spPr>
      </p:pic>
      <p:sp>
        <p:nvSpPr>
          <p:cNvPr id="49154" name="Title 2">
            <a:extLst>
              <a:ext uri="{FF2B5EF4-FFF2-40B4-BE49-F238E27FC236}">
                <a16:creationId xmlns:a16="http://schemas.microsoft.com/office/drawing/2014/main" id="{EB142C20-DDD6-4C13-BD6F-A243D2521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4 (a),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5ED0DEF-3168-4D3C-B876-17A1268B368C}"/>
              </a:ext>
            </a:extLst>
          </p:cNvPr>
          <p:cNvSpPr/>
          <p:nvPr/>
        </p:nvSpPr>
        <p:spPr>
          <a:xfrm>
            <a:off x="6096000" y="4469899"/>
            <a:ext cx="3132137" cy="1330325"/>
          </a:xfrm>
          <a:prstGeom prst="wedgeEllipseCallout">
            <a:avLst>
              <a:gd name="adj1" fmla="val -138450"/>
              <a:gd name="adj2" fmla="val -1474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B9280D6-A1C2-464C-8995-1C660DFB2BF7}"/>
              </a:ext>
            </a:extLst>
          </p:cNvPr>
          <p:cNvSpPr/>
          <p:nvPr/>
        </p:nvSpPr>
        <p:spPr>
          <a:xfrm>
            <a:off x="8775700" y="966537"/>
            <a:ext cx="3059112" cy="3717925"/>
          </a:xfrm>
          <a:prstGeom prst="wedgeEllipseCallout">
            <a:avLst>
              <a:gd name="adj1" fmla="val -83096"/>
              <a:gd name="adj2" fmla="val -421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9158" name="TextBox 1">
            <a:extLst>
              <a:ext uri="{FF2B5EF4-FFF2-40B4-BE49-F238E27FC236}">
                <a16:creationId xmlns:a16="http://schemas.microsoft.com/office/drawing/2014/main" id="{08BE29B2-0C01-44CC-9F45-56F0B6CE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7331" y="1246438"/>
            <a:ext cx="2355850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Darllenwch</a:t>
            </a:r>
            <a:r>
              <a:rPr lang="en-GB" altLang="cy-GB" dirty="0"/>
              <a:t> y </a:t>
            </a:r>
            <a:r>
              <a:rPr lang="en-GB" altLang="cy-GB" dirty="0" err="1"/>
              <a:t>wybodaeth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y </a:t>
            </a:r>
            <a:r>
              <a:rPr lang="en-GB" altLang="cy-GB" dirty="0" err="1"/>
              <a:t>dechrau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. </a:t>
            </a:r>
            <a:r>
              <a:rPr lang="en-GB" altLang="cy-GB" dirty="0" err="1"/>
              <a:t>Defnyddiwch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amlygwr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nodi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wybodaeth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y </a:t>
            </a:r>
            <a:r>
              <a:rPr lang="en-GB" altLang="cy-GB" dirty="0" err="1"/>
              <a:t>dechrau</a:t>
            </a:r>
            <a:r>
              <a:rPr lang="en-GB" altLang="cy-GB" dirty="0"/>
              <a:t> </a:t>
            </a:r>
            <a:r>
              <a:rPr lang="en-GB" altLang="cy-GB" dirty="0" err="1"/>
              <a:t>cyn</a:t>
            </a:r>
            <a:r>
              <a:rPr lang="en-GB" altLang="cy-GB" dirty="0"/>
              <a:t>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</a:t>
            </a:r>
          </a:p>
        </p:txBody>
      </p:sp>
      <p:sp>
        <p:nvSpPr>
          <p:cNvPr id="49159" name="TextBox 6">
            <a:extLst>
              <a:ext uri="{FF2B5EF4-FFF2-40B4-BE49-F238E27FC236}">
                <a16:creationId xmlns:a16="http://schemas.microsoft.com/office/drawing/2014/main" id="{1EEB36F4-AC89-4AE4-A183-5DB32224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037" y="4754061"/>
            <a:ext cx="2405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am '</a:t>
            </a:r>
            <a:r>
              <a:rPr lang="en-GB" altLang="cy-GB" dirty="0" err="1"/>
              <a:t>ddwy</a:t>
            </a:r>
            <a:r>
              <a:rPr lang="en-GB" altLang="cy-GB" dirty="0"/>
              <a:t> </a:t>
            </a:r>
            <a:r>
              <a:rPr lang="en-GB" altLang="cy-GB" dirty="0" err="1"/>
              <a:t>ffordd</a:t>
            </a:r>
            <a:r>
              <a:rPr lang="en-GB" altLang="cy-GB" dirty="0"/>
              <a:t>'.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68E2E5-8750-4C58-B808-EB82EE72F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E3BD9-9752-4B60-82E2-0FE9729DE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025525"/>
            <a:ext cx="6758916" cy="4780189"/>
          </a:xfrm>
          <a:prstGeom prst="rect">
            <a:avLst/>
          </a:prstGeom>
        </p:spPr>
      </p:pic>
      <p:sp>
        <p:nvSpPr>
          <p:cNvPr id="51202" name="Title 2">
            <a:extLst>
              <a:ext uri="{FF2B5EF4-FFF2-40B4-BE49-F238E27FC236}">
                <a16:creationId xmlns:a16="http://schemas.microsoft.com/office/drawing/2014/main" id="{472FB629-382F-4E0F-95F4-E719A34EB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4 (a) AA2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3697B77-CEA6-442A-9C4E-63DB147B313A}"/>
              </a:ext>
            </a:extLst>
          </p:cNvPr>
          <p:cNvSpPr/>
          <p:nvPr/>
        </p:nvSpPr>
        <p:spPr>
          <a:xfrm>
            <a:off x="6308725" y="4692650"/>
            <a:ext cx="5167313" cy="2060575"/>
          </a:xfrm>
          <a:prstGeom prst="wedgeEllipseCallout">
            <a:avLst>
              <a:gd name="adj1" fmla="val -65073"/>
              <a:gd name="adj2" fmla="val -10026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206" name="TextBox 1">
            <a:extLst>
              <a:ext uri="{FF2B5EF4-FFF2-40B4-BE49-F238E27FC236}">
                <a16:creationId xmlns:a16="http://schemas.microsoft.com/office/drawing/2014/main" id="{8E106A0B-3255-45B6-AF0A-887A32E72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2618" y="4814887"/>
            <a:ext cx="3819525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ddylanwad</a:t>
            </a:r>
            <a:r>
              <a:rPr lang="en-GB" altLang="cy-GB" dirty="0"/>
              <a:t> </a:t>
            </a:r>
            <a:r>
              <a:rPr lang="en-GB" altLang="cy-GB" dirty="0" err="1"/>
              <a:t>ffactorau</a:t>
            </a:r>
            <a:r>
              <a:rPr lang="en-GB" altLang="cy-GB" dirty="0"/>
              <a:t> </a:t>
            </a:r>
            <a:r>
              <a:rPr lang="en-GB" altLang="cy-GB" dirty="0" err="1"/>
              <a:t>mewn</a:t>
            </a:r>
            <a:r>
              <a:rPr lang="en-GB" altLang="cy-GB" dirty="0"/>
              <a:t> </a:t>
            </a:r>
            <a:r>
              <a:rPr lang="en-GB" altLang="cy-GB" dirty="0" err="1"/>
              <a:t>bywyd</a:t>
            </a:r>
            <a:r>
              <a:rPr lang="en-GB" altLang="cy-GB" dirty="0"/>
              <a:t> – </a:t>
            </a:r>
            <a:r>
              <a:rPr lang="en-GB" altLang="cy-GB" dirty="0" err="1"/>
              <a:t>amgylchedd</a:t>
            </a:r>
            <a:r>
              <a:rPr lang="en-GB" altLang="cy-GB" dirty="0"/>
              <a:t> </a:t>
            </a:r>
            <a:r>
              <a:rPr lang="en-GB" altLang="cy-GB" dirty="0" err="1"/>
              <a:t>cartref</a:t>
            </a:r>
            <a:r>
              <a:rPr lang="en-GB" altLang="cy-GB" dirty="0"/>
              <a:t> – </a:t>
            </a:r>
            <a:r>
              <a:rPr lang="en-GB" altLang="cy-GB" dirty="0" err="1"/>
              <a:t>ar</a:t>
            </a:r>
            <a:r>
              <a:rPr lang="en-GB" altLang="cy-GB" dirty="0"/>
              <a:t> iechyd a </a:t>
            </a:r>
            <a:r>
              <a:rPr lang="en-GB" altLang="cy-GB" dirty="0" err="1"/>
              <a:t>llesiant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BE5C1-B6F4-4A69-A426-4203178D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1CFA7C-B1E2-483B-95CE-E153E16F06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590" y="1043668"/>
            <a:ext cx="4447645" cy="3448957"/>
          </a:xfrm>
          <a:prstGeom prst="rect">
            <a:avLst/>
          </a:prstGeom>
        </p:spPr>
      </p:pic>
    </p:spTree>
  </p:cSld>
  <p:clrMapOvr>
    <a:masterClrMapping/>
  </p:clrMapOvr>
  <p:transition spd="slow" advTm="199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F04E06-C500-41B1-A6AD-2FE55746A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41" y="996950"/>
            <a:ext cx="6722806" cy="5522913"/>
          </a:xfrm>
          <a:prstGeom prst="rect">
            <a:avLst/>
          </a:prstGeom>
        </p:spPr>
      </p:pic>
      <p:sp>
        <p:nvSpPr>
          <p:cNvPr id="53250" name="Title 2">
            <a:extLst>
              <a:ext uri="{FF2B5EF4-FFF2-40B4-BE49-F238E27FC236}">
                <a16:creationId xmlns:a16="http://schemas.microsoft.com/office/drawing/2014/main" id="{9C8831E1-CAE3-446F-9E90-3027B3049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4 (b), AA1 ac AA2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4D86772-ECC4-4100-AF5E-66D4AC7272BA}"/>
              </a:ext>
            </a:extLst>
          </p:cNvPr>
          <p:cNvSpPr/>
          <p:nvPr/>
        </p:nvSpPr>
        <p:spPr>
          <a:xfrm>
            <a:off x="1493838" y="4144963"/>
            <a:ext cx="5429250" cy="2592387"/>
          </a:xfrm>
          <a:prstGeom prst="wedgeEllipseCallout">
            <a:avLst>
              <a:gd name="adj1" fmla="val -46963"/>
              <a:gd name="adj2" fmla="val -700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98E632A-687F-4D57-B611-B18A2341BA16}"/>
              </a:ext>
            </a:extLst>
          </p:cNvPr>
          <p:cNvSpPr/>
          <p:nvPr/>
        </p:nvSpPr>
        <p:spPr>
          <a:xfrm>
            <a:off x="8067675" y="996950"/>
            <a:ext cx="3927475" cy="2084388"/>
          </a:xfrm>
          <a:prstGeom prst="wedgeEllipseCallout">
            <a:avLst>
              <a:gd name="adj1" fmla="val -165888"/>
              <a:gd name="adj2" fmla="val -400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3254" name="TextBox 5">
            <a:extLst>
              <a:ext uri="{FF2B5EF4-FFF2-40B4-BE49-F238E27FC236}">
                <a16:creationId xmlns:a16="http://schemas.microsoft.com/office/drawing/2014/main" id="{D8E39BD8-B31E-4EC1-A0E3-02BC38614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838" y="1498600"/>
            <a:ext cx="31051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ddeall</a:t>
            </a:r>
            <a:r>
              <a:rPr lang="en-GB" altLang="cy-GB" dirty="0"/>
              <a:t> </a:t>
            </a:r>
            <a:r>
              <a:rPr lang="en-GB" altLang="cy-GB" dirty="0" err="1"/>
              <a:t>ystyr</a:t>
            </a:r>
            <a:r>
              <a:rPr lang="en-GB" altLang="cy-GB" dirty="0"/>
              <a:t> y term '</a:t>
            </a:r>
            <a:r>
              <a:rPr lang="en-GB" altLang="cy-GB" dirty="0" err="1"/>
              <a:t>gwydnwch</a:t>
            </a:r>
            <a:r>
              <a:rPr lang="en-GB" altLang="cy-GB" dirty="0"/>
              <a:t>' </a:t>
            </a:r>
            <a:r>
              <a:rPr lang="en-GB" altLang="cy-GB" dirty="0" err="1"/>
              <a:t>er</a:t>
            </a:r>
            <a:r>
              <a:rPr lang="en-GB" altLang="cy-GB" dirty="0"/>
              <a:t> </a:t>
            </a:r>
            <a:r>
              <a:rPr lang="en-GB" altLang="cy-GB" dirty="0" err="1"/>
              <a:t>mwyn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</p:txBody>
      </p:sp>
      <p:sp>
        <p:nvSpPr>
          <p:cNvPr id="53255" name="TextBox 6">
            <a:extLst>
              <a:ext uri="{FF2B5EF4-FFF2-40B4-BE49-F238E27FC236}">
                <a16:creationId xmlns:a16="http://schemas.microsoft.com/office/drawing/2014/main" id="{1B23229B-0BDF-4916-A9E3-D7DAC7137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4297362"/>
            <a:ext cx="42259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/>
              <a:t>Mae </a:t>
            </a:r>
            <a:r>
              <a:rPr lang="en-US" altLang="en-US" dirty="0" err="1"/>
              <a:t>sawl</a:t>
            </a:r>
            <a:r>
              <a:rPr lang="en-US" altLang="en-US" dirty="0"/>
              <a:t> </a:t>
            </a:r>
            <a:r>
              <a:rPr lang="en-US" altLang="en-US" dirty="0" err="1"/>
              <a:t>llinell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gyfer</a:t>
            </a:r>
            <a:r>
              <a:rPr lang="en-US" altLang="en-US" dirty="0"/>
              <a:t> </a:t>
            </a:r>
            <a:r>
              <a:rPr lang="en-US" altLang="en-US" dirty="0" err="1"/>
              <a:t>ateb</a:t>
            </a:r>
            <a:r>
              <a:rPr lang="en-US" altLang="en-US" dirty="0"/>
              <a:t> y </a:t>
            </a:r>
            <a:r>
              <a:rPr lang="en-US" altLang="en-US" dirty="0" err="1"/>
              <a:t>cwestiwn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. Y </a:t>
            </a:r>
            <a:r>
              <a:rPr lang="en-US" altLang="en-US" dirty="0" err="1"/>
              <a:t>gair</a:t>
            </a:r>
            <a:r>
              <a:rPr lang="en-US" altLang="en-US" dirty="0"/>
              <a:t> </a:t>
            </a:r>
            <a:r>
              <a:rPr lang="en-US" altLang="en-US" dirty="0" err="1"/>
              <a:t>gorchymyn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'</a:t>
            </a:r>
            <a:r>
              <a:rPr lang="en-US" altLang="en-US" dirty="0" err="1"/>
              <a:t>esboniwch</a:t>
            </a:r>
            <a:r>
              <a:rPr lang="en-US" altLang="en-US" dirty="0"/>
              <a:t>'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ysgrifennu</a:t>
            </a:r>
            <a:r>
              <a:rPr lang="en-US" altLang="en-US" dirty="0"/>
              <a:t> </a:t>
            </a:r>
            <a:r>
              <a:rPr lang="en-US" altLang="en-US" dirty="0" err="1"/>
              <a:t>estynedig</a:t>
            </a:r>
            <a:r>
              <a:rPr lang="en-US" altLang="en-US" dirty="0"/>
              <a:t> </a:t>
            </a:r>
            <a:r>
              <a:rPr lang="en-US" altLang="en-US" dirty="0" err="1"/>
              <a:t>nawr</a:t>
            </a:r>
            <a:r>
              <a:rPr lang="en-US" altLang="en-US" dirty="0"/>
              <a:t>. </a:t>
            </a:r>
          </a:p>
          <a:p>
            <a:pPr eaLnBrk="1" hangingPunct="1"/>
            <a:endParaRPr lang="en-US" altLang="en-US" dirty="0"/>
          </a:p>
          <a:p>
            <a:pPr algn="ctr" eaLnBrk="1" hangingPunct="1"/>
            <a:r>
              <a:rPr lang="en-US" altLang="en-US" dirty="0" err="1"/>
              <a:t>Esboniwch</a:t>
            </a:r>
            <a:r>
              <a:rPr lang="en-US" altLang="en-US" dirty="0"/>
              <a:t> – </a:t>
            </a:r>
            <a:r>
              <a:rPr lang="en-US" altLang="en-US" dirty="0" err="1"/>
              <a:t>rhoi</a:t>
            </a:r>
            <a:r>
              <a:rPr lang="en-US" altLang="en-US" dirty="0"/>
              <a:t> </a:t>
            </a:r>
            <a:r>
              <a:rPr lang="en-US" altLang="en-US" dirty="0" err="1"/>
              <a:t>manylion</a:t>
            </a:r>
            <a:r>
              <a:rPr lang="en-US" altLang="en-US" dirty="0"/>
              <a:t> a </a:t>
            </a:r>
            <a:r>
              <a:rPr lang="en-US" altLang="en-US" dirty="0" err="1"/>
              <a:t>rhesymau</a:t>
            </a:r>
            <a:r>
              <a:rPr lang="en-US" altLang="en-US" dirty="0"/>
              <a:t> </a:t>
            </a:r>
            <a:r>
              <a:rPr lang="en-US" altLang="en-US" dirty="0" err="1"/>
              <a:t>dros</a:t>
            </a:r>
            <a:r>
              <a:rPr lang="en-US" altLang="en-US" dirty="0"/>
              <a:t> </a:t>
            </a:r>
            <a:r>
              <a:rPr lang="en-US" altLang="en-US" dirty="0" err="1"/>
              <a:t>sut</a:t>
            </a:r>
            <a:r>
              <a:rPr lang="en-US" altLang="en-US" dirty="0"/>
              <a:t> a </a:t>
            </a:r>
            <a:r>
              <a:rPr lang="en-US" altLang="en-US" dirty="0" err="1"/>
              <a:t>pham</a:t>
            </a:r>
            <a:r>
              <a:rPr lang="en-US" altLang="en-US" dirty="0"/>
              <a:t>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rhywbeth</a:t>
            </a:r>
            <a:r>
              <a:rPr lang="en-US" altLang="en-US" dirty="0"/>
              <a:t> </a:t>
            </a:r>
            <a:r>
              <a:rPr lang="en-US" altLang="en-US" dirty="0" err="1"/>
              <a:t>fel</a:t>
            </a:r>
            <a:r>
              <a:rPr lang="en-US" altLang="en-US" dirty="0"/>
              <a:t> y </a:t>
            </a:r>
            <a:r>
              <a:rPr lang="en-US" altLang="en-US" dirty="0" err="1"/>
              <a:t>mae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405DA8-C1BA-4006-A966-1463F12F0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8C7DB-DF21-4ABB-A4AC-39D392AEA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1176337"/>
            <a:ext cx="6729412" cy="5385807"/>
          </a:xfrm>
          <a:prstGeom prst="rect">
            <a:avLst/>
          </a:prstGeom>
        </p:spPr>
      </p:pic>
      <p:sp>
        <p:nvSpPr>
          <p:cNvPr id="55298" name="Title 2">
            <a:extLst>
              <a:ext uri="{FF2B5EF4-FFF2-40B4-BE49-F238E27FC236}">
                <a16:creationId xmlns:a16="http://schemas.microsoft.com/office/drawing/2014/main" id="{377E6A74-9EF0-40CC-9831-976528FF6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4 (b) (i) AA1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116ABE7-5289-459B-A8FD-B9522D110EB8}"/>
              </a:ext>
            </a:extLst>
          </p:cNvPr>
          <p:cNvSpPr/>
          <p:nvPr/>
        </p:nvSpPr>
        <p:spPr>
          <a:xfrm>
            <a:off x="7626350" y="3057525"/>
            <a:ext cx="3178175" cy="2403475"/>
          </a:xfrm>
          <a:prstGeom prst="wedgeEllipseCallout">
            <a:avLst>
              <a:gd name="adj1" fmla="val -107825"/>
              <a:gd name="adj2" fmla="val -478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5301" name="TextBox 4">
            <a:extLst>
              <a:ext uri="{FF2B5EF4-FFF2-40B4-BE49-F238E27FC236}">
                <a16:creationId xmlns:a16="http://schemas.microsoft.com/office/drawing/2014/main" id="{D11BFC6D-E57B-4361-A442-7DB15E085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562" y="3252787"/>
            <a:ext cx="231775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2530FF-9EB5-4E62-80EE-8E83E6A7D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618280-5047-479F-9F69-528E32748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475" y="1161595"/>
            <a:ext cx="3514725" cy="5181600"/>
          </a:xfrm>
          <a:prstGeom prst="rect">
            <a:avLst/>
          </a:prstGeom>
        </p:spPr>
      </p:pic>
      <p:sp>
        <p:nvSpPr>
          <p:cNvPr id="57346" name="Title 2">
            <a:extLst>
              <a:ext uri="{FF2B5EF4-FFF2-40B4-BE49-F238E27FC236}">
                <a16:creationId xmlns:a16="http://schemas.microsoft.com/office/drawing/2014/main" id="{9B158D93-8270-421D-95F9-0C51AEC14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4 (b) (ii) AA2 cynllun marcio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C750B31-317F-4E2B-AB5C-DAE3C4136FF2}"/>
              </a:ext>
            </a:extLst>
          </p:cNvPr>
          <p:cNvSpPr/>
          <p:nvPr/>
        </p:nvSpPr>
        <p:spPr>
          <a:xfrm>
            <a:off x="9283700" y="1097757"/>
            <a:ext cx="2755900" cy="3198812"/>
          </a:xfrm>
          <a:prstGeom prst="wedgeEllipseCallout">
            <a:avLst>
              <a:gd name="adj1" fmla="val -69935"/>
              <a:gd name="adj2" fmla="val -459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350" name="TextBox 3">
            <a:extLst>
              <a:ext uri="{FF2B5EF4-FFF2-40B4-BE49-F238E27FC236}">
                <a16:creationId xmlns:a16="http://schemas.microsoft.com/office/drawing/2014/main" id="{293BC5BD-EE89-4E5D-8376-C545A339D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8307" y="1461294"/>
            <a:ext cx="23971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effeithiau</a:t>
            </a:r>
            <a:r>
              <a:rPr lang="en-GB" altLang="cy-GB" dirty="0"/>
              <a:t> </a:t>
            </a:r>
            <a:r>
              <a:rPr lang="en-GB" altLang="cy-GB" dirty="0" err="1"/>
              <a:t>cadarnhaol</a:t>
            </a:r>
            <a:r>
              <a:rPr lang="en-GB" altLang="cy-GB" dirty="0"/>
              <a:t> a </a:t>
            </a:r>
            <a:r>
              <a:rPr lang="en-GB" altLang="cy-GB" dirty="0" err="1"/>
              <a:t>negyddol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wydnwch</a:t>
            </a:r>
            <a:r>
              <a:rPr lang="en-GB" altLang="cy-GB" dirty="0"/>
              <a:t> plant.</a:t>
            </a:r>
          </a:p>
          <a:p>
            <a:pPr eaLnBrk="1" hangingPunct="1"/>
            <a:endParaRPr lang="en-GB" altLang="cy-GB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07E0CF31-D135-4154-B475-4464C7282CCA}"/>
              </a:ext>
            </a:extLst>
          </p:cNvPr>
          <p:cNvSpPr/>
          <p:nvPr/>
        </p:nvSpPr>
        <p:spPr>
          <a:xfrm>
            <a:off x="9229727" y="4476578"/>
            <a:ext cx="2551567" cy="2012950"/>
          </a:xfrm>
          <a:prstGeom prst="wedgeEllipseCallout">
            <a:avLst>
              <a:gd name="adj1" fmla="val -85944"/>
              <a:gd name="adj2" fmla="val -165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352" name="TextBox 8">
            <a:extLst>
              <a:ext uri="{FF2B5EF4-FFF2-40B4-BE49-F238E27FC236}">
                <a16:creationId xmlns:a16="http://schemas.microsoft.com/office/drawing/2014/main" id="{760B33C5-4DB7-4B5D-A438-E1D5F295F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9863" y="4692650"/>
            <a:ext cx="188912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Edrychwch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atebion</a:t>
            </a:r>
            <a:r>
              <a:rPr lang="en-US" altLang="en-US" dirty="0"/>
              <a:t> a </a:t>
            </a:r>
            <a:r>
              <a:rPr lang="en-US" altLang="en-US" dirty="0" err="1"/>
              <a:t>thanlinellwch</a:t>
            </a:r>
            <a:r>
              <a:rPr lang="en-US" altLang="en-US" dirty="0"/>
              <a:t> </a:t>
            </a:r>
            <a:r>
              <a:rPr lang="en-US" altLang="en-US" dirty="0" err="1"/>
              <a:t>unrhyw</a:t>
            </a:r>
            <a:r>
              <a:rPr lang="en-US" altLang="en-US" dirty="0"/>
              <a:t> </a:t>
            </a:r>
            <a:r>
              <a:rPr lang="en-US" altLang="en-US" dirty="0" err="1"/>
              <a:t>beth</a:t>
            </a:r>
            <a:r>
              <a:rPr lang="en-US" altLang="en-US" dirty="0"/>
              <a:t> </a:t>
            </a:r>
            <a:r>
              <a:rPr lang="en-US" altLang="en-US" dirty="0" err="1"/>
              <a:t>sydd</a:t>
            </a:r>
            <a:r>
              <a:rPr lang="en-US" altLang="en-US" dirty="0"/>
              <a:t> </a:t>
            </a:r>
            <a:r>
              <a:rPr lang="en-US" altLang="en-US" dirty="0" err="1"/>
              <a:t>yn</a:t>
            </a:r>
            <a:r>
              <a:rPr lang="en-US" altLang="en-US" dirty="0"/>
              <a:t> y </a:t>
            </a:r>
            <a:r>
              <a:rPr lang="en-US" altLang="en-US" dirty="0" err="1"/>
              <a:t>rhestri</a:t>
            </a:r>
            <a:r>
              <a:rPr lang="en-US" altLang="en-US" dirty="0"/>
              <a:t> </a:t>
            </a:r>
            <a:r>
              <a:rPr lang="en-US" altLang="en-US" dirty="0" err="1"/>
              <a:t>hyn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7EF771-12B4-4ACA-A87E-370398C85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A9B145-911E-4A97-AAD9-5BB4D19EB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725" y="1161595"/>
            <a:ext cx="4848223" cy="4586061"/>
          </a:xfrm>
          <a:prstGeom prst="rect">
            <a:avLst/>
          </a:prstGeom>
        </p:spPr>
      </p:pic>
    </p:spTree>
  </p:cSld>
  <p:clrMapOvr>
    <a:masterClrMapping/>
  </p:clrMapOvr>
  <p:transition spd="slow" advTm="267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2">
            <a:extLst>
              <a:ext uri="{FF2B5EF4-FFF2-40B4-BE49-F238E27FC236}">
                <a16:creationId xmlns:a16="http://schemas.microsoft.com/office/drawing/2014/main" id="{13720DC4-D70E-4413-B590-35E19A18F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5?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3A4B36-31E2-436C-B0D8-371C171FCA2E}"/>
              </a:ext>
            </a:extLst>
          </p:cNvPr>
          <p:cNvSpPr/>
          <p:nvPr/>
        </p:nvSpPr>
        <p:spPr>
          <a:xfrm>
            <a:off x="334963" y="1304925"/>
            <a:ext cx="11399837" cy="33845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5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5 (a), (b) a (c).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8D8DB55-6679-4DA2-A1FF-65490AFA0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16D62-2EC3-4964-9480-61B432EFE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3" y="1125536"/>
            <a:ext cx="10711103" cy="2303463"/>
          </a:xfrm>
          <a:prstGeom prst="rect">
            <a:avLst/>
          </a:prstGeom>
        </p:spPr>
      </p:pic>
      <p:sp>
        <p:nvSpPr>
          <p:cNvPr id="61442" name="Title 2">
            <a:extLst>
              <a:ext uri="{FF2B5EF4-FFF2-40B4-BE49-F238E27FC236}">
                <a16:creationId xmlns:a16="http://schemas.microsoft.com/office/drawing/2014/main" id="{5A94D817-9733-43F2-9C9B-EEBD7E67EB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5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F88347E-F843-4EB9-8889-F0357ACF3DC2}"/>
              </a:ext>
            </a:extLst>
          </p:cNvPr>
          <p:cNvSpPr/>
          <p:nvPr/>
        </p:nvSpPr>
        <p:spPr>
          <a:xfrm>
            <a:off x="7883525" y="2840037"/>
            <a:ext cx="4103688" cy="3621087"/>
          </a:xfrm>
          <a:prstGeom prst="wedgeEllipseCallout">
            <a:avLst>
              <a:gd name="adj1" fmla="val -63629"/>
              <a:gd name="adj2" fmla="val -5887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EF50011-611D-44BF-A507-4BD0EF0F7CAA}"/>
              </a:ext>
            </a:extLst>
          </p:cNvPr>
          <p:cNvSpPr/>
          <p:nvPr/>
        </p:nvSpPr>
        <p:spPr>
          <a:xfrm>
            <a:off x="1828800" y="3705225"/>
            <a:ext cx="5416550" cy="3016250"/>
          </a:xfrm>
          <a:prstGeom prst="wedgeEllipseCallout">
            <a:avLst>
              <a:gd name="adj1" fmla="val -39985"/>
              <a:gd name="adj2" fmla="val -857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1446" name="TextBox 5">
            <a:extLst>
              <a:ext uri="{FF2B5EF4-FFF2-40B4-BE49-F238E27FC236}">
                <a16:creationId xmlns:a16="http://schemas.microsoft.com/office/drawing/2014/main" id="{5B21C75A-9681-47C3-911B-B2F2FE7FE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7" y="4173537"/>
            <a:ext cx="45497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darllen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 a </a:t>
            </a:r>
            <a:r>
              <a:rPr lang="en-GB" altLang="cy-GB" dirty="0" err="1"/>
              <a:t>thanlinellu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ddeall</a:t>
            </a:r>
            <a:r>
              <a:rPr lang="en-GB" altLang="cy-GB" dirty="0"/>
              <a:t>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</a:t>
            </a:r>
            <a:r>
              <a:rPr lang="en-GB" altLang="cy-GB" dirty="0"/>
              <a:t> </a:t>
            </a:r>
            <a:r>
              <a:rPr lang="en-GB" altLang="cy-GB" dirty="0" err="1"/>
              <a:t>ofyn</a:t>
            </a:r>
            <a:r>
              <a:rPr lang="en-GB" altLang="cy-GB" dirty="0"/>
              <a:t>. 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disgrifiwch</a:t>
            </a:r>
            <a:r>
              <a:rPr lang="en-GB" altLang="cy-GB" dirty="0"/>
              <a:t>'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golygu</a:t>
            </a:r>
            <a:r>
              <a:rPr lang="en-GB" altLang="cy-GB" dirty="0"/>
              <a:t>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. </a:t>
            </a:r>
            <a:r>
              <a:rPr lang="en-GB" altLang="cy-GB" dirty="0" err="1"/>
              <a:t>Mae'n</a:t>
            </a:r>
            <a:r>
              <a:rPr lang="en-GB" altLang="cy-GB" dirty="0"/>
              <a:t> </a:t>
            </a:r>
            <a:r>
              <a:rPr lang="en-GB" altLang="cy-GB" dirty="0" err="1"/>
              <a:t>bwysig</a:t>
            </a:r>
            <a:r>
              <a:rPr lang="en-GB" altLang="cy-GB" dirty="0"/>
              <a:t> </a:t>
            </a:r>
            <a:r>
              <a:rPr lang="en-GB" altLang="cy-GB" dirty="0" err="1"/>
              <a:t>cofio</a:t>
            </a:r>
            <a:r>
              <a:rPr lang="en-GB" altLang="cy-GB" dirty="0"/>
              <a:t> </a:t>
            </a:r>
            <a:r>
              <a:rPr lang="en-GB" altLang="cy-GB" dirty="0" err="1"/>
              <a:t>nad</a:t>
            </a:r>
            <a:r>
              <a:rPr lang="en-GB" altLang="cy-GB" dirty="0"/>
              <a:t> </a:t>
            </a:r>
            <a:r>
              <a:rPr lang="en-GB" altLang="cy-GB" dirty="0" err="1"/>
              <a:t>yw'n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am </a:t>
            </a:r>
            <a:r>
              <a:rPr lang="en-GB" altLang="cy-GB" dirty="0" err="1"/>
              <a:t>enghraifft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– </a:t>
            </a:r>
            <a:r>
              <a:rPr lang="en-GB" altLang="cy-GB" dirty="0" err="1"/>
              <a:t>rhan</a:t>
            </a:r>
            <a:r>
              <a:rPr lang="en-GB" altLang="cy-GB" dirty="0"/>
              <a:t> (b)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hynny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</p:txBody>
      </p:sp>
      <p:sp>
        <p:nvSpPr>
          <p:cNvPr id="61447" name="TextBox 6">
            <a:extLst>
              <a:ext uri="{FF2B5EF4-FFF2-40B4-BE49-F238E27FC236}">
                <a16:creationId xmlns:a16="http://schemas.microsoft.com/office/drawing/2014/main" id="{07E1C7C1-9FAA-4990-A3FC-CD67B41A8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907" y="3095624"/>
            <a:ext cx="314325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ddeall</a:t>
            </a:r>
            <a:r>
              <a:rPr lang="en-GB" altLang="cy-GB" dirty="0"/>
              <a:t> y term '</a:t>
            </a:r>
            <a:r>
              <a:rPr lang="en-GB" altLang="cy-GB" dirty="0" err="1"/>
              <a:t>PNPau</a:t>
            </a:r>
            <a:r>
              <a:rPr lang="en-GB" altLang="cy-GB" dirty="0"/>
              <a:t>' (</a:t>
            </a:r>
            <a:r>
              <a:rPr lang="en-GB" altLang="cy-GB" dirty="0" err="1"/>
              <a:t>profiadau</a:t>
            </a:r>
            <a:r>
              <a:rPr lang="en-GB" altLang="cy-GB" dirty="0"/>
              <a:t> </a:t>
            </a:r>
            <a:r>
              <a:rPr lang="en-GB" altLang="cy-GB" dirty="0" err="1"/>
              <a:t>niweidiol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ystod</a:t>
            </a:r>
            <a:r>
              <a:rPr lang="en-GB" altLang="cy-GB" dirty="0"/>
              <a:t> </a:t>
            </a:r>
            <a:r>
              <a:rPr lang="en-GB" altLang="cy-GB" dirty="0" err="1"/>
              <a:t>plentyndod</a:t>
            </a:r>
            <a:r>
              <a:rPr lang="en-GB" altLang="cy-GB" dirty="0"/>
              <a:t> – ‘ACEs’). </a:t>
            </a:r>
            <a:r>
              <a:rPr lang="en-GB" altLang="cy-GB" dirty="0" err="1"/>
              <a:t>Gallwch</a:t>
            </a:r>
            <a:r>
              <a:rPr lang="en-GB" altLang="cy-GB" dirty="0"/>
              <a:t> chi weld </a:t>
            </a:r>
            <a:r>
              <a:rPr lang="en-GB" altLang="cy-GB" dirty="0" err="1"/>
              <a:t>hwn</a:t>
            </a:r>
            <a:r>
              <a:rPr lang="en-GB" altLang="cy-GB" dirty="0"/>
              <a:t> a </a:t>
            </a:r>
            <a:r>
              <a:rPr lang="en-GB" altLang="cy-GB" dirty="0" err="1"/>
              <a:t>therminoleg</a:t>
            </a:r>
            <a:r>
              <a:rPr lang="en-GB" altLang="cy-GB" dirty="0"/>
              <a:t> </a:t>
            </a:r>
            <a:r>
              <a:rPr lang="en-GB" altLang="cy-GB" dirty="0" err="1"/>
              <a:t>pwnc</a:t>
            </a:r>
            <a:r>
              <a:rPr lang="en-GB" altLang="cy-GB" dirty="0"/>
              <a:t> </a:t>
            </a:r>
            <a:r>
              <a:rPr lang="en-GB" altLang="cy-GB" dirty="0" err="1"/>
              <a:t>arall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'</a:t>
            </a:r>
            <a:r>
              <a:rPr lang="en-GB" altLang="cy-GB" dirty="0" err="1"/>
              <a:t>Rhestr</a:t>
            </a:r>
            <a:r>
              <a:rPr lang="en-GB" altLang="cy-GB" dirty="0"/>
              <a:t> Termau'. </a:t>
            </a:r>
            <a:r>
              <a:rPr lang="en-GB" altLang="cy-GB" dirty="0" err="1"/>
              <a:t>Mae'n</a:t>
            </a:r>
            <a:r>
              <a:rPr lang="en-GB" altLang="cy-GB" dirty="0"/>
              <a:t> </a:t>
            </a:r>
            <a:r>
              <a:rPr lang="en-GB" altLang="cy-GB" dirty="0" err="1"/>
              <a:t>bwysig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defnyddio'r</a:t>
            </a:r>
            <a:r>
              <a:rPr lang="en-GB" altLang="cy-GB" dirty="0"/>
              <a:t> </a:t>
            </a:r>
            <a:r>
              <a:rPr lang="en-GB" altLang="cy-GB" dirty="0" err="1"/>
              <a:t>termau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ymwneud</a:t>
            </a:r>
            <a:r>
              <a:rPr lang="en-GB" altLang="cy-GB" dirty="0"/>
              <a:t> </a:t>
            </a:r>
            <a:r>
              <a:rPr lang="en-GB" altLang="cy-GB" dirty="0" err="1"/>
              <a:t>â'r</a:t>
            </a:r>
            <a:r>
              <a:rPr lang="en-GB" altLang="cy-GB" dirty="0"/>
              <a:t> sector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gwaith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9B0230-7736-40C5-BDB1-4788615E8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E9D82-6E7D-42C8-84BA-ED73B340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1285875"/>
            <a:ext cx="6595382" cy="4938306"/>
          </a:xfrm>
          <a:prstGeom prst="rect">
            <a:avLst/>
          </a:prstGeom>
        </p:spPr>
      </p:pic>
      <p:sp>
        <p:nvSpPr>
          <p:cNvPr id="63490" name="Title 2">
            <a:extLst>
              <a:ext uri="{FF2B5EF4-FFF2-40B4-BE49-F238E27FC236}">
                <a16:creationId xmlns:a16="http://schemas.microsoft.com/office/drawing/2014/main" id="{22D9D647-56A9-47A8-80CF-9562A03AC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5 (a) AA1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C8FE994-A665-44C2-B066-462B6ED3A7C8}"/>
              </a:ext>
            </a:extLst>
          </p:cNvPr>
          <p:cNvSpPr/>
          <p:nvPr/>
        </p:nvSpPr>
        <p:spPr>
          <a:xfrm>
            <a:off x="7689850" y="2743200"/>
            <a:ext cx="3557588" cy="2835275"/>
          </a:xfrm>
          <a:prstGeom prst="wedgeEllipseCallout">
            <a:avLst>
              <a:gd name="adj1" fmla="val -121004"/>
              <a:gd name="adj2" fmla="val -59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493" name="TextBox 5">
            <a:extLst>
              <a:ext uri="{FF2B5EF4-FFF2-40B4-BE49-F238E27FC236}">
                <a16:creationId xmlns:a16="http://schemas.microsoft.com/office/drawing/2014/main" id="{CBE2BE41-5B38-4E48-BDCE-9853AD98A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975" y="3037452"/>
            <a:ext cx="257333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 err="1"/>
              <a:t>Rydym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chwilio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am </a:t>
            </a:r>
            <a:r>
              <a:rPr lang="en-GB" altLang="cy-GB" sz="2000" dirty="0" err="1"/>
              <a:t>dystiolaeth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eich</a:t>
            </a:r>
            <a:r>
              <a:rPr lang="en-GB" altLang="cy-GB" sz="2000" dirty="0"/>
              <a:t> bod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gallu</a:t>
            </a:r>
            <a:r>
              <a:rPr lang="en-GB" altLang="cy-GB" sz="2000" dirty="0"/>
              <a:t> </a:t>
            </a:r>
            <a:r>
              <a:rPr lang="en-GB" altLang="cy-GB" sz="2000" dirty="0" err="1"/>
              <a:t>dangos</a:t>
            </a:r>
            <a:r>
              <a:rPr lang="en-GB" altLang="cy-GB" sz="2000" dirty="0"/>
              <a:t> </a:t>
            </a:r>
            <a:r>
              <a:rPr lang="en-GB" altLang="cy-GB" sz="2000" dirty="0" err="1"/>
              <a:t>eich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gwybodaeth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a'ch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dealltwriaeth</a:t>
            </a:r>
            <a:r>
              <a:rPr lang="en-GB" altLang="cy-GB" sz="2000" dirty="0"/>
              <a:t> o </a:t>
            </a:r>
            <a:r>
              <a:rPr lang="en-GB" altLang="cy-GB" sz="2000" dirty="0" err="1"/>
              <a:t>PNPau</a:t>
            </a:r>
            <a:r>
              <a:rPr lang="en-GB" altLang="cy-GB" sz="2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DEE180-3E87-4EB2-AF82-0DFBEF50B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3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DEE65F-80FF-4850-BA1E-E4E72FD55DD0}"/>
              </a:ext>
            </a:extLst>
          </p:cNvPr>
          <p:cNvSpPr txBox="1">
            <a:spLocks/>
          </p:cNvSpPr>
          <p:nvPr/>
        </p:nvSpPr>
        <p:spPr>
          <a:xfrm>
            <a:off x="366713" y="306388"/>
            <a:ext cx="8482012" cy="8001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Beth sydd ar y papur arholiad hwn: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119D0F-27AE-41C5-ABB4-5280886800BC}"/>
              </a:ext>
            </a:extLst>
          </p:cNvPr>
          <p:cNvSpPr txBox="1">
            <a:spLocks/>
          </p:cNvSpPr>
          <p:nvPr/>
        </p:nvSpPr>
        <p:spPr>
          <a:xfrm>
            <a:off x="466725" y="1398588"/>
            <a:ext cx="11472863" cy="50006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571500" indent="-571500"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1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awr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30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munud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o hyd.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cynnwys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wyth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mathau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gwestiynau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amrywio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asesu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AA1, AA2 ac AA3.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80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yw’r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marc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uchaf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hwn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</a:pPr>
            <a:endParaRPr lang="en-GB" altLang="cy-GB" sz="3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</a:pP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un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cynllun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â'r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hwn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bapurau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cwestiynau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GB" altLang="cy-GB" sz="3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GB" altLang="cy-GB" sz="3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</a:pPr>
            <a:endParaRPr lang="en-GB" altLang="cy-GB" sz="3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D0112F-314E-4EF8-B7E7-7C5449D03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28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04BD4-A0E3-4BB8-B42D-557814B90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321719"/>
            <a:ext cx="10753145" cy="3874395"/>
          </a:xfrm>
          <a:prstGeom prst="rect">
            <a:avLst/>
          </a:prstGeom>
        </p:spPr>
      </p:pic>
      <p:sp>
        <p:nvSpPr>
          <p:cNvPr id="65538" name="Title 2">
            <a:extLst>
              <a:ext uri="{FF2B5EF4-FFF2-40B4-BE49-F238E27FC236}">
                <a16:creationId xmlns:a16="http://schemas.microsoft.com/office/drawing/2014/main" id="{516B4BDE-D15B-44F5-8415-34D24B0DB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5 (b),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6A66D87C-ED56-48F2-B357-053C50E87309}"/>
              </a:ext>
            </a:extLst>
          </p:cNvPr>
          <p:cNvSpPr/>
          <p:nvPr/>
        </p:nvSpPr>
        <p:spPr>
          <a:xfrm>
            <a:off x="8377070" y="3593432"/>
            <a:ext cx="3457742" cy="2393031"/>
          </a:xfrm>
          <a:prstGeom prst="wedgeEllipseCallout">
            <a:avLst>
              <a:gd name="adj1" fmla="val -221142"/>
              <a:gd name="adj2" fmla="val -988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5541" name="TextBox 1">
            <a:extLst>
              <a:ext uri="{FF2B5EF4-FFF2-40B4-BE49-F238E27FC236}">
                <a16:creationId xmlns:a16="http://schemas.microsoft.com/office/drawing/2014/main" id="{EC14F540-0CAF-4423-8DF2-AEF3971F2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5195" y="4155281"/>
            <a:ext cx="30194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rhan</a:t>
            </a:r>
            <a:r>
              <a:rPr lang="en-GB" altLang="cy-GB" dirty="0"/>
              <a:t> hon </a:t>
            </a:r>
            <a:r>
              <a:rPr lang="en-GB" altLang="cy-GB" dirty="0" err="1"/>
              <a:t>o'r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am </a:t>
            </a:r>
            <a:r>
              <a:rPr lang="en-GB" altLang="cy-GB" dirty="0" err="1"/>
              <a:t>dair</a:t>
            </a:r>
            <a:r>
              <a:rPr lang="en-GB" altLang="cy-GB" dirty="0"/>
              <a:t> </a:t>
            </a:r>
            <a:r>
              <a:rPr lang="en-GB" altLang="cy-GB" dirty="0" err="1"/>
              <a:t>enghraifft</a:t>
            </a:r>
            <a:r>
              <a:rPr lang="en-GB" altLang="cy-GB" dirty="0"/>
              <a:t>.</a:t>
            </a:r>
          </a:p>
          <a:p>
            <a:pPr algn="ctr" eaLnBrk="1" hangingPunct="1"/>
            <a:r>
              <a:rPr lang="en-GB" altLang="cy-GB" dirty="0" err="1"/>
              <a:t>Gwnewch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siŵr</a:t>
            </a:r>
            <a:r>
              <a:rPr lang="en-GB" altLang="cy-GB" dirty="0"/>
              <a:t> bod </a:t>
            </a:r>
            <a:r>
              <a:rPr lang="en-GB" altLang="cy-GB" dirty="0" err="1"/>
              <a:t>pob</a:t>
            </a:r>
            <a:r>
              <a:rPr lang="en-GB" altLang="cy-GB" dirty="0"/>
              <a:t> </a:t>
            </a:r>
            <a:r>
              <a:rPr lang="en-GB" altLang="cy-GB" dirty="0" err="1"/>
              <a:t>enghraifft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ei</a:t>
            </a:r>
            <a:r>
              <a:rPr lang="en-GB" altLang="cy-GB" dirty="0"/>
              <a:t>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wahanol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040726-E100-4B36-B44A-103170F3B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4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B84A8-7DFC-4506-AF3F-AA318667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4" y="1203097"/>
            <a:ext cx="7000875" cy="5151807"/>
          </a:xfrm>
          <a:prstGeom prst="rect">
            <a:avLst/>
          </a:prstGeom>
        </p:spPr>
      </p:pic>
      <p:sp>
        <p:nvSpPr>
          <p:cNvPr id="67586" name="Title 2">
            <a:extLst>
              <a:ext uri="{FF2B5EF4-FFF2-40B4-BE49-F238E27FC236}">
                <a16:creationId xmlns:a16="http://schemas.microsoft.com/office/drawing/2014/main" id="{8EBC3EFF-A449-41BA-85DC-0A197C8DC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5 (b) AA1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28166D9-B632-4F0E-B82F-FFBACB04F881}"/>
              </a:ext>
            </a:extLst>
          </p:cNvPr>
          <p:cNvSpPr/>
          <p:nvPr/>
        </p:nvSpPr>
        <p:spPr>
          <a:xfrm>
            <a:off x="7613650" y="2312988"/>
            <a:ext cx="3105150" cy="3427412"/>
          </a:xfrm>
          <a:prstGeom prst="wedgeEllipseCallout">
            <a:avLst>
              <a:gd name="adj1" fmla="val -148442"/>
              <a:gd name="adj2" fmla="val -3120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7589" name="TextBox 4">
            <a:extLst>
              <a:ext uri="{FF2B5EF4-FFF2-40B4-BE49-F238E27FC236}">
                <a16:creationId xmlns:a16="http://schemas.microsoft.com/office/drawing/2014/main" id="{BECA5E90-2689-4760-A648-10F5D5C64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6700" y="3012573"/>
            <a:ext cx="255905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PNPau</a:t>
            </a:r>
            <a:r>
              <a:rPr lang="en-GB" altLang="cy-GB" dirty="0"/>
              <a:t> </a:t>
            </a:r>
            <a:r>
              <a:rPr lang="en-GB" altLang="cy-GB" dirty="0" err="1"/>
              <a:t>drwy</a:t>
            </a:r>
            <a:r>
              <a:rPr lang="en-GB" altLang="cy-GB" dirty="0"/>
              <a:t> </a:t>
            </a:r>
            <a:r>
              <a:rPr lang="en-GB" altLang="cy-GB" dirty="0" err="1"/>
              <a:t>ddefnyddio</a:t>
            </a:r>
            <a:r>
              <a:rPr lang="en-GB" altLang="cy-GB" dirty="0"/>
              <a:t> </a:t>
            </a:r>
            <a:r>
              <a:rPr lang="en-GB" altLang="cy-GB" dirty="0" err="1"/>
              <a:t>enghreifftiau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644826-AE85-402A-8081-CF7C2CBE5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0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FADCE0-9E1B-484E-A5FC-34005B309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3" y="1171574"/>
            <a:ext cx="8773658" cy="5453363"/>
          </a:xfrm>
          <a:prstGeom prst="rect">
            <a:avLst/>
          </a:prstGeom>
        </p:spPr>
      </p:pic>
      <p:sp>
        <p:nvSpPr>
          <p:cNvPr id="69634" name="Title 2">
            <a:extLst>
              <a:ext uri="{FF2B5EF4-FFF2-40B4-BE49-F238E27FC236}">
                <a16:creationId xmlns:a16="http://schemas.microsoft.com/office/drawing/2014/main" id="{52F0A041-C2AC-413F-BA64-AC2CEEF91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5 (c), AA2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1CE49822-3575-47FD-AA8E-CD473DD806C1}"/>
              </a:ext>
            </a:extLst>
          </p:cNvPr>
          <p:cNvSpPr/>
          <p:nvPr/>
        </p:nvSpPr>
        <p:spPr>
          <a:xfrm>
            <a:off x="442913" y="2697163"/>
            <a:ext cx="4427537" cy="3822700"/>
          </a:xfrm>
          <a:prstGeom prst="wedgeEllipseCallout">
            <a:avLst>
              <a:gd name="adj1" fmla="val -28692"/>
              <a:gd name="adj2" fmla="val -702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9637" name="TextBox 4">
            <a:extLst>
              <a:ext uri="{FF2B5EF4-FFF2-40B4-BE49-F238E27FC236}">
                <a16:creationId xmlns:a16="http://schemas.microsoft.com/office/drawing/2014/main" id="{3C7A83B6-B86C-4A74-B816-F371102FF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49" y="3213854"/>
            <a:ext cx="337026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dirty="0"/>
              <a:t>Y </a:t>
            </a:r>
            <a:r>
              <a:rPr lang="en-US" altLang="en-US" sz="2000" dirty="0" err="1"/>
              <a:t>gair</a:t>
            </a:r>
            <a:r>
              <a:rPr lang="en-US" altLang="en-US" sz="2000" dirty="0"/>
              <a:t> </a:t>
            </a:r>
            <a:r>
              <a:rPr lang="en-US" altLang="en-US" sz="2000" dirty="0" err="1"/>
              <a:t>gorchymyn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yw</a:t>
            </a:r>
            <a:r>
              <a:rPr lang="en-US" altLang="en-US" sz="2000" dirty="0"/>
              <a:t> '</a:t>
            </a:r>
            <a:r>
              <a:rPr lang="en-US" altLang="en-US" sz="2000" dirty="0" err="1"/>
              <a:t>Esboniwch</a:t>
            </a:r>
            <a:r>
              <a:rPr lang="en-US" altLang="en-US" sz="2000" dirty="0"/>
              <a:t>' felly </a:t>
            </a:r>
            <a:r>
              <a:rPr lang="en-US" altLang="en-US" sz="2000" dirty="0" err="1"/>
              <a:t>mae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angen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ysgrifennu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estynedig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nawr</a:t>
            </a:r>
            <a:r>
              <a:rPr lang="en-US" altLang="en-US" sz="2000" dirty="0"/>
              <a:t>. </a:t>
            </a:r>
          </a:p>
          <a:p>
            <a:pPr algn="ctr" eaLnBrk="1" hangingPunct="1"/>
            <a:endParaRPr lang="en-US" altLang="en-US" sz="2000" dirty="0"/>
          </a:p>
          <a:p>
            <a:pPr algn="ctr" eaLnBrk="1" hangingPunct="1"/>
            <a:r>
              <a:rPr lang="en-US" altLang="en-US" sz="2000" dirty="0" err="1"/>
              <a:t>Esboniwch</a:t>
            </a:r>
            <a:r>
              <a:rPr lang="en-US" altLang="en-US" sz="2000" dirty="0"/>
              <a:t> – </a:t>
            </a:r>
            <a:r>
              <a:rPr lang="en-US" altLang="en-US" sz="2000" dirty="0" err="1"/>
              <a:t>rhoi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manylion</a:t>
            </a:r>
            <a:r>
              <a:rPr lang="en-US" altLang="en-US" sz="2000" dirty="0"/>
              <a:t> a </a:t>
            </a:r>
            <a:r>
              <a:rPr lang="en-US" altLang="en-US" sz="2000" dirty="0" err="1"/>
              <a:t>rhesymau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dros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sut</a:t>
            </a:r>
            <a:r>
              <a:rPr lang="en-US" altLang="en-US" sz="2000" dirty="0"/>
              <a:t> a </a:t>
            </a:r>
            <a:r>
              <a:rPr lang="en-US" altLang="en-US" sz="2000" dirty="0" err="1"/>
              <a:t>pham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rhywbeth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fel</a:t>
            </a:r>
            <a:r>
              <a:rPr lang="en-US" altLang="en-US" sz="2000" dirty="0"/>
              <a:t> y </a:t>
            </a:r>
            <a:r>
              <a:rPr lang="en-US" altLang="en-US" sz="2000" dirty="0" err="1"/>
              <a:t>mae</a:t>
            </a:r>
            <a:r>
              <a:rPr lang="en-US" altLang="en-US" sz="2000" dirty="0"/>
              <a:t>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2D93756-7112-4AA5-95E6-3A0AEE0AF3FA}"/>
              </a:ext>
            </a:extLst>
          </p:cNvPr>
          <p:cNvSpPr/>
          <p:nvPr/>
        </p:nvSpPr>
        <p:spPr>
          <a:xfrm>
            <a:off x="5827713" y="2205038"/>
            <a:ext cx="4206875" cy="2913062"/>
          </a:xfrm>
          <a:prstGeom prst="wedgeEllipseCallout">
            <a:avLst>
              <a:gd name="adj1" fmla="val -102863"/>
              <a:gd name="adj2" fmla="val -755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9639" name="TextBox 6">
            <a:extLst>
              <a:ext uri="{FF2B5EF4-FFF2-40B4-BE49-F238E27FC236}">
                <a16:creationId xmlns:a16="http://schemas.microsoft.com/office/drawing/2014/main" id="{F2E2A50B-E51A-4427-B6F7-7F0C4408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518" y="2551063"/>
            <a:ext cx="298926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effeithio</a:t>
            </a:r>
            <a:r>
              <a:rPr lang="en-GB" altLang="cy-GB" dirty="0"/>
              <a:t>;..</a:t>
            </a:r>
            <a:r>
              <a:rPr lang="en-GB" altLang="cy-GB" dirty="0" err="1"/>
              <a:t>Yma</a:t>
            </a:r>
            <a:r>
              <a:rPr lang="en-GB" altLang="cy-GB" dirty="0"/>
              <a:t>, </a:t>
            </a:r>
            <a:r>
              <a:rPr lang="en-GB" altLang="cy-GB" dirty="0" err="1"/>
              <a:t>rydych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am </a:t>
            </a:r>
            <a:r>
              <a:rPr lang="en-GB" altLang="cy-GB" dirty="0" err="1"/>
              <a:t>PNPau</a:t>
            </a:r>
            <a:r>
              <a:rPr lang="en-GB" altLang="cy-GB" dirty="0"/>
              <a:t> </a:t>
            </a:r>
            <a:r>
              <a:rPr lang="en-GB" altLang="cy-GB" dirty="0" err="1"/>
              <a:t>ond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chi </a:t>
            </a:r>
            <a:r>
              <a:rPr lang="en-GB" altLang="cy-GB" dirty="0" err="1"/>
              <a:t>hefyd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cymhwyso'ch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ddangos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deall</a:t>
            </a:r>
            <a:r>
              <a:rPr lang="en-GB" altLang="cy-GB" dirty="0"/>
              <a:t> </a:t>
            </a:r>
            <a:r>
              <a:rPr lang="en-GB" altLang="cy-GB" dirty="0" err="1"/>
              <a:t>eu</a:t>
            </a:r>
            <a:r>
              <a:rPr lang="en-GB" altLang="cy-GB" dirty="0"/>
              <a:t> </a:t>
            </a:r>
            <a:r>
              <a:rPr lang="en-GB" altLang="cy-GB" dirty="0" err="1"/>
              <a:t>heffaith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90720C1-85CB-4729-BFA9-C56A75666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6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3575E-7186-4D63-91EB-33DC84056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6" y="1069975"/>
            <a:ext cx="5756274" cy="4453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737C6-3D09-4CEC-8C4A-FBEA62969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3125" y="1536342"/>
            <a:ext cx="4144963" cy="5099765"/>
          </a:xfrm>
          <a:prstGeom prst="rect">
            <a:avLst/>
          </a:prstGeom>
        </p:spPr>
      </p:pic>
      <p:sp>
        <p:nvSpPr>
          <p:cNvPr id="71682" name="Title 2">
            <a:extLst>
              <a:ext uri="{FF2B5EF4-FFF2-40B4-BE49-F238E27FC236}">
                <a16:creationId xmlns:a16="http://schemas.microsoft.com/office/drawing/2014/main" id="{4E488218-AAB8-43EA-8706-E243F10DB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5 (c) AA2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5DADF4A-576D-41A3-9A6B-4B41192FA957}"/>
              </a:ext>
            </a:extLst>
          </p:cNvPr>
          <p:cNvSpPr/>
          <p:nvPr/>
        </p:nvSpPr>
        <p:spPr>
          <a:xfrm>
            <a:off x="9202053" y="4034973"/>
            <a:ext cx="2905353" cy="2073275"/>
          </a:xfrm>
          <a:prstGeom prst="wedgeEllipseCallout">
            <a:avLst>
              <a:gd name="adj1" fmla="val -95726"/>
              <a:gd name="adj2" fmla="val 40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686" name="TextBox 1">
            <a:extLst>
              <a:ext uri="{FF2B5EF4-FFF2-40B4-BE49-F238E27FC236}">
                <a16:creationId xmlns:a16="http://schemas.microsoft.com/office/drawing/2014/main" id="{E2D2313B-7ECA-404C-A1E3-E896E12B4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698" y="4501926"/>
            <a:ext cx="27511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i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490714D6-DB83-4966-AF1C-113DD9898E9B}"/>
              </a:ext>
            </a:extLst>
          </p:cNvPr>
          <p:cNvSpPr/>
          <p:nvPr/>
        </p:nvSpPr>
        <p:spPr>
          <a:xfrm>
            <a:off x="9609137" y="1069975"/>
            <a:ext cx="2430463" cy="2073275"/>
          </a:xfrm>
          <a:prstGeom prst="wedgeEllipseCallout">
            <a:avLst>
              <a:gd name="adj1" fmla="val -67595"/>
              <a:gd name="adj2" fmla="val -445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688" name="TextBox 7">
            <a:extLst>
              <a:ext uri="{FF2B5EF4-FFF2-40B4-BE49-F238E27FC236}">
                <a16:creationId xmlns:a16="http://schemas.microsoft.com/office/drawing/2014/main" id="{C5CC75E5-0AC3-4687-8636-3D6EF77DD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7087" y="1418432"/>
            <a:ext cx="2262187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Edrychwch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atebion</a:t>
            </a:r>
            <a:r>
              <a:rPr lang="en-US" altLang="en-US" dirty="0"/>
              <a:t> a </a:t>
            </a:r>
            <a:r>
              <a:rPr lang="en-US" altLang="en-US" dirty="0" err="1"/>
              <a:t>thanlinellwch</a:t>
            </a:r>
            <a:r>
              <a:rPr lang="en-US" altLang="en-US" dirty="0"/>
              <a:t> </a:t>
            </a:r>
            <a:r>
              <a:rPr lang="en-US" altLang="en-US" dirty="0" err="1"/>
              <a:t>unrhyw</a:t>
            </a:r>
            <a:r>
              <a:rPr lang="en-US" altLang="en-US" dirty="0"/>
              <a:t> </a:t>
            </a:r>
            <a:r>
              <a:rPr lang="en-US" altLang="en-US" dirty="0" err="1"/>
              <a:t>beth</a:t>
            </a:r>
            <a:r>
              <a:rPr lang="en-US" altLang="en-US" dirty="0"/>
              <a:t> </a:t>
            </a:r>
            <a:r>
              <a:rPr lang="en-US" altLang="en-US" dirty="0" err="1"/>
              <a:t>sydd</a:t>
            </a:r>
            <a:r>
              <a:rPr lang="en-US" altLang="en-US" dirty="0"/>
              <a:t> </a:t>
            </a:r>
            <a:r>
              <a:rPr lang="en-US" altLang="en-US" dirty="0" err="1"/>
              <a:t>yn</a:t>
            </a:r>
            <a:r>
              <a:rPr lang="en-US" altLang="en-US" dirty="0"/>
              <a:t> y </a:t>
            </a:r>
            <a:r>
              <a:rPr lang="en-US" altLang="en-US" dirty="0" err="1"/>
              <a:t>rhestr</a:t>
            </a:r>
            <a:r>
              <a:rPr lang="en-US" altLang="en-US" dirty="0"/>
              <a:t> hon.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3F17E3-CD26-40F1-848E-4E585FD14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5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2">
            <a:extLst>
              <a:ext uri="{FF2B5EF4-FFF2-40B4-BE49-F238E27FC236}">
                <a16:creationId xmlns:a16="http://schemas.microsoft.com/office/drawing/2014/main" id="{3EA7ABD3-C31F-4A3E-B5B8-91717D522E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6?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754AA7-6A19-410F-A1BF-E671C9E2CD31}"/>
              </a:ext>
            </a:extLst>
          </p:cNvPr>
          <p:cNvSpPr/>
          <p:nvPr/>
        </p:nvSpPr>
        <p:spPr>
          <a:xfrm>
            <a:off x="334963" y="1304925"/>
            <a:ext cx="11129962" cy="33845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6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6 (a), (b) a (c).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9EC125-FB79-4718-8E4C-95C3C4BF80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679AE-5273-4807-98EE-44C5779A3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5" y="1282926"/>
            <a:ext cx="10626138" cy="4421187"/>
          </a:xfrm>
          <a:prstGeom prst="rect">
            <a:avLst/>
          </a:prstGeom>
        </p:spPr>
      </p:pic>
      <p:sp>
        <p:nvSpPr>
          <p:cNvPr id="75778" name="Title 2">
            <a:extLst>
              <a:ext uri="{FF2B5EF4-FFF2-40B4-BE49-F238E27FC236}">
                <a16:creationId xmlns:a16="http://schemas.microsoft.com/office/drawing/2014/main" id="{B3F8414C-087A-42FD-A3F0-EA39550D7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6 (a),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C678077-9BC3-4639-9139-72711C0371C8}"/>
              </a:ext>
            </a:extLst>
          </p:cNvPr>
          <p:cNvSpPr/>
          <p:nvPr/>
        </p:nvSpPr>
        <p:spPr>
          <a:xfrm>
            <a:off x="7494361" y="3993014"/>
            <a:ext cx="3814763" cy="2381250"/>
          </a:xfrm>
          <a:prstGeom prst="wedgeEllipseCallout">
            <a:avLst>
              <a:gd name="adj1" fmla="val -156009"/>
              <a:gd name="adj2" fmla="val -8798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5781" name="TextBox 1">
            <a:extLst>
              <a:ext uri="{FF2B5EF4-FFF2-40B4-BE49-F238E27FC236}">
                <a16:creationId xmlns:a16="http://schemas.microsoft.com/office/drawing/2014/main" id="{9CB57C7D-AE1B-4839-BA6D-B05C1805D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160" y="4314482"/>
            <a:ext cx="295116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Rhestrwch</a:t>
            </a:r>
            <a:r>
              <a:rPr lang="en-GB" altLang="cy-GB" dirty="0"/>
              <a:t>'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ffeithiau</a:t>
            </a:r>
            <a:r>
              <a:rPr lang="en-GB" altLang="cy-GB" dirty="0"/>
              <a:t> ac </a:t>
            </a:r>
            <a:r>
              <a:rPr lang="en-GB" altLang="cy-GB" dirty="0" err="1"/>
              <a:t>enghreifftiau</a:t>
            </a:r>
            <a:r>
              <a:rPr lang="en-GB" altLang="cy-GB" dirty="0"/>
              <a:t> </a:t>
            </a:r>
            <a:r>
              <a:rPr lang="en-GB" altLang="cy-GB" dirty="0" err="1"/>
              <a:t>byr</a:t>
            </a:r>
            <a:r>
              <a:rPr lang="en-GB" altLang="cy-GB" dirty="0"/>
              <a:t>. </a:t>
            </a:r>
            <a:r>
              <a:rPr lang="en-GB" altLang="cy-GB" dirty="0" err="1"/>
              <a:t>Rhaid</a:t>
            </a:r>
            <a:r>
              <a:rPr lang="en-GB" altLang="cy-GB" dirty="0"/>
              <a:t>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</a:t>
            </a:r>
            <a:r>
              <a:rPr lang="en-GB" altLang="cy-GB" dirty="0" err="1"/>
              <a:t>fod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berthnasol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ofalwr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effeithio</a:t>
            </a:r>
            <a:r>
              <a:rPr lang="en-GB" altLang="cy-GB" dirty="0"/>
              <a:t> </a:t>
            </a:r>
            <a:r>
              <a:rPr lang="en-GB" altLang="cy-GB" dirty="0" err="1"/>
              <a:t>ar</a:t>
            </a:r>
            <a:r>
              <a:rPr lang="en-GB" altLang="cy-GB" dirty="0"/>
              <a:t> Jack.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7F547F-62D5-42CE-8359-9F321F74A0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5187CE-A871-4CDE-AAA1-131EBBB88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095375"/>
            <a:ext cx="5629275" cy="5610225"/>
          </a:xfrm>
          <a:prstGeom prst="rect">
            <a:avLst/>
          </a:prstGeom>
        </p:spPr>
      </p:pic>
      <p:sp>
        <p:nvSpPr>
          <p:cNvPr id="77826" name="Title 2">
            <a:extLst>
              <a:ext uri="{FF2B5EF4-FFF2-40B4-BE49-F238E27FC236}">
                <a16:creationId xmlns:a16="http://schemas.microsoft.com/office/drawing/2014/main" id="{B74FA082-DAC5-4A1B-B47F-7F0F17291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6 (a) AA1 cynllun marcio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FB7F32C0-A7AB-43AF-A89F-B0638C8885D9}"/>
              </a:ext>
            </a:extLst>
          </p:cNvPr>
          <p:cNvSpPr/>
          <p:nvPr/>
        </p:nvSpPr>
        <p:spPr>
          <a:xfrm>
            <a:off x="7545388" y="2535238"/>
            <a:ext cx="3017837" cy="1614487"/>
          </a:xfrm>
          <a:prstGeom prst="wedgeEllipseCallout">
            <a:avLst>
              <a:gd name="adj1" fmla="val -181120"/>
              <a:gd name="adj2" fmla="val -301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7829" name="TextBox 4">
            <a:extLst>
              <a:ext uri="{FF2B5EF4-FFF2-40B4-BE49-F238E27FC236}">
                <a16:creationId xmlns:a16="http://schemas.microsoft.com/office/drawing/2014/main" id="{8831A267-3F47-4A2D-8EA5-975A4D03F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75" y="2773363"/>
            <a:ext cx="2574925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y-GB"/>
          </a:p>
        </p:txBody>
      </p:sp>
      <p:sp>
        <p:nvSpPr>
          <p:cNvPr id="77830" name="TextBox 5">
            <a:extLst>
              <a:ext uri="{FF2B5EF4-FFF2-40B4-BE49-F238E27FC236}">
                <a16:creationId xmlns:a16="http://schemas.microsoft.com/office/drawing/2014/main" id="{4A0B66F1-288E-4193-A9A0-692FBD717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0" y="2843213"/>
            <a:ext cx="2574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 err="1"/>
              <a:t>Rhowch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farc</a:t>
            </a:r>
            <a:r>
              <a:rPr lang="en-GB" altLang="cy-GB" sz="2000" dirty="0"/>
              <a:t> </a:t>
            </a:r>
            <a:r>
              <a:rPr lang="en-GB" altLang="cy-GB" sz="2000" dirty="0" err="1"/>
              <a:t>i'ch</a:t>
            </a:r>
            <a:r>
              <a:rPr lang="en-GB" altLang="cy-GB" sz="2000" dirty="0"/>
              <a:t> </a:t>
            </a:r>
            <a:r>
              <a:rPr lang="en-GB" altLang="cy-GB" sz="2000" dirty="0" err="1"/>
              <a:t>hun</a:t>
            </a:r>
            <a:r>
              <a:rPr lang="en-GB" altLang="cy-GB" sz="2000" dirty="0"/>
              <a:t> am bob </a:t>
            </a:r>
            <a:r>
              <a:rPr lang="en-GB" altLang="cy-GB" sz="2000" dirty="0" err="1"/>
              <a:t>ymateb</a:t>
            </a:r>
            <a:r>
              <a:rPr lang="en-GB" altLang="cy-GB" sz="2000" dirty="0"/>
              <a:t> </a:t>
            </a:r>
            <a:r>
              <a:rPr lang="en-GB" altLang="cy-GB" sz="2000" dirty="0" err="1"/>
              <a:t>cywir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27791E-6F65-4C69-BD40-215DF9FC4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9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F39C1-D7EC-4CA7-A917-88AAA70C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299708"/>
            <a:ext cx="10322500" cy="4907418"/>
          </a:xfrm>
          <a:prstGeom prst="rect">
            <a:avLst/>
          </a:prstGeom>
        </p:spPr>
      </p:pic>
      <p:sp>
        <p:nvSpPr>
          <p:cNvPr id="79874" name="Title 2">
            <a:extLst>
              <a:ext uri="{FF2B5EF4-FFF2-40B4-BE49-F238E27FC236}">
                <a16:creationId xmlns:a16="http://schemas.microsoft.com/office/drawing/2014/main" id="{4501A2F3-11B3-43B6-8A8A-9DDE5C053B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6 (b), AA3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D81F69C-CA5F-4BC2-BD9A-B8BBF1A460FD}"/>
              </a:ext>
            </a:extLst>
          </p:cNvPr>
          <p:cNvSpPr/>
          <p:nvPr/>
        </p:nvSpPr>
        <p:spPr>
          <a:xfrm>
            <a:off x="6825570" y="3093472"/>
            <a:ext cx="4764087" cy="2659062"/>
          </a:xfrm>
          <a:prstGeom prst="wedgeEllipseCallout">
            <a:avLst>
              <a:gd name="adj1" fmla="val -114544"/>
              <a:gd name="adj2" fmla="val -8863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9877" name="TextBox 4">
            <a:extLst>
              <a:ext uri="{FF2B5EF4-FFF2-40B4-BE49-F238E27FC236}">
                <a16:creationId xmlns:a16="http://schemas.microsoft.com/office/drawing/2014/main" id="{4979DEBB-7BA1-4BA6-918D-20C6CE187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772" y="3467468"/>
            <a:ext cx="40417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000" dirty="0"/>
              <a:t>Y </a:t>
            </a:r>
            <a:r>
              <a:rPr lang="en-GB" altLang="cy-GB" sz="2000" dirty="0" err="1"/>
              <a:t>gair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gorchymyn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yw</a:t>
            </a:r>
            <a:r>
              <a:rPr lang="en-GB" altLang="cy-GB" sz="2000" dirty="0"/>
              <a:t> '</a:t>
            </a:r>
            <a:r>
              <a:rPr lang="en-GB" altLang="cy-GB" sz="2000" dirty="0" err="1"/>
              <a:t>Trafodwch</a:t>
            </a:r>
            <a:r>
              <a:rPr lang="en-GB" altLang="cy-GB" sz="2000" dirty="0"/>
              <a:t>' – </a:t>
            </a:r>
            <a:r>
              <a:rPr lang="en-GB" altLang="cy-GB" sz="2000" dirty="0" err="1"/>
              <a:t>archwilio</a:t>
            </a:r>
            <a:r>
              <a:rPr lang="en-GB" altLang="cy-GB" sz="2000" dirty="0"/>
              <a:t> mater </a:t>
            </a:r>
            <a:r>
              <a:rPr lang="en-GB" altLang="cy-GB" sz="2000" dirty="0" err="1"/>
              <a:t>yn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fanwl</a:t>
            </a:r>
            <a:r>
              <a:rPr lang="en-GB" altLang="cy-GB" sz="2000" dirty="0"/>
              <a:t>/</a:t>
            </a:r>
            <a:r>
              <a:rPr lang="en-GB" altLang="cy-GB" sz="2000" dirty="0" err="1"/>
              <a:t>mewn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modd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strwythuredig</a:t>
            </a:r>
            <a:r>
              <a:rPr lang="en-GB" altLang="cy-GB" sz="2000" dirty="0"/>
              <a:t>, </a:t>
            </a:r>
            <a:r>
              <a:rPr lang="en-GB" altLang="cy-GB" sz="2000" dirty="0" err="1"/>
              <a:t>gan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ystyried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syniadau</a:t>
            </a:r>
            <a:r>
              <a:rPr lang="en-GB" altLang="cy-GB" sz="2000" dirty="0"/>
              <a:t> </a:t>
            </a:r>
            <a:r>
              <a:rPr lang="en-GB" altLang="cy-GB" sz="2000" dirty="0" err="1"/>
              <a:t>gwahanol</a:t>
            </a:r>
            <a:r>
              <a:rPr lang="en-GB" altLang="cy-GB" sz="2000" dirty="0"/>
              <a:t>. </a:t>
            </a:r>
          </a:p>
          <a:p>
            <a:pPr algn="ctr" eaLnBrk="1" hangingPunct="1"/>
            <a:r>
              <a:rPr lang="en-GB" altLang="cy-GB" sz="2000" dirty="0" err="1"/>
              <a:t>Mae'n</a:t>
            </a:r>
            <a:r>
              <a:rPr lang="en-GB" altLang="cy-GB" sz="2000" dirty="0"/>
              <a:t> </a:t>
            </a:r>
            <a:r>
              <a:rPr lang="en-GB" altLang="cy-GB" sz="2000" dirty="0" err="1"/>
              <a:t>bwysig</a:t>
            </a:r>
            <a:r>
              <a:rPr lang="en-GB" altLang="cy-GB" sz="2000" dirty="0"/>
              <a:t> </a:t>
            </a:r>
            <a:r>
              <a:rPr lang="en-GB" altLang="cy-GB" sz="2000" dirty="0" err="1"/>
              <a:t>trafod</a:t>
            </a:r>
            <a:r>
              <a:rPr lang="en-GB" altLang="cy-GB" sz="2000" dirty="0"/>
              <a:t> </a:t>
            </a:r>
            <a:r>
              <a:rPr lang="en-GB" altLang="cy-GB" sz="2000" dirty="0" err="1"/>
              <a:t>sawl</a:t>
            </a:r>
            <a:r>
              <a:rPr lang="en-GB" altLang="cy-GB" sz="2000" dirty="0"/>
              <a:t> </a:t>
            </a:r>
            <a:r>
              <a:rPr lang="en-GB" altLang="cy-GB" sz="2000" dirty="0" err="1"/>
              <a:t>mantais</a:t>
            </a:r>
            <a:r>
              <a:rPr lang="en-GB" altLang="cy-GB" sz="2000" dirty="0"/>
              <a:t> </a:t>
            </a:r>
            <a:r>
              <a:rPr lang="en-GB" altLang="cy-GB" sz="2000" dirty="0" err="1"/>
              <a:t>i</a:t>
            </a:r>
            <a:r>
              <a:rPr lang="en-GB" altLang="cy-GB" sz="2000" dirty="0"/>
              <a:t> Ffion </a:t>
            </a:r>
            <a:r>
              <a:rPr lang="en-GB" altLang="cy-GB" sz="2000" dirty="0" err="1"/>
              <a:t>yma</a:t>
            </a:r>
            <a:r>
              <a:rPr lang="en-GB" altLang="cy-GB" sz="20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420E1A-B3A3-4887-8B7E-34F2C45F53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1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CC61EB-DF2D-4AC9-8765-AC5012414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063625"/>
            <a:ext cx="6591300" cy="4095750"/>
          </a:xfrm>
          <a:prstGeom prst="rect">
            <a:avLst/>
          </a:prstGeom>
        </p:spPr>
      </p:pic>
      <p:sp>
        <p:nvSpPr>
          <p:cNvPr id="81922" name="Title 2">
            <a:extLst>
              <a:ext uri="{FF2B5EF4-FFF2-40B4-BE49-F238E27FC236}">
                <a16:creationId xmlns:a16="http://schemas.microsoft.com/office/drawing/2014/main" id="{AF6952B3-6A10-44C6-A736-F16A72B24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6 (b) AA3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0938D71-B615-48EA-83A6-3250463B9B5B}"/>
              </a:ext>
            </a:extLst>
          </p:cNvPr>
          <p:cNvSpPr/>
          <p:nvPr/>
        </p:nvSpPr>
        <p:spPr>
          <a:xfrm>
            <a:off x="4776109" y="4464843"/>
            <a:ext cx="3035300" cy="2262188"/>
          </a:xfrm>
          <a:prstGeom prst="wedgeEllipseCallout">
            <a:avLst>
              <a:gd name="adj1" fmla="val -59732"/>
              <a:gd name="adj2" fmla="val -829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1926" name="TextBox 1">
            <a:extLst>
              <a:ext uri="{FF2B5EF4-FFF2-40B4-BE49-F238E27FC236}">
                <a16:creationId xmlns:a16="http://schemas.microsoft.com/office/drawing/2014/main" id="{BDA8F4F6-93C2-468F-B798-447B07122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140" y="4691062"/>
            <a:ext cx="25352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E9616D-427D-40E1-AFE3-55D6C04DC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0394AF-6981-4F42-906F-991C99366F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542" y="1063625"/>
            <a:ext cx="3581400" cy="4743450"/>
          </a:xfrm>
          <a:prstGeom prst="rect">
            <a:avLst/>
          </a:prstGeom>
        </p:spPr>
      </p:pic>
    </p:spTree>
  </p:cSld>
  <p:clrMapOvr>
    <a:masterClrMapping/>
  </p:clrMapOvr>
  <p:transition spd="slow" advTm="149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F5317-7647-4E1E-AAF2-A5707E8E7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00" y="1207294"/>
            <a:ext cx="10141897" cy="5077392"/>
          </a:xfrm>
          <a:prstGeom prst="rect">
            <a:avLst/>
          </a:prstGeom>
        </p:spPr>
      </p:pic>
      <p:sp>
        <p:nvSpPr>
          <p:cNvPr id="83970" name="Title 2">
            <a:extLst>
              <a:ext uri="{FF2B5EF4-FFF2-40B4-BE49-F238E27FC236}">
                <a16:creationId xmlns:a16="http://schemas.microsoft.com/office/drawing/2014/main" id="{A037F88C-7C8A-46FC-A9D5-D2C3FD365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6 (c),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ADBCD0A-DB9B-445C-BC95-734B5981E257}"/>
              </a:ext>
            </a:extLst>
          </p:cNvPr>
          <p:cNvSpPr/>
          <p:nvPr/>
        </p:nvSpPr>
        <p:spPr>
          <a:xfrm>
            <a:off x="5924550" y="3429000"/>
            <a:ext cx="3779838" cy="3201988"/>
          </a:xfrm>
          <a:prstGeom prst="wedgeEllipseCallout">
            <a:avLst>
              <a:gd name="adj1" fmla="val -137364"/>
              <a:gd name="adj2" fmla="val -896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3973" name="TextBox 1">
            <a:extLst>
              <a:ext uri="{FF2B5EF4-FFF2-40B4-BE49-F238E27FC236}">
                <a16:creationId xmlns:a16="http://schemas.microsoft.com/office/drawing/2014/main" id="{6E525E21-4A06-4E5B-802E-81150DDF1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023519"/>
            <a:ext cx="347186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Esboniwch</a:t>
            </a:r>
            <a:r>
              <a:rPr lang="en-GB" altLang="cy-GB" dirty="0"/>
              <a:t>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manylion</a:t>
            </a:r>
            <a:r>
              <a:rPr lang="en-GB" altLang="cy-GB" dirty="0"/>
              <a:t> a </a:t>
            </a:r>
            <a:r>
              <a:rPr lang="en-GB" altLang="cy-GB" dirty="0" err="1"/>
              <a:t>rhesymau</a:t>
            </a:r>
            <a:r>
              <a:rPr lang="en-GB" altLang="cy-GB" dirty="0"/>
              <a:t> </a:t>
            </a:r>
            <a:r>
              <a:rPr lang="en-GB" altLang="cy-GB" dirty="0" err="1"/>
              <a:t>dros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a </a:t>
            </a:r>
            <a:r>
              <a:rPr lang="en-GB" altLang="cy-GB" dirty="0" err="1"/>
              <a:t>pham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y </a:t>
            </a:r>
            <a:r>
              <a:rPr lang="en-GB" altLang="cy-GB" dirty="0" err="1"/>
              <a:t>mae</a:t>
            </a:r>
            <a:r>
              <a:rPr lang="en-GB" altLang="cy-GB" dirty="0"/>
              <a:t>.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pwrpas</a:t>
            </a:r>
            <a:r>
              <a:rPr lang="en-GB" altLang="cy-GB" dirty="0"/>
              <a:t>' – y </a:t>
            </a:r>
            <a:r>
              <a:rPr lang="en-GB" altLang="cy-GB" dirty="0" err="1"/>
              <a:t>rheswm</a:t>
            </a:r>
            <a:r>
              <a:rPr lang="en-GB" altLang="cy-GB" dirty="0"/>
              <a:t> pam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bodoli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1FBD08-5047-4012-8E26-29F6729E2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5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62ACB79E-5A6C-45E7-8660-69C5CBDB4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618" y="269875"/>
            <a:ext cx="438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2400" dirty="0">
                <a:solidFill>
                  <a:srgbClr val="0070C0"/>
                </a:solidFill>
              </a:rPr>
              <a:t>Beth </a:t>
            </a:r>
            <a:r>
              <a:rPr lang="en-GB" altLang="cy-GB" sz="2400" dirty="0" err="1">
                <a:solidFill>
                  <a:srgbClr val="0070C0"/>
                </a:solidFill>
              </a:rPr>
              <a:t>ddylwn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ei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wneud</a:t>
            </a:r>
            <a:r>
              <a:rPr lang="en-GB" altLang="cy-GB" sz="2400" dirty="0">
                <a:solidFill>
                  <a:srgbClr val="0070C0"/>
                </a:solidFill>
              </a:rPr>
              <a:t> </a:t>
            </a:r>
            <a:r>
              <a:rPr lang="en-GB" altLang="cy-GB" sz="2400" dirty="0" err="1">
                <a:solidFill>
                  <a:srgbClr val="0070C0"/>
                </a:solidFill>
              </a:rPr>
              <a:t>gyntaf</a:t>
            </a:r>
            <a:r>
              <a:rPr lang="en-GB" altLang="cy-GB" sz="24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016FA2-C4EB-4F61-A47B-A76F13F28FE1}"/>
              </a:ext>
            </a:extLst>
          </p:cNvPr>
          <p:cNvSpPr txBox="1">
            <a:spLocks/>
          </p:cNvSpPr>
          <p:nvPr/>
        </p:nvSpPr>
        <p:spPr>
          <a:xfrm>
            <a:off x="287338" y="1187450"/>
            <a:ext cx="8701087" cy="739775"/>
          </a:xfrm>
          <a:prstGeom prst="rect">
            <a:avLst/>
          </a:prstGeom>
        </p:spPr>
        <p:txBody>
          <a:bodyPr>
            <a:normAutofit/>
          </a:bodyPr>
          <a:lstStyle>
            <a:lvl1pPr marL="60325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1. Darllen clawr blaen y papur arholiad.</a:t>
            </a:r>
          </a:p>
          <a:p>
            <a:pPr eaLnBrk="1" hangingPunct="1"/>
            <a:endParaRPr lang="en-GB" altLang="cy-GB" sz="280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91146868-9346-4E24-8CED-F7BF7B292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335588"/>
            <a:ext cx="11299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6088" indent="-446088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>
                <a:ea typeface="Cambria" panose="02040503050406030204" pitchFamily="18" charset="0"/>
                <a:cs typeface="Cambria" panose="02040503050406030204" pitchFamily="18" charset="0"/>
              </a:rPr>
              <a:t>2. Gwnewch yn siŵr bod eich enw a'ch rhif ymgeisydd ar eich llyfryn ateb.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E8418D-187D-417B-AC36-F2F2C4327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01F23A-40B8-4A85-A1CA-00ED07EE1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76" y="1744025"/>
            <a:ext cx="8573181" cy="3591563"/>
          </a:xfrm>
          <a:prstGeom prst="rect">
            <a:avLst/>
          </a:prstGeom>
        </p:spPr>
      </p:pic>
    </p:spTree>
  </p:cSld>
  <p:clrMapOvr>
    <a:masterClrMapping/>
  </p:clrMapOvr>
  <p:transition spd="slow"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8C3FE-DD4C-477B-8F98-44FAE8F8D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1052965"/>
            <a:ext cx="3581400" cy="4552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EF573-4AC5-45CB-AE62-818B5512F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25" y="1052965"/>
            <a:ext cx="6718691" cy="5275263"/>
          </a:xfrm>
          <a:prstGeom prst="rect">
            <a:avLst/>
          </a:prstGeom>
        </p:spPr>
      </p:pic>
      <p:sp>
        <p:nvSpPr>
          <p:cNvPr id="86018" name="Title 2">
            <a:extLst>
              <a:ext uri="{FF2B5EF4-FFF2-40B4-BE49-F238E27FC236}">
                <a16:creationId xmlns:a16="http://schemas.microsoft.com/office/drawing/2014/main" id="{07BAE63B-0B0E-4B7E-A699-3B1929DCB9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6 (c) AA2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A9E6D6C-5B2B-4613-B30C-7764F21B1FC1}"/>
              </a:ext>
            </a:extLst>
          </p:cNvPr>
          <p:cNvSpPr/>
          <p:nvPr/>
        </p:nvSpPr>
        <p:spPr>
          <a:xfrm>
            <a:off x="5587998" y="3309253"/>
            <a:ext cx="2505302" cy="2566307"/>
          </a:xfrm>
          <a:prstGeom prst="wedgeEllipseCallout">
            <a:avLst>
              <a:gd name="adj1" fmla="val -82984"/>
              <a:gd name="adj2" fmla="val -272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6022" name="TextBox 3">
            <a:extLst>
              <a:ext uri="{FF2B5EF4-FFF2-40B4-BE49-F238E27FC236}">
                <a16:creationId xmlns:a16="http://schemas.microsoft.com/office/drawing/2014/main" id="{AAC08846-5127-467E-97C3-873FDACC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012" y="3567336"/>
            <a:ext cx="2125663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688E6A-A23B-4068-ADFD-550C1930F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2">
            <a:extLst>
              <a:ext uri="{FF2B5EF4-FFF2-40B4-BE49-F238E27FC236}">
                <a16:creationId xmlns:a16="http://schemas.microsoft.com/office/drawing/2014/main" id="{84B8CA87-BAA3-4D48-9AAC-54716AB59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7?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A5A08-D3C6-489F-B84B-E0DC692DAC42}"/>
              </a:ext>
            </a:extLst>
          </p:cNvPr>
          <p:cNvSpPr/>
          <p:nvPr/>
        </p:nvSpPr>
        <p:spPr>
          <a:xfrm>
            <a:off x="334963" y="1304925"/>
            <a:ext cx="11399837" cy="33845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7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AA3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dadansoddi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myfyrio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agweddau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7 (a) a (b).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78017CC-9C18-4F53-A189-CDC60A9E1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DD2F1E-664F-4BE2-87D4-DAD7319A1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7" y="1115389"/>
            <a:ext cx="9933441" cy="5432351"/>
          </a:xfrm>
          <a:prstGeom prst="rect">
            <a:avLst/>
          </a:prstGeom>
        </p:spPr>
      </p:pic>
      <p:sp>
        <p:nvSpPr>
          <p:cNvPr id="90114" name="Title 2">
            <a:extLst>
              <a:ext uri="{FF2B5EF4-FFF2-40B4-BE49-F238E27FC236}">
                <a16:creationId xmlns:a16="http://schemas.microsoft.com/office/drawing/2014/main" id="{2FEF7C7C-B0E1-460F-95DC-B874A7D7A0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7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65F5199-8C24-4030-ABDE-E25D1AD00B8E}"/>
              </a:ext>
            </a:extLst>
          </p:cNvPr>
          <p:cNvSpPr/>
          <p:nvPr/>
        </p:nvSpPr>
        <p:spPr>
          <a:xfrm>
            <a:off x="4730069" y="3248023"/>
            <a:ext cx="4210730" cy="3065689"/>
          </a:xfrm>
          <a:prstGeom prst="wedgeEllipseCallout">
            <a:avLst>
              <a:gd name="adj1" fmla="val -59470"/>
              <a:gd name="adj2" fmla="val -908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0117" name="TextBox 4">
            <a:extLst>
              <a:ext uri="{FF2B5EF4-FFF2-40B4-BE49-F238E27FC236}">
                <a16:creationId xmlns:a16="http://schemas.microsoft.com/office/drawing/2014/main" id="{57942178-DEF9-46FA-B34D-180961552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4262" y="3490798"/>
            <a:ext cx="2873375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Mae </a:t>
            </a:r>
            <a:r>
              <a:rPr lang="en-GB" altLang="cy-GB" dirty="0" err="1"/>
              <a:t>dau</a:t>
            </a:r>
            <a:r>
              <a:rPr lang="en-GB" altLang="cy-GB" dirty="0"/>
              <a:t> air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– '</a:t>
            </a:r>
            <a:r>
              <a:rPr lang="en-GB" altLang="cy-GB" dirty="0" err="1"/>
              <a:t>nodwch</a:t>
            </a:r>
            <a:r>
              <a:rPr lang="en-GB" altLang="cy-GB" dirty="0"/>
              <a:t>' a '</a:t>
            </a:r>
            <a:r>
              <a:rPr lang="en-GB" altLang="cy-GB" dirty="0" err="1"/>
              <a:t>disgrifiwch</a:t>
            </a:r>
            <a:r>
              <a:rPr lang="en-GB" altLang="cy-GB" dirty="0"/>
              <a:t>'.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Mae'r</a:t>
            </a:r>
            <a:r>
              <a:rPr lang="en-GB" altLang="cy-GB" dirty="0"/>
              <a:t>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gofyn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nodi</a:t>
            </a:r>
            <a:r>
              <a:rPr lang="en-GB" altLang="cy-GB" dirty="0"/>
              <a:t> – </a:t>
            </a:r>
            <a:r>
              <a:rPr lang="en-GB" altLang="cy-GB" dirty="0" err="1"/>
              <a:t>enwi'r</a:t>
            </a:r>
            <a:r>
              <a:rPr lang="en-GB" altLang="cy-GB" dirty="0"/>
              <a:t> tri </a:t>
            </a:r>
            <a:r>
              <a:rPr lang="en-GB" altLang="cy-GB" dirty="0" err="1"/>
              <a:t>chyfnod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; ac </a:t>
            </a:r>
            <a:r>
              <a:rPr lang="en-GB" altLang="cy-GB" dirty="0" err="1"/>
              <a:t>yna</a:t>
            </a:r>
            <a:r>
              <a:rPr lang="en-GB" altLang="cy-GB" dirty="0"/>
              <a:t> </a:t>
            </a:r>
            <a:r>
              <a:rPr lang="en-GB" altLang="cy-GB" dirty="0" err="1"/>
              <a:t>disgrifio</a:t>
            </a:r>
            <a:r>
              <a:rPr lang="en-GB" altLang="cy-GB" dirty="0"/>
              <a:t>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prif</a:t>
            </a:r>
            <a:r>
              <a:rPr lang="en-GB" altLang="cy-GB" dirty="0"/>
              <a:t> </a:t>
            </a:r>
            <a:r>
              <a:rPr lang="en-GB" altLang="cy-GB" dirty="0" err="1"/>
              <a:t>nodweddion</a:t>
            </a:r>
            <a:r>
              <a:rPr lang="en-GB" altLang="cy-GB" dirty="0"/>
              <a:t> </a:t>
            </a:r>
            <a:r>
              <a:rPr lang="en-GB" altLang="cy-GB" dirty="0" err="1"/>
              <a:t>pob</a:t>
            </a:r>
            <a:r>
              <a:rPr lang="en-GB" altLang="cy-GB" dirty="0"/>
              <a:t> </a:t>
            </a:r>
            <a:r>
              <a:rPr lang="en-GB" altLang="cy-GB" dirty="0" err="1"/>
              <a:t>cyfnod</a:t>
            </a:r>
            <a:r>
              <a:rPr lang="en-GB" altLang="cy-GB" dirty="0"/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B17C2C-FDD9-4FFC-AF74-4900FD86D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70BD53-AF66-45A0-9277-79E436B1A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5" y="1181100"/>
            <a:ext cx="5667375" cy="5219700"/>
          </a:xfrm>
          <a:prstGeom prst="rect">
            <a:avLst/>
          </a:prstGeom>
        </p:spPr>
      </p:pic>
      <p:sp>
        <p:nvSpPr>
          <p:cNvPr id="92162" name="Title 2">
            <a:extLst>
              <a:ext uri="{FF2B5EF4-FFF2-40B4-BE49-F238E27FC236}">
                <a16:creationId xmlns:a16="http://schemas.microsoft.com/office/drawing/2014/main" id="{4D2D1F9A-2782-4CDF-AB52-915E55D93D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7 (a) – cynllun marcio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F7C08AB-ADC8-4072-9E1E-7FF6A1221D53}"/>
              </a:ext>
            </a:extLst>
          </p:cNvPr>
          <p:cNvSpPr/>
          <p:nvPr/>
        </p:nvSpPr>
        <p:spPr>
          <a:xfrm>
            <a:off x="7659688" y="2289175"/>
            <a:ext cx="3443287" cy="3919538"/>
          </a:xfrm>
          <a:prstGeom prst="wedgeEllipseCallout">
            <a:avLst>
              <a:gd name="adj1" fmla="val -125625"/>
              <a:gd name="adj2" fmla="val -342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165" name="TextBox 1">
            <a:extLst>
              <a:ext uri="{FF2B5EF4-FFF2-40B4-BE49-F238E27FC236}">
                <a16:creationId xmlns:a16="http://schemas.microsoft.com/office/drawing/2014/main" id="{8D896183-4B1D-4459-894A-46DE7E0E1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5463" y="2976559"/>
            <a:ext cx="25273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Bydd</a:t>
            </a:r>
            <a:r>
              <a:rPr lang="en-GB" altLang="cy-GB" dirty="0"/>
              <a:t>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chi </a:t>
            </a:r>
            <a:r>
              <a:rPr lang="en-GB" altLang="cy-GB" dirty="0" err="1"/>
              <a:t>roi</a:t>
            </a:r>
            <a:r>
              <a:rPr lang="en-GB" altLang="cy-GB" dirty="0"/>
              <a:t> 1 marc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hun</a:t>
            </a:r>
            <a:r>
              <a:rPr lang="en-GB" altLang="cy-GB" dirty="0"/>
              <a:t> am bob </a:t>
            </a:r>
            <a:r>
              <a:rPr lang="en-GB" altLang="cy-GB" dirty="0" err="1"/>
              <a:t>cyfnod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 </a:t>
            </a:r>
            <a:r>
              <a:rPr lang="en-GB" altLang="cy-GB" dirty="0" err="1"/>
              <a:t>rydych</a:t>
            </a:r>
            <a:r>
              <a:rPr lang="en-GB" altLang="cy-GB" dirty="0"/>
              <a:t> chi </a:t>
            </a:r>
            <a:r>
              <a:rPr lang="en-GB" altLang="cy-GB" dirty="0" err="1"/>
              <a:t>wedi'i</a:t>
            </a:r>
            <a:r>
              <a:rPr lang="en-GB" altLang="cy-GB" dirty="0"/>
              <a:t> </a:t>
            </a:r>
            <a:r>
              <a:rPr lang="en-GB" altLang="cy-GB" dirty="0" err="1"/>
              <a:t>nodi'n</a:t>
            </a:r>
            <a:r>
              <a:rPr lang="en-GB" altLang="cy-GB" dirty="0"/>
              <a:t> </a:t>
            </a:r>
            <a:r>
              <a:rPr lang="en-GB" altLang="cy-GB" dirty="0" err="1"/>
              <a:t>gywir</a:t>
            </a:r>
            <a:r>
              <a:rPr lang="en-GB" altLang="cy-GB" dirty="0"/>
              <a:t> ac </a:t>
            </a:r>
            <a:r>
              <a:rPr lang="en-GB" altLang="cy-GB" dirty="0" err="1"/>
              <a:t>yna</a:t>
            </a:r>
            <a:r>
              <a:rPr lang="en-GB" altLang="cy-GB" dirty="0"/>
              <a:t> marc </a:t>
            </a:r>
            <a:r>
              <a:rPr lang="en-GB" altLang="cy-GB" dirty="0" err="1"/>
              <a:t>arall</a:t>
            </a:r>
            <a:r>
              <a:rPr lang="en-GB" altLang="cy-GB" dirty="0"/>
              <a:t> am </a:t>
            </a:r>
            <a:r>
              <a:rPr lang="en-GB" altLang="cy-GB" dirty="0" err="1"/>
              <a:t>ddisgrifiad</a:t>
            </a:r>
            <a:r>
              <a:rPr lang="en-GB" altLang="cy-GB" dirty="0"/>
              <a:t> </a:t>
            </a:r>
            <a:r>
              <a:rPr lang="en-GB" altLang="cy-GB" dirty="0" err="1"/>
              <a:t>cywir</a:t>
            </a:r>
            <a:r>
              <a:rPr lang="en-GB" altLang="cy-GB" dirty="0"/>
              <a:t> </a:t>
            </a:r>
            <a:r>
              <a:rPr lang="en-GB" altLang="cy-GB" dirty="0" err="1"/>
              <a:t>o'r</a:t>
            </a:r>
            <a:r>
              <a:rPr lang="en-GB" altLang="cy-GB" dirty="0"/>
              <a:t> </a:t>
            </a:r>
            <a:r>
              <a:rPr lang="en-GB" altLang="cy-GB" dirty="0" err="1"/>
              <a:t>cyfnod</a:t>
            </a:r>
            <a:r>
              <a:rPr lang="en-GB" altLang="cy-GB" dirty="0"/>
              <a:t> </a:t>
            </a:r>
            <a:r>
              <a:rPr lang="en-GB" altLang="cy-GB" dirty="0" err="1"/>
              <a:t>chwarae</a:t>
            </a:r>
            <a:r>
              <a:rPr lang="en-GB" altLang="cy-GB" dirty="0"/>
              <a:t>. Mae </a:t>
            </a:r>
            <a:r>
              <a:rPr lang="en-GB" altLang="cy-GB" dirty="0" err="1"/>
              <a:t>cyfanswm</a:t>
            </a:r>
            <a:r>
              <a:rPr lang="en-GB" altLang="cy-GB" dirty="0"/>
              <a:t> o 6 marc </a:t>
            </a:r>
            <a:r>
              <a:rPr lang="en-GB" altLang="cy-GB" dirty="0" err="1"/>
              <a:t>ar</a:t>
            </a:r>
            <a:r>
              <a:rPr lang="en-GB" altLang="cy-GB" dirty="0"/>
              <a:t> </a:t>
            </a:r>
            <a:r>
              <a:rPr lang="en-GB" altLang="cy-GB" dirty="0" err="1"/>
              <a:t>gyfer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91D31E-5CBA-447F-AFF5-C6B3537B3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0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C78DB-44CA-4066-8A75-B5AA3A1F8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974272"/>
            <a:ext cx="6899955" cy="5646057"/>
          </a:xfrm>
          <a:prstGeom prst="rect">
            <a:avLst/>
          </a:prstGeom>
        </p:spPr>
      </p:pic>
      <p:sp>
        <p:nvSpPr>
          <p:cNvPr id="94210" name="Title 2">
            <a:extLst>
              <a:ext uri="{FF2B5EF4-FFF2-40B4-BE49-F238E27FC236}">
                <a16:creationId xmlns:a16="http://schemas.microsoft.com/office/drawing/2014/main" id="{602B7997-441D-4DF2-9E44-2849EFF6E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7 (b), AA3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97CE0B7-01FD-41E5-AD3A-52060CA39AC6}"/>
              </a:ext>
            </a:extLst>
          </p:cNvPr>
          <p:cNvSpPr/>
          <p:nvPr/>
        </p:nvSpPr>
        <p:spPr>
          <a:xfrm>
            <a:off x="5932488" y="2501900"/>
            <a:ext cx="6035675" cy="4189413"/>
          </a:xfrm>
          <a:prstGeom prst="wedgeEllipseCallout">
            <a:avLst>
              <a:gd name="adj1" fmla="val -128335"/>
              <a:gd name="adj2" fmla="val -759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4213" name="TextBox 1">
            <a:extLst>
              <a:ext uri="{FF2B5EF4-FFF2-40B4-BE49-F238E27FC236}">
                <a16:creationId xmlns:a16="http://schemas.microsoft.com/office/drawing/2014/main" id="{9138B647-9268-49AD-BC79-1972AC71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1150" y="3032124"/>
            <a:ext cx="4572000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Trafodwch</a:t>
            </a:r>
            <a:r>
              <a:rPr lang="en-GB" altLang="cy-GB" dirty="0"/>
              <a:t>' – </a:t>
            </a:r>
            <a:r>
              <a:rPr lang="en-GB" altLang="cy-GB" dirty="0" err="1"/>
              <a:t>archwilio</a:t>
            </a:r>
            <a:r>
              <a:rPr lang="en-GB" altLang="cy-GB" dirty="0"/>
              <a:t> mater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fanwl</a:t>
            </a:r>
            <a:r>
              <a:rPr lang="en-GB" altLang="cy-GB" dirty="0"/>
              <a:t>/</a:t>
            </a:r>
            <a:r>
              <a:rPr lang="en-GB" altLang="cy-GB" dirty="0" err="1"/>
              <a:t>mewn</a:t>
            </a:r>
            <a:r>
              <a:rPr lang="en-GB" altLang="cy-GB" dirty="0"/>
              <a:t> </a:t>
            </a:r>
            <a:r>
              <a:rPr lang="en-GB" altLang="cy-GB" dirty="0" err="1"/>
              <a:t>ffordd</a:t>
            </a:r>
            <a:r>
              <a:rPr lang="en-GB" altLang="cy-GB" dirty="0"/>
              <a:t> </a:t>
            </a:r>
            <a:r>
              <a:rPr lang="en-GB" altLang="cy-GB" dirty="0" err="1"/>
              <a:t>strwythuredig</a:t>
            </a:r>
            <a:r>
              <a:rPr lang="en-GB" altLang="cy-GB" dirty="0"/>
              <a:t>,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ystyried</a:t>
            </a:r>
            <a:r>
              <a:rPr lang="en-GB" altLang="cy-GB" dirty="0"/>
              <a:t> </a:t>
            </a:r>
            <a:r>
              <a:rPr lang="en-GB" altLang="cy-GB" dirty="0" err="1"/>
              <a:t>syniadau</a:t>
            </a:r>
            <a:r>
              <a:rPr lang="en-GB" altLang="cy-GB" dirty="0"/>
              <a:t> </a:t>
            </a:r>
            <a:r>
              <a:rPr lang="en-GB" altLang="cy-GB" dirty="0" err="1"/>
              <a:t>gwahanol</a:t>
            </a:r>
            <a:r>
              <a:rPr lang="en-GB" altLang="cy-GB" dirty="0"/>
              <a:t>. 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 err="1"/>
              <a:t>Gwnewch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siŵr</a:t>
            </a:r>
            <a:r>
              <a:rPr lang="en-GB" altLang="cy-GB" dirty="0"/>
              <a:t> </a:t>
            </a:r>
            <a:r>
              <a:rPr lang="en-GB" altLang="cy-GB" dirty="0" err="1"/>
              <a:t>nad</a:t>
            </a:r>
            <a:r>
              <a:rPr lang="en-GB" altLang="cy-GB" dirty="0"/>
              <a:t> </a:t>
            </a:r>
            <a:r>
              <a:rPr lang="en-GB" altLang="cy-GB" dirty="0" err="1"/>
              <a:t>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ailadrodd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hun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 Mae </a:t>
            </a:r>
            <a:r>
              <a:rPr lang="en-GB" altLang="cy-GB" dirty="0" err="1"/>
              <a:t>angen</a:t>
            </a:r>
            <a:r>
              <a:rPr lang="en-GB" altLang="cy-GB" dirty="0"/>
              <a:t> </a:t>
            </a:r>
            <a:r>
              <a:rPr lang="en-GB" altLang="cy-GB" dirty="0" err="1"/>
              <a:t>trafodaeth</a:t>
            </a:r>
            <a:r>
              <a:rPr lang="en-GB" altLang="cy-GB" dirty="0"/>
              <a:t> o </a:t>
            </a:r>
            <a:r>
              <a:rPr lang="en-GB" altLang="cy-GB" dirty="0" err="1"/>
              <a:t>ansawdd</a:t>
            </a:r>
            <a:r>
              <a:rPr lang="en-GB" altLang="cy-GB" dirty="0"/>
              <a:t> da </a:t>
            </a:r>
            <a:r>
              <a:rPr lang="en-GB" altLang="cy-GB" dirty="0" err="1"/>
              <a:t>sy'n</a:t>
            </a:r>
            <a:r>
              <a:rPr lang="en-GB" altLang="cy-GB" dirty="0"/>
              <a:t> </a:t>
            </a:r>
            <a:r>
              <a:rPr lang="en-GB" altLang="cy-GB" dirty="0" err="1"/>
              <a:t>mynd</a:t>
            </a:r>
            <a:r>
              <a:rPr lang="en-GB" altLang="cy-GB" dirty="0"/>
              <a:t> </a:t>
            </a:r>
            <a:r>
              <a:rPr lang="en-GB" altLang="cy-GB" dirty="0" err="1"/>
              <a:t>i'r</a:t>
            </a:r>
            <a:r>
              <a:rPr lang="en-GB" altLang="cy-GB" dirty="0"/>
              <a:t> </a:t>
            </a:r>
            <a:r>
              <a:rPr lang="en-GB" altLang="cy-GB" dirty="0" err="1"/>
              <a:t>afael</a:t>
            </a:r>
            <a:r>
              <a:rPr lang="en-GB" altLang="cy-GB" dirty="0"/>
              <a:t> â </a:t>
            </a:r>
            <a:r>
              <a:rPr lang="en-GB" altLang="cy-GB" dirty="0" err="1"/>
              <a:t>datblygiad</a:t>
            </a:r>
            <a:r>
              <a:rPr lang="en-GB" altLang="cy-GB" dirty="0"/>
              <a:t> </a:t>
            </a:r>
            <a:r>
              <a:rPr lang="en-GB" altLang="cy-GB" dirty="0" err="1"/>
              <a:t>deallusol</a:t>
            </a:r>
            <a:r>
              <a:rPr lang="en-GB" altLang="cy-GB" dirty="0"/>
              <a:t> a </a:t>
            </a:r>
            <a:r>
              <a:rPr lang="en-GB" altLang="cy-GB" dirty="0" err="1"/>
              <a:t>chymdeithasol</a:t>
            </a:r>
            <a:r>
              <a:rPr lang="en-GB" altLang="cy-GB" dirty="0"/>
              <a:t> </a:t>
            </a:r>
            <a:r>
              <a:rPr lang="en-GB" altLang="cy-GB" dirty="0" err="1"/>
              <a:t>er</a:t>
            </a:r>
            <a:r>
              <a:rPr lang="en-GB" altLang="cy-GB" dirty="0"/>
              <a:t> </a:t>
            </a:r>
            <a:r>
              <a:rPr lang="en-GB" altLang="cy-GB" dirty="0" err="1"/>
              <a:t>mwyn</a:t>
            </a:r>
            <a:r>
              <a:rPr lang="en-GB" altLang="cy-GB" dirty="0"/>
              <a:t> </a:t>
            </a:r>
            <a:r>
              <a:rPr lang="en-GB" altLang="cy-GB" dirty="0" err="1"/>
              <a:t>ennill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bandiau</a:t>
            </a:r>
            <a:r>
              <a:rPr lang="en-GB" altLang="cy-GB" dirty="0"/>
              <a:t> </a:t>
            </a:r>
            <a:r>
              <a:rPr lang="en-GB" altLang="cy-GB" dirty="0" err="1"/>
              <a:t>marciau</a:t>
            </a:r>
            <a:r>
              <a:rPr lang="en-GB" altLang="cy-GB" dirty="0"/>
              <a:t> </a:t>
            </a:r>
            <a:r>
              <a:rPr lang="en-GB" altLang="cy-GB" dirty="0" err="1"/>
              <a:t>uwch</a:t>
            </a:r>
            <a:r>
              <a:rPr lang="en-GB" altLang="cy-GB" dirty="0"/>
              <a:t>.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7E5044-F913-4CA0-A879-F8DEDDE07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8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8F1E2-B29F-4E1E-A784-1D7902B0E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985838"/>
            <a:ext cx="6553200" cy="4166733"/>
          </a:xfrm>
          <a:prstGeom prst="rect">
            <a:avLst/>
          </a:prstGeom>
        </p:spPr>
      </p:pic>
      <p:sp>
        <p:nvSpPr>
          <p:cNvPr id="96258" name="Title 2">
            <a:extLst>
              <a:ext uri="{FF2B5EF4-FFF2-40B4-BE49-F238E27FC236}">
                <a16:creationId xmlns:a16="http://schemas.microsoft.com/office/drawing/2014/main" id="{3792CA5A-5E72-4C1F-A761-31339CFC6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7 (b) AA3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0FAE0E9-B565-46C5-B299-F16967F931C1}"/>
              </a:ext>
            </a:extLst>
          </p:cNvPr>
          <p:cNvSpPr/>
          <p:nvPr/>
        </p:nvSpPr>
        <p:spPr>
          <a:xfrm>
            <a:off x="4532995" y="4524147"/>
            <a:ext cx="2840263" cy="2031325"/>
          </a:xfrm>
          <a:prstGeom prst="wedgeEllipseCallout">
            <a:avLst>
              <a:gd name="adj1" fmla="val -35726"/>
              <a:gd name="adj2" fmla="val -11936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6262" name="TextBox 3">
            <a:extLst>
              <a:ext uri="{FF2B5EF4-FFF2-40B4-BE49-F238E27FC236}">
                <a16:creationId xmlns:a16="http://schemas.microsoft.com/office/drawing/2014/main" id="{AAA45276-CA59-449B-8204-A1897204A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929" y="4779734"/>
            <a:ext cx="256324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DBCB753-91B7-45C9-A36E-9BA47070CC46}"/>
              </a:ext>
            </a:extLst>
          </p:cNvPr>
          <p:cNvSpPr/>
          <p:nvPr/>
        </p:nvSpPr>
        <p:spPr>
          <a:xfrm>
            <a:off x="5282976" y="1426022"/>
            <a:ext cx="2114774" cy="2336800"/>
          </a:xfrm>
          <a:prstGeom prst="wedgeEllipseCallout">
            <a:avLst>
              <a:gd name="adj1" fmla="val 62739"/>
              <a:gd name="adj2" fmla="val 4455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6264" name="TextBox 5">
            <a:extLst>
              <a:ext uri="{FF2B5EF4-FFF2-40B4-BE49-F238E27FC236}">
                <a16:creationId xmlns:a16="http://schemas.microsoft.com/office/drawing/2014/main" id="{F0778EA1-99F3-4AA8-BD99-9AC7E9FC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011" y="1749872"/>
            <a:ext cx="171608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Edrychwch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atebion</a:t>
            </a:r>
            <a:r>
              <a:rPr lang="en-US" altLang="en-US" dirty="0"/>
              <a:t> a </a:t>
            </a:r>
            <a:r>
              <a:rPr lang="en-US" altLang="en-US" dirty="0" err="1"/>
              <a:t>thanlinellwch</a:t>
            </a:r>
            <a:r>
              <a:rPr lang="en-US" altLang="en-US" dirty="0"/>
              <a:t> </a:t>
            </a:r>
            <a:r>
              <a:rPr lang="en-US" altLang="en-US" dirty="0" err="1"/>
              <a:t>unrhyw</a:t>
            </a:r>
            <a:r>
              <a:rPr lang="en-US" altLang="en-US" dirty="0"/>
              <a:t> </a:t>
            </a:r>
            <a:r>
              <a:rPr lang="en-US" altLang="en-US" dirty="0" err="1"/>
              <a:t>beth</a:t>
            </a:r>
            <a:r>
              <a:rPr lang="en-US" altLang="en-US" dirty="0"/>
              <a:t> </a:t>
            </a:r>
            <a:r>
              <a:rPr lang="en-US" altLang="en-US" dirty="0" err="1"/>
              <a:t>sydd</a:t>
            </a:r>
            <a:r>
              <a:rPr lang="en-US" altLang="en-US" dirty="0"/>
              <a:t> </a:t>
            </a:r>
            <a:r>
              <a:rPr lang="en-US" altLang="en-US" dirty="0" err="1"/>
              <a:t>yn</a:t>
            </a:r>
            <a:r>
              <a:rPr lang="en-US" altLang="en-US" dirty="0"/>
              <a:t> y </a:t>
            </a:r>
            <a:r>
              <a:rPr lang="en-US" altLang="en-US" dirty="0" err="1"/>
              <a:t>rhestri</a:t>
            </a:r>
            <a:r>
              <a:rPr lang="en-US" altLang="en-US" dirty="0"/>
              <a:t> </a:t>
            </a:r>
            <a:r>
              <a:rPr lang="en-US" altLang="en-US" dirty="0" err="1"/>
              <a:t>hyn</a:t>
            </a:r>
            <a:r>
              <a:rPr lang="en-US" altLang="en-US" dirty="0"/>
              <a:t>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662889-CF4A-4B7D-BBA9-5E802A1FD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24752F-A101-4A15-A7B7-1F596BC93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417" y="1043431"/>
            <a:ext cx="3595499" cy="5577125"/>
          </a:xfrm>
          <a:prstGeom prst="rect">
            <a:avLst/>
          </a:prstGeom>
        </p:spPr>
      </p:pic>
    </p:spTree>
  </p:cSld>
  <p:clrMapOvr>
    <a:masterClrMapping/>
  </p:clrMapOvr>
  <p:transition spd="slow" advTm="21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2">
            <a:extLst>
              <a:ext uri="{FF2B5EF4-FFF2-40B4-BE49-F238E27FC236}">
                <a16:creationId xmlns:a16="http://schemas.microsoft.com/office/drawing/2014/main" id="{B6D7F120-D5F0-4A2A-8451-BC0FE9AE5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8?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8A0C77-046B-478D-97E6-68DDACB4FAB5}"/>
              </a:ext>
            </a:extLst>
          </p:cNvPr>
          <p:cNvSpPr/>
          <p:nvPr/>
        </p:nvSpPr>
        <p:spPr>
          <a:xfrm>
            <a:off x="334963" y="1304925"/>
            <a:ext cx="11336337" cy="420687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8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AA3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dadansoddi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myfyrio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agweddau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8 (a), (b) a (c).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C742B6-1A25-4A7F-BC43-BCB0E7B29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F4ABC-29A5-4BD0-9B79-793C6CC4F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7" y="1225550"/>
            <a:ext cx="10800505" cy="3404507"/>
          </a:xfrm>
          <a:prstGeom prst="rect">
            <a:avLst/>
          </a:prstGeom>
        </p:spPr>
      </p:pic>
      <p:sp>
        <p:nvSpPr>
          <p:cNvPr id="100354" name="Title 2">
            <a:extLst>
              <a:ext uri="{FF2B5EF4-FFF2-40B4-BE49-F238E27FC236}">
                <a16:creationId xmlns:a16="http://schemas.microsoft.com/office/drawing/2014/main" id="{79F75284-D7A3-42E5-B95C-5B25E063E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8 (a),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ADA2EF2A-C73C-4322-85F5-9BCEA92F0479}"/>
              </a:ext>
            </a:extLst>
          </p:cNvPr>
          <p:cNvSpPr/>
          <p:nvPr/>
        </p:nvSpPr>
        <p:spPr>
          <a:xfrm>
            <a:off x="7600104" y="4633686"/>
            <a:ext cx="3557588" cy="1720850"/>
          </a:xfrm>
          <a:prstGeom prst="wedgeEllipseCallout">
            <a:avLst>
              <a:gd name="adj1" fmla="val -53380"/>
              <a:gd name="adj2" fmla="val -1307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0357" name="TextBox 4">
            <a:extLst>
              <a:ext uri="{FF2B5EF4-FFF2-40B4-BE49-F238E27FC236}">
                <a16:creationId xmlns:a16="http://schemas.microsoft.com/office/drawing/2014/main" id="{16FF8AB8-01B8-4856-ADF8-6FB65CDC2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067" y="5049611"/>
            <a:ext cx="2752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/>
              <a:t>Mae </a:t>
            </a:r>
            <a:r>
              <a:rPr lang="en-GB" altLang="cy-GB" dirty="0" err="1"/>
              <a:t>ymgyrchoedd</a:t>
            </a:r>
            <a:r>
              <a:rPr lang="en-GB" altLang="cy-GB" dirty="0"/>
              <a:t> </a:t>
            </a:r>
            <a:r>
              <a:rPr lang="en-GB" altLang="cy-GB" dirty="0" err="1"/>
              <a:t>cyfredol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faes</a:t>
            </a:r>
            <a:r>
              <a:rPr lang="en-GB" altLang="cy-GB" dirty="0"/>
              <a:t> </a:t>
            </a:r>
            <a:r>
              <a:rPr lang="en-GB" altLang="cy-GB" dirty="0" err="1"/>
              <a:t>dysgu</a:t>
            </a:r>
            <a:r>
              <a:rPr lang="en-GB" altLang="cy-GB" dirty="0"/>
              <a:t> </a:t>
            </a:r>
            <a:r>
              <a:rPr lang="en-GB" altLang="cy-GB" dirty="0" err="1"/>
              <a:t>pwysig</a:t>
            </a:r>
            <a:r>
              <a:rPr lang="en-GB" altLang="cy-GB" dirty="0"/>
              <a:t>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28E3FD-8D7E-4363-9DFE-2B3903A7C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14A0E-3F28-4B4F-8892-187277D97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25" y="1158079"/>
            <a:ext cx="8314576" cy="5286264"/>
          </a:xfrm>
          <a:prstGeom prst="rect">
            <a:avLst/>
          </a:prstGeom>
        </p:spPr>
      </p:pic>
      <p:sp>
        <p:nvSpPr>
          <p:cNvPr id="102402" name="Title 2">
            <a:extLst>
              <a:ext uri="{FF2B5EF4-FFF2-40B4-BE49-F238E27FC236}">
                <a16:creationId xmlns:a16="http://schemas.microsoft.com/office/drawing/2014/main" id="{81D1E411-E23B-4DE2-A833-B401DEAEE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8 (a) AA1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A6DEACE-E6E0-4F40-BBF6-2A6A3BE29C22}"/>
              </a:ext>
            </a:extLst>
          </p:cNvPr>
          <p:cNvSpPr/>
          <p:nvPr/>
        </p:nvSpPr>
        <p:spPr>
          <a:xfrm>
            <a:off x="7733620" y="3103108"/>
            <a:ext cx="3973512" cy="2992892"/>
          </a:xfrm>
          <a:prstGeom prst="wedgeEllipseCallout">
            <a:avLst>
              <a:gd name="adj1" fmla="val -84146"/>
              <a:gd name="adj2" fmla="val -356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05" name="TextBox 1">
            <a:extLst>
              <a:ext uri="{FF2B5EF4-FFF2-40B4-BE49-F238E27FC236}">
                <a16:creationId xmlns:a16="http://schemas.microsoft.com/office/drawing/2014/main" id="{65B10806-03E5-471F-B063-AC589B97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0657" y="3573006"/>
            <a:ext cx="311943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Rhowch</a:t>
            </a:r>
            <a:r>
              <a:rPr lang="en-GB" altLang="cy-GB" dirty="0"/>
              <a:t> 1 marc </a:t>
            </a:r>
            <a:r>
              <a:rPr lang="en-GB" altLang="cy-GB" dirty="0" err="1"/>
              <a:t>i'ch</a:t>
            </a:r>
            <a:r>
              <a:rPr lang="en-GB" altLang="cy-GB" dirty="0"/>
              <a:t> </a:t>
            </a:r>
            <a:r>
              <a:rPr lang="en-GB" altLang="cy-GB" dirty="0" err="1"/>
              <a:t>hun</a:t>
            </a:r>
            <a:r>
              <a:rPr lang="en-GB" altLang="cy-GB" dirty="0"/>
              <a:t> am bob </a:t>
            </a:r>
            <a:r>
              <a:rPr lang="en-GB" altLang="cy-GB" dirty="0" err="1"/>
              <a:t>gwasanaeth</a:t>
            </a:r>
            <a:r>
              <a:rPr lang="en-GB" altLang="cy-GB" dirty="0"/>
              <a:t> </a:t>
            </a:r>
            <a:r>
              <a:rPr lang="en-GB" altLang="cy-GB" dirty="0" err="1"/>
              <a:t>sgrinio</a:t>
            </a:r>
            <a:r>
              <a:rPr lang="en-GB" altLang="cy-GB" dirty="0"/>
              <a:t> </a:t>
            </a:r>
            <a:r>
              <a:rPr lang="en-GB" altLang="cy-GB" dirty="0" err="1"/>
              <a:t>sydd</a:t>
            </a:r>
            <a:r>
              <a:rPr lang="en-GB" altLang="cy-GB" dirty="0"/>
              <a:t> </a:t>
            </a:r>
            <a:r>
              <a:rPr lang="en-GB" altLang="cy-GB" dirty="0" err="1"/>
              <a:t>wedi'i</a:t>
            </a:r>
            <a:r>
              <a:rPr lang="en-GB" altLang="cy-GB" dirty="0"/>
              <a:t> </a:t>
            </a:r>
            <a:r>
              <a:rPr lang="en-GB" altLang="cy-GB" dirty="0" err="1"/>
              <a:t>nodi'n</a:t>
            </a:r>
            <a:r>
              <a:rPr lang="en-GB" altLang="cy-GB" dirty="0"/>
              <a:t> </a:t>
            </a:r>
            <a:r>
              <a:rPr lang="en-GB" altLang="cy-GB" dirty="0" err="1"/>
              <a:t>gywir</a:t>
            </a:r>
            <a:r>
              <a:rPr lang="en-GB" altLang="cy-GB" dirty="0"/>
              <a:t>.</a:t>
            </a:r>
          </a:p>
          <a:p>
            <a:pPr algn="ctr" eaLnBrk="1" hangingPunct="1"/>
            <a:r>
              <a:rPr lang="en-GB" altLang="cy-GB" dirty="0" err="1"/>
              <a:t>Rydym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chwilio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am </a:t>
            </a:r>
            <a:r>
              <a:rPr lang="en-GB" altLang="cy-GB" dirty="0" err="1"/>
              <a:t>dystiolaeth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gallu</a:t>
            </a:r>
            <a:r>
              <a:rPr lang="en-GB" altLang="cy-GB" dirty="0"/>
              <a:t> </a:t>
            </a:r>
            <a:r>
              <a:rPr lang="en-GB" altLang="cy-GB" dirty="0" err="1"/>
              <a:t>dangos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gwybodaeth</a:t>
            </a:r>
            <a:r>
              <a:rPr lang="en-GB" altLang="cy-GB" dirty="0"/>
              <a:t> </a:t>
            </a:r>
            <a:r>
              <a:rPr lang="en-GB" altLang="cy-GB" dirty="0" err="1"/>
              <a:t>a'ch</a:t>
            </a:r>
            <a:r>
              <a:rPr lang="en-GB" altLang="cy-GB" dirty="0"/>
              <a:t> </a:t>
            </a:r>
            <a:r>
              <a:rPr lang="en-GB" altLang="cy-GB" dirty="0" err="1"/>
              <a:t>dealltwriaeth</a:t>
            </a:r>
            <a:r>
              <a:rPr lang="en-GB" altLang="cy-GB" dirty="0"/>
              <a:t> o </a:t>
            </a:r>
            <a:r>
              <a:rPr lang="en-GB" altLang="cy-GB" dirty="0" err="1"/>
              <a:t>wasanaethau</a:t>
            </a:r>
            <a:r>
              <a:rPr lang="en-GB" altLang="cy-GB" dirty="0"/>
              <a:t> </a:t>
            </a:r>
            <a:r>
              <a:rPr lang="en-GB" altLang="cy-GB" dirty="0" err="1"/>
              <a:t>sgrinio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3CD905-6643-4DFD-9A88-AFFF43E91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4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D0CFE-C76C-46F5-8BD1-48E4F0D7B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06" y="1055721"/>
            <a:ext cx="7965394" cy="5546424"/>
          </a:xfrm>
          <a:prstGeom prst="rect">
            <a:avLst/>
          </a:prstGeom>
        </p:spPr>
      </p:pic>
      <p:sp>
        <p:nvSpPr>
          <p:cNvPr id="104450" name="Title 2">
            <a:extLst>
              <a:ext uri="{FF2B5EF4-FFF2-40B4-BE49-F238E27FC236}">
                <a16:creationId xmlns:a16="http://schemas.microsoft.com/office/drawing/2014/main" id="{F428715B-B614-492B-B537-F0DA0C711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8 (b), AA2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4E176B22-7E60-4254-94D7-8682A0273FDC}"/>
              </a:ext>
            </a:extLst>
          </p:cNvPr>
          <p:cNvSpPr/>
          <p:nvPr/>
        </p:nvSpPr>
        <p:spPr>
          <a:xfrm>
            <a:off x="5306785" y="3196776"/>
            <a:ext cx="5943600" cy="3262313"/>
          </a:xfrm>
          <a:prstGeom prst="wedgeEllipseCallout">
            <a:avLst>
              <a:gd name="adj1" fmla="val -78222"/>
              <a:gd name="adj2" fmla="val -922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4453" name="TextBox 1">
            <a:extLst>
              <a:ext uri="{FF2B5EF4-FFF2-40B4-BE49-F238E27FC236}">
                <a16:creationId xmlns:a16="http://schemas.microsoft.com/office/drawing/2014/main" id="{D736BD3A-BC00-4D64-8C42-29C3DE9A8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329" y="3758751"/>
            <a:ext cx="4100512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Esboniwch</a:t>
            </a:r>
            <a:r>
              <a:rPr lang="en-GB" altLang="cy-GB" dirty="0"/>
              <a:t> – </a:t>
            </a:r>
            <a:r>
              <a:rPr lang="en-GB" altLang="cy-GB" dirty="0" err="1"/>
              <a:t>rhoi</a:t>
            </a:r>
            <a:r>
              <a:rPr lang="en-GB" altLang="cy-GB" dirty="0"/>
              <a:t> </a:t>
            </a:r>
            <a:r>
              <a:rPr lang="en-GB" altLang="cy-GB" dirty="0" err="1"/>
              <a:t>manylion</a:t>
            </a:r>
            <a:r>
              <a:rPr lang="en-GB" altLang="cy-GB" dirty="0"/>
              <a:t> a </a:t>
            </a:r>
            <a:r>
              <a:rPr lang="en-GB" altLang="cy-GB" dirty="0" err="1"/>
              <a:t>rhesymau</a:t>
            </a:r>
            <a:r>
              <a:rPr lang="en-GB" altLang="cy-GB" dirty="0"/>
              <a:t> </a:t>
            </a:r>
            <a:r>
              <a:rPr lang="en-GB" altLang="cy-GB" dirty="0" err="1"/>
              <a:t>dros</a:t>
            </a:r>
            <a:r>
              <a:rPr lang="en-GB" altLang="cy-GB" dirty="0"/>
              <a:t> </a:t>
            </a:r>
            <a:r>
              <a:rPr lang="en-GB" altLang="cy-GB" dirty="0" err="1"/>
              <a:t>sut</a:t>
            </a:r>
            <a:r>
              <a:rPr lang="en-GB" altLang="cy-GB" dirty="0"/>
              <a:t> a </a:t>
            </a:r>
            <a:r>
              <a:rPr lang="en-GB" altLang="cy-GB" dirty="0" err="1"/>
              <a:t>pham</a:t>
            </a:r>
            <a:r>
              <a:rPr lang="en-GB" altLang="cy-GB" dirty="0"/>
              <a:t> </a:t>
            </a:r>
            <a:r>
              <a:rPr lang="en-GB" altLang="cy-GB" dirty="0" err="1"/>
              <a:t>mae</a:t>
            </a:r>
            <a:r>
              <a:rPr lang="en-GB" altLang="cy-GB" dirty="0"/>
              <a:t> </a:t>
            </a:r>
            <a:r>
              <a:rPr lang="en-GB" altLang="cy-GB" dirty="0" err="1"/>
              <a:t>rhywbeth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y </a:t>
            </a:r>
            <a:r>
              <a:rPr lang="en-GB" altLang="cy-GB" dirty="0" err="1"/>
              <a:t>mae</a:t>
            </a:r>
            <a:r>
              <a:rPr lang="en-GB" altLang="cy-GB" dirty="0"/>
              <a:t>.</a:t>
            </a:r>
          </a:p>
          <a:p>
            <a:pPr algn="ctr" eaLnBrk="1" hangingPunct="1"/>
            <a:endParaRPr lang="en-GB" altLang="cy-GB" dirty="0"/>
          </a:p>
          <a:p>
            <a:pPr algn="ctr" eaLnBrk="1" hangingPunct="1"/>
            <a:r>
              <a:rPr lang="en-GB" altLang="cy-GB" dirty="0"/>
              <a:t>Y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allweddol</a:t>
            </a:r>
            <a:r>
              <a:rPr lang="en-GB" altLang="cy-GB" dirty="0"/>
              <a:t> </a:t>
            </a:r>
            <a:r>
              <a:rPr lang="en-GB" altLang="cy-GB" dirty="0" err="1"/>
              <a:t>pwysig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pwrpas</a:t>
            </a:r>
            <a:r>
              <a:rPr lang="en-GB" altLang="cy-GB" dirty="0"/>
              <a:t>' a '</a:t>
            </a:r>
            <a:r>
              <a:rPr lang="en-GB" altLang="cy-GB" dirty="0" err="1"/>
              <a:t>manteision</a:t>
            </a:r>
            <a:r>
              <a:rPr lang="en-GB" altLang="cy-GB" dirty="0"/>
              <a:t>'. Gall </a:t>
            </a:r>
            <a:r>
              <a:rPr lang="en-GB" altLang="cy-GB" dirty="0" err="1"/>
              <a:t>tanlinellu'r</a:t>
            </a:r>
            <a:r>
              <a:rPr lang="en-GB" altLang="cy-GB" dirty="0"/>
              <a:t> </a:t>
            </a:r>
            <a:r>
              <a:rPr lang="en-GB" altLang="cy-GB" dirty="0" err="1"/>
              <a:t>geiriau</a:t>
            </a:r>
            <a:r>
              <a:rPr lang="en-GB" altLang="cy-GB" dirty="0"/>
              <a:t> </a:t>
            </a:r>
            <a:r>
              <a:rPr lang="en-GB" altLang="cy-GB" dirty="0" err="1"/>
              <a:t>hyn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helpu</a:t>
            </a:r>
            <a:r>
              <a:rPr lang="en-GB" altLang="cy-GB" dirty="0"/>
              <a:t> </a:t>
            </a:r>
            <a:r>
              <a:rPr lang="en-GB" altLang="cy-GB" dirty="0" err="1"/>
              <a:t>wrth</a:t>
            </a:r>
            <a:r>
              <a:rPr lang="en-GB" altLang="cy-GB" dirty="0"/>
              <a:t> </a:t>
            </a:r>
            <a:r>
              <a:rPr lang="en-GB" altLang="cy-GB" dirty="0" err="1"/>
              <a:t>ysgrifennu</a:t>
            </a:r>
            <a:r>
              <a:rPr lang="en-GB" altLang="cy-GB" dirty="0"/>
              <a:t> </a:t>
            </a:r>
            <a:r>
              <a:rPr lang="en-GB" altLang="cy-GB" dirty="0" err="1"/>
              <a:t>eich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534E36-0BD1-4F52-B01A-E06C02CF1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1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DB3521-727C-489E-AC5E-5D1BD64F9D2D}"/>
              </a:ext>
            </a:extLst>
          </p:cNvPr>
          <p:cNvSpPr txBox="1">
            <a:spLocks/>
          </p:cNvSpPr>
          <p:nvPr/>
        </p:nvSpPr>
        <p:spPr>
          <a:xfrm>
            <a:off x="361950" y="1247775"/>
            <a:ext cx="11717338" cy="468471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drwy'r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holl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dechrau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ddeall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beth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Defnyddiwch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ddewis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gyfer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pob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byddan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nhw'n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helpu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benderfynu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faint o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fanylion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hangen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Os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yw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gair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mewn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print </a:t>
            </a:r>
            <a:r>
              <a:rPr lang="en-US" altLang="cy-GB" sz="2800" b="1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trwm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mae'n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bwysig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Cadwch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papur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arholiad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agor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taeniad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tudalen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ddwbl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–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peidiwch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â'i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blygu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hanner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457200" indent="-4572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atebion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siŵr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bod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gwneud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8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synnwyr</a:t>
            </a:r>
            <a:r>
              <a:rPr lang="en-US" altLang="cy-GB" sz="28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sp>
        <p:nvSpPr>
          <p:cNvPr id="14339" name="Title 1">
            <a:extLst>
              <a:ext uri="{FF2B5EF4-FFF2-40B4-BE49-F238E27FC236}">
                <a16:creationId xmlns:a16="http://schemas.microsoft.com/office/drawing/2014/main" id="{194C0FD3-F9DF-4CE3-83AE-92B7EA8F5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11150"/>
            <a:ext cx="62785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63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2250" indent="-214313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22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6088" indent="-187325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9032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3604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8176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274888" indent="-187325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cy-GB" sz="2400">
                <a:solidFill>
                  <a:srgbClr val="0077C8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Pwyntiau cyffredinol ar dechneg arholiadau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6E6E47-4FEF-46B2-930D-29C9998FB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27CC-99D3-4B77-BFCE-704AA4D87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32" y="1111250"/>
            <a:ext cx="6825608" cy="4084864"/>
          </a:xfrm>
          <a:prstGeom prst="rect">
            <a:avLst/>
          </a:prstGeom>
        </p:spPr>
      </p:pic>
      <p:sp>
        <p:nvSpPr>
          <p:cNvPr id="106498" name="Title 2">
            <a:extLst>
              <a:ext uri="{FF2B5EF4-FFF2-40B4-BE49-F238E27FC236}">
                <a16:creationId xmlns:a16="http://schemas.microsoft.com/office/drawing/2014/main" id="{D7107F3A-3465-4679-8756-A3932F4A79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8 (b) AA2 cynllun marcio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EFB959A-56BA-42B4-8FED-4EA5B2A1AFB9}"/>
              </a:ext>
            </a:extLst>
          </p:cNvPr>
          <p:cNvSpPr/>
          <p:nvPr/>
        </p:nvSpPr>
        <p:spPr>
          <a:xfrm>
            <a:off x="5037363" y="4496933"/>
            <a:ext cx="2763838" cy="2031325"/>
          </a:xfrm>
          <a:prstGeom prst="wedgeEllipseCallout">
            <a:avLst>
              <a:gd name="adj1" fmla="val -41436"/>
              <a:gd name="adj2" fmla="val -1229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6502" name="TextBox 3">
            <a:extLst>
              <a:ext uri="{FF2B5EF4-FFF2-40B4-BE49-F238E27FC236}">
                <a16:creationId xmlns:a16="http://schemas.microsoft.com/office/drawing/2014/main" id="{D05A5911-C769-40C6-9C3D-6437AA77A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788" y="4647287"/>
            <a:ext cx="240846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C1C956-4294-4A58-9FFF-1A3F23B9C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7EE13-5210-42EB-B67B-F790A8EBF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678" y="1157427"/>
            <a:ext cx="4085547" cy="4938573"/>
          </a:xfrm>
          <a:prstGeom prst="rect">
            <a:avLst/>
          </a:prstGeom>
        </p:spPr>
      </p:pic>
    </p:spTree>
  </p:cSld>
  <p:clrMapOvr>
    <a:masterClrMapping/>
  </p:clrMapOvr>
  <p:transition spd="slow" advTm="1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5F07A0-62A7-4DA2-8648-FA3D49B34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008062"/>
            <a:ext cx="7775082" cy="5683250"/>
          </a:xfrm>
          <a:prstGeom prst="rect">
            <a:avLst/>
          </a:prstGeom>
        </p:spPr>
      </p:pic>
      <p:sp>
        <p:nvSpPr>
          <p:cNvPr id="108546" name="Title 2">
            <a:extLst>
              <a:ext uri="{FF2B5EF4-FFF2-40B4-BE49-F238E27FC236}">
                <a16:creationId xmlns:a16="http://schemas.microsoft.com/office/drawing/2014/main" id="{584ABA5C-5971-445A-9EFC-C5B14D98A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166688"/>
            <a:ext cx="10221912" cy="446087"/>
          </a:xfrm>
        </p:spPr>
        <p:txBody>
          <a:bodyPr/>
          <a:lstStyle/>
          <a:p>
            <a:r>
              <a:rPr lang="en-GB" altLang="cy-GB" sz="2400"/>
              <a:t>Cwestiwn 8 (c), AA3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9A43087-EAF8-4A6F-92CF-1B52DED9B39B}"/>
              </a:ext>
            </a:extLst>
          </p:cNvPr>
          <p:cNvSpPr/>
          <p:nvPr/>
        </p:nvSpPr>
        <p:spPr>
          <a:xfrm>
            <a:off x="8132270" y="3036888"/>
            <a:ext cx="3557587" cy="2592387"/>
          </a:xfrm>
          <a:prstGeom prst="wedgeEllipseCallout">
            <a:avLst>
              <a:gd name="adj1" fmla="val -128997"/>
              <a:gd name="adj2" fmla="val -10952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8549" name="TextBox 4">
            <a:extLst>
              <a:ext uri="{FF2B5EF4-FFF2-40B4-BE49-F238E27FC236}">
                <a16:creationId xmlns:a16="http://schemas.microsoft.com/office/drawing/2014/main" id="{6DC7993B-02C2-4530-BC63-2603D0850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545" y="3530600"/>
            <a:ext cx="26622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dirty="0"/>
              <a:t>Y </a:t>
            </a:r>
            <a:r>
              <a:rPr lang="en-GB" altLang="cy-GB" dirty="0" err="1"/>
              <a:t>gair</a:t>
            </a:r>
            <a:r>
              <a:rPr lang="en-GB" altLang="cy-GB" dirty="0"/>
              <a:t> </a:t>
            </a:r>
            <a:r>
              <a:rPr lang="en-GB" altLang="cy-GB" dirty="0" err="1"/>
              <a:t>gorchymyn</a:t>
            </a:r>
            <a:r>
              <a:rPr lang="en-GB" altLang="cy-GB" dirty="0"/>
              <a:t> </a:t>
            </a:r>
            <a:r>
              <a:rPr lang="en-GB" altLang="cy-GB" dirty="0" err="1"/>
              <a:t>yma</a:t>
            </a:r>
            <a:r>
              <a:rPr lang="en-GB" altLang="cy-GB" dirty="0"/>
              <a:t> </a:t>
            </a:r>
            <a:r>
              <a:rPr lang="en-GB" altLang="cy-GB" dirty="0" err="1"/>
              <a:t>yw</a:t>
            </a:r>
            <a:r>
              <a:rPr lang="en-GB" altLang="cy-GB" dirty="0"/>
              <a:t> '</a:t>
            </a:r>
            <a:r>
              <a:rPr lang="en-GB" altLang="cy-GB" dirty="0" err="1"/>
              <a:t>Gwerthuswch</a:t>
            </a:r>
            <a:r>
              <a:rPr lang="en-GB" altLang="cy-GB" dirty="0"/>
              <a:t>' – </a:t>
            </a:r>
            <a:r>
              <a:rPr lang="en-GB" altLang="cy-GB" dirty="0" err="1"/>
              <a:t>llunio</a:t>
            </a:r>
            <a:r>
              <a:rPr lang="en-GB" altLang="cy-GB" dirty="0"/>
              <a:t> barn </a:t>
            </a:r>
            <a:r>
              <a:rPr lang="en-GB" altLang="cy-GB" dirty="0" err="1"/>
              <a:t>drwy</a:t>
            </a:r>
            <a:r>
              <a:rPr lang="en-GB" altLang="cy-GB" dirty="0"/>
              <a:t> </a:t>
            </a:r>
            <a:r>
              <a:rPr lang="en-GB" altLang="cy-GB" dirty="0" err="1"/>
              <a:t>bwyso</a:t>
            </a:r>
            <a:r>
              <a:rPr lang="en-GB" altLang="cy-GB" dirty="0"/>
              <a:t> a </a:t>
            </a:r>
            <a:r>
              <a:rPr lang="en-GB" altLang="cy-GB" dirty="0" err="1"/>
              <a:t>mesur</a:t>
            </a:r>
            <a:r>
              <a:rPr lang="en-GB" altLang="cy-GB" dirty="0"/>
              <a:t> </a:t>
            </a:r>
            <a:r>
              <a:rPr lang="en-GB" altLang="cy-GB" dirty="0" err="1"/>
              <a:t>tystiolaeth</a:t>
            </a:r>
            <a:r>
              <a:rPr lang="en-GB" altLang="cy-GB" dirty="0"/>
              <a:t> </a:t>
            </a:r>
            <a:r>
              <a:rPr lang="en-GB" altLang="cy-GB" dirty="0" err="1"/>
              <a:t>er</a:t>
            </a:r>
            <a:r>
              <a:rPr lang="en-GB" altLang="cy-GB" dirty="0"/>
              <a:t> </a:t>
            </a:r>
            <a:r>
              <a:rPr lang="en-GB" altLang="cy-GB" dirty="0" err="1"/>
              <a:t>mwyn</a:t>
            </a:r>
            <a:r>
              <a:rPr lang="en-GB" altLang="cy-GB" dirty="0"/>
              <a:t> </a:t>
            </a:r>
            <a:r>
              <a:rPr lang="en-GB" altLang="cy-GB" dirty="0" err="1"/>
              <a:t>dod</a:t>
            </a:r>
            <a:r>
              <a:rPr lang="en-GB" altLang="cy-GB" dirty="0"/>
              <a:t> </a:t>
            </a:r>
            <a:r>
              <a:rPr lang="en-GB" altLang="cy-GB" dirty="0" err="1"/>
              <a:t>i</a:t>
            </a:r>
            <a:r>
              <a:rPr lang="en-GB" altLang="cy-GB" dirty="0"/>
              <a:t> </a:t>
            </a:r>
            <a:r>
              <a:rPr lang="en-GB" altLang="cy-GB" dirty="0" err="1"/>
              <a:t>gasgliad</a:t>
            </a:r>
            <a:r>
              <a:rPr lang="en-GB" altLang="cy-GB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9141FB2-A19B-42E9-814C-F0CD704B1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C96B36-09D4-4767-BA57-CC5548AA1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822" y="936627"/>
            <a:ext cx="3619500" cy="581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A694F1-E318-47BE-96B5-93C49B10C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25" y="1076326"/>
            <a:ext cx="6914855" cy="3522662"/>
          </a:xfrm>
          <a:prstGeom prst="rect">
            <a:avLst/>
          </a:prstGeom>
        </p:spPr>
      </p:pic>
      <p:sp>
        <p:nvSpPr>
          <p:cNvPr id="110594" name="Title 2">
            <a:extLst>
              <a:ext uri="{FF2B5EF4-FFF2-40B4-BE49-F238E27FC236}">
                <a16:creationId xmlns:a16="http://schemas.microsoft.com/office/drawing/2014/main" id="{0D1D1049-68E9-4B49-A3A0-5514840CB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179388"/>
            <a:ext cx="10223500" cy="447675"/>
          </a:xfrm>
        </p:spPr>
        <p:txBody>
          <a:bodyPr/>
          <a:lstStyle/>
          <a:p>
            <a:r>
              <a:rPr lang="en-GB" altLang="cy-GB" sz="2400"/>
              <a:t>Cwestiwn 8 (c) AA3 cynllun marcio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AE5B049C-65D9-4817-AB35-BBEFD8403C09}"/>
              </a:ext>
            </a:extLst>
          </p:cNvPr>
          <p:cNvSpPr/>
          <p:nvPr/>
        </p:nvSpPr>
        <p:spPr>
          <a:xfrm>
            <a:off x="2944813" y="4598988"/>
            <a:ext cx="4765675" cy="2079625"/>
          </a:xfrm>
          <a:prstGeom prst="wedgeEllipseCallout">
            <a:avLst>
              <a:gd name="adj1" fmla="val 15585"/>
              <a:gd name="adj2" fmla="val -859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0598" name="TextBox 1">
            <a:extLst>
              <a:ext uri="{FF2B5EF4-FFF2-40B4-BE49-F238E27FC236}">
                <a16:creationId xmlns:a16="http://schemas.microsoft.com/office/drawing/2014/main" id="{07A6FC65-297F-4432-89DB-14E9B9B54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419" y="4917620"/>
            <a:ext cx="39544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dirty="0" err="1"/>
              <a:t>Cynllun</a:t>
            </a:r>
            <a:r>
              <a:rPr lang="en-US" altLang="en-US" dirty="0"/>
              <a:t> </a:t>
            </a:r>
            <a:r>
              <a:rPr lang="en-US" altLang="en-US" dirty="0" err="1"/>
              <a:t>marcio</a:t>
            </a:r>
            <a:r>
              <a:rPr lang="en-US" altLang="en-US" dirty="0"/>
              <a:t> </a:t>
            </a:r>
            <a:r>
              <a:rPr lang="en-US" altLang="en-US" dirty="0" err="1"/>
              <a:t>seiliedig</a:t>
            </a:r>
            <a:r>
              <a:rPr lang="en-US" altLang="en-US" dirty="0"/>
              <a:t>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fandiau</a:t>
            </a:r>
            <a:r>
              <a:rPr lang="en-US" altLang="en-US" dirty="0"/>
              <a:t> </a:t>
            </a:r>
            <a:r>
              <a:rPr lang="en-US" altLang="en-US" dirty="0" err="1"/>
              <a:t>yw</a:t>
            </a:r>
            <a:r>
              <a:rPr lang="en-US" altLang="en-US" dirty="0"/>
              <a:t> </a:t>
            </a:r>
            <a:r>
              <a:rPr lang="en-US" altLang="en-US" dirty="0" err="1"/>
              <a:t>hwn</a:t>
            </a:r>
            <a:r>
              <a:rPr lang="en-US" altLang="en-US" dirty="0"/>
              <a:t> – felly </a:t>
            </a:r>
            <a:r>
              <a:rPr lang="en-US" altLang="en-US" dirty="0" err="1"/>
              <a:t>mae</a:t>
            </a:r>
            <a:r>
              <a:rPr lang="en-US" altLang="en-US" dirty="0"/>
              <a:t> </a:t>
            </a:r>
            <a:r>
              <a:rPr lang="en-US" altLang="en-US" dirty="0" err="1"/>
              <a:t>angen</a:t>
            </a:r>
            <a:r>
              <a:rPr lang="en-US" altLang="en-US" dirty="0"/>
              <a:t> </a:t>
            </a:r>
            <a:r>
              <a:rPr lang="en-US" altLang="en-US" dirty="0" err="1"/>
              <a:t>i</a:t>
            </a:r>
            <a:r>
              <a:rPr lang="en-US" altLang="en-US" dirty="0"/>
              <a:t> chi </a:t>
            </a:r>
            <a:r>
              <a:rPr lang="en-US" altLang="en-US" dirty="0" err="1"/>
              <a:t>lunio</a:t>
            </a:r>
            <a:r>
              <a:rPr lang="en-US" altLang="en-US" dirty="0"/>
              <a:t> barn </a:t>
            </a:r>
            <a:r>
              <a:rPr lang="en-US" altLang="en-US" dirty="0" err="1"/>
              <a:t>ar</a:t>
            </a:r>
            <a:r>
              <a:rPr lang="en-US" altLang="en-US" dirty="0"/>
              <a:t> </a:t>
            </a:r>
            <a:r>
              <a:rPr lang="en-US" altLang="en-US" dirty="0" err="1"/>
              <a:t>eich</a:t>
            </a:r>
            <a:r>
              <a:rPr lang="en-US" altLang="en-US" dirty="0"/>
              <a:t> </a:t>
            </a:r>
            <a:r>
              <a:rPr lang="en-US" altLang="en-US" dirty="0" err="1"/>
              <a:t>ymateb</a:t>
            </a:r>
            <a:r>
              <a:rPr lang="en-US" altLang="en-US" dirty="0"/>
              <a:t> </a:t>
            </a:r>
            <a:r>
              <a:rPr lang="en-US" altLang="en-US" dirty="0" err="1"/>
              <a:t>cyn</a:t>
            </a:r>
            <a:r>
              <a:rPr lang="en-US" altLang="en-US" dirty="0"/>
              <a:t> </a:t>
            </a:r>
            <a:r>
              <a:rPr lang="en-US" altLang="en-US" dirty="0" err="1"/>
              <a:t>dyfarnu</a:t>
            </a:r>
            <a:r>
              <a:rPr lang="en-US" altLang="en-US" dirty="0"/>
              <a:t> marc. </a:t>
            </a:r>
            <a:r>
              <a:rPr lang="en-US" altLang="en-US" dirty="0" err="1"/>
              <a:t>Tanlinellwch</a:t>
            </a:r>
            <a:r>
              <a:rPr lang="en-US" altLang="en-US" dirty="0"/>
              <a:t> </a:t>
            </a:r>
            <a:r>
              <a:rPr lang="en-US" altLang="en-US" dirty="0" err="1"/>
              <a:t>unrhyw</a:t>
            </a:r>
            <a:r>
              <a:rPr lang="en-US" altLang="en-US" dirty="0"/>
              <a:t> </a:t>
            </a:r>
            <a:r>
              <a:rPr lang="en-US" altLang="en-US" dirty="0" err="1"/>
              <a:t>atebion</a:t>
            </a:r>
            <a:r>
              <a:rPr lang="en-US" altLang="en-US" dirty="0"/>
              <a:t> </a:t>
            </a:r>
            <a:r>
              <a:rPr lang="en-US" altLang="en-US" dirty="0" err="1"/>
              <a:t>yn</a:t>
            </a:r>
            <a:r>
              <a:rPr lang="en-US" altLang="en-US" dirty="0"/>
              <a:t> y </a:t>
            </a:r>
            <a:r>
              <a:rPr lang="en-US" altLang="en-US" dirty="0" err="1"/>
              <a:t>rhestri</a:t>
            </a:r>
            <a:r>
              <a:rPr lang="en-US" altLang="en-US" dirty="0"/>
              <a:t> </a:t>
            </a:r>
            <a:r>
              <a:rPr lang="en-US" altLang="en-US" dirty="0" err="1"/>
              <a:t>rydych</a:t>
            </a:r>
            <a:r>
              <a:rPr lang="en-US" altLang="en-US" dirty="0"/>
              <a:t> chi </a:t>
            </a:r>
            <a:r>
              <a:rPr lang="en-US" altLang="en-US" dirty="0" err="1"/>
              <a:t>wedi'u</a:t>
            </a:r>
            <a:r>
              <a:rPr lang="en-US" altLang="en-US" dirty="0"/>
              <a:t> </a:t>
            </a:r>
            <a:r>
              <a:rPr lang="en-US" altLang="en-US" dirty="0" err="1"/>
              <a:t>cynnwys</a:t>
            </a:r>
            <a:r>
              <a:rPr lang="en-US" altLang="en-US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F31B21-A7BF-479B-BFBF-F4396B555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2">
            <a:extLst>
              <a:ext uri="{FF2B5EF4-FFF2-40B4-BE49-F238E27FC236}">
                <a16:creationId xmlns:a16="http://schemas.microsoft.com/office/drawing/2014/main" id="{1DA8021A-8902-4DA3-B1F6-865A81F801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gwnaethoch chi?</a:t>
            </a:r>
          </a:p>
        </p:txBody>
      </p:sp>
      <p:sp>
        <p:nvSpPr>
          <p:cNvPr id="112643" name="TextBox 1">
            <a:extLst>
              <a:ext uri="{FF2B5EF4-FFF2-40B4-BE49-F238E27FC236}">
                <a16:creationId xmlns:a16="http://schemas.microsoft.com/office/drawing/2014/main" id="{E491550C-2876-4880-A343-EB2EF756C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003425"/>
            <a:ext cx="71897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cy-GB" sz="2800"/>
              <a:t>Dyma ffiniau'r graddau ar gyfer y papur hwn: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43299E-405B-4549-83B7-13CFF27ED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B4057D8-D0C0-4A64-AA1B-80707FA40563}"/>
              </a:ext>
            </a:extLst>
          </p:cNvPr>
          <p:cNvGrpSpPr/>
          <p:nvPr/>
        </p:nvGrpSpPr>
        <p:grpSpPr>
          <a:xfrm>
            <a:off x="2824162" y="2905579"/>
            <a:ext cx="6543676" cy="1429884"/>
            <a:chOff x="4014787" y="3214687"/>
            <a:chExt cx="4162425" cy="838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607EC5-2BF5-4C00-9D9E-39A93F2E1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14787" y="3214687"/>
              <a:ext cx="4162425" cy="42862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AA6837-5F69-4864-AD97-F64537594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3362" y="3643312"/>
              <a:ext cx="4133850" cy="40957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14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Oval 4">
            <a:extLst>
              <a:ext uri="{FF2B5EF4-FFF2-40B4-BE49-F238E27FC236}">
                <a16:creationId xmlns:a16="http://schemas.microsoft.com/office/drawing/2014/main" id="{7EDE1F0D-3DEF-43D1-B134-AD939368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25" y="4016375"/>
            <a:ext cx="2349500" cy="23479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y-GB" altLang="cy-GB">
              <a:solidFill>
                <a:srgbClr val="000000"/>
              </a:solidFill>
            </a:endParaRP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FB7308EF-70AE-429C-B051-4F90B8F8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0" y="4745038"/>
            <a:ext cx="207645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F0DF8C-990F-42E3-B558-A82FCB5B3054}"/>
              </a:ext>
            </a:extLst>
          </p:cNvPr>
          <p:cNvSpPr txBox="1">
            <a:spLocks/>
          </p:cNvSpPr>
          <p:nvPr/>
        </p:nvSpPr>
        <p:spPr>
          <a:xfrm>
            <a:off x="5124450" y="319088"/>
            <a:ext cx="6610350" cy="35306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1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Unrhyw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5400" dirty="0" err="1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gwestiynau</a:t>
            </a:r>
            <a:r>
              <a:rPr lang="en-US" altLang="cy-GB" sz="5400" dirty="0">
                <a:solidFill>
                  <a:schemeClr val="bg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gennych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chi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unrhyw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gwestiynau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pellach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am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arholiad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hwn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oes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ysgrifennwch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nhw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nodyn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post-it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a'i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lynu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at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glawr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blaen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eich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papur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i'w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roi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i'ch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cy-GB" sz="2800" dirty="0" err="1">
                <a:solidFill>
                  <a:schemeClr val="bg1"/>
                </a:solidFill>
                <a:cs typeface="Arial" panose="020B0604020202020204" pitchFamily="34" charset="0"/>
              </a:rPr>
              <a:t>athro</a:t>
            </a:r>
            <a:r>
              <a:rPr lang="en-US" altLang="cy-GB" sz="28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cy-GB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Two people standing in front of a window&#10;&#10;Description automatically generated">
            <a:extLst>
              <a:ext uri="{FF2B5EF4-FFF2-40B4-BE49-F238E27FC236}">
                <a16:creationId xmlns:a16="http://schemas.microsoft.com/office/drawing/2014/main" id="{DF7D632F-17E8-4660-89AB-A55ACA3BC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129" y="1544830"/>
            <a:ext cx="4335278" cy="40967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E46E43-4E7B-450A-847E-F65F1071F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">
            <a:extLst>
              <a:ext uri="{FF2B5EF4-FFF2-40B4-BE49-F238E27FC236}">
                <a16:creationId xmlns:a16="http://schemas.microsoft.com/office/drawing/2014/main" id="{7B4A016D-D065-43FD-A845-63EE380155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4963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1?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21F2D2-5173-4287-872C-526F6365856E}"/>
              </a:ext>
            </a:extLst>
          </p:cNvPr>
          <p:cNvSpPr txBox="1">
            <a:spLocks/>
          </p:cNvSpPr>
          <p:nvPr/>
        </p:nvSpPr>
        <p:spPr>
          <a:xfrm>
            <a:off x="282575" y="1306513"/>
            <a:ext cx="11423650" cy="4786312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defRPr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Aft>
                <a:spcPts val="600"/>
              </a:spcAft>
              <a:buClr>
                <a:srgbClr val="F9413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defRPr sz="1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1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cy-GB" sz="2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sz="2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cy-GB" sz="2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1 ac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Edrychwch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tabl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342900" indent="-342900" eaLnBrk="1" hangingPunct="1"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Ticiwch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atebion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cywir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lleoedd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gwag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priodol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sz="2000" dirty="0" err="1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tabl</a:t>
            </a:r>
            <a:r>
              <a:rPr lang="en-US" altLang="cy-GB" sz="2000" dirty="0">
                <a:solidFill>
                  <a:schemeClr val="tx1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</a:pPr>
            <a:endParaRPr lang="en-US" altLang="cy-GB" sz="2000" dirty="0">
              <a:solidFill>
                <a:schemeClr val="tx1"/>
              </a:solidFill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A3209A-C210-474A-8071-3A3A4FAA8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2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4ACEC-9EB2-4512-B729-5D7C63F91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8" y="1474787"/>
            <a:ext cx="7972425" cy="4243841"/>
          </a:xfrm>
          <a:prstGeom prst="rect">
            <a:avLst/>
          </a:prstGeom>
        </p:spPr>
      </p:pic>
      <p:sp>
        <p:nvSpPr>
          <p:cNvPr id="18434" name="Title 2">
            <a:extLst>
              <a:ext uri="{FF2B5EF4-FFF2-40B4-BE49-F238E27FC236}">
                <a16:creationId xmlns:a16="http://schemas.microsoft.com/office/drawing/2014/main" id="{5A600697-EC98-4549-9266-EB04784EAF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209550"/>
            <a:ext cx="10221912" cy="447675"/>
          </a:xfrm>
        </p:spPr>
        <p:txBody>
          <a:bodyPr/>
          <a:lstStyle/>
          <a:p>
            <a:r>
              <a:rPr lang="en-GB" altLang="cy-GB" sz="2400"/>
              <a:t>Cwestiwn 1, AA1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0DB25AA-CD94-4F28-929D-65BA0ABBDC09}"/>
              </a:ext>
            </a:extLst>
          </p:cNvPr>
          <p:cNvSpPr/>
          <p:nvPr/>
        </p:nvSpPr>
        <p:spPr>
          <a:xfrm>
            <a:off x="8406062" y="2835275"/>
            <a:ext cx="3711325" cy="3957638"/>
          </a:xfrm>
          <a:prstGeom prst="wedgeEllipseCallout">
            <a:avLst>
              <a:gd name="adj1" fmla="val -95726"/>
              <a:gd name="adj2" fmla="val 40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7" name="TextBox 1">
            <a:extLst>
              <a:ext uri="{FF2B5EF4-FFF2-40B4-BE49-F238E27FC236}">
                <a16:creationId xmlns:a16="http://schemas.microsoft.com/office/drawing/2014/main" id="{7A11CBDF-CB1C-4340-9AEE-A09992D58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5797" y="3349438"/>
            <a:ext cx="299185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dirty="0" err="1"/>
              <a:t>Os</a:t>
            </a:r>
            <a:r>
              <a:rPr lang="en-GB" altLang="cy-GB" dirty="0"/>
              <a:t> </a:t>
            </a:r>
            <a:r>
              <a:rPr lang="en-GB" altLang="cy-GB" dirty="0" err="1"/>
              <a:t>ydych</a:t>
            </a:r>
            <a:r>
              <a:rPr lang="en-GB" altLang="cy-GB" dirty="0"/>
              <a:t> </a:t>
            </a:r>
            <a:r>
              <a:rPr lang="en-GB" altLang="cy-GB" dirty="0" err="1"/>
              <a:t>chi'n</a:t>
            </a:r>
            <a:r>
              <a:rPr lang="en-GB" altLang="cy-GB" dirty="0"/>
              <a:t> </a:t>
            </a:r>
            <a:r>
              <a:rPr lang="en-GB" altLang="cy-GB" dirty="0" err="1"/>
              <a:t>gwneud</a:t>
            </a:r>
            <a:r>
              <a:rPr lang="en-GB" altLang="cy-GB" dirty="0"/>
              <a:t> </a:t>
            </a:r>
            <a:r>
              <a:rPr lang="en-GB" altLang="cy-GB" dirty="0" err="1"/>
              <a:t>camgymeriad</a:t>
            </a:r>
            <a:r>
              <a:rPr lang="en-GB" altLang="cy-GB" dirty="0"/>
              <a:t> ac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rhoi'r</a:t>
            </a:r>
            <a:r>
              <a:rPr lang="en-GB" altLang="cy-GB" dirty="0"/>
              <a:t> tic </a:t>
            </a:r>
            <a:r>
              <a:rPr lang="en-GB" altLang="cy-GB" dirty="0" err="1"/>
              <a:t>yn</a:t>
            </a:r>
            <a:r>
              <a:rPr lang="en-GB" altLang="cy-GB" dirty="0"/>
              <a:t> y </a:t>
            </a:r>
            <a:r>
              <a:rPr lang="en-GB" altLang="cy-GB" dirty="0" err="1"/>
              <a:t>blwch</a:t>
            </a:r>
            <a:r>
              <a:rPr lang="en-GB" altLang="cy-GB" dirty="0"/>
              <a:t> </a:t>
            </a:r>
            <a:r>
              <a:rPr lang="en-GB" altLang="cy-GB" dirty="0" err="1"/>
              <a:t>anghywir</a:t>
            </a:r>
            <a:r>
              <a:rPr lang="en-GB" altLang="cy-GB" dirty="0"/>
              <a:t>, </a:t>
            </a:r>
            <a:r>
              <a:rPr lang="en-GB" altLang="cy-GB" dirty="0" err="1"/>
              <a:t>dylid</a:t>
            </a:r>
            <a:r>
              <a:rPr lang="en-GB" altLang="cy-GB" dirty="0"/>
              <a:t> </a:t>
            </a:r>
            <a:r>
              <a:rPr lang="en-GB" altLang="cy-GB" dirty="0" err="1"/>
              <a:t>ei</a:t>
            </a:r>
            <a:r>
              <a:rPr lang="en-GB" altLang="cy-GB" dirty="0"/>
              <a:t> </a:t>
            </a:r>
            <a:r>
              <a:rPr lang="en-GB" altLang="cy-GB" dirty="0" err="1"/>
              <a:t>groesi</a:t>
            </a:r>
            <a:r>
              <a:rPr lang="en-GB" altLang="cy-GB" dirty="0"/>
              <a:t> </a:t>
            </a:r>
            <a:r>
              <a:rPr lang="en-GB" altLang="cy-GB" dirty="0" err="1"/>
              <a:t>allan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glir</a:t>
            </a:r>
            <a:r>
              <a:rPr lang="en-GB" altLang="cy-GB" dirty="0"/>
              <a:t> </a:t>
            </a:r>
            <a:r>
              <a:rPr lang="en-GB" altLang="cy-GB" dirty="0" err="1"/>
              <a:t>fel</a:t>
            </a:r>
            <a:r>
              <a:rPr lang="en-GB" altLang="cy-GB" dirty="0"/>
              <a:t> bod </a:t>
            </a:r>
            <a:r>
              <a:rPr lang="en-GB" altLang="cy-GB" dirty="0" err="1"/>
              <a:t>yr</a:t>
            </a:r>
            <a:r>
              <a:rPr lang="en-GB" altLang="cy-GB" dirty="0"/>
              <a:t> </a:t>
            </a:r>
            <a:r>
              <a:rPr lang="en-GB" altLang="cy-GB" dirty="0" err="1"/>
              <a:t>arholwr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gwybod</a:t>
            </a:r>
            <a:r>
              <a:rPr lang="en-GB" altLang="cy-GB" dirty="0"/>
              <a:t> pa un </a:t>
            </a:r>
            <a:r>
              <a:rPr lang="en-GB" altLang="cy-GB" dirty="0" err="1"/>
              <a:t>i'w</a:t>
            </a:r>
            <a:r>
              <a:rPr lang="en-GB" altLang="cy-GB" dirty="0"/>
              <a:t> </a:t>
            </a:r>
            <a:r>
              <a:rPr lang="en-GB" altLang="cy-GB" dirty="0" err="1"/>
              <a:t>farcio</a:t>
            </a:r>
            <a:r>
              <a:rPr lang="en-GB" altLang="cy-GB" dirty="0"/>
              <a:t>.</a:t>
            </a:r>
          </a:p>
          <a:p>
            <a:pPr algn="ctr" eaLnBrk="1" hangingPunct="1"/>
            <a:r>
              <a:rPr lang="en-GB" altLang="cy-GB" dirty="0"/>
              <a:t>Mae </a:t>
            </a:r>
            <a:r>
              <a:rPr lang="en-GB" altLang="cy-GB" dirty="0" err="1"/>
              <a:t>llawer</a:t>
            </a:r>
            <a:r>
              <a:rPr lang="en-GB" altLang="cy-GB" dirty="0"/>
              <a:t> o </a:t>
            </a:r>
            <a:r>
              <a:rPr lang="en-GB" altLang="cy-GB" dirty="0" err="1"/>
              <a:t>ddysgwyr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ateb</a:t>
            </a:r>
            <a:r>
              <a:rPr lang="en-GB" altLang="cy-GB" dirty="0"/>
              <a:t> </a:t>
            </a:r>
            <a:r>
              <a:rPr lang="en-GB" altLang="cy-GB" dirty="0" err="1"/>
              <a:t>hwn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anghywir</a:t>
            </a:r>
            <a:r>
              <a:rPr lang="en-GB" altLang="cy-GB" dirty="0"/>
              <a:t> </a:t>
            </a:r>
            <a:r>
              <a:rPr lang="en-GB" altLang="cy-GB" dirty="0" err="1"/>
              <a:t>gan</a:t>
            </a:r>
            <a:r>
              <a:rPr lang="en-GB" altLang="cy-GB" dirty="0"/>
              <a:t> </a:t>
            </a:r>
            <a:r>
              <a:rPr lang="en-GB" altLang="cy-GB" dirty="0" err="1"/>
              <a:t>eu</a:t>
            </a:r>
            <a:r>
              <a:rPr lang="en-GB" altLang="cy-GB" dirty="0"/>
              <a:t> bod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brysio</a:t>
            </a:r>
            <a:r>
              <a:rPr lang="en-GB" altLang="cy-GB" dirty="0"/>
              <a:t> a </a:t>
            </a:r>
            <a:r>
              <a:rPr lang="en-GB" altLang="cy-GB" dirty="0" err="1"/>
              <a:t>ddim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darllen</a:t>
            </a:r>
            <a:r>
              <a:rPr lang="en-GB" altLang="cy-GB" dirty="0"/>
              <a:t> y </a:t>
            </a:r>
            <a:r>
              <a:rPr lang="en-GB" altLang="cy-GB" dirty="0" err="1"/>
              <a:t>cwestiwn</a:t>
            </a:r>
            <a:r>
              <a:rPr lang="en-GB" altLang="cy-GB" dirty="0"/>
              <a:t> </a:t>
            </a:r>
            <a:r>
              <a:rPr lang="en-GB" altLang="cy-GB" dirty="0" err="1"/>
              <a:t>yn</a:t>
            </a:r>
            <a:r>
              <a:rPr lang="en-GB" altLang="cy-GB" dirty="0"/>
              <a:t> </a:t>
            </a:r>
            <a:r>
              <a:rPr lang="en-GB" altLang="cy-GB" dirty="0" err="1"/>
              <a:t>ofalus</a:t>
            </a:r>
            <a:r>
              <a:rPr lang="en-GB" altLang="cy-GB" dirty="0"/>
              <a:t>.</a:t>
            </a:r>
          </a:p>
          <a:p>
            <a:pPr eaLnBrk="1" hangingPunct="1"/>
            <a:endParaRPr lang="en-GB" altLang="cy-GB" dirty="0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2D501DD-C0A8-48A8-A5BD-C94AACA5DC7C}"/>
              </a:ext>
            </a:extLst>
          </p:cNvPr>
          <p:cNvSpPr/>
          <p:nvPr/>
        </p:nvSpPr>
        <p:spPr>
          <a:xfrm>
            <a:off x="7395411" y="65088"/>
            <a:ext cx="3337677" cy="1409700"/>
          </a:xfrm>
          <a:prstGeom prst="wedgeEllipseCallout">
            <a:avLst>
              <a:gd name="adj1" fmla="val -78845"/>
              <a:gd name="adj2" fmla="val 4531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/>
              <a:t>Y gair gorchymyn yma yw 'Nodwch' – rhoi ffeithiau neu enghreifftiau cryno.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4482B3-CE6F-4811-BCC1-542A3D547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29EC40-1E78-469E-B3FC-2C8E94646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750" y="1271585"/>
            <a:ext cx="8820150" cy="3561671"/>
          </a:xfrm>
          <a:prstGeom prst="rect">
            <a:avLst/>
          </a:prstGeom>
        </p:spPr>
      </p:pic>
      <p:sp>
        <p:nvSpPr>
          <p:cNvPr id="20482" name="Title 2">
            <a:extLst>
              <a:ext uri="{FF2B5EF4-FFF2-40B4-BE49-F238E27FC236}">
                <a16:creationId xmlns:a16="http://schemas.microsoft.com/office/drawing/2014/main" id="{97E3696C-D540-4D4B-9392-9A0B0DA9F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2750" y="179388"/>
            <a:ext cx="10223500" cy="447675"/>
          </a:xfrm>
        </p:spPr>
        <p:txBody>
          <a:bodyPr/>
          <a:lstStyle/>
          <a:p>
            <a:r>
              <a:rPr lang="en-GB" altLang="cy-GB" sz="2000"/>
              <a:t>Cwestiwn 1 – cynllun marcio AA1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03FE251-F00E-4A57-B44D-5D296114C077}"/>
              </a:ext>
            </a:extLst>
          </p:cNvPr>
          <p:cNvSpPr/>
          <p:nvPr/>
        </p:nvSpPr>
        <p:spPr>
          <a:xfrm>
            <a:off x="6921277" y="3227157"/>
            <a:ext cx="5053012" cy="3349625"/>
          </a:xfrm>
          <a:prstGeom prst="wedgeEllipseCallout">
            <a:avLst>
              <a:gd name="adj1" fmla="val -101656"/>
              <a:gd name="adj2" fmla="val -3357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FFEE910D-25E7-4D22-88C9-9C58EBA1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108" y="3686251"/>
            <a:ext cx="343535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cy-GB" sz="1900" dirty="0" err="1"/>
              <a:t>Rydym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chwilio</a:t>
            </a:r>
            <a:r>
              <a:rPr lang="en-GB" altLang="cy-GB" sz="1900" dirty="0"/>
              <a:t> </a:t>
            </a:r>
            <a:r>
              <a:rPr lang="en-GB" altLang="cy-GB" sz="1900" dirty="0" err="1"/>
              <a:t>yma</a:t>
            </a:r>
            <a:r>
              <a:rPr lang="en-GB" altLang="cy-GB" sz="1900" dirty="0"/>
              <a:t> am </a:t>
            </a:r>
            <a:r>
              <a:rPr lang="en-GB" altLang="cy-GB" sz="1900" dirty="0" err="1"/>
              <a:t>dystiolaeth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eich</a:t>
            </a:r>
            <a:r>
              <a:rPr lang="en-GB" altLang="cy-GB" sz="1900" dirty="0"/>
              <a:t> bod </a:t>
            </a:r>
            <a:r>
              <a:rPr lang="en-GB" altLang="cy-GB" sz="1900" dirty="0" err="1"/>
              <a:t>yn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gallu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dangos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eich</a:t>
            </a:r>
            <a:r>
              <a:rPr lang="en-GB" altLang="cy-GB" sz="1900" dirty="0"/>
              <a:t> </a:t>
            </a:r>
            <a:r>
              <a:rPr lang="en-GB" altLang="cy-GB" sz="1900" dirty="0" err="1"/>
              <a:t>gwybodaeth</a:t>
            </a:r>
            <a:r>
              <a:rPr lang="en-GB" altLang="cy-GB" sz="1900" dirty="0"/>
              <a:t> am </a:t>
            </a:r>
            <a:r>
              <a:rPr lang="en-GB" altLang="cy-GB" sz="1900" dirty="0" err="1"/>
              <a:t>agweddau</a:t>
            </a:r>
            <a:r>
              <a:rPr lang="en-GB" altLang="cy-GB" sz="1900" dirty="0"/>
              <a:t> </a:t>
            </a:r>
            <a:r>
              <a:rPr lang="en-GB" altLang="cy-GB" sz="1900" dirty="0" err="1"/>
              <a:t>corfforol</a:t>
            </a:r>
            <a:r>
              <a:rPr lang="en-GB" altLang="cy-GB" sz="1900" dirty="0"/>
              <a:t>, </a:t>
            </a:r>
            <a:r>
              <a:rPr lang="en-GB" altLang="cy-GB" sz="1900" dirty="0" err="1"/>
              <a:t>deallusol</a:t>
            </a:r>
            <a:r>
              <a:rPr lang="en-GB" altLang="cy-GB" sz="1900" dirty="0"/>
              <a:t>, </a:t>
            </a:r>
            <a:r>
              <a:rPr lang="en-GB" altLang="cy-GB" sz="1900" dirty="0" err="1"/>
              <a:t>emosiynol</a:t>
            </a:r>
            <a:r>
              <a:rPr lang="en-GB" altLang="cy-GB" sz="1900" dirty="0"/>
              <a:t> a </a:t>
            </a:r>
            <a:r>
              <a:rPr lang="en-GB" altLang="cy-GB" sz="1900" dirty="0" err="1"/>
              <a:t>chymdeithasol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allweddol</a:t>
            </a:r>
            <a:r>
              <a:rPr lang="en-GB" altLang="cy-GB" sz="1900" dirty="0"/>
              <a:t> </a:t>
            </a:r>
            <a:r>
              <a:rPr lang="en-GB" altLang="cy-GB" sz="1900" dirty="0" err="1"/>
              <a:t>sy'n</a:t>
            </a:r>
            <a:r>
              <a:rPr lang="en-GB" altLang="cy-GB" sz="1900" dirty="0"/>
              <a:t> </a:t>
            </a:r>
            <a:r>
              <a:rPr lang="en-GB" altLang="cy-GB" sz="1900" dirty="0" err="1"/>
              <a:t>effeithio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ar</a:t>
            </a:r>
            <a:r>
              <a:rPr lang="en-GB" altLang="cy-GB" sz="1900" dirty="0"/>
              <a:t> </a:t>
            </a:r>
            <a:r>
              <a:rPr lang="en-GB" altLang="cy-GB" sz="1900" dirty="0" err="1"/>
              <a:t>dwf</a:t>
            </a:r>
            <a:r>
              <a:rPr lang="en-GB" altLang="cy-GB" sz="1900" dirty="0"/>
              <a:t> a </a:t>
            </a:r>
            <a:r>
              <a:rPr lang="en-GB" altLang="cy-GB" sz="1900" dirty="0" err="1"/>
              <a:t>datblygiad</a:t>
            </a:r>
            <a:r>
              <a:rPr lang="en-GB" altLang="cy-GB" sz="1900" dirty="0"/>
              <a:t> </a:t>
            </a:r>
            <a:r>
              <a:rPr lang="en-GB" altLang="cy-GB" sz="1900" dirty="0" err="1"/>
              <a:t>ar</a:t>
            </a:r>
            <a:r>
              <a:rPr lang="en-GB" altLang="cy-GB" sz="1900" dirty="0"/>
              <a:t> draws </a:t>
            </a:r>
            <a:r>
              <a:rPr lang="en-GB" altLang="cy-GB" sz="1900" dirty="0" err="1"/>
              <a:t>rhychwant</a:t>
            </a:r>
            <a:r>
              <a:rPr lang="en-GB" altLang="cy-GB" sz="1900" dirty="0"/>
              <a:t> </a:t>
            </a:r>
            <a:r>
              <a:rPr lang="en-GB" altLang="cy-GB" sz="1900" dirty="0" err="1"/>
              <a:t>oes</a:t>
            </a:r>
            <a:r>
              <a:rPr lang="en-GB" altLang="cy-GB" sz="1900" dirty="0"/>
              <a:t> </a:t>
            </a:r>
            <a:r>
              <a:rPr lang="en-GB" altLang="cy-GB" sz="1900" dirty="0" err="1"/>
              <a:t>unigolion</a:t>
            </a:r>
            <a:r>
              <a:rPr lang="en-GB" altLang="cy-GB" sz="1900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FCAB19-BE93-4D43-B96E-09932AC74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>
            <a:extLst>
              <a:ext uri="{FF2B5EF4-FFF2-40B4-BE49-F238E27FC236}">
                <a16:creationId xmlns:a16="http://schemas.microsoft.com/office/drawing/2014/main" id="{3D07FACA-F582-4BB2-8686-3F3C1B780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700" y="207963"/>
            <a:ext cx="10223500" cy="447675"/>
          </a:xfrm>
        </p:spPr>
        <p:txBody>
          <a:bodyPr/>
          <a:lstStyle/>
          <a:p>
            <a:r>
              <a:rPr lang="en-GB" altLang="cy-GB" sz="2400"/>
              <a:t>Sut ydw i'n mynd i'r afael â Chwestiwn 2?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7B1BD2-2EEE-43F9-9ABF-55C5C10F2FDC}"/>
              </a:ext>
            </a:extLst>
          </p:cNvPr>
          <p:cNvSpPr/>
          <p:nvPr/>
        </p:nvSpPr>
        <p:spPr>
          <a:xfrm>
            <a:off x="246063" y="1444625"/>
            <a:ext cx="10223500" cy="397031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2</a:t>
            </a: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sgiliau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sy'n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profi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AA1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dangos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AA2 –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cymhwyso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gwybodaeth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dealltwriaeth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o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egwyddorion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chyd-destunau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iechyd a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gofal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cymdeithasol</a:t>
            </a:r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endParaRPr lang="en-US" altLang="cy-GB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 hangingPunct="1"/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Dull: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Darllenwch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2 (a)(b) a (c).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Amlygwch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geiriau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allweddol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/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berfau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gorchymyn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Gwiriwch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marciau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bob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rhan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o'r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cwestiwn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mwyn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chi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allu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treulio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amser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briodol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Meddyliwch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ofalus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am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eich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Mae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nifer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llinellau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sydd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gael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awgrymu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hyd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yr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ymateb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y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mae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ei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cy-GB" dirty="0" err="1">
                <a:ea typeface="Cambria" panose="02040503050406030204" pitchFamily="18" charset="0"/>
                <a:cs typeface="Cambria" panose="02040503050406030204" pitchFamily="18" charset="0"/>
              </a:rPr>
              <a:t>angen</a:t>
            </a:r>
            <a:r>
              <a:rPr lang="en-US" altLang="cy-GB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AB7E37-F351-4AD3-9A63-761BD5C32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0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4.05.30"/>
  <p:tag name="AS_VERSION" val="8.4.2.0"/>
  <p:tag name="AS_TITLE" val="Aspose.Slides for .NET 4.0 Client Profi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7|7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2.3|4.3|4.3|6.6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6|5.5|1.5|6.4|3.4|7.9|3.7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Candy, Allison</DisplayName>
        <AccountId>44</AccountId>
        <AccountType/>
      </UserInfo>
      <UserInfo>
        <DisplayName>Wyman, Hilary</DisplayName>
        <AccountId>260</AccountId>
        <AccountType/>
      </UserInfo>
      <UserInfo>
        <DisplayName>Morris-Goodman, Karen</DisplayName>
        <AccountId>37739</AccountId>
        <AccountType/>
      </UserInfo>
    </SharedWithUsers>
    <QA xmlns="101960c9-2583-49a4-9434-4c0cad7b26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0482A9-783C-4DC2-8E6C-3594F3F3DF0C}">
  <ds:schemaRefs>
    <ds:schemaRef ds:uri="http://schemas.microsoft.com/office/2006/metadata/properties"/>
    <ds:schemaRef ds:uri="http://schemas.microsoft.com/office/infopath/2007/PartnerControls"/>
    <ds:schemaRef ds:uri="1f9baa8c-c2f0-4eb3-9c9c-15d450a4773e"/>
    <ds:schemaRef ds:uri="10ebebe9-ad9c-417c-96aa-6a2f5b72dbd6"/>
    <ds:schemaRef ds:uri="101960c9-2583-49a4-9434-4c0cad7b266a"/>
  </ds:schemaRefs>
</ds:datastoreItem>
</file>

<file path=customXml/itemProps2.xml><?xml version="1.0" encoding="utf-8"?>
<ds:datastoreItem xmlns:ds="http://schemas.openxmlformats.org/officeDocument/2006/customXml" ds:itemID="{DAD13E2B-2F05-41D8-BFCA-EFBDDBE5C8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257371-5DF5-449F-AE20-93C9FE5164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8757</TotalTime>
  <Words>4766</Words>
  <Application>Microsoft Office PowerPoint</Application>
  <PresentationFormat>Widescreen</PresentationFormat>
  <Paragraphs>435</Paragraphs>
  <Slides>54</Slides>
  <Notes>54</Notes>
  <HiddenSlides>0</HiddenSlides>
  <MMClips>54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Sut ydw i'n mynd i'r afael â Chwestiwn 1?</vt:lpstr>
      <vt:lpstr>Cwestiwn 1, AA1</vt:lpstr>
      <vt:lpstr>Cwestiwn 1 – cynllun marcio AA1</vt:lpstr>
      <vt:lpstr>Sut ydw i'n mynd i'r afael â Chwestiwn 2?</vt:lpstr>
      <vt:lpstr>Cwestiwn 2 (a), AA1</vt:lpstr>
      <vt:lpstr>Cwestiwn 2 (a) – cynllun marcio AA1</vt:lpstr>
      <vt:lpstr>Cwestiwn 2 (b), AA1</vt:lpstr>
      <vt:lpstr>Cwestiwn 2 (b) AA1 cynllun marcio </vt:lpstr>
      <vt:lpstr>Cwestiwn 2 (c), AA2</vt:lpstr>
      <vt:lpstr>Cwestiwn 2 (c) AA2 cynllun marcio</vt:lpstr>
      <vt:lpstr>Sut ydw i'n mynd i'r afael â Chwestiwn 3?</vt:lpstr>
      <vt:lpstr>Cwestiwn 3 (a), AA1</vt:lpstr>
      <vt:lpstr>Cwestiwn 3 (a) AA1 cynllun marcio</vt:lpstr>
      <vt:lpstr>Cwestiwn 3 (b), AA2</vt:lpstr>
      <vt:lpstr>Cwestiwn 3 (b) AA2 cynllun marcio</vt:lpstr>
      <vt:lpstr>Sut ydw i'n mynd i'r afael â Chwestiwn 4?</vt:lpstr>
      <vt:lpstr>Cwestiwn 4 (a), AA2</vt:lpstr>
      <vt:lpstr>Cwestiwn 4 (a) AA2 cynllun marcio</vt:lpstr>
      <vt:lpstr>Cwestiwn 4 (b), AA1 ac AA2</vt:lpstr>
      <vt:lpstr>Cwestiwn 4 (b) (i) AA1 cynllun marcio</vt:lpstr>
      <vt:lpstr>Cwestiwn 4 (b) (ii) AA2 cynllun marcio </vt:lpstr>
      <vt:lpstr>Sut ydw i'n mynd i'r afael â Chwestiwn 5?</vt:lpstr>
      <vt:lpstr>Cwestiwn 5 (a), AA1</vt:lpstr>
      <vt:lpstr>Cwestiwn 5 (a) AA1 cynllun marcio</vt:lpstr>
      <vt:lpstr>Cwestiwn 5 (b), AA1</vt:lpstr>
      <vt:lpstr>Cwestiwn 5 (b) AA1 cynllun marcio</vt:lpstr>
      <vt:lpstr>Cwestiwn 5 (c), AA2</vt:lpstr>
      <vt:lpstr>Cwestiwn 5 (c) AA2 cynllun marcio</vt:lpstr>
      <vt:lpstr>Sut ydw i'n mynd i'r afael â Chwestiwn 6?</vt:lpstr>
      <vt:lpstr>Cwestiwn 6 (a), AA1</vt:lpstr>
      <vt:lpstr>Cwestiwn 6 (a) AA1 cynllun marcio</vt:lpstr>
      <vt:lpstr>Cwestiwn 6 (b), AA3</vt:lpstr>
      <vt:lpstr>Cwestiwn 6 (b) AA3 cynllun marcio</vt:lpstr>
      <vt:lpstr>Cwestiwn 6 (c), AA2</vt:lpstr>
      <vt:lpstr>Cwestiwn 6 (c) AA2 cynllun marcio</vt:lpstr>
      <vt:lpstr>Sut ydw i'n mynd i'r afael â Chwestiwn 7?</vt:lpstr>
      <vt:lpstr>Cwestiwn 7 (a), AA1</vt:lpstr>
      <vt:lpstr>Cwestiwn 7 (a) – cynllun marcio AA1</vt:lpstr>
      <vt:lpstr>Cwestiwn 7 (b), AA3</vt:lpstr>
      <vt:lpstr>Cwestiwn 7 (b) AA3 cynllun marcio</vt:lpstr>
      <vt:lpstr>Sut ydw i'n mynd i'r afael â Chwestiwn 8?</vt:lpstr>
      <vt:lpstr>Cwestiwn 8 (a), AA1</vt:lpstr>
      <vt:lpstr>Cwestiwn 8 (a) AA1 cynllun marcio</vt:lpstr>
      <vt:lpstr>Cwestiwn 8 (b), AA2</vt:lpstr>
      <vt:lpstr>Cwestiwn 8 (b) AA2 cynllun marcio</vt:lpstr>
      <vt:lpstr>Cwestiwn 8 (c), AA3</vt:lpstr>
      <vt:lpstr>Cwestiwn 8 (c) AA3 cynllun marcio</vt:lpstr>
      <vt:lpstr>Sut gwnaethoch chi?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Wyman, Hilary</cp:lastModifiedBy>
  <cp:revision>70</cp:revision>
  <cp:lastPrinted>2020-12-06T13:23:05Z</cp:lastPrinted>
  <dcterms:created xsi:type="dcterms:W3CDTF">2020-04-27T11:12:25Z</dcterms:created>
  <dcterms:modified xsi:type="dcterms:W3CDTF">2020-12-11T16:01:26Z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SharedWithUsers">
    <vt:lpwstr>44;#Candy, Allison;#260;#Wyman, Hilary;#37739;#Morris-Goodman, Karen</vt:lpwstr>
  </property>
  <property fmtid="{D5CDD505-2E9C-101B-9397-08002B2CF9AE}" pid="4" name="WJEC Department">
    <vt:lpwstr/>
  </property>
  <property fmtid="{D5CDD505-2E9C-101B-9397-08002B2CF9AE}" pid="5" name="k48d8005054a4dd09ad49b7c837f0781">
    <vt:lpwstr/>
  </property>
  <property fmtid="{D5CDD505-2E9C-101B-9397-08002B2CF9AE}" pid="6" name="WJEC_x0020_Audiences">
    <vt:lpwstr/>
  </property>
  <property fmtid="{D5CDD505-2E9C-101B-9397-08002B2CF9AE}" pid="7" name="WJEC Audiences">
    <vt:lpwstr/>
  </property>
  <property fmtid="{D5CDD505-2E9C-101B-9397-08002B2CF9AE}" pid="8" name="Translation Status">
    <vt:lpwstr>Not Started</vt:lpwstr>
  </property>
  <property fmtid="{D5CDD505-2E9C-101B-9397-08002B2CF9AE}" pid="9" name="Category">
    <vt:lpwstr>PowerPoint</vt:lpwstr>
  </property>
  <property fmtid="{D5CDD505-2E9C-101B-9397-08002B2CF9AE}" pid="10" name="email new upload">
    <vt:lpwstr>, </vt:lpwstr>
  </property>
  <property fmtid="{D5CDD505-2E9C-101B-9397-08002B2CF9AE}" pid="11" name="Send Completion Email">
    <vt:lpwstr>, </vt:lpwstr>
  </property>
  <property fmtid="{D5CDD505-2E9C-101B-9397-08002B2CF9AE}" pid="12" name="Cost Centre Code">
    <vt:lpwstr/>
  </property>
  <property fmtid="{D5CDD505-2E9C-101B-9397-08002B2CF9AE}" pid="13" name="Description of Work">
    <vt:lpwstr>Translation of Level 3 Health and Social Care: Principles and Contexts Unit 1 EWR - everything to be translated, please, including notes.</vt:lpwstr>
  </property>
  <property fmtid="{D5CDD505-2E9C-101B-9397-08002B2CF9AE}" pid="14" name="Word Count">
    <vt:lpwstr>4638</vt:lpwstr>
  </property>
  <property fmtid="{D5CDD505-2E9C-101B-9397-08002B2CF9AE}" pid="15" name="Due Date">
    <vt:lpwstr>2020-11-03T00:00:00Z</vt:lpwstr>
  </property>
  <property fmtid="{D5CDD505-2E9C-101B-9397-08002B2CF9AE}" pid="16" name="Date Uploaded">
    <vt:lpwstr>2020-10-27T00:00:00Z</vt:lpwstr>
  </property>
  <property fmtid="{D5CDD505-2E9C-101B-9397-08002B2CF9AE}" pid="17" name="Requestors email">
    <vt:lpwstr>260;#Wyman, Hilary</vt:lpwstr>
  </property>
</Properties>
</file>