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24"/>
  </p:notesMasterIdLst>
  <p:handoutMasterIdLst>
    <p:handoutMasterId r:id="rId25"/>
  </p:handoutMasterIdLst>
  <p:sldIdLst>
    <p:sldId id="776" r:id="rId6"/>
    <p:sldId id="715" r:id="rId7"/>
    <p:sldId id="886" r:id="rId8"/>
    <p:sldId id="887" r:id="rId9"/>
    <p:sldId id="888" r:id="rId10"/>
    <p:sldId id="889" r:id="rId11"/>
    <p:sldId id="890" r:id="rId12"/>
    <p:sldId id="891" r:id="rId13"/>
    <p:sldId id="892" r:id="rId14"/>
    <p:sldId id="893" r:id="rId15"/>
    <p:sldId id="894" r:id="rId16"/>
    <p:sldId id="895" r:id="rId17"/>
    <p:sldId id="896" r:id="rId18"/>
    <p:sldId id="897" r:id="rId19"/>
    <p:sldId id="898" r:id="rId20"/>
    <p:sldId id="899" r:id="rId21"/>
    <p:sldId id="900" r:id="rId22"/>
    <p:sldId id="901" r:id="rId23"/>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DF1BDF-6E84-4F6D-B73F-E0D06798B29D}" v="2" dt="2023-03-22T08:39:48.8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63565" autoAdjust="0"/>
  </p:normalViewPr>
  <p:slideViewPr>
    <p:cSldViewPr snapToGrid="0" snapToObjects="1">
      <p:cViewPr varScale="1">
        <p:scale>
          <a:sx n="38" d="100"/>
          <a:sy n="38" d="100"/>
        </p:scale>
        <p:origin x="40" y="540"/>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580E4DFD-C69A-4134-883E-041625F146D8}"/>
    <pc:docChg chg="undo custSel modSld">
      <pc:chgData name="Lucas, Tania" userId="232b37cb-a817-446c-b5f8-6c2be3ba9e7b" providerId="ADAL" clId="{580E4DFD-C69A-4134-883E-041625F146D8}" dt="2023-03-07T09:27:51.863" v="86" actId="14100"/>
      <pc:docMkLst>
        <pc:docMk/>
      </pc:docMkLst>
      <pc:sldChg chg="modSp mod">
        <pc:chgData name="Lucas, Tania" userId="232b37cb-a817-446c-b5f8-6c2be3ba9e7b" providerId="ADAL" clId="{580E4DFD-C69A-4134-883E-041625F146D8}" dt="2023-03-07T09:17:53.261" v="7" actId="113"/>
        <pc:sldMkLst>
          <pc:docMk/>
          <pc:sldMk cId="4189812219" sldId="887"/>
        </pc:sldMkLst>
        <pc:spChg chg="mod">
          <ac:chgData name="Lucas, Tania" userId="232b37cb-a817-446c-b5f8-6c2be3ba9e7b" providerId="ADAL" clId="{580E4DFD-C69A-4134-883E-041625F146D8}" dt="2023-03-07T09:17:53.261" v="7" actId="113"/>
          <ac:spMkLst>
            <pc:docMk/>
            <pc:sldMk cId="4189812219" sldId="887"/>
            <ac:spMk id="4" creationId="{C18BCF2F-D76F-442B-AE71-15AEDBAE1B5D}"/>
          </ac:spMkLst>
        </pc:spChg>
      </pc:sldChg>
      <pc:sldChg chg="modSp mod">
        <pc:chgData name="Lucas, Tania" userId="232b37cb-a817-446c-b5f8-6c2be3ba9e7b" providerId="ADAL" clId="{580E4DFD-C69A-4134-883E-041625F146D8}" dt="2023-03-07T09:18:43.672" v="14" actId="1076"/>
        <pc:sldMkLst>
          <pc:docMk/>
          <pc:sldMk cId="3819826954" sldId="889"/>
        </pc:sldMkLst>
        <pc:spChg chg="mod">
          <ac:chgData name="Lucas, Tania" userId="232b37cb-a817-446c-b5f8-6c2be3ba9e7b" providerId="ADAL" clId="{580E4DFD-C69A-4134-883E-041625F146D8}" dt="2023-03-07T09:18:43.672" v="14" actId="1076"/>
          <ac:spMkLst>
            <pc:docMk/>
            <pc:sldMk cId="3819826954" sldId="889"/>
            <ac:spMk id="4" creationId="{C18BCF2F-D76F-442B-AE71-15AEDBAE1B5D}"/>
          </ac:spMkLst>
        </pc:spChg>
        <pc:spChg chg="mod">
          <ac:chgData name="Lucas, Tania" userId="232b37cb-a817-446c-b5f8-6c2be3ba9e7b" providerId="ADAL" clId="{580E4DFD-C69A-4134-883E-041625F146D8}" dt="2023-03-07T09:18:06.479" v="8" actId="14100"/>
          <ac:spMkLst>
            <pc:docMk/>
            <pc:sldMk cId="3819826954" sldId="889"/>
            <ac:spMk id="12" creationId="{EBAF1CAC-3423-4CF1-B63B-6DDA4ABA5CAE}"/>
          </ac:spMkLst>
        </pc:spChg>
      </pc:sldChg>
      <pc:sldChg chg="modSp mod">
        <pc:chgData name="Lucas, Tania" userId="232b37cb-a817-446c-b5f8-6c2be3ba9e7b" providerId="ADAL" clId="{580E4DFD-C69A-4134-883E-041625F146D8}" dt="2023-03-07T09:21:16.979" v="27" actId="1035"/>
        <pc:sldMkLst>
          <pc:docMk/>
          <pc:sldMk cId="2735806121" sldId="891"/>
        </pc:sldMkLst>
        <pc:spChg chg="mod">
          <ac:chgData name="Lucas, Tania" userId="232b37cb-a817-446c-b5f8-6c2be3ba9e7b" providerId="ADAL" clId="{580E4DFD-C69A-4134-883E-041625F146D8}" dt="2023-03-07T09:21:16.979" v="27" actId="1035"/>
          <ac:spMkLst>
            <pc:docMk/>
            <pc:sldMk cId="2735806121" sldId="891"/>
            <ac:spMk id="4" creationId="{C18BCF2F-D76F-442B-AE71-15AEDBAE1B5D}"/>
          </ac:spMkLst>
        </pc:spChg>
      </pc:sldChg>
      <pc:sldChg chg="modSp mod">
        <pc:chgData name="Lucas, Tania" userId="232b37cb-a817-446c-b5f8-6c2be3ba9e7b" providerId="ADAL" clId="{580E4DFD-C69A-4134-883E-041625F146D8}" dt="2023-03-07T09:22:04.080" v="31" actId="114"/>
        <pc:sldMkLst>
          <pc:docMk/>
          <pc:sldMk cId="1691348438" sldId="893"/>
        </pc:sldMkLst>
        <pc:spChg chg="mod">
          <ac:chgData name="Lucas, Tania" userId="232b37cb-a817-446c-b5f8-6c2be3ba9e7b" providerId="ADAL" clId="{580E4DFD-C69A-4134-883E-041625F146D8}" dt="2023-03-07T09:22:04.080" v="31" actId="114"/>
          <ac:spMkLst>
            <pc:docMk/>
            <pc:sldMk cId="1691348438" sldId="893"/>
            <ac:spMk id="4" creationId="{C18BCF2F-D76F-442B-AE71-15AEDBAE1B5D}"/>
          </ac:spMkLst>
        </pc:spChg>
      </pc:sldChg>
      <pc:sldChg chg="modSp mod">
        <pc:chgData name="Lucas, Tania" userId="232b37cb-a817-446c-b5f8-6c2be3ba9e7b" providerId="ADAL" clId="{580E4DFD-C69A-4134-883E-041625F146D8}" dt="2023-03-07T09:23:34.108" v="47" actId="20577"/>
        <pc:sldMkLst>
          <pc:docMk/>
          <pc:sldMk cId="190287414" sldId="895"/>
        </pc:sldMkLst>
        <pc:spChg chg="mod">
          <ac:chgData name="Lucas, Tania" userId="232b37cb-a817-446c-b5f8-6c2be3ba9e7b" providerId="ADAL" clId="{580E4DFD-C69A-4134-883E-041625F146D8}" dt="2023-03-07T09:23:34.108" v="47" actId="20577"/>
          <ac:spMkLst>
            <pc:docMk/>
            <pc:sldMk cId="190287414" sldId="895"/>
            <ac:spMk id="4" creationId="{C18BCF2F-D76F-442B-AE71-15AEDBAE1B5D}"/>
          </ac:spMkLst>
        </pc:spChg>
        <pc:spChg chg="mod">
          <ac:chgData name="Lucas, Tania" userId="232b37cb-a817-446c-b5f8-6c2be3ba9e7b" providerId="ADAL" clId="{580E4DFD-C69A-4134-883E-041625F146D8}" dt="2023-03-07T09:22:50.394" v="39" actId="14100"/>
          <ac:spMkLst>
            <pc:docMk/>
            <pc:sldMk cId="190287414" sldId="895"/>
            <ac:spMk id="12" creationId="{EBAF1CAC-3423-4CF1-B63B-6DDA4ABA5CAE}"/>
          </ac:spMkLst>
        </pc:spChg>
      </pc:sldChg>
      <pc:sldChg chg="modSp mod">
        <pc:chgData name="Lucas, Tania" userId="232b37cb-a817-446c-b5f8-6c2be3ba9e7b" providerId="ADAL" clId="{580E4DFD-C69A-4134-883E-041625F146D8}" dt="2023-03-07T09:24:24.294" v="57" actId="1036"/>
        <pc:sldMkLst>
          <pc:docMk/>
          <pc:sldMk cId="3743488508" sldId="897"/>
        </pc:sldMkLst>
        <pc:spChg chg="mod">
          <ac:chgData name="Lucas, Tania" userId="232b37cb-a817-446c-b5f8-6c2be3ba9e7b" providerId="ADAL" clId="{580E4DFD-C69A-4134-883E-041625F146D8}" dt="2023-03-07T09:24:24.294" v="57" actId="1036"/>
          <ac:spMkLst>
            <pc:docMk/>
            <pc:sldMk cId="3743488508" sldId="897"/>
            <ac:spMk id="4" creationId="{C18BCF2F-D76F-442B-AE71-15AEDBAE1B5D}"/>
          </ac:spMkLst>
        </pc:spChg>
        <pc:spChg chg="mod">
          <ac:chgData name="Lucas, Tania" userId="232b37cb-a817-446c-b5f8-6c2be3ba9e7b" providerId="ADAL" clId="{580E4DFD-C69A-4134-883E-041625F146D8}" dt="2023-03-07T09:24:08.226" v="52" actId="14100"/>
          <ac:spMkLst>
            <pc:docMk/>
            <pc:sldMk cId="3743488508" sldId="897"/>
            <ac:spMk id="12" creationId="{EBAF1CAC-3423-4CF1-B63B-6DDA4ABA5CAE}"/>
          </ac:spMkLst>
        </pc:spChg>
      </pc:sldChg>
      <pc:sldChg chg="modSp mod">
        <pc:chgData name="Lucas, Tania" userId="232b37cb-a817-446c-b5f8-6c2be3ba9e7b" providerId="ADAL" clId="{580E4DFD-C69A-4134-883E-041625F146D8}" dt="2023-03-07T09:26:48.849" v="79" actId="114"/>
        <pc:sldMkLst>
          <pc:docMk/>
          <pc:sldMk cId="2126113729" sldId="899"/>
        </pc:sldMkLst>
        <pc:spChg chg="mod">
          <ac:chgData name="Lucas, Tania" userId="232b37cb-a817-446c-b5f8-6c2be3ba9e7b" providerId="ADAL" clId="{580E4DFD-C69A-4134-883E-041625F146D8}" dt="2023-03-07T09:26:48.849" v="79" actId="114"/>
          <ac:spMkLst>
            <pc:docMk/>
            <pc:sldMk cId="2126113729" sldId="899"/>
            <ac:spMk id="4" creationId="{C18BCF2F-D76F-442B-AE71-15AEDBAE1B5D}"/>
          </ac:spMkLst>
        </pc:spChg>
        <pc:spChg chg="mod">
          <ac:chgData name="Lucas, Tania" userId="232b37cb-a817-446c-b5f8-6c2be3ba9e7b" providerId="ADAL" clId="{580E4DFD-C69A-4134-883E-041625F146D8}" dt="2023-03-07T09:26:31.172" v="76" actId="14100"/>
          <ac:spMkLst>
            <pc:docMk/>
            <pc:sldMk cId="2126113729" sldId="899"/>
            <ac:spMk id="12" creationId="{EBAF1CAC-3423-4CF1-B63B-6DDA4ABA5CAE}"/>
          </ac:spMkLst>
        </pc:spChg>
      </pc:sldChg>
      <pc:sldChg chg="modSp mod">
        <pc:chgData name="Lucas, Tania" userId="232b37cb-a817-446c-b5f8-6c2be3ba9e7b" providerId="ADAL" clId="{580E4DFD-C69A-4134-883E-041625F146D8}" dt="2023-03-07T09:27:51.863" v="86" actId="14100"/>
        <pc:sldMkLst>
          <pc:docMk/>
          <pc:sldMk cId="2951364702" sldId="901"/>
        </pc:sldMkLst>
        <pc:spChg chg="mod">
          <ac:chgData name="Lucas, Tania" userId="232b37cb-a817-446c-b5f8-6c2be3ba9e7b" providerId="ADAL" clId="{580E4DFD-C69A-4134-883E-041625F146D8}" dt="2023-03-07T09:27:51.863" v="86" actId="14100"/>
          <ac:spMkLst>
            <pc:docMk/>
            <pc:sldMk cId="2951364702" sldId="901"/>
            <ac:spMk id="4" creationId="{C18BCF2F-D76F-442B-AE71-15AEDBAE1B5D}"/>
          </ac:spMkLst>
        </pc:spChg>
        <pc:spChg chg="mod">
          <ac:chgData name="Lucas, Tania" userId="232b37cb-a817-446c-b5f8-6c2be3ba9e7b" providerId="ADAL" clId="{580E4DFD-C69A-4134-883E-041625F146D8}" dt="2023-03-07T09:27:38.530" v="84" actId="14100"/>
          <ac:spMkLst>
            <pc:docMk/>
            <pc:sldMk cId="2951364702" sldId="901"/>
            <ac:spMk id="12" creationId="{EBAF1CAC-3423-4CF1-B63B-6DDA4ABA5CAE}"/>
          </ac:spMkLst>
        </pc:spChg>
      </pc:sldChg>
    </pc:docChg>
  </pc:docChgLst>
  <pc:docChgLst>
    <pc:chgData name="Lucas, Tania" userId="232b37cb-a817-446c-b5f8-6c2be3ba9e7b" providerId="ADAL" clId="{A1DF1BDF-6E84-4F6D-B73F-E0D06798B29D}"/>
    <pc:docChg chg="custSel addSld delSld modSld">
      <pc:chgData name="Lucas, Tania" userId="232b37cb-a817-446c-b5f8-6c2be3ba9e7b" providerId="ADAL" clId="{A1DF1BDF-6E84-4F6D-B73F-E0D06798B29D}" dt="2023-03-22T08:42:46.990" v="14"/>
      <pc:docMkLst>
        <pc:docMk/>
      </pc:docMkLst>
      <pc:sldChg chg="addSp delSp modSp mod">
        <pc:chgData name="Lucas, Tania" userId="232b37cb-a817-446c-b5f8-6c2be3ba9e7b" providerId="ADAL" clId="{A1DF1BDF-6E84-4F6D-B73F-E0D06798B29D}" dt="2023-03-22T08:42:46.990" v="14"/>
        <pc:sldMkLst>
          <pc:docMk/>
          <pc:sldMk cId="1643471483" sldId="715"/>
        </pc:sldMkLst>
        <pc:spChg chg="mod">
          <ac:chgData name="Lucas, Tania" userId="232b37cb-a817-446c-b5f8-6c2be3ba9e7b" providerId="ADAL" clId="{A1DF1BDF-6E84-4F6D-B73F-E0D06798B29D}" dt="2023-03-22T08:42:46.990" v="14"/>
          <ac:spMkLst>
            <pc:docMk/>
            <pc:sldMk cId="1643471483" sldId="715"/>
            <ac:spMk id="3" creationId="{CED8EBE1-1839-4118-B69D-7F5F54E34893}"/>
          </ac:spMkLst>
        </pc:spChg>
        <pc:spChg chg="mod">
          <ac:chgData name="Lucas, Tania" userId="232b37cb-a817-446c-b5f8-6c2be3ba9e7b" providerId="ADAL" clId="{A1DF1BDF-6E84-4F6D-B73F-E0D06798B29D}" dt="2023-03-22T08:42:23.063" v="13" actId="113"/>
          <ac:spMkLst>
            <pc:docMk/>
            <pc:sldMk cId="1643471483" sldId="715"/>
            <ac:spMk id="8" creationId="{71C2D5AF-5D3B-4276-B36C-97AFA6E5BBF9}"/>
          </ac:spMkLst>
        </pc:spChg>
        <pc:picChg chg="add mod">
          <ac:chgData name="Lucas, Tania" userId="232b37cb-a817-446c-b5f8-6c2be3ba9e7b" providerId="ADAL" clId="{A1DF1BDF-6E84-4F6D-B73F-E0D06798B29D}" dt="2023-03-22T08:39:56.262" v="4" actId="1076"/>
          <ac:picMkLst>
            <pc:docMk/>
            <pc:sldMk cId="1643471483" sldId="715"/>
            <ac:picMk id="2" creationId="{97A4E43C-ACD8-BE21-EF2C-973FEF7554C4}"/>
          </ac:picMkLst>
        </pc:picChg>
        <pc:picChg chg="del">
          <ac:chgData name="Lucas, Tania" userId="232b37cb-a817-446c-b5f8-6c2be3ba9e7b" providerId="ADAL" clId="{A1DF1BDF-6E84-4F6D-B73F-E0D06798B29D}" dt="2023-03-22T08:39:47.448" v="2" actId="478"/>
          <ac:picMkLst>
            <pc:docMk/>
            <pc:sldMk cId="1643471483" sldId="715"/>
            <ac:picMk id="4" creationId="{E0D1AF2D-550E-88F1-D281-3BC8B1051514}"/>
          </ac:picMkLst>
        </pc:picChg>
      </pc:sldChg>
      <pc:sldChg chg="modSp mod">
        <pc:chgData name="Lucas, Tania" userId="232b37cb-a817-446c-b5f8-6c2be3ba9e7b" providerId="ADAL" clId="{A1DF1BDF-6E84-4F6D-B73F-E0D06798B29D}" dt="2023-03-22T08:41:36.251" v="11" actId="20577"/>
        <pc:sldMkLst>
          <pc:docMk/>
          <pc:sldMk cId="70728850" sldId="776"/>
        </pc:sldMkLst>
        <pc:spChg chg="mod">
          <ac:chgData name="Lucas, Tania" userId="232b37cb-a817-446c-b5f8-6c2be3ba9e7b" providerId="ADAL" clId="{A1DF1BDF-6E84-4F6D-B73F-E0D06798B29D}" dt="2023-03-22T08:41:36.251" v="11" actId="20577"/>
          <ac:spMkLst>
            <pc:docMk/>
            <pc:sldMk cId="70728850" sldId="776"/>
            <ac:spMk id="7" creationId="{FAFB38ED-F7B4-4CC0-B42C-3224332C89FD}"/>
          </ac:spMkLst>
        </pc:spChg>
        <pc:spChg chg="mod">
          <ac:chgData name="Lucas, Tania" userId="232b37cb-a817-446c-b5f8-6c2be3ba9e7b" providerId="ADAL" clId="{A1DF1BDF-6E84-4F6D-B73F-E0D06798B29D}" dt="2023-03-22T08:41:11.145" v="7"/>
          <ac:spMkLst>
            <pc:docMk/>
            <pc:sldMk cId="70728850" sldId="776"/>
            <ac:spMk id="8" creationId="{E3B5CC99-D978-45E5-9B95-EC0A7651F12C}"/>
          </ac:spMkLst>
        </pc:spChg>
      </pc:sldChg>
      <pc:sldChg chg="add del">
        <pc:chgData name="Lucas, Tania" userId="232b37cb-a817-446c-b5f8-6c2be3ba9e7b" providerId="ADAL" clId="{A1DF1BDF-6E84-4F6D-B73F-E0D06798B29D}" dt="2023-03-22T08:40:03.734" v="5" actId="2696"/>
        <pc:sldMkLst>
          <pc:docMk/>
          <pc:sldMk cId="3261080369" sldId="777"/>
        </pc:sldMkLst>
      </pc:sldChg>
      <pc:sldChg chg="add del">
        <pc:chgData name="Lucas, Tania" userId="232b37cb-a817-446c-b5f8-6c2be3ba9e7b" providerId="ADAL" clId="{A1DF1BDF-6E84-4F6D-B73F-E0D06798B29D}" dt="2023-03-22T08:39:19.067" v="1"/>
        <pc:sldMkLst>
          <pc:docMk/>
          <pc:sldMk cId="3508002877" sldId="886"/>
        </pc:sldMkLst>
      </pc:sldChg>
      <pc:sldChg chg="add del">
        <pc:chgData name="Lucas, Tania" userId="232b37cb-a817-446c-b5f8-6c2be3ba9e7b" providerId="ADAL" clId="{A1DF1BDF-6E84-4F6D-B73F-E0D06798B29D}" dt="2023-03-22T08:39:19.067" v="1"/>
        <pc:sldMkLst>
          <pc:docMk/>
          <pc:sldMk cId="4189812219" sldId="887"/>
        </pc:sldMkLst>
      </pc:sldChg>
      <pc:sldChg chg="add del">
        <pc:chgData name="Lucas, Tania" userId="232b37cb-a817-446c-b5f8-6c2be3ba9e7b" providerId="ADAL" clId="{A1DF1BDF-6E84-4F6D-B73F-E0D06798B29D}" dt="2023-03-22T08:39:19.067" v="1"/>
        <pc:sldMkLst>
          <pc:docMk/>
          <pc:sldMk cId="1786808451" sldId="888"/>
        </pc:sldMkLst>
      </pc:sldChg>
      <pc:sldChg chg="add del">
        <pc:chgData name="Lucas, Tania" userId="232b37cb-a817-446c-b5f8-6c2be3ba9e7b" providerId="ADAL" clId="{A1DF1BDF-6E84-4F6D-B73F-E0D06798B29D}" dt="2023-03-22T08:39:19.067" v="1"/>
        <pc:sldMkLst>
          <pc:docMk/>
          <pc:sldMk cId="3819826954" sldId="889"/>
        </pc:sldMkLst>
      </pc:sldChg>
      <pc:sldChg chg="add del">
        <pc:chgData name="Lucas, Tania" userId="232b37cb-a817-446c-b5f8-6c2be3ba9e7b" providerId="ADAL" clId="{A1DF1BDF-6E84-4F6D-B73F-E0D06798B29D}" dt="2023-03-22T08:39:19.067" v="1"/>
        <pc:sldMkLst>
          <pc:docMk/>
          <pc:sldMk cId="3735726321" sldId="890"/>
        </pc:sldMkLst>
      </pc:sldChg>
      <pc:sldChg chg="add del">
        <pc:chgData name="Lucas, Tania" userId="232b37cb-a817-446c-b5f8-6c2be3ba9e7b" providerId="ADAL" clId="{A1DF1BDF-6E84-4F6D-B73F-E0D06798B29D}" dt="2023-03-22T08:39:19.067" v="1"/>
        <pc:sldMkLst>
          <pc:docMk/>
          <pc:sldMk cId="2735806121" sldId="891"/>
        </pc:sldMkLst>
      </pc:sldChg>
      <pc:sldChg chg="add del">
        <pc:chgData name="Lucas, Tania" userId="232b37cb-a817-446c-b5f8-6c2be3ba9e7b" providerId="ADAL" clId="{A1DF1BDF-6E84-4F6D-B73F-E0D06798B29D}" dt="2023-03-22T08:39:19.067" v="1"/>
        <pc:sldMkLst>
          <pc:docMk/>
          <pc:sldMk cId="527172694" sldId="892"/>
        </pc:sldMkLst>
      </pc:sldChg>
      <pc:sldChg chg="add del">
        <pc:chgData name="Lucas, Tania" userId="232b37cb-a817-446c-b5f8-6c2be3ba9e7b" providerId="ADAL" clId="{A1DF1BDF-6E84-4F6D-B73F-E0D06798B29D}" dt="2023-03-22T08:39:19.067" v="1"/>
        <pc:sldMkLst>
          <pc:docMk/>
          <pc:sldMk cId="1691348438" sldId="893"/>
        </pc:sldMkLst>
      </pc:sldChg>
      <pc:sldChg chg="add del">
        <pc:chgData name="Lucas, Tania" userId="232b37cb-a817-446c-b5f8-6c2be3ba9e7b" providerId="ADAL" clId="{A1DF1BDF-6E84-4F6D-B73F-E0D06798B29D}" dt="2023-03-22T08:39:19.067" v="1"/>
        <pc:sldMkLst>
          <pc:docMk/>
          <pc:sldMk cId="1180338063" sldId="894"/>
        </pc:sldMkLst>
      </pc:sldChg>
      <pc:sldChg chg="add del">
        <pc:chgData name="Lucas, Tania" userId="232b37cb-a817-446c-b5f8-6c2be3ba9e7b" providerId="ADAL" clId="{A1DF1BDF-6E84-4F6D-B73F-E0D06798B29D}" dt="2023-03-22T08:39:19.067" v="1"/>
        <pc:sldMkLst>
          <pc:docMk/>
          <pc:sldMk cId="190287414" sldId="895"/>
        </pc:sldMkLst>
      </pc:sldChg>
      <pc:sldChg chg="add del">
        <pc:chgData name="Lucas, Tania" userId="232b37cb-a817-446c-b5f8-6c2be3ba9e7b" providerId="ADAL" clId="{A1DF1BDF-6E84-4F6D-B73F-E0D06798B29D}" dt="2023-03-22T08:39:19.067" v="1"/>
        <pc:sldMkLst>
          <pc:docMk/>
          <pc:sldMk cId="2628029645" sldId="896"/>
        </pc:sldMkLst>
      </pc:sldChg>
      <pc:sldChg chg="add del">
        <pc:chgData name="Lucas, Tania" userId="232b37cb-a817-446c-b5f8-6c2be3ba9e7b" providerId="ADAL" clId="{A1DF1BDF-6E84-4F6D-B73F-E0D06798B29D}" dt="2023-03-22T08:39:19.067" v="1"/>
        <pc:sldMkLst>
          <pc:docMk/>
          <pc:sldMk cId="3743488508" sldId="897"/>
        </pc:sldMkLst>
      </pc:sldChg>
      <pc:sldChg chg="add del">
        <pc:chgData name="Lucas, Tania" userId="232b37cb-a817-446c-b5f8-6c2be3ba9e7b" providerId="ADAL" clId="{A1DF1BDF-6E84-4F6D-B73F-E0D06798B29D}" dt="2023-03-22T08:39:19.067" v="1"/>
        <pc:sldMkLst>
          <pc:docMk/>
          <pc:sldMk cId="966841977" sldId="898"/>
        </pc:sldMkLst>
      </pc:sldChg>
      <pc:sldChg chg="add del">
        <pc:chgData name="Lucas, Tania" userId="232b37cb-a817-446c-b5f8-6c2be3ba9e7b" providerId="ADAL" clId="{A1DF1BDF-6E84-4F6D-B73F-E0D06798B29D}" dt="2023-03-22T08:39:19.067" v="1"/>
        <pc:sldMkLst>
          <pc:docMk/>
          <pc:sldMk cId="2126113729" sldId="899"/>
        </pc:sldMkLst>
      </pc:sldChg>
      <pc:sldChg chg="add del">
        <pc:chgData name="Lucas, Tania" userId="232b37cb-a817-446c-b5f8-6c2be3ba9e7b" providerId="ADAL" clId="{A1DF1BDF-6E84-4F6D-B73F-E0D06798B29D}" dt="2023-03-22T08:39:19.067" v="1"/>
        <pc:sldMkLst>
          <pc:docMk/>
          <pc:sldMk cId="643661820" sldId="900"/>
        </pc:sldMkLst>
      </pc:sldChg>
      <pc:sldChg chg="add del">
        <pc:chgData name="Lucas, Tania" userId="232b37cb-a817-446c-b5f8-6c2be3ba9e7b" providerId="ADAL" clId="{A1DF1BDF-6E84-4F6D-B73F-E0D06798B29D}" dt="2023-03-22T08:39:19.067" v="1"/>
        <pc:sldMkLst>
          <pc:docMk/>
          <pc:sldMk cId="2951364702" sldId="901"/>
        </pc:sldMkLst>
      </pc:sldChg>
      <pc:sldMasterChg chg="delSldLayout">
        <pc:chgData name="Lucas, Tania" userId="232b37cb-a817-446c-b5f8-6c2be3ba9e7b" providerId="ADAL" clId="{A1DF1BDF-6E84-4F6D-B73F-E0D06798B29D}" dt="2023-03-22T08:39:14.756" v="0" actId="47"/>
        <pc:sldMasterMkLst>
          <pc:docMk/>
          <pc:sldMasterMk cId="700887908" sldId="2147483753"/>
        </pc:sldMasterMkLst>
        <pc:sldLayoutChg chg="del">
          <pc:chgData name="Lucas, Tania" userId="232b37cb-a817-446c-b5f8-6c2be3ba9e7b" providerId="ADAL" clId="{A1DF1BDF-6E84-4F6D-B73F-E0D06798B29D}" dt="2023-03-22T08:39:14.756" v="0" actId="47"/>
          <pc:sldLayoutMkLst>
            <pc:docMk/>
            <pc:sldMasterMk cId="700887908" sldId="2147483753"/>
            <pc:sldLayoutMk cId="3239547452" sldId="214748374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3/22/2023</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3/22/2023</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a:t>Click to edit Master title style</a:t>
            </a:r>
            <a:endParaRPr lang="en-GB"/>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a:t>Second level</a:t>
            </a:r>
          </a:p>
          <a:p>
            <a:pPr lvl="2"/>
            <a:r>
              <a:rPr lang="en-US"/>
              <a:t>Third level</a:t>
            </a:r>
          </a:p>
        </p:txBody>
      </p:sp>
    </p:spTree>
    <p:extLst>
      <p:ext uri="{BB962C8B-B14F-4D97-AF65-F5344CB8AC3E}">
        <p14:creationId xmlns:p14="http://schemas.microsoft.com/office/powerpoint/2010/main" val="1838724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3" r:id="rId3"/>
    <p:sldLayoutId id="2147483759"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GB" sz="2400" dirty="0" err="1">
                <a:solidFill>
                  <a:srgbClr val="0070C0"/>
                </a:solidFill>
                <a:hlinkClick r:id="rId3">
                  <a:extLst>
                    <a:ext uri="{A12FA001-AC4F-418D-AE19-62706E023703}">
                      <ahyp:hlinkClr xmlns:ahyp="http://schemas.microsoft.com/office/drawing/2018/hyperlinkcolor" val="tx"/>
                    </a:ext>
                  </a:extLst>
                </a:hlinkClick>
              </a:rPr>
              <a:t>Adolygiad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Arholiad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Ar-lein</a:t>
            </a:r>
            <a:r>
              <a:rPr lang="en-GB" sz="2400" dirty="0">
                <a:solidFill>
                  <a:srgbClr val="0070C0"/>
                </a:solidFill>
              </a:rPr>
              <a:t> - </a:t>
            </a:r>
            <a:r>
              <a:rPr lang="en-GB" sz="2400" dirty="0" err="1">
                <a:solidFill>
                  <a:srgbClr val="0070C0"/>
                </a:solidFill>
              </a:rPr>
              <a:t>Ionawr</a:t>
            </a:r>
            <a:r>
              <a:rPr lang="en-GB" sz="2400" dirty="0">
                <a:solidFill>
                  <a:srgbClr val="0070C0"/>
                </a:solidFill>
              </a:rPr>
              <a:t> 2023</a:t>
            </a:r>
            <a:endParaRPr lang="en-US" sz="2400" dirty="0">
              <a:solidFill>
                <a:srgbClr val="0070C0"/>
              </a:solidFill>
              <a:latin typeface="+mj-lt"/>
              <a:ea typeface="Lato" charset="0"/>
              <a:cs typeface="Lato" charset="0"/>
            </a:endParaRP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err="1">
                <a:solidFill>
                  <a:srgbClr val="0077C8"/>
                </a:solidFill>
                <a:latin typeface="Arial" panose="020B0604020202020204" pitchFamily="34" charset="0"/>
                <a:ea typeface="Lato" charset="0"/>
                <a:cs typeface="Arial" panose="020B0604020202020204" pitchFamily="34" charset="0"/>
              </a:rPr>
              <a:t>Lefel</a:t>
            </a:r>
            <a:r>
              <a:rPr lang="en-US" sz="2400" dirty="0">
                <a:solidFill>
                  <a:srgbClr val="0077C8"/>
                </a:solidFill>
                <a:latin typeface="Arial" panose="020B0604020202020204" pitchFamily="34" charset="0"/>
                <a:ea typeface="Lato" charset="0"/>
                <a:cs typeface="Arial" panose="020B0604020202020204" pitchFamily="34" charset="0"/>
              </a:rPr>
              <a:t> </a:t>
            </a:r>
            <a:r>
              <a:rPr lang="en-US" sz="2400" dirty="0">
                <a:solidFill>
                  <a:srgbClr val="0070C0"/>
                </a:solidFill>
                <a:latin typeface="Arial" panose="020B0604020202020204" pitchFamily="34" charset="0"/>
                <a:ea typeface="Lato" charset="0"/>
                <a:cs typeface="Arial" panose="020B0604020202020204" pitchFamily="34" charset="0"/>
              </a:rPr>
              <a:t>2 </a:t>
            </a:r>
            <a:r>
              <a:rPr lang="en-GB" sz="2400" i="0" dirty="0" err="1">
                <a:solidFill>
                  <a:srgbClr val="0070C0"/>
                </a:solidFill>
                <a:effectLst/>
                <a:latin typeface="Lato"/>
              </a:rPr>
              <a:t>Gofal</a:t>
            </a:r>
            <a:r>
              <a:rPr lang="en-GB" sz="2400" i="0" dirty="0">
                <a:solidFill>
                  <a:srgbClr val="0070C0"/>
                </a:solidFill>
                <a:effectLst/>
                <a:latin typeface="Lato"/>
              </a:rPr>
              <a:t>, </a:t>
            </a:r>
            <a:r>
              <a:rPr lang="en-GB" sz="2400" i="0" dirty="0" err="1">
                <a:solidFill>
                  <a:srgbClr val="0070C0"/>
                </a:solidFill>
                <a:effectLst/>
                <a:latin typeface="Lato"/>
              </a:rPr>
              <a:t>Chwarae</a:t>
            </a:r>
            <a:r>
              <a:rPr lang="en-GB" sz="2400" i="0" dirty="0">
                <a:solidFill>
                  <a:srgbClr val="0070C0"/>
                </a:solidFill>
                <a:effectLst/>
                <a:latin typeface="Lato"/>
              </a:rPr>
              <a:t>, </a:t>
            </a:r>
            <a:r>
              <a:rPr lang="en-GB" sz="2400" i="0" dirty="0" err="1">
                <a:solidFill>
                  <a:srgbClr val="0070C0"/>
                </a:solidFill>
                <a:effectLst/>
                <a:latin typeface="Lato"/>
              </a:rPr>
              <a:t>Dysgu</a:t>
            </a:r>
            <a:r>
              <a:rPr lang="en-GB" sz="2400" i="0" dirty="0">
                <a:solidFill>
                  <a:srgbClr val="0070C0"/>
                </a:solidFill>
                <a:effectLst/>
                <a:latin typeface="Lato"/>
              </a:rPr>
              <a:t>, a </a:t>
            </a:r>
            <a:r>
              <a:rPr lang="en-GB" sz="2400" i="0" dirty="0" err="1">
                <a:solidFill>
                  <a:srgbClr val="0070C0"/>
                </a:solidFill>
                <a:effectLst/>
                <a:latin typeface="Lato"/>
              </a:rPr>
              <a:t>Datblygiad</a:t>
            </a:r>
            <a:r>
              <a:rPr lang="en-GB" sz="2400" i="0" dirty="0">
                <a:solidFill>
                  <a:srgbClr val="0070C0"/>
                </a:solidFill>
                <a:effectLst/>
                <a:latin typeface="Lato"/>
              </a:rPr>
              <a:t> Plant: </a:t>
            </a:r>
            <a:r>
              <a:rPr lang="en-GB" sz="2400" i="0" dirty="0" err="1">
                <a:solidFill>
                  <a:srgbClr val="0070C0"/>
                </a:solidFill>
                <a:effectLst/>
                <a:latin typeface="Lato"/>
              </a:rPr>
              <a:t>Ymarfer</a:t>
            </a:r>
            <a:r>
              <a:rPr lang="en-GB" sz="2400" i="0" dirty="0">
                <a:solidFill>
                  <a:srgbClr val="0070C0"/>
                </a:solidFill>
                <a:effectLst/>
                <a:latin typeface="Lato"/>
              </a:rPr>
              <a:t> a </a:t>
            </a:r>
            <a:r>
              <a:rPr lang="en-GB" sz="2400" i="0" dirty="0" err="1">
                <a:solidFill>
                  <a:srgbClr val="0070C0"/>
                </a:solidFill>
                <a:effectLst/>
                <a:latin typeface="Lato"/>
              </a:rPr>
              <a:t>Theori</a:t>
            </a:r>
            <a:endParaRPr lang="en-US" sz="2400" dirty="0">
              <a:solidFill>
                <a:srgbClr val="0070C0"/>
              </a:solidFill>
              <a:latin typeface="Arial" panose="020B0604020202020204" pitchFamily="34" charset="0"/>
              <a:ea typeface="Lato" charset="0"/>
              <a:cs typeface="Arial" panose="020B0604020202020204" pitchFamily="34" charset="0"/>
            </a:endParaRPr>
          </a:p>
          <a:p>
            <a:pPr algn="l"/>
            <a:r>
              <a:rPr lang="en-US" sz="2400" dirty="0" err="1">
                <a:solidFill>
                  <a:srgbClr val="0077C8"/>
                </a:solidFill>
              </a:rPr>
              <a:t>Uned</a:t>
            </a:r>
            <a:r>
              <a:rPr lang="en-US" sz="2400" dirty="0">
                <a:solidFill>
                  <a:srgbClr val="0077C8"/>
                </a:solidFill>
              </a:rPr>
              <a:t> 216 – </a:t>
            </a:r>
            <a:r>
              <a:rPr lang="en-GB" sz="1800" b="0" i="0" u="none" strike="noStrike" baseline="0" dirty="0">
                <a:solidFill>
                  <a:srgbClr val="000000"/>
                </a:solidFill>
                <a:latin typeface="Arial WGL"/>
              </a:rPr>
              <a:t> </a:t>
            </a:r>
            <a:r>
              <a:rPr lang="en-GB" sz="2400" i="0" u="none" strike="noStrike" baseline="0" dirty="0" err="1">
                <a:solidFill>
                  <a:srgbClr val="0070C0"/>
                </a:solidFill>
                <a:latin typeface="Arial WGL"/>
              </a:rPr>
              <a:t>Deall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Gofal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Chwarae</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Dysgu</a:t>
            </a:r>
            <a:r>
              <a:rPr lang="en-GB" sz="2400" i="0" u="none" strike="noStrike" baseline="0" dirty="0">
                <a:solidFill>
                  <a:srgbClr val="0070C0"/>
                </a:solidFill>
                <a:latin typeface="Arial WGL"/>
              </a:rPr>
              <a:t> a </a:t>
            </a:r>
            <a:r>
              <a:rPr lang="en-GB" sz="2400" i="0" u="none" strike="noStrike" baseline="0" dirty="0" err="1">
                <a:solidFill>
                  <a:srgbClr val="0070C0"/>
                </a:solidFill>
                <a:latin typeface="Arial WGL"/>
              </a:rPr>
              <a:t>Datblygiad</a:t>
            </a:r>
            <a:r>
              <a:rPr lang="en-GB" sz="2400" i="0" u="none" strike="noStrike" baseline="0" dirty="0">
                <a:solidFill>
                  <a:srgbClr val="0070C0"/>
                </a:solidFill>
                <a:latin typeface="Arial WGL"/>
              </a:rPr>
              <a:t> Plant</a:t>
            </a:r>
            <a:endParaRPr lang="en-US" sz="2400" dirty="0">
              <a:solidFill>
                <a:srgbClr val="0070C0"/>
              </a:solidFill>
            </a:endParaRP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4" name="Picture 3" descr="A group of children writing on paper&#10;&#10;Description automatically generated with low confidence">
            <a:extLst>
              <a:ext uri="{FF2B5EF4-FFF2-40B4-BE49-F238E27FC236}">
                <a16:creationId xmlns:a16="http://schemas.microsoft.com/office/drawing/2014/main" id="{CB9F9A2B-19CA-9A6E-8D65-A6EB875393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1532" y="2197100"/>
            <a:ext cx="6348936" cy="4229100"/>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22580"/>
            <a:ext cx="4002690" cy="4634730"/>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sz="1600" dirty="0"/>
          </a:p>
          <a:p>
            <a:pPr>
              <a:lnSpc>
                <a:spcPct val="107000"/>
              </a:lnSpc>
              <a:spcAft>
                <a:spcPts val="800"/>
              </a:spcAft>
            </a:pP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Profodd y cwestiwn hwn yn broblematig i rai dysgwyr ond fel y gwelwch chi enillodd y dysgwr hwn farciau llawn.</a:t>
            </a:r>
            <a:endParaRPr lang="en-GB" sz="18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Gofynnwyd i'r dysgwyr am ddiffiniad o ddarpariaeth barhaus ac mae'r dysgwr hwn wedi cefnogi'r ymateb gydag enghreifftiau.</a:t>
            </a:r>
            <a:r>
              <a:rPr lang="cy-GB" sz="18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Mae rhoi enghreifftiau o ymarfer yn aml yn galluogi dyfarnu marciau uwch gan ei fod yn cefnogi dealltwriaeth.</a:t>
            </a:r>
            <a:r>
              <a:rPr lang="cy-GB" sz="18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endParaRPr lang="en-GB" sz="18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p>
            <a:endParaRPr lang="en-GB" b="1" dirty="0"/>
          </a:p>
          <a:p>
            <a:r>
              <a:rPr kumimoji="0" lang="cy-GB" altLang="en-US" b="1" i="0" u="none" strike="noStrike" cap="none" normalizeH="0" baseline="0" dirty="0">
                <a:ln>
                  <a:noFill/>
                </a:ln>
                <a:solidFill>
                  <a:srgbClr val="0070C0"/>
                </a:solidFill>
                <a:effectLst/>
              </a:rPr>
              <a:t>Marc a ddyfarnwyd </a:t>
            </a:r>
            <a:r>
              <a:rPr lang="en-GB" b="1" dirty="0">
                <a:solidFill>
                  <a:srgbClr val="0070C0"/>
                </a:solidFill>
              </a:rPr>
              <a:t>2/2</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298267" y="1253172"/>
            <a:ext cx="4611158"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2(b)</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025BEBA3-EA99-EC46-D520-6E1158099249}"/>
              </a:ext>
            </a:extLst>
          </p:cNvPr>
          <p:cNvSpPr txBox="1"/>
          <p:nvPr/>
        </p:nvSpPr>
        <p:spPr>
          <a:xfrm>
            <a:off x="282575" y="1253172"/>
            <a:ext cx="5368925" cy="1754326"/>
          </a:xfrm>
          <a:prstGeom prst="rect">
            <a:avLst/>
          </a:prstGeom>
          <a:noFill/>
        </p:spPr>
        <p:txBody>
          <a:bodyPr wrap="square">
            <a:spAutoFit/>
          </a:bodyPr>
          <a:lstStyle/>
          <a:p>
            <a:r>
              <a:rPr lang="en-US"/>
              <a:t>Continuous provision is something that is already there for the children to access it </a:t>
            </a:r>
            <a:r>
              <a:rPr lang="en-US" err="1"/>
              <a:t>e.g</a:t>
            </a:r>
            <a:r>
              <a:rPr lang="en-US"/>
              <a:t> roleplay area, small world play. They may get changed up often and have a different theme, but often children will choose to go play somewhere they enjoy and revisit it.</a:t>
            </a:r>
            <a:endParaRPr lang="en-GB"/>
          </a:p>
        </p:txBody>
      </p:sp>
    </p:spTree>
    <p:extLst>
      <p:ext uri="{BB962C8B-B14F-4D97-AF65-F5344CB8AC3E}">
        <p14:creationId xmlns:p14="http://schemas.microsoft.com/office/powerpoint/2010/main" val="1691348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560267"/>
            <a:ext cx="5091890" cy="447261"/>
          </a:xfrm>
        </p:spPr>
        <p:txBody>
          <a:bodyPr/>
          <a:lstStyle/>
          <a:p>
            <a:r>
              <a:rPr lang="1106" sz="1800" dirty="0"/>
              <a:t>Cwestiwn</a:t>
            </a:r>
            <a:r>
              <a:rPr lang="en-GB" sz="1800" dirty="0"/>
              <a:t> 3(b) </a:t>
            </a:r>
            <a:r>
              <a:rPr lang="1106" sz="1800" dirty="0"/>
              <a:t>a'r cynllun marcio </a:t>
            </a:r>
            <a:br>
              <a:rPr lang="1106" sz="1800" dirty="0"/>
            </a:b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096000" y="1752"/>
            <a:ext cx="3860800" cy="923330"/>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i="1" dirty="0" err="1">
                <a:solidFill>
                  <a:srgbClr val="0070C0"/>
                </a:solidFill>
              </a:rPr>
              <a:t>Esboniwch</a:t>
            </a:r>
            <a:r>
              <a:rPr lang="en-GB" dirty="0">
                <a:solidFill>
                  <a:srgbClr val="0070C0"/>
                </a:solidFill>
              </a:rPr>
              <a:t> </a:t>
            </a:r>
          </a:p>
          <a:p>
            <a:r>
              <a:rPr lang="en-GB" dirty="0" err="1">
                <a:solidFill>
                  <a:srgbClr val="0070C0"/>
                </a:solidFill>
              </a:rPr>
              <a:t>Rhowch</a:t>
            </a:r>
            <a:r>
              <a:rPr lang="en-GB" dirty="0">
                <a:solidFill>
                  <a:srgbClr val="0070C0"/>
                </a:solidFill>
              </a:rPr>
              <a:t> </a:t>
            </a:r>
            <a:r>
              <a:rPr lang="en-GB" dirty="0" err="1">
                <a:solidFill>
                  <a:srgbClr val="0070C0"/>
                </a:solidFill>
              </a:rPr>
              <a:t>fanylion</a:t>
            </a:r>
            <a:r>
              <a:rPr lang="en-GB" dirty="0">
                <a:solidFill>
                  <a:srgbClr val="0070C0"/>
                </a:solidFill>
              </a:rPr>
              <a:t> a </a:t>
            </a:r>
            <a:r>
              <a:rPr lang="en-GB" dirty="0" err="1">
                <a:solidFill>
                  <a:srgbClr val="0070C0"/>
                </a:solidFill>
              </a:rPr>
              <a:t>rhesymau</a:t>
            </a:r>
            <a:r>
              <a:rPr lang="en-GB" dirty="0">
                <a:solidFill>
                  <a:srgbClr val="0070C0"/>
                </a:solidFill>
              </a:rPr>
              <a:t> </a:t>
            </a:r>
            <a:r>
              <a:rPr lang="en-GB" dirty="0" err="1">
                <a:solidFill>
                  <a:srgbClr val="0070C0"/>
                </a:solidFill>
              </a:rPr>
              <a:t>dros</a:t>
            </a:r>
            <a:r>
              <a:rPr lang="en-GB" dirty="0">
                <a:solidFill>
                  <a:srgbClr val="0070C0"/>
                </a:solidFill>
              </a:rPr>
              <a:t> </a:t>
            </a:r>
            <a:r>
              <a:rPr lang="en-GB" dirty="0" err="1">
                <a:solidFill>
                  <a:srgbClr val="0070C0"/>
                </a:solidFill>
              </a:rPr>
              <a:t>sut</a:t>
            </a:r>
            <a:r>
              <a:rPr lang="en-GB" dirty="0">
                <a:solidFill>
                  <a:srgbClr val="0070C0"/>
                </a:solidFill>
              </a:rPr>
              <a:t> a </a:t>
            </a:r>
            <a:r>
              <a:rPr lang="en-GB" dirty="0" err="1">
                <a:solidFill>
                  <a:srgbClr val="0070C0"/>
                </a:solidFill>
              </a:rPr>
              <a:t>pham</a:t>
            </a:r>
            <a:r>
              <a:rPr lang="en-GB" dirty="0">
                <a:solidFill>
                  <a:srgbClr val="0070C0"/>
                </a:solidFill>
              </a:rPr>
              <a:t> </a:t>
            </a:r>
            <a:r>
              <a:rPr lang="en-GB" dirty="0" err="1">
                <a:solidFill>
                  <a:srgbClr val="0070C0"/>
                </a:solidFill>
              </a:rPr>
              <a:t>mae</a:t>
            </a:r>
            <a:r>
              <a:rPr lang="en-GB" dirty="0">
                <a:solidFill>
                  <a:srgbClr val="0070C0"/>
                </a:solidFill>
              </a:rPr>
              <a:t> </a:t>
            </a:r>
            <a:r>
              <a:rPr lang="en-GB" dirty="0" err="1">
                <a:solidFill>
                  <a:srgbClr val="0070C0"/>
                </a:solidFill>
              </a:rPr>
              <a:t>rhywbeth</a:t>
            </a:r>
            <a:r>
              <a:rPr lang="en-GB" dirty="0">
                <a:solidFill>
                  <a:srgbClr val="0070C0"/>
                </a:solidFill>
              </a:rPr>
              <a:t> </a:t>
            </a:r>
            <a:r>
              <a:rPr lang="en-GB" dirty="0" err="1">
                <a:solidFill>
                  <a:srgbClr val="0070C0"/>
                </a:solidFill>
              </a:rPr>
              <a:t>fel</a:t>
            </a:r>
            <a:r>
              <a:rPr lang="en-GB" dirty="0">
                <a:solidFill>
                  <a:srgbClr val="0070C0"/>
                </a:solidFill>
              </a:rPr>
              <a:t> y </a:t>
            </a:r>
            <a:r>
              <a:rPr lang="en-GB" dirty="0" err="1">
                <a:solidFill>
                  <a:srgbClr val="0070C0"/>
                </a:solidFill>
              </a:rPr>
              <a:t>mae</a:t>
            </a:r>
            <a:endParaRPr lang="en-GB" dirty="0">
              <a:solidFill>
                <a:srgbClr val="0070C0"/>
              </a:solidFill>
            </a:endParaRPr>
          </a:p>
        </p:txBody>
      </p:sp>
      <p:sp>
        <p:nvSpPr>
          <p:cNvPr id="6" name="TextBox 5">
            <a:extLst>
              <a:ext uri="{FF2B5EF4-FFF2-40B4-BE49-F238E27FC236}">
                <a16:creationId xmlns:a16="http://schemas.microsoft.com/office/drawing/2014/main" id="{B73E5163-7F8A-415B-80DD-13B491A70ACE}"/>
              </a:ext>
            </a:extLst>
          </p:cNvPr>
          <p:cNvSpPr txBox="1"/>
          <p:nvPr/>
        </p:nvSpPr>
        <p:spPr>
          <a:xfrm>
            <a:off x="282012" y="3835520"/>
            <a:ext cx="5331388" cy="2462213"/>
          </a:xfrm>
          <a:prstGeom prst="rect">
            <a:avLst/>
          </a:prstGeom>
          <a:noFill/>
        </p:spPr>
        <p:txBody>
          <a:bodyPr wrap="square">
            <a:spAutoFit/>
          </a:bodyPr>
          <a:lstStyle/>
          <a:p>
            <a:r>
              <a:rPr lang="cy-GB" sz="1100" b="1" dirty="0">
                <a:effectLst/>
                <a:latin typeface="Arial" panose="020B0604020202020204" pitchFamily="34" charset="0"/>
                <a:ea typeface="Calibri" panose="020F0502020204030204" pitchFamily="34" charset="0"/>
                <a:cs typeface="Arial" panose="020B0604020202020204" pitchFamily="34" charset="0"/>
              </a:rPr>
              <a:t>Rhowch 0 marc </a:t>
            </a:r>
            <a:r>
              <a:rPr lang="cy-GB" sz="1100" dirty="0">
                <a:effectLst/>
                <a:latin typeface="Arial" panose="020B0604020202020204" pitchFamily="34" charset="0"/>
                <a:ea typeface="Calibri" panose="020F0502020204030204" pitchFamily="34" charset="0"/>
                <a:cs typeface="Arial" panose="020B0604020202020204" pitchFamily="34" charset="0"/>
              </a:rPr>
              <a:t>os nad yw'r ymateb yn haeddu ennill marciau.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tabLst>
                <a:tab pos="457200" algn="l"/>
                <a:tab pos="914400" algn="l"/>
                <a:tab pos="5715000" algn="r"/>
              </a:tabLst>
            </a:pPr>
            <a:r>
              <a:rPr lang="cy-GB" sz="1100" b="1" dirty="0">
                <a:effectLst/>
                <a:latin typeface="Arial" panose="020B0604020202020204" pitchFamily="34" charset="0"/>
                <a:ea typeface="Calibri" panose="020F0502020204030204" pitchFamily="34" charset="0"/>
                <a:cs typeface="Arial" panose="020B0604020202020204" pitchFamily="34" charset="0"/>
              </a:rPr>
              <a:t>Rhowch 1-2 farc </a:t>
            </a:r>
            <a:r>
              <a:rPr lang="cy-GB" sz="1100" dirty="0">
                <a:effectLst/>
                <a:latin typeface="Arial" panose="020B0604020202020204" pitchFamily="34" charset="0"/>
                <a:ea typeface="Calibri" panose="020F0502020204030204" pitchFamily="34" charset="0"/>
                <a:cs typeface="Arial" panose="020B0604020202020204" pitchFamily="34" charset="0"/>
              </a:rPr>
              <a:t>am esboniad sylfaenol </a:t>
            </a:r>
            <a:r>
              <a:rPr lang="cy-GB" sz="1100" dirty="0">
                <a:effectLst/>
                <a:latin typeface="Arial" panose="020B0604020202020204" pitchFamily="34" charset="0"/>
                <a:ea typeface="Times New Roman" panose="02020603050405020304" pitchFamily="18" charset="0"/>
                <a:cs typeface="Arial" panose="020B0604020202020204" pitchFamily="34" charset="0"/>
              </a:rPr>
              <a:t>heb sy'n dangos gwybodaeth a dealltwriaeth gyfyngedig </a:t>
            </a:r>
            <a:r>
              <a:rPr lang="cy-GB" sz="1100" dirty="0">
                <a:effectLst/>
                <a:latin typeface="Arial" panose="020B0604020202020204" pitchFamily="34" charset="0"/>
                <a:ea typeface="Calibri" panose="020F0502020204030204" pitchFamily="34" charset="0"/>
                <a:cs typeface="Arial" panose="020B0604020202020204" pitchFamily="34" charset="0"/>
              </a:rPr>
              <a:t>ynglŷn â'r manteision cadarnhaol i iechyd a llesiant plant sy’n mynd i glybiau y tu allan i’r ysgol.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tabLst>
                <a:tab pos="457200" algn="l"/>
                <a:tab pos="914400" algn="l"/>
                <a:tab pos="5715000" algn="r"/>
              </a:tabLst>
            </a:pPr>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tabLst>
                <a:tab pos="457200" algn="l"/>
                <a:tab pos="914400" algn="l"/>
                <a:tab pos="5715000" algn="r"/>
              </a:tabLst>
            </a:pPr>
            <a:r>
              <a:rPr lang="cy-GB" sz="1100" b="1" dirty="0">
                <a:effectLst/>
                <a:latin typeface="Arial" panose="020B0604020202020204" pitchFamily="34" charset="0"/>
                <a:ea typeface="Calibri" panose="020F0502020204030204" pitchFamily="34" charset="0"/>
                <a:cs typeface="Arial" panose="020B0604020202020204" pitchFamily="34" charset="0"/>
              </a:rPr>
              <a:t>Rhowch 3 marc </a:t>
            </a:r>
            <a:r>
              <a:rPr lang="cy-GB" sz="1100" dirty="0">
                <a:effectLst/>
                <a:latin typeface="Arial" panose="020B0604020202020204" pitchFamily="34" charset="0"/>
                <a:ea typeface="Calibri" panose="020F0502020204030204" pitchFamily="34" charset="0"/>
                <a:cs typeface="Arial" panose="020B0604020202020204" pitchFamily="34" charset="0"/>
              </a:rPr>
              <a:t>am esboniad da </a:t>
            </a:r>
            <a:r>
              <a:rPr lang="cy-GB" sz="1100" dirty="0">
                <a:effectLst/>
                <a:latin typeface="Arial" panose="020B0604020202020204" pitchFamily="34" charset="0"/>
                <a:ea typeface="Times New Roman" panose="02020603050405020304" pitchFamily="18" charset="0"/>
                <a:cs typeface="Arial" panose="020B0604020202020204" pitchFamily="34" charset="0"/>
              </a:rPr>
              <a:t>sy'n dangos rhywfaint o wybodaeth a dealltwriaeth ynglŷn</a:t>
            </a:r>
            <a:r>
              <a:rPr lang="cy-GB" sz="1100" dirty="0">
                <a:effectLst/>
                <a:latin typeface="Arial" panose="020B0604020202020204" pitchFamily="34" charset="0"/>
                <a:ea typeface="Calibri" panose="020F0502020204030204" pitchFamily="34" charset="0"/>
                <a:cs typeface="Arial" panose="020B0604020202020204" pitchFamily="34" charset="0"/>
              </a:rPr>
              <a:t> â'r manteision cadarnhaol i iechyd a llesiant plant sy’n mynd i glybiau y tu allan i’r ysgol.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a:tabLst>
                <a:tab pos="457200" algn="l"/>
                <a:tab pos="914400" algn="l"/>
                <a:tab pos="5715000" algn="r"/>
              </a:tabLst>
            </a:pPr>
            <a:r>
              <a:rPr lang="en-GB"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p>
          <a:p>
            <a:pPr>
              <a:tabLst>
                <a:tab pos="457200" algn="l"/>
                <a:tab pos="914400" algn="l"/>
                <a:tab pos="5715000" algn="r"/>
              </a:tabLst>
            </a:pPr>
            <a:r>
              <a:rPr lang="cy-GB" sz="1100" dirty="0">
                <a:effectLst/>
                <a:latin typeface="Arial" panose="020B0604020202020204" pitchFamily="34" charset="0"/>
                <a:ea typeface="Calibri" panose="020F0502020204030204" pitchFamily="34" charset="0"/>
                <a:cs typeface="Arial" panose="020B0604020202020204" pitchFamily="34" charset="0"/>
              </a:rPr>
              <a:t>Rhowch </a:t>
            </a:r>
            <a:r>
              <a:rPr lang="cy-GB" sz="1100" b="1" dirty="0">
                <a:effectLst/>
                <a:latin typeface="Arial" panose="020B0604020202020204" pitchFamily="34" charset="0"/>
                <a:ea typeface="Calibri" panose="020F0502020204030204" pitchFamily="34" charset="0"/>
                <a:cs typeface="Arial" panose="020B0604020202020204" pitchFamily="34" charset="0"/>
              </a:rPr>
              <a:t>4 marc</a:t>
            </a:r>
            <a:r>
              <a:rPr lang="cy-GB" sz="1100" dirty="0">
                <a:effectLst/>
                <a:latin typeface="Arial" panose="020B0604020202020204" pitchFamily="34" charset="0"/>
                <a:ea typeface="Calibri" panose="020F0502020204030204" pitchFamily="34" charset="0"/>
                <a:cs typeface="Arial" panose="020B0604020202020204" pitchFamily="34" charset="0"/>
              </a:rPr>
              <a:t> am esboniad da iawn sy’n dangos gwybodaeth a dealltwriaeth fanwl o’r buddion cadarnhaol o fynd i glybiau y tu allan i’r ysgol ar iechyd, llesiant a datblygiad.</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tabLst>
                <a:tab pos="457200" algn="l"/>
                <a:tab pos="914400" algn="l"/>
                <a:tab pos="5715000" algn="r"/>
              </a:tabLst>
            </a:pPr>
            <a:endParaRPr lang="en-GB" sz="11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DFB2891D-5A70-8910-8CC4-2E3B17ECBFF0}"/>
              </a:ext>
            </a:extLst>
          </p:cNvPr>
          <p:cNvSpPr txBox="1"/>
          <p:nvPr/>
        </p:nvSpPr>
        <p:spPr>
          <a:xfrm>
            <a:off x="6737350" y="1296458"/>
            <a:ext cx="4813300" cy="3970318"/>
          </a:xfrm>
          <a:prstGeom prst="rect">
            <a:avLst/>
          </a:prstGeom>
          <a:noFill/>
        </p:spPr>
        <p:txBody>
          <a:bodyPr wrap="square">
            <a:spAutoFit/>
          </a:bodyPr>
          <a:lstStyle/>
          <a:p>
            <a:r>
              <a:rPr lang="cy-GB" sz="1200" dirty="0">
                <a:effectLst/>
                <a:latin typeface="Arial" panose="020B0604020202020204" pitchFamily="34" charset="0"/>
                <a:ea typeface="Calibri" panose="020F0502020204030204" pitchFamily="34" charset="0"/>
                <a:cs typeface="Arial" panose="020B0604020202020204" pitchFamily="34" charset="0"/>
              </a:rPr>
              <a:t>Gall yr ateb gyfeirio at y pethau hyn: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Datblygu hobïau</a:t>
            </a: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Cyfle i ddefnyddio iaith ac i gymdeithasu</a:t>
            </a: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Meithrin perthnasoedd â staff a phlant nad ydynt yn eu hadnabod</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Deall yr angen am reolau – gwella ymddygiad a rhesymu derbyniol</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Diwallu anghenion cyfannol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Diwallu anghenion gofal</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Manteisio ar gyfleoedd chwarae i gyfoethogi dysgu hyd yn oed yn fwy</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Meithrin sgiliau newydd a chael cyfleoedd newydd</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Gall hyrwyddo'r agwedd addysgol</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Cefnogi perthnasoedd ag ymlyniad</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Ffitrwydd ac ymarfer corff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Cyfle i wneud gweithgareddau awyr agored</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Bod yn rhan o dîm / clwb</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Times New Roman" panose="02020603050405020304" pitchFamily="18" charset="0"/>
              </a:rPr>
              <a:t>Her a phrofiadau newydd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dirty="0">
                <a:effectLst/>
                <a:latin typeface="Arial" panose="020B0604020202020204" pitchFamily="34" charset="0"/>
                <a:ea typeface="Calibri" panose="020F0502020204030204" pitchFamily="34" charset="0"/>
                <a:cs typeface="Arial" panose="020B0604020202020204" pitchFamily="34" charset="0"/>
              </a:rPr>
              <a:t>Nid yw’r rhestr hon yn gynhwysfawr.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dirty="0">
                <a:effectLst/>
                <a:latin typeface="Arial" panose="020B0604020202020204" pitchFamily="34" charset="0"/>
                <a:ea typeface="Calibri" panose="020F0502020204030204" pitchFamily="34" charset="0"/>
                <a:cs typeface="Arial" panose="020B0604020202020204" pitchFamily="34" charset="0"/>
              </a:rPr>
              <a:t>Rhowch farciau am unrhyw ateb perthnasol arall.</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61B1AC59-F751-B0C8-7AB4-CC8C8B3E1F7A}"/>
              </a:ext>
            </a:extLst>
          </p:cNvPr>
          <p:cNvPicPr>
            <a:picLocks noChangeAspect="1"/>
          </p:cNvPicPr>
          <p:nvPr/>
        </p:nvPicPr>
        <p:blipFill>
          <a:blip r:embed="rId2"/>
          <a:stretch>
            <a:fillRect/>
          </a:stretch>
        </p:blipFill>
        <p:spPr>
          <a:xfrm>
            <a:off x="320676" y="1285875"/>
            <a:ext cx="5519341" cy="2303992"/>
          </a:xfrm>
          <a:prstGeom prst="rect">
            <a:avLst/>
          </a:prstGeom>
        </p:spPr>
      </p:pic>
    </p:spTree>
    <p:extLst>
      <p:ext uri="{BB962C8B-B14F-4D97-AF65-F5344CB8AC3E}">
        <p14:creationId xmlns:p14="http://schemas.microsoft.com/office/powerpoint/2010/main" val="1180338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274129" y="1562072"/>
            <a:ext cx="4549229" cy="4665508"/>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Esboniad sydd wedi'i ddatblygu'n glir ac sy'n haeddu'r marciau llawn a ddyfarnwyd.</a:t>
            </a:r>
            <a:endParaRPr lang="en-GB" sz="18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Mae'r dysgwr wedi datblygu pob agwedd ar y cwestiwn gan gyfeirio at Iechyd a llesiant. Mae hwn yn ymateb aeddfed lle mae enghreifftiau'n ymestyn yr esboniad i ddangos gwybodaeth a dealltwriaeth gadarn. Mae'r dysgwr yn ymestyn yr adran olaf sy'n cysylltu buddion colli pwysau ag atal rhai cyflyrau.</a:t>
            </a:r>
            <a:r>
              <a:rPr lang="cy-GB" sz="18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Mae'r datblygiad hwn yn cefnogi'r ateb ar lefel uchel.</a:t>
            </a:r>
            <a:endParaRPr lang="en-GB" sz="18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p>
            <a:endParaRPr lang="en-GB" b="1" dirty="0"/>
          </a:p>
          <a:p>
            <a:r>
              <a:rPr kumimoji="0" lang="cy-GB" altLang="en-US" b="1" i="0" u="none" strike="noStrike" cap="none" normalizeH="0" baseline="0" dirty="0">
                <a:ln>
                  <a:noFill/>
                </a:ln>
                <a:solidFill>
                  <a:srgbClr val="0070C0"/>
                </a:solidFill>
                <a:effectLst/>
              </a:rPr>
              <a:t>Marc a ddyfarnwyd </a:t>
            </a:r>
            <a:r>
              <a:rPr lang="en-GB" b="1" dirty="0">
                <a:solidFill>
                  <a:srgbClr val="0070C0"/>
                </a:solidFill>
              </a:rPr>
              <a:t>4/4</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42555" y="1367832"/>
            <a:ext cx="4812378"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3(b)</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0236FCAF-110B-C0E7-1DC2-4EB8463541AA}"/>
              </a:ext>
            </a:extLst>
          </p:cNvPr>
          <p:cNvSpPr txBox="1"/>
          <p:nvPr/>
        </p:nvSpPr>
        <p:spPr>
          <a:xfrm>
            <a:off x="378371" y="1494169"/>
            <a:ext cx="6096000" cy="4524315"/>
          </a:xfrm>
          <a:prstGeom prst="rect">
            <a:avLst/>
          </a:prstGeom>
          <a:noFill/>
        </p:spPr>
        <p:txBody>
          <a:bodyPr wrap="square">
            <a:spAutoFit/>
          </a:bodyPr>
          <a:lstStyle/>
          <a:p>
            <a:r>
              <a:rPr lang="en-US"/>
              <a:t>The positive benefits of children attending clubs with their well-being will be that they may feel happy and joy when doing the things in the clubs like for example,  a child may like to do arts and crafts which they will then attend a arts and crafts club and by doing this the child is developing through doing something they enjoy and they are interested in doing it. The child may feel more calm and happy when doing things that they like which this will benefit their learning. For their health, a child may like to do sports like football and by when a child is doing a physical activity they are able to keep themselves healthy. A child may go to  an after school sports club and by doing this will benefit the child from future problems with their health because they are moving their body and loosing weight which will prevent them from conditions like  diabetes and heart diseases .</a:t>
            </a:r>
            <a:endParaRPr lang="en-GB"/>
          </a:p>
        </p:txBody>
      </p:sp>
    </p:spTree>
    <p:extLst>
      <p:ext uri="{BB962C8B-B14F-4D97-AF65-F5344CB8AC3E}">
        <p14:creationId xmlns:p14="http://schemas.microsoft.com/office/powerpoint/2010/main" val="190287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574482"/>
            <a:ext cx="5091890" cy="447261"/>
          </a:xfrm>
        </p:spPr>
        <p:txBody>
          <a:bodyPr/>
          <a:lstStyle/>
          <a:p>
            <a:r>
              <a:rPr lang="1106" sz="1800" dirty="0"/>
              <a:t>Cwestiwn</a:t>
            </a:r>
            <a:r>
              <a:rPr lang="en-GB" sz="1800" dirty="0"/>
              <a:t> 4(b)(</a:t>
            </a:r>
            <a:r>
              <a:rPr lang="en-GB" sz="1800" dirty="0" err="1"/>
              <a:t>i</a:t>
            </a:r>
            <a:r>
              <a:rPr lang="en-GB" sz="1800" dirty="0"/>
              <a:t>) </a:t>
            </a:r>
            <a:r>
              <a:rPr lang="1106" sz="1800" dirty="0"/>
              <a:t>a'r cynllun marcio </a:t>
            </a:r>
            <a:br>
              <a:rPr lang="1106" sz="1800" dirty="0"/>
            </a:b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424352" y="5522"/>
            <a:ext cx="3856614" cy="923330"/>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i="1" dirty="0" err="1">
                <a:solidFill>
                  <a:srgbClr val="0070C0"/>
                </a:solidFill>
              </a:rPr>
              <a:t>Esboniwch</a:t>
            </a:r>
            <a:r>
              <a:rPr lang="en-GB" dirty="0">
                <a:solidFill>
                  <a:srgbClr val="0070C0"/>
                </a:solidFill>
              </a:rPr>
              <a:t> </a:t>
            </a:r>
            <a:r>
              <a:rPr lang="en-GB" dirty="0" err="1">
                <a:solidFill>
                  <a:srgbClr val="0070C0"/>
                </a:solidFill>
              </a:rPr>
              <a:t>Rhowch</a:t>
            </a:r>
            <a:r>
              <a:rPr lang="en-GB" dirty="0">
                <a:solidFill>
                  <a:srgbClr val="0070C0"/>
                </a:solidFill>
              </a:rPr>
              <a:t> </a:t>
            </a:r>
            <a:r>
              <a:rPr lang="en-GB" dirty="0" err="1">
                <a:solidFill>
                  <a:srgbClr val="0070C0"/>
                </a:solidFill>
              </a:rPr>
              <a:t>fanylion</a:t>
            </a:r>
            <a:r>
              <a:rPr lang="en-GB" dirty="0">
                <a:solidFill>
                  <a:srgbClr val="0070C0"/>
                </a:solidFill>
              </a:rPr>
              <a:t> a </a:t>
            </a:r>
            <a:r>
              <a:rPr lang="en-GB" dirty="0" err="1">
                <a:solidFill>
                  <a:srgbClr val="0070C0"/>
                </a:solidFill>
              </a:rPr>
              <a:t>rhesymau</a:t>
            </a:r>
            <a:r>
              <a:rPr lang="en-GB" dirty="0">
                <a:solidFill>
                  <a:srgbClr val="0070C0"/>
                </a:solidFill>
              </a:rPr>
              <a:t> </a:t>
            </a:r>
            <a:r>
              <a:rPr lang="en-GB" dirty="0" err="1">
                <a:solidFill>
                  <a:srgbClr val="0070C0"/>
                </a:solidFill>
              </a:rPr>
              <a:t>dros</a:t>
            </a:r>
            <a:r>
              <a:rPr lang="en-GB" dirty="0">
                <a:solidFill>
                  <a:srgbClr val="0070C0"/>
                </a:solidFill>
              </a:rPr>
              <a:t> </a:t>
            </a:r>
            <a:r>
              <a:rPr lang="en-GB" dirty="0" err="1">
                <a:solidFill>
                  <a:srgbClr val="0070C0"/>
                </a:solidFill>
              </a:rPr>
              <a:t>sut</a:t>
            </a:r>
            <a:r>
              <a:rPr lang="en-GB" dirty="0">
                <a:solidFill>
                  <a:srgbClr val="0070C0"/>
                </a:solidFill>
              </a:rPr>
              <a:t> a </a:t>
            </a:r>
            <a:r>
              <a:rPr lang="en-GB" dirty="0" err="1">
                <a:solidFill>
                  <a:srgbClr val="0070C0"/>
                </a:solidFill>
              </a:rPr>
              <a:t>pham</a:t>
            </a:r>
            <a:r>
              <a:rPr lang="en-GB" dirty="0">
                <a:solidFill>
                  <a:srgbClr val="0070C0"/>
                </a:solidFill>
              </a:rPr>
              <a:t> </a:t>
            </a:r>
            <a:r>
              <a:rPr lang="en-GB" dirty="0" err="1">
                <a:solidFill>
                  <a:srgbClr val="0070C0"/>
                </a:solidFill>
              </a:rPr>
              <a:t>mae</a:t>
            </a:r>
            <a:r>
              <a:rPr lang="en-GB" dirty="0">
                <a:solidFill>
                  <a:srgbClr val="0070C0"/>
                </a:solidFill>
              </a:rPr>
              <a:t> </a:t>
            </a:r>
            <a:r>
              <a:rPr lang="en-GB" dirty="0" err="1">
                <a:solidFill>
                  <a:srgbClr val="0070C0"/>
                </a:solidFill>
              </a:rPr>
              <a:t>rhywbeth</a:t>
            </a:r>
            <a:r>
              <a:rPr lang="en-GB" dirty="0">
                <a:solidFill>
                  <a:srgbClr val="0070C0"/>
                </a:solidFill>
              </a:rPr>
              <a:t> </a:t>
            </a:r>
            <a:r>
              <a:rPr lang="en-GB" dirty="0" err="1">
                <a:solidFill>
                  <a:srgbClr val="0070C0"/>
                </a:solidFill>
              </a:rPr>
              <a:t>fel</a:t>
            </a:r>
            <a:r>
              <a:rPr lang="en-GB" dirty="0">
                <a:solidFill>
                  <a:srgbClr val="0070C0"/>
                </a:solidFill>
              </a:rPr>
              <a:t> y </a:t>
            </a:r>
            <a:r>
              <a:rPr lang="en-GB" dirty="0" err="1">
                <a:solidFill>
                  <a:srgbClr val="0070C0"/>
                </a:solidFill>
              </a:rPr>
              <a:t>mae</a:t>
            </a:r>
            <a:endParaRPr lang="en-GB" dirty="0">
              <a:solidFill>
                <a:srgbClr val="0070C0"/>
              </a:solidFill>
            </a:endParaRPr>
          </a:p>
        </p:txBody>
      </p:sp>
      <p:sp>
        <p:nvSpPr>
          <p:cNvPr id="6" name="TextBox 5">
            <a:extLst>
              <a:ext uri="{FF2B5EF4-FFF2-40B4-BE49-F238E27FC236}">
                <a16:creationId xmlns:a16="http://schemas.microsoft.com/office/drawing/2014/main" id="{931A7CF6-2C21-7448-BB84-FBF2F7282168}"/>
              </a:ext>
            </a:extLst>
          </p:cNvPr>
          <p:cNvSpPr txBox="1"/>
          <p:nvPr/>
        </p:nvSpPr>
        <p:spPr>
          <a:xfrm>
            <a:off x="558850" y="4020375"/>
            <a:ext cx="5208800" cy="2123658"/>
          </a:xfrm>
          <a:prstGeom prst="rect">
            <a:avLst/>
          </a:prstGeom>
          <a:noFill/>
        </p:spPr>
        <p:txBody>
          <a:bodyPr wrap="square">
            <a:spAutoFit/>
          </a:bodyPr>
          <a:lstStyle/>
          <a:p>
            <a:r>
              <a:rPr lang="cy-GB" sz="1200" dirty="0">
                <a:effectLst/>
                <a:latin typeface="Arial" panose="020B0604020202020204" pitchFamily="34" charset="0"/>
                <a:ea typeface="Calibri" panose="020F0502020204030204" pitchFamily="34" charset="0"/>
                <a:cs typeface="Arial" panose="020B0604020202020204" pitchFamily="34" charset="0"/>
              </a:rPr>
              <a:t>Rhowch hyd at </a:t>
            </a:r>
            <a:r>
              <a:rPr lang="cy-GB" sz="1200" b="1" dirty="0">
                <a:effectLst/>
                <a:latin typeface="Arial" panose="020B0604020202020204" pitchFamily="34" charset="0"/>
                <a:ea typeface="Calibri" panose="020F0502020204030204" pitchFamily="34" charset="0"/>
                <a:cs typeface="Arial" panose="020B0604020202020204" pitchFamily="34" charset="0"/>
              </a:rPr>
              <a:t>4</a:t>
            </a:r>
            <a:r>
              <a:rPr lang="cy-GB" sz="1200" dirty="0">
                <a:effectLst/>
                <a:latin typeface="Arial" panose="020B0604020202020204" pitchFamily="34" charset="0"/>
                <a:ea typeface="Calibri" panose="020F0502020204030204" pitchFamily="34" charset="0"/>
                <a:cs typeface="Arial" panose="020B0604020202020204" pitchFamily="34" charset="0"/>
              </a:rPr>
              <a:t> marc.</a:t>
            </a:r>
            <a:r>
              <a:rPr lang="cy-GB" sz="1200" b="1"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b="1" dirty="0">
                <a:effectLst/>
                <a:latin typeface="Arial" panose="020B0604020202020204" pitchFamily="34" charset="0"/>
                <a:ea typeface="Calibri" panose="020F0502020204030204" pitchFamily="34" charset="0"/>
                <a:cs typeface="Arial" panose="020B0604020202020204" pitchFamily="34" charset="0"/>
              </a:rPr>
              <a:t>Rhowch 0 marc </a:t>
            </a:r>
            <a:r>
              <a:rPr lang="cy-GB" sz="1200" dirty="0">
                <a:effectLst/>
                <a:latin typeface="Arial" panose="020B0604020202020204" pitchFamily="34" charset="0"/>
                <a:ea typeface="Calibri" panose="020F0502020204030204" pitchFamily="34" charset="0"/>
                <a:cs typeface="Arial" panose="020B0604020202020204" pitchFamily="34" charset="0"/>
              </a:rPr>
              <a:t>os nad yw'r ymateb yn haeddu ennill marciau.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b="1" dirty="0">
                <a:effectLst/>
                <a:latin typeface="Arial" panose="020B0604020202020204" pitchFamily="34" charset="0"/>
                <a:ea typeface="Calibri" panose="020F0502020204030204" pitchFamily="34" charset="0"/>
                <a:cs typeface="Arial" panose="020B0604020202020204" pitchFamily="34" charset="0"/>
              </a:rPr>
              <a:t>Rhowch 1-2 farc </a:t>
            </a:r>
            <a:r>
              <a:rPr lang="cy-GB" sz="1200" dirty="0">
                <a:effectLst/>
                <a:latin typeface="Arial" panose="020B0604020202020204" pitchFamily="34" charset="0"/>
                <a:ea typeface="Calibri" panose="020F0502020204030204" pitchFamily="34" charset="0"/>
                <a:cs typeface="Arial" panose="020B0604020202020204" pitchFamily="34" charset="0"/>
              </a:rPr>
              <a:t>am esboniad sylfaenol sy'n dangos gwybodaeth a dealltwriaeth gyfyngedig ynglŷn â sut mae Confensiwn y Cenhedloedd Unedig ar Hawliau’r Plentyn yn effeithio ar ymarfer pob dydd.</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b="1" dirty="0">
                <a:effectLst/>
                <a:latin typeface="Arial" panose="020B0604020202020204" pitchFamily="34" charset="0"/>
                <a:ea typeface="Calibri" panose="020F0502020204030204" pitchFamily="34" charset="0"/>
                <a:cs typeface="Arial" panose="020B0604020202020204" pitchFamily="34" charset="0"/>
              </a:rPr>
              <a:t>Rhowch 3-4 marc </a:t>
            </a:r>
            <a:r>
              <a:rPr lang="cy-GB" sz="1200" dirty="0">
                <a:effectLst/>
                <a:latin typeface="Arial" panose="020B0604020202020204" pitchFamily="34" charset="0"/>
                <a:ea typeface="Calibri" panose="020F0502020204030204" pitchFamily="34" charset="0"/>
                <a:cs typeface="Arial" panose="020B0604020202020204" pitchFamily="34" charset="0"/>
              </a:rPr>
              <a:t>am esboniad da sy'n dangos rhywfaint o wybodaeth a dealltwriaeth ynglŷn â sut mae Confensiwn y Cenhedloedd Unedig ar Hawliau’r Plentyn yn effeithio ar ymarfer pob dydd.</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8BBA74A5-85E3-A54B-D8FA-BB2349CDD04B}"/>
              </a:ext>
            </a:extLst>
          </p:cNvPr>
          <p:cNvSpPr txBox="1"/>
          <p:nvPr/>
        </p:nvSpPr>
        <p:spPr>
          <a:xfrm>
            <a:off x="6440420" y="1223433"/>
            <a:ext cx="4791644" cy="3600986"/>
          </a:xfrm>
          <a:prstGeom prst="rect">
            <a:avLst/>
          </a:prstGeom>
          <a:noFill/>
        </p:spPr>
        <p:txBody>
          <a:bodyPr wrap="square">
            <a:spAutoFit/>
          </a:bodyPr>
          <a:lstStyle/>
          <a:p>
            <a:r>
              <a:rPr lang="cy-GB" sz="1200" dirty="0">
                <a:effectLst/>
                <a:latin typeface="Arial" panose="020B0604020202020204" pitchFamily="34" charset="0"/>
                <a:ea typeface="Calibri" panose="020F0502020204030204" pitchFamily="34" charset="0"/>
                <a:cs typeface="Arial" panose="020B0604020202020204" pitchFamily="34" charset="0"/>
              </a:rPr>
              <a:t>Gallai’r atebion gyfeirio at:</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Cadw plant yn ddiogel - sicrhau'r cymarebau cywir yn unol â nifer y plant a fesul metr sgwâr</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Galluogi pob plentyn i chwarae</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Rhoi cyfle cyfartal i blant ymgysylltu o fewn eu diwylliant a'u gwerthoedd eu hunain</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Parchu plant fel unigolion</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Galluogi plant i arfer a hyrwyddo eu hawliau – cymryd rhan yn y cyngor ysgol</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Gwybod am 54 o erthyglau a all effeithio arnynt, a'u deall</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Sicrhau bod plant yn cael eu clywed a bod ganddynt lais</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Sicrhau y gall plant gael eu cynrychioli os oes angen</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Rhoi cyfleoedd i ddysgu a rhannu</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Sicrhau bod urddas y plentyn yn cael ei gynnal</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Sicrhau ymarfer anwahaniaethol</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Calibri" panose="020F0502020204030204" pitchFamily="34" charset="0"/>
                <a:cs typeface="Arial" panose="020B0604020202020204" pitchFamily="34" charset="0"/>
              </a:rPr>
              <a:t>Er lles pennaf y plentyn bob amser</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dirty="0">
                <a:effectLst/>
                <a:latin typeface="Arial" panose="020B0604020202020204" pitchFamily="34" charset="0"/>
                <a:ea typeface="Calibri" panose="020F0502020204030204" pitchFamily="34" charset="0"/>
                <a:cs typeface="Arial" panose="020B0604020202020204" pitchFamily="34" charset="0"/>
              </a:rPr>
              <a:t>Nid yw’r rhestr hon yn gynhwysfawr.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dirty="0">
                <a:effectLst/>
                <a:latin typeface="Arial" panose="020B0604020202020204" pitchFamily="34" charset="0"/>
                <a:ea typeface="Calibri" panose="020F0502020204030204" pitchFamily="34" charset="0"/>
                <a:cs typeface="Arial" panose="020B0604020202020204" pitchFamily="34" charset="0"/>
              </a:rPr>
              <a:t>Rhowch farciau am unrhyw ateb perthnasol arall.</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59E9336D-30A3-51B6-A1C9-7043C2C9448B}"/>
              </a:ext>
            </a:extLst>
          </p:cNvPr>
          <p:cNvPicPr>
            <a:picLocks noChangeAspect="1"/>
          </p:cNvPicPr>
          <p:nvPr/>
        </p:nvPicPr>
        <p:blipFill>
          <a:blip r:embed="rId2"/>
          <a:stretch>
            <a:fillRect/>
          </a:stretch>
        </p:blipFill>
        <p:spPr>
          <a:xfrm>
            <a:off x="282012" y="1223433"/>
            <a:ext cx="5469570" cy="2044699"/>
          </a:xfrm>
          <a:prstGeom prst="rect">
            <a:avLst/>
          </a:prstGeom>
        </p:spPr>
      </p:pic>
    </p:spTree>
    <p:extLst>
      <p:ext uri="{BB962C8B-B14F-4D97-AF65-F5344CB8AC3E}">
        <p14:creationId xmlns:p14="http://schemas.microsoft.com/office/powerpoint/2010/main" val="2628029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6671734" y="1511102"/>
            <a:ext cx="5141896" cy="4878643"/>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Roedd gofyn i ddysgwyr esbonio effaith y CCUHP ar ymarfer bob dydd.</a:t>
            </a:r>
            <a:r>
              <a:rPr lang="cy-GB" sz="18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Esboniodd llawer o ddysgwyr y CCUHP ond nid oeddent yn ehangu ar hynny yn ôl yr angen.</a:t>
            </a:r>
            <a:r>
              <a:rPr lang="cy-GB" sz="18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Fodd bynnag, mae'r dysgwr hwn wedi gwneud ymdrech dda gan alluogi'r arholwr i ddyfarnu yn y band uwch.</a:t>
            </a:r>
            <a:r>
              <a:rPr lang="cy-GB" sz="18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Mae enghreifftiau ymarfer yn dangos dealltwriaeth dda, yn enwedig lle mae'r dysgwr yn sôn am yr hawl i gael mynediad at addysg a chynhwysiant.</a:t>
            </a:r>
            <a:r>
              <a:rPr lang="cy-GB" sz="18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cy-GB" sz="18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Dangosir gwybodaeth am ddiben polisïau, efallai y byddai nodi polisi penodol ar waith wedi’u galluogi i ennill yr 1 marc coll hwnnw.</a:t>
            </a:r>
            <a:endParaRPr lang="en-GB" b="1" dirty="0"/>
          </a:p>
          <a:p>
            <a:r>
              <a:rPr kumimoji="0" lang="cy-GB" altLang="en-US" b="1" i="0" u="none" strike="noStrike" cap="none" normalizeH="0" baseline="0" dirty="0">
                <a:ln>
                  <a:noFill/>
                </a:ln>
                <a:solidFill>
                  <a:srgbClr val="0070C0"/>
                </a:solidFill>
                <a:effectLst/>
              </a:rPr>
              <a:t>Marc a ddyfarnwyd </a:t>
            </a:r>
            <a:r>
              <a:rPr lang="en-GB" b="1" dirty="0">
                <a:solidFill>
                  <a:srgbClr val="0070C0"/>
                </a:solidFill>
              </a:rPr>
              <a:t>3/4</a:t>
            </a: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350000" y="1367832"/>
            <a:ext cx="5463629"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4(b)(</a:t>
            </a:r>
            <a:r>
              <a:rPr lang="en-GB" sz="1800" dirty="0" err="1"/>
              <a:t>i</a:t>
            </a:r>
            <a:r>
              <a:rPr lang="en-GB"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056AD034-2A43-7ED0-4AF4-301CCF5E8DB2}"/>
              </a:ext>
            </a:extLst>
          </p:cNvPr>
          <p:cNvSpPr txBox="1"/>
          <p:nvPr/>
        </p:nvSpPr>
        <p:spPr>
          <a:xfrm>
            <a:off x="282575" y="1404901"/>
            <a:ext cx="5191125" cy="3416320"/>
          </a:xfrm>
          <a:prstGeom prst="rect">
            <a:avLst/>
          </a:prstGeom>
          <a:noFill/>
        </p:spPr>
        <p:txBody>
          <a:bodyPr wrap="square">
            <a:spAutoFit/>
          </a:bodyPr>
          <a:lstStyle/>
          <a:p>
            <a:r>
              <a:rPr lang="en-US"/>
              <a:t>UNCRC says that children should be protected while in the setting so everything possible should be done to make them feel safe and out of harms way, the child has the right to develop so they should have access to educational stuff like books, interactive toys, paints, </a:t>
            </a:r>
            <a:r>
              <a:rPr lang="en-US" err="1"/>
              <a:t>colours</a:t>
            </a:r>
            <a:r>
              <a:rPr lang="en-US"/>
              <a:t> </a:t>
            </a:r>
            <a:r>
              <a:rPr lang="en-US" err="1"/>
              <a:t>etc</a:t>
            </a:r>
            <a:r>
              <a:rPr lang="en-US"/>
              <a:t>, all children should feel included in the setting activities regardless of their back ground or race. UNCRC makes it a safe, secure, happy environment for children and workers. if the policies are followed and abided by then everything runs smoothly.</a:t>
            </a:r>
            <a:endParaRPr lang="en-GB"/>
          </a:p>
        </p:txBody>
      </p:sp>
    </p:spTree>
    <p:extLst>
      <p:ext uri="{BB962C8B-B14F-4D97-AF65-F5344CB8AC3E}">
        <p14:creationId xmlns:p14="http://schemas.microsoft.com/office/powerpoint/2010/main" val="3743488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461665"/>
            <a:ext cx="5091890" cy="447261"/>
          </a:xfrm>
        </p:spPr>
        <p:txBody>
          <a:bodyPr/>
          <a:lstStyle/>
          <a:p>
            <a:r>
              <a:rPr lang="1106" sz="1800" dirty="0"/>
              <a:t>Cwestiwn </a:t>
            </a:r>
            <a:r>
              <a:rPr lang="en-GB" sz="1800" dirty="0"/>
              <a:t>5</a:t>
            </a:r>
            <a:r>
              <a:rPr lang="1106" sz="1800" dirty="0"/>
              <a:t> a'r cynllun marcio </a:t>
            </a:r>
            <a:br>
              <a:rPr lang="1106" sz="1800" dirty="0"/>
            </a:b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5956299" y="0"/>
            <a:ext cx="4035193" cy="923330"/>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dirty="0" err="1">
                <a:solidFill>
                  <a:srgbClr val="0070C0"/>
                </a:solidFill>
              </a:rPr>
              <a:t>Disgrifiwch</a:t>
            </a:r>
            <a:r>
              <a:rPr lang="en-GB" dirty="0">
                <a:solidFill>
                  <a:srgbClr val="0070C0"/>
                </a:solidFill>
              </a:rPr>
              <a:t> </a:t>
            </a:r>
            <a:r>
              <a:rPr lang="en-GB" dirty="0" err="1">
                <a:solidFill>
                  <a:srgbClr val="0070C0"/>
                </a:solidFill>
              </a:rPr>
              <a:t>Nodwch</a:t>
            </a:r>
            <a:r>
              <a:rPr lang="en-GB" dirty="0">
                <a:solidFill>
                  <a:srgbClr val="0070C0"/>
                </a:solidFill>
              </a:rPr>
              <a:t> </a:t>
            </a:r>
            <a:r>
              <a:rPr lang="en-GB" dirty="0" err="1">
                <a:solidFill>
                  <a:srgbClr val="0070C0"/>
                </a:solidFill>
              </a:rPr>
              <a:t>nodweddion</a:t>
            </a:r>
            <a:r>
              <a:rPr lang="en-GB" dirty="0">
                <a:solidFill>
                  <a:srgbClr val="0070C0"/>
                </a:solidFill>
              </a:rPr>
              <a:t>/</a:t>
            </a:r>
            <a:r>
              <a:rPr lang="en-GB" dirty="0" err="1">
                <a:solidFill>
                  <a:srgbClr val="0070C0"/>
                </a:solidFill>
              </a:rPr>
              <a:t>prif</a:t>
            </a:r>
            <a:r>
              <a:rPr lang="en-GB" dirty="0">
                <a:solidFill>
                  <a:srgbClr val="0070C0"/>
                </a:solidFill>
              </a:rPr>
              <a:t> </a:t>
            </a:r>
            <a:r>
              <a:rPr lang="en-GB" dirty="0" err="1">
                <a:solidFill>
                  <a:srgbClr val="0070C0"/>
                </a:solidFill>
              </a:rPr>
              <a:t>nodweddion</a:t>
            </a:r>
            <a:r>
              <a:rPr lang="en-GB" dirty="0">
                <a:solidFill>
                  <a:srgbClr val="0070C0"/>
                </a:solidFill>
              </a:rPr>
              <a:t> neu </a:t>
            </a:r>
            <a:r>
              <a:rPr lang="en-GB" dirty="0" err="1">
                <a:solidFill>
                  <a:srgbClr val="0070C0"/>
                </a:solidFill>
              </a:rPr>
              <a:t>rhowch</a:t>
            </a:r>
            <a:r>
              <a:rPr lang="en-GB" dirty="0">
                <a:solidFill>
                  <a:srgbClr val="0070C0"/>
                </a:solidFill>
              </a:rPr>
              <a:t> </a:t>
            </a:r>
            <a:r>
              <a:rPr lang="en-GB" dirty="0" err="1">
                <a:solidFill>
                  <a:srgbClr val="0070C0"/>
                </a:solidFill>
              </a:rPr>
              <a:t>ddisgrifiad</a:t>
            </a:r>
            <a:r>
              <a:rPr lang="en-GB" dirty="0">
                <a:solidFill>
                  <a:srgbClr val="0070C0"/>
                </a:solidFill>
              </a:rPr>
              <a:t> </a:t>
            </a:r>
            <a:r>
              <a:rPr lang="en-GB" dirty="0" err="1">
                <a:solidFill>
                  <a:srgbClr val="0070C0"/>
                </a:solidFill>
              </a:rPr>
              <a:t>byr</a:t>
            </a:r>
            <a:endParaRPr lang="en-GB" dirty="0">
              <a:solidFill>
                <a:srgbClr val="0070C0"/>
              </a:solidFill>
            </a:endParaRPr>
          </a:p>
        </p:txBody>
      </p:sp>
      <p:sp>
        <p:nvSpPr>
          <p:cNvPr id="11" name="TextBox 10">
            <a:extLst>
              <a:ext uri="{FF2B5EF4-FFF2-40B4-BE49-F238E27FC236}">
                <a16:creationId xmlns:a16="http://schemas.microsoft.com/office/drawing/2014/main" id="{A611D0F2-ABEB-CD63-6FC5-CC94427F14F7}"/>
              </a:ext>
            </a:extLst>
          </p:cNvPr>
          <p:cNvSpPr txBox="1"/>
          <p:nvPr/>
        </p:nvSpPr>
        <p:spPr>
          <a:xfrm>
            <a:off x="143213" y="3997799"/>
            <a:ext cx="5369488" cy="3031599"/>
          </a:xfrm>
          <a:prstGeom prst="rect">
            <a:avLst/>
          </a:prstGeom>
          <a:noFill/>
        </p:spPr>
        <p:txBody>
          <a:bodyPr wrap="square">
            <a:spAutoFit/>
          </a:bodyPr>
          <a:lstStyle/>
          <a:p>
            <a:r>
              <a:rPr lang="cy-GB" sz="1000" b="1" dirty="0">
                <a:effectLst/>
                <a:latin typeface="Arial" panose="020B0604020202020204" pitchFamily="34" charset="0"/>
                <a:ea typeface="Calibri" panose="020F0502020204030204" pitchFamily="34" charset="0"/>
                <a:cs typeface="Arial" panose="020B0604020202020204" pitchFamily="34" charset="0"/>
              </a:rPr>
              <a:t>Rhowch 0 marc </a:t>
            </a:r>
            <a:r>
              <a:rPr lang="cy-GB" sz="1000" dirty="0">
                <a:effectLst/>
                <a:latin typeface="Arial" panose="020B0604020202020204" pitchFamily="34" charset="0"/>
                <a:ea typeface="Calibri" panose="020F0502020204030204" pitchFamily="34" charset="0"/>
                <a:cs typeface="Arial" panose="020B0604020202020204" pitchFamily="34" charset="0"/>
              </a:rPr>
              <a:t>os nad yw'r ymateb yn haeddu ennill marciau. </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Calibri" panose="020F0502020204030204" pitchFamily="34" charset="0"/>
                <a:cs typeface="Arial" panose="020B0604020202020204" pitchFamily="34" charset="0"/>
              </a:rPr>
              <a:t>Rhowch 1 marc</a:t>
            </a:r>
            <a:r>
              <a:rPr lang="cy-GB" sz="1000" dirty="0">
                <a:effectLst/>
                <a:latin typeface="Arial" panose="020B0604020202020204" pitchFamily="34" charset="0"/>
                <a:ea typeface="Calibri" panose="020F0502020204030204" pitchFamily="34" charset="0"/>
                <a:cs typeface="Arial" panose="020B0604020202020204" pitchFamily="34" charset="0"/>
              </a:rPr>
              <a:t> am ddisgrifiad cyfyngedig sy'n dangos gwybodaeth a dealltwriaeth gyfyngedig o un o egwyddorion allweddol Deddf Gwasanaethau Cymdeithasol a Llesiant 2014.</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Calibri" panose="020F0502020204030204" pitchFamily="34" charset="0"/>
                <a:cs typeface="Arial" panose="020B0604020202020204" pitchFamily="34" charset="0"/>
              </a:rPr>
              <a:t>Rhowch 2-3 marc </a:t>
            </a:r>
            <a:r>
              <a:rPr lang="cy-GB" sz="1000" dirty="0">
                <a:effectLst/>
                <a:latin typeface="Arial" panose="020B0604020202020204" pitchFamily="34" charset="0"/>
                <a:ea typeface="Calibri" panose="020F0502020204030204" pitchFamily="34" charset="0"/>
                <a:cs typeface="Arial" panose="020B0604020202020204" pitchFamily="34" charset="0"/>
              </a:rPr>
              <a:t>am ddisgrifiad sylfaenol sy'n dangos rhywfaint o wybodaeth a dealltwriaeth o un o egwyddorion allweddol Deddf Gwasanaethau Cymdeithasol a Llesiant 2014.</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Calibri" panose="020F0502020204030204" pitchFamily="34" charset="0"/>
                <a:cs typeface="Arial" panose="020B0604020202020204" pitchFamily="34" charset="0"/>
              </a:rPr>
              <a:t>Rhowch 4 marc </a:t>
            </a:r>
            <a:r>
              <a:rPr lang="cy-GB" sz="1000" dirty="0">
                <a:effectLst/>
                <a:latin typeface="Arial" panose="020B0604020202020204" pitchFamily="34" charset="0"/>
                <a:ea typeface="Calibri" panose="020F0502020204030204" pitchFamily="34" charset="0"/>
                <a:cs typeface="Arial" panose="020B0604020202020204" pitchFamily="34" charset="0"/>
              </a:rPr>
              <a:t>am ddisgrifiad da sy'n dangos gwybodaeth a dealltwriaeth o un o egwyddorion allweddol Deddf Gwasanaethau Cymdeithasol a Llesiant 2014.</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Calibri" panose="020F0502020204030204" pitchFamily="34" charset="0"/>
                <a:cs typeface="Arial" panose="020B0604020202020204" pitchFamily="34" charset="0"/>
              </a:rPr>
              <a:t>Rhowch 5 marc </a:t>
            </a:r>
            <a:r>
              <a:rPr lang="cy-GB" sz="1000" dirty="0">
                <a:effectLst/>
                <a:latin typeface="Arial" panose="020B0604020202020204" pitchFamily="34" charset="0"/>
                <a:ea typeface="Calibri" panose="020F0502020204030204" pitchFamily="34" charset="0"/>
                <a:cs typeface="Arial" panose="020B0604020202020204" pitchFamily="34" charset="0"/>
              </a:rPr>
              <a:t>am ddisgrifiad rhagorol sy'n dangos gwybodaeth a dealltwriaeth fanwl o </a:t>
            </a:r>
            <a:r>
              <a:rPr lang="cy-GB" sz="1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cy-GB" sz="1000" dirty="0">
                <a:effectLst/>
                <a:latin typeface="Arial" panose="020B0604020202020204" pitchFamily="34" charset="0"/>
                <a:ea typeface="Calibri" panose="020F0502020204030204" pitchFamily="34" charset="0"/>
                <a:cs typeface="Arial" panose="020B0604020202020204" pitchFamily="34" charset="0"/>
              </a:rPr>
              <a:t>un o egwyddorion allweddol Deddf Gwasanaethau Cymdeithasol a Llesiant 2014.</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dirty="0">
                <a:effectLst/>
                <a:latin typeface="Arial" panose="020B0604020202020204" pitchFamily="34" charset="0"/>
                <a:ea typeface="Calibri" panose="020F0502020204030204" pitchFamily="34" charset="0"/>
                <a:cs typeface="Arial" panose="020B0604020202020204" pitchFamily="34" charset="0"/>
              </a:rPr>
              <a:t>Gall yr ateb gyfeirio at y pethau hyn: </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Atal ac ymyrryd yn gynnar</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Calibri" panose="020F0502020204030204" pitchFamily="34" charset="0"/>
                <a:cs typeface="Arial" panose="020B0604020202020204" pitchFamily="34" charset="0"/>
              </a:rPr>
              <a:t>Llesiant</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Calibri" panose="020F0502020204030204" pitchFamily="34" charset="0"/>
                <a:cs typeface="Arial" panose="020B0604020202020204" pitchFamily="34" charset="0"/>
              </a:rPr>
              <a:t>Cydgynhyrchu</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Amlasiantaeth </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Calibri" panose="020F0502020204030204" pitchFamily="34" charset="0"/>
                <a:cs typeface="Arial" panose="020B0604020202020204" pitchFamily="34" charset="0"/>
              </a:rPr>
              <a:t>Rhowch un marc am enwi egwyddor allweddol.</a:t>
            </a:r>
            <a:r>
              <a:rPr lang="cy-GB" sz="1000" dirty="0">
                <a:effectLst/>
                <a:latin typeface="Arial" panose="020B0604020202020204" pitchFamily="34" charset="0"/>
                <a:ea typeface="Calibri" panose="020F0502020204030204" pitchFamily="34"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Calibri" panose="020F0502020204030204" pitchFamily="34" charset="0"/>
                <a:cs typeface="Arial" panose="020B0604020202020204" pitchFamily="34" charset="0"/>
              </a:rPr>
              <a:t>Mae'r ymatebion yn dibynnu ar yr egwyddor a ddewiswyd</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endParaRPr lang="en-GB" sz="1100"/>
          </a:p>
        </p:txBody>
      </p:sp>
      <p:sp>
        <p:nvSpPr>
          <p:cNvPr id="13" name="TextBox 12">
            <a:extLst>
              <a:ext uri="{FF2B5EF4-FFF2-40B4-BE49-F238E27FC236}">
                <a16:creationId xmlns:a16="http://schemas.microsoft.com/office/drawing/2014/main" id="{D9EE9B8A-036F-A559-EA67-6092B317D7A5}"/>
              </a:ext>
            </a:extLst>
          </p:cNvPr>
          <p:cNvSpPr txBox="1"/>
          <p:nvPr/>
        </p:nvSpPr>
        <p:spPr>
          <a:xfrm>
            <a:off x="5956300" y="931315"/>
            <a:ext cx="6235700" cy="6301725"/>
          </a:xfrm>
          <a:prstGeom prst="rect">
            <a:avLst/>
          </a:prstGeom>
          <a:noFill/>
        </p:spPr>
        <p:txBody>
          <a:bodyPr wrap="square">
            <a:spAutoFit/>
          </a:bodyPr>
          <a:lstStyle/>
          <a:p>
            <a:r>
              <a:rPr lang="cy-GB" sz="1050" b="1" dirty="0">
                <a:effectLst/>
                <a:latin typeface="Arial" panose="020B0604020202020204" pitchFamily="34" charset="0"/>
                <a:ea typeface="Calibri" panose="020F0502020204030204" pitchFamily="34" charset="0"/>
                <a:cs typeface="Arial" panose="020B0604020202020204" pitchFamily="34" charset="0"/>
              </a:rPr>
              <a:t>Egwyddor 2 – Atal ac ymyrryd yn gynnar</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Yn unol â gwrando ar y person neu'r plentyn, bydd atal yn pennu hyn.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Atal yr angen am ofal neu gymorth drwy ymyrryd yn gynnar ac yn amserol</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Cynnig cyngor amserol cyn i deuluoedd a phlant brofi argyfwng</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Cymorth digonol pan fo angen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Darparu gwybodaeth a chyngor yn unol ag anghenion a rhoi mesurau ataliol ar waith</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Helpu teuluoedd / gofalwyr annibynnol i gadw rheolaeth dros eu bywydau</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Lleihau'r angen am ofal a chymorth ffurfiol</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Grymuso teuluoedd / gofalwyr i ddod o hyd i atebion</a:t>
            </a:r>
          </a:p>
          <a:p>
            <a:r>
              <a:rPr lang="cy-GB" sz="1050" b="1" dirty="0">
                <a:effectLst/>
                <a:latin typeface="Arial" panose="020B0604020202020204" pitchFamily="34" charset="0"/>
                <a:ea typeface="Calibri" panose="020F0502020204030204" pitchFamily="34" charset="0"/>
                <a:cs typeface="Arial" panose="020B0604020202020204" pitchFamily="34" charset="0"/>
              </a:rPr>
              <a:t>Egwyddor 3 – Llesiant</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Gwella ansawdd byw plant, teuluoedd a gofalwyr</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Dod yn annibynnol – hyrwyddo annibyniaeth drwy gyfranogiad gweithredol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Hawliau i lesiant a gwneud penderfyniadau</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Gwasanaethau cymdeithasol i gydweithio yn unol â'r hyn sy'n bwysig i'r teulu – mae gwrando yn allweddol</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Mae teuluoedd a phlant yn gyfrifol am eu llesiant eu hunain – bod yn iach, yn hapus ac yn ddiogel, gwneud penderfyniadau yn eu cymunedau eu hunain</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Teimlo'n dda am fywyd a bod plant yn cael gofal da – hyrwyddo canlyniadau cadarnhaol</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Asesu a diwallu anghenion y plentyn / teulu / gofalwyr</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fr-FR" sz="1050" dirty="0">
                <a:effectLst/>
                <a:latin typeface="Arial" panose="020B0604020202020204" pitchFamily="34" charset="0"/>
                <a:ea typeface="Calibri" panose="020F0502020204030204" pitchFamily="34" charset="0"/>
                <a:cs typeface="Arial" panose="020B0604020202020204" pitchFamily="34" charset="0"/>
              </a:rPr>
              <a:t>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cy-GB" sz="1050" b="1" dirty="0">
                <a:effectLst/>
                <a:latin typeface="Arial" panose="020B0604020202020204" pitchFamily="34" charset="0"/>
                <a:ea typeface="Calibri" panose="020F0502020204030204" pitchFamily="34" charset="0"/>
                <a:cs typeface="Arial" panose="020B0604020202020204" pitchFamily="34" charset="0"/>
              </a:rPr>
              <a:t>Egwyddor 4 – Cydgynhyrchu</a:t>
            </a:r>
            <a:r>
              <a:rPr lang="cy-GB" sz="1050" dirty="0">
                <a:effectLst/>
                <a:latin typeface="Arial" panose="020B0604020202020204" pitchFamily="34" charset="0"/>
                <a:ea typeface="Calibri" panose="020F0502020204030204" pitchFamily="34" charset="0"/>
                <a:cs typeface="Arial" panose="020B0604020202020204" pitchFamily="34" charset="0"/>
              </a:rPr>
              <a:t>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Cydweithio i ddarparu gwasanaethau mewn partneriaeth</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Sgwrsio gyda phobl i wneud penderfyniadau</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Gweithio gyda gwasanaethau i ddylunio gwasanaethau</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Cydraddoldeb o ran gofal a chymorth – pawb yn cyfrannu anghenion</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Y ffordd orau o gadw pobl yn ddiogel</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Darparu grym a / neu gyfrifoldebau dros ofal</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fr-FR" sz="1050" b="1" dirty="0">
                <a:effectLst/>
                <a:latin typeface="Arial" panose="020B0604020202020204" pitchFamily="34" charset="0"/>
                <a:ea typeface="Calibri" panose="020F0502020204030204" pitchFamily="34" charset="0"/>
                <a:cs typeface="Arial" panose="020B0604020202020204" pitchFamily="34" charset="0"/>
              </a:rPr>
              <a:t>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cy-GB" sz="1050" b="1" dirty="0">
                <a:effectLst/>
                <a:latin typeface="Arial" panose="020B0604020202020204" pitchFamily="34" charset="0"/>
                <a:ea typeface="Calibri" panose="020F0502020204030204" pitchFamily="34" charset="0"/>
                <a:cs typeface="Arial" panose="020B0604020202020204" pitchFamily="34" charset="0"/>
              </a:rPr>
              <a:t>Egwyddor 5 – Amlasiantaeth</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Y Ddeddf yn cryfhau gwaith amlasiantaeth</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Pob gwasanaeth yn cydweithio – dim dyblygu</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Hyb i'r gymuned yng Nghymru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Rhoi'r mathau cywir o gymorth i bobl fel tai, hamdden ac addysg</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050" dirty="0">
                <a:effectLst/>
                <a:latin typeface="Arial" panose="020B0604020202020204" pitchFamily="34" charset="0"/>
                <a:ea typeface="Calibri" panose="020F0502020204030204" pitchFamily="34" charset="0"/>
                <a:cs typeface="Arial" panose="020B0604020202020204" pitchFamily="34" charset="0"/>
              </a:rPr>
              <a:t>Gwasanaethau o ansawdd gwell ar gael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en-GB" sz="1050" dirty="0">
                <a:effectLst/>
                <a:latin typeface="Arial" panose="020B0604020202020204" pitchFamily="34" charset="0"/>
                <a:ea typeface="Calibri" panose="020F0502020204030204" pitchFamily="34" charset="0"/>
                <a:cs typeface="Arial" panose="020B0604020202020204" pitchFamily="34" charset="0"/>
              </a:rPr>
              <a:t>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cy-GB" sz="1050" dirty="0">
                <a:effectLst/>
                <a:latin typeface="Arial" panose="020B0604020202020204" pitchFamily="34" charset="0"/>
                <a:ea typeface="Calibri" panose="020F0502020204030204" pitchFamily="34" charset="0"/>
                <a:cs typeface="Arial" panose="020B0604020202020204" pitchFamily="34" charset="0"/>
              </a:rPr>
              <a:t>Nid yw’r rhestr hon yn gynhwysfawr.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cy-GB" sz="1050" dirty="0">
                <a:effectLst/>
                <a:latin typeface="Arial" panose="020B0604020202020204" pitchFamily="34" charset="0"/>
                <a:ea typeface="Calibri" panose="020F0502020204030204" pitchFamily="34" charset="0"/>
                <a:cs typeface="Arial" panose="020B0604020202020204" pitchFamily="34" charset="0"/>
              </a:rPr>
              <a:t>Rhowch farciau am unrhyw ateb perthnasol arall.</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5B30EAF1-1E5F-EAE6-7ADC-494AFC6F1079}"/>
              </a:ext>
            </a:extLst>
          </p:cNvPr>
          <p:cNvPicPr>
            <a:picLocks noChangeAspect="1"/>
          </p:cNvPicPr>
          <p:nvPr/>
        </p:nvPicPr>
        <p:blipFill>
          <a:blip r:embed="rId2"/>
          <a:stretch>
            <a:fillRect/>
          </a:stretch>
        </p:blipFill>
        <p:spPr>
          <a:xfrm>
            <a:off x="180007" y="1025999"/>
            <a:ext cx="5295900" cy="2971800"/>
          </a:xfrm>
          <a:prstGeom prst="rect">
            <a:avLst/>
          </a:prstGeom>
        </p:spPr>
      </p:pic>
    </p:spTree>
    <p:extLst>
      <p:ext uri="{BB962C8B-B14F-4D97-AF65-F5344CB8AC3E}">
        <p14:creationId xmlns:p14="http://schemas.microsoft.com/office/powerpoint/2010/main" val="966841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2489200" y="3894080"/>
            <a:ext cx="9289073" cy="2716321"/>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sz="400" b="1" i="1" dirty="0">
              <a:solidFill>
                <a:srgbClr val="0070C0"/>
              </a:solidFill>
            </a:endParaRPr>
          </a:p>
          <a:p>
            <a:pPr>
              <a:lnSpc>
                <a:spcPct val="107000"/>
              </a:lnSpc>
              <a:spcAft>
                <a:spcPts val="800"/>
              </a:spcAft>
            </a:pPr>
            <a:r>
              <a:rPr lang="cy-GB" sz="16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Mae 1 marc wedi ei ddyfarnu yma am enw egwyddor allweddol.</a:t>
            </a:r>
            <a:r>
              <a:rPr lang="cy-GB" sz="16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cy-GB" sz="16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Er nad oedd yn gywir (atal ac ymyrraeth gynnar) roedd marcio cadarnhaol wedi'i drafod yn y gynhadledd gydag arholwyr sy’n golygu bod modd rhoi’r   marc hwn.</a:t>
            </a:r>
            <a:r>
              <a:rPr lang="cy-GB" sz="16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cy-GB" sz="16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Mae'r 2 farc ychwanegol wedi eu rhoi am y disgrifiad o ymyrraeth gynnar yn ôl Deddf Gwasanaethau Cymdeithasol a Llesiant 2014.</a:t>
            </a:r>
            <a:r>
              <a:rPr lang="cy-GB" sz="16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cy-GB" sz="16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Mae'r dysgwr yn cynnig disgrifiad sylfaenol, yn unol â'r band 2-3 marc, lle mae'r ymateb yn cyfeirio at sicrhau bod materion yn cael eu trin er mwyn osgoi perygl pellach.</a:t>
            </a:r>
            <a:r>
              <a:rPr lang="cy-GB" sz="16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cy-GB" sz="1600" i="1" dirty="0">
                <a:solidFill>
                  <a:srgbClr val="0070C0"/>
                </a:solidFill>
                <a:effectLst/>
                <a:latin typeface="Arial" panose="020B0604020202020204" pitchFamily="34" charset="0"/>
                <a:ea typeface="Calibri" panose="020F0502020204030204" pitchFamily="34" charset="0"/>
                <a:cs typeface="Arial" panose="020B0604020202020204" pitchFamily="34" charset="0"/>
              </a:rPr>
              <a:t>Mae cysylltiadau a wnaed i weithio amlasiantaethol hefyd yn cefnogi dealltwriaeth o'r egwyddor a nodwyd fel y gwelir yn y cynllun marcio.</a:t>
            </a:r>
            <a:endParaRPr lang="en-GB" sz="16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p>
            <a:endParaRPr lang="en-GB" sz="400" b="1" dirty="0"/>
          </a:p>
          <a:p>
            <a:r>
              <a:rPr kumimoji="0" lang="cy-GB" altLang="en-US" b="1" i="0" u="none" strike="noStrike" cap="none" normalizeH="0" baseline="0" dirty="0">
                <a:ln>
                  <a:noFill/>
                </a:ln>
                <a:solidFill>
                  <a:srgbClr val="0070C0"/>
                </a:solidFill>
                <a:effectLst/>
              </a:rPr>
              <a:t>Marc a ddyfarnwyd </a:t>
            </a:r>
            <a:r>
              <a:rPr lang="en-GB" b="1" dirty="0">
                <a:solidFill>
                  <a:srgbClr val="0070C0"/>
                </a:solidFill>
              </a:rPr>
              <a:t>3/5. </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2301766" y="3766305"/>
            <a:ext cx="9591021" cy="288373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pic>
        <p:nvPicPr>
          <p:cNvPr id="3" name="Picture 2">
            <a:extLst>
              <a:ext uri="{FF2B5EF4-FFF2-40B4-BE49-F238E27FC236}">
                <a16:creationId xmlns:a16="http://schemas.microsoft.com/office/drawing/2014/main" id="{43C641BB-BDC4-577F-A000-1394A0347A64}"/>
              </a:ext>
            </a:extLst>
          </p:cNvPr>
          <p:cNvPicPr>
            <a:picLocks noChangeAspect="1"/>
          </p:cNvPicPr>
          <p:nvPr/>
        </p:nvPicPr>
        <p:blipFill>
          <a:blip r:embed="rId2"/>
          <a:stretch>
            <a:fillRect/>
          </a:stretch>
        </p:blipFill>
        <p:spPr>
          <a:xfrm>
            <a:off x="481648" y="1095594"/>
            <a:ext cx="8929052" cy="2670711"/>
          </a:xfrm>
          <a:prstGeom prst="rect">
            <a:avLst/>
          </a:prstGeom>
        </p:spPr>
      </p:pic>
    </p:spTree>
    <p:extLst>
      <p:ext uri="{BB962C8B-B14F-4D97-AF65-F5344CB8AC3E}">
        <p14:creationId xmlns:p14="http://schemas.microsoft.com/office/powerpoint/2010/main" val="2126113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pPr>
              <a:defRPr b="0" i="0"/>
            </a:pPr>
            <a:r>
              <a:rPr lang="1106" sz="1800" dirty="0"/>
              <a:t>Cwestiwn </a:t>
            </a:r>
            <a:r>
              <a:rPr lang="en-GB" sz="1800" dirty="0"/>
              <a:t>8</a:t>
            </a:r>
            <a:r>
              <a:rPr lang="1106" sz="1800" dirty="0"/>
              <a:t> a'r cynllun marcio </a:t>
            </a:r>
          </a:p>
        </p:txBody>
      </p:sp>
      <p:sp>
        <p:nvSpPr>
          <p:cNvPr id="9" name="TextBox 8">
            <a:extLst>
              <a:ext uri="{FF2B5EF4-FFF2-40B4-BE49-F238E27FC236}">
                <a16:creationId xmlns:a16="http://schemas.microsoft.com/office/drawing/2014/main" id="{323288C8-06AF-1614-FAD2-F996BE5BCB37}"/>
              </a:ext>
            </a:extLst>
          </p:cNvPr>
          <p:cNvSpPr txBox="1"/>
          <p:nvPr/>
        </p:nvSpPr>
        <p:spPr>
          <a:xfrm>
            <a:off x="6197600" y="-7178"/>
            <a:ext cx="4184966" cy="923330"/>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i="1" dirty="0" err="1">
                <a:solidFill>
                  <a:srgbClr val="0070C0"/>
                </a:solidFill>
              </a:rPr>
              <a:t>Disgrifiwch</a:t>
            </a:r>
            <a:r>
              <a:rPr lang="en-GB" dirty="0">
                <a:solidFill>
                  <a:srgbClr val="0070C0"/>
                </a:solidFill>
              </a:rPr>
              <a:t> </a:t>
            </a:r>
          </a:p>
          <a:p>
            <a:r>
              <a:rPr lang="en-GB" dirty="0" err="1">
                <a:solidFill>
                  <a:srgbClr val="0070C0"/>
                </a:solidFill>
              </a:rPr>
              <a:t>Nodwch</a:t>
            </a:r>
            <a:r>
              <a:rPr lang="en-GB" dirty="0">
                <a:solidFill>
                  <a:srgbClr val="0070C0"/>
                </a:solidFill>
              </a:rPr>
              <a:t> </a:t>
            </a:r>
            <a:r>
              <a:rPr lang="en-GB" dirty="0" err="1">
                <a:solidFill>
                  <a:srgbClr val="0070C0"/>
                </a:solidFill>
              </a:rPr>
              <a:t>nodweddion</a:t>
            </a:r>
            <a:r>
              <a:rPr lang="en-GB" dirty="0">
                <a:solidFill>
                  <a:srgbClr val="0070C0"/>
                </a:solidFill>
              </a:rPr>
              <a:t>/</a:t>
            </a:r>
            <a:r>
              <a:rPr lang="en-GB" dirty="0" err="1">
                <a:solidFill>
                  <a:srgbClr val="0070C0"/>
                </a:solidFill>
              </a:rPr>
              <a:t>prif</a:t>
            </a:r>
            <a:r>
              <a:rPr lang="en-GB" dirty="0">
                <a:solidFill>
                  <a:srgbClr val="0070C0"/>
                </a:solidFill>
              </a:rPr>
              <a:t> </a:t>
            </a:r>
          </a:p>
          <a:p>
            <a:r>
              <a:rPr lang="en-GB" dirty="0" err="1">
                <a:solidFill>
                  <a:srgbClr val="0070C0"/>
                </a:solidFill>
              </a:rPr>
              <a:t>nodweddion</a:t>
            </a:r>
            <a:r>
              <a:rPr lang="en-GB" dirty="0">
                <a:solidFill>
                  <a:srgbClr val="0070C0"/>
                </a:solidFill>
              </a:rPr>
              <a:t> neu </a:t>
            </a:r>
            <a:r>
              <a:rPr lang="en-GB" dirty="0" err="1">
                <a:solidFill>
                  <a:srgbClr val="0070C0"/>
                </a:solidFill>
              </a:rPr>
              <a:t>rhowch</a:t>
            </a:r>
            <a:r>
              <a:rPr lang="en-GB" dirty="0">
                <a:solidFill>
                  <a:srgbClr val="0070C0"/>
                </a:solidFill>
              </a:rPr>
              <a:t> </a:t>
            </a:r>
            <a:r>
              <a:rPr lang="en-GB" dirty="0" err="1">
                <a:solidFill>
                  <a:srgbClr val="0070C0"/>
                </a:solidFill>
              </a:rPr>
              <a:t>ddisgrifiad</a:t>
            </a:r>
            <a:r>
              <a:rPr lang="en-GB" dirty="0">
                <a:solidFill>
                  <a:srgbClr val="0070C0"/>
                </a:solidFill>
              </a:rPr>
              <a:t> </a:t>
            </a:r>
            <a:r>
              <a:rPr lang="en-GB" dirty="0" err="1">
                <a:solidFill>
                  <a:srgbClr val="0070C0"/>
                </a:solidFill>
              </a:rPr>
              <a:t>byr</a:t>
            </a:r>
            <a:endParaRPr lang="en-GB" dirty="0">
              <a:solidFill>
                <a:srgbClr val="0070C0"/>
              </a:solidFill>
            </a:endParaRPr>
          </a:p>
        </p:txBody>
      </p:sp>
      <p:sp>
        <p:nvSpPr>
          <p:cNvPr id="6" name="TextBox 5">
            <a:extLst>
              <a:ext uri="{FF2B5EF4-FFF2-40B4-BE49-F238E27FC236}">
                <a16:creationId xmlns:a16="http://schemas.microsoft.com/office/drawing/2014/main" id="{32BD5AAE-A553-3E45-CB67-DC3A494A3EE2}"/>
              </a:ext>
            </a:extLst>
          </p:cNvPr>
          <p:cNvSpPr txBox="1"/>
          <p:nvPr/>
        </p:nvSpPr>
        <p:spPr>
          <a:xfrm>
            <a:off x="282012" y="3687901"/>
            <a:ext cx="5454806" cy="3170099"/>
          </a:xfrm>
          <a:prstGeom prst="rect">
            <a:avLst/>
          </a:prstGeom>
          <a:noFill/>
        </p:spPr>
        <p:txBody>
          <a:bodyPr wrap="square">
            <a:spAutoFit/>
          </a:bodyPr>
          <a:lstStyle/>
          <a:p>
            <a:r>
              <a:rPr lang="cy-GB" sz="1000" dirty="0">
                <a:effectLst/>
                <a:latin typeface="Arial" panose="020B0604020202020204" pitchFamily="34" charset="0"/>
                <a:ea typeface="Calibri" panose="020F0502020204030204" pitchFamily="34" charset="0"/>
                <a:cs typeface="Times New Roman" panose="02020603050405020304" pitchFamily="18" charset="0"/>
              </a:rPr>
              <a:t>Rhowch hyd at </a:t>
            </a:r>
            <a:r>
              <a:rPr lang="cy-GB" sz="1000" b="1" dirty="0">
                <a:effectLst/>
                <a:latin typeface="Arial" panose="020B0604020202020204" pitchFamily="34" charset="0"/>
                <a:ea typeface="Calibri" panose="020F0502020204030204" pitchFamily="34" charset="0"/>
                <a:cs typeface="Times New Roman" panose="02020603050405020304" pitchFamily="18" charset="0"/>
              </a:rPr>
              <a:t>8</a:t>
            </a:r>
            <a:r>
              <a:rPr lang="cy-GB" sz="1000" dirty="0">
                <a:effectLst/>
                <a:latin typeface="Arial" panose="020B0604020202020204" pitchFamily="34" charset="0"/>
                <a:ea typeface="Calibri" panose="020F0502020204030204" pitchFamily="34" charset="0"/>
                <a:cs typeface="Times New Roman" panose="02020603050405020304" pitchFamily="18" charset="0"/>
              </a:rPr>
              <a:t> marc.</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en-GB" sz="1000" dirty="0">
                <a:effectLst/>
                <a:latin typeface="Arial" panose="020B0604020202020204" pitchFamily="34" charset="0"/>
                <a:ea typeface="Calibri" panose="020F0502020204030204" pitchFamily="34" charset="0"/>
                <a:cs typeface="Arial" panose="020B0604020202020204" pitchFamily="34" charset="0"/>
              </a:rPr>
              <a:t> </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0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a:t>
            </a:r>
            <a:br>
              <a:rPr lang="cy-GB" sz="1000" dirty="0">
                <a:effectLst/>
                <a:latin typeface="Arial" panose="020B0604020202020204" pitchFamily="34" charset="0"/>
                <a:ea typeface="Calibri" panose="020F0502020204030204" pitchFamily="34" charset="0"/>
                <a:cs typeface="Times New Roman" panose="02020603050405020304" pitchFamily="18" charset="0"/>
              </a:rPr>
            </a:b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Calibri" panose="020F0502020204030204" pitchFamily="34" charset="0"/>
                <a:cs typeface="Times New Roman" panose="02020603050405020304" pitchFamily="18" charset="0"/>
              </a:rPr>
              <a:t>Rhowch 1-2 farc</a:t>
            </a:r>
            <a:r>
              <a:rPr lang="cy-GB" sz="1000" dirty="0">
                <a:effectLst/>
                <a:latin typeface="Arial" panose="020B0604020202020204" pitchFamily="34" charset="0"/>
                <a:ea typeface="Calibri" panose="020F0502020204030204" pitchFamily="34" charset="0"/>
                <a:cs typeface="Times New Roman" panose="02020603050405020304" pitchFamily="18" charset="0"/>
              </a:rPr>
              <a:t> am ddadansoddiad cyfyngedig sy'n dangos gwybodaeth a dealltwriaeth gyfyngedig ynglŷn â </a:t>
            </a:r>
            <a:r>
              <a:rPr lang="cy-GB" sz="1000" dirty="0">
                <a:effectLst/>
                <a:latin typeface="Arial" panose="020B0604020202020204" pitchFamily="34" charset="0"/>
                <a:ea typeface="Lato" panose="020F0502020204030203" pitchFamily="34" charset="0"/>
                <a:cs typeface="Arial" panose="020B0604020202020204" pitchFamily="34" charset="0"/>
              </a:rPr>
              <a:t>sut mae rhanddeiliaid allweddol sy’n gysylltiedig â’r tîm amlddisgyblaethol yn gallu gweithio gydag Amy i sicrhau bod yr holl anghenion ychwanegol yn cael eu bodloni</a:t>
            </a:r>
            <a:r>
              <a:rPr lang="cy-GB" sz="1000" dirty="0">
                <a:effectLst/>
                <a:latin typeface="Arial" panose="020B0604020202020204" pitchFamily="34" charset="0"/>
                <a:ea typeface="Calibri" panose="020F0502020204030204" pitchFamily="34" charset="0"/>
                <a:cs typeface="Times New Roman" panose="02020603050405020304" pitchFamily="18" charset="0"/>
              </a:rPr>
              <a:t>. </a:t>
            </a:r>
            <a:br>
              <a:rPr lang="cy-GB" sz="1000" dirty="0">
                <a:effectLst/>
                <a:latin typeface="Arial" panose="020B0604020202020204" pitchFamily="34" charset="0"/>
                <a:ea typeface="Calibri" panose="020F0502020204030204" pitchFamily="34" charset="0"/>
                <a:cs typeface="Times New Roman" panose="02020603050405020304" pitchFamily="18" charset="0"/>
              </a:rPr>
            </a:b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Calibri" panose="020F0502020204030204" pitchFamily="34" charset="0"/>
                <a:cs typeface="Times New Roman" panose="02020603050405020304" pitchFamily="18" charset="0"/>
              </a:rPr>
              <a:t>Rhowch 3-4 marc </a:t>
            </a:r>
            <a:r>
              <a:rPr lang="cy-GB" sz="1000" dirty="0">
                <a:effectLst/>
                <a:latin typeface="Arial" panose="020B0604020202020204" pitchFamily="34" charset="0"/>
                <a:ea typeface="Calibri" panose="020F0502020204030204" pitchFamily="34" charset="0"/>
                <a:cs typeface="Times New Roman" panose="02020603050405020304" pitchFamily="18" charset="0"/>
              </a:rPr>
              <a:t>am ddadansoddiad sylfaenol sy'n dangos rhywfaint o wybodaeth a dealltwriaeth ynglŷn â </a:t>
            </a:r>
            <a:r>
              <a:rPr lang="cy-GB" sz="1000" dirty="0">
                <a:effectLst/>
                <a:latin typeface="Arial" panose="020B0604020202020204" pitchFamily="34" charset="0"/>
                <a:ea typeface="Lato" panose="020F0502020204030203" pitchFamily="34" charset="0"/>
                <a:cs typeface="Arial" panose="020B0604020202020204" pitchFamily="34" charset="0"/>
              </a:rPr>
              <a:t>sut mae rhanddeiliaid allweddol sy’n gysylltiedig â’r tîm amlddisgyblaethol yn gallu gweithio gydag Amy i sicrhau bod yr holl anghenion ychwanegol yn cael eu bodloni</a:t>
            </a:r>
            <a:r>
              <a:rPr lang="cy-GB" sz="1000" dirty="0">
                <a:effectLst/>
                <a:latin typeface="Arial" panose="020B0604020202020204" pitchFamily="34" charset="0"/>
                <a:ea typeface="Calibri" panose="020F0502020204030204" pitchFamily="34" charset="0"/>
                <a:cs typeface="Times New Roman" panose="02020603050405020304" pitchFamily="18" charset="0"/>
              </a:rPr>
              <a:t>. </a:t>
            </a:r>
            <a:br>
              <a:rPr lang="cy-GB" sz="1000" dirty="0">
                <a:effectLst/>
                <a:latin typeface="Arial" panose="020B0604020202020204" pitchFamily="34" charset="0"/>
                <a:ea typeface="Calibri" panose="020F0502020204030204" pitchFamily="34" charset="0"/>
                <a:cs typeface="Times New Roman" panose="02020603050405020304" pitchFamily="18" charset="0"/>
              </a:rPr>
            </a:b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Calibri" panose="020F0502020204030204" pitchFamily="34" charset="0"/>
                <a:cs typeface="Times New Roman" panose="02020603050405020304" pitchFamily="18" charset="0"/>
              </a:rPr>
              <a:t>Rhowch 5-6 marc</a:t>
            </a:r>
            <a:r>
              <a:rPr lang="cy-GB" sz="1000" dirty="0">
                <a:effectLst/>
                <a:latin typeface="Arial" panose="020B0604020202020204" pitchFamily="34" charset="0"/>
                <a:ea typeface="Calibri" panose="020F0502020204030204" pitchFamily="34" charset="0"/>
                <a:cs typeface="Times New Roman" panose="02020603050405020304" pitchFamily="18" charset="0"/>
              </a:rPr>
              <a:t> am ddadansoddiad da sy'n dangos gwybodaeth a dealltwriaeth dda ynglŷn â </a:t>
            </a:r>
            <a:r>
              <a:rPr lang="cy-GB" sz="1000" dirty="0">
                <a:effectLst/>
                <a:latin typeface="Arial" panose="020B0604020202020204" pitchFamily="34" charset="0"/>
                <a:ea typeface="Lato" panose="020F0502020204030203" pitchFamily="34" charset="0"/>
                <a:cs typeface="Arial" panose="020B0604020202020204" pitchFamily="34" charset="0"/>
              </a:rPr>
              <a:t>sut mae rhanddeiliaid allweddol sy’n gysylltiedig â’r tîm amlddisgyblaethol yn gallu gweithio gydag Amy i sicrhau bod yr holl anghenion ychwanegol yn cael eu bodloni</a:t>
            </a:r>
            <a:r>
              <a:rPr lang="cy-GB" sz="1000" dirty="0">
                <a:effectLst/>
                <a:latin typeface="Arial" panose="020B0604020202020204" pitchFamily="34" charset="0"/>
                <a:ea typeface="Calibri" panose="020F0502020204030204" pitchFamily="34" charset="0"/>
                <a:cs typeface="Times New Roman" panose="02020603050405020304" pitchFamily="18" charset="0"/>
              </a:rPr>
              <a:t>. </a:t>
            </a:r>
            <a:br>
              <a:rPr lang="cy-GB" sz="1000" dirty="0">
                <a:effectLst/>
                <a:latin typeface="Arial" panose="020B0604020202020204" pitchFamily="34" charset="0"/>
                <a:ea typeface="Calibri" panose="020F0502020204030204" pitchFamily="34" charset="0"/>
                <a:cs typeface="Times New Roman" panose="02020603050405020304" pitchFamily="18" charset="0"/>
              </a:rPr>
            </a:b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a:p>
            <a:r>
              <a:rPr lang="cy-GB" sz="1000" b="1" dirty="0">
                <a:effectLst/>
                <a:latin typeface="Arial" panose="020B0604020202020204" pitchFamily="34" charset="0"/>
                <a:ea typeface="Lato" panose="020F0502020204030203" pitchFamily="34" charset="0"/>
                <a:cs typeface="Arial" panose="020B0604020202020204" pitchFamily="34" charset="0"/>
              </a:rPr>
              <a:t>Rhowch 7-8 marc </a:t>
            </a:r>
            <a:r>
              <a:rPr lang="cy-GB" sz="1000" dirty="0">
                <a:effectLst/>
                <a:latin typeface="Arial" panose="020B0604020202020204" pitchFamily="34" charset="0"/>
                <a:ea typeface="Lato" panose="020F0502020204030203" pitchFamily="34" charset="0"/>
                <a:cs typeface="Arial" panose="020B0604020202020204" pitchFamily="34" charset="0"/>
              </a:rPr>
              <a:t>am ddadansoddiad da iawn sy'n dangos gwybodaeth a dealltwriaeth fanwl ynglŷn â sut mae rhanddeiliaid allweddol sy’n gysylltiedig â’r tîm amlddisgyblaethol yn gallu gweithio gydag Amy i sicrhau bod yr holl anghenion ychwanegol yn cael eu bodloni. </a:t>
            </a:r>
            <a:endParaRPr lang="en-GB" sz="10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A5E08D04-3677-F4EC-C940-431692B8B54E}"/>
              </a:ext>
            </a:extLst>
          </p:cNvPr>
          <p:cNvSpPr txBox="1"/>
          <p:nvPr/>
        </p:nvSpPr>
        <p:spPr>
          <a:xfrm>
            <a:off x="6362700" y="1049909"/>
            <a:ext cx="5547288" cy="5001369"/>
          </a:xfrm>
          <a:prstGeom prst="rect">
            <a:avLst/>
          </a:prstGeom>
          <a:noFill/>
        </p:spPr>
        <p:txBody>
          <a:bodyPr wrap="square">
            <a:spAutoFit/>
          </a:bodyPr>
          <a:lstStyle/>
          <a:p>
            <a:r>
              <a:rPr lang="cy-GB" sz="1100" dirty="0">
                <a:effectLst/>
                <a:latin typeface="Arial" panose="020B0604020202020204" pitchFamily="34" charset="0"/>
                <a:ea typeface="Calibri" panose="020F0502020204030204" pitchFamily="34" charset="0"/>
                <a:cs typeface="Times New Roman" panose="02020603050405020304" pitchFamily="18" charset="0"/>
              </a:rPr>
              <a:t>Gall yr ateb gyfeirio at y pethau hyn: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arsylwi ac asesu'r plant yn barhaus i gynllunio a diwallu unrhyw anghenion ychwanegol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dyrannu cymorth un i un priodol ar gyfer y plant</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sicrhau ffyrdd cyson o weithio gyda'r plant</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gweithio gyda rhieni er mwyn sicrhau bod anghenion plant yn cael eu diwallu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defnyddio dull plentyn-ganolog, canfod beth yw diddordebau'r plentyn, beth mae'n ei hoffi a beth nad yw'n ei hoffi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dilyn polisïau a deddfwriaeth e.e. polisi cynhwysiant, Deddf Cydraddoldeb</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darparu cyfarpar ac adnoddau arbenigol i'r plentyn yn y lleoliadau – efallai y bydd angen gweithio gyda Therapyddion Galwedigaethol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rhannu gwybodaeth â phob parti perthnasol er mwyn sicrhau bod pawb yn wybodus – gall arwain at weithio amlasiantaethol effeithlon o ansawdd</a:t>
            </a: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cydweithio er mwyn nodi ac ymyrryd yn gynnar</a:t>
            </a: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cyfarfodydd rheolaidd (er mwyn cael budd o gronfa o arbenigedd) sy'n cynnwys amrywiaeth o asiantaethau fel iechyd, addysg, blynyddoedd cynnar ac unrhyw un mae ei swydd neu rôl wirfoddol yn ei roi mewn cysylltiad â'r plentyn, y person ifanc neu'i deulu, pennu targedau penodol ar gyfer pob plentyn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creu Cynlluniau Datblygu Unigol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gweithio gyda rhieni i ddatblygu cysylltiadau da rhwng y cartref a'r ysgol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rhannu arfer da rhwng pob asiantaeth dan sylw a rhoi'r diweddaraf am gynnydd – strategaeth ataliol er mwyn sicrhau gwelliant gwirioneddol i ganlyniadau bywyd</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sefydlu cysylltiadau amlasiantaeth e.e. gweithio gyda chydweithwyr iaith a lleferydd – defnyddio adnoddau iaith a lleferydd penodol, system cyfathrebu cyfnewid lluniau (PECS), Makaton, canu.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dirty="0">
                <a:effectLst/>
                <a:latin typeface="Arial" panose="020B0604020202020204" pitchFamily="34" charset="0"/>
                <a:ea typeface="Calibri" panose="020F0502020204030204" pitchFamily="34" charset="0"/>
                <a:cs typeface="Times New Roman" panose="02020603050405020304" pitchFamily="18" charset="0"/>
              </a:rPr>
              <a:t>Nid yw’r rhestr hon yn gynhwysfawr.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dirty="0">
                <a:effectLst/>
                <a:latin typeface="Arial" panose="020B0604020202020204" pitchFamily="34" charset="0"/>
                <a:ea typeface="Calibri" panose="020F0502020204030204" pitchFamily="34" charset="0"/>
                <a:cs typeface="Times New Roman" panose="02020603050405020304" pitchFamily="18" charset="0"/>
              </a:rPr>
              <a:t>Rhowch farciau am unrhyw ateb perthnasol arall.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endParaRPr lang="en-GB" sz="1100" dirty="0"/>
          </a:p>
        </p:txBody>
      </p:sp>
      <p:pic>
        <p:nvPicPr>
          <p:cNvPr id="4" name="Picture 3">
            <a:extLst>
              <a:ext uri="{FF2B5EF4-FFF2-40B4-BE49-F238E27FC236}">
                <a16:creationId xmlns:a16="http://schemas.microsoft.com/office/drawing/2014/main" id="{EF3F1BD8-FC6F-F049-2F62-1BE13CCC97A5}"/>
              </a:ext>
            </a:extLst>
          </p:cNvPr>
          <p:cNvPicPr>
            <a:picLocks noChangeAspect="1"/>
          </p:cNvPicPr>
          <p:nvPr/>
        </p:nvPicPr>
        <p:blipFill>
          <a:blip r:embed="rId2"/>
          <a:stretch>
            <a:fillRect/>
          </a:stretch>
        </p:blipFill>
        <p:spPr>
          <a:xfrm>
            <a:off x="189531" y="994154"/>
            <a:ext cx="5547287" cy="2743604"/>
          </a:xfrm>
          <a:prstGeom prst="rect">
            <a:avLst/>
          </a:prstGeom>
        </p:spPr>
      </p:pic>
    </p:spTree>
    <p:extLst>
      <p:ext uri="{BB962C8B-B14F-4D97-AF65-F5344CB8AC3E}">
        <p14:creationId xmlns:p14="http://schemas.microsoft.com/office/powerpoint/2010/main" val="643661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104995" y="1473479"/>
            <a:ext cx="4708633" cy="4948342"/>
          </a:xfrm>
          <a:prstGeom prst="rect">
            <a:avLst/>
          </a:prstGeom>
          <a:noFill/>
          <a:ln>
            <a:noFill/>
          </a:ln>
        </p:spPr>
        <p:txBody>
          <a:bodyPr wrap="square" rtlCol="0">
            <a:spAutoFit/>
          </a:bodyPr>
          <a:lstStyle/>
          <a:p>
            <a:r>
              <a:rPr lang="1106" sz="1800" b="1" i="1" dirty="0">
                <a:solidFill>
                  <a:srgbClr val="0070C0"/>
                </a:solidFill>
              </a:rPr>
              <a:t>Adborth yr Uwch Arholwr </a:t>
            </a:r>
            <a:br>
              <a:rPr lang="en-GB" b="1" i="1" dirty="0">
                <a:solidFill>
                  <a:srgbClr val="0070C0"/>
                </a:solidFill>
              </a:rPr>
            </a:br>
            <a:endParaRPr lang="en-GB" b="1" i="1" dirty="0">
              <a:solidFill>
                <a:srgbClr val="0070C0"/>
              </a:solidFill>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ymateb hwn yn dangos gwybodaeth a dealltwriaeth gadarn o randdeiliaid allweddol yn cydweithio ac mae'r dysgwr wedi defnyddio'r wybodaeth i ddatblygu ymateb da iawn.</a:t>
            </a:r>
            <a:endParaRPr lang="en-GB"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Rhoddir marciau band uchel am ddatblygu'r cynnwys gan fod y dysgwr yn nodi'n glir aelodau o'r tîm amlddysgyblaethol (Meddyg Teulu, Pennaeth, Rhieni) a sut, gyda'i gilydd, y gallent gefnogi gwaith Amy.</a:t>
            </a:r>
            <a:r>
              <a:rPr lang="cy-GB"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Gallai'r dysgwr fod wedi cynnwys enghreifftiau gwirioneddol i ymestyn ei syniadau e.e. darganfod beth mae plant yn ei hoffi/dilyn y polisi cynhwysiant /gosod targedau.</a:t>
            </a:r>
            <a:br>
              <a:rPr lang="en-GB" sz="1600" i="1" dirty="0">
                <a:solidFill>
                  <a:srgbClr val="0070C0"/>
                </a:solidFill>
              </a:rPr>
            </a:br>
            <a:endParaRPr lang="en-GB" sz="1600"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en-GB" b="1" dirty="0">
                <a:solidFill>
                  <a:srgbClr val="0070C0"/>
                </a:solidFill>
              </a:rPr>
              <a:t>7/8</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6764184" y="1367832"/>
            <a:ext cx="5173816" cy="5053989"/>
          </a:xfrm>
          <a:prstGeom prst="wedgeRoundRectCallout">
            <a:avLst>
              <a:gd name="adj1" fmla="val -67044"/>
              <a:gd name="adj2" fmla="val 1245"/>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3C00ACB9-B928-103C-4884-0163E6A084E4}"/>
              </a:ext>
            </a:extLst>
          </p:cNvPr>
          <p:cNvSpPr txBox="1"/>
          <p:nvPr/>
        </p:nvSpPr>
        <p:spPr>
          <a:xfrm>
            <a:off x="463039" y="1367832"/>
            <a:ext cx="5480562" cy="5078313"/>
          </a:xfrm>
          <a:prstGeom prst="rect">
            <a:avLst/>
          </a:prstGeom>
          <a:noFill/>
        </p:spPr>
        <p:txBody>
          <a:bodyPr wrap="square">
            <a:spAutoFit/>
          </a:bodyPr>
          <a:lstStyle/>
          <a:p>
            <a:r>
              <a:rPr lang="en-US" dirty="0"/>
              <a:t>Many different key stakeholders provide different support. If Amy had reached the decision of making a referral to a different key </a:t>
            </a:r>
            <a:r>
              <a:rPr lang="en-US" dirty="0" err="1"/>
              <a:t>stakholder</a:t>
            </a:r>
            <a:r>
              <a:rPr lang="en-US" dirty="0"/>
              <a:t> then Amy and that stakeholder (for example a GP) will work closely together to observe what developmental stage the child has reached and what could they do, as a joint team, to help support that child during the school term/hours. If the child is a concern to both Amy and the other key stakeholder then they can both advise parents steps to take supporting their child's developmental stage.  With the support from the multi-disciplinary team, they could then hold meetings with the headteacher of that primary school what they've come to a conclusion on and what they both have agreed on. This may then provide further help from different teams and may get the child the help they require to progress educationally.</a:t>
            </a:r>
            <a:endParaRPr lang="en-GB" dirty="0"/>
          </a:p>
        </p:txBody>
      </p:sp>
    </p:spTree>
    <p:extLst>
      <p:ext uri="{BB962C8B-B14F-4D97-AF65-F5344CB8AC3E}">
        <p14:creationId xmlns:p14="http://schemas.microsoft.com/office/powerpoint/2010/main" val="2951364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lgn="l"/>
            <a:r>
              <a:rPr lang="en-US" sz="1800" dirty="0" err="1">
                <a:solidFill>
                  <a:srgbClr val="0077C8"/>
                </a:solidFill>
              </a:rPr>
              <a:t>Uned</a:t>
            </a:r>
            <a:r>
              <a:rPr lang="en-US" sz="1800" dirty="0">
                <a:solidFill>
                  <a:srgbClr val="0077C8"/>
                </a:solidFill>
              </a:rPr>
              <a:t> 216 – </a:t>
            </a:r>
            <a:r>
              <a:rPr lang="en-GB" sz="1400" b="0" i="0" u="none" strike="noStrike" baseline="0" dirty="0">
                <a:solidFill>
                  <a:srgbClr val="000000"/>
                </a:solidFill>
                <a:latin typeface="Arial WGL"/>
              </a:rPr>
              <a:t> </a:t>
            </a:r>
            <a:r>
              <a:rPr lang="en-GB" sz="1800" i="0" u="none" strike="noStrike" baseline="0" dirty="0" err="1">
                <a:solidFill>
                  <a:srgbClr val="0070C0"/>
                </a:solidFill>
                <a:latin typeface="Arial WGL"/>
              </a:rPr>
              <a:t>Deall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Gofal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Chwarae</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Dysgu</a:t>
            </a:r>
            <a:r>
              <a:rPr lang="en-GB" sz="1800" i="0" u="none" strike="noStrike" baseline="0" dirty="0">
                <a:solidFill>
                  <a:srgbClr val="0070C0"/>
                </a:solidFill>
                <a:latin typeface="Arial WGL"/>
              </a:rPr>
              <a:t> a </a:t>
            </a:r>
            <a:r>
              <a:rPr lang="en-GB" sz="1800" i="0" u="none" strike="noStrike" baseline="0" dirty="0" err="1">
                <a:solidFill>
                  <a:srgbClr val="0070C0"/>
                </a:solidFill>
                <a:latin typeface="Arial WGL"/>
              </a:rPr>
              <a:t>Datblygiad</a:t>
            </a:r>
            <a:r>
              <a:rPr lang="en-GB" sz="1800" i="0" u="none" strike="noStrike" baseline="0">
                <a:solidFill>
                  <a:srgbClr val="0070C0"/>
                </a:solidFill>
                <a:latin typeface="Arial WGL"/>
              </a:rPr>
              <a:t> Plant</a:t>
            </a:r>
            <a:endParaRPr lang="en-US" sz="1800" dirty="0">
              <a:solidFill>
                <a:srgbClr val="0070C0"/>
              </a:solidFill>
            </a:endParaRP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err="1">
                <a:solidFill>
                  <a:schemeClr val="bg1"/>
                </a:solidFill>
                <a:hlinkClick r:id="rId3">
                  <a:extLst>
                    <a:ext uri="{A12FA001-AC4F-418D-AE19-62706E023703}">
                      <ahyp:hlinkClr xmlns:ahyp="http://schemas.microsoft.com/office/drawing/2018/hyperlinkcolor" val="tx"/>
                    </a:ext>
                  </a:extLst>
                </a:hlinkClick>
              </a:rPr>
              <a:t>Adolygiad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Arholiad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Ar-lein</a:t>
            </a:r>
            <a:r>
              <a:rPr lang="en-GB" sz="2400" b="1" dirty="0">
                <a:solidFill>
                  <a:schemeClr val="bg1"/>
                </a:solidFill>
              </a:rPr>
              <a:t> (AAA)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4"/>
          <a:stretch>
            <a:fillRect/>
          </a:stretch>
        </p:blipFill>
        <p:spPr>
          <a:xfrm>
            <a:off x="7220058" y="1743310"/>
            <a:ext cx="3807976" cy="3371380"/>
          </a:xfrm>
          <a:prstGeom prst="rect">
            <a:avLst/>
          </a:prstGeom>
          <a:effectLst/>
        </p:spPr>
      </p:pic>
      <p:pic>
        <p:nvPicPr>
          <p:cNvPr id="2" name="Picture 1">
            <a:extLst>
              <a:ext uri="{FF2B5EF4-FFF2-40B4-BE49-F238E27FC236}">
                <a16:creationId xmlns:a16="http://schemas.microsoft.com/office/drawing/2014/main" id="{97A4E43C-ACD8-BE21-EF2C-973FEF7554C4}"/>
              </a:ext>
            </a:extLst>
          </p:cNvPr>
          <p:cNvPicPr>
            <a:picLocks noChangeAspect="1"/>
          </p:cNvPicPr>
          <p:nvPr/>
        </p:nvPicPr>
        <p:blipFill>
          <a:blip r:embed="rId5"/>
          <a:stretch>
            <a:fillRect/>
          </a:stretch>
        </p:blipFill>
        <p:spPr>
          <a:xfrm>
            <a:off x="995522" y="931091"/>
            <a:ext cx="3964558" cy="5601229"/>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1(b)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184901" y="64030"/>
            <a:ext cx="3924300" cy="830997"/>
          </a:xfrm>
          <a:prstGeom prst="rect">
            <a:avLst/>
          </a:prstGeom>
          <a:noFill/>
        </p:spPr>
        <p:txBody>
          <a:bodyPr wrap="square">
            <a:spAutoFit/>
          </a:bodyPr>
          <a:lstStyle/>
          <a:p>
            <a:r>
              <a:rPr lang="en-GB" sz="1600" dirty="0" err="1">
                <a:solidFill>
                  <a:schemeClr val="accent1"/>
                </a:solidFill>
              </a:rPr>
              <a:t>Berfau</a:t>
            </a:r>
            <a:r>
              <a:rPr lang="en-GB" sz="1600" dirty="0">
                <a:solidFill>
                  <a:schemeClr val="accent1"/>
                </a:solidFill>
              </a:rPr>
              <a:t> </a:t>
            </a:r>
            <a:r>
              <a:rPr lang="en-GB" sz="1600" dirty="0" err="1">
                <a:solidFill>
                  <a:schemeClr val="accent1"/>
                </a:solidFill>
              </a:rPr>
              <a:t>Gorchymyn</a:t>
            </a:r>
            <a:r>
              <a:rPr lang="en-US" sz="1600" dirty="0">
                <a:solidFill>
                  <a:schemeClr val="accent1"/>
                </a:solidFill>
              </a:rPr>
              <a:t>: </a:t>
            </a:r>
            <a:r>
              <a:rPr lang="en-GB" sz="1600" b="1" i="1" dirty="0" err="1">
                <a:solidFill>
                  <a:srgbClr val="0070C0"/>
                </a:solidFill>
              </a:rPr>
              <a:t>Esboniwch</a:t>
            </a:r>
            <a:r>
              <a:rPr lang="en-GB" sz="1600" dirty="0">
                <a:solidFill>
                  <a:srgbClr val="0070C0"/>
                </a:solidFill>
              </a:rPr>
              <a:t> </a:t>
            </a:r>
            <a:r>
              <a:rPr lang="en-GB" sz="1600" dirty="0" err="1">
                <a:solidFill>
                  <a:srgbClr val="0070C0"/>
                </a:solidFill>
              </a:rPr>
              <a:t>Rhowch</a:t>
            </a:r>
            <a:r>
              <a:rPr lang="en-GB" sz="1600" dirty="0">
                <a:solidFill>
                  <a:srgbClr val="0070C0"/>
                </a:solidFill>
              </a:rPr>
              <a:t> </a:t>
            </a:r>
            <a:r>
              <a:rPr lang="en-GB" sz="1600" dirty="0" err="1">
                <a:solidFill>
                  <a:srgbClr val="0070C0"/>
                </a:solidFill>
              </a:rPr>
              <a:t>fanylion</a:t>
            </a:r>
            <a:r>
              <a:rPr lang="en-GB" sz="1600" dirty="0">
                <a:solidFill>
                  <a:srgbClr val="0070C0"/>
                </a:solidFill>
              </a:rPr>
              <a:t> a </a:t>
            </a:r>
            <a:r>
              <a:rPr lang="en-GB" sz="1600" dirty="0" err="1">
                <a:solidFill>
                  <a:srgbClr val="0070C0"/>
                </a:solidFill>
              </a:rPr>
              <a:t>rhesymau</a:t>
            </a:r>
            <a:r>
              <a:rPr lang="en-GB" sz="1600" dirty="0">
                <a:solidFill>
                  <a:srgbClr val="0070C0"/>
                </a:solidFill>
              </a:rPr>
              <a:t> </a:t>
            </a:r>
            <a:r>
              <a:rPr lang="en-GB" sz="1600" dirty="0" err="1">
                <a:solidFill>
                  <a:srgbClr val="0070C0"/>
                </a:solidFill>
              </a:rPr>
              <a:t>dros</a:t>
            </a:r>
            <a:r>
              <a:rPr lang="en-GB" sz="1600" dirty="0">
                <a:solidFill>
                  <a:srgbClr val="0070C0"/>
                </a:solidFill>
              </a:rPr>
              <a:t> </a:t>
            </a:r>
            <a:r>
              <a:rPr lang="en-GB" sz="1600" dirty="0" err="1">
                <a:solidFill>
                  <a:srgbClr val="0070C0"/>
                </a:solidFill>
              </a:rPr>
              <a:t>sut</a:t>
            </a:r>
            <a:r>
              <a:rPr lang="en-GB" sz="1600" dirty="0">
                <a:solidFill>
                  <a:srgbClr val="0070C0"/>
                </a:solidFill>
              </a:rPr>
              <a:t> a </a:t>
            </a:r>
            <a:r>
              <a:rPr lang="en-GB" sz="1600" dirty="0" err="1">
                <a:solidFill>
                  <a:srgbClr val="0070C0"/>
                </a:solidFill>
              </a:rPr>
              <a:t>pham</a:t>
            </a:r>
            <a:r>
              <a:rPr lang="en-GB" sz="1600" dirty="0">
                <a:solidFill>
                  <a:srgbClr val="0070C0"/>
                </a:solidFill>
              </a:rPr>
              <a:t> </a:t>
            </a:r>
            <a:r>
              <a:rPr lang="en-GB" sz="1600" dirty="0" err="1">
                <a:solidFill>
                  <a:srgbClr val="0070C0"/>
                </a:solidFill>
              </a:rPr>
              <a:t>mae</a:t>
            </a:r>
            <a:r>
              <a:rPr lang="en-GB" sz="1600" dirty="0">
                <a:solidFill>
                  <a:srgbClr val="0070C0"/>
                </a:solidFill>
              </a:rPr>
              <a:t> </a:t>
            </a:r>
            <a:r>
              <a:rPr lang="en-GB" sz="1600" dirty="0" err="1">
                <a:solidFill>
                  <a:srgbClr val="0070C0"/>
                </a:solidFill>
              </a:rPr>
              <a:t>rhywbeth</a:t>
            </a:r>
            <a:r>
              <a:rPr lang="en-GB" sz="1600" dirty="0">
                <a:solidFill>
                  <a:srgbClr val="0070C0"/>
                </a:solidFill>
              </a:rPr>
              <a:t> </a:t>
            </a:r>
            <a:r>
              <a:rPr lang="en-GB" sz="1600" dirty="0" err="1">
                <a:solidFill>
                  <a:srgbClr val="0070C0"/>
                </a:solidFill>
              </a:rPr>
              <a:t>fel</a:t>
            </a:r>
            <a:r>
              <a:rPr lang="en-GB" sz="1600" dirty="0">
                <a:solidFill>
                  <a:srgbClr val="0070C0"/>
                </a:solidFill>
              </a:rPr>
              <a:t> y </a:t>
            </a:r>
            <a:r>
              <a:rPr lang="en-GB" sz="1600" dirty="0" err="1">
                <a:solidFill>
                  <a:srgbClr val="0070C0"/>
                </a:solidFill>
              </a:rPr>
              <a:t>mae</a:t>
            </a:r>
            <a:endParaRPr lang="en-GB" sz="1600" dirty="0">
              <a:solidFill>
                <a:srgbClr val="0070C0"/>
              </a:solidFill>
            </a:endParaRPr>
          </a:p>
        </p:txBody>
      </p:sp>
      <p:sp>
        <p:nvSpPr>
          <p:cNvPr id="11" name="TextBox 10">
            <a:extLst>
              <a:ext uri="{FF2B5EF4-FFF2-40B4-BE49-F238E27FC236}">
                <a16:creationId xmlns:a16="http://schemas.microsoft.com/office/drawing/2014/main" id="{90379855-1EB3-E38E-4741-C57526857039}"/>
              </a:ext>
            </a:extLst>
          </p:cNvPr>
          <p:cNvSpPr txBox="1"/>
          <p:nvPr/>
        </p:nvSpPr>
        <p:spPr>
          <a:xfrm>
            <a:off x="471487" y="4665092"/>
            <a:ext cx="5091890" cy="2192908"/>
          </a:xfrm>
          <a:prstGeom prst="rect">
            <a:avLst/>
          </a:prstGeom>
          <a:noFill/>
        </p:spPr>
        <p:txBody>
          <a:bodyPr wrap="square">
            <a:spAutoFit/>
          </a:bodyPr>
          <a:lstStyle/>
          <a:p>
            <a:r>
              <a:rPr lang="cy-GB" sz="1050" b="1" dirty="0">
                <a:effectLst/>
                <a:latin typeface="Arial" panose="020B0604020202020204" pitchFamily="34" charset="0"/>
                <a:ea typeface="Calibri" panose="020F0502020204030204" pitchFamily="34" charset="0"/>
                <a:cs typeface="Arial" panose="020B0604020202020204" pitchFamily="34" charset="0"/>
              </a:rPr>
              <a:t>Rhowch 0 marc </a:t>
            </a:r>
            <a:r>
              <a:rPr lang="cy-GB" sz="1050" dirty="0">
                <a:effectLst/>
                <a:latin typeface="Arial" panose="020B0604020202020204" pitchFamily="34" charset="0"/>
                <a:ea typeface="Calibri" panose="020F0502020204030204" pitchFamily="34" charset="0"/>
                <a:cs typeface="Arial" panose="020B0604020202020204" pitchFamily="34" charset="0"/>
              </a:rPr>
              <a:t>os nad yw'r ymateb yn haeddu ennill marciau.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en-GB" sz="1050" dirty="0">
                <a:effectLst/>
                <a:latin typeface="Arial" panose="020B0604020202020204" pitchFamily="34" charset="0"/>
                <a:ea typeface="Calibri" panose="020F0502020204030204" pitchFamily="34" charset="0"/>
                <a:cs typeface="Arial" panose="020B0604020202020204" pitchFamily="34" charset="0"/>
              </a:rPr>
              <a:t>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cy-GB" sz="1050" b="1" dirty="0">
                <a:effectLst/>
                <a:latin typeface="Arial" panose="020B0604020202020204" pitchFamily="34" charset="0"/>
                <a:ea typeface="Calibri" panose="020F0502020204030204" pitchFamily="34" charset="0"/>
                <a:cs typeface="Arial" panose="020B0604020202020204" pitchFamily="34" charset="0"/>
              </a:rPr>
              <a:t>Rhowch 1-2 farc</a:t>
            </a:r>
            <a:r>
              <a:rPr lang="cy-GB" sz="1050" dirty="0">
                <a:effectLst/>
                <a:latin typeface="Arial" panose="020B0604020202020204" pitchFamily="34" charset="0"/>
                <a:ea typeface="Calibri" panose="020F0502020204030204" pitchFamily="34" charset="0"/>
                <a:cs typeface="Arial" panose="020B0604020202020204" pitchFamily="34" charset="0"/>
              </a:rPr>
              <a:t> am esboniad sylfaenol </a:t>
            </a:r>
            <a:r>
              <a:rPr lang="cy-GB" sz="1050" dirty="0">
                <a:effectLst/>
                <a:latin typeface="Arial" panose="020B0604020202020204" pitchFamily="34" charset="0"/>
                <a:ea typeface="Times New Roman" panose="02020603050405020304" pitchFamily="18" charset="0"/>
                <a:cs typeface="Arial" panose="020B0604020202020204" pitchFamily="34" charset="0"/>
              </a:rPr>
              <a:t>sy'n dangos gwybodaeth a dealltwriaeth gyfyngedig ynglŷn â'r </a:t>
            </a:r>
            <a:r>
              <a:rPr lang="cy-GB" sz="1050" dirty="0">
                <a:effectLst/>
                <a:latin typeface="Arial" panose="020B0604020202020204" pitchFamily="34" charset="0"/>
                <a:ea typeface="Calibri" panose="020F0502020204030204" pitchFamily="34" charset="0"/>
                <a:cs typeface="Arial" panose="020B0604020202020204" pitchFamily="34" charset="0"/>
              </a:rPr>
              <a:t>cerrig milltir sydd i’w disgwyl o ran datblygiad cymdeithasol ac emosiynol ar gyfer baban 1 mis oed</a:t>
            </a:r>
            <a:r>
              <a:rPr lang="cy-GB" sz="1050" dirty="0">
                <a:effectLst/>
                <a:latin typeface="Arial" panose="020B0604020202020204" pitchFamily="34" charset="0"/>
                <a:ea typeface="Times New Roman" panose="02020603050405020304" pitchFamily="18" charset="0"/>
                <a:cs typeface="Arial" panose="020B0604020202020204" pitchFamily="34" charset="0"/>
              </a:rPr>
              <a:t>.</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en-GB" sz="1050" dirty="0">
                <a:effectLst/>
                <a:latin typeface="Arial" panose="020B0604020202020204" pitchFamily="34" charset="0"/>
                <a:ea typeface="Calibri" panose="020F0502020204030204" pitchFamily="34" charset="0"/>
                <a:cs typeface="Arial" panose="020B0604020202020204" pitchFamily="34" charset="0"/>
              </a:rPr>
              <a:t>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cy-GB" sz="1050" b="1" dirty="0">
                <a:effectLst/>
                <a:latin typeface="Arial" panose="020B0604020202020204" pitchFamily="34" charset="0"/>
                <a:ea typeface="Calibri" panose="020F0502020204030204" pitchFamily="34" charset="0"/>
                <a:cs typeface="Arial" panose="020B0604020202020204" pitchFamily="34" charset="0"/>
              </a:rPr>
              <a:t>Rhowch 3-4 marc</a:t>
            </a:r>
            <a:r>
              <a:rPr lang="cy-GB" sz="1050" dirty="0">
                <a:effectLst/>
                <a:latin typeface="Arial" panose="020B0604020202020204" pitchFamily="34" charset="0"/>
                <a:ea typeface="Calibri" panose="020F0502020204030204" pitchFamily="34" charset="0"/>
                <a:cs typeface="Arial" panose="020B0604020202020204" pitchFamily="34" charset="0"/>
              </a:rPr>
              <a:t> am esboniad da </a:t>
            </a:r>
            <a:r>
              <a:rPr lang="cy-GB" sz="1050" dirty="0">
                <a:effectLst/>
                <a:latin typeface="Arial" panose="020B0604020202020204" pitchFamily="34" charset="0"/>
                <a:ea typeface="Times New Roman" panose="02020603050405020304" pitchFamily="18" charset="0"/>
                <a:cs typeface="Arial" panose="020B0604020202020204" pitchFamily="34" charset="0"/>
              </a:rPr>
              <a:t>sy'n dangos rhywfaint o wybodaeth a dealltwriaeth ynglŷn â'r </a:t>
            </a:r>
            <a:r>
              <a:rPr lang="cy-GB" sz="1050" dirty="0">
                <a:effectLst/>
                <a:latin typeface="Arial" panose="020B0604020202020204" pitchFamily="34" charset="0"/>
                <a:ea typeface="Calibri" panose="020F0502020204030204" pitchFamily="34" charset="0"/>
                <a:cs typeface="Arial" panose="020B0604020202020204" pitchFamily="34" charset="0"/>
              </a:rPr>
              <a:t>cerrig milltir sydd i’w disgwyl o ran datblygiad cymdeithasol ac emosiynol ar gyfer baban 1 mis oed.</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en-GB" sz="1050" dirty="0">
                <a:effectLst/>
                <a:latin typeface="Arial" panose="020B0604020202020204" pitchFamily="34" charset="0"/>
                <a:ea typeface="Calibri" panose="020F0502020204030204" pitchFamily="34" charset="0"/>
                <a:cs typeface="Arial" panose="020B0604020202020204" pitchFamily="34" charset="0"/>
              </a:rPr>
              <a:t> </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a:p>
            <a:r>
              <a:rPr lang="cy-GB" sz="1050" b="1" dirty="0">
                <a:effectLst/>
                <a:latin typeface="Arial" panose="020B0604020202020204" pitchFamily="34" charset="0"/>
                <a:ea typeface="Calibri" panose="020F0502020204030204" pitchFamily="34" charset="0"/>
                <a:cs typeface="Arial" panose="020B0604020202020204" pitchFamily="34" charset="0"/>
              </a:rPr>
              <a:t>Rhowch 5-6 marc </a:t>
            </a:r>
            <a:r>
              <a:rPr lang="cy-GB" sz="1050" dirty="0">
                <a:effectLst/>
                <a:latin typeface="Arial" panose="020B0604020202020204" pitchFamily="34" charset="0"/>
                <a:ea typeface="Calibri" panose="020F0502020204030204" pitchFamily="34" charset="0"/>
                <a:cs typeface="Arial" panose="020B0604020202020204" pitchFamily="34" charset="0"/>
              </a:rPr>
              <a:t>am esboniad da iawn </a:t>
            </a:r>
            <a:r>
              <a:rPr lang="cy-GB" sz="1050" dirty="0">
                <a:effectLst/>
                <a:latin typeface="Arial" panose="020B0604020202020204" pitchFamily="34" charset="0"/>
                <a:ea typeface="Times New Roman" panose="02020603050405020304" pitchFamily="18" charset="0"/>
                <a:cs typeface="Arial" panose="020B0604020202020204" pitchFamily="34" charset="0"/>
              </a:rPr>
              <a:t>sy'n dangos gwybodaeth a dealltwriaeth fanwl ynglŷn â'r </a:t>
            </a:r>
            <a:r>
              <a:rPr lang="cy-GB" sz="1050" dirty="0">
                <a:effectLst/>
                <a:latin typeface="Arial" panose="020B0604020202020204" pitchFamily="34" charset="0"/>
                <a:ea typeface="Calibri" panose="020F0502020204030204" pitchFamily="34" charset="0"/>
                <a:cs typeface="Arial" panose="020B0604020202020204" pitchFamily="34" charset="0"/>
              </a:rPr>
              <a:t>cerrig milltir sydd i’w disgwyl o ran datblygiad cymdeithasol ac emosiynol ar gyfer baban 1 mis oed.</a:t>
            </a:r>
            <a:endParaRPr lang="en-GB" sz="105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5A09CE9C-47F5-14B9-90B0-455767D6A933}"/>
              </a:ext>
            </a:extLst>
          </p:cNvPr>
          <p:cNvSpPr txBox="1"/>
          <p:nvPr/>
        </p:nvSpPr>
        <p:spPr>
          <a:xfrm>
            <a:off x="6256421" y="1443841"/>
            <a:ext cx="4896854" cy="3816429"/>
          </a:xfrm>
          <a:prstGeom prst="rect">
            <a:avLst/>
          </a:prstGeom>
          <a:noFill/>
        </p:spPr>
        <p:txBody>
          <a:bodyPr wrap="square">
            <a:spAutoFit/>
          </a:bodyPr>
          <a:lstStyle/>
          <a:p>
            <a:r>
              <a:rPr lang="cy-GB" sz="1100" dirty="0">
                <a:effectLst/>
                <a:latin typeface="Arial" panose="020B0604020202020204" pitchFamily="34" charset="0"/>
                <a:ea typeface="Calibri" panose="020F0502020204030204" pitchFamily="34" charset="0"/>
                <a:cs typeface="Arial" panose="020B0604020202020204" pitchFamily="34" charset="0"/>
              </a:rPr>
              <a:t>Gall yr ateb gyfeirio at y pethau hyn: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b="1" dirty="0">
                <a:effectLst/>
                <a:latin typeface="Arial" panose="020B0604020202020204" pitchFamily="34" charset="0"/>
                <a:ea typeface="Calibri" panose="020F0502020204030204" pitchFamily="34" charset="0"/>
                <a:cs typeface="Arial" panose="020B0604020202020204" pitchFamily="34" charset="0"/>
              </a:rPr>
              <a:t>Baban 1 mis oed</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Efallai y gwelir rhai atgyrchau – e.e. atgyrch braw mewn ymateb i sŵn uchel – gall godi ofn ar y baban</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Troi ei ben tuag at y fron neu'r botel – atgyrch Moro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Mae'r broses o greu cwlwm yn amlwg – bydd y plentyn yn troi ei ben er mwyn canfod pwy sy'n siarad, yn enwedig y fam</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Mae llais y fam yn tawelu'r baban – efallai y bydd yn rhoi'r gorau i grïo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Dechrau dilyn trefn arferol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Canolbwyntio ar wynebau oedolion cyfarwydd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Gall fwynhau treulio amser ar ei fol</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Gall dymi fod yn gysur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Gwenu o bryd i'w gilydd wrth gysgu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Gwenu ac yn mwynhau cael bath</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Mwynhau cysylltiad agos â'i brif ofalwyr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Dechrau crïo mewn ymateb i anghenion ac yn effro am gyfnodau hirach – meithrin perthnasoedd ag aelodau eraill o'r teulu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Cŵan </a:t>
            </a:r>
            <a:r>
              <a:rPr lang="cy-GB" sz="1100" i="1" dirty="0">
                <a:effectLst/>
                <a:latin typeface="Arial" panose="020B0604020202020204" pitchFamily="34" charset="0"/>
                <a:ea typeface="Calibri" panose="020F0502020204030204" pitchFamily="34" charset="0"/>
                <a:cs typeface="Arial" panose="020B0604020202020204" pitchFamily="34" charset="0"/>
              </a:rPr>
              <a:t>(coo)</a:t>
            </a:r>
            <a:r>
              <a:rPr lang="cy-GB" sz="1100" dirty="0">
                <a:effectLst/>
                <a:latin typeface="Arial" panose="020B0604020202020204" pitchFamily="34" charset="0"/>
                <a:ea typeface="Calibri" panose="020F0502020204030204" pitchFamily="34" charset="0"/>
                <a:cs typeface="Arial" panose="020B0604020202020204" pitchFamily="34" charset="0"/>
              </a:rPr>
              <a:t> i gyfathrebu a phan mae'n teimlo'n fodlon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dirty="0">
                <a:effectLst/>
                <a:latin typeface="Arial" panose="020B0604020202020204" pitchFamily="34" charset="0"/>
                <a:ea typeface="Calibri" panose="020F0502020204030204" pitchFamily="34" charset="0"/>
                <a:cs typeface="Arial" panose="020B0604020202020204" pitchFamily="34" charset="0"/>
              </a:rPr>
              <a:t>Nid yw’r rhestr yn gynhwysfawr.</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dirty="0">
                <a:effectLst/>
                <a:latin typeface="Arial" panose="020B0604020202020204" pitchFamily="34" charset="0"/>
                <a:ea typeface="Calibri" panose="020F0502020204030204" pitchFamily="34" charset="0"/>
              </a:rPr>
              <a:t>Rhowch farciau am unrhyw ateb perthnasol arall</a:t>
            </a:r>
            <a:endParaRPr lang="en-GB" sz="1100" dirty="0"/>
          </a:p>
        </p:txBody>
      </p:sp>
      <p:pic>
        <p:nvPicPr>
          <p:cNvPr id="7" name="Picture 6">
            <a:extLst>
              <a:ext uri="{FF2B5EF4-FFF2-40B4-BE49-F238E27FC236}">
                <a16:creationId xmlns:a16="http://schemas.microsoft.com/office/drawing/2014/main" id="{606C0512-A89C-8AC5-0F3D-DC639A35AC79}"/>
              </a:ext>
            </a:extLst>
          </p:cNvPr>
          <p:cNvPicPr>
            <a:picLocks noChangeAspect="1"/>
          </p:cNvPicPr>
          <p:nvPr/>
        </p:nvPicPr>
        <p:blipFill>
          <a:blip r:embed="rId2"/>
          <a:stretch>
            <a:fillRect/>
          </a:stretch>
        </p:blipFill>
        <p:spPr>
          <a:xfrm>
            <a:off x="471487" y="895027"/>
            <a:ext cx="4807267" cy="3660197"/>
          </a:xfrm>
          <a:prstGeom prst="rect">
            <a:avLst/>
          </a:prstGeom>
        </p:spPr>
      </p:pic>
    </p:spTree>
    <p:extLst>
      <p:ext uri="{BB962C8B-B14F-4D97-AF65-F5344CB8AC3E}">
        <p14:creationId xmlns:p14="http://schemas.microsoft.com/office/powerpoint/2010/main" val="3508002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0510" y="1494169"/>
            <a:ext cx="4035973" cy="4859279"/>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arholwr wedi cydnabod y ddealltwriaeth a ddangoswyd gan y dysgwr hwn mewn perthynas â'r cwestiwn. Mae sawl pwynt yn cael ei esbonio gan alluogi 5 marc allan o'r 6 sydd ar gael. Mae ffocws ar grio yn yr esboniad, er mwyn ennill y marc pellach hwnnw gallai'r dysgwr fod wedi ystyried atgyrchau sy'n bresennol a/neu ddatblygiad cadarnhaol fel gwenu/trefn setlo/amseroedd bath yn hytrach na’r ymateb crio.</a:t>
            </a:r>
            <a:endParaRPr lang="en-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GB" b="1"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en-GB" b="1" dirty="0">
                <a:solidFill>
                  <a:srgbClr val="0070C0"/>
                </a:solidFill>
              </a:rPr>
              <a:t>5/6</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367832"/>
            <a:ext cx="4403836"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1(b)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14409F57-6C10-B789-0734-9251FA806218}"/>
              </a:ext>
            </a:extLst>
          </p:cNvPr>
          <p:cNvSpPr txBox="1"/>
          <p:nvPr/>
        </p:nvSpPr>
        <p:spPr>
          <a:xfrm>
            <a:off x="282575" y="1540336"/>
            <a:ext cx="5470525" cy="3139321"/>
          </a:xfrm>
          <a:prstGeom prst="rect">
            <a:avLst/>
          </a:prstGeom>
          <a:noFill/>
        </p:spPr>
        <p:txBody>
          <a:bodyPr wrap="square">
            <a:spAutoFit/>
          </a:bodyPr>
          <a:lstStyle/>
          <a:p>
            <a:r>
              <a:rPr lang="en-US"/>
              <a:t>A one month old baby is expected to cry for when they need attention or need feeding. They are expected to coo and start to hear people speaking around them/to them and also </a:t>
            </a:r>
            <a:r>
              <a:rPr lang="en-US" err="1"/>
              <a:t>recognise</a:t>
            </a:r>
            <a:r>
              <a:rPr lang="en-US"/>
              <a:t> familiar faces they will also </a:t>
            </a:r>
            <a:r>
              <a:rPr lang="en-US" err="1"/>
              <a:t>recognise</a:t>
            </a:r>
            <a:r>
              <a:rPr lang="en-US"/>
              <a:t> certain peoples voices. When a baby is one month, they will learn to use their emotions by different facial expressions and by crying certain ways. A baby at one month may also be attached to the parent and get more clingy, due to this they may also fake cry to get the attention they want.</a:t>
            </a:r>
            <a:endParaRPr lang="en-GB"/>
          </a:p>
        </p:txBody>
      </p:sp>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1(c) </a:t>
            </a:r>
            <a:r>
              <a:rPr lang="1106" sz="1800" dirty="0"/>
              <a:t>a'r cynllun marcio </a:t>
            </a:r>
            <a:br>
              <a:rPr lang="1106" sz="1800" dirty="0"/>
            </a:b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5816600" y="0"/>
            <a:ext cx="4455898" cy="923330"/>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US" b="1" i="1" dirty="0" err="1">
                <a:solidFill>
                  <a:srgbClr val="0070C0"/>
                </a:solidFill>
              </a:rPr>
              <a:t>Analyse</a:t>
            </a:r>
            <a:r>
              <a:rPr lang="en-US" dirty="0">
                <a:solidFill>
                  <a:srgbClr val="0070C0"/>
                </a:solidFill>
              </a:rPr>
              <a:t> </a:t>
            </a:r>
          </a:p>
          <a:p>
            <a:r>
              <a:rPr lang="en-US" dirty="0">
                <a:solidFill>
                  <a:srgbClr val="0070C0"/>
                </a:solidFill>
              </a:rPr>
              <a:t>Examine an issue in detail/how parts relate to whole, to explain and interpret</a:t>
            </a:r>
            <a:endParaRPr lang="en-GB" dirty="0">
              <a:solidFill>
                <a:srgbClr val="0070C0"/>
              </a:solidFill>
            </a:endParaRPr>
          </a:p>
        </p:txBody>
      </p:sp>
      <p:sp>
        <p:nvSpPr>
          <p:cNvPr id="11" name="TextBox 10">
            <a:extLst>
              <a:ext uri="{FF2B5EF4-FFF2-40B4-BE49-F238E27FC236}">
                <a16:creationId xmlns:a16="http://schemas.microsoft.com/office/drawing/2014/main" id="{BF022675-E4F1-F59F-958F-4D3F89966050}"/>
              </a:ext>
            </a:extLst>
          </p:cNvPr>
          <p:cNvSpPr txBox="1"/>
          <p:nvPr/>
        </p:nvSpPr>
        <p:spPr>
          <a:xfrm>
            <a:off x="282012" y="3515835"/>
            <a:ext cx="5300448" cy="3308598"/>
          </a:xfrm>
          <a:prstGeom prst="rect">
            <a:avLst/>
          </a:prstGeom>
          <a:noFill/>
        </p:spPr>
        <p:txBody>
          <a:bodyPr wrap="square">
            <a:spAutoFit/>
          </a:bodyPr>
          <a:lstStyle/>
          <a:p>
            <a:r>
              <a:rPr lang="cy-GB" sz="1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Rhowch hyd at 8 marc.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b="1" dirty="0">
                <a:effectLst/>
                <a:latin typeface="Arial" panose="020B0604020202020204" pitchFamily="34" charset="0"/>
                <a:ea typeface="Calibri" panose="020F0502020204030204" pitchFamily="34" charset="0"/>
                <a:cs typeface="Times New Roman" panose="02020603050405020304" pitchFamily="18" charset="0"/>
              </a:rPr>
              <a:t>Rhowch 0 marc </a:t>
            </a:r>
            <a:r>
              <a:rPr lang="cy-GB" sz="1100" dirty="0">
                <a:effectLst/>
                <a:latin typeface="Arial" panose="020B0604020202020204" pitchFamily="34" charset="0"/>
                <a:ea typeface="Calibri" panose="020F0502020204030204" pitchFamily="34" charset="0"/>
                <a:cs typeface="Times New Roman" panose="02020603050405020304" pitchFamily="18" charset="0"/>
              </a:rPr>
              <a:t>os nad yw'r ymateb yn haeddu ennill marciau.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b="1" dirty="0">
                <a:effectLst/>
                <a:latin typeface="Arial" panose="020B0604020202020204" pitchFamily="34" charset="0"/>
                <a:ea typeface="Calibri" panose="020F0502020204030204" pitchFamily="34" charset="0"/>
                <a:cs typeface="Arial" panose="020B0604020202020204" pitchFamily="34" charset="0"/>
              </a:rPr>
              <a:t>Rhowch 1-2 farc</a:t>
            </a:r>
            <a:r>
              <a:rPr lang="cy-GB" sz="1100" dirty="0">
                <a:effectLst/>
                <a:latin typeface="Arial" panose="020B0604020202020204" pitchFamily="34" charset="0"/>
                <a:ea typeface="Calibri" panose="020F0502020204030204" pitchFamily="34" charset="0"/>
                <a:cs typeface="Arial" panose="020B0604020202020204" pitchFamily="34" charset="0"/>
              </a:rPr>
              <a:t> am ddadansoddiad cyfyngedig sy'n dangos gwybodaeth a dealltwriaeth gyfyngedig ynglŷn â sut mae pob maes datblygiad yn gallu cydgysylltu drwy gymryd rhan mewn gweithgareddau creadigol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b="1" dirty="0">
                <a:effectLst/>
                <a:latin typeface="Arial" panose="020B0604020202020204" pitchFamily="34" charset="0"/>
                <a:ea typeface="Calibri" panose="020F0502020204030204" pitchFamily="34" charset="0"/>
                <a:cs typeface="Arial" panose="020B0604020202020204" pitchFamily="34" charset="0"/>
              </a:rPr>
              <a:t>Rhowch 3-4 marc </a:t>
            </a:r>
            <a:r>
              <a:rPr lang="cy-GB" sz="1100" dirty="0">
                <a:effectLst/>
                <a:latin typeface="Arial" panose="020B0604020202020204" pitchFamily="34" charset="0"/>
                <a:ea typeface="Calibri" panose="020F0502020204030204" pitchFamily="34" charset="0"/>
                <a:cs typeface="Arial" panose="020B0604020202020204" pitchFamily="34" charset="0"/>
              </a:rPr>
              <a:t>am ddadansoddiad sylfaenol sy'n dangos rhywfaint o wybodaeth a dealltwriaeth ynglŷn â sut mae pob maes datblygiad yn gallu cydgysylltu drwy gymryd rhan mewn gweithgareddau creadigol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b="1" dirty="0">
                <a:effectLst/>
                <a:latin typeface="Arial" panose="020B0604020202020204" pitchFamily="34" charset="0"/>
                <a:ea typeface="Calibri" panose="020F0502020204030204" pitchFamily="34" charset="0"/>
                <a:cs typeface="Arial" panose="020B0604020202020204" pitchFamily="34" charset="0"/>
              </a:rPr>
              <a:t>Rhowch 5-6 marc</a:t>
            </a:r>
            <a:r>
              <a:rPr lang="cy-GB" sz="1100" dirty="0">
                <a:effectLst/>
                <a:latin typeface="Arial" panose="020B0604020202020204" pitchFamily="34" charset="0"/>
                <a:ea typeface="Calibri" panose="020F0502020204030204" pitchFamily="34" charset="0"/>
                <a:cs typeface="Arial" panose="020B0604020202020204" pitchFamily="34" charset="0"/>
              </a:rPr>
              <a:t> am ddadansoddiad da sy'n dangos gwybodaeth a dealltwriaeth dda ynglŷn â sut mae pob maes datblygiad yn gallu cydgysylltu drwy gymryd rhan mewn gweithgareddau creadigol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b="1" dirty="0">
                <a:effectLst/>
                <a:latin typeface="Arial" panose="020B0604020202020204" pitchFamily="34" charset="0"/>
                <a:ea typeface="Calibri" panose="020F0502020204030204" pitchFamily="34" charset="0"/>
                <a:cs typeface="Arial" panose="020B0604020202020204" pitchFamily="34" charset="0"/>
              </a:rPr>
              <a:t>Rhowch 7-8 marc</a:t>
            </a:r>
            <a:r>
              <a:rPr lang="cy-GB" sz="1100" dirty="0">
                <a:effectLst/>
                <a:latin typeface="Arial" panose="020B0604020202020204" pitchFamily="34" charset="0"/>
                <a:ea typeface="Calibri" panose="020F0502020204030204" pitchFamily="34" charset="0"/>
                <a:cs typeface="Arial" panose="020B0604020202020204" pitchFamily="34" charset="0"/>
              </a:rPr>
              <a:t> am ddadansoddiad da iawn sy'n dangos gwybodaeth a dealltwriaeth fanwl ynglŷn â sut mae pob maes datblygiad yn gallu cydgysylltu drwy gymryd rhan mewn gweithgareddau creadigol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F18A221B-3264-1AF1-5D15-9A73C568B011}"/>
              </a:ext>
            </a:extLst>
          </p:cNvPr>
          <p:cNvSpPr txBox="1"/>
          <p:nvPr/>
        </p:nvSpPr>
        <p:spPr>
          <a:xfrm>
            <a:off x="5816600" y="1050766"/>
            <a:ext cx="6049748" cy="5670783"/>
          </a:xfrm>
          <a:prstGeom prst="rect">
            <a:avLst/>
          </a:prstGeom>
          <a:noFill/>
        </p:spPr>
        <p:txBody>
          <a:bodyPr wrap="square">
            <a:spAutoFit/>
          </a:bodyPr>
          <a:lstStyle/>
          <a:p>
            <a:r>
              <a:rPr lang="cy-GB" sz="1100" dirty="0">
                <a:effectLst/>
                <a:latin typeface="Arial" panose="020B0604020202020204" pitchFamily="34" charset="0"/>
                <a:ea typeface="Calibri" panose="020F0502020204030204" pitchFamily="34" charset="0"/>
                <a:cs typeface="Times New Roman" panose="02020603050405020304" pitchFamily="18" charset="0"/>
              </a:rPr>
              <a:t>Gall yr ateb gyfeirio at:</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en-GB" sz="1100" dirty="0">
                <a:effectLst/>
                <a:latin typeface="Arial" panose="020B0604020202020204" pitchFamily="34" charset="0"/>
                <a:ea typeface="Calibri" panose="020F0502020204030204" pitchFamily="34" charset="0"/>
                <a:cs typeface="Times New Roman" panose="02020603050405020304" pitchFamily="18" charset="0"/>
              </a:rPr>
              <a:t> </a:t>
            </a: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 ffaith nad yw datblygiad yn digwydd ar ei ben ei hun – gall pob maes gydgysylltu wrth gymryd rhan mewn gweithgareddau creadigol – er enghraifft, os yw plentyn yn peintio, yna mae datblygiad iaith a datblygiad cymdeithasol yn cysylltu'n agos wrth iddo siarad a defnyddio sgiliau iaith a chymdeithasol amrywiol, mae'n datblygu cwlwm neu gyfeillgarwch, gall rannu syniadau sy'n cysylltu â datblygiad gwybyddol deallusol a datrys problemau. Gellir ystyried bod cymysgu lliwiau sylfaenol i greu lliwiau eilaidd yn sgìl gwybyddol – gellir datblygu sgiliau rhifedd drwy greu collage neu adeiladu eitemau neu ddefnyddio blociau neu frics adeiladu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Mae cymryd rhan mewn unrhyw fath o weithgaredd creadigol yn datblygu cydsymud rhwng y llygaid a'r dwylo – gafael pinsio a chledr </a:t>
            </a:r>
            <a:r>
              <a:rPr lang="cy-GB" sz="1100" i="1" dirty="0">
                <a:effectLst/>
                <a:latin typeface="Arial" panose="020B0604020202020204" pitchFamily="34" charset="0"/>
                <a:ea typeface="Calibri" panose="020F0502020204030204" pitchFamily="34" charset="0"/>
                <a:cs typeface="Times New Roman" panose="02020603050405020304" pitchFamily="18" charset="0"/>
              </a:rPr>
              <a:t>(pincer and palmer)</a:t>
            </a:r>
            <a:r>
              <a:rPr lang="cy-GB" sz="1100" dirty="0">
                <a:effectLst/>
                <a:latin typeface="Arial" panose="020B0604020202020204" pitchFamily="34" charset="0"/>
                <a:ea typeface="Calibri" panose="020F0502020204030204" pitchFamily="34" charset="0"/>
                <a:cs typeface="Times New Roman" panose="02020603050405020304" pitchFamily="18" charset="0"/>
              </a:rPr>
              <a:t> – gweithredoedd mwy manwl – defnyddio sgiliau llawdrin manwl – mae hyn yn cael effaith ganlyniadol ar sgiliau ysgrifennu</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Mae llawer o'r sgiliau y mae angen i blant eu datblygu yn defnyddio mwy nag un maes – er enghraifft, tynnu llun ohono'i hun – defnyddio sgiliau corfforol – gafael mewn pensil – cydsymud rhwng y llygaid a'r dwylo, mae gafael yn rhywbeth yn datblygu cryfder</a:t>
            </a: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Times New Roman" panose="02020603050405020304" pitchFamily="18" charset="0"/>
              </a:rPr>
              <a:t>Ymwybyddiaeth o wneud marciau – gwneud strociau gwahanol, sgìl gwybyddol – defnyddio cof tymor byr a thymor hir, canolbwyntio, sylw i fanylder, ymwybyddiaeth ofodol </a:t>
            </a: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Iaith – efallai y bydd plentyn am siarad yn uchel ac yn rhoi sylwebaeth ar yr hyn y mae'n ei luniadu, defnyddio geirfa newydd / geiriau allweddol, rhyngweithio ag eraill, cwestiynu, trafod mewn grwpiau bach a mawr</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Arial" panose="020B0604020202020204" pitchFamily="34" charset="0"/>
              </a:rPr>
              <a:t>Yn yr ysgol, maen nhw'n cymryd rhan mewn ymarferion creadigol amrywiol yn y Cyfnod Sylfaen, mae aros eu tro, deall rheolau ymddygiad cymdeithasol a datrys problemau a dyfalu cysylltiadau oll yn rhan o weithgareddau creadigol. Wrth iddynt weithio mewn grwpiau ar ymarfer creadigol, gall fod angen iddynt ddatrys gwrthdaro â ffrindiau a dysgu sut i gyfleu eu hanghenion. Wrth gymryd rhan, bydd rhaid trafod a dod i gasgliadau. Bydd ymarferion creadigol yn creu sail i ddiddordebau, hoff bethau a chas bethau, gallant hefyd greu harmoni a datblygu ymdeimlad o lesiant.</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228600" indent="-228600"/>
            <a:r>
              <a:rPr lang="en-GB"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dirty="0">
                <a:effectLst/>
                <a:latin typeface="Arial" panose="020B0604020202020204" pitchFamily="34" charset="0"/>
                <a:ea typeface="Calibri" panose="020F0502020204030204" pitchFamily="34" charset="0"/>
                <a:cs typeface="Arial" panose="020B0604020202020204" pitchFamily="34" charset="0"/>
              </a:rPr>
              <a:t>Nid yw’r rhestr yn gynhwysfawr.</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r>
              <a:rPr lang="cy-GB" sz="1100" dirty="0">
                <a:effectLst/>
                <a:latin typeface="Arial" panose="020B0604020202020204" pitchFamily="34" charset="0"/>
                <a:ea typeface="Calibri" panose="020F0502020204030204" pitchFamily="34" charset="0"/>
                <a:cs typeface="Arial" panose="020B0604020202020204" pitchFamily="34" charset="0"/>
              </a:rPr>
              <a:t>Rhowch farciau am unrhyw ateb perthnasol arall. </a:t>
            </a:r>
            <a:endParaRPr lang="en-GB" sz="11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endParaRPr lang="en-GB" sz="1050" dirty="0"/>
          </a:p>
        </p:txBody>
      </p:sp>
      <p:pic>
        <p:nvPicPr>
          <p:cNvPr id="6" name="Picture 5">
            <a:extLst>
              <a:ext uri="{FF2B5EF4-FFF2-40B4-BE49-F238E27FC236}">
                <a16:creationId xmlns:a16="http://schemas.microsoft.com/office/drawing/2014/main" id="{988954B7-27D3-D949-2A8A-859A08633441}"/>
              </a:ext>
            </a:extLst>
          </p:cNvPr>
          <p:cNvPicPr>
            <a:picLocks noChangeAspect="1"/>
          </p:cNvPicPr>
          <p:nvPr/>
        </p:nvPicPr>
        <p:blipFill>
          <a:blip r:embed="rId2"/>
          <a:stretch>
            <a:fillRect/>
          </a:stretch>
        </p:blipFill>
        <p:spPr>
          <a:xfrm>
            <a:off x="282012" y="1077435"/>
            <a:ext cx="5133975" cy="2438400"/>
          </a:xfrm>
          <a:prstGeom prst="rect">
            <a:avLst/>
          </a:prstGeom>
        </p:spPr>
      </p:pic>
    </p:spTree>
    <p:extLst>
      <p:ext uri="{BB962C8B-B14F-4D97-AF65-F5344CB8AC3E}">
        <p14:creationId xmlns:p14="http://schemas.microsoft.com/office/powerpoint/2010/main" val="1786808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325710" y="1586502"/>
            <a:ext cx="4487919" cy="4235775"/>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pPr>
              <a:lnSpc>
                <a:spcPct val="107000"/>
              </a:lnSpc>
              <a:spcAft>
                <a:spcPts val="800"/>
              </a:spcAft>
            </a:pP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arholwr wedi cydnabod y ddealltwriaeth a ddangoswyd gan y dysgwr hwn mewn perthynas â'r cwestiwn.</a:t>
            </a:r>
            <a:r>
              <a:rPr lang="cy-GB"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sawl pwynt yn cael ei esbonio gan alluogi 5 marc allan o'r 6 sydd ar gael.</a:t>
            </a:r>
            <a:r>
              <a:rPr lang="cy-GB"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 ffocws ar grio yn yr esboniad, er mwyn ennill y marc pellach hwnnw gallai'r dysgwr fod wedi ystyried atgyrchau sy'n bresennol a/neu ddatblygiad cadarnhaol fel gwenu/trefn setlo/amseroedd bath yn hytrach na’r ymateb crio.</a:t>
            </a:r>
            <a:endParaRPr lang="en-GB"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GB" sz="1600" dirty="0"/>
          </a:p>
          <a:p>
            <a:r>
              <a:rPr kumimoji="0" lang="cy-GB" altLang="en-US" b="1" i="0" u="none" strike="noStrike" cap="none" normalizeH="0" baseline="0" dirty="0">
                <a:ln>
                  <a:noFill/>
                </a:ln>
                <a:solidFill>
                  <a:srgbClr val="0070C0"/>
                </a:solidFill>
                <a:effectLst/>
              </a:rPr>
              <a:t>Marc a ddyfarnwyd </a:t>
            </a:r>
            <a:r>
              <a:rPr lang="en-GB" b="1" dirty="0">
                <a:solidFill>
                  <a:srgbClr val="0070C0"/>
                </a:solidFill>
              </a:rPr>
              <a:t>7/8</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54580" y="1367832"/>
            <a:ext cx="4659049" cy="505398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a:t>
            </a:r>
            <a:r>
              <a:rPr lang="en-GB" sz="1800" dirty="0"/>
              <a:t> 1(c)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3" name="TextBox 2">
            <a:extLst>
              <a:ext uri="{FF2B5EF4-FFF2-40B4-BE49-F238E27FC236}">
                <a16:creationId xmlns:a16="http://schemas.microsoft.com/office/drawing/2014/main" id="{BC8601B4-4ADE-0CB9-E55F-CCD185183D6C}"/>
              </a:ext>
            </a:extLst>
          </p:cNvPr>
          <p:cNvSpPr txBox="1"/>
          <p:nvPr/>
        </p:nvSpPr>
        <p:spPr>
          <a:xfrm>
            <a:off x="328786" y="1240860"/>
            <a:ext cx="5767214" cy="4832092"/>
          </a:xfrm>
          <a:prstGeom prst="rect">
            <a:avLst/>
          </a:prstGeom>
          <a:noFill/>
        </p:spPr>
        <p:txBody>
          <a:bodyPr wrap="square">
            <a:spAutoFit/>
          </a:bodyPr>
          <a:lstStyle/>
          <a:p>
            <a:r>
              <a:rPr lang="en-US" sz="1400"/>
              <a:t>In different activities there are many ways to be able to improve and work on the </a:t>
            </a:r>
            <a:r>
              <a:rPr lang="en-US" sz="1400" err="1"/>
              <a:t>firve</a:t>
            </a:r>
            <a:r>
              <a:rPr lang="en-US" sz="1400"/>
              <a:t> areas of development which are physical, intellectual, language, emotional and social. Firstly, when children participate in creative activities which may include arts and crafts like painting, drawing and creating things children are development their fine motor skills in physical development because they are using their fingers and hands to use resources like scissors, </a:t>
            </a:r>
            <a:r>
              <a:rPr lang="en-US" sz="1400" err="1"/>
              <a:t>glueing</a:t>
            </a:r>
            <a:r>
              <a:rPr lang="en-US" sz="1400"/>
              <a:t>, sticking things onto the paper and </a:t>
            </a:r>
            <a:r>
              <a:rPr lang="en-US" sz="1400" err="1"/>
              <a:t>colouring</a:t>
            </a:r>
            <a:r>
              <a:rPr lang="en-US" sz="1400"/>
              <a:t>. Yet, not only will it help with the fine motor skills it will also support their imagination and creative skills which links with intellectual development because they are thinking about their creation like for example what </a:t>
            </a:r>
            <a:r>
              <a:rPr lang="en-US" sz="1400" err="1"/>
              <a:t>colour</a:t>
            </a:r>
            <a:r>
              <a:rPr lang="en-US" sz="1400"/>
              <a:t> they are going </a:t>
            </a:r>
            <a:r>
              <a:rPr lang="en-US" sz="1400" err="1"/>
              <a:t>ot</a:t>
            </a:r>
            <a:r>
              <a:rPr lang="en-US" sz="1400"/>
              <a:t> use next. Creative activities can be combined with  a group of children, childcare workers can create activities for children where they have to work with others to be able to complete the activity which will support their social development because they are working with other children and have to listen to them, which the activity could include older children to work with younger children which they both have different ideas because of their age. Also, with working with other children in doing creative activities children could learn new words whilst doing the </a:t>
            </a:r>
            <a:r>
              <a:rPr lang="en-US" sz="1400" err="1"/>
              <a:t>activitiy</a:t>
            </a:r>
            <a:r>
              <a:rPr lang="en-US" sz="1400"/>
              <a:t> like for example when doing a painting activity the childcare workers may ask them if they want to do 'hand painting' which then the child will get to understand what that is and learn new words.</a:t>
            </a:r>
            <a:endParaRPr lang="en-GB" sz="1400"/>
          </a:p>
        </p:txBody>
      </p:sp>
    </p:spTree>
    <p:extLst>
      <p:ext uri="{BB962C8B-B14F-4D97-AF65-F5344CB8AC3E}">
        <p14:creationId xmlns:p14="http://schemas.microsoft.com/office/powerpoint/2010/main" val="3819826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388997"/>
            <a:ext cx="5091890" cy="447261"/>
          </a:xfrm>
        </p:spPr>
        <p:txBody>
          <a:bodyPr/>
          <a:lstStyle/>
          <a:p>
            <a:r>
              <a:rPr lang="1106" sz="1800" dirty="0"/>
              <a:t>Cwestiwn</a:t>
            </a:r>
            <a:r>
              <a:rPr lang="en-GB" sz="1800" dirty="0"/>
              <a:t> 2(a) </a:t>
            </a:r>
            <a:r>
              <a:rPr lang="1106" sz="1800" dirty="0"/>
              <a:t>a'r cynllun marcio </a:t>
            </a:r>
            <a:br>
              <a:rPr lang="1106" sz="1800" dirty="0"/>
            </a:b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5373902" y="0"/>
            <a:ext cx="4942731" cy="923330"/>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i="1" dirty="0" err="1">
                <a:solidFill>
                  <a:srgbClr val="0070C0"/>
                </a:solidFill>
              </a:rPr>
              <a:t>Dadansoddwch</a:t>
            </a:r>
            <a:r>
              <a:rPr lang="en-GB" dirty="0">
                <a:solidFill>
                  <a:srgbClr val="0070C0"/>
                </a:solidFill>
              </a:rPr>
              <a:t> </a:t>
            </a:r>
            <a:r>
              <a:rPr lang="en-GB" dirty="0" err="1">
                <a:solidFill>
                  <a:srgbClr val="0070C0"/>
                </a:solidFill>
              </a:rPr>
              <a:t>Archwiliwch</a:t>
            </a:r>
            <a:r>
              <a:rPr lang="en-GB" dirty="0">
                <a:solidFill>
                  <a:srgbClr val="0070C0"/>
                </a:solidFill>
              </a:rPr>
              <a:t> </a:t>
            </a:r>
            <a:r>
              <a:rPr lang="en-GB" dirty="0" err="1">
                <a:solidFill>
                  <a:srgbClr val="0070C0"/>
                </a:solidFill>
              </a:rPr>
              <a:t>fater</a:t>
            </a:r>
            <a:r>
              <a:rPr lang="en-GB" dirty="0">
                <a:solidFill>
                  <a:srgbClr val="0070C0"/>
                </a:solidFill>
              </a:rPr>
              <a:t> </a:t>
            </a:r>
            <a:r>
              <a:rPr lang="en-GB" dirty="0" err="1">
                <a:solidFill>
                  <a:srgbClr val="0070C0"/>
                </a:solidFill>
              </a:rPr>
              <a:t>yn</a:t>
            </a:r>
            <a:r>
              <a:rPr lang="en-GB" dirty="0">
                <a:solidFill>
                  <a:srgbClr val="0070C0"/>
                </a:solidFill>
              </a:rPr>
              <a:t> </a:t>
            </a:r>
            <a:r>
              <a:rPr lang="en-GB" dirty="0" err="1">
                <a:solidFill>
                  <a:srgbClr val="0070C0"/>
                </a:solidFill>
              </a:rPr>
              <a:t>fanwl</a:t>
            </a:r>
            <a:r>
              <a:rPr lang="en-GB" dirty="0">
                <a:solidFill>
                  <a:srgbClr val="0070C0"/>
                </a:solidFill>
              </a:rPr>
              <a:t>/</a:t>
            </a:r>
            <a:r>
              <a:rPr lang="en-GB" dirty="0" err="1">
                <a:solidFill>
                  <a:srgbClr val="0070C0"/>
                </a:solidFill>
              </a:rPr>
              <a:t>sut</a:t>
            </a:r>
            <a:r>
              <a:rPr lang="en-GB" dirty="0">
                <a:solidFill>
                  <a:srgbClr val="0070C0"/>
                </a:solidFill>
              </a:rPr>
              <a:t> </a:t>
            </a:r>
            <a:r>
              <a:rPr lang="en-GB" dirty="0" err="1">
                <a:solidFill>
                  <a:srgbClr val="0070C0"/>
                </a:solidFill>
              </a:rPr>
              <a:t>mae'r</a:t>
            </a:r>
            <a:r>
              <a:rPr lang="en-GB" dirty="0">
                <a:solidFill>
                  <a:srgbClr val="0070C0"/>
                </a:solidFill>
              </a:rPr>
              <a:t> </a:t>
            </a:r>
            <a:r>
              <a:rPr lang="en-GB" dirty="0" err="1">
                <a:solidFill>
                  <a:srgbClr val="0070C0"/>
                </a:solidFill>
              </a:rPr>
              <a:t>rhannau'n</a:t>
            </a:r>
            <a:r>
              <a:rPr lang="en-GB" dirty="0">
                <a:solidFill>
                  <a:srgbClr val="0070C0"/>
                </a:solidFill>
              </a:rPr>
              <a:t> </a:t>
            </a:r>
            <a:r>
              <a:rPr lang="en-GB" dirty="0" err="1">
                <a:solidFill>
                  <a:srgbClr val="0070C0"/>
                </a:solidFill>
              </a:rPr>
              <a:t>berthnasol</a:t>
            </a:r>
            <a:r>
              <a:rPr lang="en-GB" dirty="0">
                <a:solidFill>
                  <a:srgbClr val="0070C0"/>
                </a:solidFill>
              </a:rPr>
              <a:t> </a:t>
            </a:r>
            <a:r>
              <a:rPr lang="en-GB" dirty="0" err="1">
                <a:solidFill>
                  <a:srgbClr val="0070C0"/>
                </a:solidFill>
              </a:rPr>
              <a:t>i'r</a:t>
            </a:r>
            <a:r>
              <a:rPr lang="en-GB" dirty="0">
                <a:solidFill>
                  <a:srgbClr val="0070C0"/>
                </a:solidFill>
              </a:rPr>
              <a:t> </a:t>
            </a:r>
            <a:r>
              <a:rPr lang="en-GB" dirty="0" err="1">
                <a:solidFill>
                  <a:srgbClr val="0070C0"/>
                </a:solidFill>
              </a:rPr>
              <a:t>cyfan</a:t>
            </a:r>
            <a:r>
              <a:rPr lang="en-GB" dirty="0">
                <a:solidFill>
                  <a:srgbClr val="0070C0"/>
                </a:solidFill>
              </a:rPr>
              <a:t>, </a:t>
            </a:r>
            <a:r>
              <a:rPr lang="en-GB" dirty="0" err="1">
                <a:solidFill>
                  <a:srgbClr val="0070C0"/>
                </a:solidFill>
              </a:rPr>
              <a:t>esboniwch</a:t>
            </a:r>
            <a:r>
              <a:rPr lang="en-GB" dirty="0">
                <a:solidFill>
                  <a:srgbClr val="0070C0"/>
                </a:solidFill>
              </a:rPr>
              <a:t> a </a:t>
            </a:r>
            <a:r>
              <a:rPr lang="en-GB" dirty="0" err="1">
                <a:solidFill>
                  <a:srgbClr val="0070C0"/>
                </a:solidFill>
              </a:rPr>
              <a:t>dehonglwch</a:t>
            </a:r>
            <a:r>
              <a:rPr lang="en-GB" dirty="0">
                <a:solidFill>
                  <a:srgbClr val="0070C0"/>
                </a:solidFill>
              </a:rPr>
              <a:t> </a:t>
            </a:r>
          </a:p>
        </p:txBody>
      </p:sp>
      <p:pic>
        <p:nvPicPr>
          <p:cNvPr id="4" name="Picture 3">
            <a:extLst>
              <a:ext uri="{FF2B5EF4-FFF2-40B4-BE49-F238E27FC236}">
                <a16:creationId xmlns:a16="http://schemas.microsoft.com/office/drawing/2014/main" id="{1C238EF1-DC13-61C9-8846-9808964F9104}"/>
              </a:ext>
            </a:extLst>
          </p:cNvPr>
          <p:cNvPicPr>
            <a:picLocks noChangeAspect="1"/>
          </p:cNvPicPr>
          <p:nvPr/>
        </p:nvPicPr>
        <p:blipFill>
          <a:blip r:embed="rId2"/>
          <a:stretch>
            <a:fillRect/>
          </a:stretch>
        </p:blipFill>
        <p:spPr>
          <a:xfrm>
            <a:off x="282012" y="1254223"/>
            <a:ext cx="5267325" cy="2466975"/>
          </a:xfrm>
          <a:prstGeom prst="rect">
            <a:avLst/>
          </a:prstGeom>
        </p:spPr>
      </p:pic>
      <p:pic>
        <p:nvPicPr>
          <p:cNvPr id="10" name="Picture 9">
            <a:extLst>
              <a:ext uri="{FF2B5EF4-FFF2-40B4-BE49-F238E27FC236}">
                <a16:creationId xmlns:a16="http://schemas.microsoft.com/office/drawing/2014/main" id="{9FBA7D20-B9D2-E6EB-5264-2D6DEA100AE1}"/>
              </a:ext>
            </a:extLst>
          </p:cNvPr>
          <p:cNvPicPr>
            <a:picLocks noChangeAspect="1"/>
          </p:cNvPicPr>
          <p:nvPr/>
        </p:nvPicPr>
        <p:blipFill>
          <a:blip r:embed="rId3"/>
          <a:stretch>
            <a:fillRect/>
          </a:stretch>
        </p:blipFill>
        <p:spPr>
          <a:xfrm>
            <a:off x="6452142" y="1254223"/>
            <a:ext cx="4573172" cy="3832754"/>
          </a:xfrm>
          <a:prstGeom prst="rect">
            <a:avLst/>
          </a:prstGeom>
        </p:spPr>
      </p:pic>
    </p:spTree>
    <p:extLst>
      <p:ext uri="{BB962C8B-B14F-4D97-AF65-F5344CB8AC3E}">
        <p14:creationId xmlns:p14="http://schemas.microsoft.com/office/powerpoint/2010/main" val="3735726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3857296" y="3583540"/>
            <a:ext cx="7691237" cy="2862322"/>
          </a:xfrm>
          <a:prstGeom prst="rect">
            <a:avLst/>
          </a:prstGeom>
          <a:noFill/>
          <a:ln>
            <a:noFill/>
          </a:ln>
        </p:spPr>
        <p:txBody>
          <a:bodyPr wrap="square" rtlCol="0">
            <a:spAutoFit/>
          </a:bodyPr>
          <a:lstStyle/>
          <a:p>
            <a:pPr>
              <a:defRPr b="0" i="0"/>
            </a:pPr>
            <a:r>
              <a:rPr lang="1106" sz="1800" b="1" i="1" dirty="0">
                <a:solidFill>
                  <a:srgbClr val="0070C0"/>
                </a:solidFill>
              </a:rPr>
              <a:t>Adborth yr Uwch Arholwr </a:t>
            </a:r>
          </a:p>
          <a:p>
            <a:endParaRPr lang="en-GB" b="1" i="1" dirty="0">
              <a:solidFill>
                <a:srgbClr val="0070C0"/>
              </a:solidFill>
            </a:endParaRPr>
          </a:p>
          <a:p>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Mae'r math hwn o gwestiwn yn cynnig cyfle i ddysgwyr ennill marciau gwerthfawr.</a:t>
            </a:r>
            <a:r>
              <a:rPr lang="cy-GB"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Gyda 2 farc ar gael am ymateb Enwi a Nodi, roedd y rhan fwyaf o ddysgwyr yn gallu ei gwblhau yn ôl y galw.</a:t>
            </a:r>
            <a:r>
              <a:rPr lang="cy-GB"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cy-GB" sz="1800" i="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Cynigiwyd amrediad eang o ymatebion ar gyfer y cwestiwn hwn a defnyddiwyd marcio cadarnhaol, ochr yn ochr ag ychwanegiadau at y cynllun marcio i ddarparu ar gyfer yr amrediad o atebion a gafwyd.</a:t>
            </a:r>
            <a:endParaRPr lang="en-GB"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a:t>
            </a:r>
            <a:r>
              <a:rPr lang="en-GB" b="1" dirty="0">
                <a:solidFill>
                  <a:srgbClr val="0070C0"/>
                </a:solidFill>
              </a:rPr>
              <a:t>2/2</a:t>
            </a: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3611081" y="3429000"/>
            <a:ext cx="8202548" cy="299282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2(a)</a:t>
            </a:r>
            <a:r>
              <a:rPr lang="1106" sz="1800" dirty="0"/>
              <a:t>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pic>
        <p:nvPicPr>
          <p:cNvPr id="3" name="Picture 2">
            <a:extLst>
              <a:ext uri="{FF2B5EF4-FFF2-40B4-BE49-F238E27FC236}">
                <a16:creationId xmlns:a16="http://schemas.microsoft.com/office/drawing/2014/main" id="{3BB94921-A176-82B8-5544-95D3EBA1E8D3}"/>
              </a:ext>
            </a:extLst>
          </p:cNvPr>
          <p:cNvPicPr>
            <a:picLocks noChangeAspect="1"/>
          </p:cNvPicPr>
          <p:nvPr/>
        </p:nvPicPr>
        <p:blipFill>
          <a:blip r:embed="rId2"/>
          <a:stretch>
            <a:fillRect/>
          </a:stretch>
        </p:blipFill>
        <p:spPr>
          <a:xfrm>
            <a:off x="157162" y="1195906"/>
            <a:ext cx="11877675" cy="2105025"/>
          </a:xfrm>
          <a:prstGeom prst="rect">
            <a:avLst/>
          </a:prstGeom>
        </p:spPr>
      </p:pic>
    </p:spTree>
    <p:extLst>
      <p:ext uri="{BB962C8B-B14F-4D97-AF65-F5344CB8AC3E}">
        <p14:creationId xmlns:p14="http://schemas.microsoft.com/office/powerpoint/2010/main" val="2735806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550109"/>
            <a:ext cx="5091890" cy="447261"/>
          </a:xfrm>
        </p:spPr>
        <p:txBody>
          <a:bodyPr/>
          <a:lstStyle/>
          <a:p>
            <a:r>
              <a:rPr lang="1106" sz="1800" dirty="0"/>
              <a:t>Cwestiwn</a:t>
            </a:r>
            <a:r>
              <a:rPr lang="en-GB" sz="1800" dirty="0"/>
              <a:t> 2(b) </a:t>
            </a:r>
            <a:r>
              <a:rPr lang="1106" sz="1800" dirty="0"/>
              <a:t>a'r cynllun marcio </a:t>
            </a:r>
            <a:br>
              <a:rPr lang="1106" sz="1800" dirty="0"/>
            </a:b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487900" y="226944"/>
            <a:ext cx="3462866" cy="646331"/>
          </a:xfrm>
          <a:prstGeom prst="rect">
            <a:avLst/>
          </a:prstGeom>
          <a:noFill/>
        </p:spPr>
        <p:txBody>
          <a:bodyPr wrap="square">
            <a:spAutoFit/>
          </a:bodyPr>
          <a:lstStyle/>
          <a:p>
            <a:r>
              <a:rPr lang="en-GB" sz="1800" dirty="0" err="1">
                <a:solidFill>
                  <a:schemeClr val="accent1"/>
                </a:solidFill>
              </a:rPr>
              <a:t>Berfau</a:t>
            </a:r>
            <a:r>
              <a:rPr lang="en-GB" sz="1800" dirty="0">
                <a:solidFill>
                  <a:schemeClr val="accent1"/>
                </a:solidFill>
              </a:rPr>
              <a:t> </a:t>
            </a:r>
            <a:r>
              <a:rPr lang="en-GB" sz="1800" dirty="0" err="1">
                <a:solidFill>
                  <a:schemeClr val="accent1"/>
                </a:solidFill>
              </a:rPr>
              <a:t>Gorchymyn</a:t>
            </a:r>
            <a:r>
              <a:rPr lang="en-US" dirty="0">
                <a:solidFill>
                  <a:schemeClr val="accent1"/>
                </a:solidFill>
              </a:rPr>
              <a:t>: </a:t>
            </a:r>
            <a:r>
              <a:rPr lang="en-GB" b="1" i="1" dirty="0" err="1">
                <a:solidFill>
                  <a:srgbClr val="0070C0"/>
                </a:solidFill>
              </a:rPr>
              <a:t>Diffiniwch</a:t>
            </a:r>
            <a:r>
              <a:rPr lang="en-GB" dirty="0">
                <a:solidFill>
                  <a:srgbClr val="0070C0"/>
                </a:solidFill>
              </a:rPr>
              <a:t> </a:t>
            </a:r>
            <a:r>
              <a:rPr lang="en-GB" dirty="0" err="1">
                <a:solidFill>
                  <a:srgbClr val="0070C0"/>
                </a:solidFill>
              </a:rPr>
              <a:t>Rhowch</a:t>
            </a:r>
            <a:r>
              <a:rPr lang="en-GB" dirty="0">
                <a:solidFill>
                  <a:srgbClr val="0070C0"/>
                </a:solidFill>
              </a:rPr>
              <a:t> union </a:t>
            </a:r>
            <a:r>
              <a:rPr lang="en-GB" dirty="0" err="1">
                <a:solidFill>
                  <a:srgbClr val="0070C0"/>
                </a:solidFill>
              </a:rPr>
              <a:t>ystyr</a:t>
            </a:r>
            <a:endParaRPr lang="en-GB" dirty="0">
              <a:solidFill>
                <a:srgbClr val="0070C0"/>
              </a:solidFill>
            </a:endParaRPr>
          </a:p>
        </p:txBody>
      </p:sp>
      <p:sp>
        <p:nvSpPr>
          <p:cNvPr id="6" name="TextBox 5">
            <a:extLst>
              <a:ext uri="{FF2B5EF4-FFF2-40B4-BE49-F238E27FC236}">
                <a16:creationId xmlns:a16="http://schemas.microsoft.com/office/drawing/2014/main" id="{0A403659-E397-5891-D62A-4A106117C597}"/>
              </a:ext>
            </a:extLst>
          </p:cNvPr>
          <p:cNvSpPr txBox="1"/>
          <p:nvPr/>
        </p:nvSpPr>
        <p:spPr>
          <a:xfrm>
            <a:off x="6487900" y="1307041"/>
            <a:ext cx="5094500" cy="4524315"/>
          </a:xfrm>
          <a:prstGeom prst="rect">
            <a:avLst/>
          </a:prstGeom>
          <a:noFill/>
        </p:spPr>
        <p:txBody>
          <a:bodyPr wrap="square">
            <a:spAutoFit/>
          </a:bodyPr>
          <a:lstStyle/>
          <a:p>
            <a:pPr>
              <a:tabLst>
                <a:tab pos="1371600" algn="l"/>
                <a:tab pos="5715000" algn="r"/>
              </a:tabLst>
            </a:pPr>
            <a:r>
              <a:rPr lang="cy-GB" sz="1200" dirty="0">
                <a:effectLst/>
                <a:latin typeface="Arial" panose="020B0604020202020204" pitchFamily="34" charset="0"/>
                <a:ea typeface="Calibri" panose="020F0502020204030204" pitchFamily="34" charset="0"/>
                <a:cs typeface="Arial" panose="020B0604020202020204" pitchFamily="34" charset="0"/>
              </a:rPr>
              <a:t>Gall yr ymateb gynnwys:</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a:tabLst>
                <a:tab pos="1371600" algn="l"/>
                <a:tab pos="5715000" algn="r"/>
              </a:tabLst>
            </a:pPr>
            <a:r>
              <a:rPr lang="en-GB"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b="1" dirty="0">
                <a:effectLst/>
                <a:latin typeface="Arial" panose="020B0604020202020204" pitchFamily="34" charset="0"/>
                <a:ea typeface="Calibri" panose="020F0502020204030204" pitchFamily="34" charset="0"/>
                <a:cs typeface="Arial" panose="020B0604020202020204" pitchFamily="34" charset="0"/>
              </a:rPr>
              <a:t>Rhowch 0 marc </a:t>
            </a:r>
            <a:r>
              <a:rPr lang="cy-GB" sz="1200" dirty="0">
                <a:effectLst/>
                <a:latin typeface="Arial" panose="020B0604020202020204" pitchFamily="34" charset="0"/>
                <a:ea typeface="Calibri" panose="020F0502020204030204" pitchFamily="34" charset="0"/>
                <a:cs typeface="Arial" panose="020B0604020202020204" pitchFamily="34" charset="0"/>
              </a:rPr>
              <a:t>os nad yw'r ymateb yn haeddu ennill marciau.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b="1" dirty="0">
                <a:effectLst/>
                <a:latin typeface="Arial" panose="020B0604020202020204" pitchFamily="34" charset="0"/>
                <a:ea typeface="Calibri" panose="020F0502020204030204" pitchFamily="34" charset="0"/>
                <a:cs typeface="Arial" panose="020B0604020202020204" pitchFamily="34" charset="0"/>
              </a:rPr>
              <a:t>Rhowch 1 marc</a:t>
            </a:r>
            <a:r>
              <a:rPr lang="cy-GB" sz="1200" dirty="0">
                <a:effectLst/>
                <a:latin typeface="Arial" panose="020B0604020202020204" pitchFamily="34" charset="0"/>
                <a:ea typeface="Calibri" panose="020F0502020204030204" pitchFamily="34" charset="0"/>
                <a:cs typeface="Arial" panose="020B0604020202020204" pitchFamily="34" charset="0"/>
              </a:rPr>
              <a:t> am ddiffiniad sylfaenol sy'n dangos rhywfaint o wybodaeth a dealltwriaeth o ystyr darpariaeth barhaus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b="1" dirty="0">
                <a:effectLst/>
                <a:latin typeface="Arial" panose="020B0604020202020204" pitchFamily="34" charset="0"/>
                <a:ea typeface="Calibri" panose="020F0502020204030204" pitchFamily="34" charset="0"/>
                <a:cs typeface="Arial" panose="020B0604020202020204" pitchFamily="34" charset="0"/>
              </a:rPr>
              <a:t>Rhowch 2 farc</a:t>
            </a:r>
            <a:r>
              <a:rPr lang="cy-GB" sz="1200" dirty="0">
                <a:effectLst/>
                <a:latin typeface="Arial" panose="020B0604020202020204" pitchFamily="34" charset="0"/>
                <a:ea typeface="Calibri" panose="020F0502020204030204" pitchFamily="34" charset="0"/>
                <a:cs typeface="Arial" panose="020B0604020202020204" pitchFamily="34" charset="0"/>
              </a:rPr>
              <a:t> am ddiffiniad da sy'n dangos gwybodaeth a dealltwriaeth glir o ystyr darpariaeth barhaus</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cy-GB" sz="1200" dirty="0">
                <a:effectLst/>
                <a:latin typeface="Arial" panose="020B0604020202020204" pitchFamily="34" charset="0"/>
                <a:ea typeface="Times New Roman" panose="02020603050405020304" pitchFamily="18" charset="0"/>
                <a:cs typeface="Arial" panose="020B0604020202020204" pitchFamily="34" charset="0"/>
              </a:rPr>
              <a:t>Gallai’r atebion gyfeirio at:</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Times New Roman" panose="02020603050405020304" pitchFamily="18" charset="0"/>
                <a:cs typeface="Arial" panose="020B0604020202020204" pitchFamily="34" charset="0"/>
              </a:rPr>
              <a:t>Cyfleoedd i ymchwilio yn yr amgylchedd – mae'r dysgu yn parhau bob amser hyd yn oed pan fo'r plentyn yn chwarae</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Times New Roman" panose="02020603050405020304" pitchFamily="18" charset="0"/>
                <a:cs typeface="Arial" panose="020B0604020202020204" pitchFamily="34" charset="0"/>
              </a:rPr>
              <a:t>Archwilio adnoddau newydd ac atgyfnerthu'r hyn y mae wedi'i ddysgu</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Times New Roman" panose="02020603050405020304" pitchFamily="18" charset="0"/>
                <a:cs typeface="Arial" panose="020B0604020202020204" pitchFamily="34" charset="0"/>
              </a:rPr>
              <a:t>Syniadau ac adnoddau sy'n ymestyn ac yn herio</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Times New Roman" panose="02020603050405020304" pitchFamily="18" charset="0"/>
                <a:cs typeface="Arial" panose="020B0604020202020204" pitchFamily="34" charset="0"/>
              </a:rPr>
              <a:t>Cynnig adnoddau o ansawdd uchel er mwyn galluogi'r dysgwr i ddarganfod sgiliau newydd</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Times New Roman" panose="02020603050405020304" pitchFamily="18" charset="0"/>
                <a:cs typeface="Arial" panose="020B0604020202020204" pitchFamily="34" charset="0"/>
              </a:rPr>
              <a:t>Defnyddio cwestiynau penagored i ddatblygu syniadau ymhellach</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Times New Roman" panose="02020603050405020304" pitchFamily="18" charset="0"/>
                <a:cs typeface="Arial" panose="020B0604020202020204" pitchFamily="34" charset="0"/>
              </a:rPr>
              <a:t>Rhoi amser i'r plant ddweud wrthym beth maen nhw wedi'i wneud ac ailedrych ar hyn</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Times New Roman" panose="02020603050405020304" pitchFamily="18" charset="0"/>
                <a:cs typeface="Arial" panose="020B0604020202020204" pitchFamily="34" charset="0"/>
              </a:rPr>
              <a:t>Galluogi dysgu parhaus – cyfleoedd di-dor mewn ystafelloedd dosbarth dan do ac awyr agored a gall hyn ddigwydd heb yr athro</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cy-GB" sz="1200" dirty="0">
                <a:effectLst/>
                <a:latin typeface="Arial" panose="020B0604020202020204" pitchFamily="34" charset="0"/>
                <a:ea typeface="Times New Roman" panose="02020603050405020304" pitchFamily="18" charset="0"/>
                <a:cs typeface="Arial" panose="020B0604020202020204" pitchFamily="34" charset="0"/>
              </a:rPr>
              <a:t>Dysgwyr gweithredol ac ystod graidd o adnoddau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A10F8EC3-FE42-7289-C6BD-6E858F2F4532}"/>
              </a:ext>
            </a:extLst>
          </p:cNvPr>
          <p:cNvPicPr>
            <a:picLocks noChangeAspect="1"/>
          </p:cNvPicPr>
          <p:nvPr/>
        </p:nvPicPr>
        <p:blipFill>
          <a:blip r:embed="rId2"/>
          <a:stretch>
            <a:fillRect/>
          </a:stretch>
        </p:blipFill>
        <p:spPr>
          <a:xfrm>
            <a:off x="478366" y="1307040"/>
            <a:ext cx="5352200" cy="1537759"/>
          </a:xfrm>
          <a:prstGeom prst="rect">
            <a:avLst/>
          </a:prstGeom>
        </p:spPr>
      </p:pic>
    </p:spTree>
    <p:extLst>
      <p:ext uri="{BB962C8B-B14F-4D97-AF65-F5344CB8AC3E}">
        <p14:creationId xmlns:p14="http://schemas.microsoft.com/office/powerpoint/2010/main" val="527172694"/>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8a98089d7c38336eee618f03fde270c0">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95ec997ce0c6f4974ff577bf4e70ba0b"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3B5B45CE-602A-41F7-BA53-86AB8DF6E5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14088</TotalTime>
  <Words>4238</Words>
  <Application>Microsoft Office PowerPoint</Application>
  <PresentationFormat>Widescreen</PresentationFormat>
  <Paragraphs>267</Paragraphs>
  <Slides>18</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Arial WGL</vt:lpstr>
      <vt:lpstr>Calibri</vt:lpstr>
      <vt:lpstr>Lato</vt:lpstr>
      <vt:lpstr>Symbol</vt:lpstr>
      <vt:lpstr>Office Theme</vt:lpstr>
      <vt:lpstr>1_Office Theme</vt:lpstr>
      <vt:lpstr>PowerPoint Presentation</vt:lpstr>
      <vt:lpstr>PowerPoint Presentation</vt:lpstr>
      <vt:lpstr>Cwestiwn 1(b) a'r cynllun marcio </vt:lpstr>
      <vt:lpstr>Cwestiwn 1(b) ateb yr ymgeisydd gyda sylwadau’r Uwch Arholwr</vt:lpstr>
      <vt:lpstr>Cwestiwn 1(c) a'r cynllun marcio  </vt:lpstr>
      <vt:lpstr>Cwestiwn 1(c)  ateb yr ymgeisydd gyda sylwadau’r Uwch Arholwr</vt:lpstr>
      <vt:lpstr>Cwestiwn 2(a) a'r cynllun marcio  </vt:lpstr>
      <vt:lpstr>Cwestiwn 2(a) ateb yr ymgeisydd gyda sylwadau’r Uwch Arholwr</vt:lpstr>
      <vt:lpstr>Cwestiwn 2(b) a'r cynllun marcio  </vt:lpstr>
      <vt:lpstr>Cwestiwn 2(b) ateb yr ymgeisydd gyda sylwadau’r Uwch Arholwr</vt:lpstr>
      <vt:lpstr>Cwestiwn 3(b) a'r cynllun marcio  </vt:lpstr>
      <vt:lpstr>Cwestiwn 3(b) ateb yr ymgeisydd gyda sylwadau’r Uwch Arholwr</vt:lpstr>
      <vt:lpstr>Cwestiwn 4(b)(i) a'r cynllun marcio  </vt:lpstr>
      <vt:lpstr>Cwestiwn 4(b)(i) ateb yr ymgeisydd gyda sylwadau’r Uwch Arholwr</vt:lpstr>
      <vt:lpstr>Cwestiwn 5 a'r cynllun marcio  </vt:lpstr>
      <vt:lpstr>Cwestiwn 5 ateb yr ymgeisydd gyda sylwadau’r Uwch Arholwr</vt:lpstr>
      <vt:lpstr>Cwestiwn 8 a'r cynllun marcio </vt:lpstr>
      <vt:lpstr>Cwestiwn 8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33</cp:revision>
  <dcterms:created xsi:type="dcterms:W3CDTF">2020-09-10T07:54:11Z</dcterms:created>
  <dcterms:modified xsi:type="dcterms:W3CDTF">2023-03-22T08:42:56Z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ies>
</file>