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405" r:id="rId5"/>
    <p:sldId id="715" r:id="rId6"/>
    <p:sldId id="679" r:id="rId7"/>
    <p:sldId id="688" r:id="rId8"/>
    <p:sldId id="716" r:id="rId9"/>
    <p:sldId id="733" r:id="rId10"/>
    <p:sldId id="734" r:id="rId11"/>
    <p:sldId id="735" r:id="rId12"/>
    <p:sldId id="736" r:id="rId13"/>
    <p:sldId id="739" r:id="rId14"/>
    <p:sldId id="699" r:id="rId15"/>
    <p:sldId id="737" r:id="rId16"/>
    <p:sldId id="738" r:id="rId17"/>
    <p:sldId id="740" r:id="rId18"/>
    <p:sldId id="759" r:id="rId19"/>
    <p:sldId id="760" r:id="rId20"/>
    <p:sldId id="741" r:id="rId21"/>
    <p:sldId id="758" r:id="rId22"/>
    <p:sldId id="746" r:id="rId23"/>
    <p:sldId id="742" r:id="rId24"/>
    <p:sldId id="743" r:id="rId25"/>
    <p:sldId id="744" r:id="rId26"/>
    <p:sldId id="745" r:id="rId27"/>
    <p:sldId id="747" r:id="rId28"/>
    <p:sldId id="748" r:id="rId29"/>
    <p:sldId id="749" r:id="rId30"/>
  </p:sldIdLst>
  <p:sldSz cx="12192000" cy="6858000"/>
  <p:notesSz cx="6805613" cy="99441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0" clrIdx="0"/>
  <p:cmAuthor id="2" name="Jenna Redelinghuys" initials="JR" lastIdx="0" clrIdx="1"/>
  <p:cmAuthor id="3" name="William Nightingale" initials="WN" lastIdx="0" clrIdx="2"/>
  <p:cmAuthor id="4" name="Suzi Gray" initials="SG" lastIdx="0" clrIdx="3">
    <p:extLst>
      <p:ext uri="{19B8F6BF-5375-455C-9EA6-DF929625EA0E}">
        <p15:presenceInfo xmlns:p15="http://schemas.microsoft.com/office/powerpoint/2012/main" userId="S-1-5-21-1308356437-3399562541-1039870623-3914" providerId="AD"/>
      </p:ext>
    </p:extLst>
  </p:cmAuthor>
  <p:cmAuthor id="5" name="Lucas, Tania" initials="LT" lastIdx="0" clrIdx="4">
    <p:extLst>
      <p:ext uri="{19B8F6BF-5375-455C-9EA6-DF929625EA0E}">
        <p15:presenceInfo xmlns:p15="http://schemas.microsoft.com/office/powerpoint/2012/main" userId="S::lucast@wjec.co.uk::232b37cb-a817-446c-b5f8-6c2be3ba9e7b" providerId="AD"/>
      </p:ext>
    </p:extLst>
  </p:cmAuthor>
  <p:cmAuthor id="6" name="Matt Williams" initials="MW" lastIdx="0" clrIdx="5">
    <p:extLst>
      <p:ext uri="{19B8F6BF-5375-455C-9EA6-DF929625EA0E}">
        <p15:presenceInfo xmlns:p15="http://schemas.microsoft.com/office/powerpoint/2012/main" userId="0ca66e6c2ff2c8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70C0"/>
    <a:srgbClr val="0096FF"/>
    <a:srgbClr val="FFC000"/>
    <a:srgbClr val="65B2E6"/>
    <a:srgbClr val="CBD6EB"/>
    <a:srgbClr val="CB076E"/>
    <a:srgbClr val="E7ECF5"/>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59" d="100"/>
          <a:sy n="59" d="100"/>
        </p:scale>
        <p:origin x="868" y="28"/>
      </p:cViewPr>
      <p:guideLst>
        <p:guide orient="horz" pos="1457"/>
        <p:guide pos="384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man, Hilary" userId="f3bca22b-3a42-4d89-8a24-ce254d13f28a" providerId="ADAL" clId="{EC70D80A-74AC-4E34-A652-E5E7039CE1CA}"/>
    <pc:docChg chg="modSld">
      <pc:chgData name="Wyman, Hilary" userId="f3bca22b-3a42-4d89-8a24-ce254d13f28a" providerId="ADAL" clId="{EC70D80A-74AC-4E34-A652-E5E7039CE1CA}" dt="2021-07-30T11:07:18.927" v="31" actId="20577"/>
      <pc:docMkLst>
        <pc:docMk/>
      </pc:docMkLst>
      <pc:sldChg chg="modSp mod">
        <pc:chgData name="Wyman, Hilary" userId="f3bca22b-3a42-4d89-8a24-ce254d13f28a" providerId="ADAL" clId="{EC70D80A-74AC-4E34-A652-E5E7039CE1CA}" dt="2021-07-30T11:07:18.927" v="31" actId="20577"/>
        <pc:sldMkLst>
          <pc:docMk/>
          <pc:sldMk cId="1614504874" sldId="405"/>
        </pc:sldMkLst>
        <pc:spChg chg="mod">
          <ac:chgData name="Wyman, Hilary" userId="f3bca22b-3a42-4d89-8a24-ce254d13f28a" providerId="ADAL" clId="{EC70D80A-74AC-4E34-A652-E5E7039CE1CA}" dt="2021-07-30T11:07:18.927" v="31" actId="20577"/>
          <ac:spMkLst>
            <pc:docMk/>
            <pc:sldMk cId="1614504874" sldId="405"/>
            <ac:spMk id="9" creationId="{00000000-0000-0000-0000-000000000000}"/>
          </ac:spMkLst>
        </pc:spChg>
      </pc:sldChg>
    </pc:docChg>
  </pc:docChgLst>
  <pc:docChgLst>
    <pc:chgData name="Wyman, Hilary" userId="f3bca22b-3a42-4d89-8a24-ce254d13f28a" providerId="ADAL" clId="{E7069754-5720-4E67-B1E1-9945310D43D5}"/>
    <pc:docChg chg="custSel modSld">
      <pc:chgData name="Wyman, Hilary" userId="f3bca22b-3a42-4d89-8a24-ce254d13f28a" providerId="ADAL" clId="{E7069754-5720-4E67-B1E1-9945310D43D5}" dt="2021-05-19T09:29:53.644" v="76" actId="164"/>
      <pc:docMkLst>
        <pc:docMk/>
      </pc:docMkLst>
      <pc:sldChg chg="modSp mod">
        <pc:chgData name="Wyman, Hilary" userId="f3bca22b-3a42-4d89-8a24-ce254d13f28a" providerId="ADAL" clId="{E7069754-5720-4E67-B1E1-9945310D43D5}" dt="2021-05-06T14:20:00.718" v="2" actId="179"/>
        <pc:sldMkLst>
          <pc:docMk/>
          <pc:sldMk cId="1614504874" sldId="405"/>
        </pc:sldMkLst>
        <pc:spChg chg="mod">
          <ac:chgData name="Wyman, Hilary" userId="f3bca22b-3a42-4d89-8a24-ce254d13f28a" providerId="ADAL" clId="{E7069754-5720-4E67-B1E1-9945310D43D5}" dt="2021-05-06T14:20:00.718" v="2" actId="179"/>
          <ac:spMkLst>
            <pc:docMk/>
            <pc:sldMk cId="1614504874" sldId="405"/>
            <ac:spMk id="9" creationId="{00000000-0000-0000-0000-000000000000}"/>
          </ac:spMkLst>
        </pc:spChg>
      </pc:sldChg>
      <pc:sldChg chg="addSp delSp modSp mod">
        <pc:chgData name="Wyman, Hilary" userId="f3bca22b-3a42-4d89-8a24-ce254d13f28a" providerId="ADAL" clId="{E7069754-5720-4E67-B1E1-9945310D43D5}" dt="2021-05-06T16:06:50.031" v="12" actId="1035"/>
        <pc:sldMkLst>
          <pc:docMk/>
          <pc:sldMk cId="1643471483" sldId="715"/>
        </pc:sldMkLst>
        <pc:spChg chg="mod">
          <ac:chgData name="Wyman, Hilary" userId="f3bca22b-3a42-4d89-8a24-ce254d13f28a" providerId="ADAL" clId="{E7069754-5720-4E67-B1E1-9945310D43D5}" dt="2021-05-06T14:20:15.859" v="4" actId="179"/>
          <ac:spMkLst>
            <pc:docMk/>
            <pc:sldMk cId="1643471483" sldId="715"/>
            <ac:spMk id="3" creationId="{CED8EBE1-1839-4118-B69D-7F5F54E34893}"/>
          </ac:spMkLst>
        </pc:spChg>
        <pc:picChg chg="add mod">
          <ac:chgData name="Wyman, Hilary" userId="f3bca22b-3a42-4d89-8a24-ce254d13f28a" providerId="ADAL" clId="{E7069754-5720-4E67-B1E1-9945310D43D5}" dt="2021-05-06T16:06:50.031" v="12" actId="1035"/>
          <ac:picMkLst>
            <pc:docMk/>
            <pc:sldMk cId="1643471483" sldId="715"/>
            <ac:picMk id="2" creationId="{448AD5D6-192C-464A-BFAF-0F7693D6D503}"/>
          </ac:picMkLst>
        </pc:picChg>
        <pc:picChg chg="del">
          <ac:chgData name="Wyman, Hilary" userId="f3bca22b-3a42-4d89-8a24-ce254d13f28a" providerId="ADAL" clId="{E7069754-5720-4E67-B1E1-9945310D43D5}" dt="2021-05-06T14:23:36.326" v="5" actId="478"/>
          <ac:picMkLst>
            <pc:docMk/>
            <pc:sldMk cId="1643471483" sldId="715"/>
            <ac:picMk id="4" creationId="{919C685A-5A53-4858-8751-83D5A818824A}"/>
          </ac:picMkLst>
        </pc:picChg>
      </pc:sldChg>
      <pc:sldChg chg="modSp mod">
        <pc:chgData name="Wyman, Hilary" userId="f3bca22b-3a42-4d89-8a24-ce254d13f28a" providerId="ADAL" clId="{E7069754-5720-4E67-B1E1-9945310D43D5}" dt="2021-05-06T16:08:32.747" v="20" actId="20577"/>
        <pc:sldMkLst>
          <pc:docMk/>
          <pc:sldMk cId="118894848" sldId="716"/>
        </pc:sldMkLst>
        <pc:spChg chg="mod">
          <ac:chgData name="Wyman, Hilary" userId="f3bca22b-3a42-4d89-8a24-ce254d13f28a" providerId="ADAL" clId="{E7069754-5720-4E67-B1E1-9945310D43D5}" dt="2021-05-06T16:08:32.747" v="20" actId="20577"/>
          <ac:spMkLst>
            <pc:docMk/>
            <pc:sldMk cId="118894848" sldId="716"/>
            <ac:spMk id="9" creationId="{62532535-FD4F-4658-B35E-DF5446FDCB7E}"/>
          </ac:spMkLst>
        </pc:spChg>
      </pc:sldChg>
      <pc:sldChg chg="modSp mod">
        <pc:chgData name="Wyman, Hilary" userId="f3bca22b-3a42-4d89-8a24-ce254d13f28a" providerId="ADAL" clId="{E7069754-5720-4E67-B1E1-9945310D43D5}" dt="2021-05-06T16:09:08.403" v="28" actId="1035"/>
        <pc:sldMkLst>
          <pc:docMk/>
          <pc:sldMk cId="3537758042" sldId="734"/>
        </pc:sldMkLst>
        <pc:spChg chg="mod">
          <ac:chgData name="Wyman, Hilary" userId="f3bca22b-3a42-4d89-8a24-ce254d13f28a" providerId="ADAL" clId="{E7069754-5720-4E67-B1E1-9945310D43D5}" dt="2021-05-06T16:09:08.403" v="28" actId="1035"/>
          <ac:spMkLst>
            <pc:docMk/>
            <pc:sldMk cId="3537758042" sldId="734"/>
            <ac:spMk id="9" creationId="{C10456A3-E19C-4808-B65E-29F6C085E2F9}"/>
          </ac:spMkLst>
        </pc:spChg>
      </pc:sldChg>
      <pc:sldChg chg="modSp mod">
        <pc:chgData name="Wyman, Hilary" userId="f3bca22b-3a42-4d89-8a24-ce254d13f28a" providerId="ADAL" clId="{E7069754-5720-4E67-B1E1-9945310D43D5}" dt="2021-05-06T16:09:18.419" v="30" actId="20577"/>
        <pc:sldMkLst>
          <pc:docMk/>
          <pc:sldMk cId="1630558459" sldId="736"/>
        </pc:sldMkLst>
        <pc:spChg chg="mod">
          <ac:chgData name="Wyman, Hilary" userId="f3bca22b-3a42-4d89-8a24-ce254d13f28a" providerId="ADAL" clId="{E7069754-5720-4E67-B1E1-9945310D43D5}" dt="2021-05-06T16:09:18.419" v="30" actId="20577"/>
          <ac:spMkLst>
            <pc:docMk/>
            <pc:sldMk cId="1630558459" sldId="736"/>
            <ac:spMk id="9" creationId="{881C25B0-4502-4098-A307-F8E4F715BA36}"/>
          </ac:spMkLst>
        </pc:spChg>
      </pc:sldChg>
      <pc:sldChg chg="addSp delSp modSp mod">
        <pc:chgData name="Wyman, Hilary" userId="f3bca22b-3a42-4d89-8a24-ce254d13f28a" providerId="ADAL" clId="{E7069754-5720-4E67-B1E1-9945310D43D5}" dt="2021-05-19T09:24:03.787" v="44" actId="1036"/>
        <pc:sldMkLst>
          <pc:docMk/>
          <pc:sldMk cId="363019733" sldId="739"/>
        </pc:sldMkLst>
        <pc:picChg chg="add mod">
          <ac:chgData name="Wyman, Hilary" userId="f3bca22b-3a42-4d89-8a24-ce254d13f28a" providerId="ADAL" clId="{E7069754-5720-4E67-B1E1-9945310D43D5}" dt="2021-05-19T09:24:03.787" v="44" actId="1036"/>
          <ac:picMkLst>
            <pc:docMk/>
            <pc:sldMk cId="363019733" sldId="739"/>
            <ac:picMk id="2" creationId="{D1DFDBB7-55CA-41AC-8C3D-9CC70EF6EE4A}"/>
          </ac:picMkLst>
        </pc:picChg>
        <pc:picChg chg="del">
          <ac:chgData name="Wyman, Hilary" userId="f3bca22b-3a42-4d89-8a24-ce254d13f28a" providerId="ADAL" clId="{E7069754-5720-4E67-B1E1-9945310D43D5}" dt="2021-05-19T09:23:46.083" v="38" actId="478"/>
          <ac:picMkLst>
            <pc:docMk/>
            <pc:sldMk cId="363019733" sldId="739"/>
            <ac:picMk id="4" creationId="{30746139-FDDA-45C7-BB19-B4666A329E7E}"/>
          </ac:picMkLst>
        </pc:picChg>
      </pc:sldChg>
      <pc:sldChg chg="modSp mod">
        <pc:chgData name="Wyman, Hilary" userId="f3bca22b-3a42-4d89-8a24-ce254d13f28a" providerId="ADAL" clId="{E7069754-5720-4E67-B1E1-9945310D43D5}" dt="2021-05-06T16:18:37.004" v="36" actId="1036"/>
        <pc:sldMkLst>
          <pc:docMk/>
          <pc:sldMk cId="2736289171" sldId="743"/>
        </pc:sldMkLst>
        <pc:spChg chg="mod">
          <ac:chgData name="Wyman, Hilary" userId="f3bca22b-3a42-4d89-8a24-ce254d13f28a" providerId="ADAL" clId="{E7069754-5720-4E67-B1E1-9945310D43D5}" dt="2021-05-06T16:18:37.004" v="36" actId="1036"/>
          <ac:spMkLst>
            <pc:docMk/>
            <pc:sldMk cId="2736289171" sldId="743"/>
            <ac:spMk id="7" creationId="{6199730D-0551-4850-9B4E-F148DD33D3CC}"/>
          </ac:spMkLst>
        </pc:spChg>
      </pc:sldChg>
      <pc:sldChg chg="addSp delSp modSp mod">
        <pc:chgData name="Wyman, Hilary" userId="f3bca22b-3a42-4d89-8a24-ce254d13f28a" providerId="ADAL" clId="{E7069754-5720-4E67-B1E1-9945310D43D5}" dt="2021-05-19T09:29:53.644" v="76" actId="164"/>
        <pc:sldMkLst>
          <pc:docMk/>
          <pc:sldMk cId="4285386343" sldId="749"/>
        </pc:sldMkLst>
        <pc:grpChg chg="add mod">
          <ac:chgData name="Wyman, Hilary" userId="f3bca22b-3a42-4d89-8a24-ce254d13f28a" providerId="ADAL" clId="{E7069754-5720-4E67-B1E1-9945310D43D5}" dt="2021-05-19T09:29:53.644" v="76" actId="164"/>
          <ac:grpSpMkLst>
            <pc:docMk/>
            <pc:sldMk cId="4285386343" sldId="749"/>
            <ac:grpSpMk id="7" creationId="{322A63EF-CA36-45A8-92F4-D932C4F1BA21}"/>
          </ac:grpSpMkLst>
        </pc:grpChg>
        <pc:picChg chg="add mod">
          <ac:chgData name="Wyman, Hilary" userId="f3bca22b-3a42-4d89-8a24-ce254d13f28a" providerId="ADAL" clId="{E7069754-5720-4E67-B1E1-9945310D43D5}" dt="2021-05-19T09:27:43.905" v="58" actId="1076"/>
          <ac:picMkLst>
            <pc:docMk/>
            <pc:sldMk cId="4285386343" sldId="749"/>
            <ac:picMk id="2" creationId="{F99F6D94-CD9D-4BE6-B8EA-09582310B44F}"/>
          </ac:picMkLst>
        </pc:picChg>
        <pc:picChg chg="add mod">
          <ac:chgData name="Wyman, Hilary" userId="f3bca22b-3a42-4d89-8a24-ce254d13f28a" providerId="ADAL" clId="{E7069754-5720-4E67-B1E1-9945310D43D5}" dt="2021-05-19T09:29:53.644" v="76" actId="164"/>
          <ac:picMkLst>
            <pc:docMk/>
            <pc:sldMk cId="4285386343" sldId="749"/>
            <ac:picMk id="4" creationId="{567D2C71-B4D7-4C25-9C60-A6A2B02DFC18}"/>
          </ac:picMkLst>
        </pc:picChg>
        <pc:picChg chg="del">
          <ac:chgData name="Wyman, Hilary" userId="f3bca22b-3a42-4d89-8a24-ce254d13f28a" providerId="ADAL" clId="{E7069754-5720-4E67-B1E1-9945310D43D5}" dt="2021-05-19T09:27:33.739" v="56" actId="478"/>
          <ac:picMkLst>
            <pc:docMk/>
            <pc:sldMk cId="4285386343" sldId="749"/>
            <ac:picMk id="5" creationId="{BE1EDD29-201E-47FD-BE68-4CEB0C691CA7}"/>
          </ac:picMkLst>
        </pc:picChg>
        <pc:picChg chg="add mod">
          <ac:chgData name="Wyman, Hilary" userId="f3bca22b-3a42-4d89-8a24-ce254d13f28a" providerId="ADAL" clId="{E7069754-5720-4E67-B1E1-9945310D43D5}" dt="2021-05-19T09:29:53.644" v="76" actId="164"/>
          <ac:picMkLst>
            <pc:docMk/>
            <pc:sldMk cId="4285386343" sldId="749"/>
            <ac:picMk id="6" creationId="{20146128-A71B-48DC-A9DC-1CC95C2BEF04}"/>
          </ac:picMkLst>
        </pc:picChg>
      </pc:sldChg>
      <pc:sldChg chg="addSp delSp modSp mod">
        <pc:chgData name="Wyman, Hilary" userId="f3bca22b-3a42-4d89-8a24-ce254d13f28a" providerId="ADAL" clId="{E7069754-5720-4E67-B1E1-9945310D43D5}" dt="2021-05-19T09:25:46.380" v="55" actId="1036"/>
        <pc:sldMkLst>
          <pc:docMk/>
          <pc:sldMk cId="252707060" sldId="758"/>
        </pc:sldMkLst>
        <pc:picChg chg="add mod">
          <ac:chgData name="Wyman, Hilary" userId="f3bca22b-3a42-4d89-8a24-ce254d13f28a" providerId="ADAL" clId="{E7069754-5720-4E67-B1E1-9945310D43D5}" dt="2021-05-19T09:25:46.380" v="55" actId="1036"/>
          <ac:picMkLst>
            <pc:docMk/>
            <pc:sldMk cId="252707060" sldId="758"/>
            <ac:picMk id="2" creationId="{1455993D-118E-4C3E-96BF-251AD6BD1115}"/>
          </ac:picMkLst>
        </pc:picChg>
        <pc:picChg chg="del">
          <ac:chgData name="Wyman, Hilary" userId="f3bca22b-3a42-4d89-8a24-ce254d13f28a" providerId="ADAL" clId="{E7069754-5720-4E67-B1E1-9945310D43D5}" dt="2021-05-19T09:25:13.677" v="46" actId="478"/>
          <ac:picMkLst>
            <pc:docMk/>
            <pc:sldMk cId="252707060" sldId="758"/>
            <ac:picMk id="4" creationId="{430C83F6-7868-4B16-95BC-9908867418D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7/30/2021</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7/30/2021</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2</a:t>
            </a:fld>
            <a:endParaRPr lang="en-US"/>
          </a:p>
        </p:txBody>
      </p:sp>
    </p:spTree>
    <p:extLst>
      <p:ext uri="{BB962C8B-B14F-4D97-AF65-F5344CB8AC3E}">
        <p14:creationId xmlns:p14="http://schemas.microsoft.com/office/powerpoint/2010/main" val="3793021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defRPr b="0"/>
            </a:lvl3pPr>
            <a:lvl4pPr marL="268288" indent="0">
              <a:lnSpc>
                <a:spcPct val="100000"/>
              </a:lnSpc>
              <a:buNone/>
              <a:defRPr b="1"/>
            </a:lvl4pPr>
            <a:lvl5pPr marL="490538" indent="-187325">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transition/>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3" r:id="rId3"/>
  </p:sldLayoutIdLst>
  <p:transition/>
  <p:hf sldNum="0" hdr="0" dt="0"/>
  <p:txStyles>
    <p:title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ct val="0"/>
        </a:spcBef>
        <a:spcAft>
          <a:spcPts val="600"/>
        </a:spcAft>
        <a:buClr>
          <a:schemeClr val="tx2"/>
        </a:buClr>
        <a:buFont typeface="Arial"/>
        <a:buNone/>
        <a:defRPr lang="en-US" sz="1600" kern="1200">
          <a:solidFill>
            <a:schemeClr val="tx1"/>
          </a:solidFill>
          <a:latin typeface="+mn-lt"/>
          <a:ea typeface="+mn-ea"/>
          <a:cs typeface="+mn-cs"/>
        </a:defRPr>
      </a:lvl2pPr>
      <a:lvl3pPr marL="222250" marR="0" indent="-214313" algn="l" defTabSz="914400" rtl="0" eaLnBrk="1" fontAlgn="auto" latinLnBrk="0" hangingPunct="1">
        <a:lnSpc>
          <a:spcPct val="100000"/>
        </a:lnSpc>
        <a:spcBef>
          <a:spcPct val="0"/>
        </a:spcBef>
        <a:spcAft>
          <a:spcPts val="600"/>
        </a:spcAft>
        <a:buClr>
          <a:srgbClr val="F94130"/>
        </a:buClr>
        <a:buSzTx/>
        <a:buFont typeface="Arial" panose="020B0604020202020204" pitchFamily="34" charset="0"/>
        <a:buChar char="•"/>
        <a:defRPr lang="en-US" sz="1400" b="0" kern="1200">
          <a:solidFill>
            <a:schemeClr val="tx1"/>
          </a:solidFill>
          <a:latin typeface="+mn-lt"/>
          <a:ea typeface="+mn-ea"/>
          <a:cs typeface="+mn-cs"/>
        </a:defRPr>
      </a:lvl3pPr>
      <a:lvl4pPr marL="222250" indent="0" algn="l" defTabSz="914400" rtl="0" eaLnBrk="1" latinLnBrk="0" hangingPunct="1">
        <a:lnSpc>
          <a:spcPct val="100000"/>
        </a:lnSpc>
        <a:spcBef>
          <a:spcPct val="0"/>
        </a:spcBef>
        <a:spcAft>
          <a:spcPts val="600"/>
        </a:spcAft>
        <a:buClr>
          <a:schemeClr val="tx2"/>
        </a:buClr>
        <a:buFont typeface="Arial"/>
        <a:buNone/>
        <a:defRPr sz="1200" b="1" kern="1200">
          <a:solidFill>
            <a:schemeClr val="tx1"/>
          </a:solidFill>
          <a:latin typeface="+mn-lt"/>
          <a:ea typeface="+mn-ea"/>
          <a:cs typeface="+mn-cs"/>
        </a:defRPr>
      </a:lvl4pPr>
      <a:lvl5pPr marL="446088" indent="-187325" algn="l" defTabSz="914400" rtl="0" eaLnBrk="1" latinLnBrk="0" hangingPunct="1">
        <a:lnSpc>
          <a:spcPct val="100000"/>
        </a:lnSpc>
        <a:spcBef>
          <a:spcPct val="0"/>
        </a:spcBef>
        <a:spcAft>
          <a:spcPts val="600"/>
        </a:spcAft>
        <a:buClr>
          <a:schemeClr val="tx2"/>
        </a:buClr>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297080" y="909613"/>
            <a:ext cx="11644549" cy="9742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lnSpc>
                <a:spcPct val="100000"/>
              </a:lnSpc>
              <a:spcBef>
                <a:spcPts val="150"/>
              </a:spcBef>
              <a:defRPr b="0" i="0"/>
            </a:pPr>
            <a:r>
              <a:rPr lang="1106" sz="2400" dirty="0">
                <a:latin typeface="Arial" panose="020B0604020202020204" pitchFamily="34" charset="0"/>
                <a:ea typeface="Lato" charset="0"/>
                <a:cs typeface="Arial" panose="020B0604020202020204" pitchFamily="34" charset="0"/>
              </a:rPr>
              <a:t>Lefel 3 Iechyd a Gofal Cymdeithasol: Egwyddorion a Chyd-destunau</a:t>
            </a:r>
          </a:p>
          <a:p>
            <a:pPr marL="901700" indent="-901700" defTabSz="457200">
              <a:lnSpc>
                <a:spcPct val="100000"/>
              </a:lnSpc>
              <a:spcBef>
                <a:spcPts val="150"/>
              </a:spcBef>
              <a:defRPr b="0" i="0"/>
            </a:pPr>
            <a:r>
              <a:rPr lang="1106" sz="1800" dirty="0"/>
              <a:t>Uned 2:	Ffactorau sy'n effeithio ar dwf a datblygiad unigolion ar bob cam o'r rhychwant oes a sut mae hyn yn effeithio ar ganlyniadau ac anghenion gofal a chymorth</a:t>
            </a:r>
            <a:r>
              <a:rPr lang="en-GB" sz="1800" dirty="0"/>
              <a:t>								  (</a:t>
            </a:r>
            <a:r>
              <a:rPr lang="en-GB" sz="1800" dirty="0" err="1"/>
              <a:t>Ionawr</a:t>
            </a:r>
            <a:r>
              <a:rPr lang="en-GB" sz="1800" dirty="0"/>
              <a:t> 2021)</a:t>
            </a:r>
            <a:endParaRPr lang="en-US" sz="1800" dirty="0">
              <a:latin typeface="Arial" panose="020B0604020202020204" pitchFamily="34" charset="0"/>
              <a:ea typeface="Lato" charset="0"/>
              <a:cs typeface="Arial" panose="020B0604020202020204" pitchFamily="34" charset="0"/>
            </a:endParaRPr>
          </a:p>
        </p:txBody>
      </p:sp>
      <p:sp>
        <p:nvSpPr>
          <p:cNvPr id="2" name="TextBox 1"/>
          <p:cNvSpPr txBox="1"/>
          <p:nvPr/>
        </p:nvSpPr>
        <p:spPr>
          <a:xfrm>
            <a:off x="153646" y="287484"/>
            <a:ext cx="4353563" cy="457657"/>
          </a:xfrm>
          <a:prstGeom prst="rect">
            <a:avLst/>
          </a:prstGeom>
          <a:noFill/>
        </p:spPr>
        <p:txBody>
          <a:bodyPr wrap="square" rtlCol="0">
            <a:spAutoFit/>
          </a:bodyPr>
          <a:lstStyle/>
          <a:p>
            <a:pPr>
              <a:defRPr b="0" i="0"/>
            </a:pPr>
            <a:r>
              <a:rPr lang="1106" sz="2400">
                <a:latin typeface="+mj-lt"/>
                <a:ea typeface="Lato" charset="0"/>
                <a:cs typeface="Lato" charset="0"/>
              </a:rPr>
              <a:t>Adolygu Arholiadau Ar-Lein</a:t>
            </a:r>
          </a:p>
        </p:txBody>
      </p:sp>
      <p:sp>
        <p:nvSpPr>
          <p:cNvPr id="7" name="Title 1"/>
          <p:cNvSpPr txBox="1"/>
          <p:nvPr/>
        </p:nvSpPr>
        <p:spPr>
          <a:xfrm>
            <a:off x="0" y="664268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defTabSz="457200">
              <a:lnSpc>
                <a:spcPct val="100000"/>
              </a:lnSpc>
              <a:spcBef>
                <a:spcPct val="20000"/>
              </a:spcBef>
              <a:defRPr/>
            </a:pPr>
            <a:endParaRPr lang="en-US" sz="2800" b="1">
              <a:latin typeface="Lato" charset="0"/>
              <a:ea typeface="Lato" charset="0"/>
              <a:cs typeface="Lato" charset="0"/>
            </a:endParaRPr>
          </a:p>
        </p:txBody>
      </p:sp>
      <p:pic>
        <p:nvPicPr>
          <p:cNvPr id="8" name="Picture 7">
            <a:extLst>
              <a:ext uri="{FF2B5EF4-FFF2-40B4-BE49-F238E27FC236}">
                <a16:creationId xmlns:a16="http://schemas.microsoft.com/office/drawing/2014/main" id="{5BF16ACB-FDEB-4EA7-A686-FA68DCDDAE1A}"/>
              </a:ext>
            </a:extLst>
          </p:cNvPr>
          <p:cNvPicPr>
            <a:picLocks noChangeAspect="1"/>
          </p:cNvPicPr>
          <p:nvPr/>
        </p:nvPicPr>
        <p:blipFill>
          <a:blip r:embed="rId3"/>
          <a:stretch>
            <a:fillRect/>
          </a:stretch>
        </p:blipFill>
        <p:spPr>
          <a:xfrm>
            <a:off x="297080" y="1883887"/>
            <a:ext cx="11644549" cy="4758799"/>
          </a:xfrm>
          <a:prstGeom prst="rect">
            <a:avLst/>
          </a:prstGeom>
        </p:spPr>
      </p:pic>
    </p:spTree>
    <p:extLst>
      <p:ext uri="{BB962C8B-B14F-4D97-AF65-F5344CB8AC3E}">
        <p14:creationId xmlns:p14="http://schemas.microsoft.com/office/powerpoint/2010/main" val="1614504874"/>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p15="http://schemas.microsoft.com/office/powerpoint/2012/main" xmlns="">
      <p:transition spd="slow" advTm="104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4 (b) Cynllun marcio </a:t>
            </a:r>
          </a:p>
        </p:txBody>
      </p:sp>
      <p:pic>
        <p:nvPicPr>
          <p:cNvPr id="2" name="Picture 1">
            <a:extLst>
              <a:ext uri="{FF2B5EF4-FFF2-40B4-BE49-F238E27FC236}">
                <a16:creationId xmlns:a16="http://schemas.microsoft.com/office/drawing/2014/main" id="{D1DFDBB7-55CA-41AC-8C3D-9CC70EF6EE4A}"/>
              </a:ext>
            </a:extLst>
          </p:cNvPr>
          <p:cNvPicPr>
            <a:picLocks noChangeAspect="1"/>
          </p:cNvPicPr>
          <p:nvPr/>
        </p:nvPicPr>
        <p:blipFill>
          <a:blip r:embed="rId2"/>
          <a:stretch>
            <a:fillRect/>
          </a:stretch>
        </p:blipFill>
        <p:spPr>
          <a:xfrm>
            <a:off x="282011" y="912744"/>
            <a:ext cx="6134100" cy="5905500"/>
          </a:xfrm>
          <a:prstGeom prst="rect">
            <a:avLst/>
          </a:prstGeom>
        </p:spPr>
      </p:pic>
    </p:spTree>
    <p:extLst>
      <p:ext uri="{BB962C8B-B14F-4D97-AF65-F5344CB8AC3E}">
        <p14:creationId xmlns:p14="http://schemas.microsoft.com/office/powerpoint/2010/main" val="363019733"/>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6 (b)</a:t>
            </a:r>
          </a:p>
        </p:txBody>
      </p:sp>
      <p:sp>
        <p:nvSpPr>
          <p:cNvPr id="4" name="TextBox 3">
            <a:extLst>
              <a:ext uri="{FF2B5EF4-FFF2-40B4-BE49-F238E27FC236}">
                <a16:creationId xmlns:a16="http://schemas.microsoft.com/office/drawing/2014/main" id="{088679BF-30E9-4171-8C20-635C593B3297}"/>
              </a:ext>
            </a:extLst>
          </p:cNvPr>
          <p:cNvSpPr txBox="1"/>
          <p:nvPr/>
        </p:nvSpPr>
        <p:spPr>
          <a:xfrm>
            <a:off x="282011" y="1106905"/>
            <a:ext cx="9621431" cy="1189909"/>
          </a:xfrm>
          <a:prstGeom prst="rect">
            <a:avLst/>
          </a:prstGeom>
          <a:noFill/>
        </p:spPr>
        <p:txBody>
          <a:bodyPr wrap="square" rtlCol="0">
            <a:spAutoFit/>
          </a:bodyPr>
          <a:lstStyle/>
          <a:p>
            <a:pPr marL="446088" indent="-446088">
              <a:defRPr b="0" i="0"/>
            </a:pPr>
            <a:r>
              <a:rPr lang="1106" i="1" dirty="0"/>
              <a:t>(b)</a:t>
            </a:r>
            <a:r>
              <a:rPr lang="1106" i="0" dirty="0"/>
              <a:t>	Mae menter 'Newid am Oes' yn seiliedig ar y dull newid ymddygiadol.  Mae'r dull meddygol yn ffordd arall o hybu iechyd a llesiant.</a:t>
            </a:r>
          </a:p>
          <a:p>
            <a:endParaRPr lang="en-US" dirty="0"/>
          </a:p>
          <a:p>
            <a:pPr>
              <a:tabLst>
                <a:tab pos="446088" algn="l"/>
                <a:tab pos="8969375" algn="l"/>
              </a:tabLst>
              <a:defRPr b="0" i="0"/>
            </a:pPr>
            <a:r>
              <a:rPr lang="en-GB" dirty="0"/>
              <a:t>	</a:t>
            </a:r>
            <a:r>
              <a:rPr lang="1106" dirty="0"/>
              <a:t>Cyferbynnwch rhwng y dull meddygol a'r dull newid ymddygiadol.</a:t>
            </a:r>
            <a:r>
              <a:rPr lang="en-GB" dirty="0"/>
              <a:t>	</a:t>
            </a:r>
            <a:r>
              <a:rPr lang="1106" dirty="0"/>
              <a:t>[6]</a:t>
            </a:r>
            <a:endParaRPr lang="en-GB" dirty="0"/>
          </a:p>
        </p:txBody>
      </p:sp>
      <p:pic>
        <p:nvPicPr>
          <p:cNvPr id="5" name="Picture 4">
            <a:extLst>
              <a:ext uri="{FF2B5EF4-FFF2-40B4-BE49-F238E27FC236}">
                <a16:creationId xmlns:a16="http://schemas.microsoft.com/office/drawing/2014/main" id="{5B6B1615-EA8D-4AC2-A6DB-7AE367FC2AA8}"/>
              </a:ext>
            </a:extLst>
          </p:cNvPr>
          <p:cNvPicPr>
            <a:picLocks noChangeAspect="1"/>
          </p:cNvPicPr>
          <p:nvPr/>
        </p:nvPicPr>
        <p:blipFill>
          <a:blip r:embed="rId2"/>
          <a:stretch>
            <a:fillRect/>
          </a:stretch>
        </p:blipFill>
        <p:spPr>
          <a:xfrm>
            <a:off x="282011" y="2463917"/>
            <a:ext cx="9602218" cy="4185361"/>
          </a:xfrm>
          <a:prstGeom prst="rect">
            <a:avLst/>
          </a:prstGeom>
        </p:spPr>
      </p:pic>
    </p:spTree>
    <p:extLst>
      <p:ext uri="{BB962C8B-B14F-4D97-AF65-F5344CB8AC3E}">
        <p14:creationId xmlns:p14="http://schemas.microsoft.com/office/powerpoint/2010/main" val="2990185268"/>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6 (b) Ateb yr ymgeisydd</a:t>
            </a:r>
          </a:p>
        </p:txBody>
      </p:sp>
      <p:pic>
        <p:nvPicPr>
          <p:cNvPr id="4" name="Picture 3">
            <a:extLst>
              <a:ext uri="{FF2B5EF4-FFF2-40B4-BE49-F238E27FC236}">
                <a16:creationId xmlns:a16="http://schemas.microsoft.com/office/drawing/2014/main" id="{AF49F345-2CD3-4199-A411-419029326D72}"/>
              </a:ext>
            </a:extLst>
          </p:cNvPr>
          <p:cNvPicPr>
            <a:picLocks noChangeAspect="1"/>
          </p:cNvPicPr>
          <p:nvPr/>
        </p:nvPicPr>
        <p:blipFill>
          <a:blip r:embed="rId2"/>
          <a:stretch>
            <a:fillRect/>
          </a:stretch>
        </p:blipFill>
        <p:spPr>
          <a:xfrm>
            <a:off x="282011" y="1075071"/>
            <a:ext cx="5895975" cy="4924425"/>
          </a:xfrm>
          <a:prstGeom prst="rect">
            <a:avLst/>
          </a:prstGeom>
        </p:spPr>
      </p:pic>
    </p:spTree>
    <p:extLst>
      <p:ext uri="{BB962C8B-B14F-4D97-AF65-F5344CB8AC3E}">
        <p14:creationId xmlns:p14="http://schemas.microsoft.com/office/powerpoint/2010/main" val="1481684904"/>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6 (b) Ateb yr ymgeisydd gyda sylwadau'r arholwr</a:t>
            </a:r>
          </a:p>
        </p:txBody>
      </p:sp>
      <p:pic>
        <p:nvPicPr>
          <p:cNvPr id="4" name="Picture 3">
            <a:extLst>
              <a:ext uri="{FF2B5EF4-FFF2-40B4-BE49-F238E27FC236}">
                <a16:creationId xmlns:a16="http://schemas.microsoft.com/office/drawing/2014/main" id="{478F1D35-2780-4992-A449-7C1F6CB75185}"/>
              </a:ext>
            </a:extLst>
          </p:cNvPr>
          <p:cNvPicPr>
            <a:picLocks noChangeAspect="1"/>
          </p:cNvPicPr>
          <p:nvPr/>
        </p:nvPicPr>
        <p:blipFill>
          <a:blip r:embed="rId2"/>
          <a:stretch>
            <a:fillRect/>
          </a:stretch>
        </p:blipFill>
        <p:spPr>
          <a:xfrm>
            <a:off x="200025" y="1159292"/>
            <a:ext cx="5895975" cy="4924425"/>
          </a:xfrm>
          <a:prstGeom prst="rect">
            <a:avLst/>
          </a:prstGeom>
        </p:spPr>
      </p:pic>
      <p:sp>
        <p:nvSpPr>
          <p:cNvPr id="5" name="TextBox 4">
            <a:extLst>
              <a:ext uri="{FF2B5EF4-FFF2-40B4-BE49-F238E27FC236}">
                <a16:creationId xmlns:a16="http://schemas.microsoft.com/office/drawing/2014/main" id="{83728ABF-D1AA-4EB1-A1C5-47F2437F9A4A}"/>
              </a:ext>
            </a:extLst>
          </p:cNvPr>
          <p:cNvSpPr txBox="1"/>
          <p:nvPr/>
        </p:nvSpPr>
        <p:spPr>
          <a:xfrm>
            <a:off x="6400800" y="1126634"/>
            <a:ext cx="5491886" cy="5217293"/>
          </a:xfrm>
          <a:prstGeom prst="rect">
            <a:avLst/>
          </a:prstGeom>
          <a:noFill/>
        </p:spPr>
        <p:txBody>
          <a:bodyPr wrap="square" rtlCol="0">
            <a:spAutoFit/>
          </a:bodyPr>
          <a:lstStyle/>
          <a:p>
            <a:pPr>
              <a:defRPr b="0" i="0"/>
            </a:pPr>
            <a:r>
              <a:rPr lang="1106" sz="1600"/>
              <a:t>Ymateb da iawn sy'n cyferbynnu amrediad o nodweddion o'r dulliau meddygol/newid ymddygiadol o hybu iechyd a llesiant, ac yn dangos gwybodaeth a dealltwriaeth fanwl o'r gwahaniaethau rhwng y ddau ddull.</a:t>
            </a:r>
          </a:p>
          <a:p>
            <a:endParaRPr lang="en-US" sz="1600"/>
          </a:p>
          <a:p>
            <a:pPr>
              <a:defRPr b="0" i="0"/>
            </a:pPr>
            <a:r>
              <a:rPr lang="1106" sz="1600"/>
              <a:t>Defnyddiodd yr ymgeisydd y ferf orchymyn 'cyferbynnwch' yn gywir i ganolbwyntio ar ei ateb drwy enwi'r gwahaniaethau rhwng y ddau ddull. Rhoddodd ddisgrifiad cywir o'r grŵp targed dull meddygol gan nodi poblogaeth gyfan neu grwpiau risg uchel a dan arweiniad arbenigwyr. Yna mae'r ateb yn mynd ymlaen i amlinellu'n fyr ac yn gywir, gryfderau a gwendidau'r dull, dibynnu ar y ffaith bod y claf yn cydymffurfio er enghraifft. Mae hyn yn dangos gwybodaeth a dealltwriaeth fanwl o'r gwahaniaethau rhwng y dulliau wrth iddynt fynd ymlaen i gyferbynnu â'r dull newid ymddygiadol, gan nodi ei fod am ymddygiadau iach a newid agweddau. Eto, maen nhw’n nodi'r cryfderau a'r gwendid priodol y gall ymddygiadau fod yn anodd eu newid. Defnydd da o derminoleg.</a:t>
            </a:r>
          </a:p>
          <a:p>
            <a:endParaRPr lang="en-US" sz="1600"/>
          </a:p>
          <a:p>
            <a:pPr>
              <a:defRPr b="0" i="0"/>
            </a:pPr>
            <a:r>
              <a:rPr lang="1106" sz="1600"/>
              <a:t>5 marc – band 3</a:t>
            </a:r>
            <a:endParaRPr lang="en-GB" sz="1600"/>
          </a:p>
        </p:txBody>
      </p:sp>
    </p:spTree>
    <p:extLst>
      <p:ext uri="{BB962C8B-B14F-4D97-AF65-F5344CB8AC3E}">
        <p14:creationId xmlns:p14="http://schemas.microsoft.com/office/powerpoint/2010/main" val="79118106"/>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6 (b) Ateb yr ymgeisydd</a:t>
            </a:r>
          </a:p>
        </p:txBody>
      </p:sp>
      <p:pic>
        <p:nvPicPr>
          <p:cNvPr id="5" name="Picture 4">
            <a:extLst>
              <a:ext uri="{FF2B5EF4-FFF2-40B4-BE49-F238E27FC236}">
                <a16:creationId xmlns:a16="http://schemas.microsoft.com/office/drawing/2014/main" id="{4437F62B-3148-4C1E-9836-6A299D64FBE9}"/>
              </a:ext>
            </a:extLst>
          </p:cNvPr>
          <p:cNvPicPr>
            <a:picLocks noChangeAspect="1"/>
          </p:cNvPicPr>
          <p:nvPr/>
        </p:nvPicPr>
        <p:blipFill>
          <a:blip r:embed="rId2"/>
          <a:stretch>
            <a:fillRect/>
          </a:stretch>
        </p:blipFill>
        <p:spPr>
          <a:xfrm>
            <a:off x="282011" y="1289383"/>
            <a:ext cx="6919852" cy="4738437"/>
          </a:xfrm>
          <a:prstGeom prst="rect">
            <a:avLst/>
          </a:prstGeom>
        </p:spPr>
      </p:pic>
    </p:spTree>
    <p:extLst>
      <p:ext uri="{BB962C8B-B14F-4D97-AF65-F5344CB8AC3E}">
        <p14:creationId xmlns:p14="http://schemas.microsoft.com/office/powerpoint/2010/main" val="2303969820"/>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6 (b) Ateb yr ymgeisydd gyda sylwadau'r arholwr</a:t>
            </a:r>
          </a:p>
        </p:txBody>
      </p:sp>
      <p:sp>
        <p:nvSpPr>
          <p:cNvPr id="5" name="TextBox 4">
            <a:extLst>
              <a:ext uri="{FF2B5EF4-FFF2-40B4-BE49-F238E27FC236}">
                <a16:creationId xmlns:a16="http://schemas.microsoft.com/office/drawing/2014/main" id="{C5819448-87F4-4B7F-BE78-80AD1031B426}"/>
              </a:ext>
            </a:extLst>
          </p:cNvPr>
          <p:cNvSpPr txBox="1"/>
          <p:nvPr/>
        </p:nvSpPr>
        <p:spPr>
          <a:xfrm>
            <a:off x="6879775" y="932559"/>
            <a:ext cx="5273955" cy="5583418"/>
          </a:xfrm>
          <a:prstGeom prst="rect">
            <a:avLst/>
          </a:prstGeom>
          <a:noFill/>
        </p:spPr>
        <p:txBody>
          <a:bodyPr wrap="square" rtlCol="0">
            <a:spAutoFit/>
          </a:bodyPr>
          <a:lstStyle/>
          <a:p>
            <a:pPr>
              <a:defRPr b="0" i="0"/>
            </a:pPr>
            <a:r>
              <a:rPr lang="1106" sz="1500"/>
              <a:t>Ymateb da iawn sy'n cyferbynnu rhai o nodweddion y dulliau meddygol/newid ymddygiadol o hybu iechyd a llesiant, ac yn dangos rhywfaint o wybodaeth a dealltwriaeth o'r gwahaniaethau rhwng y ddau ddull. </a:t>
            </a:r>
          </a:p>
          <a:p>
            <a:endParaRPr lang="en-US" sz="1500"/>
          </a:p>
          <a:p>
            <a:pPr>
              <a:defRPr b="0" i="0"/>
            </a:pPr>
            <a:r>
              <a:rPr lang="1106" sz="1500"/>
              <a:t>Mae'r ymgeisydd wedi deall y ferf gorchymyn 'cyferbynnwch' ac yn gwneud ymgais i ymateb mewn ffordd sy'n canolbwyntio ar y gwahaniaethau rhwng y ddau ddull. Mae'r ymgeisydd wedi deall yn gywir bod y dull newid ymddygiadol yn rhoi cyfrifoldeb i'r unigolyn am ei iechyd ei hyn a bod angen darparu gwybodaeth ac adnoddau i dargedu anghenion yr unigolyn. Nodir yn gywir bod unigolion yn gwneud eu dewisiadau eu hunain i addasu eu ffordd o fyw yn unol â hynny. Mae'r ateb cyferbyniol a gafwyd gryn dipyn yn wannach o ran y dull meddygol ond mae'n ennill marc am nodi'n gywir y byddai gweithiwr iechyd proffesiynol, 'doctor' er enghraifft, yn ymwneud â'r broses (er y dylid defnyddio'r termau cywir, 'meddyg' neu 'meddyg teulu' yn lle 'doctor'). Methwyd â nodi nad yw'r dull hwn yn rhywbeth unigol ond ei fod wedi'i anelu at y boblogaeth gyfan neu grŵp targed, e.e. sgrinio, brechu. Mae'n cael ei ddefnyddio i atal afiechyd a lleihau effeithiau.</a:t>
            </a:r>
          </a:p>
          <a:p>
            <a:endParaRPr lang="en-US" sz="1500"/>
          </a:p>
          <a:p>
            <a:pPr>
              <a:defRPr b="0" i="0"/>
            </a:pPr>
            <a:r>
              <a:rPr lang="1106" sz="1500"/>
              <a:t>4 marc – band 2</a:t>
            </a:r>
            <a:endParaRPr lang="en-GB" sz="1500"/>
          </a:p>
        </p:txBody>
      </p:sp>
      <p:pic>
        <p:nvPicPr>
          <p:cNvPr id="6" name="Picture 5">
            <a:extLst>
              <a:ext uri="{FF2B5EF4-FFF2-40B4-BE49-F238E27FC236}">
                <a16:creationId xmlns:a16="http://schemas.microsoft.com/office/drawing/2014/main" id="{F64B19BA-4699-4274-88D4-6629C691E8E9}"/>
              </a:ext>
            </a:extLst>
          </p:cNvPr>
          <p:cNvPicPr>
            <a:picLocks noChangeAspect="1"/>
          </p:cNvPicPr>
          <p:nvPr/>
        </p:nvPicPr>
        <p:blipFill>
          <a:blip r:embed="rId2"/>
          <a:stretch>
            <a:fillRect/>
          </a:stretch>
        </p:blipFill>
        <p:spPr>
          <a:xfrm>
            <a:off x="-1020" y="1181100"/>
            <a:ext cx="6691434" cy="4582026"/>
          </a:xfrm>
          <a:prstGeom prst="rect">
            <a:avLst/>
          </a:prstGeom>
        </p:spPr>
      </p:pic>
    </p:spTree>
    <p:extLst>
      <p:ext uri="{BB962C8B-B14F-4D97-AF65-F5344CB8AC3E}">
        <p14:creationId xmlns:p14="http://schemas.microsoft.com/office/powerpoint/2010/main" val="3314365190"/>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6 (b) Ateb yr ymgeisydd</a:t>
            </a:r>
          </a:p>
        </p:txBody>
      </p:sp>
      <p:pic>
        <p:nvPicPr>
          <p:cNvPr id="5" name="Picture 4">
            <a:extLst>
              <a:ext uri="{FF2B5EF4-FFF2-40B4-BE49-F238E27FC236}">
                <a16:creationId xmlns:a16="http://schemas.microsoft.com/office/drawing/2014/main" id="{DFD302F6-4135-4CB3-AA67-4D46223E9ACF}"/>
              </a:ext>
            </a:extLst>
          </p:cNvPr>
          <p:cNvPicPr>
            <a:picLocks noChangeAspect="1"/>
          </p:cNvPicPr>
          <p:nvPr/>
        </p:nvPicPr>
        <p:blipFill>
          <a:blip r:embed="rId2"/>
          <a:stretch>
            <a:fillRect/>
          </a:stretch>
        </p:blipFill>
        <p:spPr>
          <a:xfrm>
            <a:off x="282011" y="1146076"/>
            <a:ext cx="6766208" cy="4689239"/>
          </a:xfrm>
          <a:prstGeom prst="rect">
            <a:avLst/>
          </a:prstGeom>
        </p:spPr>
      </p:pic>
    </p:spTree>
    <p:extLst>
      <p:ext uri="{BB962C8B-B14F-4D97-AF65-F5344CB8AC3E}">
        <p14:creationId xmlns:p14="http://schemas.microsoft.com/office/powerpoint/2010/main" val="1534922929"/>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6 (b) Ateb yr ymgeisydd gyda sylwadau'r arholwr </a:t>
            </a:r>
          </a:p>
        </p:txBody>
      </p:sp>
      <p:pic>
        <p:nvPicPr>
          <p:cNvPr id="4" name="Picture 3">
            <a:extLst>
              <a:ext uri="{FF2B5EF4-FFF2-40B4-BE49-F238E27FC236}">
                <a16:creationId xmlns:a16="http://schemas.microsoft.com/office/drawing/2014/main" id="{DC21D340-A823-4E0B-8509-66276708A79F}"/>
              </a:ext>
            </a:extLst>
          </p:cNvPr>
          <p:cNvPicPr>
            <a:picLocks noChangeAspect="1"/>
          </p:cNvPicPr>
          <p:nvPr/>
        </p:nvPicPr>
        <p:blipFill>
          <a:blip r:embed="rId2"/>
          <a:stretch>
            <a:fillRect/>
          </a:stretch>
        </p:blipFill>
        <p:spPr>
          <a:xfrm>
            <a:off x="282011" y="1146077"/>
            <a:ext cx="6303346" cy="4368458"/>
          </a:xfrm>
          <a:prstGeom prst="rect">
            <a:avLst/>
          </a:prstGeom>
        </p:spPr>
      </p:pic>
      <p:sp>
        <p:nvSpPr>
          <p:cNvPr id="5" name="TextBox 4">
            <a:extLst>
              <a:ext uri="{FF2B5EF4-FFF2-40B4-BE49-F238E27FC236}">
                <a16:creationId xmlns:a16="http://schemas.microsoft.com/office/drawing/2014/main" id="{590D4E7C-01D1-423D-9647-F62546452967}"/>
              </a:ext>
            </a:extLst>
          </p:cNvPr>
          <p:cNvSpPr txBox="1"/>
          <p:nvPr/>
        </p:nvSpPr>
        <p:spPr>
          <a:xfrm>
            <a:off x="6865034" y="1113419"/>
            <a:ext cx="5050000" cy="5217293"/>
          </a:xfrm>
          <a:prstGeom prst="rect">
            <a:avLst/>
          </a:prstGeom>
          <a:noFill/>
        </p:spPr>
        <p:txBody>
          <a:bodyPr wrap="square" rtlCol="0">
            <a:spAutoFit/>
          </a:bodyPr>
          <a:lstStyle/>
          <a:p>
            <a:pPr>
              <a:defRPr b="0" i="0"/>
            </a:pPr>
            <a:r>
              <a:rPr lang="1106" sz="1600"/>
              <a:t>Ymateb sylfaenol, diffyg manylion, gyda dim ond nodweddion cyfyngedig o'r dull meddygol/newid ymddygiadol o hybu iechyd a llesiant o ran y cyferbyniad. Ychydig o wybodaeth a dealltwriaeth sydd i'w gweld o'r gwahaniaethau rhwng y ddau ddull.</a:t>
            </a:r>
          </a:p>
          <a:p>
            <a:endParaRPr lang="en-US" sz="1600"/>
          </a:p>
          <a:p>
            <a:pPr>
              <a:defRPr b="0" i="0"/>
            </a:pPr>
            <a:r>
              <a:rPr lang="1106" sz="1600"/>
              <a:t>Mae'r ymgeisydd yn dweud yn gywir bod y dull newid ymddygiadol yn anelu at annog unigolion i ddechrau ymddwyn mewn ffordd iach ac yn cynnig anfantais sylfaenol i'r dull hwn. Ni chaiff terminoleg briodol ei defnyddio a methodd yr ymgeisydd â nodi bod gan yr unigolyn ddiddordeb yn ei iechyd ei hun a'i fod yn gyfrifol amdano, pwysigrwydd gwneud dewis hysbys, a darparu gwybodaeth i dargedu unigolion mewn angen. Wrth gyferbynnu mae'r ymgeisydd yn methu â nodi bod y dull meddygol yn dibynnu ar weithwyr iechyd proffesiynol (er enghraifft, sgrinio neu imiwneiddio) a bod angen i'r boblogaeth gymryd rhan er mwyn iddo lwyddo, a'i fod yn aml yn gostus.</a:t>
            </a:r>
          </a:p>
          <a:p>
            <a:endParaRPr lang="en-US" sz="1600"/>
          </a:p>
          <a:p>
            <a:pPr>
              <a:defRPr b="0" i="0"/>
            </a:pPr>
            <a:r>
              <a:rPr lang="1106" sz="1600"/>
              <a:t>1 marc – band 1</a:t>
            </a:r>
            <a:endParaRPr lang="en-GB" sz="1600"/>
          </a:p>
        </p:txBody>
      </p:sp>
    </p:spTree>
    <p:extLst>
      <p:ext uri="{BB962C8B-B14F-4D97-AF65-F5344CB8AC3E}">
        <p14:creationId xmlns:p14="http://schemas.microsoft.com/office/powerpoint/2010/main" val="2367118572"/>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6 (b) Cynllun marcio</a:t>
            </a:r>
          </a:p>
        </p:txBody>
      </p:sp>
      <p:pic>
        <p:nvPicPr>
          <p:cNvPr id="2" name="Picture 1">
            <a:extLst>
              <a:ext uri="{FF2B5EF4-FFF2-40B4-BE49-F238E27FC236}">
                <a16:creationId xmlns:a16="http://schemas.microsoft.com/office/drawing/2014/main" id="{1455993D-118E-4C3E-96BF-251AD6BD1115}"/>
              </a:ext>
            </a:extLst>
          </p:cNvPr>
          <p:cNvPicPr>
            <a:picLocks noChangeAspect="1"/>
          </p:cNvPicPr>
          <p:nvPr/>
        </p:nvPicPr>
        <p:blipFill>
          <a:blip r:embed="rId2"/>
          <a:stretch>
            <a:fillRect/>
          </a:stretch>
        </p:blipFill>
        <p:spPr>
          <a:xfrm>
            <a:off x="282011" y="914398"/>
            <a:ext cx="5681973" cy="5983357"/>
          </a:xfrm>
          <a:prstGeom prst="rect">
            <a:avLst/>
          </a:prstGeom>
        </p:spPr>
      </p:pic>
    </p:spTree>
    <p:extLst>
      <p:ext uri="{BB962C8B-B14F-4D97-AF65-F5344CB8AC3E}">
        <p14:creationId xmlns:p14="http://schemas.microsoft.com/office/powerpoint/2010/main" val="252707060"/>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1 (c)</a:t>
            </a:r>
          </a:p>
        </p:txBody>
      </p:sp>
      <p:sp>
        <p:nvSpPr>
          <p:cNvPr id="5" name="TextBox 4">
            <a:extLst>
              <a:ext uri="{FF2B5EF4-FFF2-40B4-BE49-F238E27FC236}">
                <a16:creationId xmlns:a16="http://schemas.microsoft.com/office/drawing/2014/main" id="{9AA31149-EC4D-445F-B534-10E280CC0412}"/>
              </a:ext>
            </a:extLst>
          </p:cNvPr>
          <p:cNvSpPr txBox="1"/>
          <p:nvPr/>
        </p:nvSpPr>
        <p:spPr>
          <a:xfrm>
            <a:off x="282009" y="950494"/>
            <a:ext cx="9535545" cy="1464503"/>
          </a:xfrm>
          <a:prstGeom prst="rect">
            <a:avLst/>
          </a:prstGeom>
          <a:noFill/>
        </p:spPr>
        <p:txBody>
          <a:bodyPr wrap="square" rtlCol="0">
            <a:spAutoFit/>
          </a:bodyPr>
          <a:lstStyle/>
          <a:p>
            <a:pPr marL="446088" indent="-446088">
              <a:buAutoNum type="alphaLcParenBoth" startAt="3"/>
              <a:defRPr b="0" i="0"/>
            </a:pPr>
            <a:r>
              <a:rPr lang="1106"/>
              <a:t>Mae Susan a Mary wedi datgelu i'r tîm CAMHS eu bod nhw'n teimlo'n bryderus am ddiagnosis Wren a'r gefnogaeth allai fod ar gael iddyn nhw.</a:t>
            </a:r>
          </a:p>
          <a:p>
            <a:pPr marL="446088" indent="-446088"/>
            <a:endParaRPr lang="en-US"/>
          </a:p>
          <a:p>
            <a:pPr marL="446088" indent="-446088">
              <a:tabLst>
                <a:tab pos="8882063" algn="l"/>
              </a:tabLst>
              <a:defRPr b="0" i="0"/>
            </a:pPr>
            <a:r>
              <a:rPr lang="1106"/>
              <a:t>	Ystyriwch, gan gyfeirio at ddamcaniaeth ddyneiddiol Rogers, sut gallai Susan a Mary gael eu cefnogi i helpu Wren.	[7]</a:t>
            </a:r>
          </a:p>
        </p:txBody>
      </p:sp>
      <p:pic>
        <p:nvPicPr>
          <p:cNvPr id="6" name="Picture 5">
            <a:extLst>
              <a:ext uri="{FF2B5EF4-FFF2-40B4-BE49-F238E27FC236}">
                <a16:creationId xmlns:a16="http://schemas.microsoft.com/office/drawing/2014/main" id="{465EA5EF-6C0E-4EF7-B5B3-DFBD7FC4421E}"/>
              </a:ext>
            </a:extLst>
          </p:cNvPr>
          <p:cNvPicPr>
            <a:picLocks noChangeAspect="1"/>
          </p:cNvPicPr>
          <p:nvPr/>
        </p:nvPicPr>
        <p:blipFill>
          <a:blip r:embed="rId2"/>
          <a:stretch>
            <a:fillRect/>
          </a:stretch>
        </p:blipFill>
        <p:spPr>
          <a:xfrm>
            <a:off x="282011" y="2589455"/>
            <a:ext cx="9526018" cy="3922624"/>
          </a:xfrm>
          <a:prstGeom prst="rect">
            <a:avLst/>
          </a:prstGeom>
        </p:spPr>
      </p:pic>
    </p:spTree>
    <p:extLst>
      <p:ext uri="{BB962C8B-B14F-4D97-AF65-F5344CB8AC3E}">
        <p14:creationId xmlns:p14="http://schemas.microsoft.com/office/powerpoint/2010/main" val="1846976708"/>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p:nvPr/>
        </p:nvSpPr>
        <p:spPr>
          <a:xfrm>
            <a:off x="271380" y="195048"/>
            <a:ext cx="10020936" cy="447261"/>
          </a:xfrm>
          <a:prstGeom prst="rect">
            <a:avLst/>
          </a:prstGeom>
        </p:spPr>
        <p:txBody>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marL="901700" indent="-901700" defTabSz="457200">
              <a:lnSpc>
                <a:spcPct val="100000"/>
              </a:lnSpc>
              <a:spcBef>
                <a:spcPts val="150"/>
              </a:spcBef>
              <a:defRPr b="0" i="0"/>
            </a:pPr>
            <a:r>
              <a:rPr lang="1106" sz="1800" dirty="0"/>
              <a:t>Uned 2:	Ffactorau sy'n effeithio ar dwf a datblygiad unigolion ar bob cam o'r rhychwant oes a sut mae hyn yn effeithio ar ganlyniadau ac anghenion gofal a chymorth</a:t>
            </a:r>
            <a:endParaRPr lang="en-US" sz="1800"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597159D2-ABEC-4203-AD91-3751F6D76650}"/>
              </a:ext>
            </a:extLst>
          </p:cNvPr>
          <p:cNvSpPr/>
          <p:nvPr/>
        </p:nvSpPr>
        <p:spPr>
          <a:xfrm>
            <a:off x="5672832" y="882869"/>
            <a:ext cx="6519168" cy="5975131"/>
          </a:xfrm>
          <a:prstGeom prst="rect">
            <a:avLst/>
          </a:prstGeom>
          <a:solidFill>
            <a:schemeClr val="accent3"/>
          </a:solidFill>
          <a:effectLst>
            <a:outerShdw blurRad="50800" dist="50800" dir="5400000" algn="ctr" rotWithShape="0">
              <a:schemeClr val="accent3"/>
            </a:outerShdw>
          </a:effectLst>
        </p:spPr>
        <p:txBody>
          <a:bodyPr wrap="none" lIns="0" tIns="0" rIns="0" bIns="0" rtlCol="0" anchor="ctr">
            <a:noAutofit/>
          </a:bodyPr>
          <a:lstStyle/>
          <a:p>
            <a:pPr algn="ctr"/>
            <a:endParaRPr lang="en-GB">
              <a:solidFill>
                <a:srgbClr val="000000"/>
              </a:solidFill>
            </a:endParaRPr>
          </a:p>
        </p:txBody>
      </p:sp>
      <p:sp>
        <p:nvSpPr>
          <p:cNvPr id="8" name="TextBox 7">
            <a:extLst>
              <a:ext uri="{FF2B5EF4-FFF2-40B4-BE49-F238E27FC236}">
                <a16:creationId xmlns:a16="http://schemas.microsoft.com/office/drawing/2014/main" id="{71C2D5AF-5D3B-4276-B36C-97AFA6E5BBF9}"/>
              </a:ext>
            </a:extLst>
          </p:cNvPr>
          <p:cNvSpPr txBox="1"/>
          <p:nvPr/>
        </p:nvSpPr>
        <p:spPr>
          <a:xfrm>
            <a:off x="6510845" y="5615756"/>
            <a:ext cx="5500803" cy="457657"/>
          </a:xfrm>
          <a:prstGeom prst="rect">
            <a:avLst/>
          </a:prstGeom>
          <a:noFill/>
        </p:spPr>
        <p:txBody>
          <a:bodyPr wrap="square" rtlCol="0">
            <a:spAutoFit/>
          </a:bodyPr>
          <a:lstStyle/>
          <a:p>
            <a:pPr>
              <a:defRPr b="0" i="0"/>
            </a:pPr>
            <a:r>
              <a:rPr lang="1106" sz="2400" b="1">
                <a:solidFill>
                  <a:schemeClr val="bg1"/>
                </a:solidFill>
              </a:rPr>
              <a:t>Adolygu arholiadau ar-lein (AAA) </a:t>
            </a:r>
          </a:p>
        </p:txBody>
      </p:sp>
      <p:pic>
        <p:nvPicPr>
          <p:cNvPr id="9" name="Picture 8">
            <a:extLst>
              <a:ext uri="{FF2B5EF4-FFF2-40B4-BE49-F238E27FC236}">
                <a16:creationId xmlns:a16="http://schemas.microsoft.com/office/drawing/2014/main" id="{D0D25735-823F-4728-8EDA-51AB7473F8FA}"/>
              </a:ext>
            </a:extLst>
          </p:cNvPr>
          <p:cNvPicPr>
            <a:picLocks noChangeAspect="1"/>
          </p:cNvPicPr>
          <p:nvPr/>
        </p:nvPicPr>
        <p:blipFill>
          <a:blip r:embed="rId3"/>
          <a:stretch>
            <a:fillRect/>
          </a:stretch>
        </p:blipFill>
        <p:spPr>
          <a:xfrm>
            <a:off x="7100312" y="1743310"/>
            <a:ext cx="3807976" cy="3371380"/>
          </a:xfrm>
          <a:prstGeom prst="rect">
            <a:avLst/>
          </a:prstGeom>
          <a:effectLst/>
        </p:spPr>
      </p:pic>
      <p:pic>
        <p:nvPicPr>
          <p:cNvPr id="2" name="Picture 1">
            <a:extLst>
              <a:ext uri="{FF2B5EF4-FFF2-40B4-BE49-F238E27FC236}">
                <a16:creationId xmlns:a16="http://schemas.microsoft.com/office/drawing/2014/main" id="{448AD5D6-192C-464A-BFAF-0F7693D6D503}"/>
              </a:ext>
            </a:extLst>
          </p:cNvPr>
          <p:cNvPicPr>
            <a:picLocks noChangeAspect="1"/>
          </p:cNvPicPr>
          <p:nvPr/>
        </p:nvPicPr>
        <p:blipFill>
          <a:blip r:embed="rId4"/>
          <a:stretch>
            <a:fillRect/>
          </a:stretch>
        </p:blipFill>
        <p:spPr>
          <a:xfrm>
            <a:off x="852694" y="896121"/>
            <a:ext cx="3971097" cy="5956645"/>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p15="http://schemas.microsoft.com/office/powerpoint/2012/main" xmlns="">
      <p:transition spd="slow" advTm="124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1 (c) Ateb yr ymgeisydd</a:t>
            </a:r>
          </a:p>
        </p:txBody>
      </p:sp>
      <p:sp>
        <p:nvSpPr>
          <p:cNvPr id="5" name="Oval 4">
            <a:extLst>
              <a:ext uri="{FF2B5EF4-FFF2-40B4-BE49-F238E27FC236}">
                <a16:creationId xmlns:a16="http://schemas.microsoft.com/office/drawing/2014/main" id="{CD53DB71-6F07-43B9-9006-F0B411424D22}"/>
              </a:ext>
            </a:extLst>
          </p:cNvPr>
          <p:cNvSpPr/>
          <p:nvPr/>
        </p:nvSpPr>
        <p:spPr>
          <a:xfrm>
            <a:off x="3958390" y="3428999"/>
            <a:ext cx="613610" cy="256735"/>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6" name="Oval 5">
            <a:extLst>
              <a:ext uri="{FF2B5EF4-FFF2-40B4-BE49-F238E27FC236}">
                <a16:creationId xmlns:a16="http://schemas.microsoft.com/office/drawing/2014/main" id="{D381287D-7162-4A58-9D08-9A9F7EEFFA5B}"/>
              </a:ext>
            </a:extLst>
          </p:cNvPr>
          <p:cNvSpPr/>
          <p:nvPr/>
        </p:nvSpPr>
        <p:spPr>
          <a:xfrm>
            <a:off x="6231987" y="5106573"/>
            <a:ext cx="506437" cy="488174"/>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9" name="Oval 8">
            <a:extLst>
              <a:ext uri="{FF2B5EF4-FFF2-40B4-BE49-F238E27FC236}">
                <a16:creationId xmlns:a16="http://schemas.microsoft.com/office/drawing/2014/main" id="{B59FE9E4-5A6B-4515-AD9F-EF3E3FEE0F16}"/>
              </a:ext>
            </a:extLst>
          </p:cNvPr>
          <p:cNvSpPr/>
          <p:nvPr/>
        </p:nvSpPr>
        <p:spPr>
          <a:xfrm>
            <a:off x="4065563" y="3343081"/>
            <a:ext cx="506437" cy="342653"/>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10" name="Oval 9">
            <a:extLst>
              <a:ext uri="{FF2B5EF4-FFF2-40B4-BE49-F238E27FC236}">
                <a16:creationId xmlns:a16="http://schemas.microsoft.com/office/drawing/2014/main" id="{48C64E2B-AD35-4023-8475-7020B1DDB8DA}"/>
              </a:ext>
            </a:extLst>
          </p:cNvPr>
          <p:cNvSpPr/>
          <p:nvPr/>
        </p:nvSpPr>
        <p:spPr>
          <a:xfrm>
            <a:off x="6096001" y="5037653"/>
            <a:ext cx="642424" cy="557094"/>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pic>
        <p:nvPicPr>
          <p:cNvPr id="4" name="Picture 3">
            <a:extLst>
              <a:ext uri="{FF2B5EF4-FFF2-40B4-BE49-F238E27FC236}">
                <a16:creationId xmlns:a16="http://schemas.microsoft.com/office/drawing/2014/main" id="{EA91134E-039F-40D1-A804-7B8BFF86610F}"/>
              </a:ext>
            </a:extLst>
          </p:cNvPr>
          <p:cNvPicPr>
            <a:picLocks noChangeAspect="1"/>
          </p:cNvPicPr>
          <p:nvPr/>
        </p:nvPicPr>
        <p:blipFill>
          <a:blip r:embed="rId2"/>
          <a:stretch>
            <a:fillRect/>
          </a:stretch>
        </p:blipFill>
        <p:spPr>
          <a:xfrm>
            <a:off x="16872" y="898932"/>
            <a:ext cx="5686095" cy="5944286"/>
          </a:xfrm>
          <a:prstGeom prst="rect">
            <a:avLst/>
          </a:prstGeom>
        </p:spPr>
      </p:pic>
    </p:spTree>
    <p:extLst>
      <p:ext uri="{BB962C8B-B14F-4D97-AF65-F5344CB8AC3E}">
        <p14:creationId xmlns:p14="http://schemas.microsoft.com/office/powerpoint/2010/main" val="1841209184"/>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1 (c) Ateb yr ymgeisydd gyda sylwadau'r arholwr </a:t>
            </a:r>
          </a:p>
        </p:txBody>
      </p:sp>
      <p:sp>
        <p:nvSpPr>
          <p:cNvPr id="5" name="Oval 4">
            <a:extLst>
              <a:ext uri="{FF2B5EF4-FFF2-40B4-BE49-F238E27FC236}">
                <a16:creationId xmlns:a16="http://schemas.microsoft.com/office/drawing/2014/main" id="{BF89C4A0-8606-471F-B193-C2837B5799B9}"/>
              </a:ext>
            </a:extLst>
          </p:cNvPr>
          <p:cNvSpPr/>
          <p:nvPr/>
        </p:nvSpPr>
        <p:spPr>
          <a:xfrm>
            <a:off x="5950634" y="4867423"/>
            <a:ext cx="506437" cy="488174"/>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6" name="Oval 5">
            <a:extLst>
              <a:ext uri="{FF2B5EF4-FFF2-40B4-BE49-F238E27FC236}">
                <a16:creationId xmlns:a16="http://schemas.microsoft.com/office/drawing/2014/main" id="{EE9C2BA0-79F0-436B-B911-0217C8A7D8B8}"/>
              </a:ext>
            </a:extLst>
          </p:cNvPr>
          <p:cNvSpPr/>
          <p:nvPr/>
        </p:nvSpPr>
        <p:spPr>
          <a:xfrm>
            <a:off x="3922541" y="3247631"/>
            <a:ext cx="506437" cy="362738"/>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7" name="TextBox 6">
            <a:extLst>
              <a:ext uri="{FF2B5EF4-FFF2-40B4-BE49-F238E27FC236}">
                <a16:creationId xmlns:a16="http://schemas.microsoft.com/office/drawing/2014/main" id="{6199730D-0551-4850-9B4E-F148DD33D3CC}"/>
              </a:ext>
            </a:extLst>
          </p:cNvPr>
          <p:cNvSpPr txBox="1"/>
          <p:nvPr/>
        </p:nvSpPr>
        <p:spPr>
          <a:xfrm>
            <a:off x="5617358" y="1014051"/>
            <a:ext cx="6470271" cy="5747727"/>
          </a:xfrm>
          <a:prstGeom prst="rect">
            <a:avLst/>
          </a:prstGeom>
          <a:noFill/>
        </p:spPr>
        <p:txBody>
          <a:bodyPr wrap="square" rtlCol="0">
            <a:spAutoFit/>
          </a:bodyPr>
          <a:lstStyle/>
          <a:p>
            <a:pPr>
              <a:defRPr b="0" i="0"/>
            </a:pPr>
            <a:r>
              <a:rPr lang="1106" sz="1750" dirty="0"/>
              <a:t>Ymateb da sy'n dangos rhywfaint o wybodaeth a dealltwriaeth o ddamcaniaeth ddyneiddiol Rogers ac yn ystyried sut gallai Susan a Mary gael eu cefnogi i helpu Wren.</a:t>
            </a:r>
          </a:p>
          <a:p>
            <a:endParaRPr lang="en-US" sz="1750" dirty="0"/>
          </a:p>
          <a:p>
            <a:pPr>
              <a:defRPr b="0" i="0"/>
            </a:pPr>
            <a:r>
              <a:rPr lang="1106" sz="1750" dirty="0"/>
              <a:t>Mae'r ymgeisydd wedi deall y cwestiwn yn gywir ac wedi cymhwyso'r ateb i sut gallai Susan a Mary gael eu cefnogi. Dangosodd ddealltwriaeth dda o ddamcaniaeth Carl Rogers drwyddi draw ac mae'n amlwg ei fod wedi cynnwys y rhieni fel yr arbenigwyr yn y sefyllfa hon. Mae nhw’n nodi'n gywir y gall y tîm CAMHS ddefnyddio dull person-ganolog er bod hyn wedi'i gymhwyso'n anghywir i Wren. Maen nhw’n nodi'r amodau craidd yn gywir, gyda chyfathiant yn sicrhau bod Susan a Mary yn cael y cymorth sydd ei angen arnynt, ac mae'n dangos empathi o ran deall y sefyllfa ac yn gwerthfawrogi profiad bywyd Susan a Mary. Nodwyd yn gywir bod agwedd gadarnhaol ddiamod yn cynnig dull sydd ddim yn beirniadu. Gall y cwpl fod yn agored a gonest, gan alluogi darparu cymorth. Yn olaf, mae casgliad yr ymgeisydd ar y diwedd yn rhoi hunan-werth a hunan-ddelwedd sy'n gadarnhaol.</a:t>
            </a:r>
          </a:p>
          <a:p>
            <a:endParaRPr lang="en-US" sz="1750" dirty="0"/>
          </a:p>
          <a:p>
            <a:pPr>
              <a:defRPr b="0" i="0"/>
            </a:pPr>
            <a:r>
              <a:rPr lang="1106" sz="1750" dirty="0"/>
              <a:t>6 marc – band 2</a:t>
            </a:r>
            <a:endParaRPr lang="en-GB" sz="1750" dirty="0"/>
          </a:p>
        </p:txBody>
      </p:sp>
      <p:sp>
        <p:nvSpPr>
          <p:cNvPr id="9" name="Oval 8">
            <a:extLst>
              <a:ext uri="{FF2B5EF4-FFF2-40B4-BE49-F238E27FC236}">
                <a16:creationId xmlns:a16="http://schemas.microsoft.com/office/drawing/2014/main" id="{B4118F31-55AD-44D8-9076-97DB752ADF9F}"/>
              </a:ext>
            </a:extLst>
          </p:cNvPr>
          <p:cNvSpPr/>
          <p:nvPr/>
        </p:nvSpPr>
        <p:spPr>
          <a:xfrm>
            <a:off x="3779550" y="3594295"/>
            <a:ext cx="506437" cy="342653"/>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pic>
        <p:nvPicPr>
          <p:cNvPr id="4" name="Picture 3">
            <a:extLst>
              <a:ext uri="{FF2B5EF4-FFF2-40B4-BE49-F238E27FC236}">
                <a16:creationId xmlns:a16="http://schemas.microsoft.com/office/drawing/2014/main" id="{69DCB0E6-C4A0-4D9A-A48E-A1700FAAC4E5}"/>
              </a:ext>
            </a:extLst>
          </p:cNvPr>
          <p:cNvPicPr>
            <a:picLocks noChangeAspect="1"/>
          </p:cNvPicPr>
          <p:nvPr/>
        </p:nvPicPr>
        <p:blipFill>
          <a:blip r:embed="rId2"/>
          <a:stretch>
            <a:fillRect/>
          </a:stretch>
        </p:blipFill>
        <p:spPr>
          <a:xfrm>
            <a:off x="110836" y="948425"/>
            <a:ext cx="5363531" cy="5819481"/>
          </a:xfrm>
          <a:prstGeom prst="rect">
            <a:avLst/>
          </a:prstGeom>
        </p:spPr>
      </p:pic>
    </p:spTree>
    <p:extLst>
      <p:ext uri="{BB962C8B-B14F-4D97-AF65-F5344CB8AC3E}">
        <p14:creationId xmlns:p14="http://schemas.microsoft.com/office/powerpoint/2010/main" val="2736289171"/>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1 (c) Ateb yr ymgeisydd</a:t>
            </a:r>
          </a:p>
        </p:txBody>
      </p:sp>
      <p:pic>
        <p:nvPicPr>
          <p:cNvPr id="5" name="Picture 4">
            <a:extLst>
              <a:ext uri="{FF2B5EF4-FFF2-40B4-BE49-F238E27FC236}">
                <a16:creationId xmlns:a16="http://schemas.microsoft.com/office/drawing/2014/main" id="{AACB1D4C-046D-4D93-BD44-DC69237CF955}"/>
              </a:ext>
            </a:extLst>
          </p:cNvPr>
          <p:cNvPicPr>
            <a:picLocks noChangeAspect="1"/>
          </p:cNvPicPr>
          <p:nvPr/>
        </p:nvPicPr>
        <p:blipFill>
          <a:blip r:embed="rId2"/>
          <a:stretch>
            <a:fillRect/>
          </a:stretch>
        </p:blipFill>
        <p:spPr>
          <a:xfrm>
            <a:off x="282011" y="1206416"/>
            <a:ext cx="5510067" cy="5122195"/>
          </a:xfrm>
          <a:prstGeom prst="rect">
            <a:avLst/>
          </a:prstGeom>
        </p:spPr>
      </p:pic>
    </p:spTree>
    <p:extLst>
      <p:ext uri="{BB962C8B-B14F-4D97-AF65-F5344CB8AC3E}">
        <p14:creationId xmlns:p14="http://schemas.microsoft.com/office/powerpoint/2010/main" val="4139248671"/>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1 (c) Ateb yr ymgeisydd gyda sylwadau'r arholwr  </a:t>
            </a:r>
          </a:p>
        </p:txBody>
      </p:sp>
      <p:sp>
        <p:nvSpPr>
          <p:cNvPr id="5" name="TextBox 4">
            <a:extLst>
              <a:ext uri="{FF2B5EF4-FFF2-40B4-BE49-F238E27FC236}">
                <a16:creationId xmlns:a16="http://schemas.microsoft.com/office/drawing/2014/main" id="{54E9E5BE-3493-4F38-9262-E95A6150AFC4}"/>
              </a:ext>
            </a:extLst>
          </p:cNvPr>
          <p:cNvSpPr txBox="1"/>
          <p:nvPr/>
        </p:nvSpPr>
        <p:spPr>
          <a:xfrm>
            <a:off x="6865033" y="985876"/>
            <a:ext cx="5021561" cy="5034230"/>
          </a:xfrm>
          <a:prstGeom prst="rect">
            <a:avLst/>
          </a:prstGeom>
          <a:noFill/>
        </p:spPr>
        <p:txBody>
          <a:bodyPr wrap="square" rtlCol="0">
            <a:spAutoFit/>
          </a:bodyPr>
          <a:lstStyle/>
          <a:p>
            <a:pPr>
              <a:defRPr b="0" i="0"/>
            </a:pPr>
            <a:r>
              <a:rPr lang="1106"/>
              <a:t>Ymateb sylfaenol heb fawr ddim gwybodaeth a dealltwriaeth o ddamcaniaeth ddyneiddiol Rogers. Mae'n ystyried rhywfaint sut gallai Susan a Mary gael eu cefnogi i helpu Wren.</a:t>
            </a:r>
            <a:endParaRPr lang="en-US"/>
          </a:p>
          <a:p>
            <a:endParaRPr lang="en-US"/>
          </a:p>
          <a:p>
            <a:pPr>
              <a:defRPr b="0" i="0"/>
            </a:pPr>
            <a:r>
              <a:rPr lang="1106"/>
              <a:t>Cyfeiriodd yr ymgeisydd at y ddamcaniaeth a chymhwysodd ei ateb yn gywir i Susan a Mary. Mae wedi deall y gellid cyfeirio'r rhieni am gefnogaeth a bod hyn yn rhywbeth cadarnhaol. Byddai'r dull yn un na fyddai'n beirniadu a byddai materion yn cael eu hystyried o'u safbwynt nhw. Mae'r ymgeisydd yn cydnabod empathi gan wneud ymgais i ddeall eu sefyllfa. Gallai fod wedi esbonio'r ddamcaniaeth ar y cychwyn fel dull person-ganolog a sôn am bwysigrwydd agwedd gadarnhaol ddiamod.</a:t>
            </a:r>
          </a:p>
          <a:p>
            <a:endParaRPr lang="en-US"/>
          </a:p>
          <a:p>
            <a:pPr>
              <a:defRPr b="0" i="0"/>
            </a:pPr>
            <a:r>
              <a:rPr lang="1106"/>
              <a:t>3 marc – band 1</a:t>
            </a:r>
            <a:endParaRPr lang="en-GB"/>
          </a:p>
        </p:txBody>
      </p:sp>
      <p:pic>
        <p:nvPicPr>
          <p:cNvPr id="6" name="Picture 5">
            <a:extLst>
              <a:ext uri="{FF2B5EF4-FFF2-40B4-BE49-F238E27FC236}">
                <a16:creationId xmlns:a16="http://schemas.microsoft.com/office/drawing/2014/main" id="{F6589BEC-A4BB-4B6E-99C6-43D491DDEB7C}"/>
              </a:ext>
            </a:extLst>
          </p:cNvPr>
          <p:cNvPicPr>
            <a:picLocks noChangeAspect="1"/>
          </p:cNvPicPr>
          <p:nvPr/>
        </p:nvPicPr>
        <p:blipFill>
          <a:blip r:embed="rId2"/>
          <a:stretch>
            <a:fillRect/>
          </a:stretch>
        </p:blipFill>
        <p:spPr>
          <a:xfrm>
            <a:off x="166087" y="972490"/>
            <a:ext cx="6202531" cy="5765914"/>
          </a:xfrm>
          <a:prstGeom prst="rect">
            <a:avLst/>
          </a:prstGeom>
        </p:spPr>
      </p:pic>
    </p:spTree>
    <p:extLst>
      <p:ext uri="{BB962C8B-B14F-4D97-AF65-F5344CB8AC3E}">
        <p14:creationId xmlns:p14="http://schemas.microsoft.com/office/powerpoint/2010/main" val="449027324"/>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1 (c) Ateb yr ymgeisydd</a:t>
            </a:r>
          </a:p>
        </p:txBody>
      </p:sp>
      <p:pic>
        <p:nvPicPr>
          <p:cNvPr id="4" name="Picture 3">
            <a:extLst>
              <a:ext uri="{FF2B5EF4-FFF2-40B4-BE49-F238E27FC236}">
                <a16:creationId xmlns:a16="http://schemas.microsoft.com/office/drawing/2014/main" id="{9877418B-F305-4376-97C9-CB511D9B6023}"/>
              </a:ext>
            </a:extLst>
          </p:cNvPr>
          <p:cNvPicPr>
            <a:picLocks noChangeAspect="1"/>
          </p:cNvPicPr>
          <p:nvPr/>
        </p:nvPicPr>
        <p:blipFill>
          <a:blip r:embed="rId2"/>
          <a:stretch>
            <a:fillRect/>
          </a:stretch>
        </p:blipFill>
        <p:spPr>
          <a:xfrm>
            <a:off x="282011" y="1038725"/>
            <a:ext cx="6380170" cy="5049253"/>
          </a:xfrm>
          <a:prstGeom prst="rect">
            <a:avLst/>
          </a:prstGeom>
        </p:spPr>
      </p:pic>
    </p:spTree>
    <p:extLst>
      <p:ext uri="{BB962C8B-B14F-4D97-AF65-F5344CB8AC3E}">
        <p14:creationId xmlns:p14="http://schemas.microsoft.com/office/powerpoint/2010/main" val="3807972689"/>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1 (c) Ateb yr ymgeisydd gyda sylwadau'r arholwr </a:t>
            </a:r>
          </a:p>
        </p:txBody>
      </p:sp>
      <p:sp>
        <p:nvSpPr>
          <p:cNvPr id="7" name="TextBox 6">
            <a:extLst>
              <a:ext uri="{FF2B5EF4-FFF2-40B4-BE49-F238E27FC236}">
                <a16:creationId xmlns:a16="http://schemas.microsoft.com/office/drawing/2014/main" id="{8ED49065-D041-44C6-8646-E6823EC908BB}"/>
              </a:ext>
            </a:extLst>
          </p:cNvPr>
          <p:cNvSpPr txBox="1"/>
          <p:nvPr/>
        </p:nvSpPr>
        <p:spPr>
          <a:xfrm>
            <a:off x="6930758" y="1059496"/>
            <a:ext cx="4923742" cy="5583418"/>
          </a:xfrm>
          <a:prstGeom prst="rect">
            <a:avLst/>
          </a:prstGeom>
          <a:noFill/>
        </p:spPr>
        <p:txBody>
          <a:bodyPr wrap="square" rtlCol="0">
            <a:spAutoFit/>
          </a:bodyPr>
          <a:lstStyle/>
          <a:p>
            <a:pPr>
              <a:defRPr b="0" i="0"/>
            </a:pPr>
            <a:r>
              <a:rPr lang="1106"/>
              <a:t>Ymateb sylfaenol heb fawr ddim gwybodaeth a dealltwriaeth o ddamcaniaeth ddyneiddiol Rogers. Mae'n ystyried rhywfaint sut gallai Susan a Mary gael eu cefnogi i helpu Wren.</a:t>
            </a:r>
            <a:endParaRPr lang="en-US"/>
          </a:p>
          <a:p>
            <a:endParaRPr lang="en-US"/>
          </a:p>
          <a:p>
            <a:pPr>
              <a:defRPr b="0" i="0"/>
            </a:pPr>
            <a:r>
              <a:rPr lang="1106"/>
              <a:t>Mae'r ymgeisydd yn cyfeirio at Susan a Mary yn ei ymateb ond dim ond rhyw fras gyfeirio sydd at ddamcaniaeth ddyneiddiol Rogers ac mae diffyg terminoleg iechyd a gofal cymdeithasol yn yr ymateb. Mae'n cydnabod y byddai ymchwil yn cynnig cymorth i ymdrin ag anhawster dysgu Wren ac yn dweud y byddai technegau fel hyfforddiant yn cefnogi Susan a Mary i helpu Wren. Fodd bynnag, dydyn nhw ddim yn adnabod prif nodweddion y dull, gan gynnwys agwedd gadarnhaol ddiamod, dull sydd ddim yn beirniadu, person-ganolog, a dangos empathi.</a:t>
            </a:r>
          </a:p>
          <a:p>
            <a:endParaRPr lang="en-US"/>
          </a:p>
          <a:p>
            <a:pPr>
              <a:defRPr b="0" i="0"/>
            </a:pPr>
            <a:r>
              <a:rPr lang="1106"/>
              <a:t>2 marc – band 1</a:t>
            </a:r>
            <a:endParaRPr lang="en-GB"/>
          </a:p>
        </p:txBody>
      </p:sp>
      <p:pic>
        <p:nvPicPr>
          <p:cNvPr id="4" name="Picture 3">
            <a:extLst>
              <a:ext uri="{FF2B5EF4-FFF2-40B4-BE49-F238E27FC236}">
                <a16:creationId xmlns:a16="http://schemas.microsoft.com/office/drawing/2014/main" id="{8D0D6480-CECC-45BB-A477-03466E96E4D4}"/>
              </a:ext>
            </a:extLst>
          </p:cNvPr>
          <p:cNvPicPr>
            <a:picLocks noChangeAspect="1"/>
          </p:cNvPicPr>
          <p:nvPr/>
        </p:nvPicPr>
        <p:blipFill>
          <a:blip r:embed="rId2"/>
          <a:stretch>
            <a:fillRect/>
          </a:stretch>
        </p:blipFill>
        <p:spPr>
          <a:xfrm>
            <a:off x="488531" y="1110916"/>
            <a:ext cx="6243343" cy="4940968"/>
          </a:xfrm>
          <a:prstGeom prst="rect">
            <a:avLst/>
          </a:prstGeom>
        </p:spPr>
      </p:pic>
    </p:spTree>
    <p:extLst>
      <p:ext uri="{BB962C8B-B14F-4D97-AF65-F5344CB8AC3E}">
        <p14:creationId xmlns:p14="http://schemas.microsoft.com/office/powerpoint/2010/main" val="2255710028"/>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1 (c) Cynllun Marcio </a:t>
            </a:r>
          </a:p>
        </p:txBody>
      </p:sp>
      <p:pic>
        <p:nvPicPr>
          <p:cNvPr id="2" name="Picture 1">
            <a:extLst>
              <a:ext uri="{FF2B5EF4-FFF2-40B4-BE49-F238E27FC236}">
                <a16:creationId xmlns:a16="http://schemas.microsoft.com/office/drawing/2014/main" id="{F99F6D94-CD9D-4BE6-B8EA-09582310B44F}"/>
              </a:ext>
            </a:extLst>
          </p:cNvPr>
          <p:cNvPicPr>
            <a:picLocks noChangeAspect="1"/>
          </p:cNvPicPr>
          <p:nvPr/>
        </p:nvPicPr>
        <p:blipFill>
          <a:blip r:embed="rId2"/>
          <a:stretch>
            <a:fillRect/>
          </a:stretch>
        </p:blipFill>
        <p:spPr>
          <a:xfrm>
            <a:off x="282011" y="1210089"/>
            <a:ext cx="5238750" cy="3086100"/>
          </a:xfrm>
          <a:prstGeom prst="rect">
            <a:avLst/>
          </a:prstGeom>
        </p:spPr>
      </p:pic>
      <p:grpSp>
        <p:nvGrpSpPr>
          <p:cNvPr id="7" name="Group 6">
            <a:extLst>
              <a:ext uri="{FF2B5EF4-FFF2-40B4-BE49-F238E27FC236}">
                <a16:creationId xmlns:a16="http://schemas.microsoft.com/office/drawing/2014/main" id="{322A63EF-CA36-45A8-92F4-D932C4F1BA21}"/>
              </a:ext>
            </a:extLst>
          </p:cNvPr>
          <p:cNvGrpSpPr/>
          <p:nvPr/>
        </p:nvGrpSpPr>
        <p:grpSpPr>
          <a:xfrm>
            <a:off x="6096000" y="1178616"/>
            <a:ext cx="5229225" cy="3946663"/>
            <a:chOff x="6096000" y="1178616"/>
            <a:chExt cx="5229225" cy="3946663"/>
          </a:xfrm>
        </p:grpSpPr>
        <p:pic>
          <p:nvPicPr>
            <p:cNvPr id="4" name="Picture 3">
              <a:extLst>
                <a:ext uri="{FF2B5EF4-FFF2-40B4-BE49-F238E27FC236}">
                  <a16:creationId xmlns:a16="http://schemas.microsoft.com/office/drawing/2014/main" id="{567D2C71-B4D7-4C25-9C60-A6A2B02DFC18}"/>
                </a:ext>
              </a:extLst>
            </p:cNvPr>
            <p:cNvPicPr>
              <a:picLocks noChangeAspect="1"/>
            </p:cNvPicPr>
            <p:nvPr/>
          </p:nvPicPr>
          <p:blipFill>
            <a:blip r:embed="rId3"/>
            <a:stretch>
              <a:fillRect/>
            </a:stretch>
          </p:blipFill>
          <p:spPr>
            <a:xfrm>
              <a:off x="6096000" y="1467679"/>
              <a:ext cx="5229225" cy="3657600"/>
            </a:xfrm>
            <a:prstGeom prst="rect">
              <a:avLst/>
            </a:prstGeom>
          </p:spPr>
        </p:pic>
        <p:pic>
          <p:nvPicPr>
            <p:cNvPr id="6" name="Picture 5">
              <a:extLst>
                <a:ext uri="{FF2B5EF4-FFF2-40B4-BE49-F238E27FC236}">
                  <a16:creationId xmlns:a16="http://schemas.microsoft.com/office/drawing/2014/main" id="{20146128-A71B-48DC-A9DC-1CC95C2BEF04}"/>
                </a:ext>
              </a:extLst>
            </p:cNvPr>
            <p:cNvPicPr>
              <a:picLocks noChangeAspect="1"/>
            </p:cNvPicPr>
            <p:nvPr/>
          </p:nvPicPr>
          <p:blipFill>
            <a:blip r:embed="rId4"/>
            <a:stretch>
              <a:fillRect/>
            </a:stretch>
          </p:blipFill>
          <p:spPr>
            <a:xfrm>
              <a:off x="6122504" y="1178616"/>
              <a:ext cx="5200650" cy="285750"/>
            </a:xfrm>
            <a:prstGeom prst="rect">
              <a:avLst/>
            </a:prstGeom>
          </p:spPr>
        </p:pic>
      </p:grpSp>
    </p:spTree>
    <p:extLst>
      <p:ext uri="{BB962C8B-B14F-4D97-AF65-F5344CB8AC3E}">
        <p14:creationId xmlns:p14="http://schemas.microsoft.com/office/powerpoint/2010/main" val="4285386343"/>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p15="http://schemas.microsoft.com/office/powerpoint/2012/main" xmlns="">
      <p:transition spd="slow" advTm="268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pPr>
              <a:defRPr b="0" i="0"/>
            </a:pPr>
            <a:r>
              <a:rPr lang="1106" sz="1800"/>
              <a:t>Cwestiwn 4 (b)    </a:t>
            </a:r>
          </a:p>
        </p:txBody>
      </p:sp>
      <p:sp>
        <p:nvSpPr>
          <p:cNvPr id="6" name="TextBox 5">
            <a:extLst>
              <a:ext uri="{FF2B5EF4-FFF2-40B4-BE49-F238E27FC236}">
                <a16:creationId xmlns:a16="http://schemas.microsoft.com/office/drawing/2014/main" id="{CA30B29F-F8A9-4F04-A9C3-9A2155809D85}"/>
              </a:ext>
            </a:extLst>
          </p:cNvPr>
          <p:cNvSpPr txBox="1"/>
          <p:nvPr/>
        </p:nvSpPr>
        <p:spPr>
          <a:xfrm>
            <a:off x="282011" y="1106905"/>
            <a:ext cx="9689304" cy="923330"/>
          </a:xfrm>
          <a:prstGeom prst="rect">
            <a:avLst/>
          </a:prstGeom>
          <a:noFill/>
        </p:spPr>
        <p:txBody>
          <a:bodyPr wrap="square" rtlCol="0">
            <a:spAutoFit/>
          </a:bodyPr>
          <a:lstStyle/>
          <a:p>
            <a:pPr marL="446088" indent="-446088">
              <a:defRPr b="0" i="0"/>
            </a:pPr>
            <a:r>
              <a:rPr lang="1106" i="1" dirty="0"/>
              <a:t>(b)</a:t>
            </a:r>
            <a:r>
              <a:rPr lang="1106" i="0" dirty="0"/>
              <a:t>	Gan gyfeirio at ddamcaniaeth ymddieithrio heneiddio Cumming a Henry, esboniwch pam gallai'r risg o ynysigrwydd fod yn fwy yn ystod oedolaeth ddiweddarach.              </a:t>
            </a:r>
            <a:r>
              <a:rPr lang="en-GB" i="0" dirty="0"/>
              <a:t>	</a:t>
            </a:r>
            <a:r>
              <a:rPr lang="1106" i="0" dirty="0"/>
              <a:t>[8]</a:t>
            </a:r>
          </a:p>
          <a:p>
            <a:endParaRPr lang="en-GB" dirty="0"/>
          </a:p>
        </p:txBody>
      </p:sp>
      <p:pic>
        <p:nvPicPr>
          <p:cNvPr id="8" name="Picture 7">
            <a:extLst>
              <a:ext uri="{FF2B5EF4-FFF2-40B4-BE49-F238E27FC236}">
                <a16:creationId xmlns:a16="http://schemas.microsoft.com/office/drawing/2014/main" id="{ACEC53E6-F2AB-44AF-94B2-9D7667310CEE}"/>
              </a:ext>
            </a:extLst>
          </p:cNvPr>
          <p:cNvPicPr>
            <a:picLocks noChangeAspect="1"/>
          </p:cNvPicPr>
          <p:nvPr/>
        </p:nvPicPr>
        <p:blipFill>
          <a:blip r:embed="rId2"/>
          <a:stretch>
            <a:fillRect/>
          </a:stretch>
        </p:blipFill>
        <p:spPr>
          <a:xfrm>
            <a:off x="282009" y="2030235"/>
            <a:ext cx="9493361" cy="4411408"/>
          </a:xfrm>
          <a:prstGeom prst="rect">
            <a:avLst/>
          </a:prstGeom>
        </p:spPr>
      </p:pic>
    </p:spTree>
    <p:extLst>
      <p:ext uri="{BB962C8B-B14F-4D97-AF65-F5344CB8AC3E}">
        <p14:creationId xmlns:p14="http://schemas.microsoft.com/office/powerpoint/2010/main" val="3630742754"/>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p15="http://schemas.microsoft.com/office/powerpoint/2012/main" xmlns="">
      <p:transition spd="slow" advTm="4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(b) Ateb yr ymgeisydd</a:t>
            </a:r>
          </a:p>
        </p:txBody>
      </p:sp>
      <p:pic>
        <p:nvPicPr>
          <p:cNvPr id="3" name="Picture 2">
            <a:extLst>
              <a:ext uri="{FF2B5EF4-FFF2-40B4-BE49-F238E27FC236}">
                <a16:creationId xmlns:a16="http://schemas.microsoft.com/office/drawing/2014/main" id="{DEB09FD8-421F-429E-9613-E4AFB6D3B34B}"/>
              </a:ext>
            </a:extLst>
          </p:cNvPr>
          <p:cNvPicPr>
            <a:picLocks noChangeAspect="1"/>
          </p:cNvPicPr>
          <p:nvPr/>
        </p:nvPicPr>
        <p:blipFill>
          <a:blip r:embed="rId2"/>
          <a:stretch>
            <a:fillRect/>
          </a:stretch>
        </p:blipFill>
        <p:spPr>
          <a:xfrm>
            <a:off x="282011" y="1067214"/>
            <a:ext cx="5981700" cy="5429250"/>
          </a:xfrm>
          <a:prstGeom prst="rect">
            <a:avLst/>
          </a:prstGeom>
        </p:spPr>
      </p:pic>
    </p:spTree>
    <p:extLst>
      <p:ext uri="{BB962C8B-B14F-4D97-AF65-F5344CB8AC3E}">
        <p14:creationId xmlns:p14="http://schemas.microsoft.com/office/powerpoint/2010/main" val="3579179818"/>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p15="http://schemas.microsoft.com/office/powerpoint/2012/main" xmlns="">
      <p:transition spd="slow" advTm="987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(b) Ateb yr ymgeisydd gyda sylwadau'r arholwr</a:t>
            </a:r>
          </a:p>
        </p:txBody>
      </p:sp>
      <p:pic>
        <p:nvPicPr>
          <p:cNvPr id="3" name="Picture 2">
            <a:extLst>
              <a:ext uri="{FF2B5EF4-FFF2-40B4-BE49-F238E27FC236}">
                <a16:creationId xmlns:a16="http://schemas.microsoft.com/office/drawing/2014/main" id="{9D0EE399-A415-4D19-A766-D08B01249E62}"/>
              </a:ext>
            </a:extLst>
          </p:cNvPr>
          <p:cNvPicPr>
            <a:picLocks noChangeAspect="1"/>
          </p:cNvPicPr>
          <p:nvPr/>
        </p:nvPicPr>
        <p:blipFill>
          <a:blip r:embed="rId2"/>
          <a:stretch>
            <a:fillRect/>
          </a:stretch>
        </p:blipFill>
        <p:spPr>
          <a:xfrm>
            <a:off x="424070" y="1067214"/>
            <a:ext cx="5981700" cy="5429250"/>
          </a:xfrm>
          <a:prstGeom prst="rect">
            <a:avLst/>
          </a:prstGeom>
        </p:spPr>
      </p:pic>
      <p:sp>
        <p:nvSpPr>
          <p:cNvPr id="9" name="TextBox 8">
            <a:extLst>
              <a:ext uri="{FF2B5EF4-FFF2-40B4-BE49-F238E27FC236}">
                <a16:creationId xmlns:a16="http://schemas.microsoft.com/office/drawing/2014/main" id="{62532535-FD4F-4658-B35E-DF5446FDCB7E}"/>
              </a:ext>
            </a:extLst>
          </p:cNvPr>
          <p:cNvSpPr txBox="1"/>
          <p:nvPr/>
        </p:nvSpPr>
        <p:spPr>
          <a:xfrm>
            <a:off x="6854112" y="913358"/>
            <a:ext cx="4745553" cy="5949545"/>
          </a:xfrm>
          <a:prstGeom prst="rect">
            <a:avLst/>
          </a:prstGeom>
          <a:noFill/>
        </p:spPr>
        <p:txBody>
          <a:bodyPr wrap="square" rtlCol="0">
            <a:spAutoFit/>
          </a:bodyPr>
          <a:lstStyle/>
          <a:p>
            <a:pPr>
              <a:defRPr b="0" i="0"/>
            </a:pPr>
            <a:r>
              <a:rPr lang="1106" sz="1600" dirty="0"/>
              <a:t>Ymateb da sy'n esbonio rhywfaint gan gyfeirio at ddamcaniaeth ymddieithrio heneiddio Cumming a Henry, pam gallai'r risg o ynysigrwydd fod yn fwy yn ystod oedolaeth ddiweddarach.                                             </a:t>
            </a:r>
          </a:p>
          <a:p>
            <a:endParaRPr lang="en-US" sz="1600" dirty="0"/>
          </a:p>
          <a:p>
            <a:pPr>
              <a:defRPr b="0" i="0"/>
            </a:pPr>
            <a:r>
              <a:rPr lang="1106" sz="1600" dirty="0"/>
              <a:t>I ddechrau mae'r ymgeisydd yn esbonio'r cysyniad sylfaenol o sut mae'r ddamcaniaeth yn esbonio encilio yn ystod oedolaeth ddiweddarach a'i fod yn rhan naturiol o fynd yn hŷn. Mae'r ymgeisydd yn deall bod y cwestiwn yn gofyn pam gallai'r risg fod yn fwy yn ystod oedolaeth ddiweddarach ac yn ymateb gan roi sawl pwynt cywir. Mae'r pwyntiau hyn yn cynnwys ynysigrwydd a'r ffaith eu bod yn dewis aros i mewn, ddim â'r gallu i fynd allan oherwydd afiechyd, e.e. iselder, anafiadau corfforol neu anableddau. Maen nhw’n nodi'n gywir y gallai colli partner achosi iselder neu alar. </a:t>
            </a:r>
          </a:p>
          <a:p>
            <a:pPr>
              <a:defRPr b="0" i="0"/>
            </a:pPr>
            <a:r>
              <a:rPr lang="1106" sz="1600" dirty="0"/>
              <a:t>Roedd marciau ychwanegol ar gael am resymau fel: llai tebygol o deithio, ddim yn gallu deall a defnyddio  technoleg fodern, llai o ymgysylltu oherwydd ymddeoliad, llai symudol felly annhebygol o gael mynediad at wasanaethau. </a:t>
            </a:r>
          </a:p>
          <a:p>
            <a:endParaRPr lang="en-US" sz="1600" dirty="0"/>
          </a:p>
          <a:p>
            <a:pPr>
              <a:defRPr b="0" i="0"/>
            </a:pPr>
            <a:r>
              <a:rPr lang="en-GB" sz="1600" dirty="0"/>
              <a:t>D</a:t>
            </a:r>
            <a:r>
              <a:rPr lang="1106" sz="1600" dirty="0"/>
              <a:t>yfarnwyd 5 marc – band 3</a:t>
            </a:r>
            <a:endParaRPr lang="en-GB" sz="16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spTree>
    <p:extLst>
      <p:ext uri="{BB962C8B-B14F-4D97-AF65-F5344CB8AC3E}">
        <p14:creationId xmlns:p14="http://schemas.microsoft.com/office/powerpoint/2010/main" val="118894848"/>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p15="http://schemas.microsoft.com/office/powerpoint/2012/main" xmlns="">
      <p:transition spd="slow" advTm="987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(b) Ateb yr ymgeisydd</a:t>
            </a:r>
          </a:p>
        </p:txBody>
      </p:sp>
      <p:pic>
        <p:nvPicPr>
          <p:cNvPr id="3" name="Picture 2">
            <a:extLst>
              <a:ext uri="{FF2B5EF4-FFF2-40B4-BE49-F238E27FC236}">
                <a16:creationId xmlns:a16="http://schemas.microsoft.com/office/drawing/2014/main" id="{E1B63D4E-2220-47FC-A7DE-4DFF4F693C61}"/>
              </a:ext>
            </a:extLst>
          </p:cNvPr>
          <p:cNvPicPr>
            <a:picLocks noChangeAspect="1"/>
          </p:cNvPicPr>
          <p:nvPr/>
        </p:nvPicPr>
        <p:blipFill>
          <a:blip r:embed="rId2"/>
          <a:stretch>
            <a:fillRect/>
          </a:stretch>
        </p:blipFill>
        <p:spPr>
          <a:xfrm>
            <a:off x="424070" y="1110076"/>
            <a:ext cx="5924550" cy="5343525"/>
          </a:xfrm>
          <a:prstGeom prst="rect">
            <a:avLst/>
          </a:prstGeom>
        </p:spPr>
      </p:pic>
    </p:spTree>
    <p:extLst>
      <p:ext uri="{BB962C8B-B14F-4D97-AF65-F5344CB8AC3E}">
        <p14:creationId xmlns:p14="http://schemas.microsoft.com/office/powerpoint/2010/main" val="2300439046"/>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p15="http://schemas.microsoft.com/office/powerpoint/2012/main" xmlns="">
      <p:transition spd="slow" advTm="987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(b) Ateb yr ymgeisydd gyda sylwadau'r arholwr</a:t>
            </a:r>
          </a:p>
        </p:txBody>
      </p:sp>
      <p:pic>
        <p:nvPicPr>
          <p:cNvPr id="3" name="Picture 2">
            <a:extLst>
              <a:ext uri="{FF2B5EF4-FFF2-40B4-BE49-F238E27FC236}">
                <a16:creationId xmlns:a16="http://schemas.microsoft.com/office/drawing/2014/main" id="{0F262209-6987-435E-B1A7-6C3B29989641}"/>
              </a:ext>
            </a:extLst>
          </p:cNvPr>
          <p:cNvPicPr>
            <a:picLocks noChangeAspect="1"/>
          </p:cNvPicPr>
          <p:nvPr/>
        </p:nvPicPr>
        <p:blipFill>
          <a:blip r:embed="rId2"/>
          <a:stretch>
            <a:fillRect/>
          </a:stretch>
        </p:blipFill>
        <p:spPr>
          <a:xfrm>
            <a:off x="171450" y="1110076"/>
            <a:ext cx="5924550" cy="5343525"/>
          </a:xfrm>
          <a:prstGeom prst="rect">
            <a:avLst/>
          </a:prstGeom>
        </p:spPr>
      </p:pic>
      <p:sp>
        <p:nvSpPr>
          <p:cNvPr id="9" name="TextBox 8">
            <a:extLst>
              <a:ext uri="{FF2B5EF4-FFF2-40B4-BE49-F238E27FC236}">
                <a16:creationId xmlns:a16="http://schemas.microsoft.com/office/drawing/2014/main" id="{C10456A3-E19C-4808-B65E-29F6C085E2F9}"/>
              </a:ext>
            </a:extLst>
          </p:cNvPr>
          <p:cNvSpPr txBox="1"/>
          <p:nvPr/>
        </p:nvSpPr>
        <p:spPr>
          <a:xfrm>
            <a:off x="6400800" y="1029656"/>
            <a:ext cx="5503466" cy="5755422"/>
          </a:xfrm>
          <a:prstGeom prst="rect">
            <a:avLst/>
          </a:prstGeom>
          <a:noFill/>
        </p:spPr>
        <p:txBody>
          <a:bodyPr wrap="square" rtlCol="0">
            <a:spAutoFit/>
          </a:bodyPr>
          <a:lstStyle/>
          <a:p>
            <a:pPr>
              <a:defRPr b="0" i="0"/>
            </a:pPr>
            <a:r>
              <a:rPr lang="1106" sz="1600" dirty="0"/>
              <a:t>Ymateb sylfaenol, gydag esboniad cyfyngedig, gan gyfeirio at ddamcaniaeth ymddieithrio heneiddio Cumming a Henry, i ddweud pam gallai'r risg o ynysigrwydd fod yn fwy yn ystod oedolaeth ddiweddarach.</a:t>
            </a:r>
          </a:p>
          <a:p>
            <a:endParaRPr lang="en-US" sz="1600" dirty="0"/>
          </a:p>
          <a:p>
            <a:pPr>
              <a:defRPr b="0" i="0"/>
            </a:pPr>
            <a:r>
              <a:rPr lang="1106" sz="1600" dirty="0"/>
              <a:t>Mae'r ymgeisydd yn dechrau'n gywir, gan esbonio bod y ddamcaniaeth yn cysylltu ag encilio rhag cyswllt cymdeithasol. Maen nhw’n deall bod y cwestiwn yn gofyn iddyn nhw esbonio pam gallai'r risg o ynysigrwydd fod yn fwy yn ystod oedolaeth ddiweddarach ac yn ymateb gan gynnig nifer cyfyngedig o atebion cywir. Maen nhw’n cyfeirio at iechyd corfforol a meddyliol yn arwain at ddiffyg cyfleoedd cymdeithasol ac, yn y frawddeg olaf, yn dweud bod ychydig iawn ar gael yn gymdeithasol ond mae'r un pwynt yn cael ei wneud wedyn am lesiant meddyliol. </a:t>
            </a:r>
          </a:p>
          <a:p>
            <a:pPr>
              <a:defRPr b="0" i="0"/>
            </a:pPr>
            <a:r>
              <a:rPr lang="1106" sz="1600" dirty="0"/>
              <a:t>Dydyn nhw ddim yn cyfeirio at golli partner/ffrindiau, ymddeoliad, cyflyrau afiechyd, technoleg fodern a'r ffaith eu bod yn llai tebygol o deithio. Nid yw'r ymateb yn gyffredinol yn mynd i'r afael yn llawn â'r risg o ynysigrwydd ac mae'n cyfeirio'n fwy cyffredinol at gymhwyso'r ddamcaniaeth.</a:t>
            </a:r>
          </a:p>
          <a:p>
            <a:endParaRPr lang="en-US" sz="1600" dirty="0"/>
          </a:p>
          <a:p>
            <a:pPr>
              <a:defRPr b="0" i="0"/>
            </a:pPr>
            <a:r>
              <a:rPr lang="en-GB" sz="1600" dirty="0"/>
              <a:t>D</a:t>
            </a:r>
            <a:r>
              <a:rPr lang="1106" sz="1600" dirty="0"/>
              <a:t>yfarnwyd 4 marc – band 2</a:t>
            </a:r>
            <a:endParaRPr lang="en-GB" sz="1600" dirty="0"/>
          </a:p>
        </p:txBody>
      </p:sp>
    </p:spTree>
    <p:extLst>
      <p:ext uri="{BB962C8B-B14F-4D97-AF65-F5344CB8AC3E}">
        <p14:creationId xmlns:p14="http://schemas.microsoft.com/office/powerpoint/2010/main" val="3537758042"/>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p15="http://schemas.microsoft.com/office/powerpoint/2012/main" xmlns="">
      <p:transition spd="slow" advTm="987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(b) Ateb yr ymgeisydd</a:t>
            </a:r>
          </a:p>
        </p:txBody>
      </p:sp>
      <p:pic>
        <p:nvPicPr>
          <p:cNvPr id="3" name="Picture 2">
            <a:extLst>
              <a:ext uri="{FF2B5EF4-FFF2-40B4-BE49-F238E27FC236}">
                <a16:creationId xmlns:a16="http://schemas.microsoft.com/office/drawing/2014/main" id="{D31AB9C9-5597-44A4-90D9-613A54A294F2}"/>
              </a:ext>
            </a:extLst>
          </p:cNvPr>
          <p:cNvPicPr>
            <a:picLocks noChangeAspect="1"/>
          </p:cNvPicPr>
          <p:nvPr/>
        </p:nvPicPr>
        <p:blipFill>
          <a:blip r:embed="rId2"/>
          <a:stretch>
            <a:fillRect/>
          </a:stretch>
        </p:blipFill>
        <p:spPr>
          <a:xfrm>
            <a:off x="0" y="1023937"/>
            <a:ext cx="6029325" cy="4810125"/>
          </a:xfrm>
          <a:prstGeom prst="rect">
            <a:avLst/>
          </a:prstGeom>
        </p:spPr>
      </p:pic>
    </p:spTree>
    <p:extLst>
      <p:ext uri="{BB962C8B-B14F-4D97-AF65-F5344CB8AC3E}">
        <p14:creationId xmlns:p14="http://schemas.microsoft.com/office/powerpoint/2010/main" val="2423263865"/>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p15="http://schemas.microsoft.com/office/powerpoint/2012/main" xmlns="">
      <p:transition spd="slow" advTm="987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a:defRPr b="0" i="0"/>
            </a:pPr>
            <a:r>
              <a:rPr lang="1106" sz="1800"/>
              <a:t>Cwestiwn 4 (b) Ateb yr ymgeisydd gyda sylwadau'r arholwr</a:t>
            </a:r>
          </a:p>
        </p:txBody>
      </p:sp>
      <p:pic>
        <p:nvPicPr>
          <p:cNvPr id="3" name="Picture 2">
            <a:extLst>
              <a:ext uri="{FF2B5EF4-FFF2-40B4-BE49-F238E27FC236}">
                <a16:creationId xmlns:a16="http://schemas.microsoft.com/office/drawing/2014/main" id="{F5E5984C-9559-4780-82B4-95B70919DF9A}"/>
              </a:ext>
            </a:extLst>
          </p:cNvPr>
          <p:cNvPicPr>
            <a:picLocks noChangeAspect="1"/>
          </p:cNvPicPr>
          <p:nvPr/>
        </p:nvPicPr>
        <p:blipFill>
          <a:blip r:embed="rId2"/>
          <a:stretch>
            <a:fillRect/>
          </a:stretch>
        </p:blipFill>
        <p:spPr>
          <a:xfrm>
            <a:off x="193758" y="1108418"/>
            <a:ext cx="6029325" cy="4810125"/>
          </a:xfrm>
          <a:prstGeom prst="rect">
            <a:avLst/>
          </a:prstGeom>
        </p:spPr>
      </p:pic>
      <p:sp>
        <p:nvSpPr>
          <p:cNvPr id="9" name="TextBox 8">
            <a:extLst>
              <a:ext uri="{FF2B5EF4-FFF2-40B4-BE49-F238E27FC236}">
                <a16:creationId xmlns:a16="http://schemas.microsoft.com/office/drawing/2014/main" id="{881C25B0-4502-4098-A307-F8E4F715BA36}"/>
              </a:ext>
            </a:extLst>
          </p:cNvPr>
          <p:cNvSpPr txBox="1"/>
          <p:nvPr/>
        </p:nvSpPr>
        <p:spPr>
          <a:xfrm>
            <a:off x="6865034" y="1185368"/>
            <a:ext cx="4745553" cy="5217293"/>
          </a:xfrm>
          <a:prstGeom prst="rect">
            <a:avLst/>
          </a:prstGeom>
          <a:noFill/>
        </p:spPr>
        <p:txBody>
          <a:bodyPr wrap="square" rtlCol="0">
            <a:spAutoFit/>
          </a:bodyPr>
          <a:lstStyle/>
          <a:p>
            <a:pPr>
              <a:defRPr b="0" i="0"/>
            </a:pPr>
            <a:r>
              <a:rPr lang="1106" sz="1600" dirty="0"/>
              <a:t>Ymateb cyfyngedig, yn cynnig ychydig neu fawr ddim esboniad i ddweud pam gallai'r risg o ynysigrwydd fod yn fwy yn ystod oedolaeth ddiweddarach.</a:t>
            </a:r>
          </a:p>
          <a:p>
            <a:endParaRPr lang="en-US" sz="1600" dirty="0"/>
          </a:p>
          <a:p>
            <a:pPr>
              <a:defRPr b="0" i="0"/>
            </a:pPr>
            <a:r>
              <a:rPr lang="1106" sz="1600" dirty="0"/>
              <a:t>Methodd yr ymgeisydd â chyfeirio at ddamcaniaeth ymddieithrio Cumming a Henry wrth ddechrau ymateb ac ni wnaeth gydnabod bod encilio o gymdeithas yn rhywbeth sy'n naturiol ac yn dderbyniol. Mae'r ymgeisydd yn gwneud un pwynt – sef, yn ystod oedolaeth ddiweddarach, gall unigolion ymbellhau oddi wrth ffrindiau a theulu – ond nid yw'n cydnabod beth yw'r rhesymau dros hynny. Wrth ehangu ar yr ateb hwn, gallen nhw fod wedi sôn am y rhesymau hyn, fel y teulu'n symud i ffwrdd ar gyfer swyddi, ffrindiau/partneriaid yn marw. Gallai rhesymau pellach fod wedi cynnwys: llai tebygol o deithio, technoleg, ymddeoliad, afiechyd, a llai symudol.</a:t>
            </a:r>
          </a:p>
          <a:p>
            <a:endParaRPr lang="en-US" sz="1600" dirty="0"/>
          </a:p>
          <a:p>
            <a:pPr>
              <a:defRPr b="0" i="0"/>
            </a:pPr>
            <a:r>
              <a:rPr lang="en-GB" sz="1600" dirty="0"/>
              <a:t>D</a:t>
            </a:r>
            <a:r>
              <a:rPr lang="1106" sz="1600" dirty="0"/>
              <a:t>yfarnwyd 1 marc – band 1</a:t>
            </a:r>
            <a:endParaRPr lang="en-GB" sz="1600" dirty="0"/>
          </a:p>
        </p:txBody>
      </p:sp>
    </p:spTree>
    <p:extLst>
      <p:ext uri="{BB962C8B-B14F-4D97-AF65-F5344CB8AC3E}">
        <p14:creationId xmlns:p14="http://schemas.microsoft.com/office/powerpoint/2010/main" val="1630558459"/>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p15="http://schemas.microsoft.com/office/powerpoint/2012/main" xmlns="">
      <p:transition spd="slow" advTm="9878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JEC Image" ma:contentTypeID="0x0101009148F5A04DDD49CBA7127AADA5FB792B00AADE34325A8B49CDA8BB4DB53328F214008CB3F2150C24F24F8304D2120C64EA5300D55831203E689340AF2E2F5978B1265D" ma:contentTypeVersion="90" ma:contentTypeDescription="" ma:contentTypeScope="" ma:versionID="4a728d9f6da989f8bbb211cc34970ad5">
  <xsd:schema xmlns:xsd="http://www.w3.org/2001/XMLSchema" xmlns:xs="http://www.w3.org/2001/XMLSchema" xmlns:p="http://schemas.microsoft.com/office/2006/metadata/properties" xmlns:ns1="http://schemas.microsoft.com/sharepoint/v3" xmlns:ns2="http://schemas.microsoft.com/sharepoint/v3/fields" xmlns:ns3="36f98b4f-ba65-4a7d-9a34-48b23de556cb" xmlns:ns4="07b9bb9f-93d7-4a9d-9e48-363b5c999e88" targetNamespace="http://schemas.microsoft.com/office/2006/metadata/properties" ma:root="true" ma:fieldsID="86774d5f81f3d3491a33bc0b6ff6ba0c" ns1:_="" ns2:_="" ns3:_="" ns4:_="">
    <xsd:import namespace="http://schemas.microsoft.com/sharepoint/v3"/>
    <xsd:import namespace="http://schemas.microsoft.com/sharepoint/v3/fields"/>
    <xsd:import namespace="36f98b4f-ba65-4a7d-9a34-48b23de556cb"/>
    <xsd:import namespace="07b9bb9f-93d7-4a9d-9e48-363b5c999e88"/>
    <xsd:element name="properties">
      <xsd:complexType>
        <xsd:sequence>
          <xsd:element name="documentManagement">
            <xsd:complexType>
              <xsd:all>
                <xsd:element ref="ns1:RoutingRuleDescription"/>
                <xsd:element ref="ns4:WJEC_x0020_Language" minOccurs="0"/>
                <xsd:element ref="ns4:WJEC_x0020_Available_x0020_Online" minOccurs="0"/>
                <xsd:element ref="ns1:PublishingStartDate" minOccurs="0"/>
                <xsd:element ref="ns1:PublishingExpirationDate" minOccurs="0"/>
                <xsd:element ref="ns2:ImageWidth" minOccurs="0"/>
                <xsd:element ref="ns2:ImageHeight" minOccurs="0"/>
                <xsd:element ref="ns2:ImageCreateDate" minOccurs="0"/>
                <xsd:element ref="ns2:wic_System_Copyright" minOccurs="0"/>
                <xsd:element ref="ns1:FSObjType" minOccurs="0"/>
                <xsd:element ref="ns1:FileRef" minOccurs="0"/>
                <xsd:element ref="ns1:File_x0020_Type" minOccurs="0"/>
                <xsd:element ref="ns1:HTML_x0020_File_x0020_Type" minOccurs="0"/>
                <xsd:element ref="ns3:k48d8005054a4dd09ad49b7c837f0781" minOccurs="0"/>
                <xsd:element ref="ns3:TaxCatchAll" minOccurs="0"/>
                <xsd:element ref="ns3:TaxCatchAllLabel" minOccurs="0"/>
                <xsd:element ref="ns3:aa87a6a0bdfe4bfb97a25745bc8270e2" minOccurs="0"/>
                <xsd:element ref="ns1:PreviewExists" minOccurs="0"/>
                <xsd:element ref="ns1:ThumbnailExis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4" ma:displayName="Description3" ma:description="can't delete this column" ma:internalName="RoutingRuleDescription" ma:readOnly="false">
      <xsd:simpleType>
        <xsd:restriction base="dms:Text">
          <xsd:maxLength value="255"/>
        </xsd:restriction>
      </xsd:simpleType>
    </xsd:element>
    <xsd:element name="PublishingStartDate" ma:index="10" nillable="true" ma:displayName="Scheduling Start Date" ma:description="" ma:internalName="PublishingStartDate" ma:readOnly="fals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element name="FSObjType" ma:index="21" nillable="true" ma:displayName="Item Type" ma:hidden="true" ma:list="Docs" ma:internalName="FSObjType" ma:readOnly="true" ma:showField="FSType">
      <xsd:simpleType>
        <xsd:restriction base="dms:Lookup"/>
      </xsd:simpleType>
    </xsd:element>
    <xsd:element name="FileRef" ma:index="26" nillable="true" ma:displayName="URL Path" ma:hidden="true" ma:list="Docs" ma:internalName="FileRef" ma:readOnly="true" ma:showField="FullUrl">
      <xsd:simpleType>
        <xsd:restriction base="dms:Lookup"/>
      </xsd:simpleType>
    </xsd:element>
    <xsd:element name="File_x0020_Type" ma:index="27" nillable="true" ma:displayName="File Type" ma:hidden="true" ma:internalName="File_x0020_Type" ma:readOnly="true">
      <xsd:simpleType>
        <xsd:restriction base="dms:Text"/>
      </xsd:simpleType>
    </xsd:element>
    <xsd:element name="HTML_x0020_File_x0020_Type" ma:index="29" nillable="true" ma:displayName="HTML File Type" ma:hidden="true" ma:internalName="HTML_x0020_File_x0020_Type" ma:readOnly="true">
      <xsd:simpleType>
        <xsd:restriction base="dms:Text"/>
      </xsd:simpleType>
    </xsd:element>
    <xsd:element name="PreviewExists" ma:index="35" nillable="true" ma:displayName="Preview Exists" ma:default="FALSE" ma:hidden="true" ma:internalName="PreviewExists" ma:readOnly="true">
      <xsd:simpleType>
        <xsd:restriction base="dms:Boolean"/>
      </xsd:simpleType>
    </xsd:element>
    <xsd:element name="ThumbnailExists" ma:index="37" nillable="true" ma:displayName="Thumbnail Exists" ma:default="FALSE" ma:hidden="true" ma:internalName="Thumbnail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3" nillable="true" ma:displayName="Picture Width" ma:internalName="ImageWidth" ma:readOnly="true">
      <xsd:simpleType>
        <xsd:restriction base="dms:Unknown"/>
      </xsd:simpleType>
    </xsd:element>
    <xsd:element name="ImageHeight" ma:index="14" nillable="true" ma:displayName="Picture Height" ma:internalName="ImageHeight" ma:readOnly="true">
      <xsd:simpleType>
        <xsd:restriction base="dms:Unknown"/>
      </xsd:simpleType>
    </xsd:element>
    <xsd:element name="ImageCreateDate" ma:index="17" nillable="true" ma:displayName="Date Picture Taken" ma:description="" ma:format="DateTime" ma:hidden="true" ma:internalName="ImageCreateDate">
      <xsd:simpleType>
        <xsd:restriction base="dms:DateTime"/>
      </xsd:simpleType>
    </xsd:element>
    <xsd:element name="wic_System_Copyright" ma:index="18"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k48d8005054a4dd09ad49b7c837f0781" ma:index="30" nillable="true" ma:taxonomy="true" ma:internalName="k48d8005054a4dd09ad49b7c837f0781" ma:taxonomyFieldName="WJEC_x0020_Audiences" ma:displayName="WJEC Audiences" ma:readOnly="false" ma:fieldId="{448d8005-054a-4dd0-9ad4-9b7c837f0781}" ma:taxonomyMulti="true" ma:sspId="fd004107-dac0-45af-83fb-11757b2c8399" ma:termSetId="166b6179-d2c6-4c70-a6b7-272e06564e82" ma:anchorId="00000000-0000-0000-0000-000000000000" ma:open="false" ma:isKeyword="false">
      <xsd:complexType>
        <xsd:sequence>
          <xsd:element ref="pc:Terms" minOccurs="0" maxOccurs="1"/>
        </xsd:sequence>
      </xsd:complexType>
    </xsd:element>
    <xsd:element name="TaxCatchAll" ma:index="31" nillable="true" ma:displayName="Taxonomy Catch All Column" ma:description="" ma:hidden="true" ma:list="{3317158d-5997-432d-8f64-ed5253ed3d4a}" ma:internalName="TaxCatchAll" ma:readOnly="false"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description="" ma:hidden="true" ma:list="{3317158d-5997-432d-8f64-ed5253ed3d4a}" ma:internalName="TaxCatchAllLabel" ma:readOnly="true" ma:showField="CatchAllDataLabel"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33" nillable="true" ma:taxonomy="true" ma:internalName="aa87a6a0bdfe4bfb97a25745bc8270e2" ma:taxonomyFieldName="WJEC_x0020_Department" ma:displayName="WJEC Department" ma:readOnly="false" ma:fieldId="{aa87a6a0-bdfe-4bfb-97a2-5745bc8270e2}" ma:taxonomyMulti="true" ma:sspId="fd004107-dac0-45af-83fb-11757b2c8399" ma:termSetId="0c9e301d-bcca-45db-a9e6-62eca92a187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b9bb9f-93d7-4a9d-9e48-363b5c999e88" elementFormDefault="qualified">
    <xsd:import namespace="http://schemas.microsoft.com/office/2006/documentManagement/types"/>
    <xsd:import namespace="http://schemas.microsoft.com/office/infopath/2007/PartnerControls"/>
    <xsd:element name="WJEC_x0020_Language" ma:index="8" nillable="true" ma:displayName="WJEC Language" ma:default="English" ma:internalName="WJEC_x0020_Language" ma:readOnly="fals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9" nillable="true" ma:displayName="WJEC Available Online" ma:default="0" ma:internalName="WJEC_x0020_Available_x0020_Online"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6" ma:displayName="Author"/>
        <xsd:element ref="dcterms:created" minOccurs="0" maxOccurs="1"/>
        <xsd:element ref="dc:identifier" minOccurs="0" maxOccurs="1"/>
        <xsd:element name="contentType" minOccurs="0" maxOccurs="1" type="xsd:string" ma:index="34"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48d8005054a4dd09ad49b7c837f0781 xmlns="36f98b4f-ba65-4a7d-9a34-48b23de556cb">
      <Terms xmlns="http://schemas.microsoft.com/office/infopath/2007/PartnerControls"/>
    </k48d8005054a4dd09ad49b7c837f0781>
    <ImageCreateDate xmlns="http://schemas.microsoft.com/sharepoint/v3/fields" xsi:nil="true"/>
    <aa87a6a0bdfe4bfb97a25745bc8270e2 xmlns="36f98b4f-ba65-4a7d-9a34-48b23de556cb">
      <Terms xmlns="http://schemas.microsoft.com/office/infopath/2007/PartnerControls"/>
    </aa87a6a0bdfe4bfb97a25745bc8270e2>
    <WJEC_x0020_Available_x0020_Online xmlns="07b9bb9f-93d7-4a9d-9e48-363b5c999e88">false</WJEC_x0020_Available_x0020_Online>
    <TaxCatchAll xmlns="36f98b4f-ba65-4a7d-9a34-48b23de556cb"/>
    <RoutingRuleDescription xmlns="http://schemas.microsoft.com/sharepoint/v3">text</RoutingRuleDescription>
    <PublishingExpirationDate xmlns="http://schemas.microsoft.com/sharepoint/v3" xsi:nil="true"/>
    <PublishingStartDate xmlns="http://schemas.microsoft.com/sharepoint/v3" xsi:nil="true"/>
    <wic_System_Copyright xmlns="http://schemas.microsoft.com/sharepoint/v3/fields" xsi:nil="true"/>
    <WJEC_x0020_Language xmlns="07b9bb9f-93d7-4a9d-9e48-363b5c999e88">
      <Value>English</Value>
    </WJEC_x0020_Language>
  </documentManagement>
</p:properties>
</file>

<file path=customXml/itemProps1.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2.xml><?xml version="1.0" encoding="utf-8"?>
<ds:datastoreItem xmlns:ds="http://schemas.openxmlformats.org/officeDocument/2006/customXml" ds:itemID="{96E7D81E-519D-434F-8066-E5F383BB5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36f98b4f-ba65-4a7d-9a34-48b23de556cb"/>
    <ds:schemaRef ds:uri="07b9bb9f-93d7-4a9d-9e48-363b5c999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CF2C5D-BA0A-4ADC-ACA3-AA75CD9BCC39}">
  <ds:schemaRefs>
    <ds:schemaRef ds:uri="http://schemas.microsoft.com/sharepoint/v3"/>
    <ds:schemaRef ds:uri="http://purl.org/dc/terms/"/>
    <ds:schemaRef ds:uri="http://purl.org/dc/elements/1.1/"/>
    <ds:schemaRef ds:uri="http://purl.org/dc/dcmitype/"/>
    <ds:schemaRef ds:uri="36f98b4f-ba65-4a7d-9a34-48b23de556cb"/>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07b9bb9f-93d7-4a9d-9e48-363b5c999e88"/>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204</TotalTime>
  <Words>1941</Words>
  <Application>Microsoft Office PowerPoint</Application>
  <PresentationFormat>Widescreen</PresentationFormat>
  <Paragraphs>85</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Lato</vt:lpstr>
      <vt:lpstr>Office Theme</vt:lpstr>
      <vt:lpstr>PowerPoint Presentation</vt:lpstr>
      <vt:lpstr>PowerPoint Presentation</vt:lpstr>
      <vt:lpstr>Cwestiwn 4 (b)    </vt:lpstr>
      <vt:lpstr>PowerPoint Presentation</vt:lpstr>
      <vt:lpstr>PowerPoint Presentation</vt:lpstr>
      <vt:lpstr>PowerPoint Presentation</vt:lpstr>
      <vt:lpstr>PowerPoint Presentation</vt:lpstr>
      <vt:lpstr>PowerPoint Presentation</vt:lpstr>
      <vt:lpstr>PowerPoint Presentation</vt:lpstr>
      <vt:lpstr>Cwestiwn 4 (b) Cynllun marcio </vt:lpstr>
      <vt:lpstr>Cwestiwn 6 (b)</vt:lpstr>
      <vt:lpstr>Cwestiwn 6 (b) Ateb yr ymgeisydd</vt:lpstr>
      <vt:lpstr>Cwestiwn 6 (b) Ateb yr ymgeisydd gyda sylwadau'r arholwr</vt:lpstr>
      <vt:lpstr>Cwestiwn 6 (b) Ateb yr ymgeisydd</vt:lpstr>
      <vt:lpstr>Cwestiwn 6 (b) Ateb yr ymgeisydd gyda sylwadau'r arholwr</vt:lpstr>
      <vt:lpstr>Cwestiwn 6 (b) Ateb yr ymgeisydd</vt:lpstr>
      <vt:lpstr>Cwestiwn 6 (b) Ateb yr ymgeisydd gyda sylwadau'r arholwr </vt:lpstr>
      <vt:lpstr>Cwestiwn 6 (b) Cynllun marcio</vt:lpstr>
      <vt:lpstr>Cwestiwn 1 (c)</vt:lpstr>
      <vt:lpstr>Cwestiwn 1 (c) Ateb yr ymgeisydd</vt:lpstr>
      <vt:lpstr>Cwestiwn 1 (c) Ateb yr ymgeisydd gyda sylwadau'r arholwr </vt:lpstr>
      <vt:lpstr>Cwestiwn 1 (c) Ateb yr ymgeisydd</vt:lpstr>
      <vt:lpstr>Cwestiwn 1 (c) Ateb yr ymgeisydd gyda sylwadau'r arholwr  </vt:lpstr>
      <vt:lpstr>Cwestiwn 1 (c) Ateb yr ymgeisydd</vt:lpstr>
      <vt:lpstr>Cwestiwn 1 (c) Ateb yr ymgeisydd gyda sylwadau'r arholwr </vt:lpstr>
      <vt:lpstr>Cwestiwn 1 (c) Cynllun Marcio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Wyman, Hilary</cp:lastModifiedBy>
  <cp:revision>29</cp:revision>
  <dcterms:created xsi:type="dcterms:W3CDTF">2020-04-27T11:12:25Z</dcterms:created>
  <dcterms:modified xsi:type="dcterms:W3CDTF">2021-07-30T11:07:26Z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87a6a0bdfe4bfb97a25745bc8270e2">
    <vt:lpwstr/>
  </property>
  <property fmtid="{D5CDD505-2E9C-101B-9397-08002B2CF9AE}" pid="3" name="ComplianceAssetId">
    <vt:lpwstr/>
  </property>
  <property fmtid="{D5CDD505-2E9C-101B-9397-08002B2CF9AE}" pid="4" name="ContentTypeId">
    <vt:lpwstr>0x0101009148F5A04DDD49CBA7127AADA5FB792B00AADE34325A8B49CDA8BB4DB53328F214008CB3F2150C24F24F8304D2120C64EA5300D55831203E689340AF2E2F5978B1265D</vt:lpwstr>
  </property>
  <property fmtid="{D5CDD505-2E9C-101B-9397-08002B2CF9AE}" pid="5" name="k48d8005054a4dd09ad49b7c837f0781">
    <vt:lpwstr/>
  </property>
  <property fmtid="{D5CDD505-2E9C-101B-9397-08002B2CF9AE}" pid="6" name="Order">
    <vt:r8>32612300</vt:r8>
  </property>
  <property fmtid="{D5CDD505-2E9C-101B-9397-08002B2CF9AE}" pid="7" name="SharedWithUsers">
    <vt:lpwstr>37813;#Richards, Catherine;#38276;#Gwerfyl, Saran;#147;#Baish, Zoe;#38356;#Thomas, Amy</vt:lpwstr>
  </property>
  <property fmtid="{D5CDD505-2E9C-101B-9397-08002B2CF9AE}" pid="8" name="TaxCatchAll">
    <vt:lpwstr/>
  </property>
  <property fmtid="{D5CDD505-2E9C-101B-9397-08002B2CF9AE}" pid="9" name="TemplateUrl">
    <vt:lpwstr/>
  </property>
  <property fmtid="{D5CDD505-2E9C-101B-9397-08002B2CF9AE}" pid="10" name="WJEC Audiences">
    <vt:lpwstr/>
  </property>
  <property fmtid="{D5CDD505-2E9C-101B-9397-08002B2CF9AE}" pid="11" name="WJEC Department">
    <vt:lpwstr/>
  </property>
  <property fmtid="{D5CDD505-2E9C-101B-9397-08002B2CF9AE}" pid="12" name="WJEC_x0020_Audiences">
    <vt:lpwstr/>
  </property>
  <property fmtid="{D5CDD505-2E9C-101B-9397-08002B2CF9AE}" pid="13" name="xd_ProgID">
    <vt:lpwstr/>
  </property>
  <property fmtid="{D5CDD505-2E9C-101B-9397-08002B2CF9AE}" pid="14" name="xd_Signature">
    <vt:bool>false</vt:bool>
  </property>
</Properties>
</file>