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49" r:id="rId5"/>
    <p:sldMasterId id="2147483763" r:id="rId6"/>
  </p:sldMasterIdLst>
  <p:notesMasterIdLst>
    <p:notesMasterId r:id="rId49"/>
  </p:notesMasterIdLst>
  <p:handoutMasterIdLst>
    <p:handoutMasterId r:id="rId50"/>
  </p:handoutMasterIdLst>
  <p:sldIdLst>
    <p:sldId id="736" r:id="rId7"/>
    <p:sldId id="737" r:id="rId8"/>
    <p:sldId id="739" r:id="rId9"/>
    <p:sldId id="684" r:id="rId10"/>
    <p:sldId id="681" r:id="rId11"/>
    <p:sldId id="682" r:id="rId12"/>
    <p:sldId id="733" r:id="rId13"/>
    <p:sldId id="746" r:id="rId14"/>
    <p:sldId id="747" r:id="rId15"/>
    <p:sldId id="740" r:id="rId16"/>
    <p:sldId id="685" r:id="rId17"/>
    <p:sldId id="710" r:id="rId18"/>
    <p:sldId id="709" r:id="rId19"/>
    <p:sldId id="702" r:id="rId20"/>
    <p:sldId id="686" r:id="rId21"/>
    <p:sldId id="704" r:id="rId22"/>
    <p:sldId id="703" r:id="rId23"/>
    <p:sldId id="717" r:id="rId24"/>
    <p:sldId id="711" r:id="rId25"/>
    <p:sldId id="712" r:id="rId26"/>
    <p:sldId id="713" r:id="rId27"/>
    <p:sldId id="715" r:id="rId28"/>
    <p:sldId id="718" r:id="rId29"/>
    <p:sldId id="688" r:id="rId30"/>
    <p:sldId id="706" r:id="rId31"/>
    <p:sldId id="707" r:id="rId32"/>
    <p:sldId id="708" r:id="rId33"/>
    <p:sldId id="728" r:id="rId34"/>
    <p:sldId id="725" r:id="rId35"/>
    <p:sldId id="731" r:id="rId36"/>
    <p:sldId id="530" r:id="rId37"/>
    <p:sldId id="735" r:id="rId38"/>
    <p:sldId id="691" r:id="rId39"/>
    <p:sldId id="693" r:id="rId40"/>
    <p:sldId id="741" r:id="rId41"/>
    <p:sldId id="694" r:id="rId42"/>
    <p:sldId id="695" r:id="rId43"/>
    <p:sldId id="742" r:id="rId44"/>
    <p:sldId id="743" r:id="rId45"/>
    <p:sldId id="744" r:id="rId46"/>
    <p:sldId id="701" r:id="rId47"/>
    <p:sldId id="745" r:id="rId48"/>
  </p:sldIdLst>
  <p:sldSz cx="12192000" cy="6858000"/>
  <p:notesSz cx="6794500" cy="9929813"/>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0" clrIdx="0"/>
  <p:cmAuthor id="2" name="Jenna Redelinghuys" initials="JR" lastIdx="0" clrIdx="1"/>
  <p:cmAuthor id="3" name="William Nightingale" initials="WN" lastIdx="0" clrIdx="2"/>
  <p:cmAuthor id="4" name="Morris-Goodman, Karen" initials="MK" lastIdx="0" clrIdx="3">
    <p:extLst>
      <p:ext uri="{19B8F6BF-5375-455C-9EA6-DF929625EA0E}">
        <p15:presenceInfo xmlns:p15="http://schemas.microsoft.com/office/powerpoint/2012/main" userId="S-1-5-21-1573406126-441743599-619646970-120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B9"/>
    <a:srgbClr val="E7ECF3"/>
    <a:srgbClr val="CBD7E6"/>
    <a:srgbClr val="CB076E"/>
    <a:srgbClr val="E7ECF5"/>
    <a:srgbClr val="0070C0"/>
    <a:srgbClr val="0077C8"/>
    <a:srgbClr val="CBD6EB"/>
    <a:srgbClr val="00B0F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283" autoAdjust="0"/>
    <p:restoredTop sz="86427" autoAdjust="0"/>
  </p:normalViewPr>
  <p:slideViewPr>
    <p:cSldViewPr snapToGrid="0" snapToObjects="1">
      <p:cViewPr varScale="1">
        <p:scale>
          <a:sx n="90" d="100"/>
          <a:sy n="90" d="100"/>
        </p:scale>
        <p:origin x="183" y="63"/>
      </p:cViewPr>
      <p:guideLst>
        <p:guide orient="horz" pos="1457"/>
        <p:guide pos="3840"/>
      </p:guideLst>
    </p:cSldViewPr>
  </p:slideViewPr>
  <p:outlineViewPr>
    <p:cViewPr>
      <p:scale>
        <a:sx n="33" d="100"/>
        <a:sy n="33" d="100"/>
      </p:scale>
      <p:origin x="0" y="-12384"/>
    </p:cViewPr>
  </p:outlineViewPr>
  <p:notesTextViewPr>
    <p:cViewPr>
      <p:scale>
        <a:sx n="114" d="100"/>
        <a:sy n="114" d="100"/>
      </p:scale>
      <p:origin x="0" y="0"/>
    </p:cViewPr>
  </p:notesText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tags" Target="tags/tag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colorful" csTypeId="urn:microsoft.com/office/officeart/2005/8/colors/colorful1" csCatId="colorful" phldr="1"/>
      <dgm:spPr/>
      <dgm:t>
        <a:bodyPr/>
        <a:lstStyle/>
        <a:p>
          <a:endParaRPr lang="en-GB"/>
        </a:p>
      </dgm:t>
    </dgm:pt>
    <dgm:pt modelId="{E56AAAC6-F411-6F46-86BE-B1B7B6809502}" type="parTrans" cxnId="{08547096-F752-47D9-B7C1-1A140CCF5CEE}">
      <dgm:prSet/>
      <dgm:spPr/>
      <dgm:t>
        <a:bodyPr/>
        <a:lstStyle/>
        <a:p>
          <a:endParaRPr lang="en-US"/>
        </a:p>
      </dgm:t>
    </dgm:pt>
    <dgm:pt modelId="{BCE191D5-A236-3F43-AD28-D25B4EAC3A94}">
      <dgm:prSet phldrT="[Text]" custT="1"/>
      <dgm:spPr/>
      <dgm:t>
        <a:bodyPr/>
        <a:lstStyle/>
        <a:p>
          <a:pPr algn="r">
            <a:defRPr b="0" i="0"/>
          </a:pPr>
          <a:r>
            <a:rPr lang="1106" sz="1400" b="1"/>
            <a:t>Ar gyfer pwy mae'r cymhwyster?</a:t>
          </a:r>
        </a:p>
      </dgm:t>
    </dgm:pt>
    <dgm:pt modelId="{80E67849-2B0D-F846-A3F8-8811B699EB19}" type="parTrans" cxnId="{C501077B-D901-486A-ACFE-56E294AFE4D2}">
      <dgm:prSet/>
      <dgm:spPr/>
      <dgm:t>
        <a:bodyPr/>
        <a:lstStyle/>
        <a:p>
          <a:endParaRPr lang="en-US"/>
        </a:p>
      </dgm:t>
    </dgm:pt>
    <dgm:pt modelId="{CC04379F-4330-6045-AA6C-96AA5111988E}">
      <dgm:prSet custT="1"/>
      <dgm:spPr/>
      <dgm:t>
        <a:bodyPr/>
        <a:lstStyle/>
        <a:p>
          <a:pPr marL="225425" indent="0">
            <a:buNone/>
            <a:defRPr b="0" i="0"/>
          </a:pPr>
          <a:endParaRPr lang="en-US" sz="1100"/>
        </a:p>
      </dgm:t>
    </dgm:pt>
    <dgm:pt modelId="{4734E980-8C2D-684E-8A65-94535970D2B7}" type="sibTrans" cxnId="{C501077B-D901-486A-ACFE-56E294AFE4D2}">
      <dgm:prSet/>
      <dgm:spPr/>
      <dgm:t>
        <a:bodyPr/>
        <a:lstStyle/>
        <a:p>
          <a:endParaRPr lang="en-US"/>
        </a:p>
      </dgm:t>
    </dgm:pt>
    <dgm:pt modelId="{15D7C735-9174-4C42-A53D-37EEF5CC79CB}" type="parTrans" cxnId="{ECD92D69-105E-42B0-A685-E55BB434DC0E}">
      <dgm:prSet/>
      <dgm:spPr/>
      <dgm:t>
        <a:bodyPr/>
        <a:lstStyle/>
        <a:p>
          <a:endParaRPr lang="en-GB"/>
        </a:p>
      </dgm:t>
    </dgm:pt>
    <dgm:pt modelId="{C5340311-CD05-42A5-99D5-6C3C06F58DA4}">
      <dgm:prSet custT="1"/>
      <dgm:spPr/>
      <dgm:t>
        <a:bodyPr/>
        <a:lstStyle/>
        <a:p>
          <a:pPr marL="225425" indent="0">
            <a:buFont typeface="Arial" panose="020B0604020202020204" pitchFamily="34" charset="0"/>
            <a:buChar char="•"/>
            <a:defRPr b="0" i="0"/>
          </a:pPr>
          <a:r>
            <a:rPr lang="1106" sz="1400"/>
            <a:t>Mae'r cymhwyster hwn wedi'i anelu at ddysgwyr ôl-16 sy'n awyddus i ddysgu mwy am y sectorau iechyd a gofal cymdeithasol</a:t>
          </a:r>
        </a:p>
      </dgm:t>
    </dgm:pt>
    <dgm:pt modelId="{799D94C0-53BA-4D9E-B9FC-91F7D35A06EA}" type="sibTrans" cxnId="{ECD92D69-105E-42B0-A685-E55BB434DC0E}">
      <dgm:prSet/>
      <dgm:spPr/>
      <dgm:t>
        <a:bodyPr/>
        <a:lstStyle/>
        <a:p>
          <a:endParaRPr lang="en-GB"/>
        </a:p>
      </dgm:t>
    </dgm:pt>
    <dgm:pt modelId="{ACA8D981-0F9B-4525-A588-10723C8132DF}" type="parTrans" cxnId="{93CE3EE0-F16F-4E10-A8A6-87396BAC18DE}">
      <dgm:prSet/>
      <dgm:spPr/>
      <dgm:t>
        <a:bodyPr/>
        <a:lstStyle/>
        <a:p>
          <a:endParaRPr lang="en-GB"/>
        </a:p>
      </dgm:t>
    </dgm:pt>
    <dgm:pt modelId="{0BB838D2-1722-4199-BF16-156139529A12}">
      <dgm:prSet custT="1"/>
      <dgm:spPr/>
      <dgm:t>
        <a:bodyPr/>
        <a:lstStyle/>
        <a:p>
          <a:pPr marL="225425" indent="0">
            <a:buNone/>
            <a:defRPr b="0" i="0"/>
          </a:pPr>
          <a:r>
            <a:rPr lang="1106" sz="1100">
              <a:latin typeface="+mj-lt"/>
            </a:rPr>
            <a:t>. </a:t>
          </a:r>
        </a:p>
      </dgm:t>
    </dgm:pt>
    <dgm:pt modelId="{A2F63D9C-9C62-4747-B149-DB909C0D07C4}" type="sibTrans" cxnId="{93CE3EE0-F16F-4E10-A8A6-87396BAC18DE}">
      <dgm:prSet/>
      <dgm:spPr/>
      <dgm:t>
        <a:bodyPr/>
        <a:lstStyle/>
        <a:p>
          <a:endParaRPr lang="en-GB"/>
        </a:p>
      </dgm:t>
    </dgm:pt>
    <dgm:pt modelId="{BF8BA50D-767A-B14F-B07E-CE3CA485BD6C}" type="sibTrans" cxnId="{08547096-F752-47D9-B7C1-1A140CCF5CEE}">
      <dgm:prSet/>
      <dgm:spPr/>
      <dgm:t>
        <a:bodyPr/>
        <a:lstStyle/>
        <a:p>
          <a:endParaRPr lang="en-US"/>
        </a:p>
      </dgm:t>
    </dgm:pt>
    <dgm:pt modelId="{A7D6181E-F1BA-484B-89F2-80E253EDB62C}" type="parTrans" cxnId="{66454F4F-4C60-4725-9B02-E2C99972515D}">
      <dgm:prSet/>
      <dgm:spPr/>
      <dgm:t>
        <a:bodyPr/>
        <a:lstStyle/>
        <a:p>
          <a:endParaRPr lang="en-US"/>
        </a:p>
      </dgm:t>
    </dgm:pt>
    <dgm:pt modelId="{C43603E7-AFF4-C64D-BA87-2CAFF95C29AD}">
      <dgm:prSe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Pwy sydd wedi bod yn ymwneud â'r gwaith o'i ddatblygu? </a:t>
          </a:r>
        </a:p>
      </dgm:t>
    </dgm:pt>
    <dgm:pt modelId="{06F1024B-E0A6-7441-8767-E3D0E28D85B9}" type="parTrans" cxnId="{CF9E6FB3-6FAE-470B-8A7D-3A58C4C04064}">
      <dgm:prSet/>
      <dgm:spPr/>
      <dgm:t>
        <a:bodyPr/>
        <a:lstStyle/>
        <a:p>
          <a:endParaRPr lang="en-US"/>
        </a:p>
      </dgm:t>
    </dgm:pt>
    <dgm:pt modelId="{0CB96E14-FE94-AC42-8E43-D002813B3B0B}">
      <dgm:prSet phldrT="[Text]" custT="1"/>
      <dgm:spPr/>
      <dgm:t>
        <a:bodyPr anchor="ctr"/>
        <a:lstStyle/>
        <a:p>
          <a:pPr marL="363538" indent="-138113">
            <a:defRPr b="0" i="0"/>
          </a:pPr>
          <a:r>
            <a:rPr lang="1106" sz="1400">
              <a:latin typeface="+mj-lt"/>
            </a:rPr>
            <a:t>Datblygwyd y cymhwyster hwn gan y Consortiwm ar y cyd â rhanddeiliaid o'r sectorau iechyd a gofal cymdeithasol. Mae'r rhain yn cynnwys Gofal Cymdeithasol Cymru, Addysg a Gwella Iechyd Cymru y GIG, tiwtoriaid, athrawon ac aseswyr gweithleoedd. </a:t>
          </a:r>
        </a:p>
      </dgm:t>
    </dgm:pt>
    <dgm:pt modelId="{AAA1F7FF-DE82-A14A-AB3B-FF574C2747F6}" type="sibTrans" cxnId="{CF9E6FB3-6FAE-470B-8A7D-3A58C4C04064}">
      <dgm:prSet/>
      <dgm:spPr/>
      <dgm:t>
        <a:bodyPr/>
        <a:lstStyle/>
        <a:p>
          <a:endParaRPr lang="en-US"/>
        </a:p>
      </dgm:t>
    </dgm:pt>
    <dgm:pt modelId="{977FD8FC-CF4D-424E-94B5-00D682F7D57B}" type="sibTrans" cxnId="{66454F4F-4C60-4725-9B02-E2C99972515D}">
      <dgm:prSet/>
      <dgm:spPr/>
      <dgm:t>
        <a:bodyPr/>
        <a:lstStyle/>
        <a:p>
          <a:endParaRPr lang="en-US"/>
        </a:p>
      </dgm:t>
    </dgm:pt>
    <dgm:pt modelId="{49A5B738-5D02-274F-A2A2-4DBB98386C56}" type="parTrans" cxnId="{6F57EEAE-3725-484C-BDE7-E4806354D34A}">
      <dgm:prSet/>
      <dgm:spPr/>
      <dgm:t>
        <a:bodyPr/>
        <a:lstStyle/>
        <a:p>
          <a:endParaRPr lang="en-US"/>
        </a:p>
      </dgm:t>
    </dgm:pt>
    <dgm:pt modelId="{A60C5133-47B1-854F-9DD5-5F4F52B94E5A}">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Pwy all gyflwyno'r cymhwyster hwn?</a:t>
          </a:r>
        </a:p>
      </dgm:t>
    </dgm:pt>
    <dgm:pt modelId="{CD0947AC-3B17-4343-97AD-5D6319EDD8CF}" type="parTrans" cxnId="{2FE181C3-4455-41EA-80BE-55243794FDB9}">
      <dgm:prSet/>
      <dgm:spPr/>
      <dgm:t>
        <a:bodyPr/>
        <a:lstStyle/>
        <a:p>
          <a:endParaRPr lang="en-US"/>
        </a:p>
      </dgm:t>
    </dgm:pt>
    <dgm:pt modelId="{4846F08A-7D01-444A-8705-6ABF150C6B7A}">
      <dgm:prSet phldrT="[Text]" custT="1"/>
      <dgm:spPr/>
      <dgm:t>
        <a:bodyPr anchor="ctr"/>
        <a:lstStyle/>
        <a:p>
          <a:pPr marL="403225" indent="-217488">
            <a:defRPr b="0" i="0"/>
          </a:pPr>
          <a:r>
            <a:rPr lang="1106" sz="1400">
              <a:latin typeface="+mj-lt"/>
            </a:rPr>
            <a:t>Mae'r cymhwyster hwn yn seiliedig ar theori ac yn asesu gwybodaeth ac ymarfer dysgwyr. Lluniwyd y cymhwyster ar gyfer dysgwyr sydd yn y Chweched Dosbarth yn yr Ysgol neu ddysgwyr mewn Colegau Addysg Bellach </a:t>
          </a:r>
        </a:p>
      </dgm:t>
    </dgm:pt>
    <dgm:pt modelId="{31154A81-4605-B54F-B381-998DD9F3155B}" type="sibTrans" cxnId="{2FE181C3-4455-41EA-80BE-55243794FDB9}">
      <dgm:prSet/>
      <dgm:spPr/>
      <dgm:t>
        <a:bodyPr/>
        <a:lstStyle/>
        <a:p>
          <a:endParaRPr lang="en-US"/>
        </a:p>
      </dgm:t>
    </dgm:pt>
    <dgm:pt modelId="{9908F7C3-0070-5541-94C9-618ABFB7C3DC}" type="sibTrans" cxnId="{6F57EEAE-3725-484C-BDE7-E4806354D34A}">
      <dgm:prSet/>
      <dgm:spPr/>
      <dgm:t>
        <a:bodyPr/>
        <a:lstStyle/>
        <a:p>
          <a:endParaRPr lang="en-US"/>
        </a:p>
      </dgm:t>
    </dgm:pt>
    <dgm:pt modelId="{D9FE4F7D-25AB-0D40-A178-EFFE63442147}" type="parTrans" cxnId="{24AD5A7F-1725-44CF-9DD1-4A3EF3E396AB}">
      <dgm:prSet/>
      <dgm:spPr/>
      <dgm:t>
        <a:bodyPr/>
        <a:lstStyle/>
        <a:p>
          <a:endParaRPr lang="en-US"/>
        </a:p>
      </dgm:t>
    </dgm:pt>
    <dgm:pt modelId="{35F6BF0F-48C8-C441-83D3-3A3C41387186}">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Beth mae'r cymhwyster yn ei gwmpasu?</a:t>
          </a:r>
          <a:r>
            <a:rPr lang="1106" sz="1400" b="0" kern="1200">
              <a:solidFill>
                <a:srgbClr val="FFFFFF"/>
              </a:solidFill>
              <a:latin typeface="Arial"/>
              <a:ea typeface="+mn-ea"/>
              <a:cs typeface="+mn-cs"/>
            </a:rPr>
            <a:t> </a:t>
          </a:r>
          <a:endParaRPr lang="1106" sz="1400" b="1" kern="1200">
            <a:solidFill>
              <a:srgbClr val="FFFFFF"/>
            </a:solidFill>
            <a:latin typeface="Arial"/>
            <a:ea typeface="+mn-ea"/>
            <a:cs typeface="+mn-cs"/>
          </a:endParaRPr>
        </a:p>
      </dgm:t>
    </dgm:pt>
    <dgm:pt modelId="{65487E24-1766-4E4D-B263-BCDFF3FCAA25}" type="parTrans" cxnId="{47C5F392-6B63-4E19-BBF3-5289715EA0E5}">
      <dgm:prSet/>
      <dgm:spPr/>
      <dgm:t>
        <a:bodyPr/>
        <a:lstStyle/>
        <a:p>
          <a:endParaRPr lang="en-US"/>
        </a:p>
      </dgm:t>
    </dgm:pt>
    <dgm:pt modelId="{B779A580-ADD2-C241-A1E0-759AD34E2D1C}">
      <dgm:prSet custT="1"/>
      <dgm:spPr/>
      <dgm:t>
        <a:bodyPr/>
        <a:lstStyle/>
        <a:p>
          <a:pPr marL="57150" indent="0">
            <a:defRPr b="0" i="0"/>
          </a:pPr>
          <a:r>
            <a:rPr lang="1106" sz="1400"/>
            <a:t>Mae'r cymhwyster yn galluogi dysgwyr i feithrin a dangos eu gwybodaeth, eu sgiliau a'u dealltwriaeth o fewn cyd-destun gwasanaethau iechyd a gofal cymdeithasol.</a:t>
          </a:r>
        </a:p>
      </dgm:t>
    </dgm:pt>
    <dgm:pt modelId="{A24BA5EF-2683-9642-B91E-DA984F44CB76}" type="sibTrans" cxnId="{47C5F392-6B63-4E19-BBF3-5289715EA0E5}">
      <dgm:prSet/>
      <dgm:spPr/>
      <dgm:t>
        <a:bodyPr/>
        <a:lstStyle/>
        <a:p>
          <a:endParaRPr lang="en-US"/>
        </a:p>
      </dgm:t>
    </dgm:pt>
    <dgm:pt modelId="{0577154A-5392-404B-824B-CAE6317597E2}" type="sibTrans" cxnId="{24AD5A7F-1725-44CF-9DD1-4A3EF3E396AB}">
      <dgm:prSet/>
      <dgm:spPr/>
      <dgm:t>
        <a:bodyPr/>
        <a:lstStyle/>
        <a:p>
          <a:endParaRPr lang="en-US"/>
        </a:p>
      </dgm:t>
    </dgm:pt>
    <dgm:pt modelId="{939165CC-4DE8-B241-8483-9ED654CCE87C}" type="parTrans" cxnId="{4E01DC85-4124-42B5-B3BE-D38581CBC5E5}">
      <dgm:prSet/>
      <dgm:spPr/>
      <dgm:t>
        <a:bodyPr/>
        <a:lstStyle/>
        <a:p>
          <a:endParaRPr lang="en-US"/>
        </a:p>
      </dgm:t>
    </dgm:pt>
    <dgm:pt modelId="{3FA4BCF7-4C36-254A-BC28-2D75C4FFE899}">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A oes unrhyw ofynion mynediad neu gyd-ddibyniaeth? </a:t>
          </a:r>
        </a:p>
      </dgm:t>
    </dgm:pt>
    <dgm:pt modelId="{E5C1D64C-D0F3-BF44-AC45-FD4F0F622E2E}" type="parTrans" cxnId="{EB287BF4-4FD6-4CB0-84C9-B1C722B8C45B}">
      <dgm:prSet/>
      <dgm:spPr/>
      <dgm:t>
        <a:bodyPr/>
        <a:lstStyle/>
        <a:p>
          <a:endParaRPr lang="en-US"/>
        </a:p>
      </dgm:t>
    </dgm:pt>
    <dgm:pt modelId="{27E3648D-2F8F-274F-9DFB-43229DCB1987}">
      <dgm:prSet phldrT="[Text]" custT="1"/>
      <dgm:spPr/>
      <dgm:t>
        <a:bodyPr anchor="ctr"/>
        <a:lstStyle/>
        <a:p>
          <a:pPr marL="363538" indent="-138113">
            <a:defRPr b="0" i="0"/>
          </a:pPr>
          <a:r>
            <a:rPr lang="1106" sz="1400">
              <a:latin typeface="+mj-lt"/>
            </a:rPr>
            <a:t>Er mwyn cwblhau'r cymhwyster hwn, mae'n ofynnol i ddysgwyr ymgysylltu â'r sector am o leiaf ddeg diwrnod, y mae'n rhaid treulio o leiaf bump diwrnod (30 awr) ohonynt yn ymgymryd â lleoliad gwaith</a:t>
          </a:r>
        </a:p>
      </dgm:t>
    </dgm:pt>
    <dgm:pt modelId="{BCBDE881-8690-8143-B236-59AAEA7EE184}" type="sibTrans" cxnId="{EB287BF4-4FD6-4CB0-84C9-B1C722B8C45B}">
      <dgm:prSet/>
      <dgm:spPr/>
      <dgm:t>
        <a:bodyPr/>
        <a:lstStyle/>
        <a:p>
          <a:endParaRPr lang="en-US"/>
        </a:p>
      </dgm:t>
    </dgm:pt>
    <dgm:pt modelId="{90234411-A629-43CE-8A25-19AFB3FB47E6}" type="parTrans" cxnId="{51740E81-8962-4875-9D92-51B4F5E701C1}">
      <dgm:prSet/>
      <dgm:spPr/>
      <dgm:t>
        <a:bodyPr/>
        <a:lstStyle/>
        <a:p>
          <a:endParaRPr lang="en-GB"/>
        </a:p>
      </dgm:t>
    </dgm:pt>
    <dgm:pt modelId="{79C3464F-2F09-4CB9-8553-37D77BF65A9D}">
      <dgm:prSet phldrT="[Text]" custT="1"/>
      <dgm:spPr/>
      <dgm:t>
        <a:bodyPr/>
        <a:lstStyle/>
        <a:p>
          <a:pPr marL="363538" indent="-138113">
            <a:defRPr b="0" i="0"/>
          </a:pPr>
          <a:r>
            <a:rPr lang="1106" sz="1400"/>
            <a:t>Nid oes unrhyw ofynion cofrestru ar gyfer y cymhwyster hwn. Fodd bynnag, rhaid i ganolfannau sicrhau bod gan ddysgwyr y potensial i ennill y cymhwyster yn llwyddiannus, a'u bod yn cael y cyfle i wneud hynny.</a:t>
          </a:r>
        </a:p>
      </dgm:t>
    </dgm:pt>
    <dgm:pt modelId="{E0A025E3-0E83-4D9B-BBD9-02A48447573C}" type="sibTrans" cxnId="{51740E81-8962-4875-9D92-51B4F5E701C1}">
      <dgm:prSet/>
      <dgm:spPr/>
      <dgm:t>
        <a:bodyPr/>
        <a:lstStyle/>
        <a:p>
          <a:endParaRPr lang="en-GB"/>
        </a:p>
      </dgm:t>
    </dgm:pt>
    <dgm:pt modelId="{E9D36B6C-807E-47A2-88F7-3B5B5D7995D6}" type="parTrans" cxnId="{F1EE36BE-AF8E-4105-9F33-88BC0581468A}">
      <dgm:prSet/>
      <dgm:spPr/>
      <dgm:t>
        <a:bodyPr/>
        <a:lstStyle/>
        <a:p>
          <a:endParaRPr lang="en-GB"/>
        </a:p>
      </dgm:t>
    </dgm:pt>
    <dgm:pt modelId="{111EF734-76DC-41BB-A633-EEC09582AC87}">
      <dgm:prSet custT="1"/>
      <dgm:spPr/>
      <dgm:t>
        <a:bodyPr/>
        <a:lstStyle/>
        <a:p>
          <a:pPr marL="363538" indent="-138113">
            <a:defRPr b="0" i="0"/>
          </a:pPr>
          <a:r>
            <a:rPr lang="1106" sz="1400">
              <a:latin typeface="+mj-lt"/>
            </a:rPr>
            <a:t>Argymhellir yn gryf bod dysgwyr </a:t>
          </a:r>
          <a:r>
            <a:rPr lang="1106" sz="1400" b="1">
              <a:latin typeface="+mj-lt"/>
            </a:rPr>
            <a:t>wedi cwblhau neu wrthi'n astudio cymhwyster Iechyd a Gofal Cymdeithasol: Craidd</a:t>
          </a:r>
          <a:r>
            <a:rPr lang="1106" sz="1400">
              <a:latin typeface="+mj-lt"/>
            </a:rPr>
            <a:t> cyn, neu ar y cyd â chwblhau'r cymhwyster hwn sef Lefel 2 Iechyd a Gofal Cymdeithasol: Egwyddorion a Chyd-destunau.</a:t>
          </a:r>
        </a:p>
      </dgm:t>
    </dgm:pt>
    <dgm:pt modelId="{164F3231-F024-4EBD-8A3B-D6FA90F533F3}" type="sibTrans" cxnId="{F1EE36BE-AF8E-4105-9F33-88BC0581468A}">
      <dgm:prSet/>
      <dgm:spPr/>
      <dgm:t>
        <a:bodyPr/>
        <a:lstStyle/>
        <a:p>
          <a:endParaRPr lang="en-GB"/>
        </a:p>
      </dgm:t>
    </dgm:pt>
    <dgm:pt modelId="{EC7A4463-9C14-5B43-B59D-14DDB3BE4AF3}" type="sibTrans" cxnId="{4E01DC85-4124-42B5-B3BE-D38581CBC5E5}">
      <dgm:prSet/>
      <dgm:spPr/>
      <dgm:t>
        <a:bodyPr/>
        <a:lstStyle/>
        <a:p>
          <a:endParaRPr lang="en-US"/>
        </a:p>
      </dgm:t>
    </dgm:pt>
    <dgm:pt modelId="{DC82BACB-7287-442A-A34B-7AF386A0857E}" type="pres">
      <dgm:prSet presAssocID="{92C91114-DA0F-42AF-A970-CAC841110A33}" presName="Name0" presStyleCnt="0">
        <dgm:presLayoutVars>
          <dgm:dir/>
          <dgm:animLvl val="lvl"/>
          <dgm:resizeHandles/>
        </dgm:presLayoutVars>
      </dgm:prSet>
      <dgm:spPr/>
    </dgm:pt>
    <dgm:pt modelId="{D14BCE85-CDEC-954B-A0D1-A90608AF01F1}" type="pres">
      <dgm:prSet presAssocID="{BCE191D5-A236-3F43-AD28-D25B4EAC3A94}" presName="linNode" presStyleCnt="0"/>
      <dgm:spPr/>
    </dgm:pt>
    <dgm:pt modelId="{66BE0F86-BAD0-E54A-A502-633AAE41CF83}" type="pres">
      <dgm:prSet presAssocID="{BCE191D5-A236-3F43-AD28-D25B4EAC3A94}" presName="parentShp" presStyleLbl="node1" presStyleIdx="0" presStyleCnt="5" custLinFactNeighborX="-163" custLinFactNeighborY="-3245">
        <dgm:presLayoutVars>
          <dgm:bulletEnabled val="1"/>
        </dgm:presLayoutVars>
      </dgm:prSet>
      <dgm:spPr/>
    </dgm:pt>
    <dgm:pt modelId="{D4A7C99E-A3FB-8F4A-AD2B-0915534170AE}" type="pres">
      <dgm:prSet presAssocID="{BCE191D5-A236-3F43-AD28-D25B4EAC3A94}" presName="childShp" presStyleLbl="bgAccFollowNode1" presStyleIdx="0" presStyleCnt="5" custScaleY="102350" custLinFactNeighborX="244" custLinFactNeighborY="-1109">
        <dgm:presLayoutVars>
          <dgm:bulletEnabled val="1"/>
        </dgm:presLayoutVars>
      </dgm:prSet>
      <dgm:spPr/>
    </dgm:pt>
    <dgm:pt modelId="{F1777C57-A9B1-6E4D-9D6F-924574E55B2E}" type="pres">
      <dgm:prSet presAssocID="{BF8BA50D-767A-B14F-B07E-CE3CA485BD6C}" presName="spacing" presStyleCnt="0"/>
      <dgm:spPr/>
    </dgm:pt>
    <dgm:pt modelId="{D5ACD6F1-100C-314B-949C-703F36A28E58}" type="pres">
      <dgm:prSet presAssocID="{C43603E7-AFF4-C64D-BA87-2CAFF95C29AD}" presName="linNode" presStyleCnt="0"/>
      <dgm:spPr/>
    </dgm:pt>
    <dgm:pt modelId="{1472AA31-ABCA-0045-9DF6-90DBEDD7C8CB}" type="pres">
      <dgm:prSet presAssocID="{C43603E7-AFF4-C64D-BA87-2CAFF95C29AD}" presName="parentShp" presStyleLbl="node1" presStyleIdx="1" presStyleCnt="5" custScaleY="130167">
        <dgm:presLayoutVars>
          <dgm:bulletEnabled val="1"/>
        </dgm:presLayoutVars>
      </dgm:prSet>
      <dgm:spPr/>
    </dgm:pt>
    <dgm:pt modelId="{942CA855-7CB7-DD4C-A30A-684319754EDF}" type="pres">
      <dgm:prSet presAssocID="{C43603E7-AFF4-C64D-BA87-2CAFF95C29AD}" presName="childShp" presStyleLbl="bgAccFollowNode1" presStyleIdx="1" presStyleCnt="5" custScaleY="127510">
        <dgm:presLayoutVars>
          <dgm:bulletEnabled val="1"/>
        </dgm:presLayoutVars>
      </dgm:prSet>
      <dgm:spPr/>
    </dgm:pt>
    <dgm:pt modelId="{E65DDBE4-D822-9C4E-A455-56F8633FD0C1}" type="pres">
      <dgm:prSet presAssocID="{977FD8FC-CF4D-424E-94B5-00D682F7D57B}" presName="spacing" presStyleCnt="0"/>
      <dgm:spPr/>
    </dgm:pt>
    <dgm:pt modelId="{926B2D0C-B852-8B49-8C15-D8D955CFA99A}" type="pres">
      <dgm:prSet presAssocID="{A60C5133-47B1-854F-9DD5-5F4F52B94E5A}" presName="linNode" presStyleCnt="0"/>
      <dgm:spPr/>
    </dgm:pt>
    <dgm:pt modelId="{244E28BC-86F3-DE48-B59E-2E8D91CB0507}" type="pres">
      <dgm:prSet presAssocID="{A60C5133-47B1-854F-9DD5-5F4F52B94E5A}" presName="parentShp" presStyleLbl="node1" presStyleIdx="2" presStyleCnt="5" custLinFactNeighborY="-791">
        <dgm:presLayoutVars>
          <dgm:bulletEnabled val="1"/>
        </dgm:presLayoutVars>
      </dgm:prSet>
      <dgm:spPr/>
    </dgm:pt>
    <dgm:pt modelId="{173D82A1-2A15-4544-8C88-23B09A5B5D22}" type="pres">
      <dgm:prSet presAssocID="{A60C5133-47B1-854F-9DD5-5F4F52B94E5A}" presName="childShp" presStyleLbl="bgAccFollowNode1" presStyleIdx="2" presStyleCnt="5">
        <dgm:presLayoutVars>
          <dgm:bulletEnabled val="1"/>
        </dgm:presLayoutVars>
      </dgm:prSet>
      <dgm:spPr/>
    </dgm:pt>
    <dgm:pt modelId="{FF5B1164-317E-564E-8BE2-772158B04D0D}" type="pres">
      <dgm:prSet presAssocID="{9908F7C3-0070-5541-94C9-618ABFB7C3DC}" presName="spacing" presStyleCnt="0"/>
      <dgm:spPr/>
    </dgm:pt>
    <dgm:pt modelId="{96C6AC49-91C0-734C-9B7D-B6A4A6498458}" type="pres">
      <dgm:prSet presAssocID="{35F6BF0F-48C8-C441-83D3-3A3C41387186}" presName="linNode" presStyleCnt="0"/>
      <dgm:spPr/>
    </dgm:pt>
    <dgm:pt modelId="{9E9C705D-3F7E-E143-BABB-889CB62642A9}" type="pres">
      <dgm:prSet presAssocID="{35F6BF0F-48C8-C441-83D3-3A3C41387186}" presName="parentShp" presStyleLbl="node1" presStyleIdx="3" presStyleCnt="5" custScaleY="88352">
        <dgm:presLayoutVars>
          <dgm:bulletEnabled val="1"/>
        </dgm:presLayoutVars>
      </dgm:prSet>
      <dgm:spPr/>
    </dgm:pt>
    <dgm:pt modelId="{D86C433B-FF88-DC42-9BB2-D6B784F39D80}" type="pres">
      <dgm:prSet presAssocID="{35F6BF0F-48C8-C441-83D3-3A3C41387186}" presName="childShp" presStyleLbl="bgAccFollowNode1" presStyleIdx="3" presStyleCnt="5" custScaleY="76327">
        <dgm:presLayoutVars>
          <dgm:bulletEnabled val="1"/>
        </dgm:presLayoutVars>
      </dgm:prSet>
      <dgm:spPr/>
    </dgm:pt>
    <dgm:pt modelId="{FBA081B4-CF38-4840-84CA-8F97D64E6BE0}" type="pres">
      <dgm:prSet presAssocID="{0577154A-5392-404B-824B-CAE6317597E2}" presName="spacing" presStyleCnt="0"/>
      <dgm:spPr/>
    </dgm:pt>
    <dgm:pt modelId="{40A1302B-D62C-7A4A-9C2E-A6CED636CD24}" type="pres">
      <dgm:prSet presAssocID="{3FA4BCF7-4C36-254A-BC28-2D75C4FFE899}" presName="linNode" presStyleCnt="0"/>
      <dgm:spPr/>
    </dgm:pt>
    <dgm:pt modelId="{4BD5B87E-9F45-6946-9EA7-442899BBC5F0}" type="pres">
      <dgm:prSet presAssocID="{3FA4BCF7-4C36-254A-BC28-2D75C4FFE899}" presName="parentShp" presStyleLbl="node1" presStyleIdx="4" presStyleCnt="5" custScaleY="166545" custLinFactNeighborY="185">
        <dgm:presLayoutVars>
          <dgm:bulletEnabled val="1"/>
        </dgm:presLayoutVars>
      </dgm:prSet>
      <dgm:spPr/>
    </dgm:pt>
    <dgm:pt modelId="{84558E58-4C15-0949-8C64-C29AF5D0B63A}" type="pres">
      <dgm:prSet presAssocID="{3FA4BCF7-4C36-254A-BC28-2D75C4FFE899}" presName="childShp" presStyleLbl="bgAccFollowNode1" presStyleIdx="4" presStyleCnt="5" custScaleX="106258" custScaleY="359675">
        <dgm:presLayoutVars>
          <dgm:bulletEnabled val="1"/>
        </dgm:presLayoutVars>
      </dgm:prSet>
      <dgm:spPr/>
    </dgm:pt>
  </dgm:ptLst>
  <dgm:cxnLst>
    <dgm:cxn modelId="{C0D16020-1D21-49A1-86C8-3FAF605FE97D}" type="presOf" srcId="{92C91114-DA0F-42AF-A970-CAC841110A33}" destId="{DC82BACB-7287-442A-A34B-7AF386A0857E}" srcOrd="0" destOrd="0" presId="urn:microsoft.com/office/officeart/2005/8/layout/vList6"/>
    <dgm:cxn modelId="{D9F26532-42D0-4CE5-84FF-FAD4A9632C45}" type="presOf" srcId="{0BB838D2-1722-4199-BF16-156139529A12}" destId="{D4A7C99E-A3FB-8F4A-AD2B-0915534170AE}" srcOrd="0" destOrd="2" presId="urn:microsoft.com/office/officeart/2005/8/layout/vList6"/>
    <dgm:cxn modelId="{0A043F45-9B8E-4842-B21B-4763055444B1}" type="presOf" srcId="{C43603E7-AFF4-C64D-BA87-2CAFF95C29AD}" destId="{1472AA31-ABCA-0045-9DF6-90DBEDD7C8CB}" srcOrd="0" destOrd="0" presId="urn:microsoft.com/office/officeart/2005/8/layout/vList6"/>
    <dgm:cxn modelId="{ECD92D69-105E-42B0-A685-E55BB434DC0E}" srcId="{BCE191D5-A236-3F43-AD28-D25B4EAC3A94}" destId="{C5340311-CD05-42A5-99D5-6C3C06F58DA4}" srcOrd="1" destOrd="0" parTransId="{15D7C735-9174-4C42-A53D-37EEF5CC79CB}" sibTransId="{799D94C0-53BA-4D9E-B9FC-91F7D35A06EA}"/>
    <dgm:cxn modelId="{0577EF6C-094D-4780-9845-F1E7C86DBF6A}" type="presOf" srcId="{111EF734-76DC-41BB-A633-EEC09582AC87}" destId="{84558E58-4C15-0949-8C64-C29AF5D0B63A}" srcOrd="0" destOrd="2" presId="urn:microsoft.com/office/officeart/2005/8/layout/vList6"/>
    <dgm:cxn modelId="{66454F4F-4C60-4725-9B02-E2C99972515D}" srcId="{92C91114-DA0F-42AF-A970-CAC841110A33}" destId="{C43603E7-AFF4-C64D-BA87-2CAFF95C29AD}" srcOrd="1" destOrd="0" parTransId="{A7D6181E-F1BA-484B-89F2-80E253EDB62C}" sibTransId="{977FD8FC-CF4D-424E-94B5-00D682F7D57B}"/>
    <dgm:cxn modelId="{B22BE851-3AEF-48A8-86AA-B10BD0F1AE7D}" type="presOf" srcId="{CC04379F-4330-6045-AA6C-96AA5111988E}" destId="{D4A7C99E-A3FB-8F4A-AD2B-0915534170AE}" srcOrd="0" destOrd="0" presId="urn:microsoft.com/office/officeart/2005/8/layout/vList6"/>
    <dgm:cxn modelId="{D8E76C53-907A-4D1A-97C9-F50B753948E5}" type="presOf" srcId="{3FA4BCF7-4C36-254A-BC28-2D75C4FFE899}" destId="{4BD5B87E-9F45-6946-9EA7-442899BBC5F0}" srcOrd="0" destOrd="0" presId="urn:microsoft.com/office/officeart/2005/8/layout/vList6"/>
    <dgm:cxn modelId="{3592D655-8BE1-48D1-A34A-15B24F1B7AB8}" type="presOf" srcId="{BCE191D5-A236-3F43-AD28-D25B4EAC3A94}" destId="{66BE0F86-BAD0-E54A-A502-633AAE41CF83}" srcOrd="0" destOrd="0" presId="urn:microsoft.com/office/officeart/2005/8/layout/vList6"/>
    <dgm:cxn modelId="{C501077B-D901-486A-ACFE-56E294AFE4D2}" srcId="{BCE191D5-A236-3F43-AD28-D25B4EAC3A94}" destId="{CC04379F-4330-6045-AA6C-96AA5111988E}" srcOrd="0" destOrd="0" parTransId="{80E67849-2B0D-F846-A3F8-8811B699EB19}" sibTransId="{4734E980-8C2D-684E-8A65-94535970D2B7}"/>
    <dgm:cxn modelId="{24AD5A7F-1725-44CF-9DD1-4A3EF3E396AB}" srcId="{92C91114-DA0F-42AF-A970-CAC841110A33}" destId="{35F6BF0F-48C8-C441-83D3-3A3C41387186}" srcOrd="3" destOrd="0" parTransId="{D9FE4F7D-25AB-0D40-A178-EFFE63442147}" sibTransId="{0577154A-5392-404B-824B-CAE6317597E2}"/>
    <dgm:cxn modelId="{690CD480-59B1-4EE4-BD68-E084394D5AE1}" type="presOf" srcId="{B779A580-ADD2-C241-A1E0-759AD34E2D1C}" destId="{D86C433B-FF88-DC42-9BB2-D6B784F39D80}" srcOrd="0" destOrd="0" presId="urn:microsoft.com/office/officeart/2005/8/layout/vList6"/>
    <dgm:cxn modelId="{51740E81-8962-4875-9D92-51B4F5E701C1}" srcId="{3FA4BCF7-4C36-254A-BC28-2D75C4FFE899}" destId="{79C3464F-2F09-4CB9-8553-37D77BF65A9D}" srcOrd="1" destOrd="0" parTransId="{90234411-A629-43CE-8A25-19AFB3FB47E6}" sibTransId="{E0A025E3-0E83-4D9B-BBD9-02A48447573C}"/>
    <dgm:cxn modelId="{4E01DC85-4124-42B5-B3BE-D38581CBC5E5}" srcId="{92C91114-DA0F-42AF-A970-CAC841110A33}" destId="{3FA4BCF7-4C36-254A-BC28-2D75C4FFE899}" srcOrd="4" destOrd="0" parTransId="{939165CC-4DE8-B241-8483-9ED654CCE87C}" sibTransId="{EC7A4463-9C14-5B43-B59D-14DDB3BE4AF3}"/>
    <dgm:cxn modelId="{53B28B86-8AA5-48B8-95F7-9BF7B0AD3D3B}" type="presOf" srcId="{35F6BF0F-48C8-C441-83D3-3A3C41387186}" destId="{9E9C705D-3F7E-E143-BABB-889CB62642A9}" srcOrd="0" destOrd="0" presId="urn:microsoft.com/office/officeart/2005/8/layout/vList6"/>
    <dgm:cxn modelId="{7256D58D-222A-4885-A8AB-3E7EF650490C}" type="presOf" srcId="{79C3464F-2F09-4CB9-8553-37D77BF65A9D}" destId="{84558E58-4C15-0949-8C64-C29AF5D0B63A}" srcOrd="0" destOrd="1" presId="urn:microsoft.com/office/officeart/2005/8/layout/vList6"/>
    <dgm:cxn modelId="{30D96891-CE37-4249-AA33-9550ACF1E0A9}" type="presOf" srcId="{27E3648D-2F8F-274F-9DFB-43229DCB1987}" destId="{84558E58-4C15-0949-8C64-C29AF5D0B63A}" srcOrd="0" destOrd="0" presId="urn:microsoft.com/office/officeart/2005/8/layout/vList6"/>
    <dgm:cxn modelId="{47C5F392-6B63-4E19-BBF3-5289715EA0E5}" srcId="{35F6BF0F-48C8-C441-83D3-3A3C41387186}" destId="{B779A580-ADD2-C241-A1E0-759AD34E2D1C}" srcOrd="0" destOrd="0" parTransId="{65487E24-1766-4E4D-B263-BCDFF3FCAA25}" sibTransId="{A24BA5EF-2683-9642-B91E-DA984F44CB76}"/>
    <dgm:cxn modelId="{08547096-F752-47D9-B7C1-1A140CCF5CEE}" srcId="{92C91114-DA0F-42AF-A970-CAC841110A33}" destId="{BCE191D5-A236-3F43-AD28-D25B4EAC3A94}" srcOrd="0" destOrd="0" parTransId="{E56AAAC6-F411-6F46-86BE-B1B7B6809502}" sibTransId="{BF8BA50D-767A-B14F-B07E-CE3CA485BD6C}"/>
    <dgm:cxn modelId="{368256AB-2CB6-47F6-8401-1D7E594C9B3A}" type="presOf" srcId="{0CB96E14-FE94-AC42-8E43-D002813B3B0B}" destId="{942CA855-7CB7-DD4C-A30A-684319754EDF}" srcOrd="0" destOrd="0" presId="urn:microsoft.com/office/officeart/2005/8/layout/vList6"/>
    <dgm:cxn modelId="{228F36AE-6306-4EAC-B31B-4A60799A5B0C}" type="presOf" srcId="{4846F08A-7D01-444A-8705-6ABF150C6B7A}" destId="{173D82A1-2A15-4544-8C88-23B09A5B5D22}" srcOrd="0" destOrd="0" presId="urn:microsoft.com/office/officeart/2005/8/layout/vList6"/>
    <dgm:cxn modelId="{6F57EEAE-3725-484C-BDE7-E4806354D34A}" srcId="{92C91114-DA0F-42AF-A970-CAC841110A33}" destId="{A60C5133-47B1-854F-9DD5-5F4F52B94E5A}" srcOrd="2" destOrd="0" parTransId="{49A5B738-5D02-274F-A2A2-4DBB98386C56}" sibTransId="{9908F7C3-0070-5541-94C9-618ABFB7C3DC}"/>
    <dgm:cxn modelId="{74688DB1-421A-4505-AD15-705EE0D259E8}" type="presOf" srcId="{A60C5133-47B1-854F-9DD5-5F4F52B94E5A}" destId="{244E28BC-86F3-DE48-B59E-2E8D91CB0507}" srcOrd="0" destOrd="0" presId="urn:microsoft.com/office/officeart/2005/8/layout/vList6"/>
    <dgm:cxn modelId="{CF9E6FB3-6FAE-470B-8A7D-3A58C4C04064}" srcId="{C43603E7-AFF4-C64D-BA87-2CAFF95C29AD}" destId="{0CB96E14-FE94-AC42-8E43-D002813B3B0B}" srcOrd="0" destOrd="0" parTransId="{06F1024B-E0A6-7441-8767-E3D0E28D85B9}" sibTransId="{AAA1F7FF-DE82-A14A-AB3B-FF574C2747F6}"/>
    <dgm:cxn modelId="{F1EE36BE-AF8E-4105-9F33-88BC0581468A}" srcId="{3FA4BCF7-4C36-254A-BC28-2D75C4FFE899}" destId="{111EF734-76DC-41BB-A633-EEC09582AC87}" srcOrd="2" destOrd="0" parTransId="{E9D36B6C-807E-47A2-88F7-3B5B5D7995D6}" sibTransId="{164F3231-F024-4EBD-8A3B-D6FA90F533F3}"/>
    <dgm:cxn modelId="{2FE181C3-4455-41EA-80BE-55243794FDB9}" srcId="{A60C5133-47B1-854F-9DD5-5F4F52B94E5A}" destId="{4846F08A-7D01-444A-8705-6ABF150C6B7A}" srcOrd="0" destOrd="0" parTransId="{CD0947AC-3B17-4343-97AD-5D6319EDD8CF}" sibTransId="{31154A81-4605-B54F-B381-998DD9F3155B}"/>
    <dgm:cxn modelId="{C51185C7-B110-4101-9D10-7C9BADCECE6C}" type="presOf" srcId="{C5340311-CD05-42A5-99D5-6C3C06F58DA4}" destId="{D4A7C99E-A3FB-8F4A-AD2B-0915534170AE}" srcOrd="0" destOrd="1" presId="urn:microsoft.com/office/officeart/2005/8/layout/vList6"/>
    <dgm:cxn modelId="{93CE3EE0-F16F-4E10-A8A6-87396BAC18DE}" srcId="{BCE191D5-A236-3F43-AD28-D25B4EAC3A94}" destId="{0BB838D2-1722-4199-BF16-156139529A12}" srcOrd="2" destOrd="0" parTransId="{ACA8D981-0F9B-4525-A588-10723C8132DF}" sibTransId="{A2F63D9C-9C62-4747-B149-DB909C0D07C4}"/>
    <dgm:cxn modelId="{EB287BF4-4FD6-4CB0-84C9-B1C722B8C45B}" srcId="{3FA4BCF7-4C36-254A-BC28-2D75C4FFE899}" destId="{27E3648D-2F8F-274F-9DFB-43229DCB1987}" srcOrd="0" destOrd="0" parTransId="{E5C1D64C-D0F3-BF44-AC45-FD4F0F622E2E}" sibTransId="{BCBDE881-8690-8143-B236-59AAEA7EE184}"/>
    <dgm:cxn modelId="{95345FF3-152E-4755-A31F-BD941A3C217D}" type="presParOf" srcId="{DC82BACB-7287-442A-A34B-7AF386A0857E}" destId="{D14BCE85-CDEC-954B-A0D1-A90608AF01F1}" srcOrd="0" destOrd="0" presId="urn:microsoft.com/office/officeart/2005/8/layout/vList6"/>
    <dgm:cxn modelId="{821F7136-C315-4DDB-B9D4-B12A602582FD}" type="presParOf" srcId="{D14BCE85-CDEC-954B-A0D1-A90608AF01F1}" destId="{66BE0F86-BAD0-E54A-A502-633AAE41CF83}" srcOrd="0" destOrd="0" presId="urn:microsoft.com/office/officeart/2005/8/layout/vList6"/>
    <dgm:cxn modelId="{01DBA848-A713-4092-81CB-CC2FB413C4EC}" type="presParOf" srcId="{D14BCE85-CDEC-954B-A0D1-A90608AF01F1}" destId="{D4A7C99E-A3FB-8F4A-AD2B-0915534170AE}" srcOrd="1" destOrd="0" presId="urn:microsoft.com/office/officeart/2005/8/layout/vList6"/>
    <dgm:cxn modelId="{2AB84BFB-E8D5-446F-B9FB-2A77B63A0015}" type="presParOf" srcId="{DC82BACB-7287-442A-A34B-7AF386A0857E}" destId="{F1777C57-A9B1-6E4D-9D6F-924574E55B2E}" srcOrd="1" destOrd="0" presId="urn:microsoft.com/office/officeart/2005/8/layout/vList6"/>
    <dgm:cxn modelId="{035FC6DD-C079-4B2B-B017-964405BC062D}" type="presParOf" srcId="{DC82BACB-7287-442A-A34B-7AF386A0857E}" destId="{D5ACD6F1-100C-314B-949C-703F36A28E58}" srcOrd="2" destOrd="0" presId="urn:microsoft.com/office/officeart/2005/8/layout/vList6"/>
    <dgm:cxn modelId="{4096F42C-FA25-4196-B400-B31D5E202907}" type="presParOf" srcId="{D5ACD6F1-100C-314B-949C-703F36A28E58}" destId="{1472AA31-ABCA-0045-9DF6-90DBEDD7C8CB}" srcOrd="0" destOrd="0" presId="urn:microsoft.com/office/officeart/2005/8/layout/vList6"/>
    <dgm:cxn modelId="{6B2BB6D0-27BF-436B-ADBB-8835A6C8081A}" type="presParOf" srcId="{D5ACD6F1-100C-314B-949C-703F36A28E58}" destId="{942CA855-7CB7-DD4C-A30A-684319754EDF}" srcOrd="1" destOrd="0" presId="urn:microsoft.com/office/officeart/2005/8/layout/vList6"/>
    <dgm:cxn modelId="{7B7395E1-8865-41EF-B30E-429FD11DDEA3}" type="presParOf" srcId="{DC82BACB-7287-442A-A34B-7AF386A0857E}" destId="{E65DDBE4-D822-9C4E-A455-56F8633FD0C1}" srcOrd="3" destOrd="0" presId="urn:microsoft.com/office/officeart/2005/8/layout/vList6"/>
    <dgm:cxn modelId="{0F1BD571-13D3-4A99-BC5C-967811F7977B}" type="presParOf" srcId="{DC82BACB-7287-442A-A34B-7AF386A0857E}" destId="{926B2D0C-B852-8B49-8C15-D8D955CFA99A}" srcOrd="4" destOrd="0" presId="urn:microsoft.com/office/officeart/2005/8/layout/vList6"/>
    <dgm:cxn modelId="{B17EF6F2-D5EB-4203-8A1A-8ED81A877782}" type="presParOf" srcId="{926B2D0C-B852-8B49-8C15-D8D955CFA99A}" destId="{244E28BC-86F3-DE48-B59E-2E8D91CB0507}" srcOrd="0" destOrd="0" presId="urn:microsoft.com/office/officeart/2005/8/layout/vList6"/>
    <dgm:cxn modelId="{7812463F-AA1E-4894-B7A5-42534A00962B}" type="presParOf" srcId="{926B2D0C-B852-8B49-8C15-D8D955CFA99A}" destId="{173D82A1-2A15-4544-8C88-23B09A5B5D22}" srcOrd="1" destOrd="0" presId="urn:microsoft.com/office/officeart/2005/8/layout/vList6"/>
    <dgm:cxn modelId="{1C68B3D2-F040-4FE2-B652-D472CCE003A7}" type="presParOf" srcId="{DC82BACB-7287-442A-A34B-7AF386A0857E}" destId="{FF5B1164-317E-564E-8BE2-772158B04D0D}" srcOrd="5" destOrd="0" presId="urn:microsoft.com/office/officeart/2005/8/layout/vList6"/>
    <dgm:cxn modelId="{43185ED1-7819-465A-A643-FD250DB8FE7A}" type="presParOf" srcId="{DC82BACB-7287-442A-A34B-7AF386A0857E}" destId="{96C6AC49-91C0-734C-9B7D-B6A4A6498458}" srcOrd="6" destOrd="0" presId="urn:microsoft.com/office/officeart/2005/8/layout/vList6"/>
    <dgm:cxn modelId="{F6C0AA40-DB01-46CF-9A1D-D2B35F48D581}" type="presParOf" srcId="{96C6AC49-91C0-734C-9B7D-B6A4A6498458}" destId="{9E9C705D-3F7E-E143-BABB-889CB62642A9}" srcOrd="0" destOrd="0" presId="urn:microsoft.com/office/officeart/2005/8/layout/vList6"/>
    <dgm:cxn modelId="{5DBD4889-BF36-4E15-B7E8-07C59FAA38F8}" type="presParOf" srcId="{96C6AC49-91C0-734C-9B7D-B6A4A6498458}" destId="{D86C433B-FF88-DC42-9BB2-D6B784F39D80}" srcOrd="1" destOrd="0" presId="urn:microsoft.com/office/officeart/2005/8/layout/vList6"/>
    <dgm:cxn modelId="{1E7D8A4D-30AD-43B9-B1CD-38600039A0F4}" type="presParOf" srcId="{DC82BACB-7287-442A-A34B-7AF386A0857E}" destId="{FBA081B4-CF38-4840-84CA-8F97D64E6BE0}" srcOrd="7" destOrd="0" presId="urn:microsoft.com/office/officeart/2005/8/layout/vList6"/>
    <dgm:cxn modelId="{1FB4323D-F32F-4FED-9761-E9A71011BEB4}" type="presParOf" srcId="{DC82BACB-7287-442A-A34B-7AF386A0857E}" destId="{40A1302B-D62C-7A4A-9C2E-A6CED636CD24}" srcOrd="8" destOrd="0" presId="urn:microsoft.com/office/officeart/2005/8/layout/vList6"/>
    <dgm:cxn modelId="{6A88A603-41C1-4D4A-904C-DEA89609D323}" type="presParOf" srcId="{40A1302B-D62C-7A4A-9C2E-A6CED636CD24}" destId="{4BD5B87E-9F45-6946-9EA7-442899BBC5F0}" srcOrd="0" destOrd="0" presId="urn:microsoft.com/office/officeart/2005/8/layout/vList6"/>
    <dgm:cxn modelId="{FC593C50-2390-4774-B4E0-6B70342F24CC}" type="presParOf" srcId="{40A1302B-D62C-7A4A-9C2E-A6CED636CD24}" destId="{84558E58-4C15-0949-8C64-C29AF5D0B63A}"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92C91114-DA0F-42AF-A970-CAC841110A33}" type="doc">
      <dgm:prSet loTypeId="urn:microsoft.com/office/officeart/2005/8/layout/vList6" loCatId="list" qsTypeId="urn:microsoft.com/office/officeart/2005/8/quickstyle/simple1" qsCatId="colorful" csTypeId="urn:microsoft.com/office/officeart/2005/8/colors/colorful1" csCatId="colorful" phldr="1"/>
      <dgm:spPr/>
      <dgm:t>
        <a:bodyPr/>
        <a:lstStyle/>
        <a:p>
          <a:endParaRPr lang="en-GB"/>
        </a:p>
      </dgm:t>
    </dgm:pt>
    <dgm:pt modelId="{44D738CD-73AD-1A48-931F-8A86AC2E6763}" type="parTrans" cxnId="{A43240E7-97C4-456E-95BC-4D4D34313EF3}">
      <dgm:prSet/>
      <dgm:spPr/>
      <dgm:t>
        <a:bodyPr/>
        <a:lstStyle/>
        <a:p>
          <a:endParaRPr lang="en-US"/>
        </a:p>
      </dgm:t>
    </dgm:pt>
    <dgm:pt modelId="{4325A628-8CA7-D344-8980-38D1247045B5}">
      <dgm:prSet phldrT="[Text]" custT="1"/>
      <dgm:spPr/>
      <dgm:t>
        <a:bodyPr/>
        <a:lstStyle/>
        <a:p>
          <a:pPr algn="r">
            <a:defRPr b="0" i="0"/>
          </a:pPr>
          <a:r>
            <a:rPr lang="1106" sz="1400" b="1" kern="1200">
              <a:solidFill>
                <a:srgbClr val="FFFFFF"/>
              </a:solidFill>
              <a:latin typeface="Arial"/>
              <a:ea typeface="+mn-ea"/>
              <a:cs typeface="+mn-cs"/>
            </a:rPr>
            <a:t>Cyfyngiadau o ran oedran</a:t>
          </a:r>
        </a:p>
      </dgm:t>
    </dgm:pt>
    <dgm:pt modelId="{81C7DA47-6B43-1D42-9B28-A365A4A6E961}" type="parTrans" cxnId="{53E946BC-7F2C-48D7-AACB-4491667A0922}">
      <dgm:prSet/>
      <dgm:spPr/>
      <dgm:t>
        <a:bodyPr/>
        <a:lstStyle/>
        <a:p>
          <a:endParaRPr lang="en-US"/>
        </a:p>
      </dgm:t>
    </dgm:pt>
    <dgm:pt modelId="{7614EC3E-EBF6-134A-A8FF-78C539AF4BB1}">
      <dgm:prSet/>
      <dgm:spPr/>
      <dgm:t>
        <a:bodyPr/>
        <a:lstStyle/>
        <a:p>
          <a:pPr marL="57150" lvl="1" indent="0" algn="l" defTabSz="355600">
            <a:lnSpc>
              <a:spcPct val="90000"/>
            </a:lnSpc>
            <a:spcBef>
              <a:spcPct val="0"/>
            </a:spcBef>
            <a:spcAft>
              <a:spcPct val="15000"/>
            </a:spcAft>
            <a:defRPr b="0" i="0"/>
          </a:pPr>
          <a:endParaRPr lang="en-US" sz="800" kern="1200"/>
        </a:p>
      </dgm:t>
    </dgm:pt>
    <dgm:pt modelId="{12771FA4-BB7F-5641-9372-EF0E0ECA1741}" type="sibTrans" cxnId="{53E946BC-7F2C-48D7-AACB-4491667A0922}">
      <dgm:prSet/>
      <dgm:spPr/>
      <dgm:t>
        <a:bodyPr/>
        <a:lstStyle/>
        <a:p>
          <a:endParaRPr lang="en-US"/>
        </a:p>
      </dgm:t>
    </dgm:pt>
    <dgm:pt modelId="{5C06C75E-FB77-4A4B-90FE-C81C387B2EEF}" type="parTrans" cxnId="{27306BA9-3E7C-4063-8D26-99CA501C387A}">
      <dgm:prSet/>
      <dgm:spPr/>
      <dgm:t>
        <a:bodyPr/>
        <a:lstStyle/>
        <a:p>
          <a:endParaRPr lang="en-GB"/>
        </a:p>
      </dgm:t>
    </dgm:pt>
    <dgm:pt modelId="{52E8A952-0E42-452E-84FC-360BE4835BB5}">
      <dgm:prSet custT="1"/>
      <dgm:spPr/>
      <dgm:t>
        <a:bodyPr/>
        <a:lstStyle/>
        <a:p>
          <a:pPr marL="57150" lvl="1" indent="0" algn="l" defTabSz="35560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Mae'r cymhwyster hwn wedi'i gymeradwyo ar gyfer dysgwyr 16 oed a throsodd.  Ni all y Consortiwm dderbyn unrhyw ymrestriad ar gyfer dysgwyr o dan 16 oed</a:t>
          </a:r>
        </a:p>
      </dgm:t>
    </dgm:pt>
    <dgm:pt modelId="{63B2CFE1-D764-451D-A3B1-EFE05CEC8E9C}" type="sibTrans" cxnId="{27306BA9-3E7C-4063-8D26-99CA501C387A}">
      <dgm:prSet/>
      <dgm:spPr/>
      <dgm:t>
        <a:bodyPr/>
        <a:lstStyle/>
        <a:p>
          <a:endParaRPr lang="en-GB"/>
        </a:p>
      </dgm:t>
    </dgm:pt>
    <dgm:pt modelId="{25C6BED1-0F8A-D444-83AC-4706C2603294}" type="parTrans" cxnId="{BE6301C5-497C-4DE0-B7F3-69904CC47721}">
      <dgm:prSet/>
      <dgm:spPr/>
      <dgm:t>
        <a:bodyPr/>
        <a:lstStyle/>
        <a:p>
          <a:endParaRPr lang="en-US"/>
        </a:p>
      </dgm:t>
    </dgm:pt>
    <dgm:pt modelId="{16C99C5F-25D2-8841-9A62-A876CED15D4B}">
      <dgm:prSet/>
      <dgm:spPr/>
      <dgm:t>
        <a:bodyPr/>
        <a:lstStyle/>
        <a:p>
          <a:pPr marL="57150" lvl="1" indent="0" algn="l" defTabSz="355600">
            <a:lnSpc>
              <a:spcPct val="90000"/>
            </a:lnSpc>
            <a:spcBef>
              <a:spcPct val="0"/>
            </a:spcBef>
            <a:spcAft>
              <a:spcPct val="15000"/>
            </a:spcAft>
            <a:defRPr b="0" i="0"/>
          </a:pPr>
          <a:endParaRPr lang="en-US" sz="800" kern="1200"/>
        </a:p>
      </dgm:t>
    </dgm:pt>
    <dgm:pt modelId="{A6BC54AF-38AB-C442-BC5B-CD7394D58B65}" type="sibTrans" cxnId="{BE6301C5-497C-4DE0-B7F3-69904CC47721}">
      <dgm:prSet/>
      <dgm:spPr/>
      <dgm:t>
        <a:bodyPr/>
        <a:lstStyle/>
        <a:p>
          <a:endParaRPr lang="en-US"/>
        </a:p>
      </dgm:t>
    </dgm:pt>
    <dgm:pt modelId="{D627FB66-846F-6B40-B9C5-BDC2DEF59775}" type="sibTrans" cxnId="{A43240E7-97C4-456E-95BC-4D4D34313EF3}">
      <dgm:prSet/>
      <dgm:spPr/>
      <dgm:t>
        <a:bodyPr/>
        <a:lstStyle/>
        <a:p>
          <a:endParaRPr lang="en-US"/>
        </a:p>
      </dgm:t>
    </dgm:pt>
    <dgm:pt modelId="{6C4388AC-B500-C042-AEF6-5A1A12DF29B5}" type="parTrans" cxnId="{F1947B6E-9810-40A0-8C45-EBA9B83B60A0}">
      <dgm:prSet/>
      <dgm:spPr/>
      <dgm:t>
        <a:bodyPr/>
        <a:lstStyle/>
        <a:p>
          <a:endParaRPr lang="en-US"/>
        </a:p>
      </dgm:t>
    </dgm:pt>
    <dgm:pt modelId="{182773AC-D7AC-6247-B583-DCB2F9FBCE46}">
      <dgm:prSe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Cymeradwyaeth Canolfan</a:t>
          </a:r>
        </a:p>
      </dgm:t>
    </dgm:pt>
    <dgm:pt modelId="{C3A12BDA-1ACB-AE40-8711-5681E1AFD59D}" type="parTrans" cxnId="{746AFA99-BB8C-4369-AD8E-0C38CD7940E6}">
      <dgm:prSet/>
      <dgm:spPr/>
      <dgm:t>
        <a:bodyPr/>
        <a:lstStyle/>
        <a:p>
          <a:endParaRPr lang="en-US"/>
        </a:p>
      </dgm:t>
    </dgm:pt>
    <dgm:pt modelId="{F681735B-E629-1B4C-88DB-A397EB83B0A8}">
      <dgm:prSet phldrT="[Text]" custT="1"/>
      <dgm:spPr/>
      <dgm:t>
        <a:bodyPr anchor="ctr"/>
        <a:lstStyle/>
        <a:p>
          <a:pPr marL="363538" lvl="1" indent="-138113" algn="l" defTabSz="400050">
            <a:lnSpc>
              <a:spcPct val="90000"/>
            </a:lnSpc>
            <a:spcBef>
              <a:spcPct val="0"/>
            </a:spcBef>
            <a:spcAft>
              <a:spcPct val="15000"/>
            </a:spcAft>
            <a:buFont typeface="Arial" panose="020B0604020202020204" pitchFamily="34" charset="0"/>
            <a:buChar char="•"/>
            <a:defRPr b="0" i="0"/>
          </a:pPr>
          <a:r>
            <a:rPr lang="1106" sz="1400" kern="1200">
              <a:latin typeface="Lato" charset="0"/>
            </a:rPr>
            <a:t> </a:t>
          </a:r>
          <a:r>
            <a:rPr lang="1106" sz="1400">
              <a:solidFill>
                <a:srgbClr val="140000">
                  <a:hueOff val="0"/>
                  <a:satOff val="0"/>
                  <a:lumOff val="0"/>
                  <a:alphaOff val="0"/>
                </a:srgbClr>
              </a:solidFill>
              <a:latin typeface="Arial"/>
              <a:ea typeface="+mn-ea"/>
              <a:cs typeface="+mn-cs"/>
            </a:rPr>
            <a:t>Rhaid i ganolfannau geisio cymeradwyaeth ffurfiol gan y Corff Dyfarnu CYN cyflwyno'r cymhwyster hwn. </a:t>
          </a:r>
        </a:p>
      </dgm:t>
    </dgm:pt>
    <dgm:pt modelId="{6C2C2AAC-1761-B240-9E00-49A3D0F3F2A9}" type="sibTrans" cxnId="{746AFA99-BB8C-4369-AD8E-0C38CD7940E6}">
      <dgm:prSet/>
      <dgm:spPr/>
      <dgm:t>
        <a:bodyPr/>
        <a:lstStyle/>
        <a:p>
          <a:endParaRPr lang="en-US"/>
        </a:p>
      </dgm:t>
    </dgm:pt>
    <dgm:pt modelId="{1E9AB552-AFED-4ED8-BAC9-A1098B1A99A8}" type="parTrans" cxnId="{95341893-0FBA-4041-8755-994B5FEA2569}">
      <dgm:prSet/>
      <dgm:spPr/>
      <dgm:t>
        <a:bodyPr/>
        <a:lstStyle/>
        <a:p>
          <a:endParaRPr lang="en-GB"/>
        </a:p>
      </dgm:t>
    </dgm:pt>
    <dgm:pt modelId="{F97048CF-7D15-4401-84D2-4A2F4B952813}">
      <dgm:prSet custT="1"/>
      <dgm:spPr/>
      <dgm:t>
        <a:bodyPr/>
        <a:lstStyle/>
        <a:p>
          <a:pPr marL="363538" lvl="1" indent="-138113" algn="l" defTabSz="400050">
            <a:lnSpc>
              <a:spcPct val="90000"/>
            </a:lnSpc>
            <a:spcBef>
              <a:spcPct val="0"/>
            </a:spcBef>
            <a:spcAft>
              <a:spcPct val="15000"/>
            </a:spcAft>
            <a:buFont typeface="Arial" panose="020B0604020202020204" pitchFamily="34" charset="0"/>
            <a:buChar char="•"/>
            <a:defRPr b="0" i="0"/>
          </a:pPr>
          <a:r>
            <a:rPr lang="1106" sz="1400">
              <a:solidFill>
                <a:srgbClr val="140000">
                  <a:hueOff val="0"/>
                  <a:satOff val="0"/>
                  <a:lumOff val="0"/>
                  <a:alphaOff val="0"/>
                </a:srgbClr>
              </a:solidFill>
              <a:latin typeface="Arial"/>
              <a:ea typeface="+mn-ea"/>
              <a:cs typeface="+mn-cs"/>
            </a:rPr>
            <a:t>Mae gwybodaeth am y broses Gymeradwyo a'r disgwyliadau ar gael ar wefan Dysgu Iechyd a Gofal Cymru: https://www.dysguiechydagofal.cymru/</a:t>
          </a:r>
        </a:p>
      </dgm:t>
    </dgm:pt>
    <dgm:pt modelId="{3ED7D338-D85F-4E00-B17E-896B851CD8E9}" type="sibTrans" cxnId="{95341893-0FBA-4041-8755-994B5FEA2569}">
      <dgm:prSet/>
      <dgm:spPr/>
      <dgm:t>
        <a:bodyPr/>
        <a:lstStyle/>
        <a:p>
          <a:endParaRPr lang="en-GB"/>
        </a:p>
      </dgm:t>
    </dgm:pt>
    <dgm:pt modelId="{1C5DF038-9F23-0340-8F74-B28C435703E9}" type="sibTrans" cxnId="{F1947B6E-9810-40A0-8C45-EBA9B83B60A0}">
      <dgm:prSet/>
      <dgm:spPr/>
      <dgm:t>
        <a:bodyPr/>
        <a:lstStyle/>
        <a:p>
          <a:endParaRPr lang="en-US"/>
        </a:p>
      </dgm:t>
    </dgm:pt>
    <dgm:pt modelId="{888EFCAE-A6DE-714A-834F-CFDD4749DE20}" type="parTrans" cxnId="{1FAF339A-C099-4200-9E4F-5BF0C5DB8828}">
      <dgm:prSet/>
      <dgm:spPr/>
      <dgm:t>
        <a:bodyPr/>
        <a:lstStyle/>
        <a:p>
          <a:endParaRPr lang="en-US"/>
        </a:p>
      </dgm:t>
    </dgm:pt>
    <dgm:pt modelId="{57B07ABF-75B9-5A44-8A43-4058988EB5F6}">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Oriau Dysgu dan Arweiniad</a:t>
          </a:r>
        </a:p>
      </dgm:t>
    </dgm:pt>
    <dgm:pt modelId="{2BA914D7-B838-0646-B7A2-E26FDCFFEB63}" type="parTrans" cxnId="{193FC5A8-4E09-4F42-8EF2-AA476F696138}">
      <dgm:prSet/>
      <dgm:spPr/>
      <dgm:t>
        <a:bodyPr/>
        <a:lstStyle/>
        <a:p>
          <a:endParaRPr lang="en-US"/>
        </a:p>
      </dgm:t>
    </dgm:pt>
    <dgm:pt modelId="{F00293D5-1C59-2140-8694-B102CF9A06B8}">
      <dgm:prSet phldrT="[Text]"/>
      <dgm:spPr/>
      <dgm:t>
        <a:bodyPr anchor="ctr"/>
        <a:lstStyle/>
        <a:p>
          <a:pPr marL="57150" lvl="1" indent="0" algn="l" defTabSz="355600">
            <a:lnSpc>
              <a:spcPct val="90000"/>
            </a:lnSpc>
            <a:spcBef>
              <a:spcPct val="0"/>
            </a:spcBef>
            <a:spcAft>
              <a:spcPct val="15000"/>
            </a:spcAft>
            <a:defRPr b="0" i="0"/>
          </a:pPr>
          <a:endParaRPr lang="en-GB" sz="800" kern="1200">
            <a:latin typeface="+mj-lt"/>
          </a:endParaRPr>
        </a:p>
      </dgm:t>
    </dgm:pt>
    <dgm:pt modelId="{CF2BADEE-D020-4544-8C47-AD2CA7CC3734}" type="sibTrans" cxnId="{193FC5A8-4E09-4F42-8EF2-AA476F696138}">
      <dgm:prSet/>
      <dgm:spPr/>
      <dgm:t>
        <a:bodyPr/>
        <a:lstStyle/>
        <a:p>
          <a:endParaRPr lang="en-US"/>
        </a:p>
      </dgm:t>
    </dgm:pt>
    <dgm:pt modelId="{288B7EC3-B201-41E9-8D55-107E0EE80B45}" type="parTrans" cxnId="{DD3DB654-BF71-4251-A83C-28872C859F07}">
      <dgm:prSet/>
      <dgm:spPr/>
      <dgm:t>
        <a:bodyPr/>
        <a:lstStyle/>
        <a:p>
          <a:endParaRPr lang="en-GB"/>
        </a:p>
      </dgm:t>
    </dgm:pt>
    <dgm:pt modelId="{71CCB17F-AF9B-44BD-8773-32ACA93233D2}">
      <dgm:prSet custT="1"/>
      <dgm:spPr/>
      <dgm:t>
        <a:bodyPr/>
        <a:lstStyle/>
        <a:p>
          <a:pPr marL="57150" lvl="1" indent="0" algn="l" defTabSz="35560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Mae Oriau Dysgu Dan Arweiniad (ODA) yn rhoi syniad i ganolfannau o faint o amser dysgu ac asesu dan oruchwyliaeth sydd ei angen i gyflwyno'r uned a gellir defnyddio'r ffigur hwn at ddibenion cynllunio.  </a:t>
          </a:r>
        </a:p>
      </dgm:t>
    </dgm:pt>
    <dgm:pt modelId="{E5D0BB8B-3122-435F-B1A7-D10DA7481C2A}" type="sibTrans" cxnId="{DD3DB654-BF71-4251-A83C-28872C859F07}">
      <dgm:prSet/>
      <dgm:spPr/>
      <dgm:t>
        <a:bodyPr/>
        <a:lstStyle/>
        <a:p>
          <a:endParaRPr lang="en-GB"/>
        </a:p>
      </dgm:t>
    </dgm:pt>
    <dgm:pt modelId="{4E968474-BD64-4079-9DC5-733BD2CABDF6}" type="parTrans" cxnId="{331B9AA6-4DA9-4357-B634-E23DE904E23B}">
      <dgm:prSet/>
      <dgm:spPr/>
      <dgm:t>
        <a:bodyPr/>
        <a:lstStyle/>
        <a:p>
          <a:endParaRPr lang="en-GB"/>
        </a:p>
      </dgm:t>
    </dgm:pt>
    <dgm:pt modelId="{DA31FC52-6A8E-4BAA-8CE6-C595A0271C74}">
      <dgm:prSet custT="1"/>
      <dgm:spPr/>
      <dgm:t>
        <a:bodyPr/>
        <a:lstStyle/>
        <a:p>
          <a:pPr marL="57150" lvl="1" indent="0" algn="l" defTabSz="35560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Y gofyniad sylfaenol o ran ODA ar gyfer y cymhwyster hwn yw </a:t>
          </a:r>
          <a:r>
            <a:rPr lang="1106" sz="1400" b="1">
              <a:solidFill>
                <a:srgbClr val="140000">
                  <a:hueOff val="0"/>
                  <a:satOff val="0"/>
                  <a:lumOff val="0"/>
                  <a:alphaOff val="0"/>
                </a:srgbClr>
              </a:solidFill>
              <a:latin typeface="Arial"/>
              <a:ea typeface="+mn-ea"/>
              <a:cs typeface="+mn-cs"/>
            </a:rPr>
            <a:t>200 ODA</a:t>
          </a:r>
        </a:p>
      </dgm:t>
    </dgm:pt>
    <dgm:pt modelId="{22F7F0FC-D097-4794-93B2-0FF4D38366C1}" type="sibTrans" cxnId="{331B9AA6-4DA9-4357-B634-E23DE904E23B}">
      <dgm:prSet/>
      <dgm:spPr/>
      <dgm:t>
        <a:bodyPr/>
        <a:lstStyle/>
        <a:p>
          <a:endParaRPr lang="en-GB"/>
        </a:p>
      </dgm:t>
    </dgm:pt>
    <dgm:pt modelId="{FBD9A5CC-771E-074C-AE8A-C54C557569A3}" type="parTrans" cxnId="{C2C5EE99-047C-4572-990F-256B5BBA4B91}">
      <dgm:prSet/>
      <dgm:spPr/>
      <dgm:t>
        <a:bodyPr/>
        <a:lstStyle/>
        <a:p>
          <a:endParaRPr lang="en-US"/>
        </a:p>
      </dgm:t>
    </dgm:pt>
    <dgm:pt modelId="{3FB126E0-04F6-3D47-BB29-935445B75E93}">
      <dgm:prSet/>
      <dgm:spPr/>
      <dgm:t>
        <a:bodyPr/>
        <a:lstStyle/>
        <a:p>
          <a:pPr marL="57150" lvl="1" indent="0" algn="l" defTabSz="355600">
            <a:lnSpc>
              <a:spcPct val="90000"/>
            </a:lnSpc>
            <a:spcBef>
              <a:spcPct val="0"/>
            </a:spcBef>
            <a:spcAft>
              <a:spcPct val="15000"/>
            </a:spcAft>
            <a:defRPr b="0" i="0"/>
          </a:pPr>
          <a:endParaRPr lang="en-US" sz="800" kern="1200">
            <a:latin typeface="+mj-lt"/>
          </a:endParaRPr>
        </a:p>
      </dgm:t>
    </dgm:pt>
    <dgm:pt modelId="{DCF72B6C-AC8F-7549-9043-64AE29E58E74}" type="sibTrans" cxnId="{C2C5EE99-047C-4572-990F-256B5BBA4B91}">
      <dgm:prSet/>
      <dgm:spPr/>
      <dgm:t>
        <a:bodyPr/>
        <a:lstStyle/>
        <a:p>
          <a:endParaRPr lang="en-US"/>
        </a:p>
      </dgm:t>
    </dgm:pt>
    <dgm:pt modelId="{412B53DA-1380-0147-AAD1-21B1FBFE86DD}" type="sibTrans" cxnId="{1FAF339A-C099-4200-9E4F-5BF0C5DB8828}">
      <dgm:prSet/>
      <dgm:spPr/>
      <dgm:t>
        <a:bodyPr/>
        <a:lstStyle/>
        <a:p>
          <a:endParaRPr lang="en-US"/>
        </a:p>
      </dgm:t>
    </dgm:pt>
    <dgm:pt modelId="{9ED29B89-773D-BB48-B4E8-D9EDB24380F4}" type="parTrans" cxnId="{A5E44D85-6126-48C0-83D8-D36DDADDF34C}">
      <dgm:prSet/>
      <dgm:spPr/>
      <dgm:t>
        <a:bodyPr/>
        <a:lstStyle/>
        <a:p>
          <a:endParaRPr lang="en-US"/>
        </a:p>
      </dgm:t>
    </dgm:pt>
    <dgm:pt modelId="{F2016C4E-8939-9641-BAD5-416E90B31EEA}">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Cyfanswm Amser y Cymhwyster</a:t>
          </a:r>
        </a:p>
      </dgm:t>
    </dgm:pt>
    <dgm:pt modelId="{FFCB21A2-BCFD-0B42-B2AE-38C08B4390FA}" type="parTrans" cxnId="{61BC5C6E-5B74-4721-BC18-2CD47E991AB0}">
      <dgm:prSet/>
      <dgm:spPr/>
      <dgm:t>
        <a:bodyPr/>
        <a:lstStyle/>
        <a:p>
          <a:endParaRPr lang="en-US"/>
        </a:p>
      </dgm:t>
    </dgm:pt>
    <dgm:pt modelId="{451F7883-2FB1-384C-A065-CFD52D9A20DF}">
      <dgm:prSet phldrT="[Text]"/>
      <dgm:spPr/>
      <dgm:t>
        <a:bodyPr anchor="ctr"/>
        <a:lstStyle/>
        <a:p>
          <a:pPr marL="57150" lvl="1" indent="0" algn="l" defTabSz="355600">
            <a:lnSpc>
              <a:spcPct val="90000"/>
            </a:lnSpc>
            <a:spcBef>
              <a:spcPct val="0"/>
            </a:spcBef>
            <a:spcAft>
              <a:spcPct val="15000"/>
            </a:spcAft>
            <a:defRPr b="0" i="0"/>
          </a:pPr>
          <a:endParaRPr lang="en-GB" sz="800" kern="1200">
            <a:latin typeface="+mj-lt"/>
          </a:endParaRPr>
        </a:p>
      </dgm:t>
    </dgm:pt>
    <dgm:pt modelId="{95137604-6C67-F147-93B1-2A222AC90487}" type="sibTrans" cxnId="{61BC5C6E-5B74-4721-BC18-2CD47E991AB0}">
      <dgm:prSet/>
      <dgm:spPr/>
      <dgm:t>
        <a:bodyPr/>
        <a:lstStyle/>
        <a:p>
          <a:endParaRPr lang="en-US"/>
        </a:p>
      </dgm:t>
    </dgm:pt>
    <dgm:pt modelId="{6EEFBCCB-7A51-4E4F-A8FC-83FE782A78A1}" type="parTrans" cxnId="{2E70F6D9-5506-40D7-A2C6-7B885C8B9893}">
      <dgm:prSet/>
      <dgm:spPr/>
      <dgm:t>
        <a:bodyPr/>
        <a:lstStyle/>
        <a:p>
          <a:endParaRPr lang="en-GB"/>
        </a:p>
      </dgm:t>
    </dgm:pt>
    <dgm:pt modelId="{4828A228-E359-48AF-BD83-174227BEFBC5}">
      <dgm:prSet custT="1"/>
      <dgm:spPr/>
      <dgm:t>
        <a:bodyPr/>
        <a:lstStyle/>
        <a:p>
          <a:pPr marL="57150" lvl="1" indent="0" algn="l" defTabSz="35560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Cyfanswm Amser y Cymhwyster (CAC) yw'r cyfanswm o amser, mewn oriau, y disgwylir i ymgeisydd ei dreulio er mwyn ennill cymhwyster. Mae'n cynnwys oriau dysgu dan arweiniad (a restrwyd ar wahân) yn ogystal ag oriau a dreulir yn paratoi, yn astudio ac yn cyflawni rhai gweithgareddau asesu ffurfiannol, y gall rhai ohonynt fod wrth ymgymryd â lleoliad gwaith. Cyfanswm Amser y Cymhwyster (CAC) ar gyfer y cymhwyster hwn yw 300 awr</a:t>
          </a:r>
        </a:p>
      </dgm:t>
    </dgm:pt>
    <dgm:pt modelId="{D02FC847-738A-4161-97B5-D9FD24EB0B4B}" type="sibTrans" cxnId="{2E70F6D9-5506-40D7-A2C6-7B885C8B9893}">
      <dgm:prSet/>
      <dgm:spPr/>
      <dgm:t>
        <a:bodyPr/>
        <a:lstStyle/>
        <a:p>
          <a:endParaRPr lang="en-GB"/>
        </a:p>
      </dgm:t>
    </dgm:pt>
    <dgm:pt modelId="{B231ED0F-3AC6-314A-BF6C-44CB29ECB113}" type="parTrans" cxnId="{C962799B-2F99-4CAD-830C-55EF155C2A0A}">
      <dgm:prSet/>
      <dgm:spPr/>
      <dgm:t>
        <a:bodyPr/>
        <a:lstStyle/>
        <a:p>
          <a:endParaRPr lang="en-US"/>
        </a:p>
      </dgm:t>
    </dgm:pt>
    <dgm:pt modelId="{A84904C7-E5ED-CB4B-95E1-2FFD93E671C6}">
      <dgm:prSet/>
      <dgm:spPr/>
      <dgm:t>
        <a:bodyPr/>
        <a:lstStyle/>
        <a:p>
          <a:pPr marL="57150" lvl="1" indent="0" algn="l" defTabSz="355600">
            <a:lnSpc>
              <a:spcPct val="90000"/>
            </a:lnSpc>
            <a:spcBef>
              <a:spcPct val="0"/>
            </a:spcBef>
            <a:spcAft>
              <a:spcPct val="15000"/>
            </a:spcAft>
            <a:defRPr b="0" i="0"/>
          </a:pPr>
          <a:endParaRPr lang="en-US" sz="800" kern="1200">
            <a:latin typeface="+mj-lt"/>
          </a:endParaRPr>
        </a:p>
      </dgm:t>
    </dgm:pt>
    <dgm:pt modelId="{4347C88E-745C-EF4B-AF03-0859C249E760}" type="sibTrans" cxnId="{C962799B-2F99-4CAD-830C-55EF155C2A0A}">
      <dgm:prSet/>
      <dgm:spPr/>
      <dgm:t>
        <a:bodyPr/>
        <a:lstStyle/>
        <a:p>
          <a:endParaRPr lang="en-US"/>
        </a:p>
      </dgm:t>
    </dgm:pt>
    <dgm:pt modelId="{D8481850-0161-D64A-B99F-06E09047DBCD}" type="sibTrans" cxnId="{A5E44D85-6126-48C0-83D8-D36DDADDF34C}">
      <dgm:prSet/>
      <dgm:spPr/>
      <dgm:t>
        <a:bodyPr/>
        <a:lstStyle/>
        <a:p>
          <a:endParaRPr lang="en-US"/>
        </a:p>
      </dgm:t>
    </dgm:pt>
    <dgm:pt modelId="{5BEC2FC0-DBE8-6842-90F0-D6816E0732E9}" type="parTrans" cxnId="{D99B0AE2-6E7D-4E9E-A17B-8125FE86FF9D}">
      <dgm:prSet/>
      <dgm:spPr/>
      <dgm:t>
        <a:bodyPr/>
        <a:lstStyle/>
        <a:p>
          <a:endParaRPr lang="en-US"/>
        </a:p>
      </dgm:t>
    </dgm:pt>
    <dgm:pt modelId="{1DD13816-5CB9-9043-B453-105AD5AF3B31}">
      <dgm:prSet phldrT="[Text]" custT="1"/>
      <dgm:spPr/>
      <dgm: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Cyfeirnodau Cymwysterau </a:t>
          </a:r>
        </a:p>
      </dgm:t>
    </dgm:pt>
    <dgm:pt modelId="{2F88A4F7-FE36-D747-80ED-6DF73D7FF9B2}" type="parTrans" cxnId="{E40B568F-A1D3-458D-91CA-6F18D0DF038B}">
      <dgm:prSet/>
      <dgm:spPr/>
      <dgm:t>
        <a:bodyPr/>
        <a:lstStyle/>
        <a:p>
          <a:endParaRPr lang="en-US"/>
        </a:p>
      </dgm:t>
    </dgm:pt>
    <dgm:pt modelId="{CA1B4C57-DA32-8F4E-B0D7-D1D6374804A5}">
      <dgm:prSet phldrT="[Text]"/>
      <dgm:spPr/>
      <dgm:t>
        <a:bodyPr anchor="ctr"/>
        <a:lstStyle/>
        <a:p>
          <a:pPr marL="57150" lvl="1" indent="0" algn="l" defTabSz="488950">
            <a:lnSpc>
              <a:spcPct val="90000"/>
            </a:lnSpc>
            <a:spcBef>
              <a:spcPct val="0"/>
            </a:spcBef>
            <a:spcAft>
              <a:spcPct val="15000"/>
            </a:spcAft>
            <a:defRPr b="0" i="0"/>
          </a:pPr>
          <a:endParaRPr lang="en-GB" sz="1100" kern="1200">
            <a:latin typeface="+mj-lt"/>
          </a:endParaRPr>
        </a:p>
      </dgm:t>
    </dgm:pt>
    <dgm:pt modelId="{8BADC754-A515-174C-A183-BAFCB8069EB2}" type="sibTrans" cxnId="{E40B568F-A1D3-458D-91CA-6F18D0DF038B}">
      <dgm:prSet/>
      <dgm:spPr/>
      <dgm:t>
        <a:bodyPr/>
        <a:lstStyle/>
        <a:p>
          <a:endParaRPr lang="en-US"/>
        </a:p>
      </dgm:t>
    </dgm:pt>
    <dgm:pt modelId="{B428ED12-2E6D-4082-A1E1-199BFD80CDAC}" type="parTrans" cxnId="{539DD713-80B8-476E-ADC2-3634BE4F02AF}">
      <dgm:prSet/>
      <dgm:spPr/>
      <dgm:t>
        <a:bodyPr/>
        <a:lstStyle/>
        <a:p>
          <a:endParaRPr lang="en-GB"/>
        </a:p>
      </dgm:t>
    </dgm:pt>
    <dgm:pt modelId="{C7025887-A3E2-4C01-A263-FB6E8D45F0AD}">
      <dgm:prSet custT="1"/>
      <dgm:spPr/>
      <dgm:t>
        <a:bodyPr/>
        <a:lstStyle/>
        <a:p>
          <a:pPr marL="57150" lvl="1" indent="0" algn="l" defTabSz="48895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Corff Dyfarnu – CBAC </a:t>
          </a:r>
        </a:p>
      </dgm:t>
    </dgm:pt>
    <dgm:pt modelId="{AD410FA3-5167-49CA-B748-43BD03F8B6F4}" type="sibTrans" cxnId="{539DD713-80B8-476E-ADC2-3634BE4F02AF}">
      <dgm:prSet/>
      <dgm:spPr/>
      <dgm:t>
        <a:bodyPr/>
        <a:lstStyle/>
        <a:p>
          <a:endParaRPr lang="en-GB"/>
        </a:p>
      </dgm:t>
    </dgm:pt>
    <dgm:pt modelId="{A42F6D40-6EDA-4D7B-A3BC-5BFF8A1EBE4B}" type="parTrans" cxnId="{EBA663D8-B0DA-45B8-986D-C639E72ED41A}">
      <dgm:prSet/>
      <dgm:spPr/>
      <dgm:t>
        <a:bodyPr/>
        <a:lstStyle/>
        <a:p>
          <a:endParaRPr lang="en-GB"/>
        </a:p>
      </dgm:t>
    </dgm:pt>
    <dgm:pt modelId="{3F0A121C-DF04-4D43-8550-3A46E32F8276}">
      <dgm:prSet custT="1"/>
      <dgm:spPr/>
      <dgm:t>
        <a:bodyPr/>
        <a:lstStyle/>
        <a:p>
          <a:pPr marL="57150" lvl="1" indent="0" algn="l" defTabSz="488950">
            <a:lnSpc>
              <a:spcPct val="90000"/>
            </a:lnSpc>
            <a:spcBef>
              <a:spcPct val="0"/>
            </a:spcBef>
            <a:spcAft>
              <a:spcPct val="15000"/>
            </a:spcAft>
            <a:defRPr b="0" i="0"/>
          </a:pPr>
          <a:r>
            <a:rPr lang="1106" sz="1400">
              <a:solidFill>
                <a:srgbClr val="140000">
                  <a:hueOff val="0"/>
                  <a:satOff val="0"/>
                  <a:lumOff val="0"/>
                  <a:alphaOff val="0"/>
                </a:srgbClr>
              </a:solidFill>
              <a:latin typeface="Arial"/>
              <a:ea typeface="+mn-ea"/>
              <a:cs typeface="+mn-cs"/>
            </a:rPr>
            <a:t>QiW C00/1253/1</a:t>
          </a:r>
        </a:p>
      </dgm:t>
    </dgm:pt>
    <dgm:pt modelId="{0881EAAD-5E31-40C1-85F3-E4723E4099A8}" type="sibTrans" cxnId="{EBA663D8-B0DA-45B8-986D-C639E72ED41A}">
      <dgm:prSet/>
      <dgm:spPr/>
      <dgm:t>
        <a:bodyPr/>
        <a:lstStyle/>
        <a:p>
          <a:endParaRPr lang="en-GB"/>
        </a:p>
      </dgm:t>
    </dgm:pt>
    <dgm:pt modelId="{0FD8D1B6-9956-064E-AB8E-431C02EDDE5B}" type="sibTrans" cxnId="{D99B0AE2-6E7D-4E9E-A17B-8125FE86FF9D}">
      <dgm:prSet/>
      <dgm:spPr/>
      <dgm:t>
        <a:bodyPr/>
        <a:lstStyle/>
        <a:p>
          <a:endParaRPr lang="en-US"/>
        </a:p>
      </dgm:t>
    </dgm:pt>
    <dgm:pt modelId="{DC82BACB-7287-442A-A34B-7AF386A0857E}" type="pres">
      <dgm:prSet presAssocID="{92C91114-DA0F-42AF-A970-CAC841110A33}" presName="Name0" presStyleCnt="0">
        <dgm:presLayoutVars>
          <dgm:dir/>
          <dgm:animLvl val="lvl"/>
          <dgm:resizeHandles/>
        </dgm:presLayoutVars>
      </dgm:prSet>
      <dgm:spPr/>
    </dgm:pt>
    <dgm:pt modelId="{BBA84D7E-1256-6341-9C78-41DA20FD63CD}" type="pres">
      <dgm:prSet presAssocID="{4325A628-8CA7-D344-8980-38D1247045B5}" presName="linNode" presStyleCnt="0"/>
      <dgm:spPr/>
    </dgm:pt>
    <dgm:pt modelId="{210A5044-6BC8-BC43-98D7-C1F027FF6E52}" type="pres">
      <dgm:prSet presAssocID="{4325A628-8CA7-D344-8980-38D1247045B5}" presName="parentShp" presStyleLbl="node1" presStyleIdx="0" presStyleCnt="5">
        <dgm:presLayoutVars>
          <dgm:bulletEnabled val="1"/>
        </dgm:presLayoutVars>
      </dgm:prSet>
      <dgm:spPr/>
    </dgm:pt>
    <dgm:pt modelId="{05F33A47-E0AF-E34B-933A-1CC872BC9D74}" type="pres">
      <dgm:prSet presAssocID="{4325A628-8CA7-D344-8980-38D1247045B5}" presName="childShp" presStyleLbl="bgAccFollowNode1" presStyleIdx="0" presStyleCnt="5">
        <dgm:presLayoutVars>
          <dgm:bulletEnabled val="1"/>
        </dgm:presLayoutVars>
      </dgm:prSet>
      <dgm:spPr/>
    </dgm:pt>
    <dgm:pt modelId="{E17CB241-22FD-4245-B871-7014175BBF43}" type="pres">
      <dgm:prSet presAssocID="{D627FB66-846F-6B40-B9C5-BDC2DEF59775}" presName="spacing" presStyleCnt="0"/>
      <dgm:spPr/>
    </dgm:pt>
    <dgm:pt modelId="{A993878E-FE98-354C-BF8F-DC4ADD1B33F4}" type="pres">
      <dgm:prSet presAssocID="{182773AC-D7AC-6247-B583-DCB2F9FBCE46}" presName="linNode" presStyleCnt="0"/>
      <dgm:spPr/>
    </dgm:pt>
    <dgm:pt modelId="{78288D73-D019-BF45-AEAE-6894F75B7434}" type="pres">
      <dgm:prSet presAssocID="{182773AC-D7AC-6247-B583-DCB2F9FBCE46}" presName="parentShp" presStyleLbl="node1" presStyleIdx="1" presStyleCnt="5">
        <dgm:presLayoutVars>
          <dgm:bulletEnabled val="1"/>
        </dgm:presLayoutVars>
      </dgm:prSet>
      <dgm:spPr/>
    </dgm:pt>
    <dgm:pt modelId="{790FCF30-61BE-1248-BF77-29580D9A8236}" type="pres">
      <dgm:prSet presAssocID="{182773AC-D7AC-6247-B583-DCB2F9FBCE46}" presName="childShp" presStyleLbl="bgAccFollowNode1" presStyleIdx="1" presStyleCnt="5" custScaleY="205872">
        <dgm:presLayoutVars>
          <dgm:bulletEnabled val="1"/>
        </dgm:presLayoutVars>
      </dgm:prSet>
      <dgm:spPr/>
    </dgm:pt>
    <dgm:pt modelId="{1A46DC79-3EA7-7D4A-8A78-FD1BB4E1BA17}" type="pres">
      <dgm:prSet presAssocID="{1C5DF038-9F23-0340-8F74-B28C435703E9}" presName="spacing" presStyleCnt="0"/>
      <dgm:spPr/>
    </dgm:pt>
    <dgm:pt modelId="{3589C467-0325-D145-B3F2-E9420F469310}" type="pres">
      <dgm:prSet presAssocID="{57B07ABF-75B9-5A44-8A43-4058988EB5F6}" presName="linNode" presStyleCnt="0"/>
      <dgm:spPr/>
    </dgm:pt>
    <dgm:pt modelId="{9A5B898D-74C6-2448-BF02-5FB47B189856}" type="pres">
      <dgm:prSet presAssocID="{57B07ABF-75B9-5A44-8A43-4058988EB5F6}" presName="parentShp" presStyleLbl="node1" presStyleIdx="2" presStyleCnt="5" custLinFactNeighborY="-791">
        <dgm:presLayoutVars>
          <dgm:bulletEnabled val="1"/>
        </dgm:presLayoutVars>
      </dgm:prSet>
      <dgm:spPr/>
    </dgm:pt>
    <dgm:pt modelId="{AE998543-0DF5-094B-8B73-3E4FDD170593}" type="pres">
      <dgm:prSet presAssocID="{57B07ABF-75B9-5A44-8A43-4058988EB5F6}" presName="childShp" presStyleLbl="bgAccFollowNode1" presStyleIdx="2" presStyleCnt="5" custScaleY="224799">
        <dgm:presLayoutVars>
          <dgm:bulletEnabled val="1"/>
        </dgm:presLayoutVars>
      </dgm:prSet>
      <dgm:spPr/>
    </dgm:pt>
    <dgm:pt modelId="{C6FFFFF0-C211-CC45-BEC4-7E294F827F24}" type="pres">
      <dgm:prSet presAssocID="{412B53DA-1380-0147-AAD1-21B1FBFE86DD}" presName="spacing" presStyleCnt="0"/>
      <dgm:spPr/>
    </dgm:pt>
    <dgm:pt modelId="{E1A92333-924D-0248-82B5-5B32632042A3}" type="pres">
      <dgm:prSet presAssocID="{F2016C4E-8939-9641-BAD5-416E90B31EEA}" presName="linNode" presStyleCnt="0"/>
      <dgm:spPr/>
    </dgm:pt>
    <dgm:pt modelId="{88B66CC1-A8A9-3744-9142-AD927A5D818E}" type="pres">
      <dgm:prSet presAssocID="{F2016C4E-8939-9641-BAD5-416E90B31EEA}" presName="parentShp" presStyleLbl="node1" presStyleIdx="3" presStyleCnt="5" custLinFactNeighborY="-2097">
        <dgm:presLayoutVars>
          <dgm:bulletEnabled val="1"/>
        </dgm:presLayoutVars>
      </dgm:prSet>
      <dgm:spPr/>
    </dgm:pt>
    <dgm:pt modelId="{47490DE4-901D-7247-B7BD-FC3AE7DD4E67}" type="pres">
      <dgm:prSet presAssocID="{F2016C4E-8939-9641-BAD5-416E90B31EEA}" presName="childShp" presStyleLbl="bgAccFollowNode1" presStyleIdx="3" presStyleCnt="5" custScaleY="218479">
        <dgm:presLayoutVars>
          <dgm:bulletEnabled val="1"/>
        </dgm:presLayoutVars>
      </dgm:prSet>
      <dgm:spPr/>
    </dgm:pt>
    <dgm:pt modelId="{23F5BE7E-39B0-4240-985E-18352C7DA375}" type="pres">
      <dgm:prSet presAssocID="{D8481850-0161-D64A-B99F-06E09047DBCD}" presName="spacing" presStyleCnt="0"/>
      <dgm:spPr/>
    </dgm:pt>
    <dgm:pt modelId="{E6174035-F71B-8E40-8533-F4FD47A19522}" type="pres">
      <dgm:prSet presAssocID="{1DD13816-5CB9-9043-B453-105AD5AF3B31}" presName="linNode" presStyleCnt="0"/>
      <dgm:spPr/>
    </dgm:pt>
    <dgm:pt modelId="{9A62BCFE-2E18-6144-9337-A9116DAA3BFF}" type="pres">
      <dgm:prSet presAssocID="{1DD13816-5CB9-9043-B453-105AD5AF3B31}" presName="parentShp" presStyleLbl="node1" presStyleIdx="4" presStyleCnt="5" custLinFactNeighborY="185">
        <dgm:presLayoutVars>
          <dgm:bulletEnabled val="1"/>
        </dgm:presLayoutVars>
      </dgm:prSet>
      <dgm:spPr/>
    </dgm:pt>
    <dgm:pt modelId="{27F6CEDF-F879-CF41-A1A0-D70B29B41442}" type="pres">
      <dgm:prSet presAssocID="{1DD13816-5CB9-9043-B453-105AD5AF3B31}" presName="childShp" presStyleLbl="bgAccFollowNode1" presStyleIdx="4" presStyleCnt="5" custLinFactNeighborY="185">
        <dgm:presLayoutVars>
          <dgm:bulletEnabled val="1"/>
        </dgm:presLayoutVars>
      </dgm:prSet>
      <dgm:spPr/>
    </dgm:pt>
  </dgm:ptLst>
  <dgm:cxnLst>
    <dgm:cxn modelId="{7EA08B03-3316-4878-A8DE-DEFB61E34A48}" type="presOf" srcId="{DA31FC52-6A8E-4BAA-8CE6-C595A0271C74}" destId="{AE998543-0DF5-094B-8B73-3E4FDD170593}" srcOrd="0" destOrd="2" presId="urn:microsoft.com/office/officeart/2005/8/layout/vList6"/>
    <dgm:cxn modelId="{0BF3F808-41AF-4E8E-BCEA-88D4A9E165E9}" type="presOf" srcId="{3F0A121C-DF04-4D43-8550-3A46E32F8276}" destId="{27F6CEDF-F879-CF41-A1A0-D70B29B41442}" srcOrd="0" destOrd="2" presId="urn:microsoft.com/office/officeart/2005/8/layout/vList6"/>
    <dgm:cxn modelId="{539DD713-80B8-476E-ADC2-3634BE4F02AF}" srcId="{1DD13816-5CB9-9043-B453-105AD5AF3B31}" destId="{C7025887-A3E2-4C01-A263-FB6E8D45F0AD}" srcOrd="1" destOrd="0" parTransId="{B428ED12-2E6D-4082-A1E1-199BFD80CDAC}" sibTransId="{AD410FA3-5167-49CA-B748-43BD03F8B6F4}"/>
    <dgm:cxn modelId="{4BB11224-C5B7-4ECF-924E-7402AEC0A1F1}" type="presOf" srcId="{F681735B-E629-1B4C-88DB-A397EB83B0A8}" destId="{790FCF30-61BE-1248-BF77-29580D9A8236}" srcOrd="0" destOrd="0" presId="urn:microsoft.com/office/officeart/2005/8/layout/vList6"/>
    <dgm:cxn modelId="{D1F39E27-97FB-46D4-BE44-21CEB7EABD10}" type="presOf" srcId="{7614EC3E-EBF6-134A-A8FF-78C539AF4BB1}" destId="{05F33A47-E0AF-E34B-933A-1CC872BC9D74}" srcOrd="0" destOrd="0" presId="urn:microsoft.com/office/officeart/2005/8/layout/vList6"/>
    <dgm:cxn modelId="{FF52DC2C-3EC1-4532-A665-8777E255543A}" type="presOf" srcId="{92C91114-DA0F-42AF-A970-CAC841110A33}" destId="{DC82BACB-7287-442A-A34B-7AF386A0857E}" srcOrd="0" destOrd="0" presId="urn:microsoft.com/office/officeart/2005/8/layout/vList6"/>
    <dgm:cxn modelId="{CC6FB52E-F42B-4AAA-A999-4D4D88F81FAA}" type="presOf" srcId="{451F7883-2FB1-384C-A065-CFD52D9A20DF}" destId="{47490DE4-901D-7247-B7BD-FC3AE7DD4E67}" srcOrd="0" destOrd="0" presId="urn:microsoft.com/office/officeart/2005/8/layout/vList6"/>
    <dgm:cxn modelId="{125F2C32-09F7-4CC4-90B7-FD4BD600ACC6}" type="presOf" srcId="{52E8A952-0E42-452E-84FC-360BE4835BB5}" destId="{05F33A47-E0AF-E34B-933A-1CC872BC9D74}" srcOrd="0" destOrd="1" presId="urn:microsoft.com/office/officeart/2005/8/layout/vList6"/>
    <dgm:cxn modelId="{4CEE973E-C8BB-4069-83A4-CC633271FBED}" type="presOf" srcId="{1DD13816-5CB9-9043-B453-105AD5AF3B31}" destId="{9A62BCFE-2E18-6144-9337-A9116DAA3BFF}" srcOrd="0" destOrd="0" presId="urn:microsoft.com/office/officeart/2005/8/layout/vList6"/>
    <dgm:cxn modelId="{1015295C-56E1-457E-890E-0554B3ECE11B}" type="presOf" srcId="{4325A628-8CA7-D344-8980-38D1247045B5}" destId="{210A5044-6BC8-BC43-98D7-C1F027FF6E52}" srcOrd="0" destOrd="0" presId="urn:microsoft.com/office/officeart/2005/8/layout/vList6"/>
    <dgm:cxn modelId="{45DB8042-09A5-4706-BFAA-AEFF5B0D0CFB}" type="presOf" srcId="{F97048CF-7D15-4401-84D2-4A2F4B952813}" destId="{790FCF30-61BE-1248-BF77-29580D9A8236}" srcOrd="0" destOrd="1" presId="urn:microsoft.com/office/officeart/2005/8/layout/vList6"/>
    <dgm:cxn modelId="{DEA29147-AEB8-4BF8-BED3-E3120F8F2FCC}" type="presOf" srcId="{182773AC-D7AC-6247-B583-DCB2F9FBCE46}" destId="{78288D73-D019-BF45-AEAE-6894F75B7434}" srcOrd="0" destOrd="0" presId="urn:microsoft.com/office/officeart/2005/8/layout/vList6"/>
    <dgm:cxn modelId="{61BC5C6E-5B74-4721-BC18-2CD47E991AB0}" srcId="{F2016C4E-8939-9641-BAD5-416E90B31EEA}" destId="{451F7883-2FB1-384C-A065-CFD52D9A20DF}" srcOrd="0" destOrd="0" parTransId="{FFCB21A2-BCFD-0B42-B2AE-38C08B4390FA}" sibTransId="{95137604-6C67-F147-93B1-2A222AC90487}"/>
    <dgm:cxn modelId="{F1947B6E-9810-40A0-8C45-EBA9B83B60A0}" srcId="{92C91114-DA0F-42AF-A970-CAC841110A33}" destId="{182773AC-D7AC-6247-B583-DCB2F9FBCE46}" srcOrd="1" destOrd="0" parTransId="{6C4388AC-B500-C042-AEF6-5A1A12DF29B5}" sibTransId="{1C5DF038-9F23-0340-8F74-B28C435703E9}"/>
    <dgm:cxn modelId="{54100D4F-5F6D-4223-8F79-5F1C1F9FBCA5}" type="presOf" srcId="{16C99C5F-25D2-8841-9A62-A876CED15D4B}" destId="{05F33A47-E0AF-E34B-933A-1CC872BC9D74}" srcOrd="0" destOrd="2" presId="urn:microsoft.com/office/officeart/2005/8/layout/vList6"/>
    <dgm:cxn modelId="{DD3DB654-BF71-4251-A83C-28872C859F07}" srcId="{57B07ABF-75B9-5A44-8A43-4058988EB5F6}" destId="{71CCB17F-AF9B-44BD-8773-32ACA93233D2}" srcOrd="1" destOrd="0" parTransId="{288B7EC3-B201-41E9-8D55-107E0EE80B45}" sibTransId="{E5D0BB8B-3122-435F-B1A7-D10DA7481C2A}"/>
    <dgm:cxn modelId="{95313259-2F10-468D-8036-5243C868DD31}" type="presOf" srcId="{C7025887-A3E2-4C01-A263-FB6E8D45F0AD}" destId="{27F6CEDF-F879-CF41-A1A0-D70B29B41442}" srcOrd="0" destOrd="1" presId="urn:microsoft.com/office/officeart/2005/8/layout/vList6"/>
    <dgm:cxn modelId="{D883B97F-2F74-45DE-9951-91885B7EE1E8}" type="presOf" srcId="{4828A228-E359-48AF-BD83-174227BEFBC5}" destId="{47490DE4-901D-7247-B7BD-FC3AE7DD4E67}" srcOrd="0" destOrd="1" presId="urn:microsoft.com/office/officeart/2005/8/layout/vList6"/>
    <dgm:cxn modelId="{A3A11580-106E-4DDF-803C-E226B5499C80}" type="presOf" srcId="{F2016C4E-8939-9641-BAD5-416E90B31EEA}" destId="{88B66CC1-A8A9-3744-9142-AD927A5D818E}" srcOrd="0" destOrd="0" presId="urn:microsoft.com/office/officeart/2005/8/layout/vList6"/>
    <dgm:cxn modelId="{A5E44D85-6126-48C0-83D8-D36DDADDF34C}" srcId="{92C91114-DA0F-42AF-A970-CAC841110A33}" destId="{F2016C4E-8939-9641-BAD5-416E90B31EEA}" srcOrd="3" destOrd="0" parTransId="{9ED29B89-773D-BB48-B4E8-D9EDB24380F4}" sibTransId="{D8481850-0161-D64A-B99F-06E09047DBCD}"/>
    <dgm:cxn modelId="{AF0AAE8C-1D4B-4AEC-82AE-5DFFDF219472}" type="presOf" srcId="{3FB126E0-04F6-3D47-BB29-935445B75E93}" destId="{AE998543-0DF5-094B-8B73-3E4FDD170593}" srcOrd="0" destOrd="3" presId="urn:microsoft.com/office/officeart/2005/8/layout/vList6"/>
    <dgm:cxn modelId="{E40B568F-A1D3-458D-91CA-6F18D0DF038B}" srcId="{1DD13816-5CB9-9043-B453-105AD5AF3B31}" destId="{CA1B4C57-DA32-8F4E-B0D7-D1D6374804A5}" srcOrd="0" destOrd="0" parTransId="{2F88A4F7-FE36-D747-80ED-6DF73D7FF9B2}" sibTransId="{8BADC754-A515-174C-A183-BAFCB8069EB2}"/>
    <dgm:cxn modelId="{95341893-0FBA-4041-8755-994B5FEA2569}" srcId="{182773AC-D7AC-6247-B583-DCB2F9FBCE46}" destId="{F97048CF-7D15-4401-84D2-4A2F4B952813}" srcOrd="1" destOrd="0" parTransId="{1E9AB552-AFED-4ED8-BAC9-A1098B1A99A8}" sibTransId="{3ED7D338-D85F-4E00-B17E-896B851CD8E9}"/>
    <dgm:cxn modelId="{C2C5EE99-047C-4572-990F-256B5BBA4B91}" srcId="{57B07ABF-75B9-5A44-8A43-4058988EB5F6}" destId="{3FB126E0-04F6-3D47-BB29-935445B75E93}" srcOrd="3" destOrd="0" parTransId="{FBD9A5CC-771E-074C-AE8A-C54C557569A3}" sibTransId="{DCF72B6C-AC8F-7549-9043-64AE29E58E74}"/>
    <dgm:cxn modelId="{746AFA99-BB8C-4369-AD8E-0C38CD7940E6}" srcId="{182773AC-D7AC-6247-B583-DCB2F9FBCE46}" destId="{F681735B-E629-1B4C-88DB-A397EB83B0A8}" srcOrd="0" destOrd="0" parTransId="{C3A12BDA-1ACB-AE40-8711-5681E1AFD59D}" sibTransId="{6C2C2AAC-1761-B240-9E00-49A3D0F3F2A9}"/>
    <dgm:cxn modelId="{1FAF339A-C099-4200-9E4F-5BF0C5DB8828}" srcId="{92C91114-DA0F-42AF-A970-CAC841110A33}" destId="{57B07ABF-75B9-5A44-8A43-4058988EB5F6}" srcOrd="2" destOrd="0" parTransId="{888EFCAE-A6DE-714A-834F-CFDD4749DE20}" sibTransId="{412B53DA-1380-0147-AAD1-21B1FBFE86DD}"/>
    <dgm:cxn modelId="{C962799B-2F99-4CAD-830C-55EF155C2A0A}" srcId="{F2016C4E-8939-9641-BAD5-416E90B31EEA}" destId="{A84904C7-E5ED-CB4B-95E1-2FFD93E671C6}" srcOrd="2" destOrd="0" parTransId="{B231ED0F-3AC6-314A-BF6C-44CB29ECB113}" sibTransId="{4347C88E-745C-EF4B-AF03-0859C249E760}"/>
    <dgm:cxn modelId="{331B9AA6-4DA9-4357-B634-E23DE904E23B}" srcId="{57B07ABF-75B9-5A44-8A43-4058988EB5F6}" destId="{DA31FC52-6A8E-4BAA-8CE6-C595A0271C74}" srcOrd="2" destOrd="0" parTransId="{4E968474-BD64-4079-9DC5-733BD2CABDF6}" sibTransId="{22F7F0FC-D097-4794-93B2-0FF4D38366C1}"/>
    <dgm:cxn modelId="{193FC5A8-4E09-4F42-8EF2-AA476F696138}" srcId="{57B07ABF-75B9-5A44-8A43-4058988EB5F6}" destId="{F00293D5-1C59-2140-8694-B102CF9A06B8}" srcOrd="0" destOrd="0" parTransId="{2BA914D7-B838-0646-B7A2-E26FDCFFEB63}" sibTransId="{CF2BADEE-D020-4544-8C47-AD2CA7CC3734}"/>
    <dgm:cxn modelId="{27306BA9-3E7C-4063-8D26-99CA501C387A}" srcId="{4325A628-8CA7-D344-8980-38D1247045B5}" destId="{52E8A952-0E42-452E-84FC-360BE4835BB5}" srcOrd="1" destOrd="0" parTransId="{5C06C75E-FB77-4A4B-90FE-C81C387B2EEF}" sibTransId="{63B2CFE1-D764-451D-A3B1-EFE05CEC8E9C}"/>
    <dgm:cxn modelId="{215BB7AB-C3CC-4FD5-BDFE-F31CF22FBF42}" type="presOf" srcId="{CA1B4C57-DA32-8F4E-B0D7-D1D6374804A5}" destId="{27F6CEDF-F879-CF41-A1A0-D70B29B41442}" srcOrd="0" destOrd="0" presId="urn:microsoft.com/office/officeart/2005/8/layout/vList6"/>
    <dgm:cxn modelId="{53E946BC-7F2C-48D7-AACB-4491667A0922}" srcId="{4325A628-8CA7-D344-8980-38D1247045B5}" destId="{7614EC3E-EBF6-134A-A8FF-78C539AF4BB1}" srcOrd="0" destOrd="0" parTransId="{81C7DA47-6B43-1D42-9B28-A365A4A6E961}" sibTransId="{12771FA4-BB7F-5641-9372-EF0E0ECA1741}"/>
    <dgm:cxn modelId="{3FC6D3BE-25BA-4998-8AB7-9D5CE0C7272C}" type="presOf" srcId="{F00293D5-1C59-2140-8694-B102CF9A06B8}" destId="{AE998543-0DF5-094B-8B73-3E4FDD170593}" srcOrd="0" destOrd="0" presId="urn:microsoft.com/office/officeart/2005/8/layout/vList6"/>
    <dgm:cxn modelId="{BE6301C5-497C-4DE0-B7F3-69904CC47721}" srcId="{4325A628-8CA7-D344-8980-38D1247045B5}" destId="{16C99C5F-25D2-8841-9A62-A876CED15D4B}" srcOrd="2" destOrd="0" parTransId="{25C6BED1-0F8A-D444-83AC-4706C2603294}" sibTransId="{A6BC54AF-38AB-C442-BC5B-CD7394D58B65}"/>
    <dgm:cxn modelId="{C79A11CA-939F-4401-B3A4-1A1E07F41D35}" type="presOf" srcId="{71CCB17F-AF9B-44BD-8773-32ACA93233D2}" destId="{AE998543-0DF5-094B-8B73-3E4FDD170593}" srcOrd="0" destOrd="1" presId="urn:microsoft.com/office/officeart/2005/8/layout/vList6"/>
    <dgm:cxn modelId="{EBA663D8-B0DA-45B8-986D-C639E72ED41A}" srcId="{1DD13816-5CB9-9043-B453-105AD5AF3B31}" destId="{3F0A121C-DF04-4D43-8550-3A46E32F8276}" srcOrd="2" destOrd="0" parTransId="{A42F6D40-6EDA-4D7B-A3BC-5BFF8A1EBE4B}" sibTransId="{0881EAAD-5E31-40C1-85F3-E4723E4099A8}"/>
    <dgm:cxn modelId="{2E70F6D9-5506-40D7-A2C6-7B885C8B9893}" srcId="{F2016C4E-8939-9641-BAD5-416E90B31EEA}" destId="{4828A228-E359-48AF-BD83-174227BEFBC5}" srcOrd="1" destOrd="0" parTransId="{6EEFBCCB-7A51-4E4F-A8FC-83FE782A78A1}" sibTransId="{D02FC847-738A-4161-97B5-D9FD24EB0B4B}"/>
    <dgm:cxn modelId="{D99B0AE2-6E7D-4E9E-A17B-8125FE86FF9D}" srcId="{92C91114-DA0F-42AF-A970-CAC841110A33}" destId="{1DD13816-5CB9-9043-B453-105AD5AF3B31}" srcOrd="4" destOrd="0" parTransId="{5BEC2FC0-DBE8-6842-90F0-D6816E0732E9}" sibTransId="{0FD8D1B6-9956-064E-AB8E-431C02EDDE5B}"/>
    <dgm:cxn modelId="{A43240E7-97C4-456E-95BC-4D4D34313EF3}" srcId="{92C91114-DA0F-42AF-A970-CAC841110A33}" destId="{4325A628-8CA7-D344-8980-38D1247045B5}" srcOrd="0" destOrd="0" parTransId="{44D738CD-73AD-1A48-931F-8A86AC2E6763}" sibTransId="{D627FB66-846F-6B40-B9C5-BDC2DEF59775}"/>
    <dgm:cxn modelId="{C907BEF1-874B-4FC6-BF89-5298FE88848E}" type="presOf" srcId="{A84904C7-E5ED-CB4B-95E1-2FFD93E671C6}" destId="{47490DE4-901D-7247-B7BD-FC3AE7DD4E67}" srcOrd="0" destOrd="2" presId="urn:microsoft.com/office/officeart/2005/8/layout/vList6"/>
    <dgm:cxn modelId="{45C42EFC-B79C-4A83-8E76-B8E4BA9B8136}" type="presOf" srcId="{57B07ABF-75B9-5A44-8A43-4058988EB5F6}" destId="{9A5B898D-74C6-2448-BF02-5FB47B189856}" srcOrd="0" destOrd="0" presId="urn:microsoft.com/office/officeart/2005/8/layout/vList6"/>
    <dgm:cxn modelId="{CB4F4076-D507-43BA-8829-5FD3EDA37A4B}" type="presParOf" srcId="{DC82BACB-7287-442A-A34B-7AF386A0857E}" destId="{BBA84D7E-1256-6341-9C78-41DA20FD63CD}" srcOrd="0" destOrd="0" presId="urn:microsoft.com/office/officeart/2005/8/layout/vList6"/>
    <dgm:cxn modelId="{764FA093-1657-4A96-BB55-03BC5E31BE23}" type="presParOf" srcId="{BBA84D7E-1256-6341-9C78-41DA20FD63CD}" destId="{210A5044-6BC8-BC43-98D7-C1F027FF6E52}" srcOrd="0" destOrd="0" presId="urn:microsoft.com/office/officeart/2005/8/layout/vList6"/>
    <dgm:cxn modelId="{F6DE4CD0-65B1-47AC-B4B5-3FD4F691E091}" type="presParOf" srcId="{BBA84D7E-1256-6341-9C78-41DA20FD63CD}" destId="{05F33A47-E0AF-E34B-933A-1CC872BC9D74}" srcOrd="1" destOrd="0" presId="urn:microsoft.com/office/officeart/2005/8/layout/vList6"/>
    <dgm:cxn modelId="{4FD95B5B-21F5-4E4A-B529-DA8DA08FC116}" type="presParOf" srcId="{DC82BACB-7287-442A-A34B-7AF386A0857E}" destId="{E17CB241-22FD-4245-B871-7014175BBF43}" srcOrd="1" destOrd="0" presId="urn:microsoft.com/office/officeart/2005/8/layout/vList6"/>
    <dgm:cxn modelId="{F74969DF-3000-431C-84E2-FC82B8FED518}" type="presParOf" srcId="{DC82BACB-7287-442A-A34B-7AF386A0857E}" destId="{A993878E-FE98-354C-BF8F-DC4ADD1B33F4}" srcOrd="2" destOrd="0" presId="urn:microsoft.com/office/officeart/2005/8/layout/vList6"/>
    <dgm:cxn modelId="{E63C4572-C4CC-40B4-8AF5-C3822499BA72}" type="presParOf" srcId="{A993878E-FE98-354C-BF8F-DC4ADD1B33F4}" destId="{78288D73-D019-BF45-AEAE-6894F75B7434}" srcOrd="0" destOrd="0" presId="urn:microsoft.com/office/officeart/2005/8/layout/vList6"/>
    <dgm:cxn modelId="{A7318A6A-9A00-454A-9FD2-633FFADFDF6D}" type="presParOf" srcId="{A993878E-FE98-354C-BF8F-DC4ADD1B33F4}" destId="{790FCF30-61BE-1248-BF77-29580D9A8236}" srcOrd="1" destOrd="0" presId="urn:microsoft.com/office/officeart/2005/8/layout/vList6"/>
    <dgm:cxn modelId="{01445F91-B6C0-4936-9166-A4B4BB15AAC7}" type="presParOf" srcId="{DC82BACB-7287-442A-A34B-7AF386A0857E}" destId="{1A46DC79-3EA7-7D4A-8A78-FD1BB4E1BA17}" srcOrd="3" destOrd="0" presId="urn:microsoft.com/office/officeart/2005/8/layout/vList6"/>
    <dgm:cxn modelId="{7D3A0A76-2C0E-4B58-ADE1-1EF13557D16D}" type="presParOf" srcId="{DC82BACB-7287-442A-A34B-7AF386A0857E}" destId="{3589C467-0325-D145-B3F2-E9420F469310}" srcOrd="4" destOrd="0" presId="urn:microsoft.com/office/officeart/2005/8/layout/vList6"/>
    <dgm:cxn modelId="{780FF703-0A7D-4DC6-B0D1-D53BF0CFAA88}" type="presParOf" srcId="{3589C467-0325-D145-B3F2-E9420F469310}" destId="{9A5B898D-74C6-2448-BF02-5FB47B189856}" srcOrd="0" destOrd="0" presId="urn:microsoft.com/office/officeart/2005/8/layout/vList6"/>
    <dgm:cxn modelId="{920E89B2-21C0-44A6-BB7F-422B8E952208}" type="presParOf" srcId="{3589C467-0325-D145-B3F2-E9420F469310}" destId="{AE998543-0DF5-094B-8B73-3E4FDD170593}" srcOrd="1" destOrd="0" presId="urn:microsoft.com/office/officeart/2005/8/layout/vList6"/>
    <dgm:cxn modelId="{2CA84E11-21AC-40FB-BC74-A49C93F27C7F}" type="presParOf" srcId="{DC82BACB-7287-442A-A34B-7AF386A0857E}" destId="{C6FFFFF0-C211-CC45-BEC4-7E294F827F24}" srcOrd="5" destOrd="0" presId="urn:microsoft.com/office/officeart/2005/8/layout/vList6"/>
    <dgm:cxn modelId="{052D8884-6C3B-427C-B6F4-3FE27FEB4BA5}" type="presParOf" srcId="{DC82BACB-7287-442A-A34B-7AF386A0857E}" destId="{E1A92333-924D-0248-82B5-5B32632042A3}" srcOrd="6" destOrd="0" presId="urn:microsoft.com/office/officeart/2005/8/layout/vList6"/>
    <dgm:cxn modelId="{9B86EEAD-250D-4368-A47B-AE8FFA84CEFC}" type="presParOf" srcId="{E1A92333-924D-0248-82B5-5B32632042A3}" destId="{88B66CC1-A8A9-3744-9142-AD927A5D818E}" srcOrd="0" destOrd="0" presId="urn:microsoft.com/office/officeart/2005/8/layout/vList6"/>
    <dgm:cxn modelId="{3E8D46D8-C937-49C1-A788-DEDE238B8C8E}" type="presParOf" srcId="{E1A92333-924D-0248-82B5-5B32632042A3}" destId="{47490DE4-901D-7247-B7BD-FC3AE7DD4E67}" srcOrd="1" destOrd="0" presId="urn:microsoft.com/office/officeart/2005/8/layout/vList6"/>
    <dgm:cxn modelId="{C22E3413-2902-4BE5-967D-A8F7E10A5F0E}" type="presParOf" srcId="{DC82BACB-7287-442A-A34B-7AF386A0857E}" destId="{23F5BE7E-39B0-4240-985E-18352C7DA375}" srcOrd="7" destOrd="0" presId="urn:microsoft.com/office/officeart/2005/8/layout/vList6"/>
    <dgm:cxn modelId="{BCFC39B5-E691-410B-9265-A21B6F92D5C0}" type="presParOf" srcId="{DC82BACB-7287-442A-A34B-7AF386A0857E}" destId="{E6174035-F71B-8E40-8533-F4FD47A19522}" srcOrd="8" destOrd="0" presId="urn:microsoft.com/office/officeart/2005/8/layout/vList6"/>
    <dgm:cxn modelId="{C8E958F6-EA74-4BB7-A50E-F138B9A6A4A6}" type="presParOf" srcId="{E6174035-F71B-8E40-8533-F4FD47A19522}" destId="{9A62BCFE-2E18-6144-9337-A9116DAA3BFF}" srcOrd="0" destOrd="0" presId="urn:microsoft.com/office/officeart/2005/8/layout/vList6"/>
    <dgm:cxn modelId="{02048ACE-D434-4706-884D-E0BB320C899E}" type="presParOf" srcId="{E6174035-F71B-8E40-8533-F4FD47A19522}" destId="{27F6CEDF-F879-CF41-A1A0-D70B29B4144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7C99E-A3FB-8F4A-AD2B-0915534170AE}">
      <dsp:nvSpPr>
        <dsp:cNvPr id="0" name=""/>
        <dsp:cNvSpPr/>
      </dsp:nvSpPr>
      <dsp:spPr>
        <a:xfrm>
          <a:off x="4804109" y="0"/>
          <a:ext cx="7188597" cy="717714"/>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85" tIns="6985" rIns="6985" bIns="6985" numCol="1" spcCol="1270" anchor="t" anchorCtr="0">
          <a:noAutofit/>
        </a:bodyPr>
        <a:lstStyle/>
        <a:p>
          <a:pPr marL="225425" lvl="1" indent="0" algn="l" defTabSz="488950">
            <a:lnSpc>
              <a:spcPct val="90000"/>
            </a:lnSpc>
            <a:spcBef>
              <a:spcPct val="0"/>
            </a:spcBef>
            <a:spcAft>
              <a:spcPct val="15000"/>
            </a:spcAft>
            <a:buNone/>
            <a:defRPr b="0" i="0"/>
          </a:pPr>
          <a:endParaRPr lang="en-US" sz="1100" kern="1200"/>
        </a:p>
        <a:p>
          <a:pPr marL="225425" lvl="1" indent="0" algn="l" defTabSz="622300">
            <a:lnSpc>
              <a:spcPct val="90000"/>
            </a:lnSpc>
            <a:spcBef>
              <a:spcPct val="0"/>
            </a:spcBef>
            <a:spcAft>
              <a:spcPct val="15000"/>
            </a:spcAft>
            <a:buFont typeface="Arial" panose="020B0604020202020204" pitchFamily="34" charset="0"/>
            <a:buChar char="•"/>
            <a:defRPr b="0" i="0"/>
          </a:pPr>
          <a:r>
            <a:rPr lang="1106" sz="1400" kern="1200"/>
            <a:t>Mae'r cymhwyster hwn wedi'i anelu at ddysgwyr ôl-16 sy'n awyddus i ddysgu mwy am y sectorau iechyd a gofal cymdeithasol</a:t>
          </a:r>
        </a:p>
        <a:p>
          <a:pPr marL="225425" lvl="1" indent="0" algn="l" defTabSz="488950">
            <a:lnSpc>
              <a:spcPct val="90000"/>
            </a:lnSpc>
            <a:spcBef>
              <a:spcPct val="0"/>
            </a:spcBef>
            <a:spcAft>
              <a:spcPct val="15000"/>
            </a:spcAft>
            <a:buNone/>
            <a:defRPr b="0" i="0"/>
          </a:pPr>
          <a:r>
            <a:rPr lang="1106" sz="1100" kern="1200">
              <a:latin typeface="+mj-lt"/>
            </a:rPr>
            <a:t>. </a:t>
          </a:r>
        </a:p>
      </dsp:txBody>
      <dsp:txXfrm>
        <a:off x="4804109" y="89714"/>
        <a:ext cx="6919454" cy="538286"/>
      </dsp:txXfrm>
    </dsp:sp>
    <dsp:sp modelId="{66BE0F86-BAD0-E54A-A502-633AAE41CF83}">
      <dsp:nvSpPr>
        <dsp:cNvPr id="0" name=""/>
        <dsp:cNvSpPr/>
      </dsp:nvSpPr>
      <dsp:spPr>
        <a:xfrm>
          <a:off x="0" y="0"/>
          <a:ext cx="4792398" cy="70123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t>Ar gyfer pwy mae'r cymhwyster?</a:t>
          </a:r>
        </a:p>
      </dsp:txBody>
      <dsp:txXfrm>
        <a:off x="34231" y="34231"/>
        <a:ext cx="4723936" cy="632773"/>
      </dsp:txXfrm>
    </dsp:sp>
    <dsp:sp modelId="{942CA855-7CB7-DD4C-A30A-684319754EDF}">
      <dsp:nvSpPr>
        <dsp:cNvPr id="0" name=""/>
        <dsp:cNvSpPr/>
      </dsp:nvSpPr>
      <dsp:spPr>
        <a:xfrm>
          <a:off x="4798253" y="798197"/>
          <a:ext cx="7188597" cy="894145"/>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defRPr b="0" i="0"/>
          </a:pPr>
          <a:r>
            <a:rPr lang="1106" sz="1400" kern="1200">
              <a:latin typeface="+mj-lt"/>
            </a:rPr>
            <a:t>Datblygwyd y cymhwyster hwn gan y Consortiwm ar y cyd â rhanddeiliaid o'r sectorau iechyd a gofal cymdeithasol. Mae'r rhain yn cynnwys Gofal Cymdeithasol Cymru, Addysg a Gwella Iechyd Cymru y GIG, tiwtoriaid, athrawon ac aseswyr gweithleoedd. </a:t>
          </a:r>
        </a:p>
      </dsp:txBody>
      <dsp:txXfrm>
        <a:off x="4798253" y="909965"/>
        <a:ext cx="6853293" cy="670609"/>
      </dsp:txXfrm>
    </dsp:sp>
    <dsp:sp modelId="{1472AA31-ABCA-0045-9DF6-90DBEDD7C8CB}">
      <dsp:nvSpPr>
        <dsp:cNvPr id="0" name=""/>
        <dsp:cNvSpPr/>
      </dsp:nvSpPr>
      <dsp:spPr>
        <a:xfrm>
          <a:off x="5855" y="788881"/>
          <a:ext cx="4792398" cy="91277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Pwy sydd wedi bod yn ymwneud â'r gwaith o'i ddatblygu? </a:t>
          </a:r>
        </a:p>
      </dsp:txBody>
      <dsp:txXfrm>
        <a:off x="50413" y="833439"/>
        <a:ext cx="4703282" cy="823660"/>
      </dsp:txXfrm>
    </dsp:sp>
    <dsp:sp modelId="{173D82A1-2A15-4544-8C88-23B09A5B5D22}">
      <dsp:nvSpPr>
        <dsp:cNvPr id="0" name=""/>
        <dsp:cNvSpPr/>
      </dsp:nvSpPr>
      <dsp:spPr>
        <a:xfrm>
          <a:off x="4797082" y="1771781"/>
          <a:ext cx="7195624" cy="701235"/>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403225" lvl="1" indent="-217488" algn="l" defTabSz="622300">
            <a:lnSpc>
              <a:spcPct val="90000"/>
            </a:lnSpc>
            <a:spcBef>
              <a:spcPct val="0"/>
            </a:spcBef>
            <a:spcAft>
              <a:spcPct val="15000"/>
            </a:spcAft>
            <a:buChar char="•"/>
            <a:defRPr b="0" i="0"/>
          </a:pPr>
          <a:r>
            <a:rPr lang="1106" sz="1400" kern="1200">
              <a:latin typeface="+mj-lt"/>
            </a:rPr>
            <a:t>Mae'r cymhwyster hwn yn seiliedig ar theori ac yn asesu gwybodaeth ac ymarfer dysgwyr. Lluniwyd y cymhwyster ar gyfer dysgwyr sydd yn y Chweched Dosbarth yn yr Ysgol neu ddysgwyr mewn Colegau Addysg Bellach </a:t>
          </a:r>
        </a:p>
      </dsp:txBody>
      <dsp:txXfrm>
        <a:off x="4797082" y="1859435"/>
        <a:ext cx="6932661" cy="525927"/>
      </dsp:txXfrm>
    </dsp:sp>
    <dsp:sp modelId="{244E28BC-86F3-DE48-B59E-2E8D91CB0507}">
      <dsp:nvSpPr>
        <dsp:cNvPr id="0" name=""/>
        <dsp:cNvSpPr/>
      </dsp:nvSpPr>
      <dsp:spPr>
        <a:xfrm>
          <a:off x="0" y="1766235"/>
          <a:ext cx="4797082" cy="70123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Pwy all gyflwyno'r cymhwyster hwn?</a:t>
          </a:r>
        </a:p>
      </dsp:txBody>
      <dsp:txXfrm>
        <a:off x="34231" y="1800466"/>
        <a:ext cx="4728620" cy="632773"/>
      </dsp:txXfrm>
    </dsp:sp>
    <dsp:sp modelId="{D86C433B-FF88-DC42-9BB2-D6B784F39D80}">
      <dsp:nvSpPr>
        <dsp:cNvPr id="0" name=""/>
        <dsp:cNvSpPr/>
      </dsp:nvSpPr>
      <dsp:spPr>
        <a:xfrm>
          <a:off x="4797082" y="2585302"/>
          <a:ext cx="7195624" cy="535231"/>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622300">
            <a:lnSpc>
              <a:spcPct val="90000"/>
            </a:lnSpc>
            <a:spcBef>
              <a:spcPct val="0"/>
            </a:spcBef>
            <a:spcAft>
              <a:spcPct val="15000"/>
            </a:spcAft>
            <a:buChar char="•"/>
            <a:defRPr b="0" i="0"/>
          </a:pPr>
          <a:r>
            <a:rPr lang="1106" sz="1400" kern="1200"/>
            <a:t>Mae'r cymhwyster yn galluogi dysgwyr i feithrin a dangos eu gwybodaeth, eu sgiliau a'u dealltwriaeth o fewn cyd-destun gwasanaethau iechyd a gofal cymdeithasol.</a:t>
          </a:r>
        </a:p>
      </dsp:txBody>
      <dsp:txXfrm>
        <a:off x="4797082" y="2652206"/>
        <a:ext cx="6994912" cy="401423"/>
      </dsp:txXfrm>
    </dsp:sp>
    <dsp:sp modelId="{9E9C705D-3F7E-E143-BABB-889CB62642A9}">
      <dsp:nvSpPr>
        <dsp:cNvPr id="0" name=""/>
        <dsp:cNvSpPr/>
      </dsp:nvSpPr>
      <dsp:spPr>
        <a:xfrm>
          <a:off x="0" y="2543140"/>
          <a:ext cx="4797082" cy="61955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Beth mae'r cymhwyster yn ei gwmpasu?</a:t>
          </a:r>
          <a:r>
            <a:rPr lang="1106" sz="1400" b="0" kern="1200">
              <a:solidFill>
                <a:srgbClr val="FFFFFF"/>
              </a:solidFill>
              <a:latin typeface="Arial"/>
              <a:ea typeface="+mn-ea"/>
              <a:cs typeface="+mn-cs"/>
            </a:rPr>
            <a:t> </a:t>
          </a:r>
          <a:endParaRPr lang="1106" sz="1400" b="1" kern="1200">
            <a:solidFill>
              <a:srgbClr val="FFFFFF"/>
            </a:solidFill>
            <a:latin typeface="Arial"/>
            <a:ea typeface="+mn-ea"/>
            <a:cs typeface="+mn-cs"/>
          </a:endParaRPr>
        </a:p>
      </dsp:txBody>
      <dsp:txXfrm>
        <a:off x="30244" y="2573384"/>
        <a:ext cx="4736594" cy="559067"/>
      </dsp:txXfrm>
    </dsp:sp>
    <dsp:sp modelId="{84558E58-4C15-0949-8C64-C29AF5D0B63A}">
      <dsp:nvSpPr>
        <dsp:cNvPr id="0" name=""/>
        <dsp:cNvSpPr/>
      </dsp:nvSpPr>
      <dsp:spPr>
        <a:xfrm>
          <a:off x="4624791" y="3232819"/>
          <a:ext cx="7362190" cy="2522167"/>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622300">
            <a:lnSpc>
              <a:spcPct val="90000"/>
            </a:lnSpc>
            <a:spcBef>
              <a:spcPct val="0"/>
            </a:spcBef>
            <a:spcAft>
              <a:spcPct val="15000"/>
            </a:spcAft>
            <a:buChar char="•"/>
            <a:defRPr b="0" i="0"/>
          </a:pPr>
          <a:r>
            <a:rPr lang="1106" sz="1400" kern="1200">
              <a:latin typeface="+mj-lt"/>
            </a:rPr>
            <a:t>Er mwyn cwblhau'r cymhwyster hwn, mae'n ofynnol i ddysgwyr ymgysylltu â'r sector am o leiaf ddeg diwrnod, y mae'n rhaid treulio o leiaf bump diwrnod (30 awr) ohonynt yn ymgymryd â lleoliad gwaith</a:t>
          </a:r>
        </a:p>
        <a:p>
          <a:pPr marL="363538" lvl="1" indent="-138113" algn="l" defTabSz="622300">
            <a:lnSpc>
              <a:spcPct val="90000"/>
            </a:lnSpc>
            <a:spcBef>
              <a:spcPct val="0"/>
            </a:spcBef>
            <a:spcAft>
              <a:spcPct val="15000"/>
            </a:spcAft>
            <a:buChar char="•"/>
            <a:defRPr b="0" i="0"/>
          </a:pPr>
          <a:r>
            <a:rPr lang="1106" sz="1400" kern="1200"/>
            <a:t>Nid oes unrhyw ofynion cofrestru ar gyfer y cymhwyster hwn. Fodd bynnag, rhaid i ganolfannau sicrhau bod gan ddysgwyr y potensial i ennill y cymhwyster yn llwyddiannus, a'u bod yn cael y cyfle i wneud hynny.</a:t>
          </a:r>
        </a:p>
        <a:p>
          <a:pPr marL="363538" lvl="1" indent="-138113" algn="l" defTabSz="622300">
            <a:lnSpc>
              <a:spcPct val="90000"/>
            </a:lnSpc>
            <a:spcBef>
              <a:spcPct val="0"/>
            </a:spcBef>
            <a:spcAft>
              <a:spcPct val="15000"/>
            </a:spcAft>
            <a:buChar char="•"/>
            <a:defRPr b="0" i="0"/>
          </a:pPr>
          <a:r>
            <a:rPr lang="1106" sz="1400" kern="1200">
              <a:latin typeface="+mj-lt"/>
            </a:rPr>
            <a:t>Argymhellir yn gryf bod dysgwyr </a:t>
          </a:r>
          <a:r>
            <a:rPr lang="1106" sz="1400" b="1" kern="1200">
              <a:latin typeface="+mj-lt"/>
            </a:rPr>
            <a:t>wedi cwblhau neu wrthi'n astudio cymhwyster Iechyd a Gofal Cymdeithasol: Craidd</a:t>
          </a:r>
          <a:r>
            <a:rPr lang="1106" sz="1400" kern="1200">
              <a:latin typeface="+mj-lt"/>
            </a:rPr>
            <a:t> cyn, neu ar y cyd â chwblhau'r cymhwyster hwn sef Lefel 2 Iechyd a Gofal Cymdeithasol: Egwyddorion a Chyd-destunau.</a:t>
          </a:r>
        </a:p>
      </dsp:txBody>
      <dsp:txXfrm>
        <a:off x="4624791" y="3548090"/>
        <a:ext cx="6416377" cy="1891625"/>
      </dsp:txXfrm>
    </dsp:sp>
    <dsp:sp modelId="{4BD5B87E-9F45-6946-9EA7-442899BBC5F0}">
      <dsp:nvSpPr>
        <dsp:cNvPr id="0" name=""/>
        <dsp:cNvSpPr/>
      </dsp:nvSpPr>
      <dsp:spPr>
        <a:xfrm>
          <a:off x="5725" y="3911264"/>
          <a:ext cx="4619066" cy="1167872"/>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A oes unrhyw ofynion mynediad neu gyd-ddibyniaeth? </a:t>
          </a:r>
        </a:p>
      </dsp:txBody>
      <dsp:txXfrm>
        <a:off x="62736" y="3968275"/>
        <a:ext cx="4505044" cy="10538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33A47-E0AF-E34B-933A-1CC872BC9D74}">
      <dsp:nvSpPr>
        <dsp:cNvPr id="0" name=""/>
        <dsp:cNvSpPr/>
      </dsp:nvSpPr>
      <dsp:spPr>
        <a:xfrm>
          <a:off x="4584757" y="1037"/>
          <a:ext cx="6877135" cy="652403"/>
        </a:xfrm>
        <a:prstGeom prst="rightArrow">
          <a:avLst>
            <a:gd name="adj1" fmla="val 75000"/>
            <a:gd name="adj2" fmla="val 50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57150" lvl="1" indent="0" algn="l" defTabSz="355600">
            <a:lnSpc>
              <a:spcPct val="90000"/>
            </a:lnSpc>
            <a:spcBef>
              <a:spcPct val="0"/>
            </a:spcBef>
            <a:spcAft>
              <a:spcPct val="15000"/>
            </a:spcAft>
            <a:buChar char="•"/>
            <a:defRPr b="0" i="0"/>
          </a:pPr>
          <a:endParaRPr lang="en-US" sz="800" kern="1200"/>
        </a:p>
        <a:p>
          <a:pPr marL="57150" lvl="1" indent="0" algn="l" defTabSz="35560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Mae'r cymhwyster hwn wedi'i gymeradwyo ar gyfer dysgwyr 16 oed a throsodd.  Ni all y Consortiwm dderbyn unrhyw ymrestriad ar gyfer dysgwyr o dan 16 oed</a:t>
          </a:r>
        </a:p>
        <a:p>
          <a:pPr marL="57150" lvl="1" indent="0" algn="l" defTabSz="355600">
            <a:lnSpc>
              <a:spcPct val="90000"/>
            </a:lnSpc>
            <a:spcBef>
              <a:spcPct val="0"/>
            </a:spcBef>
            <a:spcAft>
              <a:spcPct val="15000"/>
            </a:spcAft>
            <a:buChar char="•"/>
            <a:defRPr b="0" i="0"/>
          </a:pPr>
          <a:endParaRPr lang="en-US" sz="800" kern="1200"/>
        </a:p>
      </dsp:txBody>
      <dsp:txXfrm>
        <a:off x="4584757" y="82587"/>
        <a:ext cx="6632484" cy="489303"/>
      </dsp:txXfrm>
    </dsp:sp>
    <dsp:sp modelId="{210A5044-6BC8-BC43-98D7-C1F027FF6E52}">
      <dsp:nvSpPr>
        <dsp:cNvPr id="0" name=""/>
        <dsp:cNvSpPr/>
      </dsp:nvSpPr>
      <dsp:spPr>
        <a:xfrm>
          <a:off x="0" y="1037"/>
          <a:ext cx="4584757" cy="65240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Cyfyngiadau o ran oedran</a:t>
          </a:r>
        </a:p>
      </dsp:txBody>
      <dsp:txXfrm>
        <a:off x="31848" y="32885"/>
        <a:ext cx="4521061" cy="588707"/>
      </dsp:txXfrm>
    </dsp:sp>
    <dsp:sp modelId="{790FCF30-61BE-1248-BF77-29580D9A8236}">
      <dsp:nvSpPr>
        <dsp:cNvPr id="0" name=""/>
        <dsp:cNvSpPr/>
      </dsp:nvSpPr>
      <dsp:spPr>
        <a:xfrm>
          <a:off x="4585876" y="718681"/>
          <a:ext cx="6870419" cy="1343116"/>
        </a:xfrm>
        <a:prstGeom prst="rightArrow">
          <a:avLst>
            <a:gd name="adj1" fmla="val 75000"/>
            <a:gd name="adj2" fmla="val 50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363538" lvl="1" indent="-138113" algn="l" defTabSz="400050">
            <a:lnSpc>
              <a:spcPct val="90000"/>
            </a:lnSpc>
            <a:spcBef>
              <a:spcPct val="0"/>
            </a:spcBef>
            <a:spcAft>
              <a:spcPct val="15000"/>
            </a:spcAft>
            <a:buFont typeface="Arial" panose="020B0604020202020204" pitchFamily="34" charset="0"/>
            <a:buChar char="•"/>
            <a:defRPr b="0" i="0"/>
          </a:pPr>
          <a:r>
            <a:rPr lang="1106" sz="1400" kern="1200">
              <a:latin typeface="Lato" charset="0"/>
            </a:rPr>
            <a:t> </a:t>
          </a:r>
          <a:r>
            <a:rPr lang="1106" sz="1400">
              <a:solidFill>
                <a:srgbClr val="140000">
                  <a:hueOff val="0"/>
                  <a:satOff val="0"/>
                  <a:lumOff val="0"/>
                  <a:alphaOff val="0"/>
                </a:srgbClr>
              </a:solidFill>
              <a:latin typeface="Arial"/>
              <a:ea typeface="+mn-ea"/>
              <a:cs typeface="+mn-cs"/>
            </a:rPr>
            <a:t>Rhaid i ganolfannau geisio cymeradwyaeth ffurfiol gan y Corff Dyfarnu CYN cyflwyno'r cymhwyster hwn. </a:t>
          </a:r>
        </a:p>
        <a:p>
          <a:pPr marL="363538" lvl="1" indent="-138113" algn="l" defTabSz="400050">
            <a:lnSpc>
              <a:spcPct val="90000"/>
            </a:lnSpc>
            <a:spcBef>
              <a:spcPct val="0"/>
            </a:spcBef>
            <a:spcAft>
              <a:spcPct val="15000"/>
            </a:spcAft>
            <a:buFont typeface="Arial" panose="020B0604020202020204" pitchFamily="34" charset="0"/>
            <a:buChar char="•"/>
            <a:defRPr b="0" i="0"/>
          </a:pPr>
          <a:r>
            <a:rPr lang="1106" sz="1400" kern="1200">
              <a:solidFill>
                <a:srgbClr val="140000">
                  <a:hueOff val="0"/>
                  <a:satOff val="0"/>
                  <a:lumOff val="0"/>
                  <a:alphaOff val="0"/>
                </a:srgbClr>
              </a:solidFill>
              <a:latin typeface="Arial"/>
              <a:ea typeface="+mn-ea"/>
              <a:cs typeface="+mn-cs"/>
            </a:rPr>
            <a:t>Mae gwybodaeth am y broses Gymeradwyo a'r disgwyliadau ar gael ar wefan Dysgu Iechyd a Gofal Cymru: https://www.dysguiechydagofal.cymru/</a:t>
          </a:r>
        </a:p>
      </dsp:txBody>
      <dsp:txXfrm>
        <a:off x="4585876" y="886571"/>
        <a:ext cx="6366751" cy="1007337"/>
      </dsp:txXfrm>
    </dsp:sp>
    <dsp:sp modelId="{78288D73-D019-BF45-AEAE-6894F75B7434}">
      <dsp:nvSpPr>
        <dsp:cNvPr id="0" name=""/>
        <dsp:cNvSpPr/>
      </dsp:nvSpPr>
      <dsp:spPr>
        <a:xfrm>
          <a:off x="5596" y="1064037"/>
          <a:ext cx="4580279" cy="65240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Cymeradwyaeth Canolfan</a:t>
          </a:r>
        </a:p>
      </dsp:txBody>
      <dsp:txXfrm>
        <a:off x="37444" y="1095885"/>
        <a:ext cx="4516583" cy="588707"/>
      </dsp:txXfrm>
    </dsp:sp>
    <dsp:sp modelId="{AE998543-0DF5-094B-8B73-3E4FDD170593}">
      <dsp:nvSpPr>
        <dsp:cNvPr id="0" name=""/>
        <dsp:cNvSpPr/>
      </dsp:nvSpPr>
      <dsp:spPr>
        <a:xfrm>
          <a:off x="4585876" y="2127038"/>
          <a:ext cx="6870419" cy="1466597"/>
        </a:xfrm>
        <a:prstGeom prst="rightArrow">
          <a:avLst>
            <a:gd name="adj1" fmla="val 75000"/>
            <a:gd name="adj2" fmla="val 50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defRPr b="0" i="0"/>
          </a:pPr>
          <a:endParaRPr lang="en-GB" sz="800" kern="1200">
            <a:latin typeface="+mj-lt"/>
          </a:endParaRPr>
        </a:p>
        <a:p>
          <a:pPr marL="57150" lvl="1" indent="0" algn="l" defTabSz="35560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Mae Oriau Dysgu Dan Arweiniad (ODA) yn rhoi syniad i ganolfannau o faint o amser dysgu ac asesu dan oruchwyliaeth sydd ei angen i gyflwyno'r uned a gellir defnyddio'r ffigur hwn at ddibenion cynllunio.  </a:t>
          </a:r>
        </a:p>
        <a:p>
          <a:pPr marL="57150" lvl="1" indent="0" algn="l" defTabSz="35560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Y gofyniad sylfaenol o ran ODA ar gyfer y cymhwyster hwn yw </a:t>
          </a:r>
          <a:r>
            <a:rPr lang="1106" sz="1400" b="1" kern="1200">
              <a:solidFill>
                <a:srgbClr val="140000">
                  <a:hueOff val="0"/>
                  <a:satOff val="0"/>
                  <a:lumOff val="0"/>
                  <a:alphaOff val="0"/>
                </a:srgbClr>
              </a:solidFill>
              <a:latin typeface="Arial"/>
              <a:ea typeface="+mn-ea"/>
              <a:cs typeface="+mn-cs"/>
            </a:rPr>
            <a:t>200 ODA</a:t>
          </a:r>
        </a:p>
        <a:p>
          <a:pPr marL="57150" lvl="1" indent="0" algn="l" defTabSz="355600">
            <a:lnSpc>
              <a:spcPct val="90000"/>
            </a:lnSpc>
            <a:spcBef>
              <a:spcPct val="0"/>
            </a:spcBef>
            <a:spcAft>
              <a:spcPct val="15000"/>
            </a:spcAft>
            <a:buChar char="•"/>
            <a:defRPr b="0" i="0"/>
          </a:pPr>
          <a:endParaRPr lang="en-US" sz="800" kern="1200">
            <a:latin typeface="+mj-lt"/>
          </a:endParaRPr>
        </a:p>
      </dsp:txBody>
      <dsp:txXfrm>
        <a:off x="4585876" y="2310363"/>
        <a:ext cx="6320445" cy="1099947"/>
      </dsp:txXfrm>
    </dsp:sp>
    <dsp:sp modelId="{9A5B898D-74C6-2448-BF02-5FB47B189856}">
      <dsp:nvSpPr>
        <dsp:cNvPr id="0" name=""/>
        <dsp:cNvSpPr/>
      </dsp:nvSpPr>
      <dsp:spPr>
        <a:xfrm>
          <a:off x="5596" y="2528974"/>
          <a:ext cx="4580279" cy="65240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Oriau Dysgu dan Arweiniad</a:t>
          </a:r>
        </a:p>
      </dsp:txBody>
      <dsp:txXfrm>
        <a:off x="37444" y="2560822"/>
        <a:ext cx="4516583" cy="588707"/>
      </dsp:txXfrm>
    </dsp:sp>
    <dsp:sp modelId="{47490DE4-901D-7247-B7BD-FC3AE7DD4E67}">
      <dsp:nvSpPr>
        <dsp:cNvPr id="0" name=""/>
        <dsp:cNvSpPr/>
      </dsp:nvSpPr>
      <dsp:spPr>
        <a:xfrm>
          <a:off x="4585876" y="3658876"/>
          <a:ext cx="6870419" cy="1425365"/>
        </a:xfrm>
        <a:prstGeom prst="rightArrow">
          <a:avLst>
            <a:gd name="adj1" fmla="val 75000"/>
            <a:gd name="adj2" fmla="val 50000"/>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355600">
            <a:lnSpc>
              <a:spcPct val="90000"/>
            </a:lnSpc>
            <a:spcBef>
              <a:spcPct val="0"/>
            </a:spcBef>
            <a:spcAft>
              <a:spcPct val="15000"/>
            </a:spcAft>
            <a:buChar char="•"/>
            <a:defRPr b="0" i="0"/>
          </a:pPr>
          <a:endParaRPr lang="en-GB" sz="800" kern="1200">
            <a:latin typeface="+mj-lt"/>
          </a:endParaRPr>
        </a:p>
        <a:p>
          <a:pPr marL="57150" lvl="1" indent="0" algn="l" defTabSz="35560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Cyfanswm Amser y Cymhwyster (CAC) yw'r cyfanswm o amser, mewn oriau, y disgwylir i ymgeisydd ei dreulio er mwyn ennill cymhwyster. Mae'n cynnwys oriau dysgu dan arweiniad (a restrwyd ar wahân) yn ogystal ag oriau a dreulir yn paratoi, yn astudio ac yn cyflawni rhai gweithgareddau asesu ffurfiannol, y gall rhai ohonynt fod wrth ymgymryd â lleoliad gwaith. Cyfanswm Amser y Cymhwyster (CAC) ar gyfer y cymhwyster hwn yw 300 awr</a:t>
          </a:r>
        </a:p>
        <a:p>
          <a:pPr marL="57150" lvl="1" indent="0" algn="l" defTabSz="355600">
            <a:lnSpc>
              <a:spcPct val="90000"/>
            </a:lnSpc>
            <a:spcBef>
              <a:spcPct val="0"/>
            </a:spcBef>
            <a:spcAft>
              <a:spcPct val="15000"/>
            </a:spcAft>
            <a:buChar char="•"/>
            <a:defRPr b="0" i="0"/>
          </a:pPr>
          <a:endParaRPr lang="en-US" sz="800" kern="1200">
            <a:latin typeface="+mj-lt"/>
          </a:endParaRPr>
        </a:p>
      </dsp:txBody>
      <dsp:txXfrm>
        <a:off x="4585876" y="3837047"/>
        <a:ext cx="6335907" cy="1069023"/>
      </dsp:txXfrm>
    </dsp:sp>
    <dsp:sp modelId="{88B66CC1-A8A9-3744-9142-AD927A5D818E}">
      <dsp:nvSpPr>
        <dsp:cNvPr id="0" name=""/>
        <dsp:cNvSpPr/>
      </dsp:nvSpPr>
      <dsp:spPr>
        <a:xfrm>
          <a:off x="5596" y="4031676"/>
          <a:ext cx="4580279" cy="65240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Cyfanswm Amser y Cymhwyster</a:t>
          </a:r>
        </a:p>
      </dsp:txBody>
      <dsp:txXfrm>
        <a:off x="37444" y="4063524"/>
        <a:ext cx="4516583" cy="588707"/>
      </dsp:txXfrm>
    </dsp:sp>
    <dsp:sp modelId="{27F6CEDF-F879-CF41-A1A0-D70B29B41442}">
      <dsp:nvSpPr>
        <dsp:cNvPr id="0" name=""/>
        <dsp:cNvSpPr/>
      </dsp:nvSpPr>
      <dsp:spPr>
        <a:xfrm>
          <a:off x="4584757" y="5150519"/>
          <a:ext cx="6877135" cy="652403"/>
        </a:xfrm>
        <a:prstGeom prst="rightArrow">
          <a:avLst>
            <a:gd name="adj1" fmla="val 75000"/>
            <a:gd name="adj2" fmla="val 50000"/>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ctr" anchorCtr="0">
          <a:noAutofit/>
        </a:bodyPr>
        <a:lstStyle/>
        <a:p>
          <a:pPr marL="57150" lvl="1" indent="0" algn="l" defTabSz="488950">
            <a:lnSpc>
              <a:spcPct val="90000"/>
            </a:lnSpc>
            <a:spcBef>
              <a:spcPct val="0"/>
            </a:spcBef>
            <a:spcAft>
              <a:spcPct val="15000"/>
            </a:spcAft>
            <a:buChar char="•"/>
            <a:defRPr b="0" i="0"/>
          </a:pPr>
          <a:endParaRPr lang="en-GB" sz="1100" kern="1200">
            <a:latin typeface="+mj-lt"/>
          </a:endParaRPr>
        </a:p>
        <a:p>
          <a:pPr marL="57150" lvl="1" indent="0" algn="l" defTabSz="48895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Corff Dyfarnu – CBAC </a:t>
          </a:r>
        </a:p>
        <a:p>
          <a:pPr marL="57150" lvl="1" indent="0" algn="l" defTabSz="488950">
            <a:lnSpc>
              <a:spcPct val="90000"/>
            </a:lnSpc>
            <a:spcBef>
              <a:spcPct val="0"/>
            </a:spcBef>
            <a:spcAft>
              <a:spcPct val="15000"/>
            </a:spcAft>
            <a:buChar char="•"/>
            <a:defRPr b="0" i="0"/>
          </a:pPr>
          <a:r>
            <a:rPr lang="1106" sz="1400" kern="1200">
              <a:solidFill>
                <a:srgbClr val="140000">
                  <a:hueOff val="0"/>
                  <a:satOff val="0"/>
                  <a:lumOff val="0"/>
                  <a:alphaOff val="0"/>
                </a:srgbClr>
              </a:solidFill>
              <a:latin typeface="Arial"/>
              <a:ea typeface="+mn-ea"/>
              <a:cs typeface="+mn-cs"/>
            </a:rPr>
            <a:t>QiW C00/1253/1</a:t>
          </a:r>
        </a:p>
      </dsp:txBody>
      <dsp:txXfrm>
        <a:off x="4584757" y="5232069"/>
        <a:ext cx="6632484" cy="489303"/>
      </dsp:txXfrm>
    </dsp:sp>
    <dsp:sp modelId="{9A62BCFE-2E18-6144-9337-A9116DAA3BFF}">
      <dsp:nvSpPr>
        <dsp:cNvPr id="0" name=""/>
        <dsp:cNvSpPr/>
      </dsp:nvSpPr>
      <dsp:spPr>
        <a:xfrm>
          <a:off x="0" y="5150519"/>
          <a:ext cx="4584757" cy="65240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r" defTabSz="622300">
            <a:lnSpc>
              <a:spcPct val="90000"/>
            </a:lnSpc>
            <a:spcBef>
              <a:spcPct val="0"/>
            </a:spcBef>
            <a:spcAft>
              <a:spcPct val="35000"/>
            </a:spcAft>
            <a:buNone/>
            <a:defRPr b="0" i="0"/>
          </a:pPr>
          <a:r>
            <a:rPr lang="1106" sz="1400" b="1" kern="1200">
              <a:solidFill>
                <a:srgbClr val="FFFFFF"/>
              </a:solidFill>
              <a:latin typeface="Arial"/>
              <a:ea typeface="+mn-ea"/>
              <a:cs typeface="+mn-cs"/>
            </a:rPr>
            <a:t>Cyfeirnodau Cymwysterau </a:t>
          </a:r>
        </a:p>
      </dsp:txBody>
      <dsp:txXfrm>
        <a:off x="31848" y="5182367"/>
        <a:ext cx="4521061" cy="58870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sz="quarter" idx="1"/>
          </p:nvPr>
        </p:nvSpPr>
        <p:spPr>
          <a:xfrm>
            <a:off x="3848646" y="2"/>
            <a:ext cx="2944283" cy="498215"/>
          </a:xfrm>
          <a:prstGeom prst="rect">
            <a:avLst/>
          </a:prstGeom>
        </p:spPr>
        <p:txBody>
          <a:bodyPr vert="horz" lIns="91294" tIns="45647" rIns="91294" bIns="45647" rtlCol="0"/>
          <a:lstStyle>
            <a:lvl1pPr algn="r">
              <a:defRPr sz="1200"/>
            </a:lvl1pPr>
          </a:lstStyle>
          <a:p>
            <a:fld id="{9E66266E-4E78-3640-B76A-2EF766CBB339}" type="datetimeFigureOut">
              <a:rPr lang="en-US" smtClean="0"/>
              <a:t>10/22/2019</a:t>
            </a:fld>
            <a:endParaRPr lang="en-US"/>
          </a:p>
        </p:txBody>
      </p:sp>
      <p:sp>
        <p:nvSpPr>
          <p:cNvPr id="4" name="Footer Placeholder 3"/>
          <p:cNvSpPr>
            <a:spLocks noGrp="1"/>
          </p:cNvSpPr>
          <p:nvPr>
            <p:ph type="ftr" sz="quarter" idx="2"/>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a:p>
        </p:txBody>
      </p:sp>
      <p:sp>
        <p:nvSpPr>
          <p:cNvPr id="5" name="Slide Number Placeholder 4"/>
          <p:cNvSpPr>
            <a:spLocks noGrp="1"/>
          </p:cNvSpPr>
          <p:nvPr>
            <p:ph type="sldNum" sz="quarter" idx="3"/>
          </p:nvPr>
        </p:nvSpPr>
        <p:spPr>
          <a:xfrm>
            <a:off x="3848646" y="9431600"/>
            <a:ext cx="2944283" cy="498214"/>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4283" cy="498215"/>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idx="1"/>
          </p:nvPr>
        </p:nvSpPr>
        <p:spPr>
          <a:xfrm>
            <a:off x="3848646" y="2"/>
            <a:ext cx="2944283" cy="498215"/>
          </a:xfrm>
          <a:prstGeom prst="rect">
            <a:avLst/>
          </a:prstGeom>
        </p:spPr>
        <p:txBody>
          <a:bodyPr vert="horz" lIns="91294" tIns="45647" rIns="91294" bIns="45647" rtlCol="0"/>
          <a:lstStyle>
            <a:lvl1pPr algn="r">
              <a:defRPr sz="1200"/>
            </a:lvl1pPr>
          </a:lstStyle>
          <a:p>
            <a:fld id="{6745DA57-288E-CC44-A088-C970FBF5ECE8}" type="datetimeFigureOut">
              <a:rPr lang="en-US" smtClean="0"/>
              <a:t>10/22/2019</a:t>
            </a:fld>
            <a:endParaRPr lang="en-US"/>
          </a:p>
        </p:txBody>
      </p:sp>
      <p:sp>
        <p:nvSpPr>
          <p:cNvPr id="4" name="Slide Image Placeholder 3"/>
          <p:cNvSpPr>
            <a:spLocks noGrp="1" noRot="1" noChangeAspect="1"/>
          </p:cNvSpPr>
          <p:nvPr>
            <p:ph type="sldImg" idx="2"/>
          </p:nvPr>
        </p:nvSpPr>
        <p:spPr>
          <a:xfrm>
            <a:off x="419100" y="1241425"/>
            <a:ext cx="5956300" cy="3351213"/>
          </a:xfrm>
          <a:prstGeom prst="rect">
            <a:avLst/>
          </a:prstGeom>
          <a:noFill/>
          <a:ln w="12700">
            <a:solidFill>
              <a:prstClr val="black"/>
            </a:solidFill>
          </a:ln>
        </p:spPr>
      </p:sp>
      <p:sp>
        <p:nvSpPr>
          <p:cNvPr id="5" name="Notes Placeholder 4"/>
          <p:cNvSpPr>
            <a:spLocks noGrp="1"/>
          </p:cNvSpPr>
          <p:nvPr>
            <p:ph type="body" sz="quarter" idx="3"/>
          </p:nvPr>
        </p:nvSpPr>
        <p:spPr>
          <a:xfrm>
            <a:off x="679450" y="4778724"/>
            <a:ext cx="5435600" cy="3909864"/>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31600"/>
            <a:ext cx="2944283" cy="498214"/>
          </a:xfrm>
          <a:prstGeom prst="rect">
            <a:avLst/>
          </a:prstGeom>
        </p:spPr>
        <p:txBody>
          <a:bodyPr vert="horz" lIns="91294" tIns="45647" rIns="91294" bIns="45647" rtlCol="0" anchor="b"/>
          <a:lstStyle>
            <a:lvl1pPr algn="l">
              <a:defRPr sz="1200"/>
            </a:lvl1pPr>
          </a:lstStyle>
          <a:p>
            <a:endParaRPr lang="en-US"/>
          </a:p>
        </p:txBody>
      </p:sp>
      <p:sp>
        <p:nvSpPr>
          <p:cNvPr id="7" name="Slide Number Placeholder 6"/>
          <p:cNvSpPr>
            <a:spLocks noGrp="1"/>
          </p:cNvSpPr>
          <p:nvPr>
            <p:ph type="sldNum" sz="quarter" idx="5"/>
          </p:nvPr>
        </p:nvSpPr>
        <p:spPr>
          <a:xfrm>
            <a:off x="3848646" y="9431600"/>
            <a:ext cx="2944283" cy="498214"/>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walled-garden.com/en/~/media/30AC7D0786B94DBA982F67CEC74B8E17.ashx"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www.cityandguilds.com/delivering-our-qualifications/centre-development/centre-document-library/policies-and-procedures" TargetMode="External"/><Relationship Id="rId5" Type="http://schemas.openxmlformats.org/officeDocument/2006/relationships/hyperlink" Target="https://www.walled-garden.com/en/~/media/EB34159B43764169A0091376C4CC585B.ashx" TargetMode="External"/><Relationship Id="rId4" Type="http://schemas.openxmlformats.org/officeDocument/2006/relationships/hyperlink" Target="https://www.walled-garden.com/en/~/media/88BA0AC036D74A6FB9321ADECC88A76F.ashx"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CC573A14-1418-8445-A355-C4659B6B9114}" type="slidenum">
              <a:rPr kumimoji="0" lang="en-US"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1</a:t>
            </a:fld>
            <a:endParaRPr kumimoji="0" lang="en-US"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150606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Introduce your self</a:t>
            </a:r>
            <a:r>
              <a:rPr lang="en-GB" baseline="0"/>
              <a:t> in the context of the slide and the wider collaborative process. </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CC573A14-1418-8445-A355-C4659B6B9114}" type="slidenum">
              <a:rPr kumimoji="0" lang="en-US"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2</a:t>
            </a:fld>
            <a:endParaRPr kumimoji="0" lang="en-US"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3572908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Over</a:t>
            </a:r>
            <a:r>
              <a:rPr lang="en-GB" baseline="0"/>
              <a:t> the next few slides we are going to talk about resources and support. </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CC573A14-1418-8445-A355-C4659B6B9114}" type="slidenum">
              <a:rPr kumimoji="0" lang="en-US"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35</a:t>
            </a:fld>
            <a:endParaRPr kumimoji="0" lang="en-US"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2703913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are very aware</a:t>
            </a:r>
            <a:r>
              <a:rPr lang="en-GB" baseline="0"/>
              <a:t> that centres may continue to have questions and queries about the new qualifications and we are delighted to be able to offer a fully bilingual support service. </a:t>
            </a:r>
          </a:p>
          <a:p>
            <a:endParaRPr lang="en-GB" baseline="0"/>
          </a:p>
          <a:p>
            <a:r>
              <a:rPr lang="en-GB"/>
              <a:t>We will have a full time</a:t>
            </a:r>
            <a:r>
              <a:rPr lang="en-GB" baseline="0"/>
              <a:t> bilingual advisor available. If this person is not available when you call, our English speaking advisors will pick up your enquiries and book a call back within 24 hours</a:t>
            </a:r>
          </a:p>
          <a:p>
            <a:endParaRPr lang="en-GB" baseline="0"/>
          </a:p>
          <a:p>
            <a:pPr marL="0" marR="0" lvl="0" indent="0" algn="l" defTabSz="914400" rtl="0" eaLnBrk="1" fontAlgn="auto" latinLnBrk="0" hangingPunct="1">
              <a:lnSpc>
                <a:spcPct val="100000"/>
              </a:lnSpc>
              <a:spcBef>
                <a:spcPct val="0"/>
              </a:spcBef>
              <a:spcAft>
                <a:spcPct val="0"/>
              </a:spcAft>
              <a:buClrTx/>
              <a:buSzTx/>
              <a:buFontTx/>
              <a:buNone/>
            </a:pPr>
            <a:r>
              <a:rPr lang="en-GB" baseline="0"/>
              <a:t>Emails will be answered in Welsh or English (as received)</a:t>
            </a:r>
          </a:p>
          <a:p>
            <a:endParaRPr lang="en-GB" baseline="0"/>
          </a:p>
          <a:p>
            <a:r>
              <a:rPr lang="en-GB" baseline="0"/>
              <a:t>We have a range of support documents available here through our website (these are a select few):</a:t>
            </a:r>
          </a:p>
          <a:p>
            <a:r>
              <a:rPr lang="en-GB" sz="1200" kern="1200">
                <a:solidFill>
                  <a:schemeClr val="tx1"/>
                </a:solidFill>
                <a:latin typeface="+mn-lt"/>
                <a:ea typeface="+mn-ea"/>
                <a:cs typeface="+mn-cs"/>
              </a:rPr>
              <a:t> </a:t>
            </a:r>
          </a:p>
          <a:p>
            <a:r>
              <a:rPr lang="en-GB" sz="1200" u="sng" kern="1200">
                <a:solidFill>
                  <a:schemeClr val="tx1"/>
                </a:solidFill>
                <a:latin typeface="+mn-lt"/>
                <a:ea typeface="+mn-ea"/>
                <a:cs typeface="+mn-cs"/>
                <a:hlinkClick r:id="rId3"/>
              </a:rPr>
              <a:t>https://www.walled-garden.com/en/~/media/30AC7D0786B94DBA982F67CEC74B8E17.ashx</a:t>
            </a:r>
            <a:r>
              <a:rPr lang="en-GB" sz="1200" kern="1200">
                <a:solidFill>
                  <a:schemeClr val="tx1"/>
                </a:solidFill>
                <a:latin typeface="+mn-lt"/>
                <a:ea typeface="+mn-ea"/>
                <a:cs typeface="+mn-cs"/>
              </a:rPr>
              <a:t> - Glossary of Terms</a:t>
            </a:r>
          </a:p>
          <a:p>
            <a:pPr marL="0" marR="0" lvl="0" indent="0" algn="l" defTabSz="914400" rtl="0" eaLnBrk="1" fontAlgn="auto" latinLnBrk="0" hangingPunct="1">
              <a:lnSpc>
                <a:spcPct val="100000"/>
              </a:lnSpc>
              <a:spcBef>
                <a:spcPct val="0"/>
              </a:spcBef>
              <a:spcAft>
                <a:spcPct val="0"/>
              </a:spcAft>
              <a:buClrTx/>
              <a:buSzTx/>
              <a:buFontTx/>
              <a:buNone/>
            </a:pPr>
            <a:r>
              <a:rPr lang="en-GB" sz="1200" u="sng" kern="1200">
                <a:solidFill>
                  <a:schemeClr val="tx1"/>
                </a:solidFill>
                <a:latin typeface="+mn-lt"/>
                <a:ea typeface="+mn-ea"/>
                <a:cs typeface="+mn-cs"/>
                <a:hlinkClick r:id="rId4"/>
              </a:rPr>
              <a:t>https://www.walled-garden.com/en/~/media/88BA0AC036D74A6FB9321ADECC88A76F.ashx</a:t>
            </a:r>
            <a:r>
              <a:rPr lang="en-GB" sz="1200" kern="1200">
                <a:solidFill>
                  <a:schemeClr val="tx1"/>
                </a:solidFill>
                <a:latin typeface="+mn-lt"/>
                <a:ea typeface="+mn-ea"/>
                <a:cs typeface="+mn-cs"/>
              </a:rPr>
              <a:t> - Walled Garden User Guide</a:t>
            </a:r>
          </a:p>
          <a:p>
            <a:r>
              <a:rPr lang="en-GB" sz="1200" u="sng" kern="1200">
                <a:solidFill>
                  <a:schemeClr val="tx1"/>
                </a:solidFill>
                <a:latin typeface="+mn-lt"/>
                <a:ea typeface="+mn-ea"/>
                <a:cs typeface="+mn-cs"/>
                <a:hlinkClick r:id="rId5"/>
              </a:rPr>
              <a:t>https://www.walled-garden.com/en/~/media/EB34159B43764169A0091376C4CC585B.ashx</a:t>
            </a:r>
            <a:r>
              <a:rPr lang="en-GB" sz="1200" kern="1200">
                <a:solidFill>
                  <a:schemeClr val="tx1"/>
                </a:solidFill>
                <a:latin typeface="+mn-lt"/>
                <a:ea typeface="+mn-ea"/>
                <a:cs typeface="+mn-cs"/>
              </a:rPr>
              <a:t> - FAQs</a:t>
            </a:r>
          </a:p>
          <a:p>
            <a:r>
              <a:rPr lang="en-GB" sz="1200" u="sng" kern="1200">
                <a:solidFill>
                  <a:schemeClr val="tx1"/>
                </a:solidFill>
                <a:latin typeface="+mn-lt"/>
                <a:ea typeface="+mn-ea"/>
                <a:cs typeface="+mn-cs"/>
                <a:hlinkClick r:id="rId6"/>
              </a:rPr>
              <a:t>https://www.cityandguilds.com/delivering-our-qualifications/centre-development/centre-document-library/policies-and-procedures</a:t>
            </a:r>
            <a:r>
              <a:rPr lang="en-GB" sz="1200" kern="1200">
                <a:solidFill>
                  <a:schemeClr val="tx1"/>
                </a:solidFill>
                <a:latin typeface="+mn-lt"/>
                <a:ea typeface="+mn-ea"/>
                <a:cs typeface="+mn-cs"/>
              </a:rPr>
              <a:t> - Policies and Procedures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9708DCEA-EB7E-43CB-8D74-59E595AF69F7}" type="slidenum">
              <a:rPr kumimoji="0" lang="en-GB"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38</a:t>
            </a:fld>
            <a:endParaRPr kumimoji="0" lang="en-GB"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13874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will also working</a:t>
            </a:r>
            <a:r>
              <a:rPr lang="en-GB" baseline="0"/>
              <a:t> with our key stakeholders to ensure that consistent information is share across multiple platforms as quickly and seamlessly as possible.  </a:t>
            </a:r>
          </a:p>
          <a:p>
            <a:r>
              <a:rPr lang="en-GB" baseline="0"/>
              <a:t>We will be gathering base line information from centres using the preference centre but also following events.</a:t>
            </a:r>
          </a:p>
          <a:p>
            <a:r>
              <a:rPr lang="en-GB" baseline="0"/>
              <a:t>We are designing resources to help centres to plan effectively for the changes ahead </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CC573A14-1418-8445-A355-C4659B6B9114}" type="slidenum">
              <a:rPr kumimoji="0" lang="en-US"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39</a:t>
            </a:fld>
            <a:endParaRPr kumimoji="0" lang="en-US"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176264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 individual Awarding</a:t>
            </a:r>
            <a:r>
              <a:rPr lang="en-GB" baseline="0"/>
              <a:t> Bodies, City &amp; Guilds and WJEC may already have a relationship with you.  However our work relating to the new qualifications requires us to establish a new relationship.  Due to GDPR we are unable make contact with you unless you give us permission to do so.  You can do this by subscribing to our preference centre via the Health and Care Learning Wales website.  We need you to do this whether you are already part of an approved City &amp; Guilds/WJEC centre or not.  Subscribing in this way will ensure that we can send you regular updates about the new qualifications, both now and in the future.</a:t>
            </a:r>
          </a:p>
          <a:p>
            <a:endParaRPr lang="en-GB" baseline="0"/>
          </a:p>
          <a:p>
            <a:r>
              <a:rPr lang="en-GB" baseline="0"/>
              <a:t>If you have not already done so please pause this webinar now and use the link on the slide to visit the Health and Care Learning Wales website.  Once you are on the landing page please click the subscribe button and following the online instructions.</a:t>
            </a:r>
          </a:p>
          <a:p>
            <a:endParaRPr lang="en-GB" baseline="0"/>
          </a:p>
          <a:p>
            <a:r>
              <a:rPr lang="en-GB" baseline="0"/>
              <a:t>You will also notice that near the top of the landing page we have a number of option displayed:</a:t>
            </a:r>
          </a:p>
          <a:p>
            <a:r>
              <a:rPr lang="en-GB" baseline="0"/>
              <a:t>Qualifications – this is where you will find things like qualification specifications/handbooks</a:t>
            </a:r>
          </a:p>
          <a:p>
            <a:r>
              <a:rPr lang="en-GB" baseline="0"/>
              <a:t>Resources – this speaks for itself – we are currently adding capability functions to the website so that all of our digital resources can be accessed and used easily.</a:t>
            </a:r>
          </a:p>
          <a:p>
            <a:r>
              <a:rPr lang="en-GB" baseline="0"/>
              <a:t>Training and Events – this is where we will post event information – don’t forget about our quality assurance events coming soon.</a:t>
            </a:r>
          </a:p>
          <a:p>
            <a:r>
              <a:rPr lang="en-GB" baseline="0"/>
              <a:t>EQA Vacancies – we are still recruiting EQAs and would be delighted to receive further interest particularly from individuals who are Welsh speakers.</a:t>
            </a:r>
          </a:p>
          <a:p>
            <a:r>
              <a:rPr lang="en-GB" baseline="0"/>
              <a:t> </a:t>
            </a:r>
          </a:p>
          <a:p>
            <a:endParaRPr lang="en-GB" baseline="0"/>
          </a:p>
          <a:p>
            <a:r>
              <a:rPr lang="en-GB" baseline="0"/>
              <a:t>OK now we are going to spend some time showcasing some key documentation and templates</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pPr>
            <a:fld id="{CC573A14-1418-8445-A355-C4659B6B9114}" type="slidenum">
              <a:rPr kumimoji="0" lang="en-US" sz="1200" b="0" i="0" u="none" strike="noStrike" kern="1200" cap="none" spc="0" normalizeH="0" baseline="0" noProof="0" smtClean="0">
                <a:ln>
                  <a:noFill/>
                </a:ln>
                <a:solidFill>
                  <a:prstClr val="black"/>
                </a:solidFill>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pPr>
              <a:t>40</a:t>
            </a:fld>
            <a:endParaRPr kumimoji="0" lang="en-US" sz="1200" b="0" i="0" u="none" strike="noStrike" kern="1200" cap="none" spc="0" normalizeH="0" baseline="0" noProof="0">
              <a:ln>
                <a:noFill/>
              </a:ln>
              <a:solidFill>
                <a:prstClr val="black"/>
              </a:solidFill>
              <a:uLnTx/>
              <a:uFillTx/>
              <a:latin typeface="Calibri"/>
              <a:ea typeface="+mn-ea"/>
              <a:cs typeface="+mn-cs"/>
            </a:endParaRPr>
          </a:p>
        </p:txBody>
      </p:sp>
    </p:spTree>
    <p:extLst>
      <p:ext uri="{BB962C8B-B14F-4D97-AF65-F5344CB8AC3E}">
        <p14:creationId xmlns:p14="http://schemas.microsoft.com/office/powerpoint/2010/main" val="22478626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p:nvCxnSpPr>
        <p:spPr>
          <a:xfrm>
            <a:off x="282011" y="888774"/>
            <a:ext cx="11665010" cy="0"/>
          </a:xfrm>
          <a:prstGeom prst="line">
            <a:avLst/>
          </a:prstGeom>
          <a:ln w="22225">
            <a:solidFill>
              <a:srgbClr val="65B2E6"/>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170275008"/>
      </p:ext>
    </p:extLst>
  </p:cSld>
  <p:clrMapOvr>
    <a:masterClrMapping/>
  </p:clrMapOvr>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09B90-DD16-44A2-9137-566B253AF176}" type="datetimeFigureOut">
              <a:rPr lang="en-GB" smtClean="0"/>
              <a:t>22/10/2019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0997513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63642443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407961326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24292989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97588478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p:nvCxnSpPr>
        <p:spPr>
          <a:xfrm>
            <a:off x="282011" y="888774"/>
            <a:ext cx="11665010" cy="0"/>
          </a:xfrm>
          <a:prstGeom prst="line">
            <a:avLst/>
          </a:prstGeom>
          <a:ln w="22225">
            <a:solidFill>
              <a:srgbClr val="65B2E6"/>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207638045"/>
      </p:ext>
    </p:extLst>
  </p:cSld>
  <p:clrMapOvr>
    <a:masterClrMapping/>
  </p:clrMapOvr>
  <p:transition/>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defRPr b="0"/>
            </a:lvl3pPr>
            <a:lvl4pPr marL="268288" indent="0">
              <a:lnSpc>
                <a:spcPct val="100000"/>
              </a:lnSpc>
              <a:buNone/>
              <a:defRPr b="1"/>
            </a:lvl4pPr>
            <a:lvl5pPr marL="490538" indent="-187325">
              <a:lnSpc>
                <a:spcPct val="100000"/>
              </a:lnSpc>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84045859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465831"/>
      </p:ext>
    </p:extLst>
  </p:cSld>
  <p:clrMapOvr>
    <a:masterClrMapping/>
  </p:clrMapOvr>
  <p:transition/>
  <p:extLst>
    <p:ext uri="{DCECCB84-F9BA-43D5-87BE-67443E8EF086}">
      <p15:sldGuideLst xmlns:p15="http://schemas.microsoft.com/office/powerpoint/2012/main">
        <p15:guide id="1" orient="horz" pos="35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defRPr sz="1600" b="0">
                <a:solidFill>
                  <a:schemeClr val="tx1"/>
                </a:solidFill>
              </a:defRPr>
            </a:lvl1pPr>
            <a:lvl2pPr marL="185738" indent="0">
              <a:lnSpc>
                <a:spcPct val="100000"/>
              </a:lnSpc>
              <a:spcAft>
                <a:spcPts val="600"/>
              </a:spcAft>
              <a:buNone/>
              <a:defRPr sz="1200" b="1">
                <a:solidFill>
                  <a:schemeClr val="tx1"/>
                </a:solidFill>
              </a:defRPr>
            </a:lvl2pPr>
            <a:lvl3pPr marL="403225" indent="-187325">
              <a:lnSpc>
                <a:spcPct val="100000"/>
              </a:lnSpc>
              <a:spcAft>
                <a:spcPts val="600"/>
              </a:spcAft>
              <a:buClr>
                <a:schemeClr val="accent6">
                  <a:lumMod val="50000"/>
                </a:schemeClr>
              </a:buClr>
              <a:defRPr lang="en-US" sz="1100" kern="120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pPr>
            <a:r>
              <a:rPr lang="en-US"/>
              <a:t>Second level</a:t>
            </a:r>
          </a:p>
          <a:p>
            <a:pPr lvl="2"/>
            <a:r>
              <a:rPr lang="en-US"/>
              <a:t>Third level</a:t>
            </a:r>
          </a:p>
        </p:txBody>
      </p:sp>
    </p:spTree>
    <p:extLst>
      <p:ext uri="{BB962C8B-B14F-4D97-AF65-F5344CB8AC3E}">
        <p14:creationId xmlns:p14="http://schemas.microsoft.com/office/powerpoint/2010/main" val="312565956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1619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transition/>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transition/>
  <p:extLst>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20339681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66070505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09B90-DD16-44A2-9137-566B253AF176}" type="datetimeFigureOut">
              <a:rPr lang="en-GB" smtClean="0"/>
              <a:t>22/10/2019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80766014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4409B90-DD16-44A2-9137-566B253AF176}" type="datetimeFigureOut">
              <a:rPr lang="en-GB" smtClean="0"/>
              <a:t>22/10/2019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016440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4409B90-DD16-44A2-9137-566B253AF176}" type="datetimeFigureOut">
              <a:rPr lang="en-GB" smtClean="0"/>
              <a:t>22/10/2019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55331621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4409B90-DD16-44A2-9137-566B253AF176}" type="datetimeFigureOut">
              <a:rPr lang="en-GB" smtClean="0"/>
              <a:t>22/10/2019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313832066"/>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39" r:id="rId3"/>
  </p:sldLayoutIdLst>
  <p:transition/>
  <p:hf sldNum="0" hdr="0" dt="0"/>
  <p:txStyles>
    <p:title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ct val="0"/>
        </a:spcBef>
        <a:spcAft>
          <a:spcPts val="600"/>
        </a:spcAft>
        <a:buClr>
          <a:schemeClr val="tx2"/>
        </a:buClr>
        <a:buFont typeface="Arial"/>
        <a:buNone/>
        <a:defRPr lang="en-US" sz="1600" kern="1200">
          <a:solidFill>
            <a:schemeClr val="tx1"/>
          </a:solidFill>
          <a:latin typeface="+mn-lt"/>
          <a:ea typeface="+mn-ea"/>
          <a:cs typeface="+mn-cs"/>
        </a:defRPr>
      </a:lvl2pPr>
      <a:lvl3pPr marL="222250" marR="0" indent="-214313" algn="l" defTabSz="914400" rtl="0" eaLnBrk="1" fontAlgn="auto" latinLnBrk="0" hangingPunct="1">
        <a:lnSpc>
          <a:spcPct val="100000"/>
        </a:lnSpc>
        <a:spcBef>
          <a:spcPct val="0"/>
        </a:spcBef>
        <a:spcAft>
          <a:spcPts val="600"/>
        </a:spcAft>
        <a:buClr>
          <a:srgbClr val="F94130"/>
        </a:buClr>
        <a:buSzTx/>
        <a:buFont typeface="Arial" panose="020B0604020202020204" pitchFamily="34" charset="0"/>
        <a:buChar char="•"/>
        <a:defRPr lang="en-US" sz="1400" b="0" kern="1200">
          <a:solidFill>
            <a:schemeClr val="tx1"/>
          </a:solidFill>
          <a:latin typeface="+mn-lt"/>
          <a:ea typeface="+mn-ea"/>
          <a:cs typeface="+mn-cs"/>
        </a:defRPr>
      </a:lvl3pPr>
      <a:lvl4pPr marL="222250" indent="0" algn="l" defTabSz="914400" rtl="0" eaLnBrk="1" latinLnBrk="0" hangingPunct="1">
        <a:lnSpc>
          <a:spcPct val="100000"/>
        </a:lnSpc>
        <a:spcBef>
          <a:spcPct val="0"/>
        </a:spcBef>
        <a:spcAft>
          <a:spcPts val="600"/>
        </a:spcAft>
        <a:buClr>
          <a:schemeClr val="tx2"/>
        </a:buClr>
        <a:buFont typeface="Arial"/>
        <a:buNone/>
        <a:defRPr sz="1200" b="1" kern="1200">
          <a:solidFill>
            <a:schemeClr val="tx1"/>
          </a:solidFill>
          <a:latin typeface="+mn-lt"/>
          <a:ea typeface="+mn-ea"/>
          <a:cs typeface="+mn-cs"/>
        </a:defRPr>
      </a:lvl4pPr>
      <a:lvl5pPr marL="446088" indent="-187325" algn="l" defTabSz="914400" rtl="0" eaLnBrk="1" latinLnBrk="0" hangingPunct="1">
        <a:lnSpc>
          <a:spcPct val="100000"/>
        </a:lnSpc>
        <a:spcBef>
          <a:spcPct val="0"/>
        </a:spcBef>
        <a:spcAft>
          <a:spcPts val="600"/>
        </a:spcAft>
        <a:buClr>
          <a:schemeClr val="tx2"/>
        </a:buClr>
        <a:buFont typeface="Arial"/>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09B90-DD16-44A2-9137-566B253AF176}" type="datetimeFigureOut">
              <a:rPr lang="en-GB" smtClean="0"/>
              <a:t>22/10/2019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7C214-C0E2-43E6-8D72-EC6321DC885E}" type="slidenum">
              <a:rPr lang="en-GB" smtClean="0"/>
              <a:t>‹#›</a:t>
            </a:fld>
            <a:endParaRPr lang="en-GB"/>
          </a:p>
        </p:txBody>
      </p:sp>
    </p:spTree>
    <p:extLst>
      <p:ext uri="{BB962C8B-B14F-4D97-AF65-F5344CB8AC3E}">
        <p14:creationId xmlns:p14="http://schemas.microsoft.com/office/powerpoint/2010/main" val="89948268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2"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1783919866"/>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Lst>
  <p:transition/>
  <p:hf sldNum="0" hdr="0" dt="0"/>
  <p:txStyles>
    <p:title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ct val="0"/>
        </a:spcBef>
        <a:spcAft>
          <a:spcPts val="600"/>
        </a:spcAft>
        <a:buClr>
          <a:schemeClr val="tx2"/>
        </a:buClr>
        <a:buFont typeface="Arial"/>
        <a:buNone/>
        <a:defRPr lang="en-US" sz="1600" kern="1200">
          <a:solidFill>
            <a:schemeClr val="tx1"/>
          </a:solidFill>
          <a:latin typeface="+mn-lt"/>
          <a:ea typeface="+mn-ea"/>
          <a:cs typeface="+mn-cs"/>
        </a:defRPr>
      </a:lvl2pPr>
      <a:lvl3pPr marL="222250" marR="0" indent="-214313" algn="l" defTabSz="914400" rtl="0" eaLnBrk="1" fontAlgn="auto" latinLnBrk="0" hangingPunct="1">
        <a:lnSpc>
          <a:spcPct val="100000"/>
        </a:lnSpc>
        <a:spcBef>
          <a:spcPct val="0"/>
        </a:spcBef>
        <a:spcAft>
          <a:spcPts val="600"/>
        </a:spcAft>
        <a:buClr>
          <a:srgbClr val="F94130"/>
        </a:buClr>
        <a:buSzTx/>
        <a:buFont typeface="Arial" panose="020B0604020202020204" pitchFamily="34" charset="0"/>
        <a:buChar char="•"/>
        <a:defRPr lang="en-US" sz="1400" b="0" kern="1200">
          <a:solidFill>
            <a:schemeClr val="tx1"/>
          </a:solidFill>
          <a:latin typeface="+mn-lt"/>
          <a:ea typeface="+mn-ea"/>
          <a:cs typeface="+mn-cs"/>
        </a:defRPr>
      </a:lvl3pPr>
      <a:lvl4pPr marL="222250" indent="0" algn="l" defTabSz="914400" rtl="0" eaLnBrk="1" latinLnBrk="0" hangingPunct="1">
        <a:lnSpc>
          <a:spcPct val="100000"/>
        </a:lnSpc>
        <a:spcBef>
          <a:spcPct val="0"/>
        </a:spcBef>
        <a:spcAft>
          <a:spcPts val="600"/>
        </a:spcAft>
        <a:buClr>
          <a:schemeClr val="tx2"/>
        </a:buClr>
        <a:buFont typeface="Arial"/>
        <a:buNone/>
        <a:defRPr sz="1200" b="1" kern="1200">
          <a:solidFill>
            <a:schemeClr val="tx1"/>
          </a:solidFill>
          <a:latin typeface="+mn-lt"/>
          <a:ea typeface="+mn-ea"/>
          <a:cs typeface="+mn-cs"/>
        </a:defRPr>
      </a:lvl4pPr>
      <a:lvl5pPr marL="446088" indent="-187325" algn="l" defTabSz="914400" rtl="0" eaLnBrk="1" latinLnBrk="0" hangingPunct="1">
        <a:lnSpc>
          <a:spcPct val="100000"/>
        </a:lnSpc>
        <a:spcBef>
          <a:spcPct val="0"/>
        </a:spcBef>
        <a:spcAft>
          <a:spcPts val="600"/>
        </a:spcAft>
        <a:buClr>
          <a:schemeClr val="tx2"/>
        </a:buClr>
        <a:buFont typeface="Arial"/>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hyperlink" Target="https://www.wjec.co.uk/question-bank/question-search.html?language_id=2"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www.hclw.wales/" TargetMode="External"/><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mailto:info@hclw.wales"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www.dysguiechydagofal.cymru/" TargetMode="External"/><Relationship Id="rId7"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hyperlink" Target="https://www.healthandcarelearning.wales/" TargetMode="External"/><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9" name="Title 1"/>
          <p:cNvSpPr txBox="1"/>
          <p:nvPr/>
        </p:nvSpPr>
        <p:spPr>
          <a:xfrm>
            <a:off x="313838" y="4704624"/>
            <a:ext cx="9643504"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ct val="0"/>
              </a:spcAft>
              <a:buClrTx/>
              <a:buSzTx/>
              <a:buFontTx/>
              <a:buNone/>
              <a:defRPr b="0" i="0"/>
            </a:pPr>
            <a:r>
              <a:rPr kumimoji="0" lang="1106" sz="2400" b="0" i="0" u="none" strike="noStrike" kern="1200" cap="none" spc="0" normalizeH="0" baseline="0" noProof="0" dirty="0">
                <a:ln>
                  <a:noFill/>
                </a:ln>
                <a:solidFill>
                  <a:srgbClr val="007BB9"/>
                </a:solidFill>
                <a:uLnTx/>
                <a:uFillTx/>
                <a:latin typeface="Arial" panose="020B0604020202020204" pitchFamily="34" charset="0"/>
                <a:ea typeface="Lato" charset="0"/>
                <a:cs typeface="Arial" panose="020B0604020202020204" pitchFamily="34" charset="0"/>
              </a:rPr>
              <a:t>Paratoi i Addysgu:</a:t>
            </a:r>
          </a:p>
          <a:p>
            <a:pPr>
              <a:defRPr b="0" i="0"/>
            </a:pPr>
            <a:r>
              <a:rPr lang="1106" sz="2400" dirty="0"/>
              <a:t>Lefel 2 Iechyd a Gofal Cymdeithasol: Egwyddorion a Chyd-destunau </a:t>
            </a:r>
          </a:p>
        </p:txBody>
      </p:sp>
      <p:sp>
        <p:nvSpPr>
          <p:cNvPr id="2" name="TextBox 1"/>
          <p:cNvSpPr txBox="1"/>
          <p:nvPr/>
        </p:nvSpPr>
        <p:spPr>
          <a:xfrm>
            <a:off x="7976633" y="5861327"/>
            <a:ext cx="3787229" cy="640720"/>
          </a:xfrm>
          <a:prstGeom prst="rect">
            <a:avLst/>
          </a:prstGeom>
          <a:noFill/>
        </p:spPr>
        <p:txBody>
          <a:bodyPr wrap="square" rtlCol="0">
            <a:spAutoFit/>
          </a:bodyPr>
          <a:lstStyle/>
          <a:p>
            <a:pPr marL="0" marR="0" lvl="0" indent="0" algn="r" defTabSz="914400" rtl="0" eaLnBrk="1" fontAlgn="auto" latinLnBrk="0" hangingPunct="1">
              <a:lnSpc>
                <a:spcPct val="100000"/>
              </a:lnSpc>
              <a:spcBef>
                <a:spcPct val="0"/>
              </a:spcBef>
              <a:spcAft>
                <a:spcPct val="0"/>
              </a:spcAft>
              <a:buClrTx/>
              <a:buSzTx/>
              <a:buFontTx/>
              <a:buNone/>
              <a:defRPr b="0" i="0"/>
            </a:pPr>
            <a:r>
              <a:rPr lang="en-GB" dirty="0" err="1">
                <a:solidFill>
                  <a:srgbClr val="FFFFFF">
                    <a:lumMod val="65000"/>
                  </a:srgbClr>
                </a:solidFill>
                <a:latin typeface="Arial"/>
                <a:ea typeface="Lato" charset="0"/>
                <a:cs typeface="Lato" charset="0"/>
              </a:rPr>
              <a:t>Tachwedd</a:t>
            </a:r>
            <a:r>
              <a:rPr lang="en-GB" dirty="0">
                <a:solidFill>
                  <a:srgbClr val="FFFFFF">
                    <a:lumMod val="65000"/>
                  </a:srgbClr>
                </a:solidFill>
                <a:latin typeface="Arial"/>
                <a:ea typeface="Lato" charset="0"/>
                <a:cs typeface="Lato" charset="0"/>
              </a:rPr>
              <a:t> </a:t>
            </a:r>
            <a:r>
              <a:rPr kumimoji="0" lang="1106" sz="1800" b="0" i="0" u="none" strike="noStrike" kern="1200" cap="none" spc="0" normalizeH="0" baseline="0" noProof="0" dirty="0">
                <a:ln>
                  <a:noFill/>
                </a:ln>
                <a:solidFill>
                  <a:srgbClr val="FFFFFF">
                    <a:lumMod val="65000"/>
                  </a:srgbClr>
                </a:solidFill>
                <a:uLnTx/>
                <a:uFillTx/>
                <a:latin typeface="Arial"/>
                <a:ea typeface="Lato" charset="0"/>
                <a:cs typeface="Lato" charset="0"/>
              </a:rPr>
              <a:t>2019</a:t>
            </a:r>
          </a:p>
          <a:p>
            <a:pPr marL="0" marR="0" lvl="0" indent="0" algn="r"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FFFFFF">
                    <a:lumMod val="65000"/>
                  </a:srgbClr>
                </a:solidFill>
                <a:uLnTx/>
                <a:uFillTx/>
                <a:latin typeface="Arial"/>
                <a:ea typeface="Lato" charset="0"/>
                <a:cs typeface="Lato" charset="0"/>
              </a:rPr>
              <a:t> </a:t>
            </a:r>
          </a:p>
        </p:txBody>
      </p:sp>
      <p:sp>
        <p:nvSpPr>
          <p:cNvPr id="7" name="Title 1"/>
          <p:cNvSpPr txBox="1"/>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20000"/>
              </a:spcBef>
              <a:spcAft>
                <a:spcPct val="0"/>
              </a:spcAft>
              <a:buClrTx/>
              <a:buSzTx/>
              <a:buFontTx/>
              <a:buNone/>
              <a:defRPr b="0" i="0"/>
            </a:pPr>
            <a:endParaRPr kumimoji="0" lang="1106" sz="2800" b="1" i="0" u="none" strike="noStrike" kern="1200" cap="none" spc="0" normalizeH="0" baseline="0" noProof="0">
              <a:ln>
                <a:noFill/>
              </a:ln>
              <a:solidFill>
                <a:srgbClr val="140000"/>
              </a:solidFill>
              <a:uLnTx/>
              <a:uFillTx/>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cap="flat" algn="ctr">
            <a:solidFill>
              <a:srgbClr val="00B0F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a:extLst>
              <a:ext uri="{28A0092B-C50C-407E-A947-70E740481C1C}">
                <a14:useLocalDpi xmlns:a14="http://schemas.microsoft.com/office/drawing/2010/main" val="0"/>
              </a:ext>
            </a:extLst>
          </a:blip>
          <a:srcRect t="18878"/>
          <a:stretch>
            <a:fillRect/>
          </a:stretch>
        </p:blipFill>
        <p:spPr>
          <a:xfrm>
            <a:off x="0" y="0"/>
            <a:ext cx="12192000" cy="3929380"/>
          </a:xfrm>
          <a:prstGeom prst="rect">
            <a:avLst/>
          </a:prstGeom>
        </p:spPr>
      </p:pic>
    </p:spTree>
    <p:extLst>
      <p:ext uri="{BB962C8B-B14F-4D97-AF65-F5344CB8AC3E}">
        <p14:creationId xmlns:p14="http://schemas.microsoft.com/office/powerpoint/2010/main" val="2973725867"/>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33047" y="1248862"/>
            <a:ext cx="5639814" cy="1372972"/>
          </a:xfrm>
          <a:prstGeom prst="rect">
            <a:avLst/>
          </a:prstGeom>
          <a:noFill/>
        </p:spPr>
        <p:txBody>
          <a:bodyPr wrap="square" rtlCol="0">
            <a:spAutoFit/>
          </a:bodyPr>
          <a:lstStyle/>
          <a:p>
            <a:pPr lvl="0">
              <a:defRPr b="0" i="0"/>
            </a:pPr>
            <a:r>
              <a:rPr lang="1106" sz="2800" dirty="0">
                <a:solidFill>
                  <a:schemeClr val="bg1"/>
                </a:solidFill>
              </a:rPr>
              <a:t>Cymhwyster Lefel 2 Iechyd a Gofal Cymdeithasol: </a:t>
            </a:r>
            <a:endParaRPr lang="en-GB" sz="2800" dirty="0">
              <a:solidFill>
                <a:schemeClr val="bg1"/>
              </a:solidFill>
            </a:endParaRPr>
          </a:p>
          <a:p>
            <a:pPr lvl="0">
              <a:defRPr b="0" i="0"/>
            </a:pPr>
            <a:r>
              <a:rPr lang="1106" sz="2800" dirty="0">
                <a:solidFill>
                  <a:schemeClr val="bg1"/>
                </a:solidFill>
              </a:rPr>
              <a:t>Egwyddorion a Chyd-destunau</a:t>
            </a:r>
            <a:r>
              <a:rPr kumimoji="0" lang="1106" sz="2800" b="0" i="0" u="none" strike="noStrike" kern="1200" cap="none" spc="0" normalizeH="0" baseline="0" noProof="0" dirty="0">
                <a:ln>
                  <a:noFill/>
                </a:ln>
                <a:solidFill>
                  <a:schemeClr val="bg1"/>
                </a:solidFill>
                <a:uLnTx/>
                <a:uFillTx/>
                <a:latin typeface="Arial"/>
                <a:ea typeface="+mn-ea"/>
                <a:cs typeface="+mn-cs"/>
              </a:rPr>
              <a:t> </a:t>
            </a:r>
          </a:p>
        </p:txBody>
      </p:sp>
      <p:sp>
        <p:nvSpPr>
          <p:cNvPr id="2" name="Rectangle 1"/>
          <p:cNvSpPr/>
          <p:nvPr/>
        </p:nvSpPr>
        <p:spPr>
          <a:xfrm>
            <a:off x="6683429" y="3303908"/>
            <a:ext cx="1455028" cy="64072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3600" b="0" i="0" u="none" strike="noStrike" kern="1200" cap="none" spc="0" normalizeH="0" baseline="0" noProof="0">
                <a:ln>
                  <a:noFill/>
                </a:ln>
                <a:solidFill>
                  <a:srgbClr val="FFFFFF"/>
                </a:solidFill>
                <a:uLnTx/>
                <a:uFillTx/>
                <a:latin typeface="Arial"/>
                <a:ea typeface="+mn-ea"/>
                <a:cs typeface="+mn-cs"/>
              </a:rPr>
              <a:t>Asesu</a:t>
            </a:r>
          </a:p>
        </p:txBody>
      </p:sp>
      <p:pic>
        <p:nvPicPr>
          <p:cNvPr id="4" name="Picture 3"/>
          <p:cNvPicPr>
            <a:picLocks noChangeAspect="1"/>
          </p:cNvPicPr>
          <p:nvPr/>
        </p:nvPicPr>
        <p:blipFill>
          <a:blip r:embed="rId2"/>
          <a:stretch>
            <a:fillRect/>
          </a:stretch>
        </p:blipFill>
        <p:spPr>
          <a:xfrm>
            <a:off x="690807" y="1214641"/>
            <a:ext cx="4176122" cy="4176122"/>
          </a:xfrm>
          <a:prstGeom prst="rect">
            <a:avLst/>
          </a:prstGeom>
        </p:spPr>
      </p:pic>
    </p:spTree>
    <p:extLst>
      <p:ext uri="{BB962C8B-B14F-4D97-AF65-F5344CB8AC3E}">
        <p14:creationId xmlns:p14="http://schemas.microsoft.com/office/powerpoint/2010/main" val="301934379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pPr>
              <a:defRPr b="0" i="0"/>
            </a:pPr>
            <a:r>
              <a:rPr lang="1106" sz="1400"/>
              <a:t>Lefel 2 Iechyd a Gofal Cymdeithasol: Egwyddorion a Chyd-destunau</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1" y="964164"/>
            <a:ext cx="11491227" cy="3661258"/>
          </a:xfrm>
          <a:prstGeom prst="rect">
            <a:avLst/>
          </a:prstGeom>
          <a:noFill/>
        </p:spPr>
        <p:txBody>
          <a:bodyPr wrap="square" rtlCol="0">
            <a:spAutoFit/>
          </a:bodyPr>
          <a:lstStyle/>
          <a:p>
            <a:pPr>
              <a:defRPr b="0" i="0"/>
            </a:pPr>
            <a:endParaRPr lang="en-US" dirty="0">
              <a:solidFill>
                <a:srgbClr val="00B0F0"/>
              </a:solidFill>
            </a:endParaRPr>
          </a:p>
          <a:p>
            <a:pPr algn="ctr">
              <a:defRPr b="0" i="0"/>
            </a:pPr>
            <a:r>
              <a:rPr lang="1106" sz="3200" b="1" dirty="0">
                <a:latin typeface="Arial" panose="020B0604020202020204" pitchFamily="34" charset="0"/>
                <a:cs typeface="Arial" panose="020B0604020202020204" pitchFamily="34" charset="0"/>
              </a:rPr>
              <a:t>Amcanion asesu a phwysoli</a:t>
            </a:r>
          </a:p>
          <a:p>
            <a:pPr algn="ctr">
              <a:defRPr b="0" i="0"/>
            </a:pPr>
            <a:endParaRPr lang="1106" sz="3200" b="1" dirty="0">
              <a:latin typeface="Arial" panose="020B0604020202020204" pitchFamily="34" charset="0"/>
              <a:cs typeface="Arial" panose="020B0604020202020204" pitchFamily="34" charset="0"/>
            </a:endParaRPr>
          </a:p>
          <a:p>
            <a:pPr algn="ctr">
              <a:defRPr b="0" i="0"/>
            </a:pPr>
            <a:r>
              <a:rPr lang="1106" sz="2400" dirty="0">
                <a:latin typeface="Arial" panose="020B0604020202020204" pitchFamily="34" charset="0"/>
                <a:cs typeface="Arial" panose="020B0604020202020204" pitchFamily="34" charset="0"/>
              </a:rPr>
              <a:t>Mae'r amcanion asesu'n nodi'n union yr hyn y mae'n rhaid i ddysgwyr allu ei wneud o ganlyniad i astudio'r pwnc hwn</a:t>
            </a:r>
          </a:p>
          <a:p>
            <a:pPr algn="ctr">
              <a:defRPr b="0" i="0"/>
            </a:pPr>
            <a:endParaRPr lang="1106" sz="3200" b="1" dirty="0">
              <a:latin typeface="Arial" panose="020B0604020202020204" pitchFamily="34" charset="0"/>
              <a:cs typeface="Arial" panose="020B0604020202020204" pitchFamily="34" charset="0"/>
            </a:endParaRPr>
          </a:p>
          <a:p>
            <a:pPr>
              <a:defRPr b="0" i="0"/>
            </a:pPr>
            <a:endParaRPr lang="1106" b="1" dirty="0">
              <a:latin typeface="Arial" panose="020B0604020202020204" pitchFamily="34" charset="0"/>
              <a:cs typeface="Arial" panose="020B0604020202020204" pitchFamily="34" charset="0"/>
            </a:endParaRPr>
          </a:p>
          <a:p>
            <a:pPr>
              <a:defRPr b="0" i="0"/>
            </a:pPr>
            <a:endParaRPr lang="1106" b="1" dirty="0">
              <a:latin typeface="Arial" panose="020B0604020202020204" pitchFamily="34" charset="0"/>
              <a:cs typeface="Arial" panose="020B0604020202020204" pitchFamily="34" charset="0"/>
            </a:endParaRPr>
          </a:p>
          <a:p>
            <a:pPr>
              <a:defRPr b="0" i="0"/>
            </a:pPr>
            <a:endParaRPr lang="1106" b="1" dirty="0">
              <a:latin typeface="Arial" panose="020B0604020202020204" pitchFamily="34" charset="0"/>
              <a:cs typeface="Arial" panose="020B0604020202020204" pitchFamily="34" charset="0"/>
            </a:endParaRPr>
          </a:p>
          <a:p>
            <a:pPr>
              <a:defRPr b="0" i="0"/>
            </a:pPr>
            <a:endParaRPr lang="en-GB" dirty="0"/>
          </a:p>
        </p:txBody>
      </p:sp>
      <p:graphicFrame>
        <p:nvGraphicFramePr>
          <p:cNvPr id="4" name="Table 3">
            <a:extLst>
              <a:ext uri="{FF2B5EF4-FFF2-40B4-BE49-F238E27FC236}">
                <a16:creationId xmlns:a16="http://schemas.microsoft.com/office/drawing/2014/main" id="{DC10A155-CBC0-463D-9D22-DD450E2B123B}"/>
              </a:ext>
            </a:extLst>
          </p:cNvPr>
          <p:cNvGraphicFramePr>
            <a:graphicFrameLocks noGrp="1"/>
          </p:cNvGraphicFramePr>
          <p:nvPr>
            <p:extLst>
              <p:ext uri="{D42A27DB-BD31-4B8C-83A1-F6EECF244321}">
                <p14:modId xmlns:p14="http://schemas.microsoft.com/office/powerpoint/2010/main" val="1868424716"/>
              </p:ext>
            </p:extLst>
          </p:nvPr>
        </p:nvGraphicFramePr>
        <p:xfrm>
          <a:off x="1024770" y="3148094"/>
          <a:ext cx="9741876" cy="2954656"/>
        </p:xfrm>
        <a:graphic>
          <a:graphicData uri="http://schemas.openxmlformats.org/drawingml/2006/table">
            <a:tbl>
              <a:tblPr firstRow="1" bandRow="1">
                <a:tableStyleId>{5C22544A-7EE6-4342-B048-85BDC9FD1C3A}</a:tableStyleId>
              </a:tblPr>
              <a:tblGrid>
                <a:gridCol w="1742176">
                  <a:extLst>
                    <a:ext uri="{9D8B030D-6E8A-4147-A177-3AD203B41FA5}">
                      <a16:colId xmlns:a16="http://schemas.microsoft.com/office/drawing/2014/main" val="1305672228"/>
                    </a:ext>
                  </a:extLst>
                </a:gridCol>
                <a:gridCol w="6249108">
                  <a:extLst>
                    <a:ext uri="{9D8B030D-6E8A-4147-A177-3AD203B41FA5}">
                      <a16:colId xmlns:a16="http://schemas.microsoft.com/office/drawing/2014/main" val="3455570054"/>
                    </a:ext>
                  </a:extLst>
                </a:gridCol>
                <a:gridCol w="1750592">
                  <a:extLst>
                    <a:ext uri="{9D8B030D-6E8A-4147-A177-3AD203B41FA5}">
                      <a16:colId xmlns:a16="http://schemas.microsoft.com/office/drawing/2014/main" val="3521253693"/>
                    </a:ext>
                  </a:extLst>
                </a:gridCol>
              </a:tblGrid>
              <a:tr h="737413">
                <a:tc>
                  <a:txBody>
                    <a:bodyPr/>
                    <a:lstStyle/>
                    <a:p>
                      <a:pPr algn="ctr">
                        <a:defRPr b="0" i="0"/>
                      </a:pPr>
                      <a:r>
                        <a:rPr lang="1106" b="1"/>
                        <a:t>Amcan</a:t>
                      </a:r>
                    </a:p>
                  </a:txBody>
                  <a:tcPr/>
                </a:tc>
                <a:tc>
                  <a:txBody>
                    <a:bodyPr/>
                    <a:lstStyle/>
                    <a:p>
                      <a:pPr algn="ctr">
                        <a:defRPr b="0" i="0"/>
                      </a:pPr>
                      <a:r>
                        <a:rPr lang="1106" b="1" dirty="0"/>
                        <a:t>Gofynion</a:t>
                      </a:r>
                    </a:p>
                  </a:txBody>
                  <a:tcPr/>
                </a:tc>
                <a:tc>
                  <a:txBody>
                    <a:bodyPr/>
                    <a:lstStyle/>
                    <a:p>
                      <a:pPr algn="ctr">
                        <a:defRPr b="0" i="0"/>
                      </a:pPr>
                      <a:r>
                        <a:rPr lang="1106" b="1"/>
                        <a:t>Pwysoli</a:t>
                      </a:r>
                    </a:p>
                  </a:txBody>
                  <a:tcPr/>
                </a:tc>
                <a:extLst>
                  <a:ext uri="{0D108BD9-81ED-4DB2-BD59-A6C34878D82A}">
                    <a16:rowId xmlns:a16="http://schemas.microsoft.com/office/drawing/2014/main" val="3986515080"/>
                  </a:ext>
                </a:extLst>
              </a:tr>
              <a:tr h="739081">
                <a:tc>
                  <a:txBody>
                    <a:bodyPr/>
                    <a:lstStyle/>
                    <a:p>
                      <a:pPr>
                        <a:defRPr b="0" i="0"/>
                      </a:pPr>
                      <a:r>
                        <a:rPr lang="1106"/>
                        <a:t>AA1</a:t>
                      </a:r>
                    </a:p>
                  </a:txBody>
                  <a:tcPr/>
                </a:tc>
                <a:tc>
                  <a:txBody>
                    <a:bodyPr/>
                    <a:lstStyle/>
                    <a:p>
                      <a:pPr>
                        <a:defRPr b="0" i="0"/>
                      </a:pPr>
                      <a:r>
                        <a:rPr lang="1106"/>
                        <a:t>Dangos gwybodaeth a dealltwriaeth o egwyddorion a chyd-destunau iechyd a gofal cymdeithasol</a:t>
                      </a:r>
                    </a:p>
                  </a:txBody>
                  <a:tcPr/>
                </a:tc>
                <a:tc>
                  <a:txBody>
                    <a:bodyPr/>
                    <a:lstStyle/>
                    <a:p>
                      <a:pPr>
                        <a:defRPr b="0" i="0"/>
                      </a:pPr>
                      <a:r>
                        <a:rPr lang="1106"/>
                        <a:t>35%</a:t>
                      </a:r>
                    </a:p>
                  </a:txBody>
                  <a:tcPr/>
                </a:tc>
                <a:extLst>
                  <a:ext uri="{0D108BD9-81ED-4DB2-BD59-A6C34878D82A}">
                    <a16:rowId xmlns:a16="http://schemas.microsoft.com/office/drawing/2014/main" val="2957333257"/>
                  </a:ext>
                </a:extLst>
              </a:tr>
              <a:tr h="739081">
                <a:tc>
                  <a:txBody>
                    <a:bodyPr/>
                    <a:lstStyle/>
                    <a:p>
                      <a:pPr>
                        <a:defRPr b="0" i="0"/>
                      </a:pPr>
                      <a:r>
                        <a:rPr lang="1106"/>
                        <a:t>AA2</a:t>
                      </a:r>
                    </a:p>
                  </a:txBody>
                  <a:tcPr/>
                </a:tc>
                <a:tc>
                  <a:txBody>
                    <a:bodyPr/>
                    <a:lstStyle/>
                    <a:p>
                      <a:pPr>
                        <a:defRPr b="0" i="0"/>
                      </a:pPr>
                      <a:r>
                        <a:rPr lang="1106"/>
                        <a:t>Cymhwyso gwybodaeth a dealltwriaeth o egwyddorion a chyd-destunau iechyd a gofal cymdeithasol</a:t>
                      </a:r>
                    </a:p>
                  </a:txBody>
                  <a:tcPr/>
                </a:tc>
                <a:tc>
                  <a:txBody>
                    <a:bodyPr/>
                    <a:lstStyle/>
                    <a:p>
                      <a:pPr>
                        <a:defRPr b="0" i="0"/>
                      </a:pPr>
                      <a:r>
                        <a:rPr lang="1106"/>
                        <a:t>40%</a:t>
                      </a:r>
                    </a:p>
                  </a:txBody>
                  <a:tcPr/>
                </a:tc>
                <a:extLst>
                  <a:ext uri="{0D108BD9-81ED-4DB2-BD59-A6C34878D82A}">
                    <a16:rowId xmlns:a16="http://schemas.microsoft.com/office/drawing/2014/main" val="2743035647"/>
                  </a:ext>
                </a:extLst>
              </a:tr>
              <a:tr h="739081">
                <a:tc>
                  <a:txBody>
                    <a:bodyPr/>
                    <a:lstStyle/>
                    <a:p>
                      <a:pPr>
                        <a:defRPr b="0" i="0"/>
                      </a:pPr>
                      <a:r>
                        <a:rPr lang="1106"/>
                        <a:t>AA3</a:t>
                      </a:r>
                    </a:p>
                  </a:txBody>
                  <a:tcPr/>
                </a:tc>
                <a:tc>
                  <a:txBody>
                    <a:bodyPr/>
                    <a:lstStyle/>
                    <a:p>
                      <a:pPr>
                        <a:defRPr b="0" i="0"/>
                      </a:pPr>
                      <a:r>
                        <a:rPr lang="1106"/>
                        <a:t>Dadansoddi a myfyrio ar agweddau ar egwyddorion a chyd-destunau iechyd a gofal cymdeithasol</a:t>
                      </a:r>
                    </a:p>
                  </a:txBody>
                  <a:tcPr/>
                </a:tc>
                <a:tc>
                  <a:txBody>
                    <a:bodyPr/>
                    <a:lstStyle/>
                    <a:p>
                      <a:pPr>
                        <a:defRPr b="0" i="0"/>
                      </a:pPr>
                      <a:r>
                        <a:rPr lang="1106" dirty="0"/>
                        <a:t>25%</a:t>
                      </a:r>
                    </a:p>
                  </a:txBody>
                  <a:tcPr/>
                </a:tc>
                <a:extLst>
                  <a:ext uri="{0D108BD9-81ED-4DB2-BD59-A6C34878D82A}">
                    <a16:rowId xmlns:a16="http://schemas.microsoft.com/office/drawing/2014/main" val="1528391838"/>
                  </a:ext>
                </a:extLst>
              </a:tr>
            </a:tbl>
          </a:graphicData>
        </a:graphic>
      </p:graphicFrame>
    </p:spTree>
    <p:extLst>
      <p:ext uri="{BB962C8B-B14F-4D97-AF65-F5344CB8AC3E}">
        <p14:creationId xmlns:p14="http://schemas.microsoft.com/office/powerpoint/2010/main" val="57021254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F72A8F7D-A73F-4044-AED1-9CC1307B15EC}"/>
              </a:ext>
            </a:extLst>
          </p:cNvPr>
          <p:cNvSpPr>
            <a:spLocks noGrp="1"/>
          </p:cNvSpPr>
          <p:nvPr>
            <p:ph sz="quarter" idx="10"/>
          </p:nvPr>
        </p:nvSpPr>
        <p:spPr>
          <a:xfrm>
            <a:off x="303735" y="2850838"/>
            <a:ext cx="5632900" cy="3453709"/>
          </a:xfrm>
        </p:spPr>
        <p:txBody>
          <a:bodyPr>
            <a:normAutofit fontScale="95000" lnSpcReduction="10000"/>
          </a:bodyPr>
          <a:lstStyle/>
          <a:p>
            <a:pPr>
              <a:defRPr b="0" i="0"/>
            </a:pPr>
            <a:r>
              <a:rPr lang="1106" sz="1700" dirty="0"/>
              <a:t>I gyflawni'r cymhwyster, rhaid i ymgeiswyr</a:t>
            </a:r>
            <a:r>
              <a:rPr lang="1106" sz="1700" b="1" dirty="0"/>
              <a:t> lwyddo</a:t>
            </a:r>
            <a:r>
              <a:rPr lang="1106" sz="1700" dirty="0"/>
              <a:t> yn y canlynol:</a:t>
            </a:r>
          </a:p>
          <a:p>
            <a:pPr marL="581025" lvl="1" indent="-581025">
              <a:defRPr b="0" i="0"/>
            </a:pPr>
            <a:r>
              <a:rPr lang="1106" sz="1700" dirty="0"/>
              <a:t>	Un asesiad di-arholiad wedi'i osod yn </a:t>
            </a:r>
            <a:r>
              <a:rPr lang="1106" sz="1700" dirty="0">
                <a:solidFill>
                  <a:srgbClr val="FF0000"/>
                </a:solidFill>
              </a:rPr>
              <a:t>allanol</a:t>
            </a:r>
            <a:r>
              <a:rPr lang="1106" sz="1700" dirty="0"/>
              <a:t>: </a:t>
            </a:r>
          </a:p>
          <a:p>
            <a:pPr marL="581025" lvl="1" indent="-581025">
              <a:defRPr b="0" i="0"/>
            </a:pPr>
            <a:r>
              <a:rPr lang="1106" sz="1700" dirty="0"/>
              <a:t>            Tasg 1 yn seiliedig ar astudiaeth achos</a:t>
            </a:r>
          </a:p>
          <a:p>
            <a:pPr marL="581025" lvl="1" indent="-581025">
              <a:defRPr b="0" i="0"/>
            </a:pPr>
            <a:r>
              <a:rPr lang="1106" sz="1700" dirty="0"/>
              <a:t>            Tasg 2 yn seiliedig ar ymgysylltu â'r sector</a:t>
            </a:r>
          </a:p>
          <a:p>
            <a:pPr marL="581025" lvl="1" indent="-581025">
              <a:defRPr b="0" i="0"/>
            </a:pPr>
            <a:r>
              <a:rPr lang="1106" sz="1600" dirty="0"/>
              <a:t> </a:t>
            </a:r>
          </a:p>
          <a:p>
            <a:pPr marL="581025" lvl="1" indent="-581025">
              <a:defRPr b="0" i="0"/>
            </a:pPr>
            <a:r>
              <a:rPr lang="1106" sz="1600" dirty="0"/>
              <a:t>	un arholiad wedi'i osod a'i farcio'n </a:t>
            </a:r>
            <a:r>
              <a:rPr lang="1106" sz="1600" dirty="0">
                <a:solidFill>
                  <a:srgbClr val="FF0000"/>
                </a:solidFill>
              </a:rPr>
              <a:t>allanol</a:t>
            </a:r>
            <a:endParaRPr lang="1106" sz="1600" dirty="0"/>
          </a:p>
          <a:p>
            <a:pPr marL="0" indent="0">
              <a:buNone/>
              <a:defRPr b="0" i="0"/>
            </a:pPr>
            <a:endParaRPr lang="en-US" dirty="0"/>
          </a:p>
          <a:p>
            <a:pPr>
              <a:defRPr b="0" i="0"/>
            </a:pPr>
            <a:r>
              <a:rPr lang="1106" dirty="0"/>
              <a:t>60% asesu mewnol</a:t>
            </a:r>
          </a:p>
          <a:p>
            <a:pPr>
              <a:defRPr b="0" i="0"/>
            </a:pPr>
            <a:r>
              <a:rPr lang="1106" dirty="0"/>
              <a:t>40% asesu allanol</a:t>
            </a:r>
          </a:p>
        </p:txBody>
      </p:sp>
      <p:sp>
        <p:nvSpPr>
          <p:cNvPr id="3" name="TextBox 2"/>
          <p:cNvSpPr txBox="1"/>
          <p:nvPr/>
        </p:nvSpPr>
        <p:spPr>
          <a:xfrm>
            <a:off x="374997" y="1137051"/>
            <a:ext cx="11601989" cy="1610125"/>
          </a:xfrm>
          <a:prstGeom prst="roundRect">
            <a:avLst/>
          </a:prstGeom>
          <a:solidFill>
            <a:srgbClr val="FF0000"/>
          </a:solidFill>
        </p:spPr>
        <p:txBody>
          <a:bodyPr wrap="square" lIns="360000" tIns="360000" rIns="360000" bIns="360000" rtlCol="0" anchor="ctr">
            <a:spAutoFit/>
          </a:bodyPr>
          <a:lstStyle/>
          <a:p>
            <a:pPr>
              <a:defRPr b="0" i="0"/>
            </a:pPr>
            <a:r>
              <a:rPr lang="1106" b="1">
                <a:solidFill>
                  <a:schemeClr val="bg1"/>
                </a:solidFill>
              </a:rPr>
              <a:t>Asesir y cymhwyster Lefel 2 Iechyd a Gofal Cymdeithasol: Egwyddorion a Chyd-destunau drwy asesu </a:t>
            </a:r>
            <a:r>
              <a:rPr lang="1106" sz="2400" b="1">
                <a:solidFill>
                  <a:schemeClr val="bg1"/>
                </a:solidFill>
              </a:rPr>
              <a:t>mewnol</a:t>
            </a:r>
            <a:r>
              <a:rPr lang="1106" b="1">
                <a:solidFill>
                  <a:schemeClr val="bg1"/>
                </a:solidFill>
              </a:rPr>
              <a:t>  ac asesu </a:t>
            </a:r>
            <a:r>
              <a:rPr lang="1106" sz="2400" b="1">
                <a:solidFill>
                  <a:schemeClr val="bg1"/>
                </a:solidFill>
              </a:rPr>
              <a:t>allanol</a:t>
            </a:r>
            <a:r>
              <a:rPr lang="1106" b="1">
                <a:solidFill>
                  <a:schemeClr val="bg1"/>
                </a:solidFill>
              </a:rPr>
              <a:t>. </a:t>
            </a:r>
          </a:p>
        </p:txBody>
      </p:sp>
      <p:pic>
        <p:nvPicPr>
          <p:cNvPr id="5" name="Picture 4"/>
          <p:cNvPicPr>
            <a:picLocks noChangeAspect="1"/>
          </p:cNvPicPr>
          <p:nvPr/>
        </p:nvPicPr>
        <p:blipFill>
          <a:blip r:embed="rId2"/>
          <a:stretch>
            <a:fillRect/>
          </a:stretch>
        </p:blipFill>
        <p:spPr>
          <a:xfrm>
            <a:off x="374997" y="3368469"/>
            <a:ext cx="472448" cy="455110"/>
          </a:xfrm>
          <a:prstGeom prst="rect">
            <a:avLst/>
          </a:prstGeom>
        </p:spPr>
      </p:pic>
      <p:pic>
        <p:nvPicPr>
          <p:cNvPr id="6" name="Picture 5"/>
          <p:cNvPicPr>
            <a:picLocks noChangeAspect="1"/>
          </p:cNvPicPr>
          <p:nvPr/>
        </p:nvPicPr>
        <p:blipFill>
          <a:blip r:embed="rId2"/>
          <a:stretch>
            <a:fillRect/>
          </a:stretch>
        </p:blipFill>
        <p:spPr>
          <a:xfrm>
            <a:off x="374997" y="4009848"/>
            <a:ext cx="472448" cy="455110"/>
          </a:xfrm>
          <a:prstGeom prst="rect">
            <a:avLst/>
          </a:prstGeom>
        </p:spPr>
      </p:pic>
      <p:sp>
        <p:nvSpPr>
          <p:cNvPr id="10" name="TextBox 9"/>
          <p:cNvSpPr txBox="1"/>
          <p:nvPr/>
        </p:nvSpPr>
        <p:spPr>
          <a:xfrm>
            <a:off x="9019233" y="2918502"/>
            <a:ext cx="1629008" cy="701741"/>
          </a:xfrm>
          <a:prstGeom prst="rect">
            <a:avLst/>
          </a:prstGeom>
          <a:noFill/>
        </p:spPr>
        <p:txBody>
          <a:bodyPr wrap="none" rtlCol="0">
            <a:spAutoFit/>
          </a:bodyPr>
          <a:lstStyle/>
          <a:p>
            <a:pPr>
              <a:defRPr b="0" i="0"/>
            </a:pPr>
            <a:r>
              <a:rPr lang="1106" sz="2000" b="1">
                <a:solidFill>
                  <a:schemeClr val="bg1"/>
                </a:solidFill>
              </a:rPr>
              <a:t>Prawf ar gael</a:t>
            </a:r>
            <a:r>
              <a:rPr lang="1106" sz="2000" b="0">
                <a:solidFill>
                  <a:schemeClr val="bg1"/>
                </a:solidFill>
              </a:rPr>
              <a:t> </a:t>
            </a:r>
          </a:p>
          <a:p>
            <a:pPr>
              <a:defRPr b="0" i="0"/>
            </a:pPr>
            <a:r>
              <a:rPr lang="1106" sz="2000" b="1">
                <a:solidFill>
                  <a:schemeClr val="bg1"/>
                </a:solidFill>
              </a:rPr>
              <a:t>ar alw</a:t>
            </a:r>
          </a:p>
        </p:txBody>
      </p:sp>
      <p:sp>
        <p:nvSpPr>
          <p:cNvPr id="13" name="Rounded Rectangular Callout 12"/>
          <p:cNvSpPr/>
          <p:nvPr/>
        </p:nvSpPr>
        <p:spPr>
          <a:xfrm>
            <a:off x="7618104" y="2918502"/>
            <a:ext cx="4082279" cy="2528201"/>
          </a:xfrm>
          <a:prstGeom prst="wedgeRoundRectCallout">
            <a:avLst>
              <a:gd name="adj1" fmla="val -106888"/>
              <a:gd name="adj2" fmla="val 7938"/>
              <a:gd name="adj3" fmla="val 16667"/>
            </a:avLst>
          </a:prstGeom>
          <a:solidFill>
            <a:schemeClr val="accent1">
              <a:lumMod val="60000"/>
              <a:lumOff val="40000"/>
            </a:schemeClr>
          </a:solidFill>
        </p:spPr>
        <p:txBody>
          <a:bodyPr wrap="none" lIns="0" tIns="0" rIns="0" bIns="0" rtlCol="0" anchor="ctr">
            <a:noAutofit/>
          </a:bodyPr>
          <a:lstStyle/>
          <a:p>
            <a:pPr algn="ctr">
              <a:defRPr b="0" i="0"/>
            </a:pPr>
            <a:endParaRPr lang="en-GB">
              <a:solidFill>
                <a:srgbClr val="000000"/>
              </a:solidFill>
            </a:endParaRPr>
          </a:p>
          <a:p>
            <a:pPr algn="ctr">
              <a:defRPr b="0" i="0"/>
            </a:pPr>
            <a:endParaRPr lang="en-GB">
              <a:solidFill>
                <a:srgbClr val="000000"/>
              </a:solidFill>
            </a:endParaRPr>
          </a:p>
          <a:p>
            <a:pPr algn="ctr">
              <a:defRPr b="0" i="0"/>
            </a:pPr>
            <a:endParaRPr lang="en-GB">
              <a:solidFill>
                <a:srgbClr val="000000"/>
              </a:solidFill>
            </a:endParaRPr>
          </a:p>
        </p:txBody>
      </p:sp>
      <p:pic>
        <p:nvPicPr>
          <p:cNvPr id="14" name="Picture 13"/>
          <p:cNvPicPr>
            <a:picLocks noChangeAspect="1"/>
          </p:cNvPicPr>
          <p:nvPr/>
        </p:nvPicPr>
        <p:blipFill>
          <a:blip r:embed="rId3"/>
          <a:stretch>
            <a:fillRect/>
          </a:stretch>
        </p:blipFill>
        <p:spPr>
          <a:xfrm>
            <a:off x="8328236" y="3520090"/>
            <a:ext cx="690997" cy="671254"/>
          </a:xfrm>
          <a:prstGeom prst="rect">
            <a:avLst/>
          </a:prstGeom>
        </p:spPr>
      </p:pic>
      <p:pic>
        <p:nvPicPr>
          <p:cNvPr id="15" name="Picture 14"/>
          <p:cNvPicPr>
            <a:picLocks noChangeAspect="1"/>
          </p:cNvPicPr>
          <p:nvPr/>
        </p:nvPicPr>
        <p:blipFill>
          <a:blip r:embed="rId4"/>
          <a:stretch>
            <a:fillRect/>
          </a:stretch>
        </p:blipFill>
        <p:spPr>
          <a:xfrm>
            <a:off x="8360807" y="4383111"/>
            <a:ext cx="692374" cy="670543"/>
          </a:xfrm>
          <a:prstGeom prst="rect">
            <a:avLst/>
          </a:prstGeom>
        </p:spPr>
      </p:pic>
      <p:sp>
        <p:nvSpPr>
          <p:cNvPr id="11" name="TextBox 10"/>
          <p:cNvSpPr txBox="1"/>
          <p:nvPr/>
        </p:nvSpPr>
        <p:spPr>
          <a:xfrm>
            <a:off x="9057692" y="3640516"/>
            <a:ext cx="984968" cy="366126"/>
          </a:xfrm>
          <a:prstGeom prst="rect">
            <a:avLst/>
          </a:prstGeom>
          <a:noFill/>
        </p:spPr>
        <p:txBody>
          <a:bodyPr wrap="none" rtlCol="0">
            <a:spAutoFit/>
          </a:bodyPr>
          <a:lstStyle/>
          <a:p>
            <a:pPr>
              <a:defRPr b="0" i="0"/>
            </a:pPr>
            <a:r>
              <a:rPr lang="1106" b="1">
                <a:solidFill>
                  <a:schemeClr val="bg1"/>
                </a:solidFill>
              </a:rPr>
              <a:t>Ar-sgrin</a:t>
            </a:r>
            <a:r>
              <a:rPr lang="1106" b="0">
                <a:solidFill>
                  <a:schemeClr val="bg1"/>
                </a:solidFill>
              </a:rPr>
              <a:t> </a:t>
            </a:r>
          </a:p>
        </p:txBody>
      </p:sp>
      <p:sp>
        <p:nvSpPr>
          <p:cNvPr id="12" name="TextBox 11"/>
          <p:cNvSpPr txBox="1"/>
          <p:nvPr/>
        </p:nvSpPr>
        <p:spPr>
          <a:xfrm>
            <a:off x="9089861" y="4509777"/>
            <a:ext cx="1590560" cy="366126"/>
          </a:xfrm>
          <a:prstGeom prst="rect">
            <a:avLst/>
          </a:prstGeom>
          <a:noFill/>
        </p:spPr>
        <p:txBody>
          <a:bodyPr wrap="none" rtlCol="0">
            <a:spAutoFit/>
          </a:bodyPr>
          <a:lstStyle/>
          <a:p>
            <a:pPr>
              <a:defRPr b="0" i="0"/>
            </a:pPr>
            <a:r>
              <a:rPr lang="1106" b="1">
                <a:solidFill>
                  <a:schemeClr val="bg1"/>
                </a:solidFill>
              </a:rPr>
              <a:t>Fersiwn Papur</a:t>
            </a:r>
            <a:r>
              <a:rPr lang="1106" b="0">
                <a:solidFill>
                  <a:schemeClr val="bg1"/>
                </a:solidFill>
              </a:rPr>
              <a:t> </a:t>
            </a:r>
          </a:p>
        </p:txBody>
      </p:sp>
      <p:sp>
        <p:nvSpPr>
          <p:cNvPr id="9" name="Title 8">
            <a:extLst>
              <a:ext uri="{FF2B5EF4-FFF2-40B4-BE49-F238E27FC236}">
                <a16:creationId xmlns:a16="http://schemas.microsoft.com/office/drawing/2014/main" id="{51B03F43-614B-2044-BBAF-7FE7C2E59891}"/>
              </a:ext>
            </a:extLst>
          </p:cNvPr>
          <p:cNvSpPr>
            <a:spLocks noGrp="1"/>
          </p:cNvSpPr>
          <p:nvPr>
            <p:ph type="title"/>
          </p:nvPr>
        </p:nvSpPr>
        <p:spPr/>
        <p:txBody>
          <a:bodyPr>
            <a:noAutofit/>
          </a:bodyPr>
          <a:lstStyle/>
          <a:p>
            <a:pPr>
              <a:defRPr b="0" i="0"/>
            </a:pPr>
            <a:r>
              <a:rPr lang="1106" sz="2000"/>
              <a:t>Lefel 2 Iechyd a Gofal Cymdeithasol: Egwyddorion a Chyd-destunau</a:t>
            </a:r>
            <a:br>
              <a:rPr lang="1106" sz="2000"/>
            </a:br>
            <a:r>
              <a:rPr lang="1106" sz="2000"/>
              <a:t>Crynodeb o’r Asesu </a:t>
            </a:r>
          </a:p>
        </p:txBody>
      </p:sp>
    </p:spTree>
    <p:extLst>
      <p:ext uri="{BB962C8B-B14F-4D97-AF65-F5344CB8AC3E}">
        <p14:creationId xmlns:p14="http://schemas.microsoft.com/office/powerpoint/2010/main" val="301649890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1400">
                <a:latin typeface="Arial" panose="020B0604020202020204" pitchFamily="34" charset="0"/>
                <a:cs typeface="Arial" panose="020B0604020202020204" pitchFamily="34" charset="0"/>
              </a:rPr>
              <a:t>Lefel 2 Iechyd a Gofal Cymdeithasol: Egwyddorion a Chyd-destunau</a:t>
            </a:r>
          </a:p>
        </p:txBody>
      </p:sp>
      <p:sp>
        <p:nvSpPr>
          <p:cNvPr id="3" name="TextBox 2">
            <a:extLst>
              <a:ext uri="{FF2B5EF4-FFF2-40B4-BE49-F238E27FC236}">
                <a16:creationId xmlns:a16="http://schemas.microsoft.com/office/drawing/2014/main" id="{2045010D-D0D1-43FF-A27D-30E8977A342F}"/>
              </a:ext>
            </a:extLst>
          </p:cNvPr>
          <p:cNvSpPr txBox="1"/>
          <p:nvPr/>
        </p:nvSpPr>
        <p:spPr>
          <a:xfrm>
            <a:off x="270588" y="964165"/>
            <a:ext cx="11440466" cy="1678076"/>
          </a:xfrm>
          <a:prstGeom prst="rect">
            <a:avLst/>
          </a:prstGeom>
          <a:noFill/>
        </p:spPr>
        <p:txBody>
          <a:bodyPr wrap="square" rtlCol="0">
            <a:spAutoFit/>
          </a:bodyPr>
          <a:lstStyle/>
          <a:p>
            <a:pPr algn="ctr">
              <a:defRPr b="0" i="0"/>
            </a:pPr>
            <a:r>
              <a:rPr lang="1106" sz="3200" b="1"/>
              <a:t>Dadansoddiad o Asesiadau Unedau</a:t>
            </a:r>
          </a:p>
          <a:p>
            <a:pPr algn="ctr">
              <a:defRPr b="0" i="0"/>
            </a:pPr>
            <a:r>
              <a:rPr lang="1106">
                <a:latin typeface="Arial" panose="020B0604020202020204" pitchFamily="34" charset="0"/>
                <a:cs typeface="Arial" panose="020B0604020202020204" pitchFamily="34" charset="0"/>
              </a:rPr>
              <a:t>Mae'r amcanion asesu'n nodi'n union yr hyn y mae'n rhaid i ddysgwyr allu ei wneud o ganlyniad i astudio'r pwnc hwn</a:t>
            </a:r>
          </a:p>
          <a:p>
            <a:pPr algn="ctr">
              <a:defRPr b="0" i="0"/>
            </a:pPr>
            <a:endParaRPr lang="en-GB"/>
          </a:p>
          <a:p>
            <a:pPr algn="ctr">
              <a:defRPr b="0" i="0"/>
            </a:pPr>
            <a:endParaRPr lang="en-GB"/>
          </a:p>
        </p:txBody>
      </p:sp>
      <p:graphicFrame>
        <p:nvGraphicFramePr>
          <p:cNvPr id="4" name="Table 3">
            <a:extLst>
              <a:ext uri="{FF2B5EF4-FFF2-40B4-BE49-F238E27FC236}">
                <a16:creationId xmlns:a16="http://schemas.microsoft.com/office/drawing/2014/main" id="{9EE012BD-09F5-4D0E-98A8-E53AD5477432}"/>
              </a:ext>
            </a:extLst>
          </p:cNvPr>
          <p:cNvGraphicFramePr>
            <a:graphicFrameLocks noGrp="1"/>
          </p:cNvGraphicFramePr>
          <p:nvPr>
            <p:extLst>
              <p:ext uri="{D42A27DB-BD31-4B8C-83A1-F6EECF244321}">
                <p14:modId xmlns:p14="http://schemas.microsoft.com/office/powerpoint/2010/main" val="3488607705"/>
              </p:ext>
            </p:extLst>
          </p:nvPr>
        </p:nvGraphicFramePr>
        <p:xfrm>
          <a:off x="797168" y="2086708"/>
          <a:ext cx="9708160" cy="2919020"/>
        </p:xfrm>
        <a:graphic>
          <a:graphicData uri="http://schemas.openxmlformats.org/drawingml/2006/table">
            <a:tbl>
              <a:tblPr firstRow="1" bandRow="1">
                <a:tableStyleId>{5C22544A-7EE6-4342-B048-85BDC9FD1C3A}</a:tableStyleId>
              </a:tblPr>
              <a:tblGrid>
                <a:gridCol w="1213520">
                  <a:extLst>
                    <a:ext uri="{9D8B030D-6E8A-4147-A177-3AD203B41FA5}">
                      <a16:colId xmlns:a16="http://schemas.microsoft.com/office/drawing/2014/main" val="4211015866"/>
                    </a:ext>
                  </a:extLst>
                </a:gridCol>
                <a:gridCol w="1213520">
                  <a:extLst>
                    <a:ext uri="{9D8B030D-6E8A-4147-A177-3AD203B41FA5}">
                      <a16:colId xmlns:a16="http://schemas.microsoft.com/office/drawing/2014/main" val="2212569438"/>
                    </a:ext>
                  </a:extLst>
                </a:gridCol>
                <a:gridCol w="1465023">
                  <a:extLst>
                    <a:ext uri="{9D8B030D-6E8A-4147-A177-3AD203B41FA5}">
                      <a16:colId xmlns:a16="http://schemas.microsoft.com/office/drawing/2014/main" val="3597309245"/>
                    </a:ext>
                  </a:extLst>
                </a:gridCol>
                <a:gridCol w="962017">
                  <a:extLst>
                    <a:ext uri="{9D8B030D-6E8A-4147-A177-3AD203B41FA5}">
                      <a16:colId xmlns:a16="http://schemas.microsoft.com/office/drawing/2014/main" val="1929285108"/>
                    </a:ext>
                  </a:extLst>
                </a:gridCol>
                <a:gridCol w="1213520">
                  <a:extLst>
                    <a:ext uri="{9D8B030D-6E8A-4147-A177-3AD203B41FA5}">
                      <a16:colId xmlns:a16="http://schemas.microsoft.com/office/drawing/2014/main" val="634232432"/>
                    </a:ext>
                  </a:extLst>
                </a:gridCol>
                <a:gridCol w="1213520">
                  <a:extLst>
                    <a:ext uri="{9D8B030D-6E8A-4147-A177-3AD203B41FA5}">
                      <a16:colId xmlns:a16="http://schemas.microsoft.com/office/drawing/2014/main" val="3845347357"/>
                    </a:ext>
                  </a:extLst>
                </a:gridCol>
                <a:gridCol w="1213520">
                  <a:extLst>
                    <a:ext uri="{9D8B030D-6E8A-4147-A177-3AD203B41FA5}">
                      <a16:colId xmlns:a16="http://schemas.microsoft.com/office/drawing/2014/main" val="1523662394"/>
                    </a:ext>
                  </a:extLst>
                </a:gridCol>
                <a:gridCol w="1213520">
                  <a:extLst>
                    <a:ext uri="{9D8B030D-6E8A-4147-A177-3AD203B41FA5}">
                      <a16:colId xmlns:a16="http://schemas.microsoft.com/office/drawing/2014/main" val="1486781386"/>
                    </a:ext>
                  </a:extLst>
                </a:gridCol>
              </a:tblGrid>
              <a:tr h="550984">
                <a:tc>
                  <a:txBody>
                    <a:bodyPr/>
                    <a:lstStyle/>
                    <a:p>
                      <a:pPr algn="ctr">
                        <a:defRPr b="0" i="0"/>
                      </a:pPr>
                      <a:r>
                        <a:rPr lang="1106" b="1"/>
                        <a:t>Uned</a:t>
                      </a:r>
                    </a:p>
                  </a:txBody>
                  <a:tcPr/>
                </a:tc>
                <a:tc>
                  <a:txBody>
                    <a:bodyPr/>
                    <a:lstStyle/>
                    <a:p>
                      <a:pPr algn="ctr">
                        <a:defRPr b="0" i="0"/>
                      </a:pPr>
                      <a:r>
                        <a:rPr lang="1106" b="1"/>
                        <a:t>Amser</a:t>
                      </a:r>
                    </a:p>
                  </a:txBody>
                  <a:tcPr/>
                </a:tc>
                <a:tc>
                  <a:txBody>
                    <a:bodyPr/>
                    <a:lstStyle/>
                    <a:p>
                      <a:pPr algn="ctr">
                        <a:defRPr b="0" i="0"/>
                      </a:pPr>
                      <a:r>
                        <a:rPr lang="1106" b="1"/>
                        <a:t>Pwysoli'r cymhwyster</a:t>
                      </a:r>
                    </a:p>
                  </a:txBody>
                  <a:tcPr/>
                </a:tc>
                <a:tc>
                  <a:txBody>
                    <a:bodyPr/>
                    <a:lstStyle/>
                    <a:p>
                      <a:pPr algn="ctr">
                        <a:defRPr b="0" i="0"/>
                      </a:pPr>
                      <a:r>
                        <a:rPr lang="1106" b="1"/>
                        <a:t>Marciau crai</a:t>
                      </a:r>
                    </a:p>
                  </a:txBody>
                  <a:tcPr/>
                </a:tc>
                <a:tc gridSpan="2">
                  <a:txBody>
                    <a:bodyPr/>
                    <a:lstStyle/>
                    <a:p>
                      <a:pPr algn="ctr">
                        <a:defRPr b="0" i="0"/>
                      </a:pPr>
                      <a:r>
                        <a:rPr lang="1106" b="1"/>
                        <a:t>Marc AA </a:t>
                      </a:r>
                    </a:p>
                  </a:txBody>
                  <a:tcPr/>
                </a:tc>
                <a:tc hMerge="1">
                  <a:txBody>
                    <a:bodyPr/>
                    <a:lstStyle/>
                    <a:p>
                      <a:endParaRPr lang="en-GB"/>
                    </a:p>
                  </a:txBody>
                  <a:tcPr/>
                </a:tc>
                <a:tc gridSpan="2">
                  <a:txBody>
                    <a:bodyPr/>
                    <a:lstStyle/>
                    <a:p>
                      <a:pPr algn="ctr">
                        <a:defRPr b="0" i="0"/>
                      </a:pPr>
                      <a:r>
                        <a:rPr lang="1106" b="1"/>
                        <a:t>Pwysoli AA</a:t>
                      </a:r>
                    </a:p>
                  </a:txBody>
                  <a:tcPr/>
                </a:tc>
                <a:tc hMerge="1">
                  <a:txBody>
                    <a:bodyPr/>
                    <a:lstStyle/>
                    <a:p>
                      <a:endParaRPr lang="en-GB"/>
                    </a:p>
                  </a:txBody>
                  <a:tcPr/>
                </a:tc>
                <a:extLst>
                  <a:ext uri="{0D108BD9-81ED-4DB2-BD59-A6C34878D82A}">
                    <a16:rowId xmlns:a16="http://schemas.microsoft.com/office/drawing/2014/main" val="2280779626"/>
                  </a:ext>
                </a:extLst>
              </a:tr>
              <a:tr h="309489">
                <a:tc rowSpan="3">
                  <a:txBody>
                    <a:bodyPr/>
                    <a:lstStyle/>
                    <a:p>
                      <a:pPr algn="ctr">
                        <a:defRPr b="0" i="0"/>
                      </a:pPr>
                      <a:r>
                        <a:rPr lang="1106"/>
                        <a:t>1</a:t>
                      </a:r>
                    </a:p>
                  </a:txBody>
                  <a:tcPr/>
                </a:tc>
                <a:tc rowSpan="3">
                  <a:txBody>
                    <a:bodyPr/>
                    <a:lstStyle/>
                    <a:p>
                      <a:pPr>
                        <a:defRPr b="0" i="0"/>
                      </a:pPr>
                      <a:r>
                        <a:rPr lang="1106"/>
                        <a:t>1 awr 30 munud</a:t>
                      </a:r>
                    </a:p>
                  </a:txBody>
                  <a:tcPr/>
                </a:tc>
                <a:tc rowSpan="3">
                  <a:txBody>
                    <a:bodyPr/>
                    <a:lstStyle/>
                    <a:p>
                      <a:pPr algn="ctr">
                        <a:defRPr b="0" i="0"/>
                      </a:pPr>
                      <a:r>
                        <a:rPr lang="1106"/>
                        <a:t>40%</a:t>
                      </a:r>
                    </a:p>
                  </a:txBody>
                  <a:tcPr/>
                </a:tc>
                <a:tc rowSpan="3">
                  <a:txBody>
                    <a:bodyPr/>
                    <a:lstStyle/>
                    <a:p>
                      <a:pPr algn="ctr">
                        <a:defRPr b="0" i="0"/>
                      </a:pPr>
                      <a:r>
                        <a:rPr lang="1106"/>
                        <a:t>80</a:t>
                      </a:r>
                    </a:p>
                  </a:txBody>
                  <a:tcPr/>
                </a:tc>
                <a:tc>
                  <a:txBody>
                    <a:bodyPr/>
                    <a:lstStyle/>
                    <a:p>
                      <a:pPr algn="ctr">
                        <a:defRPr b="0" i="0"/>
                      </a:pPr>
                      <a:r>
                        <a:rPr lang="1106"/>
                        <a:t>AA1</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28</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AA1</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35%</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5792393"/>
                  </a:ext>
                </a:extLst>
              </a:tr>
              <a:tr h="201637">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defRPr b="0" i="0"/>
                      </a:pPr>
                      <a:r>
                        <a:rPr lang="1106"/>
                        <a:t>AA2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32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AA2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40%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8000747"/>
                  </a:ext>
                </a:extLst>
              </a:tr>
              <a:tr h="45014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defRPr b="0" i="0"/>
                      </a:pPr>
                      <a:r>
                        <a:rPr lang="1106"/>
                        <a:t>AA3</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20</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AA3</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25%</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37149112"/>
                  </a:ext>
                </a:extLst>
              </a:tr>
              <a:tr h="264967">
                <a:tc rowSpan="3">
                  <a:txBody>
                    <a:bodyPr/>
                    <a:lstStyle/>
                    <a:p>
                      <a:pPr algn="ctr">
                        <a:defRPr b="0" i="0"/>
                      </a:pPr>
                      <a:r>
                        <a:rPr lang="1106"/>
                        <a:t>2</a:t>
                      </a:r>
                    </a:p>
                  </a:txBody>
                  <a:tcPr/>
                </a:tc>
                <a:tc rowSpan="3">
                  <a:txBody>
                    <a:bodyPr/>
                    <a:lstStyle/>
                    <a:p>
                      <a:pPr>
                        <a:defRPr b="0" i="0"/>
                      </a:pPr>
                      <a:r>
                        <a:rPr lang="1106"/>
                        <a:t>10 awr</a:t>
                      </a:r>
                    </a:p>
                  </a:txBody>
                  <a:tcPr/>
                </a:tc>
                <a:tc rowSpan="3">
                  <a:txBody>
                    <a:bodyPr/>
                    <a:lstStyle/>
                    <a:p>
                      <a:pPr algn="ctr">
                        <a:defRPr b="0" i="0"/>
                      </a:pPr>
                      <a:r>
                        <a:rPr lang="1106"/>
                        <a:t>60%</a:t>
                      </a:r>
                    </a:p>
                  </a:txBody>
                  <a:tcPr/>
                </a:tc>
                <a:tc rowSpan="3">
                  <a:txBody>
                    <a:bodyPr/>
                    <a:lstStyle/>
                    <a:p>
                      <a:pPr algn="ctr">
                        <a:defRPr b="0" i="0"/>
                      </a:pPr>
                      <a:r>
                        <a:rPr lang="1106"/>
                        <a:t>120</a:t>
                      </a:r>
                    </a:p>
                  </a:txBody>
                  <a:tcPr/>
                </a:tc>
                <a:tc>
                  <a:txBody>
                    <a:bodyPr/>
                    <a:lstStyle/>
                    <a:p>
                      <a:pPr algn="ctr">
                        <a:defRPr b="0" i="0"/>
                      </a:pPr>
                      <a:r>
                        <a:rPr lang="1106"/>
                        <a:t>AA1</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42</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AA1</a:t>
                      </a:r>
                    </a:p>
                  </a:txBody>
                  <a:tcPr>
                    <a:lnB w="12700" cap="flat" cmpd="sng" algn="ctr">
                      <a:solidFill>
                        <a:schemeClr val="tx1"/>
                      </a:solidFill>
                      <a:prstDash val="solid"/>
                      <a:round/>
                      <a:headEnd type="none" w="med" len="med"/>
                      <a:tailEnd type="none" w="med" len="med"/>
                    </a:lnB>
                  </a:tcPr>
                </a:tc>
                <a:tc>
                  <a:txBody>
                    <a:bodyPr/>
                    <a:lstStyle/>
                    <a:p>
                      <a:pPr algn="ctr">
                        <a:defRPr b="0" i="0"/>
                      </a:pPr>
                      <a:r>
                        <a:rPr lang="1106"/>
                        <a:t>35%</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164760"/>
                  </a:ext>
                </a:extLst>
              </a:tr>
              <a:tr h="34815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defRPr b="0" i="0"/>
                      </a:pPr>
                      <a:r>
                        <a:rPr lang="1106"/>
                        <a:t>AA2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48</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AA2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b="0" i="0"/>
                      </a:pPr>
                      <a:r>
                        <a:rPr lang="1106"/>
                        <a:t>40%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6664609"/>
                  </a:ext>
                </a:extLst>
              </a:tr>
              <a:tr h="348150">
                <a:tc vMerge="1">
                  <a:txBody>
                    <a:bodyPr/>
                    <a:lstStyle/>
                    <a:p>
                      <a:endParaRPr lang="en-GB"/>
                    </a:p>
                  </a:txBody>
                  <a:tcPr/>
                </a:tc>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defRPr b="0" i="0"/>
                      </a:pPr>
                      <a:r>
                        <a:rPr lang="1106"/>
                        <a:t>AA3</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30</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AA3</a:t>
                      </a:r>
                    </a:p>
                  </a:txBody>
                  <a:tcPr>
                    <a:lnT w="12700" cap="flat" cmpd="sng" algn="ctr">
                      <a:solidFill>
                        <a:schemeClr val="tx1"/>
                      </a:solidFill>
                      <a:prstDash val="solid"/>
                      <a:round/>
                      <a:headEnd type="none" w="med" len="med"/>
                      <a:tailEnd type="none" w="med" len="med"/>
                    </a:lnT>
                  </a:tcPr>
                </a:tc>
                <a:tc>
                  <a:txBody>
                    <a:bodyPr/>
                    <a:lstStyle/>
                    <a:p>
                      <a:pPr algn="ctr">
                        <a:defRPr b="0" i="0"/>
                      </a:pPr>
                      <a:r>
                        <a:rPr lang="1106"/>
                        <a:t>25%</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64587612"/>
                  </a:ext>
                </a:extLst>
              </a:tr>
            </a:tbl>
          </a:graphicData>
        </a:graphic>
      </p:graphicFrame>
      <p:sp>
        <p:nvSpPr>
          <p:cNvPr id="6" name="TextBox 5">
            <a:extLst>
              <a:ext uri="{FF2B5EF4-FFF2-40B4-BE49-F238E27FC236}">
                <a16:creationId xmlns:a16="http://schemas.microsoft.com/office/drawing/2014/main" id="{46C7CCC9-6118-41E9-8B14-57E651604AEB}"/>
              </a:ext>
            </a:extLst>
          </p:cNvPr>
          <p:cNvSpPr txBox="1"/>
          <p:nvPr/>
        </p:nvSpPr>
        <p:spPr>
          <a:xfrm>
            <a:off x="797168" y="5427785"/>
            <a:ext cx="10407430" cy="915314"/>
          </a:xfrm>
          <a:prstGeom prst="rect">
            <a:avLst/>
          </a:prstGeom>
          <a:noFill/>
        </p:spPr>
        <p:txBody>
          <a:bodyPr wrap="square" rtlCol="0">
            <a:spAutoFit/>
          </a:bodyPr>
          <a:lstStyle/>
          <a:p>
            <a:pPr>
              <a:defRPr b="0" i="0"/>
            </a:pPr>
            <a:r>
              <a:rPr lang="1106">
                <a:latin typeface="Arial" panose="020B0604020202020204" pitchFamily="34" charset="0"/>
                <a:cs typeface="Arial" panose="020B0604020202020204" pitchFamily="34" charset="0"/>
              </a:rPr>
              <a:t>Bydd y pwysoli ar gyfer y ddwy uned yn aros yr un fath drwy gydol oes y cymhwyster, a bydd pob un yn cael eu hasesu yn yr Arholiad a'r Asesiad Di-arholiad. </a:t>
            </a:r>
          </a:p>
          <a:p>
            <a:pPr>
              <a:defRPr b="0" i="0"/>
            </a:pPr>
            <a:endParaRPr lang="en-GB"/>
          </a:p>
        </p:txBody>
      </p:sp>
    </p:spTree>
    <p:extLst>
      <p:ext uri="{BB962C8B-B14F-4D97-AF65-F5344CB8AC3E}">
        <p14:creationId xmlns:p14="http://schemas.microsoft.com/office/powerpoint/2010/main" val="365519485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02688EDD-A17C-AE40-AB99-7EB211E63509}"/>
              </a:ext>
            </a:extLst>
          </p:cNvPr>
          <p:cNvSpPr>
            <a:spLocks noGrp="1"/>
          </p:cNvSpPr>
          <p:nvPr>
            <p:ph sz="quarter" idx="10"/>
          </p:nvPr>
        </p:nvSpPr>
        <p:spPr>
          <a:xfrm>
            <a:off x="282576" y="1076325"/>
            <a:ext cx="6584389" cy="5243513"/>
          </a:xfrm>
        </p:spPr>
        <p:txBody>
          <a:bodyPr/>
          <a:lstStyle/>
          <a:p>
            <a:pPr>
              <a:defRPr b="0" i="0"/>
            </a:pPr>
            <a:r>
              <a:rPr lang="1106"/>
              <a:t>Mae'r cymhwyster Lefel 2 Iechyd a Gofal Cymdeithasol: Egwyddorion a Chyd-destunau yn gymhwyster unedol. Rhaid i ddysgwyr gyflawni'r ddwy uned orfodol ganlynol i gyflawni'r cymhwyster.</a:t>
            </a:r>
          </a:p>
          <a:p>
            <a:pPr>
              <a:defRPr b="0" i="0"/>
            </a:pPr>
            <a:endParaRPr lang="en-US"/>
          </a:p>
          <a:p>
            <a:pPr>
              <a:defRPr b="0" i="0"/>
            </a:pPr>
            <a:endParaRPr lang="en-US"/>
          </a:p>
          <a:p>
            <a:pPr marL="0" indent="0">
              <a:buNone/>
              <a:defRPr b="0" i="0"/>
            </a:pPr>
            <a:endParaRPr lang="en-US"/>
          </a:p>
        </p:txBody>
      </p:sp>
      <p:sp>
        <p:nvSpPr>
          <p:cNvPr id="8" name="Rounded Rectangular Callout 7"/>
          <p:cNvSpPr/>
          <p:nvPr/>
        </p:nvSpPr>
        <p:spPr>
          <a:xfrm>
            <a:off x="1560945" y="6197600"/>
            <a:ext cx="914400" cy="612648"/>
          </a:xfrm>
          <a:prstGeom prst="wedgeRoundRectCallout">
            <a:avLst/>
          </a:prstGeom>
        </p:spPr>
        <p:txBody>
          <a:bodyPr wrap="none" lIns="0" tIns="0" rIns="0" bIns="0" rtlCol="0" anchor="ctr">
            <a:noAutofit/>
          </a:bodyPr>
          <a:lstStyle/>
          <a:p>
            <a:pPr algn="ctr">
              <a:defRPr b="0" i="0"/>
            </a:pPr>
            <a:endParaRPr lang="en-GB">
              <a:solidFill>
                <a:srgbClr val="000000"/>
              </a:solidFill>
            </a:endParaRPr>
          </a:p>
        </p:txBody>
      </p:sp>
      <p:sp>
        <p:nvSpPr>
          <p:cNvPr id="10" name="Rounded Rectangular Callout 9"/>
          <p:cNvSpPr/>
          <p:nvPr/>
        </p:nvSpPr>
        <p:spPr>
          <a:xfrm>
            <a:off x="8546123" y="1336431"/>
            <a:ext cx="3481064" cy="2708031"/>
          </a:xfrm>
          <a:prstGeom prst="wedgeRoundRectCallout">
            <a:avLst>
              <a:gd name="adj1" fmla="val -57182"/>
              <a:gd name="adj2" fmla="val 77320"/>
              <a:gd name="adj3" fmla="val 16667"/>
            </a:avLst>
          </a:prstGeom>
          <a:solidFill>
            <a:schemeClr val="accent6">
              <a:lumMod val="60000"/>
              <a:lumOff val="40000"/>
            </a:schemeClr>
          </a:solidFill>
          <a:ln>
            <a:solidFill>
              <a:schemeClr val="accent6">
                <a:lumMod val="60000"/>
                <a:lumOff val="40000"/>
              </a:schemeClr>
            </a:solidFill>
          </a:ln>
        </p:spPr>
        <p:txBody>
          <a:bodyPr wrap="square" lIns="360000" tIns="360000" rIns="360000" bIns="360000" rtlCol="0" anchor="ctr">
            <a:noAutofit/>
          </a:bodyPr>
          <a:lstStyle/>
          <a:p>
            <a:pPr lvl="0">
              <a:defRPr b="0" i="0"/>
            </a:pPr>
            <a:r>
              <a:rPr lang="1106"/>
              <a:t>Nodwyd ODA i bob uned fel ffordd o gefnogi'r cyflwyno, ond gall canolfannau ddewis cyflwyno'r cymhwyster fel cyfanwaith ac </a:t>
            </a:r>
          </a:p>
          <a:p>
            <a:pPr lvl="0">
              <a:defRPr b="0" i="0"/>
            </a:pPr>
            <a:r>
              <a:rPr lang="1106"/>
              <a:t>felly amcangyfrif yn unig yw'r dadansoddiadau. </a:t>
            </a:r>
          </a:p>
        </p:txBody>
      </p:sp>
      <p:sp>
        <p:nvSpPr>
          <p:cNvPr id="9" name="Title 8">
            <a:extLst>
              <a:ext uri="{FF2B5EF4-FFF2-40B4-BE49-F238E27FC236}">
                <a16:creationId xmlns:a16="http://schemas.microsoft.com/office/drawing/2014/main" id="{AE825829-AC27-7E44-A278-CE42A3686FB2}"/>
              </a:ext>
            </a:extLst>
          </p:cNvPr>
          <p:cNvSpPr>
            <a:spLocks noGrp="1"/>
          </p:cNvSpPr>
          <p:nvPr>
            <p:ph type="title"/>
          </p:nvPr>
        </p:nvSpPr>
        <p:spPr/>
        <p:txBody>
          <a:bodyPr>
            <a:noAutofit/>
          </a:bodyPr>
          <a:lstStyle/>
          <a:p>
            <a:pPr>
              <a:defRPr b="0" i="0"/>
            </a:pPr>
            <a:r>
              <a:rPr lang="1106" sz="1400">
                <a:latin typeface="Arial" panose="020B0604020202020204" pitchFamily="34" charset="0"/>
                <a:cs typeface="Arial" panose="020B0604020202020204" pitchFamily="34" charset="0"/>
              </a:rPr>
              <a:t>Lefel 2 Iechyd a Gofal Cymdeithasol: Egwyddorion a Chyd-destunau </a:t>
            </a:r>
            <a:br>
              <a:rPr lang="1106" sz="1400">
                <a:latin typeface="Arial" panose="020B0604020202020204" pitchFamily="34" charset="0"/>
                <a:cs typeface="Arial" panose="020B0604020202020204" pitchFamily="34" charset="0"/>
              </a:rPr>
            </a:br>
            <a:r>
              <a:rPr lang="1106" sz="1400">
                <a:latin typeface="Arial" panose="020B0604020202020204" pitchFamily="34" charset="0"/>
                <a:cs typeface="Arial" panose="020B0604020202020204" pitchFamily="34" charset="0"/>
              </a:rPr>
              <a:t>Strwythur  </a:t>
            </a:r>
          </a:p>
        </p:txBody>
      </p:sp>
      <p:graphicFrame>
        <p:nvGraphicFramePr>
          <p:cNvPr id="2" name="Table 1">
            <a:extLst>
              <a:ext uri="{FF2B5EF4-FFF2-40B4-BE49-F238E27FC236}">
                <a16:creationId xmlns:a16="http://schemas.microsoft.com/office/drawing/2014/main" id="{73D94C51-7A5E-4BC6-806F-5382B9A6AB44}"/>
              </a:ext>
            </a:extLst>
          </p:cNvPr>
          <p:cNvGraphicFramePr>
            <a:graphicFrameLocks noGrp="1"/>
          </p:cNvGraphicFramePr>
          <p:nvPr>
            <p:extLst>
              <p:ext uri="{D42A27DB-BD31-4B8C-83A1-F6EECF244321}">
                <p14:modId xmlns:p14="http://schemas.microsoft.com/office/powerpoint/2010/main" val="567546169"/>
              </p:ext>
            </p:extLst>
          </p:nvPr>
        </p:nvGraphicFramePr>
        <p:xfrm>
          <a:off x="386861" y="3622431"/>
          <a:ext cx="7877908" cy="3103686"/>
        </p:xfrm>
        <a:graphic>
          <a:graphicData uri="http://schemas.openxmlformats.org/drawingml/2006/table">
            <a:tbl>
              <a:tblPr firstRow="1" bandRow="1">
                <a:tableStyleId>{5C22544A-7EE6-4342-B048-85BDC9FD1C3A}</a:tableStyleId>
              </a:tblPr>
              <a:tblGrid>
                <a:gridCol w="1166093">
                  <a:extLst>
                    <a:ext uri="{9D8B030D-6E8A-4147-A177-3AD203B41FA5}">
                      <a16:colId xmlns:a16="http://schemas.microsoft.com/office/drawing/2014/main" val="1268845198"/>
                    </a:ext>
                  </a:extLst>
                </a:gridCol>
                <a:gridCol w="5667755">
                  <a:extLst>
                    <a:ext uri="{9D8B030D-6E8A-4147-A177-3AD203B41FA5}">
                      <a16:colId xmlns:a16="http://schemas.microsoft.com/office/drawing/2014/main" val="4028095765"/>
                    </a:ext>
                  </a:extLst>
                </a:gridCol>
                <a:gridCol w="1044060">
                  <a:extLst>
                    <a:ext uri="{9D8B030D-6E8A-4147-A177-3AD203B41FA5}">
                      <a16:colId xmlns:a16="http://schemas.microsoft.com/office/drawing/2014/main" val="3425066839"/>
                    </a:ext>
                  </a:extLst>
                </a:gridCol>
              </a:tblGrid>
              <a:tr h="729762">
                <a:tc>
                  <a:txBody>
                    <a:bodyPr/>
                    <a:lstStyle/>
                    <a:p>
                      <a:pPr algn="ctr">
                        <a:defRPr b="0" i="0"/>
                      </a:pPr>
                      <a:r>
                        <a:rPr lang="1106" b="1"/>
                        <a:t>Rhif yr</a:t>
                      </a:r>
                    </a:p>
                    <a:p>
                      <a:pPr algn="ctr">
                        <a:defRPr b="0" i="0"/>
                      </a:pPr>
                      <a:r>
                        <a:rPr lang="1106" b="1"/>
                        <a:t> Uned</a:t>
                      </a:r>
                    </a:p>
                  </a:txBody>
                  <a:tcPr/>
                </a:tc>
                <a:tc>
                  <a:txBody>
                    <a:bodyPr/>
                    <a:lstStyle/>
                    <a:p>
                      <a:pPr algn="ctr">
                        <a:defRPr b="0" i="0"/>
                      </a:pPr>
                      <a:r>
                        <a:rPr lang="1106" b="1"/>
                        <a:t>Teitl yr Uned</a:t>
                      </a:r>
                    </a:p>
                  </a:txBody>
                  <a:tcPr/>
                </a:tc>
                <a:tc>
                  <a:txBody>
                    <a:bodyPr/>
                    <a:lstStyle/>
                    <a:p>
                      <a:pPr algn="ctr">
                        <a:defRPr b="0" i="0"/>
                      </a:pPr>
                      <a:r>
                        <a:rPr lang="1106" b="1"/>
                        <a:t>ODA</a:t>
                      </a:r>
                    </a:p>
                  </a:txBody>
                  <a:tcPr/>
                </a:tc>
                <a:extLst>
                  <a:ext uri="{0D108BD9-81ED-4DB2-BD59-A6C34878D82A}">
                    <a16:rowId xmlns:a16="http://schemas.microsoft.com/office/drawing/2014/main" val="85053865"/>
                  </a:ext>
                </a:extLst>
              </a:tr>
              <a:tr h="729762">
                <a:tc>
                  <a:txBody>
                    <a:bodyPr/>
                    <a:lstStyle/>
                    <a:p>
                      <a:pPr algn="ctr">
                        <a:defRPr b="0" i="0"/>
                      </a:pPr>
                      <a:r>
                        <a:rPr lang="1106"/>
                        <a:t>001</a:t>
                      </a:r>
                    </a:p>
                  </a:txBody>
                  <a:tcPr/>
                </a:tc>
                <a:tc>
                  <a:txBody>
                    <a:bodyPr/>
                    <a:lstStyle/>
                    <a:p>
                      <a:pPr>
                        <a:defRPr b="0" i="0"/>
                      </a:pPr>
                      <a:r>
                        <a:rPr lang="1106"/>
                        <a:t>Hybu iechyd a llesiant drwy gydol camau bywyd</a:t>
                      </a:r>
                    </a:p>
                  </a:txBody>
                  <a:tcPr/>
                </a:tc>
                <a:tc>
                  <a:txBody>
                    <a:bodyPr/>
                    <a:lstStyle/>
                    <a:p>
                      <a:pPr algn="ctr">
                        <a:defRPr b="0" i="0"/>
                      </a:pPr>
                      <a:r>
                        <a:rPr lang="1106"/>
                        <a:t>80</a:t>
                      </a:r>
                    </a:p>
                  </a:txBody>
                  <a:tcPr/>
                </a:tc>
                <a:extLst>
                  <a:ext uri="{0D108BD9-81ED-4DB2-BD59-A6C34878D82A}">
                    <a16:rowId xmlns:a16="http://schemas.microsoft.com/office/drawing/2014/main" val="3282221273"/>
                  </a:ext>
                </a:extLst>
              </a:tr>
              <a:tr h="729762">
                <a:tc>
                  <a:txBody>
                    <a:bodyPr/>
                    <a:lstStyle/>
                    <a:p>
                      <a:pPr algn="ctr">
                        <a:defRPr b="0" i="0"/>
                      </a:pPr>
                      <a:r>
                        <a:rPr lang="1106"/>
                        <a:t>002</a:t>
                      </a:r>
                    </a:p>
                  </a:txBody>
                  <a:tcPr/>
                </a:tc>
                <a:tc>
                  <a:txBody>
                    <a:bodyPr/>
                    <a:lstStyle/>
                    <a:p>
                      <a:pPr>
                        <a:defRPr b="0" i="0"/>
                      </a:pPr>
                      <a:r>
                        <a:rPr lang="1106"/>
                        <a:t>Iechyd a Gofal Cymdeithasol mewn perthynas â chefnogi darpariaeth sy'n canolbwyntio ar ganlyniadau ar gyfer gofal person-ganolog</a:t>
                      </a:r>
                    </a:p>
                  </a:txBody>
                  <a:tcPr/>
                </a:tc>
                <a:tc>
                  <a:txBody>
                    <a:bodyPr/>
                    <a:lstStyle/>
                    <a:p>
                      <a:pPr algn="ctr">
                        <a:defRPr b="0" i="0"/>
                      </a:pPr>
                      <a:r>
                        <a:rPr lang="1106"/>
                        <a:t>120</a:t>
                      </a:r>
                    </a:p>
                  </a:txBody>
                  <a:tcPr/>
                </a:tc>
                <a:extLst>
                  <a:ext uri="{0D108BD9-81ED-4DB2-BD59-A6C34878D82A}">
                    <a16:rowId xmlns:a16="http://schemas.microsoft.com/office/drawing/2014/main" val="157079168"/>
                  </a:ext>
                </a:extLst>
              </a:tr>
              <a:tr h="729762">
                <a:tc>
                  <a:txBody>
                    <a:bodyPr/>
                    <a:lstStyle/>
                    <a:p>
                      <a:pPr>
                        <a:defRPr b="0" i="0"/>
                      </a:pPr>
                      <a:endParaRPr lang="en-GB"/>
                    </a:p>
                  </a:txBody>
                  <a:tcPr/>
                </a:tc>
                <a:tc>
                  <a:txBody>
                    <a:bodyPr/>
                    <a:lstStyle/>
                    <a:p>
                      <a:pPr algn="r">
                        <a:defRPr b="0" i="0"/>
                      </a:pPr>
                      <a:r>
                        <a:rPr lang="1106" b="1"/>
                        <a:t>Cyfanswm ODA </a:t>
                      </a:r>
                    </a:p>
                  </a:txBody>
                  <a:tcPr/>
                </a:tc>
                <a:tc>
                  <a:txBody>
                    <a:bodyPr/>
                    <a:lstStyle/>
                    <a:p>
                      <a:pPr algn="ctr">
                        <a:defRPr b="0" i="0"/>
                      </a:pPr>
                      <a:r>
                        <a:rPr lang="1106" b="1"/>
                        <a:t>200</a:t>
                      </a:r>
                    </a:p>
                  </a:txBody>
                  <a:tcPr/>
                </a:tc>
                <a:extLst>
                  <a:ext uri="{0D108BD9-81ED-4DB2-BD59-A6C34878D82A}">
                    <a16:rowId xmlns:a16="http://schemas.microsoft.com/office/drawing/2014/main" val="2578645519"/>
                  </a:ext>
                </a:extLst>
              </a:tr>
            </a:tbl>
          </a:graphicData>
        </a:graphic>
      </p:graphicFrame>
    </p:spTree>
    <p:extLst>
      <p:ext uri="{BB962C8B-B14F-4D97-AF65-F5344CB8AC3E}">
        <p14:creationId xmlns:p14="http://schemas.microsoft.com/office/powerpoint/2010/main" val="114153866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pPr>
              <a:defRPr b="0" i="0"/>
            </a:pPr>
            <a:r>
              <a:rPr lang="1106" sz="1400"/>
              <a:t>Lefel 2 Iechyd a Gofal Cymdeithasol: Egwyddorion a Chyd-destunau</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1" y="664081"/>
            <a:ext cx="11491231" cy="6269905"/>
          </a:xfrm>
          <a:prstGeom prst="rect">
            <a:avLst/>
          </a:prstGeom>
          <a:noFill/>
        </p:spPr>
        <p:txBody>
          <a:bodyPr wrap="square" rtlCol="0">
            <a:spAutoFit/>
          </a:bodyPr>
          <a:lstStyle/>
          <a:p>
            <a:pPr>
              <a:defRPr b="0" i="0"/>
            </a:pPr>
            <a:endParaRPr lang="en-US">
              <a:solidFill>
                <a:srgbClr val="00B0F0"/>
              </a:solidFill>
            </a:endParaRPr>
          </a:p>
          <a:p>
            <a:pPr>
              <a:defRPr b="0" i="0"/>
            </a:pPr>
            <a:r>
              <a:rPr lang="1106" sz="2000" b="1">
                <a:solidFill>
                  <a:srgbClr val="000000"/>
                </a:solidFill>
                <a:latin typeface="Arial" panose="020B0604020202020204" pitchFamily="34" charset="0"/>
              </a:rPr>
              <a:t>Uned 1: Hybu iechyd a llesiant drwy gydol camau bywyd</a:t>
            </a:r>
          </a:p>
          <a:p>
            <a:pPr>
              <a:defRPr b="0" i="0"/>
            </a:pPr>
            <a:endParaRPr lang="1106" sz="2000" b="1">
              <a:solidFill>
                <a:srgbClr val="000000"/>
              </a:solidFill>
              <a:latin typeface="Arial" panose="020B0604020202020204" pitchFamily="34" charset="0"/>
            </a:endParaRPr>
          </a:p>
          <a:p>
            <a:pPr>
              <a:defRPr b="0" i="0"/>
            </a:pPr>
            <a:r>
              <a:rPr lang="1106" sz="2000" b="1">
                <a:solidFill>
                  <a:srgbClr val="000000"/>
                </a:solidFill>
                <a:latin typeface="Arial" panose="020B0604020202020204" pitchFamily="34" charset="0"/>
              </a:rPr>
              <a:t>Asesiad Allanol </a:t>
            </a:r>
            <a:r>
              <a:rPr lang="1106" sz="2000" b="0">
                <a:solidFill>
                  <a:srgbClr val="000000"/>
                </a:solidFill>
                <a:latin typeface="Arial" panose="020B0604020202020204" pitchFamily="34" charset="0"/>
              </a:rPr>
              <a:t>Arholiad ysgrifenedig: 1 awr, 30 munud (80 marc)</a:t>
            </a:r>
          </a:p>
          <a:p>
            <a:pPr>
              <a:defRPr b="0" i="0"/>
            </a:pPr>
            <a:r>
              <a:rPr lang="1106" sz="2000">
                <a:solidFill>
                  <a:srgbClr val="000000"/>
                </a:solidFill>
                <a:latin typeface="Arial" panose="020B0604020202020204" pitchFamily="34" charset="0"/>
              </a:rPr>
              <a:t>40% o'r cymhwyster</a:t>
            </a:r>
          </a:p>
          <a:p>
            <a:pPr>
              <a:defRPr b="0" i="0"/>
            </a:pPr>
            <a:endParaRPr lang="en-US" sz="2000">
              <a:solidFill>
                <a:srgbClr val="000000"/>
              </a:solidFill>
              <a:latin typeface="Arial" panose="020B0604020202020204" pitchFamily="34" charset="0"/>
            </a:endParaRPr>
          </a:p>
          <a:p>
            <a:pPr>
              <a:defRPr b="0" i="0"/>
            </a:pPr>
            <a:r>
              <a:rPr lang="1106" sz="2000" b="1">
                <a:solidFill>
                  <a:srgbClr val="000000"/>
                </a:solidFill>
                <a:latin typeface="Arial" panose="020B0604020202020204" pitchFamily="34" charset="0"/>
              </a:rPr>
              <a:t>Trosolwg o'r uned</a:t>
            </a:r>
          </a:p>
          <a:p>
            <a:pPr>
              <a:defRPr b="0" i="0"/>
            </a:pPr>
            <a:r>
              <a:rPr lang="1106" sz="2000">
                <a:solidFill>
                  <a:srgbClr val="000000"/>
                </a:solidFill>
                <a:latin typeface="Arial" panose="020B0604020202020204" pitchFamily="34" charset="0"/>
              </a:rPr>
              <a:t>Yn yr uned hon, bydd dysgwyr yn meithrin gwybodaeth a dealltwriaeth o'r canlynol:</a:t>
            </a:r>
          </a:p>
          <a:p>
            <a:pPr>
              <a:defRPr b="0" i="0"/>
            </a:pPr>
            <a:br>
              <a:rPr lang="1106" sz="2000">
                <a:solidFill>
                  <a:srgbClr val="000000"/>
                </a:solidFill>
                <a:latin typeface="Arial" panose="020B0604020202020204" pitchFamily="34" charset="0"/>
              </a:rPr>
            </a:br>
            <a:r>
              <a:rPr lang="1106" sz="2000" b="1">
                <a:solidFill>
                  <a:srgbClr val="000000"/>
                </a:solidFill>
                <a:latin typeface="Arial" panose="020B0604020202020204" pitchFamily="34" charset="0"/>
              </a:rPr>
              <a:t>Meysydd cynnwys</a:t>
            </a:r>
          </a:p>
          <a:p>
            <a:pPr marL="628650" indent="-628650">
              <a:defRPr b="0" i="0"/>
            </a:pPr>
            <a:r>
              <a:rPr lang="1106" sz="2000">
                <a:solidFill>
                  <a:srgbClr val="000000"/>
                </a:solidFill>
                <a:latin typeface="Arial" panose="020B0604020202020204" pitchFamily="34" charset="0"/>
              </a:rPr>
              <a:t>1.1.1 Agweddau corfforol, deallusol, emosiynol a chymdeithasol allweddol sy'n effeithio ar gerrig milltir datblygiadol disgwyliedig ar draws camau bywyd unigolion.</a:t>
            </a:r>
          </a:p>
          <a:p>
            <a:pPr marL="628650" indent="-628650">
              <a:defRPr b="0" i="0"/>
            </a:pPr>
            <a:endParaRPr lang="en-US" sz="2000">
              <a:solidFill>
                <a:srgbClr val="000000"/>
              </a:solidFill>
              <a:latin typeface="Arial" panose="020B0604020202020204" pitchFamily="34" charset="0"/>
            </a:endParaRPr>
          </a:p>
          <a:p>
            <a:pPr marL="628650" indent="-628650">
              <a:defRPr b="0" i="0"/>
            </a:pPr>
            <a:r>
              <a:rPr lang="1106" sz="2000">
                <a:solidFill>
                  <a:srgbClr val="000000"/>
                </a:solidFill>
                <a:latin typeface="Arial" panose="020B0604020202020204" pitchFamily="34" charset="0"/>
              </a:rPr>
              <a:t>1.1.2 Dylanwad ffactorau mewn bywyd, dewisiadau ffordd o fyw a digwyddiadau mewn bywyd ar dwf, iechyd a llesiant.</a:t>
            </a:r>
          </a:p>
          <a:p>
            <a:pPr marL="628650" indent="-628650">
              <a:defRPr b="0" i="0"/>
            </a:pPr>
            <a:endParaRPr lang="en-US" sz="2000">
              <a:solidFill>
                <a:srgbClr val="000000"/>
              </a:solidFill>
              <a:latin typeface="Arial" panose="020B0604020202020204" pitchFamily="34" charset="0"/>
            </a:endParaRPr>
          </a:p>
          <a:p>
            <a:pPr marL="628650" indent="-628650">
              <a:defRPr b="0" i="0"/>
            </a:pPr>
            <a:r>
              <a:rPr lang="1106" sz="2000">
                <a:solidFill>
                  <a:srgbClr val="000000"/>
                </a:solidFill>
                <a:latin typeface="Arial" panose="020B0604020202020204" pitchFamily="34" charset="0"/>
              </a:rPr>
              <a:t>1.1.3 Y ffactorau sy'n llywio hunangysyniad.</a:t>
            </a:r>
          </a:p>
          <a:p>
            <a:pPr marL="628650" indent="-628650">
              <a:defRPr b="0" i="0"/>
            </a:pPr>
            <a:endParaRPr lang="en-US" sz="2000">
              <a:solidFill>
                <a:srgbClr val="000000"/>
              </a:solidFill>
              <a:latin typeface="Arial" panose="020B0604020202020204" pitchFamily="34" charset="0"/>
            </a:endParaRPr>
          </a:p>
          <a:p>
            <a:pPr marL="628650" indent="-628650">
              <a:defRPr b="0" i="0"/>
            </a:pPr>
            <a:r>
              <a:rPr lang="1106" sz="2000">
                <a:solidFill>
                  <a:srgbClr val="000000"/>
                </a:solidFill>
                <a:latin typeface="Arial" panose="020B0604020202020204" pitchFamily="34" charset="0"/>
              </a:rPr>
              <a:t>1.1.4 Rôl a phwrpas hybu iechyd a llesiant</a:t>
            </a:r>
          </a:p>
          <a:p>
            <a:pPr>
              <a:defRPr b="0" i="0"/>
            </a:pPr>
            <a:endParaRPr lang="1106" sz="900" b="1">
              <a:solidFill>
                <a:srgbClr val="000000"/>
              </a:solidFill>
              <a:latin typeface="Arial" panose="020B0604020202020204" pitchFamily="34" charset="0"/>
            </a:endParaRPr>
          </a:p>
          <a:p>
            <a:pPr>
              <a:defRPr b="0" i="0"/>
            </a:pPr>
            <a:endParaRPr lang="en-GB"/>
          </a:p>
        </p:txBody>
      </p:sp>
    </p:spTree>
    <p:extLst>
      <p:ext uri="{BB962C8B-B14F-4D97-AF65-F5344CB8AC3E}">
        <p14:creationId xmlns:p14="http://schemas.microsoft.com/office/powerpoint/2010/main" val="213110232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1400">
                <a:latin typeface="Arial" panose="020B0604020202020204" pitchFamily="34" charset="0"/>
                <a:cs typeface="Arial" panose="020B0604020202020204" pitchFamily="34" charset="0"/>
              </a:rPr>
              <a:t>Lefel 2 Iechyd a Gofal Cymdeithasol: Egwyddorion a Chyd-destunau</a:t>
            </a:r>
          </a:p>
        </p:txBody>
      </p:sp>
      <p:sp>
        <p:nvSpPr>
          <p:cNvPr id="4" name="Speech Bubble: Oval 3">
            <a:extLst>
              <a:ext uri="{FF2B5EF4-FFF2-40B4-BE49-F238E27FC236}">
                <a16:creationId xmlns:a16="http://schemas.microsoft.com/office/drawing/2014/main" id="{AA564CE6-D1C3-4285-8F26-F6D94E9DF969}"/>
              </a:ext>
            </a:extLst>
          </p:cNvPr>
          <p:cNvSpPr/>
          <p:nvPr/>
        </p:nvSpPr>
        <p:spPr>
          <a:xfrm>
            <a:off x="9346057" y="1801160"/>
            <a:ext cx="2491564" cy="2259682"/>
          </a:xfrm>
          <a:prstGeom prst="wedgeEllipseCallout">
            <a:avLst>
              <a:gd name="adj1" fmla="val -72996"/>
              <a:gd name="adj2" fmla="val 48178"/>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a:solidFill>
                  <a:schemeClr val="tx1"/>
                </a:solidFill>
              </a:rPr>
              <a:t>Cynnwys manwl o beth dylai dysgwyr ei wybod a'i ddeall </a:t>
            </a:r>
          </a:p>
          <a:p>
            <a:pPr algn="ctr">
              <a:defRPr b="0" i="0"/>
            </a:pPr>
            <a:endParaRPr lang="en-GB"/>
          </a:p>
        </p:txBody>
      </p:sp>
      <p:pic>
        <p:nvPicPr>
          <p:cNvPr id="6" name="Picture 5">
            <a:extLst>
              <a:ext uri="{FF2B5EF4-FFF2-40B4-BE49-F238E27FC236}">
                <a16:creationId xmlns:a16="http://schemas.microsoft.com/office/drawing/2014/main" id="{F953DB3E-CAA1-4001-B6F8-95050295E62C}"/>
              </a:ext>
            </a:extLst>
          </p:cNvPr>
          <p:cNvPicPr>
            <a:picLocks noChangeAspect="1"/>
          </p:cNvPicPr>
          <p:nvPr/>
        </p:nvPicPr>
        <p:blipFill rotWithShape="1">
          <a:blip r:embed="rId2"/>
          <a:srcRect l="23830" t="20446" r="25169" b="8482"/>
          <a:stretch/>
        </p:blipFill>
        <p:spPr>
          <a:xfrm>
            <a:off x="666206" y="1190267"/>
            <a:ext cx="7929154" cy="5199018"/>
          </a:xfrm>
          <a:prstGeom prst="rect">
            <a:avLst/>
          </a:prstGeom>
        </p:spPr>
      </p:pic>
    </p:spTree>
    <p:extLst>
      <p:ext uri="{BB962C8B-B14F-4D97-AF65-F5344CB8AC3E}">
        <p14:creationId xmlns:p14="http://schemas.microsoft.com/office/powerpoint/2010/main" val="240582918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1400">
                <a:latin typeface="Arial" panose="020B0604020202020204" pitchFamily="34" charset="0"/>
                <a:cs typeface="Arial" panose="020B0604020202020204" pitchFamily="34" charset="0"/>
              </a:rPr>
              <a:t>Lefel 2 Iechyd a Gofal Cymdeithasol: Egwyddorion a Chyd-destunau</a:t>
            </a:r>
          </a:p>
        </p:txBody>
      </p:sp>
      <p:sp>
        <p:nvSpPr>
          <p:cNvPr id="7" name="Speech Bubble: Oval 6">
            <a:extLst>
              <a:ext uri="{FF2B5EF4-FFF2-40B4-BE49-F238E27FC236}">
                <a16:creationId xmlns:a16="http://schemas.microsoft.com/office/drawing/2014/main" id="{1D08A9FD-B700-4EB4-805D-4E1295317DCD}"/>
              </a:ext>
            </a:extLst>
          </p:cNvPr>
          <p:cNvSpPr/>
          <p:nvPr/>
        </p:nvSpPr>
        <p:spPr>
          <a:xfrm>
            <a:off x="7895689" y="1751744"/>
            <a:ext cx="3853287" cy="2116871"/>
          </a:xfrm>
          <a:prstGeom prst="wedgeEllipseCallout">
            <a:avLst>
              <a:gd name="adj1" fmla="val -56008"/>
              <a:gd name="adj2" fmla="val 62058"/>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endParaRPr lang="en-GB"/>
          </a:p>
        </p:txBody>
      </p:sp>
      <p:sp>
        <p:nvSpPr>
          <p:cNvPr id="8" name="TextBox 7">
            <a:extLst>
              <a:ext uri="{FF2B5EF4-FFF2-40B4-BE49-F238E27FC236}">
                <a16:creationId xmlns:a16="http://schemas.microsoft.com/office/drawing/2014/main" id="{6A9ECC86-D19F-49C7-A24E-FA1D68E0B5FC}"/>
              </a:ext>
            </a:extLst>
          </p:cNvPr>
          <p:cNvSpPr txBox="1"/>
          <p:nvPr/>
        </p:nvSpPr>
        <p:spPr>
          <a:xfrm>
            <a:off x="8377179" y="2317527"/>
            <a:ext cx="2890308" cy="640720"/>
          </a:xfrm>
          <a:prstGeom prst="rect">
            <a:avLst/>
          </a:prstGeom>
          <a:noFill/>
        </p:spPr>
        <p:txBody>
          <a:bodyPr wrap="square" rtlCol="0">
            <a:spAutoFit/>
          </a:bodyPr>
          <a:lstStyle/>
          <a:p>
            <a:pPr algn="ctr">
              <a:defRPr b="0" i="0"/>
            </a:pPr>
            <a:r>
              <a:rPr lang="1106"/>
              <a:t>Cynnwys manwl o beth dylai dysgwyr ei wybod a'i ddeall </a:t>
            </a:r>
          </a:p>
        </p:txBody>
      </p:sp>
      <p:sp>
        <p:nvSpPr>
          <p:cNvPr id="3" name="TextBox 2">
            <a:extLst>
              <a:ext uri="{FF2B5EF4-FFF2-40B4-BE49-F238E27FC236}">
                <a16:creationId xmlns:a16="http://schemas.microsoft.com/office/drawing/2014/main" id="{FD02AC5C-3390-42F1-AC51-4E0FB936B7CE}"/>
              </a:ext>
            </a:extLst>
          </p:cNvPr>
          <p:cNvSpPr txBox="1"/>
          <p:nvPr/>
        </p:nvSpPr>
        <p:spPr>
          <a:xfrm>
            <a:off x="8882008" y="6184235"/>
            <a:ext cx="3928653" cy="366126"/>
          </a:xfrm>
          <a:prstGeom prst="rect">
            <a:avLst/>
          </a:prstGeom>
          <a:noFill/>
        </p:spPr>
        <p:txBody>
          <a:bodyPr wrap="square" rtlCol="0">
            <a:spAutoFit/>
          </a:bodyPr>
          <a:lstStyle/>
          <a:p>
            <a:pPr>
              <a:defRPr b="0" i="0"/>
            </a:pPr>
            <a:r>
              <a:rPr lang="1106"/>
              <a:t>Cyf: taflen uned 1 cynnwys drafft </a:t>
            </a:r>
          </a:p>
        </p:txBody>
      </p:sp>
      <p:pic>
        <p:nvPicPr>
          <p:cNvPr id="9" name="Picture 8">
            <a:extLst>
              <a:ext uri="{FF2B5EF4-FFF2-40B4-BE49-F238E27FC236}">
                <a16:creationId xmlns:a16="http://schemas.microsoft.com/office/drawing/2014/main" id="{267464BA-9C2C-47CC-860C-6394D0D9BC00}"/>
              </a:ext>
            </a:extLst>
          </p:cNvPr>
          <p:cNvPicPr>
            <a:picLocks noChangeAspect="1"/>
          </p:cNvPicPr>
          <p:nvPr/>
        </p:nvPicPr>
        <p:blipFill rotWithShape="1">
          <a:blip r:embed="rId2"/>
          <a:srcRect l="24934" t="22768" r="26172" b="7946"/>
          <a:stretch/>
        </p:blipFill>
        <p:spPr>
          <a:xfrm>
            <a:off x="519266" y="1300512"/>
            <a:ext cx="7004940" cy="5068389"/>
          </a:xfrm>
          <a:prstGeom prst="rect">
            <a:avLst/>
          </a:prstGeom>
        </p:spPr>
      </p:pic>
    </p:spTree>
    <p:extLst>
      <p:ext uri="{BB962C8B-B14F-4D97-AF65-F5344CB8AC3E}">
        <p14:creationId xmlns:p14="http://schemas.microsoft.com/office/powerpoint/2010/main" val="156364120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1400">
                <a:latin typeface="Arial" panose="020B0604020202020204" pitchFamily="34" charset="0"/>
                <a:cs typeface="Arial" panose="020B0604020202020204" pitchFamily="34" charset="0"/>
              </a:rPr>
              <a:t>Lefel 2 Iechyd a Gofal Cymdeithasol: Egwyddorion a Chyd-destunau</a:t>
            </a:r>
          </a:p>
        </p:txBody>
      </p:sp>
      <p:graphicFrame>
        <p:nvGraphicFramePr>
          <p:cNvPr id="3" name="Table 2">
            <a:extLst>
              <a:ext uri="{FF2B5EF4-FFF2-40B4-BE49-F238E27FC236}">
                <a16:creationId xmlns:a16="http://schemas.microsoft.com/office/drawing/2014/main" id="{E32DF17D-24AA-4246-89B8-7875D2F4872C}"/>
              </a:ext>
            </a:extLst>
          </p:cNvPr>
          <p:cNvGraphicFramePr>
            <a:graphicFrameLocks noGrp="1"/>
          </p:cNvGraphicFramePr>
          <p:nvPr>
            <p:extLst>
              <p:ext uri="{D42A27DB-BD31-4B8C-83A1-F6EECF244321}">
                <p14:modId xmlns:p14="http://schemas.microsoft.com/office/powerpoint/2010/main" val="1332689393"/>
              </p:ext>
            </p:extLst>
          </p:nvPr>
        </p:nvGraphicFramePr>
        <p:xfrm>
          <a:off x="149289" y="964163"/>
          <a:ext cx="11503449" cy="6126261"/>
        </p:xfrm>
        <a:graphic>
          <a:graphicData uri="http://schemas.openxmlformats.org/drawingml/2006/table">
            <a:tbl>
              <a:tblPr>
                <a:tableStyleId>{5C22544A-7EE6-4342-B048-85BDC9FD1C3A}</a:tableStyleId>
              </a:tblPr>
              <a:tblGrid>
                <a:gridCol w="11503449">
                  <a:extLst>
                    <a:ext uri="{9D8B030D-6E8A-4147-A177-3AD203B41FA5}">
                      <a16:colId xmlns:a16="http://schemas.microsoft.com/office/drawing/2014/main" val="3303650640"/>
                    </a:ext>
                  </a:extLst>
                </a:gridCol>
              </a:tblGrid>
              <a:tr h="1425991">
                <a:tc>
                  <a:txBody>
                    <a:bodyPr/>
                    <a:lstStyle/>
                    <a:p>
                      <a:pPr>
                        <a:spcAft>
                          <a:spcPct val="0"/>
                        </a:spcAft>
                        <a:tabLst>
                          <a:tab pos="457200" algn="l"/>
                          <a:tab pos="2637155" algn="ctr"/>
                          <a:tab pos="5274310" algn="r"/>
                        </a:tabLst>
                        <a:defRPr b="0" i="0"/>
                      </a:pPr>
                      <a:r>
                        <a:rPr lang="1106" sz="1800" b="1">
                          <a:latin typeface="Arial" panose="020B0604020202020204" pitchFamily="34" charset="0"/>
                          <a:cs typeface="Arial" panose="020B0604020202020204" pitchFamily="34" charset="0"/>
                        </a:rPr>
                        <a:t>Uned 1: Hybu iechyd a llesiant drwy gydol camau bywyd</a:t>
                      </a:r>
                    </a:p>
                    <a:p>
                      <a:pPr>
                        <a:spcAft>
                          <a:spcPct val="0"/>
                        </a:spcAft>
                        <a:tabLst>
                          <a:tab pos="457200" algn="l"/>
                          <a:tab pos="2637155" algn="ctr"/>
                          <a:tab pos="5274310" algn="r"/>
                        </a:tabLst>
                        <a:defRPr b="0" i="0"/>
                      </a:pPr>
                      <a:endParaRPr lang="en-GB" sz="1800">
                        <a:latin typeface="Arial" panose="020B0604020202020204" pitchFamily="34" charset="0"/>
                        <a:cs typeface="Arial" panose="020B0604020202020204" pitchFamily="34" charset="0"/>
                      </a:endParaRPr>
                    </a:p>
                    <a:p>
                      <a:pPr>
                        <a:spcAft>
                          <a:spcPct val="0"/>
                        </a:spcAft>
                        <a:tabLst>
                          <a:tab pos="457200" algn="l"/>
                          <a:tab pos="2637155" algn="ctr"/>
                          <a:tab pos="5274310" algn="r"/>
                        </a:tabLst>
                        <a:defRPr b="0" i="0"/>
                      </a:pPr>
                      <a:r>
                        <a:rPr lang="1106" sz="1800">
                          <a:latin typeface="Arial" panose="020B0604020202020204" pitchFamily="34" charset="0"/>
                          <a:cs typeface="Arial" panose="020B0604020202020204" pitchFamily="34" charset="0"/>
                        </a:rPr>
                        <a:t>Arholiad ysgrifenedig – 1 awr, 30 munud </a:t>
                      </a:r>
                    </a:p>
                    <a:p>
                      <a:pPr>
                        <a:spcAft>
                          <a:spcPct val="0"/>
                        </a:spcAft>
                        <a:tabLst>
                          <a:tab pos="457200" algn="l"/>
                          <a:tab pos="2637155" algn="ctr"/>
                          <a:tab pos="5274310" algn="r"/>
                        </a:tabLst>
                        <a:defRPr b="0" i="0"/>
                      </a:pPr>
                      <a:r>
                        <a:rPr lang="1106" sz="1800">
                          <a:latin typeface="Arial" panose="020B0604020202020204" pitchFamily="34" charset="0"/>
                          <a:cs typeface="Arial" panose="020B0604020202020204" pitchFamily="34" charset="0"/>
                        </a:rPr>
                        <a:t>40% o'r cymhwyster</a:t>
                      </a:r>
                    </a:p>
                  </a:txBody>
                  <a:tcPr marL="73025" marR="73025" marT="18415" marB="18415">
                    <a:solidFill>
                      <a:schemeClr val="bg1"/>
                    </a:solidFill>
                  </a:tcPr>
                </a:tc>
                <a:extLst>
                  <a:ext uri="{0D108BD9-81ED-4DB2-BD59-A6C34878D82A}">
                    <a16:rowId xmlns:a16="http://schemas.microsoft.com/office/drawing/2014/main" val="3453055684"/>
                  </a:ext>
                </a:extLst>
              </a:tr>
              <a:tr h="4329622">
                <a:tc>
                  <a:txBody>
                    <a:bodyPr/>
                    <a:lstStyle/>
                    <a:p>
                      <a:pPr>
                        <a:spcAft>
                          <a:spcPct val="0"/>
                        </a:spcAft>
                        <a:defRPr b="0" i="0"/>
                      </a:pPr>
                      <a:r>
                        <a:rPr lang="1106" sz="1800" dirty="0">
                          <a:latin typeface="Arial" panose="020B0604020202020204" pitchFamily="34" charset="0"/>
                          <a:cs typeface="Arial" panose="020B0604020202020204" pitchFamily="34" charset="0"/>
                        </a:rPr>
                        <a:t> Bydd yr arholiad hwn yn cynnwys yr holl gwestiynau gorfodol, a bydd yn asesu'r ystod lawn o gynnwys penodedig.</a:t>
                      </a:r>
                    </a:p>
                    <a:p>
                      <a:pPr>
                        <a:spcAft>
                          <a:spcPct val="0"/>
                        </a:spcAft>
                        <a:tabLst>
                          <a:tab pos="457200" algn="l"/>
                          <a:tab pos="2637155" algn="ctr"/>
                          <a:tab pos="5274310" algn="r"/>
                        </a:tabLst>
                        <a:defRPr b="0" i="0"/>
                      </a:pPr>
                      <a:r>
                        <a:rPr lang="1106" sz="1800" dirty="0">
                          <a:latin typeface="Arial" panose="020B0604020202020204" pitchFamily="34" charset="0"/>
                          <a:cs typeface="Arial" panose="020B0604020202020204" pitchFamily="34" charset="0"/>
                        </a:rPr>
                        <a:t> </a:t>
                      </a:r>
                    </a:p>
                    <a:p>
                      <a:pPr>
                        <a:spcAft>
                          <a:spcPct val="0"/>
                        </a:spcAft>
                        <a:tabLst>
                          <a:tab pos="457200" algn="l"/>
                          <a:tab pos="2637155" algn="ctr"/>
                          <a:tab pos="5274310" algn="r"/>
                        </a:tabLst>
                        <a:defRPr b="0" i="0"/>
                      </a:pPr>
                      <a:r>
                        <a:rPr lang="1106" sz="1800" dirty="0">
                          <a:latin typeface="Arial" panose="020B0604020202020204" pitchFamily="34" charset="0"/>
                          <a:cs typeface="Arial" panose="020B0604020202020204" pitchFamily="34" charset="0"/>
                        </a:rPr>
                        <a:t>Bydd amrywiaeth o fathau o gwestiynau'n cael eu defnyddio i asesu cynnwys.</a:t>
                      </a:r>
                    </a:p>
                    <a:p>
                      <a:pPr>
                        <a:spcAft>
                          <a:spcPct val="0"/>
                        </a:spcAft>
                        <a:tabLst>
                          <a:tab pos="457200" algn="l"/>
                          <a:tab pos="2637155" algn="ctr"/>
                          <a:tab pos="5274310" algn="r"/>
                        </a:tabLst>
                        <a:defRPr b="0" i="0"/>
                      </a:pPr>
                      <a:endParaRPr lang="en-GB" sz="1800" dirty="0">
                        <a:latin typeface="Arial" panose="020B0604020202020204" pitchFamily="34" charset="0"/>
                        <a:cs typeface="Arial" panose="020B0604020202020204" pitchFamily="34" charset="0"/>
                      </a:endParaRPr>
                    </a:p>
                    <a:p>
                      <a:pPr>
                        <a:spcAft>
                          <a:spcPct val="0"/>
                        </a:spcAft>
                        <a:tabLst>
                          <a:tab pos="457200" algn="l"/>
                          <a:tab pos="2637155" algn="ctr"/>
                          <a:tab pos="5274310" algn="r"/>
                        </a:tabLst>
                        <a:defRPr b="0" i="0"/>
                      </a:pPr>
                      <a:r>
                        <a:rPr lang="1106" sz="1800" dirty="0">
                          <a:latin typeface="Arial" panose="020B0604020202020204" pitchFamily="34" charset="0"/>
                          <a:cs typeface="Arial" panose="020B0604020202020204" pitchFamily="34" charset="0"/>
                        </a:rPr>
                        <a:t>Bydd y papur allan o 80 marc bob tro ond gall marciau fesul cwestiwn amrywio fel bo'n briodol i'r math o gwestiwn. </a:t>
                      </a:r>
                    </a:p>
                    <a:p>
                      <a:pPr>
                        <a:spcAft>
                          <a:spcPct val="0"/>
                        </a:spcAft>
                        <a:tabLst>
                          <a:tab pos="457200" algn="l"/>
                          <a:tab pos="2637155" algn="ctr"/>
                          <a:tab pos="5274310" algn="r"/>
                        </a:tabLst>
                        <a:defRPr b="0" i="0"/>
                      </a:pPr>
                      <a:endParaRPr lang="en-GB" sz="1800" dirty="0">
                        <a:latin typeface="Arial" panose="020B0604020202020204" pitchFamily="34" charset="0"/>
                        <a:cs typeface="Arial" panose="020B0604020202020204" pitchFamily="34" charset="0"/>
                      </a:endParaRPr>
                    </a:p>
                    <a:p>
                      <a:pPr>
                        <a:spcAft>
                          <a:spcPct val="0"/>
                        </a:spcAft>
                        <a:tabLst>
                          <a:tab pos="457200" algn="l"/>
                          <a:tab pos="2637155" algn="ctr"/>
                          <a:tab pos="5274310" algn="r"/>
                        </a:tabLst>
                        <a:defRPr b="0" i="0"/>
                      </a:pPr>
                      <a:r>
                        <a:rPr lang="1106" sz="1800" dirty="0">
                          <a:latin typeface="Arial" panose="020B0604020202020204" pitchFamily="34" charset="0"/>
                          <a:cs typeface="Arial" panose="020B0604020202020204" pitchFamily="34" charset="0"/>
                        </a:rPr>
                        <a:t>Bydd yr arholiad hwn hefyd ar gael drwy gyfrwng e-Asesu (h.y. ar lein ar gyfer ymgeiswyr y mae'n well ganddynt y cyfrwng hwn)</a:t>
                      </a:r>
                      <a:r>
                        <a:rPr lang="1106" sz="1800" b="1" dirty="0">
                          <a:latin typeface="Arial" panose="020B0604020202020204" pitchFamily="34" charset="0"/>
                          <a:cs typeface="Arial" panose="020B0604020202020204" pitchFamily="34" charset="0"/>
                        </a:rPr>
                        <a:t> ym mis Ionawr a mis Mehefin 2020.</a:t>
                      </a:r>
                    </a:p>
                    <a:p>
                      <a:pPr>
                        <a:spcAft>
                          <a:spcPct val="0"/>
                        </a:spcAft>
                        <a:tabLst>
                          <a:tab pos="457200" algn="l"/>
                          <a:tab pos="2637155" algn="ctr"/>
                          <a:tab pos="5274310" algn="r"/>
                        </a:tabLst>
                        <a:defRPr b="0" i="0"/>
                      </a:pPr>
                      <a:endParaRPr lang="1106" sz="1800" b="1" dirty="0">
                        <a:latin typeface="Arial" panose="020B0604020202020204" pitchFamily="34" charset="0"/>
                        <a:ea typeface="Times New Roman"/>
                        <a:cs typeface="Arial" panose="020B0604020202020204" pitchFamily="34" charset="0"/>
                      </a:endParaRPr>
                    </a:p>
                    <a:p>
                      <a:pPr>
                        <a:spcAft>
                          <a:spcPct val="0"/>
                        </a:spcAft>
                        <a:tabLst>
                          <a:tab pos="457200" algn="l"/>
                          <a:tab pos="2637155" algn="ctr"/>
                          <a:tab pos="5274310" algn="r"/>
                        </a:tabLst>
                        <a:defRPr b="0" i="0"/>
                      </a:pPr>
                      <a:endParaRPr lang="1106" sz="1800" b="1" dirty="0">
                        <a:latin typeface="Arial" panose="020B0604020202020204" pitchFamily="34" charset="0"/>
                        <a:ea typeface="Times New Roman"/>
                        <a:cs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tabLst>
                          <a:tab pos="457200" algn="l"/>
                          <a:tab pos="2637155" algn="ctr"/>
                          <a:tab pos="5274310" algn="r"/>
                        </a:tabLst>
                        <a:defRPr b="0" i="0"/>
                      </a:pPr>
                      <a:r>
                        <a:rPr lang="1106" dirty="0"/>
                        <a:t>Ar gael ar bapur</a:t>
                      </a:r>
                    </a:p>
                    <a:p>
                      <a:pPr marL="0" marR="0" lvl="0" indent="0" algn="l" defTabSz="914400" rtl="0" eaLnBrk="1" fontAlgn="auto" latinLnBrk="0" hangingPunct="1">
                        <a:lnSpc>
                          <a:spcPct val="100000"/>
                        </a:lnSpc>
                        <a:spcBef>
                          <a:spcPct val="0"/>
                        </a:spcBef>
                        <a:spcAft>
                          <a:spcPct val="0"/>
                        </a:spcAft>
                        <a:buClrTx/>
                        <a:buSzTx/>
                        <a:buFontTx/>
                        <a:buNone/>
                        <a:tabLst>
                          <a:tab pos="457200" algn="l"/>
                          <a:tab pos="2637155" algn="ctr"/>
                          <a:tab pos="5274310" algn="r"/>
                        </a:tabLst>
                        <a:defRPr b="0" i="0"/>
                      </a:pPr>
                      <a:endParaRPr lang="en-GB" dirty="0"/>
                    </a:p>
                    <a:p>
                      <a:pPr marL="0" marR="0" lvl="0" indent="0" algn="l" defTabSz="914400" rtl="0" eaLnBrk="1" fontAlgn="auto" latinLnBrk="0" hangingPunct="1">
                        <a:lnSpc>
                          <a:spcPct val="100000"/>
                        </a:lnSpc>
                        <a:spcBef>
                          <a:spcPct val="0"/>
                        </a:spcBef>
                        <a:spcAft>
                          <a:spcPct val="0"/>
                        </a:spcAft>
                        <a:buClrTx/>
                        <a:buSzTx/>
                        <a:buFontTx/>
                        <a:buNone/>
                        <a:tabLst>
                          <a:tab pos="457200" algn="l"/>
                          <a:tab pos="2637155" algn="ctr"/>
                          <a:tab pos="5274310" algn="r"/>
                        </a:tabLst>
                        <a:defRPr b="0" i="0"/>
                      </a:pPr>
                      <a:r>
                        <a:rPr lang="1106" dirty="0"/>
                        <a:t> </a:t>
                      </a:r>
                    </a:p>
                    <a:p>
                      <a:pPr marL="0" marR="0" lvl="0" indent="0" algn="l" defTabSz="914400" rtl="0" eaLnBrk="1" fontAlgn="auto" latinLnBrk="0" hangingPunct="1">
                        <a:lnSpc>
                          <a:spcPct val="100000"/>
                        </a:lnSpc>
                        <a:spcBef>
                          <a:spcPct val="0"/>
                        </a:spcBef>
                        <a:spcAft>
                          <a:spcPct val="0"/>
                        </a:spcAft>
                        <a:buClrTx/>
                        <a:buSzTx/>
                        <a:buFontTx/>
                        <a:buNone/>
                        <a:tabLst>
                          <a:tab pos="457200" algn="l"/>
                          <a:tab pos="2637155" algn="ctr"/>
                          <a:tab pos="5274310" algn="r"/>
                        </a:tabLst>
                        <a:defRPr b="0" i="0"/>
                      </a:pPr>
                      <a:r>
                        <a:rPr lang="1106" dirty="0"/>
                        <a:t>Ar gael ar sgrin </a:t>
                      </a:r>
                    </a:p>
                    <a:p>
                      <a:pPr>
                        <a:spcAft>
                          <a:spcPct val="0"/>
                        </a:spcAft>
                        <a:tabLst>
                          <a:tab pos="457200" algn="l"/>
                          <a:tab pos="2637155" algn="ctr"/>
                          <a:tab pos="5274310" algn="r"/>
                        </a:tabLst>
                        <a:defRPr b="0" i="0"/>
                      </a:pPr>
                      <a:endParaRPr lang="1106" sz="1800" b="1" dirty="0">
                        <a:latin typeface="Arial" panose="020B0604020202020204" pitchFamily="34" charset="0"/>
                        <a:ea typeface="Times New Roman"/>
                        <a:cs typeface="Arial" panose="020B0604020202020204" pitchFamily="34" charset="0"/>
                      </a:endParaRPr>
                    </a:p>
                  </a:txBody>
                  <a:tcPr marL="73025" marR="73025" marT="18415" marB="18415">
                    <a:noFill/>
                  </a:tcPr>
                </a:tc>
                <a:extLst>
                  <a:ext uri="{0D108BD9-81ED-4DB2-BD59-A6C34878D82A}">
                    <a16:rowId xmlns:a16="http://schemas.microsoft.com/office/drawing/2014/main" val="110853201"/>
                  </a:ext>
                </a:extLst>
              </a:tr>
            </a:tbl>
          </a:graphicData>
        </a:graphic>
      </p:graphicFrame>
      <p:pic>
        <p:nvPicPr>
          <p:cNvPr id="6" name="Picture 5">
            <a:extLst>
              <a:ext uri="{FF2B5EF4-FFF2-40B4-BE49-F238E27FC236}">
                <a16:creationId xmlns:a16="http://schemas.microsoft.com/office/drawing/2014/main" id="{384773E7-411A-4EA2-A605-3186FEF485E3}"/>
              </a:ext>
            </a:extLst>
          </p:cNvPr>
          <p:cNvPicPr>
            <a:picLocks noChangeAspect="1"/>
          </p:cNvPicPr>
          <p:nvPr/>
        </p:nvPicPr>
        <p:blipFill>
          <a:blip r:embed="rId2"/>
          <a:stretch>
            <a:fillRect/>
          </a:stretch>
        </p:blipFill>
        <p:spPr>
          <a:xfrm>
            <a:off x="2117982" y="5323850"/>
            <a:ext cx="692125" cy="665709"/>
          </a:xfrm>
          <a:prstGeom prst="rect">
            <a:avLst/>
          </a:prstGeom>
        </p:spPr>
      </p:pic>
      <p:pic>
        <p:nvPicPr>
          <p:cNvPr id="7" name="Picture 6">
            <a:extLst>
              <a:ext uri="{FF2B5EF4-FFF2-40B4-BE49-F238E27FC236}">
                <a16:creationId xmlns:a16="http://schemas.microsoft.com/office/drawing/2014/main" id="{C0F9B45F-F95C-48B0-8B9E-5ABB63383964}"/>
              </a:ext>
            </a:extLst>
          </p:cNvPr>
          <p:cNvPicPr>
            <a:picLocks noChangeAspect="1"/>
          </p:cNvPicPr>
          <p:nvPr/>
        </p:nvPicPr>
        <p:blipFill>
          <a:blip r:embed="rId3"/>
          <a:stretch>
            <a:fillRect/>
          </a:stretch>
        </p:blipFill>
        <p:spPr>
          <a:xfrm>
            <a:off x="2121444" y="6123352"/>
            <a:ext cx="688663" cy="665708"/>
          </a:xfrm>
          <a:prstGeom prst="rect">
            <a:avLst/>
          </a:prstGeom>
        </p:spPr>
      </p:pic>
      <p:sp>
        <p:nvSpPr>
          <p:cNvPr id="4" name="TextBox 3">
            <a:extLst>
              <a:ext uri="{FF2B5EF4-FFF2-40B4-BE49-F238E27FC236}">
                <a16:creationId xmlns:a16="http://schemas.microsoft.com/office/drawing/2014/main" id="{B91FEF4C-D139-469A-B133-A1BB9BCD182B}"/>
              </a:ext>
            </a:extLst>
          </p:cNvPr>
          <p:cNvSpPr txBox="1"/>
          <p:nvPr/>
        </p:nvSpPr>
        <p:spPr>
          <a:xfrm>
            <a:off x="3578769" y="5394604"/>
            <a:ext cx="7773171" cy="646331"/>
          </a:xfrm>
          <a:prstGeom prst="rect">
            <a:avLst/>
          </a:prstGeom>
          <a:noFill/>
        </p:spPr>
        <p:txBody>
          <a:bodyPr wrap="square" rtlCol="0">
            <a:spAutoFit/>
          </a:bodyPr>
          <a:lstStyle/>
          <a:p>
            <a:pPr>
              <a:defRPr b="0" i="0"/>
            </a:pPr>
            <a:r>
              <a:rPr lang="1106" dirty="0"/>
              <a:t>Gall ymgeiswyr wneud yr asesiad hwn ym mis Ionawr neu fis Mai/cyfres Mehefin </a:t>
            </a:r>
          </a:p>
          <a:p>
            <a:pPr>
              <a:defRPr b="0" i="0"/>
            </a:pPr>
            <a:r>
              <a:rPr lang="1106" dirty="0"/>
              <a:t>Does dim cyfyngiadau ar sawl gwaith gallwch chi ailsefyll y cymhwyster hwn.</a:t>
            </a:r>
          </a:p>
        </p:txBody>
      </p:sp>
    </p:spTree>
    <p:extLst>
      <p:ext uri="{BB962C8B-B14F-4D97-AF65-F5344CB8AC3E}">
        <p14:creationId xmlns:p14="http://schemas.microsoft.com/office/powerpoint/2010/main" val="170675097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80D2B8-90ED-467E-A985-0449BB2C811B}"/>
              </a:ext>
            </a:extLst>
          </p:cNvPr>
          <p:cNvPicPr>
            <a:picLocks noChangeAspect="1"/>
          </p:cNvPicPr>
          <p:nvPr/>
        </p:nvPicPr>
        <p:blipFill>
          <a:blip r:embed="rId2"/>
          <a:stretch>
            <a:fillRect/>
          </a:stretch>
        </p:blipFill>
        <p:spPr>
          <a:xfrm>
            <a:off x="1993186" y="1591704"/>
            <a:ext cx="6979167" cy="4468854"/>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2000"/>
              <a:t>Lefel 2 Iechyd a Gofal Cymdeithasol: Egwyddorion a Chyd-destunau</a:t>
            </a:r>
          </a:p>
        </p:txBody>
      </p:sp>
      <p:sp>
        <p:nvSpPr>
          <p:cNvPr id="3" name="Rectangle 2">
            <a:extLst>
              <a:ext uri="{FF2B5EF4-FFF2-40B4-BE49-F238E27FC236}">
                <a16:creationId xmlns:a16="http://schemas.microsoft.com/office/drawing/2014/main" id="{6777E6C8-2565-4A02-85BE-5CB9E13D71B2}"/>
              </a:ext>
            </a:extLst>
          </p:cNvPr>
          <p:cNvSpPr/>
          <p:nvPr/>
        </p:nvSpPr>
        <p:spPr>
          <a:xfrm>
            <a:off x="282011" y="1141183"/>
            <a:ext cx="7356373" cy="366126"/>
          </a:xfrm>
          <a:prstGeom prst="rect">
            <a:avLst/>
          </a:prstGeom>
        </p:spPr>
        <p:txBody>
          <a:bodyPr wrap="square">
            <a:spAutoFit/>
          </a:bodyPr>
          <a:lstStyle/>
          <a:p>
            <a:pPr>
              <a:defRPr b="0" i="0"/>
            </a:pPr>
            <a:r>
              <a:rPr lang="1106"/>
              <a:t>Fformat yr arholiad </a:t>
            </a:r>
          </a:p>
        </p:txBody>
      </p:sp>
      <p:sp>
        <p:nvSpPr>
          <p:cNvPr id="6" name="Oval Callout 3">
            <a:extLst>
              <a:ext uri="{FF2B5EF4-FFF2-40B4-BE49-F238E27FC236}">
                <a16:creationId xmlns:a16="http://schemas.microsoft.com/office/drawing/2014/main" id="{923E066D-AA86-4F27-8590-E3A1A5D969C7}"/>
              </a:ext>
            </a:extLst>
          </p:cNvPr>
          <p:cNvSpPr/>
          <p:nvPr/>
        </p:nvSpPr>
        <p:spPr>
          <a:xfrm>
            <a:off x="9271957" y="1676360"/>
            <a:ext cx="2466754" cy="2477386"/>
          </a:xfrm>
          <a:prstGeom prst="wedgeEllipseCallout">
            <a:avLst>
              <a:gd name="adj1" fmla="val -72626"/>
              <a:gd name="adj2" fmla="val 54574"/>
            </a:avLst>
          </a:prstGeom>
          <a:ln w="6350" cap="flat" algn="ctr">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defRPr b="0" i="0"/>
            </a:pPr>
            <a:r>
              <a:rPr lang="1106" sz="2000">
                <a:latin typeface="Arial" panose="020B0604020202020204" pitchFamily="34" charset="0"/>
                <a:cs typeface="Arial" panose="020B0604020202020204" pitchFamily="34" charset="0"/>
              </a:rPr>
              <a:t>Bydd cwestiynau hygyrch ar ddechrau'r papur </a:t>
            </a:r>
          </a:p>
        </p:txBody>
      </p:sp>
      <p:sp>
        <p:nvSpPr>
          <p:cNvPr id="7" name="Rectangle 6">
            <a:extLst>
              <a:ext uri="{FF2B5EF4-FFF2-40B4-BE49-F238E27FC236}">
                <a16:creationId xmlns:a16="http://schemas.microsoft.com/office/drawing/2014/main" id="{5B72251F-239E-4784-AA18-0A63DF865C83}"/>
              </a:ext>
            </a:extLst>
          </p:cNvPr>
          <p:cNvSpPr/>
          <p:nvPr/>
        </p:nvSpPr>
        <p:spPr>
          <a:xfrm>
            <a:off x="7990210" y="6346887"/>
            <a:ext cx="4083652" cy="366126"/>
          </a:xfrm>
          <a:prstGeom prst="rect">
            <a:avLst/>
          </a:prstGeom>
        </p:spPr>
        <p:txBody>
          <a:bodyPr wrap="none">
            <a:spAutoFit/>
          </a:bodyPr>
          <a:lstStyle/>
          <a:p>
            <a:pPr>
              <a:defRPr b="0" i="0"/>
            </a:pPr>
            <a:r>
              <a:rPr lang="1106"/>
              <a:t>Cyf: taflen Deunyddiau asesu enghreifftiol</a:t>
            </a:r>
          </a:p>
        </p:txBody>
      </p:sp>
    </p:spTree>
    <p:extLst>
      <p:ext uri="{BB962C8B-B14F-4D97-AF65-F5344CB8AC3E}">
        <p14:creationId xmlns:p14="http://schemas.microsoft.com/office/powerpoint/2010/main" val="332294455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5241304" y="1333073"/>
            <a:ext cx="6211489" cy="283747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a:ln>
                  <a:noFill/>
                </a:ln>
                <a:solidFill>
                  <a:srgbClr val="007BB9"/>
                </a:solidFill>
                <a:uLnTx/>
                <a:uFillTx/>
                <a:latin typeface="Arial"/>
                <a:ea typeface="+mn-ea"/>
                <a:cs typeface="+mn-cs"/>
              </a:rPr>
              <a:t>Mae City &amp; Guilds a CBAC yn parhau i gydweithio ac yn gweithio mewn partneriaeth â'r cyrff canlynol fydd hefyd yn cefnogi'r digwyddiad hwn:</a:t>
            </a: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007BB9"/>
              </a:solidFill>
              <a:uLnTx/>
              <a:uFillTx/>
              <a:latin typeface="Arial"/>
              <a:ea typeface="+mn-ea"/>
              <a:cs typeface="+mn-cs"/>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b="0" i="0"/>
            </a:pPr>
            <a:r>
              <a:rPr kumimoji="0" lang="1106" sz="1800" b="0" i="0" u="none" strike="noStrike" kern="1200" cap="none" spc="0" normalizeH="0" baseline="0" noProof="0">
                <a:ln>
                  <a:noFill/>
                </a:ln>
                <a:solidFill>
                  <a:srgbClr val="007BB9"/>
                </a:solidFill>
                <a:uLnTx/>
                <a:uFillTx/>
                <a:latin typeface="Arial"/>
                <a:ea typeface="+mn-ea"/>
                <a:cs typeface="+mn-cs"/>
              </a:rPr>
              <a:t>Cymwysterau Cymru</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b="0" i="0"/>
            </a:pPr>
            <a:r>
              <a:rPr kumimoji="0" lang="1106" sz="1800" b="0" i="0" u="none" strike="noStrike" kern="1200" cap="none" spc="0" normalizeH="0" baseline="0" noProof="0">
                <a:ln>
                  <a:noFill/>
                </a:ln>
                <a:solidFill>
                  <a:srgbClr val="007BB9"/>
                </a:solidFill>
                <a:uLnTx/>
                <a:uFillTx/>
                <a:latin typeface="Arial"/>
                <a:ea typeface="+mn-ea"/>
                <a:cs typeface="+mn-cs"/>
              </a:rPr>
              <a:t>Gofal Cymdeithasol Cymru</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b="0" i="0"/>
            </a:pPr>
            <a:r>
              <a:rPr kumimoji="0" lang="1106" sz="1800" b="0" i="0" u="none" strike="noStrike" kern="1200" cap="none" spc="0" normalizeH="0" baseline="0" noProof="0">
                <a:ln>
                  <a:noFill/>
                </a:ln>
                <a:solidFill>
                  <a:srgbClr val="007BB9"/>
                </a:solidFill>
                <a:uLnTx/>
                <a:uFillTx/>
                <a:latin typeface="Arial"/>
                <a:ea typeface="+mn-ea"/>
                <a:cs typeface="+mn-cs"/>
              </a:rPr>
              <a:t>Addysg a Gwella Iechyd Cymru </a:t>
            </a: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007BB9"/>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007BB9"/>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007BB9"/>
              </a:solidFill>
              <a:uLnTx/>
              <a:uFillTx/>
              <a:latin typeface="Arial"/>
              <a:ea typeface="+mn-ea"/>
              <a:cs typeface="+mn-cs"/>
            </a:endParaRPr>
          </a:p>
        </p:txBody>
      </p:sp>
      <p:sp>
        <p:nvSpPr>
          <p:cNvPr id="3" name="TextBox 2"/>
          <p:cNvSpPr txBox="1"/>
          <p:nvPr/>
        </p:nvSpPr>
        <p:spPr>
          <a:xfrm>
            <a:off x="357166" y="1333073"/>
            <a:ext cx="4737815"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140000"/>
                </a:solidFill>
                <a:uLnTx/>
                <a:uFillTx/>
                <a:latin typeface="Arial"/>
                <a:ea typeface="+mn-ea"/>
                <a:cs typeface="+mn-cs"/>
              </a:rPr>
              <a:t>Cynrychiolwyr ac arbenigwyr pwnc CBAC fydd yn cefnogi ac yn hwyluso'r digwyddiad hwn.</a:t>
            </a:r>
          </a:p>
          <a:p>
            <a:pPr marL="0" marR="0" lvl="0" indent="0" algn="l" defTabSz="914400" rtl="0" eaLnBrk="1" fontAlgn="auto" latinLnBrk="0" hangingPunct="1">
              <a:lnSpc>
                <a:spcPct val="100000"/>
              </a:lnSpc>
              <a:spcBef>
                <a:spcPct val="0"/>
              </a:spcBef>
              <a:spcAft>
                <a:spcPct val="0"/>
              </a:spcAft>
              <a:buClrTx/>
              <a:buSzTx/>
              <a:buFontTx/>
              <a:buNone/>
              <a:defRPr b="0" i="0"/>
            </a:pPr>
            <a:br>
              <a:rPr kumimoji="0" lang="1106" sz="1800" b="0" i="0" u="none" strike="noStrike" kern="1200" cap="none" spc="0" normalizeH="0" baseline="0" noProof="0" dirty="0">
                <a:ln>
                  <a:noFill/>
                </a:ln>
                <a:solidFill>
                  <a:srgbClr val="140000"/>
                </a:solidFill>
                <a:uLnTx/>
                <a:uFillTx/>
                <a:latin typeface="Arial"/>
                <a:ea typeface="+mn-ea"/>
                <a:cs typeface="+mn-cs"/>
              </a:rPr>
            </a:br>
            <a:endParaRPr kumimoji="0" lang="1106" sz="1800" b="1"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r>
              <a:rPr lang="1106" b="1" dirty="0">
                <a:solidFill>
                  <a:srgbClr val="140000"/>
                </a:solidFill>
                <a:latin typeface="Arial"/>
              </a:rPr>
              <a:t>Karen Morris-Goodman</a:t>
            </a:r>
          </a:p>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i="0" u="none" strike="noStrike" kern="1200" cap="none" spc="0" normalizeH="0" baseline="0" noProof="0" dirty="0">
                <a:ln>
                  <a:noFill/>
                </a:ln>
                <a:solidFill>
                  <a:srgbClr val="140000"/>
                </a:solidFill>
                <a:uLnTx/>
                <a:uFillTx/>
                <a:latin typeface="Arial"/>
              </a:rPr>
              <a:t>Swyddog Pwnc CBAC</a:t>
            </a:r>
          </a:p>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140000"/>
                </a:solidFill>
                <a:uLnTx/>
                <a:uFillTx/>
                <a:latin typeface="Arial"/>
                <a:ea typeface="+mn-ea"/>
                <a:cs typeface="+mn-cs"/>
              </a:rPr>
              <a:t>                          </a:t>
            </a:r>
          </a:p>
          <a:p>
            <a:pPr marL="0" marR="0" lvl="0" indent="0" algn="l" defTabSz="914400" rtl="0" eaLnBrk="1" fontAlgn="auto" latinLnBrk="0" hangingPunct="1">
              <a:lnSpc>
                <a:spcPct val="100000"/>
              </a:lnSpc>
              <a:spcBef>
                <a:spcPct val="0"/>
              </a:spcBef>
              <a:spcAft>
                <a:spcPct val="0"/>
              </a:spcAft>
              <a:buClrTx/>
              <a:buSzTx/>
              <a:buFontTx/>
              <a:buNone/>
              <a:defRPr b="0" i="0"/>
            </a:pPr>
            <a:r>
              <a:rPr kumimoji="0" lang="en-GB" sz="1800" b="1" i="0" u="none" strike="noStrike" kern="1200" cap="none" spc="0" normalizeH="0" baseline="0" noProof="0" dirty="0">
                <a:ln>
                  <a:noFill/>
                </a:ln>
                <a:solidFill>
                  <a:srgbClr val="140000"/>
                </a:solidFill>
                <a:uLnTx/>
                <a:uFillTx/>
                <a:latin typeface="Arial"/>
                <a:ea typeface="+mn-ea"/>
                <a:cs typeface="+mn-cs"/>
              </a:rPr>
              <a:t>Sara Jones</a:t>
            </a:r>
          </a:p>
          <a:p>
            <a:r>
              <a:rPr lang="en-GB" dirty="0" err="1"/>
              <a:t>Tiwtor</a:t>
            </a:r>
            <a:r>
              <a:rPr lang="en-GB" dirty="0"/>
              <a:t> </a:t>
            </a:r>
            <a:r>
              <a:rPr lang="en-GB" dirty="0" err="1"/>
              <a:t>Diplomau</a:t>
            </a:r>
            <a:r>
              <a:rPr lang="en-GB" dirty="0"/>
              <a:t> </a:t>
            </a:r>
            <a:r>
              <a:rPr lang="en-GB" dirty="0" err="1"/>
              <a:t>Lefel</a:t>
            </a:r>
            <a:r>
              <a:rPr lang="en-GB" dirty="0"/>
              <a:t> 3 Iechyd a </a:t>
            </a:r>
            <a:r>
              <a:rPr lang="en-GB" dirty="0" err="1"/>
              <a:t>Gofal</a:t>
            </a:r>
            <a:r>
              <a:rPr lang="en-GB" dirty="0"/>
              <a:t> </a:t>
            </a:r>
            <a:r>
              <a:rPr lang="en-GB" dirty="0" err="1"/>
              <a:t>Cymdeithasol</a:t>
            </a:r>
            <a:r>
              <a:rPr lang="en-GB" dirty="0"/>
              <a:t>, </a:t>
            </a:r>
            <a:r>
              <a:rPr lang="en-GB" dirty="0" err="1"/>
              <a:t>Darlithydd</a:t>
            </a:r>
            <a:r>
              <a:rPr lang="en-GB" dirty="0"/>
              <a:t> </a:t>
            </a:r>
            <a:r>
              <a:rPr lang="en-GB" dirty="0" err="1"/>
              <a:t>anatomeg</a:t>
            </a:r>
            <a:r>
              <a:rPr lang="en-GB" dirty="0"/>
              <a:t> a </a:t>
            </a:r>
            <a:r>
              <a:rPr lang="en-GB" dirty="0" err="1"/>
              <a:t>Ffisioleg</a:t>
            </a:r>
            <a:r>
              <a:rPr lang="en-GB" dirty="0"/>
              <a:t>, Coleg Ceredigion</a:t>
            </a:r>
          </a:p>
          <a:p>
            <a:r>
              <a:rPr lang="en-GB" dirty="0"/>
              <a:t>           </a:t>
            </a:r>
            <a:r>
              <a:rPr lang="en-GB" b="1" dirty="0"/>
              <a:t>                          </a:t>
            </a:r>
            <a:endParaRPr kumimoji="0" lang="en-GB" sz="1800" b="0"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dirty="0">
              <a:ln>
                <a:noFill/>
              </a:ln>
              <a:solidFill>
                <a:srgbClr val="140000"/>
              </a:solidFill>
              <a:uLnTx/>
              <a:uFillTx/>
              <a:latin typeface="Arial"/>
              <a:ea typeface="+mn-ea"/>
              <a:cs typeface="+mn-cs"/>
            </a:endParaRPr>
          </a:p>
        </p:txBody>
      </p:sp>
      <p:pic>
        <p:nvPicPr>
          <p:cNvPr id="4" name="Picture 3"/>
          <p:cNvPicPr>
            <a:picLocks noChangeAspect="1"/>
          </p:cNvPicPr>
          <p:nvPr/>
        </p:nvPicPr>
        <p:blipFill>
          <a:blip r:embed="rId3"/>
          <a:stretch>
            <a:fillRect/>
          </a:stretch>
        </p:blipFill>
        <p:spPr>
          <a:xfrm>
            <a:off x="5324403" y="4555264"/>
            <a:ext cx="1134424" cy="1097108"/>
          </a:xfrm>
          <a:prstGeom prst="rect">
            <a:avLst/>
          </a:prstGeom>
        </p:spPr>
      </p:pic>
      <p:pic>
        <p:nvPicPr>
          <p:cNvPr id="5" name="Picture 4"/>
          <p:cNvPicPr>
            <a:picLocks noChangeAspect="1"/>
          </p:cNvPicPr>
          <p:nvPr/>
        </p:nvPicPr>
        <p:blipFill>
          <a:blip r:embed="rId4"/>
          <a:stretch>
            <a:fillRect/>
          </a:stretch>
        </p:blipFill>
        <p:spPr>
          <a:xfrm>
            <a:off x="9488867" y="4975966"/>
            <a:ext cx="2276422" cy="578285"/>
          </a:xfrm>
          <a:prstGeom prst="rect">
            <a:avLst/>
          </a:prstGeom>
        </p:spPr>
      </p:pic>
      <p:pic>
        <p:nvPicPr>
          <p:cNvPr id="6" name="Picture 5"/>
          <p:cNvPicPr>
            <a:picLocks noChangeAspect="1"/>
          </p:cNvPicPr>
          <p:nvPr/>
        </p:nvPicPr>
        <p:blipFill>
          <a:blip r:embed="rId5"/>
          <a:stretch>
            <a:fillRect/>
          </a:stretch>
        </p:blipFill>
        <p:spPr>
          <a:xfrm>
            <a:off x="6841195" y="5039040"/>
            <a:ext cx="2265304" cy="452138"/>
          </a:xfrm>
          <a:prstGeom prst="rect">
            <a:avLst/>
          </a:prstGeom>
        </p:spPr>
      </p:pic>
    </p:spTree>
    <p:extLst>
      <p:ext uri="{BB962C8B-B14F-4D97-AF65-F5344CB8AC3E}">
        <p14:creationId xmlns:p14="http://schemas.microsoft.com/office/powerpoint/2010/main" val="83161041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FAF7C7-0508-4BC1-AC3B-5AC8526B50F8}"/>
              </a:ext>
            </a:extLst>
          </p:cNvPr>
          <p:cNvPicPr>
            <a:picLocks noChangeAspect="1"/>
          </p:cNvPicPr>
          <p:nvPr/>
        </p:nvPicPr>
        <p:blipFill>
          <a:blip r:embed="rId2"/>
          <a:stretch>
            <a:fillRect/>
          </a:stretch>
        </p:blipFill>
        <p:spPr>
          <a:xfrm>
            <a:off x="404037" y="1116419"/>
            <a:ext cx="8801875" cy="4777417"/>
          </a:xfrm>
          <a:prstGeom prst="rect">
            <a:avLst/>
          </a:prstGeom>
        </p:spPr>
      </p:pic>
      <p:sp>
        <p:nvSpPr>
          <p:cNvPr id="6" name="Speech Bubble: Oval 5">
            <a:extLst>
              <a:ext uri="{FF2B5EF4-FFF2-40B4-BE49-F238E27FC236}">
                <a16:creationId xmlns:a16="http://schemas.microsoft.com/office/drawing/2014/main" id="{DAECB22E-9EB3-487D-8C1E-47C55E268092}"/>
              </a:ext>
            </a:extLst>
          </p:cNvPr>
          <p:cNvSpPr/>
          <p:nvPr/>
        </p:nvSpPr>
        <p:spPr>
          <a:xfrm flipH="1">
            <a:off x="8413952" y="2672862"/>
            <a:ext cx="2629240" cy="1824710"/>
          </a:xfrm>
          <a:prstGeom prst="wedgeEllipseCallout">
            <a:avLst>
              <a:gd name="adj1" fmla="val 59665"/>
              <a:gd name="adj2" fmla="val 72354"/>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endParaRPr lang="en-GB"/>
          </a:p>
        </p:txBody>
      </p:sp>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2000"/>
              <a:t>Lefel 2 Iechyd a Gofal Cymdeithasol: Egwyddorion a Chyd-destunau</a:t>
            </a:r>
          </a:p>
        </p:txBody>
      </p:sp>
      <p:sp>
        <p:nvSpPr>
          <p:cNvPr id="4" name="Rectangle 3">
            <a:extLst>
              <a:ext uri="{FF2B5EF4-FFF2-40B4-BE49-F238E27FC236}">
                <a16:creationId xmlns:a16="http://schemas.microsoft.com/office/drawing/2014/main" id="{B446889A-3617-41B1-B7A1-C666E461036F}"/>
              </a:ext>
            </a:extLst>
          </p:cNvPr>
          <p:cNvSpPr/>
          <p:nvPr/>
        </p:nvSpPr>
        <p:spPr>
          <a:xfrm flipH="1">
            <a:off x="8456078" y="3105835"/>
            <a:ext cx="2482343" cy="1189909"/>
          </a:xfrm>
          <a:prstGeom prst="rect">
            <a:avLst/>
          </a:prstGeom>
        </p:spPr>
        <p:txBody>
          <a:bodyPr wrap="square">
            <a:spAutoFit/>
          </a:bodyPr>
          <a:lstStyle/>
          <a:p>
            <a:pPr algn="ctr">
              <a:defRPr b="0" i="0"/>
            </a:pPr>
            <a:r>
              <a:rPr lang="1106">
                <a:latin typeface="Arial" panose="020B0604020202020204" pitchFamily="34" charset="0"/>
                <a:cs typeface="Arial" panose="020B0604020202020204" pitchFamily="34" charset="0"/>
              </a:rPr>
              <a:t>Bydd ymatebion ysgrifennu estynedig yn cael eu hymgorffori drwy'r papur</a:t>
            </a:r>
          </a:p>
        </p:txBody>
      </p:sp>
      <p:sp>
        <p:nvSpPr>
          <p:cNvPr id="8" name="Rectangle 7">
            <a:extLst>
              <a:ext uri="{FF2B5EF4-FFF2-40B4-BE49-F238E27FC236}">
                <a16:creationId xmlns:a16="http://schemas.microsoft.com/office/drawing/2014/main" id="{1FD36267-2030-42A2-BD7C-52141F0A54AA}"/>
              </a:ext>
            </a:extLst>
          </p:cNvPr>
          <p:cNvSpPr/>
          <p:nvPr/>
        </p:nvSpPr>
        <p:spPr>
          <a:xfrm>
            <a:off x="7841233" y="6188317"/>
            <a:ext cx="4083652" cy="366126"/>
          </a:xfrm>
          <a:prstGeom prst="rect">
            <a:avLst/>
          </a:prstGeom>
        </p:spPr>
        <p:txBody>
          <a:bodyPr wrap="none">
            <a:spAutoFit/>
          </a:bodyPr>
          <a:lstStyle/>
          <a:p>
            <a:pPr>
              <a:defRPr b="0" i="0"/>
            </a:pPr>
            <a:r>
              <a:rPr lang="1106"/>
              <a:t>Cyf: taflen Deunyddiau asesu enghreifftiol</a:t>
            </a:r>
          </a:p>
        </p:txBody>
      </p:sp>
    </p:spTree>
    <p:extLst>
      <p:ext uri="{BB962C8B-B14F-4D97-AF65-F5344CB8AC3E}">
        <p14:creationId xmlns:p14="http://schemas.microsoft.com/office/powerpoint/2010/main" val="3876211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898777-054A-466F-A87A-B57FD090EA50}"/>
              </a:ext>
            </a:extLst>
          </p:cNvPr>
          <p:cNvPicPr>
            <a:picLocks noChangeAspect="1"/>
          </p:cNvPicPr>
          <p:nvPr/>
        </p:nvPicPr>
        <p:blipFill>
          <a:blip r:embed="rId2"/>
          <a:stretch>
            <a:fillRect/>
          </a:stretch>
        </p:blipFill>
        <p:spPr>
          <a:xfrm>
            <a:off x="750013" y="1377830"/>
            <a:ext cx="8101775" cy="4635796"/>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2000"/>
              <a:t>Lefel 2 Iechyd a Gofal Cymdeithasol: Egwyddorion a Chyd-destunau</a:t>
            </a:r>
          </a:p>
        </p:txBody>
      </p:sp>
      <p:sp>
        <p:nvSpPr>
          <p:cNvPr id="7" name="Speech Bubble: Oval 6">
            <a:extLst>
              <a:ext uri="{FF2B5EF4-FFF2-40B4-BE49-F238E27FC236}">
                <a16:creationId xmlns:a16="http://schemas.microsoft.com/office/drawing/2014/main" id="{DD47E140-6C3F-472C-A508-1E17B4CF53B9}"/>
              </a:ext>
            </a:extLst>
          </p:cNvPr>
          <p:cNvSpPr/>
          <p:nvPr/>
        </p:nvSpPr>
        <p:spPr>
          <a:xfrm flipH="1">
            <a:off x="9250693" y="2121019"/>
            <a:ext cx="2509281" cy="3349376"/>
          </a:xfrm>
          <a:prstGeom prst="wedgeEllipseCallout">
            <a:avLst>
              <a:gd name="adj1" fmla="val 70473"/>
              <a:gd name="adj2" fmla="val 6212"/>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endParaRPr lang="en-GB"/>
          </a:p>
        </p:txBody>
      </p:sp>
      <p:sp>
        <p:nvSpPr>
          <p:cNvPr id="4" name="Rectangle 3">
            <a:extLst>
              <a:ext uri="{FF2B5EF4-FFF2-40B4-BE49-F238E27FC236}">
                <a16:creationId xmlns:a16="http://schemas.microsoft.com/office/drawing/2014/main" id="{93162358-ADE1-4843-85F6-88E55F144E2B}"/>
              </a:ext>
            </a:extLst>
          </p:cNvPr>
          <p:cNvSpPr/>
          <p:nvPr/>
        </p:nvSpPr>
        <p:spPr>
          <a:xfrm flipH="1">
            <a:off x="9243161" y="2918544"/>
            <a:ext cx="2514303" cy="1464503"/>
          </a:xfrm>
          <a:prstGeom prst="rect">
            <a:avLst/>
          </a:prstGeom>
        </p:spPr>
        <p:txBody>
          <a:bodyPr wrap="square">
            <a:spAutoFit/>
          </a:bodyPr>
          <a:lstStyle/>
          <a:p>
            <a:pPr algn="ctr">
              <a:defRPr b="0" i="0"/>
            </a:pPr>
            <a:r>
              <a:rPr lang="1106">
                <a:latin typeface="Arial" panose="020B0604020202020204" pitchFamily="34" charset="0"/>
                <a:cs typeface="Arial" panose="020B0604020202020204" pitchFamily="34" charset="0"/>
              </a:rPr>
              <a:t>Llunnir Cynlluniau Marcio manwl a chânt eu diwygio ar ôl cynadleddau fel y bo'n briodol</a:t>
            </a:r>
          </a:p>
        </p:txBody>
      </p:sp>
      <p:sp>
        <p:nvSpPr>
          <p:cNvPr id="8" name="Rectangle 7">
            <a:extLst>
              <a:ext uri="{FF2B5EF4-FFF2-40B4-BE49-F238E27FC236}">
                <a16:creationId xmlns:a16="http://schemas.microsoft.com/office/drawing/2014/main" id="{B69BB8EC-0E2F-4845-900E-892C726FD1CC}"/>
              </a:ext>
            </a:extLst>
          </p:cNvPr>
          <p:cNvSpPr/>
          <p:nvPr/>
        </p:nvSpPr>
        <p:spPr>
          <a:xfrm>
            <a:off x="7769315" y="6279946"/>
            <a:ext cx="4083652" cy="366126"/>
          </a:xfrm>
          <a:prstGeom prst="rect">
            <a:avLst/>
          </a:prstGeom>
        </p:spPr>
        <p:txBody>
          <a:bodyPr wrap="none">
            <a:spAutoFit/>
          </a:bodyPr>
          <a:lstStyle/>
          <a:p>
            <a:pPr>
              <a:defRPr b="0" i="0"/>
            </a:pPr>
            <a:r>
              <a:rPr lang="1106"/>
              <a:t>Cyf: taflen Deunyddiau asesu enghreifftiol</a:t>
            </a:r>
          </a:p>
        </p:txBody>
      </p:sp>
    </p:spTree>
    <p:extLst>
      <p:ext uri="{BB962C8B-B14F-4D97-AF65-F5344CB8AC3E}">
        <p14:creationId xmlns:p14="http://schemas.microsoft.com/office/powerpoint/2010/main" val="55269827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77593D9-2884-4A98-B4E4-93DEF89914FC}"/>
              </a:ext>
            </a:extLst>
          </p:cNvPr>
          <p:cNvPicPr>
            <a:picLocks noChangeAspect="1"/>
          </p:cNvPicPr>
          <p:nvPr/>
        </p:nvPicPr>
        <p:blipFill>
          <a:blip r:embed="rId2"/>
          <a:stretch>
            <a:fillRect/>
          </a:stretch>
        </p:blipFill>
        <p:spPr>
          <a:xfrm>
            <a:off x="599869" y="1242414"/>
            <a:ext cx="5029317" cy="4373171"/>
          </a:xfrm>
          <a:prstGeom prst="rect">
            <a:avLst/>
          </a:prstGeom>
        </p:spPr>
      </p:pic>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noAutofit/>
          </a:bodyPr>
          <a:lstStyle/>
          <a:p>
            <a:pPr>
              <a:defRPr b="0" i="0"/>
            </a:pPr>
            <a:r>
              <a:rPr lang="1106" sz="2000"/>
              <a:t>Lefel 2 Iechyd a Gofal Cymdeithasol: Egwyddorion a Chyd-destunau</a:t>
            </a:r>
          </a:p>
        </p:txBody>
      </p:sp>
      <p:sp>
        <p:nvSpPr>
          <p:cNvPr id="6" name="Speech Bubble: Oval 5">
            <a:extLst>
              <a:ext uri="{FF2B5EF4-FFF2-40B4-BE49-F238E27FC236}">
                <a16:creationId xmlns:a16="http://schemas.microsoft.com/office/drawing/2014/main" id="{80153A14-A166-498D-BC0B-18661F751340}"/>
              </a:ext>
            </a:extLst>
          </p:cNvPr>
          <p:cNvSpPr/>
          <p:nvPr/>
        </p:nvSpPr>
        <p:spPr>
          <a:xfrm flipH="1">
            <a:off x="6039491" y="964163"/>
            <a:ext cx="3753661" cy="1678103"/>
          </a:xfrm>
          <a:prstGeom prst="wedgeEllipseCallout">
            <a:avLst>
              <a:gd name="adj1" fmla="val 61554"/>
              <a:gd name="adj2" fmla="val 65584"/>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endParaRPr lang="en-GB"/>
          </a:p>
        </p:txBody>
      </p:sp>
      <p:sp>
        <p:nvSpPr>
          <p:cNvPr id="8" name="TextBox 7">
            <a:extLst>
              <a:ext uri="{FF2B5EF4-FFF2-40B4-BE49-F238E27FC236}">
                <a16:creationId xmlns:a16="http://schemas.microsoft.com/office/drawing/2014/main" id="{F51810ED-3EFC-47A3-8690-E9CB79FD0EB8}"/>
              </a:ext>
            </a:extLst>
          </p:cNvPr>
          <p:cNvSpPr txBox="1"/>
          <p:nvPr/>
        </p:nvSpPr>
        <p:spPr>
          <a:xfrm>
            <a:off x="6181544" y="1264439"/>
            <a:ext cx="3431984" cy="915314"/>
          </a:xfrm>
          <a:prstGeom prst="rect">
            <a:avLst/>
          </a:prstGeom>
          <a:noFill/>
        </p:spPr>
        <p:txBody>
          <a:bodyPr wrap="square" rtlCol="0">
            <a:spAutoFit/>
          </a:bodyPr>
          <a:lstStyle/>
          <a:p>
            <a:pPr algn="ctr">
              <a:defRPr b="0" i="0"/>
            </a:pPr>
            <a:r>
              <a:rPr lang="1106">
                <a:latin typeface="Arial" panose="020B0604020202020204" pitchFamily="34" charset="0"/>
                <a:cs typeface="Arial" panose="020B0604020202020204" pitchFamily="34" charset="0"/>
              </a:rPr>
              <a:t>Er mwyn bodloni AA3, bydd angen i ymgeiswyr arddangos sgiliau uwch</a:t>
            </a:r>
          </a:p>
        </p:txBody>
      </p:sp>
      <p:sp>
        <p:nvSpPr>
          <p:cNvPr id="9" name="Rectangle 8">
            <a:extLst>
              <a:ext uri="{FF2B5EF4-FFF2-40B4-BE49-F238E27FC236}">
                <a16:creationId xmlns:a16="http://schemas.microsoft.com/office/drawing/2014/main" id="{F9B3E355-D956-4F07-985C-233223F106F3}"/>
              </a:ext>
            </a:extLst>
          </p:cNvPr>
          <p:cNvSpPr/>
          <p:nvPr/>
        </p:nvSpPr>
        <p:spPr>
          <a:xfrm>
            <a:off x="7538146" y="6272267"/>
            <a:ext cx="4083652" cy="366126"/>
          </a:xfrm>
          <a:prstGeom prst="rect">
            <a:avLst/>
          </a:prstGeom>
        </p:spPr>
        <p:txBody>
          <a:bodyPr wrap="none">
            <a:spAutoFit/>
          </a:bodyPr>
          <a:lstStyle/>
          <a:p>
            <a:pPr>
              <a:defRPr b="0" i="0"/>
            </a:pPr>
            <a:r>
              <a:rPr lang="1106"/>
              <a:t>Cyf: taflen Deunyddiau asesu enghreifftiol</a:t>
            </a:r>
          </a:p>
        </p:txBody>
      </p:sp>
      <p:pic>
        <p:nvPicPr>
          <p:cNvPr id="4" name="Picture 3">
            <a:extLst>
              <a:ext uri="{FF2B5EF4-FFF2-40B4-BE49-F238E27FC236}">
                <a16:creationId xmlns:a16="http://schemas.microsoft.com/office/drawing/2014/main" id="{413B1D2E-50A5-47A0-9054-7680B3ED9F7F}"/>
              </a:ext>
            </a:extLst>
          </p:cNvPr>
          <p:cNvPicPr>
            <a:picLocks noChangeAspect="1"/>
          </p:cNvPicPr>
          <p:nvPr/>
        </p:nvPicPr>
        <p:blipFill>
          <a:blip r:embed="rId3"/>
          <a:stretch>
            <a:fillRect/>
          </a:stretch>
        </p:blipFill>
        <p:spPr>
          <a:xfrm>
            <a:off x="6400799" y="2942541"/>
            <a:ext cx="4672361" cy="3134874"/>
          </a:xfrm>
          <a:prstGeom prst="rect">
            <a:avLst/>
          </a:prstGeom>
        </p:spPr>
      </p:pic>
    </p:spTree>
    <p:extLst>
      <p:ext uri="{BB962C8B-B14F-4D97-AF65-F5344CB8AC3E}">
        <p14:creationId xmlns:p14="http://schemas.microsoft.com/office/powerpoint/2010/main" val="48350644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513824"/>
            <a:ext cx="11772457" cy="300215"/>
          </a:xfrm>
        </p:spPr>
        <p:txBody>
          <a:bodyPr>
            <a:noAutofit/>
          </a:bodyPr>
          <a:lstStyle/>
          <a:p>
            <a:pPr>
              <a:defRPr b="0" i="0"/>
            </a:pPr>
            <a:r>
              <a:rPr lang="1106" sz="3200" dirty="0"/>
              <a:t>Lefel 2 Iechyd a Gofal Cymdeithasol: Egwyddorion a Chyd-destunau</a:t>
            </a:r>
          </a:p>
        </p:txBody>
      </p:sp>
      <p:sp>
        <p:nvSpPr>
          <p:cNvPr id="3" name="Rectangle 2">
            <a:extLst>
              <a:ext uri="{FF2B5EF4-FFF2-40B4-BE49-F238E27FC236}">
                <a16:creationId xmlns:a16="http://schemas.microsoft.com/office/drawing/2014/main" id="{1E23FABB-5684-4F27-9A8B-650810EC9A1A}"/>
              </a:ext>
            </a:extLst>
          </p:cNvPr>
          <p:cNvSpPr/>
          <p:nvPr/>
        </p:nvSpPr>
        <p:spPr>
          <a:xfrm>
            <a:off x="1007385" y="1266091"/>
            <a:ext cx="10243780" cy="4652849"/>
          </a:xfrm>
          <a:prstGeom prst="rect">
            <a:avLst/>
          </a:prstGeom>
        </p:spPr>
        <p:txBody>
          <a:bodyPr wrap="square">
            <a:spAutoFit/>
          </a:bodyPr>
          <a:lstStyle/>
          <a:p>
            <a:pPr>
              <a:defRPr b="0" i="0"/>
            </a:pPr>
            <a:r>
              <a:rPr lang="1106" sz="2200" b="1" dirty="0">
                <a:solidFill>
                  <a:srgbClr val="00B0F0"/>
                </a:solidFill>
                <a:latin typeface="Arial" panose="020B0604020202020204" pitchFamily="34" charset="0"/>
                <a:cs typeface="Arial" panose="020B0604020202020204" pitchFamily="34" charset="0"/>
              </a:rPr>
              <a:t>Cyflwyno Uned 1 a pharatoi dysgwyr ar gyfer arholiad Uned 1 </a:t>
            </a:r>
          </a:p>
          <a:p>
            <a:pPr>
              <a:defRPr b="0" i="0"/>
            </a:pPr>
            <a:endParaRPr lang="1106" sz="2000" b="1" dirty="0">
              <a:solidFill>
                <a:srgbClr val="00B0F0"/>
              </a:solidFill>
            </a:endParaRPr>
          </a:p>
          <a:p>
            <a:pPr marL="342900" indent="-342900">
              <a:spcAft>
                <a:spcPts val="600"/>
              </a:spcAft>
              <a:buFont typeface="Arial" panose="020B0604020202020204" pitchFamily="34" charset="0"/>
              <a:buChar char="•"/>
              <a:defRPr b="0" i="0"/>
            </a:pPr>
            <a:r>
              <a:rPr lang="1106" dirty="0">
                <a:latin typeface="Arial" panose="020B0604020202020204" pitchFamily="34" charset="0"/>
                <a:cs typeface="Arial" panose="020B0604020202020204" pitchFamily="34" charset="0"/>
              </a:rPr>
              <a:t>Rhannwch y cynnwys manwl i weddu i anghenion y dysgwyr  </a:t>
            </a:r>
          </a:p>
          <a:p>
            <a:pPr marL="342900" indent="-342900">
              <a:spcAft>
                <a:spcPts val="600"/>
              </a:spcAft>
              <a:buFont typeface="Arial" panose="020B0604020202020204" pitchFamily="34" charset="0"/>
              <a:buChar char="•"/>
              <a:defRPr b="0" i="0"/>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b="0" i="0"/>
            </a:pPr>
            <a:r>
              <a:rPr lang="1106" dirty="0">
                <a:latin typeface="Arial" panose="020B0604020202020204" pitchFamily="34" charset="0"/>
                <a:cs typeface="Arial" panose="020B0604020202020204" pitchFamily="34" charset="0"/>
              </a:rPr>
              <a:t>Defnyddiwch amrywiaeth o werslyfrau/adnoddau wrth gyflwyno </a:t>
            </a:r>
          </a:p>
          <a:p>
            <a:pPr>
              <a:spcAft>
                <a:spcPts val="600"/>
              </a:spcAft>
              <a:defRPr b="0" i="0"/>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b="0" i="0"/>
            </a:pPr>
            <a:r>
              <a:rPr lang="1106" dirty="0">
                <a:latin typeface="Arial" panose="020B0604020202020204" pitchFamily="34" charset="0"/>
                <a:cs typeface="Arial" panose="020B0604020202020204" pitchFamily="34" charset="0"/>
              </a:rPr>
              <a:t>Defnyddiwch gwestiynau o cyn-bapurau'r cymwysterau Datblygiad y Plentyn ac Iechyd a Gofal Cymdeithasol blaenorol (ar y wefan ddiogel a'r wefan agored) </a:t>
            </a:r>
          </a:p>
          <a:p>
            <a:pPr marL="342900" indent="-342900">
              <a:spcAft>
                <a:spcPts val="600"/>
              </a:spcAft>
              <a:buFont typeface="Arial" panose="020B0604020202020204" pitchFamily="34" charset="0"/>
              <a:buChar char="•"/>
              <a:defRPr b="0" i="0"/>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b="0" i="0"/>
            </a:pPr>
            <a:r>
              <a:rPr lang="1106" dirty="0">
                <a:latin typeface="Arial" panose="020B0604020202020204" pitchFamily="34" charset="0"/>
                <a:cs typeface="Arial" panose="020B0604020202020204" pitchFamily="34" charset="0"/>
              </a:rPr>
              <a:t>Defnyddiwch y banc cwestiynau i ddewis cwestiynau addas ar gyfer tasgau adolygu/gwaith cartref </a:t>
            </a:r>
          </a:p>
          <a:p>
            <a:pPr marL="342900" indent="-342900">
              <a:spcAft>
                <a:spcPts val="600"/>
              </a:spcAft>
              <a:buFont typeface="Arial" panose="020B0604020202020204" pitchFamily="34" charset="0"/>
              <a:buChar char="•"/>
              <a:defRPr b="0" i="0"/>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b="0" i="0"/>
            </a:pPr>
            <a:r>
              <a:rPr lang="1106" dirty="0">
                <a:latin typeface="Arial" panose="020B0604020202020204" pitchFamily="34" charset="0"/>
                <a:cs typeface="Arial" panose="020B0604020202020204" pitchFamily="34" charset="0"/>
              </a:rPr>
              <a:t>Cyflwynwch weithgareddau techneg arholiad o ddechrau'r cwrs</a:t>
            </a:r>
            <a:br>
              <a:rPr lang="1106" dirty="0">
                <a:latin typeface="Arial" panose="020B0604020202020204" pitchFamily="34" charset="0"/>
                <a:cs typeface="Arial" panose="020B0604020202020204" pitchFamily="34" charset="0"/>
              </a:rPr>
            </a:br>
            <a:endParaRPr lang="1106"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b="0" i="0"/>
            </a:pPr>
            <a:r>
              <a:rPr lang="1106" dirty="0">
                <a:latin typeface="Arial" panose="020B0604020202020204" pitchFamily="34" charset="0"/>
                <a:cs typeface="Arial" panose="020B0604020202020204" pitchFamily="34" charset="0"/>
              </a:rPr>
              <a:t>Defnyddiwch y ddarpariaeth 'adolygu arholiadau ar-lein' i helpu gydag adolygu (ar gael ar gyfer hen fanylebau ar hyn o bryd)</a:t>
            </a:r>
          </a:p>
        </p:txBody>
      </p:sp>
    </p:spTree>
    <p:extLst>
      <p:ext uri="{BB962C8B-B14F-4D97-AF65-F5344CB8AC3E}">
        <p14:creationId xmlns:p14="http://schemas.microsoft.com/office/powerpoint/2010/main" val="289244469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pPr>
              <a:defRPr b="0" i="0"/>
            </a:pPr>
            <a:r>
              <a:rPr lang="1106" sz="1400"/>
              <a:t>Lefel 2 Iechyd a Gofal Cymdeithasol: Egwyddorion a Chyd-destunau</a:t>
            </a:r>
          </a:p>
        </p:txBody>
      </p:sp>
      <p:sp>
        <p:nvSpPr>
          <p:cNvPr id="3" name="TextBox 2">
            <a:extLst>
              <a:ext uri="{FF2B5EF4-FFF2-40B4-BE49-F238E27FC236}">
                <a16:creationId xmlns:a16="http://schemas.microsoft.com/office/drawing/2014/main" id="{A6BF439F-E87B-4CCE-87AE-BBD36BE55AA6}"/>
              </a:ext>
            </a:extLst>
          </p:cNvPr>
          <p:cNvSpPr txBox="1"/>
          <p:nvPr/>
        </p:nvSpPr>
        <p:spPr>
          <a:xfrm>
            <a:off x="149290" y="964164"/>
            <a:ext cx="11491228" cy="5995310"/>
          </a:xfrm>
          <a:prstGeom prst="rect">
            <a:avLst/>
          </a:prstGeom>
          <a:noFill/>
        </p:spPr>
        <p:txBody>
          <a:bodyPr wrap="square" rtlCol="0">
            <a:spAutoFit/>
          </a:bodyPr>
          <a:lstStyle/>
          <a:p>
            <a:pPr>
              <a:defRPr b="0" i="0"/>
            </a:pPr>
            <a:r>
              <a:rPr lang="1106" b="1" dirty="0">
                <a:solidFill>
                  <a:srgbClr val="000000"/>
                </a:solidFill>
                <a:latin typeface="Arial" panose="020B0604020202020204" pitchFamily="34" charset="0"/>
              </a:rPr>
              <a:t>Uned 2:  Iechyd a Gofal Cymdeithasol mewn perthynas â chefnogi darpariaeth sy'n canolbwyntio ar ganlyniadau ar gyfer gofal person-ganolog</a:t>
            </a:r>
          </a:p>
          <a:p>
            <a:pPr>
              <a:defRPr b="0" i="0"/>
            </a:pPr>
            <a:r>
              <a:rPr lang="1106" b="1" dirty="0">
                <a:solidFill>
                  <a:srgbClr val="000000"/>
                </a:solidFill>
                <a:latin typeface="Arial" panose="020B0604020202020204" pitchFamily="34" charset="0"/>
              </a:rPr>
              <a:t>Asesu </a:t>
            </a:r>
          </a:p>
          <a:p>
            <a:pPr>
              <a:defRPr b="0" i="0"/>
            </a:pPr>
            <a:endParaRPr lang="1106" b="1" dirty="0">
              <a:solidFill>
                <a:srgbClr val="000000"/>
              </a:solidFill>
              <a:latin typeface="Arial" panose="020B0604020202020204" pitchFamily="34" charset="0"/>
            </a:endParaRPr>
          </a:p>
          <a:p>
            <a:pPr>
              <a:defRPr b="0" i="0"/>
            </a:pPr>
            <a:r>
              <a:rPr lang="1106" b="1" dirty="0">
                <a:solidFill>
                  <a:srgbClr val="000000"/>
                </a:solidFill>
                <a:latin typeface="Arial" panose="020B0604020202020204" pitchFamily="34" charset="0"/>
              </a:rPr>
              <a:t>Tasg 1 – Dwy </a:t>
            </a:r>
            <a:r>
              <a:rPr lang="1106" b="0" dirty="0">
                <a:solidFill>
                  <a:srgbClr val="000000"/>
                </a:solidFill>
                <a:latin typeface="Arial" panose="020B0604020202020204" pitchFamily="34" charset="0"/>
              </a:rPr>
              <a:t>astudiaeth achos fydd ar gael ar ddechrau pob blwyddyn academaidd. Bydd ymgeiswyr yn dewis</a:t>
            </a:r>
            <a:r>
              <a:rPr lang="1106" b="1" dirty="0">
                <a:solidFill>
                  <a:srgbClr val="000000"/>
                </a:solidFill>
                <a:latin typeface="Arial" panose="020B0604020202020204" pitchFamily="34" charset="0"/>
              </a:rPr>
              <a:t> un</a:t>
            </a:r>
            <a:r>
              <a:rPr lang="1106" b="0" dirty="0">
                <a:solidFill>
                  <a:srgbClr val="000000"/>
                </a:solidFill>
                <a:latin typeface="Arial" panose="020B0604020202020204" pitchFamily="34" charset="0"/>
              </a:rPr>
              <a:t> astudiaeth achos ac yn ateb y cwestiynau yn seiliedig ar yr astudiaeth achos.</a:t>
            </a:r>
          </a:p>
          <a:p>
            <a:pPr>
              <a:defRPr b="0" i="0"/>
            </a:pPr>
            <a:r>
              <a:rPr lang="1106" b="1" dirty="0">
                <a:solidFill>
                  <a:srgbClr val="000000"/>
                </a:solidFill>
                <a:latin typeface="Arial" panose="020B0604020202020204" pitchFamily="34" charset="0"/>
              </a:rPr>
              <a:t>Tasg 2 – </a:t>
            </a:r>
            <a:r>
              <a:rPr lang="1106" b="0" dirty="0">
                <a:solidFill>
                  <a:srgbClr val="000000"/>
                </a:solidFill>
                <a:latin typeface="Arial" panose="020B0604020202020204" pitchFamily="34" charset="0"/>
              </a:rPr>
              <a:t>Mae'r dasg hon yn galluogi ymgeiswyr i ddefnyddio eu profiad o ymgysylltu â'r sector. Byddant yn aros yr un fath drwy gydol oes y fanyleb hon</a:t>
            </a:r>
          </a:p>
          <a:p>
            <a:pPr>
              <a:defRPr b="0" i="0"/>
            </a:pPr>
            <a:endParaRPr lang="en-US" dirty="0">
              <a:solidFill>
                <a:srgbClr val="000000"/>
              </a:solidFill>
              <a:latin typeface="Arial" panose="020B0604020202020204" pitchFamily="34" charset="0"/>
            </a:endParaRPr>
          </a:p>
          <a:p>
            <a:pPr>
              <a:defRPr b="0" i="0"/>
            </a:pPr>
            <a:r>
              <a:rPr lang="1106" dirty="0">
                <a:solidFill>
                  <a:srgbClr val="000000"/>
                </a:solidFill>
                <a:latin typeface="Arial" panose="020B0604020202020204" pitchFamily="34" charset="0"/>
              </a:rPr>
              <a:t>60% o'r cymhwyster</a:t>
            </a:r>
          </a:p>
          <a:p>
            <a:pPr>
              <a:defRPr b="0" i="0"/>
            </a:pPr>
            <a:endParaRPr lang="en-US" dirty="0">
              <a:solidFill>
                <a:srgbClr val="000000"/>
              </a:solidFill>
              <a:latin typeface="Arial" panose="020B0604020202020204" pitchFamily="34" charset="0"/>
            </a:endParaRPr>
          </a:p>
          <a:p>
            <a:pPr>
              <a:defRPr b="0" i="0"/>
            </a:pPr>
            <a:r>
              <a:rPr lang="1106" b="1" dirty="0">
                <a:solidFill>
                  <a:srgbClr val="000000"/>
                </a:solidFill>
                <a:latin typeface="Arial" panose="020B0604020202020204" pitchFamily="34" charset="0"/>
              </a:rPr>
              <a:t>Trosolwg o'r uned</a:t>
            </a:r>
          </a:p>
          <a:p>
            <a:pPr>
              <a:defRPr b="0" i="0"/>
            </a:pPr>
            <a:r>
              <a:rPr lang="1106" dirty="0">
                <a:solidFill>
                  <a:srgbClr val="000000"/>
                </a:solidFill>
                <a:latin typeface="Arial" panose="020B0604020202020204" pitchFamily="34" charset="0"/>
              </a:rPr>
              <a:t>Yn yr uned hon, bydd dysgwyr yn meithrin gwybodaeth a dealltwriaeth o'r canlynol:</a:t>
            </a:r>
          </a:p>
          <a:p>
            <a:pPr>
              <a:defRPr b="0" i="0"/>
            </a:pPr>
            <a:r>
              <a:rPr lang="1106" b="1" dirty="0">
                <a:solidFill>
                  <a:srgbClr val="000000"/>
                </a:solidFill>
                <a:latin typeface="Arial" panose="020B0604020202020204" pitchFamily="34" charset="0"/>
              </a:rPr>
              <a:t>Meysydd cynnwys</a:t>
            </a:r>
          </a:p>
          <a:p>
            <a:pPr marL="628650" indent="-628650">
              <a:defRPr b="0" i="0"/>
            </a:pPr>
            <a:r>
              <a:rPr lang="1106" dirty="0">
                <a:solidFill>
                  <a:srgbClr val="000000"/>
                </a:solidFill>
                <a:latin typeface="Arial" panose="020B0604020202020204" pitchFamily="34" charset="0"/>
              </a:rPr>
              <a:t>2.1.1 Yr amrywiaeth o anghenion unigol yn ystod camau bywyd</a:t>
            </a:r>
          </a:p>
          <a:p>
            <a:pPr marL="628650" indent="-628650">
              <a:defRPr b="0" i="0"/>
            </a:pPr>
            <a:endParaRPr lang="en-US" dirty="0">
              <a:solidFill>
                <a:srgbClr val="000000"/>
              </a:solidFill>
              <a:latin typeface="Arial" panose="020B0604020202020204" pitchFamily="34" charset="0"/>
            </a:endParaRPr>
          </a:p>
          <a:p>
            <a:pPr marL="628650" indent="-628650">
              <a:defRPr b="0" i="0"/>
            </a:pPr>
            <a:r>
              <a:rPr lang="1106" dirty="0">
                <a:solidFill>
                  <a:srgbClr val="000000"/>
                </a:solidFill>
                <a:latin typeface="Arial" panose="020B0604020202020204" pitchFamily="34" charset="0"/>
              </a:rPr>
              <a:t>2.1.2 Yr amrywiaeth o gyfleoedd a heriau yn lleol a ledled Cymru</a:t>
            </a:r>
          </a:p>
          <a:p>
            <a:pPr marL="628650" indent="-628650">
              <a:defRPr b="0" i="0"/>
            </a:pPr>
            <a:endParaRPr lang="en-US" dirty="0">
              <a:solidFill>
                <a:srgbClr val="000000"/>
              </a:solidFill>
              <a:latin typeface="Arial" panose="020B0604020202020204" pitchFamily="34" charset="0"/>
            </a:endParaRPr>
          </a:p>
          <a:p>
            <a:pPr marL="628650" indent="-628650">
              <a:defRPr b="0" i="0"/>
            </a:pPr>
            <a:r>
              <a:rPr lang="1106" dirty="0">
                <a:solidFill>
                  <a:srgbClr val="000000"/>
                </a:solidFill>
                <a:latin typeface="Arial" panose="020B0604020202020204" pitchFamily="34" charset="0"/>
              </a:rPr>
              <a:t>2.1.3	Rôl a chyfrifoldebau gweithwyr yn y sector iechyd a gofal cymdeithasol</a:t>
            </a:r>
          </a:p>
          <a:p>
            <a:pPr marL="628650" indent="-628650">
              <a:defRPr b="0" i="0"/>
            </a:pPr>
            <a:endParaRPr lang="en-US" dirty="0">
              <a:solidFill>
                <a:srgbClr val="000000"/>
              </a:solidFill>
              <a:latin typeface="Arial" panose="020B0604020202020204" pitchFamily="34" charset="0"/>
            </a:endParaRPr>
          </a:p>
          <a:p>
            <a:pPr marL="628650" indent="-628650">
              <a:defRPr b="0" i="0"/>
            </a:pPr>
            <a:r>
              <a:rPr lang="1106" dirty="0">
                <a:solidFill>
                  <a:srgbClr val="000000"/>
                </a:solidFill>
                <a:latin typeface="Arial" panose="020B0604020202020204" pitchFamily="34" charset="0"/>
              </a:rPr>
              <a:t>2.1.4	Deddfwriaeth ac egwyddorion gofal a chymorth. </a:t>
            </a:r>
          </a:p>
          <a:p>
            <a:pPr>
              <a:defRPr b="0" i="0"/>
            </a:pPr>
            <a:endParaRPr lang="1106" sz="900" b="1" dirty="0">
              <a:solidFill>
                <a:srgbClr val="000000"/>
              </a:solidFill>
              <a:latin typeface="Arial" panose="020B0604020202020204" pitchFamily="34" charset="0"/>
            </a:endParaRPr>
          </a:p>
        </p:txBody>
      </p:sp>
      <p:grpSp>
        <p:nvGrpSpPr>
          <p:cNvPr id="6" name="Group 5">
            <a:extLst>
              <a:ext uri="{FF2B5EF4-FFF2-40B4-BE49-F238E27FC236}">
                <a16:creationId xmlns:a16="http://schemas.microsoft.com/office/drawing/2014/main" id="{0F558E6E-5D8E-4B89-98F2-B3B73AFDB2C1}"/>
              </a:ext>
            </a:extLst>
          </p:cNvPr>
          <p:cNvGrpSpPr/>
          <p:nvPr/>
        </p:nvGrpSpPr>
        <p:grpSpPr>
          <a:xfrm flipH="1">
            <a:off x="8650716" y="2879975"/>
            <a:ext cx="4181567" cy="1733106"/>
            <a:chOff x="1271991" y="4875396"/>
            <a:chExt cx="4171194" cy="1430607"/>
          </a:xfrm>
        </p:grpSpPr>
        <p:sp>
          <p:nvSpPr>
            <p:cNvPr id="7" name="TextBox 6">
              <a:extLst>
                <a:ext uri="{FF2B5EF4-FFF2-40B4-BE49-F238E27FC236}">
                  <a16:creationId xmlns:a16="http://schemas.microsoft.com/office/drawing/2014/main" id="{8B1AFB9B-DC45-4E97-AE49-31A82B918DF1}"/>
                </a:ext>
              </a:extLst>
            </p:cNvPr>
            <p:cNvSpPr txBox="1"/>
            <p:nvPr/>
          </p:nvSpPr>
          <p:spPr>
            <a:xfrm>
              <a:off x="1271991" y="4875396"/>
              <a:ext cx="3292891" cy="1015663"/>
            </a:xfrm>
            <a:prstGeom prst="rect">
              <a:avLst/>
            </a:prstGeom>
            <a:noFill/>
          </p:spPr>
          <p:txBody>
            <a:bodyPr wrap="square" rtlCol="0">
              <a:spAutoFit/>
            </a:bodyPr>
            <a:lstStyle/>
            <a:p>
              <a:pPr>
                <a:defRPr b="0" i="0"/>
              </a:pPr>
              <a:endParaRPr lang="en-GB" sz="1400"/>
            </a:p>
            <a:p>
              <a:pPr>
                <a:defRPr b="0" i="0"/>
              </a:pPr>
              <a:endParaRPr lang="en-GB" sz="1400"/>
            </a:p>
            <a:p>
              <a:pPr>
                <a:defRPr b="0" i="0"/>
              </a:pPr>
              <a:endParaRPr lang="en-GB" sz="1400"/>
            </a:p>
            <a:p>
              <a:pPr>
                <a:defRPr b="0" i="0"/>
              </a:pPr>
              <a:endParaRPr lang="en-GB"/>
            </a:p>
          </p:txBody>
        </p:sp>
        <p:grpSp>
          <p:nvGrpSpPr>
            <p:cNvPr id="8" name="Group 7">
              <a:extLst>
                <a:ext uri="{FF2B5EF4-FFF2-40B4-BE49-F238E27FC236}">
                  <a16:creationId xmlns:a16="http://schemas.microsoft.com/office/drawing/2014/main" id="{4FCB2751-2FCE-4CBD-AB14-8E4ACFCCC569}"/>
                </a:ext>
              </a:extLst>
            </p:cNvPr>
            <p:cNvGrpSpPr/>
            <p:nvPr/>
          </p:nvGrpSpPr>
          <p:grpSpPr>
            <a:xfrm>
              <a:off x="4838413" y="5009230"/>
              <a:ext cx="604772" cy="1296773"/>
              <a:chOff x="4838413" y="5009230"/>
              <a:chExt cx="604772" cy="1296773"/>
            </a:xfrm>
          </p:grpSpPr>
          <p:pic>
            <p:nvPicPr>
              <p:cNvPr id="9" name="Picture 8">
                <a:extLst>
                  <a:ext uri="{FF2B5EF4-FFF2-40B4-BE49-F238E27FC236}">
                    <a16:creationId xmlns:a16="http://schemas.microsoft.com/office/drawing/2014/main" id="{6F160907-1EBC-4D09-9972-2D2EC3A476E8}"/>
                  </a:ext>
                </a:extLst>
              </p:cNvPr>
              <p:cNvPicPr>
                <a:picLocks noChangeAspect="1"/>
              </p:cNvPicPr>
              <p:nvPr/>
            </p:nvPicPr>
            <p:blipFill>
              <a:blip r:embed="rId2"/>
              <a:stretch>
                <a:fillRect/>
              </a:stretch>
            </p:blipFill>
            <p:spPr>
              <a:xfrm>
                <a:off x="4844129" y="5009230"/>
                <a:ext cx="589958" cy="567440"/>
              </a:xfrm>
              <a:prstGeom prst="rect">
                <a:avLst/>
              </a:prstGeom>
            </p:spPr>
          </p:pic>
          <p:pic>
            <p:nvPicPr>
              <p:cNvPr id="10" name="Picture 9">
                <a:extLst>
                  <a:ext uri="{FF2B5EF4-FFF2-40B4-BE49-F238E27FC236}">
                    <a16:creationId xmlns:a16="http://schemas.microsoft.com/office/drawing/2014/main" id="{8592A07E-CCD5-41B9-8DBA-D776FABCBF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8413" y="5701783"/>
                <a:ext cx="604772" cy="604220"/>
              </a:xfrm>
              <a:prstGeom prst="rect">
                <a:avLst/>
              </a:prstGeom>
            </p:spPr>
          </p:pic>
        </p:grpSp>
      </p:grpSp>
      <p:sp>
        <p:nvSpPr>
          <p:cNvPr id="16" name="Rectangle 15">
            <a:extLst>
              <a:ext uri="{FF2B5EF4-FFF2-40B4-BE49-F238E27FC236}">
                <a16:creationId xmlns:a16="http://schemas.microsoft.com/office/drawing/2014/main" id="{A463732F-AD5A-46C2-850B-DF6732766FBA}"/>
              </a:ext>
            </a:extLst>
          </p:cNvPr>
          <p:cNvSpPr/>
          <p:nvPr/>
        </p:nvSpPr>
        <p:spPr>
          <a:xfrm flipH="1">
            <a:off x="9352095" y="3169661"/>
            <a:ext cx="2884305" cy="518678"/>
          </a:xfrm>
          <a:prstGeom prst="rect">
            <a:avLst/>
          </a:prstGeom>
        </p:spPr>
        <p:txBody>
          <a:bodyPr wrap="square">
            <a:spAutoFit/>
          </a:bodyPr>
          <a:lstStyle/>
          <a:p>
            <a:pPr>
              <a:defRPr b="0" i="0"/>
            </a:pPr>
            <a:r>
              <a:rPr lang="1106" sz="1400" dirty="0"/>
              <a:t>Cynlluniau marcio ar gyfer canolfannau</a:t>
            </a:r>
          </a:p>
        </p:txBody>
      </p:sp>
      <p:sp>
        <p:nvSpPr>
          <p:cNvPr id="17" name="Rectangle 16">
            <a:extLst>
              <a:ext uri="{FF2B5EF4-FFF2-40B4-BE49-F238E27FC236}">
                <a16:creationId xmlns:a16="http://schemas.microsoft.com/office/drawing/2014/main" id="{73616ADC-C2D0-4D25-8F87-A3A618204827}"/>
              </a:ext>
            </a:extLst>
          </p:cNvPr>
          <p:cNvSpPr/>
          <p:nvPr/>
        </p:nvSpPr>
        <p:spPr>
          <a:xfrm>
            <a:off x="9306790" y="4027948"/>
            <a:ext cx="2788199" cy="305105"/>
          </a:xfrm>
          <a:prstGeom prst="rect">
            <a:avLst/>
          </a:prstGeom>
        </p:spPr>
        <p:txBody>
          <a:bodyPr wrap="square">
            <a:spAutoFit/>
          </a:bodyPr>
          <a:lstStyle/>
          <a:p>
            <a:pPr>
              <a:defRPr b="0" i="0"/>
            </a:pPr>
            <a:r>
              <a:rPr lang="1106" sz="1400"/>
              <a:t>Amodau Rheoledig</a:t>
            </a:r>
          </a:p>
        </p:txBody>
      </p:sp>
    </p:spTree>
    <p:extLst>
      <p:ext uri="{BB962C8B-B14F-4D97-AF65-F5344CB8AC3E}">
        <p14:creationId xmlns:p14="http://schemas.microsoft.com/office/powerpoint/2010/main" val="341167475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9" name="Speech Bubble: Oval 8">
            <a:extLst>
              <a:ext uri="{FF2B5EF4-FFF2-40B4-BE49-F238E27FC236}">
                <a16:creationId xmlns:a16="http://schemas.microsoft.com/office/drawing/2014/main" id="{10F33414-D22E-4E90-9D29-1AC99B0B9675}"/>
              </a:ext>
            </a:extLst>
          </p:cNvPr>
          <p:cNvSpPr/>
          <p:nvPr/>
        </p:nvSpPr>
        <p:spPr>
          <a:xfrm>
            <a:off x="9541107" y="3042226"/>
            <a:ext cx="2584291" cy="2317897"/>
          </a:xfrm>
          <a:prstGeom prst="wedgeEllipseCallout">
            <a:avLst>
              <a:gd name="adj1" fmla="val -96767"/>
              <a:gd name="adj2" fmla="val 16402"/>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a:solidFill>
                  <a:schemeClr val="tx1"/>
                </a:solidFill>
              </a:rPr>
              <a:t>Cynnwys manwl o beth dylai dysgwyr ei wybod a'i ddeall </a:t>
            </a:r>
          </a:p>
          <a:p>
            <a:pPr algn="ctr">
              <a:defRPr b="0" i="0"/>
            </a:pPr>
            <a:endParaRPr lang="en-GB"/>
          </a:p>
        </p:txBody>
      </p:sp>
      <p:pic>
        <p:nvPicPr>
          <p:cNvPr id="6" name="Picture 5">
            <a:extLst>
              <a:ext uri="{FF2B5EF4-FFF2-40B4-BE49-F238E27FC236}">
                <a16:creationId xmlns:a16="http://schemas.microsoft.com/office/drawing/2014/main" id="{0A0ADB1F-F209-4661-A8E5-31E7F95B9AD4}"/>
              </a:ext>
            </a:extLst>
          </p:cNvPr>
          <p:cNvPicPr>
            <a:picLocks noChangeAspect="1"/>
          </p:cNvPicPr>
          <p:nvPr/>
        </p:nvPicPr>
        <p:blipFill rotWithShape="1">
          <a:blip r:embed="rId2"/>
          <a:srcRect l="22625" t="21696" r="24264" b="8482"/>
          <a:stretch/>
        </p:blipFill>
        <p:spPr>
          <a:xfrm>
            <a:off x="470263" y="1188720"/>
            <a:ext cx="7850777" cy="5107578"/>
          </a:xfrm>
          <a:prstGeom prst="rect">
            <a:avLst/>
          </a:prstGeom>
        </p:spPr>
      </p:pic>
    </p:spTree>
    <p:extLst>
      <p:ext uri="{BB962C8B-B14F-4D97-AF65-F5344CB8AC3E}">
        <p14:creationId xmlns:p14="http://schemas.microsoft.com/office/powerpoint/2010/main" val="100485133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6" name="Speech Bubble: Oval 5">
            <a:extLst>
              <a:ext uri="{FF2B5EF4-FFF2-40B4-BE49-F238E27FC236}">
                <a16:creationId xmlns:a16="http://schemas.microsoft.com/office/drawing/2014/main" id="{37CC82EC-87D8-42E6-B26B-B6D0B590EBA4}"/>
              </a:ext>
            </a:extLst>
          </p:cNvPr>
          <p:cNvSpPr/>
          <p:nvPr/>
        </p:nvSpPr>
        <p:spPr>
          <a:xfrm>
            <a:off x="9016776" y="2520991"/>
            <a:ext cx="2977116" cy="1648045"/>
          </a:xfrm>
          <a:prstGeom prst="wedgeEllipseCallout">
            <a:avLst>
              <a:gd name="adj1" fmla="val -69340"/>
              <a:gd name="adj2" fmla="val 79336"/>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a:solidFill>
                  <a:schemeClr val="tx1"/>
                </a:solidFill>
              </a:rPr>
              <a:t>Cynnwys manwl o beth dylai dysgwyr ei wybod a'i ddeall </a:t>
            </a:r>
          </a:p>
        </p:txBody>
      </p:sp>
      <p:sp>
        <p:nvSpPr>
          <p:cNvPr id="7" name="Rectangle 6">
            <a:extLst>
              <a:ext uri="{FF2B5EF4-FFF2-40B4-BE49-F238E27FC236}">
                <a16:creationId xmlns:a16="http://schemas.microsoft.com/office/drawing/2014/main" id="{7DF482B7-ECA6-447E-BE9C-68ACC64B201A}"/>
              </a:ext>
            </a:extLst>
          </p:cNvPr>
          <p:cNvSpPr/>
          <p:nvPr/>
        </p:nvSpPr>
        <p:spPr>
          <a:xfrm>
            <a:off x="7373760" y="6200348"/>
            <a:ext cx="3604318" cy="366126"/>
          </a:xfrm>
          <a:prstGeom prst="rect">
            <a:avLst/>
          </a:prstGeom>
        </p:spPr>
        <p:txBody>
          <a:bodyPr wrap="none">
            <a:spAutoFit/>
          </a:bodyPr>
          <a:lstStyle/>
          <a:p>
            <a:pPr>
              <a:defRPr b="0" i="0"/>
            </a:pPr>
            <a:r>
              <a:rPr lang="1106"/>
              <a:t>Cyf: taflen Uned 2 cynnwys drafft </a:t>
            </a:r>
          </a:p>
        </p:txBody>
      </p:sp>
      <p:pic>
        <p:nvPicPr>
          <p:cNvPr id="9" name="Picture 8">
            <a:extLst>
              <a:ext uri="{FF2B5EF4-FFF2-40B4-BE49-F238E27FC236}">
                <a16:creationId xmlns:a16="http://schemas.microsoft.com/office/drawing/2014/main" id="{7CCA5D88-5304-4B07-BBD3-C053DEC9BA8F}"/>
              </a:ext>
            </a:extLst>
          </p:cNvPr>
          <p:cNvPicPr>
            <a:picLocks noChangeAspect="1"/>
          </p:cNvPicPr>
          <p:nvPr/>
        </p:nvPicPr>
        <p:blipFill rotWithShape="1">
          <a:blip r:embed="rId2"/>
          <a:srcRect l="23729" t="22232" r="24867" b="7947"/>
          <a:stretch/>
        </p:blipFill>
        <p:spPr>
          <a:xfrm>
            <a:off x="585933" y="1092771"/>
            <a:ext cx="7708981" cy="5107577"/>
          </a:xfrm>
          <a:prstGeom prst="rect">
            <a:avLst/>
          </a:prstGeom>
        </p:spPr>
      </p:pic>
    </p:spTree>
    <p:extLst>
      <p:ext uri="{BB962C8B-B14F-4D97-AF65-F5344CB8AC3E}">
        <p14:creationId xmlns:p14="http://schemas.microsoft.com/office/powerpoint/2010/main" val="193866296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TextBox 2">
            <a:extLst>
              <a:ext uri="{FF2B5EF4-FFF2-40B4-BE49-F238E27FC236}">
                <a16:creationId xmlns:a16="http://schemas.microsoft.com/office/drawing/2014/main" id="{94C95DFB-0546-434F-9367-E48B4B71A159}"/>
              </a:ext>
            </a:extLst>
          </p:cNvPr>
          <p:cNvSpPr txBox="1"/>
          <p:nvPr/>
        </p:nvSpPr>
        <p:spPr>
          <a:xfrm>
            <a:off x="431050" y="964164"/>
            <a:ext cx="10755734" cy="5724644"/>
          </a:xfrm>
          <a:prstGeom prst="rect">
            <a:avLst/>
          </a:prstGeom>
          <a:noFill/>
        </p:spPr>
        <p:txBody>
          <a:bodyPr wrap="square" rtlCol="0">
            <a:spAutoFit/>
          </a:bodyPr>
          <a:lstStyle/>
          <a:p>
            <a:pPr algn="ctr">
              <a:defRPr b="0" i="0"/>
            </a:pPr>
            <a:r>
              <a:rPr lang="1106" sz="2800" b="1" dirty="0"/>
              <a:t>Tasg 1 – Tasg Astudiaeth Achos</a:t>
            </a:r>
          </a:p>
          <a:p>
            <a:pPr marL="285750" indent="-285750">
              <a:buFont typeface="Arial" panose="020B0604020202020204" pitchFamily="34" charset="0"/>
              <a:buChar char="•"/>
              <a:defRPr b="0" i="0"/>
            </a:pPr>
            <a:r>
              <a:rPr lang="1106" sz="2000" dirty="0"/>
              <a:t>Bydd dwy astudiaeth achos yn cael eu rhyddhau ar ddechrau pob blwyddyn academaidd</a:t>
            </a:r>
          </a:p>
          <a:p>
            <a:pPr>
              <a:defRPr b="0" i="0"/>
            </a:pPr>
            <a:endParaRPr lang="en-GB" sz="2000" dirty="0"/>
          </a:p>
          <a:p>
            <a:pPr marL="285750" indent="-285750">
              <a:buFont typeface="Arial" panose="020B0604020202020204" pitchFamily="34" charset="0"/>
              <a:buChar char="•"/>
              <a:defRPr b="0" i="0"/>
            </a:pPr>
            <a:r>
              <a:rPr lang="1106" sz="2000" dirty="0"/>
              <a:t>Bydd yr astudiaethau achos yn cael eu darparu mewn pecyn asesu a bydd ymgeiswyr yn dewis yr astudiaeth achos maent yn dymuno ateb cwestiynau arni</a:t>
            </a:r>
          </a:p>
          <a:p>
            <a:pPr marL="285750" indent="-285750">
              <a:buFont typeface="Arial" panose="020B0604020202020204" pitchFamily="34" charset="0"/>
              <a:buChar char="•"/>
              <a:defRPr b="0" i="0"/>
            </a:pPr>
            <a:endParaRPr lang="en-GB" sz="2000" dirty="0"/>
          </a:p>
          <a:p>
            <a:pPr marL="285750" indent="-285750">
              <a:buFont typeface="Arial" panose="020B0604020202020204" pitchFamily="34" charset="0"/>
              <a:buChar char="•"/>
              <a:defRPr b="0" i="0"/>
            </a:pPr>
            <a:r>
              <a:rPr lang="1106" sz="2000" dirty="0"/>
              <a:t>Bydd y cwestiynau sy'n gysylltiedig â phob astudiaeth achos a ryddheir yn ystod y flwyddyn academaidd yn debyg (ond wedi'u rhoi yng nghyd-destun y senario benodol a sy'n cael ei chyflwyno)</a:t>
            </a:r>
          </a:p>
          <a:p>
            <a:pPr marL="285750" indent="-285750">
              <a:buFont typeface="Arial" panose="020B0604020202020204" pitchFamily="34" charset="0"/>
              <a:buChar char="•"/>
              <a:defRPr b="0" i="0"/>
            </a:pPr>
            <a:endParaRPr lang="en-GB" sz="2000" dirty="0"/>
          </a:p>
          <a:p>
            <a:pPr marL="285750" indent="-285750">
              <a:buFont typeface="Arial" panose="020B0604020202020204" pitchFamily="34" charset="0"/>
              <a:buChar char="•"/>
              <a:defRPr b="0" i="0"/>
            </a:pPr>
            <a:r>
              <a:rPr lang="1106" sz="2000" dirty="0"/>
              <a:t>Bydd astudiaethau achos yn adlewyrchu senarios bywyd go iawn y gellid dod ar eu traws wrth weithio mewn neu fod ar leoliad gwaith mewn lleoliad iechyd a gofal cymdeithasol</a:t>
            </a:r>
          </a:p>
          <a:p>
            <a:pPr marL="285750" indent="-285750">
              <a:buFont typeface="Arial" panose="020B0604020202020204" pitchFamily="34" charset="0"/>
              <a:buChar char="•"/>
              <a:defRPr b="0" i="0"/>
            </a:pPr>
            <a:endParaRPr lang="en-GB" sz="2000" dirty="0"/>
          </a:p>
          <a:p>
            <a:pPr marL="285750" indent="-285750">
              <a:buFont typeface="Arial" panose="020B0604020202020204" pitchFamily="34" charset="0"/>
              <a:buChar char="•"/>
              <a:defRPr b="0" i="0"/>
            </a:pPr>
            <a:r>
              <a:rPr lang="1106" sz="2000" dirty="0"/>
              <a:t>Bydd gwaith yn cael ei farcio'n fewnol, a'i gymedroli'n allanol </a:t>
            </a:r>
          </a:p>
          <a:p>
            <a:pPr marL="285750" indent="-285750">
              <a:buFont typeface="Arial" panose="020B0604020202020204" pitchFamily="34" charset="0"/>
              <a:buChar char="•"/>
              <a:defRPr b="0" i="0"/>
            </a:pPr>
            <a:endParaRPr lang="en-GB" sz="2400" dirty="0"/>
          </a:p>
          <a:p>
            <a:pPr marL="285750" indent="-285750">
              <a:buFont typeface="Arial" panose="020B0604020202020204" pitchFamily="34" charset="0"/>
              <a:buChar char="•"/>
              <a:defRPr b="0" i="0"/>
            </a:pPr>
            <a:endParaRPr lang="en-GB" dirty="0"/>
          </a:p>
          <a:p>
            <a:pPr>
              <a:defRPr b="0" i="0"/>
            </a:pPr>
            <a:endParaRPr lang="en-GB" dirty="0"/>
          </a:p>
          <a:p>
            <a:pPr marL="285750" indent="-285750" algn="ctr">
              <a:buFont typeface="Arial" panose="020B0604020202020204" pitchFamily="34" charset="0"/>
              <a:buChar char="•"/>
              <a:defRPr b="0" i="0"/>
            </a:pPr>
            <a:endParaRPr lang="en-GB" dirty="0"/>
          </a:p>
        </p:txBody>
      </p:sp>
    </p:spTree>
    <p:extLst>
      <p:ext uri="{BB962C8B-B14F-4D97-AF65-F5344CB8AC3E}">
        <p14:creationId xmlns:p14="http://schemas.microsoft.com/office/powerpoint/2010/main" val="409633648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TextBox 2">
            <a:extLst>
              <a:ext uri="{FF2B5EF4-FFF2-40B4-BE49-F238E27FC236}">
                <a16:creationId xmlns:a16="http://schemas.microsoft.com/office/drawing/2014/main" id="{94C95DFB-0546-434F-9367-E48B4B71A159}"/>
              </a:ext>
            </a:extLst>
          </p:cNvPr>
          <p:cNvSpPr txBox="1"/>
          <p:nvPr/>
        </p:nvSpPr>
        <p:spPr>
          <a:xfrm>
            <a:off x="457932" y="1254369"/>
            <a:ext cx="11006503" cy="6010565"/>
          </a:xfrm>
          <a:prstGeom prst="rect">
            <a:avLst/>
          </a:prstGeom>
          <a:noFill/>
        </p:spPr>
        <p:txBody>
          <a:bodyPr wrap="square" rtlCol="0">
            <a:spAutoFit/>
          </a:bodyPr>
          <a:lstStyle/>
          <a:p>
            <a:pPr algn="ctr">
              <a:defRPr b="0" i="0"/>
            </a:pPr>
            <a:r>
              <a:rPr lang="1106" sz="3200" b="1"/>
              <a:t>Ymgysylltu â'r sector a lleoliad gwaith gorfodol</a:t>
            </a:r>
          </a:p>
          <a:p>
            <a:pPr>
              <a:defRPr b="0" i="0"/>
            </a:pPr>
            <a:endParaRPr lang="en-GB"/>
          </a:p>
          <a:p>
            <a:pPr marL="285750" indent="-285750">
              <a:buFont typeface="Arial" panose="020B0604020202020204" pitchFamily="34" charset="0"/>
              <a:buChar char="•"/>
              <a:defRPr b="0" i="0"/>
            </a:pPr>
            <a:r>
              <a:rPr lang="1106" sz="2000"/>
              <a:t>Er mwyn cwblhau'r cymhwyster hwn, mae gofyn i ddysgwyr ymgymryd ag o leiaf </a:t>
            </a:r>
            <a:r>
              <a:rPr lang="1106" sz="2000" b="1"/>
              <a:t>deg diwrnod o ymgysylltu â'r sector. </a:t>
            </a:r>
          </a:p>
          <a:p>
            <a:pPr marL="285750" indent="-285750">
              <a:buFont typeface="Arial" panose="020B0604020202020204" pitchFamily="34" charset="0"/>
              <a:buChar char="•"/>
              <a:defRPr b="0" i="0"/>
            </a:pPr>
            <a:endParaRPr lang="1106" sz="2000" b="1"/>
          </a:p>
          <a:p>
            <a:pPr marL="285750" indent="-285750">
              <a:buFont typeface="Arial" panose="020B0604020202020204" pitchFamily="34" charset="0"/>
              <a:buChar char="•"/>
              <a:defRPr b="0" i="0"/>
            </a:pPr>
            <a:r>
              <a:rPr lang="1106" sz="2000" b="0"/>
              <a:t>Rhaid treulio </a:t>
            </a:r>
            <a:r>
              <a:rPr lang="1106" sz="2000" b="1"/>
              <a:t>5 diwrnod neu'r hyn sy'n cyfateb i 30 awr</a:t>
            </a:r>
            <a:r>
              <a:rPr lang="1106" sz="2000" b="0"/>
              <a:t> yn ymgymryd â lleoliad gwaith mewn lleoliad wedi'i gymeradwyo.</a:t>
            </a:r>
          </a:p>
          <a:p>
            <a:pPr marL="285750" indent="-285750">
              <a:buFont typeface="Arial" panose="020B0604020202020204" pitchFamily="34" charset="0"/>
              <a:buChar char="•"/>
              <a:defRPr b="0" i="0"/>
            </a:pPr>
            <a:endParaRPr lang="en-GB" sz="2000"/>
          </a:p>
          <a:p>
            <a:pPr marL="285750" indent="-285750">
              <a:buFont typeface="Arial" panose="020B0604020202020204" pitchFamily="34" charset="0"/>
              <a:buChar char="•"/>
              <a:defRPr b="0" i="0"/>
            </a:pPr>
            <a:r>
              <a:rPr lang="1106" sz="2000"/>
              <a:t>Anogir canolfannau i gynnig mwy na 10 diwrnod o ymgysylltu â'r sector pan fo hynny'n ymarferol a rhaid iddynt geisio sicrhau, lle bo hynny'n bosibl, y bydd dysgwyr yn meithrin gwybodaeth a/neu brofiad o ddau leoliad o leiaf.</a:t>
            </a:r>
          </a:p>
          <a:p>
            <a:pPr marL="285750" indent="-285750">
              <a:buFont typeface="Arial" panose="020B0604020202020204" pitchFamily="34" charset="0"/>
              <a:buChar char="•"/>
              <a:defRPr b="0" i="0"/>
            </a:pPr>
            <a:endParaRPr lang="en-GB" sz="2000"/>
          </a:p>
          <a:p>
            <a:pPr marL="285750" indent="-285750">
              <a:buFont typeface="Arial" panose="020B0604020202020204" pitchFamily="34" charset="0"/>
              <a:buChar char="•"/>
              <a:defRPr b="0" i="0"/>
            </a:pPr>
            <a:r>
              <a:rPr lang="1106" sz="2000"/>
              <a:t>Bydd dogfen ganllaw ar gyfer lleoliadau gwaith ac ymgysylltu â'r sector ar gael yn fuan</a:t>
            </a:r>
          </a:p>
          <a:p>
            <a:pPr marL="285750" indent="-285750">
              <a:buFont typeface="Arial" panose="020B0604020202020204" pitchFamily="34" charset="0"/>
              <a:buChar char="•"/>
              <a:defRPr b="0" i="0"/>
            </a:pPr>
            <a:endParaRPr lang="en-GB" sz="2000"/>
          </a:p>
          <a:p>
            <a:pPr marL="285750" indent="-285750">
              <a:buFont typeface="Arial" panose="020B0604020202020204" pitchFamily="34" charset="0"/>
              <a:buChar char="•"/>
              <a:defRPr b="0" i="0"/>
            </a:pPr>
            <a:r>
              <a:rPr lang="1106" sz="2000"/>
              <a:t>Gellir ymgysylltu ymhellach â'r sector ac mae'n debygol o gynnwys darlithoedd a sgyrsiau gan weithwyr proffesiynol yn y sector, ymweliadau â gweithleoedd (lle y bo'n briodol) a gweithgarwch cymunedol. </a:t>
            </a:r>
          </a:p>
          <a:p>
            <a:pPr marL="285750" indent="-285750">
              <a:buFont typeface="Arial" panose="020B0604020202020204" pitchFamily="34" charset="0"/>
              <a:buChar char="•"/>
              <a:defRPr b="0" i="0"/>
            </a:pPr>
            <a:endParaRPr lang="en-GB" sz="2000"/>
          </a:p>
          <a:p>
            <a:pPr>
              <a:defRPr b="0" i="0"/>
            </a:pPr>
            <a:endParaRPr lang="en-GB"/>
          </a:p>
        </p:txBody>
      </p:sp>
    </p:spTree>
    <p:extLst>
      <p:ext uri="{BB962C8B-B14F-4D97-AF65-F5344CB8AC3E}">
        <p14:creationId xmlns:p14="http://schemas.microsoft.com/office/powerpoint/2010/main" val="364263988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55A1FFE6-205A-4E38-8C6C-EF1858F6A98C}"/>
              </a:ext>
            </a:extLst>
          </p:cNvPr>
          <p:cNvSpPr/>
          <p:nvPr/>
        </p:nvSpPr>
        <p:spPr>
          <a:xfrm>
            <a:off x="149289" y="964165"/>
            <a:ext cx="8994711" cy="369332"/>
          </a:xfrm>
          <a:prstGeom prst="rect">
            <a:avLst/>
          </a:prstGeom>
        </p:spPr>
        <p:txBody>
          <a:bodyPr wrap="square">
            <a:spAutoFit/>
          </a:bodyPr>
          <a:lstStyle/>
          <a:p>
            <a:pPr>
              <a:defRPr b="0" i="0"/>
            </a:pPr>
            <a:endParaRPr lang="en-GB">
              <a:highlight>
                <a:srgbClr val="FFFF00"/>
              </a:highlight>
            </a:endParaRPr>
          </a:p>
        </p:txBody>
      </p:sp>
      <p:pic>
        <p:nvPicPr>
          <p:cNvPr id="4" name="Picture 3">
            <a:extLst>
              <a:ext uri="{FF2B5EF4-FFF2-40B4-BE49-F238E27FC236}">
                <a16:creationId xmlns:a16="http://schemas.microsoft.com/office/drawing/2014/main" id="{FDF1F8F6-075E-4516-A5D1-99CA6E0DA93C}"/>
              </a:ext>
            </a:extLst>
          </p:cNvPr>
          <p:cNvPicPr>
            <a:picLocks noChangeAspect="1"/>
          </p:cNvPicPr>
          <p:nvPr/>
        </p:nvPicPr>
        <p:blipFill>
          <a:blip r:embed="rId2"/>
          <a:stretch>
            <a:fillRect/>
          </a:stretch>
        </p:blipFill>
        <p:spPr>
          <a:xfrm>
            <a:off x="523983" y="964166"/>
            <a:ext cx="7012112" cy="5210604"/>
          </a:xfrm>
          <a:prstGeom prst="rect">
            <a:avLst/>
          </a:prstGeom>
        </p:spPr>
      </p:pic>
      <p:sp>
        <p:nvSpPr>
          <p:cNvPr id="6" name="Speech Bubble: Oval 5">
            <a:extLst>
              <a:ext uri="{FF2B5EF4-FFF2-40B4-BE49-F238E27FC236}">
                <a16:creationId xmlns:a16="http://schemas.microsoft.com/office/drawing/2014/main" id="{A3EEBBBA-446A-4763-B03F-C4EF98FBB8AB}"/>
              </a:ext>
            </a:extLst>
          </p:cNvPr>
          <p:cNvSpPr/>
          <p:nvPr/>
        </p:nvSpPr>
        <p:spPr>
          <a:xfrm>
            <a:off x="8248596" y="1583353"/>
            <a:ext cx="2977116" cy="2554545"/>
          </a:xfrm>
          <a:prstGeom prst="wedgeEllipseCallout">
            <a:avLst>
              <a:gd name="adj1" fmla="val -70030"/>
              <a:gd name="adj2" fmla="val 54360"/>
            </a:avLst>
          </a:prstGeom>
          <a:ln w="12700" cap="flat" algn="ctr">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a:solidFill>
                  <a:schemeClr val="tx1"/>
                </a:solidFill>
              </a:rPr>
              <a:t>Bydd disgwyl i ddysgwyr gadw cofnod o'r gwaith maent wedi'i wneud yn ymgysylltu â'r sector drwy gydol eu cwrs</a:t>
            </a:r>
          </a:p>
        </p:txBody>
      </p:sp>
    </p:spTree>
    <p:extLst>
      <p:ext uri="{BB962C8B-B14F-4D97-AF65-F5344CB8AC3E}">
        <p14:creationId xmlns:p14="http://schemas.microsoft.com/office/powerpoint/2010/main" val="73476776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347728" y="1787289"/>
            <a:ext cx="6503532" cy="1739098"/>
          </a:xfrm>
          <a:prstGeom prst="rect">
            <a:avLst/>
          </a:prstGeom>
          <a:noFill/>
        </p:spPr>
        <p:txBody>
          <a:bodyPr wrap="square" rtlCol="0">
            <a:spAutoFit/>
          </a:bodyPr>
          <a:lstStyle/>
          <a:p>
            <a:pPr algn="ctr">
              <a:defRPr b="0" i="0"/>
            </a:pPr>
            <a:r>
              <a:rPr kumimoji="0" lang="1106" sz="3600" b="0" i="0" u="none" strike="noStrike" kern="1200" cap="none" spc="0" normalizeH="0" baseline="0" noProof="0">
                <a:ln>
                  <a:noFill/>
                </a:ln>
                <a:solidFill>
                  <a:schemeClr val="bg1"/>
                </a:solidFill>
                <a:uLnTx/>
                <a:uFillTx/>
                <a:latin typeface="Arial"/>
                <a:ea typeface="+mn-ea"/>
                <a:cs typeface="+mn-cs"/>
              </a:rPr>
              <a:t>Cyflwyno'r cymhwyster Lefel 2 </a:t>
            </a:r>
            <a:r>
              <a:rPr lang="1106" sz="3600">
                <a:solidFill>
                  <a:schemeClr val="bg1"/>
                </a:solidFill>
              </a:rPr>
              <a:t>Iechyd a Gofal Cymdeithasol: Egwyddorion a Chyd-destunau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rcRect l="16667" r="16667"/>
          <a:stretch>
            <a:fillRect/>
          </a:stretch>
        </p:blipFill>
        <p:spPr>
          <a:xfrm>
            <a:off x="770603" y="865239"/>
            <a:ext cx="4176000" cy="4176000"/>
          </a:xfrm>
          <a:prstGeom prst="ellipse">
            <a:avLst/>
          </a:prstGeom>
        </p:spPr>
      </p:pic>
    </p:spTree>
    <p:extLst>
      <p:ext uri="{BB962C8B-B14F-4D97-AF65-F5344CB8AC3E}">
        <p14:creationId xmlns:p14="http://schemas.microsoft.com/office/powerpoint/2010/main" val="227918482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AEA21AE1-1280-457D-B5B8-9B4C0196256A}"/>
              </a:ext>
            </a:extLst>
          </p:cNvPr>
          <p:cNvSpPr/>
          <p:nvPr/>
        </p:nvSpPr>
        <p:spPr>
          <a:xfrm>
            <a:off x="352033" y="1158949"/>
            <a:ext cx="11282410" cy="5735972"/>
          </a:xfrm>
          <a:prstGeom prst="rect">
            <a:avLst/>
          </a:prstGeom>
        </p:spPr>
        <p:txBody>
          <a:bodyPr wrap="square">
            <a:spAutoFit/>
          </a:bodyPr>
          <a:lstStyle/>
          <a:p>
            <a:pPr algn="ctr">
              <a:defRPr b="0" i="0"/>
            </a:pPr>
            <a:r>
              <a:rPr lang="1106" sz="3200" b="1"/>
              <a:t>Tasg 2 – Tasg ymgysylltu â'r sector</a:t>
            </a:r>
          </a:p>
          <a:p>
            <a:pPr algn="ctr">
              <a:defRPr b="0" i="0"/>
            </a:pPr>
            <a:endParaRPr lang="1106" sz="3200" b="1"/>
          </a:p>
          <a:p>
            <a:pPr marL="285750" indent="-285750">
              <a:buFont typeface="Arial" panose="020B0604020202020204" pitchFamily="34" charset="0"/>
              <a:buChar char="•"/>
              <a:defRPr b="0" i="0"/>
            </a:pPr>
            <a:r>
              <a:rPr lang="1106" sz="2400">
                <a:solidFill>
                  <a:srgbClr val="000000"/>
                </a:solidFill>
                <a:latin typeface="Arial" panose="020B0604020202020204" pitchFamily="34" charset="0"/>
              </a:rPr>
              <a:t>Mae'r dasg hon yn caniatáu i ymgeiswyr ddefnyddio eu profiad o ymgysylltu â'r sector a bydd yn aros yr un fath drwy gydol oes y fanyleb</a:t>
            </a:r>
          </a:p>
          <a:p>
            <a:pPr marL="285750" indent="-285750">
              <a:buFont typeface="Arial" panose="020B0604020202020204" pitchFamily="34" charset="0"/>
              <a:buChar char="•"/>
              <a:defRPr b="0" i="0"/>
            </a:pPr>
            <a:endParaRPr lang="en-GB" sz="2400"/>
          </a:p>
          <a:p>
            <a:pPr marL="285750" indent="-285750">
              <a:buFont typeface="Arial" panose="020B0604020202020204" pitchFamily="34" charset="0"/>
              <a:buChar char="•"/>
              <a:defRPr b="0" i="0"/>
            </a:pPr>
            <a:r>
              <a:rPr lang="1106" sz="2400"/>
              <a:t>Gall ymgeiswyr weld eu log ymgysylltu â'r sector a nodiadau a wnaed wrth ymgysylltu â'r sector wrth gwblhau'r adran hon o'r asesiad mewnol </a:t>
            </a:r>
          </a:p>
          <a:p>
            <a:pPr marL="285750" indent="-285750">
              <a:buFont typeface="Arial" panose="020B0604020202020204" pitchFamily="34" charset="0"/>
              <a:buChar char="•"/>
              <a:defRPr b="0" i="0"/>
            </a:pPr>
            <a:endParaRPr lang="en-GB" sz="2400"/>
          </a:p>
          <a:p>
            <a:pPr marL="285750" indent="-285750">
              <a:buFont typeface="Arial" panose="020B0604020202020204" pitchFamily="34" charset="0"/>
              <a:buChar char="•"/>
              <a:defRPr b="0" i="0"/>
            </a:pPr>
            <a:r>
              <a:rPr lang="1106" sz="2400"/>
              <a:t>Bydd disgwyl i'r athro wirio'r nodiadau hyn cyn yr asesiad er mwyn sicrhau mai'r ymgeiswyr eu hunain sydd wedi llunio'r nodiadau.</a:t>
            </a:r>
          </a:p>
          <a:p>
            <a:pPr marL="285750" indent="-285750">
              <a:buFont typeface="Arial" panose="020B0604020202020204" pitchFamily="34" charset="0"/>
              <a:buChar char="•"/>
              <a:defRPr b="0" i="0"/>
            </a:pPr>
            <a:endParaRPr lang="en-GB" sz="2400"/>
          </a:p>
          <a:p>
            <a:pPr marL="285750" indent="-285750">
              <a:buFont typeface="Arial" panose="020B0604020202020204" pitchFamily="34" charset="0"/>
              <a:buChar char="•"/>
              <a:defRPr b="0" i="0"/>
            </a:pPr>
            <a:r>
              <a:rPr lang="1106" sz="2400"/>
              <a:t>Bydd gwaith yn cael ei farcio'n fewnol, a'i gymedroli'n allanol </a:t>
            </a:r>
          </a:p>
          <a:p>
            <a:pPr marL="285750" indent="-285750">
              <a:buFont typeface="Arial" panose="020B0604020202020204" pitchFamily="34" charset="0"/>
              <a:buChar char="•"/>
              <a:defRPr b="0" i="0"/>
            </a:pPr>
            <a:endParaRPr lang="en-GB" sz="2400"/>
          </a:p>
          <a:p>
            <a:pPr marL="285750" indent="-285750">
              <a:buFont typeface="Arial" panose="020B0604020202020204" pitchFamily="34" charset="0"/>
              <a:buChar char="•"/>
              <a:defRPr b="0" i="0"/>
            </a:pPr>
            <a:endParaRPr lang="en-GB" sz="2400"/>
          </a:p>
          <a:p>
            <a:pPr marL="285750" indent="-285750">
              <a:buFont typeface="Arial" panose="020B0604020202020204" pitchFamily="34" charset="0"/>
              <a:buChar char="•"/>
              <a:defRPr b="0" i="0"/>
            </a:pPr>
            <a:endParaRPr lang="en-GB"/>
          </a:p>
        </p:txBody>
      </p:sp>
    </p:spTree>
    <p:extLst>
      <p:ext uri="{BB962C8B-B14F-4D97-AF65-F5344CB8AC3E}">
        <p14:creationId xmlns:p14="http://schemas.microsoft.com/office/powerpoint/2010/main" val="6017839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pic>
        <p:nvPicPr>
          <p:cNvPr id="7" name="Picture 6">
            <a:extLst>
              <a:ext uri="{FF2B5EF4-FFF2-40B4-BE49-F238E27FC236}">
                <a16:creationId xmlns:a16="http://schemas.microsoft.com/office/drawing/2014/main" id="{C8F0E925-928D-4BA0-B67C-DFEC7D8B4837}"/>
              </a:ext>
            </a:extLst>
          </p:cNvPr>
          <p:cNvPicPr>
            <a:picLocks noChangeAspect="1"/>
          </p:cNvPicPr>
          <p:nvPr/>
        </p:nvPicPr>
        <p:blipFill rotWithShape="1">
          <a:blip r:embed="rId2"/>
          <a:srcRect l="22323" t="22590" r="22559" b="8304"/>
          <a:stretch/>
        </p:blipFill>
        <p:spPr>
          <a:xfrm>
            <a:off x="0" y="1145347"/>
            <a:ext cx="7171509" cy="5055327"/>
          </a:xfrm>
          <a:prstGeom prst="rect">
            <a:avLst/>
          </a:prstGeom>
        </p:spPr>
      </p:pic>
      <p:pic>
        <p:nvPicPr>
          <p:cNvPr id="8" name="Picture 7">
            <a:extLst>
              <a:ext uri="{FF2B5EF4-FFF2-40B4-BE49-F238E27FC236}">
                <a16:creationId xmlns:a16="http://schemas.microsoft.com/office/drawing/2014/main" id="{8807B8A9-5170-4DE8-BBF0-BF71888811FF}"/>
              </a:ext>
            </a:extLst>
          </p:cNvPr>
          <p:cNvPicPr>
            <a:picLocks noChangeAspect="1"/>
          </p:cNvPicPr>
          <p:nvPr/>
        </p:nvPicPr>
        <p:blipFill rotWithShape="1">
          <a:blip r:embed="rId3"/>
          <a:srcRect l="24733" t="50268" r="23663" b="18303"/>
          <a:stretch/>
        </p:blipFill>
        <p:spPr>
          <a:xfrm>
            <a:off x="7001691" y="2560628"/>
            <a:ext cx="4637315" cy="2860458"/>
          </a:xfrm>
          <a:prstGeom prst="rect">
            <a:avLst/>
          </a:prstGeom>
        </p:spPr>
      </p:pic>
    </p:spTree>
    <p:extLst>
      <p:ext uri="{BB962C8B-B14F-4D97-AF65-F5344CB8AC3E}">
        <p14:creationId xmlns:p14="http://schemas.microsoft.com/office/powerpoint/2010/main" val="262712628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6" name="Rectangle 5">
            <a:extLst>
              <a:ext uri="{FF2B5EF4-FFF2-40B4-BE49-F238E27FC236}">
                <a16:creationId xmlns:a16="http://schemas.microsoft.com/office/drawing/2014/main" id="{C77C0525-C0D0-4535-A5C1-1D781251FB8B}"/>
              </a:ext>
            </a:extLst>
          </p:cNvPr>
          <p:cNvSpPr/>
          <p:nvPr/>
        </p:nvSpPr>
        <p:spPr>
          <a:xfrm>
            <a:off x="6390527" y="1089212"/>
            <a:ext cx="4951634" cy="5613929"/>
          </a:xfrm>
          <a:prstGeom prst="rect">
            <a:avLst/>
          </a:prstGeom>
        </p:spPr>
        <p:txBody>
          <a:bodyPr wrap="square">
            <a:spAutoFit/>
          </a:bodyPr>
          <a:lstStyle/>
          <a:p>
            <a:pPr>
              <a:defRPr b="0" i="0"/>
            </a:pPr>
            <a:r>
              <a:rPr lang="1106" sz="2000" b="1">
                <a:solidFill>
                  <a:srgbClr val="00B0F0"/>
                </a:solidFill>
                <a:latin typeface="Arial" panose="020B0604020202020204" pitchFamily="34" charset="0"/>
                <a:cs typeface="Arial" panose="020B0604020202020204" pitchFamily="34" charset="0"/>
              </a:rPr>
              <a:t>Paratoi dysgwyr at asesiadau mewnol</a:t>
            </a:r>
          </a:p>
          <a:p>
            <a:pPr>
              <a:defRPr b="0" i="0"/>
            </a:pPr>
            <a:endParaRPr lang="1106" b="1">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b="0" i="0"/>
            </a:pPr>
            <a:r>
              <a:rPr lang="1106">
                <a:latin typeface="Arial" panose="020B0604020202020204" pitchFamily="34" charset="0"/>
                <a:cs typeface="Arial" panose="020B0604020202020204" pitchFamily="34" charset="0"/>
              </a:rPr>
              <a:t>Cyflwynwch weithgareddau byr wrth gyflwyno'r cymhwyster fel eu bod yn ymwybodol o'r mathau o ffyrdd o ysgrifennu canfyddiadau ac ati. </a:t>
            </a:r>
          </a:p>
          <a:p>
            <a:pPr marL="342900" indent="-34290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b="0" i="0"/>
            </a:pPr>
            <a:r>
              <a:rPr lang="1106">
                <a:latin typeface="Arial" panose="020B0604020202020204" pitchFamily="34" charset="0"/>
                <a:cs typeface="Arial" panose="020B0604020202020204" pitchFamily="34" charset="0"/>
              </a:rPr>
              <a:t>Defnyddiwch adrannau* o waith enghreifftiol i ddangos y ffordd orau o ennill marciau yn y bandiau marciau gwahanol </a:t>
            </a:r>
          </a:p>
          <a:p>
            <a:pPr marL="342900" indent="-34290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b="0" i="0"/>
            </a:pPr>
            <a:r>
              <a:rPr lang="1106">
                <a:latin typeface="Arial" panose="020B0604020202020204" pitchFamily="34" charset="0"/>
                <a:cs typeface="Arial" panose="020B0604020202020204" pitchFamily="34" charset="0"/>
              </a:rPr>
              <a:t>Rhowch fynediad i ddysgwyr at y cynlluniau marcio fel eu bod yn gwybod beth maent yn anelu tuag ato</a:t>
            </a:r>
          </a:p>
          <a:p>
            <a:pPr>
              <a:defRPr b="0" i="0"/>
            </a:pPr>
            <a:endParaRPr lang="en-GB">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185738" indent="-185738">
              <a:defRPr b="0" i="0"/>
            </a:pPr>
            <a:r>
              <a:rPr lang="1106" b="1">
                <a:latin typeface="Arial" panose="020B0604020202020204" pitchFamily="34" charset="0"/>
                <a:cs typeface="Arial" panose="020B0604020202020204" pitchFamily="34" charset="0"/>
              </a:rPr>
              <a:t>*	</a:t>
            </a:r>
            <a:r>
              <a:rPr lang="1106" b="1" i="1">
                <a:solidFill>
                  <a:srgbClr val="FF0000"/>
                </a:solidFill>
                <a:latin typeface="Arial" panose="020B0604020202020204" pitchFamily="34" charset="0"/>
                <a:cs typeface="Arial" panose="020B0604020202020204" pitchFamily="34" charset="0"/>
              </a:rPr>
              <a:t>Ni ddylid </a:t>
            </a:r>
            <a:r>
              <a:rPr lang="1106" i="1">
                <a:solidFill>
                  <a:srgbClr val="FF0000"/>
                </a:solidFill>
                <a:latin typeface="Arial" panose="020B0604020202020204" pitchFamily="34" charset="0"/>
                <a:cs typeface="Arial" panose="020B0604020202020204" pitchFamily="34" charset="0"/>
              </a:rPr>
              <a:t>rhannu'r canlynol â dysgwyr: Asesiadau Di-arholiad wedi'u cwblhau sydd wedi'u darparu gan CBAC fel enghreifftiau / gwaith wedi'i gwblhau gan garfan wahanol.</a:t>
            </a:r>
          </a:p>
        </p:txBody>
      </p:sp>
      <p:pic>
        <p:nvPicPr>
          <p:cNvPr id="7" name="Picture 6">
            <a:extLst>
              <a:ext uri="{FF2B5EF4-FFF2-40B4-BE49-F238E27FC236}">
                <a16:creationId xmlns:a16="http://schemas.microsoft.com/office/drawing/2014/main" id="{1A4DC819-13D8-4B87-BBA3-174EA5D8B6E5}"/>
              </a:ext>
            </a:extLst>
          </p:cNvPr>
          <p:cNvPicPr>
            <a:picLocks noChangeAspect="1"/>
          </p:cNvPicPr>
          <p:nvPr/>
        </p:nvPicPr>
        <p:blipFill rotWithShape="1">
          <a:blip r:embed="rId2"/>
          <a:srcRect l="24332" t="35625" r="24065" b="37589"/>
          <a:stretch/>
        </p:blipFill>
        <p:spPr>
          <a:xfrm>
            <a:off x="0" y="1528354"/>
            <a:ext cx="6266686" cy="1828800"/>
          </a:xfrm>
          <a:prstGeom prst="rect">
            <a:avLst/>
          </a:prstGeom>
        </p:spPr>
      </p:pic>
      <p:pic>
        <p:nvPicPr>
          <p:cNvPr id="9" name="Picture 8">
            <a:extLst>
              <a:ext uri="{FF2B5EF4-FFF2-40B4-BE49-F238E27FC236}">
                <a16:creationId xmlns:a16="http://schemas.microsoft.com/office/drawing/2014/main" id="{AD36BE68-8192-40B7-A11E-0040A3E9441C}"/>
              </a:ext>
            </a:extLst>
          </p:cNvPr>
          <p:cNvPicPr>
            <a:picLocks noChangeAspect="1"/>
          </p:cNvPicPr>
          <p:nvPr/>
        </p:nvPicPr>
        <p:blipFill rotWithShape="1">
          <a:blip r:embed="rId3"/>
          <a:srcRect l="24332" t="44732" r="22458" b="23304"/>
          <a:stretch/>
        </p:blipFill>
        <p:spPr>
          <a:xfrm>
            <a:off x="0" y="3357155"/>
            <a:ext cx="6266686" cy="2116484"/>
          </a:xfrm>
          <a:prstGeom prst="rect">
            <a:avLst/>
          </a:prstGeom>
        </p:spPr>
      </p:pic>
    </p:spTree>
    <p:extLst>
      <p:ext uri="{BB962C8B-B14F-4D97-AF65-F5344CB8AC3E}">
        <p14:creationId xmlns:p14="http://schemas.microsoft.com/office/powerpoint/2010/main" val="26762063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713498" y="964163"/>
            <a:ext cx="10122157" cy="3081559"/>
          </a:xfrm>
          <a:prstGeom prst="rect">
            <a:avLst/>
          </a:prstGeom>
        </p:spPr>
        <p:txBody>
          <a:bodyPr wrap="square">
            <a:spAutoFit/>
          </a:bodyPr>
          <a:lstStyle/>
          <a:p>
            <a:pPr algn="ctr">
              <a:defRPr b="0" i="0"/>
            </a:pPr>
            <a:r>
              <a:rPr lang="1106" sz="3600" b="1" kern="1100" spc="-50">
                <a:solidFill>
                  <a:srgbClr val="00B0F0"/>
                </a:solidFill>
                <a:latin typeface="Arial" panose="020B0604020202020204" pitchFamily="34" charset="0"/>
                <a:cs typeface="Arial" panose="020B0604020202020204" pitchFamily="34" charset="0"/>
              </a:rPr>
              <a:t>Marcio'r asesiadau mewnol  </a:t>
            </a:r>
          </a:p>
          <a:p>
            <a:pPr>
              <a:defRPr b="0" i="0"/>
            </a:pPr>
            <a:endParaRPr lang="1106" b="1"/>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DA3EB36F-76DD-4C08-A219-C7A24F1753EE}"/>
              </a:ext>
            </a:extLst>
          </p:cNvPr>
          <p:cNvSpPr/>
          <p:nvPr/>
        </p:nvSpPr>
        <p:spPr>
          <a:xfrm>
            <a:off x="323635" y="1661372"/>
            <a:ext cx="5615301" cy="4759635"/>
          </a:xfrm>
          <a:prstGeom prst="rect">
            <a:avLst/>
          </a:prstGeom>
        </p:spPr>
        <p:txBody>
          <a:bodyPr wrap="square">
            <a:spAutoFit/>
          </a:bodyPr>
          <a:lstStyle/>
          <a:p>
            <a:pPr marL="285750" indent="-285750">
              <a:buFont typeface="Arial" panose="020B0604020202020204" pitchFamily="34" charset="0"/>
              <a:buChar char="•"/>
              <a:defRPr b="0" i="0"/>
            </a:pPr>
            <a:r>
              <a:rPr lang="1106">
                <a:latin typeface="Arial" panose="020B0604020202020204" pitchFamily="34" charset="0"/>
                <a:cs typeface="Arial" panose="020B0604020202020204" pitchFamily="34" charset="0"/>
              </a:rPr>
              <a:t>Mae'r cynlluniau marcio manwl wedi'u llunio i helpu athrawon i farcio'r asesiadau mewnol.</a:t>
            </a:r>
          </a:p>
          <a:p>
            <a:pPr>
              <a:defRPr b="0" i="0"/>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b="0" i="0"/>
            </a:pPr>
            <a:r>
              <a:rPr lang="1106">
                <a:latin typeface="Arial" panose="020B0604020202020204" pitchFamily="34" charset="0"/>
                <a:cs typeface="Arial" panose="020B0604020202020204" pitchFamily="34" charset="0"/>
              </a:rPr>
              <a:t>Bydd taflenni clawr ar gael ar lein i fynd gyda gwaith y dysgwyr (Medi 2019).</a:t>
            </a:r>
          </a:p>
          <a:p>
            <a:pPr marL="285750" indent="-28575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b="0" i="0"/>
            </a:pPr>
            <a:r>
              <a:rPr lang="1106">
                <a:latin typeface="Arial" panose="020B0604020202020204" pitchFamily="34" charset="0"/>
                <a:cs typeface="Arial" panose="020B0604020202020204" pitchFamily="34" charset="0"/>
              </a:rPr>
              <a:t>Bydd deunydd enghreifftiol sydd ar gael yn y canllawiau cyflwyno yn cynorthwyo gyda marcio a safoni.</a:t>
            </a:r>
          </a:p>
          <a:p>
            <a:pPr marL="285750" indent="-28575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b="0" i="0"/>
            </a:pPr>
            <a:r>
              <a:rPr lang="1106">
                <a:latin typeface="Arial" panose="020B0604020202020204" pitchFamily="34" charset="0"/>
                <a:cs typeface="Arial" panose="020B0604020202020204" pitchFamily="34" charset="0"/>
              </a:rPr>
              <a:t>Gallai cynlluniau marcio sydd wedi cael eu lliwddangos neu eu hanodi gan yr athro hefyd fynd gyda'r gwaith er mwyn rhoi eglurhad pellach o sut y dyfarnwyd marciau.</a:t>
            </a:r>
          </a:p>
          <a:p>
            <a:pPr marL="285750" indent="-285750">
              <a:buFont typeface="Arial" panose="020B0604020202020204" pitchFamily="34" charset="0"/>
              <a:buChar char="•"/>
              <a:defRPr b="0" i="0"/>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b="0" i="0"/>
            </a:pPr>
            <a:r>
              <a:rPr lang="1106">
                <a:latin typeface="Arial" panose="020B0604020202020204" pitchFamily="34" charset="0"/>
                <a:cs typeface="Arial" panose="020B0604020202020204" pitchFamily="34" charset="0"/>
              </a:rPr>
              <a:t>Dylai safoni mewnol ddigwydd lle mae mwy nag un athro yn y ganolfan.  </a:t>
            </a:r>
          </a:p>
        </p:txBody>
      </p:sp>
      <p:pic>
        <p:nvPicPr>
          <p:cNvPr id="6" name="Picture 5">
            <a:extLst>
              <a:ext uri="{FF2B5EF4-FFF2-40B4-BE49-F238E27FC236}">
                <a16:creationId xmlns:a16="http://schemas.microsoft.com/office/drawing/2014/main" id="{EDCEC8E4-492F-45E5-869C-530EFF8E666D}"/>
              </a:ext>
            </a:extLst>
          </p:cNvPr>
          <p:cNvPicPr>
            <a:picLocks noChangeAspect="1"/>
          </p:cNvPicPr>
          <p:nvPr/>
        </p:nvPicPr>
        <p:blipFill>
          <a:blip r:embed="rId2"/>
          <a:stretch>
            <a:fillRect/>
          </a:stretch>
        </p:blipFill>
        <p:spPr>
          <a:xfrm>
            <a:off x="6467582" y="1732227"/>
            <a:ext cx="4664466" cy="4721735"/>
          </a:xfrm>
          <a:prstGeom prst="rect">
            <a:avLst/>
          </a:prstGeom>
        </p:spPr>
      </p:pic>
    </p:spTree>
    <p:extLst>
      <p:ext uri="{BB962C8B-B14F-4D97-AF65-F5344CB8AC3E}">
        <p14:creationId xmlns:p14="http://schemas.microsoft.com/office/powerpoint/2010/main" val="398067460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472034" y="852795"/>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77ED8454-7E6D-4225-A1A7-2B039F216EF4}"/>
              </a:ext>
            </a:extLst>
          </p:cNvPr>
          <p:cNvSpPr/>
          <p:nvPr/>
        </p:nvSpPr>
        <p:spPr>
          <a:xfrm>
            <a:off x="2562091" y="1068115"/>
            <a:ext cx="7248795" cy="6041075"/>
          </a:xfrm>
          <a:prstGeom prst="rect">
            <a:avLst/>
          </a:prstGeom>
        </p:spPr>
        <p:txBody>
          <a:bodyPr wrap="square">
            <a:spAutoFit/>
          </a:bodyPr>
          <a:lstStyle/>
          <a:p>
            <a:pPr>
              <a:defRPr b="0" i="0"/>
            </a:pPr>
            <a:r>
              <a:rPr lang="1106" b="1" kern="1100" spc="-50">
                <a:solidFill>
                  <a:srgbClr val="00B0F0"/>
                </a:solidFill>
                <a:latin typeface="Arial" panose="020B0604020202020204" pitchFamily="34" charset="0"/>
                <a:cs typeface="Arial" panose="020B0604020202020204" pitchFamily="34" charset="0"/>
              </a:rPr>
              <a:t>Cymedroli  </a:t>
            </a:r>
          </a:p>
          <a:p>
            <a:pPr>
              <a:defRPr b="0" i="0"/>
            </a:pPr>
            <a:endParaRPr lang="1106" b="1" kern="1100" spc="-50">
              <a:solidFill>
                <a:srgbClr val="00B0F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defRPr b="0" i="0"/>
            </a:pPr>
            <a:r>
              <a:rPr lang="1106">
                <a:ea typeface="Times New Roman"/>
                <a:cs typeface="Times New Roman"/>
              </a:rPr>
              <a:t>Bydd Uned 2 yn cael ei chyflwyno ar gyfer cymedroli ym mis Mai (blwyddyn cyfnewid). </a:t>
            </a:r>
          </a:p>
          <a:p>
            <a:pPr marL="285750" indent="-285750">
              <a:spcAft>
                <a:spcPts val="600"/>
              </a:spcAft>
              <a:buFont typeface="Arial" panose="020B0604020202020204" pitchFamily="34" charset="0"/>
              <a:buChar char="•"/>
              <a:defRPr b="0" i="0"/>
            </a:pPr>
            <a:r>
              <a:rPr lang="1106">
                <a:ea typeface="Times New Roman"/>
                <a:cs typeface="Times New Roman"/>
              </a:rPr>
              <a:t>Y fformat fydd: Uned 2 : cyflwyno marciau ar gyfer </a:t>
            </a:r>
            <a:r>
              <a:rPr lang="1106" b="1">
                <a:ea typeface="Times New Roman"/>
                <a:cs typeface="Times New Roman"/>
              </a:rPr>
              <a:t>y ddwy dasg</a:t>
            </a:r>
            <a:r>
              <a:rPr lang="1106">
                <a:ea typeface="Times New Roman"/>
                <a:cs typeface="Times New Roman"/>
              </a:rPr>
              <a:t>, h.y. marc allan o 120, i system IAMIS ar y wefan ddiogel.  </a:t>
            </a:r>
          </a:p>
          <a:p>
            <a:pPr marL="285750" indent="-285750">
              <a:spcAft>
                <a:spcPts val="600"/>
              </a:spcAft>
              <a:buFont typeface="Arial" panose="020B0604020202020204" pitchFamily="34" charset="0"/>
              <a:buChar char="•"/>
              <a:defRPr b="0" i="0"/>
            </a:pPr>
            <a:r>
              <a:rPr lang="1106">
                <a:ea typeface="Times New Roman"/>
                <a:cs typeface="Times New Roman"/>
              </a:rPr>
              <a:t>Bydd sampl yn cael ei gynhyrchu'n electronig.</a:t>
            </a:r>
          </a:p>
          <a:p>
            <a:pPr marL="285750" indent="-285750">
              <a:spcAft>
                <a:spcPts val="600"/>
              </a:spcAft>
              <a:buFont typeface="Arial" panose="020B0604020202020204" pitchFamily="34" charset="0"/>
              <a:buChar char="•"/>
              <a:defRPr b="0" i="0"/>
            </a:pPr>
            <a:r>
              <a:rPr lang="1106">
                <a:ea typeface="Times New Roman"/>
                <a:cs typeface="Times New Roman"/>
              </a:rPr>
              <a:t>Gellir cyflwyno gwaith yn electronig neu ar ffurf copi caled, naill ai wedi'i eir-brosesu, ei deipio neu ei ysgrifennu â llaw</a:t>
            </a:r>
          </a:p>
          <a:p>
            <a:pPr marL="285750" indent="-285750">
              <a:spcAft>
                <a:spcPts val="600"/>
              </a:spcAft>
              <a:buFont typeface="Arial" panose="020B0604020202020204" pitchFamily="34" charset="0"/>
              <a:buChar char="•"/>
              <a:defRPr b="0" i="0"/>
            </a:pPr>
            <a:r>
              <a:rPr lang="1106">
                <a:ea typeface="Times New Roman"/>
                <a:cs typeface="Times New Roman"/>
              </a:rPr>
              <a:t>Sampl o waith i'w bostio at y cymedrolwr erbyn 5Mai; gellir gofyn am sampl ychwanegol os yn berthnasol.</a:t>
            </a:r>
          </a:p>
          <a:p>
            <a:pPr marL="285750" indent="-285750">
              <a:spcAft>
                <a:spcPts val="600"/>
              </a:spcAft>
              <a:buFont typeface="Arial" panose="020B0604020202020204" pitchFamily="34" charset="0"/>
              <a:buChar char="•"/>
              <a:defRPr b="0" i="0"/>
            </a:pPr>
            <a:r>
              <a:rPr lang="1106">
                <a:ea typeface="Times New Roman"/>
                <a:cs typeface="Times New Roman"/>
              </a:rPr>
              <a:t>Adroddiadau Cymedrolwr i'w llwytho i lawr o'r wefan ddiogel ar ddiwrnod y canlyniadau.</a:t>
            </a:r>
          </a:p>
          <a:p>
            <a:pPr marL="285750" indent="-285750">
              <a:buFont typeface="Arial" panose="020B0604020202020204" pitchFamily="34" charset="0"/>
              <a:buChar char="•"/>
              <a:defRPr b="0" i="0"/>
            </a:pPr>
            <a:r>
              <a:rPr lang="1106">
                <a:ea typeface="Times New Roman"/>
                <a:cs typeface="Times New Roman"/>
              </a:rPr>
              <a:t>Bydd gwaith yn cael ei ddychwelyd i ganolfannau cyn diwedd tymor yr haf</a:t>
            </a:r>
          </a:p>
          <a:p>
            <a:pPr marL="285750" indent="-285750">
              <a:buFont typeface="Courier New" pitchFamily="49" charset="0"/>
              <a:buChar char="o"/>
              <a:defRPr b="0" i="0"/>
            </a:pPr>
            <a:endParaRPr lang="en-GB">
              <a:ea typeface="Times New Roman"/>
              <a:cs typeface="Times New Roman"/>
            </a:endParaRPr>
          </a:p>
          <a:p>
            <a:pPr>
              <a:defRPr b="0" i="0"/>
            </a:pPr>
            <a:r>
              <a:rPr lang="1106">
                <a:ea typeface="Times New Roman"/>
                <a:cs typeface="Times New Roman"/>
              </a:rPr>
              <a:t>Bydd gwaith enghreifftiol, unwaith y bydd ar gael, yn cael ei ddefnyddio yn y sesiynau DPP i gynorthwyo marcio mewn canolfannau, a bydd ar gael ar y wefan ddiogel.</a:t>
            </a:r>
          </a:p>
          <a:p>
            <a:pPr>
              <a:defRPr b="0" i="0"/>
            </a:pPr>
            <a:endParaRPr lang="1106" b="1">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4653095"/>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5350976" y="2481993"/>
            <a:ext cx="5244004" cy="1189909"/>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3600" b="0" i="0" u="none" strike="noStrike" kern="1200" cap="none" spc="0" normalizeH="0" baseline="0" noProof="0">
                <a:ln>
                  <a:noFill/>
                </a:ln>
                <a:solidFill>
                  <a:srgbClr val="FFFFFF"/>
                </a:solidFill>
                <a:uLnTx/>
                <a:uFillTx/>
                <a:latin typeface="Arial"/>
                <a:ea typeface="+mn-ea"/>
                <a:cs typeface="+mn-cs"/>
              </a:rPr>
              <a:t>Adnoddau a Chefnogaeth</a:t>
            </a:r>
          </a:p>
        </p:txBody>
      </p:sp>
      <p:pic>
        <p:nvPicPr>
          <p:cNvPr id="3" name="Picture 2"/>
          <p:cNvPicPr>
            <a:picLocks noChangeAspect="1"/>
          </p:cNvPicPr>
          <p:nvPr/>
        </p:nvPicPr>
        <p:blipFill>
          <a:blip r:embed="rId3"/>
          <a:stretch>
            <a:fillRect/>
          </a:stretch>
        </p:blipFill>
        <p:spPr>
          <a:xfrm>
            <a:off x="564348" y="1428488"/>
            <a:ext cx="4176122" cy="4176122"/>
          </a:xfrm>
          <a:prstGeom prst="rect">
            <a:avLst/>
          </a:prstGeom>
        </p:spPr>
      </p:pic>
    </p:spTree>
    <p:extLst>
      <p:ext uri="{BB962C8B-B14F-4D97-AF65-F5344CB8AC3E}">
        <p14:creationId xmlns:p14="http://schemas.microsoft.com/office/powerpoint/2010/main" val="419893409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6" name="Rectangle 5">
            <a:extLst>
              <a:ext uri="{FF2B5EF4-FFF2-40B4-BE49-F238E27FC236}">
                <a16:creationId xmlns:a16="http://schemas.microsoft.com/office/drawing/2014/main" id="{F340829A-F791-43DF-96BF-84F47802C788}"/>
              </a:ext>
            </a:extLst>
          </p:cNvPr>
          <p:cNvSpPr/>
          <p:nvPr/>
        </p:nvSpPr>
        <p:spPr>
          <a:xfrm>
            <a:off x="282010" y="1348154"/>
            <a:ext cx="5203058" cy="366126"/>
          </a:xfrm>
          <a:prstGeom prst="rect">
            <a:avLst/>
          </a:prstGeom>
        </p:spPr>
        <p:txBody>
          <a:bodyPr wrap="square">
            <a:spAutoFit/>
          </a:bodyPr>
          <a:lstStyle/>
          <a:p>
            <a:pPr>
              <a:defRPr b="0" i="0"/>
            </a:pPr>
            <a:r>
              <a:rPr lang="1106">
                <a:latin typeface="Arial" panose="020B0604020202020204" pitchFamily="34" charset="0"/>
                <a:cs typeface="Arial" panose="020B0604020202020204" pitchFamily="34" charset="0"/>
              </a:rPr>
              <a:t>(i)	</a:t>
            </a:r>
            <a:r>
              <a:rPr lang="1106" b="1">
                <a:latin typeface="Arial" panose="020B0604020202020204" pitchFamily="34" charset="0"/>
                <a:cs typeface="Arial" panose="020B0604020202020204" pitchFamily="34" charset="0"/>
              </a:rPr>
              <a:t>Ar gael nawr ar y wefan agored</a:t>
            </a:r>
            <a:r>
              <a:rPr lang="1106">
                <a:latin typeface="Arial" panose="020B0604020202020204" pitchFamily="34" charset="0"/>
                <a:cs typeface="Arial" panose="020B0604020202020204" pitchFamily="34" charset="0"/>
              </a:rPr>
              <a:t> </a:t>
            </a:r>
          </a:p>
        </p:txBody>
      </p:sp>
      <p:pic>
        <p:nvPicPr>
          <p:cNvPr id="7" name="Picture 6">
            <a:extLst>
              <a:ext uri="{FF2B5EF4-FFF2-40B4-BE49-F238E27FC236}">
                <a16:creationId xmlns:a16="http://schemas.microsoft.com/office/drawing/2014/main" id="{E7FBF25F-0313-4C27-8FAE-138CF0827D83}"/>
              </a:ext>
            </a:extLst>
          </p:cNvPr>
          <p:cNvPicPr>
            <a:picLocks noChangeAspect="1"/>
          </p:cNvPicPr>
          <p:nvPr/>
        </p:nvPicPr>
        <p:blipFill rotWithShape="1">
          <a:blip r:embed="rId2"/>
          <a:srcRect t="89" r="1474"/>
          <a:stretch/>
        </p:blipFill>
        <p:spPr>
          <a:xfrm>
            <a:off x="6460425" y="2326070"/>
            <a:ext cx="5582286" cy="3182632"/>
          </a:xfrm>
          <a:prstGeom prst="rect">
            <a:avLst/>
          </a:prstGeom>
        </p:spPr>
      </p:pic>
      <p:sp>
        <p:nvSpPr>
          <p:cNvPr id="3" name="Rectangle 2">
            <a:extLst>
              <a:ext uri="{FF2B5EF4-FFF2-40B4-BE49-F238E27FC236}">
                <a16:creationId xmlns:a16="http://schemas.microsoft.com/office/drawing/2014/main" id="{2E75B2FA-D205-4E6F-9552-2F83D5D8CA8C}"/>
              </a:ext>
            </a:extLst>
          </p:cNvPr>
          <p:cNvSpPr/>
          <p:nvPr/>
        </p:nvSpPr>
        <p:spPr>
          <a:xfrm>
            <a:off x="468123" y="964164"/>
            <a:ext cx="10243782" cy="9793870"/>
          </a:xfrm>
          <a:prstGeom prst="rect">
            <a:avLst/>
          </a:prstGeom>
        </p:spPr>
        <p:txBody>
          <a:bodyPr wrap="square">
            <a:spAutoFit/>
          </a:bodyPr>
          <a:lstStyle/>
          <a:p>
            <a:pPr>
              <a:defRPr b="0" i="0"/>
            </a:pPr>
            <a:r>
              <a:rPr lang="1106" b="1" dirty="0">
                <a:solidFill>
                  <a:srgbClr val="00B0F0"/>
                </a:solidFill>
                <a:latin typeface="Arial" panose="020B0604020202020204" pitchFamily="34" charset="0"/>
                <a:cs typeface="Arial" panose="020B0604020202020204" pitchFamily="34" charset="0"/>
              </a:rPr>
              <a:t>Adnoddau CBAC</a:t>
            </a: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r>
              <a:rPr lang="1106" b="1" i="1" dirty="0">
                <a:latin typeface="Arial" panose="020B0604020202020204" pitchFamily="34" charset="0"/>
                <a:cs typeface="Arial" panose="020B0604020202020204" pitchFamily="34" charset="0"/>
              </a:rPr>
              <a:t>Manylebau, deunyddiau asesu enghreifftiol</a:t>
            </a:r>
          </a:p>
          <a:p>
            <a:pPr>
              <a:defRPr b="0" i="0"/>
            </a:pPr>
            <a:r>
              <a:rPr lang="1106" sz="3200" i="1" dirty="0">
                <a:latin typeface="Arial" panose="020B0604020202020204" pitchFamily="34" charset="0"/>
                <a:cs typeface="Arial" panose="020B0604020202020204" pitchFamily="34" charset="0"/>
              </a:rPr>
              <a:t>Canllaw Addysgu  – ar gael cyn hir</a:t>
            </a:r>
            <a:r>
              <a:rPr lang="1106" sz="3200" i="0" dirty="0">
                <a:latin typeface="Arial" panose="020B0604020202020204" pitchFamily="34" charset="0"/>
                <a:cs typeface="Arial" panose="020B0604020202020204" pitchFamily="34" charset="0"/>
              </a:rPr>
              <a:t>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am ddim ar wefan agored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llwybr drwy'r fanyleb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cwestiynau cyffredin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arweiniad manwl o ran yr unedau</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canllawiau ychwanegol ar gyfer cynnwys Asesiad Di-arholiad</a:t>
            </a:r>
            <a:r>
              <a:rPr lang="1106" i="0" dirty="0">
                <a:latin typeface="Arial" panose="020B0604020202020204" pitchFamily="34" charset="0"/>
                <a:cs typeface="Arial" panose="020B0604020202020204" pitchFamily="34" charset="0"/>
              </a:rPr>
              <a:t>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adnoddau a awgrymir</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ac ati.</a:t>
            </a:r>
          </a:p>
          <a:p>
            <a:pPr marL="185738" indent="-185738">
              <a:buFont typeface="Arial" panose="020B0604020202020204" pitchFamily="34" charset="0"/>
              <a:buChar char="•"/>
              <a:defRPr b="0" i="0"/>
            </a:pPr>
            <a:endParaRPr lang="1106" b="1" i="1" dirty="0">
              <a:solidFill>
                <a:srgbClr val="00B0F0"/>
              </a:solidFill>
              <a:latin typeface="Arial" panose="020B0604020202020204" pitchFamily="34" charset="0"/>
              <a:cs typeface="Arial" panose="020B0604020202020204" pitchFamily="34" charset="0"/>
            </a:endParaRPr>
          </a:p>
          <a:p>
            <a:pPr>
              <a:defRPr b="0" i="0"/>
            </a:pPr>
            <a:r>
              <a:rPr lang="1106" sz="2800" dirty="0">
                <a:latin typeface="Arial" panose="020B0604020202020204" pitchFamily="34" charset="0"/>
                <a:cs typeface="Arial" panose="020B0604020202020204" pitchFamily="34" charset="0"/>
              </a:rPr>
              <a:t>Adnoddau digidol ar-lein rhad ac am ddim</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taflenni gwaith rhyngweithiol</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gweithgareddau/nodiadau adolygu y gellir eu hargraffu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adnoddau ystafell ddosbarth </a:t>
            </a:r>
          </a:p>
          <a:p>
            <a:pPr marL="185738" indent="-185738">
              <a:buFont typeface="Arial" panose="020B0604020202020204" pitchFamily="34" charset="0"/>
              <a:buChar char="•"/>
              <a:defRPr b="0" i="0"/>
            </a:pPr>
            <a:r>
              <a:rPr lang="1106" i="1" dirty="0">
                <a:latin typeface="Arial" panose="020B0604020202020204" pitchFamily="34" charset="0"/>
                <a:cs typeface="Arial" panose="020B0604020202020204" pitchFamily="34" charset="0"/>
              </a:rPr>
              <a:t>rhad ac am ddim</a:t>
            </a: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endParaRPr lang="1106" b="1"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005350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436AD0A7-58E0-4E01-8D6C-58B9B8BA9E9F}"/>
              </a:ext>
            </a:extLst>
          </p:cNvPr>
          <p:cNvSpPr/>
          <p:nvPr/>
        </p:nvSpPr>
        <p:spPr>
          <a:xfrm>
            <a:off x="282012" y="1122457"/>
            <a:ext cx="13354938" cy="4493538"/>
          </a:xfrm>
          <a:prstGeom prst="rect">
            <a:avLst/>
          </a:prstGeom>
        </p:spPr>
        <p:txBody>
          <a:bodyPr wrap="none">
            <a:spAutoFit/>
          </a:bodyPr>
          <a:lstStyle/>
          <a:p>
            <a:pPr>
              <a:defRPr b="0" i="0"/>
            </a:pPr>
            <a:r>
              <a:rPr lang="1106" b="1" dirty="0">
                <a:solidFill>
                  <a:srgbClr val="00B0F0"/>
                </a:solidFill>
                <a:latin typeface="Arial" panose="020B0604020202020204" pitchFamily="34" charset="0"/>
                <a:cs typeface="Arial" panose="020B0604020202020204" pitchFamily="34" charset="0"/>
              </a:rPr>
              <a:t>Adnoddau CBAC</a:t>
            </a: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r>
              <a:rPr lang="1106" dirty="0">
                <a:latin typeface="Arial" panose="020B0604020202020204" pitchFamily="34" charset="0"/>
                <a:cs typeface="Arial" panose="020B0604020202020204" pitchFamily="34" charset="0"/>
              </a:rPr>
              <a:t>(i)	</a:t>
            </a:r>
            <a:r>
              <a:rPr lang="1106" b="1" dirty="0">
                <a:latin typeface="Arial" panose="020B0604020202020204" pitchFamily="34" charset="0"/>
                <a:cs typeface="Arial" panose="020B0604020202020204" pitchFamily="34" charset="0"/>
              </a:rPr>
              <a:t>Ar gael nawr ar y wefan agored neu'r wefan ddiogel</a:t>
            </a:r>
          </a:p>
          <a:p>
            <a:pPr>
              <a:defRPr b="0" i="0"/>
            </a:pPr>
            <a:endParaRPr lang="1106" b="1" dirty="0">
              <a:solidFill>
                <a:srgbClr val="00B0F0"/>
              </a:solidFill>
              <a:latin typeface="Arial" panose="020B0604020202020204" pitchFamily="34" charset="0"/>
              <a:cs typeface="Arial" panose="020B0604020202020204" pitchFamily="34" charset="0"/>
            </a:endParaRPr>
          </a:p>
          <a:p>
            <a:pPr>
              <a:defRPr b="0" i="0"/>
            </a:pPr>
            <a:r>
              <a:rPr lang="1106" i="1" dirty="0">
                <a:latin typeface="Arial" panose="020B0604020202020204" pitchFamily="34" charset="0"/>
                <a:cs typeface="Arial" panose="020B0604020202020204" pitchFamily="34" charset="0"/>
              </a:rPr>
              <a:t>Cyn-bapurau a chynlluniau marcio ar gyfer pob cymhwyster blaenorol TGAU Iechyd a Gofal Cymdeithasol a Datblygiad y Plentyn</a:t>
            </a:r>
          </a:p>
          <a:p>
            <a:pPr>
              <a:defRPr b="0" i="0"/>
            </a:pPr>
            <a:r>
              <a:rPr lang="1106" b="1" dirty="0">
                <a:latin typeface="Arial" panose="020B0604020202020204" pitchFamily="34" charset="0"/>
                <a:cs typeface="Arial" panose="020B0604020202020204" pitchFamily="34" charset="0"/>
              </a:rPr>
              <a:t>Banc Cwestiynau – creu eich papur cwestiynau eich hun</a:t>
            </a:r>
          </a:p>
          <a:p>
            <a:pPr>
              <a:defRPr b="0" i="0"/>
            </a:pPr>
            <a:endParaRPr lang="1106" sz="800" b="1" dirty="0">
              <a:solidFill>
                <a:schemeClr val="accent6"/>
              </a:solidFill>
              <a:latin typeface="Arial" panose="020B0604020202020204" pitchFamily="34" charset="0"/>
              <a:cs typeface="Arial" panose="020B0604020202020204" pitchFamily="34" charset="0"/>
            </a:endParaRPr>
          </a:p>
          <a:p>
            <a:pPr>
              <a:defRPr b="0" i="0"/>
            </a:pPr>
            <a:r>
              <a:rPr lang="1106" dirty="0">
                <a:latin typeface="Arial" panose="020B0604020202020204" pitchFamily="34" charset="0"/>
                <a:cs typeface="Arial" panose="020B0604020202020204" pitchFamily="34" charset="0"/>
              </a:rPr>
              <a:t>Mae'r Banc Cwestiynau yn adnodd rhad ac am ddim sy'n eich galluogi i greu papur cwestiynau ymarfer o ddewis o </a:t>
            </a:r>
          </a:p>
          <a:p>
            <a:pPr>
              <a:defRPr b="0" i="0"/>
            </a:pPr>
            <a:r>
              <a:rPr lang="1106" dirty="0">
                <a:latin typeface="Arial" panose="020B0604020202020204" pitchFamily="34" charset="0"/>
                <a:cs typeface="Arial" panose="020B0604020202020204" pitchFamily="34" charset="0"/>
              </a:rPr>
              <a:t>filoedd o gwestiynau o gyn-bapurau:  </a:t>
            </a:r>
            <a:r>
              <a:rPr lang="1106" dirty="0">
                <a:latin typeface="Arial" panose="020B0604020202020204" pitchFamily="34" charset="0"/>
                <a:cs typeface="Arial" panose="020B0604020202020204" pitchFamily="34" charset="0"/>
                <a:hlinkClick r:id="rId2"/>
              </a:rPr>
              <a:t>https://www.wjec.co.uk/question-bank/question-search.html?language_id=2</a:t>
            </a:r>
            <a:endParaRPr lang="en-GB" dirty="0">
              <a:latin typeface="Arial" panose="020B0604020202020204" pitchFamily="34" charset="0"/>
              <a:cs typeface="Arial" panose="020B0604020202020204" pitchFamily="34" charset="0"/>
            </a:endParaRPr>
          </a:p>
          <a:p>
            <a:pPr>
              <a:defRPr b="0" i="0"/>
            </a:pPr>
            <a:endParaRPr lang="en-US" dirty="0">
              <a:latin typeface="Arial" panose="020B0604020202020204" pitchFamily="34" charset="0"/>
              <a:cs typeface="Arial" panose="020B0604020202020204" pitchFamily="34" charset="0"/>
            </a:endParaRPr>
          </a:p>
          <a:p>
            <a:pPr>
              <a:defRPr b="0" i="0"/>
            </a:pPr>
            <a:r>
              <a:rPr lang="1106" dirty="0">
                <a:latin typeface="Arial" panose="020B0604020202020204" pitchFamily="34" charset="0"/>
                <a:cs typeface="Arial" panose="020B0604020202020204" pitchFamily="34" charset="0"/>
              </a:rPr>
              <a:t>(iv)</a:t>
            </a:r>
            <a:r>
              <a:rPr lang="1106" b="1" dirty="0">
                <a:latin typeface="Arial" panose="020B0604020202020204" pitchFamily="34" charset="0"/>
                <a:cs typeface="Arial" panose="020B0604020202020204" pitchFamily="34" charset="0"/>
              </a:rPr>
              <a:t>	Ar gael pan fydd y garfan gyntaf wedi'i dyfarnu</a:t>
            </a:r>
          </a:p>
          <a:p>
            <a:pPr>
              <a:defRPr b="0" i="0"/>
            </a:pPr>
            <a:endParaRPr lang="1106" sz="800" b="1" dirty="0">
              <a:solidFill>
                <a:srgbClr val="00B0F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b="0" i="0"/>
            </a:pPr>
            <a:r>
              <a:rPr lang="1106" dirty="0">
                <a:latin typeface="Arial" panose="020B0604020202020204" pitchFamily="34" charset="0"/>
                <a:cs typeface="Arial" panose="020B0604020202020204" pitchFamily="34" charset="0"/>
              </a:rPr>
              <a:t>data ar lefel eitem </a:t>
            </a:r>
          </a:p>
          <a:p>
            <a:pPr marL="285750" indent="-285750">
              <a:buFont typeface="Arial" panose="020B0604020202020204" pitchFamily="34" charset="0"/>
              <a:buChar char="•"/>
              <a:defRPr b="0" i="0"/>
            </a:pPr>
            <a:r>
              <a:rPr lang="1106" dirty="0">
                <a:latin typeface="Arial" panose="020B0604020202020204" pitchFamily="34" charset="0"/>
                <a:cs typeface="Arial" panose="020B0604020202020204" pitchFamily="34" charset="0"/>
              </a:rPr>
              <a:t>adolygu arholiad ar-lein ar gyfer unedau a asesir yn allanol </a:t>
            </a:r>
          </a:p>
          <a:p>
            <a:pPr marL="285750" indent="-285750">
              <a:buFont typeface="Arial" panose="020B0604020202020204" pitchFamily="34" charset="0"/>
              <a:buChar char="•"/>
              <a:defRPr b="0" i="0"/>
            </a:pPr>
            <a:r>
              <a:rPr lang="1106" dirty="0">
                <a:latin typeface="Arial" panose="020B0604020202020204" pitchFamily="34" charset="0"/>
                <a:cs typeface="Arial" panose="020B0604020202020204" pitchFamily="34" charset="0"/>
              </a:rPr>
              <a:t>enghreifftiau ar gyfer asesiadau di-arholiad / asesiadau mewnol </a:t>
            </a:r>
          </a:p>
          <a:p>
            <a:pPr marL="285750" indent="-285750">
              <a:buFont typeface="Arial" panose="020B0604020202020204" pitchFamily="34" charset="0"/>
              <a:buChar char="•"/>
              <a:defRPr b="0" i="0"/>
            </a:pPr>
            <a:r>
              <a:rPr lang="1106" dirty="0">
                <a:latin typeface="Arial" panose="020B0604020202020204" pitchFamily="34" charset="0"/>
                <a:cs typeface="Arial" panose="020B0604020202020204" pitchFamily="34" charset="0"/>
              </a:rPr>
              <a:t>adroddiadau uwch gymedrolwyr ac uwch arholwyr </a:t>
            </a:r>
          </a:p>
          <a:p>
            <a:pPr marL="285750" indent="-285750">
              <a:buFont typeface="Arial" panose="020B0604020202020204" pitchFamily="34" charset="0"/>
              <a:buChar char="•"/>
              <a:defRPr b="0" i="0"/>
            </a:pPr>
            <a:r>
              <a:rPr lang="1106" dirty="0">
                <a:latin typeface="Arial" panose="020B0604020202020204" pitchFamily="34" charset="0"/>
                <a:cs typeface="Arial" panose="020B0604020202020204" pitchFamily="34" charset="0"/>
              </a:rPr>
              <a:t>adroddiadau canolfannau unigol ar asesiadau mewnol</a:t>
            </a:r>
            <a:endParaRPr lang="1106" b="1"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9045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5013D3-5153-4506-963D-657046912139}"/>
              </a:ext>
            </a:extLst>
          </p:cNvPr>
          <p:cNvSpPr txBox="1"/>
          <p:nvPr/>
        </p:nvSpPr>
        <p:spPr>
          <a:xfrm>
            <a:off x="675251" y="4051556"/>
            <a:ext cx="2627799" cy="1536575"/>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ct val="0"/>
              </a:spcBef>
              <a:spcAft>
                <a:spcPts val="300"/>
              </a:spcAft>
              <a:buClr>
                <a:srgbClr val="00BFB3"/>
              </a:buClr>
              <a:buSzTx/>
              <a:buFontTx/>
              <a:buNone/>
              <a:defRPr b="0" i="0"/>
            </a:pPr>
            <a:r>
              <a:rPr kumimoji="0" lang="1106" sz="1600" b="0" i="0" u="none" strike="noStrike" kern="1200" cap="none" spc="0" normalizeH="0" baseline="0" noProof="0">
                <a:ln>
                  <a:noFill/>
                </a:ln>
                <a:solidFill>
                  <a:srgbClr val="140000"/>
                </a:solidFill>
                <a:uLnTx/>
                <a:uFillTx/>
                <a:latin typeface="Arial"/>
                <a:ea typeface="+mn-ea"/>
                <a:cs typeface="+mn-cs"/>
              </a:rPr>
              <a:t>Staff Gwasanaeth Cwsmeriaid dwyieithog sy'n golygu ei bod yn bosibl ateb galwadau a negeseuon e-bost yn y Gymraeg a'r Saesneg.</a:t>
            </a:r>
          </a:p>
        </p:txBody>
      </p:sp>
      <p:sp>
        <p:nvSpPr>
          <p:cNvPr id="9" name="TextBox 8">
            <a:extLst>
              <a:ext uri="{FF2B5EF4-FFF2-40B4-BE49-F238E27FC236}">
                <a16:creationId xmlns:a16="http://schemas.microsoft.com/office/drawing/2014/main" id="{A85013D3-5153-4506-963D-657046912139}"/>
              </a:ext>
            </a:extLst>
          </p:cNvPr>
          <p:cNvSpPr txBox="1"/>
          <p:nvPr/>
        </p:nvSpPr>
        <p:spPr>
          <a:xfrm>
            <a:off x="8023415" y="4157504"/>
            <a:ext cx="3409993" cy="1048407"/>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ct val="0"/>
              </a:spcBef>
              <a:spcAft>
                <a:spcPts val="300"/>
              </a:spcAft>
              <a:buClr>
                <a:srgbClr val="00BFB3"/>
              </a:buClr>
              <a:buSzTx/>
              <a:buFontTx/>
              <a:buNone/>
              <a:defRPr b="0" i="0"/>
            </a:pPr>
            <a:r>
              <a:rPr kumimoji="0" lang="1106" sz="1600" b="0" i="0" u="none" strike="noStrike" kern="1200" cap="none" spc="0" normalizeH="0" baseline="0" noProof="0">
                <a:ln>
                  <a:noFill/>
                </a:ln>
                <a:solidFill>
                  <a:srgbClr val="140000"/>
                </a:solidFill>
                <a:uLnTx/>
                <a:uFillTx/>
                <a:latin typeface="Arial"/>
                <a:ea typeface="+mn-ea"/>
                <a:cs typeface="+mn-cs"/>
              </a:rPr>
              <a:t>Amrywiaeth o ddogfennau cefnogi ar gael gan gynnwys gweminarau i'ch tywys drwy'r systemau a phrosesau gwahanol sydd gennym.</a:t>
            </a:r>
            <a:endParaRPr kumimoji="0" lang="1106" sz="1200" b="0" i="0" u="none" strike="noStrike" kern="1200" cap="none" spc="0" normalizeH="0" baseline="0" noProof="0">
              <a:ln>
                <a:noFill/>
              </a:ln>
              <a:solidFill>
                <a:srgbClr val="140000"/>
              </a:solidFill>
              <a:uLnTx/>
              <a:uFillTx/>
              <a:latin typeface="Arial"/>
              <a:ea typeface="+mn-ea"/>
              <a:cs typeface="+mn-cs"/>
            </a:endParaRPr>
          </a:p>
        </p:txBody>
      </p:sp>
      <p:sp>
        <p:nvSpPr>
          <p:cNvPr id="16" name="Title 1">
            <a:extLst>
              <a:ext uri="{FF2B5EF4-FFF2-40B4-BE49-F238E27FC236}">
                <a16:creationId xmlns:a16="http://schemas.microsoft.com/office/drawing/2014/main" id="{F0CB7BA5-0904-4A7A-9FCB-72E029187EBB}"/>
              </a:ext>
            </a:extLst>
          </p:cNvPr>
          <p:cNvSpPr>
            <a:spLocks noGrp="1"/>
          </p:cNvSpPr>
          <p:nvPr>
            <p:ph type="title"/>
          </p:nvPr>
        </p:nvSpPr>
        <p:spPr/>
        <p:txBody>
          <a:bodyPr/>
          <a:lstStyle/>
          <a:p>
            <a:pPr>
              <a:defRPr b="0" i="0"/>
            </a:pPr>
            <a:r>
              <a:rPr lang="1106"/>
              <a:t>Gwasanaeth Cwsmeriaid</a:t>
            </a:r>
          </a:p>
        </p:txBody>
      </p:sp>
      <p:sp>
        <p:nvSpPr>
          <p:cNvPr id="18" name="TextBox 17">
            <a:extLst>
              <a:ext uri="{FF2B5EF4-FFF2-40B4-BE49-F238E27FC236}">
                <a16:creationId xmlns:a16="http://schemas.microsoft.com/office/drawing/2014/main" id="{A85013D3-5153-4506-963D-657046912139}"/>
              </a:ext>
            </a:extLst>
          </p:cNvPr>
          <p:cNvSpPr txBox="1"/>
          <p:nvPr/>
        </p:nvSpPr>
        <p:spPr>
          <a:xfrm>
            <a:off x="4121314" y="4142559"/>
            <a:ext cx="3541617" cy="804324"/>
          </a:xfrm>
          <a:prstGeom prst="rect">
            <a:avLst/>
          </a:prstGeom>
          <a:noFill/>
        </p:spPr>
        <p:txBody>
          <a:bodyPr wrap="square" lIns="0" tIns="36000" rIns="0" bIns="36000" rtlCol="0">
            <a:spAutoFit/>
          </a:bodyPr>
          <a:lstStyle/>
          <a:p>
            <a:pPr marL="92075" marR="0" lvl="0" indent="0" algn="l" defTabSz="914400" rtl="0" eaLnBrk="1" fontAlgn="auto" latinLnBrk="0" hangingPunct="1">
              <a:lnSpc>
                <a:spcPct val="100000"/>
              </a:lnSpc>
              <a:spcBef>
                <a:spcPct val="0"/>
              </a:spcBef>
              <a:spcAft>
                <a:spcPts val="300"/>
              </a:spcAft>
              <a:buClr>
                <a:srgbClr val="00BFB3"/>
              </a:buClr>
              <a:buSzTx/>
              <a:buFontTx/>
              <a:buNone/>
              <a:defRPr b="0" i="0"/>
            </a:pPr>
            <a:r>
              <a:rPr kumimoji="0" lang="1106" sz="1600" b="0" i="0" u="none" strike="noStrike" kern="1200" cap="none" spc="0" normalizeH="0" baseline="0" noProof="0">
                <a:ln>
                  <a:noFill/>
                </a:ln>
                <a:solidFill>
                  <a:srgbClr val="140000"/>
                </a:solidFill>
                <a:uLnTx/>
                <a:uFillTx/>
                <a:latin typeface="Arial"/>
                <a:ea typeface="+mn-ea"/>
                <a:cs typeface="+mn-cs"/>
              </a:rPr>
              <a:t>Mae tîm Gwasanaeth Cwsmeriaid penodol ar gael o ddydd Llun i ddydd Gwener, o 9am tan 5pm.</a:t>
            </a:r>
          </a:p>
        </p:txBody>
      </p:sp>
      <p:sp>
        <p:nvSpPr>
          <p:cNvPr id="11" name="Rectangle 10"/>
          <p:cNvSpPr/>
          <p:nvPr/>
        </p:nvSpPr>
        <p:spPr>
          <a:xfrm>
            <a:off x="593949" y="5681197"/>
            <a:ext cx="4381058" cy="366126"/>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140000"/>
                </a:solidFill>
                <a:uLnTx/>
                <a:uFillTx/>
                <a:latin typeface="Arial" panose="020B0604020202020204" pitchFamily="34" charset="0"/>
                <a:ea typeface="Calibri" panose="020F0502020204030204" pitchFamily="34" charset="0"/>
                <a:cs typeface="Times New Roman" panose="02020603050405020304" pitchFamily="18" charset="0"/>
              </a:rPr>
              <a:t>Gwefan: </a:t>
            </a:r>
            <a:r>
              <a:rPr kumimoji="0" lang="1106" sz="1800" b="0" i="0" u="sng" strike="noStrike" kern="1200" cap="none" spc="0" normalizeH="0" baseline="0" noProof="0" dirty="0">
                <a:ln>
                  <a:noFill/>
                </a:ln>
                <a:solidFill>
                  <a:srgbClr val="0000FF"/>
                </a:solidFill>
                <a:uLnTx/>
                <a:uFillTx/>
                <a:latin typeface="Arial" panose="020B0604020202020204" pitchFamily="34" charset="0"/>
                <a:ea typeface="Calibri" panose="020F0502020204030204" pitchFamily="34" charset="0"/>
                <a:cs typeface="Times New Roman" panose="02020603050405020304" pitchFamily="18" charset="0"/>
                <a:hlinkClick r:id="rId3"/>
              </a:rPr>
              <a:t>www.hclw.wales</a:t>
            </a:r>
          </a:p>
        </p:txBody>
      </p:sp>
      <p:sp>
        <p:nvSpPr>
          <p:cNvPr id="12" name="Rectangle 11"/>
          <p:cNvSpPr/>
          <p:nvPr/>
        </p:nvSpPr>
        <p:spPr>
          <a:xfrm>
            <a:off x="577108" y="6075327"/>
            <a:ext cx="3544206" cy="366126"/>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140000"/>
                </a:solidFill>
                <a:uLnTx/>
                <a:uFillTx/>
                <a:latin typeface="Arial" panose="020B0604020202020204" pitchFamily="34" charset="0"/>
                <a:ea typeface="Calibri" panose="020F0502020204030204" pitchFamily="34" charset="0"/>
                <a:cs typeface="Times New Roman" panose="02020603050405020304" pitchFamily="18" charset="0"/>
              </a:rPr>
              <a:t>E-bost: </a:t>
            </a:r>
            <a:r>
              <a:rPr kumimoji="0" lang="1106" sz="1800" b="0" i="0" u="sng" strike="noStrike" kern="1200" cap="none" spc="0" normalizeH="0" baseline="0" noProof="0" dirty="0">
                <a:ln>
                  <a:noFill/>
                </a:ln>
                <a:solidFill>
                  <a:srgbClr val="0000FF"/>
                </a:solidFill>
                <a:uLnTx/>
                <a:uFillTx/>
                <a:latin typeface="Arial" panose="020B0604020202020204" pitchFamily="34" charset="0"/>
                <a:ea typeface="Calibri" panose="020F0502020204030204" pitchFamily="34" charset="0"/>
                <a:cs typeface="Times New Roman" panose="02020603050405020304" pitchFamily="18" charset="0"/>
                <a:hlinkClick r:id="rId4"/>
              </a:rPr>
              <a:t>gwybodaeth@digc.cymru</a:t>
            </a:r>
          </a:p>
        </p:txBody>
      </p:sp>
      <p:pic>
        <p:nvPicPr>
          <p:cNvPr id="3" name="Picture 2"/>
          <p:cNvPicPr>
            <a:picLocks noChangeAspect="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72306" y="1427128"/>
            <a:ext cx="2518043" cy="2429933"/>
          </a:xfrm>
          <a:prstGeom prst="rect">
            <a:avLst/>
          </a:prstGeom>
        </p:spPr>
      </p:pic>
      <p:sp>
        <p:nvSpPr>
          <p:cNvPr id="17" name="Rectangle 16"/>
          <p:cNvSpPr/>
          <p:nvPr/>
        </p:nvSpPr>
        <p:spPr>
          <a:xfrm>
            <a:off x="980591" y="1978973"/>
            <a:ext cx="1803887" cy="1098377"/>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r>
              <a:rPr kumimoji="0" lang="1106" sz="2200" b="0" i="0" u="none" strike="noStrike" kern="1200" cap="none" spc="0" normalizeH="0" baseline="0" noProof="0" dirty="0">
                <a:ln>
                  <a:noFill/>
                </a:ln>
                <a:solidFill>
                  <a:srgbClr val="FFFFFF"/>
                </a:solidFill>
                <a:uLnTx/>
                <a:uFillTx/>
                <a:latin typeface="Arial" panose="020B0604020202020204" pitchFamily="34" charset="0"/>
                <a:ea typeface="+mn-ea"/>
                <a:cs typeface="Arial" panose="020B0604020202020204" pitchFamily="34" charset="0"/>
              </a:rPr>
              <a:t>Gwasanaeth cyfrwng Cymraeg</a:t>
            </a:r>
          </a:p>
        </p:txBody>
      </p:sp>
      <p:pic>
        <p:nvPicPr>
          <p:cNvPr id="2" name="Picture 1"/>
          <p:cNvPicPr>
            <a:picLocks noChangeAspect="1"/>
          </p:cNvPicPr>
          <p:nvPr/>
        </p:nvPicPr>
        <p:blipFill>
          <a:blip r:embed="rId6">
            <a:duotone>
              <a:prstClr val="black"/>
              <a:srgbClr val="0096FF">
                <a:tint val="45000"/>
                <a:satMod val="400000"/>
              </a:srgbClr>
            </a:duotone>
            <a:extLst>
              <a:ext uri="{28A0092B-C50C-407E-A947-70E740481C1C}">
                <a14:useLocalDpi xmlns:a14="http://schemas.microsoft.com/office/drawing/2010/main" val="0"/>
              </a:ext>
            </a:extLst>
          </a:blip>
          <a:stretch>
            <a:fillRect/>
          </a:stretch>
        </p:blipFill>
        <p:spPr>
          <a:xfrm>
            <a:off x="4540431" y="1402001"/>
            <a:ext cx="2591098" cy="2480185"/>
          </a:xfrm>
          <a:prstGeom prst="rect">
            <a:avLst/>
          </a:prstGeom>
        </p:spPr>
      </p:pic>
      <p:sp>
        <p:nvSpPr>
          <p:cNvPr id="19" name="Rectangle 18"/>
          <p:cNvSpPr/>
          <p:nvPr/>
        </p:nvSpPr>
        <p:spPr>
          <a:xfrm>
            <a:off x="4324778" y="2025917"/>
            <a:ext cx="3127613" cy="830997"/>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dirty="0">
                <a:ln>
                  <a:noFill/>
                </a:ln>
                <a:solidFill>
                  <a:srgbClr val="FFFFFF"/>
                </a:solidFill>
                <a:uLnTx/>
                <a:uFillTx/>
                <a:latin typeface="Arial" panose="020B0604020202020204" pitchFamily="34" charset="0"/>
                <a:ea typeface="+mn-ea"/>
                <a:cs typeface="Arial" panose="020B0604020202020204" pitchFamily="34" charset="0"/>
              </a:rPr>
              <a:t>Cefnogaeth benodol</a:t>
            </a:r>
          </a:p>
          <a:p>
            <a:pPr marL="0" marR="0" lvl="0" indent="0" algn="ctr"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dirty="0">
                <a:ln>
                  <a:noFill/>
                </a:ln>
                <a:solidFill>
                  <a:srgbClr val="FFFFFF"/>
                </a:solidFill>
                <a:uLnTx/>
                <a:uFillTx/>
                <a:latin typeface="Arial" panose="020B0604020202020204" pitchFamily="34" charset="0"/>
                <a:ea typeface="+mn-ea"/>
                <a:cs typeface="Arial" panose="020B0604020202020204" pitchFamily="34" charset="0"/>
              </a:rPr>
              <a:t> 9am-5pm</a:t>
            </a:r>
          </a:p>
          <a:p>
            <a:pPr marL="0" marR="0" lvl="0" indent="0" algn="ctr"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dirty="0">
                <a:ln>
                  <a:noFill/>
                </a:ln>
                <a:solidFill>
                  <a:srgbClr val="FFFFFF"/>
                </a:solidFill>
                <a:uLnTx/>
                <a:uFillTx/>
                <a:latin typeface="Arial" panose="020B0604020202020204" pitchFamily="34" charset="0"/>
                <a:ea typeface="+mn-ea"/>
                <a:cs typeface="Arial" panose="020B0604020202020204" pitchFamily="34" charset="0"/>
              </a:rPr>
              <a:t>Dydd Llun i Ddydd Gwener</a:t>
            </a:r>
          </a:p>
        </p:txBody>
      </p:sp>
      <p:pic>
        <p:nvPicPr>
          <p:cNvPr id="21" name="Picture 20"/>
          <p:cNvPicPr>
            <a:picLocks noChangeAspect="1"/>
          </p:cNvPicPr>
          <p:nvPr/>
        </p:nvPicPr>
        <p:blipFill>
          <a:blip r:embed="rId7">
            <a:duotone>
              <a:prstClr val="black"/>
              <a:schemeClr val="bg1">
                <a:lumMod val="50000"/>
                <a:tint val="45000"/>
                <a:satMod val="400000"/>
              </a:schemeClr>
            </a:duotone>
            <a:extLst>
              <a:ext uri="{28A0092B-C50C-407E-A947-70E740481C1C}">
                <a14:useLocalDpi xmlns:a14="http://schemas.microsoft.com/office/drawing/2010/main" val="0"/>
              </a:ext>
            </a:extLst>
          </a:blip>
          <a:stretch>
            <a:fillRect/>
          </a:stretch>
        </p:blipFill>
        <p:spPr>
          <a:xfrm>
            <a:off x="8190583" y="1454279"/>
            <a:ext cx="2591098" cy="2480185"/>
          </a:xfrm>
          <a:prstGeom prst="rect">
            <a:avLst/>
          </a:prstGeom>
        </p:spPr>
      </p:pic>
      <p:sp>
        <p:nvSpPr>
          <p:cNvPr id="22" name="Rectangle 21"/>
          <p:cNvSpPr/>
          <p:nvPr/>
        </p:nvSpPr>
        <p:spPr>
          <a:xfrm>
            <a:off x="8269053" y="2140374"/>
            <a:ext cx="2434157" cy="640720"/>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a:ln>
                  <a:noFill/>
                </a:ln>
                <a:solidFill>
                  <a:srgbClr val="FFFFFF"/>
                </a:solidFill>
                <a:uLnTx/>
                <a:uFillTx/>
                <a:latin typeface="Arial" panose="020B0604020202020204" pitchFamily="34" charset="0"/>
                <a:ea typeface="+mn-ea"/>
                <a:cs typeface="Arial" panose="020B0604020202020204" pitchFamily="34" charset="0"/>
              </a:rPr>
              <a:t>Dogfennau cefnogi a gweminarau ar gael </a:t>
            </a:r>
          </a:p>
        </p:txBody>
      </p:sp>
    </p:spTree>
    <p:extLst>
      <p:ext uri="{BB962C8B-B14F-4D97-AF65-F5344CB8AC3E}">
        <p14:creationId xmlns:p14="http://schemas.microsoft.com/office/powerpoint/2010/main" val="165428668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6053" y="5148555"/>
            <a:ext cx="4932643"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dirty="0">
                <a:ln>
                  <a:noFill/>
                </a:ln>
                <a:solidFill>
                  <a:srgbClr val="140000"/>
                </a:solidFill>
                <a:uLnTx/>
                <a:uFillTx/>
                <a:latin typeface="Arial"/>
                <a:ea typeface="+mn-ea"/>
                <a:cs typeface="+mn-cs"/>
              </a:rPr>
              <a:t>Gwefan: </a:t>
            </a:r>
            <a:br>
              <a:rPr kumimoji="0" lang="1106" sz="1600" b="0" i="0" u="none" strike="noStrike" kern="1200" cap="none" spc="0" normalizeH="0" baseline="0" noProof="0" dirty="0">
                <a:ln>
                  <a:noFill/>
                </a:ln>
                <a:solidFill>
                  <a:srgbClr val="140000"/>
                </a:solidFill>
                <a:uLnTx/>
                <a:uFillTx/>
                <a:latin typeface="Arial"/>
                <a:ea typeface="+mn-ea"/>
                <a:cs typeface="+mn-cs"/>
              </a:rPr>
            </a:br>
            <a:r>
              <a:rPr kumimoji="0" lang="1106" sz="1600" b="0" i="0" u="none" strike="noStrike" kern="1200" cap="none" spc="0" normalizeH="0" baseline="0" noProof="0" dirty="0">
                <a:ln>
                  <a:noFill/>
                </a:ln>
                <a:solidFill>
                  <a:srgbClr val="140000"/>
                </a:solidFill>
                <a:uLnTx/>
                <a:uFillTx/>
                <a:latin typeface="Arial"/>
                <a:ea typeface="+mn-ea"/>
                <a:cs typeface="+mn-cs"/>
                <a:hlinkClick r:id="rId3"/>
              </a:rPr>
              <a:t>www.dysguiechydagofal.cymru</a:t>
            </a:r>
            <a:endParaRPr kumimoji="0" lang="en-GB" sz="1600" b="0"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1106" sz="1600" b="0" i="0" u="none" strike="noStrike" kern="1200" cap="none" spc="0" normalizeH="0" baseline="0" noProof="0" dirty="0">
              <a:ln>
                <a:noFill/>
              </a:ln>
              <a:solidFill>
                <a:srgbClr val="140000"/>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dirty="0">
                <a:ln>
                  <a:noFill/>
                </a:ln>
                <a:solidFill>
                  <a:srgbClr val="140000"/>
                </a:solidFill>
                <a:uLnTx/>
                <a:uFillTx/>
                <a:latin typeface="Arial"/>
                <a:ea typeface="+mn-ea"/>
                <a:cs typeface="+mn-cs"/>
              </a:rPr>
              <a:t> </a:t>
            </a:r>
          </a:p>
        </p:txBody>
      </p:sp>
      <p:pic>
        <p:nvPicPr>
          <p:cNvPr id="9" name="Picture 8"/>
          <p:cNvPicPr>
            <a:picLocks noChangeAspect="1"/>
          </p:cNvPicPr>
          <p:nvPr/>
        </p:nvPicPr>
        <p:blipFill>
          <a:blip r:embed="rId4"/>
          <a:stretch>
            <a:fillRect/>
          </a:stretch>
        </p:blipFill>
        <p:spPr>
          <a:xfrm>
            <a:off x="9730711" y="5148555"/>
            <a:ext cx="526976" cy="526976"/>
          </a:xfrm>
          <a:prstGeom prst="rect">
            <a:avLst/>
          </a:prstGeom>
        </p:spPr>
      </p:pic>
      <p:sp>
        <p:nvSpPr>
          <p:cNvPr id="10" name="TextBox 9"/>
          <p:cNvSpPr txBox="1"/>
          <p:nvPr/>
        </p:nvSpPr>
        <p:spPr>
          <a:xfrm>
            <a:off x="8256388" y="5240007"/>
            <a:ext cx="1269949" cy="33561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a:ln>
                  <a:noFill/>
                </a:ln>
                <a:solidFill>
                  <a:srgbClr val="140000"/>
                </a:solidFill>
                <a:uLnTx/>
                <a:uFillTx/>
                <a:latin typeface="Arial"/>
                <a:ea typeface="+mn-ea"/>
                <a:cs typeface="+mn-cs"/>
              </a:rPr>
              <a:t>DIG_Cymru</a:t>
            </a:r>
          </a:p>
        </p:txBody>
      </p:sp>
      <p:sp>
        <p:nvSpPr>
          <p:cNvPr id="11" name="TextBox 10"/>
          <p:cNvSpPr txBox="1"/>
          <p:nvPr/>
        </p:nvSpPr>
        <p:spPr>
          <a:xfrm>
            <a:off x="4602276" y="5240007"/>
            <a:ext cx="2060073" cy="33561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600" b="0" i="0" u="none" strike="noStrike" kern="1200" cap="none" spc="0" normalizeH="0" baseline="0" noProof="0">
                <a:ln>
                  <a:noFill/>
                </a:ln>
                <a:solidFill>
                  <a:srgbClr val="140000"/>
                </a:solidFill>
                <a:uLnTx/>
                <a:uFillTx/>
                <a:latin typeface="Arial"/>
                <a:ea typeface="+mn-ea"/>
                <a:cs typeface="+mn-cs"/>
              </a:rPr>
              <a:t>Dewisiadau canolfan</a:t>
            </a: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177" y="1076523"/>
            <a:ext cx="1430430" cy="1388986"/>
          </a:xfrm>
          <a:prstGeom prst="rect">
            <a:avLst/>
          </a:prstGeom>
        </p:spPr>
      </p:pic>
      <p:sp>
        <p:nvSpPr>
          <p:cNvPr id="13" name="TextBox 12"/>
          <p:cNvSpPr txBox="1"/>
          <p:nvPr/>
        </p:nvSpPr>
        <p:spPr>
          <a:xfrm>
            <a:off x="1773618" y="1401684"/>
            <a:ext cx="3159957" cy="366126"/>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a:ln>
                  <a:noFill/>
                </a:ln>
                <a:solidFill>
                  <a:srgbClr val="140000"/>
                </a:solidFill>
                <a:uLnTx/>
                <a:uFillTx/>
                <a:latin typeface="Arial"/>
                <a:ea typeface="+mn-ea"/>
                <a:cs typeface="+mn-cs"/>
              </a:rPr>
              <a:t>Casglu a rhannu gwybodaeth</a:t>
            </a:r>
          </a:p>
        </p:txBody>
      </p:sp>
      <p:sp>
        <p:nvSpPr>
          <p:cNvPr id="18" name="Title 17">
            <a:extLst>
              <a:ext uri="{FF2B5EF4-FFF2-40B4-BE49-F238E27FC236}">
                <a16:creationId xmlns:a16="http://schemas.microsoft.com/office/drawing/2014/main" id="{B9CC6DE9-0576-F042-8483-5F64642656E1}"/>
              </a:ext>
            </a:extLst>
          </p:cNvPr>
          <p:cNvSpPr>
            <a:spLocks noGrp="1"/>
          </p:cNvSpPr>
          <p:nvPr>
            <p:ph type="title"/>
          </p:nvPr>
        </p:nvSpPr>
        <p:spPr/>
        <p:txBody>
          <a:bodyPr/>
          <a:lstStyle/>
          <a:p>
            <a:pPr>
              <a:defRPr b="0" i="0"/>
            </a:pPr>
            <a:r>
              <a:rPr lang="1106"/>
              <a:t>Rheoli Newid – Cefnogi darparwyr wrth iddyn nhw baratoi i gyflwyno </a:t>
            </a:r>
          </a:p>
        </p:txBody>
      </p:sp>
      <p:pic>
        <p:nvPicPr>
          <p:cNvPr id="15" name="Picture 14">
            <a:extLst>
              <a:ext uri="{FF2B5EF4-FFF2-40B4-BE49-F238E27FC236}">
                <a16:creationId xmlns:a16="http://schemas.microsoft.com/office/drawing/2014/main" id="{B9513D97-213F-44C4-A83B-5D60945ED880}"/>
              </a:ext>
            </a:extLst>
          </p:cNvPr>
          <p:cNvPicPr>
            <a:picLocks noChangeAspect="1"/>
          </p:cNvPicPr>
          <p:nvPr/>
        </p:nvPicPr>
        <p:blipFill>
          <a:blip r:embed="rId6"/>
          <a:stretch>
            <a:fillRect/>
          </a:stretch>
        </p:blipFill>
        <p:spPr>
          <a:xfrm>
            <a:off x="272292" y="2746946"/>
            <a:ext cx="3771034" cy="2120171"/>
          </a:xfrm>
          <a:prstGeom prst="rect">
            <a:avLst/>
          </a:prstGeom>
        </p:spPr>
      </p:pic>
      <p:pic>
        <p:nvPicPr>
          <p:cNvPr id="16" name="Picture 15">
            <a:extLst>
              <a:ext uri="{FF2B5EF4-FFF2-40B4-BE49-F238E27FC236}">
                <a16:creationId xmlns:a16="http://schemas.microsoft.com/office/drawing/2014/main" id="{92E12582-BEAB-45CA-B5E7-D5871D522AED}"/>
              </a:ext>
            </a:extLst>
          </p:cNvPr>
          <p:cNvPicPr>
            <a:picLocks noChangeAspect="1"/>
          </p:cNvPicPr>
          <p:nvPr/>
        </p:nvPicPr>
        <p:blipFill>
          <a:blip r:embed="rId7"/>
          <a:stretch>
            <a:fillRect/>
          </a:stretch>
        </p:blipFill>
        <p:spPr>
          <a:xfrm>
            <a:off x="4156236" y="2772074"/>
            <a:ext cx="3858712" cy="2169466"/>
          </a:xfrm>
          <a:prstGeom prst="rect">
            <a:avLst/>
          </a:prstGeom>
        </p:spPr>
      </p:pic>
      <p:pic>
        <p:nvPicPr>
          <p:cNvPr id="17" name="Picture 16">
            <a:extLst>
              <a:ext uri="{FF2B5EF4-FFF2-40B4-BE49-F238E27FC236}">
                <a16:creationId xmlns:a16="http://schemas.microsoft.com/office/drawing/2014/main" id="{7A8F0978-2BB2-406E-BBFF-E1EB466B7CD2}"/>
              </a:ext>
            </a:extLst>
          </p:cNvPr>
          <p:cNvPicPr>
            <a:picLocks noChangeAspect="1"/>
          </p:cNvPicPr>
          <p:nvPr/>
        </p:nvPicPr>
        <p:blipFill>
          <a:blip r:embed="rId8"/>
          <a:stretch>
            <a:fillRect/>
          </a:stretch>
        </p:blipFill>
        <p:spPr>
          <a:xfrm>
            <a:off x="8256388" y="2746946"/>
            <a:ext cx="3704888" cy="2082983"/>
          </a:xfrm>
          <a:prstGeom prst="rect">
            <a:avLst/>
          </a:prstGeom>
        </p:spPr>
      </p:pic>
    </p:spTree>
    <p:extLst>
      <p:ext uri="{BB962C8B-B14F-4D97-AF65-F5344CB8AC3E}">
        <p14:creationId xmlns:p14="http://schemas.microsoft.com/office/powerpoint/2010/main" val="270534684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pPr>
              <a:defRPr b="0" i="0"/>
            </a:pPr>
            <a:r>
              <a:rPr lang="1106" sz="1400"/>
              <a:t>Lefel 2 Iechyd a Gofal Cymdeithasol: Egwyddorion a Chyd-destunau</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2" y="864107"/>
            <a:ext cx="11335558" cy="646331"/>
          </a:xfrm>
          <a:prstGeom prst="rect">
            <a:avLst/>
          </a:prstGeom>
          <a:noFill/>
        </p:spPr>
        <p:txBody>
          <a:bodyPr wrap="square" rtlCol="0">
            <a:spAutoFit/>
          </a:bodyPr>
          <a:lstStyle/>
          <a:p>
            <a:pPr>
              <a:defRPr b="0" i="0"/>
            </a:pPr>
            <a:endParaRPr lang="en-US">
              <a:solidFill>
                <a:srgbClr val="00B0F0"/>
              </a:solidFill>
            </a:endParaRPr>
          </a:p>
          <a:p>
            <a:pPr>
              <a:defRPr b="0" i="0"/>
            </a:pPr>
            <a:endParaRPr lang="en-GB"/>
          </a:p>
        </p:txBody>
      </p:sp>
      <p:sp>
        <p:nvSpPr>
          <p:cNvPr id="4" name="Rectangle 3">
            <a:extLst>
              <a:ext uri="{FF2B5EF4-FFF2-40B4-BE49-F238E27FC236}">
                <a16:creationId xmlns:a16="http://schemas.microsoft.com/office/drawing/2014/main" id="{64BE8106-748F-4B66-ACD4-920821B8237E}"/>
              </a:ext>
            </a:extLst>
          </p:cNvPr>
          <p:cNvSpPr/>
          <p:nvPr/>
        </p:nvSpPr>
        <p:spPr>
          <a:xfrm>
            <a:off x="1936935" y="1901896"/>
            <a:ext cx="7674697" cy="1189909"/>
          </a:xfrm>
          <a:prstGeom prst="rect">
            <a:avLst/>
          </a:prstGeom>
        </p:spPr>
        <p:txBody>
          <a:bodyPr wrap="square">
            <a:spAutoFit/>
          </a:bodyPr>
          <a:lstStyle/>
          <a:p>
            <a:pPr algn="ctr">
              <a:defRPr b="0" i="0"/>
            </a:pPr>
            <a:r>
              <a:rPr lang="1106" sz="3600"/>
              <a:t>Lefel 2 Iechyd a Gofal Cymdeithasol: Egwyddorion a Chyd-destunau </a:t>
            </a:r>
          </a:p>
        </p:txBody>
      </p:sp>
      <p:sp>
        <p:nvSpPr>
          <p:cNvPr id="6" name="Rectangle 5">
            <a:extLst>
              <a:ext uri="{FF2B5EF4-FFF2-40B4-BE49-F238E27FC236}">
                <a16:creationId xmlns:a16="http://schemas.microsoft.com/office/drawing/2014/main" id="{0B359630-2ABF-4720-B1E9-CD93DC5BE798}"/>
              </a:ext>
            </a:extLst>
          </p:cNvPr>
          <p:cNvSpPr/>
          <p:nvPr/>
        </p:nvSpPr>
        <p:spPr>
          <a:xfrm>
            <a:off x="1243173" y="3429000"/>
            <a:ext cx="10302497" cy="2288286"/>
          </a:xfrm>
          <a:prstGeom prst="rect">
            <a:avLst/>
          </a:prstGeom>
        </p:spPr>
        <p:txBody>
          <a:bodyPr wrap="square">
            <a:spAutoFit/>
          </a:bodyPr>
          <a:lstStyle/>
          <a:p>
            <a:pPr>
              <a:defRPr b="0" i="0"/>
            </a:pPr>
            <a:r>
              <a:rPr lang="1106" sz="2400"/>
              <a:t>Uned 1: Hybu iechyd a llesiant drwy gydol camau bywyd</a:t>
            </a:r>
          </a:p>
          <a:p>
            <a:pPr>
              <a:defRPr b="0" i="0"/>
            </a:pPr>
            <a:endParaRPr lang="en-GB" sz="2400"/>
          </a:p>
          <a:p>
            <a:pPr>
              <a:defRPr b="0" i="0"/>
            </a:pPr>
            <a:endParaRPr lang="en-GB" sz="2400"/>
          </a:p>
          <a:p>
            <a:pPr>
              <a:defRPr b="0" i="0"/>
            </a:pPr>
            <a:r>
              <a:rPr lang="1106" sz="2400"/>
              <a:t>Uned 2: Iechyd a Gofal Cymdeithasol mewn perthynas â chefnogi darpariaeth sy'n canolbwyntio ar ganlyniadau ar gyfer gofal person-ganolog</a:t>
            </a:r>
          </a:p>
          <a:p>
            <a:pPr>
              <a:defRPr b="0" i="0"/>
            </a:pPr>
            <a:endParaRPr lang="en-GB" sz="2400"/>
          </a:p>
        </p:txBody>
      </p:sp>
    </p:spTree>
    <p:extLst>
      <p:ext uri="{BB962C8B-B14F-4D97-AF65-F5344CB8AC3E}">
        <p14:creationId xmlns:p14="http://schemas.microsoft.com/office/powerpoint/2010/main" val="141453753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F5CE4A0-023E-7743-9994-3B34800878BF}"/>
              </a:ext>
            </a:extLst>
          </p:cNvPr>
          <p:cNvSpPr txBox="1"/>
          <p:nvPr/>
        </p:nvSpPr>
        <p:spPr>
          <a:xfrm>
            <a:off x="282011" y="208722"/>
            <a:ext cx="10223323" cy="447261"/>
          </a:xfrm>
          <a:prstGeom prst="rect">
            <a:avLst/>
          </a:prstGeom>
        </p:spPr>
        <p:txBody>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000" b="0" i="0" u="none" strike="noStrike" kern="1200" cap="none" spc="0" normalizeH="0" baseline="0" noProof="0">
                <a:ln>
                  <a:noFill/>
                </a:ln>
                <a:solidFill>
                  <a:srgbClr val="007BB9"/>
                </a:solidFill>
                <a:uLnTx/>
                <a:uFillTx/>
                <a:latin typeface="Arial"/>
                <a:ea typeface="+mj-ea"/>
                <a:cs typeface="+mj-cs"/>
              </a:rPr>
              <a:t>Ydych chi wedi tanysgrifio i Dysgu Iechyd a Gofal Cymru?</a:t>
            </a:r>
          </a:p>
        </p:txBody>
      </p:sp>
      <p:sp>
        <p:nvSpPr>
          <p:cNvPr id="4" name="TextBox 3"/>
          <p:cNvSpPr txBox="1"/>
          <p:nvPr/>
        </p:nvSpPr>
        <p:spPr>
          <a:xfrm>
            <a:off x="571500" y="1874520"/>
            <a:ext cx="3546842" cy="3112069"/>
          </a:xfrm>
          <a:prstGeom prst="rect">
            <a:avLst/>
          </a:prstGeom>
          <a:solidFill>
            <a:schemeClr val="accent1"/>
          </a:solid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a:ln>
                  <a:noFill/>
                </a:ln>
                <a:solidFill>
                  <a:srgbClr val="FFFFFF"/>
                </a:solidFill>
                <a:uLnTx/>
                <a:uFillTx/>
                <a:latin typeface="Arial"/>
                <a:ea typeface="+mn-ea"/>
                <a:cs typeface="+mn-cs"/>
              </a:rPr>
              <a:t>Mae City &amp; Guilds a CBAC eisiau cysylltu â chynifer o ganolfannau, aseswyr, tiwtoriaid, athrawon a staff sicrhau ansawdd â phosibl. </a:t>
            </a: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FFFFFF"/>
              </a:solidFill>
              <a:uLnTx/>
              <a:uFillTx/>
              <a:latin typeface="Arial"/>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800" b="0" i="0" u="none" strike="noStrike" kern="1200" cap="none" spc="0" normalizeH="0" baseline="0" noProof="0">
                <a:ln>
                  <a:noFill/>
                </a:ln>
                <a:solidFill>
                  <a:srgbClr val="FFFFFF"/>
                </a:solidFill>
                <a:uLnTx/>
                <a:uFillTx/>
                <a:latin typeface="Arial"/>
                <a:ea typeface="+mn-ea"/>
                <a:cs typeface="+mn-cs"/>
              </a:rPr>
              <a:t>Helpwch ni i gadw mewn cysylltiad â chi drwy danysgrifio i Dysgu Iechyd a Gofal Cymru</a:t>
            </a: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FFFFFF"/>
              </a:solidFill>
              <a:uLnTx/>
              <a:uFillTx/>
              <a:latin typeface="Arial"/>
              <a:ea typeface="+mn-ea"/>
              <a:cs typeface="+mn-cs"/>
              <a:hlinkClick r:id="rId3"/>
            </a:endParaRP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1800" b="0" i="0" u="none" strike="noStrike" kern="1200" cap="none" spc="0" normalizeH="0" baseline="0" noProof="0">
              <a:ln>
                <a:noFill/>
              </a:ln>
              <a:solidFill>
                <a:srgbClr val="140000"/>
              </a:solidFill>
              <a:uLnTx/>
              <a:uFillTx/>
              <a:latin typeface="Arial"/>
              <a:ea typeface="+mn-ea"/>
              <a:cs typeface="+mn-cs"/>
            </a:endParaRPr>
          </a:p>
        </p:txBody>
      </p:sp>
      <p:sp>
        <p:nvSpPr>
          <p:cNvPr id="5" name="Rectangle 4"/>
          <p:cNvSpPr/>
          <p:nvPr/>
        </p:nvSpPr>
        <p:spPr>
          <a:xfrm>
            <a:off x="571500" y="5336960"/>
            <a:ext cx="3279268" cy="27459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1200" b="0" i="0" u="none" strike="noStrike" kern="1200" cap="none" spc="0" normalizeH="0" baseline="0" noProof="0">
                <a:ln>
                  <a:noFill/>
                </a:ln>
                <a:solidFill>
                  <a:srgbClr val="FFFFFF"/>
                </a:solidFill>
                <a:uLnTx/>
                <a:uFillTx/>
                <a:latin typeface="Arial"/>
                <a:ea typeface="+mn-ea"/>
                <a:cs typeface="+mn-cs"/>
                <a:hlinkClick r:id="rId3"/>
              </a:rPr>
              <a:t>https://www.healthandcarelearning.wales/</a:t>
            </a:r>
          </a:p>
        </p:txBody>
      </p:sp>
      <p:pic>
        <p:nvPicPr>
          <p:cNvPr id="6" name="Picture 5">
            <a:extLst>
              <a:ext uri="{FF2B5EF4-FFF2-40B4-BE49-F238E27FC236}">
                <a16:creationId xmlns:a16="http://schemas.microsoft.com/office/drawing/2014/main" id="{F259C144-9CCF-4447-B84D-930F044F38C8}"/>
              </a:ext>
            </a:extLst>
          </p:cNvPr>
          <p:cNvPicPr>
            <a:picLocks noChangeAspect="1"/>
          </p:cNvPicPr>
          <p:nvPr/>
        </p:nvPicPr>
        <p:blipFill>
          <a:blip r:embed="rId4"/>
          <a:stretch>
            <a:fillRect/>
          </a:stretch>
        </p:blipFill>
        <p:spPr>
          <a:xfrm>
            <a:off x="4619625" y="1419863"/>
            <a:ext cx="7232930" cy="4641303"/>
          </a:xfrm>
          <a:prstGeom prst="rect">
            <a:avLst/>
          </a:prstGeom>
        </p:spPr>
      </p:pic>
    </p:spTree>
    <p:extLst>
      <p:ext uri="{BB962C8B-B14F-4D97-AF65-F5344CB8AC3E}">
        <p14:creationId xmlns:p14="http://schemas.microsoft.com/office/powerpoint/2010/main" val="223098155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282011" y="964164"/>
            <a:ext cx="9989169"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208722"/>
            <a:ext cx="10223323" cy="213309"/>
          </a:xfrm>
        </p:spPr>
        <p:txBody>
          <a:bodyPr/>
          <a:lstStyle/>
          <a:p>
            <a:pPr>
              <a:defRPr b="0" i="0"/>
            </a:pPr>
            <a:r>
              <a:rPr lang="1106"/>
              <a:t>Lefel 2 Iechyd a Gofal Cymdeithasol: Egwyddorion a Chyd-destunau</a:t>
            </a:r>
          </a:p>
        </p:txBody>
      </p:sp>
      <p:sp>
        <p:nvSpPr>
          <p:cNvPr id="3" name="Rectangle 2">
            <a:extLst>
              <a:ext uri="{FF2B5EF4-FFF2-40B4-BE49-F238E27FC236}">
                <a16:creationId xmlns:a16="http://schemas.microsoft.com/office/drawing/2014/main" id="{8139A050-36A4-46D3-AB7B-C9ADFCAF68A7}"/>
              </a:ext>
            </a:extLst>
          </p:cNvPr>
          <p:cNvSpPr/>
          <p:nvPr/>
        </p:nvSpPr>
        <p:spPr>
          <a:xfrm>
            <a:off x="505477" y="1137139"/>
            <a:ext cx="10355001" cy="5522395"/>
          </a:xfrm>
          <a:prstGeom prst="rect">
            <a:avLst/>
          </a:prstGeom>
        </p:spPr>
        <p:txBody>
          <a:bodyPr wrap="square">
            <a:spAutoFit/>
          </a:bodyPr>
          <a:lstStyle/>
          <a:p>
            <a:pPr marL="85725" algn="ctr">
              <a:defRPr b="0" i="0"/>
            </a:pPr>
            <a:r>
              <a:rPr lang="1106" sz="4800">
                <a:latin typeface="Arial" panose="020B0604020202020204" pitchFamily="34" charset="0"/>
                <a:cs typeface="Arial" panose="020B0604020202020204" pitchFamily="34" charset="0"/>
              </a:rPr>
              <a:t>Unrhyw gwestiynau? </a:t>
            </a:r>
          </a:p>
          <a:p>
            <a:pPr marL="85725" algn="ctr">
              <a:defRPr b="0" i="0"/>
            </a:pPr>
            <a:r>
              <a:rPr lang="1106" sz="2800">
                <a:latin typeface="Arial" panose="020B0604020202020204" pitchFamily="34" charset="0"/>
                <a:cs typeface="Arial" panose="020B0604020202020204" pitchFamily="34" charset="0"/>
              </a:rPr>
              <a:t>A fyddech cystal â llenwi ein ffurflenni adborth? Rydym wedi'u hanfon at eich cyfeiriad e-bost. </a:t>
            </a:r>
          </a:p>
          <a:p>
            <a:pPr marL="85725" algn="ctr">
              <a:defRPr b="0" i="0"/>
            </a:pPr>
            <a:endParaRPr lang="en-GB" sz="2800">
              <a:latin typeface="Arial" panose="020B0604020202020204" pitchFamily="34" charset="0"/>
              <a:cs typeface="Arial" panose="020B0604020202020204" pitchFamily="34" charset="0"/>
            </a:endParaRPr>
          </a:p>
          <a:p>
            <a:pPr marL="180975" algn="ctr">
              <a:defRPr b="0" i="0"/>
            </a:pPr>
            <a:r>
              <a:rPr lang="1106" sz="2800" b="1">
                <a:latin typeface="Arial" panose="020B0604020202020204" pitchFamily="34" charset="0"/>
                <a:cs typeface="Arial" panose="020B0604020202020204" pitchFamily="34" charset="0"/>
              </a:rPr>
              <a:t>Manylion Cyswllt</a:t>
            </a:r>
          </a:p>
          <a:p>
            <a:pPr marL="180975" algn="ctr">
              <a:defRPr b="0" i="0"/>
            </a:pPr>
            <a:r>
              <a:rPr lang="1106" sz="2800">
                <a:latin typeface="Arial" panose="020B0604020202020204" pitchFamily="34" charset="0"/>
                <a:cs typeface="Arial" panose="020B0604020202020204" pitchFamily="34" charset="0"/>
              </a:rPr>
              <a:t>Cysylltwch â'n Swyddogion Pwnc arbenigol a'r tîm cefnogi gweinyddol os oes gennych unrhyw gwestiynau.  </a:t>
            </a:r>
          </a:p>
          <a:p>
            <a:pPr marL="85725" algn="ctr">
              <a:defRPr b="0" i="0"/>
            </a:pPr>
            <a:endParaRPr lang="1106" sz="2800" b="1" kern="1100" spc="-50">
              <a:latin typeface="Arial" panose="020B0604020202020204" pitchFamily="34" charset="0"/>
              <a:cs typeface="Arial" panose="020B0604020202020204" pitchFamily="34" charset="0"/>
            </a:endParaRPr>
          </a:p>
          <a:p>
            <a:pPr marL="180975" algn="ctr">
              <a:defRPr b="0" i="0"/>
            </a:pPr>
            <a:r>
              <a:rPr lang="1106" sz="2800" kern="1100" spc="-50">
                <a:latin typeface="Arial" panose="020B0604020202020204" pitchFamily="34" charset="0"/>
                <a:cs typeface="Arial" panose="020B0604020202020204" pitchFamily="34" charset="0"/>
              </a:rPr>
              <a:t>igc@cbac.co.uk </a:t>
            </a:r>
          </a:p>
          <a:p>
            <a:pPr marL="180975" algn="ctr">
              <a:defRPr b="0" i="0"/>
            </a:pPr>
            <a:endParaRPr lang="1106" sz="2800" b="1">
              <a:solidFill>
                <a:schemeClr val="bg1">
                  <a:lumMod val="95000"/>
                </a:schemeClr>
              </a:solidFill>
              <a:latin typeface="Arial" panose="020B0604020202020204" pitchFamily="34" charset="0"/>
              <a:cs typeface="Arial" panose="020B0604020202020204" pitchFamily="34" charset="0"/>
            </a:endParaRPr>
          </a:p>
          <a:p>
            <a:pPr marL="180975" algn="ctr">
              <a:defRPr b="0" i="0"/>
            </a:pPr>
            <a:r>
              <a:rPr lang="1106" sz="2800" b="1">
                <a:latin typeface="Arial" panose="020B0604020202020204" pitchFamily="34" charset="0"/>
                <a:cs typeface="Arial" panose="020B0604020202020204" pitchFamily="34" charset="0"/>
              </a:rPr>
              <a:t>e-Asesu:</a:t>
            </a:r>
          </a:p>
          <a:p>
            <a:pPr marL="180975" algn="ctr">
              <a:defRPr b="0" i="0"/>
            </a:pPr>
            <a:r>
              <a:rPr lang="1106" sz="2800" u="sng">
                <a:latin typeface="Arial" panose="020B0604020202020204" pitchFamily="34" charset="0"/>
                <a:cs typeface="Arial" panose="020B0604020202020204" pitchFamily="34" charset="0"/>
              </a:rPr>
              <a:t>e-assessment@wjec.co.uk</a:t>
            </a:r>
          </a:p>
        </p:txBody>
      </p:sp>
    </p:spTree>
    <p:extLst>
      <p:ext uri="{BB962C8B-B14F-4D97-AF65-F5344CB8AC3E}">
        <p14:creationId xmlns:p14="http://schemas.microsoft.com/office/powerpoint/2010/main" val="317688225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b="0" i="0"/>
            </a:pPr>
            <a:endParaRPr kumimoji="0" lang="en-US" sz="1800" b="0" i="0" u="none" strike="noStrike" kern="1200" cap="none" spc="0" normalizeH="0" baseline="0" noProof="0">
              <a:ln>
                <a:noFill/>
              </a:ln>
              <a:solidFill>
                <a:srgbClr val="000000"/>
              </a:solidFill>
              <a:uLnTx/>
              <a:uFillTx/>
              <a:latin typeface="Arial"/>
              <a:ea typeface="+mn-ea"/>
              <a:cs typeface="+mn-cs"/>
            </a:endParaRPr>
          </a:p>
        </p:txBody>
      </p:sp>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9814"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4400" b="0" i="0" u="none" strike="noStrike" kern="1200" cap="none" spc="0" normalizeH="0" baseline="0" noProof="0" dirty="0">
                <a:ln>
                  <a:noFill/>
                </a:ln>
                <a:solidFill>
                  <a:srgbClr val="FFFFFF"/>
                </a:solidFill>
                <a:uLnTx/>
                <a:uFillTx/>
                <a:latin typeface="Arial"/>
                <a:ea typeface="+mn-ea"/>
                <a:cs typeface="+mn-cs"/>
              </a:rPr>
              <a:t>Diolch</a:t>
            </a:r>
          </a:p>
          <a:p>
            <a:pPr marL="0" marR="0" lvl="0" indent="0" algn="l" defTabSz="914400" rtl="0" eaLnBrk="1" fontAlgn="auto" latinLnBrk="0" hangingPunct="1">
              <a:lnSpc>
                <a:spcPct val="100000"/>
              </a:lnSpc>
              <a:spcBef>
                <a:spcPct val="0"/>
              </a:spcBef>
              <a:spcAft>
                <a:spcPct val="0"/>
              </a:spcAft>
              <a:buClrTx/>
              <a:buSzTx/>
              <a:buFontTx/>
              <a:buNone/>
              <a:defRPr b="0" i="0"/>
            </a:pPr>
            <a:r>
              <a:rPr kumimoji="0" lang="1106" sz="3600" b="0" i="0" u="none" strike="noStrike" kern="1200" cap="none" spc="0" normalizeH="0" baseline="0" noProof="0" dirty="0">
                <a:ln>
                  <a:noFill/>
                </a:ln>
                <a:solidFill>
                  <a:srgbClr val="140000"/>
                </a:solidFill>
                <a:uLnTx/>
                <a:uFillTx/>
                <a:latin typeface="Arial"/>
                <a:ea typeface="+mn-ea"/>
                <a:cs typeface="+mn-cs"/>
              </a:rPr>
              <a:t> </a:t>
            </a:r>
          </a:p>
          <a:p>
            <a:pPr marL="0" marR="0" lvl="0" indent="0" algn="l" defTabSz="914400" rtl="0" eaLnBrk="1" fontAlgn="auto" latinLnBrk="0" hangingPunct="1">
              <a:lnSpc>
                <a:spcPct val="100000"/>
              </a:lnSpc>
              <a:spcBef>
                <a:spcPct val="0"/>
              </a:spcBef>
              <a:spcAft>
                <a:spcPct val="0"/>
              </a:spcAft>
              <a:buClrTx/>
              <a:buSzTx/>
              <a:buFontTx/>
              <a:buNone/>
              <a:defRPr b="0" i="0"/>
            </a:pPr>
            <a:endParaRPr kumimoji="0" lang="en-GB" sz="3600" b="0" i="0" u="none" strike="noStrike" kern="1200" cap="none" spc="0" normalizeH="0" baseline="0" noProof="0" dirty="0">
              <a:ln>
                <a:noFill/>
              </a:ln>
              <a:solidFill>
                <a:srgbClr val="FFFFFF"/>
              </a:solidFill>
              <a:uLnTx/>
              <a:uFillTx/>
              <a:latin typeface="Arial"/>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pic>
        <p:nvPicPr>
          <p:cNvPr id="2" name="Picture 1"/>
          <p:cNvPicPr>
            <a:picLocks noChangeAspect="1"/>
          </p:cNvPicPr>
          <p:nvPr/>
        </p:nvPicPr>
        <p:blipFill>
          <a:blip r:embed="rId3"/>
          <a:stretch>
            <a:fillRect/>
          </a:stretch>
        </p:blipFill>
        <p:spPr>
          <a:xfrm>
            <a:off x="550717" y="1224208"/>
            <a:ext cx="4176122" cy="4176122"/>
          </a:xfrm>
          <a:prstGeom prst="rect">
            <a:avLst/>
          </a:prstGeom>
        </p:spPr>
      </p:pic>
    </p:spTree>
    <p:extLst>
      <p:ext uri="{BB962C8B-B14F-4D97-AF65-F5344CB8AC3E}">
        <p14:creationId xmlns:p14="http://schemas.microsoft.com/office/powerpoint/2010/main" val="171203059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679990425"/>
              </p:ext>
            </p:extLst>
          </p:nvPr>
        </p:nvGraphicFramePr>
        <p:xfrm>
          <a:off x="117231" y="984737"/>
          <a:ext cx="11992707" cy="5756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a:xfrm>
            <a:off x="282011" y="281028"/>
            <a:ext cx="10223323" cy="447261"/>
          </a:xfrm>
        </p:spPr>
        <p:txBody>
          <a:bodyPr>
            <a:noAutofit/>
          </a:bodyPr>
          <a:lstStyle/>
          <a:p>
            <a:pPr>
              <a:defRPr b="0" i="0"/>
            </a:pPr>
            <a:r>
              <a:rPr lang="1106" sz="1800" b="1"/>
              <a:t>Lefel 2 Iechyd a Gofal Cymdeithasol: Egwyddorion a Chyd-destunau</a:t>
            </a:r>
            <a:r>
              <a:rPr lang="1106" sz="1800" b="0"/>
              <a:t>  </a:t>
            </a:r>
            <a:br>
              <a:rPr lang="1106" sz="1800" b="1"/>
            </a:br>
            <a:r>
              <a:rPr lang="1106" sz="1800" b="1">
                <a:solidFill>
                  <a:schemeClr val="tx1"/>
                </a:solidFill>
              </a:rPr>
              <a:t>Ffeithiau Cyflym</a:t>
            </a:r>
            <a:r>
              <a:rPr lang="1106" sz="1800" b="0">
                <a:solidFill>
                  <a:schemeClr val="tx1"/>
                </a:solidFill>
              </a:rPr>
              <a:t>  </a:t>
            </a:r>
          </a:p>
        </p:txBody>
      </p:sp>
    </p:spTree>
    <p:extLst>
      <p:ext uri="{BB962C8B-B14F-4D97-AF65-F5344CB8AC3E}">
        <p14:creationId xmlns:p14="http://schemas.microsoft.com/office/powerpoint/2010/main" val="342054059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64683880"/>
              </p:ext>
            </p:extLst>
          </p:nvPr>
        </p:nvGraphicFramePr>
        <p:xfrm>
          <a:off x="282011" y="961292"/>
          <a:ext cx="11461893" cy="58029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9">
            <a:extLst>
              <a:ext uri="{FF2B5EF4-FFF2-40B4-BE49-F238E27FC236}">
                <a16:creationId xmlns:a16="http://schemas.microsoft.com/office/drawing/2014/main" id="{A6135C88-7DA7-4440-B214-A3B451900D36}"/>
              </a:ext>
            </a:extLst>
          </p:cNvPr>
          <p:cNvSpPr>
            <a:spLocks noGrp="1"/>
          </p:cNvSpPr>
          <p:nvPr>
            <p:ph type="title"/>
          </p:nvPr>
        </p:nvSpPr>
        <p:spPr/>
        <p:txBody>
          <a:bodyPr>
            <a:noAutofit/>
          </a:bodyPr>
          <a:lstStyle/>
          <a:p>
            <a:pPr>
              <a:defRPr b="0" i="0"/>
            </a:pPr>
            <a:r>
              <a:rPr lang="1106" sz="1800" b="1"/>
              <a:t>Lefel 2 Iechyd a Gofal Cymdeithasol: Egwyddorion a Chyd-destunau </a:t>
            </a:r>
            <a:br>
              <a:rPr lang="1106" sz="1800" b="0"/>
            </a:br>
            <a:r>
              <a:rPr lang="1106" sz="1800">
                <a:solidFill>
                  <a:schemeClr val="tx1"/>
                </a:solidFill>
              </a:rPr>
              <a:t>Ffeithiau Cyflym  </a:t>
            </a:r>
          </a:p>
        </p:txBody>
      </p:sp>
    </p:spTree>
    <p:extLst>
      <p:ext uri="{BB962C8B-B14F-4D97-AF65-F5344CB8AC3E}">
        <p14:creationId xmlns:p14="http://schemas.microsoft.com/office/powerpoint/2010/main" val="59855320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315376"/>
            <a:ext cx="10223323" cy="213309"/>
          </a:xfrm>
        </p:spPr>
        <p:txBody>
          <a:bodyPr>
            <a:noAutofit/>
          </a:bodyPr>
          <a:lstStyle/>
          <a:p>
            <a:pPr>
              <a:defRPr b="0" i="0"/>
            </a:pPr>
            <a:r>
              <a:rPr lang="1106" sz="1400"/>
              <a:t>Lefel 2 Iechyd a Gofal Cymdeithasol: Egwyddorion a Chyd-destunau</a:t>
            </a:r>
          </a:p>
        </p:txBody>
      </p:sp>
      <p:sp>
        <p:nvSpPr>
          <p:cNvPr id="3" name="TextBox 2">
            <a:extLst>
              <a:ext uri="{FF2B5EF4-FFF2-40B4-BE49-F238E27FC236}">
                <a16:creationId xmlns:a16="http://schemas.microsoft.com/office/drawing/2014/main" id="{A6BF439F-E87B-4CCE-87AE-BBD36BE55AA6}"/>
              </a:ext>
            </a:extLst>
          </p:cNvPr>
          <p:cNvSpPr txBox="1"/>
          <p:nvPr/>
        </p:nvSpPr>
        <p:spPr>
          <a:xfrm>
            <a:off x="282012" y="864107"/>
            <a:ext cx="11358241" cy="6376691"/>
          </a:xfrm>
          <a:prstGeom prst="rect">
            <a:avLst/>
          </a:prstGeom>
          <a:noFill/>
        </p:spPr>
        <p:txBody>
          <a:bodyPr wrap="square" rtlCol="0">
            <a:spAutoFit/>
          </a:bodyPr>
          <a:lstStyle/>
          <a:p>
            <a:pPr>
              <a:defRPr b="0" i="0"/>
            </a:pPr>
            <a:r>
              <a:rPr lang="1106" sz="3600" b="1">
                <a:solidFill>
                  <a:srgbClr val="00B0F0"/>
                </a:solidFill>
                <a:latin typeface="Arial" panose="020B0604020202020204" pitchFamily="34" charset="0"/>
              </a:rPr>
              <a:t>Nodau ac Amcanion</a:t>
            </a:r>
          </a:p>
          <a:p>
            <a:pPr>
              <a:defRPr b="0" i="0"/>
            </a:pPr>
            <a:r>
              <a:rPr lang="1106" sz="2000" b="1">
                <a:latin typeface="Arial" panose="020B0604020202020204" pitchFamily="34" charset="0"/>
              </a:rPr>
              <a:t>Dylai dysgwyr allu dangos eu bod yn:</a:t>
            </a:r>
          </a:p>
          <a:p>
            <a:pPr marL="571500" indent="-571500">
              <a:buFont typeface="Arial" panose="020B0604020202020204" pitchFamily="34" charset="0"/>
              <a:buChar char="•"/>
              <a:defRPr b="0" i="0"/>
            </a:pPr>
            <a:r>
              <a:rPr lang="1106" sz="2000" b="1">
                <a:latin typeface="Arial" panose="020B0604020202020204" pitchFamily="34" charset="0"/>
              </a:rPr>
              <a:t>Deall yr egwyddorion craidd a'r gwerthoedd sy'n sail i ymarfer iechyd a gofal cymdeithasol a'u cymhwyso at amrywiaeth o gyd-destunau iechyd a gofal cymdeithasol.</a:t>
            </a:r>
          </a:p>
          <a:p>
            <a:pPr>
              <a:defRPr b="0" i="0"/>
            </a:pPr>
            <a:endParaRPr lang="1106" sz="2000" b="1">
              <a:latin typeface="Arial" panose="020B0604020202020204" pitchFamily="34" charset="0"/>
            </a:endParaRPr>
          </a:p>
          <a:p>
            <a:pPr marL="571500" indent="-571500">
              <a:buFont typeface="Arial" panose="020B0604020202020204" pitchFamily="34" charset="0"/>
              <a:buChar char="•"/>
              <a:defRPr b="0" i="0"/>
            </a:pPr>
            <a:r>
              <a:rPr lang="1106" sz="2000" b="1">
                <a:latin typeface="Arial" panose="020B0604020202020204" pitchFamily="34" charset="0"/>
              </a:rPr>
              <a:t>Deall sut y gellir nodi anghenion unigryw unigolion ac ymateb iddynt.</a:t>
            </a:r>
          </a:p>
          <a:p>
            <a:pPr marL="571500" indent="-571500">
              <a:buFont typeface="Arial" panose="020B0604020202020204" pitchFamily="34" charset="0"/>
              <a:buChar char="•"/>
              <a:defRPr b="0" i="0"/>
            </a:pPr>
            <a:endParaRPr lang="1106" sz="2000" b="1">
              <a:latin typeface="Arial" panose="020B0604020202020204" pitchFamily="34" charset="0"/>
            </a:endParaRPr>
          </a:p>
          <a:p>
            <a:pPr marL="571500" indent="-571500">
              <a:buFont typeface="Arial" panose="020B0604020202020204" pitchFamily="34" charset="0"/>
              <a:buChar char="•"/>
              <a:defRPr b="0" i="0"/>
            </a:pPr>
            <a:r>
              <a:rPr lang="1106" sz="2000" b="1">
                <a:latin typeface="Arial" panose="020B0604020202020204" pitchFamily="34" charset="0"/>
              </a:rPr>
              <a:t>Myfyrio ar sut y caiff dulliau gweithredu person-ganolog eu mabwysiadu mewn cyd-destunau iechyd a gofal cymdeithasol.</a:t>
            </a:r>
          </a:p>
          <a:p>
            <a:pPr marL="571500" indent="-571500">
              <a:buFont typeface="Arial" panose="020B0604020202020204" pitchFamily="34" charset="0"/>
              <a:buChar char="•"/>
              <a:defRPr b="0" i="0"/>
            </a:pPr>
            <a:endParaRPr lang="1106" sz="2000" b="1">
              <a:latin typeface="Arial" panose="020B0604020202020204" pitchFamily="34" charset="0"/>
            </a:endParaRPr>
          </a:p>
          <a:p>
            <a:pPr marL="571500" indent="-571500">
              <a:buFont typeface="Arial" panose="020B0604020202020204" pitchFamily="34" charset="0"/>
              <a:buChar char="•"/>
              <a:defRPr b="0" i="0"/>
            </a:pPr>
            <a:r>
              <a:rPr lang="1106" sz="2000" b="1">
                <a:latin typeface="Arial" panose="020B0604020202020204" pitchFamily="34" charset="0"/>
              </a:rPr>
              <a:t>Deall rolau swyddi a swyddogaethau yn y sectorau iechyd a gofal cymdeithasol.</a:t>
            </a:r>
          </a:p>
          <a:p>
            <a:pPr marL="571500" indent="-571500">
              <a:buFont typeface="Arial" panose="020B0604020202020204" pitchFamily="34" charset="0"/>
              <a:buChar char="•"/>
              <a:defRPr b="0" i="0"/>
            </a:pPr>
            <a:endParaRPr lang="1106" sz="2000" b="1">
              <a:latin typeface="Arial" panose="020B0604020202020204" pitchFamily="34" charset="0"/>
            </a:endParaRPr>
          </a:p>
          <a:p>
            <a:pPr marL="571500" indent="-571500">
              <a:buFont typeface="Arial" panose="020B0604020202020204" pitchFamily="34" charset="0"/>
              <a:buChar char="•"/>
              <a:defRPr b="0" i="0"/>
            </a:pPr>
            <a:r>
              <a:rPr lang="1106" sz="2000" b="1">
                <a:latin typeface="Arial" panose="020B0604020202020204" pitchFamily="34" charset="0"/>
              </a:rPr>
              <a:t>Deall sut mae lleoliadau, asiantaethau a gwasanaethau gwahanol yn cydweithio er mwyn darparu gofal i unigolion.</a:t>
            </a:r>
          </a:p>
          <a:p>
            <a:pPr>
              <a:defRPr b="0" i="0"/>
            </a:pPr>
            <a:endParaRPr lang="1106" sz="2000" b="1">
              <a:latin typeface="Arial" panose="020B0604020202020204" pitchFamily="34" charset="0"/>
            </a:endParaRPr>
          </a:p>
          <a:p>
            <a:pPr marL="571500" indent="-571500">
              <a:buFont typeface="Arial" panose="020B0604020202020204" pitchFamily="34" charset="0"/>
              <a:buChar char="•"/>
              <a:defRPr b="0" i="0"/>
            </a:pPr>
            <a:r>
              <a:rPr lang="1106" sz="2000" b="1">
                <a:latin typeface="Arial" panose="020B0604020202020204" pitchFamily="34" charset="0"/>
              </a:rPr>
              <a:t>Defnyddio sgiliau llythrennedd, rhifedd a chymhwysedd digidol fel sy'n briodol o fewn eu hastudiaethau.</a:t>
            </a:r>
          </a:p>
          <a:p>
            <a:pPr>
              <a:defRPr b="0" i="0"/>
            </a:pPr>
            <a:endParaRPr lang="1106" sz="2000" b="1">
              <a:latin typeface="Arial" panose="020B0604020202020204" pitchFamily="34" charset="0"/>
            </a:endParaRPr>
          </a:p>
          <a:p>
            <a:pPr>
              <a:defRPr b="0" i="0"/>
            </a:pPr>
            <a:endParaRPr lang="en-US">
              <a:solidFill>
                <a:srgbClr val="00B0F0"/>
              </a:solidFill>
            </a:endParaRPr>
          </a:p>
          <a:p>
            <a:pPr>
              <a:defRPr b="0" i="0"/>
            </a:pPr>
            <a:endParaRPr lang="en-GB"/>
          </a:p>
        </p:txBody>
      </p:sp>
    </p:spTree>
    <p:extLst>
      <p:ext uri="{BB962C8B-B14F-4D97-AF65-F5344CB8AC3E}">
        <p14:creationId xmlns:p14="http://schemas.microsoft.com/office/powerpoint/2010/main" val="419319183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467406"/>
            <a:ext cx="10223323" cy="213309"/>
          </a:xfrm>
        </p:spPr>
        <p:txBody>
          <a:bodyPr>
            <a:noAutofit/>
          </a:bodyPr>
          <a:lstStyle/>
          <a:p>
            <a:pPr>
              <a:defRPr b="0" i="0"/>
            </a:pPr>
            <a:r>
              <a:rPr lang="1106" sz="2800" dirty="0"/>
              <a:t>Lefel 2 Iechyd a Gofal Cymdeithasol: Egwyddorion a Chyd-destunau</a:t>
            </a:r>
          </a:p>
        </p:txBody>
      </p:sp>
      <p:sp>
        <p:nvSpPr>
          <p:cNvPr id="3" name="Rectangle 2">
            <a:extLst>
              <a:ext uri="{FF2B5EF4-FFF2-40B4-BE49-F238E27FC236}">
                <a16:creationId xmlns:a16="http://schemas.microsoft.com/office/drawing/2014/main" id="{885E232E-105F-43D1-888A-9FB81861E82F}"/>
              </a:ext>
            </a:extLst>
          </p:cNvPr>
          <p:cNvSpPr/>
          <p:nvPr/>
        </p:nvSpPr>
        <p:spPr>
          <a:xfrm>
            <a:off x="341284" y="1145903"/>
            <a:ext cx="8648698" cy="366126"/>
          </a:xfrm>
          <a:prstGeom prst="rect">
            <a:avLst/>
          </a:prstGeom>
        </p:spPr>
        <p:txBody>
          <a:bodyPr wrap="square">
            <a:spAutoFit/>
          </a:bodyPr>
          <a:lstStyle/>
          <a:p>
            <a:pPr>
              <a:defRPr b="0" i="0"/>
            </a:pPr>
            <a:r>
              <a:rPr lang="1106" b="1">
                <a:solidFill>
                  <a:srgbClr val="00B0F0"/>
                </a:solidFill>
                <a:latin typeface="Arial" panose="020B0604020202020204" pitchFamily="34" charset="0"/>
                <a:cs typeface="Arial" panose="020B0604020202020204" pitchFamily="34" charset="0"/>
              </a:rPr>
              <a:t>Dilyniant o CA4: cymwysterau gwybodaeth</a:t>
            </a:r>
            <a:r>
              <a:rPr lang="1106" b="0">
                <a:solidFill>
                  <a:srgbClr val="00B0F0"/>
                </a:solidFill>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BCF63BED-84A7-4EF4-AE00-22CA11B00FB8}"/>
              </a:ext>
            </a:extLst>
          </p:cNvPr>
          <p:cNvSpPr/>
          <p:nvPr/>
        </p:nvSpPr>
        <p:spPr>
          <a:xfrm>
            <a:off x="492368" y="1798684"/>
            <a:ext cx="10443972" cy="4759635"/>
          </a:xfrm>
          <a:prstGeom prst="rect">
            <a:avLst/>
          </a:prstGeom>
        </p:spPr>
        <p:txBody>
          <a:bodyPr wrap="square">
            <a:spAutoFit/>
          </a:bodyPr>
          <a:lstStyle/>
          <a:p>
            <a:pPr marL="444500" indent="-444500">
              <a:buFont typeface="Arial"/>
              <a:buAutoNum type="romanLcParenBoth"/>
              <a:defRPr b="0" i="0"/>
            </a:pPr>
            <a:r>
              <a:rPr lang="1106">
                <a:latin typeface="Arial" panose="020B0604020202020204" pitchFamily="34" charset="0"/>
                <a:cs typeface="Arial" panose="020B0604020202020204" pitchFamily="34" charset="0"/>
              </a:rPr>
              <a:t>TAG Iechyd a Gofal Cymdeithasol, a Gofal Plant </a:t>
            </a:r>
          </a:p>
          <a:p>
            <a:pPr marL="444500" indent="-444500">
              <a:defRPr b="0" i="0"/>
            </a:pPr>
            <a:r>
              <a:rPr lang="1106">
                <a:latin typeface="Arial" panose="020B0604020202020204" pitchFamily="34" charset="0"/>
                <a:cs typeface="Arial" panose="020B0604020202020204" pitchFamily="34" charset="0"/>
              </a:rPr>
              <a:t>	Ar gael o fis Medi 2020, mae UG yn ymdrin â IGC a GP, gall canolfannau U2 ddewis pa lwybr i'w ddilyn. Manylion pellach i'w cyhoeddi yn ystod tymor yr Haf, 2019. </a:t>
            </a:r>
          </a:p>
          <a:p>
            <a:pPr marL="444500" indent="-444500">
              <a:buFont typeface="Arial"/>
              <a:buNone/>
              <a:defRPr b="0" i="0"/>
            </a:pPr>
            <a:endParaRPr lang="en-GB">
              <a:latin typeface="Arial" panose="020B0604020202020204" pitchFamily="34" charset="0"/>
              <a:cs typeface="Arial" panose="020B0604020202020204" pitchFamily="34" charset="0"/>
            </a:endParaRPr>
          </a:p>
          <a:p>
            <a:pPr marL="444500" indent="-444500">
              <a:buFont typeface="Arial"/>
              <a:buNone/>
              <a:defRPr b="0" i="0"/>
            </a:pPr>
            <a:r>
              <a:rPr lang="1106">
                <a:latin typeface="Arial" panose="020B0604020202020204" pitchFamily="34" charset="0"/>
                <a:cs typeface="Arial" panose="020B0604020202020204" pitchFamily="34" charset="0"/>
              </a:rPr>
              <a:t>(ii)	Lefel 3 Iechyd a Gofal Cymdeithasol: Egwyddorion a Chyd-destunau </a:t>
            </a:r>
          </a:p>
          <a:p>
            <a:pPr marL="444500" indent="-444500">
              <a:defRPr b="0" i="0"/>
            </a:pPr>
            <a:r>
              <a:rPr lang="1106">
                <a:latin typeface="Arial" panose="020B0604020202020204" pitchFamily="34" charset="0"/>
                <a:cs typeface="Arial" panose="020B0604020202020204" pitchFamily="34" charset="0"/>
              </a:rPr>
              <a:t>	Ar gael o fis Medi 2020, ar gael fel Tystysgrif a Diploma.  Gellir ei astudio ochr yn ochr â TGAU.  Manylion pellach i'w cyhoeddi yn ystod tymor yr Haf, 2019. </a:t>
            </a:r>
          </a:p>
          <a:p>
            <a:pPr marL="444500" indent="-444500">
              <a:buFont typeface="Arial"/>
              <a:buNone/>
              <a:defRPr b="0" i="0"/>
            </a:pPr>
            <a:endParaRPr lang="en-GB">
              <a:latin typeface="Arial" panose="020B0604020202020204" pitchFamily="34" charset="0"/>
              <a:cs typeface="Arial" panose="020B0604020202020204" pitchFamily="34" charset="0"/>
            </a:endParaRPr>
          </a:p>
          <a:p>
            <a:pPr marL="444500" indent="-444500">
              <a:buFont typeface="Arial"/>
              <a:buNone/>
              <a:defRPr b="0" i="0"/>
            </a:pPr>
            <a:r>
              <a:rPr lang="1106">
                <a:latin typeface="Arial" panose="020B0604020202020204" pitchFamily="34" charset="0"/>
                <a:cs typeface="Arial" panose="020B0604020202020204" pitchFamily="34" charset="0"/>
              </a:rPr>
              <a:t>(iii)	Lefel 2 Gofal, Chwarae, Dysgu a Datblygiad Plant: Ymarfer a Theori </a:t>
            </a:r>
          </a:p>
          <a:p>
            <a:pPr marL="444500" indent="-444500">
              <a:defRPr b="0" i="0"/>
            </a:pPr>
            <a:r>
              <a:rPr lang="1106">
                <a:latin typeface="Arial" panose="020B0604020202020204" pitchFamily="34" charset="0"/>
                <a:cs typeface="Arial" panose="020B0604020202020204" pitchFamily="34" charset="0"/>
              </a:rPr>
              <a:t>	Ar gael o fis Medi 2019, yn cynnwys elfennau ymarfer a gwybodaeth. Gellir ei addysgu mewn ysgol neu addysg bellach ond RHAID cynnwys elfen o ryddhau am y dydd neu gyfnod ymgysylltu â'r sector.  DPP Gwanwyn 2019. </a:t>
            </a:r>
          </a:p>
          <a:p>
            <a:pPr marL="444500" indent="-444500">
              <a:buFont typeface="Arial"/>
              <a:buNone/>
              <a:defRPr b="0" i="0"/>
            </a:pPr>
            <a:endParaRPr lang="en-GB">
              <a:latin typeface="Arial" panose="020B0604020202020204" pitchFamily="34" charset="0"/>
              <a:cs typeface="Arial" panose="020B0604020202020204" pitchFamily="34" charset="0"/>
            </a:endParaRPr>
          </a:p>
          <a:p>
            <a:pPr marL="444500" indent="-444500">
              <a:buFont typeface="Arial"/>
              <a:buNone/>
              <a:defRPr b="0" i="0"/>
            </a:pPr>
            <a:r>
              <a:rPr lang="1106">
                <a:latin typeface="Arial" panose="020B0604020202020204" pitchFamily="34" charset="0"/>
                <a:cs typeface="Arial" panose="020B0604020202020204" pitchFamily="34" charset="0"/>
              </a:rPr>
              <a:t>(iv)	Lefel 3 Gofal, Chwarae, Dysgu a Datblygiad Plant: Ymarfer a Theori </a:t>
            </a:r>
          </a:p>
          <a:p>
            <a:pPr marL="444500" indent="-444500">
              <a:defRPr b="0" i="0"/>
            </a:pPr>
            <a:r>
              <a:rPr lang="1106">
                <a:latin typeface="Arial" panose="020B0604020202020204" pitchFamily="34" charset="0"/>
                <a:cs typeface="Arial" panose="020B0604020202020204" pitchFamily="34" charset="0"/>
              </a:rPr>
              <a:t>	Ar gael o fis Medi 2020, yn cynnwys elfennau ymarfer a gwybodaeth. Gellir ei addysgu mewn ysgol neu addysg bellach ond RHAID cynnwys elfen o ryddhau am y dydd neu gyfnod ymgysylltu â'r sector.  Manylion pellach i'w cyhoeddi yn ystod tymor yr Haf, 2019. </a:t>
            </a:r>
          </a:p>
        </p:txBody>
      </p:sp>
    </p:spTree>
    <p:extLst>
      <p:ext uri="{BB962C8B-B14F-4D97-AF65-F5344CB8AC3E}">
        <p14:creationId xmlns:p14="http://schemas.microsoft.com/office/powerpoint/2010/main" val="257684593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149289" y="964164"/>
            <a:ext cx="10122157" cy="2532370"/>
          </a:xfrm>
          <a:prstGeom prst="rect">
            <a:avLst/>
          </a:prstGeom>
        </p:spPr>
        <p:txBody>
          <a:bodyPr wrap="square">
            <a:spAutoFit/>
          </a:bodyPr>
          <a:lstStyle/>
          <a:p>
            <a:pPr>
              <a:defRPr b="0" i="0"/>
            </a:pPr>
            <a:endParaRPr lang="en-GB"/>
          </a:p>
          <a:p>
            <a:pPr>
              <a:defRPr b="0" i="0"/>
            </a:pPr>
            <a:endParaRPr lang="en-GB"/>
          </a:p>
          <a:p>
            <a:pPr>
              <a:defRPr b="0" i="0"/>
            </a:pPr>
            <a:endParaRPr lang="en-GB" sz="1400"/>
          </a:p>
          <a:p>
            <a:pPr>
              <a:defRPr b="0" i="0"/>
            </a:pPr>
            <a:endParaRPr lang="en-GB" sz="1400"/>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r>
              <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rPr>
              <a:t> </a:t>
            </a: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solidFill>
                <a:srgbClr val="1E7BB9"/>
              </a:solidFill>
              <a:latin typeface="Helvetica" panose="020B0604020202020204" pitchFamily="34" charset="0"/>
              <a:ea typeface="Times New Roman" panose="02020603050405020304" pitchFamily="18" charset="0"/>
              <a:cs typeface="Arial" panose="020B0604020202020204" pitchFamily="34" charset="0"/>
            </a:endParaRPr>
          </a:p>
          <a:p>
            <a:pPr>
              <a:spcAft>
                <a:spcPct val="0"/>
              </a:spcAft>
              <a:defRPr b="0" i="0"/>
            </a:pPr>
            <a:endParaRPr lang="1106" sz="1200" b="1" kern="1600">
              <a:latin typeface="Lato" charset="0"/>
              <a:ea typeface="Times New Roman" panose="02020603050405020304" pitchFamily="18" charset="0"/>
              <a:cs typeface="Arial" panose="020B0604020202020204" pitchFamily="34" charset="0"/>
            </a:endParaRPr>
          </a:p>
        </p:txBody>
      </p:sp>
      <p:sp>
        <p:nvSpPr>
          <p:cNvPr id="2" name="Title 1">
            <a:extLst>
              <a:ext uri="{FF2B5EF4-FFF2-40B4-BE49-F238E27FC236}">
                <a16:creationId xmlns:a16="http://schemas.microsoft.com/office/drawing/2014/main" id="{438A217C-6DC4-8C45-B5D3-8D9D51BEB40F}"/>
              </a:ext>
            </a:extLst>
          </p:cNvPr>
          <p:cNvSpPr>
            <a:spLocks noGrp="1"/>
          </p:cNvSpPr>
          <p:nvPr>
            <p:ph type="title"/>
          </p:nvPr>
        </p:nvSpPr>
        <p:spPr>
          <a:xfrm>
            <a:off x="282011" y="452333"/>
            <a:ext cx="10223323" cy="213309"/>
          </a:xfrm>
        </p:spPr>
        <p:txBody>
          <a:bodyPr>
            <a:noAutofit/>
          </a:bodyPr>
          <a:lstStyle/>
          <a:p>
            <a:pPr>
              <a:defRPr b="0" i="0"/>
            </a:pPr>
            <a:r>
              <a:rPr lang="1106" sz="2800" dirty="0"/>
              <a:t>Lefel 2 Iechyd a Gofal Cymdeithasol: Egwyddorion a Chyd-destunau</a:t>
            </a:r>
          </a:p>
        </p:txBody>
      </p:sp>
      <p:sp>
        <p:nvSpPr>
          <p:cNvPr id="3" name="Rectangle 2">
            <a:extLst>
              <a:ext uri="{FF2B5EF4-FFF2-40B4-BE49-F238E27FC236}">
                <a16:creationId xmlns:a16="http://schemas.microsoft.com/office/drawing/2014/main" id="{1D673EFD-FE3A-488D-ADEA-EC3113806D6F}"/>
              </a:ext>
            </a:extLst>
          </p:cNvPr>
          <p:cNvSpPr/>
          <p:nvPr/>
        </p:nvSpPr>
        <p:spPr>
          <a:xfrm>
            <a:off x="282011" y="1254369"/>
            <a:ext cx="8879723" cy="366126"/>
          </a:xfrm>
          <a:prstGeom prst="rect">
            <a:avLst/>
          </a:prstGeom>
        </p:spPr>
        <p:txBody>
          <a:bodyPr wrap="square">
            <a:spAutoFit/>
          </a:bodyPr>
          <a:lstStyle/>
          <a:p>
            <a:pPr>
              <a:defRPr b="0" i="0"/>
            </a:pPr>
            <a:r>
              <a:rPr lang="1106" b="1">
                <a:solidFill>
                  <a:srgbClr val="00B0F0"/>
                </a:solidFill>
                <a:latin typeface="Arial" panose="020B0604020202020204" pitchFamily="34" charset="0"/>
                <a:cs typeface="Arial" panose="020B0604020202020204" pitchFamily="34" charset="0"/>
              </a:rPr>
              <a:t>Dilyniant o CA4: cymwysterau craidd ac ymarfer </a:t>
            </a:r>
          </a:p>
        </p:txBody>
      </p:sp>
      <p:sp>
        <p:nvSpPr>
          <p:cNvPr id="4" name="Rectangle 3">
            <a:extLst>
              <a:ext uri="{FF2B5EF4-FFF2-40B4-BE49-F238E27FC236}">
                <a16:creationId xmlns:a16="http://schemas.microsoft.com/office/drawing/2014/main" id="{9BC00FEE-D919-4114-901B-B10C384FA881}"/>
              </a:ext>
            </a:extLst>
          </p:cNvPr>
          <p:cNvSpPr/>
          <p:nvPr/>
        </p:nvSpPr>
        <p:spPr>
          <a:xfrm>
            <a:off x="586154" y="1913906"/>
            <a:ext cx="10972038" cy="3935852"/>
          </a:xfrm>
          <a:prstGeom prst="rect">
            <a:avLst/>
          </a:prstGeom>
        </p:spPr>
        <p:txBody>
          <a:bodyPr wrap="square">
            <a:spAutoFit/>
          </a:bodyPr>
          <a:lstStyle/>
          <a:p>
            <a:pPr marL="542925" indent="-542925">
              <a:buAutoNum type="romanLcParenBoth"/>
              <a:defRPr b="0" i="0"/>
            </a:pPr>
            <a:r>
              <a:rPr lang="1106">
                <a:latin typeface="Arial" panose="020B0604020202020204" pitchFamily="34" charset="0"/>
                <a:cs typeface="Arial" panose="020B0604020202020204" pitchFamily="34" charset="0"/>
              </a:rPr>
              <a:t>Cymhwyster Craidd Lefel 2 Iechyd a Gofal Cymdeithasol: Oedolion neu Blant a Phobl Ifanc </a:t>
            </a:r>
            <a:br>
              <a:rPr lang="1106">
                <a:latin typeface="Arial" panose="020B0604020202020204" pitchFamily="34" charset="0"/>
                <a:cs typeface="Arial" panose="020B0604020202020204" pitchFamily="34" charset="0"/>
              </a:rPr>
            </a:br>
            <a:r>
              <a:rPr lang="1106">
                <a:latin typeface="Arial" panose="020B0604020202020204" pitchFamily="34" charset="0"/>
                <a:cs typeface="Arial" panose="020B0604020202020204" pitchFamily="34" charset="0"/>
              </a:rPr>
              <a:t>Ar gael o fis Medi 2019</a:t>
            </a:r>
          </a:p>
          <a:p>
            <a:pPr marL="542925" indent="-542925">
              <a:defRPr b="0" i="0"/>
            </a:pPr>
            <a:endParaRPr lang="en-GB">
              <a:latin typeface="Arial" panose="020B0604020202020204" pitchFamily="34" charset="0"/>
              <a:cs typeface="Arial" panose="020B0604020202020204" pitchFamily="34" charset="0"/>
            </a:endParaRPr>
          </a:p>
          <a:p>
            <a:pPr marL="542925" indent="-542925">
              <a:defRPr b="0" i="0"/>
            </a:pPr>
            <a:r>
              <a:rPr lang="1106">
                <a:latin typeface="Arial" panose="020B0604020202020204" pitchFamily="34" charset="0"/>
                <a:cs typeface="Arial" panose="020B0604020202020204" pitchFamily="34" charset="0"/>
              </a:rPr>
              <a:t>(ii)	Cymhwyster Craidd Lefel 2 Gofal, Chwarae, Dysgu a Datblygiad Plant </a:t>
            </a:r>
            <a:br>
              <a:rPr lang="1106">
                <a:latin typeface="Arial" panose="020B0604020202020204" pitchFamily="34" charset="0"/>
                <a:cs typeface="Arial" panose="020B0604020202020204" pitchFamily="34" charset="0"/>
              </a:rPr>
            </a:br>
            <a:r>
              <a:rPr lang="1106">
                <a:latin typeface="Arial" panose="020B0604020202020204" pitchFamily="34" charset="0"/>
                <a:cs typeface="Arial" panose="020B0604020202020204" pitchFamily="34" charset="0"/>
              </a:rPr>
              <a:t>Ar gael o fis Medi 2019</a:t>
            </a:r>
          </a:p>
          <a:p>
            <a:pPr marL="542925" indent="-542925">
              <a:defRPr b="0" i="0"/>
            </a:pPr>
            <a:endParaRPr lang="en-GB">
              <a:latin typeface="Arial" panose="020B0604020202020204" pitchFamily="34" charset="0"/>
              <a:cs typeface="Arial" panose="020B0604020202020204" pitchFamily="34" charset="0"/>
            </a:endParaRPr>
          </a:p>
          <a:p>
            <a:pPr>
              <a:defRPr b="0" i="0"/>
            </a:pPr>
            <a:r>
              <a:rPr lang="1106">
                <a:latin typeface="Arial" panose="020B0604020202020204" pitchFamily="34" charset="0"/>
                <a:cs typeface="Arial" panose="020B0604020202020204" pitchFamily="34" charset="0"/>
              </a:rPr>
              <a:t>Gellir cyflwyno'r cymwysterau craidd mewn ysgolion a cholegau ôl-16 neu'n rhan o</a:t>
            </a:r>
          </a:p>
          <a:p>
            <a:pPr>
              <a:defRPr b="0" i="0"/>
            </a:pPr>
            <a:r>
              <a:rPr lang="1106">
                <a:latin typeface="Arial" panose="020B0604020202020204" pitchFamily="34" charset="0"/>
                <a:cs typeface="Arial" panose="020B0604020202020204" pitchFamily="34" charset="0"/>
              </a:rPr>
              <a:t>ddysgu yn y gweithle (</a:t>
            </a:r>
            <a:r>
              <a:rPr lang="1106" i="1">
                <a:latin typeface="Arial" panose="020B0604020202020204" pitchFamily="34" charset="0"/>
                <a:cs typeface="Arial" panose="020B0604020202020204" pitchFamily="34" charset="0"/>
              </a:rPr>
              <a:t>work-based learning).</a:t>
            </a:r>
            <a:r>
              <a:rPr lang="1106">
                <a:latin typeface="Arial" panose="020B0604020202020204" pitchFamily="34" charset="0"/>
                <a:cs typeface="Arial" panose="020B0604020202020204" pitchFamily="34" charset="0"/>
              </a:rPr>
              <a:t> </a:t>
            </a:r>
          </a:p>
          <a:p>
            <a:pPr marL="542925" indent="-542925">
              <a:defRPr b="0" i="0"/>
            </a:pPr>
            <a:endParaRPr lang="en-GB">
              <a:latin typeface="Arial" panose="020B0604020202020204" pitchFamily="34" charset="0"/>
              <a:cs typeface="Arial" panose="020B0604020202020204" pitchFamily="34" charset="0"/>
            </a:endParaRPr>
          </a:p>
          <a:p>
            <a:pPr marL="542925" indent="-542925">
              <a:buFont typeface="Arial"/>
              <a:buNone/>
              <a:tabLst>
                <a:tab pos="358775" algn="l"/>
              </a:tabLst>
              <a:defRPr b="0" i="0"/>
            </a:pPr>
            <a:r>
              <a:rPr lang="1106">
                <a:latin typeface="Arial" panose="020B0604020202020204" pitchFamily="34" charset="0"/>
                <a:cs typeface="Arial" panose="020B0604020202020204" pitchFamily="34" charset="0"/>
              </a:rPr>
              <a:t>(iii)		Lefel 2 a 3 Iechyd a Gofal Cymdeithasol: Ymarfer </a:t>
            </a:r>
            <a:br>
              <a:rPr lang="1106">
                <a:latin typeface="Arial" panose="020B0604020202020204" pitchFamily="34" charset="0"/>
                <a:cs typeface="Arial" panose="020B0604020202020204" pitchFamily="34" charset="0"/>
              </a:rPr>
            </a:br>
            <a:r>
              <a:rPr lang="1106">
                <a:latin typeface="Arial" panose="020B0604020202020204" pitchFamily="34" charset="0"/>
                <a:cs typeface="Arial" panose="020B0604020202020204" pitchFamily="34" charset="0"/>
              </a:rPr>
              <a:t>Ar gael o fis Medi 2019 (dysgu yn y gweithle) </a:t>
            </a:r>
          </a:p>
          <a:p>
            <a:pPr marL="542925" indent="-542925">
              <a:buFont typeface="Arial"/>
              <a:buNone/>
              <a:defRPr b="0" i="0"/>
            </a:pPr>
            <a:endParaRPr lang="en-GB">
              <a:latin typeface="Arial" panose="020B0604020202020204" pitchFamily="34" charset="0"/>
              <a:cs typeface="Arial" panose="020B0604020202020204" pitchFamily="34" charset="0"/>
            </a:endParaRPr>
          </a:p>
          <a:p>
            <a:pPr marL="542925" indent="-542925">
              <a:buFont typeface="Arial"/>
              <a:buNone/>
              <a:defRPr b="0" i="0"/>
            </a:pPr>
            <a:r>
              <a:rPr lang="1106">
                <a:latin typeface="Arial" panose="020B0604020202020204" pitchFamily="34" charset="0"/>
                <a:cs typeface="Arial" panose="020B0604020202020204" pitchFamily="34" charset="0"/>
              </a:rPr>
              <a:t>(iv)	Lefel 2 a Lefel 3 Gofal, Chwarae, Dysgu a Datblygiad Plant: Ymarfer </a:t>
            </a:r>
          </a:p>
          <a:p>
            <a:pPr marL="542925" indent="-542925">
              <a:defRPr b="0" i="0"/>
            </a:pPr>
            <a:r>
              <a:rPr lang="1106">
                <a:latin typeface="Arial" panose="020B0604020202020204" pitchFamily="34" charset="0"/>
                <a:cs typeface="Arial" panose="020B0604020202020204" pitchFamily="34" charset="0"/>
              </a:rPr>
              <a:t>	Ar gael o fis Medi 2019 (dysgu yn y gweithle)</a:t>
            </a:r>
          </a:p>
        </p:txBody>
      </p:sp>
    </p:spTree>
    <p:extLst>
      <p:ext uri="{BB962C8B-B14F-4D97-AF65-F5344CB8AC3E}">
        <p14:creationId xmlns:p14="http://schemas.microsoft.com/office/powerpoint/2010/main" val="27421456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0" ma:contentTypeDescription="Create a new document." ma:contentTypeScope="" ma:versionID="401f551f9abc41c8c06ec40edacefe07">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52fe2749e27d11d5c284173d135dace0"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BAD1FD-D45D-4955-8491-05F4623F08BE}"/>
</file>

<file path=customXml/itemProps2.xml><?xml version="1.0" encoding="utf-8"?>
<ds:datastoreItem xmlns:ds="http://schemas.openxmlformats.org/officeDocument/2006/customXml" ds:itemID="{74CF2C5D-BA0A-4ADC-ACA3-AA75CD9BCC39}">
  <ds:schemaRefs>
    <ds:schemaRef ds:uri="36f98b4f-ba65-4a7d-9a34-48b23de556cb"/>
    <ds:schemaRef ds:uri="http://purl.org/dc/elements/1.1/"/>
    <ds:schemaRef ds:uri="http://purl.org/dc/terms/"/>
    <ds:schemaRef ds:uri="cca7418a-a5a4-41cc-ad9f-bbf8fadcfcf8"/>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CG0119v1</Template>
  <TotalTime>31805</TotalTime>
  <Words>3380</Words>
  <Application>Microsoft Office PowerPoint</Application>
  <PresentationFormat>Widescreen</PresentationFormat>
  <Paragraphs>776</Paragraphs>
  <Slides>42</Slides>
  <Notes>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Arial</vt:lpstr>
      <vt:lpstr>Calibri</vt:lpstr>
      <vt:lpstr>Calibri Light</vt:lpstr>
      <vt:lpstr>Courier New</vt:lpstr>
      <vt:lpstr>Helvetica</vt:lpstr>
      <vt:lpstr>Lato</vt:lpstr>
      <vt:lpstr>CG0119v1</vt:lpstr>
      <vt:lpstr>Office Theme</vt:lpstr>
      <vt:lpstr>1_Office Theme</vt:lpstr>
      <vt:lpstr>PowerPoint Presentation</vt:lpstr>
      <vt:lpstr>PowerPoint Presentation</vt:lpstr>
      <vt:lpstr>PowerPoint Presentation</vt:lpstr>
      <vt:lpstr>Lefel 2 Iechyd a Gofal Cymdeithasol: Egwyddorion a Chyd-destunau</vt:lpstr>
      <vt:lpstr>Lefel 2 Iechyd a Gofal Cymdeithasol: Egwyddorion a Chyd-destunau   Ffeithiau Cyflym  </vt:lpstr>
      <vt:lpstr>Lefel 2 Iechyd a Gofal Cymdeithasol: Egwyddorion a Chyd-destunau  Ffeithiau Cyflym  </vt:lpstr>
      <vt:lpstr>Lefel 2 Iechyd a Gofal Cymdeithasol: Egwyddorion a Chyd-destunau</vt:lpstr>
      <vt:lpstr>Lefel 2 Iechyd a Gofal Cymdeithasol: Egwyddorion a Chyd-destunau</vt:lpstr>
      <vt:lpstr>Lefel 2 Iechyd a Gofal Cymdeithasol: Egwyddorion a Chyd-destunau</vt:lpstr>
      <vt:lpstr>PowerPoint Presentation</vt:lpstr>
      <vt:lpstr>Lefel 2 Iechyd a Gofal Cymdeithasol: Egwyddorion a Chyd-destunau</vt:lpstr>
      <vt:lpstr>Lefel 2 Iechyd a Gofal Cymdeithasol: Egwyddorion a Chyd-destunau Crynodeb o’r Asesu </vt:lpstr>
      <vt:lpstr>Lefel 2 Iechyd a Gofal Cymdeithasol: Egwyddorion a Chyd-destunau</vt:lpstr>
      <vt:lpstr>Lefel 2 Iechyd a Gofal Cymdeithasol: Egwyddorion a Chyd-destunau  Strwythur  </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Lefel 2 Iechyd a Gofal Cymdeithasol: Egwyddorion a Chyd-destunau</vt:lpstr>
      <vt:lpstr>PowerPoint Presentation</vt:lpstr>
      <vt:lpstr>Lefel 2 Iechyd a Gofal Cymdeithasol: Egwyddorion a Chyd-destunau</vt:lpstr>
      <vt:lpstr>Lefel 2 Iechyd a Gofal Cymdeithasol: Egwyddorion a Chyd-destunau</vt:lpstr>
      <vt:lpstr>Gwasanaeth Cwsmeriaid</vt:lpstr>
      <vt:lpstr>Rheoli Newid – Cefnogi darparwyr wrth iddyn nhw baratoi i gyflwyno </vt:lpstr>
      <vt:lpstr>PowerPoint Presentation</vt:lpstr>
      <vt:lpstr>Lefel 2 Iechyd a Gofal Cymdeithasol: Egwyddorion a Chyd-destunau</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Morris-Goodman, Karen</cp:lastModifiedBy>
  <cp:revision>772</cp:revision>
  <cp:lastPrinted>2019-05-01T09:42:46Z</cp:lastPrinted>
  <dcterms:created xsi:type="dcterms:W3CDTF">2017-02-16T08:44:54Z</dcterms:created>
  <dcterms:modified xsi:type="dcterms:W3CDTF">2019-10-22T09:51:27Z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Level">
    <vt:lpwstr/>
  </property>
</Properties>
</file>