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3"/>
  </p:notesMasterIdLst>
  <p:sldIdLst>
    <p:sldId id="256" r:id="rId6"/>
    <p:sldId id="348" r:id="rId7"/>
    <p:sldId id="349" r:id="rId8"/>
    <p:sldId id="350" r:id="rId9"/>
    <p:sldId id="258" r:id="rId10"/>
    <p:sldId id="260" r:id="rId11"/>
    <p:sldId id="262" r:id="rId12"/>
    <p:sldId id="264" r:id="rId13"/>
    <p:sldId id="266" r:id="rId14"/>
    <p:sldId id="268" r:id="rId15"/>
    <p:sldId id="270" r:id="rId16"/>
    <p:sldId id="272" r:id="rId17"/>
    <p:sldId id="274" r:id="rId18"/>
    <p:sldId id="276" r:id="rId19"/>
    <p:sldId id="278" r:id="rId20"/>
    <p:sldId id="280" r:id="rId21"/>
    <p:sldId id="282" r:id="rId22"/>
    <p:sldId id="284" r:id="rId23"/>
    <p:sldId id="286" r:id="rId24"/>
    <p:sldId id="288" r:id="rId25"/>
    <p:sldId id="290" r:id="rId26"/>
    <p:sldId id="292" r:id="rId27"/>
    <p:sldId id="294" r:id="rId28"/>
    <p:sldId id="296" r:id="rId29"/>
    <p:sldId id="298" r:id="rId30"/>
    <p:sldId id="300" r:id="rId31"/>
    <p:sldId id="302" r:id="rId32"/>
    <p:sldId id="304" r:id="rId33"/>
    <p:sldId id="306" r:id="rId34"/>
    <p:sldId id="308" r:id="rId35"/>
    <p:sldId id="310" r:id="rId36"/>
    <p:sldId id="312" r:id="rId37"/>
    <p:sldId id="314" r:id="rId38"/>
    <p:sldId id="316" r:id="rId39"/>
    <p:sldId id="318" r:id="rId40"/>
    <p:sldId id="320" r:id="rId41"/>
    <p:sldId id="322" r:id="rId42"/>
    <p:sldId id="324" r:id="rId43"/>
    <p:sldId id="326" r:id="rId44"/>
    <p:sldId id="328" r:id="rId45"/>
    <p:sldId id="330"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Lst>
  <p:sldSz cx="9144000" cy="6858000" type="screen4x3"/>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C32D247-5347-413F-A3FA-0956617D663D}">
          <p14:sldIdLst>
            <p14:sldId id="256"/>
            <p14:sldId id="348"/>
            <p14:sldId id="349"/>
            <p14:sldId id="350"/>
            <p14:sldId id="258"/>
            <p14:sldId id="260"/>
            <p14:sldId id="262"/>
            <p14:sldId id="264"/>
            <p14:sldId id="266"/>
            <p14:sldId id="268"/>
            <p14:sldId id="270"/>
            <p14:sldId id="272"/>
            <p14:sldId id="274"/>
            <p14:sldId id="276"/>
            <p14:sldId id="278"/>
            <p14:sldId id="280"/>
            <p14:sldId id="282"/>
            <p14:sldId id="284"/>
            <p14:sldId id="286"/>
            <p14:sldId id="288"/>
            <p14:sldId id="290"/>
            <p14:sldId id="292"/>
            <p14:sldId id="294"/>
            <p14:sldId id="296"/>
            <p14:sldId id="298"/>
            <p14:sldId id="300"/>
            <p14:sldId id="302"/>
            <p14:sldId id="304"/>
            <p14:sldId id="306"/>
            <p14:sldId id="308"/>
            <p14:sldId id="310"/>
            <p14:sldId id="312"/>
            <p14:sldId id="314"/>
            <p14:sldId id="316"/>
            <p14:sldId id="318"/>
            <p14:sldId id="320"/>
            <p14:sldId id="322"/>
            <p14:sldId id="324"/>
            <p14:sldId id="326"/>
            <p14:sldId id="328"/>
            <p14:sldId id="330"/>
            <p14:sldId id="332"/>
            <p14:sldId id="333"/>
            <p14:sldId id="334"/>
            <p14:sldId id="335"/>
            <p14:sldId id="336"/>
            <p14:sldId id="337"/>
            <p14:sldId id="338"/>
            <p14:sldId id="339"/>
            <p14:sldId id="340"/>
            <p14:sldId id="341"/>
            <p14:sldId id="342"/>
            <p14:sldId id="343"/>
            <p14:sldId id="344"/>
            <p14:sldId id="345"/>
            <p14:sldId id="346"/>
            <p14:sldId id="3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FCB"/>
    <a:srgbClr val="16AD85"/>
    <a:srgbClr val="ED1E87"/>
    <a:srgbClr val="85C441"/>
    <a:srgbClr val="5CC9E3"/>
    <a:srgbClr val="FDC536"/>
    <a:srgbClr val="ED1A85"/>
    <a:srgbClr val="EF9526"/>
    <a:srgbClr val="ED1D86"/>
    <a:srgbClr val="5AC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31E51-EC11-4CCE-83BE-52F2D15E7B5D}" v="3" dt="2025-04-08T13:54:08.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p:restoredTop sz="69172" autoAdjust="0"/>
  </p:normalViewPr>
  <p:slideViewPr>
    <p:cSldViewPr>
      <p:cViewPr varScale="1">
        <p:scale>
          <a:sx n="76" d="100"/>
          <a:sy n="76" d="100"/>
        </p:scale>
        <p:origin x="1395" y="48"/>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gs" Target="tags/tag1.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396EE-A972-4E65-9B76-5EF03EA106DF}" type="doc">
      <dgm:prSet loTypeId="urn:microsoft.com/office/officeart/2005/8/layout/radial3" loCatId="cycle" qsTypeId="urn:microsoft.com/office/officeart/2005/8/quickstyle/simple2" qsCatId="simple" csTypeId="urn:microsoft.com/office/officeart/2005/8/colors/accent1_2" csCatId="accent1" phldr="1"/>
      <dgm:spPr/>
      <dgm:t>
        <a:bodyPr/>
        <a:lstStyle/>
        <a:p>
          <a:endParaRPr lang="en-US"/>
        </a:p>
      </dgm:t>
    </dgm:pt>
    <dgm:pt modelId="{1115039A-275D-4629-9E91-42BB068B1DB9}">
      <dgm:prSet phldrT="[Text]"/>
      <dgm:spPr>
        <a:solidFill>
          <a:schemeClr val="bg1">
            <a:lumMod val="75000"/>
            <a:alpha val="50000"/>
          </a:schemeClr>
        </a:solidFill>
      </dgm:spPr>
      <dgm:t>
        <a:bodyPr/>
        <a:lstStyle/>
        <a:p>
          <a:r>
            <a:rPr lang="en-US" dirty="0"/>
            <a:t>My well-being</a:t>
          </a:r>
        </a:p>
      </dgm:t>
    </dgm:pt>
    <dgm:pt modelId="{9C6A3F88-D829-4DBE-9178-A25C815D37ED}" type="parTrans" cxnId="{BD4F3B97-166A-4C1F-9C17-B5E8689F8DBE}">
      <dgm:prSet/>
      <dgm:spPr/>
      <dgm:t>
        <a:bodyPr/>
        <a:lstStyle/>
        <a:p>
          <a:endParaRPr lang="en-US"/>
        </a:p>
      </dgm:t>
    </dgm:pt>
    <dgm:pt modelId="{75342E99-B922-433F-B9D1-665C11957FF9}" type="sibTrans" cxnId="{BD4F3B97-166A-4C1F-9C17-B5E8689F8DBE}">
      <dgm:prSet/>
      <dgm:spPr/>
      <dgm:t>
        <a:bodyPr/>
        <a:lstStyle/>
        <a:p>
          <a:endParaRPr lang="en-US"/>
        </a:p>
      </dgm:t>
    </dgm:pt>
    <dgm:pt modelId="{F172A0B5-94EE-4679-9579-72556DDD05EF}">
      <dgm:prSet phldrT="[Text]"/>
      <dgm:spPr>
        <a:solidFill>
          <a:schemeClr val="bg1">
            <a:lumMod val="75000"/>
            <a:alpha val="50000"/>
          </a:schemeClr>
        </a:solidFill>
      </dgm:spPr>
      <dgm:t>
        <a:bodyPr/>
        <a:lstStyle/>
        <a:p>
          <a:r>
            <a:rPr lang="en-US" dirty="0"/>
            <a:t>Physical &amp; mental health &amp; emotional</a:t>
          </a:r>
        </a:p>
      </dgm:t>
    </dgm:pt>
    <dgm:pt modelId="{8BA53D34-189C-413B-9D96-F590714B581D}" type="parTrans" cxnId="{DA438E34-219C-487F-A1C0-1A630A3EF74F}">
      <dgm:prSet/>
      <dgm:spPr/>
      <dgm:t>
        <a:bodyPr/>
        <a:lstStyle/>
        <a:p>
          <a:endParaRPr lang="en-US"/>
        </a:p>
      </dgm:t>
    </dgm:pt>
    <dgm:pt modelId="{425399C0-5357-4430-89E5-17347C05AA72}" type="sibTrans" cxnId="{DA438E34-219C-487F-A1C0-1A630A3EF74F}">
      <dgm:prSet/>
      <dgm:spPr/>
      <dgm:t>
        <a:bodyPr/>
        <a:lstStyle/>
        <a:p>
          <a:endParaRPr lang="en-US"/>
        </a:p>
      </dgm:t>
    </dgm:pt>
    <dgm:pt modelId="{5A953658-2BF6-48CC-A302-116E482337B8}">
      <dgm:prSet phldrT="[Text]"/>
      <dgm:spPr>
        <a:solidFill>
          <a:schemeClr val="bg1">
            <a:lumMod val="75000"/>
            <a:alpha val="50000"/>
          </a:schemeClr>
        </a:solidFill>
      </dgm:spPr>
      <dgm:t>
        <a:bodyPr/>
        <a:lstStyle/>
        <a:p>
          <a:r>
            <a:rPr lang="en-US" dirty="0"/>
            <a:t>Protection from abuse and neglect</a:t>
          </a:r>
        </a:p>
      </dgm:t>
    </dgm:pt>
    <dgm:pt modelId="{CF71A0E2-14BF-4384-A010-4D577DAD7751}" type="parTrans" cxnId="{8EFC07BB-FB7F-450F-97CB-90F6FD2A28D8}">
      <dgm:prSet/>
      <dgm:spPr/>
      <dgm:t>
        <a:bodyPr/>
        <a:lstStyle/>
        <a:p>
          <a:endParaRPr lang="en-US"/>
        </a:p>
      </dgm:t>
    </dgm:pt>
    <dgm:pt modelId="{1A4346AF-EFCF-4AC2-9364-BA33A87D89AE}" type="sibTrans" cxnId="{8EFC07BB-FB7F-450F-97CB-90F6FD2A28D8}">
      <dgm:prSet/>
      <dgm:spPr/>
      <dgm:t>
        <a:bodyPr/>
        <a:lstStyle/>
        <a:p>
          <a:endParaRPr lang="en-US"/>
        </a:p>
      </dgm:t>
    </dgm:pt>
    <dgm:pt modelId="{53134BEC-1521-4E9E-85A4-45B133F3B61C}">
      <dgm:prSet phldrT="[Text]"/>
      <dgm:spPr>
        <a:solidFill>
          <a:schemeClr val="bg1">
            <a:lumMod val="75000"/>
            <a:alpha val="50000"/>
          </a:schemeClr>
        </a:solidFill>
      </dgm:spPr>
      <dgm:t>
        <a:bodyPr/>
        <a:lstStyle/>
        <a:p>
          <a:r>
            <a:rPr lang="en-US" dirty="0"/>
            <a:t>Education, training and recreation</a:t>
          </a:r>
        </a:p>
      </dgm:t>
    </dgm:pt>
    <dgm:pt modelId="{EF19AE23-86BE-488B-BD1D-AF766DB5AAA2}" type="parTrans" cxnId="{D8CF5030-CF60-47B5-A2E7-C6B5F2008EAE}">
      <dgm:prSet/>
      <dgm:spPr/>
      <dgm:t>
        <a:bodyPr/>
        <a:lstStyle/>
        <a:p>
          <a:endParaRPr lang="en-US"/>
        </a:p>
      </dgm:t>
    </dgm:pt>
    <dgm:pt modelId="{2BF59F31-4EAF-4F8C-8C2E-81F3C2A805CB}" type="sibTrans" cxnId="{D8CF5030-CF60-47B5-A2E7-C6B5F2008EAE}">
      <dgm:prSet/>
      <dgm:spPr/>
      <dgm:t>
        <a:bodyPr/>
        <a:lstStyle/>
        <a:p>
          <a:endParaRPr lang="en-US"/>
        </a:p>
      </dgm:t>
    </dgm:pt>
    <dgm:pt modelId="{8A1183A3-5B76-494F-B755-824098868C6B}">
      <dgm:prSet phldrT="[Text]"/>
      <dgm:spPr>
        <a:solidFill>
          <a:schemeClr val="bg1">
            <a:lumMod val="75000"/>
            <a:alpha val="50000"/>
          </a:schemeClr>
        </a:solidFill>
      </dgm:spPr>
      <dgm:t>
        <a:bodyPr/>
        <a:lstStyle/>
        <a:p>
          <a:r>
            <a:rPr lang="en-US" dirty="0"/>
            <a:t>Domestic, family and personal relationships </a:t>
          </a:r>
        </a:p>
      </dgm:t>
    </dgm:pt>
    <dgm:pt modelId="{EDFEB23F-1056-4C9F-B90E-EB4BE6BDAA34}" type="parTrans" cxnId="{63563D86-01ED-428D-A909-C448EDCD0C59}">
      <dgm:prSet/>
      <dgm:spPr/>
      <dgm:t>
        <a:bodyPr/>
        <a:lstStyle/>
        <a:p>
          <a:endParaRPr lang="en-US"/>
        </a:p>
      </dgm:t>
    </dgm:pt>
    <dgm:pt modelId="{30953833-1AC9-4014-91FC-AD03CBE97807}" type="sibTrans" cxnId="{63563D86-01ED-428D-A909-C448EDCD0C59}">
      <dgm:prSet/>
      <dgm:spPr/>
      <dgm:t>
        <a:bodyPr/>
        <a:lstStyle/>
        <a:p>
          <a:endParaRPr lang="en-US"/>
        </a:p>
      </dgm:t>
    </dgm:pt>
    <dgm:pt modelId="{8A60783B-496D-4329-A20D-7C024A64A2F9}">
      <dgm:prSet/>
      <dgm:spPr>
        <a:solidFill>
          <a:schemeClr val="bg1">
            <a:lumMod val="75000"/>
            <a:alpha val="50000"/>
          </a:schemeClr>
        </a:solidFill>
      </dgm:spPr>
      <dgm:t>
        <a:bodyPr/>
        <a:lstStyle/>
        <a:p>
          <a:r>
            <a:rPr lang="en-US" dirty="0"/>
            <a:t>Contribution made to society </a:t>
          </a:r>
        </a:p>
      </dgm:t>
    </dgm:pt>
    <dgm:pt modelId="{999F1C5A-944A-4B4F-B312-61C7BAA45B2C}" type="parTrans" cxnId="{07FFC34C-F304-44C0-BC58-C4C82E1A2304}">
      <dgm:prSet/>
      <dgm:spPr/>
      <dgm:t>
        <a:bodyPr/>
        <a:lstStyle/>
        <a:p>
          <a:endParaRPr lang="en-US"/>
        </a:p>
      </dgm:t>
    </dgm:pt>
    <dgm:pt modelId="{A6269954-4714-4595-AB14-D27A4915B20C}" type="sibTrans" cxnId="{07FFC34C-F304-44C0-BC58-C4C82E1A2304}">
      <dgm:prSet/>
      <dgm:spPr/>
      <dgm:t>
        <a:bodyPr/>
        <a:lstStyle/>
        <a:p>
          <a:endParaRPr lang="en-US"/>
        </a:p>
      </dgm:t>
    </dgm:pt>
    <dgm:pt modelId="{A8C020DC-BFFD-413A-98A5-13280DEEFE9D}">
      <dgm:prSet/>
      <dgm:spPr>
        <a:solidFill>
          <a:schemeClr val="bg1">
            <a:lumMod val="75000"/>
            <a:alpha val="50000"/>
          </a:schemeClr>
        </a:solidFill>
      </dgm:spPr>
      <dgm:t>
        <a:bodyPr/>
        <a:lstStyle/>
        <a:p>
          <a:r>
            <a:rPr lang="en-US" dirty="0"/>
            <a:t>Securing rights and entitlements</a:t>
          </a:r>
        </a:p>
      </dgm:t>
    </dgm:pt>
    <dgm:pt modelId="{AA8999ED-57CE-4B4F-A977-CAD6A38646F4}" type="parTrans" cxnId="{FDD95B23-D07D-4537-BCD3-FC86D707D390}">
      <dgm:prSet/>
      <dgm:spPr/>
      <dgm:t>
        <a:bodyPr/>
        <a:lstStyle/>
        <a:p>
          <a:endParaRPr lang="en-US"/>
        </a:p>
      </dgm:t>
    </dgm:pt>
    <dgm:pt modelId="{9E48B3A7-FC7C-45EB-BC33-EFB88311B863}" type="sibTrans" cxnId="{FDD95B23-D07D-4537-BCD3-FC86D707D390}">
      <dgm:prSet/>
      <dgm:spPr/>
      <dgm:t>
        <a:bodyPr/>
        <a:lstStyle/>
        <a:p>
          <a:endParaRPr lang="en-US"/>
        </a:p>
      </dgm:t>
    </dgm:pt>
    <dgm:pt modelId="{6566B75E-95BA-4429-89B5-BB6E810F6C84}">
      <dgm:prSet/>
      <dgm:spPr>
        <a:solidFill>
          <a:schemeClr val="bg1">
            <a:lumMod val="75000"/>
            <a:alpha val="50000"/>
          </a:schemeClr>
        </a:solidFill>
      </dgm:spPr>
      <dgm:t>
        <a:bodyPr/>
        <a:lstStyle/>
        <a:p>
          <a:r>
            <a:rPr lang="en-US" dirty="0"/>
            <a:t>Suitability of living accommo-dation</a:t>
          </a:r>
        </a:p>
      </dgm:t>
    </dgm:pt>
    <dgm:pt modelId="{EF74DDD3-F0AC-4A10-9643-2CFEFADD26BB}" type="parTrans" cxnId="{2952F69A-310D-4513-AB43-766AC328E415}">
      <dgm:prSet/>
      <dgm:spPr/>
      <dgm:t>
        <a:bodyPr/>
        <a:lstStyle/>
        <a:p>
          <a:endParaRPr lang="en-US"/>
        </a:p>
      </dgm:t>
    </dgm:pt>
    <dgm:pt modelId="{B813BC50-8184-4BED-838C-564B53EEC5E1}" type="sibTrans" cxnId="{2952F69A-310D-4513-AB43-766AC328E415}">
      <dgm:prSet/>
      <dgm:spPr/>
      <dgm:t>
        <a:bodyPr/>
        <a:lstStyle/>
        <a:p>
          <a:endParaRPr lang="en-US"/>
        </a:p>
      </dgm:t>
    </dgm:pt>
    <dgm:pt modelId="{B0B194E7-5A92-46B1-A02D-835830529063}">
      <dgm:prSet/>
      <dgm:spPr>
        <a:solidFill>
          <a:schemeClr val="accent4">
            <a:lumMod val="40000"/>
            <a:lumOff val="60000"/>
            <a:alpha val="50000"/>
          </a:schemeClr>
        </a:solidFill>
      </dgm:spPr>
      <dgm:t>
        <a:bodyPr/>
        <a:lstStyle/>
        <a:p>
          <a:r>
            <a:rPr lang="en-US" dirty="0"/>
            <a:t>Control over day-to-day life</a:t>
          </a:r>
        </a:p>
      </dgm:t>
    </dgm:pt>
    <dgm:pt modelId="{417C999E-B320-4F65-BEA7-2916D1941554}" type="parTrans" cxnId="{05024932-8657-4379-818D-CFD2449B7AB6}">
      <dgm:prSet/>
      <dgm:spPr/>
      <dgm:t>
        <a:bodyPr/>
        <a:lstStyle/>
        <a:p>
          <a:endParaRPr lang="en-US"/>
        </a:p>
      </dgm:t>
    </dgm:pt>
    <dgm:pt modelId="{EFF3C761-3A62-4A0C-A10B-5C9D4A30E0F9}" type="sibTrans" cxnId="{05024932-8657-4379-818D-CFD2449B7AB6}">
      <dgm:prSet/>
      <dgm:spPr/>
      <dgm:t>
        <a:bodyPr/>
        <a:lstStyle/>
        <a:p>
          <a:endParaRPr lang="en-US"/>
        </a:p>
      </dgm:t>
    </dgm:pt>
    <dgm:pt modelId="{C4671284-6A16-406C-BEB4-B71D987A2EDC}">
      <dgm:prSet/>
      <dgm:spPr>
        <a:solidFill>
          <a:srgbClr val="F79FCB">
            <a:alpha val="50000"/>
          </a:srgbClr>
        </a:solidFill>
      </dgm:spPr>
      <dgm:t>
        <a:bodyPr/>
        <a:lstStyle/>
        <a:p>
          <a:r>
            <a:rPr lang="en-US" dirty="0"/>
            <a:t>Participation in work</a:t>
          </a:r>
        </a:p>
      </dgm:t>
    </dgm:pt>
    <dgm:pt modelId="{7B724E7E-F86C-44F7-B5B1-41DB2D79F5CB}" type="parTrans" cxnId="{756C253E-E7CA-41BB-A8AD-40DAAB5541C4}">
      <dgm:prSet/>
      <dgm:spPr/>
      <dgm:t>
        <a:bodyPr/>
        <a:lstStyle/>
        <a:p>
          <a:endParaRPr lang="en-US"/>
        </a:p>
      </dgm:t>
    </dgm:pt>
    <dgm:pt modelId="{3A8B0C49-EFEA-4D9E-99A3-0FFDDA7736BA}" type="sibTrans" cxnId="{756C253E-E7CA-41BB-A8AD-40DAAB5541C4}">
      <dgm:prSet/>
      <dgm:spPr/>
      <dgm:t>
        <a:bodyPr/>
        <a:lstStyle/>
        <a:p>
          <a:endParaRPr lang="en-US"/>
        </a:p>
      </dgm:t>
    </dgm:pt>
    <dgm:pt modelId="{015F64C8-E28C-455F-9A0F-CCEE60268A4A}" type="pres">
      <dgm:prSet presAssocID="{F10396EE-A972-4E65-9B76-5EF03EA106DF}" presName="composite" presStyleCnt="0">
        <dgm:presLayoutVars>
          <dgm:chMax val="1"/>
          <dgm:dir/>
          <dgm:resizeHandles val="exact"/>
        </dgm:presLayoutVars>
      </dgm:prSet>
      <dgm:spPr/>
    </dgm:pt>
    <dgm:pt modelId="{0E9FD07A-7996-4F22-AC4E-37127241CA2C}" type="pres">
      <dgm:prSet presAssocID="{F10396EE-A972-4E65-9B76-5EF03EA106DF}" presName="radial" presStyleCnt="0">
        <dgm:presLayoutVars>
          <dgm:animLvl val="ctr"/>
        </dgm:presLayoutVars>
      </dgm:prSet>
      <dgm:spPr/>
    </dgm:pt>
    <dgm:pt modelId="{A0E8E3A6-FBFA-4F81-9441-36733B60217C}" type="pres">
      <dgm:prSet presAssocID="{1115039A-275D-4629-9E91-42BB068B1DB9}" presName="centerShape" presStyleLbl="vennNode1" presStyleIdx="0" presStyleCnt="10" custScaleX="60485" custScaleY="63376"/>
      <dgm:spPr/>
    </dgm:pt>
    <dgm:pt modelId="{7DE244E3-E8D5-43BE-A6CA-B87072A32274}" type="pres">
      <dgm:prSet presAssocID="{F172A0B5-94EE-4679-9579-72556DDD05EF}" presName="node" presStyleLbl="vennNode1" presStyleIdx="1" presStyleCnt="10">
        <dgm:presLayoutVars>
          <dgm:bulletEnabled val="1"/>
        </dgm:presLayoutVars>
      </dgm:prSet>
      <dgm:spPr/>
    </dgm:pt>
    <dgm:pt modelId="{8082E624-4EB9-438C-B640-F55E8E1F91B1}" type="pres">
      <dgm:prSet presAssocID="{5A953658-2BF6-48CC-A302-116E482337B8}" presName="node" presStyleLbl="vennNode1" presStyleIdx="2" presStyleCnt="10">
        <dgm:presLayoutVars>
          <dgm:bulletEnabled val="1"/>
        </dgm:presLayoutVars>
      </dgm:prSet>
      <dgm:spPr/>
    </dgm:pt>
    <dgm:pt modelId="{71983C98-C32F-4333-A511-8C2DC8666095}" type="pres">
      <dgm:prSet presAssocID="{53134BEC-1521-4E9E-85A4-45B133F3B61C}" presName="node" presStyleLbl="vennNode1" presStyleIdx="3" presStyleCnt="10">
        <dgm:presLayoutVars>
          <dgm:bulletEnabled val="1"/>
        </dgm:presLayoutVars>
      </dgm:prSet>
      <dgm:spPr/>
    </dgm:pt>
    <dgm:pt modelId="{B9E47885-9CF5-4B51-807E-0BCFA8922906}" type="pres">
      <dgm:prSet presAssocID="{8A1183A3-5B76-494F-B755-824098868C6B}" presName="node" presStyleLbl="vennNode1" presStyleIdx="4" presStyleCnt="10">
        <dgm:presLayoutVars>
          <dgm:bulletEnabled val="1"/>
        </dgm:presLayoutVars>
      </dgm:prSet>
      <dgm:spPr/>
    </dgm:pt>
    <dgm:pt modelId="{487F7A1B-9B9E-4BED-BF6A-35CD2296722F}" type="pres">
      <dgm:prSet presAssocID="{8A60783B-496D-4329-A20D-7C024A64A2F9}" presName="node" presStyleLbl="vennNode1" presStyleIdx="5" presStyleCnt="10">
        <dgm:presLayoutVars>
          <dgm:bulletEnabled val="1"/>
        </dgm:presLayoutVars>
      </dgm:prSet>
      <dgm:spPr/>
    </dgm:pt>
    <dgm:pt modelId="{2724328A-DBF6-4C35-8823-FF26E4E668EB}" type="pres">
      <dgm:prSet presAssocID="{A8C020DC-BFFD-413A-98A5-13280DEEFE9D}" presName="node" presStyleLbl="vennNode1" presStyleIdx="6" presStyleCnt="10">
        <dgm:presLayoutVars>
          <dgm:bulletEnabled val="1"/>
        </dgm:presLayoutVars>
      </dgm:prSet>
      <dgm:spPr/>
    </dgm:pt>
    <dgm:pt modelId="{1F927500-1C1C-4CB2-8F83-B5C059FE1EE1}" type="pres">
      <dgm:prSet presAssocID="{6566B75E-95BA-4429-89B5-BB6E810F6C84}" presName="node" presStyleLbl="vennNode1" presStyleIdx="7" presStyleCnt="10">
        <dgm:presLayoutVars>
          <dgm:bulletEnabled val="1"/>
        </dgm:presLayoutVars>
      </dgm:prSet>
      <dgm:spPr/>
    </dgm:pt>
    <dgm:pt modelId="{D2453CDC-A504-4FDB-B0FF-AB877CEAD3E9}" type="pres">
      <dgm:prSet presAssocID="{B0B194E7-5A92-46B1-A02D-835830529063}" presName="node" presStyleLbl="vennNode1" presStyleIdx="8" presStyleCnt="10">
        <dgm:presLayoutVars>
          <dgm:bulletEnabled val="1"/>
        </dgm:presLayoutVars>
      </dgm:prSet>
      <dgm:spPr/>
    </dgm:pt>
    <dgm:pt modelId="{DC318CE0-A356-4C8D-B6B5-978A5DB043DE}" type="pres">
      <dgm:prSet presAssocID="{C4671284-6A16-406C-BEB4-B71D987A2EDC}" presName="node" presStyleLbl="vennNode1" presStyleIdx="9" presStyleCnt="10">
        <dgm:presLayoutVars>
          <dgm:bulletEnabled val="1"/>
        </dgm:presLayoutVars>
      </dgm:prSet>
      <dgm:spPr/>
    </dgm:pt>
  </dgm:ptLst>
  <dgm:cxnLst>
    <dgm:cxn modelId="{E46D9800-3244-46CF-A072-8C4033B35844}" type="presOf" srcId="{1115039A-275D-4629-9E91-42BB068B1DB9}" destId="{A0E8E3A6-FBFA-4F81-9441-36733B60217C}" srcOrd="0" destOrd="0" presId="urn:microsoft.com/office/officeart/2005/8/layout/radial3"/>
    <dgm:cxn modelId="{FDD95B23-D07D-4537-BCD3-FC86D707D390}" srcId="{1115039A-275D-4629-9E91-42BB068B1DB9}" destId="{A8C020DC-BFFD-413A-98A5-13280DEEFE9D}" srcOrd="5" destOrd="0" parTransId="{AA8999ED-57CE-4B4F-A977-CAD6A38646F4}" sibTransId="{9E48B3A7-FC7C-45EB-BC33-EFB88311B863}"/>
    <dgm:cxn modelId="{E2110A2D-6837-42CC-BDC0-4D8EE3B0F0A0}" type="presOf" srcId="{8A60783B-496D-4329-A20D-7C024A64A2F9}" destId="{487F7A1B-9B9E-4BED-BF6A-35CD2296722F}" srcOrd="0" destOrd="0" presId="urn:microsoft.com/office/officeart/2005/8/layout/radial3"/>
    <dgm:cxn modelId="{D8CF5030-CF60-47B5-A2E7-C6B5F2008EAE}" srcId="{1115039A-275D-4629-9E91-42BB068B1DB9}" destId="{53134BEC-1521-4E9E-85A4-45B133F3B61C}" srcOrd="2" destOrd="0" parTransId="{EF19AE23-86BE-488B-BD1D-AF766DB5AAA2}" sibTransId="{2BF59F31-4EAF-4F8C-8C2E-81F3C2A805CB}"/>
    <dgm:cxn modelId="{05024932-8657-4379-818D-CFD2449B7AB6}" srcId="{1115039A-275D-4629-9E91-42BB068B1DB9}" destId="{B0B194E7-5A92-46B1-A02D-835830529063}" srcOrd="7" destOrd="0" parTransId="{417C999E-B320-4F65-BEA7-2916D1941554}" sibTransId="{EFF3C761-3A62-4A0C-A10B-5C9D4A30E0F9}"/>
    <dgm:cxn modelId="{DA438E34-219C-487F-A1C0-1A630A3EF74F}" srcId="{1115039A-275D-4629-9E91-42BB068B1DB9}" destId="{F172A0B5-94EE-4679-9579-72556DDD05EF}" srcOrd="0" destOrd="0" parTransId="{8BA53D34-189C-413B-9D96-F590714B581D}" sibTransId="{425399C0-5357-4430-89E5-17347C05AA72}"/>
    <dgm:cxn modelId="{756C253E-E7CA-41BB-A8AD-40DAAB5541C4}" srcId="{1115039A-275D-4629-9E91-42BB068B1DB9}" destId="{C4671284-6A16-406C-BEB4-B71D987A2EDC}" srcOrd="8" destOrd="0" parTransId="{7B724E7E-F86C-44F7-B5B1-41DB2D79F5CB}" sibTransId="{3A8B0C49-EFEA-4D9E-99A3-0FFDDA7736BA}"/>
    <dgm:cxn modelId="{505EDE5D-0C39-4919-A02F-F42771C8E72F}" type="presOf" srcId="{8A1183A3-5B76-494F-B755-824098868C6B}" destId="{B9E47885-9CF5-4B51-807E-0BCFA8922906}" srcOrd="0" destOrd="0" presId="urn:microsoft.com/office/officeart/2005/8/layout/radial3"/>
    <dgm:cxn modelId="{5E0F2F67-0CF2-40DE-B6D7-068F4BE65E4A}" type="presOf" srcId="{F10396EE-A972-4E65-9B76-5EF03EA106DF}" destId="{015F64C8-E28C-455F-9A0F-CCEE60268A4A}" srcOrd="0" destOrd="0" presId="urn:microsoft.com/office/officeart/2005/8/layout/radial3"/>
    <dgm:cxn modelId="{07FFC34C-F304-44C0-BC58-C4C82E1A2304}" srcId="{1115039A-275D-4629-9E91-42BB068B1DB9}" destId="{8A60783B-496D-4329-A20D-7C024A64A2F9}" srcOrd="4" destOrd="0" parTransId="{999F1C5A-944A-4B4F-B312-61C7BAA45B2C}" sibTransId="{A6269954-4714-4595-AB14-D27A4915B20C}"/>
    <dgm:cxn modelId="{4BC7FB56-730B-4E99-9A0F-D9BD2089491C}" type="presOf" srcId="{C4671284-6A16-406C-BEB4-B71D987A2EDC}" destId="{DC318CE0-A356-4C8D-B6B5-978A5DB043DE}" srcOrd="0" destOrd="0" presId="urn:microsoft.com/office/officeart/2005/8/layout/radial3"/>
    <dgm:cxn modelId="{63563D86-01ED-428D-A909-C448EDCD0C59}" srcId="{1115039A-275D-4629-9E91-42BB068B1DB9}" destId="{8A1183A3-5B76-494F-B755-824098868C6B}" srcOrd="3" destOrd="0" parTransId="{EDFEB23F-1056-4C9F-B90E-EB4BE6BDAA34}" sibTransId="{30953833-1AC9-4014-91FC-AD03CBE97807}"/>
    <dgm:cxn modelId="{97D42A87-A15E-4B20-8147-6A7C13CFF79D}" type="presOf" srcId="{6566B75E-95BA-4429-89B5-BB6E810F6C84}" destId="{1F927500-1C1C-4CB2-8F83-B5C059FE1EE1}" srcOrd="0" destOrd="0" presId="urn:microsoft.com/office/officeart/2005/8/layout/radial3"/>
    <dgm:cxn modelId="{C6EA8291-82CD-482B-AA7A-45DC1F24ED69}" type="presOf" srcId="{F172A0B5-94EE-4679-9579-72556DDD05EF}" destId="{7DE244E3-E8D5-43BE-A6CA-B87072A32274}" srcOrd="0" destOrd="0" presId="urn:microsoft.com/office/officeart/2005/8/layout/radial3"/>
    <dgm:cxn modelId="{BD4F3B97-166A-4C1F-9C17-B5E8689F8DBE}" srcId="{F10396EE-A972-4E65-9B76-5EF03EA106DF}" destId="{1115039A-275D-4629-9E91-42BB068B1DB9}" srcOrd="0" destOrd="0" parTransId="{9C6A3F88-D829-4DBE-9178-A25C815D37ED}" sibTransId="{75342E99-B922-433F-B9D1-665C11957FF9}"/>
    <dgm:cxn modelId="{2952F69A-310D-4513-AB43-766AC328E415}" srcId="{1115039A-275D-4629-9E91-42BB068B1DB9}" destId="{6566B75E-95BA-4429-89B5-BB6E810F6C84}" srcOrd="6" destOrd="0" parTransId="{EF74DDD3-F0AC-4A10-9643-2CFEFADD26BB}" sibTransId="{B813BC50-8184-4BED-838C-564B53EEC5E1}"/>
    <dgm:cxn modelId="{8EFC07BB-FB7F-450F-97CB-90F6FD2A28D8}" srcId="{1115039A-275D-4629-9E91-42BB068B1DB9}" destId="{5A953658-2BF6-48CC-A302-116E482337B8}" srcOrd="1" destOrd="0" parTransId="{CF71A0E2-14BF-4384-A010-4D577DAD7751}" sibTransId="{1A4346AF-EFCF-4AC2-9364-BA33A87D89AE}"/>
    <dgm:cxn modelId="{0BBD46C0-133B-4041-9146-B32ACB52E647}" type="presOf" srcId="{53134BEC-1521-4E9E-85A4-45B133F3B61C}" destId="{71983C98-C32F-4333-A511-8C2DC8666095}" srcOrd="0" destOrd="0" presId="urn:microsoft.com/office/officeart/2005/8/layout/radial3"/>
    <dgm:cxn modelId="{BB18B7C3-8FBD-406A-A09F-2485069689F7}" type="presOf" srcId="{A8C020DC-BFFD-413A-98A5-13280DEEFE9D}" destId="{2724328A-DBF6-4C35-8823-FF26E4E668EB}" srcOrd="0" destOrd="0" presId="urn:microsoft.com/office/officeart/2005/8/layout/radial3"/>
    <dgm:cxn modelId="{CAEBE2ED-A4D7-4959-8867-D474AEB0BA35}" type="presOf" srcId="{B0B194E7-5A92-46B1-A02D-835830529063}" destId="{D2453CDC-A504-4FDB-B0FF-AB877CEAD3E9}" srcOrd="0" destOrd="0" presId="urn:microsoft.com/office/officeart/2005/8/layout/radial3"/>
    <dgm:cxn modelId="{8B8740F7-9426-4360-BE77-AA23D308C743}" type="presOf" srcId="{5A953658-2BF6-48CC-A302-116E482337B8}" destId="{8082E624-4EB9-438C-B640-F55E8E1F91B1}" srcOrd="0" destOrd="0" presId="urn:microsoft.com/office/officeart/2005/8/layout/radial3"/>
    <dgm:cxn modelId="{1A2C3354-D701-40DB-9EF7-B11C7C1A9758}" type="presParOf" srcId="{015F64C8-E28C-455F-9A0F-CCEE60268A4A}" destId="{0E9FD07A-7996-4F22-AC4E-37127241CA2C}" srcOrd="0" destOrd="0" presId="urn:microsoft.com/office/officeart/2005/8/layout/radial3"/>
    <dgm:cxn modelId="{46A3667D-566C-44C9-8015-94B4CD919B46}" type="presParOf" srcId="{0E9FD07A-7996-4F22-AC4E-37127241CA2C}" destId="{A0E8E3A6-FBFA-4F81-9441-36733B60217C}" srcOrd="0" destOrd="0" presId="urn:microsoft.com/office/officeart/2005/8/layout/radial3"/>
    <dgm:cxn modelId="{E05BCFE5-0B15-4436-9CB2-E0092AB02577}" type="presParOf" srcId="{0E9FD07A-7996-4F22-AC4E-37127241CA2C}" destId="{7DE244E3-E8D5-43BE-A6CA-B87072A32274}" srcOrd="1" destOrd="0" presId="urn:microsoft.com/office/officeart/2005/8/layout/radial3"/>
    <dgm:cxn modelId="{00A602DB-AD8E-482C-972A-CC7AD716FC64}" type="presParOf" srcId="{0E9FD07A-7996-4F22-AC4E-37127241CA2C}" destId="{8082E624-4EB9-438C-B640-F55E8E1F91B1}" srcOrd="2" destOrd="0" presId="urn:microsoft.com/office/officeart/2005/8/layout/radial3"/>
    <dgm:cxn modelId="{DC8F8ACF-70D3-41E1-8119-71F15E128E76}" type="presParOf" srcId="{0E9FD07A-7996-4F22-AC4E-37127241CA2C}" destId="{71983C98-C32F-4333-A511-8C2DC8666095}" srcOrd="3" destOrd="0" presId="urn:microsoft.com/office/officeart/2005/8/layout/radial3"/>
    <dgm:cxn modelId="{44109574-E65F-4561-ABAA-662671A09DDC}" type="presParOf" srcId="{0E9FD07A-7996-4F22-AC4E-37127241CA2C}" destId="{B9E47885-9CF5-4B51-807E-0BCFA8922906}" srcOrd="4" destOrd="0" presId="urn:microsoft.com/office/officeart/2005/8/layout/radial3"/>
    <dgm:cxn modelId="{B9BC2FD9-C201-4206-9687-8F2E05419269}" type="presParOf" srcId="{0E9FD07A-7996-4F22-AC4E-37127241CA2C}" destId="{487F7A1B-9B9E-4BED-BF6A-35CD2296722F}" srcOrd="5" destOrd="0" presId="urn:microsoft.com/office/officeart/2005/8/layout/radial3"/>
    <dgm:cxn modelId="{D6DBD16E-DB6E-439B-B2DC-42D38CB6BF02}" type="presParOf" srcId="{0E9FD07A-7996-4F22-AC4E-37127241CA2C}" destId="{2724328A-DBF6-4C35-8823-FF26E4E668EB}" srcOrd="6" destOrd="0" presId="urn:microsoft.com/office/officeart/2005/8/layout/radial3"/>
    <dgm:cxn modelId="{B759CD7D-2350-4BF8-9469-BF478CADF428}" type="presParOf" srcId="{0E9FD07A-7996-4F22-AC4E-37127241CA2C}" destId="{1F927500-1C1C-4CB2-8F83-B5C059FE1EE1}" srcOrd="7" destOrd="0" presId="urn:microsoft.com/office/officeart/2005/8/layout/radial3"/>
    <dgm:cxn modelId="{439E2A7D-1820-4182-9934-6EF8149F1427}" type="presParOf" srcId="{0E9FD07A-7996-4F22-AC4E-37127241CA2C}" destId="{D2453CDC-A504-4FDB-B0FF-AB877CEAD3E9}" srcOrd="8" destOrd="0" presId="urn:microsoft.com/office/officeart/2005/8/layout/radial3"/>
    <dgm:cxn modelId="{67254E48-7A78-4124-84D2-6CCD442F4FEA}" type="presParOf" srcId="{0E9FD07A-7996-4F22-AC4E-37127241CA2C}" destId="{DC318CE0-A356-4C8D-B6B5-978A5DB043DE}" srcOrd="9"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6635CF-C4DC-4644-BAB3-23D633B3654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016DCC93-C30C-4754-9088-7D289C3C802E}" type="parTrans" cxnId="{32F4D196-870D-49CF-9356-FFD8F697AF8C}">
      <dgm:prSet/>
      <dgm:spPr/>
      <dgm:t>
        <a:bodyPr/>
        <a:lstStyle/>
        <a:p>
          <a:endParaRPr lang="en-US"/>
        </a:p>
      </dgm:t>
    </dgm:pt>
    <dgm:pt modelId="{69D4252C-927C-4307-8376-65182C8CFEBA}">
      <dgm:prSet phldrT="[Text]" custT="1"/>
      <dgm:spPr>
        <a:solidFill>
          <a:schemeClr val="bg1">
            <a:lumMod val="75000"/>
          </a:schemeClr>
        </a:solidFill>
        <a:ln>
          <a:solidFill>
            <a:schemeClr val="bg1">
              <a:lumMod val="50000"/>
            </a:schemeClr>
          </a:solidFill>
        </a:ln>
      </dgm:spPr>
      <dgm:t>
        <a:bodyPr/>
        <a:lstStyle/>
        <a:p>
          <a:r>
            <a:rPr lang="cy" sz="2700" b="0" i="0" u="none" strike="noStrike" cap="none" baseline="0">
              <a:solidFill>
                <a:schemeClr val="tx1"/>
              </a:solidFill>
              <a:effectLst/>
              <a:uFillTx/>
              <a:latin typeface="Calibri"/>
            </a:rPr>
            <a:t>Pobl </a:t>
          </a:r>
        </a:p>
      </dgm:t>
    </dgm:pt>
    <dgm:pt modelId="{A5F9AD8E-E98F-4BCC-BAA7-96CAA5C89E59}" type="parTrans" cxnId="{18AC7E45-869D-457E-A2B6-C0E38012422F}">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21B55BCB-DA79-42F6-9641-C260997812D3}">
      <dgm:prSet phldrT="[Text]" custT="1"/>
      <dgm:spPr>
        <a:solidFill>
          <a:schemeClr val="bg1">
            <a:lumMod val="75000"/>
          </a:schemeClr>
        </a:solidFill>
        <a:ln>
          <a:solidFill>
            <a:schemeClr val="bg1">
              <a:lumMod val="50000"/>
            </a:schemeClr>
          </a:solidFill>
        </a:ln>
      </dgm:spPr>
      <dgm:t>
        <a:bodyPr/>
        <a:lstStyle/>
        <a:p>
          <a:r>
            <a:rPr lang="cy" sz="1250" b="0" i="0" u="none" strike="noStrike" cap="none" baseline="0">
              <a:solidFill>
                <a:schemeClr val="tx1"/>
              </a:solidFill>
              <a:effectLst/>
              <a:uFillTx/>
              <a:latin typeface="Calibri"/>
            </a:rPr>
            <a:t>pontio i fyd oedolion</a:t>
          </a:r>
        </a:p>
      </dgm:t>
    </dgm:pt>
    <dgm:pt modelId="{6151C8C5-2AED-4B9B-9D96-0B324945F7FD}" type="sibTrans" cxnId="{18AC7E45-869D-457E-A2B6-C0E38012422F}">
      <dgm:prSet/>
      <dgm:spPr/>
      <dgm:t>
        <a:bodyPr/>
        <a:lstStyle/>
        <a:p>
          <a:endParaRPr lang="en-US"/>
        </a:p>
      </dgm:t>
    </dgm:pt>
    <dgm:pt modelId="{C1AD80AD-E000-4AE2-BD5A-57CB0D8C1DA7}" type="parTrans" cxnId="{D100C895-654A-4BCD-B6E0-21AC209F0D2E}">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F2F84AFB-01D4-4F38-AE58-2C3706A4C2DA}">
      <dgm:prSet custT="1"/>
      <dgm:spPr>
        <a:solidFill>
          <a:schemeClr val="bg1">
            <a:lumMod val="75000"/>
          </a:schemeClr>
        </a:solidFill>
        <a:ln>
          <a:solidFill>
            <a:schemeClr val="bg1">
              <a:lumMod val="50000"/>
            </a:schemeClr>
          </a:solidFill>
        </a:ln>
      </dgm:spPr>
      <dgm:t>
        <a:bodyPr/>
        <a:lstStyle/>
        <a:p>
          <a:r>
            <a:rPr lang="cy" sz="1250" b="0" i="0" u="none" strike="noStrike" cap="none" baseline="0" dirty="0">
              <a:solidFill>
                <a:schemeClr val="tx1"/>
              </a:solidFill>
              <a:effectLst/>
              <a:uFillTx/>
              <a:latin typeface="Calibri"/>
            </a:rPr>
            <a:t>Testun pryderon diogelu</a:t>
          </a:r>
        </a:p>
      </dgm:t>
    </dgm:pt>
    <dgm:pt modelId="{709180EF-3CB4-434B-9CE9-B73C99530A99}" type="sibTrans" cxnId="{D100C895-654A-4BCD-B6E0-21AC209F0D2E}">
      <dgm:prSet/>
      <dgm:spPr/>
      <dgm:t>
        <a:bodyPr/>
        <a:lstStyle/>
        <a:p>
          <a:endParaRPr lang="en-US"/>
        </a:p>
      </dgm:t>
    </dgm:pt>
    <dgm:pt modelId="{91259C8F-0E5F-4FD7-800C-FE17C6AC7199}" type="parTrans" cxnId="{8932F0CA-2D0D-46C5-BF1E-AE448E1C990E}">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1370413F-A4CC-408C-89ED-45DEB22946BF}">
      <dgm:prSet custT="1"/>
      <dgm:spPr>
        <a:solidFill>
          <a:schemeClr val="bg1">
            <a:lumMod val="75000"/>
          </a:schemeClr>
        </a:solidFill>
        <a:ln>
          <a:solidFill>
            <a:schemeClr val="bg1">
              <a:lumMod val="50000"/>
            </a:schemeClr>
          </a:solidFill>
        </a:ln>
      </dgm:spPr>
      <dgm:t>
        <a:bodyPr/>
        <a:lstStyle/>
        <a:p>
          <a:r>
            <a:rPr lang="cy" sz="1250" b="0" i="0" u="none" strike="noStrike" cap="none" baseline="0" dirty="0">
              <a:solidFill>
                <a:schemeClr val="tx1"/>
              </a:solidFill>
              <a:effectLst/>
              <a:uFillTx/>
              <a:latin typeface="Calibri"/>
            </a:rPr>
            <a:t>Sy'n cysylltu â'r awdurdod lleol</a:t>
          </a:r>
        </a:p>
      </dgm:t>
    </dgm:pt>
    <dgm:pt modelId="{17FDE4DC-38EA-4A94-A95F-55CB898CD035}" type="sibTrans" cxnId="{8932F0CA-2D0D-46C5-BF1E-AE448E1C990E}">
      <dgm:prSet/>
      <dgm:spPr/>
      <dgm:t>
        <a:bodyPr/>
        <a:lstStyle/>
        <a:p>
          <a:endParaRPr lang="en-US"/>
        </a:p>
      </dgm:t>
    </dgm:pt>
    <dgm:pt modelId="{BCE6494E-706D-4CDE-86DF-D2CE3F388CB8}" type="parTrans" cxnId="{246501FD-5885-4B38-93BF-44C89364FB6F}">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4BDD758B-3A7B-4688-A4C5-58E82D994C5A}">
      <dgm:prSet custT="1"/>
      <dgm:spPr>
        <a:solidFill>
          <a:schemeClr val="bg1">
            <a:lumMod val="75000"/>
          </a:schemeClr>
        </a:solidFill>
        <a:ln>
          <a:solidFill>
            <a:schemeClr val="bg1">
              <a:lumMod val="50000"/>
            </a:schemeClr>
          </a:solidFill>
        </a:ln>
      </dgm:spPr>
      <dgm:t>
        <a:bodyPr/>
        <a:lstStyle/>
        <a:p>
          <a:r>
            <a:rPr lang="cy" sz="1100" b="0" i="0" u="none" strike="noStrike" cap="none" baseline="0" dirty="0">
              <a:solidFill>
                <a:schemeClr val="tx1"/>
              </a:solidFill>
              <a:effectLst/>
              <a:uFillTx/>
              <a:latin typeface="Calibri"/>
            </a:rPr>
            <a:t>A allai ddatblygu angen gofal a chymorth yn y dyfodol</a:t>
          </a:r>
        </a:p>
      </dgm:t>
    </dgm:pt>
    <dgm:pt modelId="{9F50C2B2-27E2-480A-BBA2-5BD767B207AF}" type="sibTrans" cxnId="{246501FD-5885-4B38-93BF-44C89364FB6F}">
      <dgm:prSet/>
      <dgm:spPr/>
      <dgm:t>
        <a:bodyPr/>
        <a:lstStyle/>
        <a:p>
          <a:endParaRPr lang="en-US"/>
        </a:p>
      </dgm:t>
    </dgm:pt>
    <dgm:pt modelId="{279375FE-5793-4119-80AE-9A499440363F}" type="parTrans" cxnId="{13AAFA6E-F1CB-46ED-91DD-E042531D4890}">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4541D17B-0FD9-45C1-A108-B46A2B137AF2}">
      <dgm:prSet custT="1"/>
      <dgm:spPr>
        <a:solidFill>
          <a:schemeClr val="bg1">
            <a:lumMod val="75000"/>
          </a:schemeClr>
        </a:solidFill>
        <a:ln>
          <a:solidFill>
            <a:schemeClr val="bg1">
              <a:lumMod val="50000"/>
            </a:schemeClr>
          </a:solidFill>
        </a:ln>
      </dgm:spPr>
      <dgm:t>
        <a:bodyPr/>
        <a:lstStyle/>
        <a:p>
          <a:r>
            <a:rPr lang="cy" sz="1250" b="0" i="0" u="none" strike="noStrike" cap="none" baseline="0" dirty="0">
              <a:solidFill>
                <a:schemeClr val="tx1"/>
              </a:solidFill>
              <a:effectLst/>
              <a:uFillTx/>
              <a:latin typeface="Calibri"/>
            </a:rPr>
            <a:t>Sy'n gymwys i gael gofal a chymorth</a:t>
          </a:r>
        </a:p>
      </dgm:t>
    </dgm:pt>
    <dgm:pt modelId="{3A17042A-66DD-4297-81E6-1B89024F4787}" type="sibTrans" cxnId="{13AAFA6E-F1CB-46ED-91DD-E042531D4890}">
      <dgm:prSet/>
      <dgm:spPr/>
      <dgm:t>
        <a:bodyPr/>
        <a:lstStyle/>
        <a:p>
          <a:endParaRPr lang="en-US"/>
        </a:p>
      </dgm:t>
    </dgm:pt>
    <dgm:pt modelId="{187E82AB-33CD-416A-81B1-CB30FD358D58}" type="parTrans" cxnId="{BA68BB8F-23C6-47A7-851C-16E2BF5C8EA2}">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256C91E2-B209-4C4A-8C16-B866AA1DAF08}">
      <dgm:prSet custT="1"/>
      <dgm:spPr>
        <a:solidFill>
          <a:schemeClr val="bg1">
            <a:lumMod val="75000"/>
          </a:schemeClr>
        </a:solidFill>
        <a:ln>
          <a:solidFill>
            <a:schemeClr val="bg1">
              <a:lumMod val="50000"/>
            </a:schemeClr>
          </a:solidFill>
        </a:ln>
      </dgm:spPr>
      <dgm:t>
        <a:bodyPr/>
        <a:lstStyle/>
        <a:p>
          <a:r>
            <a:rPr lang="cy" sz="1250" b="0" i="0" u="none" strike="noStrike" cap="none" baseline="0" dirty="0">
              <a:solidFill>
                <a:schemeClr val="tx1"/>
              </a:solidFill>
              <a:effectLst/>
              <a:uFillTx/>
              <a:latin typeface="Calibri"/>
            </a:rPr>
            <a:t>Yn yr ystâd ddiogel</a:t>
          </a:r>
        </a:p>
      </dgm:t>
    </dgm:pt>
    <dgm:pt modelId="{0DAA79A4-8671-48DA-A42A-133E721CE7F5}" type="sibTrans" cxnId="{BA68BB8F-23C6-47A7-851C-16E2BF5C8EA2}">
      <dgm:prSet/>
      <dgm:spPr/>
      <dgm:t>
        <a:bodyPr/>
        <a:lstStyle/>
        <a:p>
          <a:endParaRPr lang="en-US"/>
        </a:p>
      </dgm:t>
    </dgm:pt>
    <dgm:pt modelId="{A4AE0BA0-4B4D-4318-B2D8-09B8479BCAFD}" type="parTrans" cxnId="{03FB4FC7-0BA5-4F73-AE6A-DE9854284144}">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31A74A29-BBA3-44B9-87B3-9B4EA47A4449}">
      <dgm:prSet custT="1"/>
      <dgm:spPr>
        <a:solidFill>
          <a:schemeClr val="bg1">
            <a:lumMod val="75000"/>
          </a:schemeClr>
        </a:solidFill>
        <a:ln>
          <a:solidFill>
            <a:schemeClr val="bg1">
              <a:lumMod val="50000"/>
            </a:schemeClr>
          </a:solidFill>
        </a:ln>
      </dgm:spPr>
      <dgm:t>
        <a:bodyPr/>
        <a:lstStyle/>
        <a:p>
          <a:r>
            <a:rPr lang="cy" sz="1250" b="0" i="0" u="none" strike="noStrike" cap="none" baseline="0" dirty="0">
              <a:solidFill>
                <a:schemeClr val="tx1"/>
              </a:solidFill>
              <a:effectLst/>
              <a:uFillTx/>
              <a:latin typeface="Calibri"/>
            </a:rPr>
            <a:t>Sy'n aelodau o'r teulu neu'n ofalwyr</a:t>
          </a:r>
        </a:p>
      </dgm:t>
    </dgm:pt>
    <dgm:pt modelId="{694838B0-1243-4F88-B39C-A0D8C0751BE0}" type="sibTrans" cxnId="{03FB4FC7-0BA5-4F73-AE6A-DE9854284144}">
      <dgm:prSet/>
      <dgm:spPr/>
      <dgm:t>
        <a:bodyPr/>
        <a:lstStyle/>
        <a:p>
          <a:endParaRPr lang="en-US"/>
        </a:p>
      </dgm:t>
    </dgm:pt>
    <dgm:pt modelId="{15B1D068-A354-4DA1-B587-C8B3E74C03D8}" type="parTrans" cxnId="{F71DCD83-8314-4F34-ADC2-6DC073C3AEE2}">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519159C0-E8DB-42D5-B1F2-A4EAD76DCFBD}">
      <dgm:prSet custT="1"/>
      <dgm:spPr>
        <a:solidFill>
          <a:schemeClr val="bg1">
            <a:lumMod val="75000"/>
          </a:schemeClr>
        </a:solidFill>
        <a:ln>
          <a:solidFill>
            <a:schemeClr val="bg1">
              <a:lumMod val="50000"/>
            </a:schemeClr>
          </a:solidFill>
        </a:ln>
      </dgm:spPr>
      <dgm:t>
        <a:bodyPr/>
        <a:lstStyle/>
        <a:p>
          <a:r>
            <a:rPr lang="cy" sz="1100" b="0" i="0" u="none" strike="noStrike" cap="none" baseline="0" dirty="0">
              <a:solidFill>
                <a:schemeClr val="tx1"/>
              </a:solidFill>
              <a:effectLst/>
              <a:uFillTx/>
              <a:latin typeface="Calibri"/>
            </a:rPr>
            <a:t>Eisiau cynllunio ar gyfer eu dyfodol nhw neu eu plentyn</a:t>
          </a:r>
        </a:p>
      </dgm:t>
    </dgm:pt>
    <dgm:pt modelId="{73B30ECF-D90D-42F3-BF2A-6022F1B3BEAD}" type="sibTrans" cxnId="{F71DCD83-8314-4F34-ADC2-6DC073C3AEE2}">
      <dgm:prSet/>
      <dgm:spPr/>
      <dgm:t>
        <a:bodyPr/>
        <a:lstStyle/>
        <a:p>
          <a:endParaRPr lang="en-US"/>
        </a:p>
      </dgm:t>
    </dgm:pt>
    <dgm:pt modelId="{C072866D-EF9F-428C-B367-9F9C05A8FA35}" type="sibTrans" cxnId="{32F4D196-870D-49CF-9356-FFD8F697AF8C}">
      <dgm:prSet/>
      <dgm:spPr/>
      <dgm:t>
        <a:bodyPr/>
        <a:lstStyle/>
        <a:p>
          <a:endParaRPr lang="en-US"/>
        </a:p>
      </dgm:t>
    </dgm:pt>
    <dgm:pt modelId="{28225E46-936D-4B83-9300-BEBD1F81642D}" type="pres">
      <dgm:prSet presAssocID="{CB6635CF-C4DC-4644-BAB3-23D633B36547}" presName="Name0" presStyleCnt="0">
        <dgm:presLayoutVars>
          <dgm:chMax val="1"/>
          <dgm:dir/>
          <dgm:animLvl val="ctr"/>
          <dgm:resizeHandles val="exact"/>
        </dgm:presLayoutVars>
      </dgm:prSet>
      <dgm:spPr/>
    </dgm:pt>
    <dgm:pt modelId="{6024E2F9-9A5C-43DA-8F98-750F97EB593B}" type="pres">
      <dgm:prSet presAssocID="{69D4252C-927C-4307-8376-65182C8CFEBA}" presName="centerShape" presStyleLbl="node0" presStyleIdx="0" presStyleCnt="1"/>
      <dgm:spPr/>
    </dgm:pt>
    <dgm:pt modelId="{28C708F3-8189-468D-BB25-CE96A06AEC99}" type="pres">
      <dgm:prSet presAssocID="{A5F9AD8E-E98F-4BCC-BAA7-96CAA5C89E59}" presName="parTrans" presStyleLbl="sibTrans2D1" presStyleIdx="0" presStyleCnt="8"/>
      <dgm:spPr/>
    </dgm:pt>
    <dgm:pt modelId="{4D7411E7-85C7-433C-A98F-8DEED8A6262D}" type="pres">
      <dgm:prSet presAssocID="{A5F9AD8E-E98F-4BCC-BAA7-96CAA5C89E59}" presName="connectorText" presStyleLbl="sibTrans2D1" presStyleIdx="0" presStyleCnt="8"/>
      <dgm:spPr/>
    </dgm:pt>
    <dgm:pt modelId="{99E3EEE3-93B0-4A1D-894A-C2A46EED6CA6}" type="pres">
      <dgm:prSet presAssocID="{21B55BCB-DA79-42F6-9641-C260997812D3}" presName="node" presStyleLbl="node1" presStyleIdx="0" presStyleCnt="8">
        <dgm:presLayoutVars>
          <dgm:bulletEnabled val="1"/>
        </dgm:presLayoutVars>
      </dgm:prSet>
      <dgm:spPr/>
    </dgm:pt>
    <dgm:pt modelId="{B3DE6D0E-2B52-4041-A5B7-EE1084828C1F}" type="pres">
      <dgm:prSet presAssocID="{C1AD80AD-E000-4AE2-BD5A-57CB0D8C1DA7}" presName="parTrans" presStyleLbl="sibTrans2D1" presStyleIdx="1" presStyleCnt="8"/>
      <dgm:spPr/>
    </dgm:pt>
    <dgm:pt modelId="{1F613383-ECB1-4A66-8C47-1D2414B90B6B}" type="pres">
      <dgm:prSet presAssocID="{C1AD80AD-E000-4AE2-BD5A-57CB0D8C1DA7}" presName="connectorText" presStyleLbl="sibTrans2D1" presStyleIdx="1" presStyleCnt="8"/>
      <dgm:spPr/>
    </dgm:pt>
    <dgm:pt modelId="{F2ED80E3-6ACB-4F3B-A4F4-2377AC23FF1E}" type="pres">
      <dgm:prSet presAssocID="{F2F84AFB-01D4-4F38-AE58-2C3706A4C2DA}" presName="node" presStyleLbl="node1" presStyleIdx="1" presStyleCnt="8">
        <dgm:presLayoutVars>
          <dgm:bulletEnabled val="1"/>
        </dgm:presLayoutVars>
      </dgm:prSet>
      <dgm:spPr/>
    </dgm:pt>
    <dgm:pt modelId="{CEB4946A-93E4-4365-94FA-82012AB956ED}" type="pres">
      <dgm:prSet presAssocID="{91259C8F-0E5F-4FD7-800C-FE17C6AC7199}" presName="parTrans" presStyleLbl="sibTrans2D1" presStyleIdx="2" presStyleCnt="8"/>
      <dgm:spPr/>
    </dgm:pt>
    <dgm:pt modelId="{980802FD-D78F-4DAF-B0DB-148A237AD7D5}" type="pres">
      <dgm:prSet presAssocID="{91259C8F-0E5F-4FD7-800C-FE17C6AC7199}" presName="connectorText" presStyleLbl="sibTrans2D1" presStyleIdx="2" presStyleCnt="8"/>
      <dgm:spPr/>
    </dgm:pt>
    <dgm:pt modelId="{28DFED27-D447-4DFA-9E35-51FEBB2F817F}" type="pres">
      <dgm:prSet presAssocID="{1370413F-A4CC-408C-89ED-45DEB22946BF}" presName="node" presStyleLbl="node1" presStyleIdx="2" presStyleCnt="8">
        <dgm:presLayoutVars>
          <dgm:bulletEnabled val="1"/>
        </dgm:presLayoutVars>
      </dgm:prSet>
      <dgm:spPr/>
    </dgm:pt>
    <dgm:pt modelId="{AD323BE3-3D40-4347-974E-076280BC1620}" type="pres">
      <dgm:prSet presAssocID="{BCE6494E-706D-4CDE-86DF-D2CE3F388CB8}" presName="parTrans" presStyleLbl="sibTrans2D1" presStyleIdx="3" presStyleCnt="8"/>
      <dgm:spPr/>
    </dgm:pt>
    <dgm:pt modelId="{04415C3D-4402-447B-9CFC-444471E74052}" type="pres">
      <dgm:prSet presAssocID="{BCE6494E-706D-4CDE-86DF-D2CE3F388CB8}" presName="connectorText" presStyleLbl="sibTrans2D1" presStyleIdx="3" presStyleCnt="8"/>
      <dgm:spPr/>
    </dgm:pt>
    <dgm:pt modelId="{36002609-56F3-4EA2-9AFA-861EA12476C1}" type="pres">
      <dgm:prSet presAssocID="{4BDD758B-3A7B-4688-A4C5-58E82D994C5A}" presName="node" presStyleLbl="node1" presStyleIdx="3" presStyleCnt="8">
        <dgm:presLayoutVars>
          <dgm:bulletEnabled val="1"/>
        </dgm:presLayoutVars>
      </dgm:prSet>
      <dgm:spPr/>
    </dgm:pt>
    <dgm:pt modelId="{7EA5A2ED-49A7-4DE6-BB25-6EAC33130F31}" type="pres">
      <dgm:prSet presAssocID="{279375FE-5793-4119-80AE-9A499440363F}" presName="parTrans" presStyleLbl="sibTrans2D1" presStyleIdx="4" presStyleCnt="8"/>
      <dgm:spPr/>
    </dgm:pt>
    <dgm:pt modelId="{F65BB4C7-B55E-40F8-B06D-D1DBED7BB7D2}" type="pres">
      <dgm:prSet presAssocID="{279375FE-5793-4119-80AE-9A499440363F}" presName="connectorText" presStyleLbl="sibTrans2D1" presStyleIdx="4" presStyleCnt="8"/>
      <dgm:spPr/>
    </dgm:pt>
    <dgm:pt modelId="{0D1B3022-B03F-4B84-9868-F19CECAC20B5}" type="pres">
      <dgm:prSet presAssocID="{4541D17B-0FD9-45C1-A108-B46A2B137AF2}" presName="node" presStyleLbl="node1" presStyleIdx="4" presStyleCnt="8">
        <dgm:presLayoutVars>
          <dgm:bulletEnabled val="1"/>
        </dgm:presLayoutVars>
      </dgm:prSet>
      <dgm:spPr/>
    </dgm:pt>
    <dgm:pt modelId="{2D3E128F-5855-4365-B27B-349DCE557AB6}" type="pres">
      <dgm:prSet presAssocID="{187E82AB-33CD-416A-81B1-CB30FD358D58}" presName="parTrans" presStyleLbl="sibTrans2D1" presStyleIdx="5" presStyleCnt="8"/>
      <dgm:spPr/>
    </dgm:pt>
    <dgm:pt modelId="{550CBE7A-3A21-4E88-AB7B-F4A683078B8F}" type="pres">
      <dgm:prSet presAssocID="{187E82AB-33CD-416A-81B1-CB30FD358D58}" presName="connectorText" presStyleLbl="sibTrans2D1" presStyleIdx="5" presStyleCnt="8"/>
      <dgm:spPr/>
    </dgm:pt>
    <dgm:pt modelId="{0E1AE080-DF46-428D-87A8-C375381285B8}" type="pres">
      <dgm:prSet presAssocID="{256C91E2-B209-4C4A-8C16-B866AA1DAF08}" presName="node" presStyleLbl="node1" presStyleIdx="5" presStyleCnt="8">
        <dgm:presLayoutVars>
          <dgm:bulletEnabled val="1"/>
        </dgm:presLayoutVars>
      </dgm:prSet>
      <dgm:spPr/>
    </dgm:pt>
    <dgm:pt modelId="{A3C8631E-851A-45D3-B30C-26B8F77CBA6F}" type="pres">
      <dgm:prSet presAssocID="{A4AE0BA0-4B4D-4318-B2D8-09B8479BCAFD}" presName="parTrans" presStyleLbl="sibTrans2D1" presStyleIdx="6" presStyleCnt="8"/>
      <dgm:spPr/>
    </dgm:pt>
    <dgm:pt modelId="{A90D52F1-01D6-4EC8-8A54-654C6A8F5AE7}" type="pres">
      <dgm:prSet presAssocID="{A4AE0BA0-4B4D-4318-B2D8-09B8479BCAFD}" presName="connectorText" presStyleLbl="sibTrans2D1" presStyleIdx="6" presStyleCnt="8"/>
      <dgm:spPr/>
    </dgm:pt>
    <dgm:pt modelId="{2A438E8E-FE42-49FD-89D5-8BD344475B54}" type="pres">
      <dgm:prSet presAssocID="{31A74A29-BBA3-44B9-87B3-9B4EA47A4449}" presName="node" presStyleLbl="node1" presStyleIdx="6" presStyleCnt="8">
        <dgm:presLayoutVars>
          <dgm:bulletEnabled val="1"/>
        </dgm:presLayoutVars>
      </dgm:prSet>
      <dgm:spPr/>
    </dgm:pt>
    <dgm:pt modelId="{F4781A5B-6943-4372-BE42-404E9855C1F9}" type="pres">
      <dgm:prSet presAssocID="{15B1D068-A354-4DA1-B587-C8B3E74C03D8}" presName="parTrans" presStyleLbl="sibTrans2D1" presStyleIdx="7" presStyleCnt="8"/>
      <dgm:spPr/>
    </dgm:pt>
    <dgm:pt modelId="{837FA218-C859-475C-B170-846A24E12E43}" type="pres">
      <dgm:prSet presAssocID="{15B1D068-A354-4DA1-B587-C8B3E74C03D8}" presName="connectorText" presStyleLbl="sibTrans2D1" presStyleIdx="7" presStyleCnt="8"/>
      <dgm:spPr/>
    </dgm:pt>
    <dgm:pt modelId="{BCAA9A73-1E3E-4921-8F4B-E354DE90AD7E}" type="pres">
      <dgm:prSet presAssocID="{519159C0-E8DB-42D5-B1F2-A4EAD76DCFBD}" presName="node" presStyleLbl="node1" presStyleIdx="7" presStyleCnt="8">
        <dgm:presLayoutVars>
          <dgm:bulletEnabled val="1"/>
        </dgm:presLayoutVars>
      </dgm:prSet>
      <dgm:spPr/>
    </dgm:pt>
  </dgm:ptLst>
  <dgm:cxnLst>
    <dgm:cxn modelId="{2C678503-2CFF-4A38-AE05-C6BB2B3C00DD}" type="presOf" srcId="{91259C8F-0E5F-4FD7-800C-FE17C6AC7199}" destId="{CEB4946A-93E4-4365-94FA-82012AB956ED}" srcOrd="0" destOrd="0" presId="urn:microsoft.com/office/officeart/2005/8/layout/radial5"/>
    <dgm:cxn modelId="{EEE15A0F-CFD3-4BD7-B453-238369138557}" type="presOf" srcId="{A5F9AD8E-E98F-4BCC-BAA7-96CAA5C89E59}" destId="{28C708F3-8189-468D-BB25-CE96A06AEC99}" srcOrd="0" destOrd="0" presId="urn:microsoft.com/office/officeart/2005/8/layout/radial5"/>
    <dgm:cxn modelId="{3DBA4217-583E-4913-B441-63284E3ECDF6}" type="presOf" srcId="{519159C0-E8DB-42D5-B1F2-A4EAD76DCFBD}" destId="{BCAA9A73-1E3E-4921-8F4B-E354DE90AD7E}" srcOrd="0" destOrd="0" presId="urn:microsoft.com/office/officeart/2005/8/layout/radial5"/>
    <dgm:cxn modelId="{B2742319-EEAC-483A-8178-0C43B58FCA52}" type="presOf" srcId="{A4AE0BA0-4B4D-4318-B2D8-09B8479BCAFD}" destId="{A90D52F1-01D6-4EC8-8A54-654C6A8F5AE7}" srcOrd="1" destOrd="0" presId="urn:microsoft.com/office/officeart/2005/8/layout/radial5"/>
    <dgm:cxn modelId="{D2044F1C-7B93-41A6-AFF8-7706F03CCA32}" type="presOf" srcId="{4541D17B-0FD9-45C1-A108-B46A2B137AF2}" destId="{0D1B3022-B03F-4B84-9868-F19CECAC20B5}" srcOrd="0" destOrd="0" presId="urn:microsoft.com/office/officeart/2005/8/layout/radial5"/>
    <dgm:cxn modelId="{A7C5E71D-9E48-4534-8836-A28484491990}" type="presOf" srcId="{187E82AB-33CD-416A-81B1-CB30FD358D58}" destId="{550CBE7A-3A21-4E88-AB7B-F4A683078B8F}" srcOrd="1" destOrd="0" presId="urn:microsoft.com/office/officeart/2005/8/layout/radial5"/>
    <dgm:cxn modelId="{DB8C6C33-B2FA-4B43-8708-8AF7B6CFC983}" type="presOf" srcId="{A4AE0BA0-4B4D-4318-B2D8-09B8479BCAFD}" destId="{A3C8631E-851A-45D3-B30C-26B8F77CBA6F}" srcOrd="0" destOrd="0" presId="urn:microsoft.com/office/officeart/2005/8/layout/radial5"/>
    <dgm:cxn modelId="{02ABB861-3881-45CC-B14E-640E97432422}" type="presOf" srcId="{279375FE-5793-4119-80AE-9A499440363F}" destId="{F65BB4C7-B55E-40F8-B06D-D1DBED7BB7D2}" srcOrd="1" destOrd="0" presId="urn:microsoft.com/office/officeart/2005/8/layout/radial5"/>
    <dgm:cxn modelId="{3B98CA44-E4E8-4755-8C37-060E0ADA7BD5}" type="presOf" srcId="{CB6635CF-C4DC-4644-BAB3-23D633B36547}" destId="{28225E46-936D-4B83-9300-BEBD1F81642D}" srcOrd="0" destOrd="0" presId="urn:microsoft.com/office/officeart/2005/8/layout/radial5"/>
    <dgm:cxn modelId="{18AC7E45-869D-457E-A2B6-C0E38012422F}" srcId="{69D4252C-927C-4307-8376-65182C8CFEBA}" destId="{21B55BCB-DA79-42F6-9641-C260997812D3}" srcOrd="0" destOrd="0" parTransId="{A5F9AD8E-E98F-4BCC-BAA7-96CAA5C89E59}" sibTransId="{6151C8C5-2AED-4B9B-9D96-0B324945F7FD}"/>
    <dgm:cxn modelId="{62E0C766-F50F-4C56-AA10-761EB39CCCF0}" type="presOf" srcId="{F2F84AFB-01D4-4F38-AE58-2C3706A4C2DA}" destId="{F2ED80E3-6ACB-4F3B-A4F4-2377AC23FF1E}" srcOrd="0" destOrd="0" presId="urn:microsoft.com/office/officeart/2005/8/layout/radial5"/>
    <dgm:cxn modelId="{B5F65649-8CBF-444B-9886-B2BD00B162D3}" type="presOf" srcId="{4BDD758B-3A7B-4688-A4C5-58E82D994C5A}" destId="{36002609-56F3-4EA2-9AFA-861EA12476C1}" srcOrd="0" destOrd="0" presId="urn:microsoft.com/office/officeart/2005/8/layout/radial5"/>
    <dgm:cxn modelId="{13AAFA6E-F1CB-46ED-91DD-E042531D4890}" srcId="{69D4252C-927C-4307-8376-65182C8CFEBA}" destId="{4541D17B-0FD9-45C1-A108-B46A2B137AF2}" srcOrd="4" destOrd="0" parTransId="{279375FE-5793-4119-80AE-9A499440363F}" sibTransId="{3A17042A-66DD-4297-81E6-1B89024F4787}"/>
    <dgm:cxn modelId="{58CBE36F-2F56-44E2-A4EF-DD926EBA2A80}" type="presOf" srcId="{21B55BCB-DA79-42F6-9641-C260997812D3}" destId="{99E3EEE3-93B0-4A1D-894A-C2A46EED6CA6}" srcOrd="0" destOrd="0" presId="urn:microsoft.com/office/officeart/2005/8/layout/radial5"/>
    <dgm:cxn modelId="{16C0E86F-2B58-468D-BAE4-FFABCC39AC40}" type="presOf" srcId="{C1AD80AD-E000-4AE2-BD5A-57CB0D8C1DA7}" destId="{1F613383-ECB1-4A66-8C47-1D2414B90B6B}" srcOrd="1" destOrd="0" presId="urn:microsoft.com/office/officeart/2005/8/layout/radial5"/>
    <dgm:cxn modelId="{B3686D52-090F-4A01-8403-6FFE8801ADEB}" type="presOf" srcId="{187E82AB-33CD-416A-81B1-CB30FD358D58}" destId="{2D3E128F-5855-4365-B27B-349DCE557AB6}" srcOrd="0" destOrd="0" presId="urn:microsoft.com/office/officeart/2005/8/layout/radial5"/>
    <dgm:cxn modelId="{E5338454-819E-47F0-ACCA-A316F5F52D8B}" type="presOf" srcId="{279375FE-5793-4119-80AE-9A499440363F}" destId="{7EA5A2ED-49A7-4DE6-BB25-6EAC33130F31}" srcOrd="0" destOrd="0" presId="urn:microsoft.com/office/officeart/2005/8/layout/radial5"/>
    <dgm:cxn modelId="{E1588379-FC9F-42ED-895A-D1FFA956D103}" type="presOf" srcId="{BCE6494E-706D-4CDE-86DF-D2CE3F388CB8}" destId="{04415C3D-4402-447B-9CFC-444471E74052}" srcOrd="1" destOrd="0" presId="urn:microsoft.com/office/officeart/2005/8/layout/radial5"/>
    <dgm:cxn modelId="{FA36667A-080B-4758-9993-DC179BD50FA1}" type="presOf" srcId="{1370413F-A4CC-408C-89ED-45DEB22946BF}" destId="{28DFED27-D447-4DFA-9E35-51FEBB2F817F}" srcOrd="0" destOrd="0" presId="urn:microsoft.com/office/officeart/2005/8/layout/radial5"/>
    <dgm:cxn modelId="{F71DCD83-8314-4F34-ADC2-6DC073C3AEE2}" srcId="{69D4252C-927C-4307-8376-65182C8CFEBA}" destId="{519159C0-E8DB-42D5-B1F2-A4EAD76DCFBD}" srcOrd="7" destOrd="0" parTransId="{15B1D068-A354-4DA1-B587-C8B3E74C03D8}" sibTransId="{73B30ECF-D90D-42F3-BF2A-6022F1B3BEAD}"/>
    <dgm:cxn modelId="{84B3A285-C1D3-4A6C-9774-ACD688BDE163}" type="presOf" srcId="{A5F9AD8E-E98F-4BCC-BAA7-96CAA5C89E59}" destId="{4D7411E7-85C7-433C-A98F-8DEED8A6262D}" srcOrd="1" destOrd="0" presId="urn:microsoft.com/office/officeart/2005/8/layout/radial5"/>
    <dgm:cxn modelId="{BA68BB8F-23C6-47A7-851C-16E2BF5C8EA2}" srcId="{69D4252C-927C-4307-8376-65182C8CFEBA}" destId="{256C91E2-B209-4C4A-8C16-B866AA1DAF08}" srcOrd="5" destOrd="0" parTransId="{187E82AB-33CD-416A-81B1-CB30FD358D58}" sibTransId="{0DAA79A4-8671-48DA-A42A-133E721CE7F5}"/>
    <dgm:cxn modelId="{72CA9290-63A5-40EA-9697-CC37AEC01CA8}" type="presOf" srcId="{BCE6494E-706D-4CDE-86DF-D2CE3F388CB8}" destId="{AD323BE3-3D40-4347-974E-076280BC1620}" srcOrd="0" destOrd="0" presId="urn:microsoft.com/office/officeart/2005/8/layout/radial5"/>
    <dgm:cxn modelId="{C3402992-7665-47D3-BE01-3843477B4D7F}" type="presOf" srcId="{31A74A29-BBA3-44B9-87B3-9B4EA47A4449}" destId="{2A438E8E-FE42-49FD-89D5-8BD344475B54}" srcOrd="0" destOrd="0" presId="urn:microsoft.com/office/officeart/2005/8/layout/radial5"/>
    <dgm:cxn modelId="{D100C895-654A-4BCD-B6E0-21AC209F0D2E}" srcId="{69D4252C-927C-4307-8376-65182C8CFEBA}" destId="{F2F84AFB-01D4-4F38-AE58-2C3706A4C2DA}" srcOrd="1" destOrd="0" parTransId="{C1AD80AD-E000-4AE2-BD5A-57CB0D8C1DA7}" sibTransId="{709180EF-3CB4-434B-9CE9-B73C99530A99}"/>
    <dgm:cxn modelId="{32F4D196-870D-49CF-9356-FFD8F697AF8C}" srcId="{CB6635CF-C4DC-4644-BAB3-23D633B36547}" destId="{69D4252C-927C-4307-8376-65182C8CFEBA}" srcOrd="0" destOrd="0" parTransId="{016DCC93-C30C-4754-9088-7D289C3C802E}" sibTransId="{C072866D-EF9F-428C-B367-9F9C05A8FA35}"/>
    <dgm:cxn modelId="{A3F00B9B-5AD4-4454-AA3A-B058282002DB}" type="presOf" srcId="{256C91E2-B209-4C4A-8C16-B866AA1DAF08}" destId="{0E1AE080-DF46-428D-87A8-C375381285B8}" srcOrd="0" destOrd="0" presId="urn:microsoft.com/office/officeart/2005/8/layout/radial5"/>
    <dgm:cxn modelId="{3824FDA9-D6C6-4A29-9147-BD8A92C64ED1}" type="presOf" srcId="{C1AD80AD-E000-4AE2-BD5A-57CB0D8C1DA7}" destId="{B3DE6D0E-2B52-4041-A5B7-EE1084828C1F}" srcOrd="0" destOrd="0" presId="urn:microsoft.com/office/officeart/2005/8/layout/radial5"/>
    <dgm:cxn modelId="{0F683DB6-57AF-4F33-BA6C-9982F556FAFF}" type="presOf" srcId="{91259C8F-0E5F-4FD7-800C-FE17C6AC7199}" destId="{980802FD-D78F-4DAF-B0DB-148A237AD7D5}" srcOrd="1" destOrd="0" presId="urn:microsoft.com/office/officeart/2005/8/layout/radial5"/>
    <dgm:cxn modelId="{03FB4FC7-0BA5-4F73-AE6A-DE9854284144}" srcId="{69D4252C-927C-4307-8376-65182C8CFEBA}" destId="{31A74A29-BBA3-44B9-87B3-9B4EA47A4449}" srcOrd="6" destOrd="0" parTransId="{A4AE0BA0-4B4D-4318-B2D8-09B8479BCAFD}" sibTransId="{694838B0-1243-4F88-B39C-A0D8C0751BE0}"/>
    <dgm:cxn modelId="{8932F0CA-2D0D-46C5-BF1E-AE448E1C990E}" srcId="{69D4252C-927C-4307-8376-65182C8CFEBA}" destId="{1370413F-A4CC-408C-89ED-45DEB22946BF}" srcOrd="2" destOrd="0" parTransId="{91259C8F-0E5F-4FD7-800C-FE17C6AC7199}" sibTransId="{17FDE4DC-38EA-4A94-A95F-55CB898CD035}"/>
    <dgm:cxn modelId="{0BB27CD1-1EFF-4FA8-A3A1-2523FE988CD9}" type="presOf" srcId="{15B1D068-A354-4DA1-B587-C8B3E74C03D8}" destId="{F4781A5B-6943-4372-BE42-404E9855C1F9}" srcOrd="0" destOrd="0" presId="urn:microsoft.com/office/officeart/2005/8/layout/radial5"/>
    <dgm:cxn modelId="{2526B4D7-9790-40F3-8840-C5A2BC85A3E4}" type="presOf" srcId="{69D4252C-927C-4307-8376-65182C8CFEBA}" destId="{6024E2F9-9A5C-43DA-8F98-750F97EB593B}" srcOrd="0" destOrd="0" presId="urn:microsoft.com/office/officeart/2005/8/layout/radial5"/>
    <dgm:cxn modelId="{E1A0D9EE-AF54-426D-9B41-09F9FB81F6CA}" type="presOf" srcId="{15B1D068-A354-4DA1-B587-C8B3E74C03D8}" destId="{837FA218-C859-475C-B170-846A24E12E43}" srcOrd="1" destOrd="0" presId="urn:microsoft.com/office/officeart/2005/8/layout/radial5"/>
    <dgm:cxn modelId="{246501FD-5885-4B38-93BF-44C89364FB6F}" srcId="{69D4252C-927C-4307-8376-65182C8CFEBA}" destId="{4BDD758B-3A7B-4688-A4C5-58E82D994C5A}" srcOrd="3" destOrd="0" parTransId="{BCE6494E-706D-4CDE-86DF-D2CE3F388CB8}" sibTransId="{9F50C2B2-27E2-480A-BBA2-5BD767B207AF}"/>
    <dgm:cxn modelId="{28FA3C7D-5635-4DF0-9594-2409483E57E4}" type="presParOf" srcId="{28225E46-936D-4B83-9300-BEBD1F81642D}" destId="{6024E2F9-9A5C-43DA-8F98-750F97EB593B}" srcOrd="0" destOrd="0" presId="urn:microsoft.com/office/officeart/2005/8/layout/radial5"/>
    <dgm:cxn modelId="{7B99BE67-453A-4C85-BD81-9EF9F74C00CA}" type="presParOf" srcId="{28225E46-936D-4B83-9300-BEBD1F81642D}" destId="{28C708F3-8189-468D-BB25-CE96A06AEC99}" srcOrd="1" destOrd="0" presId="urn:microsoft.com/office/officeart/2005/8/layout/radial5"/>
    <dgm:cxn modelId="{1ACC5634-F1BA-4A36-97B8-492B032B9C34}" type="presParOf" srcId="{28C708F3-8189-468D-BB25-CE96A06AEC99}" destId="{4D7411E7-85C7-433C-A98F-8DEED8A6262D}" srcOrd="0" destOrd="0" presId="urn:microsoft.com/office/officeart/2005/8/layout/radial5"/>
    <dgm:cxn modelId="{D384260D-445A-4CBA-9836-8A104DDD6A14}" type="presParOf" srcId="{28225E46-936D-4B83-9300-BEBD1F81642D}" destId="{99E3EEE3-93B0-4A1D-894A-C2A46EED6CA6}" srcOrd="2" destOrd="0" presId="urn:microsoft.com/office/officeart/2005/8/layout/radial5"/>
    <dgm:cxn modelId="{C3D57518-DAC3-4F58-96D1-50A52FD7DB38}" type="presParOf" srcId="{28225E46-936D-4B83-9300-BEBD1F81642D}" destId="{B3DE6D0E-2B52-4041-A5B7-EE1084828C1F}" srcOrd="3" destOrd="0" presId="urn:microsoft.com/office/officeart/2005/8/layout/radial5"/>
    <dgm:cxn modelId="{7B5A7A50-9675-4A8C-B091-F0FD29CC7A81}" type="presParOf" srcId="{B3DE6D0E-2B52-4041-A5B7-EE1084828C1F}" destId="{1F613383-ECB1-4A66-8C47-1D2414B90B6B}" srcOrd="0" destOrd="0" presId="urn:microsoft.com/office/officeart/2005/8/layout/radial5"/>
    <dgm:cxn modelId="{183DA4A3-AD34-4C1C-8F20-97D0B43F9ACC}" type="presParOf" srcId="{28225E46-936D-4B83-9300-BEBD1F81642D}" destId="{F2ED80E3-6ACB-4F3B-A4F4-2377AC23FF1E}" srcOrd="4" destOrd="0" presId="urn:microsoft.com/office/officeart/2005/8/layout/radial5"/>
    <dgm:cxn modelId="{200157E4-5CE5-45D1-8CDB-A5CEB91325F2}" type="presParOf" srcId="{28225E46-936D-4B83-9300-BEBD1F81642D}" destId="{CEB4946A-93E4-4365-94FA-82012AB956ED}" srcOrd="5" destOrd="0" presId="urn:microsoft.com/office/officeart/2005/8/layout/radial5"/>
    <dgm:cxn modelId="{A396BCCC-D363-44A2-900D-69A8C59B8898}" type="presParOf" srcId="{CEB4946A-93E4-4365-94FA-82012AB956ED}" destId="{980802FD-D78F-4DAF-B0DB-148A237AD7D5}" srcOrd="0" destOrd="0" presId="urn:microsoft.com/office/officeart/2005/8/layout/radial5"/>
    <dgm:cxn modelId="{C9CD7C49-50E3-4838-98A6-F345F5231EB0}" type="presParOf" srcId="{28225E46-936D-4B83-9300-BEBD1F81642D}" destId="{28DFED27-D447-4DFA-9E35-51FEBB2F817F}" srcOrd="6" destOrd="0" presId="urn:microsoft.com/office/officeart/2005/8/layout/radial5"/>
    <dgm:cxn modelId="{473F4E7D-3F6D-43EB-9318-52B3F39BCD92}" type="presParOf" srcId="{28225E46-936D-4B83-9300-BEBD1F81642D}" destId="{AD323BE3-3D40-4347-974E-076280BC1620}" srcOrd="7" destOrd="0" presId="urn:microsoft.com/office/officeart/2005/8/layout/radial5"/>
    <dgm:cxn modelId="{A89EEEB4-5C77-46C7-96D6-D6D063C609C9}" type="presParOf" srcId="{AD323BE3-3D40-4347-974E-076280BC1620}" destId="{04415C3D-4402-447B-9CFC-444471E74052}" srcOrd="0" destOrd="0" presId="urn:microsoft.com/office/officeart/2005/8/layout/radial5"/>
    <dgm:cxn modelId="{DCDE16B2-D27C-4414-ACC4-F8C04DFDF674}" type="presParOf" srcId="{28225E46-936D-4B83-9300-BEBD1F81642D}" destId="{36002609-56F3-4EA2-9AFA-861EA12476C1}" srcOrd="8" destOrd="0" presId="urn:microsoft.com/office/officeart/2005/8/layout/radial5"/>
    <dgm:cxn modelId="{9EA77337-2ED9-4720-9893-4A896EA653B2}" type="presParOf" srcId="{28225E46-936D-4B83-9300-BEBD1F81642D}" destId="{7EA5A2ED-49A7-4DE6-BB25-6EAC33130F31}" srcOrd="9" destOrd="0" presId="urn:microsoft.com/office/officeart/2005/8/layout/radial5"/>
    <dgm:cxn modelId="{E786BF71-3C0B-4D19-BC03-D095A6E0DA3B}" type="presParOf" srcId="{7EA5A2ED-49A7-4DE6-BB25-6EAC33130F31}" destId="{F65BB4C7-B55E-40F8-B06D-D1DBED7BB7D2}" srcOrd="0" destOrd="0" presId="urn:microsoft.com/office/officeart/2005/8/layout/radial5"/>
    <dgm:cxn modelId="{43E3F6B8-374B-4B40-BE54-74BD3BABE81A}" type="presParOf" srcId="{28225E46-936D-4B83-9300-BEBD1F81642D}" destId="{0D1B3022-B03F-4B84-9868-F19CECAC20B5}" srcOrd="10" destOrd="0" presId="urn:microsoft.com/office/officeart/2005/8/layout/radial5"/>
    <dgm:cxn modelId="{79062647-DC50-4AF3-B6EC-BAFE3F1A1D9B}" type="presParOf" srcId="{28225E46-936D-4B83-9300-BEBD1F81642D}" destId="{2D3E128F-5855-4365-B27B-349DCE557AB6}" srcOrd="11" destOrd="0" presId="urn:microsoft.com/office/officeart/2005/8/layout/radial5"/>
    <dgm:cxn modelId="{47A4279F-470E-44E8-B2C5-972B3904C499}" type="presParOf" srcId="{2D3E128F-5855-4365-B27B-349DCE557AB6}" destId="{550CBE7A-3A21-4E88-AB7B-F4A683078B8F}" srcOrd="0" destOrd="0" presId="urn:microsoft.com/office/officeart/2005/8/layout/radial5"/>
    <dgm:cxn modelId="{14C369FF-1A15-4231-A512-6597CDB37577}" type="presParOf" srcId="{28225E46-936D-4B83-9300-BEBD1F81642D}" destId="{0E1AE080-DF46-428D-87A8-C375381285B8}" srcOrd="12" destOrd="0" presId="urn:microsoft.com/office/officeart/2005/8/layout/radial5"/>
    <dgm:cxn modelId="{88F7A7EE-A03E-4890-A76E-829243A0B7ED}" type="presParOf" srcId="{28225E46-936D-4B83-9300-BEBD1F81642D}" destId="{A3C8631E-851A-45D3-B30C-26B8F77CBA6F}" srcOrd="13" destOrd="0" presId="urn:microsoft.com/office/officeart/2005/8/layout/radial5"/>
    <dgm:cxn modelId="{67880941-7E61-445D-8E33-AA20E13E41EA}" type="presParOf" srcId="{A3C8631E-851A-45D3-B30C-26B8F77CBA6F}" destId="{A90D52F1-01D6-4EC8-8A54-654C6A8F5AE7}" srcOrd="0" destOrd="0" presId="urn:microsoft.com/office/officeart/2005/8/layout/radial5"/>
    <dgm:cxn modelId="{39AC79B9-05E8-4D64-86ED-320BF3AD69B3}" type="presParOf" srcId="{28225E46-936D-4B83-9300-BEBD1F81642D}" destId="{2A438E8E-FE42-49FD-89D5-8BD344475B54}" srcOrd="14" destOrd="0" presId="urn:microsoft.com/office/officeart/2005/8/layout/radial5"/>
    <dgm:cxn modelId="{4D0D86E4-68EE-457C-B6EE-32FB049F5B1F}" type="presParOf" srcId="{28225E46-936D-4B83-9300-BEBD1F81642D}" destId="{F4781A5B-6943-4372-BE42-404E9855C1F9}" srcOrd="15" destOrd="0" presId="urn:microsoft.com/office/officeart/2005/8/layout/radial5"/>
    <dgm:cxn modelId="{6AE13651-45D5-4DEB-9529-521AE268BDF0}" type="presParOf" srcId="{F4781A5B-6943-4372-BE42-404E9855C1F9}" destId="{837FA218-C859-475C-B170-846A24E12E43}" srcOrd="0" destOrd="0" presId="urn:microsoft.com/office/officeart/2005/8/layout/radial5"/>
    <dgm:cxn modelId="{94D8FB4A-D1A9-467F-9BE8-1E3FA411CBAD}" type="presParOf" srcId="{28225E46-936D-4B83-9300-BEBD1F81642D}" destId="{BCAA9A73-1E3E-4921-8F4B-E354DE90AD7E}" srcOrd="16" destOrd="0" presId="urn:microsoft.com/office/officeart/2005/8/layout/radial5"/>
  </dgm:cxnLst>
  <dgm:bg>
    <a:noFill/>
  </dgm:bg>
  <dgm:whole>
    <a:ln>
      <a:noFill/>
    </a:ln>
  </dgm:whole>
  <dgm:extLst>
    <a:ext uri="http://schemas.microsoft.com/office/drawing/2008/diagram">
      <dsp:dataModelExt xmlns:dsp="http://schemas.microsoft.com/office/drawing/2008/diagram" relId="rId8"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CB6635CF-C4DC-4644-BAB3-23D633B3654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69D4252C-927C-4307-8376-65182C8CFEBA}">
      <dgm:prSet phldrT="[Text]"/>
      <dgm:spPr>
        <a:solidFill>
          <a:schemeClr val="bg1">
            <a:lumMod val="75000"/>
          </a:schemeClr>
        </a:solidFill>
        <a:ln>
          <a:solidFill>
            <a:schemeClr val="bg1">
              <a:lumMod val="50000"/>
            </a:schemeClr>
          </a:solidFill>
        </a:ln>
      </dgm:spPr>
      <dgm:t>
        <a:bodyPr/>
        <a:lstStyle/>
        <a:p>
          <a:r>
            <a:rPr lang="en-US" dirty="0">
              <a:solidFill>
                <a:schemeClr val="tx1"/>
              </a:solidFill>
            </a:rPr>
            <a:t>People </a:t>
          </a:r>
        </a:p>
      </dgm:t>
    </dgm:pt>
    <dgm:pt modelId="{016DCC93-C30C-4754-9088-7D289C3C802E}" type="parTrans" cxnId="{E72E0FB3-84EB-4B48-BEC5-4B18D9078387}">
      <dgm:prSet/>
      <dgm:spPr/>
      <dgm:t>
        <a:bodyPr/>
        <a:lstStyle/>
        <a:p>
          <a:endParaRPr lang="en-US"/>
        </a:p>
      </dgm:t>
    </dgm:pt>
    <dgm:pt modelId="{C072866D-EF9F-428C-B367-9F9C05A8FA35}" type="sibTrans" cxnId="{E72E0FB3-84EB-4B48-BEC5-4B18D9078387}">
      <dgm:prSet/>
      <dgm:spPr/>
      <dgm:t>
        <a:bodyPr/>
        <a:lstStyle/>
        <a:p>
          <a:endParaRPr lang="en-US"/>
        </a:p>
      </dgm:t>
    </dgm:pt>
    <dgm:pt modelId="{21B55BCB-DA79-42F6-9641-C260997812D3}">
      <dgm:prSet phldrT="[Text]"/>
      <dgm:spPr>
        <a:solidFill>
          <a:schemeClr val="bg1">
            <a:lumMod val="75000"/>
          </a:schemeClr>
        </a:solidFill>
        <a:ln>
          <a:solidFill>
            <a:schemeClr val="bg1">
              <a:lumMod val="50000"/>
            </a:schemeClr>
          </a:solidFill>
        </a:ln>
      </dgm:spPr>
      <dgm:t>
        <a:bodyPr/>
        <a:lstStyle/>
        <a:p>
          <a:r>
            <a:rPr lang="en-US" dirty="0">
              <a:solidFill>
                <a:schemeClr val="tx1"/>
              </a:solidFill>
            </a:rPr>
            <a:t>transitioning to adulthood</a:t>
          </a:r>
        </a:p>
      </dgm:t>
    </dgm:pt>
    <dgm:pt modelId="{A5F9AD8E-E98F-4BCC-BAA7-96CAA5C89E59}" type="parTrans" cxnId="{AC7E9034-2622-4F2B-A619-4B2F2DB8359D}">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6151C8C5-2AED-4B9B-9D96-0B324945F7FD}" type="sibTrans" cxnId="{AC7E9034-2622-4F2B-A619-4B2F2DB8359D}">
      <dgm:prSet/>
      <dgm:spPr/>
      <dgm:t>
        <a:bodyPr/>
        <a:lstStyle/>
        <a:p>
          <a:endParaRPr lang="en-US"/>
        </a:p>
      </dgm:t>
    </dgm:pt>
    <dgm:pt modelId="{F2F84AFB-01D4-4F38-AE58-2C3706A4C2DA}">
      <dgm:prSet/>
      <dgm:spPr>
        <a:solidFill>
          <a:schemeClr val="bg1">
            <a:lumMod val="75000"/>
          </a:schemeClr>
        </a:solidFill>
        <a:ln>
          <a:solidFill>
            <a:schemeClr val="bg1">
              <a:lumMod val="50000"/>
            </a:schemeClr>
          </a:solidFill>
        </a:ln>
      </dgm:spPr>
      <dgm:t>
        <a:bodyPr/>
        <a:lstStyle/>
        <a:p>
          <a:r>
            <a:rPr lang="en-US" dirty="0">
              <a:solidFill>
                <a:schemeClr val="tx1"/>
              </a:solidFill>
            </a:rPr>
            <a:t>Subject to safeguarding concerns</a:t>
          </a:r>
        </a:p>
      </dgm:t>
    </dgm:pt>
    <dgm:pt modelId="{C1AD80AD-E000-4AE2-BD5A-57CB0D8C1DA7}" type="parTrans" cxnId="{730A150B-FCFA-4239-A151-4024097595C3}">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709180EF-3CB4-434B-9CE9-B73C99530A99}" type="sibTrans" cxnId="{730A150B-FCFA-4239-A151-4024097595C3}">
      <dgm:prSet/>
      <dgm:spPr/>
      <dgm:t>
        <a:bodyPr/>
        <a:lstStyle/>
        <a:p>
          <a:endParaRPr lang="en-US"/>
        </a:p>
      </dgm:t>
    </dgm:pt>
    <dgm:pt modelId="{1370413F-A4CC-408C-89ED-45DEB22946BF}">
      <dgm:prSet/>
      <dgm:spPr>
        <a:solidFill>
          <a:schemeClr val="bg1">
            <a:lumMod val="75000"/>
          </a:schemeClr>
        </a:solidFill>
        <a:ln>
          <a:solidFill>
            <a:schemeClr val="bg1">
              <a:lumMod val="50000"/>
            </a:schemeClr>
          </a:solidFill>
        </a:ln>
      </dgm:spPr>
      <dgm:t>
        <a:bodyPr/>
        <a:lstStyle/>
        <a:p>
          <a:r>
            <a:rPr lang="en-US" dirty="0">
              <a:solidFill>
                <a:schemeClr val="tx1"/>
              </a:solidFill>
            </a:rPr>
            <a:t>Who contact the local authority</a:t>
          </a:r>
        </a:p>
      </dgm:t>
    </dgm:pt>
    <dgm:pt modelId="{91259C8F-0E5F-4FD7-800C-FE17C6AC7199}" type="parTrans" cxnId="{9239CD6F-6392-4B60-86A3-052E52A7F30B}">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17FDE4DC-38EA-4A94-A95F-55CB898CD035}" type="sibTrans" cxnId="{9239CD6F-6392-4B60-86A3-052E52A7F30B}">
      <dgm:prSet/>
      <dgm:spPr/>
      <dgm:t>
        <a:bodyPr/>
        <a:lstStyle/>
        <a:p>
          <a:endParaRPr lang="en-US"/>
        </a:p>
      </dgm:t>
    </dgm:pt>
    <dgm:pt modelId="{4BDD758B-3A7B-4688-A4C5-58E82D994C5A}">
      <dgm:prSet/>
      <dgm:spPr>
        <a:solidFill>
          <a:schemeClr val="bg1">
            <a:lumMod val="75000"/>
          </a:schemeClr>
        </a:solidFill>
        <a:ln>
          <a:solidFill>
            <a:schemeClr val="bg1">
              <a:lumMod val="50000"/>
            </a:schemeClr>
          </a:solidFill>
        </a:ln>
      </dgm:spPr>
      <dgm:t>
        <a:bodyPr/>
        <a:lstStyle/>
        <a:p>
          <a:r>
            <a:rPr lang="en-US" dirty="0">
              <a:solidFill>
                <a:schemeClr val="tx1"/>
              </a:solidFill>
            </a:rPr>
            <a:t>Who may develop care and support need in the future</a:t>
          </a:r>
        </a:p>
      </dgm:t>
    </dgm:pt>
    <dgm:pt modelId="{BCE6494E-706D-4CDE-86DF-D2CE3F388CB8}" type="parTrans" cxnId="{59892033-EE84-4E03-8D6F-857DC522096F}">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9F50C2B2-27E2-480A-BBA2-5BD767B207AF}" type="sibTrans" cxnId="{59892033-EE84-4E03-8D6F-857DC522096F}">
      <dgm:prSet/>
      <dgm:spPr/>
      <dgm:t>
        <a:bodyPr/>
        <a:lstStyle/>
        <a:p>
          <a:endParaRPr lang="en-US"/>
        </a:p>
      </dgm:t>
    </dgm:pt>
    <dgm:pt modelId="{4541D17B-0FD9-45C1-A108-B46A2B137AF2}">
      <dgm:prSet/>
      <dgm:spPr>
        <a:solidFill>
          <a:schemeClr val="bg1">
            <a:lumMod val="75000"/>
          </a:schemeClr>
        </a:solidFill>
        <a:ln>
          <a:solidFill>
            <a:schemeClr val="bg1">
              <a:lumMod val="50000"/>
            </a:schemeClr>
          </a:solidFill>
        </a:ln>
      </dgm:spPr>
      <dgm:t>
        <a:bodyPr/>
        <a:lstStyle/>
        <a:p>
          <a:r>
            <a:rPr lang="en-US" dirty="0">
              <a:solidFill>
                <a:schemeClr val="tx1"/>
              </a:solidFill>
            </a:rPr>
            <a:t>Who are eligible for care and support</a:t>
          </a:r>
        </a:p>
      </dgm:t>
    </dgm:pt>
    <dgm:pt modelId="{279375FE-5793-4119-80AE-9A499440363F}" type="parTrans" cxnId="{029FEA67-6DF4-4496-8521-E6016F26B585}">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3A17042A-66DD-4297-81E6-1B89024F4787}" type="sibTrans" cxnId="{029FEA67-6DF4-4496-8521-E6016F26B585}">
      <dgm:prSet/>
      <dgm:spPr/>
      <dgm:t>
        <a:bodyPr/>
        <a:lstStyle/>
        <a:p>
          <a:endParaRPr lang="en-US"/>
        </a:p>
      </dgm:t>
    </dgm:pt>
    <dgm:pt modelId="{256C91E2-B209-4C4A-8C16-B866AA1DAF08}">
      <dgm:prSet/>
      <dgm:spPr>
        <a:solidFill>
          <a:schemeClr val="bg1">
            <a:lumMod val="75000"/>
          </a:schemeClr>
        </a:solidFill>
        <a:ln>
          <a:solidFill>
            <a:schemeClr val="bg1">
              <a:lumMod val="50000"/>
            </a:schemeClr>
          </a:solidFill>
        </a:ln>
      </dgm:spPr>
      <dgm:t>
        <a:bodyPr/>
        <a:lstStyle/>
        <a:p>
          <a:r>
            <a:rPr lang="en-US" dirty="0">
              <a:solidFill>
                <a:schemeClr val="tx1"/>
              </a:solidFill>
            </a:rPr>
            <a:t>In the secure estate</a:t>
          </a:r>
        </a:p>
      </dgm:t>
    </dgm:pt>
    <dgm:pt modelId="{187E82AB-33CD-416A-81B1-CB30FD358D58}" type="parTrans" cxnId="{492B7E4E-419C-4107-AFE9-5332DD52A7AF}">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0DAA79A4-8671-48DA-A42A-133E721CE7F5}" type="sibTrans" cxnId="{492B7E4E-419C-4107-AFE9-5332DD52A7AF}">
      <dgm:prSet/>
      <dgm:spPr/>
      <dgm:t>
        <a:bodyPr/>
        <a:lstStyle/>
        <a:p>
          <a:endParaRPr lang="en-US"/>
        </a:p>
      </dgm:t>
    </dgm:pt>
    <dgm:pt modelId="{31A74A29-BBA3-44B9-87B3-9B4EA47A4449}">
      <dgm:prSet/>
      <dgm:spPr>
        <a:solidFill>
          <a:schemeClr val="bg1">
            <a:lumMod val="75000"/>
          </a:schemeClr>
        </a:solidFill>
        <a:ln>
          <a:solidFill>
            <a:schemeClr val="bg1">
              <a:lumMod val="50000"/>
            </a:schemeClr>
          </a:solidFill>
        </a:ln>
      </dgm:spPr>
      <dgm:t>
        <a:bodyPr/>
        <a:lstStyle/>
        <a:p>
          <a:r>
            <a:rPr lang="en-US" dirty="0">
              <a:solidFill>
                <a:schemeClr val="tx1"/>
              </a:solidFill>
            </a:rPr>
            <a:t>Who are family members or carers</a:t>
          </a:r>
        </a:p>
      </dgm:t>
    </dgm:pt>
    <dgm:pt modelId="{A4AE0BA0-4B4D-4318-B2D8-09B8479BCAFD}" type="parTrans" cxnId="{B1EB9D18-5AEF-434B-9000-CB8BBE2F4083}">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694838B0-1243-4F88-B39C-A0D8C0751BE0}" type="sibTrans" cxnId="{B1EB9D18-5AEF-434B-9000-CB8BBE2F4083}">
      <dgm:prSet/>
      <dgm:spPr/>
      <dgm:t>
        <a:bodyPr/>
        <a:lstStyle/>
        <a:p>
          <a:endParaRPr lang="en-US"/>
        </a:p>
      </dgm:t>
    </dgm:pt>
    <dgm:pt modelId="{519159C0-E8DB-42D5-B1F2-A4EAD76DCFBD}">
      <dgm:prSet/>
      <dgm:spPr>
        <a:solidFill>
          <a:schemeClr val="bg1">
            <a:lumMod val="75000"/>
          </a:schemeClr>
        </a:solidFill>
        <a:ln>
          <a:solidFill>
            <a:schemeClr val="bg1">
              <a:lumMod val="50000"/>
            </a:schemeClr>
          </a:solidFill>
        </a:ln>
      </dgm:spPr>
      <dgm:t>
        <a:bodyPr/>
        <a:lstStyle/>
        <a:p>
          <a:r>
            <a:rPr lang="en-US" dirty="0">
              <a:solidFill>
                <a:schemeClr val="tx1"/>
              </a:solidFill>
            </a:rPr>
            <a:t>Wanting to plan for their or their child’s future</a:t>
          </a:r>
        </a:p>
      </dgm:t>
    </dgm:pt>
    <dgm:pt modelId="{15B1D068-A354-4DA1-B587-C8B3E74C03D8}" type="parTrans" cxnId="{9E6ACCA2-F191-453A-BE57-292BDC7D9C58}">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73B30ECF-D90D-42F3-BF2A-6022F1B3BEAD}" type="sibTrans" cxnId="{9E6ACCA2-F191-453A-BE57-292BDC7D9C58}">
      <dgm:prSet/>
      <dgm:spPr/>
      <dgm:t>
        <a:bodyPr/>
        <a:lstStyle/>
        <a:p>
          <a:endParaRPr lang="en-US"/>
        </a:p>
      </dgm:t>
    </dgm:pt>
    <dgm:pt modelId="{28225E46-936D-4B83-9300-BEBD1F81642D}" type="pres">
      <dgm:prSet presAssocID="{CB6635CF-C4DC-4644-BAB3-23D633B36547}" presName="Name0" presStyleCnt="0">
        <dgm:presLayoutVars>
          <dgm:chMax val="1"/>
          <dgm:dir/>
          <dgm:animLvl val="ctr"/>
          <dgm:resizeHandles val="exact"/>
        </dgm:presLayoutVars>
      </dgm:prSet>
      <dgm:spPr/>
    </dgm:pt>
    <dgm:pt modelId="{6024E2F9-9A5C-43DA-8F98-750F97EB593B}" type="pres">
      <dgm:prSet presAssocID="{69D4252C-927C-4307-8376-65182C8CFEBA}" presName="centerShape" presStyleLbl="node0" presStyleIdx="0" presStyleCnt="1"/>
      <dgm:spPr/>
    </dgm:pt>
    <dgm:pt modelId="{28C708F3-8189-468D-BB25-CE96A06AEC99}" type="pres">
      <dgm:prSet presAssocID="{A5F9AD8E-E98F-4BCC-BAA7-96CAA5C89E59}" presName="parTrans" presStyleLbl="sibTrans2D1" presStyleIdx="0" presStyleCnt="8"/>
      <dgm:spPr/>
    </dgm:pt>
    <dgm:pt modelId="{4D7411E7-85C7-433C-A98F-8DEED8A6262D}" type="pres">
      <dgm:prSet presAssocID="{A5F9AD8E-E98F-4BCC-BAA7-96CAA5C89E59}" presName="connectorText" presStyleLbl="sibTrans2D1" presStyleIdx="0" presStyleCnt="8"/>
      <dgm:spPr/>
    </dgm:pt>
    <dgm:pt modelId="{99E3EEE3-93B0-4A1D-894A-C2A46EED6CA6}" type="pres">
      <dgm:prSet presAssocID="{21B55BCB-DA79-42F6-9641-C260997812D3}" presName="node" presStyleLbl="node1" presStyleIdx="0" presStyleCnt="8">
        <dgm:presLayoutVars>
          <dgm:bulletEnabled val="1"/>
        </dgm:presLayoutVars>
      </dgm:prSet>
      <dgm:spPr/>
    </dgm:pt>
    <dgm:pt modelId="{B3DE6D0E-2B52-4041-A5B7-EE1084828C1F}" type="pres">
      <dgm:prSet presAssocID="{C1AD80AD-E000-4AE2-BD5A-57CB0D8C1DA7}" presName="parTrans" presStyleLbl="sibTrans2D1" presStyleIdx="1" presStyleCnt="8"/>
      <dgm:spPr/>
    </dgm:pt>
    <dgm:pt modelId="{1F613383-ECB1-4A66-8C47-1D2414B90B6B}" type="pres">
      <dgm:prSet presAssocID="{C1AD80AD-E000-4AE2-BD5A-57CB0D8C1DA7}" presName="connectorText" presStyleLbl="sibTrans2D1" presStyleIdx="1" presStyleCnt="8"/>
      <dgm:spPr/>
    </dgm:pt>
    <dgm:pt modelId="{F2ED80E3-6ACB-4F3B-A4F4-2377AC23FF1E}" type="pres">
      <dgm:prSet presAssocID="{F2F84AFB-01D4-4F38-AE58-2C3706A4C2DA}" presName="node" presStyleLbl="node1" presStyleIdx="1" presStyleCnt="8">
        <dgm:presLayoutVars>
          <dgm:bulletEnabled val="1"/>
        </dgm:presLayoutVars>
      </dgm:prSet>
      <dgm:spPr/>
    </dgm:pt>
    <dgm:pt modelId="{CEB4946A-93E4-4365-94FA-82012AB956ED}" type="pres">
      <dgm:prSet presAssocID="{91259C8F-0E5F-4FD7-800C-FE17C6AC7199}" presName="parTrans" presStyleLbl="sibTrans2D1" presStyleIdx="2" presStyleCnt="8"/>
      <dgm:spPr/>
    </dgm:pt>
    <dgm:pt modelId="{980802FD-D78F-4DAF-B0DB-148A237AD7D5}" type="pres">
      <dgm:prSet presAssocID="{91259C8F-0E5F-4FD7-800C-FE17C6AC7199}" presName="connectorText" presStyleLbl="sibTrans2D1" presStyleIdx="2" presStyleCnt="8"/>
      <dgm:spPr/>
    </dgm:pt>
    <dgm:pt modelId="{28DFED27-D447-4DFA-9E35-51FEBB2F817F}" type="pres">
      <dgm:prSet presAssocID="{1370413F-A4CC-408C-89ED-45DEB22946BF}" presName="node" presStyleLbl="node1" presStyleIdx="2" presStyleCnt="8">
        <dgm:presLayoutVars>
          <dgm:bulletEnabled val="1"/>
        </dgm:presLayoutVars>
      </dgm:prSet>
      <dgm:spPr/>
    </dgm:pt>
    <dgm:pt modelId="{AD323BE3-3D40-4347-974E-076280BC1620}" type="pres">
      <dgm:prSet presAssocID="{BCE6494E-706D-4CDE-86DF-D2CE3F388CB8}" presName="parTrans" presStyleLbl="sibTrans2D1" presStyleIdx="3" presStyleCnt="8"/>
      <dgm:spPr/>
    </dgm:pt>
    <dgm:pt modelId="{04415C3D-4402-447B-9CFC-444471E74052}" type="pres">
      <dgm:prSet presAssocID="{BCE6494E-706D-4CDE-86DF-D2CE3F388CB8}" presName="connectorText" presStyleLbl="sibTrans2D1" presStyleIdx="3" presStyleCnt="8"/>
      <dgm:spPr/>
    </dgm:pt>
    <dgm:pt modelId="{36002609-56F3-4EA2-9AFA-861EA12476C1}" type="pres">
      <dgm:prSet presAssocID="{4BDD758B-3A7B-4688-A4C5-58E82D994C5A}" presName="node" presStyleLbl="node1" presStyleIdx="3" presStyleCnt="8">
        <dgm:presLayoutVars>
          <dgm:bulletEnabled val="1"/>
        </dgm:presLayoutVars>
      </dgm:prSet>
      <dgm:spPr/>
    </dgm:pt>
    <dgm:pt modelId="{7EA5A2ED-49A7-4DE6-BB25-6EAC33130F31}" type="pres">
      <dgm:prSet presAssocID="{279375FE-5793-4119-80AE-9A499440363F}" presName="parTrans" presStyleLbl="sibTrans2D1" presStyleIdx="4" presStyleCnt="8"/>
      <dgm:spPr/>
    </dgm:pt>
    <dgm:pt modelId="{F65BB4C7-B55E-40F8-B06D-D1DBED7BB7D2}" type="pres">
      <dgm:prSet presAssocID="{279375FE-5793-4119-80AE-9A499440363F}" presName="connectorText" presStyleLbl="sibTrans2D1" presStyleIdx="4" presStyleCnt="8"/>
      <dgm:spPr/>
    </dgm:pt>
    <dgm:pt modelId="{0D1B3022-B03F-4B84-9868-F19CECAC20B5}" type="pres">
      <dgm:prSet presAssocID="{4541D17B-0FD9-45C1-A108-B46A2B137AF2}" presName="node" presStyleLbl="node1" presStyleIdx="4" presStyleCnt="8">
        <dgm:presLayoutVars>
          <dgm:bulletEnabled val="1"/>
        </dgm:presLayoutVars>
      </dgm:prSet>
      <dgm:spPr/>
    </dgm:pt>
    <dgm:pt modelId="{2D3E128F-5855-4365-B27B-349DCE557AB6}" type="pres">
      <dgm:prSet presAssocID="{187E82AB-33CD-416A-81B1-CB30FD358D58}" presName="parTrans" presStyleLbl="sibTrans2D1" presStyleIdx="5" presStyleCnt="8"/>
      <dgm:spPr/>
    </dgm:pt>
    <dgm:pt modelId="{550CBE7A-3A21-4E88-AB7B-F4A683078B8F}" type="pres">
      <dgm:prSet presAssocID="{187E82AB-33CD-416A-81B1-CB30FD358D58}" presName="connectorText" presStyleLbl="sibTrans2D1" presStyleIdx="5" presStyleCnt="8"/>
      <dgm:spPr/>
    </dgm:pt>
    <dgm:pt modelId="{0E1AE080-DF46-428D-87A8-C375381285B8}" type="pres">
      <dgm:prSet presAssocID="{256C91E2-B209-4C4A-8C16-B866AA1DAF08}" presName="node" presStyleLbl="node1" presStyleIdx="5" presStyleCnt="8">
        <dgm:presLayoutVars>
          <dgm:bulletEnabled val="1"/>
        </dgm:presLayoutVars>
      </dgm:prSet>
      <dgm:spPr/>
    </dgm:pt>
    <dgm:pt modelId="{A3C8631E-851A-45D3-B30C-26B8F77CBA6F}" type="pres">
      <dgm:prSet presAssocID="{A4AE0BA0-4B4D-4318-B2D8-09B8479BCAFD}" presName="parTrans" presStyleLbl="sibTrans2D1" presStyleIdx="6" presStyleCnt="8"/>
      <dgm:spPr/>
    </dgm:pt>
    <dgm:pt modelId="{A90D52F1-01D6-4EC8-8A54-654C6A8F5AE7}" type="pres">
      <dgm:prSet presAssocID="{A4AE0BA0-4B4D-4318-B2D8-09B8479BCAFD}" presName="connectorText" presStyleLbl="sibTrans2D1" presStyleIdx="6" presStyleCnt="8"/>
      <dgm:spPr/>
    </dgm:pt>
    <dgm:pt modelId="{2A438E8E-FE42-49FD-89D5-8BD344475B54}" type="pres">
      <dgm:prSet presAssocID="{31A74A29-BBA3-44B9-87B3-9B4EA47A4449}" presName="node" presStyleLbl="node1" presStyleIdx="6" presStyleCnt="8">
        <dgm:presLayoutVars>
          <dgm:bulletEnabled val="1"/>
        </dgm:presLayoutVars>
      </dgm:prSet>
      <dgm:spPr/>
    </dgm:pt>
    <dgm:pt modelId="{F4781A5B-6943-4372-BE42-404E9855C1F9}" type="pres">
      <dgm:prSet presAssocID="{15B1D068-A354-4DA1-B587-C8B3E74C03D8}" presName="parTrans" presStyleLbl="sibTrans2D1" presStyleIdx="7" presStyleCnt="8"/>
      <dgm:spPr/>
    </dgm:pt>
    <dgm:pt modelId="{837FA218-C859-475C-B170-846A24E12E43}" type="pres">
      <dgm:prSet presAssocID="{15B1D068-A354-4DA1-B587-C8B3E74C03D8}" presName="connectorText" presStyleLbl="sibTrans2D1" presStyleIdx="7" presStyleCnt="8"/>
      <dgm:spPr/>
    </dgm:pt>
    <dgm:pt modelId="{BCAA9A73-1E3E-4921-8F4B-E354DE90AD7E}" type="pres">
      <dgm:prSet presAssocID="{519159C0-E8DB-42D5-B1F2-A4EAD76DCFBD}" presName="node" presStyleLbl="node1" presStyleIdx="7" presStyleCnt="8">
        <dgm:presLayoutVars>
          <dgm:bulletEnabled val="1"/>
        </dgm:presLayoutVars>
      </dgm:prSet>
      <dgm:spPr/>
    </dgm:pt>
  </dgm:ptLst>
  <dgm:cxnLst>
    <dgm:cxn modelId="{8A8E1400-1E37-4D59-9B70-0FBA80D2AF37}" type="presOf" srcId="{C1AD80AD-E000-4AE2-BD5A-57CB0D8C1DA7}" destId="{B3DE6D0E-2B52-4041-A5B7-EE1084828C1F}" srcOrd="0" destOrd="0" presId="urn:microsoft.com/office/officeart/2005/8/layout/radial5"/>
    <dgm:cxn modelId="{EEF16004-87B4-4D22-BFF2-110F0ECEBE11}" type="presOf" srcId="{F2F84AFB-01D4-4F38-AE58-2C3706A4C2DA}" destId="{F2ED80E3-6ACB-4F3B-A4F4-2377AC23FF1E}" srcOrd="0" destOrd="0" presId="urn:microsoft.com/office/officeart/2005/8/layout/radial5"/>
    <dgm:cxn modelId="{730A150B-FCFA-4239-A151-4024097595C3}" srcId="{69D4252C-927C-4307-8376-65182C8CFEBA}" destId="{F2F84AFB-01D4-4F38-AE58-2C3706A4C2DA}" srcOrd="1" destOrd="0" parTransId="{C1AD80AD-E000-4AE2-BD5A-57CB0D8C1DA7}" sibTransId="{709180EF-3CB4-434B-9CE9-B73C99530A99}"/>
    <dgm:cxn modelId="{C4CC0A16-DA8E-4761-A769-1B7045DA0F38}" type="presOf" srcId="{4BDD758B-3A7B-4688-A4C5-58E82D994C5A}" destId="{36002609-56F3-4EA2-9AFA-861EA12476C1}" srcOrd="0" destOrd="0" presId="urn:microsoft.com/office/officeart/2005/8/layout/radial5"/>
    <dgm:cxn modelId="{15732618-FB80-4FEC-A339-9AE0E7051068}" type="presOf" srcId="{91259C8F-0E5F-4FD7-800C-FE17C6AC7199}" destId="{980802FD-D78F-4DAF-B0DB-148A237AD7D5}" srcOrd="1" destOrd="0" presId="urn:microsoft.com/office/officeart/2005/8/layout/radial5"/>
    <dgm:cxn modelId="{B1EB9D18-5AEF-434B-9000-CB8BBE2F4083}" srcId="{69D4252C-927C-4307-8376-65182C8CFEBA}" destId="{31A74A29-BBA3-44B9-87B3-9B4EA47A4449}" srcOrd="6" destOrd="0" parTransId="{A4AE0BA0-4B4D-4318-B2D8-09B8479BCAFD}" sibTransId="{694838B0-1243-4F88-B39C-A0D8C0751BE0}"/>
    <dgm:cxn modelId="{05820F21-2FA8-43E0-BB0A-BE40A194299A}" type="presOf" srcId="{BCE6494E-706D-4CDE-86DF-D2CE3F388CB8}" destId="{04415C3D-4402-447B-9CFC-444471E74052}" srcOrd="1" destOrd="0" presId="urn:microsoft.com/office/officeart/2005/8/layout/radial5"/>
    <dgm:cxn modelId="{B0F61622-EBA6-4CF8-908F-19254933CBD0}" type="presOf" srcId="{C1AD80AD-E000-4AE2-BD5A-57CB0D8C1DA7}" destId="{1F613383-ECB1-4A66-8C47-1D2414B90B6B}" srcOrd="1" destOrd="0" presId="urn:microsoft.com/office/officeart/2005/8/layout/radial5"/>
    <dgm:cxn modelId="{47517B23-F410-408D-A9C1-EC9C9E4F691A}" type="presOf" srcId="{A4AE0BA0-4B4D-4318-B2D8-09B8479BCAFD}" destId="{A90D52F1-01D6-4EC8-8A54-654C6A8F5AE7}" srcOrd="1" destOrd="0" presId="urn:microsoft.com/office/officeart/2005/8/layout/radial5"/>
    <dgm:cxn modelId="{6ED3ED2D-F24A-4811-8EBA-C033198029AB}" type="presOf" srcId="{91259C8F-0E5F-4FD7-800C-FE17C6AC7199}" destId="{CEB4946A-93E4-4365-94FA-82012AB956ED}" srcOrd="0" destOrd="0" presId="urn:microsoft.com/office/officeart/2005/8/layout/radial5"/>
    <dgm:cxn modelId="{59892033-EE84-4E03-8D6F-857DC522096F}" srcId="{69D4252C-927C-4307-8376-65182C8CFEBA}" destId="{4BDD758B-3A7B-4688-A4C5-58E82D994C5A}" srcOrd="3" destOrd="0" parTransId="{BCE6494E-706D-4CDE-86DF-D2CE3F388CB8}" sibTransId="{9F50C2B2-27E2-480A-BBA2-5BD767B207AF}"/>
    <dgm:cxn modelId="{AC7E9034-2622-4F2B-A619-4B2F2DB8359D}" srcId="{69D4252C-927C-4307-8376-65182C8CFEBA}" destId="{21B55BCB-DA79-42F6-9641-C260997812D3}" srcOrd="0" destOrd="0" parTransId="{A5F9AD8E-E98F-4BCC-BAA7-96CAA5C89E59}" sibTransId="{6151C8C5-2AED-4B9B-9D96-0B324945F7FD}"/>
    <dgm:cxn modelId="{378BB639-3530-4C43-82F0-268EE3D2F3E3}" type="presOf" srcId="{279375FE-5793-4119-80AE-9A499440363F}" destId="{F65BB4C7-B55E-40F8-B06D-D1DBED7BB7D2}" srcOrd="1" destOrd="0" presId="urn:microsoft.com/office/officeart/2005/8/layout/radial5"/>
    <dgm:cxn modelId="{813DDF60-A229-4B0D-9D20-F844F79B1A4E}" type="presOf" srcId="{519159C0-E8DB-42D5-B1F2-A4EAD76DCFBD}" destId="{BCAA9A73-1E3E-4921-8F4B-E354DE90AD7E}" srcOrd="0" destOrd="0" presId="urn:microsoft.com/office/officeart/2005/8/layout/radial5"/>
    <dgm:cxn modelId="{DDE89942-977F-4FDB-8003-6CDE616BE40C}" type="presOf" srcId="{21B55BCB-DA79-42F6-9641-C260997812D3}" destId="{99E3EEE3-93B0-4A1D-894A-C2A46EED6CA6}" srcOrd="0" destOrd="0" presId="urn:microsoft.com/office/officeart/2005/8/layout/radial5"/>
    <dgm:cxn modelId="{029FEA67-6DF4-4496-8521-E6016F26B585}" srcId="{69D4252C-927C-4307-8376-65182C8CFEBA}" destId="{4541D17B-0FD9-45C1-A108-B46A2B137AF2}" srcOrd="4" destOrd="0" parTransId="{279375FE-5793-4119-80AE-9A499440363F}" sibTransId="{3A17042A-66DD-4297-81E6-1B89024F4787}"/>
    <dgm:cxn modelId="{83878C49-BB0F-43D1-9764-8B179829F7D6}" type="presOf" srcId="{A5F9AD8E-E98F-4BCC-BAA7-96CAA5C89E59}" destId="{4D7411E7-85C7-433C-A98F-8DEED8A6262D}" srcOrd="1" destOrd="0" presId="urn:microsoft.com/office/officeart/2005/8/layout/radial5"/>
    <dgm:cxn modelId="{8B59844B-FA0E-4E58-A7D1-1AF3F62826F3}" type="presOf" srcId="{1370413F-A4CC-408C-89ED-45DEB22946BF}" destId="{28DFED27-D447-4DFA-9E35-51FEBB2F817F}" srcOrd="0" destOrd="0" presId="urn:microsoft.com/office/officeart/2005/8/layout/radial5"/>
    <dgm:cxn modelId="{492B7E4E-419C-4107-AFE9-5332DD52A7AF}" srcId="{69D4252C-927C-4307-8376-65182C8CFEBA}" destId="{256C91E2-B209-4C4A-8C16-B866AA1DAF08}" srcOrd="5" destOrd="0" parTransId="{187E82AB-33CD-416A-81B1-CB30FD358D58}" sibTransId="{0DAA79A4-8671-48DA-A42A-133E721CE7F5}"/>
    <dgm:cxn modelId="{9239CD6F-6392-4B60-86A3-052E52A7F30B}" srcId="{69D4252C-927C-4307-8376-65182C8CFEBA}" destId="{1370413F-A4CC-408C-89ED-45DEB22946BF}" srcOrd="2" destOrd="0" parTransId="{91259C8F-0E5F-4FD7-800C-FE17C6AC7199}" sibTransId="{17FDE4DC-38EA-4A94-A95F-55CB898CD035}"/>
    <dgm:cxn modelId="{2A299970-F6A3-425A-B718-EAFED76CFE0A}" type="presOf" srcId="{15B1D068-A354-4DA1-B587-C8B3E74C03D8}" destId="{837FA218-C859-475C-B170-846A24E12E43}" srcOrd="1" destOrd="0" presId="urn:microsoft.com/office/officeart/2005/8/layout/radial5"/>
    <dgm:cxn modelId="{AE47808A-4401-421A-96F0-C0BBE4A4CC3A}" type="presOf" srcId="{187E82AB-33CD-416A-81B1-CB30FD358D58}" destId="{550CBE7A-3A21-4E88-AB7B-F4A683078B8F}" srcOrd="1" destOrd="0" presId="urn:microsoft.com/office/officeart/2005/8/layout/radial5"/>
    <dgm:cxn modelId="{0867B08D-4099-4503-885F-1F0314A49644}" type="presOf" srcId="{69D4252C-927C-4307-8376-65182C8CFEBA}" destId="{6024E2F9-9A5C-43DA-8F98-750F97EB593B}" srcOrd="0" destOrd="0" presId="urn:microsoft.com/office/officeart/2005/8/layout/radial5"/>
    <dgm:cxn modelId="{6EDCB591-D1FE-444D-973B-07D18F7DB222}" type="presOf" srcId="{A5F9AD8E-E98F-4BCC-BAA7-96CAA5C89E59}" destId="{28C708F3-8189-468D-BB25-CE96A06AEC99}" srcOrd="0" destOrd="0" presId="urn:microsoft.com/office/officeart/2005/8/layout/radial5"/>
    <dgm:cxn modelId="{CA25A096-A5F7-43CD-86F5-351B9682B3F6}" type="presOf" srcId="{BCE6494E-706D-4CDE-86DF-D2CE3F388CB8}" destId="{AD323BE3-3D40-4347-974E-076280BC1620}" srcOrd="0" destOrd="0" presId="urn:microsoft.com/office/officeart/2005/8/layout/radial5"/>
    <dgm:cxn modelId="{DF942D98-4B71-4493-8DA8-38B3860003B3}" type="presOf" srcId="{279375FE-5793-4119-80AE-9A499440363F}" destId="{7EA5A2ED-49A7-4DE6-BB25-6EAC33130F31}" srcOrd="0" destOrd="0" presId="urn:microsoft.com/office/officeart/2005/8/layout/radial5"/>
    <dgm:cxn modelId="{F715E898-C5D7-4F9E-8763-4E631660482A}" type="presOf" srcId="{A4AE0BA0-4B4D-4318-B2D8-09B8479BCAFD}" destId="{A3C8631E-851A-45D3-B30C-26B8F77CBA6F}" srcOrd="0" destOrd="0" presId="urn:microsoft.com/office/officeart/2005/8/layout/radial5"/>
    <dgm:cxn modelId="{9E6ACCA2-F191-453A-BE57-292BDC7D9C58}" srcId="{69D4252C-927C-4307-8376-65182C8CFEBA}" destId="{519159C0-E8DB-42D5-B1F2-A4EAD76DCFBD}" srcOrd="7" destOrd="0" parTransId="{15B1D068-A354-4DA1-B587-C8B3E74C03D8}" sibTransId="{73B30ECF-D90D-42F3-BF2A-6022F1B3BEAD}"/>
    <dgm:cxn modelId="{E72E0FB3-84EB-4B48-BEC5-4B18D9078387}" srcId="{CB6635CF-C4DC-4644-BAB3-23D633B36547}" destId="{69D4252C-927C-4307-8376-65182C8CFEBA}" srcOrd="0" destOrd="0" parTransId="{016DCC93-C30C-4754-9088-7D289C3C802E}" sibTransId="{C072866D-EF9F-428C-B367-9F9C05A8FA35}"/>
    <dgm:cxn modelId="{688230CB-52D7-4864-8E73-4CEF4DD086DD}" type="presOf" srcId="{31A74A29-BBA3-44B9-87B3-9B4EA47A4449}" destId="{2A438E8E-FE42-49FD-89D5-8BD344475B54}" srcOrd="0" destOrd="0" presId="urn:microsoft.com/office/officeart/2005/8/layout/radial5"/>
    <dgm:cxn modelId="{04F454D6-722E-4CBA-9980-7BB7AFBA08C7}" type="presOf" srcId="{187E82AB-33CD-416A-81B1-CB30FD358D58}" destId="{2D3E128F-5855-4365-B27B-349DCE557AB6}" srcOrd="0" destOrd="0" presId="urn:microsoft.com/office/officeart/2005/8/layout/radial5"/>
    <dgm:cxn modelId="{8B6DA2D8-5C7F-4504-8708-9C7CFE281077}" type="presOf" srcId="{4541D17B-0FD9-45C1-A108-B46A2B137AF2}" destId="{0D1B3022-B03F-4B84-9868-F19CECAC20B5}" srcOrd="0" destOrd="0" presId="urn:microsoft.com/office/officeart/2005/8/layout/radial5"/>
    <dgm:cxn modelId="{6D6C73F1-C40E-4F7E-943A-2FCD86D0EEEE}" type="presOf" srcId="{15B1D068-A354-4DA1-B587-C8B3E74C03D8}" destId="{F4781A5B-6943-4372-BE42-404E9855C1F9}" srcOrd="0" destOrd="0" presId="urn:microsoft.com/office/officeart/2005/8/layout/radial5"/>
    <dgm:cxn modelId="{7BA5F6F1-96B0-46D7-B672-2965BD8B0426}" type="presOf" srcId="{256C91E2-B209-4C4A-8C16-B866AA1DAF08}" destId="{0E1AE080-DF46-428D-87A8-C375381285B8}" srcOrd="0" destOrd="0" presId="urn:microsoft.com/office/officeart/2005/8/layout/radial5"/>
    <dgm:cxn modelId="{34957CF5-68B8-4CD9-A6A7-2217A970F49D}" type="presOf" srcId="{CB6635CF-C4DC-4644-BAB3-23D633B36547}" destId="{28225E46-936D-4B83-9300-BEBD1F81642D}" srcOrd="0" destOrd="0" presId="urn:microsoft.com/office/officeart/2005/8/layout/radial5"/>
    <dgm:cxn modelId="{71D93CE8-7609-49A7-B38D-EA413A148DEE}" type="presParOf" srcId="{28225E46-936D-4B83-9300-BEBD1F81642D}" destId="{6024E2F9-9A5C-43DA-8F98-750F97EB593B}" srcOrd="0" destOrd="0" presId="urn:microsoft.com/office/officeart/2005/8/layout/radial5"/>
    <dgm:cxn modelId="{30A4B114-5093-4DF2-BF91-D285747BE906}" type="presParOf" srcId="{28225E46-936D-4B83-9300-BEBD1F81642D}" destId="{28C708F3-8189-468D-BB25-CE96A06AEC99}" srcOrd="1" destOrd="0" presId="urn:microsoft.com/office/officeart/2005/8/layout/radial5"/>
    <dgm:cxn modelId="{7A263A4B-8A1C-4A91-ADE9-0A6FCCE753DA}" type="presParOf" srcId="{28C708F3-8189-468D-BB25-CE96A06AEC99}" destId="{4D7411E7-85C7-433C-A98F-8DEED8A6262D}" srcOrd="0" destOrd="0" presId="urn:microsoft.com/office/officeart/2005/8/layout/radial5"/>
    <dgm:cxn modelId="{5EBD203D-FEF0-44F8-950C-5EB1DB1E9A59}" type="presParOf" srcId="{28225E46-936D-4B83-9300-BEBD1F81642D}" destId="{99E3EEE3-93B0-4A1D-894A-C2A46EED6CA6}" srcOrd="2" destOrd="0" presId="urn:microsoft.com/office/officeart/2005/8/layout/radial5"/>
    <dgm:cxn modelId="{E8AEB548-0BFC-4873-A0F0-2221F57A0C68}" type="presParOf" srcId="{28225E46-936D-4B83-9300-BEBD1F81642D}" destId="{B3DE6D0E-2B52-4041-A5B7-EE1084828C1F}" srcOrd="3" destOrd="0" presId="urn:microsoft.com/office/officeart/2005/8/layout/radial5"/>
    <dgm:cxn modelId="{F7D1619C-A0C3-415E-B7DA-914E44628BBE}" type="presParOf" srcId="{B3DE6D0E-2B52-4041-A5B7-EE1084828C1F}" destId="{1F613383-ECB1-4A66-8C47-1D2414B90B6B}" srcOrd="0" destOrd="0" presId="urn:microsoft.com/office/officeart/2005/8/layout/radial5"/>
    <dgm:cxn modelId="{75E210C2-1D4C-407F-8F9A-3F0EC617A174}" type="presParOf" srcId="{28225E46-936D-4B83-9300-BEBD1F81642D}" destId="{F2ED80E3-6ACB-4F3B-A4F4-2377AC23FF1E}" srcOrd="4" destOrd="0" presId="urn:microsoft.com/office/officeart/2005/8/layout/radial5"/>
    <dgm:cxn modelId="{C30F8AEF-C7F2-47D2-8526-5685F9162C26}" type="presParOf" srcId="{28225E46-936D-4B83-9300-BEBD1F81642D}" destId="{CEB4946A-93E4-4365-94FA-82012AB956ED}" srcOrd="5" destOrd="0" presId="urn:microsoft.com/office/officeart/2005/8/layout/radial5"/>
    <dgm:cxn modelId="{7432ABAF-FF88-4598-B001-D83604F5361B}" type="presParOf" srcId="{CEB4946A-93E4-4365-94FA-82012AB956ED}" destId="{980802FD-D78F-4DAF-B0DB-148A237AD7D5}" srcOrd="0" destOrd="0" presId="urn:microsoft.com/office/officeart/2005/8/layout/radial5"/>
    <dgm:cxn modelId="{322BA159-2B89-4E39-9896-0206647ADAA4}" type="presParOf" srcId="{28225E46-936D-4B83-9300-BEBD1F81642D}" destId="{28DFED27-D447-4DFA-9E35-51FEBB2F817F}" srcOrd="6" destOrd="0" presId="urn:microsoft.com/office/officeart/2005/8/layout/radial5"/>
    <dgm:cxn modelId="{7E1CBEEF-4629-4822-8007-F80C281E4CB2}" type="presParOf" srcId="{28225E46-936D-4B83-9300-BEBD1F81642D}" destId="{AD323BE3-3D40-4347-974E-076280BC1620}" srcOrd="7" destOrd="0" presId="urn:microsoft.com/office/officeart/2005/8/layout/radial5"/>
    <dgm:cxn modelId="{FB6E40E9-D5A2-4ED8-BA8D-CDB0C2C5E14F}" type="presParOf" srcId="{AD323BE3-3D40-4347-974E-076280BC1620}" destId="{04415C3D-4402-447B-9CFC-444471E74052}" srcOrd="0" destOrd="0" presId="urn:microsoft.com/office/officeart/2005/8/layout/radial5"/>
    <dgm:cxn modelId="{DBCE24C7-39B9-4CD5-AA24-C91D863288D7}" type="presParOf" srcId="{28225E46-936D-4B83-9300-BEBD1F81642D}" destId="{36002609-56F3-4EA2-9AFA-861EA12476C1}" srcOrd="8" destOrd="0" presId="urn:microsoft.com/office/officeart/2005/8/layout/radial5"/>
    <dgm:cxn modelId="{F36AF9E1-E305-4EDF-A081-0611EFC7D7A2}" type="presParOf" srcId="{28225E46-936D-4B83-9300-BEBD1F81642D}" destId="{7EA5A2ED-49A7-4DE6-BB25-6EAC33130F31}" srcOrd="9" destOrd="0" presId="urn:microsoft.com/office/officeart/2005/8/layout/radial5"/>
    <dgm:cxn modelId="{6A7BDE3C-9B5A-4A93-84BF-B6E5BCD616E7}" type="presParOf" srcId="{7EA5A2ED-49A7-4DE6-BB25-6EAC33130F31}" destId="{F65BB4C7-B55E-40F8-B06D-D1DBED7BB7D2}" srcOrd="0" destOrd="0" presId="urn:microsoft.com/office/officeart/2005/8/layout/radial5"/>
    <dgm:cxn modelId="{D10AFE32-95CD-4171-ACB6-DD1DA391EDAF}" type="presParOf" srcId="{28225E46-936D-4B83-9300-BEBD1F81642D}" destId="{0D1B3022-B03F-4B84-9868-F19CECAC20B5}" srcOrd="10" destOrd="0" presId="urn:microsoft.com/office/officeart/2005/8/layout/radial5"/>
    <dgm:cxn modelId="{BAF97B6B-3DAA-4ACA-B151-93B79CAB74D2}" type="presParOf" srcId="{28225E46-936D-4B83-9300-BEBD1F81642D}" destId="{2D3E128F-5855-4365-B27B-349DCE557AB6}" srcOrd="11" destOrd="0" presId="urn:microsoft.com/office/officeart/2005/8/layout/radial5"/>
    <dgm:cxn modelId="{4CE4EA7D-BE6C-4D16-9141-1E5A5F4FB831}" type="presParOf" srcId="{2D3E128F-5855-4365-B27B-349DCE557AB6}" destId="{550CBE7A-3A21-4E88-AB7B-F4A683078B8F}" srcOrd="0" destOrd="0" presId="urn:microsoft.com/office/officeart/2005/8/layout/radial5"/>
    <dgm:cxn modelId="{3DE7AE57-7191-4B4F-B5AD-C0702E321CBD}" type="presParOf" srcId="{28225E46-936D-4B83-9300-BEBD1F81642D}" destId="{0E1AE080-DF46-428D-87A8-C375381285B8}" srcOrd="12" destOrd="0" presId="urn:microsoft.com/office/officeart/2005/8/layout/radial5"/>
    <dgm:cxn modelId="{AF6C7735-AAB6-433A-9420-1E09B783AC21}" type="presParOf" srcId="{28225E46-936D-4B83-9300-BEBD1F81642D}" destId="{A3C8631E-851A-45D3-B30C-26B8F77CBA6F}" srcOrd="13" destOrd="0" presId="urn:microsoft.com/office/officeart/2005/8/layout/radial5"/>
    <dgm:cxn modelId="{0682E4A3-07A8-4580-9FA6-A51B7F304603}" type="presParOf" srcId="{A3C8631E-851A-45D3-B30C-26B8F77CBA6F}" destId="{A90D52F1-01D6-4EC8-8A54-654C6A8F5AE7}" srcOrd="0" destOrd="0" presId="urn:microsoft.com/office/officeart/2005/8/layout/radial5"/>
    <dgm:cxn modelId="{37DF7CE5-9A72-45CC-8699-81F85DA07C19}" type="presParOf" srcId="{28225E46-936D-4B83-9300-BEBD1F81642D}" destId="{2A438E8E-FE42-49FD-89D5-8BD344475B54}" srcOrd="14" destOrd="0" presId="urn:microsoft.com/office/officeart/2005/8/layout/radial5"/>
    <dgm:cxn modelId="{7FC35680-0831-4921-859E-89F7C4CA0AA5}" type="presParOf" srcId="{28225E46-936D-4B83-9300-BEBD1F81642D}" destId="{F4781A5B-6943-4372-BE42-404E9855C1F9}" srcOrd="15" destOrd="0" presId="urn:microsoft.com/office/officeart/2005/8/layout/radial5"/>
    <dgm:cxn modelId="{33BF56B4-0B0C-4F47-AF09-0C9D6D6208BF}" type="presParOf" srcId="{F4781A5B-6943-4372-BE42-404E9855C1F9}" destId="{837FA218-C859-475C-B170-846A24E12E43}" srcOrd="0" destOrd="0" presId="urn:microsoft.com/office/officeart/2005/8/layout/radial5"/>
    <dgm:cxn modelId="{800791CB-0878-4C21-9C64-8406AA73A78F}" type="presParOf" srcId="{28225E46-936D-4B83-9300-BEBD1F81642D}" destId="{BCAA9A73-1E3E-4921-8F4B-E354DE90AD7E}" srcOrd="16"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AD8BD4-44DB-47E4-A6D0-7B9D2F064E3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9C9E35B-1753-4A9A-9283-A5F6CE4768B2}">
      <dgm:prSet phldrT="[Text]" custT="1"/>
      <dgm:spPr>
        <a:solidFill>
          <a:schemeClr val="bg1">
            <a:lumMod val="75000"/>
          </a:schemeClr>
        </a:solidFill>
        <a:ln>
          <a:solidFill>
            <a:schemeClr val="bg1">
              <a:lumMod val="50000"/>
            </a:schemeClr>
          </a:solidFill>
        </a:ln>
      </dgm:spPr>
      <dgm:t>
        <a:bodyPr/>
        <a:lstStyle/>
        <a:p>
          <a:r>
            <a:rPr lang="en-US" sz="2200" dirty="0"/>
            <a:t>Understanding relevant information</a:t>
          </a:r>
        </a:p>
      </dgm:t>
    </dgm:pt>
    <dgm:pt modelId="{2763E861-1E98-478A-9585-6BD30C9F1A31}" type="parTrans" cxnId="{28D2D3F5-EC03-4B52-8979-1E48BCB5AB81}">
      <dgm:prSet/>
      <dgm:spPr/>
      <dgm:t>
        <a:bodyPr/>
        <a:lstStyle/>
        <a:p>
          <a:endParaRPr lang="en-US"/>
        </a:p>
      </dgm:t>
    </dgm:pt>
    <dgm:pt modelId="{882D4281-4D0F-4BAF-BB5F-A2B44B63DC0E}" type="sibTrans" cxnId="{28D2D3F5-EC03-4B52-8979-1E48BCB5AB81}">
      <dgm:prSet/>
      <dgm:spPr/>
      <dgm:t>
        <a:bodyPr/>
        <a:lstStyle/>
        <a:p>
          <a:endParaRPr lang="en-US"/>
        </a:p>
      </dgm:t>
    </dgm:pt>
    <dgm:pt modelId="{DA0F3B9A-4B3C-4305-8090-9706ABCF9550}">
      <dgm:prSet phldrT="[Text]" custT="1"/>
      <dgm:spPr>
        <a:solidFill>
          <a:schemeClr val="bg1">
            <a:lumMod val="75000"/>
          </a:schemeClr>
        </a:solidFill>
        <a:ln>
          <a:solidFill>
            <a:schemeClr val="bg1">
              <a:lumMod val="50000"/>
            </a:schemeClr>
          </a:solidFill>
        </a:ln>
      </dgm:spPr>
      <dgm:t>
        <a:bodyPr/>
        <a:lstStyle/>
        <a:p>
          <a:r>
            <a:rPr lang="en-US" sz="2200" dirty="0"/>
            <a:t>Retaining information</a:t>
          </a:r>
        </a:p>
      </dgm:t>
    </dgm:pt>
    <dgm:pt modelId="{BA1FFF67-28CC-4BA3-B84E-E6C6396CEB80}" type="parTrans" cxnId="{5D3AFC78-5047-4B59-8F15-65C36DA469C0}">
      <dgm:prSet/>
      <dgm:spPr/>
      <dgm:t>
        <a:bodyPr/>
        <a:lstStyle/>
        <a:p>
          <a:endParaRPr lang="en-US"/>
        </a:p>
      </dgm:t>
    </dgm:pt>
    <dgm:pt modelId="{D11EF506-16E6-4D8C-A883-AB84BD7EEC51}" type="sibTrans" cxnId="{5D3AFC78-5047-4B59-8F15-65C36DA469C0}">
      <dgm:prSet/>
      <dgm:spPr/>
      <dgm:t>
        <a:bodyPr/>
        <a:lstStyle/>
        <a:p>
          <a:endParaRPr lang="en-US"/>
        </a:p>
      </dgm:t>
    </dgm:pt>
    <dgm:pt modelId="{E2B2C60E-C759-4381-A149-5C14D2E89155}">
      <dgm:prSet phldrT="[Text]" custT="1"/>
      <dgm:spPr>
        <a:solidFill>
          <a:schemeClr val="bg1">
            <a:lumMod val="75000"/>
          </a:schemeClr>
        </a:solidFill>
        <a:ln>
          <a:solidFill>
            <a:schemeClr val="bg1">
              <a:lumMod val="50000"/>
            </a:schemeClr>
          </a:solidFill>
        </a:ln>
      </dgm:spPr>
      <dgm:t>
        <a:bodyPr/>
        <a:lstStyle/>
        <a:p>
          <a:r>
            <a:rPr lang="en-US" sz="2200" dirty="0"/>
            <a:t>Using or weighing up the information</a:t>
          </a:r>
        </a:p>
      </dgm:t>
    </dgm:pt>
    <dgm:pt modelId="{C31189D6-3CE7-4464-89FC-3482CBD574F5}" type="parTrans" cxnId="{FD525577-1EDA-4DA8-9943-668CB043247F}">
      <dgm:prSet/>
      <dgm:spPr/>
      <dgm:t>
        <a:bodyPr/>
        <a:lstStyle/>
        <a:p>
          <a:endParaRPr lang="en-US"/>
        </a:p>
      </dgm:t>
    </dgm:pt>
    <dgm:pt modelId="{82B99E3B-F876-4CAE-A6A6-A083BC1A754A}" type="sibTrans" cxnId="{FD525577-1EDA-4DA8-9943-668CB043247F}">
      <dgm:prSet/>
      <dgm:spPr/>
      <dgm:t>
        <a:bodyPr/>
        <a:lstStyle/>
        <a:p>
          <a:endParaRPr lang="en-US"/>
        </a:p>
      </dgm:t>
    </dgm:pt>
    <dgm:pt modelId="{215C9199-6321-4421-8E06-ECF4F7BBD286}">
      <dgm:prSet phldrT="[Text]" custT="1"/>
      <dgm:spPr>
        <a:solidFill>
          <a:schemeClr val="bg1">
            <a:lumMod val="75000"/>
          </a:schemeClr>
        </a:solidFill>
        <a:ln>
          <a:solidFill>
            <a:schemeClr val="bg1">
              <a:lumMod val="50000"/>
            </a:schemeClr>
          </a:solidFill>
        </a:ln>
      </dgm:spPr>
      <dgm:t>
        <a:bodyPr/>
        <a:lstStyle/>
        <a:p>
          <a:r>
            <a:rPr lang="en-US" sz="2200" dirty="0"/>
            <a:t>Communicating their views wishes and feelings </a:t>
          </a:r>
        </a:p>
      </dgm:t>
    </dgm:pt>
    <dgm:pt modelId="{C42687D3-2AD0-4148-8870-A84B8D7F13AC}" type="parTrans" cxnId="{32700BF6-F1F0-45B9-BE36-9B53165D99DA}">
      <dgm:prSet/>
      <dgm:spPr/>
      <dgm:t>
        <a:bodyPr/>
        <a:lstStyle/>
        <a:p>
          <a:endParaRPr lang="en-US"/>
        </a:p>
      </dgm:t>
    </dgm:pt>
    <dgm:pt modelId="{42305B6A-25FA-4D04-A339-B6B299366D11}" type="sibTrans" cxnId="{32700BF6-F1F0-45B9-BE36-9B53165D99DA}">
      <dgm:prSet/>
      <dgm:spPr/>
      <dgm:t>
        <a:bodyPr/>
        <a:lstStyle/>
        <a:p>
          <a:endParaRPr lang="en-US"/>
        </a:p>
      </dgm:t>
    </dgm:pt>
    <dgm:pt modelId="{864365BB-76EA-428D-AFBE-F92ABC69D191}" type="pres">
      <dgm:prSet presAssocID="{85AD8BD4-44DB-47E4-A6D0-7B9D2F064E35}" presName="matrix" presStyleCnt="0">
        <dgm:presLayoutVars>
          <dgm:chMax val="1"/>
          <dgm:dir/>
          <dgm:resizeHandles val="exact"/>
        </dgm:presLayoutVars>
      </dgm:prSet>
      <dgm:spPr/>
    </dgm:pt>
    <dgm:pt modelId="{90108178-0808-45D3-BE02-A9FD8DEDEB4A}" type="pres">
      <dgm:prSet presAssocID="{85AD8BD4-44DB-47E4-A6D0-7B9D2F064E35}" presName="diamond" presStyleLbl="bgShp" presStyleIdx="0" presStyleCnt="1"/>
      <dgm:spPr>
        <a:solidFill>
          <a:schemeClr val="bg1">
            <a:lumMod val="75000"/>
          </a:schemeClr>
        </a:solidFill>
        <a:ln>
          <a:solidFill>
            <a:schemeClr val="bg1">
              <a:lumMod val="50000"/>
            </a:schemeClr>
          </a:solidFill>
        </a:ln>
      </dgm:spPr>
    </dgm:pt>
    <dgm:pt modelId="{3A0FF69F-EEFE-4ED3-B515-8389BA37AF5F}" type="pres">
      <dgm:prSet presAssocID="{85AD8BD4-44DB-47E4-A6D0-7B9D2F064E35}" presName="quad1" presStyleLbl="node1" presStyleIdx="0" presStyleCnt="4" custScaleX="115769" custLinFactNeighborX="-10130" custLinFactNeighborY="-1546">
        <dgm:presLayoutVars>
          <dgm:chMax val="0"/>
          <dgm:chPref val="0"/>
          <dgm:bulletEnabled val="1"/>
        </dgm:presLayoutVars>
      </dgm:prSet>
      <dgm:spPr/>
    </dgm:pt>
    <dgm:pt modelId="{3D0BB708-EA77-4D4A-8BEB-168305B0BFC7}" type="pres">
      <dgm:prSet presAssocID="{85AD8BD4-44DB-47E4-A6D0-7B9D2F064E35}" presName="quad2" presStyleLbl="node1" presStyleIdx="1" presStyleCnt="4" custScaleX="113994" custLinFactNeighborX="7605" custLinFactNeighborY="-1546">
        <dgm:presLayoutVars>
          <dgm:chMax val="0"/>
          <dgm:chPref val="0"/>
          <dgm:bulletEnabled val="1"/>
        </dgm:presLayoutVars>
      </dgm:prSet>
      <dgm:spPr/>
    </dgm:pt>
    <dgm:pt modelId="{47D531F7-1C6D-4EFA-80EF-7EC698F48B1E}" type="pres">
      <dgm:prSet presAssocID="{85AD8BD4-44DB-47E4-A6D0-7B9D2F064E35}" presName="quad3" presStyleLbl="node1" presStyleIdx="2" presStyleCnt="4" custScaleX="116107" custLinFactNeighborX="-9118" custLinFactNeighborY="-2778">
        <dgm:presLayoutVars>
          <dgm:chMax val="0"/>
          <dgm:chPref val="0"/>
          <dgm:bulletEnabled val="1"/>
        </dgm:presLayoutVars>
      </dgm:prSet>
      <dgm:spPr/>
    </dgm:pt>
    <dgm:pt modelId="{555DE60B-5BC5-4AEB-B7AA-78F6C78608D5}" type="pres">
      <dgm:prSet presAssocID="{85AD8BD4-44DB-47E4-A6D0-7B9D2F064E35}" presName="quad4" presStyleLbl="node1" presStyleIdx="3" presStyleCnt="4" custScaleX="115208" custLinFactNeighborX="8212" custLinFactNeighborY="-2778">
        <dgm:presLayoutVars>
          <dgm:chMax val="0"/>
          <dgm:chPref val="0"/>
          <dgm:bulletEnabled val="1"/>
        </dgm:presLayoutVars>
      </dgm:prSet>
      <dgm:spPr/>
    </dgm:pt>
  </dgm:ptLst>
  <dgm:cxnLst>
    <dgm:cxn modelId="{152DE107-F27E-418F-BB49-CC7433584FC7}" type="presOf" srcId="{DA0F3B9A-4B3C-4305-8090-9706ABCF9550}" destId="{3D0BB708-EA77-4D4A-8BEB-168305B0BFC7}" srcOrd="0" destOrd="0" presId="urn:microsoft.com/office/officeart/2005/8/layout/matrix3"/>
    <dgm:cxn modelId="{FD525577-1EDA-4DA8-9943-668CB043247F}" srcId="{85AD8BD4-44DB-47E4-A6D0-7B9D2F064E35}" destId="{E2B2C60E-C759-4381-A149-5C14D2E89155}" srcOrd="2" destOrd="0" parTransId="{C31189D6-3CE7-4464-89FC-3482CBD574F5}" sibTransId="{82B99E3B-F876-4CAE-A6A6-A083BC1A754A}"/>
    <dgm:cxn modelId="{5D3AFC78-5047-4B59-8F15-65C36DA469C0}" srcId="{85AD8BD4-44DB-47E4-A6D0-7B9D2F064E35}" destId="{DA0F3B9A-4B3C-4305-8090-9706ABCF9550}" srcOrd="1" destOrd="0" parTransId="{BA1FFF67-28CC-4BA3-B84E-E6C6396CEB80}" sibTransId="{D11EF506-16E6-4D8C-A883-AB84BD7EEC51}"/>
    <dgm:cxn modelId="{3D87667D-2A1A-448B-ABE5-72B134D7CA76}" type="presOf" srcId="{85AD8BD4-44DB-47E4-A6D0-7B9D2F064E35}" destId="{864365BB-76EA-428D-AFBE-F92ABC69D191}" srcOrd="0" destOrd="0" presId="urn:microsoft.com/office/officeart/2005/8/layout/matrix3"/>
    <dgm:cxn modelId="{7ED2969B-7BD2-49E8-AB70-1D4340FC3C13}" type="presOf" srcId="{E2B2C60E-C759-4381-A149-5C14D2E89155}" destId="{47D531F7-1C6D-4EFA-80EF-7EC698F48B1E}" srcOrd="0" destOrd="0" presId="urn:microsoft.com/office/officeart/2005/8/layout/matrix3"/>
    <dgm:cxn modelId="{CD73B0AB-6FA8-4C65-AA0D-02FEECB0DEC1}" type="presOf" srcId="{79C9E35B-1753-4A9A-9283-A5F6CE4768B2}" destId="{3A0FF69F-EEFE-4ED3-B515-8389BA37AF5F}" srcOrd="0" destOrd="0" presId="urn:microsoft.com/office/officeart/2005/8/layout/matrix3"/>
    <dgm:cxn modelId="{E52173B5-978B-4AC5-B362-8E7E7FABE5C9}" type="presOf" srcId="{215C9199-6321-4421-8E06-ECF4F7BBD286}" destId="{555DE60B-5BC5-4AEB-B7AA-78F6C78608D5}" srcOrd="0" destOrd="0" presId="urn:microsoft.com/office/officeart/2005/8/layout/matrix3"/>
    <dgm:cxn modelId="{28D2D3F5-EC03-4B52-8979-1E48BCB5AB81}" srcId="{85AD8BD4-44DB-47E4-A6D0-7B9D2F064E35}" destId="{79C9E35B-1753-4A9A-9283-A5F6CE4768B2}" srcOrd="0" destOrd="0" parTransId="{2763E861-1E98-478A-9585-6BD30C9F1A31}" sibTransId="{882D4281-4D0F-4BAF-BB5F-A2B44B63DC0E}"/>
    <dgm:cxn modelId="{32700BF6-F1F0-45B9-BE36-9B53165D99DA}" srcId="{85AD8BD4-44DB-47E4-A6D0-7B9D2F064E35}" destId="{215C9199-6321-4421-8E06-ECF4F7BBD286}" srcOrd="3" destOrd="0" parTransId="{C42687D3-2AD0-4148-8870-A84B8D7F13AC}" sibTransId="{42305B6A-25FA-4D04-A339-B6B299366D11}"/>
    <dgm:cxn modelId="{B2AFB645-7BDD-42C7-9503-AC79C87C7B2F}" type="presParOf" srcId="{864365BB-76EA-428D-AFBE-F92ABC69D191}" destId="{90108178-0808-45D3-BE02-A9FD8DEDEB4A}" srcOrd="0" destOrd="0" presId="urn:microsoft.com/office/officeart/2005/8/layout/matrix3"/>
    <dgm:cxn modelId="{7C39E4E0-14DD-4F06-A0C3-66A868E44EAC}" type="presParOf" srcId="{864365BB-76EA-428D-AFBE-F92ABC69D191}" destId="{3A0FF69F-EEFE-4ED3-B515-8389BA37AF5F}" srcOrd="1" destOrd="0" presId="urn:microsoft.com/office/officeart/2005/8/layout/matrix3"/>
    <dgm:cxn modelId="{9E9AAA4E-3B46-41CD-B96C-BF539153D3C6}" type="presParOf" srcId="{864365BB-76EA-428D-AFBE-F92ABC69D191}" destId="{3D0BB708-EA77-4D4A-8BEB-168305B0BFC7}" srcOrd="2" destOrd="0" presId="urn:microsoft.com/office/officeart/2005/8/layout/matrix3"/>
    <dgm:cxn modelId="{A7EE2F6C-0085-48E5-8289-3BDFC0DB7C63}" type="presParOf" srcId="{864365BB-76EA-428D-AFBE-F92ABC69D191}" destId="{47D531F7-1C6D-4EFA-80EF-7EC698F48B1E}" srcOrd="3" destOrd="0" presId="urn:microsoft.com/office/officeart/2005/8/layout/matrix3"/>
    <dgm:cxn modelId="{E5ABDD7F-8E80-46A3-80E0-DF800A862980}" type="presParOf" srcId="{864365BB-76EA-428D-AFBE-F92ABC69D191}" destId="{555DE60B-5BC5-4AEB-B7AA-78F6C78608D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AD8BD4-44DB-47E4-A6D0-7B9D2F064E3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763E861-1E98-478A-9585-6BD30C9F1A31}" type="parTrans" cxnId="{954C7FB9-DF20-4AFE-AAB8-B580BC71AAC1}">
      <dgm:prSet/>
      <dgm:spPr/>
      <dgm:t>
        <a:bodyPr/>
        <a:lstStyle/>
        <a:p>
          <a:endParaRPr lang="en-US"/>
        </a:p>
      </dgm:t>
    </dgm:pt>
    <dgm:pt modelId="{79C9E35B-1753-4A9A-9283-A5F6CE4768B2}">
      <dgm:prSet phldrT="[Text]" custT="1"/>
      <dgm:spPr>
        <a:solidFill>
          <a:schemeClr val="bg1">
            <a:lumMod val="75000"/>
          </a:schemeClr>
        </a:solidFill>
        <a:ln>
          <a:solidFill>
            <a:schemeClr val="bg1">
              <a:lumMod val="50000"/>
            </a:schemeClr>
          </a:solidFill>
        </a:ln>
      </dgm:spPr>
      <dgm:t>
        <a:bodyPr/>
        <a:lstStyle/>
        <a:p>
          <a:r>
            <a:rPr lang="cy" sz="2200" b="0" i="0" u="none" strike="noStrike" cap="none" baseline="0" dirty="0">
              <a:solidFill>
                <a:srgbClr val="FFFFFF"/>
              </a:solidFill>
              <a:effectLst/>
              <a:uFillTx/>
              <a:latin typeface="Calibri"/>
            </a:rPr>
            <a:t>Deall gwybodaeth berthnasol</a:t>
          </a:r>
        </a:p>
      </dgm:t>
    </dgm:pt>
    <dgm:pt modelId="{882D4281-4D0F-4BAF-BB5F-A2B44B63DC0E}" type="sibTrans" cxnId="{954C7FB9-DF20-4AFE-AAB8-B580BC71AAC1}">
      <dgm:prSet/>
      <dgm:spPr/>
      <dgm:t>
        <a:bodyPr/>
        <a:lstStyle/>
        <a:p>
          <a:endParaRPr lang="en-US"/>
        </a:p>
      </dgm:t>
    </dgm:pt>
    <dgm:pt modelId="{BA1FFF67-28CC-4BA3-B84E-E6C6396CEB80}" type="parTrans" cxnId="{4DA8CA07-0B3E-4B81-8394-D7408F1D8502}">
      <dgm:prSet/>
      <dgm:spPr/>
      <dgm:t>
        <a:bodyPr/>
        <a:lstStyle/>
        <a:p>
          <a:endParaRPr lang="en-US"/>
        </a:p>
      </dgm:t>
    </dgm:pt>
    <dgm:pt modelId="{DA0F3B9A-4B3C-4305-8090-9706ABCF9550}">
      <dgm:prSet phldrT="[Text]" custT="1"/>
      <dgm:spPr>
        <a:solidFill>
          <a:schemeClr val="bg1">
            <a:lumMod val="75000"/>
          </a:schemeClr>
        </a:solidFill>
        <a:ln>
          <a:solidFill>
            <a:schemeClr val="bg1">
              <a:lumMod val="50000"/>
            </a:schemeClr>
          </a:solidFill>
        </a:ln>
      </dgm:spPr>
      <dgm:t>
        <a:bodyPr/>
        <a:lstStyle/>
        <a:p>
          <a:r>
            <a:rPr lang="cy" sz="2200" b="0" i="0" u="none" strike="noStrike" cap="none" baseline="0" dirty="0">
              <a:solidFill>
                <a:srgbClr val="FFFFFF"/>
              </a:solidFill>
              <a:effectLst/>
              <a:uFillTx/>
              <a:latin typeface="Calibri"/>
            </a:rPr>
            <a:t>Cadw gwybodaeth</a:t>
          </a:r>
        </a:p>
      </dgm:t>
    </dgm:pt>
    <dgm:pt modelId="{D11EF506-16E6-4D8C-A883-AB84BD7EEC51}" type="sibTrans" cxnId="{4DA8CA07-0B3E-4B81-8394-D7408F1D8502}">
      <dgm:prSet/>
      <dgm:spPr/>
      <dgm:t>
        <a:bodyPr/>
        <a:lstStyle/>
        <a:p>
          <a:endParaRPr lang="en-US"/>
        </a:p>
      </dgm:t>
    </dgm:pt>
    <dgm:pt modelId="{C31189D6-3CE7-4464-89FC-3482CBD574F5}" type="parTrans" cxnId="{6A96C01E-F196-4287-AC54-2505E8F1E79F}">
      <dgm:prSet/>
      <dgm:spPr/>
      <dgm:t>
        <a:bodyPr/>
        <a:lstStyle/>
        <a:p>
          <a:endParaRPr lang="en-US"/>
        </a:p>
      </dgm:t>
    </dgm:pt>
    <dgm:pt modelId="{E2B2C60E-C759-4381-A149-5C14D2E89155}">
      <dgm:prSet phldrT="[Text]" custT="1"/>
      <dgm:spPr>
        <a:solidFill>
          <a:schemeClr val="bg1">
            <a:lumMod val="75000"/>
          </a:schemeClr>
        </a:solidFill>
        <a:ln>
          <a:solidFill>
            <a:schemeClr val="bg1">
              <a:lumMod val="50000"/>
            </a:schemeClr>
          </a:solidFill>
        </a:ln>
      </dgm:spPr>
      <dgm:t>
        <a:bodyPr/>
        <a:lstStyle/>
        <a:p>
          <a:r>
            <a:rPr lang="cy" sz="2200" b="0" i="0" u="none" strike="noStrike" cap="none" baseline="0" dirty="0">
              <a:solidFill>
                <a:srgbClr val="FFFFFF"/>
              </a:solidFill>
              <a:effectLst/>
              <a:uFillTx/>
              <a:latin typeface="Calibri"/>
            </a:rPr>
            <a:t>Defnyddio neu bwyso a mesur y wybodaeth</a:t>
          </a:r>
        </a:p>
      </dgm:t>
    </dgm:pt>
    <dgm:pt modelId="{82B99E3B-F876-4CAE-A6A6-A083BC1A754A}" type="sibTrans" cxnId="{6A96C01E-F196-4287-AC54-2505E8F1E79F}">
      <dgm:prSet/>
      <dgm:spPr/>
      <dgm:t>
        <a:bodyPr/>
        <a:lstStyle/>
        <a:p>
          <a:endParaRPr lang="en-US"/>
        </a:p>
      </dgm:t>
    </dgm:pt>
    <dgm:pt modelId="{C42687D3-2AD0-4148-8870-A84B8D7F13AC}" type="parTrans" cxnId="{195A0E1F-3911-4289-8A7D-A38E46794A2E}">
      <dgm:prSet/>
      <dgm:spPr/>
      <dgm:t>
        <a:bodyPr/>
        <a:lstStyle/>
        <a:p>
          <a:endParaRPr lang="en-US"/>
        </a:p>
      </dgm:t>
    </dgm:pt>
    <dgm:pt modelId="{215C9199-6321-4421-8E06-ECF4F7BBD286}">
      <dgm:prSet phldrT="[Text]" custT="1"/>
      <dgm:spPr>
        <a:solidFill>
          <a:schemeClr val="bg1">
            <a:lumMod val="75000"/>
          </a:schemeClr>
        </a:solidFill>
        <a:ln>
          <a:solidFill>
            <a:schemeClr val="bg1">
              <a:lumMod val="50000"/>
            </a:schemeClr>
          </a:solidFill>
        </a:ln>
      </dgm:spPr>
      <dgm:t>
        <a:bodyPr/>
        <a:lstStyle/>
        <a:p>
          <a:r>
            <a:rPr lang="cy" sz="2200" b="0" i="0" u="none" strike="noStrike" cap="none" baseline="0" dirty="0">
              <a:solidFill>
                <a:srgbClr val="FFFFFF"/>
              </a:solidFill>
              <a:effectLst/>
              <a:uFillTx/>
              <a:latin typeface="Calibri"/>
            </a:rPr>
            <a:t>Cyfleu eu barn, eu dymuniadau a'u teimladau </a:t>
          </a:r>
        </a:p>
      </dgm:t>
    </dgm:pt>
    <dgm:pt modelId="{42305B6A-25FA-4D04-A339-B6B299366D11}" type="sibTrans" cxnId="{195A0E1F-3911-4289-8A7D-A38E46794A2E}">
      <dgm:prSet/>
      <dgm:spPr/>
      <dgm:t>
        <a:bodyPr/>
        <a:lstStyle/>
        <a:p>
          <a:endParaRPr lang="en-US"/>
        </a:p>
      </dgm:t>
    </dgm:pt>
    <dgm:pt modelId="{864365BB-76EA-428D-AFBE-F92ABC69D191}" type="pres">
      <dgm:prSet presAssocID="{85AD8BD4-44DB-47E4-A6D0-7B9D2F064E35}" presName="matrix" presStyleCnt="0">
        <dgm:presLayoutVars>
          <dgm:chMax val="1"/>
          <dgm:dir/>
          <dgm:resizeHandles val="exact"/>
        </dgm:presLayoutVars>
      </dgm:prSet>
      <dgm:spPr/>
    </dgm:pt>
    <dgm:pt modelId="{90108178-0808-45D3-BE02-A9FD8DEDEB4A}" type="pres">
      <dgm:prSet presAssocID="{85AD8BD4-44DB-47E4-A6D0-7B9D2F064E35}" presName="diamond" presStyleLbl="bgShp" presStyleIdx="0" presStyleCnt="1"/>
      <dgm:spPr>
        <a:solidFill>
          <a:schemeClr val="bg1">
            <a:lumMod val="75000"/>
          </a:schemeClr>
        </a:solidFill>
        <a:ln>
          <a:solidFill>
            <a:schemeClr val="bg1">
              <a:lumMod val="50000"/>
            </a:schemeClr>
          </a:solidFill>
        </a:ln>
      </dgm:spPr>
    </dgm:pt>
    <dgm:pt modelId="{3A0FF69F-EEFE-4ED3-B515-8389BA37AF5F}" type="pres">
      <dgm:prSet presAssocID="{85AD8BD4-44DB-47E4-A6D0-7B9D2F064E35}" presName="quad1" presStyleLbl="node1" presStyleIdx="0" presStyleCnt="4" custScaleX="114082" custLinFactNeighborX="-10130" custLinFactNeighborY="-1546">
        <dgm:presLayoutVars>
          <dgm:chMax val="0"/>
          <dgm:chPref val="0"/>
          <dgm:bulletEnabled val="1"/>
        </dgm:presLayoutVars>
      </dgm:prSet>
      <dgm:spPr/>
    </dgm:pt>
    <dgm:pt modelId="{3D0BB708-EA77-4D4A-8BEB-168305B0BFC7}" type="pres">
      <dgm:prSet presAssocID="{85AD8BD4-44DB-47E4-A6D0-7B9D2F064E35}" presName="quad2" presStyleLbl="node1" presStyleIdx="1" presStyleCnt="4" custScaleX="113994" custLinFactNeighborX="7605" custLinFactNeighborY="-1546">
        <dgm:presLayoutVars>
          <dgm:chMax val="0"/>
          <dgm:chPref val="0"/>
          <dgm:bulletEnabled val="1"/>
        </dgm:presLayoutVars>
      </dgm:prSet>
      <dgm:spPr/>
    </dgm:pt>
    <dgm:pt modelId="{47D531F7-1C6D-4EFA-80EF-7EC698F48B1E}" type="pres">
      <dgm:prSet presAssocID="{85AD8BD4-44DB-47E4-A6D0-7B9D2F064E35}" presName="quad3" presStyleLbl="node1" presStyleIdx="2" presStyleCnt="4" custScaleX="116107" custLinFactNeighborX="-9118" custLinFactNeighborY="-2778">
        <dgm:presLayoutVars>
          <dgm:chMax val="0"/>
          <dgm:chPref val="0"/>
          <dgm:bulletEnabled val="1"/>
        </dgm:presLayoutVars>
      </dgm:prSet>
      <dgm:spPr/>
    </dgm:pt>
    <dgm:pt modelId="{555DE60B-5BC5-4AEB-B7AA-78F6C78608D5}" type="pres">
      <dgm:prSet presAssocID="{85AD8BD4-44DB-47E4-A6D0-7B9D2F064E35}" presName="quad4" presStyleLbl="node1" presStyleIdx="3" presStyleCnt="4" custScaleX="115208" custLinFactNeighborX="8212" custLinFactNeighborY="-2778">
        <dgm:presLayoutVars>
          <dgm:chMax val="0"/>
          <dgm:chPref val="0"/>
          <dgm:bulletEnabled val="1"/>
        </dgm:presLayoutVars>
      </dgm:prSet>
      <dgm:spPr/>
    </dgm:pt>
  </dgm:ptLst>
  <dgm:cxnLst>
    <dgm:cxn modelId="{4DA8CA07-0B3E-4B81-8394-D7408F1D8502}" srcId="{85AD8BD4-44DB-47E4-A6D0-7B9D2F064E35}" destId="{DA0F3B9A-4B3C-4305-8090-9706ABCF9550}" srcOrd="1" destOrd="0" parTransId="{BA1FFF67-28CC-4BA3-B84E-E6C6396CEB80}" sibTransId="{D11EF506-16E6-4D8C-A883-AB84BD7EEC51}"/>
    <dgm:cxn modelId="{A8209518-FD9D-479A-81B3-E6C3AE0D2869}" type="presOf" srcId="{DA0F3B9A-4B3C-4305-8090-9706ABCF9550}" destId="{3D0BB708-EA77-4D4A-8BEB-168305B0BFC7}" srcOrd="0" destOrd="0" presId="urn:microsoft.com/office/officeart/2005/8/layout/matrix3"/>
    <dgm:cxn modelId="{6A96C01E-F196-4287-AC54-2505E8F1E79F}" srcId="{85AD8BD4-44DB-47E4-A6D0-7B9D2F064E35}" destId="{E2B2C60E-C759-4381-A149-5C14D2E89155}" srcOrd="2" destOrd="0" parTransId="{C31189D6-3CE7-4464-89FC-3482CBD574F5}" sibTransId="{82B99E3B-F876-4CAE-A6A6-A083BC1A754A}"/>
    <dgm:cxn modelId="{195A0E1F-3911-4289-8A7D-A38E46794A2E}" srcId="{85AD8BD4-44DB-47E4-A6D0-7B9D2F064E35}" destId="{215C9199-6321-4421-8E06-ECF4F7BBD286}" srcOrd="3" destOrd="0" parTransId="{C42687D3-2AD0-4148-8870-A84B8D7F13AC}" sibTransId="{42305B6A-25FA-4D04-A339-B6B299366D11}"/>
    <dgm:cxn modelId="{7B17CA4C-E18D-4993-9BBE-DD50554585D4}" type="presOf" srcId="{E2B2C60E-C759-4381-A149-5C14D2E89155}" destId="{47D531F7-1C6D-4EFA-80EF-7EC698F48B1E}" srcOrd="0" destOrd="0" presId="urn:microsoft.com/office/officeart/2005/8/layout/matrix3"/>
    <dgm:cxn modelId="{E3F68880-445F-438A-BEE2-0046E1E9C5D5}" type="presOf" srcId="{215C9199-6321-4421-8E06-ECF4F7BBD286}" destId="{555DE60B-5BC5-4AEB-B7AA-78F6C78608D5}" srcOrd="0" destOrd="0" presId="urn:microsoft.com/office/officeart/2005/8/layout/matrix3"/>
    <dgm:cxn modelId="{22593C96-BC9C-4153-842B-F05B9BC48A08}" type="presOf" srcId="{79C9E35B-1753-4A9A-9283-A5F6CE4768B2}" destId="{3A0FF69F-EEFE-4ED3-B515-8389BA37AF5F}" srcOrd="0" destOrd="0" presId="urn:microsoft.com/office/officeart/2005/8/layout/matrix3"/>
    <dgm:cxn modelId="{954C7FB9-DF20-4AFE-AAB8-B580BC71AAC1}" srcId="{85AD8BD4-44DB-47E4-A6D0-7B9D2F064E35}" destId="{79C9E35B-1753-4A9A-9283-A5F6CE4768B2}" srcOrd="0" destOrd="0" parTransId="{2763E861-1E98-478A-9585-6BD30C9F1A31}" sibTransId="{882D4281-4D0F-4BAF-BB5F-A2B44B63DC0E}"/>
    <dgm:cxn modelId="{307DC1ED-067C-46BF-82FB-CD9FE7F5B5C2}" type="presOf" srcId="{85AD8BD4-44DB-47E4-A6D0-7B9D2F064E35}" destId="{864365BB-76EA-428D-AFBE-F92ABC69D191}" srcOrd="0" destOrd="0" presId="urn:microsoft.com/office/officeart/2005/8/layout/matrix3"/>
    <dgm:cxn modelId="{34DA25D2-5443-458A-9949-EFB79A9B8ED0}" type="presParOf" srcId="{864365BB-76EA-428D-AFBE-F92ABC69D191}" destId="{90108178-0808-45D3-BE02-A9FD8DEDEB4A}" srcOrd="0" destOrd="0" presId="urn:microsoft.com/office/officeart/2005/8/layout/matrix3"/>
    <dgm:cxn modelId="{0B8C1AFA-A868-4B37-9243-7EC2C0464911}" type="presParOf" srcId="{864365BB-76EA-428D-AFBE-F92ABC69D191}" destId="{3A0FF69F-EEFE-4ED3-B515-8389BA37AF5F}" srcOrd="1" destOrd="0" presId="urn:microsoft.com/office/officeart/2005/8/layout/matrix3"/>
    <dgm:cxn modelId="{67B45D16-2676-41DE-A7F2-DA0A4779D3F3}" type="presParOf" srcId="{864365BB-76EA-428D-AFBE-F92ABC69D191}" destId="{3D0BB708-EA77-4D4A-8BEB-168305B0BFC7}" srcOrd="2" destOrd="0" presId="urn:microsoft.com/office/officeart/2005/8/layout/matrix3"/>
    <dgm:cxn modelId="{CA81BDDB-73BD-409F-8A44-A7745C2218B4}" type="presParOf" srcId="{864365BB-76EA-428D-AFBE-F92ABC69D191}" destId="{47D531F7-1C6D-4EFA-80EF-7EC698F48B1E}" srcOrd="3" destOrd="0" presId="urn:microsoft.com/office/officeart/2005/8/layout/matrix3"/>
    <dgm:cxn modelId="{33B97194-63C2-426B-B3BA-00373968B111}" type="presParOf" srcId="{864365BB-76EA-428D-AFBE-F92ABC69D191}" destId="{555DE60B-5BC5-4AEB-B7AA-78F6C78608D5}"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F10396EE-A972-4E65-9B76-5EF03EA106DF}" type="doc">
      <dgm:prSet loTypeId="urn:microsoft.com/office/officeart/2005/8/layout/radial3" loCatId="cycle" qsTypeId="urn:microsoft.com/office/officeart/2005/8/quickstyle/simple2" qsCatId="simple" csTypeId="urn:microsoft.com/office/officeart/2005/8/colors/accent1_2" csCatId="accent1" phldr="1"/>
      <dgm:spPr/>
      <dgm:t>
        <a:bodyPr/>
        <a:lstStyle/>
        <a:p>
          <a:endParaRPr lang="en-US"/>
        </a:p>
      </dgm:t>
    </dgm:pt>
    <dgm:pt modelId="{9C6A3F88-D829-4DBE-9178-A25C815D37ED}" type="parTrans" cxnId="{0164AAB8-183E-4FDB-8AAC-8EEDE5CA55AD}">
      <dgm:prSet/>
      <dgm:spPr/>
      <dgm:t>
        <a:bodyPr/>
        <a:lstStyle/>
        <a:p>
          <a:endParaRPr lang="en-US"/>
        </a:p>
      </dgm:t>
    </dgm:pt>
    <dgm:pt modelId="{1115039A-275D-4629-9E91-42BB068B1DB9}">
      <dgm:prSet phldrT="[Text]" custT="1"/>
      <dgm:spPr>
        <a:solidFill>
          <a:schemeClr val="bg1">
            <a:lumMod val="75000"/>
            <a:alpha val="50000"/>
          </a:schemeClr>
        </a:solidFill>
      </dgm:spPr>
      <dgm:t>
        <a:bodyPr/>
        <a:lstStyle/>
        <a:p>
          <a:r>
            <a:rPr lang="cy" sz="3200" b="0" i="0" u="none" strike="noStrike" cap="none" baseline="0" dirty="0">
              <a:solidFill>
                <a:srgbClr val="000000"/>
              </a:solidFill>
              <a:effectLst/>
              <a:uFillTx/>
              <a:latin typeface="Calibri"/>
            </a:rPr>
            <a:t>Fy lles</a:t>
          </a:r>
        </a:p>
      </dgm:t>
    </dgm:pt>
    <dgm:pt modelId="{8BA53D34-189C-413B-9D96-F590714B581D}" type="parTrans" cxnId="{33B5C81D-74C8-41EA-A4C2-6967165D5929}">
      <dgm:prSet/>
      <dgm:spPr/>
      <dgm:t>
        <a:bodyPr/>
        <a:lstStyle/>
        <a:p>
          <a:endParaRPr lang="en-US"/>
        </a:p>
      </dgm:t>
    </dgm:pt>
    <dgm:pt modelId="{F172A0B5-94EE-4679-9579-72556DDD05EF}">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Iechyd corfforol a meddyliol ac emosiynol</a:t>
          </a:r>
        </a:p>
      </dgm:t>
    </dgm:pt>
    <dgm:pt modelId="{425399C0-5357-4430-89E5-17347C05AA72}" type="sibTrans" cxnId="{33B5C81D-74C8-41EA-A4C2-6967165D5929}">
      <dgm:prSet/>
      <dgm:spPr/>
      <dgm:t>
        <a:bodyPr/>
        <a:lstStyle/>
        <a:p>
          <a:endParaRPr lang="en-US"/>
        </a:p>
      </dgm:t>
    </dgm:pt>
    <dgm:pt modelId="{CF71A0E2-14BF-4384-A010-4D577DAD7751}" type="parTrans" cxnId="{F96A549F-7701-4535-8E46-14208EE743F2}">
      <dgm:prSet/>
      <dgm:spPr/>
      <dgm:t>
        <a:bodyPr/>
        <a:lstStyle/>
        <a:p>
          <a:endParaRPr lang="en-US"/>
        </a:p>
      </dgm:t>
    </dgm:pt>
    <dgm:pt modelId="{5A953658-2BF6-48CC-A302-116E482337B8}">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Amddiffyn rhag camdriniaeth ac esgeulustod</a:t>
          </a:r>
        </a:p>
      </dgm:t>
    </dgm:pt>
    <dgm:pt modelId="{1A4346AF-EFCF-4AC2-9364-BA33A87D89AE}" type="sibTrans" cxnId="{F96A549F-7701-4535-8E46-14208EE743F2}">
      <dgm:prSet/>
      <dgm:spPr/>
      <dgm:t>
        <a:bodyPr/>
        <a:lstStyle/>
        <a:p>
          <a:endParaRPr lang="en-US"/>
        </a:p>
      </dgm:t>
    </dgm:pt>
    <dgm:pt modelId="{EF19AE23-86BE-488B-BD1D-AF766DB5AAA2}" type="parTrans" cxnId="{32911AE2-E603-4D52-835F-49BC3BF1ED47}">
      <dgm:prSet/>
      <dgm:spPr/>
      <dgm:t>
        <a:bodyPr/>
        <a:lstStyle/>
        <a:p>
          <a:endParaRPr lang="en-US"/>
        </a:p>
      </dgm:t>
    </dgm:pt>
    <dgm:pt modelId="{53134BEC-1521-4E9E-85A4-45B133F3B61C}">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Addysg, hyfforddiant a hamdden</a:t>
          </a:r>
        </a:p>
      </dgm:t>
    </dgm:pt>
    <dgm:pt modelId="{2BF59F31-4EAF-4F8C-8C2E-81F3C2A805CB}" type="sibTrans" cxnId="{32911AE2-E603-4D52-835F-49BC3BF1ED47}">
      <dgm:prSet/>
      <dgm:spPr/>
      <dgm:t>
        <a:bodyPr/>
        <a:lstStyle/>
        <a:p>
          <a:endParaRPr lang="en-US"/>
        </a:p>
      </dgm:t>
    </dgm:pt>
    <dgm:pt modelId="{EDFEB23F-1056-4C9F-B90E-EB4BE6BDAA34}" type="parTrans" cxnId="{A1FF8023-5496-4197-A734-83A252ED6195}">
      <dgm:prSet/>
      <dgm:spPr/>
      <dgm:t>
        <a:bodyPr/>
        <a:lstStyle/>
        <a:p>
          <a:endParaRPr lang="en-US"/>
        </a:p>
      </dgm:t>
    </dgm:pt>
    <dgm:pt modelId="{8A1183A3-5B76-494F-B755-824098868C6B}">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Perthnasoedd domestig, teuluol a phersonol </a:t>
          </a:r>
        </a:p>
      </dgm:t>
    </dgm:pt>
    <dgm:pt modelId="{30953833-1AC9-4014-91FC-AD03CBE97807}" type="sibTrans" cxnId="{A1FF8023-5496-4197-A734-83A252ED6195}">
      <dgm:prSet/>
      <dgm:spPr/>
      <dgm:t>
        <a:bodyPr/>
        <a:lstStyle/>
        <a:p>
          <a:endParaRPr lang="en-US"/>
        </a:p>
      </dgm:t>
    </dgm:pt>
    <dgm:pt modelId="{999F1C5A-944A-4B4F-B312-61C7BAA45B2C}" type="parTrans" cxnId="{7978A86E-5166-47E0-B909-A31EEC132B1B}">
      <dgm:prSet/>
      <dgm:spPr/>
      <dgm:t>
        <a:bodyPr/>
        <a:lstStyle/>
        <a:p>
          <a:endParaRPr lang="en-US"/>
        </a:p>
      </dgm:t>
    </dgm:pt>
    <dgm:pt modelId="{8A60783B-496D-4329-A20D-7C024A64A2F9}">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Cyfraniad a wneir i gymdeithas </a:t>
          </a:r>
        </a:p>
      </dgm:t>
    </dgm:pt>
    <dgm:pt modelId="{A6269954-4714-4595-AB14-D27A4915B20C}" type="sibTrans" cxnId="{7978A86E-5166-47E0-B909-A31EEC132B1B}">
      <dgm:prSet/>
      <dgm:spPr/>
      <dgm:t>
        <a:bodyPr/>
        <a:lstStyle/>
        <a:p>
          <a:endParaRPr lang="en-US"/>
        </a:p>
      </dgm:t>
    </dgm:pt>
    <dgm:pt modelId="{AA8999ED-57CE-4B4F-A977-CAD6A38646F4}" type="parTrans" cxnId="{1837F6EF-C78B-42F6-9E19-369D63538FDD}">
      <dgm:prSet/>
      <dgm:spPr/>
      <dgm:t>
        <a:bodyPr/>
        <a:lstStyle/>
        <a:p>
          <a:endParaRPr lang="en-US"/>
        </a:p>
      </dgm:t>
    </dgm:pt>
    <dgm:pt modelId="{A8C020DC-BFFD-413A-98A5-13280DEEFE9D}">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Sicrhau hawliau a hawliadau</a:t>
          </a:r>
        </a:p>
      </dgm:t>
    </dgm:pt>
    <dgm:pt modelId="{9E48B3A7-FC7C-45EB-BC33-EFB88311B863}" type="sibTrans" cxnId="{1837F6EF-C78B-42F6-9E19-369D63538FDD}">
      <dgm:prSet/>
      <dgm:spPr/>
      <dgm:t>
        <a:bodyPr/>
        <a:lstStyle/>
        <a:p>
          <a:endParaRPr lang="en-US"/>
        </a:p>
      </dgm:t>
    </dgm:pt>
    <dgm:pt modelId="{EF74DDD3-F0AC-4A10-9643-2CFEFADD26BB}" type="parTrans" cxnId="{0C2F3861-F530-4058-A78A-1473954F20D1}">
      <dgm:prSet/>
      <dgm:spPr/>
      <dgm:t>
        <a:bodyPr/>
        <a:lstStyle/>
        <a:p>
          <a:endParaRPr lang="en-US"/>
        </a:p>
      </dgm:t>
    </dgm:pt>
    <dgm:pt modelId="{6566B75E-95BA-4429-89B5-BB6E810F6C84}">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Addasrwydd llety byw</a:t>
          </a:r>
        </a:p>
      </dgm:t>
    </dgm:pt>
    <dgm:pt modelId="{B813BC50-8184-4BED-838C-564B53EEC5E1}" type="sibTrans" cxnId="{0C2F3861-F530-4058-A78A-1473954F20D1}">
      <dgm:prSet/>
      <dgm:spPr/>
      <dgm:t>
        <a:bodyPr/>
        <a:lstStyle/>
        <a:p>
          <a:endParaRPr lang="en-US"/>
        </a:p>
      </dgm:t>
    </dgm:pt>
    <dgm:pt modelId="{417C999E-B320-4F65-BEA7-2916D1941554}" type="parTrans" cxnId="{4F3683F1-3F06-4791-9231-97951EC7A0B2}">
      <dgm:prSet/>
      <dgm:spPr/>
      <dgm:t>
        <a:bodyPr/>
        <a:lstStyle/>
        <a:p>
          <a:endParaRPr lang="en-US"/>
        </a:p>
      </dgm:t>
    </dgm:pt>
    <dgm:pt modelId="{B0B194E7-5A92-46B1-A02D-835830529063}">
      <dgm:prSet custT="1"/>
      <dgm:spPr>
        <a:solidFill>
          <a:schemeClr val="accent4">
            <a:lumMod val="40000"/>
            <a:lumOff val="60000"/>
            <a:alpha val="50000"/>
          </a:schemeClr>
        </a:solidFill>
      </dgm:spPr>
      <dgm:t>
        <a:bodyPr/>
        <a:lstStyle/>
        <a:p>
          <a:r>
            <a:rPr lang="cy" sz="1200" b="0" i="0" u="none" strike="noStrike" cap="none" baseline="0" dirty="0">
              <a:solidFill>
                <a:srgbClr val="000000"/>
              </a:solidFill>
              <a:effectLst/>
              <a:uFillTx/>
              <a:latin typeface="Calibri"/>
            </a:rPr>
            <a:t>Rheolaeth dros fywyd o ddydd i ddydd</a:t>
          </a:r>
        </a:p>
      </dgm:t>
    </dgm:pt>
    <dgm:pt modelId="{EFF3C761-3A62-4A0C-A10B-5C9D4A30E0F9}" type="sibTrans" cxnId="{4F3683F1-3F06-4791-9231-97951EC7A0B2}">
      <dgm:prSet/>
      <dgm:spPr/>
      <dgm:t>
        <a:bodyPr/>
        <a:lstStyle/>
        <a:p>
          <a:endParaRPr lang="en-US"/>
        </a:p>
      </dgm:t>
    </dgm:pt>
    <dgm:pt modelId="{7B724E7E-F86C-44F7-B5B1-41DB2D79F5CB}" type="parTrans" cxnId="{52EDE54D-958D-4CF1-8142-96200ADF223A}">
      <dgm:prSet/>
      <dgm:spPr/>
      <dgm:t>
        <a:bodyPr/>
        <a:lstStyle/>
        <a:p>
          <a:endParaRPr lang="en-US"/>
        </a:p>
      </dgm:t>
    </dgm:pt>
    <dgm:pt modelId="{C4671284-6A16-406C-BEB4-B71D987A2EDC}">
      <dgm:prSet custT="1"/>
      <dgm:spPr>
        <a:solidFill>
          <a:srgbClr val="F79FCB">
            <a:alpha val="50000"/>
          </a:srgbClr>
        </a:solidFill>
      </dgm:spPr>
      <dgm:t>
        <a:bodyPr/>
        <a:lstStyle/>
        <a:p>
          <a:r>
            <a:rPr lang="cy" sz="1200" b="0" i="0" u="none" strike="noStrike" cap="none" baseline="0" dirty="0">
              <a:solidFill>
                <a:srgbClr val="000000"/>
              </a:solidFill>
              <a:effectLst/>
              <a:uFillTx/>
              <a:latin typeface="Calibri"/>
            </a:rPr>
            <a:t>Cymryd rhan mewn gwaith</a:t>
          </a:r>
        </a:p>
      </dgm:t>
    </dgm:pt>
    <dgm:pt modelId="{3A8B0C49-EFEA-4D9E-99A3-0FFDDA7736BA}" type="sibTrans" cxnId="{52EDE54D-958D-4CF1-8142-96200ADF223A}">
      <dgm:prSet/>
      <dgm:spPr/>
      <dgm:t>
        <a:bodyPr/>
        <a:lstStyle/>
        <a:p>
          <a:endParaRPr lang="en-US"/>
        </a:p>
      </dgm:t>
    </dgm:pt>
    <dgm:pt modelId="{75342E99-B922-433F-B9D1-665C11957FF9}" type="sibTrans" cxnId="{0164AAB8-183E-4FDB-8AAC-8EEDE5CA55AD}">
      <dgm:prSet/>
      <dgm:spPr/>
      <dgm:t>
        <a:bodyPr/>
        <a:lstStyle/>
        <a:p>
          <a:endParaRPr lang="en-US"/>
        </a:p>
      </dgm:t>
    </dgm:pt>
    <dgm:pt modelId="{015F64C8-E28C-455F-9A0F-CCEE60268A4A}" type="pres">
      <dgm:prSet presAssocID="{F10396EE-A972-4E65-9B76-5EF03EA106DF}" presName="composite" presStyleCnt="0">
        <dgm:presLayoutVars>
          <dgm:chMax val="1"/>
          <dgm:dir/>
          <dgm:resizeHandles val="exact"/>
        </dgm:presLayoutVars>
      </dgm:prSet>
      <dgm:spPr/>
    </dgm:pt>
    <dgm:pt modelId="{0E9FD07A-7996-4F22-AC4E-37127241CA2C}" type="pres">
      <dgm:prSet presAssocID="{F10396EE-A972-4E65-9B76-5EF03EA106DF}" presName="radial" presStyleCnt="0">
        <dgm:presLayoutVars>
          <dgm:animLvl val="ctr"/>
        </dgm:presLayoutVars>
      </dgm:prSet>
      <dgm:spPr/>
    </dgm:pt>
    <dgm:pt modelId="{A0E8E3A6-FBFA-4F81-9441-36733B60217C}" type="pres">
      <dgm:prSet presAssocID="{1115039A-275D-4629-9E91-42BB068B1DB9}" presName="centerShape" presStyleLbl="vennNode1" presStyleIdx="0" presStyleCnt="10" custScaleX="60485" custScaleY="63376"/>
      <dgm:spPr/>
    </dgm:pt>
    <dgm:pt modelId="{7DE244E3-E8D5-43BE-A6CA-B87072A32274}" type="pres">
      <dgm:prSet presAssocID="{F172A0B5-94EE-4679-9579-72556DDD05EF}" presName="node" presStyleLbl="vennNode1" presStyleIdx="1" presStyleCnt="10">
        <dgm:presLayoutVars>
          <dgm:bulletEnabled val="1"/>
        </dgm:presLayoutVars>
      </dgm:prSet>
      <dgm:spPr/>
    </dgm:pt>
    <dgm:pt modelId="{8082E624-4EB9-438C-B640-F55E8E1F91B1}" type="pres">
      <dgm:prSet presAssocID="{5A953658-2BF6-48CC-A302-116E482337B8}" presName="node" presStyleLbl="vennNode1" presStyleIdx="2" presStyleCnt="10">
        <dgm:presLayoutVars>
          <dgm:bulletEnabled val="1"/>
        </dgm:presLayoutVars>
      </dgm:prSet>
      <dgm:spPr/>
    </dgm:pt>
    <dgm:pt modelId="{71983C98-C32F-4333-A511-8C2DC8666095}" type="pres">
      <dgm:prSet presAssocID="{53134BEC-1521-4E9E-85A4-45B133F3B61C}" presName="node" presStyleLbl="vennNode1" presStyleIdx="3" presStyleCnt="10">
        <dgm:presLayoutVars>
          <dgm:bulletEnabled val="1"/>
        </dgm:presLayoutVars>
      </dgm:prSet>
      <dgm:spPr/>
    </dgm:pt>
    <dgm:pt modelId="{B9E47885-9CF5-4B51-807E-0BCFA8922906}" type="pres">
      <dgm:prSet presAssocID="{8A1183A3-5B76-494F-B755-824098868C6B}" presName="node" presStyleLbl="vennNode1" presStyleIdx="4" presStyleCnt="10" custScaleX="113718">
        <dgm:presLayoutVars>
          <dgm:bulletEnabled val="1"/>
        </dgm:presLayoutVars>
      </dgm:prSet>
      <dgm:spPr/>
    </dgm:pt>
    <dgm:pt modelId="{487F7A1B-9B9E-4BED-BF6A-35CD2296722F}" type="pres">
      <dgm:prSet presAssocID="{8A60783B-496D-4329-A20D-7C024A64A2F9}" presName="node" presStyleLbl="vennNode1" presStyleIdx="5" presStyleCnt="10">
        <dgm:presLayoutVars>
          <dgm:bulletEnabled val="1"/>
        </dgm:presLayoutVars>
      </dgm:prSet>
      <dgm:spPr/>
    </dgm:pt>
    <dgm:pt modelId="{2724328A-DBF6-4C35-8823-FF26E4E668EB}" type="pres">
      <dgm:prSet presAssocID="{A8C020DC-BFFD-413A-98A5-13280DEEFE9D}" presName="node" presStyleLbl="vennNode1" presStyleIdx="6" presStyleCnt="10">
        <dgm:presLayoutVars>
          <dgm:bulletEnabled val="1"/>
        </dgm:presLayoutVars>
      </dgm:prSet>
      <dgm:spPr/>
    </dgm:pt>
    <dgm:pt modelId="{1F927500-1C1C-4CB2-8F83-B5C059FE1EE1}" type="pres">
      <dgm:prSet presAssocID="{6566B75E-95BA-4429-89B5-BB6E810F6C84}" presName="node" presStyleLbl="vennNode1" presStyleIdx="7" presStyleCnt="10">
        <dgm:presLayoutVars>
          <dgm:bulletEnabled val="1"/>
        </dgm:presLayoutVars>
      </dgm:prSet>
      <dgm:spPr/>
    </dgm:pt>
    <dgm:pt modelId="{D2453CDC-A504-4FDB-B0FF-AB877CEAD3E9}" type="pres">
      <dgm:prSet presAssocID="{B0B194E7-5A92-46B1-A02D-835830529063}" presName="node" presStyleLbl="vennNode1" presStyleIdx="8" presStyleCnt="10">
        <dgm:presLayoutVars>
          <dgm:bulletEnabled val="1"/>
        </dgm:presLayoutVars>
      </dgm:prSet>
      <dgm:spPr/>
    </dgm:pt>
    <dgm:pt modelId="{DC318CE0-A356-4C8D-B6B5-978A5DB043DE}" type="pres">
      <dgm:prSet presAssocID="{C4671284-6A16-406C-BEB4-B71D987A2EDC}" presName="node" presStyleLbl="vennNode1" presStyleIdx="9" presStyleCnt="10">
        <dgm:presLayoutVars>
          <dgm:bulletEnabled val="1"/>
        </dgm:presLayoutVars>
      </dgm:prSet>
      <dgm:spPr/>
    </dgm:pt>
  </dgm:ptLst>
  <dgm:cxnLst>
    <dgm:cxn modelId="{86D49E0A-E7C7-430A-BD69-FA8FECC927AF}" type="presOf" srcId="{C4671284-6A16-406C-BEB4-B71D987A2EDC}" destId="{DC318CE0-A356-4C8D-B6B5-978A5DB043DE}" srcOrd="0" destOrd="0" presId="urn:microsoft.com/office/officeart/2005/8/layout/radial3"/>
    <dgm:cxn modelId="{33B5C81D-74C8-41EA-A4C2-6967165D5929}" srcId="{1115039A-275D-4629-9E91-42BB068B1DB9}" destId="{F172A0B5-94EE-4679-9579-72556DDD05EF}" srcOrd="0" destOrd="0" parTransId="{8BA53D34-189C-413B-9D96-F590714B581D}" sibTransId="{425399C0-5357-4430-89E5-17347C05AA72}"/>
    <dgm:cxn modelId="{2B316321-4540-4378-8B71-274FD0BDAC3A}" type="presOf" srcId="{53134BEC-1521-4E9E-85A4-45B133F3B61C}" destId="{71983C98-C32F-4333-A511-8C2DC8666095}" srcOrd="0" destOrd="0" presId="urn:microsoft.com/office/officeart/2005/8/layout/radial3"/>
    <dgm:cxn modelId="{A1FF8023-5496-4197-A734-83A252ED6195}" srcId="{1115039A-275D-4629-9E91-42BB068B1DB9}" destId="{8A1183A3-5B76-494F-B755-824098868C6B}" srcOrd="3" destOrd="0" parTransId="{EDFEB23F-1056-4C9F-B90E-EB4BE6BDAA34}" sibTransId="{30953833-1AC9-4014-91FC-AD03CBE97807}"/>
    <dgm:cxn modelId="{F6DF9228-7CA2-496B-BEB9-16B799CA0DC2}" type="presOf" srcId="{F172A0B5-94EE-4679-9579-72556DDD05EF}" destId="{7DE244E3-E8D5-43BE-A6CA-B87072A32274}" srcOrd="0" destOrd="0" presId="urn:microsoft.com/office/officeart/2005/8/layout/radial3"/>
    <dgm:cxn modelId="{C924C12C-0640-463A-BEF0-7972FEE73CB0}" type="presOf" srcId="{1115039A-275D-4629-9E91-42BB068B1DB9}" destId="{A0E8E3A6-FBFA-4F81-9441-36733B60217C}" srcOrd="0" destOrd="0" presId="urn:microsoft.com/office/officeart/2005/8/layout/radial3"/>
    <dgm:cxn modelId="{0ED0E05C-9582-4509-A077-4887E901FB0C}" type="presOf" srcId="{8A1183A3-5B76-494F-B755-824098868C6B}" destId="{B9E47885-9CF5-4B51-807E-0BCFA8922906}" srcOrd="0" destOrd="0" presId="urn:microsoft.com/office/officeart/2005/8/layout/radial3"/>
    <dgm:cxn modelId="{0C2F3861-F530-4058-A78A-1473954F20D1}" srcId="{1115039A-275D-4629-9E91-42BB068B1DB9}" destId="{6566B75E-95BA-4429-89B5-BB6E810F6C84}" srcOrd="6" destOrd="0" parTransId="{EF74DDD3-F0AC-4A10-9643-2CFEFADD26BB}" sibTransId="{B813BC50-8184-4BED-838C-564B53EEC5E1}"/>
    <dgm:cxn modelId="{52EDE54D-958D-4CF1-8142-96200ADF223A}" srcId="{1115039A-275D-4629-9E91-42BB068B1DB9}" destId="{C4671284-6A16-406C-BEB4-B71D987A2EDC}" srcOrd="8" destOrd="0" parTransId="{7B724E7E-F86C-44F7-B5B1-41DB2D79F5CB}" sibTransId="{3A8B0C49-EFEA-4D9E-99A3-0FFDDA7736BA}"/>
    <dgm:cxn modelId="{7978A86E-5166-47E0-B909-A31EEC132B1B}" srcId="{1115039A-275D-4629-9E91-42BB068B1DB9}" destId="{8A60783B-496D-4329-A20D-7C024A64A2F9}" srcOrd="4" destOrd="0" parTransId="{999F1C5A-944A-4B4F-B312-61C7BAA45B2C}" sibTransId="{A6269954-4714-4595-AB14-D27A4915B20C}"/>
    <dgm:cxn modelId="{E79AA776-5A1B-4ED3-8972-1491295406AB}" type="presOf" srcId="{6566B75E-95BA-4429-89B5-BB6E810F6C84}" destId="{1F927500-1C1C-4CB2-8F83-B5C059FE1EE1}" srcOrd="0" destOrd="0" presId="urn:microsoft.com/office/officeart/2005/8/layout/radial3"/>
    <dgm:cxn modelId="{7FF9B295-24F0-4E44-9DA6-ED5B1981A3DE}" type="presOf" srcId="{8A60783B-496D-4329-A20D-7C024A64A2F9}" destId="{487F7A1B-9B9E-4BED-BF6A-35CD2296722F}" srcOrd="0" destOrd="0" presId="urn:microsoft.com/office/officeart/2005/8/layout/radial3"/>
    <dgm:cxn modelId="{F96A549F-7701-4535-8E46-14208EE743F2}" srcId="{1115039A-275D-4629-9E91-42BB068B1DB9}" destId="{5A953658-2BF6-48CC-A302-116E482337B8}" srcOrd="1" destOrd="0" parTransId="{CF71A0E2-14BF-4384-A010-4D577DAD7751}" sibTransId="{1A4346AF-EFCF-4AC2-9364-BA33A87D89AE}"/>
    <dgm:cxn modelId="{B5BA19A4-DEE5-4CB3-B170-E346B78730B4}" type="presOf" srcId="{A8C020DC-BFFD-413A-98A5-13280DEEFE9D}" destId="{2724328A-DBF6-4C35-8823-FF26E4E668EB}" srcOrd="0" destOrd="0" presId="urn:microsoft.com/office/officeart/2005/8/layout/radial3"/>
    <dgm:cxn modelId="{C5F743B2-C881-41DA-B1ED-9764A20026F7}" type="presOf" srcId="{B0B194E7-5A92-46B1-A02D-835830529063}" destId="{D2453CDC-A504-4FDB-B0FF-AB877CEAD3E9}" srcOrd="0" destOrd="0" presId="urn:microsoft.com/office/officeart/2005/8/layout/radial3"/>
    <dgm:cxn modelId="{0164AAB8-183E-4FDB-8AAC-8EEDE5CA55AD}" srcId="{F10396EE-A972-4E65-9B76-5EF03EA106DF}" destId="{1115039A-275D-4629-9E91-42BB068B1DB9}" srcOrd="0" destOrd="0" parTransId="{9C6A3F88-D829-4DBE-9178-A25C815D37ED}" sibTransId="{75342E99-B922-433F-B9D1-665C11957FF9}"/>
    <dgm:cxn modelId="{165EFFBA-C025-4C00-A243-1645CFB14860}" type="presOf" srcId="{F10396EE-A972-4E65-9B76-5EF03EA106DF}" destId="{015F64C8-E28C-455F-9A0F-CCEE60268A4A}" srcOrd="0" destOrd="0" presId="urn:microsoft.com/office/officeart/2005/8/layout/radial3"/>
    <dgm:cxn modelId="{32911AE2-E603-4D52-835F-49BC3BF1ED47}" srcId="{1115039A-275D-4629-9E91-42BB068B1DB9}" destId="{53134BEC-1521-4E9E-85A4-45B133F3B61C}" srcOrd="2" destOrd="0" parTransId="{EF19AE23-86BE-488B-BD1D-AF766DB5AAA2}" sibTransId="{2BF59F31-4EAF-4F8C-8C2E-81F3C2A805CB}"/>
    <dgm:cxn modelId="{1837F6EF-C78B-42F6-9E19-369D63538FDD}" srcId="{1115039A-275D-4629-9E91-42BB068B1DB9}" destId="{A8C020DC-BFFD-413A-98A5-13280DEEFE9D}" srcOrd="5" destOrd="0" parTransId="{AA8999ED-57CE-4B4F-A977-CAD6A38646F4}" sibTransId="{9E48B3A7-FC7C-45EB-BC33-EFB88311B863}"/>
    <dgm:cxn modelId="{4F3683F1-3F06-4791-9231-97951EC7A0B2}" srcId="{1115039A-275D-4629-9E91-42BB068B1DB9}" destId="{B0B194E7-5A92-46B1-A02D-835830529063}" srcOrd="7" destOrd="0" parTransId="{417C999E-B320-4F65-BEA7-2916D1941554}" sibTransId="{EFF3C761-3A62-4A0C-A10B-5C9D4A30E0F9}"/>
    <dgm:cxn modelId="{4A3302F2-45EF-4E4B-AB9B-E1CD1D1539EB}" type="presOf" srcId="{5A953658-2BF6-48CC-A302-116E482337B8}" destId="{8082E624-4EB9-438C-B640-F55E8E1F91B1}" srcOrd="0" destOrd="0" presId="urn:microsoft.com/office/officeart/2005/8/layout/radial3"/>
    <dgm:cxn modelId="{5C590A10-0CC4-4238-8CCA-D4A65473E632}" type="presParOf" srcId="{015F64C8-E28C-455F-9A0F-CCEE60268A4A}" destId="{0E9FD07A-7996-4F22-AC4E-37127241CA2C}" srcOrd="0" destOrd="0" presId="urn:microsoft.com/office/officeart/2005/8/layout/radial3"/>
    <dgm:cxn modelId="{A2A46B2E-0048-4F90-B755-3370B5BD5795}" type="presParOf" srcId="{0E9FD07A-7996-4F22-AC4E-37127241CA2C}" destId="{A0E8E3A6-FBFA-4F81-9441-36733B60217C}" srcOrd="0" destOrd="0" presId="urn:microsoft.com/office/officeart/2005/8/layout/radial3"/>
    <dgm:cxn modelId="{F7F12026-7839-40A0-BA5A-221D9C707CA4}" type="presParOf" srcId="{0E9FD07A-7996-4F22-AC4E-37127241CA2C}" destId="{7DE244E3-E8D5-43BE-A6CA-B87072A32274}" srcOrd="1" destOrd="0" presId="urn:microsoft.com/office/officeart/2005/8/layout/radial3"/>
    <dgm:cxn modelId="{3B60263D-1FBC-4441-A6C3-551BB3296A58}" type="presParOf" srcId="{0E9FD07A-7996-4F22-AC4E-37127241CA2C}" destId="{8082E624-4EB9-438C-B640-F55E8E1F91B1}" srcOrd="2" destOrd="0" presId="urn:microsoft.com/office/officeart/2005/8/layout/radial3"/>
    <dgm:cxn modelId="{4110F055-5D8A-44BB-92FE-FF341F242782}" type="presParOf" srcId="{0E9FD07A-7996-4F22-AC4E-37127241CA2C}" destId="{71983C98-C32F-4333-A511-8C2DC8666095}" srcOrd="3" destOrd="0" presId="urn:microsoft.com/office/officeart/2005/8/layout/radial3"/>
    <dgm:cxn modelId="{E89207F8-4347-42B5-A2CB-B8FEF13F1C48}" type="presParOf" srcId="{0E9FD07A-7996-4F22-AC4E-37127241CA2C}" destId="{B9E47885-9CF5-4B51-807E-0BCFA8922906}" srcOrd="4" destOrd="0" presId="urn:microsoft.com/office/officeart/2005/8/layout/radial3"/>
    <dgm:cxn modelId="{46F4FFAF-9A4C-40C5-BE6E-9D65A1FA583F}" type="presParOf" srcId="{0E9FD07A-7996-4F22-AC4E-37127241CA2C}" destId="{487F7A1B-9B9E-4BED-BF6A-35CD2296722F}" srcOrd="5" destOrd="0" presId="urn:microsoft.com/office/officeart/2005/8/layout/radial3"/>
    <dgm:cxn modelId="{F61A2F56-56F0-4396-A47B-854F4E111069}" type="presParOf" srcId="{0E9FD07A-7996-4F22-AC4E-37127241CA2C}" destId="{2724328A-DBF6-4C35-8823-FF26E4E668EB}" srcOrd="6" destOrd="0" presId="urn:microsoft.com/office/officeart/2005/8/layout/radial3"/>
    <dgm:cxn modelId="{AD8AA31B-AA35-4EE7-B0D4-E7E28396517F}" type="presParOf" srcId="{0E9FD07A-7996-4F22-AC4E-37127241CA2C}" destId="{1F927500-1C1C-4CB2-8F83-B5C059FE1EE1}" srcOrd="7" destOrd="0" presId="urn:microsoft.com/office/officeart/2005/8/layout/radial3"/>
    <dgm:cxn modelId="{FFFAC3FF-9DFC-49BE-A6DC-C95474483C9E}" type="presParOf" srcId="{0E9FD07A-7996-4F22-AC4E-37127241CA2C}" destId="{D2453CDC-A504-4FDB-B0FF-AB877CEAD3E9}" srcOrd="8" destOrd="0" presId="urn:microsoft.com/office/officeart/2005/8/layout/radial3"/>
    <dgm:cxn modelId="{AE05304F-4B1F-437B-AA8A-0D6D30ADEAAA}" type="presParOf" srcId="{0E9FD07A-7996-4F22-AC4E-37127241CA2C}" destId="{DC318CE0-A356-4C8D-B6B5-978A5DB043DE}" srcOrd="9"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F10396EE-A972-4E65-9B76-5EF03EA106DF}" type="doc">
      <dgm:prSet loTypeId="urn:microsoft.com/office/officeart/2005/8/layout/radial3" loCatId="cycle" qsTypeId="urn:microsoft.com/office/officeart/2005/8/quickstyle/simple2" qsCatId="simple" csTypeId="urn:microsoft.com/office/officeart/2005/8/colors/accent1_2" csCatId="accent1" phldr="1"/>
      <dgm:spPr/>
      <dgm:t>
        <a:bodyPr/>
        <a:lstStyle/>
        <a:p>
          <a:endParaRPr lang="en-US"/>
        </a:p>
      </dgm:t>
    </dgm:pt>
    <dgm:pt modelId="{1115039A-275D-4629-9E91-42BB068B1DB9}">
      <dgm:prSet phldrT="[Text]"/>
      <dgm:spPr>
        <a:solidFill>
          <a:schemeClr val="bg1">
            <a:lumMod val="75000"/>
            <a:alpha val="50000"/>
          </a:schemeClr>
        </a:solidFill>
      </dgm:spPr>
      <dgm:t>
        <a:bodyPr/>
        <a:lstStyle/>
        <a:p>
          <a:r>
            <a:rPr lang="en-US" dirty="0"/>
            <a:t>My well-being</a:t>
          </a:r>
        </a:p>
      </dgm:t>
    </dgm:pt>
    <dgm:pt modelId="{9C6A3F88-D829-4DBE-9178-A25C815D37ED}" type="parTrans" cxnId="{BD4F3B97-166A-4C1F-9C17-B5E8689F8DBE}">
      <dgm:prSet/>
      <dgm:spPr/>
      <dgm:t>
        <a:bodyPr/>
        <a:lstStyle/>
        <a:p>
          <a:endParaRPr lang="en-US"/>
        </a:p>
      </dgm:t>
    </dgm:pt>
    <dgm:pt modelId="{75342E99-B922-433F-B9D1-665C11957FF9}" type="sibTrans" cxnId="{BD4F3B97-166A-4C1F-9C17-B5E8689F8DBE}">
      <dgm:prSet/>
      <dgm:spPr/>
      <dgm:t>
        <a:bodyPr/>
        <a:lstStyle/>
        <a:p>
          <a:endParaRPr lang="en-US"/>
        </a:p>
      </dgm:t>
    </dgm:pt>
    <dgm:pt modelId="{F172A0B5-94EE-4679-9579-72556DDD05EF}">
      <dgm:prSet phldrT="[Text]" custT="1"/>
      <dgm:spPr>
        <a:solidFill>
          <a:schemeClr val="bg1">
            <a:lumMod val="75000"/>
            <a:alpha val="50000"/>
          </a:schemeClr>
        </a:solidFill>
      </dgm:spPr>
      <dgm:t>
        <a:bodyPr/>
        <a:lstStyle/>
        <a:p>
          <a:r>
            <a:rPr lang="en-US" sz="1200" dirty="0"/>
            <a:t>Physical &amp; mental health &amp; emotional</a:t>
          </a:r>
        </a:p>
      </dgm:t>
    </dgm:pt>
    <dgm:pt modelId="{8BA53D34-189C-413B-9D96-F590714B581D}" type="parTrans" cxnId="{DA438E34-219C-487F-A1C0-1A630A3EF74F}">
      <dgm:prSet/>
      <dgm:spPr/>
      <dgm:t>
        <a:bodyPr/>
        <a:lstStyle/>
        <a:p>
          <a:endParaRPr lang="en-US"/>
        </a:p>
      </dgm:t>
    </dgm:pt>
    <dgm:pt modelId="{425399C0-5357-4430-89E5-17347C05AA72}" type="sibTrans" cxnId="{DA438E34-219C-487F-A1C0-1A630A3EF74F}">
      <dgm:prSet/>
      <dgm:spPr/>
      <dgm:t>
        <a:bodyPr/>
        <a:lstStyle/>
        <a:p>
          <a:endParaRPr lang="en-US"/>
        </a:p>
      </dgm:t>
    </dgm:pt>
    <dgm:pt modelId="{5A953658-2BF6-48CC-A302-116E482337B8}">
      <dgm:prSet phldrT="[Text]" custT="1"/>
      <dgm:spPr>
        <a:solidFill>
          <a:schemeClr val="bg1">
            <a:lumMod val="75000"/>
            <a:alpha val="50000"/>
          </a:schemeClr>
        </a:solidFill>
      </dgm:spPr>
      <dgm:t>
        <a:bodyPr/>
        <a:lstStyle/>
        <a:p>
          <a:r>
            <a:rPr lang="en-US" sz="1200" dirty="0"/>
            <a:t>Protection from abuse and neglect</a:t>
          </a:r>
        </a:p>
      </dgm:t>
    </dgm:pt>
    <dgm:pt modelId="{CF71A0E2-14BF-4384-A010-4D577DAD7751}" type="parTrans" cxnId="{8EFC07BB-FB7F-450F-97CB-90F6FD2A28D8}">
      <dgm:prSet/>
      <dgm:spPr/>
      <dgm:t>
        <a:bodyPr/>
        <a:lstStyle/>
        <a:p>
          <a:endParaRPr lang="en-US"/>
        </a:p>
      </dgm:t>
    </dgm:pt>
    <dgm:pt modelId="{1A4346AF-EFCF-4AC2-9364-BA33A87D89AE}" type="sibTrans" cxnId="{8EFC07BB-FB7F-450F-97CB-90F6FD2A28D8}">
      <dgm:prSet/>
      <dgm:spPr/>
      <dgm:t>
        <a:bodyPr/>
        <a:lstStyle/>
        <a:p>
          <a:endParaRPr lang="en-US"/>
        </a:p>
      </dgm:t>
    </dgm:pt>
    <dgm:pt modelId="{53134BEC-1521-4E9E-85A4-45B133F3B61C}">
      <dgm:prSet phldrT="[Text]" custT="1"/>
      <dgm:spPr>
        <a:solidFill>
          <a:schemeClr val="bg1">
            <a:lumMod val="75000"/>
            <a:alpha val="50000"/>
          </a:schemeClr>
        </a:solidFill>
      </dgm:spPr>
      <dgm:t>
        <a:bodyPr/>
        <a:lstStyle/>
        <a:p>
          <a:r>
            <a:rPr lang="en-US" sz="1200" dirty="0"/>
            <a:t>Education, training and recreation</a:t>
          </a:r>
        </a:p>
      </dgm:t>
    </dgm:pt>
    <dgm:pt modelId="{EF19AE23-86BE-488B-BD1D-AF766DB5AAA2}" type="parTrans" cxnId="{D8CF5030-CF60-47B5-A2E7-C6B5F2008EAE}">
      <dgm:prSet/>
      <dgm:spPr/>
      <dgm:t>
        <a:bodyPr/>
        <a:lstStyle/>
        <a:p>
          <a:endParaRPr lang="en-US"/>
        </a:p>
      </dgm:t>
    </dgm:pt>
    <dgm:pt modelId="{2BF59F31-4EAF-4F8C-8C2E-81F3C2A805CB}" type="sibTrans" cxnId="{D8CF5030-CF60-47B5-A2E7-C6B5F2008EAE}">
      <dgm:prSet/>
      <dgm:spPr/>
      <dgm:t>
        <a:bodyPr/>
        <a:lstStyle/>
        <a:p>
          <a:endParaRPr lang="en-US"/>
        </a:p>
      </dgm:t>
    </dgm:pt>
    <dgm:pt modelId="{8A1183A3-5B76-494F-B755-824098868C6B}">
      <dgm:prSet phldrT="[Text]" custT="1"/>
      <dgm:spPr>
        <a:solidFill>
          <a:schemeClr val="bg1">
            <a:lumMod val="75000"/>
            <a:alpha val="50000"/>
          </a:schemeClr>
        </a:solidFill>
      </dgm:spPr>
      <dgm:t>
        <a:bodyPr/>
        <a:lstStyle/>
        <a:p>
          <a:r>
            <a:rPr lang="en-US" sz="1200" dirty="0"/>
            <a:t>Domestic family and personal relationships</a:t>
          </a:r>
        </a:p>
      </dgm:t>
    </dgm:pt>
    <dgm:pt modelId="{EDFEB23F-1056-4C9F-B90E-EB4BE6BDAA34}" type="parTrans" cxnId="{63563D86-01ED-428D-A909-C448EDCD0C59}">
      <dgm:prSet/>
      <dgm:spPr/>
      <dgm:t>
        <a:bodyPr/>
        <a:lstStyle/>
        <a:p>
          <a:endParaRPr lang="en-US"/>
        </a:p>
      </dgm:t>
    </dgm:pt>
    <dgm:pt modelId="{30953833-1AC9-4014-91FC-AD03CBE97807}" type="sibTrans" cxnId="{63563D86-01ED-428D-A909-C448EDCD0C59}">
      <dgm:prSet/>
      <dgm:spPr/>
      <dgm:t>
        <a:bodyPr/>
        <a:lstStyle/>
        <a:p>
          <a:endParaRPr lang="en-US"/>
        </a:p>
      </dgm:t>
    </dgm:pt>
    <dgm:pt modelId="{8A60783B-496D-4329-A20D-7C024A64A2F9}">
      <dgm:prSet custT="1"/>
      <dgm:spPr>
        <a:solidFill>
          <a:schemeClr val="bg1">
            <a:lumMod val="75000"/>
            <a:alpha val="50000"/>
          </a:schemeClr>
        </a:solidFill>
      </dgm:spPr>
      <dgm:t>
        <a:bodyPr/>
        <a:lstStyle/>
        <a:p>
          <a:r>
            <a:rPr lang="en-US" sz="1200" dirty="0"/>
            <a:t>Contribution made to society</a:t>
          </a:r>
        </a:p>
      </dgm:t>
    </dgm:pt>
    <dgm:pt modelId="{999F1C5A-944A-4B4F-B312-61C7BAA45B2C}" type="parTrans" cxnId="{07FFC34C-F304-44C0-BC58-C4C82E1A2304}">
      <dgm:prSet/>
      <dgm:spPr/>
      <dgm:t>
        <a:bodyPr/>
        <a:lstStyle/>
        <a:p>
          <a:endParaRPr lang="en-US"/>
        </a:p>
      </dgm:t>
    </dgm:pt>
    <dgm:pt modelId="{A6269954-4714-4595-AB14-D27A4915B20C}" type="sibTrans" cxnId="{07FFC34C-F304-44C0-BC58-C4C82E1A2304}">
      <dgm:prSet/>
      <dgm:spPr/>
      <dgm:t>
        <a:bodyPr/>
        <a:lstStyle/>
        <a:p>
          <a:endParaRPr lang="en-US"/>
        </a:p>
      </dgm:t>
    </dgm:pt>
    <dgm:pt modelId="{A8C020DC-BFFD-413A-98A5-13280DEEFE9D}">
      <dgm:prSet custT="1"/>
      <dgm:spPr>
        <a:solidFill>
          <a:schemeClr val="bg1">
            <a:lumMod val="75000"/>
            <a:alpha val="50000"/>
          </a:schemeClr>
        </a:solidFill>
      </dgm:spPr>
      <dgm:t>
        <a:bodyPr/>
        <a:lstStyle/>
        <a:p>
          <a:r>
            <a:rPr lang="en-US" sz="1200" dirty="0"/>
            <a:t>Securing rights and entitlements</a:t>
          </a:r>
        </a:p>
      </dgm:t>
    </dgm:pt>
    <dgm:pt modelId="{AA8999ED-57CE-4B4F-A977-CAD6A38646F4}" type="parTrans" cxnId="{FDD95B23-D07D-4537-BCD3-FC86D707D390}">
      <dgm:prSet/>
      <dgm:spPr/>
      <dgm:t>
        <a:bodyPr/>
        <a:lstStyle/>
        <a:p>
          <a:endParaRPr lang="en-US"/>
        </a:p>
      </dgm:t>
    </dgm:pt>
    <dgm:pt modelId="{9E48B3A7-FC7C-45EB-BC33-EFB88311B863}" type="sibTrans" cxnId="{FDD95B23-D07D-4537-BCD3-FC86D707D390}">
      <dgm:prSet/>
      <dgm:spPr/>
      <dgm:t>
        <a:bodyPr/>
        <a:lstStyle/>
        <a:p>
          <a:endParaRPr lang="en-US"/>
        </a:p>
      </dgm:t>
    </dgm:pt>
    <dgm:pt modelId="{6566B75E-95BA-4429-89B5-BB6E810F6C84}">
      <dgm:prSet custT="1"/>
      <dgm:spPr>
        <a:solidFill>
          <a:schemeClr val="bg1">
            <a:lumMod val="75000"/>
            <a:alpha val="50000"/>
          </a:schemeClr>
        </a:solidFill>
      </dgm:spPr>
      <dgm:t>
        <a:bodyPr/>
        <a:lstStyle/>
        <a:p>
          <a:r>
            <a:rPr lang="en-US" sz="1200" dirty="0"/>
            <a:t>Social and ecomonics</a:t>
          </a:r>
        </a:p>
      </dgm:t>
    </dgm:pt>
    <dgm:pt modelId="{EF74DDD3-F0AC-4A10-9643-2CFEFADD26BB}" type="parTrans" cxnId="{2952F69A-310D-4513-AB43-766AC328E415}">
      <dgm:prSet/>
      <dgm:spPr/>
      <dgm:t>
        <a:bodyPr/>
        <a:lstStyle/>
        <a:p>
          <a:endParaRPr lang="en-US"/>
        </a:p>
      </dgm:t>
    </dgm:pt>
    <dgm:pt modelId="{B813BC50-8184-4BED-838C-564B53EEC5E1}" type="sibTrans" cxnId="{2952F69A-310D-4513-AB43-766AC328E415}">
      <dgm:prSet/>
      <dgm:spPr/>
      <dgm:t>
        <a:bodyPr/>
        <a:lstStyle/>
        <a:p>
          <a:endParaRPr lang="en-US"/>
        </a:p>
      </dgm:t>
    </dgm:pt>
    <dgm:pt modelId="{B0B194E7-5A92-46B1-A02D-835830529063}">
      <dgm:prSet custT="1"/>
      <dgm:spPr>
        <a:solidFill>
          <a:schemeClr val="bg1">
            <a:lumMod val="75000"/>
            <a:alpha val="50000"/>
          </a:schemeClr>
        </a:solidFill>
      </dgm:spPr>
      <dgm:t>
        <a:bodyPr/>
        <a:lstStyle/>
        <a:p>
          <a:r>
            <a:rPr lang="en-US" sz="1200" dirty="0"/>
            <a:t>Suitability of living acoomommo-dation</a:t>
          </a:r>
        </a:p>
      </dgm:t>
    </dgm:pt>
    <dgm:pt modelId="{417C999E-B320-4F65-BEA7-2916D1941554}" type="parTrans" cxnId="{05024932-8657-4379-818D-CFD2449B7AB6}">
      <dgm:prSet/>
      <dgm:spPr/>
      <dgm:t>
        <a:bodyPr/>
        <a:lstStyle/>
        <a:p>
          <a:endParaRPr lang="en-US"/>
        </a:p>
      </dgm:t>
    </dgm:pt>
    <dgm:pt modelId="{EFF3C761-3A62-4A0C-A10B-5C9D4A30E0F9}" type="sibTrans" cxnId="{05024932-8657-4379-818D-CFD2449B7AB6}">
      <dgm:prSet/>
      <dgm:spPr/>
      <dgm:t>
        <a:bodyPr/>
        <a:lstStyle/>
        <a:p>
          <a:endParaRPr lang="en-US"/>
        </a:p>
      </dgm:t>
    </dgm:pt>
    <dgm:pt modelId="{C4671284-6A16-406C-BEB4-B71D987A2EDC}">
      <dgm:prSet custT="1"/>
      <dgm:spPr>
        <a:solidFill>
          <a:schemeClr val="tx2">
            <a:lumMod val="40000"/>
            <a:lumOff val="60000"/>
            <a:alpha val="50000"/>
          </a:schemeClr>
        </a:solidFill>
      </dgm:spPr>
      <dgm:t>
        <a:bodyPr/>
        <a:lstStyle/>
        <a:p>
          <a:r>
            <a:rPr lang="en-US" sz="1200" dirty="0"/>
            <a:t>Welfare</a:t>
          </a:r>
        </a:p>
      </dgm:t>
    </dgm:pt>
    <dgm:pt modelId="{7B724E7E-F86C-44F7-B5B1-41DB2D79F5CB}" type="parTrans" cxnId="{756C253E-E7CA-41BB-A8AD-40DAAB5541C4}">
      <dgm:prSet/>
      <dgm:spPr/>
      <dgm:t>
        <a:bodyPr/>
        <a:lstStyle/>
        <a:p>
          <a:endParaRPr lang="en-US"/>
        </a:p>
      </dgm:t>
    </dgm:pt>
    <dgm:pt modelId="{3A8B0C49-EFEA-4D9E-99A3-0FFDDA7736BA}" type="sibTrans" cxnId="{756C253E-E7CA-41BB-A8AD-40DAAB5541C4}">
      <dgm:prSet/>
      <dgm:spPr/>
      <dgm:t>
        <a:bodyPr/>
        <a:lstStyle/>
        <a:p>
          <a:endParaRPr lang="en-US"/>
        </a:p>
      </dgm:t>
    </dgm:pt>
    <dgm:pt modelId="{C60DDD0C-1D49-4D80-BB52-118317F8F078}">
      <dgm:prSet custT="1"/>
      <dgm:spPr>
        <a:solidFill>
          <a:schemeClr val="accent3">
            <a:lumMod val="40000"/>
            <a:lumOff val="60000"/>
            <a:alpha val="50000"/>
          </a:schemeClr>
        </a:solidFill>
        <a:ln>
          <a:solidFill>
            <a:schemeClr val="bg1"/>
          </a:solidFill>
        </a:ln>
      </dgm:spPr>
      <dgm:t>
        <a:bodyPr/>
        <a:lstStyle/>
        <a:p>
          <a:r>
            <a:rPr lang="en-US" sz="1200" dirty="0"/>
            <a:t>Development</a:t>
          </a:r>
        </a:p>
      </dgm:t>
    </dgm:pt>
    <dgm:pt modelId="{4A608A46-C2EF-4C43-BF44-D153BA47912C}" type="parTrans" cxnId="{9F3E298D-E42D-4873-A076-951B5F2E16AE}">
      <dgm:prSet/>
      <dgm:spPr/>
      <dgm:t>
        <a:bodyPr/>
        <a:lstStyle/>
        <a:p>
          <a:endParaRPr lang="en-US"/>
        </a:p>
      </dgm:t>
    </dgm:pt>
    <dgm:pt modelId="{B263BF94-521E-4D21-AFAC-17F584590F29}" type="sibTrans" cxnId="{9F3E298D-E42D-4873-A076-951B5F2E16AE}">
      <dgm:prSet/>
      <dgm:spPr/>
      <dgm:t>
        <a:bodyPr/>
        <a:lstStyle/>
        <a:p>
          <a:endParaRPr lang="en-US"/>
        </a:p>
      </dgm:t>
    </dgm:pt>
    <dgm:pt modelId="{015F64C8-E28C-455F-9A0F-CCEE60268A4A}" type="pres">
      <dgm:prSet presAssocID="{F10396EE-A972-4E65-9B76-5EF03EA106DF}" presName="composite" presStyleCnt="0">
        <dgm:presLayoutVars>
          <dgm:chMax val="1"/>
          <dgm:dir/>
          <dgm:resizeHandles val="exact"/>
        </dgm:presLayoutVars>
      </dgm:prSet>
      <dgm:spPr/>
    </dgm:pt>
    <dgm:pt modelId="{0E9FD07A-7996-4F22-AC4E-37127241CA2C}" type="pres">
      <dgm:prSet presAssocID="{F10396EE-A972-4E65-9B76-5EF03EA106DF}" presName="radial" presStyleCnt="0">
        <dgm:presLayoutVars>
          <dgm:animLvl val="ctr"/>
        </dgm:presLayoutVars>
      </dgm:prSet>
      <dgm:spPr/>
    </dgm:pt>
    <dgm:pt modelId="{A0E8E3A6-FBFA-4F81-9441-36733B60217C}" type="pres">
      <dgm:prSet presAssocID="{1115039A-275D-4629-9E91-42BB068B1DB9}" presName="centerShape" presStyleLbl="vennNode1" presStyleIdx="0" presStyleCnt="11" custScaleX="60485" custScaleY="63376"/>
      <dgm:spPr/>
    </dgm:pt>
    <dgm:pt modelId="{7DE244E3-E8D5-43BE-A6CA-B87072A32274}" type="pres">
      <dgm:prSet presAssocID="{F172A0B5-94EE-4679-9579-72556DDD05EF}" presName="node" presStyleLbl="vennNode1" presStyleIdx="1" presStyleCnt="11">
        <dgm:presLayoutVars>
          <dgm:bulletEnabled val="1"/>
        </dgm:presLayoutVars>
      </dgm:prSet>
      <dgm:spPr/>
    </dgm:pt>
    <dgm:pt modelId="{8082E624-4EB9-438C-B640-F55E8E1F91B1}" type="pres">
      <dgm:prSet presAssocID="{5A953658-2BF6-48CC-A302-116E482337B8}" presName="node" presStyleLbl="vennNode1" presStyleIdx="2" presStyleCnt="11">
        <dgm:presLayoutVars>
          <dgm:bulletEnabled val="1"/>
        </dgm:presLayoutVars>
      </dgm:prSet>
      <dgm:spPr/>
    </dgm:pt>
    <dgm:pt modelId="{71983C98-C32F-4333-A511-8C2DC8666095}" type="pres">
      <dgm:prSet presAssocID="{53134BEC-1521-4E9E-85A4-45B133F3B61C}" presName="node" presStyleLbl="vennNode1" presStyleIdx="3" presStyleCnt="11">
        <dgm:presLayoutVars>
          <dgm:bulletEnabled val="1"/>
        </dgm:presLayoutVars>
      </dgm:prSet>
      <dgm:spPr/>
    </dgm:pt>
    <dgm:pt modelId="{B9E47885-9CF5-4B51-807E-0BCFA8922906}" type="pres">
      <dgm:prSet presAssocID="{8A1183A3-5B76-494F-B755-824098868C6B}" presName="node" presStyleLbl="vennNode1" presStyleIdx="4" presStyleCnt="11">
        <dgm:presLayoutVars>
          <dgm:bulletEnabled val="1"/>
        </dgm:presLayoutVars>
      </dgm:prSet>
      <dgm:spPr/>
    </dgm:pt>
    <dgm:pt modelId="{487F7A1B-9B9E-4BED-BF6A-35CD2296722F}" type="pres">
      <dgm:prSet presAssocID="{8A60783B-496D-4329-A20D-7C024A64A2F9}" presName="node" presStyleLbl="vennNode1" presStyleIdx="5" presStyleCnt="11">
        <dgm:presLayoutVars>
          <dgm:bulletEnabled val="1"/>
        </dgm:presLayoutVars>
      </dgm:prSet>
      <dgm:spPr/>
    </dgm:pt>
    <dgm:pt modelId="{2724328A-DBF6-4C35-8823-FF26E4E668EB}" type="pres">
      <dgm:prSet presAssocID="{A8C020DC-BFFD-413A-98A5-13280DEEFE9D}" presName="node" presStyleLbl="vennNode1" presStyleIdx="6" presStyleCnt="11" custScaleX="97893" custRadScaleRad="100031" custRadScaleInc="1406">
        <dgm:presLayoutVars>
          <dgm:bulletEnabled val="1"/>
        </dgm:presLayoutVars>
      </dgm:prSet>
      <dgm:spPr/>
    </dgm:pt>
    <dgm:pt modelId="{1F927500-1C1C-4CB2-8F83-B5C059FE1EE1}" type="pres">
      <dgm:prSet presAssocID="{6566B75E-95BA-4429-89B5-BB6E810F6C84}" presName="node" presStyleLbl="vennNode1" presStyleIdx="7" presStyleCnt="11">
        <dgm:presLayoutVars>
          <dgm:bulletEnabled val="1"/>
        </dgm:presLayoutVars>
      </dgm:prSet>
      <dgm:spPr/>
    </dgm:pt>
    <dgm:pt modelId="{D2453CDC-A504-4FDB-B0FF-AB877CEAD3E9}" type="pres">
      <dgm:prSet presAssocID="{B0B194E7-5A92-46B1-A02D-835830529063}" presName="node" presStyleLbl="vennNode1" presStyleIdx="8" presStyleCnt="11">
        <dgm:presLayoutVars>
          <dgm:bulletEnabled val="1"/>
        </dgm:presLayoutVars>
      </dgm:prSet>
      <dgm:spPr/>
    </dgm:pt>
    <dgm:pt modelId="{DC318CE0-A356-4C8D-B6B5-978A5DB043DE}" type="pres">
      <dgm:prSet presAssocID="{C4671284-6A16-406C-BEB4-B71D987A2EDC}" presName="node" presStyleLbl="vennNode1" presStyleIdx="9" presStyleCnt="11">
        <dgm:presLayoutVars>
          <dgm:bulletEnabled val="1"/>
        </dgm:presLayoutVars>
      </dgm:prSet>
      <dgm:spPr/>
    </dgm:pt>
    <dgm:pt modelId="{B3E29D2D-C93C-45CF-A0FB-38AF8C11F256}" type="pres">
      <dgm:prSet presAssocID="{C60DDD0C-1D49-4D80-BB52-118317F8F078}" presName="node" presStyleLbl="vennNode1" presStyleIdx="10" presStyleCnt="11" custScaleX="99442">
        <dgm:presLayoutVars>
          <dgm:bulletEnabled val="1"/>
        </dgm:presLayoutVars>
      </dgm:prSet>
      <dgm:spPr/>
    </dgm:pt>
  </dgm:ptLst>
  <dgm:cxnLst>
    <dgm:cxn modelId="{E46D9800-3244-46CF-A072-8C4033B35844}" type="presOf" srcId="{1115039A-275D-4629-9E91-42BB068B1DB9}" destId="{A0E8E3A6-FBFA-4F81-9441-36733B60217C}" srcOrd="0" destOrd="0" presId="urn:microsoft.com/office/officeart/2005/8/layout/radial3"/>
    <dgm:cxn modelId="{FDD95B23-D07D-4537-BCD3-FC86D707D390}" srcId="{1115039A-275D-4629-9E91-42BB068B1DB9}" destId="{A8C020DC-BFFD-413A-98A5-13280DEEFE9D}" srcOrd="5" destOrd="0" parTransId="{AA8999ED-57CE-4B4F-A977-CAD6A38646F4}" sibTransId="{9E48B3A7-FC7C-45EB-BC33-EFB88311B863}"/>
    <dgm:cxn modelId="{E2110A2D-6837-42CC-BDC0-4D8EE3B0F0A0}" type="presOf" srcId="{8A60783B-496D-4329-A20D-7C024A64A2F9}" destId="{487F7A1B-9B9E-4BED-BF6A-35CD2296722F}" srcOrd="0" destOrd="0" presId="urn:microsoft.com/office/officeart/2005/8/layout/radial3"/>
    <dgm:cxn modelId="{D8CF5030-CF60-47B5-A2E7-C6B5F2008EAE}" srcId="{1115039A-275D-4629-9E91-42BB068B1DB9}" destId="{53134BEC-1521-4E9E-85A4-45B133F3B61C}" srcOrd="2" destOrd="0" parTransId="{EF19AE23-86BE-488B-BD1D-AF766DB5AAA2}" sibTransId="{2BF59F31-4EAF-4F8C-8C2E-81F3C2A805CB}"/>
    <dgm:cxn modelId="{05024932-8657-4379-818D-CFD2449B7AB6}" srcId="{1115039A-275D-4629-9E91-42BB068B1DB9}" destId="{B0B194E7-5A92-46B1-A02D-835830529063}" srcOrd="7" destOrd="0" parTransId="{417C999E-B320-4F65-BEA7-2916D1941554}" sibTransId="{EFF3C761-3A62-4A0C-A10B-5C9D4A30E0F9}"/>
    <dgm:cxn modelId="{DA438E34-219C-487F-A1C0-1A630A3EF74F}" srcId="{1115039A-275D-4629-9E91-42BB068B1DB9}" destId="{F172A0B5-94EE-4679-9579-72556DDD05EF}" srcOrd="0" destOrd="0" parTransId="{8BA53D34-189C-413B-9D96-F590714B581D}" sibTransId="{425399C0-5357-4430-89E5-17347C05AA72}"/>
    <dgm:cxn modelId="{756C253E-E7CA-41BB-A8AD-40DAAB5541C4}" srcId="{1115039A-275D-4629-9E91-42BB068B1DB9}" destId="{C4671284-6A16-406C-BEB4-B71D987A2EDC}" srcOrd="8" destOrd="0" parTransId="{7B724E7E-F86C-44F7-B5B1-41DB2D79F5CB}" sibTransId="{3A8B0C49-EFEA-4D9E-99A3-0FFDDA7736BA}"/>
    <dgm:cxn modelId="{505EDE5D-0C39-4919-A02F-F42771C8E72F}" type="presOf" srcId="{8A1183A3-5B76-494F-B755-824098868C6B}" destId="{B9E47885-9CF5-4B51-807E-0BCFA8922906}" srcOrd="0" destOrd="0" presId="urn:microsoft.com/office/officeart/2005/8/layout/radial3"/>
    <dgm:cxn modelId="{5E0F2F67-0CF2-40DE-B6D7-068F4BE65E4A}" type="presOf" srcId="{F10396EE-A972-4E65-9B76-5EF03EA106DF}" destId="{015F64C8-E28C-455F-9A0F-CCEE60268A4A}" srcOrd="0" destOrd="0" presId="urn:microsoft.com/office/officeart/2005/8/layout/radial3"/>
    <dgm:cxn modelId="{07FFC34C-F304-44C0-BC58-C4C82E1A2304}" srcId="{1115039A-275D-4629-9E91-42BB068B1DB9}" destId="{8A60783B-496D-4329-A20D-7C024A64A2F9}" srcOrd="4" destOrd="0" parTransId="{999F1C5A-944A-4B4F-B312-61C7BAA45B2C}" sibTransId="{A6269954-4714-4595-AB14-D27A4915B20C}"/>
    <dgm:cxn modelId="{4BC7FB56-730B-4E99-9A0F-D9BD2089491C}" type="presOf" srcId="{C4671284-6A16-406C-BEB4-B71D987A2EDC}" destId="{DC318CE0-A356-4C8D-B6B5-978A5DB043DE}" srcOrd="0" destOrd="0" presId="urn:microsoft.com/office/officeart/2005/8/layout/radial3"/>
    <dgm:cxn modelId="{63563D86-01ED-428D-A909-C448EDCD0C59}" srcId="{1115039A-275D-4629-9E91-42BB068B1DB9}" destId="{8A1183A3-5B76-494F-B755-824098868C6B}" srcOrd="3" destOrd="0" parTransId="{EDFEB23F-1056-4C9F-B90E-EB4BE6BDAA34}" sibTransId="{30953833-1AC9-4014-91FC-AD03CBE97807}"/>
    <dgm:cxn modelId="{97D42A87-A15E-4B20-8147-6A7C13CFF79D}" type="presOf" srcId="{6566B75E-95BA-4429-89B5-BB6E810F6C84}" destId="{1F927500-1C1C-4CB2-8F83-B5C059FE1EE1}" srcOrd="0" destOrd="0" presId="urn:microsoft.com/office/officeart/2005/8/layout/radial3"/>
    <dgm:cxn modelId="{9F3E298D-E42D-4873-A076-951B5F2E16AE}" srcId="{1115039A-275D-4629-9E91-42BB068B1DB9}" destId="{C60DDD0C-1D49-4D80-BB52-118317F8F078}" srcOrd="9" destOrd="0" parTransId="{4A608A46-C2EF-4C43-BF44-D153BA47912C}" sibTransId="{B263BF94-521E-4D21-AFAC-17F584590F29}"/>
    <dgm:cxn modelId="{C6EA8291-82CD-482B-AA7A-45DC1F24ED69}" type="presOf" srcId="{F172A0B5-94EE-4679-9579-72556DDD05EF}" destId="{7DE244E3-E8D5-43BE-A6CA-B87072A32274}" srcOrd="0" destOrd="0" presId="urn:microsoft.com/office/officeart/2005/8/layout/radial3"/>
    <dgm:cxn modelId="{BD4F3B97-166A-4C1F-9C17-B5E8689F8DBE}" srcId="{F10396EE-A972-4E65-9B76-5EF03EA106DF}" destId="{1115039A-275D-4629-9E91-42BB068B1DB9}" srcOrd="0" destOrd="0" parTransId="{9C6A3F88-D829-4DBE-9178-A25C815D37ED}" sibTransId="{75342E99-B922-433F-B9D1-665C11957FF9}"/>
    <dgm:cxn modelId="{2952F69A-310D-4513-AB43-766AC328E415}" srcId="{1115039A-275D-4629-9E91-42BB068B1DB9}" destId="{6566B75E-95BA-4429-89B5-BB6E810F6C84}" srcOrd="6" destOrd="0" parTransId="{EF74DDD3-F0AC-4A10-9643-2CFEFADD26BB}" sibTransId="{B813BC50-8184-4BED-838C-564B53EEC5E1}"/>
    <dgm:cxn modelId="{1B8B0EA4-24DA-4977-80D5-7FB75E8F439E}" type="presOf" srcId="{C60DDD0C-1D49-4D80-BB52-118317F8F078}" destId="{B3E29D2D-C93C-45CF-A0FB-38AF8C11F256}" srcOrd="0" destOrd="0" presId="urn:microsoft.com/office/officeart/2005/8/layout/radial3"/>
    <dgm:cxn modelId="{8EFC07BB-FB7F-450F-97CB-90F6FD2A28D8}" srcId="{1115039A-275D-4629-9E91-42BB068B1DB9}" destId="{5A953658-2BF6-48CC-A302-116E482337B8}" srcOrd="1" destOrd="0" parTransId="{CF71A0E2-14BF-4384-A010-4D577DAD7751}" sibTransId="{1A4346AF-EFCF-4AC2-9364-BA33A87D89AE}"/>
    <dgm:cxn modelId="{0BBD46C0-133B-4041-9146-B32ACB52E647}" type="presOf" srcId="{53134BEC-1521-4E9E-85A4-45B133F3B61C}" destId="{71983C98-C32F-4333-A511-8C2DC8666095}" srcOrd="0" destOrd="0" presId="urn:microsoft.com/office/officeart/2005/8/layout/radial3"/>
    <dgm:cxn modelId="{BB18B7C3-8FBD-406A-A09F-2485069689F7}" type="presOf" srcId="{A8C020DC-BFFD-413A-98A5-13280DEEFE9D}" destId="{2724328A-DBF6-4C35-8823-FF26E4E668EB}" srcOrd="0" destOrd="0" presId="urn:microsoft.com/office/officeart/2005/8/layout/radial3"/>
    <dgm:cxn modelId="{CAEBE2ED-A4D7-4959-8867-D474AEB0BA35}" type="presOf" srcId="{B0B194E7-5A92-46B1-A02D-835830529063}" destId="{D2453CDC-A504-4FDB-B0FF-AB877CEAD3E9}" srcOrd="0" destOrd="0" presId="urn:microsoft.com/office/officeart/2005/8/layout/radial3"/>
    <dgm:cxn modelId="{8B8740F7-9426-4360-BE77-AA23D308C743}" type="presOf" srcId="{5A953658-2BF6-48CC-A302-116E482337B8}" destId="{8082E624-4EB9-438C-B640-F55E8E1F91B1}" srcOrd="0" destOrd="0" presId="urn:microsoft.com/office/officeart/2005/8/layout/radial3"/>
    <dgm:cxn modelId="{1A2C3354-D701-40DB-9EF7-B11C7C1A9758}" type="presParOf" srcId="{015F64C8-E28C-455F-9A0F-CCEE60268A4A}" destId="{0E9FD07A-7996-4F22-AC4E-37127241CA2C}" srcOrd="0" destOrd="0" presId="urn:microsoft.com/office/officeart/2005/8/layout/radial3"/>
    <dgm:cxn modelId="{46A3667D-566C-44C9-8015-94B4CD919B46}" type="presParOf" srcId="{0E9FD07A-7996-4F22-AC4E-37127241CA2C}" destId="{A0E8E3A6-FBFA-4F81-9441-36733B60217C}" srcOrd="0" destOrd="0" presId="urn:microsoft.com/office/officeart/2005/8/layout/radial3"/>
    <dgm:cxn modelId="{E05BCFE5-0B15-4436-9CB2-E0092AB02577}" type="presParOf" srcId="{0E9FD07A-7996-4F22-AC4E-37127241CA2C}" destId="{7DE244E3-E8D5-43BE-A6CA-B87072A32274}" srcOrd="1" destOrd="0" presId="urn:microsoft.com/office/officeart/2005/8/layout/radial3"/>
    <dgm:cxn modelId="{00A602DB-AD8E-482C-972A-CC7AD716FC64}" type="presParOf" srcId="{0E9FD07A-7996-4F22-AC4E-37127241CA2C}" destId="{8082E624-4EB9-438C-B640-F55E8E1F91B1}" srcOrd="2" destOrd="0" presId="urn:microsoft.com/office/officeart/2005/8/layout/radial3"/>
    <dgm:cxn modelId="{DC8F8ACF-70D3-41E1-8119-71F15E128E76}" type="presParOf" srcId="{0E9FD07A-7996-4F22-AC4E-37127241CA2C}" destId="{71983C98-C32F-4333-A511-8C2DC8666095}" srcOrd="3" destOrd="0" presId="urn:microsoft.com/office/officeart/2005/8/layout/radial3"/>
    <dgm:cxn modelId="{44109574-E65F-4561-ABAA-662671A09DDC}" type="presParOf" srcId="{0E9FD07A-7996-4F22-AC4E-37127241CA2C}" destId="{B9E47885-9CF5-4B51-807E-0BCFA8922906}" srcOrd="4" destOrd="0" presId="urn:microsoft.com/office/officeart/2005/8/layout/radial3"/>
    <dgm:cxn modelId="{B9BC2FD9-C201-4206-9687-8F2E05419269}" type="presParOf" srcId="{0E9FD07A-7996-4F22-AC4E-37127241CA2C}" destId="{487F7A1B-9B9E-4BED-BF6A-35CD2296722F}" srcOrd="5" destOrd="0" presId="urn:microsoft.com/office/officeart/2005/8/layout/radial3"/>
    <dgm:cxn modelId="{D6DBD16E-DB6E-439B-B2DC-42D38CB6BF02}" type="presParOf" srcId="{0E9FD07A-7996-4F22-AC4E-37127241CA2C}" destId="{2724328A-DBF6-4C35-8823-FF26E4E668EB}" srcOrd="6" destOrd="0" presId="urn:microsoft.com/office/officeart/2005/8/layout/radial3"/>
    <dgm:cxn modelId="{B759CD7D-2350-4BF8-9469-BF478CADF428}" type="presParOf" srcId="{0E9FD07A-7996-4F22-AC4E-37127241CA2C}" destId="{1F927500-1C1C-4CB2-8F83-B5C059FE1EE1}" srcOrd="7" destOrd="0" presId="urn:microsoft.com/office/officeart/2005/8/layout/radial3"/>
    <dgm:cxn modelId="{439E2A7D-1820-4182-9934-6EF8149F1427}" type="presParOf" srcId="{0E9FD07A-7996-4F22-AC4E-37127241CA2C}" destId="{D2453CDC-A504-4FDB-B0FF-AB877CEAD3E9}" srcOrd="8" destOrd="0" presId="urn:microsoft.com/office/officeart/2005/8/layout/radial3"/>
    <dgm:cxn modelId="{67254E48-7A78-4124-84D2-6CCD442F4FEA}" type="presParOf" srcId="{0E9FD07A-7996-4F22-AC4E-37127241CA2C}" destId="{DC318CE0-A356-4C8D-B6B5-978A5DB043DE}" srcOrd="9" destOrd="0" presId="urn:microsoft.com/office/officeart/2005/8/layout/radial3"/>
    <dgm:cxn modelId="{8FF88D5D-141E-4BC7-9845-DF647E144DE1}" type="presParOf" srcId="{0E9FD07A-7996-4F22-AC4E-37127241CA2C}" destId="{B3E29D2D-C93C-45CF-A0FB-38AF8C11F256}" srcOrd="10"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0396EE-A972-4E65-9B76-5EF03EA106DF}" type="doc">
      <dgm:prSet loTypeId="urn:microsoft.com/office/officeart/2005/8/layout/radial3" loCatId="cycle" qsTypeId="urn:microsoft.com/office/officeart/2005/8/quickstyle/simple2" qsCatId="simple" csTypeId="urn:microsoft.com/office/officeart/2005/8/colors/accent1_2" csCatId="accent1" phldr="1"/>
      <dgm:spPr/>
      <dgm:t>
        <a:bodyPr/>
        <a:lstStyle/>
        <a:p>
          <a:endParaRPr lang="en-US"/>
        </a:p>
      </dgm:t>
    </dgm:pt>
    <dgm:pt modelId="{9C6A3F88-D829-4DBE-9178-A25C815D37ED}" type="parTrans" cxnId="{A2299563-E546-4455-B265-275856E20E02}">
      <dgm:prSet/>
      <dgm:spPr/>
      <dgm:t>
        <a:bodyPr/>
        <a:lstStyle/>
        <a:p>
          <a:endParaRPr lang="en-US"/>
        </a:p>
      </dgm:t>
    </dgm:pt>
    <dgm:pt modelId="{1115039A-275D-4629-9E91-42BB068B1DB9}">
      <dgm:prSet phldrT="[Text]" custT="1"/>
      <dgm:spPr>
        <a:solidFill>
          <a:schemeClr val="bg1">
            <a:lumMod val="75000"/>
            <a:alpha val="50000"/>
          </a:schemeClr>
        </a:solidFill>
      </dgm:spPr>
      <dgm:t>
        <a:bodyPr/>
        <a:lstStyle/>
        <a:p>
          <a:r>
            <a:rPr lang="cy" sz="3200" b="0" i="0" u="none" strike="noStrike" cap="none" baseline="0" dirty="0">
              <a:solidFill>
                <a:srgbClr val="000000"/>
              </a:solidFill>
              <a:effectLst/>
              <a:uFillTx/>
              <a:latin typeface="Calibri"/>
            </a:rPr>
            <a:t>Fy lles</a:t>
          </a:r>
        </a:p>
      </dgm:t>
    </dgm:pt>
    <dgm:pt modelId="{8BA53D34-189C-413B-9D96-F590714B581D}" type="parTrans" cxnId="{328B880C-9810-4741-937B-A6DB1E30CBD0}">
      <dgm:prSet/>
      <dgm:spPr/>
      <dgm:t>
        <a:bodyPr/>
        <a:lstStyle/>
        <a:p>
          <a:endParaRPr lang="en-US"/>
        </a:p>
      </dgm:t>
    </dgm:pt>
    <dgm:pt modelId="{F172A0B5-94EE-4679-9579-72556DDD05EF}">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Iechyd corfforol a meddyliol ac emosiynol</a:t>
          </a:r>
        </a:p>
      </dgm:t>
    </dgm:pt>
    <dgm:pt modelId="{425399C0-5357-4430-89E5-17347C05AA72}" type="sibTrans" cxnId="{328B880C-9810-4741-937B-A6DB1E30CBD0}">
      <dgm:prSet/>
      <dgm:spPr/>
      <dgm:t>
        <a:bodyPr/>
        <a:lstStyle/>
        <a:p>
          <a:endParaRPr lang="en-US"/>
        </a:p>
      </dgm:t>
    </dgm:pt>
    <dgm:pt modelId="{CF71A0E2-14BF-4384-A010-4D577DAD7751}" type="parTrans" cxnId="{BA554C2B-B112-4EBF-AF4E-724BAA1AC8C1}">
      <dgm:prSet/>
      <dgm:spPr/>
      <dgm:t>
        <a:bodyPr/>
        <a:lstStyle/>
        <a:p>
          <a:endParaRPr lang="en-US"/>
        </a:p>
      </dgm:t>
    </dgm:pt>
    <dgm:pt modelId="{5A953658-2BF6-48CC-A302-116E482337B8}">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Amddiffyn rhag camdriniaeth ac esgeulustod</a:t>
          </a:r>
        </a:p>
      </dgm:t>
    </dgm:pt>
    <dgm:pt modelId="{1A4346AF-EFCF-4AC2-9364-BA33A87D89AE}" type="sibTrans" cxnId="{BA554C2B-B112-4EBF-AF4E-724BAA1AC8C1}">
      <dgm:prSet/>
      <dgm:spPr/>
      <dgm:t>
        <a:bodyPr/>
        <a:lstStyle/>
        <a:p>
          <a:endParaRPr lang="en-US"/>
        </a:p>
      </dgm:t>
    </dgm:pt>
    <dgm:pt modelId="{EF19AE23-86BE-488B-BD1D-AF766DB5AAA2}" type="parTrans" cxnId="{EF6D21FA-05BB-41C5-9497-6CC7E98E07A4}">
      <dgm:prSet/>
      <dgm:spPr/>
      <dgm:t>
        <a:bodyPr/>
        <a:lstStyle/>
        <a:p>
          <a:endParaRPr lang="en-US"/>
        </a:p>
      </dgm:t>
    </dgm:pt>
    <dgm:pt modelId="{53134BEC-1521-4E9E-85A4-45B133F3B61C}">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Addysg, hyfforddiant a hamdden</a:t>
          </a:r>
        </a:p>
      </dgm:t>
    </dgm:pt>
    <dgm:pt modelId="{2BF59F31-4EAF-4F8C-8C2E-81F3C2A805CB}" type="sibTrans" cxnId="{EF6D21FA-05BB-41C5-9497-6CC7E98E07A4}">
      <dgm:prSet/>
      <dgm:spPr/>
      <dgm:t>
        <a:bodyPr/>
        <a:lstStyle/>
        <a:p>
          <a:endParaRPr lang="en-US"/>
        </a:p>
      </dgm:t>
    </dgm:pt>
    <dgm:pt modelId="{EDFEB23F-1056-4C9F-B90E-EB4BE6BDAA34}" type="parTrans" cxnId="{E1BD1791-FE5F-4ED4-8617-6730625B7594}">
      <dgm:prSet/>
      <dgm:spPr/>
      <dgm:t>
        <a:bodyPr/>
        <a:lstStyle/>
        <a:p>
          <a:endParaRPr lang="en-US"/>
        </a:p>
      </dgm:t>
    </dgm:pt>
    <dgm:pt modelId="{8A1183A3-5B76-494F-B755-824098868C6B}">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Perthnasoedd domestig, teuluol a phersonol</a:t>
          </a:r>
        </a:p>
      </dgm:t>
    </dgm:pt>
    <dgm:pt modelId="{30953833-1AC9-4014-91FC-AD03CBE97807}" type="sibTrans" cxnId="{E1BD1791-FE5F-4ED4-8617-6730625B7594}">
      <dgm:prSet/>
      <dgm:spPr/>
      <dgm:t>
        <a:bodyPr/>
        <a:lstStyle/>
        <a:p>
          <a:endParaRPr lang="en-US"/>
        </a:p>
      </dgm:t>
    </dgm:pt>
    <dgm:pt modelId="{999F1C5A-944A-4B4F-B312-61C7BAA45B2C}" type="parTrans" cxnId="{FEDE8B93-D433-4556-987D-A8A52B55F5D8}">
      <dgm:prSet/>
      <dgm:spPr/>
      <dgm:t>
        <a:bodyPr/>
        <a:lstStyle/>
        <a:p>
          <a:endParaRPr lang="en-US"/>
        </a:p>
      </dgm:t>
    </dgm:pt>
    <dgm:pt modelId="{8A60783B-496D-4329-A20D-7C024A64A2F9}">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Cyfraniad a wneir i gymdeithas</a:t>
          </a:r>
        </a:p>
      </dgm:t>
    </dgm:pt>
    <dgm:pt modelId="{A6269954-4714-4595-AB14-D27A4915B20C}" type="sibTrans" cxnId="{FEDE8B93-D433-4556-987D-A8A52B55F5D8}">
      <dgm:prSet/>
      <dgm:spPr/>
      <dgm:t>
        <a:bodyPr/>
        <a:lstStyle/>
        <a:p>
          <a:endParaRPr lang="en-US"/>
        </a:p>
      </dgm:t>
    </dgm:pt>
    <dgm:pt modelId="{AA8999ED-57CE-4B4F-A977-CAD6A38646F4}" type="parTrans" cxnId="{A260B1E8-F52D-462F-B9E7-5421BADDBF75}">
      <dgm:prSet/>
      <dgm:spPr/>
      <dgm:t>
        <a:bodyPr/>
        <a:lstStyle/>
        <a:p>
          <a:endParaRPr lang="en-US"/>
        </a:p>
      </dgm:t>
    </dgm:pt>
    <dgm:pt modelId="{A8C020DC-BFFD-413A-98A5-13280DEEFE9D}">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Sicrhau hawliau a hawliadau</a:t>
          </a:r>
          <a:endParaRPr lang="cy" sz="1400" b="0" i="0" u="none" strike="noStrike" cap="none" baseline="0" dirty="0">
            <a:solidFill>
              <a:srgbClr val="000000"/>
            </a:solidFill>
            <a:effectLst/>
            <a:uFillTx/>
            <a:latin typeface="Calibri"/>
          </a:endParaRPr>
        </a:p>
      </dgm:t>
    </dgm:pt>
    <dgm:pt modelId="{9E48B3A7-FC7C-45EB-BC33-EFB88311B863}" type="sibTrans" cxnId="{A260B1E8-F52D-462F-B9E7-5421BADDBF75}">
      <dgm:prSet/>
      <dgm:spPr/>
      <dgm:t>
        <a:bodyPr/>
        <a:lstStyle/>
        <a:p>
          <a:endParaRPr lang="en-US"/>
        </a:p>
      </dgm:t>
    </dgm:pt>
    <dgm:pt modelId="{EF74DDD3-F0AC-4A10-9643-2CFEFADD26BB}" type="parTrans" cxnId="{7FEF3D0B-77ED-4ADF-A057-BAD67D6C6679}">
      <dgm:prSet/>
      <dgm:spPr/>
      <dgm:t>
        <a:bodyPr/>
        <a:lstStyle/>
        <a:p>
          <a:endParaRPr lang="en-US"/>
        </a:p>
      </dgm:t>
    </dgm:pt>
    <dgm:pt modelId="{6566B75E-95BA-4429-89B5-BB6E810F6C84}">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Cymdeithasol ac economaidd</a:t>
          </a:r>
        </a:p>
      </dgm:t>
    </dgm:pt>
    <dgm:pt modelId="{B813BC50-8184-4BED-838C-564B53EEC5E1}" type="sibTrans" cxnId="{7FEF3D0B-77ED-4ADF-A057-BAD67D6C6679}">
      <dgm:prSet/>
      <dgm:spPr/>
      <dgm:t>
        <a:bodyPr/>
        <a:lstStyle/>
        <a:p>
          <a:endParaRPr lang="en-US"/>
        </a:p>
      </dgm:t>
    </dgm:pt>
    <dgm:pt modelId="{417C999E-B320-4F65-BEA7-2916D1941554}" type="parTrans" cxnId="{477261A7-A4B6-4EA8-96DE-FBEFB75DDA44}">
      <dgm:prSet/>
      <dgm:spPr/>
      <dgm:t>
        <a:bodyPr/>
        <a:lstStyle/>
        <a:p>
          <a:endParaRPr lang="en-US"/>
        </a:p>
      </dgm:t>
    </dgm:pt>
    <dgm:pt modelId="{B0B194E7-5A92-46B1-A02D-835830529063}">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Addasrwydd llety byw</a:t>
          </a:r>
        </a:p>
      </dgm:t>
    </dgm:pt>
    <dgm:pt modelId="{EFF3C761-3A62-4A0C-A10B-5C9D4A30E0F9}" type="sibTrans" cxnId="{477261A7-A4B6-4EA8-96DE-FBEFB75DDA44}">
      <dgm:prSet/>
      <dgm:spPr/>
      <dgm:t>
        <a:bodyPr/>
        <a:lstStyle/>
        <a:p>
          <a:endParaRPr lang="en-US"/>
        </a:p>
      </dgm:t>
    </dgm:pt>
    <dgm:pt modelId="{7B724E7E-F86C-44F7-B5B1-41DB2D79F5CB}" type="parTrans" cxnId="{09330DFB-6A62-4957-A035-1265E9BBF4C3}">
      <dgm:prSet/>
      <dgm:spPr/>
      <dgm:t>
        <a:bodyPr/>
        <a:lstStyle/>
        <a:p>
          <a:endParaRPr lang="en-US"/>
        </a:p>
      </dgm:t>
    </dgm:pt>
    <dgm:pt modelId="{C4671284-6A16-406C-BEB4-B71D987A2EDC}">
      <dgm:prSet custT="1"/>
      <dgm:spPr>
        <a:solidFill>
          <a:schemeClr val="accent1">
            <a:lumMod val="60000"/>
            <a:lumOff val="40000"/>
            <a:alpha val="50000"/>
          </a:schemeClr>
        </a:solidFill>
      </dgm:spPr>
      <dgm:t>
        <a:bodyPr/>
        <a:lstStyle/>
        <a:p>
          <a:r>
            <a:rPr lang="cy" sz="1200" b="0" i="0" u="none" strike="noStrike" cap="none" baseline="0" dirty="0">
              <a:solidFill>
                <a:srgbClr val="000000"/>
              </a:solidFill>
              <a:effectLst/>
              <a:uFillTx/>
              <a:latin typeface="Calibri"/>
            </a:rPr>
            <a:t>lles</a:t>
          </a:r>
        </a:p>
      </dgm:t>
    </dgm:pt>
    <dgm:pt modelId="{3A8B0C49-EFEA-4D9E-99A3-0FFDDA7736BA}" type="sibTrans" cxnId="{09330DFB-6A62-4957-A035-1265E9BBF4C3}">
      <dgm:prSet/>
      <dgm:spPr/>
      <dgm:t>
        <a:bodyPr/>
        <a:lstStyle/>
        <a:p>
          <a:endParaRPr lang="en-US"/>
        </a:p>
      </dgm:t>
    </dgm:pt>
    <dgm:pt modelId="{4A608A46-C2EF-4C43-BF44-D153BA47912C}" type="parTrans" cxnId="{583AC2DE-9A3B-45EB-919A-423F8A902104}">
      <dgm:prSet/>
      <dgm:spPr/>
      <dgm:t>
        <a:bodyPr/>
        <a:lstStyle/>
        <a:p>
          <a:endParaRPr lang="en-US"/>
        </a:p>
      </dgm:t>
    </dgm:pt>
    <dgm:pt modelId="{C60DDD0C-1D49-4D80-BB52-118317F8F078}">
      <dgm:prSet custT="1"/>
      <dgm:spPr>
        <a:solidFill>
          <a:schemeClr val="accent3">
            <a:lumMod val="40000"/>
            <a:lumOff val="60000"/>
            <a:alpha val="50000"/>
          </a:schemeClr>
        </a:solidFill>
        <a:ln>
          <a:solidFill>
            <a:schemeClr val="bg1"/>
          </a:solidFill>
        </a:ln>
      </dgm:spPr>
      <dgm:t>
        <a:bodyPr/>
        <a:lstStyle/>
        <a:p>
          <a:r>
            <a:rPr lang="cy" sz="1200" b="0" i="0" u="none" strike="noStrike" cap="none" baseline="0" dirty="0">
              <a:solidFill>
                <a:srgbClr val="000000"/>
              </a:solidFill>
              <a:effectLst/>
              <a:uFillTx/>
              <a:latin typeface="Calibri"/>
            </a:rPr>
            <a:t>datblygiad</a:t>
          </a:r>
        </a:p>
      </dgm:t>
    </dgm:pt>
    <dgm:pt modelId="{B263BF94-521E-4D21-AFAC-17F584590F29}" type="sibTrans" cxnId="{583AC2DE-9A3B-45EB-919A-423F8A902104}">
      <dgm:prSet/>
      <dgm:spPr/>
      <dgm:t>
        <a:bodyPr/>
        <a:lstStyle/>
        <a:p>
          <a:endParaRPr lang="en-US"/>
        </a:p>
      </dgm:t>
    </dgm:pt>
    <dgm:pt modelId="{75342E99-B922-433F-B9D1-665C11957FF9}" type="sibTrans" cxnId="{A2299563-E546-4455-B265-275856E20E02}">
      <dgm:prSet/>
      <dgm:spPr/>
      <dgm:t>
        <a:bodyPr/>
        <a:lstStyle/>
        <a:p>
          <a:endParaRPr lang="en-US"/>
        </a:p>
      </dgm:t>
    </dgm:pt>
    <dgm:pt modelId="{015F64C8-E28C-455F-9A0F-CCEE60268A4A}" type="pres">
      <dgm:prSet presAssocID="{F10396EE-A972-4E65-9B76-5EF03EA106DF}" presName="composite" presStyleCnt="0">
        <dgm:presLayoutVars>
          <dgm:chMax val="1"/>
          <dgm:dir/>
          <dgm:resizeHandles val="exact"/>
        </dgm:presLayoutVars>
      </dgm:prSet>
      <dgm:spPr/>
    </dgm:pt>
    <dgm:pt modelId="{0E9FD07A-7996-4F22-AC4E-37127241CA2C}" type="pres">
      <dgm:prSet presAssocID="{F10396EE-A972-4E65-9B76-5EF03EA106DF}" presName="radial" presStyleCnt="0">
        <dgm:presLayoutVars>
          <dgm:animLvl val="ctr"/>
        </dgm:presLayoutVars>
      </dgm:prSet>
      <dgm:spPr/>
    </dgm:pt>
    <dgm:pt modelId="{A0E8E3A6-FBFA-4F81-9441-36733B60217C}" type="pres">
      <dgm:prSet presAssocID="{1115039A-275D-4629-9E91-42BB068B1DB9}" presName="centerShape" presStyleLbl="vennNode1" presStyleIdx="0" presStyleCnt="11" custScaleX="60485" custScaleY="63376"/>
      <dgm:spPr/>
    </dgm:pt>
    <dgm:pt modelId="{7DE244E3-E8D5-43BE-A6CA-B87072A32274}" type="pres">
      <dgm:prSet presAssocID="{F172A0B5-94EE-4679-9579-72556DDD05EF}" presName="node" presStyleLbl="vennNode1" presStyleIdx="1" presStyleCnt="11">
        <dgm:presLayoutVars>
          <dgm:bulletEnabled val="1"/>
        </dgm:presLayoutVars>
      </dgm:prSet>
      <dgm:spPr/>
    </dgm:pt>
    <dgm:pt modelId="{8082E624-4EB9-438C-B640-F55E8E1F91B1}" type="pres">
      <dgm:prSet presAssocID="{5A953658-2BF6-48CC-A302-116E482337B8}" presName="node" presStyleLbl="vennNode1" presStyleIdx="2" presStyleCnt="11" custScaleX="97728" custScaleY="97728" custRadScaleRad="103197" custRadScaleInc="3416">
        <dgm:presLayoutVars>
          <dgm:bulletEnabled val="1"/>
        </dgm:presLayoutVars>
      </dgm:prSet>
      <dgm:spPr/>
    </dgm:pt>
    <dgm:pt modelId="{71983C98-C32F-4333-A511-8C2DC8666095}" type="pres">
      <dgm:prSet presAssocID="{53134BEC-1521-4E9E-85A4-45B133F3B61C}" presName="node" presStyleLbl="vennNode1" presStyleIdx="3" presStyleCnt="11" custRadScaleRad="105418" custRadScaleInc="13257">
        <dgm:presLayoutVars>
          <dgm:bulletEnabled val="1"/>
        </dgm:presLayoutVars>
      </dgm:prSet>
      <dgm:spPr/>
    </dgm:pt>
    <dgm:pt modelId="{B9E47885-9CF5-4B51-807E-0BCFA8922906}" type="pres">
      <dgm:prSet presAssocID="{8A1183A3-5B76-494F-B755-824098868C6B}" presName="node" presStyleLbl="vennNode1" presStyleIdx="4" presStyleCnt="11" custRadScaleRad="98213" custRadScaleInc="-1515">
        <dgm:presLayoutVars>
          <dgm:bulletEnabled val="1"/>
        </dgm:presLayoutVars>
      </dgm:prSet>
      <dgm:spPr/>
    </dgm:pt>
    <dgm:pt modelId="{487F7A1B-9B9E-4BED-BF6A-35CD2296722F}" type="pres">
      <dgm:prSet presAssocID="{8A60783B-496D-4329-A20D-7C024A64A2F9}" presName="node" presStyleLbl="vennNode1" presStyleIdx="5" presStyleCnt="11" custRadScaleRad="104965" custRadScaleInc="6878">
        <dgm:presLayoutVars>
          <dgm:bulletEnabled val="1"/>
        </dgm:presLayoutVars>
      </dgm:prSet>
      <dgm:spPr/>
    </dgm:pt>
    <dgm:pt modelId="{2724328A-DBF6-4C35-8823-FF26E4E668EB}" type="pres">
      <dgm:prSet presAssocID="{A8C020DC-BFFD-413A-98A5-13280DEEFE9D}" presName="node" presStyleLbl="vennNode1" presStyleIdx="6" presStyleCnt="11" custRadScaleRad="100131" custRadScaleInc="7219">
        <dgm:presLayoutVars>
          <dgm:bulletEnabled val="1"/>
        </dgm:presLayoutVars>
      </dgm:prSet>
      <dgm:spPr/>
    </dgm:pt>
    <dgm:pt modelId="{1F927500-1C1C-4CB2-8F83-B5C059FE1EE1}" type="pres">
      <dgm:prSet presAssocID="{6566B75E-95BA-4429-89B5-BB6E810F6C84}" presName="node" presStyleLbl="vennNode1" presStyleIdx="7" presStyleCnt="11">
        <dgm:presLayoutVars>
          <dgm:bulletEnabled val="1"/>
        </dgm:presLayoutVars>
      </dgm:prSet>
      <dgm:spPr/>
    </dgm:pt>
    <dgm:pt modelId="{D2453CDC-A504-4FDB-B0FF-AB877CEAD3E9}" type="pres">
      <dgm:prSet presAssocID="{B0B194E7-5A92-46B1-A02D-835830529063}" presName="node" presStyleLbl="vennNode1" presStyleIdx="8" presStyleCnt="11" custRadScaleRad="102625" custRadScaleInc="3662">
        <dgm:presLayoutVars>
          <dgm:bulletEnabled val="1"/>
        </dgm:presLayoutVars>
      </dgm:prSet>
      <dgm:spPr/>
    </dgm:pt>
    <dgm:pt modelId="{DC318CE0-A356-4C8D-B6B5-978A5DB043DE}" type="pres">
      <dgm:prSet presAssocID="{C4671284-6A16-406C-BEB4-B71D987A2EDC}" presName="node" presStyleLbl="vennNode1" presStyleIdx="9" presStyleCnt="11" custRadScaleRad="99491" custRadScaleInc="3896">
        <dgm:presLayoutVars>
          <dgm:bulletEnabled val="1"/>
        </dgm:presLayoutVars>
      </dgm:prSet>
      <dgm:spPr/>
    </dgm:pt>
    <dgm:pt modelId="{B3E29D2D-C93C-45CF-A0FB-38AF8C11F256}" type="pres">
      <dgm:prSet presAssocID="{C60DDD0C-1D49-4D80-BB52-118317F8F078}" presName="node" presStyleLbl="vennNode1" presStyleIdx="10" presStyleCnt="11" custRadScaleRad="103288" custRadScaleInc="-3600">
        <dgm:presLayoutVars>
          <dgm:bulletEnabled val="1"/>
        </dgm:presLayoutVars>
      </dgm:prSet>
      <dgm:spPr/>
    </dgm:pt>
  </dgm:ptLst>
  <dgm:cxnLst>
    <dgm:cxn modelId="{7FEF3D0B-77ED-4ADF-A057-BAD67D6C6679}" srcId="{1115039A-275D-4629-9E91-42BB068B1DB9}" destId="{6566B75E-95BA-4429-89B5-BB6E810F6C84}" srcOrd="6" destOrd="0" parTransId="{EF74DDD3-F0AC-4A10-9643-2CFEFADD26BB}" sibTransId="{B813BC50-8184-4BED-838C-564B53EEC5E1}"/>
    <dgm:cxn modelId="{328B880C-9810-4741-937B-A6DB1E30CBD0}" srcId="{1115039A-275D-4629-9E91-42BB068B1DB9}" destId="{F172A0B5-94EE-4679-9579-72556DDD05EF}" srcOrd="0" destOrd="0" parTransId="{8BA53D34-189C-413B-9D96-F590714B581D}" sibTransId="{425399C0-5357-4430-89E5-17347C05AA72}"/>
    <dgm:cxn modelId="{BA554C2B-B112-4EBF-AF4E-724BAA1AC8C1}" srcId="{1115039A-275D-4629-9E91-42BB068B1DB9}" destId="{5A953658-2BF6-48CC-A302-116E482337B8}" srcOrd="1" destOrd="0" parTransId="{CF71A0E2-14BF-4384-A010-4D577DAD7751}" sibTransId="{1A4346AF-EFCF-4AC2-9364-BA33A87D89AE}"/>
    <dgm:cxn modelId="{F284FF40-8493-4A9B-B2AE-8395D938D76B}" type="presOf" srcId="{A8C020DC-BFFD-413A-98A5-13280DEEFE9D}" destId="{2724328A-DBF6-4C35-8823-FF26E4E668EB}" srcOrd="0" destOrd="0" presId="urn:microsoft.com/office/officeart/2005/8/layout/radial3"/>
    <dgm:cxn modelId="{6CED1F5F-6D94-4FF0-9AF5-3B598C28EDC8}" type="presOf" srcId="{6566B75E-95BA-4429-89B5-BB6E810F6C84}" destId="{1F927500-1C1C-4CB2-8F83-B5C059FE1EE1}" srcOrd="0" destOrd="0" presId="urn:microsoft.com/office/officeart/2005/8/layout/radial3"/>
    <dgm:cxn modelId="{C61D1742-9697-47D1-BF60-F5D69B28E56D}" type="presOf" srcId="{F10396EE-A972-4E65-9B76-5EF03EA106DF}" destId="{015F64C8-E28C-455F-9A0F-CCEE60268A4A}" srcOrd="0" destOrd="0" presId="urn:microsoft.com/office/officeart/2005/8/layout/radial3"/>
    <dgm:cxn modelId="{A2299563-E546-4455-B265-275856E20E02}" srcId="{F10396EE-A972-4E65-9B76-5EF03EA106DF}" destId="{1115039A-275D-4629-9E91-42BB068B1DB9}" srcOrd="0" destOrd="0" parTransId="{9C6A3F88-D829-4DBE-9178-A25C815D37ED}" sibTransId="{75342E99-B922-433F-B9D1-665C11957FF9}"/>
    <dgm:cxn modelId="{5A7C4A46-5AD4-4A65-A5D6-0A78386ACEEA}" type="presOf" srcId="{8A1183A3-5B76-494F-B755-824098868C6B}" destId="{B9E47885-9CF5-4B51-807E-0BCFA8922906}" srcOrd="0" destOrd="0" presId="urn:microsoft.com/office/officeart/2005/8/layout/radial3"/>
    <dgm:cxn modelId="{F991AF66-EEA8-4AD9-9B75-F67BB1B9D9EC}" type="presOf" srcId="{53134BEC-1521-4E9E-85A4-45B133F3B61C}" destId="{71983C98-C32F-4333-A511-8C2DC8666095}" srcOrd="0" destOrd="0" presId="urn:microsoft.com/office/officeart/2005/8/layout/radial3"/>
    <dgm:cxn modelId="{FBED564F-3D33-4AB8-9C28-71BF6233ADD7}" type="presOf" srcId="{B0B194E7-5A92-46B1-A02D-835830529063}" destId="{D2453CDC-A504-4FDB-B0FF-AB877CEAD3E9}" srcOrd="0" destOrd="0" presId="urn:microsoft.com/office/officeart/2005/8/layout/radial3"/>
    <dgm:cxn modelId="{4EFD1054-6034-499D-B0F3-40AABC8998AF}" type="presOf" srcId="{C60DDD0C-1D49-4D80-BB52-118317F8F078}" destId="{B3E29D2D-C93C-45CF-A0FB-38AF8C11F256}" srcOrd="0" destOrd="0" presId="urn:microsoft.com/office/officeart/2005/8/layout/radial3"/>
    <dgm:cxn modelId="{E1BD1791-FE5F-4ED4-8617-6730625B7594}" srcId="{1115039A-275D-4629-9E91-42BB068B1DB9}" destId="{8A1183A3-5B76-494F-B755-824098868C6B}" srcOrd="3" destOrd="0" parTransId="{EDFEB23F-1056-4C9F-B90E-EB4BE6BDAA34}" sibTransId="{30953833-1AC9-4014-91FC-AD03CBE97807}"/>
    <dgm:cxn modelId="{FEDE8B93-D433-4556-987D-A8A52B55F5D8}" srcId="{1115039A-275D-4629-9E91-42BB068B1DB9}" destId="{8A60783B-496D-4329-A20D-7C024A64A2F9}" srcOrd="4" destOrd="0" parTransId="{999F1C5A-944A-4B4F-B312-61C7BAA45B2C}" sibTransId="{A6269954-4714-4595-AB14-D27A4915B20C}"/>
    <dgm:cxn modelId="{477261A7-A4B6-4EA8-96DE-FBEFB75DDA44}" srcId="{1115039A-275D-4629-9E91-42BB068B1DB9}" destId="{B0B194E7-5A92-46B1-A02D-835830529063}" srcOrd="7" destOrd="0" parTransId="{417C999E-B320-4F65-BEA7-2916D1941554}" sibTransId="{EFF3C761-3A62-4A0C-A10B-5C9D4A30E0F9}"/>
    <dgm:cxn modelId="{92DCAAAC-A8B3-4D09-ACE0-3B7FD725C4F8}" type="presOf" srcId="{5A953658-2BF6-48CC-A302-116E482337B8}" destId="{8082E624-4EB9-438C-B640-F55E8E1F91B1}" srcOrd="0" destOrd="0" presId="urn:microsoft.com/office/officeart/2005/8/layout/radial3"/>
    <dgm:cxn modelId="{53F1ECD5-D78A-4C97-A6C2-7A6B8BDAC7DB}" type="presOf" srcId="{8A60783B-496D-4329-A20D-7C024A64A2F9}" destId="{487F7A1B-9B9E-4BED-BF6A-35CD2296722F}" srcOrd="0" destOrd="0" presId="urn:microsoft.com/office/officeart/2005/8/layout/radial3"/>
    <dgm:cxn modelId="{DDBBE1D8-D1DB-4691-AA24-9924655E2C51}" type="presOf" srcId="{1115039A-275D-4629-9E91-42BB068B1DB9}" destId="{A0E8E3A6-FBFA-4F81-9441-36733B60217C}" srcOrd="0" destOrd="0" presId="urn:microsoft.com/office/officeart/2005/8/layout/radial3"/>
    <dgm:cxn modelId="{583AC2DE-9A3B-45EB-919A-423F8A902104}" srcId="{1115039A-275D-4629-9E91-42BB068B1DB9}" destId="{C60DDD0C-1D49-4D80-BB52-118317F8F078}" srcOrd="9" destOrd="0" parTransId="{4A608A46-C2EF-4C43-BF44-D153BA47912C}" sibTransId="{B263BF94-521E-4D21-AFAC-17F584590F29}"/>
    <dgm:cxn modelId="{A260B1E8-F52D-462F-B9E7-5421BADDBF75}" srcId="{1115039A-275D-4629-9E91-42BB068B1DB9}" destId="{A8C020DC-BFFD-413A-98A5-13280DEEFE9D}" srcOrd="5" destOrd="0" parTransId="{AA8999ED-57CE-4B4F-A977-CAD6A38646F4}" sibTransId="{9E48B3A7-FC7C-45EB-BC33-EFB88311B863}"/>
    <dgm:cxn modelId="{899884EB-1685-4E57-89E9-C0B3B16655BF}" type="presOf" srcId="{C4671284-6A16-406C-BEB4-B71D987A2EDC}" destId="{DC318CE0-A356-4C8D-B6B5-978A5DB043DE}" srcOrd="0" destOrd="0" presId="urn:microsoft.com/office/officeart/2005/8/layout/radial3"/>
    <dgm:cxn modelId="{967DD8EF-6248-4635-83EF-1F28CAE2122C}" type="presOf" srcId="{F172A0B5-94EE-4679-9579-72556DDD05EF}" destId="{7DE244E3-E8D5-43BE-A6CA-B87072A32274}" srcOrd="0" destOrd="0" presId="urn:microsoft.com/office/officeart/2005/8/layout/radial3"/>
    <dgm:cxn modelId="{EF6D21FA-05BB-41C5-9497-6CC7E98E07A4}" srcId="{1115039A-275D-4629-9E91-42BB068B1DB9}" destId="{53134BEC-1521-4E9E-85A4-45B133F3B61C}" srcOrd="2" destOrd="0" parTransId="{EF19AE23-86BE-488B-BD1D-AF766DB5AAA2}" sibTransId="{2BF59F31-4EAF-4F8C-8C2E-81F3C2A805CB}"/>
    <dgm:cxn modelId="{09330DFB-6A62-4957-A035-1265E9BBF4C3}" srcId="{1115039A-275D-4629-9E91-42BB068B1DB9}" destId="{C4671284-6A16-406C-BEB4-B71D987A2EDC}" srcOrd="8" destOrd="0" parTransId="{7B724E7E-F86C-44F7-B5B1-41DB2D79F5CB}" sibTransId="{3A8B0C49-EFEA-4D9E-99A3-0FFDDA7736BA}"/>
    <dgm:cxn modelId="{33E188C0-0274-4049-A1D8-7370DA9D6AFA}" type="presParOf" srcId="{015F64C8-E28C-455F-9A0F-CCEE60268A4A}" destId="{0E9FD07A-7996-4F22-AC4E-37127241CA2C}" srcOrd="0" destOrd="0" presId="urn:microsoft.com/office/officeart/2005/8/layout/radial3"/>
    <dgm:cxn modelId="{C9CB4FCB-1552-4023-BA32-E5E437E3F8D9}" type="presParOf" srcId="{0E9FD07A-7996-4F22-AC4E-37127241CA2C}" destId="{A0E8E3A6-FBFA-4F81-9441-36733B60217C}" srcOrd="0" destOrd="0" presId="urn:microsoft.com/office/officeart/2005/8/layout/radial3"/>
    <dgm:cxn modelId="{AE814192-3C2A-4C5C-9238-AB558194A249}" type="presParOf" srcId="{0E9FD07A-7996-4F22-AC4E-37127241CA2C}" destId="{7DE244E3-E8D5-43BE-A6CA-B87072A32274}" srcOrd="1" destOrd="0" presId="urn:microsoft.com/office/officeart/2005/8/layout/radial3"/>
    <dgm:cxn modelId="{11BBA584-4F70-4F40-B125-D0BD69FA4CB1}" type="presParOf" srcId="{0E9FD07A-7996-4F22-AC4E-37127241CA2C}" destId="{8082E624-4EB9-438C-B640-F55E8E1F91B1}" srcOrd="2" destOrd="0" presId="urn:microsoft.com/office/officeart/2005/8/layout/radial3"/>
    <dgm:cxn modelId="{F043CBE9-0C33-49A0-9BA9-98F3767294E7}" type="presParOf" srcId="{0E9FD07A-7996-4F22-AC4E-37127241CA2C}" destId="{71983C98-C32F-4333-A511-8C2DC8666095}" srcOrd="3" destOrd="0" presId="urn:microsoft.com/office/officeart/2005/8/layout/radial3"/>
    <dgm:cxn modelId="{A79A0B4C-4881-4E46-BD74-5C20FE994F4F}" type="presParOf" srcId="{0E9FD07A-7996-4F22-AC4E-37127241CA2C}" destId="{B9E47885-9CF5-4B51-807E-0BCFA8922906}" srcOrd="4" destOrd="0" presId="urn:microsoft.com/office/officeart/2005/8/layout/radial3"/>
    <dgm:cxn modelId="{E4044780-93C9-4E10-B73A-4A5D0DB1DB4A}" type="presParOf" srcId="{0E9FD07A-7996-4F22-AC4E-37127241CA2C}" destId="{487F7A1B-9B9E-4BED-BF6A-35CD2296722F}" srcOrd="5" destOrd="0" presId="urn:microsoft.com/office/officeart/2005/8/layout/radial3"/>
    <dgm:cxn modelId="{6D38218D-38ED-4B33-B161-E8F71D8295A2}" type="presParOf" srcId="{0E9FD07A-7996-4F22-AC4E-37127241CA2C}" destId="{2724328A-DBF6-4C35-8823-FF26E4E668EB}" srcOrd="6" destOrd="0" presId="urn:microsoft.com/office/officeart/2005/8/layout/radial3"/>
    <dgm:cxn modelId="{B6F493AC-3BDD-444C-8AF3-3886F9FB0814}" type="presParOf" srcId="{0E9FD07A-7996-4F22-AC4E-37127241CA2C}" destId="{1F927500-1C1C-4CB2-8F83-B5C059FE1EE1}" srcOrd="7" destOrd="0" presId="urn:microsoft.com/office/officeart/2005/8/layout/radial3"/>
    <dgm:cxn modelId="{96ABFDA9-8EF5-48A5-A23C-E359B96AB1DC}" type="presParOf" srcId="{0E9FD07A-7996-4F22-AC4E-37127241CA2C}" destId="{D2453CDC-A504-4FDB-B0FF-AB877CEAD3E9}" srcOrd="8" destOrd="0" presId="urn:microsoft.com/office/officeart/2005/8/layout/radial3"/>
    <dgm:cxn modelId="{21B77731-251E-4AC1-8249-1BDDCCD9D43B}" type="presParOf" srcId="{0E9FD07A-7996-4F22-AC4E-37127241CA2C}" destId="{DC318CE0-A356-4C8D-B6B5-978A5DB043DE}" srcOrd="9" destOrd="0" presId="urn:microsoft.com/office/officeart/2005/8/layout/radial3"/>
    <dgm:cxn modelId="{0F1BD7E4-77B1-4210-AC4D-72D3F72ACD2C}" type="presParOf" srcId="{0E9FD07A-7996-4F22-AC4E-37127241CA2C}" destId="{B3E29D2D-C93C-45CF-A0FB-38AF8C11F256}" srcOrd="10"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3CC491C8-B24F-4744-BA21-FC96FC18EB1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A7B3298-DD30-4A2A-AEF4-19C076EF0BE6}">
      <dgm:prSet phldrT="[Text]"/>
      <dgm:spPr>
        <a:solidFill>
          <a:schemeClr val="bg1">
            <a:lumMod val="65000"/>
          </a:schemeClr>
        </a:solidFill>
        <a:ln>
          <a:solidFill>
            <a:schemeClr val="bg1"/>
          </a:solidFill>
        </a:ln>
      </dgm:spPr>
      <dgm:t>
        <a:bodyPr/>
        <a:lstStyle/>
        <a:p>
          <a:r>
            <a:rPr lang="cy" b="0" i="0" u="none" strike="noStrike" cap="none" baseline="0" dirty="0">
              <a:solidFill>
                <a:srgbClr val="FFFFFF"/>
              </a:solidFill>
              <a:effectLst/>
              <a:uFillTx/>
              <a:latin typeface="Calibri"/>
            </a:rPr>
            <a:t>Asesiad y boblogaeth </a:t>
          </a:r>
          <a:endParaRPr lang="en-US" dirty="0">
            <a:solidFill>
              <a:schemeClr val="bg1"/>
            </a:solidFill>
          </a:endParaRPr>
        </a:p>
      </dgm:t>
    </dgm:pt>
    <dgm:pt modelId="{9AFE0427-4CA4-45C5-8C92-F105DC7242DE}" type="parTrans" cxnId="{A88833F8-F5BB-4D25-9C0E-D2D2370CA1C1}">
      <dgm:prSet/>
      <dgm:spPr/>
      <dgm:t>
        <a:bodyPr/>
        <a:lstStyle/>
        <a:p>
          <a:endParaRPr lang="en-US">
            <a:solidFill>
              <a:schemeClr val="bg1"/>
            </a:solidFill>
          </a:endParaRPr>
        </a:p>
      </dgm:t>
    </dgm:pt>
    <dgm:pt modelId="{628F721B-8543-417B-84BF-90528EE5BB80}" type="sibTrans" cxnId="{A88833F8-F5BB-4D25-9C0E-D2D2370CA1C1}">
      <dgm:prSet/>
      <dgm:spPr/>
      <dgm:t>
        <a:bodyPr/>
        <a:lstStyle/>
        <a:p>
          <a:endParaRPr lang="en-US">
            <a:solidFill>
              <a:schemeClr val="bg1"/>
            </a:solidFill>
          </a:endParaRPr>
        </a:p>
      </dgm:t>
    </dgm:pt>
    <dgm:pt modelId="{2168D072-EAF2-4084-8EAD-62723887EFFE}">
      <dgm:prSet phldrT="[Text]"/>
      <dgm:spPr>
        <a:solidFill>
          <a:schemeClr val="bg1">
            <a:lumMod val="65000"/>
          </a:schemeClr>
        </a:solidFill>
        <a:ln>
          <a:solidFill>
            <a:schemeClr val="bg1"/>
          </a:solidFill>
        </a:ln>
      </dgm:spPr>
      <dgm:t>
        <a:bodyPr/>
        <a:lstStyle/>
        <a:p>
          <a:r>
            <a:rPr lang="cy" b="0" i="0" u="none" strike="noStrike" cap="none" baseline="0" dirty="0">
              <a:solidFill>
                <a:srgbClr val="FFFFFF"/>
              </a:solidFill>
              <a:effectLst/>
              <a:uFillTx/>
              <a:latin typeface="Calibri"/>
            </a:rPr>
            <a:t>Ystod a lefel gwasanaethau ataliol</a:t>
          </a:r>
          <a:endParaRPr lang="en-US" dirty="0">
            <a:solidFill>
              <a:schemeClr val="bg1"/>
            </a:solidFill>
          </a:endParaRPr>
        </a:p>
      </dgm:t>
    </dgm:pt>
    <dgm:pt modelId="{BE5C2718-35DA-425B-873D-2AEF13FA30C6}" type="parTrans" cxnId="{C9A2519F-29D1-45E2-8158-1B5F27DCAB88}">
      <dgm:prSet/>
      <dgm:spPr/>
      <dgm:t>
        <a:bodyPr/>
        <a:lstStyle/>
        <a:p>
          <a:endParaRPr lang="en-US">
            <a:solidFill>
              <a:schemeClr val="bg1"/>
            </a:solidFill>
          </a:endParaRPr>
        </a:p>
      </dgm:t>
    </dgm:pt>
    <dgm:pt modelId="{BEE127E2-5D09-4AAC-B642-8B383D2AEC71}" type="sibTrans" cxnId="{C9A2519F-29D1-45E2-8158-1B5F27DCAB88}">
      <dgm:prSet/>
      <dgm:spPr/>
      <dgm:t>
        <a:bodyPr/>
        <a:lstStyle/>
        <a:p>
          <a:endParaRPr lang="en-US">
            <a:solidFill>
              <a:schemeClr val="bg1"/>
            </a:solidFill>
          </a:endParaRPr>
        </a:p>
      </dgm:t>
    </dgm:pt>
    <dgm:pt modelId="{976DDD1B-5095-4762-97B1-A70556AFA61A}">
      <dgm:prSet phldrT="[Text]"/>
      <dgm:spPr>
        <a:solidFill>
          <a:schemeClr val="bg1">
            <a:lumMod val="65000"/>
          </a:schemeClr>
        </a:solidFill>
        <a:ln>
          <a:solidFill>
            <a:schemeClr val="bg1"/>
          </a:solidFill>
        </a:ln>
      </dgm:spPr>
      <dgm:t>
        <a:bodyPr/>
        <a:lstStyle/>
        <a:p>
          <a:r>
            <a:rPr lang="cy" b="0" i="0" u="none" strike="noStrike" cap="none" baseline="0" dirty="0">
              <a:solidFill>
                <a:srgbClr val="FFFFFF"/>
              </a:solidFill>
              <a:effectLst/>
              <a:uFillTx/>
              <a:latin typeface="Calibri"/>
            </a:rPr>
            <a:t>Hyrwyddo gwasanaethau a arweinir gan ddefnyddwyr</a:t>
          </a:r>
          <a:endParaRPr lang="en-US" dirty="0">
            <a:solidFill>
              <a:schemeClr val="bg1"/>
            </a:solidFill>
          </a:endParaRPr>
        </a:p>
      </dgm:t>
    </dgm:pt>
    <dgm:pt modelId="{35ABDFE6-45EA-4D0E-966A-7105B334E1D4}" type="parTrans" cxnId="{2289CED0-2B8F-4327-9902-D3F177DE575C}">
      <dgm:prSet/>
      <dgm:spPr/>
      <dgm:t>
        <a:bodyPr/>
        <a:lstStyle/>
        <a:p>
          <a:endParaRPr lang="en-US">
            <a:solidFill>
              <a:schemeClr val="bg1"/>
            </a:solidFill>
          </a:endParaRPr>
        </a:p>
      </dgm:t>
    </dgm:pt>
    <dgm:pt modelId="{D2A85D52-96AC-4D8B-BDAD-6A5B29052DD8}" type="sibTrans" cxnId="{2289CED0-2B8F-4327-9902-D3F177DE575C}">
      <dgm:prSet/>
      <dgm:spPr/>
      <dgm:t>
        <a:bodyPr/>
        <a:lstStyle/>
        <a:p>
          <a:endParaRPr lang="en-US">
            <a:solidFill>
              <a:schemeClr val="bg1"/>
            </a:solidFill>
          </a:endParaRPr>
        </a:p>
      </dgm:t>
    </dgm:pt>
    <dgm:pt modelId="{7335BBE1-7C63-4BBB-85AA-10001A53EDF2}">
      <dgm:prSet/>
      <dgm:spPr>
        <a:solidFill>
          <a:schemeClr val="bg1">
            <a:lumMod val="65000"/>
          </a:schemeClr>
        </a:solidFill>
        <a:ln>
          <a:solidFill>
            <a:schemeClr val="bg1"/>
          </a:solidFill>
        </a:ln>
      </dgm:spPr>
      <dgm:t>
        <a:bodyPr/>
        <a:lstStyle/>
        <a:p>
          <a:r>
            <a:rPr lang="cy" b="0" i="0" u="none" strike="noStrike" cap="none" baseline="0" dirty="0">
              <a:solidFill>
                <a:srgbClr val="FFFFFF"/>
              </a:solidFill>
              <a:effectLst/>
              <a:uFillTx/>
              <a:latin typeface="Calibri"/>
            </a:rPr>
            <a:t>Darparu gwybodaeth, cyngor a chymorth</a:t>
          </a:r>
          <a:endParaRPr lang="en-US" dirty="0">
            <a:solidFill>
              <a:schemeClr val="bg1"/>
            </a:solidFill>
          </a:endParaRPr>
        </a:p>
      </dgm:t>
    </dgm:pt>
    <dgm:pt modelId="{FF4650E5-E9F9-4CBB-B2DC-C03F4CC1C67D}" type="parTrans" cxnId="{66152302-779F-467E-810C-D69B05451189}">
      <dgm:prSet/>
      <dgm:spPr/>
      <dgm:t>
        <a:bodyPr/>
        <a:lstStyle/>
        <a:p>
          <a:endParaRPr lang="en-US">
            <a:solidFill>
              <a:schemeClr val="bg1"/>
            </a:solidFill>
          </a:endParaRPr>
        </a:p>
      </dgm:t>
    </dgm:pt>
    <dgm:pt modelId="{AC48322E-ACB5-4B88-9B9F-49E635FEE897}" type="sibTrans" cxnId="{66152302-779F-467E-810C-D69B05451189}">
      <dgm:prSet/>
      <dgm:spPr/>
      <dgm:t>
        <a:bodyPr/>
        <a:lstStyle/>
        <a:p>
          <a:endParaRPr lang="en-US">
            <a:solidFill>
              <a:schemeClr val="bg1"/>
            </a:solidFill>
          </a:endParaRPr>
        </a:p>
      </dgm:t>
    </dgm:pt>
    <dgm:pt modelId="{6F6B691C-B9B7-40D6-8AFC-679A083BCFA1}">
      <dgm:prSet/>
      <dgm:spPr>
        <a:solidFill>
          <a:schemeClr val="bg1">
            <a:lumMod val="65000"/>
          </a:schemeClr>
        </a:solidFill>
        <a:ln>
          <a:solidFill>
            <a:schemeClr val="bg1"/>
          </a:solidFill>
        </a:ln>
      </dgm:spPr>
      <dgm:t>
        <a:bodyPr/>
        <a:lstStyle/>
        <a:p>
          <a:r>
            <a:rPr lang="cy" b="0" i="0" u="none" strike="noStrike" cap="none" baseline="0" dirty="0">
              <a:solidFill>
                <a:srgbClr val="FFFFFF"/>
              </a:solidFill>
              <a:effectLst/>
              <a:uFillTx/>
              <a:latin typeface="Calibri"/>
            </a:rPr>
            <a:t>Asesu, cynllunio ac adolygu anghenion unigolion</a:t>
          </a:r>
          <a:endParaRPr lang="en-US" dirty="0">
            <a:solidFill>
              <a:schemeClr val="bg1"/>
            </a:solidFill>
          </a:endParaRPr>
        </a:p>
      </dgm:t>
    </dgm:pt>
    <dgm:pt modelId="{2231A67B-0D1C-4ED4-AE97-883C182ECB65}" type="parTrans" cxnId="{53FA60DD-EC15-4D9E-BB07-E67CFEB8A321}">
      <dgm:prSet/>
      <dgm:spPr/>
      <dgm:t>
        <a:bodyPr/>
        <a:lstStyle/>
        <a:p>
          <a:endParaRPr lang="en-US">
            <a:solidFill>
              <a:schemeClr val="bg1"/>
            </a:solidFill>
          </a:endParaRPr>
        </a:p>
      </dgm:t>
    </dgm:pt>
    <dgm:pt modelId="{E58F8915-3DA7-4A72-BF48-36CEC602BB87}" type="sibTrans" cxnId="{53FA60DD-EC15-4D9E-BB07-E67CFEB8A321}">
      <dgm:prSet/>
      <dgm:spPr/>
      <dgm:t>
        <a:bodyPr/>
        <a:lstStyle/>
        <a:p>
          <a:endParaRPr lang="en-US">
            <a:solidFill>
              <a:schemeClr val="bg1"/>
            </a:solidFill>
          </a:endParaRPr>
        </a:p>
      </dgm:t>
    </dgm:pt>
    <dgm:pt modelId="{79C0CF94-1D25-47F8-B44F-0D9BFEB3CE95}" type="pres">
      <dgm:prSet presAssocID="{3CC491C8-B24F-4744-BA21-FC96FC18EB12}" presName="CompostProcess" presStyleCnt="0">
        <dgm:presLayoutVars>
          <dgm:dir/>
          <dgm:resizeHandles val="exact"/>
        </dgm:presLayoutVars>
      </dgm:prSet>
      <dgm:spPr/>
    </dgm:pt>
    <dgm:pt modelId="{6C1C61CB-2F19-4BB3-83EA-0418ECCDAD19}" type="pres">
      <dgm:prSet presAssocID="{3CC491C8-B24F-4744-BA21-FC96FC18EB12}" presName="arrow" presStyleLbl="bgShp" presStyleIdx="0" presStyleCnt="1"/>
      <dgm:spPr>
        <a:solidFill>
          <a:schemeClr val="bg1">
            <a:lumMod val="65000"/>
          </a:schemeClr>
        </a:solidFill>
        <a:ln>
          <a:solidFill>
            <a:schemeClr val="bg1"/>
          </a:solidFill>
        </a:ln>
      </dgm:spPr>
    </dgm:pt>
    <dgm:pt modelId="{EC00BD87-8697-4D7A-8888-07C29F460D10}" type="pres">
      <dgm:prSet presAssocID="{3CC491C8-B24F-4744-BA21-FC96FC18EB12}" presName="linearProcess" presStyleCnt="0"/>
      <dgm:spPr/>
    </dgm:pt>
    <dgm:pt modelId="{2E6BF056-1D6F-439F-B6F3-CC7AF2FA4B89}" type="pres">
      <dgm:prSet presAssocID="{8A7B3298-DD30-4A2A-AEF4-19C076EF0BE6}" presName="textNode" presStyleLbl="node1" presStyleIdx="0" presStyleCnt="5" custScaleY="161407">
        <dgm:presLayoutVars>
          <dgm:bulletEnabled val="1"/>
        </dgm:presLayoutVars>
      </dgm:prSet>
      <dgm:spPr/>
    </dgm:pt>
    <dgm:pt modelId="{561836A9-938E-44ED-BC15-09C79623B0A1}" type="pres">
      <dgm:prSet presAssocID="{628F721B-8543-417B-84BF-90528EE5BB80}" presName="sibTrans" presStyleCnt="0"/>
      <dgm:spPr/>
    </dgm:pt>
    <dgm:pt modelId="{8FFD0455-3500-414D-B03A-678904213C8E}" type="pres">
      <dgm:prSet presAssocID="{2168D072-EAF2-4084-8EAD-62723887EFFE}" presName="textNode" presStyleLbl="node1" presStyleIdx="1" presStyleCnt="5" custScaleY="161407">
        <dgm:presLayoutVars>
          <dgm:bulletEnabled val="1"/>
        </dgm:presLayoutVars>
      </dgm:prSet>
      <dgm:spPr/>
    </dgm:pt>
    <dgm:pt modelId="{947BE6F4-024E-4ADC-A014-2F3DDD174C99}" type="pres">
      <dgm:prSet presAssocID="{BEE127E2-5D09-4AAC-B642-8B383D2AEC71}" presName="sibTrans" presStyleCnt="0"/>
      <dgm:spPr/>
    </dgm:pt>
    <dgm:pt modelId="{BF8D12AC-89BA-448E-ACCE-C261FA40B554}" type="pres">
      <dgm:prSet presAssocID="{976DDD1B-5095-4762-97B1-A70556AFA61A}" presName="textNode" presStyleLbl="node1" presStyleIdx="2" presStyleCnt="5" custScaleY="161407">
        <dgm:presLayoutVars>
          <dgm:bulletEnabled val="1"/>
        </dgm:presLayoutVars>
      </dgm:prSet>
      <dgm:spPr/>
    </dgm:pt>
    <dgm:pt modelId="{E418DD3C-4FC1-46E1-861D-69E4D713C104}" type="pres">
      <dgm:prSet presAssocID="{D2A85D52-96AC-4D8B-BDAD-6A5B29052DD8}" presName="sibTrans" presStyleCnt="0"/>
      <dgm:spPr/>
    </dgm:pt>
    <dgm:pt modelId="{72D36972-85EC-47EB-8C71-8E002A97FBA8}" type="pres">
      <dgm:prSet presAssocID="{7335BBE1-7C63-4BBB-85AA-10001A53EDF2}" presName="textNode" presStyleLbl="node1" presStyleIdx="3" presStyleCnt="5" custScaleY="161407">
        <dgm:presLayoutVars>
          <dgm:bulletEnabled val="1"/>
        </dgm:presLayoutVars>
      </dgm:prSet>
      <dgm:spPr/>
    </dgm:pt>
    <dgm:pt modelId="{140415D7-5AE0-4FBA-8821-0A5DA53C9248}" type="pres">
      <dgm:prSet presAssocID="{AC48322E-ACB5-4B88-9B9F-49E635FEE897}" presName="sibTrans" presStyleCnt="0"/>
      <dgm:spPr/>
    </dgm:pt>
    <dgm:pt modelId="{F56F8274-A419-48AC-994F-47B291A17CE7}" type="pres">
      <dgm:prSet presAssocID="{6F6B691C-B9B7-40D6-8AFC-679A083BCFA1}" presName="textNode" presStyleLbl="node1" presStyleIdx="4" presStyleCnt="5" custScaleY="161407">
        <dgm:presLayoutVars>
          <dgm:bulletEnabled val="1"/>
        </dgm:presLayoutVars>
      </dgm:prSet>
      <dgm:spPr/>
    </dgm:pt>
  </dgm:ptLst>
  <dgm:cxnLst>
    <dgm:cxn modelId="{66152302-779F-467E-810C-D69B05451189}" srcId="{3CC491C8-B24F-4744-BA21-FC96FC18EB12}" destId="{7335BBE1-7C63-4BBB-85AA-10001A53EDF2}" srcOrd="3" destOrd="0" parTransId="{FF4650E5-E9F9-4CBB-B2DC-C03F4CC1C67D}" sibTransId="{AC48322E-ACB5-4B88-9B9F-49E635FEE897}"/>
    <dgm:cxn modelId="{7B9E8F28-32E1-4FE4-81CA-003206D4A8BD}" type="presOf" srcId="{976DDD1B-5095-4762-97B1-A70556AFA61A}" destId="{BF8D12AC-89BA-448E-ACCE-C261FA40B554}" srcOrd="0" destOrd="0" presId="urn:microsoft.com/office/officeart/2005/8/layout/hProcess9"/>
    <dgm:cxn modelId="{9BC0215F-9CB6-4291-A52C-690A349201A0}" type="presOf" srcId="{7335BBE1-7C63-4BBB-85AA-10001A53EDF2}" destId="{72D36972-85EC-47EB-8C71-8E002A97FBA8}" srcOrd="0" destOrd="0" presId="urn:microsoft.com/office/officeart/2005/8/layout/hProcess9"/>
    <dgm:cxn modelId="{C9A2519F-29D1-45E2-8158-1B5F27DCAB88}" srcId="{3CC491C8-B24F-4744-BA21-FC96FC18EB12}" destId="{2168D072-EAF2-4084-8EAD-62723887EFFE}" srcOrd="1" destOrd="0" parTransId="{BE5C2718-35DA-425B-873D-2AEF13FA30C6}" sibTransId="{BEE127E2-5D09-4AAC-B642-8B383D2AEC71}"/>
    <dgm:cxn modelId="{E4654AA2-99E7-4B4D-A2C9-E78ADE6ACF6F}" type="presOf" srcId="{3CC491C8-B24F-4744-BA21-FC96FC18EB12}" destId="{79C0CF94-1D25-47F8-B44F-0D9BFEB3CE95}" srcOrd="0" destOrd="0" presId="urn:microsoft.com/office/officeart/2005/8/layout/hProcess9"/>
    <dgm:cxn modelId="{2289CED0-2B8F-4327-9902-D3F177DE575C}" srcId="{3CC491C8-B24F-4744-BA21-FC96FC18EB12}" destId="{976DDD1B-5095-4762-97B1-A70556AFA61A}" srcOrd="2" destOrd="0" parTransId="{35ABDFE6-45EA-4D0E-966A-7105B334E1D4}" sibTransId="{D2A85D52-96AC-4D8B-BDAD-6A5B29052DD8}"/>
    <dgm:cxn modelId="{53FA60DD-EC15-4D9E-BB07-E67CFEB8A321}" srcId="{3CC491C8-B24F-4744-BA21-FC96FC18EB12}" destId="{6F6B691C-B9B7-40D6-8AFC-679A083BCFA1}" srcOrd="4" destOrd="0" parTransId="{2231A67B-0D1C-4ED4-AE97-883C182ECB65}" sibTransId="{E58F8915-3DA7-4A72-BF48-36CEC602BB87}"/>
    <dgm:cxn modelId="{F7FBE6EB-32C2-405C-BBFA-F2BE9A179B70}" type="presOf" srcId="{6F6B691C-B9B7-40D6-8AFC-679A083BCFA1}" destId="{F56F8274-A419-48AC-994F-47B291A17CE7}" srcOrd="0" destOrd="0" presId="urn:microsoft.com/office/officeart/2005/8/layout/hProcess9"/>
    <dgm:cxn modelId="{47F5B8F1-69E0-4F88-9321-908BF56219A9}" type="presOf" srcId="{8A7B3298-DD30-4A2A-AEF4-19C076EF0BE6}" destId="{2E6BF056-1D6F-439F-B6F3-CC7AF2FA4B89}" srcOrd="0" destOrd="0" presId="urn:microsoft.com/office/officeart/2005/8/layout/hProcess9"/>
    <dgm:cxn modelId="{A88833F8-F5BB-4D25-9C0E-D2D2370CA1C1}" srcId="{3CC491C8-B24F-4744-BA21-FC96FC18EB12}" destId="{8A7B3298-DD30-4A2A-AEF4-19C076EF0BE6}" srcOrd="0" destOrd="0" parTransId="{9AFE0427-4CA4-45C5-8C92-F105DC7242DE}" sibTransId="{628F721B-8543-417B-84BF-90528EE5BB80}"/>
    <dgm:cxn modelId="{ADC084FA-E35F-428B-BDCA-601752F20C6F}" type="presOf" srcId="{2168D072-EAF2-4084-8EAD-62723887EFFE}" destId="{8FFD0455-3500-414D-B03A-678904213C8E}" srcOrd="0" destOrd="0" presId="urn:microsoft.com/office/officeart/2005/8/layout/hProcess9"/>
    <dgm:cxn modelId="{386B44C6-87EC-4931-A8E8-A534AA5A5C1F}" type="presParOf" srcId="{79C0CF94-1D25-47F8-B44F-0D9BFEB3CE95}" destId="{6C1C61CB-2F19-4BB3-83EA-0418ECCDAD19}" srcOrd="0" destOrd="0" presId="urn:microsoft.com/office/officeart/2005/8/layout/hProcess9"/>
    <dgm:cxn modelId="{62F41DC0-1F8C-4DA8-9B19-678804CB2A8B}" type="presParOf" srcId="{79C0CF94-1D25-47F8-B44F-0D9BFEB3CE95}" destId="{EC00BD87-8697-4D7A-8888-07C29F460D10}" srcOrd="1" destOrd="0" presId="urn:microsoft.com/office/officeart/2005/8/layout/hProcess9"/>
    <dgm:cxn modelId="{EE8F6DCC-74CA-4807-9F6F-7B4920DA04E2}" type="presParOf" srcId="{EC00BD87-8697-4D7A-8888-07C29F460D10}" destId="{2E6BF056-1D6F-439F-B6F3-CC7AF2FA4B89}" srcOrd="0" destOrd="0" presId="urn:microsoft.com/office/officeart/2005/8/layout/hProcess9"/>
    <dgm:cxn modelId="{454A8F48-0E62-406D-B383-0970EBFBD539}" type="presParOf" srcId="{EC00BD87-8697-4D7A-8888-07C29F460D10}" destId="{561836A9-938E-44ED-BC15-09C79623B0A1}" srcOrd="1" destOrd="0" presId="urn:microsoft.com/office/officeart/2005/8/layout/hProcess9"/>
    <dgm:cxn modelId="{D63E630A-EEF9-4A5D-B6BE-B17B044B707D}" type="presParOf" srcId="{EC00BD87-8697-4D7A-8888-07C29F460D10}" destId="{8FFD0455-3500-414D-B03A-678904213C8E}" srcOrd="2" destOrd="0" presId="urn:microsoft.com/office/officeart/2005/8/layout/hProcess9"/>
    <dgm:cxn modelId="{85DECCCB-AB28-40FC-A6EB-40120E0E7711}" type="presParOf" srcId="{EC00BD87-8697-4D7A-8888-07C29F460D10}" destId="{947BE6F4-024E-4ADC-A014-2F3DDD174C99}" srcOrd="3" destOrd="0" presId="urn:microsoft.com/office/officeart/2005/8/layout/hProcess9"/>
    <dgm:cxn modelId="{5595DE3C-B808-4207-9A69-70B208EB101F}" type="presParOf" srcId="{EC00BD87-8697-4D7A-8888-07C29F460D10}" destId="{BF8D12AC-89BA-448E-ACCE-C261FA40B554}" srcOrd="4" destOrd="0" presId="urn:microsoft.com/office/officeart/2005/8/layout/hProcess9"/>
    <dgm:cxn modelId="{C3AADE72-B59D-468E-8234-E576CB3B465C}" type="presParOf" srcId="{EC00BD87-8697-4D7A-8888-07C29F460D10}" destId="{E418DD3C-4FC1-46E1-861D-69E4D713C104}" srcOrd="5" destOrd="0" presId="urn:microsoft.com/office/officeart/2005/8/layout/hProcess9"/>
    <dgm:cxn modelId="{DD3DD754-036F-4262-9E85-CE68076473E7}" type="presParOf" srcId="{EC00BD87-8697-4D7A-8888-07C29F460D10}" destId="{72D36972-85EC-47EB-8C71-8E002A97FBA8}" srcOrd="6" destOrd="0" presId="urn:microsoft.com/office/officeart/2005/8/layout/hProcess9"/>
    <dgm:cxn modelId="{C59FCE21-6DF0-4337-B69B-9CE3520B2B77}" type="presParOf" srcId="{EC00BD87-8697-4D7A-8888-07C29F460D10}" destId="{140415D7-5AE0-4FBA-8821-0A5DA53C9248}" srcOrd="7" destOrd="0" presId="urn:microsoft.com/office/officeart/2005/8/layout/hProcess9"/>
    <dgm:cxn modelId="{9792E02E-9836-47BB-A0E9-7926CFE72792}" type="presParOf" srcId="{EC00BD87-8697-4D7A-8888-07C29F460D10}" destId="{F56F8274-A419-48AC-994F-47B291A17CE7}"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C491C8-B24F-4744-BA21-FC96FC18EB1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A7B3298-DD30-4A2A-AEF4-19C076EF0BE6}">
      <dgm:prSet phldrT="[Text]"/>
      <dgm:spPr>
        <a:solidFill>
          <a:schemeClr val="bg1">
            <a:lumMod val="65000"/>
          </a:schemeClr>
        </a:solidFill>
      </dgm:spPr>
      <dgm:t>
        <a:bodyPr/>
        <a:lstStyle/>
        <a:p>
          <a:r>
            <a:rPr lang="en-US" dirty="0">
              <a:solidFill>
                <a:schemeClr val="bg1"/>
              </a:solidFill>
            </a:rPr>
            <a:t>Population assessment</a:t>
          </a:r>
        </a:p>
      </dgm:t>
    </dgm:pt>
    <dgm:pt modelId="{9AFE0427-4CA4-45C5-8C92-F105DC7242DE}" type="parTrans" cxnId="{A88833F8-F5BB-4D25-9C0E-D2D2370CA1C1}">
      <dgm:prSet/>
      <dgm:spPr/>
      <dgm:t>
        <a:bodyPr/>
        <a:lstStyle/>
        <a:p>
          <a:endParaRPr lang="en-US">
            <a:solidFill>
              <a:schemeClr val="bg1"/>
            </a:solidFill>
          </a:endParaRPr>
        </a:p>
      </dgm:t>
    </dgm:pt>
    <dgm:pt modelId="{628F721B-8543-417B-84BF-90528EE5BB80}" type="sibTrans" cxnId="{A88833F8-F5BB-4D25-9C0E-D2D2370CA1C1}">
      <dgm:prSet/>
      <dgm:spPr/>
      <dgm:t>
        <a:bodyPr/>
        <a:lstStyle/>
        <a:p>
          <a:endParaRPr lang="en-US">
            <a:solidFill>
              <a:schemeClr val="bg1"/>
            </a:solidFill>
          </a:endParaRPr>
        </a:p>
      </dgm:t>
    </dgm:pt>
    <dgm:pt modelId="{2168D072-EAF2-4084-8EAD-62723887EFFE}">
      <dgm:prSet phldrT="[Text]"/>
      <dgm:spPr>
        <a:solidFill>
          <a:schemeClr val="bg1">
            <a:lumMod val="65000"/>
          </a:schemeClr>
        </a:solidFill>
      </dgm:spPr>
      <dgm:t>
        <a:bodyPr/>
        <a:lstStyle/>
        <a:p>
          <a:r>
            <a:rPr lang="en-US" dirty="0">
              <a:solidFill>
                <a:schemeClr val="bg1"/>
              </a:solidFill>
            </a:rPr>
            <a:t>Range and level of preventative services</a:t>
          </a:r>
        </a:p>
      </dgm:t>
    </dgm:pt>
    <dgm:pt modelId="{BE5C2718-35DA-425B-873D-2AEF13FA30C6}" type="parTrans" cxnId="{C9A2519F-29D1-45E2-8158-1B5F27DCAB88}">
      <dgm:prSet/>
      <dgm:spPr/>
      <dgm:t>
        <a:bodyPr/>
        <a:lstStyle/>
        <a:p>
          <a:endParaRPr lang="en-US">
            <a:solidFill>
              <a:schemeClr val="bg1"/>
            </a:solidFill>
          </a:endParaRPr>
        </a:p>
      </dgm:t>
    </dgm:pt>
    <dgm:pt modelId="{BEE127E2-5D09-4AAC-B642-8B383D2AEC71}" type="sibTrans" cxnId="{C9A2519F-29D1-45E2-8158-1B5F27DCAB88}">
      <dgm:prSet/>
      <dgm:spPr/>
      <dgm:t>
        <a:bodyPr/>
        <a:lstStyle/>
        <a:p>
          <a:endParaRPr lang="en-US">
            <a:solidFill>
              <a:schemeClr val="bg1"/>
            </a:solidFill>
          </a:endParaRPr>
        </a:p>
      </dgm:t>
    </dgm:pt>
    <dgm:pt modelId="{976DDD1B-5095-4762-97B1-A70556AFA61A}">
      <dgm:prSet phldrT="[Text]"/>
      <dgm:spPr>
        <a:solidFill>
          <a:schemeClr val="bg1">
            <a:lumMod val="65000"/>
          </a:schemeClr>
        </a:solidFill>
      </dgm:spPr>
      <dgm:t>
        <a:bodyPr/>
        <a:lstStyle/>
        <a:p>
          <a:r>
            <a:rPr lang="en-US" dirty="0">
              <a:solidFill>
                <a:schemeClr val="bg1"/>
              </a:solidFill>
            </a:rPr>
            <a:t>Promote user-led services</a:t>
          </a:r>
        </a:p>
      </dgm:t>
    </dgm:pt>
    <dgm:pt modelId="{35ABDFE6-45EA-4D0E-966A-7105B334E1D4}" type="parTrans" cxnId="{2289CED0-2B8F-4327-9902-D3F177DE575C}">
      <dgm:prSet/>
      <dgm:spPr/>
      <dgm:t>
        <a:bodyPr/>
        <a:lstStyle/>
        <a:p>
          <a:endParaRPr lang="en-US">
            <a:solidFill>
              <a:schemeClr val="bg1"/>
            </a:solidFill>
          </a:endParaRPr>
        </a:p>
      </dgm:t>
    </dgm:pt>
    <dgm:pt modelId="{D2A85D52-96AC-4D8B-BDAD-6A5B29052DD8}" type="sibTrans" cxnId="{2289CED0-2B8F-4327-9902-D3F177DE575C}">
      <dgm:prSet/>
      <dgm:spPr/>
      <dgm:t>
        <a:bodyPr/>
        <a:lstStyle/>
        <a:p>
          <a:endParaRPr lang="en-US">
            <a:solidFill>
              <a:schemeClr val="bg1"/>
            </a:solidFill>
          </a:endParaRPr>
        </a:p>
      </dgm:t>
    </dgm:pt>
    <dgm:pt modelId="{7335BBE1-7C63-4BBB-85AA-10001A53EDF2}">
      <dgm:prSet/>
      <dgm:spPr>
        <a:solidFill>
          <a:schemeClr val="bg1">
            <a:lumMod val="65000"/>
          </a:schemeClr>
        </a:solidFill>
      </dgm:spPr>
      <dgm:t>
        <a:bodyPr/>
        <a:lstStyle/>
        <a:p>
          <a:r>
            <a:rPr lang="en-US" dirty="0">
              <a:solidFill>
                <a:schemeClr val="bg1"/>
              </a:solidFill>
            </a:rPr>
            <a:t>Provide information, advice and assistance</a:t>
          </a:r>
        </a:p>
      </dgm:t>
    </dgm:pt>
    <dgm:pt modelId="{FF4650E5-E9F9-4CBB-B2DC-C03F4CC1C67D}" type="parTrans" cxnId="{66152302-779F-467E-810C-D69B05451189}">
      <dgm:prSet/>
      <dgm:spPr/>
      <dgm:t>
        <a:bodyPr/>
        <a:lstStyle/>
        <a:p>
          <a:endParaRPr lang="en-US">
            <a:solidFill>
              <a:schemeClr val="bg1"/>
            </a:solidFill>
          </a:endParaRPr>
        </a:p>
      </dgm:t>
    </dgm:pt>
    <dgm:pt modelId="{AC48322E-ACB5-4B88-9B9F-49E635FEE897}" type="sibTrans" cxnId="{66152302-779F-467E-810C-D69B05451189}">
      <dgm:prSet/>
      <dgm:spPr/>
      <dgm:t>
        <a:bodyPr/>
        <a:lstStyle/>
        <a:p>
          <a:endParaRPr lang="en-US">
            <a:solidFill>
              <a:schemeClr val="bg1"/>
            </a:solidFill>
          </a:endParaRPr>
        </a:p>
      </dgm:t>
    </dgm:pt>
    <dgm:pt modelId="{6F6B691C-B9B7-40D6-8AFC-679A083BCFA1}">
      <dgm:prSet/>
      <dgm:spPr>
        <a:solidFill>
          <a:schemeClr val="bg1">
            <a:lumMod val="65000"/>
          </a:schemeClr>
        </a:solidFill>
      </dgm:spPr>
      <dgm:t>
        <a:bodyPr/>
        <a:lstStyle/>
        <a:p>
          <a:r>
            <a:rPr lang="en-US" dirty="0">
              <a:solidFill>
                <a:schemeClr val="bg1"/>
              </a:solidFill>
            </a:rPr>
            <a:t>Assessment, planning and review of individuals, needs</a:t>
          </a:r>
        </a:p>
      </dgm:t>
    </dgm:pt>
    <dgm:pt modelId="{2231A67B-0D1C-4ED4-AE97-883C182ECB65}" type="parTrans" cxnId="{53FA60DD-EC15-4D9E-BB07-E67CFEB8A321}">
      <dgm:prSet/>
      <dgm:spPr/>
      <dgm:t>
        <a:bodyPr/>
        <a:lstStyle/>
        <a:p>
          <a:endParaRPr lang="en-US">
            <a:solidFill>
              <a:schemeClr val="bg1"/>
            </a:solidFill>
          </a:endParaRPr>
        </a:p>
      </dgm:t>
    </dgm:pt>
    <dgm:pt modelId="{E58F8915-3DA7-4A72-BF48-36CEC602BB87}" type="sibTrans" cxnId="{53FA60DD-EC15-4D9E-BB07-E67CFEB8A321}">
      <dgm:prSet/>
      <dgm:spPr/>
      <dgm:t>
        <a:bodyPr/>
        <a:lstStyle/>
        <a:p>
          <a:endParaRPr lang="en-US">
            <a:solidFill>
              <a:schemeClr val="bg1"/>
            </a:solidFill>
          </a:endParaRPr>
        </a:p>
      </dgm:t>
    </dgm:pt>
    <dgm:pt modelId="{79C0CF94-1D25-47F8-B44F-0D9BFEB3CE95}" type="pres">
      <dgm:prSet presAssocID="{3CC491C8-B24F-4744-BA21-FC96FC18EB12}" presName="CompostProcess" presStyleCnt="0">
        <dgm:presLayoutVars>
          <dgm:dir/>
          <dgm:resizeHandles val="exact"/>
        </dgm:presLayoutVars>
      </dgm:prSet>
      <dgm:spPr/>
    </dgm:pt>
    <dgm:pt modelId="{6C1C61CB-2F19-4BB3-83EA-0418ECCDAD19}" type="pres">
      <dgm:prSet presAssocID="{3CC491C8-B24F-4744-BA21-FC96FC18EB12}" presName="arrow" presStyleLbl="bgShp" presStyleIdx="0" presStyleCnt="1"/>
      <dgm:spPr>
        <a:solidFill>
          <a:schemeClr val="bg1">
            <a:lumMod val="65000"/>
          </a:schemeClr>
        </a:solidFill>
      </dgm:spPr>
    </dgm:pt>
    <dgm:pt modelId="{EC00BD87-8697-4D7A-8888-07C29F460D10}" type="pres">
      <dgm:prSet presAssocID="{3CC491C8-B24F-4744-BA21-FC96FC18EB12}" presName="linearProcess" presStyleCnt="0"/>
      <dgm:spPr/>
    </dgm:pt>
    <dgm:pt modelId="{2E6BF056-1D6F-439F-B6F3-CC7AF2FA4B89}" type="pres">
      <dgm:prSet presAssocID="{8A7B3298-DD30-4A2A-AEF4-19C076EF0BE6}" presName="textNode" presStyleLbl="node1" presStyleIdx="0" presStyleCnt="5" custScaleY="161407">
        <dgm:presLayoutVars>
          <dgm:bulletEnabled val="1"/>
        </dgm:presLayoutVars>
      </dgm:prSet>
      <dgm:spPr/>
    </dgm:pt>
    <dgm:pt modelId="{561836A9-938E-44ED-BC15-09C79623B0A1}" type="pres">
      <dgm:prSet presAssocID="{628F721B-8543-417B-84BF-90528EE5BB80}" presName="sibTrans" presStyleCnt="0"/>
      <dgm:spPr/>
    </dgm:pt>
    <dgm:pt modelId="{8FFD0455-3500-414D-B03A-678904213C8E}" type="pres">
      <dgm:prSet presAssocID="{2168D072-EAF2-4084-8EAD-62723887EFFE}" presName="textNode" presStyleLbl="node1" presStyleIdx="1" presStyleCnt="5" custScaleY="161407">
        <dgm:presLayoutVars>
          <dgm:bulletEnabled val="1"/>
        </dgm:presLayoutVars>
      </dgm:prSet>
      <dgm:spPr/>
    </dgm:pt>
    <dgm:pt modelId="{947BE6F4-024E-4ADC-A014-2F3DDD174C99}" type="pres">
      <dgm:prSet presAssocID="{BEE127E2-5D09-4AAC-B642-8B383D2AEC71}" presName="sibTrans" presStyleCnt="0"/>
      <dgm:spPr/>
    </dgm:pt>
    <dgm:pt modelId="{BF8D12AC-89BA-448E-ACCE-C261FA40B554}" type="pres">
      <dgm:prSet presAssocID="{976DDD1B-5095-4762-97B1-A70556AFA61A}" presName="textNode" presStyleLbl="node1" presStyleIdx="2" presStyleCnt="5" custScaleY="161407">
        <dgm:presLayoutVars>
          <dgm:bulletEnabled val="1"/>
        </dgm:presLayoutVars>
      </dgm:prSet>
      <dgm:spPr/>
    </dgm:pt>
    <dgm:pt modelId="{E418DD3C-4FC1-46E1-861D-69E4D713C104}" type="pres">
      <dgm:prSet presAssocID="{D2A85D52-96AC-4D8B-BDAD-6A5B29052DD8}" presName="sibTrans" presStyleCnt="0"/>
      <dgm:spPr/>
    </dgm:pt>
    <dgm:pt modelId="{72D36972-85EC-47EB-8C71-8E002A97FBA8}" type="pres">
      <dgm:prSet presAssocID="{7335BBE1-7C63-4BBB-85AA-10001A53EDF2}" presName="textNode" presStyleLbl="node1" presStyleIdx="3" presStyleCnt="5" custScaleY="161407">
        <dgm:presLayoutVars>
          <dgm:bulletEnabled val="1"/>
        </dgm:presLayoutVars>
      </dgm:prSet>
      <dgm:spPr/>
    </dgm:pt>
    <dgm:pt modelId="{140415D7-5AE0-4FBA-8821-0A5DA53C9248}" type="pres">
      <dgm:prSet presAssocID="{AC48322E-ACB5-4B88-9B9F-49E635FEE897}" presName="sibTrans" presStyleCnt="0"/>
      <dgm:spPr/>
    </dgm:pt>
    <dgm:pt modelId="{F56F8274-A419-48AC-994F-47B291A17CE7}" type="pres">
      <dgm:prSet presAssocID="{6F6B691C-B9B7-40D6-8AFC-679A083BCFA1}" presName="textNode" presStyleLbl="node1" presStyleIdx="4" presStyleCnt="5" custScaleY="161407">
        <dgm:presLayoutVars>
          <dgm:bulletEnabled val="1"/>
        </dgm:presLayoutVars>
      </dgm:prSet>
      <dgm:spPr/>
    </dgm:pt>
  </dgm:ptLst>
  <dgm:cxnLst>
    <dgm:cxn modelId="{66152302-779F-467E-810C-D69B05451189}" srcId="{3CC491C8-B24F-4744-BA21-FC96FC18EB12}" destId="{7335BBE1-7C63-4BBB-85AA-10001A53EDF2}" srcOrd="3" destOrd="0" parTransId="{FF4650E5-E9F9-4CBB-B2DC-C03F4CC1C67D}" sibTransId="{AC48322E-ACB5-4B88-9B9F-49E635FEE897}"/>
    <dgm:cxn modelId="{7B9E8F28-32E1-4FE4-81CA-003206D4A8BD}" type="presOf" srcId="{976DDD1B-5095-4762-97B1-A70556AFA61A}" destId="{BF8D12AC-89BA-448E-ACCE-C261FA40B554}" srcOrd="0" destOrd="0" presId="urn:microsoft.com/office/officeart/2005/8/layout/hProcess9"/>
    <dgm:cxn modelId="{9BC0215F-9CB6-4291-A52C-690A349201A0}" type="presOf" srcId="{7335BBE1-7C63-4BBB-85AA-10001A53EDF2}" destId="{72D36972-85EC-47EB-8C71-8E002A97FBA8}" srcOrd="0" destOrd="0" presId="urn:microsoft.com/office/officeart/2005/8/layout/hProcess9"/>
    <dgm:cxn modelId="{C9A2519F-29D1-45E2-8158-1B5F27DCAB88}" srcId="{3CC491C8-B24F-4744-BA21-FC96FC18EB12}" destId="{2168D072-EAF2-4084-8EAD-62723887EFFE}" srcOrd="1" destOrd="0" parTransId="{BE5C2718-35DA-425B-873D-2AEF13FA30C6}" sibTransId="{BEE127E2-5D09-4AAC-B642-8B383D2AEC71}"/>
    <dgm:cxn modelId="{E4654AA2-99E7-4B4D-A2C9-E78ADE6ACF6F}" type="presOf" srcId="{3CC491C8-B24F-4744-BA21-FC96FC18EB12}" destId="{79C0CF94-1D25-47F8-B44F-0D9BFEB3CE95}" srcOrd="0" destOrd="0" presId="urn:microsoft.com/office/officeart/2005/8/layout/hProcess9"/>
    <dgm:cxn modelId="{2289CED0-2B8F-4327-9902-D3F177DE575C}" srcId="{3CC491C8-B24F-4744-BA21-FC96FC18EB12}" destId="{976DDD1B-5095-4762-97B1-A70556AFA61A}" srcOrd="2" destOrd="0" parTransId="{35ABDFE6-45EA-4D0E-966A-7105B334E1D4}" sibTransId="{D2A85D52-96AC-4D8B-BDAD-6A5B29052DD8}"/>
    <dgm:cxn modelId="{53FA60DD-EC15-4D9E-BB07-E67CFEB8A321}" srcId="{3CC491C8-B24F-4744-BA21-FC96FC18EB12}" destId="{6F6B691C-B9B7-40D6-8AFC-679A083BCFA1}" srcOrd="4" destOrd="0" parTransId="{2231A67B-0D1C-4ED4-AE97-883C182ECB65}" sibTransId="{E58F8915-3DA7-4A72-BF48-36CEC602BB87}"/>
    <dgm:cxn modelId="{F7FBE6EB-32C2-405C-BBFA-F2BE9A179B70}" type="presOf" srcId="{6F6B691C-B9B7-40D6-8AFC-679A083BCFA1}" destId="{F56F8274-A419-48AC-994F-47B291A17CE7}" srcOrd="0" destOrd="0" presId="urn:microsoft.com/office/officeart/2005/8/layout/hProcess9"/>
    <dgm:cxn modelId="{47F5B8F1-69E0-4F88-9321-908BF56219A9}" type="presOf" srcId="{8A7B3298-DD30-4A2A-AEF4-19C076EF0BE6}" destId="{2E6BF056-1D6F-439F-B6F3-CC7AF2FA4B89}" srcOrd="0" destOrd="0" presId="urn:microsoft.com/office/officeart/2005/8/layout/hProcess9"/>
    <dgm:cxn modelId="{A88833F8-F5BB-4D25-9C0E-D2D2370CA1C1}" srcId="{3CC491C8-B24F-4744-BA21-FC96FC18EB12}" destId="{8A7B3298-DD30-4A2A-AEF4-19C076EF0BE6}" srcOrd="0" destOrd="0" parTransId="{9AFE0427-4CA4-45C5-8C92-F105DC7242DE}" sibTransId="{628F721B-8543-417B-84BF-90528EE5BB80}"/>
    <dgm:cxn modelId="{ADC084FA-E35F-428B-BDCA-601752F20C6F}" type="presOf" srcId="{2168D072-EAF2-4084-8EAD-62723887EFFE}" destId="{8FFD0455-3500-414D-B03A-678904213C8E}" srcOrd="0" destOrd="0" presId="urn:microsoft.com/office/officeart/2005/8/layout/hProcess9"/>
    <dgm:cxn modelId="{386B44C6-87EC-4931-A8E8-A534AA5A5C1F}" type="presParOf" srcId="{79C0CF94-1D25-47F8-B44F-0D9BFEB3CE95}" destId="{6C1C61CB-2F19-4BB3-83EA-0418ECCDAD19}" srcOrd="0" destOrd="0" presId="urn:microsoft.com/office/officeart/2005/8/layout/hProcess9"/>
    <dgm:cxn modelId="{62F41DC0-1F8C-4DA8-9B19-678804CB2A8B}" type="presParOf" srcId="{79C0CF94-1D25-47F8-B44F-0D9BFEB3CE95}" destId="{EC00BD87-8697-4D7A-8888-07C29F460D10}" srcOrd="1" destOrd="0" presId="urn:microsoft.com/office/officeart/2005/8/layout/hProcess9"/>
    <dgm:cxn modelId="{EE8F6DCC-74CA-4807-9F6F-7B4920DA04E2}" type="presParOf" srcId="{EC00BD87-8697-4D7A-8888-07C29F460D10}" destId="{2E6BF056-1D6F-439F-B6F3-CC7AF2FA4B89}" srcOrd="0" destOrd="0" presId="urn:microsoft.com/office/officeart/2005/8/layout/hProcess9"/>
    <dgm:cxn modelId="{454A8F48-0E62-406D-B383-0970EBFBD539}" type="presParOf" srcId="{EC00BD87-8697-4D7A-8888-07C29F460D10}" destId="{561836A9-938E-44ED-BC15-09C79623B0A1}" srcOrd="1" destOrd="0" presId="urn:microsoft.com/office/officeart/2005/8/layout/hProcess9"/>
    <dgm:cxn modelId="{D63E630A-EEF9-4A5D-B6BE-B17B044B707D}" type="presParOf" srcId="{EC00BD87-8697-4D7A-8888-07C29F460D10}" destId="{8FFD0455-3500-414D-B03A-678904213C8E}" srcOrd="2" destOrd="0" presId="urn:microsoft.com/office/officeart/2005/8/layout/hProcess9"/>
    <dgm:cxn modelId="{85DECCCB-AB28-40FC-A6EB-40120E0E7711}" type="presParOf" srcId="{EC00BD87-8697-4D7A-8888-07C29F460D10}" destId="{947BE6F4-024E-4ADC-A014-2F3DDD174C99}" srcOrd="3" destOrd="0" presId="urn:microsoft.com/office/officeart/2005/8/layout/hProcess9"/>
    <dgm:cxn modelId="{5595DE3C-B808-4207-9A69-70B208EB101F}" type="presParOf" srcId="{EC00BD87-8697-4D7A-8888-07C29F460D10}" destId="{BF8D12AC-89BA-448E-ACCE-C261FA40B554}" srcOrd="4" destOrd="0" presId="urn:microsoft.com/office/officeart/2005/8/layout/hProcess9"/>
    <dgm:cxn modelId="{C3AADE72-B59D-468E-8234-E576CB3B465C}" type="presParOf" srcId="{EC00BD87-8697-4D7A-8888-07C29F460D10}" destId="{E418DD3C-4FC1-46E1-861D-69E4D713C104}" srcOrd="5" destOrd="0" presId="urn:microsoft.com/office/officeart/2005/8/layout/hProcess9"/>
    <dgm:cxn modelId="{DD3DD754-036F-4262-9E85-CE68076473E7}" type="presParOf" srcId="{EC00BD87-8697-4D7A-8888-07C29F460D10}" destId="{72D36972-85EC-47EB-8C71-8E002A97FBA8}" srcOrd="6" destOrd="0" presId="urn:microsoft.com/office/officeart/2005/8/layout/hProcess9"/>
    <dgm:cxn modelId="{C59FCE21-6DF0-4337-B69B-9CE3520B2B77}" type="presParOf" srcId="{EC00BD87-8697-4D7A-8888-07C29F460D10}" destId="{140415D7-5AE0-4FBA-8821-0A5DA53C9248}" srcOrd="7" destOrd="0" presId="urn:microsoft.com/office/officeart/2005/8/layout/hProcess9"/>
    <dgm:cxn modelId="{9792E02E-9836-47BB-A0E9-7926CFE72792}" type="presParOf" srcId="{EC00BD87-8697-4D7A-8888-07C29F460D10}" destId="{F56F8274-A419-48AC-994F-47B291A17CE7}" srcOrd="8"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6516CD-178D-4182-9F99-F2A9CA56805A}"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583A16AD-8E6A-4C43-B246-81FC1D43A036}">
      <dgm:prSet phldrT="[Text]" custT="1"/>
      <dgm:spPr>
        <a:solidFill>
          <a:srgbClr val="ED1E87"/>
        </a:solidFill>
      </dgm:spPr>
      <dgm:t>
        <a:bodyPr/>
        <a:lstStyle/>
        <a:p>
          <a:endParaRPr lang="en-GB" sz="500" dirty="0">
            <a:latin typeface="Arial" panose="020B0604020202020204" pitchFamily="34" charset="0"/>
            <a:cs typeface="Arial" panose="020B0604020202020204" pitchFamily="34" charset="0"/>
          </a:endParaRPr>
        </a:p>
      </dgm:t>
    </dgm:pt>
    <dgm:pt modelId="{0CF26660-5D51-46A7-BEFE-5E88B3BE0545}" type="parTrans" cxnId="{D92393F5-B43B-4BDE-8EAD-F073BF6463E6}">
      <dgm:prSet/>
      <dgm:spPr/>
      <dgm:t>
        <a:bodyPr/>
        <a:lstStyle/>
        <a:p>
          <a:endParaRPr lang="en-GB"/>
        </a:p>
      </dgm:t>
    </dgm:pt>
    <dgm:pt modelId="{15BA3AB8-26E3-4723-8C48-4AF7598EA8F9}" type="sibTrans" cxnId="{D92393F5-B43B-4BDE-8EAD-F073BF6463E6}">
      <dgm:prSet/>
      <dgm:spPr/>
      <dgm:t>
        <a:bodyPr/>
        <a:lstStyle/>
        <a:p>
          <a:endParaRPr lang="en-GB"/>
        </a:p>
      </dgm:t>
    </dgm:pt>
    <dgm:pt modelId="{86F1733D-2FDF-4465-84D0-3127A80DFFEB}">
      <dgm:prSet phldrT="[Text]" custT="1"/>
      <dgm:spPr>
        <a:solidFill>
          <a:srgbClr val="FDC536"/>
        </a:solidFill>
      </dgm:spPr>
      <dgm:t>
        <a:bodyPr/>
        <a:lstStyle/>
        <a:p>
          <a:endParaRPr lang="en-GB" sz="2000" dirty="0">
            <a:latin typeface="Arial" panose="020B0604020202020204" pitchFamily="34" charset="0"/>
            <a:cs typeface="Arial" panose="020B0604020202020204" pitchFamily="34" charset="0"/>
          </a:endParaRPr>
        </a:p>
      </dgm:t>
    </dgm:pt>
    <dgm:pt modelId="{BEAF90E9-0ED2-44A0-A42D-BD36A097CA8D}" type="parTrans" cxnId="{6C97B40B-D6F2-42F4-B694-FDB1832F12B0}">
      <dgm:prSet/>
      <dgm:spPr/>
      <dgm:t>
        <a:bodyPr/>
        <a:lstStyle/>
        <a:p>
          <a:endParaRPr lang="en-GB"/>
        </a:p>
      </dgm:t>
    </dgm:pt>
    <dgm:pt modelId="{AD12208E-E472-40BE-8E8D-C309B244E985}" type="sibTrans" cxnId="{6C97B40B-D6F2-42F4-B694-FDB1832F12B0}">
      <dgm:prSet/>
      <dgm:spPr/>
      <dgm:t>
        <a:bodyPr/>
        <a:lstStyle/>
        <a:p>
          <a:endParaRPr lang="en-GB"/>
        </a:p>
      </dgm:t>
    </dgm:pt>
    <dgm:pt modelId="{748A7B0F-31B4-4C2B-BF4C-B0AAA6738303}">
      <dgm:prSet phldrT="[Text]" custT="1"/>
      <dgm:spPr>
        <a:solidFill>
          <a:srgbClr val="FDC536"/>
        </a:solidFill>
      </dgm:spPr>
      <dgm:t>
        <a:bodyPr/>
        <a:lstStyle/>
        <a:p>
          <a:r>
            <a:rPr lang="en-GB" sz="2000" dirty="0">
              <a:solidFill>
                <a:schemeClr val="tx1"/>
              </a:solidFill>
              <a:latin typeface="Arial" panose="020B0604020202020204" pitchFamily="34" charset="0"/>
              <a:cs typeface="Arial" panose="020B0604020202020204" pitchFamily="34" charset="0"/>
            </a:rPr>
            <a:t>Adults best placed to judge their own well-being</a:t>
          </a:r>
        </a:p>
      </dgm:t>
    </dgm:pt>
    <dgm:pt modelId="{A9F735D7-5BAF-4CF7-BD50-B8AF6698235A}" type="parTrans" cxnId="{2E086C27-1AB0-451D-A891-CE2C49F83E53}">
      <dgm:prSet/>
      <dgm:spPr/>
      <dgm:t>
        <a:bodyPr/>
        <a:lstStyle/>
        <a:p>
          <a:endParaRPr lang="en-GB"/>
        </a:p>
      </dgm:t>
    </dgm:pt>
    <dgm:pt modelId="{77D47A06-944D-4DC9-8042-1F7853E265BD}" type="sibTrans" cxnId="{2E086C27-1AB0-451D-A891-CE2C49F83E53}">
      <dgm:prSet/>
      <dgm:spPr/>
      <dgm:t>
        <a:bodyPr/>
        <a:lstStyle/>
        <a:p>
          <a:endParaRPr lang="en-GB"/>
        </a:p>
      </dgm:t>
    </dgm:pt>
    <dgm:pt modelId="{BCD585DE-BAB6-49F3-BAA4-0E80BB3B207B}">
      <dgm:prSet phldrT="[Text]" custT="1"/>
      <dgm:spPr>
        <a:solidFill>
          <a:srgbClr val="34B555"/>
        </a:solidFill>
      </dgm:spPr>
      <dgm:t>
        <a:bodyPr/>
        <a:lstStyle/>
        <a:p>
          <a:pPr>
            <a:spcAft>
              <a:spcPts val="600"/>
            </a:spcAft>
          </a:pPr>
          <a:endParaRPr lang="en-GB" sz="2000" dirty="0">
            <a:latin typeface="Arial" panose="020B0604020202020204" pitchFamily="34" charset="0"/>
            <a:cs typeface="Arial" panose="020B0604020202020204" pitchFamily="34" charset="0"/>
          </a:endParaRPr>
        </a:p>
      </dgm:t>
    </dgm:pt>
    <dgm:pt modelId="{59CDEB5A-3462-431E-B77E-A1F41B261A27}" type="parTrans" cxnId="{0F978EB1-A018-4986-9333-DFF8B4A3B9EA}">
      <dgm:prSet/>
      <dgm:spPr/>
      <dgm:t>
        <a:bodyPr/>
        <a:lstStyle/>
        <a:p>
          <a:endParaRPr lang="en-GB"/>
        </a:p>
      </dgm:t>
    </dgm:pt>
    <dgm:pt modelId="{2B6D02C3-DF0D-4767-9F34-5864B925180F}" type="sibTrans" cxnId="{0F978EB1-A018-4986-9333-DFF8B4A3B9EA}">
      <dgm:prSet/>
      <dgm:spPr/>
      <dgm:t>
        <a:bodyPr/>
        <a:lstStyle/>
        <a:p>
          <a:endParaRPr lang="en-GB"/>
        </a:p>
      </dgm:t>
    </dgm:pt>
    <dgm:pt modelId="{BAB8698F-96B6-4F80-A937-918D9DEBC473}">
      <dgm:prSet custT="1"/>
      <dgm:spPr>
        <a:solidFill>
          <a:srgbClr val="34B555"/>
        </a:solidFill>
      </dgm:spPr>
      <dgm:t>
        <a:bodyPr/>
        <a:lstStyle/>
        <a:p>
          <a:pPr>
            <a:spcAft>
              <a:spcPct val="15000"/>
            </a:spcAft>
          </a:pPr>
          <a:r>
            <a:rPr lang="en-GB" sz="2000" dirty="0">
              <a:solidFill>
                <a:schemeClr val="bg1"/>
              </a:solidFill>
              <a:latin typeface="Arial" panose="020B0604020202020204" pitchFamily="34" charset="0"/>
              <a:cs typeface="Arial" panose="020B0604020202020204" pitchFamily="34" charset="0"/>
            </a:rPr>
            <a:t>Views, wishes and feelings of those with parental responsibility</a:t>
          </a:r>
        </a:p>
      </dgm:t>
    </dgm:pt>
    <dgm:pt modelId="{D81F1221-263C-4F98-A026-99EFC5B26A87}" type="parTrans" cxnId="{FC1F0550-8589-46DF-AFDB-2AC3C90CB5B9}">
      <dgm:prSet/>
      <dgm:spPr/>
      <dgm:t>
        <a:bodyPr/>
        <a:lstStyle/>
        <a:p>
          <a:endParaRPr lang="en-GB"/>
        </a:p>
      </dgm:t>
    </dgm:pt>
    <dgm:pt modelId="{838BB41F-2F74-4844-B633-0EBEEF0897CF}" type="sibTrans" cxnId="{FC1F0550-8589-46DF-AFDB-2AC3C90CB5B9}">
      <dgm:prSet/>
      <dgm:spPr/>
      <dgm:t>
        <a:bodyPr/>
        <a:lstStyle/>
        <a:p>
          <a:endParaRPr lang="en-GB"/>
        </a:p>
      </dgm:t>
    </dgm:pt>
    <dgm:pt modelId="{9F30D619-EBCB-4018-8850-3DE069C0A546}">
      <dgm:prSet custT="1"/>
      <dgm:spPr>
        <a:solidFill>
          <a:srgbClr val="FDC536"/>
        </a:solidFill>
      </dgm:spPr>
      <dgm:t>
        <a:bodyPr/>
        <a:lstStyle/>
        <a:p>
          <a:r>
            <a:rPr lang="en-GB" sz="2000" dirty="0">
              <a:solidFill>
                <a:schemeClr val="tx1"/>
              </a:solidFill>
              <a:latin typeface="Arial" panose="020B0604020202020204" pitchFamily="34" charset="0"/>
              <a:cs typeface="Arial" panose="020B0604020202020204" pitchFamily="34" charset="0"/>
            </a:rPr>
            <a:t>Promoting independence</a:t>
          </a:r>
        </a:p>
      </dgm:t>
    </dgm:pt>
    <dgm:pt modelId="{C09F3861-6A88-4DC9-AC00-DAAC17E253F0}" type="parTrans" cxnId="{125814B1-752C-42A1-848E-CD5D11D13D4A}">
      <dgm:prSet/>
      <dgm:spPr/>
      <dgm:t>
        <a:bodyPr/>
        <a:lstStyle/>
        <a:p>
          <a:endParaRPr lang="en-GB"/>
        </a:p>
      </dgm:t>
    </dgm:pt>
    <dgm:pt modelId="{14A8E399-43EE-4089-B57E-3C8E2AE1F57E}" type="sibTrans" cxnId="{125814B1-752C-42A1-848E-CD5D11D13D4A}">
      <dgm:prSet/>
      <dgm:spPr/>
      <dgm:t>
        <a:bodyPr/>
        <a:lstStyle/>
        <a:p>
          <a:endParaRPr lang="en-GB"/>
        </a:p>
      </dgm:t>
    </dgm:pt>
    <dgm:pt modelId="{BC64F64D-B2A0-4A4E-9165-FA96196D7785}">
      <dgm:prSet custT="1"/>
      <dgm:spPr/>
      <dgm:t>
        <a:bodyPr/>
        <a:lstStyle/>
        <a:p>
          <a:pPr marL="265113" indent="-179388"/>
          <a:r>
            <a:rPr lang="en-GB" sz="2000" dirty="0">
              <a:latin typeface="Arial" panose="020B0604020202020204" pitchFamily="34" charset="0"/>
              <a:cs typeface="Arial" panose="020B0604020202020204" pitchFamily="34" charset="0"/>
            </a:rPr>
            <a:t>Respecting dignity</a:t>
          </a:r>
        </a:p>
      </dgm:t>
    </dgm:pt>
    <dgm:pt modelId="{365AB360-A320-4106-8329-4C2F93F48D2B}" type="parTrans" cxnId="{9233B40D-6B9F-4408-8E71-9E0A785D2B76}">
      <dgm:prSet/>
      <dgm:spPr/>
      <dgm:t>
        <a:bodyPr/>
        <a:lstStyle/>
        <a:p>
          <a:endParaRPr lang="en-GB"/>
        </a:p>
      </dgm:t>
    </dgm:pt>
    <dgm:pt modelId="{84C905EA-CB25-44DC-8BFF-7E2618733B5B}" type="sibTrans" cxnId="{9233B40D-6B9F-4408-8E71-9E0A785D2B76}">
      <dgm:prSet/>
      <dgm:spPr/>
      <dgm:t>
        <a:bodyPr/>
        <a:lstStyle/>
        <a:p>
          <a:endParaRPr lang="en-GB"/>
        </a:p>
      </dgm:t>
    </dgm:pt>
    <dgm:pt modelId="{674DF011-E4BA-45B5-9110-68DF3513244D}">
      <dgm:prSet custT="1"/>
      <dgm:spPr/>
      <dgm:t>
        <a:bodyPr/>
        <a:lstStyle/>
        <a:p>
          <a:pPr marL="265113" indent="-179388"/>
          <a:r>
            <a:rPr lang="en-GB" sz="2000" dirty="0">
              <a:latin typeface="Arial" panose="020B0604020202020204" pitchFamily="34" charset="0"/>
              <a:cs typeface="Arial" panose="020B0604020202020204" pitchFamily="34" charset="0"/>
            </a:rPr>
            <a:t>Participation</a:t>
          </a:r>
        </a:p>
      </dgm:t>
    </dgm:pt>
    <dgm:pt modelId="{AD25C742-28DC-4845-98D3-137C3F66A604}" type="parTrans" cxnId="{18E1B463-D269-4B6B-943C-1A7AB01DFC69}">
      <dgm:prSet/>
      <dgm:spPr/>
      <dgm:t>
        <a:bodyPr/>
        <a:lstStyle/>
        <a:p>
          <a:endParaRPr lang="en-GB"/>
        </a:p>
      </dgm:t>
    </dgm:pt>
    <dgm:pt modelId="{3DA69498-0211-4817-BD23-7A1EE96E42A3}" type="sibTrans" cxnId="{18E1B463-D269-4B6B-943C-1A7AB01DFC69}">
      <dgm:prSet/>
      <dgm:spPr/>
      <dgm:t>
        <a:bodyPr/>
        <a:lstStyle/>
        <a:p>
          <a:endParaRPr lang="en-GB"/>
        </a:p>
      </dgm:t>
    </dgm:pt>
    <dgm:pt modelId="{202382B4-EB9B-4DA8-9008-4644B701DDD2}">
      <dgm:prSet custT="1"/>
      <dgm:spPr/>
      <dgm:t>
        <a:bodyPr/>
        <a:lstStyle/>
        <a:p>
          <a:pPr marL="265113" indent="-179388"/>
          <a:r>
            <a:rPr lang="en-GB" sz="2000" dirty="0">
              <a:latin typeface="Arial" panose="020B0604020202020204" pitchFamily="34" charset="0"/>
              <a:cs typeface="Arial" panose="020B0604020202020204" pitchFamily="34" charset="0"/>
            </a:rPr>
            <a:t>Characteristics, culture and belief</a:t>
          </a:r>
        </a:p>
      </dgm:t>
    </dgm:pt>
    <dgm:pt modelId="{30D0A0A4-CEEA-4EAE-A772-C2014F31BE1E}" type="parTrans" cxnId="{69CB65D1-14B4-4826-B991-BEA51E3DF3F4}">
      <dgm:prSet/>
      <dgm:spPr/>
      <dgm:t>
        <a:bodyPr/>
        <a:lstStyle/>
        <a:p>
          <a:endParaRPr lang="en-GB"/>
        </a:p>
      </dgm:t>
    </dgm:pt>
    <dgm:pt modelId="{B7D82F28-6E30-45D5-815D-90818527996F}" type="sibTrans" cxnId="{69CB65D1-14B4-4826-B991-BEA51E3DF3F4}">
      <dgm:prSet/>
      <dgm:spPr/>
      <dgm:t>
        <a:bodyPr/>
        <a:lstStyle/>
        <a:p>
          <a:endParaRPr lang="en-GB"/>
        </a:p>
      </dgm:t>
    </dgm:pt>
    <dgm:pt modelId="{549E15AD-1938-4614-AA48-95A8A1204912}">
      <dgm:prSet phldrT="[Text]" custT="1"/>
      <dgm:spPr>
        <a:solidFill>
          <a:srgbClr val="ED1E87"/>
        </a:solidFill>
      </dgm:spPr>
      <dgm:t>
        <a:bodyPr/>
        <a:lstStyle/>
        <a:p>
          <a:pPr marL="265113" indent="-179388"/>
          <a:r>
            <a:rPr lang="en-GB" sz="2000" dirty="0">
              <a:latin typeface="Arial" panose="020B0604020202020204" pitchFamily="34" charset="0"/>
              <a:cs typeface="Arial" panose="020B0604020202020204" pitchFamily="34" charset="0"/>
            </a:rPr>
            <a:t>Views, wishes and feelings of the individual</a:t>
          </a:r>
        </a:p>
      </dgm:t>
    </dgm:pt>
    <dgm:pt modelId="{A3A69F13-5565-42DC-BC8C-D89D6FD52C55}" type="sibTrans" cxnId="{E11B5C05-A4DB-46E0-8818-39ADBEED201F}">
      <dgm:prSet/>
      <dgm:spPr/>
      <dgm:t>
        <a:bodyPr/>
        <a:lstStyle/>
        <a:p>
          <a:endParaRPr lang="en-GB"/>
        </a:p>
      </dgm:t>
    </dgm:pt>
    <dgm:pt modelId="{79C0EB10-4B52-4287-AA63-4300328837A3}" type="parTrans" cxnId="{E11B5C05-A4DB-46E0-8818-39ADBEED201F}">
      <dgm:prSet/>
      <dgm:spPr/>
      <dgm:t>
        <a:bodyPr/>
        <a:lstStyle/>
        <a:p>
          <a:endParaRPr lang="en-GB"/>
        </a:p>
      </dgm:t>
    </dgm:pt>
    <dgm:pt modelId="{4C741EC1-6BCD-479A-84BB-742536D8F02C}">
      <dgm:prSet phldrT="[Text]" custT="1"/>
      <dgm:spPr>
        <a:solidFill>
          <a:srgbClr val="34B555"/>
        </a:solidFill>
      </dgm:spPr>
      <dgm:t>
        <a:bodyPr/>
        <a:lstStyle/>
        <a:p>
          <a:pPr>
            <a:spcAft>
              <a:spcPct val="15000"/>
            </a:spcAft>
          </a:pPr>
          <a:r>
            <a:rPr lang="en-GB" sz="2000" dirty="0">
              <a:solidFill>
                <a:schemeClr val="bg1"/>
              </a:solidFill>
              <a:latin typeface="Arial" panose="020B0604020202020204" pitchFamily="34" charset="0"/>
              <a:cs typeface="Arial" panose="020B0604020202020204" pitchFamily="34" charset="0"/>
            </a:rPr>
            <a:t>Upbringing of the child by the child’s family</a:t>
          </a:r>
        </a:p>
      </dgm:t>
    </dgm:pt>
    <dgm:pt modelId="{7031115D-0B80-4D50-B3C7-C73C14FB4ADB}" type="sibTrans" cxnId="{48FB6ED1-606D-46B7-A88E-A308CA56D9DD}">
      <dgm:prSet/>
      <dgm:spPr/>
      <dgm:t>
        <a:bodyPr/>
        <a:lstStyle/>
        <a:p>
          <a:endParaRPr lang="en-GB"/>
        </a:p>
      </dgm:t>
    </dgm:pt>
    <dgm:pt modelId="{2EE1CD7F-E4E9-45BD-B812-0A9A540E28ED}" type="parTrans" cxnId="{48FB6ED1-606D-46B7-A88E-A308CA56D9DD}">
      <dgm:prSet/>
      <dgm:spPr/>
      <dgm:t>
        <a:bodyPr/>
        <a:lstStyle/>
        <a:p>
          <a:endParaRPr lang="en-GB"/>
        </a:p>
      </dgm:t>
    </dgm:pt>
    <dgm:pt modelId="{E4173FFF-B176-4B1F-A0A9-5BDC70483F36}" type="pres">
      <dgm:prSet presAssocID="{CB6516CD-178D-4182-9F99-F2A9CA56805A}" presName="linear" presStyleCnt="0">
        <dgm:presLayoutVars>
          <dgm:dir/>
          <dgm:resizeHandles val="exact"/>
        </dgm:presLayoutVars>
      </dgm:prSet>
      <dgm:spPr/>
    </dgm:pt>
    <dgm:pt modelId="{69903097-07F0-4D8D-9A13-3AE820EBEE86}" type="pres">
      <dgm:prSet presAssocID="{583A16AD-8E6A-4C43-B246-81FC1D43A036}" presName="comp" presStyleCnt="0"/>
      <dgm:spPr/>
    </dgm:pt>
    <dgm:pt modelId="{5DA34908-6CF2-4160-AB7A-12387E8E09D1}" type="pres">
      <dgm:prSet presAssocID="{583A16AD-8E6A-4C43-B246-81FC1D43A036}" presName="box" presStyleLbl="node1" presStyleIdx="0" presStyleCnt="3"/>
      <dgm:spPr/>
    </dgm:pt>
    <dgm:pt modelId="{579A0130-7366-417D-9D5E-723E25456BA1}" type="pres">
      <dgm:prSet presAssocID="{583A16AD-8E6A-4C43-B246-81FC1D43A036}" presName="img" presStyleLbl="fgImgPlace1" presStyleIdx="0" presStyleCnt="3"/>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Picture of a group of people, including adults and children" title="People"/>
        </a:ext>
      </dgm:extLst>
    </dgm:pt>
    <dgm:pt modelId="{1C0CDE0C-801C-492F-891B-2F36270A827A}" type="pres">
      <dgm:prSet presAssocID="{583A16AD-8E6A-4C43-B246-81FC1D43A036}" presName="text" presStyleLbl="node1" presStyleIdx="0" presStyleCnt="3">
        <dgm:presLayoutVars>
          <dgm:bulletEnabled val="1"/>
        </dgm:presLayoutVars>
      </dgm:prSet>
      <dgm:spPr/>
    </dgm:pt>
    <dgm:pt modelId="{CE1A1C8B-DE16-4FB0-A69D-A18834B19E27}" type="pres">
      <dgm:prSet presAssocID="{15BA3AB8-26E3-4723-8C48-4AF7598EA8F9}" presName="spacer" presStyleCnt="0"/>
      <dgm:spPr/>
    </dgm:pt>
    <dgm:pt modelId="{C89F0B12-0406-4AC9-A77E-4CFF1458CA57}" type="pres">
      <dgm:prSet presAssocID="{86F1733D-2FDF-4465-84D0-3127A80DFFEB}" presName="comp" presStyleCnt="0"/>
      <dgm:spPr/>
    </dgm:pt>
    <dgm:pt modelId="{D7C2B9CD-5F54-4460-A1A4-2B101D9A45BF}" type="pres">
      <dgm:prSet presAssocID="{86F1733D-2FDF-4465-84D0-3127A80DFFEB}" presName="box" presStyleLbl="node1" presStyleIdx="1" presStyleCnt="3"/>
      <dgm:spPr/>
    </dgm:pt>
    <dgm:pt modelId="{AB9DB32D-50C8-47D8-ADF2-8E34AA161765}" type="pres">
      <dgm:prSet presAssocID="{86F1733D-2FDF-4465-84D0-3127A80DFFEB}" presName="img" presStyleLbl="fgImgPlace1" presStyleIdx="1" presStyleCnt="3"/>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descr="Picture of a group of adults" title="Adults"/>
        </a:ext>
      </dgm:extLst>
    </dgm:pt>
    <dgm:pt modelId="{83E9956D-9C31-4F9B-B31C-A903A067D4C8}" type="pres">
      <dgm:prSet presAssocID="{86F1733D-2FDF-4465-84D0-3127A80DFFEB}" presName="text" presStyleLbl="node1" presStyleIdx="1" presStyleCnt="3">
        <dgm:presLayoutVars>
          <dgm:bulletEnabled val="1"/>
        </dgm:presLayoutVars>
      </dgm:prSet>
      <dgm:spPr/>
    </dgm:pt>
    <dgm:pt modelId="{10972610-E3DD-466A-823A-9E469D25A20D}" type="pres">
      <dgm:prSet presAssocID="{AD12208E-E472-40BE-8E8D-C309B244E985}" presName="spacer" presStyleCnt="0"/>
      <dgm:spPr/>
    </dgm:pt>
    <dgm:pt modelId="{6F0FCEB8-9874-4913-B1F7-D22A0576A7BF}" type="pres">
      <dgm:prSet presAssocID="{BCD585DE-BAB6-49F3-BAA4-0E80BB3B207B}" presName="comp" presStyleCnt="0"/>
      <dgm:spPr/>
    </dgm:pt>
    <dgm:pt modelId="{83D4EC67-E3FC-48AA-83EE-BA7F15DE1E1D}" type="pres">
      <dgm:prSet presAssocID="{BCD585DE-BAB6-49F3-BAA4-0E80BB3B207B}" presName="box" presStyleLbl="node1" presStyleIdx="2" presStyleCnt="3"/>
      <dgm:spPr/>
    </dgm:pt>
    <dgm:pt modelId="{B22C0496-DDFB-4862-AF2E-AD99A8E47D9B}" type="pres">
      <dgm:prSet presAssocID="{BCD585DE-BAB6-49F3-BAA4-0E80BB3B207B}" presName="img" presStyleLbl="fgImgPlace1" presStyleIdx="2" presStyleCnt="3"/>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descr="Picture of a group of children" title="Children"/>
        </a:ext>
      </dgm:extLst>
    </dgm:pt>
    <dgm:pt modelId="{B6DA1403-8B4F-4B27-8BAC-9A1461A6B7A7}" type="pres">
      <dgm:prSet presAssocID="{BCD585DE-BAB6-49F3-BAA4-0E80BB3B207B}" presName="text" presStyleLbl="node1" presStyleIdx="2" presStyleCnt="3">
        <dgm:presLayoutVars>
          <dgm:bulletEnabled val="1"/>
        </dgm:presLayoutVars>
      </dgm:prSet>
      <dgm:spPr/>
    </dgm:pt>
  </dgm:ptLst>
  <dgm:cxnLst>
    <dgm:cxn modelId="{E11B5C05-A4DB-46E0-8818-39ADBEED201F}" srcId="{583A16AD-8E6A-4C43-B246-81FC1D43A036}" destId="{549E15AD-1938-4614-AA48-95A8A1204912}" srcOrd="0" destOrd="0" parTransId="{79C0EB10-4B52-4287-AA63-4300328837A3}" sibTransId="{A3A69F13-5565-42DC-BC8C-D89D6FD52C55}"/>
    <dgm:cxn modelId="{96813C08-60CB-416E-BFBD-B11EDB94F01E}" type="presOf" srcId="{583A16AD-8E6A-4C43-B246-81FC1D43A036}" destId="{1C0CDE0C-801C-492F-891B-2F36270A827A}" srcOrd="1" destOrd="0" presId="urn:microsoft.com/office/officeart/2005/8/layout/vList4"/>
    <dgm:cxn modelId="{6C97B40B-D6F2-42F4-B694-FDB1832F12B0}" srcId="{CB6516CD-178D-4182-9F99-F2A9CA56805A}" destId="{86F1733D-2FDF-4465-84D0-3127A80DFFEB}" srcOrd="1" destOrd="0" parTransId="{BEAF90E9-0ED2-44A0-A42D-BD36A097CA8D}" sibTransId="{AD12208E-E472-40BE-8E8D-C309B244E985}"/>
    <dgm:cxn modelId="{9233B40D-6B9F-4408-8E71-9E0A785D2B76}" srcId="{583A16AD-8E6A-4C43-B246-81FC1D43A036}" destId="{BC64F64D-B2A0-4A4E-9165-FA96196D7785}" srcOrd="1" destOrd="0" parTransId="{365AB360-A320-4106-8329-4C2F93F48D2B}" sibTransId="{84C905EA-CB25-44DC-8BFF-7E2618733B5B}"/>
    <dgm:cxn modelId="{E5A68F15-8543-4BE5-B4C1-E9214F45039D}" type="presOf" srcId="{4C741EC1-6BCD-479A-84BB-742536D8F02C}" destId="{83D4EC67-E3FC-48AA-83EE-BA7F15DE1E1D}" srcOrd="0" destOrd="1" presId="urn:microsoft.com/office/officeart/2005/8/layout/vList4"/>
    <dgm:cxn modelId="{9383F821-C866-4E53-977A-D61C3830C8D0}" type="presOf" srcId="{BC64F64D-B2A0-4A4E-9165-FA96196D7785}" destId="{5DA34908-6CF2-4160-AB7A-12387E8E09D1}" srcOrd="0" destOrd="2" presId="urn:microsoft.com/office/officeart/2005/8/layout/vList4"/>
    <dgm:cxn modelId="{9ABEAB25-A512-473D-B1C1-4018491B0435}" type="presOf" srcId="{748A7B0F-31B4-4C2B-BF4C-B0AAA6738303}" destId="{83E9956D-9C31-4F9B-B31C-A903A067D4C8}" srcOrd="1" destOrd="1" presId="urn:microsoft.com/office/officeart/2005/8/layout/vList4"/>
    <dgm:cxn modelId="{2E086C27-1AB0-451D-A891-CE2C49F83E53}" srcId="{86F1733D-2FDF-4465-84D0-3127A80DFFEB}" destId="{748A7B0F-31B4-4C2B-BF4C-B0AAA6738303}" srcOrd="0" destOrd="0" parTransId="{A9F735D7-5BAF-4CF7-BD50-B8AF6698235A}" sibTransId="{77D47A06-944D-4DC9-8042-1F7853E265BD}"/>
    <dgm:cxn modelId="{03C0A02E-DDAF-4AB1-9EE8-1A6E2D61B0B1}" type="presOf" srcId="{86F1733D-2FDF-4465-84D0-3127A80DFFEB}" destId="{D7C2B9CD-5F54-4460-A1A4-2B101D9A45BF}" srcOrd="0" destOrd="0" presId="urn:microsoft.com/office/officeart/2005/8/layout/vList4"/>
    <dgm:cxn modelId="{15C7CA30-AB1F-4E7C-8B67-9FAEB0CC15F2}" type="presOf" srcId="{BCD585DE-BAB6-49F3-BAA4-0E80BB3B207B}" destId="{B6DA1403-8B4F-4B27-8BAC-9A1461A6B7A7}" srcOrd="1" destOrd="0" presId="urn:microsoft.com/office/officeart/2005/8/layout/vList4"/>
    <dgm:cxn modelId="{C6757D41-7F3D-4E34-84E1-112554B8EBAC}" type="presOf" srcId="{BC64F64D-B2A0-4A4E-9165-FA96196D7785}" destId="{1C0CDE0C-801C-492F-891B-2F36270A827A}" srcOrd="1" destOrd="2" presId="urn:microsoft.com/office/officeart/2005/8/layout/vList4"/>
    <dgm:cxn modelId="{18E1B463-D269-4B6B-943C-1A7AB01DFC69}" srcId="{583A16AD-8E6A-4C43-B246-81FC1D43A036}" destId="{674DF011-E4BA-45B5-9110-68DF3513244D}" srcOrd="2" destOrd="0" parTransId="{AD25C742-28DC-4845-98D3-137C3F66A604}" sibTransId="{3DA69498-0211-4817-BD23-7A1EE96E42A3}"/>
    <dgm:cxn modelId="{93A3DA45-228E-4BEE-AACB-B8B493D46703}" type="presOf" srcId="{BCD585DE-BAB6-49F3-BAA4-0E80BB3B207B}" destId="{83D4EC67-E3FC-48AA-83EE-BA7F15DE1E1D}" srcOrd="0" destOrd="0" presId="urn:microsoft.com/office/officeart/2005/8/layout/vList4"/>
    <dgm:cxn modelId="{C294DA6F-9C59-47D2-A7A3-56DA07B852F9}" type="presOf" srcId="{4C741EC1-6BCD-479A-84BB-742536D8F02C}" destId="{B6DA1403-8B4F-4B27-8BAC-9A1461A6B7A7}" srcOrd="1" destOrd="1" presId="urn:microsoft.com/office/officeart/2005/8/layout/vList4"/>
    <dgm:cxn modelId="{FC1F0550-8589-46DF-AFDB-2AC3C90CB5B9}" srcId="{BCD585DE-BAB6-49F3-BAA4-0E80BB3B207B}" destId="{BAB8698F-96B6-4F80-A937-918D9DEBC473}" srcOrd="1" destOrd="0" parTransId="{D81F1221-263C-4F98-A026-99EFC5B26A87}" sibTransId="{838BB41F-2F74-4844-B633-0EBEEF0897CF}"/>
    <dgm:cxn modelId="{65F97A50-5801-426E-A293-EA631DD7C957}" type="presOf" srcId="{748A7B0F-31B4-4C2B-BF4C-B0AAA6738303}" destId="{D7C2B9CD-5F54-4460-A1A4-2B101D9A45BF}" srcOrd="0" destOrd="1" presId="urn:microsoft.com/office/officeart/2005/8/layout/vList4"/>
    <dgm:cxn modelId="{19329055-C998-4430-B944-18001253B574}" type="presOf" srcId="{9F30D619-EBCB-4018-8850-3DE069C0A546}" destId="{83E9956D-9C31-4F9B-B31C-A903A067D4C8}" srcOrd="1" destOrd="2" presId="urn:microsoft.com/office/officeart/2005/8/layout/vList4"/>
    <dgm:cxn modelId="{D067C756-A4C5-48E7-A417-3193F7B9CA15}" type="presOf" srcId="{BAB8698F-96B6-4F80-A937-918D9DEBC473}" destId="{B6DA1403-8B4F-4B27-8BAC-9A1461A6B7A7}" srcOrd="1" destOrd="2" presId="urn:microsoft.com/office/officeart/2005/8/layout/vList4"/>
    <dgm:cxn modelId="{18263A83-6D79-4848-9B42-428019F045B4}" type="presOf" srcId="{9F30D619-EBCB-4018-8850-3DE069C0A546}" destId="{D7C2B9CD-5F54-4460-A1A4-2B101D9A45BF}" srcOrd="0" destOrd="2" presId="urn:microsoft.com/office/officeart/2005/8/layout/vList4"/>
    <dgm:cxn modelId="{58FC4B88-D251-44DD-ADBA-1873BC8F7083}" type="presOf" srcId="{202382B4-EB9B-4DA8-9008-4644B701DDD2}" destId="{1C0CDE0C-801C-492F-891B-2F36270A827A}" srcOrd="1" destOrd="4" presId="urn:microsoft.com/office/officeart/2005/8/layout/vList4"/>
    <dgm:cxn modelId="{FA108595-7EEB-43BB-A1E0-75A7EC3AE85B}" type="presOf" srcId="{583A16AD-8E6A-4C43-B246-81FC1D43A036}" destId="{5DA34908-6CF2-4160-AB7A-12387E8E09D1}" srcOrd="0" destOrd="0" presId="urn:microsoft.com/office/officeart/2005/8/layout/vList4"/>
    <dgm:cxn modelId="{5D7A999F-9D8F-4E8C-B306-4243462761AD}" type="presOf" srcId="{549E15AD-1938-4614-AA48-95A8A1204912}" destId="{1C0CDE0C-801C-492F-891B-2F36270A827A}" srcOrd="1" destOrd="1" presId="urn:microsoft.com/office/officeart/2005/8/layout/vList4"/>
    <dgm:cxn modelId="{E25015A0-773C-4793-A897-D1B125967DB0}" type="presOf" srcId="{BAB8698F-96B6-4F80-A937-918D9DEBC473}" destId="{83D4EC67-E3FC-48AA-83EE-BA7F15DE1E1D}" srcOrd="0" destOrd="2" presId="urn:microsoft.com/office/officeart/2005/8/layout/vList4"/>
    <dgm:cxn modelId="{125814B1-752C-42A1-848E-CD5D11D13D4A}" srcId="{86F1733D-2FDF-4465-84D0-3127A80DFFEB}" destId="{9F30D619-EBCB-4018-8850-3DE069C0A546}" srcOrd="1" destOrd="0" parTransId="{C09F3861-6A88-4DC9-AC00-DAAC17E253F0}" sibTransId="{14A8E399-43EE-4089-B57E-3C8E2AE1F57E}"/>
    <dgm:cxn modelId="{0F978EB1-A018-4986-9333-DFF8B4A3B9EA}" srcId="{CB6516CD-178D-4182-9F99-F2A9CA56805A}" destId="{BCD585DE-BAB6-49F3-BAA4-0E80BB3B207B}" srcOrd="2" destOrd="0" parTransId="{59CDEB5A-3462-431E-B77E-A1F41B261A27}" sibTransId="{2B6D02C3-DF0D-4767-9F34-5864B925180F}"/>
    <dgm:cxn modelId="{F99664B6-FCF0-4857-8828-DBA2D88C756E}" type="presOf" srcId="{674DF011-E4BA-45B5-9110-68DF3513244D}" destId="{1C0CDE0C-801C-492F-891B-2F36270A827A}" srcOrd="1" destOrd="3" presId="urn:microsoft.com/office/officeart/2005/8/layout/vList4"/>
    <dgm:cxn modelId="{C3BCEFB6-4C3E-4BD5-B832-CE6C4C1006C7}" type="presOf" srcId="{202382B4-EB9B-4DA8-9008-4644B701DDD2}" destId="{5DA34908-6CF2-4160-AB7A-12387E8E09D1}" srcOrd="0" destOrd="4" presId="urn:microsoft.com/office/officeart/2005/8/layout/vList4"/>
    <dgm:cxn modelId="{5E3584C2-C10A-4EA1-9811-4EAFEBE224C0}" type="presOf" srcId="{86F1733D-2FDF-4465-84D0-3127A80DFFEB}" destId="{83E9956D-9C31-4F9B-B31C-A903A067D4C8}" srcOrd="1" destOrd="0" presId="urn:microsoft.com/office/officeart/2005/8/layout/vList4"/>
    <dgm:cxn modelId="{F4A07DCE-70E0-4D21-8842-259995733B94}" type="presOf" srcId="{549E15AD-1938-4614-AA48-95A8A1204912}" destId="{5DA34908-6CF2-4160-AB7A-12387E8E09D1}" srcOrd="0" destOrd="1" presId="urn:microsoft.com/office/officeart/2005/8/layout/vList4"/>
    <dgm:cxn modelId="{69CB65D1-14B4-4826-B991-BEA51E3DF3F4}" srcId="{583A16AD-8E6A-4C43-B246-81FC1D43A036}" destId="{202382B4-EB9B-4DA8-9008-4644B701DDD2}" srcOrd="3" destOrd="0" parTransId="{30D0A0A4-CEEA-4EAE-A772-C2014F31BE1E}" sibTransId="{B7D82F28-6E30-45D5-815D-90818527996F}"/>
    <dgm:cxn modelId="{48FB6ED1-606D-46B7-A88E-A308CA56D9DD}" srcId="{BCD585DE-BAB6-49F3-BAA4-0E80BB3B207B}" destId="{4C741EC1-6BCD-479A-84BB-742536D8F02C}" srcOrd="0" destOrd="0" parTransId="{2EE1CD7F-E4E9-45BD-B812-0A9A540E28ED}" sibTransId="{7031115D-0B80-4D50-B3C7-C73C14FB4ADB}"/>
    <dgm:cxn modelId="{D92393F5-B43B-4BDE-8EAD-F073BF6463E6}" srcId="{CB6516CD-178D-4182-9F99-F2A9CA56805A}" destId="{583A16AD-8E6A-4C43-B246-81FC1D43A036}" srcOrd="0" destOrd="0" parTransId="{0CF26660-5D51-46A7-BEFE-5E88B3BE0545}" sibTransId="{15BA3AB8-26E3-4723-8C48-4AF7598EA8F9}"/>
    <dgm:cxn modelId="{F968F2F5-D7EA-4168-B30B-7C5BF5BC3235}" type="presOf" srcId="{674DF011-E4BA-45B5-9110-68DF3513244D}" destId="{5DA34908-6CF2-4160-AB7A-12387E8E09D1}" srcOrd="0" destOrd="3" presId="urn:microsoft.com/office/officeart/2005/8/layout/vList4"/>
    <dgm:cxn modelId="{15F04DFD-8B4E-436B-97DE-C90864B57F5D}" type="presOf" srcId="{CB6516CD-178D-4182-9F99-F2A9CA56805A}" destId="{E4173FFF-B176-4B1F-A0A9-5BDC70483F36}" srcOrd="0" destOrd="0" presId="urn:microsoft.com/office/officeart/2005/8/layout/vList4"/>
    <dgm:cxn modelId="{B9D0BE2F-C7F4-4D72-B956-E3E2810F0332}" type="presParOf" srcId="{E4173FFF-B176-4B1F-A0A9-5BDC70483F36}" destId="{69903097-07F0-4D8D-9A13-3AE820EBEE86}" srcOrd="0" destOrd="0" presId="urn:microsoft.com/office/officeart/2005/8/layout/vList4"/>
    <dgm:cxn modelId="{137F6FE7-378B-4E45-9914-C9C8D57FE046}" type="presParOf" srcId="{69903097-07F0-4D8D-9A13-3AE820EBEE86}" destId="{5DA34908-6CF2-4160-AB7A-12387E8E09D1}" srcOrd="0" destOrd="0" presId="urn:microsoft.com/office/officeart/2005/8/layout/vList4"/>
    <dgm:cxn modelId="{0AA71D14-FA3C-4CCD-8E63-13E2C4272447}" type="presParOf" srcId="{69903097-07F0-4D8D-9A13-3AE820EBEE86}" destId="{579A0130-7366-417D-9D5E-723E25456BA1}" srcOrd="1" destOrd="0" presId="urn:microsoft.com/office/officeart/2005/8/layout/vList4"/>
    <dgm:cxn modelId="{F5A76835-4E40-4E76-974F-534F81EB047E}" type="presParOf" srcId="{69903097-07F0-4D8D-9A13-3AE820EBEE86}" destId="{1C0CDE0C-801C-492F-891B-2F36270A827A}" srcOrd="2" destOrd="0" presId="urn:microsoft.com/office/officeart/2005/8/layout/vList4"/>
    <dgm:cxn modelId="{CA006E19-400A-456A-94D8-5D86B3134A3E}" type="presParOf" srcId="{E4173FFF-B176-4B1F-A0A9-5BDC70483F36}" destId="{CE1A1C8B-DE16-4FB0-A69D-A18834B19E27}" srcOrd="1" destOrd="0" presId="urn:microsoft.com/office/officeart/2005/8/layout/vList4"/>
    <dgm:cxn modelId="{253BE2B5-5805-490D-923B-8F3135225540}" type="presParOf" srcId="{E4173FFF-B176-4B1F-A0A9-5BDC70483F36}" destId="{C89F0B12-0406-4AC9-A77E-4CFF1458CA57}" srcOrd="2" destOrd="0" presId="urn:microsoft.com/office/officeart/2005/8/layout/vList4"/>
    <dgm:cxn modelId="{4DF4EA53-CBE7-4FC0-B79B-8EDE5CF3C9ED}" type="presParOf" srcId="{C89F0B12-0406-4AC9-A77E-4CFF1458CA57}" destId="{D7C2B9CD-5F54-4460-A1A4-2B101D9A45BF}" srcOrd="0" destOrd="0" presId="urn:microsoft.com/office/officeart/2005/8/layout/vList4"/>
    <dgm:cxn modelId="{F5B7A576-DCC0-4872-A680-A8C19BE1E2DF}" type="presParOf" srcId="{C89F0B12-0406-4AC9-A77E-4CFF1458CA57}" destId="{AB9DB32D-50C8-47D8-ADF2-8E34AA161765}" srcOrd="1" destOrd="0" presId="urn:microsoft.com/office/officeart/2005/8/layout/vList4"/>
    <dgm:cxn modelId="{F846A78C-0DDB-4981-B567-0BE5A0CF025B}" type="presParOf" srcId="{C89F0B12-0406-4AC9-A77E-4CFF1458CA57}" destId="{83E9956D-9C31-4F9B-B31C-A903A067D4C8}" srcOrd="2" destOrd="0" presId="urn:microsoft.com/office/officeart/2005/8/layout/vList4"/>
    <dgm:cxn modelId="{9E529B1B-9CAC-4351-92E7-26A8505C58CA}" type="presParOf" srcId="{E4173FFF-B176-4B1F-A0A9-5BDC70483F36}" destId="{10972610-E3DD-466A-823A-9E469D25A20D}" srcOrd="3" destOrd="0" presId="urn:microsoft.com/office/officeart/2005/8/layout/vList4"/>
    <dgm:cxn modelId="{BDB215D6-7C07-447C-A619-617D510B004B}" type="presParOf" srcId="{E4173FFF-B176-4B1F-A0A9-5BDC70483F36}" destId="{6F0FCEB8-9874-4913-B1F7-D22A0576A7BF}" srcOrd="4" destOrd="0" presId="urn:microsoft.com/office/officeart/2005/8/layout/vList4"/>
    <dgm:cxn modelId="{BCB6FCB2-ED6E-4D8D-9965-94268765193D}" type="presParOf" srcId="{6F0FCEB8-9874-4913-B1F7-D22A0576A7BF}" destId="{83D4EC67-E3FC-48AA-83EE-BA7F15DE1E1D}" srcOrd="0" destOrd="0" presId="urn:microsoft.com/office/officeart/2005/8/layout/vList4"/>
    <dgm:cxn modelId="{56E5E76B-1711-4D93-9AD7-AE91AD71DCCF}" type="presParOf" srcId="{6F0FCEB8-9874-4913-B1F7-D22A0576A7BF}" destId="{B22C0496-DDFB-4862-AF2E-AD99A8E47D9B}" srcOrd="1" destOrd="0" presId="urn:microsoft.com/office/officeart/2005/8/layout/vList4"/>
    <dgm:cxn modelId="{F4088A23-A6AE-452F-8D98-4380ADA618B8}" type="presParOf" srcId="{6F0FCEB8-9874-4913-B1F7-D22A0576A7BF}" destId="{B6DA1403-8B4F-4B27-8BAC-9A1461A6B7A7}"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118EF8-A92E-48A8-9500-627B6372BC7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8B9FA7D-2AB6-42EB-B370-2048B188C7BC}">
      <dgm:prSet phldrT="[Text]"/>
      <dgm:spPr>
        <a:solidFill>
          <a:schemeClr val="bg1">
            <a:lumMod val="75000"/>
          </a:schemeClr>
        </a:solidFill>
      </dgm:spPr>
      <dgm:t>
        <a:bodyPr/>
        <a:lstStyle/>
        <a:p>
          <a:r>
            <a:rPr lang="en-US" dirty="0"/>
            <a:t>Social enterprises</a:t>
          </a:r>
        </a:p>
      </dgm:t>
    </dgm:pt>
    <dgm:pt modelId="{6ADF1F5A-4158-49C3-8A43-1CD6EBED3E18}" type="parTrans" cxnId="{724283FE-1CCD-4CEF-ABCC-A0793DBAFD59}">
      <dgm:prSet/>
      <dgm:spPr/>
      <dgm:t>
        <a:bodyPr/>
        <a:lstStyle/>
        <a:p>
          <a:endParaRPr lang="en-US"/>
        </a:p>
      </dgm:t>
    </dgm:pt>
    <dgm:pt modelId="{4D251554-660D-4A06-9964-FCBE13941778}" type="sibTrans" cxnId="{724283FE-1CCD-4CEF-ABCC-A0793DBAFD59}">
      <dgm:prSet/>
      <dgm:spPr/>
      <dgm:t>
        <a:bodyPr/>
        <a:lstStyle/>
        <a:p>
          <a:endParaRPr lang="en-US"/>
        </a:p>
      </dgm:t>
    </dgm:pt>
    <dgm:pt modelId="{B3DB0CBD-051F-40A4-A8E4-020EA4FF4C30}">
      <dgm:prSet phldrT="[Text]"/>
      <dgm:spPr>
        <a:solidFill>
          <a:schemeClr val="bg1">
            <a:lumMod val="75000"/>
          </a:schemeClr>
        </a:solidFill>
      </dgm:spPr>
      <dgm:t>
        <a:bodyPr/>
        <a:lstStyle/>
        <a:p>
          <a:r>
            <a:rPr lang="en-US" dirty="0"/>
            <a:t>Co-operatives</a:t>
          </a:r>
        </a:p>
      </dgm:t>
    </dgm:pt>
    <dgm:pt modelId="{1006451E-65E5-4505-923C-DCFB716E5B15}" type="parTrans" cxnId="{ADFB34A5-03ED-4BB3-90A1-66F2C6F87390}">
      <dgm:prSet/>
      <dgm:spPr/>
      <dgm:t>
        <a:bodyPr/>
        <a:lstStyle/>
        <a:p>
          <a:endParaRPr lang="en-US"/>
        </a:p>
      </dgm:t>
    </dgm:pt>
    <dgm:pt modelId="{C4661170-AE6B-4709-B9BF-4FB52CEB5B3F}" type="sibTrans" cxnId="{ADFB34A5-03ED-4BB3-90A1-66F2C6F87390}">
      <dgm:prSet/>
      <dgm:spPr/>
      <dgm:t>
        <a:bodyPr/>
        <a:lstStyle/>
        <a:p>
          <a:endParaRPr lang="en-US"/>
        </a:p>
      </dgm:t>
    </dgm:pt>
    <dgm:pt modelId="{2DB9C400-1236-4D5C-B028-CE56BF7B0395}">
      <dgm:prSet phldrT="[Text]"/>
      <dgm:spPr>
        <a:solidFill>
          <a:schemeClr val="bg1">
            <a:lumMod val="75000"/>
          </a:schemeClr>
        </a:solidFill>
      </dgm:spPr>
      <dgm:t>
        <a:bodyPr/>
        <a:lstStyle/>
        <a:p>
          <a:r>
            <a:rPr lang="en-US" dirty="0"/>
            <a:t>Third Sector</a:t>
          </a:r>
        </a:p>
      </dgm:t>
    </dgm:pt>
    <dgm:pt modelId="{B590A680-D2E3-4C1D-A751-C74F7A673B84}" type="parTrans" cxnId="{9B3CBBF0-6DDE-456E-A8CC-F5277D5B32E5}">
      <dgm:prSet/>
      <dgm:spPr/>
      <dgm:t>
        <a:bodyPr/>
        <a:lstStyle/>
        <a:p>
          <a:endParaRPr lang="en-US"/>
        </a:p>
      </dgm:t>
    </dgm:pt>
    <dgm:pt modelId="{0CE38E23-09A2-477F-9BED-3AB276C94942}" type="sibTrans" cxnId="{9B3CBBF0-6DDE-456E-A8CC-F5277D5B32E5}">
      <dgm:prSet/>
      <dgm:spPr/>
      <dgm:t>
        <a:bodyPr/>
        <a:lstStyle/>
        <a:p>
          <a:endParaRPr lang="en-US"/>
        </a:p>
      </dgm:t>
    </dgm:pt>
    <dgm:pt modelId="{0E8ACB78-03A8-40EE-AE93-2542CF56B4F4}">
      <dgm:prSet phldrT="[Text]"/>
      <dgm:spPr>
        <a:solidFill>
          <a:schemeClr val="bg1">
            <a:lumMod val="75000"/>
          </a:schemeClr>
        </a:solidFill>
      </dgm:spPr>
      <dgm:t>
        <a:bodyPr/>
        <a:lstStyle/>
        <a:p>
          <a:r>
            <a:rPr lang="en-US" dirty="0"/>
            <a:t>User-led</a:t>
          </a:r>
        </a:p>
      </dgm:t>
    </dgm:pt>
    <dgm:pt modelId="{5AC3EC22-59CA-43F8-BE8B-DCC606471B5E}" type="parTrans" cxnId="{F8FE1193-08FF-4022-AF9D-C8FD68F09E68}">
      <dgm:prSet/>
      <dgm:spPr/>
      <dgm:t>
        <a:bodyPr/>
        <a:lstStyle/>
        <a:p>
          <a:endParaRPr lang="en-US"/>
        </a:p>
      </dgm:t>
    </dgm:pt>
    <dgm:pt modelId="{2AB9E3B9-46E4-4B10-8E0E-226510EA6851}" type="sibTrans" cxnId="{F8FE1193-08FF-4022-AF9D-C8FD68F09E68}">
      <dgm:prSet/>
      <dgm:spPr/>
      <dgm:t>
        <a:bodyPr/>
        <a:lstStyle/>
        <a:p>
          <a:endParaRPr lang="en-US"/>
        </a:p>
      </dgm:t>
    </dgm:pt>
    <dgm:pt modelId="{5CA2E214-4624-4C5D-BEE3-BE7F192A5ACC}" type="pres">
      <dgm:prSet presAssocID="{89118EF8-A92E-48A8-9500-627B6372BC75}" presName="matrix" presStyleCnt="0">
        <dgm:presLayoutVars>
          <dgm:chMax val="1"/>
          <dgm:dir/>
          <dgm:resizeHandles val="exact"/>
        </dgm:presLayoutVars>
      </dgm:prSet>
      <dgm:spPr/>
    </dgm:pt>
    <dgm:pt modelId="{AAF513C2-3B57-420B-A4AF-127DDCDB2FAE}" type="pres">
      <dgm:prSet presAssocID="{89118EF8-A92E-48A8-9500-627B6372BC75}" presName="diamond" presStyleLbl="bgShp" presStyleIdx="0" presStyleCnt="1"/>
      <dgm:spPr>
        <a:solidFill>
          <a:schemeClr val="bg1">
            <a:lumMod val="75000"/>
          </a:schemeClr>
        </a:solidFill>
      </dgm:spPr>
    </dgm:pt>
    <dgm:pt modelId="{9E9FDF3F-25AF-4814-AF87-C30BD4636185}" type="pres">
      <dgm:prSet presAssocID="{89118EF8-A92E-48A8-9500-627B6372BC75}" presName="quad1" presStyleLbl="node1" presStyleIdx="0" presStyleCnt="4">
        <dgm:presLayoutVars>
          <dgm:chMax val="0"/>
          <dgm:chPref val="0"/>
          <dgm:bulletEnabled val="1"/>
        </dgm:presLayoutVars>
      </dgm:prSet>
      <dgm:spPr/>
    </dgm:pt>
    <dgm:pt modelId="{4B351D81-B558-450C-9379-834B1DC7B1C5}" type="pres">
      <dgm:prSet presAssocID="{89118EF8-A92E-48A8-9500-627B6372BC75}" presName="quad2" presStyleLbl="node1" presStyleIdx="1" presStyleCnt="4">
        <dgm:presLayoutVars>
          <dgm:chMax val="0"/>
          <dgm:chPref val="0"/>
          <dgm:bulletEnabled val="1"/>
        </dgm:presLayoutVars>
      </dgm:prSet>
      <dgm:spPr/>
    </dgm:pt>
    <dgm:pt modelId="{F0D23A54-A37B-48EF-9008-A91F8A4A45F0}" type="pres">
      <dgm:prSet presAssocID="{89118EF8-A92E-48A8-9500-627B6372BC75}" presName="quad3" presStyleLbl="node1" presStyleIdx="2" presStyleCnt="4">
        <dgm:presLayoutVars>
          <dgm:chMax val="0"/>
          <dgm:chPref val="0"/>
          <dgm:bulletEnabled val="1"/>
        </dgm:presLayoutVars>
      </dgm:prSet>
      <dgm:spPr/>
    </dgm:pt>
    <dgm:pt modelId="{D716E93B-D650-4352-A357-A84428E25E7F}" type="pres">
      <dgm:prSet presAssocID="{89118EF8-A92E-48A8-9500-627B6372BC75}" presName="quad4" presStyleLbl="node1" presStyleIdx="3" presStyleCnt="4">
        <dgm:presLayoutVars>
          <dgm:chMax val="0"/>
          <dgm:chPref val="0"/>
          <dgm:bulletEnabled val="1"/>
        </dgm:presLayoutVars>
      </dgm:prSet>
      <dgm:spPr/>
    </dgm:pt>
  </dgm:ptLst>
  <dgm:cxnLst>
    <dgm:cxn modelId="{1038C805-3212-48A6-9A11-EBE12B185B02}" type="presOf" srcId="{0E8ACB78-03A8-40EE-AE93-2542CF56B4F4}" destId="{D716E93B-D650-4352-A357-A84428E25E7F}" srcOrd="0" destOrd="0" presId="urn:microsoft.com/office/officeart/2005/8/layout/matrix3"/>
    <dgm:cxn modelId="{26B45409-E12E-46B8-B2B7-DF7A09C4F82D}" type="presOf" srcId="{58B9FA7D-2AB6-42EB-B370-2048B188C7BC}" destId="{9E9FDF3F-25AF-4814-AF87-C30BD4636185}" srcOrd="0" destOrd="0" presId="urn:microsoft.com/office/officeart/2005/8/layout/matrix3"/>
    <dgm:cxn modelId="{142D5A1F-9A01-4205-864A-C8B2E3BDEB81}" type="presOf" srcId="{2DB9C400-1236-4D5C-B028-CE56BF7B0395}" destId="{F0D23A54-A37B-48EF-9008-A91F8A4A45F0}" srcOrd="0" destOrd="0" presId="urn:microsoft.com/office/officeart/2005/8/layout/matrix3"/>
    <dgm:cxn modelId="{F8FE1193-08FF-4022-AF9D-C8FD68F09E68}" srcId="{89118EF8-A92E-48A8-9500-627B6372BC75}" destId="{0E8ACB78-03A8-40EE-AE93-2542CF56B4F4}" srcOrd="3" destOrd="0" parTransId="{5AC3EC22-59CA-43F8-BE8B-DCC606471B5E}" sibTransId="{2AB9E3B9-46E4-4B10-8E0E-226510EA6851}"/>
    <dgm:cxn modelId="{ADFB34A5-03ED-4BB3-90A1-66F2C6F87390}" srcId="{89118EF8-A92E-48A8-9500-627B6372BC75}" destId="{B3DB0CBD-051F-40A4-A8E4-020EA4FF4C30}" srcOrd="1" destOrd="0" parTransId="{1006451E-65E5-4505-923C-DCFB716E5B15}" sibTransId="{C4661170-AE6B-4709-B9BF-4FB52CEB5B3F}"/>
    <dgm:cxn modelId="{F2D9FDA9-AEAC-4CA7-B3B2-D01CFA6BDC7B}" type="presOf" srcId="{B3DB0CBD-051F-40A4-A8E4-020EA4FF4C30}" destId="{4B351D81-B558-450C-9379-834B1DC7B1C5}" srcOrd="0" destOrd="0" presId="urn:microsoft.com/office/officeart/2005/8/layout/matrix3"/>
    <dgm:cxn modelId="{7A06A9CE-8E68-4A86-9B36-15D84E6B55F4}" type="presOf" srcId="{89118EF8-A92E-48A8-9500-627B6372BC75}" destId="{5CA2E214-4624-4C5D-BEE3-BE7F192A5ACC}" srcOrd="0" destOrd="0" presId="urn:microsoft.com/office/officeart/2005/8/layout/matrix3"/>
    <dgm:cxn modelId="{9B3CBBF0-6DDE-456E-A8CC-F5277D5B32E5}" srcId="{89118EF8-A92E-48A8-9500-627B6372BC75}" destId="{2DB9C400-1236-4D5C-B028-CE56BF7B0395}" srcOrd="2" destOrd="0" parTransId="{B590A680-D2E3-4C1D-A751-C74F7A673B84}" sibTransId="{0CE38E23-09A2-477F-9BED-3AB276C94942}"/>
    <dgm:cxn modelId="{724283FE-1CCD-4CEF-ABCC-A0793DBAFD59}" srcId="{89118EF8-A92E-48A8-9500-627B6372BC75}" destId="{58B9FA7D-2AB6-42EB-B370-2048B188C7BC}" srcOrd="0" destOrd="0" parTransId="{6ADF1F5A-4158-49C3-8A43-1CD6EBED3E18}" sibTransId="{4D251554-660D-4A06-9964-FCBE13941778}"/>
    <dgm:cxn modelId="{0BE60625-6780-4F85-988E-F29DEFD3ACCA}" type="presParOf" srcId="{5CA2E214-4624-4C5D-BEE3-BE7F192A5ACC}" destId="{AAF513C2-3B57-420B-A4AF-127DDCDB2FAE}" srcOrd="0" destOrd="0" presId="urn:microsoft.com/office/officeart/2005/8/layout/matrix3"/>
    <dgm:cxn modelId="{E6E8F23B-6AFA-4449-9D35-8F0546D14CA9}" type="presParOf" srcId="{5CA2E214-4624-4C5D-BEE3-BE7F192A5ACC}" destId="{9E9FDF3F-25AF-4814-AF87-C30BD4636185}" srcOrd="1" destOrd="0" presId="urn:microsoft.com/office/officeart/2005/8/layout/matrix3"/>
    <dgm:cxn modelId="{A0096D59-F763-44DB-A9CB-203697606F4D}" type="presParOf" srcId="{5CA2E214-4624-4C5D-BEE3-BE7F192A5ACC}" destId="{4B351D81-B558-450C-9379-834B1DC7B1C5}" srcOrd="2" destOrd="0" presId="urn:microsoft.com/office/officeart/2005/8/layout/matrix3"/>
    <dgm:cxn modelId="{D77183FE-54B0-4527-B54E-02889D5154C9}" type="presParOf" srcId="{5CA2E214-4624-4C5D-BEE3-BE7F192A5ACC}" destId="{F0D23A54-A37B-48EF-9008-A91F8A4A45F0}" srcOrd="3" destOrd="0" presId="urn:microsoft.com/office/officeart/2005/8/layout/matrix3"/>
    <dgm:cxn modelId="{578AC2B7-86D6-4477-9CE7-F1628F314DEA}" type="presParOf" srcId="{5CA2E214-4624-4C5D-BEE3-BE7F192A5ACC}" destId="{D716E93B-D650-4352-A357-A84428E25E7F}"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118EF8-A92E-48A8-9500-627B6372BC7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ADF1F5A-4158-49C3-8A43-1CD6EBED3E18}" type="parTrans" cxnId="{E709BAE6-D749-487A-9C7C-E8E94B043BF5}">
      <dgm:prSet/>
      <dgm:spPr/>
      <dgm:t>
        <a:bodyPr/>
        <a:lstStyle/>
        <a:p>
          <a:endParaRPr lang="en-US"/>
        </a:p>
      </dgm:t>
    </dgm:pt>
    <dgm:pt modelId="{58B9FA7D-2AB6-42EB-B370-2048B188C7BC}">
      <dgm:prSet phldrT="[Text]" custT="1"/>
      <dgm:spPr>
        <a:solidFill>
          <a:schemeClr val="bg1">
            <a:lumMod val="75000"/>
          </a:schemeClr>
        </a:solidFill>
      </dgm:spPr>
      <dgm:t>
        <a:bodyPr/>
        <a:lstStyle/>
        <a:p>
          <a:r>
            <a:rPr lang="cy" sz="2500" b="0" i="0" u="none" strike="noStrike" cap="none" baseline="0">
              <a:solidFill>
                <a:srgbClr val="FFFFFF"/>
              </a:solidFill>
              <a:effectLst/>
              <a:uFillTx/>
              <a:latin typeface="Calibri"/>
            </a:rPr>
            <a:t>Mentrau cymdeithasol</a:t>
          </a:r>
        </a:p>
      </dgm:t>
    </dgm:pt>
    <dgm:pt modelId="{4D251554-660D-4A06-9964-FCBE13941778}" type="sibTrans" cxnId="{E709BAE6-D749-487A-9C7C-E8E94B043BF5}">
      <dgm:prSet/>
      <dgm:spPr/>
      <dgm:t>
        <a:bodyPr/>
        <a:lstStyle/>
        <a:p>
          <a:endParaRPr lang="en-US"/>
        </a:p>
      </dgm:t>
    </dgm:pt>
    <dgm:pt modelId="{1006451E-65E5-4505-923C-DCFB716E5B15}" type="parTrans" cxnId="{6F5D4CBE-28C2-48F1-A3E3-BDDAC5BFBB1B}">
      <dgm:prSet/>
      <dgm:spPr/>
      <dgm:t>
        <a:bodyPr/>
        <a:lstStyle/>
        <a:p>
          <a:endParaRPr lang="en-US"/>
        </a:p>
      </dgm:t>
    </dgm:pt>
    <dgm:pt modelId="{B3DB0CBD-051F-40A4-A8E4-020EA4FF4C30}">
      <dgm:prSet phldrT="[Text]" custT="1"/>
      <dgm:spPr>
        <a:solidFill>
          <a:schemeClr val="bg1">
            <a:lumMod val="75000"/>
          </a:schemeClr>
        </a:solidFill>
      </dgm:spPr>
      <dgm:t>
        <a:bodyPr/>
        <a:lstStyle/>
        <a:p>
          <a:r>
            <a:rPr lang="cy" sz="2500" b="0" i="0" u="none" strike="noStrike" cap="none" baseline="0" dirty="0">
              <a:solidFill>
                <a:srgbClr val="FFFFFF"/>
              </a:solidFill>
              <a:effectLst/>
              <a:uFillTx/>
              <a:latin typeface="Calibri"/>
            </a:rPr>
            <a:t>Cydweithfeydd</a:t>
          </a:r>
        </a:p>
      </dgm:t>
    </dgm:pt>
    <dgm:pt modelId="{C4661170-AE6B-4709-B9BF-4FB52CEB5B3F}" type="sibTrans" cxnId="{6F5D4CBE-28C2-48F1-A3E3-BDDAC5BFBB1B}">
      <dgm:prSet/>
      <dgm:spPr/>
      <dgm:t>
        <a:bodyPr/>
        <a:lstStyle/>
        <a:p>
          <a:endParaRPr lang="en-US"/>
        </a:p>
      </dgm:t>
    </dgm:pt>
    <dgm:pt modelId="{B590A680-D2E3-4C1D-A751-C74F7A673B84}" type="parTrans" cxnId="{52AE5B2B-D306-487C-94D4-DD745B5B6776}">
      <dgm:prSet/>
      <dgm:spPr/>
      <dgm:t>
        <a:bodyPr/>
        <a:lstStyle/>
        <a:p>
          <a:endParaRPr lang="en-US"/>
        </a:p>
      </dgm:t>
    </dgm:pt>
    <dgm:pt modelId="{2DB9C400-1236-4D5C-B028-CE56BF7B0395}">
      <dgm:prSet phldrT="[Text]" custT="1"/>
      <dgm:spPr>
        <a:solidFill>
          <a:schemeClr val="bg1">
            <a:lumMod val="75000"/>
          </a:schemeClr>
        </a:solidFill>
      </dgm:spPr>
      <dgm:t>
        <a:bodyPr/>
        <a:lstStyle/>
        <a:p>
          <a:r>
            <a:rPr lang="cy" sz="2500" b="0" i="0" u="none" strike="noStrike" cap="none" baseline="0">
              <a:solidFill>
                <a:srgbClr val="FFFFFF"/>
              </a:solidFill>
              <a:effectLst/>
              <a:uFillTx/>
              <a:latin typeface="Calibri"/>
            </a:rPr>
            <a:t>Trydydd Sector</a:t>
          </a:r>
        </a:p>
      </dgm:t>
    </dgm:pt>
    <dgm:pt modelId="{0CE38E23-09A2-477F-9BED-3AB276C94942}" type="sibTrans" cxnId="{52AE5B2B-D306-487C-94D4-DD745B5B6776}">
      <dgm:prSet/>
      <dgm:spPr/>
      <dgm:t>
        <a:bodyPr/>
        <a:lstStyle/>
        <a:p>
          <a:endParaRPr lang="en-US"/>
        </a:p>
      </dgm:t>
    </dgm:pt>
    <dgm:pt modelId="{5AC3EC22-59CA-43F8-BE8B-DCC606471B5E}" type="parTrans" cxnId="{4E2FA87C-6043-47EC-B4F3-9F3E4424BFAF}">
      <dgm:prSet/>
      <dgm:spPr/>
      <dgm:t>
        <a:bodyPr/>
        <a:lstStyle/>
        <a:p>
          <a:endParaRPr lang="en-US"/>
        </a:p>
      </dgm:t>
    </dgm:pt>
    <dgm:pt modelId="{0E8ACB78-03A8-40EE-AE93-2542CF56B4F4}">
      <dgm:prSet phldrT="[Text]" custT="1"/>
      <dgm:spPr>
        <a:solidFill>
          <a:schemeClr val="bg1">
            <a:lumMod val="75000"/>
          </a:schemeClr>
        </a:solidFill>
      </dgm:spPr>
      <dgm:t>
        <a:bodyPr/>
        <a:lstStyle/>
        <a:p>
          <a:r>
            <a:rPr lang="cy" sz="2500" b="0" i="0" u="none" strike="noStrike" cap="none" baseline="0">
              <a:solidFill>
                <a:srgbClr val="FFFFFF"/>
              </a:solidFill>
              <a:effectLst/>
              <a:uFillTx/>
              <a:latin typeface="Calibri"/>
            </a:rPr>
            <a:t>Arweinir gan ddefnyddwyr</a:t>
          </a:r>
        </a:p>
      </dgm:t>
    </dgm:pt>
    <dgm:pt modelId="{2AB9E3B9-46E4-4B10-8E0E-226510EA6851}" type="sibTrans" cxnId="{4E2FA87C-6043-47EC-B4F3-9F3E4424BFAF}">
      <dgm:prSet/>
      <dgm:spPr/>
      <dgm:t>
        <a:bodyPr/>
        <a:lstStyle/>
        <a:p>
          <a:endParaRPr lang="en-US"/>
        </a:p>
      </dgm:t>
    </dgm:pt>
    <dgm:pt modelId="{5CA2E214-4624-4C5D-BEE3-BE7F192A5ACC}" type="pres">
      <dgm:prSet presAssocID="{89118EF8-A92E-48A8-9500-627B6372BC75}" presName="matrix" presStyleCnt="0">
        <dgm:presLayoutVars>
          <dgm:chMax val="1"/>
          <dgm:dir/>
          <dgm:resizeHandles val="exact"/>
        </dgm:presLayoutVars>
      </dgm:prSet>
      <dgm:spPr/>
    </dgm:pt>
    <dgm:pt modelId="{AAF513C2-3B57-420B-A4AF-127DDCDB2FAE}" type="pres">
      <dgm:prSet presAssocID="{89118EF8-A92E-48A8-9500-627B6372BC75}" presName="diamond" presStyleLbl="bgShp" presStyleIdx="0" presStyleCnt="1"/>
      <dgm:spPr>
        <a:solidFill>
          <a:schemeClr val="bg1">
            <a:lumMod val="75000"/>
          </a:schemeClr>
        </a:solidFill>
      </dgm:spPr>
    </dgm:pt>
    <dgm:pt modelId="{9E9FDF3F-25AF-4814-AF87-C30BD4636185}" type="pres">
      <dgm:prSet presAssocID="{89118EF8-A92E-48A8-9500-627B6372BC75}" presName="quad1" presStyleLbl="node1" presStyleIdx="0" presStyleCnt="4">
        <dgm:presLayoutVars>
          <dgm:chMax val="0"/>
          <dgm:chPref val="0"/>
          <dgm:bulletEnabled val="1"/>
        </dgm:presLayoutVars>
      </dgm:prSet>
      <dgm:spPr/>
    </dgm:pt>
    <dgm:pt modelId="{4B351D81-B558-450C-9379-834B1DC7B1C5}" type="pres">
      <dgm:prSet presAssocID="{89118EF8-A92E-48A8-9500-627B6372BC75}" presName="quad2" presStyleLbl="node1" presStyleIdx="1" presStyleCnt="4">
        <dgm:presLayoutVars>
          <dgm:chMax val="0"/>
          <dgm:chPref val="0"/>
          <dgm:bulletEnabled val="1"/>
        </dgm:presLayoutVars>
      </dgm:prSet>
      <dgm:spPr/>
    </dgm:pt>
    <dgm:pt modelId="{F0D23A54-A37B-48EF-9008-A91F8A4A45F0}" type="pres">
      <dgm:prSet presAssocID="{89118EF8-A92E-48A8-9500-627B6372BC75}" presName="quad3" presStyleLbl="node1" presStyleIdx="2" presStyleCnt="4">
        <dgm:presLayoutVars>
          <dgm:chMax val="0"/>
          <dgm:chPref val="0"/>
          <dgm:bulletEnabled val="1"/>
        </dgm:presLayoutVars>
      </dgm:prSet>
      <dgm:spPr/>
    </dgm:pt>
    <dgm:pt modelId="{D716E93B-D650-4352-A357-A84428E25E7F}" type="pres">
      <dgm:prSet presAssocID="{89118EF8-A92E-48A8-9500-627B6372BC75}" presName="quad4" presStyleLbl="node1" presStyleIdx="3" presStyleCnt="4">
        <dgm:presLayoutVars>
          <dgm:chMax val="0"/>
          <dgm:chPref val="0"/>
          <dgm:bulletEnabled val="1"/>
        </dgm:presLayoutVars>
      </dgm:prSet>
      <dgm:spPr/>
    </dgm:pt>
  </dgm:ptLst>
  <dgm:cxnLst>
    <dgm:cxn modelId="{7BDF1107-3E61-4CE0-B380-24B2D2C4AA64}" type="presOf" srcId="{2DB9C400-1236-4D5C-B028-CE56BF7B0395}" destId="{F0D23A54-A37B-48EF-9008-A91F8A4A45F0}" srcOrd="0" destOrd="0" presId="urn:microsoft.com/office/officeart/2005/8/layout/matrix3"/>
    <dgm:cxn modelId="{52AE5B2B-D306-487C-94D4-DD745B5B6776}" srcId="{89118EF8-A92E-48A8-9500-627B6372BC75}" destId="{2DB9C400-1236-4D5C-B028-CE56BF7B0395}" srcOrd="2" destOrd="0" parTransId="{B590A680-D2E3-4C1D-A751-C74F7A673B84}" sibTransId="{0CE38E23-09A2-477F-9BED-3AB276C94942}"/>
    <dgm:cxn modelId="{4B7CA83B-88A4-47DB-91C7-C99FD2493421}" type="presOf" srcId="{58B9FA7D-2AB6-42EB-B370-2048B188C7BC}" destId="{9E9FDF3F-25AF-4814-AF87-C30BD4636185}" srcOrd="0" destOrd="0" presId="urn:microsoft.com/office/officeart/2005/8/layout/matrix3"/>
    <dgm:cxn modelId="{2167D760-E895-4208-B347-122EF9D71D6A}" type="presOf" srcId="{0E8ACB78-03A8-40EE-AE93-2542CF56B4F4}" destId="{D716E93B-D650-4352-A357-A84428E25E7F}" srcOrd="0" destOrd="0" presId="urn:microsoft.com/office/officeart/2005/8/layout/matrix3"/>
    <dgm:cxn modelId="{EEBF2A68-D29B-43A2-BC7B-F845C75D1C0E}" type="presOf" srcId="{B3DB0CBD-051F-40A4-A8E4-020EA4FF4C30}" destId="{4B351D81-B558-450C-9379-834B1DC7B1C5}" srcOrd="0" destOrd="0" presId="urn:microsoft.com/office/officeart/2005/8/layout/matrix3"/>
    <dgm:cxn modelId="{4E2FA87C-6043-47EC-B4F3-9F3E4424BFAF}" srcId="{89118EF8-A92E-48A8-9500-627B6372BC75}" destId="{0E8ACB78-03A8-40EE-AE93-2542CF56B4F4}" srcOrd="3" destOrd="0" parTransId="{5AC3EC22-59CA-43F8-BE8B-DCC606471B5E}" sibTransId="{2AB9E3B9-46E4-4B10-8E0E-226510EA6851}"/>
    <dgm:cxn modelId="{58C1C28D-12E6-4804-8F20-E1BF10C1E416}" type="presOf" srcId="{89118EF8-A92E-48A8-9500-627B6372BC75}" destId="{5CA2E214-4624-4C5D-BEE3-BE7F192A5ACC}" srcOrd="0" destOrd="0" presId="urn:microsoft.com/office/officeart/2005/8/layout/matrix3"/>
    <dgm:cxn modelId="{6F5D4CBE-28C2-48F1-A3E3-BDDAC5BFBB1B}" srcId="{89118EF8-A92E-48A8-9500-627B6372BC75}" destId="{B3DB0CBD-051F-40A4-A8E4-020EA4FF4C30}" srcOrd="1" destOrd="0" parTransId="{1006451E-65E5-4505-923C-DCFB716E5B15}" sibTransId="{C4661170-AE6B-4709-B9BF-4FB52CEB5B3F}"/>
    <dgm:cxn modelId="{E709BAE6-D749-487A-9C7C-E8E94B043BF5}" srcId="{89118EF8-A92E-48A8-9500-627B6372BC75}" destId="{58B9FA7D-2AB6-42EB-B370-2048B188C7BC}" srcOrd="0" destOrd="0" parTransId="{6ADF1F5A-4158-49C3-8A43-1CD6EBED3E18}" sibTransId="{4D251554-660D-4A06-9964-FCBE13941778}"/>
    <dgm:cxn modelId="{D44B8302-6139-4DC0-B645-D754B3227A1F}" type="presParOf" srcId="{5CA2E214-4624-4C5D-BEE3-BE7F192A5ACC}" destId="{AAF513C2-3B57-420B-A4AF-127DDCDB2FAE}" srcOrd="0" destOrd="0" presId="urn:microsoft.com/office/officeart/2005/8/layout/matrix3"/>
    <dgm:cxn modelId="{29923DBB-98CE-4316-9F32-B98EA08A8938}" type="presParOf" srcId="{5CA2E214-4624-4C5D-BEE3-BE7F192A5ACC}" destId="{9E9FDF3F-25AF-4814-AF87-C30BD4636185}" srcOrd="1" destOrd="0" presId="urn:microsoft.com/office/officeart/2005/8/layout/matrix3"/>
    <dgm:cxn modelId="{D4E7E8CA-F220-4458-BDFB-A7A3F5603B1F}" type="presParOf" srcId="{5CA2E214-4624-4C5D-BEE3-BE7F192A5ACC}" destId="{4B351D81-B558-450C-9379-834B1DC7B1C5}" srcOrd="2" destOrd="0" presId="urn:microsoft.com/office/officeart/2005/8/layout/matrix3"/>
    <dgm:cxn modelId="{F1A823AF-00C6-4377-96FC-A5C99C05F73C}" type="presParOf" srcId="{5CA2E214-4624-4C5D-BEE3-BE7F192A5ACC}" destId="{F0D23A54-A37B-48EF-9008-A91F8A4A45F0}" srcOrd="3" destOrd="0" presId="urn:microsoft.com/office/officeart/2005/8/layout/matrix3"/>
    <dgm:cxn modelId="{5303D0BC-98A3-4C54-8BD2-DE4A9D04DFE9}" type="presParOf" srcId="{5CA2E214-4624-4C5D-BEE3-BE7F192A5ACC}" destId="{D716E93B-D650-4352-A357-A84428E25E7F}" srcOrd="4" destOrd="0" presId="urn:microsoft.com/office/officeart/2005/8/layout/matrix3"/>
  </dgm:cxnLst>
  <dgm:bg>
    <a:noFill/>
  </dgm:bg>
  <dgm:whole/>
  <dgm:extLst>
    <a:ext uri="http://schemas.microsoft.com/office/drawing/2008/diagram">
      <dsp:dataModelExt xmlns:dsp="http://schemas.microsoft.com/office/drawing/2008/diagram" relId="rId14"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E3A6-FBFA-4F81-9441-36733B60217C}">
      <dsp:nvSpPr>
        <dsp:cNvPr id="0" name=""/>
        <dsp:cNvSpPr/>
      </dsp:nvSpPr>
      <dsp:spPr>
        <a:xfrm>
          <a:off x="1803162" y="1410306"/>
          <a:ext cx="1434234" cy="1502787"/>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My well-being</a:t>
          </a:r>
        </a:p>
      </dsp:txBody>
      <dsp:txXfrm>
        <a:off x="2013201" y="1630384"/>
        <a:ext cx="1014156" cy="1062631"/>
      </dsp:txXfrm>
    </dsp:sp>
    <dsp:sp modelId="{7DE244E3-E8D5-43BE-A6CA-B87072A32274}">
      <dsp:nvSpPr>
        <dsp:cNvPr id="0" name=""/>
        <dsp:cNvSpPr/>
      </dsp:nvSpPr>
      <dsp:spPr>
        <a:xfrm>
          <a:off x="1927473" y="23446"/>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Physical &amp; mental health &amp; emotional</a:t>
          </a:r>
        </a:p>
      </dsp:txBody>
      <dsp:txXfrm>
        <a:off x="2101102" y="197075"/>
        <a:ext cx="838354" cy="838354"/>
      </dsp:txXfrm>
    </dsp:sp>
    <dsp:sp modelId="{8082E624-4EB9-438C-B640-F55E8E1F91B1}">
      <dsp:nvSpPr>
        <dsp:cNvPr id="0" name=""/>
        <dsp:cNvSpPr/>
      </dsp:nvSpPr>
      <dsp:spPr>
        <a:xfrm>
          <a:off x="2920868" y="385012"/>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Protection from abuse and neglect</a:t>
          </a:r>
        </a:p>
      </dsp:txBody>
      <dsp:txXfrm>
        <a:off x="3094497" y="558641"/>
        <a:ext cx="838354" cy="838354"/>
      </dsp:txXfrm>
    </dsp:sp>
    <dsp:sp modelId="{71983C98-C32F-4333-A511-8C2DC8666095}">
      <dsp:nvSpPr>
        <dsp:cNvPr id="0" name=""/>
        <dsp:cNvSpPr/>
      </dsp:nvSpPr>
      <dsp:spPr>
        <a:xfrm>
          <a:off x="3449442" y="1300529"/>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Education, training and recreation</a:t>
          </a:r>
        </a:p>
      </dsp:txBody>
      <dsp:txXfrm>
        <a:off x="3623071" y="1474158"/>
        <a:ext cx="838354" cy="838354"/>
      </dsp:txXfrm>
    </dsp:sp>
    <dsp:sp modelId="{B9E47885-9CF5-4B51-807E-0BCFA8922906}">
      <dsp:nvSpPr>
        <dsp:cNvPr id="0" name=""/>
        <dsp:cNvSpPr/>
      </dsp:nvSpPr>
      <dsp:spPr>
        <a:xfrm>
          <a:off x="3265871" y="2341617"/>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Domestic, family and personal relationships </a:t>
          </a:r>
        </a:p>
      </dsp:txBody>
      <dsp:txXfrm>
        <a:off x="3439500" y="2515246"/>
        <a:ext cx="838354" cy="838354"/>
      </dsp:txXfrm>
    </dsp:sp>
    <dsp:sp modelId="{487F7A1B-9B9E-4BED-BF6A-35CD2296722F}">
      <dsp:nvSpPr>
        <dsp:cNvPr id="0" name=""/>
        <dsp:cNvSpPr/>
      </dsp:nvSpPr>
      <dsp:spPr>
        <a:xfrm>
          <a:off x="2456048" y="3021139"/>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Contribution made to society </a:t>
          </a:r>
        </a:p>
      </dsp:txBody>
      <dsp:txXfrm>
        <a:off x="2629677" y="3194768"/>
        <a:ext cx="838354" cy="838354"/>
      </dsp:txXfrm>
    </dsp:sp>
    <dsp:sp modelId="{2724328A-DBF6-4C35-8823-FF26E4E668EB}">
      <dsp:nvSpPr>
        <dsp:cNvPr id="0" name=""/>
        <dsp:cNvSpPr/>
      </dsp:nvSpPr>
      <dsp:spPr>
        <a:xfrm>
          <a:off x="1398899" y="3021139"/>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Securing rights and entitlements</a:t>
          </a:r>
        </a:p>
      </dsp:txBody>
      <dsp:txXfrm>
        <a:off x="1572528" y="3194768"/>
        <a:ext cx="838354" cy="838354"/>
      </dsp:txXfrm>
    </dsp:sp>
    <dsp:sp modelId="{1F927500-1C1C-4CB2-8F83-B5C059FE1EE1}">
      <dsp:nvSpPr>
        <dsp:cNvPr id="0" name=""/>
        <dsp:cNvSpPr/>
      </dsp:nvSpPr>
      <dsp:spPr>
        <a:xfrm>
          <a:off x="589076" y="2341617"/>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Suitability of living accommo-dation</a:t>
          </a:r>
        </a:p>
      </dsp:txBody>
      <dsp:txXfrm>
        <a:off x="762705" y="2515246"/>
        <a:ext cx="838354" cy="838354"/>
      </dsp:txXfrm>
    </dsp:sp>
    <dsp:sp modelId="{D2453CDC-A504-4FDB-B0FF-AB877CEAD3E9}">
      <dsp:nvSpPr>
        <dsp:cNvPr id="0" name=""/>
        <dsp:cNvSpPr/>
      </dsp:nvSpPr>
      <dsp:spPr>
        <a:xfrm>
          <a:off x="405504" y="1300529"/>
          <a:ext cx="1185612" cy="1185612"/>
        </a:xfrm>
        <a:prstGeom prst="ellipse">
          <a:avLst/>
        </a:prstGeom>
        <a:solidFill>
          <a:schemeClr val="accent4">
            <a:lumMod val="40000"/>
            <a:lumOff val="60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Control over day-to-day life</a:t>
          </a:r>
        </a:p>
      </dsp:txBody>
      <dsp:txXfrm>
        <a:off x="579133" y="1474158"/>
        <a:ext cx="838354" cy="838354"/>
      </dsp:txXfrm>
    </dsp:sp>
    <dsp:sp modelId="{DC318CE0-A356-4C8D-B6B5-978A5DB043DE}">
      <dsp:nvSpPr>
        <dsp:cNvPr id="0" name=""/>
        <dsp:cNvSpPr/>
      </dsp:nvSpPr>
      <dsp:spPr>
        <a:xfrm>
          <a:off x="934079" y="385012"/>
          <a:ext cx="1185612" cy="1185612"/>
        </a:xfrm>
        <a:prstGeom prst="ellipse">
          <a:avLst/>
        </a:prstGeom>
        <a:solidFill>
          <a:srgbClr val="F79FCB">
            <a:alpha val="5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Participation in work</a:t>
          </a:r>
        </a:p>
      </dsp:txBody>
      <dsp:txXfrm>
        <a:off x="1107708" y="558641"/>
        <a:ext cx="838354" cy="8383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4E2F9-9A5C-43DA-8F98-750F97EB593B}">
      <dsp:nvSpPr>
        <dsp:cNvPr id="0" name=""/>
        <dsp:cNvSpPr/>
      </dsp:nvSpPr>
      <dsp:spPr>
        <a:xfrm>
          <a:off x="1659455" y="1731306"/>
          <a:ext cx="1109073" cy="1109073"/>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cy" sz="2700" b="0" i="0" u="none" strike="noStrike" kern="1200" cap="none" baseline="0">
              <a:solidFill>
                <a:schemeClr val="tx1"/>
              </a:solidFill>
              <a:effectLst/>
              <a:uFillTx/>
              <a:latin typeface="Calibri"/>
            </a:rPr>
            <a:t>Pobl </a:t>
          </a:r>
        </a:p>
      </dsp:txBody>
      <dsp:txXfrm>
        <a:off x="1821875" y="1893726"/>
        <a:ext cx="784233" cy="784233"/>
      </dsp:txXfrm>
    </dsp:sp>
    <dsp:sp modelId="{28C708F3-8189-468D-BB25-CE96A06AEC99}">
      <dsp:nvSpPr>
        <dsp:cNvPr id="0" name=""/>
        <dsp:cNvSpPr/>
      </dsp:nvSpPr>
      <dsp:spPr>
        <a:xfrm rot="16200000">
          <a:off x="2043264" y="1230300"/>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094482" y="1356935"/>
        <a:ext cx="239019" cy="226251"/>
      </dsp:txXfrm>
    </dsp:sp>
    <dsp:sp modelId="{99E3EEE3-93B0-4A1D-894A-C2A46EED6CA6}">
      <dsp:nvSpPr>
        <dsp:cNvPr id="0" name=""/>
        <dsp:cNvSpPr/>
      </dsp:nvSpPr>
      <dsp:spPr>
        <a:xfrm>
          <a:off x="1714908" y="88885"/>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a:solidFill>
                <a:schemeClr val="tx1"/>
              </a:solidFill>
              <a:effectLst/>
              <a:uFillTx/>
              <a:latin typeface="Calibri"/>
            </a:rPr>
            <a:t>pontio i fyd oedolion</a:t>
          </a:r>
        </a:p>
      </dsp:txBody>
      <dsp:txXfrm>
        <a:off x="1861086" y="235063"/>
        <a:ext cx="705810" cy="705810"/>
      </dsp:txXfrm>
    </dsp:sp>
    <dsp:sp modelId="{B3DE6D0E-2B52-4041-A5B7-EE1084828C1F}">
      <dsp:nvSpPr>
        <dsp:cNvPr id="0" name=""/>
        <dsp:cNvSpPr/>
      </dsp:nvSpPr>
      <dsp:spPr>
        <a:xfrm rot="18900000">
          <a:off x="2656326" y="1484238"/>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671327" y="1595872"/>
        <a:ext cx="239019" cy="226251"/>
      </dsp:txXfrm>
    </dsp:sp>
    <dsp:sp modelId="{F2ED80E3-6ACB-4F3B-A4F4-2377AC23FF1E}">
      <dsp:nvSpPr>
        <dsp:cNvPr id="0" name=""/>
        <dsp:cNvSpPr/>
      </dsp:nvSpPr>
      <dsp:spPr>
        <a:xfrm>
          <a:off x="2915487" y="586181"/>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dirty="0">
              <a:solidFill>
                <a:schemeClr val="tx1"/>
              </a:solidFill>
              <a:effectLst/>
              <a:uFillTx/>
              <a:latin typeface="Calibri"/>
            </a:rPr>
            <a:t>Testun pryderon diogelu</a:t>
          </a:r>
        </a:p>
      </dsp:txBody>
      <dsp:txXfrm>
        <a:off x="3061665" y="732359"/>
        <a:ext cx="705810" cy="705810"/>
      </dsp:txXfrm>
    </dsp:sp>
    <dsp:sp modelId="{CEB4946A-93E4-4365-94FA-82012AB956ED}">
      <dsp:nvSpPr>
        <dsp:cNvPr id="0" name=""/>
        <dsp:cNvSpPr/>
      </dsp:nvSpPr>
      <dsp:spPr>
        <a:xfrm>
          <a:off x="2910264" y="2097300"/>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910264" y="2172717"/>
        <a:ext cx="239019" cy="226251"/>
      </dsp:txXfrm>
    </dsp:sp>
    <dsp:sp modelId="{28DFED27-D447-4DFA-9E35-51FEBB2F817F}">
      <dsp:nvSpPr>
        <dsp:cNvPr id="0" name=""/>
        <dsp:cNvSpPr/>
      </dsp:nvSpPr>
      <dsp:spPr>
        <a:xfrm>
          <a:off x="3412783" y="1786759"/>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dirty="0">
              <a:solidFill>
                <a:schemeClr val="tx1"/>
              </a:solidFill>
              <a:effectLst/>
              <a:uFillTx/>
              <a:latin typeface="Calibri"/>
            </a:rPr>
            <a:t>Sy'n cysylltu â'r awdurdod lleol</a:t>
          </a:r>
        </a:p>
      </dsp:txBody>
      <dsp:txXfrm>
        <a:off x="3558961" y="1932937"/>
        <a:ext cx="705810" cy="705810"/>
      </dsp:txXfrm>
    </dsp:sp>
    <dsp:sp modelId="{AD323BE3-3D40-4347-974E-076280BC1620}">
      <dsp:nvSpPr>
        <dsp:cNvPr id="0" name=""/>
        <dsp:cNvSpPr/>
      </dsp:nvSpPr>
      <dsp:spPr>
        <a:xfrm rot="2700000">
          <a:off x="2656326" y="2710362"/>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671327" y="2749562"/>
        <a:ext cx="239019" cy="226251"/>
      </dsp:txXfrm>
    </dsp:sp>
    <dsp:sp modelId="{36002609-56F3-4EA2-9AFA-861EA12476C1}">
      <dsp:nvSpPr>
        <dsp:cNvPr id="0" name=""/>
        <dsp:cNvSpPr/>
      </dsp:nvSpPr>
      <dsp:spPr>
        <a:xfrm>
          <a:off x="2915487" y="2987338"/>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y" sz="1100" b="0" i="0" u="none" strike="noStrike" kern="1200" cap="none" baseline="0" dirty="0">
              <a:solidFill>
                <a:schemeClr val="tx1"/>
              </a:solidFill>
              <a:effectLst/>
              <a:uFillTx/>
              <a:latin typeface="Calibri"/>
            </a:rPr>
            <a:t>A allai ddatblygu angen gofal a chymorth yn y dyfodol</a:t>
          </a:r>
        </a:p>
      </dsp:txBody>
      <dsp:txXfrm>
        <a:off x="3061665" y="3133516"/>
        <a:ext cx="705810" cy="705810"/>
      </dsp:txXfrm>
    </dsp:sp>
    <dsp:sp modelId="{7EA5A2ED-49A7-4DE6-BB25-6EAC33130F31}">
      <dsp:nvSpPr>
        <dsp:cNvPr id="0" name=""/>
        <dsp:cNvSpPr/>
      </dsp:nvSpPr>
      <dsp:spPr>
        <a:xfrm rot="5400000">
          <a:off x="2043264" y="2964300"/>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094482" y="2988499"/>
        <a:ext cx="239019" cy="226251"/>
      </dsp:txXfrm>
    </dsp:sp>
    <dsp:sp modelId="{0D1B3022-B03F-4B84-9868-F19CECAC20B5}">
      <dsp:nvSpPr>
        <dsp:cNvPr id="0" name=""/>
        <dsp:cNvSpPr/>
      </dsp:nvSpPr>
      <dsp:spPr>
        <a:xfrm>
          <a:off x="1714908" y="3484634"/>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dirty="0">
              <a:solidFill>
                <a:schemeClr val="tx1"/>
              </a:solidFill>
              <a:effectLst/>
              <a:uFillTx/>
              <a:latin typeface="Calibri"/>
            </a:rPr>
            <a:t>Sy'n gymwys i gael gofal a chymorth</a:t>
          </a:r>
        </a:p>
      </dsp:txBody>
      <dsp:txXfrm>
        <a:off x="1861086" y="3630812"/>
        <a:ext cx="705810" cy="705810"/>
      </dsp:txXfrm>
    </dsp:sp>
    <dsp:sp modelId="{2D3E128F-5855-4365-B27B-349DCE557AB6}">
      <dsp:nvSpPr>
        <dsp:cNvPr id="0" name=""/>
        <dsp:cNvSpPr/>
      </dsp:nvSpPr>
      <dsp:spPr>
        <a:xfrm rot="8100000">
          <a:off x="1430202" y="2710362"/>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rot="10800000">
        <a:off x="1517637" y="2749562"/>
        <a:ext cx="239019" cy="226251"/>
      </dsp:txXfrm>
    </dsp:sp>
    <dsp:sp modelId="{0E1AE080-DF46-428D-87A8-C375381285B8}">
      <dsp:nvSpPr>
        <dsp:cNvPr id="0" name=""/>
        <dsp:cNvSpPr/>
      </dsp:nvSpPr>
      <dsp:spPr>
        <a:xfrm>
          <a:off x="514330" y="2987338"/>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dirty="0">
              <a:solidFill>
                <a:schemeClr val="tx1"/>
              </a:solidFill>
              <a:effectLst/>
              <a:uFillTx/>
              <a:latin typeface="Calibri"/>
            </a:rPr>
            <a:t>Yn yr ystâd ddiogel</a:t>
          </a:r>
        </a:p>
      </dsp:txBody>
      <dsp:txXfrm>
        <a:off x="660508" y="3133516"/>
        <a:ext cx="705810" cy="705810"/>
      </dsp:txXfrm>
    </dsp:sp>
    <dsp:sp modelId="{A3C8631E-851A-45D3-B30C-26B8F77CBA6F}">
      <dsp:nvSpPr>
        <dsp:cNvPr id="0" name=""/>
        <dsp:cNvSpPr/>
      </dsp:nvSpPr>
      <dsp:spPr>
        <a:xfrm rot="10800000">
          <a:off x="1176264" y="2097300"/>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rot="10800000">
        <a:off x="1278700" y="2172717"/>
        <a:ext cx="239019" cy="226251"/>
      </dsp:txXfrm>
    </dsp:sp>
    <dsp:sp modelId="{2A438E8E-FE42-49FD-89D5-8BD344475B54}">
      <dsp:nvSpPr>
        <dsp:cNvPr id="0" name=""/>
        <dsp:cNvSpPr/>
      </dsp:nvSpPr>
      <dsp:spPr>
        <a:xfrm>
          <a:off x="17034" y="1786759"/>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dirty="0">
              <a:solidFill>
                <a:schemeClr val="tx1"/>
              </a:solidFill>
              <a:effectLst/>
              <a:uFillTx/>
              <a:latin typeface="Calibri"/>
            </a:rPr>
            <a:t>Sy'n aelodau o'r teulu neu'n ofalwyr</a:t>
          </a:r>
        </a:p>
      </dsp:txBody>
      <dsp:txXfrm>
        <a:off x="163212" y="1932937"/>
        <a:ext cx="705810" cy="705810"/>
      </dsp:txXfrm>
    </dsp:sp>
    <dsp:sp modelId="{F4781A5B-6943-4372-BE42-404E9855C1F9}">
      <dsp:nvSpPr>
        <dsp:cNvPr id="0" name=""/>
        <dsp:cNvSpPr/>
      </dsp:nvSpPr>
      <dsp:spPr>
        <a:xfrm rot="13500000">
          <a:off x="1430202" y="1484238"/>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rot="10800000">
        <a:off x="1517637" y="1595872"/>
        <a:ext cx="239019" cy="226251"/>
      </dsp:txXfrm>
    </dsp:sp>
    <dsp:sp modelId="{BCAA9A73-1E3E-4921-8F4B-E354DE90AD7E}">
      <dsp:nvSpPr>
        <dsp:cNvPr id="0" name=""/>
        <dsp:cNvSpPr/>
      </dsp:nvSpPr>
      <dsp:spPr>
        <a:xfrm>
          <a:off x="514330" y="586181"/>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y" sz="1100" b="0" i="0" u="none" strike="noStrike" kern="1200" cap="none" baseline="0" dirty="0">
              <a:solidFill>
                <a:schemeClr val="tx1"/>
              </a:solidFill>
              <a:effectLst/>
              <a:uFillTx/>
              <a:latin typeface="Calibri"/>
            </a:rPr>
            <a:t>Eisiau cynllunio ar gyfer eu dyfodol nhw neu eu plentyn</a:t>
          </a:r>
        </a:p>
      </dsp:txBody>
      <dsp:txXfrm>
        <a:off x="660508" y="732359"/>
        <a:ext cx="705810" cy="7058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4E2F9-9A5C-43DA-8F98-750F97EB593B}">
      <dsp:nvSpPr>
        <dsp:cNvPr id="0" name=""/>
        <dsp:cNvSpPr/>
      </dsp:nvSpPr>
      <dsp:spPr>
        <a:xfrm>
          <a:off x="2196984" y="1720281"/>
          <a:ext cx="816777" cy="816777"/>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People </a:t>
          </a:r>
        </a:p>
      </dsp:txBody>
      <dsp:txXfrm>
        <a:off x="2316598" y="1839895"/>
        <a:ext cx="577549" cy="577549"/>
      </dsp:txXfrm>
    </dsp:sp>
    <dsp:sp modelId="{28C708F3-8189-468D-BB25-CE96A06AEC99}">
      <dsp:nvSpPr>
        <dsp:cNvPr id="0" name=""/>
        <dsp:cNvSpPr/>
      </dsp:nvSpPr>
      <dsp:spPr>
        <a:xfrm rot="16200000">
          <a:off x="2420841" y="1247603"/>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2461326" y="1342068"/>
        <a:ext cx="288093" cy="161940"/>
      </dsp:txXfrm>
    </dsp:sp>
    <dsp:sp modelId="{99E3EEE3-93B0-4A1D-894A-C2A46EED6CA6}">
      <dsp:nvSpPr>
        <dsp:cNvPr id="0" name=""/>
        <dsp:cNvSpPr/>
      </dsp:nvSpPr>
      <dsp:spPr>
        <a:xfrm>
          <a:off x="2094887" y="2963"/>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transitioning to adulthood</a:t>
          </a:r>
        </a:p>
      </dsp:txBody>
      <dsp:txXfrm>
        <a:off x="2244405" y="152481"/>
        <a:ext cx="721935" cy="721935"/>
      </dsp:txXfrm>
    </dsp:sp>
    <dsp:sp modelId="{B3DE6D0E-2B52-4041-A5B7-EE1084828C1F}">
      <dsp:nvSpPr>
        <dsp:cNvPr id="0" name=""/>
        <dsp:cNvSpPr/>
      </dsp:nvSpPr>
      <dsp:spPr>
        <a:xfrm rot="18900000">
          <a:off x="2948425" y="1466136"/>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2960283" y="1548743"/>
        <a:ext cx="288093" cy="161940"/>
      </dsp:txXfrm>
    </dsp:sp>
    <dsp:sp modelId="{F2ED80E3-6ACB-4F3B-A4F4-2377AC23FF1E}">
      <dsp:nvSpPr>
        <dsp:cNvPr id="0" name=""/>
        <dsp:cNvSpPr/>
      </dsp:nvSpPr>
      <dsp:spPr>
        <a:xfrm>
          <a:off x="3237021" y="476051"/>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Subject to safeguarding concerns</a:t>
          </a:r>
        </a:p>
      </dsp:txBody>
      <dsp:txXfrm>
        <a:off x="3386539" y="625569"/>
        <a:ext cx="721935" cy="721935"/>
      </dsp:txXfrm>
    </dsp:sp>
    <dsp:sp modelId="{CEB4946A-93E4-4365-94FA-82012AB956ED}">
      <dsp:nvSpPr>
        <dsp:cNvPr id="0" name=""/>
        <dsp:cNvSpPr/>
      </dsp:nvSpPr>
      <dsp:spPr>
        <a:xfrm>
          <a:off x="3166958" y="1993720"/>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3166958" y="2047700"/>
        <a:ext cx="288093" cy="161940"/>
      </dsp:txXfrm>
    </dsp:sp>
    <dsp:sp modelId="{28DFED27-D447-4DFA-9E35-51FEBB2F817F}">
      <dsp:nvSpPr>
        <dsp:cNvPr id="0" name=""/>
        <dsp:cNvSpPr/>
      </dsp:nvSpPr>
      <dsp:spPr>
        <a:xfrm>
          <a:off x="3710108" y="1618184"/>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Who contact the local authority</a:t>
          </a:r>
        </a:p>
      </dsp:txBody>
      <dsp:txXfrm>
        <a:off x="3859626" y="1767702"/>
        <a:ext cx="721935" cy="721935"/>
      </dsp:txXfrm>
    </dsp:sp>
    <dsp:sp modelId="{AD323BE3-3D40-4347-974E-076280BC1620}">
      <dsp:nvSpPr>
        <dsp:cNvPr id="0" name=""/>
        <dsp:cNvSpPr/>
      </dsp:nvSpPr>
      <dsp:spPr>
        <a:xfrm rot="2700000">
          <a:off x="2948425" y="2521304"/>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2960283" y="2546657"/>
        <a:ext cx="288093" cy="161940"/>
      </dsp:txXfrm>
    </dsp:sp>
    <dsp:sp modelId="{36002609-56F3-4EA2-9AFA-861EA12476C1}">
      <dsp:nvSpPr>
        <dsp:cNvPr id="0" name=""/>
        <dsp:cNvSpPr/>
      </dsp:nvSpPr>
      <dsp:spPr>
        <a:xfrm>
          <a:off x="3237021" y="2760318"/>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Who may develop care and support need in the future</a:t>
          </a:r>
        </a:p>
      </dsp:txBody>
      <dsp:txXfrm>
        <a:off x="3386539" y="2909836"/>
        <a:ext cx="721935" cy="721935"/>
      </dsp:txXfrm>
    </dsp:sp>
    <dsp:sp modelId="{7EA5A2ED-49A7-4DE6-BB25-6EAC33130F31}">
      <dsp:nvSpPr>
        <dsp:cNvPr id="0" name=""/>
        <dsp:cNvSpPr/>
      </dsp:nvSpPr>
      <dsp:spPr>
        <a:xfrm rot="5400000">
          <a:off x="2420841" y="2739836"/>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2461326" y="2753331"/>
        <a:ext cx="288093" cy="161940"/>
      </dsp:txXfrm>
    </dsp:sp>
    <dsp:sp modelId="{0D1B3022-B03F-4B84-9868-F19CECAC20B5}">
      <dsp:nvSpPr>
        <dsp:cNvPr id="0" name=""/>
        <dsp:cNvSpPr/>
      </dsp:nvSpPr>
      <dsp:spPr>
        <a:xfrm>
          <a:off x="2094887" y="3233405"/>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Who are eligible for care and support</a:t>
          </a:r>
        </a:p>
      </dsp:txBody>
      <dsp:txXfrm>
        <a:off x="2244405" y="3382923"/>
        <a:ext cx="721935" cy="721935"/>
      </dsp:txXfrm>
    </dsp:sp>
    <dsp:sp modelId="{2D3E128F-5855-4365-B27B-349DCE557AB6}">
      <dsp:nvSpPr>
        <dsp:cNvPr id="0" name=""/>
        <dsp:cNvSpPr/>
      </dsp:nvSpPr>
      <dsp:spPr>
        <a:xfrm rot="8100000">
          <a:off x="1893257" y="2521304"/>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rot="10800000">
        <a:off x="1962369" y="2546657"/>
        <a:ext cx="288093" cy="161940"/>
      </dsp:txXfrm>
    </dsp:sp>
    <dsp:sp modelId="{0E1AE080-DF46-428D-87A8-C375381285B8}">
      <dsp:nvSpPr>
        <dsp:cNvPr id="0" name=""/>
        <dsp:cNvSpPr/>
      </dsp:nvSpPr>
      <dsp:spPr>
        <a:xfrm>
          <a:off x="952754" y="2760318"/>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In the secure estate</a:t>
          </a:r>
        </a:p>
      </dsp:txBody>
      <dsp:txXfrm>
        <a:off x="1102272" y="2909836"/>
        <a:ext cx="721935" cy="721935"/>
      </dsp:txXfrm>
    </dsp:sp>
    <dsp:sp modelId="{A3C8631E-851A-45D3-B30C-26B8F77CBA6F}">
      <dsp:nvSpPr>
        <dsp:cNvPr id="0" name=""/>
        <dsp:cNvSpPr/>
      </dsp:nvSpPr>
      <dsp:spPr>
        <a:xfrm rot="10800000">
          <a:off x="1674724" y="1993720"/>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rot="10800000">
        <a:off x="1755694" y="2047700"/>
        <a:ext cx="288093" cy="161940"/>
      </dsp:txXfrm>
    </dsp:sp>
    <dsp:sp modelId="{2A438E8E-FE42-49FD-89D5-8BD344475B54}">
      <dsp:nvSpPr>
        <dsp:cNvPr id="0" name=""/>
        <dsp:cNvSpPr/>
      </dsp:nvSpPr>
      <dsp:spPr>
        <a:xfrm>
          <a:off x="479666" y="1618184"/>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Who are family members or carers</a:t>
          </a:r>
        </a:p>
      </dsp:txBody>
      <dsp:txXfrm>
        <a:off x="629184" y="1767702"/>
        <a:ext cx="721935" cy="721935"/>
      </dsp:txXfrm>
    </dsp:sp>
    <dsp:sp modelId="{F4781A5B-6943-4372-BE42-404E9855C1F9}">
      <dsp:nvSpPr>
        <dsp:cNvPr id="0" name=""/>
        <dsp:cNvSpPr/>
      </dsp:nvSpPr>
      <dsp:spPr>
        <a:xfrm rot="13500000">
          <a:off x="1893257" y="1466136"/>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rot="10800000">
        <a:off x="1962369" y="1548743"/>
        <a:ext cx="288093" cy="161940"/>
      </dsp:txXfrm>
    </dsp:sp>
    <dsp:sp modelId="{BCAA9A73-1E3E-4921-8F4B-E354DE90AD7E}">
      <dsp:nvSpPr>
        <dsp:cNvPr id="0" name=""/>
        <dsp:cNvSpPr/>
      </dsp:nvSpPr>
      <dsp:spPr>
        <a:xfrm>
          <a:off x="952754" y="476051"/>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Wanting to plan for their or their child’s future</a:t>
          </a:r>
        </a:p>
      </dsp:txBody>
      <dsp:txXfrm>
        <a:off x="1102272" y="625569"/>
        <a:ext cx="721935" cy="7219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08178-0808-45D3-BE02-A9FD8DEDEB4A}">
      <dsp:nvSpPr>
        <dsp:cNvPr id="0" name=""/>
        <dsp:cNvSpPr/>
      </dsp:nvSpPr>
      <dsp:spPr>
        <a:xfrm>
          <a:off x="897675" y="0"/>
          <a:ext cx="4463194" cy="4463194"/>
        </a:xfrm>
        <a:prstGeom prst="diamond">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dsp:style>
    </dsp:sp>
    <dsp:sp modelId="{3A0FF69F-EEFE-4ED3-B515-8389BA37AF5F}">
      <dsp:nvSpPr>
        <dsp:cNvPr id="0" name=""/>
        <dsp:cNvSpPr/>
      </dsp:nvSpPr>
      <dsp:spPr>
        <a:xfrm>
          <a:off x="1008109" y="397093"/>
          <a:ext cx="2015128"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Understanding relevant information</a:t>
          </a:r>
        </a:p>
      </dsp:txBody>
      <dsp:txXfrm>
        <a:off x="1093080" y="482064"/>
        <a:ext cx="1845186" cy="1570703"/>
      </dsp:txXfrm>
    </dsp:sp>
    <dsp:sp modelId="{3D0BB708-EA77-4D4A-8BEB-168305B0BFC7}">
      <dsp:nvSpPr>
        <dsp:cNvPr id="0" name=""/>
        <dsp:cNvSpPr/>
      </dsp:nvSpPr>
      <dsp:spPr>
        <a:xfrm>
          <a:off x="3206803" y="397093"/>
          <a:ext cx="1984231"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Retaining information</a:t>
          </a:r>
        </a:p>
      </dsp:txBody>
      <dsp:txXfrm>
        <a:off x="3291774" y="482064"/>
        <a:ext cx="1814289" cy="1570703"/>
      </dsp:txXfrm>
    </dsp:sp>
    <dsp:sp modelId="{47D531F7-1C6D-4EFA-80EF-7EC698F48B1E}">
      <dsp:nvSpPr>
        <dsp:cNvPr id="0" name=""/>
        <dsp:cNvSpPr/>
      </dsp:nvSpPr>
      <dsp:spPr>
        <a:xfrm>
          <a:off x="1022783" y="2250189"/>
          <a:ext cx="2021011"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Using or weighing up the information</a:t>
          </a:r>
        </a:p>
      </dsp:txBody>
      <dsp:txXfrm>
        <a:off x="1107754" y="2335160"/>
        <a:ext cx="1851069" cy="1570703"/>
      </dsp:txXfrm>
    </dsp:sp>
    <dsp:sp modelId="{555DE60B-5BC5-4AEB-B7AA-78F6C78608D5}">
      <dsp:nvSpPr>
        <dsp:cNvPr id="0" name=""/>
        <dsp:cNvSpPr/>
      </dsp:nvSpPr>
      <dsp:spPr>
        <a:xfrm>
          <a:off x="3206803" y="2250189"/>
          <a:ext cx="2005363"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Communicating their views wishes and feelings </a:t>
          </a:r>
        </a:p>
      </dsp:txBody>
      <dsp:txXfrm>
        <a:off x="3291774" y="2335160"/>
        <a:ext cx="1835421" cy="15707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08178-0808-45D3-BE02-A9FD8DEDEB4A}">
      <dsp:nvSpPr>
        <dsp:cNvPr id="0" name=""/>
        <dsp:cNvSpPr/>
      </dsp:nvSpPr>
      <dsp:spPr>
        <a:xfrm>
          <a:off x="897675" y="0"/>
          <a:ext cx="4463194" cy="4463194"/>
        </a:xfrm>
        <a:prstGeom prst="diamond">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dsp:style>
    </dsp:sp>
    <dsp:sp modelId="{3A0FF69F-EEFE-4ED3-B515-8389BA37AF5F}">
      <dsp:nvSpPr>
        <dsp:cNvPr id="0" name=""/>
        <dsp:cNvSpPr/>
      </dsp:nvSpPr>
      <dsp:spPr>
        <a:xfrm>
          <a:off x="1022792" y="397093"/>
          <a:ext cx="1985763"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y" sz="2200" b="0" i="0" u="none" strike="noStrike" kern="1200" cap="none" baseline="0" dirty="0">
              <a:solidFill>
                <a:srgbClr val="FFFFFF"/>
              </a:solidFill>
              <a:effectLst/>
              <a:uFillTx/>
              <a:latin typeface="Calibri"/>
            </a:rPr>
            <a:t>Deall gwybodaeth berthnasol</a:t>
          </a:r>
        </a:p>
      </dsp:txBody>
      <dsp:txXfrm>
        <a:off x="1107763" y="482064"/>
        <a:ext cx="1815821" cy="1570703"/>
      </dsp:txXfrm>
    </dsp:sp>
    <dsp:sp modelId="{3D0BB708-EA77-4D4A-8BEB-168305B0BFC7}">
      <dsp:nvSpPr>
        <dsp:cNvPr id="0" name=""/>
        <dsp:cNvSpPr/>
      </dsp:nvSpPr>
      <dsp:spPr>
        <a:xfrm>
          <a:off x="3206803" y="397093"/>
          <a:ext cx="1984231"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y" sz="2200" b="0" i="0" u="none" strike="noStrike" kern="1200" cap="none" baseline="0" dirty="0">
              <a:solidFill>
                <a:srgbClr val="FFFFFF"/>
              </a:solidFill>
              <a:effectLst/>
              <a:uFillTx/>
              <a:latin typeface="Calibri"/>
            </a:rPr>
            <a:t>Cadw gwybodaeth</a:t>
          </a:r>
        </a:p>
      </dsp:txBody>
      <dsp:txXfrm>
        <a:off x="3291774" y="482064"/>
        <a:ext cx="1814289" cy="1570703"/>
      </dsp:txXfrm>
    </dsp:sp>
    <dsp:sp modelId="{47D531F7-1C6D-4EFA-80EF-7EC698F48B1E}">
      <dsp:nvSpPr>
        <dsp:cNvPr id="0" name=""/>
        <dsp:cNvSpPr/>
      </dsp:nvSpPr>
      <dsp:spPr>
        <a:xfrm>
          <a:off x="1022783" y="2250189"/>
          <a:ext cx="2021011"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y" sz="2200" b="0" i="0" u="none" strike="noStrike" kern="1200" cap="none" baseline="0" dirty="0">
              <a:solidFill>
                <a:srgbClr val="FFFFFF"/>
              </a:solidFill>
              <a:effectLst/>
              <a:uFillTx/>
              <a:latin typeface="Calibri"/>
            </a:rPr>
            <a:t>Defnyddio neu bwyso a mesur y wybodaeth</a:t>
          </a:r>
        </a:p>
      </dsp:txBody>
      <dsp:txXfrm>
        <a:off x="1107754" y="2335160"/>
        <a:ext cx="1851069" cy="1570703"/>
      </dsp:txXfrm>
    </dsp:sp>
    <dsp:sp modelId="{555DE60B-5BC5-4AEB-B7AA-78F6C78608D5}">
      <dsp:nvSpPr>
        <dsp:cNvPr id="0" name=""/>
        <dsp:cNvSpPr/>
      </dsp:nvSpPr>
      <dsp:spPr>
        <a:xfrm>
          <a:off x="3206803" y="2250189"/>
          <a:ext cx="2005363"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y" sz="2200" b="0" i="0" u="none" strike="noStrike" kern="1200" cap="none" baseline="0" dirty="0">
              <a:solidFill>
                <a:srgbClr val="FFFFFF"/>
              </a:solidFill>
              <a:effectLst/>
              <a:uFillTx/>
              <a:latin typeface="Calibri"/>
            </a:rPr>
            <a:t>Cyfleu eu barn, eu dymuniadau a'u teimladau </a:t>
          </a:r>
        </a:p>
      </dsp:txBody>
      <dsp:txXfrm>
        <a:off x="3291774" y="2335160"/>
        <a:ext cx="1835421" cy="1570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E3A6-FBFA-4F81-9441-36733B60217C}">
      <dsp:nvSpPr>
        <dsp:cNvPr id="0" name=""/>
        <dsp:cNvSpPr/>
      </dsp:nvSpPr>
      <dsp:spPr>
        <a:xfrm>
          <a:off x="1692284" y="1415943"/>
          <a:ext cx="1439967" cy="1508793"/>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y" sz="3200" b="0" i="0" u="none" strike="noStrike" kern="1200" cap="none" baseline="0" dirty="0">
              <a:solidFill>
                <a:srgbClr val="000000"/>
              </a:solidFill>
              <a:effectLst/>
              <a:uFillTx/>
              <a:latin typeface="Calibri"/>
            </a:rPr>
            <a:t>Fy lles</a:t>
          </a:r>
        </a:p>
      </dsp:txBody>
      <dsp:txXfrm>
        <a:off x="1903162" y="1636901"/>
        <a:ext cx="1018211" cy="1066877"/>
      </dsp:txXfrm>
    </dsp:sp>
    <dsp:sp modelId="{7DE244E3-E8D5-43BE-A6CA-B87072A32274}">
      <dsp:nvSpPr>
        <dsp:cNvPr id="0" name=""/>
        <dsp:cNvSpPr/>
      </dsp:nvSpPr>
      <dsp:spPr>
        <a:xfrm>
          <a:off x="1817092" y="23539"/>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Iechyd corfforol a meddyliol ac emosiynol</a:t>
          </a:r>
        </a:p>
      </dsp:txBody>
      <dsp:txXfrm>
        <a:off x="1991415" y="197862"/>
        <a:ext cx="841704" cy="841704"/>
      </dsp:txXfrm>
    </dsp:sp>
    <dsp:sp modelId="{8082E624-4EB9-438C-B640-F55E8E1F91B1}">
      <dsp:nvSpPr>
        <dsp:cNvPr id="0" name=""/>
        <dsp:cNvSpPr/>
      </dsp:nvSpPr>
      <dsp:spPr>
        <a:xfrm>
          <a:off x="2814457" y="386551"/>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Amddiffyn rhag camdriniaeth ac esgeulustod</a:t>
          </a:r>
        </a:p>
      </dsp:txBody>
      <dsp:txXfrm>
        <a:off x="2988780" y="560874"/>
        <a:ext cx="841704" cy="841704"/>
      </dsp:txXfrm>
    </dsp:sp>
    <dsp:sp modelId="{71983C98-C32F-4333-A511-8C2DC8666095}">
      <dsp:nvSpPr>
        <dsp:cNvPr id="0" name=""/>
        <dsp:cNvSpPr/>
      </dsp:nvSpPr>
      <dsp:spPr>
        <a:xfrm>
          <a:off x="3345144" y="1305727"/>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Addysg, hyfforddiant a hamdden</a:t>
          </a:r>
        </a:p>
      </dsp:txBody>
      <dsp:txXfrm>
        <a:off x="3519467" y="1480050"/>
        <a:ext cx="841704" cy="841704"/>
      </dsp:txXfrm>
    </dsp:sp>
    <dsp:sp modelId="{B9E47885-9CF5-4B51-807E-0BCFA8922906}">
      <dsp:nvSpPr>
        <dsp:cNvPr id="0" name=""/>
        <dsp:cNvSpPr/>
      </dsp:nvSpPr>
      <dsp:spPr>
        <a:xfrm>
          <a:off x="3079192" y="2350977"/>
          <a:ext cx="1353643"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Perthnasoedd domestig, teuluol a phersonol </a:t>
          </a:r>
        </a:p>
      </dsp:txBody>
      <dsp:txXfrm>
        <a:off x="3277428" y="2525300"/>
        <a:ext cx="957171" cy="841704"/>
      </dsp:txXfrm>
    </dsp:sp>
    <dsp:sp modelId="{487F7A1B-9B9E-4BED-BF6A-35CD2296722F}">
      <dsp:nvSpPr>
        <dsp:cNvPr id="0" name=""/>
        <dsp:cNvSpPr/>
      </dsp:nvSpPr>
      <dsp:spPr>
        <a:xfrm>
          <a:off x="2347779" y="3033215"/>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Cyfraniad a wneir i gymdeithas </a:t>
          </a:r>
        </a:p>
      </dsp:txBody>
      <dsp:txXfrm>
        <a:off x="2522102" y="3207538"/>
        <a:ext cx="841704" cy="841704"/>
      </dsp:txXfrm>
    </dsp:sp>
    <dsp:sp modelId="{2724328A-DBF6-4C35-8823-FF26E4E668EB}">
      <dsp:nvSpPr>
        <dsp:cNvPr id="0" name=""/>
        <dsp:cNvSpPr/>
      </dsp:nvSpPr>
      <dsp:spPr>
        <a:xfrm>
          <a:off x="1286405" y="3033215"/>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Sicrhau hawliau a hawliadau</a:t>
          </a:r>
        </a:p>
      </dsp:txBody>
      <dsp:txXfrm>
        <a:off x="1460728" y="3207538"/>
        <a:ext cx="841704" cy="841704"/>
      </dsp:txXfrm>
    </dsp:sp>
    <dsp:sp modelId="{1F927500-1C1C-4CB2-8F83-B5C059FE1EE1}">
      <dsp:nvSpPr>
        <dsp:cNvPr id="0" name=""/>
        <dsp:cNvSpPr/>
      </dsp:nvSpPr>
      <dsp:spPr>
        <a:xfrm>
          <a:off x="473345" y="2350977"/>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Addasrwydd llety byw</a:t>
          </a:r>
        </a:p>
      </dsp:txBody>
      <dsp:txXfrm>
        <a:off x="647668" y="2525300"/>
        <a:ext cx="841704" cy="841704"/>
      </dsp:txXfrm>
    </dsp:sp>
    <dsp:sp modelId="{D2453CDC-A504-4FDB-B0FF-AB877CEAD3E9}">
      <dsp:nvSpPr>
        <dsp:cNvPr id="0" name=""/>
        <dsp:cNvSpPr/>
      </dsp:nvSpPr>
      <dsp:spPr>
        <a:xfrm>
          <a:off x="289040" y="1305727"/>
          <a:ext cx="1190350" cy="1190350"/>
        </a:xfrm>
        <a:prstGeom prst="ellipse">
          <a:avLst/>
        </a:prstGeom>
        <a:solidFill>
          <a:schemeClr val="accent4">
            <a:lumMod val="40000"/>
            <a:lumOff val="60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Rheolaeth dros fywyd o ddydd i ddydd</a:t>
          </a:r>
        </a:p>
      </dsp:txBody>
      <dsp:txXfrm>
        <a:off x="463363" y="1480050"/>
        <a:ext cx="841704" cy="841704"/>
      </dsp:txXfrm>
    </dsp:sp>
    <dsp:sp modelId="{DC318CE0-A356-4C8D-B6B5-978A5DB043DE}">
      <dsp:nvSpPr>
        <dsp:cNvPr id="0" name=""/>
        <dsp:cNvSpPr/>
      </dsp:nvSpPr>
      <dsp:spPr>
        <a:xfrm>
          <a:off x="819727" y="386551"/>
          <a:ext cx="1190350" cy="1190350"/>
        </a:xfrm>
        <a:prstGeom prst="ellipse">
          <a:avLst/>
        </a:prstGeom>
        <a:solidFill>
          <a:srgbClr val="F79FCB">
            <a:alpha val="5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Cymryd rhan mewn gwaith</a:t>
          </a:r>
        </a:p>
      </dsp:txBody>
      <dsp:txXfrm>
        <a:off x="994050" y="560874"/>
        <a:ext cx="841704" cy="841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E3A6-FBFA-4F81-9441-36733B60217C}">
      <dsp:nvSpPr>
        <dsp:cNvPr id="0" name=""/>
        <dsp:cNvSpPr/>
      </dsp:nvSpPr>
      <dsp:spPr>
        <a:xfrm>
          <a:off x="1959619" y="1447526"/>
          <a:ext cx="1497850" cy="1569443"/>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My well-being</a:t>
          </a:r>
        </a:p>
      </dsp:txBody>
      <dsp:txXfrm>
        <a:off x="2178974" y="1677366"/>
        <a:ext cx="1059140" cy="1109763"/>
      </dsp:txXfrm>
    </dsp:sp>
    <dsp:sp modelId="{7DE244E3-E8D5-43BE-A6CA-B87072A32274}">
      <dsp:nvSpPr>
        <dsp:cNvPr id="0" name=""/>
        <dsp:cNvSpPr/>
      </dsp:nvSpPr>
      <dsp:spPr>
        <a:xfrm>
          <a:off x="2089444" y="442"/>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Physical &amp; mental health &amp; emotional</a:t>
          </a:r>
        </a:p>
      </dsp:txBody>
      <dsp:txXfrm>
        <a:off x="2270774" y="181772"/>
        <a:ext cx="875540" cy="875540"/>
      </dsp:txXfrm>
    </dsp:sp>
    <dsp:sp modelId="{8082E624-4EB9-438C-B640-F55E8E1F91B1}">
      <dsp:nvSpPr>
        <dsp:cNvPr id="0" name=""/>
        <dsp:cNvSpPr/>
      </dsp:nvSpPr>
      <dsp:spPr>
        <a:xfrm>
          <a:off x="3037369" y="308441"/>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Protection from abuse and neglect</a:t>
          </a:r>
        </a:p>
      </dsp:txBody>
      <dsp:txXfrm>
        <a:off x="3218699" y="489771"/>
        <a:ext cx="875540" cy="875540"/>
      </dsp:txXfrm>
    </dsp:sp>
    <dsp:sp modelId="{71983C98-C32F-4333-A511-8C2DC8666095}">
      <dsp:nvSpPr>
        <dsp:cNvPr id="0" name=""/>
        <dsp:cNvSpPr/>
      </dsp:nvSpPr>
      <dsp:spPr>
        <a:xfrm>
          <a:off x="3623219" y="1114794"/>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Education, training and recreation</a:t>
          </a:r>
        </a:p>
      </dsp:txBody>
      <dsp:txXfrm>
        <a:off x="3804549" y="1296124"/>
        <a:ext cx="875540" cy="875540"/>
      </dsp:txXfrm>
    </dsp:sp>
    <dsp:sp modelId="{B9E47885-9CF5-4B51-807E-0BCFA8922906}">
      <dsp:nvSpPr>
        <dsp:cNvPr id="0" name=""/>
        <dsp:cNvSpPr/>
      </dsp:nvSpPr>
      <dsp:spPr>
        <a:xfrm>
          <a:off x="3623219" y="2111501"/>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Domestic family and personal relationships</a:t>
          </a:r>
        </a:p>
      </dsp:txBody>
      <dsp:txXfrm>
        <a:off x="3804549" y="2292831"/>
        <a:ext cx="875540" cy="875540"/>
      </dsp:txXfrm>
    </dsp:sp>
    <dsp:sp modelId="{487F7A1B-9B9E-4BED-BF6A-35CD2296722F}">
      <dsp:nvSpPr>
        <dsp:cNvPr id="0" name=""/>
        <dsp:cNvSpPr/>
      </dsp:nvSpPr>
      <dsp:spPr>
        <a:xfrm>
          <a:off x="3037369" y="2917855"/>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Contribution made to society</a:t>
          </a:r>
        </a:p>
      </dsp:txBody>
      <dsp:txXfrm>
        <a:off x="3218699" y="3099185"/>
        <a:ext cx="875540" cy="875540"/>
      </dsp:txXfrm>
    </dsp:sp>
    <dsp:sp modelId="{2724328A-DBF6-4C35-8823-FF26E4E668EB}">
      <dsp:nvSpPr>
        <dsp:cNvPr id="0" name=""/>
        <dsp:cNvSpPr/>
      </dsp:nvSpPr>
      <dsp:spPr>
        <a:xfrm>
          <a:off x="2088237" y="3226291"/>
          <a:ext cx="1212111"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Securing rights and entitlements</a:t>
          </a:r>
        </a:p>
      </dsp:txBody>
      <dsp:txXfrm>
        <a:off x="2265747" y="3407621"/>
        <a:ext cx="857091" cy="875540"/>
      </dsp:txXfrm>
    </dsp:sp>
    <dsp:sp modelId="{1F927500-1C1C-4CB2-8F83-B5C059FE1EE1}">
      <dsp:nvSpPr>
        <dsp:cNvPr id="0" name=""/>
        <dsp:cNvSpPr/>
      </dsp:nvSpPr>
      <dsp:spPr>
        <a:xfrm>
          <a:off x="1141519" y="2917855"/>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Social and ecomonics</a:t>
          </a:r>
        </a:p>
      </dsp:txBody>
      <dsp:txXfrm>
        <a:off x="1322849" y="3099185"/>
        <a:ext cx="875540" cy="875540"/>
      </dsp:txXfrm>
    </dsp:sp>
    <dsp:sp modelId="{D2453CDC-A504-4FDB-B0FF-AB877CEAD3E9}">
      <dsp:nvSpPr>
        <dsp:cNvPr id="0" name=""/>
        <dsp:cNvSpPr/>
      </dsp:nvSpPr>
      <dsp:spPr>
        <a:xfrm>
          <a:off x="555669" y="2111501"/>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Suitability of living acoomommo-dation</a:t>
          </a:r>
        </a:p>
      </dsp:txBody>
      <dsp:txXfrm>
        <a:off x="736999" y="2292831"/>
        <a:ext cx="875540" cy="875540"/>
      </dsp:txXfrm>
    </dsp:sp>
    <dsp:sp modelId="{DC318CE0-A356-4C8D-B6B5-978A5DB043DE}">
      <dsp:nvSpPr>
        <dsp:cNvPr id="0" name=""/>
        <dsp:cNvSpPr/>
      </dsp:nvSpPr>
      <dsp:spPr>
        <a:xfrm>
          <a:off x="555669" y="1114794"/>
          <a:ext cx="1238200" cy="1238200"/>
        </a:xfrm>
        <a:prstGeom prst="ellipse">
          <a:avLst/>
        </a:prstGeom>
        <a:solidFill>
          <a:schemeClr val="tx2">
            <a:lumMod val="40000"/>
            <a:lumOff val="60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Welfare</a:t>
          </a:r>
        </a:p>
      </dsp:txBody>
      <dsp:txXfrm>
        <a:off x="736999" y="1296124"/>
        <a:ext cx="875540" cy="875540"/>
      </dsp:txXfrm>
    </dsp:sp>
    <dsp:sp modelId="{B3E29D2D-C93C-45CF-A0FB-38AF8C11F256}">
      <dsp:nvSpPr>
        <dsp:cNvPr id="0" name=""/>
        <dsp:cNvSpPr/>
      </dsp:nvSpPr>
      <dsp:spPr>
        <a:xfrm>
          <a:off x="1144973" y="308441"/>
          <a:ext cx="1231291" cy="1238200"/>
        </a:xfrm>
        <a:prstGeom prst="ellipse">
          <a:avLst/>
        </a:prstGeom>
        <a:solidFill>
          <a:schemeClr val="accent3">
            <a:lumMod val="40000"/>
            <a:lumOff val="60000"/>
            <a:alpha val="50000"/>
          </a:schemeClr>
        </a:solidFill>
        <a:ln w="38100" cap="flat"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Development</a:t>
          </a:r>
        </a:p>
      </dsp:txBody>
      <dsp:txXfrm>
        <a:off x="1325291" y="489771"/>
        <a:ext cx="870655" cy="875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E3A6-FBFA-4F81-9441-36733B60217C}">
      <dsp:nvSpPr>
        <dsp:cNvPr id="0" name=""/>
        <dsp:cNvSpPr/>
      </dsp:nvSpPr>
      <dsp:spPr>
        <a:xfrm>
          <a:off x="1959619" y="1447526"/>
          <a:ext cx="1497850" cy="1569443"/>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y" sz="3200" b="0" i="0" u="none" strike="noStrike" kern="1200" cap="none" baseline="0" dirty="0">
              <a:solidFill>
                <a:srgbClr val="000000"/>
              </a:solidFill>
              <a:effectLst/>
              <a:uFillTx/>
              <a:latin typeface="Calibri"/>
            </a:rPr>
            <a:t>Fy lles</a:t>
          </a:r>
        </a:p>
      </dsp:txBody>
      <dsp:txXfrm>
        <a:off x="2178974" y="1677366"/>
        <a:ext cx="1059140" cy="1109763"/>
      </dsp:txXfrm>
    </dsp:sp>
    <dsp:sp modelId="{7DE244E3-E8D5-43BE-A6CA-B87072A32274}">
      <dsp:nvSpPr>
        <dsp:cNvPr id="0" name=""/>
        <dsp:cNvSpPr/>
      </dsp:nvSpPr>
      <dsp:spPr>
        <a:xfrm>
          <a:off x="2089444" y="442"/>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Iechyd corfforol a meddyliol ac emosiynol</a:t>
          </a:r>
        </a:p>
      </dsp:txBody>
      <dsp:txXfrm>
        <a:off x="2270774" y="181772"/>
        <a:ext cx="875540" cy="875540"/>
      </dsp:txXfrm>
    </dsp:sp>
    <dsp:sp modelId="{8082E624-4EB9-438C-B640-F55E8E1F91B1}">
      <dsp:nvSpPr>
        <dsp:cNvPr id="0" name=""/>
        <dsp:cNvSpPr/>
      </dsp:nvSpPr>
      <dsp:spPr>
        <a:xfrm>
          <a:off x="3110411" y="302100"/>
          <a:ext cx="1210068" cy="1210068"/>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Amddiffyn rhag camdriniaeth ac esgeulustod</a:t>
          </a:r>
        </a:p>
      </dsp:txBody>
      <dsp:txXfrm>
        <a:off x="3287621" y="479310"/>
        <a:ext cx="855648" cy="855648"/>
      </dsp:txXfrm>
    </dsp:sp>
    <dsp:sp modelId="{71983C98-C32F-4333-A511-8C2DC8666095}">
      <dsp:nvSpPr>
        <dsp:cNvPr id="0" name=""/>
        <dsp:cNvSpPr/>
      </dsp:nvSpPr>
      <dsp:spPr>
        <a:xfrm>
          <a:off x="3744422" y="1224139"/>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Addysg, hyfforddiant a hamdden</a:t>
          </a:r>
        </a:p>
      </dsp:txBody>
      <dsp:txXfrm>
        <a:off x="3925752" y="1405469"/>
        <a:ext cx="875540" cy="875540"/>
      </dsp:txXfrm>
    </dsp:sp>
    <dsp:sp modelId="{B9E47885-9CF5-4B51-807E-0BCFA8922906}">
      <dsp:nvSpPr>
        <dsp:cNvPr id="0" name=""/>
        <dsp:cNvSpPr/>
      </dsp:nvSpPr>
      <dsp:spPr>
        <a:xfrm>
          <a:off x="3600401" y="2088235"/>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Perthnasoedd domestig, teuluol a phersonol</a:t>
          </a:r>
        </a:p>
      </dsp:txBody>
      <dsp:txXfrm>
        <a:off x="3781731" y="2269565"/>
        <a:ext cx="875540" cy="875540"/>
      </dsp:txXfrm>
    </dsp:sp>
    <dsp:sp modelId="{487F7A1B-9B9E-4BED-BF6A-35CD2296722F}">
      <dsp:nvSpPr>
        <dsp:cNvPr id="0" name=""/>
        <dsp:cNvSpPr/>
      </dsp:nvSpPr>
      <dsp:spPr>
        <a:xfrm>
          <a:off x="3024339" y="3024341"/>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Cyfraniad a wneir i gymdeithas</a:t>
          </a:r>
        </a:p>
      </dsp:txBody>
      <dsp:txXfrm>
        <a:off x="3205669" y="3205671"/>
        <a:ext cx="875540" cy="875540"/>
      </dsp:txXfrm>
    </dsp:sp>
    <dsp:sp modelId="{2724328A-DBF6-4C35-8823-FF26E4E668EB}">
      <dsp:nvSpPr>
        <dsp:cNvPr id="0" name=""/>
        <dsp:cNvSpPr/>
      </dsp:nvSpPr>
      <dsp:spPr>
        <a:xfrm>
          <a:off x="2016223" y="3226296"/>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Sicrhau hawliau a hawliadau</a:t>
          </a:r>
          <a:endParaRPr lang="cy" sz="1400" b="0" i="0" u="none" strike="noStrike" kern="1200" cap="none" baseline="0" dirty="0">
            <a:solidFill>
              <a:srgbClr val="000000"/>
            </a:solidFill>
            <a:effectLst/>
            <a:uFillTx/>
            <a:latin typeface="Calibri"/>
          </a:endParaRPr>
        </a:p>
      </dsp:txBody>
      <dsp:txXfrm>
        <a:off x="2197553" y="3407626"/>
        <a:ext cx="875540" cy="875540"/>
      </dsp:txXfrm>
    </dsp:sp>
    <dsp:sp modelId="{1F927500-1C1C-4CB2-8F83-B5C059FE1EE1}">
      <dsp:nvSpPr>
        <dsp:cNvPr id="0" name=""/>
        <dsp:cNvSpPr/>
      </dsp:nvSpPr>
      <dsp:spPr>
        <a:xfrm>
          <a:off x="1141519" y="2917855"/>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Cymdeithasol ac economaidd</a:t>
          </a:r>
        </a:p>
      </dsp:txBody>
      <dsp:txXfrm>
        <a:off x="1322849" y="3099185"/>
        <a:ext cx="875540" cy="875540"/>
      </dsp:txXfrm>
    </dsp:sp>
    <dsp:sp modelId="{D2453CDC-A504-4FDB-B0FF-AB877CEAD3E9}">
      <dsp:nvSpPr>
        <dsp:cNvPr id="0" name=""/>
        <dsp:cNvSpPr/>
      </dsp:nvSpPr>
      <dsp:spPr>
        <a:xfrm>
          <a:off x="504057" y="2088234"/>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Addasrwydd llety byw</a:t>
          </a:r>
        </a:p>
      </dsp:txBody>
      <dsp:txXfrm>
        <a:off x="685387" y="2269564"/>
        <a:ext cx="875540" cy="875540"/>
      </dsp:txXfrm>
    </dsp:sp>
    <dsp:sp modelId="{DC318CE0-A356-4C8D-B6B5-978A5DB043DE}">
      <dsp:nvSpPr>
        <dsp:cNvPr id="0" name=""/>
        <dsp:cNvSpPr/>
      </dsp:nvSpPr>
      <dsp:spPr>
        <a:xfrm>
          <a:off x="576069" y="1080128"/>
          <a:ext cx="1238200" cy="1238200"/>
        </a:xfrm>
        <a:prstGeom prst="ellipse">
          <a:avLst/>
        </a:prstGeom>
        <a:solidFill>
          <a:schemeClr val="accent1">
            <a:lumMod val="60000"/>
            <a:lumOff val="40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lles</a:t>
          </a:r>
        </a:p>
      </dsp:txBody>
      <dsp:txXfrm>
        <a:off x="757399" y="1261458"/>
        <a:ext cx="875540" cy="875540"/>
      </dsp:txXfrm>
    </dsp:sp>
    <dsp:sp modelId="{B3E29D2D-C93C-45CF-A0FB-38AF8C11F256}">
      <dsp:nvSpPr>
        <dsp:cNvPr id="0" name=""/>
        <dsp:cNvSpPr/>
      </dsp:nvSpPr>
      <dsp:spPr>
        <a:xfrm>
          <a:off x="1080122" y="288032"/>
          <a:ext cx="1238200" cy="1238200"/>
        </a:xfrm>
        <a:prstGeom prst="ellipse">
          <a:avLst/>
        </a:prstGeom>
        <a:solidFill>
          <a:schemeClr val="accent3">
            <a:lumMod val="40000"/>
            <a:lumOff val="60000"/>
            <a:alpha val="50000"/>
          </a:schemeClr>
        </a:solidFill>
        <a:ln w="38100" cap="flat"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datblygiad</a:t>
          </a:r>
        </a:p>
      </dsp:txBody>
      <dsp:txXfrm>
        <a:off x="1261452" y="469362"/>
        <a:ext cx="875540" cy="875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C61CB-2F19-4BB3-83EA-0418ECCDAD19}">
      <dsp:nvSpPr>
        <dsp:cNvPr id="0" name=""/>
        <dsp:cNvSpPr/>
      </dsp:nvSpPr>
      <dsp:spPr>
        <a:xfrm>
          <a:off x="653472" y="0"/>
          <a:ext cx="7406022" cy="2320773"/>
        </a:xfrm>
        <a:prstGeom prst="rightArrow">
          <a:avLst/>
        </a:prstGeom>
        <a:solidFill>
          <a:schemeClr val="bg1">
            <a:lumMod val="65000"/>
          </a:schemeClr>
        </a:solidFill>
        <a:ln>
          <a:solidFill>
            <a:schemeClr val="bg1"/>
          </a:solidFill>
        </a:ln>
        <a:effectLst/>
      </dsp:spPr>
      <dsp:style>
        <a:lnRef idx="0">
          <a:scrgbClr r="0" g="0" b="0"/>
        </a:lnRef>
        <a:fillRef idx="1">
          <a:scrgbClr r="0" g="0" b="0"/>
        </a:fillRef>
        <a:effectRef idx="0">
          <a:scrgbClr r="0" g="0" b="0"/>
        </a:effectRef>
        <a:fontRef idx="minor"/>
      </dsp:style>
    </dsp:sp>
    <dsp:sp modelId="{2E6BF056-1D6F-439F-B6F3-CC7AF2FA4B89}">
      <dsp:nvSpPr>
        <dsp:cNvPr id="0" name=""/>
        <dsp:cNvSpPr/>
      </dsp:nvSpPr>
      <dsp:spPr>
        <a:xfrm>
          <a:off x="3828" y="411208"/>
          <a:ext cx="1674098" cy="1498356"/>
        </a:xfrm>
        <a:prstGeom prst="roundRect">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FFFFFF"/>
              </a:solidFill>
              <a:effectLst/>
              <a:uFillTx/>
              <a:latin typeface="Calibri"/>
            </a:rPr>
            <a:t>Asesiad y boblogaeth </a:t>
          </a:r>
          <a:endParaRPr lang="en-US" sz="1400" kern="1200" dirty="0">
            <a:solidFill>
              <a:schemeClr val="bg1"/>
            </a:solidFill>
          </a:endParaRPr>
        </a:p>
      </dsp:txBody>
      <dsp:txXfrm>
        <a:off x="76972" y="484352"/>
        <a:ext cx="1527810" cy="1352068"/>
      </dsp:txXfrm>
    </dsp:sp>
    <dsp:sp modelId="{8FFD0455-3500-414D-B03A-678904213C8E}">
      <dsp:nvSpPr>
        <dsp:cNvPr id="0" name=""/>
        <dsp:cNvSpPr/>
      </dsp:nvSpPr>
      <dsp:spPr>
        <a:xfrm>
          <a:off x="1761631" y="411208"/>
          <a:ext cx="1674098" cy="1498356"/>
        </a:xfrm>
        <a:prstGeom prst="roundRect">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FFFFFF"/>
              </a:solidFill>
              <a:effectLst/>
              <a:uFillTx/>
              <a:latin typeface="Calibri"/>
            </a:rPr>
            <a:t>Ystod a lefel gwasanaethau ataliol</a:t>
          </a:r>
          <a:endParaRPr lang="en-US" sz="1400" kern="1200" dirty="0">
            <a:solidFill>
              <a:schemeClr val="bg1"/>
            </a:solidFill>
          </a:endParaRPr>
        </a:p>
      </dsp:txBody>
      <dsp:txXfrm>
        <a:off x="1834775" y="484352"/>
        <a:ext cx="1527810" cy="1352068"/>
      </dsp:txXfrm>
    </dsp:sp>
    <dsp:sp modelId="{BF8D12AC-89BA-448E-ACCE-C261FA40B554}">
      <dsp:nvSpPr>
        <dsp:cNvPr id="0" name=""/>
        <dsp:cNvSpPr/>
      </dsp:nvSpPr>
      <dsp:spPr>
        <a:xfrm>
          <a:off x="3519434" y="411208"/>
          <a:ext cx="1674098" cy="1498356"/>
        </a:xfrm>
        <a:prstGeom prst="roundRect">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FFFFFF"/>
              </a:solidFill>
              <a:effectLst/>
              <a:uFillTx/>
              <a:latin typeface="Calibri"/>
            </a:rPr>
            <a:t>Hyrwyddo gwasanaethau a arweinir gan ddefnyddwyr</a:t>
          </a:r>
          <a:endParaRPr lang="en-US" sz="1400" kern="1200" dirty="0">
            <a:solidFill>
              <a:schemeClr val="bg1"/>
            </a:solidFill>
          </a:endParaRPr>
        </a:p>
      </dsp:txBody>
      <dsp:txXfrm>
        <a:off x="3592578" y="484352"/>
        <a:ext cx="1527810" cy="1352068"/>
      </dsp:txXfrm>
    </dsp:sp>
    <dsp:sp modelId="{72D36972-85EC-47EB-8C71-8E002A97FBA8}">
      <dsp:nvSpPr>
        <dsp:cNvPr id="0" name=""/>
        <dsp:cNvSpPr/>
      </dsp:nvSpPr>
      <dsp:spPr>
        <a:xfrm>
          <a:off x="5277237" y="411208"/>
          <a:ext cx="1674098" cy="1498356"/>
        </a:xfrm>
        <a:prstGeom prst="roundRect">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FFFFFF"/>
              </a:solidFill>
              <a:effectLst/>
              <a:uFillTx/>
              <a:latin typeface="Calibri"/>
            </a:rPr>
            <a:t>Darparu gwybodaeth, cyngor a chymorth</a:t>
          </a:r>
          <a:endParaRPr lang="en-US" sz="1400" kern="1200" dirty="0">
            <a:solidFill>
              <a:schemeClr val="bg1"/>
            </a:solidFill>
          </a:endParaRPr>
        </a:p>
      </dsp:txBody>
      <dsp:txXfrm>
        <a:off x="5350381" y="484352"/>
        <a:ext cx="1527810" cy="1352068"/>
      </dsp:txXfrm>
    </dsp:sp>
    <dsp:sp modelId="{F56F8274-A419-48AC-994F-47B291A17CE7}">
      <dsp:nvSpPr>
        <dsp:cNvPr id="0" name=""/>
        <dsp:cNvSpPr/>
      </dsp:nvSpPr>
      <dsp:spPr>
        <a:xfrm>
          <a:off x="7035040" y="411208"/>
          <a:ext cx="1674098" cy="1498356"/>
        </a:xfrm>
        <a:prstGeom prst="roundRect">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FFFFFF"/>
              </a:solidFill>
              <a:effectLst/>
              <a:uFillTx/>
              <a:latin typeface="Calibri"/>
            </a:rPr>
            <a:t>Asesu, cynllunio ac adolygu anghenion unigolion</a:t>
          </a:r>
          <a:endParaRPr lang="en-US" sz="1400" kern="1200" dirty="0">
            <a:solidFill>
              <a:schemeClr val="bg1"/>
            </a:solidFill>
          </a:endParaRPr>
        </a:p>
      </dsp:txBody>
      <dsp:txXfrm>
        <a:off x="7108184" y="484352"/>
        <a:ext cx="1527810" cy="13520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C61CB-2F19-4BB3-83EA-0418ECCDAD19}">
      <dsp:nvSpPr>
        <dsp:cNvPr id="0" name=""/>
        <dsp:cNvSpPr/>
      </dsp:nvSpPr>
      <dsp:spPr>
        <a:xfrm>
          <a:off x="653472" y="0"/>
          <a:ext cx="7406022" cy="2320773"/>
        </a:xfrm>
        <a:prstGeom prst="rightArrow">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2E6BF056-1D6F-439F-B6F3-CC7AF2FA4B89}">
      <dsp:nvSpPr>
        <dsp:cNvPr id="0" name=""/>
        <dsp:cNvSpPr/>
      </dsp:nvSpPr>
      <dsp:spPr>
        <a:xfrm>
          <a:off x="3828" y="411208"/>
          <a:ext cx="1674098" cy="149835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Population assessment</a:t>
          </a:r>
        </a:p>
      </dsp:txBody>
      <dsp:txXfrm>
        <a:off x="76972" y="484352"/>
        <a:ext cx="1527810" cy="1352068"/>
      </dsp:txXfrm>
    </dsp:sp>
    <dsp:sp modelId="{8FFD0455-3500-414D-B03A-678904213C8E}">
      <dsp:nvSpPr>
        <dsp:cNvPr id="0" name=""/>
        <dsp:cNvSpPr/>
      </dsp:nvSpPr>
      <dsp:spPr>
        <a:xfrm>
          <a:off x="1761631" y="411208"/>
          <a:ext cx="1674098" cy="149835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Range and level of preventative services</a:t>
          </a:r>
        </a:p>
      </dsp:txBody>
      <dsp:txXfrm>
        <a:off x="1834775" y="484352"/>
        <a:ext cx="1527810" cy="1352068"/>
      </dsp:txXfrm>
    </dsp:sp>
    <dsp:sp modelId="{BF8D12AC-89BA-448E-ACCE-C261FA40B554}">
      <dsp:nvSpPr>
        <dsp:cNvPr id="0" name=""/>
        <dsp:cNvSpPr/>
      </dsp:nvSpPr>
      <dsp:spPr>
        <a:xfrm>
          <a:off x="3519434" y="411208"/>
          <a:ext cx="1674098" cy="149835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Promote user-led services</a:t>
          </a:r>
        </a:p>
      </dsp:txBody>
      <dsp:txXfrm>
        <a:off x="3592578" y="484352"/>
        <a:ext cx="1527810" cy="1352068"/>
      </dsp:txXfrm>
    </dsp:sp>
    <dsp:sp modelId="{72D36972-85EC-47EB-8C71-8E002A97FBA8}">
      <dsp:nvSpPr>
        <dsp:cNvPr id="0" name=""/>
        <dsp:cNvSpPr/>
      </dsp:nvSpPr>
      <dsp:spPr>
        <a:xfrm>
          <a:off x="5277237" y="411208"/>
          <a:ext cx="1674098" cy="149835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Provide information, advice and assistance</a:t>
          </a:r>
        </a:p>
      </dsp:txBody>
      <dsp:txXfrm>
        <a:off x="5350381" y="484352"/>
        <a:ext cx="1527810" cy="1352068"/>
      </dsp:txXfrm>
    </dsp:sp>
    <dsp:sp modelId="{F56F8274-A419-48AC-994F-47B291A17CE7}">
      <dsp:nvSpPr>
        <dsp:cNvPr id="0" name=""/>
        <dsp:cNvSpPr/>
      </dsp:nvSpPr>
      <dsp:spPr>
        <a:xfrm>
          <a:off x="7035040" y="411208"/>
          <a:ext cx="1674098" cy="149835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Assessment, planning and review of individuals, needs</a:t>
          </a:r>
        </a:p>
      </dsp:txBody>
      <dsp:txXfrm>
        <a:off x="7108184" y="484352"/>
        <a:ext cx="1527810" cy="1352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34908-6CF2-4160-AB7A-12387E8E09D1}">
      <dsp:nvSpPr>
        <dsp:cNvPr id="0" name=""/>
        <dsp:cNvSpPr/>
      </dsp:nvSpPr>
      <dsp:spPr>
        <a:xfrm>
          <a:off x="0" y="0"/>
          <a:ext cx="8219256" cy="1472697"/>
        </a:xfrm>
        <a:prstGeom prst="roundRect">
          <a:avLst>
            <a:gd name="adj" fmla="val 10000"/>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GB" sz="500" kern="120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Views, wishes and feelings of the individual</a:t>
          </a:r>
        </a:p>
        <a:p>
          <a:pPr marL="265113" lvl="1" indent="-179388"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Respecting dignity</a:t>
          </a:r>
        </a:p>
        <a:p>
          <a:pPr marL="265113" lvl="1" indent="-179388"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Participation</a:t>
          </a:r>
        </a:p>
        <a:p>
          <a:pPr marL="265113" lvl="1" indent="-179388"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Characteristics, culture and belief</a:t>
          </a:r>
        </a:p>
      </dsp:txBody>
      <dsp:txXfrm>
        <a:off x="1791120" y="0"/>
        <a:ext cx="6428135" cy="1472697"/>
      </dsp:txXfrm>
    </dsp:sp>
    <dsp:sp modelId="{579A0130-7366-417D-9D5E-723E25456BA1}">
      <dsp:nvSpPr>
        <dsp:cNvPr id="0" name=""/>
        <dsp:cNvSpPr/>
      </dsp:nvSpPr>
      <dsp:spPr>
        <a:xfrm>
          <a:off x="147269" y="147269"/>
          <a:ext cx="1643851" cy="117815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2B9CD-5F54-4460-A1A4-2B101D9A45BF}">
      <dsp:nvSpPr>
        <dsp:cNvPr id="0" name=""/>
        <dsp:cNvSpPr/>
      </dsp:nvSpPr>
      <dsp:spPr>
        <a:xfrm>
          <a:off x="0" y="1619967"/>
          <a:ext cx="8219256" cy="1472697"/>
        </a:xfrm>
        <a:prstGeom prst="roundRect">
          <a:avLst>
            <a:gd name="adj" fmla="val 10000"/>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cs typeface="Arial" panose="020B0604020202020204" pitchFamily="34" charset="0"/>
            </a:rPr>
            <a:t>Adults best placed to judge their own well-being</a:t>
          </a:r>
        </a:p>
        <a:p>
          <a:pPr marL="228600" lvl="1" indent="-228600"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cs typeface="Arial" panose="020B0604020202020204" pitchFamily="34" charset="0"/>
            </a:rPr>
            <a:t>Promoting independence</a:t>
          </a:r>
        </a:p>
      </dsp:txBody>
      <dsp:txXfrm>
        <a:off x="1791120" y="1619967"/>
        <a:ext cx="6428135" cy="1472697"/>
      </dsp:txXfrm>
    </dsp:sp>
    <dsp:sp modelId="{AB9DB32D-50C8-47D8-ADF2-8E34AA161765}">
      <dsp:nvSpPr>
        <dsp:cNvPr id="0" name=""/>
        <dsp:cNvSpPr/>
      </dsp:nvSpPr>
      <dsp:spPr>
        <a:xfrm>
          <a:off x="147269" y="1767237"/>
          <a:ext cx="1643851" cy="117815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4EC67-E3FC-48AA-83EE-BA7F15DE1E1D}">
      <dsp:nvSpPr>
        <dsp:cNvPr id="0" name=""/>
        <dsp:cNvSpPr/>
      </dsp:nvSpPr>
      <dsp:spPr>
        <a:xfrm>
          <a:off x="0" y="3239934"/>
          <a:ext cx="8219256" cy="1472697"/>
        </a:xfrm>
        <a:prstGeom prst="roundRect">
          <a:avLst>
            <a:gd name="adj" fmla="val 10000"/>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600"/>
            </a:spcAft>
            <a:buNone/>
          </a:pP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a:solidFill>
                <a:schemeClr val="bg1"/>
              </a:solidFill>
              <a:latin typeface="Arial" panose="020B0604020202020204" pitchFamily="34" charset="0"/>
              <a:cs typeface="Arial" panose="020B0604020202020204" pitchFamily="34" charset="0"/>
            </a:rPr>
            <a:t>Upbringing of the child by the child’s family</a:t>
          </a:r>
        </a:p>
        <a:p>
          <a:pPr marL="228600" lvl="1" indent="-228600" algn="l" defTabSz="889000">
            <a:lnSpc>
              <a:spcPct val="90000"/>
            </a:lnSpc>
            <a:spcBef>
              <a:spcPct val="0"/>
            </a:spcBef>
            <a:spcAft>
              <a:spcPct val="15000"/>
            </a:spcAft>
            <a:buChar char="•"/>
          </a:pPr>
          <a:r>
            <a:rPr lang="en-GB" sz="2000" kern="1200" dirty="0">
              <a:solidFill>
                <a:schemeClr val="bg1"/>
              </a:solidFill>
              <a:latin typeface="Arial" panose="020B0604020202020204" pitchFamily="34" charset="0"/>
              <a:cs typeface="Arial" panose="020B0604020202020204" pitchFamily="34" charset="0"/>
            </a:rPr>
            <a:t>Views, wishes and feelings of those with parental responsibility</a:t>
          </a:r>
        </a:p>
      </dsp:txBody>
      <dsp:txXfrm>
        <a:off x="1791120" y="3239934"/>
        <a:ext cx="6428135" cy="1472697"/>
      </dsp:txXfrm>
    </dsp:sp>
    <dsp:sp modelId="{B22C0496-DDFB-4862-AF2E-AD99A8E47D9B}">
      <dsp:nvSpPr>
        <dsp:cNvPr id="0" name=""/>
        <dsp:cNvSpPr/>
      </dsp:nvSpPr>
      <dsp:spPr>
        <a:xfrm>
          <a:off x="147269" y="3387204"/>
          <a:ext cx="1643851" cy="117815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513C2-3B57-420B-A4AF-127DDCDB2FAE}">
      <dsp:nvSpPr>
        <dsp:cNvPr id="0" name=""/>
        <dsp:cNvSpPr/>
      </dsp:nvSpPr>
      <dsp:spPr>
        <a:xfrm>
          <a:off x="191324" y="0"/>
          <a:ext cx="4225864" cy="4225864"/>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9E9FDF3F-25AF-4814-AF87-C30BD4636185}">
      <dsp:nvSpPr>
        <dsp:cNvPr id="0" name=""/>
        <dsp:cNvSpPr/>
      </dsp:nvSpPr>
      <dsp:spPr>
        <a:xfrm>
          <a:off x="592781" y="401457"/>
          <a:ext cx="1648086" cy="1648086"/>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Social enterprises</a:t>
          </a:r>
        </a:p>
      </dsp:txBody>
      <dsp:txXfrm>
        <a:off x="673234" y="481910"/>
        <a:ext cx="1487180" cy="1487180"/>
      </dsp:txXfrm>
    </dsp:sp>
    <dsp:sp modelId="{4B351D81-B558-450C-9379-834B1DC7B1C5}">
      <dsp:nvSpPr>
        <dsp:cNvPr id="0" name=""/>
        <dsp:cNvSpPr/>
      </dsp:nvSpPr>
      <dsp:spPr>
        <a:xfrm>
          <a:off x="2367643" y="401457"/>
          <a:ext cx="1648086" cy="1648086"/>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Co-operatives</a:t>
          </a:r>
        </a:p>
      </dsp:txBody>
      <dsp:txXfrm>
        <a:off x="2448096" y="481910"/>
        <a:ext cx="1487180" cy="1487180"/>
      </dsp:txXfrm>
    </dsp:sp>
    <dsp:sp modelId="{F0D23A54-A37B-48EF-9008-A91F8A4A45F0}">
      <dsp:nvSpPr>
        <dsp:cNvPr id="0" name=""/>
        <dsp:cNvSpPr/>
      </dsp:nvSpPr>
      <dsp:spPr>
        <a:xfrm>
          <a:off x="592781" y="2176319"/>
          <a:ext cx="1648086" cy="1648086"/>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Third Sector</a:t>
          </a:r>
        </a:p>
      </dsp:txBody>
      <dsp:txXfrm>
        <a:off x="673234" y="2256772"/>
        <a:ext cx="1487180" cy="1487180"/>
      </dsp:txXfrm>
    </dsp:sp>
    <dsp:sp modelId="{D716E93B-D650-4352-A357-A84428E25E7F}">
      <dsp:nvSpPr>
        <dsp:cNvPr id="0" name=""/>
        <dsp:cNvSpPr/>
      </dsp:nvSpPr>
      <dsp:spPr>
        <a:xfrm>
          <a:off x="2367643" y="2176319"/>
          <a:ext cx="1648086" cy="1648086"/>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User-led</a:t>
          </a:r>
        </a:p>
      </dsp:txBody>
      <dsp:txXfrm>
        <a:off x="2448096" y="2256772"/>
        <a:ext cx="1487180" cy="14871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513C2-3B57-420B-A4AF-127DDCDB2FAE}">
      <dsp:nvSpPr>
        <dsp:cNvPr id="0" name=""/>
        <dsp:cNvSpPr/>
      </dsp:nvSpPr>
      <dsp:spPr>
        <a:xfrm>
          <a:off x="207319" y="0"/>
          <a:ext cx="4387771" cy="4387771"/>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9E9FDF3F-25AF-4814-AF87-C30BD4636185}">
      <dsp:nvSpPr>
        <dsp:cNvPr id="0" name=""/>
        <dsp:cNvSpPr/>
      </dsp:nvSpPr>
      <dsp:spPr>
        <a:xfrm>
          <a:off x="624157" y="416838"/>
          <a:ext cx="1711230" cy="171123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y" sz="2500" b="0" i="0" u="none" strike="noStrike" kern="1200" cap="none" baseline="0">
              <a:solidFill>
                <a:srgbClr val="FFFFFF"/>
              </a:solidFill>
              <a:effectLst/>
              <a:uFillTx/>
              <a:latin typeface="Calibri"/>
            </a:rPr>
            <a:t>Mentrau cymdeithasol</a:t>
          </a:r>
        </a:p>
      </dsp:txBody>
      <dsp:txXfrm>
        <a:off x="707692" y="500373"/>
        <a:ext cx="1544160" cy="1544160"/>
      </dsp:txXfrm>
    </dsp:sp>
    <dsp:sp modelId="{4B351D81-B558-450C-9379-834B1DC7B1C5}">
      <dsp:nvSpPr>
        <dsp:cNvPr id="0" name=""/>
        <dsp:cNvSpPr/>
      </dsp:nvSpPr>
      <dsp:spPr>
        <a:xfrm>
          <a:off x="2467021" y="416838"/>
          <a:ext cx="1711230" cy="171123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y" sz="2500" b="0" i="0" u="none" strike="noStrike" kern="1200" cap="none" baseline="0" dirty="0">
              <a:solidFill>
                <a:srgbClr val="FFFFFF"/>
              </a:solidFill>
              <a:effectLst/>
              <a:uFillTx/>
              <a:latin typeface="Calibri"/>
            </a:rPr>
            <a:t>Cydweithfeydd</a:t>
          </a:r>
        </a:p>
      </dsp:txBody>
      <dsp:txXfrm>
        <a:off x="2550556" y="500373"/>
        <a:ext cx="1544160" cy="1544160"/>
      </dsp:txXfrm>
    </dsp:sp>
    <dsp:sp modelId="{F0D23A54-A37B-48EF-9008-A91F8A4A45F0}">
      <dsp:nvSpPr>
        <dsp:cNvPr id="0" name=""/>
        <dsp:cNvSpPr/>
      </dsp:nvSpPr>
      <dsp:spPr>
        <a:xfrm>
          <a:off x="624157" y="2259702"/>
          <a:ext cx="1711230" cy="171123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y" sz="2500" b="0" i="0" u="none" strike="noStrike" kern="1200" cap="none" baseline="0">
              <a:solidFill>
                <a:srgbClr val="FFFFFF"/>
              </a:solidFill>
              <a:effectLst/>
              <a:uFillTx/>
              <a:latin typeface="Calibri"/>
            </a:rPr>
            <a:t>Trydydd Sector</a:t>
          </a:r>
        </a:p>
      </dsp:txBody>
      <dsp:txXfrm>
        <a:off x="707692" y="2343237"/>
        <a:ext cx="1544160" cy="1544160"/>
      </dsp:txXfrm>
    </dsp:sp>
    <dsp:sp modelId="{D716E93B-D650-4352-A357-A84428E25E7F}">
      <dsp:nvSpPr>
        <dsp:cNvPr id="0" name=""/>
        <dsp:cNvSpPr/>
      </dsp:nvSpPr>
      <dsp:spPr>
        <a:xfrm>
          <a:off x="2467021" y="2259702"/>
          <a:ext cx="1711230" cy="171123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y" sz="2500" b="0" i="0" u="none" strike="noStrike" kern="1200" cap="none" baseline="0">
              <a:solidFill>
                <a:srgbClr val="FFFFFF"/>
              </a:solidFill>
              <a:effectLst/>
              <a:uFillTx/>
              <a:latin typeface="Calibri"/>
            </a:rPr>
            <a:t>Arweinir gan ddefnyddwyr</a:t>
          </a:r>
        </a:p>
      </dsp:txBody>
      <dsp:txXfrm>
        <a:off x="2550556" y="2343237"/>
        <a:ext cx="1544160" cy="154416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D3AF0-1F19-43F7-A1E0-E221A12DB64B}" type="datetimeFigureOut">
              <a:rPr lang="en-GB" smtClean="0"/>
              <a:t>25/04/2025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D5F46-F7F8-4C5A-8532-C87D4872364A}" type="slidenum">
              <a:rPr lang="en-GB" smtClean="0"/>
              <a:t>‹#›</a:t>
            </a:fld>
            <a:endParaRPr lang="en-GB" dirty="0"/>
          </a:p>
        </p:txBody>
      </p:sp>
    </p:spTree>
    <p:extLst>
      <p:ext uri="{BB962C8B-B14F-4D97-AF65-F5344CB8AC3E}">
        <p14:creationId xmlns:p14="http://schemas.microsoft.com/office/powerpoint/2010/main" val="243461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ov.wales/topics/people-and-communities/equality-diversity/rightsequality/disability/framework-for-action/?lang=e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gov.wales/topics/people-and-communities/equality-diversity/rightsequality/disability/socialmodel/?lang=e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know about the</a:t>
            </a:r>
            <a:r>
              <a:rPr lang="en-GB" baseline="0" dirty="0"/>
              <a:t> Act so far … it may be more than you think!</a:t>
            </a:r>
            <a:endParaRPr lang="en-GB" dirty="0"/>
          </a:p>
        </p:txBody>
      </p:sp>
      <p:sp>
        <p:nvSpPr>
          <p:cNvPr id="4" name="Slide Number Placeholder 3"/>
          <p:cNvSpPr>
            <a:spLocks noGrp="1"/>
          </p:cNvSpPr>
          <p:nvPr>
            <p:ph type="sldNum" sz="quarter" idx="10"/>
          </p:nvPr>
        </p:nvSpPr>
        <p:spPr/>
        <p:txBody>
          <a:bodyPr/>
          <a:lstStyle/>
          <a:p>
            <a:fld id="{47ED5F46-F7F8-4C5A-8532-C87D4872364A}" type="slidenum">
              <a:rPr lang="en-GB" smtClean="0"/>
              <a:t>5</a:t>
            </a:fld>
            <a:endParaRPr lang="en-GB" dirty="0"/>
          </a:p>
        </p:txBody>
      </p:sp>
    </p:spTree>
    <p:extLst>
      <p:ext uri="{BB962C8B-B14F-4D97-AF65-F5344CB8AC3E}">
        <p14:creationId xmlns:p14="http://schemas.microsoft.com/office/powerpoint/2010/main" val="277147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https://www.youtube.com/watch?v=a2KiTnsv5ZM   </a:t>
            </a:r>
          </a:p>
        </p:txBody>
      </p:sp>
      <p:sp>
        <p:nvSpPr>
          <p:cNvPr id="4" name="Slide Number Placeholder 3"/>
          <p:cNvSpPr>
            <a:spLocks noGrp="1"/>
          </p:cNvSpPr>
          <p:nvPr>
            <p:ph type="sldNum" sz="quarter" idx="10"/>
          </p:nvPr>
        </p:nvSpPr>
        <p:spPr/>
        <p:txBody>
          <a:bodyPr/>
          <a:lstStyle/>
          <a:p>
            <a:fld id="{47ED5F46-F7F8-4C5A-8532-C87D4872364A}" type="slidenum">
              <a:rPr lang="en-GB" smtClean="0"/>
              <a:t>17</a:t>
            </a:fld>
            <a:endParaRPr lang="en-GB" dirty="0"/>
          </a:p>
        </p:txBody>
      </p:sp>
    </p:spTree>
    <p:extLst>
      <p:ext uri="{BB962C8B-B14F-4D97-AF65-F5344CB8AC3E}">
        <p14:creationId xmlns:p14="http://schemas.microsoft.com/office/powerpoint/2010/main" val="137996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100" dirty="0"/>
              <a:t>As well as the well-being duty there are other overarching</a:t>
            </a:r>
            <a:r>
              <a:rPr lang="en-GB" sz="1100" baseline="0" dirty="0"/>
              <a:t> duties that underpin the Act, and the local authority must take steps to ensure that all services are delivered in a away which complies with these duties. These </a:t>
            </a:r>
            <a:r>
              <a:rPr lang="en-GB" sz="1100" dirty="0"/>
              <a:t>duties apply to local authorities (or other organisations they have delegated functions to) and their practitioners when dealing with a person who may have needs for care and support or a carer with support needs, even if it has not</a:t>
            </a:r>
            <a:r>
              <a:rPr lang="en-GB" sz="1100" baseline="0" dirty="0"/>
              <a:t> been established that the individual has such needs or would be eligible.</a:t>
            </a:r>
          </a:p>
          <a:p>
            <a:pPr marL="228600" indent="-228600">
              <a:buFont typeface="+mj-lt"/>
              <a:buAutoNum type="arabicPeriod"/>
            </a:pPr>
            <a:r>
              <a:rPr lang="en-GB" sz="1100" baseline="0" dirty="0"/>
              <a:t>Four of these overarching duties apply in all cases, whether an adult or a child. The duty to:</a:t>
            </a:r>
          </a:p>
          <a:p>
            <a:pPr marL="396000" lvl="1" indent="-180000">
              <a:buFont typeface="Arial" panose="020B0604020202020204" pitchFamily="34" charset="0"/>
              <a:buChar char="•"/>
            </a:pPr>
            <a:r>
              <a:rPr lang="en-GB" sz="1100" baseline="0" dirty="0"/>
              <a:t>Ascertain and have regard to the individual’s views, wishes and feelings, in so far as is reasonable practicable</a:t>
            </a:r>
          </a:p>
          <a:p>
            <a:pPr marL="396000" lvl="1" indent="-180000">
              <a:buFont typeface="Arial" panose="020B0604020202020204" pitchFamily="34" charset="0"/>
              <a:buChar char="•"/>
            </a:pPr>
            <a:r>
              <a:rPr lang="en-GB" sz="1100" dirty="0"/>
              <a:t>Have regard to the importance of promoting and respecting the dignity of the individual</a:t>
            </a:r>
          </a:p>
          <a:p>
            <a:pPr marL="396000" lvl="1" indent="-180000">
              <a:buFont typeface="Arial" panose="020B0604020202020204" pitchFamily="34" charset="0"/>
              <a:buChar char="•"/>
            </a:pPr>
            <a:r>
              <a:rPr lang="en-GB" sz="1100" baseline="0" dirty="0"/>
              <a:t>Have regard to the importance of providing appropriate</a:t>
            </a:r>
            <a:r>
              <a:rPr lang="en-GB" sz="1100" dirty="0"/>
              <a:t> support to enable the individual to participate in decisions that affect them to the extent that it is appropriate in the circumstances, particularly where the individual’s communication is limited for any reason</a:t>
            </a:r>
          </a:p>
          <a:p>
            <a:pPr marL="396000" lvl="1" indent="-180000">
              <a:buFont typeface="Arial" panose="020B0604020202020204" pitchFamily="34" charset="0"/>
              <a:buChar char="•"/>
            </a:pPr>
            <a:r>
              <a:rPr lang="en-GB" sz="1100" baseline="0" dirty="0"/>
              <a:t>Have regard to the characteristics, culture and beliefs of an individual,</a:t>
            </a:r>
            <a:r>
              <a:rPr lang="en-GB" sz="1100" dirty="0"/>
              <a:t> </a:t>
            </a:r>
            <a:r>
              <a:rPr lang="en-GB" sz="1100" baseline="0" dirty="0"/>
              <a:t>including language</a:t>
            </a:r>
          </a:p>
          <a:p>
            <a:pPr marL="228600" indent="-228600">
              <a:buFont typeface="+mj-lt"/>
              <a:buAutoNum type="arabicPeriod"/>
            </a:pPr>
            <a:r>
              <a:rPr lang="en-GB" sz="1100" baseline="0" dirty="0"/>
              <a:t>Two overarching duties apply specifically to adults, which are a) to begin with the presumption that they are best placed to judge their own well-being and b) to have regard to the importance of promoting their independence where possible. </a:t>
            </a:r>
            <a:r>
              <a:rPr lang="en-GB" sz="1100" dirty="0"/>
              <a:t>Promoting independence should be viewed in the context of the </a:t>
            </a:r>
            <a:r>
              <a:rPr lang="en-GB" sz="1100" u="sng" dirty="0">
                <a:hlinkClick r:id="rId3"/>
              </a:rPr>
              <a:t>Framework for Action on Independent Living</a:t>
            </a:r>
            <a:r>
              <a:rPr lang="en-GB" sz="1100" dirty="0"/>
              <a:t> which is based on the </a:t>
            </a:r>
            <a:r>
              <a:rPr lang="en-GB" sz="1100" u="sng" dirty="0">
                <a:hlinkClick r:id="rId4"/>
              </a:rPr>
              <a:t>social model of disability</a:t>
            </a:r>
            <a:r>
              <a:rPr lang="en-GB" sz="1100" dirty="0"/>
              <a:t> i.e. it recognises that people with impairments are disabled by the barriers that commonly exist in a society. If fully realised, the social model would mean that disabled people were able to participate fully in society, and the impact of their impairment would be substantially reduced.</a:t>
            </a:r>
          </a:p>
          <a:p>
            <a:pPr marL="228600" indent="-228600">
              <a:buFont typeface="+mj-lt"/>
              <a:buAutoNum type="arabicPeriod"/>
            </a:pPr>
            <a:r>
              <a:rPr lang="en-GB" sz="1100" baseline="0" dirty="0"/>
              <a:t>In relation to children</a:t>
            </a:r>
            <a:r>
              <a:rPr lang="en-GB" sz="1100" dirty="0"/>
              <a:t> there is also the duty to a) promote the upbringing of the child by the child’s family, in so far as doing so is consistent with the well-being of the child and b) for under 16s, to ascertain and have regard to the views, wishes and feelings of those with parental responsibility, in so far as is practical and consistent with the child’s well-being. </a:t>
            </a:r>
          </a:p>
          <a:p>
            <a:endParaRPr lang="en-GB" dirty="0"/>
          </a:p>
        </p:txBody>
      </p:sp>
      <p:sp>
        <p:nvSpPr>
          <p:cNvPr id="4" name="Slide Number Placeholder 3"/>
          <p:cNvSpPr>
            <a:spLocks noGrp="1"/>
          </p:cNvSpPr>
          <p:nvPr>
            <p:ph type="sldNum" sz="quarter" idx="10"/>
          </p:nvPr>
        </p:nvSpPr>
        <p:spPr/>
        <p:txBody>
          <a:bodyPr/>
          <a:lstStyle/>
          <a:p>
            <a:fld id="{47ED5F46-F7F8-4C5A-8532-C87D4872364A}" type="slidenum">
              <a:rPr lang="en-GB" smtClean="0"/>
              <a:t>28</a:t>
            </a:fld>
            <a:endParaRPr lang="en-GB" dirty="0"/>
          </a:p>
        </p:txBody>
      </p:sp>
    </p:spTree>
    <p:extLst>
      <p:ext uri="{BB962C8B-B14F-4D97-AF65-F5344CB8AC3E}">
        <p14:creationId xmlns:p14="http://schemas.microsoft.com/office/powerpoint/2010/main" val="109782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ED5F46-F7F8-4C5A-8532-C87D4872364A}" type="slidenum">
              <a:rPr lang="en-GB" smtClean="0"/>
              <a:t>29</a:t>
            </a:fld>
            <a:endParaRPr lang="en-GB" dirty="0"/>
          </a:p>
        </p:txBody>
      </p:sp>
    </p:spTree>
    <p:extLst>
      <p:ext uri="{BB962C8B-B14F-4D97-AF65-F5344CB8AC3E}">
        <p14:creationId xmlns:p14="http://schemas.microsoft.com/office/powerpoint/2010/main" val="417746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research - What section of the Act covers preventative services?</a:t>
            </a:r>
            <a:r>
              <a:rPr lang="en-GB" baseline="0" dirty="0"/>
              <a:t> </a:t>
            </a:r>
            <a:endParaRPr lang="en-GB" dirty="0"/>
          </a:p>
        </p:txBody>
      </p:sp>
      <p:sp>
        <p:nvSpPr>
          <p:cNvPr id="4" name="Slide Number Placeholder 3"/>
          <p:cNvSpPr>
            <a:spLocks noGrp="1"/>
          </p:cNvSpPr>
          <p:nvPr>
            <p:ph type="sldNum" sz="quarter" idx="10"/>
          </p:nvPr>
        </p:nvSpPr>
        <p:spPr/>
        <p:txBody>
          <a:bodyPr/>
          <a:lstStyle/>
          <a:p>
            <a:fld id="{47ED5F46-F7F8-4C5A-8532-C87D4872364A}" type="slidenum">
              <a:rPr lang="en-GB" smtClean="0"/>
              <a:t>32</a:t>
            </a:fld>
            <a:endParaRPr lang="en-GB" dirty="0"/>
          </a:p>
        </p:txBody>
      </p:sp>
    </p:spTree>
    <p:extLst>
      <p:ext uri="{BB962C8B-B14F-4D97-AF65-F5344CB8AC3E}">
        <p14:creationId xmlns:p14="http://schemas.microsoft.com/office/powerpoint/2010/main" val="14886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ED5F46-F7F8-4C5A-8532-C87D4872364A}" type="slidenum">
              <a:rPr lang="en-GB" smtClean="0"/>
              <a:t>35</a:t>
            </a:fld>
            <a:endParaRPr lang="en-GB" dirty="0"/>
          </a:p>
        </p:txBody>
      </p:sp>
    </p:spTree>
    <p:extLst>
      <p:ext uri="{BB962C8B-B14F-4D97-AF65-F5344CB8AC3E}">
        <p14:creationId xmlns:p14="http://schemas.microsoft.com/office/powerpoint/2010/main" val="172420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might be some of the barriers to participating fully?  </a:t>
            </a:r>
          </a:p>
          <a:p>
            <a:endParaRPr lang="en-GB" dirty="0"/>
          </a:p>
          <a:p>
            <a:r>
              <a:rPr lang="en-GB" dirty="0"/>
              <a:t>Advocacy is covered under Part 10 of the Act.</a:t>
            </a:r>
            <a:r>
              <a:rPr lang="en-GB" baseline="0" dirty="0"/>
              <a:t>  </a:t>
            </a:r>
            <a:endParaRPr lang="en-GB" dirty="0"/>
          </a:p>
        </p:txBody>
      </p:sp>
      <p:sp>
        <p:nvSpPr>
          <p:cNvPr id="4" name="Slide Number Placeholder 3"/>
          <p:cNvSpPr>
            <a:spLocks noGrp="1"/>
          </p:cNvSpPr>
          <p:nvPr>
            <p:ph type="sldNum" sz="quarter" idx="10"/>
          </p:nvPr>
        </p:nvSpPr>
        <p:spPr/>
        <p:txBody>
          <a:bodyPr/>
          <a:lstStyle/>
          <a:p>
            <a:fld id="{47ED5F46-F7F8-4C5A-8532-C87D4872364A}" type="slidenum">
              <a:rPr lang="en-GB" smtClean="0"/>
              <a:t>52</a:t>
            </a:fld>
            <a:endParaRPr lang="en-GB" dirty="0"/>
          </a:p>
        </p:txBody>
      </p:sp>
    </p:spTree>
    <p:extLst>
      <p:ext uri="{BB962C8B-B14F-4D97-AF65-F5344CB8AC3E}">
        <p14:creationId xmlns:p14="http://schemas.microsoft.com/office/powerpoint/2010/main" val="428042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7176FD5C-BDC9-42DE-B9E4-DB26ADD966F2}" type="datetimeFigureOut">
              <a:rPr lang="en-US" smtClean="0"/>
              <a:t>4/25/2025</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F32A9D4-F22F-4E4A-B555-8BAA6416FEA2}" type="datetimeFigureOut">
              <a:rPr lang="en-US" smtClean="0"/>
              <a:t>4/25/2025</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DBFE66A-8EDC-4659-BD17-4FEBDC5B541F}" type="datetimeFigureOut">
              <a:rPr lang="en-US" smtClean="0"/>
              <a:t>4/25/2025</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3C5E49-9583-4630-8047-F28761CAA6B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3086230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3C5E49-9583-4630-8047-F28761CAA6B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19683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C5E49-9583-4630-8047-F28761CAA6B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4084758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3C5E49-9583-4630-8047-F28761CAA6B2}"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3418901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3C5E49-9583-4630-8047-F28761CAA6B2}" type="datetimeFigureOut">
              <a:rPr lang="en-GB" smtClean="0"/>
              <a:t>25/04/2025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14253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3C5E49-9583-4630-8047-F28761CAA6B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49222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C5E49-9583-4630-8047-F28761CAA6B2}"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1502695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3C5E49-9583-4630-8047-F28761CAA6B2}"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285890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51523B9-8D7B-4C4B-BFA0-AA55B219FCA4}" type="datetimeFigureOut">
              <a:rPr lang="en-US" smtClean="0"/>
              <a:t>4/25/2025</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3C5E49-9583-4630-8047-F28761CAA6B2}"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4072104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3C5E49-9583-4630-8047-F28761CAA6B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4224119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3C5E49-9583-4630-8047-F28761CAA6B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6040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9CDF8D8F-ECE9-4F29-AA00-935BC293ECA3}" type="datetimeFigureOut">
              <a:rPr lang="en-US" smtClean="0"/>
              <a:t>4/25/2025</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3C4BF41A-0213-4F47-A170-62297F34FA62}" type="datetimeFigureOut">
              <a:rPr lang="en-US" smtClean="0"/>
              <a:t>4/25/2025</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1A6B185C-EEB6-4B56-BA9E-2C920ADA503E}" type="datetimeFigureOut">
              <a:rPr lang="en-US" smtClean="0"/>
              <a:t>4/25/2025</a:t>
            </a:fld>
            <a:endParaRPr lang="en-US" dirty="0"/>
          </a:p>
        </p:txBody>
      </p:sp>
      <p:sp>
        <p:nvSpPr>
          <p:cNvPr id="8" name="Footer Placeholder 7"/>
          <p:cNvSpPr>
            <a:spLocks noGrp="1"/>
          </p:cNvSpPr>
          <p:nvPr>
            <p:ph type="ftr" sz="quarter" idx="6"/>
          </p:nvPr>
        </p:nvSpPr>
        <p:spPr/>
        <p:txBody>
          <a:bodyPr/>
          <a:lstStyle/>
          <a:p>
            <a:endParaRPr lang="en-US" dirty="0"/>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887BD526-45A5-4163-8E2A-4C98323C5864}" type="datetimeFigureOut">
              <a:rPr lang="en-US" smtClean="0"/>
              <a:t>4/25/2025</a:t>
            </a:fld>
            <a:endParaRPr lang="en-US" dirty="0"/>
          </a:p>
        </p:txBody>
      </p:sp>
      <p:sp>
        <p:nvSpPr>
          <p:cNvPr id="4" name="Footer Placeholder 3"/>
          <p:cNvSpPr>
            <a:spLocks noGrp="1"/>
          </p:cNvSpPr>
          <p:nvPr>
            <p:ph type="ftr" sz="quarter" idx="2"/>
          </p:nvPr>
        </p:nvSpPr>
        <p:spPr/>
        <p:txBody>
          <a:bodyPr/>
          <a:lstStyle/>
          <a:p>
            <a:endParaRPr lang="en-US" dirty="0"/>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A42B69A-0DCF-4BD6-8676-F7CD222BA7D0}" type="datetimeFigureOut">
              <a:rPr lang="en-US" smtClean="0"/>
              <a:t>4/25/2025</a:t>
            </a:fld>
            <a:endParaRPr lang="en-US" dirty="0"/>
          </a:p>
        </p:txBody>
      </p:sp>
      <p:sp>
        <p:nvSpPr>
          <p:cNvPr id="3" name="Footer Placeholder 2"/>
          <p:cNvSpPr>
            <a:spLocks noGrp="1"/>
          </p:cNvSpPr>
          <p:nvPr>
            <p:ph type="ftr" sz="quarter" idx="1"/>
          </p:nvPr>
        </p:nvSpPr>
        <p:spPr/>
        <p:txBody>
          <a:bodyPr/>
          <a:lstStyle/>
          <a:p>
            <a:endParaRPr lang="en-US" dirty="0"/>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73454AE8-A9EA-4AAE-8911-E59393B17B8A}" type="datetimeFigureOut">
              <a:rPr lang="en-US" smtClean="0"/>
              <a:t>4/25/2025</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D6538649-1D79-4D35-BB0F-3F0F1DF16224}" type="datetimeFigureOut">
              <a:rPr lang="en-US" smtClean="0"/>
              <a:t>4/25/2025</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4/25/2025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3C5E49-9583-4630-8047-F28761CAA6B2}" type="datetimeFigureOut">
              <a:rPr lang="en-GB" smtClean="0"/>
              <a:t>25/04/2025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6A6CCE-4D0F-4745-BDEB-1BB4B375B968}" type="slidenum">
              <a:rPr lang="en-GB" smtClean="0"/>
              <a:t>‹#›</a:t>
            </a:fld>
            <a:endParaRPr lang="en-GB"/>
          </a:p>
        </p:txBody>
      </p:sp>
    </p:spTree>
    <p:extLst>
      <p:ext uri="{BB962C8B-B14F-4D97-AF65-F5344CB8AC3E}">
        <p14:creationId xmlns:p14="http://schemas.microsoft.com/office/powerpoint/2010/main" val="1368693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slideLayout" Target="../slideLayouts/slideLayout12.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0.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0.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3.xml"/><Relationship Id="rId7" Type="http://schemas.openxmlformats.org/officeDocument/2006/relationships/diagramQuickStyle" Target="../diagrams/quickStyle7.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0.png"/><Relationship Id="rId9" Type="http://schemas.microsoft.com/office/2007/relationships/diagramDrawing" Target="../diagrams/drawing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diagramColors" Target="../diagrams/colors9.xml"/><Relationship Id="rId3" Type="http://schemas.openxmlformats.org/officeDocument/2006/relationships/image" Target="../media/image20.png"/><Relationship Id="rId7" Type="http://schemas.openxmlformats.org/officeDocument/2006/relationships/diagramColors" Target="../diagrams/colors8.xml"/><Relationship Id="rId12" Type="http://schemas.openxmlformats.org/officeDocument/2006/relationships/diagramQuickStyle" Target="../diagrams/quickStyle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Layout" Target="../diagrams/layout9.xml"/><Relationship Id="rId5" Type="http://schemas.openxmlformats.org/officeDocument/2006/relationships/diagramLayout" Target="../diagrams/layout8.xml"/><Relationship Id="rId10" Type="http://schemas.openxmlformats.org/officeDocument/2006/relationships/diagramData" Target="../diagrams/data9.xml"/><Relationship Id="rId4" Type="http://schemas.openxmlformats.org/officeDocument/2006/relationships/diagramData" Target="../diagrams/data8.xml"/><Relationship Id="rId9" Type="http://schemas.openxmlformats.org/officeDocument/2006/relationships/image" Target="../media/image1.png"/><Relationship Id="rId14" Type="http://schemas.microsoft.com/office/2007/relationships/diagramDrawing" Target="../diagrams/drawing9.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13.xm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diagramColors" Target="../diagrams/colors13.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QuickStyle" Target="../diagrams/quickStyle13.xml"/><Relationship Id="rId5" Type="http://schemas.openxmlformats.org/officeDocument/2006/relationships/diagramQuickStyle" Target="../diagrams/quickStyle12.xml"/><Relationship Id="rId10" Type="http://schemas.openxmlformats.org/officeDocument/2006/relationships/diagramLayout" Target="../diagrams/layout13.xml"/><Relationship Id="rId4" Type="http://schemas.openxmlformats.org/officeDocument/2006/relationships/diagramLayout" Target="../diagrams/layout12.xml"/><Relationship Id="rId9" Type="http://schemas.openxmlformats.org/officeDocument/2006/relationships/diagramData" Target="../diagrams/data13.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w picture"/>
          <p:cNvPicPr/>
          <p:nvPr/>
        </p:nvPicPr>
        <p:blipFill rotWithShape="1">
          <a:blip r:embed="rId3"/>
          <a:srcRect l="69096" t="4513" r="7754" b="84557"/>
          <a:stretch/>
        </p:blipFill>
        <p:spPr bwMode="auto">
          <a:xfrm>
            <a:off x="1427498" y="4265148"/>
            <a:ext cx="2483768" cy="764704"/>
          </a:xfrm>
          <a:prstGeom prst="rect">
            <a:avLst/>
          </a:prstGeom>
          <a:ln>
            <a:noFill/>
          </a:ln>
          <a:extLst>
            <a:ext uri="{53640926-AAD7-44D8-BBD7-CCE9431645EC}">
              <a14:shadowObscured xmlns:a14="http://schemas.microsoft.com/office/drawing/2010/main"/>
            </a:ext>
          </a:extLst>
        </p:spPr>
      </p:pic>
      <p:pic>
        <p:nvPicPr>
          <p:cNvPr id="7" name="New picture"/>
          <p:cNvPicPr/>
          <p:nvPr/>
        </p:nvPicPr>
        <p:blipFill rotWithShape="1">
          <a:blip r:embed="rId3"/>
          <a:srcRect l="28079" t="41391" r="27701" b="7630"/>
          <a:stretch/>
        </p:blipFill>
        <p:spPr bwMode="auto">
          <a:xfrm>
            <a:off x="4788024" y="1688849"/>
            <a:ext cx="4248472" cy="3397319"/>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0" y="3187930"/>
            <a:ext cx="5301462" cy="1077218"/>
          </a:xfrm>
          <a:prstGeom prst="rect">
            <a:avLst/>
          </a:prstGeom>
          <a:noFill/>
        </p:spPr>
        <p:txBody>
          <a:bodyPr wrap="square" rtlCol="0">
            <a:spAutoFit/>
          </a:bodyPr>
          <a:lstStyle/>
          <a:p>
            <a:pPr algn="ctr"/>
            <a:r>
              <a:rPr lang="en-GB" sz="3200" b="1" dirty="0">
                <a:solidFill>
                  <a:srgbClr val="16AD85"/>
                </a:solidFill>
              </a:rPr>
              <a:t>Introduction and General Functions</a:t>
            </a:r>
          </a:p>
        </p:txBody>
      </p:sp>
      <p:sp>
        <p:nvSpPr>
          <p:cNvPr id="9" name="TextBox 8"/>
          <p:cNvSpPr txBox="1"/>
          <p:nvPr/>
        </p:nvSpPr>
        <p:spPr>
          <a:xfrm>
            <a:off x="18651" y="1899781"/>
            <a:ext cx="5301462" cy="1077218"/>
          </a:xfrm>
          <a:prstGeom prst="rect">
            <a:avLst/>
          </a:prstGeom>
          <a:noFill/>
        </p:spPr>
        <p:txBody>
          <a:bodyPr wrap="square" rtlCol="0">
            <a:spAutoFit/>
          </a:bodyPr>
          <a:lstStyle/>
          <a:p>
            <a:pPr algn="ctr"/>
            <a:r>
              <a:rPr lang="cy" sz="3200" b="1" dirty="0">
                <a:solidFill>
                  <a:srgbClr val="16AD85"/>
                </a:solidFill>
              </a:rPr>
              <a:t>Cyflwyniad a Swyddogaethau Cyffredinol</a:t>
            </a:r>
          </a:p>
        </p:txBody>
      </p:sp>
      <p:pic>
        <p:nvPicPr>
          <p:cNvPr id="11" name="Picture 10" descr="C:\Users\ttp36\AppData\Local\Microsoft\Windows\INetCache\Content.MSO\E07648CF.tmp"/>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3312368" cy="720080"/>
          </a:xfrm>
          <a:prstGeom prst="rect">
            <a:avLst/>
          </a:prstGeom>
          <a:noFill/>
          <a:ln>
            <a:noFill/>
          </a:ln>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3"/>
          <a:stretch>
            <a:fillRect/>
          </a:stretch>
        </p:blipFill>
        <p:spPr>
          <a:xfrm>
            <a:off x="0" y="116632"/>
            <a:ext cx="9144000" cy="6858000"/>
          </a:xfrm>
          <a:prstGeom prst="rect">
            <a:avLst/>
          </a:prstGeom>
        </p:spPr>
      </p:pic>
      <p:sp>
        <p:nvSpPr>
          <p:cNvPr id="3" name="TextBox 2"/>
          <p:cNvSpPr txBox="1"/>
          <p:nvPr/>
        </p:nvSpPr>
        <p:spPr>
          <a:xfrm>
            <a:off x="5273824" y="1031240"/>
            <a:ext cx="3312368" cy="584775"/>
          </a:xfrm>
          <a:prstGeom prst="rect">
            <a:avLst/>
          </a:prstGeom>
          <a:noFill/>
        </p:spPr>
        <p:txBody>
          <a:bodyPr wrap="square" rtlCol="0">
            <a:spAutoFit/>
          </a:bodyPr>
          <a:lstStyle/>
          <a:p>
            <a:r>
              <a:rPr lang="en-GB" sz="3200" b="1" dirty="0">
                <a:solidFill>
                  <a:srgbClr val="16AD85"/>
                </a:solidFill>
              </a:rPr>
              <a:t>The part of the act</a:t>
            </a:r>
          </a:p>
        </p:txBody>
      </p:sp>
      <p:graphicFrame>
        <p:nvGraphicFramePr>
          <p:cNvPr id="19" name="Table 18"/>
          <p:cNvGraphicFramePr>
            <a:graphicFrameLocks noGrp="1"/>
          </p:cNvGraphicFramePr>
          <p:nvPr>
            <p:extLst>
              <p:ext uri="{D42A27DB-BD31-4B8C-83A1-F6EECF244321}">
                <p14:modId xmlns:p14="http://schemas.microsoft.com/office/powerpoint/2010/main" val="4274270534"/>
              </p:ext>
            </p:extLst>
          </p:nvPr>
        </p:nvGraphicFramePr>
        <p:xfrm>
          <a:off x="4788024" y="1610207"/>
          <a:ext cx="4283968" cy="3943049"/>
        </p:xfrm>
        <a:graphic>
          <a:graphicData uri="http://schemas.openxmlformats.org/drawingml/2006/table">
            <a:tbl>
              <a:tblPr bandRow="1">
                <a:tableStyleId>{5C22544A-7EE6-4342-B048-85BDC9FD1C3A}</a:tableStyleId>
              </a:tblPr>
              <a:tblGrid>
                <a:gridCol w="2141984">
                  <a:extLst>
                    <a:ext uri="{9D8B030D-6E8A-4147-A177-3AD203B41FA5}">
                      <a16:colId xmlns:a16="http://schemas.microsoft.com/office/drawing/2014/main" val="4241476963"/>
                    </a:ext>
                  </a:extLst>
                </a:gridCol>
                <a:gridCol w="2141984">
                  <a:extLst>
                    <a:ext uri="{9D8B030D-6E8A-4147-A177-3AD203B41FA5}">
                      <a16:colId xmlns:a16="http://schemas.microsoft.com/office/drawing/2014/main" val="1073304514"/>
                    </a:ext>
                  </a:extLst>
                </a:gridCol>
              </a:tblGrid>
              <a:tr h="468329">
                <a:tc>
                  <a:txBody>
                    <a:bodyPr/>
                    <a:lstStyle/>
                    <a:p>
                      <a:pPr marL="342900" indent="-342900" algn="ctr">
                        <a:buAutoNum type="arabicPeriod"/>
                      </a:pPr>
                      <a:r>
                        <a:rPr lang="en-GB" b="1" baseline="0" dirty="0">
                          <a:solidFill>
                            <a:schemeClr val="bg1"/>
                          </a:solidFill>
                        </a:rPr>
                        <a:t>Introduction</a:t>
                      </a:r>
                    </a:p>
                  </a:txBody>
                  <a:tcPr>
                    <a:solidFill>
                      <a:srgbClr val="16AD85"/>
                    </a:solidFill>
                  </a:tcPr>
                </a:tc>
                <a:tc>
                  <a:txBody>
                    <a:bodyPr/>
                    <a:lstStyle/>
                    <a:p>
                      <a:pPr algn="ctr"/>
                      <a:r>
                        <a:rPr lang="en-GB" b="1" dirty="0">
                          <a:solidFill>
                            <a:schemeClr val="bg1"/>
                          </a:solidFill>
                        </a:rPr>
                        <a:t>2.</a:t>
                      </a:r>
                      <a:r>
                        <a:rPr lang="en-GB" b="1" baseline="0" dirty="0">
                          <a:solidFill>
                            <a:schemeClr val="bg1"/>
                          </a:solidFill>
                        </a:rPr>
                        <a:t> General Functions</a:t>
                      </a:r>
                      <a:endParaRPr lang="en-GB" b="1" dirty="0">
                        <a:solidFill>
                          <a:schemeClr val="bg1"/>
                        </a:solidFill>
                      </a:endParaRPr>
                    </a:p>
                  </a:txBody>
                  <a:tcPr>
                    <a:solidFill>
                      <a:srgbClr val="16AD85"/>
                    </a:solidFill>
                  </a:tcPr>
                </a:tc>
                <a:extLst>
                  <a:ext uri="{0D108BD9-81ED-4DB2-BD59-A6C34878D82A}">
                    <a16:rowId xmlns:a16="http://schemas.microsoft.com/office/drawing/2014/main" val="2982495294"/>
                  </a:ext>
                </a:extLst>
              </a:tr>
              <a:tr h="468329">
                <a:tc>
                  <a:txBody>
                    <a:bodyPr/>
                    <a:lstStyle/>
                    <a:p>
                      <a:pPr algn="ctr"/>
                      <a:r>
                        <a:rPr lang="en-GB" b="1" dirty="0">
                          <a:solidFill>
                            <a:schemeClr val="bg1"/>
                          </a:solidFill>
                        </a:rPr>
                        <a:t>3. Assessing the needs</a:t>
                      </a:r>
                      <a:r>
                        <a:rPr lang="en-GB" b="1" baseline="0" dirty="0">
                          <a:solidFill>
                            <a:schemeClr val="bg1"/>
                          </a:solidFill>
                        </a:rPr>
                        <a:t> of individuals</a:t>
                      </a:r>
                      <a:endParaRPr lang="en-GB" b="1" dirty="0">
                        <a:solidFill>
                          <a:schemeClr val="bg1"/>
                        </a:solidFill>
                      </a:endParaRP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4. Meeting needs</a:t>
                      </a:r>
                    </a:p>
                  </a:txBody>
                  <a:tcPr>
                    <a:solidFill>
                      <a:srgbClr val="16AD85"/>
                    </a:solidFill>
                  </a:tcPr>
                </a:tc>
                <a:extLst>
                  <a:ext uri="{0D108BD9-81ED-4DB2-BD59-A6C34878D82A}">
                    <a16:rowId xmlns:a16="http://schemas.microsoft.com/office/drawing/2014/main" val="2149217077"/>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5. Charging and Financial Assessment</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6. Looked after and Accommodated children</a:t>
                      </a:r>
                    </a:p>
                  </a:txBody>
                  <a:tcPr>
                    <a:solidFill>
                      <a:srgbClr val="16AD85"/>
                    </a:solidFill>
                  </a:tcPr>
                </a:tc>
                <a:extLst>
                  <a:ext uri="{0D108BD9-81ED-4DB2-BD59-A6C34878D82A}">
                    <a16:rowId xmlns:a16="http://schemas.microsoft.com/office/drawing/2014/main" val="1596385580"/>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7. Safeguarding</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8. Social Services Functions</a:t>
                      </a:r>
                    </a:p>
                  </a:txBody>
                  <a:tcPr>
                    <a:solidFill>
                      <a:srgbClr val="16AD85"/>
                    </a:solidFill>
                  </a:tcPr>
                </a:tc>
                <a:extLst>
                  <a:ext uri="{0D108BD9-81ED-4DB2-BD59-A6C34878D82A}">
                    <a16:rowId xmlns:a16="http://schemas.microsoft.com/office/drawing/2014/main" val="4135230787"/>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9. Co-operation and Partnership</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10. Complaints and Advocacy</a:t>
                      </a:r>
                    </a:p>
                  </a:txBody>
                  <a:tcPr>
                    <a:solidFill>
                      <a:srgbClr val="16AD85"/>
                    </a:solidFill>
                  </a:tcPr>
                </a:tc>
                <a:extLst>
                  <a:ext uri="{0D108BD9-81ED-4DB2-BD59-A6C34878D82A}">
                    <a16:rowId xmlns:a16="http://schemas.microsoft.com/office/drawing/2014/main" val="2105154699"/>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11. Miscellaneous and general</a:t>
                      </a:r>
                    </a:p>
                  </a:txBody>
                  <a:tcPr>
                    <a:solidFill>
                      <a:srgbClr val="16AD85"/>
                    </a:solidFill>
                  </a:tcPr>
                </a:tc>
                <a:tc>
                  <a:txBody>
                    <a:bodyPr/>
                    <a:lstStyle/>
                    <a:p>
                      <a:pPr algn="ctr"/>
                      <a:endParaRPr lang="en-GB" b="1" dirty="0">
                        <a:solidFill>
                          <a:schemeClr val="bg1"/>
                        </a:solidFill>
                      </a:endParaRPr>
                    </a:p>
                  </a:txBody>
                  <a:tcPr>
                    <a:solidFill>
                      <a:schemeClr val="bg1"/>
                    </a:solidFill>
                  </a:tcPr>
                </a:tc>
                <a:extLst>
                  <a:ext uri="{0D108BD9-81ED-4DB2-BD59-A6C34878D82A}">
                    <a16:rowId xmlns:a16="http://schemas.microsoft.com/office/drawing/2014/main" val="2808807202"/>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725710417"/>
              </p:ext>
            </p:extLst>
          </p:nvPr>
        </p:nvGraphicFramePr>
        <p:xfrm>
          <a:off x="107503" y="1610207"/>
          <a:ext cx="4283968" cy="4389120"/>
        </p:xfrm>
        <a:graphic>
          <a:graphicData uri="http://schemas.openxmlformats.org/drawingml/2006/table">
            <a:tbl>
              <a:tblPr bandRow="1">
                <a:tableStyleId>{5C22544A-7EE6-4342-B048-85BDC9FD1C3A}</a:tableStyleId>
              </a:tblPr>
              <a:tblGrid>
                <a:gridCol w="2141984">
                  <a:extLst>
                    <a:ext uri="{9D8B030D-6E8A-4147-A177-3AD203B41FA5}">
                      <a16:colId xmlns:a16="http://schemas.microsoft.com/office/drawing/2014/main" val="4241476963"/>
                    </a:ext>
                  </a:extLst>
                </a:gridCol>
                <a:gridCol w="2141984">
                  <a:extLst>
                    <a:ext uri="{9D8B030D-6E8A-4147-A177-3AD203B41FA5}">
                      <a16:colId xmlns:a16="http://schemas.microsoft.com/office/drawing/2014/main" val="1073304514"/>
                    </a:ext>
                  </a:extLst>
                </a:gridCol>
              </a:tblGrid>
              <a:tr h="6263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a:solidFill>
                            <a:srgbClr val="FFFFFF"/>
                          </a:solidFill>
                          <a:effectLst/>
                          <a:uFillTx/>
                          <a:latin typeface="+mn-lt"/>
                        </a:rPr>
                        <a:t>1. Cyflwyniad</a:t>
                      </a:r>
                      <a:endParaRPr lang="cy" sz="1800" b="1" i="0" u="none" strike="noStrike" cap="none" baseline="0" dirty="0">
                        <a:solidFill>
                          <a:srgbClr val="FFFFFF"/>
                        </a:solidFill>
                        <a:effectLst/>
                        <a:uFillTx/>
                        <a:latin typeface="+mn-lt"/>
                      </a:endParaRP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2. Swyddogaethau cyffredinol</a:t>
                      </a:r>
                    </a:p>
                  </a:txBody>
                  <a:tcPr>
                    <a:solidFill>
                      <a:srgbClr val="16AD85"/>
                    </a:solidFill>
                  </a:tcPr>
                </a:tc>
                <a:extLst>
                  <a:ext uri="{0D108BD9-81ED-4DB2-BD59-A6C34878D82A}">
                    <a16:rowId xmlns:a16="http://schemas.microsoft.com/office/drawing/2014/main" val="2982495294"/>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3. Asesu Anghenion Unigolion </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4. Diwallu anghenion</a:t>
                      </a:r>
                    </a:p>
                  </a:txBody>
                  <a:tcPr>
                    <a:solidFill>
                      <a:srgbClr val="16AD85"/>
                    </a:solidFill>
                  </a:tcPr>
                </a:tc>
                <a:extLst>
                  <a:ext uri="{0D108BD9-81ED-4DB2-BD59-A6C34878D82A}">
                    <a16:rowId xmlns:a16="http://schemas.microsoft.com/office/drawing/2014/main" val="2149217077"/>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5. Codi tâl ac Asesiad Ariannol</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6. Plant sy'n Derbyn Gofal a Phlant sy'n cael eu Lletya</a:t>
                      </a:r>
                    </a:p>
                  </a:txBody>
                  <a:tcPr>
                    <a:solidFill>
                      <a:srgbClr val="16AD85"/>
                    </a:solidFill>
                  </a:tcPr>
                </a:tc>
                <a:extLst>
                  <a:ext uri="{0D108BD9-81ED-4DB2-BD59-A6C34878D82A}">
                    <a16:rowId xmlns:a16="http://schemas.microsoft.com/office/drawing/2014/main" val="1596385580"/>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cy" sz="1800" b="1" i="0" u="none" strike="noStrike" cap="none" baseline="0" dirty="0">
                        <a:solidFill>
                          <a:srgbClr val="FFFFFF"/>
                        </a:solidFill>
                        <a:effectLst/>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7. Diogelu</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8. </a:t>
                      </a:r>
                      <a:r>
                        <a:rPr lang="cy" b="0" i="0" u="none" strike="noStrike" cap="none" baseline="0" dirty="0">
                          <a:effectLst/>
                          <a:uFillTx/>
                        </a:rPr>
                        <a:t> </a:t>
                      </a:r>
                      <a:r>
                        <a:rPr lang="cy" sz="1800" b="1" dirty="0">
                          <a:solidFill>
                            <a:srgbClr val="FFFFFF"/>
                          </a:solidFill>
                          <a:latin typeface="+mn-lt"/>
                        </a:rPr>
                        <a:t>Swyddogaethau Gwasanaethau Cymdeithasol</a:t>
                      </a:r>
                    </a:p>
                  </a:txBody>
                  <a:tcPr>
                    <a:solidFill>
                      <a:srgbClr val="16AD85"/>
                    </a:solidFill>
                  </a:tcPr>
                </a:tc>
                <a:extLst>
                  <a:ext uri="{0D108BD9-81ED-4DB2-BD59-A6C34878D82A}">
                    <a16:rowId xmlns:a16="http://schemas.microsoft.com/office/drawing/2014/main" val="4135230787"/>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9. Cydweithrediad a Phartneriaeth</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10. Cwynion ac Eiriolaeth</a:t>
                      </a:r>
                    </a:p>
                  </a:txBody>
                  <a:tcPr>
                    <a:solidFill>
                      <a:srgbClr val="16AD85"/>
                    </a:solidFill>
                  </a:tcPr>
                </a:tc>
                <a:extLst>
                  <a:ext uri="{0D108BD9-81ED-4DB2-BD59-A6C34878D82A}">
                    <a16:rowId xmlns:a16="http://schemas.microsoft.com/office/drawing/2014/main" val="2105154699"/>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11. Amrywiol a chyffredinol</a:t>
                      </a:r>
                    </a:p>
                  </a:txBody>
                  <a:tcPr>
                    <a:solidFill>
                      <a:srgbClr val="16AD85"/>
                    </a:solidFill>
                  </a:tcPr>
                </a:tc>
                <a:tc>
                  <a:txBody>
                    <a:bodyPr/>
                    <a:lstStyle/>
                    <a:p>
                      <a:pPr algn="ctr"/>
                      <a:endParaRPr lang="en-GB" b="1" dirty="0">
                        <a:solidFill>
                          <a:schemeClr val="bg1"/>
                        </a:solidFill>
                      </a:endParaRPr>
                    </a:p>
                  </a:txBody>
                  <a:tcPr>
                    <a:solidFill>
                      <a:schemeClr val="bg1"/>
                    </a:solidFill>
                  </a:tcPr>
                </a:tc>
                <a:extLst>
                  <a:ext uri="{0D108BD9-81ED-4DB2-BD59-A6C34878D82A}">
                    <a16:rowId xmlns:a16="http://schemas.microsoft.com/office/drawing/2014/main" val="2808807202"/>
                  </a:ext>
                </a:extLst>
              </a:tr>
            </a:tbl>
          </a:graphicData>
        </a:graphic>
      </p:graphicFrame>
      <p:sp>
        <p:nvSpPr>
          <p:cNvPr id="21" name="Rectangle 20"/>
          <p:cNvSpPr/>
          <p:nvPr/>
        </p:nvSpPr>
        <p:spPr>
          <a:xfrm>
            <a:off x="678384" y="1025432"/>
            <a:ext cx="3142207" cy="584775"/>
          </a:xfrm>
          <a:prstGeom prst="rect">
            <a:avLst/>
          </a:prstGeom>
        </p:spPr>
        <p:txBody>
          <a:bodyPr wrap="none">
            <a:spAutoFit/>
          </a:bodyPr>
          <a:lstStyle/>
          <a:p>
            <a:r>
              <a:rPr lang="cy" sz="3200" b="1" dirty="0">
                <a:solidFill>
                  <a:srgbClr val="16AD85"/>
                </a:solidFill>
              </a:rPr>
              <a:t>Y rhan o'r ddeddf</a:t>
            </a:r>
          </a:p>
        </p:txBody>
      </p:sp>
      <p:pic>
        <p:nvPicPr>
          <p:cNvPr id="61"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sp>
        <p:nvSpPr>
          <p:cNvPr id="7" name="TextBox 6"/>
          <p:cNvSpPr txBox="1"/>
          <p:nvPr/>
        </p:nvSpPr>
        <p:spPr>
          <a:xfrm>
            <a:off x="5076056" y="1124744"/>
            <a:ext cx="3007096" cy="461665"/>
          </a:xfrm>
          <a:prstGeom prst="rect">
            <a:avLst/>
          </a:prstGeom>
          <a:noFill/>
        </p:spPr>
        <p:txBody>
          <a:bodyPr wrap="square" rtlCol="0">
            <a:spAutoFit/>
          </a:bodyPr>
          <a:lstStyle/>
          <a:p>
            <a:r>
              <a:rPr lang="en-GB" sz="2400" b="1" dirty="0">
                <a:solidFill>
                  <a:srgbClr val="16AD85"/>
                </a:solidFill>
              </a:rPr>
              <a:t>Legislation repealed:</a:t>
            </a:r>
          </a:p>
        </p:txBody>
      </p:sp>
      <p:sp>
        <p:nvSpPr>
          <p:cNvPr id="8" name="TextBox 7"/>
          <p:cNvSpPr txBox="1"/>
          <p:nvPr/>
        </p:nvSpPr>
        <p:spPr>
          <a:xfrm>
            <a:off x="5010047" y="1586409"/>
            <a:ext cx="4139952" cy="4031873"/>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sz="1600" dirty="0"/>
              <a:t>The carers (Recognition and Services) Act 1995</a:t>
            </a:r>
          </a:p>
          <a:p>
            <a:pPr marL="457200" indent="-457200">
              <a:buClr>
                <a:srgbClr val="16AD85"/>
              </a:buClr>
              <a:buFont typeface="Arial" panose="020B0604020202020204" pitchFamily="34" charset="0"/>
              <a:buChar char="•"/>
            </a:pPr>
            <a:r>
              <a:rPr lang="en-GB" sz="1600" dirty="0"/>
              <a:t>The carers and Disabled Children Act 2000</a:t>
            </a:r>
          </a:p>
          <a:p>
            <a:pPr marL="457200" indent="-457200">
              <a:buClr>
                <a:srgbClr val="16AD85"/>
              </a:buClr>
              <a:buFont typeface="Arial" panose="020B0604020202020204" pitchFamily="34" charset="0"/>
              <a:buChar char="•"/>
            </a:pPr>
            <a:r>
              <a:rPr lang="en-GB" sz="1600" dirty="0"/>
              <a:t>The carers (Equal Opportunities) Act 2004</a:t>
            </a:r>
          </a:p>
          <a:p>
            <a:pPr marL="457200" indent="-457200">
              <a:buClr>
                <a:srgbClr val="16AD85"/>
              </a:buClr>
              <a:buFont typeface="Arial" panose="020B0604020202020204" pitchFamily="34" charset="0"/>
              <a:buChar char="•"/>
            </a:pPr>
            <a:r>
              <a:rPr lang="en-GB" sz="1600" dirty="0"/>
              <a:t>The Carers Strategies (Wales) Measure 2010</a:t>
            </a:r>
          </a:p>
          <a:p>
            <a:pPr marL="457200" indent="-457200">
              <a:buClr>
                <a:srgbClr val="16AD85"/>
              </a:buClr>
              <a:buFont typeface="Arial" panose="020B0604020202020204" pitchFamily="34" charset="0"/>
              <a:buChar char="•"/>
            </a:pPr>
            <a:r>
              <a:rPr lang="en-GB" sz="1600" dirty="0"/>
              <a:t>National Assistance Act 1948</a:t>
            </a:r>
          </a:p>
          <a:p>
            <a:pPr marL="457200" indent="-457200">
              <a:buClr>
                <a:srgbClr val="16AD85"/>
              </a:buClr>
              <a:buFont typeface="Arial" panose="020B0604020202020204" pitchFamily="34" charset="0"/>
              <a:buChar char="•"/>
            </a:pPr>
            <a:r>
              <a:rPr lang="en-GB" sz="1600" dirty="0"/>
              <a:t>Health Services &amp; Public Health Act 1968</a:t>
            </a:r>
          </a:p>
          <a:p>
            <a:pPr marL="457200" indent="-457200">
              <a:buClr>
                <a:srgbClr val="16AD85"/>
              </a:buClr>
              <a:buFont typeface="Arial" panose="020B0604020202020204" pitchFamily="34" charset="0"/>
              <a:buChar char="•"/>
            </a:pPr>
            <a:r>
              <a:rPr lang="en-GB" sz="1600" dirty="0"/>
              <a:t>Chronically Sick and Disabled Persons Act 1970</a:t>
            </a:r>
          </a:p>
          <a:p>
            <a:pPr marL="457200" indent="-457200">
              <a:buClr>
                <a:srgbClr val="16AD85"/>
              </a:buClr>
              <a:buFont typeface="Arial" panose="020B0604020202020204" pitchFamily="34" charset="0"/>
              <a:buChar char="•"/>
            </a:pPr>
            <a:r>
              <a:rPr lang="en-GB" sz="1600" dirty="0"/>
              <a:t>Health &amp; Social Services &amp; Social Security Adjudications Act 1983</a:t>
            </a:r>
          </a:p>
          <a:p>
            <a:pPr marL="457200" indent="-457200">
              <a:buClr>
                <a:srgbClr val="16AD85"/>
              </a:buClr>
              <a:buFont typeface="Arial" panose="020B0604020202020204" pitchFamily="34" charset="0"/>
              <a:buChar char="•"/>
            </a:pPr>
            <a:r>
              <a:rPr lang="en-GB" sz="1600" dirty="0"/>
              <a:t>Disabled Persons (Service, Consultation and Representation) Act 1986</a:t>
            </a:r>
          </a:p>
          <a:p>
            <a:pPr marL="457200" indent="-457200">
              <a:buClr>
                <a:srgbClr val="16AD85"/>
              </a:buClr>
              <a:buFont typeface="Arial" panose="020B0604020202020204" pitchFamily="34" charset="0"/>
              <a:buChar char="•"/>
            </a:pPr>
            <a:r>
              <a:rPr lang="en-GB" sz="1600" dirty="0"/>
              <a:t>NHS Community Care Act 1990</a:t>
            </a:r>
          </a:p>
          <a:p>
            <a:pPr marL="457200" indent="-457200">
              <a:buClr>
                <a:srgbClr val="16AD85"/>
              </a:buClr>
              <a:buFont typeface="Arial" panose="020B0604020202020204" pitchFamily="34" charset="0"/>
              <a:buChar char="•"/>
            </a:pPr>
            <a:r>
              <a:rPr lang="en-GB" sz="1600" dirty="0"/>
              <a:t>Health &amp; Social Care Act 2001 (DPs)  </a:t>
            </a:r>
          </a:p>
        </p:txBody>
      </p:sp>
      <p:sp>
        <p:nvSpPr>
          <p:cNvPr id="2" name="Rectangle 1"/>
          <p:cNvSpPr/>
          <p:nvPr/>
        </p:nvSpPr>
        <p:spPr>
          <a:xfrm>
            <a:off x="107504" y="1589737"/>
            <a:ext cx="4572000" cy="4278094"/>
          </a:xfrm>
          <a:prstGeom prst="rect">
            <a:avLst/>
          </a:prstGeom>
        </p:spPr>
        <p:txBody>
          <a:bodyPr>
            <a:spAutoFit/>
          </a:bodyPr>
          <a:lstStyle/>
          <a:p>
            <a:pPr marL="457200" indent="-457200">
              <a:buClr>
                <a:srgbClr val="16AD85"/>
              </a:buClr>
              <a:buFont typeface="Arial" pitchFamily="34" charset="0"/>
              <a:buChar char="•"/>
            </a:pPr>
            <a:r>
              <a:rPr lang="cy" sz="1600" dirty="0">
                <a:solidFill>
                  <a:srgbClr val="000000"/>
                </a:solidFill>
              </a:rPr>
              <a:t>Deddf Gofalwyr (Cydnabyddiaeth a Gwasanaethau) 1995</a:t>
            </a:r>
          </a:p>
          <a:p>
            <a:pPr marL="457200" indent="-457200">
              <a:buClr>
                <a:srgbClr val="16AD85"/>
              </a:buClr>
              <a:buFont typeface="Arial" pitchFamily="34" charset="0"/>
              <a:buChar char="•"/>
            </a:pPr>
            <a:r>
              <a:rPr lang="cy" sz="1600" dirty="0">
                <a:solidFill>
                  <a:srgbClr val="000000"/>
                </a:solidFill>
              </a:rPr>
              <a:t>Deddf Gofalwyr a Phlant Anabl 2000</a:t>
            </a:r>
          </a:p>
          <a:p>
            <a:pPr marL="457200" indent="-457200">
              <a:buClr>
                <a:srgbClr val="16AD85"/>
              </a:buClr>
              <a:buFont typeface="Arial" pitchFamily="34" charset="0"/>
              <a:buChar char="•"/>
            </a:pPr>
            <a:r>
              <a:rPr lang="cy" sz="1600" dirty="0">
                <a:solidFill>
                  <a:srgbClr val="000000"/>
                </a:solidFill>
              </a:rPr>
              <a:t>Deddf Gofalwyr (Cyfle Cyfartal) 2004</a:t>
            </a:r>
          </a:p>
          <a:p>
            <a:pPr marL="457200" indent="-457200">
              <a:buClr>
                <a:srgbClr val="16AD85"/>
              </a:buClr>
              <a:buFont typeface="Arial" pitchFamily="34" charset="0"/>
              <a:buChar char="•"/>
            </a:pPr>
            <a:r>
              <a:rPr lang="cy" sz="1600" dirty="0">
                <a:solidFill>
                  <a:srgbClr val="000000"/>
                </a:solidFill>
              </a:rPr>
              <a:t>Mesur Strategaethau ar gyfer Gofalwyr (Cymru) 2010</a:t>
            </a:r>
          </a:p>
          <a:p>
            <a:pPr marL="457200" indent="-457200">
              <a:buClr>
                <a:srgbClr val="16AD85"/>
              </a:buClr>
              <a:buFont typeface="Arial" pitchFamily="34" charset="0"/>
              <a:buChar char="•"/>
            </a:pPr>
            <a:r>
              <a:rPr lang="cy" sz="1600" dirty="0">
                <a:solidFill>
                  <a:srgbClr val="000000"/>
                </a:solidFill>
              </a:rPr>
              <a:t>Deddf Cymorth Gwladol 1948</a:t>
            </a:r>
          </a:p>
          <a:p>
            <a:pPr marL="457200" indent="-457200">
              <a:buClr>
                <a:srgbClr val="16AD85"/>
              </a:buClr>
              <a:buFont typeface="Arial" pitchFamily="34" charset="0"/>
              <a:buChar char="•"/>
            </a:pPr>
            <a:r>
              <a:rPr lang="cy" sz="1600" dirty="0">
                <a:solidFill>
                  <a:srgbClr val="000000"/>
                </a:solidFill>
              </a:rPr>
              <a:t>Deddf Gwasanaethau Iechyd ac Iechyd y Cyhoedd 1968</a:t>
            </a:r>
          </a:p>
          <a:p>
            <a:pPr marL="457200" indent="-457200">
              <a:buClr>
                <a:srgbClr val="16AD85"/>
              </a:buClr>
              <a:buFont typeface="Arial" pitchFamily="34" charset="0"/>
              <a:buChar char="•"/>
            </a:pPr>
            <a:r>
              <a:rPr lang="cy" sz="1600" dirty="0">
                <a:solidFill>
                  <a:srgbClr val="000000"/>
                </a:solidFill>
              </a:rPr>
              <a:t>Deddf Cleifion â Salwch Cronig a Phersonau Anabl 1970</a:t>
            </a:r>
          </a:p>
          <a:p>
            <a:pPr marL="457200" indent="-457200">
              <a:buClr>
                <a:srgbClr val="16AD85"/>
              </a:buClr>
              <a:buFont typeface="Arial" pitchFamily="34" charset="0"/>
              <a:buChar char="•"/>
            </a:pPr>
            <a:r>
              <a:rPr lang="cy" sz="1600" dirty="0">
                <a:solidFill>
                  <a:srgbClr val="000000"/>
                </a:solidFill>
              </a:rPr>
              <a:t>Deddf Dyfarniadau Iechyd a Gwasanaethau Cymdeithasol a Nawdd Cymdeithasol 1983</a:t>
            </a:r>
          </a:p>
          <a:p>
            <a:pPr marL="457200" indent="-457200">
              <a:buClr>
                <a:srgbClr val="16AD85"/>
              </a:buClr>
              <a:buFont typeface="Arial" pitchFamily="34" charset="0"/>
              <a:buChar char="•"/>
            </a:pPr>
            <a:r>
              <a:rPr lang="cy" sz="1600" dirty="0">
                <a:solidFill>
                  <a:srgbClr val="000000"/>
                </a:solidFill>
              </a:rPr>
              <a:t>Deddf Personau Anabl (Gwasanaeth, Ymgynghori a Chynrychioli) 1986</a:t>
            </a:r>
          </a:p>
          <a:p>
            <a:pPr marL="457200" indent="-457200">
              <a:buClr>
                <a:srgbClr val="16AD85"/>
              </a:buClr>
              <a:buFont typeface="Arial" pitchFamily="34" charset="0"/>
              <a:buChar char="•"/>
            </a:pPr>
            <a:r>
              <a:rPr lang="cy" sz="1600" dirty="0">
                <a:solidFill>
                  <a:srgbClr val="000000"/>
                </a:solidFill>
              </a:rPr>
              <a:t>Deddf Gofal Cymunedol y GIG 1990</a:t>
            </a:r>
          </a:p>
          <a:p>
            <a:pPr marL="457200" indent="-457200">
              <a:buClr>
                <a:srgbClr val="16AD85"/>
              </a:buClr>
              <a:buFont typeface="Arial" pitchFamily="34" charset="0"/>
              <a:buChar char="•"/>
            </a:pPr>
            <a:r>
              <a:rPr lang="cy" sz="1600" dirty="0">
                <a:solidFill>
                  <a:srgbClr val="000000"/>
                </a:solidFill>
              </a:rPr>
              <a:t>Deddf Iechyd a Gofal Cymdeithasol 2001 (DPs)  </a:t>
            </a:r>
          </a:p>
        </p:txBody>
      </p:sp>
      <p:pic>
        <p:nvPicPr>
          <p:cNvPr id="9" name="New picture"/>
          <p:cNvPicPr/>
          <p:nvPr/>
        </p:nvPicPr>
        <p:blipFill rotWithShape="1">
          <a:blip r:embed="rId4"/>
          <a:srcRect l="28079" t="41391" r="27701" b="7630"/>
          <a:stretch/>
        </p:blipFill>
        <p:spPr bwMode="auto">
          <a:xfrm>
            <a:off x="7847856" y="11796"/>
            <a:ext cx="1296144" cy="102105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07504" y="1124744"/>
            <a:ext cx="4079643" cy="461665"/>
          </a:xfrm>
          <a:prstGeom prst="rect">
            <a:avLst/>
          </a:prstGeom>
        </p:spPr>
        <p:txBody>
          <a:bodyPr wrap="none">
            <a:spAutoFit/>
          </a:bodyPr>
          <a:lstStyle/>
          <a:p>
            <a:r>
              <a:rPr lang="cy" sz="2400" b="1" dirty="0">
                <a:solidFill>
                  <a:srgbClr val="16AD85"/>
                </a:solidFill>
              </a:rPr>
              <a:t>Deddfwriaeth wedi'i diddymu:</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sp>
        <p:nvSpPr>
          <p:cNvPr id="6" name="TextBox 5"/>
          <p:cNvSpPr txBox="1"/>
          <p:nvPr/>
        </p:nvSpPr>
        <p:spPr>
          <a:xfrm>
            <a:off x="4499992" y="1024181"/>
            <a:ext cx="1656184" cy="523220"/>
          </a:xfrm>
          <a:prstGeom prst="rect">
            <a:avLst/>
          </a:prstGeom>
          <a:noFill/>
        </p:spPr>
        <p:txBody>
          <a:bodyPr wrap="square" rtlCol="0">
            <a:spAutoFit/>
          </a:bodyPr>
          <a:lstStyle/>
          <a:p>
            <a:r>
              <a:rPr lang="en-GB" sz="2800" b="1" dirty="0">
                <a:solidFill>
                  <a:srgbClr val="16AD85"/>
                </a:solidFill>
              </a:rPr>
              <a:t>Children</a:t>
            </a:r>
          </a:p>
        </p:txBody>
      </p:sp>
      <p:sp>
        <p:nvSpPr>
          <p:cNvPr id="7" name="TextBox 6"/>
          <p:cNvSpPr txBox="1"/>
          <p:nvPr/>
        </p:nvSpPr>
        <p:spPr>
          <a:xfrm>
            <a:off x="4499992" y="1547401"/>
            <a:ext cx="4680520" cy="3293209"/>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1600" dirty="0"/>
              <a:t>The children in need provisions of Part 3 (section 17) of the Children Act 1989 will be disapplied in relation to Wales. The legal authority for the provision of services for children and their families, including disabled children, will instead be Parts 2 to 5 of the Act. However, the general care and support system for Wales under Parts 2 to 5 does not apply in the Case of looked-after children. Instead, Part 6 of the Act contains local authority obligations in relation to looked-after children.</a:t>
            </a:r>
          </a:p>
          <a:p>
            <a:pPr marL="285750" indent="-285750">
              <a:buClr>
                <a:srgbClr val="16AD85"/>
              </a:buClr>
              <a:buFont typeface="Arial" panose="020B0604020202020204" pitchFamily="34" charset="0"/>
              <a:buChar char="•"/>
            </a:pPr>
            <a:endParaRPr lang="en-GB" sz="1600" dirty="0"/>
          </a:p>
          <a:p>
            <a:pPr marL="285750" indent="-285750">
              <a:buClr>
                <a:srgbClr val="16AD85"/>
              </a:buClr>
              <a:buFont typeface="Arial" panose="020B0604020202020204" pitchFamily="34" charset="0"/>
              <a:buChar char="•"/>
            </a:pPr>
            <a:r>
              <a:rPr lang="en-GB" sz="1600" dirty="0"/>
              <a:t>The Act introduces a new duty to Wales to report children at the risk under Part 7.  </a:t>
            </a:r>
          </a:p>
        </p:txBody>
      </p:sp>
      <p:sp>
        <p:nvSpPr>
          <p:cNvPr id="8" name="TextBox 7"/>
          <p:cNvSpPr txBox="1"/>
          <p:nvPr/>
        </p:nvSpPr>
        <p:spPr>
          <a:xfrm>
            <a:off x="-36513" y="1548076"/>
            <a:ext cx="4536505" cy="4278094"/>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Bydd y darpariaethau ar gyfer plant mewn angen yn Rhan 3 (adran 17) o Ddeddf Plant 1989 yn cael eu datgymhwyso mewn perthynas â Chymru. Yr awdurdod cyfreithiol ar gyfer darparu gwasanaethau i blant a’u teuluoedd, gan gynnwys plant anabl, yn lle hynny fydd Rhannau 2 i 5 o’r Ddeddf. Fodd bynnag, nid yw’r system gofal a chymorth cyffredinol ar gyfer Cymru o dan Rannau 2 i 5 yn berthnasol yn achos plant sy’n derbyn gofal. Yn lle hynny, mae Rhan 6 o’r Ddeddf yn cynnwys rhwymedigaethau awdurdodau lleol mewn perthynas â phlant sy’n derbyn gofal.</a:t>
            </a:r>
          </a:p>
          <a:p>
            <a:pPr marL="285750" indent="-285750">
              <a:buClr>
                <a:srgbClr val="16AD85"/>
              </a:buClr>
              <a:buFont typeface="Arial" panose="020B0604020202020204" pitchFamily="34" charset="0"/>
              <a:buChar char="•"/>
            </a:pPr>
            <a:endParaRPr lang="en-GB" sz="1600" dirty="0"/>
          </a:p>
          <a:p>
            <a:pPr marL="285750"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Mae’r Ddeddf yn cyflwyno dyletswydd newydd i Gymru i roi gwybod am blant sy’n wynebu risg o dan Ran 7.  </a:t>
            </a:r>
          </a:p>
        </p:txBody>
      </p:sp>
      <p:sp>
        <p:nvSpPr>
          <p:cNvPr id="2" name="Rectangle 1"/>
          <p:cNvSpPr/>
          <p:nvPr/>
        </p:nvSpPr>
        <p:spPr>
          <a:xfrm>
            <a:off x="107504" y="1024181"/>
            <a:ext cx="955583" cy="523220"/>
          </a:xfrm>
          <a:prstGeom prst="rect">
            <a:avLst/>
          </a:prstGeom>
        </p:spPr>
        <p:txBody>
          <a:bodyPr wrap="none">
            <a:spAutoFit/>
          </a:bodyPr>
          <a:lstStyle/>
          <a:p>
            <a:r>
              <a:rPr lang="cy" sz="2800" b="1" dirty="0">
                <a:solidFill>
                  <a:srgbClr val="16AD85"/>
                </a:solidFill>
              </a:rPr>
              <a:t>Plant</a:t>
            </a:r>
            <a:endParaRPr lang="en-GB" dirty="0">
              <a:solidFill>
                <a:srgbClr val="16AD85"/>
              </a:solidFill>
            </a:endParaRPr>
          </a:p>
        </p:txBody>
      </p:sp>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33363"/>
            <a:ext cx="9144000" cy="6858000"/>
          </a:xfrm>
          <a:prstGeom prst="rect">
            <a:avLst/>
          </a:prstGeom>
        </p:spPr>
      </p:pic>
      <p:sp>
        <p:nvSpPr>
          <p:cNvPr id="3" name="TextBox 2"/>
          <p:cNvSpPr txBox="1"/>
          <p:nvPr/>
        </p:nvSpPr>
        <p:spPr>
          <a:xfrm>
            <a:off x="5165812" y="938260"/>
            <a:ext cx="3744416" cy="400110"/>
          </a:xfrm>
          <a:prstGeom prst="rect">
            <a:avLst/>
          </a:prstGeom>
          <a:noFill/>
        </p:spPr>
        <p:txBody>
          <a:bodyPr wrap="square" rtlCol="0">
            <a:spAutoFit/>
          </a:bodyPr>
          <a:lstStyle/>
          <a:p>
            <a:r>
              <a:rPr lang="en-GB" sz="2000" b="1" dirty="0">
                <a:solidFill>
                  <a:srgbClr val="16AD85"/>
                </a:solidFill>
              </a:rPr>
              <a:t>What legislation is not changing</a:t>
            </a:r>
          </a:p>
        </p:txBody>
      </p:sp>
      <p:sp>
        <p:nvSpPr>
          <p:cNvPr id="7" name="TextBox 6"/>
          <p:cNvSpPr txBox="1"/>
          <p:nvPr/>
        </p:nvSpPr>
        <p:spPr>
          <a:xfrm>
            <a:off x="5328084" y="1488431"/>
            <a:ext cx="3419872" cy="4524315"/>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en-GB" sz="2400" dirty="0"/>
              <a:t>Mental health Act 1983 as amended 2007</a:t>
            </a:r>
          </a:p>
          <a:p>
            <a:pPr marL="342900" indent="-342900">
              <a:buClr>
                <a:srgbClr val="16AD85"/>
              </a:buClr>
              <a:buFont typeface="Arial" panose="020B0604020202020204" pitchFamily="34" charset="0"/>
              <a:buChar char="•"/>
            </a:pPr>
            <a:endParaRPr lang="en-GB" sz="2400" dirty="0"/>
          </a:p>
          <a:p>
            <a:pPr marL="342900" indent="-342900">
              <a:buClr>
                <a:srgbClr val="16AD85"/>
              </a:buClr>
              <a:buFont typeface="Arial" panose="020B0604020202020204" pitchFamily="34" charset="0"/>
              <a:buChar char="•"/>
            </a:pPr>
            <a:r>
              <a:rPr lang="en-GB" sz="2400" dirty="0"/>
              <a:t>Mental Capacity Act 2005</a:t>
            </a:r>
          </a:p>
          <a:p>
            <a:pPr marL="342900" indent="-342900">
              <a:buClr>
                <a:srgbClr val="16AD85"/>
              </a:buClr>
              <a:buFont typeface="Arial" panose="020B0604020202020204" pitchFamily="34" charset="0"/>
              <a:buChar char="•"/>
            </a:pPr>
            <a:endParaRPr lang="en-GB" sz="2400" dirty="0"/>
          </a:p>
          <a:p>
            <a:pPr marL="342900" indent="-342900">
              <a:buClr>
                <a:srgbClr val="16AD85"/>
              </a:buClr>
              <a:buFont typeface="Arial" panose="020B0604020202020204" pitchFamily="34" charset="0"/>
              <a:buChar char="•"/>
            </a:pPr>
            <a:r>
              <a:rPr lang="en-GB" sz="2400" dirty="0"/>
              <a:t>Deprivation of Liberty Safeguarding 2007</a:t>
            </a:r>
          </a:p>
          <a:p>
            <a:pPr marL="342900" indent="-342900">
              <a:buClr>
                <a:srgbClr val="16AD85"/>
              </a:buClr>
              <a:buFont typeface="Arial" panose="020B0604020202020204" pitchFamily="34" charset="0"/>
              <a:buChar char="•"/>
            </a:pPr>
            <a:endParaRPr lang="en-GB" sz="2400" dirty="0"/>
          </a:p>
          <a:p>
            <a:pPr marL="342900" indent="-342900">
              <a:buClr>
                <a:srgbClr val="16AD85"/>
              </a:buClr>
              <a:buFont typeface="Arial" panose="020B0604020202020204" pitchFamily="34" charset="0"/>
              <a:buChar char="•"/>
            </a:pPr>
            <a:r>
              <a:rPr lang="en-GB" sz="2400" dirty="0"/>
              <a:t>Part 4 and 5 Children Act 1989</a:t>
            </a:r>
          </a:p>
          <a:p>
            <a:pPr marL="342900" indent="-342900">
              <a:buClr>
                <a:srgbClr val="16AD85"/>
              </a:buClr>
              <a:buFont typeface="Arial" panose="020B0604020202020204" pitchFamily="34" charset="0"/>
              <a:buChar char="•"/>
            </a:pPr>
            <a:endParaRPr lang="en-GB" sz="2400" dirty="0"/>
          </a:p>
        </p:txBody>
      </p:sp>
      <p:sp>
        <p:nvSpPr>
          <p:cNvPr id="2" name="Rectangle 1"/>
          <p:cNvSpPr/>
          <p:nvPr/>
        </p:nvSpPr>
        <p:spPr>
          <a:xfrm>
            <a:off x="395536" y="1484784"/>
            <a:ext cx="3850046" cy="4524315"/>
          </a:xfrm>
          <a:prstGeom prst="rect">
            <a:avLst/>
          </a:prstGeom>
        </p:spPr>
        <p:txBody>
          <a:bodyPr wrap="square">
            <a:spAutoFit/>
          </a:bodyPr>
          <a:lstStyle/>
          <a:p>
            <a:pPr marL="342900" indent="-342900">
              <a:buClr>
                <a:srgbClr val="16AD85"/>
              </a:buClr>
              <a:buFont typeface="Arial" pitchFamily="34" charset="0"/>
              <a:buChar char="•"/>
            </a:pPr>
            <a:r>
              <a:rPr lang="cy" sz="2400" dirty="0">
                <a:solidFill>
                  <a:srgbClr val="000000"/>
                </a:solidFill>
              </a:rPr>
              <a:t>Deddf Iechyd Meddwl 1983 fel y'i diwygiwyd 2007</a:t>
            </a:r>
          </a:p>
          <a:p>
            <a:pPr marL="342900" indent="-342900">
              <a:buClr>
                <a:srgbClr val="16AD85"/>
              </a:buClr>
              <a:buFont typeface="Arial" pitchFamily="34" charset="0"/>
              <a:buChar char="•"/>
            </a:pPr>
            <a:endParaRPr lang="en-GB" sz="2400" dirty="0"/>
          </a:p>
          <a:p>
            <a:pPr marL="342900" indent="-342900">
              <a:buClr>
                <a:srgbClr val="16AD85"/>
              </a:buClr>
              <a:buFont typeface="Arial" pitchFamily="34" charset="0"/>
              <a:buChar char="•"/>
            </a:pPr>
            <a:r>
              <a:rPr lang="cy" sz="2400" dirty="0">
                <a:solidFill>
                  <a:srgbClr val="000000"/>
                </a:solidFill>
              </a:rPr>
              <a:t>Deddf Galluedd Meddyliol 2005</a:t>
            </a:r>
          </a:p>
          <a:p>
            <a:pPr marL="342900" indent="-342900">
              <a:buClr>
                <a:srgbClr val="16AD85"/>
              </a:buClr>
              <a:buFont typeface="Arial" pitchFamily="34" charset="0"/>
              <a:buChar char="•"/>
            </a:pPr>
            <a:endParaRPr lang="en-GB" sz="2400" dirty="0"/>
          </a:p>
          <a:p>
            <a:pPr marL="342900" indent="-342900">
              <a:buClr>
                <a:srgbClr val="16AD85"/>
              </a:buClr>
              <a:buFont typeface="Arial" pitchFamily="34" charset="0"/>
              <a:buChar char="•"/>
            </a:pPr>
            <a:r>
              <a:rPr lang="cy" sz="2400" dirty="0">
                <a:solidFill>
                  <a:srgbClr val="000000"/>
                </a:solidFill>
              </a:rPr>
              <a:t>Trefniadau Diogelu Wrth Amddifadu o Ryddid 2007</a:t>
            </a:r>
          </a:p>
          <a:p>
            <a:pPr marL="342900" indent="-342900">
              <a:buClr>
                <a:srgbClr val="16AD85"/>
              </a:buClr>
              <a:buFont typeface="Arial" pitchFamily="34" charset="0"/>
              <a:buChar char="•"/>
            </a:pPr>
            <a:endParaRPr lang="en-GB" sz="2400" dirty="0"/>
          </a:p>
          <a:p>
            <a:pPr marL="342900" indent="-342900">
              <a:buClr>
                <a:srgbClr val="16AD85"/>
              </a:buClr>
              <a:buFont typeface="Arial" pitchFamily="34" charset="0"/>
              <a:buChar char="•"/>
            </a:pPr>
            <a:r>
              <a:rPr lang="cy" sz="2400" dirty="0">
                <a:solidFill>
                  <a:srgbClr val="000000"/>
                </a:solidFill>
              </a:rPr>
              <a:t>Rhan 4 a 5 Deddf Plant 1989</a:t>
            </a:r>
          </a:p>
        </p:txBody>
      </p:sp>
      <p:sp>
        <p:nvSpPr>
          <p:cNvPr id="8" name="Rectangle 7"/>
          <p:cNvSpPr/>
          <p:nvPr/>
        </p:nvSpPr>
        <p:spPr>
          <a:xfrm>
            <a:off x="411712" y="938260"/>
            <a:ext cx="3833870" cy="400110"/>
          </a:xfrm>
          <a:prstGeom prst="rect">
            <a:avLst/>
          </a:prstGeom>
        </p:spPr>
        <p:txBody>
          <a:bodyPr wrap="none">
            <a:spAutoFit/>
          </a:bodyPr>
          <a:lstStyle/>
          <a:p>
            <a:r>
              <a:rPr lang="cy" sz="2000" b="1" dirty="0">
                <a:solidFill>
                  <a:srgbClr val="16AD85"/>
                </a:solidFill>
              </a:rPr>
              <a:t>Pa ddeddfwriaeth nad yw'n newid</a:t>
            </a:r>
          </a:p>
        </p:txBody>
      </p:sp>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New picture"/>
          <p:cNvPicPr/>
          <p:nvPr/>
        </p:nvPicPr>
        <p:blipFill>
          <a:blip r:embed="rId2"/>
          <a:stretch>
            <a:fillRect/>
          </a:stretch>
        </p:blipFill>
        <p:spPr>
          <a:xfrm>
            <a:off x="0" y="0"/>
            <a:ext cx="9144000" cy="6858000"/>
          </a:xfrm>
          <a:prstGeom prst="rect">
            <a:avLst/>
          </a:prstGeom>
        </p:spPr>
      </p:pic>
      <p:sp>
        <p:nvSpPr>
          <p:cNvPr id="4" name="TextBox 3"/>
          <p:cNvSpPr txBox="1"/>
          <p:nvPr/>
        </p:nvSpPr>
        <p:spPr>
          <a:xfrm>
            <a:off x="5000764" y="1406850"/>
            <a:ext cx="3693748" cy="707886"/>
          </a:xfrm>
          <a:prstGeom prst="rect">
            <a:avLst/>
          </a:prstGeom>
          <a:noFill/>
        </p:spPr>
        <p:txBody>
          <a:bodyPr wrap="square" rtlCol="0">
            <a:spAutoFit/>
          </a:bodyPr>
          <a:lstStyle/>
          <a:p>
            <a:pPr algn="ctr"/>
            <a:r>
              <a:rPr lang="en-GB" sz="2000" b="1" dirty="0">
                <a:solidFill>
                  <a:srgbClr val="16AD85"/>
                </a:solidFill>
              </a:rPr>
              <a:t>What is the Act trying to achieve:</a:t>
            </a:r>
          </a:p>
          <a:p>
            <a:pPr algn="ctr"/>
            <a:r>
              <a:rPr lang="en-GB" sz="2000" b="1" dirty="0">
                <a:solidFill>
                  <a:srgbClr val="16AD85"/>
                </a:solidFill>
              </a:rPr>
              <a:t>Prevention</a:t>
            </a:r>
          </a:p>
        </p:txBody>
      </p:sp>
      <p:sp>
        <p:nvSpPr>
          <p:cNvPr id="18" name="Left-Right Arrow 17"/>
          <p:cNvSpPr/>
          <p:nvPr/>
        </p:nvSpPr>
        <p:spPr>
          <a:xfrm>
            <a:off x="4672631" y="2722654"/>
            <a:ext cx="4389646" cy="1937868"/>
          </a:xfrm>
          <a:prstGeom prst="leftRightArrow">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Left-Right Arrow 21"/>
          <p:cNvSpPr/>
          <p:nvPr/>
        </p:nvSpPr>
        <p:spPr>
          <a:xfrm>
            <a:off x="59163" y="2720015"/>
            <a:ext cx="4389646" cy="1937868"/>
          </a:xfrm>
          <a:prstGeom prst="leftRightArrow">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p:cNvCxnSpPr/>
          <p:nvPr/>
        </p:nvCxnSpPr>
        <p:spPr>
          <a:xfrm>
            <a:off x="7942330" y="2630859"/>
            <a:ext cx="17294" cy="2177202"/>
          </a:xfrm>
          <a:prstGeom prst="line">
            <a:avLst/>
          </a:prstGeom>
          <a:ln w="3492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7400645" y="4394877"/>
            <a:ext cx="489091" cy="287003"/>
          </a:xfrm>
          <a:prstGeom prst="rightArrow">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ight Arrow 24"/>
          <p:cNvSpPr/>
          <p:nvPr/>
        </p:nvSpPr>
        <p:spPr>
          <a:xfrm>
            <a:off x="2736185" y="4370880"/>
            <a:ext cx="489091" cy="287003"/>
          </a:xfrm>
          <a:prstGeom prst="rightArrow">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Connector 25"/>
          <p:cNvCxnSpPr/>
          <p:nvPr/>
        </p:nvCxnSpPr>
        <p:spPr>
          <a:xfrm>
            <a:off x="3251573" y="2630859"/>
            <a:ext cx="17294" cy="2177202"/>
          </a:xfrm>
          <a:prstGeom prst="line">
            <a:avLst/>
          </a:prstGeom>
          <a:ln w="3492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68272" y="4857602"/>
            <a:ext cx="1877520" cy="430887"/>
          </a:xfrm>
          <a:prstGeom prst="rect">
            <a:avLst/>
          </a:prstGeom>
        </p:spPr>
        <p:txBody>
          <a:bodyPr wrap="square">
            <a:spAutoFit/>
          </a:bodyPr>
          <a:lstStyle/>
          <a:p>
            <a:r>
              <a:rPr lang="en-GB" sz="1100" b="1" dirty="0"/>
              <a:t>Less need for intensive</a:t>
            </a:r>
          </a:p>
          <a:p>
            <a:r>
              <a:rPr lang="en-GB" sz="1100" b="1" dirty="0"/>
              <a:t>Managed support</a:t>
            </a:r>
          </a:p>
        </p:txBody>
      </p:sp>
      <p:sp>
        <p:nvSpPr>
          <p:cNvPr id="27" name="Rectangle 26"/>
          <p:cNvSpPr/>
          <p:nvPr/>
        </p:nvSpPr>
        <p:spPr>
          <a:xfrm>
            <a:off x="5560610" y="4144807"/>
            <a:ext cx="1965168" cy="600164"/>
          </a:xfrm>
          <a:prstGeom prst="rect">
            <a:avLst/>
          </a:prstGeom>
        </p:spPr>
        <p:txBody>
          <a:bodyPr wrap="square">
            <a:spAutoFit/>
          </a:bodyPr>
          <a:lstStyle/>
          <a:p>
            <a:pPr algn="ctr"/>
            <a:r>
              <a:rPr lang="en-GB" sz="1100" b="1" dirty="0"/>
              <a:t>Better access to information,</a:t>
            </a:r>
          </a:p>
          <a:p>
            <a:pPr algn="ctr"/>
            <a:r>
              <a:rPr lang="en-GB" sz="1100" b="1" dirty="0"/>
              <a:t>Advice &amp; community resources</a:t>
            </a:r>
          </a:p>
        </p:txBody>
      </p:sp>
      <p:sp>
        <p:nvSpPr>
          <p:cNvPr id="28" name="Rectangle 27"/>
          <p:cNvSpPr/>
          <p:nvPr/>
        </p:nvSpPr>
        <p:spPr>
          <a:xfrm>
            <a:off x="5619490" y="2823261"/>
            <a:ext cx="2159753" cy="430887"/>
          </a:xfrm>
          <a:prstGeom prst="rect">
            <a:avLst/>
          </a:prstGeom>
        </p:spPr>
        <p:txBody>
          <a:bodyPr wrap="square">
            <a:spAutoFit/>
          </a:bodyPr>
          <a:lstStyle/>
          <a:p>
            <a:pPr algn="ctr"/>
            <a:r>
              <a:rPr lang="en-GB" sz="1100" b="1" dirty="0"/>
              <a:t>Increased level of early intervention / prevention services</a:t>
            </a:r>
          </a:p>
        </p:txBody>
      </p:sp>
      <p:sp>
        <p:nvSpPr>
          <p:cNvPr id="29" name="Rectangle 28"/>
          <p:cNvSpPr/>
          <p:nvPr/>
        </p:nvSpPr>
        <p:spPr>
          <a:xfrm>
            <a:off x="4898289" y="2461044"/>
            <a:ext cx="1670650" cy="261610"/>
          </a:xfrm>
          <a:prstGeom prst="rect">
            <a:avLst/>
          </a:prstGeom>
        </p:spPr>
        <p:txBody>
          <a:bodyPr wrap="none">
            <a:spAutoFit/>
          </a:bodyPr>
          <a:lstStyle/>
          <a:p>
            <a:r>
              <a:rPr lang="en-GB" sz="1100" b="1" dirty="0"/>
              <a:t>More well-being support </a:t>
            </a:r>
          </a:p>
        </p:txBody>
      </p:sp>
      <p:sp>
        <p:nvSpPr>
          <p:cNvPr id="30" name="Rectangle 29"/>
          <p:cNvSpPr/>
          <p:nvPr/>
        </p:nvSpPr>
        <p:spPr>
          <a:xfrm>
            <a:off x="4561638" y="3452579"/>
            <a:ext cx="4572000" cy="461665"/>
          </a:xfrm>
          <a:prstGeom prst="rect">
            <a:avLst/>
          </a:prstGeom>
        </p:spPr>
        <p:txBody>
          <a:bodyPr>
            <a:spAutoFit/>
          </a:bodyPr>
          <a:lstStyle/>
          <a:p>
            <a:pPr algn="ctr"/>
            <a:r>
              <a:rPr lang="en-GB" sz="1200" dirty="0">
                <a:solidFill>
                  <a:schemeClr val="bg1"/>
                </a:solidFill>
              </a:rPr>
              <a:t>Spectrum of care</a:t>
            </a:r>
          </a:p>
          <a:p>
            <a:pPr algn="ctr"/>
            <a:r>
              <a:rPr lang="en-GB" sz="1200" dirty="0">
                <a:solidFill>
                  <a:schemeClr val="bg1"/>
                </a:solidFill>
              </a:rPr>
              <a:t>And support</a:t>
            </a:r>
          </a:p>
        </p:txBody>
      </p:sp>
      <p:sp>
        <p:nvSpPr>
          <p:cNvPr id="32" name="Rectangle 31"/>
          <p:cNvSpPr/>
          <p:nvPr/>
        </p:nvSpPr>
        <p:spPr>
          <a:xfrm>
            <a:off x="4765772" y="3503040"/>
            <a:ext cx="1127168" cy="307777"/>
          </a:xfrm>
          <a:prstGeom prst="rect">
            <a:avLst/>
          </a:prstGeom>
        </p:spPr>
        <p:txBody>
          <a:bodyPr wrap="none">
            <a:spAutoFit/>
          </a:bodyPr>
          <a:lstStyle/>
          <a:p>
            <a:r>
              <a:rPr lang="en-GB" sz="1400" b="1" dirty="0">
                <a:solidFill>
                  <a:schemeClr val="bg1"/>
                </a:solidFill>
              </a:rPr>
              <a:t>preventative</a:t>
            </a:r>
          </a:p>
        </p:txBody>
      </p:sp>
      <p:sp>
        <p:nvSpPr>
          <p:cNvPr id="33" name="Rectangle 32"/>
          <p:cNvSpPr/>
          <p:nvPr/>
        </p:nvSpPr>
        <p:spPr>
          <a:xfrm>
            <a:off x="7981685" y="3472262"/>
            <a:ext cx="863634" cy="307777"/>
          </a:xfrm>
          <a:prstGeom prst="rect">
            <a:avLst/>
          </a:prstGeom>
        </p:spPr>
        <p:txBody>
          <a:bodyPr wrap="none">
            <a:spAutoFit/>
          </a:bodyPr>
          <a:lstStyle/>
          <a:p>
            <a:r>
              <a:rPr lang="en-GB" sz="1400" b="1" dirty="0">
                <a:solidFill>
                  <a:schemeClr val="bg1"/>
                </a:solidFill>
              </a:rPr>
              <a:t>Intensive</a:t>
            </a:r>
          </a:p>
        </p:txBody>
      </p:sp>
      <p:sp>
        <p:nvSpPr>
          <p:cNvPr id="41" name="Rectangle 40"/>
          <p:cNvSpPr/>
          <p:nvPr/>
        </p:nvSpPr>
        <p:spPr>
          <a:xfrm>
            <a:off x="3526235" y="3503039"/>
            <a:ext cx="588816" cy="307777"/>
          </a:xfrm>
          <a:prstGeom prst="rect">
            <a:avLst/>
          </a:prstGeom>
        </p:spPr>
        <p:txBody>
          <a:bodyPr wrap="none">
            <a:spAutoFit/>
          </a:bodyPr>
          <a:lstStyle/>
          <a:p>
            <a:r>
              <a:rPr lang="cy" sz="1400" b="1" dirty="0">
                <a:solidFill>
                  <a:srgbClr val="FFFFFF"/>
                </a:solidFill>
              </a:rPr>
              <a:t>Dwys</a:t>
            </a:r>
            <a:endParaRPr lang="cy" b="1" dirty="0">
              <a:solidFill>
                <a:srgbClr val="FFFFFF"/>
              </a:solidFill>
            </a:endParaRPr>
          </a:p>
        </p:txBody>
      </p:sp>
      <p:sp>
        <p:nvSpPr>
          <p:cNvPr id="42" name="Rectangle 41"/>
          <p:cNvSpPr/>
          <p:nvPr/>
        </p:nvSpPr>
        <p:spPr>
          <a:xfrm>
            <a:off x="2980730" y="4857602"/>
            <a:ext cx="1637928" cy="430887"/>
          </a:xfrm>
          <a:prstGeom prst="rect">
            <a:avLst/>
          </a:prstGeom>
        </p:spPr>
        <p:txBody>
          <a:bodyPr wrap="square">
            <a:spAutoFit/>
          </a:bodyPr>
          <a:lstStyle/>
          <a:p>
            <a:r>
              <a:rPr lang="cy" sz="1100" b="1" dirty="0">
                <a:solidFill>
                  <a:srgbClr val="000000"/>
                </a:solidFill>
              </a:rPr>
              <a:t>Llai o angen am gymorth</a:t>
            </a:r>
          </a:p>
          <a:p>
            <a:r>
              <a:rPr lang="cy" sz="1100" b="1" dirty="0">
                <a:solidFill>
                  <a:srgbClr val="000000"/>
                </a:solidFill>
              </a:rPr>
              <a:t>dwys a reolir</a:t>
            </a:r>
          </a:p>
        </p:txBody>
      </p:sp>
      <p:sp>
        <p:nvSpPr>
          <p:cNvPr id="43" name="Rectangle 42"/>
          <p:cNvSpPr/>
          <p:nvPr/>
        </p:nvSpPr>
        <p:spPr>
          <a:xfrm>
            <a:off x="29270" y="3452579"/>
            <a:ext cx="4572000" cy="461665"/>
          </a:xfrm>
          <a:prstGeom prst="rect">
            <a:avLst/>
          </a:prstGeom>
        </p:spPr>
        <p:txBody>
          <a:bodyPr>
            <a:spAutoFit/>
          </a:bodyPr>
          <a:lstStyle/>
          <a:p>
            <a:pPr algn="ctr"/>
            <a:r>
              <a:rPr lang="cy" sz="1200" dirty="0">
                <a:solidFill>
                  <a:srgbClr val="FFFFFF"/>
                </a:solidFill>
              </a:rPr>
              <a:t>Sbectrwm gofal</a:t>
            </a:r>
          </a:p>
          <a:p>
            <a:pPr algn="ctr"/>
            <a:r>
              <a:rPr lang="cy" sz="1200" dirty="0">
                <a:solidFill>
                  <a:srgbClr val="FFFFFF"/>
                </a:solidFill>
              </a:rPr>
              <a:t>A chymorth</a:t>
            </a:r>
          </a:p>
        </p:txBody>
      </p:sp>
      <p:sp>
        <p:nvSpPr>
          <p:cNvPr id="44" name="Rectangle 43"/>
          <p:cNvSpPr/>
          <p:nvPr/>
        </p:nvSpPr>
        <p:spPr>
          <a:xfrm>
            <a:off x="308883" y="3503039"/>
            <a:ext cx="650947" cy="307777"/>
          </a:xfrm>
          <a:prstGeom prst="rect">
            <a:avLst/>
          </a:prstGeom>
        </p:spPr>
        <p:txBody>
          <a:bodyPr wrap="none">
            <a:spAutoFit/>
          </a:bodyPr>
          <a:lstStyle/>
          <a:p>
            <a:r>
              <a:rPr lang="cy" sz="1400" b="1" dirty="0">
                <a:solidFill>
                  <a:srgbClr val="FFFFFF"/>
                </a:solidFill>
              </a:rPr>
              <a:t>ataliol</a:t>
            </a:r>
            <a:endParaRPr lang="cy" sz="1100" b="1" dirty="0">
              <a:solidFill>
                <a:srgbClr val="FFFFFF"/>
              </a:solidFill>
            </a:endParaRPr>
          </a:p>
        </p:txBody>
      </p:sp>
      <p:sp>
        <p:nvSpPr>
          <p:cNvPr id="45" name="Rectangle 44"/>
          <p:cNvSpPr/>
          <p:nvPr/>
        </p:nvSpPr>
        <p:spPr>
          <a:xfrm>
            <a:off x="979102" y="4144807"/>
            <a:ext cx="2001628" cy="600164"/>
          </a:xfrm>
          <a:prstGeom prst="rect">
            <a:avLst/>
          </a:prstGeom>
        </p:spPr>
        <p:txBody>
          <a:bodyPr wrap="square">
            <a:spAutoFit/>
          </a:bodyPr>
          <a:lstStyle/>
          <a:p>
            <a:pPr algn="ctr"/>
            <a:r>
              <a:rPr lang="cy" sz="1100" b="1" dirty="0">
                <a:solidFill>
                  <a:srgbClr val="000000"/>
                </a:solidFill>
              </a:rPr>
              <a:t>Gwell mynediad at wybodaeth</a:t>
            </a:r>
          </a:p>
          <a:p>
            <a:pPr algn="ctr"/>
            <a:r>
              <a:rPr lang="cy" sz="1100" b="1" dirty="0">
                <a:solidFill>
                  <a:srgbClr val="000000"/>
                </a:solidFill>
              </a:rPr>
              <a:t>Cyngor ac adnoddau cymunedol</a:t>
            </a:r>
          </a:p>
        </p:txBody>
      </p:sp>
      <p:sp>
        <p:nvSpPr>
          <p:cNvPr id="46" name="Rectangle 45"/>
          <p:cNvSpPr/>
          <p:nvPr/>
        </p:nvSpPr>
        <p:spPr>
          <a:xfrm>
            <a:off x="979552" y="2761671"/>
            <a:ext cx="1811914" cy="430887"/>
          </a:xfrm>
          <a:prstGeom prst="rect">
            <a:avLst/>
          </a:prstGeom>
        </p:spPr>
        <p:txBody>
          <a:bodyPr wrap="square">
            <a:spAutoFit/>
          </a:bodyPr>
          <a:lstStyle/>
          <a:p>
            <a:pPr algn="ctr"/>
            <a:r>
              <a:rPr lang="cy" sz="1100" b="1" dirty="0">
                <a:solidFill>
                  <a:srgbClr val="000000"/>
                </a:solidFill>
              </a:rPr>
              <a:t>Lefel uwch o wasanaethau ymyrraeth gynnar / atal</a:t>
            </a:r>
          </a:p>
        </p:txBody>
      </p:sp>
      <p:sp>
        <p:nvSpPr>
          <p:cNvPr id="47" name="Rectangle 46"/>
          <p:cNvSpPr/>
          <p:nvPr/>
        </p:nvSpPr>
        <p:spPr>
          <a:xfrm>
            <a:off x="432698" y="2455455"/>
            <a:ext cx="1547218" cy="261610"/>
          </a:xfrm>
          <a:prstGeom prst="rect">
            <a:avLst/>
          </a:prstGeom>
        </p:spPr>
        <p:txBody>
          <a:bodyPr wrap="none">
            <a:spAutoFit/>
          </a:bodyPr>
          <a:lstStyle/>
          <a:p>
            <a:r>
              <a:rPr lang="cy" sz="1100" b="1" dirty="0">
                <a:solidFill>
                  <a:srgbClr val="000000"/>
                </a:solidFill>
              </a:rPr>
              <a:t>Mwy o gefnogaeth lles </a:t>
            </a:r>
          </a:p>
        </p:txBody>
      </p:sp>
      <p:sp>
        <p:nvSpPr>
          <p:cNvPr id="48" name="Rectangle 47"/>
          <p:cNvSpPr/>
          <p:nvPr/>
        </p:nvSpPr>
        <p:spPr>
          <a:xfrm>
            <a:off x="80315" y="1403849"/>
            <a:ext cx="4367866" cy="707886"/>
          </a:xfrm>
          <a:prstGeom prst="rect">
            <a:avLst/>
          </a:prstGeom>
        </p:spPr>
        <p:txBody>
          <a:bodyPr wrap="square">
            <a:spAutoFit/>
          </a:bodyPr>
          <a:lstStyle/>
          <a:p>
            <a:pPr algn="ctr"/>
            <a:r>
              <a:rPr lang="cy" sz="2000" b="1" dirty="0">
                <a:solidFill>
                  <a:srgbClr val="16AD85"/>
                </a:solidFill>
              </a:rPr>
              <a:t>Beth mae’r Ddeddf yn ceisio’i gyflawni:</a:t>
            </a:r>
          </a:p>
          <a:p>
            <a:pPr algn="ctr"/>
            <a:r>
              <a:rPr lang="cy" sz="2000" b="1" dirty="0">
                <a:solidFill>
                  <a:srgbClr val="16AD85"/>
                </a:solidFill>
              </a:rPr>
              <a:t>Atal</a:t>
            </a:r>
          </a:p>
        </p:txBody>
      </p:sp>
      <p:pic>
        <p:nvPicPr>
          <p:cNvPr id="4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3"/>
          <a:stretch>
            <a:fillRect/>
          </a:stretch>
        </p:blipFill>
        <p:spPr>
          <a:xfrm>
            <a:off x="18286" y="11314"/>
            <a:ext cx="9144000" cy="6858000"/>
          </a:xfrm>
          <a:prstGeom prst="rect">
            <a:avLst/>
          </a:prstGeom>
        </p:spPr>
      </p:pic>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704308" y="528100"/>
            <a:ext cx="3450743" cy="1015663"/>
          </a:xfrm>
          <a:prstGeom prst="rect">
            <a:avLst/>
          </a:prstGeom>
          <a:noFill/>
        </p:spPr>
        <p:txBody>
          <a:bodyPr wrap="square" rtlCol="0">
            <a:spAutoFit/>
          </a:bodyPr>
          <a:lstStyle/>
          <a:p>
            <a:r>
              <a:rPr lang="en-GB" sz="2000" b="1" dirty="0">
                <a:solidFill>
                  <a:srgbClr val="16AD85"/>
                </a:solidFill>
              </a:rPr>
              <a:t>What does this mean for people with care and support needs?</a:t>
            </a:r>
          </a:p>
        </p:txBody>
      </p:sp>
      <p:sp>
        <p:nvSpPr>
          <p:cNvPr id="4" name="TextBox 3"/>
          <p:cNvSpPr txBox="1"/>
          <p:nvPr/>
        </p:nvSpPr>
        <p:spPr>
          <a:xfrm>
            <a:off x="4653555" y="1416016"/>
            <a:ext cx="4320480" cy="4524315"/>
          </a:xfrm>
          <a:prstGeom prst="rect">
            <a:avLst/>
          </a:prstGeom>
          <a:noFill/>
        </p:spPr>
        <p:txBody>
          <a:bodyPr wrap="square" rtlCol="0">
            <a:spAutoFit/>
          </a:bodyPr>
          <a:lstStyle/>
          <a:p>
            <a:r>
              <a:rPr lang="en-GB" b="1" dirty="0"/>
              <a:t>My voice matters</a:t>
            </a:r>
          </a:p>
          <a:p>
            <a:pPr marL="342900" indent="-342900">
              <a:buClr>
                <a:srgbClr val="ED1D86"/>
              </a:buClr>
              <a:buFont typeface="Arial" panose="020B0604020202020204" pitchFamily="34" charset="0"/>
              <a:buChar char="•"/>
            </a:pPr>
            <a:r>
              <a:rPr lang="en-GB" dirty="0"/>
              <a:t>I will have a strong voice and control over what care and support I need</a:t>
            </a:r>
          </a:p>
          <a:p>
            <a:pPr marL="342900" indent="-342900">
              <a:buClr>
                <a:srgbClr val="ED1D86"/>
              </a:buClr>
              <a:buFont typeface="Arial" panose="020B0604020202020204" pitchFamily="34" charset="0"/>
              <a:buChar char="•"/>
            </a:pPr>
            <a:r>
              <a:rPr lang="en-GB" dirty="0"/>
              <a:t>The focus will be on doing what matters to me and what I can do myself or with support from family, friends and supporters</a:t>
            </a:r>
          </a:p>
          <a:p>
            <a:pPr marL="342900" indent="-342900">
              <a:buClr>
                <a:srgbClr val="ED1D86"/>
              </a:buClr>
              <a:buFont typeface="Arial" panose="020B0604020202020204" pitchFamily="34" charset="0"/>
              <a:buChar char="•"/>
            </a:pPr>
            <a:r>
              <a:rPr lang="en-GB" dirty="0"/>
              <a:t>It will be easy to access relevant, clear information and advice to help make these decisions</a:t>
            </a:r>
          </a:p>
          <a:p>
            <a:pPr>
              <a:buClr>
                <a:srgbClr val="ED1D86"/>
              </a:buClr>
            </a:pPr>
            <a:r>
              <a:rPr lang="en-GB" b="1" dirty="0"/>
              <a:t>Advice will be available </a:t>
            </a:r>
          </a:p>
          <a:p>
            <a:pPr marL="342900" indent="-342900">
              <a:buClr>
                <a:srgbClr val="ED1D86"/>
              </a:buClr>
              <a:buFont typeface="Arial" panose="020B0604020202020204" pitchFamily="34" charset="0"/>
              <a:buChar char="•"/>
            </a:pPr>
            <a:r>
              <a:rPr lang="en-GB" dirty="0"/>
              <a:t>I will get help early, so I don’t find myself in crisis </a:t>
            </a:r>
          </a:p>
          <a:p>
            <a:pPr>
              <a:buClr>
                <a:srgbClr val="ED1D86"/>
              </a:buClr>
            </a:pPr>
            <a:r>
              <a:rPr lang="en-GB" b="1" dirty="0"/>
              <a:t>It’s my right to be safe</a:t>
            </a:r>
          </a:p>
          <a:p>
            <a:pPr marL="342900" indent="-342900">
              <a:buClr>
                <a:srgbClr val="ED1D86"/>
              </a:buClr>
              <a:buFont typeface="Arial" panose="020B0604020202020204" pitchFamily="34" charset="0"/>
              <a:buChar char="•"/>
            </a:pPr>
            <a:r>
              <a:rPr lang="en-GB" dirty="0"/>
              <a:t>Stronger powers will ensure the protection of children and adults at risk</a:t>
            </a:r>
          </a:p>
        </p:txBody>
      </p:sp>
      <p:sp>
        <p:nvSpPr>
          <p:cNvPr id="8" name="TextBox 7"/>
          <p:cNvSpPr txBox="1"/>
          <p:nvPr/>
        </p:nvSpPr>
        <p:spPr>
          <a:xfrm>
            <a:off x="53782" y="1232043"/>
            <a:ext cx="4536504" cy="4801314"/>
          </a:xfrm>
          <a:prstGeom prst="rect">
            <a:avLst/>
          </a:prstGeom>
          <a:noFill/>
        </p:spPr>
        <p:txBody>
          <a:bodyPr wrap="square" rtlCol="0">
            <a:spAutoFit/>
          </a:bodyPr>
          <a:lstStyle/>
          <a:p>
            <a:r>
              <a:rPr lang="cy" b="1" i="0" u="none" strike="noStrike" cap="none" baseline="0" dirty="0">
                <a:solidFill>
                  <a:srgbClr val="000000"/>
                </a:solidFill>
                <a:effectLst/>
                <a:uFillTx/>
                <a:latin typeface="Calibri"/>
              </a:rPr>
              <a:t>Mae fy llais yn bwysig</a:t>
            </a:r>
          </a:p>
          <a:p>
            <a:pPr marL="342900" indent="-342900">
              <a:buClr>
                <a:srgbClr val="ED1D86"/>
              </a:buClr>
              <a:buFont typeface="Arial" pitchFamily="34" charset="0"/>
              <a:buChar char="•"/>
            </a:pPr>
            <a:r>
              <a:rPr lang="cy" b="0" i="0" u="none" strike="noStrike" cap="none" baseline="0" dirty="0">
                <a:solidFill>
                  <a:srgbClr val="000000"/>
                </a:solidFill>
                <a:effectLst/>
                <a:uFillTx/>
                <a:latin typeface="Calibri"/>
              </a:rPr>
              <a:t>Bydd gennyf lais cryf a rheolaeth dros ba ofal a chymorth sydd eu hangen arnaf</a:t>
            </a:r>
          </a:p>
          <a:p>
            <a:pPr marL="342900" indent="-342900">
              <a:buClr>
                <a:srgbClr val="ED1D86"/>
              </a:buClr>
              <a:buFont typeface="Arial" pitchFamily="34" charset="0"/>
              <a:buChar char="•"/>
            </a:pPr>
            <a:r>
              <a:rPr lang="cy" b="0" i="0" u="none" strike="noStrike" cap="none" baseline="0" dirty="0">
                <a:solidFill>
                  <a:srgbClr val="000000"/>
                </a:solidFill>
                <a:effectLst/>
                <a:uFillTx/>
                <a:latin typeface="Calibri"/>
              </a:rPr>
              <a:t>Bydd y ffocws ar wneud yr hyn sy'n bwysig i mi a'r hyn y gallaf ei wneud fy hun neu gyda chefnogaeth teulu, ffrindiau a chefnogwyr</a:t>
            </a:r>
          </a:p>
          <a:p>
            <a:pPr marL="342900" indent="-342900">
              <a:buClr>
                <a:srgbClr val="ED1D86"/>
              </a:buClr>
              <a:buFont typeface="Arial" pitchFamily="34" charset="0"/>
              <a:buChar char="•"/>
            </a:pPr>
            <a:r>
              <a:rPr lang="cy" b="0" i="0" u="none" strike="noStrike" cap="none" baseline="0" dirty="0">
                <a:solidFill>
                  <a:srgbClr val="000000"/>
                </a:solidFill>
                <a:effectLst/>
                <a:uFillTx/>
                <a:latin typeface="Calibri"/>
              </a:rPr>
              <a:t>Bydd yn hawdd cael gafael ar wybodaeth a chyngor perthnasol a chlir i helpu i wneud y penderfyniadau hyn</a:t>
            </a:r>
          </a:p>
          <a:p>
            <a:pPr>
              <a:buClr>
                <a:srgbClr val="ED1D86"/>
              </a:buClr>
            </a:pPr>
            <a:r>
              <a:rPr lang="cy" b="1" i="0" u="none" strike="noStrike" cap="none" baseline="0" dirty="0">
                <a:solidFill>
                  <a:srgbClr val="000000"/>
                </a:solidFill>
                <a:effectLst/>
                <a:uFillTx/>
                <a:latin typeface="Calibri"/>
              </a:rPr>
              <a:t>Bydd cyngor ar gael </a:t>
            </a:r>
          </a:p>
          <a:p>
            <a:pPr marL="342900" indent="-342900">
              <a:buClr>
                <a:srgbClr val="ED1D86"/>
              </a:buClr>
              <a:buFont typeface="Arial" pitchFamily="34" charset="0"/>
              <a:buChar char="•"/>
            </a:pPr>
            <a:r>
              <a:rPr lang="cy" b="0" i="0" u="none" strike="noStrike" cap="none" baseline="0" dirty="0">
                <a:solidFill>
                  <a:srgbClr val="000000"/>
                </a:solidFill>
                <a:effectLst/>
                <a:uFillTx/>
                <a:latin typeface="Calibri"/>
              </a:rPr>
              <a:t>Byddaf yn cael help yn gynnar, felly nid wyf yn cael fy hun mewn argyfwng </a:t>
            </a:r>
          </a:p>
          <a:p>
            <a:pPr>
              <a:buClr>
                <a:srgbClr val="ED1D86"/>
              </a:buClr>
            </a:pPr>
            <a:r>
              <a:rPr lang="cy" b="1" i="0" u="none" strike="noStrike" cap="none" baseline="0" dirty="0">
                <a:solidFill>
                  <a:srgbClr val="000000"/>
                </a:solidFill>
                <a:effectLst/>
                <a:uFillTx/>
                <a:latin typeface="Calibri"/>
              </a:rPr>
              <a:t>Mae gen i hawl i fod yn ddiogel</a:t>
            </a:r>
          </a:p>
          <a:p>
            <a:pPr marL="342900" indent="-342900">
              <a:buClr>
                <a:srgbClr val="ED1D86"/>
              </a:buClr>
              <a:buFont typeface="Arial" pitchFamily="34" charset="0"/>
              <a:buChar char="•"/>
            </a:pPr>
            <a:r>
              <a:rPr lang="cy" b="0" i="0" u="none" strike="noStrike" cap="none" baseline="0" dirty="0">
                <a:solidFill>
                  <a:srgbClr val="000000"/>
                </a:solidFill>
                <a:effectLst/>
                <a:uFillTx/>
                <a:latin typeface="Calibri"/>
              </a:rPr>
              <a:t>Bydd pwerau cryfach yn sicrhau bod plant ac oedolion sy'n wynebu risg yn cael eu hamddiffyn</a:t>
            </a:r>
          </a:p>
        </p:txBody>
      </p:sp>
      <p:sp>
        <p:nvSpPr>
          <p:cNvPr id="2" name="Rectangle 1"/>
          <p:cNvSpPr/>
          <p:nvPr/>
        </p:nvSpPr>
        <p:spPr>
          <a:xfrm>
            <a:off x="99472" y="524157"/>
            <a:ext cx="4080242" cy="707886"/>
          </a:xfrm>
          <a:prstGeom prst="rect">
            <a:avLst/>
          </a:prstGeom>
        </p:spPr>
        <p:txBody>
          <a:bodyPr wrap="square">
            <a:spAutoFit/>
          </a:bodyPr>
          <a:lstStyle/>
          <a:p>
            <a:r>
              <a:rPr lang="cy" sz="2000" b="1" dirty="0">
                <a:solidFill>
                  <a:srgbClr val="16AD85"/>
                </a:solidFill>
              </a:rPr>
              <a:t>Beth mae hyn yn ei olygu i bobl ag anghenion gofal a chymorth?</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377002" y="1021055"/>
            <a:ext cx="4392488" cy="400110"/>
          </a:xfrm>
          <a:prstGeom prst="rect">
            <a:avLst/>
          </a:prstGeom>
          <a:noFill/>
        </p:spPr>
        <p:txBody>
          <a:bodyPr wrap="square" rtlCol="0">
            <a:spAutoFit/>
          </a:bodyPr>
          <a:lstStyle/>
          <a:p>
            <a:r>
              <a:rPr lang="en-GB" sz="2000" b="1" dirty="0">
                <a:solidFill>
                  <a:srgbClr val="16AD85"/>
                </a:solidFill>
              </a:rPr>
              <a:t>What does this mean for carers?</a:t>
            </a:r>
          </a:p>
        </p:txBody>
      </p:sp>
      <p:sp>
        <p:nvSpPr>
          <p:cNvPr id="4" name="TextBox 3"/>
          <p:cNvSpPr txBox="1"/>
          <p:nvPr/>
        </p:nvSpPr>
        <p:spPr>
          <a:xfrm>
            <a:off x="4505533" y="1421165"/>
            <a:ext cx="4608512" cy="4247317"/>
          </a:xfrm>
          <a:prstGeom prst="rect">
            <a:avLst/>
          </a:prstGeom>
          <a:noFill/>
        </p:spPr>
        <p:txBody>
          <a:bodyPr wrap="square" rtlCol="0">
            <a:spAutoFit/>
          </a:bodyPr>
          <a:lstStyle/>
          <a:p>
            <a:r>
              <a:rPr lang="en-GB" b="1" dirty="0"/>
              <a:t>My voice matters</a:t>
            </a:r>
          </a:p>
          <a:p>
            <a:pPr marL="342900" indent="-342900">
              <a:buClr>
                <a:srgbClr val="ED1D86"/>
              </a:buClr>
              <a:buFont typeface="Arial" panose="020B0604020202020204" pitchFamily="34" charset="0"/>
              <a:buChar char="•"/>
            </a:pPr>
            <a:r>
              <a:rPr lang="en-GB" dirty="0"/>
              <a:t>I will have a strong voice and control over what support I need </a:t>
            </a:r>
          </a:p>
          <a:p>
            <a:pPr marL="342900" indent="-342900">
              <a:buClr>
                <a:srgbClr val="ED1D86"/>
              </a:buClr>
              <a:buFont typeface="Arial" panose="020B0604020202020204" pitchFamily="34" charset="0"/>
              <a:buChar char="•"/>
            </a:pPr>
            <a:r>
              <a:rPr lang="en-GB" dirty="0"/>
              <a:t>The focus will be on doing what matters to me </a:t>
            </a:r>
          </a:p>
          <a:p>
            <a:pPr marL="342900" indent="-342900">
              <a:buClr>
                <a:srgbClr val="ED1D86"/>
              </a:buClr>
              <a:buFont typeface="Arial" panose="020B0604020202020204" pitchFamily="34" charset="0"/>
              <a:buChar char="•"/>
            </a:pPr>
            <a:r>
              <a:rPr lang="en-GB" dirty="0"/>
              <a:t>It will be easy to access relevant, clear information and advice to help me make these decisions</a:t>
            </a:r>
          </a:p>
          <a:p>
            <a:pPr>
              <a:buClr>
                <a:srgbClr val="ED1D86"/>
              </a:buClr>
            </a:pPr>
            <a:r>
              <a:rPr lang="en-GB" b="1" dirty="0"/>
              <a:t>Advice will be available </a:t>
            </a:r>
          </a:p>
          <a:p>
            <a:pPr marL="342900" indent="-342900">
              <a:buClr>
                <a:srgbClr val="ED1D86"/>
              </a:buClr>
              <a:buFont typeface="Arial" panose="020B0604020202020204" pitchFamily="34" charset="0"/>
              <a:buChar char="•"/>
            </a:pPr>
            <a:r>
              <a:rPr lang="en-GB" dirty="0"/>
              <a:t>I will get help early, so I don’t find myself in crisis</a:t>
            </a:r>
          </a:p>
          <a:p>
            <a:pPr>
              <a:buClr>
                <a:srgbClr val="ED1D86"/>
              </a:buClr>
            </a:pPr>
            <a:r>
              <a:rPr lang="en-GB" b="1" dirty="0"/>
              <a:t>We all need to work together </a:t>
            </a:r>
          </a:p>
          <a:p>
            <a:pPr marL="342900" indent="-342900">
              <a:buClr>
                <a:srgbClr val="ED1D86"/>
              </a:buClr>
              <a:buFont typeface="Arial" panose="020B0604020202020204" pitchFamily="34" charset="0"/>
              <a:buChar char="•"/>
            </a:pPr>
            <a:r>
              <a:rPr lang="en-GB" dirty="0"/>
              <a:t>I will be an equal in the partnership </a:t>
            </a:r>
          </a:p>
          <a:p>
            <a:pPr marL="342900" indent="-342900">
              <a:buClr>
                <a:srgbClr val="ED1D86"/>
              </a:buClr>
              <a:buFont typeface="Arial" panose="020B0604020202020204" pitchFamily="34" charset="0"/>
              <a:buChar char="•"/>
            </a:pPr>
            <a:r>
              <a:rPr lang="en-GB" dirty="0"/>
              <a:t>Communities must come together to support each other</a:t>
            </a:r>
          </a:p>
        </p:txBody>
      </p:sp>
      <p:sp>
        <p:nvSpPr>
          <p:cNvPr id="2" name="Rectangle 1"/>
          <p:cNvSpPr/>
          <p:nvPr/>
        </p:nvSpPr>
        <p:spPr>
          <a:xfrm>
            <a:off x="107504" y="1337391"/>
            <a:ext cx="4248472" cy="4524315"/>
          </a:xfrm>
          <a:prstGeom prst="rect">
            <a:avLst/>
          </a:prstGeom>
        </p:spPr>
        <p:txBody>
          <a:bodyPr wrap="square">
            <a:spAutoFit/>
          </a:bodyPr>
          <a:lstStyle/>
          <a:p>
            <a:r>
              <a:rPr lang="cy" b="1" dirty="0">
                <a:solidFill>
                  <a:srgbClr val="000000"/>
                </a:solidFill>
              </a:rPr>
              <a:t>Mae fy llais yn bwysig</a:t>
            </a:r>
          </a:p>
          <a:p>
            <a:pPr marL="342900" indent="-342900">
              <a:buClr>
                <a:srgbClr val="ED1D86"/>
              </a:buClr>
              <a:buFont typeface="Arial" pitchFamily="34" charset="0"/>
              <a:buChar char="•"/>
            </a:pPr>
            <a:r>
              <a:rPr lang="cy" dirty="0">
                <a:solidFill>
                  <a:srgbClr val="000000"/>
                </a:solidFill>
              </a:rPr>
              <a:t>Bydd gennyf lais cryf a rheolaeth dros ba gefnogaeth sydd ei hangen arnaf </a:t>
            </a:r>
          </a:p>
          <a:p>
            <a:pPr marL="342900" indent="-342900">
              <a:buClr>
                <a:srgbClr val="ED1D86"/>
              </a:buClr>
              <a:buFont typeface="Arial" pitchFamily="34" charset="0"/>
              <a:buChar char="•"/>
            </a:pPr>
            <a:r>
              <a:rPr lang="cy" dirty="0">
                <a:solidFill>
                  <a:srgbClr val="000000"/>
                </a:solidFill>
              </a:rPr>
              <a:t>Bydd y ffocws ar wneud yr hyn sy'n bwysig i mi </a:t>
            </a:r>
          </a:p>
          <a:p>
            <a:pPr marL="342900" indent="-342900">
              <a:buClr>
                <a:srgbClr val="ED1D86"/>
              </a:buClr>
              <a:buFont typeface="Arial" pitchFamily="34" charset="0"/>
              <a:buChar char="•"/>
            </a:pPr>
            <a:r>
              <a:rPr lang="cy" dirty="0">
                <a:solidFill>
                  <a:srgbClr val="000000"/>
                </a:solidFill>
              </a:rPr>
              <a:t>Bydd yn hawdd cael gafael ar wybodaeth a chyngor perthnasol a chlir i’m helpu i wneud y penderfyniadau hyn</a:t>
            </a:r>
          </a:p>
          <a:p>
            <a:pPr>
              <a:buClr>
                <a:srgbClr val="ED1D86"/>
              </a:buClr>
            </a:pPr>
            <a:r>
              <a:rPr lang="cy" b="1" dirty="0">
                <a:solidFill>
                  <a:srgbClr val="000000"/>
                </a:solidFill>
              </a:rPr>
              <a:t>Bydd cyngor ar gael </a:t>
            </a:r>
          </a:p>
          <a:p>
            <a:pPr marL="342900" indent="-342900">
              <a:buClr>
                <a:srgbClr val="ED1D86"/>
              </a:buClr>
              <a:buFont typeface="Arial" pitchFamily="34" charset="0"/>
              <a:buChar char="•"/>
            </a:pPr>
            <a:r>
              <a:rPr lang="cy" dirty="0">
                <a:solidFill>
                  <a:srgbClr val="000000"/>
                </a:solidFill>
              </a:rPr>
              <a:t>Byddaf yn cael help yn gynnar, felly nid wyf yn cael fy hun mewn argyfwng</a:t>
            </a:r>
          </a:p>
          <a:p>
            <a:pPr>
              <a:buClr>
                <a:srgbClr val="ED1D86"/>
              </a:buClr>
            </a:pPr>
            <a:r>
              <a:rPr lang="cy" b="1" dirty="0">
                <a:solidFill>
                  <a:srgbClr val="000000"/>
                </a:solidFill>
              </a:rPr>
              <a:t>Mae angen i ni i gyd weithio gyda'n gilydd </a:t>
            </a:r>
          </a:p>
          <a:p>
            <a:pPr marL="342900" indent="-342900">
              <a:buClr>
                <a:srgbClr val="ED1D86"/>
              </a:buClr>
              <a:buFont typeface="Arial" pitchFamily="34" charset="0"/>
              <a:buChar char="•"/>
            </a:pPr>
            <a:r>
              <a:rPr lang="cy" dirty="0">
                <a:solidFill>
                  <a:srgbClr val="000000"/>
                </a:solidFill>
              </a:rPr>
              <a:t>Byddaf yn gyfartal yn y bartneriaeth </a:t>
            </a:r>
          </a:p>
          <a:p>
            <a:pPr marL="342900" indent="-342900">
              <a:buClr>
                <a:srgbClr val="ED1D86"/>
              </a:buClr>
              <a:buFont typeface="Arial" pitchFamily="34" charset="0"/>
              <a:buChar char="•"/>
            </a:pPr>
            <a:r>
              <a:rPr lang="cy" dirty="0">
                <a:solidFill>
                  <a:srgbClr val="000000"/>
                </a:solidFill>
              </a:rPr>
              <a:t>Rhaid i gymunedau ddod at ei gilydd i gefnogi ei gilydd</a:t>
            </a:r>
          </a:p>
        </p:txBody>
      </p:sp>
      <p:sp>
        <p:nvSpPr>
          <p:cNvPr id="8" name="Rectangle 7"/>
          <p:cNvSpPr/>
          <p:nvPr/>
        </p:nvSpPr>
        <p:spPr>
          <a:xfrm>
            <a:off x="107504" y="1021055"/>
            <a:ext cx="3967881" cy="400110"/>
          </a:xfrm>
          <a:prstGeom prst="rect">
            <a:avLst/>
          </a:prstGeom>
        </p:spPr>
        <p:txBody>
          <a:bodyPr wrap="none">
            <a:spAutoFit/>
          </a:bodyPr>
          <a:lstStyle/>
          <a:p>
            <a:r>
              <a:rPr lang="cy" sz="2000" b="1" dirty="0">
                <a:solidFill>
                  <a:srgbClr val="16AD85"/>
                </a:solidFill>
              </a:rPr>
              <a:t>Beth mae hyn yn ei olygu i ofalwyr?</a:t>
            </a:r>
          </a:p>
        </p:txBody>
      </p:sp>
      <p:pic>
        <p:nvPicPr>
          <p:cNvPr id="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sp>
        <p:nvSpPr>
          <p:cNvPr id="3" name="TextBox 2"/>
          <p:cNvSpPr txBox="1"/>
          <p:nvPr/>
        </p:nvSpPr>
        <p:spPr>
          <a:xfrm>
            <a:off x="5292080" y="1500220"/>
            <a:ext cx="1116124" cy="707886"/>
          </a:xfrm>
          <a:prstGeom prst="rect">
            <a:avLst/>
          </a:prstGeom>
          <a:noFill/>
        </p:spPr>
        <p:txBody>
          <a:bodyPr wrap="square" rtlCol="0">
            <a:spAutoFit/>
          </a:bodyPr>
          <a:lstStyle/>
          <a:p>
            <a:r>
              <a:rPr lang="en-GB" sz="4000" b="1" dirty="0">
                <a:solidFill>
                  <a:srgbClr val="16AD85"/>
                </a:solidFill>
              </a:rPr>
              <a:t>Film </a:t>
            </a:r>
          </a:p>
        </p:txBody>
      </p:sp>
      <p:sp>
        <p:nvSpPr>
          <p:cNvPr id="7" name="TextBox 6"/>
          <p:cNvSpPr txBox="1"/>
          <p:nvPr/>
        </p:nvSpPr>
        <p:spPr>
          <a:xfrm>
            <a:off x="5292080" y="2452532"/>
            <a:ext cx="3096344" cy="1323439"/>
          </a:xfrm>
          <a:prstGeom prst="rect">
            <a:avLst/>
          </a:prstGeom>
          <a:noFill/>
        </p:spPr>
        <p:txBody>
          <a:bodyPr wrap="square" rtlCol="0">
            <a:spAutoFit/>
          </a:bodyPr>
          <a:lstStyle/>
          <a:p>
            <a:r>
              <a:rPr lang="en-GB" sz="4000" b="1" u="sng" dirty="0">
                <a:solidFill>
                  <a:srgbClr val="1515FF"/>
                </a:solidFill>
              </a:rPr>
              <a:t>What matters to us</a:t>
            </a:r>
          </a:p>
        </p:txBody>
      </p:sp>
      <p:sp>
        <p:nvSpPr>
          <p:cNvPr id="2" name="Rectangle 1"/>
          <p:cNvSpPr/>
          <p:nvPr/>
        </p:nvSpPr>
        <p:spPr>
          <a:xfrm>
            <a:off x="899592" y="2452532"/>
            <a:ext cx="3097667" cy="1323439"/>
          </a:xfrm>
          <a:prstGeom prst="rect">
            <a:avLst/>
          </a:prstGeom>
        </p:spPr>
        <p:txBody>
          <a:bodyPr wrap="square">
            <a:spAutoFit/>
          </a:bodyPr>
          <a:lstStyle/>
          <a:p>
            <a:r>
              <a:rPr lang="cy" sz="4000" b="1" u="sng" dirty="0">
                <a:solidFill>
                  <a:srgbClr val="1515FF"/>
                </a:solidFill>
                <a:uFill>
                  <a:solidFill>
                    <a:srgbClr val="1515FF"/>
                  </a:solidFill>
                </a:uFill>
              </a:rPr>
              <a:t>Yr hyn sy'n bwysig i ni</a:t>
            </a:r>
          </a:p>
        </p:txBody>
      </p:sp>
      <p:sp>
        <p:nvSpPr>
          <p:cNvPr id="8" name="Rectangle 7"/>
          <p:cNvSpPr/>
          <p:nvPr/>
        </p:nvSpPr>
        <p:spPr>
          <a:xfrm>
            <a:off x="781064" y="1500220"/>
            <a:ext cx="1334020" cy="707886"/>
          </a:xfrm>
          <a:prstGeom prst="rect">
            <a:avLst/>
          </a:prstGeom>
        </p:spPr>
        <p:txBody>
          <a:bodyPr wrap="none">
            <a:spAutoFit/>
          </a:bodyPr>
          <a:lstStyle/>
          <a:p>
            <a:r>
              <a:rPr lang="cy" sz="4000" b="1" dirty="0">
                <a:solidFill>
                  <a:srgbClr val="16AD85"/>
                </a:solidFill>
              </a:rPr>
              <a:t>Ffilm</a:t>
            </a:r>
            <a:r>
              <a:rPr lang="cy" sz="2800" b="1" dirty="0">
                <a:solidFill>
                  <a:srgbClr val="16AD85"/>
                </a:solidFill>
              </a:rPr>
              <a:t> </a:t>
            </a:r>
          </a:p>
        </p:txBody>
      </p:sp>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650191" y="1281703"/>
            <a:ext cx="3456384" cy="584775"/>
          </a:xfrm>
          <a:prstGeom prst="rect">
            <a:avLst/>
          </a:prstGeom>
          <a:noFill/>
        </p:spPr>
        <p:txBody>
          <a:bodyPr wrap="square" rtlCol="0">
            <a:spAutoFit/>
          </a:bodyPr>
          <a:lstStyle/>
          <a:p>
            <a:r>
              <a:rPr lang="en-GB" sz="3200" b="1" dirty="0">
                <a:solidFill>
                  <a:srgbClr val="16AD85"/>
                </a:solidFill>
              </a:rPr>
              <a:t>Individual exercise </a:t>
            </a:r>
          </a:p>
        </p:txBody>
      </p:sp>
      <p:sp>
        <p:nvSpPr>
          <p:cNvPr id="4" name="TextBox 3"/>
          <p:cNvSpPr txBox="1"/>
          <p:nvPr/>
        </p:nvSpPr>
        <p:spPr>
          <a:xfrm>
            <a:off x="4644008" y="2348880"/>
            <a:ext cx="4499992" cy="3170099"/>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en-GB" sz="2000" dirty="0"/>
              <a:t>On your own write down what you think might be the key challenges in embedding and extending people’s choice and control in Adults and Children’s Social Care.</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3 minutes on your own</a:t>
            </a:r>
          </a:p>
          <a:p>
            <a:pPr marL="342900" indent="-342900">
              <a:buClr>
                <a:srgbClr val="16AD85"/>
              </a:buClr>
              <a:buFont typeface="Arial" panose="020B0604020202020204" pitchFamily="34" charset="0"/>
              <a:buChar char="•"/>
            </a:pPr>
            <a:r>
              <a:rPr lang="en-GB" sz="2000" dirty="0"/>
              <a:t>5 minutes share with the person next to you</a:t>
            </a:r>
          </a:p>
          <a:p>
            <a:pPr marL="342900" indent="-342900">
              <a:buClr>
                <a:srgbClr val="16AD85"/>
              </a:buClr>
              <a:buFont typeface="Arial" panose="020B0604020202020204" pitchFamily="34" charset="0"/>
              <a:buChar char="•"/>
            </a:pPr>
            <a:r>
              <a:rPr lang="en-GB" sz="2000" dirty="0"/>
              <a:t>7 minutes feedback to the main group</a:t>
            </a:r>
          </a:p>
        </p:txBody>
      </p:sp>
      <p:sp>
        <p:nvSpPr>
          <p:cNvPr id="8" name="Rectangle 7"/>
          <p:cNvSpPr/>
          <p:nvPr/>
        </p:nvSpPr>
        <p:spPr>
          <a:xfrm>
            <a:off x="107504" y="2348880"/>
            <a:ext cx="4572000" cy="3447098"/>
          </a:xfrm>
          <a:prstGeom prst="rect">
            <a:avLst/>
          </a:prstGeom>
        </p:spPr>
        <p:txBody>
          <a:bodyPr>
            <a:spAutoFit/>
          </a:bodyPr>
          <a:lstStyle/>
          <a:p>
            <a:pPr marL="342900" indent="-342900">
              <a:buClr>
                <a:srgbClr val="16AD85"/>
              </a:buClr>
              <a:buFont typeface="Arial" pitchFamily="34" charset="0"/>
              <a:buChar char="•"/>
            </a:pPr>
            <a:r>
              <a:rPr lang="cy" sz="2000" dirty="0">
                <a:solidFill>
                  <a:srgbClr val="000000"/>
                </a:solidFill>
              </a:rPr>
              <a:t>Ar eich pen eich hun, ysgrifennwch yr hyn rydych chi'n meddwl allai fod yn heriau allweddol wrth wreiddio ac ymestyn dewis a rheolaeth pobl mewn Gofal Cymdeithasol i Oedolion a Phlant.</a:t>
            </a:r>
          </a:p>
          <a:p>
            <a:pPr marL="342900" indent="-342900">
              <a:buClr>
                <a:srgbClr val="16AD85"/>
              </a:buClr>
              <a:buFont typeface="Arial" pitchFamily="34" charset="0"/>
              <a:buChar char="•"/>
            </a:pPr>
            <a:endParaRPr lang="en-GB" sz="2000" dirty="0"/>
          </a:p>
          <a:p>
            <a:pPr marL="342900" indent="-342900">
              <a:buClr>
                <a:srgbClr val="16AD85"/>
              </a:buClr>
              <a:buFont typeface="Arial" pitchFamily="34" charset="0"/>
              <a:buChar char="•"/>
            </a:pPr>
            <a:r>
              <a:rPr lang="cy" sz="2000" dirty="0">
                <a:solidFill>
                  <a:srgbClr val="000000"/>
                </a:solidFill>
              </a:rPr>
              <a:t>3 munud ar eich pen eich hun</a:t>
            </a:r>
          </a:p>
          <a:p>
            <a:pPr marL="342900" indent="-342900">
              <a:buClr>
                <a:srgbClr val="16AD85"/>
              </a:buClr>
              <a:buFont typeface="Arial" pitchFamily="34" charset="0"/>
              <a:buChar char="•"/>
            </a:pPr>
            <a:r>
              <a:rPr lang="cy" sz="2000" dirty="0">
                <a:solidFill>
                  <a:srgbClr val="000000"/>
                </a:solidFill>
              </a:rPr>
              <a:t>5 munud o rannu gyda'r person nesaf atoch chi</a:t>
            </a:r>
          </a:p>
          <a:p>
            <a:pPr marL="342900" indent="-342900">
              <a:buClr>
                <a:srgbClr val="16AD85"/>
              </a:buClr>
              <a:buFont typeface="Arial" pitchFamily="34" charset="0"/>
              <a:buChar char="•"/>
            </a:pPr>
            <a:r>
              <a:rPr lang="cy" sz="2000" dirty="0">
                <a:solidFill>
                  <a:srgbClr val="000000"/>
                </a:solidFill>
              </a:rPr>
              <a:t>7 munud o adborth i'r prif grŵp</a:t>
            </a:r>
          </a:p>
        </p:txBody>
      </p:sp>
      <p:sp>
        <p:nvSpPr>
          <p:cNvPr id="9" name="Rectangle 8"/>
          <p:cNvSpPr/>
          <p:nvPr/>
        </p:nvSpPr>
        <p:spPr>
          <a:xfrm>
            <a:off x="179512" y="1281703"/>
            <a:ext cx="2772618" cy="584775"/>
          </a:xfrm>
          <a:prstGeom prst="rect">
            <a:avLst/>
          </a:prstGeom>
        </p:spPr>
        <p:txBody>
          <a:bodyPr wrap="none">
            <a:spAutoFit/>
          </a:bodyPr>
          <a:lstStyle/>
          <a:p>
            <a:r>
              <a:rPr lang="cy" sz="3200" b="1" dirty="0">
                <a:solidFill>
                  <a:srgbClr val="16AD85"/>
                </a:solidFill>
              </a:rPr>
              <a:t>Ymarfer unigol </a:t>
            </a:r>
          </a:p>
        </p:txBody>
      </p:sp>
      <p:pic>
        <p:nvPicPr>
          <p:cNvPr id="10"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846024" y="1043797"/>
            <a:ext cx="3015095" cy="523220"/>
          </a:xfrm>
          <a:prstGeom prst="rect">
            <a:avLst/>
          </a:prstGeom>
          <a:noFill/>
        </p:spPr>
        <p:txBody>
          <a:bodyPr wrap="square" rtlCol="0">
            <a:spAutoFit/>
          </a:bodyPr>
          <a:lstStyle/>
          <a:p>
            <a:r>
              <a:rPr lang="en-GB" sz="2800" b="1" dirty="0">
                <a:solidFill>
                  <a:srgbClr val="16AD85"/>
                </a:solidFill>
              </a:rPr>
              <a:t>Key learning points</a:t>
            </a:r>
          </a:p>
        </p:txBody>
      </p:sp>
      <p:sp>
        <p:nvSpPr>
          <p:cNvPr id="4" name="TextBox 3"/>
          <p:cNvSpPr txBox="1"/>
          <p:nvPr/>
        </p:nvSpPr>
        <p:spPr>
          <a:xfrm>
            <a:off x="4850503" y="1567017"/>
            <a:ext cx="4214004" cy="3970318"/>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1400" dirty="0"/>
              <a:t>The Act covers and supports for adults, children and carers.</a:t>
            </a:r>
          </a:p>
          <a:p>
            <a:pPr marL="285750" indent="-285750">
              <a:buClr>
                <a:srgbClr val="16AD85"/>
              </a:buClr>
              <a:buFont typeface="Arial" panose="020B0604020202020204" pitchFamily="34" charset="0"/>
              <a:buChar char="•"/>
            </a:pPr>
            <a:r>
              <a:rPr lang="en-GB" sz="1400" dirty="0"/>
              <a:t>The Act attempts to rebalance the focus of care and support on prevention and earlier intervention rather than only intervening at crisis point.</a:t>
            </a:r>
          </a:p>
          <a:p>
            <a:pPr marL="285750" indent="-285750">
              <a:buClr>
                <a:srgbClr val="16AD85"/>
              </a:buClr>
              <a:buFont typeface="Arial" panose="020B0604020202020204" pitchFamily="34" charset="0"/>
              <a:buChar char="•"/>
            </a:pPr>
            <a:r>
              <a:rPr lang="en-GB" sz="1400" dirty="0"/>
              <a:t>The Act requires a culture change from the way in which services have often been provided, to an approach based on collaboration, and an equal relationship between practitioners and people who have needs for care and support</a:t>
            </a:r>
          </a:p>
          <a:p>
            <a:pPr marL="285750" indent="-285750">
              <a:buClr>
                <a:srgbClr val="16AD85"/>
              </a:buClr>
              <a:buFont typeface="Arial" panose="020B0604020202020204" pitchFamily="34" charset="0"/>
              <a:buChar char="•"/>
            </a:pPr>
            <a:r>
              <a:rPr lang="en-GB" sz="1400" dirty="0"/>
              <a:t>One of the key aims for the Act for individuals to be at the centre of decisions and to be supported to have a choice and control of their lives. This will mean working ‘</a:t>
            </a:r>
            <a:r>
              <a:rPr lang="en-GB" sz="1400" i="1" dirty="0"/>
              <a:t>with individuals’ </a:t>
            </a:r>
            <a:r>
              <a:rPr lang="en-GB" sz="1400" dirty="0"/>
              <a:t>not ‘</a:t>
            </a:r>
            <a:r>
              <a:rPr lang="en-GB" sz="1400" i="1" dirty="0"/>
              <a:t>doing to them’.</a:t>
            </a:r>
          </a:p>
          <a:p>
            <a:pPr marL="285750" indent="-285750">
              <a:buClr>
                <a:srgbClr val="16AD85"/>
              </a:buClr>
              <a:buFont typeface="Arial" panose="020B0604020202020204" pitchFamily="34" charset="0"/>
              <a:buChar char="•"/>
            </a:pPr>
            <a:r>
              <a:rPr lang="en-GB" sz="1400" i="1" dirty="0"/>
              <a:t>The principles and duties enshrined in the Act apply equally to carers with support needs and the individuals they care for. </a:t>
            </a:r>
            <a:endParaRPr lang="en-GB" sz="1400" dirty="0"/>
          </a:p>
        </p:txBody>
      </p:sp>
      <p:sp>
        <p:nvSpPr>
          <p:cNvPr id="8" name="TextBox 7"/>
          <p:cNvSpPr txBox="1"/>
          <p:nvPr/>
        </p:nvSpPr>
        <p:spPr>
          <a:xfrm>
            <a:off x="93787" y="1593140"/>
            <a:ext cx="4214004" cy="4185761"/>
          </a:xfrm>
          <a:prstGeom prst="rect">
            <a:avLst/>
          </a:prstGeom>
          <a:noFill/>
        </p:spPr>
        <p:txBody>
          <a:bodyPr wrap="square" rtlCol="0">
            <a:spAutoFit/>
          </a:bodyPr>
          <a:lstStyle/>
          <a:p>
            <a:pPr marL="285750" indent="-285750">
              <a:buClr>
                <a:srgbClr val="16AD85"/>
              </a:buClr>
              <a:buFont typeface="Arial" pitchFamily="34" charset="0"/>
              <a:buChar char="•"/>
            </a:pPr>
            <a:r>
              <a:rPr lang="cy" sz="1400" dirty="0">
                <a:solidFill>
                  <a:srgbClr val="000000"/>
                </a:solidFill>
              </a:rPr>
              <a:t>Mae’r Ddeddf yn cwmpasu ac yn cefnogi oedolion, plant a gofalwyr.</a:t>
            </a:r>
          </a:p>
          <a:p>
            <a:pPr marL="285750" indent="-285750">
              <a:buClr>
                <a:srgbClr val="16AD85"/>
              </a:buClr>
              <a:buFont typeface="Arial" pitchFamily="34" charset="0"/>
              <a:buChar char="•"/>
            </a:pPr>
            <a:r>
              <a:rPr lang="cy" sz="1400" dirty="0">
                <a:solidFill>
                  <a:srgbClr val="000000"/>
                </a:solidFill>
              </a:rPr>
              <a:t>Mae’r Ddeddf yn ceisio ail-gydbwyso ffocws gofal a chymorth ar atal ac ymyrryd yn gynt yn hytrach nag ymyrryd ar adeg o argyfwng yn unig.</a:t>
            </a:r>
          </a:p>
          <a:p>
            <a:pPr marL="285750" indent="-285750">
              <a:buClr>
                <a:srgbClr val="16AD85"/>
              </a:buClr>
              <a:buFont typeface="Arial" pitchFamily="34" charset="0"/>
              <a:buChar char="•"/>
            </a:pPr>
            <a:r>
              <a:rPr lang="cy" sz="1400" dirty="0">
                <a:solidFill>
                  <a:srgbClr val="000000"/>
                </a:solidFill>
              </a:rPr>
              <a:t>Mae’r Ddeddf yn gofyn am newid diwylliant o’r ffordd y mae gwasanaethau wedi’u darparu’n aml, i ddull sy’n seiliedig ar gydweithio, a pherthynas gyfartal rhwng ymarferwyr a phobl sydd ag anghenion gofal a chymorth.</a:t>
            </a:r>
          </a:p>
          <a:p>
            <a:pPr marL="285750" indent="-285750">
              <a:buClr>
                <a:srgbClr val="16AD85"/>
              </a:buClr>
              <a:buFont typeface="Arial" pitchFamily="34" charset="0"/>
              <a:buChar char="•"/>
            </a:pPr>
            <a:r>
              <a:rPr lang="cy" sz="1400" dirty="0">
                <a:solidFill>
                  <a:srgbClr val="000000"/>
                </a:solidFill>
              </a:rPr>
              <a:t>Un o nodau allweddol y Ddeddf i unigolion fod yn ganolog i benderfyniadau a chael eu cefnogi i gael dewis a rheolaeth dros eu bywydau. Bydd hyn yn golygu gweithio '</a:t>
            </a:r>
            <a:r>
              <a:rPr lang="cy" sz="1400" i="1" dirty="0">
                <a:solidFill>
                  <a:srgbClr val="000000"/>
                </a:solidFill>
              </a:rPr>
              <a:t>gydag unigolion' </a:t>
            </a:r>
            <a:r>
              <a:rPr lang="cy" sz="1400" dirty="0">
                <a:solidFill>
                  <a:srgbClr val="000000"/>
                </a:solidFill>
              </a:rPr>
              <a:t>nid '</a:t>
            </a:r>
            <a:r>
              <a:rPr lang="cy" sz="1400" i="1" dirty="0">
                <a:solidFill>
                  <a:srgbClr val="000000"/>
                </a:solidFill>
              </a:rPr>
              <a:t>gwneud pethau iddyn nhw'.</a:t>
            </a:r>
          </a:p>
          <a:p>
            <a:pPr marL="285750" indent="-285750">
              <a:buClr>
                <a:srgbClr val="16AD85"/>
              </a:buClr>
              <a:buFont typeface="Arial" pitchFamily="34" charset="0"/>
              <a:buChar char="•"/>
            </a:pPr>
            <a:r>
              <a:rPr lang="cy" sz="1400" i="1" dirty="0">
                <a:solidFill>
                  <a:srgbClr val="000000"/>
                </a:solidFill>
              </a:rPr>
              <a:t>Mae’r egwyddorion a’r dyletswyddau sydd wedi’u hymgorffori yn y Ddeddf yr un mor berthnasol i ofalwyr ag anghenion cymorth a’r unigolion y maent yn gofalu amdanynt. </a:t>
            </a:r>
          </a:p>
        </p:txBody>
      </p:sp>
      <p:sp>
        <p:nvSpPr>
          <p:cNvPr id="2" name="Rectangle 1"/>
          <p:cNvSpPr/>
          <p:nvPr/>
        </p:nvSpPr>
        <p:spPr>
          <a:xfrm>
            <a:off x="93787" y="1043797"/>
            <a:ext cx="4082143" cy="523220"/>
          </a:xfrm>
          <a:prstGeom prst="rect">
            <a:avLst/>
          </a:prstGeom>
        </p:spPr>
        <p:txBody>
          <a:bodyPr wrap="none">
            <a:spAutoFit/>
          </a:bodyPr>
          <a:lstStyle/>
          <a:p>
            <a:r>
              <a:rPr lang="cy" sz="2800" b="1" dirty="0">
                <a:solidFill>
                  <a:srgbClr val="16AD85"/>
                </a:solidFill>
              </a:rPr>
              <a:t>Pwyntiau dysgu allweddol</a:t>
            </a:r>
          </a:p>
        </p:txBody>
      </p:sp>
      <p:pic>
        <p:nvPicPr>
          <p:cNvPr id="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504" y="959216"/>
            <a:ext cx="8908181" cy="1016282"/>
          </a:xfrm>
        </p:spPr>
        <p:txBody>
          <a:bodyPr>
            <a:normAutofit fontScale="92500" lnSpcReduction="20000"/>
          </a:bodyPr>
          <a:lstStyle/>
          <a:p>
            <a:pPr>
              <a:lnSpc>
                <a:spcPct val="107000"/>
              </a:lnSpc>
              <a:spcAft>
                <a:spcPts val="600"/>
              </a:spcAft>
            </a:pPr>
            <a:r>
              <a:rPr lang="cy-GB" sz="1350" dirty="0">
                <a:latin typeface="Calibri" panose="020F0502020204030204" pitchFamily="34" charset="0"/>
                <a:ea typeface="Calibri" panose="020F0502020204030204" pitchFamily="34" charset="0"/>
                <a:cs typeface="Calibri" panose="020F0502020204030204" pitchFamily="34" charset="0"/>
              </a:rPr>
              <a:t>Mae’r adnodd hwn wedi’i ddatblygu mewn partneriaeth â’r Consortiwm Ymarferwyr Gwasanaethau Cymdeithasol (SSP) ar ran Gofal Cymdeithasol Cymru. Mae’r consortiwm yn cynnwys y partneriaid canlynol:</a:t>
            </a:r>
          </a:p>
          <a:p>
            <a:pPr>
              <a:lnSpc>
                <a:spcPct val="107000"/>
              </a:lnSpc>
              <a:spcAft>
                <a:spcPts val="600"/>
              </a:spcAft>
            </a:pPr>
            <a:r>
              <a:rPr lang="en-GB" sz="1350" dirty="0"/>
              <a:t>This resource has been developed in partnership by the Social Services Practitioner (SSP) Consortium on behalf of Social Care Wales. The consortium is made up of the following partners:</a:t>
            </a: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ard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445" y="2785733"/>
            <a:ext cx="997428" cy="39151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CC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8150" y="2211862"/>
            <a:ext cx="863086" cy="39123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C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282" y="2223856"/>
            <a:ext cx="804791" cy="36724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entred colour MCC logo - for web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343" y="2190149"/>
            <a:ext cx="699584" cy="4531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GCS Logo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1596" y="2762526"/>
            <a:ext cx="715096" cy="514132"/>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ncc-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064" y="2236115"/>
            <a:ext cx="791981" cy="331493"/>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NPT 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0836" y="2201731"/>
            <a:ext cx="506320" cy="42536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Pemb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6722" y="2055897"/>
            <a:ext cx="426278" cy="806885"/>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Powys C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0388" y="2272639"/>
            <a:ext cx="443075" cy="29496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SC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33529" y="2145089"/>
            <a:ext cx="522356" cy="52098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Torfaen Logo-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55885" y="2293413"/>
            <a:ext cx="1018298" cy="26341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7" name="Picture 13" descr="4Bridgend College logo full colour@2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1414" y="2785734"/>
            <a:ext cx="964723" cy="41501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descr="Merthyr master cmyk 20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95257" y="2184452"/>
            <a:ext cx="426225" cy="4813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9" name="Picture 3" descr="Bridgend County Borough Counci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8144" y="2230086"/>
            <a:ext cx="383802" cy="43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0" name="Picture 16" descr="RC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75311" y="2194304"/>
            <a:ext cx="600989" cy="40879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133821" y="3314475"/>
            <a:ext cx="8809288" cy="2444708"/>
          </a:xfrm>
          <a:prstGeom prst="rect">
            <a:avLst/>
          </a:prstGeom>
          <a:noFill/>
        </p:spPr>
        <p:txBody>
          <a:bodyPr wrap="square" rtlCol="0">
            <a:spAutoFit/>
          </a:bodyPr>
          <a:lstStyle/>
          <a:p>
            <a:pPr algn="ctr" defTabSz="685800">
              <a:lnSpc>
                <a:spcPct val="107000"/>
              </a:lnSpc>
              <a:spcAft>
                <a:spcPts val="600"/>
              </a:spcAft>
            </a:pPr>
            <a:r>
              <a:rPr lang="cy-GB" sz="1200" dirty="0">
                <a:solidFill>
                  <a:prstClr val="black"/>
                </a:solidFill>
                <a:latin typeface="Calibri" panose="020F0502020204030204" pitchFamily="34" charset="0"/>
                <a:ea typeface="Calibri" panose="020F0502020204030204" pitchFamily="34" charset="0"/>
                <a:cs typeface="Calibri" panose="020F0502020204030204" pitchFamily="34" charset="0"/>
              </a:rPr>
              <a:t>Gofal Cymdeithasol Cymru a'i gynghorwyr penodedig sy'n berchen ar hawlfraint y deunyddiau hyn. Gall darparwyr dysgu, awdurdodau lleol a darparwyr gwasanaethau gofal yng Nghymru gopïo, atgynhyrchu, dosbarthu neu drefnu bod y Rhaglen Ddysgu Ymarferwyr Gwasanaethau Cymdeithasol (SSP) ar gael fel arall i unrhyw drydydd parti arall ar sail ddielw yn unig. Rhaid i unrhyw bartïon eraill sy’n dymuno copïo, atgynhyrchu, dosbarthu neu fel arall wneud y Rhaglen Ymarferwyr Gwasanaethau Cymdeithasol (SSP) ar gael i unrhyw drydydd parti arall geisio caniatâd ysgrifenedig Gofal Cymdeithasol Cymru ymlaen llaw.</a:t>
            </a:r>
          </a:p>
          <a:p>
            <a:pPr algn="ctr" defTabSz="685800">
              <a:lnSpc>
                <a:spcPct val="107000"/>
              </a:lnSpc>
              <a:spcAft>
                <a:spcPts val="6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copyright to these materials rests with Social Care Wales and its appointed advisers. The Social Services Practitioner (SSP) Programme of learning may be copied, reproduced, distributed or otherwise made available to any other third party by learning providers, local authorities and care service providers in Wales on a not-for-profit basis only. Any other parties that wish to copy, reproduce, distribute or otherwise make the Social Services Practitioner (SSP) Programme available to any other third party must seek the prior written consent of Social Care Wales.</a:t>
            </a:r>
          </a:p>
          <a:p>
            <a:pPr algn="ctr" defTabSz="685800">
              <a:lnSpc>
                <a:spcPct val="107000"/>
              </a:lnSpc>
              <a:spcAft>
                <a:spcPts val="600"/>
              </a:spcAft>
            </a:pPr>
            <a:endParaRPr lang="en-GB"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75675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2"/>
          <a:stretch>
            <a:fillRect/>
          </a:stretch>
        </p:blipFill>
        <p:spPr>
          <a:xfrm>
            <a:off x="0" y="0"/>
            <a:ext cx="9144000" cy="6858000"/>
          </a:xfrm>
          <a:prstGeom prst="rect">
            <a:avLst/>
          </a:prstGeom>
        </p:spPr>
      </p:pic>
      <p:pic>
        <p:nvPicPr>
          <p:cNvPr id="3" name="New picture"/>
          <p:cNvPicPr/>
          <p:nvPr/>
        </p:nvPicPr>
        <p:blipFill rotWithShape="1">
          <a:blip r:embed="rId3"/>
          <a:srcRect l="28079" t="41391" r="27701" b="7630"/>
          <a:stretch/>
        </p:blipFill>
        <p:spPr bwMode="auto">
          <a:xfrm>
            <a:off x="2627784" y="2523214"/>
            <a:ext cx="4032448" cy="342606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924504" y="1352672"/>
            <a:ext cx="3212778" cy="830997"/>
          </a:xfrm>
          <a:prstGeom prst="rect">
            <a:avLst/>
          </a:prstGeom>
          <a:noFill/>
        </p:spPr>
        <p:txBody>
          <a:bodyPr wrap="square" rtlCol="0">
            <a:spAutoFit/>
          </a:bodyPr>
          <a:lstStyle/>
          <a:p>
            <a:pPr algn="ctr"/>
            <a:r>
              <a:rPr lang="en-GB" sz="2400" b="1" dirty="0">
                <a:solidFill>
                  <a:srgbClr val="16AD85"/>
                </a:solidFill>
              </a:rPr>
              <a:t>Well-being and other overarching duties</a:t>
            </a:r>
            <a:endParaRPr lang="en-GB" sz="2800" b="1" dirty="0">
              <a:solidFill>
                <a:srgbClr val="16AD85"/>
              </a:solidFill>
            </a:endParaRPr>
          </a:p>
        </p:txBody>
      </p:sp>
      <p:cxnSp>
        <p:nvCxnSpPr>
          <p:cNvPr id="8" name="Straight Connector 7"/>
          <p:cNvCxnSpPr/>
          <p:nvPr/>
        </p:nvCxnSpPr>
        <p:spPr>
          <a:xfrm>
            <a:off x="5940152" y="2736215"/>
            <a:ext cx="3203848" cy="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736215"/>
            <a:ext cx="3464298" cy="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1520" y="1352672"/>
            <a:ext cx="2822544" cy="830997"/>
          </a:xfrm>
          <a:prstGeom prst="rect">
            <a:avLst/>
          </a:prstGeom>
        </p:spPr>
        <p:txBody>
          <a:bodyPr wrap="square">
            <a:spAutoFit/>
          </a:bodyPr>
          <a:lstStyle/>
          <a:p>
            <a:pPr algn="ctr"/>
            <a:r>
              <a:rPr lang="cy" sz="2400" b="1" dirty="0">
                <a:solidFill>
                  <a:srgbClr val="16AD85"/>
                </a:solidFill>
              </a:rPr>
              <a:t>Lles a dyletswyddau cyffredinol eraill</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ew picture"/>
          <p:cNvPicPr/>
          <p:nvPr/>
        </p:nvPicPr>
        <p:blipFill>
          <a:blip r:embed="rId2"/>
          <a:stretch>
            <a:fillRect/>
          </a:stretch>
        </p:blipFill>
        <p:spPr>
          <a:xfrm>
            <a:off x="0" y="0"/>
            <a:ext cx="9144000" cy="6858000"/>
          </a:xfrm>
          <a:prstGeom prst="rect">
            <a:avLst/>
          </a:prstGeom>
        </p:spPr>
      </p:pic>
      <p:sp>
        <p:nvSpPr>
          <p:cNvPr id="13" name="Rounded Rectangular Callout 12"/>
          <p:cNvSpPr/>
          <p:nvPr/>
        </p:nvSpPr>
        <p:spPr>
          <a:xfrm>
            <a:off x="497447" y="3807583"/>
            <a:ext cx="3708412" cy="1872208"/>
          </a:xfrm>
          <a:prstGeom prst="wedgeRoundRectCallout">
            <a:avLst/>
          </a:prstGeom>
          <a:solidFill>
            <a:srgbClr val="16A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New picture"/>
          <p:cNvPicPr/>
          <p:nvPr/>
        </p:nvPicPr>
        <p:blipFill rotWithShape="1">
          <a:blip r:embed="rId3"/>
          <a:srcRect t="20601" r="65750" b="47900"/>
          <a:stretch/>
        </p:blipFill>
        <p:spPr>
          <a:xfrm>
            <a:off x="1" y="0"/>
            <a:ext cx="2483768" cy="1529291"/>
          </a:xfrm>
          <a:prstGeom prst="rect">
            <a:avLst/>
          </a:prstGeom>
        </p:spPr>
      </p:pic>
      <p:sp>
        <p:nvSpPr>
          <p:cNvPr id="6" name="Rounded Rectangular Callout 5"/>
          <p:cNvSpPr/>
          <p:nvPr/>
        </p:nvSpPr>
        <p:spPr>
          <a:xfrm>
            <a:off x="4973031" y="3807583"/>
            <a:ext cx="3708412" cy="1872208"/>
          </a:xfrm>
          <a:prstGeom prst="wedgeRoundRectCallout">
            <a:avLst/>
          </a:prstGeom>
          <a:solidFill>
            <a:srgbClr val="16A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117047" y="1529291"/>
            <a:ext cx="3564396" cy="584775"/>
          </a:xfrm>
          <a:prstGeom prst="rect">
            <a:avLst/>
          </a:prstGeom>
          <a:noFill/>
        </p:spPr>
        <p:txBody>
          <a:bodyPr wrap="square" rtlCol="0">
            <a:spAutoFit/>
          </a:bodyPr>
          <a:lstStyle/>
          <a:p>
            <a:r>
              <a:rPr lang="en-GB" sz="3200" b="1" dirty="0">
                <a:solidFill>
                  <a:srgbClr val="16AD85"/>
                </a:solidFill>
              </a:rPr>
              <a:t>The well-being duty</a:t>
            </a:r>
          </a:p>
        </p:txBody>
      </p:sp>
      <p:sp>
        <p:nvSpPr>
          <p:cNvPr id="4" name="TextBox 3"/>
          <p:cNvSpPr txBox="1"/>
          <p:nvPr/>
        </p:nvSpPr>
        <p:spPr>
          <a:xfrm>
            <a:off x="5019556" y="2113030"/>
            <a:ext cx="3677395" cy="1569660"/>
          </a:xfrm>
          <a:prstGeom prst="rect">
            <a:avLst/>
          </a:prstGeom>
          <a:noFill/>
        </p:spPr>
        <p:txBody>
          <a:bodyPr wrap="square" rtlCol="0">
            <a:spAutoFit/>
          </a:bodyPr>
          <a:lstStyle/>
          <a:p>
            <a:pPr algn="ctr"/>
            <a:r>
              <a:rPr lang="en-GB" sz="2400" dirty="0"/>
              <a:t>Responsibility for well-being must be shared with people who have needs for care and / or support</a:t>
            </a:r>
          </a:p>
        </p:txBody>
      </p:sp>
      <p:sp>
        <p:nvSpPr>
          <p:cNvPr id="5" name="TextBox 4"/>
          <p:cNvSpPr txBox="1"/>
          <p:nvPr/>
        </p:nvSpPr>
        <p:spPr>
          <a:xfrm>
            <a:off x="5081043" y="4202504"/>
            <a:ext cx="3600400" cy="1477328"/>
          </a:xfrm>
          <a:prstGeom prst="rect">
            <a:avLst/>
          </a:prstGeom>
          <a:noFill/>
        </p:spPr>
        <p:txBody>
          <a:bodyPr wrap="square" rtlCol="0">
            <a:spAutoFit/>
          </a:bodyPr>
          <a:lstStyle/>
          <a:p>
            <a:r>
              <a:rPr lang="en-GB" dirty="0">
                <a:solidFill>
                  <a:schemeClr val="bg1"/>
                </a:solidFill>
              </a:rPr>
              <a:t>A person exercising functions under this Act </a:t>
            </a:r>
            <a:r>
              <a:rPr lang="en-GB" b="1" dirty="0">
                <a:solidFill>
                  <a:schemeClr val="bg1"/>
                </a:solidFill>
              </a:rPr>
              <a:t>MUST </a:t>
            </a:r>
            <a:r>
              <a:rPr lang="en-GB" dirty="0">
                <a:solidFill>
                  <a:schemeClr val="bg1"/>
                </a:solidFill>
              </a:rPr>
              <a:t>seek to promote the well-being of people who need care and support </a:t>
            </a:r>
            <a:r>
              <a:rPr lang="en-GB" b="1" dirty="0">
                <a:solidFill>
                  <a:schemeClr val="bg1"/>
                </a:solidFill>
              </a:rPr>
              <a:t>AND </a:t>
            </a:r>
            <a:r>
              <a:rPr lang="en-GB" dirty="0">
                <a:solidFill>
                  <a:schemeClr val="bg1"/>
                </a:solidFill>
              </a:rPr>
              <a:t>carers who need support </a:t>
            </a:r>
          </a:p>
        </p:txBody>
      </p:sp>
      <p:sp>
        <p:nvSpPr>
          <p:cNvPr id="12" name="TextBox 11"/>
          <p:cNvSpPr txBox="1"/>
          <p:nvPr/>
        </p:nvSpPr>
        <p:spPr>
          <a:xfrm>
            <a:off x="726532" y="4202463"/>
            <a:ext cx="3384376" cy="1477328"/>
          </a:xfrm>
          <a:prstGeom prst="rect">
            <a:avLst/>
          </a:prstGeom>
          <a:noFill/>
        </p:spPr>
        <p:txBody>
          <a:bodyPr wrap="square" rtlCol="0">
            <a:spAutoFit/>
          </a:bodyPr>
          <a:lstStyle/>
          <a:p>
            <a:r>
              <a:rPr lang="cy" b="0" i="0" u="none" strike="noStrike" cap="none" baseline="0" dirty="0">
                <a:solidFill>
                  <a:srgbClr val="FFFFFF"/>
                </a:solidFill>
                <a:effectLst/>
                <a:uFillTx/>
                <a:latin typeface="Calibri"/>
              </a:rPr>
              <a:t>Rhaid i berson sy’n arfer swyddogaethau o dan y Ddeddf hon  geisio hybu lles pobl sydd angen gofal </a:t>
            </a:r>
            <a:r>
              <a:rPr lang="cy" b="1" i="0" u="none" strike="noStrike" cap="none" baseline="0" dirty="0">
                <a:solidFill>
                  <a:srgbClr val="FFFFFF"/>
                </a:solidFill>
                <a:effectLst/>
                <a:uFillTx/>
                <a:latin typeface="Calibri"/>
              </a:rPr>
              <a:t>a </a:t>
            </a:r>
            <a:r>
              <a:rPr lang="cy" b="0" i="0" u="none" strike="noStrike" cap="none" baseline="0" dirty="0">
                <a:solidFill>
                  <a:srgbClr val="FFFFFF"/>
                </a:solidFill>
                <a:effectLst/>
                <a:uFillTx/>
                <a:latin typeface="Calibri"/>
              </a:rPr>
              <a:t>gofalwyr sydd angen cymorth</a:t>
            </a:r>
          </a:p>
        </p:txBody>
      </p:sp>
      <p:sp>
        <p:nvSpPr>
          <p:cNvPr id="7" name="Rectangle 6"/>
          <p:cNvSpPr/>
          <p:nvPr/>
        </p:nvSpPr>
        <p:spPr>
          <a:xfrm>
            <a:off x="556383" y="2132856"/>
            <a:ext cx="3708412" cy="1569660"/>
          </a:xfrm>
          <a:prstGeom prst="rect">
            <a:avLst/>
          </a:prstGeom>
        </p:spPr>
        <p:txBody>
          <a:bodyPr wrap="square">
            <a:spAutoFit/>
          </a:bodyPr>
          <a:lstStyle/>
          <a:p>
            <a:pPr algn="ctr"/>
            <a:r>
              <a:rPr lang="cy" sz="2400" dirty="0">
                <a:solidFill>
                  <a:srgbClr val="000000"/>
                </a:solidFill>
              </a:rPr>
              <a:t>Rhaid rhannu’r cyfrifoldeb am lesiant gyda phobl sydd ag anghenion gofal a/neu gymorth</a:t>
            </a:r>
          </a:p>
        </p:txBody>
      </p:sp>
      <p:sp>
        <p:nvSpPr>
          <p:cNvPr id="14" name="Rectangle 13"/>
          <p:cNvSpPr/>
          <p:nvPr/>
        </p:nvSpPr>
        <p:spPr>
          <a:xfrm>
            <a:off x="683568" y="1533748"/>
            <a:ext cx="3336170" cy="584775"/>
          </a:xfrm>
          <a:prstGeom prst="rect">
            <a:avLst/>
          </a:prstGeom>
        </p:spPr>
        <p:txBody>
          <a:bodyPr wrap="none">
            <a:spAutoFit/>
          </a:bodyPr>
          <a:lstStyle/>
          <a:p>
            <a:r>
              <a:rPr lang="cy" sz="3200" b="1" dirty="0">
                <a:solidFill>
                  <a:srgbClr val="16AD85"/>
                </a:solidFill>
              </a:rPr>
              <a:t>Y ddyletswydd lles</a:t>
            </a:r>
          </a:p>
        </p:txBody>
      </p:sp>
      <p:pic>
        <p:nvPicPr>
          <p:cNvPr id="15"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736945" y="1129005"/>
            <a:ext cx="3816424" cy="584775"/>
          </a:xfrm>
          <a:prstGeom prst="rect">
            <a:avLst/>
          </a:prstGeom>
          <a:noFill/>
        </p:spPr>
        <p:txBody>
          <a:bodyPr wrap="square" rtlCol="0">
            <a:spAutoFit/>
          </a:bodyPr>
          <a:lstStyle/>
          <a:p>
            <a:r>
              <a:rPr lang="en-GB" sz="3200" b="1" dirty="0">
                <a:solidFill>
                  <a:srgbClr val="16AD85"/>
                </a:solidFill>
              </a:rPr>
              <a:t>Well-being statement </a:t>
            </a:r>
          </a:p>
        </p:txBody>
      </p:sp>
      <p:sp>
        <p:nvSpPr>
          <p:cNvPr id="4" name="TextBox 3"/>
          <p:cNvSpPr txBox="1"/>
          <p:nvPr/>
        </p:nvSpPr>
        <p:spPr>
          <a:xfrm>
            <a:off x="4499992" y="2000299"/>
            <a:ext cx="4536504" cy="3416320"/>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2400" dirty="0"/>
              <a:t>The Welsh Government has published a well being statement that describes aspects of well being that relate to all areas of an individuals life.</a:t>
            </a:r>
          </a:p>
          <a:p>
            <a:pPr marL="285750" indent="-285750">
              <a:buClr>
                <a:srgbClr val="16AD85"/>
              </a:buClr>
              <a:buFont typeface="Arial" panose="020B0604020202020204" pitchFamily="34" charset="0"/>
              <a:buChar char="•"/>
            </a:pPr>
            <a:r>
              <a:rPr lang="en-GB" sz="2400" dirty="0"/>
              <a:t>It describes the national well being outcomes and also sets out what aspects of well being be measured</a:t>
            </a:r>
          </a:p>
        </p:txBody>
      </p:sp>
      <p:sp>
        <p:nvSpPr>
          <p:cNvPr id="8" name="TextBox 7"/>
          <p:cNvSpPr txBox="1"/>
          <p:nvPr/>
        </p:nvSpPr>
        <p:spPr>
          <a:xfrm>
            <a:off x="107504" y="2000299"/>
            <a:ext cx="4536504" cy="3416320"/>
          </a:xfrm>
          <a:prstGeom prst="rect">
            <a:avLst/>
          </a:prstGeom>
          <a:noFill/>
        </p:spPr>
        <p:txBody>
          <a:bodyPr wrap="square" rtlCol="0">
            <a:spAutoFit/>
          </a:bodyPr>
          <a:lstStyle/>
          <a:p>
            <a:pPr marL="285750" indent="-285750">
              <a:buClr>
                <a:srgbClr val="16AD85"/>
              </a:buClr>
              <a:buFont typeface="Arial" pitchFamily="34" charset="0"/>
              <a:buChar char="•"/>
            </a:pPr>
            <a:r>
              <a:rPr lang="cy" sz="2400" dirty="0">
                <a:solidFill>
                  <a:srgbClr val="000000"/>
                </a:solidFill>
              </a:rPr>
              <a:t>Mae Llywodraeth Cymru wedi cyhoeddi datganiad lles sy’n disgrifio agweddau ar les sy’n ymwneud â phob maes o fywyd unigolyn.</a:t>
            </a:r>
          </a:p>
          <a:p>
            <a:pPr marL="285750" indent="-285750">
              <a:buClr>
                <a:srgbClr val="16AD85"/>
              </a:buClr>
              <a:buFont typeface="Arial" pitchFamily="34" charset="0"/>
              <a:buChar char="•"/>
            </a:pPr>
            <a:r>
              <a:rPr lang="cy" sz="2400" dirty="0">
                <a:solidFill>
                  <a:srgbClr val="000000"/>
                </a:solidFill>
              </a:rPr>
              <a:t>Mae’n disgrifio’r canlyniadau lles cenedlaethol ac mae hefyd yn nodi pa agweddau ar les y dylid eu mesur</a:t>
            </a:r>
          </a:p>
        </p:txBody>
      </p:sp>
      <p:sp>
        <p:nvSpPr>
          <p:cNvPr id="2" name="Rectangle 1"/>
          <p:cNvSpPr/>
          <p:nvPr/>
        </p:nvSpPr>
        <p:spPr>
          <a:xfrm>
            <a:off x="395536" y="1212269"/>
            <a:ext cx="2672976" cy="584775"/>
          </a:xfrm>
          <a:prstGeom prst="rect">
            <a:avLst/>
          </a:prstGeom>
        </p:spPr>
        <p:txBody>
          <a:bodyPr wrap="none">
            <a:spAutoFit/>
          </a:bodyPr>
          <a:lstStyle/>
          <a:p>
            <a:r>
              <a:rPr lang="cy" sz="3200" b="1" dirty="0">
                <a:solidFill>
                  <a:srgbClr val="16AD85"/>
                </a:solidFill>
              </a:rPr>
              <a:t>Datganiad lles </a:t>
            </a:r>
          </a:p>
        </p:txBody>
      </p:sp>
      <p:pic>
        <p:nvPicPr>
          <p:cNvPr id="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499992" y="539969"/>
            <a:ext cx="3384376" cy="584775"/>
          </a:xfrm>
          <a:prstGeom prst="rect">
            <a:avLst/>
          </a:prstGeom>
          <a:noFill/>
        </p:spPr>
        <p:txBody>
          <a:bodyPr wrap="square" rtlCol="0">
            <a:spAutoFit/>
          </a:bodyPr>
          <a:lstStyle/>
          <a:p>
            <a:r>
              <a:rPr lang="en-GB" sz="3200" b="1" dirty="0">
                <a:solidFill>
                  <a:srgbClr val="16AD85"/>
                </a:solidFill>
              </a:rPr>
              <a:t>Individual exercise</a:t>
            </a:r>
          </a:p>
        </p:txBody>
      </p:sp>
      <p:sp>
        <p:nvSpPr>
          <p:cNvPr id="4" name="TextBox 3"/>
          <p:cNvSpPr txBox="1"/>
          <p:nvPr/>
        </p:nvSpPr>
        <p:spPr>
          <a:xfrm>
            <a:off x="32187" y="1124744"/>
            <a:ext cx="4320480" cy="4401205"/>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cy" sz="2000" dirty="0">
                <a:solidFill>
                  <a:srgbClr val="000000"/>
                </a:solidFill>
              </a:rPr>
              <a:t>Ar eich pen eich hun ysgrifennwch:</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Beth ydych chi'n ei ddeall wrth y term lles?</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Beth fyddech chi’n ei ystyried yw’r ffactorau allweddol sy’n dylanwadu ar eich lles personol?</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3 munud ar eich pen eich hun </a:t>
            </a:r>
          </a:p>
          <a:p>
            <a:pPr marL="342900" indent="-342900">
              <a:buClr>
                <a:srgbClr val="16AD85"/>
              </a:buClr>
              <a:buFont typeface="Arial" panose="020B0604020202020204" pitchFamily="34" charset="0"/>
              <a:buChar char="•"/>
            </a:pPr>
            <a:r>
              <a:rPr lang="cy" sz="2000" dirty="0">
                <a:solidFill>
                  <a:srgbClr val="000000"/>
                </a:solidFill>
              </a:rPr>
              <a:t>5 munud o rannu gyda'r person nesaf atoch chi </a:t>
            </a:r>
          </a:p>
          <a:p>
            <a:pPr marL="342900" indent="-342900">
              <a:buClr>
                <a:srgbClr val="16AD85"/>
              </a:buClr>
              <a:buFont typeface="Arial" panose="020B0604020202020204" pitchFamily="34" charset="0"/>
              <a:buChar char="•"/>
            </a:pPr>
            <a:r>
              <a:rPr lang="cy" sz="2000" dirty="0">
                <a:solidFill>
                  <a:srgbClr val="000000"/>
                </a:solidFill>
              </a:rPr>
              <a:t>7 munud ar gyfer adborth grŵp</a:t>
            </a:r>
          </a:p>
        </p:txBody>
      </p:sp>
      <p:sp>
        <p:nvSpPr>
          <p:cNvPr id="8" name="TextBox 7"/>
          <p:cNvSpPr txBox="1"/>
          <p:nvPr/>
        </p:nvSpPr>
        <p:spPr>
          <a:xfrm>
            <a:off x="4622981" y="1124744"/>
            <a:ext cx="4320480" cy="4401205"/>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en-GB" sz="2000" dirty="0"/>
              <a:t>On your own write down:</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What do you understand by the term well-being?</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What would you consider to be the key factors that influence your personal well-being?</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3 minutes on your own </a:t>
            </a:r>
          </a:p>
          <a:p>
            <a:pPr marL="342900" indent="-342900">
              <a:buClr>
                <a:srgbClr val="16AD85"/>
              </a:buClr>
              <a:buFont typeface="Arial" panose="020B0604020202020204" pitchFamily="34" charset="0"/>
              <a:buChar char="•"/>
            </a:pPr>
            <a:r>
              <a:rPr lang="en-GB" sz="2000" dirty="0"/>
              <a:t>5 minutes to share with the person next to you </a:t>
            </a:r>
          </a:p>
          <a:p>
            <a:pPr marL="342900" indent="-342900">
              <a:buClr>
                <a:srgbClr val="16AD85"/>
              </a:buClr>
              <a:buFont typeface="Arial" panose="020B0604020202020204" pitchFamily="34" charset="0"/>
              <a:buChar char="•"/>
            </a:pPr>
            <a:r>
              <a:rPr lang="en-GB" sz="2000" dirty="0"/>
              <a:t>7 minutes for group feedback</a:t>
            </a:r>
          </a:p>
        </p:txBody>
      </p:sp>
      <p:sp>
        <p:nvSpPr>
          <p:cNvPr id="2" name="Rectangle 1"/>
          <p:cNvSpPr/>
          <p:nvPr/>
        </p:nvSpPr>
        <p:spPr>
          <a:xfrm>
            <a:off x="251520" y="539969"/>
            <a:ext cx="2679644" cy="584775"/>
          </a:xfrm>
          <a:prstGeom prst="rect">
            <a:avLst/>
          </a:prstGeom>
        </p:spPr>
        <p:txBody>
          <a:bodyPr wrap="none">
            <a:spAutoFit/>
          </a:bodyPr>
          <a:lstStyle/>
          <a:p>
            <a:r>
              <a:rPr lang="cy" sz="3200" b="1" dirty="0">
                <a:solidFill>
                  <a:srgbClr val="16AD85"/>
                </a:solidFill>
              </a:rPr>
              <a:t>Ymarfer unigol</a:t>
            </a:r>
          </a:p>
        </p:txBody>
      </p:sp>
      <p:pic>
        <p:nvPicPr>
          <p:cNvPr id="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3"/>
          <a:stretch>
            <a:fillRect/>
          </a:stretch>
        </p:blipFill>
        <p:spPr>
          <a:xfrm>
            <a:off x="31510" y="25258"/>
            <a:ext cx="9144000" cy="6858000"/>
          </a:xfrm>
          <a:prstGeom prst="rect">
            <a:avLst/>
          </a:prstGeom>
        </p:spPr>
      </p:pic>
      <p:graphicFrame>
        <p:nvGraphicFramePr>
          <p:cNvPr id="11" name="Diagram 10"/>
          <p:cNvGraphicFramePr/>
          <p:nvPr>
            <p:extLst>
              <p:ext uri="{D42A27DB-BD31-4B8C-83A1-F6EECF244321}">
                <p14:modId xmlns:p14="http://schemas.microsoft.com/office/powerpoint/2010/main" val="3611839432"/>
              </p:ext>
            </p:extLst>
          </p:nvPr>
        </p:nvGraphicFramePr>
        <p:xfrm>
          <a:off x="4427984" y="1630735"/>
          <a:ext cx="5040560" cy="4230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4860032" y="507704"/>
            <a:ext cx="3233363" cy="1077218"/>
          </a:xfrm>
          <a:prstGeom prst="rect">
            <a:avLst/>
          </a:prstGeom>
          <a:noFill/>
        </p:spPr>
        <p:txBody>
          <a:bodyPr wrap="square" rtlCol="0">
            <a:spAutoFit/>
          </a:bodyPr>
          <a:lstStyle/>
          <a:p>
            <a:pPr algn="ctr"/>
            <a:r>
              <a:rPr lang="en-GB" sz="3200" b="1" dirty="0">
                <a:solidFill>
                  <a:srgbClr val="16AD85"/>
                </a:solidFill>
              </a:rPr>
              <a:t>Definition of well-being for adults </a:t>
            </a:r>
          </a:p>
        </p:txBody>
      </p:sp>
      <p:graphicFrame>
        <p:nvGraphicFramePr>
          <p:cNvPr id="8" name="Diagram 7"/>
          <p:cNvGraphicFramePr/>
          <p:nvPr>
            <p:extLst>
              <p:ext uri="{D42A27DB-BD31-4B8C-83A1-F6EECF244321}">
                <p14:modId xmlns:p14="http://schemas.microsoft.com/office/powerpoint/2010/main" val="1505585605"/>
              </p:ext>
            </p:extLst>
          </p:nvPr>
        </p:nvGraphicFramePr>
        <p:xfrm>
          <a:off x="31510" y="1626047"/>
          <a:ext cx="4824536" cy="42471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ectangle 3"/>
          <p:cNvSpPr/>
          <p:nvPr/>
        </p:nvSpPr>
        <p:spPr>
          <a:xfrm>
            <a:off x="701824" y="442917"/>
            <a:ext cx="3420888" cy="1077218"/>
          </a:xfrm>
          <a:prstGeom prst="rect">
            <a:avLst/>
          </a:prstGeom>
        </p:spPr>
        <p:txBody>
          <a:bodyPr wrap="square">
            <a:spAutoFit/>
          </a:bodyPr>
          <a:lstStyle/>
          <a:p>
            <a:pPr algn="ctr"/>
            <a:r>
              <a:rPr lang="cy" sz="3200" b="1" dirty="0">
                <a:solidFill>
                  <a:srgbClr val="16AD85"/>
                </a:solidFill>
              </a:rPr>
              <a:t>Diffiniad o les i oedolion </a:t>
            </a:r>
          </a:p>
        </p:txBody>
      </p:sp>
      <p:pic>
        <p:nvPicPr>
          <p:cNvPr id="15" name="New picture"/>
          <p:cNvPicPr/>
          <p:nvPr/>
        </p:nvPicPr>
        <p:blipFill rotWithShape="1">
          <a:blip r:embed="rId14"/>
          <a:srcRect l="28079" t="41391" r="27701" b="7630"/>
          <a:stretch/>
        </p:blipFill>
        <p:spPr bwMode="auto">
          <a:xfrm>
            <a:off x="8028384" y="1"/>
            <a:ext cx="1115616" cy="908720"/>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3"/>
          <a:stretch>
            <a:fillRect/>
          </a:stretch>
        </p:blipFill>
        <p:spPr>
          <a:xfrm>
            <a:off x="0" y="0"/>
            <a:ext cx="9144000" cy="6858000"/>
          </a:xfrm>
          <a:prstGeom prst="rect">
            <a:avLst/>
          </a:prstGeom>
        </p:spPr>
      </p:pic>
      <p:graphicFrame>
        <p:nvGraphicFramePr>
          <p:cNvPr id="3" name="Diagram 2"/>
          <p:cNvGraphicFramePr/>
          <p:nvPr>
            <p:extLst>
              <p:ext uri="{D42A27DB-BD31-4B8C-83A1-F6EECF244321}">
                <p14:modId xmlns:p14="http://schemas.microsoft.com/office/powerpoint/2010/main" val="3870173054"/>
              </p:ext>
            </p:extLst>
          </p:nvPr>
        </p:nvGraphicFramePr>
        <p:xfrm>
          <a:off x="4211960" y="1484782"/>
          <a:ext cx="5417089" cy="4464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1108377520"/>
              </p:ext>
            </p:extLst>
          </p:nvPr>
        </p:nvGraphicFramePr>
        <p:xfrm>
          <a:off x="-468560" y="1484781"/>
          <a:ext cx="5417089" cy="44644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New picture"/>
          <p:cNvPicPr/>
          <p:nvPr/>
        </p:nvPicPr>
        <p:blipFill rotWithShape="1">
          <a:blip r:embed="rId1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552352" y="908720"/>
            <a:ext cx="2736304" cy="646331"/>
          </a:xfrm>
          <a:prstGeom prst="rect">
            <a:avLst/>
          </a:prstGeom>
          <a:noFill/>
        </p:spPr>
        <p:txBody>
          <a:bodyPr wrap="square" rtlCol="0">
            <a:spAutoFit/>
          </a:bodyPr>
          <a:lstStyle/>
          <a:p>
            <a:pPr algn="ctr"/>
            <a:r>
              <a:rPr lang="en-GB" b="1" dirty="0">
                <a:solidFill>
                  <a:srgbClr val="16AD85"/>
                </a:solidFill>
              </a:rPr>
              <a:t>Definition of well-being for children </a:t>
            </a:r>
          </a:p>
        </p:txBody>
      </p:sp>
      <p:sp>
        <p:nvSpPr>
          <p:cNvPr id="4" name="Rectangle 3"/>
          <p:cNvSpPr/>
          <p:nvPr/>
        </p:nvSpPr>
        <p:spPr>
          <a:xfrm>
            <a:off x="1135611" y="862553"/>
            <a:ext cx="2208746" cy="369332"/>
          </a:xfrm>
          <a:prstGeom prst="rect">
            <a:avLst/>
          </a:prstGeom>
        </p:spPr>
        <p:txBody>
          <a:bodyPr wrap="none">
            <a:spAutoFit/>
          </a:bodyPr>
          <a:lstStyle/>
          <a:p>
            <a:pPr algn="ctr"/>
            <a:r>
              <a:rPr lang="cy" b="1" dirty="0">
                <a:solidFill>
                  <a:srgbClr val="16AD85"/>
                </a:solidFill>
              </a:rPr>
              <a:t>Diffiniad o les i plant </a:t>
            </a: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142032" y="1857036"/>
            <a:ext cx="4104456" cy="3785652"/>
          </a:xfrm>
          <a:prstGeom prst="rect">
            <a:avLst/>
          </a:prstGeom>
          <a:noFill/>
        </p:spPr>
        <p:txBody>
          <a:bodyPr wrap="square" rtlCol="0">
            <a:spAutoFit/>
          </a:bodyPr>
          <a:lstStyle/>
          <a:p>
            <a:pPr algn="ctr"/>
            <a:r>
              <a:rPr lang="cy" sz="2400" dirty="0">
                <a:solidFill>
                  <a:srgbClr val="000000"/>
                </a:solidFill>
              </a:rPr>
              <a:t>Ystyried beth allai lles ei olygu i oedolyn neu blentyn ag anghenion gofal a chymorth, a sut y gallwn ni fel gwasanaeth helpu i hyrwyddo llesiant y bobl rydym yn gweithio gyda nhw.</a:t>
            </a:r>
            <a:endParaRPr lang="en-GB" sz="2400" dirty="0"/>
          </a:p>
          <a:p>
            <a:endParaRPr lang="en-GB" sz="2400" dirty="0"/>
          </a:p>
          <a:p>
            <a:r>
              <a:rPr lang="cy" sz="2400" dirty="0">
                <a:solidFill>
                  <a:srgbClr val="000000"/>
                </a:solidFill>
              </a:rPr>
              <a:t>Cwblhewch y tabl yn eich grwpiau</a:t>
            </a:r>
          </a:p>
        </p:txBody>
      </p:sp>
      <p:sp>
        <p:nvSpPr>
          <p:cNvPr id="4" name="TextBox 3"/>
          <p:cNvSpPr txBox="1"/>
          <p:nvPr/>
        </p:nvSpPr>
        <p:spPr>
          <a:xfrm>
            <a:off x="5650644" y="1147975"/>
            <a:ext cx="2736304" cy="584775"/>
          </a:xfrm>
          <a:prstGeom prst="rect">
            <a:avLst/>
          </a:prstGeom>
          <a:noFill/>
        </p:spPr>
        <p:txBody>
          <a:bodyPr wrap="square" rtlCol="0">
            <a:spAutoFit/>
          </a:bodyPr>
          <a:lstStyle/>
          <a:p>
            <a:r>
              <a:rPr lang="en-GB" sz="3200" b="1" dirty="0">
                <a:solidFill>
                  <a:srgbClr val="16AD85"/>
                </a:solidFill>
              </a:rPr>
              <a:t>Group exercise</a:t>
            </a:r>
          </a:p>
        </p:txBody>
      </p:sp>
      <p:sp>
        <p:nvSpPr>
          <p:cNvPr id="8" name="TextBox 7"/>
          <p:cNvSpPr txBox="1"/>
          <p:nvPr/>
        </p:nvSpPr>
        <p:spPr>
          <a:xfrm>
            <a:off x="4966568" y="1857036"/>
            <a:ext cx="4104456" cy="3785652"/>
          </a:xfrm>
          <a:prstGeom prst="rect">
            <a:avLst/>
          </a:prstGeom>
          <a:noFill/>
        </p:spPr>
        <p:txBody>
          <a:bodyPr wrap="square" rtlCol="0">
            <a:spAutoFit/>
          </a:bodyPr>
          <a:lstStyle/>
          <a:p>
            <a:pPr algn="ctr"/>
            <a:r>
              <a:rPr lang="en-GB" sz="2400" dirty="0"/>
              <a:t>Consider what well-being might mean for an adult or child with care and support needs, and how we as a service can help promote well- being for the people we work with.</a:t>
            </a:r>
          </a:p>
          <a:p>
            <a:pPr algn="ctr"/>
            <a:endParaRPr lang="en-GB" sz="2400" dirty="0"/>
          </a:p>
          <a:p>
            <a:pPr algn="ctr"/>
            <a:endParaRPr lang="en-GB" sz="2400" dirty="0"/>
          </a:p>
          <a:p>
            <a:pPr algn="ctr"/>
            <a:r>
              <a:rPr lang="en-GB" sz="2400" dirty="0"/>
              <a:t>Complete the table in your groups</a:t>
            </a:r>
          </a:p>
        </p:txBody>
      </p:sp>
      <p:sp>
        <p:nvSpPr>
          <p:cNvPr id="2" name="Rectangle 1"/>
          <p:cNvSpPr/>
          <p:nvPr/>
        </p:nvSpPr>
        <p:spPr>
          <a:xfrm>
            <a:off x="946578" y="1147974"/>
            <a:ext cx="2495363" cy="584775"/>
          </a:xfrm>
          <a:prstGeom prst="rect">
            <a:avLst/>
          </a:prstGeom>
        </p:spPr>
        <p:txBody>
          <a:bodyPr wrap="none">
            <a:spAutoFit/>
          </a:bodyPr>
          <a:lstStyle/>
          <a:p>
            <a:r>
              <a:rPr lang="cy" sz="3200" b="1" dirty="0">
                <a:solidFill>
                  <a:srgbClr val="16AD85"/>
                </a:solidFill>
              </a:rPr>
              <a:t>Ymarfer grŵp</a:t>
            </a:r>
          </a:p>
        </p:txBody>
      </p:sp>
      <p:pic>
        <p:nvPicPr>
          <p:cNvPr id="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3"/>
          <a:stretch>
            <a:fillRect/>
          </a:stretch>
        </p:blipFill>
        <p:spPr>
          <a:xfrm>
            <a:off x="-20369" y="262210"/>
            <a:ext cx="9144000" cy="6858000"/>
          </a:xfrm>
          <a:prstGeom prst="rect">
            <a:avLst/>
          </a:prstGeom>
        </p:spPr>
      </p:pic>
      <p:sp>
        <p:nvSpPr>
          <p:cNvPr id="4" name="TextBox 3"/>
          <p:cNvSpPr txBox="1"/>
          <p:nvPr/>
        </p:nvSpPr>
        <p:spPr>
          <a:xfrm>
            <a:off x="1115616" y="3813885"/>
            <a:ext cx="5472607" cy="523220"/>
          </a:xfrm>
          <a:prstGeom prst="rect">
            <a:avLst/>
          </a:prstGeom>
          <a:noFill/>
        </p:spPr>
        <p:txBody>
          <a:bodyPr wrap="square" rtlCol="0">
            <a:spAutoFit/>
          </a:bodyPr>
          <a:lstStyle/>
          <a:p>
            <a:r>
              <a:rPr lang="en-GB" sz="2800" b="1" u="sng" dirty="0">
                <a:solidFill>
                  <a:srgbClr val="16AD85"/>
                </a:solidFill>
              </a:rPr>
              <a:t>Mechanisms to promote well-being</a:t>
            </a:r>
          </a:p>
        </p:txBody>
      </p:sp>
      <p:graphicFrame>
        <p:nvGraphicFramePr>
          <p:cNvPr id="8" name="Diagram 7"/>
          <p:cNvGraphicFramePr/>
          <p:nvPr>
            <p:extLst>
              <p:ext uri="{D42A27DB-BD31-4B8C-83A1-F6EECF244321}">
                <p14:modId xmlns:p14="http://schemas.microsoft.com/office/powerpoint/2010/main" val="840105926"/>
              </p:ext>
            </p:extLst>
          </p:nvPr>
        </p:nvGraphicFramePr>
        <p:xfrm>
          <a:off x="107504" y="1370437"/>
          <a:ext cx="8712968" cy="232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2849863345"/>
              </p:ext>
            </p:extLst>
          </p:nvPr>
        </p:nvGraphicFramePr>
        <p:xfrm>
          <a:off x="107504" y="3984699"/>
          <a:ext cx="8712968" cy="23207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p:cNvSpPr txBox="1"/>
          <p:nvPr/>
        </p:nvSpPr>
        <p:spPr>
          <a:xfrm>
            <a:off x="1835696" y="1021055"/>
            <a:ext cx="4248472" cy="523220"/>
          </a:xfrm>
          <a:prstGeom prst="rect">
            <a:avLst/>
          </a:prstGeom>
          <a:noFill/>
        </p:spPr>
        <p:txBody>
          <a:bodyPr wrap="square" rtlCol="0">
            <a:spAutoFit/>
          </a:bodyPr>
          <a:lstStyle/>
          <a:p>
            <a:r>
              <a:rPr lang="en-GB" sz="2800" b="1" u="sng" dirty="0" err="1">
                <a:solidFill>
                  <a:srgbClr val="16AD85"/>
                </a:solidFill>
              </a:rPr>
              <a:t>Mecanweithiau</a:t>
            </a:r>
            <a:r>
              <a:rPr lang="en-GB" sz="2800" b="1" u="sng" dirty="0">
                <a:solidFill>
                  <a:srgbClr val="16AD85"/>
                </a:solidFill>
              </a:rPr>
              <a:t> I </a:t>
            </a:r>
            <a:r>
              <a:rPr lang="en-GB" sz="2800" b="1" u="sng" dirty="0" err="1">
                <a:solidFill>
                  <a:srgbClr val="16AD85"/>
                </a:solidFill>
              </a:rPr>
              <a:t>hybu</a:t>
            </a:r>
            <a:r>
              <a:rPr lang="en-GB" sz="2800" b="1" u="sng" dirty="0">
                <a:solidFill>
                  <a:srgbClr val="16AD85"/>
                </a:solidFill>
              </a:rPr>
              <a:t> </a:t>
            </a:r>
            <a:r>
              <a:rPr lang="en-GB" sz="2800" b="1" u="sng" dirty="0" err="1">
                <a:solidFill>
                  <a:srgbClr val="16AD85"/>
                </a:solidFill>
              </a:rPr>
              <a:t>lles</a:t>
            </a:r>
            <a:endParaRPr lang="en-GB" sz="2800" b="1" u="sng" dirty="0">
              <a:solidFill>
                <a:srgbClr val="16AD85"/>
              </a:solidFill>
            </a:endParaRPr>
          </a:p>
        </p:txBody>
      </p:sp>
      <p:pic>
        <p:nvPicPr>
          <p:cNvPr id="12" name="New picture"/>
          <p:cNvPicPr/>
          <p:nvPr/>
        </p:nvPicPr>
        <p:blipFill rotWithShape="1">
          <a:blip r:embed="rId1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w picture"/>
          <p:cNvPicPr/>
          <p:nvPr/>
        </p:nvPicPr>
        <p:blipFill>
          <a:blip r:embed="rId4"/>
          <a:stretch>
            <a:fillRect/>
          </a:stretch>
        </p:blipFill>
        <p:spPr>
          <a:xfrm>
            <a:off x="0" y="0"/>
            <a:ext cx="9144000" cy="6858000"/>
          </a:xfrm>
          <a:prstGeom prst="rect">
            <a:avLst/>
          </a:prstGeom>
        </p:spPr>
      </p:pic>
      <p:sp>
        <p:nvSpPr>
          <p:cNvPr id="4" name="TextBox 3"/>
          <p:cNvSpPr txBox="1"/>
          <p:nvPr/>
        </p:nvSpPr>
        <p:spPr>
          <a:xfrm>
            <a:off x="8676456" y="6021288"/>
            <a:ext cx="360040" cy="441340"/>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395536" y="6232748"/>
            <a:ext cx="72008" cy="301888"/>
          </a:xfrm>
          <a:prstGeom prst="rect">
            <a:avLst/>
          </a:prstGeom>
          <a:solidFill>
            <a:schemeClr val="bg1"/>
          </a:solidFill>
        </p:spPr>
        <p:txBody>
          <a:bodyPr wrap="square" rtlCol="0">
            <a:spAutoFit/>
          </a:bodyPr>
          <a:lstStyle/>
          <a:p>
            <a:endParaRPr lang="en-GB" dirty="0"/>
          </a:p>
        </p:txBody>
      </p:sp>
      <p:graphicFrame>
        <p:nvGraphicFramePr>
          <p:cNvPr id="7" name="Content Placeholder 4"/>
          <p:cNvGraphicFramePr>
            <a:graphicFrameLocks/>
          </p:cNvGraphicFramePr>
          <p:nvPr>
            <p:extLst>
              <p:ext uri="{D42A27DB-BD31-4B8C-83A1-F6EECF244321}">
                <p14:modId xmlns:p14="http://schemas.microsoft.com/office/powerpoint/2010/main" val="4283367173"/>
              </p:ext>
            </p:extLst>
          </p:nvPr>
        </p:nvGraphicFramePr>
        <p:xfrm>
          <a:off x="467544" y="1196753"/>
          <a:ext cx="8219256" cy="4712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le 3"/>
          <p:cNvSpPr txBox="1">
            <a:spLocks/>
          </p:cNvSpPr>
          <p:nvPr/>
        </p:nvSpPr>
        <p:spPr>
          <a:xfrm>
            <a:off x="467544" y="476672"/>
            <a:ext cx="7128792" cy="608178"/>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ED1E8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a:ln>
                  <a:noFill/>
                </a:ln>
                <a:solidFill>
                  <a:srgbClr val="ED1E87"/>
                </a:solidFill>
                <a:effectLst/>
                <a:uLnTx/>
                <a:uFillTx/>
                <a:latin typeface="Arial" panose="020B0604020202020204" pitchFamily="34" charset="0"/>
                <a:ea typeface="+mj-ea"/>
                <a:cs typeface="Arial" panose="020B0604020202020204" pitchFamily="34" charset="0"/>
              </a:rPr>
              <a:t>Other overarching duties</a:t>
            </a:r>
            <a:endParaRPr kumimoji="0" lang="en-GB" sz="3200" b="1" i="0" u="none" strike="noStrike" kern="1200" cap="none" spc="0" normalizeH="0" baseline="0" noProof="0" dirty="0">
              <a:ln>
                <a:noFill/>
              </a:ln>
              <a:solidFill>
                <a:srgbClr val="ED1E87"/>
              </a:solidFill>
              <a:effectLst/>
              <a:uLnTx/>
              <a:uFillTx/>
              <a:latin typeface="Arial" panose="020B0604020202020204" pitchFamily="34" charset="0"/>
              <a:ea typeface="+mj-ea"/>
              <a:cs typeface="Arial" panose="020B0604020202020204" pitchFamily="34" charset="0"/>
            </a:endParaRP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ew picture"/>
          <p:cNvPicPr/>
          <p:nvPr/>
        </p:nvPicPr>
        <p:blipFill>
          <a:blip r:embed="rId3"/>
          <a:stretch>
            <a:fillRect/>
          </a:stretch>
        </p:blipFill>
        <p:spPr>
          <a:xfrm>
            <a:off x="0" y="0"/>
            <a:ext cx="9144000" cy="6858000"/>
          </a:xfrm>
          <a:prstGeom prst="rect">
            <a:avLst/>
          </a:prstGeom>
        </p:spPr>
      </p:pic>
      <p:sp>
        <p:nvSpPr>
          <p:cNvPr id="3" name="TextBox 2"/>
          <p:cNvSpPr txBox="1"/>
          <p:nvPr/>
        </p:nvSpPr>
        <p:spPr>
          <a:xfrm>
            <a:off x="5004048" y="1889393"/>
            <a:ext cx="4104456" cy="4154984"/>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en-GB" sz="2400" dirty="0"/>
              <a:t>United nations convention of the Rights of the Child</a:t>
            </a:r>
          </a:p>
          <a:p>
            <a:pPr marL="342900" indent="-342900">
              <a:buClr>
                <a:srgbClr val="16AD85"/>
              </a:buClr>
              <a:buFont typeface="Arial" panose="020B0604020202020204" pitchFamily="34" charset="0"/>
              <a:buChar char="•"/>
            </a:pPr>
            <a:endParaRPr lang="en-GB" sz="2400" dirty="0"/>
          </a:p>
          <a:p>
            <a:pPr marL="342900" indent="-342900">
              <a:buClr>
                <a:srgbClr val="16AD85"/>
              </a:buClr>
              <a:buFont typeface="Arial" panose="020B0604020202020204" pitchFamily="34" charset="0"/>
              <a:buChar char="•"/>
            </a:pPr>
            <a:r>
              <a:rPr lang="en-GB" sz="2400" dirty="0"/>
              <a:t>United nations Principles for Older Persons </a:t>
            </a:r>
          </a:p>
          <a:p>
            <a:pPr marL="342900" indent="-342900">
              <a:buClr>
                <a:srgbClr val="16AD85"/>
              </a:buClr>
              <a:buFont typeface="Arial" panose="020B0604020202020204" pitchFamily="34" charset="0"/>
              <a:buChar char="•"/>
            </a:pPr>
            <a:endParaRPr lang="en-GB" sz="2400" dirty="0"/>
          </a:p>
          <a:p>
            <a:pPr marL="342900" indent="-342900">
              <a:buClr>
                <a:srgbClr val="16AD85"/>
              </a:buClr>
              <a:buFont typeface="Arial" panose="020B0604020202020204" pitchFamily="34" charset="0"/>
              <a:buChar char="•"/>
            </a:pPr>
            <a:r>
              <a:rPr lang="en-GB" sz="2400" dirty="0"/>
              <a:t>United nations Convention of the rights of Disabled people</a:t>
            </a:r>
          </a:p>
          <a:p>
            <a:pPr marL="342900" indent="-342900">
              <a:buClr>
                <a:srgbClr val="16AD85"/>
              </a:buClr>
              <a:buFont typeface="Arial" panose="020B0604020202020204" pitchFamily="34" charset="0"/>
              <a:buChar char="•"/>
            </a:pPr>
            <a:r>
              <a:rPr lang="en-GB" sz="2400" dirty="0"/>
              <a:t>European convention of Human Rights</a:t>
            </a:r>
          </a:p>
        </p:txBody>
      </p:sp>
      <p:sp>
        <p:nvSpPr>
          <p:cNvPr id="7" name="TextBox 6"/>
          <p:cNvSpPr txBox="1"/>
          <p:nvPr/>
        </p:nvSpPr>
        <p:spPr>
          <a:xfrm>
            <a:off x="5292080" y="1101281"/>
            <a:ext cx="4176464" cy="707886"/>
          </a:xfrm>
          <a:prstGeom prst="rect">
            <a:avLst/>
          </a:prstGeom>
          <a:noFill/>
        </p:spPr>
        <p:txBody>
          <a:bodyPr wrap="square" rtlCol="0">
            <a:spAutoFit/>
          </a:bodyPr>
          <a:lstStyle/>
          <a:p>
            <a:r>
              <a:rPr lang="en-GB" sz="4000" b="1" dirty="0">
                <a:solidFill>
                  <a:srgbClr val="16AD85"/>
                </a:solidFill>
              </a:rPr>
              <a:t>Human Rights</a:t>
            </a:r>
          </a:p>
        </p:txBody>
      </p:sp>
      <p:pic>
        <p:nvPicPr>
          <p:cNvPr id="8"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251520" y="1889393"/>
            <a:ext cx="4284984" cy="3785652"/>
          </a:xfrm>
          <a:prstGeom prst="rect">
            <a:avLst/>
          </a:prstGeom>
          <a:noFill/>
        </p:spPr>
        <p:txBody>
          <a:bodyPr wrap="square" rtlCol="0">
            <a:spAutoFit/>
          </a:bodyPr>
          <a:lstStyle/>
          <a:p>
            <a:pPr marL="342900" indent="-342900">
              <a:buClr>
                <a:srgbClr val="16AD85"/>
              </a:buClr>
              <a:buFont typeface="Arial" pitchFamily="34" charset="0"/>
              <a:buChar char="•"/>
            </a:pPr>
            <a:r>
              <a:rPr lang="cy" sz="2400" b="0" i="0" u="none" strike="noStrike" cap="none" baseline="0" dirty="0">
                <a:solidFill>
                  <a:srgbClr val="000000"/>
                </a:solidFill>
                <a:effectLst/>
                <a:uFillTx/>
                <a:latin typeface="Calibri"/>
              </a:rPr>
              <a:t>Confensiwn y cenhedloedd unedig ar Hawliau'r Plentyn</a:t>
            </a:r>
          </a:p>
          <a:p>
            <a:pPr marL="342900" indent="-342900">
              <a:buClr>
                <a:srgbClr val="16AD85"/>
              </a:buClr>
              <a:buFont typeface="Arial" pitchFamily="34" charset="0"/>
              <a:buChar char="•"/>
            </a:pPr>
            <a:endParaRPr lang="en-GB" sz="2400" dirty="0"/>
          </a:p>
          <a:p>
            <a:pPr marL="342900" indent="-342900">
              <a:buClr>
                <a:srgbClr val="16AD85"/>
              </a:buClr>
              <a:buFont typeface="Arial" pitchFamily="34" charset="0"/>
              <a:buChar char="•"/>
            </a:pPr>
            <a:r>
              <a:rPr lang="cy" sz="2400" b="0" i="0" u="none" strike="noStrike" cap="none" baseline="0" dirty="0">
                <a:solidFill>
                  <a:srgbClr val="000000"/>
                </a:solidFill>
                <a:effectLst/>
                <a:uFillTx/>
                <a:latin typeface="Calibri"/>
              </a:rPr>
              <a:t>Egwyddorion y Cenhedloedd Unedig ar gyfer Pobl Hŷn </a:t>
            </a:r>
          </a:p>
          <a:p>
            <a:pPr marL="342900" indent="-342900">
              <a:buClr>
                <a:srgbClr val="16AD85"/>
              </a:buClr>
              <a:buFont typeface="Arial" pitchFamily="34" charset="0"/>
              <a:buChar char="•"/>
            </a:pPr>
            <a:endParaRPr lang="en-GB" sz="2400" dirty="0"/>
          </a:p>
          <a:p>
            <a:pPr marL="342900" indent="-342900">
              <a:buClr>
                <a:srgbClr val="16AD85"/>
              </a:buClr>
              <a:buFont typeface="Arial" pitchFamily="34" charset="0"/>
              <a:buChar char="•"/>
            </a:pPr>
            <a:r>
              <a:rPr lang="cy" sz="2400" b="0" i="0" u="none" strike="noStrike" cap="none" baseline="0" dirty="0">
                <a:solidFill>
                  <a:srgbClr val="000000"/>
                </a:solidFill>
                <a:effectLst/>
                <a:uFillTx/>
                <a:latin typeface="Calibri"/>
              </a:rPr>
              <a:t>Confensiwn y Cenhedloedd Unedig ar Hawliau Pobl Anabl</a:t>
            </a:r>
          </a:p>
          <a:p>
            <a:pPr marL="342900" indent="-342900">
              <a:buClr>
                <a:srgbClr val="16AD85"/>
              </a:buClr>
              <a:buFont typeface="Arial" pitchFamily="34" charset="0"/>
              <a:buChar char="•"/>
            </a:pPr>
            <a:r>
              <a:rPr lang="cy" sz="2400" b="0" i="0" u="none" strike="noStrike" cap="none" baseline="0" dirty="0">
                <a:solidFill>
                  <a:srgbClr val="000000"/>
                </a:solidFill>
                <a:effectLst/>
                <a:uFillTx/>
                <a:latin typeface="Calibri"/>
              </a:rPr>
              <a:t>Confensiwn Ewropeaidd ar Hawliau Dynol</a:t>
            </a:r>
          </a:p>
        </p:txBody>
      </p:sp>
      <p:sp>
        <p:nvSpPr>
          <p:cNvPr id="10" name="TextBox 9"/>
          <p:cNvSpPr txBox="1"/>
          <p:nvPr/>
        </p:nvSpPr>
        <p:spPr>
          <a:xfrm>
            <a:off x="745042" y="1107426"/>
            <a:ext cx="3297940" cy="701741"/>
          </a:xfrm>
          <a:prstGeom prst="rect">
            <a:avLst/>
          </a:prstGeom>
          <a:noFill/>
        </p:spPr>
        <p:txBody>
          <a:bodyPr wrap="square" rtlCol="0">
            <a:spAutoFit/>
          </a:bodyPr>
          <a:lstStyle/>
          <a:p>
            <a:r>
              <a:rPr lang="cy" sz="4000" b="1" i="0" u="none" strike="noStrike" cap="none" baseline="0" dirty="0">
                <a:solidFill>
                  <a:srgbClr val="16AD85"/>
                </a:solidFill>
                <a:effectLst/>
                <a:uFillTx/>
                <a:latin typeface="Calibri"/>
              </a:rPr>
              <a:t>Hawliau Dynol</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lack and white icons&#10;&#10;Description automatically generated">
            <a:extLst>
              <a:ext uri="{FF2B5EF4-FFF2-40B4-BE49-F238E27FC236}">
                <a16:creationId xmlns:a16="http://schemas.microsoft.com/office/drawing/2014/main" id="{B63BC4F5-756F-DF3A-F8E8-14BC81872A63}"/>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257598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New picture"/>
          <p:cNvPicPr/>
          <p:nvPr/>
        </p:nvPicPr>
        <p:blipFill>
          <a:blip r:embed="rId2"/>
          <a:stretch>
            <a:fillRect/>
          </a:stretch>
        </p:blipFill>
        <p:spPr>
          <a:xfrm>
            <a:off x="0" y="0"/>
            <a:ext cx="9144000" cy="6858000"/>
          </a:xfrm>
          <a:prstGeom prst="rect">
            <a:avLst/>
          </a:prstGeom>
        </p:spPr>
      </p:pic>
      <p:sp>
        <p:nvSpPr>
          <p:cNvPr id="11" name="Left-Right Arrow 10"/>
          <p:cNvSpPr/>
          <p:nvPr/>
        </p:nvSpPr>
        <p:spPr>
          <a:xfrm>
            <a:off x="22417" y="2420888"/>
            <a:ext cx="4549583" cy="2695242"/>
          </a:xfrm>
          <a:prstGeom prst="lef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Left-Right Arrow 2"/>
          <p:cNvSpPr/>
          <p:nvPr/>
        </p:nvSpPr>
        <p:spPr>
          <a:xfrm>
            <a:off x="4594417" y="2420888"/>
            <a:ext cx="4549583" cy="2695242"/>
          </a:xfrm>
          <a:prstGeom prst="lef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556671" y="3393645"/>
            <a:ext cx="1745036" cy="646331"/>
          </a:xfrm>
          <a:prstGeom prst="rect">
            <a:avLst/>
          </a:prstGeom>
          <a:noFill/>
        </p:spPr>
        <p:txBody>
          <a:bodyPr wrap="square" rtlCol="0">
            <a:spAutoFit/>
          </a:bodyPr>
          <a:lstStyle/>
          <a:p>
            <a:pPr algn="ctr"/>
            <a:r>
              <a:rPr lang="en-GB" b="1" dirty="0">
                <a:solidFill>
                  <a:schemeClr val="bg1"/>
                </a:solidFill>
              </a:rPr>
              <a:t>Service</a:t>
            </a:r>
          </a:p>
          <a:p>
            <a:pPr algn="ctr"/>
            <a:r>
              <a:rPr lang="en-GB" b="1" dirty="0">
                <a:solidFill>
                  <a:schemeClr val="bg1"/>
                </a:solidFill>
              </a:rPr>
              <a:t>focused</a:t>
            </a:r>
          </a:p>
        </p:txBody>
      </p:sp>
      <p:sp>
        <p:nvSpPr>
          <p:cNvPr id="8" name="TextBox 7"/>
          <p:cNvSpPr txBox="1"/>
          <p:nvPr/>
        </p:nvSpPr>
        <p:spPr>
          <a:xfrm>
            <a:off x="7524328" y="3440239"/>
            <a:ext cx="1745036" cy="646331"/>
          </a:xfrm>
          <a:prstGeom prst="rect">
            <a:avLst/>
          </a:prstGeom>
          <a:noFill/>
        </p:spPr>
        <p:txBody>
          <a:bodyPr wrap="square" rtlCol="0">
            <a:spAutoFit/>
          </a:bodyPr>
          <a:lstStyle/>
          <a:p>
            <a:pPr algn="ctr"/>
            <a:r>
              <a:rPr lang="en-GB" b="1" dirty="0">
                <a:solidFill>
                  <a:schemeClr val="bg1"/>
                </a:solidFill>
              </a:rPr>
              <a:t>Person</a:t>
            </a:r>
          </a:p>
          <a:p>
            <a:pPr algn="ctr"/>
            <a:r>
              <a:rPr lang="en-GB" b="1" dirty="0">
                <a:solidFill>
                  <a:schemeClr val="bg1"/>
                </a:solidFill>
              </a:rPr>
              <a:t>focused</a:t>
            </a:r>
          </a:p>
        </p:txBody>
      </p:sp>
      <p:sp>
        <p:nvSpPr>
          <p:cNvPr id="9" name="TextBox 8"/>
          <p:cNvSpPr txBox="1"/>
          <p:nvPr/>
        </p:nvSpPr>
        <p:spPr>
          <a:xfrm>
            <a:off x="4978744" y="1493163"/>
            <a:ext cx="3780928" cy="954107"/>
          </a:xfrm>
          <a:prstGeom prst="rect">
            <a:avLst/>
          </a:prstGeom>
          <a:noFill/>
        </p:spPr>
        <p:txBody>
          <a:bodyPr wrap="square" rtlCol="0">
            <a:spAutoFit/>
          </a:bodyPr>
          <a:lstStyle/>
          <a:p>
            <a:pPr algn="ctr"/>
            <a:r>
              <a:rPr lang="en-GB" sz="2800" b="1" dirty="0">
                <a:solidFill>
                  <a:srgbClr val="16AD85"/>
                </a:solidFill>
              </a:rPr>
              <a:t>Cultural Shift: where are you now?</a:t>
            </a:r>
          </a:p>
        </p:txBody>
      </p:sp>
      <p:sp>
        <p:nvSpPr>
          <p:cNvPr id="2" name="Rectangle 1"/>
          <p:cNvSpPr/>
          <p:nvPr/>
        </p:nvSpPr>
        <p:spPr>
          <a:xfrm>
            <a:off x="235604" y="3445341"/>
            <a:ext cx="1925960" cy="646331"/>
          </a:xfrm>
          <a:prstGeom prst="rect">
            <a:avLst/>
          </a:prstGeom>
        </p:spPr>
        <p:txBody>
          <a:bodyPr wrap="square">
            <a:spAutoFit/>
          </a:bodyPr>
          <a:lstStyle/>
          <a:p>
            <a:pPr algn="ctr"/>
            <a:r>
              <a:rPr lang="cy" b="1" dirty="0">
                <a:solidFill>
                  <a:srgbClr val="FFFFFF"/>
                </a:solidFill>
              </a:rPr>
              <a:t>Canolbwyntio ar y </a:t>
            </a:r>
          </a:p>
          <a:p>
            <a:pPr algn="ctr"/>
            <a:r>
              <a:rPr lang="cy" b="1" dirty="0">
                <a:solidFill>
                  <a:srgbClr val="FFFFFF"/>
                </a:solidFill>
              </a:rPr>
              <a:t>gwasanaeth</a:t>
            </a:r>
          </a:p>
        </p:txBody>
      </p:sp>
      <p:sp>
        <p:nvSpPr>
          <p:cNvPr id="12" name="Rectangle 11"/>
          <p:cNvSpPr/>
          <p:nvPr/>
        </p:nvSpPr>
        <p:spPr>
          <a:xfrm>
            <a:off x="2722209" y="3445342"/>
            <a:ext cx="1637928" cy="923330"/>
          </a:xfrm>
          <a:prstGeom prst="rect">
            <a:avLst/>
          </a:prstGeom>
        </p:spPr>
        <p:txBody>
          <a:bodyPr wrap="square">
            <a:spAutoFit/>
          </a:bodyPr>
          <a:lstStyle/>
          <a:p>
            <a:pPr algn="ctr"/>
            <a:r>
              <a:rPr lang="cy" b="1" dirty="0">
                <a:solidFill>
                  <a:srgbClr val="FFFFFF"/>
                </a:solidFill>
              </a:rPr>
              <a:t>Canolbwyntio ar y person</a:t>
            </a:r>
          </a:p>
          <a:p>
            <a:endParaRPr lang="cy" b="1" dirty="0">
              <a:solidFill>
                <a:srgbClr val="FFFFFF"/>
              </a:solidFill>
            </a:endParaRPr>
          </a:p>
        </p:txBody>
      </p:sp>
      <p:sp>
        <p:nvSpPr>
          <p:cNvPr id="13" name="Rectangle 12"/>
          <p:cNvSpPr/>
          <p:nvPr/>
        </p:nvSpPr>
        <p:spPr>
          <a:xfrm>
            <a:off x="505742" y="1493163"/>
            <a:ext cx="3582932" cy="954107"/>
          </a:xfrm>
          <a:prstGeom prst="rect">
            <a:avLst/>
          </a:prstGeom>
        </p:spPr>
        <p:txBody>
          <a:bodyPr wrap="square">
            <a:spAutoFit/>
          </a:bodyPr>
          <a:lstStyle/>
          <a:p>
            <a:pPr algn="ctr"/>
            <a:r>
              <a:rPr lang="cy" sz="2800" b="1" dirty="0">
                <a:solidFill>
                  <a:srgbClr val="16AD85"/>
                </a:solidFill>
              </a:rPr>
              <a:t>Newid Diwylliannol: ble ydych chi nawr?</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ew picture"/>
          <p:cNvPicPr/>
          <p:nvPr/>
        </p:nvPicPr>
        <p:blipFill>
          <a:blip r:embed="rId2"/>
          <a:stretch>
            <a:fillRect/>
          </a:stretch>
        </p:blipFill>
        <p:spPr>
          <a:xfrm>
            <a:off x="0" y="0"/>
            <a:ext cx="9144000" cy="6858000"/>
          </a:xfrm>
          <a:prstGeom prst="rect">
            <a:avLst/>
          </a:prstGeom>
        </p:spPr>
      </p:pic>
      <p:pic>
        <p:nvPicPr>
          <p:cNvPr id="3" name="New picture"/>
          <p:cNvPicPr/>
          <p:nvPr/>
        </p:nvPicPr>
        <p:blipFill rotWithShape="1">
          <a:blip r:embed="rId3"/>
          <a:srcRect l="28079" t="41391" r="27701" b="7630"/>
          <a:stretch/>
        </p:blipFill>
        <p:spPr bwMode="auto">
          <a:xfrm>
            <a:off x="2555776" y="2564904"/>
            <a:ext cx="4104456" cy="3397319"/>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809596" y="1610797"/>
            <a:ext cx="3096344" cy="954107"/>
          </a:xfrm>
          <a:prstGeom prst="rect">
            <a:avLst/>
          </a:prstGeom>
          <a:noFill/>
        </p:spPr>
        <p:txBody>
          <a:bodyPr wrap="square" rtlCol="0">
            <a:spAutoFit/>
          </a:bodyPr>
          <a:lstStyle/>
          <a:p>
            <a:pPr algn="ctr"/>
            <a:r>
              <a:rPr lang="en-GB" sz="2800" b="1" dirty="0"/>
              <a:t>Prevention and Earlier intervention</a:t>
            </a:r>
          </a:p>
        </p:txBody>
      </p:sp>
      <p:cxnSp>
        <p:nvCxnSpPr>
          <p:cNvPr id="9" name="Straight Connector 8"/>
          <p:cNvCxnSpPr/>
          <p:nvPr/>
        </p:nvCxnSpPr>
        <p:spPr>
          <a:xfrm>
            <a:off x="5796136" y="2633285"/>
            <a:ext cx="3204356" cy="0"/>
          </a:xfrm>
          <a:prstGeom prst="line">
            <a:avLst/>
          </a:prstGeom>
          <a:ln w="50800">
            <a:solidFill>
              <a:srgbClr val="16AD85"/>
            </a:solidFill>
          </a:ln>
        </p:spPr>
        <p:style>
          <a:lnRef idx="1">
            <a:schemeClr val="accent1"/>
          </a:lnRef>
          <a:fillRef idx="0">
            <a:schemeClr val="accent1"/>
          </a:fillRef>
          <a:effectRef idx="0">
            <a:schemeClr val="accent1"/>
          </a:effectRef>
          <a:fontRef idx="minor">
            <a:schemeClr val="tx1"/>
          </a:fontRef>
        </p:style>
      </p:cxnSp>
      <p:pic>
        <p:nvPicPr>
          <p:cNvPr id="10"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79512" y="1480223"/>
            <a:ext cx="3204356" cy="954107"/>
          </a:xfrm>
          <a:prstGeom prst="rect">
            <a:avLst/>
          </a:prstGeom>
        </p:spPr>
        <p:txBody>
          <a:bodyPr wrap="square">
            <a:spAutoFit/>
          </a:bodyPr>
          <a:lstStyle/>
          <a:p>
            <a:pPr algn="ctr"/>
            <a:r>
              <a:rPr lang="cy" sz="2800" b="1" dirty="0">
                <a:solidFill>
                  <a:srgbClr val="000000"/>
                </a:solidFill>
              </a:rPr>
              <a:t>Atal ac Ymyrraeth Gynnar</a:t>
            </a:r>
          </a:p>
        </p:txBody>
      </p:sp>
      <p:cxnSp>
        <p:nvCxnSpPr>
          <p:cNvPr id="13" name="Straight Connector 12"/>
          <p:cNvCxnSpPr/>
          <p:nvPr/>
        </p:nvCxnSpPr>
        <p:spPr>
          <a:xfrm>
            <a:off x="179512" y="2564904"/>
            <a:ext cx="3204356" cy="0"/>
          </a:xfrm>
          <a:prstGeom prst="line">
            <a:avLst/>
          </a:prstGeom>
          <a:ln w="50800">
            <a:solidFill>
              <a:srgbClr val="16AD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ew picture"/>
          <p:cNvPicPr/>
          <p:nvPr/>
        </p:nvPicPr>
        <p:blipFill>
          <a:blip r:embed="rId3"/>
          <a:stretch>
            <a:fillRect/>
          </a:stretch>
        </p:blipFill>
        <p:spPr>
          <a:xfrm>
            <a:off x="0" y="0"/>
            <a:ext cx="9144000" cy="6858000"/>
          </a:xfrm>
          <a:prstGeom prst="rect">
            <a:avLst/>
          </a:prstGeom>
        </p:spPr>
      </p:pic>
      <p:sp>
        <p:nvSpPr>
          <p:cNvPr id="3" name="TextBox 2"/>
          <p:cNvSpPr txBox="1"/>
          <p:nvPr/>
        </p:nvSpPr>
        <p:spPr>
          <a:xfrm>
            <a:off x="4523619" y="1340768"/>
            <a:ext cx="4572000" cy="4708981"/>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sz="2000" dirty="0"/>
              <a:t>How to make social services sustainable with huge pressures on demand</a:t>
            </a:r>
          </a:p>
          <a:p>
            <a:pPr marL="457200" indent="-457200">
              <a:buClr>
                <a:srgbClr val="16AD85"/>
              </a:buClr>
              <a:buFont typeface="Arial" panose="020B0604020202020204" pitchFamily="34" charset="0"/>
              <a:buChar char="•"/>
            </a:pPr>
            <a:r>
              <a:rPr lang="en-GB" sz="2000" dirty="0"/>
              <a:t>Our task is to ensure that services are there when people need them; to support people before they find themselves at crisis point or problems become entrenched. Ideally we want to stop difficulties from arising in the first place.</a:t>
            </a:r>
          </a:p>
          <a:p>
            <a:pPr marL="457200" indent="-457200">
              <a:buClr>
                <a:srgbClr val="16AD85"/>
              </a:buClr>
              <a:buFont typeface="Arial" panose="020B0604020202020204" pitchFamily="34" charset="0"/>
              <a:buChar char="•"/>
            </a:pPr>
            <a:r>
              <a:rPr lang="en-GB" sz="2000" dirty="0"/>
              <a:t>Preventative approaches have a key role to play in promoting well-being</a:t>
            </a:r>
          </a:p>
          <a:p>
            <a:pPr marL="457200" indent="-457200">
              <a:buClr>
                <a:srgbClr val="16AD85"/>
              </a:buClr>
              <a:buFont typeface="Arial" panose="020B0604020202020204" pitchFamily="34" charset="0"/>
              <a:buChar char="•"/>
            </a:pPr>
            <a:r>
              <a:rPr lang="en-GB" sz="2000" dirty="0"/>
              <a:t>However, there is no one definition for what constitute preventative activity</a:t>
            </a:r>
          </a:p>
        </p:txBody>
      </p:sp>
      <p:pic>
        <p:nvPicPr>
          <p:cNvPr id="4"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211960" y="436280"/>
            <a:ext cx="3960440" cy="584775"/>
          </a:xfrm>
          <a:prstGeom prst="rect">
            <a:avLst/>
          </a:prstGeom>
          <a:noFill/>
        </p:spPr>
        <p:txBody>
          <a:bodyPr wrap="square" rtlCol="0">
            <a:spAutoFit/>
          </a:bodyPr>
          <a:lstStyle/>
          <a:p>
            <a:r>
              <a:rPr lang="en-GB" sz="3200" b="1" dirty="0">
                <a:solidFill>
                  <a:srgbClr val="16AD85"/>
                </a:solidFill>
              </a:rPr>
              <a:t>Context of prevention</a:t>
            </a:r>
          </a:p>
        </p:txBody>
      </p:sp>
      <p:sp>
        <p:nvSpPr>
          <p:cNvPr id="8" name="TextBox 7"/>
          <p:cNvSpPr txBox="1"/>
          <p:nvPr/>
        </p:nvSpPr>
        <p:spPr>
          <a:xfrm>
            <a:off x="0" y="1340768"/>
            <a:ext cx="4536504" cy="4401205"/>
          </a:xfrm>
          <a:prstGeom prst="rect">
            <a:avLst/>
          </a:prstGeom>
          <a:noFill/>
        </p:spPr>
        <p:txBody>
          <a:bodyPr wrap="square" rtlCol="0">
            <a:spAutoFit/>
          </a:bodyPr>
          <a:lstStyle/>
          <a:p>
            <a:pPr marL="457200" indent="-457200">
              <a:buClr>
                <a:srgbClr val="16AD85"/>
              </a:buClr>
              <a:buFont typeface="Arial" pitchFamily="34" charset="0"/>
              <a:buChar char="•"/>
            </a:pPr>
            <a:r>
              <a:rPr lang="cy" sz="2000" b="0" i="0" u="none" strike="noStrike" cap="none" baseline="0" dirty="0">
                <a:solidFill>
                  <a:srgbClr val="000000"/>
                </a:solidFill>
                <a:effectLst/>
                <a:uFillTx/>
                <a:latin typeface="Calibri"/>
              </a:rPr>
              <a:t>Sut i wneud gwasanaethau cymdeithasol yn gynaliadwy gyda phwysau enfawr ar alw</a:t>
            </a:r>
          </a:p>
          <a:p>
            <a:pPr marL="457200" indent="-457200">
              <a:buClr>
                <a:srgbClr val="16AD85"/>
              </a:buClr>
              <a:buFont typeface="Arial" pitchFamily="34" charset="0"/>
              <a:buChar char="•"/>
            </a:pPr>
            <a:r>
              <a:rPr lang="cy" sz="2000" b="0" i="0" u="none" strike="noStrike" cap="none" baseline="0" dirty="0">
                <a:solidFill>
                  <a:srgbClr val="000000"/>
                </a:solidFill>
                <a:effectLst/>
                <a:uFillTx/>
                <a:latin typeface="Calibri"/>
              </a:rPr>
              <a:t>Ein tasg yw sicrhau bod gwasanaethau lle mae eu hangen ar bobl; cefnogi pobl cyn iddynt gael eu hunain mewn argyfwng neu cyn i broblemau wreiddio. Yn ddelfrydol, rydym am atal anawsterau rhag codi yn y lle cyntaf</a:t>
            </a:r>
          </a:p>
          <a:p>
            <a:pPr marL="457200" indent="-457200">
              <a:buClr>
                <a:srgbClr val="16AD85"/>
              </a:buClr>
              <a:buFont typeface="Arial" pitchFamily="34" charset="0"/>
              <a:buChar char="•"/>
            </a:pPr>
            <a:r>
              <a:rPr lang="cy" sz="2000" b="0" i="0" u="none" strike="noStrike" cap="none" baseline="0" dirty="0">
                <a:solidFill>
                  <a:srgbClr val="000000"/>
                </a:solidFill>
                <a:effectLst/>
                <a:uFillTx/>
                <a:latin typeface="Calibri"/>
              </a:rPr>
              <a:t>Mae gan ddulliau ataliol rôl allweddol i’w chwarae wrth hyrwyddo lles</a:t>
            </a:r>
          </a:p>
          <a:p>
            <a:pPr marL="457200" indent="-457200">
              <a:buClr>
                <a:srgbClr val="16AD85"/>
              </a:buClr>
              <a:buFont typeface="Arial" pitchFamily="34" charset="0"/>
              <a:buChar char="•"/>
            </a:pPr>
            <a:r>
              <a:rPr lang="cy" sz="2000" b="0" i="0" u="none" strike="noStrike" cap="none" baseline="0" dirty="0">
                <a:solidFill>
                  <a:srgbClr val="000000"/>
                </a:solidFill>
                <a:effectLst/>
                <a:uFillTx/>
                <a:latin typeface="Calibri"/>
              </a:rPr>
              <a:t>Fodd bynnag, nid oes un diffiniad o'r hyn yw gweithgarwch ataliol</a:t>
            </a:r>
          </a:p>
        </p:txBody>
      </p:sp>
      <p:sp>
        <p:nvSpPr>
          <p:cNvPr id="2" name="Rectangle 1"/>
          <p:cNvSpPr/>
          <p:nvPr/>
        </p:nvSpPr>
        <p:spPr>
          <a:xfrm>
            <a:off x="179512" y="436279"/>
            <a:ext cx="2836610" cy="584775"/>
          </a:xfrm>
          <a:prstGeom prst="rect">
            <a:avLst/>
          </a:prstGeom>
        </p:spPr>
        <p:txBody>
          <a:bodyPr wrap="none">
            <a:spAutoFit/>
          </a:bodyPr>
          <a:lstStyle/>
          <a:p>
            <a:r>
              <a:rPr lang="cy" sz="3200" b="1" dirty="0">
                <a:solidFill>
                  <a:srgbClr val="16AD85"/>
                </a:solidFill>
              </a:rPr>
              <a:t>Cyd-destun atal</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116632"/>
            <a:ext cx="9144000" cy="6858000"/>
          </a:xfrm>
          <a:prstGeom prst="rect">
            <a:avLst/>
          </a:prstGeom>
        </p:spPr>
      </p:pic>
      <p:sp>
        <p:nvSpPr>
          <p:cNvPr id="3" name="TextBox 2"/>
          <p:cNvSpPr txBox="1"/>
          <p:nvPr/>
        </p:nvSpPr>
        <p:spPr>
          <a:xfrm>
            <a:off x="5183560" y="1060166"/>
            <a:ext cx="3312368" cy="584775"/>
          </a:xfrm>
          <a:prstGeom prst="rect">
            <a:avLst/>
          </a:prstGeom>
          <a:noFill/>
        </p:spPr>
        <p:txBody>
          <a:bodyPr wrap="square" rtlCol="0">
            <a:spAutoFit/>
          </a:bodyPr>
          <a:lstStyle/>
          <a:p>
            <a:r>
              <a:rPr lang="en-GB" sz="3200" b="1" dirty="0">
                <a:solidFill>
                  <a:srgbClr val="16AD85"/>
                </a:solidFill>
              </a:rPr>
              <a:t>Individual Exercise</a:t>
            </a:r>
          </a:p>
        </p:txBody>
      </p:sp>
      <p:sp>
        <p:nvSpPr>
          <p:cNvPr id="4" name="TextBox 3"/>
          <p:cNvSpPr txBox="1"/>
          <p:nvPr/>
        </p:nvSpPr>
        <p:spPr>
          <a:xfrm>
            <a:off x="5004048" y="1684052"/>
            <a:ext cx="4068452" cy="4093428"/>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en-GB" sz="2000" dirty="0"/>
              <a:t>On your own write down why is prevention important?</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What local services can you think of that might provide a preventative function what you have considered before?</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What are the opportunities locally to preventative work.</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What are the potential barriers to work in this way? </a:t>
            </a:r>
            <a:endParaRPr lang="en-GB" dirty="0"/>
          </a:p>
        </p:txBody>
      </p:sp>
      <p:pic>
        <p:nvPicPr>
          <p:cNvPr id="5"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79512" y="1755313"/>
            <a:ext cx="4572000" cy="4093428"/>
          </a:xfrm>
          <a:prstGeom prst="rect">
            <a:avLst/>
          </a:prstGeom>
        </p:spPr>
        <p:txBody>
          <a:bodyPr>
            <a:spAutoFit/>
          </a:bodyPr>
          <a:lstStyle/>
          <a:p>
            <a:pPr marL="342900" indent="-342900">
              <a:buClr>
                <a:srgbClr val="16AD85"/>
              </a:buClr>
              <a:buFont typeface="Arial" panose="020B0604020202020204" pitchFamily="34" charset="0"/>
              <a:buChar char="•"/>
            </a:pPr>
            <a:r>
              <a:rPr lang="cy" sz="2000" dirty="0">
                <a:solidFill>
                  <a:srgbClr val="000000"/>
                </a:solidFill>
              </a:rPr>
              <a:t>Ar eich pen eich hun, ysgrifennwch pam mae atal yn bwysig?</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Pa wasanaethau lleol y gallwch feddwl amdanynt a allai ddarparu swyddogaeth ataliol yr ydych wedi'i ystyried o'r blaen?</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Beth yw'r cyfleoedd yn lleol i waith ataliol</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Beth yw'r rhwystrau posibl i weithio fel hyn? </a:t>
            </a:r>
          </a:p>
        </p:txBody>
      </p:sp>
      <p:sp>
        <p:nvSpPr>
          <p:cNvPr id="8" name="TextBox 7"/>
          <p:cNvSpPr txBox="1"/>
          <p:nvPr/>
        </p:nvSpPr>
        <p:spPr>
          <a:xfrm>
            <a:off x="827584" y="1053906"/>
            <a:ext cx="3024336" cy="584775"/>
          </a:xfrm>
          <a:prstGeom prst="rect">
            <a:avLst/>
          </a:prstGeom>
          <a:noFill/>
        </p:spPr>
        <p:txBody>
          <a:bodyPr wrap="square" rtlCol="0">
            <a:spAutoFit/>
          </a:bodyPr>
          <a:lstStyle/>
          <a:p>
            <a:r>
              <a:rPr lang="cy" sz="3200" b="1" i="0" u="none" strike="noStrike" cap="none" baseline="0" dirty="0">
                <a:solidFill>
                  <a:srgbClr val="16AD85"/>
                </a:solidFill>
                <a:effectLst/>
                <a:uFillTx/>
                <a:latin typeface="Calibri"/>
              </a:rPr>
              <a:t>Ymarfer unigol</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762453" y="324832"/>
            <a:ext cx="3312368" cy="830997"/>
          </a:xfrm>
          <a:prstGeom prst="rect">
            <a:avLst/>
          </a:prstGeom>
          <a:noFill/>
        </p:spPr>
        <p:txBody>
          <a:bodyPr wrap="square" rtlCol="0">
            <a:spAutoFit/>
          </a:bodyPr>
          <a:lstStyle/>
          <a:p>
            <a:pPr algn="ctr"/>
            <a:r>
              <a:rPr lang="en-GB" sz="2400" b="1" dirty="0">
                <a:solidFill>
                  <a:srgbClr val="16AD85"/>
                </a:solidFill>
              </a:rPr>
              <a:t>A range and level of preventative services</a:t>
            </a:r>
          </a:p>
        </p:txBody>
      </p:sp>
      <p:sp>
        <p:nvSpPr>
          <p:cNvPr id="7" name="TextBox 6"/>
          <p:cNvSpPr txBox="1"/>
          <p:nvPr/>
        </p:nvSpPr>
        <p:spPr>
          <a:xfrm>
            <a:off x="4741587" y="1145987"/>
            <a:ext cx="4392488" cy="4924425"/>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dirty="0"/>
              <a:t>Local authorities must ensure a range of level of preventative services which:</a:t>
            </a:r>
          </a:p>
          <a:p>
            <a:pPr marL="914400" lvl="1" indent="-457200">
              <a:buClr>
                <a:srgbClr val="16AD85"/>
              </a:buClr>
              <a:buFont typeface="Arial" panose="020B0604020202020204" pitchFamily="34" charset="0"/>
              <a:buChar char="•"/>
            </a:pPr>
            <a:r>
              <a:rPr lang="en-GB" sz="1600" dirty="0"/>
              <a:t>Help prevent, delay or reduce needs for care and support</a:t>
            </a:r>
          </a:p>
          <a:p>
            <a:pPr marL="914400" lvl="1" indent="-457200">
              <a:buClr>
                <a:srgbClr val="16AD85"/>
              </a:buClr>
              <a:buFont typeface="Arial" panose="020B0604020202020204" pitchFamily="34" charset="0"/>
              <a:buChar char="•"/>
            </a:pPr>
            <a:r>
              <a:rPr lang="en-GB" sz="1600" dirty="0"/>
              <a:t>Promote the upbringing of children by their family</a:t>
            </a:r>
          </a:p>
          <a:p>
            <a:pPr marL="914400" lvl="1" indent="-457200">
              <a:buClr>
                <a:srgbClr val="16AD85"/>
              </a:buClr>
              <a:buFont typeface="Arial" panose="020B0604020202020204" pitchFamily="34" charset="0"/>
              <a:buChar char="•"/>
            </a:pPr>
            <a:r>
              <a:rPr lang="en-GB" sz="1600" dirty="0"/>
              <a:t>Minimise the effect of people’s disabilities</a:t>
            </a:r>
          </a:p>
          <a:p>
            <a:pPr marL="914400" lvl="1" indent="-457200">
              <a:buClr>
                <a:srgbClr val="16AD85"/>
              </a:buClr>
              <a:buFont typeface="Arial" panose="020B0604020202020204" pitchFamily="34" charset="0"/>
              <a:buChar char="•"/>
            </a:pPr>
            <a:r>
              <a:rPr lang="en-GB" sz="1600" dirty="0"/>
              <a:t>Help prevent abuse or neglect</a:t>
            </a:r>
          </a:p>
          <a:p>
            <a:pPr marL="914400" lvl="1" indent="-457200">
              <a:buClr>
                <a:srgbClr val="16AD85"/>
              </a:buClr>
              <a:buFont typeface="Arial" panose="020B0604020202020204" pitchFamily="34" charset="0"/>
              <a:buChar char="•"/>
            </a:pPr>
            <a:r>
              <a:rPr lang="en-GB" sz="1600" dirty="0"/>
              <a:t>Enable people to live as independently as possible</a:t>
            </a:r>
          </a:p>
          <a:p>
            <a:pPr marL="914400" lvl="1" indent="-457200">
              <a:buClr>
                <a:srgbClr val="16AD85"/>
              </a:buClr>
              <a:buFont typeface="Arial" panose="020B0604020202020204" pitchFamily="34" charset="0"/>
              <a:buChar char="•"/>
            </a:pPr>
            <a:r>
              <a:rPr lang="en-GB" sz="1600" dirty="0"/>
              <a:t>Reduce the need for: care or supervision orders; criminal proceeding against children; taking children into local authority care  or secure accommodation</a:t>
            </a:r>
          </a:p>
          <a:p>
            <a:pPr marL="342900" indent="-342900">
              <a:buClr>
                <a:srgbClr val="16AD85"/>
              </a:buClr>
              <a:buFont typeface="Arial" panose="020B0604020202020204" pitchFamily="34" charset="0"/>
              <a:buChar char="•"/>
            </a:pPr>
            <a:r>
              <a:rPr lang="en-GB" dirty="0"/>
              <a:t>Local health boards must also take a preventative approach that helps to achieve these aims</a:t>
            </a:r>
          </a:p>
        </p:txBody>
      </p:sp>
      <p:pic>
        <p:nvPicPr>
          <p:cNvPr id="8"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0941" y="1124744"/>
            <a:ext cx="4752528" cy="4801314"/>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Rhaid i awdurdodau lleol sicrhau ystod o lefelau o wasanaethau ataliol sydd:</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Yn helpu i atal, oedi neu leihau'r angen am ofal a chymorth parhaus</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Hyrwyddo magwraeth plant gan eu teulu</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Lleihau effaith anableddau pobl</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Helpu i atal camdriniaeth neu esgeulustod</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Galluogi pobl i fyw mor annibynnol â phosibl</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Lleihau'r angen am: orchmynion gofal neu oruchwylio; achos troseddol yn erbyn plant; mynd â phlant i ofal awdurdod lleol neu lety diogel</a:t>
            </a:r>
          </a:p>
          <a:p>
            <a:pPr marL="342900" indent="-3429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Rhaid i fyrddau iechyd lleol hefyd ddefnyddio dull ataliol sy’n helpu i gyflawni’r nodau hyn</a:t>
            </a:r>
          </a:p>
        </p:txBody>
      </p:sp>
      <p:sp>
        <p:nvSpPr>
          <p:cNvPr id="2" name="Rectangle 1"/>
          <p:cNvSpPr/>
          <p:nvPr/>
        </p:nvSpPr>
        <p:spPr>
          <a:xfrm>
            <a:off x="107504" y="260648"/>
            <a:ext cx="3384376" cy="830997"/>
          </a:xfrm>
          <a:prstGeom prst="rect">
            <a:avLst/>
          </a:prstGeom>
        </p:spPr>
        <p:txBody>
          <a:bodyPr wrap="square">
            <a:spAutoFit/>
          </a:bodyPr>
          <a:lstStyle/>
          <a:p>
            <a:pPr algn="ctr"/>
            <a:r>
              <a:rPr lang="cy" sz="2400" b="1" dirty="0">
                <a:solidFill>
                  <a:srgbClr val="16AD85"/>
                </a:solidFill>
              </a:rPr>
              <a:t>Ystod a lefel gwasanaethau ataliol</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ew picture"/>
          <p:cNvPicPr/>
          <p:nvPr/>
        </p:nvPicPr>
        <p:blipFill>
          <a:blip r:embed="rId3"/>
          <a:stretch>
            <a:fillRect/>
          </a:stretch>
        </p:blipFill>
        <p:spPr>
          <a:xfrm>
            <a:off x="0" y="0"/>
            <a:ext cx="9144000" cy="6858000"/>
          </a:xfrm>
          <a:prstGeom prst="rect">
            <a:avLst/>
          </a:prstGeom>
        </p:spPr>
      </p:pic>
      <p:graphicFrame>
        <p:nvGraphicFramePr>
          <p:cNvPr id="3" name="Diagram 2"/>
          <p:cNvGraphicFramePr/>
          <p:nvPr>
            <p:extLst>
              <p:ext uri="{D42A27DB-BD31-4B8C-83A1-F6EECF244321}">
                <p14:modId xmlns:p14="http://schemas.microsoft.com/office/powerpoint/2010/main" val="3379641209"/>
              </p:ext>
            </p:extLst>
          </p:nvPr>
        </p:nvGraphicFramePr>
        <p:xfrm>
          <a:off x="4535488" y="1421721"/>
          <a:ext cx="4608512" cy="4225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New picture"/>
          <p:cNvPicPr/>
          <p:nvPr/>
        </p:nvPicPr>
        <p:blipFill rotWithShape="1">
          <a:blip r:embed="rId9"/>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788024" y="497598"/>
            <a:ext cx="3428628" cy="707886"/>
          </a:xfrm>
          <a:prstGeom prst="rect">
            <a:avLst/>
          </a:prstGeom>
          <a:noFill/>
        </p:spPr>
        <p:txBody>
          <a:bodyPr wrap="square" rtlCol="0">
            <a:spAutoFit/>
          </a:bodyPr>
          <a:lstStyle/>
          <a:p>
            <a:pPr algn="ctr"/>
            <a:r>
              <a:rPr lang="en-GB" sz="2000" b="1" u="sng" dirty="0">
                <a:solidFill>
                  <a:srgbClr val="16AD85"/>
                </a:solidFill>
              </a:rPr>
              <a:t>Promoting greater diversity of delivery</a:t>
            </a:r>
          </a:p>
        </p:txBody>
      </p:sp>
      <p:graphicFrame>
        <p:nvGraphicFramePr>
          <p:cNvPr id="8" name="Diagram 7"/>
          <p:cNvGraphicFramePr/>
          <p:nvPr>
            <p:extLst>
              <p:ext uri="{D42A27DB-BD31-4B8C-83A1-F6EECF244321}">
                <p14:modId xmlns:p14="http://schemas.microsoft.com/office/powerpoint/2010/main" val="2448353626"/>
              </p:ext>
            </p:extLst>
          </p:nvPr>
        </p:nvGraphicFramePr>
        <p:xfrm>
          <a:off x="-108520" y="1340768"/>
          <a:ext cx="4802410" cy="438777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TextBox 10"/>
          <p:cNvSpPr txBox="1"/>
          <p:nvPr/>
        </p:nvSpPr>
        <p:spPr>
          <a:xfrm>
            <a:off x="179512" y="497598"/>
            <a:ext cx="4226346" cy="707886"/>
          </a:xfrm>
          <a:prstGeom prst="rect">
            <a:avLst/>
          </a:prstGeom>
          <a:noFill/>
        </p:spPr>
        <p:txBody>
          <a:bodyPr wrap="square" rtlCol="0">
            <a:spAutoFit/>
          </a:bodyPr>
          <a:lstStyle/>
          <a:p>
            <a:pPr algn="ctr"/>
            <a:r>
              <a:rPr lang="en-GB" sz="2000" b="1" u="sng" dirty="0" err="1">
                <a:solidFill>
                  <a:srgbClr val="16AD85"/>
                </a:solidFill>
              </a:rPr>
              <a:t>Hydwyddo</a:t>
            </a:r>
            <a:r>
              <a:rPr lang="en-GB" sz="2000" b="1" u="sng" dirty="0">
                <a:solidFill>
                  <a:srgbClr val="16AD85"/>
                </a:solidFill>
              </a:rPr>
              <a:t> </a:t>
            </a:r>
            <a:r>
              <a:rPr lang="en-GB" sz="2000" b="1" u="sng" dirty="0" err="1">
                <a:solidFill>
                  <a:srgbClr val="16AD85"/>
                </a:solidFill>
              </a:rPr>
              <a:t>mwy</a:t>
            </a:r>
            <a:r>
              <a:rPr lang="en-GB" sz="2000" b="1" u="sng" dirty="0">
                <a:solidFill>
                  <a:srgbClr val="16AD85"/>
                </a:solidFill>
              </a:rPr>
              <a:t> o </a:t>
            </a:r>
            <a:r>
              <a:rPr lang="en-GB" sz="2000" b="1" u="sng" dirty="0" err="1">
                <a:solidFill>
                  <a:srgbClr val="16AD85"/>
                </a:solidFill>
              </a:rPr>
              <a:t>amrywiaeth</a:t>
            </a:r>
            <a:r>
              <a:rPr lang="en-GB" sz="2000" b="1" u="sng" dirty="0">
                <a:solidFill>
                  <a:srgbClr val="16AD85"/>
                </a:solidFill>
              </a:rPr>
              <a:t> o ran </a:t>
            </a:r>
            <a:r>
              <a:rPr lang="en-GB" sz="2000" b="1" u="sng" dirty="0" err="1">
                <a:solidFill>
                  <a:srgbClr val="16AD85"/>
                </a:solidFill>
              </a:rPr>
              <a:t>darpariaeth</a:t>
            </a:r>
            <a:endParaRPr lang="en-GB" sz="2000" b="1" u="sng" dirty="0">
              <a:solidFill>
                <a:srgbClr val="16AD85"/>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5970852" y="1772816"/>
            <a:ext cx="2592288" cy="707886"/>
          </a:xfrm>
          <a:prstGeom prst="rect">
            <a:avLst/>
          </a:prstGeom>
          <a:noFill/>
        </p:spPr>
        <p:txBody>
          <a:bodyPr wrap="square" rtlCol="0">
            <a:spAutoFit/>
          </a:bodyPr>
          <a:lstStyle/>
          <a:p>
            <a:r>
              <a:rPr lang="en-GB" sz="4000" b="1" u="sng" dirty="0">
                <a:solidFill>
                  <a:srgbClr val="16AD85"/>
                </a:solidFill>
              </a:rPr>
              <a:t>Case study</a:t>
            </a:r>
          </a:p>
        </p:txBody>
      </p:sp>
      <p:sp>
        <p:nvSpPr>
          <p:cNvPr id="4" name="TextBox 3"/>
          <p:cNvSpPr txBox="1"/>
          <p:nvPr/>
        </p:nvSpPr>
        <p:spPr>
          <a:xfrm>
            <a:off x="5970852" y="2748752"/>
            <a:ext cx="7128792" cy="523220"/>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sz="2800" dirty="0"/>
              <a:t>Dylan</a:t>
            </a:r>
          </a:p>
        </p:txBody>
      </p:sp>
      <p:sp>
        <p:nvSpPr>
          <p:cNvPr id="5" name="TextBox 4"/>
          <p:cNvSpPr txBox="1"/>
          <p:nvPr/>
        </p:nvSpPr>
        <p:spPr>
          <a:xfrm>
            <a:off x="138204" y="1895927"/>
            <a:ext cx="5832648" cy="646331"/>
          </a:xfrm>
          <a:prstGeom prst="rect">
            <a:avLst/>
          </a:prstGeom>
          <a:noFill/>
        </p:spPr>
        <p:txBody>
          <a:bodyPr wrap="square" rtlCol="0">
            <a:spAutoFit/>
          </a:bodyPr>
          <a:lstStyle/>
          <a:p>
            <a:r>
              <a:rPr lang="en-GB" sz="3600" b="1" u="sng" dirty="0" err="1">
                <a:solidFill>
                  <a:srgbClr val="16AD85"/>
                </a:solidFill>
              </a:rPr>
              <a:t>Astrudiaeth</a:t>
            </a:r>
            <a:r>
              <a:rPr lang="en-GB" sz="3600" b="1" u="sng" dirty="0">
                <a:solidFill>
                  <a:srgbClr val="16AD85"/>
                </a:solidFill>
              </a:rPr>
              <a:t> </a:t>
            </a:r>
            <a:r>
              <a:rPr lang="en-GB" sz="3600" b="1" u="sng" dirty="0" err="1">
                <a:solidFill>
                  <a:srgbClr val="16AD85"/>
                </a:solidFill>
              </a:rPr>
              <a:t>achos</a:t>
            </a:r>
            <a:endParaRPr lang="en-GB" sz="3600" b="1" u="sng" dirty="0">
              <a:solidFill>
                <a:srgbClr val="16AD85"/>
              </a:solidFill>
            </a:endParaRPr>
          </a:p>
        </p:txBody>
      </p:sp>
      <p:sp>
        <p:nvSpPr>
          <p:cNvPr id="9" name="TextBox 8"/>
          <p:cNvSpPr txBox="1"/>
          <p:nvPr/>
        </p:nvSpPr>
        <p:spPr>
          <a:xfrm>
            <a:off x="138204" y="2748752"/>
            <a:ext cx="7128792" cy="523220"/>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sz="2800" dirty="0"/>
              <a:t>Dylan</a:t>
            </a:r>
          </a:p>
        </p:txBody>
      </p:sp>
      <p:pic>
        <p:nvPicPr>
          <p:cNvPr id="10" name="New picture"/>
          <p:cNvPicPr/>
          <p:nvPr/>
        </p:nvPicPr>
        <p:blipFill rotWithShape="1">
          <a:blip r:embed="rId3"/>
          <a:srcRect l="28079" t="41391" r="27701" b="7630"/>
          <a:stretch/>
        </p:blipFill>
        <p:spPr bwMode="auto">
          <a:xfrm>
            <a:off x="7596336" y="18864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New picture"/>
          <p:cNvPicPr/>
          <p:nvPr/>
        </p:nvPicPr>
        <p:blipFill>
          <a:blip r:embed="rId2"/>
          <a:stretch>
            <a:fillRect/>
          </a:stretch>
        </p:blipFill>
        <p:spPr>
          <a:xfrm>
            <a:off x="0" y="0"/>
            <a:ext cx="9144000" cy="6858000"/>
          </a:xfrm>
          <a:prstGeom prst="rect">
            <a:avLst/>
          </a:prstGeom>
        </p:spPr>
      </p:pic>
      <p:sp>
        <p:nvSpPr>
          <p:cNvPr id="6" name="Cloud 5"/>
          <p:cNvSpPr/>
          <p:nvPr/>
        </p:nvSpPr>
        <p:spPr>
          <a:xfrm>
            <a:off x="7670315" y="3901789"/>
            <a:ext cx="1329432" cy="805869"/>
          </a:xfrm>
          <a:prstGeom prst="cloud">
            <a:avLst/>
          </a:prstGeom>
          <a:solidFill>
            <a:srgbClr val="16AD85"/>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ular Callout 7"/>
          <p:cNvSpPr/>
          <p:nvPr/>
        </p:nvSpPr>
        <p:spPr>
          <a:xfrm rot="10800000">
            <a:off x="6678806" y="4709013"/>
            <a:ext cx="2201676" cy="1216674"/>
          </a:xfrm>
          <a:prstGeom prst="wedgeRoundRectCallout">
            <a:avLst>
              <a:gd name="adj1" fmla="val 63439"/>
              <a:gd name="adj2" fmla="val 33386"/>
              <a:gd name="adj3" fmla="val 16667"/>
            </a:avLst>
          </a:prstGeom>
          <a:solidFill>
            <a:srgbClr val="16AD85"/>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New picture"/>
          <p:cNvPicPr/>
          <p:nvPr/>
        </p:nvPicPr>
        <p:blipFill rotWithShape="1">
          <a:blip r:embed="rId3"/>
          <a:srcRect l="50585" t="42481" r="4707" b="13595"/>
          <a:stretch/>
        </p:blipFill>
        <p:spPr>
          <a:xfrm>
            <a:off x="2799332" y="1880828"/>
            <a:ext cx="3475787" cy="3096344"/>
          </a:xfrm>
          <a:prstGeom prst="rect">
            <a:avLst/>
          </a:prstGeom>
        </p:spPr>
      </p:pic>
      <p:sp>
        <p:nvSpPr>
          <p:cNvPr id="3" name="TextBox 2"/>
          <p:cNvSpPr txBox="1"/>
          <p:nvPr/>
        </p:nvSpPr>
        <p:spPr>
          <a:xfrm>
            <a:off x="5796136" y="995460"/>
            <a:ext cx="3524058" cy="830997"/>
          </a:xfrm>
          <a:prstGeom prst="rect">
            <a:avLst/>
          </a:prstGeom>
          <a:noFill/>
        </p:spPr>
        <p:txBody>
          <a:bodyPr wrap="square" rtlCol="0">
            <a:spAutoFit/>
          </a:bodyPr>
          <a:lstStyle/>
          <a:p>
            <a:pPr algn="ctr"/>
            <a:r>
              <a:rPr lang="en-GB" sz="2400" b="1" u="sng" dirty="0">
                <a:solidFill>
                  <a:srgbClr val="16AD85"/>
                </a:solidFill>
              </a:rPr>
              <a:t>Who does prevention apply to?</a:t>
            </a:r>
          </a:p>
        </p:txBody>
      </p:sp>
      <p:sp>
        <p:nvSpPr>
          <p:cNvPr id="4" name="TextBox 3"/>
          <p:cNvSpPr txBox="1"/>
          <p:nvPr/>
        </p:nvSpPr>
        <p:spPr>
          <a:xfrm>
            <a:off x="6394621" y="2154423"/>
            <a:ext cx="2770046" cy="1754326"/>
          </a:xfrm>
          <a:prstGeom prst="rect">
            <a:avLst/>
          </a:prstGeom>
          <a:noFill/>
        </p:spPr>
        <p:txBody>
          <a:bodyPr wrap="square" rtlCol="0">
            <a:spAutoFit/>
          </a:bodyPr>
          <a:lstStyle/>
          <a:p>
            <a:pPr marL="285750" indent="-285750">
              <a:buClr>
                <a:srgbClr val="ED1A85"/>
              </a:buClr>
              <a:buFont typeface="Arial" panose="020B0604020202020204" pitchFamily="34" charset="0"/>
              <a:buChar char="•"/>
            </a:pPr>
            <a:r>
              <a:rPr lang="en-GB" dirty="0"/>
              <a:t>People with needs for care and support – eligible or not</a:t>
            </a:r>
          </a:p>
          <a:p>
            <a:pPr marL="285750" indent="-285750">
              <a:buClr>
                <a:srgbClr val="ED1A85"/>
              </a:buClr>
              <a:buFont typeface="Arial" panose="020B0604020202020204" pitchFamily="34" charset="0"/>
              <a:buChar char="•"/>
            </a:pPr>
            <a:r>
              <a:rPr lang="en-GB" dirty="0"/>
              <a:t>Population at large</a:t>
            </a:r>
          </a:p>
          <a:p>
            <a:pPr marL="285750" indent="-285750">
              <a:buClr>
                <a:srgbClr val="ED1A85"/>
              </a:buClr>
              <a:buFont typeface="Arial" panose="020B0604020202020204" pitchFamily="34" charset="0"/>
              <a:buChar char="•"/>
            </a:pPr>
            <a:r>
              <a:rPr lang="en-GB" b="1" dirty="0"/>
              <a:t>Carers</a:t>
            </a:r>
          </a:p>
          <a:p>
            <a:pPr>
              <a:buClr>
                <a:srgbClr val="ED1A85"/>
              </a:buClr>
            </a:pPr>
            <a:endParaRPr lang="en-GB" b="1" dirty="0"/>
          </a:p>
        </p:txBody>
      </p:sp>
      <p:sp>
        <p:nvSpPr>
          <p:cNvPr id="5" name="TextBox 4"/>
          <p:cNvSpPr txBox="1"/>
          <p:nvPr/>
        </p:nvSpPr>
        <p:spPr>
          <a:xfrm>
            <a:off x="7875534" y="4037512"/>
            <a:ext cx="919467" cy="400110"/>
          </a:xfrm>
          <a:prstGeom prst="rect">
            <a:avLst/>
          </a:prstGeom>
          <a:noFill/>
        </p:spPr>
        <p:txBody>
          <a:bodyPr wrap="square" rtlCol="0">
            <a:spAutoFit/>
          </a:bodyPr>
          <a:lstStyle/>
          <a:p>
            <a:r>
              <a:rPr lang="en-GB" sz="2000" b="1" i="1" dirty="0">
                <a:solidFill>
                  <a:schemeClr val="bg1"/>
                </a:solidFill>
              </a:rPr>
              <a:t>Access</a:t>
            </a:r>
          </a:p>
        </p:txBody>
      </p:sp>
      <p:sp>
        <p:nvSpPr>
          <p:cNvPr id="7" name="TextBox 6"/>
          <p:cNvSpPr txBox="1"/>
          <p:nvPr/>
        </p:nvSpPr>
        <p:spPr>
          <a:xfrm>
            <a:off x="6695728" y="4937506"/>
            <a:ext cx="2304256" cy="923330"/>
          </a:xfrm>
          <a:prstGeom prst="rect">
            <a:avLst/>
          </a:prstGeom>
          <a:noFill/>
        </p:spPr>
        <p:txBody>
          <a:bodyPr wrap="square" rtlCol="0">
            <a:spAutoFit/>
          </a:bodyPr>
          <a:lstStyle/>
          <a:p>
            <a:r>
              <a:rPr lang="en-GB" i="1" dirty="0">
                <a:solidFill>
                  <a:schemeClr val="bg1"/>
                </a:solidFill>
              </a:rPr>
              <a:t>“Carers themselves provide a form of preventative service”</a:t>
            </a:r>
          </a:p>
        </p:txBody>
      </p:sp>
      <p:pic>
        <p:nvPicPr>
          <p:cNvPr id="10"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30544" y="2149021"/>
            <a:ext cx="2661395" cy="1754326"/>
          </a:xfrm>
          <a:prstGeom prst="rect">
            <a:avLst/>
          </a:prstGeom>
        </p:spPr>
        <p:txBody>
          <a:bodyPr wrap="square">
            <a:spAutoFit/>
          </a:bodyPr>
          <a:lstStyle/>
          <a:p>
            <a:pPr marL="285750" indent="-285750">
              <a:buClr>
                <a:srgbClr val="ED1A85"/>
              </a:buClr>
              <a:buFont typeface="Arial" pitchFamily="34" charset="0"/>
              <a:buChar char="•"/>
            </a:pPr>
            <a:r>
              <a:rPr lang="cy" dirty="0">
                <a:solidFill>
                  <a:srgbClr val="000000"/>
                </a:solidFill>
              </a:rPr>
              <a:t>Pobl ag anghenion gofal a chymorth – cymwys neu beidio</a:t>
            </a:r>
          </a:p>
          <a:p>
            <a:pPr marL="285750" indent="-285750">
              <a:buClr>
                <a:srgbClr val="ED1A85"/>
              </a:buClr>
              <a:buFont typeface="Arial" pitchFamily="34" charset="0"/>
              <a:buChar char="•"/>
            </a:pPr>
            <a:r>
              <a:rPr lang="cy" dirty="0">
                <a:solidFill>
                  <a:srgbClr val="000000"/>
                </a:solidFill>
              </a:rPr>
              <a:t>Poblogaeth yn </a:t>
            </a:r>
            <a:br>
              <a:rPr lang="cy" dirty="0">
                <a:solidFill>
                  <a:srgbClr val="000000"/>
                </a:solidFill>
              </a:rPr>
            </a:br>
            <a:r>
              <a:rPr lang="cy" dirty="0">
                <a:solidFill>
                  <a:srgbClr val="000000"/>
                </a:solidFill>
              </a:rPr>
              <a:t>gyffredinol</a:t>
            </a:r>
          </a:p>
          <a:p>
            <a:pPr marL="285750" indent="-285750">
              <a:buClr>
                <a:srgbClr val="ED1A85"/>
              </a:buClr>
              <a:buFont typeface="Arial" pitchFamily="34" charset="0"/>
              <a:buChar char="•"/>
            </a:pPr>
            <a:r>
              <a:rPr lang="cy" b="1" dirty="0">
                <a:solidFill>
                  <a:srgbClr val="000000"/>
                </a:solidFill>
              </a:rPr>
              <a:t>Gofalwyr</a:t>
            </a:r>
          </a:p>
        </p:txBody>
      </p:sp>
      <p:sp>
        <p:nvSpPr>
          <p:cNvPr id="13" name="Cloud 12"/>
          <p:cNvSpPr/>
          <p:nvPr/>
        </p:nvSpPr>
        <p:spPr>
          <a:xfrm>
            <a:off x="1445902" y="3805928"/>
            <a:ext cx="1329432" cy="805869"/>
          </a:xfrm>
          <a:prstGeom prst="cloud">
            <a:avLst/>
          </a:prstGeom>
          <a:solidFill>
            <a:srgbClr val="16AD85"/>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1520669" y="4000766"/>
            <a:ext cx="1152880" cy="369332"/>
          </a:xfrm>
          <a:prstGeom prst="rect">
            <a:avLst/>
          </a:prstGeom>
        </p:spPr>
        <p:txBody>
          <a:bodyPr wrap="none">
            <a:spAutoFit/>
          </a:bodyPr>
          <a:lstStyle/>
          <a:p>
            <a:r>
              <a:rPr lang="cy" b="1" i="1" dirty="0">
                <a:solidFill>
                  <a:srgbClr val="FFFFFF"/>
                </a:solidFill>
              </a:rPr>
              <a:t>Mynediad</a:t>
            </a:r>
          </a:p>
        </p:txBody>
      </p:sp>
      <p:sp>
        <p:nvSpPr>
          <p:cNvPr id="15" name="Rounded Rectangular Callout 14"/>
          <p:cNvSpPr/>
          <p:nvPr/>
        </p:nvSpPr>
        <p:spPr>
          <a:xfrm rot="10800000">
            <a:off x="119237" y="4709014"/>
            <a:ext cx="2201676" cy="1216674"/>
          </a:xfrm>
          <a:prstGeom prst="wedgeRoundRectCallout">
            <a:avLst>
              <a:gd name="adj1" fmla="val -62415"/>
              <a:gd name="adj2" fmla="val 31868"/>
              <a:gd name="adj3" fmla="val 16667"/>
            </a:avLst>
          </a:prstGeom>
          <a:solidFill>
            <a:srgbClr val="16AD85"/>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179191" y="4799006"/>
            <a:ext cx="2157927" cy="1200329"/>
          </a:xfrm>
          <a:prstGeom prst="rect">
            <a:avLst/>
          </a:prstGeom>
        </p:spPr>
        <p:txBody>
          <a:bodyPr wrap="square">
            <a:spAutoFit/>
          </a:bodyPr>
          <a:lstStyle/>
          <a:p>
            <a:r>
              <a:rPr lang="cy" i="1" dirty="0">
                <a:solidFill>
                  <a:srgbClr val="FFFFFF"/>
                </a:solidFill>
              </a:rPr>
              <a:t>“Mae gofalwyr eu hunain yn darparu math o wasanaeth ataliol”</a:t>
            </a:r>
          </a:p>
        </p:txBody>
      </p:sp>
      <p:sp>
        <p:nvSpPr>
          <p:cNvPr id="18" name="TextBox 17"/>
          <p:cNvSpPr txBox="1"/>
          <p:nvPr/>
        </p:nvSpPr>
        <p:spPr>
          <a:xfrm>
            <a:off x="169868" y="1021055"/>
            <a:ext cx="2459477" cy="830997"/>
          </a:xfrm>
          <a:prstGeom prst="rect">
            <a:avLst/>
          </a:prstGeom>
          <a:noFill/>
        </p:spPr>
        <p:txBody>
          <a:bodyPr wrap="square" rtlCol="0">
            <a:spAutoFit/>
          </a:bodyPr>
          <a:lstStyle/>
          <a:p>
            <a:pPr algn="ctr"/>
            <a:r>
              <a:rPr lang="en-GB" sz="2400" b="1" u="sng" dirty="0">
                <a:solidFill>
                  <a:srgbClr val="16AD85"/>
                </a:solidFill>
              </a:rPr>
              <a:t>I </a:t>
            </a:r>
            <a:r>
              <a:rPr lang="en-GB" sz="2400" b="1" u="sng" dirty="0" err="1">
                <a:solidFill>
                  <a:srgbClr val="16AD85"/>
                </a:solidFill>
              </a:rPr>
              <a:t>bwy</a:t>
            </a:r>
            <a:r>
              <a:rPr lang="en-GB" sz="2400" b="1" u="sng" dirty="0">
                <a:solidFill>
                  <a:srgbClr val="16AD85"/>
                </a:solidFill>
              </a:rPr>
              <a:t> </a:t>
            </a:r>
            <a:r>
              <a:rPr lang="en-GB" sz="2400" b="1" u="sng" dirty="0" err="1">
                <a:solidFill>
                  <a:srgbClr val="16AD85"/>
                </a:solidFill>
              </a:rPr>
              <a:t>mae</a:t>
            </a:r>
            <a:r>
              <a:rPr lang="en-GB" sz="2400" b="1" u="sng" dirty="0">
                <a:solidFill>
                  <a:srgbClr val="16AD85"/>
                </a:solidFill>
              </a:rPr>
              <a:t> </a:t>
            </a:r>
            <a:r>
              <a:rPr lang="en-GB" sz="2400" b="1" u="sng" dirty="0" err="1">
                <a:solidFill>
                  <a:srgbClr val="16AD85"/>
                </a:solidFill>
              </a:rPr>
              <a:t>atal</a:t>
            </a:r>
            <a:r>
              <a:rPr lang="en-GB" sz="2400" b="1" u="sng" dirty="0">
                <a:solidFill>
                  <a:srgbClr val="16AD85"/>
                </a:solidFill>
              </a:rPr>
              <a:t> </a:t>
            </a:r>
            <a:r>
              <a:rPr lang="en-GB" sz="2400" b="1" u="sng" dirty="0" err="1">
                <a:solidFill>
                  <a:srgbClr val="16AD85"/>
                </a:solidFill>
              </a:rPr>
              <a:t>yn</a:t>
            </a:r>
            <a:r>
              <a:rPr lang="en-GB" sz="2400" b="1" u="sng" dirty="0">
                <a:solidFill>
                  <a:srgbClr val="16AD85"/>
                </a:solidFill>
              </a:rPr>
              <a:t> </a:t>
            </a:r>
            <a:r>
              <a:rPr lang="en-GB" sz="2400" b="1" u="sng" dirty="0" err="1">
                <a:solidFill>
                  <a:srgbClr val="16AD85"/>
                </a:solidFill>
              </a:rPr>
              <a:t>berthnasol</a:t>
            </a:r>
            <a:r>
              <a:rPr lang="en-GB" sz="2400" b="1" u="sng" dirty="0">
                <a:solidFill>
                  <a:srgbClr val="16AD85"/>
                </a:solidFill>
              </a:rPr>
              <a:t>?</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ew picture"/>
          <p:cNvPicPr/>
          <p:nvPr/>
        </p:nvPicPr>
        <p:blipFill>
          <a:blip r:embed="rId2"/>
          <a:stretch>
            <a:fillRect/>
          </a:stretch>
        </p:blipFill>
        <p:spPr>
          <a:xfrm>
            <a:off x="0" y="620688"/>
            <a:ext cx="9144000" cy="6237312"/>
          </a:xfrm>
          <a:prstGeom prst="rect">
            <a:avLst/>
          </a:prstGeom>
        </p:spPr>
      </p:pic>
      <p:pic>
        <p:nvPicPr>
          <p:cNvPr id="3"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068204" y="821387"/>
            <a:ext cx="3910314" cy="954107"/>
          </a:xfrm>
          <a:prstGeom prst="rect">
            <a:avLst/>
          </a:prstGeom>
          <a:noFill/>
        </p:spPr>
        <p:txBody>
          <a:bodyPr wrap="square" rtlCol="0">
            <a:spAutoFit/>
          </a:bodyPr>
          <a:lstStyle/>
          <a:p>
            <a:pPr algn="ctr"/>
            <a:r>
              <a:rPr lang="en-GB" sz="2800" b="1" dirty="0">
                <a:solidFill>
                  <a:srgbClr val="16AD85"/>
                </a:solidFill>
              </a:rPr>
              <a:t>Children and families, and prevention</a:t>
            </a:r>
          </a:p>
        </p:txBody>
      </p:sp>
      <p:sp>
        <p:nvSpPr>
          <p:cNvPr id="7" name="TextBox 6"/>
          <p:cNvSpPr txBox="1"/>
          <p:nvPr/>
        </p:nvSpPr>
        <p:spPr>
          <a:xfrm>
            <a:off x="4815668" y="1777163"/>
            <a:ext cx="4248472" cy="4185761"/>
          </a:xfrm>
          <a:prstGeom prst="rect">
            <a:avLst/>
          </a:prstGeom>
          <a:noFill/>
        </p:spPr>
        <p:txBody>
          <a:bodyPr wrap="square" lIns="91440" tIns="45720" rIns="91440" bIns="45720" rtlCol="0" anchor="t">
            <a:spAutoFit/>
          </a:bodyPr>
          <a:lstStyle/>
          <a:p>
            <a:pPr marL="457200" indent="-457200">
              <a:buClr>
                <a:srgbClr val="16AD85"/>
              </a:buClr>
              <a:buFont typeface="Arial" panose="020B0604020202020204" pitchFamily="34" charset="0"/>
              <a:buChar char="•"/>
            </a:pPr>
            <a:r>
              <a:rPr lang="en-GB" sz="1900" dirty="0">
                <a:cs typeface="Arial"/>
              </a:rPr>
              <a:t>The Act reinforces the principle of supporting families in caring for children with an emphasis on helping parents develop their own ability to identify and manage problems, keeping families together in safe, supportive and stable environment </a:t>
            </a:r>
          </a:p>
          <a:p>
            <a:pPr marL="457200" indent="-457200">
              <a:buClr>
                <a:srgbClr val="16AD85"/>
              </a:buClr>
              <a:buFont typeface="Arial" panose="020B0604020202020204" pitchFamily="34" charset="0"/>
              <a:buChar char="•"/>
            </a:pPr>
            <a:r>
              <a:rPr lang="en-GB" sz="1900" dirty="0">
                <a:cs typeface="Arial"/>
              </a:rPr>
              <a:t>Requirements for a multi agency approach to safeguard and promote the well-being of children </a:t>
            </a:r>
          </a:p>
          <a:p>
            <a:pPr marL="457200" indent="-457200">
              <a:buClr>
                <a:srgbClr val="16AD85"/>
              </a:buClr>
              <a:buFont typeface="Arial" panose="020B0604020202020204" pitchFamily="34" charset="0"/>
              <a:buChar char="•"/>
            </a:pPr>
            <a:r>
              <a:rPr lang="en-GB" sz="1900" dirty="0">
                <a:cs typeface="Arial"/>
              </a:rPr>
              <a:t>Early intervention for children and families critical to prevention agenda</a:t>
            </a:r>
          </a:p>
        </p:txBody>
      </p:sp>
      <p:sp>
        <p:nvSpPr>
          <p:cNvPr id="2" name="Rectangle 1"/>
          <p:cNvSpPr/>
          <p:nvPr/>
        </p:nvSpPr>
        <p:spPr>
          <a:xfrm>
            <a:off x="151341" y="1737233"/>
            <a:ext cx="4270354" cy="4524315"/>
          </a:xfrm>
          <a:prstGeom prst="rect">
            <a:avLst/>
          </a:prstGeom>
        </p:spPr>
        <p:txBody>
          <a:bodyPr wrap="square">
            <a:spAutoFit/>
          </a:bodyPr>
          <a:lstStyle/>
          <a:p>
            <a:pPr marL="457200" indent="-457200">
              <a:buClr>
                <a:srgbClr val="16AD85"/>
              </a:buClr>
              <a:buFont typeface="Arial" pitchFamily="34" charset="0"/>
              <a:buChar char="•"/>
            </a:pPr>
            <a:r>
              <a:rPr lang="cy" sz="2000" dirty="0"/>
              <a:t>Mae’r Ddeddf yn atgyfnerthu’r egwyddor o gefnogi teuluoedd i ofalu am blant gyda phwyslais ar helpu rhieni i ddatblygu eu gallu eu hunain i nodi a rheoli problemau, gan gadw teuluoedd gyda’i gilydd mewn amgylchedd diogel, cefnogol a sefydlog. </a:t>
            </a:r>
          </a:p>
          <a:p>
            <a:pPr marL="457200" indent="-457200">
              <a:buClr>
                <a:srgbClr val="16AD85"/>
              </a:buClr>
              <a:buFont typeface="Arial" pitchFamily="34" charset="0"/>
              <a:buChar char="•"/>
            </a:pPr>
            <a:r>
              <a:rPr lang="cy" sz="2000" dirty="0"/>
              <a:t>Gofynion ar gyfer dull amlasiantaethol o ddiogelu a hybu lles plant </a:t>
            </a:r>
          </a:p>
          <a:p>
            <a:pPr marL="457200" indent="-457200">
              <a:buClr>
                <a:srgbClr val="16AD85"/>
              </a:buClr>
              <a:buFont typeface="Arial" pitchFamily="34" charset="0"/>
              <a:buChar char="•"/>
            </a:pPr>
            <a:r>
              <a:rPr lang="cy" sz="2000" dirty="0"/>
              <a:t>Ymyrraeth gynnar i blant a theuluoedd yn hollbwysig i'r agenda atal</a:t>
            </a:r>
          </a:p>
        </p:txBody>
      </p:sp>
      <p:sp>
        <p:nvSpPr>
          <p:cNvPr id="8" name="Rectangle 7"/>
          <p:cNvSpPr/>
          <p:nvPr/>
        </p:nvSpPr>
        <p:spPr>
          <a:xfrm>
            <a:off x="629817" y="861317"/>
            <a:ext cx="3168351" cy="954107"/>
          </a:xfrm>
          <a:prstGeom prst="rect">
            <a:avLst/>
          </a:prstGeom>
        </p:spPr>
        <p:txBody>
          <a:bodyPr wrap="square">
            <a:spAutoFit/>
          </a:bodyPr>
          <a:lstStyle/>
          <a:p>
            <a:pPr algn="ctr"/>
            <a:r>
              <a:rPr lang="cy" sz="2800" b="1" dirty="0">
                <a:solidFill>
                  <a:srgbClr val="16AD85"/>
                </a:solidFill>
              </a:rPr>
              <a:t>Plant a theuluoedd, ac atal</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6107992" y="1914067"/>
            <a:ext cx="2987824" cy="3693319"/>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dirty="0"/>
              <a:t>Hospital admission / discharge</a:t>
            </a:r>
          </a:p>
          <a:p>
            <a:pPr marL="457200" indent="-457200">
              <a:buClr>
                <a:srgbClr val="16AD85"/>
              </a:buClr>
              <a:buFont typeface="Arial" panose="020B0604020202020204" pitchFamily="34" charset="0"/>
              <a:buChar char="•"/>
            </a:pPr>
            <a:r>
              <a:rPr lang="en-GB" dirty="0"/>
              <a:t>Contact with / use of private care and support</a:t>
            </a:r>
          </a:p>
          <a:p>
            <a:pPr marL="457200" indent="-457200">
              <a:buClr>
                <a:srgbClr val="16AD85"/>
              </a:buClr>
              <a:buFont typeface="Arial" panose="020B0604020202020204" pitchFamily="34" charset="0"/>
              <a:buChar char="•"/>
            </a:pPr>
            <a:r>
              <a:rPr lang="en-GB" dirty="0"/>
              <a:t>Children looked after or in transition</a:t>
            </a:r>
          </a:p>
          <a:p>
            <a:pPr marL="457200" indent="-457200">
              <a:buClr>
                <a:srgbClr val="16AD85"/>
              </a:buClr>
              <a:buFont typeface="Arial" panose="020B0604020202020204" pitchFamily="34" charset="0"/>
              <a:buChar char="•"/>
            </a:pPr>
            <a:r>
              <a:rPr lang="en-GB" dirty="0"/>
              <a:t>Recently bereaved </a:t>
            </a:r>
          </a:p>
          <a:p>
            <a:pPr marL="457200" indent="-457200">
              <a:buClr>
                <a:srgbClr val="16AD85"/>
              </a:buClr>
              <a:buFont typeface="Arial" panose="020B0604020202020204" pitchFamily="34" charset="0"/>
              <a:buChar char="•"/>
            </a:pPr>
            <a:r>
              <a:rPr lang="en-GB" dirty="0"/>
              <a:t>Application for benefits such as attendance allowance or Carer’s Allowance</a:t>
            </a:r>
          </a:p>
          <a:p>
            <a:pPr marL="457200" indent="-457200">
              <a:buClr>
                <a:srgbClr val="16AD85"/>
              </a:buClr>
              <a:buFont typeface="Arial" panose="020B0604020202020204" pitchFamily="34" charset="0"/>
              <a:buChar char="•"/>
            </a:pPr>
            <a:r>
              <a:rPr lang="en-GB" dirty="0"/>
              <a:t>Recently disabled / diagnosed</a:t>
            </a:r>
          </a:p>
        </p:txBody>
      </p:sp>
      <p:sp>
        <p:nvSpPr>
          <p:cNvPr id="4" name="TextBox 3"/>
          <p:cNvSpPr txBox="1"/>
          <p:nvPr/>
        </p:nvSpPr>
        <p:spPr>
          <a:xfrm>
            <a:off x="6140773" y="1018027"/>
            <a:ext cx="3019617" cy="954107"/>
          </a:xfrm>
          <a:prstGeom prst="rect">
            <a:avLst/>
          </a:prstGeom>
          <a:noFill/>
        </p:spPr>
        <p:txBody>
          <a:bodyPr wrap="square" rtlCol="0">
            <a:spAutoFit/>
          </a:bodyPr>
          <a:lstStyle/>
          <a:p>
            <a:pPr algn="ctr"/>
            <a:r>
              <a:rPr lang="en-GB" sz="2800" b="1" u="sng" dirty="0">
                <a:solidFill>
                  <a:srgbClr val="16AD85"/>
                </a:solidFill>
              </a:rPr>
              <a:t>Opportunities for prevention </a:t>
            </a:r>
          </a:p>
        </p:txBody>
      </p:sp>
      <p:pic>
        <p:nvPicPr>
          <p:cNvPr id="5"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pic>
        <p:nvPicPr>
          <p:cNvPr id="2" name="New picture"/>
          <p:cNvPicPr/>
          <p:nvPr/>
        </p:nvPicPr>
        <p:blipFill rotWithShape="1">
          <a:blip r:embed="rId4"/>
          <a:srcRect l="55512" t="19551" r="5113" b="11150"/>
          <a:stretch/>
        </p:blipFill>
        <p:spPr>
          <a:xfrm>
            <a:off x="3334584" y="1172282"/>
            <a:ext cx="2868631" cy="4423105"/>
          </a:xfrm>
          <a:prstGeom prst="rect">
            <a:avLst/>
          </a:prstGeom>
        </p:spPr>
      </p:pic>
      <p:sp>
        <p:nvSpPr>
          <p:cNvPr id="8" name="TextBox 7"/>
          <p:cNvSpPr txBox="1"/>
          <p:nvPr/>
        </p:nvSpPr>
        <p:spPr>
          <a:xfrm>
            <a:off x="4521" y="1914067"/>
            <a:ext cx="2987824" cy="3693319"/>
          </a:xfrm>
          <a:prstGeom prst="rect">
            <a:avLst/>
          </a:prstGeom>
          <a:noFill/>
        </p:spPr>
        <p:txBody>
          <a:bodyPr wrap="square" rtlCol="0">
            <a:spAutoFit/>
          </a:bodyPr>
          <a:lstStyle/>
          <a:p>
            <a:pPr marL="457200" indent="-457200">
              <a:buClr>
                <a:srgbClr val="16AD85"/>
              </a:buClr>
              <a:buFont typeface="Arial" pitchFamily="34" charset="0"/>
              <a:buChar char="•"/>
            </a:pPr>
            <a:r>
              <a:rPr lang="cy" dirty="0">
                <a:solidFill>
                  <a:srgbClr val="000000"/>
                </a:solidFill>
              </a:rPr>
              <a:t>Derbyn/rhyddhau o'r ysbyty</a:t>
            </a:r>
          </a:p>
          <a:p>
            <a:pPr marL="457200" indent="-457200">
              <a:buClr>
                <a:srgbClr val="16AD85"/>
              </a:buClr>
              <a:buFont typeface="Arial" pitchFamily="34" charset="0"/>
              <a:buChar char="•"/>
            </a:pPr>
            <a:r>
              <a:rPr lang="cy" dirty="0">
                <a:solidFill>
                  <a:srgbClr val="000000"/>
                </a:solidFill>
              </a:rPr>
              <a:t>Cyswllt â / defnydd o ofal a chymorth preifat</a:t>
            </a:r>
          </a:p>
          <a:p>
            <a:pPr marL="457200" indent="-457200">
              <a:buClr>
                <a:srgbClr val="16AD85"/>
              </a:buClr>
              <a:buFont typeface="Arial" pitchFamily="34" charset="0"/>
              <a:buChar char="•"/>
            </a:pPr>
            <a:r>
              <a:rPr lang="cy" dirty="0">
                <a:solidFill>
                  <a:srgbClr val="000000"/>
                </a:solidFill>
              </a:rPr>
              <a:t>Plant sy'n derbyn gofal neu sy'n trosglwyddo</a:t>
            </a:r>
          </a:p>
          <a:p>
            <a:pPr marL="457200" indent="-457200">
              <a:buClr>
                <a:srgbClr val="16AD85"/>
              </a:buClr>
              <a:buFont typeface="Arial" pitchFamily="34" charset="0"/>
              <a:buChar char="•"/>
            </a:pPr>
            <a:r>
              <a:rPr lang="cy" dirty="0">
                <a:solidFill>
                  <a:srgbClr val="000000"/>
                </a:solidFill>
              </a:rPr>
              <a:t>Wedi cael profedigaeth yn ddiweddar </a:t>
            </a:r>
          </a:p>
          <a:p>
            <a:pPr marL="457200" indent="-457200">
              <a:buClr>
                <a:srgbClr val="16AD85"/>
              </a:buClr>
              <a:buFont typeface="Arial" pitchFamily="34" charset="0"/>
              <a:buChar char="•"/>
            </a:pPr>
            <a:r>
              <a:rPr lang="cy" dirty="0">
                <a:solidFill>
                  <a:srgbClr val="000000"/>
                </a:solidFill>
              </a:rPr>
              <a:t>Cais am fudd-daliadau fel lwfans gweini neu Lwfans Gofalwr</a:t>
            </a:r>
          </a:p>
          <a:p>
            <a:pPr marL="457200" indent="-457200">
              <a:buClr>
                <a:srgbClr val="16AD85"/>
              </a:buClr>
              <a:buFont typeface="Arial" pitchFamily="34" charset="0"/>
              <a:buChar char="•"/>
            </a:pPr>
            <a:r>
              <a:rPr lang="cy" dirty="0">
                <a:solidFill>
                  <a:srgbClr val="000000"/>
                </a:solidFill>
              </a:rPr>
              <a:t>Yn ddiweddar anabl / diagnosis</a:t>
            </a:r>
          </a:p>
        </p:txBody>
      </p:sp>
      <p:sp>
        <p:nvSpPr>
          <p:cNvPr id="10" name="TextBox 9"/>
          <p:cNvSpPr txBox="1"/>
          <p:nvPr/>
        </p:nvSpPr>
        <p:spPr>
          <a:xfrm>
            <a:off x="76668" y="842215"/>
            <a:ext cx="2963549" cy="954107"/>
          </a:xfrm>
          <a:prstGeom prst="rect">
            <a:avLst/>
          </a:prstGeom>
          <a:noFill/>
        </p:spPr>
        <p:txBody>
          <a:bodyPr wrap="square" rtlCol="0">
            <a:spAutoFit/>
          </a:bodyPr>
          <a:lstStyle/>
          <a:p>
            <a:pPr algn="ctr"/>
            <a:r>
              <a:rPr lang="en-GB" sz="2800" b="1" u="sng" dirty="0" err="1">
                <a:solidFill>
                  <a:srgbClr val="16AD85"/>
                </a:solidFill>
              </a:rPr>
              <a:t>Cyfleoedd</a:t>
            </a:r>
            <a:r>
              <a:rPr lang="en-GB" sz="2800" b="1" u="sng" dirty="0">
                <a:solidFill>
                  <a:srgbClr val="16AD85"/>
                </a:solidFill>
              </a:rPr>
              <a:t> </a:t>
            </a:r>
            <a:r>
              <a:rPr lang="en-GB" sz="2800" b="1" u="sng" dirty="0" err="1">
                <a:solidFill>
                  <a:srgbClr val="16AD85"/>
                </a:solidFill>
              </a:rPr>
              <a:t>ar</a:t>
            </a:r>
            <a:r>
              <a:rPr lang="en-GB" sz="2800" b="1" u="sng" dirty="0">
                <a:solidFill>
                  <a:srgbClr val="16AD85"/>
                </a:solidFill>
              </a:rPr>
              <a:t> </a:t>
            </a:r>
            <a:r>
              <a:rPr lang="en-GB" sz="2800" b="1" u="sng" dirty="0" err="1">
                <a:solidFill>
                  <a:srgbClr val="16AD85"/>
                </a:solidFill>
              </a:rPr>
              <a:t>gyfer</a:t>
            </a:r>
            <a:r>
              <a:rPr lang="en-GB" sz="2800" b="1" u="sng" dirty="0">
                <a:solidFill>
                  <a:srgbClr val="16AD85"/>
                </a:solidFill>
              </a:rPr>
              <a:t> </a:t>
            </a:r>
            <a:r>
              <a:rPr lang="en-GB" sz="2800" b="1" u="sng" dirty="0" err="1">
                <a:solidFill>
                  <a:srgbClr val="16AD85"/>
                </a:solidFill>
              </a:rPr>
              <a:t>atal</a:t>
            </a:r>
            <a:endParaRPr lang="en-GB" sz="2800" b="1" u="sng" dirty="0">
              <a:solidFill>
                <a:srgbClr val="16AD85"/>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BA10CA-BEAF-1DD5-1861-DDA79047E5E6}"/>
              </a:ext>
            </a:extLst>
          </p:cNvPr>
          <p:cNvPicPr>
            <a:picLocks noChangeAspect="1"/>
          </p:cNvPicPr>
          <p:nvPr/>
        </p:nvPicPr>
        <p:blipFill>
          <a:blip r:embed="rId2"/>
          <a:stretch>
            <a:fillRect/>
          </a:stretch>
        </p:blipFill>
        <p:spPr>
          <a:xfrm>
            <a:off x="-2208" y="183736"/>
            <a:ext cx="9148416" cy="6678267"/>
          </a:xfrm>
          <a:prstGeom prst="rect">
            <a:avLst/>
          </a:prstGeom>
        </p:spPr>
      </p:pic>
    </p:spTree>
    <p:extLst>
      <p:ext uri="{BB962C8B-B14F-4D97-AF65-F5344CB8AC3E}">
        <p14:creationId xmlns:p14="http://schemas.microsoft.com/office/powerpoint/2010/main" val="3765786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New picture"/>
          <p:cNvPicPr/>
          <p:nvPr/>
        </p:nvPicPr>
        <p:blipFill>
          <a:blip r:embed="rId2"/>
          <a:stretch>
            <a:fillRect/>
          </a:stretch>
        </p:blipFill>
        <p:spPr>
          <a:xfrm>
            <a:off x="0" y="0"/>
            <a:ext cx="9144000" cy="6858000"/>
          </a:xfrm>
          <a:prstGeom prst="rect">
            <a:avLst/>
          </a:prstGeom>
        </p:spPr>
      </p:pic>
      <p:pic>
        <p:nvPicPr>
          <p:cNvPr id="2" name="New picture"/>
          <p:cNvPicPr/>
          <p:nvPr/>
        </p:nvPicPr>
        <p:blipFill rotWithShape="1">
          <a:blip r:embed="rId3"/>
          <a:srcRect t="21651" b="14300"/>
          <a:stretch/>
        </p:blipFill>
        <p:spPr>
          <a:xfrm>
            <a:off x="0" y="1484784"/>
            <a:ext cx="9144000" cy="4392488"/>
          </a:xfrm>
          <a:prstGeom prst="rect">
            <a:avLst/>
          </a:prstGeom>
        </p:spPr>
      </p:pic>
      <p:sp>
        <p:nvSpPr>
          <p:cNvPr id="31" name="Rectangle 30"/>
          <p:cNvSpPr/>
          <p:nvPr/>
        </p:nvSpPr>
        <p:spPr>
          <a:xfrm>
            <a:off x="2339751" y="4453368"/>
            <a:ext cx="1229653" cy="1074457"/>
          </a:xfrm>
          <a:prstGeom prst="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001453" y="3429001"/>
            <a:ext cx="1059857" cy="1194668"/>
          </a:xfrm>
          <a:prstGeom prst="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737280" y="3068960"/>
            <a:ext cx="850944" cy="360040"/>
          </a:xfrm>
          <a:prstGeom prst="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483768" y="2967335"/>
            <a:ext cx="1008112" cy="713693"/>
          </a:xfrm>
          <a:prstGeom prst="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737280" y="2864840"/>
            <a:ext cx="1008112" cy="400110"/>
          </a:xfrm>
          <a:prstGeom prst="rect">
            <a:avLst/>
          </a:prstGeom>
          <a:noFill/>
          <a:ln>
            <a:noFill/>
          </a:ln>
        </p:spPr>
        <p:txBody>
          <a:bodyPr wrap="square" rtlCol="0">
            <a:spAutoFit/>
          </a:bodyPr>
          <a:lstStyle/>
          <a:p>
            <a:r>
              <a:rPr lang="en-GB" sz="2000" b="1" dirty="0">
                <a:solidFill>
                  <a:schemeClr val="bg1"/>
                </a:solidFill>
              </a:rPr>
              <a:t>People</a:t>
            </a:r>
          </a:p>
        </p:txBody>
      </p:sp>
      <p:sp>
        <p:nvSpPr>
          <p:cNvPr id="4" name="TextBox 3"/>
          <p:cNvSpPr txBox="1"/>
          <p:nvPr/>
        </p:nvSpPr>
        <p:spPr>
          <a:xfrm>
            <a:off x="3520177" y="3360080"/>
            <a:ext cx="2159732" cy="707886"/>
          </a:xfrm>
          <a:prstGeom prst="rect">
            <a:avLst/>
          </a:prstGeom>
          <a:noFill/>
          <a:ln>
            <a:noFill/>
          </a:ln>
        </p:spPr>
        <p:txBody>
          <a:bodyPr wrap="square" rtlCol="0">
            <a:spAutoFit/>
          </a:bodyPr>
          <a:lstStyle/>
          <a:p>
            <a:pPr algn="ctr"/>
            <a:r>
              <a:rPr lang="en-GB" sz="2000" b="1" dirty="0">
                <a:solidFill>
                  <a:schemeClr val="bg1"/>
                </a:solidFill>
              </a:rPr>
              <a:t>Local</a:t>
            </a:r>
          </a:p>
          <a:p>
            <a:pPr algn="ctr"/>
            <a:r>
              <a:rPr lang="en-GB" sz="2000" b="1" dirty="0">
                <a:solidFill>
                  <a:schemeClr val="bg1"/>
                </a:solidFill>
              </a:rPr>
              <a:t>Health boards</a:t>
            </a:r>
          </a:p>
        </p:txBody>
      </p:sp>
      <p:sp>
        <p:nvSpPr>
          <p:cNvPr id="5" name="TextBox 4"/>
          <p:cNvSpPr txBox="1"/>
          <p:nvPr/>
        </p:nvSpPr>
        <p:spPr>
          <a:xfrm>
            <a:off x="2303748" y="2613392"/>
            <a:ext cx="1368152" cy="707886"/>
          </a:xfrm>
          <a:prstGeom prst="rect">
            <a:avLst/>
          </a:prstGeom>
          <a:noFill/>
        </p:spPr>
        <p:txBody>
          <a:bodyPr wrap="square" rtlCol="0">
            <a:spAutoFit/>
          </a:bodyPr>
          <a:lstStyle/>
          <a:p>
            <a:pPr algn="ctr"/>
            <a:r>
              <a:rPr lang="cy" sz="2000" b="1" dirty="0">
                <a:solidFill>
                  <a:schemeClr val="bg1"/>
                </a:solidFill>
              </a:rPr>
              <a:t>Partneriaid eraill</a:t>
            </a:r>
          </a:p>
        </p:txBody>
      </p:sp>
      <p:sp>
        <p:nvSpPr>
          <p:cNvPr id="6" name="TextBox 5"/>
          <p:cNvSpPr txBox="1"/>
          <p:nvPr/>
        </p:nvSpPr>
        <p:spPr>
          <a:xfrm>
            <a:off x="2339751" y="4231738"/>
            <a:ext cx="1332148" cy="707886"/>
          </a:xfrm>
          <a:prstGeom prst="rect">
            <a:avLst/>
          </a:prstGeom>
          <a:noFill/>
          <a:ln>
            <a:noFill/>
          </a:ln>
        </p:spPr>
        <p:txBody>
          <a:bodyPr wrap="square" rtlCol="0">
            <a:spAutoFit/>
          </a:bodyPr>
          <a:lstStyle/>
          <a:p>
            <a:pPr algn="ctr"/>
            <a:r>
              <a:rPr lang="en-GB" sz="2000" b="1" dirty="0">
                <a:solidFill>
                  <a:schemeClr val="bg1"/>
                </a:solidFill>
              </a:rPr>
              <a:t>Local authority</a:t>
            </a:r>
          </a:p>
        </p:txBody>
      </p:sp>
      <p:sp>
        <p:nvSpPr>
          <p:cNvPr id="7" name="TextBox 6"/>
          <p:cNvSpPr txBox="1"/>
          <p:nvPr/>
        </p:nvSpPr>
        <p:spPr>
          <a:xfrm>
            <a:off x="1817186" y="1004219"/>
            <a:ext cx="5428389" cy="523220"/>
          </a:xfrm>
          <a:prstGeom prst="rect">
            <a:avLst/>
          </a:prstGeom>
          <a:noFill/>
        </p:spPr>
        <p:txBody>
          <a:bodyPr wrap="square" rtlCol="0">
            <a:spAutoFit/>
          </a:bodyPr>
          <a:lstStyle/>
          <a:p>
            <a:r>
              <a:rPr lang="en-GB" sz="2800" b="1" dirty="0">
                <a:solidFill>
                  <a:srgbClr val="16AD85"/>
                </a:solidFill>
              </a:rPr>
              <a:t>Who is responsible for prevention?</a:t>
            </a:r>
          </a:p>
        </p:txBody>
      </p:sp>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2339752" y="3327085"/>
            <a:ext cx="1296144" cy="707886"/>
          </a:xfrm>
          <a:prstGeom prst="rect">
            <a:avLst/>
          </a:prstGeom>
          <a:noFill/>
        </p:spPr>
        <p:txBody>
          <a:bodyPr wrap="square" rtlCol="0">
            <a:spAutoFit/>
          </a:bodyPr>
          <a:lstStyle/>
          <a:p>
            <a:pPr algn="ctr"/>
            <a:r>
              <a:rPr lang="cy" sz="2000" b="1" dirty="0">
                <a:solidFill>
                  <a:schemeClr val="bg1"/>
                </a:solidFill>
              </a:rPr>
              <a:t>Other Partners</a:t>
            </a:r>
          </a:p>
        </p:txBody>
      </p:sp>
      <p:cxnSp>
        <p:nvCxnSpPr>
          <p:cNvPr id="18" name="Straight Connector 17"/>
          <p:cNvCxnSpPr/>
          <p:nvPr/>
        </p:nvCxnSpPr>
        <p:spPr>
          <a:xfrm>
            <a:off x="2339752" y="3321278"/>
            <a:ext cx="1296144" cy="0"/>
          </a:xfrm>
          <a:prstGeom prst="line">
            <a:avLst/>
          </a:prstGeom>
          <a:ln w="31750">
            <a:solidFill>
              <a:schemeClr val="bg1"/>
            </a:solidFill>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5806904" y="3327533"/>
            <a:ext cx="655051" cy="400110"/>
          </a:xfrm>
          <a:prstGeom prst="rect">
            <a:avLst/>
          </a:prstGeom>
        </p:spPr>
        <p:txBody>
          <a:bodyPr wrap="none">
            <a:spAutoFit/>
          </a:bodyPr>
          <a:lstStyle/>
          <a:p>
            <a:r>
              <a:rPr lang="cy" sz="2000" b="1" dirty="0">
                <a:solidFill>
                  <a:schemeClr val="bg1"/>
                </a:solidFill>
              </a:rPr>
              <a:t>Pobl</a:t>
            </a:r>
            <a:endParaRPr lang="cy" b="1" dirty="0">
              <a:solidFill>
                <a:schemeClr val="bg1"/>
              </a:solidFill>
            </a:endParaRPr>
          </a:p>
        </p:txBody>
      </p:sp>
      <p:cxnSp>
        <p:nvCxnSpPr>
          <p:cNvPr id="25" name="Straight Connector 24"/>
          <p:cNvCxnSpPr/>
          <p:nvPr/>
        </p:nvCxnSpPr>
        <p:spPr>
          <a:xfrm>
            <a:off x="5514680" y="3315878"/>
            <a:ext cx="1296144" cy="0"/>
          </a:xfrm>
          <a:prstGeom prst="line">
            <a:avLst/>
          </a:prstGeom>
          <a:ln w="31750">
            <a:solidFill>
              <a:schemeClr val="bg1"/>
            </a:solidFill>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3872183" y="4088832"/>
            <a:ext cx="1399634" cy="707886"/>
          </a:xfrm>
          <a:prstGeom prst="rect">
            <a:avLst/>
          </a:prstGeom>
        </p:spPr>
        <p:txBody>
          <a:bodyPr wrap="square">
            <a:spAutoFit/>
          </a:bodyPr>
          <a:lstStyle/>
          <a:p>
            <a:pPr algn="ctr"/>
            <a:r>
              <a:rPr lang="cy" sz="2000" b="1" dirty="0">
                <a:solidFill>
                  <a:schemeClr val="bg1"/>
                </a:solidFill>
              </a:rPr>
              <a:t>Byrddau Iechyd lleol</a:t>
            </a:r>
          </a:p>
        </p:txBody>
      </p:sp>
      <p:cxnSp>
        <p:nvCxnSpPr>
          <p:cNvPr id="28" name="Straight Connector 27"/>
          <p:cNvCxnSpPr/>
          <p:nvPr/>
        </p:nvCxnSpPr>
        <p:spPr>
          <a:xfrm>
            <a:off x="3872183" y="4088832"/>
            <a:ext cx="1491905" cy="0"/>
          </a:xfrm>
          <a:prstGeom prst="line">
            <a:avLst/>
          </a:prstGeom>
          <a:ln w="31750">
            <a:solidFill>
              <a:schemeClr val="bg1"/>
            </a:solidFill>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2365323" y="5005392"/>
            <a:ext cx="1306576" cy="707886"/>
          </a:xfrm>
          <a:prstGeom prst="rect">
            <a:avLst/>
          </a:prstGeom>
        </p:spPr>
        <p:txBody>
          <a:bodyPr wrap="none">
            <a:spAutoFit/>
          </a:bodyPr>
          <a:lstStyle/>
          <a:p>
            <a:pPr algn="ctr"/>
            <a:r>
              <a:rPr lang="cy" sz="2000" b="1" dirty="0">
                <a:solidFill>
                  <a:schemeClr val="bg1"/>
                </a:solidFill>
              </a:rPr>
              <a:t>Awdurdod</a:t>
            </a:r>
          </a:p>
          <a:p>
            <a:pPr algn="ctr"/>
            <a:r>
              <a:rPr lang="cy" sz="2000" b="1" dirty="0">
                <a:solidFill>
                  <a:schemeClr val="bg1"/>
                </a:solidFill>
              </a:rPr>
              <a:t>lleol</a:t>
            </a:r>
          </a:p>
        </p:txBody>
      </p:sp>
      <p:cxnSp>
        <p:nvCxnSpPr>
          <p:cNvPr id="32" name="Straight Connector 31"/>
          <p:cNvCxnSpPr/>
          <p:nvPr/>
        </p:nvCxnSpPr>
        <p:spPr>
          <a:xfrm>
            <a:off x="2375756" y="4999426"/>
            <a:ext cx="1296144" cy="0"/>
          </a:xfrm>
          <a:prstGeom prst="line">
            <a:avLst/>
          </a:prstGeom>
          <a:ln w="31750">
            <a:solidFill>
              <a:schemeClr val="bg1"/>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2123728" y="337558"/>
            <a:ext cx="14488080" cy="584775"/>
          </a:xfrm>
          <a:prstGeom prst="rect">
            <a:avLst/>
          </a:prstGeom>
          <a:noFill/>
        </p:spPr>
        <p:txBody>
          <a:bodyPr wrap="square" rtlCol="0">
            <a:spAutoFit/>
          </a:bodyPr>
          <a:lstStyle/>
          <a:p>
            <a:r>
              <a:rPr lang="cy" sz="3200" b="1" i="0" strike="noStrike" cap="none" baseline="0" dirty="0">
                <a:solidFill>
                  <a:srgbClr val="16AD85"/>
                </a:solidFill>
                <a:effectLst/>
                <a:uFill>
                  <a:solidFill>
                    <a:srgbClr val="ED1A85"/>
                  </a:solidFill>
                </a:uFill>
                <a:latin typeface="Calibri"/>
              </a:rPr>
              <a:t>Pwy sy'n gyfrifol am atal?</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New picture"/>
          <p:cNvPicPr/>
          <p:nvPr/>
        </p:nvPicPr>
        <p:blipFill>
          <a:blip r:embed="rId2"/>
          <a:stretch>
            <a:fillRect/>
          </a:stretch>
        </p:blipFill>
        <p:spPr>
          <a:xfrm>
            <a:off x="0" y="202102"/>
            <a:ext cx="9144000" cy="6655898"/>
          </a:xfrm>
          <a:prstGeom prst="rect">
            <a:avLst/>
          </a:prstGeom>
        </p:spPr>
      </p:pic>
      <p:pic>
        <p:nvPicPr>
          <p:cNvPr id="3"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448074" y="784805"/>
            <a:ext cx="5904656" cy="523220"/>
          </a:xfrm>
          <a:prstGeom prst="rect">
            <a:avLst/>
          </a:prstGeom>
          <a:noFill/>
        </p:spPr>
        <p:txBody>
          <a:bodyPr wrap="square" rtlCol="0">
            <a:spAutoFit/>
          </a:bodyPr>
          <a:lstStyle/>
          <a:p>
            <a:r>
              <a:rPr lang="en-GB" sz="2800" b="1" u="sng" dirty="0">
                <a:solidFill>
                  <a:srgbClr val="16AD85"/>
                </a:solidFill>
              </a:rPr>
              <a:t>Charging for preventative services</a:t>
            </a:r>
          </a:p>
        </p:txBody>
      </p:sp>
      <p:sp>
        <p:nvSpPr>
          <p:cNvPr id="7" name="Rounded Rectangle 6"/>
          <p:cNvSpPr/>
          <p:nvPr/>
        </p:nvSpPr>
        <p:spPr>
          <a:xfrm>
            <a:off x="395536" y="1412900"/>
            <a:ext cx="2664296" cy="4536505"/>
          </a:xfrm>
          <a:prstGeom prst="roundRect">
            <a:avLst>
              <a:gd name="adj" fmla="val 10470"/>
            </a:avLst>
          </a:prstGeom>
          <a:solidFill>
            <a:srgbClr val="ED1A85"/>
          </a:solidFill>
          <a:ln>
            <a:solidFill>
              <a:srgbClr val="ED1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New picture"/>
          <p:cNvPicPr/>
          <p:nvPr/>
        </p:nvPicPr>
        <p:blipFill rotWithShape="1">
          <a:blip r:embed="rId4"/>
          <a:srcRect l="10494" t="24005" r="71328" b="51881"/>
          <a:stretch/>
        </p:blipFill>
        <p:spPr bwMode="auto">
          <a:xfrm>
            <a:off x="909623" y="1668796"/>
            <a:ext cx="1564816" cy="1512168"/>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866718" y="4584943"/>
            <a:ext cx="1800200" cy="400110"/>
          </a:xfrm>
          <a:prstGeom prst="rect">
            <a:avLst/>
          </a:prstGeom>
          <a:noFill/>
        </p:spPr>
        <p:txBody>
          <a:bodyPr wrap="square" rtlCol="0">
            <a:spAutoFit/>
          </a:bodyPr>
          <a:lstStyle/>
          <a:p>
            <a:r>
              <a:rPr lang="en-GB" sz="2000" dirty="0">
                <a:solidFill>
                  <a:schemeClr val="bg1"/>
                </a:solidFill>
              </a:rPr>
              <a:t>Flat rate charge</a:t>
            </a:r>
          </a:p>
        </p:txBody>
      </p:sp>
      <p:sp>
        <p:nvSpPr>
          <p:cNvPr id="10" name="Rounded Rectangle 9"/>
          <p:cNvSpPr/>
          <p:nvPr/>
        </p:nvSpPr>
        <p:spPr>
          <a:xfrm>
            <a:off x="3257300" y="1412775"/>
            <a:ext cx="2664296" cy="4536505"/>
          </a:xfrm>
          <a:prstGeom prst="roundRect">
            <a:avLst>
              <a:gd name="adj" fmla="val 10470"/>
            </a:avLst>
          </a:prstGeom>
          <a:solidFill>
            <a:srgbClr val="FDC536"/>
          </a:solidFill>
          <a:ln>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 sz="2000" dirty="0">
              <a:solidFill>
                <a:srgbClr val="000000"/>
              </a:solidFill>
            </a:endParaRPr>
          </a:p>
        </p:txBody>
      </p:sp>
      <p:pic>
        <p:nvPicPr>
          <p:cNvPr id="11" name="New picture"/>
          <p:cNvPicPr/>
          <p:nvPr/>
        </p:nvPicPr>
        <p:blipFill rotWithShape="1">
          <a:blip r:embed="rId4"/>
          <a:srcRect l="41131" t="24005" r="41286" b="52998"/>
          <a:stretch/>
        </p:blipFill>
        <p:spPr bwMode="auto">
          <a:xfrm>
            <a:off x="3851112" y="1636841"/>
            <a:ext cx="1512168" cy="1563092"/>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3438787" y="4526526"/>
            <a:ext cx="2340260" cy="677108"/>
          </a:xfrm>
          <a:prstGeom prst="rect">
            <a:avLst/>
          </a:prstGeom>
          <a:noFill/>
        </p:spPr>
        <p:txBody>
          <a:bodyPr wrap="square" rtlCol="0">
            <a:spAutoFit/>
          </a:bodyPr>
          <a:lstStyle/>
          <a:p>
            <a:pPr algn="ctr"/>
            <a:r>
              <a:rPr lang="en-GB" dirty="0"/>
              <a:t>No payment </a:t>
            </a:r>
            <a:r>
              <a:rPr lang="en-GB" sz="2000" dirty="0"/>
              <a:t>for</a:t>
            </a:r>
            <a:r>
              <a:rPr lang="en-GB" dirty="0"/>
              <a:t> some adult services</a:t>
            </a:r>
          </a:p>
        </p:txBody>
      </p:sp>
      <p:sp>
        <p:nvSpPr>
          <p:cNvPr id="14" name="Rounded Rectangle 13"/>
          <p:cNvSpPr/>
          <p:nvPr/>
        </p:nvSpPr>
        <p:spPr>
          <a:xfrm>
            <a:off x="6084168" y="1412775"/>
            <a:ext cx="2664296" cy="4536505"/>
          </a:xfrm>
          <a:prstGeom prst="roundRect">
            <a:avLst>
              <a:gd name="adj" fmla="val 10470"/>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New picture"/>
          <p:cNvPicPr/>
          <p:nvPr/>
        </p:nvPicPr>
        <p:blipFill rotWithShape="1">
          <a:blip r:embed="rId4"/>
          <a:srcRect l="71446" t="24347" r="10971" b="51539"/>
          <a:stretch/>
        </p:blipFill>
        <p:spPr bwMode="auto">
          <a:xfrm>
            <a:off x="6679282" y="1748884"/>
            <a:ext cx="1474068" cy="1527213"/>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6084168" y="4396276"/>
            <a:ext cx="2874214" cy="1015663"/>
          </a:xfrm>
          <a:prstGeom prst="rect">
            <a:avLst/>
          </a:prstGeom>
          <a:noFill/>
        </p:spPr>
        <p:txBody>
          <a:bodyPr wrap="square" rtlCol="0">
            <a:spAutoFit/>
          </a:bodyPr>
          <a:lstStyle/>
          <a:p>
            <a:pPr algn="ctr"/>
            <a:r>
              <a:rPr lang="en-GB" sz="2000" dirty="0"/>
              <a:t>No charge for preventative services for children</a:t>
            </a:r>
          </a:p>
        </p:txBody>
      </p:sp>
      <p:sp>
        <p:nvSpPr>
          <p:cNvPr id="16" name="Left-Right Arrow 15"/>
          <p:cNvSpPr/>
          <p:nvPr/>
        </p:nvSpPr>
        <p:spPr>
          <a:xfrm>
            <a:off x="863588" y="5322090"/>
            <a:ext cx="7208074" cy="571797"/>
          </a:xfrm>
          <a:prstGeom prst="lef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642993" y="3375198"/>
            <a:ext cx="2145652" cy="400110"/>
          </a:xfrm>
          <a:prstGeom prst="rect">
            <a:avLst/>
          </a:prstGeom>
        </p:spPr>
        <p:txBody>
          <a:bodyPr wrap="none">
            <a:spAutoFit/>
          </a:bodyPr>
          <a:lstStyle/>
          <a:p>
            <a:r>
              <a:rPr lang="cy" sz="2000" b="1" dirty="0">
                <a:solidFill>
                  <a:srgbClr val="FFFFFF"/>
                </a:solidFill>
              </a:rPr>
              <a:t>Tâl cyfradd unffurf</a:t>
            </a:r>
          </a:p>
        </p:txBody>
      </p:sp>
      <p:sp>
        <p:nvSpPr>
          <p:cNvPr id="17" name="Rectangle 16"/>
          <p:cNvSpPr/>
          <p:nvPr/>
        </p:nvSpPr>
        <p:spPr>
          <a:xfrm>
            <a:off x="3256394" y="3276097"/>
            <a:ext cx="2664798" cy="1015663"/>
          </a:xfrm>
          <a:prstGeom prst="rect">
            <a:avLst/>
          </a:prstGeom>
        </p:spPr>
        <p:txBody>
          <a:bodyPr wrap="square">
            <a:spAutoFit/>
          </a:bodyPr>
          <a:lstStyle/>
          <a:p>
            <a:pPr algn="ctr"/>
            <a:r>
              <a:rPr lang="cy" sz="2000" b="1" dirty="0">
                <a:solidFill>
                  <a:srgbClr val="000000"/>
                </a:solidFill>
              </a:rPr>
              <a:t>Dim tâl am rai gwasanaethau oedolion</a:t>
            </a:r>
          </a:p>
        </p:txBody>
      </p:sp>
      <p:sp>
        <p:nvSpPr>
          <p:cNvPr id="18" name="Rectangle 17"/>
          <p:cNvSpPr/>
          <p:nvPr/>
        </p:nvSpPr>
        <p:spPr>
          <a:xfrm>
            <a:off x="6084168" y="3288418"/>
            <a:ext cx="2796153" cy="1015663"/>
          </a:xfrm>
          <a:prstGeom prst="rect">
            <a:avLst/>
          </a:prstGeom>
        </p:spPr>
        <p:txBody>
          <a:bodyPr wrap="square">
            <a:spAutoFit/>
          </a:bodyPr>
          <a:lstStyle/>
          <a:p>
            <a:pPr algn="ctr"/>
            <a:r>
              <a:rPr lang="cy" sz="2000" b="1" dirty="0">
                <a:solidFill>
                  <a:srgbClr val="000000"/>
                </a:solidFill>
              </a:rPr>
              <a:t>Dim tâl am wasanaethau ataliol i blant</a:t>
            </a:r>
          </a:p>
        </p:txBody>
      </p:sp>
      <p:sp>
        <p:nvSpPr>
          <p:cNvPr id="20" name="TextBox 19"/>
          <p:cNvSpPr txBox="1"/>
          <p:nvPr/>
        </p:nvSpPr>
        <p:spPr>
          <a:xfrm>
            <a:off x="1376066" y="202102"/>
            <a:ext cx="5976664" cy="584775"/>
          </a:xfrm>
          <a:prstGeom prst="rect">
            <a:avLst/>
          </a:prstGeom>
          <a:noFill/>
        </p:spPr>
        <p:txBody>
          <a:bodyPr wrap="square" rtlCol="0">
            <a:spAutoFit/>
          </a:bodyPr>
          <a:lstStyle/>
          <a:p>
            <a:r>
              <a:rPr lang="en-GB" sz="3200" b="1" u="sng" dirty="0">
                <a:solidFill>
                  <a:srgbClr val="16AD85"/>
                </a:solidFill>
              </a:rPr>
              <a:t>Codi </a:t>
            </a:r>
            <a:r>
              <a:rPr lang="en-GB" sz="3200" b="1" u="sng" dirty="0" err="1">
                <a:solidFill>
                  <a:srgbClr val="16AD85"/>
                </a:solidFill>
              </a:rPr>
              <a:t>tâl</a:t>
            </a:r>
            <a:r>
              <a:rPr lang="en-GB" sz="3200" b="1" u="sng" dirty="0">
                <a:solidFill>
                  <a:srgbClr val="16AD85"/>
                </a:solidFill>
              </a:rPr>
              <a:t> am </a:t>
            </a:r>
            <a:r>
              <a:rPr lang="en-GB" sz="3200" b="1" u="sng" dirty="0" err="1">
                <a:solidFill>
                  <a:srgbClr val="16AD85"/>
                </a:solidFill>
              </a:rPr>
              <a:t>wasanaethau</a:t>
            </a:r>
            <a:r>
              <a:rPr lang="en-GB" sz="3200" b="1" u="sng" dirty="0">
                <a:solidFill>
                  <a:srgbClr val="16AD85"/>
                </a:solidFill>
              </a:rPr>
              <a:t> </a:t>
            </a:r>
            <a:r>
              <a:rPr lang="en-GB" sz="3200" b="1" u="sng" dirty="0" err="1">
                <a:solidFill>
                  <a:srgbClr val="16AD85"/>
                </a:solidFill>
              </a:rPr>
              <a:t>ataliol</a:t>
            </a:r>
            <a:endParaRPr lang="en-GB" sz="3200" b="1" u="sng" dirty="0">
              <a:solidFill>
                <a:srgbClr val="16AD85"/>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ew picture"/>
          <p:cNvPicPr/>
          <p:nvPr/>
        </p:nvPicPr>
        <p:blipFill>
          <a:blip r:embed="rId2"/>
          <a:stretch>
            <a:fillRect/>
          </a:stretch>
        </p:blipFill>
        <p:spPr>
          <a:xfrm>
            <a:off x="0" y="1052736"/>
            <a:ext cx="9144000" cy="5805264"/>
          </a:xfrm>
          <a:prstGeom prst="rect">
            <a:avLst/>
          </a:prstGeom>
        </p:spPr>
      </p:pic>
      <p:pic>
        <p:nvPicPr>
          <p:cNvPr id="4" name="New picture"/>
          <p:cNvPicPr/>
          <p:nvPr/>
        </p:nvPicPr>
        <p:blipFill rotWithShape="1">
          <a:blip r:embed="rId3"/>
          <a:srcRect l="28079" t="41391" r="27701" b="7630"/>
          <a:stretch/>
        </p:blipFill>
        <p:spPr bwMode="auto">
          <a:xfrm>
            <a:off x="2418604" y="2564903"/>
            <a:ext cx="4248472" cy="3528392"/>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5436096" y="1487685"/>
            <a:ext cx="3600400" cy="1077218"/>
          </a:xfrm>
          <a:prstGeom prst="rect">
            <a:avLst/>
          </a:prstGeom>
          <a:noFill/>
        </p:spPr>
        <p:txBody>
          <a:bodyPr wrap="square" rtlCol="0">
            <a:spAutoFit/>
          </a:bodyPr>
          <a:lstStyle/>
          <a:p>
            <a:pPr algn="ctr"/>
            <a:r>
              <a:rPr lang="en-GB" sz="3200" b="1" dirty="0"/>
              <a:t>Information, Advice and Assistance</a:t>
            </a:r>
          </a:p>
        </p:txBody>
      </p:sp>
      <p:cxnSp>
        <p:nvCxnSpPr>
          <p:cNvPr id="11" name="Straight Connector 10"/>
          <p:cNvCxnSpPr/>
          <p:nvPr/>
        </p:nvCxnSpPr>
        <p:spPr>
          <a:xfrm>
            <a:off x="5436096" y="2564903"/>
            <a:ext cx="3600400" cy="0"/>
          </a:xfrm>
          <a:prstGeom prst="line">
            <a:avLst/>
          </a:prstGeom>
          <a:ln>
            <a:solidFill>
              <a:srgbClr val="16AD85"/>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84460" y="2564904"/>
            <a:ext cx="3600400" cy="0"/>
          </a:xfrm>
          <a:prstGeom prst="line">
            <a:avLst/>
          </a:prstGeom>
          <a:ln>
            <a:solidFill>
              <a:srgbClr val="16AD85"/>
            </a:solidFill>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133424" y="1487686"/>
            <a:ext cx="3551436" cy="1077218"/>
          </a:xfrm>
          <a:prstGeom prst="rect">
            <a:avLst/>
          </a:prstGeom>
        </p:spPr>
        <p:txBody>
          <a:bodyPr wrap="square">
            <a:spAutoFit/>
          </a:bodyPr>
          <a:lstStyle/>
          <a:p>
            <a:pPr algn="ctr"/>
            <a:r>
              <a:rPr lang="cy" sz="3200" b="1" dirty="0">
                <a:solidFill>
                  <a:srgbClr val="000000"/>
                </a:solidFill>
              </a:rPr>
              <a:t>Gwybodaeth, Cyngor a Chymorth</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New picture"/>
          <p:cNvPicPr/>
          <p:nvPr/>
        </p:nvPicPr>
        <p:blipFill>
          <a:blip r:embed="rId2"/>
          <a:stretch>
            <a:fillRect/>
          </a:stretch>
        </p:blipFill>
        <p:spPr>
          <a:xfrm>
            <a:off x="0" y="0"/>
            <a:ext cx="9144000" cy="6858000"/>
          </a:xfrm>
          <a:prstGeom prst="rect">
            <a:avLst/>
          </a:prstGeom>
        </p:spPr>
      </p:pic>
      <p:pic>
        <p:nvPicPr>
          <p:cNvPr id="4"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467544" y="1241126"/>
            <a:ext cx="5700500" cy="1440160"/>
          </a:xfrm>
          <a:prstGeom prst="roundRect">
            <a:avLst>
              <a:gd name="adj" fmla="val 12258"/>
            </a:avLst>
          </a:prstGeom>
          <a:solidFill>
            <a:srgbClr val="ED1A85"/>
          </a:solidFill>
          <a:ln>
            <a:solidFill>
              <a:srgbClr val="ED1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989637" y="698840"/>
            <a:ext cx="2656314" cy="584775"/>
          </a:xfrm>
          <a:prstGeom prst="rect">
            <a:avLst/>
          </a:prstGeom>
          <a:noFill/>
        </p:spPr>
        <p:txBody>
          <a:bodyPr wrap="square" rtlCol="0">
            <a:spAutoFit/>
          </a:bodyPr>
          <a:lstStyle/>
          <a:p>
            <a:r>
              <a:rPr lang="en-GB" sz="3200" b="1" u="sng" dirty="0">
                <a:solidFill>
                  <a:srgbClr val="16AD85"/>
                </a:solidFill>
              </a:rPr>
              <a:t>A central role</a:t>
            </a:r>
          </a:p>
        </p:txBody>
      </p:sp>
      <p:sp>
        <p:nvSpPr>
          <p:cNvPr id="11" name="TextBox 10"/>
          <p:cNvSpPr txBox="1"/>
          <p:nvPr/>
        </p:nvSpPr>
        <p:spPr>
          <a:xfrm>
            <a:off x="1649002" y="2075592"/>
            <a:ext cx="4519042" cy="584775"/>
          </a:xfrm>
          <a:prstGeom prst="rect">
            <a:avLst/>
          </a:prstGeom>
          <a:noFill/>
        </p:spPr>
        <p:txBody>
          <a:bodyPr wrap="square" rtlCol="0">
            <a:spAutoFit/>
          </a:bodyPr>
          <a:lstStyle/>
          <a:p>
            <a:pPr algn="ctr"/>
            <a:r>
              <a:rPr lang="en-GB" sz="1600" dirty="0">
                <a:solidFill>
                  <a:schemeClr val="bg1"/>
                </a:solidFill>
              </a:rPr>
              <a:t>Enables people to take control and make well-informed choices</a:t>
            </a:r>
          </a:p>
        </p:txBody>
      </p:sp>
      <p:sp>
        <p:nvSpPr>
          <p:cNvPr id="12" name="Rounded Rectangle 11"/>
          <p:cNvSpPr/>
          <p:nvPr/>
        </p:nvSpPr>
        <p:spPr>
          <a:xfrm>
            <a:off x="474068" y="2831288"/>
            <a:ext cx="5693976" cy="1440160"/>
          </a:xfrm>
          <a:prstGeom prst="roundRect">
            <a:avLst>
              <a:gd name="adj" fmla="val 12258"/>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2282786" y="3720654"/>
            <a:ext cx="2736304" cy="338554"/>
          </a:xfrm>
          <a:prstGeom prst="rect">
            <a:avLst/>
          </a:prstGeom>
          <a:noFill/>
        </p:spPr>
        <p:txBody>
          <a:bodyPr wrap="square" rtlCol="0">
            <a:spAutoFit/>
          </a:bodyPr>
          <a:lstStyle/>
          <a:p>
            <a:r>
              <a:rPr lang="en-GB" sz="1600"/>
              <a:t>Vital component of prevention</a:t>
            </a:r>
            <a:endParaRPr lang="en-GB" sz="1600" dirty="0"/>
          </a:p>
        </p:txBody>
      </p:sp>
      <p:sp>
        <p:nvSpPr>
          <p:cNvPr id="14" name="Rounded Rectangle 13"/>
          <p:cNvSpPr/>
          <p:nvPr/>
        </p:nvSpPr>
        <p:spPr>
          <a:xfrm>
            <a:off x="467544" y="4421209"/>
            <a:ext cx="5700500" cy="1440160"/>
          </a:xfrm>
          <a:prstGeom prst="roundRect">
            <a:avLst>
              <a:gd name="adj" fmla="val 12258"/>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2151199" y="5279122"/>
            <a:ext cx="4519042" cy="338554"/>
          </a:xfrm>
          <a:prstGeom prst="rect">
            <a:avLst/>
          </a:prstGeom>
          <a:noFill/>
        </p:spPr>
        <p:txBody>
          <a:bodyPr wrap="square" rtlCol="0">
            <a:spAutoFit/>
          </a:bodyPr>
          <a:lstStyle/>
          <a:p>
            <a:r>
              <a:rPr lang="en-GB" sz="1600" dirty="0"/>
              <a:t>Helps people’s full participation</a:t>
            </a:r>
          </a:p>
        </p:txBody>
      </p:sp>
      <p:pic>
        <p:nvPicPr>
          <p:cNvPr id="16" name="New picture"/>
          <p:cNvPicPr/>
          <p:nvPr/>
        </p:nvPicPr>
        <p:blipFill rotWithShape="1">
          <a:blip r:embed="rId4"/>
          <a:srcRect l="70385" t="38793" r="6230" b="29590"/>
          <a:stretch/>
        </p:blipFill>
        <p:spPr bwMode="auto">
          <a:xfrm>
            <a:off x="6803740" y="2484818"/>
            <a:ext cx="2088232" cy="2133100"/>
          </a:xfrm>
          <a:prstGeom prst="rect">
            <a:avLst/>
          </a:prstGeom>
          <a:ln>
            <a:noFill/>
          </a:ln>
          <a:extLst>
            <a:ext uri="{53640926-AAD7-44D8-BBD7-CCE9431645EC}">
              <a14:shadowObscured xmlns:a14="http://schemas.microsoft.com/office/drawing/2010/main"/>
            </a:ext>
          </a:extLst>
        </p:spPr>
      </p:pic>
      <p:pic>
        <p:nvPicPr>
          <p:cNvPr id="17" name="New picture"/>
          <p:cNvPicPr/>
          <p:nvPr/>
        </p:nvPicPr>
        <p:blipFill rotWithShape="1">
          <a:blip r:embed="rId4"/>
          <a:srcRect l="6311" t="45909" r="80760" b="36495"/>
          <a:stretch/>
        </p:blipFill>
        <p:spPr bwMode="auto">
          <a:xfrm>
            <a:off x="506880" y="2945051"/>
            <a:ext cx="1152128" cy="1208232"/>
          </a:xfrm>
          <a:prstGeom prst="rect">
            <a:avLst/>
          </a:prstGeom>
          <a:ln>
            <a:noFill/>
          </a:ln>
          <a:extLst>
            <a:ext uri="{53640926-AAD7-44D8-BBD7-CCE9431645EC}">
              <a14:shadowObscured xmlns:a14="http://schemas.microsoft.com/office/drawing/2010/main"/>
            </a:ext>
          </a:extLst>
        </p:spPr>
      </p:pic>
      <p:pic>
        <p:nvPicPr>
          <p:cNvPr id="18" name="New picture"/>
          <p:cNvPicPr/>
          <p:nvPr/>
        </p:nvPicPr>
        <p:blipFill rotWithShape="1">
          <a:blip r:embed="rId4"/>
          <a:srcRect l="6034" t="68569" r="81037" b="13711"/>
          <a:stretch/>
        </p:blipFill>
        <p:spPr bwMode="auto">
          <a:xfrm>
            <a:off x="506880" y="4499325"/>
            <a:ext cx="1161595" cy="1208232"/>
          </a:xfrm>
          <a:prstGeom prst="rect">
            <a:avLst/>
          </a:prstGeom>
          <a:ln>
            <a:noFill/>
          </a:ln>
          <a:extLst>
            <a:ext uri="{53640926-AAD7-44D8-BBD7-CCE9431645EC}">
              <a14:shadowObscured xmlns:a14="http://schemas.microsoft.com/office/drawing/2010/main"/>
            </a:ext>
          </a:extLst>
        </p:spPr>
      </p:pic>
      <p:pic>
        <p:nvPicPr>
          <p:cNvPr id="19" name="New picture"/>
          <p:cNvPicPr/>
          <p:nvPr/>
        </p:nvPicPr>
        <p:blipFill rotWithShape="1">
          <a:blip r:embed="rId4"/>
          <a:srcRect l="6219" t="23249" r="80852" b="59031"/>
          <a:stretch/>
        </p:blipFill>
        <p:spPr bwMode="auto">
          <a:xfrm>
            <a:off x="554085" y="1384130"/>
            <a:ext cx="1142122" cy="1208232"/>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715021" y="1244595"/>
            <a:ext cx="4360503" cy="830997"/>
          </a:xfrm>
          <a:prstGeom prst="rect">
            <a:avLst/>
          </a:prstGeom>
        </p:spPr>
        <p:txBody>
          <a:bodyPr wrap="square">
            <a:spAutoFit/>
          </a:bodyPr>
          <a:lstStyle/>
          <a:p>
            <a:pPr algn="ctr"/>
            <a:r>
              <a:rPr lang="cy" sz="1600" b="1" dirty="0">
                <a:solidFill>
                  <a:srgbClr val="FFFFFF"/>
                </a:solidFill>
              </a:rPr>
              <a:t>Mae'n galluogi pobl i gymryd rheolaeth a gwneud dewisiadau gwybodus ac mae'n elfen hanfodol o ddull ataliol.</a:t>
            </a:r>
          </a:p>
        </p:txBody>
      </p:sp>
      <p:sp>
        <p:nvSpPr>
          <p:cNvPr id="3" name="Rectangle 2"/>
          <p:cNvSpPr/>
          <p:nvPr/>
        </p:nvSpPr>
        <p:spPr>
          <a:xfrm>
            <a:off x="2593244" y="3331086"/>
            <a:ext cx="1942711" cy="338554"/>
          </a:xfrm>
          <a:prstGeom prst="rect">
            <a:avLst/>
          </a:prstGeom>
        </p:spPr>
        <p:txBody>
          <a:bodyPr wrap="none">
            <a:spAutoFit/>
          </a:bodyPr>
          <a:lstStyle/>
          <a:p>
            <a:r>
              <a:rPr lang="cy" sz="1600" b="1" dirty="0">
                <a:solidFill>
                  <a:srgbClr val="000000"/>
                </a:solidFill>
              </a:rPr>
              <a:t>Elfen hanfodol o atal</a:t>
            </a:r>
          </a:p>
        </p:txBody>
      </p:sp>
      <p:sp>
        <p:nvSpPr>
          <p:cNvPr id="8" name="Rectangle 7"/>
          <p:cNvSpPr/>
          <p:nvPr/>
        </p:nvSpPr>
        <p:spPr>
          <a:xfrm>
            <a:off x="2151199" y="4732897"/>
            <a:ext cx="2907527" cy="338554"/>
          </a:xfrm>
          <a:prstGeom prst="rect">
            <a:avLst/>
          </a:prstGeom>
        </p:spPr>
        <p:txBody>
          <a:bodyPr wrap="none">
            <a:spAutoFit/>
          </a:bodyPr>
          <a:lstStyle/>
          <a:p>
            <a:r>
              <a:rPr lang="cy" sz="1600" b="1" dirty="0">
                <a:solidFill>
                  <a:srgbClr val="000000"/>
                </a:solidFill>
              </a:rPr>
              <a:t>Yn helpu cyfranogiad llawn pobl</a:t>
            </a:r>
          </a:p>
        </p:txBody>
      </p:sp>
      <p:sp>
        <p:nvSpPr>
          <p:cNvPr id="9" name="TextBox 8"/>
          <p:cNvSpPr txBox="1"/>
          <p:nvPr/>
        </p:nvSpPr>
        <p:spPr>
          <a:xfrm>
            <a:off x="2151199" y="56432"/>
            <a:ext cx="2384756" cy="584775"/>
          </a:xfrm>
          <a:prstGeom prst="rect">
            <a:avLst/>
          </a:prstGeom>
          <a:noFill/>
        </p:spPr>
        <p:txBody>
          <a:bodyPr wrap="square" rtlCol="0">
            <a:spAutoFit/>
          </a:bodyPr>
          <a:lstStyle/>
          <a:p>
            <a:r>
              <a:rPr lang="en-GB" sz="3200" b="1" u="sng" dirty="0" err="1">
                <a:solidFill>
                  <a:srgbClr val="16AD85"/>
                </a:solidFill>
              </a:rPr>
              <a:t>Rôl</a:t>
            </a:r>
            <a:r>
              <a:rPr lang="en-GB" sz="3200" b="1" u="sng" dirty="0">
                <a:solidFill>
                  <a:srgbClr val="16AD85"/>
                </a:solidFill>
              </a:rPr>
              <a:t> </a:t>
            </a:r>
            <a:r>
              <a:rPr lang="en-GB" sz="3200" b="1" u="sng" dirty="0" err="1">
                <a:solidFill>
                  <a:srgbClr val="16AD85"/>
                </a:solidFill>
              </a:rPr>
              <a:t>ganolog</a:t>
            </a:r>
            <a:r>
              <a:rPr lang="en-GB" sz="3200" b="1" u="sng" dirty="0">
                <a:solidFill>
                  <a:srgbClr val="16AD85"/>
                </a:solidFill>
              </a:rPr>
              <a:t> </a:t>
            </a:r>
          </a:p>
        </p:txBody>
      </p:sp>
    </p:spTree>
    <p:extLst>
      <p:ext uri="{BB962C8B-B14F-4D97-AF65-F5344CB8AC3E}">
        <p14:creationId xmlns:p14="http://schemas.microsoft.com/office/powerpoint/2010/main" val="3498015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2"/>
          <a:stretch>
            <a:fillRect/>
          </a:stretch>
        </p:blipFill>
        <p:spPr>
          <a:xfrm>
            <a:off x="0" y="0"/>
            <a:ext cx="9144000" cy="6858000"/>
          </a:xfrm>
          <a:prstGeom prst="rect">
            <a:avLst/>
          </a:prstGeom>
        </p:spPr>
      </p:pic>
      <p:pic>
        <p:nvPicPr>
          <p:cNvPr id="2" name="New picture"/>
          <p:cNvPicPr/>
          <p:nvPr/>
        </p:nvPicPr>
        <p:blipFill rotWithShape="1">
          <a:blip r:embed="rId3"/>
          <a:srcRect l="7368" t="50015" r="50895" b="15336"/>
          <a:stretch/>
        </p:blipFill>
        <p:spPr>
          <a:xfrm>
            <a:off x="2112953" y="3933056"/>
            <a:ext cx="3168352" cy="1944216"/>
          </a:xfrm>
          <a:prstGeom prst="rect">
            <a:avLst/>
          </a:prstGeom>
        </p:spPr>
      </p:pic>
      <p:pic>
        <p:nvPicPr>
          <p:cNvPr id="3"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539573" y="185846"/>
            <a:ext cx="3084029" cy="830997"/>
          </a:xfrm>
          <a:prstGeom prst="rect">
            <a:avLst/>
          </a:prstGeom>
          <a:noFill/>
        </p:spPr>
        <p:txBody>
          <a:bodyPr wrap="square" rtlCol="0">
            <a:spAutoFit/>
          </a:bodyPr>
          <a:lstStyle/>
          <a:p>
            <a:pPr algn="ctr"/>
            <a:r>
              <a:rPr lang="en-GB" sz="2400" b="1" dirty="0">
                <a:solidFill>
                  <a:srgbClr val="16AD85"/>
                </a:solidFill>
              </a:rPr>
              <a:t>An information, advice </a:t>
            </a:r>
          </a:p>
          <a:p>
            <a:pPr algn="ctr"/>
            <a:r>
              <a:rPr lang="en-GB" sz="2400" b="1" dirty="0">
                <a:solidFill>
                  <a:srgbClr val="16AD85"/>
                </a:solidFill>
              </a:rPr>
              <a:t>and assistance service</a:t>
            </a:r>
          </a:p>
        </p:txBody>
      </p:sp>
      <p:sp>
        <p:nvSpPr>
          <p:cNvPr id="7" name="TextBox 6"/>
          <p:cNvSpPr txBox="1"/>
          <p:nvPr/>
        </p:nvSpPr>
        <p:spPr>
          <a:xfrm>
            <a:off x="4943483" y="1246441"/>
            <a:ext cx="3966881" cy="3277820"/>
          </a:xfrm>
          <a:prstGeom prst="rect">
            <a:avLst/>
          </a:prstGeom>
          <a:noFill/>
        </p:spPr>
        <p:txBody>
          <a:bodyPr wrap="square" lIns="91440" tIns="45720" rIns="91440" bIns="45720" rtlCol="0" anchor="t">
            <a:spAutoFit/>
          </a:bodyPr>
          <a:lstStyle/>
          <a:p>
            <a:pPr marL="457200" indent="-457200">
              <a:buClr>
                <a:srgbClr val="16AD85"/>
              </a:buClr>
              <a:buFont typeface="Arial" panose="020B0604020202020204" pitchFamily="34" charset="0"/>
              <a:buChar char="•"/>
            </a:pPr>
            <a:r>
              <a:rPr lang="en-GB" sz="2300" dirty="0">
                <a:cs typeface="Arial"/>
              </a:rPr>
              <a:t>A duty on local authorities – with support from their local health board – to ensure the provision of an information and advice service for </a:t>
            </a:r>
            <a:r>
              <a:rPr lang="en-GB" sz="2300" b="1" dirty="0">
                <a:cs typeface="Arial"/>
              </a:rPr>
              <a:t>all </a:t>
            </a:r>
            <a:r>
              <a:rPr lang="en-GB" sz="2300" dirty="0">
                <a:cs typeface="Arial"/>
              </a:rPr>
              <a:t>people in their area</a:t>
            </a:r>
          </a:p>
          <a:p>
            <a:pPr marL="457200" indent="-457200">
              <a:buClr>
                <a:srgbClr val="16AD85"/>
              </a:buClr>
              <a:buFont typeface="Arial" panose="020B0604020202020204" pitchFamily="34" charset="0"/>
              <a:buChar char="•"/>
            </a:pPr>
            <a:r>
              <a:rPr lang="en-GB" sz="2300" dirty="0">
                <a:cs typeface="Arial"/>
              </a:rPr>
              <a:t>Assistance in accessing that care support</a:t>
            </a:r>
          </a:p>
        </p:txBody>
      </p:sp>
      <p:sp>
        <p:nvSpPr>
          <p:cNvPr id="8" name="Rectangle 7"/>
          <p:cNvSpPr/>
          <p:nvPr/>
        </p:nvSpPr>
        <p:spPr>
          <a:xfrm>
            <a:off x="0" y="1016843"/>
            <a:ext cx="4432069" cy="3046988"/>
          </a:xfrm>
          <a:prstGeom prst="rect">
            <a:avLst/>
          </a:prstGeom>
        </p:spPr>
        <p:txBody>
          <a:bodyPr wrap="square">
            <a:spAutoFit/>
          </a:bodyPr>
          <a:lstStyle/>
          <a:p>
            <a:pPr marL="457200" indent="-457200">
              <a:buClr>
                <a:srgbClr val="16AD85"/>
              </a:buClr>
              <a:buFont typeface="Arial" pitchFamily="34" charset="0"/>
              <a:buChar char="•"/>
            </a:pPr>
            <a:r>
              <a:rPr lang="cy" sz="2400" dirty="0">
                <a:solidFill>
                  <a:srgbClr val="000000"/>
                </a:solidFill>
              </a:rPr>
              <a:t>Dyletswydd ar awdurdodau lleol – gyda chymorth gan eu bwrdd iechyd lleol – i sicrhau y darperir gwasanaeth gwybodaeth a chyngor ar gyfer </a:t>
            </a:r>
            <a:r>
              <a:rPr lang="cy" sz="2400" b="1" dirty="0">
                <a:solidFill>
                  <a:srgbClr val="000000"/>
                </a:solidFill>
              </a:rPr>
              <a:t>yr holl </a:t>
            </a:r>
            <a:r>
              <a:rPr lang="cy" sz="2400" dirty="0">
                <a:solidFill>
                  <a:srgbClr val="000000"/>
                </a:solidFill>
              </a:rPr>
              <a:t>bobl yn eu hardal</a:t>
            </a:r>
          </a:p>
          <a:p>
            <a:pPr marL="457200" indent="-457200">
              <a:buClr>
                <a:srgbClr val="16AD85"/>
              </a:buClr>
              <a:buFont typeface="Arial" pitchFamily="34" charset="0"/>
              <a:buChar char="•"/>
            </a:pPr>
            <a:r>
              <a:rPr lang="cy" sz="2400" dirty="0">
                <a:solidFill>
                  <a:srgbClr val="000000"/>
                </a:solidFill>
              </a:rPr>
              <a:t>Cymorth i gael mynediad at y cymorth gofal hwnnw</a:t>
            </a:r>
          </a:p>
        </p:txBody>
      </p:sp>
      <p:sp>
        <p:nvSpPr>
          <p:cNvPr id="9" name="Rectangle 8"/>
          <p:cNvSpPr/>
          <p:nvPr/>
        </p:nvSpPr>
        <p:spPr>
          <a:xfrm>
            <a:off x="107504" y="185846"/>
            <a:ext cx="4104456" cy="830997"/>
          </a:xfrm>
          <a:prstGeom prst="rect">
            <a:avLst/>
          </a:prstGeom>
        </p:spPr>
        <p:txBody>
          <a:bodyPr wrap="square">
            <a:spAutoFit/>
          </a:bodyPr>
          <a:lstStyle/>
          <a:p>
            <a:r>
              <a:rPr lang="cy" sz="2400" b="1" dirty="0">
                <a:solidFill>
                  <a:srgbClr val="16AD85"/>
                </a:solidFill>
              </a:rPr>
              <a:t>Gwasanaeth gwybodaeth, cyngor a chymorth</a:t>
            </a:r>
          </a:p>
        </p:txBody>
      </p:sp>
    </p:spTree>
    <p:extLst>
      <p:ext uri="{BB962C8B-B14F-4D97-AF65-F5344CB8AC3E}">
        <p14:creationId xmlns:p14="http://schemas.microsoft.com/office/powerpoint/2010/main" val="66473323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ew picture"/>
          <p:cNvPicPr/>
          <p:nvPr/>
        </p:nvPicPr>
        <p:blipFill>
          <a:blip r:embed="rId2"/>
          <a:stretch>
            <a:fillRect/>
          </a:stretch>
        </p:blipFill>
        <p:spPr>
          <a:xfrm>
            <a:off x="0" y="0"/>
            <a:ext cx="9144000" cy="6858000"/>
          </a:xfrm>
          <a:prstGeom prst="rect">
            <a:avLst/>
          </a:prstGeom>
        </p:spPr>
      </p:pic>
      <p:pic>
        <p:nvPicPr>
          <p:cNvPr id="3"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860032" y="764704"/>
            <a:ext cx="3312368" cy="707886"/>
          </a:xfrm>
          <a:prstGeom prst="rect">
            <a:avLst/>
          </a:prstGeom>
          <a:noFill/>
        </p:spPr>
        <p:txBody>
          <a:bodyPr wrap="square" rtlCol="0">
            <a:spAutoFit/>
          </a:bodyPr>
          <a:lstStyle/>
          <a:p>
            <a:r>
              <a:rPr lang="en-GB" sz="4000" b="1" u="sng" dirty="0">
                <a:solidFill>
                  <a:srgbClr val="16AD85"/>
                </a:solidFill>
              </a:rPr>
              <a:t>Group Exercise</a:t>
            </a:r>
          </a:p>
        </p:txBody>
      </p:sp>
      <p:sp>
        <p:nvSpPr>
          <p:cNvPr id="7" name="TextBox 6"/>
          <p:cNvSpPr txBox="1"/>
          <p:nvPr/>
        </p:nvSpPr>
        <p:spPr>
          <a:xfrm>
            <a:off x="5148064" y="1556792"/>
            <a:ext cx="3672408" cy="4401205"/>
          </a:xfrm>
          <a:prstGeom prst="rect">
            <a:avLst/>
          </a:prstGeom>
          <a:noFill/>
        </p:spPr>
        <p:txBody>
          <a:bodyPr wrap="square" rtlCol="0">
            <a:spAutoFit/>
          </a:bodyPr>
          <a:lstStyle/>
          <a:p>
            <a:r>
              <a:rPr lang="en-GB" sz="2000" dirty="0"/>
              <a:t>Discuss in group and write down:</a:t>
            </a:r>
          </a:p>
          <a:p>
            <a:endParaRPr lang="en-GB" sz="2000" dirty="0"/>
          </a:p>
          <a:p>
            <a:pPr marL="457200" indent="-457200">
              <a:buClr>
                <a:srgbClr val="ED1A85"/>
              </a:buClr>
              <a:buFont typeface="Arial" panose="020B0604020202020204" pitchFamily="34" charset="0"/>
              <a:buChar char="•"/>
            </a:pPr>
            <a:r>
              <a:rPr lang="en-GB" sz="2000" dirty="0"/>
              <a:t>How is the information, advice and assistance service set up in Swansea for adults and for children ?</a:t>
            </a:r>
          </a:p>
          <a:p>
            <a:pPr marL="457200" indent="-457200">
              <a:buClr>
                <a:srgbClr val="ED1A85"/>
              </a:buClr>
              <a:buFont typeface="Arial" panose="020B0604020202020204" pitchFamily="34" charset="0"/>
              <a:buChar char="•"/>
            </a:pPr>
            <a:endParaRPr lang="en-GB" sz="2000" dirty="0"/>
          </a:p>
          <a:p>
            <a:pPr marL="457200" indent="-457200">
              <a:buClr>
                <a:srgbClr val="ED1A85"/>
              </a:buClr>
              <a:buFont typeface="Arial" panose="020B0604020202020204" pitchFamily="34" charset="0"/>
              <a:buChar char="•"/>
            </a:pPr>
            <a:r>
              <a:rPr lang="en-GB" sz="2000" dirty="0"/>
              <a:t>What are the strengths and weakness in the current arrangements.</a:t>
            </a:r>
          </a:p>
          <a:p>
            <a:pPr marL="457200" indent="-457200">
              <a:buClr>
                <a:srgbClr val="ED1A85"/>
              </a:buClr>
              <a:buFont typeface="Arial" panose="020B0604020202020204" pitchFamily="34" charset="0"/>
              <a:buChar char="•"/>
            </a:pPr>
            <a:endParaRPr lang="en-GB" sz="2000" dirty="0"/>
          </a:p>
          <a:p>
            <a:pPr marL="457200" indent="-457200">
              <a:buClr>
                <a:srgbClr val="ED1A85"/>
              </a:buClr>
              <a:buFont typeface="Arial" panose="020B0604020202020204" pitchFamily="34" charset="0"/>
              <a:buChar char="•"/>
            </a:pPr>
            <a:r>
              <a:rPr lang="en-GB" sz="2000" dirty="0"/>
              <a:t>What do you think the service will be like for those receiving it.</a:t>
            </a:r>
          </a:p>
        </p:txBody>
      </p:sp>
      <p:sp>
        <p:nvSpPr>
          <p:cNvPr id="2" name="Rectangle 1"/>
          <p:cNvSpPr/>
          <p:nvPr/>
        </p:nvSpPr>
        <p:spPr>
          <a:xfrm>
            <a:off x="0" y="1556792"/>
            <a:ext cx="4069355" cy="4401205"/>
          </a:xfrm>
          <a:prstGeom prst="rect">
            <a:avLst/>
          </a:prstGeom>
        </p:spPr>
        <p:txBody>
          <a:bodyPr wrap="square">
            <a:spAutoFit/>
          </a:bodyPr>
          <a:lstStyle/>
          <a:p>
            <a:r>
              <a:rPr lang="cy" sz="2000" dirty="0">
                <a:solidFill>
                  <a:srgbClr val="000000"/>
                </a:solidFill>
              </a:rPr>
              <a:t>Trafodwch mewn grŵp ac ysgrifennwch:</a:t>
            </a:r>
          </a:p>
          <a:p>
            <a:endParaRPr lang="en-GB" sz="2000" dirty="0"/>
          </a:p>
          <a:p>
            <a:pPr marL="457200" indent="-457200">
              <a:buClr>
                <a:srgbClr val="ED1A85"/>
              </a:buClr>
              <a:buFont typeface="Arial" pitchFamily="34" charset="0"/>
              <a:buChar char="•"/>
            </a:pPr>
            <a:r>
              <a:rPr lang="cy" sz="2000" dirty="0">
                <a:solidFill>
                  <a:srgbClr val="000000"/>
                </a:solidFill>
              </a:rPr>
              <a:t>Sut mae'r gwasanaeth gwybodaeth, cyngor a chymorth wedi'i sefydlu yn Abertawe ar gyfer oedolion a phlant?</a:t>
            </a:r>
          </a:p>
          <a:p>
            <a:pPr marL="457200" indent="-457200">
              <a:buClr>
                <a:srgbClr val="ED1A85"/>
              </a:buClr>
              <a:buFont typeface="Arial" pitchFamily="34" charset="0"/>
              <a:buChar char="•"/>
            </a:pPr>
            <a:endParaRPr lang="en-GB" sz="2000" dirty="0"/>
          </a:p>
          <a:p>
            <a:pPr marL="457200" indent="-457200">
              <a:buClr>
                <a:srgbClr val="ED1A85"/>
              </a:buClr>
              <a:buFont typeface="Arial" pitchFamily="34" charset="0"/>
              <a:buChar char="•"/>
            </a:pPr>
            <a:r>
              <a:rPr lang="cy" sz="2000" dirty="0">
                <a:solidFill>
                  <a:srgbClr val="000000"/>
                </a:solidFill>
              </a:rPr>
              <a:t>Beth yw cryfderau a gwendidau'r trefniadau presennol.</a:t>
            </a:r>
          </a:p>
          <a:p>
            <a:pPr marL="457200" indent="-457200">
              <a:buClr>
                <a:srgbClr val="ED1A85"/>
              </a:buClr>
              <a:buFont typeface="Arial" pitchFamily="34" charset="0"/>
              <a:buChar char="•"/>
            </a:pPr>
            <a:endParaRPr lang="en-GB" sz="2000" dirty="0"/>
          </a:p>
          <a:p>
            <a:pPr marL="457200" indent="-457200">
              <a:buClr>
                <a:srgbClr val="ED1A85"/>
              </a:buClr>
              <a:buFont typeface="Arial" pitchFamily="34" charset="0"/>
              <a:buChar char="•"/>
            </a:pPr>
            <a:r>
              <a:rPr lang="cy" sz="2000" dirty="0">
                <a:solidFill>
                  <a:srgbClr val="000000"/>
                </a:solidFill>
              </a:rPr>
              <a:t>Sut brofiad fydd y gwasanaeth i'r rhai sy'n ei dderbyn, yn eich barn chi.</a:t>
            </a:r>
          </a:p>
        </p:txBody>
      </p:sp>
      <p:sp>
        <p:nvSpPr>
          <p:cNvPr id="9" name="TextBox 8"/>
          <p:cNvSpPr txBox="1"/>
          <p:nvPr/>
        </p:nvSpPr>
        <p:spPr>
          <a:xfrm>
            <a:off x="107504" y="764704"/>
            <a:ext cx="3312368" cy="707886"/>
          </a:xfrm>
          <a:prstGeom prst="rect">
            <a:avLst/>
          </a:prstGeom>
          <a:noFill/>
        </p:spPr>
        <p:txBody>
          <a:bodyPr wrap="square" rtlCol="0">
            <a:spAutoFit/>
          </a:bodyPr>
          <a:lstStyle/>
          <a:p>
            <a:r>
              <a:rPr lang="en-GB" sz="4000" b="1" u="sng" dirty="0" err="1">
                <a:solidFill>
                  <a:srgbClr val="16AD85"/>
                </a:solidFill>
              </a:rPr>
              <a:t>Ymarfer</a:t>
            </a:r>
            <a:r>
              <a:rPr lang="en-GB" sz="4000" b="1" u="sng" dirty="0">
                <a:solidFill>
                  <a:srgbClr val="16AD85"/>
                </a:solidFill>
              </a:rPr>
              <a:t> </a:t>
            </a:r>
            <a:r>
              <a:rPr lang="en-GB" sz="4000" b="1" u="sng" dirty="0" err="1">
                <a:solidFill>
                  <a:srgbClr val="16AD85"/>
                </a:solidFill>
              </a:rPr>
              <a:t>Grŵp</a:t>
            </a:r>
            <a:r>
              <a:rPr lang="en-GB" sz="4000" dirty="0">
                <a:solidFill>
                  <a:srgbClr val="16AD85"/>
                </a:solidFill>
              </a:rPr>
              <a:t> </a:t>
            </a:r>
            <a:endParaRPr lang="en-GB" sz="4000" b="1" u="sng" dirty="0">
              <a:solidFill>
                <a:srgbClr val="16AD85"/>
              </a:solidFill>
            </a:endParaRPr>
          </a:p>
        </p:txBody>
      </p:sp>
    </p:spTree>
    <p:extLst>
      <p:ext uri="{BB962C8B-B14F-4D97-AF65-F5344CB8AC3E}">
        <p14:creationId xmlns:p14="http://schemas.microsoft.com/office/powerpoint/2010/main" val="222121137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New picture"/>
          <p:cNvPicPr/>
          <p:nvPr/>
        </p:nvPicPr>
        <p:blipFill>
          <a:blip r:embed="rId2"/>
          <a:stretch>
            <a:fillRect/>
          </a:stretch>
        </p:blipFill>
        <p:spPr>
          <a:xfrm>
            <a:off x="0" y="2924944"/>
            <a:ext cx="9170115" cy="3947325"/>
          </a:xfrm>
          <a:prstGeom prst="rect">
            <a:avLst/>
          </a:prstGeom>
        </p:spPr>
      </p:pic>
      <p:sp>
        <p:nvSpPr>
          <p:cNvPr id="3" name="Rounded Rectangle 2"/>
          <p:cNvSpPr/>
          <p:nvPr/>
        </p:nvSpPr>
        <p:spPr>
          <a:xfrm>
            <a:off x="453561" y="1061974"/>
            <a:ext cx="2592288" cy="5320472"/>
          </a:xfrm>
          <a:prstGeom prst="roundRect">
            <a:avLst>
              <a:gd name="adj" fmla="val 1029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3258348" y="983315"/>
            <a:ext cx="2592288" cy="5343196"/>
          </a:xfrm>
          <a:prstGeom prst="roundRect">
            <a:avLst>
              <a:gd name="adj" fmla="val 1029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6214378" y="1485295"/>
            <a:ext cx="2592288" cy="4339236"/>
          </a:xfrm>
          <a:prstGeom prst="roundRect">
            <a:avLst>
              <a:gd name="adj" fmla="val 1029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467544" y="1129831"/>
            <a:ext cx="3060868" cy="361637"/>
          </a:xfrm>
          <a:prstGeom prst="rect">
            <a:avLst/>
          </a:prstGeom>
          <a:noFill/>
        </p:spPr>
        <p:txBody>
          <a:bodyPr wrap="square" rtlCol="0">
            <a:spAutoFit/>
          </a:bodyPr>
          <a:lstStyle/>
          <a:p>
            <a:r>
              <a:rPr lang="en-GB" sz="1750" b="1" dirty="0"/>
              <a:t>Information/</a:t>
            </a:r>
            <a:r>
              <a:rPr lang="cy" sz="1750" b="1" dirty="0">
                <a:solidFill>
                  <a:srgbClr val="000000"/>
                </a:solidFill>
              </a:rPr>
              <a:t> Gwybodaeth</a:t>
            </a:r>
            <a:endParaRPr lang="en-GB" sz="1750" b="1" dirty="0"/>
          </a:p>
        </p:txBody>
      </p:sp>
      <p:sp>
        <p:nvSpPr>
          <p:cNvPr id="10" name="TextBox 9"/>
          <p:cNvSpPr txBox="1"/>
          <p:nvPr/>
        </p:nvSpPr>
        <p:spPr>
          <a:xfrm>
            <a:off x="3636056" y="1061974"/>
            <a:ext cx="2339732" cy="707886"/>
          </a:xfrm>
          <a:prstGeom prst="rect">
            <a:avLst/>
          </a:prstGeom>
          <a:noFill/>
          <a:ln>
            <a:noFill/>
          </a:ln>
        </p:spPr>
        <p:txBody>
          <a:bodyPr wrap="square" rtlCol="0">
            <a:spAutoFit/>
          </a:bodyPr>
          <a:lstStyle/>
          <a:p>
            <a:r>
              <a:rPr lang="en-GB" sz="2000" b="1" dirty="0"/>
              <a:t>Advice/ </a:t>
            </a:r>
            <a:r>
              <a:rPr lang="cy" sz="2000" b="1" dirty="0">
                <a:solidFill>
                  <a:srgbClr val="000000"/>
                </a:solidFill>
              </a:rPr>
              <a:t>Cyngor</a:t>
            </a:r>
          </a:p>
          <a:p>
            <a:endParaRPr lang="en-GB" sz="2000" b="1" dirty="0"/>
          </a:p>
        </p:txBody>
      </p:sp>
      <p:sp>
        <p:nvSpPr>
          <p:cNvPr id="11" name="TextBox 10"/>
          <p:cNvSpPr txBox="1"/>
          <p:nvPr/>
        </p:nvSpPr>
        <p:spPr>
          <a:xfrm>
            <a:off x="6367983" y="1474584"/>
            <a:ext cx="2438683" cy="400110"/>
          </a:xfrm>
          <a:prstGeom prst="rect">
            <a:avLst/>
          </a:prstGeom>
          <a:noFill/>
        </p:spPr>
        <p:txBody>
          <a:bodyPr wrap="square" rtlCol="0">
            <a:spAutoFit/>
          </a:bodyPr>
          <a:lstStyle/>
          <a:p>
            <a:pPr algn="ctr"/>
            <a:r>
              <a:rPr lang="cy" sz="2000" b="1" dirty="0">
                <a:solidFill>
                  <a:srgbClr val="000000"/>
                </a:solidFill>
              </a:rPr>
              <a:t>Cymorth/ </a:t>
            </a:r>
            <a:r>
              <a:rPr lang="en-GB" sz="2000" b="1" dirty="0"/>
              <a:t>Assistance</a:t>
            </a:r>
          </a:p>
        </p:txBody>
      </p:sp>
      <p:sp>
        <p:nvSpPr>
          <p:cNvPr id="12" name="TextBox 11"/>
          <p:cNvSpPr txBox="1"/>
          <p:nvPr/>
        </p:nvSpPr>
        <p:spPr>
          <a:xfrm>
            <a:off x="683898" y="1463538"/>
            <a:ext cx="2103152" cy="3970318"/>
          </a:xfrm>
          <a:prstGeom prst="rect">
            <a:avLst/>
          </a:prstGeom>
          <a:solidFill>
            <a:schemeClr val="bg1">
              <a:lumMod val="95000"/>
            </a:schemeClr>
          </a:solidFill>
          <a:ln w="38100">
            <a:noFill/>
          </a:ln>
        </p:spPr>
        <p:txBody>
          <a:bodyPr wrap="square" rtlCol="0">
            <a:spAutoFit/>
          </a:bodyPr>
          <a:lstStyle/>
          <a:p>
            <a:pPr algn="ctr"/>
            <a:r>
              <a:rPr lang="cy" sz="1400" dirty="0">
                <a:solidFill>
                  <a:srgbClr val="16AD85"/>
                </a:solidFill>
              </a:rPr>
              <a:t>Taflenni,</a:t>
            </a:r>
          </a:p>
          <a:p>
            <a:pPr algn="ctr"/>
            <a:r>
              <a:rPr lang="cy" sz="1400" dirty="0">
                <a:solidFill>
                  <a:srgbClr val="16AD85"/>
                </a:solidFill>
              </a:rPr>
              <a:t>Gwefannau:</a:t>
            </a:r>
          </a:p>
          <a:p>
            <a:pPr algn="ctr"/>
            <a:r>
              <a:rPr lang="cy" sz="1400" dirty="0">
                <a:solidFill>
                  <a:srgbClr val="16AD85"/>
                </a:solidFill>
              </a:rPr>
              <a:t>Llyfrgelloedd, CAB,</a:t>
            </a:r>
          </a:p>
          <a:p>
            <a:pPr algn="ctr"/>
            <a:r>
              <a:rPr lang="cy" sz="1400" dirty="0">
                <a:solidFill>
                  <a:srgbClr val="16AD85"/>
                </a:solidFill>
              </a:rPr>
              <a:t>Cyfarwyddiadau,</a:t>
            </a:r>
          </a:p>
          <a:p>
            <a:pPr algn="ctr"/>
            <a:r>
              <a:rPr lang="cy" sz="1400" dirty="0">
                <a:solidFill>
                  <a:srgbClr val="16AD85"/>
                </a:solidFill>
              </a:rPr>
              <a:t>llinellau ffôn, </a:t>
            </a:r>
          </a:p>
          <a:p>
            <a:pPr algn="ctr"/>
            <a:r>
              <a:rPr lang="cy" sz="1400" dirty="0">
                <a:solidFill>
                  <a:srgbClr val="16AD85"/>
                </a:solidFill>
              </a:rPr>
              <a:t>Grwpiau cymorth, siopau un stop, gweithwyr rheng flaen,</a:t>
            </a:r>
          </a:p>
          <a:p>
            <a:pPr algn="ctr"/>
            <a:r>
              <a:rPr lang="cy" sz="1400" dirty="0">
                <a:solidFill>
                  <a:srgbClr val="16AD85"/>
                </a:solidFill>
              </a:rPr>
              <a:t>ac ati</a:t>
            </a:r>
            <a:endParaRPr lang="en-GB" sz="1400" dirty="0">
              <a:solidFill>
                <a:srgbClr val="16AD85"/>
              </a:solidFill>
            </a:endParaRPr>
          </a:p>
          <a:p>
            <a:pPr algn="ctr"/>
            <a:endParaRPr lang="en-GB" sz="1400" dirty="0">
              <a:solidFill>
                <a:srgbClr val="16AD85"/>
              </a:solidFill>
            </a:endParaRPr>
          </a:p>
          <a:p>
            <a:pPr algn="ctr"/>
            <a:r>
              <a:rPr lang="en-GB" sz="1400" dirty="0">
                <a:solidFill>
                  <a:srgbClr val="16AD85"/>
                </a:solidFill>
              </a:rPr>
              <a:t>Leaflets,</a:t>
            </a:r>
          </a:p>
          <a:p>
            <a:pPr algn="ctr"/>
            <a:r>
              <a:rPr lang="en-GB" sz="1400" dirty="0">
                <a:solidFill>
                  <a:srgbClr val="16AD85"/>
                </a:solidFill>
              </a:rPr>
              <a:t>Websites,</a:t>
            </a:r>
          </a:p>
          <a:p>
            <a:pPr algn="ctr"/>
            <a:r>
              <a:rPr lang="en-GB" sz="1400" dirty="0">
                <a:solidFill>
                  <a:srgbClr val="16AD85"/>
                </a:solidFill>
              </a:rPr>
              <a:t>Libraries, CAB,</a:t>
            </a:r>
          </a:p>
          <a:p>
            <a:pPr algn="ctr"/>
            <a:r>
              <a:rPr lang="en-GB" sz="1400" dirty="0">
                <a:solidFill>
                  <a:srgbClr val="16AD85"/>
                </a:solidFill>
              </a:rPr>
              <a:t>Directions,</a:t>
            </a:r>
          </a:p>
          <a:p>
            <a:pPr algn="ctr"/>
            <a:r>
              <a:rPr lang="en-GB" sz="1400" dirty="0">
                <a:solidFill>
                  <a:srgbClr val="16AD85"/>
                </a:solidFill>
              </a:rPr>
              <a:t>Telephone lines,</a:t>
            </a:r>
          </a:p>
          <a:p>
            <a:pPr algn="ctr"/>
            <a:r>
              <a:rPr lang="en-GB" sz="1400" dirty="0">
                <a:solidFill>
                  <a:srgbClr val="16AD85"/>
                </a:solidFill>
              </a:rPr>
              <a:t>Support groups, one stop shops, front line workers,</a:t>
            </a:r>
          </a:p>
          <a:p>
            <a:pPr algn="ctr"/>
            <a:r>
              <a:rPr lang="en-GB" sz="1400" dirty="0">
                <a:solidFill>
                  <a:srgbClr val="16AD85"/>
                </a:solidFill>
              </a:rPr>
              <a:t>etc</a:t>
            </a:r>
          </a:p>
        </p:txBody>
      </p:sp>
      <p:sp>
        <p:nvSpPr>
          <p:cNvPr id="13" name="TextBox 12"/>
          <p:cNvSpPr txBox="1"/>
          <p:nvPr/>
        </p:nvSpPr>
        <p:spPr>
          <a:xfrm>
            <a:off x="684600" y="5433856"/>
            <a:ext cx="2103152" cy="954107"/>
          </a:xfrm>
          <a:prstGeom prst="rect">
            <a:avLst/>
          </a:prstGeom>
          <a:solidFill>
            <a:schemeClr val="bg1">
              <a:lumMod val="95000"/>
            </a:schemeClr>
          </a:solidFill>
          <a:ln w="38100">
            <a:noFill/>
          </a:ln>
        </p:spPr>
        <p:txBody>
          <a:bodyPr wrap="square" rtlCol="0">
            <a:spAutoFit/>
          </a:bodyPr>
          <a:lstStyle/>
          <a:p>
            <a:pPr algn="ctr"/>
            <a:r>
              <a:rPr lang="cy" sz="1400" dirty="0">
                <a:solidFill>
                  <a:srgbClr val="16AD85"/>
                </a:solidFill>
              </a:rPr>
              <a:t>Darparu data i'r person</a:t>
            </a:r>
          </a:p>
          <a:p>
            <a:pPr algn="ctr"/>
            <a:endParaRPr lang="en-GB" sz="1400" dirty="0">
              <a:solidFill>
                <a:srgbClr val="16AD85"/>
              </a:solidFill>
            </a:endParaRPr>
          </a:p>
          <a:p>
            <a:pPr algn="ctr"/>
            <a:r>
              <a:rPr lang="en-GB" sz="1400" dirty="0">
                <a:solidFill>
                  <a:srgbClr val="16AD85"/>
                </a:solidFill>
              </a:rPr>
              <a:t>Providing data to the person</a:t>
            </a:r>
          </a:p>
        </p:txBody>
      </p:sp>
      <p:sp>
        <p:nvSpPr>
          <p:cNvPr id="15" name="TextBox 14"/>
          <p:cNvSpPr txBox="1"/>
          <p:nvPr/>
        </p:nvSpPr>
        <p:spPr>
          <a:xfrm>
            <a:off x="3310958" y="1415917"/>
            <a:ext cx="2518208" cy="4185761"/>
          </a:xfrm>
          <a:prstGeom prst="rect">
            <a:avLst/>
          </a:prstGeom>
          <a:solidFill>
            <a:schemeClr val="bg1">
              <a:lumMod val="95000"/>
            </a:schemeClr>
          </a:solidFill>
          <a:ln w="38100">
            <a:noFill/>
          </a:ln>
        </p:spPr>
        <p:txBody>
          <a:bodyPr wrap="square" rtlCol="0">
            <a:spAutoFit/>
          </a:bodyPr>
          <a:lstStyle/>
          <a:p>
            <a:pPr algn="ctr"/>
            <a:r>
              <a:rPr lang="cy" sz="1400" dirty="0">
                <a:solidFill>
                  <a:srgbClr val="16AD85"/>
                </a:solidFill>
              </a:rPr>
              <a:t>Help dros y ffôn</a:t>
            </a:r>
          </a:p>
          <a:p>
            <a:pPr algn="ctr"/>
            <a:r>
              <a:rPr lang="cy" sz="1400" dirty="0">
                <a:solidFill>
                  <a:srgbClr val="16AD85"/>
                </a:solidFill>
              </a:rPr>
              <a:t>neu linellau ymholiadau,</a:t>
            </a:r>
          </a:p>
          <a:p>
            <a:pPr algn="ctr"/>
            <a:r>
              <a:rPr lang="cy" sz="1400" dirty="0">
                <a:solidFill>
                  <a:srgbClr val="16AD85"/>
                </a:solidFill>
              </a:rPr>
              <a:t>siopau un stop,</a:t>
            </a:r>
          </a:p>
          <a:p>
            <a:pPr algn="ctr"/>
            <a:r>
              <a:rPr lang="cy" sz="1400" dirty="0">
                <a:solidFill>
                  <a:srgbClr val="16AD85"/>
                </a:solidFill>
              </a:rPr>
              <a:t>canolfannau cerdded i mewn,</a:t>
            </a:r>
          </a:p>
          <a:p>
            <a:pPr algn="ctr"/>
            <a:r>
              <a:rPr lang="cy" sz="1400" dirty="0">
                <a:solidFill>
                  <a:srgbClr val="16AD85"/>
                </a:solidFill>
              </a:rPr>
              <a:t>Tîm asesu</a:t>
            </a:r>
          </a:p>
          <a:p>
            <a:pPr algn="ctr"/>
            <a:r>
              <a:rPr lang="cy" sz="1400" dirty="0">
                <a:solidFill>
                  <a:srgbClr val="16AD85"/>
                </a:solidFill>
              </a:rPr>
              <a:t>Gweithwyr rheng flaen,</a:t>
            </a:r>
          </a:p>
          <a:p>
            <a:pPr algn="ctr"/>
            <a:r>
              <a:rPr lang="cy" sz="1400" dirty="0">
                <a:solidFill>
                  <a:srgbClr val="16AD85"/>
                </a:solidFill>
              </a:rPr>
              <a:t>gwybodaeth deuluol</a:t>
            </a:r>
          </a:p>
          <a:p>
            <a:pPr algn="ctr"/>
            <a:r>
              <a:rPr lang="cy" sz="1400" dirty="0">
                <a:solidFill>
                  <a:srgbClr val="16AD85"/>
                </a:solidFill>
              </a:rPr>
              <a:t>gwasanaeth,</a:t>
            </a:r>
          </a:p>
          <a:p>
            <a:pPr algn="ctr"/>
            <a:r>
              <a:rPr lang="cy" sz="1400" dirty="0">
                <a:solidFill>
                  <a:srgbClr val="16AD85"/>
                </a:solidFill>
              </a:rPr>
              <a:t>ac ati</a:t>
            </a:r>
          </a:p>
          <a:p>
            <a:pPr algn="ctr"/>
            <a:endParaRPr lang="en-GB" sz="1400" dirty="0">
              <a:solidFill>
                <a:srgbClr val="16AD85"/>
              </a:solidFill>
            </a:endParaRPr>
          </a:p>
          <a:p>
            <a:pPr algn="ctr"/>
            <a:r>
              <a:rPr lang="en-GB" sz="1400" dirty="0">
                <a:solidFill>
                  <a:srgbClr val="16AD85"/>
                </a:solidFill>
              </a:rPr>
              <a:t>Telephone help</a:t>
            </a:r>
          </a:p>
          <a:p>
            <a:pPr algn="ctr"/>
            <a:r>
              <a:rPr lang="en-GB" sz="1400" dirty="0">
                <a:solidFill>
                  <a:srgbClr val="16AD85"/>
                </a:solidFill>
              </a:rPr>
              <a:t>or enquiry lines,</a:t>
            </a:r>
          </a:p>
          <a:p>
            <a:pPr algn="ctr"/>
            <a:r>
              <a:rPr lang="en-GB" sz="1400" dirty="0">
                <a:solidFill>
                  <a:srgbClr val="16AD85"/>
                </a:solidFill>
              </a:rPr>
              <a:t>one stop shops,</a:t>
            </a:r>
          </a:p>
          <a:p>
            <a:pPr algn="ctr"/>
            <a:r>
              <a:rPr lang="en-GB" sz="1400" dirty="0">
                <a:solidFill>
                  <a:srgbClr val="16AD85"/>
                </a:solidFill>
              </a:rPr>
              <a:t>walk in centres,</a:t>
            </a:r>
          </a:p>
          <a:p>
            <a:pPr algn="ctr"/>
            <a:r>
              <a:rPr lang="en-GB" sz="1400" dirty="0">
                <a:solidFill>
                  <a:srgbClr val="16AD85"/>
                </a:solidFill>
              </a:rPr>
              <a:t>Assessment team,</a:t>
            </a:r>
          </a:p>
          <a:p>
            <a:pPr algn="ctr"/>
            <a:r>
              <a:rPr lang="en-GB" sz="1400" dirty="0">
                <a:solidFill>
                  <a:srgbClr val="16AD85"/>
                </a:solidFill>
              </a:rPr>
              <a:t>Front line workers,</a:t>
            </a:r>
          </a:p>
          <a:p>
            <a:pPr algn="ctr"/>
            <a:r>
              <a:rPr lang="en-GB" sz="1400" dirty="0">
                <a:solidFill>
                  <a:srgbClr val="16AD85"/>
                </a:solidFill>
              </a:rPr>
              <a:t>family information</a:t>
            </a:r>
          </a:p>
          <a:p>
            <a:pPr algn="ctr"/>
            <a:r>
              <a:rPr lang="en-GB" sz="1400" dirty="0">
                <a:solidFill>
                  <a:srgbClr val="16AD85"/>
                </a:solidFill>
              </a:rPr>
              <a:t>service,</a:t>
            </a:r>
          </a:p>
          <a:p>
            <a:pPr algn="ctr"/>
            <a:r>
              <a:rPr lang="en-GB" sz="1400" dirty="0">
                <a:solidFill>
                  <a:srgbClr val="16AD85"/>
                </a:solidFill>
              </a:rPr>
              <a:t>etc</a:t>
            </a:r>
          </a:p>
        </p:txBody>
      </p:sp>
      <p:sp>
        <p:nvSpPr>
          <p:cNvPr id="16" name="TextBox 15"/>
          <p:cNvSpPr txBox="1"/>
          <p:nvPr/>
        </p:nvSpPr>
        <p:spPr>
          <a:xfrm>
            <a:off x="3318282" y="5644861"/>
            <a:ext cx="2518207" cy="646331"/>
          </a:xfrm>
          <a:prstGeom prst="rect">
            <a:avLst/>
          </a:prstGeom>
          <a:solidFill>
            <a:schemeClr val="bg1">
              <a:lumMod val="95000"/>
            </a:schemeClr>
          </a:solidFill>
          <a:ln w="38100">
            <a:noFill/>
          </a:ln>
        </p:spPr>
        <p:txBody>
          <a:bodyPr wrap="square" rtlCol="0">
            <a:spAutoFit/>
          </a:bodyPr>
          <a:lstStyle/>
          <a:p>
            <a:pPr algn="ctr"/>
            <a:r>
              <a:rPr lang="cy" sz="1200" dirty="0">
                <a:solidFill>
                  <a:srgbClr val="16AD85"/>
                </a:solidFill>
              </a:rPr>
              <a:t>Archwilio opsiynau gyda'r person</a:t>
            </a:r>
            <a:endParaRPr lang="en-GB" sz="1200" dirty="0">
              <a:solidFill>
                <a:srgbClr val="16AD85"/>
              </a:solidFill>
            </a:endParaRPr>
          </a:p>
          <a:p>
            <a:pPr algn="ctr"/>
            <a:endParaRPr lang="en-GB" sz="1200" dirty="0">
              <a:solidFill>
                <a:srgbClr val="16AD85"/>
              </a:solidFill>
            </a:endParaRPr>
          </a:p>
          <a:p>
            <a:pPr algn="ctr"/>
            <a:r>
              <a:rPr lang="en-GB" sz="1200" dirty="0">
                <a:solidFill>
                  <a:srgbClr val="16AD85"/>
                </a:solidFill>
              </a:rPr>
              <a:t>Exploring options with the person</a:t>
            </a:r>
          </a:p>
        </p:txBody>
      </p:sp>
      <p:sp>
        <p:nvSpPr>
          <p:cNvPr id="18" name="TextBox 17"/>
          <p:cNvSpPr txBox="1"/>
          <p:nvPr/>
        </p:nvSpPr>
        <p:spPr>
          <a:xfrm>
            <a:off x="6408670" y="1874694"/>
            <a:ext cx="2203704" cy="2893100"/>
          </a:xfrm>
          <a:prstGeom prst="rect">
            <a:avLst/>
          </a:prstGeom>
          <a:solidFill>
            <a:schemeClr val="bg1">
              <a:lumMod val="95000"/>
            </a:schemeClr>
          </a:solidFill>
          <a:ln w="38100">
            <a:noFill/>
          </a:ln>
        </p:spPr>
        <p:txBody>
          <a:bodyPr wrap="square" rtlCol="0">
            <a:spAutoFit/>
          </a:bodyPr>
          <a:lstStyle/>
          <a:p>
            <a:pPr algn="ctr"/>
            <a:endParaRPr lang="en-GB" sz="1400" dirty="0">
              <a:solidFill>
                <a:srgbClr val="16AD85"/>
              </a:solidFill>
            </a:endParaRPr>
          </a:p>
          <a:p>
            <a:pPr algn="ctr"/>
            <a:r>
              <a:rPr lang="cy" sz="1400" dirty="0">
                <a:solidFill>
                  <a:srgbClr val="16AD85"/>
                </a:solidFill>
              </a:rPr>
              <a:t>Gwneud cyswllt, </a:t>
            </a:r>
          </a:p>
          <a:p>
            <a:pPr algn="ctr"/>
            <a:r>
              <a:rPr lang="cy" sz="1400" dirty="0">
                <a:solidFill>
                  <a:srgbClr val="16AD85"/>
                </a:solidFill>
              </a:rPr>
              <a:t>llenwi ffurflenni,</a:t>
            </a:r>
          </a:p>
          <a:p>
            <a:pPr algn="ctr"/>
            <a:r>
              <a:rPr lang="cy" sz="1400" dirty="0">
                <a:solidFill>
                  <a:srgbClr val="16AD85"/>
                </a:solidFill>
              </a:rPr>
              <a:t>cludiant, </a:t>
            </a:r>
          </a:p>
          <a:p>
            <a:pPr algn="ctr"/>
            <a:r>
              <a:rPr lang="cy" sz="1400" dirty="0">
                <a:solidFill>
                  <a:srgbClr val="16AD85"/>
                </a:solidFill>
              </a:rPr>
              <a:t>hebrwng y </a:t>
            </a:r>
          </a:p>
          <a:p>
            <a:pPr algn="ctr"/>
            <a:r>
              <a:rPr lang="cy" sz="1400" dirty="0">
                <a:solidFill>
                  <a:srgbClr val="16AD85"/>
                </a:solidFill>
              </a:rPr>
              <a:t>person</a:t>
            </a:r>
          </a:p>
          <a:p>
            <a:pPr algn="ctr"/>
            <a:endParaRPr lang="en-GB" sz="1400" dirty="0">
              <a:solidFill>
                <a:srgbClr val="16AD85"/>
              </a:solidFill>
            </a:endParaRPr>
          </a:p>
          <a:p>
            <a:pPr algn="ctr"/>
            <a:endParaRPr lang="en-GB" sz="1400" dirty="0">
              <a:solidFill>
                <a:srgbClr val="16AD85"/>
              </a:solidFill>
            </a:endParaRPr>
          </a:p>
          <a:p>
            <a:pPr algn="ctr"/>
            <a:r>
              <a:rPr lang="en-GB" sz="1400" dirty="0">
                <a:solidFill>
                  <a:srgbClr val="16AD85"/>
                </a:solidFill>
              </a:rPr>
              <a:t>Making  contact, </a:t>
            </a:r>
          </a:p>
          <a:p>
            <a:pPr algn="ctr"/>
            <a:r>
              <a:rPr lang="en-GB" sz="1400" dirty="0">
                <a:solidFill>
                  <a:srgbClr val="16AD85"/>
                </a:solidFill>
              </a:rPr>
              <a:t>completing forms,</a:t>
            </a:r>
          </a:p>
          <a:p>
            <a:pPr algn="ctr"/>
            <a:r>
              <a:rPr lang="en-GB" sz="1400" dirty="0">
                <a:solidFill>
                  <a:srgbClr val="16AD85"/>
                </a:solidFill>
              </a:rPr>
              <a:t>transport, </a:t>
            </a:r>
          </a:p>
          <a:p>
            <a:pPr algn="ctr"/>
            <a:r>
              <a:rPr lang="en-GB" sz="1400" dirty="0">
                <a:solidFill>
                  <a:srgbClr val="16AD85"/>
                </a:solidFill>
              </a:rPr>
              <a:t>accompanying the</a:t>
            </a:r>
          </a:p>
          <a:p>
            <a:pPr algn="ctr"/>
            <a:r>
              <a:rPr lang="en-GB" sz="1400" dirty="0">
                <a:solidFill>
                  <a:srgbClr val="16AD85"/>
                </a:solidFill>
              </a:rPr>
              <a:t>Person</a:t>
            </a:r>
          </a:p>
        </p:txBody>
      </p:sp>
      <p:sp>
        <p:nvSpPr>
          <p:cNvPr id="20" name="TextBox 19"/>
          <p:cNvSpPr txBox="1"/>
          <p:nvPr/>
        </p:nvSpPr>
        <p:spPr>
          <a:xfrm>
            <a:off x="6410370" y="4778504"/>
            <a:ext cx="2191281" cy="954107"/>
          </a:xfrm>
          <a:prstGeom prst="rect">
            <a:avLst/>
          </a:prstGeom>
          <a:solidFill>
            <a:schemeClr val="bg1">
              <a:lumMod val="95000"/>
            </a:schemeClr>
          </a:solidFill>
          <a:ln w="38100">
            <a:noFill/>
          </a:ln>
        </p:spPr>
        <p:txBody>
          <a:bodyPr wrap="square" rtlCol="0">
            <a:spAutoFit/>
          </a:bodyPr>
          <a:lstStyle/>
          <a:p>
            <a:pPr algn="ctr"/>
            <a:r>
              <a:rPr lang="cy" sz="1400" dirty="0">
                <a:solidFill>
                  <a:srgbClr val="16AD85"/>
                </a:solidFill>
              </a:rPr>
              <a:t>Gweithredu gyda'r person</a:t>
            </a:r>
          </a:p>
          <a:p>
            <a:pPr algn="ctr"/>
            <a:endParaRPr lang="cy" sz="1400" dirty="0">
              <a:solidFill>
                <a:srgbClr val="16AD85"/>
              </a:solidFill>
            </a:endParaRPr>
          </a:p>
          <a:p>
            <a:pPr algn="ctr"/>
            <a:r>
              <a:rPr lang="en-GB" sz="1400" dirty="0">
                <a:solidFill>
                  <a:srgbClr val="16AD85"/>
                </a:solidFill>
              </a:rPr>
              <a:t>Taking action with the person</a:t>
            </a:r>
          </a:p>
        </p:txBody>
      </p:sp>
      <p:sp>
        <p:nvSpPr>
          <p:cNvPr id="21" name="TextBox 20"/>
          <p:cNvSpPr txBox="1"/>
          <p:nvPr/>
        </p:nvSpPr>
        <p:spPr>
          <a:xfrm>
            <a:off x="4002279" y="-14570"/>
            <a:ext cx="4049942" cy="954107"/>
          </a:xfrm>
          <a:prstGeom prst="rect">
            <a:avLst/>
          </a:prstGeom>
          <a:noFill/>
        </p:spPr>
        <p:txBody>
          <a:bodyPr wrap="square" rtlCol="0">
            <a:spAutoFit/>
          </a:bodyPr>
          <a:lstStyle/>
          <a:p>
            <a:pPr algn="ctr"/>
            <a:r>
              <a:rPr lang="en-GB" sz="2800" b="1" dirty="0">
                <a:solidFill>
                  <a:srgbClr val="16AD85"/>
                </a:solidFill>
              </a:rPr>
              <a:t>What is information, advice and assistance?</a:t>
            </a:r>
          </a:p>
        </p:txBody>
      </p:sp>
      <p:sp>
        <p:nvSpPr>
          <p:cNvPr id="14" name="Rectangle 13"/>
          <p:cNvSpPr/>
          <p:nvPr/>
        </p:nvSpPr>
        <p:spPr>
          <a:xfrm>
            <a:off x="246630" y="49598"/>
            <a:ext cx="3502695" cy="954107"/>
          </a:xfrm>
          <a:prstGeom prst="rect">
            <a:avLst/>
          </a:prstGeom>
        </p:spPr>
        <p:txBody>
          <a:bodyPr wrap="square">
            <a:spAutoFit/>
          </a:bodyPr>
          <a:lstStyle/>
          <a:p>
            <a:r>
              <a:rPr lang="cy" sz="2800" b="1" dirty="0">
                <a:solidFill>
                  <a:srgbClr val="16AD85"/>
                </a:solidFill>
              </a:rPr>
              <a:t>Beth yw gwybodaeth, cyngor a chymorth?</a:t>
            </a:r>
          </a:p>
        </p:txBody>
      </p:sp>
    </p:spTree>
    <p:extLst>
      <p:ext uri="{BB962C8B-B14F-4D97-AF65-F5344CB8AC3E}">
        <p14:creationId xmlns:p14="http://schemas.microsoft.com/office/powerpoint/2010/main" val="345827638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New picture"/>
          <p:cNvPicPr/>
          <p:nvPr/>
        </p:nvPicPr>
        <p:blipFill>
          <a:blip r:embed="rId2"/>
          <a:stretch>
            <a:fillRect/>
          </a:stretch>
        </p:blipFill>
        <p:spPr>
          <a:xfrm>
            <a:off x="0" y="1213070"/>
            <a:ext cx="9144000" cy="5644930"/>
          </a:xfrm>
          <a:prstGeom prst="rect">
            <a:avLst/>
          </a:prstGeom>
        </p:spPr>
      </p:pic>
      <p:pic>
        <p:nvPicPr>
          <p:cNvPr id="3"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64392" y="825828"/>
            <a:ext cx="8280920" cy="523220"/>
          </a:xfrm>
          <a:prstGeom prst="rect">
            <a:avLst/>
          </a:prstGeom>
          <a:noFill/>
        </p:spPr>
        <p:txBody>
          <a:bodyPr wrap="square" rtlCol="0">
            <a:spAutoFit/>
          </a:bodyPr>
          <a:lstStyle/>
          <a:p>
            <a:r>
              <a:rPr lang="en-GB" sz="2800" b="1" u="sng" dirty="0">
                <a:solidFill>
                  <a:srgbClr val="16AD85"/>
                </a:solidFill>
              </a:rPr>
              <a:t>What information and advice needs to be provided </a:t>
            </a:r>
          </a:p>
        </p:txBody>
      </p:sp>
      <p:sp>
        <p:nvSpPr>
          <p:cNvPr id="7" name="Rounded Rectangle 6"/>
          <p:cNvSpPr/>
          <p:nvPr/>
        </p:nvSpPr>
        <p:spPr>
          <a:xfrm>
            <a:off x="200396" y="1556703"/>
            <a:ext cx="8208912" cy="1052825"/>
          </a:xfrm>
          <a:prstGeom prst="roundRect">
            <a:avLst/>
          </a:prstGeom>
          <a:solidFill>
            <a:srgbClr val="ED1A85"/>
          </a:solidFill>
          <a:ln>
            <a:solidFill>
              <a:srgbClr val="ED1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200396" y="2689627"/>
            <a:ext cx="8208912" cy="1052825"/>
          </a:xfrm>
          <a:prstGeom prst="round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200396" y="3841784"/>
            <a:ext cx="8208912" cy="1052825"/>
          </a:xfrm>
          <a:prstGeom prst="round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200396" y="5032577"/>
            <a:ext cx="8208912" cy="1052825"/>
          </a:xfrm>
          <a:prstGeom prst="roundRect">
            <a:avLst/>
          </a:prstGeom>
          <a:solidFill>
            <a:srgbClr val="FDC536"/>
          </a:solidFill>
          <a:ln>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New picture"/>
          <p:cNvPicPr/>
          <p:nvPr/>
        </p:nvPicPr>
        <p:blipFill rotWithShape="1">
          <a:blip r:embed="rId4"/>
          <a:srcRect l="5421" t="71985" r="75680" b="14365"/>
          <a:stretch/>
        </p:blipFill>
        <p:spPr>
          <a:xfrm>
            <a:off x="323528" y="5079906"/>
            <a:ext cx="1728192" cy="936104"/>
          </a:xfrm>
          <a:prstGeom prst="rect">
            <a:avLst/>
          </a:prstGeom>
        </p:spPr>
      </p:pic>
      <p:pic>
        <p:nvPicPr>
          <p:cNvPr id="17" name="New picture"/>
          <p:cNvPicPr/>
          <p:nvPr/>
        </p:nvPicPr>
        <p:blipFill rotWithShape="1">
          <a:blip r:embed="rId4"/>
          <a:srcRect l="5619" t="55057" r="75214" b="30869"/>
          <a:stretch/>
        </p:blipFill>
        <p:spPr>
          <a:xfrm>
            <a:off x="311324" y="3885597"/>
            <a:ext cx="1752600" cy="965200"/>
          </a:xfrm>
          <a:prstGeom prst="rect">
            <a:avLst/>
          </a:prstGeom>
        </p:spPr>
      </p:pic>
      <p:pic>
        <p:nvPicPr>
          <p:cNvPr id="18" name="New picture"/>
          <p:cNvPicPr/>
          <p:nvPr/>
        </p:nvPicPr>
        <p:blipFill rotWithShape="1">
          <a:blip r:embed="rId4"/>
          <a:srcRect l="5897" t="38205" r="74936" b="47721"/>
          <a:stretch/>
        </p:blipFill>
        <p:spPr>
          <a:xfrm>
            <a:off x="352524" y="2743979"/>
            <a:ext cx="1752600" cy="965200"/>
          </a:xfrm>
          <a:prstGeom prst="rect">
            <a:avLst/>
          </a:prstGeom>
        </p:spPr>
      </p:pic>
      <p:pic>
        <p:nvPicPr>
          <p:cNvPr id="19" name="New picture"/>
          <p:cNvPicPr/>
          <p:nvPr/>
        </p:nvPicPr>
        <p:blipFill rotWithShape="1">
          <a:blip r:embed="rId4"/>
          <a:srcRect l="5758" t="21724" r="75075" b="64202"/>
          <a:stretch/>
        </p:blipFill>
        <p:spPr>
          <a:xfrm>
            <a:off x="323528" y="1640811"/>
            <a:ext cx="1752600" cy="965200"/>
          </a:xfrm>
          <a:prstGeom prst="rect">
            <a:avLst/>
          </a:prstGeom>
        </p:spPr>
      </p:pic>
      <p:sp>
        <p:nvSpPr>
          <p:cNvPr id="20" name="TextBox 19"/>
          <p:cNvSpPr txBox="1"/>
          <p:nvPr/>
        </p:nvSpPr>
        <p:spPr>
          <a:xfrm>
            <a:off x="2519264" y="2117201"/>
            <a:ext cx="5976664" cy="400110"/>
          </a:xfrm>
          <a:prstGeom prst="rect">
            <a:avLst/>
          </a:prstGeom>
          <a:noFill/>
        </p:spPr>
        <p:txBody>
          <a:bodyPr wrap="square" rtlCol="0">
            <a:spAutoFit/>
          </a:bodyPr>
          <a:lstStyle/>
          <a:p>
            <a:r>
              <a:rPr lang="en-GB" sz="2000" dirty="0">
                <a:solidFill>
                  <a:schemeClr val="bg1"/>
                </a:solidFill>
              </a:rPr>
              <a:t>How the local care and support </a:t>
            </a:r>
            <a:r>
              <a:rPr lang="en-GB" sz="2000" b="1" dirty="0">
                <a:solidFill>
                  <a:schemeClr val="bg1"/>
                </a:solidFill>
              </a:rPr>
              <a:t>system </a:t>
            </a:r>
            <a:r>
              <a:rPr lang="en-GB" sz="2000" dirty="0">
                <a:solidFill>
                  <a:schemeClr val="bg1"/>
                </a:solidFill>
              </a:rPr>
              <a:t>works</a:t>
            </a:r>
          </a:p>
        </p:txBody>
      </p:sp>
      <p:sp>
        <p:nvSpPr>
          <p:cNvPr id="21" name="TextBox 20"/>
          <p:cNvSpPr txBox="1"/>
          <p:nvPr/>
        </p:nvSpPr>
        <p:spPr>
          <a:xfrm>
            <a:off x="2723133" y="3209577"/>
            <a:ext cx="4377477" cy="400110"/>
          </a:xfrm>
          <a:prstGeom prst="rect">
            <a:avLst/>
          </a:prstGeom>
          <a:noFill/>
        </p:spPr>
        <p:txBody>
          <a:bodyPr wrap="square" rtlCol="0">
            <a:spAutoFit/>
          </a:bodyPr>
          <a:lstStyle/>
          <a:p>
            <a:r>
              <a:rPr lang="en-GB" sz="2000" dirty="0"/>
              <a:t>The </a:t>
            </a:r>
            <a:r>
              <a:rPr lang="en-GB" sz="2000" b="1" dirty="0"/>
              <a:t>types of care and support </a:t>
            </a:r>
            <a:r>
              <a:rPr lang="en-GB" sz="2000" dirty="0"/>
              <a:t>available</a:t>
            </a:r>
          </a:p>
        </p:txBody>
      </p:sp>
      <p:sp>
        <p:nvSpPr>
          <p:cNvPr id="22" name="TextBox 21"/>
          <p:cNvSpPr txBox="1"/>
          <p:nvPr/>
        </p:nvSpPr>
        <p:spPr>
          <a:xfrm>
            <a:off x="2276493" y="4440475"/>
            <a:ext cx="5976664" cy="400110"/>
          </a:xfrm>
          <a:prstGeom prst="rect">
            <a:avLst/>
          </a:prstGeom>
          <a:noFill/>
        </p:spPr>
        <p:txBody>
          <a:bodyPr wrap="square" rtlCol="0">
            <a:spAutoFit/>
          </a:bodyPr>
          <a:lstStyle/>
          <a:p>
            <a:r>
              <a:rPr lang="en-GB" sz="2000" dirty="0"/>
              <a:t>How to </a:t>
            </a:r>
            <a:r>
              <a:rPr lang="en-GB" sz="2000" b="1" dirty="0"/>
              <a:t>access </a:t>
            </a:r>
            <a:r>
              <a:rPr lang="en-GB" sz="2000" dirty="0"/>
              <a:t>the care and support that is available </a:t>
            </a:r>
          </a:p>
        </p:txBody>
      </p:sp>
      <p:sp>
        <p:nvSpPr>
          <p:cNvPr id="23" name="TextBox 22"/>
          <p:cNvSpPr txBox="1"/>
          <p:nvPr/>
        </p:nvSpPr>
        <p:spPr>
          <a:xfrm>
            <a:off x="2369251" y="5585960"/>
            <a:ext cx="5780484" cy="400110"/>
          </a:xfrm>
          <a:prstGeom prst="rect">
            <a:avLst/>
          </a:prstGeom>
          <a:noFill/>
        </p:spPr>
        <p:txBody>
          <a:bodyPr wrap="square" rtlCol="0">
            <a:spAutoFit/>
          </a:bodyPr>
          <a:lstStyle/>
          <a:p>
            <a:r>
              <a:rPr lang="en-GB" sz="2000" dirty="0"/>
              <a:t>How to </a:t>
            </a:r>
            <a:r>
              <a:rPr lang="en-GB" sz="2000" b="1" dirty="0"/>
              <a:t>raise concerns </a:t>
            </a:r>
            <a:r>
              <a:rPr lang="en-GB" sz="2000" dirty="0"/>
              <a:t>about someone’s well -being</a:t>
            </a:r>
          </a:p>
        </p:txBody>
      </p:sp>
      <p:sp>
        <p:nvSpPr>
          <p:cNvPr id="2" name="Rectangle 1"/>
          <p:cNvSpPr/>
          <p:nvPr/>
        </p:nvSpPr>
        <p:spPr>
          <a:xfrm>
            <a:off x="3154468" y="5145660"/>
            <a:ext cx="3514808" cy="400110"/>
          </a:xfrm>
          <a:prstGeom prst="rect">
            <a:avLst/>
          </a:prstGeom>
        </p:spPr>
        <p:txBody>
          <a:bodyPr wrap="none">
            <a:spAutoFit/>
          </a:bodyPr>
          <a:lstStyle/>
          <a:p>
            <a:r>
              <a:rPr lang="cy" dirty="0">
                <a:solidFill>
                  <a:srgbClr val="000000"/>
                </a:solidFill>
              </a:rPr>
              <a:t>Sut i </a:t>
            </a:r>
            <a:r>
              <a:rPr lang="cy" b="1" dirty="0">
                <a:solidFill>
                  <a:srgbClr val="000000"/>
                </a:solidFill>
              </a:rPr>
              <a:t>godi </a:t>
            </a:r>
            <a:r>
              <a:rPr lang="cy" sz="2000" b="1" dirty="0">
                <a:solidFill>
                  <a:srgbClr val="000000"/>
                </a:solidFill>
              </a:rPr>
              <a:t>pryderon</a:t>
            </a:r>
            <a:r>
              <a:rPr lang="cy" b="1" dirty="0">
                <a:solidFill>
                  <a:srgbClr val="000000"/>
                </a:solidFill>
              </a:rPr>
              <a:t> </a:t>
            </a:r>
            <a:r>
              <a:rPr lang="cy" dirty="0">
                <a:solidFill>
                  <a:srgbClr val="000000"/>
                </a:solidFill>
              </a:rPr>
              <a:t>am les rhywun</a:t>
            </a:r>
          </a:p>
        </p:txBody>
      </p:sp>
      <p:sp>
        <p:nvSpPr>
          <p:cNvPr id="11" name="Rectangle 10"/>
          <p:cNvSpPr/>
          <p:nvPr/>
        </p:nvSpPr>
        <p:spPr>
          <a:xfrm>
            <a:off x="2267744" y="3927282"/>
            <a:ext cx="5692520" cy="400110"/>
          </a:xfrm>
          <a:prstGeom prst="rect">
            <a:avLst/>
          </a:prstGeom>
        </p:spPr>
        <p:txBody>
          <a:bodyPr wrap="none">
            <a:spAutoFit/>
          </a:bodyPr>
          <a:lstStyle/>
          <a:p>
            <a:r>
              <a:rPr lang="cy" sz="2000" dirty="0">
                <a:solidFill>
                  <a:srgbClr val="000000"/>
                </a:solidFill>
              </a:rPr>
              <a:t>Sut i </a:t>
            </a:r>
            <a:r>
              <a:rPr lang="cy" sz="2000" b="1" dirty="0">
                <a:solidFill>
                  <a:srgbClr val="000000"/>
                </a:solidFill>
              </a:rPr>
              <a:t>gael mynediad </a:t>
            </a:r>
            <a:r>
              <a:rPr lang="cy" sz="2000" dirty="0">
                <a:solidFill>
                  <a:srgbClr val="000000"/>
                </a:solidFill>
              </a:rPr>
              <a:t>i'r gofal a’r cymorth sydd ar gael </a:t>
            </a:r>
          </a:p>
        </p:txBody>
      </p:sp>
      <p:sp>
        <p:nvSpPr>
          <p:cNvPr id="12" name="Rectangle 11"/>
          <p:cNvSpPr/>
          <p:nvPr/>
        </p:nvSpPr>
        <p:spPr>
          <a:xfrm>
            <a:off x="2723133" y="2825546"/>
            <a:ext cx="4407553" cy="400110"/>
          </a:xfrm>
          <a:prstGeom prst="rect">
            <a:avLst/>
          </a:prstGeom>
        </p:spPr>
        <p:txBody>
          <a:bodyPr wrap="none">
            <a:spAutoFit/>
          </a:bodyPr>
          <a:lstStyle/>
          <a:p>
            <a:r>
              <a:rPr lang="cy" sz="2000" dirty="0"/>
              <a:t>Y </a:t>
            </a:r>
            <a:r>
              <a:rPr lang="cy" sz="2000" b="1" dirty="0"/>
              <a:t>mathau o ofal a chymorth </a:t>
            </a:r>
            <a:r>
              <a:rPr lang="cy" sz="2000" dirty="0"/>
              <a:t>sydd ar gael</a:t>
            </a:r>
          </a:p>
        </p:txBody>
      </p:sp>
      <p:sp>
        <p:nvSpPr>
          <p:cNvPr id="13" name="Rectangle 12"/>
          <p:cNvSpPr/>
          <p:nvPr/>
        </p:nvSpPr>
        <p:spPr>
          <a:xfrm>
            <a:off x="2369251" y="1733170"/>
            <a:ext cx="5561856" cy="400110"/>
          </a:xfrm>
          <a:prstGeom prst="rect">
            <a:avLst/>
          </a:prstGeom>
        </p:spPr>
        <p:txBody>
          <a:bodyPr wrap="square">
            <a:spAutoFit/>
          </a:bodyPr>
          <a:lstStyle/>
          <a:p>
            <a:r>
              <a:rPr lang="cy" sz="2000" dirty="0">
                <a:solidFill>
                  <a:srgbClr val="FFFFFF"/>
                </a:solidFill>
              </a:rPr>
              <a:t>Sut mae'r system gofal a chymorth lleol </a:t>
            </a:r>
            <a:r>
              <a:rPr lang="cy" sz="2000" b="1" dirty="0">
                <a:solidFill>
                  <a:srgbClr val="FFFFFF"/>
                </a:solidFill>
              </a:rPr>
              <a:t>yn gweithio</a:t>
            </a:r>
          </a:p>
        </p:txBody>
      </p:sp>
      <p:sp>
        <p:nvSpPr>
          <p:cNvPr id="14" name="Rectangle 13"/>
          <p:cNvSpPr/>
          <p:nvPr/>
        </p:nvSpPr>
        <p:spPr>
          <a:xfrm>
            <a:off x="599360" y="110593"/>
            <a:ext cx="6719340" cy="523220"/>
          </a:xfrm>
          <a:prstGeom prst="rect">
            <a:avLst/>
          </a:prstGeom>
        </p:spPr>
        <p:txBody>
          <a:bodyPr wrap="none">
            <a:spAutoFit/>
          </a:bodyPr>
          <a:lstStyle/>
          <a:p>
            <a:r>
              <a:rPr lang="cy" sz="2800" b="1" u="sng" dirty="0">
                <a:solidFill>
                  <a:srgbClr val="16AD85"/>
                </a:solidFill>
              </a:rPr>
              <a:t>Pa wybodaeth a chyngor y dylid eu darparu </a:t>
            </a:r>
          </a:p>
        </p:txBody>
      </p:sp>
    </p:spTree>
    <p:extLst>
      <p:ext uri="{BB962C8B-B14F-4D97-AF65-F5344CB8AC3E}">
        <p14:creationId xmlns:p14="http://schemas.microsoft.com/office/powerpoint/2010/main" val="79393516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pic>
        <p:nvPicPr>
          <p:cNvPr id="5" name="New picture"/>
          <p:cNvPicPr/>
          <p:nvPr/>
        </p:nvPicPr>
        <p:blipFill>
          <a:blip r:embed="rId3"/>
          <a:srcRect l="28079" t="41391" r="27701" b="7630"/>
          <a:stretch>
            <a:fillRect/>
          </a:stretch>
        </p:blipFill>
        <p:spPr bwMode="auto">
          <a:xfrm>
            <a:off x="7847856" y="0"/>
            <a:ext cx="1296144" cy="1021055"/>
          </a:xfrm>
          <a:prstGeom prst="rect">
            <a:avLst/>
          </a:prstGeom>
          <a:noFill/>
          <a:ln>
            <a:noFill/>
          </a:ln>
          <a:extLst>
            <a:ext uri="{53640926-AAD7-44D8-BBD7-CCE9431645EC}">
              <a14:shadowObscured xmlns:a14="http://schemas.microsoft.com/office/drawing/2010/main"/>
            </a:ext>
          </a:extLst>
        </p:spPr>
      </p:pic>
      <p:graphicFrame>
        <p:nvGraphicFramePr>
          <p:cNvPr id="8" name="Diagram 7"/>
          <p:cNvGraphicFramePr/>
          <p:nvPr>
            <p:extLst>
              <p:ext uri="{D42A27DB-BD31-4B8C-83A1-F6EECF244321}">
                <p14:modId xmlns:p14="http://schemas.microsoft.com/office/powerpoint/2010/main" val="520647902"/>
              </p:ext>
            </p:extLst>
          </p:nvPr>
        </p:nvGraphicFramePr>
        <p:xfrm>
          <a:off x="119421" y="1427697"/>
          <a:ext cx="4427984" cy="45716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p14="http://schemas.microsoft.com/office/powerpoint/2010/main" val="589815566"/>
              </p:ext>
            </p:extLst>
          </p:nvPr>
        </p:nvGraphicFramePr>
        <p:xfrm>
          <a:off x="4355976" y="1563748"/>
          <a:ext cx="5210747" cy="42573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p:cNvSpPr txBox="1"/>
          <p:nvPr/>
        </p:nvSpPr>
        <p:spPr>
          <a:xfrm>
            <a:off x="5796136" y="978973"/>
            <a:ext cx="3457140" cy="584775"/>
          </a:xfrm>
          <a:prstGeom prst="rect">
            <a:avLst/>
          </a:prstGeom>
          <a:noFill/>
          <a:ln>
            <a:noFill/>
          </a:ln>
        </p:spPr>
        <p:txBody>
          <a:bodyPr wrap="square" rtlCol="0">
            <a:spAutoFit/>
          </a:bodyPr>
          <a:lstStyle/>
          <a:p>
            <a:r>
              <a:rPr lang="en-GB" sz="3200" b="1" u="sng" dirty="0">
                <a:solidFill>
                  <a:srgbClr val="16AD85"/>
                </a:solidFill>
              </a:rPr>
              <a:t>Who needs it</a:t>
            </a:r>
          </a:p>
        </p:txBody>
      </p:sp>
      <p:sp>
        <p:nvSpPr>
          <p:cNvPr id="12" name="TextBox 11"/>
          <p:cNvSpPr txBox="1"/>
          <p:nvPr/>
        </p:nvSpPr>
        <p:spPr>
          <a:xfrm>
            <a:off x="755576" y="901143"/>
            <a:ext cx="3457140" cy="584775"/>
          </a:xfrm>
          <a:prstGeom prst="rect">
            <a:avLst/>
          </a:prstGeom>
          <a:noFill/>
          <a:ln>
            <a:noFill/>
          </a:ln>
        </p:spPr>
        <p:txBody>
          <a:bodyPr wrap="square" rtlCol="0">
            <a:spAutoFit/>
          </a:bodyPr>
          <a:lstStyle/>
          <a:p>
            <a:r>
              <a:rPr lang="en-GB" sz="3200" b="1" u="sng" dirty="0" err="1">
                <a:solidFill>
                  <a:srgbClr val="16AD85"/>
                </a:solidFill>
              </a:rPr>
              <a:t>Pwy</a:t>
            </a:r>
            <a:r>
              <a:rPr lang="en-GB" sz="3200" b="1" u="sng" dirty="0">
                <a:solidFill>
                  <a:srgbClr val="16AD85"/>
                </a:solidFill>
              </a:rPr>
              <a:t> </a:t>
            </a:r>
            <a:r>
              <a:rPr lang="en-GB" sz="3200" b="1" u="sng" dirty="0" err="1">
                <a:solidFill>
                  <a:srgbClr val="16AD85"/>
                </a:solidFill>
              </a:rPr>
              <a:t>sydd</a:t>
            </a:r>
            <a:r>
              <a:rPr lang="en-GB" sz="3200" b="1" u="sng" dirty="0">
                <a:solidFill>
                  <a:srgbClr val="16AD85"/>
                </a:solidFill>
              </a:rPr>
              <a:t> </a:t>
            </a:r>
            <a:r>
              <a:rPr lang="en-GB" sz="3200" b="1" u="sng" dirty="0" err="1">
                <a:solidFill>
                  <a:srgbClr val="16AD85"/>
                </a:solidFill>
              </a:rPr>
              <a:t>ei</a:t>
            </a:r>
            <a:r>
              <a:rPr lang="en-GB" sz="3200" b="1" u="sng" dirty="0">
                <a:solidFill>
                  <a:srgbClr val="16AD85"/>
                </a:solidFill>
              </a:rPr>
              <a:t> </a:t>
            </a:r>
            <a:r>
              <a:rPr lang="en-GB" sz="3200" b="1" u="sng" dirty="0" err="1">
                <a:solidFill>
                  <a:srgbClr val="16AD85"/>
                </a:solidFill>
              </a:rPr>
              <a:t>angen</a:t>
            </a:r>
            <a:endParaRPr lang="en-GB" sz="3200" b="1" u="sng" dirty="0">
              <a:solidFill>
                <a:srgbClr val="16AD85"/>
              </a:solidFill>
            </a:endParaRPr>
          </a:p>
        </p:txBody>
      </p:sp>
    </p:spTree>
    <p:extLst>
      <p:ext uri="{BB962C8B-B14F-4D97-AF65-F5344CB8AC3E}">
        <p14:creationId xmlns:p14="http://schemas.microsoft.com/office/powerpoint/2010/main" val="19992753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pic>
        <p:nvPicPr>
          <p:cNvPr id="4" name="New picture"/>
          <p:cNvPicPr/>
          <p:nvPr/>
        </p:nvPicPr>
        <p:blipFill>
          <a:blip r:embed="rId3"/>
          <a:srcRect l="28079" t="41391" r="27701" b="7630"/>
          <a:stretch>
            <a:fillRect/>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107504" y="1822165"/>
            <a:ext cx="4320480" cy="4401205"/>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cy" sz="2400" b="0" i="0" u="none" strike="noStrike" cap="none" baseline="0" dirty="0">
                <a:solidFill>
                  <a:srgbClr val="000000"/>
                </a:solidFill>
                <a:effectLst/>
                <a:uFillTx/>
                <a:latin typeface="Calibri"/>
              </a:rPr>
              <a:t>Ar gael cysylltiad â'r system gofal a chymorth</a:t>
            </a:r>
          </a:p>
          <a:p>
            <a:pPr marL="457200" indent="-457200">
              <a:buClr>
                <a:srgbClr val="16AD85"/>
              </a:buClr>
              <a:buFont typeface="Arial" panose="020B0604020202020204" pitchFamily="34" charset="0"/>
              <a:buChar char="•"/>
            </a:pPr>
            <a:endParaRPr lang="en-GB" sz="2400" dirty="0"/>
          </a:p>
          <a:p>
            <a:pPr marL="457200" indent="-457200">
              <a:buClr>
                <a:srgbClr val="16AD85"/>
              </a:buClr>
              <a:buFont typeface="Arial" panose="020B0604020202020204" pitchFamily="34" charset="0"/>
              <a:buChar char="•"/>
            </a:pPr>
            <a:r>
              <a:rPr lang="cy" sz="2400" b="0" i="0" u="none" strike="noStrike" cap="none" baseline="0" dirty="0">
                <a:solidFill>
                  <a:srgbClr val="000000"/>
                </a:solidFill>
                <a:effectLst/>
                <a:uFillTx/>
                <a:latin typeface="Calibri"/>
              </a:rPr>
              <a:t>Ar 'bwyntiau sbardun' allweddol ym mywydau pobl</a:t>
            </a:r>
          </a:p>
          <a:p>
            <a:pPr marL="914400" lvl="1" indent="-457200">
              <a:buClr>
                <a:srgbClr val="16AD85"/>
              </a:buClr>
              <a:buFont typeface="Arial" panose="020B0604020202020204" pitchFamily="34" charset="0"/>
              <a:buChar char="•"/>
            </a:pPr>
            <a:r>
              <a:rPr lang="cy" sz="2000" b="0" i="0" u="none" strike="noStrike" cap="none" baseline="0" dirty="0">
                <a:solidFill>
                  <a:srgbClr val="000000"/>
                </a:solidFill>
                <a:effectLst/>
                <a:uFillTx/>
                <a:latin typeface="Calibri"/>
              </a:rPr>
              <a:t>Fel rhan o asesiad </a:t>
            </a:r>
          </a:p>
          <a:p>
            <a:pPr marL="914400" lvl="1" indent="-457200">
              <a:buClr>
                <a:srgbClr val="16AD85"/>
              </a:buClr>
              <a:buFont typeface="Arial" panose="020B0604020202020204" pitchFamily="34" charset="0"/>
              <a:buChar char="•"/>
            </a:pPr>
            <a:r>
              <a:rPr lang="cy" sz="2000" b="0" i="0" u="none" strike="noStrike" cap="none" baseline="0" dirty="0">
                <a:solidFill>
                  <a:srgbClr val="000000"/>
                </a:solidFill>
                <a:effectLst/>
                <a:uFillTx/>
                <a:latin typeface="Calibri"/>
              </a:rPr>
              <a:t>Yn ystod cyfnod o ailalluogi</a:t>
            </a:r>
          </a:p>
          <a:p>
            <a:pPr marL="914400" lvl="1" indent="-457200">
              <a:buClr>
                <a:srgbClr val="16AD85"/>
              </a:buClr>
              <a:buFont typeface="Arial" panose="020B0604020202020204" pitchFamily="34" charset="0"/>
              <a:buChar char="•"/>
            </a:pPr>
            <a:r>
              <a:rPr lang="cy" sz="2000" b="0" i="0" u="none" strike="noStrike" cap="none" baseline="0" dirty="0">
                <a:solidFill>
                  <a:srgbClr val="000000"/>
                </a:solidFill>
                <a:effectLst/>
                <a:uFillTx/>
                <a:latin typeface="Calibri"/>
              </a:rPr>
              <a:t>O gwmpas ac yn dilyn asesiad ariannol</a:t>
            </a:r>
          </a:p>
          <a:p>
            <a:pPr marL="914400" lvl="1" indent="-457200">
              <a:buClr>
                <a:srgbClr val="16AD85"/>
              </a:buClr>
              <a:buFont typeface="Arial" panose="020B0604020202020204" pitchFamily="34" charset="0"/>
              <a:buChar char="•"/>
            </a:pPr>
            <a:r>
              <a:rPr lang="cy" sz="2000" b="0" i="0" u="none" strike="noStrike" cap="none" baseline="0" dirty="0">
                <a:solidFill>
                  <a:srgbClr val="000000"/>
                </a:solidFill>
                <a:effectLst/>
                <a:uFillTx/>
                <a:latin typeface="Calibri"/>
              </a:rPr>
              <a:t>Yn ystod neu ar ôl ymholiad diogelu</a:t>
            </a:r>
          </a:p>
          <a:p>
            <a:pPr marL="914400" lvl="1" indent="-457200">
              <a:buClr>
                <a:srgbClr val="16AD85"/>
              </a:buClr>
              <a:buFont typeface="Arial" panose="020B0604020202020204" pitchFamily="34" charset="0"/>
              <a:buChar char="•"/>
            </a:pPr>
            <a:r>
              <a:rPr lang="cy" sz="2000" b="0" i="0" u="none" strike="noStrike" cap="none" baseline="0" dirty="0">
                <a:solidFill>
                  <a:srgbClr val="000000"/>
                </a:solidFill>
                <a:effectLst/>
                <a:uFillTx/>
                <a:latin typeface="Calibri"/>
              </a:rPr>
              <a:t>O blentyndod</a:t>
            </a:r>
          </a:p>
          <a:p>
            <a:pPr marL="800100" lvl="1" indent="-342900">
              <a:buClr>
                <a:srgbClr val="16AD85"/>
              </a:buClr>
              <a:buFont typeface="Arial" panose="020B0604020202020204" pitchFamily="34" charset="0"/>
              <a:buChar char="•"/>
            </a:pPr>
            <a:endParaRPr lang="en-GB" sz="2000" dirty="0"/>
          </a:p>
        </p:txBody>
      </p:sp>
      <p:sp>
        <p:nvSpPr>
          <p:cNvPr id="9" name="TextBox 8"/>
          <p:cNvSpPr txBox="1"/>
          <p:nvPr/>
        </p:nvSpPr>
        <p:spPr>
          <a:xfrm>
            <a:off x="4408851" y="1823700"/>
            <a:ext cx="4735149" cy="4401205"/>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sz="2400" dirty="0"/>
              <a:t>On contact with care and support system</a:t>
            </a:r>
          </a:p>
          <a:p>
            <a:pPr marL="457200" indent="-457200">
              <a:buClr>
                <a:srgbClr val="16AD85"/>
              </a:buClr>
              <a:buFont typeface="Arial" panose="020B0604020202020204" pitchFamily="34" charset="0"/>
              <a:buChar char="•"/>
            </a:pPr>
            <a:endParaRPr lang="en-GB" sz="2400" dirty="0"/>
          </a:p>
          <a:p>
            <a:pPr marL="457200" indent="-457200">
              <a:buClr>
                <a:srgbClr val="16AD85"/>
              </a:buClr>
              <a:buFont typeface="Arial" panose="020B0604020202020204" pitchFamily="34" charset="0"/>
              <a:buChar char="•"/>
            </a:pPr>
            <a:r>
              <a:rPr lang="en-GB" sz="2400" dirty="0"/>
              <a:t>At keys ‘trigger points’ in people’s lives</a:t>
            </a:r>
          </a:p>
          <a:p>
            <a:pPr marL="914400" lvl="1" indent="-457200">
              <a:buClr>
                <a:srgbClr val="16AD85"/>
              </a:buClr>
              <a:buFont typeface="Arial" panose="020B0604020202020204" pitchFamily="34" charset="0"/>
              <a:buChar char="•"/>
            </a:pPr>
            <a:r>
              <a:rPr lang="en-GB" sz="2000" dirty="0"/>
              <a:t>As part of an assessment </a:t>
            </a:r>
          </a:p>
          <a:p>
            <a:pPr marL="914400" lvl="1" indent="-457200">
              <a:buClr>
                <a:srgbClr val="16AD85"/>
              </a:buClr>
              <a:buFont typeface="Arial" panose="020B0604020202020204" pitchFamily="34" charset="0"/>
              <a:buChar char="•"/>
            </a:pPr>
            <a:r>
              <a:rPr lang="en-GB" sz="2000" dirty="0"/>
              <a:t>During a period of reablement</a:t>
            </a:r>
          </a:p>
          <a:p>
            <a:pPr marL="914400" lvl="1" indent="-457200">
              <a:buClr>
                <a:srgbClr val="16AD85"/>
              </a:buClr>
              <a:buFont typeface="Arial" panose="020B0604020202020204" pitchFamily="34" charset="0"/>
              <a:buChar char="•"/>
            </a:pPr>
            <a:r>
              <a:rPr lang="en-GB" sz="2000" dirty="0"/>
              <a:t>Around and following financial assessment</a:t>
            </a:r>
          </a:p>
          <a:p>
            <a:pPr marL="914400" lvl="1" indent="-457200">
              <a:buClr>
                <a:srgbClr val="16AD85"/>
              </a:buClr>
              <a:buFont typeface="Arial" panose="020B0604020202020204" pitchFamily="34" charset="0"/>
              <a:buChar char="•"/>
            </a:pPr>
            <a:r>
              <a:rPr lang="en-GB" sz="2000" dirty="0"/>
              <a:t>During or following a safeguarding enquiry</a:t>
            </a:r>
          </a:p>
          <a:p>
            <a:pPr marL="914400" lvl="1" indent="-457200">
              <a:buClr>
                <a:srgbClr val="16AD85"/>
              </a:buClr>
              <a:buFont typeface="Arial" panose="020B0604020202020204" pitchFamily="34" charset="0"/>
              <a:buChar char="•"/>
            </a:pPr>
            <a:r>
              <a:rPr lang="en-GB" sz="2000" dirty="0"/>
              <a:t>From childhood</a:t>
            </a:r>
          </a:p>
          <a:p>
            <a:pPr marL="800100" lvl="1" indent="-342900">
              <a:buClr>
                <a:srgbClr val="16AD85"/>
              </a:buClr>
              <a:buFont typeface="Arial" panose="020B0604020202020204" pitchFamily="34" charset="0"/>
              <a:buChar char="•"/>
            </a:pPr>
            <a:endParaRPr lang="en-GB" sz="2000" dirty="0"/>
          </a:p>
        </p:txBody>
      </p:sp>
      <p:sp>
        <p:nvSpPr>
          <p:cNvPr id="2" name="Rectangle 1"/>
          <p:cNvSpPr/>
          <p:nvPr/>
        </p:nvSpPr>
        <p:spPr>
          <a:xfrm>
            <a:off x="4788024" y="1086436"/>
            <a:ext cx="3579698" cy="523220"/>
          </a:xfrm>
          <a:prstGeom prst="rect">
            <a:avLst/>
          </a:prstGeom>
        </p:spPr>
        <p:txBody>
          <a:bodyPr wrap="none">
            <a:spAutoFit/>
          </a:bodyPr>
          <a:lstStyle/>
          <a:p>
            <a:r>
              <a:rPr lang="en-GB" sz="2800" b="1" u="sng" dirty="0">
                <a:solidFill>
                  <a:srgbClr val="16AD85"/>
                </a:solidFill>
              </a:rPr>
              <a:t>When do they need it?</a:t>
            </a:r>
          </a:p>
        </p:txBody>
      </p:sp>
      <p:sp>
        <p:nvSpPr>
          <p:cNvPr id="3" name="TextBox 2"/>
          <p:cNvSpPr txBox="1"/>
          <p:nvPr/>
        </p:nvSpPr>
        <p:spPr>
          <a:xfrm>
            <a:off x="318745" y="1021055"/>
            <a:ext cx="3897998" cy="523220"/>
          </a:xfrm>
          <a:prstGeom prst="rect">
            <a:avLst/>
          </a:prstGeom>
          <a:noFill/>
        </p:spPr>
        <p:txBody>
          <a:bodyPr wrap="square" rtlCol="0">
            <a:spAutoFit/>
          </a:bodyPr>
          <a:lstStyle/>
          <a:p>
            <a:r>
              <a:rPr lang="en-GB" sz="2800" b="1" u="sng" dirty="0" err="1">
                <a:solidFill>
                  <a:srgbClr val="16AD85"/>
                </a:solidFill>
              </a:rPr>
              <a:t>Pryd</a:t>
            </a:r>
            <a:r>
              <a:rPr lang="en-GB" sz="2800" b="1" u="sng" dirty="0">
                <a:solidFill>
                  <a:srgbClr val="16AD85"/>
                </a:solidFill>
              </a:rPr>
              <a:t> </a:t>
            </a:r>
            <a:r>
              <a:rPr lang="en-GB" sz="2800" b="1" u="sng" dirty="0" err="1">
                <a:solidFill>
                  <a:srgbClr val="16AD85"/>
                </a:solidFill>
              </a:rPr>
              <a:t>maen</a:t>
            </a:r>
            <a:r>
              <a:rPr lang="en-GB" sz="2800" b="1" u="sng" dirty="0">
                <a:solidFill>
                  <a:srgbClr val="16AD85"/>
                </a:solidFill>
              </a:rPr>
              <a:t> </a:t>
            </a:r>
            <a:r>
              <a:rPr lang="en-GB" sz="2800" b="1" u="sng" dirty="0" err="1">
                <a:solidFill>
                  <a:srgbClr val="16AD85"/>
                </a:solidFill>
              </a:rPr>
              <a:t>nhw</a:t>
            </a:r>
            <a:r>
              <a:rPr lang="en-GB" sz="2800" b="1" u="sng" dirty="0">
                <a:solidFill>
                  <a:srgbClr val="16AD85"/>
                </a:solidFill>
              </a:rPr>
              <a:t> </a:t>
            </a:r>
            <a:r>
              <a:rPr lang="en-GB" sz="2800" b="1" u="sng" dirty="0" err="1">
                <a:solidFill>
                  <a:srgbClr val="16AD85"/>
                </a:solidFill>
              </a:rPr>
              <a:t>ei</a:t>
            </a:r>
            <a:r>
              <a:rPr lang="en-GB" sz="2800" b="1" u="sng" dirty="0">
                <a:solidFill>
                  <a:srgbClr val="16AD85"/>
                </a:solidFill>
              </a:rPr>
              <a:t> </a:t>
            </a:r>
            <a:r>
              <a:rPr lang="en-GB" sz="2800" b="1" u="sng" dirty="0" err="1">
                <a:solidFill>
                  <a:srgbClr val="16AD85"/>
                </a:solidFill>
              </a:rPr>
              <a:t>angen</a:t>
            </a:r>
            <a:endParaRPr lang="en-GB" sz="2800" b="1" u="sng" dirty="0">
              <a:solidFill>
                <a:srgbClr val="16AD85"/>
              </a:solidFill>
            </a:endParaRPr>
          </a:p>
        </p:txBody>
      </p:sp>
    </p:spTree>
    <p:extLst>
      <p:ext uri="{BB962C8B-B14F-4D97-AF65-F5344CB8AC3E}">
        <p14:creationId xmlns:p14="http://schemas.microsoft.com/office/powerpoint/2010/main" val="15564168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4"/>
          <a:stretch>
            <a:fillRect/>
          </a:stretch>
        </p:blipFill>
        <p:spPr>
          <a:xfrm>
            <a:off x="0" y="0"/>
            <a:ext cx="9144000" cy="6858000"/>
          </a:xfrm>
          <a:prstGeom prst="rect">
            <a:avLst/>
          </a:prstGeom>
        </p:spPr>
      </p:pic>
      <p:pic>
        <p:nvPicPr>
          <p:cNvPr id="3" name="New picture"/>
          <p:cNvPicPr/>
          <p:nvPr/>
        </p:nvPicPr>
        <p:blipFill rotWithShape="1">
          <a:blip r:embed="rId5"/>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043690" y="1661894"/>
            <a:ext cx="1872208" cy="523220"/>
          </a:xfrm>
          <a:prstGeom prst="rect">
            <a:avLst/>
          </a:prstGeom>
          <a:noFill/>
        </p:spPr>
        <p:txBody>
          <a:bodyPr wrap="square" rtlCol="0">
            <a:spAutoFit/>
          </a:bodyPr>
          <a:lstStyle/>
          <a:p>
            <a:r>
              <a:rPr lang="en-GB" sz="2800" b="1" dirty="0">
                <a:solidFill>
                  <a:srgbClr val="16AD85"/>
                </a:solidFill>
              </a:rPr>
              <a:t>Best Hopes</a:t>
            </a:r>
          </a:p>
        </p:txBody>
      </p:sp>
      <p:sp>
        <p:nvSpPr>
          <p:cNvPr id="7" name="TextBox 6"/>
          <p:cNvSpPr txBox="1"/>
          <p:nvPr/>
        </p:nvSpPr>
        <p:spPr>
          <a:xfrm>
            <a:off x="5076056" y="2185114"/>
            <a:ext cx="3960440" cy="2862322"/>
          </a:xfrm>
          <a:prstGeom prst="rect">
            <a:avLst/>
          </a:prstGeom>
          <a:noFill/>
        </p:spPr>
        <p:txBody>
          <a:bodyPr wrap="square" rtlCol="0">
            <a:spAutoFit/>
          </a:bodyPr>
          <a:lstStyle/>
          <a:p>
            <a:r>
              <a:rPr lang="en-GB" sz="2000" b="1" dirty="0"/>
              <a:t>Turn to the person sat next to you and have a conversation about what your best hopes are from this training session.</a:t>
            </a:r>
          </a:p>
          <a:p>
            <a:endParaRPr lang="en-GB" sz="2000" b="1" dirty="0"/>
          </a:p>
          <a:p>
            <a:r>
              <a:rPr lang="en-GB" sz="2000" b="1" dirty="0"/>
              <a:t>You will then be asked to introduce your partner by giving their name and saying what they would like to take away from today.</a:t>
            </a:r>
            <a:endParaRPr lang="en-GB" sz="2400" b="1" dirty="0"/>
          </a:p>
        </p:txBody>
      </p:sp>
      <p:sp>
        <p:nvSpPr>
          <p:cNvPr id="8" name="TextBox 7"/>
          <p:cNvSpPr txBox="1"/>
          <p:nvPr/>
        </p:nvSpPr>
        <p:spPr>
          <a:xfrm>
            <a:off x="323528" y="2218155"/>
            <a:ext cx="3903744" cy="2862322"/>
          </a:xfrm>
          <a:prstGeom prst="rect">
            <a:avLst/>
          </a:prstGeom>
          <a:noFill/>
        </p:spPr>
        <p:txBody>
          <a:bodyPr wrap="square" rtlCol="0">
            <a:spAutoFit/>
          </a:bodyPr>
          <a:lstStyle/>
          <a:p>
            <a:r>
              <a:rPr lang="cy" sz="2000" b="1" i="0" u="none" strike="noStrike" cap="none" baseline="0" dirty="0">
                <a:solidFill>
                  <a:srgbClr val="000000"/>
                </a:solidFill>
                <a:effectLst/>
                <a:uFillTx/>
                <a:latin typeface="Calibri"/>
              </a:rPr>
              <a:t>Trowch at y person sy'n eistedd nesaf i chi a chael sgwrs am eich gobeithion gorau o'r sesiwn hyfforddi hon.</a:t>
            </a:r>
          </a:p>
          <a:p>
            <a:endParaRPr lang="en-GB" sz="2000" b="1" dirty="0"/>
          </a:p>
          <a:p>
            <a:r>
              <a:rPr lang="cy" sz="2000" b="1" i="0" u="none" strike="noStrike" cap="none" baseline="0" dirty="0">
                <a:solidFill>
                  <a:srgbClr val="000000"/>
                </a:solidFill>
                <a:effectLst/>
                <a:uFillTx/>
                <a:latin typeface="Calibri"/>
              </a:rPr>
              <a:t>Yna gofynnir i chi gyflwyno'ch partner trwy roi ei enw a dweud beth hoffent ei gaffael o'r sesiwn heddiw.</a:t>
            </a:r>
          </a:p>
        </p:txBody>
      </p:sp>
      <p:sp>
        <p:nvSpPr>
          <p:cNvPr id="9" name="TextBox 8"/>
          <p:cNvSpPr txBox="1"/>
          <p:nvPr/>
        </p:nvSpPr>
        <p:spPr>
          <a:xfrm>
            <a:off x="323528" y="1661894"/>
            <a:ext cx="4176464" cy="523220"/>
          </a:xfrm>
          <a:prstGeom prst="rect">
            <a:avLst/>
          </a:prstGeom>
          <a:noFill/>
        </p:spPr>
        <p:txBody>
          <a:bodyPr wrap="square" rtlCol="0">
            <a:spAutoFit/>
          </a:bodyPr>
          <a:lstStyle/>
          <a:p>
            <a:r>
              <a:rPr lang="cy" sz="2800" b="1" i="0" u="none" strike="noStrike" cap="none" baseline="0" dirty="0">
                <a:solidFill>
                  <a:srgbClr val="16AD85"/>
                </a:solidFill>
                <a:effectLst/>
                <a:uFillTx/>
                <a:latin typeface="Calibri"/>
              </a:rPr>
              <a:t>Gobeithion Gorau</a:t>
            </a:r>
          </a:p>
        </p:txBody>
      </p:sp>
    </p:spTree>
    <p:custDataLst>
      <p:tags r:id="rId1"/>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New picture"/>
          <p:cNvPicPr/>
          <p:nvPr/>
        </p:nvPicPr>
        <p:blipFill>
          <a:blip r:embed="rId2"/>
          <a:stretch>
            <a:fillRect/>
          </a:stretch>
        </p:blipFill>
        <p:spPr>
          <a:xfrm>
            <a:off x="0" y="404664"/>
            <a:ext cx="9144000" cy="6453336"/>
          </a:xfrm>
          <a:prstGeom prst="rect">
            <a:avLst/>
          </a:prstGeom>
        </p:spPr>
      </p:pic>
      <p:sp>
        <p:nvSpPr>
          <p:cNvPr id="8" name="Rounded Rectangle 7"/>
          <p:cNvSpPr/>
          <p:nvPr/>
        </p:nvSpPr>
        <p:spPr>
          <a:xfrm>
            <a:off x="467544" y="1448780"/>
            <a:ext cx="8280920" cy="1008112"/>
          </a:xfrm>
          <a:prstGeom prst="roundRect">
            <a:avLst>
              <a:gd name="adj" fmla="val 9108"/>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Rounded Rectangle 8"/>
          <p:cNvSpPr/>
          <p:nvPr/>
        </p:nvSpPr>
        <p:spPr>
          <a:xfrm>
            <a:off x="467544" y="2601274"/>
            <a:ext cx="8280920" cy="1008112"/>
          </a:xfrm>
          <a:prstGeom prst="roundRect">
            <a:avLst>
              <a:gd name="adj" fmla="val 7849"/>
            </a:avLst>
          </a:prstGeom>
          <a:solidFill>
            <a:srgbClr val="FDC536"/>
          </a:solidFill>
          <a:ln>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Rounded Rectangle 9"/>
          <p:cNvSpPr/>
          <p:nvPr/>
        </p:nvSpPr>
        <p:spPr>
          <a:xfrm>
            <a:off x="467544" y="3783177"/>
            <a:ext cx="8280920" cy="1008112"/>
          </a:xfrm>
          <a:prstGeom prst="roundRect">
            <a:avLst>
              <a:gd name="adj" fmla="val 11628"/>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Rounded Rectangle 10"/>
          <p:cNvSpPr/>
          <p:nvPr/>
        </p:nvSpPr>
        <p:spPr>
          <a:xfrm>
            <a:off x="467544" y="4965080"/>
            <a:ext cx="8280920" cy="1008112"/>
          </a:xfrm>
          <a:prstGeom prst="roundRect">
            <a:avLst>
              <a:gd name="adj" fmla="val 10368"/>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 name="New picture"/>
          <p:cNvPicPr/>
          <p:nvPr/>
        </p:nvPicPr>
        <p:blipFill rotWithShape="1">
          <a:blip r:embed="rId3"/>
          <a:srcRect l="5900" t="21651" r="75200" b="64699"/>
          <a:stretch/>
        </p:blipFill>
        <p:spPr>
          <a:xfrm>
            <a:off x="539552" y="1484784"/>
            <a:ext cx="1728192" cy="936104"/>
          </a:xfrm>
          <a:prstGeom prst="rect">
            <a:avLst/>
          </a:prstGeom>
        </p:spPr>
      </p:pic>
      <p:pic>
        <p:nvPicPr>
          <p:cNvPr id="5" name="New picture"/>
          <p:cNvPicPr/>
          <p:nvPr/>
        </p:nvPicPr>
        <p:blipFill rotWithShape="1">
          <a:blip r:embed="rId3"/>
          <a:srcRect l="5900" t="38450" r="75200" b="47900"/>
          <a:stretch/>
        </p:blipFill>
        <p:spPr>
          <a:xfrm>
            <a:off x="550640" y="2637278"/>
            <a:ext cx="1728192" cy="936104"/>
          </a:xfrm>
          <a:prstGeom prst="rect">
            <a:avLst/>
          </a:prstGeom>
        </p:spPr>
      </p:pic>
      <p:pic>
        <p:nvPicPr>
          <p:cNvPr id="6" name="New picture"/>
          <p:cNvPicPr/>
          <p:nvPr/>
        </p:nvPicPr>
        <p:blipFill rotWithShape="1">
          <a:blip r:embed="rId3"/>
          <a:srcRect l="5900" t="55250" r="75200" b="31100"/>
          <a:stretch/>
        </p:blipFill>
        <p:spPr>
          <a:xfrm>
            <a:off x="539552" y="3821649"/>
            <a:ext cx="1728192" cy="936104"/>
          </a:xfrm>
          <a:prstGeom prst="rect">
            <a:avLst/>
          </a:prstGeom>
        </p:spPr>
      </p:pic>
      <p:pic>
        <p:nvPicPr>
          <p:cNvPr id="7" name="New picture"/>
          <p:cNvPicPr/>
          <p:nvPr/>
        </p:nvPicPr>
        <p:blipFill rotWithShape="1">
          <a:blip r:embed="rId3"/>
          <a:srcRect l="5900" t="72050" r="75200" b="14300"/>
          <a:stretch/>
        </p:blipFill>
        <p:spPr>
          <a:xfrm>
            <a:off x="539552" y="5001084"/>
            <a:ext cx="1728192" cy="936104"/>
          </a:xfrm>
          <a:prstGeom prst="rect">
            <a:avLst/>
          </a:prstGeom>
        </p:spPr>
      </p:pic>
      <p:sp>
        <p:nvSpPr>
          <p:cNvPr id="12" name="TextBox 11"/>
          <p:cNvSpPr txBox="1"/>
          <p:nvPr/>
        </p:nvSpPr>
        <p:spPr>
          <a:xfrm>
            <a:off x="2507680" y="1530044"/>
            <a:ext cx="5965576" cy="877163"/>
          </a:xfrm>
          <a:prstGeom prst="rect">
            <a:avLst/>
          </a:prstGeom>
          <a:noFill/>
        </p:spPr>
        <p:txBody>
          <a:bodyPr wrap="square" rtlCol="0">
            <a:spAutoFit/>
          </a:bodyPr>
          <a:lstStyle/>
          <a:p>
            <a:pPr algn="ctr"/>
            <a:r>
              <a:rPr lang="cy" sz="1700" b="1" dirty="0">
                <a:solidFill>
                  <a:srgbClr val="FFFFFF"/>
                </a:solidFill>
              </a:rPr>
              <a:t>Mewn amrywiaeth o fformatau gyda'r wybodaeth ddiweddaraf</a:t>
            </a:r>
          </a:p>
          <a:p>
            <a:pPr algn="ctr"/>
            <a:endParaRPr lang="en-GB" sz="1700" b="1" dirty="0">
              <a:solidFill>
                <a:schemeClr val="bg1"/>
              </a:solidFill>
            </a:endParaRPr>
          </a:p>
          <a:p>
            <a:pPr algn="ctr"/>
            <a:r>
              <a:rPr lang="en-GB" sz="1700" b="1" dirty="0">
                <a:solidFill>
                  <a:schemeClr val="bg1"/>
                </a:solidFill>
              </a:rPr>
              <a:t>In range of formats with up-to-date information</a:t>
            </a:r>
          </a:p>
        </p:txBody>
      </p:sp>
      <p:sp>
        <p:nvSpPr>
          <p:cNvPr id="13" name="TextBox 12"/>
          <p:cNvSpPr txBox="1"/>
          <p:nvPr/>
        </p:nvSpPr>
        <p:spPr>
          <a:xfrm>
            <a:off x="2361928" y="2687934"/>
            <a:ext cx="5965576" cy="923330"/>
          </a:xfrm>
          <a:prstGeom prst="rect">
            <a:avLst/>
          </a:prstGeom>
          <a:noFill/>
        </p:spPr>
        <p:txBody>
          <a:bodyPr wrap="square" rtlCol="0">
            <a:spAutoFit/>
          </a:bodyPr>
          <a:lstStyle/>
          <a:p>
            <a:pPr algn="ctr"/>
            <a:r>
              <a:rPr lang="cy" b="1" dirty="0">
                <a:solidFill>
                  <a:srgbClr val="000000"/>
                </a:solidFill>
              </a:rPr>
              <a:t>Ar gael yn y Gymraeg a'r Saesneg</a:t>
            </a:r>
          </a:p>
          <a:p>
            <a:pPr algn="ctr"/>
            <a:endParaRPr lang="en-GB" b="1" dirty="0"/>
          </a:p>
          <a:p>
            <a:pPr algn="ctr"/>
            <a:r>
              <a:rPr lang="en-GB" b="1" dirty="0"/>
              <a:t>Available in Welsh and English</a:t>
            </a:r>
          </a:p>
        </p:txBody>
      </p:sp>
      <p:sp>
        <p:nvSpPr>
          <p:cNvPr id="14" name="TextBox 13"/>
          <p:cNvSpPr txBox="1"/>
          <p:nvPr/>
        </p:nvSpPr>
        <p:spPr>
          <a:xfrm>
            <a:off x="2267744" y="3895257"/>
            <a:ext cx="5965576" cy="923330"/>
          </a:xfrm>
          <a:prstGeom prst="rect">
            <a:avLst/>
          </a:prstGeom>
          <a:noFill/>
        </p:spPr>
        <p:txBody>
          <a:bodyPr wrap="square" rtlCol="0">
            <a:spAutoFit/>
          </a:bodyPr>
          <a:lstStyle/>
          <a:p>
            <a:pPr algn="ctr"/>
            <a:r>
              <a:rPr lang="cy" b="1" dirty="0">
                <a:solidFill>
                  <a:srgbClr val="000000"/>
                </a:solidFill>
              </a:rPr>
              <a:t>Mewn iaith glir ac eglur</a:t>
            </a:r>
          </a:p>
          <a:p>
            <a:pPr algn="ctr"/>
            <a:endParaRPr lang="en-GB" b="1" dirty="0"/>
          </a:p>
          <a:p>
            <a:pPr algn="ctr"/>
            <a:r>
              <a:rPr lang="en-GB" b="1" dirty="0"/>
              <a:t>Clear and in plain language</a:t>
            </a:r>
          </a:p>
        </p:txBody>
      </p:sp>
      <p:sp>
        <p:nvSpPr>
          <p:cNvPr id="15" name="TextBox 14"/>
          <p:cNvSpPr txBox="1"/>
          <p:nvPr/>
        </p:nvSpPr>
        <p:spPr>
          <a:xfrm>
            <a:off x="2507680" y="4923241"/>
            <a:ext cx="5965576" cy="1138773"/>
          </a:xfrm>
          <a:prstGeom prst="rect">
            <a:avLst/>
          </a:prstGeom>
          <a:noFill/>
        </p:spPr>
        <p:txBody>
          <a:bodyPr wrap="square" rtlCol="0">
            <a:spAutoFit/>
          </a:bodyPr>
          <a:lstStyle/>
          <a:p>
            <a:pPr algn="ctr"/>
            <a:r>
              <a:rPr lang="cy" sz="1700" b="1" dirty="0">
                <a:solidFill>
                  <a:srgbClr val="000000"/>
                </a:solidFill>
              </a:rPr>
              <a:t>Wedi'i addasu yn ôl yr angen ee hawdd ei ddarllen neu gyfeillgar i blant </a:t>
            </a:r>
          </a:p>
          <a:p>
            <a:pPr algn="ctr"/>
            <a:endParaRPr lang="cy" sz="1700" b="1" dirty="0">
              <a:solidFill>
                <a:srgbClr val="000000"/>
              </a:solidFill>
            </a:endParaRPr>
          </a:p>
          <a:p>
            <a:pPr algn="ctr"/>
            <a:r>
              <a:rPr lang="en-GB" sz="1700" b="1" dirty="0"/>
              <a:t>Adapted as necessary e.g. easy read or child friendly </a:t>
            </a:r>
          </a:p>
        </p:txBody>
      </p:sp>
      <p:pic>
        <p:nvPicPr>
          <p:cNvPr id="16"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19" name="TextBox 18"/>
          <p:cNvSpPr txBox="1"/>
          <p:nvPr/>
        </p:nvSpPr>
        <p:spPr>
          <a:xfrm>
            <a:off x="4656831" y="483254"/>
            <a:ext cx="3816425" cy="523220"/>
          </a:xfrm>
          <a:prstGeom prst="rect">
            <a:avLst/>
          </a:prstGeom>
          <a:noFill/>
        </p:spPr>
        <p:txBody>
          <a:bodyPr wrap="square" rtlCol="0">
            <a:spAutoFit/>
          </a:bodyPr>
          <a:lstStyle/>
          <a:p>
            <a:r>
              <a:rPr lang="en-GB" sz="2800" b="1" u="sng" dirty="0">
                <a:solidFill>
                  <a:srgbClr val="16AD85"/>
                </a:solidFill>
              </a:rPr>
              <a:t>How do they do it?</a:t>
            </a:r>
          </a:p>
        </p:txBody>
      </p:sp>
      <p:sp>
        <p:nvSpPr>
          <p:cNvPr id="4" name="TextBox 3"/>
          <p:cNvSpPr txBox="1"/>
          <p:nvPr/>
        </p:nvSpPr>
        <p:spPr>
          <a:xfrm>
            <a:off x="345704" y="483254"/>
            <a:ext cx="4032448" cy="954107"/>
          </a:xfrm>
          <a:prstGeom prst="rect">
            <a:avLst/>
          </a:prstGeom>
          <a:noFill/>
        </p:spPr>
        <p:txBody>
          <a:bodyPr wrap="square" rtlCol="0">
            <a:spAutoFit/>
          </a:bodyPr>
          <a:lstStyle/>
          <a:p>
            <a:pPr algn="ctr"/>
            <a:r>
              <a:rPr lang="en-GB" sz="2800" b="1" u="sng" dirty="0" err="1">
                <a:solidFill>
                  <a:srgbClr val="16AD85"/>
                </a:solidFill>
              </a:rPr>
              <a:t>Sut</a:t>
            </a:r>
            <a:r>
              <a:rPr lang="en-GB" sz="2800" b="1" u="sng" dirty="0">
                <a:solidFill>
                  <a:srgbClr val="16AD85"/>
                </a:solidFill>
              </a:rPr>
              <a:t> </a:t>
            </a:r>
            <a:r>
              <a:rPr lang="en-GB" sz="2800" b="1" u="sng" dirty="0" err="1">
                <a:solidFill>
                  <a:srgbClr val="16AD85"/>
                </a:solidFill>
              </a:rPr>
              <a:t>maen</a:t>
            </a:r>
            <a:r>
              <a:rPr lang="en-GB" sz="2800" b="1" u="sng" dirty="0">
                <a:solidFill>
                  <a:srgbClr val="16AD85"/>
                </a:solidFill>
              </a:rPr>
              <a:t> </a:t>
            </a:r>
            <a:r>
              <a:rPr lang="en-GB" sz="2800" b="1" u="sng" dirty="0" err="1">
                <a:solidFill>
                  <a:srgbClr val="16AD85"/>
                </a:solidFill>
              </a:rPr>
              <a:t>nhw’n</a:t>
            </a:r>
            <a:r>
              <a:rPr lang="en-GB" sz="2800" b="1" u="sng" dirty="0">
                <a:solidFill>
                  <a:srgbClr val="16AD85"/>
                </a:solidFill>
              </a:rPr>
              <a:t> </a:t>
            </a:r>
            <a:r>
              <a:rPr lang="en-GB" sz="2800" b="1" u="sng" dirty="0" err="1">
                <a:solidFill>
                  <a:srgbClr val="16AD85"/>
                </a:solidFill>
              </a:rPr>
              <a:t>gwneud</a:t>
            </a:r>
            <a:r>
              <a:rPr lang="en-GB" sz="2800" b="1" u="sng" dirty="0">
                <a:solidFill>
                  <a:srgbClr val="16AD85"/>
                </a:solidFill>
              </a:rPr>
              <a:t> </a:t>
            </a:r>
            <a:r>
              <a:rPr lang="en-GB" sz="2800" b="1" u="sng" dirty="0" err="1">
                <a:solidFill>
                  <a:srgbClr val="16AD85"/>
                </a:solidFill>
              </a:rPr>
              <a:t>hyn</a:t>
            </a:r>
            <a:r>
              <a:rPr lang="en-GB" sz="2800" b="1" u="sng" dirty="0">
                <a:solidFill>
                  <a:srgbClr val="16AD85"/>
                </a:solidFill>
              </a:rPr>
              <a:t>?</a:t>
            </a:r>
          </a:p>
        </p:txBody>
      </p:sp>
    </p:spTree>
    <p:extLst>
      <p:ext uri="{BB962C8B-B14F-4D97-AF65-F5344CB8AC3E}">
        <p14:creationId xmlns:p14="http://schemas.microsoft.com/office/powerpoint/2010/main" val="241148697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New picture"/>
          <p:cNvPicPr/>
          <p:nvPr/>
        </p:nvPicPr>
        <p:blipFill>
          <a:blip r:embed="rId2"/>
          <a:stretch>
            <a:fillRect/>
          </a:stretch>
        </p:blipFill>
        <p:spPr>
          <a:xfrm>
            <a:off x="-111925" y="26817"/>
            <a:ext cx="9144000" cy="6858000"/>
          </a:xfrm>
          <a:prstGeom prst="rect">
            <a:avLst/>
          </a:prstGeom>
        </p:spPr>
      </p:pic>
      <p:sp>
        <p:nvSpPr>
          <p:cNvPr id="3" name="TextBox 2"/>
          <p:cNvSpPr txBox="1"/>
          <p:nvPr/>
        </p:nvSpPr>
        <p:spPr>
          <a:xfrm>
            <a:off x="352999" y="3455817"/>
            <a:ext cx="1513680" cy="1617055"/>
          </a:xfrm>
          <a:prstGeom prst="rect">
            <a:avLst/>
          </a:prstGeom>
          <a:noFill/>
        </p:spPr>
        <p:txBody>
          <a:bodyPr wrap="square" rtlCol="0">
            <a:spAutoFit/>
          </a:bodyPr>
          <a:lstStyle/>
          <a:p>
            <a:pPr algn="ctr"/>
            <a:r>
              <a:rPr lang="cy" sz="2000" b="0" i="0" u="none" strike="noStrike" cap="none" baseline="0" dirty="0">
                <a:solidFill>
                  <a:srgbClr val="000000"/>
                </a:solidFill>
                <a:effectLst/>
                <a:uFillTx/>
                <a:latin typeface="Calibri"/>
              </a:rPr>
              <a:t>A ydynt yn dal i wynebu rhwystrau rhag cymryd rhan lawn?</a:t>
            </a:r>
          </a:p>
        </p:txBody>
      </p:sp>
      <p:sp>
        <p:nvSpPr>
          <p:cNvPr id="4" name="Rounded Rectangle 3"/>
          <p:cNvSpPr/>
          <p:nvPr/>
        </p:nvSpPr>
        <p:spPr>
          <a:xfrm>
            <a:off x="344707" y="857014"/>
            <a:ext cx="1512168" cy="2088232"/>
          </a:xfrm>
          <a:prstGeom prst="roundRect">
            <a:avLst/>
          </a:prstGeom>
          <a:noFill/>
          <a:ln w="6350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92320" y="948111"/>
            <a:ext cx="1513680" cy="1922160"/>
          </a:xfrm>
          <a:prstGeom prst="rect">
            <a:avLst/>
          </a:prstGeom>
          <a:noFill/>
        </p:spPr>
        <p:txBody>
          <a:bodyPr wrap="square" rtlCol="0">
            <a:spAutoFit/>
          </a:bodyPr>
          <a:lstStyle/>
          <a:p>
            <a:pPr algn="ctr"/>
            <a:r>
              <a:rPr lang="cy" sz="2000" b="0" i="0" u="none" strike="noStrike" cap="none" baseline="0" dirty="0">
                <a:solidFill>
                  <a:srgbClr val="000000"/>
                </a:solidFill>
                <a:effectLst/>
                <a:uFillTx/>
                <a:latin typeface="Calibri"/>
              </a:rPr>
              <a:t>A allai'r person hwn brofi rhwystrau rhag cymryd rhan lawn?</a:t>
            </a:r>
          </a:p>
        </p:txBody>
      </p:sp>
      <p:sp>
        <p:nvSpPr>
          <p:cNvPr id="6" name="Rounded Rectangle 5"/>
          <p:cNvSpPr/>
          <p:nvPr/>
        </p:nvSpPr>
        <p:spPr>
          <a:xfrm>
            <a:off x="329768" y="3212976"/>
            <a:ext cx="1512168" cy="2088232"/>
          </a:xfrm>
          <a:prstGeom prst="roundRect">
            <a:avLst/>
          </a:prstGeom>
          <a:noFill/>
          <a:ln w="6350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78185" y="948111"/>
            <a:ext cx="2272923" cy="1830629"/>
          </a:xfrm>
          <a:prstGeom prst="rect">
            <a:avLst/>
          </a:prstGeom>
          <a:noFill/>
        </p:spPr>
        <p:txBody>
          <a:bodyPr wrap="square" rtlCol="0">
            <a:spAutoFit/>
          </a:bodyPr>
          <a:lstStyle/>
          <a:p>
            <a:pPr algn="ctr"/>
            <a:r>
              <a:rPr lang="cy" sz="2000" b="0" i="0" u="none" strike="noStrike" cap="none" baseline="0" dirty="0">
                <a:solidFill>
                  <a:srgbClr val="000000"/>
                </a:solidFill>
                <a:effectLst/>
                <a:uFillTx/>
                <a:latin typeface="Calibri"/>
              </a:rPr>
              <a:t>A ellir eu cefnogi'n well i'w galluogi i oresgyn rhwystrau?</a:t>
            </a:r>
          </a:p>
          <a:p>
            <a:pPr algn="ctr"/>
            <a:r>
              <a:rPr lang="cy" sz="1800" b="0" i="0" u="none" strike="noStrike" cap="none" baseline="0" dirty="0">
                <a:solidFill>
                  <a:srgbClr val="000000"/>
                </a:solidFill>
                <a:effectLst/>
                <a:uFillTx/>
                <a:latin typeface="Calibri"/>
              </a:rPr>
              <a:t>[addasiad rhesymol o dan Ddeddf Cydraddoldeb 2010]</a:t>
            </a:r>
          </a:p>
        </p:txBody>
      </p:sp>
      <p:sp>
        <p:nvSpPr>
          <p:cNvPr id="9" name="Rounded Rectangle 8"/>
          <p:cNvSpPr/>
          <p:nvPr/>
        </p:nvSpPr>
        <p:spPr>
          <a:xfrm>
            <a:off x="3256631" y="857014"/>
            <a:ext cx="2270652" cy="2154684"/>
          </a:xfrm>
          <a:prstGeom prst="roundRect">
            <a:avLst/>
          </a:prstGeom>
          <a:noFill/>
          <a:ln w="3175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268360" y="3461336"/>
            <a:ext cx="2234481" cy="1922161"/>
          </a:xfrm>
          <a:prstGeom prst="rect">
            <a:avLst/>
          </a:prstGeom>
          <a:noFill/>
        </p:spPr>
        <p:txBody>
          <a:bodyPr wrap="square" rtlCol="0">
            <a:spAutoFit/>
          </a:bodyPr>
          <a:lstStyle/>
          <a:p>
            <a:pPr algn="ctr"/>
            <a:r>
              <a:rPr lang="cy" sz="2000" b="0" i="0" u="none" strike="noStrike" cap="none" baseline="0" dirty="0">
                <a:solidFill>
                  <a:srgbClr val="000000"/>
                </a:solidFill>
                <a:effectLst/>
                <a:uFillTx/>
                <a:latin typeface="Calibri"/>
              </a:rPr>
              <a:t>A oes 'unigolyn priodol' – gofalwr, ffrind neu berthynas – a all eu cefnogi i gyfranogi'n llawn? </a:t>
            </a:r>
          </a:p>
        </p:txBody>
      </p:sp>
      <p:sp>
        <p:nvSpPr>
          <p:cNvPr id="11" name="Rounded Rectangle 10"/>
          <p:cNvSpPr/>
          <p:nvPr/>
        </p:nvSpPr>
        <p:spPr>
          <a:xfrm>
            <a:off x="3256631" y="3212976"/>
            <a:ext cx="2270652" cy="2154684"/>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375126" y="1035597"/>
            <a:ext cx="1657840" cy="1311951"/>
          </a:xfrm>
          <a:prstGeom prst="rect">
            <a:avLst/>
          </a:prstGeom>
          <a:noFill/>
        </p:spPr>
        <p:txBody>
          <a:bodyPr wrap="square" rtlCol="0">
            <a:spAutoFit/>
          </a:bodyPr>
          <a:lstStyle/>
          <a:p>
            <a:pPr algn="ctr"/>
            <a:r>
              <a:rPr lang="cy" sz="2000" b="0" i="0" u="none" strike="noStrike" cap="none" baseline="0" dirty="0">
                <a:solidFill>
                  <a:srgbClr val="85C441"/>
                </a:solidFill>
                <a:effectLst/>
                <a:uFillTx/>
                <a:latin typeface="Calibri"/>
                <a:sym typeface="Wingdings" panose="05000000000000000000" pitchFamily="2" charset="2"/>
              </a:rPr>
              <a:t></a:t>
            </a:r>
            <a:r>
              <a:rPr lang="cy" sz="2000" b="0" i="0" u="none" strike="noStrike" cap="none" baseline="0" dirty="0">
                <a:solidFill>
                  <a:srgbClr val="000000"/>
                </a:solidFill>
                <a:effectLst/>
                <a:uFillTx/>
                <a:latin typeface="Calibri"/>
              </a:rPr>
              <a:t> darparu cefnogaeth a gwneud addasiadau </a:t>
            </a:r>
          </a:p>
        </p:txBody>
      </p:sp>
      <p:sp>
        <p:nvSpPr>
          <p:cNvPr id="15" name="Rounded Rectangle 14"/>
          <p:cNvSpPr/>
          <p:nvPr/>
        </p:nvSpPr>
        <p:spPr>
          <a:xfrm>
            <a:off x="6437863" y="853128"/>
            <a:ext cx="1512168" cy="2088601"/>
          </a:xfrm>
          <a:prstGeom prst="roundRect">
            <a:avLst/>
          </a:prstGeom>
          <a:noFill/>
          <a:ln w="3175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450759" y="3176272"/>
            <a:ext cx="1657840" cy="1006846"/>
          </a:xfrm>
          <a:prstGeom prst="rect">
            <a:avLst/>
          </a:prstGeom>
          <a:noFill/>
        </p:spPr>
        <p:txBody>
          <a:bodyPr wrap="square" rtlCol="0">
            <a:spAutoFit/>
          </a:bodyPr>
          <a:lstStyle/>
          <a:p>
            <a:pPr algn="ctr"/>
            <a:r>
              <a:rPr lang="cy" sz="2000" b="0" i="0" u="none" strike="noStrike" cap="none" baseline="0" dirty="0">
                <a:solidFill>
                  <a:srgbClr val="85C441"/>
                </a:solidFill>
                <a:effectLst/>
                <a:uFillTx/>
                <a:latin typeface="Calibri"/>
                <a:sym typeface="Wingdings" panose="05000000000000000000" pitchFamily="2" charset="2"/>
              </a:rPr>
              <a:t> </a:t>
            </a:r>
            <a:r>
              <a:rPr lang="cy" sz="2000" b="0" i="0" u="none" strike="noStrike" cap="none" baseline="0" dirty="0">
                <a:solidFill>
                  <a:srgbClr val="000000"/>
                </a:solidFill>
                <a:effectLst/>
                <a:uFillTx/>
                <a:latin typeface="Calibri"/>
              </a:rPr>
              <a:t>Cytuno ar 'unigolyn priodol'</a:t>
            </a:r>
          </a:p>
        </p:txBody>
      </p:sp>
      <p:sp>
        <p:nvSpPr>
          <p:cNvPr id="17" name="Rounded Rectangle 16"/>
          <p:cNvSpPr/>
          <p:nvPr/>
        </p:nvSpPr>
        <p:spPr>
          <a:xfrm>
            <a:off x="6477243" y="3208357"/>
            <a:ext cx="1512169" cy="929779"/>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6518085" y="4307651"/>
            <a:ext cx="1554702" cy="1635426"/>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485114" y="4387202"/>
            <a:ext cx="1657840" cy="1617055"/>
          </a:xfrm>
          <a:prstGeom prst="rect">
            <a:avLst/>
          </a:prstGeom>
          <a:noFill/>
        </p:spPr>
        <p:txBody>
          <a:bodyPr wrap="square" rtlCol="0">
            <a:spAutoFit/>
          </a:bodyPr>
          <a:lstStyle/>
          <a:p>
            <a:pPr algn="ctr"/>
            <a:r>
              <a:rPr lang="cy" sz="2000" b="0" i="0" u="none" strike="noStrike" cap="none" baseline="0" dirty="0">
                <a:solidFill>
                  <a:srgbClr val="85C441"/>
                </a:solidFill>
                <a:effectLst/>
                <a:uFillTx/>
                <a:latin typeface="Calibri"/>
                <a:sym typeface="Wingdings" panose="05000000000000000000" pitchFamily="2" charset="2"/>
              </a:rPr>
              <a:t></a:t>
            </a:r>
            <a:r>
              <a:rPr lang="cy" sz="2000" b="0" i="0" u="none" strike="noStrike" cap="none" baseline="0" dirty="0">
                <a:solidFill>
                  <a:srgbClr val="000000"/>
                </a:solidFill>
                <a:effectLst/>
                <a:uFillTx/>
                <a:latin typeface="Calibri"/>
              </a:rPr>
              <a:t> Dyletswydd i drefnu eiriolwr proffesiynol annibynnol</a:t>
            </a:r>
          </a:p>
        </p:txBody>
      </p:sp>
      <p:pic>
        <p:nvPicPr>
          <p:cNvPr id="21" name="New picture"/>
          <p:cNvPicPr/>
          <p:nvPr/>
        </p:nvPicPr>
        <p:blipFill>
          <a:blip r:embed="rId3"/>
          <a:srcRect l="28079" t="41391" r="27701" b="7630"/>
          <a:stretch>
            <a:fillRect/>
          </a:stretch>
        </p:blipFill>
        <p:spPr bwMode="auto">
          <a:xfrm>
            <a:off x="7950030" y="0"/>
            <a:ext cx="1193969" cy="948111"/>
          </a:xfrm>
          <a:prstGeom prst="rect">
            <a:avLst/>
          </a:prstGeom>
          <a:ln>
            <a:noFill/>
          </a:ln>
          <a:extLst>
            <a:ext uri="{53640926-AAD7-44D8-BBD7-CCE9431645EC}">
              <a14:shadowObscured xmlns:a14="http://schemas.microsoft.com/office/drawing/2010/main"/>
            </a:ext>
          </a:extLst>
        </p:spPr>
      </p:pic>
      <p:sp>
        <p:nvSpPr>
          <p:cNvPr id="23" name="Pentagon 22"/>
          <p:cNvSpPr/>
          <p:nvPr/>
        </p:nvSpPr>
        <p:spPr>
          <a:xfrm>
            <a:off x="2232315" y="1629559"/>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entagon 23"/>
          <p:cNvSpPr/>
          <p:nvPr/>
        </p:nvSpPr>
        <p:spPr>
          <a:xfrm>
            <a:off x="2246316" y="4048320"/>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entagon 24"/>
          <p:cNvSpPr/>
          <p:nvPr/>
        </p:nvSpPr>
        <p:spPr>
          <a:xfrm>
            <a:off x="5615359" y="1612883"/>
            <a:ext cx="772019" cy="465399"/>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entagon 25"/>
          <p:cNvSpPr/>
          <p:nvPr/>
        </p:nvSpPr>
        <p:spPr>
          <a:xfrm>
            <a:off x="5620762" y="3501566"/>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entagon 26"/>
          <p:cNvSpPr/>
          <p:nvPr/>
        </p:nvSpPr>
        <p:spPr>
          <a:xfrm>
            <a:off x="5637064" y="4641559"/>
            <a:ext cx="792088" cy="432048"/>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224356" y="1628944"/>
            <a:ext cx="682651" cy="369332"/>
          </a:xfrm>
          <a:prstGeom prst="rect">
            <a:avLst/>
          </a:prstGeom>
          <a:noFill/>
        </p:spPr>
        <p:txBody>
          <a:bodyPr wrap="square" rtlCol="0">
            <a:spAutoFit/>
          </a:bodyPr>
          <a:lstStyle/>
          <a:p>
            <a:r>
              <a:rPr lang="cy" sz="1800" b="0" i="0" u="none" strike="noStrike" cap="none" baseline="0" dirty="0">
                <a:solidFill>
                  <a:srgbClr val="000000"/>
                </a:solidFill>
                <a:effectLst/>
                <a:uFillTx/>
                <a:latin typeface="Calibri"/>
              </a:rPr>
              <a:t>gallai</a:t>
            </a:r>
          </a:p>
        </p:txBody>
      </p:sp>
      <p:sp>
        <p:nvSpPr>
          <p:cNvPr id="29" name="TextBox 28"/>
          <p:cNvSpPr txBox="1"/>
          <p:nvPr/>
        </p:nvSpPr>
        <p:spPr>
          <a:xfrm>
            <a:off x="5572662" y="1628944"/>
            <a:ext cx="734933" cy="369332"/>
          </a:xfrm>
          <a:prstGeom prst="rect">
            <a:avLst/>
          </a:prstGeom>
          <a:noFill/>
        </p:spPr>
        <p:txBody>
          <a:bodyPr wrap="square" rtlCol="0">
            <a:spAutoFit/>
          </a:bodyPr>
          <a:lstStyle/>
          <a:p>
            <a:r>
              <a:rPr lang="cy" sz="1800" b="0" i="0" u="none" strike="noStrike" cap="none" baseline="0" dirty="0">
                <a:solidFill>
                  <a:srgbClr val="000000"/>
                </a:solidFill>
                <a:effectLst/>
                <a:uFillTx/>
                <a:latin typeface="Calibri"/>
              </a:rPr>
              <a:t>gellid</a:t>
            </a:r>
          </a:p>
        </p:txBody>
      </p:sp>
      <p:sp>
        <p:nvSpPr>
          <p:cNvPr id="30" name="TextBox 29"/>
          <p:cNvSpPr txBox="1"/>
          <p:nvPr/>
        </p:nvSpPr>
        <p:spPr>
          <a:xfrm>
            <a:off x="2211336" y="4072214"/>
            <a:ext cx="737082" cy="369332"/>
          </a:xfrm>
          <a:prstGeom prst="rect">
            <a:avLst/>
          </a:prstGeom>
          <a:noFill/>
        </p:spPr>
        <p:txBody>
          <a:bodyPr wrap="square" rtlCol="0">
            <a:spAutoFit/>
          </a:bodyPr>
          <a:lstStyle/>
          <a:p>
            <a:r>
              <a:rPr lang="cy" sz="1800" b="0" i="0" u="none" strike="noStrike" cap="none" baseline="0" dirty="0">
                <a:solidFill>
                  <a:srgbClr val="000000"/>
                </a:solidFill>
                <a:effectLst/>
                <a:uFillTx/>
                <a:latin typeface="Calibri"/>
              </a:rPr>
              <a:t>ydynt</a:t>
            </a:r>
          </a:p>
        </p:txBody>
      </p:sp>
      <p:sp>
        <p:nvSpPr>
          <p:cNvPr id="31" name="TextBox 30"/>
          <p:cNvSpPr txBox="1"/>
          <p:nvPr/>
        </p:nvSpPr>
        <p:spPr>
          <a:xfrm>
            <a:off x="5696131" y="3532924"/>
            <a:ext cx="608405" cy="369332"/>
          </a:xfrm>
          <a:prstGeom prst="rect">
            <a:avLst/>
          </a:prstGeom>
          <a:noFill/>
        </p:spPr>
        <p:txBody>
          <a:bodyPr wrap="square" rtlCol="0">
            <a:spAutoFit/>
          </a:bodyPr>
          <a:lstStyle/>
          <a:p>
            <a:r>
              <a:rPr lang="cy" sz="1800" b="0" i="0" u="none" strike="noStrike" cap="none" baseline="0" dirty="0">
                <a:solidFill>
                  <a:srgbClr val="000000"/>
                </a:solidFill>
                <a:effectLst/>
                <a:uFillTx/>
                <a:latin typeface="Calibri"/>
              </a:rPr>
              <a:t>oes</a:t>
            </a:r>
          </a:p>
        </p:txBody>
      </p:sp>
      <p:sp>
        <p:nvSpPr>
          <p:cNvPr id="32" name="TextBox 31"/>
          <p:cNvSpPr txBox="1"/>
          <p:nvPr/>
        </p:nvSpPr>
        <p:spPr>
          <a:xfrm>
            <a:off x="5694029" y="4522175"/>
            <a:ext cx="648681" cy="646331"/>
          </a:xfrm>
          <a:prstGeom prst="rect">
            <a:avLst/>
          </a:prstGeom>
          <a:noFill/>
        </p:spPr>
        <p:txBody>
          <a:bodyPr wrap="square" rtlCol="0">
            <a:spAutoFit/>
          </a:bodyPr>
          <a:lstStyle/>
          <a:p>
            <a:r>
              <a:rPr lang="en-GB" dirty="0" err="1">
                <a:solidFill>
                  <a:srgbClr val="000000"/>
                </a:solidFill>
                <a:latin typeface="Calibri"/>
              </a:rPr>
              <a:t>nac</a:t>
            </a:r>
            <a:r>
              <a:rPr lang="en-GB" dirty="0">
                <a:solidFill>
                  <a:srgbClr val="000000"/>
                </a:solidFill>
                <a:latin typeface="Calibri"/>
              </a:rPr>
              <a:t> </a:t>
            </a:r>
            <a:r>
              <a:rPr lang="en-GB" dirty="0" err="1">
                <a:solidFill>
                  <a:srgbClr val="000000"/>
                </a:solidFill>
                <a:latin typeface="Calibri"/>
              </a:rPr>
              <a:t>oes</a:t>
            </a:r>
            <a:endParaRPr lang="cy" sz="1800" b="0" i="0" u="none" strike="noStrike" cap="none" baseline="0" dirty="0">
              <a:solidFill>
                <a:srgbClr val="000000"/>
              </a:solidFill>
              <a:effectLst/>
              <a:uFillTx/>
              <a:latin typeface="Calibri"/>
            </a:endParaRPr>
          </a:p>
        </p:txBody>
      </p:sp>
      <p:sp>
        <p:nvSpPr>
          <p:cNvPr id="33" name="TextBox 32"/>
          <p:cNvSpPr txBox="1"/>
          <p:nvPr/>
        </p:nvSpPr>
        <p:spPr>
          <a:xfrm>
            <a:off x="179512" y="1738"/>
            <a:ext cx="3964400" cy="701741"/>
          </a:xfrm>
          <a:prstGeom prst="rect">
            <a:avLst/>
          </a:prstGeom>
          <a:noFill/>
        </p:spPr>
        <p:txBody>
          <a:bodyPr wrap="square" rtlCol="0">
            <a:spAutoFit/>
          </a:bodyPr>
          <a:lstStyle/>
          <a:p>
            <a:r>
              <a:rPr lang="cy" sz="4000" b="1" i="0" u="sng" strike="noStrike" cap="none" baseline="0" dirty="0">
                <a:solidFill>
                  <a:srgbClr val="ED1E87"/>
                </a:solidFill>
                <a:effectLst/>
                <a:uFill>
                  <a:solidFill>
                    <a:srgbClr val="ED1E87"/>
                  </a:solidFill>
                </a:uFill>
                <a:latin typeface="Calibri"/>
              </a:rPr>
              <a:t>Eiriolaeth </a:t>
            </a:r>
          </a:p>
        </p:txBody>
      </p:sp>
    </p:spTree>
    <p:extLst>
      <p:ext uri="{BB962C8B-B14F-4D97-AF65-F5344CB8AC3E}">
        <p14:creationId xmlns:p14="http://schemas.microsoft.com/office/powerpoint/2010/main" val="163572157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New picture"/>
          <p:cNvPicPr/>
          <p:nvPr/>
        </p:nvPicPr>
        <p:blipFill>
          <a:blip r:embed="rId3"/>
          <a:stretch>
            <a:fillRect/>
          </a:stretch>
        </p:blipFill>
        <p:spPr>
          <a:xfrm>
            <a:off x="0" y="116632"/>
            <a:ext cx="9144000" cy="6858000"/>
          </a:xfrm>
          <a:prstGeom prst="rect">
            <a:avLst/>
          </a:prstGeom>
        </p:spPr>
      </p:pic>
      <p:sp>
        <p:nvSpPr>
          <p:cNvPr id="3" name="TextBox 2"/>
          <p:cNvSpPr txBox="1"/>
          <p:nvPr/>
        </p:nvSpPr>
        <p:spPr>
          <a:xfrm>
            <a:off x="468928" y="3421885"/>
            <a:ext cx="1512168" cy="1631216"/>
          </a:xfrm>
          <a:prstGeom prst="rect">
            <a:avLst/>
          </a:prstGeom>
          <a:noFill/>
        </p:spPr>
        <p:txBody>
          <a:bodyPr wrap="square" rtlCol="0">
            <a:spAutoFit/>
          </a:bodyPr>
          <a:lstStyle/>
          <a:p>
            <a:pPr algn="ctr"/>
            <a:r>
              <a:rPr lang="en-GB" sz="2000" dirty="0"/>
              <a:t>Do they still experience barriers in participating fully?</a:t>
            </a:r>
          </a:p>
        </p:txBody>
      </p:sp>
      <p:sp>
        <p:nvSpPr>
          <p:cNvPr id="4" name="Rounded Rectangle 3"/>
          <p:cNvSpPr/>
          <p:nvPr/>
        </p:nvSpPr>
        <p:spPr>
          <a:xfrm>
            <a:off x="439716" y="840975"/>
            <a:ext cx="1512168" cy="2088232"/>
          </a:xfrm>
          <a:prstGeom prst="roundRect">
            <a:avLst/>
          </a:prstGeom>
          <a:noFill/>
          <a:ln w="6350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3994" y="936699"/>
            <a:ext cx="1512168" cy="1938992"/>
          </a:xfrm>
          <a:prstGeom prst="rect">
            <a:avLst/>
          </a:prstGeom>
          <a:noFill/>
        </p:spPr>
        <p:txBody>
          <a:bodyPr wrap="square" rtlCol="0">
            <a:spAutoFit/>
          </a:bodyPr>
          <a:lstStyle/>
          <a:p>
            <a:pPr algn="ctr"/>
            <a:r>
              <a:rPr lang="en-GB" sz="2000" dirty="0"/>
              <a:t>Might this person experience barriers in participating fully?</a:t>
            </a:r>
          </a:p>
        </p:txBody>
      </p:sp>
      <p:sp>
        <p:nvSpPr>
          <p:cNvPr id="6" name="Rounded Rectangle 5"/>
          <p:cNvSpPr/>
          <p:nvPr/>
        </p:nvSpPr>
        <p:spPr>
          <a:xfrm>
            <a:off x="432083" y="3194376"/>
            <a:ext cx="1512168" cy="2088232"/>
          </a:xfrm>
          <a:prstGeom prst="roundRect">
            <a:avLst/>
          </a:prstGeom>
          <a:noFill/>
          <a:ln w="6350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94187" y="887265"/>
            <a:ext cx="2270652" cy="2154436"/>
          </a:xfrm>
          <a:prstGeom prst="rect">
            <a:avLst/>
          </a:prstGeom>
          <a:noFill/>
        </p:spPr>
        <p:txBody>
          <a:bodyPr wrap="square" rtlCol="0">
            <a:spAutoFit/>
          </a:bodyPr>
          <a:lstStyle/>
          <a:p>
            <a:pPr algn="ctr"/>
            <a:r>
              <a:rPr lang="en-GB" sz="2000" dirty="0"/>
              <a:t>Can they be better supported to enable them to overcome barriers?</a:t>
            </a:r>
          </a:p>
          <a:p>
            <a:pPr algn="ctr"/>
            <a:r>
              <a:rPr lang="en-GB" dirty="0"/>
              <a:t>[reasonable adjustment under the Equality Act 2010]</a:t>
            </a:r>
          </a:p>
        </p:txBody>
      </p:sp>
      <p:sp>
        <p:nvSpPr>
          <p:cNvPr id="9" name="Rounded Rectangle 8"/>
          <p:cNvSpPr/>
          <p:nvPr/>
        </p:nvSpPr>
        <p:spPr>
          <a:xfrm>
            <a:off x="3277532" y="840975"/>
            <a:ext cx="2270652" cy="2154684"/>
          </a:xfrm>
          <a:prstGeom prst="roundRect">
            <a:avLst/>
          </a:prstGeom>
          <a:noFill/>
          <a:ln w="3175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312272" y="3128110"/>
            <a:ext cx="2232248" cy="2246769"/>
          </a:xfrm>
          <a:prstGeom prst="rect">
            <a:avLst/>
          </a:prstGeom>
          <a:noFill/>
        </p:spPr>
        <p:txBody>
          <a:bodyPr wrap="square" rtlCol="0">
            <a:spAutoFit/>
          </a:bodyPr>
          <a:lstStyle/>
          <a:p>
            <a:pPr algn="ctr"/>
            <a:r>
              <a:rPr lang="en-GB" sz="2000" dirty="0"/>
              <a:t>Is there an ‘appropriate individual’ – a carer, friend or relative – who can support them to participate fully? </a:t>
            </a:r>
            <a:endParaRPr lang="en-GB" dirty="0"/>
          </a:p>
        </p:txBody>
      </p:sp>
      <p:sp>
        <p:nvSpPr>
          <p:cNvPr id="11" name="Rounded Rectangle 10"/>
          <p:cNvSpPr/>
          <p:nvPr/>
        </p:nvSpPr>
        <p:spPr>
          <a:xfrm>
            <a:off x="3317915" y="3192157"/>
            <a:ext cx="2270652" cy="2154684"/>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379137" y="1163527"/>
            <a:ext cx="1656184" cy="1323439"/>
          </a:xfrm>
          <a:prstGeom prst="rect">
            <a:avLst/>
          </a:prstGeom>
          <a:noFill/>
        </p:spPr>
        <p:txBody>
          <a:bodyPr wrap="square" rtlCol="0">
            <a:spAutoFit/>
          </a:bodyPr>
          <a:lstStyle/>
          <a:p>
            <a:pPr algn="ctr"/>
            <a:r>
              <a:rPr lang="cy" sz="2000" b="0" i="0" u="none" strike="noStrike" cap="none" baseline="0" dirty="0">
                <a:solidFill>
                  <a:srgbClr val="85C441"/>
                </a:solidFill>
                <a:effectLst/>
                <a:uFillTx/>
                <a:latin typeface="Calibri"/>
                <a:sym typeface="Wingdings" panose="05000000000000000000" pitchFamily="2" charset="2"/>
              </a:rPr>
              <a:t></a:t>
            </a:r>
            <a:r>
              <a:rPr lang="en-GB" sz="2000" dirty="0"/>
              <a:t> provide support and make adjustments </a:t>
            </a:r>
            <a:endParaRPr lang="en-GB" dirty="0"/>
          </a:p>
        </p:txBody>
      </p:sp>
      <p:sp>
        <p:nvSpPr>
          <p:cNvPr id="15" name="Rounded Rectangle 14"/>
          <p:cNvSpPr/>
          <p:nvPr/>
        </p:nvSpPr>
        <p:spPr>
          <a:xfrm>
            <a:off x="6451145" y="845957"/>
            <a:ext cx="1512168" cy="2088601"/>
          </a:xfrm>
          <a:prstGeom prst="roundRect">
            <a:avLst/>
          </a:prstGeom>
          <a:noFill/>
          <a:ln w="3175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443861" y="3252128"/>
            <a:ext cx="1656184" cy="1015663"/>
          </a:xfrm>
          <a:prstGeom prst="rect">
            <a:avLst/>
          </a:prstGeom>
          <a:noFill/>
        </p:spPr>
        <p:txBody>
          <a:bodyPr wrap="square" rtlCol="0">
            <a:spAutoFit/>
          </a:bodyPr>
          <a:lstStyle/>
          <a:p>
            <a:pPr algn="ctr"/>
            <a:r>
              <a:rPr lang="cy" sz="2000" b="0" i="0" u="none" strike="noStrike" cap="none" baseline="0" dirty="0">
                <a:solidFill>
                  <a:srgbClr val="85C441"/>
                </a:solidFill>
                <a:effectLst/>
                <a:uFillTx/>
                <a:latin typeface="Calibri"/>
                <a:sym typeface="Wingdings" panose="05000000000000000000" pitchFamily="2" charset="2"/>
              </a:rPr>
              <a:t></a:t>
            </a:r>
            <a:r>
              <a:rPr lang="en-GB" sz="2000" dirty="0"/>
              <a:t> Agree ‘appropriate individual’</a:t>
            </a:r>
            <a:endParaRPr lang="en-GB" dirty="0"/>
          </a:p>
        </p:txBody>
      </p:sp>
      <p:sp>
        <p:nvSpPr>
          <p:cNvPr id="17" name="Rounded Rectangle 16"/>
          <p:cNvSpPr/>
          <p:nvPr/>
        </p:nvSpPr>
        <p:spPr>
          <a:xfrm>
            <a:off x="6515869" y="3307714"/>
            <a:ext cx="1512169" cy="929779"/>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6503186" y="4323377"/>
            <a:ext cx="1554702" cy="1635426"/>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471118" y="4343090"/>
            <a:ext cx="1656184" cy="1631216"/>
          </a:xfrm>
          <a:prstGeom prst="rect">
            <a:avLst/>
          </a:prstGeom>
          <a:noFill/>
        </p:spPr>
        <p:txBody>
          <a:bodyPr wrap="square" rtlCol="0">
            <a:spAutoFit/>
          </a:bodyPr>
          <a:lstStyle/>
          <a:p>
            <a:pPr algn="ctr"/>
            <a:r>
              <a:rPr lang="cy" sz="2000" b="0" i="0" u="none" strike="noStrike" cap="none" baseline="0">
                <a:solidFill>
                  <a:srgbClr val="85C441"/>
                </a:solidFill>
                <a:effectLst/>
                <a:uFillTx/>
                <a:latin typeface="Calibri"/>
                <a:sym typeface="Wingdings" panose="05000000000000000000" pitchFamily="2" charset="2"/>
              </a:rPr>
              <a:t></a:t>
            </a:r>
            <a:r>
              <a:rPr lang="en-GB" sz="2000"/>
              <a:t> </a:t>
            </a:r>
            <a:r>
              <a:rPr lang="en-GB" sz="2000" dirty="0"/>
              <a:t>Duty to arrange for independent professional advocate</a:t>
            </a:r>
            <a:endParaRPr lang="en-GB" dirty="0"/>
          </a:p>
        </p:txBody>
      </p:sp>
      <p:pic>
        <p:nvPicPr>
          <p:cNvPr id="21" name="New picture"/>
          <p:cNvPicPr/>
          <p:nvPr/>
        </p:nvPicPr>
        <p:blipFill rotWithShape="1">
          <a:blip r:embed="rId4"/>
          <a:srcRect l="28079" t="41391" r="27701" b="7630"/>
          <a:stretch/>
        </p:blipFill>
        <p:spPr bwMode="auto">
          <a:xfrm>
            <a:off x="7956376" y="1"/>
            <a:ext cx="1187624" cy="980728"/>
          </a:xfrm>
          <a:prstGeom prst="rect">
            <a:avLst/>
          </a:prstGeom>
          <a:ln>
            <a:noFill/>
          </a:ln>
          <a:extLst>
            <a:ext uri="{53640926-AAD7-44D8-BBD7-CCE9431645EC}">
              <a14:shadowObscured xmlns:a14="http://schemas.microsoft.com/office/drawing/2010/main"/>
            </a:ext>
          </a:extLst>
        </p:spPr>
      </p:pic>
      <p:sp>
        <p:nvSpPr>
          <p:cNvPr id="23" name="Pentagon 22"/>
          <p:cNvSpPr/>
          <p:nvPr/>
        </p:nvSpPr>
        <p:spPr>
          <a:xfrm>
            <a:off x="2192597" y="1609223"/>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entagon 23"/>
          <p:cNvSpPr/>
          <p:nvPr/>
        </p:nvSpPr>
        <p:spPr>
          <a:xfrm>
            <a:off x="2232843" y="4029867"/>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entagon 24"/>
          <p:cNvSpPr/>
          <p:nvPr/>
        </p:nvSpPr>
        <p:spPr>
          <a:xfrm>
            <a:off x="5661482" y="1604969"/>
            <a:ext cx="772019" cy="465399"/>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entagon 25"/>
          <p:cNvSpPr/>
          <p:nvPr/>
        </p:nvSpPr>
        <p:spPr>
          <a:xfrm>
            <a:off x="5685149" y="3651973"/>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entagon 26"/>
          <p:cNvSpPr/>
          <p:nvPr/>
        </p:nvSpPr>
        <p:spPr>
          <a:xfrm>
            <a:off x="5661482" y="4665226"/>
            <a:ext cx="792088" cy="432048"/>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200828" y="1619862"/>
            <a:ext cx="504056" cy="369332"/>
          </a:xfrm>
          <a:prstGeom prst="rect">
            <a:avLst/>
          </a:prstGeom>
          <a:noFill/>
        </p:spPr>
        <p:txBody>
          <a:bodyPr wrap="square" rtlCol="0">
            <a:spAutoFit/>
          </a:bodyPr>
          <a:lstStyle/>
          <a:p>
            <a:r>
              <a:rPr lang="en-GB" dirty="0"/>
              <a:t>yes</a:t>
            </a:r>
          </a:p>
        </p:txBody>
      </p:sp>
      <p:sp>
        <p:nvSpPr>
          <p:cNvPr id="29" name="TextBox 28"/>
          <p:cNvSpPr txBox="1"/>
          <p:nvPr/>
        </p:nvSpPr>
        <p:spPr>
          <a:xfrm>
            <a:off x="5680163" y="1619862"/>
            <a:ext cx="504056" cy="369332"/>
          </a:xfrm>
          <a:prstGeom prst="rect">
            <a:avLst/>
          </a:prstGeom>
          <a:noFill/>
        </p:spPr>
        <p:txBody>
          <a:bodyPr wrap="square" rtlCol="0">
            <a:spAutoFit/>
          </a:bodyPr>
          <a:lstStyle/>
          <a:p>
            <a:r>
              <a:rPr lang="en-GB" dirty="0"/>
              <a:t>yes</a:t>
            </a:r>
          </a:p>
        </p:txBody>
      </p:sp>
      <p:sp>
        <p:nvSpPr>
          <p:cNvPr id="30" name="TextBox 29"/>
          <p:cNvSpPr txBox="1"/>
          <p:nvPr/>
        </p:nvSpPr>
        <p:spPr>
          <a:xfrm>
            <a:off x="2322939" y="4030704"/>
            <a:ext cx="504056" cy="369332"/>
          </a:xfrm>
          <a:prstGeom prst="rect">
            <a:avLst/>
          </a:prstGeom>
          <a:noFill/>
        </p:spPr>
        <p:txBody>
          <a:bodyPr wrap="square" rtlCol="0">
            <a:spAutoFit/>
          </a:bodyPr>
          <a:lstStyle/>
          <a:p>
            <a:r>
              <a:rPr lang="en-GB" dirty="0"/>
              <a:t>yes</a:t>
            </a:r>
          </a:p>
        </p:txBody>
      </p:sp>
      <p:sp>
        <p:nvSpPr>
          <p:cNvPr id="31" name="TextBox 30"/>
          <p:cNvSpPr txBox="1"/>
          <p:nvPr/>
        </p:nvSpPr>
        <p:spPr>
          <a:xfrm>
            <a:off x="5723781" y="3660535"/>
            <a:ext cx="504056" cy="369332"/>
          </a:xfrm>
          <a:prstGeom prst="rect">
            <a:avLst/>
          </a:prstGeom>
          <a:noFill/>
        </p:spPr>
        <p:txBody>
          <a:bodyPr wrap="square" rtlCol="0">
            <a:spAutoFit/>
          </a:bodyPr>
          <a:lstStyle/>
          <a:p>
            <a:r>
              <a:rPr lang="en-GB" dirty="0"/>
              <a:t>yes</a:t>
            </a:r>
          </a:p>
        </p:txBody>
      </p:sp>
      <p:sp>
        <p:nvSpPr>
          <p:cNvPr id="32" name="TextBox 31"/>
          <p:cNvSpPr txBox="1"/>
          <p:nvPr/>
        </p:nvSpPr>
        <p:spPr>
          <a:xfrm>
            <a:off x="5754218" y="4683769"/>
            <a:ext cx="504056" cy="369332"/>
          </a:xfrm>
          <a:prstGeom prst="rect">
            <a:avLst/>
          </a:prstGeom>
          <a:noFill/>
        </p:spPr>
        <p:txBody>
          <a:bodyPr wrap="square" rtlCol="0">
            <a:spAutoFit/>
          </a:bodyPr>
          <a:lstStyle/>
          <a:p>
            <a:r>
              <a:rPr lang="en-GB" dirty="0"/>
              <a:t>no</a:t>
            </a:r>
          </a:p>
        </p:txBody>
      </p:sp>
      <p:sp>
        <p:nvSpPr>
          <p:cNvPr id="33" name="TextBox 32"/>
          <p:cNvSpPr txBox="1"/>
          <p:nvPr/>
        </p:nvSpPr>
        <p:spPr>
          <a:xfrm>
            <a:off x="179512" y="-15819"/>
            <a:ext cx="3960440" cy="707886"/>
          </a:xfrm>
          <a:prstGeom prst="rect">
            <a:avLst/>
          </a:prstGeom>
          <a:noFill/>
        </p:spPr>
        <p:txBody>
          <a:bodyPr wrap="square" rtlCol="0">
            <a:spAutoFit/>
          </a:bodyPr>
          <a:lstStyle/>
          <a:p>
            <a:r>
              <a:rPr lang="en-GB" sz="4000" b="1" u="sng" dirty="0">
                <a:solidFill>
                  <a:srgbClr val="ED1E87"/>
                </a:solidFill>
              </a:rPr>
              <a:t>Advocacy</a:t>
            </a:r>
          </a:p>
        </p:txBody>
      </p:sp>
    </p:spTree>
    <p:extLst>
      <p:ext uri="{BB962C8B-B14F-4D97-AF65-F5344CB8AC3E}">
        <p14:creationId xmlns:p14="http://schemas.microsoft.com/office/powerpoint/2010/main" val="54770341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ew picture"/>
          <p:cNvPicPr/>
          <p:nvPr/>
        </p:nvPicPr>
        <p:blipFill>
          <a:blip r:embed="rId2"/>
          <a:stretch>
            <a:fillRect/>
          </a:stretch>
        </p:blipFill>
        <p:spPr>
          <a:xfrm>
            <a:off x="0" y="427464"/>
            <a:ext cx="9144000" cy="6430535"/>
          </a:xfrm>
          <a:prstGeom prst="rect">
            <a:avLst/>
          </a:prstGeom>
        </p:spPr>
      </p:pic>
      <p:graphicFrame>
        <p:nvGraphicFramePr>
          <p:cNvPr id="3" name="Diagram 2"/>
          <p:cNvGraphicFramePr/>
          <p:nvPr>
            <p:extLst>
              <p:ext uri="{D42A27DB-BD31-4B8C-83A1-F6EECF244321}">
                <p14:modId xmlns:p14="http://schemas.microsoft.com/office/powerpoint/2010/main" val="2132457698"/>
              </p:ext>
            </p:extLst>
          </p:nvPr>
        </p:nvGraphicFramePr>
        <p:xfrm>
          <a:off x="3796114" y="1297461"/>
          <a:ext cx="6258544" cy="446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New picture"/>
          <p:cNvPicPr/>
          <p:nvPr/>
        </p:nvPicPr>
        <p:blipFill rotWithShape="1">
          <a:blip r:embed="rId8"/>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930924" y="5438181"/>
            <a:ext cx="1519336" cy="529852"/>
          </a:xfrm>
          <a:prstGeom prst="rect">
            <a:avLst/>
          </a:prstGeom>
          <a:noFill/>
          <a:ln>
            <a:solidFill>
              <a:schemeClr val="tx1">
                <a:lumMod val="95000"/>
                <a:lumOff val="5000"/>
              </a:schemeClr>
            </a:solidFill>
          </a:ln>
        </p:spPr>
        <p:txBody>
          <a:bodyPr wrap="square" rtlCol="0">
            <a:spAutoFit/>
          </a:bodyPr>
          <a:lstStyle/>
          <a:p>
            <a:pPr algn="ctr"/>
            <a:r>
              <a:rPr lang="en-GB" sz="1400" dirty="0"/>
              <a:t>Is there a need for an advocate?</a:t>
            </a:r>
          </a:p>
        </p:txBody>
      </p:sp>
      <p:sp>
        <p:nvSpPr>
          <p:cNvPr id="8" name="TextBox 7"/>
          <p:cNvSpPr txBox="1"/>
          <p:nvPr/>
        </p:nvSpPr>
        <p:spPr>
          <a:xfrm>
            <a:off x="7398568" y="5468065"/>
            <a:ext cx="1547664" cy="523220"/>
          </a:xfrm>
          <a:prstGeom prst="rect">
            <a:avLst/>
          </a:prstGeom>
          <a:noFill/>
          <a:ln>
            <a:solidFill>
              <a:schemeClr val="tx1">
                <a:lumMod val="95000"/>
                <a:lumOff val="5000"/>
              </a:schemeClr>
            </a:solidFill>
          </a:ln>
        </p:spPr>
        <p:txBody>
          <a:bodyPr wrap="square" rtlCol="0">
            <a:spAutoFit/>
          </a:bodyPr>
          <a:lstStyle/>
          <a:p>
            <a:pPr algn="ctr"/>
            <a:r>
              <a:rPr lang="en-GB" sz="1400" dirty="0"/>
              <a:t>Does the person have capacity?</a:t>
            </a:r>
          </a:p>
        </p:txBody>
      </p:sp>
      <p:sp>
        <p:nvSpPr>
          <p:cNvPr id="9" name="TextBox 8"/>
          <p:cNvSpPr txBox="1"/>
          <p:nvPr/>
        </p:nvSpPr>
        <p:spPr>
          <a:xfrm>
            <a:off x="5796136" y="385409"/>
            <a:ext cx="2128440" cy="954107"/>
          </a:xfrm>
          <a:prstGeom prst="rect">
            <a:avLst/>
          </a:prstGeom>
          <a:noFill/>
        </p:spPr>
        <p:txBody>
          <a:bodyPr wrap="square" rtlCol="0">
            <a:spAutoFit/>
          </a:bodyPr>
          <a:lstStyle/>
          <a:p>
            <a:pPr algn="ctr"/>
            <a:r>
              <a:rPr lang="en-GB" sz="2800" b="1" u="sng" dirty="0">
                <a:solidFill>
                  <a:srgbClr val="16AD85"/>
                </a:solidFill>
              </a:rPr>
              <a:t>Barriers to </a:t>
            </a:r>
          </a:p>
          <a:p>
            <a:pPr algn="ctr"/>
            <a:r>
              <a:rPr lang="en-GB" sz="2800" b="1" u="sng" dirty="0">
                <a:solidFill>
                  <a:srgbClr val="16AD85"/>
                </a:solidFill>
              </a:rPr>
              <a:t>participation</a:t>
            </a:r>
          </a:p>
        </p:txBody>
      </p:sp>
      <p:graphicFrame>
        <p:nvGraphicFramePr>
          <p:cNvPr id="12" name="Diagram 11"/>
          <p:cNvGraphicFramePr/>
          <p:nvPr>
            <p:extLst>
              <p:ext uri="{D42A27DB-BD31-4B8C-83A1-F6EECF244321}">
                <p14:modId xmlns:p14="http://schemas.microsoft.com/office/powerpoint/2010/main" val="2505235440"/>
              </p:ext>
            </p:extLst>
          </p:nvPr>
        </p:nvGraphicFramePr>
        <p:xfrm>
          <a:off x="-749932" y="1297461"/>
          <a:ext cx="6258544" cy="44631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TextBox 12"/>
          <p:cNvSpPr txBox="1"/>
          <p:nvPr/>
        </p:nvSpPr>
        <p:spPr>
          <a:xfrm>
            <a:off x="2872594" y="5436539"/>
            <a:ext cx="1483382" cy="525812"/>
          </a:xfrm>
          <a:prstGeom prst="rect">
            <a:avLst/>
          </a:prstGeom>
          <a:noFill/>
          <a:ln>
            <a:solidFill>
              <a:schemeClr val="tx1">
                <a:lumMod val="95000"/>
                <a:lumOff val="5000"/>
              </a:schemeClr>
            </a:solidFill>
          </a:ln>
        </p:spPr>
        <p:txBody>
          <a:bodyPr wrap="square" rtlCol="0">
            <a:spAutoFit/>
          </a:bodyPr>
          <a:lstStyle/>
          <a:p>
            <a:pPr algn="ctr"/>
            <a:r>
              <a:rPr lang="cy" sz="1400" b="0" i="0" u="none" strike="noStrike" cap="none" baseline="0" dirty="0">
                <a:solidFill>
                  <a:srgbClr val="000000"/>
                </a:solidFill>
                <a:effectLst/>
                <a:uFillTx/>
                <a:latin typeface="Calibri"/>
              </a:rPr>
              <a:t>A oes gan y person alluedd?</a:t>
            </a:r>
          </a:p>
        </p:txBody>
      </p:sp>
      <p:sp>
        <p:nvSpPr>
          <p:cNvPr id="14" name="TextBox 13"/>
          <p:cNvSpPr txBox="1"/>
          <p:nvPr/>
        </p:nvSpPr>
        <p:spPr>
          <a:xfrm>
            <a:off x="525863" y="5462878"/>
            <a:ext cx="1064276" cy="523220"/>
          </a:xfrm>
          <a:prstGeom prst="rect">
            <a:avLst/>
          </a:prstGeom>
          <a:noFill/>
          <a:ln>
            <a:solidFill>
              <a:schemeClr val="tx1">
                <a:lumMod val="95000"/>
                <a:lumOff val="5000"/>
              </a:schemeClr>
            </a:solidFill>
          </a:ln>
        </p:spPr>
        <p:txBody>
          <a:bodyPr wrap="square" rtlCol="0">
            <a:spAutoFit/>
          </a:bodyPr>
          <a:lstStyle/>
          <a:p>
            <a:pPr algn="ctr"/>
            <a:r>
              <a:rPr lang="cy" sz="1400" b="0" i="0" u="none" strike="noStrike" cap="none" baseline="0">
                <a:solidFill>
                  <a:srgbClr val="000000"/>
                </a:solidFill>
                <a:effectLst/>
                <a:uFillTx/>
                <a:latin typeface="Calibri"/>
              </a:rPr>
              <a:t>A oes angen eiriolwr?</a:t>
            </a:r>
          </a:p>
        </p:txBody>
      </p:sp>
      <p:sp>
        <p:nvSpPr>
          <p:cNvPr id="15" name="Rectangle 14"/>
          <p:cNvSpPr/>
          <p:nvPr/>
        </p:nvSpPr>
        <p:spPr>
          <a:xfrm>
            <a:off x="1058063" y="348541"/>
            <a:ext cx="2629234" cy="954107"/>
          </a:xfrm>
          <a:prstGeom prst="rect">
            <a:avLst/>
          </a:prstGeom>
        </p:spPr>
        <p:txBody>
          <a:bodyPr wrap="square">
            <a:spAutoFit/>
          </a:bodyPr>
          <a:lstStyle/>
          <a:p>
            <a:pPr algn="ctr"/>
            <a:r>
              <a:rPr lang="en-GB" sz="2800" b="1" u="sng" dirty="0" err="1">
                <a:solidFill>
                  <a:srgbClr val="16AD85"/>
                </a:solidFill>
              </a:rPr>
              <a:t>Rhywstrau</a:t>
            </a:r>
            <a:r>
              <a:rPr lang="en-GB" sz="2800" b="1" u="sng" dirty="0">
                <a:solidFill>
                  <a:srgbClr val="16AD85"/>
                </a:solidFill>
              </a:rPr>
              <a:t> I </a:t>
            </a:r>
            <a:r>
              <a:rPr lang="en-GB" sz="2800" b="1" u="sng" dirty="0" err="1">
                <a:solidFill>
                  <a:srgbClr val="16AD85"/>
                </a:solidFill>
              </a:rPr>
              <a:t>gyfranogiad</a:t>
            </a:r>
            <a:endParaRPr lang="en-GB" sz="2800" b="1" u="sng" dirty="0">
              <a:solidFill>
                <a:srgbClr val="16AD85"/>
              </a:solidFill>
            </a:endParaRPr>
          </a:p>
        </p:txBody>
      </p:sp>
    </p:spTree>
    <p:extLst>
      <p:ext uri="{BB962C8B-B14F-4D97-AF65-F5344CB8AC3E}">
        <p14:creationId xmlns:p14="http://schemas.microsoft.com/office/powerpoint/2010/main" val="319638402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ew picture"/>
          <p:cNvPicPr/>
          <p:nvPr/>
        </p:nvPicPr>
        <p:blipFill>
          <a:blip r:embed="rId2"/>
          <a:stretch>
            <a:fillRect/>
          </a:stretch>
        </p:blipFill>
        <p:spPr>
          <a:xfrm>
            <a:off x="0" y="1052736"/>
            <a:ext cx="9144000" cy="5805264"/>
          </a:xfrm>
          <a:prstGeom prst="rect">
            <a:avLst/>
          </a:prstGeom>
        </p:spPr>
      </p:pic>
      <p:pic>
        <p:nvPicPr>
          <p:cNvPr id="15" name="New picture"/>
          <p:cNvPicPr/>
          <p:nvPr/>
        </p:nvPicPr>
        <p:blipFill rotWithShape="1">
          <a:blip r:embed="rId3"/>
          <a:srcRect l="28079" t="41391" r="27701" b="7630"/>
          <a:stretch/>
        </p:blipFill>
        <p:spPr bwMode="auto">
          <a:xfrm>
            <a:off x="2411760" y="2564904"/>
            <a:ext cx="4248472" cy="3528392"/>
          </a:xfrm>
          <a:prstGeom prst="rect">
            <a:avLst/>
          </a:prstGeom>
          <a:ln>
            <a:noFill/>
          </a:ln>
          <a:extLst>
            <a:ext uri="{53640926-AAD7-44D8-BBD7-CCE9431645EC}">
              <a14:shadowObscured xmlns:a14="http://schemas.microsoft.com/office/drawing/2010/main"/>
            </a:ext>
          </a:extLst>
        </p:spPr>
      </p:pic>
      <p:cxnSp>
        <p:nvCxnSpPr>
          <p:cNvPr id="18" name="Straight Connector 17"/>
          <p:cNvCxnSpPr/>
          <p:nvPr/>
        </p:nvCxnSpPr>
        <p:spPr>
          <a:xfrm>
            <a:off x="5436096" y="2564903"/>
            <a:ext cx="3600400" cy="0"/>
          </a:xfrm>
          <a:prstGeom prst="line">
            <a:avLst/>
          </a:prstGeom>
          <a:ln>
            <a:solidFill>
              <a:srgbClr val="16AD85"/>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84460" y="2564904"/>
            <a:ext cx="3600400" cy="0"/>
          </a:xfrm>
          <a:prstGeom prst="line">
            <a:avLst/>
          </a:prstGeom>
          <a:ln>
            <a:solidFill>
              <a:srgbClr val="16AD85"/>
            </a:solidFill>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280406" y="1915091"/>
            <a:ext cx="3208507" cy="584775"/>
          </a:xfrm>
          <a:prstGeom prst="rect">
            <a:avLst/>
          </a:prstGeom>
        </p:spPr>
        <p:txBody>
          <a:bodyPr wrap="none">
            <a:spAutoFit/>
          </a:bodyPr>
          <a:lstStyle/>
          <a:p>
            <a:r>
              <a:rPr lang="cy" sz="3200" b="1" dirty="0">
                <a:solidFill>
                  <a:srgbClr val="000000"/>
                </a:solidFill>
              </a:rPr>
              <a:t>Gweithio'n ataliol</a:t>
            </a:r>
          </a:p>
        </p:txBody>
      </p:sp>
      <p:sp>
        <p:nvSpPr>
          <p:cNvPr id="3" name="Rectangle 2"/>
          <p:cNvSpPr/>
          <p:nvPr/>
        </p:nvSpPr>
        <p:spPr>
          <a:xfrm>
            <a:off x="5323112" y="1915091"/>
            <a:ext cx="3826368" cy="584775"/>
          </a:xfrm>
          <a:prstGeom prst="rect">
            <a:avLst/>
          </a:prstGeom>
        </p:spPr>
        <p:txBody>
          <a:bodyPr wrap="none">
            <a:spAutoFit/>
          </a:bodyPr>
          <a:lstStyle/>
          <a:p>
            <a:r>
              <a:rPr lang="en-GB" sz="3200" b="1" dirty="0"/>
              <a:t>Working preventively</a:t>
            </a:r>
          </a:p>
        </p:txBody>
      </p:sp>
    </p:spTree>
    <p:extLst>
      <p:ext uri="{BB962C8B-B14F-4D97-AF65-F5344CB8AC3E}">
        <p14:creationId xmlns:p14="http://schemas.microsoft.com/office/powerpoint/2010/main" val="208727808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ew picture"/>
          <p:cNvPicPr/>
          <p:nvPr/>
        </p:nvPicPr>
        <p:blipFill>
          <a:blip r:embed="rId2"/>
          <a:stretch>
            <a:fillRect/>
          </a:stretch>
        </p:blipFill>
        <p:spPr>
          <a:xfrm>
            <a:off x="-2332" y="0"/>
            <a:ext cx="9144000" cy="6858000"/>
          </a:xfrm>
          <a:prstGeom prst="rect">
            <a:avLst/>
          </a:prstGeom>
        </p:spPr>
      </p:pic>
      <p:pic>
        <p:nvPicPr>
          <p:cNvPr id="5" name="New picture"/>
          <p:cNvPicPr/>
          <p:nvPr/>
        </p:nvPicPr>
        <p:blipFill>
          <a:blip r:embed="rId3"/>
          <a:srcRect l="28079" t="41391" r="27701" b="7630"/>
          <a:stretch>
            <a:fillRect/>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07504" y="310919"/>
            <a:ext cx="3999793" cy="1077218"/>
          </a:xfrm>
          <a:prstGeom prst="rect">
            <a:avLst/>
          </a:prstGeom>
          <a:noFill/>
        </p:spPr>
        <p:txBody>
          <a:bodyPr wrap="square" rtlCol="0">
            <a:spAutoFit/>
          </a:bodyPr>
          <a:lstStyle/>
          <a:p>
            <a:pPr algn="ctr"/>
            <a:r>
              <a:rPr lang="cy" sz="3200" b="1" i="0" u="none" strike="noStrike" cap="none" baseline="0" dirty="0">
                <a:solidFill>
                  <a:srgbClr val="16AD85"/>
                </a:solidFill>
                <a:effectLst/>
                <a:uFillTx/>
                <a:latin typeface="Calibri"/>
              </a:rPr>
              <a:t>Cysylltu gwybodaeth, cyngor ac atal</a:t>
            </a:r>
          </a:p>
        </p:txBody>
      </p:sp>
      <p:sp>
        <p:nvSpPr>
          <p:cNvPr id="8" name="TextBox 7"/>
          <p:cNvSpPr txBox="1"/>
          <p:nvPr/>
        </p:nvSpPr>
        <p:spPr>
          <a:xfrm>
            <a:off x="107504" y="1340768"/>
            <a:ext cx="3744416" cy="4524315"/>
          </a:xfrm>
          <a:prstGeom prst="rect">
            <a:avLst/>
          </a:prstGeom>
          <a:noFill/>
        </p:spPr>
        <p:txBody>
          <a:bodyPr wrap="square" rtlCol="0">
            <a:spAutoFit/>
          </a:bodyPr>
          <a:lstStyle/>
          <a:p>
            <a:pPr marL="285750" indent="-285750">
              <a:buClr>
                <a:srgbClr val="16AD85"/>
              </a:buClr>
              <a:buFont typeface="Arial" pitchFamily="34" charset="0"/>
              <a:buChar char="•"/>
            </a:pPr>
            <a:r>
              <a:rPr lang="cy" sz="2400" b="0" i="0" u="none" strike="noStrike" cap="none" baseline="0" dirty="0">
                <a:solidFill>
                  <a:srgbClr val="000000"/>
                </a:solidFill>
                <a:effectLst/>
                <a:uFillTx/>
                <a:latin typeface="Calibri"/>
              </a:rPr>
              <a:t>Adnabod a thargedu unigolion trwy'r gwasanaeth gwybodaeth, cyngor a chymorth</a:t>
            </a:r>
          </a:p>
          <a:p>
            <a:pPr marL="285750" indent="-285750">
              <a:buClr>
                <a:srgbClr val="16AD85"/>
              </a:buClr>
              <a:buFont typeface="Arial" pitchFamily="34" charset="0"/>
              <a:buChar char="•"/>
            </a:pPr>
            <a:endParaRPr lang="en-GB" sz="2400" dirty="0"/>
          </a:p>
          <a:p>
            <a:pPr marL="285750" indent="-285750">
              <a:buClr>
                <a:srgbClr val="16AD85"/>
              </a:buClr>
              <a:buFont typeface="Arial" pitchFamily="34" charset="0"/>
              <a:buChar char="•"/>
            </a:pPr>
            <a:r>
              <a:rPr lang="cy" sz="2400" b="0" i="0" u="none" strike="noStrike" cap="none" baseline="0" dirty="0">
                <a:solidFill>
                  <a:srgbClr val="000000"/>
                </a:solidFill>
                <a:effectLst/>
                <a:uFillTx/>
                <a:latin typeface="Calibri"/>
              </a:rPr>
              <a:t>Casglu'r wybodaeth hon a rhoi adborth i gomisiynwyr a'r gymuned</a:t>
            </a:r>
          </a:p>
          <a:p>
            <a:pPr marL="285750" indent="-285750">
              <a:buClr>
                <a:srgbClr val="16AD85"/>
              </a:buClr>
              <a:buFont typeface="Arial" pitchFamily="34" charset="0"/>
              <a:buChar char="•"/>
            </a:pPr>
            <a:endParaRPr lang="en-GB" sz="2400" dirty="0"/>
          </a:p>
          <a:p>
            <a:pPr marL="285750" indent="-285750">
              <a:buClr>
                <a:srgbClr val="16AD85"/>
              </a:buClr>
              <a:buFont typeface="Arial" pitchFamily="34" charset="0"/>
              <a:buChar char="•"/>
            </a:pPr>
            <a:r>
              <a:rPr lang="cy" sz="2400" b="0" i="0" u="none" strike="noStrike" cap="none" baseline="0" dirty="0">
                <a:solidFill>
                  <a:srgbClr val="000000"/>
                </a:solidFill>
                <a:effectLst/>
                <a:uFillTx/>
                <a:latin typeface="Calibri"/>
              </a:rPr>
              <a:t>Dulliau canolbwyntio ar yr unigolyn / lles at asesu, cynllunio ac adolygu</a:t>
            </a:r>
          </a:p>
        </p:txBody>
      </p:sp>
      <p:sp>
        <p:nvSpPr>
          <p:cNvPr id="9" name="TextBox 8"/>
          <p:cNvSpPr txBox="1"/>
          <p:nvPr/>
        </p:nvSpPr>
        <p:spPr>
          <a:xfrm>
            <a:off x="4415089" y="1720383"/>
            <a:ext cx="4536504" cy="4154984"/>
          </a:xfrm>
          <a:prstGeom prst="rect">
            <a:avLst/>
          </a:prstGeom>
          <a:noFill/>
        </p:spPr>
        <p:txBody>
          <a:bodyPr wrap="square" rtlCol="0">
            <a:spAutoFit/>
          </a:bodyPr>
          <a:lstStyle/>
          <a:p>
            <a:pPr marL="285750" indent="-285750">
              <a:buClr>
                <a:srgbClr val="ED1E87"/>
              </a:buClr>
              <a:buFont typeface="Arial" panose="020B0604020202020204" pitchFamily="34" charset="0"/>
              <a:buChar char="•"/>
            </a:pPr>
            <a:r>
              <a:rPr lang="en-GB" sz="2400" dirty="0"/>
              <a:t>Identify and target individuals through the information, advice and assistance service</a:t>
            </a:r>
          </a:p>
          <a:p>
            <a:pPr marL="285750" indent="-285750">
              <a:buClr>
                <a:srgbClr val="ED1E87"/>
              </a:buClr>
              <a:buFont typeface="Arial" panose="020B0604020202020204" pitchFamily="34" charset="0"/>
              <a:buChar char="•"/>
            </a:pPr>
            <a:endParaRPr lang="en-GB" sz="2400" dirty="0"/>
          </a:p>
          <a:p>
            <a:pPr marL="285750" indent="-285750">
              <a:buClr>
                <a:srgbClr val="ED1E87"/>
              </a:buClr>
              <a:buFont typeface="Arial" panose="020B0604020202020204" pitchFamily="34" charset="0"/>
              <a:buChar char="•"/>
            </a:pPr>
            <a:r>
              <a:rPr lang="en-GB" sz="2400" dirty="0"/>
              <a:t>Capture this information and feedback to commissioners and community</a:t>
            </a:r>
          </a:p>
          <a:p>
            <a:pPr marL="285750" indent="-285750">
              <a:buClr>
                <a:srgbClr val="ED1E87"/>
              </a:buClr>
              <a:buFont typeface="Arial" panose="020B0604020202020204" pitchFamily="34" charset="0"/>
              <a:buChar char="•"/>
            </a:pPr>
            <a:endParaRPr lang="en-GB" sz="2400" dirty="0"/>
          </a:p>
          <a:p>
            <a:pPr marL="285750" indent="-285750">
              <a:buClr>
                <a:srgbClr val="ED1E87"/>
              </a:buClr>
              <a:buFont typeface="Arial" panose="020B0604020202020204" pitchFamily="34" charset="0"/>
              <a:buChar char="•"/>
            </a:pPr>
            <a:r>
              <a:rPr lang="en-GB" sz="2400" dirty="0"/>
              <a:t>Person focused / well-being approaches to assessment, planning and review</a:t>
            </a:r>
          </a:p>
        </p:txBody>
      </p:sp>
      <p:sp>
        <p:nvSpPr>
          <p:cNvPr id="10" name="TextBox 9"/>
          <p:cNvSpPr txBox="1"/>
          <p:nvPr/>
        </p:nvSpPr>
        <p:spPr>
          <a:xfrm>
            <a:off x="4415089" y="157030"/>
            <a:ext cx="3528392" cy="1569660"/>
          </a:xfrm>
          <a:prstGeom prst="rect">
            <a:avLst/>
          </a:prstGeom>
          <a:noFill/>
        </p:spPr>
        <p:txBody>
          <a:bodyPr wrap="square" rtlCol="0">
            <a:spAutoFit/>
          </a:bodyPr>
          <a:lstStyle/>
          <a:p>
            <a:pPr algn="ctr"/>
            <a:r>
              <a:rPr lang="en-GB" sz="3200" b="1" dirty="0">
                <a:solidFill>
                  <a:srgbClr val="16AD85"/>
                </a:solidFill>
              </a:rPr>
              <a:t>Linking information, advice and prevention</a:t>
            </a:r>
          </a:p>
        </p:txBody>
      </p:sp>
    </p:spTree>
    <p:extLst>
      <p:ext uri="{BB962C8B-B14F-4D97-AF65-F5344CB8AC3E}">
        <p14:creationId xmlns:p14="http://schemas.microsoft.com/office/powerpoint/2010/main" val="98421003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pic>
        <p:nvPicPr>
          <p:cNvPr id="4"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215008" y="3732420"/>
            <a:ext cx="8048051" cy="646331"/>
          </a:xfrm>
          <a:prstGeom prst="rect">
            <a:avLst/>
          </a:prstGeom>
          <a:noFill/>
        </p:spPr>
        <p:txBody>
          <a:bodyPr wrap="square" rtlCol="0">
            <a:spAutoFit/>
          </a:bodyPr>
          <a:lstStyle/>
          <a:p>
            <a:r>
              <a:rPr lang="en-GB" sz="3600" b="1" u="sng" dirty="0">
                <a:solidFill>
                  <a:srgbClr val="16AD85"/>
                </a:solidFill>
              </a:rPr>
              <a:t>Exercise</a:t>
            </a:r>
          </a:p>
        </p:txBody>
      </p:sp>
      <p:sp>
        <p:nvSpPr>
          <p:cNvPr id="7" name="TextBox 6"/>
          <p:cNvSpPr txBox="1"/>
          <p:nvPr/>
        </p:nvSpPr>
        <p:spPr>
          <a:xfrm>
            <a:off x="215008" y="4440306"/>
            <a:ext cx="7632848" cy="1569660"/>
          </a:xfrm>
          <a:prstGeom prst="rect">
            <a:avLst/>
          </a:prstGeom>
          <a:noFill/>
        </p:spPr>
        <p:txBody>
          <a:bodyPr wrap="square" rtlCol="0">
            <a:spAutoFit/>
          </a:bodyPr>
          <a:lstStyle/>
          <a:p>
            <a:r>
              <a:rPr lang="en-GB" sz="2400" dirty="0"/>
              <a:t>Write down the staff values and behaviours that support preventative working</a:t>
            </a:r>
          </a:p>
          <a:p>
            <a:endParaRPr lang="en-GB" sz="2400" dirty="0"/>
          </a:p>
          <a:p>
            <a:r>
              <a:rPr lang="en-GB" sz="2400" dirty="0"/>
              <a:t>Circle the ones already present in your team</a:t>
            </a:r>
          </a:p>
        </p:txBody>
      </p:sp>
      <p:sp>
        <p:nvSpPr>
          <p:cNvPr id="8" name="Rectangle 7"/>
          <p:cNvSpPr/>
          <p:nvPr/>
        </p:nvSpPr>
        <p:spPr>
          <a:xfrm>
            <a:off x="118344" y="1336097"/>
            <a:ext cx="7410772" cy="1938992"/>
          </a:xfrm>
          <a:prstGeom prst="rect">
            <a:avLst/>
          </a:prstGeom>
        </p:spPr>
        <p:txBody>
          <a:bodyPr wrap="square">
            <a:spAutoFit/>
          </a:bodyPr>
          <a:lstStyle/>
          <a:p>
            <a:r>
              <a:rPr lang="cy" sz="2400" dirty="0">
                <a:solidFill>
                  <a:srgbClr val="000000"/>
                </a:solidFill>
              </a:rPr>
              <a:t>Ysgrifennwch y gwerthoedd a'r ymddygiadau staff sy'n cefnogi gwaith ataliol</a:t>
            </a:r>
          </a:p>
          <a:p>
            <a:endParaRPr lang="en-GB" sz="2400" dirty="0"/>
          </a:p>
          <a:p>
            <a:r>
              <a:rPr lang="cy" sz="2400" dirty="0">
                <a:solidFill>
                  <a:srgbClr val="000000"/>
                </a:solidFill>
              </a:rPr>
              <a:t>Rhowch gylch o amgylch y rhai sydd eisoes yn bresennol yn eich tim</a:t>
            </a:r>
          </a:p>
        </p:txBody>
      </p:sp>
      <p:sp>
        <p:nvSpPr>
          <p:cNvPr id="9" name="Rectangle 8"/>
          <p:cNvSpPr/>
          <p:nvPr/>
        </p:nvSpPr>
        <p:spPr>
          <a:xfrm>
            <a:off x="118344" y="689766"/>
            <a:ext cx="1702454" cy="646331"/>
          </a:xfrm>
          <a:prstGeom prst="rect">
            <a:avLst/>
          </a:prstGeom>
        </p:spPr>
        <p:txBody>
          <a:bodyPr wrap="none">
            <a:spAutoFit/>
          </a:bodyPr>
          <a:lstStyle/>
          <a:p>
            <a:r>
              <a:rPr lang="en-GB" sz="3600" b="1" u="sng" dirty="0" err="1">
                <a:solidFill>
                  <a:srgbClr val="16AD85"/>
                </a:solidFill>
              </a:rPr>
              <a:t>Ymarfer</a:t>
            </a:r>
            <a:endParaRPr lang="en-GB" sz="3600" b="1" u="sng" dirty="0">
              <a:solidFill>
                <a:srgbClr val="16AD85"/>
              </a:solidFill>
            </a:endParaRPr>
          </a:p>
        </p:txBody>
      </p:sp>
    </p:spTree>
    <p:custDataLst>
      <p:tags r:id="rId1"/>
    </p:custDataLst>
    <p:extLst>
      <p:ext uri="{BB962C8B-B14F-4D97-AF65-F5344CB8AC3E}">
        <p14:creationId xmlns:p14="http://schemas.microsoft.com/office/powerpoint/2010/main" val="14534423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pic>
        <p:nvPicPr>
          <p:cNvPr id="4" name="New picture"/>
          <p:cNvPicPr/>
          <p:nvPr/>
        </p:nvPicPr>
        <p:blipFill>
          <a:blip r:embed="rId4"/>
          <a:srcRect l="28079" t="41391" r="27701" b="7630"/>
          <a:stretch>
            <a:fillRect/>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4648" y="1412776"/>
            <a:ext cx="4355976" cy="4493538"/>
          </a:xfrm>
          <a:prstGeom prst="rect">
            <a:avLst/>
          </a:prstGeom>
          <a:noFill/>
        </p:spPr>
        <p:txBody>
          <a:bodyPr wrap="square" rtlCol="0">
            <a:spAutoFit/>
          </a:bodyPr>
          <a:lstStyle/>
          <a:p>
            <a:pPr marL="457200" indent="-457200">
              <a:buClr>
                <a:srgbClr val="16AD85"/>
              </a:buClr>
              <a:buFont typeface="Wingdings" panose="05000000000000000000" pitchFamily="2" charset="2"/>
              <a:buChar char="Ø"/>
            </a:pPr>
            <a:r>
              <a:rPr lang="cy" b="0" i="0" u="none" strike="noStrike" cap="none" baseline="0" dirty="0">
                <a:solidFill>
                  <a:srgbClr val="000000"/>
                </a:solidFill>
                <a:effectLst/>
                <a:uFillTx/>
                <a:latin typeface="Calibri"/>
              </a:rPr>
              <a:t>Darn sylweddol o ddeddfwriaeth sy’n moderneiddio’r fframwaith cyfraith gofal a chymorth, gan gyflwyno:</a:t>
            </a:r>
          </a:p>
          <a:p>
            <a:pPr marL="742950" lvl="1"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Dyletswyddau newydd i awdurdodau lleol a'u sefydliadau partner </a:t>
            </a:r>
          </a:p>
          <a:p>
            <a:pPr marL="742950" lvl="1"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Hawliau newydd i ddinasyddion </a:t>
            </a:r>
            <a:br>
              <a:rPr lang="cy" sz="1600" b="0" i="0" u="none" strike="noStrike" cap="none" baseline="0" dirty="0">
                <a:solidFill>
                  <a:srgbClr val="000000"/>
                </a:solidFill>
                <a:effectLst/>
                <a:uFillTx/>
                <a:latin typeface="Calibri"/>
              </a:rPr>
            </a:br>
            <a:endParaRPr lang="cy" sz="1600" b="0" i="0" u="none" strike="noStrike" cap="none" baseline="0" dirty="0">
              <a:solidFill>
                <a:srgbClr val="000000"/>
              </a:solidFill>
              <a:effectLst/>
              <a:uFillTx/>
              <a:latin typeface="Calibri"/>
            </a:endParaRPr>
          </a:p>
          <a:p>
            <a:pPr marL="342900" indent="-342900">
              <a:buClr>
                <a:srgbClr val="16AD85"/>
              </a:buClr>
              <a:buFont typeface="Wingdings" panose="05000000000000000000" pitchFamily="2" charset="2"/>
              <a:buChar char="Ø"/>
            </a:pPr>
            <a:r>
              <a:rPr lang="cy" b="0" i="0" u="none" strike="noStrike" cap="none" baseline="0" dirty="0">
                <a:solidFill>
                  <a:srgbClr val="000000"/>
                </a:solidFill>
                <a:effectLst/>
                <a:uFillTx/>
                <a:latin typeface="Calibri"/>
              </a:rPr>
              <a:t>Nod y Ddeddf yw:</a:t>
            </a:r>
          </a:p>
          <a:p>
            <a:pPr marL="742950" lvl="1"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Rhoi pobl a’u lles wrth wraidd gofal a chymorth</a:t>
            </a:r>
          </a:p>
          <a:p>
            <a:pPr marL="742950" lvl="1"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Ail-gydbwyso'r ffocws i atal ac ymyrraeth gynharach</a:t>
            </a:r>
          </a:p>
          <a:p>
            <a:pPr marL="742950" lvl="1"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Hyrwyddo gweithio mewn partneriaeth, cydweithio a chydgynhyrchu</a:t>
            </a:r>
          </a:p>
          <a:p>
            <a:pPr marL="457200" indent="-457200">
              <a:buClr>
                <a:srgbClr val="16AD85"/>
              </a:buClr>
              <a:buFont typeface="Wingdings" panose="05000000000000000000" pitchFamily="2" charset="2"/>
              <a:buChar char="Ø"/>
            </a:pPr>
            <a:r>
              <a:rPr lang="cy" b="0" i="0" u="none" strike="noStrike" cap="none" baseline="0" dirty="0">
                <a:solidFill>
                  <a:srgbClr val="000000"/>
                </a:solidFill>
                <a:effectLst/>
                <a:uFillTx/>
                <a:latin typeface="Calibri"/>
              </a:rPr>
              <a:t>Mae newidiadau mawr i’r ffordd y bydd pobl yn cael mynediad at y system gofal a chymorth </a:t>
            </a:r>
          </a:p>
        </p:txBody>
      </p:sp>
      <p:sp>
        <p:nvSpPr>
          <p:cNvPr id="2" name="TextBox 1"/>
          <p:cNvSpPr txBox="1"/>
          <p:nvPr/>
        </p:nvSpPr>
        <p:spPr>
          <a:xfrm>
            <a:off x="1068165" y="728667"/>
            <a:ext cx="2259830" cy="584775"/>
          </a:xfrm>
          <a:prstGeom prst="rect">
            <a:avLst/>
          </a:prstGeom>
          <a:noFill/>
        </p:spPr>
        <p:txBody>
          <a:bodyPr wrap="square" rtlCol="0">
            <a:spAutoFit/>
          </a:bodyPr>
          <a:lstStyle/>
          <a:p>
            <a:r>
              <a:rPr lang="en-GB" sz="3200" b="1" u="sng" dirty="0" err="1">
                <a:solidFill>
                  <a:srgbClr val="16AD85"/>
                </a:solidFill>
              </a:rPr>
              <a:t>Crynodeb</a:t>
            </a:r>
            <a:endParaRPr lang="en-GB" sz="3200" b="1" u="sng" dirty="0">
              <a:solidFill>
                <a:srgbClr val="16AD85"/>
              </a:solidFill>
            </a:endParaRPr>
          </a:p>
        </p:txBody>
      </p:sp>
      <p:sp>
        <p:nvSpPr>
          <p:cNvPr id="8" name="TextBox 7"/>
          <p:cNvSpPr txBox="1"/>
          <p:nvPr/>
        </p:nvSpPr>
        <p:spPr>
          <a:xfrm>
            <a:off x="4396160" y="1412776"/>
            <a:ext cx="4767932" cy="4493538"/>
          </a:xfrm>
          <a:prstGeom prst="rect">
            <a:avLst/>
          </a:prstGeom>
          <a:noFill/>
        </p:spPr>
        <p:txBody>
          <a:bodyPr wrap="square" rtlCol="0">
            <a:spAutoFit/>
          </a:bodyPr>
          <a:lstStyle/>
          <a:p>
            <a:pPr marL="457200" indent="-457200">
              <a:buClr>
                <a:srgbClr val="16AD85"/>
              </a:buClr>
              <a:buFont typeface="Wingdings" panose="05000000000000000000" pitchFamily="2" charset="2"/>
              <a:buChar char="Ø"/>
            </a:pPr>
            <a:r>
              <a:rPr lang="en-GB" dirty="0"/>
              <a:t>A significant piece of legislation that modernises the framework of care and support law, brining in:</a:t>
            </a:r>
          </a:p>
          <a:p>
            <a:pPr marL="742950" lvl="1" indent="-285750">
              <a:buClr>
                <a:srgbClr val="16AD85"/>
              </a:buClr>
              <a:buFont typeface="Arial" panose="020B0604020202020204" pitchFamily="34" charset="0"/>
              <a:buChar char="•"/>
            </a:pPr>
            <a:r>
              <a:rPr lang="en-GB" sz="1600" dirty="0"/>
              <a:t>New duties for local authorities and their partner organisations </a:t>
            </a:r>
          </a:p>
          <a:p>
            <a:pPr marL="742950" lvl="1" indent="-285750">
              <a:buClr>
                <a:srgbClr val="16AD85"/>
              </a:buClr>
              <a:buFont typeface="Arial" panose="020B0604020202020204" pitchFamily="34" charset="0"/>
              <a:buChar char="•"/>
            </a:pPr>
            <a:r>
              <a:rPr lang="en-GB" sz="1600" dirty="0"/>
              <a:t>New rights for the citizens </a:t>
            </a:r>
          </a:p>
          <a:p>
            <a:pPr marL="742950" lvl="1" indent="-285750">
              <a:buClr>
                <a:srgbClr val="16AD85"/>
              </a:buClr>
              <a:buFont typeface="Arial" panose="020B0604020202020204" pitchFamily="34" charset="0"/>
              <a:buChar char="•"/>
            </a:pPr>
            <a:endParaRPr lang="en-GB" sz="1600" dirty="0"/>
          </a:p>
          <a:p>
            <a:pPr marL="342900" indent="-342900">
              <a:buClr>
                <a:srgbClr val="16AD85"/>
              </a:buClr>
              <a:buFont typeface="Wingdings" panose="05000000000000000000" pitchFamily="2" charset="2"/>
              <a:buChar char="Ø"/>
            </a:pPr>
            <a:r>
              <a:rPr lang="en-GB" dirty="0"/>
              <a:t>The Act aims to:</a:t>
            </a:r>
          </a:p>
          <a:p>
            <a:pPr marL="742950" lvl="1" indent="-285750">
              <a:buClr>
                <a:srgbClr val="16AD85"/>
              </a:buClr>
              <a:buFont typeface="Arial" panose="020B0604020202020204" pitchFamily="34" charset="0"/>
              <a:buChar char="•"/>
            </a:pPr>
            <a:r>
              <a:rPr lang="en-GB" sz="1600" dirty="0"/>
              <a:t>Put people and their well-being at the centre of care and support</a:t>
            </a:r>
          </a:p>
          <a:p>
            <a:pPr marL="742950" lvl="1" indent="-285750">
              <a:buClr>
                <a:srgbClr val="16AD85"/>
              </a:buClr>
              <a:buFont typeface="Arial" panose="020B0604020202020204" pitchFamily="34" charset="0"/>
              <a:buChar char="•"/>
            </a:pPr>
            <a:r>
              <a:rPr lang="en-GB" sz="1600" dirty="0"/>
              <a:t>Rebalance the focus to prevention and earlier intervention</a:t>
            </a:r>
          </a:p>
          <a:p>
            <a:pPr marL="742950" lvl="1" indent="-285750">
              <a:buClr>
                <a:srgbClr val="16AD85"/>
              </a:buClr>
              <a:buFont typeface="Arial" panose="020B0604020202020204" pitchFamily="34" charset="0"/>
              <a:buChar char="•"/>
            </a:pPr>
            <a:r>
              <a:rPr lang="en-GB" sz="1600" dirty="0"/>
              <a:t>Promote partnership working, collaboration and co-production</a:t>
            </a:r>
          </a:p>
          <a:p>
            <a:pPr marL="457200" indent="-457200">
              <a:buClr>
                <a:srgbClr val="16AD85"/>
              </a:buClr>
              <a:buFont typeface="Wingdings" panose="05000000000000000000" pitchFamily="2" charset="2"/>
              <a:buChar char="Ø"/>
            </a:pPr>
            <a:r>
              <a:rPr lang="en-GB" dirty="0"/>
              <a:t>There are major changes to the way that people will access the care and support system </a:t>
            </a:r>
          </a:p>
        </p:txBody>
      </p:sp>
      <p:sp>
        <p:nvSpPr>
          <p:cNvPr id="9" name="TextBox 8"/>
          <p:cNvSpPr txBox="1"/>
          <p:nvPr/>
        </p:nvSpPr>
        <p:spPr>
          <a:xfrm>
            <a:off x="6003330" y="747701"/>
            <a:ext cx="4032448" cy="584775"/>
          </a:xfrm>
          <a:prstGeom prst="rect">
            <a:avLst/>
          </a:prstGeom>
          <a:noFill/>
        </p:spPr>
        <p:txBody>
          <a:bodyPr wrap="square" rtlCol="0">
            <a:spAutoFit/>
          </a:bodyPr>
          <a:lstStyle/>
          <a:p>
            <a:r>
              <a:rPr lang="en-GB" sz="3200" b="1" u="sng" dirty="0">
                <a:solidFill>
                  <a:srgbClr val="16AD85"/>
                </a:solidFill>
              </a:rPr>
              <a:t>Summary</a:t>
            </a:r>
          </a:p>
        </p:txBody>
      </p:sp>
    </p:spTree>
    <p:custDataLst>
      <p:tags r:id="rId1"/>
    </p:custDataLst>
    <p:extLst>
      <p:ext uri="{BB962C8B-B14F-4D97-AF65-F5344CB8AC3E}">
        <p14:creationId xmlns:p14="http://schemas.microsoft.com/office/powerpoint/2010/main" val="24333838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ew picture"/>
          <p:cNvPicPr/>
          <p:nvPr/>
        </p:nvPicPr>
        <p:blipFill>
          <a:blip r:embed="rId3"/>
          <a:stretch>
            <a:fillRect/>
          </a:stretch>
        </p:blipFill>
        <p:spPr>
          <a:xfrm>
            <a:off x="0" y="0"/>
            <a:ext cx="9144000" cy="6858000"/>
          </a:xfrm>
          <a:prstGeom prst="rect">
            <a:avLst/>
          </a:prstGeom>
        </p:spPr>
      </p:pic>
      <p:pic>
        <p:nvPicPr>
          <p:cNvPr id="3" name="New picture"/>
          <p:cNvPicPr/>
          <p:nvPr/>
        </p:nvPicPr>
        <p:blipFill rotWithShape="1">
          <a:blip r:embed="rId4"/>
          <a:srcRect l="28079" t="41391" r="27701" b="7630"/>
          <a:stretch/>
        </p:blipFill>
        <p:spPr bwMode="auto">
          <a:xfrm>
            <a:off x="7917624" y="11088"/>
            <a:ext cx="1231769" cy="986261"/>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536504" y="1434312"/>
            <a:ext cx="4392488" cy="461665"/>
          </a:xfrm>
          <a:prstGeom prst="rect">
            <a:avLst/>
          </a:prstGeom>
          <a:noFill/>
        </p:spPr>
        <p:txBody>
          <a:bodyPr wrap="square" rtlCol="0">
            <a:spAutoFit/>
          </a:bodyPr>
          <a:lstStyle/>
          <a:p>
            <a:r>
              <a:rPr lang="en-GB" sz="2400" b="1" dirty="0">
                <a:solidFill>
                  <a:srgbClr val="16AD85"/>
                </a:solidFill>
              </a:rPr>
              <a:t>Aims and learning outcomes</a:t>
            </a:r>
          </a:p>
        </p:txBody>
      </p:sp>
      <p:sp>
        <p:nvSpPr>
          <p:cNvPr id="7" name="TextBox 6"/>
          <p:cNvSpPr txBox="1"/>
          <p:nvPr/>
        </p:nvSpPr>
        <p:spPr>
          <a:xfrm>
            <a:off x="4607496" y="1978963"/>
            <a:ext cx="4536504" cy="3970318"/>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b="1" dirty="0"/>
              <a:t>This training provides an overview of the Act and explores Part 2: Section 5-7, 15 and 17 in more detail</a:t>
            </a:r>
          </a:p>
          <a:p>
            <a:pPr marL="285750" indent="-285750">
              <a:buClr>
                <a:srgbClr val="16AD85"/>
              </a:buClr>
              <a:buFont typeface="Arial" panose="020B0604020202020204" pitchFamily="34" charset="0"/>
              <a:buChar char="•"/>
            </a:pPr>
            <a:r>
              <a:rPr lang="en-GB" b="1" dirty="0"/>
              <a:t>By the end of the training you will:</a:t>
            </a:r>
          </a:p>
          <a:p>
            <a:pPr marL="742950" lvl="1" indent="-285750">
              <a:buClr>
                <a:srgbClr val="16AD85"/>
              </a:buClr>
              <a:buFont typeface="Arial" panose="020B0604020202020204" pitchFamily="34" charset="0"/>
              <a:buChar char="•"/>
            </a:pPr>
            <a:r>
              <a:rPr lang="en-GB" b="1" dirty="0"/>
              <a:t>Be aware of the parts and features of the Act</a:t>
            </a:r>
          </a:p>
          <a:p>
            <a:pPr marL="742950" lvl="1" indent="-285750">
              <a:buClr>
                <a:srgbClr val="16AD85"/>
              </a:buClr>
              <a:buFont typeface="Arial" panose="020B0604020202020204" pitchFamily="34" charset="0"/>
              <a:buChar char="•"/>
            </a:pPr>
            <a:r>
              <a:rPr lang="en-GB" b="1" dirty="0"/>
              <a:t>Understand its aims and ethos, and what it is intended to deliver</a:t>
            </a:r>
          </a:p>
          <a:p>
            <a:pPr marL="742950" lvl="1" indent="-285750">
              <a:buClr>
                <a:srgbClr val="16AD85"/>
              </a:buClr>
              <a:buFont typeface="Arial" panose="020B0604020202020204" pitchFamily="34" charset="0"/>
              <a:buChar char="•"/>
            </a:pPr>
            <a:r>
              <a:rPr lang="en-GB" b="1" dirty="0"/>
              <a:t>Understand the implications for practice of the duty to promote well-being </a:t>
            </a:r>
          </a:p>
          <a:p>
            <a:pPr marL="742950" lvl="1" indent="-285750">
              <a:buClr>
                <a:srgbClr val="16AD85"/>
              </a:buClr>
              <a:buFont typeface="Arial" panose="020B0604020202020204" pitchFamily="34" charset="0"/>
              <a:buChar char="•"/>
            </a:pPr>
            <a:r>
              <a:rPr lang="en-GB" b="1" dirty="0"/>
              <a:t>Understand the critical roles of information, advice and assistance</a:t>
            </a:r>
          </a:p>
          <a:p>
            <a:pPr marL="742950" lvl="1" indent="-285750">
              <a:buClr>
                <a:srgbClr val="16AD85"/>
              </a:buClr>
              <a:buFont typeface="Arial" panose="020B0604020202020204" pitchFamily="34" charset="0"/>
              <a:buChar char="•"/>
            </a:pPr>
            <a:r>
              <a:rPr lang="en-GB" b="1" dirty="0"/>
              <a:t>Reflect on the implications Of the Act</a:t>
            </a:r>
          </a:p>
        </p:txBody>
      </p:sp>
      <p:sp>
        <p:nvSpPr>
          <p:cNvPr id="9" name="TextBox 8"/>
          <p:cNvSpPr txBox="1"/>
          <p:nvPr/>
        </p:nvSpPr>
        <p:spPr>
          <a:xfrm>
            <a:off x="0" y="1978963"/>
            <a:ext cx="4536504" cy="3693319"/>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cy" b="1" dirty="0">
                <a:solidFill>
                  <a:srgbClr val="000000"/>
                </a:solidFill>
              </a:rPr>
              <a:t>Mae’r hyfforddiant hwn yn rhoi trosolwg o’r Ddeddf ac yn archwilio Rhan 2: Adrannau 5-7, 15 ac 17 yn fwy manwl</a:t>
            </a:r>
          </a:p>
          <a:p>
            <a:pPr marL="285750" indent="-285750">
              <a:buClr>
                <a:srgbClr val="16AD85"/>
              </a:buClr>
              <a:buFont typeface="Arial" panose="020B0604020202020204" pitchFamily="34" charset="0"/>
              <a:buChar char="•"/>
            </a:pPr>
            <a:r>
              <a:rPr lang="cy" b="1" dirty="0">
                <a:solidFill>
                  <a:srgbClr val="000000"/>
                </a:solidFill>
              </a:rPr>
              <a:t>Erbyn diwedd yr hyfforddiant byddwch yn:</a:t>
            </a:r>
          </a:p>
          <a:p>
            <a:pPr marL="800100" lvl="1" indent="-342900">
              <a:buClr>
                <a:srgbClr val="16AD85"/>
              </a:buClr>
              <a:buFont typeface="Arial" panose="020B0604020202020204" pitchFamily="34" charset="0"/>
              <a:buChar char="•"/>
            </a:pPr>
            <a:r>
              <a:rPr lang="cy" b="1" dirty="0">
                <a:solidFill>
                  <a:srgbClr val="000000"/>
                </a:solidFill>
              </a:rPr>
              <a:t>Ymwybodol o rannau a nodweddion y Ddeddf</a:t>
            </a:r>
          </a:p>
          <a:p>
            <a:pPr marL="800100" lvl="1" indent="-342900">
              <a:buClr>
                <a:srgbClr val="16AD85"/>
              </a:buClr>
              <a:buFont typeface="Arial" panose="020B0604020202020204" pitchFamily="34" charset="0"/>
              <a:buChar char="•"/>
            </a:pPr>
            <a:r>
              <a:rPr lang="cy" b="1" dirty="0">
                <a:solidFill>
                  <a:srgbClr val="000000"/>
                </a:solidFill>
              </a:rPr>
              <a:t>Deall ei nodau a'i hethos, a'r hyn y bwriedir iddi ei gyflawni</a:t>
            </a:r>
          </a:p>
          <a:p>
            <a:pPr marL="800100" lvl="1" indent="-342900">
              <a:buClr>
                <a:srgbClr val="16AD85"/>
              </a:buClr>
              <a:buFont typeface="Arial" panose="020B0604020202020204" pitchFamily="34" charset="0"/>
              <a:buChar char="•"/>
            </a:pPr>
            <a:r>
              <a:rPr lang="cy" b="1" dirty="0">
                <a:solidFill>
                  <a:srgbClr val="000000"/>
                </a:solidFill>
              </a:rPr>
              <a:t>Deall goblygiadau'r ddyletswydd i hybu llesiant ar gyfer ymarfer </a:t>
            </a:r>
          </a:p>
          <a:p>
            <a:pPr marL="800100" lvl="1" indent="-342900">
              <a:buClr>
                <a:srgbClr val="16AD85"/>
              </a:buClr>
              <a:buFont typeface="Arial" panose="020B0604020202020204" pitchFamily="34" charset="0"/>
              <a:buChar char="•"/>
            </a:pPr>
            <a:r>
              <a:rPr lang="cy" b="1" dirty="0">
                <a:solidFill>
                  <a:srgbClr val="000000"/>
                </a:solidFill>
              </a:rPr>
              <a:t>Deall rolau hanfodol gwybodaeth, cyngor a chymorth</a:t>
            </a:r>
          </a:p>
          <a:p>
            <a:pPr marL="800100" lvl="1" indent="-342900">
              <a:buClr>
                <a:srgbClr val="16AD85"/>
              </a:buClr>
              <a:buFont typeface="Arial" panose="020B0604020202020204" pitchFamily="34" charset="0"/>
              <a:buChar char="•"/>
            </a:pPr>
            <a:r>
              <a:rPr lang="cy" b="1" dirty="0">
                <a:solidFill>
                  <a:srgbClr val="000000"/>
                </a:solidFill>
              </a:rPr>
              <a:t>Myfyrio ar oblygiadau'r Ddeddf</a:t>
            </a:r>
          </a:p>
        </p:txBody>
      </p:sp>
      <p:sp>
        <p:nvSpPr>
          <p:cNvPr id="10" name="TextBox 9"/>
          <p:cNvSpPr txBox="1"/>
          <p:nvPr/>
        </p:nvSpPr>
        <p:spPr>
          <a:xfrm>
            <a:off x="107504" y="1434312"/>
            <a:ext cx="4392488" cy="461665"/>
          </a:xfrm>
          <a:prstGeom prst="rect">
            <a:avLst/>
          </a:prstGeom>
          <a:noFill/>
        </p:spPr>
        <p:txBody>
          <a:bodyPr wrap="square" rtlCol="0">
            <a:spAutoFit/>
          </a:bodyPr>
          <a:lstStyle/>
          <a:p>
            <a:r>
              <a:rPr lang="cy" sz="2400" b="1" dirty="0">
                <a:solidFill>
                  <a:srgbClr val="16AD85"/>
                </a:solidFill>
              </a:rPr>
              <a:t>Nodau a deilliannau dysgu </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sp>
        <p:nvSpPr>
          <p:cNvPr id="6" name="TextBox 5"/>
          <p:cNvSpPr txBox="1"/>
          <p:nvPr/>
        </p:nvSpPr>
        <p:spPr>
          <a:xfrm>
            <a:off x="4896876" y="1253500"/>
            <a:ext cx="2160240" cy="584775"/>
          </a:xfrm>
          <a:prstGeom prst="rect">
            <a:avLst/>
          </a:prstGeom>
          <a:noFill/>
        </p:spPr>
        <p:txBody>
          <a:bodyPr wrap="square" rtlCol="0">
            <a:spAutoFit/>
          </a:bodyPr>
          <a:lstStyle/>
          <a:p>
            <a:r>
              <a:rPr lang="en-GB" sz="3200" b="1" dirty="0">
                <a:solidFill>
                  <a:srgbClr val="16AD85"/>
                </a:solidFill>
              </a:rPr>
              <a:t>overview</a:t>
            </a:r>
          </a:p>
        </p:txBody>
      </p:sp>
      <p:sp>
        <p:nvSpPr>
          <p:cNvPr id="7" name="TextBox 6"/>
          <p:cNvSpPr txBox="1"/>
          <p:nvPr/>
        </p:nvSpPr>
        <p:spPr>
          <a:xfrm>
            <a:off x="4895528" y="2070720"/>
            <a:ext cx="4248472" cy="2862322"/>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2000" b="1" dirty="0"/>
              <a:t>Statutory legislation</a:t>
            </a:r>
          </a:p>
          <a:p>
            <a:pPr marL="285750" indent="-285750">
              <a:buClr>
                <a:srgbClr val="16AD85"/>
              </a:buClr>
              <a:buFont typeface="Arial" panose="020B0604020202020204" pitchFamily="34" charset="0"/>
              <a:buChar char="•"/>
            </a:pPr>
            <a:r>
              <a:rPr lang="en-GB" sz="2000" b="1" dirty="0"/>
              <a:t>Will be clarified by case law</a:t>
            </a:r>
          </a:p>
          <a:p>
            <a:pPr marL="285750" indent="-285750">
              <a:buClr>
                <a:srgbClr val="16AD85"/>
              </a:buClr>
              <a:buFont typeface="Arial" panose="020B0604020202020204" pitchFamily="34" charset="0"/>
              <a:buChar char="•"/>
            </a:pPr>
            <a:r>
              <a:rPr lang="en-GB" sz="2000" b="1" dirty="0"/>
              <a:t>Duties and Powers- must and should</a:t>
            </a:r>
          </a:p>
          <a:p>
            <a:pPr>
              <a:buClr>
                <a:srgbClr val="16AD85"/>
              </a:buClr>
            </a:pPr>
            <a:endParaRPr lang="en-GB" sz="2000" b="1" dirty="0"/>
          </a:p>
          <a:p>
            <a:pPr marL="285750" indent="-285750">
              <a:buClr>
                <a:srgbClr val="16AD85"/>
              </a:buClr>
              <a:buFont typeface="Arial" panose="020B0604020202020204" pitchFamily="34" charset="0"/>
              <a:buChar char="•"/>
            </a:pPr>
            <a:r>
              <a:rPr lang="en-GB" sz="2000" b="1" dirty="0"/>
              <a:t>Different approach to much of previous legislation</a:t>
            </a:r>
          </a:p>
          <a:p>
            <a:pPr marL="285750" indent="-285750">
              <a:buClr>
                <a:srgbClr val="16AD85"/>
              </a:buClr>
              <a:buFont typeface="Arial" panose="020B0604020202020204" pitchFamily="34" charset="0"/>
              <a:buChar char="•"/>
            </a:pPr>
            <a:r>
              <a:rPr lang="en-GB" sz="2000" b="1" dirty="0"/>
              <a:t>Will require a cultural change for staff and service as a whole </a:t>
            </a:r>
          </a:p>
        </p:txBody>
      </p:sp>
      <p:sp>
        <p:nvSpPr>
          <p:cNvPr id="8" name="TextBox 7"/>
          <p:cNvSpPr txBox="1"/>
          <p:nvPr/>
        </p:nvSpPr>
        <p:spPr>
          <a:xfrm>
            <a:off x="119158" y="2066388"/>
            <a:ext cx="4452842" cy="2862322"/>
          </a:xfrm>
          <a:prstGeom prst="rect">
            <a:avLst/>
          </a:prstGeom>
          <a:noFill/>
        </p:spPr>
        <p:txBody>
          <a:bodyPr wrap="square" rtlCol="0">
            <a:spAutoFit/>
          </a:bodyPr>
          <a:lstStyle/>
          <a:p>
            <a:pPr marL="285750" indent="-285750">
              <a:buClr>
                <a:srgbClr val="16AD85"/>
              </a:buClr>
              <a:buFont typeface="Arial" pitchFamily="34" charset="0"/>
              <a:buChar char="•"/>
            </a:pPr>
            <a:r>
              <a:rPr lang="cy" sz="2000" b="1" dirty="0">
                <a:solidFill>
                  <a:srgbClr val="000000"/>
                </a:solidFill>
              </a:rPr>
              <a:t>Deddfwriaeth statudol</a:t>
            </a:r>
          </a:p>
          <a:p>
            <a:pPr marL="285750" indent="-285750">
              <a:buClr>
                <a:srgbClr val="16AD85"/>
              </a:buClr>
              <a:buFont typeface="Arial" pitchFamily="34" charset="0"/>
              <a:buChar char="•"/>
            </a:pPr>
            <a:r>
              <a:rPr lang="cy" sz="2000" b="1" dirty="0">
                <a:solidFill>
                  <a:srgbClr val="000000"/>
                </a:solidFill>
              </a:rPr>
              <a:t>Caiff ei hegluro gan gyfraith achosion</a:t>
            </a:r>
          </a:p>
          <a:p>
            <a:pPr marL="285750" indent="-285750">
              <a:buClr>
                <a:srgbClr val="16AD85"/>
              </a:buClr>
              <a:buFont typeface="Arial" pitchFamily="34" charset="0"/>
              <a:buChar char="•"/>
            </a:pPr>
            <a:r>
              <a:rPr lang="cy" sz="2000" b="1" dirty="0">
                <a:solidFill>
                  <a:srgbClr val="000000"/>
                </a:solidFill>
              </a:rPr>
              <a:t>Dyletswyddau a Phwerau - rhaid a dylid</a:t>
            </a:r>
          </a:p>
          <a:p>
            <a:pPr marL="285750" indent="-285750">
              <a:buClr>
                <a:srgbClr val="16AD85"/>
              </a:buClr>
              <a:buFont typeface="Arial" pitchFamily="34" charset="0"/>
              <a:buChar char="•"/>
            </a:pPr>
            <a:endParaRPr lang="en-GB" sz="2000" b="1" dirty="0"/>
          </a:p>
          <a:p>
            <a:pPr marL="285750" indent="-285750">
              <a:buClr>
                <a:srgbClr val="16AD85"/>
              </a:buClr>
              <a:buFont typeface="Arial" pitchFamily="34" charset="0"/>
              <a:buChar char="•"/>
            </a:pPr>
            <a:r>
              <a:rPr lang="cy" sz="2000" b="1" dirty="0">
                <a:solidFill>
                  <a:srgbClr val="000000"/>
                </a:solidFill>
              </a:rPr>
              <a:t>Dull gwahanol i lawer o ddeddfwriaeth flaenorol</a:t>
            </a:r>
          </a:p>
          <a:p>
            <a:pPr marL="285750" indent="-285750">
              <a:buClr>
                <a:srgbClr val="16AD85"/>
              </a:buClr>
              <a:buFont typeface="Arial" pitchFamily="34" charset="0"/>
              <a:buChar char="•"/>
            </a:pPr>
            <a:r>
              <a:rPr lang="cy" sz="2000" b="1" dirty="0">
                <a:solidFill>
                  <a:srgbClr val="000000"/>
                </a:solidFill>
              </a:rPr>
              <a:t>Bydd angen newid diwylliannol ar gyfer staff a'r gwasanaeth cyfan </a:t>
            </a:r>
          </a:p>
        </p:txBody>
      </p:sp>
      <p:sp>
        <p:nvSpPr>
          <p:cNvPr id="2" name="Rectangle 1"/>
          <p:cNvSpPr/>
          <p:nvPr/>
        </p:nvSpPr>
        <p:spPr>
          <a:xfrm>
            <a:off x="119158" y="1253500"/>
            <a:ext cx="1672061" cy="584775"/>
          </a:xfrm>
          <a:prstGeom prst="rect">
            <a:avLst/>
          </a:prstGeom>
        </p:spPr>
        <p:txBody>
          <a:bodyPr wrap="none">
            <a:spAutoFit/>
          </a:bodyPr>
          <a:lstStyle/>
          <a:p>
            <a:r>
              <a:rPr lang="cy" sz="3200" b="1" dirty="0">
                <a:solidFill>
                  <a:srgbClr val="16AD85"/>
                </a:solidFill>
              </a:rPr>
              <a:t>trosolwg</a:t>
            </a:r>
            <a:endParaRPr lang="cy" sz="3600" b="1" dirty="0">
              <a:solidFill>
                <a:srgbClr val="16AD85"/>
              </a:solidFill>
            </a:endParaRPr>
          </a:p>
        </p:txBody>
      </p:sp>
      <p:pic>
        <p:nvPicPr>
          <p:cNvPr id="9" name="New picture"/>
          <p:cNvPicPr/>
          <p:nvPr/>
        </p:nvPicPr>
        <p:blipFill rotWithShape="1">
          <a:blip r:embed="rId4"/>
          <a:srcRect l="28079" t="41391" r="27701" b="7630"/>
          <a:stretch/>
        </p:blipFill>
        <p:spPr bwMode="auto">
          <a:xfrm>
            <a:off x="7917624" y="11088"/>
            <a:ext cx="1231769" cy="986261"/>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sp>
        <p:nvSpPr>
          <p:cNvPr id="6" name="TextBox 5"/>
          <p:cNvSpPr txBox="1"/>
          <p:nvPr/>
        </p:nvSpPr>
        <p:spPr>
          <a:xfrm>
            <a:off x="4716016" y="1579993"/>
            <a:ext cx="1800200" cy="584775"/>
          </a:xfrm>
          <a:prstGeom prst="rect">
            <a:avLst/>
          </a:prstGeom>
          <a:noFill/>
        </p:spPr>
        <p:txBody>
          <a:bodyPr wrap="square" rtlCol="0">
            <a:spAutoFit/>
          </a:bodyPr>
          <a:lstStyle/>
          <a:p>
            <a:r>
              <a:rPr lang="en-GB" sz="3200" b="1" dirty="0">
                <a:solidFill>
                  <a:srgbClr val="16AD85"/>
                </a:solidFill>
              </a:rPr>
              <a:t>overview</a:t>
            </a:r>
          </a:p>
        </p:txBody>
      </p:sp>
      <p:sp>
        <p:nvSpPr>
          <p:cNvPr id="7" name="TextBox 6"/>
          <p:cNvSpPr txBox="1"/>
          <p:nvPr/>
        </p:nvSpPr>
        <p:spPr>
          <a:xfrm>
            <a:off x="4716016" y="2276872"/>
            <a:ext cx="4104456" cy="3170099"/>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2000" b="1" dirty="0"/>
              <a:t>Strengths based approach</a:t>
            </a:r>
          </a:p>
          <a:p>
            <a:pPr marL="285750" indent="-285750">
              <a:buClr>
                <a:srgbClr val="16AD85"/>
              </a:buClr>
              <a:buFont typeface="Arial" panose="020B0604020202020204" pitchFamily="34" charset="0"/>
              <a:buChar char="•"/>
            </a:pPr>
            <a:r>
              <a:rPr lang="en-GB" sz="2000" b="1" dirty="0"/>
              <a:t>Person centred </a:t>
            </a:r>
          </a:p>
          <a:p>
            <a:pPr marL="285750" indent="-285750">
              <a:buClr>
                <a:srgbClr val="16AD85"/>
              </a:buClr>
              <a:buFont typeface="Arial" panose="020B0604020202020204" pitchFamily="34" charset="0"/>
              <a:buChar char="•"/>
            </a:pPr>
            <a:r>
              <a:rPr lang="en-GB" sz="2000" b="1" dirty="0"/>
              <a:t>Outcome focussed</a:t>
            </a:r>
          </a:p>
          <a:p>
            <a:pPr marL="285750" indent="-285750">
              <a:buClr>
                <a:srgbClr val="16AD85"/>
              </a:buClr>
              <a:buFont typeface="Arial" panose="020B0604020202020204" pitchFamily="34" charset="0"/>
              <a:buChar char="•"/>
            </a:pPr>
            <a:r>
              <a:rPr lang="en-GB" sz="2000" b="1" dirty="0"/>
              <a:t>Requirements mirror service development and training programs already identified as best practice</a:t>
            </a:r>
          </a:p>
          <a:p>
            <a:pPr marL="285750" indent="-285750">
              <a:buClr>
                <a:srgbClr val="16AD85"/>
              </a:buClr>
              <a:buFont typeface="Arial" panose="020B0604020202020204" pitchFamily="34" charset="0"/>
              <a:buChar char="•"/>
            </a:pPr>
            <a:r>
              <a:rPr lang="en-GB" sz="2000" b="1" dirty="0"/>
              <a:t>Further training/workshops may be required to help embed practice change</a:t>
            </a:r>
          </a:p>
        </p:txBody>
      </p:sp>
      <p:sp>
        <p:nvSpPr>
          <p:cNvPr id="2" name="Rectangle 1"/>
          <p:cNvSpPr/>
          <p:nvPr/>
        </p:nvSpPr>
        <p:spPr>
          <a:xfrm>
            <a:off x="251520" y="2276872"/>
            <a:ext cx="4248472" cy="3170099"/>
          </a:xfrm>
          <a:prstGeom prst="rect">
            <a:avLst/>
          </a:prstGeom>
        </p:spPr>
        <p:txBody>
          <a:bodyPr wrap="square">
            <a:spAutoFit/>
          </a:bodyPr>
          <a:lstStyle/>
          <a:p>
            <a:pPr marL="285750" indent="-285750">
              <a:buClr>
                <a:srgbClr val="16AD85"/>
              </a:buClr>
              <a:buFont typeface="Arial" pitchFamily="34" charset="0"/>
              <a:buChar char="•"/>
            </a:pPr>
            <a:r>
              <a:rPr lang="cy" sz="2000" b="1" dirty="0">
                <a:solidFill>
                  <a:srgbClr val="000000"/>
                </a:solidFill>
              </a:rPr>
              <a:t>Seiliedig ar gryfderau</a:t>
            </a:r>
          </a:p>
          <a:p>
            <a:pPr marL="285750" indent="-285750">
              <a:buClr>
                <a:srgbClr val="16AD85"/>
              </a:buClr>
              <a:buFont typeface="Arial" pitchFamily="34" charset="0"/>
              <a:buChar char="•"/>
            </a:pPr>
            <a:r>
              <a:rPr lang="cy" sz="2000" b="1" dirty="0">
                <a:solidFill>
                  <a:srgbClr val="000000"/>
                </a:solidFill>
              </a:rPr>
              <a:t>Canolbwyntio ar yr unigolyn </a:t>
            </a:r>
          </a:p>
          <a:p>
            <a:pPr marL="285750" indent="-285750">
              <a:buClr>
                <a:srgbClr val="16AD85"/>
              </a:buClr>
              <a:buFont typeface="Arial" pitchFamily="34" charset="0"/>
              <a:buChar char="•"/>
            </a:pPr>
            <a:r>
              <a:rPr lang="cy" sz="2000" b="1" dirty="0">
                <a:solidFill>
                  <a:srgbClr val="000000"/>
                </a:solidFill>
              </a:rPr>
              <a:t>Canolbwyntio ar ganlyniadau</a:t>
            </a:r>
          </a:p>
          <a:p>
            <a:pPr marL="285750" indent="-285750">
              <a:buClr>
                <a:srgbClr val="16AD85"/>
              </a:buClr>
              <a:buFont typeface="Arial" pitchFamily="34" charset="0"/>
              <a:buChar char="•"/>
            </a:pPr>
            <a:r>
              <a:rPr lang="cy" sz="2000" b="1" dirty="0">
                <a:solidFill>
                  <a:srgbClr val="000000"/>
                </a:solidFill>
              </a:rPr>
              <a:t>Mae'r gofynion yn adlewyrchu rhaglenni datblygu gwasanaeth a hyfforddiant a nodwyd eisoes fel arfer gorau</a:t>
            </a:r>
          </a:p>
          <a:p>
            <a:pPr marL="285750" indent="-285750">
              <a:buClr>
                <a:srgbClr val="16AD85"/>
              </a:buClr>
              <a:buFont typeface="Arial" pitchFamily="34" charset="0"/>
              <a:buChar char="•"/>
            </a:pPr>
            <a:r>
              <a:rPr lang="cy" sz="2000" b="1" dirty="0">
                <a:solidFill>
                  <a:srgbClr val="000000"/>
                </a:solidFill>
              </a:rPr>
              <a:t>Mae’n bosibl y bydd angen rhagor o hyfforddiant/gweithdai i helpu i wreiddio newid arfer</a:t>
            </a:r>
          </a:p>
        </p:txBody>
      </p:sp>
      <p:sp>
        <p:nvSpPr>
          <p:cNvPr id="8" name="Rectangle 7"/>
          <p:cNvSpPr/>
          <p:nvPr/>
        </p:nvSpPr>
        <p:spPr>
          <a:xfrm>
            <a:off x="251520" y="1507439"/>
            <a:ext cx="1672061" cy="584775"/>
          </a:xfrm>
          <a:prstGeom prst="rect">
            <a:avLst/>
          </a:prstGeom>
        </p:spPr>
        <p:txBody>
          <a:bodyPr wrap="none">
            <a:spAutoFit/>
          </a:bodyPr>
          <a:lstStyle/>
          <a:p>
            <a:r>
              <a:rPr lang="cy" sz="3200" b="1" dirty="0">
                <a:solidFill>
                  <a:srgbClr val="16AD85"/>
                </a:solidFill>
              </a:rPr>
              <a:t>trosolwg</a:t>
            </a:r>
          </a:p>
        </p:txBody>
      </p:sp>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New picture"/>
          <p:cNvPicPr/>
          <p:nvPr/>
        </p:nvPicPr>
        <p:blipFill>
          <a:blip r:embed="rId3"/>
          <a:stretch>
            <a:fillRect/>
          </a:stretch>
        </p:blipFill>
        <p:spPr>
          <a:xfrm>
            <a:off x="0" y="44624"/>
            <a:ext cx="9144000" cy="6902624"/>
          </a:xfrm>
          <a:prstGeom prst="rect">
            <a:avLst/>
          </a:prstGeom>
        </p:spPr>
      </p:pic>
      <p:sp>
        <p:nvSpPr>
          <p:cNvPr id="9" name="Rounded Rectangle 8"/>
          <p:cNvSpPr/>
          <p:nvPr/>
        </p:nvSpPr>
        <p:spPr>
          <a:xfrm>
            <a:off x="6077431" y="4874523"/>
            <a:ext cx="1666755" cy="1077218"/>
          </a:xfrm>
          <a:prstGeom prst="roundRect">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4935277" y="830860"/>
            <a:ext cx="2321101" cy="584775"/>
          </a:xfrm>
          <a:prstGeom prst="rect">
            <a:avLst/>
          </a:prstGeom>
          <a:noFill/>
        </p:spPr>
        <p:txBody>
          <a:bodyPr wrap="square" rtlCol="0">
            <a:spAutoFit/>
          </a:bodyPr>
          <a:lstStyle/>
          <a:p>
            <a:r>
              <a:rPr lang="en-GB" sz="3200" b="1" dirty="0">
                <a:solidFill>
                  <a:srgbClr val="16AD85"/>
                </a:solidFill>
              </a:rPr>
              <a:t>introduction</a:t>
            </a:r>
          </a:p>
        </p:txBody>
      </p:sp>
      <p:sp>
        <p:nvSpPr>
          <p:cNvPr id="4" name="TextBox 3"/>
          <p:cNvSpPr txBox="1"/>
          <p:nvPr/>
        </p:nvSpPr>
        <p:spPr>
          <a:xfrm>
            <a:off x="4928458" y="1412776"/>
            <a:ext cx="4248472" cy="2862322"/>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2000" b="1" dirty="0"/>
              <a:t>The social services and well-being (Wales) Act was implemented on 6 April 2016</a:t>
            </a:r>
          </a:p>
          <a:p>
            <a:pPr marL="285750" indent="-285750">
              <a:buClr>
                <a:srgbClr val="16AD85"/>
              </a:buClr>
              <a:buFont typeface="Arial" panose="020B0604020202020204" pitchFamily="34" charset="0"/>
              <a:buChar char="•"/>
            </a:pPr>
            <a:r>
              <a:rPr lang="en-GB" sz="2000" b="1" dirty="0"/>
              <a:t>It replaced many previous laws and gives effect to the policy set out in </a:t>
            </a:r>
            <a:r>
              <a:rPr lang="en-GB" sz="2000" b="1" i="1" dirty="0"/>
              <a:t>Sustainable Social Services for Wales A Framework for Action</a:t>
            </a:r>
          </a:p>
          <a:p>
            <a:pPr marL="285750" indent="-285750">
              <a:buClr>
                <a:srgbClr val="16AD85"/>
              </a:buClr>
              <a:buFont typeface="Arial" panose="020B0604020202020204" pitchFamily="34" charset="0"/>
              <a:buChar char="•"/>
            </a:pPr>
            <a:r>
              <a:rPr lang="en-GB" sz="2000" b="1" dirty="0"/>
              <a:t>It brings in new duties and covers adults, children and carers</a:t>
            </a:r>
            <a:endParaRPr lang="en-GB" sz="2400" b="1" dirty="0"/>
          </a:p>
        </p:txBody>
      </p:sp>
      <p:sp>
        <p:nvSpPr>
          <p:cNvPr id="8" name="TextBox 7"/>
          <p:cNvSpPr txBox="1"/>
          <p:nvPr/>
        </p:nvSpPr>
        <p:spPr>
          <a:xfrm>
            <a:off x="6075433" y="4874523"/>
            <a:ext cx="1666755" cy="1077218"/>
          </a:xfrm>
          <a:prstGeom prst="rect">
            <a:avLst/>
          </a:prstGeom>
          <a:noFill/>
        </p:spPr>
        <p:txBody>
          <a:bodyPr wrap="square" rtlCol="0">
            <a:spAutoFit/>
          </a:bodyPr>
          <a:lstStyle/>
          <a:p>
            <a:pPr marL="342900" indent="-342900">
              <a:buFont typeface="Arial" panose="020B0604020202020204" pitchFamily="34" charset="0"/>
              <a:buChar char="•"/>
            </a:pPr>
            <a:r>
              <a:rPr lang="en-GB" sz="1600" b="1" dirty="0">
                <a:solidFill>
                  <a:schemeClr val="bg1"/>
                </a:solidFill>
              </a:rPr>
              <a:t>People </a:t>
            </a:r>
          </a:p>
          <a:p>
            <a:pPr marL="342900" indent="-342900">
              <a:buFont typeface="Arial" panose="020B0604020202020204" pitchFamily="34" charset="0"/>
              <a:buChar char="•"/>
            </a:pPr>
            <a:r>
              <a:rPr lang="en-GB" sz="1600" b="1" dirty="0">
                <a:solidFill>
                  <a:schemeClr val="bg1"/>
                </a:solidFill>
              </a:rPr>
              <a:t>Well-being</a:t>
            </a:r>
          </a:p>
          <a:p>
            <a:pPr marL="342900" indent="-342900">
              <a:buFont typeface="Arial" panose="020B0604020202020204" pitchFamily="34" charset="0"/>
              <a:buChar char="•"/>
            </a:pPr>
            <a:r>
              <a:rPr lang="en-GB" sz="1600" b="1" dirty="0">
                <a:solidFill>
                  <a:schemeClr val="bg1"/>
                </a:solidFill>
              </a:rPr>
              <a:t>Prevention</a:t>
            </a:r>
          </a:p>
          <a:p>
            <a:pPr marL="342900" indent="-342900">
              <a:buFont typeface="Arial" panose="020B0604020202020204" pitchFamily="34" charset="0"/>
              <a:buChar char="•"/>
            </a:pPr>
            <a:r>
              <a:rPr lang="en-GB" sz="1600" b="1" dirty="0">
                <a:solidFill>
                  <a:schemeClr val="bg1"/>
                </a:solidFill>
              </a:rPr>
              <a:t>Collaboration</a:t>
            </a:r>
            <a:endParaRPr lang="en-GB" b="1" dirty="0">
              <a:solidFill>
                <a:schemeClr val="bg1"/>
              </a:solidFill>
            </a:endParaRPr>
          </a:p>
        </p:txBody>
      </p:sp>
      <p:sp>
        <p:nvSpPr>
          <p:cNvPr id="2" name="Rectangle 1"/>
          <p:cNvSpPr/>
          <p:nvPr/>
        </p:nvSpPr>
        <p:spPr>
          <a:xfrm>
            <a:off x="179512" y="1412776"/>
            <a:ext cx="4572000" cy="3477875"/>
          </a:xfrm>
          <a:prstGeom prst="rect">
            <a:avLst/>
          </a:prstGeom>
        </p:spPr>
        <p:txBody>
          <a:bodyPr wrap="square">
            <a:spAutoFit/>
          </a:bodyPr>
          <a:lstStyle/>
          <a:p>
            <a:pPr marL="285750" indent="-285750">
              <a:buClr>
                <a:srgbClr val="16AD85"/>
              </a:buClr>
              <a:buFont typeface="Arial" pitchFamily="34" charset="0"/>
              <a:buChar char="•"/>
            </a:pPr>
            <a:r>
              <a:rPr lang="cy" sz="2000" b="1" dirty="0">
                <a:solidFill>
                  <a:srgbClr val="000000"/>
                </a:solidFill>
              </a:rPr>
              <a:t>Caiff Deddf Gwasanaethau Cymdeithasol a Llesiant (Cymru) ei gweithredu o 6 Ebrill 2016</a:t>
            </a:r>
          </a:p>
          <a:p>
            <a:pPr marL="285750" indent="-285750">
              <a:buClr>
                <a:srgbClr val="16AD85"/>
              </a:buClr>
              <a:buFont typeface="Arial" pitchFamily="34" charset="0"/>
              <a:buChar char="•"/>
            </a:pPr>
            <a:r>
              <a:rPr lang="cy" sz="2000" b="1" dirty="0">
                <a:solidFill>
                  <a:srgbClr val="000000"/>
                </a:solidFill>
              </a:rPr>
              <a:t>Mae’n disodli llawer o ddeddfau blaenorol ac yn rhoi effaith i’r polisi a nodir yn Gwasanaethau Cymdeithasol Cynaliadwy i Gymru Fframwaith Gweithredu</a:t>
            </a:r>
          </a:p>
          <a:p>
            <a:pPr marL="285750" indent="-285750">
              <a:buClr>
                <a:srgbClr val="16AD85"/>
              </a:buClr>
              <a:buFont typeface="Arial" pitchFamily="34" charset="0"/>
              <a:buChar char="•"/>
            </a:pPr>
            <a:r>
              <a:rPr lang="cy" sz="2000" b="1" dirty="0">
                <a:solidFill>
                  <a:srgbClr val="000000"/>
                </a:solidFill>
              </a:rPr>
              <a:t>Mae'n dod â dyletswyddau newydd i mewn ac yn cynnwys oedolion, plant a gofalwyr</a:t>
            </a:r>
          </a:p>
        </p:txBody>
      </p:sp>
      <p:sp>
        <p:nvSpPr>
          <p:cNvPr id="10" name="Rounded Rectangle 9"/>
          <p:cNvSpPr/>
          <p:nvPr/>
        </p:nvSpPr>
        <p:spPr>
          <a:xfrm>
            <a:off x="1590443" y="4890651"/>
            <a:ext cx="1776146" cy="1101916"/>
          </a:xfrm>
          <a:prstGeom prst="roundRect">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590443" y="4945348"/>
            <a:ext cx="1776145" cy="1077218"/>
          </a:xfrm>
          <a:prstGeom prst="rect">
            <a:avLst/>
          </a:prstGeom>
          <a:noFill/>
        </p:spPr>
        <p:txBody>
          <a:bodyPr wrap="square" rtlCol="0">
            <a:spAutoFit/>
          </a:bodyPr>
          <a:lstStyle/>
          <a:p>
            <a:pPr marL="342900" indent="-342900">
              <a:buFont typeface="Arial" pitchFamily="34" charset="0"/>
              <a:buChar char="•"/>
            </a:pPr>
            <a:r>
              <a:rPr lang="cy" sz="1600" b="1" i="0" u="none" strike="noStrike" cap="none" baseline="0" dirty="0">
                <a:solidFill>
                  <a:schemeClr val="bg1"/>
                </a:solidFill>
                <a:effectLst/>
                <a:uFillTx/>
                <a:latin typeface="Calibri"/>
              </a:rPr>
              <a:t>Pobl </a:t>
            </a:r>
          </a:p>
          <a:p>
            <a:pPr marL="342900" indent="-342900">
              <a:buFont typeface="Arial" pitchFamily="34" charset="0"/>
              <a:buChar char="•"/>
            </a:pPr>
            <a:r>
              <a:rPr lang="cy" sz="1600" b="1" i="0" u="none" strike="noStrike" cap="none" baseline="0" dirty="0">
                <a:solidFill>
                  <a:schemeClr val="bg1"/>
                </a:solidFill>
                <a:effectLst/>
                <a:uFillTx/>
                <a:latin typeface="Calibri"/>
              </a:rPr>
              <a:t>lles</a:t>
            </a:r>
          </a:p>
          <a:p>
            <a:pPr marL="342900" indent="-342900">
              <a:buFont typeface="Arial" pitchFamily="34" charset="0"/>
              <a:buChar char="•"/>
            </a:pPr>
            <a:r>
              <a:rPr lang="cy" sz="1600" b="1" i="0" u="none" strike="noStrike" cap="none" baseline="0" dirty="0">
                <a:solidFill>
                  <a:schemeClr val="bg1"/>
                </a:solidFill>
                <a:effectLst/>
                <a:uFillTx/>
                <a:latin typeface="Calibri"/>
              </a:rPr>
              <a:t>Atal</a:t>
            </a:r>
          </a:p>
          <a:p>
            <a:pPr marL="342900" indent="-342900">
              <a:buFont typeface="Arial" pitchFamily="34" charset="0"/>
              <a:buChar char="•"/>
            </a:pPr>
            <a:r>
              <a:rPr lang="cy" sz="1600" b="1" i="0" u="none" strike="noStrike" cap="none" baseline="0" dirty="0">
                <a:solidFill>
                  <a:schemeClr val="bg1"/>
                </a:solidFill>
                <a:effectLst/>
                <a:uFillTx/>
                <a:latin typeface="Calibri"/>
              </a:rPr>
              <a:t>Cydweithredu </a:t>
            </a:r>
          </a:p>
        </p:txBody>
      </p:sp>
      <p:sp>
        <p:nvSpPr>
          <p:cNvPr id="12" name="Rectangle 11"/>
          <p:cNvSpPr/>
          <p:nvPr/>
        </p:nvSpPr>
        <p:spPr>
          <a:xfrm>
            <a:off x="179512" y="787175"/>
            <a:ext cx="2028312" cy="584775"/>
          </a:xfrm>
          <a:prstGeom prst="rect">
            <a:avLst/>
          </a:prstGeom>
        </p:spPr>
        <p:txBody>
          <a:bodyPr wrap="none">
            <a:spAutoFit/>
          </a:bodyPr>
          <a:lstStyle/>
          <a:p>
            <a:r>
              <a:rPr lang="cy" sz="3200" b="1" dirty="0">
                <a:solidFill>
                  <a:srgbClr val="16AD85"/>
                </a:solidFill>
              </a:rPr>
              <a:t>cyflwyniad</a:t>
            </a:r>
          </a:p>
        </p:txBody>
      </p:sp>
      <p:pic>
        <p:nvPicPr>
          <p:cNvPr id="13"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 name="ARTICULATE_PROJECT_OPEN" val="0"/>
  <p:tag name="ARTICULATE_SLIDE_COUNT" val="5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76FEC90499014EB95A8E7C11FAF3CB" ma:contentTypeVersion="10" ma:contentTypeDescription="Create a new document." ma:contentTypeScope="" ma:versionID="8e94854c4939c6443b4f3616653f131e">
  <xsd:schema xmlns:xsd="http://www.w3.org/2001/XMLSchema" xmlns:xs="http://www.w3.org/2001/XMLSchema" xmlns:p="http://schemas.microsoft.com/office/2006/metadata/properties" xmlns:ns3="d4c39a4a-3514-4d61-b271-533bfd3e0244" targetNamespace="http://schemas.microsoft.com/office/2006/metadata/properties" ma:root="true" ma:fieldsID="427097ddbd6a3a29c7a05b499e5c1b92" ns3:_="">
    <xsd:import namespace="d4c39a4a-3514-4d61-b271-533bfd3e024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39a4a-3514-4d61-b271-533bfd3e024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4c39a4a-3514-4d61-b271-533bfd3e0244" xsi:nil="true"/>
  </documentManagement>
</p:properties>
</file>

<file path=customXml/itemProps1.xml><?xml version="1.0" encoding="utf-8"?>
<ds:datastoreItem xmlns:ds="http://schemas.openxmlformats.org/officeDocument/2006/customXml" ds:itemID="{E7B98CAD-723E-49FB-BFF8-69C1010B3F96}">
  <ds:schemaRefs>
    <ds:schemaRef ds:uri="http://schemas.microsoft.com/sharepoint/v3/contenttype/forms"/>
  </ds:schemaRefs>
</ds:datastoreItem>
</file>

<file path=customXml/itemProps2.xml><?xml version="1.0" encoding="utf-8"?>
<ds:datastoreItem xmlns:ds="http://schemas.openxmlformats.org/officeDocument/2006/customXml" ds:itemID="{AB1EC2B3-5098-4AE7-89D4-7E81F1B9E9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39a4a-3514-4d61-b271-533bfd3e02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113E4F-0D8B-4A6B-9DBF-A4AEAFD429D2}">
  <ds:schemaRefs>
    <ds:schemaRef ds:uri="d4c39a4a-3514-4d61-b271-533bfd3e0244"/>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5691</Words>
  <Application>Microsoft Office PowerPoint</Application>
  <PresentationFormat>On-screen Show (4:3)</PresentationFormat>
  <Paragraphs>749</Paragraphs>
  <Slides>57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57</vt:i4>
      </vt:variant>
    </vt:vector>
  </HeadingPairs>
  <TitlesOfParts>
    <vt:vector size="63" baseType="lpstr">
      <vt:lpstr>Arial</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Coy</dc:creator>
  <cp:lastModifiedBy>Hayley Abraham</cp:lastModifiedBy>
  <cp:revision>149</cp:revision>
  <cp:lastPrinted>2021-06-14T09:53:21Z</cp:lastPrinted>
  <dcterms:created xsi:type="dcterms:W3CDTF">2021-06-14T08:53:21Z</dcterms:created>
  <dcterms:modified xsi:type="dcterms:W3CDTF">2025-04-25T13:37:31Z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ECDBD49B-2690-46B6-9E03-2618C51039F7</vt:lpwstr>
  </property>
  <property fmtid="{D5CDD505-2E9C-101B-9397-08002B2CF9AE}" pid="3" name="ArticulatePath">
    <vt:lpwstr>Social Services Wellbeing Act Wales</vt:lpwstr>
  </property>
  <property fmtid="{D5CDD505-2E9C-101B-9397-08002B2CF9AE}" pid="4" name="ContentTypeId">
    <vt:lpwstr>0x0101000876FEC90499014EB95A8E7C11FAF3CB</vt:lpwstr>
  </property>
  <property fmtid="{D5CDD505-2E9C-101B-9397-08002B2CF9AE}" pid="5" name="MediaServiceImageTags">
    <vt:lpwstr/>
  </property>
  <property fmtid="{D5CDD505-2E9C-101B-9397-08002B2CF9AE}" pid="6" name="MSIP_Label_d3f1612d-fb9f-4910-9745-3218a93e4acc_Enabled">
    <vt:lpwstr>true</vt:lpwstr>
  </property>
  <property fmtid="{D5CDD505-2E9C-101B-9397-08002B2CF9AE}" pid="7" name="MSIP_Label_d3f1612d-fb9f-4910-9745-3218a93e4acc_SetDate">
    <vt:lpwstr>2025-04-08T13:40:28Z</vt:lpwstr>
  </property>
  <property fmtid="{D5CDD505-2E9C-101B-9397-08002B2CF9AE}" pid="8" name="MSIP_Label_d3f1612d-fb9f-4910-9745-3218a93e4acc_Method">
    <vt:lpwstr>Standard</vt:lpwstr>
  </property>
  <property fmtid="{D5CDD505-2E9C-101B-9397-08002B2CF9AE}" pid="9" name="MSIP_Label_d3f1612d-fb9f-4910-9745-3218a93e4acc_Name">
    <vt:lpwstr>defa4170-0d19-0005-0004-bc88714345d2</vt:lpwstr>
  </property>
  <property fmtid="{D5CDD505-2E9C-101B-9397-08002B2CF9AE}" pid="10" name="MSIP_Label_d3f1612d-fb9f-4910-9745-3218a93e4acc_SiteId">
    <vt:lpwstr>4bc2de22-9b97-4eb6-8e88-2254190748e2</vt:lpwstr>
  </property>
  <property fmtid="{D5CDD505-2E9C-101B-9397-08002B2CF9AE}" pid="11" name="MSIP_Label_d3f1612d-fb9f-4910-9745-3218a93e4acc_ActionId">
    <vt:lpwstr>bbc86fb8-c0cb-439f-8204-1a5fec8f927f</vt:lpwstr>
  </property>
  <property fmtid="{D5CDD505-2E9C-101B-9397-08002B2CF9AE}" pid="12" name="MSIP_Label_d3f1612d-fb9f-4910-9745-3218a93e4acc_ContentBits">
    <vt:lpwstr>0</vt:lpwstr>
  </property>
  <property fmtid="{D5CDD505-2E9C-101B-9397-08002B2CF9AE}" pid="13" name="MSIP_Label_d3f1612d-fb9f-4910-9745-3218a93e4acc_Tag">
    <vt:lpwstr>10, 3, 0, 1</vt:lpwstr>
  </property>
</Properties>
</file>