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32"/>
  </p:notesMasterIdLst>
  <p:sldIdLst>
    <p:sldId id="257" r:id="rId5"/>
    <p:sldId id="333" r:id="rId6"/>
    <p:sldId id="567" r:id="rId7"/>
    <p:sldId id="573" r:id="rId8"/>
    <p:sldId id="336" r:id="rId9"/>
    <p:sldId id="337" r:id="rId10"/>
    <p:sldId id="335" r:id="rId11"/>
    <p:sldId id="562" r:id="rId12"/>
    <p:sldId id="563" r:id="rId13"/>
    <p:sldId id="574" r:id="rId14"/>
    <p:sldId id="564" r:id="rId15"/>
    <p:sldId id="575" r:id="rId16"/>
    <p:sldId id="568" r:id="rId17"/>
    <p:sldId id="349" r:id="rId18"/>
    <p:sldId id="570" r:id="rId19"/>
    <p:sldId id="569" r:id="rId20"/>
    <p:sldId id="576" r:id="rId21"/>
    <p:sldId id="395" r:id="rId22"/>
    <p:sldId id="523" r:id="rId23"/>
    <p:sldId id="548" r:id="rId24"/>
    <p:sldId id="571" r:id="rId25"/>
    <p:sldId id="504" r:id="rId26"/>
    <p:sldId id="577" r:id="rId27"/>
    <p:sldId id="524" r:id="rId28"/>
    <p:sldId id="304" r:id="rId29"/>
    <p:sldId id="522" r:id="rId30"/>
    <p:sldId id="572" r:id="rId31"/>
  </p:sldIdLst>
  <p:sldSz cx="12192000" cy="6858000"/>
  <p:notesSz cx="6858000" cy="9144000"/>
  <p:custDataLst>
    <p:tags r:id="rId33"/>
  </p:custDataLst>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40FF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F092FE-BBE4-460B-9067-48FBDCB8E7CD}" v="1" dt="2021-07-15T11:23:33.4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85965" autoAdjust="0"/>
  </p:normalViewPr>
  <p:slideViewPr>
    <p:cSldViewPr snapToGrid="0" snapToObjects="1">
      <p:cViewPr varScale="1">
        <p:scale>
          <a:sx n="76" d="100"/>
          <a:sy n="76" d="100"/>
        </p:scale>
        <p:origin x="126" y="76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00B6904C-7CA7-494A-A85C-1B2D72104F19}"/>
    <pc:docChg chg="undo custSel modSld">
      <pc:chgData name="Wyman, Hilary" userId="f3bca22b-3a42-4d89-8a24-ce254d13f28a" providerId="ADAL" clId="{00B6904C-7CA7-494A-A85C-1B2D72104F19}" dt="2021-05-28T10:48:28.767" v="262" actId="1037"/>
      <pc:docMkLst>
        <pc:docMk/>
      </pc:docMkLst>
      <pc:sldChg chg="modSp mod">
        <pc:chgData name="Wyman, Hilary" userId="f3bca22b-3a42-4d89-8a24-ce254d13f28a" providerId="ADAL" clId="{00B6904C-7CA7-494A-A85C-1B2D72104F19}" dt="2021-05-28T09:43:43.704" v="209" actId="1036"/>
        <pc:sldMkLst>
          <pc:docMk/>
          <pc:sldMk cId="1527613269" sldId="304"/>
        </pc:sldMkLst>
        <pc:spChg chg="mod">
          <ac:chgData name="Wyman, Hilary" userId="f3bca22b-3a42-4d89-8a24-ce254d13f28a" providerId="ADAL" clId="{00B6904C-7CA7-494A-A85C-1B2D72104F19}" dt="2021-05-28T09:42:24.267" v="165" actId="1076"/>
          <ac:spMkLst>
            <pc:docMk/>
            <pc:sldMk cId="1527613269" sldId="304"/>
            <ac:spMk id="3" creationId="{75C6A509-CF79-46DD-A9A5-C8D2814DD7E8}"/>
          </ac:spMkLst>
        </pc:spChg>
        <pc:spChg chg="mod">
          <ac:chgData name="Wyman, Hilary" userId="f3bca22b-3a42-4d89-8a24-ce254d13f28a" providerId="ADAL" clId="{00B6904C-7CA7-494A-A85C-1B2D72104F19}" dt="2021-05-28T09:42:47.622" v="167" actId="1076"/>
          <ac:spMkLst>
            <pc:docMk/>
            <pc:sldMk cId="1527613269" sldId="304"/>
            <ac:spMk id="4" creationId="{852AA9EF-8DA8-459E-A3BA-9C694ABE2157}"/>
          </ac:spMkLst>
        </pc:spChg>
        <pc:spChg chg="mod">
          <ac:chgData name="Wyman, Hilary" userId="f3bca22b-3a42-4d89-8a24-ce254d13f28a" providerId="ADAL" clId="{00B6904C-7CA7-494A-A85C-1B2D72104F19}" dt="2021-05-28T09:41:53.970" v="161" actId="1076"/>
          <ac:spMkLst>
            <pc:docMk/>
            <pc:sldMk cId="1527613269" sldId="304"/>
            <ac:spMk id="6" creationId="{BF7B9999-1DF9-4E26-A731-AF60D9A59E97}"/>
          </ac:spMkLst>
        </pc:spChg>
        <pc:spChg chg="mod">
          <ac:chgData name="Wyman, Hilary" userId="f3bca22b-3a42-4d89-8a24-ce254d13f28a" providerId="ADAL" clId="{00B6904C-7CA7-494A-A85C-1B2D72104F19}" dt="2021-05-28T09:42:09.814" v="162" actId="1076"/>
          <ac:spMkLst>
            <pc:docMk/>
            <pc:sldMk cId="1527613269" sldId="304"/>
            <ac:spMk id="9" creationId="{5545946A-5D8D-4267-85A0-0712B0E05063}"/>
          </ac:spMkLst>
        </pc:spChg>
        <pc:spChg chg="mod">
          <ac:chgData name="Wyman, Hilary" userId="f3bca22b-3a42-4d89-8a24-ce254d13f28a" providerId="ADAL" clId="{00B6904C-7CA7-494A-A85C-1B2D72104F19}" dt="2021-05-28T09:43:43.704" v="209" actId="1036"/>
          <ac:spMkLst>
            <pc:docMk/>
            <pc:sldMk cId="1527613269" sldId="304"/>
            <ac:spMk id="10" creationId="{1A56DA25-C50A-47BE-94DE-48410075E308}"/>
          </ac:spMkLst>
        </pc:spChg>
        <pc:spChg chg="mod">
          <ac:chgData name="Wyman, Hilary" userId="f3bca22b-3a42-4d89-8a24-ce254d13f28a" providerId="ADAL" clId="{00B6904C-7CA7-494A-A85C-1B2D72104F19}" dt="2021-05-28T09:42:17.345" v="163" actId="1076"/>
          <ac:spMkLst>
            <pc:docMk/>
            <pc:sldMk cId="1527613269" sldId="304"/>
            <ac:spMk id="12" creationId="{EDB73F56-66BF-4400-B104-B07B239AB201}"/>
          </ac:spMkLst>
        </pc:spChg>
        <pc:spChg chg="mod">
          <ac:chgData name="Wyman, Hilary" userId="f3bca22b-3a42-4d89-8a24-ce254d13f28a" providerId="ADAL" clId="{00B6904C-7CA7-494A-A85C-1B2D72104F19}" dt="2021-05-28T09:41:46.251" v="160" actId="1076"/>
          <ac:spMkLst>
            <pc:docMk/>
            <pc:sldMk cId="1527613269" sldId="304"/>
            <ac:spMk id="14" creationId="{4C6E5A72-EC28-4FB0-9D68-C78B45FCF933}"/>
          </ac:spMkLst>
        </pc:spChg>
        <pc:spChg chg="mod">
          <ac:chgData name="Wyman, Hilary" userId="f3bca22b-3a42-4d89-8a24-ce254d13f28a" providerId="ADAL" clId="{00B6904C-7CA7-494A-A85C-1B2D72104F19}" dt="2021-05-28T09:41:36.751" v="157" actId="1076"/>
          <ac:spMkLst>
            <pc:docMk/>
            <pc:sldMk cId="1527613269" sldId="304"/>
            <ac:spMk id="17" creationId="{A1E3CE05-AC36-4ECF-88A4-CD9EA1B6F6A3}"/>
          </ac:spMkLst>
        </pc:spChg>
        <pc:spChg chg="mod">
          <ac:chgData name="Wyman, Hilary" userId="f3bca22b-3a42-4d89-8a24-ce254d13f28a" providerId="ADAL" clId="{00B6904C-7CA7-494A-A85C-1B2D72104F19}" dt="2021-05-28T09:41:23.501" v="154" actId="1076"/>
          <ac:spMkLst>
            <pc:docMk/>
            <pc:sldMk cId="1527613269" sldId="304"/>
            <ac:spMk id="18" creationId="{544349A5-E642-4708-837C-5448EF01300F}"/>
          </ac:spMkLst>
        </pc:spChg>
        <pc:spChg chg="mod">
          <ac:chgData name="Wyman, Hilary" userId="f3bca22b-3a42-4d89-8a24-ce254d13f28a" providerId="ADAL" clId="{00B6904C-7CA7-494A-A85C-1B2D72104F19}" dt="2021-05-28T09:41:29.184" v="155" actId="1076"/>
          <ac:spMkLst>
            <pc:docMk/>
            <pc:sldMk cId="1527613269" sldId="304"/>
            <ac:spMk id="19" creationId="{211140E3-E2E4-45D7-91F0-73425BF2506C}"/>
          </ac:spMkLst>
        </pc:spChg>
        <pc:spChg chg="mod">
          <ac:chgData name="Wyman, Hilary" userId="f3bca22b-3a42-4d89-8a24-ce254d13f28a" providerId="ADAL" clId="{00B6904C-7CA7-494A-A85C-1B2D72104F19}" dt="2021-05-28T09:41:41.645" v="159" actId="1076"/>
          <ac:spMkLst>
            <pc:docMk/>
            <pc:sldMk cId="1527613269" sldId="304"/>
            <ac:spMk id="20" creationId="{B011E763-CC1D-4B08-9A58-97E288FD0F21}"/>
          </ac:spMkLst>
        </pc:spChg>
        <pc:grpChg chg="mod">
          <ac:chgData name="Wyman, Hilary" userId="f3bca22b-3a42-4d89-8a24-ce254d13f28a" providerId="ADAL" clId="{00B6904C-7CA7-494A-A85C-1B2D72104F19}" dt="2021-05-28T09:43:39.438" v="206" actId="1076"/>
          <ac:grpSpMkLst>
            <pc:docMk/>
            <pc:sldMk cId="1527613269" sldId="304"/>
            <ac:grpSpMk id="23" creationId="{549CD29E-0722-4A27-9005-6AFAD1082454}"/>
          </ac:grpSpMkLst>
        </pc:grpChg>
      </pc:sldChg>
      <pc:sldChg chg="delSp modSp mod">
        <pc:chgData name="Wyman, Hilary" userId="f3bca22b-3a42-4d89-8a24-ce254d13f28a" providerId="ADAL" clId="{00B6904C-7CA7-494A-A85C-1B2D72104F19}" dt="2021-05-28T10:48:28.767" v="262" actId="1037"/>
        <pc:sldMkLst>
          <pc:docMk/>
          <pc:sldMk cId="661343639" sldId="504"/>
        </pc:sldMkLst>
        <pc:spChg chg="mod">
          <ac:chgData name="Wyman, Hilary" userId="f3bca22b-3a42-4d89-8a24-ce254d13f28a" providerId="ADAL" clId="{00B6904C-7CA7-494A-A85C-1B2D72104F19}" dt="2021-05-28T10:48:12.077" v="242" actId="179"/>
          <ac:spMkLst>
            <pc:docMk/>
            <pc:sldMk cId="661343639" sldId="504"/>
            <ac:spMk id="12" creationId="{042862BF-D034-4534-8540-DCDD40B72060}"/>
          </ac:spMkLst>
        </pc:spChg>
        <pc:spChg chg="mod">
          <ac:chgData name="Wyman, Hilary" userId="f3bca22b-3a42-4d89-8a24-ce254d13f28a" providerId="ADAL" clId="{00B6904C-7CA7-494A-A85C-1B2D72104F19}" dt="2021-05-28T10:48:20.686" v="253" actId="1037"/>
          <ac:spMkLst>
            <pc:docMk/>
            <pc:sldMk cId="661343639" sldId="504"/>
            <ac:spMk id="13" creationId="{3E880DF8-503A-4E95-B227-1B53B0757B60}"/>
          </ac:spMkLst>
        </pc:spChg>
        <pc:spChg chg="mod">
          <ac:chgData name="Wyman, Hilary" userId="f3bca22b-3a42-4d89-8a24-ce254d13f28a" providerId="ADAL" clId="{00B6904C-7CA7-494A-A85C-1B2D72104F19}" dt="2021-05-28T10:48:28.767" v="262" actId="1037"/>
          <ac:spMkLst>
            <pc:docMk/>
            <pc:sldMk cId="661343639" sldId="504"/>
            <ac:spMk id="16" creationId="{7732600E-5DFA-43BD-91E9-7F7E87D9A32B}"/>
          </ac:spMkLst>
        </pc:spChg>
        <pc:picChg chg="del mod">
          <ac:chgData name="Wyman, Hilary" userId="f3bca22b-3a42-4d89-8a24-ce254d13f28a" providerId="ADAL" clId="{00B6904C-7CA7-494A-A85C-1B2D72104F19}" dt="2021-05-28T10:47:21.968" v="235" actId="478"/>
          <ac:picMkLst>
            <pc:docMk/>
            <pc:sldMk cId="661343639" sldId="504"/>
            <ac:picMk id="15" creationId="{6F942729-CFB4-442E-90C9-58B63E6807A3}"/>
          </ac:picMkLst>
        </pc:picChg>
      </pc:sldChg>
      <pc:sldChg chg="modSp mod">
        <pc:chgData name="Wyman, Hilary" userId="f3bca22b-3a42-4d89-8a24-ce254d13f28a" providerId="ADAL" clId="{00B6904C-7CA7-494A-A85C-1B2D72104F19}" dt="2021-05-28T09:45:32.156" v="234" actId="1035"/>
        <pc:sldMkLst>
          <pc:docMk/>
          <pc:sldMk cId="1999229809" sldId="522"/>
        </pc:sldMkLst>
        <pc:spChg chg="mod">
          <ac:chgData name="Wyman, Hilary" userId="f3bca22b-3a42-4d89-8a24-ce254d13f28a" providerId="ADAL" clId="{00B6904C-7CA7-494A-A85C-1B2D72104F19}" dt="2021-05-28T09:45:32.156" v="234" actId="1035"/>
          <ac:spMkLst>
            <pc:docMk/>
            <pc:sldMk cId="1999229809" sldId="522"/>
            <ac:spMk id="10" creationId="{7AF24DC2-8DF3-4B9A-8457-9E3458821D12}"/>
          </ac:spMkLst>
        </pc:spChg>
      </pc:sldChg>
      <pc:sldChg chg="modSp mod">
        <pc:chgData name="Wyman, Hilary" userId="f3bca22b-3a42-4d89-8a24-ce254d13f28a" providerId="ADAL" clId="{00B6904C-7CA7-494A-A85C-1B2D72104F19}" dt="2021-05-28T09:24:05.054" v="119" actId="20577"/>
        <pc:sldMkLst>
          <pc:docMk/>
          <pc:sldMk cId="990763420" sldId="523"/>
        </pc:sldMkLst>
        <pc:spChg chg="mod">
          <ac:chgData name="Wyman, Hilary" userId="f3bca22b-3a42-4d89-8a24-ce254d13f28a" providerId="ADAL" clId="{00B6904C-7CA7-494A-A85C-1B2D72104F19}" dt="2021-05-28T09:24:05.054" v="119" actId="20577"/>
          <ac:spMkLst>
            <pc:docMk/>
            <pc:sldMk cId="990763420" sldId="523"/>
            <ac:spMk id="12" creationId="{658758B9-C710-4081-ABB4-9B4EBE121010}"/>
          </ac:spMkLst>
        </pc:spChg>
      </pc:sldChg>
      <pc:sldChg chg="delSp modSp mod">
        <pc:chgData name="Wyman, Hilary" userId="f3bca22b-3a42-4d89-8a24-ce254d13f28a" providerId="ADAL" clId="{00B6904C-7CA7-494A-A85C-1B2D72104F19}" dt="2021-05-28T09:40:54.345" v="152" actId="1076"/>
        <pc:sldMkLst>
          <pc:docMk/>
          <pc:sldMk cId="1406083133" sldId="524"/>
        </pc:sldMkLst>
        <pc:spChg chg="mod">
          <ac:chgData name="Wyman, Hilary" userId="f3bca22b-3a42-4d89-8a24-ce254d13f28a" providerId="ADAL" clId="{00B6904C-7CA7-494A-A85C-1B2D72104F19}" dt="2021-05-28T09:40:54.345" v="152" actId="1076"/>
          <ac:spMkLst>
            <pc:docMk/>
            <pc:sldMk cId="1406083133" sldId="524"/>
            <ac:spMk id="18" creationId="{A2C56A2E-39B4-4056-9843-3846DE375D39}"/>
          </ac:spMkLst>
        </pc:spChg>
        <pc:picChg chg="del">
          <ac:chgData name="Wyman, Hilary" userId="f3bca22b-3a42-4d89-8a24-ce254d13f28a" providerId="ADAL" clId="{00B6904C-7CA7-494A-A85C-1B2D72104F19}" dt="2021-05-28T09:40:47.917" v="151" actId="478"/>
          <ac:picMkLst>
            <pc:docMk/>
            <pc:sldMk cId="1406083133" sldId="524"/>
            <ac:picMk id="3" creationId="{639210DB-45E0-41B1-8827-F26289538E71}"/>
          </ac:picMkLst>
        </pc:picChg>
      </pc:sldChg>
      <pc:sldChg chg="addSp modSp mod">
        <pc:chgData name="Wyman, Hilary" userId="f3bca22b-3a42-4d89-8a24-ce254d13f28a" providerId="ADAL" clId="{00B6904C-7CA7-494A-A85C-1B2D72104F19}" dt="2021-05-28T09:07:54.271" v="38" actId="20577"/>
        <pc:sldMkLst>
          <pc:docMk/>
          <pc:sldMk cId="1326847316" sldId="562"/>
        </pc:sldMkLst>
        <pc:spChg chg="mod">
          <ac:chgData name="Wyman, Hilary" userId="f3bca22b-3a42-4d89-8a24-ce254d13f28a" providerId="ADAL" clId="{00B6904C-7CA7-494A-A85C-1B2D72104F19}" dt="2021-05-28T09:07:54.271" v="38" actId="20577"/>
          <ac:spMkLst>
            <pc:docMk/>
            <pc:sldMk cId="1326847316" sldId="562"/>
            <ac:spMk id="2" creationId="{923B0F8B-2EC1-4829-A271-3C20CB2CE0E9}"/>
          </ac:spMkLst>
        </pc:spChg>
        <pc:spChg chg="add mod">
          <ac:chgData name="Wyman, Hilary" userId="f3bca22b-3a42-4d89-8a24-ce254d13f28a" providerId="ADAL" clId="{00B6904C-7CA7-494A-A85C-1B2D72104F19}" dt="2021-05-28T09:06:16.898" v="30" actId="1076"/>
          <ac:spMkLst>
            <pc:docMk/>
            <pc:sldMk cId="1326847316" sldId="562"/>
            <ac:spMk id="4" creationId="{1F2CEF37-F8DE-473A-89EE-9577CDB4CC25}"/>
          </ac:spMkLst>
        </pc:spChg>
      </pc:sldChg>
      <pc:sldChg chg="addSp delSp modSp mod">
        <pc:chgData name="Wyman, Hilary" userId="f3bca22b-3a42-4d89-8a24-ce254d13f28a" providerId="ADAL" clId="{00B6904C-7CA7-494A-A85C-1B2D72104F19}" dt="2021-05-28T09:17:01.681" v="56" actId="1036"/>
        <pc:sldMkLst>
          <pc:docMk/>
          <pc:sldMk cId="304668556" sldId="563"/>
        </pc:sldMkLst>
        <pc:spChg chg="add del mod">
          <ac:chgData name="Wyman, Hilary" userId="f3bca22b-3a42-4d89-8a24-ce254d13f28a" providerId="ADAL" clId="{00B6904C-7CA7-494A-A85C-1B2D72104F19}" dt="2021-05-28T09:16:19.775" v="41"/>
          <ac:spMkLst>
            <pc:docMk/>
            <pc:sldMk cId="304668556" sldId="563"/>
            <ac:spMk id="2" creationId="{8F7BCDFB-5157-4C41-83C3-7ADAB1BED975}"/>
          </ac:spMkLst>
        </pc:spChg>
        <pc:picChg chg="del">
          <ac:chgData name="Wyman, Hilary" userId="f3bca22b-3a42-4d89-8a24-ce254d13f28a" providerId="ADAL" clId="{00B6904C-7CA7-494A-A85C-1B2D72104F19}" dt="2021-05-28T09:16:13.665" v="39" actId="478"/>
          <ac:picMkLst>
            <pc:docMk/>
            <pc:sldMk cId="304668556" sldId="563"/>
            <ac:picMk id="3" creationId="{A332034A-C6CA-4436-B12C-C4D2F034F488}"/>
          </ac:picMkLst>
        </pc:picChg>
        <pc:picChg chg="add mod">
          <ac:chgData name="Wyman, Hilary" userId="f3bca22b-3a42-4d89-8a24-ce254d13f28a" providerId="ADAL" clId="{00B6904C-7CA7-494A-A85C-1B2D72104F19}" dt="2021-05-28T09:17:01.681" v="56" actId="1036"/>
          <ac:picMkLst>
            <pc:docMk/>
            <pc:sldMk cId="304668556" sldId="563"/>
            <ac:picMk id="4" creationId="{2E151C17-EF6F-498C-9B51-2263A875540A}"/>
          </ac:picMkLst>
        </pc:picChg>
      </pc:sldChg>
      <pc:sldChg chg="modSp mod">
        <pc:chgData name="Wyman, Hilary" userId="f3bca22b-3a42-4d89-8a24-ce254d13f28a" providerId="ADAL" clId="{00B6904C-7CA7-494A-A85C-1B2D72104F19}" dt="2021-05-28T09:18:53.899" v="76" actId="20577"/>
        <pc:sldMkLst>
          <pc:docMk/>
          <pc:sldMk cId="4004423800" sldId="568"/>
        </pc:sldMkLst>
        <pc:spChg chg="mod">
          <ac:chgData name="Wyman, Hilary" userId="f3bca22b-3a42-4d89-8a24-ce254d13f28a" providerId="ADAL" clId="{00B6904C-7CA7-494A-A85C-1B2D72104F19}" dt="2021-05-28T09:18:53.899" v="76" actId="20577"/>
          <ac:spMkLst>
            <pc:docMk/>
            <pc:sldMk cId="4004423800" sldId="568"/>
            <ac:spMk id="6" creationId="{8FA7E450-C2A6-4B23-B1E8-23D539CC7762}"/>
          </ac:spMkLst>
        </pc:spChg>
      </pc:sldChg>
      <pc:sldChg chg="modSp mod">
        <pc:chgData name="Wyman, Hilary" userId="f3bca22b-3a42-4d89-8a24-ce254d13f28a" providerId="ADAL" clId="{00B6904C-7CA7-494A-A85C-1B2D72104F19}" dt="2021-05-28T09:22:16.429" v="101" actId="20577"/>
        <pc:sldMkLst>
          <pc:docMk/>
          <pc:sldMk cId="3118865810" sldId="569"/>
        </pc:sldMkLst>
        <pc:spChg chg="mod">
          <ac:chgData name="Wyman, Hilary" userId="f3bca22b-3a42-4d89-8a24-ce254d13f28a" providerId="ADAL" clId="{00B6904C-7CA7-494A-A85C-1B2D72104F19}" dt="2021-05-28T09:22:16.429" v="101" actId="20577"/>
          <ac:spMkLst>
            <pc:docMk/>
            <pc:sldMk cId="3118865810" sldId="569"/>
            <ac:spMk id="8" creationId="{863179B9-3BD3-4706-8555-C6DA77E58C98}"/>
          </ac:spMkLst>
        </pc:spChg>
      </pc:sldChg>
      <pc:sldChg chg="delSp mod">
        <pc:chgData name="Wyman, Hilary" userId="f3bca22b-3a42-4d89-8a24-ce254d13f28a" providerId="ADAL" clId="{00B6904C-7CA7-494A-A85C-1B2D72104F19}" dt="2021-05-28T09:21:51.273" v="77" actId="478"/>
        <pc:sldMkLst>
          <pc:docMk/>
          <pc:sldMk cId="2526528467" sldId="570"/>
        </pc:sldMkLst>
        <pc:picChg chg="del">
          <ac:chgData name="Wyman, Hilary" userId="f3bca22b-3a42-4d89-8a24-ce254d13f28a" providerId="ADAL" clId="{00B6904C-7CA7-494A-A85C-1B2D72104F19}" dt="2021-05-28T09:21:51.273" v="77" actId="478"/>
          <ac:picMkLst>
            <pc:docMk/>
            <pc:sldMk cId="2526528467" sldId="570"/>
            <ac:picMk id="10" creationId="{EAAC0CE2-B407-4B7B-A9D2-6F3F571086B2}"/>
          </ac:picMkLst>
        </pc:picChg>
      </pc:sldChg>
      <pc:sldChg chg="modSp mod">
        <pc:chgData name="Wyman, Hilary" userId="f3bca22b-3a42-4d89-8a24-ce254d13f28a" providerId="ADAL" clId="{00B6904C-7CA7-494A-A85C-1B2D72104F19}" dt="2021-05-28T09:17:16.026" v="58" actId="14100"/>
        <pc:sldMkLst>
          <pc:docMk/>
          <pc:sldMk cId="3501187871" sldId="574"/>
        </pc:sldMkLst>
        <pc:grpChg chg="mod">
          <ac:chgData name="Wyman, Hilary" userId="f3bca22b-3a42-4d89-8a24-ce254d13f28a" providerId="ADAL" clId="{00B6904C-7CA7-494A-A85C-1B2D72104F19}" dt="2021-05-28T09:17:16.026" v="58" actId="14100"/>
          <ac:grpSpMkLst>
            <pc:docMk/>
            <pc:sldMk cId="3501187871" sldId="574"/>
            <ac:grpSpMk id="45" creationId="{9D858F60-2225-470B-A7C8-DB7C533FD153}"/>
          </ac:grpSpMkLst>
        </pc:grpChg>
      </pc:sldChg>
      <pc:sldChg chg="modSp mod">
        <pc:chgData name="Wyman, Hilary" userId="f3bca22b-3a42-4d89-8a24-ce254d13f28a" providerId="ADAL" clId="{00B6904C-7CA7-494A-A85C-1B2D72104F19}" dt="2021-05-28T09:22:39.398" v="105" actId="255"/>
        <pc:sldMkLst>
          <pc:docMk/>
          <pc:sldMk cId="57325061" sldId="576"/>
        </pc:sldMkLst>
        <pc:spChg chg="mod">
          <ac:chgData name="Wyman, Hilary" userId="f3bca22b-3a42-4d89-8a24-ce254d13f28a" providerId="ADAL" clId="{00B6904C-7CA7-494A-A85C-1B2D72104F19}" dt="2021-05-28T09:22:39.398" v="105" actId="255"/>
          <ac:spMkLst>
            <pc:docMk/>
            <pc:sldMk cId="57325061" sldId="576"/>
            <ac:spMk id="8" creationId="{863179B9-3BD3-4706-8555-C6DA77E58C98}"/>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0E5E0B-5F98-417B-96CE-2CB16B2B1234}"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GB"/>
        </a:p>
      </dgm:t>
    </dgm:pt>
    <dgm:pt modelId="{12A502B2-6CF0-49EA-BC1F-81F9823D2AEE}" type="parTrans" cxnId="{E224F289-3352-4829-A442-1807AE1E669C}">
      <dgm:prSet/>
      <dgm:spPr/>
      <dgm:t>
        <a:bodyPr/>
        <a:lstStyle/>
        <a:p>
          <a:endParaRPr lang="en-GB"/>
        </a:p>
      </dgm:t>
    </dgm:pt>
    <dgm:pt modelId="{598D4F21-9206-4C48-BEC5-D6057F596C5E}">
      <dgm:prSet phldrT="[Text]"/>
      <dgm:spPr>
        <a:gradFill rotWithShape="0">
          <a:gsLst>
            <a:gs pos="0">
              <a:srgbClr val="66FF99"/>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pPr>
            <a:defRPr b="0" i="0"/>
          </a:pPr>
          <a:r>
            <a:rPr lang="1106">
              <a:solidFill>
                <a:schemeClr val="tx1"/>
              </a:solidFill>
            </a:rPr>
            <a:t>Gofal sy'n canolbwyntio ar ganlyniadau</a:t>
          </a:r>
        </a:p>
      </dgm:t>
    </dgm:pt>
    <dgm:pt modelId="{907C2F89-B927-4001-BC8C-B4F172574C1E}" type="parTrans" cxnId="{EBD2C3ED-2640-4105-A248-8F0515A18590}">
      <dgm:prSet/>
      <dgm:spPr/>
      <dgm:t>
        <a:bodyPr/>
        <a:lstStyle/>
        <a:p>
          <a:endParaRPr lang="en-GB"/>
        </a:p>
      </dgm:t>
    </dgm:pt>
    <dgm:pt modelId="{A0F867C7-06E9-4B80-90D1-77BB5D68ED39}">
      <dgm:prSet phldrT="[Tex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pPr>
            <a:defRPr b="0" i="0"/>
          </a:pPr>
          <a:r>
            <a:rPr lang="1106">
              <a:solidFill>
                <a:schemeClr val="tx1"/>
              </a:solidFill>
            </a:rPr>
            <a:t>Pa nodau mae person am eu cyflawni?</a:t>
          </a:r>
        </a:p>
      </dgm:t>
    </dgm:pt>
    <dgm:pt modelId="{094B5DEC-63A6-4F69-9EBF-D781C93DFDB2}" type="sibTrans" cxnId="{EBD2C3ED-2640-4105-A248-8F0515A18590}">
      <dgm:prSet/>
      <dgm:spPr/>
      <dgm:t>
        <a:bodyPr/>
        <a:lstStyle/>
        <a:p>
          <a:endParaRPr lang="en-GB"/>
        </a:p>
      </dgm:t>
    </dgm:pt>
    <dgm:pt modelId="{D304322B-B4E8-4E6B-B61D-87F9E626383C}" type="parTrans" cxnId="{0B4D29D5-FBB8-4C95-BFE6-A85205B22D8E}">
      <dgm:prSet/>
      <dgm:spPr/>
      <dgm:t>
        <a:bodyPr/>
        <a:lstStyle/>
        <a:p>
          <a:endParaRPr lang="en-GB"/>
        </a:p>
      </dgm:t>
    </dgm:pt>
    <dgm:pt modelId="{52DA349C-734F-41CD-AF48-D25AAF0F6E5F}">
      <dgm:prSe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pPr>
            <a:defRPr b="0" i="0"/>
          </a:pPr>
          <a:r>
            <a:rPr lang="1106">
              <a:solidFill>
                <a:schemeClr val="tx1"/>
              </a:solidFill>
            </a:rPr>
            <a:t>Beth sy'n bwysig?</a:t>
          </a:r>
        </a:p>
      </dgm:t>
    </dgm:pt>
    <dgm:pt modelId="{7A9AA3FF-1B3F-4A3D-8922-37AA559653DA}" type="sibTrans" cxnId="{0B4D29D5-FBB8-4C95-BFE6-A85205B22D8E}">
      <dgm:prSet/>
      <dgm:spPr/>
      <dgm:t>
        <a:bodyPr/>
        <a:lstStyle/>
        <a:p>
          <a:endParaRPr lang="en-GB"/>
        </a:p>
      </dgm:t>
    </dgm:pt>
    <dgm:pt modelId="{82B47D90-EF4F-4D00-918E-D85878687086}" type="parTrans" cxnId="{89112C66-C979-4ACE-A226-5EAC68E26EA6}">
      <dgm:prSet/>
      <dgm:spPr/>
      <dgm:t>
        <a:bodyPr/>
        <a:lstStyle/>
        <a:p>
          <a:endParaRPr lang="en-GB"/>
        </a:p>
      </dgm:t>
    </dgm:pt>
    <dgm:pt modelId="{C011E826-2F22-4223-8C40-50AAF649648B}">
      <dgm:prSe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pPr>
            <a:defRPr b="0" i="0"/>
          </a:pPr>
          <a:r>
            <a:rPr lang="1106">
              <a:solidFill>
                <a:schemeClr val="tx1"/>
              </a:solidFill>
            </a:rPr>
            <a:t>Sgyrsiau ystyrlon i nodi'r hyn sydd ei angen ar berson</a:t>
          </a:r>
        </a:p>
      </dgm:t>
    </dgm:pt>
    <dgm:pt modelId="{54FBA696-17C6-4CAF-9AD6-C5FD948BCE1C}" type="sibTrans" cxnId="{89112C66-C979-4ACE-A226-5EAC68E26EA6}">
      <dgm:prSet/>
      <dgm:spPr/>
      <dgm:t>
        <a:bodyPr/>
        <a:lstStyle/>
        <a:p>
          <a:endParaRPr lang="en-GB"/>
        </a:p>
      </dgm:t>
    </dgm:pt>
    <dgm:pt modelId="{F2393A89-0956-409F-AA86-0623A7E3205A}" type="parTrans" cxnId="{D458F2B5-BE2B-464D-97B9-50515098BFFA}">
      <dgm:prSet/>
      <dgm:spPr/>
      <dgm:t>
        <a:bodyPr/>
        <a:lstStyle/>
        <a:p>
          <a:endParaRPr lang="en-GB"/>
        </a:p>
      </dgm:t>
    </dgm:pt>
    <dgm:pt modelId="{307C6015-465B-4043-9C32-9C9389E91B4D}">
      <dgm:prSe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pPr>
            <a:defRPr b="0" i="0"/>
          </a:pPr>
          <a:r>
            <a:rPr lang="1106">
              <a:solidFill>
                <a:schemeClr val="tx1"/>
              </a:solidFill>
            </a:rPr>
            <a:t>Yn seiliedig ar gryfderau a galluoedd unigolyn</a:t>
          </a:r>
          <a:r>
            <a:rPr lang="1106"/>
            <a:t>.</a:t>
          </a:r>
        </a:p>
      </dgm:t>
    </dgm:pt>
    <dgm:pt modelId="{D02A59BE-ED39-4D4B-B6A5-65DD12F194D5}" type="sibTrans" cxnId="{D458F2B5-BE2B-464D-97B9-50515098BFFA}">
      <dgm:prSet/>
      <dgm:spPr/>
      <dgm:t>
        <a:bodyPr/>
        <a:lstStyle/>
        <a:p>
          <a:endParaRPr lang="en-GB"/>
        </a:p>
      </dgm:t>
    </dgm:pt>
    <dgm:pt modelId="{1CD7E9D0-BB10-4BD8-A815-D59B45F97856}" type="parTrans" cxnId="{6BB28C6F-FED7-4B85-B88C-379F366FD729}">
      <dgm:prSet/>
      <dgm:spPr/>
      <dgm:t>
        <a:bodyPr/>
        <a:lstStyle/>
        <a:p>
          <a:endParaRPr lang="en-GB"/>
        </a:p>
      </dgm:t>
    </dgm:pt>
    <dgm:pt modelId="{9823FB73-A4CB-4D5F-A502-7938DD82BFB3}">
      <dgm:prSe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pPr>
            <a:defRPr b="0" i="0"/>
          </a:pPr>
          <a:r>
            <a:rPr lang="1106">
              <a:solidFill>
                <a:schemeClr val="tx1"/>
              </a:solidFill>
            </a:rPr>
            <a:t>Cefnogi gofalwyr ffurfiol ac anffurfiol hefyd</a:t>
          </a:r>
        </a:p>
      </dgm:t>
    </dgm:pt>
    <dgm:pt modelId="{1EEECE24-C9AF-4185-ADD6-B9A1138AB38C}" type="sibTrans" cxnId="{6BB28C6F-FED7-4B85-B88C-379F366FD729}">
      <dgm:prSet/>
      <dgm:spPr/>
      <dgm:t>
        <a:bodyPr/>
        <a:lstStyle/>
        <a:p>
          <a:endParaRPr lang="en-GB"/>
        </a:p>
      </dgm:t>
    </dgm:pt>
    <dgm:pt modelId="{52048235-59B3-4B42-845D-86EEC7644318}" type="parTrans" cxnId="{D29C7832-A7B6-4D64-8BF5-4D901EF9F535}">
      <dgm:prSet/>
      <dgm:spPr/>
      <dgm:t>
        <a:bodyPr/>
        <a:lstStyle/>
        <a:p>
          <a:endParaRPr lang="en-GB"/>
        </a:p>
      </dgm:t>
    </dgm:pt>
    <dgm:pt modelId="{AAEACA60-EAC0-4079-9523-6CC9F75991AF}">
      <dgm:prSet phldrT="[Tex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pPr>
            <a:defRPr b="0" i="0"/>
          </a:pPr>
          <a:r>
            <a:rPr lang="1106">
              <a:solidFill>
                <a:schemeClr val="tx1"/>
              </a:solidFill>
            </a:rPr>
            <a:t>Mae'r canlyniadau'n realistig yn seiliedig ar lesiant person</a:t>
          </a:r>
        </a:p>
      </dgm:t>
    </dgm:pt>
    <dgm:pt modelId="{1FB52B82-E916-4DE0-B04D-A5F706AC0203}" type="sibTrans" cxnId="{D29C7832-A7B6-4D64-8BF5-4D901EF9F535}">
      <dgm:prSet/>
      <dgm:spPr/>
      <dgm:t>
        <a:bodyPr/>
        <a:lstStyle/>
        <a:p>
          <a:endParaRPr lang="en-GB"/>
        </a:p>
      </dgm:t>
    </dgm:pt>
    <dgm:pt modelId="{4C71A8D1-44DD-46AE-A1E6-899D5EE0D1F4}" type="parTrans" cxnId="{2ECDBC3D-1C06-4DCE-8DD5-7D757B5DBFFE}">
      <dgm:prSet/>
      <dgm:spPr/>
      <dgm:t>
        <a:bodyPr/>
        <a:lstStyle/>
        <a:p>
          <a:endParaRPr lang="en-GB"/>
        </a:p>
      </dgm:t>
    </dgm:pt>
    <dgm:pt modelId="{B932BD1E-ABF0-4ACB-B8DF-E3F606D71AF0}">
      <dgm:prSet phldrT="[Text]"/>
      <dgm:spPr>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dgm:spPr>
      <dgm:t>
        <a:bodyPr/>
        <a:lstStyle/>
        <a:p>
          <a:pPr>
            <a:defRPr b="0" i="0"/>
          </a:pPr>
          <a:r>
            <a:rPr lang="1106">
              <a:solidFill>
                <a:schemeClr val="tx1"/>
              </a:solidFill>
            </a:rPr>
            <a:t>Mae canlyniadau'n esblygu ac yn newid os oes angen</a:t>
          </a:r>
          <a:r>
            <a:rPr lang="1106"/>
            <a:t>.</a:t>
          </a:r>
        </a:p>
      </dgm:t>
    </dgm:pt>
    <dgm:pt modelId="{CAD94984-461F-4AA0-9FE1-D71C9A8C4C6F}" type="sibTrans" cxnId="{2ECDBC3D-1C06-4DCE-8DD5-7D757B5DBFFE}">
      <dgm:prSet/>
      <dgm:spPr/>
      <dgm:t>
        <a:bodyPr/>
        <a:lstStyle/>
        <a:p>
          <a:endParaRPr lang="en-GB"/>
        </a:p>
      </dgm:t>
    </dgm:pt>
    <dgm:pt modelId="{94922C8E-1AEC-4177-B109-2F50011AC97E}" type="sibTrans" cxnId="{E224F289-3352-4829-A442-1807AE1E669C}">
      <dgm:prSet/>
      <dgm:spPr/>
      <dgm:t>
        <a:bodyPr/>
        <a:lstStyle/>
        <a:p>
          <a:endParaRPr lang="en-GB"/>
        </a:p>
      </dgm:t>
    </dgm:pt>
    <dgm:pt modelId="{2617A2B0-6D7D-4097-A772-2A0C316A97C5}" type="pres">
      <dgm:prSet presAssocID="{440E5E0B-5F98-417B-96CE-2CB16B2B1234}" presName="Name0" presStyleCnt="0">
        <dgm:presLayoutVars>
          <dgm:chMax val="1"/>
          <dgm:chPref val="1"/>
          <dgm:dir/>
          <dgm:animOne val="branch"/>
          <dgm:animLvl val="lvl"/>
        </dgm:presLayoutVars>
      </dgm:prSet>
      <dgm:spPr/>
    </dgm:pt>
    <dgm:pt modelId="{6D9890B1-AD2E-4B5E-A0CE-88DF711BA95E}" type="pres">
      <dgm:prSet presAssocID="{598D4F21-9206-4C48-BEC5-D6057F596C5E}" presName="singleCycle" presStyleCnt="0"/>
      <dgm:spPr/>
    </dgm:pt>
    <dgm:pt modelId="{CCE05C61-399E-444D-A57A-C8678E067AF3}" type="pres">
      <dgm:prSet presAssocID="{598D4F21-9206-4C48-BEC5-D6057F596C5E}" presName="singleCenter" presStyleLbl="node1" presStyleIdx="0" presStyleCnt="8">
        <dgm:presLayoutVars>
          <dgm:chMax val="7"/>
          <dgm:chPref val="7"/>
        </dgm:presLayoutVars>
      </dgm:prSet>
      <dgm:spPr/>
    </dgm:pt>
    <dgm:pt modelId="{B78F2295-45A0-4502-9EB2-22E834506B36}" type="pres">
      <dgm:prSet presAssocID="{907C2F89-B927-4001-BC8C-B4F172574C1E}" presName="Name56" presStyleLbl="parChTrans1D2" presStyleIdx="0" presStyleCnt="7"/>
      <dgm:spPr/>
    </dgm:pt>
    <dgm:pt modelId="{0B83580E-75A9-4BE3-B029-12E65CFDDD0B}" type="pres">
      <dgm:prSet presAssocID="{A0F867C7-06E9-4B80-90D1-77BB5D68ED39}" presName="text0" presStyleLbl="node1" presStyleIdx="1" presStyleCnt="8">
        <dgm:presLayoutVars>
          <dgm:bulletEnabled val="1"/>
        </dgm:presLayoutVars>
      </dgm:prSet>
      <dgm:spPr/>
    </dgm:pt>
    <dgm:pt modelId="{D8E8BBC0-878B-4390-A51A-D9D96AE6C5E7}" type="pres">
      <dgm:prSet presAssocID="{D304322B-B4E8-4E6B-B61D-87F9E626383C}" presName="Name56" presStyleLbl="parChTrans1D2" presStyleIdx="1" presStyleCnt="7"/>
      <dgm:spPr/>
    </dgm:pt>
    <dgm:pt modelId="{1D146CC7-A463-472F-AB19-D3EC6050E047}" type="pres">
      <dgm:prSet presAssocID="{52DA349C-734F-41CD-AF48-D25AAF0F6E5F}" presName="text0" presStyleLbl="node1" presStyleIdx="2" presStyleCnt="8" custRadScaleRad="101006">
        <dgm:presLayoutVars>
          <dgm:bulletEnabled val="1"/>
        </dgm:presLayoutVars>
      </dgm:prSet>
      <dgm:spPr/>
    </dgm:pt>
    <dgm:pt modelId="{5DFF5725-39C9-4292-BDCC-CA97B5A30885}" type="pres">
      <dgm:prSet presAssocID="{82B47D90-EF4F-4D00-918E-D85878687086}" presName="Name56" presStyleLbl="parChTrans1D2" presStyleIdx="2" presStyleCnt="7"/>
      <dgm:spPr/>
    </dgm:pt>
    <dgm:pt modelId="{D66397B8-B244-4457-8027-25B52544C97B}" type="pres">
      <dgm:prSet presAssocID="{C011E826-2F22-4223-8C40-50AAF649648B}" presName="text0" presStyleLbl="node1" presStyleIdx="3" presStyleCnt="8">
        <dgm:presLayoutVars>
          <dgm:bulletEnabled val="1"/>
        </dgm:presLayoutVars>
      </dgm:prSet>
      <dgm:spPr/>
    </dgm:pt>
    <dgm:pt modelId="{4FB077DD-24F6-4902-8EB3-E8F2ECF67C53}" type="pres">
      <dgm:prSet presAssocID="{F2393A89-0956-409F-AA86-0623A7E3205A}" presName="Name56" presStyleLbl="parChTrans1D2" presStyleIdx="3" presStyleCnt="7"/>
      <dgm:spPr/>
    </dgm:pt>
    <dgm:pt modelId="{4C2164A7-3E24-4B62-A93D-D238C9952A06}" type="pres">
      <dgm:prSet presAssocID="{307C6015-465B-4043-9C32-9C9389E91B4D}" presName="text0" presStyleLbl="node1" presStyleIdx="4" presStyleCnt="8">
        <dgm:presLayoutVars>
          <dgm:bulletEnabled val="1"/>
        </dgm:presLayoutVars>
      </dgm:prSet>
      <dgm:spPr/>
    </dgm:pt>
    <dgm:pt modelId="{991951EB-9628-424B-89BA-BB23E7A38E87}" type="pres">
      <dgm:prSet presAssocID="{1CD7E9D0-BB10-4BD8-A815-D59B45F97856}" presName="Name56" presStyleLbl="parChTrans1D2" presStyleIdx="4" presStyleCnt="7"/>
      <dgm:spPr/>
    </dgm:pt>
    <dgm:pt modelId="{6F370F2B-D76A-436B-877B-2A53E027C15B}" type="pres">
      <dgm:prSet presAssocID="{9823FB73-A4CB-4D5F-A502-7938DD82BFB3}" presName="text0" presStyleLbl="node1" presStyleIdx="5" presStyleCnt="8">
        <dgm:presLayoutVars>
          <dgm:bulletEnabled val="1"/>
        </dgm:presLayoutVars>
      </dgm:prSet>
      <dgm:spPr/>
    </dgm:pt>
    <dgm:pt modelId="{B166686C-18A3-495E-8954-950621C3FA2B}" type="pres">
      <dgm:prSet presAssocID="{52048235-59B3-4B42-845D-86EEC7644318}" presName="Name56" presStyleLbl="parChTrans1D2" presStyleIdx="5" presStyleCnt="7"/>
      <dgm:spPr/>
    </dgm:pt>
    <dgm:pt modelId="{B8DB469A-6645-48A5-9A61-EDBDBA54C4B3}" type="pres">
      <dgm:prSet presAssocID="{AAEACA60-EAC0-4079-9523-6CC9F75991AF}" presName="text0" presStyleLbl="node1" presStyleIdx="6" presStyleCnt="8">
        <dgm:presLayoutVars>
          <dgm:bulletEnabled val="1"/>
        </dgm:presLayoutVars>
      </dgm:prSet>
      <dgm:spPr/>
    </dgm:pt>
    <dgm:pt modelId="{2339BA45-46EC-4CBD-9E31-68CCF4921146}" type="pres">
      <dgm:prSet presAssocID="{4C71A8D1-44DD-46AE-A1E6-899D5EE0D1F4}" presName="Name56" presStyleLbl="parChTrans1D2" presStyleIdx="6" presStyleCnt="7"/>
      <dgm:spPr/>
    </dgm:pt>
    <dgm:pt modelId="{05C69C63-1F72-435C-A694-11A930A6E40E}" type="pres">
      <dgm:prSet presAssocID="{B932BD1E-ABF0-4ACB-B8DF-E3F606D71AF0}" presName="text0" presStyleLbl="node1" presStyleIdx="7" presStyleCnt="8">
        <dgm:presLayoutVars>
          <dgm:bulletEnabled val="1"/>
        </dgm:presLayoutVars>
      </dgm:prSet>
      <dgm:spPr/>
    </dgm:pt>
  </dgm:ptLst>
  <dgm:cxnLst>
    <dgm:cxn modelId="{4C67DD05-577D-4D53-876F-073F59234473}" type="presOf" srcId="{82B47D90-EF4F-4D00-918E-D85878687086}" destId="{5DFF5725-39C9-4292-BDCC-CA97B5A30885}" srcOrd="0" destOrd="0" presId="urn:microsoft.com/office/officeart/2008/layout/RadialCluster"/>
    <dgm:cxn modelId="{24CC2A2C-FDEB-4398-8B32-8EE0F16ADFCB}" type="presOf" srcId="{440E5E0B-5F98-417B-96CE-2CB16B2B1234}" destId="{2617A2B0-6D7D-4097-A772-2A0C316A97C5}" srcOrd="0" destOrd="0" presId="urn:microsoft.com/office/officeart/2008/layout/RadialCluster"/>
    <dgm:cxn modelId="{D29C7832-A7B6-4D64-8BF5-4D901EF9F535}" srcId="{598D4F21-9206-4C48-BEC5-D6057F596C5E}" destId="{AAEACA60-EAC0-4079-9523-6CC9F75991AF}" srcOrd="5" destOrd="0" parTransId="{52048235-59B3-4B42-845D-86EEC7644318}" sibTransId="{1FB52B82-E916-4DE0-B04D-A5F706AC0203}"/>
    <dgm:cxn modelId="{2ECDBC3D-1C06-4DCE-8DD5-7D757B5DBFFE}" srcId="{598D4F21-9206-4C48-BEC5-D6057F596C5E}" destId="{B932BD1E-ABF0-4ACB-B8DF-E3F606D71AF0}" srcOrd="6" destOrd="0" parTransId="{4C71A8D1-44DD-46AE-A1E6-899D5EE0D1F4}" sibTransId="{CAD94984-461F-4AA0-9FE1-D71C9A8C4C6F}"/>
    <dgm:cxn modelId="{8A34BB5D-A3D7-45DF-96DD-9F9C91798C45}" type="presOf" srcId="{B932BD1E-ABF0-4ACB-B8DF-E3F606D71AF0}" destId="{05C69C63-1F72-435C-A694-11A930A6E40E}" srcOrd="0" destOrd="0" presId="urn:microsoft.com/office/officeart/2008/layout/RadialCluster"/>
    <dgm:cxn modelId="{2DE14562-DED9-4C1C-A074-9E645947E736}" type="presOf" srcId="{307C6015-465B-4043-9C32-9C9389E91B4D}" destId="{4C2164A7-3E24-4B62-A93D-D238C9952A06}" srcOrd="0" destOrd="0" presId="urn:microsoft.com/office/officeart/2008/layout/RadialCluster"/>
    <dgm:cxn modelId="{89112C66-C979-4ACE-A226-5EAC68E26EA6}" srcId="{598D4F21-9206-4C48-BEC5-D6057F596C5E}" destId="{C011E826-2F22-4223-8C40-50AAF649648B}" srcOrd="2" destOrd="0" parTransId="{82B47D90-EF4F-4D00-918E-D85878687086}" sibTransId="{54FBA696-17C6-4CAF-9AD6-C5FD948BCE1C}"/>
    <dgm:cxn modelId="{C054716D-8C02-4DAB-AEFC-9A6EE6788792}" type="presOf" srcId="{C011E826-2F22-4223-8C40-50AAF649648B}" destId="{D66397B8-B244-4457-8027-25B52544C97B}" srcOrd="0" destOrd="0" presId="urn:microsoft.com/office/officeart/2008/layout/RadialCluster"/>
    <dgm:cxn modelId="{6BB28C6F-FED7-4B85-B88C-379F366FD729}" srcId="{598D4F21-9206-4C48-BEC5-D6057F596C5E}" destId="{9823FB73-A4CB-4D5F-A502-7938DD82BFB3}" srcOrd="4" destOrd="0" parTransId="{1CD7E9D0-BB10-4BD8-A815-D59B45F97856}" sibTransId="{1EEECE24-C9AF-4185-ADD6-B9A1138AB38C}"/>
    <dgm:cxn modelId="{9CEA9451-884B-4BBB-8B07-61EAD37EF2BA}" type="presOf" srcId="{1CD7E9D0-BB10-4BD8-A815-D59B45F97856}" destId="{991951EB-9628-424B-89BA-BB23E7A38E87}" srcOrd="0" destOrd="0" presId="urn:microsoft.com/office/officeart/2008/layout/RadialCluster"/>
    <dgm:cxn modelId="{1EF5B272-33F9-4D37-8650-DDA8DA49B1D1}" type="presOf" srcId="{9823FB73-A4CB-4D5F-A502-7938DD82BFB3}" destId="{6F370F2B-D76A-436B-877B-2A53E027C15B}" srcOrd="0" destOrd="0" presId="urn:microsoft.com/office/officeart/2008/layout/RadialCluster"/>
    <dgm:cxn modelId="{B9367256-1BD9-4A1A-A3FC-29A260BEFA31}" type="presOf" srcId="{907C2F89-B927-4001-BC8C-B4F172574C1E}" destId="{B78F2295-45A0-4502-9EB2-22E834506B36}" srcOrd="0" destOrd="0" presId="urn:microsoft.com/office/officeart/2008/layout/RadialCluster"/>
    <dgm:cxn modelId="{4562C07C-FA19-45C5-817B-F7EF473133AC}" type="presOf" srcId="{52DA349C-734F-41CD-AF48-D25AAF0F6E5F}" destId="{1D146CC7-A463-472F-AB19-D3EC6050E047}" srcOrd="0" destOrd="0" presId="urn:microsoft.com/office/officeart/2008/layout/RadialCluster"/>
    <dgm:cxn modelId="{E224F289-3352-4829-A442-1807AE1E669C}" srcId="{440E5E0B-5F98-417B-96CE-2CB16B2B1234}" destId="{598D4F21-9206-4C48-BEC5-D6057F596C5E}" srcOrd="0" destOrd="0" parTransId="{12A502B2-6CF0-49EA-BC1F-81F9823D2AEE}" sibTransId="{94922C8E-1AEC-4177-B109-2F50011AC97E}"/>
    <dgm:cxn modelId="{2B3BCA8C-A082-4456-9D41-EC292EA6B092}" type="presOf" srcId="{52048235-59B3-4B42-845D-86EEC7644318}" destId="{B166686C-18A3-495E-8954-950621C3FA2B}" srcOrd="0" destOrd="0" presId="urn:microsoft.com/office/officeart/2008/layout/RadialCluster"/>
    <dgm:cxn modelId="{C9DFC699-AF0A-4CC7-A4D0-C5CD5449336B}" type="presOf" srcId="{AAEACA60-EAC0-4079-9523-6CC9F75991AF}" destId="{B8DB469A-6645-48A5-9A61-EDBDBA54C4B3}" srcOrd="0" destOrd="0" presId="urn:microsoft.com/office/officeart/2008/layout/RadialCluster"/>
    <dgm:cxn modelId="{D458F2B5-BE2B-464D-97B9-50515098BFFA}" srcId="{598D4F21-9206-4C48-BEC5-D6057F596C5E}" destId="{307C6015-465B-4043-9C32-9C9389E91B4D}" srcOrd="3" destOrd="0" parTransId="{F2393A89-0956-409F-AA86-0623A7E3205A}" sibTransId="{D02A59BE-ED39-4D4B-B6A5-65DD12F194D5}"/>
    <dgm:cxn modelId="{246ABBB6-8345-45EF-8E0E-C06DBF74D63D}" type="presOf" srcId="{F2393A89-0956-409F-AA86-0623A7E3205A}" destId="{4FB077DD-24F6-4902-8EB3-E8F2ECF67C53}" srcOrd="0" destOrd="0" presId="urn:microsoft.com/office/officeart/2008/layout/RadialCluster"/>
    <dgm:cxn modelId="{B050D2CD-FC9A-4B66-B47E-B91D93D6EAF4}" type="presOf" srcId="{A0F867C7-06E9-4B80-90D1-77BB5D68ED39}" destId="{0B83580E-75A9-4BE3-B029-12E65CFDDD0B}" srcOrd="0" destOrd="0" presId="urn:microsoft.com/office/officeart/2008/layout/RadialCluster"/>
    <dgm:cxn modelId="{488213D0-37F0-4B0F-AC5B-193551634E0A}" type="presOf" srcId="{598D4F21-9206-4C48-BEC5-D6057F596C5E}" destId="{CCE05C61-399E-444D-A57A-C8678E067AF3}" srcOrd="0" destOrd="0" presId="urn:microsoft.com/office/officeart/2008/layout/RadialCluster"/>
    <dgm:cxn modelId="{0B4D29D5-FBB8-4C95-BFE6-A85205B22D8E}" srcId="{598D4F21-9206-4C48-BEC5-D6057F596C5E}" destId="{52DA349C-734F-41CD-AF48-D25AAF0F6E5F}" srcOrd="1" destOrd="0" parTransId="{D304322B-B4E8-4E6B-B61D-87F9E626383C}" sibTransId="{7A9AA3FF-1B3F-4A3D-8922-37AA559653DA}"/>
    <dgm:cxn modelId="{5DD687E3-F187-4C75-8874-67A9C050B34D}" type="presOf" srcId="{D304322B-B4E8-4E6B-B61D-87F9E626383C}" destId="{D8E8BBC0-878B-4390-A51A-D9D96AE6C5E7}" srcOrd="0" destOrd="0" presId="urn:microsoft.com/office/officeart/2008/layout/RadialCluster"/>
    <dgm:cxn modelId="{EBD2C3ED-2640-4105-A248-8F0515A18590}" srcId="{598D4F21-9206-4C48-BEC5-D6057F596C5E}" destId="{A0F867C7-06E9-4B80-90D1-77BB5D68ED39}" srcOrd="0" destOrd="0" parTransId="{907C2F89-B927-4001-BC8C-B4F172574C1E}" sibTransId="{094B5DEC-63A6-4F69-9EBF-D781C93DFDB2}"/>
    <dgm:cxn modelId="{8F7139F2-9F42-41A7-859C-9EED0F46A345}" type="presOf" srcId="{4C71A8D1-44DD-46AE-A1E6-899D5EE0D1F4}" destId="{2339BA45-46EC-4CBD-9E31-68CCF4921146}" srcOrd="0" destOrd="0" presId="urn:microsoft.com/office/officeart/2008/layout/RadialCluster"/>
    <dgm:cxn modelId="{C3E7A3FB-F840-4808-995A-5B67D4D90D62}" type="presParOf" srcId="{2617A2B0-6D7D-4097-A772-2A0C316A97C5}" destId="{6D9890B1-AD2E-4B5E-A0CE-88DF711BA95E}" srcOrd="0" destOrd="0" presId="urn:microsoft.com/office/officeart/2008/layout/RadialCluster"/>
    <dgm:cxn modelId="{152D2AA7-FBEF-47B7-9C86-C6C9B2250165}" type="presParOf" srcId="{6D9890B1-AD2E-4B5E-A0CE-88DF711BA95E}" destId="{CCE05C61-399E-444D-A57A-C8678E067AF3}" srcOrd="0" destOrd="0" presId="urn:microsoft.com/office/officeart/2008/layout/RadialCluster"/>
    <dgm:cxn modelId="{4325F471-0C96-4F7D-8113-7308FD54B1E5}" type="presParOf" srcId="{6D9890B1-AD2E-4B5E-A0CE-88DF711BA95E}" destId="{B78F2295-45A0-4502-9EB2-22E834506B36}" srcOrd="1" destOrd="0" presId="urn:microsoft.com/office/officeart/2008/layout/RadialCluster"/>
    <dgm:cxn modelId="{5EDF374E-4677-4BF1-AF0F-E103B0A21590}" type="presParOf" srcId="{6D9890B1-AD2E-4B5E-A0CE-88DF711BA95E}" destId="{0B83580E-75A9-4BE3-B029-12E65CFDDD0B}" srcOrd="2" destOrd="0" presId="urn:microsoft.com/office/officeart/2008/layout/RadialCluster"/>
    <dgm:cxn modelId="{025B755D-76CE-48F6-9BCA-7E0E20E0CBB6}" type="presParOf" srcId="{6D9890B1-AD2E-4B5E-A0CE-88DF711BA95E}" destId="{D8E8BBC0-878B-4390-A51A-D9D96AE6C5E7}" srcOrd="3" destOrd="0" presId="urn:microsoft.com/office/officeart/2008/layout/RadialCluster"/>
    <dgm:cxn modelId="{FBF47EA1-F261-4649-AE26-7B10D2C4E811}" type="presParOf" srcId="{6D9890B1-AD2E-4B5E-A0CE-88DF711BA95E}" destId="{1D146CC7-A463-472F-AB19-D3EC6050E047}" srcOrd="4" destOrd="0" presId="urn:microsoft.com/office/officeart/2008/layout/RadialCluster"/>
    <dgm:cxn modelId="{3B798F41-C35D-48FE-A717-A0456ED72B92}" type="presParOf" srcId="{6D9890B1-AD2E-4B5E-A0CE-88DF711BA95E}" destId="{5DFF5725-39C9-4292-BDCC-CA97B5A30885}" srcOrd="5" destOrd="0" presId="urn:microsoft.com/office/officeart/2008/layout/RadialCluster"/>
    <dgm:cxn modelId="{51733B96-28EC-47CC-A67A-EEABE70AC182}" type="presParOf" srcId="{6D9890B1-AD2E-4B5E-A0CE-88DF711BA95E}" destId="{D66397B8-B244-4457-8027-25B52544C97B}" srcOrd="6" destOrd="0" presId="urn:microsoft.com/office/officeart/2008/layout/RadialCluster"/>
    <dgm:cxn modelId="{7F3FA70D-F22D-4215-9293-A1343A9F06F0}" type="presParOf" srcId="{6D9890B1-AD2E-4B5E-A0CE-88DF711BA95E}" destId="{4FB077DD-24F6-4902-8EB3-E8F2ECF67C53}" srcOrd="7" destOrd="0" presId="urn:microsoft.com/office/officeart/2008/layout/RadialCluster"/>
    <dgm:cxn modelId="{70A255DE-0709-4A9D-8084-CEEC674A870A}" type="presParOf" srcId="{6D9890B1-AD2E-4B5E-A0CE-88DF711BA95E}" destId="{4C2164A7-3E24-4B62-A93D-D238C9952A06}" srcOrd="8" destOrd="0" presId="urn:microsoft.com/office/officeart/2008/layout/RadialCluster"/>
    <dgm:cxn modelId="{8541447E-738F-4BD5-AF10-AF9831DC0272}" type="presParOf" srcId="{6D9890B1-AD2E-4B5E-A0CE-88DF711BA95E}" destId="{991951EB-9628-424B-89BA-BB23E7A38E87}" srcOrd="9" destOrd="0" presId="urn:microsoft.com/office/officeart/2008/layout/RadialCluster"/>
    <dgm:cxn modelId="{0C53EA1D-5C9D-42A8-B426-AF4C4CD7A3CB}" type="presParOf" srcId="{6D9890B1-AD2E-4B5E-A0CE-88DF711BA95E}" destId="{6F370F2B-D76A-436B-877B-2A53E027C15B}" srcOrd="10" destOrd="0" presId="urn:microsoft.com/office/officeart/2008/layout/RadialCluster"/>
    <dgm:cxn modelId="{F0251425-B97A-4FC9-9D0A-0323FA2B5C1A}" type="presParOf" srcId="{6D9890B1-AD2E-4B5E-A0CE-88DF711BA95E}" destId="{B166686C-18A3-495E-8954-950621C3FA2B}" srcOrd="11" destOrd="0" presId="urn:microsoft.com/office/officeart/2008/layout/RadialCluster"/>
    <dgm:cxn modelId="{C0FCA4C6-E8C1-4F64-A6DC-00B5E680A493}" type="presParOf" srcId="{6D9890B1-AD2E-4B5E-A0CE-88DF711BA95E}" destId="{B8DB469A-6645-48A5-9A61-EDBDBA54C4B3}" srcOrd="12" destOrd="0" presId="urn:microsoft.com/office/officeart/2008/layout/RadialCluster"/>
    <dgm:cxn modelId="{4DD6EBDC-95DF-42D9-A3DF-903C10F11B5C}" type="presParOf" srcId="{6D9890B1-AD2E-4B5E-A0CE-88DF711BA95E}" destId="{2339BA45-46EC-4CBD-9E31-68CCF4921146}" srcOrd="13" destOrd="0" presId="urn:microsoft.com/office/officeart/2008/layout/RadialCluster"/>
    <dgm:cxn modelId="{215545E1-0F28-4D38-8A6D-8C390CB66D79}" type="presParOf" srcId="{6D9890B1-AD2E-4B5E-A0CE-88DF711BA95E}" destId="{05C69C63-1F72-435C-A694-11A930A6E40E}" srcOrd="14"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2.xml><?xml version="1.0" encoding="utf-8"?>
<dgm:dataModel xmlns:dgm="http://schemas.openxmlformats.org/drawingml/2006/diagram" xmlns:a="http://schemas.openxmlformats.org/drawingml/2006/main">
  <dgm:ptLst>
    <dgm:pt modelId="{1206818C-D7A8-4C3C-82F9-974F9A71625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63C7975A-3AE1-4C13-8849-9B230228673F}" type="parTrans" cxnId="{979E57B2-97C3-4A88-B446-0AFC3395F253}">
      <dgm:prSet/>
      <dgm:spPr/>
      <dgm:t>
        <a:bodyPr/>
        <a:lstStyle/>
        <a:p>
          <a:endParaRPr lang="en-GB"/>
        </a:p>
      </dgm:t>
    </dgm:pt>
    <dgm:pt modelId="{D6E2FE53-AFCB-4337-82CF-235F8D3F0E75}">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defRPr b="0" i="0"/>
          </a:pPr>
          <a:r>
            <a:rPr lang="1106" sz="2000" b="1">
              <a:solidFill>
                <a:schemeClr val="tx1"/>
              </a:solidFill>
            </a:rPr>
            <a:t>Corﬀorol</a:t>
          </a:r>
        </a:p>
        <a:p>
          <a:pPr>
            <a:defRPr b="0" i="0"/>
          </a:pPr>
          <a:r>
            <a:rPr lang="1106" sz="2000">
              <a:solidFill>
                <a:schemeClr val="tx1"/>
              </a:solidFill>
            </a:rPr>
            <a:t>Ymarfer corff, deiet, gofal meddygol, amddiffyn rhag niwed, cysur corfforol</a:t>
          </a:r>
        </a:p>
      </dgm:t>
    </dgm:pt>
    <dgm:pt modelId="{E600AC27-1EFF-402D-BBFD-66DCA65C3911}" type="sibTrans" cxnId="{979E57B2-97C3-4A88-B446-0AFC3395F253}">
      <dgm:prSet/>
      <dgm:spPr/>
      <dgm:t>
        <a:bodyPr/>
        <a:lstStyle/>
        <a:p>
          <a:endParaRPr lang="en-GB"/>
        </a:p>
      </dgm:t>
    </dgm:pt>
    <dgm:pt modelId="{38B7B9DB-CAAA-4367-852D-CD93377CC628}" type="parTrans" cxnId="{2CF82DC5-00A5-4AC2-97A9-D574BD20752D}">
      <dgm:prSet/>
      <dgm:spPr/>
      <dgm:t>
        <a:bodyPr/>
        <a:lstStyle/>
        <a:p>
          <a:endParaRPr lang="en-GB"/>
        </a:p>
      </dgm:t>
    </dgm:pt>
    <dgm:pt modelId="{CFEB264B-1767-47AF-9E42-8CA99A7873D2}">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defRPr b="0" i="0"/>
          </a:pPr>
          <a:r>
            <a:rPr lang="1106" sz="2000" b="1">
              <a:solidFill>
                <a:schemeClr val="tx1"/>
              </a:solidFill>
            </a:rPr>
            <a:t>Deallusol</a:t>
          </a:r>
        </a:p>
        <a:p>
          <a:pPr>
            <a:defRPr b="0" i="0"/>
          </a:pPr>
          <a:r>
            <a:rPr lang="1106" sz="2000">
              <a:solidFill>
                <a:schemeClr val="tx1"/>
              </a:solidFill>
            </a:rPr>
            <a:t>Gwybyddiaeth, symbyliad, ymgysylltu â gweithgareddau</a:t>
          </a:r>
        </a:p>
      </dgm:t>
    </dgm:pt>
    <dgm:pt modelId="{FC5DA3FF-1CB9-4C2F-8142-191DA58919D5}" type="sibTrans" cxnId="{2CF82DC5-00A5-4AC2-97A9-D574BD20752D}">
      <dgm:prSet/>
      <dgm:spPr/>
      <dgm:t>
        <a:bodyPr/>
        <a:lstStyle/>
        <a:p>
          <a:endParaRPr lang="en-GB"/>
        </a:p>
      </dgm:t>
    </dgm:pt>
    <dgm:pt modelId="{FF2B36F5-E95D-4404-B62D-9860C9B13D11}" type="parTrans" cxnId="{13370277-E932-4140-932E-6516BAC3C7BE}">
      <dgm:prSet/>
      <dgm:spPr/>
      <dgm:t>
        <a:bodyPr/>
        <a:lstStyle/>
        <a:p>
          <a:endParaRPr lang="en-GB"/>
        </a:p>
      </dgm:t>
    </dgm:pt>
    <dgm:pt modelId="{682C931F-C310-44BB-91EA-2C74864B3803}">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defRPr b="0" i="0"/>
          </a:pPr>
          <a:r>
            <a:rPr lang="1106" sz="2000" b="1">
              <a:solidFill>
                <a:schemeClr val="tx1"/>
              </a:solidFill>
            </a:rPr>
            <a:t>Iaith</a:t>
          </a:r>
        </a:p>
        <a:p>
          <a:pPr>
            <a:defRPr b="0" i="0"/>
          </a:pPr>
          <a:r>
            <a:rPr lang="1106" sz="2000">
              <a:solidFill>
                <a:schemeClr val="tx1"/>
              </a:solidFill>
            </a:rPr>
            <a:t>Cyfathrebu, Mwy na Geiriau, Cynnig Gweithredol, iaith arwyddion, braille</a:t>
          </a:r>
        </a:p>
      </dgm:t>
    </dgm:pt>
    <dgm:pt modelId="{F080DC40-8AD0-4E8D-BABC-63BAE30235A9}" type="sibTrans" cxnId="{13370277-E932-4140-932E-6516BAC3C7BE}">
      <dgm:prSet/>
      <dgm:spPr/>
      <dgm:t>
        <a:bodyPr/>
        <a:lstStyle/>
        <a:p>
          <a:endParaRPr lang="en-GB"/>
        </a:p>
      </dgm:t>
    </dgm:pt>
    <dgm:pt modelId="{6065BB73-0A0C-4DA5-A19E-CAC67E1D2B9F}" type="parTrans" cxnId="{311AB9F1-C210-4688-B419-F420080D5B47}">
      <dgm:prSet/>
      <dgm:spPr/>
      <dgm:t>
        <a:bodyPr/>
        <a:lstStyle/>
        <a:p>
          <a:endParaRPr lang="en-GB"/>
        </a:p>
      </dgm:t>
    </dgm:pt>
    <dgm:pt modelId="{39A0923D-ADCE-4415-BED8-4F038C58E769}">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defRPr b="0" i="0"/>
          </a:pPr>
          <a:r>
            <a:rPr lang="1106" sz="2000" b="1">
              <a:solidFill>
                <a:schemeClr val="tx1"/>
              </a:solidFill>
            </a:rPr>
            <a:t>Emosiynol</a:t>
          </a:r>
        </a:p>
        <a:p>
          <a:pPr>
            <a:defRPr b="0" i="0"/>
          </a:pPr>
          <a:r>
            <a:rPr lang="1106" sz="2000">
              <a:solidFill>
                <a:schemeClr val="tx1"/>
              </a:solidFill>
            </a:rPr>
            <a:t>Preifatrwydd, urddas, diogelwch seicolegol, ymreolaeth, teimlo'n ddiogel</a:t>
          </a:r>
        </a:p>
      </dgm:t>
    </dgm:pt>
    <dgm:pt modelId="{A3B68F43-FC85-47EE-8FAB-92B7A71CD9EF}" type="sibTrans" cxnId="{311AB9F1-C210-4688-B419-F420080D5B47}">
      <dgm:prSet/>
      <dgm:spPr/>
      <dgm:t>
        <a:bodyPr/>
        <a:lstStyle/>
        <a:p>
          <a:endParaRPr lang="en-GB"/>
        </a:p>
      </dgm:t>
    </dgm:pt>
    <dgm:pt modelId="{D2700ED8-27DB-4FEC-B364-F7F1B69F91E6}" type="parTrans" cxnId="{60305145-9459-45E4-A48A-948FDDFF55B4}">
      <dgm:prSet/>
      <dgm:spPr/>
      <dgm:t>
        <a:bodyPr/>
        <a:lstStyle/>
        <a:p>
          <a:endParaRPr lang="en-GB"/>
        </a:p>
      </dgm:t>
    </dgm:pt>
    <dgm:pt modelId="{A20571B4-8BA2-4CC2-8046-2DA67C7778AF}">
      <dgm:prSet phldrT="[Text]" custT="1"/>
      <dgm:spPr>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dgm:spPr>
      <dgm:t>
        <a:bodyPr/>
        <a:lstStyle/>
        <a:p>
          <a:pPr>
            <a:defRPr b="0" i="0"/>
          </a:pPr>
          <a:r>
            <a:rPr lang="1106" sz="2000" b="1">
              <a:solidFill>
                <a:schemeClr val="tx1"/>
              </a:solidFill>
            </a:rPr>
            <a:t>Cymdeithasol</a:t>
          </a:r>
        </a:p>
        <a:p>
          <a:pPr>
            <a:defRPr b="0" i="0"/>
          </a:pPr>
          <a:r>
            <a:rPr lang="1106" sz="2000">
              <a:solidFill>
                <a:schemeClr val="tx1"/>
              </a:solidFill>
            </a:rPr>
            <a:t>Cyswllt cymdeithasol, cymorth cymdeithasol, ymdeimlad o integreiddio cymdeithasol</a:t>
          </a:r>
        </a:p>
      </dgm:t>
    </dgm:pt>
    <dgm:pt modelId="{7A3A3F25-E374-494A-A90F-2A98B00F8035}" type="sibTrans" cxnId="{60305145-9459-45E4-A48A-948FDDFF55B4}">
      <dgm:prSet/>
      <dgm:spPr/>
      <dgm:t>
        <a:bodyPr/>
        <a:lstStyle/>
        <a:p>
          <a:endParaRPr lang="en-GB"/>
        </a:p>
      </dgm:t>
    </dgm:pt>
    <dgm:pt modelId="{7715C57C-133A-4E6E-9C58-957571110CB5}" type="pres">
      <dgm:prSet presAssocID="{1206818C-D7A8-4C3C-82F9-974F9A716259}" presName="diagram" presStyleCnt="0">
        <dgm:presLayoutVars>
          <dgm:dir/>
          <dgm:resizeHandles val="exact"/>
        </dgm:presLayoutVars>
      </dgm:prSet>
      <dgm:spPr/>
    </dgm:pt>
    <dgm:pt modelId="{40F9DD14-E15D-4B60-87E1-397B822AC946}" type="pres">
      <dgm:prSet presAssocID="{D6E2FE53-AFCB-4337-82CF-235F8D3F0E75}" presName="node" presStyleLbl="node1" presStyleIdx="0" presStyleCnt="5">
        <dgm:presLayoutVars>
          <dgm:bulletEnabled val="1"/>
        </dgm:presLayoutVars>
      </dgm:prSet>
      <dgm:spPr/>
    </dgm:pt>
    <dgm:pt modelId="{52EB7591-0948-4303-9890-23E525EC6584}" type="pres">
      <dgm:prSet presAssocID="{E600AC27-1EFF-402D-BBFD-66DCA65C3911}" presName="sibTrans" presStyleCnt="0"/>
      <dgm:spPr/>
    </dgm:pt>
    <dgm:pt modelId="{6C75AD25-1F9E-4189-A1CD-F8F6F1804CE8}" type="pres">
      <dgm:prSet presAssocID="{CFEB264B-1767-47AF-9E42-8CA99A7873D2}" presName="node" presStyleLbl="node1" presStyleIdx="1" presStyleCnt="5">
        <dgm:presLayoutVars>
          <dgm:bulletEnabled val="1"/>
        </dgm:presLayoutVars>
      </dgm:prSet>
      <dgm:spPr/>
    </dgm:pt>
    <dgm:pt modelId="{D5037D60-3D3C-48C5-BD5C-269430E1DB3E}" type="pres">
      <dgm:prSet presAssocID="{FC5DA3FF-1CB9-4C2F-8142-191DA58919D5}" presName="sibTrans" presStyleCnt="0"/>
      <dgm:spPr/>
    </dgm:pt>
    <dgm:pt modelId="{E1762C13-44FB-4296-B2E9-EE9A3DFD8403}" type="pres">
      <dgm:prSet presAssocID="{682C931F-C310-44BB-91EA-2C74864B3803}" presName="node" presStyleLbl="node1" presStyleIdx="2" presStyleCnt="5" custLinFactNeighborY="1318">
        <dgm:presLayoutVars>
          <dgm:bulletEnabled val="1"/>
        </dgm:presLayoutVars>
      </dgm:prSet>
      <dgm:spPr/>
    </dgm:pt>
    <dgm:pt modelId="{71CC92E5-00F9-4FC9-91A0-305746D445DA}" type="pres">
      <dgm:prSet presAssocID="{F080DC40-8AD0-4E8D-BABC-63BAE30235A9}" presName="sibTrans" presStyleCnt="0"/>
      <dgm:spPr/>
    </dgm:pt>
    <dgm:pt modelId="{2F6E7B4A-8909-41CB-8E0F-EE507788EFE3}" type="pres">
      <dgm:prSet presAssocID="{39A0923D-ADCE-4415-BED8-4F038C58E769}" presName="node" presStyleLbl="node1" presStyleIdx="3" presStyleCnt="5" custLinFactNeighborX="-1526">
        <dgm:presLayoutVars>
          <dgm:bulletEnabled val="1"/>
        </dgm:presLayoutVars>
      </dgm:prSet>
      <dgm:spPr/>
    </dgm:pt>
    <dgm:pt modelId="{1135FA11-84CE-4809-89D6-F8D8F956D0FF}" type="pres">
      <dgm:prSet presAssocID="{A3B68F43-FC85-47EE-8FAB-92B7A71CD9EF}" presName="sibTrans" presStyleCnt="0"/>
      <dgm:spPr/>
    </dgm:pt>
    <dgm:pt modelId="{6304ABC8-78F9-452A-9B91-3D59406A9C8D}" type="pres">
      <dgm:prSet presAssocID="{A20571B4-8BA2-4CC2-8046-2DA67C7778AF}" presName="node" presStyleLbl="node1" presStyleIdx="4" presStyleCnt="5">
        <dgm:presLayoutVars>
          <dgm:bulletEnabled val="1"/>
        </dgm:presLayoutVars>
      </dgm:prSet>
      <dgm:spPr/>
    </dgm:pt>
  </dgm:ptLst>
  <dgm:cxnLst>
    <dgm:cxn modelId="{15D64727-F1BA-4887-9887-274F0DFD90DA}" type="presOf" srcId="{682C931F-C310-44BB-91EA-2C74864B3803}" destId="{E1762C13-44FB-4296-B2E9-EE9A3DFD8403}" srcOrd="0" destOrd="0" presId="urn:microsoft.com/office/officeart/2005/8/layout/default"/>
    <dgm:cxn modelId="{2C8AE12E-A9EC-4E7E-8C68-A45F4915716B}" type="presOf" srcId="{D6E2FE53-AFCB-4337-82CF-235F8D3F0E75}" destId="{40F9DD14-E15D-4B60-87E1-397B822AC946}" srcOrd="0" destOrd="0" presId="urn:microsoft.com/office/officeart/2005/8/layout/default"/>
    <dgm:cxn modelId="{78021E31-C34A-4940-AD8D-5E577DCE2420}" type="presOf" srcId="{39A0923D-ADCE-4415-BED8-4F038C58E769}" destId="{2F6E7B4A-8909-41CB-8E0F-EE507788EFE3}" srcOrd="0" destOrd="0" presId="urn:microsoft.com/office/officeart/2005/8/layout/default"/>
    <dgm:cxn modelId="{60305145-9459-45E4-A48A-948FDDFF55B4}" srcId="{1206818C-D7A8-4C3C-82F9-974F9A716259}" destId="{A20571B4-8BA2-4CC2-8046-2DA67C7778AF}" srcOrd="4" destOrd="0" parTransId="{D2700ED8-27DB-4FEC-B364-F7F1B69F91E6}" sibTransId="{7A3A3F25-E374-494A-A90F-2A98B00F8035}"/>
    <dgm:cxn modelId="{14C3A14C-287A-4C15-BC91-DC0796B03C8F}" type="presOf" srcId="{1206818C-D7A8-4C3C-82F9-974F9A716259}" destId="{7715C57C-133A-4E6E-9C58-957571110CB5}" srcOrd="0" destOrd="0" presId="urn:microsoft.com/office/officeart/2005/8/layout/default"/>
    <dgm:cxn modelId="{599A576F-1848-4769-8B0C-984E2A2F87BB}" type="presOf" srcId="{CFEB264B-1767-47AF-9E42-8CA99A7873D2}" destId="{6C75AD25-1F9E-4189-A1CD-F8F6F1804CE8}" srcOrd="0" destOrd="0" presId="urn:microsoft.com/office/officeart/2005/8/layout/default"/>
    <dgm:cxn modelId="{13370277-E932-4140-932E-6516BAC3C7BE}" srcId="{1206818C-D7A8-4C3C-82F9-974F9A716259}" destId="{682C931F-C310-44BB-91EA-2C74864B3803}" srcOrd="2" destOrd="0" parTransId="{FF2B36F5-E95D-4404-B62D-9860C9B13D11}" sibTransId="{F080DC40-8AD0-4E8D-BABC-63BAE30235A9}"/>
    <dgm:cxn modelId="{979E57B2-97C3-4A88-B446-0AFC3395F253}" srcId="{1206818C-D7A8-4C3C-82F9-974F9A716259}" destId="{D6E2FE53-AFCB-4337-82CF-235F8D3F0E75}" srcOrd="0" destOrd="0" parTransId="{63C7975A-3AE1-4C13-8849-9B230228673F}" sibTransId="{E600AC27-1EFF-402D-BBFD-66DCA65C3911}"/>
    <dgm:cxn modelId="{2CF82DC5-00A5-4AC2-97A9-D574BD20752D}" srcId="{1206818C-D7A8-4C3C-82F9-974F9A716259}" destId="{CFEB264B-1767-47AF-9E42-8CA99A7873D2}" srcOrd="1" destOrd="0" parTransId="{38B7B9DB-CAAA-4367-852D-CD93377CC628}" sibTransId="{FC5DA3FF-1CB9-4C2F-8142-191DA58919D5}"/>
    <dgm:cxn modelId="{C1A672DA-C678-4E3A-884B-EB5550452B91}" type="presOf" srcId="{A20571B4-8BA2-4CC2-8046-2DA67C7778AF}" destId="{6304ABC8-78F9-452A-9B91-3D59406A9C8D}" srcOrd="0" destOrd="0" presId="urn:microsoft.com/office/officeart/2005/8/layout/default"/>
    <dgm:cxn modelId="{311AB9F1-C210-4688-B419-F420080D5B47}" srcId="{1206818C-D7A8-4C3C-82F9-974F9A716259}" destId="{39A0923D-ADCE-4415-BED8-4F038C58E769}" srcOrd="3" destOrd="0" parTransId="{6065BB73-0A0C-4DA5-A19E-CAC67E1D2B9F}" sibTransId="{A3B68F43-FC85-47EE-8FAB-92B7A71CD9EF}"/>
    <dgm:cxn modelId="{A28FEF4E-8C0E-4973-ACA4-84AA6A4C6098}" type="presParOf" srcId="{7715C57C-133A-4E6E-9C58-957571110CB5}" destId="{40F9DD14-E15D-4B60-87E1-397B822AC946}" srcOrd="0" destOrd="0" presId="urn:microsoft.com/office/officeart/2005/8/layout/default"/>
    <dgm:cxn modelId="{CADF606B-968C-4013-8D6F-1FD3A4CD8DC2}" type="presParOf" srcId="{7715C57C-133A-4E6E-9C58-957571110CB5}" destId="{52EB7591-0948-4303-9890-23E525EC6584}" srcOrd="1" destOrd="0" presId="urn:microsoft.com/office/officeart/2005/8/layout/default"/>
    <dgm:cxn modelId="{7C02BAC5-D265-46D3-8530-2D4DADDBF458}" type="presParOf" srcId="{7715C57C-133A-4E6E-9C58-957571110CB5}" destId="{6C75AD25-1F9E-4189-A1CD-F8F6F1804CE8}" srcOrd="2" destOrd="0" presId="urn:microsoft.com/office/officeart/2005/8/layout/default"/>
    <dgm:cxn modelId="{025C79B0-9F89-4B52-A3A8-E0B8C1C9E3B8}" type="presParOf" srcId="{7715C57C-133A-4E6E-9C58-957571110CB5}" destId="{D5037D60-3D3C-48C5-BD5C-269430E1DB3E}" srcOrd="3" destOrd="0" presId="urn:microsoft.com/office/officeart/2005/8/layout/default"/>
    <dgm:cxn modelId="{5B7845F2-5284-49FE-A903-611018C16FEB}" type="presParOf" srcId="{7715C57C-133A-4E6E-9C58-957571110CB5}" destId="{E1762C13-44FB-4296-B2E9-EE9A3DFD8403}" srcOrd="4" destOrd="0" presId="urn:microsoft.com/office/officeart/2005/8/layout/default"/>
    <dgm:cxn modelId="{09331D8C-3AFB-4302-8CFA-CAE327248D98}" type="presParOf" srcId="{7715C57C-133A-4E6E-9C58-957571110CB5}" destId="{71CC92E5-00F9-4FC9-91A0-305746D445DA}" srcOrd="5" destOrd="0" presId="urn:microsoft.com/office/officeart/2005/8/layout/default"/>
    <dgm:cxn modelId="{9A9E376E-FCAF-4755-81B9-DA059BAAFA50}" type="presParOf" srcId="{7715C57C-133A-4E6E-9C58-957571110CB5}" destId="{2F6E7B4A-8909-41CB-8E0F-EE507788EFE3}" srcOrd="6" destOrd="0" presId="urn:microsoft.com/office/officeart/2005/8/layout/default"/>
    <dgm:cxn modelId="{7E02F0CA-B70A-4A85-A9A3-421822B9E3C3}" type="presParOf" srcId="{7715C57C-133A-4E6E-9C58-957571110CB5}" destId="{1135FA11-84CE-4809-89D6-F8D8F956D0FF}" srcOrd="7" destOrd="0" presId="urn:microsoft.com/office/officeart/2005/8/layout/default"/>
    <dgm:cxn modelId="{9BA13289-373F-4326-9D45-3270345C44D6}" type="presParOf" srcId="{7715C57C-133A-4E6E-9C58-957571110CB5}" destId="{6304ABC8-78F9-452A-9B91-3D59406A9C8D}"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3.xml><?xml version="1.0" encoding="utf-8"?>
<dgm:dataModel xmlns:dgm="http://schemas.openxmlformats.org/drawingml/2006/diagram" xmlns:a="http://schemas.openxmlformats.org/drawingml/2006/main">
  <dgm:ptLst>
    <dgm:pt modelId="{EDD23B04-1D13-4DB8-B6AF-44B5CC2896B2}"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GB"/>
        </a:p>
      </dgm:t>
    </dgm:pt>
    <dgm:pt modelId="{2AB4C642-615B-4B0B-A244-211943F3888B}" type="parTrans" cxnId="{4DE22FE1-E4D8-47AF-ABCD-195E113BC6F3}">
      <dgm:prSet/>
      <dgm:spPr/>
      <dgm:t>
        <a:bodyPr/>
        <a:lstStyle/>
        <a:p>
          <a:endParaRPr lang="en-GB"/>
        </a:p>
      </dgm:t>
    </dgm:pt>
    <dgm:pt modelId="{B8E42D93-F164-4E8C-8C5D-2862B75F9C92}">
      <dgm:prSet phldrT="[Text]"/>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gradFill>
      </dgm:spPr>
      <dgm:t>
        <a:bodyPr/>
        <a:lstStyle/>
        <a:p>
          <a:pPr>
            <a:defRPr b="0" i="0"/>
          </a:pPr>
          <a:r>
            <a:rPr lang="1106">
              <a:solidFill>
                <a:schemeClr val="bg2">
                  <a:lumMod val="50000"/>
                </a:schemeClr>
              </a:solidFill>
            </a:rPr>
            <a:t>Disgrifiwch</a:t>
          </a:r>
        </a:p>
      </dgm:t>
    </dgm:pt>
    <dgm:pt modelId="{6B9D7E1B-B0B1-4A44-9A9E-5EEB423657DC}" type="parTrans" cxnId="{11BA9EA9-3200-433E-BD81-567726A5032E}">
      <dgm:prSet/>
      <dgm:spPr/>
      <dgm:t>
        <a:bodyPr/>
        <a:lstStyle/>
        <a:p>
          <a:endParaRPr lang="en-GB"/>
        </a:p>
      </dgm:t>
    </dgm:pt>
    <dgm:pt modelId="{60DF937F-F7FF-4801-9806-EDB2DB2D8706}">
      <dgm:prSet phldrT="[Text]" custT="1"/>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gradFill>
      </dgm:spPr>
      <dgm:t>
        <a:bodyPr anchor="ctr" anchorCtr="1"/>
        <a:lstStyle/>
        <a:p>
          <a:pPr>
            <a:defRPr b="0" i="0"/>
          </a:pPr>
          <a:r>
            <a:rPr lang="1106" sz="2000">
              <a:solidFill>
                <a:schemeClr val="bg2">
                  <a:lumMod val="50000"/>
                </a:schemeClr>
              </a:solidFill>
            </a:rPr>
            <a:t>Trawsnewidiadau</a:t>
          </a:r>
        </a:p>
        <a:p>
          <a:pPr>
            <a:defRPr b="0" i="0"/>
          </a:pPr>
          <a:r>
            <a:rPr lang="1106" sz="1400">
              <a:solidFill>
                <a:schemeClr val="bg2">
                  <a:lumMod val="50000"/>
                </a:schemeClr>
              </a:solidFill>
            </a:rPr>
            <a:t>Symud o un cyfnod neu set o wasanaethau i un arall, er enghraifft:</a:t>
          </a:r>
        </a:p>
        <a:p>
          <a:pPr>
            <a:defRPr b="0" i="0"/>
          </a:pPr>
          <a:r>
            <a:rPr lang="1106" sz="1400">
              <a:solidFill>
                <a:schemeClr val="bg2">
                  <a:lumMod val="50000"/>
                </a:schemeClr>
              </a:solidFill>
            </a:rPr>
            <a:t>Symud o'r glasoed i fod yn oedolyn ac o fod yn oedolyn i fod yn oedolyn hŷn</a:t>
          </a:r>
        </a:p>
        <a:p>
          <a:pPr>
            <a:defRPr b="0" i="0"/>
          </a:pPr>
          <a:r>
            <a:rPr lang="1106" sz="1400">
              <a:solidFill>
                <a:schemeClr val="bg2">
                  <a:lumMod val="50000"/>
                </a:schemeClr>
              </a:solidFill>
            </a:rPr>
            <a:t>Dod yn rhiant/nain neu daid neu fam-gu neu dad-cu</a:t>
          </a:r>
        </a:p>
        <a:p>
          <a:pPr>
            <a:defRPr b="0" i="0"/>
          </a:pPr>
          <a:r>
            <a:rPr lang="1106" sz="1400">
              <a:solidFill>
                <a:schemeClr val="bg2">
                  <a:lumMod val="50000"/>
                </a:schemeClr>
              </a:solidFill>
            </a:rPr>
            <a:t>Dod yn weddw ar ôl colli partner</a:t>
          </a:r>
        </a:p>
        <a:p>
          <a:pPr>
            <a:defRPr b="0" i="0"/>
          </a:pPr>
          <a:r>
            <a:rPr lang="1106" sz="1400">
              <a:solidFill>
                <a:schemeClr val="bg2">
                  <a:lumMod val="50000"/>
                </a:schemeClr>
              </a:solidFill>
            </a:rPr>
            <a:t>Ymddeol o'r gwaith</a:t>
          </a:r>
        </a:p>
      </dgm:t>
    </dgm:pt>
    <dgm:pt modelId="{4BD28488-A451-4869-9AA4-4A0BF29C5863}" type="sibTrans" cxnId="{11BA9EA9-3200-433E-BD81-567726A5032E}">
      <dgm:prSet/>
      <dgm:spPr/>
      <dgm:t>
        <a:bodyPr/>
        <a:lstStyle/>
        <a:p>
          <a:endParaRPr lang="en-GB"/>
        </a:p>
      </dgm:t>
    </dgm:pt>
    <dgm:pt modelId="{9DB04A90-D54E-4C21-B36B-C61DB5B4244A}" type="parTrans" cxnId="{4786D747-F4D4-4CEF-9CD6-C77A7AF6F99E}">
      <dgm:prSet/>
      <dgm:spPr/>
      <dgm:t>
        <a:bodyPr/>
        <a:lstStyle/>
        <a:p>
          <a:endParaRPr lang="en-GB"/>
        </a:p>
      </dgm:t>
    </dgm:pt>
    <dgm:pt modelId="{AC40A8DA-0DD9-434F-B59F-EC2C13828967}">
      <dgm:prSet phldrT="[Text]" custT="1"/>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gradFill>
      </dgm:spPr>
      <dgm:t>
        <a:bodyPr/>
        <a:lstStyle/>
        <a:p>
          <a:pPr>
            <a:defRPr b="0" i="0"/>
          </a:pPr>
          <a:r>
            <a:rPr lang="1106" sz="2000">
              <a:solidFill>
                <a:schemeClr val="bg2">
                  <a:lumMod val="50000"/>
                </a:schemeClr>
              </a:solidFill>
            </a:rPr>
            <a:t>Profiadau bywyd</a:t>
          </a:r>
        </a:p>
        <a:p>
          <a:pPr>
            <a:defRPr b="0" i="0"/>
          </a:pPr>
          <a:r>
            <a:rPr lang="1106" sz="1400">
              <a:solidFill>
                <a:schemeClr val="bg2">
                  <a:lumMod val="50000"/>
                </a:schemeClr>
              </a:solidFill>
            </a:rPr>
            <a:t>Newidiadau sy'n deillio o wybodaeth a phrofiad:</a:t>
          </a:r>
        </a:p>
        <a:p>
          <a:pPr>
            <a:defRPr b="0" i="0"/>
          </a:pPr>
          <a:r>
            <a:rPr lang="1106" sz="1400">
              <a:solidFill>
                <a:schemeClr val="bg2">
                  <a:lumMod val="50000"/>
                </a:schemeClr>
              </a:solidFill>
            </a:rPr>
            <a:t>Datblygu cyfeillgarwch</a:t>
          </a:r>
        </a:p>
        <a:p>
          <a:pPr>
            <a:defRPr b="0" i="0"/>
          </a:pPr>
          <a:r>
            <a:rPr lang="1106" sz="1400">
              <a:solidFill>
                <a:schemeClr val="bg2">
                  <a:lumMod val="50000"/>
                </a:schemeClr>
              </a:solidFill>
            </a:rPr>
            <a:t>Cyfarfod partner</a:t>
          </a:r>
        </a:p>
        <a:p>
          <a:pPr>
            <a:defRPr b="0" i="0"/>
          </a:pPr>
          <a:r>
            <a:rPr lang="1106" sz="1400">
              <a:solidFill>
                <a:schemeClr val="bg2">
                  <a:lumMod val="50000"/>
                </a:schemeClr>
              </a:solidFill>
            </a:rPr>
            <a:t>Dyrchafiad yn y gwaith</a:t>
          </a:r>
        </a:p>
        <a:p>
          <a:pPr>
            <a:defRPr b="0" i="0"/>
          </a:pPr>
          <a:r>
            <a:rPr lang="1106" sz="1400">
              <a:solidFill>
                <a:schemeClr val="bg2">
                  <a:lumMod val="50000"/>
                </a:schemeClr>
              </a:solidFill>
            </a:rPr>
            <a:t>Profi profedigaeth</a:t>
          </a:r>
        </a:p>
        <a:p>
          <a:pPr>
            <a:defRPr b="0" i="0"/>
          </a:pPr>
          <a:r>
            <a:rPr lang="1106" sz="1400">
              <a:solidFill>
                <a:schemeClr val="bg2">
                  <a:lumMod val="50000"/>
                </a:schemeClr>
              </a:solidFill>
            </a:rPr>
            <a:t>Datblygu sgiliau, dealltwriaeth a doethineb (dysgu gydol oes)</a:t>
          </a:r>
        </a:p>
      </dgm:t>
    </dgm:pt>
    <dgm:pt modelId="{7B171A65-820B-4DC7-B1B4-B30FAFE47E23}" type="sibTrans" cxnId="{4786D747-F4D4-4CEF-9CD6-C77A7AF6F99E}">
      <dgm:prSet/>
      <dgm:spPr/>
      <dgm:t>
        <a:bodyPr/>
        <a:lstStyle/>
        <a:p>
          <a:endParaRPr lang="en-GB"/>
        </a:p>
      </dgm:t>
    </dgm:pt>
    <dgm:pt modelId="{1C29DE20-9B94-4673-AE5E-18CD18540351}" type="parTrans" cxnId="{8305B85D-297D-4B26-B45C-CF4259771D7F}">
      <dgm:prSet/>
      <dgm:spPr/>
      <dgm:t>
        <a:bodyPr/>
        <a:lstStyle/>
        <a:p>
          <a:endParaRPr lang="en-GB"/>
        </a:p>
      </dgm:t>
    </dgm:pt>
    <dgm:pt modelId="{B06AE6A5-5423-4FB3-9062-B016AEDC14BB}">
      <dgm:prSet phldrT="[Text]" custT="1"/>
      <dgm:spPr>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gradFill>
      </dgm:spPr>
      <dgm:t>
        <a:bodyPr/>
        <a:lstStyle/>
        <a:p>
          <a:pPr>
            <a:defRPr b="0" i="0"/>
          </a:pPr>
          <a:r>
            <a:rPr lang="1106" sz="2000">
              <a:solidFill>
                <a:schemeClr val="bg2">
                  <a:lumMod val="50000"/>
                </a:schemeClr>
              </a:solidFill>
            </a:rPr>
            <a:t>Newidiadau bywyd</a:t>
          </a:r>
        </a:p>
        <a:p>
          <a:pPr>
            <a:defRPr b="0" i="0"/>
          </a:pPr>
          <a:r>
            <a:rPr lang="1106" sz="1400">
              <a:solidFill>
                <a:schemeClr val="bg2">
                  <a:lumMod val="50000"/>
                </a:schemeClr>
              </a:solidFill>
            </a:rPr>
            <a:t>Datblygu cyflwr iechyd acíwt neu gronig</a:t>
          </a:r>
        </a:p>
        <a:p>
          <a:pPr>
            <a:defRPr b="0" i="0"/>
          </a:pPr>
          <a:r>
            <a:rPr lang="1106" sz="1400">
              <a:solidFill>
                <a:schemeClr val="bg2">
                  <a:lumMod val="50000"/>
                </a:schemeClr>
              </a:solidFill>
            </a:rPr>
            <a:t>Colled – dementia, golwg, clyw, annibyniaeth</a:t>
          </a:r>
        </a:p>
        <a:p>
          <a:pPr>
            <a:defRPr b="0" i="0"/>
          </a:pPr>
          <a:r>
            <a:rPr lang="1106" sz="1400">
              <a:solidFill>
                <a:schemeClr val="bg2">
                  <a:lumMod val="50000"/>
                </a:schemeClr>
              </a:solidFill>
            </a:rPr>
            <a:t>Symud i le gwahanol</a:t>
          </a:r>
        </a:p>
        <a:p>
          <a:pPr>
            <a:defRPr b="0" i="0"/>
          </a:pPr>
          <a:r>
            <a:rPr lang="1106" sz="1400">
              <a:solidFill>
                <a:schemeClr val="bg2">
                  <a:lumMod val="50000"/>
                </a:schemeClr>
              </a:solidFill>
            </a:rPr>
            <a:t>Dod yn ffoadur/digartref</a:t>
          </a:r>
        </a:p>
      </dgm:t>
    </dgm:pt>
    <dgm:pt modelId="{B333ECC9-108F-4959-B9CA-9BB2AB901FC8}" type="sibTrans" cxnId="{8305B85D-297D-4B26-B45C-CF4259771D7F}">
      <dgm:prSet/>
      <dgm:spPr/>
      <dgm:t>
        <a:bodyPr/>
        <a:lstStyle/>
        <a:p>
          <a:endParaRPr lang="en-GB"/>
        </a:p>
      </dgm:t>
    </dgm:pt>
    <dgm:pt modelId="{689A3CFE-9E8F-4A08-826F-F21F72C5FB8E}" type="sibTrans" cxnId="{4DE22FE1-E4D8-47AF-ABCD-195E113BC6F3}">
      <dgm:prSet/>
      <dgm:spPr/>
      <dgm:t>
        <a:bodyPr/>
        <a:lstStyle/>
        <a:p>
          <a:endParaRPr lang="en-GB"/>
        </a:p>
      </dgm:t>
    </dgm:pt>
    <dgm:pt modelId="{48286DE4-1EAF-4797-B128-EC6E9C1820C4}" type="pres">
      <dgm:prSet presAssocID="{EDD23B04-1D13-4DB8-B6AF-44B5CC2896B2}" presName="Name0" presStyleCnt="0">
        <dgm:presLayoutVars>
          <dgm:chPref val="1"/>
          <dgm:dir/>
          <dgm:animOne val="branch"/>
          <dgm:animLvl val="lvl"/>
          <dgm:resizeHandles val="exact"/>
        </dgm:presLayoutVars>
      </dgm:prSet>
      <dgm:spPr/>
    </dgm:pt>
    <dgm:pt modelId="{05B8958F-7B88-46F3-AC9B-C5A31E716061}" type="pres">
      <dgm:prSet presAssocID="{B8E42D93-F164-4E8C-8C5D-2862B75F9C92}" presName="root1" presStyleCnt="0"/>
      <dgm:spPr/>
    </dgm:pt>
    <dgm:pt modelId="{580E5D0B-0219-4EDE-9DC8-E9FEDDB22530}" type="pres">
      <dgm:prSet presAssocID="{B8E42D93-F164-4E8C-8C5D-2862B75F9C92}" presName="LevelOneTextNode" presStyleLbl="node0" presStyleIdx="0" presStyleCnt="1">
        <dgm:presLayoutVars>
          <dgm:chPref val="3"/>
        </dgm:presLayoutVars>
      </dgm:prSet>
      <dgm:spPr/>
    </dgm:pt>
    <dgm:pt modelId="{291FC4BF-5A52-4E71-8023-E1CA32195309}" type="pres">
      <dgm:prSet presAssocID="{B8E42D93-F164-4E8C-8C5D-2862B75F9C92}" presName="level2hierChild" presStyleCnt="0"/>
      <dgm:spPr/>
    </dgm:pt>
    <dgm:pt modelId="{ECF0D219-DDBD-4CAF-B52E-CC9E1228D5AB}" type="pres">
      <dgm:prSet presAssocID="{6B9D7E1B-B0B1-4A44-9A9E-5EEB423657DC}" presName="conn2-1" presStyleLbl="parChTrans1D2" presStyleIdx="0" presStyleCnt="3"/>
      <dgm:spPr/>
    </dgm:pt>
    <dgm:pt modelId="{37268FB7-9651-4FEB-BB1E-725389B973D0}" type="pres">
      <dgm:prSet presAssocID="{6B9D7E1B-B0B1-4A44-9A9E-5EEB423657DC}" presName="connTx" presStyleLbl="parChTrans1D2" presStyleIdx="0" presStyleCnt="3"/>
      <dgm:spPr/>
    </dgm:pt>
    <dgm:pt modelId="{AC40DFE0-8465-4D7D-9722-FFA8B66795C6}" type="pres">
      <dgm:prSet presAssocID="{60DF937F-F7FF-4801-9806-EDB2DB2D8706}" presName="root2" presStyleCnt="0"/>
      <dgm:spPr/>
    </dgm:pt>
    <dgm:pt modelId="{BB9B19B3-66CB-486A-8AEA-3ED9B5F22EED}" type="pres">
      <dgm:prSet presAssocID="{60DF937F-F7FF-4801-9806-EDB2DB2D8706}" presName="LevelTwoTextNode" presStyleLbl="node2" presStyleIdx="0" presStyleCnt="3" custScaleX="246348" custScaleY="197102" custLinFactNeighborY="-431">
        <dgm:presLayoutVars>
          <dgm:chPref val="3"/>
        </dgm:presLayoutVars>
      </dgm:prSet>
      <dgm:spPr/>
    </dgm:pt>
    <dgm:pt modelId="{49B692A1-3795-44D8-A19D-1E527C652A0B}" type="pres">
      <dgm:prSet presAssocID="{60DF937F-F7FF-4801-9806-EDB2DB2D8706}" presName="level3hierChild" presStyleCnt="0"/>
      <dgm:spPr/>
    </dgm:pt>
    <dgm:pt modelId="{B366F7BD-B18D-4154-8D4D-82AA36B7772D}" type="pres">
      <dgm:prSet presAssocID="{9DB04A90-D54E-4C21-B36B-C61DB5B4244A}" presName="conn2-1" presStyleLbl="parChTrans1D2" presStyleIdx="1" presStyleCnt="3"/>
      <dgm:spPr/>
    </dgm:pt>
    <dgm:pt modelId="{32BBFBD7-34E4-4DAC-9B46-F68ECAF86C73}" type="pres">
      <dgm:prSet presAssocID="{9DB04A90-D54E-4C21-B36B-C61DB5B4244A}" presName="connTx" presStyleLbl="parChTrans1D2" presStyleIdx="1" presStyleCnt="3"/>
      <dgm:spPr/>
    </dgm:pt>
    <dgm:pt modelId="{55FD6C04-DC29-4E6C-99DC-425BAF52F3B1}" type="pres">
      <dgm:prSet presAssocID="{AC40A8DA-0DD9-434F-B59F-EC2C13828967}" presName="root2" presStyleCnt="0"/>
      <dgm:spPr/>
    </dgm:pt>
    <dgm:pt modelId="{061F6B61-FD67-4B8C-9420-E853B90E4E51}" type="pres">
      <dgm:prSet presAssocID="{AC40A8DA-0DD9-434F-B59F-EC2C13828967}" presName="LevelTwoTextNode" presStyleLbl="node2" presStyleIdx="1" presStyleCnt="3" custScaleX="244770" custScaleY="240003" custLinFactNeighborX="1843" custLinFactNeighborY="3">
        <dgm:presLayoutVars>
          <dgm:chPref val="3"/>
        </dgm:presLayoutVars>
      </dgm:prSet>
      <dgm:spPr/>
    </dgm:pt>
    <dgm:pt modelId="{20D52363-F69E-47EB-B7F4-41A90FE50F5D}" type="pres">
      <dgm:prSet presAssocID="{AC40A8DA-0DD9-434F-B59F-EC2C13828967}" presName="level3hierChild" presStyleCnt="0"/>
      <dgm:spPr/>
    </dgm:pt>
    <dgm:pt modelId="{147EDF15-AD43-443B-AC42-67B3B77BA625}" type="pres">
      <dgm:prSet presAssocID="{1C29DE20-9B94-4673-AE5E-18CD18540351}" presName="conn2-1" presStyleLbl="parChTrans1D2" presStyleIdx="2" presStyleCnt="3"/>
      <dgm:spPr/>
    </dgm:pt>
    <dgm:pt modelId="{606888C6-59F4-494B-ACFA-2AE38A5FBD39}" type="pres">
      <dgm:prSet presAssocID="{1C29DE20-9B94-4673-AE5E-18CD18540351}" presName="connTx" presStyleLbl="parChTrans1D2" presStyleIdx="2" presStyleCnt="3"/>
      <dgm:spPr/>
    </dgm:pt>
    <dgm:pt modelId="{D05D5B3A-6E9D-4A3A-BAE8-BC58BDE24ACA}" type="pres">
      <dgm:prSet presAssocID="{B06AE6A5-5423-4FB3-9062-B016AEDC14BB}" presName="root2" presStyleCnt="0"/>
      <dgm:spPr/>
    </dgm:pt>
    <dgm:pt modelId="{E85344E3-89F6-4D0F-A8B9-0EADC15BA166}" type="pres">
      <dgm:prSet presAssocID="{B06AE6A5-5423-4FB3-9062-B016AEDC14BB}" presName="LevelTwoTextNode" presStyleLbl="node2" presStyleIdx="2" presStyleCnt="3" custScaleX="244446" custScaleY="174834">
        <dgm:presLayoutVars>
          <dgm:chPref val="3"/>
        </dgm:presLayoutVars>
      </dgm:prSet>
      <dgm:spPr/>
    </dgm:pt>
    <dgm:pt modelId="{B36D70FA-3115-461B-8A50-F0AFD3D2220F}" type="pres">
      <dgm:prSet presAssocID="{B06AE6A5-5423-4FB3-9062-B016AEDC14BB}" presName="level3hierChild" presStyleCnt="0"/>
      <dgm:spPr/>
    </dgm:pt>
  </dgm:ptLst>
  <dgm:cxnLst>
    <dgm:cxn modelId="{EA09510F-1BD7-4952-B721-FE061B704FEC}" type="presOf" srcId="{9DB04A90-D54E-4C21-B36B-C61DB5B4244A}" destId="{32BBFBD7-34E4-4DAC-9B46-F68ECAF86C73}" srcOrd="1" destOrd="0" presId="urn:microsoft.com/office/officeart/2008/layout/HorizontalMultiLevelHierarchy"/>
    <dgm:cxn modelId="{F8E31B1D-06F0-49BA-BF5C-BBCCCB0047FB}" type="presOf" srcId="{9DB04A90-D54E-4C21-B36B-C61DB5B4244A}" destId="{B366F7BD-B18D-4154-8D4D-82AA36B7772D}" srcOrd="0" destOrd="0" presId="urn:microsoft.com/office/officeart/2008/layout/HorizontalMultiLevelHierarchy"/>
    <dgm:cxn modelId="{D17EC531-15A7-42ED-9AD8-6F3C5009B143}" type="presOf" srcId="{AC40A8DA-0DD9-434F-B59F-EC2C13828967}" destId="{061F6B61-FD67-4B8C-9420-E853B90E4E51}" srcOrd="0" destOrd="0" presId="urn:microsoft.com/office/officeart/2008/layout/HorizontalMultiLevelHierarchy"/>
    <dgm:cxn modelId="{8305B85D-297D-4B26-B45C-CF4259771D7F}" srcId="{B8E42D93-F164-4E8C-8C5D-2862B75F9C92}" destId="{B06AE6A5-5423-4FB3-9062-B016AEDC14BB}" srcOrd="2" destOrd="0" parTransId="{1C29DE20-9B94-4673-AE5E-18CD18540351}" sibTransId="{B333ECC9-108F-4959-B9CA-9BB2AB901FC8}"/>
    <dgm:cxn modelId="{4786D747-F4D4-4CEF-9CD6-C77A7AF6F99E}" srcId="{B8E42D93-F164-4E8C-8C5D-2862B75F9C92}" destId="{AC40A8DA-0DD9-434F-B59F-EC2C13828967}" srcOrd="1" destOrd="0" parTransId="{9DB04A90-D54E-4C21-B36B-C61DB5B4244A}" sibTransId="{7B171A65-820B-4DC7-B1B4-B30FAFE47E23}"/>
    <dgm:cxn modelId="{CFDC8B74-008A-407E-A5C7-376496DC1933}" type="presOf" srcId="{1C29DE20-9B94-4673-AE5E-18CD18540351}" destId="{147EDF15-AD43-443B-AC42-67B3B77BA625}" srcOrd="0" destOrd="0" presId="urn:microsoft.com/office/officeart/2008/layout/HorizontalMultiLevelHierarchy"/>
    <dgm:cxn modelId="{E348D677-9C4B-41F1-9FEE-4EA7B16561ED}" type="presOf" srcId="{B06AE6A5-5423-4FB3-9062-B016AEDC14BB}" destId="{E85344E3-89F6-4D0F-A8B9-0EADC15BA166}" srcOrd="0" destOrd="0" presId="urn:microsoft.com/office/officeart/2008/layout/HorizontalMultiLevelHierarchy"/>
    <dgm:cxn modelId="{B951F3A7-C3F7-432B-B6B6-120F5E3E003C}" type="presOf" srcId="{6B9D7E1B-B0B1-4A44-9A9E-5EEB423657DC}" destId="{ECF0D219-DDBD-4CAF-B52E-CC9E1228D5AB}" srcOrd="0" destOrd="0" presId="urn:microsoft.com/office/officeart/2008/layout/HorizontalMultiLevelHierarchy"/>
    <dgm:cxn modelId="{11BA9EA9-3200-433E-BD81-567726A5032E}" srcId="{B8E42D93-F164-4E8C-8C5D-2862B75F9C92}" destId="{60DF937F-F7FF-4801-9806-EDB2DB2D8706}" srcOrd="0" destOrd="0" parTransId="{6B9D7E1B-B0B1-4A44-9A9E-5EEB423657DC}" sibTransId="{4BD28488-A451-4869-9AA4-4A0BF29C5863}"/>
    <dgm:cxn modelId="{24367DB2-440D-4922-8965-EE63A5EDFDAA}" type="presOf" srcId="{60DF937F-F7FF-4801-9806-EDB2DB2D8706}" destId="{BB9B19B3-66CB-486A-8AEA-3ED9B5F22EED}" srcOrd="0" destOrd="0" presId="urn:microsoft.com/office/officeart/2008/layout/HorizontalMultiLevelHierarchy"/>
    <dgm:cxn modelId="{A6CEBAC4-CFA5-4C10-A9B2-F1AEDF4CFC31}" type="presOf" srcId="{EDD23B04-1D13-4DB8-B6AF-44B5CC2896B2}" destId="{48286DE4-1EAF-4797-B128-EC6E9C1820C4}" srcOrd="0" destOrd="0" presId="urn:microsoft.com/office/officeart/2008/layout/HorizontalMultiLevelHierarchy"/>
    <dgm:cxn modelId="{570DFACF-20FC-49DF-AA72-18355CA4DC43}" type="presOf" srcId="{6B9D7E1B-B0B1-4A44-9A9E-5EEB423657DC}" destId="{37268FB7-9651-4FEB-BB1E-725389B973D0}" srcOrd="1" destOrd="0" presId="urn:microsoft.com/office/officeart/2008/layout/HorizontalMultiLevelHierarchy"/>
    <dgm:cxn modelId="{4DE22FE1-E4D8-47AF-ABCD-195E113BC6F3}" srcId="{EDD23B04-1D13-4DB8-B6AF-44B5CC2896B2}" destId="{B8E42D93-F164-4E8C-8C5D-2862B75F9C92}" srcOrd="0" destOrd="0" parTransId="{2AB4C642-615B-4B0B-A244-211943F3888B}" sibTransId="{689A3CFE-9E8F-4A08-826F-F21F72C5FB8E}"/>
    <dgm:cxn modelId="{0DE843E7-CB8A-42A4-A3FD-B4BA0AA34778}" type="presOf" srcId="{1C29DE20-9B94-4673-AE5E-18CD18540351}" destId="{606888C6-59F4-494B-ACFA-2AE38A5FBD39}" srcOrd="1" destOrd="0" presId="urn:microsoft.com/office/officeart/2008/layout/HorizontalMultiLevelHierarchy"/>
    <dgm:cxn modelId="{CDE7D5EA-D3F7-4D47-A0F3-BA4CA6F6B558}" type="presOf" srcId="{B8E42D93-F164-4E8C-8C5D-2862B75F9C92}" destId="{580E5D0B-0219-4EDE-9DC8-E9FEDDB22530}" srcOrd="0" destOrd="0" presId="urn:microsoft.com/office/officeart/2008/layout/HorizontalMultiLevelHierarchy"/>
    <dgm:cxn modelId="{28181F61-587A-4CB2-9905-AC999C645E9D}" type="presParOf" srcId="{48286DE4-1EAF-4797-B128-EC6E9C1820C4}" destId="{05B8958F-7B88-46F3-AC9B-C5A31E716061}" srcOrd="0" destOrd="0" presId="urn:microsoft.com/office/officeart/2008/layout/HorizontalMultiLevelHierarchy"/>
    <dgm:cxn modelId="{411FDFE5-27C0-4C1B-82BC-9368C9442976}" type="presParOf" srcId="{05B8958F-7B88-46F3-AC9B-C5A31E716061}" destId="{580E5D0B-0219-4EDE-9DC8-E9FEDDB22530}" srcOrd="0" destOrd="0" presId="urn:microsoft.com/office/officeart/2008/layout/HorizontalMultiLevelHierarchy"/>
    <dgm:cxn modelId="{252B63D6-A5C1-47DD-AC8C-17ABD946D15E}" type="presParOf" srcId="{05B8958F-7B88-46F3-AC9B-C5A31E716061}" destId="{291FC4BF-5A52-4E71-8023-E1CA32195309}" srcOrd="1" destOrd="0" presId="urn:microsoft.com/office/officeart/2008/layout/HorizontalMultiLevelHierarchy"/>
    <dgm:cxn modelId="{BCE159CC-BBD6-48B0-9AD8-1D531793E707}" type="presParOf" srcId="{291FC4BF-5A52-4E71-8023-E1CA32195309}" destId="{ECF0D219-DDBD-4CAF-B52E-CC9E1228D5AB}" srcOrd="0" destOrd="0" presId="urn:microsoft.com/office/officeart/2008/layout/HorizontalMultiLevelHierarchy"/>
    <dgm:cxn modelId="{CE0D3E5D-BB9D-4BA8-80FB-64FD15EE6D90}" type="presParOf" srcId="{ECF0D219-DDBD-4CAF-B52E-CC9E1228D5AB}" destId="{37268FB7-9651-4FEB-BB1E-725389B973D0}" srcOrd="0" destOrd="0" presId="urn:microsoft.com/office/officeart/2008/layout/HorizontalMultiLevelHierarchy"/>
    <dgm:cxn modelId="{220B93CF-9541-4CDD-9244-82A91219C383}" type="presParOf" srcId="{291FC4BF-5A52-4E71-8023-E1CA32195309}" destId="{AC40DFE0-8465-4D7D-9722-FFA8B66795C6}" srcOrd="1" destOrd="0" presId="urn:microsoft.com/office/officeart/2008/layout/HorizontalMultiLevelHierarchy"/>
    <dgm:cxn modelId="{691D0491-C320-457B-B211-4B6F9018AFF9}" type="presParOf" srcId="{AC40DFE0-8465-4D7D-9722-FFA8B66795C6}" destId="{BB9B19B3-66CB-486A-8AEA-3ED9B5F22EED}" srcOrd="0" destOrd="0" presId="urn:microsoft.com/office/officeart/2008/layout/HorizontalMultiLevelHierarchy"/>
    <dgm:cxn modelId="{814E7B14-2D16-440F-9B49-63EFC49D63C2}" type="presParOf" srcId="{AC40DFE0-8465-4D7D-9722-FFA8B66795C6}" destId="{49B692A1-3795-44D8-A19D-1E527C652A0B}" srcOrd="1" destOrd="0" presId="urn:microsoft.com/office/officeart/2008/layout/HorizontalMultiLevelHierarchy"/>
    <dgm:cxn modelId="{2F2DD819-3030-4A65-82EA-03532C07B644}" type="presParOf" srcId="{291FC4BF-5A52-4E71-8023-E1CA32195309}" destId="{B366F7BD-B18D-4154-8D4D-82AA36B7772D}" srcOrd="2" destOrd="0" presId="urn:microsoft.com/office/officeart/2008/layout/HorizontalMultiLevelHierarchy"/>
    <dgm:cxn modelId="{3A107AAD-4C7E-468A-A233-D66C31F7A3BF}" type="presParOf" srcId="{B366F7BD-B18D-4154-8D4D-82AA36B7772D}" destId="{32BBFBD7-34E4-4DAC-9B46-F68ECAF86C73}" srcOrd="0" destOrd="0" presId="urn:microsoft.com/office/officeart/2008/layout/HorizontalMultiLevelHierarchy"/>
    <dgm:cxn modelId="{781DFDE0-0A1D-43C9-908B-D99B28C28C9C}" type="presParOf" srcId="{291FC4BF-5A52-4E71-8023-E1CA32195309}" destId="{55FD6C04-DC29-4E6C-99DC-425BAF52F3B1}" srcOrd="3" destOrd="0" presId="urn:microsoft.com/office/officeart/2008/layout/HorizontalMultiLevelHierarchy"/>
    <dgm:cxn modelId="{CE9E0757-49C6-44CC-9BEB-E291C16ED1CF}" type="presParOf" srcId="{55FD6C04-DC29-4E6C-99DC-425BAF52F3B1}" destId="{061F6B61-FD67-4B8C-9420-E853B90E4E51}" srcOrd="0" destOrd="0" presId="urn:microsoft.com/office/officeart/2008/layout/HorizontalMultiLevelHierarchy"/>
    <dgm:cxn modelId="{70336314-E32C-4FD2-93E2-CC9AEAD3BF6C}" type="presParOf" srcId="{55FD6C04-DC29-4E6C-99DC-425BAF52F3B1}" destId="{20D52363-F69E-47EB-B7F4-41A90FE50F5D}" srcOrd="1" destOrd="0" presId="urn:microsoft.com/office/officeart/2008/layout/HorizontalMultiLevelHierarchy"/>
    <dgm:cxn modelId="{BF1E7045-0A51-4F8B-9CEF-792B6A900592}" type="presParOf" srcId="{291FC4BF-5A52-4E71-8023-E1CA32195309}" destId="{147EDF15-AD43-443B-AC42-67B3B77BA625}" srcOrd="4" destOrd="0" presId="urn:microsoft.com/office/officeart/2008/layout/HorizontalMultiLevelHierarchy"/>
    <dgm:cxn modelId="{8570EE58-AB95-4A04-876B-B05EEDEDF48E}" type="presParOf" srcId="{147EDF15-AD43-443B-AC42-67B3B77BA625}" destId="{606888C6-59F4-494B-ACFA-2AE38A5FBD39}" srcOrd="0" destOrd="0" presId="urn:microsoft.com/office/officeart/2008/layout/HorizontalMultiLevelHierarchy"/>
    <dgm:cxn modelId="{67BEA85F-F10E-4E13-98DA-2A8BDED00DBA}" type="presParOf" srcId="{291FC4BF-5A52-4E71-8023-E1CA32195309}" destId="{D05D5B3A-6E9D-4A3A-BAE8-BC58BDE24ACA}" srcOrd="5" destOrd="0" presId="urn:microsoft.com/office/officeart/2008/layout/HorizontalMultiLevelHierarchy"/>
    <dgm:cxn modelId="{47D01643-9CF3-41C5-8C93-C9FF84CD07AB}" type="presParOf" srcId="{D05D5B3A-6E9D-4A3A-BAE8-BC58BDE24ACA}" destId="{E85344E3-89F6-4D0F-A8B9-0EADC15BA166}" srcOrd="0" destOrd="0" presId="urn:microsoft.com/office/officeart/2008/layout/HorizontalMultiLevelHierarchy"/>
    <dgm:cxn modelId="{2670F6A1-B927-46AE-BC17-79F68C615CD0}" type="presParOf" srcId="{D05D5B3A-6E9D-4A3A-BAE8-BC58BDE24ACA}" destId="{B36D70FA-3115-461B-8A50-F0AFD3D2220F}"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4.xml><?xml version="1.0" encoding="utf-8"?>
<dgm:dataModel xmlns:dgm="http://schemas.openxmlformats.org/drawingml/2006/diagram" xmlns:a="http://schemas.openxmlformats.org/drawingml/2006/main">
  <dgm:ptLst>
    <dgm:pt modelId="{E615E06F-A6A4-41D6-B968-D371560BABA4}"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GB"/>
        </a:p>
      </dgm:t>
    </dgm:pt>
    <dgm:pt modelId="{9F529FE2-33DA-493E-BFCF-897E6C07EFFB}" type="parTrans" cxnId="{021FB99F-1A87-4DC6-A7DF-B77810691B48}">
      <dgm:prSet/>
      <dgm:spPr/>
      <dgm:t>
        <a:bodyPr/>
        <a:lstStyle/>
        <a:p>
          <a:endParaRPr lang="en-GB"/>
        </a:p>
      </dgm:t>
    </dgm:pt>
    <dgm:pt modelId="{9720ED3B-574A-42CC-BCF9-D63622A842D1}">
      <dgm:prSet phldrT="[Text]"/>
      <dgm:spPr>
        <a:gradFill rotWithShape="0">
          <a:gsLst>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Ymddeoliad</a:t>
          </a:r>
        </a:p>
      </dgm:t>
    </dgm:pt>
    <dgm:pt modelId="{C178F305-9ECC-4655-AF8A-986C16B64509}" type="parTrans" cxnId="{46B7AB5A-36DA-40FC-A074-23A2650329BC}">
      <dgm:prSet/>
      <dgm:spPr/>
      <dgm:t>
        <a:bodyPr/>
        <a:lstStyle/>
        <a:p>
          <a:endParaRPr lang="en-GB"/>
        </a:p>
      </dgm:t>
    </dgm:pt>
    <dgm:pt modelId="{BEEF754A-2B2A-4253-8153-1B22FBCAD0D8}">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Problemau iechyd corfforol</a:t>
          </a:r>
        </a:p>
        <a:p>
          <a:pPr>
            <a:defRPr b="0" i="0"/>
          </a:pPr>
          <a:r>
            <a:rPr lang="1106"/>
            <a:t>Llai o incwm</a:t>
          </a:r>
        </a:p>
      </dgm:t>
    </dgm:pt>
    <dgm:pt modelId="{2F29B423-286B-41A8-AEFC-B6C6983D5481}" type="sibTrans" cxnId="{46B7AB5A-36DA-40FC-A074-23A2650329BC}">
      <dgm:prSet/>
      <dgm:spPr/>
      <dgm:t>
        <a:bodyPr/>
        <a:lstStyle/>
        <a:p>
          <a:endParaRPr lang="en-GB"/>
        </a:p>
      </dgm:t>
    </dgm:pt>
    <dgm:pt modelId="{6CBCEA6B-9198-466D-8223-2A4FE365665D}" type="parTrans" cxnId="{E4491899-5A9F-49A2-874E-0F17BD14E3E9}">
      <dgm:prSet/>
      <dgm:spPr/>
      <dgm:t>
        <a:bodyPr/>
        <a:lstStyle/>
        <a:p>
          <a:endParaRPr lang="en-GB"/>
        </a:p>
      </dgm:t>
    </dgm:pt>
    <dgm:pt modelId="{26EA6E06-8575-4510-A9CD-F7C70D35AB97}">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Problemau iechyd meddwl (addasu)</a:t>
          </a:r>
        </a:p>
        <a:p>
          <a:pPr>
            <a:defRPr b="0" i="0"/>
          </a:pPr>
          <a:r>
            <a:rPr lang="1106"/>
            <a:t>Iechyd cymdeithasol</a:t>
          </a:r>
        </a:p>
      </dgm:t>
    </dgm:pt>
    <dgm:pt modelId="{B922F706-1F55-4FBC-AF25-B3E8FB4A0A22}" type="sibTrans" cxnId="{E4491899-5A9F-49A2-874E-0F17BD14E3E9}">
      <dgm:prSet/>
      <dgm:spPr/>
      <dgm:t>
        <a:bodyPr/>
        <a:lstStyle/>
        <a:p>
          <a:endParaRPr lang="en-GB"/>
        </a:p>
      </dgm:t>
    </dgm:pt>
    <dgm:pt modelId="{D49941FC-40C7-45B7-B7B6-12B6EA90C67B}" type="sibTrans" cxnId="{021FB99F-1A87-4DC6-A7DF-B77810691B48}">
      <dgm:prSet/>
      <dgm:spPr/>
      <dgm:t>
        <a:bodyPr/>
        <a:lstStyle/>
        <a:p>
          <a:endParaRPr lang="en-GB"/>
        </a:p>
      </dgm:t>
    </dgm:pt>
    <dgm:pt modelId="{1D3DE6F0-CB4A-4488-92A9-434DF661DD9D}" type="parTrans" cxnId="{CB34C8BF-497C-4AF4-A42B-329588EA6B3F}">
      <dgm:prSet/>
      <dgm:spPr/>
      <dgm:t>
        <a:bodyPr/>
        <a:lstStyle/>
        <a:p>
          <a:endParaRPr lang="en-GB"/>
        </a:p>
      </dgm:t>
    </dgm:pt>
    <dgm:pt modelId="{9BB9F1F6-692E-4538-80BD-F601B22262B6}">
      <dgm:prSet phldrT="[Text]"/>
      <dgm:spPr>
        <a:gradFill rotWithShape="0">
          <a:gsLst>
            <a:gs pos="43252">
              <a:srgbClr val="9BD4F1"/>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Profedigaeth</a:t>
          </a:r>
        </a:p>
      </dgm:t>
    </dgm:pt>
    <dgm:pt modelId="{F8CB4B77-D9C7-4C0F-90F0-F64E47771B07}" type="parTrans" cxnId="{41D9549E-1F15-47D8-8229-519664FCEA7B}">
      <dgm:prSet/>
      <dgm:spPr/>
      <dgm:t>
        <a:bodyPr/>
        <a:lstStyle/>
        <a:p>
          <a:endParaRPr lang="en-GB"/>
        </a:p>
      </dgm:t>
    </dgm:pt>
    <dgm:pt modelId="{DC87FC8B-4AB3-4611-95BD-9F264196DAF8}">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Gorbryder</a:t>
          </a:r>
        </a:p>
        <a:p>
          <a:pPr>
            <a:defRPr b="0" i="0"/>
          </a:pPr>
          <a:r>
            <a:rPr lang="1106"/>
            <a:t>Iselder</a:t>
          </a:r>
        </a:p>
        <a:p>
          <a:pPr>
            <a:defRPr b="0" i="0"/>
          </a:pPr>
          <a:r>
            <a:rPr lang="1106"/>
            <a:t>Problemau cysgu</a:t>
          </a:r>
        </a:p>
      </dgm:t>
    </dgm:pt>
    <dgm:pt modelId="{769FFAD1-0C6A-4F65-934E-441B25C79D5A}" type="sibTrans" cxnId="{41D9549E-1F15-47D8-8229-519664FCEA7B}">
      <dgm:prSet/>
      <dgm:spPr/>
      <dgm:t>
        <a:bodyPr/>
        <a:lstStyle/>
        <a:p>
          <a:endParaRPr lang="en-GB"/>
        </a:p>
      </dgm:t>
    </dgm:pt>
    <dgm:pt modelId="{57A3D71D-B186-4056-B739-5631FBAD75B3}" type="parTrans" cxnId="{5DC642AB-E1B9-4C88-8CFC-25433D2614FC}">
      <dgm:prSet/>
      <dgm:spPr/>
      <dgm:t>
        <a:bodyPr/>
        <a:lstStyle/>
        <a:p>
          <a:endParaRPr lang="en-GB"/>
        </a:p>
      </dgm:t>
    </dgm:pt>
    <dgm:pt modelId="{39338EBF-4249-437D-A316-1B87B2D0FE6C}">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Rhyngweithiad cymdeithasol</a:t>
          </a:r>
        </a:p>
        <a:p>
          <a:pPr>
            <a:defRPr b="0" i="0"/>
          </a:pPr>
          <a:r>
            <a:rPr lang="1106"/>
            <a:t>Unigrwydd ac ynysu</a:t>
          </a:r>
        </a:p>
      </dgm:t>
    </dgm:pt>
    <dgm:pt modelId="{582A39A9-1EF7-44F5-9193-FA620FAA9668}" type="sibTrans" cxnId="{5DC642AB-E1B9-4C88-8CFC-25433D2614FC}">
      <dgm:prSet/>
      <dgm:spPr/>
      <dgm:t>
        <a:bodyPr/>
        <a:lstStyle/>
        <a:p>
          <a:endParaRPr lang="en-GB"/>
        </a:p>
      </dgm:t>
    </dgm:pt>
    <dgm:pt modelId="{91A813D6-2F6F-4D65-91CD-2DAF7E4F4694}" type="sibTrans" cxnId="{CB34C8BF-497C-4AF4-A42B-329588EA6B3F}">
      <dgm:prSet/>
      <dgm:spPr/>
      <dgm:t>
        <a:bodyPr/>
        <a:lstStyle/>
        <a:p>
          <a:endParaRPr lang="en-GB"/>
        </a:p>
      </dgm:t>
    </dgm:pt>
    <dgm:pt modelId="{F8332DD8-2742-4297-854B-A2627076F9FC}" type="parTrans" cxnId="{786F7EF8-5164-48B4-96B0-BC9F6BF26884}">
      <dgm:prSet/>
      <dgm:spPr/>
      <dgm:t>
        <a:bodyPr/>
        <a:lstStyle/>
        <a:p>
          <a:endParaRPr lang="en-GB"/>
        </a:p>
      </dgm:t>
    </dgm:pt>
    <dgm:pt modelId="{07FE5417-D182-47D7-A053-911784789EE9}">
      <dgm:prSet phldrT="[Text]"/>
      <dgm:spPr>
        <a:gradFill rotWithShape="0">
          <a:gsLst>
            <a:gs pos="43252">
              <a:srgbClr val="9BD4F1"/>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Adleoli</a:t>
          </a:r>
        </a:p>
      </dgm:t>
    </dgm:pt>
    <dgm:pt modelId="{C85B9FE7-4879-459D-8492-20A3A7E014B1}" type="parTrans" cxnId="{4D92CBBD-662E-4686-B96A-90C5ED3468AD}">
      <dgm:prSet/>
      <dgm:spPr/>
      <dgm:t>
        <a:bodyPr/>
        <a:lstStyle/>
        <a:p>
          <a:endParaRPr lang="en-GB"/>
        </a:p>
      </dgm:t>
    </dgm:pt>
    <dgm:pt modelId="{85E4F23D-4827-4AE0-8E86-C25704A4FD08}">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Iechyd cymdeithasol, cwmnïaeth</a:t>
          </a:r>
        </a:p>
        <a:p>
          <a:pPr>
            <a:defRPr b="0" i="0"/>
          </a:pPr>
          <a:r>
            <a:rPr lang="1106"/>
            <a:t>Iechyd corﬀorol</a:t>
          </a:r>
        </a:p>
      </dgm:t>
    </dgm:pt>
    <dgm:pt modelId="{9364C938-1543-458B-AA33-3E3355B2C3C9}" type="sibTrans" cxnId="{4D92CBBD-662E-4686-B96A-90C5ED3468AD}">
      <dgm:prSet/>
      <dgm:spPr/>
      <dgm:t>
        <a:bodyPr/>
        <a:lstStyle/>
        <a:p>
          <a:endParaRPr lang="en-GB"/>
        </a:p>
      </dgm:t>
    </dgm:pt>
    <dgm:pt modelId="{AC09DE10-0F72-4891-B6B2-721C1F43DD4F}" type="parTrans" cxnId="{24136A83-C2DD-498D-8B4F-8FCCDA89A768}">
      <dgm:prSet/>
      <dgm:spPr/>
      <dgm:t>
        <a:bodyPr/>
        <a:lstStyle/>
        <a:p>
          <a:endParaRPr lang="en-GB"/>
        </a:p>
      </dgm:t>
    </dgm:pt>
    <dgm:pt modelId="{446E1AA1-4E3B-4400-9A5A-3BE8BDBEF18A}">
      <dgm:prSet phldrT="[Text]"/>
      <dgm:spPr>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dgm:spPr>
      <dgm:t>
        <a:bodyPr/>
        <a:lstStyle/>
        <a:p>
          <a:pPr>
            <a:defRPr b="0" i="0"/>
          </a:pPr>
          <a:r>
            <a:rPr lang="1106"/>
            <a:t>Pryder (addasu i amgylchoedd newydd)</a:t>
          </a:r>
        </a:p>
        <a:p>
          <a:pPr>
            <a:defRPr b="0" i="0"/>
          </a:pPr>
          <a:r>
            <a:rPr lang="1106"/>
            <a:t>Problemau ariannol</a:t>
          </a:r>
        </a:p>
      </dgm:t>
    </dgm:pt>
    <dgm:pt modelId="{2DD953D9-1C56-46E5-B2E9-BDFD5E6CA3AE}" type="sibTrans" cxnId="{24136A83-C2DD-498D-8B4F-8FCCDA89A768}">
      <dgm:prSet/>
      <dgm:spPr/>
      <dgm:t>
        <a:bodyPr/>
        <a:lstStyle/>
        <a:p>
          <a:endParaRPr lang="en-GB"/>
        </a:p>
      </dgm:t>
    </dgm:pt>
    <dgm:pt modelId="{9E06EB64-3F1B-454A-9B16-BEDE01A97DB4}" type="sibTrans" cxnId="{786F7EF8-5164-48B4-96B0-BC9F6BF26884}">
      <dgm:prSet/>
      <dgm:spPr/>
      <dgm:t>
        <a:bodyPr/>
        <a:lstStyle/>
        <a:p>
          <a:endParaRPr lang="en-GB"/>
        </a:p>
      </dgm:t>
    </dgm:pt>
    <dgm:pt modelId="{57D8227A-C741-4F3D-95AE-7D94FBD5C2D5}" type="pres">
      <dgm:prSet presAssocID="{E615E06F-A6A4-41D6-B968-D371560BABA4}" presName="theList" presStyleCnt="0">
        <dgm:presLayoutVars>
          <dgm:dir/>
          <dgm:animLvl val="lvl"/>
          <dgm:resizeHandles val="exact"/>
        </dgm:presLayoutVars>
      </dgm:prSet>
      <dgm:spPr/>
    </dgm:pt>
    <dgm:pt modelId="{E79CB2BA-1D0C-4DB2-9CB9-EFEE40E1080C}" type="pres">
      <dgm:prSet presAssocID="{9720ED3B-574A-42CC-BCF9-D63622A842D1}" presName="compNode" presStyleCnt="0"/>
      <dgm:spPr/>
    </dgm:pt>
    <dgm:pt modelId="{63DCD05A-465E-42BE-AEA6-B5342B0EA276}" type="pres">
      <dgm:prSet presAssocID="{9720ED3B-574A-42CC-BCF9-D63622A842D1}" presName="aNode" presStyleLbl="bgShp" presStyleIdx="0" presStyleCnt="3"/>
      <dgm:spPr/>
    </dgm:pt>
    <dgm:pt modelId="{080B6D52-0376-43F4-9731-9A4287297B9D}" type="pres">
      <dgm:prSet presAssocID="{9720ED3B-574A-42CC-BCF9-D63622A842D1}" presName="textNode" presStyleLbl="bgShp" presStyleIdx="0" presStyleCnt="3"/>
      <dgm:spPr/>
    </dgm:pt>
    <dgm:pt modelId="{5DA6B371-A8E4-493C-9AD4-27B7D8DB27DB}" type="pres">
      <dgm:prSet presAssocID="{9720ED3B-574A-42CC-BCF9-D63622A842D1}" presName="compChildNode" presStyleCnt="0"/>
      <dgm:spPr/>
    </dgm:pt>
    <dgm:pt modelId="{3398A78F-5F9E-4FB4-A88A-503623274874}" type="pres">
      <dgm:prSet presAssocID="{9720ED3B-574A-42CC-BCF9-D63622A842D1}" presName="theInnerList" presStyleCnt="0"/>
      <dgm:spPr/>
    </dgm:pt>
    <dgm:pt modelId="{318050E3-3823-44C5-8C6D-EB678A7332B2}" type="pres">
      <dgm:prSet presAssocID="{BEEF754A-2B2A-4253-8153-1B22FBCAD0D8}" presName="childNode" presStyleLbl="node1" presStyleIdx="0" presStyleCnt="6">
        <dgm:presLayoutVars>
          <dgm:bulletEnabled val="1"/>
        </dgm:presLayoutVars>
      </dgm:prSet>
      <dgm:spPr/>
    </dgm:pt>
    <dgm:pt modelId="{35094EBF-FBF4-41B8-B840-750BF17AB7A0}" type="pres">
      <dgm:prSet presAssocID="{BEEF754A-2B2A-4253-8153-1B22FBCAD0D8}" presName="aSpace2" presStyleCnt="0"/>
      <dgm:spPr/>
    </dgm:pt>
    <dgm:pt modelId="{E9AD0CEF-99D4-44C2-9B51-8DE0ED5EC26C}" type="pres">
      <dgm:prSet presAssocID="{26EA6E06-8575-4510-A9CD-F7C70D35AB97}" presName="childNode" presStyleLbl="node1" presStyleIdx="1" presStyleCnt="6">
        <dgm:presLayoutVars>
          <dgm:bulletEnabled val="1"/>
        </dgm:presLayoutVars>
      </dgm:prSet>
      <dgm:spPr/>
    </dgm:pt>
    <dgm:pt modelId="{773894E4-ECED-4B10-AB50-F95CA42774EF}" type="pres">
      <dgm:prSet presAssocID="{9720ED3B-574A-42CC-BCF9-D63622A842D1}" presName="aSpace" presStyleCnt="0"/>
      <dgm:spPr/>
    </dgm:pt>
    <dgm:pt modelId="{1C6EAFF3-3345-4703-A5AE-0B38B85FA0ED}" type="pres">
      <dgm:prSet presAssocID="{9BB9F1F6-692E-4538-80BD-F601B22262B6}" presName="compNode" presStyleCnt="0"/>
      <dgm:spPr/>
    </dgm:pt>
    <dgm:pt modelId="{833FEE78-6DBB-4C9A-BA50-7FBC1BF7F29A}" type="pres">
      <dgm:prSet presAssocID="{9BB9F1F6-692E-4538-80BD-F601B22262B6}" presName="aNode" presStyleLbl="bgShp" presStyleIdx="1" presStyleCnt="3"/>
      <dgm:spPr/>
    </dgm:pt>
    <dgm:pt modelId="{7C89225A-113C-4350-B999-2E9687CB047B}" type="pres">
      <dgm:prSet presAssocID="{9BB9F1F6-692E-4538-80BD-F601B22262B6}" presName="textNode" presStyleLbl="bgShp" presStyleIdx="1" presStyleCnt="3"/>
      <dgm:spPr/>
    </dgm:pt>
    <dgm:pt modelId="{D11D3E6C-8DB5-4253-A063-4895A1183BE5}" type="pres">
      <dgm:prSet presAssocID="{9BB9F1F6-692E-4538-80BD-F601B22262B6}" presName="compChildNode" presStyleCnt="0"/>
      <dgm:spPr/>
    </dgm:pt>
    <dgm:pt modelId="{386B0D03-C354-4061-BD17-0F07897FA424}" type="pres">
      <dgm:prSet presAssocID="{9BB9F1F6-692E-4538-80BD-F601B22262B6}" presName="theInnerList" presStyleCnt="0"/>
      <dgm:spPr/>
    </dgm:pt>
    <dgm:pt modelId="{AEBCC0EC-EEFC-45AD-BA47-099F7AA7A78C}" type="pres">
      <dgm:prSet presAssocID="{DC87FC8B-4AB3-4611-95BD-9F264196DAF8}" presName="childNode" presStyleLbl="node1" presStyleIdx="2" presStyleCnt="6">
        <dgm:presLayoutVars>
          <dgm:bulletEnabled val="1"/>
        </dgm:presLayoutVars>
      </dgm:prSet>
      <dgm:spPr/>
    </dgm:pt>
    <dgm:pt modelId="{3E6EE6D1-58AB-4813-8F75-478FC4AB6A50}" type="pres">
      <dgm:prSet presAssocID="{DC87FC8B-4AB3-4611-95BD-9F264196DAF8}" presName="aSpace2" presStyleCnt="0"/>
      <dgm:spPr/>
    </dgm:pt>
    <dgm:pt modelId="{EB4A8206-4058-4211-8B5C-910F8ACC3B9F}" type="pres">
      <dgm:prSet presAssocID="{39338EBF-4249-437D-A316-1B87B2D0FE6C}" presName="childNode" presStyleLbl="node1" presStyleIdx="3" presStyleCnt="6">
        <dgm:presLayoutVars>
          <dgm:bulletEnabled val="1"/>
        </dgm:presLayoutVars>
      </dgm:prSet>
      <dgm:spPr/>
    </dgm:pt>
    <dgm:pt modelId="{4D8B5DC0-603D-4970-ADAF-E592243C7E17}" type="pres">
      <dgm:prSet presAssocID="{9BB9F1F6-692E-4538-80BD-F601B22262B6}" presName="aSpace" presStyleCnt="0"/>
      <dgm:spPr/>
    </dgm:pt>
    <dgm:pt modelId="{A1818188-61F0-4FB7-B713-5FAF1B73A523}" type="pres">
      <dgm:prSet presAssocID="{07FE5417-D182-47D7-A053-911784789EE9}" presName="compNode" presStyleCnt="0"/>
      <dgm:spPr/>
    </dgm:pt>
    <dgm:pt modelId="{D55A9AC8-DFF9-47EF-A865-B004DD758294}" type="pres">
      <dgm:prSet presAssocID="{07FE5417-D182-47D7-A053-911784789EE9}" presName="aNode" presStyleLbl="bgShp" presStyleIdx="2" presStyleCnt="3" custLinFactNeighborX="8018"/>
      <dgm:spPr/>
    </dgm:pt>
    <dgm:pt modelId="{0E6B92E2-370D-4673-BC4C-F5A2B31074EB}" type="pres">
      <dgm:prSet presAssocID="{07FE5417-D182-47D7-A053-911784789EE9}" presName="textNode" presStyleLbl="bgShp" presStyleIdx="2" presStyleCnt="3"/>
      <dgm:spPr/>
    </dgm:pt>
    <dgm:pt modelId="{F91413B8-3EF0-4E35-8F67-D8487CDC52FD}" type="pres">
      <dgm:prSet presAssocID="{07FE5417-D182-47D7-A053-911784789EE9}" presName="compChildNode" presStyleCnt="0"/>
      <dgm:spPr/>
    </dgm:pt>
    <dgm:pt modelId="{ED715166-B80B-4693-9A2F-09BE745EDE64}" type="pres">
      <dgm:prSet presAssocID="{07FE5417-D182-47D7-A053-911784789EE9}" presName="theInnerList" presStyleCnt="0"/>
      <dgm:spPr/>
    </dgm:pt>
    <dgm:pt modelId="{A7E4E0B7-BACB-437A-8F27-DF62C9B59EBD}" type="pres">
      <dgm:prSet presAssocID="{85E4F23D-4827-4AE0-8E86-C25704A4FD08}" presName="childNode" presStyleLbl="node1" presStyleIdx="4" presStyleCnt="6" custLinFactNeighborX="2148" custLinFactNeighborY="-27069">
        <dgm:presLayoutVars>
          <dgm:bulletEnabled val="1"/>
        </dgm:presLayoutVars>
      </dgm:prSet>
      <dgm:spPr/>
    </dgm:pt>
    <dgm:pt modelId="{3834ED36-8FA1-4188-8BFD-2295A449C4BD}" type="pres">
      <dgm:prSet presAssocID="{85E4F23D-4827-4AE0-8E86-C25704A4FD08}" presName="aSpace2" presStyleCnt="0"/>
      <dgm:spPr/>
    </dgm:pt>
    <dgm:pt modelId="{16B21DDE-AE27-4CC4-8D06-6F4107F422E6}" type="pres">
      <dgm:prSet presAssocID="{446E1AA1-4E3B-4400-9A5A-3BE8BDBEF18A}" presName="childNode" presStyleLbl="node1" presStyleIdx="5" presStyleCnt="6">
        <dgm:presLayoutVars>
          <dgm:bulletEnabled val="1"/>
        </dgm:presLayoutVars>
      </dgm:prSet>
      <dgm:spPr/>
    </dgm:pt>
  </dgm:ptLst>
  <dgm:cxnLst>
    <dgm:cxn modelId="{03AB1D04-57E9-4EB1-9E23-DF0A80A99F50}" type="presOf" srcId="{446E1AA1-4E3B-4400-9A5A-3BE8BDBEF18A}" destId="{16B21DDE-AE27-4CC4-8D06-6F4107F422E6}" srcOrd="0" destOrd="0" presId="urn:microsoft.com/office/officeart/2005/8/layout/lProcess2"/>
    <dgm:cxn modelId="{FB5B3E3F-F474-487F-AE3E-33FA8D88974B}" type="presOf" srcId="{26EA6E06-8575-4510-A9CD-F7C70D35AB97}" destId="{E9AD0CEF-99D4-44C2-9B51-8DE0ED5EC26C}" srcOrd="0" destOrd="0" presId="urn:microsoft.com/office/officeart/2005/8/layout/lProcess2"/>
    <dgm:cxn modelId="{80FB665F-E09F-4797-B259-058CFD7058F9}" type="presOf" srcId="{E615E06F-A6A4-41D6-B968-D371560BABA4}" destId="{57D8227A-C741-4F3D-95AE-7D94FBD5C2D5}" srcOrd="0" destOrd="0" presId="urn:microsoft.com/office/officeart/2005/8/layout/lProcess2"/>
    <dgm:cxn modelId="{9FA4CF4A-77B7-4CF3-A1BC-2332739B1279}" type="presOf" srcId="{9BB9F1F6-692E-4538-80BD-F601B22262B6}" destId="{833FEE78-6DBB-4C9A-BA50-7FBC1BF7F29A}" srcOrd="0" destOrd="0" presId="urn:microsoft.com/office/officeart/2005/8/layout/lProcess2"/>
    <dgm:cxn modelId="{1AA4636B-F866-48FF-A294-CA96623F3AE3}" type="presOf" srcId="{39338EBF-4249-437D-A316-1B87B2D0FE6C}" destId="{EB4A8206-4058-4211-8B5C-910F8ACC3B9F}" srcOrd="0" destOrd="0" presId="urn:microsoft.com/office/officeart/2005/8/layout/lProcess2"/>
    <dgm:cxn modelId="{08D4184C-0BA1-48FF-ADD8-9ABA7D142C14}" type="presOf" srcId="{07FE5417-D182-47D7-A053-911784789EE9}" destId="{0E6B92E2-370D-4673-BC4C-F5A2B31074EB}" srcOrd="1" destOrd="0" presId="urn:microsoft.com/office/officeart/2005/8/layout/lProcess2"/>
    <dgm:cxn modelId="{6450E84C-625A-4954-8E0E-CE7C29CAEB11}" type="presOf" srcId="{BEEF754A-2B2A-4253-8153-1B22FBCAD0D8}" destId="{318050E3-3823-44C5-8C6D-EB678A7332B2}" srcOrd="0" destOrd="0" presId="urn:microsoft.com/office/officeart/2005/8/layout/lProcess2"/>
    <dgm:cxn modelId="{46B7AB5A-36DA-40FC-A074-23A2650329BC}" srcId="{9720ED3B-574A-42CC-BCF9-D63622A842D1}" destId="{BEEF754A-2B2A-4253-8153-1B22FBCAD0D8}" srcOrd="0" destOrd="0" parTransId="{C178F305-9ECC-4655-AF8A-986C16B64509}" sibTransId="{2F29B423-286B-41A8-AEFC-B6C6983D5481}"/>
    <dgm:cxn modelId="{24136A83-C2DD-498D-8B4F-8FCCDA89A768}" srcId="{07FE5417-D182-47D7-A053-911784789EE9}" destId="{446E1AA1-4E3B-4400-9A5A-3BE8BDBEF18A}" srcOrd="1" destOrd="0" parTransId="{AC09DE10-0F72-4891-B6B2-721C1F43DD4F}" sibTransId="{2DD953D9-1C56-46E5-B2E9-BDFD5E6CA3AE}"/>
    <dgm:cxn modelId="{8A282E95-D452-4875-A277-08CB6522C4E8}" type="presOf" srcId="{85E4F23D-4827-4AE0-8E86-C25704A4FD08}" destId="{A7E4E0B7-BACB-437A-8F27-DF62C9B59EBD}" srcOrd="0" destOrd="0" presId="urn:microsoft.com/office/officeart/2005/8/layout/lProcess2"/>
    <dgm:cxn modelId="{E4491899-5A9F-49A2-874E-0F17BD14E3E9}" srcId="{9720ED3B-574A-42CC-BCF9-D63622A842D1}" destId="{26EA6E06-8575-4510-A9CD-F7C70D35AB97}" srcOrd="1" destOrd="0" parTransId="{6CBCEA6B-9198-466D-8223-2A4FE365665D}" sibTransId="{B922F706-1F55-4FBC-AF25-B3E8FB4A0A22}"/>
    <dgm:cxn modelId="{41D9549E-1F15-47D8-8229-519664FCEA7B}" srcId="{9BB9F1F6-692E-4538-80BD-F601B22262B6}" destId="{DC87FC8B-4AB3-4611-95BD-9F264196DAF8}" srcOrd="0" destOrd="0" parTransId="{F8CB4B77-D9C7-4C0F-90F0-F64E47771B07}" sibTransId="{769FFAD1-0C6A-4F65-934E-441B25C79D5A}"/>
    <dgm:cxn modelId="{021FB99F-1A87-4DC6-A7DF-B77810691B48}" srcId="{E615E06F-A6A4-41D6-B968-D371560BABA4}" destId="{9720ED3B-574A-42CC-BCF9-D63622A842D1}" srcOrd="0" destOrd="0" parTransId="{9F529FE2-33DA-493E-BFCF-897E6C07EFFB}" sibTransId="{D49941FC-40C7-45B7-B7B6-12B6EA90C67B}"/>
    <dgm:cxn modelId="{5DC642AB-E1B9-4C88-8CFC-25433D2614FC}" srcId="{9BB9F1F6-692E-4538-80BD-F601B22262B6}" destId="{39338EBF-4249-437D-A316-1B87B2D0FE6C}" srcOrd="1" destOrd="0" parTransId="{57A3D71D-B186-4056-B739-5631FBAD75B3}" sibTransId="{582A39A9-1EF7-44F5-9193-FA620FAA9668}"/>
    <dgm:cxn modelId="{5096BBBD-1443-447C-8751-34FF149FB5A1}" type="presOf" srcId="{9BB9F1F6-692E-4538-80BD-F601B22262B6}" destId="{7C89225A-113C-4350-B999-2E9687CB047B}" srcOrd="1" destOrd="0" presId="urn:microsoft.com/office/officeart/2005/8/layout/lProcess2"/>
    <dgm:cxn modelId="{4D92CBBD-662E-4686-B96A-90C5ED3468AD}" srcId="{07FE5417-D182-47D7-A053-911784789EE9}" destId="{85E4F23D-4827-4AE0-8E86-C25704A4FD08}" srcOrd="0" destOrd="0" parTransId="{C85B9FE7-4879-459D-8492-20A3A7E014B1}" sibTransId="{9364C938-1543-458B-AA33-3E3355B2C3C9}"/>
    <dgm:cxn modelId="{D3889FBE-EBF2-48DC-8A5A-591121CC1047}" type="presOf" srcId="{9720ED3B-574A-42CC-BCF9-D63622A842D1}" destId="{080B6D52-0376-43F4-9731-9A4287297B9D}" srcOrd="1" destOrd="0" presId="urn:microsoft.com/office/officeart/2005/8/layout/lProcess2"/>
    <dgm:cxn modelId="{CB34C8BF-497C-4AF4-A42B-329588EA6B3F}" srcId="{E615E06F-A6A4-41D6-B968-D371560BABA4}" destId="{9BB9F1F6-692E-4538-80BD-F601B22262B6}" srcOrd="1" destOrd="0" parTransId="{1D3DE6F0-CB4A-4488-92A9-434DF661DD9D}" sibTransId="{91A813D6-2F6F-4D65-91CD-2DAF7E4F4694}"/>
    <dgm:cxn modelId="{C1595AC9-BEB1-4204-A54A-E421C9C44C21}" type="presOf" srcId="{DC87FC8B-4AB3-4611-95BD-9F264196DAF8}" destId="{AEBCC0EC-EEFC-45AD-BA47-099F7AA7A78C}" srcOrd="0" destOrd="0" presId="urn:microsoft.com/office/officeart/2005/8/layout/lProcess2"/>
    <dgm:cxn modelId="{E0CF7BC9-1C46-4201-9BD5-EEFB7E1F07D4}" type="presOf" srcId="{9720ED3B-574A-42CC-BCF9-D63622A842D1}" destId="{63DCD05A-465E-42BE-AEA6-B5342B0EA276}" srcOrd="0" destOrd="0" presId="urn:microsoft.com/office/officeart/2005/8/layout/lProcess2"/>
    <dgm:cxn modelId="{B38860DB-4C71-447E-9062-C8CBFC67435B}" type="presOf" srcId="{07FE5417-D182-47D7-A053-911784789EE9}" destId="{D55A9AC8-DFF9-47EF-A865-B004DD758294}" srcOrd="0" destOrd="0" presId="urn:microsoft.com/office/officeart/2005/8/layout/lProcess2"/>
    <dgm:cxn modelId="{786F7EF8-5164-48B4-96B0-BC9F6BF26884}" srcId="{E615E06F-A6A4-41D6-B968-D371560BABA4}" destId="{07FE5417-D182-47D7-A053-911784789EE9}" srcOrd="2" destOrd="0" parTransId="{F8332DD8-2742-4297-854B-A2627076F9FC}" sibTransId="{9E06EB64-3F1B-454A-9B16-BEDE01A97DB4}"/>
    <dgm:cxn modelId="{567AB840-3D0F-486D-87CA-509F6F0E05D4}" type="presParOf" srcId="{57D8227A-C741-4F3D-95AE-7D94FBD5C2D5}" destId="{E79CB2BA-1D0C-4DB2-9CB9-EFEE40E1080C}" srcOrd="0" destOrd="0" presId="urn:microsoft.com/office/officeart/2005/8/layout/lProcess2"/>
    <dgm:cxn modelId="{AE838CF8-3A78-4574-9A36-FA8632792DB5}" type="presParOf" srcId="{E79CB2BA-1D0C-4DB2-9CB9-EFEE40E1080C}" destId="{63DCD05A-465E-42BE-AEA6-B5342B0EA276}" srcOrd="0" destOrd="0" presId="urn:microsoft.com/office/officeart/2005/8/layout/lProcess2"/>
    <dgm:cxn modelId="{A70B5A76-5EDD-447D-82E3-64BEF772228F}" type="presParOf" srcId="{E79CB2BA-1D0C-4DB2-9CB9-EFEE40E1080C}" destId="{080B6D52-0376-43F4-9731-9A4287297B9D}" srcOrd="1" destOrd="0" presId="urn:microsoft.com/office/officeart/2005/8/layout/lProcess2"/>
    <dgm:cxn modelId="{D0816A5F-1933-4749-AD92-C9A67F0B7E89}" type="presParOf" srcId="{E79CB2BA-1D0C-4DB2-9CB9-EFEE40E1080C}" destId="{5DA6B371-A8E4-493C-9AD4-27B7D8DB27DB}" srcOrd="2" destOrd="0" presId="urn:microsoft.com/office/officeart/2005/8/layout/lProcess2"/>
    <dgm:cxn modelId="{3FBB99F1-9A0F-422D-86CD-C877DAECC76A}" type="presParOf" srcId="{5DA6B371-A8E4-493C-9AD4-27B7D8DB27DB}" destId="{3398A78F-5F9E-4FB4-A88A-503623274874}" srcOrd="0" destOrd="0" presId="urn:microsoft.com/office/officeart/2005/8/layout/lProcess2"/>
    <dgm:cxn modelId="{667B1335-1B00-4D02-9BA1-8A9B36166F03}" type="presParOf" srcId="{3398A78F-5F9E-4FB4-A88A-503623274874}" destId="{318050E3-3823-44C5-8C6D-EB678A7332B2}" srcOrd="0" destOrd="0" presId="urn:microsoft.com/office/officeart/2005/8/layout/lProcess2"/>
    <dgm:cxn modelId="{EA053ED5-6DAB-4A0D-A513-9A527B088A34}" type="presParOf" srcId="{3398A78F-5F9E-4FB4-A88A-503623274874}" destId="{35094EBF-FBF4-41B8-B840-750BF17AB7A0}" srcOrd="1" destOrd="0" presId="urn:microsoft.com/office/officeart/2005/8/layout/lProcess2"/>
    <dgm:cxn modelId="{A9F4FD93-EDC7-4795-A9F9-8DA6C3906910}" type="presParOf" srcId="{3398A78F-5F9E-4FB4-A88A-503623274874}" destId="{E9AD0CEF-99D4-44C2-9B51-8DE0ED5EC26C}" srcOrd="2" destOrd="0" presId="urn:microsoft.com/office/officeart/2005/8/layout/lProcess2"/>
    <dgm:cxn modelId="{6885C0DE-E396-48EB-B60B-691EA5848030}" type="presParOf" srcId="{57D8227A-C741-4F3D-95AE-7D94FBD5C2D5}" destId="{773894E4-ECED-4B10-AB50-F95CA42774EF}" srcOrd="1" destOrd="0" presId="urn:microsoft.com/office/officeart/2005/8/layout/lProcess2"/>
    <dgm:cxn modelId="{3A44ECFD-D3E9-4B34-820F-9170E3C8A704}" type="presParOf" srcId="{57D8227A-C741-4F3D-95AE-7D94FBD5C2D5}" destId="{1C6EAFF3-3345-4703-A5AE-0B38B85FA0ED}" srcOrd="2" destOrd="0" presId="urn:microsoft.com/office/officeart/2005/8/layout/lProcess2"/>
    <dgm:cxn modelId="{B6BD02A7-6CDC-4BAF-B707-3F71638F1E88}" type="presParOf" srcId="{1C6EAFF3-3345-4703-A5AE-0B38B85FA0ED}" destId="{833FEE78-6DBB-4C9A-BA50-7FBC1BF7F29A}" srcOrd="0" destOrd="0" presId="urn:microsoft.com/office/officeart/2005/8/layout/lProcess2"/>
    <dgm:cxn modelId="{EC67A667-8489-4B49-ABFA-C138CEAE8375}" type="presParOf" srcId="{1C6EAFF3-3345-4703-A5AE-0B38B85FA0ED}" destId="{7C89225A-113C-4350-B999-2E9687CB047B}" srcOrd="1" destOrd="0" presId="urn:microsoft.com/office/officeart/2005/8/layout/lProcess2"/>
    <dgm:cxn modelId="{8C11C095-99D9-426C-BA07-6B1C3FBB5012}" type="presParOf" srcId="{1C6EAFF3-3345-4703-A5AE-0B38B85FA0ED}" destId="{D11D3E6C-8DB5-4253-A063-4895A1183BE5}" srcOrd="2" destOrd="0" presId="urn:microsoft.com/office/officeart/2005/8/layout/lProcess2"/>
    <dgm:cxn modelId="{300551FF-C550-4884-9DD1-747A9616C272}" type="presParOf" srcId="{D11D3E6C-8DB5-4253-A063-4895A1183BE5}" destId="{386B0D03-C354-4061-BD17-0F07897FA424}" srcOrd="0" destOrd="0" presId="urn:microsoft.com/office/officeart/2005/8/layout/lProcess2"/>
    <dgm:cxn modelId="{1523B1AD-8484-491D-9FA5-844CD7CA765F}" type="presParOf" srcId="{386B0D03-C354-4061-BD17-0F07897FA424}" destId="{AEBCC0EC-EEFC-45AD-BA47-099F7AA7A78C}" srcOrd="0" destOrd="0" presId="urn:microsoft.com/office/officeart/2005/8/layout/lProcess2"/>
    <dgm:cxn modelId="{FFE23C8D-20A4-4F86-9402-F9ADA381493D}" type="presParOf" srcId="{386B0D03-C354-4061-BD17-0F07897FA424}" destId="{3E6EE6D1-58AB-4813-8F75-478FC4AB6A50}" srcOrd="1" destOrd="0" presId="urn:microsoft.com/office/officeart/2005/8/layout/lProcess2"/>
    <dgm:cxn modelId="{2E1BEA77-C987-4EC5-954B-4CCB4A3A8850}" type="presParOf" srcId="{386B0D03-C354-4061-BD17-0F07897FA424}" destId="{EB4A8206-4058-4211-8B5C-910F8ACC3B9F}" srcOrd="2" destOrd="0" presId="urn:microsoft.com/office/officeart/2005/8/layout/lProcess2"/>
    <dgm:cxn modelId="{A1E8D212-422C-4124-A334-B4A76E8F64E0}" type="presParOf" srcId="{57D8227A-C741-4F3D-95AE-7D94FBD5C2D5}" destId="{4D8B5DC0-603D-4970-ADAF-E592243C7E17}" srcOrd="3" destOrd="0" presId="urn:microsoft.com/office/officeart/2005/8/layout/lProcess2"/>
    <dgm:cxn modelId="{A6E9A415-8F2F-4603-9E53-4DAC944381A2}" type="presParOf" srcId="{57D8227A-C741-4F3D-95AE-7D94FBD5C2D5}" destId="{A1818188-61F0-4FB7-B713-5FAF1B73A523}" srcOrd="4" destOrd="0" presId="urn:microsoft.com/office/officeart/2005/8/layout/lProcess2"/>
    <dgm:cxn modelId="{B6E1B499-4746-484C-9384-F5B47D7236CA}" type="presParOf" srcId="{A1818188-61F0-4FB7-B713-5FAF1B73A523}" destId="{D55A9AC8-DFF9-47EF-A865-B004DD758294}" srcOrd="0" destOrd="0" presId="urn:microsoft.com/office/officeart/2005/8/layout/lProcess2"/>
    <dgm:cxn modelId="{EA8CA7B5-D843-4FF3-AB3B-FCFC21D0BDB7}" type="presParOf" srcId="{A1818188-61F0-4FB7-B713-5FAF1B73A523}" destId="{0E6B92E2-370D-4673-BC4C-F5A2B31074EB}" srcOrd="1" destOrd="0" presId="urn:microsoft.com/office/officeart/2005/8/layout/lProcess2"/>
    <dgm:cxn modelId="{A3117821-EC9C-4E98-AE71-312C304C0660}" type="presParOf" srcId="{A1818188-61F0-4FB7-B713-5FAF1B73A523}" destId="{F91413B8-3EF0-4E35-8F67-D8487CDC52FD}" srcOrd="2" destOrd="0" presId="urn:microsoft.com/office/officeart/2005/8/layout/lProcess2"/>
    <dgm:cxn modelId="{DA949DA2-A272-4AC5-BC9C-C5D7352883F0}" type="presParOf" srcId="{F91413B8-3EF0-4E35-8F67-D8487CDC52FD}" destId="{ED715166-B80B-4693-9A2F-09BE745EDE64}" srcOrd="0" destOrd="0" presId="urn:microsoft.com/office/officeart/2005/8/layout/lProcess2"/>
    <dgm:cxn modelId="{7B7B55E5-2FF8-42F6-B46C-95D294EAC824}" type="presParOf" srcId="{ED715166-B80B-4693-9A2F-09BE745EDE64}" destId="{A7E4E0B7-BACB-437A-8F27-DF62C9B59EBD}" srcOrd="0" destOrd="0" presId="urn:microsoft.com/office/officeart/2005/8/layout/lProcess2"/>
    <dgm:cxn modelId="{C12A7DE6-01B9-4779-BFB2-934F38AAA184}" type="presParOf" srcId="{ED715166-B80B-4693-9A2F-09BE745EDE64}" destId="{3834ED36-8FA1-4188-8BFD-2295A449C4BD}" srcOrd="1" destOrd="0" presId="urn:microsoft.com/office/officeart/2005/8/layout/lProcess2"/>
    <dgm:cxn modelId="{FEA6C43B-29CC-4FC0-85F8-578C8986D5A7}" type="presParOf" srcId="{ED715166-B80B-4693-9A2F-09BE745EDE64}" destId="{16B21DDE-AE27-4CC4-8D06-6F4107F422E6}"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5.xml><?xml version="1.0" encoding="utf-8"?>
<dgm:dataModel xmlns:dgm="http://schemas.openxmlformats.org/drawingml/2006/diagram" xmlns:a="http://schemas.openxmlformats.org/drawingml/2006/main">
  <dgm:ptLst>
    <dgm:pt modelId="{23CA7EE1-BA13-4C22-8E7F-31B5EE39C9B3}" type="doc">
      <dgm:prSet loTypeId="urn:microsoft.com/office/officeart/2005/8/layout/default" loCatId="list" qsTypeId="urn:microsoft.com/office/officeart/2005/8/quickstyle/3d3" qsCatId="3D" csTypeId="urn:microsoft.com/office/officeart/2005/8/colors/accent1_2" csCatId="accent1" phldr="1"/>
      <dgm:spPr/>
      <dgm:t>
        <a:bodyPr/>
        <a:lstStyle/>
        <a:p>
          <a:endParaRPr lang="en-GB"/>
        </a:p>
      </dgm:t>
    </dgm:pt>
    <dgm:pt modelId="{5C90CDFE-BB5C-409E-A963-A6515432987B}" type="parTrans" cxnId="{C52AD414-939A-4680-9F95-F2C965C4CE52}">
      <dgm:prSet/>
      <dgm:spPr/>
      <dgm:t>
        <a:bodyPr/>
        <a:lstStyle/>
        <a:p>
          <a:endParaRPr lang="en-GB"/>
        </a:p>
      </dgm:t>
    </dgm:pt>
    <dgm:pt modelId="{2302F23C-2902-46A8-A500-3EEAA8D3461A}">
      <dgm:prSet phldrT="[Text]"/>
      <dgm:spPr/>
      <dgm:t>
        <a:bodyPr/>
        <a:lstStyle/>
        <a:p>
          <a:pPr marL="0" algn="ctr">
            <a:defRPr b="0" i="0"/>
          </a:pPr>
          <a:r>
            <a:rPr lang="1106">
              <a:solidFill>
                <a:schemeClr val="accent3"/>
              </a:solidFill>
            </a:rPr>
            <a:t>Cymhwystra</a:t>
          </a:r>
        </a:p>
        <a:p>
          <a:pPr marL="92075" indent="0" algn="l">
            <a:defRPr b="0" i="0"/>
          </a:pPr>
          <a:r>
            <a:rPr lang="1106"/>
            <a:t>Ariannol</a:t>
          </a:r>
        </a:p>
        <a:p>
          <a:pPr marL="92075" indent="0" algn="l">
            <a:defRPr b="0" i="0"/>
          </a:pPr>
          <a:r>
            <a:rPr lang="1106"/>
            <a:t>Statws mewnfudo</a:t>
          </a:r>
        </a:p>
        <a:p>
          <a:pPr marL="92075" indent="0" algn="l">
            <a:defRPr b="0" i="0"/>
          </a:pPr>
          <a:r>
            <a:rPr lang="1106"/>
            <a:t>Cyfeiriad parhaol</a:t>
          </a:r>
        </a:p>
      </dgm:t>
    </dgm:pt>
    <dgm:pt modelId="{620AFA2B-6CE2-4895-9C3C-C38A0338C468}" type="sibTrans" cxnId="{C52AD414-939A-4680-9F95-F2C965C4CE52}">
      <dgm:prSet/>
      <dgm:spPr/>
      <dgm:t>
        <a:bodyPr/>
        <a:lstStyle/>
        <a:p>
          <a:endParaRPr lang="en-GB"/>
        </a:p>
      </dgm:t>
    </dgm:pt>
    <dgm:pt modelId="{85713CAF-E3C3-4884-B25C-59DCAF734E85}" type="parTrans" cxnId="{6F476D33-EF93-47FD-A7F9-27DBB3DB0583}">
      <dgm:prSet/>
      <dgm:spPr/>
      <dgm:t>
        <a:bodyPr/>
        <a:lstStyle/>
        <a:p>
          <a:endParaRPr lang="en-GB"/>
        </a:p>
      </dgm:t>
    </dgm:pt>
    <dgm:pt modelId="{9266258F-ED52-4536-BFEF-824F82ACC934}">
      <dgm:prSet phldrT="[Text]"/>
      <dgm:spPr/>
      <dgm:t>
        <a:bodyPr/>
        <a:lstStyle/>
        <a:p>
          <a:pPr marL="0" algn="ctr">
            <a:defRPr b="0" i="0"/>
          </a:pPr>
          <a:r>
            <a:rPr lang="1106">
              <a:solidFill>
                <a:schemeClr val="accent3"/>
              </a:solidFill>
            </a:rPr>
            <a:t>Daearyddol</a:t>
          </a:r>
        </a:p>
        <a:p>
          <a:pPr marL="92075" indent="0" algn="l">
            <a:defRPr b="0" i="0"/>
          </a:pPr>
          <a:r>
            <a:rPr lang="1106"/>
            <a:t>Trafnidiaeth i wasanaethau</a:t>
          </a:r>
        </a:p>
        <a:p>
          <a:pPr marL="92075" indent="0" algn="l">
            <a:defRPr b="0" i="0"/>
          </a:pPr>
          <a:r>
            <a:rPr lang="1106"/>
            <a:t>Symudedd/mynediad i gadair olwyn</a:t>
          </a:r>
        </a:p>
        <a:p>
          <a:pPr marL="92075" indent="0" algn="l">
            <a:defRPr b="0" i="0"/>
          </a:pPr>
          <a:r>
            <a:rPr lang="1106"/>
            <a:t>Cod post/lleoliad</a:t>
          </a:r>
        </a:p>
      </dgm:t>
    </dgm:pt>
    <dgm:pt modelId="{20820B5D-2F35-4570-8121-FE674166C5A5}" type="sibTrans" cxnId="{6F476D33-EF93-47FD-A7F9-27DBB3DB0583}">
      <dgm:prSet/>
      <dgm:spPr/>
      <dgm:t>
        <a:bodyPr/>
        <a:lstStyle/>
        <a:p>
          <a:endParaRPr lang="en-GB"/>
        </a:p>
      </dgm:t>
    </dgm:pt>
    <dgm:pt modelId="{42758D4A-1FE2-433B-A4D6-68584E19D76C}" type="parTrans" cxnId="{F066A699-EE33-47D7-A4FB-4FB4C81F364D}">
      <dgm:prSet/>
      <dgm:spPr/>
      <dgm:t>
        <a:bodyPr/>
        <a:lstStyle/>
        <a:p>
          <a:endParaRPr lang="en-GB"/>
        </a:p>
      </dgm:t>
    </dgm:pt>
    <dgm:pt modelId="{2D59580F-85D4-4E1F-B73B-B5C76AC9E3D3}">
      <dgm:prSet phldrT="[Text]"/>
      <dgm:spPr/>
      <dgm:t>
        <a:bodyPr/>
        <a:lstStyle/>
        <a:p>
          <a:pPr marL="0" algn="ctr">
            <a:defRPr b="0" i="0"/>
          </a:pPr>
          <a:r>
            <a:rPr lang="1106">
              <a:solidFill>
                <a:schemeClr val="accent3"/>
              </a:solidFill>
            </a:rPr>
            <a:t>Adnoddau</a:t>
          </a:r>
        </a:p>
        <a:p>
          <a:pPr marL="92075" indent="0" algn="l">
            <a:defRPr b="0" i="0"/>
          </a:pPr>
          <a:r>
            <a:rPr lang="1106">
              <a:solidFill>
                <a:schemeClr val="bg1"/>
              </a:solidFill>
            </a:rPr>
            <a:t>Gormod o alw am wasanaethau</a:t>
          </a:r>
        </a:p>
        <a:p>
          <a:pPr marL="92075" indent="0" algn="l">
            <a:defRPr b="0" i="0"/>
          </a:pPr>
          <a:r>
            <a:rPr lang="1106">
              <a:solidFill>
                <a:schemeClr val="bg1"/>
              </a:solidFill>
            </a:rPr>
            <a:t>Diffyg cyllid lleol</a:t>
          </a:r>
        </a:p>
        <a:p>
          <a:pPr marL="92075" indent="0" algn="l">
            <a:defRPr b="0" i="0"/>
          </a:pPr>
          <a:r>
            <a:rPr lang="1106">
              <a:solidFill>
                <a:schemeClr val="bg1"/>
              </a:solidFill>
            </a:rPr>
            <a:t>Cost adnoddau a gwasanaethau y codir tâl amdanynt</a:t>
          </a:r>
          <a:endParaRPr lang="en-GB">
            <a:solidFill>
              <a:schemeClr val="accent3"/>
            </a:solidFill>
          </a:endParaRPr>
        </a:p>
      </dgm:t>
    </dgm:pt>
    <dgm:pt modelId="{0722F0C3-E6F3-4367-A957-20F9C04A8DA3}" type="sibTrans" cxnId="{F066A699-EE33-47D7-A4FB-4FB4C81F364D}">
      <dgm:prSet/>
      <dgm:spPr/>
      <dgm:t>
        <a:bodyPr/>
        <a:lstStyle/>
        <a:p>
          <a:endParaRPr lang="en-GB"/>
        </a:p>
      </dgm:t>
    </dgm:pt>
    <dgm:pt modelId="{AE56FF86-69E3-4C44-982B-1CC2A78B2334}" type="parTrans" cxnId="{5703DE24-E3FA-4007-86FF-D79E68B05D21}">
      <dgm:prSet/>
      <dgm:spPr/>
      <dgm:t>
        <a:bodyPr/>
        <a:lstStyle/>
        <a:p>
          <a:endParaRPr lang="en-GB"/>
        </a:p>
      </dgm:t>
    </dgm:pt>
    <dgm:pt modelId="{2958057F-6825-4F44-ABBA-34FE29AEA840}">
      <dgm:prSet phldrT="[Text]"/>
      <dgm:spPr/>
      <dgm:t>
        <a:bodyPr/>
        <a:lstStyle/>
        <a:p>
          <a:pPr marL="0" algn="ctr">
            <a:defRPr b="0" i="0"/>
          </a:pPr>
          <a:r>
            <a:rPr lang="1106">
              <a:solidFill>
                <a:schemeClr val="accent3"/>
              </a:solidFill>
            </a:rPr>
            <a:t>Statws economaidd-gymdeithasol</a:t>
          </a:r>
        </a:p>
        <a:p>
          <a:pPr marL="92075" indent="0" algn="l">
            <a:defRPr b="0" i="0"/>
          </a:pPr>
          <a:r>
            <a:rPr lang="1106"/>
            <a:t>Diffyg hyder</a:t>
          </a:r>
        </a:p>
        <a:p>
          <a:pPr marL="92075" indent="0" algn="l">
            <a:defRPr b="0" i="0"/>
          </a:pPr>
          <a:r>
            <a:rPr lang="1106"/>
            <a:t>Diffyg cyllid ar gyfer trafnidiaeth</a:t>
          </a:r>
        </a:p>
        <a:p>
          <a:pPr marL="92075" indent="0" algn="l">
            <a:defRPr b="0" i="0"/>
          </a:pPr>
          <a:r>
            <a:rPr lang="1106"/>
            <a:t>Gorbryder/rhwystrau seicolegol</a:t>
          </a:r>
        </a:p>
        <a:p>
          <a:pPr marL="92075" indent="0" algn="l">
            <a:defRPr b="0" i="0"/>
          </a:pPr>
          <a:r>
            <a:rPr lang="1106"/>
            <a:t>Diffyg addysg am iechyd</a:t>
          </a:r>
        </a:p>
      </dgm:t>
    </dgm:pt>
    <dgm:pt modelId="{D607802F-9232-4FC9-8F6C-1374C23C3111}" type="sibTrans" cxnId="{5703DE24-E3FA-4007-86FF-D79E68B05D21}">
      <dgm:prSet/>
      <dgm:spPr/>
      <dgm:t>
        <a:bodyPr/>
        <a:lstStyle/>
        <a:p>
          <a:endParaRPr lang="en-GB"/>
        </a:p>
      </dgm:t>
    </dgm:pt>
    <dgm:pt modelId="{7E3E2560-880D-4FEC-87B8-1C75611B22A3}" type="parTrans" cxnId="{720F5251-B452-40FA-8B5A-BEA89A7481B4}">
      <dgm:prSet/>
      <dgm:spPr/>
      <dgm:t>
        <a:bodyPr/>
        <a:lstStyle/>
        <a:p>
          <a:endParaRPr lang="en-GB"/>
        </a:p>
      </dgm:t>
    </dgm:pt>
    <dgm:pt modelId="{F528DE23-534F-4EFB-9C65-28C22C9CBE3E}">
      <dgm:prSet phldrT="[Text]"/>
      <dgm:spPr/>
      <dgm:t>
        <a:bodyPr/>
        <a:lstStyle/>
        <a:p>
          <a:pPr marL="0" algn="ctr">
            <a:defRPr b="0" i="0"/>
          </a:pPr>
          <a:r>
            <a:rPr lang="1106">
              <a:solidFill>
                <a:schemeClr val="accent3"/>
              </a:solidFill>
            </a:rPr>
            <a:t>Iaith a chyfathrebu</a:t>
          </a:r>
        </a:p>
        <a:p>
          <a:pPr marL="92075" indent="0" algn="l">
            <a:defRPr b="0" i="0"/>
          </a:pPr>
          <a:r>
            <a:rPr lang="1106"/>
            <a:t>Diffyg gwybodaeth</a:t>
          </a:r>
        </a:p>
        <a:p>
          <a:pPr marL="92075" indent="0" algn="l">
            <a:defRPr b="0" i="0"/>
          </a:pPr>
          <a:r>
            <a:rPr lang="1106"/>
            <a:t>Taflenni ddwyieithog </a:t>
          </a:r>
        </a:p>
        <a:p>
          <a:pPr marL="92075" indent="0" algn="l">
            <a:defRPr b="0" i="0"/>
          </a:pPr>
          <a:r>
            <a:rPr lang="1106"/>
            <a:t>Braille a chymhorthion cynorthwyol ar gyfer byddardod</a:t>
          </a:r>
        </a:p>
        <a:p>
          <a:pPr marL="92075" indent="0" algn="l">
            <a:defRPr b="0" i="0"/>
          </a:pPr>
          <a:r>
            <a:rPr lang="1106"/>
            <a:t>Gwasanaethau eiriolaeth</a:t>
          </a:r>
        </a:p>
      </dgm:t>
    </dgm:pt>
    <dgm:pt modelId="{F0B00563-BC2F-4875-9246-21BD8D026542}" type="sibTrans" cxnId="{720F5251-B452-40FA-8B5A-BEA89A7481B4}">
      <dgm:prSet/>
      <dgm:spPr/>
      <dgm:t>
        <a:bodyPr/>
        <a:lstStyle/>
        <a:p>
          <a:endParaRPr lang="en-GB"/>
        </a:p>
      </dgm:t>
    </dgm:pt>
    <dgm:pt modelId="{AE73EF13-A215-4180-9EF1-D600923648F6}" type="pres">
      <dgm:prSet presAssocID="{23CA7EE1-BA13-4C22-8E7F-31B5EE39C9B3}" presName="diagram" presStyleCnt="0">
        <dgm:presLayoutVars>
          <dgm:dir/>
          <dgm:resizeHandles val="exact"/>
        </dgm:presLayoutVars>
      </dgm:prSet>
      <dgm:spPr/>
    </dgm:pt>
    <dgm:pt modelId="{547136EB-02AA-4283-88DF-73781E960874}" type="pres">
      <dgm:prSet presAssocID="{2302F23C-2902-46A8-A500-3EEAA8D3461A}" presName="node" presStyleLbl="node1" presStyleIdx="0" presStyleCnt="5" custScaleX="82206">
        <dgm:presLayoutVars>
          <dgm:bulletEnabled val="1"/>
        </dgm:presLayoutVars>
      </dgm:prSet>
      <dgm:spPr/>
    </dgm:pt>
    <dgm:pt modelId="{10ACD840-B7BF-4B9B-ADDF-597A3CF48864}" type="pres">
      <dgm:prSet presAssocID="{620AFA2B-6CE2-4895-9C3C-C38A0338C468}" presName="sibTrans" presStyleCnt="0"/>
      <dgm:spPr/>
    </dgm:pt>
    <dgm:pt modelId="{8FA6D8D6-48A9-4C39-A834-A73450B53E87}" type="pres">
      <dgm:prSet presAssocID="{9266258F-ED52-4536-BFEF-824F82ACC934}" presName="node" presStyleLbl="node1" presStyleIdx="1" presStyleCnt="5" custScaleX="107057">
        <dgm:presLayoutVars>
          <dgm:bulletEnabled val="1"/>
        </dgm:presLayoutVars>
      </dgm:prSet>
      <dgm:spPr/>
    </dgm:pt>
    <dgm:pt modelId="{04E2ECCA-BEEB-4775-84D5-630B16F59D13}" type="pres">
      <dgm:prSet presAssocID="{20820B5D-2F35-4570-8121-FE674166C5A5}" presName="sibTrans" presStyleCnt="0"/>
      <dgm:spPr/>
    </dgm:pt>
    <dgm:pt modelId="{34519ED9-E82B-4379-BB37-632E650C4949}" type="pres">
      <dgm:prSet presAssocID="{2D59580F-85D4-4E1F-B73B-B5C76AC9E3D3}" presName="node" presStyleLbl="node1" presStyleIdx="2" presStyleCnt="5" custScaleX="114343" custLinFactNeighborX="-1037" custLinFactNeighborY="-9">
        <dgm:presLayoutVars>
          <dgm:bulletEnabled val="1"/>
        </dgm:presLayoutVars>
      </dgm:prSet>
      <dgm:spPr/>
    </dgm:pt>
    <dgm:pt modelId="{E0D5EDD7-825F-479B-9937-7F723ADFDEB4}" type="pres">
      <dgm:prSet presAssocID="{0722F0C3-E6F3-4367-A957-20F9C04A8DA3}" presName="sibTrans" presStyleCnt="0"/>
      <dgm:spPr/>
    </dgm:pt>
    <dgm:pt modelId="{F332DBD9-0F48-453F-98E3-0033F7068817}" type="pres">
      <dgm:prSet presAssocID="{2958057F-6825-4F44-ABBA-34FE29AEA840}" presName="node" presStyleLbl="node1" presStyleIdx="3" presStyleCnt="5" custScaleX="123438">
        <dgm:presLayoutVars>
          <dgm:bulletEnabled val="1"/>
        </dgm:presLayoutVars>
      </dgm:prSet>
      <dgm:spPr/>
    </dgm:pt>
    <dgm:pt modelId="{B3E59487-EA3E-41A4-B1C3-539B5A648366}" type="pres">
      <dgm:prSet presAssocID="{D607802F-9232-4FC9-8F6C-1374C23C3111}" presName="sibTrans" presStyleCnt="0"/>
      <dgm:spPr/>
    </dgm:pt>
    <dgm:pt modelId="{E38B684A-1BE0-4C23-AF7A-57EB54B40726}" type="pres">
      <dgm:prSet presAssocID="{F528DE23-534F-4EFB-9C65-28C22C9CBE3E}" presName="node" presStyleLbl="node1" presStyleIdx="4" presStyleCnt="5" custScaleX="143346" custLinFactNeighborX="-678" custLinFactNeighborY="9">
        <dgm:presLayoutVars>
          <dgm:bulletEnabled val="1"/>
        </dgm:presLayoutVars>
      </dgm:prSet>
      <dgm:spPr/>
    </dgm:pt>
  </dgm:ptLst>
  <dgm:cxnLst>
    <dgm:cxn modelId="{CAF98404-7C3B-49BA-90E2-4E30EDF639C3}" type="presOf" srcId="{2958057F-6825-4F44-ABBA-34FE29AEA840}" destId="{F332DBD9-0F48-453F-98E3-0033F7068817}" srcOrd="0" destOrd="0" presId="urn:microsoft.com/office/officeart/2005/8/layout/default"/>
    <dgm:cxn modelId="{C52AD414-939A-4680-9F95-F2C965C4CE52}" srcId="{23CA7EE1-BA13-4C22-8E7F-31B5EE39C9B3}" destId="{2302F23C-2902-46A8-A500-3EEAA8D3461A}" srcOrd="0" destOrd="0" parTransId="{5C90CDFE-BB5C-409E-A963-A6515432987B}" sibTransId="{620AFA2B-6CE2-4895-9C3C-C38A0338C468}"/>
    <dgm:cxn modelId="{B6BD0617-4FAE-4531-BD5F-687EB9B454C1}" type="presOf" srcId="{9266258F-ED52-4536-BFEF-824F82ACC934}" destId="{8FA6D8D6-48A9-4C39-A834-A73450B53E87}" srcOrd="0" destOrd="0" presId="urn:microsoft.com/office/officeart/2005/8/layout/default"/>
    <dgm:cxn modelId="{5703DE24-E3FA-4007-86FF-D79E68B05D21}" srcId="{23CA7EE1-BA13-4C22-8E7F-31B5EE39C9B3}" destId="{2958057F-6825-4F44-ABBA-34FE29AEA840}" srcOrd="3" destOrd="0" parTransId="{AE56FF86-69E3-4C44-982B-1CC2A78B2334}" sibTransId="{D607802F-9232-4FC9-8F6C-1374C23C3111}"/>
    <dgm:cxn modelId="{6F476D33-EF93-47FD-A7F9-27DBB3DB0583}" srcId="{23CA7EE1-BA13-4C22-8E7F-31B5EE39C9B3}" destId="{9266258F-ED52-4536-BFEF-824F82ACC934}" srcOrd="1" destOrd="0" parTransId="{85713CAF-E3C3-4884-B25C-59DCAF734E85}" sibTransId="{20820B5D-2F35-4570-8121-FE674166C5A5}"/>
    <dgm:cxn modelId="{1D36CC6B-3B54-47DD-A00D-F2FE633745E4}" type="presOf" srcId="{2302F23C-2902-46A8-A500-3EEAA8D3461A}" destId="{547136EB-02AA-4283-88DF-73781E960874}" srcOrd="0" destOrd="0" presId="urn:microsoft.com/office/officeart/2005/8/layout/default"/>
    <dgm:cxn modelId="{720F5251-B452-40FA-8B5A-BEA89A7481B4}" srcId="{23CA7EE1-BA13-4C22-8E7F-31B5EE39C9B3}" destId="{F528DE23-534F-4EFB-9C65-28C22C9CBE3E}" srcOrd="4" destOrd="0" parTransId="{7E3E2560-880D-4FEC-87B8-1C75611B22A3}" sibTransId="{F0B00563-BC2F-4875-9246-21BD8D026542}"/>
    <dgm:cxn modelId="{FB61AB8F-E185-43E9-8D45-B164F8433D5D}" type="presOf" srcId="{2D59580F-85D4-4E1F-B73B-B5C76AC9E3D3}" destId="{34519ED9-E82B-4379-BB37-632E650C4949}" srcOrd="0" destOrd="0" presId="urn:microsoft.com/office/officeart/2005/8/layout/default"/>
    <dgm:cxn modelId="{4718DC94-49E0-4B1F-8D23-0348FFE79F77}" type="presOf" srcId="{F528DE23-534F-4EFB-9C65-28C22C9CBE3E}" destId="{E38B684A-1BE0-4C23-AF7A-57EB54B40726}" srcOrd="0" destOrd="0" presId="urn:microsoft.com/office/officeart/2005/8/layout/default"/>
    <dgm:cxn modelId="{F066A699-EE33-47D7-A4FB-4FB4C81F364D}" srcId="{23CA7EE1-BA13-4C22-8E7F-31B5EE39C9B3}" destId="{2D59580F-85D4-4E1F-B73B-B5C76AC9E3D3}" srcOrd="2" destOrd="0" parTransId="{42758D4A-1FE2-433B-A4D6-68584E19D76C}" sibTransId="{0722F0C3-E6F3-4367-A957-20F9C04A8DA3}"/>
    <dgm:cxn modelId="{A1164DE5-B0E9-4D84-B688-4A142C36B8CE}" type="presOf" srcId="{23CA7EE1-BA13-4C22-8E7F-31B5EE39C9B3}" destId="{AE73EF13-A215-4180-9EF1-D600923648F6}" srcOrd="0" destOrd="0" presId="urn:microsoft.com/office/officeart/2005/8/layout/default"/>
    <dgm:cxn modelId="{7FDF0721-1B5C-4CDC-ABDD-D8F685C7B53F}" type="presParOf" srcId="{AE73EF13-A215-4180-9EF1-D600923648F6}" destId="{547136EB-02AA-4283-88DF-73781E960874}" srcOrd="0" destOrd="0" presId="urn:microsoft.com/office/officeart/2005/8/layout/default"/>
    <dgm:cxn modelId="{123B40DB-1D61-4B29-8BCE-A615E5EF3262}" type="presParOf" srcId="{AE73EF13-A215-4180-9EF1-D600923648F6}" destId="{10ACD840-B7BF-4B9B-ADDF-597A3CF48864}" srcOrd="1" destOrd="0" presId="urn:microsoft.com/office/officeart/2005/8/layout/default"/>
    <dgm:cxn modelId="{9B7921F7-C030-4AEA-B08F-5D7171E66639}" type="presParOf" srcId="{AE73EF13-A215-4180-9EF1-D600923648F6}" destId="{8FA6D8D6-48A9-4C39-A834-A73450B53E87}" srcOrd="2" destOrd="0" presId="urn:microsoft.com/office/officeart/2005/8/layout/default"/>
    <dgm:cxn modelId="{691D8D70-83F3-4717-A40B-BCA545B119BB}" type="presParOf" srcId="{AE73EF13-A215-4180-9EF1-D600923648F6}" destId="{04E2ECCA-BEEB-4775-84D5-630B16F59D13}" srcOrd="3" destOrd="0" presId="urn:microsoft.com/office/officeart/2005/8/layout/default"/>
    <dgm:cxn modelId="{1DC04336-C03F-4A15-9B2A-6D41A38AF5DC}" type="presParOf" srcId="{AE73EF13-A215-4180-9EF1-D600923648F6}" destId="{34519ED9-E82B-4379-BB37-632E650C4949}" srcOrd="4" destOrd="0" presId="urn:microsoft.com/office/officeart/2005/8/layout/default"/>
    <dgm:cxn modelId="{6A357BB9-0A91-4F9B-AAED-5ABD7A3D747F}" type="presParOf" srcId="{AE73EF13-A215-4180-9EF1-D600923648F6}" destId="{E0D5EDD7-825F-479B-9937-7F723ADFDEB4}" srcOrd="5" destOrd="0" presId="urn:microsoft.com/office/officeart/2005/8/layout/default"/>
    <dgm:cxn modelId="{BF8D34B8-A563-4A3F-8D06-4185E2627CC9}" type="presParOf" srcId="{AE73EF13-A215-4180-9EF1-D600923648F6}" destId="{F332DBD9-0F48-453F-98E3-0033F7068817}" srcOrd="6" destOrd="0" presId="urn:microsoft.com/office/officeart/2005/8/layout/default"/>
    <dgm:cxn modelId="{CCC1DEF9-2503-4061-8DF9-4E05FB35F669}" type="presParOf" srcId="{AE73EF13-A215-4180-9EF1-D600923648F6}" destId="{B3E59487-EA3E-41A4-B1C3-539B5A648366}" srcOrd="7" destOrd="0" presId="urn:microsoft.com/office/officeart/2005/8/layout/default"/>
    <dgm:cxn modelId="{D64764F7-1F18-4CE3-B239-F69B8E0FBF67}" type="presParOf" srcId="{AE73EF13-A215-4180-9EF1-D600923648F6}" destId="{E38B684A-1BE0-4C23-AF7A-57EB54B40726}"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05C61-399E-444D-A57A-C8678E067AF3}">
      <dsp:nvSpPr>
        <dsp:cNvPr id="0" name=""/>
        <dsp:cNvSpPr/>
      </dsp:nvSpPr>
      <dsp:spPr>
        <a:xfrm>
          <a:off x="3574142" y="2006450"/>
          <a:ext cx="1625600" cy="1625600"/>
        </a:xfrm>
        <a:prstGeom prst="roundRect">
          <a:avLst/>
        </a:prstGeom>
        <a:gradFill rotWithShape="0">
          <a:gsLst>
            <a:gs pos="0">
              <a:srgbClr val="66FF99"/>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None/>
            <a:defRPr b="0" i="0"/>
          </a:pPr>
          <a:r>
            <a:rPr lang="1106" sz="1800" kern="1200">
              <a:solidFill>
                <a:schemeClr val="tx1"/>
              </a:solidFill>
            </a:rPr>
            <a:t>Gofal sy'n canolbwyntio ar ganlyniadau</a:t>
          </a:r>
        </a:p>
      </dsp:txBody>
      <dsp:txXfrm>
        <a:off x="3653497" y="2085805"/>
        <a:ext cx="1466890" cy="1466890"/>
      </dsp:txXfrm>
    </dsp:sp>
    <dsp:sp modelId="{B78F2295-45A0-4502-9EB2-22E834506B36}">
      <dsp:nvSpPr>
        <dsp:cNvPr id="0" name=""/>
        <dsp:cNvSpPr/>
      </dsp:nvSpPr>
      <dsp:spPr>
        <a:xfrm rot="16200000">
          <a:off x="3955703" y="1575211"/>
          <a:ext cx="862478" cy="0"/>
        </a:xfrm>
        <a:custGeom>
          <a:avLst/>
          <a:gdLst/>
          <a:ahLst/>
          <a:cxnLst/>
          <a:rect l="0" t="0" r="0" b="0"/>
          <a:pathLst>
            <a:path>
              <a:moveTo>
                <a:pt x="0" y="0"/>
              </a:moveTo>
              <a:lnTo>
                <a:pt x="862478"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83580E-75A9-4BE3-B029-12E65CFDDD0B}">
      <dsp:nvSpPr>
        <dsp:cNvPr id="0" name=""/>
        <dsp:cNvSpPr/>
      </dsp:nvSpPr>
      <dsp:spPr>
        <a:xfrm>
          <a:off x="3842366" y="54820"/>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defRPr b="0" i="0"/>
          </a:pPr>
          <a:r>
            <a:rPr lang="1106" sz="1300" kern="1200">
              <a:solidFill>
                <a:schemeClr val="tx1"/>
              </a:solidFill>
            </a:rPr>
            <a:t>Pa nodau mae person am eu cyflawni?</a:t>
          </a:r>
        </a:p>
      </dsp:txBody>
      <dsp:txXfrm>
        <a:off x="3895534" y="107988"/>
        <a:ext cx="982816" cy="982816"/>
      </dsp:txXfrm>
    </dsp:sp>
    <dsp:sp modelId="{D8E8BBC0-878B-4390-A51A-D9D96AE6C5E7}">
      <dsp:nvSpPr>
        <dsp:cNvPr id="0" name=""/>
        <dsp:cNvSpPr/>
      </dsp:nvSpPr>
      <dsp:spPr>
        <a:xfrm rot="19285714">
          <a:off x="5144542" y="2013310"/>
          <a:ext cx="506036" cy="0"/>
        </a:xfrm>
        <a:custGeom>
          <a:avLst/>
          <a:gdLst/>
          <a:ahLst/>
          <a:cxnLst/>
          <a:rect l="0" t="0" r="0" b="0"/>
          <a:pathLst>
            <a:path>
              <a:moveTo>
                <a:pt x="0" y="0"/>
              </a:moveTo>
              <a:lnTo>
                <a:pt x="506036"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146CC7-A463-472F-AB19-D3EC6050E047}">
      <dsp:nvSpPr>
        <dsp:cNvPr id="0" name=""/>
        <dsp:cNvSpPr/>
      </dsp:nvSpPr>
      <dsp:spPr>
        <a:xfrm>
          <a:off x="5595378" y="876694"/>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844550">
            <a:lnSpc>
              <a:spcPct val="90000"/>
            </a:lnSpc>
            <a:spcBef>
              <a:spcPct val="0"/>
            </a:spcBef>
            <a:spcAft>
              <a:spcPct val="35000"/>
            </a:spcAft>
            <a:buNone/>
            <a:defRPr b="0" i="0"/>
          </a:pPr>
          <a:r>
            <a:rPr lang="1106" sz="1900" kern="1200">
              <a:solidFill>
                <a:schemeClr val="tx1"/>
              </a:solidFill>
            </a:rPr>
            <a:t>Beth sy'n bwysig?</a:t>
          </a:r>
        </a:p>
      </dsp:txBody>
      <dsp:txXfrm>
        <a:off x="5648546" y="929862"/>
        <a:ext cx="982816" cy="982816"/>
      </dsp:txXfrm>
    </dsp:sp>
    <dsp:sp modelId="{5DFF5725-39C9-4292-BDCC-CA97B5A30885}">
      <dsp:nvSpPr>
        <dsp:cNvPr id="0" name=""/>
        <dsp:cNvSpPr/>
      </dsp:nvSpPr>
      <dsp:spPr>
        <a:xfrm rot="771429">
          <a:off x="5189368" y="3096843"/>
          <a:ext cx="827570" cy="0"/>
        </a:xfrm>
        <a:custGeom>
          <a:avLst/>
          <a:gdLst/>
          <a:ahLst/>
          <a:cxnLst/>
          <a:rect l="0" t="0" r="0" b="0"/>
          <a:pathLst>
            <a:path>
              <a:moveTo>
                <a:pt x="0" y="0"/>
              </a:moveTo>
              <a:lnTo>
                <a:pt x="82757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66397B8-B244-4457-8027-25B52544C97B}">
      <dsp:nvSpPr>
        <dsp:cNvPr id="0" name=""/>
        <dsp:cNvSpPr/>
      </dsp:nvSpPr>
      <dsp:spPr>
        <a:xfrm>
          <a:off x="6006564" y="2768638"/>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defRPr b="0" i="0"/>
          </a:pPr>
          <a:r>
            <a:rPr lang="1106" sz="1100" kern="1200">
              <a:solidFill>
                <a:schemeClr val="tx1"/>
              </a:solidFill>
            </a:rPr>
            <a:t>Sgyrsiau ystyrlon i nodi'r hyn sydd ei angen ar berson</a:t>
          </a:r>
        </a:p>
      </dsp:txBody>
      <dsp:txXfrm>
        <a:off x="6059732" y="2821806"/>
        <a:ext cx="982816" cy="982816"/>
      </dsp:txXfrm>
    </dsp:sp>
    <dsp:sp modelId="{4FB077DD-24F6-4902-8EB3-E8F2ECF67C53}">
      <dsp:nvSpPr>
        <dsp:cNvPr id="0" name=""/>
        <dsp:cNvSpPr/>
      </dsp:nvSpPr>
      <dsp:spPr>
        <a:xfrm rot="3857143">
          <a:off x="4576467" y="3953372"/>
          <a:ext cx="713280" cy="0"/>
        </a:xfrm>
        <a:custGeom>
          <a:avLst/>
          <a:gdLst/>
          <a:ahLst/>
          <a:cxnLst/>
          <a:rect l="0" t="0" r="0" b="0"/>
          <a:pathLst>
            <a:path>
              <a:moveTo>
                <a:pt x="0" y="0"/>
              </a:moveTo>
              <a:lnTo>
                <a:pt x="71328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2164A7-3E24-4B62-A93D-D238C9952A06}">
      <dsp:nvSpPr>
        <dsp:cNvPr id="0" name=""/>
        <dsp:cNvSpPr/>
      </dsp:nvSpPr>
      <dsp:spPr>
        <a:xfrm>
          <a:off x="4805525" y="4274694"/>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defRPr b="0" i="0"/>
          </a:pPr>
          <a:r>
            <a:rPr lang="1106" sz="1300" kern="1200">
              <a:solidFill>
                <a:schemeClr val="tx1"/>
              </a:solidFill>
            </a:rPr>
            <a:t>Yn seiliedig ar gryfderau a galluoedd unigolyn</a:t>
          </a:r>
          <a:r>
            <a:rPr lang="1106" sz="1300" kern="1200"/>
            <a:t>.</a:t>
          </a:r>
        </a:p>
      </dsp:txBody>
      <dsp:txXfrm>
        <a:off x="4858693" y="4327862"/>
        <a:ext cx="982816" cy="982816"/>
      </dsp:txXfrm>
    </dsp:sp>
    <dsp:sp modelId="{991951EB-9628-424B-89BA-BB23E7A38E87}">
      <dsp:nvSpPr>
        <dsp:cNvPr id="0" name=""/>
        <dsp:cNvSpPr/>
      </dsp:nvSpPr>
      <dsp:spPr>
        <a:xfrm rot="6942857">
          <a:off x="3484138" y="3953372"/>
          <a:ext cx="713280" cy="0"/>
        </a:xfrm>
        <a:custGeom>
          <a:avLst/>
          <a:gdLst/>
          <a:ahLst/>
          <a:cxnLst/>
          <a:rect l="0" t="0" r="0" b="0"/>
          <a:pathLst>
            <a:path>
              <a:moveTo>
                <a:pt x="0" y="0"/>
              </a:moveTo>
              <a:lnTo>
                <a:pt x="71328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F370F2B-D76A-436B-877B-2A53E027C15B}">
      <dsp:nvSpPr>
        <dsp:cNvPr id="0" name=""/>
        <dsp:cNvSpPr/>
      </dsp:nvSpPr>
      <dsp:spPr>
        <a:xfrm>
          <a:off x="2879208" y="4274694"/>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defRPr b="0" i="0"/>
          </a:pPr>
          <a:r>
            <a:rPr lang="1106" sz="1300" kern="1200">
              <a:solidFill>
                <a:schemeClr val="tx1"/>
              </a:solidFill>
            </a:rPr>
            <a:t>Cefnogi gofalwyr ffurfiol ac anffurfiol hefyd</a:t>
          </a:r>
        </a:p>
      </dsp:txBody>
      <dsp:txXfrm>
        <a:off x="2932376" y="4327862"/>
        <a:ext cx="982816" cy="982816"/>
      </dsp:txXfrm>
    </dsp:sp>
    <dsp:sp modelId="{B166686C-18A3-495E-8954-950621C3FA2B}">
      <dsp:nvSpPr>
        <dsp:cNvPr id="0" name=""/>
        <dsp:cNvSpPr/>
      </dsp:nvSpPr>
      <dsp:spPr>
        <a:xfrm rot="10028571">
          <a:off x="2756946" y="3096843"/>
          <a:ext cx="827570" cy="0"/>
        </a:xfrm>
        <a:custGeom>
          <a:avLst/>
          <a:gdLst/>
          <a:ahLst/>
          <a:cxnLst/>
          <a:rect l="0" t="0" r="0" b="0"/>
          <a:pathLst>
            <a:path>
              <a:moveTo>
                <a:pt x="0" y="0"/>
              </a:moveTo>
              <a:lnTo>
                <a:pt x="82757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8DB469A-6645-48A5-9A61-EDBDBA54C4B3}">
      <dsp:nvSpPr>
        <dsp:cNvPr id="0" name=""/>
        <dsp:cNvSpPr/>
      </dsp:nvSpPr>
      <dsp:spPr>
        <a:xfrm>
          <a:off x="1678169" y="2768638"/>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defRPr b="0" i="0"/>
          </a:pPr>
          <a:r>
            <a:rPr lang="1106" sz="1100" kern="1200">
              <a:solidFill>
                <a:schemeClr val="tx1"/>
              </a:solidFill>
            </a:rPr>
            <a:t>Mae'r canlyniadau'n realistig yn seiliedig ar lesiant person</a:t>
          </a:r>
        </a:p>
      </dsp:txBody>
      <dsp:txXfrm>
        <a:off x="1731337" y="2821806"/>
        <a:ext cx="982816" cy="982816"/>
      </dsp:txXfrm>
    </dsp:sp>
    <dsp:sp modelId="{2339BA45-46EC-4CBD-9E31-68CCF4921146}">
      <dsp:nvSpPr>
        <dsp:cNvPr id="0" name=""/>
        <dsp:cNvSpPr/>
      </dsp:nvSpPr>
      <dsp:spPr>
        <a:xfrm rot="13114286">
          <a:off x="3143202" y="2020271"/>
          <a:ext cx="483705" cy="0"/>
        </a:xfrm>
        <a:custGeom>
          <a:avLst/>
          <a:gdLst/>
          <a:ahLst/>
          <a:cxnLst/>
          <a:rect l="0" t="0" r="0" b="0"/>
          <a:pathLst>
            <a:path>
              <a:moveTo>
                <a:pt x="0" y="0"/>
              </a:moveTo>
              <a:lnTo>
                <a:pt x="48370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5C69C63-1F72-435C-A694-11A930A6E40E}">
      <dsp:nvSpPr>
        <dsp:cNvPr id="0" name=""/>
        <dsp:cNvSpPr/>
      </dsp:nvSpPr>
      <dsp:spPr>
        <a:xfrm>
          <a:off x="2106814" y="890618"/>
          <a:ext cx="1089152" cy="1089152"/>
        </a:xfrm>
        <a:prstGeom prst="roundRect">
          <a:avLst/>
        </a:prstGeom>
        <a:gradFill rotWithShape="0">
          <a:gsLst>
            <a:gs pos="0">
              <a:srgbClr val="00B0F0"/>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488950">
            <a:lnSpc>
              <a:spcPct val="90000"/>
            </a:lnSpc>
            <a:spcBef>
              <a:spcPct val="0"/>
            </a:spcBef>
            <a:spcAft>
              <a:spcPct val="35000"/>
            </a:spcAft>
            <a:buNone/>
            <a:defRPr b="0" i="0"/>
          </a:pPr>
          <a:r>
            <a:rPr lang="1106" sz="1100" kern="1200">
              <a:solidFill>
                <a:schemeClr val="tx1"/>
              </a:solidFill>
            </a:rPr>
            <a:t>Mae canlyniadau'n esblygu ac yn newid os oes angen</a:t>
          </a:r>
          <a:r>
            <a:rPr lang="1106" sz="1100" kern="1200"/>
            <a:t>.</a:t>
          </a:r>
        </a:p>
      </dsp:txBody>
      <dsp:txXfrm>
        <a:off x="2159982" y="943786"/>
        <a:ext cx="982816" cy="9828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F9DD14-E15D-4B60-87E1-397B822AC946}">
      <dsp:nvSpPr>
        <dsp:cNvPr id="0" name=""/>
        <dsp:cNvSpPr/>
      </dsp:nvSpPr>
      <dsp:spPr>
        <a:xfrm>
          <a:off x="0" y="432938"/>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defRPr b="0" i="0"/>
          </a:pPr>
          <a:r>
            <a:rPr lang="1106" sz="2000" b="1" kern="1200">
              <a:solidFill>
                <a:schemeClr val="tx1"/>
              </a:solidFill>
            </a:rPr>
            <a:t>Corﬀorol</a:t>
          </a:r>
        </a:p>
        <a:p>
          <a:pPr marL="0" lvl="0" indent="0" algn="ctr" defTabSz="889000">
            <a:lnSpc>
              <a:spcPct val="90000"/>
            </a:lnSpc>
            <a:spcBef>
              <a:spcPct val="0"/>
            </a:spcBef>
            <a:spcAft>
              <a:spcPct val="35000"/>
            </a:spcAft>
            <a:buNone/>
            <a:defRPr b="0" i="0"/>
          </a:pPr>
          <a:r>
            <a:rPr lang="1106" sz="2000" kern="1200">
              <a:solidFill>
                <a:schemeClr val="tx1"/>
              </a:solidFill>
            </a:rPr>
            <a:t>Ymarfer corff, deiet, gofal meddygol, amddiffyn rhag niwed, cysur corfforol</a:t>
          </a:r>
        </a:p>
      </dsp:txBody>
      <dsp:txXfrm>
        <a:off x="0" y="432938"/>
        <a:ext cx="3030991" cy="1818594"/>
      </dsp:txXfrm>
    </dsp:sp>
    <dsp:sp modelId="{6C75AD25-1F9E-4189-A1CD-F8F6F1804CE8}">
      <dsp:nvSpPr>
        <dsp:cNvPr id="0" name=""/>
        <dsp:cNvSpPr/>
      </dsp:nvSpPr>
      <dsp:spPr>
        <a:xfrm>
          <a:off x="3334090" y="432938"/>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defRPr b="0" i="0"/>
          </a:pPr>
          <a:r>
            <a:rPr lang="1106" sz="2000" b="1" kern="1200">
              <a:solidFill>
                <a:schemeClr val="tx1"/>
              </a:solidFill>
            </a:rPr>
            <a:t>Deallusol</a:t>
          </a:r>
        </a:p>
        <a:p>
          <a:pPr marL="0" lvl="0" indent="0" algn="ctr" defTabSz="889000">
            <a:lnSpc>
              <a:spcPct val="90000"/>
            </a:lnSpc>
            <a:spcBef>
              <a:spcPct val="0"/>
            </a:spcBef>
            <a:spcAft>
              <a:spcPct val="35000"/>
            </a:spcAft>
            <a:buNone/>
            <a:defRPr b="0" i="0"/>
          </a:pPr>
          <a:r>
            <a:rPr lang="1106" sz="2000" kern="1200">
              <a:solidFill>
                <a:schemeClr val="tx1"/>
              </a:solidFill>
            </a:rPr>
            <a:t>Gwybyddiaeth, symbyliad, ymgysylltu â gweithgareddau</a:t>
          </a:r>
        </a:p>
      </dsp:txBody>
      <dsp:txXfrm>
        <a:off x="3334090" y="432938"/>
        <a:ext cx="3030991" cy="1818594"/>
      </dsp:txXfrm>
    </dsp:sp>
    <dsp:sp modelId="{E1762C13-44FB-4296-B2E9-EE9A3DFD8403}">
      <dsp:nvSpPr>
        <dsp:cNvPr id="0" name=""/>
        <dsp:cNvSpPr/>
      </dsp:nvSpPr>
      <dsp:spPr>
        <a:xfrm>
          <a:off x="6668180" y="456907"/>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defRPr b="0" i="0"/>
          </a:pPr>
          <a:r>
            <a:rPr lang="1106" sz="2000" b="1" kern="1200">
              <a:solidFill>
                <a:schemeClr val="tx1"/>
              </a:solidFill>
            </a:rPr>
            <a:t>Iaith</a:t>
          </a:r>
        </a:p>
        <a:p>
          <a:pPr marL="0" lvl="0" indent="0" algn="ctr" defTabSz="889000">
            <a:lnSpc>
              <a:spcPct val="90000"/>
            </a:lnSpc>
            <a:spcBef>
              <a:spcPct val="0"/>
            </a:spcBef>
            <a:spcAft>
              <a:spcPct val="35000"/>
            </a:spcAft>
            <a:buNone/>
            <a:defRPr b="0" i="0"/>
          </a:pPr>
          <a:r>
            <a:rPr lang="1106" sz="2000" kern="1200">
              <a:solidFill>
                <a:schemeClr val="tx1"/>
              </a:solidFill>
            </a:rPr>
            <a:t>Cyfathrebu, Mwy na Geiriau, Cynnig Gweithredol, iaith arwyddion, braille</a:t>
          </a:r>
        </a:p>
      </dsp:txBody>
      <dsp:txXfrm>
        <a:off x="6668180" y="456907"/>
        <a:ext cx="3030991" cy="1818594"/>
      </dsp:txXfrm>
    </dsp:sp>
    <dsp:sp modelId="{2F6E7B4A-8909-41CB-8E0F-EE507788EFE3}">
      <dsp:nvSpPr>
        <dsp:cNvPr id="0" name=""/>
        <dsp:cNvSpPr/>
      </dsp:nvSpPr>
      <dsp:spPr>
        <a:xfrm>
          <a:off x="1620792" y="2554632"/>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defRPr b="0" i="0"/>
          </a:pPr>
          <a:r>
            <a:rPr lang="1106" sz="2000" b="1" kern="1200">
              <a:solidFill>
                <a:schemeClr val="tx1"/>
              </a:solidFill>
            </a:rPr>
            <a:t>Emosiynol</a:t>
          </a:r>
        </a:p>
        <a:p>
          <a:pPr marL="0" lvl="0" indent="0" algn="ctr" defTabSz="889000">
            <a:lnSpc>
              <a:spcPct val="90000"/>
            </a:lnSpc>
            <a:spcBef>
              <a:spcPct val="0"/>
            </a:spcBef>
            <a:spcAft>
              <a:spcPct val="35000"/>
            </a:spcAft>
            <a:buNone/>
            <a:defRPr b="0" i="0"/>
          </a:pPr>
          <a:r>
            <a:rPr lang="1106" sz="2000" kern="1200">
              <a:solidFill>
                <a:schemeClr val="tx1"/>
              </a:solidFill>
            </a:rPr>
            <a:t>Preifatrwydd, urddas, diogelwch seicolegol, ymreolaeth, teimlo'n ddiogel</a:t>
          </a:r>
        </a:p>
      </dsp:txBody>
      <dsp:txXfrm>
        <a:off x="1620792" y="2554632"/>
        <a:ext cx="3030991" cy="1818594"/>
      </dsp:txXfrm>
    </dsp:sp>
    <dsp:sp modelId="{6304ABC8-78F9-452A-9B91-3D59406A9C8D}">
      <dsp:nvSpPr>
        <dsp:cNvPr id="0" name=""/>
        <dsp:cNvSpPr/>
      </dsp:nvSpPr>
      <dsp:spPr>
        <a:xfrm>
          <a:off x="5001135" y="2554632"/>
          <a:ext cx="3030991" cy="1818594"/>
        </a:xfrm>
        <a:prstGeom prst="rect">
          <a:avLst/>
        </a:prstGeom>
        <a:gradFill rotWithShape="0">
          <a:gsLst>
            <a:gs pos="5000">
              <a:schemeClr val="tx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defRPr b="0" i="0"/>
          </a:pPr>
          <a:r>
            <a:rPr lang="1106" sz="2000" b="1" kern="1200">
              <a:solidFill>
                <a:schemeClr val="tx1"/>
              </a:solidFill>
            </a:rPr>
            <a:t>Cymdeithasol</a:t>
          </a:r>
        </a:p>
        <a:p>
          <a:pPr marL="0" lvl="0" indent="0" algn="ctr" defTabSz="889000">
            <a:lnSpc>
              <a:spcPct val="90000"/>
            </a:lnSpc>
            <a:spcBef>
              <a:spcPct val="0"/>
            </a:spcBef>
            <a:spcAft>
              <a:spcPct val="35000"/>
            </a:spcAft>
            <a:buNone/>
            <a:defRPr b="0" i="0"/>
          </a:pPr>
          <a:r>
            <a:rPr lang="1106" sz="2000" kern="1200">
              <a:solidFill>
                <a:schemeClr val="tx1"/>
              </a:solidFill>
            </a:rPr>
            <a:t>Cyswllt cymdeithasol, cymorth cymdeithasol, ymdeimlad o integreiddio cymdeithasol</a:t>
          </a:r>
        </a:p>
      </dsp:txBody>
      <dsp:txXfrm>
        <a:off x="5001135" y="2554632"/>
        <a:ext cx="3030991" cy="18185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7EDF15-AD43-443B-AC42-67B3B77BA625}">
      <dsp:nvSpPr>
        <dsp:cNvPr id="0" name=""/>
        <dsp:cNvSpPr/>
      </dsp:nvSpPr>
      <dsp:spPr>
        <a:xfrm>
          <a:off x="2444138" y="2709333"/>
          <a:ext cx="536352" cy="1991309"/>
        </a:xfrm>
        <a:custGeom>
          <a:avLst/>
          <a:gdLst/>
          <a:ahLst/>
          <a:cxnLst/>
          <a:rect l="0" t="0" r="0" b="0"/>
          <a:pathLst>
            <a:path>
              <a:moveTo>
                <a:pt x="0" y="0"/>
              </a:moveTo>
              <a:lnTo>
                <a:pt x="268176" y="0"/>
              </a:lnTo>
              <a:lnTo>
                <a:pt x="268176" y="1991309"/>
              </a:lnTo>
              <a:lnTo>
                <a:pt x="536352" y="19913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GB" sz="700" kern="1200"/>
        </a:p>
      </dsp:txBody>
      <dsp:txXfrm>
        <a:off x="2660757" y="3653431"/>
        <a:ext cx="103113" cy="103113"/>
      </dsp:txXfrm>
    </dsp:sp>
    <dsp:sp modelId="{B366F7BD-B18D-4154-8D4D-82AA36B7772D}">
      <dsp:nvSpPr>
        <dsp:cNvPr id="0" name=""/>
        <dsp:cNvSpPr/>
      </dsp:nvSpPr>
      <dsp:spPr>
        <a:xfrm>
          <a:off x="2444138" y="2663613"/>
          <a:ext cx="585777" cy="91440"/>
        </a:xfrm>
        <a:custGeom>
          <a:avLst/>
          <a:gdLst/>
          <a:ahLst/>
          <a:cxnLst/>
          <a:rect l="0" t="0" r="0" b="0"/>
          <a:pathLst>
            <a:path>
              <a:moveTo>
                <a:pt x="0" y="45720"/>
              </a:moveTo>
              <a:lnTo>
                <a:pt x="292888" y="45720"/>
              </a:lnTo>
              <a:lnTo>
                <a:pt x="292888" y="136777"/>
              </a:lnTo>
              <a:lnTo>
                <a:pt x="585777" y="13677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722206" y="2694513"/>
        <a:ext cx="29640" cy="29640"/>
      </dsp:txXfrm>
    </dsp:sp>
    <dsp:sp modelId="{ECF0D219-DDBD-4CAF-B52E-CC9E1228D5AB}">
      <dsp:nvSpPr>
        <dsp:cNvPr id="0" name=""/>
        <dsp:cNvSpPr/>
      </dsp:nvSpPr>
      <dsp:spPr>
        <a:xfrm>
          <a:off x="2444138" y="805762"/>
          <a:ext cx="536352" cy="1903570"/>
        </a:xfrm>
        <a:custGeom>
          <a:avLst/>
          <a:gdLst/>
          <a:ahLst/>
          <a:cxnLst/>
          <a:rect l="0" t="0" r="0" b="0"/>
          <a:pathLst>
            <a:path>
              <a:moveTo>
                <a:pt x="0" y="1903570"/>
              </a:moveTo>
              <a:lnTo>
                <a:pt x="268176" y="1903570"/>
              </a:lnTo>
              <a:lnTo>
                <a:pt x="268176" y="0"/>
              </a:lnTo>
              <a:lnTo>
                <a:pt x="536352"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GB" sz="700" kern="1200"/>
        </a:p>
      </dsp:txBody>
      <dsp:txXfrm>
        <a:off x="2662872" y="1708105"/>
        <a:ext cx="98884" cy="98884"/>
      </dsp:txXfrm>
    </dsp:sp>
    <dsp:sp modelId="{580E5D0B-0219-4EDE-9DC8-E9FEDDB22530}">
      <dsp:nvSpPr>
        <dsp:cNvPr id="0" name=""/>
        <dsp:cNvSpPr/>
      </dsp:nvSpPr>
      <dsp:spPr>
        <a:xfrm rot="16200000">
          <a:off x="-116271" y="2300528"/>
          <a:ext cx="4303210" cy="817609"/>
        </a:xfrm>
        <a:prstGeom prst="rect">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2489200">
            <a:lnSpc>
              <a:spcPct val="90000"/>
            </a:lnSpc>
            <a:spcBef>
              <a:spcPct val="0"/>
            </a:spcBef>
            <a:spcAft>
              <a:spcPct val="35000"/>
            </a:spcAft>
            <a:buNone/>
            <a:defRPr b="0" i="0"/>
          </a:pPr>
          <a:r>
            <a:rPr lang="1106" sz="5600" kern="1200">
              <a:solidFill>
                <a:schemeClr val="bg2">
                  <a:lumMod val="50000"/>
                </a:schemeClr>
              </a:solidFill>
            </a:rPr>
            <a:t>Disgrifiwch</a:t>
          </a:r>
        </a:p>
      </dsp:txBody>
      <dsp:txXfrm>
        <a:off x="-116271" y="2300528"/>
        <a:ext cx="4303210" cy="817609"/>
      </dsp:txXfrm>
    </dsp:sp>
    <dsp:sp modelId="{BB9B19B3-66CB-486A-8AEA-3ED9B5F22EED}">
      <dsp:nvSpPr>
        <dsp:cNvPr id="0" name=""/>
        <dsp:cNvSpPr/>
      </dsp:nvSpPr>
      <dsp:spPr>
        <a:xfrm>
          <a:off x="2980490" y="0"/>
          <a:ext cx="6606464" cy="1611525"/>
        </a:xfrm>
        <a:prstGeom prst="rect">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1">
          <a:noAutofit/>
        </a:bodyPr>
        <a:lstStyle/>
        <a:p>
          <a:pPr marL="0" lvl="0" indent="0" algn="ctr" defTabSz="889000">
            <a:lnSpc>
              <a:spcPct val="90000"/>
            </a:lnSpc>
            <a:spcBef>
              <a:spcPct val="0"/>
            </a:spcBef>
            <a:spcAft>
              <a:spcPct val="35000"/>
            </a:spcAft>
            <a:buNone/>
            <a:defRPr b="0" i="0"/>
          </a:pPr>
          <a:r>
            <a:rPr lang="1106" sz="2000" kern="1200">
              <a:solidFill>
                <a:schemeClr val="bg2">
                  <a:lumMod val="50000"/>
                </a:schemeClr>
              </a:solidFill>
            </a:rPr>
            <a:t>Trawsnewidiadau</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Symud o un cyfnod neu set o wasanaethau i un arall, er enghraifft:</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Symud o'r glasoed i fod yn oedolyn ac o fod yn oedolyn i fod yn oedolyn hŷn</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Dod yn rhiant/nain neu daid neu fam-gu neu dad-cu</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Dod yn weddw ar ôl colli partner</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Ymddeol o'r gwaith</a:t>
          </a:r>
        </a:p>
      </dsp:txBody>
      <dsp:txXfrm>
        <a:off x="2980490" y="0"/>
        <a:ext cx="6606464" cy="1611525"/>
      </dsp:txXfrm>
    </dsp:sp>
    <dsp:sp modelId="{061F6B61-FD67-4B8C-9420-E853B90E4E51}">
      <dsp:nvSpPr>
        <dsp:cNvPr id="0" name=""/>
        <dsp:cNvSpPr/>
      </dsp:nvSpPr>
      <dsp:spPr>
        <a:xfrm>
          <a:off x="3029915" y="1819246"/>
          <a:ext cx="6564145" cy="1962288"/>
        </a:xfrm>
        <a:prstGeom prst="rect">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defRPr b="0" i="0"/>
          </a:pPr>
          <a:r>
            <a:rPr lang="1106" sz="2000" kern="1200">
              <a:solidFill>
                <a:schemeClr val="bg2">
                  <a:lumMod val="50000"/>
                </a:schemeClr>
              </a:solidFill>
            </a:rPr>
            <a:t>Profiadau bywyd</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Newidiadau sy'n deillio o wybodaeth a phrofiad:</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Datblygu cyfeillgarwch</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Cyfarfod partner</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Dyrchafiad yn y gwaith</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Profi profedigaeth</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Datblygu sgiliau, dealltwriaeth a doethineb (dysgu gydol oes)</a:t>
          </a:r>
        </a:p>
      </dsp:txBody>
      <dsp:txXfrm>
        <a:off x="3029915" y="1819246"/>
        <a:ext cx="6564145" cy="1962288"/>
      </dsp:txXfrm>
    </dsp:sp>
    <dsp:sp modelId="{E85344E3-89F6-4D0F-A8B9-0EADC15BA166}">
      <dsp:nvSpPr>
        <dsp:cNvPr id="0" name=""/>
        <dsp:cNvSpPr/>
      </dsp:nvSpPr>
      <dsp:spPr>
        <a:xfrm>
          <a:off x="2980490" y="3985912"/>
          <a:ext cx="6555456" cy="1429460"/>
        </a:xfrm>
        <a:prstGeom prst="rect">
          <a:avLst/>
        </a:prstGeom>
        <a:gradFill flip="none" rotWithShape="0">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path path="circle">
            <a:fillToRect l="50000" t="50000" r="50000" b="50000"/>
          </a:path>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defRPr b="0" i="0"/>
          </a:pPr>
          <a:r>
            <a:rPr lang="1106" sz="2000" kern="1200">
              <a:solidFill>
                <a:schemeClr val="bg2">
                  <a:lumMod val="50000"/>
                </a:schemeClr>
              </a:solidFill>
            </a:rPr>
            <a:t>Newidiadau bywyd</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Datblygu cyflwr iechyd acíwt neu gronig</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Colled – dementia, golwg, clyw, annibyniaeth</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Symud i le gwahanol</a:t>
          </a:r>
        </a:p>
        <a:p>
          <a:pPr marL="0" lvl="0" indent="0" algn="ctr" defTabSz="889000">
            <a:lnSpc>
              <a:spcPct val="90000"/>
            </a:lnSpc>
            <a:spcBef>
              <a:spcPct val="0"/>
            </a:spcBef>
            <a:spcAft>
              <a:spcPct val="35000"/>
            </a:spcAft>
            <a:buNone/>
            <a:defRPr b="0" i="0"/>
          </a:pPr>
          <a:r>
            <a:rPr lang="1106" sz="1400" kern="1200">
              <a:solidFill>
                <a:schemeClr val="bg2">
                  <a:lumMod val="50000"/>
                </a:schemeClr>
              </a:solidFill>
            </a:rPr>
            <a:t>Dod yn ffoadur/digartref</a:t>
          </a:r>
        </a:p>
      </dsp:txBody>
      <dsp:txXfrm>
        <a:off x="2980490" y="3985912"/>
        <a:ext cx="6555456" cy="14294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DCD05A-465E-42BE-AEA6-B5342B0EA276}">
      <dsp:nvSpPr>
        <dsp:cNvPr id="0" name=""/>
        <dsp:cNvSpPr/>
      </dsp:nvSpPr>
      <dsp:spPr>
        <a:xfrm>
          <a:off x="1159" y="0"/>
          <a:ext cx="3015009" cy="5009515"/>
        </a:xfrm>
        <a:prstGeom prst="roundRect">
          <a:avLst>
            <a:gd name="adj" fmla="val 10000"/>
          </a:avLst>
        </a:prstGeom>
        <a:gradFill rotWithShape="0">
          <a:gsLst>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a:noFill/>
        </a:ln>
        <a:effectLst/>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defRPr b="0" i="0"/>
          </a:pPr>
          <a:r>
            <a:rPr lang="1106" sz="3700" kern="1200"/>
            <a:t>Ymddeoliad</a:t>
          </a:r>
        </a:p>
      </dsp:txBody>
      <dsp:txXfrm>
        <a:off x="1159" y="0"/>
        <a:ext cx="3015009" cy="1502854"/>
      </dsp:txXfrm>
    </dsp:sp>
    <dsp:sp modelId="{318050E3-3823-44C5-8C6D-EB678A7332B2}">
      <dsp:nvSpPr>
        <dsp:cNvPr id="0" name=""/>
        <dsp:cNvSpPr/>
      </dsp:nvSpPr>
      <dsp:spPr>
        <a:xfrm>
          <a:off x="302660" y="1504322"/>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defRPr b="0" i="0"/>
          </a:pPr>
          <a:r>
            <a:rPr lang="1106" sz="2000" kern="1200"/>
            <a:t>Problemau iechyd corfforol</a:t>
          </a:r>
        </a:p>
        <a:p>
          <a:pPr marL="0" lvl="0" indent="0" algn="ctr" defTabSz="889000">
            <a:lnSpc>
              <a:spcPct val="90000"/>
            </a:lnSpc>
            <a:spcBef>
              <a:spcPct val="0"/>
            </a:spcBef>
            <a:spcAft>
              <a:spcPct val="35000"/>
            </a:spcAft>
            <a:buNone/>
            <a:defRPr b="0" i="0"/>
          </a:pPr>
          <a:r>
            <a:rPr lang="1106" sz="2000" kern="1200"/>
            <a:t>Llai o incwm</a:t>
          </a:r>
        </a:p>
      </dsp:txBody>
      <dsp:txXfrm>
        <a:off x="346899" y="1548561"/>
        <a:ext cx="2323529" cy="1421959"/>
      </dsp:txXfrm>
    </dsp:sp>
    <dsp:sp modelId="{E9AD0CEF-99D4-44C2-9B51-8DE0ED5EC26C}">
      <dsp:nvSpPr>
        <dsp:cNvPr id="0" name=""/>
        <dsp:cNvSpPr/>
      </dsp:nvSpPr>
      <dsp:spPr>
        <a:xfrm>
          <a:off x="302660" y="3247135"/>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defRPr b="0" i="0"/>
          </a:pPr>
          <a:r>
            <a:rPr lang="1106" sz="2000" kern="1200"/>
            <a:t>Problemau iechyd meddwl (addasu)</a:t>
          </a:r>
        </a:p>
        <a:p>
          <a:pPr marL="0" lvl="0" indent="0" algn="ctr" defTabSz="889000">
            <a:lnSpc>
              <a:spcPct val="90000"/>
            </a:lnSpc>
            <a:spcBef>
              <a:spcPct val="0"/>
            </a:spcBef>
            <a:spcAft>
              <a:spcPct val="35000"/>
            </a:spcAft>
            <a:buNone/>
            <a:defRPr b="0" i="0"/>
          </a:pPr>
          <a:r>
            <a:rPr lang="1106" sz="2000" kern="1200"/>
            <a:t>Iechyd cymdeithasol</a:t>
          </a:r>
        </a:p>
      </dsp:txBody>
      <dsp:txXfrm>
        <a:off x="346899" y="3291374"/>
        <a:ext cx="2323529" cy="1421959"/>
      </dsp:txXfrm>
    </dsp:sp>
    <dsp:sp modelId="{833FEE78-6DBB-4C9A-BA50-7FBC1BF7F29A}">
      <dsp:nvSpPr>
        <dsp:cNvPr id="0" name=""/>
        <dsp:cNvSpPr/>
      </dsp:nvSpPr>
      <dsp:spPr>
        <a:xfrm>
          <a:off x="3242295" y="0"/>
          <a:ext cx="3015009" cy="5009515"/>
        </a:xfrm>
        <a:prstGeom prst="roundRect">
          <a:avLst>
            <a:gd name="adj" fmla="val 10000"/>
          </a:avLst>
        </a:prstGeom>
        <a:gradFill rotWithShape="0">
          <a:gsLst>
            <a:gs pos="43252">
              <a:srgbClr val="9BD4F1"/>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a:noFill/>
        </a:ln>
        <a:effectLst/>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defRPr b="0" i="0"/>
          </a:pPr>
          <a:r>
            <a:rPr lang="1106" sz="3700" kern="1200"/>
            <a:t>Profedigaeth</a:t>
          </a:r>
        </a:p>
      </dsp:txBody>
      <dsp:txXfrm>
        <a:off x="3242295" y="0"/>
        <a:ext cx="3015009" cy="1502854"/>
      </dsp:txXfrm>
    </dsp:sp>
    <dsp:sp modelId="{AEBCC0EC-EEFC-45AD-BA47-099F7AA7A78C}">
      <dsp:nvSpPr>
        <dsp:cNvPr id="0" name=""/>
        <dsp:cNvSpPr/>
      </dsp:nvSpPr>
      <dsp:spPr>
        <a:xfrm>
          <a:off x="3543796" y="1504322"/>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defRPr b="0" i="0"/>
          </a:pPr>
          <a:r>
            <a:rPr lang="1106" sz="2000" kern="1200"/>
            <a:t>Gorbryder</a:t>
          </a:r>
        </a:p>
        <a:p>
          <a:pPr marL="0" lvl="0" indent="0" algn="ctr" defTabSz="889000">
            <a:lnSpc>
              <a:spcPct val="90000"/>
            </a:lnSpc>
            <a:spcBef>
              <a:spcPct val="0"/>
            </a:spcBef>
            <a:spcAft>
              <a:spcPct val="35000"/>
            </a:spcAft>
            <a:buNone/>
            <a:defRPr b="0" i="0"/>
          </a:pPr>
          <a:r>
            <a:rPr lang="1106" sz="2000" kern="1200"/>
            <a:t>Iselder</a:t>
          </a:r>
        </a:p>
        <a:p>
          <a:pPr marL="0" lvl="0" indent="0" algn="ctr" defTabSz="889000">
            <a:lnSpc>
              <a:spcPct val="90000"/>
            </a:lnSpc>
            <a:spcBef>
              <a:spcPct val="0"/>
            </a:spcBef>
            <a:spcAft>
              <a:spcPct val="35000"/>
            </a:spcAft>
            <a:buNone/>
            <a:defRPr b="0" i="0"/>
          </a:pPr>
          <a:r>
            <a:rPr lang="1106" sz="2000" kern="1200"/>
            <a:t>Problemau cysgu</a:t>
          </a:r>
        </a:p>
      </dsp:txBody>
      <dsp:txXfrm>
        <a:off x="3588035" y="1548561"/>
        <a:ext cx="2323529" cy="1421959"/>
      </dsp:txXfrm>
    </dsp:sp>
    <dsp:sp modelId="{EB4A8206-4058-4211-8B5C-910F8ACC3B9F}">
      <dsp:nvSpPr>
        <dsp:cNvPr id="0" name=""/>
        <dsp:cNvSpPr/>
      </dsp:nvSpPr>
      <dsp:spPr>
        <a:xfrm>
          <a:off x="3543796" y="3247135"/>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defRPr b="0" i="0"/>
          </a:pPr>
          <a:r>
            <a:rPr lang="1106" sz="2000" kern="1200"/>
            <a:t>Rhyngweithiad cymdeithasol</a:t>
          </a:r>
        </a:p>
        <a:p>
          <a:pPr marL="0" lvl="0" indent="0" algn="ctr" defTabSz="889000">
            <a:lnSpc>
              <a:spcPct val="90000"/>
            </a:lnSpc>
            <a:spcBef>
              <a:spcPct val="0"/>
            </a:spcBef>
            <a:spcAft>
              <a:spcPct val="35000"/>
            </a:spcAft>
            <a:buNone/>
            <a:defRPr b="0" i="0"/>
          </a:pPr>
          <a:r>
            <a:rPr lang="1106" sz="2000" kern="1200"/>
            <a:t>Unigrwydd ac ynysu</a:t>
          </a:r>
        </a:p>
      </dsp:txBody>
      <dsp:txXfrm>
        <a:off x="3588035" y="3291374"/>
        <a:ext cx="2323529" cy="1421959"/>
      </dsp:txXfrm>
    </dsp:sp>
    <dsp:sp modelId="{D55A9AC8-DFF9-47EF-A865-B004DD758294}">
      <dsp:nvSpPr>
        <dsp:cNvPr id="0" name=""/>
        <dsp:cNvSpPr/>
      </dsp:nvSpPr>
      <dsp:spPr>
        <a:xfrm>
          <a:off x="6484590" y="0"/>
          <a:ext cx="3015009" cy="5009515"/>
        </a:xfrm>
        <a:prstGeom prst="roundRect">
          <a:avLst>
            <a:gd name="adj" fmla="val 10000"/>
          </a:avLst>
        </a:prstGeom>
        <a:gradFill rotWithShape="0">
          <a:gsLst>
            <a:gs pos="43252">
              <a:srgbClr val="9BD4F1"/>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a:noFill/>
        </a:ln>
        <a:effectLst/>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marL="0" lvl="0" indent="0" algn="ctr" defTabSz="1644650">
            <a:lnSpc>
              <a:spcPct val="90000"/>
            </a:lnSpc>
            <a:spcBef>
              <a:spcPct val="0"/>
            </a:spcBef>
            <a:spcAft>
              <a:spcPct val="35000"/>
            </a:spcAft>
            <a:buNone/>
            <a:defRPr b="0" i="0"/>
          </a:pPr>
          <a:r>
            <a:rPr lang="1106" sz="3700" kern="1200"/>
            <a:t>Adleoli</a:t>
          </a:r>
        </a:p>
      </dsp:txBody>
      <dsp:txXfrm>
        <a:off x="6484590" y="0"/>
        <a:ext cx="3015009" cy="1502854"/>
      </dsp:txXfrm>
    </dsp:sp>
    <dsp:sp modelId="{A7E4E0B7-BACB-437A-8F27-DF62C9B59EBD}">
      <dsp:nvSpPr>
        <dsp:cNvPr id="0" name=""/>
        <dsp:cNvSpPr/>
      </dsp:nvSpPr>
      <dsp:spPr>
        <a:xfrm>
          <a:off x="6836741" y="1441420"/>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defRPr b="0" i="0"/>
          </a:pPr>
          <a:r>
            <a:rPr lang="1106" sz="2000" kern="1200"/>
            <a:t>Iechyd cymdeithasol, cwmnïaeth</a:t>
          </a:r>
        </a:p>
        <a:p>
          <a:pPr marL="0" lvl="0" indent="0" algn="ctr" defTabSz="889000">
            <a:lnSpc>
              <a:spcPct val="90000"/>
            </a:lnSpc>
            <a:spcBef>
              <a:spcPct val="0"/>
            </a:spcBef>
            <a:spcAft>
              <a:spcPct val="35000"/>
            </a:spcAft>
            <a:buNone/>
            <a:defRPr b="0" i="0"/>
          </a:pPr>
          <a:r>
            <a:rPr lang="1106" sz="2000" kern="1200"/>
            <a:t>Iechyd corﬀorol</a:t>
          </a:r>
        </a:p>
      </dsp:txBody>
      <dsp:txXfrm>
        <a:off x="6880980" y="1485659"/>
        <a:ext cx="2323529" cy="1421959"/>
      </dsp:txXfrm>
    </dsp:sp>
    <dsp:sp modelId="{16B21DDE-AE27-4CC4-8D06-6F4107F422E6}">
      <dsp:nvSpPr>
        <dsp:cNvPr id="0" name=""/>
        <dsp:cNvSpPr/>
      </dsp:nvSpPr>
      <dsp:spPr>
        <a:xfrm>
          <a:off x="6784931" y="3247135"/>
          <a:ext cx="2412007" cy="1510437"/>
        </a:xfrm>
        <a:prstGeom prst="roundRect">
          <a:avLst>
            <a:gd name="adj" fmla="val 10000"/>
          </a:avLst>
        </a:prstGeom>
        <a:gradFill rotWithShape="0">
          <a:gsLst>
            <a:gs pos="43252">
              <a:schemeClr val="tx2">
                <a:lumMod val="40000"/>
                <a:lumOff val="60000"/>
              </a:schemeClr>
            </a:gs>
            <a:gs pos="35372">
              <a:srgbClr val="A7D6E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38100" rIns="50800" bIns="38100" numCol="1" spcCol="1270" anchor="ctr" anchorCtr="0">
          <a:noAutofit/>
        </a:bodyPr>
        <a:lstStyle/>
        <a:p>
          <a:pPr marL="0" lvl="0" indent="0" algn="ctr" defTabSz="889000">
            <a:lnSpc>
              <a:spcPct val="90000"/>
            </a:lnSpc>
            <a:spcBef>
              <a:spcPct val="0"/>
            </a:spcBef>
            <a:spcAft>
              <a:spcPct val="35000"/>
            </a:spcAft>
            <a:buNone/>
            <a:defRPr b="0" i="0"/>
          </a:pPr>
          <a:r>
            <a:rPr lang="1106" sz="2000" kern="1200"/>
            <a:t>Pryder (addasu i amgylchoedd newydd)</a:t>
          </a:r>
        </a:p>
        <a:p>
          <a:pPr marL="0" lvl="0" indent="0" algn="ctr" defTabSz="889000">
            <a:lnSpc>
              <a:spcPct val="90000"/>
            </a:lnSpc>
            <a:spcBef>
              <a:spcPct val="0"/>
            </a:spcBef>
            <a:spcAft>
              <a:spcPct val="35000"/>
            </a:spcAft>
            <a:buNone/>
            <a:defRPr b="0" i="0"/>
          </a:pPr>
          <a:r>
            <a:rPr lang="1106" sz="2000" kern="1200"/>
            <a:t>Problemau ariannol</a:t>
          </a:r>
        </a:p>
      </dsp:txBody>
      <dsp:txXfrm>
        <a:off x="6829170" y="3291374"/>
        <a:ext cx="2323529" cy="142195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7136EB-02AA-4283-88DF-73781E960874}">
      <dsp:nvSpPr>
        <dsp:cNvPr id="0" name=""/>
        <dsp:cNvSpPr/>
      </dsp:nvSpPr>
      <dsp:spPr>
        <a:xfrm>
          <a:off x="234643" y="171"/>
          <a:ext cx="2588025"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algn="ctr" defTabSz="755650">
            <a:lnSpc>
              <a:spcPct val="90000"/>
            </a:lnSpc>
            <a:spcBef>
              <a:spcPct val="0"/>
            </a:spcBef>
            <a:spcAft>
              <a:spcPct val="35000"/>
            </a:spcAft>
            <a:buNone/>
            <a:defRPr b="0" i="0"/>
          </a:pPr>
          <a:r>
            <a:rPr lang="1106" sz="1700" kern="1200">
              <a:solidFill>
                <a:schemeClr val="accent3"/>
              </a:solidFill>
            </a:rPr>
            <a:t>Cymhwystra</a:t>
          </a:r>
        </a:p>
        <a:p>
          <a:pPr marL="92075" lvl="0" indent="0" algn="l" defTabSz="755650">
            <a:lnSpc>
              <a:spcPct val="90000"/>
            </a:lnSpc>
            <a:spcBef>
              <a:spcPct val="0"/>
            </a:spcBef>
            <a:spcAft>
              <a:spcPct val="35000"/>
            </a:spcAft>
            <a:buNone/>
            <a:defRPr b="0" i="0"/>
          </a:pPr>
          <a:r>
            <a:rPr lang="1106" sz="1700" kern="1200"/>
            <a:t>Ariannol</a:t>
          </a:r>
        </a:p>
        <a:p>
          <a:pPr marL="92075" lvl="0" indent="0" algn="l" defTabSz="755650">
            <a:lnSpc>
              <a:spcPct val="90000"/>
            </a:lnSpc>
            <a:spcBef>
              <a:spcPct val="0"/>
            </a:spcBef>
            <a:spcAft>
              <a:spcPct val="35000"/>
            </a:spcAft>
            <a:buNone/>
            <a:defRPr b="0" i="0"/>
          </a:pPr>
          <a:r>
            <a:rPr lang="1106" sz="1700" kern="1200"/>
            <a:t>Statws mewnfudo</a:t>
          </a:r>
        </a:p>
        <a:p>
          <a:pPr marL="92075" lvl="0" indent="0" algn="l" defTabSz="755650">
            <a:lnSpc>
              <a:spcPct val="90000"/>
            </a:lnSpc>
            <a:spcBef>
              <a:spcPct val="0"/>
            </a:spcBef>
            <a:spcAft>
              <a:spcPct val="35000"/>
            </a:spcAft>
            <a:buNone/>
            <a:defRPr b="0" i="0"/>
          </a:pPr>
          <a:r>
            <a:rPr lang="1106" sz="1700" kern="1200"/>
            <a:t>Cyfeiriad parhaol</a:t>
          </a:r>
        </a:p>
      </dsp:txBody>
      <dsp:txXfrm>
        <a:off x="234643" y="171"/>
        <a:ext cx="2588025" cy="1888932"/>
      </dsp:txXfrm>
    </dsp:sp>
    <dsp:sp modelId="{8FA6D8D6-48A9-4C39-A834-A73450B53E87}">
      <dsp:nvSpPr>
        <dsp:cNvPr id="0" name=""/>
        <dsp:cNvSpPr/>
      </dsp:nvSpPr>
      <dsp:spPr>
        <a:xfrm>
          <a:off x="3137490" y="171"/>
          <a:ext cx="3370389"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algn="ctr" defTabSz="755650">
            <a:lnSpc>
              <a:spcPct val="90000"/>
            </a:lnSpc>
            <a:spcBef>
              <a:spcPct val="0"/>
            </a:spcBef>
            <a:spcAft>
              <a:spcPct val="35000"/>
            </a:spcAft>
            <a:buNone/>
            <a:defRPr b="0" i="0"/>
          </a:pPr>
          <a:r>
            <a:rPr lang="1106" sz="1700" kern="1200">
              <a:solidFill>
                <a:schemeClr val="accent3"/>
              </a:solidFill>
            </a:rPr>
            <a:t>Daearyddol</a:t>
          </a:r>
        </a:p>
        <a:p>
          <a:pPr marL="92075" lvl="0" indent="0" algn="l" defTabSz="755650">
            <a:lnSpc>
              <a:spcPct val="90000"/>
            </a:lnSpc>
            <a:spcBef>
              <a:spcPct val="0"/>
            </a:spcBef>
            <a:spcAft>
              <a:spcPct val="35000"/>
            </a:spcAft>
            <a:buNone/>
            <a:defRPr b="0" i="0"/>
          </a:pPr>
          <a:r>
            <a:rPr lang="1106" sz="1700" kern="1200"/>
            <a:t>Trafnidiaeth i wasanaethau</a:t>
          </a:r>
        </a:p>
        <a:p>
          <a:pPr marL="92075" lvl="0" indent="0" algn="l" defTabSz="755650">
            <a:lnSpc>
              <a:spcPct val="90000"/>
            </a:lnSpc>
            <a:spcBef>
              <a:spcPct val="0"/>
            </a:spcBef>
            <a:spcAft>
              <a:spcPct val="35000"/>
            </a:spcAft>
            <a:buNone/>
            <a:defRPr b="0" i="0"/>
          </a:pPr>
          <a:r>
            <a:rPr lang="1106" sz="1700" kern="1200"/>
            <a:t>Symudedd/mynediad i gadair olwyn</a:t>
          </a:r>
        </a:p>
        <a:p>
          <a:pPr marL="92075" lvl="0" indent="0" algn="l" defTabSz="755650">
            <a:lnSpc>
              <a:spcPct val="90000"/>
            </a:lnSpc>
            <a:spcBef>
              <a:spcPct val="0"/>
            </a:spcBef>
            <a:spcAft>
              <a:spcPct val="35000"/>
            </a:spcAft>
            <a:buNone/>
            <a:defRPr b="0" i="0"/>
          </a:pPr>
          <a:r>
            <a:rPr lang="1106" sz="1700" kern="1200"/>
            <a:t>Cod post/lleoliad</a:t>
          </a:r>
        </a:p>
      </dsp:txBody>
      <dsp:txXfrm>
        <a:off x="3137490" y="171"/>
        <a:ext cx="3370389" cy="1888932"/>
      </dsp:txXfrm>
    </dsp:sp>
    <dsp:sp modelId="{34519ED9-E82B-4379-BB37-632E650C4949}">
      <dsp:nvSpPr>
        <dsp:cNvPr id="0" name=""/>
        <dsp:cNvSpPr/>
      </dsp:nvSpPr>
      <dsp:spPr>
        <a:xfrm>
          <a:off x="6790055" y="1"/>
          <a:ext cx="3599769"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algn="ctr" defTabSz="755650">
            <a:lnSpc>
              <a:spcPct val="90000"/>
            </a:lnSpc>
            <a:spcBef>
              <a:spcPct val="0"/>
            </a:spcBef>
            <a:spcAft>
              <a:spcPct val="35000"/>
            </a:spcAft>
            <a:buNone/>
            <a:defRPr b="0" i="0"/>
          </a:pPr>
          <a:r>
            <a:rPr lang="1106" sz="1700" kern="1200">
              <a:solidFill>
                <a:schemeClr val="accent3"/>
              </a:solidFill>
            </a:rPr>
            <a:t>Adnoddau</a:t>
          </a:r>
        </a:p>
        <a:p>
          <a:pPr marL="92075" lvl="0" indent="0" algn="l" defTabSz="755650">
            <a:lnSpc>
              <a:spcPct val="90000"/>
            </a:lnSpc>
            <a:spcBef>
              <a:spcPct val="0"/>
            </a:spcBef>
            <a:spcAft>
              <a:spcPct val="35000"/>
            </a:spcAft>
            <a:buNone/>
            <a:defRPr b="0" i="0"/>
          </a:pPr>
          <a:r>
            <a:rPr lang="1106" sz="1700" kern="1200">
              <a:solidFill>
                <a:schemeClr val="bg1"/>
              </a:solidFill>
            </a:rPr>
            <a:t>Gormod o alw am wasanaethau</a:t>
          </a:r>
        </a:p>
        <a:p>
          <a:pPr marL="92075" lvl="0" indent="0" algn="l" defTabSz="755650">
            <a:lnSpc>
              <a:spcPct val="90000"/>
            </a:lnSpc>
            <a:spcBef>
              <a:spcPct val="0"/>
            </a:spcBef>
            <a:spcAft>
              <a:spcPct val="35000"/>
            </a:spcAft>
            <a:buNone/>
            <a:defRPr b="0" i="0"/>
          </a:pPr>
          <a:r>
            <a:rPr lang="1106" sz="1700" kern="1200">
              <a:solidFill>
                <a:schemeClr val="bg1"/>
              </a:solidFill>
            </a:rPr>
            <a:t>Diffyg cyllid lleol</a:t>
          </a:r>
        </a:p>
        <a:p>
          <a:pPr marL="92075" lvl="0" indent="0" algn="l" defTabSz="755650">
            <a:lnSpc>
              <a:spcPct val="90000"/>
            </a:lnSpc>
            <a:spcBef>
              <a:spcPct val="0"/>
            </a:spcBef>
            <a:spcAft>
              <a:spcPct val="35000"/>
            </a:spcAft>
            <a:buNone/>
            <a:defRPr b="0" i="0"/>
          </a:pPr>
          <a:r>
            <a:rPr lang="1106" sz="1700" kern="1200">
              <a:solidFill>
                <a:schemeClr val="bg1"/>
              </a:solidFill>
            </a:rPr>
            <a:t>Cost adnoddau a gwasanaethau y codir tâl amdanynt</a:t>
          </a:r>
          <a:endParaRPr lang="en-GB" sz="1700" kern="1200">
            <a:solidFill>
              <a:schemeClr val="accent3"/>
            </a:solidFill>
          </a:endParaRPr>
        </a:p>
      </dsp:txBody>
      <dsp:txXfrm>
        <a:off x="6790055" y="1"/>
        <a:ext cx="3599769" cy="1888932"/>
      </dsp:txXfrm>
    </dsp:sp>
    <dsp:sp modelId="{F332DBD9-0F48-453F-98E3-0033F7068817}">
      <dsp:nvSpPr>
        <dsp:cNvPr id="0" name=""/>
        <dsp:cNvSpPr/>
      </dsp:nvSpPr>
      <dsp:spPr>
        <a:xfrm>
          <a:off x="971672" y="2203925"/>
          <a:ext cx="3886099"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algn="ctr" defTabSz="755650">
            <a:lnSpc>
              <a:spcPct val="90000"/>
            </a:lnSpc>
            <a:spcBef>
              <a:spcPct val="0"/>
            </a:spcBef>
            <a:spcAft>
              <a:spcPct val="35000"/>
            </a:spcAft>
            <a:buNone/>
            <a:defRPr b="0" i="0"/>
          </a:pPr>
          <a:r>
            <a:rPr lang="1106" sz="1700" kern="1200">
              <a:solidFill>
                <a:schemeClr val="accent3"/>
              </a:solidFill>
            </a:rPr>
            <a:t>Statws economaidd-gymdeithasol</a:t>
          </a:r>
        </a:p>
        <a:p>
          <a:pPr marL="92075" lvl="0" indent="0" algn="l" defTabSz="755650">
            <a:lnSpc>
              <a:spcPct val="90000"/>
            </a:lnSpc>
            <a:spcBef>
              <a:spcPct val="0"/>
            </a:spcBef>
            <a:spcAft>
              <a:spcPct val="35000"/>
            </a:spcAft>
            <a:buNone/>
            <a:defRPr b="0" i="0"/>
          </a:pPr>
          <a:r>
            <a:rPr lang="1106" sz="1700" kern="1200"/>
            <a:t>Diffyg hyder</a:t>
          </a:r>
        </a:p>
        <a:p>
          <a:pPr marL="92075" lvl="0" indent="0" algn="l" defTabSz="755650">
            <a:lnSpc>
              <a:spcPct val="90000"/>
            </a:lnSpc>
            <a:spcBef>
              <a:spcPct val="0"/>
            </a:spcBef>
            <a:spcAft>
              <a:spcPct val="35000"/>
            </a:spcAft>
            <a:buNone/>
            <a:defRPr b="0" i="0"/>
          </a:pPr>
          <a:r>
            <a:rPr lang="1106" sz="1700" kern="1200"/>
            <a:t>Diffyg cyllid ar gyfer trafnidiaeth</a:t>
          </a:r>
        </a:p>
        <a:p>
          <a:pPr marL="92075" lvl="0" indent="0" algn="l" defTabSz="755650">
            <a:lnSpc>
              <a:spcPct val="90000"/>
            </a:lnSpc>
            <a:spcBef>
              <a:spcPct val="0"/>
            </a:spcBef>
            <a:spcAft>
              <a:spcPct val="35000"/>
            </a:spcAft>
            <a:buNone/>
            <a:defRPr b="0" i="0"/>
          </a:pPr>
          <a:r>
            <a:rPr lang="1106" sz="1700" kern="1200"/>
            <a:t>Gorbryder/rhwystrau seicolegol</a:t>
          </a:r>
        </a:p>
        <a:p>
          <a:pPr marL="92075" lvl="0" indent="0" algn="l" defTabSz="755650">
            <a:lnSpc>
              <a:spcPct val="90000"/>
            </a:lnSpc>
            <a:spcBef>
              <a:spcPct val="0"/>
            </a:spcBef>
            <a:spcAft>
              <a:spcPct val="35000"/>
            </a:spcAft>
            <a:buNone/>
            <a:defRPr b="0" i="0"/>
          </a:pPr>
          <a:r>
            <a:rPr lang="1106" sz="1700" kern="1200"/>
            <a:t>Diffyg addysg am iechyd</a:t>
          </a:r>
        </a:p>
      </dsp:txBody>
      <dsp:txXfrm>
        <a:off x="971672" y="2203925"/>
        <a:ext cx="3886099" cy="1888932"/>
      </dsp:txXfrm>
    </dsp:sp>
    <dsp:sp modelId="{E38B684A-1BE0-4C23-AF7A-57EB54B40726}">
      <dsp:nvSpPr>
        <dsp:cNvPr id="0" name=""/>
        <dsp:cNvSpPr/>
      </dsp:nvSpPr>
      <dsp:spPr>
        <a:xfrm>
          <a:off x="5151249" y="2204095"/>
          <a:ext cx="4512847" cy="1888932"/>
        </a:xfrm>
        <a:prstGeom prst="rect">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algn="ctr" defTabSz="755650">
            <a:lnSpc>
              <a:spcPct val="90000"/>
            </a:lnSpc>
            <a:spcBef>
              <a:spcPct val="0"/>
            </a:spcBef>
            <a:spcAft>
              <a:spcPct val="35000"/>
            </a:spcAft>
            <a:buNone/>
            <a:defRPr b="0" i="0"/>
          </a:pPr>
          <a:r>
            <a:rPr lang="1106" sz="1700" kern="1200">
              <a:solidFill>
                <a:schemeClr val="accent3"/>
              </a:solidFill>
            </a:rPr>
            <a:t>Iaith a chyfathrebu</a:t>
          </a:r>
        </a:p>
        <a:p>
          <a:pPr marL="92075" lvl="0" indent="0" algn="l" defTabSz="755650">
            <a:lnSpc>
              <a:spcPct val="90000"/>
            </a:lnSpc>
            <a:spcBef>
              <a:spcPct val="0"/>
            </a:spcBef>
            <a:spcAft>
              <a:spcPct val="35000"/>
            </a:spcAft>
            <a:buNone/>
            <a:defRPr b="0" i="0"/>
          </a:pPr>
          <a:r>
            <a:rPr lang="1106" sz="1700" kern="1200"/>
            <a:t>Diffyg gwybodaeth</a:t>
          </a:r>
        </a:p>
        <a:p>
          <a:pPr marL="92075" lvl="0" indent="0" algn="l" defTabSz="755650">
            <a:lnSpc>
              <a:spcPct val="90000"/>
            </a:lnSpc>
            <a:spcBef>
              <a:spcPct val="0"/>
            </a:spcBef>
            <a:spcAft>
              <a:spcPct val="35000"/>
            </a:spcAft>
            <a:buNone/>
            <a:defRPr b="0" i="0"/>
          </a:pPr>
          <a:r>
            <a:rPr lang="1106" sz="1700" kern="1200"/>
            <a:t>Taflenni ddwyieithog </a:t>
          </a:r>
        </a:p>
        <a:p>
          <a:pPr marL="92075" lvl="0" indent="0" algn="l" defTabSz="755650">
            <a:lnSpc>
              <a:spcPct val="90000"/>
            </a:lnSpc>
            <a:spcBef>
              <a:spcPct val="0"/>
            </a:spcBef>
            <a:spcAft>
              <a:spcPct val="35000"/>
            </a:spcAft>
            <a:buNone/>
            <a:defRPr b="0" i="0"/>
          </a:pPr>
          <a:r>
            <a:rPr lang="1106" sz="1700" kern="1200"/>
            <a:t>Braille a chymhorthion cynorthwyol ar gyfer byddardod</a:t>
          </a:r>
        </a:p>
        <a:p>
          <a:pPr marL="92075" lvl="0" indent="0" algn="l" defTabSz="755650">
            <a:lnSpc>
              <a:spcPct val="90000"/>
            </a:lnSpc>
            <a:spcBef>
              <a:spcPct val="0"/>
            </a:spcBef>
            <a:spcAft>
              <a:spcPct val="35000"/>
            </a:spcAft>
            <a:buNone/>
            <a:defRPr b="0" i="0"/>
          </a:pPr>
          <a:r>
            <a:rPr lang="1106" sz="1700" kern="1200"/>
            <a:t>Gwasanaethau eiriolaeth</a:t>
          </a:r>
        </a:p>
      </dsp:txBody>
      <dsp:txXfrm>
        <a:off x="5151249" y="2204095"/>
        <a:ext cx="4512847" cy="1888932"/>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4859384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a:ext>
            </a:extLst>
          </a:blip>
          <a:srcRect l="23689" t="2031" r="12828"/>
          <a:stretch>
            <a:fillRect/>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a:t>Edit Master text styles</a:t>
            </a:r>
          </a:p>
        </p:txBody>
      </p:sp>
    </p:spTree>
    <p:extLst>
      <p:ext uri="{BB962C8B-B14F-4D97-AF65-F5344CB8AC3E}">
        <p14:creationId xmlns:p14="http://schemas.microsoft.com/office/powerpoint/2010/main" val="24964675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a:t>Edit WELSH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1"/>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27988671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993042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31375974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a:p>
        </p:txBody>
      </p:sp>
    </p:spTree>
    <p:extLst>
      <p:ext uri="{BB962C8B-B14F-4D97-AF65-F5344CB8AC3E}">
        <p14:creationId xmlns:p14="http://schemas.microsoft.com/office/powerpoint/2010/main" val="119602166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err="1">
                <a:solidFill>
                  <a:schemeClr val="tx1"/>
                </a:solidFill>
              </a:rPr>
              <a:t>Cwestiynau?</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a:solidFill>
                  <a:schemeClr val="bg1"/>
                </a:solidFill>
              </a:rPr>
              <a:t>Questions?</a:t>
            </a:r>
          </a:p>
        </p:txBody>
      </p:sp>
    </p:spTree>
    <p:extLst>
      <p:ext uri="{BB962C8B-B14F-4D97-AF65-F5344CB8AC3E}">
        <p14:creationId xmlns:p14="http://schemas.microsoft.com/office/powerpoint/2010/main" val="201797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err="1">
                <a:solidFill>
                  <a:schemeClr val="accent1"/>
                </a:solidFill>
              </a:rPr>
              <a:t>Diolch</a:t>
            </a:r>
            <a:endParaRPr lang="en-US" sz="800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a:solidFill>
                  <a:schemeClr val="accent2"/>
                </a:solidFill>
              </a:rPr>
              <a:t>Thank</a:t>
            </a:r>
            <a:r>
              <a:rPr lang="en-US" sz="8000" baseline="0">
                <a:solidFill>
                  <a:schemeClr val="accent2"/>
                </a:solidFill>
              </a:rPr>
              <a:t> you</a:t>
            </a:r>
            <a:endParaRPr lang="en-US" sz="800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err="1">
                <a:solidFill>
                  <a:schemeClr val="accent2"/>
                </a:solidFill>
              </a:rPr>
              <a:t>Cysylltwch â ni</a:t>
            </a:r>
            <a:endParaRPr lang="en-US" sz="540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a:solidFill>
                  <a:schemeClr val="accent1"/>
                </a:solidFill>
              </a:rPr>
              <a:t>Contact</a:t>
            </a:r>
            <a:r>
              <a:rPr lang="en-US" sz="5400" baseline="0">
                <a:solidFill>
                  <a:schemeClr val="accent1"/>
                </a:solidFill>
              </a:rPr>
              <a:t> us</a:t>
            </a:r>
            <a:endParaRPr lang="en-US" sz="540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ct val="0"/>
              </a:spcBef>
              <a:spcAft>
                <a:spcPct val="0"/>
              </a:spcAft>
              <a:defRPr>
                <a:solidFill>
                  <a:schemeClr val="tx1"/>
                </a:solidFill>
              </a:defRPr>
            </a:lvl1pPr>
            <a:lvl2pPr marL="0" indent="0">
              <a:buNone/>
              <a:defRPr/>
            </a:lvl2pPr>
          </a:lstStyle>
          <a:p>
            <a:pPr lvl="0"/>
            <a:r>
              <a:rPr lang="en-US"/>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a:t>Edit Master text styles</a:t>
            </a:r>
          </a:p>
        </p:txBody>
      </p:sp>
    </p:spTree>
    <p:extLst>
      <p:ext uri="{BB962C8B-B14F-4D97-AF65-F5344CB8AC3E}">
        <p14:creationId xmlns:p14="http://schemas.microsoft.com/office/powerpoint/2010/main" val="1915950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smtClean="0">
                <a:solidFill>
                  <a:schemeClr val="bg1"/>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297285481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a:t>Use icons as required – copy and past from icons master page</a:t>
            </a:r>
          </a:p>
          <a:p>
            <a:pPr lvl="0"/>
            <a:r>
              <a:rPr lang="en-US" sz="1400"/>
              <a:t>Please line up icons with text . Icons can be resized.  Please keep icons to a minimum</a:t>
            </a:r>
          </a:p>
          <a:p>
            <a:pPr lvl="0"/>
            <a:endParaRPr lang="en-US" sz="1400">
              <a:solidFill>
                <a:schemeClr val="accent2"/>
              </a:solidFill>
            </a:endParaRPr>
          </a:p>
          <a:p>
            <a:pPr lvl="0"/>
            <a:r>
              <a:rPr lang="en-US" sz="1400">
                <a:solidFill>
                  <a:schemeClr val="accent2"/>
                </a:solidFill>
              </a:rPr>
              <a:t>To access icons go to the main menu:</a:t>
            </a:r>
          </a:p>
          <a:p>
            <a:pPr marL="800089" lvl="1" indent="-342900">
              <a:buFont typeface="+mj-lt"/>
              <a:buAutoNum type="arabicPeriod"/>
            </a:pPr>
            <a:r>
              <a:rPr lang="en-US" sz="1400"/>
              <a:t>View </a:t>
            </a:r>
          </a:p>
          <a:p>
            <a:pPr marL="800089" lvl="1" indent="-342900">
              <a:buFont typeface="+mj-lt"/>
              <a:buAutoNum type="arabicPeriod"/>
            </a:pPr>
            <a:r>
              <a:rPr lang="en-US" sz="1400"/>
              <a:t>Master </a:t>
            </a:r>
          </a:p>
          <a:p>
            <a:pPr marL="800089" lvl="1" indent="-342900">
              <a:buFont typeface="+mj-lt"/>
              <a:buAutoNum type="arabicPeriod"/>
            </a:pPr>
            <a:r>
              <a:rPr lang="en-US" sz="1400"/>
              <a:t>Slide master</a:t>
            </a:r>
          </a:p>
          <a:p>
            <a:pPr marL="800089" lvl="1" indent="-342900">
              <a:buFont typeface="+mj-lt"/>
              <a:buAutoNum type="arabicPeriod"/>
            </a:pPr>
            <a:r>
              <a:rPr lang="en-US" sz="1400"/>
              <a:t>Scroll down to the last slide where you will fine icons.</a:t>
            </a:r>
          </a:p>
          <a:p>
            <a:pPr marL="800089" lvl="1" indent="-342900">
              <a:buFont typeface="+mj-lt"/>
              <a:buAutoNum type="arabicPeriod"/>
            </a:pPr>
            <a:r>
              <a:rPr lang="en-US" sz="1400"/>
              <a:t>Copy icon</a:t>
            </a:r>
          </a:p>
          <a:p>
            <a:pPr marL="800089" lvl="1" indent="-342900">
              <a:buFont typeface="+mj-lt"/>
              <a:buAutoNum type="arabicPeriod"/>
            </a:pPr>
            <a:r>
              <a:rPr lang="en-US" sz="140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a:t>Employer </a:t>
            </a:r>
            <a:br>
              <a:rPr lang="en-GB" sz="1200"/>
            </a:br>
            <a:r>
              <a:rPr lang="en-GB" sz="120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a:t>View</a:t>
            </a:r>
          </a:p>
        </p:txBody>
      </p:sp>
      <p:pic>
        <p:nvPicPr>
          <p:cNvPr id="48" name="Picture 47"/>
          <p:cNvPicPr/>
          <p:nvPr userDrawn="1"/>
        </p:nvPicPr>
        <p:blipFill>
          <a:blip r:embed="rId21">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a:t>Health and </a:t>
            </a:r>
            <a:br>
              <a:rPr lang="en-GB" sz="1200"/>
            </a:br>
            <a:r>
              <a:rPr lang="en-GB" sz="1200"/>
              <a:t>Social</a:t>
            </a:r>
            <a:r>
              <a:rPr lang="en-GB" sz="1200" baseline="0"/>
              <a:t> Care</a:t>
            </a:r>
            <a:endParaRPr lang="en-GB" sz="120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a:t>Childcare</a:t>
            </a:r>
          </a:p>
        </p:txBody>
      </p:sp>
    </p:spTree>
    <p:extLst>
      <p:ext uri="{BB962C8B-B14F-4D97-AF65-F5344CB8AC3E}">
        <p14:creationId xmlns:p14="http://schemas.microsoft.com/office/powerpoint/2010/main" val="41550552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ct val="0"/>
              </a:spcAft>
              <a:buClrTx/>
              <a:buSzTx/>
              <a:buFont typeface="Arial"/>
              <a:buNone/>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ct val="0"/>
              </a:spcAft>
              <a:buClrTx/>
              <a:buSzTx/>
              <a:buFont typeface="Arial"/>
              <a:buNone/>
              <a:defRPr/>
            </a:pPr>
            <a:r>
              <a:rPr lang="en-US" err="1"/>
              <a:t>Teitl 1 | Title 1</a:t>
            </a:r>
          </a:p>
          <a:p>
            <a:pPr marL="0" marR="0" lvl="0" indent="0" algn="l" defTabSz="457200" rtl="0" eaLnBrk="1" fontAlgn="auto" latinLnBrk="0" hangingPunct="1">
              <a:lnSpc>
                <a:spcPct val="100000"/>
              </a:lnSpc>
              <a:spcBef>
                <a:spcPct val="20000"/>
              </a:spcBef>
              <a:spcAft>
                <a:spcPct val="0"/>
              </a:spcAft>
              <a:buClrTx/>
              <a:buSzTx/>
              <a:buFont typeface="Arial"/>
              <a:buNone/>
              <a:defRPr/>
            </a:pPr>
            <a:r>
              <a:rPr lang="en-US" sz="3200" kern="1100" spc="-50" err="1">
                <a:solidFill>
                  <a:srgbClr val="0096ED"/>
                </a:solidFill>
                <a:latin typeface="Gotham Rounded Book"/>
                <a:ea typeface="Times New Roman"/>
                <a:cs typeface="Gotham Rounded Book"/>
              </a:rPr>
              <a:t>Teitl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C66BFF44-C9C4-4279-B58E-63706D15776A}" type="datetime1">
              <a:rPr lang="en-US" smtClean="0"/>
              <a:t>7/15/2021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144637897"/>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48FCF071-3009-4A14-8A83-43453B332F96}" type="datetime1">
              <a:rPr lang="en-US" smtClean="0"/>
              <a:t>7/15/2021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193017906"/>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0231F644-D116-47AF-93B5-C7C100CEFA0F}" type="datetime1">
              <a:rPr lang="en-US" smtClean="0"/>
              <a:t>7/15/2021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21978981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val="0"/>
              </a:ext>
            </a:extLst>
          </a:blip>
          <a:srcRect l="1198" r="29895"/>
          <a:stretch>
            <a:fillRect/>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350059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613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a:t>Edit English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a:blip r:embed="rId2">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a:blip r:embed="rId37">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6" r:id="rId33"/>
    <p:sldLayoutId id="2147483727" r:id="rId34"/>
    <p:sldLayoutId id="2147483728" r:id="rId35"/>
  </p:sldLayoutIdLst>
  <p:transition/>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title"/>
          </p:nvPr>
        </p:nvSpPr>
        <p:spPr/>
        <p:txBody>
          <a:bodyPr>
            <a:normAutofit fontScale="90000"/>
          </a:bodyPr>
          <a:lstStyle/>
          <a:p>
            <a:pPr>
              <a:defRPr b="0" i="0"/>
            </a:pPr>
            <a:r>
              <a:rPr lang="1106"/>
              <a:t>TAG Iechyd a Gofal Cymdeithasol, a Gofal Plant	</a:t>
            </a:r>
          </a:p>
        </p:txBody>
      </p:sp>
      <p:sp>
        <p:nvSpPr>
          <p:cNvPr id="3" name="Subtitle 2">
            <a:extLst>
              <a:ext uri="{FF2B5EF4-FFF2-40B4-BE49-F238E27FC236}">
                <a16:creationId xmlns:a16="http://schemas.microsoft.com/office/drawing/2014/main" id="{3ED5C803-5E01-E242-8FF1-96353FBD6B7F}"/>
              </a:ext>
            </a:extLst>
          </p:cNvPr>
          <p:cNvSpPr>
            <a:spLocks noGrp="1"/>
          </p:cNvSpPr>
          <p:nvPr>
            <p:ph type="body" sz="quarter" idx="11"/>
          </p:nvPr>
        </p:nvSpPr>
        <p:spPr>
          <a:xfrm>
            <a:off x="6077183" y="3707946"/>
            <a:ext cx="5701159" cy="3312613"/>
          </a:xfrm>
        </p:spPr>
        <p:txBody>
          <a:bodyPr>
            <a:noAutofit/>
          </a:bodyPr>
          <a:lstStyle/>
          <a:p>
            <a:pPr>
              <a:defRPr b="0" i="0"/>
            </a:pPr>
            <a:r>
              <a:rPr lang="1106" sz="2800"/>
              <a:t>Uned 6:</a:t>
            </a:r>
          </a:p>
          <a:p>
            <a:pPr>
              <a:spcAft>
                <a:spcPct val="0"/>
              </a:spcAft>
              <a:defRPr b="0" i="0"/>
            </a:pPr>
            <a:r>
              <a:rPr lang="1106" sz="2800"/>
              <a:t>Cefnogi Oedolion i gynnal iechyd, llesiant a gwydnwch</a:t>
            </a:r>
            <a:endParaRPr lang="en-US"/>
          </a:p>
          <a:p>
            <a:endParaRPr lang="en-US" sz="2000"/>
          </a:p>
          <a:p>
            <a:pPr>
              <a:spcBef>
                <a:spcPct val="0"/>
              </a:spcBef>
              <a:spcAft>
                <a:spcPct val="0"/>
              </a:spcAft>
              <a:defRPr b="0" i="0"/>
            </a:pPr>
            <a:r>
              <a:rPr lang="1106" sz="2000"/>
              <a:t>Adnodd:</a:t>
            </a:r>
          </a:p>
          <a:p>
            <a:pPr>
              <a:defRPr b="0" i="0"/>
            </a:pPr>
            <a:r>
              <a:rPr lang="1106" sz="2000"/>
              <a:t>Tasg 1 – Creu cyflwyniad</a:t>
            </a:r>
          </a:p>
          <a:p>
            <a:endParaRPr lang="en-US"/>
          </a:p>
        </p:txBody>
      </p:sp>
    </p:spTree>
    <p:extLst>
      <p:ext uri="{BB962C8B-B14F-4D97-AF65-F5344CB8AC3E}">
        <p14:creationId xmlns:p14="http://schemas.microsoft.com/office/powerpoint/2010/main" val="1589661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B8F36BB2-00CF-456C-94B6-02F99CBE7592}"/>
              </a:ext>
            </a:extLst>
          </p:cNvPr>
          <p:cNvSpPr/>
          <p:nvPr/>
        </p:nvSpPr>
        <p:spPr>
          <a:xfrm>
            <a:off x="4966425" y="2901564"/>
            <a:ext cx="4415317" cy="37227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9C06C2CE-46CF-40AE-B05C-1FB6AAED3EE0}"/>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16" name="TextBox 15">
            <a:extLst>
              <a:ext uri="{FF2B5EF4-FFF2-40B4-BE49-F238E27FC236}">
                <a16:creationId xmlns:a16="http://schemas.microsoft.com/office/drawing/2014/main" id="{8900A0B0-8770-487F-A8F9-6E6BD729F27B}"/>
              </a:ext>
            </a:extLst>
          </p:cNvPr>
          <p:cNvSpPr txBox="1"/>
          <p:nvPr/>
        </p:nvSpPr>
        <p:spPr>
          <a:xfrm flipH="1">
            <a:off x="459021" y="1452880"/>
            <a:ext cx="3259538" cy="945825"/>
          </a:xfrm>
          <a:prstGeom prst="rect">
            <a:avLst/>
          </a:prstGeom>
          <a:solidFill>
            <a:schemeClr val="tx1"/>
          </a:solidFill>
        </p:spPr>
        <p:txBody>
          <a:bodyPr wrap="square" rtlCol="0">
            <a:spAutoFit/>
          </a:bodyPr>
          <a:lstStyle/>
          <a:p>
            <a:pPr>
              <a:defRPr b="0" i="0"/>
            </a:pPr>
            <a:r>
              <a:rPr lang="1106" sz="2800">
                <a:solidFill>
                  <a:schemeClr val="bg1"/>
                </a:solidFill>
              </a:rPr>
              <a:t>Enghreifftiau o raglenni sgrinio</a:t>
            </a:r>
          </a:p>
        </p:txBody>
      </p:sp>
      <p:pic>
        <p:nvPicPr>
          <p:cNvPr id="35" name="Picture 34" descr="A picture containing text&#10;&#10;Description automatically generated">
            <a:extLst>
              <a:ext uri="{FF2B5EF4-FFF2-40B4-BE49-F238E27FC236}">
                <a16:creationId xmlns:a16="http://schemas.microsoft.com/office/drawing/2014/main" id="{FC4AB6F9-3D84-445F-A2D4-3CD684D5A742}"/>
              </a:ext>
            </a:extLst>
          </p:cNvPr>
          <p:cNvPicPr>
            <a:picLocks noChangeAspect="1"/>
          </p:cNvPicPr>
          <p:nvPr/>
        </p:nvPicPr>
        <p:blipFill>
          <a:blip r:embed="rId2"/>
          <a:stretch>
            <a:fillRect/>
          </a:stretch>
        </p:blipFill>
        <p:spPr>
          <a:xfrm>
            <a:off x="4632980" y="1502056"/>
            <a:ext cx="4035451" cy="1192070"/>
          </a:xfrm>
          <a:prstGeom prst="rect">
            <a:avLst/>
          </a:prstGeom>
        </p:spPr>
      </p:pic>
      <p:pic>
        <p:nvPicPr>
          <p:cNvPr id="36" name="Picture 35" descr="Company name&#10;&#10;Description automatically generated with medium confidence">
            <a:extLst>
              <a:ext uri="{FF2B5EF4-FFF2-40B4-BE49-F238E27FC236}">
                <a16:creationId xmlns:a16="http://schemas.microsoft.com/office/drawing/2014/main" id="{01451248-E2A9-4B89-8714-B12BCB5E95D1}"/>
              </a:ext>
            </a:extLst>
          </p:cNvPr>
          <p:cNvPicPr>
            <a:picLocks noChangeAspect="1"/>
          </p:cNvPicPr>
          <p:nvPr/>
        </p:nvPicPr>
        <p:blipFill>
          <a:blip r:embed="rId3"/>
          <a:stretch>
            <a:fillRect/>
          </a:stretch>
        </p:blipFill>
        <p:spPr>
          <a:xfrm>
            <a:off x="9381742" y="1483959"/>
            <a:ext cx="2487027" cy="1417605"/>
          </a:xfrm>
          <a:prstGeom prst="rect">
            <a:avLst/>
          </a:prstGeom>
        </p:spPr>
      </p:pic>
      <p:pic>
        <p:nvPicPr>
          <p:cNvPr id="37" name="Picture 36" descr="Text&#10;&#10;Description automatically generated with medium confidence">
            <a:extLst>
              <a:ext uri="{FF2B5EF4-FFF2-40B4-BE49-F238E27FC236}">
                <a16:creationId xmlns:a16="http://schemas.microsoft.com/office/drawing/2014/main" id="{F753BE72-D755-40E6-B49C-C20E0539A5E5}"/>
              </a:ext>
            </a:extLst>
          </p:cNvPr>
          <p:cNvPicPr>
            <a:picLocks noChangeAspect="1"/>
          </p:cNvPicPr>
          <p:nvPr/>
        </p:nvPicPr>
        <p:blipFill>
          <a:blip r:embed="rId4"/>
          <a:stretch>
            <a:fillRect/>
          </a:stretch>
        </p:blipFill>
        <p:spPr>
          <a:xfrm>
            <a:off x="440272" y="4521220"/>
            <a:ext cx="4114800" cy="1714500"/>
          </a:xfrm>
          <a:prstGeom prst="rect">
            <a:avLst/>
          </a:prstGeom>
        </p:spPr>
      </p:pic>
      <p:pic>
        <p:nvPicPr>
          <p:cNvPr id="38" name="Picture 37" descr="A picture containing text, clipart&#10;&#10;Description automatically generated">
            <a:extLst>
              <a:ext uri="{FF2B5EF4-FFF2-40B4-BE49-F238E27FC236}">
                <a16:creationId xmlns:a16="http://schemas.microsoft.com/office/drawing/2014/main" id="{BF541E93-08C9-4B1C-9640-36562EE58C07}"/>
              </a:ext>
            </a:extLst>
          </p:cNvPr>
          <p:cNvPicPr>
            <a:picLocks noChangeAspect="1"/>
          </p:cNvPicPr>
          <p:nvPr/>
        </p:nvPicPr>
        <p:blipFill>
          <a:blip r:embed="rId5"/>
          <a:stretch>
            <a:fillRect/>
          </a:stretch>
        </p:blipFill>
        <p:spPr>
          <a:xfrm>
            <a:off x="9823410" y="3816566"/>
            <a:ext cx="2045361" cy="852233"/>
          </a:xfrm>
          <a:prstGeom prst="rect">
            <a:avLst/>
          </a:prstGeom>
        </p:spPr>
      </p:pic>
      <p:pic>
        <p:nvPicPr>
          <p:cNvPr id="39" name="Picture 38" descr="Text, timeline&#10;&#10;Description automatically generated with medium confidence">
            <a:extLst>
              <a:ext uri="{FF2B5EF4-FFF2-40B4-BE49-F238E27FC236}">
                <a16:creationId xmlns:a16="http://schemas.microsoft.com/office/drawing/2014/main" id="{DD3D3F6F-B24D-49D1-82BB-C2896011296E}"/>
              </a:ext>
            </a:extLst>
          </p:cNvPr>
          <p:cNvPicPr>
            <a:picLocks noChangeAspect="1"/>
          </p:cNvPicPr>
          <p:nvPr/>
        </p:nvPicPr>
        <p:blipFill>
          <a:blip r:embed="rId6"/>
          <a:stretch>
            <a:fillRect/>
          </a:stretch>
        </p:blipFill>
        <p:spPr>
          <a:xfrm>
            <a:off x="9823408" y="5412611"/>
            <a:ext cx="2045362" cy="1417605"/>
          </a:xfrm>
          <a:prstGeom prst="rect">
            <a:avLst/>
          </a:prstGeom>
        </p:spPr>
      </p:pic>
      <p:grpSp>
        <p:nvGrpSpPr>
          <p:cNvPr id="40" name="Group 39">
            <a:extLst>
              <a:ext uri="{FF2B5EF4-FFF2-40B4-BE49-F238E27FC236}">
                <a16:creationId xmlns:a16="http://schemas.microsoft.com/office/drawing/2014/main" id="{73ED9F26-10B5-4856-8EEB-C79E272D35C8}"/>
              </a:ext>
            </a:extLst>
          </p:cNvPr>
          <p:cNvGrpSpPr/>
          <p:nvPr/>
        </p:nvGrpSpPr>
        <p:grpSpPr>
          <a:xfrm>
            <a:off x="6705060" y="3168852"/>
            <a:ext cx="2524166" cy="890765"/>
            <a:chOff x="1419843" y="113033"/>
            <a:chExt cx="2524166" cy="890765"/>
          </a:xfrm>
        </p:grpSpPr>
        <p:sp>
          <p:nvSpPr>
            <p:cNvPr id="56" name="Rectangle: Top Corners Rounded 55">
              <a:extLst>
                <a:ext uri="{FF2B5EF4-FFF2-40B4-BE49-F238E27FC236}">
                  <a16:creationId xmlns:a16="http://schemas.microsoft.com/office/drawing/2014/main" id="{FB7D636C-7C00-47C3-8FC2-99BA2D471C3D}"/>
                </a:ext>
              </a:extLst>
            </p:cNvPr>
            <p:cNvSpPr/>
            <p:nvPr/>
          </p:nvSpPr>
          <p:spPr>
            <a:xfrm rot="5400000">
              <a:off x="2236543" y="-703667"/>
              <a:ext cx="890765" cy="2524166"/>
            </a:xfrm>
            <a:prstGeom prst="round2SameRect">
              <a:avLst/>
            </a:prstGeom>
          </p:spPr>
          <p:style>
            <a:lnRef idx="1">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a:lstStyle/>
            <a:p>
              <a:endParaRPr/>
            </a:p>
          </p:txBody>
        </p:sp>
        <p:sp>
          <p:nvSpPr>
            <p:cNvPr id="57" name="Rectangle: Top Corners Rounded 4">
              <a:extLst>
                <a:ext uri="{FF2B5EF4-FFF2-40B4-BE49-F238E27FC236}">
                  <a16:creationId xmlns:a16="http://schemas.microsoft.com/office/drawing/2014/main" id="{FFE86245-16D9-4280-A054-2AA7AA834877}"/>
                </a:ext>
              </a:extLst>
            </p:cNvPr>
            <p:cNvSpPr txBox="1"/>
            <p:nvPr/>
          </p:nvSpPr>
          <p:spPr>
            <a:xfrm>
              <a:off x="1419843" y="156517"/>
              <a:ext cx="2480682" cy="803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defRPr b="0" i="0"/>
              </a:pPr>
              <a:r>
                <a:rPr lang="1106" sz="1300" kern="1200"/>
                <a:t>Sgrinio cyn geni</a:t>
              </a:r>
            </a:p>
            <a:p>
              <a:pPr marL="114300" lvl="1" indent="-114300" algn="l" defTabSz="577850">
                <a:lnSpc>
                  <a:spcPct val="90000"/>
                </a:lnSpc>
                <a:spcBef>
                  <a:spcPct val="0"/>
                </a:spcBef>
                <a:spcAft>
                  <a:spcPct val="15000"/>
                </a:spcAft>
                <a:buChar char="•"/>
                <a:defRPr b="0" i="0"/>
              </a:pPr>
              <a:r>
                <a:rPr lang="1106" sz="1300" kern="1200"/>
                <a:t>Smotyn gwaed newydd-anedig</a:t>
              </a:r>
            </a:p>
            <a:p>
              <a:pPr marL="114300" lvl="1" indent="-114300" algn="l" defTabSz="577850">
                <a:lnSpc>
                  <a:spcPct val="90000"/>
                </a:lnSpc>
                <a:spcBef>
                  <a:spcPct val="0"/>
                </a:spcBef>
                <a:spcAft>
                  <a:spcPct val="15000"/>
                </a:spcAft>
                <a:buChar char="•"/>
                <a:defRPr b="0" i="0"/>
              </a:pPr>
              <a:r>
                <a:rPr lang="1106" sz="1300" kern="1200"/>
                <a:t>Clyw babanod newydd-anedig</a:t>
              </a:r>
            </a:p>
          </p:txBody>
        </p:sp>
      </p:grpSp>
      <p:grpSp>
        <p:nvGrpSpPr>
          <p:cNvPr id="41" name="Group 40">
            <a:extLst>
              <a:ext uri="{FF2B5EF4-FFF2-40B4-BE49-F238E27FC236}">
                <a16:creationId xmlns:a16="http://schemas.microsoft.com/office/drawing/2014/main" id="{0FEFEE13-1B01-4A2F-96E7-9A429925E485}"/>
              </a:ext>
            </a:extLst>
          </p:cNvPr>
          <p:cNvGrpSpPr/>
          <p:nvPr/>
        </p:nvGrpSpPr>
        <p:grpSpPr>
          <a:xfrm>
            <a:off x="5029201" y="3057506"/>
            <a:ext cx="1675860" cy="1113457"/>
            <a:chOff x="0" y="1687"/>
            <a:chExt cx="1419843" cy="1113457"/>
          </a:xfrm>
        </p:grpSpPr>
        <p:sp>
          <p:nvSpPr>
            <p:cNvPr id="54" name="Rectangle: Rounded Corners 53">
              <a:extLst>
                <a:ext uri="{FF2B5EF4-FFF2-40B4-BE49-F238E27FC236}">
                  <a16:creationId xmlns:a16="http://schemas.microsoft.com/office/drawing/2014/main" id="{E2A23A4B-5239-4086-8077-9F88FD888F0E}"/>
                </a:ext>
              </a:extLst>
            </p:cNvPr>
            <p:cNvSpPr/>
            <p:nvPr/>
          </p:nvSpPr>
          <p:spPr>
            <a:xfrm>
              <a:off x="0" y="1687"/>
              <a:ext cx="1419843" cy="1113457"/>
            </a:xfrm>
            <a:prstGeom prst="roundRect">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a:p>
          </p:txBody>
        </p:sp>
        <p:sp>
          <p:nvSpPr>
            <p:cNvPr id="55" name="Rectangle: Rounded Corners 6">
              <a:extLst>
                <a:ext uri="{FF2B5EF4-FFF2-40B4-BE49-F238E27FC236}">
                  <a16:creationId xmlns:a16="http://schemas.microsoft.com/office/drawing/2014/main" id="{5C848606-922F-4B64-BD81-5E467BDD4031}"/>
                </a:ext>
              </a:extLst>
            </p:cNvPr>
            <p:cNvSpPr txBox="1"/>
            <p:nvPr/>
          </p:nvSpPr>
          <p:spPr>
            <a:xfrm>
              <a:off x="54354" y="56041"/>
              <a:ext cx="1311135" cy="10047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defRPr b="0" i="0"/>
              </a:pPr>
              <a:r>
                <a:rPr lang="1106" sz="2500" kern="1200" dirty="0"/>
                <a:t>Babanod</a:t>
              </a:r>
            </a:p>
          </p:txBody>
        </p:sp>
      </p:grpSp>
      <p:grpSp>
        <p:nvGrpSpPr>
          <p:cNvPr id="42" name="Group 41">
            <a:extLst>
              <a:ext uri="{FF2B5EF4-FFF2-40B4-BE49-F238E27FC236}">
                <a16:creationId xmlns:a16="http://schemas.microsoft.com/office/drawing/2014/main" id="{25EA9712-AAF6-48D1-8A84-EC8C5E0D6066}"/>
              </a:ext>
            </a:extLst>
          </p:cNvPr>
          <p:cNvGrpSpPr/>
          <p:nvPr/>
        </p:nvGrpSpPr>
        <p:grpSpPr>
          <a:xfrm>
            <a:off x="6705060" y="4337981"/>
            <a:ext cx="2524166" cy="890765"/>
            <a:chOff x="1419843" y="1282162"/>
            <a:chExt cx="2524166" cy="890765"/>
          </a:xfrm>
        </p:grpSpPr>
        <p:sp>
          <p:nvSpPr>
            <p:cNvPr id="52" name="Rectangle: Top Corners Rounded 51">
              <a:extLst>
                <a:ext uri="{FF2B5EF4-FFF2-40B4-BE49-F238E27FC236}">
                  <a16:creationId xmlns:a16="http://schemas.microsoft.com/office/drawing/2014/main" id="{6D994E68-275C-41F8-AF1B-040B8A3C83D9}"/>
                </a:ext>
              </a:extLst>
            </p:cNvPr>
            <p:cNvSpPr/>
            <p:nvPr/>
          </p:nvSpPr>
          <p:spPr>
            <a:xfrm rot="5400000">
              <a:off x="2236543" y="465462"/>
              <a:ext cx="890765" cy="2524166"/>
            </a:xfrm>
            <a:prstGeom prst="round2SameRect">
              <a:avLst/>
            </a:prstGeom>
          </p:spPr>
          <p:style>
            <a:lnRef idx="1">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a:lstStyle/>
            <a:p>
              <a:endParaRPr/>
            </a:p>
          </p:txBody>
        </p:sp>
        <p:sp>
          <p:nvSpPr>
            <p:cNvPr id="53" name="Rectangle: Top Corners Rounded 8">
              <a:extLst>
                <a:ext uri="{FF2B5EF4-FFF2-40B4-BE49-F238E27FC236}">
                  <a16:creationId xmlns:a16="http://schemas.microsoft.com/office/drawing/2014/main" id="{255D47F3-CA8F-4B3E-8840-ECDC38E852B0}"/>
                </a:ext>
              </a:extLst>
            </p:cNvPr>
            <p:cNvSpPr txBox="1"/>
            <p:nvPr/>
          </p:nvSpPr>
          <p:spPr>
            <a:xfrm>
              <a:off x="1419843" y="1325646"/>
              <a:ext cx="2480682" cy="803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defRPr b="0" i="0"/>
              </a:pPr>
              <a:r>
                <a:rPr lang="1106" sz="1300" kern="1200"/>
                <a:t>Sgrinio cerﬁgol</a:t>
              </a:r>
            </a:p>
            <a:p>
              <a:pPr marL="114300" lvl="1" indent="-114300" algn="l" defTabSz="577850">
                <a:lnSpc>
                  <a:spcPct val="90000"/>
                </a:lnSpc>
                <a:spcBef>
                  <a:spcPct val="0"/>
                </a:spcBef>
                <a:spcAft>
                  <a:spcPct val="15000"/>
                </a:spcAft>
                <a:buChar char="•"/>
                <a:defRPr b="0" i="0"/>
              </a:pPr>
              <a:r>
                <a:rPr lang="1106" sz="1300" kern="1200"/>
                <a:t>Bron Brawf Cymru</a:t>
              </a:r>
            </a:p>
          </p:txBody>
        </p:sp>
      </p:grpSp>
      <p:grpSp>
        <p:nvGrpSpPr>
          <p:cNvPr id="43" name="Group 42">
            <a:extLst>
              <a:ext uri="{FF2B5EF4-FFF2-40B4-BE49-F238E27FC236}">
                <a16:creationId xmlns:a16="http://schemas.microsoft.com/office/drawing/2014/main" id="{9CDA3A36-EBF6-4C91-B33E-B6D911019C62}"/>
              </a:ext>
            </a:extLst>
          </p:cNvPr>
          <p:cNvGrpSpPr/>
          <p:nvPr/>
        </p:nvGrpSpPr>
        <p:grpSpPr>
          <a:xfrm>
            <a:off x="4966425" y="4241580"/>
            <a:ext cx="1738636" cy="1113457"/>
            <a:chOff x="-85510" y="1170816"/>
            <a:chExt cx="1505353" cy="1113457"/>
          </a:xfrm>
        </p:grpSpPr>
        <p:sp>
          <p:nvSpPr>
            <p:cNvPr id="50" name="Rectangle: Rounded Corners 49">
              <a:extLst>
                <a:ext uri="{FF2B5EF4-FFF2-40B4-BE49-F238E27FC236}">
                  <a16:creationId xmlns:a16="http://schemas.microsoft.com/office/drawing/2014/main" id="{10D7706A-181C-4359-B465-6CE42F75E567}"/>
                </a:ext>
              </a:extLst>
            </p:cNvPr>
            <p:cNvSpPr/>
            <p:nvPr/>
          </p:nvSpPr>
          <p:spPr>
            <a:xfrm>
              <a:off x="0" y="1170816"/>
              <a:ext cx="1419843" cy="1113457"/>
            </a:xfrm>
            <a:prstGeom prst="roundRect">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a:p>
          </p:txBody>
        </p:sp>
        <p:sp>
          <p:nvSpPr>
            <p:cNvPr id="51" name="Rectangle: Rounded Corners 10">
              <a:extLst>
                <a:ext uri="{FF2B5EF4-FFF2-40B4-BE49-F238E27FC236}">
                  <a16:creationId xmlns:a16="http://schemas.microsoft.com/office/drawing/2014/main" id="{2E13A690-32B5-4EEE-91C6-808017A74D94}"/>
                </a:ext>
              </a:extLst>
            </p:cNvPr>
            <p:cNvSpPr txBox="1"/>
            <p:nvPr/>
          </p:nvSpPr>
          <p:spPr>
            <a:xfrm>
              <a:off x="-85510" y="1225170"/>
              <a:ext cx="1451000" cy="10047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defRPr b="0" i="0"/>
              </a:pPr>
              <a:r>
                <a:rPr lang="1106" sz="2500" kern="1200" dirty="0"/>
                <a:t>Menywod</a:t>
              </a:r>
            </a:p>
          </p:txBody>
        </p:sp>
      </p:grpSp>
      <p:grpSp>
        <p:nvGrpSpPr>
          <p:cNvPr id="44" name="Group 43">
            <a:extLst>
              <a:ext uri="{FF2B5EF4-FFF2-40B4-BE49-F238E27FC236}">
                <a16:creationId xmlns:a16="http://schemas.microsoft.com/office/drawing/2014/main" id="{B4BD82D5-1324-4912-801C-3D2D67DE406E}"/>
              </a:ext>
            </a:extLst>
          </p:cNvPr>
          <p:cNvGrpSpPr/>
          <p:nvPr/>
        </p:nvGrpSpPr>
        <p:grpSpPr>
          <a:xfrm>
            <a:off x="6705060" y="5507111"/>
            <a:ext cx="2524166" cy="890765"/>
            <a:chOff x="1419843" y="2451292"/>
            <a:chExt cx="2524166" cy="890765"/>
          </a:xfrm>
        </p:grpSpPr>
        <p:sp>
          <p:nvSpPr>
            <p:cNvPr id="48" name="Rectangle: Top Corners Rounded 47">
              <a:extLst>
                <a:ext uri="{FF2B5EF4-FFF2-40B4-BE49-F238E27FC236}">
                  <a16:creationId xmlns:a16="http://schemas.microsoft.com/office/drawing/2014/main" id="{C86A4D02-3DC7-4804-A57B-BBB9A4284DD9}"/>
                </a:ext>
              </a:extLst>
            </p:cNvPr>
            <p:cNvSpPr/>
            <p:nvPr/>
          </p:nvSpPr>
          <p:spPr>
            <a:xfrm rot="5400000">
              <a:off x="2236543" y="1634592"/>
              <a:ext cx="890765" cy="2524166"/>
            </a:xfrm>
            <a:prstGeom prst="round2SameRect">
              <a:avLst/>
            </a:prstGeom>
          </p:spPr>
          <p:style>
            <a:lnRef idx="1">
              <a:schemeClr val="accent5">
                <a:alpha val="90000"/>
                <a:tint val="40000"/>
                <a:hueOff val="0"/>
                <a:satOff val="0"/>
                <a:lumOff val="0"/>
                <a:alphaOff val="0"/>
              </a:schemeClr>
            </a:lnRef>
            <a:fillRef idx="1">
              <a:schemeClr val="accent5">
                <a:alpha val="90000"/>
                <a:tint val="40000"/>
                <a:hueOff val="0"/>
                <a:satOff val="0"/>
                <a:lumOff val="0"/>
                <a:alphaOff val="0"/>
              </a:schemeClr>
            </a:fillRef>
            <a:effectRef idx="0">
              <a:schemeClr val="accent5">
                <a:alpha val="90000"/>
                <a:tint val="40000"/>
                <a:hueOff val="0"/>
                <a:satOff val="0"/>
                <a:lumOff val="0"/>
                <a:alphaOff val="0"/>
              </a:schemeClr>
            </a:effectRef>
            <a:fontRef idx="minor">
              <a:schemeClr val="dk1">
                <a:hueOff val="0"/>
                <a:satOff val="0"/>
                <a:lumOff val="0"/>
                <a:alphaOff val="0"/>
              </a:schemeClr>
            </a:fontRef>
          </p:style>
          <p:txBody>
            <a:bodyPr/>
            <a:lstStyle/>
            <a:p>
              <a:endParaRPr/>
            </a:p>
          </p:txBody>
        </p:sp>
        <p:sp>
          <p:nvSpPr>
            <p:cNvPr id="49" name="Rectangle: Top Corners Rounded 12">
              <a:extLst>
                <a:ext uri="{FF2B5EF4-FFF2-40B4-BE49-F238E27FC236}">
                  <a16:creationId xmlns:a16="http://schemas.microsoft.com/office/drawing/2014/main" id="{6908E18C-BA45-4AD8-B440-A4B140A6DFE4}"/>
                </a:ext>
              </a:extLst>
            </p:cNvPr>
            <p:cNvSpPr txBox="1"/>
            <p:nvPr/>
          </p:nvSpPr>
          <p:spPr>
            <a:xfrm>
              <a:off x="1419843" y="2494776"/>
              <a:ext cx="2480682" cy="8037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defRPr b="0" i="0"/>
              </a:pPr>
              <a:r>
                <a:rPr lang="1106" sz="1300" kern="1200"/>
                <a:t>Sgrinio coluddion</a:t>
              </a:r>
            </a:p>
            <a:p>
              <a:pPr marL="114300" lvl="1" indent="-114300" algn="l" defTabSz="577850">
                <a:lnSpc>
                  <a:spcPct val="90000"/>
                </a:lnSpc>
                <a:spcBef>
                  <a:spcPct val="0"/>
                </a:spcBef>
                <a:spcAft>
                  <a:spcPct val="15000"/>
                </a:spcAft>
                <a:buChar char="•"/>
                <a:defRPr b="0" i="0"/>
              </a:pPr>
              <a:r>
                <a:rPr lang="1106" sz="1300" kern="1200"/>
                <a:t>Sgrinio llygaid diabetig</a:t>
              </a:r>
            </a:p>
            <a:p>
              <a:pPr marL="114300" lvl="1" indent="-114300" algn="l" defTabSz="577850">
                <a:lnSpc>
                  <a:spcPct val="90000"/>
                </a:lnSpc>
                <a:spcBef>
                  <a:spcPct val="0"/>
                </a:spcBef>
                <a:spcAft>
                  <a:spcPct val="15000"/>
                </a:spcAft>
                <a:buChar char="•"/>
                <a:defRPr b="0" i="0"/>
              </a:pPr>
              <a:r>
                <a:rPr lang="1106" sz="1300" kern="1200"/>
                <a:t>Sgrinio anewrysm aortig abdomenol Cymru</a:t>
              </a:r>
            </a:p>
          </p:txBody>
        </p:sp>
      </p:grpSp>
      <p:grpSp>
        <p:nvGrpSpPr>
          <p:cNvPr id="45" name="Group 44">
            <a:extLst>
              <a:ext uri="{FF2B5EF4-FFF2-40B4-BE49-F238E27FC236}">
                <a16:creationId xmlns:a16="http://schemas.microsoft.com/office/drawing/2014/main" id="{9D858F60-2225-470B-A7C8-DB7C533FD153}"/>
              </a:ext>
            </a:extLst>
          </p:cNvPr>
          <p:cNvGrpSpPr/>
          <p:nvPr/>
        </p:nvGrpSpPr>
        <p:grpSpPr>
          <a:xfrm>
            <a:off x="5093356" y="5395765"/>
            <a:ext cx="1611705" cy="1113457"/>
            <a:chOff x="0" y="2339946"/>
            <a:chExt cx="1419843" cy="1113457"/>
          </a:xfrm>
        </p:grpSpPr>
        <p:sp>
          <p:nvSpPr>
            <p:cNvPr id="46" name="Rectangle: Rounded Corners 45">
              <a:extLst>
                <a:ext uri="{FF2B5EF4-FFF2-40B4-BE49-F238E27FC236}">
                  <a16:creationId xmlns:a16="http://schemas.microsoft.com/office/drawing/2014/main" id="{AB852F37-DCB8-4468-92F0-B290D022E581}"/>
                </a:ext>
              </a:extLst>
            </p:cNvPr>
            <p:cNvSpPr/>
            <p:nvPr/>
          </p:nvSpPr>
          <p:spPr>
            <a:xfrm>
              <a:off x="0" y="2339946"/>
              <a:ext cx="1419843" cy="1113457"/>
            </a:xfrm>
            <a:prstGeom prst="roundRect">
              <a:avLst/>
            </a:prstGeom>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a:lstStyle/>
            <a:p>
              <a:endParaRPr/>
            </a:p>
          </p:txBody>
        </p:sp>
        <p:sp>
          <p:nvSpPr>
            <p:cNvPr id="47" name="Rectangle: Rounded Corners 14">
              <a:extLst>
                <a:ext uri="{FF2B5EF4-FFF2-40B4-BE49-F238E27FC236}">
                  <a16:creationId xmlns:a16="http://schemas.microsoft.com/office/drawing/2014/main" id="{9EA5B999-FEC8-4707-90D1-367A49FF0B4F}"/>
                </a:ext>
              </a:extLst>
            </p:cNvPr>
            <p:cNvSpPr txBox="1"/>
            <p:nvPr/>
          </p:nvSpPr>
          <p:spPr>
            <a:xfrm>
              <a:off x="54354" y="2394300"/>
              <a:ext cx="1311135" cy="10047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47625" rIns="95250" bIns="47625" numCol="1" spcCol="1270" anchor="ctr" anchorCtr="0">
              <a:noAutofit/>
            </a:bodyPr>
            <a:lstStyle/>
            <a:p>
              <a:pPr marL="0" lvl="0" indent="0" algn="ctr" defTabSz="1111250">
                <a:lnSpc>
                  <a:spcPct val="90000"/>
                </a:lnSpc>
                <a:spcBef>
                  <a:spcPct val="0"/>
                </a:spcBef>
                <a:spcAft>
                  <a:spcPct val="35000"/>
                </a:spcAft>
                <a:buNone/>
                <a:defRPr b="0" i="0"/>
              </a:pPr>
              <a:r>
                <a:rPr lang="1106" sz="2500" kern="1200" dirty="0"/>
                <a:t>Pob oedolyn</a:t>
              </a:r>
            </a:p>
          </p:txBody>
        </p:sp>
      </p:grpSp>
    </p:spTree>
    <p:extLst>
      <p:ext uri="{BB962C8B-B14F-4D97-AF65-F5344CB8AC3E}">
        <p14:creationId xmlns:p14="http://schemas.microsoft.com/office/powerpoint/2010/main" val="350118787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B4622-A4CA-4594-8100-9B5AC4D7D2CF}"/>
              </a:ext>
            </a:extLst>
          </p:cNvPr>
          <p:cNvSpPr>
            <a:spLocks noGrp="1"/>
          </p:cNvSpPr>
          <p:nvPr>
            <p:ph type="ctrTitle"/>
          </p:nvPr>
        </p:nvSpPr>
        <p:spPr>
          <a:xfrm>
            <a:off x="417249" y="1445594"/>
            <a:ext cx="8756342" cy="570722"/>
          </a:xfrm>
        </p:spPr>
        <p:txBody>
          <a:bodyPr>
            <a:normAutofit/>
          </a:bodyPr>
          <a:lstStyle/>
          <a:p>
            <a:pPr algn="l">
              <a:defRPr b="0" i="0"/>
            </a:pPr>
            <a:r>
              <a:rPr lang="1106" sz="3200" b="1"/>
              <a:t>Sut mae llesiant yn cael ei ddiffinio?</a:t>
            </a:r>
          </a:p>
        </p:txBody>
      </p:sp>
      <p:sp>
        <p:nvSpPr>
          <p:cNvPr id="3" name="Subtitle 2">
            <a:extLst>
              <a:ext uri="{FF2B5EF4-FFF2-40B4-BE49-F238E27FC236}">
                <a16:creationId xmlns:a16="http://schemas.microsoft.com/office/drawing/2014/main" id="{591028FA-09B5-474B-8611-B16B161B0D36}"/>
              </a:ext>
            </a:extLst>
          </p:cNvPr>
          <p:cNvSpPr>
            <a:spLocks noGrp="1"/>
          </p:cNvSpPr>
          <p:nvPr>
            <p:ph type="subTitle" idx="1"/>
          </p:nvPr>
        </p:nvSpPr>
        <p:spPr>
          <a:xfrm>
            <a:off x="399494" y="2267060"/>
            <a:ext cx="8791852" cy="4048218"/>
          </a:xfrm>
        </p:spPr>
        <p:txBody>
          <a:bodyPr>
            <a:normAutofit fontScale="85000" lnSpcReduction="10000"/>
          </a:bodyPr>
          <a:lstStyle/>
          <a:p>
            <a:pPr marL="342900" indent="-342900" algn="l">
              <a:buFont typeface="Arial" panose="020B0604020202020204" pitchFamily="34" charset="0"/>
              <a:buChar char="•"/>
              <a:defRPr b="0" i="0"/>
            </a:pPr>
            <a:r>
              <a:rPr lang="1106"/>
              <a:t>Iechyd meddwl a chorfforol</a:t>
            </a:r>
          </a:p>
          <a:p>
            <a:pPr marL="342900" indent="-342900" algn="l">
              <a:buFont typeface="Arial" panose="020B0604020202020204" pitchFamily="34" charset="0"/>
              <a:buChar char="•"/>
              <a:defRPr b="0" i="0"/>
            </a:pPr>
            <a:r>
              <a:rPr lang="1106"/>
              <a:t>Iechyd a llesiant emosiynol</a:t>
            </a:r>
          </a:p>
          <a:p>
            <a:pPr marL="342900" indent="-342900" algn="l">
              <a:buFont typeface="Arial" panose="020B0604020202020204" pitchFamily="34" charset="0"/>
              <a:buChar char="•"/>
              <a:defRPr b="0" i="0"/>
            </a:pPr>
            <a:r>
              <a:rPr lang="1106"/>
              <a:t>Amddiffyn rhag esgeulustod a/neu gamdriniaeth</a:t>
            </a:r>
          </a:p>
          <a:p>
            <a:pPr marL="342900" indent="-342900" algn="l">
              <a:buFont typeface="Arial" panose="020B0604020202020204" pitchFamily="34" charset="0"/>
              <a:buChar char="•"/>
              <a:defRPr b="0" i="0"/>
            </a:pPr>
            <a:r>
              <a:rPr lang="1106"/>
              <a:t>Addysg, hyfforddiant ac adloniant (iechyd deallusol a chymdeithasol)</a:t>
            </a:r>
          </a:p>
          <a:p>
            <a:pPr marL="342900" indent="-342900" algn="l">
              <a:buFont typeface="Arial" panose="020B0604020202020204" pitchFamily="34" charset="0"/>
              <a:buChar char="•"/>
              <a:defRPr b="0" i="0"/>
            </a:pPr>
            <a:r>
              <a:rPr lang="1106"/>
              <a:t>Perthnasoedd domestig, teuluol a phersonol</a:t>
            </a:r>
          </a:p>
          <a:p>
            <a:pPr marL="342900" indent="-342900" algn="l">
              <a:buFont typeface="Arial" panose="020B0604020202020204" pitchFamily="34" charset="0"/>
              <a:buChar char="•"/>
              <a:defRPr b="0" i="0"/>
            </a:pPr>
            <a:r>
              <a:rPr lang="1106"/>
              <a:t>Cymryd rhan mewn cymdeithas a chyfrannu ati</a:t>
            </a:r>
          </a:p>
          <a:p>
            <a:pPr marL="342900" indent="-342900" algn="l">
              <a:buFont typeface="Arial" panose="020B0604020202020204" pitchFamily="34" charset="0"/>
              <a:buChar char="•"/>
              <a:defRPr b="0" i="0"/>
            </a:pPr>
            <a:r>
              <a:rPr lang="1106"/>
              <a:t>Parchu a sicrhau hawliau</a:t>
            </a:r>
          </a:p>
          <a:p>
            <a:pPr marL="342900" indent="-342900" algn="l">
              <a:buFont typeface="Arial" panose="020B0604020202020204" pitchFamily="34" charset="0"/>
              <a:buChar char="•"/>
              <a:defRPr b="0" i="0"/>
            </a:pPr>
            <a:r>
              <a:rPr lang="1106"/>
              <a:t>Cyflawni llesiant cymdeithasol ac economaidd</a:t>
            </a:r>
          </a:p>
          <a:p>
            <a:pPr marL="342900" indent="-342900" algn="l">
              <a:buFont typeface="Arial" panose="020B0604020202020204" pitchFamily="34" charset="0"/>
              <a:buChar char="•"/>
              <a:defRPr b="0" i="0"/>
            </a:pPr>
            <a:r>
              <a:rPr lang="1106"/>
              <a:t>Bod â llety addas</a:t>
            </a:r>
          </a:p>
          <a:p>
            <a:pPr marL="342900" indent="-342900">
              <a:buFont typeface="Arial" panose="020B0604020202020204" pitchFamily="34" charset="0"/>
              <a:buChar char="•"/>
            </a:pPr>
            <a:endParaRPr lang="en-GB"/>
          </a:p>
          <a:p>
            <a:pPr marL="342900" indent="-342900">
              <a:buFont typeface="Arial" panose="020B0604020202020204" pitchFamily="34" charset="0"/>
              <a:buChar char="•"/>
            </a:pPr>
            <a:endParaRPr lang="en-GB"/>
          </a:p>
        </p:txBody>
      </p:sp>
      <p:sp>
        <p:nvSpPr>
          <p:cNvPr id="6" name="TextBox 5">
            <a:extLst>
              <a:ext uri="{FF2B5EF4-FFF2-40B4-BE49-F238E27FC236}">
                <a16:creationId xmlns:a16="http://schemas.microsoft.com/office/drawing/2014/main" id="{3AA67B4B-31D2-4929-90B5-45780F2CE3D9}"/>
              </a:ext>
            </a:extLst>
          </p:cNvPr>
          <p:cNvSpPr txBox="1"/>
          <p:nvPr/>
        </p:nvSpPr>
        <p:spPr>
          <a:xfrm>
            <a:off x="9173591" y="1500149"/>
            <a:ext cx="2497121" cy="530882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a:t>Dan Ddeddf Gwasanaethau Cymdeithasol a Llesiant (Cymru) 2014, mae gan awdurdodau lleol ddyletswydd gofal i hyrwyddo llesiant oedolion sydd angen cymorth a'u gofalwyr drwy ddarparu gwybodaeth, cyngor, cymorth a gwasanaethau llesiant ataliol. Dylent ddefnyddio gwybodaeth am lesiant i lywio strategaethau ac asesiadau cyhoeddus.</a:t>
            </a:r>
          </a:p>
        </p:txBody>
      </p:sp>
      <p:sp>
        <p:nvSpPr>
          <p:cNvPr id="7" name="Rectangle 6">
            <a:extLst>
              <a:ext uri="{FF2B5EF4-FFF2-40B4-BE49-F238E27FC236}">
                <a16:creationId xmlns:a16="http://schemas.microsoft.com/office/drawing/2014/main" id="{6609A0AC-89B9-4148-92EB-66D88BA679FD}"/>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55992754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09A0AC-89B9-4148-92EB-66D88BA679FD}"/>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10" name="TextBox 9">
            <a:extLst>
              <a:ext uri="{FF2B5EF4-FFF2-40B4-BE49-F238E27FC236}">
                <a16:creationId xmlns:a16="http://schemas.microsoft.com/office/drawing/2014/main" id="{AA12CE1B-5E74-4B2A-A388-4C96B3341EF4}"/>
              </a:ext>
            </a:extLst>
          </p:cNvPr>
          <p:cNvSpPr txBox="1"/>
          <p:nvPr/>
        </p:nvSpPr>
        <p:spPr>
          <a:xfrm>
            <a:off x="576943" y="1632857"/>
            <a:ext cx="11169276" cy="466810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sz="2000" b="1">
                <a:solidFill>
                  <a:schemeClr val="bg2">
                    <a:lumMod val="50000"/>
                  </a:schemeClr>
                </a:solidFill>
              </a:rPr>
              <a:t>Cydgynhyrchu</a:t>
            </a:r>
          </a:p>
          <a:p>
            <a:endParaRPr lang="en-GB" sz="2000">
              <a:solidFill>
                <a:schemeClr val="bg2">
                  <a:lumMod val="50000"/>
                </a:schemeClr>
              </a:solidFill>
            </a:endParaRPr>
          </a:p>
          <a:p>
            <a:pPr marL="285750" indent="-285750">
              <a:buFont typeface="Arial" panose="020B0604020202020204" pitchFamily="34" charset="0"/>
              <a:buChar char="•"/>
              <a:defRPr b="0" i="0"/>
            </a:pPr>
            <a:r>
              <a:rPr lang="1106" sz="2000">
                <a:solidFill>
                  <a:schemeClr val="bg2">
                    <a:lumMod val="50000"/>
                  </a:schemeClr>
                </a:solidFill>
              </a:rPr>
              <a:t>Mae unigolion ac ymarferwyr iechyd a gofal cymdeithasol yn cydweithio'n gyfartal i gynllunio a darparu gofal a chymorth</a:t>
            </a:r>
          </a:p>
          <a:p>
            <a:pPr marL="285750" indent="-285750">
              <a:buFont typeface="Arial" panose="020B0604020202020204" pitchFamily="34" charset="0"/>
              <a:buChar char="•"/>
              <a:defRPr b="0" i="0"/>
            </a:pPr>
            <a:r>
              <a:rPr lang="1106" sz="2000">
                <a:solidFill>
                  <a:schemeClr val="bg2">
                    <a:lumMod val="50000"/>
                  </a:schemeClr>
                </a:solidFill>
              </a:rPr>
              <a:t>Mae'r mewnbwn yn gyfartal ac yn ddwyochrog</a:t>
            </a:r>
          </a:p>
          <a:p>
            <a:pPr marL="285750" indent="-285750">
              <a:buFont typeface="Arial" panose="020B0604020202020204" pitchFamily="34" charset="0"/>
              <a:buChar char="•"/>
              <a:defRPr b="0" i="0"/>
            </a:pPr>
            <a:r>
              <a:rPr lang="1106" sz="2000">
                <a:solidFill>
                  <a:schemeClr val="bg2">
                    <a:lumMod val="50000"/>
                  </a:schemeClr>
                </a:solidFill>
              </a:rPr>
              <a:t>Mae unigolion yn cael eu grymuso i wneud penderfyniadau ar eu gofal yn seiliedig ar eu galluoedd eu hunain.</a:t>
            </a:r>
          </a:p>
          <a:p>
            <a:pPr marL="285750" indent="-285750">
              <a:buFont typeface="Arial" panose="020B0604020202020204" pitchFamily="34" charset="0"/>
              <a:buChar char="•"/>
              <a:defRPr b="0" i="0"/>
            </a:pPr>
            <a:r>
              <a:rPr lang="1106" sz="2000">
                <a:solidFill>
                  <a:schemeClr val="bg2">
                    <a:lumMod val="50000"/>
                  </a:schemeClr>
                </a:solidFill>
              </a:rPr>
              <a:t>Mae unigolion yn gyfrifol am eu hiechyd a'u llesiant eu hunain</a:t>
            </a:r>
          </a:p>
          <a:p>
            <a:pPr marL="285750" indent="-285750">
              <a:buFont typeface="Arial" panose="020B0604020202020204" pitchFamily="34" charset="0"/>
              <a:buChar char="•"/>
              <a:defRPr b="0" i="0"/>
            </a:pPr>
            <a:r>
              <a:rPr lang="1106" sz="2000">
                <a:solidFill>
                  <a:schemeClr val="bg2">
                    <a:lumMod val="50000"/>
                  </a:schemeClr>
                </a:solidFill>
              </a:rPr>
              <a:t>Cydnabod bod gan ofalwyr lais a bod angen cymorth arnynt</a:t>
            </a:r>
          </a:p>
          <a:p>
            <a:pPr marL="285750" indent="-285750">
              <a:buFont typeface="Arial" panose="020B0604020202020204" pitchFamily="34" charset="0"/>
              <a:buChar char="•"/>
              <a:defRPr b="0" i="0"/>
            </a:pPr>
            <a:r>
              <a:rPr lang="1106" sz="2000">
                <a:solidFill>
                  <a:schemeClr val="bg2">
                    <a:lumMod val="50000"/>
                  </a:schemeClr>
                </a:solidFill>
              </a:rPr>
              <a:t>Hwyluso yn hytrach na darparu gwasanaethau</a:t>
            </a:r>
          </a:p>
          <a:p>
            <a:pPr marL="285750" indent="-285750">
              <a:buFont typeface="Arial" panose="020B0604020202020204" pitchFamily="34" charset="0"/>
              <a:buChar char="•"/>
              <a:defRPr b="0" i="0"/>
            </a:pPr>
            <a:r>
              <a:rPr lang="1106" sz="2000">
                <a:solidFill>
                  <a:schemeClr val="bg2">
                    <a:lumMod val="50000"/>
                  </a:schemeClr>
                </a:solidFill>
              </a:rPr>
              <a:t>Yn seiliedig ar ganlyniadau (gofal sy'n canolbwyntio ar ganlyniadau)</a:t>
            </a:r>
          </a:p>
          <a:p>
            <a:pPr marL="285750" indent="-285750">
              <a:buFont typeface="Arial" panose="020B0604020202020204" pitchFamily="34" charset="0"/>
              <a:buChar char="•"/>
              <a:defRPr b="0" i="0"/>
            </a:pPr>
            <a:r>
              <a:rPr lang="1106" sz="2000">
                <a:solidFill>
                  <a:schemeClr val="bg2">
                    <a:lumMod val="50000"/>
                  </a:schemeClr>
                </a:solidFill>
              </a:rPr>
              <a:t>Yn seiliedig ar gyfnewid sgiliau, gwybodaeth ac amser mewn cymuned</a:t>
            </a:r>
          </a:p>
          <a:p>
            <a:endParaRPr lang="en-GB" sz="2000" b="1">
              <a:solidFill>
                <a:schemeClr val="bg2">
                  <a:lumMod val="50000"/>
                </a:schemeClr>
              </a:solidFill>
            </a:endParaRPr>
          </a:p>
          <a:p>
            <a:pPr>
              <a:defRPr b="0" i="0"/>
            </a:pPr>
            <a:r>
              <a:rPr lang="1106" sz="2000" b="1">
                <a:solidFill>
                  <a:schemeClr val="bg2">
                    <a:lumMod val="50000"/>
                  </a:schemeClr>
                </a:solidFill>
              </a:rPr>
              <a:t>Cymhwyso'r egwyddorion hyn at oedolion sy'n cynnal iechyd, llesiant a gwydnwch mewn cymuned.</a:t>
            </a:r>
          </a:p>
        </p:txBody>
      </p:sp>
    </p:spTree>
    <p:extLst>
      <p:ext uri="{BB962C8B-B14F-4D97-AF65-F5344CB8AC3E}">
        <p14:creationId xmlns:p14="http://schemas.microsoft.com/office/powerpoint/2010/main" val="134925168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FA7E450-C2A6-4B23-B1E8-23D539CC7762}"/>
              </a:ext>
            </a:extLst>
          </p:cNvPr>
          <p:cNvSpPr txBox="1"/>
          <p:nvPr/>
        </p:nvSpPr>
        <p:spPr>
          <a:xfrm>
            <a:off x="379841" y="1246911"/>
            <a:ext cx="11283839" cy="5401479"/>
          </a:xfrm>
          <a:prstGeom prst="rect">
            <a:avLst/>
          </a:prstGeom>
          <a:noFill/>
        </p:spPr>
        <p:txBody>
          <a:bodyPr wrap="square" rtlCol="0">
            <a:spAutoFit/>
          </a:bodyPr>
          <a:lstStyle/>
          <a:p>
            <a:pPr>
              <a:spcAft>
                <a:spcPts val="600"/>
              </a:spcAft>
              <a:defRPr b="0" i="0"/>
            </a:pPr>
            <a:r>
              <a:rPr lang="1106" sz="1500" b="1" dirty="0"/>
              <a:t>Meini prawf asesu – Tasg 1 (a)</a:t>
            </a:r>
          </a:p>
          <a:p>
            <a:pPr>
              <a:tabLst>
                <a:tab pos="803275" algn="l"/>
              </a:tabLst>
              <a:defRPr b="0" i="0"/>
            </a:pPr>
            <a:r>
              <a:rPr lang="1106" sz="1500" dirty="0"/>
              <a:t>Esbonio:	• sut mae Deddf Gwasanaethau Cymdeithasol a Llesiant (Cymru) 2014 yn darparu gofal sy'n canolbwyntio ar</a:t>
            </a:r>
            <a:r>
              <a:rPr lang="en-GB" sz="1500" dirty="0"/>
              <a:t> </a:t>
            </a:r>
            <a:r>
              <a:rPr lang="1106" sz="1500" dirty="0"/>
              <a:t>ganlyniadau</a:t>
            </a:r>
          </a:p>
          <a:p>
            <a:pPr>
              <a:tabLst>
                <a:tab pos="803275" algn="l"/>
              </a:tabLst>
              <a:defRPr b="0" i="0"/>
            </a:pPr>
            <a:r>
              <a:rPr lang="1106" sz="1500" dirty="0"/>
              <a:t>	• pwysigrwydd gofal sy'n canolbwyntio ar ganlyniadau wrth fodloni anghenion oedolion </a:t>
            </a:r>
            <a:r>
              <a:rPr lang="en-GB" sz="1500" dirty="0"/>
              <a:t>					</a:t>
            </a:r>
            <a:r>
              <a:rPr lang="1106" sz="1500" b="1" dirty="0"/>
              <a:t>[6 marc]</a:t>
            </a:r>
            <a:endParaRPr lang="en-GB" sz="1500" b="1" dirty="0"/>
          </a:p>
          <a:p>
            <a:endParaRPr lang="en-GB" sz="1500" dirty="0"/>
          </a:p>
          <a:p>
            <a:pPr>
              <a:defRPr b="0" i="0"/>
            </a:pPr>
            <a:r>
              <a:rPr lang="1106" sz="1500" u="sng" dirty="0"/>
              <a:t>5-6 marc</a:t>
            </a:r>
            <a:r>
              <a:rPr lang="1106" sz="1500" u="none" dirty="0"/>
              <a:t>:</a:t>
            </a:r>
          </a:p>
          <a:p>
            <a:pPr>
              <a:defRPr b="0" i="0"/>
            </a:pPr>
            <a:r>
              <a:rPr lang="1106" sz="1500" b="1" dirty="0"/>
              <a:t>Esboniad da iawn</a:t>
            </a:r>
            <a:r>
              <a:rPr lang="1106" sz="1500" dirty="0"/>
              <a:t> sy'n dangos </a:t>
            </a:r>
            <a:r>
              <a:rPr lang="1106" sz="1500" b="1" dirty="0"/>
              <a:t>gwybodaeth a dealltwriaeth drylwyr </a:t>
            </a:r>
            <a:r>
              <a:rPr lang="1106" sz="1500" dirty="0"/>
              <a:t>o sut mae Deddf Gwasanaethau Cymdeithasol a Llesiant (Cymru) 2014 yn darparu gofal sy'n canolbwyntio ar ganlyniadau, a </a:t>
            </a:r>
            <a:r>
              <a:rPr lang="1106" sz="1500" b="1" dirty="0"/>
              <a:t>phwysigrwydd </a:t>
            </a:r>
            <a:r>
              <a:rPr lang="1106" sz="1500" dirty="0"/>
              <a:t>gofal sy'n canolbwyntio ar ganlyniadau o ran bodloni anghenion oedolion.</a:t>
            </a:r>
          </a:p>
          <a:p>
            <a:pPr>
              <a:spcAft>
                <a:spcPts val="600"/>
              </a:spcAft>
              <a:defRPr b="0" i="0"/>
            </a:pPr>
            <a:r>
              <a:rPr lang="1106" sz="1500" b="1" dirty="0"/>
              <a:t>Dealltwriaeth hyderus</a:t>
            </a:r>
            <a:r>
              <a:rPr lang="1106" sz="1500" dirty="0"/>
              <a:t> o sut gellir defnyddio gofal sy'n canolbwyntio ar ganlyniadau, er mwyn bodloni anghenion corfforol, deallusol/gwybyddol, ieithyddol, emosiynol a chymdeithasol, </a:t>
            </a:r>
            <a:r>
              <a:rPr lang="1106" sz="1500" b="1" dirty="0"/>
              <a:t>gan gynnwys yr effeithiau posibl </a:t>
            </a:r>
            <a:r>
              <a:rPr lang="1106" sz="1500" dirty="0"/>
              <a:t>os nad yw'r anghenion hyn yn cael eu bodloni.</a:t>
            </a:r>
          </a:p>
          <a:p>
            <a:pPr>
              <a:defRPr b="0" i="0"/>
            </a:pPr>
            <a:r>
              <a:rPr lang="1106" sz="1500" u="sng" dirty="0"/>
              <a:t>3-4 marc</a:t>
            </a:r>
            <a:r>
              <a:rPr lang="1106" sz="1500" u="none" dirty="0"/>
              <a:t>:</a:t>
            </a:r>
          </a:p>
          <a:p>
            <a:pPr>
              <a:defRPr b="0" i="0"/>
            </a:pPr>
            <a:r>
              <a:rPr lang="1106" sz="1500" b="1" dirty="0"/>
              <a:t>Esboniad da</a:t>
            </a:r>
            <a:r>
              <a:rPr lang="1106" sz="1500" dirty="0"/>
              <a:t> sy'n dangos </a:t>
            </a:r>
            <a:r>
              <a:rPr lang="1106" sz="1500" b="1" dirty="0"/>
              <a:t>gwybodaeth a dealltwriaeth gadarn ar y cyfan</a:t>
            </a:r>
            <a:r>
              <a:rPr lang="1106" sz="1500" dirty="0"/>
              <a:t> o sut mae Deddf Gwasanaethau Cymdeithasol a Llesiant (Cymru) 2014 yn darparu gofal sy'n canolbwyntio ar ganlyniadau, a </a:t>
            </a:r>
            <a:r>
              <a:rPr lang="1106" sz="1500" b="1" dirty="0"/>
              <a:t>phwysigrwydd </a:t>
            </a:r>
            <a:r>
              <a:rPr lang="1106" sz="1500" dirty="0"/>
              <a:t>gofal sy'n canolbwyntio ar ganlyniadau o ran bodloni anghenion oedolion</a:t>
            </a:r>
            <a:r>
              <a:rPr lang="en-GB" sz="1500" dirty="0"/>
              <a:t>.</a:t>
            </a:r>
            <a:endParaRPr lang="1106" sz="1500" dirty="0"/>
          </a:p>
          <a:p>
            <a:pPr>
              <a:spcAft>
                <a:spcPts val="600"/>
              </a:spcAft>
              <a:defRPr b="0" i="0"/>
            </a:pPr>
            <a:r>
              <a:rPr lang="1106" sz="1500" b="1" dirty="0"/>
              <a:t>Dealltwriaeth gadarn ar y cyfan </a:t>
            </a:r>
            <a:r>
              <a:rPr lang="1106" sz="1500" dirty="0"/>
              <a:t>o sut gellir </a:t>
            </a:r>
            <a:r>
              <a:rPr lang="1106" sz="1500" b="1" dirty="0"/>
              <a:t>defnyddio </a:t>
            </a:r>
            <a:r>
              <a:rPr lang="1106" sz="1500" dirty="0"/>
              <a:t>gofal sy'n canolbwyntio ar ganlyniadau, er mwyn bodloni anghenion corfforol, deallusol/gwybyddol, ieithyddol, emosiynol a chymdeithasol, </a:t>
            </a:r>
            <a:r>
              <a:rPr lang="1106" sz="1500" b="1" dirty="0"/>
              <a:t>gan gynnwys yr effeithiau posibl</a:t>
            </a:r>
            <a:r>
              <a:rPr lang="1106" sz="1500" dirty="0"/>
              <a:t> os </a:t>
            </a:r>
            <a:r>
              <a:rPr lang="en-GB" sz="1500" dirty="0"/>
              <a:t>an</a:t>
            </a:r>
            <a:r>
              <a:rPr lang="1106" sz="1500" dirty="0"/>
              <a:t>d</a:t>
            </a:r>
            <a:r>
              <a:rPr lang="en-GB" sz="1500" dirty="0"/>
              <a:t> </a:t>
            </a:r>
            <a:r>
              <a:rPr lang="1106" sz="1500" dirty="0"/>
              <a:t>yw'r anghenion hyn yn cael eu bodloni.</a:t>
            </a:r>
          </a:p>
          <a:p>
            <a:pPr>
              <a:defRPr b="0" i="0"/>
            </a:pPr>
            <a:r>
              <a:rPr lang="1106" sz="1500" u="sng" dirty="0"/>
              <a:t>1-2 marc</a:t>
            </a:r>
            <a:r>
              <a:rPr lang="1106" sz="1500" u="none" dirty="0"/>
              <a:t>:</a:t>
            </a:r>
          </a:p>
          <a:p>
            <a:pPr>
              <a:defRPr b="0" i="0"/>
            </a:pPr>
            <a:r>
              <a:rPr lang="1106" sz="1500" b="1" dirty="0"/>
              <a:t>Esboniad sylfaenol </a:t>
            </a:r>
            <a:r>
              <a:rPr lang="1106" sz="1500" dirty="0"/>
              <a:t>sy'n dangos </a:t>
            </a:r>
            <a:r>
              <a:rPr lang="1106" sz="1500" b="1" dirty="0"/>
              <a:t>rhywfaint o wybodaeth a dealltwriaeth </a:t>
            </a:r>
            <a:r>
              <a:rPr lang="1106" sz="1500" dirty="0"/>
              <a:t>o bwysigrwydd gofal sy'n canolbwyntio ar ganlyniadau wrth fodloni anghenion oedolion.</a:t>
            </a:r>
          </a:p>
          <a:p>
            <a:pPr>
              <a:defRPr b="0" i="0"/>
            </a:pPr>
            <a:r>
              <a:rPr lang="1106" sz="1500" b="1" dirty="0"/>
              <a:t>Rhywfaint o ddealltwriaeth </a:t>
            </a:r>
            <a:r>
              <a:rPr lang="1106" sz="1500" b="0" dirty="0"/>
              <a:t>o'r ffordd y gellir defnyddio gofal sy'n canolbwyntio ar ganlyniadau, er mwyn bodloni </a:t>
            </a:r>
            <a:r>
              <a:rPr lang="1106" sz="1500" b="1" dirty="0"/>
              <a:t>rhai anghenion</a:t>
            </a:r>
            <a:r>
              <a:rPr lang="1106" sz="1500" b="0" dirty="0"/>
              <a:t>.</a:t>
            </a:r>
          </a:p>
        </p:txBody>
      </p:sp>
      <p:sp>
        <p:nvSpPr>
          <p:cNvPr id="4" name="Rectangle 3">
            <a:extLst>
              <a:ext uri="{FF2B5EF4-FFF2-40B4-BE49-F238E27FC236}">
                <a16:creationId xmlns:a16="http://schemas.microsoft.com/office/drawing/2014/main" id="{8B1E59ED-9F90-42D7-AE17-8600937670FD}"/>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400442380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701A9355-D133-4B3F-A80A-8D03E68FDAD6}"/>
              </a:ext>
            </a:extLst>
          </p:cNvPr>
          <p:cNvGraphicFramePr/>
          <p:nvPr>
            <p:extLst>
              <p:ext uri="{D42A27DB-BD31-4B8C-83A1-F6EECF244321}">
                <p14:modId xmlns:p14="http://schemas.microsoft.com/office/powerpoint/2010/main" val="449417413"/>
              </p:ext>
            </p:extLst>
          </p:nvPr>
        </p:nvGraphicFramePr>
        <p:xfrm>
          <a:off x="489258" y="1275014"/>
          <a:ext cx="1121348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B2E76706-BC7A-4256-BE1F-562EEE6ADF84}"/>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88648257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474A89D-E191-4452-90B4-22F656BAD39F}"/>
              </a:ext>
            </a:extLst>
          </p:cNvPr>
          <p:cNvSpPr txBox="1"/>
          <p:nvPr/>
        </p:nvSpPr>
        <p:spPr>
          <a:xfrm>
            <a:off x="416560" y="1483360"/>
            <a:ext cx="1634490" cy="2013692"/>
          </a:xfrm>
          <a:prstGeom prst="rect">
            <a:avLst/>
          </a:prstGeom>
          <a:gradFill>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6">
                  <a:lumMod val="40000"/>
                  <a:lumOff val="60000"/>
                </a:schemeClr>
              </a:gs>
            </a:gsLst>
            <a:lin ang="5400000" scaled="1"/>
          </a:gradFill>
        </p:spPr>
        <p:txBody>
          <a:bodyPr wrap="square" rtlCol="0">
            <a:spAutoFit/>
          </a:bodyPr>
          <a:lstStyle/>
          <a:p>
            <a:pPr>
              <a:defRPr b="0" i="0"/>
            </a:pPr>
            <a:r>
              <a:rPr lang="1106"/>
              <a:t>Enghreifftiau o sut gall trawsnewidiadau bywyd effeithio ar ofal a chymorth</a:t>
            </a:r>
          </a:p>
        </p:txBody>
      </p:sp>
      <p:graphicFrame>
        <p:nvGraphicFramePr>
          <p:cNvPr id="8" name="Diagram 7">
            <a:extLst>
              <a:ext uri="{FF2B5EF4-FFF2-40B4-BE49-F238E27FC236}">
                <a16:creationId xmlns:a16="http://schemas.microsoft.com/office/drawing/2014/main" id="{EBC136A6-43E5-4150-B5A1-6FD2A82EF68D}"/>
              </a:ext>
            </a:extLst>
          </p:cNvPr>
          <p:cNvGraphicFramePr/>
          <p:nvPr>
            <p:extLst>
              <p:ext uri="{D42A27DB-BD31-4B8C-83A1-F6EECF244321}">
                <p14:modId xmlns:p14="http://schemas.microsoft.com/office/powerpoint/2010/main" val="464040487"/>
              </p:ext>
            </p:extLst>
          </p:nvPr>
        </p:nvGraphicFramePr>
        <p:xfrm>
          <a:off x="2275840" y="1483360"/>
          <a:ext cx="9499600" cy="50095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a:extLst>
              <a:ext uri="{FF2B5EF4-FFF2-40B4-BE49-F238E27FC236}">
                <a16:creationId xmlns:a16="http://schemas.microsoft.com/office/drawing/2014/main" id="{B954F918-C31E-4AE5-AD48-8965B677FB9F}"/>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252652846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63179B9-3BD3-4706-8555-C6DA77E58C98}"/>
              </a:ext>
            </a:extLst>
          </p:cNvPr>
          <p:cNvSpPr txBox="1"/>
          <p:nvPr/>
        </p:nvSpPr>
        <p:spPr>
          <a:xfrm>
            <a:off x="379841" y="1410355"/>
            <a:ext cx="11299105" cy="4478149"/>
          </a:xfrm>
          <a:prstGeom prst="rect">
            <a:avLst/>
          </a:prstGeom>
          <a:noFill/>
        </p:spPr>
        <p:txBody>
          <a:bodyPr wrap="square" rtlCol="0">
            <a:spAutoFit/>
          </a:bodyPr>
          <a:lstStyle/>
          <a:p>
            <a:pPr>
              <a:defRPr b="0" i="0"/>
            </a:pPr>
            <a:r>
              <a:rPr lang="1106" b="1" dirty="0"/>
              <a:t>Meini prawf asesu – Tasg 1 (b) (i)</a:t>
            </a:r>
            <a:endParaRPr lang="en-GB" b="1" dirty="0"/>
          </a:p>
          <a:p>
            <a:pPr>
              <a:defRPr b="0" i="0"/>
            </a:pPr>
            <a:endParaRPr lang="1106" b="1" dirty="0"/>
          </a:p>
          <a:p>
            <a:pPr>
              <a:defRPr b="0" i="0"/>
            </a:pPr>
            <a:r>
              <a:rPr lang="1106" dirty="0"/>
              <a:t>Disgrifio'r mathau o drawsnewidiadau, profiadau bywyd a'r newidiadau mewn bywyd y gall oedolyn eu profi          </a:t>
            </a:r>
            <a:r>
              <a:rPr lang="en-GB" dirty="0"/>
              <a:t>																						</a:t>
            </a:r>
            <a:r>
              <a:rPr lang="1106" b="1" dirty="0"/>
              <a:t>[6 marc]</a:t>
            </a:r>
            <a:endParaRPr lang="en-GB" b="1" dirty="0"/>
          </a:p>
          <a:p>
            <a:pPr>
              <a:spcAft>
                <a:spcPts val="600"/>
              </a:spcAft>
              <a:defRPr b="0" i="0"/>
            </a:pPr>
            <a:r>
              <a:rPr lang="1106" u="sng" dirty="0"/>
              <a:t>5-6 marc</a:t>
            </a:r>
            <a:r>
              <a:rPr lang="1106" u="none" dirty="0"/>
              <a:t>:</a:t>
            </a:r>
          </a:p>
          <a:p>
            <a:pPr>
              <a:defRPr b="0" i="0"/>
            </a:pPr>
            <a:r>
              <a:rPr lang="1106" dirty="0"/>
              <a:t>Disgrifiad </a:t>
            </a:r>
            <a:r>
              <a:rPr lang="1106" b="1" dirty="0"/>
              <a:t>da iawn</a:t>
            </a:r>
            <a:r>
              <a:rPr lang="1106" dirty="0"/>
              <a:t> sy'n dangos </a:t>
            </a:r>
            <a:r>
              <a:rPr lang="1106" b="1" dirty="0"/>
              <a:t>gwybodaeth a dealltwriaeth drylwyr o amrywiaeth</a:t>
            </a:r>
            <a:r>
              <a:rPr lang="1106" dirty="0"/>
              <a:t> o drawsnewidiadau, profiadau bywyd </a:t>
            </a:r>
            <a:r>
              <a:rPr lang="1106" b="1" dirty="0"/>
              <a:t>a</a:t>
            </a:r>
            <a:r>
              <a:rPr lang="1106" dirty="0"/>
              <a:t> newidiadau bywyd y gall oedolyn eu profi.</a:t>
            </a:r>
          </a:p>
          <a:p>
            <a:endParaRPr lang="en-GB" dirty="0"/>
          </a:p>
          <a:p>
            <a:pPr>
              <a:spcAft>
                <a:spcPts val="600"/>
              </a:spcAft>
              <a:defRPr b="0" i="0"/>
            </a:pPr>
            <a:r>
              <a:rPr lang="1106" u="sng" dirty="0"/>
              <a:t>3-4 marc</a:t>
            </a:r>
            <a:r>
              <a:rPr lang="1106" u="none" dirty="0"/>
              <a:t>:</a:t>
            </a:r>
          </a:p>
          <a:p>
            <a:pPr>
              <a:defRPr b="0" i="0"/>
            </a:pPr>
            <a:r>
              <a:rPr lang="1106" dirty="0"/>
              <a:t>Disgrifiad </a:t>
            </a:r>
            <a:r>
              <a:rPr lang="1106" b="1" dirty="0"/>
              <a:t>da </a:t>
            </a:r>
            <a:r>
              <a:rPr lang="1106" dirty="0"/>
              <a:t>sy'n dangos </a:t>
            </a:r>
            <a:r>
              <a:rPr lang="1106" b="1" dirty="0"/>
              <a:t>gwybodaeth a dealltwriaeth gadarn ar y cyfan</a:t>
            </a:r>
            <a:r>
              <a:rPr lang="1106" dirty="0"/>
              <a:t> o drawsnewidiadau, profiadau bywyd </a:t>
            </a:r>
            <a:r>
              <a:rPr lang="1106" b="1" dirty="0"/>
              <a:t>a/neu </a:t>
            </a:r>
            <a:r>
              <a:rPr lang="1106" dirty="0"/>
              <a:t>newidiadau bywyd y gall oedolyn eu profi.</a:t>
            </a:r>
          </a:p>
          <a:p>
            <a:endParaRPr lang="en-GB" dirty="0"/>
          </a:p>
          <a:p>
            <a:pPr>
              <a:spcAft>
                <a:spcPts val="600"/>
              </a:spcAft>
              <a:defRPr b="0" i="0"/>
            </a:pPr>
            <a:r>
              <a:rPr lang="1106" u="sng" dirty="0"/>
              <a:t>1-2 marc</a:t>
            </a:r>
            <a:r>
              <a:rPr lang="1106" u="none" dirty="0"/>
              <a:t>:</a:t>
            </a:r>
          </a:p>
          <a:p>
            <a:pPr>
              <a:defRPr b="0" i="0"/>
            </a:pPr>
            <a:r>
              <a:rPr lang="1106" dirty="0"/>
              <a:t>Disgrifiad </a:t>
            </a:r>
            <a:r>
              <a:rPr lang="1106" b="1" dirty="0"/>
              <a:t>sylfaenol </a:t>
            </a:r>
            <a:r>
              <a:rPr lang="1106" dirty="0"/>
              <a:t>sy'n dangos </a:t>
            </a:r>
            <a:r>
              <a:rPr lang="1106" b="1" dirty="0"/>
              <a:t>rhywfaint o wybodaeth a dealltwriaeth</a:t>
            </a:r>
            <a:r>
              <a:rPr lang="1106" dirty="0"/>
              <a:t> o drawsnewidiadau, profiadau bywyd </a:t>
            </a:r>
            <a:r>
              <a:rPr lang="1106" b="1" dirty="0"/>
              <a:t>neu </a:t>
            </a:r>
            <a:r>
              <a:rPr lang="1106" dirty="0"/>
              <a:t>newidiadau bywyd y gall oedolyn eu profi. </a:t>
            </a:r>
          </a:p>
        </p:txBody>
      </p:sp>
      <p:sp>
        <p:nvSpPr>
          <p:cNvPr id="6" name="Rectangle 5">
            <a:extLst>
              <a:ext uri="{FF2B5EF4-FFF2-40B4-BE49-F238E27FC236}">
                <a16:creationId xmlns:a16="http://schemas.microsoft.com/office/drawing/2014/main" id="{32576226-FDB5-4B93-96A6-77BD6E2420FE}"/>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11886581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63179B9-3BD3-4706-8555-C6DA77E58C98}"/>
              </a:ext>
            </a:extLst>
          </p:cNvPr>
          <p:cNvSpPr txBox="1"/>
          <p:nvPr/>
        </p:nvSpPr>
        <p:spPr>
          <a:xfrm>
            <a:off x="379841" y="1217315"/>
            <a:ext cx="11299105" cy="5778505"/>
          </a:xfrm>
          <a:prstGeom prst="rect">
            <a:avLst/>
          </a:prstGeom>
          <a:noFill/>
        </p:spPr>
        <p:txBody>
          <a:bodyPr wrap="square" rtlCol="0">
            <a:spAutoFit/>
          </a:bodyPr>
          <a:lstStyle/>
          <a:p>
            <a:pPr>
              <a:defRPr b="0" i="0"/>
            </a:pPr>
            <a:r>
              <a:rPr lang="1106" sz="1550" b="1" dirty="0"/>
              <a:t>Meini prawf asesu – Tasg 1 (b) (ii)</a:t>
            </a:r>
          </a:p>
          <a:p>
            <a:pPr>
              <a:defRPr b="0" i="0"/>
            </a:pPr>
            <a:r>
              <a:rPr lang="1106" sz="1550" dirty="0"/>
              <a:t>Esbonio sut mae'r rhain yn effeithio ar anghenion gofal a chymorth oedolion yn y lleoliad o'ch dewis                            </a:t>
            </a:r>
            <a:r>
              <a:rPr lang="1106" sz="1550" b="1" dirty="0"/>
              <a:t>[8 marc]</a:t>
            </a:r>
          </a:p>
          <a:p>
            <a:endParaRPr lang="en-GB" sz="800" b="1" dirty="0"/>
          </a:p>
          <a:p>
            <a:pPr>
              <a:defRPr b="0" i="0"/>
            </a:pPr>
            <a:r>
              <a:rPr lang="1106" sz="1550" u="sng" dirty="0"/>
              <a:t>7-8 marc</a:t>
            </a:r>
            <a:r>
              <a:rPr lang="1106" sz="1550" u="none" dirty="0"/>
              <a:t>:</a:t>
            </a:r>
          </a:p>
          <a:p>
            <a:pPr>
              <a:defRPr b="0" i="0"/>
            </a:pPr>
            <a:r>
              <a:rPr lang="1106" sz="1550" b="1" dirty="0"/>
              <a:t>Esboniad ardderchog </a:t>
            </a:r>
            <a:r>
              <a:rPr lang="1106" sz="1550" dirty="0"/>
              <a:t>sy'n dangos </a:t>
            </a:r>
            <a:r>
              <a:rPr lang="1106" sz="1550" b="1" dirty="0"/>
              <a:t>cymhwyso gwybodaeth a dealltwriaeth yn drylwyr </a:t>
            </a:r>
            <a:r>
              <a:rPr lang="1106" sz="1550" dirty="0"/>
              <a:t>i esbonio effeithiau posibl
</a:t>
            </a:r>
            <a:r>
              <a:rPr lang="1106" sz="1550" b="1" dirty="0"/>
              <a:t>amrywiaeth </a:t>
            </a:r>
            <a:r>
              <a:rPr lang="1106" sz="1550" dirty="0"/>
              <a:t>o drawsnewidiadau, profiadau bywyd a newidiadau ar anghenion gofal </a:t>
            </a:r>
            <a:r>
              <a:rPr lang="1106" sz="1550" b="1" dirty="0"/>
              <a:t>a</a:t>
            </a:r>
            <a:r>
              <a:rPr lang="1106" sz="1550" dirty="0"/>
              <a:t> chymorth oedolion a </a:t>
            </a:r>
            <a:r>
              <a:rPr lang="1106" sz="1550" b="1" dirty="0"/>
              <a:t>dealltwriaeth hyderus </a:t>
            </a:r>
            <a:r>
              <a:rPr lang="1106" sz="1550" dirty="0"/>
              <a:t>o'r berthynas rhwng trawsnewidiadau a newidiadau mawr mewn bywyd a'r effaith bosibl ar ofal a chymorth yn y lleoliad o'u dewis.</a:t>
            </a:r>
          </a:p>
          <a:p>
            <a:endParaRPr lang="en-GB" sz="800" dirty="0"/>
          </a:p>
          <a:p>
            <a:pPr>
              <a:defRPr b="0" i="0"/>
            </a:pPr>
            <a:r>
              <a:rPr lang="1106" sz="1550" u="sng" dirty="0"/>
              <a:t>5-6 marc:</a:t>
            </a:r>
          </a:p>
          <a:p>
            <a:pPr>
              <a:defRPr b="0" i="0"/>
            </a:pPr>
            <a:r>
              <a:rPr lang="1106" sz="1550" dirty="0"/>
              <a:t>Esboniad </a:t>
            </a:r>
            <a:r>
              <a:rPr lang="1106" sz="1550" b="1" dirty="0"/>
              <a:t>da </a:t>
            </a:r>
            <a:r>
              <a:rPr lang="1106" sz="1550" dirty="0"/>
              <a:t>sy'n dangos cymhwyso gwybodaeth a dealltwriaeth yn </a:t>
            </a:r>
            <a:r>
              <a:rPr lang="1106" sz="1550" b="1" dirty="0"/>
              <a:t>gadarn ar y cyfan </a:t>
            </a:r>
            <a:r>
              <a:rPr lang="1106" sz="1550" dirty="0"/>
              <a:t>i esbonio effeithiau posibl amrywiaeth o drawsnewidiadau, profiadau bywyd </a:t>
            </a:r>
            <a:r>
              <a:rPr lang="1106" sz="1550" b="1" dirty="0"/>
              <a:t>a/neu</a:t>
            </a:r>
            <a:r>
              <a:rPr lang="1106" sz="1550" dirty="0"/>
              <a:t> newidiadau ar anghenion gofal </a:t>
            </a:r>
            <a:r>
              <a:rPr lang="1106" sz="1550" b="1" dirty="0"/>
              <a:t>a/neu</a:t>
            </a:r>
            <a:r>
              <a:rPr lang="1106" sz="1550" dirty="0"/>
              <a:t> gymorth oedolion; </a:t>
            </a:r>
            <a:r>
              <a:rPr lang="1106" sz="1550" b="1" dirty="0"/>
              <a:t>dealltwriaeth gadarn ar y cyfan</a:t>
            </a:r>
            <a:r>
              <a:rPr lang="1106" sz="1550" dirty="0"/>
              <a:t> o'r berthynas rhwng trawsnewidiadau a newidiadau mawr mewn bywyd a'r effaith bosibl ar ofal </a:t>
            </a:r>
            <a:r>
              <a:rPr lang="1106" sz="1550" b="1" dirty="0"/>
              <a:t>a/neu</a:t>
            </a:r>
            <a:r>
              <a:rPr lang="1106" sz="1550" dirty="0"/>
              <a:t> gymorth yn y lleoliad o'u dewis.</a:t>
            </a:r>
          </a:p>
          <a:p>
            <a:endParaRPr lang="en-GB" sz="800" dirty="0"/>
          </a:p>
          <a:p>
            <a:pPr>
              <a:defRPr b="0" i="0"/>
            </a:pPr>
            <a:r>
              <a:rPr lang="1106" sz="1550" u="sng" dirty="0"/>
              <a:t>3-4 marc:</a:t>
            </a:r>
          </a:p>
          <a:p>
            <a:pPr>
              <a:defRPr b="0" i="0"/>
            </a:pPr>
            <a:r>
              <a:rPr lang="1106" sz="1550" dirty="0"/>
              <a:t>Esboniad </a:t>
            </a:r>
            <a:r>
              <a:rPr lang="1106" sz="1550" b="1" dirty="0"/>
              <a:t>sylfaenol </a:t>
            </a:r>
            <a:r>
              <a:rPr lang="1106" sz="1550" dirty="0"/>
              <a:t>sy'n dangos </a:t>
            </a:r>
            <a:r>
              <a:rPr lang="1106" sz="1550" b="1" dirty="0"/>
              <a:t>rhywfaint o gymhwyso gwybodaeth a dealltwriaeth</a:t>
            </a:r>
            <a:r>
              <a:rPr lang="1106" sz="1550" dirty="0"/>
              <a:t> i esbonio effeithiau posibl trawsnewidiadau, profiadau bywyd a newidiadau ar anghenion gofal </a:t>
            </a:r>
            <a:r>
              <a:rPr lang="1106" sz="1550" b="1" dirty="0"/>
              <a:t>a/neu</a:t>
            </a:r>
            <a:r>
              <a:rPr lang="1106" sz="1550" dirty="0"/>
              <a:t> gymorth oedolion a </a:t>
            </a:r>
            <a:r>
              <a:rPr lang="1106" sz="1550" b="1" dirty="0"/>
              <a:t>rhywfaint o ddealltwriaeth </a:t>
            </a:r>
            <a:r>
              <a:rPr lang="1106" sz="1550" dirty="0"/>
              <a:t>o'r berthynas rhwng trawsnewidiadau a newidiadau mawr mewn bywyd a'r effaith bosibl ar ofal </a:t>
            </a:r>
            <a:r>
              <a:rPr lang="1106" sz="1550" b="1" dirty="0"/>
              <a:t>neu </a:t>
            </a:r>
            <a:r>
              <a:rPr lang="1106" sz="1550" dirty="0"/>
              <a:t>gymorth yn y lleoliad o'u dewis.</a:t>
            </a:r>
          </a:p>
          <a:p>
            <a:endParaRPr lang="en-GB" sz="800" dirty="0"/>
          </a:p>
          <a:p>
            <a:pPr>
              <a:defRPr b="0" i="0"/>
            </a:pPr>
            <a:r>
              <a:rPr lang="1106" sz="1550" u="sng" dirty="0"/>
              <a:t>1-2 marc</a:t>
            </a:r>
            <a:r>
              <a:rPr lang="1106" sz="1550" u="none" dirty="0"/>
              <a:t>:</a:t>
            </a:r>
          </a:p>
          <a:p>
            <a:pPr>
              <a:defRPr b="0" i="0"/>
            </a:pPr>
            <a:r>
              <a:rPr lang="1106" sz="1550" dirty="0"/>
              <a:t>Esboniad cyfyngedig sy'n dangos </a:t>
            </a:r>
            <a:r>
              <a:rPr lang="1106" sz="1550" b="1" dirty="0"/>
              <a:t>ychydig iawn o gymhwyso</a:t>
            </a:r>
            <a:r>
              <a:rPr lang="1106" sz="1550" dirty="0"/>
              <a:t> gwybodaeth a dealltwriaeth i esbonio effeithiau posibl
trawsnewidiadau, profiadau bywyd </a:t>
            </a:r>
            <a:r>
              <a:rPr lang="1106" sz="1550" b="1" dirty="0"/>
              <a:t>neu</a:t>
            </a:r>
            <a:r>
              <a:rPr lang="1106" sz="1550" dirty="0"/>
              <a:t> newidiadau ar anghenion gofal a chymorth oedolion; </a:t>
            </a:r>
            <a:r>
              <a:rPr lang="1106" sz="1550" b="1" dirty="0"/>
              <a:t>ychydig iawn o afael </a:t>
            </a:r>
            <a:r>
              <a:rPr lang="1106" sz="1550" dirty="0"/>
              <a:t>ar y berthynas rhwng trawsnewidiadau neu newidiadau mawr mewn bywyd a'r effaith bosibl ar ofal </a:t>
            </a:r>
            <a:r>
              <a:rPr lang="1106" sz="1550" b="1" dirty="0"/>
              <a:t>neu </a:t>
            </a:r>
            <a:r>
              <a:rPr lang="1106" sz="1550" dirty="0"/>
              <a:t>gymorth.</a:t>
            </a:r>
          </a:p>
        </p:txBody>
      </p:sp>
      <p:sp>
        <p:nvSpPr>
          <p:cNvPr id="5" name="Rectangle 4">
            <a:extLst>
              <a:ext uri="{FF2B5EF4-FFF2-40B4-BE49-F238E27FC236}">
                <a16:creationId xmlns:a16="http://schemas.microsoft.com/office/drawing/2014/main" id="{6703C384-04CB-4215-8259-0D4806190A07}"/>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5732506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52A46A-4284-4307-9E12-008F0EC7D77A}"/>
              </a:ext>
            </a:extLst>
          </p:cNvPr>
          <p:cNvSpPr txBox="1"/>
          <p:nvPr/>
        </p:nvSpPr>
        <p:spPr>
          <a:xfrm>
            <a:off x="326995" y="1293875"/>
            <a:ext cx="6956230" cy="366126"/>
          </a:xfrm>
          <a:prstGeom prst="rect">
            <a:avLst/>
          </a:prstGeom>
          <a:noFill/>
        </p:spPr>
        <p:txBody>
          <a:bodyPr wrap="square" rtlCol="0">
            <a:spAutoFit/>
          </a:bodyPr>
          <a:lstStyle/>
          <a:p>
            <a:pPr>
              <a:defRPr b="0" i="0"/>
            </a:pPr>
            <a:r>
              <a:rPr lang="1106" b="1"/>
              <a:t>(c) Mathau o asesu a'r pwrpas</a:t>
            </a:r>
          </a:p>
        </p:txBody>
      </p:sp>
      <p:sp>
        <p:nvSpPr>
          <p:cNvPr id="2" name="TextBox 1">
            <a:extLst>
              <a:ext uri="{FF2B5EF4-FFF2-40B4-BE49-F238E27FC236}">
                <a16:creationId xmlns:a16="http://schemas.microsoft.com/office/drawing/2014/main" id="{D67A1D08-866B-4D0D-8F1D-AAEC357FF7B8}"/>
              </a:ext>
            </a:extLst>
          </p:cNvPr>
          <p:cNvSpPr txBox="1"/>
          <p:nvPr/>
        </p:nvSpPr>
        <p:spPr>
          <a:xfrm>
            <a:off x="3619942" y="4409963"/>
            <a:ext cx="5011439" cy="2308324"/>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b="0" dirty="0"/>
              <a:t>Strategaeth </a:t>
            </a:r>
            <a:r>
              <a:rPr lang="1106" b="1" dirty="0"/>
              <a:t>"Beth sy'n Bwysig" </a:t>
            </a:r>
            <a:r>
              <a:rPr lang="1106" b="0" dirty="0"/>
              <a:t>(Gofal Cymdeithasol Cymru): ffordd o gynnal asesiad sy'n canolbwyntio ar lesiant bob unigolyn a'r ffordd orau i'w gefnogi. Mae sgyrsiau Beth sy'n Bwysig yn gofyn cwestiynau fel "Sut ydych chi am fyw eich bywyd? Pa rwystrau sy'n atal hyn rhag digwydd? A pha gymorth sydd ei hangen arnoch i oresgyn y rhwystrau hyn?"</a:t>
            </a:r>
          </a:p>
        </p:txBody>
      </p:sp>
      <p:sp>
        <p:nvSpPr>
          <p:cNvPr id="3" name="TextBox 2">
            <a:extLst>
              <a:ext uri="{FF2B5EF4-FFF2-40B4-BE49-F238E27FC236}">
                <a16:creationId xmlns:a16="http://schemas.microsoft.com/office/drawing/2014/main" id="{E86AED63-CA70-4C2B-8156-6A9CA1550069}"/>
              </a:ext>
            </a:extLst>
          </p:cNvPr>
          <p:cNvSpPr txBox="1"/>
          <p:nvPr/>
        </p:nvSpPr>
        <p:spPr>
          <a:xfrm>
            <a:off x="436508" y="1893972"/>
            <a:ext cx="2988866" cy="1464503"/>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a:t>Edrychwch ar </a:t>
            </a:r>
            <a:r>
              <a:rPr lang="1106" b="1"/>
              <a:t>reoliadau Deddf Gwasanaethau Cymdeithasol a Llesiant (Cymru) 2014 </a:t>
            </a:r>
            <a:r>
              <a:rPr lang="1106"/>
              <a:t>ar gyfer yr asesiad.</a:t>
            </a:r>
          </a:p>
        </p:txBody>
      </p:sp>
      <p:sp>
        <p:nvSpPr>
          <p:cNvPr id="5" name="TextBox 4">
            <a:extLst>
              <a:ext uri="{FF2B5EF4-FFF2-40B4-BE49-F238E27FC236}">
                <a16:creationId xmlns:a16="http://schemas.microsoft.com/office/drawing/2014/main" id="{9E5AFDB8-C0A8-4644-820A-DFC3B763BCCB}"/>
              </a:ext>
            </a:extLst>
          </p:cNvPr>
          <p:cNvSpPr txBox="1"/>
          <p:nvPr/>
        </p:nvSpPr>
        <p:spPr>
          <a:xfrm>
            <a:off x="436508" y="3730541"/>
            <a:ext cx="2818694" cy="2585323"/>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dirty="0"/>
              <a:t>Gall asesiadau fod wyneb yn wyneb, ar-lein neu dros y ffôn. Gellir asesu unigolyn ar ei ben ei hun neu gall ffrind, aelod o'r teulu, eiriolwr neu weithiwr iechyd/gofal cymdeithasol proffesiynol ei gefnogi.</a:t>
            </a:r>
          </a:p>
        </p:txBody>
      </p:sp>
      <p:sp>
        <p:nvSpPr>
          <p:cNvPr id="7" name="TextBox 6">
            <a:extLst>
              <a:ext uri="{FF2B5EF4-FFF2-40B4-BE49-F238E27FC236}">
                <a16:creationId xmlns:a16="http://schemas.microsoft.com/office/drawing/2014/main" id="{1525D133-75D1-4B52-9887-90A4B1E8EE81}"/>
              </a:ext>
            </a:extLst>
          </p:cNvPr>
          <p:cNvSpPr txBox="1"/>
          <p:nvPr/>
        </p:nvSpPr>
        <p:spPr>
          <a:xfrm>
            <a:off x="7827908" y="1783988"/>
            <a:ext cx="3431870" cy="2013692"/>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a:t>Dylai </a:t>
            </a:r>
            <a:r>
              <a:rPr lang="1106" b="1"/>
              <a:t>asesiad da</a:t>
            </a:r>
            <a:r>
              <a:rPr lang="1106"/>
              <a:t> ganolbwyntio ar y claf gyda'r unigolyn yn cael ei drin fel partner cyfartal mewn sgyrsiau. Dylai fod cyfle i'r rhai sy'n darparu a'r rhai sy'n derbyn gwasanaethau rannu'r un cyfrifoldeb.</a:t>
            </a:r>
          </a:p>
        </p:txBody>
      </p:sp>
      <p:sp>
        <p:nvSpPr>
          <p:cNvPr id="8" name="TextBox 7">
            <a:extLst>
              <a:ext uri="{FF2B5EF4-FFF2-40B4-BE49-F238E27FC236}">
                <a16:creationId xmlns:a16="http://schemas.microsoft.com/office/drawing/2014/main" id="{7AE0927E-57B9-4F4D-91C7-DB4E39A43198}"/>
              </a:ext>
            </a:extLst>
          </p:cNvPr>
          <p:cNvSpPr txBox="1"/>
          <p:nvPr/>
        </p:nvSpPr>
        <p:spPr>
          <a:xfrm>
            <a:off x="3612353" y="1795346"/>
            <a:ext cx="3706148" cy="2562880"/>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b="1"/>
              <a:t>Pwrpas </a:t>
            </a:r>
            <a:r>
              <a:rPr lang="1106"/>
              <a:t>asesiad yw bodloni anghenion unigolyn. Mae gan yr Awdurdod Lleol ddyletswydd i fodloni anghenion unigol ac anghenion gofalwyr. Gallai hyn fod yn wasanaethau iechyd, gofal cymdeithasol a gofal cartref, a chymhorthion ac addasiadau ar gyfer byw'n annibynnol.</a:t>
            </a:r>
          </a:p>
        </p:txBody>
      </p:sp>
      <p:sp>
        <p:nvSpPr>
          <p:cNvPr id="10" name="TextBox 9">
            <a:extLst>
              <a:ext uri="{FF2B5EF4-FFF2-40B4-BE49-F238E27FC236}">
                <a16:creationId xmlns:a16="http://schemas.microsoft.com/office/drawing/2014/main" id="{F1AE668D-7007-4B57-AEB6-12752AB5D31F}"/>
              </a:ext>
            </a:extLst>
          </p:cNvPr>
          <p:cNvSpPr txBox="1"/>
          <p:nvPr/>
        </p:nvSpPr>
        <p:spPr>
          <a:xfrm>
            <a:off x="8738856" y="4290831"/>
            <a:ext cx="2955402" cy="2288286"/>
          </a:xfrm>
          <a:prstGeom prst="rect">
            <a:avLst/>
          </a:prstGeom>
          <a:gradFill>
            <a:gsLst>
              <a:gs pos="0">
                <a:schemeClr val="tx1">
                  <a:lumMod val="25000"/>
                  <a:lumOff val="7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rtlCol="0">
            <a:spAutoFit/>
          </a:bodyPr>
          <a:lstStyle/>
          <a:p>
            <a:pPr>
              <a:defRPr b="0" i="0"/>
            </a:pPr>
            <a:r>
              <a:rPr lang="1106" b="1"/>
              <a:t>Cynlluniau gofal</a:t>
            </a:r>
            <a:r>
              <a:rPr lang="1106" b="0"/>
              <a:t>: mae'r rhain yn ofynnol ar ôl asesu a dylid eu hadolygu'n rheolaidd wrth i anghenion newid. Templed cynllun gofal: Templed cynllun gofal a thriniaeth | LLYW.CYM</a:t>
            </a:r>
            <a:endParaRPr lang="en-GB"/>
          </a:p>
        </p:txBody>
      </p:sp>
      <p:sp>
        <p:nvSpPr>
          <p:cNvPr id="11" name="Rectangle 10">
            <a:extLst>
              <a:ext uri="{FF2B5EF4-FFF2-40B4-BE49-F238E27FC236}">
                <a16:creationId xmlns:a16="http://schemas.microsoft.com/office/drawing/2014/main" id="{6F7BCF74-7021-4CE5-AFC9-04C8CE46A063}"/>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44427559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58758B9-C710-4081-ABB4-9B4EBE121010}"/>
              </a:ext>
            </a:extLst>
          </p:cNvPr>
          <p:cNvSpPr txBox="1"/>
          <p:nvPr/>
        </p:nvSpPr>
        <p:spPr>
          <a:xfrm>
            <a:off x="379841" y="1232989"/>
            <a:ext cx="11395599" cy="5655394"/>
          </a:xfrm>
          <a:prstGeom prst="rect">
            <a:avLst/>
          </a:prstGeom>
          <a:noFill/>
        </p:spPr>
        <p:txBody>
          <a:bodyPr wrap="square" rtlCol="0">
            <a:spAutoFit/>
          </a:bodyPr>
          <a:lstStyle/>
          <a:p>
            <a:pPr>
              <a:defRPr b="0" i="0"/>
            </a:pPr>
            <a:r>
              <a:rPr lang="1106" sz="1350" b="1" dirty="0"/>
              <a:t>Meini prawf asesu – Tasg 1 (c)</a:t>
            </a:r>
          </a:p>
          <a:p>
            <a:pPr>
              <a:defRPr b="0" i="0"/>
            </a:pPr>
            <a:r>
              <a:rPr lang="1106" sz="1350" dirty="0"/>
              <a:t>Esbonio'r mathau o asesu a'r pwrpas a sut gellir eu defnyddio mewn lleoliad o'ch dewis i ddarparu cefnogaeth briodol, amserol a pharhaus i gwrdd ag anghenion sylfaenol a phenodol oedolion.													</a:t>
            </a:r>
            <a:r>
              <a:rPr lang="en-GB" sz="1350" dirty="0"/>
              <a:t>	</a:t>
            </a:r>
            <a:r>
              <a:rPr lang="1106" sz="1350" dirty="0"/>
              <a:t>	</a:t>
            </a:r>
            <a:r>
              <a:rPr lang="1106" sz="1350" b="1" dirty="0"/>
              <a:t>[8 marc]</a:t>
            </a:r>
          </a:p>
          <a:p>
            <a:endParaRPr lang="en-GB" sz="800" dirty="0"/>
          </a:p>
          <a:p>
            <a:pPr>
              <a:defRPr b="0" i="0"/>
            </a:pPr>
            <a:r>
              <a:rPr lang="1106" sz="1350" u="sng" dirty="0"/>
              <a:t>7-8 marc</a:t>
            </a:r>
            <a:r>
              <a:rPr lang="1106" sz="1350" u="none" dirty="0"/>
              <a:t>:</a:t>
            </a:r>
          </a:p>
          <a:p>
            <a:pPr>
              <a:defRPr b="0" i="0"/>
            </a:pPr>
            <a:r>
              <a:rPr lang="1106" sz="1350" b="1" dirty="0"/>
              <a:t>Esboniad ardderchog</a:t>
            </a:r>
            <a:r>
              <a:rPr lang="1106" sz="1350" dirty="0"/>
              <a:t> sy'n dangos </a:t>
            </a:r>
            <a:r>
              <a:rPr lang="1106" sz="1350" b="1" dirty="0"/>
              <a:t>gwybodaeth a dealltwriaeth drylwyr o'r canlynol</a:t>
            </a:r>
            <a:r>
              <a:rPr lang="1106" sz="1350" dirty="0"/>
              <a:t>: y mathau a phwrpas yr asesu a ddefnyddir yn y lleoliad o ddewis, y pum elfen o asesu a chyfrifoldebau awdurdod lleol, sut gellir defnyddio'r asesiadau hynny i ddarparu cymorth priodol ac amserol i oedolion.</a:t>
            </a:r>
          </a:p>
          <a:p>
            <a:pPr>
              <a:defRPr b="0" i="0"/>
            </a:pPr>
            <a:r>
              <a:rPr lang="1106" sz="1350" b="1" dirty="0"/>
              <a:t>Dealltwriaeth hyderus </a:t>
            </a:r>
            <a:r>
              <a:rPr lang="1106" sz="1350" dirty="0"/>
              <a:t>o bwrpas cynlluniau gofal a chymorth a chynlluniau personol, a'u canlyniadau wrth ddarparu gofal a chymorth amserol i'r unigolyn.</a:t>
            </a:r>
          </a:p>
          <a:p>
            <a:endParaRPr lang="en-GB" sz="800" dirty="0"/>
          </a:p>
          <a:p>
            <a:pPr>
              <a:defRPr b="0" i="0"/>
            </a:pPr>
            <a:r>
              <a:rPr lang="1106" sz="1350" u="sng" dirty="0"/>
              <a:t>5-6 marc</a:t>
            </a:r>
            <a:r>
              <a:rPr lang="1106" sz="1350" u="none" dirty="0"/>
              <a:t>:</a:t>
            </a:r>
          </a:p>
          <a:p>
            <a:pPr>
              <a:defRPr b="0" i="0"/>
            </a:pPr>
            <a:r>
              <a:rPr lang="1106" sz="1350" b="1" dirty="0"/>
              <a:t>Esboniad da</a:t>
            </a:r>
            <a:r>
              <a:rPr lang="1106" sz="1350" dirty="0"/>
              <a:t> sy'n dangos </a:t>
            </a:r>
            <a:r>
              <a:rPr lang="1106" sz="1350" b="1" dirty="0"/>
              <a:t>gwybodaeth a dealltwriaeth gadarn ar y cyfan</a:t>
            </a:r>
            <a:r>
              <a:rPr lang="1106" sz="1350" dirty="0"/>
              <a:t> am: y mathau a phwrpas yr asesu a ddefnyddir yn y lleoliad o ddewis, y pum elfen o asesu a chyfrifoldebau awdurdod lleol, sut gellir defnyddio'r asesiadau hynny i ddarparu cymorth priodol ac amserol i oedolion.</a:t>
            </a:r>
          </a:p>
          <a:p>
            <a:pPr>
              <a:defRPr b="0" i="0"/>
            </a:pPr>
            <a:r>
              <a:rPr lang="1106" sz="1350" b="1" dirty="0"/>
              <a:t>Dealltwriaeth hyderus</a:t>
            </a:r>
            <a:r>
              <a:rPr lang="1106" sz="1350" dirty="0"/>
              <a:t> o bwrpas cynlluniau gofal a chymorth a chynlluniau personol, a'u canlyniadau wrth ddarparu gofal a chymorth amserol i'r unigolyn.</a:t>
            </a:r>
          </a:p>
          <a:p>
            <a:endParaRPr lang="en-GB" sz="800" dirty="0"/>
          </a:p>
          <a:p>
            <a:pPr marL="0" marR="0" lvl="0" indent="0" algn="l" defTabSz="457189" rtl="0" eaLnBrk="1" fontAlgn="auto" latinLnBrk="0" hangingPunct="1">
              <a:lnSpc>
                <a:spcPct val="100000"/>
              </a:lnSpc>
              <a:spcBef>
                <a:spcPct val="0"/>
              </a:spcBef>
              <a:spcAft>
                <a:spcPct val="0"/>
              </a:spcAft>
              <a:buClrTx/>
              <a:buSzTx/>
              <a:buFontTx/>
              <a:buNone/>
              <a:defRPr b="0" i="0"/>
            </a:pPr>
            <a:r>
              <a:rPr lang="1106" sz="1350" u="sng" dirty="0"/>
              <a:t>3-4 marc</a:t>
            </a:r>
            <a:r>
              <a:rPr lang="1106" sz="1350" u="none" dirty="0"/>
              <a:t>:</a:t>
            </a:r>
          </a:p>
          <a:p>
            <a:pPr marL="0" marR="0" lvl="0" indent="0" algn="l" defTabSz="457189" rtl="0" eaLnBrk="1" fontAlgn="auto" latinLnBrk="0" hangingPunct="1">
              <a:lnSpc>
                <a:spcPct val="100000"/>
              </a:lnSpc>
              <a:spcBef>
                <a:spcPct val="0"/>
              </a:spcBef>
              <a:spcAft>
                <a:spcPct val="0"/>
              </a:spcAft>
              <a:buClrTx/>
              <a:buSzTx/>
              <a:buFontTx/>
              <a:buNone/>
              <a:defRPr b="0" i="0"/>
            </a:pPr>
            <a:r>
              <a:rPr lang="1106" sz="1350" b="1" dirty="0">
                <a:solidFill>
                  <a:srgbClr val="140000"/>
                </a:solidFill>
                <a:latin typeface="Arial"/>
              </a:rPr>
              <a:t>Esboniad sylfaenol</a:t>
            </a:r>
            <a:r>
              <a:rPr lang="1106" sz="1350" dirty="0">
                <a:solidFill>
                  <a:srgbClr val="140000"/>
                </a:solidFill>
                <a:latin typeface="Arial"/>
              </a:rPr>
              <a:t> sy'n dangos </a:t>
            </a:r>
            <a:r>
              <a:rPr lang="1106" sz="1350" b="1" dirty="0">
                <a:solidFill>
                  <a:srgbClr val="140000"/>
                </a:solidFill>
                <a:latin typeface="Arial"/>
              </a:rPr>
              <a:t>peth gwybodaeth a dealltwriaeth</a:t>
            </a:r>
            <a:r>
              <a:rPr lang="1106" sz="1350" dirty="0">
                <a:solidFill>
                  <a:srgbClr val="140000"/>
                </a:solidFill>
                <a:latin typeface="Arial"/>
              </a:rPr>
              <a:t> o'r canlynol: y mathau </a:t>
            </a:r>
            <a:r>
              <a:rPr lang="1106" sz="1350" b="1" dirty="0">
                <a:solidFill>
                  <a:srgbClr val="140000"/>
                </a:solidFill>
                <a:latin typeface="Arial"/>
              </a:rPr>
              <a:t>a/neu</a:t>
            </a:r>
            <a:r>
              <a:rPr lang="1106" sz="1350" dirty="0">
                <a:solidFill>
                  <a:srgbClr val="140000"/>
                </a:solidFill>
                <a:latin typeface="Arial"/>
              </a:rPr>
              <a:t> bwrpas yr asesu a ddefnyddir yn y lleoliad o ddewis, y pum elfen o asesu </a:t>
            </a:r>
            <a:r>
              <a:rPr lang="1106" sz="1350" b="1" dirty="0">
                <a:solidFill>
                  <a:srgbClr val="140000"/>
                </a:solidFill>
                <a:latin typeface="Arial"/>
              </a:rPr>
              <a:t>neu </a:t>
            </a:r>
            <a:r>
              <a:rPr lang="1106" sz="1350" dirty="0">
                <a:solidFill>
                  <a:srgbClr val="140000"/>
                </a:solidFill>
                <a:latin typeface="Arial"/>
              </a:rPr>
              <a:t>gyfrifoldebau awdurdod lleol, sut gellir defnyddio'r asesiadau hynny i ddarparu cymorth priodol </a:t>
            </a:r>
            <a:r>
              <a:rPr lang="1106" sz="1350" b="1" dirty="0">
                <a:solidFill>
                  <a:srgbClr val="140000"/>
                </a:solidFill>
                <a:latin typeface="Arial"/>
              </a:rPr>
              <a:t>neu </a:t>
            </a:r>
            <a:r>
              <a:rPr lang="1106" sz="1350" dirty="0">
                <a:solidFill>
                  <a:srgbClr val="140000"/>
                </a:solidFill>
                <a:latin typeface="Arial"/>
              </a:rPr>
              <a:t>amserol i oedolion. </a:t>
            </a:r>
          </a:p>
          <a:p>
            <a:pPr marL="0" marR="0" lvl="0" indent="0" algn="l" defTabSz="457189" rtl="0" eaLnBrk="1" fontAlgn="auto" latinLnBrk="0" hangingPunct="1">
              <a:lnSpc>
                <a:spcPct val="100000"/>
              </a:lnSpc>
              <a:spcBef>
                <a:spcPct val="0"/>
              </a:spcBef>
              <a:spcAft>
                <a:spcPct val="0"/>
              </a:spcAft>
              <a:buClrTx/>
              <a:buSzTx/>
              <a:buFontTx/>
              <a:buNone/>
              <a:defRPr b="0" i="0"/>
            </a:pPr>
            <a:r>
              <a:rPr lang="1106" sz="1350" b="1" dirty="0">
                <a:solidFill>
                  <a:srgbClr val="140000"/>
                </a:solidFill>
                <a:latin typeface="Arial"/>
              </a:rPr>
              <a:t>Rhywfaint o ddealltwriaeth</a:t>
            </a:r>
            <a:r>
              <a:rPr lang="1106" sz="1350" b="0" dirty="0">
                <a:solidFill>
                  <a:srgbClr val="140000"/>
                </a:solidFill>
                <a:latin typeface="Arial"/>
              </a:rPr>
              <a:t> o bwrpas cyffredinol cynlluniau gofal a chymorth </a:t>
            </a:r>
            <a:r>
              <a:rPr lang="1106" sz="1350" b="1" dirty="0">
                <a:solidFill>
                  <a:srgbClr val="140000"/>
                </a:solidFill>
                <a:latin typeface="Arial"/>
              </a:rPr>
              <a:t>a/neu</a:t>
            </a:r>
            <a:r>
              <a:rPr lang="1106" sz="1350" b="0" dirty="0">
                <a:solidFill>
                  <a:srgbClr val="140000"/>
                </a:solidFill>
                <a:latin typeface="Arial"/>
              </a:rPr>
              <a:t> gynlluniau personol wrth ddarparu gofal a chymorth i'r unigolyn.</a:t>
            </a:r>
          </a:p>
          <a:p>
            <a:pPr marL="0" marR="0" lvl="0" indent="0" algn="l" defTabSz="457189" rtl="0" eaLnBrk="1" fontAlgn="auto" latinLnBrk="0" hangingPunct="1">
              <a:lnSpc>
                <a:spcPct val="100000"/>
              </a:lnSpc>
              <a:spcBef>
                <a:spcPct val="0"/>
              </a:spcBef>
              <a:spcAft>
                <a:spcPct val="0"/>
              </a:spcAft>
              <a:buClrTx/>
              <a:buSzTx/>
              <a:buFontTx/>
              <a:buNone/>
              <a:defRPr/>
            </a:pPr>
            <a:endParaRPr kumimoji="0" lang="en-GB" sz="800" b="0" i="0" u="none" strike="noStrike" kern="1200" cap="none" spc="0" normalizeH="0" baseline="0" noProof="0" dirty="0">
              <a:ln>
                <a:noFill/>
              </a:ln>
              <a:solidFill>
                <a:srgbClr val="140000"/>
              </a:solidFill>
              <a:effectLst/>
              <a:uLnTx/>
              <a:uFillTx/>
              <a:latin typeface="Arial"/>
              <a:ea typeface="+mn-ea"/>
              <a:cs typeface="+mn-cs"/>
            </a:endParaRPr>
          </a:p>
          <a:p>
            <a:pPr>
              <a:defRPr b="0" i="0"/>
            </a:pPr>
            <a:r>
              <a:rPr lang="1106" sz="1350" u="sng" dirty="0"/>
              <a:t>1-2 marc</a:t>
            </a:r>
            <a:r>
              <a:rPr lang="1106" sz="1350" u="none" dirty="0"/>
              <a:t>:</a:t>
            </a:r>
          </a:p>
          <a:p>
            <a:pPr>
              <a:defRPr b="0" i="0"/>
            </a:pPr>
            <a:r>
              <a:rPr lang="1106" sz="1350" b="1" dirty="0"/>
              <a:t>Esboniad cyfyngedig</a:t>
            </a:r>
            <a:r>
              <a:rPr lang="1106" sz="1350" dirty="0"/>
              <a:t> sy'n dangos: </a:t>
            </a:r>
            <a:r>
              <a:rPr lang="1106" sz="1350" b="1" dirty="0"/>
              <a:t>ychydig iawn o wybodaeth a dealltwriaeth</a:t>
            </a:r>
            <a:r>
              <a:rPr lang="1106" sz="1350" dirty="0"/>
              <a:t> o'r mathau neu bwrpas yr asesu; a sut gellir defnyddio'r asesiadau hynny i ddarparu cefnogaeth.</a:t>
            </a:r>
          </a:p>
          <a:p>
            <a:pPr>
              <a:defRPr b="0" i="0"/>
            </a:pPr>
            <a:r>
              <a:rPr lang="1106" sz="1350" b="1" dirty="0"/>
              <a:t>Fawr o ddealltwriaeth</a:t>
            </a:r>
            <a:r>
              <a:rPr lang="1106" sz="1350" b="0" dirty="0"/>
              <a:t> o bwrpas cynlluniau gofal a chymorth </a:t>
            </a:r>
            <a:r>
              <a:rPr lang="1106" sz="1350" b="1" dirty="0"/>
              <a:t>neu </a:t>
            </a:r>
            <a:r>
              <a:rPr lang="1106" sz="1350" b="0" dirty="0"/>
              <a:t>gynlluniau personol wrth ddarparu gofal </a:t>
            </a:r>
            <a:r>
              <a:rPr lang="1106" sz="1350" b="1" dirty="0"/>
              <a:t>a/neu</a:t>
            </a:r>
            <a:r>
              <a:rPr lang="1106" sz="1350" b="0" dirty="0"/>
              <a:t> gymorth i'r unigolyn</a:t>
            </a:r>
          </a:p>
        </p:txBody>
      </p:sp>
      <p:sp>
        <p:nvSpPr>
          <p:cNvPr id="6" name="Rectangle 5">
            <a:extLst>
              <a:ext uri="{FF2B5EF4-FFF2-40B4-BE49-F238E27FC236}">
                <a16:creationId xmlns:a16="http://schemas.microsoft.com/office/drawing/2014/main" id="{054BAF12-F101-488A-9BB5-1618F14D9879}"/>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99076342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CDF609-36E1-42BD-9355-41E4FDB8E593}"/>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8" name="Title 1">
            <a:extLst>
              <a:ext uri="{FF2B5EF4-FFF2-40B4-BE49-F238E27FC236}">
                <a16:creationId xmlns:a16="http://schemas.microsoft.com/office/drawing/2014/main" id="{3CA6A309-B1F7-415A-8FF8-ED364B8CF982}"/>
              </a:ext>
            </a:extLst>
          </p:cNvPr>
          <p:cNvSpPr txBox="1"/>
          <p:nvPr/>
        </p:nvSpPr>
        <p:spPr>
          <a:xfrm>
            <a:off x="379841" y="1313346"/>
            <a:ext cx="11354959" cy="179748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Autofit/>
          </a:bodyPr>
          <a:lst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a:lstStyle>
          <a:p>
            <a:pPr algn="ctr">
              <a:defRPr b="0" i="0"/>
            </a:pPr>
            <a:r>
              <a:rPr lang="1106" sz="4000" b="1">
                <a:solidFill>
                  <a:schemeClr val="bg2">
                    <a:lumMod val="50000"/>
                  </a:schemeClr>
                </a:solidFill>
                <a:ea typeface="+mj-lt"/>
                <a:cs typeface="+mj-lt"/>
              </a:rPr>
              <a:t>Uned 6:</a:t>
            </a:r>
          </a:p>
          <a:p>
            <a:pPr algn="ctr">
              <a:defRPr b="0" i="0"/>
            </a:pPr>
            <a:r>
              <a:rPr lang="1106" sz="4000" b="1">
                <a:solidFill>
                  <a:schemeClr val="bg2">
                    <a:lumMod val="50000"/>
                  </a:schemeClr>
                </a:solidFill>
                <a:ea typeface="+mj-lt"/>
                <a:cs typeface="+mj-lt"/>
              </a:rPr>
              <a:t>Cefnogi Oedolion i gynnal iechyd, llesiant a gwydnwch</a:t>
            </a:r>
            <a:endParaRPr lang="en-US" sz="4000">
              <a:solidFill>
                <a:schemeClr val="bg2">
                  <a:lumMod val="50000"/>
                </a:schemeClr>
              </a:solidFill>
              <a:ea typeface="+mj-lt"/>
              <a:cs typeface="+mj-lt"/>
            </a:endParaRPr>
          </a:p>
        </p:txBody>
      </p:sp>
      <p:sp>
        <p:nvSpPr>
          <p:cNvPr id="2" name="Rectangle 1">
            <a:extLst>
              <a:ext uri="{FF2B5EF4-FFF2-40B4-BE49-F238E27FC236}">
                <a16:creationId xmlns:a16="http://schemas.microsoft.com/office/drawing/2014/main" id="{144D984C-8647-49EB-BFFF-6A15E6CDE128}"/>
              </a:ext>
            </a:extLst>
          </p:cNvPr>
          <p:cNvSpPr/>
          <p:nvPr/>
        </p:nvSpPr>
        <p:spPr>
          <a:xfrm>
            <a:off x="418520" y="3222594"/>
            <a:ext cx="11354959" cy="3203824"/>
          </a:xfrm>
          <a:prstGeom prst="rect">
            <a:avLst/>
          </a:prstGeom>
          <a:gradFill>
            <a:gsLst>
              <a:gs pos="0">
                <a:schemeClr val="accent2">
                  <a:lumMod val="20000"/>
                  <a:lumOff val="80000"/>
                </a:schemeClr>
              </a:gs>
              <a:gs pos="84000">
                <a:schemeClr val="accent2">
                  <a:lumMod val="20000"/>
                  <a:lumOff val="80000"/>
                  <a:shade val="67500"/>
                  <a:satMod val="115000"/>
                </a:schemeClr>
              </a:gs>
              <a:gs pos="100000">
                <a:schemeClr val="accent2">
                  <a:lumMod val="20000"/>
                  <a:lumOff val="80000"/>
                  <a:shade val="100000"/>
                  <a:satMod val="115000"/>
                </a:schemeClr>
              </a:gs>
            </a:gsLst>
            <a:path path="circl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b="0" i="0"/>
            </a:pPr>
            <a:r>
              <a:rPr lang="1106" sz="4000" b="1">
                <a:solidFill>
                  <a:schemeClr val="accent2">
                    <a:lumMod val="75000"/>
                  </a:schemeClr>
                </a:solidFill>
              </a:rPr>
              <a:t>Tasg 1: </a:t>
            </a:r>
          </a:p>
          <a:p>
            <a:pPr algn="ctr">
              <a:defRPr b="0" i="0"/>
            </a:pPr>
            <a:r>
              <a:rPr lang="1106" sz="4000" b="1">
                <a:solidFill>
                  <a:schemeClr val="accent2">
                    <a:lumMod val="75000"/>
                  </a:schemeClr>
                </a:solidFill>
              </a:rPr>
              <a:t>Llunio cyflwyniad, wedi’i osod mewn lleoliad iechyd a gofal cymdeithasol penodol (yng Nghymru), o'ch dewis chi</a:t>
            </a:r>
          </a:p>
        </p:txBody>
      </p:sp>
    </p:spTree>
    <p:extLst>
      <p:ext uri="{BB962C8B-B14F-4D97-AF65-F5344CB8AC3E}">
        <p14:creationId xmlns:p14="http://schemas.microsoft.com/office/powerpoint/2010/main" val="22721514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1C4F4C93-C8CC-4F0C-8ABF-9C8DF782085F}"/>
              </a:ext>
            </a:extLst>
          </p:cNvPr>
          <p:cNvSpPr txBox="1"/>
          <p:nvPr/>
        </p:nvSpPr>
        <p:spPr>
          <a:xfrm>
            <a:off x="379841" y="1385738"/>
            <a:ext cx="4598939" cy="366126"/>
          </a:xfrm>
          <a:prstGeom prst="rect">
            <a:avLst/>
          </a:prstGeom>
          <a:noFill/>
        </p:spPr>
        <p:txBody>
          <a:bodyPr wrap="square" rtlCol="0">
            <a:spAutoFit/>
          </a:bodyPr>
          <a:lstStyle/>
          <a:p>
            <a:pPr>
              <a:defRPr b="0" i="0"/>
            </a:pPr>
            <a:r>
              <a:rPr lang="1106" b="1"/>
              <a:t>(ch) Rhwystrau i ofal a chymorth</a:t>
            </a:r>
          </a:p>
        </p:txBody>
      </p:sp>
      <p:graphicFrame>
        <p:nvGraphicFramePr>
          <p:cNvPr id="10" name="Diagram 9">
            <a:extLst>
              <a:ext uri="{FF2B5EF4-FFF2-40B4-BE49-F238E27FC236}">
                <a16:creationId xmlns:a16="http://schemas.microsoft.com/office/drawing/2014/main" id="{8E8F085F-E319-4DB1-A5E0-11EB4C793523}"/>
              </a:ext>
            </a:extLst>
          </p:cNvPr>
          <p:cNvGraphicFramePr/>
          <p:nvPr>
            <p:extLst>
              <p:ext uri="{D42A27DB-BD31-4B8C-83A1-F6EECF244321}">
                <p14:modId xmlns:p14="http://schemas.microsoft.com/office/powerpoint/2010/main" val="1945981629"/>
              </p:ext>
            </p:extLst>
          </p:nvPr>
        </p:nvGraphicFramePr>
        <p:xfrm>
          <a:off x="767442" y="2131823"/>
          <a:ext cx="10657115" cy="40930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54F89100-8721-4143-A3AE-F97E29FA908F}"/>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67562312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08B7D20-812A-4327-9CB3-B11439333DBB}"/>
              </a:ext>
            </a:extLst>
          </p:cNvPr>
          <p:cNvSpPr txBox="1"/>
          <p:nvPr/>
        </p:nvSpPr>
        <p:spPr>
          <a:xfrm>
            <a:off x="379841" y="1360647"/>
            <a:ext cx="11387861" cy="5263058"/>
          </a:xfrm>
          <a:prstGeom prst="rect">
            <a:avLst/>
          </a:prstGeom>
          <a:noFill/>
        </p:spPr>
        <p:txBody>
          <a:bodyPr wrap="square" rtlCol="0">
            <a:spAutoFit/>
          </a:bodyPr>
          <a:lstStyle/>
          <a:p>
            <a:pPr marL="355600" indent="-355600">
              <a:defRPr b="0" i="0"/>
            </a:pPr>
            <a:r>
              <a:rPr lang="1106" b="1" dirty="0"/>
              <a:t>Meini prawf asesu – Tasg 1 (ch)</a:t>
            </a:r>
          </a:p>
          <a:p>
            <a:pPr>
              <a:defRPr b="0" i="0"/>
            </a:pPr>
            <a:r>
              <a:rPr lang="1106" dirty="0"/>
              <a:t>Amlinellu'r rhwystrau y gall oedolion yn y lleoliad o'ch dewis eu hwynebu wrth gael mynediad at ofal a chymorth</a:t>
            </a:r>
            <a:r>
              <a:rPr lang="1106" b="1" dirty="0"/>
              <a:t>																				[6 marc]</a:t>
            </a:r>
          </a:p>
          <a:p>
            <a:endParaRPr lang="en-GB" dirty="0"/>
          </a:p>
          <a:p>
            <a:pPr>
              <a:spcAft>
                <a:spcPts val="600"/>
              </a:spcAft>
              <a:defRPr b="0" i="0"/>
            </a:pPr>
            <a:r>
              <a:rPr lang="1106" u="sng" dirty="0"/>
              <a:t>5-6 marc</a:t>
            </a:r>
            <a:r>
              <a:rPr lang="1106" u="none" dirty="0"/>
              <a:t>:</a:t>
            </a:r>
          </a:p>
          <a:p>
            <a:pPr>
              <a:defRPr b="0" i="0"/>
            </a:pPr>
            <a:r>
              <a:rPr lang="1106" b="1" dirty="0"/>
              <a:t>Amlinelliad da iawn</a:t>
            </a:r>
            <a:r>
              <a:rPr lang="1106" dirty="0"/>
              <a:t> sy'n dangos: </a:t>
            </a:r>
            <a:r>
              <a:rPr lang="1106" b="1" dirty="0"/>
              <a:t>gwybodaeth a dealltwriaeth drylwyr</a:t>
            </a:r>
            <a:r>
              <a:rPr lang="1106" dirty="0"/>
              <a:t> o'r rhwystrau posibl i gael mynediad at ofal a chymorth </a:t>
            </a:r>
            <a:r>
              <a:rPr lang="1106" b="1" dirty="0"/>
              <a:t>dealltwriaeth hyderus</a:t>
            </a:r>
            <a:r>
              <a:rPr lang="1106" dirty="0"/>
              <a:t> o </a:t>
            </a:r>
            <a:r>
              <a:rPr lang="1106" b="1" dirty="0"/>
              <a:t>amrywiaeth o rwystrau </a:t>
            </a:r>
            <a:r>
              <a:rPr lang="1106" dirty="0"/>
              <a:t>i gael mynediad at ofal a chymorth y gall oedolion eu profi yn y </a:t>
            </a:r>
            <a:r>
              <a:rPr lang="1106" b="1" dirty="0"/>
              <a:t>lleoliad o ddewis.</a:t>
            </a:r>
          </a:p>
          <a:p>
            <a:endParaRPr lang="en-GB" dirty="0"/>
          </a:p>
          <a:p>
            <a:pPr>
              <a:spcAft>
                <a:spcPts val="600"/>
              </a:spcAft>
              <a:defRPr b="0" i="0"/>
            </a:pPr>
            <a:r>
              <a:rPr lang="1106" u="sng" dirty="0"/>
              <a:t>3-4 marc</a:t>
            </a:r>
            <a:r>
              <a:rPr lang="1106" u="none" dirty="0"/>
              <a:t>:</a:t>
            </a:r>
          </a:p>
          <a:p>
            <a:pPr>
              <a:defRPr b="0" i="0"/>
            </a:pPr>
            <a:r>
              <a:rPr lang="1106" b="1" dirty="0"/>
              <a:t>Amlinelliad da</a:t>
            </a:r>
            <a:r>
              <a:rPr lang="1106" dirty="0"/>
              <a:t> sy'n dangos: </a:t>
            </a:r>
            <a:r>
              <a:rPr lang="1106" b="1" dirty="0"/>
              <a:t>gwybodaeth a dealltwriaeth gadarn ar y cyfan</a:t>
            </a:r>
            <a:r>
              <a:rPr lang="1106" dirty="0"/>
              <a:t> o'r rhwystrau posibl i gael mynediad at ofal </a:t>
            </a:r>
            <a:r>
              <a:rPr lang="1106" b="1" dirty="0"/>
              <a:t>a/neu</a:t>
            </a:r>
            <a:r>
              <a:rPr lang="1106" dirty="0"/>
              <a:t> gymorth; </a:t>
            </a:r>
            <a:r>
              <a:rPr lang="1106" b="1" dirty="0"/>
              <a:t>dealltwriaeth hyderus ar y cyfan</a:t>
            </a:r>
            <a:r>
              <a:rPr lang="1106" dirty="0"/>
              <a:t> o </a:t>
            </a:r>
            <a:r>
              <a:rPr lang="1106" b="1" dirty="0"/>
              <a:t>amrywiaeth o rwystrau </a:t>
            </a:r>
            <a:r>
              <a:rPr lang="1106" dirty="0"/>
              <a:t>i gael mynediad at ofal a chymorth y gall oedolion eu profi yn y </a:t>
            </a:r>
            <a:r>
              <a:rPr lang="1106" b="1" dirty="0"/>
              <a:t>lleoliad o ddewis.</a:t>
            </a:r>
          </a:p>
          <a:p>
            <a:endParaRPr lang="en-GB" dirty="0"/>
          </a:p>
          <a:p>
            <a:pPr>
              <a:spcAft>
                <a:spcPts val="600"/>
              </a:spcAft>
              <a:defRPr b="0" i="0"/>
            </a:pPr>
            <a:r>
              <a:rPr lang="1106" u="sng" dirty="0"/>
              <a:t>1-2 marc</a:t>
            </a:r>
            <a:r>
              <a:rPr lang="1106" u="none" dirty="0"/>
              <a:t>:</a:t>
            </a:r>
          </a:p>
          <a:p>
            <a:pPr>
              <a:defRPr b="0" i="0"/>
            </a:pPr>
            <a:r>
              <a:rPr lang="1106" b="1" dirty="0"/>
              <a:t>Amlinelliad sylfaenol</a:t>
            </a:r>
            <a:r>
              <a:rPr lang="1106" dirty="0"/>
              <a:t> sy'n dangos: </a:t>
            </a:r>
            <a:r>
              <a:rPr lang="1106" b="1" dirty="0"/>
              <a:t>rhywfaint o wybodaeth a dealltwriaeth</a:t>
            </a:r>
            <a:r>
              <a:rPr lang="1106" dirty="0"/>
              <a:t> o'r rhwystrau posibl i gael mynediad at ofal </a:t>
            </a:r>
            <a:r>
              <a:rPr lang="1106" b="1" dirty="0"/>
              <a:t>neu </a:t>
            </a:r>
            <a:r>
              <a:rPr lang="1106" dirty="0"/>
              <a:t>gymorth; </a:t>
            </a:r>
            <a:r>
              <a:rPr lang="1106" b="1" dirty="0"/>
              <a:t>rhywfaint o ddealltwriaeth</a:t>
            </a:r>
            <a:r>
              <a:rPr lang="1106" dirty="0"/>
              <a:t> o </a:t>
            </a:r>
            <a:r>
              <a:rPr lang="1106" b="1" dirty="0"/>
              <a:t>amrywiaeth o rwystrau </a:t>
            </a:r>
            <a:r>
              <a:rPr lang="1106" dirty="0"/>
              <a:t>i gael mynediad at ofal </a:t>
            </a:r>
            <a:r>
              <a:rPr lang="1106" b="1" dirty="0"/>
              <a:t>neu </a:t>
            </a:r>
            <a:r>
              <a:rPr lang="1106" dirty="0"/>
              <a:t>gymorth y gall oedolion eu profi yn y </a:t>
            </a:r>
            <a:r>
              <a:rPr lang="1106" b="1" dirty="0"/>
              <a:t>lleoliad o ddewis.</a:t>
            </a:r>
          </a:p>
        </p:txBody>
      </p:sp>
      <p:sp>
        <p:nvSpPr>
          <p:cNvPr id="4" name="Rectangle 3">
            <a:extLst>
              <a:ext uri="{FF2B5EF4-FFF2-40B4-BE49-F238E27FC236}">
                <a16:creationId xmlns:a16="http://schemas.microsoft.com/office/drawing/2014/main" id="{B82148D7-BFC6-4C35-884B-A5EA7FCEA62E}"/>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56013656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42862BF-D034-4534-8540-DCDD40B72060}"/>
              </a:ext>
            </a:extLst>
          </p:cNvPr>
          <p:cNvSpPr txBox="1"/>
          <p:nvPr/>
        </p:nvSpPr>
        <p:spPr>
          <a:xfrm>
            <a:off x="406400" y="1273496"/>
            <a:ext cx="11328400" cy="1189909"/>
          </a:xfrm>
          <a:prstGeom prst="rect">
            <a:avLst/>
          </a:prstGeom>
          <a:solidFill>
            <a:srgbClr val="40FFF3"/>
          </a:solidFill>
        </p:spPr>
        <p:txBody>
          <a:bodyPr wrap="square" rtlCol="0">
            <a:spAutoFit/>
          </a:bodyPr>
          <a:lstStyle/>
          <a:p>
            <a:pPr marL="720725" indent="-720725">
              <a:defRPr b="0" i="0"/>
            </a:pPr>
            <a:r>
              <a:rPr lang="1106" b="1" dirty="0"/>
              <a:t>(d) </a:t>
            </a:r>
            <a:r>
              <a:rPr lang="en-GB" b="1" dirty="0"/>
              <a:t> </a:t>
            </a:r>
            <a:r>
              <a:rPr lang="1106" b="1" dirty="0"/>
              <a:t>(i) </a:t>
            </a:r>
            <a:r>
              <a:rPr lang="1106" b="0" dirty="0"/>
              <a:t>Gall anghenion gofal cymhleth fod yn un o'r canlynol, neu'n aml yn gyfuniad ohonynt; corfforol, gwybyddol, synhwyraidd neu anghenion ychwanegol, ac mae llawer ohonyn nhw yn effeithio ar anghenion iechyd eraill. Mae gofal cymhleth mewn oedolion yn aml yn hirdymor ac yn barhaus, gan gynnwys nifer o wasanaethau a sefydliadau cymorth.</a:t>
            </a:r>
          </a:p>
        </p:txBody>
      </p:sp>
      <p:sp>
        <p:nvSpPr>
          <p:cNvPr id="13" name="TextBox 12">
            <a:extLst>
              <a:ext uri="{FF2B5EF4-FFF2-40B4-BE49-F238E27FC236}">
                <a16:creationId xmlns:a16="http://schemas.microsoft.com/office/drawing/2014/main" id="{3E880DF8-503A-4E95-B227-1B53B0757B60}"/>
              </a:ext>
            </a:extLst>
          </p:cNvPr>
          <p:cNvSpPr txBox="1"/>
          <p:nvPr/>
        </p:nvSpPr>
        <p:spPr>
          <a:xfrm>
            <a:off x="1158240" y="2602260"/>
            <a:ext cx="10464800" cy="2816156"/>
          </a:xfrm>
          <a:prstGeom prst="rect">
            <a:avLst/>
          </a:prstGeom>
          <a:noFill/>
        </p:spPr>
        <p:txBody>
          <a:bodyPr wrap="square" rtlCol="0">
            <a:spAutoFit/>
          </a:bodyPr>
          <a:lstStyle/>
          <a:p>
            <a:pPr>
              <a:spcAft>
                <a:spcPts val="600"/>
              </a:spcAft>
              <a:defRPr b="0" i="0"/>
            </a:pPr>
            <a:r>
              <a:rPr lang="1106" b="1" i="1" dirty="0"/>
              <a:t>Senario</a:t>
            </a:r>
            <a:r>
              <a:rPr lang="1106" b="1" i="0" dirty="0"/>
              <a:t>: oedolyn hŷn sy'n byw ar ei ben ei hun ac sy'n ddiabetig</a:t>
            </a:r>
            <a:endParaRPr lang="en-GB" sz="1200" dirty="0"/>
          </a:p>
          <a:p>
            <a:pPr>
              <a:defRPr b="0" i="0"/>
            </a:pPr>
            <a:r>
              <a:rPr lang="1106" i="1" u="sng" dirty="0"/>
              <a:t>Anghenion gofal corfforol</a:t>
            </a:r>
            <a:r>
              <a:rPr lang="1106" i="0" u="none" dirty="0"/>
              <a:t>: deiet cytbwys gyda chymeriant inswlin (effeithiau maethiad gwael), problemau symudedd yn effeithio ar allu i ymarfer corff, rheoli meddyginiaeth, cysur corfforol (problemau â'r traed, doluriau gwasgu os nad yw'n symud), lefelau heintio uwch oherwydd diabetes.</a:t>
            </a:r>
          </a:p>
          <a:p>
            <a:pPr>
              <a:spcAft>
                <a:spcPts val="600"/>
              </a:spcAft>
              <a:defRPr b="0" i="0"/>
            </a:pPr>
            <a:r>
              <a:rPr lang="1106" i="1" dirty="0"/>
              <a:t>Anghenion gofal synhwyraidd:</a:t>
            </a:r>
            <a:r>
              <a:rPr lang="1106" i="0" dirty="0"/>
              <a:t> problemau golwg yn effeithio ar ysgogiad deallusol (darllen a chyfathrebu ysgrifenedig).</a:t>
            </a:r>
          </a:p>
          <a:p>
            <a:pPr>
              <a:spcAft>
                <a:spcPts val="600"/>
              </a:spcAft>
              <a:defRPr b="0" i="0"/>
            </a:pPr>
            <a:r>
              <a:rPr lang="1106" i="1" u="sng" dirty="0"/>
              <a:t>Anghenion gofal emosiynol</a:t>
            </a:r>
            <a:r>
              <a:rPr lang="1106" i="0" u="none" dirty="0"/>
              <a:t>: diffyg preifatrwydd a/neu urddas, hwyliau isel ac encilio.</a:t>
            </a:r>
          </a:p>
          <a:p>
            <a:pPr>
              <a:defRPr b="0" i="0"/>
            </a:pPr>
            <a:r>
              <a:rPr lang="1106" i="1" u="sng" dirty="0"/>
              <a:t>Anghenion gofal cymdeithasol</a:t>
            </a:r>
            <a:r>
              <a:rPr lang="1106" i="0" u="none" dirty="0"/>
              <a:t>: diffyg cyswllt cymdeithasol gan arwain at unigedd ac encilio, methu ag ymuno â gweithgareddau cymdeithasol oherwydd salwch sy'n arwain at hwyliau isel ac unigedd.</a:t>
            </a:r>
          </a:p>
        </p:txBody>
      </p:sp>
      <p:sp>
        <p:nvSpPr>
          <p:cNvPr id="16" name="TextBox 15">
            <a:extLst>
              <a:ext uri="{FF2B5EF4-FFF2-40B4-BE49-F238E27FC236}">
                <a16:creationId xmlns:a16="http://schemas.microsoft.com/office/drawing/2014/main" id="{7732600E-5DFA-43BD-91E9-7F7E87D9A32B}"/>
              </a:ext>
            </a:extLst>
          </p:cNvPr>
          <p:cNvSpPr txBox="1"/>
          <p:nvPr/>
        </p:nvSpPr>
        <p:spPr>
          <a:xfrm>
            <a:off x="1178560" y="5584504"/>
            <a:ext cx="9926320" cy="923330"/>
          </a:xfrm>
          <a:prstGeom prst="rect">
            <a:avLst/>
          </a:prstGeom>
          <a:solidFill>
            <a:schemeClr val="accent2">
              <a:lumMod val="60000"/>
              <a:lumOff val="40000"/>
            </a:schemeClr>
          </a:solidFill>
        </p:spPr>
        <p:txBody>
          <a:bodyPr wrap="square" rtlCol="0">
            <a:spAutoFit/>
          </a:bodyPr>
          <a:lstStyle/>
          <a:p>
            <a:pPr>
              <a:defRPr b="0" i="0"/>
            </a:pPr>
            <a:r>
              <a:rPr lang="1106" dirty="0">
                <a:highlight>
                  <a:srgbClr val="40FFF3"/>
                </a:highlight>
              </a:rPr>
              <a:t>Deietegydd – ffisiotherapydd – nyrs ardal – meddyg teulu (GP) – nyrs diabetes – podiatregydd – clinig rheoli poen – endocrinolegydd – optegydd – cyfaill gwirfoddol – rhagnodwr cymdeithasol – seicolegydd – cwnselydd – gofalwyr ffurfiol ac anffurfiol – gwirfoddolwyr 3</a:t>
            </a:r>
            <a:r>
              <a:rPr lang="1106" baseline="30000" dirty="0">
                <a:highlight>
                  <a:srgbClr val="40FFF3"/>
                </a:highlight>
              </a:rPr>
              <a:t>ydd</a:t>
            </a:r>
            <a:r>
              <a:rPr lang="1106" dirty="0">
                <a:highlight>
                  <a:srgbClr val="40FFF3"/>
                </a:highlight>
              </a:rPr>
              <a:t> sector</a:t>
            </a:r>
          </a:p>
        </p:txBody>
      </p:sp>
      <p:sp>
        <p:nvSpPr>
          <p:cNvPr id="8" name="Rectangle 7">
            <a:extLst>
              <a:ext uri="{FF2B5EF4-FFF2-40B4-BE49-F238E27FC236}">
                <a16:creationId xmlns:a16="http://schemas.microsoft.com/office/drawing/2014/main" id="{0F7008D8-7FD5-4CAA-8E78-5CCA33446E76}"/>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66134363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7008D8-7FD5-4CAA-8E78-5CCA33446E76}"/>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7" name="TextBox 6">
            <a:extLst>
              <a:ext uri="{FF2B5EF4-FFF2-40B4-BE49-F238E27FC236}">
                <a16:creationId xmlns:a16="http://schemas.microsoft.com/office/drawing/2014/main" id="{D1E1044C-DA96-4C7C-9273-861F94EEA322}"/>
              </a:ext>
            </a:extLst>
          </p:cNvPr>
          <p:cNvSpPr txBox="1"/>
          <p:nvPr/>
        </p:nvSpPr>
        <p:spPr>
          <a:xfrm>
            <a:off x="379841" y="1844039"/>
            <a:ext cx="4705389" cy="3169922"/>
          </a:xfrm>
          <a:prstGeom prst="rect">
            <a:avLst/>
          </a:prstGeom>
        </p:spPr>
        <p:txBody>
          <a:bodyPr vert="horz" lIns="91440" tIns="45720" rIns="91440" bIns="45720" rtlCol="0">
            <a:noAutofit/>
          </a:bodyPr>
          <a:lstStyle/>
          <a:p>
            <a:pPr defTabSz="914400">
              <a:lnSpc>
                <a:spcPct val="90000"/>
              </a:lnSpc>
              <a:spcAft>
                <a:spcPts val="600"/>
              </a:spcAft>
              <a:defRPr b="0" i="0"/>
            </a:pPr>
            <a:r>
              <a:rPr lang="1106" sz="2400" b="1"/>
              <a:t>(d) (ii)</a:t>
            </a:r>
          </a:p>
          <a:p>
            <a:pPr defTabSz="914400">
              <a:lnSpc>
                <a:spcPct val="90000"/>
              </a:lnSpc>
              <a:spcAft>
                <a:spcPts val="600"/>
              </a:spcAft>
              <a:defRPr b="0" i="0"/>
            </a:pPr>
            <a:r>
              <a:rPr lang="1106" sz="2400"/>
              <a:t>Iechyd cyfannol – bodloni anghenion corfforol, deallusol, emosiynol, ysbrydol a chymdeithasol yn ogystal ag ystyried galwedigaeth a'r amgylchedd. Y ddealltwriaeth bod pob un o'r elfennau hyn yn rhyngweithio ag iechyd cyffredinol ac yn effeithio arno.</a:t>
            </a:r>
          </a:p>
        </p:txBody>
      </p:sp>
      <p:pic>
        <p:nvPicPr>
          <p:cNvPr id="9" name="Picture 8" descr="Diagram&#10;&#10;Description automatically generated">
            <a:extLst>
              <a:ext uri="{FF2B5EF4-FFF2-40B4-BE49-F238E27FC236}">
                <a16:creationId xmlns:a16="http://schemas.microsoft.com/office/drawing/2014/main" id="{DCED9594-94CA-4BE0-910A-95E80E610B2D}"/>
              </a:ext>
            </a:extLst>
          </p:cNvPr>
          <p:cNvPicPr>
            <a:picLocks noChangeAspect="1"/>
          </p:cNvPicPr>
          <p:nvPr/>
        </p:nvPicPr>
        <p:blipFill>
          <a:blip r:embed="rId2"/>
          <a:stretch>
            <a:fillRect/>
          </a:stretch>
        </p:blipFill>
        <p:spPr>
          <a:xfrm>
            <a:off x="5690342" y="1385230"/>
            <a:ext cx="6019331" cy="5041188"/>
          </a:xfrm>
          <a:prstGeom prst="rect">
            <a:avLst/>
          </a:prstGeom>
          <a:effectLst/>
        </p:spPr>
      </p:pic>
    </p:spTree>
    <p:extLst>
      <p:ext uri="{BB962C8B-B14F-4D97-AF65-F5344CB8AC3E}">
        <p14:creationId xmlns:p14="http://schemas.microsoft.com/office/powerpoint/2010/main" val="171656914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4A4624F-BAE7-4149-AC69-F2A33639DF08}"/>
              </a:ext>
            </a:extLst>
          </p:cNvPr>
          <p:cNvSpPr txBox="1"/>
          <p:nvPr/>
        </p:nvSpPr>
        <p:spPr>
          <a:xfrm>
            <a:off x="618309" y="1551775"/>
            <a:ext cx="3130451" cy="518678"/>
          </a:xfrm>
          <a:prstGeom prst="rect">
            <a:avLst/>
          </a:prstGeom>
          <a:noFill/>
        </p:spPr>
        <p:txBody>
          <a:bodyPr wrap="square" rtlCol="0">
            <a:spAutoFit/>
          </a:bodyPr>
          <a:lstStyle/>
          <a:p>
            <a:pPr>
              <a:defRPr b="0" i="0"/>
            </a:pPr>
            <a:r>
              <a:rPr lang="1106" sz="2800" b="1">
                <a:solidFill>
                  <a:srgbClr val="0070C0"/>
                </a:solidFill>
              </a:rPr>
              <a:t>Gofal lliniarol</a:t>
            </a:r>
          </a:p>
        </p:txBody>
      </p:sp>
      <p:sp>
        <p:nvSpPr>
          <p:cNvPr id="15" name="TextBox 14">
            <a:extLst>
              <a:ext uri="{FF2B5EF4-FFF2-40B4-BE49-F238E27FC236}">
                <a16:creationId xmlns:a16="http://schemas.microsoft.com/office/drawing/2014/main" id="{570D407D-55F2-4B43-8F62-8FF942EC4A85}"/>
              </a:ext>
            </a:extLst>
          </p:cNvPr>
          <p:cNvSpPr txBox="1"/>
          <p:nvPr/>
        </p:nvSpPr>
        <p:spPr>
          <a:xfrm>
            <a:off x="624840" y="2360612"/>
            <a:ext cx="6108197" cy="2059457"/>
          </a:xfrm>
          <a:prstGeom prst="rect">
            <a:avLst/>
          </a:prstGeom>
          <a:noFill/>
        </p:spPr>
        <p:txBody>
          <a:bodyPr wrap="square">
            <a:spAutoFit/>
          </a:bodyPr>
          <a:lstStyle/>
          <a:p>
            <a:pPr>
              <a:spcAft>
                <a:spcPts val="600"/>
              </a:spcAft>
              <a:defRPr b="0" i="0"/>
            </a:pPr>
            <a:r>
              <a:rPr lang="1106" b="0" i="0">
                <a:solidFill>
                  <a:srgbClr val="0070C0"/>
                </a:solidFill>
                <a:effectLst/>
                <a:latin typeface="arial" panose="020B0604020202020204" pitchFamily="34" charset="0"/>
              </a:rPr>
              <a:t>Mae gofal diwedd oes yn cynnwys y </a:t>
            </a:r>
            <a:r>
              <a:rPr lang="1106" b="1" i="0">
                <a:solidFill>
                  <a:srgbClr val="0070C0"/>
                </a:solidFill>
                <a:effectLst/>
                <a:latin typeface="arial" panose="020B0604020202020204" pitchFamily="34" charset="0"/>
              </a:rPr>
              <a:t>gofal lliniarol.</a:t>
            </a:r>
            <a:r>
              <a:rPr lang="1106" b="0" i="0">
                <a:solidFill>
                  <a:srgbClr val="0070C0"/>
                </a:solidFill>
                <a:effectLst/>
                <a:latin typeface="arial" panose="020B0604020202020204" pitchFamily="34" charset="0"/>
              </a:rPr>
              <a:t> Os oes gennych salwch na ellir ei wella, mae gofal lliniarol yn eich gwneud mor gyfforddus â phosibl, drwy reoli eich poen a symptomau gofidus eraill. Mae hefyd yn cynnwys cefnogaeth seicolegol, cymdeithasol ac ysbrydol i chi a'ch teulu neu ofalwyr.</a:t>
            </a:r>
          </a:p>
          <a:p>
            <a:pPr>
              <a:defRPr b="0" i="0"/>
            </a:pPr>
            <a:r>
              <a:rPr lang="1106" sz="1600">
                <a:solidFill>
                  <a:srgbClr val="0070C0"/>
                </a:solidFill>
                <a:latin typeface="arial" panose="020B0604020202020204" pitchFamily="34" charset="0"/>
              </a:rPr>
              <a:t>[</a:t>
            </a:r>
            <a:r>
              <a:rPr lang="1106" sz="1600" i="1">
                <a:solidFill>
                  <a:srgbClr val="0070C0"/>
                </a:solidFill>
                <a:latin typeface="arial" panose="020B0604020202020204" pitchFamily="34" charset="0"/>
              </a:rPr>
              <a:t>NHS England</a:t>
            </a:r>
            <a:r>
              <a:rPr lang="1106" sz="1600">
                <a:solidFill>
                  <a:srgbClr val="0070C0"/>
                </a:solidFill>
                <a:latin typeface="arial" panose="020B0604020202020204" pitchFamily="34" charset="0"/>
              </a:rPr>
              <a:t>]</a:t>
            </a:r>
            <a:endParaRPr lang="en-GB" sz="1600">
              <a:solidFill>
                <a:srgbClr val="0070C0"/>
              </a:solidFill>
            </a:endParaRPr>
          </a:p>
        </p:txBody>
      </p:sp>
      <p:sp>
        <p:nvSpPr>
          <p:cNvPr id="16" name="TextBox 15">
            <a:extLst>
              <a:ext uri="{FF2B5EF4-FFF2-40B4-BE49-F238E27FC236}">
                <a16:creationId xmlns:a16="http://schemas.microsoft.com/office/drawing/2014/main" id="{FE54988F-B266-4935-B1E0-BEAE8A315E8C}"/>
              </a:ext>
            </a:extLst>
          </p:cNvPr>
          <p:cNvSpPr txBox="1"/>
          <p:nvPr/>
        </p:nvSpPr>
        <p:spPr>
          <a:xfrm>
            <a:off x="7493726" y="2074995"/>
            <a:ext cx="2894137" cy="1464503"/>
          </a:xfrm>
          <a:prstGeom prst="rect">
            <a:avLst/>
          </a:prstGeom>
          <a:noFill/>
        </p:spPr>
        <p:txBody>
          <a:bodyPr wrap="square" rtlCol="0">
            <a:spAutoFit/>
          </a:bodyPr>
          <a:lstStyle/>
          <a:p>
            <a:pPr>
              <a:defRPr b="0" i="0"/>
            </a:pPr>
            <a:r>
              <a:rPr lang="1106">
                <a:solidFill>
                  <a:srgbClr val="0070C0"/>
                </a:solidFill>
              </a:rPr>
              <a:t>Cynigir gofal lliniarol i oedolion gyda salwch difrifol neu derfynol i reoli eu symptomau corfforol ac emosiynol.</a:t>
            </a:r>
          </a:p>
        </p:txBody>
      </p:sp>
      <p:sp>
        <p:nvSpPr>
          <p:cNvPr id="17" name="TextBox 16">
            <a:extLst>
              <a:ext uri="{FF2B5EF4-FFF2-40B4-BE49-F238E27FC236}">
                <a16:creationId xmlns:a16="http://schemas.microsoft.com/office/drawing/2014/main" id="{427AE644-D7EF-4975-BE8E-86965291EB86}"/>
              </a:ext>
            </a:extLst>
          </p:cNvPr>
          <p:cNvSpPr txBox="1"/>
          <p:nvPr/>
        </p:nvSpPr>
        <p:spPr>
          <a:xfrm>
            <a:off x="624841" y="4909347"/>
            <a:ext cx="4255696" cy="1464503"/>
          </a:xfrm>
          <a:prstGeom prst="rect">
            <a:avLst/>
          </a:prstGeom>
          <a:noFill/>
        </p:spPr>
        <p:txBody>
          <a:bodyPr wrap="square" rtlCol="0">
            <a:spAutoFit/>
          </a:bodyPr>
          <a:lstStyle/>
          <a:p>
            <a:pPr>
              <a:defRPr b="0" i="0"/>
            </a:pPr>
            <a:r>
              <a:rPr lang="1106" b="1">
                <a:solidFill>
                  <a:srgbClr val="0070C0"/>
                </a:solidFill>
              </a:rPr>
              <a:t>Pwy sy'n cefnogi gofal lliniarol?</a:t>
            </a:r>
          </a:p>
          <a:p>
            <a:pPr>
              <a:defRPr b="0" i="0"/>
            </a:pPr>
            <a:r>
              <a:rPr lang="1106">
                <a:solidFill>
                  <a:srgbClr val="0070C0"/>
                </a:solidFill>
              </a:rPr>
              <a:t>Meddygon teulu, nyrsys ardal, gweithwyr gofal, gweithwyr cymdeithasol, cwnselwyr, gweithwyr proffesiynol gofal ysbrydol</a:t>
            </a:r>
          </a:p>
        </p:txBody>
      </p:sp>
      <p:sp>
        <p:nvSpPr>
          <p:cNvPr id="18" name="TextBox 17">
            <a:extLst>
              <a:ext uri="{FF2B5EF4-FFF2-40B4-BE49-F238E27FC236}">
                <a16:creationId xmlns:a16="http://schemas.microsoft.com/office/drawing/2014/main" id="{A2C56A2E-39B4-4056-9843-3846DE375D39}"/>
              </a:ext>
            </a:extLst>
          </p:cNvPr>
          <p:cNvSpPr txBox="1"/>
          <p:nvPr/>
        </p:nvSpPr>
        <p:spPr>
          <a:xfrm>
            <a:off x="6290854" y="4790234"/>
            <a:ext cx="3108638" cy="640720"/>
          </a:xfrm>
          <a:prstGeom prst="rect">
            <a:avLst/>
          </a:prstGeom>
          <a:noFill/>
        </p:spPr>
        <p:txBody>
          <a:bodyPr wrap="square" rtlCol="0">
            <a:spAutoFit/>
          </a:bodyPr>
          <a:lstStyle/>
          <a:p>
            <a:pPr>
              <a:defRPr b="0" i="0"/>
            </a:pPr>
            <a:r>
              <a:rPr lang="1106" b="1">
                <a:solidFill>
                  <a:srgbClr val="0070C0"/>
                </a:solidFill>
              </a:rPr>
              <a:t>Lleoliadau gofal lliniarol:</a:t>
            </a:r>
            <a:r>
              <a:rPr lang="1106" b="0">
                <a:solidFill>
                  <a:srgbClr val="0070C0"/>
                </a:solidFill>
              </a:rPr>
              <a:t> cartref, hosbis, ysbyty.</a:t>
            </a:r>
          </a:p>
        </p:txBody>
      </p:sp>
      <p:sp>
        <p:nvSpPr>
          <p:cNvPr id="10" name="Rectangle 9">
            <a:extLst>
              <a:ext uri="{FF2B5EF4-FFF2-40B4-BE49-F238E27FC236}">
                <a16:creationId xmlns:a16="http://schemas.microsoft.com/office/drawing/2014/main" id="{F3032064-A6C0-440B-921B-4F80F81A0A8E}"/>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40608313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1A56DA25-C50A-47BE-94DE-48410075E308}"/>
              </a:ext>
            </a:extLst>
          </p:cNvPr>
          <p:cNvSpPr txBox="1"/>
          <p:nvPr/>
        </p:nvSpPr>
        <p:spPr>
          <a:xfrm>
            <a:off x="379841" y="1189119"/>
            <a:ext cx="11305196" cy="1107996"/>
          </a:xfrm>
          <a:prstGeom prst="rect">
            <a:avLst/>
          </a:prstGeom>
          <a:noFill/>
        </p:spPr>
        <p:txBody>
          <a:bodyPr wrap="square" rtlCol="0">
            <a:spAutoFit/>
          </a:bodyPr>
          <a:lstStyle/>
          <a:p>
            <a:pPr algn="ctr">
              <a:defRPr b="0" i="0"/>
            </a:pPr>
            <a:r>
              <a:rPr lang="1106" sz="2400" b="1" dirty="0">
                <a:solidFill>
                  <a:srgbClr val="0070C0"/>
                </a:solidFill>
              </a:rPr>
              <a:t>Cymhorthion ac addasiadau i gefnogi oedolion sydd ag anghenion gofal cymhleth</a:t>
            </a:r>
          </a:p>
          <a:p>
            <a:endParaRPr lang="en-GB" dirty="0"/>
          </a:p>
        </p:txBody>
      </p:sp>
      <p:grpSp>
        <p:nvGrpSpPr>
          <p:cNvPr id="23" name="Group 22">
            <a:extLst>
              <a:ext uri="{FF2B5EF4-FFF2-40B4-BE49-F238E27FC236}">
                <a16:creationId xmlns:a16="http://schemas.microsoft.com/office/drawing/2014/main" id="{549CD29E-0722-4A27-9005-6AFAD1082454}"/>
              </a:ext>
            </a:extLst>
          </p:cNvPr>
          <p:cNvGrpSpPr/>
          <p:nvPr/>
        </p:nvGrpSpPr>
        <p:grpSpPr>
          <a:xfrm>
            <a:off x="307684" y="2020342"/>
            <a:ext cx="11449509" cy="4633643"/>
            <a:chOff x="10292" y="1797030"/>
            <a:chExt cx="11449509" cy="4633643"/>
          </a:xfrm>
        </p:grpSpPr>
        <p:sp>
          <p:nvSpPr>
            <p:cNvPr id="22" name="Rectangle: Rounded Corners 21">
              <a:extLst>
                <a:ext uri="{FF2B5EF4-FFF2-40B4-BE49-F238E27FC236}">
                  <a16:creationId xmlns:a16="http://schemas.microsoft.com/office/drawing/2014/main" id="{192ACD3C-D974-468F-AFBF-1D703E49BC75}"/>
                </a:ext>
              </a:extLst>
            </p:cNvPr>
            <p:cNvSpPr/>
            <p:nvPr/>
          </p:nvSpPr>
          <p:spPr>
            <a:xfrm>
              <a:off x="8688419" y="1824451"/>
              <a:ext cx="2683452" cy="4606222"/>
            </a:xfrm>
            <a:prstGeom prst="roundRect">
              <a:avLst/>
            </a:prstGeom>
            <a:gradFill rotWithShape="0">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a:p>
          </p:txBody>
        </p:sp>
        <p:sp>
          <p:nvSpPr>
            <p:cNvPr id="21" name="Rectangle: Rounded Corners 20">
              <a:extLst>
                <a:ext uri="{FF2B5EF4-FFF2-40B4-BE49-F238E27FC236}">
                  <a16:creationId xmlns:a16="http://schemas.microsoft.com/office/drawing/2014/main" id="{0D36739B-3B34-489C-A895-F23BF4F0DDB9}"/>
                </a:ext>
              </a:extLst>
            </p:cNvPr>
            <p:cNvSpPr/>
            <p:nvPr/>
          </p:nvSpPr>
          <p:spPr>
            <a:xfrm>
              <a:off x="5917037" y="1815867"/>
              <a:ext cx="2683452" cy="4606222"/>
            </a:xfrm>
            <a:prstGeom prst="roundRect">
              <a:avLst/>
            </a:prstGeom>
            <a:gradFill rotWithShape="0">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a:p>
          </p:txBody>
        </p:sp>
        <p:sp>
          <p:nvSpPr>
            <p:cNvPr id="20" name="Rectangle: Rounded Corners 19">
              <a:extLst>
                <a:ext uri="{FF2B5EF4-FFF2-40B4-BE49-F238E27FC236}">
                  <a16:creationId xmlns:a16="http://schemas.microsoft.com/office/drawing/2014/main" id="{B011E763-CC1D-4B08-9A58-97E288FD0F21}"/>
                </a:ext>
              </a:extLst>
            </p:cNvPr>
            <p:cNvSpPr/>
            <p:nvPr/>
          </p:nvSpPr>
          <p:spPr>
            <a:xfrm>
              <a:off x="3145655" y="1797030"/>
              <a:ext cx="2683452" cy="4606222"/>
            </a:xfrm>
            <a:prstGeom prst="roundRect">
              <a:avLst/>
            </a:prstGeom>
            <a:gradFill rotWithShape="0">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a:p>
          </p:txBody>
        </p:sp>
        <p:grpSp>
          <p:nvGrpSpPr>
            <p:cNvPr id="2" name="Group 1">
              <a:extLst>
                <a:ext uri="{FF2B5EF4-FFF2-40B4-BE49-F238E27FC236}">
                  <a16:creationId xmlns:a16="http://schemas.microsoft.com/office/drawing/2014/main" id="{4B19DE1B-6FA9-4E1C-9887-5B16B0723AE2}"/>
                </a:ext>
              </a:extLst>
            </p:cNvPr>
            <p:cNvGrpSpPr/>
            <p:nvPr/>
          </p:nvGrpSpPr>
          <p:grpSpPr>
            <a:xfrm>
              <a:off x="10292" y="1820196"/>
              <a:ext cx="11263095" cy="4606222"/>
              <a:chOff x="383491" y="1423378"/>
              <a:chExt cx="11263095" cy="4606222"/>
            </a:xfrm>
          </p:grpSpPr>
          <p:sp>
            <p:nvSpPr>
              <p:cNvPr id="3" name="Rectangle: Rounded Corners 2">
                <a:extLst>
                  <a:ext uri="{FF2B5EF4-FFF2-40B4-BE49-F238E27FC236}">
                    <a16:creationId xmlns:a16="http://schemas.microsoft.com/office/drawing/2014/main" id="{75C6A509-CF79-46DD-A9A5-C8D2814DD7E8}"/>
                  </a:ext>
                </a:extLst>
              </p:cNvPr>
              <p:cNvSpPr/>
              <p:nvPr/>
            </p:nvSpPr>
            <p:spPr>
              <a:xfrm>
                <a:off x="383491" y="1423378"/>
                <a:ext cx="3042819" cy="4606222"/>
              </a:xfrm>
              <a:prstGeom prst="roundRect">
                <a:avLst/>
              </a:prstGeom>
              <a:gradFill rotWithShape="0">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a:p>
            </p:txBody>
          </p:sp>
          <p:sp>
            <p:nvSpPr>
              <p:cNvPr id="4" name="Freeform: Shape 3">
                <a:extLst>
                  <a:ext uri="{FF2B5EF4-FFF2-40B4-BE49-F238E27FC236}">
                    <a16:creationId xmlns:a16="http://schemas.microsoft.com/office/drawing/2014/main" id="{852AA9EF-8DA8-459E-A3BA-9C694ABE2157}"/>
                  </a:ext>
                </a:extLst>
              </p:cNvPr>
              <p:cNvSpPr/>
              <p:nvPr/>
            </p:nvSpPr>
            <p:spPr>
              <a:xfrm>
                <a:off x="1017863" y="5008139"/>
                <a:ext cx="1728074" cy="476559"/>
              </a:xfrm>
              <a:custGeom>
                <a:avLst/>
                <a:gdLst>
                  <a:gd name="connsiteX0" fmla="*/ 0 w 2342293"/>
                  <a:gd name="connsiteY0" fmla="*/ 0 h 868990"/>
                  <a:gd name="connsiteX1" fmla="*/ 2342293 w 2342293"/>
                  <a:gd name="connsiteY1" fmla="*/ 0 h 868990"/>
                  <a:gd name="connsiteX2" fmla="*/ 2342293 w 2342293"/>
                  <a:gd name="connsiteY2" fmla="*/ 868990 h 868990"/>
                  <a:gd name="connsiteX3" fmla="*/ 0 w 2342293"/>
                  <a:gd name="connsiteY3" fmla="*/ 868990 h 868990"/>
                  <a:gd name="connsiteX4" fmla="*/ 0 w 2342293"/>
                  <a:gd name="connsiteY4" fmla="*/ 0 h 8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293" h="868989">
                    <a:moveTo>
                      <a:pt x="0" y="0"/>
                    </a:moveTo>
                    <a:lnTo>
                      <a:pt x="2342293" y="0"/>
                    </a:lnTo>
                    <a:lnTo>
                      <a:pt x="2342293" y="868990"/>
                    </a:lnTo>
                    <a:lnTo>
                      <a:pt x="0" y="868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defRPr b="0" i="0"/>
                </a:pPr>
                <a:r>
                  <a:rPr lang="1106" sz="1800" b="1" kern="1200" dirty="0"/>
                  <a:t>Cymhorthion corfforol</a:t>
                </a:r>
                <a:r>
                  <a:rPr lang="1106" sz="1800" b="0" kern="1200" dirty="0"/>
                  <a:t> </a:t>
                </a:r>
              </a:p>
            </p:txBody>
          </p:sp>
          <p:sp>
            <p:nvSpPr>
              <p:cNvPr id="6" name="Freeform: Shape 5">
                <a:extLst>
                  <a:ext uri="{FF2B5EF4-FFF2-40B4-BE49-F238E27FC236}">
                    <a16:creationId xmlns:a16="http://schemas.microsoft.com/office/drawing/2014/main" id="{BF7B9999-1DF9-4E26-A731-AF60D9A59E97}"/>
                  </a:ext>
                </a:extLst>
              </p:cNvPr>
              <p:cNvSpPr/>
              <p:nvPr/>
            </p:nvSpPr>
            <p:spPr>
              <a:xfrm>
                <a:off x="4015848" y="4976427"/>
                <a:ext cx="1734582" cy="476559"/>
              </a:xfrm>
              <a:custGeom>
                <a:avLst/>
                <a:gdLst>
                  <a:gd name="connsiteX0" fmla="*/ 0 w 2342293"/>
                  <a:gd name="connsiteY0" fmla="*/ 0 h 868990"/>
                  <a:gd name="connsiteX1" fmla="*/ 2342293 w 2342293"/>
                  <a:gd name="connsiteY1" fmla="*/ 0 h 868990"/>
                  <a:gd name="connsiteX2" fmla="*/ 2342293 w 2342293"/>
                  <a:gd name="connsiteY2" fmla="*/ 868990 h 868990"/>
                  <a:gd name="connsiteX3" fmla="*/ 0 w 2342293"/>
                  <a:gd name="connsiteY3" fmla="*/ 868990 h 868990"/>
                  <a:gd name="connsiteX4" fmla="*/ 0 w 2342293"/>
                  <a:gd name="connsiteY4" fmla="*/ 0 h 8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293" h="868989">
                    <a:moveTo>
                      <a:pt x="0" y="0"/>
                    </a:moveTo>
                    <a:lnTo>
                      <a:pt x="2342293" y="0"/>
                    </a:lnTo>
                    <a:lnTo>
                      <a:pt x="2342293" y="868990"/>
                    </a:lnTo>
                    <a:lnTo>
                      <a:pt x="0" y="868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defRPr b="0" i="0"/>
                </a:pPr>
                <a:r>
                  <a:rPr lang="1106" sz="1800" b="1" kern="1200" dirty="0"/>
                  <a:t>Cymhorthion cludadwy</a:t>
                </a:r>
              </a:p>
            </p:txBody>
          </p:sp>
          <p:sp>
            <p:nvSpPr>
              <p:cNvPr id="9" name="Freeform: Shape 8">
                <a:extLst>
                  <a:ext uri="{FF2B5EF4-FFF2-40B4-BE49-F238E27FC236}">
                    <a16:creationId xmlns:a16="http://schemas.microsoft.com/office/drawing/2014/main" id="{5545946A-5D8D-4267-85A0-0712B0E05063}"/>
                  </a:ext>
                </a:extLst>
              </p:cNvPr>
              <p:cNvSpPr/>
              <p:nvPr/>
            </p:nvSpPr>
            <p:spPr>
              <a:xfrm>
                <a:off x="6433011" y="4919099"/>
                <a:ext cx="2397901" cy="868990"/>
              </a:xfrm>
              <a:custGeom>
                <a:avLst/>
                <a:gdLst>
                  <a:gd name="connsiteX0" fmla="*/ 0 w 2342293"/>
                  <a:gd name="connsiteY0" fmla="*/ 0 h 868990"/>
                  <a:gd name="connsiteX1" fmla="*/ 2342293 w 2342293"/>
                  <a:gd name="connsiteY1" fmla="*/ 0 h 868990"/>
                  <a:gd name="connsiteX2" fmla="*/ 2342293 w 2342293"/>
                  <a:gd name="connsiteY2" fmla="*/ 868990 h 868990"/>
                  <a:gd name="connsiteX3" fmla="*/ 0 w 2342293"/>
                  <a:gd name="connsiteY3" fmla="*/ 868990 h 868990"/>
                  <a:gd name="connsiteX4" fmla="*/ 0 w 2342293"/>
                  <a:gd name="connsiteY4" fmla="*/ 0 h 8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293" h="868989">
                    <a:moveTo>
                      <a:pt x="0" y="0"/>
                    </a:moveTo>
                    <a:lnTo>
                      <a:pt x="2342293" y="0"/>
                    </a:lnTo>
                    <a:lnTo>
                      <a:pt x="2342293" y="868990"/>
                    </a:lnTo>
                    <a:lnTo>
                      <a:pt x="0" y="868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defRPr b="0" i="0"/>
                </a:pPr>
                <a:r>
                  <a:rPr lang="1106" sz="1800" b="1" kern="1200" dirty="0"/>
                  <a:t>Technoleg gynorthwyol electronig</a:t>
                </a:r>
              </a:p>
            </p:txBody>
          </p:sp>
          <p:sp>
            <p:nvSpPr>
              <p:cNvPr id="19" name="Freeform: Shape 18">
                <a:extLst>
                  <a:ext uri="{FF2B5EF4-FFF2-40B4-BE49-F238E27FC236}">
                    <a16:creationId xmlns:a16="http://schemas.microsoft.com/office/drawing/2014/main" id="{211140E3-E2E4-45D7-91F0-73425BF2506C}"/>
                  </a:ext>
                </a:extLst>
              </p:cNvPr>
              <p:cNvSpPr/>
              <p:nvPr/>
            </p:nvSpPr>
            <p:spPr>
              <a:xfrm>
                <a:off x="9160101" y="4883132"/>
                <a:ext cx="2486485" cy="868990"/>
              </a:xfrm>
              <a:custGeom>
                <a:avLst/>
                <a:gdLst>
                  <a:gd name="connsiteX0" fmla="*/ 0 w 2342293"/>
                  <a:gd name="connsiteY0" fmla="*/ 0 h 868990"/>
                  <a:gd name="connsiteX1" fmla="*/ 2342293 w 2342293"/>
                  <a:gd name="connsiteY1" fmla="*/ 0 h 868990"/>
                  <a:gd name="connsiteX2" fmla="*/ 2342293 w 2342293"/>
                  <a:gd name="connsiteY2" fmla="*/ 868990 h 868990"/>
                  <a:gd name="connsiteX3" fmla="*/ 0 w 2342293"/>
                  <a:gd name="connsiteY3" fmla="*/ 868990 h 868990"/>
                  <a:gd name="connsiteX4" fmla="*/ 0 w 2342293"/>
                  <a:gd name="connsiteY4" fmla="*/ 0 h 868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293" h="868989">
                    <a:moveTo>
                      <a:pt x="0" y="0"/>
                    </a:moveTo>
                    <a:lnTo>
                      <a:pt x="2342293" y="0"/>
                    </a:lnTo>
                    <a:lnTo>
                      <a:pt x="2342293" y="868990"/>
                    </a:lnTo>
                    <a:lnTo>
                      <a:pt x="0" y="8689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defRPr b="0" i="0"/>
                </a:pPr>
                <a:r>
                  <a:rPr lang="1106" sz="1800" b="1" kern="1200" dirty="0"/>
                  <a:t>Technoleg gynorthwyol gysylltiedig</a:t>
                </a:r>
              </a:p>
            </p:txBody>
          </p:sp>
        </p:grpSp>
        <p:sp>
          <p:nvSpPr>
            <p:cNvPr id="12" name="TextBox 11">
              <a:extLst>
                <a:ext uri="{FF2B5EF4-FFF2-40B4-BE49-F238E27FC236}">
                  <a16:creationId xmlns:a16="http://schemas.microsoft.com/office/drawing/2014/main" id="{EDB73F56-66BF-4400-B104-B07B239AB201}"/>
                </a:ext>
              </a:extLst>
            </p:cNvPr>
            <p:cNvSpPr txBox="1"/>
            <p:nvPr/>
          </p:nvSpPr>
          <p:spPr>
            <a:xfrm>
              <a:off x="88256" y="2082561"/>
              <a:ext cx="2886890" cy="3170099"/>
            </a:xfrm>
            <a:prstGeom prst="rect">
              <a:avLst/>
            </a:prstGeom>
            <a:noFill/>
          </p:spPr>
          <p:txBody>
            <a:bodyPr wrap="square" rtlCol="0">
              <a:spAutoFit/>
            </a:bodyPr>
            <a:lstStyle/>
            <a:p>
              <a:pPr marL="285750" indent="-285750">
                <a:spcAft>
                  <a:spcPts val="600"/>
                </a:spcAft>
                <a:buFont typeface="Arial" panose="020B0604020202020204" pitchFamily="34" charset="0"/>
                <a:buChar char="•"/>
                <a:defRPr b="0" i="0"/>
              </a:pPr>
              <a:r>
                <a:rPr lang="1106" dirty="0"/>
                <a:t>Canllawiau cydio </a:t>
              </a:r>
              <a:r>
                <a:rPr lang="1106" i="1" dirty="0"/>
                <a:t>(grab rails)</a:t>
              </a:r>
            </a:p>
            <a:p>
              <a:pPr marL="285750" indent="-285750">
                <a:spcAft>
                  <a:spcPts val="600"/>
                </a:spcAft>
                <a:buFont typeface="Arial" panose="020B0604020202020204" pitchFamily="34" charset="0"/>
                <a:buChar char="•"/>
                <a:defRPr b="0" i="0"/>
              </a:pPr>
              <a:r>
                <a:rPr lang="1106" dirty="0"/>
                <a:t>Cawodydd a baddonau y gellir cerdded i mewn iddynt</a:t>
              </a:r>
            </a:p>
            <a:p>
              <a:pPr marL="285750" indent="-285750">
                <a:spcAft>
                  <a:spcPts val="600"/>
                </a:spcAft>
                <a:buFont typeface="Arial" panose="020B0604020202020204" pitchFamily="34" charset="0"/>
                <a:buChar char="•"/>
                <a:defRPr b="0" i="0"/>
              </a:pPr>
              <a:r>
                <a:rPr lang="1106" dirty="0"/>
                <a:t>Cadeiriau esgyn (</a:t>
              </a:r>
              <a:r>
                <a:rPr lang="1106" i="1" dirty="0"/>
                <a:t>stair lifts</a:t>
              </a:r>
              <a:r>
                <a:rPr lang="1106" dirty="0"/>
                <a:t>)</a:t>
              </a:r>
            </a:p>
            <a:p>
              <a:pPr marL="285750" indent="-285750">
                <a:spcAft>
                  <a:spcPts val="600"/>
                </a:spcAft>
                <a:buFont typeface="Arial" panose="020B0604020202020204" pitchFamily="34" charset="0"/>
                <a:buChar char="•"/>
                <a:defRPr b="0" i="0"/>
              </a:pPr>
              <a:r>
                <a:rPr lang="1106" dirty="0"/>
                <a:t>Rampiau</a:t>
              </a:r>
            </a:p>
            <a:p>
              <a:pPr marL="285750" indent="-285750">
                <a:spcAft>
                  <a:spcPts val="600"/>
                </a:spcAft>
                <a:buFont typeface="Arial" panose="020B0604020202020204" pitchFamily="34" charset="0"/>
                <a:buChar char="•"/>
                <a:defRPr b="0" i="0"/>
              </a:pPr>
              <a:r>
                <a:rPr lang="1106" dirty="0"/>
                <a:t>Unrhyw gymhorthion sefydlog yn y cartref</a:t>
              </a:r>
            </a:p>
          </p:txBody>
        </p:sp>
        <p:sp>
          <p:nvSpPr>
            <p:cNvPr id="14" name="TextBox 13">
              <a:extLst>
                <a:ext uri="{FF2B5EF4-FFF2-40B4-BE49-F238E27FC236}">
                  <a16:creationId xmlns:a16="http://schemas.microsoft.com/office/drawing/2014/main" id="{4C6E5A72-EC28-4FB0-9D68-C78B45FCF933}"/>
                </a:ext>
              </a:extLst>
            </p:cNvPr>
            <p:cNvSpPr txBox="1"/>
            <p:nvPr/>
          </p:nvSpPr>
          <p:spPr>
            <a:xfrm>
              <a:off x="3260354" y="2056502"/>
              <a:ext cx="2499172" cy="2944261"/>
            </a:xfrm>
            <a:prstGeom prst="rect">
              <a:avLst/>
            </a:prstGeom>
            <a:noFill/>
          </p:spPr>
          <p:txBody>
            <a:bodyPr wrap="square" rtlCol="0">
              <a:spAutoFit/>
            </a:bodyPr>
            <a:lstStyle/>
            <a:p>
              <a:pPr marL="285750" indent="-285750">
                <a:spcAft>
                  <a:spcPts val="600"/>
                </a:spcAft>
                <a:buFont typeface="Arial" panose="020B0604020202020204" pitchFamily="34" charset="0"/>
                <a:buChar char="•"/>
                <a:defRPr b="0" i="0"/>
              </a:pPr>
              <a:r>
                <a:rPr lang="1106" dirty="0"/>
                <a:t>Teclynnau troi tap</a:t>
              </a:r>
            </a:p>
            <a:p>
              <a:pPr marL="285750" indent="-285750">
                <a:spcAft>
                  <a:spcPts val="600"/>
                </a:spcAft>
                <a:buFont typeface="Arial" panose="020B0604020202020204" pitchFamily="34" charset="0"/>
                <a:buChar char="•"/>
                <a:defRPr b="0" i="0"/>
              </a:pPr>
              <a:r>
                <a:rPr lang="1106" dirty="0"/>
                <a:t>Teclynnau tywallt o'r tecell</a:t>
              </a:r>
            </a:p>
            <a:p>
              <a:pPr marL="285750" indent="-285750">
                <a:spcAft>
                  <a:spcPts val="600"/>
                </a:spcAft>
                <a:buFont typeface="Arial" panose="020B0604020202020204" pitchFamily="34" charset="0"/>
                <a:buChar char="•"/>
                <a:defRPr b="0" i="0"/>
              </a:pPr>
              <a:r>
                <a:rPr lang="1106" dirty="0"/>
                <a:t>Fframiau cerdded</a:t>
              </a:r>
            </a:p>
            <a:p>
              <a:pPr marL="285750" indent="-285750">
                <a:spcAft>
                  <a:spcPts val="600"/>
                </a:spcAft>
                <a:buFont typeface="Arial" panose="020B0604020202020204" pitchFamily="34" charset="0"/>
                <a:buChar char="•"/>
                <a:defRPr b="0" i="0"/>
              </a:pPr>
              <a:r>
                <a:rPr lang="1106" dirty="0"/>
                <a:t>Seddau uwch ar doiledau</a:t>
              </a:r>
            </a:p>
            <a:p>
              <a:pPr marL="285750" indent="-285750">
                <a:spcAft>
                  <a:spcPts val="600"/>
                </a:spcAft>
                <a:buFont typeface="Arial" panose="020B0604020202020204" pitchFamily="34" charset="0"/>
                <a:buChar char="•"/>
                <a:defRPr b="0" i="0"/>
              </a:pPr>
              <a:r>
                <a:rPr lang="1106" dirty="0"/>
                <a:t>Matiau rhag llithro</a:t>
              </a:r>
            </a:p>
            <a:p>
              <a:pPr marL="285750" indent="-285750">
                <a:spcAft>
                  <a:spcPts val="600"/>
                </a:spcAft>
                <a:buFont typeface="Arial" panose="020B0604020202020204" pitchFamily="34" charset="0"/>
                <a:buChar char="•"/>
                <a:defRPr b="0" i="0"/>
              </a:pPr>
              <a:r>
                <a:rPr lang="1106" dirty="0"/>
                <a:t>Bachau i helpu i wisgo</a:t>
              </a:r>
            </a:p>
          </p:txBody>
        </p:sp>
        <p:sp>
          <p:nvSpPr>
            <p:cNvPr id="17" name="TextBox 16">
              <a:extLst>
                <a:ext uri="{FF2B5EF4-FFF2-40B4-BE49-F238E27FC236}">
                  <a16:creationId xmlns:a16="http://schemas.microsoft.com/office/drawing/2014/main" id="{A1E3CE05-AC36-4ECF-88A4-CD9EA1B6F6A3}"/>
                </a:ext>
              </a:extLst>
            </p:cNvPr>
            <p:cNvSpPr txBox="1"/>
            <p:nvPr/>
          </p:nvSpPr>
          <p:spPr>
            <a:xfrm>
              <a:off x="6096000" y="2056502"/>
              <a:ext cx="2392561" cy="2517114"/>
            </a:xfrm>
            <a:prstGeom prst="rect">
              <a:avLst/>
            </a:prstGeom>
            <a:noFill/>
          </p:spPr>
          <p:txBody>
            <a:bodyPr wrap="square" rtlCol="0">
              <a:spAutoFit/>
            </a:bodyPr>
            <a:lstStyle/>
            <a:p>
              <a:pPr marL="285750" indent="-285750">
                <a:spcAft>
                  <a:spcPts val="600"/>
                </a:spcAft>
                <a:buFont typeface="Arial" panose="020B0604020202020204" pitchFamily="34" charset="0"/>
                <a:buChar char="•"/>
                <a:defRPr b="0" i="0"/>
              </a:pPr>
              <a:r>
                <a:rPr lang="1106" dirty="0"/>
                <a:t>Rheolyddion gwresogi</a:t>
              </a:r>
            </a:p>
            <a:p>
              <a:pPr marL="285750" indent="-285750">
                <a:spcAft>
                  <a:spcPts val="600"/>
                </a:spcAft>
                <a:buFont typeface="Arial" panose="020B0604020202020204" pitchFamily="34" charset="0"/>
                <a:buChar char="•"/>
                <a:defRPr b="0" i="0"/>
              </a:pPr>
              <a:r>
                <a:rPr lang="1106" dirty="0"/>
                <a:t>Rheolyddion agor drysau</a:t>
              </a:r>
            </a:p>
            <a:p>
              <a:pPr marL="285750" indent="-285750">
                <a:spcAft>
                  <a:spcPts val="600"/>
                </a:spcAft>
                <a:buFont typeface="Arial" panose="020B0604020202020204" pitchFamily="34" charset="0"/>
                <a:buChar char="•"/>
                <a:defRPr b="0" i="0"/>
              </a:pPr>
              <a:r>
                <a:rPr lang="1106" dirty="0"/>
                <a:t>Cymhorthion cyfathrebu ar gyfer nam ar y lleferydd</a:t>
              </a:r>
            </a:p>
            <a:p>
              <a:pPr marL="285750" indent="-285750">
                <a:buFont typeface="Arial" panose="020B0604020202020204" pitchFamily="34" charset="0"/>
                <a:buChar char="•"/>
                <a:defRPr b="0" i="0"/>
              </a:pPr>
              <a:r>
                <a:rPr lang="1106" dirty="0"/>
                <a:t>Apiau ffôn clyfar</a:t>
              </a:r>
            </a:p>
          </p:txBody>
        </p:sp>
        <p:sp>
          <p:nvSpPr>
            <p:cNvPr id="18" name="TextBox 17">
              <a:extLst>
                <a:ext uri="{FF2B5EF4-FFF2-40B4-BE49-F238E27FC236}">
                  <a16:creationId xmlns:a16="http://schemas.microsoft.com/office/drawing/2014/main" id="{544349A5-E642-4708-837C-5448EF01300F}"/>
                </a:ext>
              </a:extLst>
            </p:cNvPr>
            <p:cNvSpPr txBox="1"/>
            <p:nvPr/>
          </p:nvSpPr>
          <p:spPr>
            <a:xfrm>
              <a:off x="8891204" y="2020046"/>
              <a:ext cx="2568597" cy="3295131"/>
            </a:xfrm>
            <a:prstGeom prst="rect">
              <a:avLst/>
            </a:prstGeom>
            <a:noFill/>
          </p:spPr>
          <p:txBody>
            <a:bodyPr wrap="square" rtlCol="0">
              <a:spAutoFit/>
            </a:bodyPr>
            <a:lstStyle/>
            <a:p>
              <a:pPr marL="285750" indent="-285750">
                <a:spcAft>
                  <a:spcPts val="600"/>
                </a:spcAft>
                <a:buFont typeface="Arial" panose="020B0604020202020204" pitchFamily="34" charset="0"/>
                <a:buChar char="•"/>
                <a:defRPr b="0" i="0"/>
              </a:pPr>
              <a:r>
                <a:rPr lang="1106" dirty="0"/>
                <a:t>Cynhyrchion sy'n cysylltu ag eraill</a:t>
              </a:r>
            </a:p>
            <a:p>
              <a:pPr marL="285750" indent="-285750">
                <a:spcAft>
                  <a:spcPts val="600"/>
                </a:spcAft>
                <a:buFont typeface="Arial" panose="020B0604020202020204" pitchFamily="34" charset="0"/>
                <a:buChar char="•"/>
                <a:defRPr b="0" i="0"/>
              </a:pPr>
              <a:r>
                <a:rPr lang="1106" dirty="0"/>
                <a:t>Larymau cwympo</a:t>
              </a:r>
            </a:p>
            <a:p>
              <a:pPr marL="285750" indent="-285750">
                <a:spcAft>
                  <a:spcPts val="600"/>
                </a:spcAft>
                <a:buFont typeface="Arial" panose="020B0604020202020204" pitchFamily="34" charset="0"/>
                <a:buChar char="•"/>
                <a:defRPr b="0" i="0"/>
              </a:pPr>
              <a:r>
                <a:rPr lang="1106" dirty="0"/>
                <a:t>Larymau epilepsi</a:t>
              </a:r>
            </a:p>
            <a:p>
              <a:pPr marL="285750" indent="-285750">
                <a:spcAft>
                  <a:spcPts val="600"/>
                </a:spcAft>
                <a:buFont typeface="Arial" panose="020B0604020202020204" pitchFamily="34" charset="0"/>
                <a:buChar char="•"/>
                <a:defRPr b="0" i="0"/>
              </a:pPr>
              <a:r>
                <a:rPr lang="1106" dirty="0"/>
                <a:t>Peiriannau meddyginiaeth</a:t>
              </a:r>
            </a:p>
            <a:p>
              <a:pPr marL="285750" indent="-285750">
                <a:spcAft>
                  <a:spcPts val="600"/>
                </a:spcAft>
                <a:buFont typeface="Arial" panose="020B0604020202020204" pitchFamily="34" charset="0"/>
                <a:buChar char="•"/>
                <a:defRPr b="0" i="0"/>
              </a:pPr>
              <a:r>
                <a:rPr lang="1106" dirty="0"/>
                <a:t>Larymau nwy</a:t>
              </a:r>
            </a:p>
            <a:p>
              <a:pPr marL="285750" indent="-285750">
                <a:spcAft>
                  <a:spcPts val="600"/>
                </a:spcAft>
                <a:buFont typeface="Arial" panose="020B0604020202020204" pitchFamily="34" charset="0"/>
                <a:buChar char="•"/>
                <a:defRPr b="0" i="0"/>
              </a:pPr>
              <a:r>
                <a:rPr lang="1106" dirty="0"/>
                <a:t>Gofal digidol</a:t>
              </a:r>
            </a:p>
            <a:p>
              <a:pPr marL="285750" indent="-285750">
                <a:buFont typeface="Arial" panose="020B0604020202020204" pitchFamily="34" charset="0"/>
                <a:buChar char="•"/>
                <a:defRPr b="0" i="0"/>
              </a:pPr>
              <a:r>
                <a:rPr lang="1106" dirty="0"/>
                <a:t>Gwasanaethau teleofal</a:t>
              </a:r>
            </a:p>
          </p:txBody>
        </p:sp>
      </p:grpSp>
      <p:sp>
        <p:nvSpPr>
          <p:cNvPr id="15" name="Rectangle 14">
            <a:extLst>
              <a:ext uri="{FF2B5EF4-FFF2-40B4-BE49-F238E27FC236}">
                <a16:creationId xmlns:a16="http://schemas.microsoft.com/office/drawing/2014/main" id="{517CEACA-07EB-439B-85D9-E7196445088F}"/>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52761326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AF24DC2-8DF3-4B9A-8457-9E3458821D12}"/>
              </a:ext>
            </a:extLst>
          </p:cNvPr>
          <p:cNvSpPr txBox="1"/>
          <p:nvPr/>
        </p:nvSpPr>
        <p:spPr>
          <a:xfrm>
            <a:off x="379841" y="1287229"/>
            <a:ext cx="11344800" cy="5463034"/>
          </a:xfrm>
          <a:prstGeom prst="rect">
            <a:avLst/>
          </a:prstGeom>
          <a:noFill/>
        </p:spPr>
        <p:txBody>
          <a:bodyPr wrap="square" rtlCol="0">
            <a:spAutoFit/>
          </a:bodyPr>
          <a:lstStyle/>
          <a:p>
            <a:pPr>
              <a:defRPr b="0" i="0"/>
            </a:pPr>
            <a:r>
              <a:rPr lang="1106" b="1" dirty="0"/>
              <a:t>Meini Prawf Asesu – Tasg 1 (d) (i)</a:t>
            </a:r>
          </a:p>
          <a:p>
            <a:pPr marL="1076325" indent="-1076325">
              <a:tabLst>
                <a:tab pos="893763" algn="l"/>
              </a:tabLst>
              <a:defRPr b="0" i="0"/>
            </a:pPr>
            <a:r>
              <a:rPr lang="1106" dirty="0"/>
              <a:t>Amlinellu:</a:t>
            </a:r>
            <a:r>
              <a:rPr lang="en-GB" dirty="0"/>
              <a:t>	</a:t>
            </a:r>
            <a:r>
              <a:rPr lang="1106" dirty="0">
                <a:sym typeface="Wingdings" panose="05000000000000000000" pitchFamily="2" charset="2"/>
              </a:rPr>
              <a:t></a:t>
            </a:r>
            <a:r>
              <a:rPr lang="en-GB" dirty="0">
                <a:sym typeface="Wingdings" panose="05000000000000000000" pitchFamily="2" charset="2"/>
              </a:rPr>
              <a:t> </a:t>
            </a:r>
            <a:r>
              <a:rPr lang="1106" dirty="0"/>
              <a:t>pam y gallai rhai oedolion fod ag anghenion gofal cymhleth</a:t>
            </a:r>
          </a:p>
          <a:p>
            <a:pPr marL="1076325" indent="-1076325">
              <a:tabLst>
                <a:tab pos="893763" algn="l"/>
              </a:tabLst>
              <a:defRPr b="0" i="0"/>
            </a:pPr>
            <a:r>
              <a:rPr lang="1106" dirty="0"/>
              <a:t>	</a:t>
            </a:r>
            <a:r>
              <a:rPr lang="en-GB" dirty="0"/>
              <a:t>	</a:t>
            </a:r>
            <a:r>
              <a:rPr lang="1106" dirty="0">
                <a:sym typeface="Wingdings" panose="05000000000000000000" pitchFamily="2" charset="2"/>
              </a:rPr>
              <a:t></a:t>
            </a:r>
            <a:r>
              <a:rPr lang="en-GB" dirty="0">
                <a:sym typeface="Wingdings" panose="05000000000000000000" pitchFamily="2" charset="2"/>
              </a:rPr>
              <a:t> </a:t>
            </a:r>
            <a:r>
              <a:rPr lang="1106" dirty="0"/>
              <a:t>dull cyfannol o ymdrin â gofal diwedd oes a gofal lliniarol							</a:t>
            </a:r>
            <a:r>
              <a:rPr lang="1106" b="1" dirty="0"/>
              <a:t>[6 marc]</a:t>
            </a:r>
          </a:p>
          <a:p>
            <a:pPr>
              <a:spcAft>
                <a:spcPts val="600"/>
              </a:spcAft>
              <a:defRPr b="0" i="0"/>
            </a:pPr>
            <a:endParaRPr lang="en-GB" u="sng" dirty="0"/>
          </a:p>
          <a:p>
            <a:pPr>
              <a:defRPr b="0" i="0"/>
            </a:pPr>
            <a:r>
              <a:rPr lang="1106" u="sng" dirty="0"/>
              <a:t>5-6 marc</a:t>
            </a:r>
            <a:r>
              <a:rPr lang="1106" u="none" dirty="0"/>
              <a:t>:</a:t>
            </a:r>
          </a:p>
          <a:p>
            <a:pPr>
              <a:spcAft>
                <a:spcPts val="600"/>
              </a:spcAft>
              <a:defRPr b="0" i="0"/>
            </a:pPr>
            <a:r>
              <a:rPr lang="1106" b="1" dirty="0"/>
              <a:t>Amlinelliad da iawn </a:t>
            </a:r>
            <a:r>
              <a:rPr lang="1106" dirty="0"/>
              <a:t>sy'n dangos </a:t>
            </a:r>
            <a:r>
              <a:rPr lang="1106" b="1" dirty="0"/>
              <a:t>gwybodaeth a dealltwriaeth drylwyr </a:t>
            </a:r>
            <a:r>
              <a:rPr lang="1106" dirty="0"/>
              <a:t>o: </a:t>
            </a:r>
            <a:r>
              <a:rPr lang="1106" b="1" dirty="0"/>
              <a:t>amrywiaeth </a:t>
            </a:r>
            <a:r>
              <a:rPr lang="1106" dirty="0"/>
              <a:t>o resymau pam y gallai fod gan rai oedolion anghenion gofal cymhleth; dull cyfannol o ymdrin â gofal diwedd oes a gofal lliniarol; </a:t>
            </a:r>
            <a:r>
              <a:rPr lang="1106" b="1" dirty="0"/>
              <a:t>dealltwriaeth hyderus </a:t>
            </a:r>
            <a:r>
              <a:rPr lang="1106" dirty="0"/>
              <a:t>o anghenion corfforol, gwybyddol, emosiynol, synhwyraidd neu ychwanegol posibl oedolyn ag anghenion gofal cymhleth.</a:t>
            </a:r>
          </a:p>
          <a:p>
            <a:pPr>
              <a:spcAft>
                <a:spcPts val="600"/>
              </a:spcAft>
              <a:defRPr b="0" i="0"/>
            </a:pPr>
            <a:r>
              <a:rPr lang="1106" u="sng" dirty="0"/>
              <a:t>3-4 marc</a:t>
            </a:r>
            <a:r>
              <a:rPr lang="1106" u="none" dirty="0"/>
              <a:t>:</a:t>
            </a:r>
          </a:p>
          <a:p>
            <a:pPr>
              <a:spcAft>
                <a:spcPts val="600"/>
              </a:spcAft>
              <a:defRPr b="0" i="0"/>
            </a:pPr>
            <a:r>
              <a:rPr lang="1106" b="1" dirty="0"/>
              <a:t>Amlinelliad da </a:t>
            </a:r>
            <a:r>
              <a:rPr lang="1106" dirty="0"/>
              <a:t>sy'n dangos </a:t>
            </a:r>
            <a:r>
              <a:rPr lang="1106" b="1" dirty="0"/>
              <a:t>gwybodaeth a dealltwriaeth gyffredinol gadarn </a:t>
            </a:r>
            <a:r>
              <a:rPr lang="1106" dirty="0"/>
              <a:t>o'r canlynol: rhesymau pam y gallai rhai oedolion fod ag anghenion gofal cymhleth; dull cyfannol o ymdrin â gofal diwedd oes a gofal lliniarol; </a:t>
            </a:r>
            <a:r>
              <a:rPr lang="1106" b="1" dirty="0"/>
              <a:t>dealltwriaeth gadarn ar y cyfan </a:t>
            </a:r>
            <a:r>
              <a:rPr lang="1106" dirty="0"/>
              <a:t>o anghenion corfforol, gwybyddol, emosiynol, synhwyraidd neu ychwanegol posibl oedolyn ag anghenion gofal cymhleth.</a:t>
            </a:r>
          </a:p>
          <a:p>
            <a:pPr>
              <a:spcAft>
                <a:spcPts val="600"/>
              </a:spcAft>
              <a:defRPr b="0" i="0"/>
            </a:pPr>
            <a:r>
              <a:rPr lang="1106" u="sng" dirty="0"/>
              <a:t>1-2 marc</a:t>
            </a:r>
            <a:r>
              <a:rPr lang="1106" u="none" dirty="0"/>
              <a:t>:</a:t>
            </a:r>
          </a:p>
          <a:p>
            <a:pPr>
              <a:defRPr b="0" i="0"/>
            </a:pPr>
            <a:r>
              <a:rPr lang="1106" b="1" dirty="0"/>
              <a:t>Amlinelliad sylfaenol </a:t>
            </a:r>
            <a:r>
              <a:rPr lang="1106" dirty="0"/>
              <a:t>sy'n dangos </a:t>
            </a:r>
            <a:r>
              <a:rPr lang="1106" b="1" dirty="0"/>
              <a:t>rhywfaint o wybodaeth a dealltwriaeth </a:t>
            </a:r>
            <a:r>
              <a:rPr lang="1106" dirty="0"/>
              <a:t>o'r rhesymau pam y gallai fod gan rai oedolion anghenion gofal cymhleth, </a:t>
            </a:r>
            <a:r>
              <a:rPr lang="1106" b="1" dirty="0"/>
              <a:t>a/neu</a:t>
            </a:r>
            <a:r>
              <a:rPr lang="1106" dirty="0"/>
              <a:t> ddull cyfannol o ymdrin â gofal diwedd oes neu ofal lliniarol; </a:t>
            </a:r>
            <a:r>
              <a:rPr lang="1106" b="1" dirty="0"/>
              <a:t>rhywfaint o ddealltwriaeth </a:t>
            </a:r>
            <a:r>
              <a:rPr lang="1106" dirty="0"/>
              <a:t>o anghenion posibl oedolyn sydd ag anghenion gofal cymhleth.</a:t>
            </a:r>
          </a:p>
        </p:txBody>
      </p:sp>
      <p:sp>
        <p:nvSpPr>
          <p:cNvPr id="6" name="Rectangle 5">
            <a:extLst>
              <a:ext uri="{FF2B5EF4-FFF2-40B4-BE49-F238E27FC236}">
                <a16:creationId xmlns:a16="http://schemas.microsoft.com/office/drawing/2014/main" id="{6713B2F8-2984-447C-B633-3EC6C7E214F4}"/>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99922980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4FD0C6-8A0F-48BE-A2CA-EDB661E499D1}"/>
              </a:ext>
            </a:extLst>
          </p:cNvPr>
          <p:cNvSpPr>
            <a:spLocks noGrp="1"/>
          </p:cNvSpPr>
          <p:nvPr>
            <p:ph idx="1"/>
          </p:nvPr>
        </p:nvSpPr>
        <p:spPr>
          <a:xfrm>
            <a:off x="379841" y="1277258"/>
            <a:ext cx="11385439" cy="5438502"/>
          </a:xfrm>
        </p:spPr>
        <p:txBody>
          <a:bodyPr>
            <a:noAutofit/>
          </a:bodyPr>
          <a:lstStyle/>
          <a:p>
            <a:pPr>
              <a:lnSpc>
                <a:spcPct val="100000"/>
              </a:lnSpc>
              <a:spcBef>
                <a:spcPct val="0"/>
              </a:spcBef>
              <a:spcAft>
                <a:spcPct val="0"/>
              </a:spcAft>
              <a:defRPr b="0" i="0"/>
            </a:pPr>
            <a:r>
              <a:rPr lang="1106" sz="1600" b="1">
                <a:solidFill>
                  <a:schemeClr val="tx1"/>
                </a:solidFill>
              </a:rPr>
              <a:t>Meini Prawf Asesu  Tasg 1 (d) (ii)</a:t>
            </a:r>
          </a:p>
          <a:p>
            <a:pPr>
              <a:lnSpc>
                <a:spcPct val="100000"/>
              </a:lnSpc>
              <a:spcBef>
                <a:spcPct val="0"/>
              </a:spcBef>
              <a:spcAft>
                <a:spcPct val="0"/>
              </a:spcAft>
              <a:defRPr b="0" i="0"/>
            </a:pPr>
            <a:r>
              <a:rPr lang="1106" sz="1600">
                <a:solidFill>
                  <a:schemeClr val="tx1"/>
                </a:solidFill>
              </a:rPr>
              <a:t>Esbonio sut gellir deall anghenion gofal cymhleth ac ymateb iddynt, a sut gellir goresgyn unrhyw rwystrau, yn y lleoliad o'ch dewis, er mwyn darparu gofal sy'n canolbwyntio ar ganlyniadau, sy'n cefnogi oedolion i gyflawni canlyniadau personol.</a:t>
            </a:r>
          </a:p>
          <a:p>
            <a:pPr algn="r">
              <a:lnSpc>
                <a:spcPct val="100000"/>
              </a:lnSpc>
              <a:spcBef>
                <a:spcPct val="0"/>
              </a:spcBef>
              <a:spcAft>
                <a:spcPct val="0"/>
              </a:spcAft>
              <a:defRPr b="0" i="0"/>
            </a:pPr>
            <a:r>
              <a:rPr lang="1106" sz="1600" b="1">
                <a:solidFill>
                  <a:schemeClr val="tx1"/>
                </a:solidFill>
              </a:rPr>
              <a:t>[10 marc]</a:t>
            </a:r>
          </a:p>
          <a:p>
            <a:pPr>
              <a:lnSpc>
                <a:spcPct val="100000"/>
              </a:lnSpc>
              <a:spcBef>
                <a:spcPct val="0"/>
              </a:spcBef>
              <a:spcAft>
                <a:spcPct val="0"/>
              </a:spcAft>
              <a:defRPr b="0" i="0"/>
            </a:pPr>
            <a:r>
              <a:rPr lang="1106" sz="1600" u="sng">
                <a:solidFill>
                  <a:schemeClr val="tx1"/>
                </a:solidFill>
              </a:rPr>
              <a:t>9-10 marc</a:t>
            </a:r>
            <a:r>
              <a:rPr lang="1106" sz="1600" u="none">
                <a:solidFill>
                  <a:schemeClr val="tx1"/>
                </a:solidFill>
              </a:rPr>
              <a:t>:</a:t>
            </a:r>
          </a:p>
          <a:p>
            <a:pPr>
              <a:lnSpc>
                <a:spcPct val="100000"/>
              </a:lnSpc>
              <a:spcBef>
                <a:spcPct val="0"/>
              </a:spcBef>
              <a:spcAft>
                <a:spcPct val="0"/>
              </a:spcAft>
              <a:defRPr b="0" i="0"/>
            </a:pPr>
            <a:r>
              <a:rPr lang="1106" sz="1600" b="1">
                <a:solidFill>
                  <a:schemeClr val="tx1"/>
                </a:solidFill>
              </a:rPr>
              <a:t>Esboniad ardderchog</a:t>
            </a:r>
            <a:r>
              <a:rPr lang="1106" sz="1600">
                <a:solidFill>
                  <a:schemeClr val="tx1"/>
                </a:solidFill>
              </a:rPr>
              <a:t> sy'n dangos: </a:t>
            </a:r>
            <a:r>
              <a:rPr lang="1106" sz="1600" b="1">
                <a:solidFill>
                  <a:schemeClr val="tx1"/>
                </a:solidFill>
              </a:rPr>
              <a:t>dealltwriaeth hyderus o amrywiaeth </a:t>
            </a:r>
            <a:r>
              <a:rPr lang="1106" sz="1600">
                <a:solidFill>
                  <a:schemeClr val="tx1"/>
                </a:solidFill>
              </a:rPr>
              <a:t>o ffyrdd y gellir deall anghenion gofal cymhleth ac ymateb iddynt o fewn y lleoliad o ddewis; </a:t>
            </a:r>
            <a:r>
              <a:rPr lang="1106" sz="1600" b="1">
                <a:solidFill>
                  <a:schemeClr val="tx1"/>
                </a:solidFill>
              </a:rPr>
              <a:t>gwybodaeth a dealltwriaeth drylwyr </a:t>
            </a:r>
            <a:r>
              <a:rPr lang="1106" sz="1600">
                <a:solidFill>
                  <a:schemeClr val="tx1"/>
                </a:solidFill>
              </a:rPr>
              <a:t>o sut gallai gofal sy'n canolbwyntio ar ganlyniadau gefnogi oedolion i gyflawni canlyniadau personol.</a:t>
            </a:r>
          </a:p>
          <a:p>
            <a:pPr>
              <a:lnSpc>
                <a:spcPct val="100000"/>
              </a:lnSpc>
              <a:spcBef>
                <a:spcPct val="0"/>
              </a:spcBef>
              <a:spcAft>
                <a:spcPct val="0"/>
              </a:spcAft>
            </a:pPr>
            <a:endParaRPr lang="en-GB" sz="1000">
              <a:solidFill>
                <a:schemeClr val="tx1"/>
              </a:solidFill>
            </a:endParaRPr>
          </a:p>
          <a:p>
            <a:pPr>
              <a:lnSpc>
                <a:spcPct val="100000"/>
              </a:lnSpc>
              <a:spcBef>
                <a:spcPct val="0"/>
              </a:spcBef>
              <a:spcAft>
                <a:spcPct val="0"/>
              </a:spcAft>
              <a:defRPr b="0" i="0"/>
            </a:pPr>
            <a:r>
              <a:rPr lang="1106" sz="1600" u="sng">
                <a:solidFill>
                  <a:schemeClr val="tx1"/>
                </a:solidFill>
              </a:rPr>
              <a:t>6-8 marc</a:t>
            </a:r>
            <a:r>
              <a:rPr lang="1106" sz="1600" u="none">
                <a:solidFill>
                  <a:schemeClr val="tx1"/>
                </a:solidFill>
              </a:rPr>
              <a:t>:</a:t>
            </a:r>
          </a:p>
          <a:p>
            <a:pPr>
              <a:lnSpc>
                <a:spcPct val="100000"/>
              </a:lnSpc>
              <a:spcBef>
                <a:spcPct val="0"/>
              </a:spcBef>
              <a:spcAft>
                <a:spcPct val="0"/>
              </a:spcAft>
              <a:defRPr b="0" i="0"/>
            </a:pPr>
            <a:r>
              <a:rPr lang="1106" sz="1600" b="1">
                <a:solidFill>
                  <a:schemeClr val="tx1"/>
                </a:solidFill>
              </a:rPr>
              <a:t>Esboniad da</a:t>
            </a:r>
            <a:r>
              <a:rPr lang="1106" sz="1600">
                <a:solidFill>
                  <a:schemeClr val="tx1"/>
                </a:solidFill>
              </a:rPr>
              <a:t> sy'n dangos: </a:t>
            </a:r>
            <a:r>
              <a:rPr lang="1106" sz="1600" b="1">
                <a:solidFill>
                  <a:schemeClr val="tx1"/>
                </a:solidFill>
              </a:rPr>
              <a:t>dealltwriaeth gadarn ar y cyfan </a:t>
            </a:r>
            <a:r>
              <a:rPr lang="1106" sz="1600">
                <a:solidFill>
                  <a:schemeClr val="tx1"/>
                </a:solidFill>
              </a:rPr>
              <a:t>o ffyrdd y gellir deall ac ymateb i anghenion gofal cymhleth, er mwyn goresgyn rhwystrau </a:t>
            </a:r>
            <a:r>
              <a:rPr lang="1106" sz="1600" b="1">
                <a:solidFill>
                  <a:schemeClr val="tx1"/>
                </a:solidFill>
              </a:rPr>
              <a:t>a/neu</a:t>
            </a:r>
            <a:r>
              <a:rPr lang="1106" sz="1600">
                <a:solidFill>
                  <a:schemeClr val="tx1"/>
                </a:solidFill>
              </a:rPr>
              <a:t> gynorthwyo gyda gweithgareddau bywyd bob dydd, o fewn y lleoliad o ddewis; </a:t>
            </a:r>
            <a:r>
              <a:rPr lang="1106" sz="1600" b="1">
                <a:solidFill>
                  <a:schemeClr val="tx1"/>
                </a:solidFill>
              </a:rPr>
              <a:t>gwybodaeth a dealltwriaeth gadarn ar y cyfan </a:t>
            </a:r>
            <a:r>
              <a:rPr lang="1106" sz="1600">
                <a:solidFill>
                  <a:schemeClr val="tx1"/>
                </a:solidFill>
              </a:rPr>
              <a:t>o sut gallai gofal sy'n canolbwyntio ar ganlyniadau gefnogi oedolion i gyflawni canlyniadau personol.</a:t>
            </a:r>
          </a:p>
          <a:p>
            <a:pPr>
              <a:lnSpc>
                <a:spcPct val="100000"/>
              </a:lnSpc>
              <a:spcBef>
                <a:spcPct val="0"/>
              </a:spcBef>
              <a:spcAft>
                <a:spcPct val="0"/>
              </a:spcAft>
            </a:pPr>
            <a:endParaRPr lang="en-GB" sz="1000">
              <a:solidFill>
                <a:schemeClr val="tx1"/>
              </a:solidFill>
            </a:endParaRPr>
          </a:p>
          <a:p>
            <a:pPr>
              <a:lnSpc>
                <a:spcPct val="100000"/>
              </a:lnSpc>
              <a:spcBef>
                <a:spcPct val="0"/>
              </a:spcBef>
              <a:spcAft>
                <a:spcPct val="0"/>
              </a:spcAft>
              <a:defRPr b="0" i="0"/>
            </a:pPr>
            <a:r>
              <a:rPr lang="1106" sz="1600" u="sng">
                <a:solidFill>
                  <a:schemeClr val="tx1"/>
                </a:solidFill>
              </a:rPr>
              <a:t>3-6 marc</a:t>
            </a:r>
            <a:r>
              <a:rPr lang="1106" sz="1600" u="none">
                <a:solidFill>
                  <a:schemeClr val="tx1"/>
                </a:solidFill>
              </a:rPr>
              <a:t>:</a:t>
            </a:r>
            <a:endParaRPr lang="en-GB" sz="1600" b="1">
              <a:solidFill>
                <a:schemeClr val="tx1"/>
              </a:solidFill>
            </a:endParaRPr>
          </a:p>
          <a:p>
            <a:pPr>
              <a:lnSpc>
                <a:spcPct val="100000"/>
              </a:lnSpc>
              <a:spcBef>
                <a:spcPct val="0"/>
              </a:spcBef>
              <a:spcAft>
                <a:spcPct val="0"/>
              </a:spcAft>
              <a:defRPr b="0" i="0"/>
            </a:pPr>
            <a:r>
              <a:rPr lang="1106" sz="1600" b="1">
                <a:solidFill>
                  <a:schemeClr val="tx1"/>
                </a:solidFill>
              </a:rPr>
              <a:t>Esboniad sylfaenol</a:t>
            </a:r>
            <a:r>
              <a:rPr lang="1106" sz="1600">
                <a:solidFill>
                  <a:schemeClr val="tx1"/>
                </a:solidFill>
              </a:rPr>
              <a:t> sy'n dangos: </a:t>
            </a:r>
            <a:r>
              <a:rPr lang="1106" sz="1600" b="1">
                <a:solidFill>
                  <a:schemeClr val="tx1"/>
                </a:solidFill>
              </a:rPr>
              <a:t>rhywfaint o ddealltwriaeth </a:t>
            </a:r>
            <a:r>
              <a:rPr lang="1106" sz="1600">
                <a:solidFill>
                  <a:schemeClr val="tx1"/>
                </a:solidFill>
              </a:rPr>
              <a:t>o ffyrdd y gellir ymateb i anghenion gofal cymhleth, er mwyn goresgyn rhwystrau </a:t>
            </a:r>
            <a:r>
              <a:rPr lang="1106" sz="1600" b="1">
                <a:solidFill>
                  <a:schemeClr val="tx1"/>
                </a:solidFill>
              </a:rPr>
              <a:t>neu </a:t>
            </a:r>
            <a:r>
              <a:rPr lang="1106" sz="1600">
                <a:solidFill>
                  <a:schemeClr val="tx1"/>
                </a:solidFill>
              </a:rPr>
              <a:t>gynorthwyo gyda gweithgareddau bywyd bob dydd, o fewn y lleoliad o ddewis; </a:t>
            </a:r>
            <a:r>
              <a:rPr lang="1106" sz="1600" b="1">
                <a:solidFill>
                  <a:schemeClr val="tx1"/>
                </a:solidFill>
              </a:rPr>
              <a:t>rhywfaint o wybodaeth a dealltwriaeth </a:t>
            </a:r>
            <a:r>
              <a:rPr lang="1106" sz="1600">
                <a:solidFill>
                  <a:schemeClr val="tx1"/>
                </a:solidFill>
              </a:rPr>
              <a:t>o sut gallai gofal sy'n canolbwyntio ar ganlyniadau gefnogi oedolion.</a:t>
            </a:r>
          </a:p>
          <a:p>
            <a:pPr>
              <a:lnSpc>
                <a:spcPct val="100000"/>
              </a:lnSpc>
              <a:spcBef>
                <a:spcPct val="0"/>
              </a:spcBef>
              <a:spcAft>
                <a:spcPct val="0"/>
              </a:spcAft>
            </a:pPr>
            <a:endParaRPr lang="en-GB" sz="1000">
              <a:solidFill>
                <a:schemeClr val="tx1"/>
              </a:solidFill>
            </a:endParaRPr>
          </a:p>
          <a:p>
            <a:pPr>
              <a:lnSpc>
                <a:spcPct val="100000"/>
              </a:lnSpc>
              <a:spcBef>
                <a:spcPct val="0"/>
              </a:spcBef>
              <a:spcAft>
                <a:spcPct val="0"/>
              </a:spcAft>
              <a:defRPr b="0" i="0"/>
            </a:pPr>
            <a:r>
              <a:rPr lang="1106" sz="1600" u="sng">
                <a:solidFill>
                  <a:schemeClr val="tx1"/>
                </a:solidFill>
              </a:rPr>
              <a:t>1-2 marc</a:t>
            </a:r>
            <a:r>
              <a:rPr lang="1106" sz="1600" u="none">
                <a:solidFill>
                  <a:schemeClr val="tx1"/>
                </a:solidFill>
              </a:rPr>
              <a:t>:</a:t>
            </a:r>
          </a:p>
          <a:p>
            <a:pPr>
              <a:lnSpc>
                <a:spcPct val="100000"/>
              </a:lnSpc>
              <a:spcBef>
                <a:spcPct val="0"/>
              </a:spcBef>
              <a:spcAft>
                <a:spcPct val="0"/>
              </a:spcAft>
              <a:defRPr b="0" i="0"/>
            </a:pPr>
            <a:r>
              <a:rPr lang="1106" sz="1600" b="1">
                <a:solidFill>
                  <a:schemeClr val="tx1"/>
                </a:solidFill>
              </a:rPr>
              <a:t>Esboniad cyfyngedig</a:t>
            </a:r>
            <a:r>
              <a:rPr lang="1106" sz="1600">
                <a:solidFill>
                  <a:schemeClr val="tx1"/>
                </a:solidFill>
              </a:rPr>
              <a:t> sy'n dangos: </a:t>
            </a:r>
            <a:r>
              <a:rPr lang="1106" sz="1600" b="1">
                <a:solidFill>
                  <a:schemeClr val="tx1"/>
                </a:solidFill>
              </a:rPr>
              <a:t>fawr o ddealltwriaeth </a:t>
            </a:r>
            <a:r>
              <a:rPr lang="1106" sz="1600">
                <a:solidFill>
                  <a:schemeClr val="tx1"/>
                </a:solidFill>
              </a:rPr>
              <a:t>o ffyrdd y gellir ymateb i anghenion gofal cymhleth; </a:t>
            </a:r>
            <a:r>
              <a:rPr lang="1106" sz="1600" b="1">
                <a:solidFill>
                  <a:schemeClr val="tx1"/>
                </a:solidFill>
              </a:rPr>
              <a:t>fawr o wybodaeth a dealltwriaeth </a:t>
            </a:r>
            <a:r>
              <a:rPr lang="1106" sz="1600">
                <a:solidFill>
                  <a:schemeClr val="tx1"/>
                </a:solidFill>
              </a:rPr>
              <a:t>o sut gallai gofal sy'n canolbwyntio ar ganlyniadau gefnogi oedolion.</a:t>
            </a:r>
          </a:p>
          <a:p>
            <a:endParaRPr lang="en-GB"/>
          </a:p>
        </p:txBody>
      </p:sp>
      <p:sp>
        <p:nvSpPr>
          <p:cNvPr id="6" name="Rectangle 5">
            <a:extLst>
              <a:ext uri="{FF2B5EF4-FFF2-40B4-BE49-F238E27FC236}">
                <a16:creationId xmlns:a16="http://schemas.microsoft.com/office/drawing/2014/main" id="{30F966D2-ADFC-4714-98D1-4E85C769C1E6}"/>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9699440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19AB75-47B5-49B8-A6AE-CAD4CB0D1720}"/>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2" name="Flowchart: Off-page Connector 1">
            <a:extLst>
              <a:ext uri="{FF2B5EF4-FFF2-40B4-BE49-F238E27FC236}">
                <a16:creationId xmlns:a16="http://schemas.microsoft.com/office/drawing/2014/main" id="{854C69BE-3533-4D48-90AA-F56A7CDA0B1A}"/>
              </a:ext>
            </a:extLst>
          </p:cNvPr>
          <p:cNvSpPr/>
          <p:nvPr/>
        </p:nvSpPr>
        <p:spPr>
          <a:xfrm rot="16200000">
            <a:off x="828413" y="1281123"/>
            <a:ext cx="1781177" cy="2495438"/>
          </a:xfrm>
          <a:prstGeom prst="flowChartOffpageConnector">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62BCF1A4-8009-4BFC-A2F4-D38BABEF7BBE}"/>
              </a:ext>
            </a:extLst>
          </p:cNvPr>
          <p:cNvSpPr/>
          <p:nvPr/>
        </p:nvSpPr>
        <p:spPr>
          <a:xfrm>
            <a:off x="425273" y="1658574"/>
            <a:ext cx="2399207" cy="1781177"/>
          </a:xfrm>
          <a:prstGeom prst="rect">
            <a:avLst/>
          </a:prstGeom>
        </p:spPr>
        <p:txBody>
          <a:bodyPr vert="horz" lIns="91440" tIns="45720" rIns="91440" bIns="45720" rtlCol="0" anchor="ctr">
            <a:normAutofit fontScale="92500"/>
          </a:bodyPr>
          <a:lstStyle/>
          <a:p>
            <a:pPr defTabSz="914400">
              <a:lnSpc>
                <a:spcPct val="90000"/>
              </a:lnSpc>
              <a:spcBef>
                <a:spcPct val="0"/>
              </a:spcBef>
              <a:spcAft>
                <a:spcPts val="600"/>
              </a:spcAft>
              <a:defRPr b="0" i="0"/>
            </a:pPr>
            <a:r>
              <a:rPr lang="1106" sz="2900" kern="1200" dirty="0">
                <a:solidFill>
                  <a:schemeClr val="bg1"/>
                </a:solidFill>
                <a:latin typeface="+mj-lt"/>
                <a:ea typeface="+mj-ea"/>
                <a:cs typeface="+mj-cs"/>
              </a:rPr>
              <a:t>TAG Iechyd a Gofal Cymdeithasol, a Gofal Plant</a:t>
            </a:r>
          </a:p>
        </p:txBody>
      </p:sp>
      <p:sp>
        <p:nvSpPr>
          <p:cNvPr id="10" name="Title 1">
            <a:extLst>
              <a:ext uri="{FF2B5EF4-FFF2-40B4-BE49-F238E27FC236}">
                <a16:creationId xmlns:a16="http://schemas.microsoft.com/office/drawing/2014/main" id="{F3EC3F41-71D8-4FFF-9528-392E0A19897E}"/>
              </a:ext>
            </a:extLst>
          </p:cNvPr>
          <p:cNvSpPr txBox="1"/>
          <p:nvPr/>
        </p:nvSpPr>
        <p:spPr>
          <a:xfrm>
            <a:off x="187953" y="4184758"/>
            <a:ext cx="3062096" cy="1924440"/>
          </a:xfrm>
          <a:prstGeom prst="rect">
            <a:avLst/>
          </a:prstGeom>
        </p:spPr>
        <p:txBody>
          <a:bodyPr vert="horz" lIns="91440" tIns="45720" rIns="91440" bIns="45720" rtlCol="0">
            <a:normAutofit lnSpcReduction="10000"/>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spcAft>
                <a:spcPts val="600"/>
              </a:spcAft>
              <a:defRPr b="0" i="0"/>
            </a:pPr>
            <a:r>
              <a:rPr lang="1106" sz="2000" b="1">
                <a:solidFill>
                  <a:schemeClr val="tx1"/>
                </a:solidFill>
                <a:latin typeface="+mn-lt"/>
                <a:ea typeface="+mn-ea"/>
                <a:cs typeface="+mn-cs"/>
              </a:rPr>
              <a:t>Tasg 1 – </a:t>
            </a:r>
            <a:r>
              <a:rPr lang="1106" sz="2000" b="1">
                <a:solidFill>
                  <a:schemeClr val="tx1"/>
                </a:solidFill>
                <a:highlight>
                  <a:srgbClr val="00FFFF"/>
                </a:highlight>
                <a:latin typeface="+mn-lt"/>
                <a:ea typeface="+mn-ea"/>
                <a:cs typeface="+mn-cs"/>
              </a:rPr>
              <a:t>Llunio</a:t>
            </a:r>
            <a:r>
              <a:rPr lang="1106" sz="2000" b="0">
                <a:solidFill>
                  <a:schemeClr val="tx1"/>
                </a:solidFill>
                <a:latin typeface="+mn-lt"/>
                <a:ea typeface="+mn-ea"/>
                <a:cs typeface="+mn-cs"/>
              </a:rPr>
              <a:t> </a:t>
            </a:r>
            <a:r>
              <a:rPr lang="1106" sz="2000" b="1">
                <a:solidFill>
                  <a:schemeClr val="tx1"/>
                </a:solidFill>
                <a:highlight>
                  <a:srgbClr val="00FFFF"/>
                </a:highlight>
                <a:latin typeface="+mn-lt"/>
                <a:ea typeface="+mn-ea"/>
                <a:cs typeface="+mn-cs"/>
              </a:rPr>
              <a:t>cyflwyniad</a:t>
            </a:r>
            <a:r>
              <a:rPr lang="1106" sz="2000" b="1">
                <a:solidFill>
                  <a:schemeClr val="tx1"/>
                </a:solidFill>
                <a:latin typeface="+mn-lt"/>
                <a:ea typeface="+mn-ea"/>
                <a:cs typeface="+mn-cs"/>
              </a:rPr>
              <a:t>, wedi'i osod mewn lleoliad iechyd a gofal cymdeithasol i oedolion penodedig (yng Nghymru) o'ch dewis chi</a:t>
            </a:r>
          </a:p>
          <a:p>
            <a:pPr algn="l">
              <a:spcAft>
                <a:spcPts val="600"/>
              </a:spcAft>
            </a:pPr>
            <a:endParaRPr lang="en-US" sz="1600" b="1">
              <a:solidFill>
                <a:schemeClr val="tx1"/>
              </a:solidFill>
              <a:latin typeface="+mn-lt"/>
              <a:ea typeface="+mn-ea"/>
              <a:cs typeface="+mn-cs"/>
            </a:endParaRPr>
          </a:p>
        </p:txBody>
      </p:sp>
      <p:graphicFrame>
        <p:nvGraphicFramePr>
          <p:cNvPr id="11" name="Table 10">
            <a:extLst>
              <a:ext uri="{FF2B5EF4-FFF2-40B4-BE49-F238E27FC236}">
                <a16:creationId xmlns:a16="http://schemas.microsoft.com/office/drawing/2014/main" id="{E1BBB21B-C1B2-4F28-9AA3-6BB3A07E53DE}"/>
              </a:ext>
            </a:extLst>
          </p:cNvPr>
          <p:cNvGraphicFramePr>
            <a:graphicFrameLocks noGrp="1"/>
          </p:cNvGraphicFramePr>
          <p:nvPr>
            <p:extLst>
              <p:ext uri="{D42A27DB-BD31-4B8C-83A1-F6EECF244321}">
                <p14:modId xmlns:p14="http://schemas.microsoft.com/office/powerpoint/2010/main" val="1931905082"/>
              </p:ext>
            </p:extLst>
          </p:nvPr>
        </p:nvGraphicFramePr>
        <p:xfrm>
          <a:off x="3119121" y="1312753"/>
          <a:ext cx="8884926" cy="5212092"/>
        </p:xfrm>
        <a:graphic>
          <a:graphicData uri="http://schemas.openxmlformats.org/drawingml/2006/table">
            <a:tbl>
              <a:tblPr firstRow="1" bandRow="1">
                <a:tableStyleId>{5C22544A-7EE6-4342-B048-85BDC9FD1C3A}</a:tableStyleId>
              </a:tblPr>
              <a:tblGrid>
                <a:gridCol w="1684412">
                  <a:extLst>
                    <a:ext uri="{9D8B030D-6E8A-4147-A177-3AD203B41FA5}">
                      <a16:colId xmlns:a16="http://schemas.microsoft.com/office/drawing/2014/main" val="20000"/>
                    </a:ext>
                  </a:extLst>
                </a:gridCol>
                <a:gridCol w="1952867">
                  <a:extLst>
                    <a:ext uri="{9D8B030D-6E8A-4147-A177-3AD203B41FA5}">
                      <a16:colId xmlns:a16="http://schemas.microsoft.com/office/drawing/2014/main" val="20001"/>
                    </a:ext>
                  </a:extLst>
                </a:gridCol>
                <a:gridCol w="1513840">
                  <a:extLst>
                    <a:ext uri="{9D8B030D-6E8A-4147-A177-3AD203B41FA5}">
                      <a16:colId xmlns:a16="http://schemas.microsoft.com/office/drawing/2014/main" val="20002"/>
                    </a:ext>
                  </a:extLst>
                </a:gridCol>
                <a:gridCol w="1564640">
                  <a:extLst>
                    <a:ext uri="{9D8B030D-6E8A-4147-A177-3AD203B41FA5}">
                      <a16:colId xmlns:a16="http://schemas.microsoft.com/office/drawing/2014/main" val="20003"/>
                    </a:ext>
                  </a:extLst>
                </a:gridCol>
                <a:gridCol w="2169167">
                  <a:extLst>
                    <a:ext uri="{9D8B030D-6E8A-4147-A177-3AD203B41FA5}">
                      <a16:colId xmlns:a16="http://schemas.microsoft.com/office/drawing/2014/main" val="4120096912"/>
                    </a:ext>
                  </a:extLst>
                </a:gridCol>
              </a:tblGrid>
              <a:tr h="5016927">
                <a:tc>
                  <a:txBody>
                    <a:bodyPr/>
                    <a:lstStyle/>
                    <a:p>
                      <a:pPr marL="263525" indent="-263525">
                        <a:defRPr b="0" i="0"/>
                      </a:pPr>
                      <a:r>
                        <a:rPr lang="1106" sz="1300" b="1" i="0" kern="1200" dirty="0">
                          <a:solidFill>
                            <a:schemeClr val="bg2">
                              <a:lumMod val="50000"/>
                            </a:schemeClr>
                          </a:solidFill>
                          <a:effectLst/>
                          <a:latin typeface="+mn-lt"/>
                          <a:ea typeface="+mn-ea"/>
                          <a:cs typeface="+mn-cs"/>
                        </a:rPr>
                        <a:t>(a)	Esbonio pwysigrwydd gofal sy'n canolbwyntio ar ganlyniadau wrth fodloni anghenion oedolion. </a:t>
                      </a:r>
                    </a:p>
                    <a:p>
                      <a:endParaRPr lang="en-GB" sz="1300" b="1" i="0" kern="1200" dirty="0">
                        <a:solidFill>
                          <a:schemeClr val="bg2">
                            <a:lumMod val="50000"/>
                          </a:schemeClr>
                        </a:solidFill>
                        <a:effectLst/>
                        <a:latin typeface="+mn-lt"/>
                        <a:ea typeface="+mn-ea"/>
                        <a:cs typeface="+mn-cs"/>
                      </a:endParaRPr>
                    </a:p>
                    <a:p>
                      <a:pPr marL="263525" indent="-263525">
                        <a:defRPr b="0" i="0"/>
                      </a:pPr>
                      <a:r>
                        <a:rPr lang="1106" sz="1300" b="1" i="0" kern="1200" dirty="0">
                          <a:solidFill>
                            <a:schemeClr val="bg2">
                              <a:lumMod val="50000"/>
                            </a:schemeClr>
                          </a:solidFill>
                          <a:effectLst/>
                          <a:latin typeface="+mn-lt"/>
                          <a:ea typeface="+mn-ea"/>
                          <a:cs typeface="+mn-cs"/>
                        </a:rPr>
                        <a:t>	Esbonio sut mae Deddf Gwasanaethau Cymdeithasol a Llesiant (Cymru) 2014 yn darparu gofal sy'n canolbwyntio ar</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ganlyniadau.</a:t>
                      </a:r>
                    </a:p>
                    <a:p>
                      <a:endParaRPr lang="en-GB" sz="1300" b="1" i="0" kern="1200" dirty="0">
                        <a:solidFill>
                          <a:schemeClr val="bg2">
                            <a:lumMod val="50000"/>
                          </a:schemeClr>
                        </a:solidFill>
                        <a:effectLst/>
                        <a:latin typeface="+mn-lt"/>
                        <a:ea typeface="+mn-ea"/>
                        <a:cs typeface="+mn-cs"/>
                      </a:endParaRPr>
                    </a:p>
                    <a:p>
                      <a:pPr>
                        <a:tabLst>
                          <a:tab pos="263525" algn="l"/>
                        </a:tabLst>
                        <a:defRPr b="0" i="0"/>
                      </a:pPr>
                      <a:r>
                        <a:rPr lang="1106" sz="1300" b="1" i="0" kern="1200" dirty="0">
                          <a:solidFill>
                            <a:schemeClr val="bg2">
                              <a:lumMod val="50000"/>
                            </a:schemeClr>
                          </a:solidFill>
                          <a:effectLst/>
                          <a:latin typeface="+mn-lt"/>
                          <a:ea typeface="+mn-ea"/>
                          <a:cs typeface="+mn-cs"/>
                        </a:rPr>
                        <a:t>	(6 marc)</a:t>
                      </a:r>
                      <a:endParaRPr lang="en-GB" sz="1300" dirty="0">
                        <a:solidFill>
                          <a:schemeClr val="bg2">
                            <a:lumMod val="50000"/>
                          </a:schemeClr>
                        </a:solidFill>
                      </a:endParaRPr>
                    </a:p>
                  </a:txBody>
                  <a:tcPr marL="60971" marR="60971" marT="30486" marB="30486">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tcPr>
                </a:tc>
                <a:tc>
                  <a:txBody>
                    <a:bodyPr/>
                    <a:lstStyle/>
                    <a:p>
                      <a:pPr marL="263525" indent="-263525">
                        <a:buAutoNum type="alphaLcParenBoth" startAt="2"/>
                        <a:defRPr b="0" i="0"/>
                      </a:pPr>
                      <a:r>
                        <a:rPr lang="1106" sz="1300" b="1" i="0" kern="1200" dirty="0">
                          <a:solidFill>
                            <a:schemeClr val="bg2">
                              <a:lumMod val="50000"/>
                            </a:schemeClr>
                          </a:solidFill>
                          <a:effectLst/>
                          <a:latin typeface="+mn-lt"/>
                          <a:ea typeface="+mn-ea"/>
                          <a:cs typeface="+mn-cs"/>
                        </a:rPr>
                        <a:t>Disgrifio'r mathau o</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drawsnewidiadau, profiadau bywyd a newidiadau bywyd y gall oedolyn eu profi.</a:t>
                      </a:r>
                    </a:p>
                    <a:p>
                      <a:pPr marL="263525" indent="-263525">
                        <a:buAutoNum type="alphaLcParenBoth" startAt="2"/>
                      </a:pPr>
                      <a:endParaRPr lang="en-GB" sz="1300" b="1" i="0" kern="1200" dirty="0">
                        <a:solidFill>
                          <a:schemeClr val="bg2">
                            <a:lumMod val="50000"/>
                          </a:schemeClr>
                        </a:solidFill>
                        <a:effectLst/>
                        <a:latin typeface="+mn-lt"/>
                        <a:ea typeface="+mn-ea"/>
                        <a:cs typeface="+mn-cs"/>
                      </a:endParaRPr>
                    </a:p>
                    <a:p>
                      <a:pPr marL="263525" indent="-263525">
                        <a:defRPr b="0" i="0"/>
                      </a:pPr>
                      <a:r>
                        <a:rPr lang="1106" sz="1300" b="1" i="0" kern="1200" dirty="0">
                          <a:solidFill>
                            <a:schemeClr val="bg2">
                              <a:lumMod val="50000"/>
                            </a:schemeClr>
                          </a:solidFill>
                          <a:effectLst/>
                          <a:latin typeface="+mn-lt"/>
                          <a:ea typeface="+mn-ea"/>
                          <a:cs typeface="+mn-cs"/>
                        </a:rPr>
                        <a:t>	(6 marc)</a:t>
                      </a:r>
                    </a:p>
                    <a:p>
                      <a:pPr marL="263525" indent="-263525"/>
                      <a:endParaRPr lang="en-GB" sz="1300" b="1" i="0" kern="1200" dirty="0">
                        <a:solidFill>
                          <a:schemeClr val="bg2">
                            <a:lumMod val="50000"/>
                          </a:schemeClr>
                        </a:solidFill>
                        <a:effectLst/>
                        <a:latin typeface="+mn-lt"/>
                        <a:ea typeface="+mn-ea"/>
                        <a:cs typeface="+mn-cs"/>
                      </a:endParaRPr>
                    </a:p>
                    <a:p>
                      <a:pPr marL="263525" indent="-263525">
                        <a:defRPr b="0" i="0"/>
                      </a:pPr>
                      <a:r>
                        <a:rPr lang="1106" sz="1300" b="1" i="0" kern="1200" dirty="0">
                          <a:solidFill>
                            <a:schemeClr val="bg2">
                              <a:lumMod val="50000"/>
                            </a:schemeClr>
                          </a:solidFill>
                          <a:effectLst/>
                          <a:latin typeface="+mn-lt"/>
                          <a:ea typeface="+mn-ea"/>
                          <a:cs typeface="+mn-cs"/>
                        </a:rPr>
                        <a:t>	Esbonio sut mae'r rhain yn effeithio ar anghenion gofal a chymorth oedolion yn y lleoliad o'ch dewis.</a:t>
                      </a:r>
                      <a:r>
                        <a:rPr lang="1106" sz="1300" b="0" i="0" kern="1200" dirty="0">
                          <a:solidFill>
                            <a:schemeClr val="bg2">
                              <a:lumMod val="50000"/>
                            </a:schemeClr>
                          </a:solidFill>
                          <a:effectLst/>
                          <a:latin typeface="+mn-lt"/>
                          <a:ea typeface="+mn-ea"/>
                          <a:cs typeface="+mn-cs"/>
                        </a:rPr>
                        <a:t> </a:t>
                      </a:r>
                      <a:endParaRPr lang="1106" sz="1300" b="1" i="0" kern="1200" dirty="0">
                        <a:solidFill>
                          <a:schemeClr val="bg2">
                            <a:lumMod val="50000"/>
                          </a:schemeClr>
                        </a:solidFill>
                        <a:effectLst/>
                        <a:latin typeface="+mn-lt"/>
                        <a:ea typeface="+mn-ea"/>
                        <a:cs typeface="+mn-cs"/>
                      </a:endParaRPr>
                    </a:p>
                    <a:p>
                      <a:pPr marL="263525" indent="-263525"/>
                      <a:endParaRPr lang="en-GB" sz="1300" b="1" i="0" kern="1200" dirty="0">
                        <a:solidFill>
                          <a:schemeClr val="bg2">
                            <a:lumMod val="50000"/>
                          </a:schemeClr>
                        </a:solidFill>
                        <a:effectLst/>
                        <a:latin typeface="+mn-lt"/>
                        <a:ea typeface="+mn-ea"/>
                        <a:cs typeface="+mn-cs"/>
                      </a:endParaRPr>
                    </a:p>
                    <a:p>
                      <a:pPr marL="263525" indent="-263525">
                        <a:defRPr b="0" i="0"/>
                      </a:pPr>
                      <a:r>
                        <a:rPr lang="1106" sz="1300" b="1" i="0" kern="1200" dirty="0">
                          <a:solidFill>
                            <a:schemeClr val="bg2">
                              <a:lumMod val="50000"/>
                            </a:schemeClr>
                          </a:solidFill>
                          <a:effectLst/>
                          <a:latin typeface="+mn-lt"/>
                          <a:ea typeface="+mn-ea"/>
                          <a:cs typeface="+mn-cs"/>
                        </a:rPr>
                        <a:t>	(8 marc)</a:t>
                      </a:r>
                      <a:endParaRPr lang="en-GB" sz="1300" dirty="0">
                        <a:solidFill>
                          <a:schemeClr val="bg2">
                            <a:lumMod val="50000"/>
                          </a:schemeClr>
                        </a:solidFill>
                      </a:endParaRPr>
                    </a:p>
                  </a:txBody>
                  <a:tcPr marL="60971" marR="60971" marT="30486" marB="30486">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gradFill>
                  </a:tcPr>
                </a:tc>
                <a:tc>
                  <a:txBody>
                    <a:bodyPr/>
                    <a:lstStyle/>
                    <a:p>
                      <a:pPr marL="263525" indent="-263525" rtl="0" fontAlgn="base">
                        <a:defRPr b="0" i="0"/>
                      </a:pPr>
                      <a:r>
                        <a:rPr lang="1106" sz="1300" b="1" i="0" kern="1200" dirty="0">
                          <a:solidFill>
                            <a:schemeClr val="bg2">
                              <a:lumMod val="50000"/>
                            </a:schemeClr>
                          </a:solidFill>
                          <a:effectLst/>
                          <a:latin typeface="+mn-lt"/>
                          <a:ea typeface="+mn-ea"/>
                          <a:cs typeface="+mn-cs"/>
                        </a:rPr>
                        <a:t>(c)	Esbonio'r mathau o asesu a'r pwrpas a sut gellir</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eu defnyddio mewn lleoliad o'ch dewis i ddarparu</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cefnogaeth briodol, amserol a pharhaus i gwrdd</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ag anghenion sylfaenol a phenodol oedolion.</a:t>
                      </a:r>
                    </a:p>
                    <a:p>
                      <a:pPr rtl="0" fontAlgn="base"/>
                      <a:endParaRPr lang="en-GB" sz="1300" b="1" i="0" kern="1200" dirty="0">
                        <a:solidFill>
                          <a:schemeClr val="bg2">
                            <a:lumMod val="50000"/>
                          </a:schemeClr>
                        </a:solidFill>
                        <a:effectLst/>
                        <a:latin typeface="+mn-lt"/>
                        <a:ea typeface="+mn-ea"/>
                        <a:cs typeface="+mn-cs"/>
                      </a:endParaRPr>
                    </a:p>
                    <a:p>
                      <a:pPr rtl="0" fontAlgn="base">
                        <a:tabLst>
                          <a:tab pos="263525" algn="l"/>
                        </a:tabLst>
                        <a:defRPr b="0" i="0"/>
                      </a:pPr>
                      <a:r>
                        <a:rPr lang="1106" sz="1300" b="1" i="0" kern="1200" dirty="0">
                          <a:solidFill>
                            <a:schemeClr val="bg2">
                              <a:lumMod val="50000"/>
                            </a:schemeClr>
                          </a:solidFill>
                          <a:effectLst/>
                          <a:latin typeface="+mn-lt"/>
                          <a:ea typeface="+mn-ea"/>
                          <a:cs typeface="+mn-cs"/>
                        </a:rPr>
                        <a:t>	(8 marc)</a:t>
                      </a:r>
                      <a:endParaRPr lang="en-GB" sz="1300" b="0" i="0" kern="1200" dirty="0">
                        <a:solidFill>
                          <a:schemeClr val="bg2">
                            <a:lumMod val="50000"/>
                          </a:schemeClr>
                        </a:solidFill>
                        <a:effectLst/>
                        <a:latin typeface="+mn-lt"/>
                        <a:ea typeface="+mn-ea"/>
                        <a:cs typeface="+mn-cs"/>
                      </a:endParaRPr>
                    </a:p>
                  </a:txBody>
                  <a:tcPr marL="60971" marR="60971" marT="30486" marB="30486">
                    <a:solidFill>
                      <a:schemeClr val="accent2">
                        <a:lumMod val="60000"/>
                        <a:lumOff val="40000"/>
                      </a:schemeClr>
                    </a:solidFill>
                  </a:tcPr>
                </a:tc>
                <a:tc>
                  <a:txBody>
                    <a:bodyPr/>
                    <a:lstStyle/>
                    <a:p>
                      <a:pPr marL="355600" indent="-355600" rtl="0" fontAlgn="base">
                        <a:defRPr b="0" i="0"/>
                      </a:pPr>
                      <a:r>
                        <a:rPr lang="1106" sz="1300" b="1" i="0" kern="1200" dirty="0">
                          <a:solidFill>
                            <a:schemeClr val="bg2">
                              <a:lumMod val="50000"/>
                            </a:schemeClr>
                          </a:solidFill>
                          <a:effectLst/>
                          <a:latin typeface="+mn-lt"/>
                          <a:ea typeface="+mn-ea"/>
                          <a:cs typeface="+mn-cs"/>
                        </a:rPr>
                        <a:t>(ch</a:t>
                      </a:r>
                      <a:r>
                        <a:rPr lang="en-GB" sz="1300" b="1" i="0" kern="1200" dirty="0">
                          <a:solidFill>
                            <a:schemeClr val="bg2">
                              <a:lumMod val="50000"/>
                            </a:schemeClr>
                          </a:solidFill>
                          <a:effectLst/>
                          <a:latin typeface="+mn-lt"/>
                          <a:ea typeface="+mn-ea"/>
                          <a:cs typeface="+mn-cs"/>
                        </a:rPr>
                        <a:t>)</a:t>
                      </a:r>
                      <a:r>
                        <a:rPr lang="1106" sz="1300" b="1" i="0" kern="1200" dirty="0">
                          <a:solidFill>
                            <a:schemeClr val="bg2">
                              <a:lumMod val="50000"/>
                            </a:schemeClr>
                          </a:solidFill>
                          <a:effectLst/>
                          <a:latin typeface="+mn-lt"/>
                          <a:ea typeface="+mn-ea"/>
                          <a:cs typeface="+mn-cs"/>
                        </a:rPr>
                        <a:t>	Amlinellu'r rhwystrau y gall oedolion yn y lleoliad
</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o'ch dewis eu hwynebu wrth gael mynediad at ofal</a:t>
                      </a:r>
                      <a:r>
                        <a:rPr lang="en-GB" sz="1300" b="1" i="0" kern="1200" dirty="0">
                          <a:solidFill>
                            <a:schemeClr val="bg2">
                              <a:lumMod val="50000"/>
                            </a:schemeClr>
                          </a:solidFill>
                          <a:effectLst/>
                          <a:latin typeface="+mn-lt"/>
                          <a:ea typeface="+mn-ea"/>
                          <a:cs typeface="+mn-cs"/>
                        </a:rPr>
                        <a:t> </a:t>
                      </a:r>
                      <a:r>
                        <a:rPr lang="1106" sz="1300" b="1" i="0" kern="1200" dirty="0">
                          <a:solidFill>
                            <a:schemeClr val="bg2">
                              <a:lumMod val="50000"/>
                            </a:schemeClr>
                          </a:solidFill>
                          <a:effectLst/>
                          <a:latin typeface="+mn-lt"/>
                          <a:ea typeface="+mn-ea"/>
                          <a:cs typeface="+mn-cs"/>
                        </a:rPr>
                        <a:t>a chymorth.</a:t>
                      </a:r>
                      <a:r>
                        <a:rPr lang="1106" sz="1300" b="0" i="0" kern="1200" dirty="0">
                          <a:solidFill>
                            <a:schemeClr val="bg2">
                              <a:lumMod val="50000"/>
                            </a:schemeClr>
                          </a:solidFill>
                          <a:effectLst/>
                          <a:latin typeface="+mn-lt"/>
                          <a:ea typeface="+mn-ea"/>
                          <a:cs typeface="+mn-cs"/>
                        </a:rPr>
                        <a:t> </a:t>
                      </a:r>
                      <a:endParaRPr lang="1106" sz="1300" b="1" i="0" kern="1200" dirty="0">
                        <a:solidFill>
                          <a:schemeClr val="bg2">
                            <a:lumMod val="50000"/>
                          </a:schemeClr>
                        </a:solidFill>
                        <a:effectLst/>
                        <a:latin typeface="+mn-lt"/>
                        <a:ea typeface="+mn-ea"/>
                        <a:cs typeface="+mn-cs"/>
                      </a:endParaRPr>
                    </a:p>
                    <a:p>
                      <a:pPr rtl="0" fontAlgn="base"/>
                      <a:endParaRPr lang="en-GB" sz="1300" b="1" i="0" kern="1200" dirty="0">
                        <a:solidFill>
                          <a:schemeClr val="bg2">
                            <a:lumMod val="50000"/>
                          </a:schemeClr>
                        </a:solidFill>
                        <a:effectLst/>
                        <a:latin typeface="+mn-lt"/>
                        <a:ea typeface="+mn-ea"/>
                        <a:cs typeface="+mn-cs"/>
                      </a:endParaRPr>
                    </a:p>
                    <a:p>
                      <a:pPr rtl="0" fontAlgn="base">
                        <a:tabLst>
                          <a:tab pos="355600" algn="l"/>
                        </a:tabLst>
                        <a:defRPr b="0" i="0"/>
                      </a:pPr>
                      <a:r>
                        <a:rPr lang="1106" sz="1300" b="1" i="0" kern="1200" dirty="0">
                          <a:solidFill>
                            <a:schemeClr val="bg2">
                              <a:lumMod val="50000"/>
                            </a:schemeClr>
                          </a:solidFill>
                          <a:effectLst/>
                          <a:latin typeface="+mn-lt"/>
                          <a:ea typeface="+mn-ea"/>
                          <a:cs typeface="+mn-cs"/>
                        </a:rPr>
                        <a:t>	(6 marc)</a:t>
                      </a:r>
                      <a:endParaRPr lang="en-GB" sz="1300" b="0" i="0" kern="1200" dirty="0">
                        <a:solidFill>
                          <a:schemeClr val="bg2">
                            <a:lumMod val="50000"/>
                          </a:schemeClr>
                        </a:solidFill>
                        <a:effectLst/>
                        <a:latin typeface="+mn-lt"/>
                        <a:ea typeface="+mn-ea"/>
                        <a:cs typeface="+mn-cs"/>
                      </a:endParaRPr>
                    </a:p>
                    <a:p>
                      <a:endParaRPr lang="en-GB" sz="1300" dirty="0"/>
                    </a:p>
                  </a:txBody>
                  <a:tcPr marL="60971" marR="60971" marT="30486" marB="30486">
                    <a:solidFill>
                      <a:schemeClr val="accent2">
                        <a:lumMod val="40000"/>
                        <a:lumOff val="60000"/>
                      </a:schemeClr>
                    </a:solidFill>
                  </a:tcPr>
                </a:tc>
                <a:tc>
                  <a:txBody>
                    <a:bodyPr/>
                    <a:lstStyle/>
                    <a:p>
                      <a:pPr marL="263525" indent="-263525">
                        <a:tabLst>
                          <a:tab pos="263525" algn="l"/>
                        </a:tabLst>
                        <a:defRPr b="0" i="0"/>
                      </a:pPr>
                      <a:r>
                        <a:rPr lang="1106" sz="1300" b="1" dirty="0">
                          <a:solidFill>
                            <a:schemeClr val="bg2">
                              <a:lumMod val="50000"/>
                            </a:schemeClr>
                          </a:solidFill>
                        </a:rPr>
                        <a:t>(d)	Amlinellu pam y gallai rhai oedolion fod ag anghenion gofal cymhleth.</a:t>
                      </a:r>
                    </a:p>
                    <a:p>
                      <a:pPr marL="263525" indent="-263525">
                        <a:tabLst>
                          <a:tab pos="263525" algn="l"/>
                        </a:tabLst>
                        <a:defRPr b="0" i="0"/>
                      </a:pPr>
                      <a:r>
                        <a:rPr lang="1106" sz="1300" b="1" dirty="0">
                          <a:solidFill>
                            <a:schemeClr val="bg2">
                              <a:lumMod val="50000"/>
                            </a:schemeClr>
                          </a:solidFill>
                        </a:rPr>
                        <a:t>	Amlinellu dull cyfannol o ymdrin â gofal diwedd oes a gofal lliniarol.</a:t>
                      </a:r>
                    </a:p>
                    <a:p>
                      <a:pPr marL="263525" indent="-263525">
                        <a:tabLst>
                          <a:tab pos="263525" algn="l"/>
                        </a:tabLst>
                      </a:pPr>
                      <a:endParaRPr lang="en-GB" sz="1300" dirty="0">
                        <a:solidFill>
                          <a:schemeClr val="bg2">
                            <a:lumMod val="50000"/>
                          </a:schemeClr>
                        </a:solidFill>
                      </a:endParaRPr>
                    </a:p>
                    <a:p>
                      <a:pPr marL="263525" indent="-263525">
                        <a:tabLst>
                          <a:tab pos="263525" algn="l"/>
                        </a:tabLst>
                        <a:defRPr b="0" i="0"/>
                      </a:pPr>
                      <a:r>
                        <a:rPr lang="1106" sz="1300" b="1" dirty="0">
                          <a:solidFill>
                            <a:schemeClr val="bg2">
                              <a:lumMod val="50000"/>
                            </a:schemeClr>
                          </a:solidFill>
                        </a:rPr>
                        <a:t>	(6 marc)</a:t>
                      </a:r>
                    </a:p>
                    <a:p>
                      <a:pPr marL="263525" indent="-263525">
                        <a:tabLst>
                          <a:tab pos="263525" algn="l"/>
                        </a:tabLst>
                      </a:pPr>
                      <a:endParaRPr lang="en-GB" sz="1300" dirty="0">
                        <a:solidFill>
                          <a:schemeClr val="bg2">
                            <a:lumMod val="50000"/>
                          </a:schemeClr>
                        </a:solidFill>
                      </a:endParaRPr>
                    </a:p>
                    <a:p>
                      <a:pPr marL="263525" indent="-263525">
                        <a:tabLst>
                          <a:tab pos="263525" algn="l"/>
                        </a:tabLst>
                        <a:defRPr b="0" i="0"/>
                      </a:pPr>
                      <a:r>
                        <a:rPr lang="en-GB" sz="1300" b="1" dirty="0">
                          <a:solidFill>
                            <a:schemeClr val="bg2">
                              <a:lumMod val="50000"/>
                            </a:schemeClr>
                          </a:solidFill>
                        </a:rPr>
                        <a:t>	</a:t>
                      </a:r>
                      <a:r>
                        <a:rPr lang="1106" sz="1300" b="1" dirty="0">
                          <a:solidFill>
                            <a:schemeClr val="bg2">
                              <a:lumMod val="50000"/>
                            </a:schemeClr>
                          </a:solidFill>
                        </a:rPr>
                        <a:t>Esbonio sut gellir deall anghenion gofal cymhleth ac ymateb iddynt, a sut gellir goresgyn unrhyw rwystrau, yn y lleoliad o'ch dewis, er mwyn darparu gofal sy'n canolbwyntio ar ganlyniadau, sy'n cefnogi oedolion i gyflawni canlyniadau personol. </a:t>
                      </a:r>
                    </a:p>
                    <a:p>
                      <a:pPr marL="263525" indent="-263525">
                        <a:tabLst>
                          <a:tab pos="263525" algn="l"/>
                        </a:tabLst>
                      </a:pPr>
                      <a:endParaRPr lang="en-GB" sz="1300" dirty="0">
                        <a:solidFill>
                          <a:schemeClr val="bg2">
                            <a:lumMod val="50000"/>
                          </a:schemeClr>
                        </a:solidFill>
                      </a:endParaRPr>
                    </a:p>
                    <a:p>
                      <a:pPr marL="263525" indent="-263525">
                        <a:tabLst>
                          <a:tab pos="263525" algn="l"/>
                        </a:tabLst>
                        <a:defRPr b="0" i="0"/>
                      </a:pPr>
                      <a:r>
                        <a:rPr lang="1106" sz="1300" b="1" dirty="0">
                          <a:solidFill>
                            <a:schemeClr val="bg2">
                              <a:lumMod val="50000"/>
                            </a:schemeClr>
                          </a:solidFill>
                        </a:rPr>
                        <a:t>	(10 marc)</a:t>
                      </a:r>
                    </a:p>
                  </a:txBody>
                  <a:tcPr marL="60971" marR="60971" marT="30486" marB="30486">
                    <a:solidFill>
                      <a:schemeClr val="accent2">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6800951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2FA6204A-D8F2-4D2C-8F54-AD17D68C3FC2}"/>
              </a:ext>
            </a:extLst>
          </p:cNvPr>
          <p:cNvGraphicFramePr/>
          <p:nvPr>
            <p:extLst>
              <p:ext uri="{D42A27DB-BD31-4B8C-83A1-F6EECF244321}">
                <p14:modId xmlns:p14="http://schemas.microsoft.com/office/powerpoint/2010/main" val="393166897"/>
              </p:ext>
            </p:extLst>
          </p:nvPr>
        </p:nvGraphicFramePr>
        <p:xfrm>
          <a:off x="3635829" y="1242181"/>
          <a:ext cx="8773886"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456E2D41-4E9D-465A-B7A3-C9B5700ACCBB}"/>
              </a:ext>
            </a:extLst>
          </p:cNvPr>
          <p:cNvSpPr txBox="1"/>
          <p:nvPr/>
        </p:nvSpPr>
        <p:spPr>
          <a:xfrm>
            <a:off x="379840" y="1632856"/>
            <a:ext cx="4206522" cy="3386663"/>
          </a:xfrm>
          <a:prstGeom prst="rect">
            <a:avLst/>
          </a:prstGeom>
          <a:noFill/>
        </p:spPr>
        <p:txBody>
          <a:bodyPr wrap="square" rtlCol="0">
            <a:spAutoFit/>
          </a:bodyPr>
          <a:lstStyle/>
          <a:p>
            <a:pPr>
              <a:defRPr b="0" i="0"/>
            </a:pPr>
            <a:r>
              <a:rPr lang="1106"/>
              <a:t>Esboniwch:</a:t>
            </a:r>
          </a:p>
          <a:p>
            <a:endParaRPr lang="en-GB"/>
          </a:p>
          <a:p>
            <a:endParaRPr lang="en-GB"/>
          </a:p>
          <a:p>
            <a:pPr>
              <a:defRPr b="0" i="0"/>
            </a:pPr>
            <a:r>
              <a:rPr lang="1106"/>
              <a:t>Beth yw gofal sy'n canolbwyntio ar ganlyniadau a sut mae'n adeiladu ac yn cynnal iechyd, llesiant a gwydnwch?</a:t>
            </a:r>
          </a:p>
          <a:p>
            <a:endParaRPr lang="en-GB"/>
          </a:p>
          <a:p>
            <a:pPr>
              <a:defRPr b="0" i="0"/>
            </a:pPr>
            <a:r>
              <a:rPr lang="1106"/>
              <a:t>Mae egwyddorion Deddf Gwasanaethau Cymdeithasol a Llesiant (Cymru) 2014 yn cefnogi dull gofal sy'n canolbwyntio ar ganlyniadau i oedolion.</a:t>
            </a:r>
          </a:p>
          <a:p>
            <a:endParaRPr lang="en-GB"/>
          </a:p>
        </p:txBody>
      </p:sp>
      <p:sp>
        <p:nvSpPr>
          <p:cNvPr id="8" name="Rectangle 7">
            <a:extLst>
              <a:ext uri="{FF2B5EF4-FFF2-40B4-BE49-F238E27FC236}">
                <a16:creationId xmlns:a16="http://schemas.microsoft.com/office/drawing/2014/main" id="{C819AB75-47B5-49B8-A6AE-CAD4CB0D1720}"/>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279587856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CD729E6F-19F4-48F4-B26F-D6D23C5B6011}"/>
              </a:ext>
            </a:extLst>
          </p:cNvPr>
          <p:cNvGraphicFramePr/>
          <p:nvPr>
            <p:extLst>
              <p:ext uri="{D42A27DB-BD31-4B8C-83A1-F6EECF244321}">
                <p14:modId xmlns:p14="http://schemas.microsoft.com/office/powerpoint/2010/main" val="1703594074"/>
              </p:ext>
            </p:extLst>
          </p:nvPr>
        </p:nvGraphicFramePr>
        <p:xfrm>
          <a:off x="1246414" y="1810840"/>
          <a:ext cx="9699172" cy="48061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4DDA6303-3AF7-428C-BAFB-16A4DC5D25CE}"/>
              </a:ext>
            </a:extLst>
          </p:cNvPr>
          <p:cNvSpPr txBox="1"/>
          <p:nvPr/>
        </p:nvSpPr>
        <p:spPr>
          <a:xfrm>
            <a:off x="3164066" y="1441508"/>
            <a:ext cx="5863870" cy="823783"/>
          </a:xfrm>
          <a:prstGeom prst="rect">
            <a:avLst/>
          </a:prstGeom>
          <a:noFill/>
        </p:spPr>
        <p:txBody>
          <a:bodyPr wrap="square" rtlCol="0">
            <a:spAutoFit/>
          </a:bodyPr>
          <a:lstStyle/>
          <a:p>
            <a:pPr algn="ctr">
              <a:defRPr b="0" i="0"/>
            </a:pPr>
            <a:r>
              <a:rPr lang="1106" sz="2400" b="1">
                <a:solidFill>
                  <a:schemeClr val="accent4">
                    <a:lumMod val="50000"/>
                  </a:schemeClr>
                </a:solidFill>
              </a:rPr>
              <a:t>Beth ddylai anghenion unigol eu cynnwys?</a:t>
            </a:r>
          </a:p>
        </p:txBody>
      </p:sp>
      <p:sp>
        <p:nvSpPr>
          <p:cNvPr id="7" name="Rectangle 6">
            <a:extLst>
              <a:ext uri="{FF2B5EF4-FFF2-40B4-BE49-F238E27FC236}">
                <a16:creationId xmlns:a16="http://schemas.microsoft.com/office/drawing/2014/main" id="{EC35C9B6-71D3-415B-88CA-EEAF9F33291F}"/>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14821342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D0C12B3-264B-4103-85EC-08D5477EDFAB}"/>
              </a:ext>
            </a:extLst>
          </p:cNvPr>
          <p:cNvGrpSpPr/>
          <p:nvPr/>
        </p:nvGrpSpPr>
        <p:grpSpPr>
          <a:xfrm>
            <a:off x="429999" y="1219127"/>
            <a:ext cx="5745793" cy="812758"/>
            <a:chOff x="2717505" y="139764"/>
            <a:chExt cx="7344122" cy="236160"/>
          </a:xfrm>
        </p:grpSpPr>
        <p:sp>
          <p:nvSpPr>
            <p:cNvPr id="8" name="Rectangle: Rounded Corners 7">
              <a:extLst>
                <a:ext uri="{FF2B5EF4-FFF2-40B4-BE49-F238E27FC236}">
                  <a16:creationId xmlns:a16="http://schemas.microsoft.com/office/drawing/2014/main" id="{803A4059-748C-4B57-988E-6AAAA662C03C}"/>
                </a:ext>
              </a:extLst>
            </p:cNvPr>
            <p:cNvSpPr/>
            <p:nvPr/>
          </p:nvSpPr>
          <p:spPr>
            <a:xfrm>
              <a:off x="2717505" y="139764"/>
              <a:ext cx="7206383" cy="2361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a:p>
          </p:txBody>
        </p:sp>
        <p:sp>
          <p:nvSpPr>
            <p:cNvPr id="10" name="Rectangle: Rounded Corners 4">
              <a:extLst>
                <a:ext uri="{FF2B5EF4-FFF2-40B4-BE49-F238E27FC236}">
                  <a16:creationId xmlns:a16="http://schemas.microsoft.com/office/drawing/2014/main" id="{0889E3A1-01E8-4D48-8C32-97F827E23BE2}"/>
                </a:ext>
              </a:extLst>
            </p:cNvPr>
            <p:cNvSpPr txBox="1"/>
            <p:nvPr/>
          </p:nvSpPr>
          <p:spPr>
            <a:xfrm>
              <a:off x="2855244" y="155241"/>
              <a:ext cx="7206383" cy="2206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2384" tIns="0" rIns="272384" bIns="0" numCol="1" spcCol="1270" anchor="ctr" anchorCtr="0">
              <a:noAutofit/>
            </a:bodyPr>
            <a:lstStyle/>
            <a:p>
              <a:pPr marL="0" lvl="0" indent="0" algn="l" defTabSz="355600">
                <a:lnSpc>
                  <a:spcPct val="90000"/>
                </a:lnSpc>
                <a:spcBef>
                  <a:spcPct val="0"/>
                </a:spcBef>
                <a:spcAft>
                  <a:spcPct val="35000"/>
                </a:spcAft>
                <a:buNone/>
                <a:defRPr b="0" i="0"/>
              </a:pPr>
              <a:r>
                <a:rPr lang="1106" kern="1200"/>
                <a:t>Mae gofal a chefnogaeth sy'n canolbwyntio ar ganlyniadau yn cynnal iechyd, llesiant a gwydnwch drwy wneud y canlynol:</a:t>
              </a:r>
            </a:p>
          </p:txBody>
        </p:sp>
      </p:grpSp>
      <p:sp>
        <p:nvSpPr>
          <p:cNvPr id="11" name="TextBox 10">
            <a:extLst>
              <a:ext uri="{FF2B5EF4-FFF2-40B4-BE49-F238E27FC236}">
                <a16:creationId xmlns:a16="http://schemas.microsoft.com/office/drawing/2014/main" id="{FF1D31B6-5D17-4616-9AF6-3A7015AE6D8F}"/>
              </a:ext>
            </a:extLst>
          </p:cNvPr>
          <p:cNvSpPr txBox="1"/>
          <p:nvPr/>
        </p:nvSpPr>
        <p:spPr>
          <a:xfrm>
            <a:off x="300584" y="2044526"/>
            <a:ext cx="5804038" cy="2288286"/>
          </a:xfrm>
          <a:prstGeom prst="rect">
            <a:avLst/>
          </a:prstGeom>
          <a:noFill/>
        </p:spPr>
        <p:txBody>
          <a:bodyPr wrap="square">
            <a:spAutoFit/>
          </a:bodyPr>
          <a:lstStyle/>
          <a:p>
            <a:pPr marL="285750" lvl="0" indent="-285750">
              <a:buFont typeface="Arial" panose="020B0604020202020204" pitchFamily="34" charset="0"/>
              <a:buChar char="•"/>
              <a:defRPr b="0" i="0"/>
            </a:pPr>
            <a:r>
              <a:rPr lang="1106" dirty="0"/>
              <a:t>Bodloni anghenion corfforol sylfaenol oedolyn</a:t>
            </a:r>
          </a:p>
          <a:p>
            <a:pPr marL="285750" lvl="0" indent="-285750">
              <a:buFont typeface="Arial" panose="020B0604020202020204" pitchFamily="34" charset="0"/>
              <a:buChar char="•"/>
              <a:defRPr b="0" i="0"/>
            </a:pPr>
            <a:r>
              <a:rPr lang="1106" dirty="0"/>
              <a:t>Sicrhau diogelwch personol </a:t>
            </a:r>
          </a:p>
          <a:p>
            <a:pPr marL="285750" lvl="0" indent="-285750">
              <a:buFont typeface="Arial" panose="020B0604020202020204" pitchFamily="34" charset="0"/>
              <a:buChar char="•"/>
              <a:defRPr b="0" i="0"/>
            </a:pPr>
            <a:r>
              <a:rPr lang="1106" dirty="0"/>
              <a:t>Bod ag amgylchedd cartref glân a thaclus</a:t>
            </a:r>
          </a:p>
          <a:p>
            <a:pPr marL="285750" lvl="0" indent="-285750">
              <a:buFont typeface="Arial" panose="020B0604020202020204" pitchFamily="34" charset="0"/>
              <a:buChar char="•"/>
              <a:defRPr b="0" i="0"/>
            </a:pPr>
            <a:r>
              <a:rPr lang="1106" dirty="0"/>
              <a:t>Bod yn effro ac yn actif</a:t>
            </a:r>
          </a:p>
          <a:p>
            <a:pPr marL="285750" lvl="0" indent="-285750">
              <a:buFont typeface="Arial" panose="020B0604020202020204" pitchFamily="34" charset="0"/>
              <a:buChar char="•"/>
              <a:defRPr b="0" i="0"/>
            </a:pPr>
            <a:r>
              <a:rPr lang="1106" b="0" i="0" dirty="0">
                <a:solidFill>
                  <a:srgbClr val="303030"/>
                </a:solidFill>
                <a:effectLst/>
                <a:latin typeface="Arial" panose="020B0604020202020204" pitchFamily="34" charset="0"/>
                <a:cs typeface="Arial" panose="020B0604020202020204" pitchFamily="34" charset="0"/>
              </a:rPr>
              <a:t>Bod â chyswllt a chwmni cymdeithasol, gan gynnwys cyfleoedd i gyfrannu yn ogystal â derbyn cymorth</a:t>
            </a:r>
          </a:p>
          <a:p>
            <a:pPr marL="285750" lvl="0" indent="-285750">
              <a:buFont typeface="Arial" panose="020B0604020202020204" pitchFamily="34" charset="0"/>
              <a:buChar char="•"/>
              <a:defRPr b="0" i="0"/>
            </a:pPr>
            <a:r>
              <a:rPr lang="1106" b="0" i="0" dirty="0">
                <a:solidFill>
                  <a:srgbClr val="303030"/>
                </a:solidFill>
                <a:effectLst/>
                <a:latin typeface="Arial" panose="020B0604020202020204" pitchFamily="34" charset="0"/>
                <a:cs typeface="Arial" panose="020B0604020202020204" pitchFamily="34" charset="0"/>
              </a:rPr>
              <a:t>Bod â rheolaeth dros drefn ddyddiol.</a:t>
            </a:r>
          </a:p>
        </p:txBody>
      </p:sp>
      <p:grpSp>
        <p:nvGrpSpPr>
          <p:cNvPr id="12" name="Group 11">
            <a:extLst>
              <a:ext uri="{FF2B5EF4-FFF2-40B4-BE49-F238E27FC236}">
                <a16:creationId xmlns:a16="http://schemas.microsoft.com/office/drawing/2014/main" id="{0992D963-861E-4D1A-AE04-A9B756A67D5F}"/>
              </a:ext>
            </a:extLst>
          </p:cNvPr>
          <p:cNvGrpSpPr/>
          <p:nvPr/>
        </p:nvGrpSpPr>
        <p:grpSpPr>
          <a:xfrm>
            <a:off x="6203558" y="1221535"/>
            <a:ext cx="5621383" cy="812758"/>
            <a:chOff x="0" y="1440794"/>
            <a:chExt cx="7206383" cy="236160"/>
          </a:xfrm>
        </p:grpSpPr>
        <p:sp>
          <p:nvSpPr>
            <p:cNvPr id="13" name="Rectangle: Rounded Corners 12">
              <a:extLst>
                <a:ext uri="{FF2B5EF4-FFF2-40B4-BE49-F238E27FC236}">
                  <a16:creationId xmlns:a16="http://schemas.microsoft.com/office/drawing/2014/main" id="{A5943525-E4E4-431D-8804-DC36ED6A83DC}"/>
                </a:ext>
              </a:extLst>
            </p:cNvPr>
            <p:cNvSpPr/>
            <p:nvPr/>
          </p:nvSpPr>
          <p:spPr>
            <a:xfrm>
              <a:off x="0" y="1440794"/>
              <a:ext cx="7206383" cy="2361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a:p>
          </p:txBody>
        </p:sp>
        <p:sp>
          <p:nvSpPr>
            <p:cNvPr id="14" name="Rectangle: Rounded Corners 4">
              <a:extLst>
                <a:ext uri="{FF2B5EF4-FFF2-40B4-BE49-F238E27FC236}">
                  <a16:creationId xmlns:a16="http://schemas.microsoft.com/office/drawing/2014/main" id="{12B25CCB-E8B8-4534-900F-B69BFA37AC37}"/>
                </a:ext>
              </a:extLst>
            </p:cNvPr>
            <p:cNvSpPr txBox="1"/>
            <p:nvPr/>
          </p:nvSpPr>
          <p:spPr>
            <a:xfrm>
              <a:off x="11528" y="1452322"/>
              <a:ext cx="7183327" cy="2131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2384" tIns="0" rIns="272384" bIns="0" numCol="1" spcCol="1270" anchor="ctr" anchorCtr="0">
              <a:noAutofit/>
            </a:bodyPr>
            <a:lstStyle/>
            <a:p>
              <a:pPr marL="0" lvl="0" indent="0" algn="l" defTabSz="355600">
                <a:lnSpc>
                  <a:spcPct val="90000"/>
                </a:lnSpc>
                <a:spcBef>
                  <a:spcPct val="0"/>
                </a:spcBef>
                <a:spcAft>
                  <a:spcPct val="35000"/>
                </a:spcAft>
                <a:buNone/>
                <a:defRPr b="0" i="0"/>
              </a:pPr>
              <a:r>
                <a:rPr lang="1106" sz="2000" kern="1200" dirty="0">
                  <a:solidFill>
                    <a:schemeClr val="bg1"/>
                  </a:solidFill>
                  <a:latin typeface="Arial" panose="020B0604020202020204" pitchFamily="34" charset="0"/>
                  <a:cs typeface="Arial" panose="020B0604020202020204" pitchFamily="34" charset="0"/>
                </a:rPr>
                <a:t>Dylai gwasanaethau a ddarperir fel rhan o ofal sy'n canolbwyntio ar ganlyniadau wneud y canlynol:</a:t>
              </a:r>
              <a:endParaRPr lang="1106" sz="800" kern="1200" dirty="0">
                <a:solidFill>
                  <a:srgbClr val="303030"/>
                </a:solidFill>
                <a:latin typeface="Arial" panose="020B0604020202020204" pitchFamily="34" charset="0"/>
                <a:cs typeface="Arial" panose="020B0604020202020204" pitchFamily="34" charset="0"/>
              </a:endParaRPr>
            </a:p>
          </p:txBody>
        </p:sp>
      </p:grpSp>
      <p:sp>
        <p:nvSpPr>
          <p:cNvPr id="15" name="TextBox 14">
            <a:extLst>
              <a:ext uri="{FF2B5EF4-FFF2-40B4-BE49-F238E27FC236}">
                <a16:creationId xmlns:a16="http://schemas.microsoft.com/office/drawing/2014/main" id="{BF4FD7FF-D96E-4B98-BD2A-3E59B2D87D03}"/>
              </a:ext>
            </a:extLst>
          </p:cNvPr>
          <p:cNvSpPr txBox="1"/>
          <p:nvPr/>
        </p:nvSpPr>
        <p:spPr>
          <a:xfrm>
            <a:off x="6203558" y="2118179"/>
            <a:ext cx="5804039" cy="2288286"/>
          </a:xfrm>
          <a:prstGeom prst="rect">
            <a:avLst/>
          </a:prstGeom>
          <a:noFill/>
        </p:spPr>
        <p:txBody>
          <a:bodyPr wrap="square">
            <a:spAutoFit/>
          </a:bodyPr>
          <a:lstStyle/>
          <a:p>
            <a:pPr marL="285750" lvl="0" indent="-285750">
              <a:buFont typeface="Arial" panose="020B0604020202020204" pitchFamily="34" charset="0"/>
              <a:buChar char="•"/>
              <a:defRPr b="0" i="0"/>
            </a:pPr>
            <a:r>
              <a:rPr lang="1106" b="0" i="0">
                <a:solidFill>
                  <a:srgbClr val="303030"/>
                </a:solidFill>
                <a:effectLst/>
                <a:latin typeface="Arial" panose="020B0604020202020204" pitchFamily="34" charset="0"/>
                <a:cs typeface="Arial" panose="020B0604020202020204" pitchFamily="34" charset="0"/>
              </a:rPr>
              <a:t>Gwneud i unigolion deimlo eu bod yn cael eu gwerthfawrogi a'u parchu</a:t>
            </a:r>
            <a:endParaRPr lang="en-GB"/>
          </a:p>
          <a:p>
            <a:pPr marL="285750" lvl="0" indent="-285750">
              <a:buFont typeface="Arial" panose="020B0604020202020204" pitchFamily="34" charset="0"/>
              <a:buChar char="•"/>
              <a:defRPr b="0" i="0"/>
            </a:pPr>
            <a:r>
              <a:rPr lang="1106">
                <a:solidFill>
                  <a:srgbClr val="303030"/>
                </a:solidFill>
                <a:latin typeface="Arial" panose="020B0604020202020204" pitchFamily="34" charset="0"/>
                <a:cs typeface="Arial" panose="020B0604020202020204" pitchFamily="34" charset="0"/>
              </a:rPr>
              <a:t>Caniatáu i unigolion ddweud eu dweud ynghylch gofal a gwasanaethau ac i gael rheolaeth drostynt</a:t>
            </a:r>
          </a:p>
          <a:p>
            <a:pPr marL="285750" lvl="0" indent="-285750">
              <a:buFont typeface="Arial" panose="020B0604020202020204" pitchFamily="34" charset="0"/>
              <a:buChar char="•"/>
              <a:defRPr b="0" i="0"/>
            </a:pPr>
            <a:r>
              <a:rPr lang="1106" b="0" i="0">
                <a:solidFill>
                  <a:srgbClr val="303030"/>
                </a:solidFill>
                <a:effectLst/>
                <a:latin typeface="Arial" panose="020B0604020202020204" pitchFamily="34" charset="0"/>
                <a:cs typeface="Arial" panose="020B0604020202020204" pitchFamily="34" charset="0"/>
              </a:rPr>
              <a:t>Cynnig gwerth am arian</a:t>
            </a:r>
          </a:p>
          <a:p>
            <a:pPr marL="285750" lvl="0" indent="-285750">
              <a:buFont typeface="Arial" panose="020B0604020202020204" pitchFamily="34" charset="0"/>
              <a:buChar char="•"/>
              <a:defRPr b="0" i="0"/>
            </a:pPr>
            <a:r>
              <a:rPr lang="1106" b="0" i="0">
                <a:solidFill>
                  <a:srgbClr val="303030"/>
                </a:solidFill>
                <a:effectLst/>
                <a:latin typeface="Arial" panose="020B0604020202020204" pitchFamily="34" charset="0"/>
                <a:cs typeface="Arial" panose="020B0604020202020204" pitchFamily="34" charset="0"/>
              </a:rPr>
              <a:t>Cydweddu'n dda â gwasanaethau cymorth eraill</a:t>
            </a:r>
          </a:p>
          <a:p>
            <a:pPr marL="285750" lvl="0" indent="-285750">
              <a:buFont typeface="Arial" panose="020B0604020202020204" pitchFamily="34" charset="0"/>
              <a:buChar char="•"/>
              <a:defRPr b="0" i="0"/>
            </a:pPr>
            <a:r>
              <a:rPr lang="1106">
                <a:solidFill>
                  <a:srgbClr val="303030"/>
                </a:solidFill>
                <a:latin typeface="Arial" panose="020B0604020202020204" pitchFamily="34" charset="0"/>
                <a:cs typeface="Arial" panose="020B0604020202020204" pitchFamily="34" charset="0"/>
              </a:rPr>
              <a:t>Bod yn gydnaws â dewisiadau diwylliannol a chrefyddol, a'u parchu </a:t>
            </a:r>
            <a:endParaRPr lang="en-GB"/>
          </a:p>
        </p:txBody>
      </p:sp>
      <p:grpSp>
        <p:nvGrpSpPr>
          <p:cNvPr id="16" name="Group 15">
            <a:extLst>
              <a:ext uri="{FF2B5EF4-FFF2-40B4-BE49-F238E27FC236}">
                <a16:creationId xmlns:a16="http://schemas.microsoft.com/office/drawing/2014/main" id="{8FF4662A-3439-4924-81F7-EBC80C327BAC}"/>
              </a:ext>
            </a:extLst>
          </p:cNvPr>
          <p:cNvGrpSpPr/>
          <p:nvPr/>
        </p:nvGrpSpPr>
        <p:grpSpPr>
          <a:xfrm>
            <a:off x="447476" y="4352136"/>
            <a:ext cx="5728316" cy="666276"/>
            <a:chOff x="0" y="2571765"/>
            <a:chExt cx="7206383" cy="236160"/>
          </a:xfrm>
        </p:grpSpPr>
        <p:sp>
          <p:nvSpPr>
            <p:cNvPr id="17" name="Rectangle: Rounded Corners 16">
              <a:extLst>
                <a:ext uri="{FF2B5EF4-FFF2-40B4-BE49-F238E27FC236}">
                  <a16:creationId xmlns:a16="http://schemas.microsoft.com/office/drawing/2014/main" id="{D69DF332-66A5-4812-AFF0-C06C5E18C77F}"/>
                </a:ext>
              </a:extLst>
            </p:cNvPr>
            <p:cNvSpPr/>
            <p:nvPr/>
          </p:nvSpPr>
          <p:spPr>
            <a:xfrm>
              <a:off x="0" y="2571765"/>
              <a:ext cx="7206383" cy="2361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a:p>
          </p:txBody>
        </p:sp>
        <p:sp>
          <p:nvSpPr>
            <p:cNvPr id="18" name="Rectangle: Rounded Corners 4">
              <a:extLst>
                <a:ext uri="{FF2B5EF4-FFF2-40B4-BE49-F238E27FC236}">
                  <a16:creationId xmlns:a16="http://schemas.microsoft.com/office/drawing/2014/main" id="{92760AD9-760A-40EB-925D-F0ACF7324FEC}"/>
                </a:ext>
              </a:extLst>
            </p:cNvPr>
            <p:cNvSpPr txBox="1"/>
            <p:nvPr/>
          </p:nvSpPr>
          <p:spPr>
            <a:xfrm>
              <a:off x="11528" y="2583293"/>
              <a:ext cx="7183327" cy="2131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2384" tIns="0" rIns="272384" bIns="0" numCol="1" spcCol="1270" anchor="ctr" anchorCtr="0">
              <a:noAutofit/>
            </a:bodyPr>
            <a:lstStyle/>
            <a:p>
              <a:pPr marL="0" lvl="0" indent="0" algn="l" defTabSz="355600">
                <a:lnSpc>
                  <a:spcPct val="90000"/>
                </a:lnSpc>
                <a:spcBef>
                  <a:spcPct val="0"/>
                </a:spcBef>
                <a:spcAft>
                  <a:spcPct val="35000"/>
                </a:spcAft>
                <a:buNone/>
                <a:defRPr b="0" i="0"/>
              </a:pPr>
              <a:r>
                <a:rPr lang="1106" sz="2000" b="0" i="0" kern="1200">
                  <a:solidFill>
                    <a:schemeClr val="bg1"/>
                  </a:solidFill>
                  <a:effectLst/>
                  <a:latin typeface="Arial" panose="020B0604020202020204" pitchFamily="34" charset="0"/>
                  <a:cs typeface="Arial" panose="020B0604020202020204" pitchFamily="34" charset="0"/>
                </a:rPr>
                <a:t>Ffactorau sy'n helpu i gyflawni canlyniadau</a:t>
              </a:r>
              <a:r>
                <a:rPr lang="1106" sz="800" kern="1200">
                  <a:solidFill>
                    <a:srgbClr val="303030"/>
                  </a:solidFill>
                  <a:latin typeface="Arial" panose="020B0604020202020204" pitchFamily="34" charset="0"/>
                  <a:cs typeface="Arial" panose="020B0604020202020204" pitchFamily="34" charset="0"/>
                </a:rPr>
                <a:t>:</a:t>
              </a:r>
            </a:p>
          </p:txBody>
        </p:sp>
      </p:grpSp>
      <p:sp>
        <p:nvSpPr>
          <p:cNvPr id="20" name="TextBox 19">
            <a:extLst>
              <a:ext uri="{FF2B5EF4-FFF2-40B4-BE49-F238E27FC236}">
                <a16:creationId xmlns:a16="http://schemas.microsoft.com/office/drawing/2014/main" id="{2522066A-97EB-4D14-8096-7533B6CF0EA3}"/>
              </a:ext>
            </a:extLst>
          </p:cNvPr>
          <p:cNvSpPr txBox="1"/>
          <p:nvPr/>
        </p:nvSpPr>
        <p:spPr>
          <a:xfrm>
            <a:off x="394537" y="5021793"/>
            <a:ext cx="7408343" cy="1754326"/>
          </a:xfrm>
          <a:prstGeom prst="rect">
            <a:avLst/>
          </a:prstGeom>
          <a:noFill/>
        </p:spPr>
        <p:txBody>
          <a:bodyPr wrap="square">
            <a:spAutoFit/>
          </a:bodyPr>
          <a:lstStyle/>
          <a:p>
            <a:pPr marL="285750" lvl="0" indent="-285750">
              <a:buFont typeface="Arial" panose="020B0604020202020204" pitchFamily="34" charset="0"/>
              <a:buChar char="•"/>
              <a:defRPr b="0" i="0"/>
            </a:pPr>
            <a:r>
              <a:rPr lang="1106" b="0" i="0" dirty="0">
                <a:solidFill>
                  <a:srgbClr val="303030"/>
                </a:solidFill>
                <a:effectLst/>
              </a:rPr>
              <a:t>Polisïau cenedlaethol </a:t>
            </a:r>
          </a:p>
          <a:p>
            <a:pPr marL="285750" lvl="0" indent="-285750">
              <a:buFont typeface="Arial" panose="020B0604020202020204" pitchFamily="34" charset="0"/>
              <a:buChar char="•"/>
              <a:defRPr b="0" i="0"/>
            </a:pPr>
            <a:r>
              <a:rPr lang="1106" b="0" i="0" dirty="0">
                <a:solidFill>
                  <a:srgbClr val="303030"/>
                </a:solidFill>
                <a:effectLst/>
              </a:rPr>
              <a:t>Cyfundrefnau arolygu newydd ar gyfer gofal preswyl sy'n annog dull sy'n canolbwyntio ar ganlyniadau</a:t>
            </a:r>
          </a:p>
          <a:p>
            <a:pPr marL="285750" lvl="0" indent="-285750">
              <a:buFont typeface="Arial" panose="020B0604020202020204" pitchFamily="34" charset="0"/>
              <a:buChar char="•"/>
              <a:defRPr b="0" i="0"/>
            </a:pPr>
            <a:r>
              <a:rPr lang="1106" b="0" i="0" dirty="0">
                <a:solidFill>
                  <a:srgbClr val="303030"/>
                </a:solidFill>
                <a:effectLst/>
              </a:rPr>
              <a:t>Gweledigaeth, arweinyddiaeth a buddsoddiad lleol wrth reoli newid</a:t>
            </a:r>
          </a:p>
          <a:p>
            <a:pPr marL="285750" lvl="0" indent="-285750">
              <a:buFont typeface="Arial" panose="020B0604020202020204" pitchFamily="34" charset="0"/>
              <a:buChar char="•"/>
              <a:defRPr b="0" i="0"/>
            </a:pPr>
            <a:r>
              <a:rPr lang="1106" b="0" i="0" dirty="0">
                <a:solidFill>
                  <a:srgbClr val="303030"/>
                </a:solidFill>
                <a:effectLst/>
              </a:rPr>
              <a:t>Mynediad i adnoddau a sgiliau y tu hwnt i gylch gwaith traddodiadol gofal cymdeithasol (sefydliadau 3</a:t>
            </a:r>
            <a:r>
              <a:rPr lang="1106" b="0" i="0" baseline="30000" dirty="0">
                <a:solidFill>
                  <a:srgbClr val="303030"/>
                </a:solidFill>
                <a:effectLst/>
              </a:rPr>
              <a:t>ydd</a:t>
            </a:r>
            <a:r>
              <a:rPr lang="1106" b="0" i="0" dirty="0">
                <a:solidFill>
                  <a:srgbClr val="303030"/>
                </a:solidFill>
                <a:effectLst/>
              </a:rPr>
              <a:t> sector)</a:t>
            </a:r>
          </a:p>
        </p:txBody>
      </p:sp>
      <p:sp>
        <p:nvSpPr>
          <p:cNvPr id="21" name="TextBox 20">
            <a:extLst>
              <a:ext uri="{FF2B5EF4-FFF2-40B4-BE49-F238E27FC236}">
                <a16:creationId xmlns:a16="http://schemas.microsoft.com/office/drawing/2014/main" id="{6354CB8E-062B-43E9-B3F5-C0936C7EAF69}"/>
              </a:ext>
            </a:extLst>
          </p:cNvPr>
          <p:cNvSpPr txBox="1"/>
          <p:nvPr/>
        </p:nvSpPr>
        <p:spPr>
          <a:xfrm>
            <a:off x="8199120" y="5959916"/>
            <a:ext cx="3804188" cy="584775"/>
          </a:xfrm>
          <a:prstGeom prst="rect">
            <a:avLst/>
          </a:prstGeom>
          <a:noFill/>
        </p:spPr>
        <p:txBody>
          <a:bodyPr wrap="square" rtlCol="0">
            <a:spAutoFit/>
          </a:bodyPr>
          <a:lstStyle/>
          <a:p>
            <a:pPr>
              <a:defRPr b="0" i="0"/>
            </a:pPr>
            <a:r>
              <a:rPr lang="1106" sz="1600" i="1" dirty="0"/>
              <a:t>Adolygiad Gwybodaeth y Sefydliad Gofal Cymdeithasol dros Ragoriaeth 13</a:t>
            </a:r>
          </a:p>
        </p:txBody>
      </p:sp>
      <p:sp>
        <p:nvSpPr>
          <p:cNvPr id="19" name="Rectangle 18">
            <a:extLst>
              <a:ext uri="{FF2B5EF4-FFF2-40B4-BE49-F238E27FC236}">
                <a16:creationId xmlns:a16="http://schemas.microsoft.com/office/drawing/2014/main" id="{91E52346-4E8C-4B8E-B8D0-8898C5A55ED1}"/>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307241426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EB09CA1-9AF6-4224-A273-35A992994E95}"/>
              </a:ext>
            </a:extLst>
          </p:cNvPr>
          <p:cNvSpPr txBox="1"/>
          <p:nvPr/>
        </p:nvSpPr>
        <p:spPr>
          <a:xfrm>
            <a:off x="407624" y="1404704"/>
            <a:ext cx="11303306" cy="804090"/>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16200000" scaled="1"/>
          </a:gradFill>
          <a:ln>
            <a:noFill/>
          </a:ln>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defRPr b="0" i="0"/>
            </a:pPr>
            <a:r>
              <a:rPr lang="1106" sz="2400" b="1">
                <a:solidFill>
                  <a:schemeClr val="accent5">
                    <a:lumMod val="50000"/>
                  </a:schemeClr>
                </a:solidFill>
                <a:cs typeface="Calibri Light" panose="020F0302020204030204"/>
              </a:rPr>
              <a:t>Tasg 1 (cyflwyniad) – </a:t>
            </a:r>
            <a:r>
              <a:rPr lang="1106" sz="2400" b="1">
                <a:solidFill>
                  <a:schemeClr val="accent5">
                    <a:lumMod val="50000"/>
                  </a:schemeClr>
                </a:solidFill>
                <a:cs typeface="Calibri"/>
              </a:rPr>
              <a:t>Dealltwriaeth o brif egwyddorion Deddf Gwasanaethau Cymdeithasol a Llesiant (Cymru) 2014</a:t>
            </a:r>
            <a:endParaRPr lang="en-US" sz="2400" b="1">
              <a:solidFill>
                <a:schemeClr val="accent5">
                  <a:lumMod val="50000"/>
                </a:schemeClr>
              </a:solidFill>
              <a:cs typeface="Calibri Light" panose="020F0302020204030204"/>
            </a:endParaRPr>
          </a:p>
        </p:txBody>
      </p:sp>
      <p:graphicFrame>
        <p:nvGraphicFramePr>
          <p:cNvPr id="8" name="Table 7">
            <a:extLst>
              <a:ext uri="{FF2B5EF4-FFF2-40B4-BE49-F238E27FC236}">
                <a16:creationId xmlns:a16="http://schemas.microsoft.com/office/drawing/2014/main" id="{BE3F5513-778D-40A8-B530-8B1BEF4CAC9E}"/>
              </a:ext>
            </a:extLst>
          </p:cNvPr>
          <p:cNvGraphicFramePr>
            <a:graphicFrameLocks noGrp="1"/>
          </p:cNvGraphicFramePr>
          <p:nvPr>
            <p:extLst>
              <p:ext uri="{D42A27DB-BD31-4B8C-83A1-F6EECF244321}">
                <p14:modId xmlns:p14="http://schemas.microsoft.com/office/powerpoint/2010/main" val="2735944905"/>
              </p:ext>
            </p:extLst>
          </p:nvPr>
        </p:nvGraphicFramePr>
        <p:xfrm>
          <a:off x="407624" y="2389762"/>
          <a:ext cx="11303308" cy="4239814"/>
        </p:xfrm>
        <a:graphic>
          <a:graphicData uri="http://schemas.openxmlformats.org/drawingml/2006/table">
            <a:tbl>
              <a:tblPr firstRow="1" bandRow="1">
                <a:tableStyleId>{5C22544A-7EE6-4342-B048-85BDC9FD1C3A}</a:tableStyleId>
              </a:tblPr>
              <a:tblGrid>
                <a:gridCol w="2825827">
                  <a:extLst>
                    <a:ext uri="{9D8B030D-6E8A-4147-A177-3AD203B41FA5}">
                      <a16:colId xmlns:a16="http://schemas.microsoft.com/office/drawing/2014/main" val="20000"/>
                    </a:ext>
                  </a:extLst>
                </a:gridCol>
                <a:gridCol w="2825827">
                  <a:extLst>
                    <a:ext uri="{9D8B030D-6E8A-4147-A177-3AD203B41FA5}">
                      <a16:colId xmlns:a16="http://schemas.microsoft.com/office/drawing/2014/main" val="20001"/>
                    </a:ext>
                  </a:extLst>
                </a:gridCol>
                <a:gridCol w="2825827">
                  <a:extLst>
                    <a:ext uri="{9D8B030D-6E8A-4147-A177-3AD203B41FA5}">
                      <a16:colId xmlns:a16="http://schemas.microsoft.com/office/drawing/2014/main" val="20002"/>
                    </a:ext>
                  </a:extLst>
                </a:gridCol>
                <a:gridCol w="2825827">
                  <a:extLst>
                    <a:ext uri="{9D8B030D-6E8A-4147-A177-3AD203B41FA5}">
                      <a16:colId xmlns:a16="http://schemas.microsoft.com/office/drawing/2014/main" val="20003"/>
                    </a:ext>
                  </a:extLst>
                </a:gridCol>
              </a:tblGrid>
              <a:tr h="4239814">
                <a:tc>
                  <a:txBody>
                    <a:bodyPr/>
                    <a:lstStyle/>
                    <a:p>
                      <a:pPr>
                        <a:defRPr b="0" i="0"/>
                      </a:pPr>
                      <a:r>
                        <a:rPr lang="1106" sz="2000" b="1">
                          <a:solidFill>
                            <a:schemeClr val="bg1"/>
                          </a:solidFill>
                        </a:rPr>
                        <a:t>Llais a rheolaeth</a:t>
                      </a:r>
                    </a:p>
                    <a:p>
                      <a:endParaRPr lang="en-GB" sz="2000">
                        <a:solidFill>
                          <a:schemeClr val="bg1"/>
                        </a:solidFill>
                      </a:endParaRPr>
                    </a:p>
                    <a:p>
                      <a:pPr>
                        <a:defRPr b="0" i="0"/>
                      </a:pPr>
                      <a:r>
                        <a:rPr lang="1106" sz="2000" b="1">
                          <a:solidFill>
                            <a:schemeClr val="bg1"/>
                          </a:solidFill>
                        </a:rPr>
                        <a:t>Mae'r unigolyn a'i anghenion wrth wraidd ei ofal.</a:t>
                      </a:r>
                      <a:r>
                        <a:rPr lang="1106" sz="2000" b="0">
                          <a:solidFill>
                            <a:schemeClr val="bg1"/>
                          </a:solidFill>
                        </a:rPr>
                        <a:t> </a:t>
                      </a:r>
                      <a:r>
                        <a:rPr lang="1106" sz="2000" b="1">
                          <a:solidFill>
                            <a:schemeClr val="bg1"/>
                          </a:solidFill>
                        </a:rPr>
                        <a:t>Mae ganddynt lais (dweud) a rheolaeth dros lunio gofal sy’n canolbwyntio ar ganlyniadau a chyflawni nodau llesiant.</a:t>
                      </a:r>
                    </a:p>
                  </a:txBody>
                  <a:tcPr>
                    <a:gradFill flip="none" rotWithShape="1">
                      <a:gsLst>
                        <a:gs pos="0">
                          <a:schemeClr val="accent5">
                            <a:lumMod val="75000"/>
                            <a:shade val="30000"/>
                            <a:satMod val="115000"/>
                          </a:schemeClr>
                        </a:gs>
                        <a:gs pos="50000">
                          <a:schemeClr val="accent5">
                            <a:lumMod val="75000"/>
                            <a:shade val="67500"/>
                            <a:satMod val="115000"/>
                          </a:schemeClr>
                        </a:gs>
                        <a:gs pos="100000">
                          <a:schemeClr val="accent5">
                            <a:lumMod val="75000"/>
                            <a:shade val="100000"/>
                            <a:satMod val="115000"/>
                          </a:schemeClr>
                        </a:gs>
                      </a:gsLst>
                      <a:path path="circle">
                        <a:fillToRect l="100000" t="100000"/>
                      </a:path>
                      <a:tileRect r="-100000" b="-100000"/>
                    </a:gradFill>
                  </a:tcPr>
                </a:tc>
                <a:tc>
                  <a:txBody>
                    <a:bodyPr/>
                    <a:lstStyle/>
                    <a:p>
                      <a:pPr>
                        <a:defRPr b="0" i="0"/>
                      </a:pPr>
                      <a:r>
                        <a:rPr lang="1106" sz="2000" b="1">
                          <a:solidFill>
                            <a:schemeClr val="accent5">
                              <a:lumMod val="50000"/>
                            </a:schemeClr>
                          </a:solidFill>
                        </a:rPr>
                        <a:t>Atal ac ymyrryd yn gynnar</a:t>
                      </a:r>
                    </a:p>
                    <a:p>
                      <a:endParaRPr lang="en-GB" sz="2000">
                        <a:solidFill>
                          <a:schemeClr val="accent5">
                            <a:lumMod val="50000"/>
                          </a:schemeClr>
                        </a:solidFill>
                      </a:endParaRPr>
                    </a:p>
                    <a:p>
                      <a:pPr>
                        <a:defRPr b="0" i="0"/>
                      </a:pPr>
                      <a:r>
                        <a:rPr lang="1106" sz="2000" b="1">
                          <a:solidFill>
                            <a:schemeClr val="accent5">
                              <a:lumMod val="50000"/>
                            </a:schemeClr>
                          </a:solidFill>
                        </a:rPr>
                        <a:t>Cynnydd mewn gwasanaethau ataliol yn y gymuned i leihau’r angen am ymyriadau argyfyngus.</a:t>
                      </a:r>
                    </a:p>
                  </a:txBody>
                  <a:tcPr>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path path="circle">
                        <a:fillToRect l="100000" t="100000"/>
                      </a:path>
                      <a:tileRect r="-100000" b="-100000"/>
                    </a:gradFill>
                  </a:tcPr>
                </a:tc>
                <a:tc>
                  <a:txBody>
                    <a:bodyPr/>
                    <a:lstStyle/>
                    <a:p>
                      <a:pPr rtl="0" fontAlgn="base">
                        <a:defRPr b="0" i="0"/>
                      </a:pPr>
                      <a:r>
                        <a:rPr lang="1106" sz="2000" b="1" i="0" kern="1200">
                          <a:solidFill>
                            <a:schemeClr val="accent5">
                              <a:lumMod val="50000"/>
                            </a:schemeClr>
                          </a:solidFill>
                          <a:effectLst/>
                          <a:latin typeface="+mn-lt"/>
                          <a:ea typeface="+mn-ea"/>
                          <a:cs typeface="+mn-cs"/>
                        </a:rPr>
                        <a:t>Llesiant</a:t>
                      </a:r>
                    </a:p>
                    <a:p>
                      <a:pPr rtl="0" fontAlgn="base"/>
                      <a:endParaRPr lang="en-GB" sz="2000" b="1" i="0" kern="1200">
                        <a:solidFill>
                          <a:schemeClr val="accent5">
                            <a:lumMod val="50000"/>
                          </a:schemeClr>
                        </a:solidFill>
                        <a:effectLst/>
                        <a:latin typeface="+mn-lt"/>
                        <a:ea typeface="+mn-ea"/>
                        <a:cs typeface="+mn-cs"/>
                      </a:endParaRPr>
                    </a:p>
                    <a:p>
                      <a:pPr rtl="0" fontAlgn="base">
                        <a:defRPr b="0" i="0"/>
                      </a:pPr>
                      <a:r>
                        <a:rPr lang="1106" sz="2000" b="1" i="0" kern="1200">
                          <a:solidFill>
                            <a:schemeClr val="accent5">
                              <a:lumMod val="50000"/>
                            </a:schemeClr>
                          </a:solidFill>
                          <a:effectLst/>
                          <a:latin typeface="+mn-lt"/>
                          <a:ea typeface="+mn-ea"/>
                          <a:cs typeface="+mn-cs"/>
                        </a:rPr>
                        <a:t>Cefnogi pobl i ofalu am eu llesiant eu hunain a mesur llwyddiant y gofal a’r gefnogaeth.</a:t>
                      </a:r>
                    </a:p>
                  </a:txBody>
                  <a:tcPr>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path path="circle">
                        <a:fillToRect l="100000" t="100000"/>
                      </a:path>
                      <a:tileRect r="-100000" b="-100000"/>
                    </a:gradFill>
                  </a:tcPr>
                </a:tc>
                <a:tc>
                  <a:txBody>
                    <a:bodyPr/>
                    <a:lstStyle/>
                    <a:p>
                      <a:pPr rtl="0" fontAlgn="base">
                        <a:defRPr b="0" i="0"/>
                      </a:pPr>
                      <a:r>
                        <a:rPr lang="1106" sz="2000" b="1" i="0" kern="1200">
                          <a:solidFill>
                            <a:schemeClr val="accent5">
                              <a:lumMod val="50000"/>
                            </a:schemeClr>
                          </a:solidFill>
                          <a:effectLst/>
                          <a:latin typeface="+mn-lt"/>
                          <a:ea typeface="+mn-ea"/>
                          <a:cs typeface="+mn-cs"/>
                        </a:rPr>
                        <a:t>Cydgynhyrchu</a:t>
                      </a:r>
                    </a:p>
                    <a:p>
                      <a:pPr rtl="0" fontAlgn="base"/>
                      <a:endParaRPr lang="en-GB" sz="2000" b="1" i="0" kern="1200">
                        <a:solidFill>
                          <a:schemeClr val="accent5">
                            <a:lumMod val="50000"/>
                          </a:schemeClr>
                        </a:solidFill>
                        <a:effectLst/>
                        <a:latin typeface="+mn-lt"/>
                        <a:ea typeface="+mn-ea"/>
                        <a:cs typeface="+mn-cs"/>
                      </a:endParaRPr>
                    </a:p>
                    <a:p>
                      <a:pPr rtl="0" fontAlgn="base">
                        <a:defRPr b="0" i="0"/>
                      </a:pPr>
                      <a:r>
                        <a:rPr lang="1106" sz="2000" b="1" i="0" kern="1200">
                          <a:solidFill>
                            <a:schemeClr val="accent5">
                              <a:lumMod val="50000"/>
                            </a:schemeClr>
                          </a:solidFill>
                          <a:effectLst/>
                          <a:latin typeface="+mn-lt"/>
                          <a:ea typeface="+mn-ea"/>
                          <a:cs typeface="+mn-cs"/>
                        </a:rPr>
                        <a:t>Annog unigolion i chwarae mwy o ran yn y broses o gynllunio a darparu gwasanaethau.</a:t>
                      </a:r>
                    </a:p>
                    <a:p>
                      <a:endParaRPr lang="en-GB" sz="2000"/>
                    </a:p>
                  </a:txBody>
                  <a:tcPr>
                    <a:gradFill flip="none" rotWithShape="1">
                      <a:gsLst>
                        <a:gs pos="0">
                          <a:schemeClr val="accent5">
                            <a:lumMod val="20000"/>
                            <a:lumOff val="80000"/>
                            <a:shade val="30000"/>
                            <a:satMod val="115000"/>
                          </a:schemeClr>
                        </a:gs>
                        <a:gs pos="50000">
                          <a:schemeClr val="accent5">
                            <a:lumMod val="20000"/>
                            <a:lumOff val="80000"/>
                            <a:shade val="67500"/>
                            <a:satMod val="115000"/>
                          </a:schemeClr>
                        </a:gs>
                        <a:gs pos="100000">
                          <a:schemeClr val="accent5">
                            <a:lumMod val="20000"/>
                            <a:lumOff val="80000"/>
                            <a:shade val="100000"/>
                            <a:satMod val="115000"/>
                          </a:schemeClr>
                        </a:gs>
                      </a:gsLst>
                      <a:path path="circle">
                        <a:fillToRect l="100000" t="100000"/>
                      </a:path>
                      <a:tileRect r="-100000" b="-100000"/>
                    </a:gradFill>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40D73BDC-6C42-4769-8E3A-87F3D4AEB27C}"/>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Tree>
    <p:extLst>
      <p:ext uri="{BB962C8B-B14F-4D97-AF65-F5344CB8AC3E}">
        <p14:creationId xmlns:p14="http://schemas.microsoft.com/office/powerpoint/2010/main" val="421578458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B0F8B-2EC1-4829-A271-3C20CB2CE0E9}"/>
              </a:ext>
            </a:extLst>
          </p:cNvPr>
          <p:cNvSpPr>
            <a:spLocks noGrp="1"/>
          </p:cNvSpPr>
          <p:nvPr>
            <p:ph type="ctrTitle"/>
          </p:nvPr>
        </p:nvSpPr>
        <p:spPr>
          <a:xfrm>
            <a:off x="2137254" y="2651760"/>
            <a:ext cx="7917492" cy="3774658"/>
          </a:xfrm>
        </p:spPr>
        <p:txBody>
          <a:bodyPr>
            <a:normAutofit/>
          </a:bodyPr>
          <a:lstStyle/>
          <a:p>
            <a:pPr algn="l">
              <a:tabLst>
                <a:tab pos="263525" algn="l"/>
              </a:tabLst>
              <a:defRPr b="0" i="0"/>
            </a:pPr>
            <a:r>
              <a:rPr lang="1106" sz="2400" dirty="0">
                <a:sym typeface="Wingdings" panose="05000000000000000000" pitchFamily="2" charset="2"/>
              </a:rPr>
              <a:t>Dull person-ganolog tuag at ofal a chymorth</a:t>
            </a:r>
            <a:br>
              <a:rPr lang="1106" sz="2400" dirty="0">
                <a:sym typeface="Wingdings" panose="05000000000000000000" pitchFamily="2" charset="2"/>
              </a:rPr>
            </a:br>
            <a:br>
              <a:rPr lang="1106" sz="2400" dirty="0">
                <a:sym typeface="Wingdings" panose="05000000000000000000" pitchFamily="2" charset="2"/>
              </a:rPr>
            </a:br>
            <a:r>
              <a:rPr lang="en-GB" sz="2400" dirty="0">
                <a:sym typeface="Wingdings" panose="05000000000000000000" pitchFamily="2" charset="2"/>
              </a:rPr>
              <a:t>	</a:t>
            </a:r>
            <a:r>
              <a:rPr lang="1106" sz="2400" dirty="0"/>
              <a:t>Dewis o ran sut i fyw bywyd annibynnol</a:t>
            </a:r>
            <a:br>
              <a:rPr lang="1106" sz="2400" dirty="0"/>
            </a:br>
            <a:br>
              <a:rPr lang="1106" sz="2400" dirty="0"/>
            </a:br>
            <a:r>
              <a:rPr lang="en-GB" sz="2400" dirty="0">
                <a:sym typeface="Wingdings" panose="05000000000000000000" pitchFamily="2" charset="2"/>
              </a:rPr>
              <a:t>	</a:t>
            </a:r>
            <a:r>
              <a:rPr lang="1106" sz="2400" dirty="0"/>
              <a:t>Gwybodaeth am ba opsiynau sydd ar gael</a:t>
            </a:r>
            <a:br>
              <a:rPr lang="1106" sz="2400" dirty="0"/>
            </a:br>
            <a:br>
              <a:rPr lang="1106" sz="2400" dirty="0"/>
            </a:br>
            <a:r>
              <a:rPr lang="en-GB" sz="2400" dirty="0">
                <a:sym typeface="Wingdings" panose="05000000000000000000" pitchFamily="2" charset="2"/>
              </a:rPr>
              <a:t>	</a:t>
            </a:r>
            <a:r>
              <a:rPr lang="1106" sz="2400" dirty="0"/>
              <a:t>Rôl mewn penderfyniadau am hunan ofal a chymorth</a:t>
            </a:r>
            <a:br>
              <a:rPr lang="1106" sz="2400" dirty="0"/>
            </a:br>
            <a:br>
              <a:rPr lang="1106" sz="2400" dirty="0"/>
            </a:br>
            <a:r>
              <a:rPr lang="en-GB" sz="2400" dirty="0">
                <a:sym typeface="Wingdings" panose="05000000000000000000" pitchFamily="2" charset="2"/>
              </a:rPr>
              <a:t>	</a:t>
            </a:r>
            <a:r>
              <a:rPr lang="1106" sz="2400" dirty="0"/>
              <a:t>Llais wrth gynllunio darparu gofal</a:t>
            </a:r>
            <a:br>
              <a:rPr lang="1106" sz="2400" dirty="0"/>
            </a:br>
            <a:br>
              <a:rPr lang="1106" sz="2400" dirty="0"/>
            </a:br>
            <a:r>
              <a:rPr lang="en-GB" sz="2400" dirty="0">
                <a:sym typeface="Wingdings" panose="05000000000000000000" pitchFamily="2" charset="2"/>
              </a:rPr>
              <a:t>	</a:t>
            </a:r>
            <a:r>
              <a:rPr lang="1106" sz="2400" dirty="0"/>
              <a:t>Grymuso drwy berthnasoedd cadarnhaol</a:t>
            </a:r>
          </a:p>
        </p:txBody>
      </p:sp>
      <p:sp>
        <p:nvSpPr>
          <p:cNvPr id="6" name="Rectangle 5">
            <a:extLst>
              <a:ext uri="{FF2B5EF4-FFF2-40B4-BE49-F238E27FC236}">
                <a16:creationId xmlns:a16="http://schemas.microsoft.com/office/drawing/2014/main" id="{C6495740-6CF1-4F8F-904A-CDD60C6B847E}"/>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sp>
        <p:nvSpPr>
          <p:cNvPr id="4" name="Title 1">
            <a:extLst>
              <a:ext uri="{FF2B5EF4-FFF2-40B4-BE49-F238E27FC236}">
                <a16:creationId xmlns:a16="http://schemas.microsoft.com/office/drawing/2014/main" id="{1F2CEF37-F8DE-473A-89EE-9577CDB4CC25}"/>
              </a:ext>
            </a:extLst>
          </p:cNvPr>
          <p:cNvSpPr txBox="1">
            <a:spLocks/>
          </p:cNvSpPr>
          <p:nvPr/>
        </p:nvSpPr>
        <p:spPr>
          <a:xfrm>
            <a:off x="2137254" y="1483360"/>
            <a:ext cx="7917492" cy="9095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gn="l">
              <a:defRPr b="0" i="0"/>
            </a:pPr>
            <a:r>
              <a:rPr lang="1106" sz="2800" b="1" dirty="0"/>
              <a:t>Sut gall llais a rheolaeth gefnogi oedolion i gynnal iechyd, llesiant a gwydnwch?</a:t>
            </a:r>
            <a:endParaRPr lang="1106" sz="2400" dirty="0"/>
          </a:p>
        </p:txBody>
      </p:sp>
    </p:spTree>
    <p:extLst>
      <p:ext uri="{BB962C8B-B14F-4D97-AF65-F5344CB8AC3E}">
        <p14:creationId xmlns:p14="http://schemas.microsoft.com/office/powerpoint/2010/main" val="132684731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9F190FA-8CAA-4971-9A4F-D852710FC7D0}"/>
              </a:ext>
            </a:extLst>
          </p:cNvPr>
          <p:cNvSpPr txBox="1"/>
          <p:nvPr/>
        </p:nvSpPr>
        <p:spPr>
          <a:xfrm>
            <a:off x="408373" y="1235081"/>
            <a:ext cx="11403947" cy="3661258"/>
          </a:xfrm>
          <a:prstGeom prst="rect">
            <a:avLst/>
          </a:prstGeom>
          <a:noFill/>
        </p:spPr>
        <p:txBody>
          <a:bodyPr wrap="square" rtlCol="0">
            <a:spAutoFit/>
          </a:bodyPr>
          <a:lstStyle/>
          <a:p>
            <a:pPr>
              <a:defRPr b="0" i="0"/>
            </a:pPr>
            <a:r>
              <a:rPr lang="1106" b="1">
                <a:solidFill>
                  <a:srgbClr val="0070C0"/>
                </a:solidFill>
              </a:rPr>
              <a:t>Atal ac ymyrryd yn gynnar</a:t>
            </a:r>
          </a:p>
          <a:p>
            <a:endParaRPr lang="en-GB">
              <a:solidFill>
                <a:srgbClr val="0070C0"/>
              </a:solidFill>
            </a:endParaRPr>
          </a:p>
          <a:p>
            <a:pPr marL="285750" indent="-285750">
              <a:buFont typeface="Arial" panose="020B0604020202020204" pitchFamily="34" charset="0"/>
              <a:buChar char="•"/>
              <a:defRPr b="0" i="0"/>
            </a:pPr>
            <a:r>
              <a:rPr lang="1106">
                <a:solidFill>
                  <a:srgbClr val="0070C0"/>
                </a:solidFill>
              </a:rPr>
              <a:t>Mae Iechyd Cyhoeddus Cymru wedi datblygu blaenoriaethau i gynnal gwydnwch drwy system iechyd a gofal cymdeithasol gynaliadwy yn seiliedig ar </a:t>
            </a:r>
            <a:r>
              <a:rPr lang="1106" b="1">
                <a:solidFill>
                  <a:srgbClr val="0070C0"/>
                </a:solidFill>
              </a:rPr>
              <a:t>atal </a:t>
            </a:r>
            <a:r>
              <a:rPr lang="1106">
                <a:solidFill>
                  <a:srgbClr val="0070C0"/>
                </a:solidFill>
              </a:rPr>
              <a:t>ac </a:t>
            </a:r>
            <a:r>
              <a:rPr lang="1106" b="1">
                <a:solidFill>
                  <a:srgbClr val="0070C0"/>
                </a:solidFill>
              </a:rPr>
              <a:t>ymyrryd yn gynnar.</a:t>
            </a:r>
          </a:p>
          <a:p>
            <a:pPr marL="285750" indent="-285750">
              <a:buFont typeface="Arial" panose="020B0604020202020204" pitchFamily="34" charset="0"/>
              <a:buChar char="•"/>
              <a:defRPr b="0" i="0"/>
            </a:pPr>
            <a:r>
              <a:rPr lang="1106">
                <a:solidFill>
                  <a:srgbClr val="0070C0"/>
                </a:solidFill>
              </a:rPr>
              <a:t>Eu bwriad yw lleihau clefydau o gyflyrau tymor hir drwy </a:t>
            </a:r>
            <a:r>
              <a:rPr lang="1106" b="1">
                <a:solidFill>
                  <a:srgbClr val="0070C0"/>
                </a:solidFill>
              </a:rPr>
              <a:t>ganfod yn gynnar </a:t>
            </a:r>
            <a:r>
              <a:rPr lang="1106">
                <a:solidFill>
                  <a:srgbClr val="0070C0"/>
                </a:solidFill>
              </a:rPr>
              <a:t>drwy </a:t>
            </a:r>
            <a:r>
              <a:rPr lang="1106" b="1">
                <a:solidFill>
                  <a:srgbClr val="0070C0"/>
                </a:solidFill>
              </a:rPr>
              <a:t>raglenni sgrinio, technoleg </a:t>
            </a:r>
            <a:r>
              <a:rPr lang="1106">
                <a:solidFill>
                  <a:srgbClr val="0070C0"/>
                </a:solidFill>
              </a:rPr>
              <a:t>well a defnyddio </a:t>
            </a:r>
            <a:r>
              <a:rPr lang="1106" b="1">
                <a:solidFill>
                  <a:srgbClr val="0070C0"/>
                </a:solidFill>
              </a:rPr>
              <a:t>data sy'n seiliedig ar risg.</a:t>
            </a:r>
          </a:p>
          <a:p>
            <a:pPr marL="285750" indent="-285750">
              <a:buFont typeface="Arial" panose="020B0604020202020204" pitchFamily="34" charset="0"/>
              <a:buChar char="•"/>
              <a:defRPr b="0" i="0"/>
            </a:pPr>
            <a:r>
              <a:rPr lang="1106">
                <a:solidFill>
                  <a:srgbClr val="0070C0"/>
                </a:solidFill>
              </a:rPr>
              <a:t>Dylai’r ymyrryd yn gynnar fod</a:t>
            </a:r>
            <a:r>
              <a:rPr lang="1106" b="1">
                <a:solidFill>
                  <a:srgbClr val="0070C0"/>
                </a:solidFill>
              </a:rPr>
              <a:t>yn seiliedig ar y gymuned.</a:t>
            </a:r>
          </a:p>
          <a:p>
            <a:pPr marL="285750" indent="-285750">
              <a:buFont typeface="Arial" panose="020B0604020202020204" pitchFamily="34" charset="0"/>
              <a:buChar char="•"/>
              <a:defRPr b="0" i="0"/>
            </a:pPr>
            <a:r>
              <a:rPr lang="1106">
                <a:solidFill>
                  <a:srgbClr val="0070C0"/>
                </a:solidFill>
              </a:rPr>
              <a:t>Dylai </a:t>
            </a:r>
            <a:r>
              <a:rPr lang="1106" b="1">
                <a:solidFill>
                  <a:srgbClr val="0070C0"/>
                </a:solidFill>
              </a:rPr>
              <a:t>rhaglenni sgrinio</a:t>
            </a:r>
            <a:r>
              <a:rPr lang="1106">
                <a:solidFill>
                  <a:srgbClr val="0070C0"/>
                </a:solidFill>
              </a:rPr>
              <a:t>'r boblogaeth genedlaethol fod o </a:t>
            </a:r>
            <a:r>
              <a:rPr lang="1106" b="1">
                <a:solidFill>
                  <a:srgbClr val="0070C0"/>
                </a:solidFill>
              </a:rPr>
              <a:t>ansawdd uchel.</a:t>
            </a:r>
          </a:p>
          <a:p>
            <a:pPr marL="285750" indent="-285750">
              <a:buFont typeface="Arial" panose="020B0604020202020204" pitchFamily="34" charset="0"/>
              <a:buChar char="•"/>
              <a:defRPr b="0" i="0"/>
            </a:pPr>
            <a:r>
              <a:rPr lang="1106" b="0">
                <a:solidFill>
                  <a:srgbClr val="0070C0"/>
                </a:solidFill>
              </a:rPr>
              <a:t>Dylai'r </a:t>
            </a:r>
            <a:r>
              <a:rPr lang="1106" b="1">
                <a:solidFill>
                  <a:srgbClr val="0070C0"/>
                </a:solidFill>
              </a:rPr>
              <a:t>gwasanaethau a ddarperir </a:t>
            </a:r>
            <a:r>
              <a:rPr lang="1106" b="0">
                <a:solidFill>
                  <a:srgbClr val="0070C0"/>
                </a:solidFill>
              </a:rPr>
              <a:t>fod yn </a:t>
            </a:r>
            <a:r>
              <a:rPr lang="1106" b="1">
                <a:solidFill>
                  <a:srgbClr val="0070C0"/>
                </a:solidFill>
              </a:rPr>
              <a:t>deg </a:t>
            </a:r>
            <a:r>
              <a:rPr lang="1106" b="0">
                <a:solidFill>
                  <a:srgbClr val="0070C0"/>
                </a:solidFill>
              </a:rPr>
              <a:t>ac yn </a:t>
            </a:r>
            <a:r>
              <a:rPr lang="1106" b="1">
                <a:solidFill>
                  <a:srgbClr val="0070C0"/>
                </a:solidFill>
              </a:rPr>
              <a:t>hygyrch </a:t>
            </a:r>
            <a:r>
              <a:rPr lang="1106" b="0">
                <a:solidFill>
                  <a:srgbClr val="0070C0"/>
                </a:solidFill>
              </a:rPr>
              <a:t>i bawb.</a:t>
            </a:r>
          </a:p>
          <a:p>
            <a:pPr marL="285750" indent="-285750">
              <a:buFont typeface="Arial" panose="020B0604020202020204" pitchFamily="34" charset="0"/>
              <a:buChar char="•"/>
              <a:defRPr b="0" i="0"/>
            </a:pPr>
            <a:r>
              <a:rPr lang="1106">
                <a:solidFill>
                  <a:srgbClr val="0070C0"/>
                </a:solidFill>
              </a:rPr>
              <a:t>Pan fydd clefyd yn cael ei ganfod drwy ymyrraeth gynnar, dylai </a:t>
            </a:r>
            <a:r>
              <a:rPr lang="1106" b="1">
                <a:solidFill>
                  <a:srgbClr val="0070C0"/>
                </a:solidFill>
              </a:rPr>
              <a:t>pecynnau gofal </a:t>
            </a:r>
            <a:r>
              <a:rPr lang="1106">
                <a:solidFill>
                  <a:srgbClr val="0070C0"/>
                </a:solidFill>
              </a:rPr>
              <a:t>fod yn </a:t>
            </a:r>
            <a:r>
              <a:rPr lang="1106" b="1">
                <a:solidFill>
                  <a:srgbClr val="0070C0"/>
                </a:solidFill>
              </a:rPr>
              <a:t>effeithlon </a:t>
            </a:r>
            <a:r>
              <a:rPr lang="1106">
                <a:solidFill>
                  <a:srgbClr val="0070C0"/>
                </a:solidFill>
              </a:rPr>
              <a:t>ac yn </a:t>
            </a:r>
            <a:r>
              <a:rPr lang="1106" b="1">
                <a:solidFill>
                  <a:srgbClr val="0070C0"/>
                </a:solidFill>
              </a:rPr>
              <a:t>"ddi-dor".</a:t>
            </a:r>
          </a:p>
          <a:p>
            <a:endParaRPr lang="en-GB"/>
          </a:p>
          <a:p>
            <a:endParaRPr lang="en-GB"/>
          </a:p>
        </p:txBody>
      </p:sp>
      <p:sp>
        <p:nvSpPr>
          <p:cNvPr id="7" name="Rectangle 6">
            <a:extLst>
              <a:ext uri="{FF2B5EF4-FFF2-40B4-BE49-F238E27FC236}">
                <a16:creationId xmlns:a16="http://schemas.microsoft.com/office/drawing/2014/main" id="{9C06C2CE-46CF-40AE-B05C-1FB6AAED3EE0}"/>
              </a:ext>
            </a:extLst>
          </p:cNvPr>
          <p:cNvSpPr/>
          <p:nvPr/>
        </p:nvSpPr>
        <p:spPr>
          <a:xfrm>
            <a:off x="379841" y="431582"/>
            <a:ext cx="7925409" cy="457657"/>
          </a:xfrm>
          <a:prstGeom prst="rect">
            <a:avLst/>
          </a:prstGeom>
        </p:spPr>
        <p:txBody>
          <a:bodyPr wrap="square">
            <a:spAutoFit/>
          </a:bodyPr>
          <a:lstStyle/>
          <a:p>
            <a:pPr>
              <a:defRPr b="0" i="0"/>
            </a:pPr>
            <a:r>
              <a:rPr lang="1106" sz="2400">
                <a:solidFill>
                  <a:schemeClr val="accent4"/>
                </a:solidFill>
              </a:rPr>
              <a:t>TAG Iechyd a Gofal Cymdeithasol, a Gofal Plant</a:t>
            </a:r>
            <a:endParaRPr lang="en-GB" sz="2400">
              <a:solidFill>
                <a:schemeClr val="accent4"/>
              </a:solidFill>
            </a:endParaRPr>
          </a:p>
        </p:txBody>
      </p:sp>
      <p:pic>
        <p:nvPicPr>
          <p:cNvPr id="4" name="Picture 3">
            <a:extLst>
              <a:ext uri="{FF2B5EF4-FFF2-40B4-BE49-F238E27FC236}">
                <a16:creationId xmlns:a16="http://schemas.microsoft.com/office/drawing/2014/main" id="{2E151C17-EF6F-498C-9B51-2263A875540A}"/>
              </a:ext>
            </a:extLst>
          </p:cNvPr>
          <p:cNvPicPr>
            <a:picLocks noChangeAspect="1"/>
          </p:cNvPicPr>
          <p:nvPr/>
        </p:nvPicPr>
        <p:blipFill>
          <a:blip r:embed="rId2"/>
          <a:stretch>
            <a:fillRect/>
          </a:stretch>
        </p:blipFill>
        <p:spPr>
          <a:xfrm>
            <a:off x="4304665" y="4082478"/>
            <a:ext cx="3582670" cy="2714562"/>
          </a:xfrm>
          <a:prstGeom prst="rect">
            <a:avLst/>
          </a:prstGeom>
        </p:spPr>
      </p:pic>
    </p:spTree>
    <p:extLst>
      <p:ext uri="{BB962C8B-B14F-4D97-AF65-F5344CB8AC3E}">
        <p14:creationId xmlns:p14="http://schemas.microsoft.com/office/powerpoint/2010/main" val="30466855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PPT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E9AD18C8-137B-4AA2-9EF8-53A4632F8B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fields"/>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E0514B1-7015-47D3-8B33-208C186FC557}">
  <ds:schemaRefs>
    <ds:schemaRef ds:uri="http://schemas.microsoft.com/office/infopath/2007/PartnerControls"/>
    <ds:schemaRef ds:uri="36f98b4f-ba65-4a7d-9a34-48b23de556cb"/>
    <ds:schemaRef ds:uri="http://purl.org/dc/terms/"/>
    <ds:schemaRef ds:uri="http://schemas.microsoft.com/office/2006/documentManagement/types"/>
    <ds:schemaRef ds:uri="http://schemas.openxmlformats.org/package/2006/metadata/core-properties"/>
    <ds:schemaRef ds:uri="http://schemas.microsoft.com/sharepoint/v3/fields"/>
    <ds:schemaRef ds:uri="07b9bb9f-93d7-4a9d-9e48-363b5c999e88"/>
    <ds:schemaRef ds:uri="http://purl.org/dc/elements/1.1/"/>
    <ds:schemaRef ds:uri="http://purl.org/dc/dcmitype/"/>
    <ds:schemaRef ds:uri="http://schemas.microsoft.com/sharepoint/v3"/>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17177</TotalTime>
  <Words>4176</Words>
  <Application>Microsoft Office PowerPoint</Application>
  <PresentationFormat>Widescreen</PresentationFormat>
  <Paragraphs>367</Paragraphs>
  <Slides>27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Arial</vt:lpstr>
      <vt:lpstr>Calibri</vt:lpstr>
      <vt:lpstr>Gotham Rounded Book</vt:lpstr>
      <vt:lpstr>Custom Design</vt:lpstr>
      <vt:lpstr>TAG Iechyd a Gofal Cymdeithasol, a Gofal Plant </vt:lpstr>
      <vt:lpstr>PowerPoint Presentation</vt:lpstr>
      <vt:lpstr>PowerPoint Presentation</vt:lpstr>
      <vt:lpstr>PowerPoint Presentation</vt:lpstr>
      <vt:lpstr>PowerPoint Presentation</vt:lpstr>
      <vt:lpstr>PowerPoint Presentation</vt:lpstr>
      <vt:lpstr>PowerPoint Presentation</vt:lpstr>
      <vt:lpstr>Dull person-ganolog tuag at ofal a chymorth   Dewis o ran sut i fyw bywyd annibynnol   Gwybodaeth am ba opsiynau sydd ar gael   Rôl mewn penderfyniadau am hunan ofal a chymorth   Llais wrth gynllunio darparu gofal   Grymuso drwy berthnasoedd cadarnhaol</vt:lpstr>
      <vt:lpstr>PowerPoint Presentation</vt:lpstr>
      <vt:lpstr>PowerPoint Presentation</vt:lpstr>
      <vt:lpstr>Sut mae llesiant yn cael ei ddiffinio?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TAG Iechyd a Gofal Cymdeithasol, a Gofal Plant </dc:title>
  <dc:creator>City &amp; Guilds/WJEC</dc:creator>
  <cp:lastModifiedBy>Bushell, Karen</cp:lastModifiedBy>
  <cp:revision>179</cp:revision>
  <dcterms:created xsi:type="dcterms:W3CDTF">2019-02-21T11:49:42Z</dcterms:created>
  <dcterms:modified xsi:type="dcterms:W3CDTF">2021-07-15T11:23:35Z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Source">
    <vt:lpwstr/>
  </property>
  <property fmtid="{D5CDD505-2E9C-101B-9397-08002B2CF9AE}" pid="3" name="AuthorIds_UIVersion_1536">
    <vt:lpwstr>260</vt:lpwstr>
  </property>
  <property fmtid="{D5CDD505-2E9C-101B-9397-08002B2CF9AE}" pid="4" name="AuthorIds_UIVersion_5120">
    <vt:lpwstr>37739</vt:lpwstr>
  </property>
  <property fmtid="{D5CDD505-2E9C-101B-9397-08002B2CF9AE}" pid="5" name="ComplianceAssetId">
    <vt:lpwstr/>
  </property>
  <property fmtid="{D5CDD505-2E9C-101B-9397-08002B2CF9AE}" pid="6" name="ContentTypeId">
    <vt:lpwstr>0x0101009148F5A04DDD49CBA7127AADA5FB792B00AADE34325A8B49CDA8BB4DB53328F214008CB3F2150C24F24F8304D2120C64EA5300D55831203E689340AF2E2F5978B1265D</vt:lpwstr>
  </property>
  <property fmtid="{D5CDD505-2E9C-101B-9397-08002B2CF9AE}" pid="7" name="DocumentType">
    <vt:lpwstr/>
  </property>
  <property fmtid="{D5CDD505-2E9C-101B-9397-08002B2CF9AE}" pid="8" name="k48d8005054a4dd09ad49b7c837f0781">
    <vt:lpwstr/>
  </property>
  <property fmtid="{D5CDD505-2E9C-101B-9397-08002B2CF9AE}" pid="9" name="Level">
    <vt:lpwstr/>
  </property>
  <property fmtid="{D5CDD505-2E9C-101B-9397-08002B2CF9AE}" pid="10" name="Order">
    <vt:r8>34900</vt:r8>
  </property>
  <property fmtid="{D5CDD505-2E9C-101B-9397-08002B2CF9AE}" pid="11" name="TemplateUrl">
    <vt:lpwstr/>
  </property>
  <property fmtid="{D5CDD505-2E9C-101B-9397-08002B2CF9AE}" pid="12" name="WJEC Audiences">
    <vt:lpwstr/>
  </property>
  <property fmtid="{D5CDD505-2E9C-101B-9397-08002B2CF9AE}" pid="13" name="WJEC Department">
    <vt:lpwstr/>
  </property>
  <property fmtid="{D5CDD505-2E9C-101B-9397-08002B2CF9AE}" pid="14" name="WJEC Exam Season">
    <vt:lpwstr/>
  </property>
  <property fmtid="{D5CDD505-2E9C-101B-9397-08002B2CF9AE}" pid="15" name="WJEC Paper Code">
    <vt:lpwstr/>
  </property>
  <property fmtid="{D5CDD505-2E9C-101B-9397-08002B2CF9AE}" pid="16" name="WJEC Subject">
    <vt:lpwstr/>
  </property>
  <property fmtid="{D5CDD505-2E9C-101B-9397-08002B2CF9AE}" pid="17" name="WJEC Subject Code">
    <vt:lpwstr/>
  </property>
  <property fmtid="{D5CDD505-2E9C-101B-9397-08002B2CF9AE}" pid="18" name="xd_ProgID">
    <vt:lpwstr/>
  </property>
  <property fmtid="{D5CDD505-2E9C-101B-9397-08002B2CF9AE}" pid="19" name="xd_Signature">
    <vt:bool>false</vt:bool>
  </property>
</Properties>
</file>