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753" r:id="rId4"/>
    <p:sldMasterId id="2147483754" r:id="rId5"/>
  </p:sldMasterIdLst>
  <p:notesMasterIdLst>
    <p:notesMasterId r:id="rId36"/>
  </p:notesMasterIdLst>
  <p:handoutMasterIdLst>
    <p:handoutMasterId r:id="rId37"/>
  </p:handoutMasterIdLst>
  <p:sldIdLst>
    <p:sldId id="776" r:id="rId6"/>
    <p:sldId id="715" r:id="rId7"/>
    <p:sldId id="853" r:id="rId8"/>
    <p:sldId id="873" r:id="rId9"/>
    <p:sldId id="858" r:id="rId10"/>
    <p:sldId id="874" r:id="rId11"/>
    <p:sldId id="861" r:id="rId12"/>
    <p:sldId id="875" r:id="rId13"/>
    <p:sldId id="860" r:id="rId14"/>
    <p:sldId id="876" r:id="rId15"/>
    <p:sldId id="859" r:id="rId16"/>
    <p:sldId id="877" r:id="rId17"/>
    <p:sldId id="862" r:id="rId18"/>
    <p:sldId id="878" r:id="rId19"/>
    <p:sldId id="864" r:id="rId20"/>
    <p:sldId id="879" r:id="rId21"/>
    <p:sldId id="863" r:id="rId22"/>
    <p:sldId id="880" r:id="rId23"/>
    <p:sldId id="865" r:id="rId24"/>
    <p:sldId id="881" r:id="rId25"/>
    <p:sldId id="866" r:id="rId26"/>
    <p:sldId id="882" r:id="rId27"/>
    <p:sldId id="868" r:id="rId28"/>
    <p:sldId id="883" r:id="rId29"/>
    <p:sldId id="870" r:id="rId30"/>
    <p:sldId id="884" r:id="rId31"/>
    <p:sldId id="869" r:id="rId32"/>
    <p:sldId id="885" r:id="rId33"/>
    <p:sldId id="872" r:id="rId34"/>
    <p:sldId id="886" r:id="rId35"/>
  </p:sldIdLst>
  <p:sldSz cx="12192000" cy="6858000"/>
  <p:notesSz cx="6805613" cy="9944100"/>
  <p:custDataLst>
    <p:tags r:id="rId38"/>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5" orient="horz" pos="1457" userDrawn="1">
          <p15:clr>
            <a:srgbClr val="A4A3A4"/>
          </p15:clr>
        </p15:guide>
        <p15:guide id="16" pos="3840">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Jennifer Onuzuruike" initials="JO" lastIdx="0" clrIdx="0"/>
  <p:cmAuthor id="2" name="Jenna Redelinghuys" initials="JR" lastIdx="0" clrIdx="1"/>
  <p:cmAuthor id="3" name="William Nightingale" initials="WN" lastIdx="0" clrIdx="2"/>
  <p:cmAuthor id="4" name="Suzi Gray" initials="SG" lastIdx="0" clrIdx="3">
    <p:extLst>
      <p:ext uri="{19B8F6BF-5375-455C-9EA6-DF929625EA0E}">
        <p15:presenceInfo xmlns:p15="http://schemas.microsoft.com/office/powerpoint/2012/main" userId="S-1-5-21-1308356437-3399562541-1039870623-3914" providerId="AD"/>
      </p:ext>
    </p:extLst>
  </p:cmAuthor>
  <p:cmAuthor id="5" name="Candy, Allison" initials="CA" lastIdx="0" clrIdx="4">
    <p:extLst>
      <p:ext uri="{19B8F6BF-5375-455C-9EA6-DF929625EA0E}">
        <p15:presenceInfo xmlns:p15="http://schemas.microsoft.com/office/powerpoint/2012/main" userId="S::candya@wjec.co.uk::8080e321-cbd0-4137-867d-57126c42a4ef"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0C0"/>
    <a:srgbClr val="65B2E6"/>
    <a:srgbClr val="6699FF"/>
    <a:srgbClr val="CB076E"/>
    <a:srgbClr val="FF99FF"/>
    <a:srgbClr val="CC99FF"/>
    <a:srgbClr val="FFCC66"/>
    <a:srgbClr val="E7ECF5"/>
    <a:srgbClr val="0096FF"/>
    <a:srgbClr val="CBD6E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DC49A07-2783-4F48-A702-5DC5FBB67D20}" v="12" dt="2022-04-04T16:17:01.99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p:scale>
          <a:sx n="46" d="100"/>
          <a:sy n="46" d="100"/>
        </p:scale>
        <p:origin x="1348" y="276"/>
      </p:cViewPr>
      <p:guideLst>
        <p:guide orient="horz" pos="1457"/>
        <p:guide pos="3840"/>
      </p:guideLst>
    </p:cSldViewPr>
  </p:slideViewPr>
  <p:notesTextViewPr>
    <p:cViewPr>
      <p:scale>
        <a:sx n="1" d="1"/>
        <a:sy n="1" d="1"/>
      </p:scale>
      <p:origin x="0" y="0"/>
    </p:cViewPr>
  </p:notesTextViewPr>
  <p:notesViewPr>
    <p:cSldViewPr snapToGrid="0">
      <p:cViewPr varScale="1">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commentAuthors" Target="commentAuthors.xml"/><Relationship Id="rId3" Type="http://schemas.openxmlformats.org/officeDocument/2006/relationships/customXml" Target="../customXml/item3.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theme" Target="theme/theme1.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tags" Target="tags/tag1.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41"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handoutMaster" Target="handoutMasters/handoutMaster1.xml"/><Relationship Id="rId40" Type="http://schemas.openxmlformats.org/officeDocument/2006/relationships/presProps" Target="presProps.xml"/><Relationship Id="rId45" Type="http://schemas.microsoft.com/office/2015/10/relationships/revisionInfo" Target="revisionInfo.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notesMaster" Target="notesMasters/notesMaster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microsoft.com/office/2016/11/relationships/changesInfo" Target="changesInfos/changesInfo1.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Tania Lucas" userId="232b37cb-a817-446c-b5f8-6c2be3ba9e7b" providerId="ADAL" clId="{62604079-CA31-4070-B481-1E17ACEBEFDD}"/>
    <pc:docChg chg="undo custSel delSld modSld delMainMaster">
      <pc:chgData name="Tania Lucas" userId="232b37cb-a817-446c-b5f8-6c2be3ba9e7b" providerId="ADAL" clId="{62604079-CA31-4070-B481-1E17ACEBEFDD}" dt="2022-03-03T14:16:32.474" v="64" actId="14100"/>
      <pc:docMkLst>
        <pc:docMk/>
      </pc:docMkLst>
      <pc:sldChg chg="del">
        <pc:chgData name="Tania Lucas" userId="232b37cb-a817-446c-b5f8-6c2be3ba9e7b" providerId="ADAL" clId="{62604079-CA31-4070-B481-1E17ACEBEFDD}" dt="2022-03-03T13:48:24.533" v="0" actId="47"/>
        <pc:sldMkLst>
          <pc:docMk/>
          <pc:sldMk cId="2199394796" sldId="522"/>
        </pc:sldMkLst>
      </pc:sldChg>
      <pc:sldChg chg="del">
        <pc:chgData name="Tania Lucas" userId="232b37cb-a817-446c-b5f8-6c2be3ba9e7b" providerId="ADAL" clId="{62604079-CA31-4070-B481-1E17ACEBEFDD}" dt="2022-03-03T13:48:24.533" v="0" actId="47"/>
        <pc:sldMkLst>
          <pc:docMk/>
          <pc:sldMk cId="615801272" sldId="683"/>
        </pc:sldMkLst>
      </pc:sldChg>
      <pc:sldChg chg="del">
        <pc:chgData name="Tania Lucas" userId="232b37cb-a817-446c-b5f8-6c2be3ba9e7b" providerId="ADAL" clId="{62604079-CA31-4070-B481-1E17ACEBEFDD}" dt="2022-03-03T13:48:24.533" v="0" actId="47"/>
        <pc:sldMkLst>
          <pc:docMk/>
          <pc:sldMk cId="3716472841" sldId="705"/>
        </pc:sldMkLst>
      </pc:sldChg>
      <pc:sldChg chg="addSp delSp modSp mod">
        <pc:chgData name="Tania Lucas" userId="232b37cb-a817-446c-b5f8-6c2be3ba9e7b" providerId="ADAL" clId="{62604079-CA31-4070-B481-1E17ACEBEFDD}" dt="2022-03-03T14:04:22.747" v="30" actId="1076"/>
        <pc:sldMkLst>
          <pc:docMk/>
          <pc:sldMk cId="1643471483" sldId="715"/>
        </pc:sldMkLst>
        <pc:picChg chg="add mod">
          <ac:chgData name="Tania Lucas" userId="232b37cb-a817-446c-b5f8-6c2be3ba9e7b" providerId="ADAL" clId="{62604079-CA31-4070-B481-1E17ACEBEFDD}" dt="2022-03-03T14:04:22.747" v="30" actId="1076"/>
          <ac:picMkLst>
            <pc:docMk/>
            <pc:sldMk cId="1643471483" sldId="715"/>
            <ac:picMk id="3" creationId="{2750A780-35C4-4720-89BF-0CAD599DC398}"/>
          </ac:picMkLst>
        </pc:picChg>
        <pc:picChg chg="del">
          <ac:chgData name="Tania Lucas" userId="232b37cb-a817-446c-b5f8-6c2be3ba9e7b" providerId="ADAL" clId="{62604079-CA31-4070-B481-1E17ACEBEFDD}" dt="2022-03-03T14:03:11.595" v="26" actId="478"/>
          <ac:picMkLst>
            <pc:docMk/>
            <pc:sldMk cId="1643471483" sldId="715"/>
            <ac:picMk id="10" creationId="{1369E370-338B-43E3-AE9E-D53C22329B18}"/>
          </ac:picMkLst>
        </pc:picChg>
      </pc:sldChg>
      <pc:sldChg chg="addSp delSp modSp mod">
        <pc:chgData name="Tania Lucas" userId="232b37cb-a817-446c-b5f8-6c2be3ba9e7b" providerId="ADAL" clId="{62604079-CA31-4070-B481-1E17ACEBEFDD}" dt="2022-03-03T14:12:57.206" v="39" actId="1038"/>
        <pc:sldMkLst>
          <pc:docMk/>
          <pc:sldMk cId="70728850" sldId="776"/>
        </pc:sldMkLst>
        <pc:spChg chg="del mod">
          <ac:chgData name="Tania Lucas" userId="232b37cb-a817-446c-b5f8-6c2be3ba9e7b" providerId="ADAL" clId="{62604079-CA31-4070-B481-1E17ACEBEFDD}" dt="2022-03-03T14:01:06.318" v="3" actId="478"/>
          <ac:spMkLst>
            <pc:docMk/>
            <pc:sldMk cId="70728850" sldId="776"/>
            <ac:spMk id="2" creationId="{00000000-0000-0000-0000-000000000000}"/>
          </ac:spMkLst>
        </pc:spChg>
        <pc:spChg chg="add mod">
          <ac:chgData name="Tania Lucas" userId="232b37cb-a817-446c-b5f8-6c2be3ba9e7b" providerId="ADAL" clId="{62604079-CA31-4070-B481-1E17ACEBEFDD}" dt="2022-03-03T14:00:59.444" v="1"/>
          <ac:spMkLst>
            <pc:docMk/>
            <pc:sldMk cId="70728850" sldId="776"/>
            <ac:spMk id="7" creationId="{660620E8-BD7E-4185-9401-33624726A740}"/>
          </ac:spMkLst>
        </pc:spChg>
        <pc:spChg chg="add mod">
          <ac:chgData name="Tania Lucas" userId="232b37cb-a817-446c-b5f8-6c2be3ba9e7b" providerId="ADAL" clId="{62604079-CA31-4070-B481-1E17ACEBEFDD}" dt="2022-03-03T14:02:47.764" v="25" actId="1037"/>
          <ac:spMkLst>
            <pc:docMk/>
            <pc:sldMk cId="70728850" sldId="776"/>
            <ac:spMk id="8" creationId="{C5987E60-CBE6-43FC-810D-F44CBA55A449}"/>
          </ac:spMkLst>
        </pc:spChg>
        <pc:spChg chg="del">
          <ac:chgData name="Tania Lucas" userId="232b37cb-a817-446c-b5f8-6c2be3ba9e7b" providerId="ADAL" clId="{62604079-CA31-4070-B481-1E17ACEBEFDD}" dt="2022-03-03T14:01:08.161" v="4" actId="478"/>
          <ac:spMkLst>
            <pc:docMk/>
            <pc:sldMk cId="70728850" sldId="776"/>
            <ac:spMk id="9" creationId="{00000000-0000-0000-0000-000000000000}"/>
          </ac:spMkLst>
        </pc:spChg>
        <pc:picChg chg="del">
          <ac:chgData name="Tania Lucas" userId="232b37cb-a817-446c-b5f8-6c2be3ba9e7b" providerId="ADAL" clId="{62604079-CA31-4070-B481-1E17ACEBEFDD}" dt="2022-03-03T14:01:09.939" v="5" actId="478"/>
          <ac:picMkLst>
            <pc:docMk/>
            <pc:sldMk cId="70728850" sldId="776"/>
            <ac:picMk id="6" creationId="{00000000-0000-0000-0000-000000000000}"/>
          </ac:picMkLst>
        </pc:picChg>
        <pc:picChg chg="mod modCrop">
          <ac:chgData name="Tania Lucas" userId="232b37cb-a817-446c-b5f8-6c2be3ba9e7b" providerId="ADAL" clId="{62604079-CA31-4070-B481-1E17ACEBEFDD}" dt="2022-03-03T14:12:57.206" v="39" actId="1038"/>
          <ac:picMkLst>
            <pc:docMk/>
            <pc:sldMk cId="70728850" sldId="776"/>
            <ac:picMk id="12" creationId="{7A7008BB-EF48-4864-88F4-3421BC37480B}"/>
          </ac:picMkLst>
        </pc:picChg>
        <pc:cxnChg chg="del">
          <ac:chgData name="Tania Lucas" userId="232b37cb-a817-446c-b5f8-6c2be3ba9e7b" providerId="ADAL" clId="{62604079-CA31-4070-B481-1E17ACEBEFDD}" dt="2022-03-03T14:12:28.439" v="34" actId="478"/>
          <ac:cxnSpMkLst>
            <pc:docMk/>
            <pc:sldMk cId="70728850" sldId="776"/>
            <ac:cxnSpMk id="4" creationId="{00000000-0000-0000-0000-000000000000}"/>
          </ac:cxnSpMkLst>
        </pc:cxnChg>
      </pc:sldChg>
      <pc:sldChg chg="del">
        <pc:chgData name="Tania Lucas" userId="232b37cb-a817-446c-b5f8-6c2be3ba9e7b" providerId="ADAL" clId="{62604079-CA31-4070-B481-1E17ACEBEFDD}" dt="2022-03-03T14:08:28.855" v="33" actId="47"/>
        <pc:sldMkLst>
          <pc:docMk/>
          <pc:sldMk cId="1000364748" sldId="786"/>
        </pc:sldMkLst>
      </pc:sldChg>
      <pc:sldChg chg="del">
        <pc:chgData name="Tania Lucas" userId="232b37cb-a817-446c-b5f8-6c2be3ba9e7b" providerId="ADAL" clId="{62604079-CA31-4070-B481-1E17ACEBEFDD}" dt="2022-03-03T14:08:28.855" v="33" actId="47"/>
        <pc:sldMkLst>
          <pc:docMk/>
          <pc:sldMk cId="4282325326" sldId="787"/>
        </pc:sldMkLst>
      </pc:sldChg>
      <pc:sldChg chg="del">
        <pc:chgData name="Tania Lucas" userId="232b37cb-a817-446c-b5f8-6c2be3ba9e7b" providerId="ADAL" clId="{62604079-CA31-4070-B481-1E17ACEBEFDD}" dt="2022-03-03T14:08:28.855" v="33" actId="47"/>
        <pc:sldMkLst>
          <pc:docMk/>
          <pc:sldMk cId="3138673398" sldId="788"/>
        </pc:sldMkLst>
      </pc:sldChg>
      <pc:sldChg chg="del">
        <pc:chgData name="Tania Lucas" userId="232b37cb-a817-446c-b5f8-6c2be3ba9e7b" providerId="ADAL" clId="{62604079-CA31-4070-B481-1E17ACEBEFDD}" dt="2022-03-03T13:48:24.533" v="0" actId="47"/>
        <pc:sldMkLst>
          <pc:docMk/>
          <pc:sldMk cId="2532754351" sldId="851"/>
        </pc:sldMkLst>
      </pc:sldChg>
      <pc:sldChg chg="del">
        <pc:chgData name="Tania Lucas" userId="232b37cb-a817-446c-b5f8-6c2be3ba9e7b" providerId="ADAL" clId="{62604079-CA31-4070-B481-1E17ACEBEFDD}" dt="2022-03-03T14:08:28.855" v="33" actId="47"/>
        <pc:sldMkLst>
          <pc:docMk/>
          <pc:sldMk cId="3349601966" sldId="852"/>
        </pc:sldMkLst>
      </pc:sldChg>
      <pc:sldChg chg="del">
        <pc:chgData name="Tania Lucas" userId="232b37cb-a817-446c-b5f8-6c2be3ba9e7b" providerId="ADAL" clId="{62604079-CA31-4070-B481-1E17ACEBEFDD}" dt="2022-03-03T14:08:28.855" v="33" actId="47"/>
        <pc:sldMkLst>
          <pc:docMk/>
          <pc:sldMk cId="4196221816" sldId="854"/>
        </pc:sldMkLst>
      </pc:sldChg>
      <pc:sldChg chg="modSp mod">
        <pc:chgData name="Tania Lucas" userId="232b37cb-a817-446c-b5f8-6c2be3ba9e7b" providerId="ADAL" clId="{62604079-CA31-4070-B481-1E17ACEBEFDD}" dt="2022-03-03T14:05:26.586" v="32" actId="1076"/>
        <pc:sldMkLst>
          <pc:docMk/>
          <pc:sldMk cId="3625377154" sldId="861"/>
        </pc:sldMkLst>
        <pc:spChg chg="mod">
          <ac:chgData name="Tania Lucas" userId="232b37cb-a817-446c-b5f8-6c2be3ba9e7b" providerId="ADAL" clId="{62604079-CA31-4070-B481-1E17ACEBEFDD}" dt="2022-03-03T14:05:26.586" v="32" actId="1076"/>
          <ac:spMkLst>
            <pc:docMk/>
            <pc:sldMk cId="3625377154" sldId="861"/>
            <ac:spMk id="7" creationId="{F6B2DD2F-55BE-4D07-8DEB-6F276454F87C}"/>
          </ac:spMkLst>
        </pc:spChg>
      </pc:sldChg>
      <pc:sldChg chg="modSp mod">
        <pc:chgData name="Tania Lucas" userId="232b37cb-a817-446c-b5f8-6c2be3ba9e7b" providerId="ADAL" clId="{62604079-CA31-4070-B481-1E17ACEBEFDD}" dt="2022-03-03T14:16:32.474" v="64" actId="14100"/>
        <pc:sldMkLst>
          <pc:docMk/>
          <pc:sldMk cId="473440445" sldId="873"/>
        </pc:sldMkLst>
        <pc:picChg chg="mod">
          <ac:chgData name="Tania Lucas" userId="232b37cb-a817-446c-b5f8-6c2be3ba9e7b" providerId="ADAL" clId="{62604079-CA31-4070-B481-1E17ACEBEFDD}" dt="2022-03-03T14:14:46.900" v="54" actId="1036"/>
          <ac:picMkLst>
            <pc:docMk/>
            <pc:sldMk cId="473440445" sldId="873"/>
            <ac:picMk id="9" creationId="{59FF3F85-9893-480E-B6D3-32BF0C4C70C6}"/>
          </ac:picMkLst>
        </pc:picChg>
        <pc:picChg chg="mod">
          <ac:chgData name="Tania Lucas" userId="232b37cb-a817-446c-b5f8-6c2be3ba9e7b" providerId="ADAL" clId="{62604079-CA31-4070-B481-1E17ACEBEFDD}" dt="2022-03-03T14:14:35.902" v="50" actId="1036"/>
          <ac:picMkLst>
            <pc:docMk/>
            <pc:sldMk cId="473440445" sldId="873"/>
            <ac:picMk id="14" creationId="{4A28C163-F799-4295-A2C2-9C065FEBDE78}"/>
          </ac:picMkLst>
        </pc:picChg>
        <pc:picChg chg="mod">
          <ac:chgData name="Tania Lucas" userId="232b37cb-a817-446c-b5f8-6c2be3ba9e7b" providerId="ADAL" clId="{62604079-CA31-4070-B481-1E17ACEBEFDD}" dt="2022-03-03T14:16:32.474" v="64" actId="14100"/>
          <ac:picMkLst>
            <pc:docMk/>
            <pc:sldMk cId="473440445" sldId="873"/>
            <ac:picMk id="15" creationId="{0620D668-204B-4231-92A0-C34EE074E809}"/>
          </ac:picMkLst>
        </pc:picChg>
      </pc:sldChg>
      <pc:sldChg chg="del">
        <pc:chgData name="Tania Lucas" userId="232b37cb-a817-446c-b5f8-6c2be3ba9e7b" providerId="ADAL" clId="{62604079-CA31-4070-B481-1E17ACEBEFDD}" dt="2022-03-03T14:08:28.855" v="33" actId="47"/>
        <pc:sldMkLst>
          <pc:docMk/>
          <pc:sldMk cId="701497925" sldId="887"/>
        </pc:sldMkLst>
      </pc:sldChg>
      <pc:sldChg chg="del">
        <pc:chgData name="Tania Lucas" userId="232b37cb-a817-446c-b5f8-6c2be3ba9e7b" providerId="ADAL" clId="{62604079-CA31-4070-B481-1E17ACEBEFDD}" dt="2022-03-03T14:08:28.855" v="33" actId="47"/>
        <pc:sldMkLst>
          <pc:docMk/>
          <pc:sldMk cId="3132684347" sldId="888"/>
        </pc:sldMkLst>
      </pc:sldChg>
      <pc:sldChg chg="del">
        <pc:chgData name="Tania Lucas" userId="232b37cb-a817-446c-b5f8-6c2be3ba9e7b" providerId="ADAL" clId="{62604079-CA31-4070-B481-1E17ACEBEFDD}" dt="2022-03-03T14:08:28.855" v="33" actId="47"/>
        <pc:sldMkLst>
          <pc:docMk/>
          <pc:sldMk cId="709626543" sldId="889"/>
        </pc:sldMkLst>
      </pc:sldChg>
      <pc:sldChg chg="del">
        <pc:chgData name="Tania Lucas" userId="232b37cb-a817-446c-b5f8-6c2be3ba9e7b" providerId="ADAL" clId="{62604079-CA31-4070-B481-1E17ACEBEFDD}" dt="2022-03-03T14:08:28.855" v="33" actId="47"/>
        <pc:sldMkLst>
          <pc:docMk/>
          <pc:sldMk cId="404094775" sldId="890"/>
        </pc:sldMkLst>
      </pc:sldChg>
      <pc:sldChg chg="del">
        <pc:chgData name="Tania Lucas" userId="232b37cb-a817-446c-b5f8-6c2be3ba9e7b" providerId="ADAL" clId="{62604079-CA31-4070-B481-1E17ACEBEFDD}" dt="2022-03-03T14:08:28.855" v="33" actId="47"/>
        <pc:sldMkLst>
          <pc:docMk/>
          <pc:sldMk cId="64889251" sldId="891"/>
        </pc:sldMkLst>
      </pc:sldChg>
      <pc:sldChg chg="del">
        <pc:chgData name="Tania Lucas" userId="232b37cb-a817-446c-b5f8-6c2be3ba9e7b" providerId="ADAL" clId="{62604079-CA31-4070-B481-1E17ACEBEFDD}" dt="2022-03-03T14:08:28.855" v="33" actId="47"/>
        <pc:sldMkLst>
          <pc:docMk/>
          <pc:sldMk cId="3498475424" sldId="892"/>
        </pc:sldMkLst>
      </pc:sldChg>
      <pc:sldChg chg="del">
        <pc:chgData name="Tania Lucas" userId="232b37cb-a817-446c-b5f8-6c2be3ba9e7b" providerId="ADAL" clId="{62604079-CA31-4070-B481-1E17ACEBEFDD}" dt="2022-03-03T14:08:28.855" v="33" actId="47"/>
        <pc:sldMkLst>
          <pc:docMk/>
          <pc:sldMk cId="2995569182" sldId="893"/>
        </pc:sldMkLst>
      </pc:sldChg>
      <pc:sldChg chg="del">
        <pc:chgData name="Tania Lucas" userId="232b37cb-a817-446c-b5f8-6c2be3ba9e7b" providerId="ADAL" clId="{62604079-CA31-4070-B481-1E17ACEBEFDD}" dt="2022-03-03T14:08:28.855" v="33" actId="47"/>
        <pc:sldMkLst>
          <pc:docMk/>
          <pc:sldMk cId="2419702729" sldId="894"/>
        </pc:sldMkLst>
      </pc:sldChg>
      <pc:sldChg chg="del">
        <pc:chgData name="Tania Lucas" userId="232b37cb-a817-446c-b5f8-6c2be3ba9e7b" providerId="ADAL" clId="{62604079-CA31-4070-B481-1E17ACEBEFDD}" dt="2022-03-03T14:08:28.855" v="33" actId="47"/>
        <pc:sldMkLst>
          <pc:docMk/>
          <pc:sldMk cId="2112314656" sldId="895"/>
        </pc:sldMkLst>
      </pc:sldChg>
      <pc:sldChg chg="del">
        <pc:chgData name="Tania Lucas" userId="232b37cb-a817-446c-b5f8-6c2be3ba9e7b" providerId="ADAL" clId="{62604079-CA31-4070-B481-1E17ACEBEFDD}" dt="2022-03-03T14:08:28.855" v="33" actId="47"/>
        <pc:sldMkLst>
          <pc:docMk/>
          <pc:sldMk cId="3147719925" sldId="896"/>
        </pc:sldMkLst>
      </pc:sldChg>
      <pc:sldChg chg="del">
        <pc:chgData name="Tania Lucas" userId="232b37cb-a817-446c-b5f8-6c2be3ba9e7b" providerId="ADAL" clId="{62604079-CA31-4070-B481-1E17ACEBEFDD}" dt="2022-03-03T14:08:28.855" v="33" actId="47"/>
        <pc:sldMkLst>
          <pc:docMk/>
          <pc:sldMk cId="3480965377" sldId="897"/>
        </pc:sldMkLst>
      </pc:sldChg>
      <pc:sldMasterChg chg="delSldLayout">
        <pc:chgData name="Tania Lucas" userId="232b37cb-a817-446c-b5f8-6c2be3ba9e7b" providerId="ADAL" clId="{62604079-CA31-4070-B481-1E17ACEBEFDD}" dt="2022-03-03T13:48:24.533" v="0" actId="47"/>
        <pc:sldMasterMkLst>
          <pc:docMk/>
          <pc:sldMasterMk cId="700887908" sldId="2147483753"/>
        </pc:sldMasterMkLst>
        <pc:sldLayoutChg chg="del">
          <pc:chgData name="Tania Lucas" userId="232b37cb-a817-446c-b5f8-6c2be3ba9e7b" providerId="ADAL" clId="{62604079-CA31-4070-B481-1E17ACEBEFDD}" dt="2022-03-03T13:48:24.533" v="0" actId="47"/>
          <pc:sldLayoutMkLst>
            <pc:docMk/>
            <pc:sldMasterMk cId="700887908" sldId="2147483753"/>
            <pc:sldLayoutMk cId="3553109736" sldId="2147483739"/>
          </pc:sldLayoutMkLst>
        </pc:sldLayoutChg>
      </pc:sldMasterChg>
      <pc:sldMasterChg chg="del delSldLayout">
        <pc:chgData name="Tania Lucas" userId="232b37cb-a817-446c-b5f8-6c2be3ba9e7b" providerId="ADAL" clId="{62604079-CA31-4070-B481-1E17ACEBEFDD}" dt="2022-03-03T14:08:28.855" v="33" actId="47"/>
        <pc:sldMasterMkLst>
          <pc:docMk/>
          <pc:sldMasterMk cId="2759913516" sldId="2147483766"/>
        </pc:sldMasterMkLst>
        <pc:sldLayoutChg chg="del">
          <pc:chgData name="Tania Lucas" userId="232b37cb-a817-446c-b5f8-6c2be3ba9e7b" providerId="ADAL" clId="{62604079-CA31-4070-B481-1E17ACEBEFDD}" dt="2022-03-03T14:08:28.855" v="33" actId="47"/>
          <pc:sldLayoutMkLst>
            <pc:docMk/>
            <pc:sldMasterMk cId="2759913516" sldId="2147483766"/>
            <pc:sldLayoutMk cId="4194870180" sldId="2147483769"/>
          </pc:sldLayoutMkLst>
        </pc:sldLayoutChg>
        <pc:sldLayoutChg chg="del">
          <pc:chgData name="Tania Lucas" userId="232b37cb-a817-446c-b5f8-6c2be3ba9e7b" providerId="ADAL" clId="{62604079-CA31-4070-B481-1E17ACEBEFDD}" dt="2022-03-03T14:08:28.855" v="33" actId="47"/>
          <pc:sldLayoutMkLst>
            <pc:docMk/>
            <pc:sldMasterMk cId="2759913516" sldId="2147483766"/>
            <pc:sldLayoutMk cId="1430064929" sldId="2147483771"/>
          </pc:sldLayoutMkLst>
        </pc:sldLayoutChg>
      </pc:sldMasterChg>
    </pc:docChg>
  </pc:docChgLst>
  <pc:docChgLst>
    <pc:chgData name="Lucas, Tania" userId="232b37cb-a817-446c-b5f8-6c2be3ba9e7b" providerId="ADAL" clId="{ADC49A07-2783-4F48-A702-5DC5FBB67D20}"/>
    <pc:docChg chg="undo custSel modSld">
      <pc:chgData name="Lucas, Tania" userId="232b37cb-a817-446c-b5f8-6c2be3ba9e7b" providerId="ADAL" clId="{ADC49A07-2783-4F48-A702-5DC5FBB67D20}" dt="2022-04-04T16:39:10.402" v="280" actId="14100"/>
      <pc:docMkLst>
        <pc:docMk/>
      </pc:docMkLst>
      <pc:sldChg chg="modSp mod">
        <pc:chgData name="Lucas, Tania" userId="232b37cb-a817-446c-b5f8-6c2be3ba9e7b" providerId="ADAL" clId="{ADC49A07-2783-4F48-A702-5DC5FBB67D20}" dt="2022-03-30T13:54:53.504" v="53" actId="14100"/>
        <pc:sldMkLst>
          <pc:docMk/>
          <pc:sldMk cId="70728850" sldId="776"/>
        </pc:sldMkLst>
        <pc:spChg chg="mod">
          <ac:chgData name="Lucas, Tania" userId="232b37cb-a817-446c-b5f8-6c2be3ba9e7b" providerId="ADAL" clId="{ADC49A07-2783-4F48-A702-5DC5FBB67D20}" dt="2022-03-30T13:54:53.504" v="53" actId="14100"/>
          <ac:spMkLst>
            <pc:docMk/>
            <pc:sldMk cId="70728850" sldId="776"/>
            <ac:spMk id="8" creationId="{C5987E60-CBE6-43FC-810D-F44CBA55A449}"/>
          </ac:spMkLst>
        </pc:spChg>
      </pc:sldChg>
      <pc:sldChg chg="addSp modSp mod">
        <pc:chgData name="Lucas, Tania" userId="232b37cb-a817-446c-b5f8-6c2be3ba9e7b" providerId="ADAL" clId="{ADC49A07-2783-4F48-A702-5DC5FBB67D20}" dt="2022-04-04T16:35:48.857" v="259" actId="1076"/>
        <pc:sldMkLst>
          <pc:docMk/>
          <pc:sldMk cId="3376281880" sldId="853"/>
        </pc:sldMkLst>
        <pc:spChg chg="add mod">
          <ac:chgData name="Lucas, Tania" userId="232b37cb-a817-446c-b5f8-6c2be3ba9e7b" providerId="ADAL" clId="{ADC49A07-2783-4F48-A702-5DC5FBB67D20}" dt="2022-04-04T16:35:48.857" v="259" actId="1076"/>
          <ac:spMkLst>
            <pc:docMk/>
            <pc:sldMk cId="3376281880" sldId="853"/>
            <ac:spMk id="11" creationId="{F51F6BC5-219B-445B-AAEE-D50E8AFF1452}"/>
          </ac:spMkLst>
        </pc:spChg>
      </pc:sldChg>
      <pc:sldChg chg="addSp delSp modSp mod">
        <pc:chgData name="Lucas, Tania" userId="232b37cb-a817-446c-b5f8-6c2be3ba9e7b" providerId="ADAL" clId="{ADC49A07-2783-4F48-A702-5DC5FBB67D20}" dt="2022-04-04T16:35:17.088" v="251" actId="1076"/>
        <pc:sldMkLst>
          <pc:docMk/>
          <pc:sldMk cId="53105405" sldId="858"/>
        </pc:sldMkLst>
        <pc:spChg chg="add del">
          <ac:chgData name="Lucas, Tania" userId="232b37cb-a817-446c-b5f8-6c2be3ba9e7b" providerId="ADAL" clId="{ADC49A07-2783-4F48-A702-5DC5FBB67D20}" dt="2022-04-04T16:14:57.935" v="75" actId="22"/>
          <ac:spMkLst>
            <pc:docMk/>
            <pc:sldMk cId="53105405" sldId="858"/>
            <ac:spMk id="7" creationId="{81BE5A2E-ED87-43CC-8569-011F1FA233F3}"/>
          </ac:spMkLst>
        </pc:spChg>
        <pc:spChg chg="add del">
          <ac:chgData name="Lucas, Tania" userId="232b37cb-a817-446c-b5f8-6c2be3ba9e7b" providerId="ADAL" clId="{ADC49A07-2783-4F48-A702-5DC5FBB67D20}" dt="2022-04-04T16:15:04.689" v="77" actId="22"/>
          <ac:spMkLst>
            <pc:docMk/>
            <pc:sldMk cId="53105405" sldId="858"/>
            <ac:spMk id="9" creationId="{0CB71F17-6CAA-4E1E-872E-F58532859777}"/>
          </ac:spMkLst>
        </pc:spChg>
        <pc:spChg chg="add del">
          <ac:chgData name="Lucas, Tania" userId="232b37cb-a817-446c-b5f8-6c2be3ba9e7b" providerId="ADAL" clId="{ADC49A07-2783-4F48-A702-5DC5FBB67D20}" dt="2022-04-04T16:15:11.213" v="79" actId="22"/>
          <ac:spMkLst>
            <pc:docMk/>
            <pc:sldMk cId="53105405" sldId="858"/>
            <ac:spMk id="10" creationId="{8EA0D7F1-1B3B-42EB-A528-5C626D61711C}"/>
          </ac:spMkLst>
        </pc:spChg>
        <pc:spChg chg="add del">
          <ac:chgData name="Lucas, Tania" userId="232b37cb-a817-446c-b5f8-6c2be3ba9e7b" providerId="ADAL" clId="{ADC49A07-2783-4F48-A702-5DC5FBB67D20}" dt="2022-04-04T16:15:16.528" v="81" actId="22"/>
          <ac:spMkLst>
            <pc:docMk/>
            <pc:sldMk cId="53105405" sldId="858"/>
            <ac:spMk id="12" creationId="{F8D43332-D7CC-41D6-AB13-3B00A889C3B1}"/>
          </ac:spMkLst>
        </pc:spChg>
        <pc:spChg chg="add mod">
          <ac:chgData name="Lucas, Tania" userId="232b37cb-a817-446c-b5f8-6c2be3ba9e7b" providerId="ADAL" clId="{ADC49A07-2783-4F48-A702-5DC5FBB67D20}" dt="2022-04-04T16:35:17.088" v="251" actId="1076"/>
          <ac:spMkLst>
            <pc:docMk/>
            <pc:sldMk cId="53105405" sldId="858"/>
            <ac:spMk id="16" creationId="{6BAFD2AE-E00C-4F1D-8B47-205E27AF5F5E}"/>
          </ac:spMkLst>
        </pc:spChg>
        <pc:picChg chg="add del">
          <ac:chgData name="Lucas, Tania" userId="232b37cb-a817-446c-b5f8-6c2be3ba9e7b" providerId="ADAL" clId="{ADC49A07-2783-4F48-A702-5DC5FBB67D20}" dt="2022-04-04T16:15:27.545" v="83" actId="478"/>
          <ac:picMkLst>
            <pc:docMk/>
            <pc:sldMk cId="53105405" sldId="858"/>
            <ac:picMk id="14" creationId="{4996402A-897B-46C5-95CF-697274E5C08A}"/>
          </ac:picMkLst>
        </pc:picChg>
      </pc:sldChg>
      <pc:sldChg chg="addSp modSp mod">
        <pc:chgData name="Lucas, Tania" userId="232b37cb-a817-446c-b5f8-6c2be3ba9e7b" providerId="ADAL" clId="{ADC49A07-2783-4F48-A702-5DC5FBB67D20}" dt="2022-04-04T16:36:52.140" v="263" actId="1076"/>
        <pc:sldMkLst>
          <pc:docMk/>
          <pc:sldMk cId="1958613141" sldId="859"/>
        </pc:sldMkLst>
        <pc:spChg chg="add mod">
          <ac:chgData name="Lucas, Tania" userId="232b37cb-a817-446c-b5f8-6c2be3ba9e7b" providerId="ADAL" clId="{ADC49A07-2783-4F48-A702-5DC5FBB67D20}" dt="2022-04-04T16:36:52.140" v="263" actId="1076"/>
          <ac:spMkLst>
            <pc:docMk/>
            <pc:sldMk cId="1958613141" sldId="859"/>
            <ac:spMk id="10" creationId="{B61372B5-23C8-40AA-B51C-173136BBAC95}"/>
          </ac:spMkLst>
        </pc:spChg>
      </pc:sldChg>
      <pc:sldChg chg="addSp modSp mod">
        <pc:chgData name="Lucas, Tania" userId="232b37cb-a817-446c-b5f8-6c2be3ba9e7b" providerId="ADAL" clId="{ADC49A07-2783-4F48-A702-5DC5FBB67D20}" dt="2022-04-04T16:36:35.733" v="261" actId="255"/>
        <pc:sldMkLst>
          <pc:docMk/>
          <pc:sldMk cId="2778348827" sldId="860"/>
        </pc:sldMkLst>
        <pc:spChg chg="add mod">
          <ac:chgData name="Lucas, Tania" userId="232b37cb-a817-446c-b5f8-6c2be3ba9e7b" providerId="ADAL" clId="{ADC49A07-2783-4F48-A702-5DC5FBB67D20}" dt="2022-04-04T16:36:35.733" v="261" actId="255"/>
          <ac:spMkLst>
            <pc:docMk/>
            <pc:sldMk cId="2778348827" sldId="860"/>
            <ac:spMk id="10" creationId="{4D3E46C6-5CE5-4E78-9054-DED8FB434E6E}"/>
          </ac:spMkLst>
        </pc:spChg>
      </pc:sldChg>
      <pc:sldChg chg="addSp modSp mod">
        <pc:chgData name="Lucas, Tania" userId="232b37cb-a817-446c-b5f8-6c2be3ba9e7b" providerId="ADAL" clId="{ADC49A07-2783-4F48-A702-5DC5FBB67D20}" dt="2022-04-04T16:36:25.891" v="260" actId="255"/>
        <pc:sldMkLst>
          <pc:docMk/>
          <pc:sldMk cId="3625377154" sldId="861"/>
        </pc:sldMkLst>
        <pc:spChg chg="add mod">
          <ac:chgData name="Lucas, Tania" userId="232b37cb-a817-446c-b5f8-6c2be3ba9e7b" providerId="ADAL" clId="{ADC49A07-2783-4F48-A702-5DC5FBB67D20}" dt="2022-04-04T16:36:25.891" v="260" actId="255"/>
          <ac:spMkLst>
            <pc:docMk/>
            <pc:sldMk cId="3625377154" sldId="861"/>
            <ac:spMk id="10" creationId="{D8C7C714-4053-47F6-9547-4A61FD595CA0}"/>
          </ac:spMkLst>
        </pc:spChg>
      </pc:sldChg>
      <pc:sldChg chg="addSp modSp mod">
        <pc:chgData name="Lucas, Tania" userId="232b37cb-a817-446c-b5f8-6c2be3ba9e7b" providerId="ADAL" clId="{ADC49A07-2783-4F48-A702-5DC5FBB67D20}" dt="2022-04-04T16:37:10.998" v="265" actId="1076"/>
        <pc:sldMkLst>
          <pc:docMk/>
          <pc:sldMk cId="894177709" sldId="862"/>
        </pc:sldMkLst>
        <pc:spChg chg="add mod">
          <ac:chgData name="Lucas, Tania" userId="232b37cb-a817-446c-b5f8-6c2be3ba9e7b" providerId="ADAL" clId="{ADC49A07-2783-4F48-A702-5DC5FBB67D20}" dt="2022-04-04T16:37:10.998" v="265" actId="1076"/>
          <ac:spMkLst>
            <pc:docMk/>
            <pc:sldMk cId="894177709" sldId="862"/>
            <ac:spMk id="5" creationId="{3AA886EE-3EA2-4515-8C45-799925A1E6D2}"/>
          </ac:spMkLst>
        </pc:spChg>
      </pc:sldChg>
      <pc:sldChg chg="addSp modSp mod">
        <pc:chgData name="Lucas, Tania" userId="232b37cb-a817-446c-b5f8-6c2be3ba9e7b" providerId="ADAL" clId="{ADC49A07-2783-4F48-A702-5DC5FBB67D20}" dt="2022-04-04T16:37:46.595" v="271" actId="1036"/>
        <pc:sldMkLst>
          <pc:docMk/>
          <pc:sldMk cId="224676111" sldId="863"/>
        </pc:sldMkLst>
        <pc:spChg chg="add mod">
          <ac:chgData name="Lucas, Tania" userId="232b37cb-a817-446c-b5f8-6c2be3ba9e7b" providerId="ADAL" clId="{ADC49A07-2783-4F48-A702-5DC5FBB67D20}" dt="2022-04-04T16:37:46.595" v="271" actId="1036"/>
          <ac:spMkLst>
            <pc:docMk/>
            <pc:sldMk cId="224676111" sldId="863"/>
            <ac:spMk id="10" creationId="{3146105F-C0EB-491F-888C-A8FA41BEB039}"/>
          </ac:spMkLst>
        </pc:spChg>
      </pc:sldChg>
      <pc:sldChg chg="addSp modSp mod">
        <pc:chgData name="Lucas, Tania" userId="232b37cb-a817-446c-b5f8-6c2be3ba9e7b" providerId="ADAL" clId="{ADC49A07-2783-4F48-A702-5DC5FBB67D20}" dt="2022-04-04T16:37:19.541" v="266" actId="255"/>
        <pc:sldMkLst>
          <pc:docMk/>
          <pc:sldMk cId="3873546128" sldId="864"/>
        </pc:sldMkLst>
        <pc:spChg chg="add mod">
          <ac:chgData name="Lucas, Tania" userId="232b37cb-a817-446c-b5f8-6c2be3ba9e7b" providerId="ADAL" clId="{ADC49A07-2783-4F48-A702-5DC5FBB67D20}" dt="2022-04-04T16:37:19.541" v="266" actId="255"/>
          <ac:spMkLst>
            <pc:docMk/>
            <pc:sldMk cId="3873546128" sldId="864"/>
            <ac:spMk id="5" creationId="{7902AA83-BFB8-4895-81EC-1F529A497675}"/>
          </ac:spMkLst>
        </pc:spChg>
      </pc:sldChg>
      <pc:sldChg chg="addSp modSp mod">
        <pc:chgData name="Lucas, Tania" userId="232b37cb-a817-446c-b5f8-6c2be3ba9e7b" providerId="ADAL" clId="{ADC49A07-2783-4F48-A702-5DC5FBB67D20}" dt="2022-04-04T16:38:08.054" v="273" actId="1076"/>
        <pc:sldMkLst>
          <pc:docMk/>
          <pc:sldMk cId="3263837858" sldId="865"/>
        </pc:sldMkLst>
        <pc:spChg chg="add mod">
          <ac:chgData name="Lucas, Tania" userId="232b37cb-a817-446c-b5f8-6c2be3ba9e7b" providerId="ADAL" clId="{ADC49A07-2783-4F48-A702-5DC5FBB67D20}" dt="2022-04-04T16:38:08.054" v="273" actId="1076"/>
          <ac:spMkLst>
            <pc:docMk/>
            <pc:sldMk cId="3263837858" sldId="865"/>
            <ac:spMk id="5" creationId="{4D224094-1F9A-46C6-8C77-52AA285693A5}"/>
          </ac:spMkLst>
        </pc:spChg>
      </pc:sldChg>
      <pc:sldChg chg="addSp modSp mod">
        <pc:chgData name="Lucas, Tania" userId="232b37cb-a817-446c-b5f8-6c2be3ba9e7b" providerId="ADAL" clId="{ADC49A07-2783-4F48-A702-5DC5FBB67D20}" dt="2022-04-04T16:38:22.566" v="275" actId="1076"/>
        <pc:sldMkLst>
          <pc:docMk/>
          <pc:sldMk cId="3980958659" sldId="866"/>
        </pc:sldMkLst>
        <pc:spChg chg="add mod">
          <ac:chgData name="Lucas, Tania" userId="232b37cb-a817-446c-b5f8-6c2be3ba9e7b" providerId="ADAL" clId="{ADC49A07-2783-4F48-A702-5DC5FBB67D20}" dt="2022-04-04T16:38:22.566" v="275" actId="1076"/>
          <ac:spMkLst>
            <pc:docMk/>
            <pc:sldMk cId="3980958659" sldId="866"/>
            <ac:spMk id="10" creationId="{34971717-9B66-4A62-877B-345D2A54CB6F}"/>
          </ac:spMkLst>
        </pc:spChg>
      </pc:sldChg>
      <pc:sldChg chg="addSp modSp mod">
        <pc:chgData name="Lucas, Tania" userId="232b37cb-a817-446c-b5f8-6c2be3ba9e7b" providerId="ADAL" clId="{ADC49A07-2783-4F48-A702-5DC5FBB67D20}" dt="2022-04-04T16:38:31.734" v="276" actId="255"/>
        <pc:sldMkLst>
          <pc:docMk/>
          <pc:sldMk cId="1741827746" sldId="868"/>
        </pc:sldMkLst>
        <pc:spChg chg="add mod">
          <ac:chgData name="Lucas, Tania" userId="232b37cb-a817-446c-b5f8-6c2be3ba9e7b" providerId="ADAL" clId="{ADC49A07-2783-4F48-A702-5DC5FBB67D20}" dt="2022-04-04T16:38:31.734" v="276" actId="255"/>
          <ac:spMkLst>
            <pc:docMk/>
            <pc:sldMk cId="1741827746" sldId="868"/>
            <ac:spMk id="10" creationId="{FB401544-3726-46EB-A093-62AEFAA97474}"/>
          </ac:spMkLst>
        </pc:spChg>
      </pc:sldChg>
      <pc:sldChg chg="addSp modSp mod">
        <pc:chgData name="Lucas, Tania" userId="232b37cb-a817-446c-b5f8-6c2be3ba9e7b" providerId="ADAL" clId="{ADC49A07-2783-4F48-A702-5DC5FBB67D20}" dt="2022-04-04T16:38:53.632" v="278" actId="255"/>
        <pc:sldMkLst>
          <pc:docMk/>
          <pc:sldMk cId="2992465298" sldId="869"/>
        </pc:sldMkLst>
        <pc:spChg chg="add mod">
          <ac:chgData name="Lucas, Tania" userId="232b37cb-a817-446c-b5f8-6c2be3ba9e7b" providerId="ADAL" clId="{ADC49A07-2783-4F48-A702-5DC5FBB67D20}" dt="2022-04-04T16:38:53.632" v="278" actId="255"/>
          <ac:spMkLst>
            <pc:docMk/>
            <pc:sldMk cId="2992465298" sldId="869"/>
            <ac:spMk id="10" creationId="{48A45179-923A-4E37-928C-CDCA59B91B67}"/>
          </ac:spMkLst>
        </pc:spChg>
      </pc:sldChg>
      <pc:sldChg chg="addSp modSp mod">
        <pc:chgData name="Lucas, Tania" userId="232b37cb-a817-446c-b5f8-6c2be3ba9e7b" providerId="ADAL" clId="{ADC49A07-2783-4F48-A702-5DC5FBB67D20}" dt="2022-04-04T16:38:42.863" v="277" actId="255"/>
        <pc:sldMkLst>
          <pc:docMk/>
          <pc:sldMk cId="3951211961" sldId="870"/>
        </pc:sldMkLst>
        <pc:spChg chg="add mod">
          <ac:chgData name="Lucas, Tania" userId="232b37cb-a817-446c-b5f8-6c2be3ba9e7b" providerId="ADAL" clId="{ADC49A07-2783-4F48-A702-5DC5FBB67D20}" dt="2022-04-04T16:38:42.863" v="277" actId="255"/>
          <ac:spMkLst>
            <pc:docMk/>
            <pc:sldMk cId="3951211961" sldId="870"/>
            <ac:spMk id="10" creationId="{D2E9439A-5F4A-4963-8A94-0FB6209C0395}"/>
          </ac:spMkLst>
        </pc:spChg>
      </pc:sldChg>
      <pc:sldChg chg="addSp modSp mod">
        <pc:chgData name="Lucas, Tania" userId="232b37cb-a817-446c-b5f8-6c2be3ba9e7b" providerId="ADAL" clId="{ADC49A07-2783-4F48-A702-5DC5FBB67D20}" dt="2022-04-04T16:39:10.402" v="280" actId="14100"/>
        <pc:sldMkLst>
          <pc:docMk/>
          <pc:sldMk cId="2750324360" sldId="872"/>
        </pc:sldMkLst>
        <pc:spChg chg="add mod">
          <ac:chgData name="Lucas, Tania" userId="232b37cb-a817-446c-b5f8-6c2be3ba9e7b" providerId="ADAL" clId="{ADC49A07-2783-4F48-A702-5DC5FBB67D20}" dt="2022-04-04T16:39:10.402" v="280" actId="14100"/>
          <ac:spMkLst>
            <pc:docMk/>
            <pc:sldMk cId="2750324360" sldId="872"/>
            <ac:spMk id="8" creationId="{F6C06875-4EAC-4945-99A3-65C5568C29E9}"/>
          </ac:spMkLst>
        </pc:spChg>
      </pc:sldChg>
      <pc:sldChg chg="modSp mod">
        <pc:chgData name="Lucas, Tania" userId="232b37cb-a817-446c-b5f8-6c2be3ba9e7b" providerId="ADAL" clId="{ADC49A07-2783-4F48-A702-5DC5FBB67D20}" dt="2022-03-30T08:03:03.239" v="35" actId="20577"/>
        <pc:sldMkLst>
          <pc:docMk/>
          <pc:sldMk cId="473440445" sldId="873"/>
        </pc:sldMkLst>
        <pc:spChg chg="mod">
          <ac:chgData name="Lucas, Tania" userId="232b37cb-a817-446c-b5f8-6c2be3ba9e7b" providerId="ADAL" clId="{ADC49A07-2783-4F48-A702-5DC5FBB67D20}" dt="2022-03-30T08:03:03.239" v="35" actId="20577"/>
          <ac:spMkLst>
            <pc:docMk/>
            <pc:sldMk cId="473440445" sldId="873"/>
            <ac:spMk id="13" creationId="{2417EEE8-2744-4E6B-9672-164EA74542FC}"/>
          </ac:spMkLst>
        </pc:spChg>
      </pc:sldChg>
      <pc:sldChg chg="modSp mod">
        <pc:chgData name="Lucas, Tania" userId="232b37cb-a817-446c-b5f8-6c2be3ba9e7b" providerId="ADAL" clId="{ADC49A07-2783-4F48-A702-5DC5FBB67D20}" dt="2022-03-30T08:03:09.768" v="36"/>
        <pc:sldMkLst>
          <pc:docMk/>
          <pc:sldMk cId="3054202309" sldId="874"/>
        </pc:sldMkLst>
        <pc:spChg chg="mod">
          <ac:chgData name="Lucas, Tania" userId="232b37cb-a817-446c-b5f8-6c2be3ba9e7b" providerId="ADAL" clId="{ADC49A07-2783-4F48-A702-5DC5FBB67D20}" dt="2022-03-30T08:03:09.768" v="36"/>
          <ac:spMkLst>
            <pc:docMk/>
            <pc:sldMk cId="3054202309" sldId="874"/>
            <ac:spMk id="14" creationId="{3685AA29-82C3-449D-825F-FBB0811BEC57}"/>
          </ac:spMkLst>
        </pc:spChg>
      </pc:sldChg>
      <pc:sldChg chg="modSp mod">
        <pc:chgData name="Lucas, Tania" userId="232b37cb-a817-446c-b5f8-6c2be3ba9e7b" providerId="ADAL" clId="{ADC49A07-2783-4F48-A702-5DC5FBB67D20}" dt="2022-03-30T08:03:14.967" v="37"/>
        <pc:sldMkLst>
          <pc:docMk/>
          <pc:sldMk cId="1376774980" sldId="875"/>
        </pc:sldMkLst>
        <pc:spChg chg="mod">
          <ac:chgData name="Lucas, Tania" userId="232b37cb-a817-446c-b5f8-6c2be3ba9e7b" providerId="ADAL" clId="{ADC49A07-2783-4F48-A702-5DC5FBB67D20}" dt="2022-03-30T08:03:14.967" v="37"/>
          <ac:spMkLst>
            <pc:docMk/>
            <pc:sldMk cId="1376774980" sldId="875"/>
            <ac:spMk id="12" creationId="{3881D40D-4F13-46D3-B802-BF0AEFC8C75D}"/>
          </ac:spMkLst>
        </pc:spChg>
      </pc:sldChg>
      <pc:sldChg chg="modSp mod">
        <pc:chgData name="Lucas, Tania" userId="232b37cb-a817-446c-b5f8-6c2be3ba9e7b" providerId="ADAL" clId="{ADC49A07-2783-4F48-A702-5DC5FBB67D20}" dt="2022-03-30T08:03:24.838" v="40"/>
        <pc:sldMkLst>
          <pc:docMk/>
          <pc:sldMk cId="1410145314" sldId="876"/>
        </pc:sldMkLst>
        <pc:spChg chg="mod">
          <ac:chgData name="Lucas, Tania" userId="232b37cb-a817-446c-b5f8-6c2be3ba9e7b" providerId="ADAL" clId="{ADC49A07-2783-4F48-A702-5DC5FBB67D20}" dt="2022-03-30T08:03:24.838" v="40"/>
          <ac:spMkLst>
            <pc:docMk/>
            <pc:sldMk cId="1410145314" sldId="876"/>
            <ac:spMk id="11" creationId="{344936E1-AC58-498C-BB7C-3FDD3409B3C4}"/>
          </ac:spMkLst>
        </pc:spChg>
      </pc:sldChg>
      <pc:sldChg chg="modSp mod">
        <pc:chgData name="Lucas, Tania" userId="232b37cb-a817-446c-b5f8-6c2be3ba9e7b" providerId="ADAL" clId="{ADC49A07-2783-4F48-A702-5DC5FBB67D20}" dt="2022-03-30T08:03:34.323" v="41"/>
        <pc:sldMkLst>
          <pc:docMk/>
          <pc:sldMk cId="3883657066" sldId="877"/>
        </pc:sldMkLst>
        <pc:spChg chg="mod">
          <ac:chgData name="Lucas, Tania" userId="232b37cb-a817-446c-b5f8-6c2be3ba9e7b" providerId="ADAL" clId="{ADC49A07-2783-4F48-A702-5DC5FBB67D20}" dt="2022-03-30T08:03:34.323" v="41"/>
          <ac:spMkLst>
            <pc:docMk/>
            <pc:sldMk cId="3883657066" sldId="877"/>
            <ac:spMk id="11" creationId="{1C5BEEE7-2B7D-48B1-85F5-E87FC69321B0}"/>
          </ac:spMkLst>
        </pc:spChg>
      </pc:sldChg>
      <pc:sldChg chg="modSp mod">
        <pc:chgData name="Lucas, Tania" userId="232b37cb-a817-446c-b5f8-6c2be3ba9e7b" providerId="ADAL" clId="{ADC49A07-2783-4F48-A702-5DC5FBB67D20}" dt="2022-03-30T08:03:41.552" v="42"/>
        <pc:sldMkLst>
          <pc:docMk/>
          <pc:sldMk cId="1929244502" sldId="878"/>
        </pc:sldMkLst>
        <pc:spChg chg="mod">
          <ac:chgData name="Lucas, Tania" userId="232b37cb-a817-446c-b5f8-6c2be3ba9e7b" providerId="ADAL" clId="{ADC49A07-2783-4F48-A702-5DC5FBB67D20}" dt="2022-03-30T08:03:41.552" v="42"/>
          <ac:spMkLst>
            <pc:docMk/>
            <pc:sldMk cId="1929244502" sldId="878"/>
            <ac:spMk id="11" creationId="{2762BFC1-BB9C-4484-A225-8F4D6D747C27}"/>
          </ac:spMkLst>
        </pc:spChg>
      </pc:sldChg>
      <pc:sldChg chg="modSp mod">
        <pc:chgData name="Lucas, Tania" userId="232b37cb-a817-446c-b5f8-6c2be3ba9e7b" providerId="ADAL" clId="{ADC49A07-2783-4F48-A702-5DC5FBB67D20}" dt="2022-03-30T08:03:47.673" v="43"/>
        <pc:sldMkLst>
          <pc:docMk/>
          <pc:sldMk cId="140504211" sldId="879"/>
        </pc:sldMkLst>
        <pc:spChg chg="mod">
          <ac:chgData name="Lucas, Tania" userId="232b37cb-a817-446c-b5f8-6c2be3ba9e7b" providerId="ADAL" clId="{ADC49A07-2783-4F48-A702-5DC5FBB67D20}" dt="2022-03-30T08:03:47.673" v="43"/>
          <ac:spMkLst>
            <pc:docMk/>
            <pc:sldMk cId="140504211" sldId="879"/>
            <ac:spMk id="16" creationId="{DB85BCB8-B254-48C5-AF5E-8E168CC36147}"/>
          </ac:spMkLst>
        </pc:spChg>
      </pc:sldChg>
      <pc:sldChg chg="modSp mod">
        <pc:chgData name="Lucas, Tania" userId="232b37cb-a817-446c-b5f8-6c2be3ba9e7b" providerId="ADAL" clId="{ADC49A07-2783-4F48-A702-5DC5FBB67D20}" dt="2022-03-30T08:03:53.651" v="44"/>
        <pc:sldMkLst>
          <pc:docMk/>
          <pc:sldMk cId="2627725788" sldId="880"/>
        </pc:sldMkLst>
        <pc:spChg chg="mod">
          <ac:chgData name="Lucas, Tania" userId="232b37cb-a817-446c-b5f8-6c2be3ba9e7b" providerId="ADAL" clId="{ADC49A07-2783-4F48-A702-5DC5FBB67D20}" dt="2022-03-30T08:03:53.651" v="44"/>
          <ac:spMkLst>
            <pc:docMk/>
            <pc:sldMk cId="2627725788" sldId="880"/>
            <ac:spMk id="15" creationId="{6053761F-89DD-4F62-88A1-5F3451588C9A}"/>
          </ac:spMkLst>
        </pc:spChg>
      </pc:sldChg>
      <pc:sldChg chg="modSp mod">
        <pc:chgData name="Lucas, Tania" userId="232b37cb-a817-446c-b5f8-6c2be3ba9e7b" providerId="ADAL" clId="{ADC49A07-2783-4F48-A702-5DC5FBB67D20}" dt="2022-03-30T08:03:59.475" v="45"/>
        <pc:sldMkLst>
          <pc:docMk/>
          <pc:sldMk cId="3235101263" sldId="881"/>
        </pc:sldMkLst>
        <pc:spChg chg="mod">
          <ac:chgData name="Lucas, Tania" userId="232b37cb-a817-446c-b5f8-6c2be3ba9e7b" providerId="ADAL" clId="{ADC49A07-2783-4F48-A702-5DC5FBB67D20}" dt="2022-03-30T08:03:59.475" v="45"/>
          <ac:spMkLst>
            <pc:docMk/>
            <pc:sldMk cId="3235101263" sldId="881"/>
            <ac:spMk id="11" creationId="{EA68D0BA-9B60-4DD0-8A44-C691118441B6}"/>
          </ac:spMkLst>
        </pc:spChg>
      </pc:sldChg>
      <pc:sldChg chg="modSp mod">
        <pc:chgData name="Lucas, Tania" userId="232b37cb-a817-446c-b5f8-6c2be3ba9e7b" providerId="ADAL" clId="{ADC49A07-2783-4F48-A702-5DC5FBB67D20}" dt="2022-03-30T08:04:05.327" v="46"/>
        <pc:sldMkLst>
          <pc:docMk/>
          <pc:sldMk cId="362556216" sldId="882"/>
        </pc:sldMkLst>
        <pc:spChg chg="mod">
          <ac:chgData name="Lucas, Tania" userId="232b37cb-a817-446c-b5f8-6c2be3ba9e7b" providerId="ADAL" clId="{ADC49A07-2783-4F48-A702-5DC5FBB67D20}" dt="2022-03-30T08:04:05.327" v="46"/>
          <ac:spMkLst>
            <pc:docMk/>
            <pc:sldMk cId="362556216" sldId="882"/>
            <ac:spMk id="12" creationId="{F43484F4-B02C-4895-9E62-3C4744283CFF}"/>
          </ac:spMkLst>
        </pc:spChg>
      </pc:sldChg>
      <pc:sldChg chg="modSp mod">
        <pc:chgData name="Lucas, Tania" userId="232b37cb-a817-446c-b5f8-6c2be3ba9e7b" providerId="ADAL" clId="{ADC49A07-2783-4F48-A702-5DC5FBB67D20}" dt="2022-03-30T08:04:11.299" v="47"/>
        <pc:sldMkLst>
          <pc:docMk/>
          <pc:sldMk cId="148385400" sldId="883"/>
        </pc:sldMkLst>
        <pc:spChg chg="mod">
          <ac:chgData name="Lucas, Tania" userId="232b37cb-a817-446c-b5f8-6c2be3ba9e7b" providerId="ADAL" clId="{ADC49A07-2783-4F48-A702-5DC5FBB67D20}" dt="2022-03-30T08:04:11.299" v="47"/>
          <ac:spMkLst>
            <pc:docMk/>
            <pc:sldMk cId="148385400" sldId="883"/>
            <ac:spMk id="11" creationId="{B5F837B1-1F15-4A9C-9A07-309D1EF1A099}"/>
          </ac:spMkLst>
        </pc:spChg>
      </pc:sldChg>
      <pc:sldChg chg="modSp mod">
        <pc:chgData name="Lucas, Tania" userId="232b37cb-a817-446c-b5f8-6c2be3ba9e7b" providerId="ADAL" clId="{ADC49A07-2783-4F48-A702-5DC5FBB67D20}" dt="2022-03-30T08:04:19.001" v="48"/>
        <pc:sldMkLst>
          <pc:docMk/>
          <pc:sldMk cId="2821681617" sldId="884"/>
        </pc:sldMkLst>
        <pc:spChg chg="mod">
          <ac:chgData name="Lucas, Tania" userId="232b37cb-a817-446c-b5f8-6c2be3ba9e7b" providerId="ADAL" clId="{ADC49A07-2783-4F48-A702-5DC5FBB67D20}" dt="2022-03-30T08:04:19.001" v="48"/>
          <ac:spMkLst>
            <pc:docMk/>
            <pc:sldMk cId="2821681617" sldId="884"/>
            <ac:spMk id="11" creationId="{81E8A0EC-9882-493C-A435-8458CAA9ED0F}"/>
          </ac:spMkLst>
        </pc:spChg>
      </pc:sldChg>
      <pc:sldChg chg="modSp mod">
        <pc:chgData name="Lucas, Tania" userId="232b37cb-a817-446c-b5f8-6c2be3ba9e7b" providerId="ADAL" clId="{ADC49A07-2783-4F48-A702-5DC5FBB67D20}" dt="2022-03-30T08:04:42.869" v="49"/>
        <pc:sldMkLst>
          <pc:docMk/>
          <pc:sldMk cId="2090230415" sldId="885"/>
        </pc:sldMkLst>
        <pc:spChg chg="mod">
          <ac:chgData name="Lucas, Tania" userId="232b37cb-a817-446c-b5f8-6c2be3ba9e7b" providerId="ADAL" clId="{ADC49A07-2783-4F48-A702-5DC5FBB67D20}" dt="2022-03-30T08:04:42.869" v="49"/>
          <ac:spMkLst>
            <pc:docMk/>
            <pc:sldMk cId="2090230415" sldId="885"/>
            <ac:spMk id="15" creationId="{753E7B51-5489-426A-8BFE-FC32D6D20467}"/>
          </ac:spMkLst>
        </pc:spChg>
      </pc:sldChg>
      <pc:sldChg chg="modSp mod">
        <pc:chgData name="Lucas, Tania" userId="232b37cb-a817-446c-b5f8-6c2be3ba9e7b" providerId="ADAL" clId="{ADC49A07-2783-4F48-A702-5DC5FBB67D20}" dt="2022-03-30T08:04:50.487" v="50"/>
        <pc:sldMkLst>
          <pc:docMk/>
          <pc:sldMk cId="3809646777" sldId="886"/>
        </pc:sldMkLst>
        <pc:spChg chg="mod">
          <ac:chgData name="Lucas, Tania" userId="232b37cb-a817-446c-b5f8-6c2be3ba9e7b" providerId="ADAL" clId="{ADC49A07-2783-4F48-A702-5DC5FBB67D20}" dt="2022-03-30T08:04:50.487" v="50"/>
          <ac:spMkLst>
            <pc:docMk/>
            <pc:sldMk cId="3809646777" sldId="886"/>
            <ac:spMk id="13" creationId="{BC692A9E-798E-4C3A-BDC0-F4B7D786F6AD}"/>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1"/>
            <a:ext cx="2949099" cy="498932"/>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54939" y="1"/>
            <a:ext cx="2949099" cy="498932"/>
          </a:xfrm>
          <a:prstGeom prst="rect">
            <a:avLst/>
          </a:prstGeom>
        </p:spPr>
        <p:txBody>
          <a:bodyPr vert="horz" lIns="91440" tIns="45720" rIns="91440" bIns="45720" rtlCol="0"/>
          <a:lstStyle>
            <a:lvl1pPr algn="r">
              <a:defRPr sz="1200"/>
            </a:lvl1pPr>
          </a:lstStyle>
          <a:p>
            <a:fld id="{9E66266E-4E78-3640-B76A-2EF766CBB339}" type="datetimeFigureOut">
              <a:rPr lang="en-US" smtClean="0"/>
              <a:t>4/4/2022</a:t>
            </a:fld>
            <a:endParaRPr lang="en-US"/>
          </a:p>
        </p:txBody>
      </p:sp>
      <p:sp>
        <p:nvSpPr>
          <p:cNvPr id="4" name="Footer Placeholder 3"/>
          <p:cNvSpPr>
            <a:spLocks noGrp="1"/>
          </p:cNvSpPr>
          <p:nvPr>
            <p:ph type="ftr" sz="quarter" idx="2"/>
          </p:nvPr>
        </p:nvSpPr>
        <p:spPr>
          <a:xfrm>
            <a:off x="0" y="9445170"/>
            <a:ext cx="2949099" cy="498931"/>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54939" y="9445170"/>
            <a:ext cx="2949099" cy="498931"/>
          </a:xfrm>
          <a:prstGeom prst="rect">
            <a:avLst/>
          </a:prstGeom>
        </p:spPr>
        <p:txBody>
          <a:bodyPr vert="horz" lIns="91440" tIns="45720" rIns="91440" bIns="45720" rtlCol="0" anchor="b"/>
          <a:lstStyle>
            <a:lvl1pPr algn="r">
              <a:defRPr sz="1200"/>
            </a:lvl1pPr>
          </a:lstStyle>
          <a:p>
            <a:fld id="{B4CDD846-EDA4-934F-A7DD-C369F9C78BDA}" type="slidenum">
              <a:rPr lang="en-US" smtClean="0"/>
              <a:t>‹#›</a:t>
            </a:fld>
            <a:endParaRPr lang="en-US"/>
          </a:p>
        </p:txBody>
      </p:sp>
    </p:spTree>
    <p:extLst>
      <p:ext uri="{BB962C8B-B14F-4D97-AF65-F5344CB8AC3E}">
        <p14:creationId xmlns:p14="http://schemas.microsoft.com/office/powerpoint/2010/main" val="73254210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1"/>
            <a:ext cx="2949099" cy="498932"/>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54939" y="1"/>
            <a:ext cx="2949099" cy="498932"/>
          </a:xfrm>
          <a:prstGeom prst="rect">
            <a:avLst/>
          </a:prstGeom>
        </p:spPr>
        <p:txBody>
          <a:bodyPr vert="horz" lIns="91440" tIns="45720" rIns="91440" bIns="45720" rtlCol="0"/>
          <a:lstStyle>
            <a:lvl1pPr algn="r">
              <a:defRPr sz="1200"/>
            </a:lvl1pPr>
          </a:lstStyle>
          <a:p>
            <a:fld id="{6745DA57-288E-CC44-A088-C970FBF5ECE8}" type="datetimeFigureOut">
              <a:rPr lang="en-US" smtClean="0"/>
              <a:t>4/4/2022</a:t>
            </a:fld>
            <a:endParaRPr lang="en-US"/>
          </a:p>
        </p:txBody>
      </p:sp>
      <p:sp>
        <p:nvSpPr>
          <p:cNvPr id="4" name="Slide Image Placeholder 3"/>
          <p:cNvSpPr>
            <a:spLocks noGrp="1" noRot="1" noChangeAspect="1"/>
          </p:cNvSpPr>
          <p:nvPr>
            <p:ph type="sldImg" idx="2"/>
          </p:nvPr>
        </p:nvSpPr>
        <p:spPr>
          <a:xfrm>
            <a:off x="420688" y="1243013"/>
            <a:ext cx="5964237" cy="3355975"/>
          </a:xfrm>
          <a:prstGeom prst="rect">
            <a:avLst/>
          </a:prstGeom>
          <a:noFill/>
          <a:ln w="12700">
            <a:solidFill>
              <a:prstClr val="black"/>
            </a:solidFill>
          </a:ln>
        </p:spPr>
      </p:sp>
      <p:sp>
        <p:nvSpPr>
          <p:cNvPr id="5" name="Notes Placeholder 4"/>
          <p:cNvSpPr>
            <a:spLocks noGrp="1"/>
          </p:cNvSpPr>
          <p:nvPr>
            <p:ph type="body" sz="quarter" idx="3"/>
          </p:nvPr>
        </p:nvSpPr>
        <p:spPr>
          <a:xfrm>
            <a:off x="680562" y="4785598"/>
            <a:ext cx="5444490" cy="391549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9445170"/>
            <a:ext cx="2949099" cy="498931"/>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54939" y="9445170"/>
            <a:ext cx="2949099" cy="498931"/>
          </a:xfrm>
          <a:prstGeom prst="rect">
            <a:avLst/>
          </a:prstGeom>
        </p:spPr>
        <p:txBody>
          <a:bodyPr vert="horz" lIns="91440" tIns="45720" rIns="91440" bIns="45720" rtlCol="0" anchor="b"/>
          <a:lstStyle>
            <a:lvl1pPr algn="r">
              <a:defRPr sz="1200"/>
            </a:lvl1pPr>
          </a:lstStyle>
          <a:p>
            <a:fld id="{CC573A14-1418-8445-A355-C4659B6B9114}" type="slidenum">
              <a:rPr lang="en-US" smtClean="0"/>
              <a:t>‹#›</a:t>
            </a:fld>
            <a:endParaRPr lang="en-US"/>
          </a:p>
        </p:txBody>
      </p:sp>
    </p:spTree>
    <p:extLst>
      <p:ext uri="{BB962C8B-B14F-4D97-AF65-F5344CB8AC3E}">
        <p14:creationId xmlns:p14="http://schemas.microsoft.com/office/powerpoint/2010/main" val="53281069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CC573A14-1418-8445-A355-C4659B6B9114}"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ct val="0"/>
                </a:spcBef>
                <a:spcAft>
                  <a:spcPct val="0"/>
                </a:spcAft>
                <a:buClrTx/>
                <a:buSzTx/>
                <a:buFontTx/>
                <a:buNone/>
                <a:defRPr/>
              </a:pPr>
              <a:t>1</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23916274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CC573A14-1418-8445-A355-C4659B6B9114}" type="slidenum">
              <a:rPr lang="en-US" smtClean="0"/>
              <a:t>2</a:t>
            </a:fld>
            <a:endParaRPr lang="en-US"/>
          </a:p>
        </p:txBody>
      </p:sp>
    </p:spTree>
    <p:extLst>
      <p:ext uri="{BB962C8B-B14F-4D97-AF65-F5344CB8AC3E}">
        <p14:creationId xmlns:p14="http://schemas.microsoft.com/office/powerpoint/2010/main" val="379302109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Title and Content Shapes">
    <p:spTree>
      <p:nvGrpSpPr>
        <p:cNvPr id="1" name=""/>
        <p:cNvGrpSpPr/>
        <p:nvPr/>
      </p:nvGrpSpPr>
      <p:grpSpPr>
        <a:xfrm>
          <a:off x="0" y="0"/>
          <a:ext cx="0" cy="0"/>
          <a:chOff x="0" y="0"/>
          <a:chExt cx="0" cy="0"/>
        </a:xfrm>
      </p:grpSpPr>
      <p:sp>
        <p:nvSpPr>
          <p:cNvPr id="10" name="Content Placeholder 9">
            <a:extLst>
              <a:ext uri="{FF2B5EF4-FFF2-40B4-BE49-F238E27FC236}">
                <a16:creationId xmlns:a16="http://schemas.microsoft.com/office/drawing/2014/main" id="{299ACAF1-6098-AE40-8403-1C8D637F98D0}"/>
              </a:ext>
            </a:extLst>
          </p:cNvPr>
          <p:cNvSpPr>
            <a:spLocks noGrp="1"/>
          </p:cNvSpPr>
          <p:nvPr>
            <p:ph sz="quarter" idx="10"/>
          </p:nvPr>
        </p:nvSpPr>
        <p:spPr>
          <a:xfrm>
            <a:off x="282575" y="1076325"/>
            <a:ext cx="11809413" cy="5243513"/>
          </a:xfrm>
          <a:prstGeom prst="rect">
            <a:avLst/>
          </a:prstGeom>
        </p:spPr>
        <p:txBody>
          <a:bodyPr/>
          <a:lstStyle>
            <a:lvl1pPr>
              <a:lnSpc>
                <a:spcPct val="100000"/>
              </a:lnSpc>
              <a:defRPr>
                <a:solidFill>
                  <a:schemeClr val="accent1"/>
                </a:solidFill>
              </a:defRPr>
            </a:lvl1pPr>
            <a:lvl2pPr marL="7937" indent="0">
              <a:lnSpc>
                <a:spcPct val="100000"/>
              </a:lnSpc>
              <a:buNone/>
              <a:defRPr sz="1800"/>
            </a:lvl2pPr>
            <a:lvl3pPr marL="222250" indent="-169863">
              <a:lnSpc>
                <a:spcPct val="100000"/>
              </a:lnSpc>
              <a:buFont typeface="Arial" panose="020B0604020202020204" pitchFamily="34" charset="0"/>
              <a:buChar char="•"/>
              <a:defRPr b="0"/>
            </a:lvl3pPr>
            <a:lvl4pPr marL="268288" indent="0">
              <a:lnSpc>
                <a:spcPct val="100000"/>
              </a:lnSpc>
              <a:buNone/>
              <a:defRPr b="1"/>
            </a:lvl4pPr>
            <a:lvl5pPr marL="490538" indent="-187325">
              <a:lnSpc>
                <a:spcPct val="100000"/>
              </a:lnSpc>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8" name="Straight Connector 7"/>
          <p:cNvCxnSpPr/>
          <p:nvPr userDrawn="1"/>
        </p:nvCxnSpPr>
        <p:spPr>
          <a:xfrm>
            <a:off x="282011" y="888774"/>
            <a:ext cx="11665010" cy="0"/>
          </a:xfrm>
          <a:prstGeom prst="line">
            <a:avLst/>
          </a:prstGeom>
          <a:ln w="22225">
            <a:solidFill>
              <a:srgbClr val="65B2E6"/>
            </a:solidFill>
          </a:ln>
          <a:effectLst/>
        </p:spPr>
        <p:style>
          <a:lnRef idx="1">
            <a:schemeClr val="accent1"/>
          </a:lnRef>
          <a:fillRef idx="0">
            <a:schemeClr val="accent1"/>
          </a:fillRef>
          <a:effectRef idx="0">
            <a:schemeClr val="accent1"/>
          </a:effectRef>
          <a:fontRef idx="minor">
            <a:schemeClr val="tx1"/>
          </a:fontRef>
        </p:style>
      </p:cxnSp>
      <p:pic>
        <p:nvPicPr>
          <p:cNvPr id="7" name="Picture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505334" y="113907"/>
            <a:ext cx="1586970" cy="685022"/>
          </a:xfrm>
          <a:prstGeom prst="rect">
            <a:avLst/>
          </a:prstGeom>
        </p:spPr>
      </p:pic>
      <p:sp>
        <p:nvSpPr>
          <p:cNvPr id="3" name="Title 2">
            <a:extLst>
              <a:ext uri="{FF2B5EF4-FFF2-40B4-BE49-F238E27FC236}">
                <a16:creationId xmlns:a16="http://schemas.microsoft.com/office/drawing/2014/main" id="{4156F39C-AFF1-D944-A9F4-72171BE8110C}"/>
              </a:ext>
            </a:extLst>
          </p:cNvPr>
          <p:cNvSpPr>
            <a:spLocks noGrp="1"/>
          </p:cNvSpPr>
          <p:nvPr>
            <p:ph type="title"/>
          </p:nvPr>
        </p:nvSpPr>
        <p:spPr>
          <a:xfrm>
            <a:off x="282011" y="208722"/>
            <a:ext cx="10223323" cy="447261"/>
          </a:xfrm>
        </p:spPr>
        <p:txBody>
          <a:bodyPr/>
          <a:lstStyle/>
          <a:p>
            <a:r>
              <a:rPr lang="en-US"/>
              <a:t>Click to edit Master title style</a:t>
            </a:r>
          </a:p>
        </p:txBody>
      </p:sp>
    </p:spTree>
    <p:extLst>
      <p:ext uri="{BB962C8B-B14F-4D97-AF65-F5344CB8AC3E}">
        <p14:creationId xmlns:p14="http://schemas.microsoft.com/office/powerpoint/2010/main" val="207022557"/>
      </p:ext>
    </p:extLst>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82011" y="208722"/>
            <a:ext cx="10223323" cy="447261"/>
          </a:xfrm>
        </p:spPr>
        <p:txBody>
          <a:bodyPr/>
          <a:lstStyle>
            <a:lvl1pPr>
              <a:defRPr sz="1400">
                <a:solidFill>
                  <a:schemeClr val="accent1"/>
                </a:solidFill>
              </a:defRPr>
            </a:lvl1pPr>
          </a:lstStyle>
          <a:p>
            <a:r>
              <a:rPr lang="en-US"/>
              <a:t>Click to edit Master title style</a:t>
            </a:r>
            <a:endParaRPr lang="en-GB"/>
          </a:p>
        </p:txBody>
      </p:sp>
      <p:sp>
        <p:nvSpPr>
          <p:cNvPr id="3" name="Content Placeholder 2"/>
          <p:cNvSpPr>
            <a:spLocks noGrp="1"/>
          </p:cNvSpPr>
          <p:nvPr>
            <p:ph idx="1"/>
          </p:nvPr>
        </p:nvSpPr>
        <p:spPr>
          <a:xfrm>
            <a:off x="282011" y="1121567"/>
            <a:ext cx="10223323" cy="5223672"/>
          </a:xfrm>
          <a:prstGeom prst="rect">
            <a:avLst/>
          </a:prstGeom>
        </p:spPr>
        <p:txBody>
          <a:bodyPr/>
          <a:lstStyle>
            <a:lvl1pPr marL="0" marR="0" indent="0" algn="l" defTabSz="914400" rtl="0" eaLnBrk="1" fontAlgn="auto" latinLnBrk="0" hangingPunct="1">
              <a:lnSpc>
                <a:spcPct val="100000"/>
              </a:lnSpc>
              <a:spcBef>
                <a:spcPts val="1000"/>
              </a:spcBef>
              <a:spcAft>
                <a:spcPts val="600"/>
              </a:spcAft>
              <a:buClr>
                <a:schemeClr val="tx2"/>
              </a:buClr>
              <a:buSzTx/>
              <a:buFont typeface="Arial"/>
              <a:buNone/>
              <a:defRPr sz="1600" b="0">
                <a:solidFill>
                  <a:schemeClr val="tx1"/>
                </a:solidFill>
              </a:defRPr>
            </a:lvl1pPr>
            <a:lvl2pPr marL="185738" indent="0">
              <a:lnSpc>
                <a:spcPct val="100000"/>
              </a:lnSpc>
              <a:spcAft>
                <a:spcPts val="600"/>
              </a:spcAft>
              <a:buNone/>
              <a:defRPr sz="1200" b="1">
                <a:solidFill>
                  <a:schemeClr val="tx1"/>
                </a:solidFill>
              </a:defRPr>
            </a:lvl2pPr>
            <a:lvl3pPr marL="403225" indent="-187325">
              <a:lnSpc>
                <a:spcPct val="100000"/>
              </a:lnSpc>
              <a:spcAft>
                <a:spcPts val="600"/>
              </a:spcAft>
              <a:buClr>
                <a:schemeClr val="accent6">
                  <a:lumMod val="50000"/>
                </a:schemeClr>
              </a:buClr>
              <a:defRPr lang="en-US" sz="1100" kern="1200" smtClean="0">
                <a:solidFill>
                  <a:schemeClr val="tx1"/>
                </a:solidFill>
                <a:latin typeface="+mn-lt"/>
                <a:ea typeface="+mn-ea"/>
                <a:cs typeface="+mn-cs"/>
              </a:defRPr>
            </a:lvl3pPr>
            <a:lvl4pPr>
              <a:defRPr sz="1050">
                <a:solidFill>
                  <a:schemeClr val="tx1"/>
                </a:solidFill>
              </a:defRPr>
            </a:lvl4pPr>
            <a:lvl5pPr>
              <a:defRPr sz="1050">
                <a:solidFill>
                  <a:schemeClr val="tx1"/>
                </a:solidFill>
              </a:defRPr>
            </a:lvl5pPr>
          </a:lstStyle>
          <a:p>
            <a:pPr lvl="0"/>
            <a:r>
              <a:rPr lang="en-US"/>
              <a:t>Edit Master text styles</a:t>
            </a:r>
          </a:p>
          <a:p>
            <a:pPr marL="180000" marR="0" lvl="0" indent="-180000" algn="l" defTabSz="914400" rtl="0" eaLnBrk="1" fontAlgn="auto" latinLnBrk="0" hangingPunct="1">
              <a:lnSpc>
                <a:spcPct val="100000"/>
              </a:lnSpc>
              <a:spcBef>
                <a:spcPts val="1000"/>
              </a:spcBef>
              <a:spcAft>
                <a:spcPts val="600"/>
              </a:spcAft>
              <a:buClr>
                <a:schemeClr val="tx2"/>
              </a:buClr>
              <a:buSzTx/>
              <a:buFont typeface="Arial"/>
              <a:buChar char="•"/>
              <a:defRPr/>
            </a:pPr>
            <a:r>
              <a:rPr lang="en-US"/>
              <a:t>Second level</a:t>
            </a:r>
          </a:p>
          <a:p>
            <a:pPr lvl="2"/>
            <a:r>
              <a:rPr lang="en-US"/>
              <a:t>Third level</a:t>
            </a:r>
          </a:p>
        </p:txBody>
      </p:sp>
    </p:spTree>
    <p:extLst>
      <p:ext uri="{BB962C8B-B14F-4D97-AF65-F5344CB8AC3E}">
        <p14:creationId xmlns:p14="http://schemas.microsoft.com/office/powerpoint/2010/main" val="3239547452"/>
      </p:ext>
    </p:extLst>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1_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1841154790"/>
      </p:ext>
    </p:extLst>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Title and Content Shapes">
    <p:spTree>
      <p:nvGrpSpPr>
        <p:cNvPr id="1" name=""/>
        <p:cNvGrpSpPr/>
        <p:nvPr/>
      </p:nvGrpSpPr>
      <p:grpSpPr>
        <a:xfrm>
          <a:off x="0" y="0"/>
          <a:ext cx="0" cy="0"/>
          <a:chOff x="0" y="0"/>
          <a:chExt cx="0" cy="0"/>
        </a:xfrm>
      </p:grpSpPr>
      <p:sp>
        <p:nvSpPr>
          <p:cNvPr id="10" name="Content Placeholder 9">
            <a:extLst>
              <a:ext uri="{FF2B5EF4-FFF2-40B4-BE49-F238E27FC236}">
                <a16:creationId xmlns:a16="http://schemas.microsoft.com/office/drawing/2014/main" id="{299ACAF1-6098-AE40-8403-1C8D637F98D0}"/>
              </a:ext>
            </a:extLst>
          </p:cNvPr>
          <p:cNvSpPr>
            <a:spLocks noGrp="1"/>
          </p:cNvSpPr>
          <p:nvPr>
            <p:ph sz="quarter" idx="10"/>
          </p:nvPr>
        </p:nvSpPr>
        <p:spPr>
          <a:xfrm>
            <a:off x="282575" y="1076325"/>
            <a:ext cx="11809413" cy="5243513"/>
          </a:xfrm>
          <a:prstGeom prst="rect">
            <a:avLst/>
          </a:prstGeom>
        </p:spPr>
        <p:txBody>
          <a:bodyPr/>
          <a:lstStyle>
            <a:lvl1pPr>
              <a:lnSpc>
                <a:spcPct val="100000"/>
              </a:lnSpc>
              <a:defRPr>
                <a:solidFill>
                  <a:schemeClr val="accent1"/>
                </a:solidFill>
              </a:defRPr>
            </a:lvl1pPr>
            <a:lvl2pPr marL="7937" indent="0">
              <a:lnSpc>
                <a:spcPct val="100000"/>
              </a:lnSpc>
              <a:buNone/>
              <a:defRPr sz="1800"/>
            </a:lvl2pPr>
            <a:lvl3pPr marL="222250" indent="-169863">
              <a:lnSpc>
                <a:spcPct val="100000"/>
              </a:lnSpc>
              <a:buFont typeface="Arial" panose="020B0604020202020204" pitchFamily="34" charset="0"/>
              <a:buChar char="•"/>
              <a:defRPr b="0"/>
            </a:lvl3pPr>
            <a:lvl4pPr marL="268288" indent="0">
              <a:lnSpc>
                <a:spcPct val="100000"/>
              </a:lnSpc>
              <a:buNone/>
              <a:defRPr b="1"/>
            </a:lvl4pPr>
            <a:lvl5pPr marL="490538" indent="-187325">
              <a:lnSpc>
                <a:spcPct val="100000"/>
              </a:lnSpc>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8" name="Straight Connector 7"/>
          <p:cNvCxnSpPr/>
          <p:nvPr userDrawn="1"/>
        </p:nvCxnSpPr>
        <p:spPr>
          <a:xfrm>
            <a:off x="282011" y="888774"/>
            <a:ext cx="11665010" cy="0"/>
          </a:xfrm>
          <a:prstGeom prst="line">
            <a:avLst/>
          </a:prstGeom>
          <a:ln w="22225">
            <a:solidFill>
              <a:srgbClr val="65B2E6"/>
            </a:solidFill>
          </a:ln>
          <a:effectLst/>
        </p:spPr>
        <p:style>
          <a:lnRef idx="1">
            <a:schemeClr val="accent1"/>
          </a:lnRef>
          <a:fillRef idx="0">
            <a:schemeClr val="accent1"/>
          </a:fillRef>
          <a:effectRef idx="0">
            <a:schemeClr val="accent1"/>
          </a:effectRef>
          <a:fontRef idx="minor">
            <a:schemeClr val="tx1"/>
          </a:fontRef>
        </p:style>
      </p:cxnSp>
      <p:pic>
        <p:nvPicPr>
          <p:cNvPr id="7" name="Picture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505334" y="113907"/>
            <a:ext cx="1586970" cy="685022"/>
          </a:xfrm>
          <a:prstGeom prst="rect">
            <a:avLst/>
          </a:prstGeom>
        </p:spPr>
      </p:pic>
      <p:sp>
        <p:nvSpPr>
          <p:cNvPr id="3" name="Title 2">
            <a:extLst>
              <a:ext uri="{FF2B5EF4-FFF2-40B4-BE49-F238E27FC236}">
                <a16:creationId xmlns:a16="http://schemas.microsoft.com/office/drawing/2014/main" id="{4156F39C-AFF1-D944-A9F4-72171BE8110C}"/>
              </a:ext>
            </a:extLst>
          </p:cNvPr>
          <p:cNvSpPr>
            <a:spLocks noGrp="1"/>
          </p:cNvSpPr>
          <p:nvPr>
            <p:ph type="title"/>
          </p:nvPr>
        </p:nvSpPr>
        <p:spPr>
          <a:xfrm>
            <a:off x="282011" y="208722"/>
            <a:ext cx="10223323" cy="447261"/>
          </a:xfrm>
        </p:spPr>
        <p:txBody>
          <a:bodyPr/>
          <a:lstStyle/>
          <a:p>
            <a:r>
              <a:rPr lang="en-US"/>
              <a:t>Click to edit Master title style</a:t>
            </a:r>
          </a:p>
        </p:txBody>
      </p:sp>
    </p:spTree>
    <p:extLst>
      <p:ext uri="{BB962C8B-B14F-4D97-AF65-F5344CB8AC3E}">
        <p14:creationId xmlns:p14="http://schemas.microsoft.com/office/powerpoint/2010/main" val="1035961755"/>
      </p:ext>
    </p:extLst>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22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1761508181"/>
      </p:ext>
    </p:extLst>
  </p:cSld>
  <p:clrMapOvr>
    <a:masterClrMapping/>
  </p:clrMapOvr>
  <p:transition/>
  <p:extLst>
    <p:ext uri="{DCECCB84-F9BA-43D5-87BE-67443E8EF086}">
      <p15:sldGuideLst xmlns:p15="http://schemas.microsoft.com/office/powerpoint/2012/main">
        <p15:guide id="1" orient="horz" pos="3536">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1_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1468641169"/>
      </p:ext>
    </p:extLst>
  </p:cSld>
  <p:clrMapOvr>
    <a:masterClrMapping/>
  </p:clrMapOvr>
  <p:transition/>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1.jpeg"/><Relationship Id="rId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slideLayout" Target="../slideLayouts/slideLayout5.xml"/><Relationship Id="rId1" Type="http://schemas.openxmlformats.org/officeDocument/2006/relationships/slideLayout" Target="../slideLayouts/slideLayout4.xml"/><Relationship Id="rId5" Type="http://schemas.openxmlformats.org/officeDocument/2006/relationships/image" Target="../media/image1.jpeg"/><Relationship Id="rId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82011" y="208722"/>
            <a:ext cx="10009471" cy="447261"/>
          </a:xfrm>
          <a:prstGeom prst="rect">
            <a:avLst/>
          </a:prstGeom>
        </p:spPr>
        <p:txBody>
          <a:bodyPr vert="horz" lIns="0" tIns="0" rIns="0" bIns="0" rtlCol="0" anchor="b" anchorCtr="0">
            <a:noAutofit/>
          </a:bodyPr>
          <a:lstStyle/>
          <a:p>
            <a:r>
              <a:rPr lang="en-US"/>
              <a:t>Click to edit Master title style</a:t>
            </a:r>
          </a:p>
        </p:txBody>
      </p:sp>
      <p:sp>
        <p:nvSpPr>
          <p:cNvPr id="11" name="Text Placeholder 10">
            <a:extLst>
              <a:ext uri="{FF2B5EF4-FFF2-40B4-BE49-F238E27FC236}">
                <a16:creationId xmlns:a16="http://schemas.microsoft.com/office/drawing/2014/main" id="{1A0B8476-C42C-E946-9AE6-450EBBA88674}"/>
              </a:ext>
            </a:extLst>
          </p:cNvPr>
          <p:cNvSpPr>
            <a:spLocks noGrp="1"/>
          </p:cNvSpPr>
          <p:nvPr>
            <p:ph type="body" idx="1"/>
          </p:nvPr>
        </p:nvSpPr>
        <p:spPr>
          <a:xfrm>
            <a:off x="197225" y="1121566"/>
            <a:ext cx="6615951" cy="5055397"/>
          </a:xfrm>
          <a:prstGeom prst="rect">
            <a:avLst/>
          </a:prstGeom>
        </p:spPr>
        <p:txBody>
          <a:bodyPr vert="horz" lIns="91440" tIns="45720" rIns="91440" bIns="45720" rtlCol="0">
            <a:no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7" name="Straight Connector 6">
            <a:extLst>
              <a:ext uri="{FF2B5EF4-FFF2-40B4-BE49-F238E27FC236}">
                <a16:creationId xmlns:a16="http://schemas.microsoft.com/office/drawing/2014/main" id="{9D4B8640-7FCE-A346-B4B6-DA2804688F54}"/>
              </a:ext>
            </a:extLst>
          </p:cNvPr>
          <p:cNvCxnSpPr/>
          <p:nvPr userDrawn="1"/>
        </p:nvCxnSpPr>
        <p:spPr>
          <a:xfrm>
            <a:off x="282011" y="888774"/>
            <a:ext cx="11665010" cy="0"/>
          </a:xfrm>
          <a:prstGeom prst="line">
            <a:avLst/>
          </a:prstGeom>
          <a:ln w="22225">
            <a:solidFill>
              <a:srgbClr val="65B2E6"/>
            </a:solidFill>
          </a:ln>
          <a:effectLst/>
        </p:spPr>
        <p:style>
          <a:lnRef idx="1">
            <a:schemeClr val="accent1"/>
          </a:lnRef>
          <a:fillRef idx="0">
            <a:schemeClr val="accent1"/>
          </a:fillRef>
          <a:effectRef idx="0">
            <a:schemeClr val="accent1"/>
          </a:effectRef>
          <a:fontRef idx="minor">
            <a:schemeClr val="tx1"/>
          </a:fontRef>
        </p:style>
      </p:cxnSp>
      <p:pic>
        <p:nvPicPr>
          <p:cNvPr id="8" name="Picture 7">
            <a:extLst>
              <a:ext uri="{FF2B5EF4-FFF2-40B4-BE49-F238E27FC236}">
                <a16:creationId xmlns:a16="http://schemas.microsoft.com/office/drawing/2014/main" id="{21E9D45D-B271-5D41-A966-131A637835F9}"/>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0505334" y="113907"/>
            <a:ext cx="1586970" cy="685022"/>
          </a:xfrm>
          <a:prstGeom prst="rect">
            <a:avLst/>
          </a:prstGeom>
        </p:spPr>
      </p:pic>
    </p:spTree>
    <p:extLst>
      <p:ext uri="{BB962C8B-B14F-4D97-AF65-F5344CB8AC3E}">
        <p14:creationId xmlns:p14="http://schemas.microsoft.com/office/powerpoint/2010/main" val="700887908"/>
      </p:ext>
    </p:extLst>
  </p:cSld>
  <p:clrMap bg1="lt1" tx1="dk1" bg2="lt2" tx2="dk2" accent1="accent1" accent2="accent2" accent3="accent3" accent4="accent4" accent5="accent5" accent6="accent6" hlink="hlink" folHlink="folHlink"/>
  <p:sldLayoutIdLst>
    <p:sldLayoutId id="2147483671" r:id="rId1"/>
    <p:sldLayoutId id="2147483742" r:id="rId2"/>
    <p:sldLayoutId id="2147483743" r:id="rId3"/>
  </p:sldLayoutIdLst>
  <p:transition/>
  <p:hf sldNum="0" hdr="0" dt="0"/>
  <p:txStyles>
    <p:titleStyle>
      <a:lvl1pPr algn="l" defTabSz="914400" rtl="0" eaLnBrk="1" latinLnBrk="0" hangingPunct="1">
        <a:lnSpc>
          <a:spcPct val="90000"/>
        </a:lnSpc>
        <a:spcBef>
          <a:spcPct val="0"/>
        </a:spcBef>
        <a:buNone/>
        <a:defRPr lang="en-US" sz="1400" kern="1200">
          <a:solidFill>
            <a:schemeClr val="accent1"/>
          </a:solidFill>
          <a:latin typeface="+mj-lt"/>
          <a:ea typeface="+mj-ea"/>
          <a:cs typeface="+mj-cs"/>
        </a:defRPr>
      </a:lvl1pPr>
    </p:titleStyle>
    <p:bodyStyle>
      <a:lvl1pPr marL="0" marR="0" indent="0" algn="l" defTabSz="914400" rtl="0" eaLnBrk="1" fontAlgn="auto" latinLnBrk="0" hangingPunct="1">
        <a:lnSpc>
          <a:spcPct val="100000"/>
        </a:lnSpc>
        <a:spcBef>
          <a:spcPts val="1000"/>
        </a:spcBef>
        <a:spcAft>
          <a:spcPts val="600"/>
        </a:spcAft>
        <a:buClr>
          <a:srgbClr val="F94130"/>
        </a:buClr>
        <a:buSzTx/>
        <a:buFont typeface="Arial"/>
        <a:buNone/>
        <a:defRPr lang="en-US" sz="1800" b="0" kern="1200">
          <a:solidFill>
            <a:schemeClr val="accent1"/>
          </a:solidFill>
          <a:latin typeface="+mn-lt"/>
          <a:ea typeface="+mn-ea"/>
          <a:cs typeface="+mn-cs"/>
        </a:defRPr>
      </a:lvl1pPr>
      <a:lvl2pPr marL="7937" indent="0" algn="l" defTabSz="914400" rtl="0" eaLnBrk="1" latinLnBrk="0" hangingPunct="1">
        <a:lnSpc>
          <a:spcPct val="100000"/>
        </a:lnSpc>
        <a:spcBef>
          <a:spcPct val="0"/>
        </a:spcBef>
        <a:spcAft>
          <a:spcPts val="600"/>
        </a:spcAft>
        <a:buClr>
          <a:schemeClr val="tx2"/>
        </a:buClr>
        <a:buFont typeface="Arial"/>
        <a:buNone/>
        <a:defRPr lang="en-US" sz="1600" kern="1200">
          <a:solidFill>
            <a:schemeClr val="tx1"/>
          </a:solidFill>
          <a:latin typeface="+mn-lt"/>
          <a:ea typeface="+mn-ea"/>
          <a:cs typeface="+mn-cs"/>
        </a:defRPr>
      </a:lvl2pPr>
      <a:lvl3pPr marL="222250" marR="0" indent="-214313" algn="l" defTabSz="914400" rtl="0" eaLnBrk="1" fontAlgn="auto" latinLnBrk="0" hangingPunct="1">
        <a:lnSpc>
          <a:spcPct val="100000"/>
        </a:lnSpc>
        <a:spcBef>
          <a:spcPct val="0"/>
        </a:spcBef>
        <a:spcAft>
          <a:spcPts val="600"/>
        </a:spcAft>
        <a:buClr>
          <a:srgbClr val="F94130"/>
        </a:buClr>
        <a:buSzTx/>
        <a:buFont typeface="Arial" panose="020B0604020202020204" pitchFamily="34" charset="0"/>
        <a:buChar char="•"/>
        <a:defRPr lang="en-US" sz="1400" b="0" kern="1200">
          <a:solidFill>
            <a:schemeClr val="tx1"/>
          </a:solidFill>
          <a:latin typeface="+mn-lt"/>
          <a:ea typeface="+mn-ea"/>
          <a:cs typeface="+mn-cs"/>
        </a:defRPr>
      </a:lvl3pPr>
      <a:lvl4pPr marL="222250" indent="0" algn="l" defTabSz="914400" rtl="0" eaLnBrk="1" latinLnBrk="0" hangingPunct="1">
        <a:lnSpc>
          <a:spcPct val="100000"/>
        </a:lnSpc>
        <a:spcBef>
          <a:spcPct val="0"/>
        </a:spcBef>
        <a:spcAft>
          <a:spcPts val="600"/>
        </a:spcAft>
        <a:buClr>
          <a:schemeClr val="tx2"/>
        </a:buClr>
        <a:buFont typeface="Arial"/>
        <a:buNone/>
        <a:defRPr sz="1200" b="1" kern="1200">
          <a:solidFill>
            <a:schemeClr val="tx1"/>
          </a:solidFill>
          <a:latin typeface="+mn-lt"/>
          <a:ea typeface="+mn-ea"/>
          <a:cs typeface="+mn-cs"/>
        </a:defRPr>
      </a:lvl4pPr>
      <a:lvl5pPr marL="446088" indent="-187325" algn="l" defTabSz="914400" rtl="0" eaLnBrk="1" latinLnBrk="0" hangingPunct="1">
        <a:lnSpc>
          <a:spcPct val="100000"/>
        </a:lnSpc>
        <a:spcBef>
          <a:spcPct val="0"/>
        </a:spcBef>
        <a:spcAft>
          <a:spcPts val="600"/>
        </a:spcAft>
        <a:buClr>
          <a:schemeClr val="tx2"/>
        </a:buClr>
        <a:buFont typeface="Arial"/>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guide id="3" orient="horz" userDrawn="1">
          <p15:clr>
            <a:srgbClr val="F26B43"/>
          </p15:clr>
        </p15:guide>
        <p15:guide id="4" orient="horz" pos="4320" userDrawn="1">
          <p15:clr>
            <a:srgbClr val="F26B43"/>
          </p15:clr>
        </p15:guide>
        <p15:guide id="5" userDrawn="1">
          <p15:clr>
            <a:srgbClr val="F26B43"/>
          </p15:clr>
        </p15:guide>
        <p15:guide id="6" pos="7680" userDrawn="1">
          <p15:clr>
            <a:srgbClr val="F26B43"/>
          </p15:clr>
        </p15:guide>
        <p15:guide id="7" pos="7355" userDrawn="1">
          <p15:clr>
            <a:srgbClr val="F26B43"/>
          </p15:clr>
        </p15:guide>
        <p15:guide id="9" orient="horz" pos="3997" userDrawn="1">
          <p15:clr>
            <a:srgbClr val="F26B43"/>
          </p15:clr>
        </p15:guide>
        <p15:guide id="10" pos="325" userDrawn="1">
          <p15:clr>
            <a:srgbClr val="F26B43"/>
          </p15:clr>
        </p15:guide>
        <p15:guide id="11" orient="horz" pos="618" userDrawn="1">
          <p15:clr>
            <a:srgbClr val="F26B43"/>
          </p15:clr>
        </p15:guide>
        <p15:guide id="12" orient="horz" pos="1449"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82011" y="208722"/>
            <a:ext cx="10009471" cy="447261"/>
          </a:xfrm>
          <a:prstGeom prst="rect">
            <a:avLst/>
          </a:prstGeom>
        </p:spPr>
        <p:txBody>
          <a:bodyPr vert="horz" lIns="0" tIns="0" rIns="0" bIns="0" rtlCol="0" anchor="b" anchorCtr="0">
            <a:noAutofit/>
          </a:bodyPr>
          <a:lstStyle/>
          <a:p>
            <a:r>
              <a:rPr lang="en-US"/>
              <a:t>Click to edit Master title style</a:t>
            </a:r>
          </a:p>
        </p:txBody>
      </p:sp>
      <p:sp>
        <p:nvSpPr>
          <p:cNvPr id="11" name="Text Placeholder 10">
            <a:extLst>
              <a:ext uri="{FF2B5EF4-FFF2-40B4-BE49-F238E27FC236}">
                <a16:creationId xmlns:a16="http://schemas.microsoft.com/office/drawing/2014/main" id="{1A0B8476-C42C-E946-9AE6-450EBBA88674}"/>
              </a:ext>
            </a:extLst>
          </p:cNvPr>
          <p:cNvSpPr>
            <a:spLocks noGrp="1"/>
          </p:cNvSpPr>
          <p:nvPr>
            <p:ph type="body" idx="1"/>
          </p:nvPr>
        </p:nvSpPr>
        <p:spPr>
          <a:xfrm>
            <a:off x="197225" y="1121566"/>
            <a:ext cx="6615951" cy="5055397"/>
          </a:xfrm>
          <a:prstGeom prst="rect">
            <a:avLst/>
          </a:prstGeom>
        </p:spPr>
        <p:txBody>
          <a:bodyPr vert="horz" lIns="91440" tIns="45720" rIns="91440" bIns="45720" rtlCol="0">
            <a:no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7" name="Straight Connector 6">
            <a:extLst>
              <a:ext uri="{FF2B5EF4-FFF2-40B4-BE49-F238E27FC236}">
                <a16:creationId xmlns:a16="http://schemas.microsoft.com/office/drawing/2014/main" id="{9D4B8640-7FCE-A346-B4B6-DA2804688F54}"/>
              </a:ext>
            </a:extLst>
          </p:cNvPr>
          <p:cNvCxnSpPr/>
          <p:nvPr userDrawn="1"/>
        </p:nvCxnSpPr>
        <p:spPr>
          <a:xfrm>
            <a:off x="282011" y="888774"/>
            <a:ext cx="11665010" cy="0"/>
          </a:xfrm>
          <a:prstGeom prst="line">
            <a:avLst/>
          </a:prstGeom>
          <a:ln w="22225">
            <a:solidFill>
              <a:srgbClr val="65B2E6"/>
            </a:solidFill>
          </a:ln>
          <a:effectLst/>
        </p:spPr>
        <p:style>
          <a:lnRef idx="1">
            <a:schemeClr val="accent1"/>
          </a:lnRef>
          <a:fillRef idx="0">
            <a:schemeClr val="accent1"/>
          </a:fillRef>
          <a:effectRef idx="0">
            <a:schemeClr val="accent1"/>
          </a:effectRef>
          <a:fontRef idx="minor">
            <a:schemeClr val="tx1"/>
          </a:fontRef>
        </p:style>
      </p:cxnSp>
      <p:pic>
        <p:nvPicPr>
          <p:cNvPr id="8" name="Picture 7">
            <a:extLst>
              <a:ext uri="{FF2B5EF4-FFF2-40B4-BE49-F238E27FC236}">
                <a16:creationId xmlns:a16="http://schemas.microsoft.com/office/drawing/2014/main" id="{21E9D45D-B271-5D41-A966-131A637835F9}"/>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0505334" y="113907"/>
            <a:ext cx="1586970" cy="685022"/>
          </a:xfrm>
          <a:prstGeom prst="rect">
            <a:avLst/>
          </a:prstGeom>
        </p:spPr>
      </p:pic>
    </p:spTree>
    <p:extLst>
      <p:ext uri="{BB962C8B-B14F-4D97-AF65-F5344CB8AC3E}">
        <p14:creationId xmlns:p14="http://schemas.microsoft.com/office/powerpoint/2010/main" val="4074388460"/>
      </p:ext>
    </p:extLst>
  </p:cSld>
  <p:clrMap bg1="lt1" tx1="dk1" bg2="lt2" tx2="dk2" accent1="accent1" accent2="accent2" accent3="accent3" accent4="accent4" accent5="accent5" accent6="accent6" hlink="hlink" folHlink="folHlink"/>
  <p:sldLayoutIdLst>
    <p:sldLayoutId id="2147483755" r:id="rId1"/>
    <p:sldLayoutId id="2147483756" r:id="rId2"/>
    <p:sldLayoutId id="2147483758" r:id="rId3"/>
  </p:sldLayoutIdLst>
  <p:transition/>
  <p:hf hdr="0" ftr="0"/>
  <p:txStyles>
    <p:titleStyle>
      <a:lvl1pPr algn="l" defTabSz="914400" rtl="0" eaLnBrk="1" latinLnBrk="0" hangingPunct="1">
        <a:lnSpc>
          <a:spcPct val="90000"/>
        </a:lnSpc>
        <a:spcBef>
          <a:spcPct val="0"/>
        </a:spcBef>
        <a:buNone/>
        <a:defRPr lang="en-US" sz="1400" kern="1200">
          <a:solidFill>
            <a:schemeClr val="accent1"/>
          </a:solidFill>
          <a:latin typeface="+mj-lt"/>
          <a:ea typeface="+mj-ea"/>
          <a:cs typeface="+mj-cs"/>
        </a:defRPr>
      </a:lvl1pPr>
    </p:titleStyle>
    <p:bodyStyle>
      <a:lvl1pPr marL="0" marR="0" indent="0" algn="l" defTabSz="914400" rtl="0" eaLnBrk="1" fontAlgn="auto" latinLnBrk="0" hangingPunct="1">
        <a:lnSpc>
          <a:spcPct val="100000"/>
        </a:lnSpc>
        <a:spcBef>
          <a:spcPts val="1000"/>
        </a:spcBef>
        <a:spcAft>
          <a:spcPts val="600"/>
        </a:spcAft>
        <a:buClr>
          <a:srgbClr val="F94130"/>
        </a:buClr>
        <a:buSzTx/>
        <a:buFont typeface="Arial"/>
        <a:buNone/>
        <a:defRPr lang="en-US" sz="1800" b="0" kern="1200">
          <a:solidFill>
            <a:schemeClr val="accent1"/>
          </a:solidFill>
          <a:latin typeface="+mn-lt"/>
          <a:ea typeface="+mn-ea"/>
          <a:cs typeface="+mn-cs"/>
        </a:defRPr>
      </a:lvl1pPr>
      <a:lvl2pPr marL="7937" indent="0" algn="l" defTabSz="914400" rtl="0" eaLnBrk="1" latinLnBrk="0" hangingPunct="1">
        <a:lnSpc>
          <a:spcPct val="100000"/>
        </a:lnSpc>
        <a:spcBef>
          <a:spcPct val="0"/>
        </a:spcBef>
        <a:spcAft>
          <a:spcPts val="600"/>
        </a:spcAft>
        <a:buClr>
          <a:schemeClr val="tx2"/>
        </a:buClr>
        <a:buFont typeface="Arial"/>
        <a:buNone/>
        <a:defRPr lang="en-US" sz="1600" kern="1200">
          <a:solidFill>
            <a:schemeClr val="tx1"/>
          </a:solidFill>
          <a:latin typeface="+mn-lt"/>
          <a:ea typeface="+mn-ea"/>
          <a:cs typeface="+mn-cs"/>
        </a:defRPr>
      </a:lvl2pPr>
      <a:lvl3pPr marL="222250" marR="0" indent="-214313" algn="l" defTabSz="914400" rtl="0" eaLnBrk="1" fontAlgn="auto" latinLnBrk="0" hangingPunct="1">
        <a:lnSpc>
          <a:spcPct val="100000"/>
        </a:lnSpc>
        <a:spcBef>
          <a:spcPct val="0"/>
        </a:spcBef>
        <a:spcAft>
          <a:spcPts val="600"/>
        </a:spcAft>
        <a:buClr>
          <a:srgbClr val="F94130"/>
        </a:buClr>
        <a:buSzTx/>
        <a:buFont typeface="Arial" panose="020B0604020202020204" pitchFamily="34" charset="0"/>
        <a:buChar char="•"/>
        <a:defRPr lang="en-US" sz="1400" b="0" kern="1200">
          <a:solidFill>
            <a:schemeClr val="tx1"/>
          </a:solidFill>
          <a:latin typeface="+mn-lt"/>
          <a:ea typeface="+mn-ea"/>
          <a:cs typeface="+mn-cs"/>
        </a:defRPr>
      </a:lvl3pPr>
      <a:lvl4pPr marL="222250" indent="0" algn="l" defTabSz="914400" rtl="0" eaLnBrk="1" latinLnBrk="0" hangingPunct="1">
        <a:lnSpc>
          <a:spcPct val="100000"/>
        </a:lnSpc>
        <a:spcBef>
          <a:spcPct val="0"/>
        </a:spcBef>
        <a:spcAft>
          <a:spcPts val="600"/>
        </a:spcAft>
        <a:buClr>
          <a:schemeClr val="tx2"/>
        </a:buClr>
        <a:buFont typeface="Arial"/>
        <a:buNone/>
        <a:defRPr sz="1200" b="1" kern="1200">
          <a:solidFill>
            <a:schemeClr val="tx1"/>
          </a:solidFill>
          <a:latin typeface="+mn-lt"/>
          <a:ea typeface="+mn-ea"/>
          <a:cs typeface="+mn-cs"/>
        </a:defRPr>
      </a:lvl4pPr>
      <a:lvl5pPr marL="446088" indent="-187325" algn="l" defTabSz="914400" rtl="0" eaLnBrk="1" latinLnBrk="0" hangingPunct="1">
        <a:lnSpc>
          <a:spcPct val="100000"/>
        </a:lnSpc>
        <a:spcBef>
          <a:spcPct val="0"/>
        </a:spcBef>
        <a:spcAft>
          <a:spcPts val="600"/>
        </a:spcAft>
        <a:buClr>
          <a:schemeClr val="tx2"/>
        </a:buClr>
        <a:buFont typeface="Arial"/>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guide id="3" orient="horz">
          <p15:clr>
            <a:srgbClr val="F26B43"/>
          </p15:clr>
        </p15:guide>
        <p15:guide id="4" orient="horz" pos="4320">
          <p15:clr>
            <a:srgbClr val="F26B43"/>
          </p15:clr>
        </p15:guide>
        <p15:guide id="5">
          <p15:clr>
            <a:srgbClr val="F26B43"/>
          </p15:clr>
        </p15:guide>
        <p15:guide id="6" pos="7680">
          <p15:clr>
            <a:srgbClr val="F26B43"/>
          </p15:clr>
        </p15:guide>
        <p15:guide id="7" pos="7355">
          <p15:clr>
            <a:srgbClr val="F26B43"/>
          </p15:clr>
        </p15:guide>
        <p15:guide id="9" orient="horz" pos="3997">
          <p15:clr>
            <a:srgbClr val="F26B43"/>
          </p15:clr>
        </p15:guide>
        <p15:guide id="10" pos="325">
          <p15:clr>
            <a:srgbClr val="F26B43"/>
          </p15:clr>
        </p15:guide>
        <p15:guide id="11" orient="horz" pos="618">
          <p15:clr>
            <a:srgbClr val="F26B43"/>
          </p15:clr>
        </p15:guide>
        <p15:guide id="12" orient="horz" pos="1449">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5.xml"/><Relationship Id="rId4" Type="http://schemas.openxmlformats.org/officeDocument/2006/relationships/hyperlink" Target="https://oer.wjec.co.uk/" TargetMode="External"/></Relationships>
</file>

<file path=ppt/slides/_rels/slide10.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5.xml"/><Relationship Id="rId5" Type="http://schemas.openxmlformats.org/officeDocument/2006/relationships/image" Target="../media/image4.png"/><Relationship Id="rId4" Type="http://schemas.openxmlformats.org/officeDocument/2006/relationships/hyperlink" Target="https://oer.wjec.co.uk/" TargetMode="External"/></Relationships>
</file>

<file path=ppt/slides/_rels/slide2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descr="A group of children in a room&#10;&#10;Description automatically generated with medium confidence">
            <a:extLst>
              <a:ext uri="{FF2B5EF4-FFF2-40B4-BE49-F238E27FC236}">
                <a16:creationId xmlns:a16="http://schemas.microsoft.com/office/drawing/2014/main" id="{7A7008BB-EF48-4864-88F4-3421BC37480B}"/>
              </a:ext>
            </a:extLst>
          </p:cNvPr>
          <p:cNvPicPr>
            <a:picLocks noChangeAspect="1"/>
          </p:cNvPicPr>
          <p:nvPr/>
        </p:nvPicPr>
        <p:blipFill rotWithShape="1">
          <a:blip r:embed="rId3">
            <a:extLst>
              <a:ext uri="{28A0092B-C50C-407E-A947-70E740481C1C}">
                <a14:useLocalDpi xmlns:a14="http://schemas.microsoft.com/office/drawing/2010/main" val="0"/>
              </a:ext>
            </a:extLst>
          </a:blip>
          <a:srcRect l="9583" t="28481" r="16946" b="18389"/>
          <a:stretch/>
        </p:blipFill>
        <p:spPr>
          <a:xfrm>
            <a:off x="1613621" y="2127574"/>
            <a:ext cx="8957733" cy="4314005"/>
          </a:xfrm>
          <a:prstGeom prst="rect">
            <a:avLst/>
          </a:prstGeom>
        </p:spPr>
      </p:pic>
      <p:sp>
        <p:nvSpPr>
          <p:cNvPr id="7" name="Title 1">
            <a:extLst>
              <a:ext uri="{FF2B5EF4-FFF2-40B4-BE49-F238E27FC236}">
                <a16:creationId xmlns:a16="http://schemas.microsoft.com/office/drawing/2014/main" id="{660620E8-BD7E-4185-9401-33624726A740}"/>
              </a:ext>
            </a:extLst>
          </p:cNvPr>
          <p:cNvSpPr txBox="1">
            <a:spLocks/>
          </p:cNvSpPr>
          <p:nvPr/>
        </p:nvSpPr>
        <p:spPr>
          <a:xfrm>
            <a:off x="297080" y="1051131"/>
            <a:ext cx="10745293" cy="748128"/>
          </a:xfrm>
          <a:prstGeom prst="rect">
            <a:avLst/>
          </a:prstGeom>
        </p:spPr>
        <p:txBody>
          <a:bodyPr vert="horz" lIns="0" tIns="0" rIns="0" bIns="0" rtlCol="0" anchor="t" anchorCtr="0">
            <a:noAutofit/>
          </a:bodyPr>
          <a:lstStyle>
            <a:lvl1pPr algn="l" defTabSz="914400" rtl="0" eaLnBrk="1" latinLnBrk="0" hangingPunct="1">
              <a:lnSpc>
                <a:spcPct val="90000"/>
              </a:lnSpc>
              <a:spcBef>
                <a:spcPct val="0"/>
              </a:spcBef>
              <a:buNone/>
              <a:defRPr sz="3200" kern="1200">
                <a:solidFill>
                  <a:schemeClr val="tx1"/>
                </a:solidFill>
                <a:latin typeface="+mj-lt"/>
                <a:ea typeface="+mj-ea"/>
                <a:cs typeface="+mj-cs"/>
              </a:defRPr>
            </a:lvl1pPr>
          </a:lstStyle>
          <a:p>
            <a:pPr defTabSz="457200">
              <a:lnSpc>
                <a:spcPct val="100000"/>
              </a:lnSpc>
              <a:spcBef>
                <a:spcPts val="150"/>
              </a:spcBef>
              <a:defRPr/>
            </a:pPr>
            <a:r>
              <a:rPr lang="en-US" sz="2400" dirty="0" err="1">
                <a:solidFill>
                  <a:srgbClr val="0077C8"/>
                </a:solidFill>
                <a:latin typeface="Arial" panose="020B0604020202020204" pitchFamily="34" charset="0"/>
                <a:ea typeface="Lato" charset="0"/>
                <a:cs typeface="Arial" panose="020B0604020202020204" pitchFamily="34" charset="0"/>
              </a:rPr>
              <a:t>Lefel</a:t>
            </a:r>
            <a:r>
              <a:rPr lang="en-US" sz="2400" dirty="0">
                <a:solidFill>
                  <a:srgbClr val="0077C8"/>
                </a:solidFill>
                <a:latin typeface="Arial" panose="020B0604020202020204" pitchFamily="34" charset="0"/>
                <a:ea typeface="Lato" charset="0"/>
                <a:cs typeface="Arial" panose="020B0604020202020204" pitchFamily="34" charset="0"/>
              </a:rPr>
              <a:t> </a:t>
            </a:r>
            <a:r>
              <a:rPr lang="en-US" sz="2400" dirty="0">
                <a:solidFill>
                  <a:srgbClr val="0070C0"/>
                </a:solidFill>
                <a:latin typeface="Arial" panose="020B0604020202020204" pitchFamily="34" charset="0"/>
                <a:ea typeface="Lato" charset="0"/>
                <a:cs typeface="Arial" panose="020B0604020202020204" pitchFamily="34" charset="0"/>
              </a:rPr>
              <a:t>2 </a:t>
            </a:r>
            <a:r>
              <a:rPr lang="en-GB" sz="2400" i="0" dirty="0" err="1">
                <a:solidFill>
                  <a:srgbClr val="0070C0"/>
                </a:solidFill>
                <a:effectLst/>
                <a:latin typeface="Lato"/>
              </a:rPr>
              <a:t>Gofal</a:t>
            </a:r>
            <a:r>
              <a:rPr lang="en-GB" sz="2400" i="0" dirty="0">
                <a:solidFill>
                  <a:srgbClr val="0070C0"/>
                </a:solidFill>
                <a:effectLst/>
                <a:latin typeface="Lato"/>
              </a:rPr>
              <a:t>, </a:t>
            </a:r>
            <a:r>
              <a:rPr lang="en-GB" sz="2400" i="0" dirty="0" err="1">
                <a:solidFill>
                  <a:srgbClr val="0070C0"/>
                </a:solidFill>
                <a:effectLst/>
                <a:latin typeface="Lato"/>
              </a:rPr>
              <a:t>Chwarae</a:t>
            </a:r>
            <a:r>
              <a:rPr lang="en-GB" sz="2400" i="0" dirty="0">
                <a:solidFill>
                  <a:srgbClr val="0070C0"/>
                </a:solidFill>
                <a:effectLst/>
                <a:latin typeface="Lato"/>
              </a:rPr>
              <a:t>, </a:t>
            </a:r>
            <a:r>
              <a:rPr lang="en-GB" sz="2400" i="0" dirty="0" err="1">
                <a:solidFill>
                  <a:srgbClr val="0070C0"/>
                </a:solidFill>
                <a:effectLst/>
                <a:latin typeface="Lato"/>
              </a:rPr>
              <a:t>Dysgu</a:t>
            </a:r>
            <a:r>
              <a:rPr lang="en-GB" sz="2400" i="0" dirty="0">
                <a:solidFill>
                  <a:srgbClr val="0070C0"/>
                </a:solidFill>
                <a:effectLst/>
                <a:latin typeface="Lato"/>
              </a:rPr>
              <a:t>, a </a:t>
            </a:r>
            <a:r>
              <a:rPr lang="en-GB" sz="2400" i="0" dirty="0" err="1">
                <a:solidFill>
                  <a:srgbClr val="0070C0"/>
                </a:solidFill>
                <a:effectLst/>
                <a:latin typeface="Lato"/>
              </a:rPr>
              <a:t>Datblygiad</a:t>
            </a:r>
            <a:r>
              <a:rPr lang="en-GB" sz="2400" i="0" dirty="0">
                <a:solidFill>
                  <a:srgbClr val="0070C0"/>
                </a:solidFill>
                <a:effectLst/>
                <a:latin typeface="Lato"/>
              </a:rPr>
              <a:t> Plant: </a:t>
            </a:r>
            <a:r>
              <a:rPr lang="en-GB" sz="2400" i="0" dirty="0" err="1">
                <a:solidFill>
                  <a:srgbClr val="0070C0"/>
                </a:solidFill>
                <a:effectLst/>
                <a:latin typeface="Lato"/>
              </a:rPr>
              <a:t>Ymarfer</a:t>
            </a:r>
            <a:r>
              <a:rPr lang="en-GB" sz="2400" i="0" dirty="0">
                <a:solidFill>
                  <a:srgbClr val="0070C0"/>
                </a:solidFill>
                <a:effectLst/>
                <a:latin typeface="Lato"/>
              </a:rPr>
              <a:t> a </a:t>
            </a:r>
            <a:r>
              <a:rPr lang="en-GB" sz="2400" i="0" dirty="0" err="1">
                <a:solidFill>
                  <a:srgbClr val="0070C0"/>
                </a:solidFill>
                <a:effectLst/>
                <a:latin typeface="Lato"/>
              </a:rPr>
              <a:t>Theori</a:t>
            </a:r>
            <a:endParaRPr lang="en-US" sz="2400" dirty="0">
              <a:solidFill>
                <a:srgbClr val="0070C0"/>
              </a:solidFill>
              <a:latin typeface="Arial" panose="020B0604020202020204" pitchFamily="34" charset="0"/>
              <a:ea typeface="Lato" charset="0"/>
              <a:cs typeface="Arial" panose="020B0604020202020204" pitchFamily="34" charset="0"/>
            </a:endParaRPr>
          </a:p>
          <a:p>
            <a:pPr algn="l"/>
            <a:r>
              <a:rPr lang="en-US" sz="2400" dirty="0" err="1">
                <a:solidFill>
                  <a:srgbClr val="0077C8"/>
                </a:solidFill>
              </a:rPr>
              <a:t>Uned</a:t>
            </a:r>
            <a:r>
              <a:rPr lang="en-US" sz="2400" dirty="0">
                <a:solidFill>
                  <a:srgbClr val="0077C8"/>
                </a:solidFill>
              </a:rPr>
              <a:t> 216 – </a:t>
            </a:r>
            <a:r>
              <a:rPr lang="en-GB" sz="1800" b="0" i="0" u="none" strike="noStrike" baseline="0" dirty="0">
                <a:solidFill>
                  <a:srgbClr val="000000"/>
                </a:solidFill>
                <a:latin typeface="Arial WGL"/>
              </a:rPr>
              <a:t> </a:t>
            </a:r>
            <a:r>
              <a:rPr lang="en-GB" sz="2400" i="0" u="none" strike="noStrike" baseline="0" dirty="0" err="1">
                <a:solidFill>
                  <a:srgbClr val="0070C0"/>
                </a:solidFill>
                <a:latin typeface="Arial WGL"/>
              </a:rPr>
              <a:t>Deall</a:t>
            </a:r>
            <a:r>
              <a:rPr lang="en-GB" sz="2400" i="0" u="none" strike="noStrike" baseline="0" dirty="0">
                <a:solidFill>
                  <a:srgbClr val="0070C0"/>
                </a:solidFill>
                <a:latin typeface="Arial WGL"/>
              </a:rPr>
              <a:t> </a:t>
            </a:r>
            <a:r>
              <a:rPr lang="en-GB" sz="2400" i="0" u="none" strike="noStrike" baseline="0" dirty="0" err="1">
                <a:solidFill>
                  <a:srgbClr val="0070C0"/>
                </a:solidFill>
                <a:latin typeface="Arial WGL"/>
              </a:rPr>
              <a:t>Gofal</a:t>
            </a:r>
            <a:r>
              <a:rPr lang="en-GB" sz="2400" i="0" u="none" strike="noStrike" baseline="0" dirty="0">
                <a:solidFill>
                  <a:srgbClr val="0070C0"/>
                </a:solidFill>
                <a:latin typeface="Arial WGL"/>
              </a:rPr>
              <a:t>, </a:t>
            </a:r>
            <a:r>
              <a:rPr lang="en-GB" sz="2400" i="0" u="none" strike="noStrike" baseline="0" dirty="0" err="1">
                <a:solidFill>
                  <a:srgbClr val="0070C0"/>
                </a:solidFill>
                <a:latin typeface="Arial WGL"/>
              </a:rPr>
              <a:t>Chwarae</a:t>
            </a:r>
            <a:r>
              <a:rPr lang="en-GB" sz="2400" i="0" u="none" strike="noStrike" baseline="0" dirty="0">
                <a:solidFill>
                  <a:srgbClr val="0070C0"/>
                </a:solidFill>
                <a:latin typeface="Arial WGL"/>
              </a:rPr>
              <a:t>, </a:t>
            </a:r>
            <a:r>
              <a:rPr lang="en-GB" sz="2400" i="0" u="none" strike="noStrike" baseline="0" dirty="0" err="1">
                <a:solidFill>
                  <a:srgbClr val="0070C0"/>
                </a:solidFill>
                <a:latin typeface="Arial WGL"/>
              </a:rPr>
              <a:t>Dysgu</a:t>
            </a:r>
            <a:r>
              <a:rPr lang="en-GB" sz="2400" i="0" u="none" strike="noStrike" baseline="0" dirty="0">
                <a:solidFill>
                  <a:srgbClr val="0070C0"/>
                </a:solidFill>
                <a:latin typeface="Arial WGL"/>
              </a:rPr>
              <a:t> a </a:t>
            </a:r>
            <a:r>
              <a:rPr lang="en-GB" sz="2400" i="0" u="none" strike="noStrike" baseline="0" dirty="0" err="1">
                <a:solidFill>
                  <a:srgbClr val="0070C0"/>
                </a:solidFill>
                <a:latin typeface="Arial WGL"/>
              </a:rPr>
              <a:t>Datblygiad</a:t>
            </a:r>
            <a:r>
              <a:rPr lang="en-GB" sz="2400" i="0" u="none" strike="noStrike" baseline="0" dirty="0">
                <a:solidFill>
                  <a:srgbClr val="0070C0"/>
                </a:solidFill>
                <a:latin typeface="Arial WGL"/>
              </a:rPr>
              <a:t> Plant</a:t>
            </a:r>
            <a:endParaRPr lang="en-US" sz="2400" dirty="0">
              <a:solidFill>
                <a:srgbClr val="0070C0"/>
              </a:solidFill>
            </a:endParaRPr>
          </a:p>
          <a:p>
            <a:pPr defTabSz="457200">
              <a:lnSpc>
                <a:spcPct val="100000"/>
              </a:lnSpc>
              <a:spcBef>
                <a:spcPts val="150"/>
              </a:spcBef>
              <a:defRPr/>
            </a:pPr>
            <a:r>
              <a:rPr lang="en-US" sz="2400" dirty="0">
                <a:latin typeface="Arial" panose="020B0604020202020204" pitchFamily="34" charset="0"/>
                <a:ea typeface="Lato" charset="0"/>
                <a:cs typeface="Arial" panose="020B0604020202020204" pitchFamily="34" charset="0"/>
              </a:rPr>
              <a:t> </a:t>
            </a:r>
          </a:p>
        </p:txBody>
      </p:sp>
      <p:sp>
        <p:nvSpPr>
          <p:cNvPr id="8" name="TextBox 7">
            <a:extLst>
              <a:ext uri="{FF2B5EF4-FFF2-40B4-BE49-F238E27FC236}">
                <a16:creationId xmlns:a16="http://schemas.microsoft.com/office/drawing/2014/main" id="{C5987E60-CBE6-43FC-810D-F44CBA55A449}"/>
              </a:ext>
            </a:extLst>
          </p:cNvPr>
          <p:cNvSpPr txBox="1"/>
          <p:nvPr/>
        </p:nvSpPr>
        <p:spPr>
          <a:xfrm>
            <a:off x="223457" y="416418"/>
            <a:ext cx="6500727" cy="461665"/>
          </a:xfrm>
          <a:prstGeom prst="rect">
            <a:avLst/>
          </a:prstGeom>
          <a:noFill/>
        </p:spPr>
        <p:txBody>
          <a:bodyPr wrap="square" rtlCol="0">
            <a:spAutoFit/>
          </a:bodyPr>
          <a:lstStyle/>
          <a:p>
            <a:r>
              <a:rPr lang="en-GB" sz="2400" dirty="0" err="1">
                <a:solidFill>
                  <a:srgbClr val="0070C0"/>
                </a:solidFill>
                <a:hlinkClick r:id="rId4">
                  <a:extLst>
                    <a:ext uri="{A12FA001-AC4F-418D-AE19-62706E023703}">
                      <ahyp:hlinkClr xmlns:ahyp="http://schemas.microsoft.com/office/drawing/2018/hyperlinkcolor" val="tx"/>
                    </a:ext>
                  </a:extLst>
                </a:hlinkClick>
              </a:rPr>
              <a:t>Adolygiad</a:t>
            </a:r>
            <a:r>
              <a:rPr lang="en-GB" sz="2400" dirty="0">
                <a:solidFill>
                  <a:srgbClr val="0070C0"/>
                </a:solidFill>
                <a:hlinkClick r:id="rId4">
                  <a:extLst>
                    <a:ext uri="{A12FA001-AC4F-418D-AE19-62706E023703}">
                      <ahyp:hlinkClr xmlns:ahyp="http://schemas.microsoft.com/office/drawing/2018/hyperlinkcolor" val="tx"/>
                    </a:ext>
                  </a:extLst>
                </a:hlinkClick>
              </a:rPr>
              <a:t> </a:t>
            </a:r>
            <a:r>
              <a:rPr lang="en-GB" sz="2400" dirty="0" err="1">
                <a:solidFill>
                  <a:srgbClr val="0070C0"/>
                </a:solidFill>
                <a:hlinkClick r:id="rId4">
                  <a:extLst>
                    <a:ext uri="{A12FA001-AC4F-418D-AE19-62706E023703}">
                      <ahyp:hlinkClr xmlns:ahyp="http://schemas.microsoft.com/office/drawing/2018/hyperlinkcolor" val="tx"/>
                    </a:ext>
                  </a:extLst>
                </a:hlinkClick>
              </a:rPr>
              <a:t>Arholiad</a:t>
            </a:r>
            <a:r>
              <a:rPr lang="en-GB" sz="2400" dirty="0">
                <a:solidFill>
                  <a:srgbClr val="0070C0"/>
                </a:solidFill>
                <a:hlinkClick r:id="rId4">
                  <a:extLst>
                    <a:ext uri="{A12FA001-AC4F-418D-AE19-62706E023703}">
                      <ahyp:hlinkClr xmlns:ahyp="http://schemas.microsoft.com/office/drawing/2018/hyperlinkcolor" val="tx"/>
                    </a:ext>
                  </a:extLst>
                </a:hlinkClick>
              </a:rPr>
              <a:t> </a:t>
            </a:r>
            <a:r>
              <a:rPr lang="en-GB" sz="2400" dirty="0" err="1">
                <a:solidFill>
                  <a:srgbClr val="0070C0"/>
                </a:solidFill>
                <a:hlinkClick r:id="rId4">
                  <a:extLst>
                    <a:ext uri="{A12FA001-AC4F-418D-AE19-62706E023703}">
                      <ahyp:hlinkClr xmlns:ahyp="http://schemas.microsoft.com/office/drawing/2018/hyperlinkcolor" val="tx"/>
                    </a:ext>
                  </a:extLst>
                </a:hlinkClick>
              </a:rPr>
              <a:t>Ar-lein</a:t>
            </a:r>
            <a:r>
              <a:rPr lang="en-GB" sz="2400" dirty="0">
                <a:solidFill>
                  <a:srgbClr val="0070C0"/>
                </a:solidFill>
              </a:rPr>
              <a:t> - </a:t>
            </a:r>
            <a:r>
              <a:rPr lang="en-GB" sz="2400" dirty="0" err="1">
                <a:solidFill>
                  <a:srgbClr val="0070C0"/>
                </a:solidFill>
              </a:rPr>
              <a:t>Ionawr</a:t>
            </a:r>
            <a:r>
              <a:rPr lang="en-GB" sz="2400" dirty="0">
                <a:solidFill>
                  <a:srgbClr val="0070C0"/>
                </a:solidFill>
              </a:rPr>
              <a:t> 2022 </a:t>
            </a:r>
            <a:endParaRPr lang="en-US" sz="2400" dirty="0">
              <a:solidFill>
                <a:srgbClr val="0070C0"/>
              </a:solidFill>
              <a:latin typeface="+mj-lt"/>
              <a:ea typeface="Lato" charset="0"/>
              <a:cs typeface="Lato" charset="0"/>
            </a:endParaRPr>
          </a:p>
        </p:txBody>
      </p:sp>
    </p:spTree>
    <p:extLst>
      <p:ext uri="{BB962C8B-B14F-4D97-AF65-F5344CB8AC3E}">
        <p14:creationId xmlns:p14="http://schemas.microsoft.com/office/powerpoint/2010/main" val="70728850"/>
      </p:ext>
    </p:extLst>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61C893D2-0AFF-47DC-96DD-292859968FAC}"/>
              </a:ext>
            </a:extLst>
          </p:cNvPr>
          <p:cNvSpPr txBox="1"/>
          <p:nvPr/>
        </p:nvSpPr>
        <p:spPr>
          <a:xfrm>
            <a:off x="762892" y="4551753"/>
            <a:ext cx="11100071" cy="2044202"/>
          </a:xfrm>
          <a:prstGeom prst="rect">
            <a:avLst/>
          </a:prstGeom>
          <a:noFill/>
          <a:ln>
            <a:noFill/>
          </a:ln>
        </p:spPr>
        <p:txBody>
          <a:bodyPr wrap="square">
            <a:spAutoFit/>
          </a:bodyPr>
          <a:lstStyle/>
          <a:p>
            <a:pPr>
              <a:defRPr b="0" i="0"/>
            </a:pPr>
            <a:r>
              <a:rPr lang="1106" sz="1600" b="1" i="1" dirty="0">
                <a:solidFill>
                  <a:srgbClr val="0070C0"/>
                </a:solidFill>
              </a:rPr>
              <a:t>Adborth yr Uwch Arholwr </a:t>
            </a:r>
          </a:p>
          <a:p>
            <a:pPr>
              <a:defRPr b="0" i="0"/>
            </a:pPr>
            <a:r>
              <a:rPr lang="1106" sz="1600" dirty="0">
                <a:solidFill>
                  <a:srgbClr val="0070C0"/>
                </a:solidFill>
              </a:rPr>
              <a:t>Mae'r dysgwr hwn wedi cyflwyno esboniad da iawn sy'n dangos dealltwriaeth dda iawn o bwysigrwydd cyfrinachedd rhwng asiantaethau. Mae'r 6 marc llawn wedi'u rhoi gan fod y dysgwr wedi datblygu'r esboniad gan ddangos dealltwriaeth dda iawn o'r ferf orchmynnol. Mae'r dysgwr yn deall pwysigrwydd cynnal cyfrinachedd pan fydd cyfeiriadau'n cael eu gwneud. Yna mae hyn yn annog mwy o gyfathrebu agored yn seiliedig ar ymddiriedaeth wrth gefnogi plant i gael mynediad at y gwasanaethau y maen nhw eu hangen gan wybod y bydd y wybodaeth honno'n cael ei chadw'n ddiogel. Mae hefyd yn gallu esbonio pan na fyddai cyfrinachedd yn cael ei gadw oherwydd yr angen i gadw plant yn ddiogel, sy'n cysylltu ag anghenion llesiant.</a:t>
            </a:r>
          </a:p>
        </p:txBody>
      </p:sp>
      <p:sp>
        <p:nvSpPr>
          <p:cNvPr id="10" name="Speech Bubble: Rectangle with Corners Rounded 9">
            <a:extLst>
              <a:ext uri="{FF2B5EF4-FFF2-40B4-BE49-F238E27FC236}">
                <a16:creationId xmlns:a16="http://schemas.microsoft.com/office/drawing/2014/main" id="{92AD95DB-D3F4-4A16-AFA9-5A27470E8417}"/>
              </a:ext>
            </a:extLst>
          </p:cNvPr>
          <p:cNvSpPr/>
          <p:nvPr/>
        </p:nvSpPr>
        <p:spPr>
          <a:xfrm>
            <a:off x="588580" y="4498429"/>
            <a:ext cx="11448696" cy="2150850"/>
          </a:xfrm>
          <a:prstGeom prst="wedgeRoundRectCallout">
            <a:avLst>
              <a:gd name="adj1" fmla="val -45138"/>
              <a:gd name="adj2" fmla="val -81151"/>
              <a:gd name="adj3" fmla="val 16667"/>
            </a:avLst>
          </a:prstGeom>
          <a:ln>
            <a:solidFill>
              <a:schemeClr val="tx1"/>
            </a:solidFill>
          </a:ln>
        </p:spPr>
        <p:txBody>
          <a:bodyPr wrap="none" lIns="0" tIns="0" rIns="0" bIns="0" rtlCol="0" anchor="ctr">
            <a:noAutofit/>
          </a:bodyPr>
          <a:lstStyle/>
          <a:p>
            <a:endParaRPr lang="en-GB" sz="1800" i="1">
              <a:solidFill>
                <a:srgbClr val="0070C0"/>
              </a:solidFill>
            </a:endParaRPr>
          </a:p>
        </p:txBody>
      </p:sp>
      <p:sp>
        <p:nvSpPr>
          <p:cNvPr id="11" name="Title 2">
            <a:extLst>
              <a:ext uri="{FF2B5EF4-FFF2-40B4-BE49-F238E27FC236}">
                <a16:creationId xmlns:a16="http://schemas.microsoft.com/office/drawing/2014/main" id="{344936E1-AC58-498C-BB7C-3FDD3409B3C4}"/>
              </a:ext>
            </a:extLst>
          </p:cNvPr>
          <p:cNvSpPr txBox="1">
            <a:spLocks noGrp="1"/>
          </p:cNvSpPr>
          <p:nvPr>
            <p:ph type="title"/>
          </p:nvPr>
        </p:nvSpPr>
        <p:spPr>
          <a:xfrm>
            <a:off x="282575" y="207963"/>
            <a:ext cx="10223500" cy="447675"/>
          </a:xfrm>
          <a:prstGeom prst="rect">
            <a:avLst/>
          </a:prstGeom>
        </p:spPr>
        <p:txBody>
          <a:bodyPr vert="horz" lIns="0" tIns="0" rIns="0" bIns="0" rtlCol="0" anchor="b" anchorCtr="0">
            <a:noAutofit/>
          </a:bodyPr>
          <a:lstStyle>
            <a:lvl1pPr algn="l" defTabSz="914400" rtl="0" eaLnBrk="1" latinLnBrk="0" hangingPunct="1">
              <a:lnSpc>
                <a:spcPct val="90000"/>
              </a:lnSpc>
              <a:spcBef>
                <a:spcPct val="0"/>
              </a:spcBef>
              <a:buNone/>
              <a:defRPr lang="en-US" sz="1400" kern="1200">
                <a:solidFill>
                  <a:schemeClr val="accent1"/>
                </a:solidFill>
                <a:latin typeface="+mj-lt"/>
                <a:ea typeface="+mj-ea"/>
                <a:cs typeface="+mj-cs"/>
              </a:defRPr>
            </a:lvl1pPr>
          </a:lstStyle>
          <a:p>
            <a:pPr>
              <a:defRPr b="0" i="0"/>
            </a:pPr>
            <a:r>
              <a:rPr lang="1106" sz="1800" dirty="0"/>
              <a:t>Cwestiwn 2 </a:t>
            </a:r>
            <a:r>
              <a:rPr lang="en-GB" sz="1800" dirty="0" err="1"/>
              <a:t>ateb</a:t>
            </a:r>
            <a:r>
              <a:rPr lang="en-GB" sz="1800" dirty="0"/>
              <a:t> </a:t>
            </a:r>
            <a:r>
              <a:rPr lang="en-GB" sz="1800" dirty="0" err="1"/>
              <a:t>yr</a:t>
            </a:r>
            <a:r>
              <a:rPr lang="en-GB" sz="1800" dirty="0"/>
              <a:t> </a:t>
            </a:r>
            <a:r>
              <a:rPr lang="en-GB" sz="1800" dirty="0" err="1"/>
              <a:t>ymgeisydd</a:t>
            </a:r>
            <a:r>
              <a:rPr lang="en-GB" sz="1800" dirty="0"/>
              <a:t> </a:t>
            </a:r>
            <a:r>
              <a:rPr lang="en-GB" sz="1800" dirty="0" err="1"/>
              <a:t>gyda</a:t>
            </a:r>
            <a:r>
              <a:rPr lang="en-GB" sz="1800" dirty="0"/>
              <a:t> </a:t>
            </a:r>
            <a:r>
              <a:rPr lang="en-GB" sz="1800" dirty="0" err="1"/>
              <a:t>sylwadau’r</a:t>
            </a:r>
            <a:r>
              <a:rPr lang="en-GB" sz="1800" dirty="0"/>
              <a:t> </a:t>
            </a:r>
            <a:r>
              <a:rPr lang="en-GB" sz="1800" dirty="0" err="1"/>
              <a:t>Uwch</a:t>
            </a:r>
            <a:r>
              <a:rPr lang="en-GB" sz="1800" dirty="0"/>
              <a:t> </a:t>
            </a:r>
            <a:r>
              <a:rPr lang="en-GB" sz="1800" dirty="0" err="1"/>
              <a:t>Arholwr</a:t>
            </a:r>
            <a:endParaRPr lang="1106" sz="1800" dirty="0"/>
          </a:p>
        </p:txBody>
      </p:sp>
      <p:sp>
        <p:nvSpPr>
          <p:cNvPr id="8" name="TextBox 7">
            <a:extLst>
              <a:ext uri="{FF2B5EF4-FFF2-40B4-BE49-F238E27FC236}">
                <a16:creationId xmlns:a16="http://schemas.microsoft.com/office/drawing/2014/main" id="{C8A88874-EDC8-46C3-B19C-C57DEE6AE318}"/>
              </a:ext>
            </a:extLst>
          </p:cNvPr>
          <p:cNvSpPr txBox="1"/>
          <p:nvPr/>
        </p:nvSpPr>
        <p:spPr>
          <a:xfrm>
            <a:off x="646561" y="2008575"/>
            <a:ext cx="11332731" cy="1800118"/>
          </a:xfrm>
          <a:prstGeom prst="rect">
            <a:avLst/>
          </a:prstGeom>
          <a:noFill/>
        </p:spPr>
        <p:txBody>
          <a:bodyPr wrap="square">
            <a:spAutoFit/>
          </a:bodyPr>
          <a:lstStyle/>
          <a:p>
            <a:pPr>
              <a:defRPr b="0" i="0"/>
            </a:pPr>
            <a:r>
              <a:rPr lang="1106" sz="1400" dirty="0"/>
              <a:t>Ateb yr ymgeisydd:</a:t>
            </a:r>
          </a:p>
          <a:p>
            <a:pPr>
              <a:defRPr b="0" i="0"/>
            </a:pPr>
            <a:r>
              <a:rPr lang="1106" sz="1400" dirty="0"/>
              <a:t>ni ddylai cyfrinachedd gael ei dorri o fewn lleoliad gofal, oni bai bod rhywun yn dweud rhywbeth wrthych am blentyn a allai arwain at y plentyn yn cael ei roi mewn perygl neu'n gwneud niwed i'w hun neu i eraill o'i amgylch. Gall helpu i gyfeirio plentyn at asiantaethau eraill yn gyflymach hefyd fel plentyn yn mynd at y meddyg am reswm fel problem bwyta sy'n golygu bod manylion y plentyn yn gallu cael eu pasio ymlaen i asiantaethau fel tîm iechyd meddwl fel cahms, gall hefyd gael ei gyfeirio at ddeietegydd i helpu gyda hynny. Byddai hyn oll yn cael ei gadw'n gwbl gyfrinachol rhwng y ddau broffesiwn a byddai'n cael ei anfon drwy ddogfennau neu ffeiliau sydd wedi'u diogelu â chyfrinair na fyddai unrhyw un arall yn gallu cael mynediad atyn nhw. Gall hyn helpu plentyn i deimlo'n fwy diogel yn gwybod na fydd yr hyn mae'n ei ddweud yn cael ei drafod ymhellach oni bai bod angen a gall helpu plentyn i fod yn fwy agored â'r gweithiwr proffesiynol y mae angen iddo ei weld.</a:t>
            </a:r>
            <a:endParaRPr lang="en-GB" sz="1400" dirty="0"/>
          </a:p>
        </p:txBody>
      </p:sp>
      <p:pic>
        <p:nvPicPr>
          <p:cNvPr id="12" name="Content Placeholder 8">
            <a:extLst>
              <a:ext uri="{FF2B5EF4-FFF2-40B4-BE49-F238E27FC236}">
                <a16:creationId xmlns:a16="http://schemas.microsoft.com/office/drawing/2014/main" id="{B79B01D5-4B7B-4013-A6F0-27F39315672C}"/>
              </a:ext>
            </a:extLst>
          </p:cNvPr>
          <p:cNvPicPr>
            <a:picLocks noGrp="1" noChangeAspect="1"/>
          </p:cNvPicPr>
          <p:nvPr>
            <p:ph idx="1"/>
          </p:nvPr>
        </p:nvPicPr>
        <p:blipFill>
          <a:blip r:embed="rId2"/>
          <a:srcRect b="78341"/>
          <a:stretch>
            <a:fillRect/>
          </a:stretch>
        </p:blipFill>
        <p:spPr>
          <a:xfrm>
            <a:off x="262423" y="1060381"/>
            <a:ext cx="7917566" cy="663327"/>
          </a:xfrm>
        </p:spPr>
      </p:pic>
    </p:spTree>
    <p:extLst>
      <p:ext uri="{BB962C8B-B14F-4D97-AF65-F5344CB8AC3E}">
        <p14:creationId xmlns:p14="http://schemas.microsoft.com/office/powerpoint/2010/main" val="1410145314"/>
      </p:ext>
    </p:extLst>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DA935344-55CF-4D35-AF44-18672B7A1C5A}"/>
              </a:ext>
            </a:extLst>
          </p:cNvPr>
          <p:cNvSpPr txBox="1"/>
          <p:nvPr/>
        </p:nvSpPr>
        <p:spPr>
          <a:xfrm>
            <a:off x="5990886" y="912626"/>
            <a:ext cx="6201114" cy="5909310"/>
          </a:xfrm>
          <a:prstGeom prst="rect">
            <a:avLst/>
          </a:prstGeom>
          <a:noFill/>
        </p:spPr>
        <p:txBody>
          <a:bodyPr wrap="square">
            <a:spAutoFit/>
          </a:bodyPr>
          <a:lstStyle/>
          <a:p>
            <a:pPr algn="l">
              <a:defRPr b="0" i="0"/>
            </a:pPr>
            <a:r>
              <a:rPr lang="1106" sz="1400" b="0" i="0" u="none" strike="noStrike" baseline="0" dirty="0">
                <a:latin typeface="ArialMT"/>
              </a:rPr>
              <a:t>Gall yr ymateb gyfeirio at:</a:t>
            </a:r>
          </a:p>
          <a:p>
            <a:pPr algn="l">
              <a:defRPr b="0" i="0"/>
            </a:pPr>
            <a:r>
              <a:rPr lang="1106" sz="1400" b="0" i="0" u="none" strike="noStrike" baseline="0" dirty="0">
                <a:latin typeface="SymbolMT"/>
              </a:rPr>
              <a:t>• </a:t>
            </a:r>
            <a:r>
              <a:rPr lang="1106" sz="1400" b="0" i="0" u="none" strike="noStrike" baseline="0" dirty="0">
                <a:latin typeface="ArialMT"/>
              </a:rPr>
              <a:t>Galluogi teuluoedd i allu cael help gyda thaliad ar gyfer gofal plant</a:t>
            </a:r>
          </a:p>
          <a:p>
            <a:pPr algn="l">
              <a:defRPr b="0" i="0"/>
            </a:pPr>
            <a:r>
              <a:rPr lang="1106" sz="1400" b="0" i="0" u="none" strike="noStrike" baseline="0" dirty="0">
                <a:latin typeface="SymbolMT"/>
              </a:rPr>
              <a:t>• </a:t>
            </a:r>
            <a:r>
              <a:rPr lang="1106" sz="1400" b="0" i="0" u="none" strike="noStrike" baseline="0" dirty="0">
                <a:latin typeface="ArialMT"/>
              </a:rPr>
              <a:t>Ar gael i dalu am ofal plant cofrestredig/wedi’i gymeradwyo</a:t>
            </a:r>
          </a:p>
          <a:p>
            <a:pPr algn="l">
              <a:defRPr b="0" i="0"/>
            </a:pPr>
            <a:r>
              <a:rPr lang="1106" sz="1400" b="0" i="0" u="none" strike="noStrike" baseline="0" dirty="0">
                <a:latin typeface="SymbolMT"/>
              </a:rPr>
              <a:t>• </a:t>
            </a:r>
            <a:r>
              <a:rPr lang="1106" sz="1400" b="0" i="0" u="none" strike="noStrike" baseline="0" dirty="0">
                <a:latin typeface="ArialMT"/>
              </a:rPr>
              <a:t>Mae’n bosibl sefydlu cyfrifon ar-lein ac mae’r arian yn cael ei dalu’n uniongyrchol gan deuluoedd gyda’r llywodraeth yn ychwanegu at y swm fel bod mynediad hawdd i bawb</a:t>
            </a:r>
          </a:p>
          <a:p>
            <a:pPr algn="l">
              <a:defRPr b="0" i="0"/>
            </a:pPr>
            <a:r>
              <a:rPr lang="1106" sz="1400" b="0" i="0" u="none" strike="noStrike" baseline="0" dirty="0">
                <a:latin typeface="SymbolMT"/>
              </a:rPr>
              <a:t>• </a:t>
            </a:r>
            <a:r>
              <a:rPr lang="1106" sz="1400" b="0" i="0" u="none" strike="noStrike" baseline="0" dirty="0">
                <a:latin typeface="ArialMT"/>
              </a:rPr>
              <a:t>Mae rhieni/gofalwyr plant ag anghenion arbennig hefyd yn gymwys i dderbyn cefnogaeth</a:t>
            </a:r>
          </a:p>
          <a:p>
            <a:pPr algn="l">
              <a:defRPr b="0" i="0"/>
            </a:pPr>
            <a:r>
              <a:rPr lang="1106" sz="1400" b="0" i="0" u="none" strike="noStrike" baseline="0" dirty="0">
                <a:latin typeface="SymbolMT"/>
              </a:rPr>
              <a:t>• </a:t>
            </a:r>
            <a:r>
              <a:rPr lang="1106" sz="1400" b="0" i="0" u="none" strike="noStrike" baseline="0" dirty="0">
                <a:latin typeface="ArialMT"/>
              </a:rPr>
              <a:t>Mae’n cefnogi plant ag anghenion arbennig tan y byddan nhw’n 17 oed</a:t>
            </a:r>
          </a:p>
          <a:p>
            <a:pPr algn="l">
              <a:defRPr b="0" i="0"/>
            </a:pPr>
            <a:r>
              <a:rPr lang="1106" sz="1400" b="0" i="0" u="none" strike="noStrike" baseline="0" dirty="0">
                <a:latin typeface="SymbolMT"/>
              </a:rPr>
              <a:t>• </a:t>
            </a:r>
            <a:r>
              <a:rPr lang="1106" sz="1400" b="0" i="0" u="none" strike="noStrike" baseline="0" dirty="0">
                <a:latin typeface="ArialMT"/>
              </a:rPr>
              <a:t>Mae’n rhaid i’r ddau riant fod yn gweithio ond ei fwriad yw bod yn hyblyg i’r rhai sy’n dymuno gweithio’n rhan amser</a:t>
            </a:r>
          </a:p>
          <a:p>
            <a:pPr algn="l">
              <a:defRPr b="0" i="0"/>
            </a:pPr>
            <a:r>
              <a:rPr lang="1106" sz="1400" b="0" i="0" u="none" strike="noStrike" baseline="0" dirty="0">
                <a:latin typeface="SymbolMT"/>
              </a:rPr>
              <a:t>• </a:t>
            </a:r>
            <a:r>
              <a:rPr lang="1106" sz="1400" b="0" i="0" u="none" strike="noStrike" baseline="0" dirty="0">
                <a:latin typeface="ArialMT"/>
              </a:rPr>
              <a:t>Gall unrhyw deulu sy’n gweithio ddefnyddio’r cynllun ond iddo fodloni’r gofynion o ran pwy sy’n gymwys</a:t>
            </a:r>
          </a:p>
          <a:p>
            <a:pPr algn="l">
              <a:defRPr b="0" i="0"/>
            </a:pPr>
            <a:r>
              <a:rPr lang="1106" sz="1400" b="0" i="0" u="none" strike="noStrike" baseline="0" dirty="0">
                <a:latin typeface="SymbolMT"/>
              </a:rPr>
              <a:t>• </a:t>
            </a:r>
            <a:r>
              <a:rPr lang="1106" sz="1400" b="0" i="0" u="none" strike="noStrike" baseline="0" dirty="0">
                <a:latin typeface="ArialMT"/>
              </a:rPr>
              <a:t>Yn wahanol i rai cynlluniau, dydy gofal plant di-dreth ddim yn ddibynnol ar fod cyflogwyr yn ei gynnig</a:t>
            </a:r>
          </a:p>
          <a:p>
            <a:pPr algn="l">
              <a:defRPr b="0" i="0"/>
            </a:pPr>
            <a:r>
              <a:rPr lang="1106" sz="1400" b="0" i="0" u="none" strike="noStrike" baseline="0" dirty="0">
                <a:latin typeface="SymbolMT"/>
              </a:rPr>
              <a:t>• </a:t>
            </a:r>
            <a:r>
              <a:rPr lang="1106" sz="1400" b="0" i="0" u="none" strike="noStrike" baseline="0" dirty="0">
                <a:latin typeface="ArialMT"/>
              </a:rPr>
              <a:t>Mae rhieni hunangyflogedig hefyd yn gymwys i gael cefnogaeth o’r cynllun</a:t>
            </a:r>
          </a:p>
          <a:p>
            <a:pPr algn="l">
              <a:defRPr b="0" i="0"/>
            </a:pPr>
            <a:r>
              <a:rPr lang="1106" sz="1400" b="0" i="0" u="none" strike="noStrike" baseline="0" dirty="0">
                <a:latin typeface="SymbolMT"/>
              </a:rPr>
              <a:t>• </a:t>
            </a:r>
            <a:r>
              <a:rPr lang="1106" sz="1400" b="0" i="0" u="none" strike="noStrike" baseline="0" dirty="0">
                <a:latin typeface="ArialMT"/>
              </a:rPr>
              <a:t>Mae’n bosibl gwneud taliadau hyblyg i’r cyfrif; bydd hyn yn cefnogi teuluoedd sy’n ennill symiau sy’n amrywio a’r rhai sydd ag angen rhagor o help ar adegau penodol o’r flwyddyn</a:t>
            </a:r>
          </a:p>
          <a:p>
            <a:pPr algn="l">
              <a:defRPr b="0" i="0"/>
            </a:pPr>
            <a:r>
              <a:rPr lang="1106" sz="1400" b="0" i="0" u="none" strike="noStrike" baseline="0" dirty="0">
                <a:latin typeface="SymbolMT"/>
              </a:rPr>
              <a:t>• </a:t>
            </a:r>
            <a:r>
              <a:rPr lang="1106" sz="1400" b="0" i="0" u="none" strike="noStrike" baseline="0" dirty="0">
                <a:latin typeface="ArialMT"/>
              </a:rPr>
              <a:t>Mae’r broses ar-lein yn syml ac yn hawdd ei chyrchu ac mae teuluoedd yn gallu cadw llygad ar y symiau</a:t>
            </a:r>
          </a:p>
          <a:p>
            <a:pPr algn="l">
              <a:defRPr b="0" i="0"/>
            </a:pPr>
            <a:r>
              <a:rPr lang="1106" sz="1400" b="0" i="0" u="none" strike="noStrike" baseline="0" dirty="0">
                <a:latin typeface="SymbolMT"/>
              </a:rPr>
              <a:t>• </a:t>
            </a:r>
            <a:r>
              <a:rPr lang="1106" sz="1400" b="0" i="0" u="none" strike="noStrike" baseline="0" dirty="0">
                <a:latin typeface="ArialMT"/>
              </a:rPr>
              <a:t>Os yw’r amgylchiadau’n newid ac nad oes angen y cymorth ar y teuluoedd bellach, mae’r holl arian a dalwyd i mewn yn gallu cael ei dynnu allan</a:t>
            </a:r>
          </a:p>
          <a:p>
            <a:pPr algn="l">
              <a:defRPr b="0" i="0"/>
            </a:pPr>
            <a:r>
              <a:rPr lang="1106" sz="1400" b="0" i="0" u="none" strike="noStrike" baseline="0" dirty="0">
                <a:latin typeface="SymbolMT"/>
              </a:rPr>
              <a:t>• </a:t>
            </a:r>
            <a:r>
              <a:rPr lang="1106" sz="1400" b="0" i="0" u="none" strike="noStrike" baseline="0" dirty="0">
                <a:latin typeface="ArialMT"/>
              </a:rPr>
              <a:t>Mae’n cefnogi rhieni/gofalwyr na fydden nhw’n gallu dychwelyd i’r gwaith fel arall</a:t>
            </a:r>
          </a:p>
          <a:p>
            <a:pPr algn="l">
              <a:defRPr b="0" i="0"/>
            </a:pPr>
            <a:r>
              <a:rPr lang="1106" sz="1400" b="0" i="0" u="none" strike="noStrike" baseline="0" dirty="0">
                <a:latin typeface="ArialMT"/>
              </a:rPr>
              <a:t>Nid yw'r rhestr yn gynhwysfawr.</a:t>
            </a:r>
          </a:p>
          <a:p>
            <a:pPr algn="l">
              <a:defRPr b="0" i="0"/>
            </a:pPr>
            <a:r>
              <a:rPr lang="1106" sz="1400" b="0" i="0" u="none" strike="noStrike" baseline="0" dirty="0">
                <a:latin typeface="ArialMT"/>
              </a:rPr>
              <a:t>Rhowch farciau am unrhyw ymateb perthnasol arall.</a:t>
            </a:r>
            <a:endParaRPr lang="en-GB" sz="1400" dirty="0"/>
          </a:p>
        </p:txBody>
      </p:sp>
      <p:sp>
        <p:nvSpPr>
          <p:cNvPr id="7" name="TextBox 6">
            <a:extLst>
              <a:ext uri="{FF2B5EF4-FFF2-40B4-BE49-F238E27FC236}">
                <a16:creationId xmlns:a16="http://schemas.microsoft.com/office/drawing/2014/main" id="{DFE311F8-F055-4D8D-A0AA-5487E18087D9}"/>
              </a:ext>
            </a:extLst>
          </p:cNvPr>
          <p:cNvSpPr txBox="1"/>
          <p:nvPr/>
        </p:nvSpPr>
        <p:spPr>
          <a:xfrm>
            <a:off x="217164" y="4231828"/>
            <a:ext cx="5553499" cy="2440838"/>
          </a:xfrm>
          <a:prstGeom prst="rect">
            <a:avLst/>
          </a:prstGeom>
          <a:noFill/>
        </p:spPr>
        <p:txBody>
          <a:bodyPr wrap="square">
            <a:spAutoFit/>
          </a:bodyPr>
          <a:lstStyle/>
          <a:p>
            <a:pPr algn="l">
              <a:defRPr b="0" i="0"/>
            </a:pPr>
            <a:r>
              <a:rPr lang="1106" sz="1400" b="1" i="0" u="none" strike="noStrike" baseline="0" dirty="0">
                <a:latin typeface="Arial-BoldMT"/>
              </a:rPr>
              <a:t>Rhowch hyd at 4 marc</a:t>
            </a:r>
          </a:p>
          <a:p>
            <a:pPr algn="l">
              <a:defRPr b="0" i="0"/>
            </a:pPr>
            <a:r>
              <a:rPr lang="1106" sz="1400" b="1" i="0" u="none" strike="noStrike" baseline="0" dirty="0">
                <a:latin typeface="Arial-BoldMT"/>
              </a:rPr>
              <a:t>Rhowch 0 marc </a:t>
            </a:r>
            <a:r>
              <a:rPr lang="1106" sz="1400" b="0" i="0" u="none" strike="noStrike" baseline="0" dirty="0">
                <a:latin typeface="ArialMT"/>
              </a:rPr>
              <a:t>os nad yw'r ymateb yn haeddu ennill marciau</a:t>
            </a:r>
          </a:p>
          <a:p>
            <a:pPr algn="l">
              <a:defRPr b="0" i="0"/>
            </a:pPr>
            <a:r>
              <a:rPr lang="1106" sz="1400" b="1" i="0" u="none" strike="noStrike" baseline="0" dirty="0">
                <a:latin typeface="Arial-BoldMT"/>
              </a:rPr>
              <a:t>Rhowch 1 marc </a:t>
            </a:r>
            <a:r>
              <a:rPr lang="1106" sz="1400" b="0" i="0" u="none" strike="noStrike" baseline="0" dirty="0">
                <a:latin typeface="ArialMT"/>
              </a:rPr>
              <a:t>am ddisgrifiad sylfaenol sy’n dangos gwybodaeth a dealltwriaeth gyfyngedig o sut mae gofal plant di-dreth yn cefnogi cynhwysiant ar gyfer teuluoedd a gofalwyr.</a:t>
            </a:r>
          </a:p>
          <a:p>
            <a:pPr algn="l">
              <a:defRPr b="0" i="0"/>
            </a:pPr>
            <a:r>
              <a:rPr lang="1106" sz="1400" b="1" i="0" u="none" strike="noStrike" baseline="0" dirty="0">
                <a:latin typeface="Arial-BoldMT"/>
              </a:rPr>
              <a:t>Rhowch 2 farc </a:t>
            </a:r>
            <a:r>
              <a:rPr lang="1106" sz="1400" b="0" i="0" u="none" strike="noStrike" baseline="0" dirty="0">
                <a:latin typeface="ArialMT"/>
              </a:rPr>
              <a:t>am ddisgrifiad da sy’n dangos rhywfaint o wybodaeth a dealltwriaeth o sut mae gofal plant di-dreth yn cefnogi cynhwysiant ar gyfer teuluoedd a gofalwyr.</a:t>
            </a:r>
          </a:p>
          <a:p>
            <a:pPr algn="l">
              <a:defRPr b="0" i="0"/>
            </a:pPr>
            <a:r>
              <a:rPr lang="1106" sz="1400" b="1" i="0" u="none" strike="noStrike" baseline="0" dirty="0">
                <a:latin typeface="Arial-BoldMT"/>
              </a:rPr>
              <a:t>Rhowch 3-4 marc </a:t>
            </a:r>
            <a:r>
              <a:rPr lang="1106" sz="1400" b="0" i="0" u="none" strike="noStrike" baseline="0" dirty="0">
                <a:latin typeface="ArialMT"/>
              </a:rPr>
              <a:t>am ddisgrifiad da iawn sy’n dangos gwybodaeth a dealltwriaeth gadarn o sut mae gofal plant di-dreth yn cefnogi cynhwysiant ar gyfer teuluoedd a gofalwyr.</a:t>
            </a:r>
            <a:endParaRPr lang="en-GB" sz="1400" dirty="0"/>
          </a:p>
        </p:txBody>
      </p:sp>
      <p:sp>
        <p:nvSpPr>
          <p:cNvPr id="8" name="Title 2">
            <a:extLst>
              <a:ext uri="{FF2B5EF4-FFF2-40B4-BE49-F238E27FC236}">
                <a16:creationId xmlns:a16="http://schemas.microsoft.com/office/drawing/2014/main" id="{6EC23CA6-EA59-4444-942F-6603414EBBE4}"/>
              </a:ext>
            </a:extLst>
          </p:cNvPr>
          <p:cNvSpPr>
            <a:spLocks noGrp="1"/>
          </p:cNvSpPr>
          <p:nvPr>
            <p:ph type="title"/>
          </p:nvPr>
        </p:nvSpPr>
        <p:spPr>
          <a:xfrm>
            <a:off x="282011" y="208722"/>
            <a:ext cx="10223323" cy="447261"/>
          </a:xfrm>
        </p:spPr>
        <p:txBody>
          <a:bodyPr/>
          <a:lstStyle/>
          <a:p>
            <a:pPr>
              <a:defRPr b="0" i="0"/>
            </a:pPr>
            <a:r>
              <a:rPr lang="1106" sz="1800"/>
              <a:t>Cwestiwn 3 a'r cynllun marcio </a:t>
            </a:r>
          </a:p>
        </p:txBody>
      </p:sp>
      <p:sp>
        <p:nvSpPr>
          <p:cNvPr id="3" name="Content Placeholder 2">
            <a:extLst>
              <a:ext uri="{FF2B5EF4-FFF2-40B4-BE49-F238E27FC236}">
                <a16:creationId xmlns:a16="http://schemas.microsoft.com/office/drawing/2014/main" id="{83EBC689-CABB-4E80-82D8-4934744ED478}"/>
              </a:ext>
            </a:extLst>
          </p:cNvPr>
          <p:cNvSpPr>
            <a:spLocks noGrp="1"/>
          </p:cNvSpPr>
          <p:nvPr>
            <p:ph idx="1"/>
          </p:nvPr>
        </p:nvSpPr>
        <p:spPr/>
        <p:txBody>
          <a:bodyPr/>
          <a:lstStyle/>
          <a:p>
            <a:endParaRPr lang="en-GB" dirty="0"/>
          </a:p>
        </p:txBody>
      </p:sp>
      <p:pic>
        <p:nvPicPr>
          <p:cNvPr id="9" name="Picture 8">
            <a:extLst>
              <a:ext uri="{FF2B5EF4-FFF2-40B4-BE49-F238E27FC236}">
                <a16:creationId xmlns:a16="http://schemas.microsoft.com/office/drawing/2014/main" id="{0495E1AF-B031-4E2D-B451-42C69EDA6DBC}"/>
              </a:ext>
            </a:extLst>
          </p:cNvPr>
          <p:cNvPicPr>
            <a:picLocks noChangeAspect="1"/>
          </p:cNvPicPr>
          <p:nvPr/>
        </p:nvPicPr>
        <p:blipFill>
          <a:blip r:embed="rId2"/>
          <a:stretch>
            <a:fillRect/>
          </a:stretch>
        </p:blipFill>
        <p:spPr>
          <a:xfrm>
            <a:off x="217164" y="1121567"/>
            <a:ext cx="5708874" cy="2440839"/>
          </a:xfrm>
          <a:prstGeom prst="rect">
            <a:avLst/>
          </a:prstGeom>
        </p:spPr>
      </p:pic>
      <p:sp>
        <p:nvSpPr>
          <p:cNvPr id="10" name="TextBox 9">
            <a:extLst>
              <a:ext uri="{FF2B5EF4-FFF2-40B4-BE49-F238E27FC236}">
                <a16:creationId xmlns:a16="http://schemas.microsoft.com/office/drawing/2014/main" id="{B61372B5-23C8-40AA-B51C-173136BBAC95}"/>
              </a:ext>
            </a:extLst>
          </p:cNvPr>
          <p:cNvSpPr txBox="1"/>
          <p:nvPr/>
        </p:nvSpPr>
        <p:spPr>
          <a:xfrm>
            <a:off x="6043443" y="16853"/>
            <a:ext cx="6096000" cy="830997"/>
          </a:xfrm>
          <a:prstGeom prst="rect">
            <a:avLst/>
          </a:prstGeom>
          <a:noFill/>
        </p:spPr>
        <p:txBody>
          <a:bodyPr wrap="square">
            <a:spAutoFit/>
          </a:bodyPr>
          <a:lstStyle/>
          <a:p>
            <a:r>
              <a:rPr lang="en-GB" sz="1600" dirty="0" err="1">
                <a:solidFill>
                  <a:schemeClr val="accent1"/>
                </a:solidFill>
              </a:rPr>
              <a:t>Berfau</a:t>
            </a:r>
            <a:r>
              <a:rPr lang="en-GB" sz="1600" dirty="0">
                <a:solidFill>
                  <a:schemeClr val="accent1"/>
                </a:solidFill>
              </a:rPr>
              <a:t> </a:t>
            </a:r>
            <a:r>
              <a:rPr lang="en-GB" sz="1600" dirty="0" err="1">
                <a:solidFill>
                  <a:schemeClr val="accent1"/>
                </a:solidFill>
              </a:rPr>
              <a:t>Gorchymyn</a:t>
            </a:r>
            <a:r>
              <a:rPr lang="en-GB" sz="1600" dirty="0">
                <a:solidFill>
                  <a:schemeClr val="accent1"/>
                </a:solidFill>
              </a:rPr>
              <a:t>: </a:t>
            </a:r>
            <a:r>
              <a:rPr lang="en-GB" sz="1600" b="1" i="1" dirty="0" err="1">
                <a:solidFill>
                  <a:srgbClr val="0070C0"/>
                </a:solidFill>
              </a:rPr>
              <a:t>Disgrifiwch</a:t>
            </a:r>
            <a:r>
              <a:rPr lang="en-GB" sz="1600" dirty="0">
                <a:solidFill>
                  <a:srgbClr val="0070C0"/>
                </a:solidFill>
              </a:rPr>
              <a:t> </a:t>
            </a:r>
          </a:p>
          <a:p>
            <a:r>
              <a:rPr lang="en-GB" sz="1600" dirty="0" err="1">
                <a:solidFill>
                  <a:srgbClr val="0070C0"/>
                </a:solidFill>
              </a:rPr>
              <a:t>Nodwch</a:t>
            </a:r>
            <a:r>
              <a:rPr lang="en-GB" sz="1600" dirty="0">
                <a:solidFill>
                  <a:srgbClr val="0070C0"/>
                </a:solidFill>
              </a:rPr>
              <a:t> </a:t>
            </a:r>
            <a:r>
              <a:rPr lang="en-GB" sz="1600" dirty="0" err="1">
                <a:solidFill>
                  <a:srgbClr val="0070C0"/>
                </a:solidFill>
              </a:rPr>
              <a:t>nodweddion</a:t>
            </a:r>
            <a:r>
              <a:rPr lang="en-GB" sz="1600" dirty="0">
                <a:solidFill>
                  <a:srgbClr val="0070C0"/>
                </a:solidFill>
              </a:rPr>
              <a:t>/</a:t>
            </a:r>
            <a:r>
              <a:rPr lang="en-GB" sz="1600" dirty="0" err="1">
                <a:solidFill>
                  <a:srgbClr val="0070C0"/>
                </a:solidFill>
              </a:rPr>
              <a:t>prif</a:t>
            </a:r>
            <a:r>
              <a:rPr lang="en-GB" sz="1600" dirty="0">
                <a:solidFill>
                  <a:srgbClr val="0070C0"/>
                </a:solidFill>
              </a:rPr>
              <a:t> </a:t>
            </a:r>
            <a:r>
              <a:rPr lang="en-GB" sz="1600" dirty="0" err="1">
                <a:solidFill>
                  <a:srgbClr val="0070C0"/>
                </a:solidFill>
              </a:rPr>
              <a:t>nodweddion</a:t>
            </a:r>
            <a:r>
              <a:rPr lang="en-GB" sz="1600" dirty="0">
                <a:solidFill>
                  <a:srgbClr val="0070C0"/>
                </a:solidFill>
              </a:rPr>
              <a:t> </a:t>
            </a:r>
          </a:p>
          <a:p>
            <a:r>
              <a:rPr lang="en-GB" sz="1600" dirty="0">
                <a:solidFill>
                  <a:srgbClr val="0070C0"/>
                </a:solidFill>
              </a:rPr>
              <a:t>neu </a:t>
            </a:r>
            <a:r>
              <a:rPr lang="en-GB" sz="1600" dirty="0" err="1">
                <a:solidFill>
                  <a:srgbClr val="0070C0"/>
                </a:solidFill>
              </a:rPr>
              <a:t>rhowch</a:t>
            </a:r>
            <a:r>
              <a:rPr lang="en-GB" sz="1600" dirty="0">
                <a:solidFill>
                  <a:srgbClr val="0070C0"/>
                </a:solidFill>
              </a:rPr>
              <a:t> </a:t>
            </a:r>
            <a:r>
              <a:rPr lang="en-GB" sz="1600" dirty="0" err="1">
                <a:solidFill>
                  <a:srgbClr val="0070C0"/>
                </a:solidFill>
              </a:rPr>
              <a:t>ddisgrifiad</a:t>
            </a:r>
            <a:r>
              <a:rPr lang="en-GB" sz="1600" dirty="0">
                <a:solidFill>
                  <a:srgbClr val="0070C0"/>
                </a:solidFill>
              </a:rPr>
              <a:t> </a:t>
            </a:r>
            <a:r>
              <a:rPr lang="en-GB" sz="1600" dirty="0" err="1">
                <a:solidFill>
                  <a:srgbClr val="0070C0"/>
                </a:solidFill>
              </a:rPr>
              <a:t>byr</a:t>
            </a:r>
            <a:r>
              <a:rPr lang="en-GB" sz="1600" dirty="0">
                <a:solidFill>
                  <a:srgbClr val="0070C0"/>
                </a:solidFill>
              </a:rPr>
              <a:t>  </a:t>
            </a:r>
          </a:p>
        </p:txBody>
      </p:sp>
    </p:spTree>
    <p:extLst>
      <p:ext uri="{BB962C8B-B14F-4D97-AF65-F5344CB8AC3E}">
        <p14:creationId xmlns:p14="http://schemas.microsoft.com/office/powerpoint/2010/main" val="1958613141"/>
      </p:ext>
    </p:extLst>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A827410A-D19B-4502-8532-2D90FEF84700}"/>
              </a:ext>
            </a:extLst>
          </p:cNvPr>
          <p:cNvSpPr txBox="1"/>
          <p:nvPr/>
        </p:nvSpPr>
        <p:spPr>
          <a:xfrm>
            <a:off x="1354630" y="4828430"/>
            <a:ext cx="9921845" cy="1556035"/>
          </a:xfrm>
          <a:prstGeom prst="rect">
            <a:avLst/>
          </a:prstGeom>
          <a:noFill/>
          <a:ln>
            <a:noFill/>
          </a:ln>
        </p:spPr>
        <p:txBody>
          <a:bodyPr wrap="square">
            <a:spAutoFit/>
          </a:bodyPr>
          <a:lstStyle/>
          <a:p>
            <a:pPr>
              <a:defRPr b="0" i="0"/>
            </a:pPr>
            <a:r>
              <a:rPr lang="1106" sz="1600" b="1" i="1">
                <a:solidFill>
                  <a:srgbClr val="0070C0"/>
                </a:solidFill>
              </a:rPr>
              <a:t>Adborth yr Uwch Arholwr </a:t>
            </a:r>
          </a:p>
          <a:p>
            <a:pPr>
              <a:defRPr b="0" i="0"/>
            </a:pPr>
            <a:r>
              <a:rPr lang="1106" sz="1600" i="1">
                <a:solidFill>
                  <a:srgbClr val="0070C0"/>
                </a:solidFill>
              </a:rPr>
              <a:t>Mae'r ymateb yma yn dangos rhywfaint o wybodaeth am sut mae gofal plant di-dreth yn cefnogi cynhwysiant.</a:t>
            </a:r>
          </a:p>
          <a:p>
            <a:pPr>
              <a:defRPr b="0" i="0"/>
            </a:pPr>
            <a:r>
              <a:rPr lang="1106" sz="1600" i="1">
                <a:solidFill>
                  <a:srgbClr val="0070C0"/>
                </a:solidFill>
              </a:rPr>
              <a:t>Mae'r dysgwr yn deall bod gofal plant di-dreth yn galluogi rhieni/gofalwyr i ddychwelyd i'r gwaith ac ennill mwy o arian.</a:t>
            </a:r>
            <a:r>
              <a:rPr lang="1106" sz="1600" i="0">
                <a:solidFill>
                  <a:srgbClr val="0070C0"/>
                </a:solidFill>
              </a:rPr>
              <a:t> </a:t>
            </a:r>
            <a:r>
              <a:rPr lang="1106" sz="1600" i="1">
                <a:solidFill>
                  <a:srgbClr val="0070C0"/>
                </a:solidFill>
              </a:rPr>
              <a:t>Mae'n mynd ymlaen i ddweud y bydd gofal plant yn fwy fforddiadwy sy'n awgrymu y bydd yn fwy hygyrch ac felly'n cefnogi cynhwysiant.</a:t>
            </a:r>
          </a:p>
          <a:p>
            <a:pPr>
              <a:defRPr b="0" i="0"/>
            </a:pPr>
            <a:r>
              <a:rPr lang="1106" sz="1600" i="1">
                <a:solidFill>
                  <a:srgbClr val="0070C0"/>
                </a:solidFill>
              </a:rPr>
              <a:t>Gan nad yw'r disgrifiad wedi'i ddatblygu ymhellach, roedd y marc yn aros yn y band canol gan ennill 2 farc.</a:t>
            </a:r>
            <a:r>
              <a:rPr lang="1106" sz="1600" i="0">
                <a:solidFill>
                  <a:srgbClr val="0070C0"/>
                </a:solidFill>
              </a:rPr>
              <a:t> </a:t>
            </a:r>
            <a:endParaRPr lang="en-GB" b="1"/>
          </a:p>
        </p:txBody>
      </p:sp>
      <p:sp>
        <p:nvSpPr>
          <p:cNvPr id="11" name="Title 2">
            <a:extLst>
              <a:ext uri="{FF2B5EF4-FFF2-40B4-BE49-F238E27FC236}">
                <a16:creationId xmlns:a16="http://schemas.microsoft.com/office/drawing/2014/main" id="{1C5BEEE7-2B7D-48B1-85F5-E87FC69321B0}"/>
              </a:ext>
            </a:extLst>
          </p:cNvPr>
          <p:cNvSpPr txBox="1">
            <a:spLocks noGrp="1"/>
          </p:cNvSpPr>
          <p:nvPr>
            <p:ph type="title"/>
          </p:nvPr>
        </p:nvSpPr>
        <p:spPr>
          <a:xfrm>
            <a:off x="282575" y="207963"/>
            <a:ext cx="10223500" cy="447675"/>
          </a:xfrm>
          <a:prstGeom prst="rect">
            <a:avLst/>
          </a:prstGeom>
        </p:spPr>
        <p:txBody>
          <a:bodyPr vert="horz" lIns="0" tIns="0" rIns="0" bIns="0" rtlCol="0" anchor="b" anchorCtr="0">
            <a:noAutofit/>
          </a:bodyPr>
          <a:lstStyle>
            <a:lvl1pPr algn="l" defTabSz="914400" rtl="0" eaLnBrk="1" latinLnBrk="0" hangingPunct="1">
              <a:lnSpc>
                <a:spcPct val="90000"/>
              </a:lnSpc>
              <a:spcBef>
                <a:spcPct val="0"/>
              </a:spcBef>
              <a:buNone/>
              <a:defRPr lang="en-US" sz="1400" kern="1200">
                <a:solidFill>
                  <a:schemeClr val="accent1"/>
                </a:solidFill>
                <a:latin typeface="+mj-lt"/>
                <a:ea typeface="+mj-ea"/>
                <a:cs typeface="+mj-cs"/>
              </a:defRPr>
            </a:lvl1pPr>
          </a:lstStyle>
          <a:p>
            <a:pPr>
              <a:defRPr b="0" i="0"/>
            </a:pPr>
            <a:r>
              <a:rPr lang="1106" sz="1800" dirty="0"/>
              <a:t>Cwestiwn 3 </a:t>
            </a:r>
            <a:r>
              <a:rPr lang="en-GB" sz="1800" dirty="0" err="1"/>
              <a:t>ateb</a:t>
            </a:r>
            <a:r>
              <a:rPr lang="en-GB" sz="1800" dirty="0"/>
              <a:t> </a:t>
            </a:r>
            <a:r>
              <a:rPr lang="en-GB" sz="1800" dirty="0" err="1"/>
              <a:t>yr</a:t>
            </a:r>
            <a:r>
              <a:rPr lang="en-GB" sz="1800" dirty="0"/>
              <a:t> </a:t>
            </a:r>
            <a:r>
              <a:rPr lang="en-GB" sz="1800" dirty="0" err="1"/>
              <a:t>ymgeisydd</a:t>
            </a:r>
            <a:r>
              <a:rPr lang="en-GB" sz="1800" dirty="0"/>
              <a:t> </a:t>
            </a:r>
            <a:r>
              <a:rPr lang="en-GB" sz="1800" dirty="0" err="1"/>
              <a:t>gyda</a:t>
            </a:r>
            <a:r>
              <a:rPr lang="en-GB" sz="1800" dirty="0"/>
              <a:t> </a:t>
            </a:r>
            <a:r>
              <a:rPr lang="en-GB" sz="1800" dirty="0" err="1"/>
              <a:t>sylwadau’r</a:t>
            </a:r>
            <a:r>
              <a:rPr lang="en-GB" sz="1800" dirty="0"/>
              <a:t> </a:t>
            </a:r>
            <a:r>
              <a:rPr lang="en-GB" sz="1800" dirty="0" err="1"/>
              <a:t>Uwch</a:t>
            </a:r>
            <a:r>
              <a:rPr lang="en-GB" sz="1800" dirty="0"/>
              <a:t> </a:t>
            </a:r>
            <a:r>
              <a:rPr lang="en-GB" sz="1800" dirty="0" err="1"/>
              <a:t>Arholwr</a:t>
            </a:r>
            <a:endParaRPr lang="1106" sz="1800" dirty="0"/>
          </a:p>
        </p:txBody>
      </p:sp>
      <p:sp>
        <p:nvSpPr>
          <p:cNvPr id="8" name="TextBox 7">
            <a:extLst>
              <a:ext uri="{FF2B5EF4-FFF2-40B4-BE49-F238E27FC236}">
                <a16:creationId xmlns:a16="http://schemas.microsoft.com/office/drawing/2014/main" id="{4D1BB545-CE29-4226-BAD6-C74C004B40D5}"/>
              </a:ext>
            </a:extLst>
          </p:cNvPr>
          <p:cNvSpPr txBox="1"/>
          <p:nvPr/>
        </p:nvSpPr>
        <p:spPr>
          <a:xfrm>
            <a:off x="646771" y="2136339"/>
            <a:ext cx="11144946" cy="2031325"/>
          </a:xfrm>
          <a:prstGeom prst="rect">
            <a:avLst/>
          </a:prstGeom>
          <a:noFill/>
        </p:spPr>
        <p:txBody>
          <a:bodyPr wrap="square">
            <a:spAutoFit/>
          </a:bodyPr>
          <a:lstStyle/>
          <a:p>
            <a:pPr>
              <a:defRPr b="0" i="0"/>
            </a:pPr>
            <a:r>
              <a:rPr lang="1106" sz="1800" dirty="0"/>
              <a:t>Ateb yr ymgeisydd:</a:t>
            </a:r>
          </a:p>
          <a:p>
            <a:pPr>
              <a:defRPr b="0" i="0"/>
            </a:pPr>
            <a:r>
              <a:rPr lang="1106" dirty="0"/>
              <a:t>bydd pobl ar gyflogau isel yn cael trafferth talu am ofal plant ac mae gofal plant yn ddrud iawn, gall cael gofal plant di-dreth helpu'r rhieni i ddychwelyd i'r gwaith a gweithio oriau hirach er mwyn ennill mwy o arian, mae gofal plant di-dreth yn ei gwneud hi'n fwy fforddiadwy i'r rhieni gael y cyfle i weithio/dychwelyd i'r gwaith a gallu rhoi eu plant mewn gofal plant a chael rhywun yn gofalu amdanynt er mwyn iddyn nhw fynd yn ôl i'r gwaith, bydd y gofal plant di-dreth yn ei gwneud hi'n fwy fforddiadwy i'r rheini allu rhoi eu plentyn mewn gofal plant</a:t>
            </a:r>
            <a:endParaRPr lang="en-GB" dirty="0"/>
          </a:p>
        </p:txBody>
      </p:sp>
      <p:pic>
        <p:nvPicPr>
          <p:cNvPr id="4" name="Picture 3">
            <a:extLst>
              <a:ext uri="{FF2B5EF4-FFF2-40B4-BE49-F238E27FC236}">
                <a16:creationId xmlns:a16="http://schemas.microsoft.com/office/drawing/2014/main" id="{9874EC8B-F4F1-47B0-B6AC-FA89B166CDC7}"/>
              </a:ext>
            </a:extLst>
          </p:cNvPr>
          <p:cNvPicPr>
            <a:picLocks noChangeAspect="1"/>
          </p:cNvPicPr>
          <p:nvPr/>
        </p:nvPicPr>
        <p:blipFill>
          <a:blip r:embed="rId2"/>
          <a:srcRect b="61389"/>
          <a:stretch>
            <a:fillRect/>
          </a:stretch>
        </p:blipFill>
        <p:spPr>
          <a:xfrm>
            <a:off x="400283" y="1091011"/>
            <a:ext cx="6309612" cy="1045328"/>
          </a:xfrm>
          <a:prstGeom prst="rect">
            <a:avLst/>
          </a:prstGeom>
        </p:spPr>
      </p:pic>
      <p:sp>
        <p:nvSpPr>
          <p:cNvPr id="9" name="Speech Bubble: Rectangle with Corners Rounded 8">
            <a:extLst>
              <a:ext uri="{FF2B5EF4-FFF2-40B4-BE49-F238E27FC236}">
                <a16:creationId xmlns:a16="http://schemas.microsoft.com/office/drawing/2014/main" id="{16608035-A7A9-4372-B906-D8AA12735E34}"/>
              </a:ext>
            </a:extLst>
          </p:cNvPr>
          <p:cNvSpPr/>
          <p:nvPr/>
        </p:nvSpPr>
        <p:spPr>
          <a:xfrm>
            <a:off x="1162878" y="4692464"/>
            <a:ext cx="10113597" cy="2031325"/>
          </a:xfrm>
          <a:prstGeom prst="wedgeRoundRectCallout">
            <a:avLst>
              <a:gd name="adj1" fmla="val -45138"/>
              <a:gd name="adj2" fmla="val -81151"/>
              <a:gd name="adj3" fmla="val 16667"/>
            </a:avLst>
          </a:prstGeom>
          <a:ln>
            <a:solidFill>
              <a:schemeClr val="tx1"/>
            </a:solidFill>
          </a:ln>
        </p:spPr>
        <p:txBody>
          <a:bodyPr wrap="none" lIns="0" tIns="0" rIns="0" bIns="0" rtlCol="0" anchor="ctr">
            <a:noAutofit/>
          </a:bodyPr>
          <a:lstStyle/>
          <a:p>
            <a:endParaRPr lang="en-GB" sz="1800" i="1">
              <a:solidFill>
                <a:srgbClr val="0070C0"/>
              </a:solidFill>
            </a:endParaRPr>
          </a:p>
        </p:txBody>
      </p:sp>
    </p:spTree>
    <p:extLst>
      <p:ext uri="{BB962C8B-B14F-4D97-AF65-F5344CB8AC3E}">
        <p14:creationId xmlns:p14="http://schemas.microsoft.com/office/powerpoint/2010/main" val="3883657066"/>
      </p:ext>
    </p:extLst>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9FCFFE17-E149-4249-A72A-A17490D55652}"/>
              </a:ext>
            </a:extLst>
          </p:cNvPr>
          <p:cNvSpPr txBox="1"/>
          <p:nvPr/>
        </p:nvSpPr>
        <p:spPr>
          <a:xfrm>
            <a:off x="7014141" y="919583"/>
            <a:ext cx="6108197" cy="5644436"/>
          </a:xfrm>
          <a:prstGeom prst="rect">
            <a:avLst/>
          </a:prstGeom>
          <a:noFill/>
        </p:spPr>
        <p:txBody>
          <a:bodyPr wrap="square">
            <a:spAutoFit/>
          </a:bodyPr>
          <a:lstStyle/>
          <a:p>
            <a:pPr algn="l">
              <a:defRPr b="0" i="0"/>
            </a:pPr>
            <a:r>
              <a:rPr lang="1106" sz="1400" b="1" i="0" u="none" strike="noStrike" baseline="0">
                <a:latin typeface="Arial-BoldMT"/>
              </a:rPr>
              <a:t>Rhowch hyd at 4 marc</a:t>
            </a:r>
          </a:p>
          <a:p>
            <a:pPr algn="l">
              <a:defRPr b="0" i="0"/>
            </a:pPr>
            <a:r>
              <a:rPr lang="1106" sz="1400" b="1" i="0" u="none" strike="noStrike" baseline="0">
                <a:latin typeface="Arial-BoldMT"/>
              </a:rPr>
              <a:t>Rhowch 0 marc </a:t>
            </a:r>
            <a:r>
              <a:rPr lang="1106" sz="1400" b="0" i="0" u="none" strike="noStrike" baseline="0">
                <a:latin typeface="ArialMT"/>
              </a:rPr>
              <a:t>os nad yw'r ymateb yn haeddu ennill marciau</a:t>
            </a:r>
          </a:p>
          <a:p>
            <a:pPr algn="l">
              <a:defRPr b="0" i="0"/>
            </a:pPr>
            <a:r>
              <a:rPr lang="1106" sz="1400" b="1" i="0" u="none" strike="noStrike" baseline="0">
                <a:latin typeface="Arial-BoldMT"/>
              </a:rPr>
              <a:t>Rhowch 1 marc</a:t>
            </a:r>
            <a:r>
              <a:rPr lang="1106" sz="1400" b="0" i="0" u="none" strike="noStrike" baseline="0">
                <a:latin typeface="Arial-BoldMT"/>
              </a:rPr>
              <a:t> </a:t>
            </a:r>
            <a:r>
              <a:rPr lang="1106" sz="1400" b="0" i="0" u="none" strike="noStrike" baseline="0">
                <a:latin typeface="ArialMT"/>
              </a:rPr>
              <a:t>am amlinelliad sylfaenol sy’n dangos</a:t>
            </a:r>
          </a:p>
          <a:p>
            <a:pPr algn="l">
              <a:defRPr b="0" i="0"/>
            </a:pPr>
            <a:r>
              <a:rPr lang="1106" sz="1400" b="0" i="0" u="none" strike="noStrike" baseline="0">
                <a:latin typeface="ArialMT"/>
              </a:rPr>
              <a:t>gwybodaeth a dealltwriaeth gyfyngedig o werth CCUHP mewn </a:t>
            </a:r>
          </a:p>
          <a:p>
            <a:pPr algn="l">
              <a:defRPr b="0" i="0"/>
            </a:pPr>
            <a:r>
              <a:rPr lang="1106" sz="1400" b="0" i="0" u="none" strike="noStrike" baseline="0">
                <a:latin typeface="ArialMT"/>
              </a:rPr>
              <a:t>lleoliadau yng Nghymru.</a:t>
            </a:r>
          </a:p>
          <a:p>
            <a:pPr algn="l">
              <a:defRPr b="0" i="0"/>
            </a:pPr>
            <a:r>
              <a:rPr lang="1106" sz="1400" b="1" i="0" u="none" strike="noStrike" baseline="0">
                <a:latin typeface="Arial-BoldMT"/>
              </a:rPr>
              <a:t>Rhowch 2 farc</a:t>
            </a:r>
            <a:r>
              <a:rPr lang="1106" sz="1400" b="0" i="0" u="none" strike="noStrike" baseline="0">
                <a:latin typeface="Arial-BoldMT"/>
              </a:rPr>
              <a:t> </a:t>
            </a:r>
            <a:r>
              <a:rPr lang="1106" sz="1400" b="0" i="0" u="none" strike="noStrike" baseline="0">
                <a:latin typeface="ArialMT"/>
              </a:rPr>
              <a:t>am amlinelliad da sy’n dangos rhywfaint o</a:t>
            </a:r>
          </a:p>
          <a:p>
            <a:pPr algn="l">
              <a:defRPr b="0" i="0"/>
            </a:pPr>
            <a:r>
              <a:rPr lang="1106" sz="1400" b="0" i="0" u="none" strike="noStrike" baseline="0">
                <a:latin typeface="ArialMT"/>
              </a:rPr>
              <a:t>wybodaeth a dealltwriaeth o werth CCUHP mewn</a:t>
            </a:r>
          </a:p>
          <a:p>
            <a:pPr algn="l">
              <a:defRPr b="0" i="0"/>
            </a:pPr>
            <a:r>
              <a:rPr lang="1106" sz="1400" b="0" i="0" u="none" strike="noStrike" baseline="0">
                <a:latin typeface="ArialMT"/>
              </a:rPr>
              <a:t>lleoliadau yng Nghymru.</a:t>
            </a:r>
          </a:p>
          <a:p>
            <a:pPr algn="l">
              <a:defRPr b="0" i="0"/>
            </a:pPr>
            <a:r>
              <a:rPr lang="1106" sz="1400" b="1" i="0" u="none" strike="noStrike" baseline="0">
                <a:latin typeface="Arial-BoldMT"/>
              </a:rPr>
              <a:t>Rhowch 3-4 marc </a:t>
            </a:r>
            <a:r>
              <a:rPr lang="1106" sz="1400" b="0" i="0" u="none" strike="noStrike" baseline="0">
                <a:latin typeface="ArialMT"/>
              </a:rPr>
              <a:t>am amlinelliad da iawn sy’n dangos</a:t>
            </a:r>
          </a:p>
          <a:p>
            <a:pPr algn="l">
              <a:defRPr b="0" i="0"/>
            </a:pPr>
            <a:r>
              <a:rPr lang="1106" sz="1400" b="0" i="0" u="none" strike="noStrike" baseline="0">
                <a:latin typeface="ArialMT"/>
              </a:rPr>
              <a:t>gwybodaeth a dealltwriaeth gadarn o werth CCUHP mewn</a:t>
            </a:r>
          </a:p>
          <a:p>
            <a:pPr algn="l">
              <a:defRPr b="0" i="0"/>
            </a:pPr>
            <a:r>
              <a:rPr lang="1106" sz="1400" b="0" i="0" u="none" strike="noStrike" baseline="0">
                <a:latin typeface="ArialMT"/>
              </a:rPr>
              <a:t>lleoliadau yng Nghymru.</a:t>
            </a:r>
          </a:p>
          <a:p>
            <a:pPr algn="l">
              <a:defRPr b="0" i="0"/>
            </a:pPr>
            <a:r>
              <a:rPr lang="1106" sz="1400" b="0" i="0" u="none" strike="noStrike" baseline="0">
                <a:latin typeface="ArialMT"/>
              </a:rPr>
              <a:t>Gall yr ymateb gyfeirio at:</a:t>
            </a:r>
          </a:p>
          <a:p>
            <a:pPr algn="l">
              <a:defRPr b="0" i="0"/>
            </a:pPr>
            <a:r>
              <a:rPr lang="1106" sz="1400" b="0" i="0" u="none" strike="noStrike" baseline="0">
                <a:latin typeface="SymbolMT"/>
              </a:rPr>
              <a:t>• </a:t>
            </a:r>
            <a:r>
              <a:rPr lang="1106" sz="1400" b="0" i="0" u="none" strike="noStrike" baseline="0">
                <a:latin typeface="ArialMT"/>
              </a:rPr>
              <a:t>Yn seiliedig ar bedair prif egwyddor</a:t>
            </a:r>
          </a:p>
          <a:p>
            <a:pPr algn="l">
              <a:defRPr b="0" i="0"/>
            </a:pPr>
            <a:r>
              <a:rPr lang="1106" sz="1400" b="0" i="0" u="none" strike="noStrike" baseline="0">
                <a:latin typeface="SymbolMT"/>
              </a:rPr>
              <a:t>• </a:t>
            </a:r>
            <a:r>
              <a:rPr lang="1106" sz="1400" b="0" i="0" u="none" strike="noStrike" baseline="0">
                <a:latin typeface="ArialMT"/>
              </a:rPr>
              <a:t>Yn cefnogi dim gwahaniaethu</a:t>
            </a:r>
          </a:p>
          <a:p>
            <a:pPr algn="l">
              <a:defRPr b="0" i="0"/>
            </a:pPr>
            <a:r>
              <a:rPr lang="1106" sz="1400" b="0" i="0" u="none" strike="noStrike" baseline="0">
                <a:latin typeface="SymbolMT"/>
              </a:rPr>
              <a:t>• </a:t>
            </a:r>
            <a:r>
              <a:rPr lang="1106" sz="1400" b="0" i="0" u="none" strike="noStrike" baseline="0">
                <a:latin typeface="ArialMT"/>
              </a:rPr>
              <a:t>Yn rhoi budd y plant yn gyntaf</a:t>
            </a:r>
          </a:p>
          <a:p>
            <a:pPr algn="l">
              <a:defRPr b="0" i="0"/>
            </a:pPr>
            <a:r>
              <a:rPr lang="1106" sz="1400" b="0" i="0" u="none" strike="noStrike" baseline="0">
                <a:latin typeface="SymbolMT"/>
              </a:rPr>
              <a:t>• </a:t>
            </a:r>
            <a:r>
              <a:rPr lang="1106" sz="1400" b="0" i="0" u="none" strike="noStrike" baseline="0">
                <a:latin typeface="ArialMT"/>
              </a:rPr>
              <a:t>Yn sicrhau bod darparwyr yn cefnogi datblygiad</a:t>
            </a:r>
          </a:p>
          <a:p>
            <a:pPr algn="l">
              <a:defRPr b="0" i="0"/>
            </a:pPr>
            <a:r>
              <a:rPr lang="1106" sz="1400" b="0" i="0" u="none" strike="noStrike" baseline="0">
                <a:latin typeface="SymbolMT"/>
              </a:rPr>
              <a:t>• </a:t>
            </a:r>
            <a:r>
              <a:rPr lang="1106" sz="1400" b="0" i="0" u="none" strike="noStrike" baseline="0">
                <a:latin typeface="ArialMT"/>
              </a:rPr>
              <a:t>Dylai ymarferwyr barchu safbwyntiau plant</a:t>
            </a:r>
          </a:p>
          <a:p>
            <a:pPr algn="l">
              <a:defRPr b="0" i="0"/>
            </a:pPr>
            <a:r>
              <a:rPr lang="1106" sz="1400" b="0" i="0" u="none" strike="noStrike" baseline="0">
                <a:latin typeface="SymbolMT"/>
              </a:rPr>
              <a:t>• </a:t>
            </a:r>
            <a:r>
              <a:rPr lang="1106" sz="1400" b="0" i="0" u="none" strike="noStrike" baseline="0">
                <a:latin typeface="ArialMT"/>
              </a:rPr>
              <a:t>Yn amddiffyn pob plentyn o dan 18</a:t>
            </a:r>
          </a:p>
          <a:p>
            <a:pPr algn="l">
              <a:defRPr b="0" i="0"/>
            </a:pPr>
            <a:r>
              <a:rPr lang="1106" sz="1400" b="0" i="0" u="none" strike="noStrike" baseline="0">
                <a:latin typeface="SymbolMT"/>
              </a:rPr>
              <a:t>• </a:t>
            </a:r>
            <a:r>
              <a:rPr lang="1106" sz="1400" b="0" i="0" u="none" strike="noStrike" baseline="0">
                <a:latin typeface="ArialMT"/>
              </a:rPr>
              <a:t>Yn galluogi plant i dyfu gydag urddas</a:t>
            </a:r>
          </a:p>
          <a:p>
            <a:pPr algn="l">
              <a:defRPr b="0" i="0"/>
            </a:pPr>
            <a:r>
              <a:rPr lang="1106" sz="1400" b="0" i="0" u="none" strike="noStrike" baseline="0">
                <a:latin typeface="SymbolMT"/>
              </a:rPr>
              <a:t>• </a:t>
            </a:r>
            <a:r>
              <a:rPr lang="1106" sz="1400" b="0" i="0" u="none" strike="noStrike" baseline="0">
                <a:latin typeface="ArialMT"/>
              </a:rPr>
              <a:t>Yn parchu gwahaniaeth iaith a diwylliant</a:t>
            </a:r>
          </a:p>
          <a:p>
            <a:pPr algn="l">
              <a:defRPr b="0" i="0"/>
            </a:pPr>
            <a:r>
              <a:rPr lang="1106" sz="1400" b="0" i="0" u="none" strike="noStrike" baseline="0">
                <a:latin typeface="SymbolMT"/>
              </a:rPr>
              <a:t>• </a:t>
            </a:r>
            <a:r>
              <a:rPr lang="1106" sz="1400" b="0" i="0" u="none" strike="noStrike" baseline="0">
                <a:latin typeface="ArialMT"/>
              </a:rPr>
              <a:t>Yn amddiffyn plant ag anghenion ychwanegol</a:t>
            </a:r>
          </a:p>
          <a:p>
            <a:pPr algn="l">
              <a:defRPr b="0" i="0"/>
            </a:pPr>
            <a:r>
              <a:rPr lang="1106" sz="1400" b="0" i="0" u="none" strike="noStrike" baseline="0">
                <a:latin typeface="SymbolMT"/>
              </a:rPr>
              <a:t>• </a:t>
            </a:r>
            <a:r>
              <a:rPr lang="1106" sz="1400" b="0" i="0" u="none" strike="noStrike" baseline="0">
                <a:latin typeface="ArialMT"/>
              </a:rPr>
              <a:t>Yn annog ymagwedd nad yw’n beirniadu</a:t>
            </a:r>
          </a:p>
          <a:p>
            <a:pPr algn="l">
              <a:defRPr b="0" i="0"/>
            </a:pPr>
            <a:r>
              <a:rPr lang="1106" sz="1400" b="0" i="0" u="none" strike="noStrike" baseline="0">
                <a:latin typeface="SymbolMT"/>
              </a:rPr>
              <a:t>• </a:t>
            </a:r>
            <a:r>
              <a:rPr lang="1106" sz="1400" b="0" i="0" u="none" strike="noStrike" baseline="0">
                <a:latin typeface="ArialMT"/>
              </a:rPr>
              <a:t>Ystyriaeth i werth gweithgareddau hamdden i gefnogi</a:t>
            </a:r>
          </a:p>
          <a:p>
            <a:pPr algn="l">
              <a:defRPr b="0" i="0"/>
            </a:pPr>
            <a:r>
              <a:rPr lang="1106" sz="1400" b="0" i="0" u="none" strike="noStrike" baseline="0">
                <a:latin typeface="ArialMT"/>
              </a:rPr>
              <a:t>datblygiad</a:t>
            </a:r>
          </a:p>
          <a:p>
            <a:pPr algn="l">
              <a:defRPr b="0" i="0"/>
            </a:pPr>
            <a:r>
              <a:rPr lang="1106" sz="1400" b="0" i="0" u="none" strike="noStrike" baseline="0">
                <a:latin typeface="ArialMT"/>
              </a:rPr>
              <a:t>Nid yw'r rhestr yn gynhwysfawr.</a:t>
            </a:r>
          </a:p>
          <a:p>
            <a:pPr algn="l">
              <a:defRPr b="0" i="0"/>
            </a:pPr>
            <a:r>
              <a:rPr lang="1106" sz="1400" b="0" i="0" u="none" strike="noStrike" baseline="0">
                <a:latin typeface="ArialMT"/>
              </a:rPr>
              <a:t>Rhowch farciau am unrhyw ymateb perthnasol arall.</a:t>
            </a:r>
            <a:endParaRPr lang="en-GB" sz="1400"/>
          </a:p>
        </p:txBody>
      </p:sp>
      <p:sp>
        <p:nvSpPr>
          <p:cNvPr id="4" name="Title 2">
            <a:extLst>
              <a:ext uri="{FF2B5EF4-FFF2-40B4-BE49-F238E27FC236}">
                <a16:creationId xmlns:a16="http://schemas.microsoft.com/office/drawing/2014/main" id="{0A8AFB4F-6BA4-4947-85ED-6358A0F395B7}"/>
              </a:ext>
            </a:extLst>
          </p:cNvPr>
          <p:cNvSpPr>
            <a:spLocks noGrp="1"/>
          </p:cNvSpPr>
          <p:nvPr>
            <p:ph type="title"/>
          </p:nvPr>
        </p:nvSpPr>
        <p:spPr>
          <a:xfrm>
            <a:off x="282011" y="208722"/>
            <a:ext cx="10223323" cy="447261"/>
          </a:xfrm>
        </p:spPr>
        <p:txBody>
          <a:bodyPr/>
          <a:lstStyle/>
          <a:p>
            <a:pPr>
              <a:defRPr b="0" i="0"/>
            </a:pPr>
            <a:r>
              <a:rPr lang="1106" sz="1800" dirty="0"/>
              <a:t>Cwestiwn 4 (a) a'r cynllun marcio </a:t>
            </a:r>
          </a:p>
        </p:txBody>
      </p:sp>
      <p:pic>
        <p:nvPicPr>
          <p:cNvPr id="8" name="Picture 7">
            <a:extLst>
              <a:ext uri="{FF2B5EF4-FFF2-40B4-BE49-F238E27FC236}">
                <a16:creationId xmlns:a16="http://schemas.microsoft.com/office/drawing/2014/main" id="{41FBBABB-84D6-43F7-A6FD-5B074B1DD828}"/>
              </a:ext>
            </a:extLst>
          </p:cNvPr>
          <p:cNvPicPr>
            <a:picLocks noChangeAspect="1"/>
          </p:cNvPicPr>
          <p:nvPr/>
        </p:nvPicPr>
        <p:blipFill>
          <a:blip r:embed="rId2"/>
          <a:stretch>
            <a:fillRect/>
          </a:stretch>
        </p:blipFill>
        <p:spPr>
          <a:xfrm>
            <a:off x="282010" y="1121567"/>
            <a:ext cx="6342599" cy="2307433"/>
          </a:xfrm>
          <a:prstGeom prst="rect">
            <a:avLst/>
          </a:prstGeom>
        </p:spPr>
      </p:pic>
      <p:sp>
        <p:nvSpPr>
          <p:cNvPr id="5" name="TextBox 4">
            <a:extLst>
              <a:ext uri="{FF2B5EF4-FFF2-40B4-BE49-F238E27FC236}">
                <a16:creationId xmlns:a16="http://schemas.microsoft.com/office/drawing/2014/main" id="{3AA886EE-3EA2-4515-8C45-799925A1E6D2}"/>
              </a:ext>
            </a:extLst>
          </p:cNvPr>
          <p:cNvSpPr txBox="1"/>
          <p:nvPr/>
        </p:nvSpPr>
        <p:spPr>
          <a:xfrm>
            <a:off x="6437444" y="16853"/>
            <a:ext cx="6096000" cy="830997"/>
          </a:xfrm>
          <a:prstGeom prst="rect">
            <a:avLst/>
          </a:prstGeom>
          <a:noFill/>
        </p:spPr>
        <p:txBody>
          <a:bodyPr wrap="square">
            <a:spAutoFit/>
          </a:bodyPr>
          <a:lstStyle/>
          <a:p>
            <a:r>
              <a:rPr lang="en-GB" sz="1600" dirty="0" err="1">
                <a:solidFill>
                  <a:schemeClr val="accent1"/>
                </a:solidFill>
              </a:rPr>
              <a:t>Berfau</a:t>
            </a:r>
            <a:r>
              <a:rPr lang="en-GB" sz="1600" dirty="0">
                <a:solidFill>
                  <a:schemeClr val="accent1"/>
                </a:solidFill>
              </a:rPr>
              <a:t> </a:t>
            </a:r>
            <a:r>
              <a:rPr lang="en-GB" sz="1600" dirty="0" err="1">
                <a:solidFill>
                  <a:schemeClr val="accent1"/>
                </a:solidFill>
              </a:rPr>
              <a:t>Gorchymyn</a:t>
            </a:r>
            <a:r>
              <a:rPr lang="en-GB" sz="1600" dirty="0">
                <a:solidFill>
                  <a:schemeClr val="accent1"/>
                </a:solidFill>
              </a:rPr>
              <a:t>: </a:t>
            </a:r>
            <a:r>
              <a:rPr lang="en-GB" sz="1600" b="1" i="1" dirty="0" err="1">
                <a:solidFill>
                  <a:srgbClr val="0070C0"/>
                </a:solidFill>
              </a:rPr>
              <a:t>Amlinellwch</a:t>
            </a:r>
            <a:r>
              <a:rPr lang="en-GB" sz="1600" dirty="0">
                <a:solidFill>
                  <a:srgbClr val="0070C0"/>
                </a:solidFill>
              </a:rPr>
              <a:t> </a:t>
            </a:r>
          </a:p>
          <a:p>
            <a:r>
              <a:rPr lang="en-GB" sz="1600" dirty="0" err="1">
                <a:solidFill>
                  <a:srgbClr val="0070C0"/>
                </a:solidFill>
              </a:rPr>
              <a:t>Nodwch</a:t>
            </a:r>
            <a:r>
              <a:rPr lang="en-GB" sz="1600" dirty="0">
                <a:solidFill>
                  <a:srgbClr val="0070C0"/>
                </a:solidFill>
              </a:rPr>
              <a:t> y </a:t>
            </a:r>
            <a:r>
              <a:rPr lang="en-GB" sz="1600" dirty="0" err="1">
                <a:solidFill>
                  <a:srgbClr val="0070C0"/>
                </a:solidFill>
              </a:rPr>
              <a:t>prif</a:t>
            </a:r>
            <a:r>
              <a:rPr lang="en-GB" sz="1600" dirty="0">
                <a:solidFill>
                  <a:srgbClr val="0070C0"/>
                </a:solidFill>
              </a:rPr>
              <a:t> </a:t>
            </a:r>
            <a:r>
              <a:rPr lang="en-GB" sz="1600" dirty="0" err="1">
                <a:solidFill>
                  <a:srgbClr val="0070C0"/>
                </a:solidFill>
              </a:rPr>
              <a:t>bwyntiau</a:t>
            </a:r>
            <a:r>
              <a:rPr lang="en-GB" sz="1600" dirty="0">
                <a:solidFill>
                  <a:srgbClr val="0070C0"/>
                </a:solidFill>
              </a:rPr>
              <a:t>/</a:t>
            </a:r>
            <a:r>
              <a:rPr lang="en-GB" sz="1600" dirty="0" err="1">
                <a:solidFill>
                  <a:srgbClr val="0070C0"/>
                </a:solidFill>
              </a:rPr>
              <a:t>rhowch</a:t>
            </a:r>
            <a:r>
              <a:rPr lang="en-GB" sz="1600" dirty="0">
                <a:solidFill>
                  <a:srgbClr val="0070C0"/>
                </a:solidFill>
              </a:rPr>
              <a:t> </a:t>
            </a:r>
            <a:r>
              <a:rPr lang="en-GB" sz="1600" dirty="0" err="1">
                <a:solidFill>
                  <a:srgbClr val="0070C0"/>
                </a:solidFill>
              </a:rPr>
              <a:t>ddisgrifiad</a:t>
            </a:r>
            <a:r>
              <a:rPr lang="en-GB" sz="1600" dirty="0">
                <a:solidFill>
                  <a:srgbClr val="0070C0"/>
                </a:solidFill>
              </a:rPr>
              <a:t> </a:t>
            </a:r>
          </a:p>
          <a:p>
            <a:r>
              <a:rPr lang="en-GB" sz="1600" dirty="0" err="1">
                <a:solidFill>
                  <a:srgbClr val="0070C0"/>
                </a:solidFill>
              </a:rPr>
              <a:t>byr</a:t>
            </a:r>
            <a:r>
              <a:rPr lang="en-GB" sz="1600" dirty="0">
                <a:solidFill>
                  <a:srgbClr val="0070C0"/>
                </a:solidFill>
              </a:rPr>
              <a:t> neu </a:t>
            </a:r>
            <a:r>
              <a:rPr lang="en-GB" sz="1600" dirty="0" err="1">
                <a:solidFill>
                  <a:srgbClr val="0070C0"/>
                </a:solidFill>
              </a:rPr>
              <a:t>nodwch</a:t>
            </a:r>
            <a:r>
              <a:rPr lang="en-GB" sz="1600" dirty="0">
                <a:solidFill>
                  <a:srgbClr val="0070C0"/>
                </a:solidFill>
              </a:rPr>
              <a:t> y </a:t>
            </a:r>
            <a:r>
              <a:rPr lang="en-GB" sz="1600" dirty="0" err="1">
                <a:solidFill>
                  <a:srgbClr val="0070C0"/>
                </a:solidFill>
              </a:rPr>
              <a:t>prif</a:t>
            </a:r>
            <a:r>
              <a:rPr lang="en-GB" sz="1600" dirty="0">
                <a:solidFill>
                  <a:srgbClr val="0070C0"/>
                </a:solidFill>
              </a:rPr>
              <a:t> </a:t>
            </a:r>
            <a:r>
              <a:rPr lang="en-GB" sz="1600" dirty="0" err="1">
                <a:solidFill>
                  <a:srgbClr val="0070C0"/>
                </a:solidFill>
              </a:rPr>
              <a:t>nodweddion</a:t>
            </a:r>
            <a:r>
              <a:rPr lang="en-GB" sz="1600" dirty="0">
                <a:solidFill>
                  <a:srgbClr val="0070C0"/>
                </a:solidFill>
              </a:rPr>
              <a:t> </a:t>
            </a:r>
          </a:p>
        </p:txBody>
      </p:sp>
    </p:spTree>
    <p:extLst>
      <p:ext uri="{BB962C8B-B14F-4D97-AF65-F5344CB8AC3E}">
        <p14:creationId xmlns:p14="http://schemas.microsoft.com/office/powerpoint/2010/main" val="894177709"/>
      </p:ext>
    </p:extLst>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E0FC6E63-7657-4EAC-9970-DA40753700F7}"/>
              </a:ext>
            </a:extLst>
          </p:cNvPr>
          <p:cNvSpPr txBox="1"/>
          <p:nvPr/>
        </p:nvSpPr>
        <p:spPr>
          <a:xfrm>
            <a:off x="1576551" y="5148615"/>
            <a:ext cx="10059235" cy="1311951"/>
          </a:xfrm>
          <a:prstGeom prst="rect">
            <a:avLst/>
          </a:prstGeom>
          <a:noFill/>
          <a:ln>
            <a:noFill/>
          </a:ln>
        </p:spPr>
        <p:txBody>
          <a:bodyPr wrap="square">
            <a:spAutoFit/>
          </a:bodyPr>
          <a:lstStyle/>
          <a:p>
            <a:pPr>
              <a:defRPr b="0" i="0"/>
            </a:pPr>
            <a:r>
              <a:rPr lang="1106" sz="1600" b="1" i="1">
                <a:solidFill>
                  <a:srgbClr val="0070C0"/>
                </a:solidFill>
              </a:rPr>
              <a:t>Adborth yr Uwch Arholwr </a:t>
            </a:r>
          </a:p>
          <a:p>
            <a:pPr>
              <a:defRPr b="0" i="0"/>
            </a:pPr>
            <a:r>
              <a:rPr lang="1106" sz="1600" i="1">
                <a:solidFill>
                  <a:srgbClr val="0070C0"/>
                </a:solidFill>
              </a:rPr>
              <a:t>Rhoddwyd marciau llawn (4) am yr ymateb hwn.</a:t>
            </a:r>
          </a:p>
          <a:p>
            <a:pPr>
              <a:defRPr b="0" i="0"/>
            </a:pPr>
            <a:r>
              <a:rPr lang="1106" sz="1600" i="1">
                <a:solidFill>
                  <a:srgbClr val="0070C0"/>
                </a:solidFill>
              </a:rPr>
              <a:t>Mae'r dysgwr wedi datblygu amlinelliad i fodloni gofynion y cwestiwn yn ôl y gofyn yn y band uchaf.</a:t>
            </a:r>
          </a:p>
          <a:p>
            <a:pPr>
              <a:defRPr b="0" i="0"/>
            </a:pPr>
            <a:r>
              <a:rPr lang="1106" sz="1600" i="1">
                <a:solidFill>
                  <a:srgbClr val="0070C0"/>
                </a:solidFill>
              </a:rPr>
              <a:t>Yng ngeiriau'r dysgwr ei hun, mae tystiolaeth o ddim gwahaniaethu a pheidio â barnu lle mae'n cyfeirio at y ffaith nad oes unrhyw blentyn ddim yn cael ei glywed dim ots beth yw ei oedran.</a:t>
            </a:r>
          </a:p>
        </p:txBody>
      </p:sp>
      <p:sp>
        <p:nvSpPr>
          <p:cNvPr id="10" name="Speech Bubble: Rectangle with Corners Rounded 9">
            <a:extLst>
              <a:ext uri="{FF2B5EF4-FFF2-40B4-BE49-F238E27FC236}">
                <a16:creationId xmlns:a16="http://schemas.microsoft.com/office/drawing/2014/main" id="{77702211-9565-460D-B73B-EE0361079ABD}"/>
              </a:ext>
            </a:extLst>
          </p:cNvPr>
          <p:cNvSpPr/>
          <p:nvPr/>
        </p:nvSpPr>
        <p:spPr>
          <a:xfrm>
            <a:off x="1337745" y="4971393"/>
            <a:ext cx="10699530" cy="1677885"/>
          </a:xfrm>
          <a:prstGeom prst="wedgeRoundRectCallout">
            <a:avLst>
              <a:gd name="adj1" fmla="val -45138"/>
              <a:gd name="adj2" fmla="val -81151"/>
              <a:gd name="adj3" fmla="val 16667"/>
            </a:avLst>
          </a:prstGeom>
          <a:ln>
            <a:solidFill>
              <a:schemeClr val="tx1"/>
            </a:solidFill>
          </a:ln>
        </p:spPr>
        <p:txBody>
          <a:bodyPr wrap="none" lIns="0" tIns="0" rIns="0" bIns="0" rtlCol="0" anchor="ctr">
            <a:noAutofit/>
          </a:bodyPr>
          <a:lstStyle/>
          <a:p>
            <a:endParaRPr lang="en-GB" sz="1800" i="1">
              <a:solidFill>
                <a:srgbClr val="0070C0"/>
              </a:solidFill>
            </a:endParaRPr>
          </a:p>
        </p:txBody>
      </p:sp>
      <p:sp>
        <p:nvSpPr>
          <p:cNvPr id="11" name="Title 2">
            <a:extLst>
              <a:ext uri="{FF2B5EF4-FFF2-40B4-BE49-F238E27FC236}">
                <a16:creationId xmlns:a16="http://schemas.microsoft.com/office/drawing/2014/main" id="{2762BFC1-BB9C-4484-A225-8F4D6D747C27}"/>
              </a:ext>
            </a:extLst>
          </p:cNvPr>
          <p:cNvSpPr txBox="1">
            <a:spLocks noGrp="1"/>
          </p:cNvSpPr>
          <p:nvPr>
            <p:ph type="title"/>
          </p:nvPr>
        </p:nvSpPr>
        <p:spPr>
          <a:xfrm>
            <a:off x="282575" y="207963"/>
            <a:ext cx="10223500" cy="447675"/>
          </a:xfrm>
          <a:prstGeom prst="rect">
            <a:avLst/>
          </a:prstGeom>
        </p:spPr>
        <p:txBody>
          <a:bodyPr vert="horz" lIns="0" tIns="0" rIns="0" bIns="0" rtlCol="0" anchor="b" anchorCtr="0">
            <a:noAutofit/>
          </a:bodyPr>
          <a:lstStyle>
            <a:lvl1pPr algn="l" defTabSz="914400" rtl="0" eaLnBrk="1" latinLnBrk="0" hangingPunct="1">
              <a:lnSpc>
                <a:spcPct val="90000"/>
              </a:lnSpc>
              <a:spcBef>
                <a:spcPct val="0"/>
              </a:spcBef>
              <a:buNone/>
              <a:defRPr lang="en-US" sz="1400" kern="1200">
                <a:solidFill>
                  <a:schemeClr val="accent1"/>
                </a:solidFill>
                <a:latin typeface="+mj-lt"/>
                <a:ea typeface="+mj-ea"/>
                <a:cs typeface="+mj-cs"/>
              </a:defRPr>
            </a:lvl1pPr>
          </a:lstStyle>
          <a:p>
            <a:pPr>
              <a:defRPr b="0" i="0"/>
            </a:pPr>
            <a:r>
              <a:rPr lang="1106" sz="1800" dirty="0"/>
              <a:t>Cwestiwn 4(a) </a:t>
            </a:r>
            <a:r>
              <a:rPr lang="en-GB" sz="1800" dirty="0" err="1"/>
              <a:t>ateb</a:t>
            </a:r>
            <a:r>
              <a:rPr lang="en-GB" sz="1800" dirty="0"/>
              <a:t> </a:t>
            </a:r>
            <a:r>
              <a:rPr lang="en-GB" sz="1800" dirty="0" err="1"/>
              <a:t>yr</a:t>
            </a:r>
            <a:r>
              <a:rPr lang="en-GB" sz="1800" dirty="0"/>
              <a:t> </a:t>
            </a:r>
            <a:r>
              <a:rPr lang="en-GB" sz="1800" dirty="0" err="1"/>
              <a:t>ymgeisydd</a:t>
            </a:r>
            <a:r>
              <a:rPr lang="en-GB" sz="1800" dirty="0"/>
              <a:t> </a:t>
            </a:r>
            <a:r>
              <a:rPr lang="en-GB" sz="1800" dirty="0" err="1"/>
              <a:t>gyda</a:t>
            </a:r>
            <a:r>
              <a:rPr lang="en-GB" sz="1800" dirty="0"/>
              <a:t> </a:t>
            </a:r>
            <a:r>
              <a:rPr lang="en-GB" sz="1800" dirty="0" err="1"/>
              <a:t>sylwadau’r</a:t>
            </a:r>
            <a:r>
              <a:rPr lang="en-GB" sz="1800" dirty="0"/>
              <a:t> </a:t>
            </a:r>
            <a:r>
              <a:rPr lang="en-GB" sz="1800" dirty="0" err="1"/>
              <a:t>Uwch</a:t>
            </a:r>
            <a:r>
              <a:rPr lang="en-GB" sz="1800" dirty="0"/>
              <a:t> </a:t>
            </a:r>
            <a:r>
              <a:rPr lang="en-GB" sz="1800" dirty="0" err="1"/>
              <a:t>Arholwr</a:t>
            </a:r>
            <a:endParaRPr lang="1106" sz="1800" dirty="0"/>
          </a:p>
        </p:txBody>
      </p:sp>
      <p:sp>
        <p:nvSpPr>
          <p:cNvPr id="8" name="TextBox 7">
            <a:extLst>
              <a:ext uri="{FF2B5EF4-FFF2-40B4-BE49-F238E27FC236}">
                <a16:creationId xmlns:a16="http://schemas.microsoft.com/office/drawing/2014/main" id="{54123C7E-B237-40B6-A877-2382211206A6}"/>
              </a:ext>
            </a:extLst>
          </p:cNvPr>
          <p:cNvSpPr txBox="1"/>
          <p:nvPr/>
        </p:nvSpPr>
        <p:spPr>
          <a:xfrm>
            <a:off x="894885" y="2352535"/>
            <a:ext cx="7900167" cy="1311951"/>
          </a:xfrm>
          <a:prstGeom prst="rect">
            <a:avLst/>
          </a:prstGeom>
          <a:noFill/>
        </p:spPr>
        <p:txBody>
          <a:bodyPr wrap="square">
            <a:spAutoFit/>
          </a:bodyPr>
          <a:lstStyle/>
          <a:p>
            <a:pPr>
              <a:defRPr b="0" i="0"/>
            </a:pPr>
            <a:r>
              <a:rPr lang="1106" sz="1600"/>
              <a:t>Ateb yr ymgeisydd:</a:t>
            </a:r>
          </a:p>
          <a:p>
            <a:pPr>
              <a:defRPr b="0" i="0"/>
            </a:pPr>
            <a:r>
              <a:rPr lang="1106" sz="1600"/>
              <a:t>Gwerth CCUHP yw rhoi eu hawliau, llais a rhyddid i blant, sy'n golygu nad oes unrhyw blentyn ddim yn cael ei glywed neu ddim yn cael ei gyfrif, mae'n rhoi ymdeimlad o sicrwydd ac annibyniaeth i blant ac mae'n amlygu nad oes ots beth yw eu hoedran, maen nhw'n dal i fod o bwys.</a:t>
            </a:r>
            <a:endParaRPr lang="en-GB" sz="1600"/>
          </a:p>
        </p:txBody>
      </p:sp>
      <p:pic>
        <p:nvPicPr>
          <p:cNvPr id="4" name="Picture 3">
            <a:extLst>
              <a:ext uri="{FF2B5EF4-FFF2-40B4-BE49-F238E27FC236}">
                <a16:creationId xmlns:a16="http://schemas.microsoft.com/office/drawing/2014/main" id="{1AFDAA11-2D40-4189-9904-8BA6356A74C6}"/>
              </a:ext>
            </a:extLst>
          </p:cNvPr>
          <p:cNvPicPr>
            <a:picLocks noChangeAspect="1"/>
          </p:cNvPicPr>
          <p:nvPr/>
        </p:nvPicPr>
        <p:blipFill>
          <a:blip r:embed="rId2"/>
          <a:srcRect b="71022"/>
          <a:stretch>
            <a:fillRect/>
          </a:stretch>
        </p:blipFill>
        <p:spPr>
          <a:xfrm>
            <a:off x="440492" y="1208523"/>
            <a:ext cx="7732201" cy="815149"/>
          </a:xfrm>
          <a:prstGeom prst="rect">
            <a:avLst/>
          </a:prstGeom>
        </p:spPr>
      </p:pic>
    </p:spTree>
    <p:extLst>
      <p:ext uri="{BB962C8B-B14F-4D97-AF65-F5344CB8AC3E}">
        <p14:creationId xmlns:p14="http://schemas.microsoft.com/office/powerpoint/2010/main" val="1929244502"/>
      </p:ext>
    </p:extLst>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7118E63E-5733-4C27-966E-E56A91F04D56}"/>
              </a:ext>
            </a:extLst>
          </p:cNvPr>
          <p:cNvSpPr txBox="1"/>
          <p:nvPr/>
        </p:nvSpPr>
        <p:spPr>
          <a:xfrm>
            <a:off x="6568965" y="1065668"/>
            <a:ext cx="4686462" cy="3996873"/>
          </a:xfrm>
          <a:prstGeom prst="rect">
            <a:avLst/>
          </a:prstGeom>
          <a:noFill/>
        </p:spPr>
        <p:txBody>
          <a:bodyPr wrap="square">
            <a:spAutoFit/>
          </a:bodyPr>
          <a:lstStyle/>
          <a:p>
            <a:pPr algn="l">
              <a:defRPr b="0" i="0"/>
            </a:pPr>
            <a:r>
              <a:rPr lang="1106" sz="1600" b="0" i="0" u="none" strike="noStrike" baseline="0">
                <a:latin typeface="ArialMT"/>
              </a:rPr>
              <a:t>Rhestrwch </a:t>
            </a:r>
            <a:r>
              <a:rPr lang="1106" sz="1600" b="1" i="0" u="none" strike="noStrike" baseline="0">
                <a:latin typeface="Arial-BoldMT"/>
              </a:rPr>
              <a:t>dri</a:t>
            </a:r>
            <a:r>
              <a:rPr lang="1106" sz="1600" b="0" i="0" u="none" strike="noStrike" baseline="0">
                <a:latin typeface="Arial-BoldMT"/>
              </a:rPr>
              <a:t> </a:t>
            </a:r>
            <a:r>
              <a:rPr lang="1106" sz="1600" b="0" i="0" u="none" strike="noStrike" baseline="0">
                <a:latin typeface="ArialMT"/>
              </a:rPr>
              <a:t>pholisi ddylai fod ar waith mewn lleoliadau i gefnogi’r CCUHP mewn ymarfer</a:t>
            </a:r>
          </a:p>
          <a:p>
            <a:pPr algn="l">
              <a:defRPr b="0" i="0"/>
            </a:pPr>
            <a:br>
              <a:rPr lang="1106" sz="1600" b="1" i="0" u="none" strike="noStrike" baseline="0">
                <a:latin typeface="Arial-BoldMT"/>
              </a:rPr>
            </a:br>
            <a:r>
              <a:rPr lang="1106" sz="1600" b="1" i="0" u="none" strike="noStrike" baseline="0">
                <a:latin typeface="Arial-BoldMT"/>
              </a:rPr>
              <a:t>Rhowch 1 marc </a:t>
            </a:r>
            <a:r>
              <a:rPr lang="1106" sz="1600" b="0" i="0" u="none" strike="noStrike" baseline="0">
                <a:latin typeface="ArialMT"/>
              </a:rPr>
              <a:t>am bob polisi cywir wedi’i rhestru o’r rhestr isod hyd at uchafswm o </a:t>
            </a:r>
            <a:r>
              <a:rPr lang="1106" sz="1600" b="1" i="0" u="none" strike="noStrike" baseline="0">
                <a:latin typeface="Arial-BoldMT"/>
              </a:rPr>
              <a:t>3 marc</a:t>
            </a:r>
            <a:r>
              <a:rPr lang="1106" sz="1600" b="0" i="0" u="none" strike="noStrike" baseline="0">
                <a:latin typeface="ArialMT"/>
              </a:rPr>
              <a:t>.</a:t>
            </a:r>
            <a:br>
              <a:rPr lang="1106" sz="1600" b="0" i="0" u="none" strike="noStrike" baseline="0">
                <a:latin typeface="ArialMT"/>
              </a:rPr>
            </a:br>
            <a:endParaRPr lang="en-US" sz="1600" b="0" i="0" u="none" strike="noStrike" baseline="0">
              <a:latin typeface="ArialMT"/>
            </a:endParaRPr>
          </a:p>
          <a:p>
            <a:pPr algn="l">
              <a:defRPr b="0" i="0"/>
            </a:pPr>
            <a:r>
              <a:rPr lang="1106" sz="1600" b="0" i="0" u="none" strike="noStrike" baseline="0">
                <a:latin typeface="ArialMT"/>
              </a:rPr>
              <a:t>Gall yr ymateb gyfeirio at:</a:t>
            </a:r>
          </a:p>
          <a:p>
            <a:pPr algn="l">
              <a:defRPr b="0" i="0"/>
            </a:pPr>
            <a:r>
              <a:rPr lang="1106" sz="1600" b="0" i="0" u="none" strike="noStrike" baseline="0">
                <a:latin typeface="SymbolMT"/>
              </a:rPr>
              <a:t>• </a:t>
            </a:r>
            <a:r>
              <a:rPr lang="1106" sz="1600" b="0" i="0" u="none" strike="noStrike" baseline="0">
                <a:latin typeface="ArialMT"/>
              </a:rPr>
              <a:t>Polisi bwlio</a:t>
            </a:r>
          </a:p>
          <a:p>
            <a:pPr algn="l">
              <a:defRPr b="0" i="0"/>
            </a:pPr>
            <a:r>
              <a:rPr lang="1106" sz="1600" b="0" i="0" u="none" strike="noStrike" baseline="0">
                <a:latin typeface="SymbolMT"/>
              </a:rPr>
              <a:t>• </a:t>
            </a:r>
            <a:r>
              <a:rPr lang="1106" sz="1600" b="0" i="0" u="none" strike="noStrike" baseline="0">
                <a:latin typeface="ArialMT"/>
              </a:rPr>
              <a:t>Polisi diogelu/amddiffyn plant</a:t>
            </a:r>
          </a:p>
          <a:p>
            <a:pPr algn="l">
              <a:defRPr b="0" i="0"/>
            </a:pPr>
            <a:r>
              <a:rPr lang="1106" sz="1600" b="0" i="0" u="none" strike="noStrike" baseline="0">
                <a:latin typeface="SymbolMT"/>
              </a:rPr>
              <a:t>• </a:t>
            </a:r>
            <a:r>
              <a:rPr lang="1106" sz="1600" b="0" i="0" u="none" strike="noStrike" baseline="0">
                <a:latin typeface="ArialMT"/>
              </a:rPr>
              <a:t>Polisi rheoli ymddygiad</a:t>
            </a:r>
          </a:p>
          <a:p>
            <a:pPr algn="l">
              <a:defRPr b="0" i="0"/>
            </a:pPr>
            <a:r>
              <a:rPr lang="1106" sz="1600" b="0" i="0" u="none" strike="noStrike" baseline="0">
                <a:latin typeface="SymbolMT"/>
              </a:rPr>
              <a:t>• </a:t>
            </a:r>
            <a:r>
              <a:rPr lang="1106" sz="1600" b="0" i="0" u="none" strike="noStrike" baseline="0">
                <a:latin typeface="ArialMT"/>
              </a:rPr>
              <a:t>Polisi cyfleoedd cyfartal</a:t>
            </a:r>
          </a:p>
          <a:p>
            <a:pPr algn="l">
              <a:defRPr b="0" i="0"/>
            </a:pPr>
            <a:r>
              <a:rPr lang="1106" sz="1600" b="0" i="0" u="none" strike="noStrike" baseline="0">
                <a:latin typeface="SymbolMT"/>
              </a:rPr>
              <a:t>• </a:t>
            </a:r>
            <a:r>
              <a:rPr lang="1106" sz="1600" b="0" i="0" u="none" strike="noStrike" baseline="0">
                <a:latin typeface="ArialMT"/>
              </a:rPr>
              <a:t>Polisi iechyd a diogelwch</a:t>
            </a:r>
            <a:br>
              <a:rPr lang="1106" sz="1600" b="0" i="0" u="none" strike="noStrike" baseline="0">
                <a:latin typeface="ArialMT"/>
              </a:rPr>
            </a:br>
            <a:endParaRPr lang="en-GB" sz="1600" b="0" i="0" u="none" strike="noStrike" baseline="0">
              <a:latin typeface="ArialMT"/>
            </a:endParaRPr>
          </a:p>
          <a:p>
            <a:pPr algn="l">
              <a:defRPr b="0" i="0"/>
            </a:pPr>
            <a:r>
              <a:rPr lang="1106" sz="1600" b="0" i="0" u="none" strike="noStrike" baseline="0">
                <a:latin typeface="ArialMT"/>
              </a:rPr>
              <a:t>Nid yw'r rhestr yn gynhwysfawr.</a:t>
            </a:r>
          </a:p>
          <a:p>
            <a:pPr algn="l">
              <a:defRPr b="0" i="0"/>
            </a:pPr>
            <a:r>
              <a:rPr lang="1106" sz="1600" b="0" i="0" u="none" strike="noStrike" baseline="0">
                <a:latin typeface="ArialMT"/>
              </a:rPr>
              <a:t>Rhowch farciau am unrhyw ymateb perthnasol arall</a:t>
            </a:r>
            <a:endParaRPr lang="en-GB" sz="1600"/>
          </a:p>
        </p:txBody>
      </p:sp>
      <p:sp>
        <p:nvSpPr>
          <p:cNvPr id="4" name="Title 2">
            <a:extLst>
              <a:ext uri="{FF2B5EF4-FFF2-40B4-BE49-F238E27FC236}">
                <a16:creationId xmlns:a16="http://schemas.microsoft.com/office/drawing/2014/main" id="{47338576-091A-452A-8F13-61A25654CCF9}"/>
              </a:ext>
            </a:extLst>
          </p:cNvPr>
          <p:cNvSpPr>
            <a:spLocks noGrp="1"/>
          </p:cNvSpPr>
          <p:nvPr>
            <p:ph type="title"/>
          </p:nvPr>
        </p:nvSpPr>
        <p:spPr>
          <a:xfrm>
            <a:off x="282011" y="208722"/>
            <a:ext cx="10223323" cy="447261"/>
          </a:xfrm>
        </p:spPr>
        <p:txBody>
          <a:bodyPr/>
          <a:lstStyle/>
          <a:p>
            <a:pPr>
              <a:defRPr b="0" i="0"/>
            </a:pPr>
            <a:r>
              <a:rPr lang="1106" sz="1800"/>
              <a:t>Cwestiwn 4 (b) a'r cynllun marcio </a:t>
            </a:r>
          </a:p>
        </p:txBody>
      </p:sp>
      <p:pic>
        <p:nvPicPr>
          <p:cNvPr id="8" name="Picture 7">
            <a:extLst>
              <a:ext uri="{FF2B5EF4-FFF2-40B4-BE49-F238E27FC236}">
                <a16:creationId xmlns:a16="http://schemas.microsoft.com/office/drawing/2014/main" id="{820C87E9-BF9F-4E0A-AFD3-2BE6EB250E91}"/>
              </a:ext>
            </a:extLst>
          </p:cNvPr>
          <p:cNvPicPr>
            <a:picLocks noChangeAspect="1"/>
          </p:cNvPicPr>
          <p:nvPr/>
        </p:nvPicPr>
        <p:blipFill>
          <a:blip r:embed="rId2"/>
          <a:stretch>
            <a:fillRect/>
          </a:stretch>
        </p:blipFill>
        <p:spPr>
          <a:xfrm>
            <a:off x="278747" y="1121567"/>
            <a:ext cx="5657389" cy="1801515"/>
          </a:xfrm>
          <a:prstGeom prst="rect">
            <a:avLst/>
          </a:prstGeom>
        </p:spPr>
      </p:pic>
      <p:sp>
        <p:nvSpPr>
          <p:cNvPr id="5" name="TextBox 4">
            <a:extLst>
              <a:ext uri="{FF2B5EF4-FFF2-40B4-BE49-F238E27FC236}">
                <a16:creationId xmlns:a16="http://schemas.microsoft.com/office/drawing/2014/main" id="{7902AA83-BFB8-4895-81EC-1F529A497675}"/>
              </a:ext>
            </a:extLst>
          </p:cNvPr>
          <p:cNvSpPr txBox="1"/>
          <p:nvPr/>
        </p:nvSpPr>
        <p:spPr>
          <a:xfrm>
            <a:off x="5393672" y="18673"/>
            <a:ext cx="6096000" cy="830997"/>
          </a:xfrm>
          <a:prstGeom prst="rect">
            <a:avLst/>
          </a:prstGeom>
          <a:noFill/>
        </p:spPr>
        <p:txBody>
          <a:bodyPr wrap="square">
            <a:spAutoFit/>
          </a:bodyPr>
          <a:lstStyle/>
          <a:p>
            <a:r>
              <a:rPr lang="en-GB" sz="1600" dirty="0" err="1">
                <a:solidFill>
                  <a:schemeClr val="accent1"/>
                </a:solidFill>
              </a:rPr>
              <a:t>Berfau</a:t>
            </a:r>
            <a:r>
              <a:rPr lang="en-GB" sz="1600" dirty="0">
                <a:solidFill>
                  <a:schemeClr val="accent1"/>
                </a:solidFill>
              </a:rPr>
              <a:t> </a:t>
            </a:r>
            <a:r>
              <a:rPr lang="en-GB" sz="1600" dirty="0" err="1">
                <a:solidFill>
                  <a:schemeClr val="accent1"/>
                </a:solidFill>
              </a:rPr>
              <a:t>Gorchymyn</a:t>
            </a:r>
            <a:r>
              <a:rPr lang="en-GB" sz="1600" dirty="0">
                <a:solidFill>
                  <a:schemeClr val="accent1"/>
                </a:solidFill>
              </a:rPr>
              <a:t>: </a:t>
            </a:r>
            <a:r>
              <a:rPr lang="en-GB" sz="1600" b="1" i="1" dirty="0" err="1">
                <a:solidFill>
                  <a:schemeClr val="accent1"/>
                </a:solidFill>
              </a:rPr>
              <a:t>Rhestrwch</a:t>
            </a:r>
            <a:r>
              <a:rPr lang="en-GB" sz="1600" dirty="0">
                <a:solidFill>
                  <a:schemeClr val="accent1"/>
                </a:solidFill>
              </a:rPr>
              <a:t> </a:t>
            </a:r>
            <a:r>
              <a:rPr lang="en-GB" sz="1600" dirty="0">
                <a:solidFill>
                  <a:srgbClr val="0070C0"/>
                </a:solidFill>
              </a:rPr>
              <a:t>-  </a:t>
            </a:r>
            <a:r>
              <a:rPr lang="en-GB" sz="1600" dirty="0" err="1">
                <a:solidFill>
                  <a:srgbClr val="0070C0"/>
                </a:solidFill>
              </a:rPr>
              <a:t>Rhowch</a:t>
            </a:r>
            <a:r>
              <a:rPr lang="en-GB" sz="1600" dirty="0">
                <a:solidFill>
                  <a:srgbClr val="0070C0"/>
                </a:solidFill>
              </a:rPr>
              <a:t>/</a:t>
            </a:r>
            <a:r>
              <a:rPr lang="en-GB" sz="1600" dirty="0" err="1">
                <a:solidFill>
                  <a:srgbClr val="0070C0"/>
                </a:solidFill>
              </a:rPr>
              <a:t>enwch</a:t>
            </a:r>
            <a:r>
              <a:rPr lang="en-GB" sz="1600" dirty="0">
                <a:solidFill>
                  <a:srgbClr val="0070C0"/>
                </a:solidFill>
              </a:rPr>
              <a:t>/</a:t>
            </a:r>
          </a:p>
          <a:p>
            <a:r>
              <a:rPr lang="en-GB" sz="1600" dirty="0" err="1">
                <a:solidFill>
                  <a:srgbClr val="0070C0"/>
                </a:solidFill>
              </a:rPr>
              <a:t>dewiswch</a:t>
            </a:r>
            <a:r>
              <a:rPr lang="en-GB" sz="1600" dirty="0">
                <a:solidFill>
                  <a:srgbClr val="0070C0"/>
                </a:solidFill>
              </a:rPr>
              <a:t>/</a:t>
            </a:r>
            <a:r>
              <a:rPr lang="en-GB" sz="1600" dirty="0" err="1">
                <a:solidFill>
                  <a:srgbClr val="0070C0"/>
                </a:solidFill>
              </a:rPr>
              <a:t>nodwch</a:t>
            </a:r>
            <a:r>
              <a:rPr lang="en-GB" sz="1600" dirty="0">
                <a:solidFill>
                  <a:srgbClr val="0070C0"/>
                </a:solidFill>
              </a:rPr>
              <a:t> </a:t>
            </a:r>
            <a:r>
              <a:rPr lang="en-GB" sz="1600" dirty="0" err="1">
                <a:solidFill>
                  <a:srgbClr val="0070C0"/>
                </a:solidFill>
              </a:rPr>
              <a:t>ffeithiau</a:t>
            </a:r>
            <a:r>
              <a:rPr lang="en-GB" sz="1600" dirty="0">
                <a:solidFill>
                  <a:srgbClr val="0070C0"/>
                </a:solidFill>
              </a:rPr>
              <a:t> neu </a:t>
            </a:r>
            <a:r>
              <a:rPr lang="en-GB" sz="1600" dirty="0" err="1">
                <a:solidFill>
                  <a:srgbClr val="0070C0"/>
                </a:solidFill>
              </a:rPr>
              <a:t>enghreifftiau</a:t>
            </a:r>
            <a:r>
              <a:rPr lang="en-GB" sz="1600" dirty="0">
                <a:solidFill>
                  <a:srgbClr val="0070C0"/>
                </a:solidFill>
              </a:rPr>
              <a:t> </a:t>
            </a:r>
            <a:r>
              <a:rPr lang="en-GB" sz="1600" dirty="0" err="1">
                <a:solidFill>
                  <a:srgbClr val="0070C0"/>
                </a:solidFill>
              </a:rPr>
              <a:t>byr</a:t>
            </a:r>
            <a:r>
              <a:rPr lang="en-GB" sz="1600" dirty="0">
                <a:solidFill>
                  <a:srgbClr val="0070C0"/>
                </a:solidFill>
              </a:rPr>
              <a:t> </a:t>
            </a:r>
          </a:p>
          <a:p>
            <a:r>
              <a:rPr lang="en-GB" sz="1600" dirty="0">
                <a:solidFill>
                  <a:srgbClr val="0070C0"/>
                </a:solidFill>
              </a:rPr>
              <a:t>(o </a:t>
            </a:r>
            <a:r>
              <a:rPr lang="en-GB" sz="1600" dirty="0" err="1">
                <a:solidFill>
                  <a:srgbClr val="0070C0"/>
                </a:solidFill>
              </a:rPr>
              <a:t>ffynhonnell</a:t>
            </a:r>
            <a:r>
              <a:rPr lang="en-GB" sz="1600" dirty="0">
                <a:solidFill>
                  <a:srgbClr val="0070C0"/>
                </a:solidFill>
              </a:rPr>
              <a:t> </a:t>
            </a:r>
            <a:r>
              <a:rPr lang="en-GB" sz="1600" dirty="0" err="1">
                <a:solidFill>
                  <a:srgbClr val="0070C0"/>
                </a:solidFill>
              </a:rPr>
              <a:t>benodol</a:t>
            </a:r>
            <a:r>
              <a:rPr lang="en-GB" sz="1600" dirty="0">
                <a:solidFill>
                  <a:srgbClr val="0070C0"/>
                </a:solidFill>
              </a:rPr>
              <a:t> neu </a:t>
            </a:r>
            <a:r>
              <a:rPr lang="en-GB" sz="1600" dirty="0" err="1">
                <a:solidFill>
                  <a:srgbClr val="0070C0"/>
                </a:solidFill>
              </a:rPr>
              <a:t>drwy</a:t>
            </a:r>
            <a:r>
              <a:rPr lang="en-GB" sz="1600" dirty="0">
                <a:solidFill>
                  <a:srgbClr val="0070C0"/>
                </a:solidFill>
              </a:rPr>
              <a:t> </a:t>
            </a:r>
            <a:r>
              <a:rPr lang="en-GB" sz="1600" dirty="0" err="1">
                <a:solidFill>
                  <a:srgbClr val="0070C0"/>
                </a:solidFill>
              </a:rPr>
              <a:t>ddwyn</a:t>
            </a:r>
            <a:r>
              <a:rPr lang="en-GB" sz="1600" dirty="0">
                <a:solidFill>
                  <a:srgbClr val="0070C0"/>
                </a:solidFill>
              </a:rPr>
              <a:t> </a:t>
            </a:r>
            <a:r>
              <a:rPr lang="en-GB" sz="1600" dirty="0" err="1">
                <a:solidFill>
                  <a:srgbClr val="0070C0"/>
                </a:solidFill>
              </a:rPr>
              <a:t>i</a:t>
            </a:r>
            <a:r>
              <a:rPr lang="en-GB" sz="1600" dirty="0">
                <a:solidFill>
                  <a:srgbClr val="0070C0"/>
                </a:solidFill>
              </a:rPr>
              <a:t> </a:t>
            </a:r>
            <a:r>
              <a:rPr lang="en-GB" sz="1600" dirty="0" err="1">
                <a:solidFill>
                  <a:srgbClr val="0070C0"/>
                </a:solidFill>
              </a:rPr>
              <a:t>gof</a:t>
            </a:r>
            <a:r>
              <a:rPr lang="en-GB" sz="1600" dirty="0">
                <a:solidFill>
                  <a:srgbClr val="0070C0"/>
                </a:solidFill>
              </a:rPr>
              <a:t>)  </a:t>
            </a:r>
          </a:p>
        </p:txBody>
      </p:sp>
    </p:spTree>
    <p:extLst>
      <p:ext uri="{BB962C8B-B14F-4D97-AF65-F5344CB8AC3E}">
        <p14:creationId xmlns:p14="http://schemas.microsoft.com/office/powerpoint/2010/main" val="3873546128"/>
      </p:ext>
    </p:extLst>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B9D4E958-0FF4-4CB9-9682-AE93260145E4}"/>
              </a:ext>
            </a:extLst>
          </p:cNvPr>
          <p:cNvSpPr txBox="1"/>
          <p:nvPr/>
        </p:nvSpPr>
        <p:spPr>
          <a:xfrm>
            <a:off x="1425709" y="4816750"/>
            <a:ext cx="10187269" cy="1323439"/>
          </a:xfrm>
          <a:prstGeom prst="rect">
            <a:avLst/>
          </a:prstGeom>
          <a:noFill/>
          <a:ln>
            <a:noFill/>
          </a:ln>
        </p:spPr>
        <p:txBody>
          <a:bodyPr wrap="square">
            <a:spAutoFit/>
          </a:bodyPr>
          <a:lstStyle/>
          <a:p>
            <a:pPr>
              <a:defRPr b="0" i="0"/>
            </a:pPr>
            <a:r>
              <a:rPr lang="1106" sz="1600" b="1" i="1" dirty="0">
                <a:solidFill>
                  <a:srgbClr val="0070C0"/>
                </a:solidFill>
              </a:rPr>
              <a:t>Adborth yr Uwch Arholwr </a:t>
            </a:r>
          </a:p>
          <a:p>
            <a:pPr>
              <a:defRPr b="0" i="0"/>
            </a:pPr>
            <a:r>
              <a:rPr lang="1106" sz="1600" i="1" dirty="0">
                <a:solidFill>
                  <a:srgbClr val="0070C0"/>
                </a:solidFill>
              </a:rPr>
              <a:t>Mae'r dysgwr hwn wedi rhestru 3 pholisi perthnasol felly roedd modd rhoi marciau llawn.</a:t>
            </a:r>
          </a:p>
          <a:p>
            <a:pPr>
              <a:defRPr b="0" i="0"/>
            </a:pPr>
            <a:r>
              <a:rPr lang="1106" sz="1600" i="1" dirty="0">
                <a:solidFill>
                  <a:srgbClr val="0070C0"/>
                </a:solidFill>
              </a:rPr>
              <a:t>Roedd amrywiaeth o atebion i'r cwestiwn hwn, o ddim ymgais i farciau llawn, gydag amrywiaeth o atebion eraill yn y canol.</a:t>
            </a:r>
            <a:r>
              <a:rPr lang="1106" sz="1600" i="0" dirty="0">
                <a:solidFill>
                  <a:srgbClr val="0070C0"/>
                </a:solidFill>
              </a:rPr>
              <a:t> </a:t>
            </a:r>
            <a:r>
              <a:rPr lang="1106" sz="1600" i="1" dirty="0">
                <a:solidFill>
                  <a:srgbClr val="0070C0"/>
                </a:solidFill>
              </a:rPr>
              <a:t>Roedd yr atebion hyn a oedd yn y canol yn cynnwys rhestru deddfwriaeth yn hytrach na pholisïau fel Deddf Plant 1989 neu Ddeddf Cydraddoldeb 2010 a wnaeth arwain at rai dysgwyr yn colli marciau.</a:t>
            </a:r>
          </a:p>
        </p:txBody>
      </p:sp>
      <p:sp>
        <p:nvSpPr>
          <p:cNvPr id="12" name="Speech Bubble: Rectangle with Corners Rounded 11">
            <a:extLst>
              <a:ext uri="{FF2B5EF4-FFF2-40B4-BE49-F238E27FC236}">
                <a16:creationId xmlns:a16="http://schemas.microsoft.com/office/drawing/2014/main" id="{34D370B1-579C-4338-8473-B7275CFE5484}"/>
              </a:ext>
            </a:extLst>
          </p:cNvPr>
          <p:cNvSpPr/>
          <p:nvPr/>
        </p:nvSpPr>
        <p:spPr>
          <a:xfrm>
            <a:off x="1169579" y="4639528"/>
            <a:ext cx="10699530" cy="1677885"/>
          </a:xfrm>
          <a:prstGeom prst="wedgeRoundRectCallout">
            <a:avLst>
              <a:gd name="adj1" fmla="val -45138"/>
              <a:gd name="adj2" fmla="val -81151"/>
              <a:gd name="adj3" fmla="val 16667"/>
            </a:avLst>
          </a:prstGeom>
          <a:ln>
            <a:solidFill>
              <a:schemeClr val="tx1"/>
            </a:solidFill>
          </a:ln>
        </p:spPr>
        <p:txBody>
          <a:bodyPr wrap="none" lIns="0" tIns="0" rIns="0" bIns="0" rtlCol="0" anchor="ctr">
            <a:noAutofit/>
          </a:bodyPr>
          <a:lstStyle/>
          <a:p>
            <a:endParaRPr lang="en-GB" sz="1800" i="1">
              <a:solidFill>
                <a:srgbClr val="0070C0"/>
              </a:solidFill>
            </a:endParaRPr>
          </a:p>
        </p:txBody>
      </p:sp>
      <p:sp>
        <p:nvSpPr>
          <p:cNvPr id="13" name="Title 1">
            <a:extLst>
              <a:ext uri="{FF2B5EF4-FFF2-40B4-BE49-F238E27FC236}">
                <a16:creationId xmlns:a16="http://schemas.microsoft.com/office/drawing/2014/main" id="{07BCB810-BB28-4121-B3BA-ED411415045C}"/>
              </a:ext>
            </a:extLst>
          </p:cNvPr>
          <p:cNvSpPr txBox="1"/>
          <p:nvPr/>
        </p:nvSpPr>
        <p:spPr>
          <a:xfrm>
            <a:off x="388883" y="1041029"/>
            <a:ext cx="121690" cy="447261"/>
          </a:xfrm>
          <a:prstGeom prst="rect">
            <a:avLst/>
          </a:prstGeom>
        </p:spPr>
        <p:txBody>
          <a:bodyPr vert="horz" lIns="0" tIns="0" rIns="0" bIns="0" rtlCol="0" anchor="b" anchorCtr="0">
            <a:noAutofit/>
          </a:bodyPr>
          <a:lstStyle>
            <a:lvl1pPr algn="l" defTabSz="914400" rtl="0" eaLnBrk="1" latinLnBrk="0" hangingPunct="1">
              <a:lnSpc>
                <a:spcPct val="90000"/>
              </a:lnSpc>
              <a:spcBef>
                <a:spcPct val="0"/>
              </a:spcBef>
              <a:buNone/>
              <a:defRPr lang="en-US" sz="1400" kern="1200">
                <a:solidFill>
                  <a:schemeClr val="accent1"/>
                </a:solidFill>
                <a:latin typeface="+mj-lt"/>
                <a:ea typeface="+mj-ea"/>
                <a:cs typeface="+mj-cs"/>
              </a:defRPr>
            </a:lvl1pPr>
          </a:lstStyle>
          <a:p>
            <a:pPr>
              <a:defRPr b="0" i="0"/>
            </a:pPr>
            <a:r>
              <a:rPr lang="1106" sz="1800">
                <a:solidFill>
                  <a:schemeClr val="tx1"/>
                </a:solidFill>
              </a:rPr>
              <a:t>4</a:t>
            </a:r>
          </a:p>
        </p:txBody>
      </p:sp>
      <p:sp>
        <p:nvSpPr>
          <p:cNvPr id="16" name="Title 2">
            <a:extLst>
              <a:ext uri="{FF2B5EF4-FFF2-40B4-BE49-F238E27FC236}">
                <a16:creationId xmlns:a16="http://schemas.microsoft.com/office/drawing/2014/main" id="{DB85BCB8-B254-48C5-AF5E-8E168CC36147}"/>
              </a:ext>
            </a:extLst>
          </p:cNvPr>
          <p:cNvSpPr txBox="1">
            <a:spLocks noGrp="1"/>
          </p:cNvSpPr>
          <p:nvPr>
            <p:ph type="title"/>
          </p:nvPr>
        </p:nvSpPr>
        <p:spPr>
          <a:xfrm>
            <a:off x="282575" y="207963"/>
            <a:ext cx="10223500" cy="447675"/>
          </a:xfrm>
          <a:prstGeom prst="rect">
            <a:avLst/>
          </a:prstGeom>
        </p:spPr>
        <p:txBody>
          <a:bodyPr vert="horz" lIns="0" tIns="0" rIns="0" bIns="0" rtlCol="0" anchor="b" anchorCtr="0">
            <a:noAutofit/>
          </a:bodyPr>
          <a:lstStyle>
            <a:lvl1pPr algn="l" defTabSz="914400" rtl="0" eaLnBrk="1" latinLnBrk="0" hangingPunct="1">
              <a:lnSpc>
                <a:spcPct val="90000"/>
              </a:lnSpc>
              <a:spcBef>
                <a:spcPct val="0"/>
              </a:spcBef>
              <a:buNone/>
              <a:defRPr lang="en-US" sz="1400" kern="1200">
                <a:solidFill>
                  <a:schemeClr val="accent1"/>
                </a:solidFill>
                <a:latin typeface="+mj-lt"/>
                <a:ea typeface="+mj-ea"/>
                <a:cs typeface="+mj-cs"/>
              </a:defRPr>
            </a:lvl1pPr>
          </a:lstStyle>
          <a:p>
            <a:pPr>
              <a:defRPr b="0" i="0"/>
            </a:pPr>
            <a:r>
              <a:rPr lang="1106" sz="1800" dirty="0"/>
              <a:t>Cwestiwn 4(b) </a:t>
            </a:r>
            <a:r>
              <a:rPr lang="en-GB" sz="1800" dirty="0" err="1"/>
              <a:t>ateb</a:t>
            </a:r>
            <a:r>
              <a:rPr lang="en-GB" sz="1800" dirty="0"/>
              <a:t> </a:t>
            </a:r>
            <a:r>
              <a:rPr lang="en-GB" sz="1800" dirty="0" err="1"/>
              <a:t>yr</a:t>
            </a:r>
            <a:r>
              <a:rPr lang="en-GB" sz="1800" dirty="0"/>
              <a:t> </a:t>
            </a:r>
            <a:r>
              <a:rPr lang="en-GB" sz="1800" dirty="0" err="1"/>
              <a:t>ymgeisydd</a:t>
            </a:r>
            <a:r>
              <a:rPr lang="en-GB" sz="1800" dirty="0"/>
              <a:t> </a:t>
            </a:r>
            <a:r>
              <a:rPr lang="en-GB" sz="1800" dirty="0" err="1"/>
              <a:t>gyda</a:t>
            </a:r>
            <a:r>
              <a:rPr lang="en-GB" sz="1800" dirty="0"/>
              <a:t> </a:t>
            </a:r>
            <a:r>
              <a:rPr lang="en-GB" sz="1800" dirty="0" err="1"/>
              <a:t>sylwadau’r</a:t>
            </a:r>
            <a:r>
              <a:rPr lang="en-GB" sz="1800" dirty="0"/>
              <a:t> </a:t>
            </a:r>
            <a:r>
              <a:rPr lang="en-GB" sz="1800" dirty="0" err="1"/>
              <a:t>Uwch</a:t>
            </a:r>
            <a:r>
              <a:rPr lang="en-GB" sz="1800" dirty="0"/>
              <a:t> </a:t>
            </a:r>
            <a:r>
              <a:rPr lang="en-GB" sz="1800" dirty="0" err="1"/>
              <a:t>Arholwr</a:t>
            </a:r>
            <a:endParaRPr lang="1106" sz="1800" dirty="0"/>
          </a:p>
        </p:txBody>
      </p:sp>
      <p:pic>
        <p:nvPicPr>
          <p:cNvPr id="8" name="Picture 7">
            <a:extLst>
              <a:ext uri="{FF2B5EF4-FFF2-40B4-BE49-F238E27FC236}">
                <a16:creationId xmlns:a16="http://schemas.microsoft.com/office/drawing/2014/main" id="{CD068333-D187-4BA2-A063-13FCF376DEB4}"/>
              </a:ext>
            </a:extLst>
          </p:cNvPr>
          <p:cNvPicPr>
            <a:picLocks noChangeAspect="1"/>
          </p:cNvPicPr>
          <p:nvPr/>
        </p:nvPicPr>
        <p:blipFill>
          <a:blip r:embed="rId2"/>
          <a:srcRect l="38306" t="30238" r="57681" b="56447"/>
          <a:stretch>
            <a:fillRect/>
          </a:stretch>
        </p:blipFill>
        <p:spPr>
          <a:xfrm>
            <a:off x="3245006" y="2089212"/>
            <a:ext cx="401444" cy="372247"/>
          </a:xfrm>
          <a:prstGeom prst="rect">
            <a:avLst/>
          </a:prstGeom>
        </p:spPr>
      </p:pic>
      <p:sp>
        <p:nvSpPr>
          <p:cNvPr id="2" name="TextBox 1">
            <a:extLst>
              <a:ext uri="{FF2B5EF4-FFF2-40B4-BE49-F238E27FC236}">
                <a16:creationId xmlns:a16="http://schemas.microsoft.com/office/drawing/2014/main" id="{9F2B1529-1BA1-4D26-AE09-EC00C62A775C}"/>
              </a:ext>
            </a:extLst>
          </p:cNvPr>
          <p:cNvSpPr txBox="1"/>
          <p:nvPr/>
        </p:nvSpPr>
        <p:spPr>
          <a:xfrm>
            <a:off x="787618" y="1665512"/>
            <a:ext cx="2459845" cy="1739097"/>
          </a:xfrm>
          <a:prstGeom prst="rect">
            <a:avLst/>
          </a:prstGeom>
          <a:noFill/>
        </p:spPr>
        <p:txBody>
          <a:bodyPr wrap="square" rtlCol="0">
            <a:spAutoFit/>
          </a:bodyPr>
          <a:lstStyle/>
          <a:p>
            <a:pPr>
              <a:lnSpc>
                <a:spcPct val="150000"/>
              </a:lnSpc>
              <a:defRPr b="0" i="0"/>
            </a:pPr>
            <a:r>
              <a:rPr lang="1106" sz="1800"/>
              <a:t>Ateb yr ymgeisydd:</a:t>
            </a:r>
          </a:p>
          <a:p>
            <a:pPr marL="400050" indent="-400050">
              <a:lnSpc>
                <a:spcPct val="150000"/>
              </a:lnSpc>
              <a:buAutoNum type="romanLcParenBoth"/>
              <a:defRPr b="0" i="0"/>
            </a:pPr>
            <a:r>
              <a:rPr lang="1106"/>
              <a:t>cyfrinachedd</a:t>
            </a:r>
          </a:p>
          <a:p>
            <a:pPr marL="400050" indent="-400050">
              <a:lnSpc>
                <a:spcPct val="150000"/>
              </a:lnSpc>
              <a:buAutoNum type="romanLcParenBoth"/>
              <a:defRPr b="0" i="0"/>
            </a:pPr>
            <a:r>
              <a:rPr lang="1106"/>
              <a:t>diogelu</a:t>
            </a:r>
          </a:p>
          <a:p>
            <a:pPr marL="400050" indent="-400050">
              <a:lnSpc>
                <a:spcPct val="150000"/>
              </a:lnSpc>
              <a:buAutoNum type="romanLcParenBoth"/>
              <a:defRPr b="0" i="0"/>
            </a:pPr>
            <a:r>
              <a:rPr lang="1106"/>
              <a:t>bwlio</a:t>
            </a:r>
          </a:p>
        </p:txBody>
      </p:sp>
      <p:pic>
        <p:nvPicPr>
          <p:cNvPr id="10" name="Picture 9">
            <a:extLst>
              <a:ext uri="{FF2B5EF4-FFF2-40B4-BE49-F238E27FC236}">
                <a16:creationId xmlns:a16="http://schemas.microsoft.com/office/drawing/2014/main" id="{13DCD807-D918-4B28-A491-164EA21DDA0E}"/>
              </a:ext>
            </a:extLst>
          </p:cNvPr>
          <p:cNvPicPr>
            <a:picLocks noChangeAspect="1"/>
          </p:cNvPicPr>
          <p:nvPr/>
        </p:nvPicPr>
        <p:blipFill>
          <a:blip r:embed="rId2"/>
          <a:srcRect l="38306" t="30238" r="57681" b="56447"/>
          <a:stretch>
            <a:fillRect/>
          </a:stretch>
        </p:blipFill>
        <p:spPr>
          <a:xfrm>
            <a:off x="3245006" y="2509038"/>
            <a:ext cx="401444" cy="372247"/>
          </a:xfrm>
          <a:prstGeom prst="rect">
            <a:avLst/>
          </a:prstGeom>
        </p:spPr>
      </p:pic>
      <p:pic>
        <p:nvPicPr>
          <p:cNvPr id="11" name="Picture 10">
            <a:extLst>
              <a:ext uri="{FF2B5EF4-FFF2-40B4-BE49-F238E27FC236}">
                <a16:creationId xmlns:a16="http://schemas.microsoft.com/office/drawing/2014/main" id="{7DF860B2-3454-41C4-82E7-70898F2BFAC7}"/>
              </a:ext>
            </a:extLst>
          </p:cNvPr>
          <p:cNvPicPr>
            <a:picLocks noChangeAspect="1"/>
          </p:cNvPicPr>
          <p:nvPr/>
        </p:nvPicPr>
        <p:blipFill>
          <a:blip r:embed="rId2"/>
          <a:srcRect l="38306" t="30238" r="57681" b="56447"/>
          <a:stretch>
            <a:fillRect/>
          </a:stretch>
        </p:blipFill>
        <p:spPr>
          <a:xfrm>
            <a:off x="3245006" y="2902114"/>
            <a:ext cx="401444" cy="372247"/>
          </a:xfrm>
          <a:prstGeom prst="rect">
            <a:avLst/>
          </a:prstGeom>
        </p:spPr>
      </p:pic>
      <p:pic>
        <p:nvPicPr>
          <p:cNvPr id="6" name="Picture 5">
            <a:extLst>
              <a:ext uri="{FF2B5EF4-FFF2-40B4-BE49-F238E27FC236}">
                <a16:creationId xmlns:a16="http://schemas.microsoft.com/office/drawing/2014/main" id="{59733EEC-B916-41B7-B6CE-18C83AD2F9B1}"/>
              </a:ext>
            </a:extLst>
          </p:cNvPr>
          <p:cNvPicPr>
            <a:picLocks noChangeAspect="1"/>
          </p:cNvPicPr>
          <p:nvPr/>
        </p:nvPicPr>
        <p:blipFill>
          <a:blip r:embed="rId3"/>
          <a:srcRect l="1845" t="565" b="72747"/>
          <a:stretch>
            <a:fillRect/>
          </a:stretch>
        </p:blipFill>
        <p:spPr>
          <a:xfrm>
            <a:off x="632263" y="1071009"/>
            <a:ext cx="8225157" cy="712165"/>
          </a:xfrm>
          <a:prstGeom prst="rect">
            <a:avLst/>
          </a:prstGeom>
        </p:spPr>
      </p:pic>
    </p:spTree>
    <p:extLst>
      <p:ext uri="{BB962C8B-B14F-4D97-AF65-F5344CB8AC3E}">
        <p14:creationId xmlns:p14="http://schemas.microsoft.com/office/powerpoint/2010/main" val="140504211"/>
      </p:ext>
    </p:extLst>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AB1BAC25-0F65-4272-92E8-441B987977C4}"/>
              </a:ext>
            </a:extLst>
          </p:cNvPr>
          <p:cNvSpPr txBox="1"/>
          <p:nvPr/>
        </p:nvSpPr>
        <p:spPr>
          <a:xfrm>
            <a:off x="5845818" y="970426"/>
            <a:ext cx="6258243" cy="5693866"/>
          </a:xfrm>
          <a:prstGeom prst="rect">
            <a:avLst/>
          </a:prstGeom>
          <a:noFill/>
        </p:spPr>
        <p:txBody>
          <a:bodyPr wrap="square">
            <a:spAutoFit/>
          </a:bodyPr>
          <a:lstStyle/>
          <a:p>
            <a:pPr algn="l">
              <a:defRPr b="0" i="0"/>
            </a:pPr>
            <a:r>
              <a:rPr lang="1106" sz="1400" b="0" i="0" u="none" strike="noStrike" baseline="0" dirty="0">
                <a:latin typeface="ArialMT"/>
              </a:rPr>
              <a:t>Gall yr ymateb gyfeirio at:</a:t>
            </a:r>
          </a:p>
          <a:p>
            <a:pPr algn="l">
              <a:defRPr b="0" i="0"/>
            </a:pPr>
            <a:r>
              <a:rPr lang="1106" sz="1400" b="0" i="0" u="none" strike="noStrike" baseline="0" dirty="0">
                <a:latin typeface="SymbolMT"/>
              </a:rPr>
              <a:t>• </a:t>
            </a:r>
            <a:r>
              <a:rPr lang="1106" sz="1400" b="0" i="0" u="none" strike="noStrike" baseline="0" dirty="0">
                <a:latin typeface="ArialMT"/>
              </a:rPr>
              <a:t>Mae angen i bob lleoliad ystyried cydraddoldeb, bydd hyn yn effeithio ar</a:t>
            </a:r>
          </a:p>
          <a:p>
            <a:pPr algn="l">
              <a:defRPr b="0" i="0"/>
            </a:pPr>
            <a:r>
              <a:rPr lang="1106" sz="1400" b="0" i="0" u="none" strike="noStrike" baseline="0" dirty="0">
                <a:latin typeface="ArialMT"/>
              </a:rPr>
              <a:t>benderfyniadau polisi ac yn sicrhau bod polisi cydraddoldeb yn cael ei ddilyn</a:t>
            </a:r>
          </a:p>
          <a:p>
            <a:pPr algn="l">
              <a:defRPr b="0" i="0"/>
            </a:pPr>
            <a:r>
              <a:rPr lang="1106" sz="1400" b="0" i="0" u="none" strike="noStrike" baseline="0" dirty="0">
                <a:latin typeface="SymbolMT"/>
              </a:rPr>
              <a:t>• </a:t>
            </a:r>
            <a:r>
              <a:rPr lang="1106" sz="1400" b="0" i="0" u="none" strike="noStrike" baseline="0" dirty="0">
                <a:latin typeface="ArialMT"/>
              </a:rPr>
              <a:t>Dylai pwysigrwydd cydnabod a gwerthfawrogi amrywiaeth annog cynhwysiant a thystiolaeth drwy ymarfer gydag amrywiaeth o weithgareddau</a:t>
            </a:r>
          </a:p>
          <a:p>
            <a:pPr algn="l">
              <a:defRPr b="0" i="0"/>
            </a:pPr>
            <a:r>
              <a:rPr lang="1106" sz="1400" b="0" i="0" u="none" strike="noStrike" baseline="0" dirty="0">
                <a:latin typeface="SymbolMT"/>
              </a:rPr>
              <a:t>• </a:t>
            </a:r>
            <a:r>
              <a:rPr lang="1106" sz="1400" b="0" i="0" u="none" strike="noStrike" baseline="0" dirty="0">
                <a:latin typeface="ArialMT"/>
              </a:rPr>
              <a:t>Dylid ystyried dewisiadau plant bob amser a dylid cynnig cyfle i ddewis</a:t>
            </a:r>
          </a:p>
          <a:p>
            <a:pPr algn="l">
              <a:defRPr b="0" i="0"/>
            </a:pPr>
            <a:r>
              <a:rPr lang="1106" sz="1400" b="0" i="0" u="none" strike="noStrike" baseline="0" dirty="0">
                <a:latin typeface="SymbolMT"/>
              </a:rPr>
              <a:t>• </a:t>
            </a:r>
            <a:r>
              <a:rPr lang="1106" sz="1400" b="0" i="0" u="none" strike="noStrike" baseline="0" dirty="0">
                <a:latin typeface="ArialMT"/>
              </a:rPr>
              <a:t>Mae’n bosibl cynnig dewis drwy gyfleoedd chwarae o dan do ac yn yr awyr agored lle dylid rhoi rhyddid i symud</a:t>
            </a:r>
          </a:p>
          <a:p>
            <a:pPr algn="l">
              <a:defRPr b="0" i="0"/>
            </a:pPr>
            <a:r>
              <a:rPr lang="1106" sz="1400" b="0" i="0" u="none" strike="noStrike" baseline="0" dirty="0">
                <a:latin typeface="SymbolMT"/>
              </a:rPr>
              <a:t>• </a:t>
            </a:r>
            <a:r>
              <a:rPr lang="1106" sz="1400" b="0" i="0" u="none" strike="noStrike" baseline="0" dirty="0">
                <a:latin typeface="ArialMT"/>
              </a:rPr>
              <a:t>Lle mae plant yn teimlo eu bod mewn perygl, dylen nhw deimlo’n gyfforddus wrth fynegi’r teimlad hwnnw a dylen nhw gael yr amddiffyniad sydd ei angen arnyn nhw</a:t>
            </a:r>
          </a:p>
          <a:p>
            <a:pPr algn="l">
              <a:defRPr b="0" i="0"/>
            </a:pPr>
            <a:r>
              <a:rPr lang="1106" sz="1400" b="0" i="0" u="none" strike="noStrike" baseline="0" dirty="0">
                <a:latin typeface="SymbolMT"/>
              </a:rPr>
              <a:t>• </a:t>
            </a:r>
            <a:r>
              <a:rPr lang="1106" sz="1400" b="0" i="0" u="none" strike="noStrike" baseline="0" dirty="0">
                <a:latin typeface="ArialMT"/>
              </a:rPr>
              <a:t>Dylid herio gwahaniaethu bob amser yn unol â pholisïau lle dylid gweld ymagwedd nad yw’n beirniadu</a:t>
            </a:r>
          </a:p>
          <a:p>
            <a:pPr algn="l">
              <a:defRPr b="0" i="0"/>
            </a:pPr>
            <a:r>
              <a:rPr lang="1106" sz="1400" b="0" i="0" u="none" strike="noStrike" baseline="0" dirty="0">
                <a:latin typeface="SymbolMT"/>
              </a:rPr>
              <a:t>• </a:t>
            </a:r>
            <a:r>
              <a:rPr lang="1106" sz="1400" b="0" i="0" u="none" strike="noStrike" baseline="0" dirty="0">
                <a:latin typeface="ArialMT"/>
              </a:rPr>
              <a:t>Dylai lleoliadau ddarparu ar gyfer anghenion sylfaenol fel bwyd a gorffwys. Mae’n bosibl gweld hyn lle mae byrbrydau’n cael eu cynnig, a chyflwynir dewisiadau iach gyda chydbwysedd o ran gwneud penderfyniadau</a:t>
            </a:r>
          </a:p>
          <a:p>
            <a:pPr algn="l">
              <a:defRPr b="0" i="0"/>
            </a:pPr>
            <a:r>
              <a:rPr lang="1106" sz="1400" b="0" i="0" u="none" strike="noStrike" baseline="0" dirty="0">
                <a:latin typeface="SymbolMT"/>
              </a:rPr>
              <a:t>• </a:t>
            </a:r>
            <a:r>
              <a:rPr lang="1106" sz="1400" b="0" i="0" u="none" strike="noStrike" baseline="0" dirty="0">
                <a:latin typeface="ArialMT"/>
              </a:rPr>
              <a:t>Lle mae materion yn codi, dylid defnyddio ymateb teg fel bod pob plentyn yn teimlo ei fod yn cael ei gefnogi</a:t>
            </a:r>
          </a:p>
          <a:p>
            <a:pPr algn="l">
              <a:defRPr b="0" i="0"/>
            </a:pPr>
            <a:r>
              <a:rPr lang="1106" sz="1400" b="0" i="0" u="none" strike="noStrike" baseline="0" dirty="0">
                <a:latin typeface="SymbolMT"/>
              </a:rPr>
              <a:t>• </a:t>
            </a:r>
            <a:r>
              <a:rPr lang="1106" sz="1400" b="0" i="0" u="none" strike="noStrike" baseline="0" dirty="0">
                <a:latin typeface="ArialMT"/>
              </a:rPr>
              <a:t>Dylai’r ymarfer gynnwys amser i siarad a gwrando, gall gweithgareddau ganiatáu ar gyfer hyn e.e. amser cylch</a:t>
            </a:r>
          </a:p>
          <a:p>
            <a:pPr algn="l">
              <a:defRPr b="0" i="0"/>
            </a:pPr>
            <a:r>
              <a:rPr lang="1106" sz="1400" b="0" i="0" u="none" strike="noStrike" baseline="0" dirty="0">
                <a:latin typeface="SymbolMT"/>
              </a:rPr>
              <a:t>• </a:t>
            </a:r>
            <a:r>
              <a:rPr lang="1106" sz="1400" b="0" i="0" u="none" strike="noStrike" baseline="0" dirty="0">
                <a:latin typeface="ArialMT"/>
              </a:rPr>
              <a:t>Dylai plant gael amser i fynegi eu safbwyntiau a’u teimladau, er y dylid rhoi ystyriaeth i bobl eraill</a:t>
            </a:r>
          </a:p>
          <a:p>
            <a:pPr algn="l">
              <a:defRPr b="0" i="0"/>
            </a:pPr>
            <a:r>
              <a:rPr lang="1106" sz="1400" b="0" i="0" u="none" strike="noStrike" baseline="0" dirty="0">
                <a:latin typeface="SymbolMT"/>
              </a:rPr>
              <a:t>• </a:t>
            </a:r>
            <a:r>
              <a:rPr lang="1106" sz="1400" b="0" i="0" u="none" strike="noStrike" baseline="0" dirty="0">
                <a:latin typeface="ArialMT"/>
              </a:rPr>
              <a:t>Lle mae gan blant hawl i fynegi ofn, bydd system adroddiadau gadarn yn sicrhau ymarfer diogel, mae perygl o wrthdaro â disgwyliadau ymddygiad</a:t>
            </a:r>
          </a:p>
          <a:p>
            <a:pPr algn="l">
              <a:defRPr b="0" i="0"/>
            </a:pPr>
            <a:r>
              <a:rPr lang="1106" sz="1400" b="0" i="0" u="none" strike="noStrike" baseline="0" dirty="0">
                <a:latin typeface="ArialMT"/>
              </a:rPr>
              <a:t>Nid yw'r rhestr yn gynhwysfawr.</a:t>
            </a:r>
          </a:p>
          <a:p>
            <a:pPr algn="l">
              <a:defRPr b="0" i="0"/>
            </a:pPr>
            <a:r>
              <a:rPr lang="1106" sz="1400" b="0" i="0" u="none" strike="noStrike" baseline="0" dirty="0">
                <a:latin typeface="ArialMT"/>
              </a:rPr>
              <a:t>Rhowch farciau am unrhyw ymateb perthnasol arall</a:t>
            </a:r>
            <a:endParaRPr lang="en-GB" sz="1400" dirty="0"/>
          </a:p>
        </p:txBody>
      </p:sp>
      <p:sp>
        <p:nvSpPr>
          <p:cNvPr id="7" name="TextBox 6">
            <a:extLst>
              <a:ext uri="{FF2B5EF4-FFF2-40B4-BE49-F238E27FC236}">
                <a16:creationId xmlns:a16="http://schemas.microsoft.com/office/drawing/2014/main" id="{C49E8833-0583-42C8-B816-95FF730B3BB9}"/>
              </a:ext>
            </a:extLst>
          </p:cNvPr>
          <p:cNvSpPr txBox="1"/>
          <p:nvPr/>
        </p:nvSpPr>
        <p:spPr>
          <a:xfrm>
            <a:off x="312530" y="3990016"/>
            <a:ext cx="5417706" cy="2867984"/>
          </a:xfrm>
          <a:prstGeom prst="rect">
            <a:avLst/>
          </a:prstGeom>
          <a:noFill/>
        </p:spPr>
        <p:txBody>
          <a:bodyPr wrap="square">
            <a:spAutoFit/>
          </a:bodyPr>
          <a:lstStyle/>
          <a:p>
            <a:pPr algn="l">
              <a:defRPr b="0" i="0"/>
            </a:pPr>
            <a:r>
              <a:rPr lang="1106" sz="1400" b="1" i="0" u="none" strike="noStrike" baseline="0" dirty="0">
                <a:latin typeface="Arial-BoldMT"/>
              </a:rPr>
              <a:t>Rhowch 0 marc </a:t>
            </a:r>
            <a:r>
              <a:rPr lang="1106" sz="1400" b="0" i="0" u="none" strike="noStrike" baseline="0" dirty="0">
                <a:latin typeface="ArialMT"/>
              </a:rPr>
              <a:t>os nad yw'r ymateb yn haeddu ennill marciau</a:t>
            </a:r>
          </a:p>
          <a:p>
            <a:pPr algn="l">
              <a:defRPr b="0" i="0"/>
            </a:pPr>
            <a:r>
              <a:rPr lang="1106" sz="1400" b="1" i="0" u="none" strike="noStrike" baseline="0" dirty="0">
                <a:latin typeface="Arial-BoldMT"/>
              </a:rPr>
              <a:t>Rhowch 1-2 farc</a:t>
            </a:r>
            <a:r>
              <a:rPr lang="1106" sz="1400" b="0" i="0" u="none" strike="noStrike" baseline="0" dirty="0">
                <a:latin typeface="Arial-BoldMT"/>
              </a:rPr>
              <a:t> </a:t>
            </a:r>
            <a:r>
              <a:rPr lang="1106" sz="1400" b="0" i="0" u="none" strike="noStrike" baseline="0" dirty="0">
                <a:latin typeface="ArialMT"/>
              </a:rPr>
              <a:t>am ddadansoddiad sylfaenol sy’n dangos</a:t>
            </a:r>
          </a:p>
          <a:p>
            <a:pPr algn="l">
              <a:defRPr b="0" i="0"/>
            </a:pPr>
            <a:r>
              <a:rPr lang="1106" sz="1400" b="0" i="0" u="none" strike="noStrike" baseline="0" dirty="0">
                <a:latin typeface="ArialMT"/>
              </a:rPr>
              <a:t>gwybodaeth a dealltwriaeth gyfyngedig o sut mae Erthygl 12 o’r</a:t>
            </a:r>
          </a:p>
          <a:p>
            <a:pPr algn="l">
              <a:defRPr b="0" i="0"/>
            </a:pPr>
            <a:r>
              <a:rPr lang="1106" sz="1400" b="0" i="0" u="none" strike="noStrike" baseline="0" dirty="0">
                <a:latin typeface="ArialMT"/>
              </a:rPr>
              <a:t>CCUHP yn effeithio ar ymarfer mewn lleoliadau gofal plant yng Nghymru.</a:t>
            </a:r>
          </a:p>
          <a:p>
            <a:pPr algn="l">
              <a:defRPr b="0" i="0"/>
            </a:pPr>
            <a:r>
              <a:rPr lang="1106" sz="1400" b="1" i="0" u="none" strike="noStrike" baseline="0" dirty="0">
                <a:latin typeface="Arial-BoldMT"/>
              </a:rPr>
              <a:t>Rhowch 3-4 marc</a:t>
            </a:r>
            <a:r>
              <a:rPr lang="1106" sz="1400" b="0" i="0" u="none" strike="noStrike" baseline="0" dirty="0">
                <a:latin typeface="Arial-BoldMT"/>
              </a:rPr>
              <a:t> </a:t>
            </a:r>
            <a:r>
              <a:rPr lang="1106" sz="1400" b="0" i="0" u="none" strike="noStrike" baseline="0" dirty="0">
                <a:latin typeface="ArialMT"/>
              </a:rPr>
              <a:t>am ddadansoddiad da sy’n dangos rhywfaint o</a:t>
            </a:r>
          </a:p>
          <a:p>
            <a:pPr algn="l">
              <a:defRPr b="0" i="0"/>
            </a:pPr>
            <a:r>
              <a:rPr lang="1106" sz="1400" b="0" i="0" u="none" strike="noStrike" baseline="0" dirty="0">
                <a:latin typeface="ArialMT"/>
              </a:rPr>
              <a:t>wybodaeth a dealltwriaeth o sut mae Erthygl 12 o’r</a:t>
            </a:r>
          </a:p>
          <a:p>
            <a:pPr algn="l">
              <a:defRPr b="0" i="0"/>
            </a:pPr>
            <a:r>
              <a:rPr lang="1106" sz="1400" b="0" i="0" u="none" strike="noStrike" baseline="0" dirty="0">
                <a:latin typeface="ArialMT"/>
              </a:rPr>
              <a:t>CCUHP yn effeithio ar ymarfer mewn lleoliadau gofal plant yng Nghymru.</a:t>
            </a:r>
          </a:p>
          <a:p>
            <a:pPr algn="l">
              <a:defRPr b="0" i="0"/>
            </a:pPr>
            <a:r>
              <a:rPr lang="1106" sz="1400" b="1" i="0" u="none" strike="noStrike" baseline="0" dirty="0">
                <a:latin typeface="Arial-BoldMT"/>
              </a:rPr>
              <a:t>Rhowch 5-6 marc</a:t>
            </a:r>
            <a:r>
              <a:rPr lang="1106" sz="1400" b="0" i="0" u="none" strike="noStrike" baseline="0" dirty="0">
                <a:latin typeface="Arial-BoldMT"/>
              </a:rPr>
              <a:t> </a:t>
            </a:r>
            <a:r>
              <a:rPr lang="1106" sz="1400" b="0" i="0" u="none" strike="noStrike" baseline="0" dirty="0">
                <a:latin typeface="ArialMT"/>
              </a:rPr>
              <a:t>am ddadansoddiad da iawn sy’n dangos</a:t>
            </a:r>
          </a:p>
          <a:p>
            <a:pPr algn="l">
              <a:defRPr b="0" i="0"/>
            </a:pPr>
            <a:r>
              <a:rPr lang="1106" sz="1400" b="0" i="0" u="none" strike="noStrike" baseline="0" dirty="0">
                <a:latin typeface="ArialMT"/>
              </a:rPr>
              <a:t>wybodaeth a dealltwriaeth gadarn o sut mae Erthygl 12 o’r</a:t>
            </a:r>
          </a:p>
          <a:p>
            <a:pPr algn="l">
              <a:defRPr b="0" i="0"/>
            </a:pPr>
            <a:r>
              <a:rPr lang="1106" sz="1400" b="0" i="0" u="none" strike="noStrike" baseline="0" dirty="0">
                <a:latin typeface="ArialMT"/>
              </a:rPr>
              <a:t>CCUHP yn effeithio ar ymarfer mewn lleoliadau gofal plant yng Nghymru.</a:t>
            </a:r>
            <a:endParaRPr lang="en-GB" sz="1400" dirty="0"/>
          </a:p>
        </p:txBody>
      </p:sp>
      <p:sp>
        <p:nvSpPr>
          <p:cNvPr id="8" name="Title 2">
            <a:extLst>
              <a:ext uri="{FF2B5EF4-FFF2-40B4-BE49-F238E27FC236}">
                <a16:creationId xmlns:a16="http://schemas.microsoft.com/office/drawing/2014/main" id="{32BF7071-2DE1-4109-B89E-F3C180A9F36A}"/>
              </a:ext>
            </a:extLst>
          </p:cNvPr>
          <p:cNvSpPr>
            <a:spLocks noGrp="1"/>
          </p:cNvSpPr>
          <p:nvPr>
            <p:ph type="title"/>
          </p:nvPr>
        </p:nvSpPr>
        <p:spPr>
          <a:xfrm>
            <a:off x="282011" y="208722"/>
            <a:ext cx="10223323" cy="447261"/>
          </a:xfrm>
        </p:spPr>
        <p:txBody>
          <a:bodyPr/>
          <a:lstStyle/>
          <a:p>
            <a:pPr>
              <a:defRPr b="0" i="0"/>
            </a:pPr>
            <a:r>
              <a:rPr lang="1106" sz="1800"/>
              <a:t>Cwestiwn 4 (c) a'r cynllun marcio </a:t>
            </a:r>
          </a:p>
        </p:txBody>
      </p:sp>
      <p:pic>
        <p:nvPicPr>
          <p:cNvPr id="9" name="Picture 8">
            <a:extLst>
              <a:ext uri="{FF2B5EF4-FFF2-40B4-BE49-F238E27FC236}">
                <a16:creationId xmlns:a16="http://schemas.microsoft.com/office/drawing/2014/main" id="{6B918102-1022-4E63-9287-2D5712D62568}"/>
              </a:ext>
            </a:extLst>
          </p:cNvPr>
          <p:cNvPicPr>
            <a:picLocks noChangeAspect="1"/>
          </p:cNvPicPr>
          <p:nvPr/>
        </p:nvPicPr>
        <p:blipFill>
          <a:blip r:embed="rId2"/>
          <a:srcRect l="3162"/>
          <a:stretch>
            <a:fillRect/>
          </a:stretch>
        </p:blipFill>
        <p:spPr>
          <a:xfrm>
            <a:off x="370987" y="1121567"/>
            <a:ext cx="5385855" cy="2694426"/>
          </a:xfrm>
          <a:prstGeom prst="rect">
            <a:avLst/>
          </a:prstGeom>
        </p:spPr>
      </p:pic>
      <p:sp>
        <p:nvSpPr>
          <p:cNvPr id="10" name="TextBox 9">
            <a:extLst>
              <a:ext uri="{FF2B5EF4-FFF2-40B4-BE49-F238E27FC236}">
                <a16:creationId xmlns:a16="http://schemas.microsoft.com/office/drawing/2014/main" id="{3146105F-C0EB-491F-888C-A8FA41BEB039}"/>
              </a:ext>
            </a:extLst>
          </p:cNvPr>
          <p:cNvSpPr txBox="1"/>
          <p:nvPr/>
        </p:nvSpPr>
        <p:spPr>
          <a:xfrm>
            <a:off x="5730236" y="6971"/>
            <a:ext cx="6096000" cy="830997"/>
          </a:xfrm>
          <a:prstGeom prst="rect">
            <a:avLst/>
          </a:prstGeom>
          <a:noFill/>
        </p:spPr>
        <p:txBody>
          <a:bodyPr wrap="square">
            <a:spAutoFit/>
          </a:bodyPr>
          <a:lstStyle/>
          <a:p>
            <a:r>
              <a:rPr lang="en-GB" sz="1600" dirty="0" err="1">
                <a:solidFill>
                  <a:schemeClr val="accent1"/>
                </a:solidFill>
              </a:rPr>
              <a:t>Berfau</a:t>
            </a:r>
            <a:r>
              <a:rPr lang="en-GB" sz="1600" dirty="0">
                <a:solidFill>
                  <a:schemeClr val="accent1"/>
                </a:solidFill>
              </a:rPr>
              <a:t> </a:t>
            </a:r>
            <a:r>
              <a:rPr lang="en-GB" sz="1600" dirty="0" err="1">
                <a:solidFill>
                  <a:schemeClr val="accent1"/>
                </a:solidFill>
              </a:rPr>
              <a:t>Gorchymyn</a:t>
            </a:r>
            <a:r>
              <a:rPr lang="en-GB" sz="1600" dirty="0">
                <a:solidFill>
                  <a:schemeClr val="accent1"/>
                </a:solidFill>
              </a:rPr>
              <a:t>: </a:t>
            </a:r>
            <a:r>
              <a:rPr lang="en-GB" sz="1600" b="1" i="1" dirty="0" err="1">
                <a:solidFill>
                  <a:srgbClr val="0070C0"/>
                </a:solidFill>
              </a:rPr>
              <a:t>Dadansoddwch</a:t>
            </a:r>
            <a:r>
              <a:rPr lang="en-GB" sz="1600" dirty="0">
                <a:solidFill>
                  <a:srgbClr val="0070C0"/>
                </a:solidFill>
              </a:rPr>
              <a:t> </a:t>
            </a:r>
          </a:p>
          <a:p>
            <a:r>
              <a:rPr lang="en-GB" sz="1600" dirty="0" err="1">
                <a:solidFill>
                  <a:srgbClr val="0070C0"/>
                </a:solidFill>
              </a:rPr>
              <a:t>Archwiliwch</a:t>
            </a:r>
            <a:r>
              <a:rPr lang="en-GB" sz="1600" dirty="0">
                <a:solidFill>
                  <a:srgbClr val="0070C0"/>
                </a:solidFill>
              </a:rPr>
              <a:t> </a:t>
            </a:r>
            <a:r>
              <a:rPr lang="en-GB" sz="1600" dirty="0" err="1">
                <a:solidFill>
                  <a:srgbClr val="0070C0"/>
                </a:solidFill>
              </a:rPr>
              <a:t>fater</a:t>
            </a:r>
            <a:r>
              <a:rPr lang="en-GB" sz="1600" dirty="0">
                <a:solidFill>
                  <a:srgbClr val="0070C0"/>
                </a:solidFill>
              </a:rPr>
              <a:t> </a:t>
            </a:r>
            <a:r>
              <a:rPr lang="en-GB" sz="1600" dirty="0" err="1">
                <a:solidFill>
                  <a:srgbClr val="0070C0"/>
                </a:solidFill>
              </a:rPr>
              <a:t>yn</a:t>
            </a:r>
            <a:r>
              <a:rPr lang="en-GB" sz="1600" dirty="0">
                <a:solidFill>
                  <a:srgbClr val="0070C0"/>
                </a:solidFill>
              </a:rPr>
              <a:t> </a:t>
            </a:r>
            <a:r>
              <a:rPr lang="en-GB" sz="1600" dirty="0" err="1">
                <a:solidFill>
                  <a:srgbClr val="0070C0"/>
                </a:solidFill>
              </a:rPr>
              <a:t>fanwl</a:t>
            </a:r>
            <a:r>
              <a:rPr lang="en-GB" sz="1600" dirty="0">
                <a:solidFill>
                  <a:srgbClr val="0070C0"/>
                </a:solidFill>
              </a:rPr>
              <a:t>/</a:t>
            </a:r>
            <a:r>
              <a:rPr lang="en-GB" sz="1600" dirty="0" err="1">
                <a:solidFill>
                  <a:srgbClr val="0070C0"/>
                </a:solidFill>
              </a:rPr>
              <a:t>sut</a:t>
            </a:r>
            <a:r>
              <a:rPr lang="en-GB" sz="1600" dirty="0">
                <a:solidFill>
                  <a:srgbClr val="0070C0"/>
                </a:solidFill>
              </a:rPr>
              <a:t> </a:t>
            </a:r>
            <a:r>
              <a:rPr lang="en-GB" sz="1600" dirty="0" err="1">
                <a:solidFill>
                  <a:srgbClr val="0070C0"/>
                </a:solidFill>
              </a:rPr>
              <a:t>mae'r</a:t>
            </a:r>
            <a:r>
              <a:rPr lang="en-GB" sz="1600" dirty="0">
                <a:solidFill>
                  <a:srgbClr val="0070C0"/>
                </a:solidFill>
              </a:rPr>
              <a:t> </a:t>
            </a:r>
            <a:r>
              <a:rPr lang="en-GB" sz="1600" dirty="0" err="1">
                <a:solidFill>
                  <a:srgbClr val="0070C0"/>
                </a:solidFill>
              </a:rPr>
              <a:t>rhannau’n</a:t>
            </a:r>
            <a:r>
              <a:rPr lang="en-GB" sz="1600" dirty="0">
                <a:solidFill>
                  <a:srgbClr val="0070C0"/>
                </a:solidFill>
              </a:rPr>
              <a:t> </a:t>
            </a:r>
          </a:p>
          <a:p>
            <a:r>
              <a:rPr lang="en-GB" sz="1600" dirty="0" err="1">
                <a:solidFill>
                  <a:srgbClr val="0070C0"/>
                </a:solidFill>
              </a:rPr>
              <a:t>berthnasol</a:t>
            </a:r>
            <a:r>
              <a:rPr lang="en-GB" sz="1600" dirty="0">
                <a:solidFill>
                  <a:srgbClr val="0070C0"/>
                </a:solidFill>
              </a:rPr>
              <a:t> </a:t>
            </a:r>
            <a:r>
              <a:rPr lang="en-GB" sz="1600" dirty="0" err="1">
                <a:solidFill>
                  <a:srgbClr val="0070C0"/>
                </a:solidFill>
              </a:rPr>
              <a:t>i'r</a:t>
            </a:r>
            <a:r>
              <a:rPr lang="en-GB" sz="1600" dirty="0">
                <a:solidFill>
                  <a:srgbClr val="0070C0"/>
                </a:solidFill>
              </a:rPr>
              <a:t> </a:t>
            </a:r>
            <a:r>
              <a:rPr lang="en-GB" sz="1600" dirty="0" err="1">
                <a:solidFill>
                  <a:srgbClr val="0070C0"/>
                </a:solidFill>
              </a:rPr>
              <a:t>cyfan</a:t>
            </a:r>
            <a:r>
              <a:rPr lang="en-GB" sz="1600" dirty="0">
                <a:solidFill>
                  <a:srgbClr val="0070C0"/>
                </a:solidFill>
              </a:rPr>
              <a:t>, </a:t>
            </a:r>
            <a:r>
              <a:rPr lang="en-GB" sz="1600" dirty="0" err="1">
                <a:solidFill>
                  <a:srgbClr val="0070C0"/>
                </a:solidFill>
              </a:rPr>
              <a:t>esboniwch</a:t>
            </a:r>
            <a:r>
              <a:rPr lang="en-GB" sz="1600" dirty="0">
                <a:solidFill>
                  <a:srgbClr val="0070C0"/>
                </a:solidFill>
              </a:rPr>
              <a:t> a </a:t>
            </a:r>
            <a:r>
              <a:rPr lang="en-GB" sz="1600" dirty="0" err="1">
                <a:solidFill>
                  <a:srgbClr val="0070C0"/>
                </a:solidFill>
              </a:rPr>
              <a:t>dehonglwch</a:t>
            </a:r>
            <a:r>
              <a:rPr lang="en-GB" sz="1600" dirty="0">
                <a:solidFill>
                  <a:srgbClr val="0070C0"/>
                </a:solidFill>
              </a:rPr>
              <a:t> </a:t>
            </a:r>
          </a:p>
        </p:txBody>
      </p:sp>
    </p:spTree>
    <p:extLst>
      <p:ext uri="{BB962C8B-B14F-4D97-AF65-F5344CB8AC3E}">
        <p14:creationId xmlns:p14="http://schemas.microsoft.com/office/powerpoint/2010/main" val="224676111"/>
      </p:ext>
    </p:extLst>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BFB39C26-4A16-44C7-B673-058006612457}"/>
              </a:ext>
            </a:extLst>
          </p:cNvPr>
          <p:cNvSpPr txBox="1"/>
          <p:nvPr/>
        </p:nvSpPr>
        <p:spPr>
          <a:xfrm>
            <a:off x="1007495" y="4885492"/>
            <a:ext cx="10739336" cy="1800118"/>
          </a:xfrm>
          <a:prstGeom prst="rect">
            <a:avLst/>
          </a:prstGeom>
          <a:noFill/>
          <a:ln>
            <a:noFill/>
          </a:ln>
        </p:spPr>
        <p:txBody>
          <a:bodyPr wrap="square">
            <a:spAutoFit/>
          </a:bodyPr>
          <a:lstStyle/>
          <a:p>
            <a:pPr>
              <a:defRPr b="0" i="0"/>
            </a:pPr>
            <a:r>
              <a:rPr lang="1106" sz="1600" b="1" i="1" dirty="0">
                <a:solidFill>
                  <a:srgbClr val="0070C0"/>
                </a:solidFill>
              </a:rPr>
              <a:t>Adborth yr Uwch Arholwr </a:t>
            </a:r>
          </a:p>
          <a:p>
            <a:pPr>
              <a:defRPr b="0" i="0"/>
            </a:pPr>
            <a:r>
              <a:rPr lang="1106" sz="1600" i="1" dirty="0">
                <a:solidFill>
                  <a:srgbClr val="0070C0"/>
                </a:solidFill>
              </a:rPr>
              <a:t>Mae'r dysgwr hwn wedi datblygu ymateb dadansoddol yn unol â gofynion y band marciau uchaf i ennill y 6 marc llawn.</a:t>
            </a:r>
          </a:p>
          <a:p>
            <a:pPr>
              <a:defRPr b="0" i="0"/>
            </a:pPr>
            <a:r>
              <a:rPr lang="1106" sz="1600" i="1" dirty="0">
                <a:solidFill>
                  <a:srgbClr val="0070C0"/>
                </a:solidFill>
              </a:rPr>
              <a:t>Mae'r cwestiwn hwn yn gofyn i ddysgwyr ganolbwyntio ar yr effaith ar ymarfer. Mae'r dysgwr hwn yn amlwg yn gwneud hynny drwy ddadansoddi enghreifftiau penodol fel sut gall gwrando ar blant sicrhau bod ymarfer yn bodloni eu hanghenion.</a:t>
            </a:r>
          </a:p>
          <a:p>
            <a:pPr>
              <a:defRPr b="0" i="0"/>
            </a:pPr>
            <a:r>
              <a:rPr lang="1106" sz="1600" i="1" dirty="0">
                <a:solidFill>
                  <a:srgbClr val="0070C0"/>
                </a:solidFill>
              </a:rPr>
              <a:t>Cyfrannodd dealltwriaeth dda iawn o'r ferf orchmynnol at y marc uchel a roddwyd.</a:t>
            </a:r>
            <a:endParaRPr lang="en-GB" b="1" dirty="0"/>
          </a:p>
        </p:txBody>
      </p:sp>
      <p:sp>
        <p:nvSpPr>
          <p:cNvPr id="10" name="Speech Bubble: Rectangle with Corners Rounded 9">
            <a:extLst>
              <a:ext uri="{FF2B5EF4-FFF2-40B4-BE49-F238E27FC236}">
                <a16:creationId xmlns:a16="http://schemas.microsoft.com/office/drawing/2014/main" id="{7F5C42D6-FBB2-448B-9C7D-ADE22FF893BE}"/>
              </a:ext>
            </a:extLst>
          </p:cNvPr>
          <p:cNvSpPr/>
          <p:nvPr/>
        </p:nvSpPr>
        <p:spPr>
          <a:xfrm>
            <a:off x="885217" y="4795736"/>
            <a:ext cx="10983892" cy="1889874"/>
          </a:xfrm>
          <a:prstGeom prst="wedgeRoundRectCallout">
            <a:avLst>
              <a:gd name="adj1" fmla="val -36640"/>
              <a:gd name="adj2" fmla="val -70172"/>
              <a:gd name="adj3" fmla="val 16667"/>
            </a:avLst>
          </a:prstGeom>
          <a:ln>
            <a:solidFill>
              <a:schemeClr val="tx1"/>
            </a:solidFill>
          </a:ln>
        </p:spPr>
        <p:txBody>
          <a:bodyPr wrap="none" lIns="0" tIns="0" rIns="0" bIns="0" rtlCol="0" anchor="ctr">
            <a:noAutofit/>
          </a:bodyPr>
          <a:lstStyle/>
          <a:p>
            <a:endParaRPr lang="en-GB" sz="1800" i="1">
              <a:solidFill>
                <a:srgbClr val="0070C0"/>
              </a:solidFill>
            </a:endParaRPr>
          </a:p>
        </p:txBody>
      </p:sp>
      <p:sp>
        <p:nvSpPr>
          <p:cNvPr id="12" name="Title 1">
            <a:extLst>
              <a:ext uri="{FF2B5EF4-FFF2-40B4-BE49-F238E27FC236}">
                <a16:creationId xmlns:a16="http://schemas.microsoft.com/office/drawing/2014/main" id="{72F6BBDA-A654-4DF4-8D95-E6D4F8D811B8}"/>
              </a:ext>
            </a:extLst>
          </p:cNvPr>
          <p:cNvSpPr txBox="1"/>
          <p:nvPr/>
        </p:nvSpPr>
        <p:spPr>
          <a:xfrm>
            <a:off x="388883" y="1020009"/>
            <a:ext cx="121690" cy="447261"/>
          </a:xfrm>
          <a:prstGeom prst="rect">
            <a:avLst/>
          </a:prstGeom>
        </p:spPr>
        <p:txBody>
          <a:bodyPr vert="horz" lIns="0" tIns="0" rIns="0" bIns="0" rtlCol="0" anchor="b" anchorCtr="0">
            <a:noAutofit/>
          </a:bodyPr>
          <a:lstStyle>
            <a:lvl1pPr algn="l" defTabSz="914400" rtl="0" eaLnBrk="1" latinLnBrk="0" hangingPunct="1">
              <a:lnSpc>
                <a:spcPct val="90000"/>
              </a:lnSpc>
              <a:spcBef>
                <a:spcPct val="0"/>
              </a:spcBef>
              <a:buNone/>
              <a:defRPr lang="en-US" sz="1400" kern="1200">
                <a:solidFill>
                  <a:schemeClr val="accent1"/>
                </a:solidFill>
                <a:latin typeface="+mj-lt"/>
                <a:ea typeface="+mj-ea"/>
                <a:cs typeface="+mj-cs"/>
              </a:defRPr>
            </a:lvl1pPr>
          </a:lstStyle>
          <a:p>
            <a:pPr>
              <a:defRPr b="0" i="0"/>
            </a:pPr>
            <a:r>
              <a:rPr lang="1106" sz="1800">
                <a:solidFill>
                  <a:schemeClr val="tx1"/>
                </a:solidFill>
              </a:rPr>
              <a:t>4</a:t>
            </a:r>
          </a:p>
        </p:txBody>
      </p:sp>
      <p:sp>
        <p:nvSpPr>
          <p:cNvPr id="15" name="Title 2">
            <a:extLst>
              <a:ext uri="{FF2B5EF4-FFF2-40B4-BE49-F238E27FC236}">
                <a16:creationId xmlns:a16="http://schemas.microsoft.com/office/drawing/2014/main" id="{6053761F-89DD-4F62-88A1-5F3451588C9A}"/>
              </a:ext>
            </a:extLst>
          </p:cNvPr>
          <p:cNvSpPr txBox="1">
            <a:spLocks noGrp="1"/>
          </p:cNvSpPr>
          <p:nvPr>
            <p:ph type="title"/>
          </p:nvPr>
        </p:nvSpPr>
        <p:spPr>
          <a:xfrm>
            <a:off x="282575" y="207963"/>
            <a:ext cx="10223500" cy="447675"/>
          </a:xfrm>
          <a:prstGeom prst="rect">
            <a:avLst/>
          </a:prstGeom>
        </p:spPr>
        <p:txBody>
          <a:bodyPr vert="horz" lIns="0" tIns="0" rIns="0" bIns="0" rtlCol="0" anchor="b" anchorCtr="0">
            <a:noAutofit/>
          </a:bodyPr>
          <a:lstStyle>
            <a:lvl1pPr algn="l" defTabSz="914400" rtl="0" eaLnBrk="1" latinLnBrk="0" hangingPunct="1">
              <a:lnSpc>
                <a:spcPct val="90000"/>
              </a:lnSpc>
              <a:spcBef>
                <a:spcPct val="0"/>
              </a:spcBef>
              <a:buNone/>
              <a:defRPr lang="en-US" sz="1400" kern="1200">
                <a:solidFill>
                  <a:schemeClr val="accent1"/>
                </a:solidFill>
                <a:latin typeface="+mj-lt"/>
                <a:ea typeface="+mj-ea"/>
                <a:cs typeface="+mj-cs"/>
              </a:defRPr>
            </a:lvl1pPr>
          </a:lstStyle>
          <a:p>
            <a:pPr>
              <a:defRPr b="0" i="0"/>
            </a:pPr>
            <a:r>
              <a:rPr lang="1106" sz="1800" dirty="0"/>
              <a:t>Cwestiwn 4(c) </a:t>
            </a:r>
            <a:r>
              <a:rPr lang="en-GB" sz="1800" dirty="0" err="1"/>
              <a:t>ateb</a:t>
            </a:r>
            <a:r>
              <a:rPr lang="en-GB" sz="1800" dirty="0"/>
              <a:t> </a:t>
            </a:r>
            <a:r>
              <a:rPr lang="en-GB" sz="1800" dirty="0" err="1"/>
              <a:t>yr</a:t>
            </a:r>
            <a:r>
              <a:rPr lang="en-GB" sz="1800" dirty="0"/>
              <a:t> </a:t>
            </a:r>
            <a:r>
              <a:rPr lang="en-GB" sz="1800" dirty="0" err="1"/>
              <a:t>ymgeisydd</a:t>
            </a:r>
            <a:r>
              <a:rPr lang="en-GB" sz="1800" dirty="0"/>
              <a:t> </a:t>
            </a:r>
            <a:r>
              <a:rPr lang="en-GB" sz="1800" dirty="0" err="1"/>
              <a:t>gyda</a:t>
            </a:r>
            <a:r>
              <a:rPr lang="en-GB" sz="1800" dirty="0"/>
              <a:t> </a:t>
            </a:r>
            <a:r>
              <a:rPr lang="en-GB" sz="1800" dirty="0" err="1"/>
              <a:t>sylwadau’r</a:t>
            </a:r>
            <a:r>
              <a:rPr lang="en-GB" sz="1800" dirty="0"/>
              <a:t> </a:t>
            </a:r>
            <a:r>
              <a:rPr lang="en-GB" sz="1800" dirty="0" err="1"/>
              <a:t>Uwch</a:t>
            </a:r>
            <a:r>
              <a:rPr lang="en-GB" sz="1800" dirty="0"/>
              <a:t> </a:t>
            </a:r>
            <a:r>
              <a:rPr lang="en-GB" sz="1800" dirty="0" err="1"/>
              <a:t>Arholwr</a:t>
            </a:r>
            <a:endParaRPr lang="1106" sz="1800" dirty="0"/>
          </a:p>
        </p:txBody>
      </p:sp>
      <p:sp>
        <p:nvSpPr>
          <p:cNvPr id="8" name="TextBox 7">
            <a:extLst>
              <a:ext uri="{FF2B5EF4-FFF2-40B4-BE49-F238E27FC236}">
                <a16:creationId xmlns:a16="http://schemas.microsoft.com/office/drawing/2014/main" id="{0CE7327C-72F8-4BD5-B1C0-79EF5D5AB523}"/>
              </a:ext>
            </a:extLst>
          </p:cNvPr>
          <p:cNvSpPr txBox="1"/>
          <p:nvPr/>
        </p:nvSpPr>
        <p:spPr>
          <a:xfrm>
            <a:off x="787841" y="2199186"/>
            <a:ext cx="10626934" cy="2227265"/>
          </a:xfrm>
          <a:prstGeom prst="rect">
            <a:avLst/>
          </a:prstGeom>
          <a:noFill/>
        </p:spPr>
        <p:txBody>
          <a:bodyPr wrap="square">
            <a:spAutoFit/>
          </a:bodyPr>
          <a:lstStyle/>
          <a:p>
            <a:pPr>
              <a:defRPr b="0" i="0"/>
            </a:pPr>
            <a:r>
              <a:rPr lang="1106" sz="1400"/>
              <a:t>Ateb yr ymgeisydd:</a:t>
            </a:r>
          </a:p>
          <a:p>
            <a:pPr>
              <a:defRPr b="0" i="0"/>
            </a:pPr>
            <a:r>
              <a:rPr lang="1106" sz="1400"/>
              <a:t>Os oes gan blentyn bryder am rywbeth yn yr ysgol dylai'r athrawon wrando at ymholiadau'r plentyn a cheisio gweithio arnyn nhw. Os yw plentyn yn cael ei fwlio bydd yn gwrando ar y plentyn a gwneud y peth gorau i gefnogi'r plentyn hwnnw a'i helpu i oresgyn y bwlio. Gwrando pan fydd plentyn yn gofyn i fynd i'r toiled a gadael iddo fynd. Gwrando ar yr hyn mae'r plentyn yn ei hoffi a ddim yn ei hoffi ac yna gosod gweithgaredd neu gêm y byddai yn ei hoffi i wneud dysgu yn fwy o hwyl iddo. Os yw plentyn arall wedi'i niweidio gan blentyn arall gwrando ar yr hyn mae'n ei ddweud a datrys y sefyllfa a delio â'r plentyn os yw'n cael ei anafu. Os yw plentyn yn dweud ei fod yn cael anawsterau â rhywbeth penodol, rhoi cefnogaeth ychwanegol iddo neu geisio mynd trwyddo ag ef gam wrth gam a rhoi cefnogaeth ychwanegol iddo os oes ganddo anghenion ychwanegol. Wrth wrando ar blentyn os yw'n gallu dweud bod y plentyn yn cael trafferth dweud pethau neu eu bod yn anodd iddo eu deall, gall drefnu bod y plentyn yn gweld rhywun a allai helpu â lleferydd ac iaith a'i helpu i ynganu geiriau.</a:t>
            </a:r>
            <a:endParaRPr lang="en-GB" sz="1400"/>
          </a:p>
        </p:txBody>
      </p:sp>
      <p:pic>
        <p:nvPicPr>
          <p:cNvPr id="4" name="Picture 3">
            <a:extLst>
              <a:ext uri="{FF2B5EF4-FFF2-40B4-BE49-F238E27FC236}">
                <a16:creationId xmlns:a16="http://schemas.microsoft.com/office/drawing/2014/main" id="{5535ED96-41CD-4F58-9AD3-9A7BA6168CAF}"/>
              </a:ext>
            </a:extLst>
          </p:cNvPr>
          <p:cNvPicPr>
            <a:picLocks noChangeAspect="1"/>
          </p:cNvPicPr>
          <p:nvPr/>
        </p:nvPicPr>
        <p:blipFill>
          <a:blip r:embed="rId2"/>
          <a:srcRect b="65886"/>
          <a:stretch>
            <a:fillRect/>
          </a:stretch>
        </p:blipFill>
        <p:spPr>
          <a:xfrm>
            <a:off x="510573" y="1112244"/>
            <a:ext cx="6784671" cy="1121290"/>
          </a:xfrm>
          <a:prstGeom prst="rect">
            <a:avLst/>
          </a:prstGeom>
        </p:spPr>
      </p:pic>
    </p:spTree>
    <p:extLst>
      <p:ext uri="{BB962C8B-B14F-4D97-AF65-F5344CB8AC3E}">
        <p14:creationId xmlns:p14="http://schemas.microsoft.com/office/powerpoint/2010/main" val="2627725788"/>
      </p:ext>
    </p:extLst>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B7364424-B9C0-49D5-AA4A-C399055B6A31}"/>
              </a:ext>
            </a:extLst>
          </p:cNvPr>
          <p:cNvSpPr txBox="1"/>
          <p:nvPr/>
        </p:nvSpPr>
        <p:spPr>
          <a:xfrm>
            <a:off x="6453808" y="1443841"/>
            <a:ext cx="5112296" cy="5003717"/>
          </a:xfrm>
          <a:prstGeom prst="rect">
            <a:avLst/>
          </a:prstGeom>
          <a:noFill/>
        </p:spPr>
        <p:txBody>
          <a:bodyPr wrap="square">
            <a:spAutoFit/>
          </a:bodyPr>
          <a:lstStyle/>
          <a:p>
            <a:pPr algn="l">
              <a:defRPr b="0" i="0"/>
            </a:pPr>
            <a:r>
              <a:rPr lang="1106" sz="1400" b="0" i="0" u="none" strike="noStrike" baseline="0" dirty="0">
                <a:latin typeface="ArialMT"/>
              </a:rPr>
              <a:t>Mae Tomos yn 5 mis oed ac mae ei fam yn meddwl y gallai fod yn</a:t>
            </a:r>
            <a:r>
              <a:rPr lang="en-GB" sz="1400" b="0" i="0" u="none" strike="noStrike" baseline="0" dirty="0">
                <a:latin typeface="ArialMT"/>
              </a:rPr>
              <a:t> </a:t>
            </a:r>
            <a:r>
              <a:rPr lang="1106" sz="1400" b="0" i="0" u="none" strike="noStrike" baseline="0" dirty="0">
                <a:latin typeface="ArialMT"/>
              </a:rPr>
              <a:t>torri dannedd.</a:t>
            </a:r>
            <a:br>
              <a:rPr lang="1106" sz="1400" b="0" i="0" u="none" strike="noStrike" baseline="0" dirty="0">
                <a:latin typeface="ArialMT"/>
              </a:rPr>
            </a:br>
            <a:endParaRPr lang="en-GB" sz="1400" b="0" i="0" u="none" strike="noStrike" baseline="0" dirty="0">
              <a:latin typeface="ArialMT"/>
            </a:endParaRPr>
          </a:p>
          <a:p>
            <a:pPr algn="l">
              <a:defRPr b="0" i="0"/>
            </a:pPr>
            <a:r>
              <a:rPr lang="1106" sz="1400" b="0" i="0" u="none" strike="noStrike" baseline="0" dirty="0">
                <a:latin typeface="ArialMT"/>
              </a:rPr>
              <a:t>Nodwch </a:t>
            </a:r>
            <a:r>
              <a:rPr lang="1106" sz="1400" b="1" i="0" u="none" strike="noStrike" baseline="0" dirty="0">
                <a:latin typeface="Arial-BoldMT"/>
              </a:rPr>
              <a:t>dri</a:t>
            </a:r>
            <a:r>
              <a:rPr lang="1106" sz="1400" b="0" i="0" u="none" strike="noStrike" baseline="0" dirty="0">
                <a:latin typeface="ArialMT"/>
              </a:rPr>
              <a:t> symptom gallai Tomos fod yn eu dangos sy’n arwydd ei fod yn torri dannedd.</a:t>
            </a:r>
            <a:br>
              <a:rPr lang="1106" sz="1400" b="0" i="0" u="none" strike="noStrike" baseline="0" dirty="0">
                <a:latin typeface="ArialMT"/>
              </a:rPr>
            </a:br>
            <a:endParaRPr lang="en-GB" sz="1400" b="0" i="0" u="none" strike="noStrike" baseline="0" dirty="0">
              <a:latin typeface="ArialMT"/>
            </a:endParaRPr>
          </a:p>
          <a:p>
            <a:pPr algn="l">
              <a:defRPr b="0" i="0"/>
            </a:pPr>
            <a:r>
              <a:rPr lang="1106" sz="1400" b="1" i="0" u="none" strike="noStrike" baseline="0" dirty="0">
                <a:latin typeface="Arial-BoldMT"/>
              </a:rPr>
              <a:t>Rhowch 1 marc </a:t>
            </a:r>
            <a:r>
              <a:rPr lang="1106" sz="1400" b="0" i="0" u="none" strike="noStrike" baseline="0" dirty="0">
                <a:latin typeface="ArialMT"/>
              </a:rPr>
              <a:t>am bob symptom cywir wedi’i nodi o’r rhestr isod hyd at uchafswm o</a:t>
            </a:r>
            <a:r>
              <a:rPr lang="1106" sz="1400" b="1" i="0" u="none" strike="noStrike" baseline="0" dirty="0">
                <a:latin typeface="ArialMT"/>
              </a:rPr>
              <a:t> </a:t>
            </a:r>
            <a:r>
              <a:rPr lang="1106" sz="1400" b="1" i="0" u="none" strike="noStrike" baseline="0" dirty="0">
                <a:latin typeface="Arial-BoldMT"/>
              </a:rPr>
              <a:t>3 marc</a:t>
            </a:r>
            <a:br>
              <a:rPr lang="1106" sz="1400" b="1" i="0" u="none" strike="noStrike" baseline="0" dirty="0">
                <a:latin typeface="Arial-BoldMT"/>
              </a:rPr>
            </a:br>
            <a:endParaRPr lang="en-US" sz="1400" b="1" i="0" u="none" strike="noStrike" baseline="0" dirty="0">
              <a:latin typeface="Arial-BoldMT"/>
            </a:endParaRPr>
          </a:p>
          <a:p>
            <a:pPr algn="l">
              <a:defRPr b="0" i="0"/>
            </a:pPr>
            <a:r>
              <a:rPr lang="1106" sz="1400" b="0" i="0" u="none" strike="noStrike" baseline="0" dirty="0">
                <a:latin typeface="ArialMT"/>
              </a:rPr>
              <a:t>Gall yr ymateb gyfeirio at:</a:t>
            </a:r>
          </a:p>
          <a:p>
            <a:pPr algn="l">
              <a:defRPr b="0" i="0"/>
            </a:pPr>
            <a:r>
              <a:rPr lang="1106" sz="1400" b="0" i="0" u="none" strike="noStrike" baseline="0" dirty="0">
                <a:latin typeface="SymbolMT"/>
              </a:rPr>
              <a:t>• </a:t>
            </a:r>
            <a:r>
              <a:rPr lang="1106" sz="1400" b="0" i="0" u="none" strike="noStrike" baseline="0" dirty="0">
                <a:latin typeface="ArialMT"/>
              </a:rPr>
              <a:t>Efallai bydd deintgig Tomos yn goch</a:t>
            </a:r>
          </a:p>
          <a:p>
            <a:pPr algn="l">
              <a:defRPr b="0" i="0"/>
            </a:pPr>
            <a:r>
              <a:rPr lang="1106" sz="1400" b="0" i="0" u="none" strike="noStrike" baseline="0" dirty="0">
                <a:latin typeface="SymbolMT"/>
              </a:rPr>
              <a:t>• </a:t>
            </a:r>
            <a:r>
              <a:rPr lang="1106" sz="1400" b="0" i="0" u="none" strike="noStrike" baseline="0" dirty="0">
                <a:latin typeface="ArialMT"/>
              </a:rPr>
              <a:t>Efallai bydd un foch neu’r ddwy wedi cochi</a:t>
            </a:r>
          </a:p>
          <a:p>
            <a:pPr algn="l">
              <a:defRPr b="0" i="0"/>
            </a:pPr>
            <a:r>
              <a:rPr lang="1106" sz="1400" b="0" i="0" u="none" strike="noStrike" baseline="0" dirty="0">
                <a:latin typeface="SymbolMT"/>
              </a:rPr>
              <a:t>• </a:t>
            </a:r>
            <a:r>
              <a:rPr lang="1106" sz="1400" b="0" i="0" u="none" strike="noStrike" baseline="0" dirty="0">
                <a:latin typeface="ArialMT"/>
              </a:rPr>
              <a:t>Efallai fod Tomos yn rhwbio ei glust neu ei glustiau</a:t>
            </a:r>
          </a:p>
          <a:p>
            <a:pPr algn="l">
              <a:defRPr b="0" i="0"/>
            </a:pPr>
            <a:r>
              <a:rPr lang="1106" sz="1400" b="0" i="0" u="none" strike="noStrike" baseline="0" dirty="0">
                <a:latin typeface="SymbolMT"/>
              </a:rPr>
              <a:t>• </a:t>
            </a:r>
            <a:r>
              <a:rPr lang="1106" sz="1400" b="0" i="0" u="none" strike="noStrike" baseline="0" dirty="0">
                <a:latin typeface="ArialMT"/>
              </a:rPr>
              <a:t>Efallai fod Tomos yn glafoerio mwy nag arfer</a:t>
            </a:r>
          </a:p>
          <a:p>
            <a:pPr algn="l">
              <a:defRPr b="0" i="0"/>
            </a:pPr>
            <a:r>
              <a:rPr lang="1106" sz="1400" b="0" i="0" u="none" strike="noStrike" baseline="0" dirty="0">
                <a:latin typeface="SymbolMT"/>
              </a:rPr>
              <a:t>• </a:t>
            </a:r>
            <a:r>
              <a:rPr lang="1106" sz="1400" b="0" i="0" u="none" strike="noStrike" baseline="0" dirty="0">
                <a:latin typeface="ArialMT"/>
              </a:rPr>
              <a:t>Efallai fod Tomos yn rhoi pethau yn ei geg ac yn eu cnoi neu’n eu deintio nhw</a:t>
            </a:r>
          </a:p>
          <a:p>
            <a:pPr algn="l">
              <a:defRPr b="0" i="0"/>
            </a:pPr>
            <a:r>
              <a:rPr lang="1106" sz="1400" b="0" i="0" u="none" strike="noStrike" baseline="0" dirty="0">
                <a:latin typeface="SymbolMT"/>
              </a:rPr>
              <a:t>• </a:t>
            </a:r>
            <a:r>
              <a:rPr lang="1106" sz="1400" b="0" i="0" u="none" strike="noStrike" baseline="0" dirty="0">
                <a:latin typeface="ArialMT"/>
              </a:rPr>
              <a:t>Efallai fod Tomos yn crio’n fwy aml</a:t>
            </a:r>
          </a:p>
          <a:p>
            <a:pPr algn="l">
              <a:defRPr b="0" i="0"/>
            </a:pPr>
            <a:r>
              <a:rPr lang="1106" sz="1400" b="0" i="0" u="none" strike="noStrike" baseline="0" dirty="0">
                <a:latin typeface="SymbolMT"/>
              </a:rPr>
              <a:t>• </a:t>
            </a:r>
            <a:r>
              <a:rPr lang="1106" sz="1400" b="0" i="0" u="none" strike="noStrike" baseline="0" dirty="0">
                <a:latin typeface="ArialMT"/>
              </a:rPr>
              <a:t>Efallai fod Tomos yn anniddig ac yn bigog yn gyffredinol</a:t>
            </a:r>
          </a:p>
          <a:p>
            <a:pPr algn="l">
              <a:defRPr b="0" i="0"/>
            </a:pPr>
            <a:r>
              <a:rPr lang="1106" sz="1400" b="0" i="0" u="none" strike="noStrike" baseline="0" dirty="0">
                <a:latin typeface="SymbolMT"/>
              </a:rPr>
              <a:t>• </a:t>
            </a:r>
            <a:r>
              <a:rPr lang="1106" sz="1400" b="0" i="0" u="none" strike="noStrike" baseline="0" dirty="0">
                <a:latin typeface="ArialMT"/>
              </a:rPr>
              <a:t>Efallai bydd deintgig Tomos yn edrych yn ddolurus</a:t>
            </a:r>
            <a:br>
              <a:rPr lang="1106" sz="1400" b="0" i="0" u="none" strike="noStrike" baseline="0" dirty="0">
                <a:latin typeface="ArialMT"/>
              </a:rPr>
            </a:br>
            <a:endParaRPr lang="en-US" sz="1400" b="0" i="0" u="none" strike="noStrike" baseline="0" dirty="0">
              <a:latin typeface="ArialMT"/>
            </a:endParaRPr>
          </a:p>
          <a:p>
            <a:pPr algn="l">
              <a:defRPr b="0" i="0"/>
            </a:pPr>
            <a:r>
              <a:rPr lang="1106" sz="1400" b="0" i="0" u="none" strike="noStrike" baseline="0" dirty="0">
                <a:latin typeface="ArialMT"/>
              </a:rPr>
              <a:t>Nid yw'r rhestr yn gynhwysfawr.</a:t>
            </a:r>
          </a:p>
          <a:p>
            <a:pPr algn="l">
              <a:defRPr b="0" i="0"/>
            </a:pPr>
            <a:r>
              <a:rPr lang="1106" sz="1400" b="0" i="0" u="none" strike="noStrike" baseline="0" dirty="0">
                <a:latin typeface="ArialMT"/>
              </a:rPr>
              <a:t>Rhowch farciau am unrhyw ymateb perthnasol arall.</a:t>
            </a:r>
            <a:endParaRPr lang="en-GB" sz="1400" dirty="0"/>
          </a:p>
        </p:txBody>
      </p:sp>
      <p:sp>
        <p:nvSpPr>
          <p:cNvPr id="4" name="Title 2">
            <a:extLst>
              <a:ext uri="{FF2B5EF4-FFF2-40B4-BE49-F238E27FC236}">
                <a16:creationId xmlns:a16="http://schemas.microsoft.com/office/drawing/2014/main" id="{53E2826C-7F82-430D-A5E6-74C2606363C1}"/>
              </a:ext>
            </a:extLst>
          </p:cNvPr>
          <p:cNvSpPr>
            <a:spLocks noGrp="1"/>
          </p:cNvSpPr>
          <p:nvPr>
            <p:ph type="title"/>
          </p:nvPr>
        </p:nvSpPr>
        <p:spPr>
          <a:xfrm>
            <a:off x="282011" y="208722"/>
            <a:ext cx="10223323" cy="447261"/>
          </a:xfrm>
        </p:spPr>
        <p:txBody>
          <a:bodyPr/>
          <a:lstStyle/>
          <a:p>
            <a:pPr>
              <a:defRPr b="0" i="0"/>
            </a:pPr>
            <a:r>
              <a:rPr lang="1106" sz="1800"/>
              <a:t>Cwestiwn 5 (a) a'r cynllun marcio </a:t>
            </a:r>
          </a:p>
        </p:txBody>
      </p:sp>
      <p:pic>
        <p:nvPicPr>
          <p:cNvPr id="8" name="Picture 7">
            <a:extLst>
              <a:ext uri="{FF2B5EF4-FFF2-40B4-BE49-F238E27FC236}">
                <a16:creationId xmlns:a16="http://schemas.microsoft.com/office/drawing/2014/main" id="{431088DE-A917-40F3-90D5-4BE54AD94699}"/>
              </a:ext>
            </a:extLst>
          </p:cNvPr>
          <p:cNvPicPr>
            <a:picLocks noChangeAspect="1"/>
          </p:cNvPicPr>
          <p:nvPr/>
        </p:nvPicPr>
        <p:blipFill>
          <a:blip r:embed="rId2"/>
          <a:stretch>
            <a:fillRect/>
          </a:stretch>
        </p:blipFill>
        <p:spPr>
          <a:xfrm>
            <a:off x="282010" y="1121567"/>
            <a:ext cx="5659827" cy="1876466"/>
          </a:xfrm>
          <a:prstGeom prst="rect">
            <a:avLst/>
          </a:prstGeom>
        </p:spPr>
      </p:pic>
      <p:sp>
        <p:nvSpPr>
          <p:cNvPr id="5" name="TextBox 4">
            <a:extLst>
              <a:ext uri="{FF2B5EF4-FFF2-40B4-BE49-F238E27FC236}">
                <a16:creationId xmlns:a16="http://schemas.microsoft.com/office/drawing/2014/main" id="{4D224094-1F9A-46C6-8C77-52AA285693A5}"/>
              </a:ext>
            </a:extLst>
          </p:cNvPr>
          <p:cNvSpPr txBox="1"/>
          <p:nvPr/>
        </p:nvSpPr>
        <p:spPr>
          <a:xfrm>
            <a:off x="5677923" y="16853"/>
            <a:ext cx="6096000" cy="830997"/>
          </a:xfrm>
          <a:prstGeom prst="rect">
            <a:avLst/>
          </a:prstGeom>
          <a:noFill/>
        </p:spPr>
        <p:txBody>
          <a:bodyPr wrap="square">
            <a:spAutoFit/>
          </a:bodyPr>
          <a:lstStyle/>
          <a:p>
            <a:r>
              <a:rPr lang="en-GB" sz="1600" dirty="0" err="1">
                <a:solidFill>
                  <a:schemeClr val="accent1"/>
                </a:solidFill>
              </a:rPr>
              <a:t>Berfau</a:t>
            </a:r>
            <a:r>
              <a:rPr lang="en-GB" sz="1600" dirty="0">
                <a:solidFill>
                  <a:schemeClr val="accent1"/>
                </a:solidFill>
              </a:rPr>
              <a:t> </a:t>
            </a:r>
            <a:r>
              <a:rPr lang="en-GB" sz="1600" dirty="0" err="1">
                <a:solidFill>
                  <a:schemeClr val="accent1"/>
                </a:solidFill>
              </a:rPr>
              <a:t>Gorchymyn</a:t>
            </a:r>
            <a:r>
              <a:rPr lang="en-GB" sz="1600" dirty="0">
                <a:solidFill>
                  <a:schemeClr val="accent1"/>
                </a:solidFill>
              </a:rPr>
              <a:t>: </a:t>
            </a:r>
            <a:r>
              <a:rPr lang="en-GB" sz="1600" b="1" i="1" dirty="0" err="1">
                <a:solidFill>
                  <a:schemeClr val="accent1"/>
                </a:solidFill>
              </a:rPr>
              <a:t>Nodwch</a:t>
            </a:r>
            <a:r>
              <a:rPr lang="en-GB" sz="1600" b="1" i="1" dirty="0">
                <a:solidFill>
                  <a:schemeClr val="accent1"/>
                </a:solidFill>
              </a:rPr>
              <a:t>-</a:t>
            </a:r>
            <a:r>
              <a:rPr lang="en-GB" sz="1600" dirty="0">
                <a:solidFill>
                  <a:schemeClr val="accent1"/>
                </a:solidFill>
              </a:rPr>
              <a:t>   </a:t>
            </a:r>
            <a:r>
              <a:rPr lang="en-GB" sz="1600" dirty="0" err="1">
                <a:solidFill>
                  <a:srgbClr val="0070C0"/>
                </a:solidFill>
              </a:rPr>
              <a:t>Rhowch</a:t>
            </a:r>
            <a:r>
              <a:rPr lang="en-GB" sz="1600" dirty="0">
                <a:solidFill>
                  <a:srgbClr val="0070C0"/>
                </a:solidFill>
              </a:rPr>
              <a:t>/</a:t>
            </a:r>
            <a:r>
              <a:rPr lang="en-GB" sz="1600" dirty="0" err="1">
                <a:solidFill>
                  <a:srgbClr val="0070C0"/>
                </a:solidFill>
              </a:rPr>
              <a:t>enwch</a:t>
            </a:r>
            <a:r>
              <a:rPr lang="en-GB" sz="1600" dirty="0">
                <a:solidFill>
                  <a:srgbClr val="0070C0"/>
                </a:solidFill>
              </a:rPr>
              <a:t>/</a:t>
            </a:r>
          </a:p>
          <a:p>
            <a:r>
              <a:rPr lang="en-GB" sz="1600" dirty="0" err="1">
                <a:solidFill>
                  <a:srgbClr val="0070C0"/>
                </a:solidFill>
              </a:rPr>
              <a:t>dewiswch</a:t>
            </a:r>
            <a:r>
              <a:rPr lang="en-GB" sz="1600" dirty="0">
                <a:solidFill>
                  <a:srgbClr val="0070C0"/>
                </a:solidFill>
              </a:rPr>
              <a:t>/</a:t>
            </a:r>
            <a:r>
              <a:rPr lang="en-GB" sz="1600" dirty="0" err="1">
                <a:solidFill>
                  <a:srgbClr val="0070C0"/>
                </a:solidFill>
              </a:rPr>
              <a:t>nodwch</a:t>
            </a:r>
            <a:r>
              <a:rPr lang="en-GB" sz="1600" dirty="0">
                <a:solidFill>
                  <a:srgbClr val="0070C0"/>
                </a:solidFill>
              </a:rPr>
              <a:t> </a:t>
            </a:r>
            <a:r>
              <a:rPr lang="en-GB" sz="1600" dirty="0" err="1">
                <a:solidFill>
                  <a:srgbClr val="0070C0"/>
                </a:solidFill>
              </a:rPr>
              <a:t>ffeithiau</a:t>
            </a:r>
            <a:r>
              <a:rPr lang="en-GB" sz="1600" dirty="0">
                <a:solidFill>
                  <a:srgbClr val="0070C0"/>
                </a:solidFill>
              </a:rPr>
              <a:t> neu </a:t>
            </a:r>
            <a:r>
              <a:rPr lang="en-GB" sz="1600" dirty="0" err="1">
                <a:solidFill>
                  <a:srgbClr val="0070C0"/>
                </a:solidFill>
              </a:rPr>
              <a:t>enghreifftiau</a:t>
            </a:r>
            <a:r>
              <a:rPr lang="en-GB" sz="1600" dirty="0">
                <a:solidFill>
                  <a:srgbClr val="0070C0"/>
                </a:solidFill>
              </a:rPr>
              <a:t> </a:t>
            </a:r>
            <a:r>
              <a:rPr lang="en-GB" sz="1600" dirty="0" err="1">
                <a:solidFill>
                  <a:srgbClr val="0070C0"/>
                </a:solidFill>
              </a:rPr>
              <a:t>byr</a:t>
            </a:r>
            <a:r>
              <a:rPr lang="en-GB" sz="1600" dirty="0">
                <a:solidFill>
                  <a:srgbClr val="0070C0"/>
                </a:solidFill>
              </a:rPr>
              <a:t> </a:t>
            </a:r>
          </a:p>
          <a:p>
            <a:r>
              <a:rPr lang="en-GB" sz="1600" dirty="0">
                <a:solidFill>
                  <a:srgbClr val="0070C0"/>
                </a:solidFill>
              </a:rPr>
              <a:t>(o </a:t>
            </a:r>
            <a:r>
              <a:rPr lang="en-GB" sz="1600" dirty="0" err="1">
                <a:solidFill>
                  <a:srgbClr val="0070C0"/>
                </a:solidFill>
              </a:rPr>
              <a:t>ffynhonnell</a:t>
            </a:r>
            <a:r>
              <a:rPr lang="en-GB" sz="1600" dirty="0">
                <a:solidFill>
                  <a:srgbClr val="0070C0"/>
                </a:solidFill>
              </a:rPr>
              <a:t> </a:t>
            </a:r>
            <a:r>
              <a:rPr lang="en-GB" sz="1600" dirty="0" err="1">
                <a:solidFill>
                  <a:srgbClr val="0070C0"/>
                </a:solidFill>
              </a:rPr>
              <a:t>benodol</a:t>
            </a:r>
            <a:r>
              <a:rPr lang="en-GB" sz="1600" dirty="0">
                <a:solidFill>
                  <a:srgbClr val="0070C0"/>
                </a:solidFill>
              </a:rPr>
              <a:t> neu </a:t>
            </a:r>
            <a:r>
              <a:rPr lang="en-GB" sz="1600" dirty="0" err="1">
                <a:solidFill>
                  <a:srgbClr val="0070C0"/>
                </a:solidFill>
              </a:rPr>
              <a:t>drwy</a:t>
            </a:r>
            <a:r>
              <a:rPr lang="en-GB" sz="1600" dirty="0">
                <a:solidFill>
                  <a:srgbClr val="0070C0"/>
                </a:solidFill>
              </a:rPr>
              <a:t> </a:t>
            </a:r>
            <a:r>
              <a:rPr lang="en-GB" sz="1600" dirty="0" err="1">
                <a:solidFill>
                  <a:srgbClr val="0070C0"/>
                </a:solidFill>
              </a:rPr>
              <a:t>ddwyn</a:t>
            </a:r>
            <a:r>
              <a:rPr lang="en-GB" sz="1600" dirty="0">
                <a:solidFill>
                  <a:srgbClr val="0070C0"/>
                </a:solidFill>
              </a:rPr>
              <a:t> </a:t>
            </a:r>
            <a:r>
              <a:rPr lang="en-GB" sz="1600" dirty="0" err="1">
                <a:solidFill>
                  <a:srgbClr val="0070C0"/>
                </a:solidFill>
              </a:rPr>
              <a:t>i</a:t>
            </a:r>
            <a:r>
              <a:rPr lang="en-GB" sz="1600" dirty="0">
                <a:solidFill>
                  <a:srgbClr val="0070C0"/>
                </a:solidFill>
              </a:rPr>
              <a:t> </a:t>
            </a:r>
            <a:r>
              <a:rPr lang="en-GB" sz="1600" dirty="0" err="1">
                <a:solidFill>
                  <a:srgbClr val="0070C0"/>
                </a:solidFill>
              </a:rPr>
              <a:t>gof</a:t>
            </a:r>
            <a:r>
              <a:rPr lang="en-GB" sz="1600" dirty="0">
                <a:solidFill>
                  <a:srgbClr val="0070C0"/>
                </a:solidFill>
              </a:rPr>
              <a:t>)  </a:t>
            </a:r>
          </a:p>
        </p:txBody>
      </p:sp>
    </p:spTree>
    <p:extLst>
      <p:ext uri="{BB962C8B-B14F-4D97-AF65-F5344CB8AC3E}">
        <p14:creationId xmlns:p14="http://schemas.microsoft.com/office/powerpoint/2010/main" val="3263837858"/>
      </p:ext>
    </p:extLst>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597159D2-ABEC-4203-AD91-3751F6D76650}"/>
              </a:ext>
            </a:extLst>
          </p:cNvPr>
          <p:cNvSpPr/>
          <p:nvPr/>
        </p:nvSpPr>
        <p:spPr>
          <a:xfrm>
            <a:off x="6096000" y="882869"/>
            <a:ext cx="6096000" cy="5975131"/>
          </a:xfrm>
          <a:prstGeom prst="rect">
            <a:avLst/>
          </a:prstGeom>
          <a:solidFill>
            <a:schemeClr val="accent3"/>
          </a:solidFill>
          <a:effectLst>
            <a:outerShdw blurRad="50800" dist="50800" dir="5400000" algn="ctr" rotWithShape="0">
              <a:schemeClr val="accent3"/>
            </a:outerShdw>
          </a:effectLst>
        </p:spPr>
        <p:txBody>
          <a:bodyPr wrap="none" lIns="0" tIns="0" rIns="0" bIns="0" rtlCol="0" anchor="ctr">
            <a:noAutofit/>
          </a:bodyPr>
          <a:lstStyle/>
          <a:p>
            <a:pPr algn="ctr"/>
            <a:endParaRPr lang="en-GB">
              <a:solidFill>
                <a:srgbClr val="000000"/>
              </a:solidFill>
            </a:endParaRPr>
          </a:p>
        </p:txBody>
      </p:sp>
      <p:pic>
        <p:nvPicPr>
          <p:cNvPr id="9" name="Picture 8">
            <a:extLst>
              <a:ext uri="{FF2B5EF4-FFF2-40B4-BE49-F238E27FC236}">
                <a16:creationId xmlns:a16="http://schemas.microsoft.com/office/drawing/2014/main" id="{D0D25735-823F-4728-8EDA-51AB7473F8FA}"/>
              </a:ext>
            </a:extLst>
          </p:cNvPr>
          <p:cNvPicPr>
            <a:picLocks noChangeAspect="1"/>
          </p:cNvPicPr>
          <p:nvPr/>
        </p:nvPicPr>
        <p:blipFill>
          <a:blip r:embed="rId3"/>
          <a:stretch>
            <a:fillRect/>
          </a:stretch>
        </p:blipFill>
        <p:spPr>
          <a:xfrm>
            <a:off x="7220058" y="1743310"/>
            <a:ext cx="3807976" cy="3371380"/>
          </a:xfrm>
          <a:prstGeom prst="rect">
            <a:avLst/>
          </a:prstGeom>
          <a:effectLst/>
        </p:spPr>
      </p:pic>
      <p:sp>
        <p:nvSpPr>
          <p:cNvPr id="11" name="Title 2">
            <a:extLst>
              <a:ext uri="{FF2B5EF4-FFF2-40B4-BE49-F238E27FC236}">
                <a16:creationId xmlns:a16="http://schemas.microsoft.com/office/drawing/2014/main" id="{163DF474-BE96-4339-AA0A-573F83921145}"/>
              </a:ext>
            </a:extLst>
          </p:cNvPr>
          <p:cNvSpPr txBox="1">
            <a:spLocks/>
          </p:cNvSpPr>
          <p:nvPr/>
        </p:nvSpPr>
        <p:spPr>
          <a:xfrm>
            <a:off x="271380" y="325680"/>
            <a:ext cx="10020936" cy="447261"/>
          </a:xfrm>
          <a:prstGeom prst="rect">
            <a:avLst/>
          </a:prstGeom>
        </p:spPr>
        <p:txBody>
          <a:bodyPr/>
          <a:lstStyle>
            <a:lvl1pPr algn="l" defTabSz="914400" rtl="0" eaLnBrk="1" latinLnBrk="0" hangingPunct="1">
              <a:lnSpc>
                <a:spcPct val="90000"/>
              </a:lnSpc>
              <a:spcBef>
                <a:spcPct val="0"/>
              </a:spcBef>
              <a:buNone/>
              <a:defRPr lang="en-US" sz="1400" kern="1200" dirty="0">
                <a:solidFill>
                  <a:schemeClr val="accent1"/>
                </a:solidFill>
                <a:latin typeface="+mj-lt"/>
                <a:ea typeface="+mj-ea"/>
                <a:cs typeface="+mj-cs"/>
              </a:defRPr>
            </a:lvl1pPr>
          </a:lstStyle>
          <a:p>
            <a:pPr algn="l"/>
            <a:r>
              <a:rPr lang="en-US" sz="1800" dirty="0" err="1">
                <a:solidFill>
                  <a:srgbClr val="0077C8"/>
                </a:solidFill>
              </a:rPr>
              <a:t>Uned</a:t>
            </a:r>
            <a:r>
              <a:rPr lang="en-US" sz="1800" dirty="0">
                <a:solidFill>
                  <a:srgbClr val="0077C8"/>
                </a:solidFill>
              </a:rPr>
              <a:t> 216 – </a:t>
            </a:r>
            <a:r>
              <a:rPr lang="en-GB" sz="1400" b="0" i="0" u="none" strike="noStrike" baseline="0" dirty="0">
                <a:solidFill>
                  <a:srgbClr val="000000"/>
                </a:solidFill>
                <a:latin typeface="Arial WGL"/>
              </a:rPr>
              <a:t> </a:t>
            </a:r>
            <a:r>
              <a:rPr lang="en-GB" sz="1800" i="0" u="none" strike="noStrike" baseline="0" dirty="0" err="1">
                <a:solidFill>
                  <a:srgbClr val="0070C0"/>
                </a:solidFill>
                <a:latin typeface="Arial WGL"/>
              </a:rPr>
              <a:t>Deall</a:t>
            </a:r>
            <a:r>
              <a:rPr lang="en-GB" sz="1800" i="0" u="none" strike="noStrike" baseline="0" dirty="0">
                <a:solidFill>
                  <a:srgbClr val="0070C0"/>
                </a:solidFill>
                <a:latin typeface="Arial WGL"/>
              </a:rPr>
              <a:t> </a:t>
            </a:r>
            <a:r>
              <a:rPr lang="en-GB" sz="1800" i="0" u="none" strike="noStrike" baseline="0" dirty="0" err="1">
                <a:solidFill>
                  <a:srgbClr val="0070C0"/>
                </a:solidFill>
                <a:latin typeface="Arial WGL"/>
              </a:rPr>
              <a:t>Gofal</a:t>
            </a:r>
            <a:r>
              <a:rPr lang="en-GB" sz="1800" i="0" u="none" strike="noStrike" baseline="0" dirty="0">
                <a:solidFill>
                  <a:srgbClr val="0070C0"/>
                </a:solidFill>
                <a:latin typeface="Arial WGL"/>
              </a:rPr>
              <a:t>, </a:t>
            </a:r>
            <a:r>
              <a:rPr lang="en-GB" sz="1800" i="0" u="none" strike="noStrike" baseline="0" dirty="0" err="1">
                <a:solidFill>
                  <a:srgbClr val="0070C0"/>
                </a:solidFill>
                <a:latin typeface="Arial WGL"/>
              </a:rPr>
              <a:t>Chwarae</a:t>
            </a:r>
            <a:r>
              <a:rPr lang="en-GB" sz="1800" i="0" u="none" strike="noStrike" baseline="0" dirty="0">
                <a:solidFill>
                  <a:srgbClr val="0070C0"/>
                </a:solidFill>
                <a:latin typeface="Arial WGL"/>
              </a:rPr>
              <a:t>, </a:t>
            </a:r>
            <a:r>
              <a:rPr lang="en-GB" sz="1800" i="0" u="none" strike="noStrike" baseline="0" dirty="0" err="1">
                <a:solidFill>
                  <a:srgbClr val="0070C0"/>
                </a:solidFill>
                <a:latin typeface="Arial WGL"/>
              </a:rPr>
              <a:t>Dysgu</a:t>
            </a:r>
            <a:r>
              <a:rPr lang="en-GB" sz="1800" i="0" u="none" strike="noStrike" baseline="0" dirty="0">
                <a:solidFill>
                  <a:srgbClr val="0070C0"/>
                </a:solidFill>
                <a:latin typeface="Arial WGL"/>
              </a:rPr>
              <a:t> a </a:t>
            </a:r>
            <a:r>
              <a:rPr lang="en-GB" sz="1800" i="0" u="none" strike="noStrike" baseline="0" dirty="0" err="1">
                <a:solidFill>
                  <a:srgbClr val="0070C0"/>
                </a:solidFill>
                <a:latin typeface="Arial WGL"/>
              </a:rPr>
              <a:t>Datblygiad</a:t>
            </a:r>
            <a:r>
              <a:rPr lang="en-GB" sz="1800" i="0" u="none" strike="noStrike" baseline="0" dirty="0">
                <a:solidFill>
                  <a:srgbClr val="0070C0"/>
                </a:solidFill>
                <a:latin typeface="Arial WGL"/>
              </a:rPr>
              <a:t> Plant</a:t>
            </a:r>
            <a:endParaRPr lang="en-US" sz="1800" dirty="0">
              <a:solidFill>
                <a:srgbClr val="0070C0"/>
              </a:solidFill>
            </a:endParaRPr>
          </a:p>
        </p:txBody>
      </p:sp>
      <p:sp>
        <p:nvSpPr>
          <p:cNvPr id="12" name="TextBox 11">
            <a:extLst>
              <a:ext uri="{FF2B5EF4-FFF2-40B4-BE49-F238E27FC236}">
                <a16:creationId xmlns:a16="http://schemas.microsoft.com/office/drawing/2014/main" id="{CF49AE20-C90F-4E03-B312-172C20477369}"/>
              </a:ext>
            </a:extLst>
          </p:cNvPr>
          <p:cNvSpPr txBox="1"/>
          <p:nvPr/>
        </p:nvSpPr>
        <p:spPr>
          <a:xfrm>
            <a:off x="6510845" y="5615756"/>
            <a:ext cx="5489818" cy="523220"/>
          </a:xfrm>
          <a:prstGeom prst="rect">
            <a:avLst/>
          </a:prstGeom>
          <a:noFill/>
        </p:spPr>
        <p:txBody>
          <a:bodyPr wrap="square" rtlCol="0">
            <a:spAutoFit/>
          </a:bodyPr>
          <a:lstStyle/>
          <a:p>
            <a:r>
              <a:rPr lang="en-GB" sz="2800" dirty="0" err="1">
                <a:solidFill>
                  <a:schemeClr val="bg1"/>
                </a:solidFill>
                <a:hlinkClick r:id="rId4">
                  <a:extLst>
                    <a:ext uri="{A12FA001-AC4F-418D-AE19-62706E023703}">
                      <ahyp:hlinkClr xmlns:ahyp="http://schemas.microsoft.com/office/drawing/2018/hyperlinkcolor" val="tx"/>
                    </a:ext>
                  </a:extLst>
                </a:hlinkClick>
              </a:rPr>
              <a:t>Adolygiad</a:t>
            </a:r>
            <a:r>
              <a:rPr lang="en-GB" sz="2800" dirty="0">
                <a:solidFill>
                  <a:schemeClr val="bg1"/>
                </a:solidFill>
                <a:hlinkClick r:id="rId4">
                  <a:extLst>
                    <a:ext uri="{A12FA001-AC4F-418D-AE19-62706E023703}">
                      <ahyp:hlinkClr xmlns:ahyp="http://schemas.microsoft.com/office/drawing/2018/hyperlinkcolor" val="tx"/>
                    </a:ext>
                  </a:extLst>
                </a:hlinkClick>
              </a:rPr>
              <a:t> </a:t>
            </a:r>
            <a:r>
              <a:rPr lang="en-GB" sz="2800" dirty="0" err="1">
                <a:solidFill>
                  <a:schemeClr val="bg1"/>
                </a:solidFill>
                <a:hlinkClick r:id="rId4">
                  <a:extLst>
                    <a:ext uri="{A12FA001-AC4F-418D-AE19-62706E023703}">
                      <ahyp:hlinkClr xmlns:ahyp="http://schemas.microsoft.com/office/drawing/2018/hyperlinkcolor" val="tx"/>
                    </a:ext>
                  </a:extLst>
                </a:hlinkClick>
              </a:rPr>
              <a:t>Arholiad</a:t>
            </a:r>
            <a:r>
              <a:rPr lang="en-GB" sz="2800" dirty="0">
                <a:solidFill>
                  <a:schemeClr val="bg1"/>
                </a:solidFill>
                <a:hlinkClick r:id="rId4">
                  <a:extLst>
                    <a:ext uri="{A12FA001-AC4F-418D-AE19-62706E023703}">
                      <ahyp:hlinkClr xmlns:ahyp="http://schemas.microsoft.com/office/drawing/2018/hyperlinkcolor" val="tx"/>
                    </a:ext>
                  </a:extLst>
                </a:hlinkClick>
              </a:rPr>
              <a:t> </a:t>
            </a:r>
            <a:r>
              <a:rPr lang="en-GB" sz="2800" dirty="0" err="1">
                <a:solidFill>
                  <a:schemeClr val="bg1"/>
                </a:solidFill>
                <a:hlinkClick r:id="rId4">
                  <a:extLst>
                    <a:ext uri="{A12FA001-AC4F-418D-AE19-62706E023703}">
                      <ahyp:hlinkClr xmlns:ahyp="http://schemas.microsoft.com/office/drawing/2018/hyperlinkcolor" val="tx"/>
                    </a:ext>
                  </a:extLst>
                </a:hlinkClick>
              </a:rPr>
              <a:t>Ar-lein</a:t>
            </a:r>
            <a:r>
              <a:rPr lang="en-GB" sz="2800" dirty="0">
                <a:solidFill>
                  <a:schemeClr val="bg1"/>
                </a:solidFill>
              </a:rPr>
              <a:t> (AAA)</a:t>
            </a:r>
            <a:endParaRPr lang="en-GB" sz="2800" b="1" dirty="0">
              <a:solidFill>
                <a:schemeClr val="bg1"/>
              </a:solidFill>
            </a:endParaRPr>
          </a:p>
        </p:txBody>
      </p:sp>
      <p:pic>
        <p:nvPicPr>
          <p:cNvPr id="3" name="Picture 2">
            <a:extLst>
              <a:ext uri="{FF2B5EF4-FFF2-40B4-BE49-F238E27FC236}">
                <a16:creationId xmlns:a16="http://schemas.microsoft.com/office/drawing/2014/main" id="{2750A780-35C4-4720-89BF-0CAD599DC398}"/>
              </a:ext>
            </a:extLst>
          </p:cNvPr>
          <p:cNvPicPr>
            <a:picLocks noChangeAspect="1"/>
          </p:cNvPicPr>
          <p:nvPr/>
        </p:nvPicPr>
        <p:blipFill>
          <a:blip r:embed="rId5"/>
          <a:stretch>
            <a:fillRect/>
          </a:stretch>
        </p:blipFill>
        <p:spPr>
          <a:xfrm>
            <a:off x="1011566" y="989915"/>
            <a:ext cx="4064686" cy="5761037"/>
          </a:xfrm>
          <a:prstGeom prst="rect">
            <a:avLst/>
          </a:prstGeom>
        </p:spPr>
      </p:pic>
    </p:spTree>
    <p:extLst>
      <p:ext uri="{BB962C8B-B14F-4D97-AF65-F5344CB8AC3E}">
        <p14:creationId xmlns:p14="http://schemas.microsoft.com/office/powerpoint/2010/main" val="1643471483"/>
      </p:ext>
    </p:extLst>
  </p:cSld>
  <p:clrMapOvr>
    <a:masterClrMapping/>
  </p:clrMapOvr>
  <mc:AlternateContent xmlns:mc="http://schemas.openxmlformats.org/markup-compatibility/2006" xmlns:p14="http://schemas.microsoft.com/office/powerpoint/2010/main">
    <mc:Choice Requires="p14">
      <p:transition spd="slow" p14:dur="2000" advTm="124445"/>
    </mc:Choice>
    <mc:Fallback xmlns="">
      <p:transition spd="slow" advTm="124445"/>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19AB314D-1075-4BCE-9C67-5C9A7E737883}"/>
              </a:ext>
            </a:extLst>
          </p:cNvPr>
          <p:cNvSpPr txBox="1"/>
          <p:nvPr/>
        </p:nvSpPr>
        <p:spPr>
          <a:xfrm>
            <a:off x="8807670" y="1676179"/>
            <a:ext cx="2685842" cy="2532370"/>
          </a:xfrm>
          <a:prstGeom prst="rect">
            <a:avLst/>
          </a:prstGeom>
          <a:noFill/>
          <a:ln>
            <a:noFill/>
          </a:ln>
        </p:spPr>
        <p:txBody>
          <a:bodyPr wrap="square">
            <a:spAutoFit/>
          </a:bodyPr>
          <a:lstStyle/>
          <a:p>
            <a:pPr>
              <a:defRPr b="0" i="0"/>
            </a:pPr>
            <a:r>
              <a:rPr lang="1106" sz="1600" b="1" i="1">
                <a:solidFill>
                  <a:srgbClr val="0070C0"/>
                </a:solidFill>
              </a:rPr>
              <a:t>Adborth yr Uwch Arholwr </a:t>
            </a:r>
          </a:p>
          <a:p>
            <a:endParaRPr lang="en-GB" sz="1600" b="1" i="1">
              <a:solidFill>
                <a:srgbClr val="0070C0"/>
              </a:solidFill>
            </a:endParaRPr>
          </a:p>
          <a:p>
            <a:pPr>
              <a:defRPr b="0" i="0"/>
            </a:pPr>
            <a:r>
              <a:rPr lang="1106" sz="1600" i="1">
                <a:solidFill>
                  <a:srgbClr val="0070C0"/>
                </a:solidFill>
              </a:rPr>
              <a:t>Yma roedd y dysgwyr yn gallu ennill hyd at 3 marc am atebion un gair syml.</a:t>
            </a:r>
            <a:r>
              <a:rPr lang="1106" sz="1600" i="0">
                <a:solidFill>
                  <a:srgbClr val="0070C0"/>
                </a:solidFill>
              </a:rPr>
              <a:t> </a:t>
            </a:r>
            <a:endParaRPr lang="1106" sz="1600" i="1">
              <a:solidFill>
                <a:srgbClr val="0070C0"/>
              </a:solidFill>
            </a:endParaRPr>
          </a:p>
          <a:p>
            <a:pPr>
              <a:defRPr b="0" i="0"/>
            </a:pPr>
            <a:r>
              <a:rPr lang="1106" sz="1600" i="1">
                <a:solidFill>
                  <a:srgbClr val="0070C0"/>
                </a:solidFill>
              </a:rPr>
              <a:t>Roedd llawer yn gallu gwneud hyn yn llwyddiannus, fel y gellir ei weld yma yn ymateb y dysgwr hwn.</a:t>
            </a:r>
          </a:p>
        </p:txBody>
      </p:sp>
      <p:sp>
        <p:nvSpPr>
          <p:cNvPr id="10" name="Speech Bubble: Rectangle with Corners Rounded 9">
            <a:extLst>
              <a:ext uri="{FF2B5EF4-FFF2-40B4-BE49-F238E27FC236}">
                <a16:creationId xmlns:a16="http://schemas.microsoft.com/office/drawing/2014/main" id="{0A4DA4E1-3D50-4AE0-BAED-6924CBAFBBFF}"/>
              </a:ext>
            </a:extLst>
          </p:cNvPr>
          <p:cNvSpPr/>
          <p:nvPr/>
        </p:nvSpPr>
        <p:spPr>
          <a:xfrm>
            <a:off x="8502869" y="1387366"/>
            <a:ext cx="3366238" cy="3142593"/>
          </a:xfrm>
          <a:prstGeom prst="wedgeRoundRectCallout">
            <a:avLst>
              <a:gd name="adj1" fmla="val -76364"/>
              <a:gd name="adj2" fmla="val 1488"/>
              <a:gd name="adj3" fmla="val 16667"/>
            </a:avLst>
          </a:prstGeom>
          <a:ln>
            <a:solidFill>
              <a:schemeClr val="tx1"/>
            </a:solidFill>
          </a:ln>
        </p:spPr>
        <p:txBody>
          <a:bodyPr wrap="none" lIns="0" tIns="0" rIns="0" bIns="0" rtlCol="0" anchor="ctr">
            <a:noAutofit/>
          </a:bodyPr>
          <a:lstStyle/>
          <a:p>
            <a:endParaRPr lang="en-GB" sz="1800" i="1">
              <a:solidFill>
                <a:srgbClr val="0070C0"/>
              </a:solidFill>
            </a:endParaRPr>
          </a:p>
        </p:txBody>
      </p:sp>
      <p:sp>
        <p:nvSpPr>
          <p:cNvPr id="11" name="Title 2">
            <a:extLst>
              <a:ext uri="{FF2B5EF4-FFF2-40B4-BE49-F238E27FC236}">
                <a16:creationId xmlns:a16="http://schemas.microsoft.com/office/drawing/2014/main" id="{EA68D0BA-9B60-4DD0-8A44-C691118441B6}"/>
              </a:ext>
            </a:extLst>
          </p:cNvPr>
          <p:cNvSpPr txBox="1">
            <a:spLocks noGrp="1"/>
          </p:cNvSpPr>
          <p:nvPr>
            <p:ph type="title"/>
          </p:nvPr>
        </p:nvSpPr>
        <p:spPr>
          <a:xfrm>
            <a:off x="282575" y="207963"/>
            <a:ext cx="10223500" cy="447675"/>
          </a:xfrm>
          <a:prstGeom prst="rect">
            <a:avLst/>
          </a:prstGeom>
        </p:spPr>
        <p:txBody>
          <a:bodyPr vert="horz" lIns="0" tIns="0" rIns="0" bIns="0" rtlCol="0" anchor="b" anchorCtr="0">
            <a:noAutofit/>
          </a:bodyPr>
          <a:lstStyle>
            <a:lvl1pPr algn="l" defTabSz="914400" rtl="0" eaLnBrk="1" latinLnBrk="0" hangingPunct="1">
              <a:lnSpc>
                <a:spcPct val="90000"/>
              </a:lnSpc>
              <a:spcBef>
                <a:spcPct val="0"/>
              </a:spcBef>
              <a:buNone/>
              <a:defRPr lang="en-US" sz="1400" kern="1200">
                <a:solidFill>
                  <a:schemeClr val="accent1"/>
                </a:solidFill>
                <a:latin typeface="+mj-lt"/>
                <a:ea typeface="+mj-ea"/>
                <a:cs typeface="+mj-cs"/>
              </a:defRPr>
            </a:lvl1pPr>
          </a:lstStyle>
          <a:p>
            <a:pPr>
              <a:defRPr b="0" i="0"/>
            </a:pPr>
            <a:r>
              <a:rPr lang="1106" sz="1800" dirty="0"/>
              <a:t>Cwestiwn 5 </a:t>
            </a:r>
            <a:r>
              <a:rPr lang="en-GB" sz="1800" dirty="0" err="1"/>
              <a:t>ateb</a:t>
            </a:r>
            <a:r>
              <a:rPr lang="en-GB" sz="1800" dirty="0"/>
              <a:t> </a:t>
            </a:r>
            <a:r>
              <a:rPr lang="en-GB" sz="1800" dirty="0" err="1"/>
              <a:t>yr</a:t>
            </a:r>
            <a:r>
              <a:rPr lang="en-GB" sz="1800" dirty="0"/>
              <a:t> </a:t>
            </a:r>
            <a:r>
              <a:rPr lang="en-GB" sz="1800" dirty="0" err="1"/>
              <a:t>ymgeisydd</a:t>
            </a:r>
            <a:r>
              <a:rPr lang="en-GB" sz="1800" dirty="0"/>
              <a:t> </a:t>
            </a:r>
            <a:r>
              <a:rPr lang="en-GB" sz="1800" dirty="0" err="1"/>
              <a:t>gyda</a:t>
            </a:r>
            <a:r>
              <a:rPr lang="en-GB" sz="1800" dirty="0"/>
              <a:t> </a:t>
            </a:r>
            <a:r>
              <a:rPr lang="en-GB" sz="1800" dirty="0" err="1"/>
              <a:t>sylwadau’r</a:t>
            </a:r>
            <a:r>
              <a:rPr lang="en-GB" sz="1800" dirty="0"/>
              <a:t> </a:t>
            </a:r>
            <a:r>
              <a:rPr lang="en-GB" sz="1800" dirty="0" err="1"/>
              <a:t>Uwch</a:t>
            </a:r>
            <a:r>
              <a:rPr lang="en-GB" sz="1800" dirty="0"/>
              <a:t> </a:t>
            </a:r>
            <a:r>
              <a:rPr lang="en-GB" sz="1800" dirty="0" err="1"/>
              <a:t>Arholwr</a:t>
            </a:r>
            <a:endParaRPr lang="1106" sz="1800" dirty="0"/>
          </a:p>
        </p:txBody>
      </p:sp>
      <p:sp>
        <p:nvSpPr>
          <p:cNvPr id="2" name="TextBox 1">
            <a:extLst>
              <a:ext uri="{FF2B5EF4-FFF2-40B4-BE49-F238E27FC236}">
                <a16:creationId xmlns:a16="http://schemas.microsoft.com/office/drawing/2014/main" id="{F36CA6A5-2C93-4BE3-B16F-0ACDE3580010}"/>
              </a:ext>
            </a:extLst>
          </p:cNvPr>
          <p:cNvSpPr txBox="1"/>
          <p:nvPr/>
        </p:nvSpPr>
        <p:spPr>
          <a:xfrm>
            <a:off x="703852" y="2228625"/>
            <a:ext cx="3128002" cy="1739097"/>
          </a:xfrm>
          <a:prstGeom prst="rect">
            <a:avLst/>
          </a:prstGeom>
          <a:noFill/>
        </p:spPr>
        <p:txBody>
          <a:bodyPr wrap="none" rtlCol="0">
            <a:spAutoFit/>
          </a:bodyPr>
          <a:lstStyle/>
          <a:p>
            <a:pPr>
              <a:lnSpc>
                <a:spcPct val="150000"/>
              </a:lnSpc>
              <a:defRPr b="0" i="0"/>
            </a:pPr>
            <a:r>
              <a:rPr lang="1106" sz="1800"/>
              <a:t>Ateb yr ymgeisydd:</a:t>
            </a:r>
          </a:p>
          <a:p>
            <a:pPr marL="400050" indent="-400050">
              <a:lnSpc>
                <a:spcPct val="150000"/>
              </a:lnSpc>
              <a:buAutoNum type="romanLcParenBoth"/>
              <a:defRPr b="0" i="0"/>
            </a:pPr>
            <a:r>
              <a:rPr lang="1106"/>
              <a:t>bochau coch neu gynnes</a:t>
            </a:r>
          </a:p>
          <a:p>
            <a:pPr marL="400050" indent="-400050">
              <a:lnSpc>
                <a:spcPct val="150000"/>
              </a:lnSpc>
              <a:buAutoNum type="romanLcParenBoth"/>
              <a:defRPr b="0" i="0"/>
            </a:pPr>
            <a:r>
              <a:rPr lang="1106"/>
              <a:t>llefain drwy’r amser</a:t>
            </a:r>
          </a:p>
          <a:p>
            <a:pPr marL="400050" indent="-400050">
              <a:lnSpc>
                <a:spcPct val="150000"/>
              </a:lnSpc>
              <a:buAutoNum type="romanLcParenBoth"/>
              <a:defRPr b="0" i="0"/>
            </a:pPr>
            <a:r>
              <a:rPr lang="1106"/>
              <a:t>cnoi neu sugno pethau </a:t>
            </a:r>
          </a:p>
        </p:txBody>
      </p:sp>
      <p:pic>
        <p:nvPicPr>
          <p:cNvPr id="8" name="Picture 7">
            <a:extLst>
              <a:ext uri="{FF2B5EF4-FFF2-40B4-BE49-F238E27FC236}">
                <a16:creationId xmlns:a16="http://schemas.microsoft.com/office/drawing/2014/main" id="{E6A1C4AB-2D4A-4523-B040-25B69F5FB166}"/>
              </a:ext>
            </a:extLst>
          </p:cNvPr>
          <p:cNvPicPr>
            <a:picLocks noChangeAspect="1"/>
          </p:cNvPicPr>
          <p:nvPr/>
        </p:nvPicPr>
        <p:blipFill>
          <a:blip r:embed="rId2"/>
          <a:srcRect l="38306" t="30238" r="57681" b="56447"/>
          <a:stretch>
            <a:fillRect/>
          </a:stretch>
        </p:blipFill>
        <p:spPr>
          <a:xfrm>
            <a:off x="3915405" y="2707893"/>
            <a:ext cx="401444" cy="372247"/>
          </a:xfrm>
          <a:prstGeom prst="rect">
            <a:avLst/>
          </a:prstGeom>
        </p:spPr>
      </p:pic>
      <p:pic>
        <p:nvPicPr>
          <p:cNvPr id="12" name="Picture 11">
            <a:extLst>
              <a:ext uri="{FF2B5EF4-FFF2-40B4-BE49-F238E27FC236}">
                <a16:creationId xmlns:a16="http://schemas.microsoft.com/office/drawing/2014/main" id="{5486E4FE-134D-4566-A9FE-0FEBFDC8E1E8}"/>
              </a:ext>
            </a:extLst>
          </p:cNvPr>
          <p:cNvPicPr>
            <a:picLocks noChangeAspect="1"/>
          </p:cNvPicPr>
          <p:nvPr/>
        </p:nvPicPr>
        <p:blipFill>
          <a:blip r:embed="rId2"/>
          <a:srcRect l="38306" t="30238" r="57681" b="56447"/>
          <a:stretch>
            <a:fillRect/>
          </a:stretch>
        </p:blipFill>
        <p:spPr>
          <a:xfrm>
            <a:off x="3905163" y="3052978"/>
            <a:ext cx="401444" cy="372247"/>
          </a:xfrm>
          <a:prstGeom prst="rect">
            <a:avLst/>
          </a:prstGeom>
        </p:spPr>
      </p:pic>
      <p:pic>
        <p:nvPicPr>
          <p:cNvPr id="13" name="Picture 12">
            <a:extLst>
              <a:ext uri="{FF2B5EF4-FFF2-40B4-BE49-F238E27FC236}">
                <a16:creationId xmlns:a16="http://schemas.microsoft.com/office/drawing/2014/main" id="{74E056B7-A6D4-4609-A247-DB220B12600A}"/>
              </a:ext>
            </a:extLst>
          </p:cNvPr>
          <p:cNvPicPr>
            <a:picLocks noChangeAspect="1"/>
          </p:cNvPicPr>
          <p:nvPr/>
        </p:nvPicPr>
        <p:blipFill>
          <a:blip r:embed="rId2"/>
          <a:srcRect l="38306" t="30238" r="57681" b="56447"/>
          <a:stretch>
            <a:fillRect/>
          </a:stretch>
        </p:blipFill>
        <p:spPr>
          <a:xfrm>
            <a:off x="3915405" y="3451653"/>
            <a:ext cx="401444" cy="372247"/>
          </a:xfrm>
          <a:prstGeom prst="rect">
            <a:avLst/>
          </a:prstGeom>
        </p:spPr>
      </p:pic>
      <p:pic>
        <p:nvPicPr>
          <p:cNvPr id="4" name="Picture 3">
            <a:extLst>
              <a:ext uri="{FF2B5EF4-FFF2-40B4-BE49-F238E27FC236}">
                <a16:creationId xmlns:a16="http://schemas.microsoft.com/office/drawing/2014/main" id="{6CE8E393-A279-446B-A6D2-E8DDD8493FB8}"/>
              </a:ext>
            </a:extLst>
          </p:cNvPr>
          <p:cNvPicPr>
            <a:picLocks noChangeAspect="1"/>
          </p:cNvPicPr>
          <p:nvPr/>
        </p:nvPicPr>
        <p:blipFill>
          <a:blip r:embed="rId3"/>
          <a:srcRect b="64249"/>
          <a:stretch>
            <a:fillRect/>
          </a:stretch>
        </p:blipFill>
        <p:spPr>
          <a:xfrm>
            <a:off x="378044" y="1046200"/>
            <a:ext cx="7236960" cy="857793"/>
          </a:xfrm>
          <a:prstGeom prst="rect">
            <a:avLst/>
          </a:prstGeom>
        </p:spPr>
      </p:pic>
    </p:spTree>
    <p:extLst>
      <p:ext uri="{BB962C8B-B14F-4D97-AF65-F5344CB8AC3E}">
        <p14:creationId xmlns:p14="http://schemas.microsoft.com/office/powerpoint/2010/main" val="3235101263"/>
      </p:ext>
    </p:extLst>
  </p:cSld>
  <p:clrMapOvr>
    <a:masterClrMapping/>
  </p:clrMapOv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50BE40E0-EACB-4171-AEFD-A76164A569F7}"/>
              </a:ext>
            </a:extLst>
          </p:cNvPr>
          <p:cNvSpPr txBox="1"/>
          <p:nvPr/>
        </p:nvSpPr>
        <p:spPr>
          <a:xfrm>
            <a:off x="7566991" y="1209924"/>
            <a:ext cx="4315077" cy="4576570"/>
          </a:xfrm>
          <a:prstGeom prst="rect">
            <a:avLst/>
          </a:prstGeom>
          <a:noFill/>
        </p:spPr>
        <p:txBody>
          <a:bodyPr wrap="square">
            <a:spAutoFit/>
          </a:bodyPr>
          <a:lstStyle/>
          <a:p>
            <a:pPr algn="l">
              <a:defRPr b="0" i="0"/>
            </a:pPr>
            <a:r>
              <a:rPr lang="1106" sz="1400" b="0" i="0" u="none" strike="noStrike" baseline="0">
                <a:latin typeface="ArialMT"/>
              </a:rPr>
              <a:t>Gall yr ymateb gyfeirio at:</a:t>
            </a:r>
          </a:p>
          <a:p>
            <a:pPr algn="l">
              <a:defRPr b="0" i="0"/>
            </a:pPr>
            <a:r>
              <a:rPr lang="1106" sz="1400" b="0" i="0" u="none" strike="noStrike" baseline="0">
                <a:latin typeface="SymbolMT"/>
              </a:rPr>
              <a:t>• </a:t>
            </a:r>
            <a:r>
              <a:rPr lang="1106" sz="1400" b="0" i="0" u="none" strike="noStrike" baseline="0">
                <a:latin typeface="ArialMT"/>
              </a:rPr>
              <a:t>Byddai Frankie yn datblygu defnydd mwy helaeth o eirfa</a:t>
            </a:r>
          </a:p>
          <a:p>
            <a:pPr algn="l">
              <a:defRPr b="0" i="0"/>
            </a:pPr>
            <a:r>
              <a:rPr lang="1106" sz="1400" b="0" i="0" u="none" strike="noStrike" baseline="0">
                <a:latin typeface="SymbolMT"/>
              </a:rPr>
              <a:t>• </a:t>
            </a:r>
            <a:r>
              <a:rPr lang="1106" sz="1400" b="0" i="0" u="none" strike="noStrike" baseline="0">
                <a:latin typeface="ArialMT"/>
              </a:rPr>
              <a:t>Byddai Frankie yn siarad mewn brawddegau mwy cymhleth</a:t>
            </a:r>
          </a:p>
          <a:p>
            <a:pPr algn="l">
              <a:defRPr b="0" i="0"/>
            </a:pPr>
            <a:r>
              <a:rPr lang="1106" sz="1400" b="0" i="0" u="none" strike="noStrike" baseline="0">
                <a:latin typeface="SymbolMT"/>
              </a:rPr>
              <a:t>• </a:t>
            </a:r>
            <a:r>
              <a:rPr lang="1106" sz="1400" b="0" i="0" u="none" strike="noStrike" baseline="0">
                <a:latin typeface="ArialMT"/>
              </a:rPr>
              <a:t>Efallai bydd y staff yn clywed Frankie yn sôn am ddigwyddiadau ac yn adrodd straeon</a:t>
            </a:r>
          </a:p>
          <a:p>
            <a:pPr algn="l">
              <a:defRPr b="0" i="0"/>
            </a:pPr>
            <a:r>
              <a:rPr lang="1106" sz="1400" b="0" i="0" u="none" strike="noStrike" baseline="0">
                <a:latin typeface="SymbolMT"/>
              </a:rPr>
              <a:t>• </a:t>
            </a:r>
            <a:r>
              <a:rPr lang="1106" sz="1400" b="0" i="0" u="none" strike="noStrike" baseline="0">
                <a:latin typeface="ArialMT"/>
              </a:rPr>
              <a:t>Wrth chwarae, efallai bydd Frankie yn rhoi sylwebaeth o’r hyn sy’n digwydd</a:t>
            </a:r>
          </a:p>
          <a:p>
            <a:pPr algn="l">
              <a:defRPr b="0" i="0"/>
            </a:pPr>
            <a:r>
              <a:rPr lang="1106" sz="1400" b="0" i="0" u="none" strike="noStrike" baseline="0">
                <a:latin typeface="SymbolMT"/>
              </a:rPr>
              <a:t>• </a:t>
            </a:r>
            <a:r>
              <a:rPr lang="1106" sz="1400" b="0" i="0" u="none" strike="noStrike" baseline="0">
                <a:latin typeface="ArialMT"/>
              </a:rPr>
              <a:t>Efallai bydd Frankie yn gallu gwneud defnydd da o iaith er mwyn defnyddio rheolau a bydd yn gallu cymryd tro mewn gemau</a:t>
            </a:r>
          </a:p>
          <a:p>
            <a:pPr algn="l">
              <a:defRPr b="0" i="0"/>
            </a:pPr>
            <a:r>
              <a:rPr lang="1106" sz="1400" b="0" i="0" u="none" strike="noStrike" baseline="0">
                <a:latin typeface="SymbolMT"/>
              </a:rPr>
              <a:t>• </a:t>
            </a:r>
            <a:r>
              <a:rPr lang="1106" sz="1400" b="0" i="0" u="none" strike="noStrike" baseline="0">
                <a:latin typeface="ArialMT"/>
              </a:rPr>
              <a:t>Efallai bydd Frankie yn defnyddio iaith i lunio dadl gyda’i gyfoedion</a:t>
            </a:r>
          </a:p>
          <a:p>
            <a:pPr algn="l">
              <a:defRPr b="0" i="0"/>
            </a:pPr>
            <a:r>
              <a:rPr lang="1106" sz="1400" b="0" i="0" u="none" strike="noStrike" baseline="0">
                <a:latin typeface="SymbolMT"/>
              </a:rPr>
              <a:t>• </a:t>
            </a:r>
            <a:r>
              <a:rPr lang="1106" sz="1400" b="0" i="0" u="none" strike="noStrike" baseline="0">
                <a:latin typeface="ArialMT"/>
              </a:rPr>
              <a:t>Gall fod tystiolaeth o iaith ddisgrifiadol, yn enwedig er mwyn disgrifio teimladau’r rhai sydd o’i gwmpas</a:t>
            </a:r>
          </a:p>
          <a:p>
            <a:pPr algn="l">
              <a:defRPr b="0" i="0"/>
            </a:pPr>
            <a:r>
              <a:rPr lang="1106" sz="1400" b="0" i="0" u="none" strike="noStrike" baseline="0">
                <a:latin typeface="SymbolMT"/>
              </a:rPr>
              <a:t>• </a:t>
            </a:r>
            <a:r>
              <a:rPr lang="1106" sz="1400" b="0" i="0" u="none" strike="noStrike" baseline="0">
                <a:latin typeface="ArialMT"/>
              </a:rPr>
              <a:t>Mae’r defnydd o holi’n amlwg</a:t>
            </a:r>
          </a:p>
          <a:p>
            <a:pPr algn="l">
              <a:defRPr b="0" i="0"/>
            </a:pPr>
            <a:r>
              <a:rPr lang="1106" sz="1400" b="0" i="0" u="none" strike="noStrike" baseline="0">
                <a:latin typeface="SymbolMT"/>
              </a:rPr>
              <a:t>• </a:t>
            </a:r>
            <a:r>
              <a:rPr lang="1106" sz="1400" b="0" i="0" u="none" strike="noStrike" baseline="0">
                <a:latin typeface="ArialMT"/>
              </a:rPr>
              <a:t>Nawr dylai pobl fod yn gallu deall Frankie yn llwyr gyda nifer bach o wallau</a:t>
            </a:r>
          </a:p>
          <a:p>
            <a:pPr algn="l">
              <a:defRPr b="0" i="0"/>
            </a:pPr>
            <a:r>
              <a:rPr lang="1106" sz="1400" b="0" i="0" u="none" strike="noStrike" baseline="0">
                <a:latin typeface="ArialMT"/>
              </a:rPr>
              <a:t>Nid yw'r rhestr yn gynhwysfawr.</a:t>
            </a:r>
          </a:p>
          <a:p>
            <a:pPr algn="l">
              <a:defRPr b="0" i="0"/>
            </a:pPr>
            <a:r>
              <a:rPr lang="1106" sz="1400" b="0" i="0" u="none" strike="noStrike" baseline="0">
                <a:latin typeface="ArialMT"/>
              </a:rPr>
              <a:t>Rhowch farciau am unrhyw ymateb perthnasol arall.</a:t>
            </a:r>
            <a:endParaRPr lang="en-GB" sz="1400"/>
          </a:p>
        </p:txBody>
      </p:sp>
      <p:sp>
        <p:nvSpPr>
          <p:cNvPr id="7" name="TextBox 6">
            <a:extLst>
              <a:ext uri="{FF2B5EF4-FFF2-40B4-BE49-F238E27FC236}">
                <a16:creationId xmlns:a16="http://schemas.microsoft.com/office/drawing/2014/main" id="{CFA7BC4B-A57F-4F77-A070-99813E0BC09D}"/>
              </a:ext>
            </a:extLst>
          </p:cNvPr>
          <p:cNvSpPr txBox="1"/>
          <p:nvPr/>
        </p:nvSpPr>
        <p:spPr>
          <a:xfrm>
            <a:off x="318549" y="3795247"/>
            <a:ext cx="6108197" cy="2745942"/>
          </a:xfrm>
          <a:prstGeom prst="rect">
            <a:avLst/>
          </a:prstGeom>
          <a:noFill/>
        </p:spPr>
        <p:txBody>
          <a:bodyPr wrap="square">
            <a:spAutoFit/>
          </a:bodyPr>
          <a:lstStyle/>
          <a:p>
            <a:pPr algn="l">
              <a:spcBef>
                <a:spcPts val="600"/>
              </a:spcBef>
              <a:defRPr b="0" i="0"/>
            </a:pPr>
            <a:r>
              <a:rPr lang="1106" sz="1400" b="1" i="0" u="none" strike="noStrike" baseline="0">
                <a:latin typeface="Arial-BoldMT"/>
              </a:rPr>
              <a:t>Rhowch hyd at 4 marc</a:t>
            </a:r>
          </a:p>
          <a:p>
            <a:pPr algn="l">
              <a:spcBef>
                <a:spcPts val="600"/>
              </a:spcBef>
              <a:defRPr b="0" i="0"/>
            </a:pPr>
            <a:r>
              <a:rPr lang="1106" sz="1400" b="1" i="0" u="none" strike="noStrike" baseline="0">
                <a:latin typeface="Arial-BoldMT"/>
              </a:rPr>
              <a:t>Rhowch 0 marc </a:t>
            </a:r>
            <a:r>
              <a:rPr lang="1106" sz="1400" b="0" i="0" u="none" strike="noStrike" baseline="0">
                <a:latin typeface="ArialMT"/>
              </a:rPr>
              <a:t>os nad yw'r ymateb yn haeddu ennill marciau</a:t>
            </a:r>
          </a:p>
          <a:p>
            <a:pPr algn="l">
              <a:spcBef>
                <a:spcPts val="600"/>
              </a:spcBef>
              <a:defRPr b="0" i="0"/>
            </a:pPr>
            <a:r>
              <a:rPr lang="1106" sz="1400" b="1" i="0" u="none" strike="noStrike" baseline="0">
                <a:latin typeface="Arial-BoldMT"/>
              </a:rPr>
              <a:t>Rhowch 1 marc </a:t>
            </a:r>
            <a:r>
              <a:rPr lang="1106" sz="1400" b="0" i="0" u="none" strike="noStrike" baseline="0">
                <a:latin typeface="ArialMT"/>
              </a:rPr>
              <a:t>am ddisgrifiad sylfaenol sy’n dangos gwybodaeth a dealltwriaeth gyfyngedig o’r cyfnod datblygiad o ran lleferydd ac iaith y byddai’r staff yn disgwyl ei weld wrth arsylwi ar Frankie.</a:t>
            </a:r>
          </a:p>
          <a:p>
            <a:pPr algn="l">
              <a:spcBef>
                <a:spcPts val="600"/>
              </a:spcBef>
              <a:defRPr b="0" i="0"/>
            </a:pPr>
            <a:r>
              <a:rPr lang="1106" sz="1400" b="1" i="0" u="none" strike="noStrike" baseline="0">
                <a:latin typeface="Arial-BoldMT"/>
              </a:rPr>
              <a:t>Rhowch 2 farc </a:t>
            </a:r>
            <a:r>
              <a:rPr lang="1106" sz="1400" b="0" i="0" u="none" strike="noStrike" baseline="0">
                <a:latin typeface="ArialMT"/>
              </a:rPr>
              <a:t>am ddisgrifiad da sy’n dangos rhywfaint o wybodaeth a dealltwriaeth o’r cyfnod datblygiad o ran lleferydd ac iaith y byddai’r staff yn disgwyl ei weld wrth arsylwi ar Frankie.</a:t>
            </a:r>
          </a:p>
          <a:p>
            <a:pPr algn="l">
              <a:spcBef>
                <a:spcPts val="600"/>
              </a:spcBef>
              <a:defRPr b="0" i="0"/>
            </a:pPr>
            <a:r>
              <a:rPr lang="1106" sz="1400" b="1" i="0" u="none" strike="noStrike" baseline="0">
                <a:latin typeface="Arial-BoldMT"/>
              </a:rPr>
              <a:t>Rhowch 3-4 marc </a:t>
            </a:r>
            <a:r>
              <a:rPr lang="1106" sz="1400" b="0" i="0" u="none" strike="noStrike" baseline="0">
                <a:latin typeface="ArialMT"/>
              </a:rPr>
              <a:t>am ddisgrifiad da iawn sy’n dangos gwybodaeth a dealltwriaeth gadarn o’r cyfnod datblygiad o ran lleferydd ac iaith y byddai’r staff yn disgwyl ei weld wrth arsylwi ar Frankie.</a:t>
            </a:r>
            <a:endParaRPr lang="en-GB" sz="1400"/>
          </a:p>
        </p:txBody>
      </p:sp>
      <p:sp>
        <p:nvSpPr>
          <p:cNvPr id="8" name="Title 2">
            <a:extLst>
              <a:ext uri="{FF2B5EF4-FFF2-40B4-BE49-F238E27FC236}">
                <a16:creationId xmlns:a16="http://schemas.microsoft.com/office/drawing/2014/main" id="{8A206C49-739B-41A8-BCD3-62B7E2318D09}"/>
              </a:ext>
            </a:extLst>
          </p:cNvPr>
          <p:cNvSpPr>
            <a:spLocks noGrp="1"/>
          </p:cNvSpPr>
          <p:nvPr>
            <p:ph type="title"/>
          </p:nvPr>
        </p:nvSpPr>
        <p:spPr>
          <a:xfrm>
            <a:off x="282011" y="208722"/>
            <a:ext cx="10223323" cy="447261"/>
          </a:xfrm>
        </p:spPr>
        <p:txBody>
          <a:bodyPr/>
          <a:lstStyle/>
          <a:p>
            <a:pPr>
              <a:defRPr b="0" i="0"/>
            </a:pPr>
            <a:r>
              <a:rPr lang="1106" sz="1800"/>
              <a:t>Cwestiwn 5 (b) a'r cynllun marcio </a:t>
            </a:r>
          </a:p>
        </p:txBody>
      </p:sp>
      <p:pic>
        <p:nvPicPr>
          <p:cNvPr id="9" name="Picture 8">
            <a:extLst>
              <a:ext uri="{FF2B5EF4-FFF2-40B4-BE49-F238E27FC236}">
                <a16:creationId xmlns:a16="http://schemas.microsoft.com/office/drawing/2014/main" id="{29245063-6C8B-496B-86B2-93A319DB20A1}"/>
              </a:ext>
            </a:extLst>
          </p:cNvPr>
          <p:cNvPicPr>
            <a:picLocks noChangeAspect="1"/>
          </p:cNvPicPr>
          <p:nvPr/>
        </p:nvPicPr>
        <p:blipFill>
          <a:blip r:embed="rId2"/>
          <a:stretch>
            <a:fillRect/>
          </a:stretch>
        </p:blipFill>
        <p:spPr>
          <a:xfrm>
            <a:off x="318549" y="1121567"/>
            <a:ext cx="5947434" cy="2208096"/>
          </a:xfrm>
          <a:prstGeom prst="rect">
            <a:avLst/>
          </a:prstGeom>
        </p:spPr>
      </p:pic>
      <p:sp>
        <p:nvSpPr>
          <p:cNvPr id="10" name="TextBox 9">
            <a:extLst>
              <a:ext uri="{FF2B5EF4-FFF2-40B4-BE49-F238E27FC236}">
                <a16:creationId xmlns:a16="http://schemas.microsoft.com/office/drawing/2014/main" id="{34971717-9B66-4A62-877B-345D2A54CB6F}"/>
              </a:ext>
            </a:extLst>
          </p:cNvPr>
          <p:cNvSpPr txBox="1"/>
          <p:nvPr/>
        </p:nvSpPr>
        <p:spPr>
          <a:xfrm>
            <a:off x="6817611" y="42467"/>
            <a:ext cx="6096000" cy="830997"/>
          </a:xfrm>
          <a:prstGeom prst="rect">
            <a:avLst/>
          </a:prstGeom>
          <a:noFill/>
        </p:spPr>
        <p:txBody>
          <a:bodyPr wrap="square">
            <a:spAutoFit/>
          </a:bodyPr>
          <a:lstStyle/>
          <a:p>
            <a:r>
              <a:rPr lang="en-GB" sz="1600" dirty="0" err="1">
                <a:solidFill>
                  <a:schemeClr val="accent1"/>
                </a:solidFill>
              </a:rPr>
              <a:t>Berfau</a:t>
            </a:r>
            <a:r>
              <a:rPr lang="en-GB" sz="1600" dirty="0">
                <a:solidFill>
                  <a:schemeClr val="accent1"/>
                </a:solidFill>
              </a:rPr>
              <a:t> </a:t>
            </a:r>
            <a:r>
              <a:rPr lang="en-GB" sz="1600" dirty="0" err="1">
                <a:solidFill>
                  <a:schemeClr val="accent1"/>
                </a:solidFill>
              </a:rPr>
              <a:t>Gorchymyn</a:t>
            </a:r>
            <a:r>
              <a:rPr lang="en-GB" sz="1600" dirty="0">
                <a:solidFill>
                  <a:schemeClr val="accent1"/>
                </a:solidFill>
              </a:rPr>
              <a:t>: </a:t>
            </a:r>
            <a:r>
              <a:rPr lang="en-GB" sz="1600" b="1" i="1" dirty="0" err="1">
                <a:solidFill>
                  <a:srgbClr val="0070C0"/>
                </a:solidFill>
              </a:rPr>
              <a:t>Disgrifiwch</a:t>
            </a:r>
            <a:r>
              <a:rPr lang="en-GB" sz="1600" dirty="0">
                <a:solidFill>
                  <a:srgbClr val="0070C0"/>
                </a:solidFill>
              </a:rPr>
              <a:t> </a:t>
            </a:r>
          </a:p>
          <a:p>
            <a:r>
              <a:rPr lang="en-GB" sz="1600" dirty="0" err="1">
                <a:solidFill>
                  <a:srgbClr val="0070C0"/>
                </a:solidFill>
              </a:rPr>
              <a:t>Nodwch</a:t>
            </a:r>
            <a:r>
              <a:rPr lang="en-GB" sz="1600" dirty="0">
                <a:solidFill>
                  <a:srgbClr val="0070C0"/>
                </a:solidFill>
              </a:rPr>
              <a:t> </a:t>
            </a:r>
            <a:r>
              <a:rPr lang="en-GB" sz="1600" dirty="0" err="1">
                <a:solidFill>
                  <a:srgbClr val="0070C0"/>
                </a:solidFill>
              </a:rPr>
              <a:t>nodweddion</a:t>
            </a:r>
            <a:r>
              <a:rPr lang="en-GB" sz="1600" dirty="0">
                <a:solidFill>
                  <a:srgbClr val="0070C0"/>
                </a:solidFill>
              </a:rPr>
              <a:t>/</a:t>
            </a:r>
            <a:r>
              <a:rPr lang="en-GB" sz="1600" dirty="0" err="1">
                <a:solidFill>
                  <a:srgbClr val="0070C0"/>
                </a:solidFill>
              </a:rPr>
              <a:t>prif</a:t>
            </a:r>
            <a:r>
              <a:rPr lang="en-GB" sz="1600" dirty="0">
                <a:solidFill>
                  <a:srgbClr val="0070C0"/>
                </a:solidFill>
              </a:rPr>
              <a:t> </a:t>
            </a:r>
            <a:r>
              <a:rPr lang="en-GB" sz="1600" dirty="0" err="1">
                <a:solidFill>
                  <a:srgbClr val="0070C0"/>
                </a:solidFill>
              </a:rPr>
              <a:t>nodweddion</a:t>
            </a:r>
            <a:r>
              <a:rPr lang="en-GB" sz="1600" dirty="0">
                <a:solidFill>
                  <a:srgbClr val="0070C0"/>
                </a:solidFill>
              </a:rPr>
              <a:t> </a:t>
            </a:r>
          </a:p>
          <a:p>
            <a:r>
              <a:rPr lang="en-GB" sz="1600" dirty="0">
                <a:solidFill>
                  <a:srgbClr val="0070C0"/>
                </a:solidFill>
              </a:rPr>
              <a:t>neu </a:t>
            </a:r>
            <a:r>
              <a:rPr lang="en-GB" sz="1600" dirty="0" err="1">
                <a:solidFill>
                  <a:srgbClr val="0070C0"/>
                </a:solidFill>
              </a:rPr>
              <a:t>rhowch</a:t>
            </a:r>
            <a:r>
              <a:rPr lang="en-GB" sz="1600" dirty="0">
                <a:solidFill>
                  <a:srgbClr val="0070C0"/>
                </a:solidFill>
              </a:rPr>
              <a:t> </a:t>
            </a:r>
            <a:r>
              <a:rPr lang="en-GB" sz="1600" dirty="0" err="1">
                <a:solidFill>
                  <a:srgbClr val="0070C0"/>
                </a:solidFill>
              </a:rPr>
              <a:t>ddisgrifiad</a:t>
            </a:r>
            <a:r>
              <a:rPr lang="en-GB" sz="1600" dirty="0">
                <a:solidFill>
                  <a:srgbClr val="0070C0"/>
                </a:solidFill>
              </a:rPr>
              <a:t> </a:t>
            </a:r>
            <a:r>
              <a:rPr lang="en-GB" sz="1600" dirty="0" err="1">
                <a:solidFill>
                  <a:srgbClr val="0070C0"/>
                </a:solidFill>
              </a:rPr>
              <a:t>byr</a:t>
            </a:r>
            <a:endParaRPr lang="en-GB" sz="1600" dirty="0">
              <a:solidFill>
                <a:srgbClr val="0070C0"/>
              </a:solidFill>
            </a:endParaRPr>
          </a:p>
        </p:txBody>
      </p:sp>
    </p:spTree>
    <p:extLst>
      <p:ext uri="{BB962C8B-B14F-4D97-AF65-F5344CB8AC3E}">
        <p14:creationId xmlns:p14="http://schemas.microsoft.com/office/powerpoint/2010/main" val="3980958659"/>
      </p:ext>
    </p:extLst>
  </p:cSld>
  <p:clrMapOvr>
    <a:masterClrMapping/>
  </p:clrMapOv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C2ED5EDE-F738-4730-BFFB-9648F2B26552}"/>
              </a:ext>
            </a:extLst>
          </p:cNvPr>
          <p:cNvSpPr txBox="1"/>
          <p:nvPr/>
        </p:nvSpPr>
        <p:spPr>
          <a:xfrm>
            <a:off x="1670764" y="4870719"/>
            <a:ext cx="9850600" cy="1556035"/>
          </a:xfrm>
          <a:prstGeom prst="rect">
            <a:avLst/>
          </a:prstGeom>
          <a:noFill/>
          <a:ln>
            <a:noFill/>
          </a:ln>
        </p:spPr>
        <p:txBody>
          <a:bodyPr wrap="square">
            <a:spAutoFit/>
          </a:bodyPr>
          <a:lstStyle/>
          <a:p>
            <a:pPr>
              <a:defRPr b="0" i="0"/>
            </a:pPr>
            <a:r>
              <a:rPr lang="1106" sz="1600" b="1" i="1">
                <a:solidFill>
                  <a:srgbClr val="0070C0"/>
                </a:solidFill>
              </a:rPr>
              <a:t>Adborth yr Uwch Arholwr </a:t>
            </a:r>
          </a:p>
          <a:p>
            <a:pPr>
              <a:defRPr b="0" i="0"/>
            </a:pPr>
            <a:r>
              <a:rPr lang="1106" sz="1600" i="1">
                <a:solidFill>
                  <a:srgbClr val="0070C0"/>
                </a:solidFill>
              </a:rPr>
              <a:t>Enillodd y dysgwr hwn 3 marc allan o 4 posibl.</a:t>
            </a:r>
          </a:p>
          <a:p>
            <a:pPr>
              <a:defRPr b="0" i="0"/>
            </a:pPr>
            <a:r>
              <a:rPr lang="1106" sz="1600" i="1">
                <a:solidFill>
                  <a:srgbClr val="0070C0"/>
                </a:solidFill>
              </a:rPr>
              <a:t>Mae'r ymateb yn dangos rhywfaint o dystiolaeth dda iawn o ddealltwriaeth ac mae'r defnydd o enghreifftiau yn ychwanegu at y disgrifiad.</a:t>
            </a:r>
          </a:p>
          <a:p>
            <a:pPr>
              <a:defRPr b="0" i="0"/>
            </a:pPr>
            <a:r>
              <a:rPr lang="1106" sz="1600" i="1">
                <a:solidFill>
                  <a:srgbClr val="0070C0"/>
                </a:solidFill>
              </a:rPr>
              <a:t>Er bod y marc a roddwyd yn y band uchaf, ni roddwyd marciau llawn gan nad yw rhywfaint o'r dystiolaeth yn canolbwyntio ar gyfnodau datblygiad iaith.</a:t>
            </a:r>
            <a:r>
              <a:rPr lang="1106" sz="1600" i="0">
                <a:solidFill>
                  <a:srgbClr val="0070C0"/>
                </a:solidFill>
              </a:rPr>
              <a:t> </a:t>
            </a:r>
            <a:endParaRPr lang="1106" sz="1600" i="1">
              <a:solidFill>
                <a:srgbClr val="0070C0"/>
              </a:solidFill>
            </a:endParaRPr>
          </a:p>
        </p:txBody>
      </p:sp>
      <p:sp>
        <p:nvSpPr>
          <p:cNvPr id="10" name="Speech Bubble: Rectangle with Corners Rounded 9">
            <a:extLst>
              <a:ext uri="{FF2B5EF4-FFF2-40B4-BE49-F238E27FC236}">
                <a16:creationId xmlns:a16="http://schemas.microsoft.com/office/drawing/2014/main" id="{1D4C6744-E8B4-455C-A322-5CD06078B73D}"/>
              </a:ext>
            </a:extLst>
          </p:cNvPr>
          <p:cNvSpPr/>
          <p:nvPr/>
        </p:nvSpPr>
        <p:spPr>
          <a:xfrm>
            <a:off x="1198178" y="4603531"/>
            <a:ext cx="10485567" cy="2045747"/>
          </a:xfrm>
          <a:prstGeom prst="wedgeRoundRectCallout">
            <a:avLst>
              <a:gd name="adj1" fmla="val -45138"/>
              <a:gd name="adj2" fmla="val -81151"/>
              <a:gd name="adj3" fmla="val 16667"/>
            </a:avLst>
          </a:prstGeom>
          <a:ln>
            <a:solidFill>
              <a:schemeClr val="tx1"/>
            </a:solidFill>
          </a:ln>
        </p:spPr>
        <p:txBody>
          <a:bodyPr wrap="none" lIns="0" tIns="0" rIns="0" bIns="0" rtlCol="0" anchor="ctr">
            <a:noAutofit/>
          </a:bodyPr>
          <a:lstStyle/>
          <a:p>
            <a:endParaRPr lang="en-GB" sz="1800" i="1">
              <a:solidFill>
                <a:srgbClr val="0070C0"/>
              </a:solidFill>
            </a:endParaRPr>
          </a:p>
        </p:txBody>
      </p:sp>
      <p:sp>
        <p:nvSpPr>
          <p:cNvPr id="11" name="Title 1">
            <a:extLst>
              <a:ext uri="{FF2B5EF4-FFF2-40B4-BE49-F238E27FC236}">
                <a16:creationId xmlns:a16="http://schemas.microsoft.com/office/drawing/2014/main" id="{673E89D8-8EB6-4A6C-8A90-5ECCB383E1E2}"/>
              </a:ext>
            </a:extLst>
          </p:cNvPr>
          <p:cNvSpPr txBox="1"/>
          <p:nvPr/>
        </p:nvSpPr>
        <p:spPr>
          <a:xfrm>
            <a:off x="282011" y="1020009"/>
            <a:ext cx="228562" cy="447261"/>
          </a:xfrm>
          <a:prstGeom prst="rect">
            <a:avLst/>
          </a:prstGeom>
        </p:spPr>
        <p:txBody>
          <a:bodyPr vert="horz" lIns="0" tIns="0" rIns="0" bIns="0" rtlCol="0" anchor="b" anchorCtr="0">
            <a:noAutofit/>
          </a:bodyPr>
          <a:lstStyle>
            <a:lvl1pPr algn="l" defTabSz="914400" rtl="0" eaLnBrk="1" latinLnBrk="0" hangingPunct="1">
              <a:lnSpc>
                <a:spcPct val="90000"/>
              </a:lnSpc>
              <a:spcBef>
                <a:spcPct val="0"/>
              </a:spcBef>
              <a:buNone/>
              <a:defRPr lang="en-US" sz="1400" kern="1200">
                <a:solidFill>
                  <a:schemeClr val="accent1"/>
                </a:solidFill>
                <a:latin typeface="+mj-lt"/>
                <a:ea typeface="+mj-ea"/>
                <a:cs typeface="+mj-cs"/>
              </a:defRPr>
            </a:lvl1pPr>
          </a:lstStyle>
          <a:p>
            <a:pPr>
              <a:defRPr b="0" i="0"/>
            </a:pPr>
            <a:r>
              <a:rPr lang="1106" sz="1800">
                <a:solidFill>
                  <a:schemeClr val="tx1"/>
                </a:solidFill>
              </a:rPr>
              <a:t>5</a:t>
            </a:r>
          </a:p>
        </p:txBody>
      </p:sp>
      <p:sp>
        <p:nvSpPr>
          <p:cNvPr id="12" name="Title 2">
            <a:extLst>
              <a:ext uri="{FF2B5EF4-FFF2-40B4-BE49-F238E27FC236}">
                <a16:creationId xmlns:a16="http://schemas.microsoft.com/office/drawing/2014/main" id="{F43484F4-B02C-4895-9E62-3C4744283CFF}"/>
              </a:ext>
            </a:extLst>
          </p:cNvPr>
          <p:cNvSpPr txBox="1">
            <a:spLocks noGrp="1"/>
          </p:cNvSpPr>
          <p:nvPr>
            <p:ph type="title"/>
          </p:nvPr>
        </p:nvSpPr>
        <p:spPr>
          <a:xfrm>
            <a:off x="282575" y="207963"/>
            <a:ext cx="10223500" cy="447675"/>
          </a:xfrm>
          <a:prstGeom prst="rect">
            <a:avLst/>
          </a:prstGeom>
        </p:spPr>
        <p:txBody>
          <a:bodyPr vert="horz" lIns="0" tIns="0" rIns="0" bIns="0" rtlCol="0" anchor="b" anchorCtr="0">
            <a:noAutofit/>
          </a:bodyPr>
          <a:lstStyle>
            <a:lvl1pPr algn="l" defTabSz="914400" rtl="0" eaLnBrk="1" latinLnBrk="0" hangingPunct="1">
              <a:lnSpc>
                <a:spcPct val="90000"/>
              </a:lnSpc>
              <a:spcBef>
                <a:spcPct val="0"/>
              </a:spcBef>
              <a:buNone/>
              <a:defRPr lang="en-US" sz="1400" kern="1200">
                <a:solidFill>
                  <a:schemeClr val="accent1"/>
                </a:solidFill>
                <a:latin typeface="+mj-lt"/>
                <a:ea typeface="+mj-ea"/>
                <a:cs typeface="+mj-cs"/>
              </a:defRPr>
            </a:lvl1pPr>
          </a:lstStyle>
          <a:p>
            <a:pPr>
              <a:defRPr b="0" i="0"/>
            </a:pPr>
            <a:r>
              <a:rPr lang="1106" sz="1800" dirty="0"/>
              <a:t>Cwestiwn 5(b) </a:t>
            </a:r>
            <a:r>
              <a:rPr lang="en-GB" sz="1800" dirty="0" err="1"/>
              <a:t>ateb</a:t>
            </a:r>
            <a:r>
              <a:rPr lang="en-GB" sz="1800" dirty="0"/>
              <a:t> </a:t>
            </a:r>
            <a:r>
              <a:rPr lang="en-GB" sz="1800" dirty="0" err="1"/>
              <a:t>yr</a:t>
            </a:r>
            <a:r>
              <a:rPr lang="en-GB" sz="1800" dirty="0"/>
              <a:t> </a:t>
            </a:r>
            <a:r>
              <a:rPr lang="en-GB" sz="1800" dirty="0" err="1"/>
              <a:t>ymgeisydd</a:t>
            </a:r>
            <a:r>
              <a:rPr lang="en-GB" sz="1800" dirty="0"/>
              <a:t> </a:t>
            </a:r>
            <a:r>
              <a:rPr lang="en-GB" sz="1800" dirty="0" err="1"/>
              <a:t>gyda</a:t>
            </a:r>
            <a:r>
              <a:rPr lang="en-GB" sz="1800" dirty="0"/>
              <a:t> </a:t>
            </a:r>
            <a:r>
              <a:rPr lang="en-GB" sz="1800" dirty="0" err="1"/>
              <a:t>sylwadau’r</a:t>
            </a:r>
            <a:r>
              <a:rPr lang="en-GB" sz="1800" dirty="0"/>
              <a:t> </a:t>
            </a:r>
            <a:r>
              <a:rPr lang="en-GB" sz="1800" dirty="0" err="1"/>
              <a:t>Uwch</a:t>
            </a:r>
            <a:r>
              <a:rPr lang="en-GB" sz="1800" dirty="0"/>
              <a:t> </a:t>
            </a:r>
            <a:r>
              <a:rPr lang="en-GB" sz="1800" dirty="0" err="1"/>
              <a:t>Arholwr</a:t>
            </a:r>
            <a:endParaRPr lang="1106" sz="1800" dirty="0"/>
          </a:p>
        </p:txBody>
      </p:sp>
      <p:sp>
        <p:nvSpPr>
          <p:cNvPr id="8" name="TextBox 7">
            <a:extLst>
              <a:ext uri="{FF2B5EF4-FFF2-40B4-BE49-F238E27FC236}">
                <a16:creationId xmlns:a16="http://schemas.microsoft.com/office/drawing/2014/main" id="{F13D3914-AE30-491B-9B14-7161B8CAAE68}"/>
              </a:ext>
            </a:extLst>
          </p:cNvPr>
          <p:cNvSpPr txBox="1"/>
          <p:nvPr/>
        </p:nvSpPr>
        <p:spPr>
          <a:xfrm>
            <a:off x="858644" y="2419923"/>
            <a:ext cx="8290850" cy="1372972"/>
          </a:xfrm>
          <a:prstGeom prst="rect">
            <a:avLst/>
          </a:prstGeom>
          <a:noFill/>
        </p:spPr>
        <p:txBody>
          <a:bodyPr wrap="square">
            <a:spAutoFit/>
          </a:bodyPr>
          <a:lstStyle/>
          <a:p>
            <a:pPr>
              <a:defRPr b="0" i="0"/>
            </a:pPr>
            <a:r>
              <a:rPr lang="1106" sz="1400"/>
              <a:t>Ateb yr ymgeisydd:</a:t>
            </a:r>
          </a:p>
          <a:p>
            <a:pPr>
              <a:defRPr b="0" i="0"/>
            </a:pPr>
            <a:r>
              <a:rPr lang="1106" sz="1400"/>
              <a:t>Yn 4 oed, dylai fod Frankie yn gofyn cwestiynau, ac yn ateb cwestiynau sy'n cael eu gofyn iddo. Dylai fod yn gallu sgwrsio â'i rieni am bethau sydd o ddiddordeb iddo. Dylai hefyd ddeall a dilyn cyfarwyddiadau sy'n cael eu rhoi iddo, fel "Paid â chyffwrdd hwnnw tan amser swper". Dylai fod yn gymdeithasol iawn, eisiau chwarae â'i gyfoedion ac ymuno â'u gemau, a dylai siarad â phobl sy'n newydd gan fod ganddo ddiddordeb yn pwy ydyn nhw a pham maen nhw yno.</a:t>
            </a:r>
          </a:p>
        </p:txBody>
      </p:sp>
      <p:pic>
        <p:nvPicPr>
          <p:cNvPr id="4" name="Picture 3">
            <a:extLst>
              <a:ext uri="{FF2B5EF4-FFF2-40B4-BE49-F238E27FC236}">
                <a16:creationId xmlns:a16="http://schemas.microsoft.com/office/drawing/2014/main" id="{1DD99D9E-D4E0-4029-AC6C-6AF4C22AA079}"/>
              </a:ext>
            </a:extLst>
          </p:cNvPr>
          <p:cNvPicPr>
            <a:picLocks noChangeAspect="1"/>
          </p:cNvPicPr>
          <p:nvPr/>
        </p:nvPicPr>
        <p:blipFill>
          <a:blip r:embed="rId2"/>
          <a:srcRect b="56920"/>
          <a:stretch>
            <a:fillRect/>
          </a:stretch>
        </p:blipFill>
        <p:spPr>
          <a:xfrm>
            <a:off x="510572" y="1175194"/>
            <a:ext cx="6894569" cy="1102739"/>
          </a:xfrm>
          <a:prstGeom prst="rect">
            <a:avLst/>
          </a:prstGeom>
        </p:spPr>
      </p:pic>
    </p:spTree>
    <p:extLst>
      <p:ext uri="{BB962C8B-B14F-4D97-AF65-F5344CB8AC3E}">
        <p14:creationId xmlns:p14="http://schemas.microsoft.com/office/powerpoint/2010/main" val="362556216"/>
      </p:ext>
    </p:extLst>
  </p:cSld>
  <p:clrMapOvr>
    <a:masterClrMapping/>
  </p:clrMapOv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6D02E3C5-E8F8-463A-A584-649511FE490D}"/>
              </a:ext>
            </a:extLst>
          </p:cNvPr>
          <p:cNvSpPr txBox="1"/>
          <p:nvPr/>
        </p:nvSpPr>
        <p:spPr>
          <a:xfrm>
            <a:off x="6798364" y="1004475"/>
            <a:ext cx="5241360" cy="5644435"/>
          </a:xfrm>
          <a:prstGeom prst="rect">
            <a:avLst/>
          </a:prstGeom>
          <a:noFill/>
        </p:spPr>
        <p:txBody>
          <a:bodyPr wrap="square">
            <a:spAutoFit/>
          </a:bodyPr>
          <a:lstStyle/>
          <a:p>
            <a:pPr algn="l">
              <a:defRPr b="0" i="0"/>
            </a:pPr>
            <a:r>
              <a:rPr lang="1106" sz="1300" b="0" i="0" u="none" strike="noStrike" baseline="0">
                <a:latin typeface="ArialMT"/>
              </a:rPr>
              <a:t>Gall yr ymateb gyfeirio at:</a:t>
            </a:r>
          </a:p>
          <a:p>
            <a:pPr marL="185738" indent="-185738" algn="l">
              <a:defRPr b="0" i="0"/>
            </a:pPr>
            <a:r>
              <a:rPr lang="1106" sz="1300" b="0" i="0" u="none" strike="noStrike" baseline="0">
                <a:latin typeface="SymbolMT"/>
              </a:rPr>
              <a:t>• </a:t>
            </a:r>
            <a:r>
              <a:rPr lang="1106" sz="1300" b="0" i="0" u="none" strike="noStrike" baseline="0">
                <a:latin typeface="ArialMT"/>
              </a:rPr>
              <a:t>Yn helpu plant i ddelio â straen sy’n cefnogi llesiant a hapusrwydd</a:t>
            </a:r>
          </a:p>
          <a:p>
            <a:pPr marL="185738" indent="-185738" algn="l">
              <a:defRPr b="0" i="0"/>
            </a:pPr>
            <a:r>
              <a:rPr lang="1106" sz="1300" b="0" i="0" u="none" strike="noStrike" baseline="0">
                <a:latin typeface="SymbolMT"/>
              </a:rPr>
              <a:t>• </a:t>
            </a:r>
            <a:r>
              <a:rPr lang="1106" sz="1300" b="0" i="0" u="none" strike="noStrike" baseline="0">
                <a:latin typeface="ArialMT"/>
              </a:rPr>
              <a:t>Bydd plant yn barod i ddelio â heriau a fydd yn cefnogi teimlo llwyddiant a hapusrwydd</a:t>
            </a:r>
          </a:p>
          <a:p>
            <a:pPr marL="185738" indent="-185738" algn="l">
              <a:defRPr b="0" i="0"/>
            </a:pPr>
            <a:r>
              <a:rPr lang="1106" sz="1300" b="0" i="0" u="none" strike="noStrike" baseline="0">
                <a:latin typeface="SymbolMT"/>
              </a:rPr>
              <a:t>• </a:t>
            </a:r>
            <a:r>
              <a:rPr lang="1106" sz="1300" b="0" i="0" u="none" strike="noStrike" baseline="0">
                <a:latin typeface="ArialMT"/>
              </a:rPr>
              <a:t>Mae gwydnwch yn sgìl bywyd sy’n cefnogi iechyd meddwl da hyd at oedolaeth</a:t>
            </a:r>
          </a:p>
          <a:p>
            <a:pPr marL="185738" indent="-185738" algn="l">
              <a:defRPr b="0" i="0"/>
            </a:pPr>
            <a:r>
              <a:rPr lang="1106" sz="1300" b="0" i="0" u="none" strike="noStrike" baseline="0">
                <a:latin typeface="SymbolMT"/>
              </a:rPr>
              <a:t>• </a:t>
            </a:r>
            <a:r>
              <a:rPr lang="1106" sz="1300" b="0" i="0" u="none" strike="noStrike" baseline="0">
                <a:latin typeface="ArialMT"/>
              </a:rPr>
              <a:t>Pan mae plant yn gallu delio â phwysau bywyd byddan nhw’n dod yn fwy annibynnol</a:t>
            </a:r>
          </a:p>
          <a:p>
            <a:pPr marL="185738" indent="-185738" algn="l">
              <a:defRPr b="0" i="0"/>
            </a:pPr>
            <a:r>
              <a:rPr lang="1106" sz="1300" b="0" i="0" u="none" strike="noStrike" baseline="0">
                <a:latin typeface="SymbolMT"/>
              </a:rPr>
              <a:t>• </a:t>
            </a:r>
            <a:r>
              <a:rPr lang="1106" sz="1300" b="0" i="0" u="none" strike="noStrike" baseline="0">
                <a:latin typeface="ArialMT"/>
              </a:rPr>
              <a:t>Mae plant sy’n hyderus i wynebu heriau’n ymwneud yn dda ag eraill</a:t>
            </a:r>
          </a:p>
          <a:p>
            <a:pPr marL="185738" indent="-185738" algn="l">
              <a:defRPr b="0" i="0"/>
            </a:pPr>
            <a:r>
              <a:rPr lang="1106" sz="1300" b="0" i="0" u="none" strike="noStrike" baseline="0">
                <a:latin typeface="SymbolMT"/>
              </a:rPr>
              <a:t>• </a:t>
            </a:r>
            <a:r>
              <a:rPr lang="1106" sz="1300" b="0" i="0" u="none" strike="noStrike" baseline="0">
                <a:latin typeface="ArialMT"/>
              </a:rPr>
              <a:t>Mae plant sy’n wydn yn gallu datrys problemau’n well, felly dydyn nhw ddim yn poeni'n ormodol pan fydd problemau’n codi</a:t>
            </a:r>
          </a:p>
          <a:p>
            <a:pPr marL="185738" indent="-185738" algn="l">
              <a:defRPr b="0" i="0"/>
            </a:pPr>
            <a:r>
              <a:rPr lang="1106" sz="1300" b="0" i="0" u="none" strike="noStrike" baseline="0">
                <a:latin typeface="SymbolMT"/>
              </a:rPr>
              <a:t>• </a:t>
            </a:r>
            <a:r>
              <a:rPr lang="1106" sz="1300" b="0" i="0" u="none" strike="noStrike" baseline="0">
                <a:latin typeface="ArialMT"/>
              </a:rPr>
              <a:t>Lle mae rhwydwaith agos o gefnogaeth ar gael i helpu plant i ddod yn fwy gwydn, byddan nhw’n meithrin perthnasoedd gwell</a:t>
            </a:r>
          </a:p>
          <a:p>
            <a:pPr marL="185738" indent="-185738" algn="l">
              <a:defRPr b="0" i="0"/>
            </a:pPr>
            <a:r>
              <a:rPr lang="1106" sz="1300" b="0" i="0" u="none" strike="noStrike" baseline="0">
                <a:latin typeface="SymbolMT"/>
              </a:rPr>
              <a:t>• </a:t>
            </a:r>
            <a:r>
              <a:rPr lang="1106" sz="1300" b="0" i="0" u="none" strike="noStrike" baseline="0">
                <a:latin typeface="ArialMT"/>
              </a:rPr>
              <a:t>Bydd gwydnwch yn annog plant i fod yn hyderus wrth ofyn cwestiynau, bydd hyn yn cefnogi eu llesiant</a:t>
            </a:r>
          </a:p>
          <a:p>
            <a:pPr marL="185738" indent="-185738" algn="l">
              <a:defRPr b="0" i="0"/>
            </a:pPr>
            <a:r>
              <a:rPr lang="1106" sz="1300" b="0" i="0" u="none" strike="noStrike" baseline="0">
                <a:latin typeface="SymbolMT"/>
              </a:rPr>
              <a:t>• </a:t>
            </a:r>
            <a:r>
              <a:rPr lang="1106" sz="1300" b="0" i="0" u="none" strike="noStrike" baseline="0">
                <a:latin typeface="ArialMT"/>
              </a:rPr>
              <a:t>Mae plant gwydn yn fwy tebygol o fynegi eu teimladau a fydd yn cefnogi datblygiad hunan-barch</a:t>
            </a:r>
          </a:p>
          <a:p>
            <a:pPr marL="185738" indent="-185738" algn="l">
              <a:defRPr b="0" i="0"/>
            </a:pPr>
            <a:r>
              <a:rPr lang="1106" sz="1300" b="0" i="0" u="none" strike="noStrike" baseline="0">
                <a:latin typeface="SymbolMT"/>
              </a:rPr>
              <a:t>• </a:t>
            </a:r>
            <a:r>
              <a:rPr lang="1106" sz="1300" b="0" i="0" u="none" strike="noStrike" baseline="0">
                <a:latin typeface="ArialMT"/>
              </a:rPr>
              <a:t>Mae rhai plant gwydn yn dangos diddordeb mewn gwaith academaidd, yn wahanol i’r plentyn a all fod heb ddiddordeb mewn gwaith ysgol</a:t>
            </a:r>
          </a:p>
          <a:p>
            <a:pPr marL="185738" indent="-185738" algn="l">
              <a:defRPr b="0" i="0"/>
            </a:pPr>
            <a:r>
              <a:rPr lang="1106" sz="1300" b="0" i="0" u="none" strike="noStrike" baseline="0">
                <a:latin typeface="SymbolMT"/>
              </a:rPr>
              <a:t>• </a:t>
            </a:r>
            <a:r>
              <a:rPr lang="1106" sz="1300" b="0" i="0" u="none" strike="noStrike" baseline="0">
                <a:latin typeface="ArialMT"/>
              </a:rPr>
              <a:t>Mae gwydnwch yn cefnogi pendantrwydd plentyn, sy’n meithrin hyder</a:t>
            </a:r>
          </a:p>
          <a:p>
            <a:pPr marL="185738" indent="-185738" algn="l">
              <a:defRPr b="0" i="0"/>
            </a:pPr>
            <a:r>
              <a:rPr lang="1106" sz="1300" b="0" i="0" u="none" strike="noStrike" baseline="0">
                <a:latin typeface="SymbolMT"/>
              </a:rPr>
              <a:t>• </a:t>
            </a:r>
            <a:r>
              <a:rPr lang="1106" sz="1300" b="0" i="0" u="none" strike="noStrike" baseline="0">
                <a:latin typeface="ArialMT"/>
              </a:rPr>
              <a:t>Mae’r plant hyn yn aml yn dangos empathi at eraill, hefyd mae hyn yn cefnogi datblygiad cyfrifoldeb ac ymddiriedaeth</a:t>
            </a:r>
          </a:p>
          <a:p>
            <a:pPr marL="185738" indent="-185738" algn="l">
              <a:defRPr b="0" i="0"/>
            </a:pPr>
            <a:r>
              <a:rPr lang="1106" sz="1300" b="0" i="0" u="none" strike="noStrike" baseline="0">
                <a:latin typeface="SymbolMT"/>
              </a:rPr>
              <a:t>• </a:t>
            </a:r>
            <a:r>
              <a:rPr lang="1106" sz="1300" b="0" i="0" u="none" strike="noStrike" baseline="0">
                <a:latin typeface="ArialMT"/>
              </a:rPr>
              <a:t>Byddai’r plentyn gwydn yn barod i ofyn am help, sy’n cefnogi annibyniaeth</a:t>
            </a:r>
          </a:p>
          <a:p>
            <a:pPr algn="l">
              <a:defRPr b="0" i="0"/>
            </a:pPr>
            <a:r>
              <a:rPr lang="1106" sz="1300" b="0" i="0" u="none" strike="noStrike" baseline="0">
                <a:latin typeface="ArialMT"/>
              </a:rPr>
              <a:t>Nid yw'r rhestr yn gynhwysfawr.</a:t>
            </a:r>
          </a:p>
          <a:p>
            <a:pPr algn="l">
              <a:defRPr b="0" i="0"/>
            </a:pPr>
            <a:r>
              <a:rPr lang="1106" sz="1300" b="0" i="0" u="none" strike="noStrike" baseline="0">
                <a:latin typeface="ArialMT"/>
              </a:rPr>
              <a:t>Rhowch farciau am unrhyw ymateb perthnasol arall.</a:t>
            </a:r>
            <a:endParaRPr lang="en-GB" sz="1300"/>
          </a:p>
        </p:txBody>
      </p:sp>
      <p:sp>
        <p:nvSpPr>
          <p:cNvPr id="7" name="TextBox 6">
            <a:extLst>
              <a:ext uri="{FF2B5EF4-FFF2-40B4-BE49-F238E27FC236}">
                <a16:creationId xmlns:a16="http://schemas.microsoft.com/office/drawing/2014/main" id="{64C53BE3-98AD-4280-ACC3-57563ECBD951}"/>
              </a:ext>
            </a:extLst>
          </p:cNvPr>
          <p:cNvSpPr txBox="1"/>
          <p:nvPr/>
        </p:nvSpPr>
        <p:spPr>
          <a:xfrm>
            <a:off x="374777" y="4146566"/>
            <a:ext cx="5639720" cy="2456093"/>
          </a:xfrm>
          <a:prstGeom prst="rect">
            <a:avLst/>
          </a:prstGeom>
          <a:noFill/>
        </p:spPr>
        <p:txBody>
          <a:bodyPr wrap="square">
            <a:spAutoFit/>
          </a:bodyPr>
          <a:lstStyle/>
          <a:p>
            <a:pPr algn="l">
              <a:spcBef>
                <a:spcPts val="600"/>
              </a:spcBef>
              <a:defRPr b="0" i="0"/>
            </a:pPr>
            <a:r>
              <a:rPr lang="1106" sz="1400" b="1" i="0" u="none" strike="noStrike" baseline="0">
                <a:latin typeface="Arial-BoldMT"/>
              </a:rPr>
              <a:t>Rhowch 0 marc </a:t>
            </a:r>
            <a:r>
              <a:rPr lang="1106" sz="1400" b="0" i="0" u="none" strike="noStrike" baseline="0">
                <a:latin typeface="ArialMT"/>
              </a:rPr>
              <a:t>os nad yw'r ymateb yn haeddu ennill marciau</a:t>
            </a:r>
          </a:p>
          <a:p>
            <a:pPr algn="l">
              <a:spcBef>
                <a:spcPts val="600"/>
              </a:spcBef>
              <a:defRPr b="0" i="0"/>
            </a:pPr>
            <a:r>
              <a:rPr lang="1106" sz="1400" b="1" i="0" u="none" strike="noStrike" baseline="0">
                <a:latin typeface="Arial-BoldMT"/>
              </a:rPr>
              <a:t>Rhowch 1-2 farc </a:t>
            </a:r>
            <a:r>
              <a:rPr lang="1106" sz="1400" b="0" i="0" u="none" strike="noStrike" baseline="0">
                <a:latin typeface="ArialMT"/>
              </a:rPr>
              <a:t>am werthusiad sylfaenol sy’n dangos gwybodaeth a dealltwriaeth gyfyngedig o sut mae gwydnwch yn cefnogi datblygiad hunan-barch, annibyniaeth a sgiliau cymdeithasol.</a:t>
            </a:r>
          </a:p>
          <a:p>
            <a:pPr algn="l">
              <a:spcBef>
                <a:spcPts val="600"/>
              </a:spcBef>
              <a:defRPr b="0" i="0"/>
            </a:pPr>
            <a:r>
              <a:rPr lang="1106" sz="1400" b="1" i="0" u="none" strike="noStrike" baseline="0">
                <a:latin typeface="Arial-BoldMT"/>
              </a:rPr>
              <a:t>Rhowch 3-4 marc </a:t>
            </a:r>
            <a:r>
              <a:rPr lang="1106" sz="1400" b="0" i="0" u="none" strike="noStrike" baseline="0">
                <a:latin typeface="ArialMT"/>
              </a:rPr>
              <a:t>am werthusiad da sy’n dangos rhywfaint o wybodaeth a dealltwriaeth o sut mae gwydnwch yn cefnogi datblygiad hunan-barch, annibyniaeth a sgiliau cymdeithasol.</a:t>
            </a:r>
          </a:p>
          <a:p>
            <a:pPr algn="l">
              <a:spcBef>
                <a:spcPts val="600"/>
              </a:spcBef>
              <a:defRPr b="0" i="0"/>
            </a:pPr>
            <a:r>
              <a:rPr lang="1106" sz="1400" b="1" i="0" u="none" strike="noStrike" baseline="0">
                <a:latin typeface="Arial-BoldMT"/>
              </a:rPr>
              <a:t>Rhowch 5-6 marc </a:t>
            </a:r>
            <a:r>
              <a:rPr lang="1106" sz="1400" b="0" i="0" u="none" strike="noStrike" baseline="0">
                <a:latin typeface="ArialMT"/>
              </a:rPr>
              <a:t>am werthusiad da iawn sy’n dangos gwybodaeth a dealltwriaeth gadarn o sut mae gwydnwch yn cefnogi datblygiad hunan-barch, annibyniaeth a sgiliau cymdeithasol.</a:t>
            </a:r>
            <a:endParaRPr lang="en-GB" sz="1400"/>
          </a:p>
        </p:txBody>
      </p:sp>
      <p:sp>
        <p:nvSpPr>
          <p:cNvPr id="8" name="Title 2">
            <a:extLst>
              <a:ext uri="{FF2B5EF4-FFF2-40B4-BE49-F238E27FC236}">
                <a16:creationId xmlns:a16="http://schemas.microsoft.com/office/drawing/2014/main" id="{8AB8FEE8-9797-47F9-82A7-703FC0F5FAED}"/>
              </a:ext>
            </a:extLst>
          </p:cNvPr>
          <p:cNvSpPr>
            <a:spLocks noGrp="1"/>
          </p:cNvSpPr>
          <p:nvPr>
            <p:ph type="title"/>
          </p:nvPr>
        </p:nvSpPr>
        <p:spPr>
          <a:xfrm>
            <a:off x="282011" y="208722"/>
            <a:ext cx="10223323" cy="447261"/>
          </a:xfrm>
        </p:spPr>
        <p:txBody>
          <a:bodyPr/>
          <a:lstStyle/>
          <a:p>
            <a:pPr>
              <a:defRPr b="0" i="0"/>
            </a:pPr>
            <a:r>
              <a:rPr lang="1106" sz="1800" dirty="0"/>
              <a:t>Cwestiwn 6 a'r cynllun marcio </a:t>
            </a:r>
          </a:p>
        </p:txBody>
      </p:sp>
      <p:pic>
        <p:nvPicPr>
          <p:cNvPr id="9" name="Picture 8">
            <a:extLst>
              <a:ext uri="{FF2B5EF4-FFF2-40B4-BE49-F238E27FC236}">
                <a16:creationId xmlns:a16="http://schemas.microsoft.com/office/drawing/2014/main" id="{B60ABCFC-CE45-4468-9367-568287A74C4C}"/>
              </a:ext>
            </a:extLst>
          </p:cNvPr>
          <p:cNvPicPr>
            <a:picLocks noChangeAspect="1"/>
          </p:cNvPicPr>
          <p:nvPr/>
        </p:nvPicPr>
        <p:blipFill>
          <a:blip r:embed="rId2"/>
          <a:stretch>
            <a:fillRect/>
          </a:stretch>
        </p:blipFill>
        <p:spPr>
          <a:xfrm>
            <a:off x="282011" y="1121567"/>
            <a:ext cx="5922766" cy="2307433"/>
          </a:xfrm>
          <a:prstGeom prst="rect">
            <a:avLst/>
          </a:prstGeom>
        </p:spPr>
      </p:pic>
      <p:sp>
        <p:nvSpPr>
          <p:cNvPr id="10" name="TextBox 9">
            <a:extLst>
              <a:ext uri="{FF2B5EF4-FFF2-40B4-BE49-F238E27FC236}">
                <a16:creationId xmlns:a16="http://schemas.microsoft.com/office/drawing/2014/main" id="{FB401544-3726-46EB-A093-62AEFAA97474}"/>
              </a:ext>
            </a:extLst>
          </p:cNvPr>
          <p:cNvSpPr txBox="1"/>
          <p:nvPr/>
        </p:nvSpPr>
        <p:spPr>
          <a:xfrm>
            <a:off x="6485102" y="5959"/>
            <a:ext cx="6096000" cy="830997"/>
          </a:xfrm>
          <a:prstGeom prst="rect">
            <a:avLst/>
          </a:prstGeom>
          <a:noFill/>
        </p:spPr>
        <p:txBody>
          <a:bodyPr wrap="square">
            <a:spAutoFit/>
          </a:bodyPr>
          <a:lstStyle/>
          <a:p>
            <a:r>
              <a:rPr lang="en-GB" sz="1600" dirty="0" err="1">
                <a:solidFill>
                  <a:schemeClr val="accent1"/>
                </a:solidFill>
              </a:rPr>
              <a:t>Berfau</a:t>
            </a:r>
            <a:r>
              <a:rPr lang="en-GB" sz="1600" dirty="0">
                <a:solidFill>
                  <a:schemeClr val="accent1"/>
                </a:solidFill>
              </a:rPr>
              <a:t> </a:t>
            </a:r>
            <a:r>
              <a:rPr lang="en-GB" sz="1600" dirty="0" err="1">
                <a:solidFill>
                  <a:schemeClr val="accent1"/>
                </a:solidFill>
              </a:rPr>
              <a:t>Gorchymyn</a:t>
            </a:r>
            <a:r>
              <a:rPr lang="en-GB" sz="1600" dirty="0">
                <a:solidFill>
                  <a:schemeClr val="accent1"/>
                </a:solidFill>
              </a:rPr>
              <a:t>: </a:t>
            </a:r>
            <a:r>
              <a:rPr lang="en-GB" sz="1600" b="1" i="1" dirty="0" err="1">
                <a:solidFill>
                  <a:srgbClr val="0070C0"/>
                </a:solidFill>
              </a:rPr>
              <a:t>Gwerthuswch</a:t>
            </a:r>
            <a:r>
              <a:rPr lang="en-GB" sz="1600" dirty="0">
                <a:solidFill>
                  <a:srgbClr val="0070C0"/>
                </a:solidFill>
              </a:rPr>
              <a:t> </a:t>
            </a:r>
          </a:p>
          <a:p>
            <a:r>
              <a:rPr lang="en-GB" sz="1600" dirty="0" err="1">
                <a:solidFill>
                  <a:srgbClr val="0070C0"/>
                </a:solidFill>
              </a:rPr>
              <a:t>Lluniwch</a:t>
            </a:r>
            <a:r>
              <a:rPr lang="en-GB" sz="1600" dirty="0">
                <a:solidFill>
                  <a:srgbClr val="0070C0"/>
                </a:solidFill>
              </a:rPr>
              <a:t> </a:t>
            </a:r>
            <a:r>
              <a:rPr lang="en-GB" sz="1600" dirty="0" err="1">
                <a:solidFill>
                  <a:srgbClr val="0070C0"/>
                </a:solidFill>
              </a:rPr>
              <a:t>farn</a:t>
            </a:r>
            <a:r>
              <a:rPr lang="en-GB" sz="1600" dirty="0">
                <a:solidFill>
                  <a:srgbClr val="0070C0"/>
                </a:solidFill>
              </a:rPr>
              <a:t> </a:t>
            </a:r>
            <a:r>
              <a:rPr lang="en-GB" sz="1600" dirty="0" err="1">
                <a:solidFill>
                  <a:srgbClr val="0070C0"/>
                </a:solidFill>
              </a:rPr>
              <a:t>drwy</a:t>
            </a:r>
            <a:r>
              <a:rPr lang="en-GB" sz="1600" dirty="0">
                <a:solidFill>
                  <a:srgbClr val="0070C0"/>
                </a:solidFill>
              </a:rPr>
              <a:t> </a:t>
            </a:r>
            <a:r>
              <a:rPr lang="en-GB" sz="1600" dirty="0" err="1">
                <a:solidFill>
                  <a:srgbClr val="0070C0"/>
                </a:solidFill>
              </a:rPr>
              <a:t>bwyso</a:t>
            </a:r>
            <a:r>
              <a:rPr lang="en-GB" sz="1600" dirty="0">
                <a:solidFill>
                  <a:srgbClr val="0070C0"/>
                </a:solidFill>
              </a:rPr>
              <a:t> a </a:t>
            </a:r>
            <a:r>
              <a:rPr lang="en-GB" sz="1600" dirty="0" err="1">
                <a:solidFill>
                  <a:srgbClr val="0070C0"/>
                </a:solidFill>
              </a:rPr>
              <a:t>mesur</a:t>
            </a:r>
            <a:r>
              <a:rPr lang="en-GB" sz="1600" dirty="0">
                <a:solidFill>
                  <a:srgbClr val="0070C0"/>
                </a:solidFill>
              </a:rPr>
              <a:t> </a:t>
            </a:r>
          </a:p>
          <a:p>
            <a:r>
              <a:rPr lang="en-GB" sz="1600" dirty="0" err="1">
                <a:solidFill>
                  <a:srgbClr val="0070C0"/>
                </a:solidFill>
              </a:rPr>
              <a:t>tystiolaeth</a:t>
            </a:r>
            <a:r>
              <a:rPr lang="en-GB" sz="1600" dirty="0">
                <a:solidFill>
                  <a:srgbClr val="0070C0"/>
                </a:solidFill>
              </a:rPr>
              <a:t> er </a:t>
            </a:r>
            <a:r>
              <a:rPr lang="en-GB" sz="1600" dirty="0" err="1">
                <a:solidFill>
                  <a:srgbClr val="0070C0"/>
                </a:solidFill>
              </a:rPr>
              <a:t>mwyn</a:t>
            </a:r>
            <a:r>
              <a:rPr lang="en-GB" sz="1600" dirty="0">
                <a:solidFill>
                  <a:srgbClr val="0070C0"/>
                </a:solidFill>
              </a:rPr>
              <a:t> </a:t>
            </a:r>
            <a:r>
              <a:rPr lang="en-GB" sz="1600" dirty="0" err="1">
                <a:solidFill>
                  <a:srgbClr val="0070C0"/>
                </a:solidFill>
              </a:rPr>
              <a:t>dod</a:t>
            </a:r>
            <a:r>
              <a:rPr lang="en-GB" sz="1600" dirty="0">
                <a:solidFill>
                  <a:srgbClr val="0070C0"/>
                </a:solidFill>
              </a:rPr>
              <a:t> </a:t>
            </a:r>
            <a:r>
              <a:rPr lang="en-GB" sz="1600" dirty="0" err="1">
                <a:solidFill>
                  <a:srgbClr val="0070C0"/>
                </a:solidFill>
              </a:rPr>
              <a:t>i</a:t>
            </a:r>
            <a:r>
              <a:rPr lang="en-GB" sz="1600" dirty="0">
                <a:solidFill>
                  <a:srgbClr val="0070C0"/>
                </a:solidFill>
              </a:rPr>
              <a:t> </a:t>
            </a:r>
            <a:r>
              <a:rPr lang="en-GB" sz="1600" dirty="0" err="1">
                <a:solidFill>
                  <a:srgbClr val="0070C0"/>
                </a:solidFill>
              </a:rPr>
              <a:t>gasgliad</a:t>
            </a:r>
            <a:r>
              <a:rPr lang="en-GB" sz="1600" dirty="0">
                <a:solidFill>
                  <a:srgbClr val="0070C0"/>
                </a:solidFill>
              </a:rPr>
              <a:t> </a:t>
            </a:r>
          </a:p>
        </p:txBody>
      </p:sp>
    </p:spTree>
    <p:extLst>
      <p:ext uri="{BB962C8B-B14F-4D97-AF65-F5344CB8AC3E}">
        <p14:creationId xmlns:p14="http://schemas.microsoft.com/office/powerpoint/2010/main" val="1741827746"/>
      </p:ext>
    </p:extLst>
  </p:cSld>
  <p:clrMapOvr>
    <a:masterClrMapping/>
  </p:clrMapOv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3950134E-3BB5-4920-A7D1-D92196AF1DCA}"/>
              </a:ext>
            </a:extLst>
          </p:cNvPr>
          <p:cNvSpPr txBox="1"/>
          <p:nvPr/>
        </p:nvSpPr>
        <p:spPr>
          <a:xfrm>
            <a:off x="1364667" y="4778897"/>
            <a:ext cx="10152588" cy="1800119"/>
          </a:xfrm>
          <a:prstGeom prst="rect">
            <a:avLst/>
          </a:prstGeom>
          <a:noFill/>
          <a:ln>
            <a:noFill/>
          </a:ln>
        </p:spPr>
        <p:txBody>
          <a:bodyPr wrap="square">
            <a:spAutoFit/>
          </a:bodyPr>
          <a:lstStyle/>
          <a:p>
            <a:pPr>
              <a:defRPr b="0" i="0"/>
            </a:pPr>
            <a:r>
              <a:rPr lang="1106" sz="1600" b="1" i="1" dirty="0">
                <a:solidFill>
                  <a:srgbClr val="0070C0"/>
                </a:solidFill>
              </a:rPr>
              <a:t>Adborth yr Uwch Arholwr </a:t>
            </a:r>
          </a:p>
          <a:p>
            <a:pPr>
              <a:defRPr b="0" i="0"/>
            </a:pPr>
            <a:r>
              <a:rPr lang="1106" sz="1600" i="1" dirty="0">
                <a:solidFill>
                  <a:srgbClr val="0070C0"/>
                </a:solidFill>
              </a:rPr>
              <a:t>Mae'r dysgwr hwn wedi canolbwyntio ar y cwestiwn cyfan ac mae'n datblygu ateb i werthuso'r tri maes datblygu sy'n ofynnol.</a:t>
            </a:r>
            <a:r>
              <a:rPr lang="1106" sz="1600" i="0" dirty="0">
                <a:solidFill>
                  <a:srgbClr val="0070C0"/>
                </a:solidFill>
              </a:rPr>
              <a:t> </a:t>
            </a:r>
            <a:r>
              <a:rPr lang="1106" sz="1600" i="1" dirty="0">
                <a:solidFill>
                  <a:srgbClr val="0070C0"/>
                </a:solidFill>
              </a:rPr>
              <a:t>Er bod rhywfaint o wallau gramadegol, mae'r cynnwys yn berthnasol, wedi'i osod yn rhesymegol gam wrth gam gan sicrhau bod pob maes wedi'i grybwyll.</a:t>
            </a:r>
            <a:r>
              <a:rPr lang="1106" sz="1600" i="0" dirty="0">
                <a:solidFill>
                  <a:srgbClr val="0070C0"/>
                </a:solidFill>
              </a:rPr>
              <a:t> </a:t>
            </a:r>
            <a:r>
              <a:rPr lang="1106" sz="1600" i="1" dirty="0">
                <a:solidFill>
                  <a:srgbClr val="0070C0"/>
                </a:solidFill>
              </a:rPr>
              <a:t>Mae'r gwerthusiad i'w weld yn glir lle mae enghreifftiau wedi'u rhoi, ac mae sylwadau "beth fyddai'n digwydd petai" yn cefnogi'r ddadl.</a:t>
            </a:r>
            <a:r>
              <a:rPr lang="1106" sz="1600" i="0" dirty="0">
                <a:solidFill>
                  <a:srgbClr val="0070C0"/>
                </a:solidFill>
              </a:rPr>
              <a:t> </a:t>
            </a:r>
            <a:r>
              <a:rPr lang="1106" sz="1600" i="1" dirty="0">
                <a:solidFill>
                  <a:srgbClr val="0070C0"/>
                </a:solidFill>
              </a:rPr>
              <a:t>Mae'r dysgwr yn datblygu'r ymateb i ennill y 6 marc llawn lle mae'n dangos dealltwriaeth o wydnwch yn cefnogi sgiliau cymdeithasol yn y dyfodol.</a:t>
            </a:r>
          </a:p>
        </p:txBody>
      </p:sp>
      <p:sp>
        <p:nvSpPr>
          <p:cNvPr id="10" name="Speech Bubble: Rectangle with Corners Rounded 9">
            <a:extLst>
              <a:ext uri="{FF2B5EF4-FFF2-40B4-BE49-F238E27FC236}">
                <a16:creationId xmlns:a16="http://schemas.microsoft.com/office/drawing/2014/main" id="{5713E1A8-F665-496E-B6C0-CE17C7EECC84}"/>
              </a:ext>
            </a:extLst>
          </p:cNvPr>
          <p:cNvSpPr/>
          <p:nvPr/>
        </p:nvSpPr>
        <p:spPr>
          <a:xfrm>
            <a:off x="1198178" y="4708635"/>
            <a:ext cx="10485567" cy="1940644"/>
          </a:xfrm>
          <a:prstGeom prst="wedgeRoundRectCallout">
            <a:avLst>
              <a:gd name="adj1" fmla="val -39572"/>
              <a:gd name="adj2" fmla="val -70123"/>
              <a:gd name="adj3" fmla="val 16667"/>
            </a:avLst>
          </a:prstGeom>
          <a:ln>
            <a:solidFill>
              <a:schemeClr val="tx1"/>
            </a:solidFill>
          </a:ln>
        </p:spPr>
        <p:txBody>
          <a:bodyPr wrap="none" lIns="0" tIns="0" rIns="0" bIns="0" rtlCol="0" anchor="ctr">
            <a:noAutofit/>
          </a:bodyPr>
          <a:lstStyle/>
          <a:p>
            <a:endParaRPr lang="en-GB" sz="1800" i="1">
              <a:solidFill>
                <a:srgbClr val="0070C0"/>
              </a:solidFill>
            </a:endParaRPr>
          </a:p>
        </p:txBody>
      </p:sp>
      <p:sp>
        <p:nvSpPr>
          <p:cNvPr id="11" name="Title 2">
            <a:extLst>
              <a:ext uri="{FF2B5EF4-FFF2-40B4-BE49-F238E27FC236}">
                <a16:creationId xmlns:a16="http://schemas.microsoft.com/office/drawing/2014/main" id="{B5F837B1-1F15-4A9C-9A07-309D1EF1A099}"/>
              </a:ext>
            </a:extLst>
          </p:cNvPr>
          <p:cNvSpPr txBox="1">
            <a:spLocks noGrp="1"/>
          </p:cNvSpPr>
          <p:nvPr>
            <p:ph type="title"/>
          </p:nvPr>
        </p:nvSpPr>
        <p:spPr>
          <a:xfrm>
            <a:off x="282575" y="207963"/>
            <a:ext cx="10223500" cy="447675"/>
          </a:xfrm>
          <a:prstGeom prst="rect">
            <a:avLst/>
          </a:prstGeom>
        </p:spPr>
        <p:txBody>
          <a:bodyPr vert="horz" lIns="0" tIns="0" rIns="0" bIns="0" rtlCol="0" anchor="b" anchorCtr="0">
            <a:noAutofit/>
          </a:bodyPr>
          <a:lstStyle>
            <a:lvl1pPr algn="l" defTabSz="914400" rtl="0" eaLnBrk="1" latinLnBrk="0" hangingPunct="1">
              <a:lnSpc>
                <a:spcPct val="90000"/>
              </a:lnSpc>
              <a:spcBef>
                <a:spcPct val="0"/>
              </a:spcBef>
              <a:buNone/>
              <a:defRPr lang="en-US" sz="1400" kern="1200">
                <a:solidFill>
                  <a:schemeClr val="accent1"/>
                </a:solidFill>
                <a:latin typeface="+mj-lt"/>
                <a:ea typeface="+mj-ea"/>
                <a:cs typeface="+mj-cs"/>
              </a:defRPr>
            </a:lvl1pPr>
          </a:lstStyle>
          <a:p>
            <a:pPr>
              <a:defRPr b="0" i="0"/>
            </a:pPr>
            <a:r>
              <a:rPr lang="1106" sz="1800" dirty="0"/>
              <a:t>Cwestiwn 6 </a:t>
            </a:r>
            <a:r>
              <a:rPr lang="en-GB" sz="1800" dirty="0" err="1"/>
              <a:t>ateb</a:t>
            </a:r>
            <a:r>
              <a:rPr lang="en-GB" sz="1800" dirty="0"/>
              <a:t> </a:t>
            </a:r>
            <a:r>
              <a:rPr lang="en-GB" sz="1800" dirty="0" err="1"/>
              <a:t>yr</a:t>
            </a:r>
            <a:r>
              <a:rPr lang="en-GB" sz="1800" dirty="0"/>
              <a:t> </a:t>
            </a:r>
            <a:r>
              <a:rPr lang="en-GB" sz="1800" dirty="0" err="1"/>
              <a:t>ymgeisydd</a:t>
            </a:r>
            <a:r>
              <a:rPr lang="en-GB" sz="1800" dirty="0"/>
              <a:t> </a:t>
            </a:r>
            <a:r>
              <a:rPr lang="en-GB" sz="1800" dirty="0" err="1"/>
              <a:t>gyda</a:t>
            </a:r>
            <a:r>
              <a:rPr lang="en-GB" sz="1800" dirty="0"/>
              <a:t> </a:t>
            </a:r>
            <a:r>
              <a:rPr lang="en-GB" sz="1800" dirty="0" err="1"/>
              <a:t>sylwadau’r</a:t>
            </a:r>
            <a:r>
              <a:rPr lang="en-GB" sz="1800" dirty="0"/>
              <a:t> </a:t>
            </a:r>
            <a:r>
              <a:rPr lang="en-GB" sz="1800" dirty="0" err="1"/>
              <a:t>Uwch</a:t>
            </a:r>
            <a:r>
              <a:rPr lang="en-GB" sz="1800" dirty="0"/>
              <a:t> </a:t>
            </a:r>
            <a:r>
              <a:rPr lang="en-GB" sz="1800" dirty="0" err="1"/>
              <a:t>Arholwr</a:t>
            </a:r>
            <a:endParaRPr lang="1106" sz="1800" dirty="0"/>
          </a:p>
        </p:txBody>
      </p:sp>
      <p:sp>
        <p:nvSpPr>
          <p:cNvPr id="8" name="TextBox 7">
            <a:extLst>
              <a:ext uri="{FF2B5EF4-FFF2-40B4-BE49-F238E27FC236}">
                <a16:creationId xmlns:a16="http://schemas.microsoft.com/office/drawing/2014/main" id="{74CA9515-0F97-4168-BCAD-931E0DBED531}"/>
              </a:ext>
            </a:extLst>
          </p:cNvPr>
          <p:cNvSpPr txBox="1"/>
          <p:nvPr/>
        </p:nvSpPr>
        <p:spPr>
          <a:xfrm>
            <a:off x="596568" y="1897017"/>
            <a:ext cx="11009861" cy="2440838"/>
          </a:xfrm>
          <a:prstGeom prst="rect">
            <a:avLst/>
          </a:prstGeom>
          <a:noFill/>
        </p:spPr>
        <p:txBody>
          <a:bodyPr wrap="square">
            <a:spAutoFit/>
          </a:bodyPr>
          <a:lstStyle/>
          <a:p>
            <a:pPr>
              <a:defRPr b="0" i="0"/>
            </a:pPr>
            <a:r>
              <a:rPr lang="1106" sz="1400"/>
              <a:t>Ateb yr ymgeisydd:</a:t>
            </a:r>
          </a:p>
          <a:p>
            <a:pPr>
              <a:defRPr b="0" i="0"/>
            </a:pPr>
            <a:r>
              <a:rPr lang="1106" sz="1400"/>
              <a:t>Mae gwydnwch yn ffordd o deimlo'n dda am eich hun a bod â meddylfryd cadarnhaol. Mae angen i hunan-barch plentyn fod ag ymdeimlad da o wydnwch er mwyn gallu bod â hunan-barch uchel, enghreifftiau o hyn yw teimlo'n dda am eich hun, a dweud "Rwy'n gwybod y gallaf i wneud hyn". Gall peidio â bod â gwydnwch da iawn arwain at hunan-barch isel, er enghraifft gall peidio â theimlo fel eich hun, yn isel iawn, a dweud "Dydw i ddim yn gallu gwneud hyn" arwain at fod â hunan-barch isel iawn. Mae gwydnwch hefyd yn arwain at annibyniaeth plentyn, gall bod yn annibynnol fel plentyn arwain at fod yn annibynnol yn y dyfodol, mae'n arwain rôl dda iawn ar ei hun i fod mor annibynnol â hyn ac weithiau mae angen i chi gwblhau pethau ar eich pen eich hun. Gall gwydnwch hefyd helpu sgiliau cymdeithasol plentyn mewn llawer o ffyrdd gwahanol gan ei fod yn fwy hyderus wrth gymdeithasu ag eraill fel ei gyfoedion neu ei athrawon sy'n ffynhonnell dda iawn i gael sgiliau cymdeithasol gan fod cymdeithasu yn rhywbeth mae pawb yn ei wneud. Mae cymdeithasu hefyd yn sgìl da i'w gael yn y dyfodol ar gyfer pethau fel cyfweliadau swyddi, dechrau swydd newydd, cyfarfod pobl newydd ac ati... Mae gwydnwch yn mynd yn bell yn enwedig os ydych chi'n meddu arno fel plentyn.</a:t>
            </a:r>
            <a:endParaRPr lang="en-GB" sz="1400"/>
          </a:p>
        </p:txBody>
      </p:sp>
      <p:pic>
        <p:nvPicPr>
          <p:cNvPr id="4" name="Picture 3">
            <a:extLst>
              <a:ext uri="{FF2B5EF4-FFF2-40B4-BE49-F238E27FC236}">
                <a16:creationId xmlns:a16="http://schemas.microsoft.com/office/drawing/2014/main" id="{A2788FD6-9B69-4595-AD22-FD8424B85386}"/>
              </a:ext>
            </a:extLst>
          </p:cNvPr>
          <p:cNvPicPr>
            <a:picLocks noChangeAspect="1"/>
          </p:cNvPicPr>
          <p:nvPr/>
        </p:nvPicPr>
        <p:blipFill>
          <a:blip r:embed="rId2"/>
          <a:srcRect b="78341"/>
          <a:stretch>
            <a:fillRect/>
          </a:stretch>
        </p:blipFill>
        <p:spPr>
          <a:xfrm>
            <a:off x="400284" y="1136145"/>
            <a:ext cx="6818838" cy="575379"/>
          </a:xfrm>
          <a:prstGeom prst="rect">
            <a:avLst/>
          </a:prstGeom>
        </p:spPr>
      </p:pic>
    </p:spTree>
    <p:extLst>
      <p:ext uri="{BB962C8B-B14F-4D97-AF65-F5344CB8AC3E}">
        <p14:creationId xmlns:p14="http://schemas.microsoft.com/office/powerpoint/2010/main" val="148385400"/>
      </p:ext>
    </p:extLst>
  </p:cSld>
  <p:clrMapOvr>
    <a:masterClrMapping/>
  </p:clrMapOv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4D224A76-9EE0-41E4-B632-5034565E27BE}"/>
              </a:ext>
            </a:extLst>
          </p:cNvPr>
          <p:cNvSpPr txBox="1"/>
          <p:nvPr/>
        </p:nvSpPr>
        <p:spPr>
          <a:xfrm>
            <a:off x="5683734" y="919878"/>
            <a:ext cx="6378564" cy="5993949"/>
          </a:xfrm>
          <a:prstGeom prst="rect">
            <a:avLst/>
          </a:prstGeom>
          <a:noFill/>
        </p:spPr>
        <p:txBody>
          <a:bodyPr wrap="square">
            <a:spAutoFit/>
          </a:bodyPr>
          <a:lstStyle/>
          <a:p>
            <a:pPr algn="l">
              <a:defRPr b="0" i="0"/>
            </a:pPr>
            <a:r>
              <a:rPr lang="1106" sz="1150" b="0" i="0" u="none" strike="noStrike" baseline="0" dirty="0">
                <a:latin typeface="ArialMT"/>
              </a:rPr>
              <a:t>Gallai’r ymatebion gyfeirio at:</a:t>
            </a:r>
          </a:p>
          <a:p>
            <a:pPr algn="l">
              <a:defRPr b="0" i="0"/>
            </a:pPr>
            <a:r>
              <a:rPr lang="1106" sz="1150" b="1" i="0" u="none" strike="noStrike" baseline="0" dirty="0">
                <a:latin typeface="Arial-BoldMT"/>
              </a:rPr>
              <a:t>Ysgol Gynradd Leol</a:t>
            </a:r>
          </a:p>
          <a:p>
            <a:pPr algn="l">
              <a:defRPr b="0" i="0"/>
            </a:pPr>
            <a:r>
              <a:rPr lang="1106" sz="1150" b="0" i="0" u="none" strike="noStrike" baseline="0" dirty="0">
                <a:latin typeface="SymbolMT"/>
              </a:rPr>
              <a:t>• </a:t>
            </a:r>
            <a:r>
              <a:rPr lang="1106" sz="1150" b="0" i="0" u="none" strike="noStrike" baseline="0" dirty="0">
                <a:latin typeface="ArialMT"/>
              </a:rPr>
              <a:t>Mae’n cynnig rhyngweithio cymdeithasol â chyfoedion</a:t>
            </a:r>
          </a:p>
          <a:p>
            <a:pPr algn="l">
              <a:defRPr b="0" i="0"/>
            </a:pPr>
            <a:r>
              <a:rPr lang="1106" sz="1150" b="0" i="0" u="none" strike="noStrike" baseline="0" dirty="0">
                <a:latin typeface="SymbolMT"/>
              </a:rPr>
              <a:t>• </a:t>
            </a:r>
            <a:r>
              <a:rPr lang="1106" sz="1150" b="0" i="0" u="none" strike="noStrike" baseline="0" dirty="0">
                <a:latin typeface="ArialMT"/>
              </a:rPr>
              <a:t>Mae’n gwneud asesiadau o anghenion unigol ac yn gweithio gyda chyrff eraill sy’n cynnig cefnogaeth, er y gall hyn gymryd amser gan fod gweithwyr proffesiynol yn aml yn cael eu rhannu ag ysgolion eraill</a:t>
            </a:r>
          </a:p>
          <a:p>
            <a:pPr algn="l">
              <a:defRPr b="0" i="0"/>
            </a:pPr>
            <a:r>
              <a:rPr lang="1106" sz="1150" b="0" i="0" u="none" strike="noStrike" baseline="0" dirty="0">
                <a:latin typeface="SymbolMT"/>
              </a:rPr>
              <a:t>• </a:t>
            </a:r>
            <a:r>
              <a:rPr lang="1106" sz="1150" b="0" i="0" u="none" strike="noStrike" baseline="0" dirty="0">
                <a:latin typeface="ArialMT"/>
              </a:rPr>
              <a:t>Bydd ganddi bolisïau yn eu lle sy’n cefnogi darparu cefnogaeth ychwanegol</a:t>
            </a:r>
          </a:p>
          <a:p>
            <a:pPr algn="l">
              <a:defRPr b="0" i="0"/>
            </a:pPr>
            <a:r>
              <a:rPr lang="1106" sz="1150" b="0" i="0" u="none" strike="noStrike" baseline="0" dirty="0">
                <a:latin typeface="SymbolMT"/>
              </a:rPr>
              <a:t>• </a:t>
            </a:r>
            <a:r>
              <a:rPr lang="1106" sz="1150" b="0" i="0" u="none" strike="noStrike" baseline="0" dirty="0">
                <a:latin typeface="ArialMT"/>
              </a:rPr>
              <a:t>Mae cydlynydd ADY (ALNco) ar gael yn yr ysgol i gefnogi Daniel ac i gefnogi ei rieni</a:t>
            </a:r>
          </a:p>
          <a:p>
            <a:pPr algn="l">
              <a:defRPr b="0" i="0"/>
            </a:pPr>
            <a:r>
              <a:rPr lang="1106" sz="1150" b="0" i="0" u="none" strike="noStrike" baseline="0" dirty="0">
                <a:latin typeface="SymbolMT"/>
              </a:rPr>
              <a:t>• </a:t>
            </a:r>
            <a:r>
              <a:rPr lang="1106" sz="1150" b="0" i="0" u="none" strike="noStrike" baseline="0" dirty="0">
                <a:latin typeface="ArialMT"/>
              </a:rPr>
              <a:t>Efallai bydd safle lleol yn golygu llai o straen gan fod bod yn nes at gartref yn golygu nad oes rhaid teithio</a:t>
            </a:r>
          </a:p>
          <a:p>
            <a:pPr algn="l">
              <a:defRPr b="0" i="0"/>
            </a:pPr>
            <a:r>
              <a:rPr lang="1106" sz="1150" b="0" i="0" u="none" strike="noStrike" baseline="0" dirty="0">
                <a:latin typeface="SymbolMT"/>
              </a:rPr>
              <a:t>• </a:t>
            </a:r>
            <a:r>
              <a:rPr lang="1106" sz="1150" b="0" i="0" u="none" strike="noStrike" baseline="0" dirty="0">
                <a:latin typeface="ArialMT"/>
              </a:rPr>
              <a:t>Efallai bydd bod yn agos yn ei gwneud hi’n hawdd cysylltu â’r rhieni, a fyddai’n cefnogi ei ddysgu</a:t>
            </a:r>
          </a:p>
          <a:p>
            <a:pPr algn="l">
              <a:defRPr b="0" i="0"/>
            </a:pPr>
            <a:r>
              <a:rPr lang="1106" sz="1150" b="0" i="0" u="none" strike="noStrike" baseline="0" dirty="0">
                <a:latin typeface="SymbolMT"/>
              </a:rPr>
              <a:t>• </a:t>
            </a:r>
            <a:r>
              <a:rPr lang="1106" sz="1150" b="0" i="0" u="none" strike="noStrike" baseline="0" dirty="0">
                <a:latin typeface="ArialMT"/>
              </a:rPr>
              <a:t>Efallai bydd trefnau arferol yn helpu i gefnogi datblygiad emosiynol Daniel</a:t>
            </a:r>
          </a:p>
          <a:p>
            <a:pPr algn="l">
              <a:defRPr b="0" i="0"/>
            </a:pPr>
            <a:r>
              <a:rPr lang="1106" sz="1150" b="0" i="0" u="none" strike="noStrike" baseline="0" dirty="0">
                <a:latin typeface="SymbolMT"/>
              </a:rPr>
              <a:t>• </a:t>
            </a:r>
            <a:r>
              <a:rPr lang="1106" sz="1150" b="0" i="0" u="none" strike="noStrike" baseline="0" dirty="0">
                <a:latin typeface="ArialMT"/>
              </a:rPr>
              <a:t>Efallai bydd bod yn rhan o gymuned prif ffrwd yn cefnogi ei hunan-barch a’i annibyniaeth</a:t>
            </a:r>
          </a:p>
          <a:p>
            <a:pPr algn="l">
              <a:defRPr b="0" i="0"/>
            </a:pPr>
            <a:r>
              <a:rPr lang="1106" sz="1150" b="0" i="0" u="none" strike="noStrike" baseline="0" dirty="0">
                <a:latin typeface="SymbolMT"/>
              </a:rPr>
              <a:t>• </a:t>
            </a:r>
            <a:r>
              <a:rPr lang="1106" sz="1150" b="0" i="0" u="none" strike="noStrike" baseline="0" dirty="0">
                <a:latin typeface="ArialMT"/>
              </a:rPr>
              <a:t>Gall helpu gyda hunanddisgyblaeth oherwydd efallai bydd mwy o reolau i’w dilyn</a:t>
            </a:r>
            <a:endParaRPr lang="en-GB" sz="1150" b="0" i="0" u="none" strike="noStrike" baseline="0" dirty="0">
              <a:latin typeface="ArialMT"/>
            </a:endParaRPr>
          </a:p>
          <a:p>
            <a:pPr algn="l">
              <a:defRPr b="0" i="0"/>
            </a:pPr>
            <a:endParaRPr lang="en-US" sz="400" b="0" i="0" u="none" strike="noStrike" baseline="0" dirty="0">
              <a:latin typeface="ArialMT"/>
            </a:endParaRPr>
          </a:p>
          <a:p>
            <a:pPr algn="l">
              <a:defRPr b="0" i="0"/>
            </a:pPr>
            <a:r>
              <a:rPr lang="1106" sz="1150" b="1" i="0" u="none" strike="noStrike" baseline="0" dirty="0">
                <a:latin typeface="Arial-BoldMT"/>
              </a:rPr>
              <a:t>Ysgol Anghenion Arbennig</a:t>
            </a:r>
          </a:p>
          <a:p>
            <a:pPr algn="l">
              <a:defRPr b="0" i="0"/>
            </a:pPr>
            <a:r>
              <a:rPr lang="1106" sz="1150" b="0" i="0" u="none" strike="noStrike" baseline="0" dirty="0">
                <a:latin typeface="SymbolMT"/>
              </a:rPr>
              <a:t>• </a:t>
            </a:r>
            <a:r>
              <a:rPr lang="1106" sz="1150" b="0" i="0" u="none" strike="noStrike" baseline="0" dirty="0">
                <a:latin typeface="ArialMT"/>
              </a:rPr>
              <a:t>Efallai bydd yn gallu cynnig dull mwy arbenigol i gefnogi anghenion unigol Daniel</a:t>
            </a:r>
          </a:p>
          <a:p>
            <a:pPr algn="l">
              <a:defRPr b="0" i="0"/>
            </a:pPr>
            <a:r>
              <a:rPr lang="1106" sz="1150" b="0" i="0" u="none" strike="noStrike" baseline="0" dirty="0">
                <a:latin typeface="SymbolMT"/>
              </a:rPr>
              <a:t>• </a:t>
            </a:r>
            <a:r>
              <a:rPr lang="1106" sz="1150" b="0" i="0" u="none" strike="noStrike" baseline="0" dirty="0">
                <a:latin typeface="ArialMT"/>
              </a:rPr>
              <a:t>Efallai na fydd wedi’i lethu cymaint oherwydd efallai bydd y dosbarthiadau’n llai gyda dulliau o ymdrin ag unigolion</a:t>
            </a:r>
          </a:p>
          <a:p>
            <a:pPr algn="l">
              <a:defRPr b="0" i="0"/>
            </a:pPr>
            <a:r>
              <a:rPr lang="1106" sz="1150" b="0" i="0" u="none" strike="noStrike" baseline="0" dirty="0">
                <a:latin typeface="SymbolMT"/>
              </a:rPr>
              <a:t>• </a:t>
            </a:r>
            <a:r>
              <a:rPr lang="1106" sz="1150" b="0" i="0" u="none" strike="noStrike" baseline="0" dirty="0">
                <a:latin typeface="ArialMT"/>
              </a:rPr>
              <a:t>Efallai bydd tîm o weithwyr proffesiynol ar gael yn haws fel bod y cymorth ychwanegol yn fwy cyson</a:t>
            </a:r>
          </a:p>
          <a:p>
            <a:pPr algn="l">
              <a:defRPr b="0" i="0"/>
            </a:pPr>
            <a:r>
              <a:rPr lang="1106" sz="1150" b="0" i="0" u="none" strike="noStrike" baseline="0" dirty="0">
                <a:latin typeface="SymbolMT"/>
              </a:rPr>
              <a:t>• </a:t>
            </a:r>
            <a:r>
              <a:rPr lang="1106" sz="1150" b="0" i="0" u="none" strike="noStrike" baseline="0" dirty="0">
                <a:latin typeface="ArialMT"/>
              </a:rPr>
              <a:t>Efallai bydd y staff addysgu wedi’u hyfforddi’n arbennig i ymdrin ag anghenion amrywiol</a:t>
            </a:r>
          </a:p>
          <a:p>
            <a:pPr algn="l">
              <a:defRPr b="0" i="0"/>
            </a:pPr>
            <a:r>
              <a:rPr lang="1106" sz="1150" b="0" i="0" u="none" strike="noStrike" baseline="0" dirty="0">
                <a:latin typeface="SymbolMT"/>
              </a:rPr>
              <a:t>• </a:t>
            </a:r>
            <a:r>
              <a:rPr lang="1106" sz="1150" b="0" i="0" u="none" strike="noStrike" baseline="0" dirty="0">
                <a:latin typeface="ArialMT"/>
              </a:rPr>
              <a:t>Efallai bydd y cwricwlwm wedi’i addasu i gefnogi unigolion er bod y Cyfnod Sylfaen/Cwricwlwm Cenedlaethol yn cael ei ddilyn at ei gilydd</a:t>
            </a:r>
          </a:p>
          <a:p>
            <a:pPr algn="l">
              <a:defRPr b="0" i="0"/>
            </a:pPr>
            <a:r>
              <a:rPr lang="1106" sz="1150" b="0" i="0" u="none" strike="noStrike" baseline="0" dirty="0">
                <a:latin typeface="SymbolMT"/>
              </a:rPr>
              <a:t>• </a:t>
            </a:r>
            <a:r>
              <a:rPr lang="1106" sz="1150" b="0" i="0" u="none" strike="noStrike" baseline="0" dirty="0">
                <a:latin typeface="ArialMT"/>
              </a:rPr>
              <a:t>Efallai bydd offer arbenigol ar gael i gefnogi datblygiad sgiliau annibyniaeth</a:t>
            </a:r>
          </a:p>
          <a:p>
            <a:pPr algn="l">
              <a:defRPr b="0" i="0"/>
            </a:pPr>
            <a:r>
              <a:rPr lang="1106" sz="1150" b="0" i="0" u="none" strike="noStrike" baseline="0" dirty="0">
                <a:latin typeface="SymbolMT"/>
              </a:rPr>
              <a:t>• </a:t>
            </a:r>
            <a:r>
              <a:rPr lang="1106" sz="1150" b="0" i="0" u="none" strike="noStrike" baseline="0" dirty="0">
                <a:latin typeface="ArialMT"/>
              </a:rPr>
              <a:t>Efallai bydd maint y dosbarthiadau’n llai ac yn fwy agos-atoch, felly efallai bydd Daniel yn gallu gweithio yn ei bwysau ei hun os oes angen</a:t>
            </a:r>
          </a:p>
          <a:p>
            <a:pPr algn="l">
              <a:defRPr b="0" i="0"/>
            </a:pPr>
            <a:r>
              <a:rPr lang="1106" sz="1150" b="0" i="0" u="none" strike="noStrike" baseline="0" dirty="0">
                <a:latin typeface="SymbolMT"/>
              </a:rPr>
              <a:t>• </a:t>
            </a:r>
            <a:r>
              <a:rPr lang="1106" sz="1150" b="0" i="0" u="none" strike="noStrike" baseline="0" dirty="0">
                <a:latin typeface="ArialMT"/>
              </a:rPr>
              <a:t>Efallai bydd hi’n haws i Daniel wneud ffrindiau oherwydd efallai bydd yn debyg i’w gyfoedion ac ni fydd yn teimlo’n wahanol</a:t>
            </a:r>
          </a:p>
          <a:p>
            <a:pPr algn="l">
              <a:defRPr b="0" i="0"/>
            </a:pPr>
            <a:r>
              <a:rPr lang="1106" sz="1150" b="0" i="0" u="none" strike="noStrike" baseline="0" dirty="0">
                <a:latin typeface="SymbolMT"/>
              </a:rPr>
              <a:t>• </a:t>
            </a:r>
            <a:r>
              <a:rPr lang="1106" sz="1150" b="0" i="0" u="none" strike="noStrike" baseline="0" dirty="0">
                <a:latin typeface="ArialMT"/>
              </a:rPr>
              <a:t>Bydd angen cadw cysylltiad â’i rieni</a:t>
            </a:r>
          </a:p>
          <a:p>
            <a:pPr algn="l">
              <a:defRPr b="0" i="0"/>
            </a:pPr>
            <a:r>
              <a:rPr lang="1106" sz="1150" b="0" i="0" u="none" strike="noStrike" baseline="0" dirty="0">
                <a:latin typeface="SymbolMT"/>
              </a:rPr>
              <a:t>• </a:t>
            </a:r>
            <a:r>
              <a:rPr lang="1106" sz="1150" b="0" i="0" u="none" strike="noStrike" baseline="0" dirty="0">
                <a:latin typeface="ArialMT"/>
              </a:rPr>
              <a:t>Gallai taith mewn bws i’r ysgol gefnogi hunan-barch a datblygu annibyniaeth</a:t>
            </a:r>
          </a:p>
          <a:p>
            <a:pPr algn="l">
              <a:defRPr b="0" i="0"/>
            </a:pPr>
            <a:r>
              <a:rPr lang="1106" sz="1150" b="0" i="0" u="none" strike="noStrike" baseline="0" dirty="0">
                <a:latin typeface="ArialMT"/>
              </a:rPr>
              <a:t>Nid yw'r rhestr yn gynhwysfawr.</a:t>
            </a:r>
          </a:p>
          <a:p>
            <a:pPr algn="l">
              <a:defRPr b="0" i="0"/>
            </a:pPr>
            <a:r>
              <a:rPr lang="1106" sz="1150" b="0" i="0" u="none" strike="noStrike" baseline="0" dirty="0">
                <a:latin typeface="ArialMT"/>
              </a:rPr>
              <a:t>Rhowch farciau am unrhyw ymateb perthnasol arall</a:t>
            </a:r>
            <a:endParaRPr lang="en-GB" sz="1150" dirty="0"/>
          </a:p>
        </p:txBody>
      </p:sp>
      <p:sp>
        <p:nvSpPr>
          <p:cNvPr id="7" name="TextBox 6">
            <a:extLst>
              <a:ext uri="{FF2B5EF4-FFF2-40B4-BE49-F238E27FC236}">
                <a16:creationId xmlns:a16="http://schemas.microsoft.com/office/drawing/2014/main" id="{55EE2282-640E-415B-B45A-A3E1025E6762}"/>
              </a:ext>
            </a:extLst>
          </p:cNvPr>
          <p:cNvSpPr txBox="1"/>
          <p:nvPr/>
        </p:nvSpPr>
        <p:spPr>
          <a:xfrm>
            <a:off x="320635" y="3406578"/>
            <a:ext cx="5183003" cy="3127325"/>
          </a:xfrm>
          <a:prstGeom prst="rect">
            <a:avLst/>
          </a:prstGeom>
          <a:noFill/>
        </p:spPr>
        <p:txBody>
          <a:bodyPr wrap="square">
            <a:spAutoFit/>
          </a:bodyPr>
          <a:lstStyle/>
          <a:p>
            <a:pPr algn="l">
              <a:defRPr b="0" i="0"/>
            </a:pPr>
            <a:r>
              <a:rPr lang="1106" sz="1300" b="1" i="0" u="none" strike="noStrike" baseline="0">
                <a:latin typeface="Arial-BoldMT"/>
              </a:rPr>
              <a:t>Rhowch 0 marc </a:t>
            </a:r>
            <a:r>
              <a:rPr lang="1106" sz="1300" b="0" i="0" u="none" strike="noStrike" baseline="0">
                <a:latin typeface="ArialMT"/>
              </a:rPr>
              <a:t>os nad yw'r ymateb yn haeddu ennill marciau</a:t>
            </a:r>
          </a:p>
          <a:p>
            <a:pPr algn="l">
              <a:defRPr b="0" i="0"/>
            </a:pPr>
            <a:r>
              <a:rPr lang="1106" sz="1300" b="1" i="0" u="none" strike="noStrike" baseline="0">
                <a:latin typeface="Arial-BoldMT"/>
              </a:rPr>
              <a:t>Rhowch 1-2 farc </a:t>
            </a:r>
            <a:r>
              <a:rPr lang="1106" sz="1300" b="0" i="0" u="none" strike="noStrike" baseline="0">
                <a:latin typeface="ArialMT"/>
              </a:rPr>
              <a:t>am gymhariaeth sylfaenol sy’n dangos gwybodaeth a dealltwriaeth gyfyngedig o sut mae’r ddarpariaeth ym </a:t>
            </a:r>
            <a:r>
              <a:rPr lang="1106" sz="1300" b="1" i="0" u="none" strike="noStrike" baseline="0">
                <a:latin typeface="Arial-BoldMT"/>
              </a:rPr>
              <a:t>mhob</a:t>
            </a:r>
            <a:r>
              <a:rPr lang="1106" sz="1300" b="0" i="0" u="none" strike="noStrike" baseline="0">
                <a:latin typeface="ArialMT"/>
              </a:rPr>
              <a:t> ysgol yn gallu cefnogi a hybu iechyd, llesiant a datblygiad Daniel.</a:t>
            </a:r>
          </a:p>
          <a:p>
            <a:pPr algn="l">
              <a:defRPr b="0" i="0"/>
            </a:pPr>
            <a:r>
              <a:rPr lang="1106" sz="1300" b="1" i="0" u="none" strike="noStrike" baseline="0">
                <a:latin typeface="Arial-BoldMT"/>
              </a:rPr>
              <a:t>Rhowch 3-4 marc </a:t>
            </a:r>
            <a:r>
              <a:rPr lang="1106" sz="1300" b="0" i="0" u="none" strike="noStrike" baseline="0">
                <a:latin typeface="ArialMT"/>
              </a:rPr>
              <a:t>am gymhariaeth dda sy’n dangos rhywfaint o wybodaeth a dealltwriaeth o sut mae’r ddarpariaeth ym </a:t>
            </a:r>
            <a:r>
              <a:rPr lang="1106" sz="1300" b="1" i="0" u="none" strike="noStrike" baseline="0">
                <a:latin typeface="Arial-BoldMT"/>
              </a:rPr>
              <a:t>mhob</a:t>
            </a:r>
            <a:r>
              <a:rPr lang="1106" sz="1300" b="0" i="0" u="none" strike="noStrike" baseline="0">
                <a:latin typeface="Arial-BoldMT"/>
              </a:rPr>
              <a:t> </a:t>
            </a:r>
            <a:r>
              <a:rPr lang="1106" sz="1300" b="0" i="0" u="none" strike="noStrike" baseline="0">
                <a:latin typeface="ArialMT"/>
              </a:rPr>
              <a:t>ysgol yn gallu cefnogi a hybu iechyd, llesiant a datblygiad Daniel.</a:t>
            </a:r>
          </a:p>
          <a:p>
            <a:pPr algn="l">
              <a:defRPr b="0" i="0"/>
            </a:pPr>
            <a:r>
              <a:rPr lang="1106" sz="1300" b="1" i="0" u="none" strike="noStrike" baseline="0">
                <a:latin typeface="Arial-BoldMT"/>
              </a:rPr>
              <a:t>Rhowch 5-6 marc </a:t>
            </a:r>
            <a:r>
              <a:rPr lang="1106" sz="1300" b="0" i="0" u="none" strike="noStrike" baseline="0">
                <a:latin typeface="ArialMT"/>
              </a:rPr>
              <a:t>am gymhariaeth dda iawn sy’n dangos gwybodaeth a dealltwriaeth gadarn o sut mae’r ddarpariaeth ym </a:t>
            </a:r>
            <a:r>
              <a:rPr lang="1106" sz="1300" b="1" i="0" u="none" strike="noStrike" baseline="0">
                <a:latin typeface="Arial-BoldMT"/>
              </a:rPr>
              <a:t>mhob</a:t>
            </a:r>
            <a:r>
              <a:rPr lang="1106" sz="1300" b="0" i="0" u="none" strike="noStrike" baseline="0">
                <a:latin typeface="Arial-BoldMT"/>
              </a:rPr>
              <a:t> </a:t>
            </a:r>
            <a:r>
              <a:rPr lang="1106" sz="1300" b="0" i="0" u="none" strike="noStrike" baseline="0">
                <a:latin typeface="ArialMT"/>
              </a:rPr>
              <a:t>ysgol yn gallu cefnogi a hybu iechyd, llesiant a datblygiad Daniel.</a:t>
            </a:r>
          </a:p>
          <a:p>
            <a:pPr algn="l"/>
            <a:endParaRPr lang="en-GB" sz="400" b="0" i="0" u="none" strike="noStrike" baseline="0">
              <a:latin typeface="ArialMT"/>
            </a:endParaRPr>
          </a:p>
          <a:p>
            <a:pPr algn="l">
              <a:defRPr b="0" i="0"/>
            </a:pPr>
            <a:r>
              <a:rPr lang="1106" sz="1300" b="0" i="0" u="none" strike="noStrike" baseline="0">
                <a:latin typeface="ArialMT"/>
              </a:rPr>
              <a:t>Rhowch uchafswm o </a:t>
            </a:r>
            <a:r>
              <a:rPr lang="1106" sz="1300" b="1" i="0" u="none" strike="noStrike" baseline="0">
                <a:latin typeface="Arial-BoldMT"/>
              </a:rPr>
              <a:t>4 marc </a:t>
            </a:r>
            <a:r>
              <a:rPr lang="1106" sz="1300" b="0" i="0" u="none" strike="noStrike" baseline="0">
                <a:latin typeface="ArialMT"/>
              </a:rPr>
              <a:t>os mai dim ond un ysgol a ystyrir.</a:t>
            </a:r>
          </a:p>
          <a:p>
            <a:pPr algn="l">
              <a:defRPr b="0" i="0"/>
            </a:pPr>
            <a:r>
              <a:rPr lang="1106" sz="1300" b="0" i="0" u="none" strike="noStrike" baseline="0">
                <a:latin typeface="ArialMT"/>
              </a:rPr>
              <a:t>Gallai’r atebion gyfeirio at bethau tebyg a/neu wahanol er mwyn</a:t>
            </a:r>
          </a:p>
          <a:p>
            <a:pPr algn="l">
              <a:defRPr b="0" i="0"/>
            </a:pPr>
            <a:r>
              <a:rPr lang="1106" sz="1300" b="0" i="0" u="none" strike="noStrike" baseline="0">
                <a:latin typeface="ArialMT"/>
              </a:rPr>
              <a:t>cyrraedd y marciau uchaf.</a:t>
            </a:r>
            <a:endParaRPr lang="en-GB" sz="1300"/>
          </a:p>
        </p:txBody>
      </p:sp>
      <p:sp>
        <p:nvSpPr>
          <p:cNvPr id="8" name="Title 2">
            <a:extLst>
              <a:ext uri="{FF2B5EF4-FFF2-40B4-BE49-F238E27FC236}">
                <a16:creationId xmlns:a16="http://schemas.microsoft.com/office/drawing/2014/main" id="{3D1044E4-3A8A-4547-9661-60A46AF700AA}"/>
              </a:ext>
            </a:extLst>
          </p:cNvPr>
          <p:cNvSpPr>
            <a:spLocks noGrp="1"/>
          </p:cNvSpPr>
          <p:nvPr>
            <p:ph type="title"/>
          </p:nvPr>
        </p:nvSpPr>
        <p:spPr>
          <a:xfrm>
            <a:off x="282011" y="208722"/>
            <a:ext cx="10223323" cy="447261"/>
          </a:xfrm>
        </p:spPr>
        <p:txBody>
          <a:bodyPr/>
          <a:lstStyle/>
          <a:p>
            <a:pPr>
              <a:defRPr b="0" i="0"/>
            </a:pPr>
            <a:r>
              <a:rPr lang="1106" sz="1800"/>
              <a:t>Cwestiwn 7 a'r cynllun marcio </a:t>
            </a:r>
          </a:p>
        </p:txBody>
      </p:sp>
      <p:pic>
        <p:nvPicPr>
          <p:cNvPr id="9" name="Picture 8">
            <a:extLst>
              <a:ext uri="{FF2B5EF4-FFF2-40B4-BE49-F238E27FC236}">
                <a16:creationId xmlns:a16="http://schemas.microsoft.com/office/drawing/2014/main" id="{C7461D9E-DCB4-42D7-B2F0-F6338F6B41C8}"/>
              </a:ext>
            </a:extLst>
          </p:cNvPr>
          <p:cNvPicPr>
            <a:picLocks noChangeAspect="1"/>
          </p:cNvPicPr>
          <p:nvPr/>
        </p:nvPicPr>
        <p:blipFill>
          <a:blip r:embed="rId2"/>
          <a:stretch>
            <a:fillRect/>
          </a:stretch>
        </p:blipFill>
        <p:spPr>
          <a:xfrm>
            <a:off x="320635" y="1154486"/>
            <a:ext cx="5324475" cy="2019300"/>
          </a:xfrm>
          <a:prstGeom prst="rect">
            <a:avLst/>
          </a:prstGeom>
        </p:spPr>
      </p:pic>
      <p:sp>
        <p:nvSpPr>
          <p:cNvPr id="10" name="TextBox 9">
            <a:extLst>
              <a:ext uri="{FF2B5EF4-FFF2-40B4-BE49-F238E27FC236}">
                <a16:creationId xmlns:a16="http://schemas.microsoft.com/office/drawing/2014/main" id="{D2E9439A-5F4A-4963-8A94-0FB6209C0395}"/>
              </a:ext>
            </a:extLst>
          </p:cNvPr>
          <p:cNvSpPr txBox="1"/>
          <p:nvPr/>
        </p:nvSpPr>
        <p:spPr>
          <a:xfrm>
            <a:off x="5683734" y="-29313"/>
            <a:ext cx="6096000" cy="830997"/>
          </a:xfrm>
          <a:prstGeom prst="rect">
            <a:avLst/>
          </a:prstGeom>
          <a:noFill/>
        </p:spPr>
        <p:txBody>
          <a:bodyPr wrap="square">
            <a:spAutoFit/>
          </a:bodyPr>
          <a:lstStyle/>
          <a:p>
            <a:r>
              <a:rPr lang="en-GB" sz="1600" dirty="0" err="1">
                <a:solidFill>
                  <a:schemeClr val="accent1"/>
                </a:solidFill>
              </a:rPr>
              <a:t>Berfau</a:t>
            </a:r>
            <a:r>
              <a:rPr lang="en-GB" sz="1600" dirty="0">
                <a:solidFill>
                  <a:schemeClr val="accent1"/>
                </a:solidFill>
              </a:rPr>
              <a:t> </a:t>
            </a:r>
            <a:r>
              <a:rPr lang="en-GB" sz="1600" dirty="0" err="1">
                <a:solidFill>
                  <a:schemeClr val="accent1"/>
                </a:solidFill>
              </a:rPr>
              <a:t>Gorchymyn</a:t>
            </a:r>
            <a:r>
              <a:rPr lang="en-GB" sz="1600" dirty="0">
                <a:solidFill>
                  <a:schemeClr val="accent1"/>
                </a:solidFill>
              </a:rPr>
              <a:t>: </a:t>
            </a:r>
            <a:r>
              <a:rPr lang="en-GB" sz="1600" b="1" dirty="0" err="1">
                <a:solidFill>
                  <a:srgbClr val="0070C0"/>
                </a:solidFill>
              </a:rPr>
              <a:t>Cymharwch</a:t>
            </a:r>
            <a:r>
              <a:rPr lang="en-GB" sz="1600" dirty="0">
                <a:solidFill>
                  <a:srgbClr val="0070C0"/>
                </a:solidFill>
              </a:rPr>
              <a:t> </a:t>
            </a:r>
          </a:p>
          <a:p>
            <a:r>
              <a:rPr lang="en-GB" sz="1600" dirty="0" err="1">
                <a:solidFill>
                  <a:srgbClr val="0070C0"/>
                </a:solidFill>
              </a:rPr>
              <a:t>Nodwch</a:t>
            </a:r>
            <a:r>
              <a:rPr lang="en-GB" sz="1600" dirty="0">
                <a:solidFill>
                  <a:srgbClr val="0070C0"/>
                </a:solidFill>
              </a:rPr>
              <a:t> ac </a:t>
            </a:r>
            <a:r>
              <a:rPr lang="en-GB" sz="1600" dirty="0" err="1">
                <a:solidFill>
                  <a:srgbClr val="0070C0"/>
                </a:solidFill>
              </a:rPr>
              <a:t>esboniwch</a:t>
            </a:r>
            <a:r>
              <a:rPr lang="en-GB" sz="1600" dirty="0">
                <a:solidFill>
                  <a:srgbClr val="0070C0"/>
                </a:solidFill>
              </a:rPr>
              <a:t> </a:t>
            </a:r>
            <a:r>
              <a:rPr lang="en-GB" sz="1600" dirty="0" err="1">
                <a:solidFill>
                  <a:srgbClr val="0070C0"/>
                </a:solidFill>
              </a:rPr>
              <a:t>elfennau</a:t>
            </a:r>
            <a:r>
              <a:rPr lang="en-GB" sz="1600" dirty="0">
                <a:solidFill>
                  <a:srgbClr val="0070C0"/>
                </a:solidFill>
              </a:rPr>
              <a:t> </a:t>
            </a:r>
          </a:p>
          <a:p>
            <a:r>
              <a:rPr lang="en-GB" sz="1600" dirty="0" err="1">
                <a:solidFill>
                  <a:srgbClr val="0070C0"/>
                </a:solidFill>
              </a:rPr>
              <a:t>tebyg</a:t>
            </a:r>
            <a:r>
              <a:rPr lang="en-GB" sz="1600" dirty="0">
                <a:solidFill>
                  <a:srgbClr val="0070C0"/>
                </a:solidFill>
              </a:rPr>
              <a:t> a </a:t>
            </a:r>
            <a:r>
              <a:rPr lang="en-GB" sz="1600" dirty="0" err="1">
                <a:solidFill>
                  <a:srgbClr val="0070C0"/>
                </a:solidFill>
              </a:rPr>
              <a:t>gwnewch</a:t>
            </a:r>
            <a:r>
              <a:rPr lang="en-GB" sz="1600" dirty="0">
                <a:solidFill>
                  <a:srgbClr val="0070C0"/>
                </a:solidFill>
              </a:rPr>
              <a:t> </a:t>
            </a:r>
            <a:r>
              <a:rPr lang="en-GB" sz="1600" dirty="0" err="1">
                <a:solidFill>
                  <a:srgbClr val="0070C0"/>
                </a:solidFill>
              </a:rPr>
              <a:t>sylwadau</a:t>
            </a:r>
            <a:r>
              <a:rPr lang="en-GB" sz="1600" dirty="0">
                <a:solidFill>
                  <a:srgbClr val="0070C0"/>
                </a:solidFill>
              </a:rPr>
              <a:t> </a:t>
            </a:r>
            <a:r>
              <a:rPr lang="en-GB" sz="1600" dirty="0" err="1">
                <a:solidFill>
                  <a:srgbClr val="0070C0"/>
                </a:solidFill>
              </a:rPr>
              <a:t>arnyn</a:t>
            </a:r>
            <a:r>
              <a:rPr lang="en-GB" sz="1600" dirty="0">
                <a:solidFill>
                  <a:srgbClr val="0070C0"/>
                </a:solidFill>
              </a:rPr>
              <a:t> </a:t>
            </a:r>
            <a:r>
              <a:rPr lang="en-GB" sz="1600" dirty="0" err="1">
                <a:solidFill>
                  <a:srgbClr val="0070C0"/>
                </a:solidFill>
              </a:rPr>
              <a:t>nhw</a:t>
            </a:r>
            <a:r>
              <a:rPr lang="en-GB" sz="1600" dirty="0">
                <a:solidFill>
                  <a:srgbClr val="0070C0"/>
                </a:solidFill>
              </a:rPr>
              <a:t> </a:t>
            </a:r>
          </a:p>
        </p:txBody>
      </p:sp>
    </p:spTree>
    <p:extLst>
      <p:ext uri="{BB962C8B-B14F-4D97-AF65-F5344CB8AC3E}">
        <p14:creationId xmlns:p14="http://schemas.microsoft.com/office/powerpoint/2010/main" val="3951211961"/>
      </p:ext>
    </p:extLst>
  </p:cSld>
  <p:clrMapOvr>
    <a:masterClrMapping/>
  </p:clrMapOv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DEC94E2A-44A6-4AB7-94FA-E0F864E47F5B}"/>
              </a:ext>
            </a:extLst>
          </p:cNvPr>
          <p:cNvSpPr txBox="1"/>
          <p:nvPr/>
        </p:nvSpPr>
        <p:spPr>
          <a:xfrm>
            <a:off x="499912" y="5348140"/>
            <a:ext cx="11334738" cy="1200329"/>
          </a:xfrm>
          <a:prstGeom prst="rect">
            <a:avLst/>
          </a:prstGeom>
          <a:noFill/>
          <a:ln>
            <a:noFill/>
          </a:ln>
        </p:spPr>
        <p:txBody>
          <a:bodyPr wrap="square">
            <a:spAutoFit/>
          </a:bodyPr>
          <a:lstStyle/>
          <a:p>
            <a:pPr>
              <a:defRPr b="0" i="0"/>
            </a:pPr>
            <a:r>
              <a:rPr lang="1106" sz="1600" b="1" i="1" dirty="0">
                <a:solidFill>
                  <a:srgbClr val="0070C0"/>
                </a:solidFill>
              </a:rPr>
              <a:t>Adborth yr Uwch Arholwr </a:t>
            </a:r>
          </a:p>
          <a:p>
            <a:pPr>
              <a:defRPr b="0" i="0"/>
            </a:pPr>
            <a:r>
              <a:rPr lang="1106" sz="1400" i="1" dirty="0">
                <a:solidFill>
                  <a:srgbClr val="0070C0"/>
                </a:solidFill>
              </a:rPr>
              <a:t>Mae hon yn gymhariaeth wedi'i datblygu'n dda ac felly mae'r dysgwr yn ennill y 6 marc llawn.</a:t>
            </a:r>
            <a:r>
              <a:rPr lang="1106" sz="1400" i="0" dirty="0">
                <a:solidFill>
                  <a:srgbClr val="0070C0"/>
                </a:solidFill>
              </a:rPr>
              <a:t> </a:t>
            </a:r>
            <a:r>
              <a:rPr lang="1106" sz="1400" i="1" dirty="0">
                <a:solidFill>
                  <a:srgbClr val="0070C0"/>
                </a:solidFill>
              </a:rPr>
              <a:t>Mae'r ymateb wedi'i rannu'n glir i gymharu pob lleoliad gan ganiatáu i'r dysgwr ddangos gwybodaeth gadarn.</a:t>
            </a:r>
            <a:r>
              <a:rPr lang="1106" sz="1400" i="0" dirty="0">
                <a:solidFill>
                  <a:srgbClr val="0070C0"/>
                </a:solidFill>
              </a:rPr>
              <a:t> </a:t>
            </a:r>
            <a:r>
              <a:rPr lang="1106" sz="1400" i="1" dirty="0">
                <a:solidFill>
                  <a:srgbClr val="0070C0"/>
                </a:solidFill>
              </a:rPr>
              <a:t>Mae'r ystyriaeth a roddir i'r wybodaeth cyn y cwestiwn wedi caniatáu datblygiad yr ymateb.</a:t>
            </a:r>
            <a:r>
              <a:rPr lang="1106" sz="1400" i="0" dirty="0">
                <a:solidFill>
                  <a:srgbClr val="0070C0"/>
                </a:solidFill>
              </a:rPr>
              <a:t> </a:t>
            </a:r>
            <a:r>
              <a:rPr lang="1106" sz="1400" i="1" dirty="0">
                <a:solidFill>
                  <a:srgbClr val="0070C0"/>
                </a:solidFill>
              </a:rPr>
              <a:t>Mae hyn i'w weld lle mae'r dysgwr yn crybwyll pa mor agos yw'r ddwy ysgol.</a:t>
            </a:r>
            <a:r>
              <a:rPr lang="1106" sz="1400" i="0" dirty="0">
                <a:solidFill>
                  <a:srgbClr val="0070C0"/>
                </a:solidFill>
              </a:rPr>
              <a:t> </a:t>
            </a:r>
            <a:r>
              <a:rPr lang="1106" sz="1400" i="1" dirty="0">
                <a:solidFill>
                  <a:srgbClr val="0070C0"/>
                </a:solidFill>
              </a:rPr>
              <a:t>Mae'r ddealltwriaeth o'r ferf orchmynnol i'w gweld lle mae'r dysgwr yn defnyddio ymadroddion fel "ar y llaw arall".</a:t>
            </a:r>
            <a:r>
              <a:rPr lang="1106" sz="1400" i="0" dirty="0">
                <a:solidFill>
                  <a:srgbClr val="0070C0"/>
                </a:solidFill>
              </a:rPr>
              <a:t> </a:t>
            </a:r>
            <a:r>
              <a:rPr lang="1106" sz="1400" i="1" dirty="0">
                <a:solidFill>
                  <a:srgbClr val="0070C0"/>
                </a:solidFill>
              </a:rPr>
              <a:t>Ymateb cadarnhaol iawn sy'n haeddu'r 6 marc.</a:t>
            </a:r>
            <a:endParaRPr lang="en-GB" sz="1400" b="1" dirty="0"/>
          </a:p>
        </p:txBody>
      </p:sp>
      <p:sp>
        <p:nvSpPr>
          <p:cNvPr id="10" name="Speech Bubble: Rectangle with Corners Rounded 9">
            <a:extLst>
              <a:ext uri="{FF2B5EF4-FFF2-40B4-BE49-F238E27FC236}">
                <a16:creationId xmlns:a16="http://schemas.microsoft.com/office/drawing/2014/main" id="{6F51EB9C-D45D-4EF5-94EB-7821475B6F76}"/>
              </a:ext>
            </a:extLst>
          </p:cNvPr>
          <p:cNvSpPr/>
          <p:nvPr/>
        </p:nvSpPr>
        <p:spPr>
          <a:xfrm>
            <a:off x="391846" y="5131060"/>
            <a:ext cx="11550869" cy="1666756"/>
          </a:xfrm>
          <a:prstGeom prst="wedgeRoundRectCallout">
            <a:avLst>
              <a:gd name="adj1" fmla="val -3609"/>
              <a:gd name="adj2" fmla="val -69199"/>
              <a:gd name="adj3" fmla="val 16667"/>
            </a:avLst>
          </a:prstGeom>
          <a:ln>
            <a:solidFill>
              <a:schemeClr val="tx1"/>
            </a:solidFill>
          </a:ln>
        </p:spPr>
        <p:txBody>
          <a:bodyPr wrap="none" lIns="0" tIns="0" rIns="0" bIns="0" rtlCol="0" anchor="ctr">
            <a:noAutofit/>
          </a:bodyPr>
          <a:lstStyle/>
          <a:p>
            <a:endParaRPr lang="en-GB" sz="1800" i="1">
              <a:solidFill>
                <a:srgbClr val="0070C0"/>
              </a:solidFill>
            </a:endParaRPr>
          </a:p>
        </p:txBody>
      </p:sp>
      <p:sp>
        <p:nvSpPr>
          <p:cNvPr id="11" name="Title 2">
            <a:extLst>
              <a:ext uri="{FF2B5EF4-FFF2-40B4-BE49-F238E27FC236}">
                <a16:creationId xmlns:a16="http://schemas.microsoft.com/office/drawing/2014/main" id="{81E8A0EC-9882-493C-A435-8458CAA9ED0F}"/>
              </a:ext>
            </a:extLst>
          </p:cNvPr>
          <p:cNvSpPr txBox="1">
            <a:spLocks noGrp="1"/>
          </p:cNvSpPr>
          <p:nvPr>
            <p:ph type="title"/>
          </p:nvPr>
        </p:nvSpPr>
        <p:spPr>
          <a:xfrm>
            <a:off x="282575" y="207963"/>
            <a:ext cx="10223500" cy="447675"/>
          </a:xfrm>
          <a:prstGeom prst="rect">
            <a:avLst/>
          </a:prstGeom>
        </p:spPr>
        <p:txBody>
          <a:bodyPr vert="horz" lIns="0" tIns="0" rIns="0" bIns="0" rtlCol="0" anchor="b" anchorCtr="0">
            <a:noAutofit/>
          </a:bodyPr>
          <a:lstStyle>
            <a:lvl1pPr algn="l" defTabSz="914400" rtl="0" eaLnBrk="1" latinLnBrk="0" hangingPunct="1">
              <a:lnSpc>
                <a:spcPct val="90000"/>
              </a:lnSpc>
              <a:spcBef>
                <a:spcPct val="0"/>
              </a:spcBef>
              <a:buNone/>
              <a:defRPr lang="en-US" sz="1400" kern="1200">
                <a:solidFill>
                  <a:schemeClr val="accent1"/>
                </a:solidFill>
                <a:latin typeface="+mj-lt"/>
                <a:ea typeface="+mj-ea"/>
                <a:cs typeface="+mj-cs"/>
              </a:defRPr>
            </a:lvl1pPr>
          </a:lstStyle>
          <a:p>
            <a:pPr>
              <a:defRPr b="0" i="0"/>
            </a:pPr>
            <a:r>
              <a:rPr lang="1106" sz="1800" dirty="0"/>
              <a:t>Cwestiwn 7 </a:t>
            </a:r>
            <a:r>
              <a:rPr lang="en-GB" sz="1800" dirty="0" err="1"/>
              <a:t>ateb</a:t>
            </a:r>
            <a:r>
              <a:rPr lang="en-GB" sz="1800" dirty="0"/>
              <a:t> </a:t>
            </a:r>
            <a:r>
              <a:rPr lang="en-GB" sz="1800" dirty="0" err="1"/>
              <a:t>yr</a:t>
            </a:r>
            <a:r>
              <a:rPr lang="en-GB" sz="1800" dirty="0"/>
              <a:t> </a:t>
            </a:r>
            <a:r>
              <a:rPr lang="en-GB" sz="1800" dirty="0" err="1"/>
              <a:t>ymgeisydd</a:t>
            </a:r>
            <a:r>
              <a:rPr lang="en-GB" sz="1800" dirty="0"/>
              <a:t> </a:t>
            </a:r>
            <a:r>
              <a:rPr lang="en-GB" sz="1800" dirty="0" err="1"/>
              <a:t>gyda</a:t>
            </a:r>
            <a:r>
              <a:rPr lang="en-GB" sz="1800" dirty="0"/>
              <a:t> </a:t>
            </a:r>
            <a:r>
              <a:rPr lang="en-GB" sz="1800" dirty="0" err="1"/>
              <a:t>sylwadau’r</a:t>
            </a:r>
            <a:r>
              <a:rPr lang="en-GB" sz="1800" dirty="0"/>
              <a:t> </a:t>
            </a:r>
            <a:r>
              <a:rPr lang="en-GB" sz="1800" dirty="0" err="1"/>
              <a:t>Uwch</a:t>
            </a:r>
            <a:r>
              <a:rPr lang="en-GB" sz="1800" dirty="0"/>
              <a:t> </a:t>
            </a:r>
            <a:r>
              <a:rPr lang="en-GB" sz="1800" dirty="0" err="1"/>
              <a:t>Arholwr</a:t>
            </a:r>
            <a:endParaRPr lang="1106" sz="1800" dirty="0"/>
          </a:p>
        </p:txBody>
      </p:sp>
      <p:sp>
        <p:nvSpPr>
          <p:cNvPr id="8" name="TextBox 7">
            <a:extLst>
              <a:ext uri="{FF2B5EF4-FFF2-40B4-BE49-F238E27FC236}">
                <a16:creationId xmlns:a16="http://schemas.microsoft.com/office/drawing/2014/main" id="{67B0BB79-041F-4373-A24C-D1BC7BF287E0}"/>
              </a:ext>
            </a:extLst>
          </p:cNvPr>
          <p:cNvSpPr txBox="1"/>
          <p:nvPr/>
        </p:nvSpPr>
        <p:spPr>
          <a:xfrm>
            <a:off x="357350" y="2274848"/>
            <a:ext cx="11550869" cy="2654411"/>
          </a:xfrm>
          <a:prstGeom prst="rect">
            <a:avLst/>
          </a:prstGeom>
          <a:noFill/>
        </p:spPr>
        <p:txBody>
          <a:bodyPr wrap="square">
            <a:spAutoFit/>
          </a:bodyPr>
          <a:lstStyle/>
          <a:p>
            <a:pPr>
              <a:defRPr b="0" i="0"/>
            </a:pPr>
            <a:r>
              <a:rPr lang="1106" sz="1400" dirty="0"/>
              <a:t>Ateb yr ymgeisydd:</a:t>
            </a:r>
          </a:p>
          <a:p>
            <a:pPr>
              <a:defRPr b="0" i="0"/>
            </a:pPr>
            <a:r>
              <a:rPr lang="1106" sz="1400" dirty="0"/>
              <a:t>Pe byddai Daniel yn mynd i'r ysgol gynradd brif ffrwd leol, gallai gael yr un profiad â'r plant eraill yr un oedran ag ef a gallai hynny gefnogi ei ddatblygiad gan fod ganddo gyfoedion o'i amgylch i helpu ac athrawon a fydd yn helpu. Gallai sgiliau cymdeithasol a sgiliau iaith Daniel wella hefyd, oherwydd y byddai llawer o blant yn yr ysgol gynradd leol o oedrannau gwahanol ac ar gamau gwahanol a allai siarad â Daniel, gan felly ehangu ei eirfa po fwyaf y bydd yn rhyngweithio â phobl wahanol. Hefyd, gallai Daniel deimlo'n hapus yn yr ysgol gynradd leol gan ei bod yn agosach ac mae'n fwy tebygol o wneud ffrindiau sy'n byw'n agos iddo fel ei fod yn gwneud mwy o ryngweithio cymdeithasol. Ar y llaw arall, yn yr ysgol anghenion arbennig sydd rai milltiroedd i ffwrdd mae gweithwyr proffesiynol yn gweithio yno sydd wedi'u hyfforddi'n benodol i helpu plant ag anghenion arbennig ac ychwanegol. Gallai hyn helpu Daniel yn fawr i ddatblygu oherwydd gellir cynllunio cynlluniau gwersi a gweithgareddau o amgylch ei anghenion unigol a phenodol. Hefyd, bydd Daniel yn rhyngweithio â phobl sydd ag anghenion arbennig hefyd, a allai wneud iddo deimlo'n hapusach ac yn fwy hyderus wrth siarad â'r bobl o'i amgylch. Bydd iechyd a datblygiad Daniel hefyd yn cael eu blaenoriaethu gan ei fod wedi'i adnabod fel plentyn ag anghenion dysgu ychwanegol, gall y staff ddarparu ar gyfer Daniel a rhoi unrhyw gefnogaeth un i un sy'n angenrheidiol iddo ar gyfer ei anghenion.</a:t>
            </a:r>
            <a:endParaRPr lang="en-GB" sz="1400" dirty="0"/>
          </a:p>
        </p:txBody>
      </p:sp>
      <p:pic>
        <p:nvPicPr>
          <p:cNvPr id="4" name="Picture 3">
            <a:extLst>
              <a:ext uri="{FF2B5EF4-FFF2-40B4-BE49-F238E27FC236}">
                <a16:creationId xmlns:a16="http://schemas.microsoft.com/office/drawing/2014/main" id="{637ABCE8-3EF5-4F24-8F48-60D0ADEB81F9}"/>
              </a:ext>
            </a:extLst>
          </p:cNvPr>
          <p:cNvPicPr>
            <a:picLocks noChangeAspect="1"/>
          </p:cNvPicPr>
          <p:nvPr/>
        </p:nvPicPr>
        <p:blipFill>
          <a:blip r:embed="rId2"/>
          <a:srcRect b="56079"/>
          <a:stretch>
            <a:fillRect/>
          </a:stretch>
        </p:blipFill>
        <p:spPr>
          <a:xfrm>
            <a:off x="357351" y="1048550"/>
            <a:ext cx="7362048" cy="1226298"/>
          </a:xfrm>
          <a:prstGeom prst="rect">
            <a:avLst/>
          </a:prstGeom>
        </p:spPr>
      </p:pic>
    </p:spTree>
    <p:extLst>
      <p:ext uri="{BB962C8B-B14F-4D97-AF65-F5344CB8AC3E}">
        <p14:creationId xmlns:p14="http://schemas.microsoft.com/office/powerpoint/2010/main" val="2821681617"/>
      </p:ext>
    </p:extLst>
  </p:cSld>
  <p:clrMapOvr>
    <a:masterClrMapping/>
  </p:clrMapOv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D26F6ED2-0135-4E8B-9AC5-812417E3CFEA}"/>
              </a:ext>
            </a:extLst>
          </p:cNvPr>
          <p:cNvSpPr txBox="1"/>
          <p:nvPr/>
        </p:nvSpPr>
        <p:spPr>
          <a:xfrm>
            <a:off x="6595353" y="1317357"/>
            <a:ext cx="5496128" cy="4832092"/>
          </a:xfrm>
          <a:prstGeom prst="rect">
            <a:avLst/>
          </a:prstGeom>
          <a:noFill/>
        </p:spPr>
        <p:txBody>
          <a:bodyPr wrap="square">
            <a:spAutoFit/>
          </a:bodyPr>
          <a:lstStyle/>
          <a:p>
            <a:pPr algn="l">
              <a:defRPr b="0" i="0"/>
            </a:pPr>
            <a:r>
              <a:rPr lang="1106" sz="1400" b="0" i="0" u="none" strike="noStrike" baseline="0" dirty="0">
                <a:latin typeface="ArialMT"/>
              </a:rPr>
              <a:t>Gall yr ymateb gyfeirio at:</a:t>
            </a:r>
          </a:p>
          <a:p>
            <a:pPr algn="l">
              <a:defRPr b="0" i="0"/>
            </a:pPr>
            <a:r>
              <a:rPr lang="1106" sz="1400" b="0" i="0" u="none" strike="noStrike" baseline="0" dirty="0">
                <a:latin typeface="SymbolMT"/>
              </a:rPr>
              <a:t>• </a:t>
            </a:r>
            <a:r>
              <a:rPr lang="1106" sz="1400" b="0" i="0" u="none" strike="noStrike" baseline="0" dirty="0">
                <a:latin typeface="ArialMT"/>
              </a:rPr>
              <a:t>Yn darparu lleoedd diogel i chwarae ac i gymryd rhan mewn gweithgareddau</a:t>
            </a:r>
          </a:p>
          <a:p>
            <a:pPr algn="l">
              <a:defRPr b="0" i="0"/>
            </a:pPr>
            <a:r>
              <a:rPr lang="1106" sz="1400" b="0" i="0" u="none" strike="noStrike" baseline="0" dirty="0">
                <a:latin typeface="SymbolMT"/>
              </a:rPr>
              <a:t>• </a:t>
            </a:r>
            <a:r>
              <a:rPr lang="1106" sz="1400" b="0" i="0" u="none" strike="noStrike" baseline="0" dirty="0">
                <a:latin typeface="ArialMT"/>
              </a:rPr>
              <a:t>Yn helpu plant i gymdeithasu</a:t>
            </a:r>
          </a:p>
          <a:p>
            <a:pPr algn="l">
              <a:defRPr b="0" i="0"/>
            </a:pPr>
            <a:r>
              <a:rPr lang="1106" sz="1400" b="0" i="0" u="none" strike="noStrike" baseline="0" dirty="0">
                <a:latin typeface="SymbolMT"/>
              </a:rPr>
              <a:t>• </a:t>
            </a:r>
            <a:r>
              <a:rPr lang="1106" sz="1400" b="0" i="0" u="none" strike="noStrike" baseline="0" dirty="0">
                <a:latin typeface="ArialMT"/>
              </a:rPr>
              <a:t>Yn cynnig amrywiaeth o brofiadau ac yn annog sgiliau newydd</a:t>
            </a:r>
          </a:p>
          <a:p>
            <a:pPr algn="l">
              <a:defRPr b="0" i="0"/>
            </a:pPr>
            <a:r>
              <a:rPr lang="1106" sz="1400" b="0" i="0" u="none" strike="noStrike" baseline="0" dirty="0">
                <a:latin typeface="SymbolMT"/>
              </a:rPr>
              <a:t>• </a:t>
            </a:r>
            <a:r>
              <a:rPr lang="1106" sz="1400" b="0" i="0" u="none" strike="noStrike" baseline="0" dirty="0">
                <a:latin typeface="ArialMT"/>
              </a:rPr>
              <a:t>Mae sgiliau newydd yn aml yn drosglwyddadwy sy’n golygu bod llawer o blant</a:t>
            </a:r>
            <a:r>
              <a:rPr lang="en-GB" sz="1400" b="0" i="0" u="none" strike="noStrike" baseline="0" dirty="0">
                <a:latin typeface="ArialMT"/>
              </a:rPr>
              <a:t> </a:t>
            </a:r>
            <a:r>
              <a:rPr lang="1106" sz="1400" b="0" i="0" u="none" strike="noStrike" baseline="0" dirty="0">
                <a:latin typeface="ArialMT"/>
              </a:rPr>
              <a:t>yn gallu helpu gartref wedyn, e.e. coginio</a:t>
            </a:r>
          </a:p>
          <a:p>
            <a:pPr algn="l">
              <a:defRPr b="0" i="0"/>
            </a:pPr>
            <a:r>
              <a:rPr lang="1106" sz="1400" b="0" i="0" u="none" strike="noStrike" baseline="0" dirty="0">
                <a:latin typeface="SymbolMT"/>
              </a:rPr>
              <a:t>• </a:t>
            </a:r>
            <a:r>
              <a:rPr lang="1106" sz="1400" b="0" i="0" u="none" strike="noStrike" baseline="0" dirty="0">
                <a:latin typeface="ArialMT"/>
              </a:rPr>
              <a:t>Yn lliniaru’r straen i rieni</a:t>
            </a:r>
          </a:p>
          <a:p>
            <a:pPr algn="l">
              <a:defRPr b="0" i="0"/>
            </a:pPr>
            <a:r>
              <a:rPr lang="1106" sz="1400" b="0" i="0" u="none" strike="noStrike" baseline="0" dirty="0">
                <a:latin typeface="SymbolMT"/>
              </a:rPr>
              <a:t>• </a:t>
            </a:r>
            <a:r>
              <a:rPr lang="1106" sz="1400" b="0" i="0" u="none" strike="noStrike" baseline="0" dirty="0">
                <a:latin typeface="ArialMT"/>
              </a:rPr>
              <a:t>Efallai bydd rhai clybiau’n cynnig byrbrydau neu brydau iach</a:t>
            </a:r>
          </a:p>
          <a:p>
            <a:pPr algn="l">
              <a:defRPr b="0" i="0"/>
            </a:pPr>
            <a:r>
              <a:rPr lang="1106" sz="1400" b="0" i="0" u="none" strike="noStrike" baseline="0" dirty="0">
                <a:latin typeface="SymbolMT"/>
              </a:rPr>
              <a:t>• </a:t>
            </a:r>
            <a:r>
              <a:rPr lang="1106" sz="1400" b="0" i="0" u="none" strike="noStrike" baseline="0" dirty="0">
                <a:latin typeface="ArialMT"/>
              </a:rPr>
              <a:t>Yn cryfhau perthnasoedd mewn teuluoedd</a:t>
            </a:r>
          </a:p>
          <a:p>
            <a:pPr algn="l">
              <a:defRPr b="0" i="0"/>
            </a:pPr>
            <a:r>
              <a:rPr lang="1106" sz="1400" b="0" i="0" u="none" strike="noStrike" baseline="0" dirty="0">
                <a:latin typeface="SymbolMT"/>
              </a:rPr>
              <a:t>• </a:t>
            </a:r>
            <a:r>
              <a:rPr lang="1106" sz="1400" b="0" i="0" u="none" strike="noStrike" baseline="0" dirty="0">
                <a:latin typeface="ArialMT"/>
              </a:rPr>
              <a:t>Efallai bydd teuluoedd yn treulio llai o amser at ei gilydd, ond efallai bydd yn</a:t>
            </a:r>
            <a:r>
              <a:rPr lang="en-GB" sz="1400" b="0" i="0" u="none" strike="noStrike" baseline="0" dirty="0">
                <a:latin typeface="ArialMT"/>
              </a:rPr>
              <a:t> </a:t>
            </a:r>
            <a:r>
              <a:rPr lang="1106" sz="1400" b="0" i="0" u="none" strike="noStrike" baseline="0" dirty="0">
                <a:latin typeface="ArialMT"/>
              </a:rPr>
              <a:t>cefnogi amser o ansawdd da</a:t>
            </a:r>
          </a:p>
          <a:p>
            <a:pPr algn="l">
              <a:defRPr b="0" i="0"/>
            </a:pPr>
            <a:r>
              <a:rPr lang="1106" sz="1400" b="0" i="0" u="none" strike="noStrike" baseline="0" dirty="0">
                <a:latin typeface="SymbolMT"/>
              </a:rPr>
              <a:t>• </a:t>
            </a:r>
            <a:r>
              <a:rPr lang="1106" sz="1400" b="0" i="0" u="none" strike="noStrike" baseline="0" dirty="0">
                <a:latin typeface="ArialMT"/>
              </a:rPr>
              <a:t>Efallai bydd plant yn cael cyfle i gymryd rhan mewn tripiau</a:t>
            </a:r>
            <a:r>
              <a:rPr lang="en-GB" sz="1400" b="0" i="0" u="none" strike="noStrike" baseline="0" dirty="0">
                <a:latin typeface="ArialMT"/>
              </a:rPr>
              <a:t> </a:t>
            </a:r>
            <a:r>
              <a:rPr lang="1106" sz="1400" b="0" i="0" u="none" strike="noStrike" baseline="0" dirty="0">
                <a:latin typeface="ArialMT"/>
              </a:rPr>
              <a:t>a fydd yn cefnogi eu haddysg</a:t>
            </a:r>
          </a:p>
          <a:p>
            <a:pPr algn="l">
              <a:defRPr b="0" i="0"/>
            </a:pPr>
            <a:r>
              <a:rPr lang="1106" sz="1400" b="0" i="0" u="none" strike="noStrike" baseline="0" dirty="0">
                <a:latin typeface="SymbolMT"/>
              </a:rPr>
              <a:t>• </a:t>
            </a:r>
            <a:r>
              <a:rPr lang="1106" sz="1400" b="0" i="0" u="none" strike="noStrike" baseline="0" dirty="0">
                <a:latin typeface="ArialMT"/>
              </a:rPr>
              <a:t>Efallai bydd rhieni yn cymryd rhan mewn rhai gweithgareddau sy’n cefnogi</a:t>
            </a:r>
            <a:r>
              <a:rPr lang="en-GB" sz="1400" b="0" i="0" u="none" strike="noStrike" baseline="0" dirty="0">
                <a:latin typeface="ArialMT"/>
              </a:rPr>
              <a:t> </a:t>
            </a:r>
            <a:r>
              <a:rPr lang="1106" sz="1400" b="0" i="0" u="none" strike="noStrike" baseline="0" dirty="0">
                <a:latin typeface="ArialMT"/>
              </a:rPr>
              <a:t>iechyd meddwl a llesiant</a:t>
            </a:r>
          </a:p>
          <a:p>
            <a:pPr algn="l">
              <a:defRPr b="0" i="0"/>
            </a:pPr>
            <a:r>
              <a:rPr lang="1106" sz="1400" b="0" i="0" u="none" strike="noStrike" baseline="0" dirty="0">
                <a:latin typeface="SymbolMT"/>
              </a:rPr>
              <a:t>• </a:t>
            </a:r>
            <a:r>
              <a:rPr lang="1106" sz="1400" b="0" i="0" u="none" strike="noStrike" baseline="0" dirty="0">
                <a:latin typeface="ArialMT"/>
              </a:rPr>
              <a:t>Mae plant yn ymgysylltu â gweithgareddau corfforol er mwyn cefnogi</a:t>
            </a:r>
            <a:r>
              <a:rPr lang="en-GB" sz="1400" b="0" i="0" u="none" strike="noStrike" baseline="0" dirty="0">
                <a:latin typeface="ArialMT"/>
              </a:rPr>
              <a:t> </a:t>
            </a:r>
            <a:r>
              <a:rPr lang="1106" sz="1400" b="0" i="0" u="none" strike="noStrike" baseline="0" dirty="0">
                <a:latin typeface="ArialMT"/>
              </a:rPr>
              <a:t>ffordd iach o fyw</a:t>
            </a:r>
          </a:p>
          <a:p>
            <a:pPr algn="l">
              <a:defRPr b="0" i="0"/>
            </a:pPr>
            <a:r>
              <a:rPr lang="1106" sz="1400" b="0" i="0" u="none" strike="noStrike" baseline="0" dirty="0">
                <a:latin typeface="SymbolMT"/>
              </a:rPr>
              <a:t>• </a:t>
            </a:r>
            <a:r>
              <a:rPr lang="1106" sz="1400" b="0" i="0" u="none" strike="noStrike" baseline="0" dirty="0">
                <a:latin typeface="ArialMT"/>
              </a:rPr>
              <a:t>Yn rhoi tawelwch meddwl i rieni gan fod y plant mewn </a:t>
            </a:r>
          </a:p>
          <a:p>
            <a:pPr algn="l">
              <a:defRPr b="0" i="0"/>
            </a:pPr>
            <a:r>
              <a:rPr lang="1106" sz="1400" b="0" i="0" u="none" strike="noStrike" baseline="0" dirty="0">
                <a:latin typeface="ArialMT"/>
              </a:rPr>
              <a:t>amgylchedd diogel ymhell o berygl</a:t>
            </a:r>
          </a:p>
          <a:p>
            <a:pPr algn="l">
              <a:defRPr b="0" i="0"/>
            </a:pPr>
            <a:r>
              <a:rPr lang="1106" sz="1400" b="0" i="0" u="none" strike="noStrike" baseline="0" dirty="0">
                <a:latin typeface="ArialMT"/>
              </a:rPr>
              <a:t>Nid yw'r rhestr yn gynhwysfawr.</a:t>
            </a:r>
          </a:p>
          <a:p>
            <a:pPr algn="l">
              <a:defRPr b="0" i="0"/>
            </a:pPr>
            <a:r>
              <a:rPr lang="1106" sz="1400" b="0" i="0" u="none" strike="noStrike" baseline="0" dirty="0">
                <a:latin typeface="ArialMT"/>
              </a:rPr>
              <a:t>Rhowch farciau am unrhyw ymateb perthnasol arall</a:t>
            </a:r>
            <a:endParaRPr lang="en-GB" sz="1400" dirty="0"/>
          </a:p>
        </p:txBody>
      </p:sp>
      <p:sp>
        <p:nvSpPr>
          <p:cNvPr id="7" name="TextBox 6">
            <a:extLst>
              <a:ext uri="{FF2B5EF4-FFF2-40B4-BE49-F238E27FC236}">
                <a16:creationId xmlns:a16="http://schemas.microsoft.com/office/drawing/2014/main" id="{5C2DFF92-D2DE-4750-BA75-B64F1D05B2D5}"/>
              </a:ext>
            </a:extLst>
          </p:cNvPr>
          <p:cNvSpPr txBox="1"/>
          <p:nvPr/>
        </p:nvSpPr>
        <p:spPr>
          <a:xfrm>
            <a:off x="282011" y="3140574"/>
            <a:ext cx="5028902" cy="3508704"/>
          </a:xfrm>
          <a:prstGeom prst="rect">
            <a:avLst/>
          </a:prstGeom>
          <a:noFill/>
        </p:spPr>
        <p:txBody>
          <a:bodyPr wrap="square">
            <a:spAutoFit/>
          </a:bodyPr>
          <a:lstStyle/>
          <a:p>
            <a:pPr algn="l">
              <a:defRPr b="0" i="0"/>
            </a:pPr>
            <a:r>
              <a:rPr lang="1106" sz="1400" b="0" i="0" u="none" strike="noStrike" baseline="0" dirty="0">
                <a:latin typeface="ArialMT"/>
              </a:rPr>
              <a:t>Rhowch hyd at </a:t>
            </a:r>
            <a:r>
              <a:rPr lang="1106" sz="1400" b="1" i="0" u="none" strike="noStrike" baseline="0" dirty="0">
                <a:latin typeface="Arial-BoldMT"/>
              </a:rPr>
              <a:t>4 </a:t>
            </a:r>
            <a:r>
              <a:rPr lang="1106" sz="1400" b="0" i="0" u="none" strike="noStrike" baseline="0" dirty="0">
                <a:latin typeface="ArialMT"/>
              </a:rPr>
              <a:t>marc</a:t>
            </a:r>
          </a:p>
          <a:p>
            <a:pPr algn="l">
              <a:defRPr b="0" i="0"/>
            </a:pPr>
            <a:r>
              <a:rPr lang="1106" sz="1400" b="1" i="0" u="none" strike="noStrike" baseline="0" dirty="0">
                <a:latin typeface="Arial-BoldMT"/>
              </a:rPr>
              <a:t>Rhowch 0 marc </a:t>
            </a:r>
            <a:r>
              <a:rPr lang="1106" sz="1400" b="0" i="0" u="none" strike="noStrike" baseline="0" dirty="0">
                <a:latin typeface="ArialMT"/>
              </a:rPr>
              <a:t>os nad yw'r ymateb yn haeddu ennill marciau</a:t>
            </a:r>
          </a:p>
          <a:p>
            <a:pPr algn="l">
              <a:defRPr b="0" i="0"/>
            </a:pPr>
            <a:r>
              <a:rPr lang="1106" sz="1400" b="1" i="0" u="none" strike="noStrike" baseline="0" dirty="0">
                <a:latin typeface="Arial-BoldMT"/>
              </a:rPr>
              <a:t>Rhowch 1 marc</a:t>
            </a:r>
            <a:r>
              <a:rPr lang="1106" sz="1400" b="0" i="0" u="none" strike="noStrike" baseline="0" dirty="0">
                <a:latin typeface="Arial-BoldMT"/>
              </a:rPr>
              <a:t> </a:t>
            </a:r>
            <a:r>
              <a:rPr lang="1106" sz="1400" b="0" i="0" u="none" strike="noStrike" baseline="0" dirty="0">
                <a:latin typeface="ArialMT"/>
              </a:rPr>
              <a:t>am grynodeb sylfaenol sy’n dangos</a:t>
            </a:r>
          </a:p>
          <a:p>
            <a:pPr algn="l">
              <a:defRPr b="0" i="0"/>
            </a:pPr>
            <a:r>
              <a:rPr lang="1106" sz="1400" b="0" i="0" u="none" strike="noStrike" baseline="0" dirty="0">
                <a:latin typeface="ArialMT"/>
              </a:rPr>
              <a:t>gwybodaeth a dealltwriaeth gyfyngedig o sut mae clwb gwyliau yn gallu</a:t>
            </a:r>
          </a:p>
          <a:p>
            <a:pPr algn="l">
              <a:defRPr b="0" i="0"/>
            </a:pPr>
            <a:r>
              <a:rPr lang="1106" sz="1400" b="0" i="0" u="none" strike="noStrike" baseline="0" dirty="0">
                <a:latin typeface="ArialMT"/>
              </a:rPr>
              <a:t>bodloni anghenion plant unigol a’u</a:t>
            </a:r>
          </a:p>
          <a:p>
            <a:pPr algn="l">
              <a:defRPr b="0" i="0"/>
            </a:pPr>
            <a:r>
              <a:rPr lang="1106" sz="1400" b="0" i="0" u="none" strike="noStrike" baseline="0" dirty="0">
                <a:latin typeface="ArialMT"/>
              </a:rPr>
              <a:t>teuluoedd/gofalwyr.</a:t>
            </a:r>
          </a:p>
          <a:p>
            <a:pPr algn="l">
              <a:defRPr b="0" i="0"/>
            </a:pPr>
            <a:r>
              <a:rPr lang="1106" sz="1400" b="1" i="0" u="none" strike="noStrike" baseline="0" dirty="0">
                <a:latin typeface="Arial-BoldMT"/>
              </a:rPr>
              <a:t>Rhowch 2 farc</a:t>
            </a:r>
            <a:r>
              <a:rPr lang="1106" sz="1400" b="0" i="0" u="none" strike="noStrike" baseline="0" dirty="0">
                <a:latin typeface="Arial-BoldMT"/>
              </a:rPr>
              <a:t> </a:t>
            </a:r>
            <a:r>
              <a:rPr lang="1106" sz="1400" b="0" i="0" u="none" strike="noStrike" baseline="0" dirty="0">
                <a:latin typeface="ArialMT"/>
              </a:rPr>
              <a:t>am grynodeb da sy’n dangos rhywfaint o</a:t>
            </a:r>
          </a:p>
          <a:p>
            <a:pPr algn="l">
              <a:defRPr b="0" i="0"/>
            </a:pPr>
            <a:r>
              <a:rPr lang="1106" sz="1400" b="0" i="0" u="none" strike="noStrike" baseline="0" dirty="0">
                <a:latin typeface="ArialMT"/>
              </a:rPr>
              <a:t>wybodaeth a dealltwriaeth o sut mae clwb gwyliau yn gallu</a:t>
            </a:r>
          </a:p>
          <a:p>
            <a:pPr algn="l">
              <a:defRPr b="0" i="0"/>
            </a:pPr>
            <a:r>
              <a:rPr lang="1106" sz="1400" b="0" i="0" u="none" strike="noStrike" baseline="0" dirty="0">
                <a:latin typeface="ArialMT"/>
              </a:rPr>
              <a:t>bodloni anghenion plant unigol a’u</a:t>
            </a:r>
          </a:p>
          <a:p>
            <a:pPr algn="l">
              <a:defRPr b="0" i="0"/>
            </a:pPr>
            <a:r>
              <a:rPr lang="1106" sz="1400" b="0" i="0" u="none" strike="noStrike" baseline="0" dirty="0">
                <a:latin typeface="ArialMT"/>
              </a:rPr>
              <a:t>teuluoedd/gofalwyr.</a:t>
            </a:r>
          </a:p>
          <a:p>
            <a:pPr algn="l">
              <a:defRPr b="0" i="0"/>
            </a:pPr>
            <a:r>
              <a:rPr lang="1106" sz="1400" b="1" i="0" u="none" strike="noStrike" baseline="0" dirty="0">
                <a:latin typeface="Arial-BoldMT"/>
              </a:rPr>
              <a:t>Rhowch 3-4 marc</a:t>
            </a:r>
            <a:r>
              <a:rPr lang="1106" sz="1400" b="0" i="0" u="none" strike="noStrike" baseline="0" dirty="0">
                <a:latin typeface="Arial-BoldMT"/>
              </a:rPr>
              <a:t> </a:t>
            </a:r>
            <a:r>
              <a:rPr lang="1106" sz="1400" b="0" i="0" u="none" strike="noStrike" baseline="0" dirty="0">
                <a:latin typeface="ArialMT"/>
              </a:rPr>
              <a:t>am grynodeb da iawn sy’n dangos</a:t>
            </a:r>
          </a:p>
          <a:p>
            <a:pPr algn="l">
              <a:defRPr b="0" i="0"/>
            </a:pPr>
            <a:r>
              <a:rPr lang="1106" sz="1400" b="0" i="0" u="none" strike="noStrike" baseline="0" dirty="0">
                <a:latin typeface="ArialMT"/>
              </a:rPr>
              <a:t>gwybodaeth a dealltwriaeth gadarn o sut mae clwb gwyliau</a:t>
            </a:r>
          </a:p>
          <a:p>
            <a:pPr algn="l">
              <a:defRPr b="0" i="0"/>
            </a:pPr>
            <a:r>
              <a:rPr lang="1106" sz="1400" b="0" i="0" u="none" strike="noStrike" baseline="0" dirty="0">
                <a:latin typeface="ArialMT"/>
              </a:rPr>
              <a:t>yn gallu bodloni anghenion plant unigol a'u</a:t>
            </a:r>
          </a:p>
          <a:p>
            <a:pPr algn="l">
              <a:defRPr b="0" i="0"/>
            </a:pPr>
            <a:r>
              <a:rPr lang="1106" sz="1400" b="0" i="0" u="none" strike="noStrike" baseline="0" dirty="0">
                <a:latin typeface="ArialMT"/>
              </a:rPr>
              <a:t>teuluoedd/gofalwyr.</a:t>
            </a:r>
            <a:endParaRPr lang="en-GB" sz="1400" dirty="0"/>
          </a:p>
        </p:txBody>
      </p:sp>
      <p:sp>
        <p:nvSpPr>
          <p:cNvPr id="8" name="Title 2">
            <a:extLst>
              <a:ext uri="{FF2B5EF4-FFF2-40B4-BE49-F238E27FC236}">
                <a16:creationId xmlns:a16="http://schemas.microsoft.com/office/drawing/2014/main" id="{4778C9E5-34B2-4073-A87A-D1DE15176DA3}"/>
              </a:ext>
            </a:extLst>
          </p:cNvPr>
          <p:cNvSpPr>
            <a:spLocks noGrp="1"/>
          </p:cNvSpPr>
          <p:nvPr>
            <p:ph type="title"/>
          </p:nvPr>
        </p:nvSpPr>
        <p:spPr>
          <a:xfrm>
            <a:off x="282011" y="208722"/>
            <a:ext cx="10223323" cy="447261"/>
          </a:xfrm>
        </p:spPr>
        <p:txBody>
          <a:bodyPr/>
          <a:lstStyle/>
          <a:p>
            <a:pPr>
              <a:defRPr b="0" i="0"/>
            </a:pPr>
            <a:r>
              <a:rPr lang="1106" sz="1800"/>
              <a:t>Cwestiwn 8 a'r cynllun marcio </a:t>
            </a:r>
          </a:p>
        </p:txBody>
      </p:sp>
      <p:pic>
        <p:nvPicPr>
          <p:cNvPr id="9" name="Picture 8">
            <a:extLst>
              <a:ext uri="{FF2B5EF4-FFF2-40B4-BE49-F238E27FC236}">
                <a16:creationId xmlns:a16="http://schemas.microsoft.com/office/drawing/2014/main" id="{58CB662F-3C00-455A-B393-65BCBF6B836E}"/>
              </a:ext>
            </a:extLst>
          </p:cNvPr>
          <p:cNvPicPr>
            <a:picLocks noChangeAspect="1"/>
          </p:cNvPicPr>
          <p:nvPr/>
        </p:nvPicPr>
        <p:blipFill>
          <a:blip r:embed="rId2"/>
          <a:stretch>
            <a:fillRect/>
          </a:stretch>
        </p:blipFill>
        <p:spPr>
          <a:xfrm>
            <a:off x="282011" y="1121566"/>
            <a:ext cx="5944449" cy="1786525"/>
          </a:xfrm>
          <a:prstGeom prst="rect">
            <a:avLst/>
          </a:prstGeom>
        </p:spPr>
      </p:pic>
      <p:sp>
        <p:nvSpPr>
          <p:cNvPr id="10" name="TextBox 9">
            <a:extLst>
              <a:ext uri="{FF2B5EF4-FFF2-40B4-BE49-F238E27FC236}">
                <a16:creationId xmlns:a16="http://schemas.microsoft.com/office/drawing/2014/main" id="{48A45179-923A-4E37-928C-CDCA59B91B67}"/>
              </a:ext>
            </a:extLst>
          </p:cNvPr>
          <p:cNvSpPr txBox="1"/>
          <p:nvPr/>
        </p:nvSpPr>
        <p:spPr>
          <a:xfrm>
            <a:off x="6595353" y="0"/>
            <a:ext cx="6096000" cy="830997"/>
          </a:xfrm>
          <a:prstGeom prst="rect">
            <a:avLst/>
          </a:prstGeom>
          <a:noFill/>
        </p:spPr>
        <p:txBody>
          <a:bodyPr wrap="square">
            <a:spAutoFit/>
          </a:bodyPr>
          <a:lstStyle/>
          <a:p>
            <a:r>
              <a:rPr lang="en-GB" sz="1600" dirty="0" err="1">
                <a:solidFill>
                  <a:schemeClr val="accent1"/>
                </a:solidFill>
              </a:rPr>
              <a:t>Berfau</a:t>
            </a:r>
            <a:r>
              <a:rPr lang="en-GB" sz="1600" dirty="0">
                <a:solidFill>
                  <a:schemeClr val="accent1"/>
                </a:solidFill>
              </a:rPr>
              <a:t> </a:t>
            </a:r>
            <a:r>
              <a:rPr lang="en-GB" sz="1600" dirty="0" err="1">
                <a:solidFill>
                  <a:schemeClr val="accent1"/>
                </a:solidFill>
              </a:rPr>
              <a:t>Gorchymyn</a:t>
            </a:r>
            <a:r>
              <a:rPr lang="en-GB" sz="1600" dirty="0">
                <a:solidFill>
                  <a:schemeClr val="accent1"/>
                </a:solidFill>
              </a:rPr>
              <a:t>: </a:t>
            </a:r>
            <a:r>
              <a:rPr lang="en-GB" sz="1600" b="1" i="1" dirty="0" err="1">
                <a:solidFill>
                  <a:srgbClr val="0070C0"/>
                </a:solidFill>
              </a:rPr>
              <a:t>Crynhowch</a:t>
            </a:r>
            <a:r>
              <a:rPr lang="en-GB" sz="1600" dirty="0">
                <a:solidFill>
                  <a:srgbClr val="0070C0"/>
                </a:solidFill>
              </a:rPr>
              <a:t> </a:t>
            </a:r>
          </a:p>
          <a:p>
            <a:r>
              <a:rPr lang="en-GB" sz="1600" dirty="0" err="1">
                <a:solidFill>
                  <a:srgbClr val="0070C0"/>
                </a:solidFill>
              </a:rPr>
              <a:t>Dewiswch</a:t>
            </a:r>
            <a:r>
              <a:rPr lang="en-GB" sz="1600" dirty="0">
                <a:solidFill>
                  <a:srgbClr val="0070C0"/>
                </a:solidFill>
              </a:rPr>
              <a:t> a </a:t>
            </a:r>
            <a:r>
              <a:rPr lang="en-GB" sz="1600" dirty="0" err="1">
                <a:solidFill>
                  <a:srgbClr val="0070C0"/>
                </a:solidFill>
              </a:rPr>
              <a:t>chyflwynwch</a:t>
            </a:r>
            <a:r>
              <a:rPr lang="en-GB" sz="1600" dirty="0">
                <a:solidFill>
                  <a:srgbClr val="0070C0"/>
                </a:solidFill>
              </a:rPr>
              <a:t> y </a:t>
            </a:r>
          </a:p>
          <a:p>
            <a:r>
              <a:rPr lang="en-GB" sz="1600" dirty="0" err="1">
                <a:solidFill>
                  <a:srgbClr val="0070C0"/>
                </a:solidFill>
              </a:rPr>
              <a:t>prif</a:t>
            </a:r>
            <a:r>
              <a:rPr lang="en-GB" sz="1600" dirty="0">
                <a:solidFill>
                  <a:srgbClr val="0070C0"/>
                </a:solidFill>
              </a:rPr>
              <a:t> </a:t>
            </a:r>
            <a:r>
              <a:rPr lang="en-GB" sz="1600" dirty="0" err="1">
                <a:solidFill>
                  <a:srgbClr val="0070C0"/>
                </a:solidFill>
              </a:rPr>
              <a:t>bwyntiau</a:t>
            </a:r>
            <a:r>
              <a:rPr lang="en-GB" sz="1600" dirty="0">
                <a:solidFill>
                  <a:srgbClr val="0070C0"/>
                </a:solidFill>
              </a:rPr>
              <a:t> (</a:t>
            </a:r>
            <a:r>
              <a:rPr lang="en-GB" sz="1600" dirty="0" err="1">
                <a:solidFill>
                  <a:srgbClr val="0070C0"/>
                </a:solidFill>
              </a:rPr>
              <a:t>heb</a:t>
            </a:r>
            <a:r>
              <a:rPr lang="en-GB" sz="1600" dirty="0">
                <a:solidFill>
                  <a:srgbClr val="0070C0"/>
                </a:solidFill>
              </a:rPr>
              <a:t> </a:t>
            </a:r>
            <a:r>
              <a:rPr lang="en-GB" sz="1600" dirty="0" err="1">
                <a:solidFill>
                  <a:srgbClr val="0070C0"/>
                </a:solidFill>
              </a:rPr>
              <a:t>fanylion</a:t>
            </a:r>
            <a:r>
              <a:rPr lang="en-GB" sz="1600" dirty="0">
                <a:solidFill>
                  <a:srgbClr val="0070C0"/>
                </a:solidFill>
              </a:rPr>
              <a:t>)  </a:t>
            </a:r>
          </a:p>
        </p:txBody>
      </p:sp>
    </p:spTree>
    <p:extLst>
      <p:ext uri="{BB962C8B-B14F-4D97-AF65-F5344CB8AC3E}">
        <p14:creationId xmlns:p14="http://schemas.microsoft.com/office/powerpoint/2010/main" val="2992465298"/>
      </p:ext>
    </p:extLst>
  </p:cSld>
  <p:clrMapOvr>
    <a:masterClrMapping/>
  </p:clrMapOv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ECE860B3-093D-4D5D-86BB-ECC10884BDF0}"/>
              </a:ext>
            </a:extLst>
          </p:cNvPr>
          <p:cNvSpPr txBox="1"/>
          <p:nvPr/>
        </p:nvSpPr>
        <p:spPr>
          <a:xfrm>
            <a:off x="1574687" y="4894127"/>
            <a:ext cx="9689207" cy="1556035"/>
          </a:xfrm>
          <a:prstGeom prst="rect">
            <a:avLst/>
          </a:prstGeom>
          <a:noFill/>
          <a:ln>
            <a:noFill/>
          </a:ln>
        </p:spPr>
        <p:txBody>
          <a:bodyPr wrap="square">
            <a:spAutoFit/>
          </a:bodyPr>
          <a:lstStyle/>
          <a:p>
            <a:pPr>
              <a:defRPr b="0" i="0"/>
            </a:pPr>
            <a:r>
              <a:rPr lang="1106" sz="1600" i="1">
                <a:solidFill>
                  <a:srgbClr val="0070C0"/>
                </a:solidFill>
              </a:rPr>
              <a:t>Adborth yr Uwch Arholwr </a:t>
            </a:r>
          </a:p>
          <a:p>
            <a:pPr>
              <a:defRPr b="0" i="0"/>
            </a:pPr>
            <a:r>
              <a:rPr lang="1106" sz="1600" i="1">
                <a:solidFill>
                  <a:srgbClr val="0070C0"/>
                </a:solidFill>
              </a:rPr>
              <a:t>Mae gofynion y cwestiwn wedi'u deall yn glir yn yr ymateb hwn ac mae wedi ennill y 4 marc llawn.</a:t>
            </a:r>
            <a:r>
              <a:rPr lang="1106" sz="1600" i="0">
                <a:solidFill>
                  <a:srgbClr val="0070C0"/>
                </a:solidFill>
              </a:rPr>
              <a:t> </a:t>
            </a:r>
            <a:r>
              <a:rPr lang="1106" sz="1600" i="1">
                <a:solidFill>
                  <a:srgbClr val="0070C0"/>
                </a:solidFill>
              </a:rPr>
              <a:t>Mae hyn i'w weld lle mae'r dysgwr yn cyfeirio at blant a theuluoedd yn yr ateb, gan ddangos gwybodaeth gadarn am bwrpas y clwb gwyliau i'r ddau.</a:t>
            </a:r>
            <a:r>
              <a:rPr lang="1106" sz="1600" i="0">
                <a:solidFill>
                  <a:srgbClr val="0070C0"/>
                </a:solidFill>
              </a:rPr>
              <a:t> </a:t>
            </a:r>
            <a:r>
              <a:rPr lang="1106" sz="1600" i="1">
                <a:solidFill>
                  <a:srgbClr val="0070C0"/>
                </a:solidFill>
              </a:rPr>
              <a:t>Mae'r wybodaeth wedi'i gosod yn glir ac mae'n cynnwys sawl agwedd ar y Clwb Gwyliau fel galluogi teuluoedd i weithio gan wybod bod eu plant yn derbyn gofal ac yn meithrin sgiliau wrth gael hwyl.</a:t>
            </a:r>
            <a:endParaRPr lang="en-GB" b="1"/>
          </a:p>
        </p:txBody>
      </p:sp>
      <p:sp>
        <p:nvSpPr>
          <p:cNvPr id="10" name="Speech Bubble: Rectangle with Corners Rounded 9">
            <a:extLst>
              <a:ext uri="{FF2B5EF4-FFF2-40B4-BE49-F238E27FC236}">
                <a16:creationId xmlns:a16="http://schemas.microsoft.com/office/drawing/2014/main" id="{AAFFF213-36F2-4085-97C7-1B0F36B1DAA4}"/>
              </a:ext>
            </a:extLst>
          </p:cNvPr>
          <p:cNvSpPr/>
          <p:nvPr/>
        </p:nvSpPr>
        <p:spPr>
          <a:xfrm>
            <a:off x="10787345" y="5307343"/>
            <a:ext cx="914400" cy="612648"/>
          </a:xfrm>
          <a:prstGeom prst="wedgeRoundRectCallout">
            <a:avLst/>
          </a:prstGeom>
        </p:spPr>
        <p:txBody>
          <a:bodyPr wrap="none" lIns="0" tIns="0" rIns="0" bIns="0" rtlCol="0" anchor="ctr">
            <a:noAutofit/>
          </a:bodyPr>
          <a:lstStyle/>
          <a:p>
            <a:pPr algn="ctr"/>
            <a:endParaRPr lang="en-GB">
              <a:solidFill>
                <a:srgbClr val="000000"/>
              </a:solidFill>
            </a:endParaRPr>
          </a:p>
        </p:txBody>
      </p:sp>
      <p:sp>
        <p:nvSpPr>
          <p:cNvPr id="11" name="Speech Bubble: Rectangle with Corners Rounded 10">
            <a:extLst>
              <a:ext uri="{FF2B5EF4-FFF2-40B4-BE49-F238E27FC236}">
                <a16:creationId xmlns:a16="http://schemas.microsoft.com/office/drawing/2014/main" id="{67D36B14-38AF-4530-8EE9-93EFFBDEEB1A}"/>
              </a:ext>
            </a:extLst>
          </p:cNvPr>
          <p:cNvSpPr/>
          <p:nvPr/>
        </p:nvSpPr>
        <p:spPr>
          <a:xfrm>
            <a:off x="1545021" y="4860082"/>
            <a:ext cx="914400" cy="612648"/>
          </a:xfrm>
          <a:prstGeom prst="wedgeRoundRectCallout">
            <a:avLst/>
          </a:prstGeom>
        </p:spPr>
        <p:txBody>
          <a:bodyPr wrap="none" lIns="0" tIns="0" rIns="0" bIns="0" rtlCol="0" anchor="ctr">
            <a:noAutofit/>
          </a:bodyPr>
          <a:lstStyle/>
          <a:p>
            <a:pPr algn="ctr"/>
            <a:endParaRPr lang="en-GB">
              <a:solidFill>
                <a:srgbClr val="000000"/>
              </a:solidFill>
            </a:endParaRPr>
          </a:p>
        </p:txBody>
      </p:sp>
      <p:sp>
        <p:nvSpPr>
          <p:cNvPr id="12" name="Speech Bubble: Rectangle with Corners Rounded 11">
            <a:extLst>
              <a:ext uri="{FF2B5EF4-FFF2-40B4-BE49-F238E27FC236}">
                <a16:creationId xmlns:a16="http://schemas.microsoft.com/office/drawing/2014/main" id="{94FE907D-5BB9-4A0B-9D07-42E4724643EB}"/>
              </a:ext>
            </a:extLst>
          </p:cNvPr>
          <p:cNvSpPr/>
          <p:nvPr/>
        </p:nvSpPr>
        <p:spPr>
          <a:xfrm>
            <a:off x="490255" y="4351283"/>
            <a:ext cx="8149248" cy="1892964"/>
          </a:xfrm>
          <a:prstGeom prst="wedgeRoundRectCallout">
            <a:avLst/>
          </a:prstGeom>
        </p:spPr>
        <p:txBody>
          <a:bodyPr wrap="none" lIns="0" tIns="0" rIns="0" bIns="0" rtlCol="0" anchor="ctr">
            <a:noAutofit/>
          </a:bodyPr>
          <a:lstStyle/>
          <a:p>
            <a:pPr algn="ctr"/>
            <a:endParaRPr lang="en-GB">
              <a:solidFill>
                <a:srgbClr val="000000"/>
              </a:solidFill>
            </a:endParaRPr>
          </a:p>
        </p:txBody>
      </p:sp>
      <p:sp>
        <p:nvSpPr>
          <p:cNvPr id="13" name="Speech Bubble: Rectangle with Corners Rounded 12">
            <a:extLst>
              <a:ext uri="{FF2B5EF4-FFF2-40B4-BE49-F238E27FC236}">
                <a16:creationId xmlns:a16="http://schemas.microsoft.com/office/drawing/2014/main" id="{103B410D-34C7-4169-A936-4EE0AFD52CDB}"/>
              </a:ext>
            </a:extLst>
          </p:cNvPr>
          <p:cNvSpPr/>
          <p:nvPr/>
        </p:nvSpPr>
        <p:spPr>
          <a:xfrm>
            <a:off x="3247697" y="6709831"/>
            <a:ext cx="914400" cy="612648"/>
          </a:xfrm>
          <a:prstGeom prst="wedgeRoundRectCallout">
            <a:avLst/>
          </a:prstGeom>
        </p:spPr>
        <p:txBody>
          <a:bodyPr wrap="none" lIns="0" tIns="0" rIns="0" bIns="0" rtlCol="0" anchor="ctr">
            <a:noAutofit/>
          </a:bodyPr>
          <a:lstStyle/>
          <a:p>
            <a:pPr algn="ctr"/>
            <a:endParaRPr lang="en-GB">
              <a:solidFill>
                <a:srgbClr val="000000"/>
              </a:solidFill>
            </a:endParaRPr>
          </a:p>
        </p:txBody>
      </p:sp>
      <p:sp>
        <p:nvSpPr>
          <p:cNvPr id="14" name="Speech Bubble: Rectangle with Corners Rounded 13">
            <a:extLst>
              <a:ext uri="{FF2B5EF4-FFF2-40B4-BE49-F238E27FC236}">
                <a16:creationId xmlns:a16="http://schemas.microsoft.com/office/drawing/2014/main" id="{023A1E89-2820-4D4D-BFD9-7EF83D86B0CE}"/>
              </a:ext>
            </a:extLst>
          </p:cNvPr>
          <p:cNvSpPr/>
          <p:nvPr/>
        </p:nvSpPr>
        <p:spPr>
          <a:xfrm>
            <a:off x="1072054" y="4708634"/>
            <a:ext cx="10485567" cy="1940644"/>
          </a:xfrm>
          <a:prstGeom prst="wedgeRoundRectCallout">
            <a:avLst>
              <a:gd name="adj1" fmla="val -38709"/>
              <a:gd name="adj2" fmla="val -119443"/>
              <a:gd name="adj3" fmla="val 16667"/>
            </a:avLst>
          </a:prstGeom>
          <a:ln>
            <a:solidFill>
              <a:schemeClr val="tx1"/>
            </a:solidFill>
          </a:ln>
        </p:spPr>
        <p:txBody>
          <a:bodyPr wrap="none" lIns="0" tIns="0" rIns="0" bIns="0" rtlCol="0" anchor="ctr">
            <a:noAutofit/>
          </a:bodyPr>
          <a:lstStyle/>
          <a:p>
            <a:endParaRPr lang="en-GB" sz="1800" i="1">
              <a:solidFill>
                <a:srgbClr val="0070C0"/>
              </a:solidFill>
            </a:endParaRPr>
          </a:p>
        </p:txBody>
      </p:sp>
      <p:sp>
        <p:nvSpPr>
          <p:cNvPr id="15" name="Title 2">
            <a:extLst>
              <a:ext uri="{FF2B5EF4-FFF2-40B4-BE49-F238E27FC236}">
                <a16:creationId xmlns:a16="http://schemas.microsoft.com/office/drawing/2014/main" id="{753E7B51-5489-426A-8BFE-FC32D6D20467}"/>
              </a:ext>
            </a:extLst>
          </p:cNvPr>
          <p:cNvSpPr txBox="1">
            <a:spLocks noGrp="1"/>
          </p:cNvSpPr>
          <p:nvPr>
            <p:ph type="title"/>
          </p:nvPr>
        </p:nvSpPr>
        <p:spPr>
          <a:xfrm>
            <a:off x="282575" y="207963"/>
            <a:ext cx="10223500" cy="447675"/>
          </a:xfrm>
          <a:prstGeom prst="rect">
            <a:avLst/>
          </a:prstGeom>
        </p:spPr>
        <p:txBody>
          <a:bodyPr vert="horz" lIns="0" tIns="0" rIns="0" bIns="0" rtlCol="0" anchor="b" anchorCtr="0">
            <a:noAutofit/>
          </a:bodyPr>
          <a:lstStyle>
            <a:lvl1pPr algn="l" defTabSz="914400" rtl="0" eaLnBrk="1" latinLnBrk="0" hangingPunct="1">
              <a:lnSpc>
                <a:spcPct val="90000"/>
              </a:lnSpc>
              <a:spcBef>
                <a:spcPct val="0"/>
              </a:spcBef>
              <a:buNone/>
              <a:defRPr lang="en-US" sz="1400" kern="1200">
                <a:solidFill>
                  <a:schemeClr val="accent1"/>
                </a:solidFill>
                <a:latin typeface="+mj-lt"/>
                <a:ea typeface="+mj-ea"/>
                <a:cs typeface="+mj-cs"/>
              </a:defRPr>
            </a:lvl1pPr>
          </a:lstStyle>
          <a:p>
            <a:pPr>
              <a:defRPr b="0" i="0"/>
            </a:pPr>
            <a:r>
              <a:rPr lang="1106" sz="1800" dirty="0"/>
              <a:t>Cwestiwn 8 </a:t>
            </a:r>
            <a:r>
              <a:rPr lang="en-GB" sz="1800" dirty="0" err="1"/>
              <a:t>ateb</a:t>
            </a:r>
            <a:r>
              <a:rPr lang="en-GB" sz="1800" dirty="0"/>
              <a:t> </a:t>
            </a:r>
            <a:r>
              <a:rPr lang="en-GB" sz="1800" dirty="0" err="1"/>
              <a:t>yr</a:t>
            </a:r>
            <a:r>
              <a:rPr lang="en-GB" sz="1800" dirty="0"/>
              <a:t> </a:t>
            </a:r>
            <a:r>
              <a:rPr lang="en-GB" sz="1800" dirty="0" err="1"/>
              <a:t>ymgeisydd</a:t>
            </a:r>
            <a:r>
              <a:rPr lang="en-GB" sz="1800" dirty="0"/>
              <a:t> </a:t>
            </a:r>
            <a:r>
              <a:rPr lang="en-GB" sz="1800" dirty="0" err="1"/>
              <a:t>gyda</a:t>
            </a:r>
            <a:r>
              <a:rPr lang="en-GB" sz="1800" dirty="0"/>
              <a:t> </a:t>
            </a:r>
            <a:r>
              <a:rPr lang="en-GB" sz="1800" dirty="0" err="1"/>
              <a:t>sylwadau’r</a:t>
            </a:r>
            <a:r>
              <a:rPr lang="en-GB" sz="1800" dirty="0"/>
              <a:t> </a:t>
            </a:r>
            <a:r>
              <a:rPr lang="en-GB" sz="1800" dirty="0" err="1"/>
              <a:t>Uwch</a:t>
            </a:r>
            <a:r>
              <a:rPr lang="en-GB" sz="1800" dirty="0"/>
              <a:t> </a:t>
            </a:r>
            <a:r>
              <a:rPr lang="en-GB" sz="1800" dirty="0" err="1"/>
              <a:t>Arholwr</a:t>
            </a:r>
            <a:endParaRPr lang="1106" sz="1800" dirty="0"/>
          </a:p>
        </p:txBody>
      </p:sp>
      <p:sp>
        <p:nvSpPr>
          <p:cNvPr id="16" name="TextBox 15">
            <a:extLst>
              <a:ext uri="{FF2B5EF4-FFF2-40B4-BE49-F238E27FC236}">
                <a16:creationId xmlns:a16="http://schemas.microsoft.com/office/drawing/2014/main" id="{F5215791-E7E4-45C8-A7C4-56D4F4FF0D9C}"/>
              </a:ext>
            </a:extLst>
          </p:cNvPr>
          <p:cNvSpPr txBox="1"/>
          <p:nvPr/>
        </p:nvSpPr>
        <p:spPr>
          <a:xfrm>
            <a:off x="690755" y="1940933"/>
            <a:ext cx="10821299" cy="1586545"/>
          </a:xfrm>
          <a:prstGeom prst="rect">
            <a:avLst/>
          </a:prstGeom>
          <a:noFill/>
        </p:spPr>
        <p:txBody>
          <a:bodyPr wrap="square">
            <a:spAutoFit/>
          </a:bodyPr>
          <a:lstStyle/>
          <a:p>
            <a:pPr>
              <a:defRPr b="0" i="0"/>
            </a:pPr>
            <a:r>
              <a:rPr lang="1106" sz="1400"/>
              <a:t>Ateb yr ymgeisydd</a:t>
            </a:r>
          </a:p>
          <a:p>
            <a:pPr>
              <a:defRPr b="0" i="0"/>
            </a:pPr>
            <a:r>
              <a:rPr lang="1106" sz="1400"/>
              <a:t>Gall clwb gwyliau helpu ac mae'n dda oherwydd ei fod yn rhatach na gwarchodwr plant. Gallan nhw gymdeithasu â phlant eraill a gallan nhw fynd ar deithiau gwahanol, fel i'r amgueddfa neu i'r parciau thema. Mae'n amgylchedd diogel a chynnes, gallan nhw wneud gweithgareddau gwahanol. Gallan nhw wneud gweithgareddau corfforol. Gallai'r rhieni fod yn gweithio felly mae'n helpu o ran gofal plant, mae'n hawdd gan nad oes rhaid iddyn nhw deithio ymhellach a gwastraffu arian ar betrol. Mae'r staff wedi'u hyfforddi i edrych ar ôl a goruchwylio'r plant. Gallan nhw helpu plant sydd heb lawer o fwyd drwy roi cinio a pharseli bwyd iddyn nhw. Gallan nhw gael hwyl a chwarae gemau.</a:t>
            </a:r>
            <a:endParaRPr lang="en-GB" sz="1400"/>
          </a:p>
        </p:txBody>
      </p:sp>
      <p:pic>
        <p:nvPicPr>
          <p:cNvPr id="4" name="Picture 3">
            <a:extLst>
              <a:ext uri="{FF2B5EF4-FFF2-40B4-BE49-F238E27FC236}">
                <a16:creationId xmlns:a16="http://schemas.microsoft.com/office/drawing/2014/main" id="{5DE2C9EE-C333-457B-A7C3-684C3F79875F}"/>
              </a:ext>
            </a:extLst>
          </p:cNvPr>
          <p:cNvPicPr>
            <a:picLocks noChangeAspect="1"/>
          </p:cNvPicPr>
          <p:nvPr/>
        </p:nvPicPr>
        <p:blipFill>
          <a:blip r:embed="rId2"/>
          <a:srcRect b="74518"/>
          <a:stretch>
            <a:fillRect/>
          </a:stretch>
        </p:blipFill>
        <p:spPr>
          <a:xfrm>
            <a:off x="490255" y="1128143"/>
            <a:ext cx="7219063" cy="552849"/>
          </a:xfrm>
          <a:prstGeom prst="rect">
            <a:avLst/>
          </a:prstGeom>
        </p:spPr>
      </p:pic>
    </p:spTree>
    <p:extLst>
      <p:ext uri="{BB962C8B-B14F-4D97-AF65-F5344CB8AC3E}">
        <p14:creationId xmlns:p14="http://schemas.microsoft.com/office/powerpoint/2010/main" val="2090230415"/>
      </p:ext>
    </p:extLst>
  </p:cSld>
  <p:clrMapOvr>
    <a:masterClrMapping/>
  </p:clrMapOv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867D2543-7FF6-462E-993D-6433B1A9A47D}"/>
              </a:ext>
            </a:extLst>
          </p:cNvPr>
          <p:cNvSpPr txBox="1"/>
          <p:nvPr/>
        </p:nvSpPr>
        <p:spPr>
          <a:xfrm>
            <a:off x="6568155" y="1148197"/>
            <a:ext cx="5503871" cy="5262979"/>
          </a:xfrm>
          <a:prstGeom prst="rect">
            <a:avLst/>
          </a:prstGeom>
          <a:noFill/>
        </p:spPr>
        <p:txBody>
          <a:bodyPr wrap="square">
            <a:spAutoFit/>
          </a:bodyPr>
          <a:lstStyle/>
          <a:p>
            <a:pPr algn="l">
              <a:defRPr b="0" i="0"/>
            </a:pPr>
            <a:r>
              <a:rPr lang="1106" sz="1400" b="0" i="0" u="none" strike="noStrike" baseline="0" dirty="0">
                <a:latin typeface="ArialMT"/>
              </a:rPr>
              <a:t>Gall yr ymateb gyfeirio at:</a:t>
            </a:r>
          </a:p>
          <a:p>
            <a:pPr algn="l">
              <a:defRPr b="0" i="0"/>
            </a:pPr>
            <a:r>
              <a:rPr lang="1106" sz="1400" b="0" i="0" u="none" strike="noStrike" baseline="0" dirty="0">
                <a:latin typeface="SymbolMT"/>
              </a:rPr>
              <a:t>• </a:t>
            </a:r>
            <a:r>
              <a:rPr lang="1106" sz="1400" b="0" i="0" u="none" strike="noStrike" baseline="0" dirty="0">
                <a:latin typeface="ArialMT"/>
              </a:rPr>
              <a:t>Defnyddio beth sydd ar gael yn yr ysgol yn barod er mwyn osgoi</a:t>
            </a:r>
          </a:p>
          <a:p>
            <a:pPr algn="l">
              <a:defRPr b="0" i="0"/>
            </a:pPr>
            <a:r>
              <a:rPr lang="1106" sz="1400" b="0" i="0" u="none" strike="noStrike" baseline="0" dirty="0">
                <a:latin typeface="ArialMT"/>
              </a:rPr>
              <a:t>dyblygu</a:t>
            </a:r>
          </a:p>
          <a:p>
            <a:pPr algn="l">
              <a:defRPr b="0" i="0"/>
            </a:pPr>
            <a:r>
              <a:rPr lang="1106" sz="1400" b="0" i="0" u="none" strike="noStrike" baseline="0" dirty="0">
                <a:latin typeface="SymbolMT"/>
              </a:rPr>
              <a:t>• </a:t>
            </a:r>
            <a:r>
              <a:rPr lang="1106" sz="1400" b="0" i="0" u="none" strike="noStrike" baseline="0" dirty="0">
                <a:latin typeface="ArialMT"/>
              </a:rPr>
              <a:t>Cost yr hyn sydd i’w gyflwyno/cyfyngiadau’r gyllideb</a:t>
            </a:r>
          </a:p>
          <a:p>
            <a:pPr algn="l">
              <a:defRPr b="0" i="0"/>
            </a:pPr>
            <a:r>
              <a:rPr lang="1106" sz="1400" b="0" i="0" u="none" strike="noStrike" baseline="0" dirty="0">
                <a:latin typeface="SymbolMT"/>
              </a:rPr>
              <a:t>• </a:t>
            </a:r>
            <a:r>
              <a:rPr lang="1106" sz="1400" b="0" i="0" u="none" strike="noStrike" baseline="0" dirty="0">
                <a:latin typeface="ArialMT"/>
              </a:rPr>
              <a:t>Lle i storio offer newydd</a:t>
            </a:r>
          </a:p>
          <a:p>
            <a:pPr algn="l">
              <a:defRPr b="0" i="0"/>
            </a:pPr>
            <a:r>
              <a:rPr lang="1106" sz="1400" b="0" i="0" u="none" strike="noStrike" baseline="0" dirty="0">
                <a:latin typeface="SymbolMT"/>
              </a:rPr>
              <a:t>• </a:t>
            </a:r>
            <a:r>
              <a:rPr lang="1106" sz="1400" b="0" i="0" u="none" strike="noStrike" baseline="0" dirty="0">
                <a:latin typeface="ArialMT"/>
              </a:rPr>
              <a:t>Addasrwydd yr offer yn yr amgylchedd, a fydd</a:t>
            </a:r>
            <a:r>
              <a:rPr lang="en-GB" sz="1400" b="0" i="0" u="none" strike="noStrike" baseline="0" dirty="0">
                <a:latin typeface="ArialMT"/>
              </a:rPr>
              <a:t> </a:t>
            </a:r>
            <a:r>
              <a:rPr lang="1106" sz="1400" b="0" i="0" u="none" strike="noStrike" baseline="0" dirty="0">
                <a:latin typeface="ArialMT"/>
              </a:rPr>
              <a:t>digon o le</a:t>
            </a:r>
          </a:p>
          <a:p>
            <a:pPr algn="l">
              <a:defRPr b="0" i="0"/>
            </a:pPr>
            <a:r>
              <a:rPr lang="1106" sz="1400" b="0" i="0" u="none" strike="noStrike" baseline="0" dirty="0">
                <a:latin typeface="SymbolMT"/>
              </a:rPr>
              <a:t>• </a:t>
            </a:r>
            <a:r>
              <a:rPr lang="1106" sz="1400" b="0" i="0" u="none" strike="noStrike" baseline="0" dirty="0">
                <a:latin typeface="ArialMT"/>
              </a:rPr>
              <a:t>Materion diogelwch – gallai gynnwys gosodiad yr ystafell, ceblau. Socedi</a:t>
            </a:r>
            <a:r>
              <a:rPr lang="en-GB" sz="1400" b="0" i="0" u="none" strike="noStrike" baseline="0" dirty="0">
                <a:latin typeface="ArialMT"/>
              </a:rPr>
              <a:t> </a:t>
            </a:r>
            <a:r>
              <a:rPr lang="1106" sz="1400" b="0" i="0" u="none" strike="noStrike" baseline="0" dirty="0">
                <a:latin typeface="ArialMT"/>
              </a:rPr>
              <a:t>plygiau trydan ac ati</a:t>
            </a:r>
          </a:p>
          <a:p>
            <a:pPr algn="l">
              <a:defRPr b="0" i="0"/>
            </a:pPr>
            <a:r>
              <a:rPr lang="1106" sz="1400" b="0" i="0" u="none" strike="noStrike" baseline="0" dirty="0">
                <a:latin typeface="SymbolMT"/>
              </a:rPr>
              <a:t>• </a:t>
            </a:r>
            <a:r>
              <a:rPr lang="1106" sz="1400" b="0" i="0" u="none" strike="noStrike" baseline="0" dirty="0">
                <a:latin typeface="ArialMT"/>
              </a:rPr>
              <a:t>Diogelwch a llesiant y plant – i gynnwys mathau o</a:t>
            </a:r>
            <a:r>
              <a:rPr lang="en-GB" sz="1400" b="0" i="0" u="none" strike="noStrike" baseline="0" dirty="0">
                <a:latin typeface="ArialMT"/>
              </a:rPr>
              <a:t> </a:t>
            </a:r>
            <a:r>
              <a:rPr lang="1106" sz="1400" b="0" i="0" u="none" strike="noStrike" baseline="0" dirty="0">
                <a:latin typeface="ArialMT"/>
              </a:rPr>
              <a:t>ddeunyddiau a hygyrchedd rhaglenni/diogelu â</a:t>
            </a:r>
            <a:r>
              <a:rPr lang="en-GB" sz="1400" b="0" i="0" u="none" strike="noStrike" baseline="0" dirty="0">
                <a:latin typeface="ArialMT"/>
              </a:rPr>
              <a:t> </a:t>
            </a:r>
            <a:r>
              <a:rPr lang="1106" sz="1400" b="0" i="0" u="none" strike="noStrike" baseline="0" dirty="0">
                <a:latin typeface="ArialMT"/>
              </a:rPr>
              <a:t>chyfrinair/cyfyngiadau o ran oedran ac ati</a:t>
            </a:r>
          </a:p>
          <a:p>
            <a:pPr algn="l">
              <a:defRPr b="0" i="0"/>
            </a:pPr>
            <a:r>
              <a:rPr lang="1106" sz="1400" b="0" i="0" u="none" strike="noStrike" baseline="0" dirty="0">
                <a:latin typeface="SymbolMT"/>
              </a:rPr>
              <a:t>• </a:t>
            </a:r>
            <a:r>
              <a:rPr lang="1106" sz="1400" b="0" i="0" u="none" strike="noStrike" baseline="0" dirty="0">
                <a:latin typeface="ArialMT"/>
              </a:rPr>
              <a:t>Cynnwys y rhieni – nodi rhaglenni y gall rhieni eu rhannu/gweithio gyda’i gilydd gartref</a:t>
            </a:r>
          </a:p>
          <a:p>
            <a:pPr algn="l">
              <a:defRPr b="0" i="0"/>
            </a:pPr>
            <a:r>
              <a:rPr lang="1106" sz="1400" b="0" i="0" u="none" strike="noStrike" baseline="0" dirty="0">
                <a:latin typeface="SymbolMT"/>
              </a:rPr>
              <a:t>• </a:t>
            </a:r>
            <a:r>
              <a:rPr lang="1106" sz="1400" b="0" i="0" u="none" strike="noStrike" baseline="0" dirty="0">
                <a:latin typeface="ArialMT"/>
              </a:rPr>
              <a:t>Gwaith grŵp/gwaith unigol – a fydd cyfleoedd </a:t>
            </a:r>
            <a:r>
              <a:rPr lang="cy-GB" sz="1400" dirty="0">
                <a:latin typeface="ArialMT"/>
              </a:rPr>
              <a:t>i</a:t>
            </a:r>
            <a:r>
              <a:rPr lang="en-GB" sz="1400" b="0" i="0" u="none" strike="noStrike" baseline="0" dirty="0">
                <a:latin typeface="ArialMT"/>
              </a:rPr>
              <a:t> </a:t>
            </a:r>
            <a:r>
              <a:rPr lang="1106" sz="1400" b="0" i="0" u="none" strike="noStrike" baseline="0" dirty="0">
                <a:latin typeface="ArialMT"/>
              </a:rPr>
              <a:t>gydweithio yn ogystal â datblygu sgiliau’n annibynnol</a:t>
            </a:r>
          </a:p>
          <a:p>
            <a:pPr algn="l">
              <a:defRPr b="0" i="0"/>
            </a:pPr>
            <a:r>
              <a:rPr lang="1106" sz="1400" b="0" i="0" u="none" strike="noStrike" baseline="0" dirty="0">
                <a:latin typeface="SymbolMT"/>
              </a:rPr>
              <a:t>• </a:t>
            </a:r>
            <a:r>
              <a:rPr lang="1106" sz="1400" b="0" i="0" u="none" strike="noStrike" baseline="0" dirty="0">
                <a:latin typeface="ArialMT"/>
              </a:rPr>
              <a:t>Hyfforddiant – a fydd staff yn gwybod sut i ddefnyddio’r offer neu a fydd cost ychwanegol ar gyfer hyfforddiant</a:t>
            </a:r>
          </a:p>
          <a:p>
            <a:pPr algn="l">
              <a:defRPr b="0" i="0"/>
            </a:pPr>
            <a:r>
              <a:rPr lang="1106" sz="1400" b="0" i="0" u="none" strike="noStrike" baseline="0" dirty="0">
                <a:latin typeface="SymbolMT"/>
              </a:rPr>
              <a:t>• </a:t>
            </a:r>
            <a:r>
              <a:rPr lang="1106" sz="1400" b="0" i="0" u="none" strike="noStrike" baseline="0" dirty="0">
                <a:latin typeface="ArialMT"/>
              </a:rPr>
              <a:t>Yswiriant – cynnal a chadw offer/difrod</a:t>
            </a:r>
          </a:p>
          <a:p>
            <a:pPr algn="l">
              <a:defRPr b="0" i="0"/>
            </a:pPr>
            <a:r>
              <a:rPr lang="1106" sz="1400" b="0" i="0" u="none" strike="noStrike" baseline="0" dirty="0">
                <a:latin typeface="SymbolMT"/>
              </a:rPr>
              <a:t>• </a:t>
            </a:r>
            <a:r>
              <a:rPr lang="1106" sz="1400" b="0" i="0" u="none" strike="noStrike" baseline="0" dirty="0">
                <a:latin typeface="ArialMT"/>
              </a:rPr>
              <a:t>Polisi ymddygiad – sut mae’r offer yn cael eu defnyddio’n ddiogel a’u</a:t>
            </a:r>
            <a:r>
              <a:rPr lang="en-GB" sz="1400" b="0" i="0" u="none" strike="noStrike" baseline="0" dirty="0">
                <a:latin typeface="ArialMT"/>
              </a:rPr>
              <a:t> </a:t>
            </a:r>
            <a:r>
              <a:rPr lang="1106" sz="1400" b="0" i="0" u="none" strike="noStrike" baseline="0" dirty="0">
                <a:latin typeface="ArialMT"/>
              </a:rPr>
              <a:t>monitro</a:t>
            </a:r>
          </a:p>
          <a:p>
            <a:pPr algn="l">
              <a:defRPr b="0" i="0"/>
            </a:pPr>
            <a:r>
              <a:rPr lang="1106" sz="1400" b="0" i="0" u="none" strike="noStrike" baseline="0" dirty="0">
                <a:latin typeface="SymbolMT"/>
              </a:rPr>
              <a:t>• </a:t>
            </a:r>
            <a:r>
              <a:rPr lang="1106" sz="1400" b="0" i="0" u="none" strike="noStrike" baseline="0" dirty="0">
                <a:latin typeface="ArialMT"/>
              </a:rPr>
              <a:t>Addasrwydd i bob angen yn yr ystafell ddosbarth/anghenion y dysgwyr</a:t>
            </a:r>
          </a:p>
          <a:p>
            <a:pPr algn="l">
              <a:defRPr b="0" i="0"/>
            </a:pPr>
            <a:r>
              <a:rPr lang="1106" sz="1400" b="0" i="0" u="none" strike="noStrike" baseline="0" dirty="0">
                <a:latin typeface="ArialMT"/>
              </a:rPr>
              <a:t>Nid yw'r rhestr yn gynhwysfawr.</a:t>
            </a:r>
          </a:p>
          <a:p>
            <a:pPr algn="l">
              <a:defRPr b="0" i="0"/>
            </a:pPr>
            <a:r>
              <a:rPr lang="1106" sz="1400" b="0" i="0" u="none" strike="noStrike" baseline="0" dirty="0">
                <a:latin typeface="ArialMT"/>
              </a:rPr>
              <a:t>Rhowch farciau am unrhyw ymateb perthnasol arall</a:t>
            </a:r>
            <a:endParaRPr lang="en-GB" sz="1400" dirty="0"/>
          </a:p>
        </p:txBody>
      </p:sp>
      <p:sp>
        <p:nvSpPr>
          <p:cNvPr id="9" name="TextBox 8">
            <a:extLst>
              <a:ext uri="{FF2B5EF4-FFF2-40B4-BE49-F238E27FC236}">
                <a16:creationId xmlns:a16="http://schemas.microsoft.com/office/drawing/2014/main" id="{A50ECAFF-2121-41CE-87EA-20A7FA90DEA0}"/>
              </a:ext>
            </a:extLst>
          </p:cNvPr>
          <p:cNvSpPr txBox="1"/>
          <p:nvPr/>
        </p:nvSpPr>
        <p:spPr>
          <a:xfrm>
            <a:off x="386309" y="3463074"/>
            <a:ext cx="6446803" cy="3295131"/>
          </a:xfrm>
          <a:prstGeom prst="rect">
            <a:avLst/>
          </a:prstGeom>
          <a:noFill/>
        </p:spPr>
        <p:txBody>
          <a:bodyPr wrap="square">
            <a:spAutoFit/>
          </a:bodyPr>
          <a:lstStyle/>
          <a:p>
            <a:pPr algn="l">
              <a:defRPr b="0" i="0"/>
            </a:pPr>
            <a:r>
              <a:rPr lang="1106" sz="1400" b="1" i="0" u="none" strike="noStrike" baseline="0" dirty="0">
                <a:latin typeface="Arial-BoldMT"/>
              </a:rPr>
              <a:t>Rhowch 0 marc </a:t>
            </a:r>
            <a:r>
              <a:rPr lang="1106" sz="1400" b="0" i="0" u="none" strike="noStrike" baseline="0" dirty="0">
                <a:latin typeface="ArialMT"/>
              </a:rPr>
              <a:t>os nad yw'r ymateb yn haeddu ennill marciau</a:t>
            </a:r>
          </a:p>
          <a:p>
            <a:pPr algn="l">
              <a:defRPr b="0" i="0"/>
            </a:pPr>
            <a:r>
              <a:rPr lang="1106" sz="1400" b="1" i="0" u="none" strike="noStrike" baseline="0" dirty="0">
                <a:latin typeface="Arial-BoldMT"/>
              </a:rPr>
              <a:t>Rhowch 1-2 farc</a:t>
            </a:r>
            <a:r>
              <a:rPr lang="1106" sz="1400" b="0" i="0" u="none" strike="noStrike" baseline="0" dirty="0">
                <a:latin typeface="Arial-BoldMT"/>
              </a:rPr>
              <a:t> </a:t>
            </a:r>
            <a:r>
              <a:rPr lang="1106" sz="1400" b="0" i="0" u="none" strike="noStrike" baseline="0" dirty="0">
                <a:latin typeface="ArialMT"/>
              </a:rPr>
              <a:t>am drafodaeth sylfaenol sy’n dangos</a:t>
            </a:r>
          </a:p>
          <a:p>
            <a:pPr algn="l">
              <a:defRPr b="0" i="0"/>
            </a:pPr>
            <a:r>
              <a:rPr lang="1106" sz="1400" b="0" i="0" u="none" strike="noStrike" baseline="0" dirty="0">
                <a:latin typeface="ArialMT"/>
              </a:rPr>
              <a:t>gwybodaeth a dealltwriaeth gyfyngedig o amrywiaeth o ffactorau bydd angen i Gareth</a:t>
            </a:r>
          </a:p>
          <a:p>
            <a:pPr algn="l">
              <a:defRPr b="0" i="0"/>
            </a:pPr>
            <a:r>
              <a:rPr lang="1106" sz="1400" b="0" i="0" u="none" strike="noStrike" baseline="0" dirty="0">
                <a:latin typeface="ArialMT"/>
              </a:rPr>
              <a:t>eu hystyried wrth gynllunio i ddefnyddio mwy o</a:t>
            </a:r>
          </a:p>
          <a:p>
            <a:pPr algn="l">
              <a:defRPr b="0" i="0"/>
            </a:pPr>
            <a:r>
              <a:rPr lang="1106" sz="1400" b="0" i="0" u="none" strike="noStrike" baseline="0" dirty="0">
                <a:latin typeface="ArialMT"/>
              </a:rPr>
              <a:t>dechnoleg ar draws yr ysgol.</a:t>
            </a:r>
          </a:p>
          <a:p>
            <a:pPr algn="l">
              <a:defRPr b="0" i="0"/>
            </a:pPr>
            <a:r>
              <a:rPr lang="1106" sz="1400" b="1" i="0" u="none" strike="noStrike" baseline="0" dirty="0">
                <a:latin typeface="Arial-BoldMT"/>
              </a:rPr>
              <a:t>Rhowch 3-4 marc</a:t>
            </a:r>
            <a:r>
              <a:rPr lang="1106" sz="1400" b="0" i="0" u="none" strike="noStrike" baseline="0" dirty="0">
                <a:latin typeface="Arial-BoldMT"/>
              </a:rPr>
              <a:t> </a:t>
            </a:r>
            <a:r>
              <a:rPr lang="1106" sz="1400" b="0" i="0" u="none" strike="noStrike" baseline="0" dirty="0">
                <a:latin typeface="ArialMT"/>
              </a:rPr>
              <a:t>am drafodaeth dda sy’n dangos rhywfaint o</a:t>
            </a:r>
          </a:p>
          <a:p>
            <a:pPr algn="l">
              <a:defRPr b="0" i="0"/>
            </a:pPr>
            <a:r>
              <a:rPr lang="1106" sz="1400" b="0" i="0" u="none" strike="noStrike" baseline="0" dirty="0">
                <a:latin typeface="ArialMT"/>
              </a:rPr>
              <a:t>wybodaeth a dealltwriaeth o amrywiaeth o ffactorau bydd angen i Gareth</a:t>
            </a:r>
          </a:p>
          <a:p>
            <a:pPr algn="l">
              <a:defRPr b="0" i="0"/>
            </a:pPr>
            <a:r>
              <a:rPr lang="1106" sz="1400" b="0" i="0" u="none" strike="noStrike" baseline="0" dirty="0">
                <a:latin typeface="ArialMT"/>
              </a:rPr>
              <a:t>eu hystyried wrth gynllunio i ddefnyddio mwy o</a:t>
            </a:r>
          </a:p>
          <a:p>
            <a:pPr algn="l">
              <a:defRPr b="0" i="0"/>
            </a:pPr>
            <a:r>
              <a:rPr lang="1106" sz="1400" b="0" i="0" u="none" strike="noStrike" baseline="0" dirty="0">
                <a:latin typeface="ArialMT"/>
              </a:rPr>
              <a:t>dechnoleg ar draws yr ysgol.</a:t>
            </a:r>
          </a:p>
          <a:p>
            <a:pPr algn="l">
              <a:defRPr b="0" i="0"/>
            </a:pPr>
            <a:r>
              <a:rPr lang="1106" sz="1400" b="1" i="0" u="none" strike="noStrike" baseline="0" dirty="0">
                <a:latin typeface="Arial-BoldMT"/>
              </a:rPr>
              <a:t>Rhowch 5-6 marc</a:t>
            </a:r>
            <a:r>
              <a:rPr lang="1106" sz="1400" b="0" i="0" u="none" strike="noStrike" baseline="0" dirty="0">
                <a:latin typeface="Arial-BoldMT"/>
              </a:rPr>
              <a:t> </a:t>
            </a:r>
            <a:r>
              <a:rPr lang="1106" sz="1400" b="0" i="0" u="none" strike="noStrike" baseline="0" dirty="0">
                <a:latin typeface="ArialMT"/>
              </a:rPr>
              <a:t>am drafodaeth dda iawn sy’n dangos</a:t>
            </a:r>
          </a:p>
          <a:p>
            <a:pPr algn="l">
              <a:defRPr b="0" i="0"/>
            </a:pPr>
            <a:r>
              <a:rPr lang="1106" sz="1400" b="0" i="0" u="none" strike="noStrike" baseline="0" dirty="0">
                <a:latin typeface="ArialMT"/>
              </a:rPr>
              <a:t>gwybodaeth a dealltwriaeth gadarn o amrywiaeth o ffactorau bydd angen i Gareth</a:t>
            </a:r>
          </a:p>
          <a:p>
            <a:pPr algn="l">
              <a:defRPr b="0" i="0"/>
            </a:pPr>
            <a:r>
              <a:rPr lang="1106" sz="1400" b="0" i="0" u="none" strike="noStrike" baseline="0" dirty="0">
                <a:latin typeface="ArialMT"/>
              </a:rPr>
              <a:t>eu hystyried wrth gynllunio i ddefnyddio mwy o</a:t>
            </a:r>
          </a:p>
          <a:p>
            <a:pPr algn="l">
              <a:defRPr b="0" i="0"/>
            </a:pPr>
            <a:r>
              <a:rPr lang="1106" sz="1400" b="0" i="0" u="none" strike="noStrike" baseline="0" dirty="0">
                <a:latin typeface="ArialMT"/>
              </a:rPr>
              <a:t>dechnoleg ar draws yr ysgol.</a:t>
            </a:r>
            <a:endParaRPr lang="en-GB" sz="1400" dirty="0"/>
          </a:p>
        </p:txBody>
      </p:sp>
      <p:sp>
        <p:nvSpPr>
          <p:cNvPr id="6" name="Title 2">
            <a:extLst>
              <a:ext uri="{FF2B5EF4-FFF2-40B4-BE49-F238E27FC236}">
                <a16:creationId xmlns:a16="http://schemas.microsoft.com/office/drawing/2014/main" id="{548A070D-6706-40F7-96D3-FEAF2720FB31}"/>
              </a:ext>
            </a:extLst>
          </p:cNvPr>
          <p:cNvSpPr>
            <a:spLocks noGrp="1"/>
          </p:cNvSpPr>
          <p:nvPr>
            <p:ph type="title"/>
          </p:nvPr>
        </p:nvSpPr>
        <p:spPr>
          <a:xfrm>
            <a:off x="282011" y="208722"/>
            <a:ext cx="10223323" cy="447261"/>
          </a:xfrm>
        </p:spPr>
        <p:txBody>
          <a:bodyPr/>
          <a:lstStyle/>
          <a:p>
            <a:pPr>
              <a:defRPr b="0" i="0"/>
            </a:pPr>
            <a:r>
              <a:rPr lang="1106" sz="1800"/>
              <a:t>Cwestiwn 9 (b) a'r cynllun marcio </a:t>
            </a:r>
          </a:p>
        </p:txBody>
      </p:sp>
      <p:sp>
        <p:nvSpPr>
          <p:cNvPr id="2" name="TextBox 1">
            <a:extLst>
              <a:ext uri="{FF2B5EF4-FFF2-40B4-BE49-F238E27FC236}">
                <a16:creationId xmlns:a16="http://schemas.microsoft.com/office/drawing/2014/main" id="{67A15E0A-C193-4EF6-9E05-D6E6BD52B4C0}"/>
              </a:ext>
            </a:extLst>
          </p:cNvPr>
          <p:cNvSpPr txBox="1"/>
          <p:nvPr/>
        </p:nvSpPr>
        <p:spPr>
          <a:xfrm>
            <a:off x="285476" y="1148197"/>
            <a:ext cx="201666" cy="305105"/>
          </a:xfrm>
          <a:prstGeom prst="rect">
            <a:avLst/>
          </a:prstGeom>
          <a:noFill/>
        </p:spPr>
        <p:txBody>
          <a:bodyPr wrap="square" rtlCol="0">
            <a:spAutoFit/>
          </a:bodyPr>
          <a:lstStyle/>
          <a:p>
            <a:pPr>
              <a:defRPr b="0" i="0"/>
            </a:pPr>
            <a:r>
              <a:rPr lang="1106" sz="1400" dirty="0"/>
              <a:t>9</a:t>
            </a:r>
          </a:p>
        </p:txBody>
      </p:sp>
      <p:pic>
        <p:nvPicPr>
          <p:cNvPr id="10" name="Content Placeholder 9">
            <a:extLst>
              <a:ext uri="{FF2B5EF4-FFF2-40B4-BE49-F238E27FC236}">
                <a16:creationId xmlns:a16="http://schemas.microsoft.com/office/drawing/2014/main" id="{EC9BE01A-F2F2-4B86-A83D-5B68EF3727C1}"/>
              </a:ext>
            </a:extLst>
          </p:cNvPr>
          <p:cNvPicPr>
            <a:picLocks noGrp="1" noChangeAspect="1"/>
          </p:cNvPicPr>
          <p:nvPr>
            <p:ph idx="1"/>
          </p:nvPr>
        </p:nvPicPr>
        <p:blipFill>
          <a:blip r:embed="rId2"/>
          <a:stretch>
            <a:fillRect/>
          </a:stretch>
        </p:blipFill>
        <p:spPr>
          <a:xfrm>
            <a:off x="592586" y="1089706"/>
            <a:ext cx="5346389" cy="487923"/>
          </a:xfrm>
        </p:spPr>
      </p:pic>
      <p:pic>
        <p:nvPicPr>
          <p:cNvPr id="12" name="Picture 11">
            <a:extLst>
              <a:ext uri="{FF2B5EF4-FFF2-40B4-BE49-F238E27FC236}">
                <a16:creationId xmlns:a16="http://schemas.microsoft.com/office/drawing/2014/main" id="{4A7940FE-87E8-40D7-B99E-7B08FD00F649}"/>
              </a:ext>
            </a:extLst>
          </p:cNvPr>
          <p:cNvPicPr>
            <a:picLocks noChangeAspect="1"/>
          </p:cNvPicPr>
          <p:nvPr/>
        </p:nvPicPr>
        <p:blipFill>
          <a:blip r:embed="rId3"/>
          <a:stretch>
            <a:fillRect/>
          </a:stretch>
        </p:blipFill>
        <p:spPr>
          <a:xfrm>
            <a:off x="487142" y="1618901"/>
            <a:ext cx="5871983" cy="1800170"/>
          </a:xfrm>
          <a:prstGeom prst="rect">
            <a:avLst/>
          </a:prstGeom>
        </p:spPr>
      </p:pic>
      <p:sp>
        <p:nvSpPr>
          <p:cNvPr id="8" name="TextBox 7">
            <a:extLst>
              <a:ext uri="{FF2B5EF4-FFF2-40B4-BE49-F238E27FC236}">
                <a16:creationId xmlns:a16="http://schemas.microsoft.com/office/drawing/2014/main" id="{F6C06875-4EAC-4945-99A3-65C5568C29E9}"/>
              </a:ext>
            </a:extLst>
          </p:cNvPr>
          <p:cNvSpPr txBox="1"/>
          <p:nvPr/>
        </p:nvSpPr>
        <p:spPr>
          <a:xfrm>
            <a:off x="5938975" y="-14841"/>
            <a:ext cx="5658454" cy="830997"/>
          </a:xfrm>
          <a:prstGeom prst="rect">
            <a:avLst/>
          </a:prstGeom>
          <a:noFill/>
        </p:spPr>
        <p:txBody>
          <a:bodyPr wrap="square">
            <a:spAutoFit/>
          </a:bodyPr>
          <a:lstStyle/>
          <a:p>
            <a:r>
              <a:rPr lang="en-GB" sz="1600" dirty="0" err="1">
                <a:solidFill>
                  <a:schemeClr val="accent1"/>
                </a:solidFill>
              </a:rPr>
              <a:t>Berfau</a:t>
            </a:r>
            <a:r>
              <a:rPr lang="en-GB" sz="1600" dirty="0">
                <a:solidFill>
                  <a:schemeClr val="accent1"/>
                </a:solidFill>
              </a:rPr>
              <a:t> </a:t>
            </a:r>
            <a:r>
              <a:rPr lang="en-GB" sz="1600" dirty="0" err="1">
                <a:solidFill>
                  <a:schemeClr val="accent1"/>
                </a:solidFill>
              </a:rPr>
              <a:t>Gorchymyn</a:t>
            </a:r>
            <a:r>
              <a:rPr lang="en-GB" sz="1600" dirty="0">
                <a:solidFill>
                  <a:schemeClr val="accent1"/>
                </a:solidFill>
              </a:rPr>
              <a:t>: </a:t>
            </a:r>
            <a:r>
              <a:rPr lang="en-GB" sz="1600" b="1" i="1" dirty="0" err="1">
                <a:solidFill>
                  <a:srgbClr val="0070C0"/>
                </a:solidFill>
              </a:rPr>
              <a:t>Trafodwch</a:t>
            </a:r>
            <a:r>
              <a:rPr lang="en-GB" sz="1600" dirty="0">
                <a:solidFill>
                  <a:srgbClr val="0070C0"/>
                </a:solidFill>
              </a:rPr>
              <a:t> </a:t>
            </a:r>
          </a:p>
          <a:p>
            <a:r>
              <a:rPr lang="en-GB" sz="1600" dirty="0" err="1">
                <a:solidFill>
                  <a:srgbClr val="0070C0"/>
                </a:solidFill>
              </a:rPr>
              <a:t>Archwiliwch</a:t>
            </a:r>
            <a:r>
              <a:rPr lang="en-GB" sz="1600" dirty="0">
                <a:solidFill>
                  <a:srgbClr val="0070C0"/>
                </a:solidFill>
              </a:rPr>
              <a:t> </a:t>
            </a:r>
            <a:r>
              <a:rPr lang="en-GB" sz="1600" dirty="0" err="1">
                <a:solidFill>
                  <a:srgbClr val="0070C0"/>
                </a:solidFill>
              </a:rPr>
              <a:t>fater</a:t>
            </a:r>
            <a:r>
              <a:rPr lang="en-GB" sz="1600" dirty="0">
                <a:solidFill>
                  <a:srgbClr val="0070C0"/>
                </a:solidFill>
              </a:rPr>
              <a:t> </a:t>
            </a:r>
            <a:r>
              <a:rPr lang="en-GB" sz="1600" dirty="0" err="1">
                <a:solidFill>
                  <a:srgbClr val="0070C0"/>
                </a:solidFill>
              </a:rPr>
              <a:t>yn</a:t>
            </a:r>
            <a:r>
              <a:rPr lang="en-GB" sz="1600" dirty="0">
                <a:solidFill>
                  <a:srgbClr val="0070C0"/>
                </a:solidFill>
              </a:rPr>
              <a:t> </a:t>
            </a:r>
            <a:r>
              <a:rPr lang="en-GB" sz="1600" dirty="0" err="1">
                <a:solidFill>
                  <a:srgbClr val="0070C0"/>
                </a:solidFill>
              </a:rPr>
              <a:t>fanwl</a:t>
            </a:r>
            <a:r>
              <a:rPr lang="en-GB" sz="1600" dirty="0">
                <a:solidFill>
                  <a:srgbClr val="0070C0"/>
                </a:solidFill>
              </a:rPr>
              <a:t>/</a:t>
            </a:r>
            <a:r>
              <a:rPr lang="en-GB" sz="1600" dirty="0" err="1">
                <a:solidFill>
                  <a:srgbClr val="0070C0"/>
                </a:solidFill>
              </a:rPr>
              <a:t>mewn</a:t>
            </a:r>
            <a:r>
              <a:rPr lang="en-GB" sz="1600" dirty="0">
                <a:solidFill>
                  <a:srgbClr val="0070C0"/>
                </a:solidFill>
              </a:rPr>
              <a:t> </a:t>
            </a:r>
            <a:r>
              <a:rPr lang="en-GB" sz="1600" dirty="0" err="1">
                <a:solidFill>
                  <a:srgbClr val="0070C0"/>
                </a:solidFill>
              </a:rPr>
              <a:t>ffordd</a:t>
            </a:r>
            <a:r>
              <a:rPr lang="en-GB" sz="1600" dirty="0">
                <a:solidFill>
                  <a:srgbClr val="0070C0"/>
                </a:solidFill>
              </a:rPr>
              <a:t> </a:t>
            </a:r>
          </a:p>
          <a:p>
            <a:r>
              <a:rPr lang="en-GB" sz="1600" dirty="0" err="1">
                <a:solidFill>
                  <a:srgbClr val="0070C0"/>
                </a:solidFill>
              </a:rPr>
              <a:t>strwythuredig</a:t>
            </a:r>
            <a:r>
              <a:rPr lang="en-GB" sz="1600" dirty="0">
                <a:solidFill>
                  <a:srgbClr val="0070C0"/>
                </a:solidFill>
              </a:rPr>
              <a:t>, </a:t>
            </a:r>
            <a:r>
              <a:rPr lang="en-GB" sz="1600" dirty="0" err="1">
                <a:solidFill>
                  <a:srgbClr val="0070C0"/>
                </a:solidFill>
              </a:rPr>
              <a:t>gan</a:t>
            </a:r>
            <a:r>
              <a:rPr lang="en-GB" sz="1600" dirty="0">
                <a:solidFill>
                  <a:srgbClr val="0070C0"/>
                </a:solidFill>
              </a:rPr>
              <a:t> </a:t>
            </a:r>
            <a:r>
              <a:rPr lang="en-GB" sz="1600" dirty="0" err="1">
                <a:solidFill>
                  <a:srgbClr val="0070C0"/>
                </a:solidFill>
              </a:rPr>
              <a:t>ystyried</a:t>
            </a:r>
            <a:r>
              <a:rPr lang="en-GB" sz="1600" dirty="0">
                <a:solidFill>
                  <a:srgbClr val="0070C0"/>
                </a:solidFill>
              </a:rPr>
              <a:t> </a:t>
            </a:r>
            <a:r>
              <a:rPr lang="en-GB" sz="1600" dirty="0" err="1">
                <a:solidFill>
                  <a:srgbClr val="0070C0"/>
                </a:solidFill>
              </a:rPr>
              <a:t>syniadau</a:t>
            </a:r>
            <a:r>
              <a:rPr lang="en-GB" sz="1600" dirty="0">
                <a:solidFill>
                  <a:srgbClr val="0070C0"/>
                </a:solidFill>
              </a:rPr>
              <a:t> </a:t>
            </a:r>
            <a:r>
              <a:rPr lang="en-GB" sz="1600" dirty="0" err="1">
                <a:solidFill>
                  <a:srgbClr val="0070C0"/>
                </a:solidFill>
              </a:rPr>
              <a:t>gwahanol</a:t>
            </a:r>
            <a:r>
              <a:rPr lang="en-GB" sz="1600" dirty="0">
                <a:solidFill>
                  <a:srgbClr val="0070C0"/>
                </a:solidFill>
              </a:rPr>
              <a:t> </a:t>
            </a:r>
          </a:p>
        </p:txBody>
      </p:sp>
    </p:spTree>
    <p:extLst>
      <p:ext uri="{BB962C8B-B14F-4D97-AF65-F5344CB8AC3E}">
        <p14:creationId xmlns:p14="http://schemas.microsoft.com/office/powerpoint/2010/main" val="2750324360"/>
      </p:ext>
    </p:extLst>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2">
            <a:extLst>
              <a:ext uri="{FF2B5EF4-FFF2-40B4-BE49-F238E27FC236}">
                <a16:creationId xmlns:a16="http://schemas.microsoft.com/office/drawing/2014/main" id="{AFDC9847-F77F-4E99-A23B-CE73B3E12077}"/>
              </a:ext>
            </a:extLst>
          </p:cNvPr>
          <p:cNvSpPr>
            <a:spLocks noGrp="1"/>
          </p:cNvSpPr>
          <p:nvPr>
            <p:ph type="title"/>
          </p:nvPr>
        </p:nvSpPr>
        <p:spPr>
          <a:xfrm>
            <a:off x="282011" y="208722"/>
            <a:ext cx="10223323" cy="447261"/>
          </a:xfrm>
        </p:spPr>
        <p:txBody>
          <a:bodyPr/>
          <a:lstStyle/>
          <a:p>
            <a:pPr>
              <a:defRPr b="0" i="0"/>
            </a:pPr>
            <a:r>
              <a:rPr lang="1106" sz="1800" dirty="0"/>
              <a:t>Cwestiwn 1 (a) a'r cynllun marcio </a:t>
            </a:r>
          </a:p>
        </p:txBody>
      </p:sp>
      <p:pic>
        <p:nvPicPr>
          <p:cNvPr id="6" name="Picture 5">
            <a:extLst>
              <a:ext uri="{FF2B5EF4-FFF2-40B4-BE49-F238E27FC236}">
                <a16:creationId xmlns:a16="http://schemas.microsoft.com/office/drawing/2014/main" id="{944C1BF7-A02A-4610-8113-09C186E2672E}"/>
              </a:ext>
            </a:extLst>
          </p:cNvPr>
          <p:cNvPicPr>
            <a:picLocks noChangeAspect="1"/>
          </p:cNvPicPr>
          <p:nvPr/>
        </p:nvPicPr>
        <p:blipFill>
          <a:blip r:embed="rId2"/>
          <a:stretch>
            <a:fillRect/>
          </a:stretch>
        </p:blipFill>
        <p:spPr>
          <a:xfrm>
            <a:off x="440672" y="1543050"/>
            <a:ext cx="5295900" cy="3771900"/>
          </a:xfrm>
          <a:prstGeom prst="rect">
            <a:avLst/>
          </a:prstGeom>
        </p:spPr>
      </p:pic>
      <p:sp>
        <p:nvSpPr>
          <p:cNvPr id="2" name="TextBox 1">
            <a:extLst>
              <a:ext uri="{FF2B5EF4-FFF2-40B4-BE49-F238E27FC236}">
                <a16:creationId xmlns:a16="http://schemas.microsoft.com/office/drawing/2014/main" id="{98333BCB-C2FA-4F22-A10B-E60F59158BA8}"/>
              </a:ext>
            </a:extLst>
          </p:cNvPr>
          <p:cNvSpPr txBox="1"/>
          <p:nvPr/>
        </p:nvSpPr>
        <p:spPr>
          <a:xfrm>
            <a:off x="6533319" y="5517397"/>
            <a:ext cx="5155854" cy="305105"/>
          </a:xfrm>
          <a:prstGeom prst="rect">
            <a:avLst/>
          </a:prstGeom>
          <a:noFill/>
        </p:spPr>
        <p:txBody>
          <a:bodyPr wrap="square" rtlCol="0">
            <a:spAutoFit/>
          </a:bodyPr>
          <a:lstStyle/>
          <a:p>
            <a:pPr>
              <a:defRPr b="0" i="0"/>
            </a:pPr>
            <a:r>
              <a:rPr lang="1106" sz="1400" b="1"/>
              <a:t>Rhowch 1 marc</a:t>
            </a:r>
            <a:r>
              <a:rPr lang="1106" sz="1400" b="0"/>
              <a:t> am bob ateb cywir, hyd at uchafswm o 4.</a:t>
            </a:r>
          </a:p>
        </p:txBody>
      </p:sp>
      <p:pic>
        <p:nvPicPr>
          <p:cNvPr id="7" name="Picture 6">
            <a:extLst>
              <a:ext uri="{FF2B5EF4-FFF2-40B4-BE49-F238E27FC236}">
                <a16:creationId xmlns:a16="http://schemas.microsoft.com/office/drawing/2014/main" id="{38BD67DC-1540-4337-A476-55E050173201}"/>
              </a:ext>
            </a:extLst>
          </p:cNvPr>
          <p:cNvPicPr>
            <a:picLocks noChangeAspect="1"/>
          </p:cNvPicPr>
          <p:nvPr/>
        </p:nvPicPr>
        <p:blipFill>
          <a:blip r:embed="rId2"/>
          <a:srcRect l="2839"/>
          <a:stretch>
            <a:fillRect/>
          </a:stretch>
        </p:blipFill>
        <p:spPr>
          <a:xfrm>
            <a:off x="6096000" y="1526322"/>
            <a:ext cx="5145558" cy="3771900"/>
          </a:xfrm>
          <a:prstGeom prst="rect">
            <a:avLst/>
          </a:prstGeom>
        </p:spPr>
      </p:pic>
      <p:sp>
        <p:nvSpPr>
          <p:cNvPr id="3" name="TextBox 2">
            <a:extLst>
              <a:ext uri="{FF2B5EF4-FFF2-40B4-BE49-F238E27FC236}">
                <a16:creationId xmlns:a16="http://schemas.microsoft.com/office/drawing/2014/main" id="{8932E062-189A-4432-8B8F-DB3FE4DEC6D7}"/>
              </a:ext>
            </a:extLst>
          </p:cNvPr>
          <p:cNvSpPr txBox="1"/>
          <p:nvPr/>
        </p:nvSpPr>
        <p:spPr>
          <a:xfrm>
            <a:off x="6096000" y="1048215"/>
            <a:ext cx="1812025" cy="366126"/>
          </a:xfrm>
          <a:prstGeom prst="rect">
            <a:avLst/>
          </a:prstGeom>
          <a:noFill/>
        </p:spPr>
        <p:txBody>
          <a:bodyPr wrap="square" rtlCol="0">
            <a:spAutoFit/>
          </a:bodyPr>
          <a:lstStyle/>
          <a:p>
            <a:pPr>
              <a:defRPr b="0" i="0"/>
            </a:pPr>
            <a:r>
              <a:rPr lang="1106"/>
              <a:t>Cynllun marcio</a:t>
            </a:r>
          </a:p>
        </p:txBody>
      </p:sp>
      <p:sp>
        <p:nvSpPr>
          <p:cNvPr id="8" name="TextBox 7">
            <a:extLst>
              <a:ext uri="{FF2B5EF4-FFF2-40B4-BE49-F238E27FC236}">
                <a16:creationId xmlns:a16="http://schemas.microsoft.com/office/drawing/2014/main" id="{821C87C7-0C98-4968-8512-ACCF6F65E335}"/>
              </a:ext>
            </a:extLst>
          </p:cNvPr>
          <p:cNvSpPr txBox="1"/>
          <p:nvPr/>
        </p:nvSpPr>
        <p:spPr>
          <a:xfrm>
            <a:off x="10827834" y="3311912"/>
            <a:ext cx="256734" cy="823783"/>
          </a:xfrm>
          <a:prstGeom prst="rect">
            <a:avLst/>
          </a:prstGeom>
          <a:noFill/>
        </p:spPr>
        <p:txBody>
          <a:bodyPr wrap="square" lIns="0" tIns="0" rIns="0" bIns="0" rtlCol="0">
            <a:spAutoFit/>
          </a:bodyPr>
          <a:lstStyle/>
          <a:p>
            <a:pPr>
              <a:defRPr b="0" i="0"/>
            </a:pPr>
            <a:r>
              <a:rPr lang="1106">
                <a:sym typeface="Wingdings" panose="05000000000000000000" pitchFamily="2" charset="2"/>
              </a:rPr>
              <a:t> </a:t>
            </a:r>
          </a:p>
          <a:p>
            <a:endParaRPr lang="en-GB"/>
          </a:p>
        </p:txBody>
      </p:sp>
      <p:sp>
        <p:nvSpPr>
          <p:cNvPr id="12" name="TextBox 11">
            <a:extLst>
              <a:ext uri="{FF2B5EF4-FFF2-40B4-BE49-F238E27FC236}">
                <a16:creationId xmlns:a16="http://schemas.microsoft.com/office/drawing/2014/main" id="{4C90D968-F3F4-41E3-86B4-276D35F62AF4}"/>
              </a:ext>
            </a:extLst>
          </p:cNvPr>
          <p:cNvSpPr txBox="1"/>
          <p:nvPr/>
        </p:nvSpPr>
        <p:spPr>
          <a:xfrm>
            <a:off x="10698201" y="4095028"/>
            <a:ext cx="259524" cy="366126"/>
          </a:xfrm>
          <a:prstGeom prst="rect">
            <a:avLst/>
          </a:prstGeom>
          <a:noFill/>
        </p:spPr>
        <p:txBody>
          <a:bodyPr wrap="square">
            <a:spAutoFit/>
          </a:bodyPr>
          <a:lstStyle/>
          <a:p>
            <a:pPr>
              <a:defRPr b="0" i="0"/>
            </a:pPr>
            <a:r>
              <a:rPr lang="1106">
                <a:sym typeface="Wingdings" panose="05000000000000000000" pitchFamily="2" charset="2"/>
              </a:rPr>
              <a:t></a:t>
            </a:r>
            <a:endParaRPr lang="en-GB"/>
          </a:p>
        </p:txBody>
      </p:sp>
      <p:sp>
        <p:nvSpPr>
          <p:cNvPr id="14" name="TextBox 13">
            <a:extLst>
              <a:ext uri="{FF2B5EF4-FFF2-40B4-BE49-F238E27FC236}">
                <a16:creationId xmlns:a16="http://schemas.microsoft.com/office/drawing/2014/main" id="{11D0C81D-645E-4690-A34C-74812C4BF5EC}"/>
              </a:ext>
            </a:extLst>
          </p:cNvPr>
          <p:cNvSpPr txBox="1"/>
          <p:nvPr/>
        </p:nvSpPr>
        <p:spPr>
          <a:xfrm>
            <a:off x="10719109" y="4934468"/>
            <a:ext cx="237200" cy="366126"/>
          </a:xfrm>
          <a:prstGeom prst="rect">
            <a:avLst/>
          </a:prstGeom>
          <a:noFill/>
        </p:spPr>
        <p:txBody>
          <a:bodyPr wrap="square">
            <a:spAutoFit/>
          </a:bodyPr>
          <a:lstStyle/>
          <a:p>
            <a:pPr>
              <a:defRPr b="0" i="0"/>
            </a:pPr>
            <a:r>
              <a:rPr lang="1106">
                <a:sym typeface="Wingdings" panose="05000000000000000000" pitchFamily="2" charset="2"/>
              </a:rPr>
              <a:t></a:t>
            </a:r>
            <a:endParaRPr lang="en-GB"/>
          </a:p>
        </p:txBody>
      </p:sp>
      <p:sp>
        <p:nvSpPr>
          <p:cNvPr id="11" name="TextBox 10">
            <a:extLst>
              <a:ext uri="{FF2B5EF4-FFF2-40B4-BE49-F238E27FC236}">
                <a16:creationId xmlns:a16="http://schemas.microsoft.com/office/drawing/2014/main" id="{F51F6BC5-219B-445B-AAEE-D50E8AFF1452}"/>
              </a:ext>
            </a:extLst>
          </p:cNvPr>
          <p:cNvSpPr txBox="1"/>
          <p:nvPr/>
        </p:nvSpPr>
        <p:spPr>
          <a:xfrm>
            <a:off x="5736572" y="43170"/>
            <a:ext cx="5613459" cy="830997"/>
          </a:xfrm>
          <a:prstGeom prst="rect">
            <a:avLst/>
          </a:prstGeom>
          <a:noFill/>
        </p:spPr>
        <p:txBody>
          <a:bodyPr wrap="square">
            <a:spAutoFit/>
          </a:bodyPr>
          <a:lstStyle/>
          <a:p>
            <a:r>
              <a:rPr lang="en-GB" sz="1600" dirty="0" err="1">
                <a:solidFill>
                  <a:schemeClr val="accent1"/>
                </a:solidFill>
              </a:rPr>
              <a:t>Berfau</a:t>
            </a:r>
            <a:r>
              <a:rPr lang="en-GB" sz="1600" dirty="0">
                <a:solidFill>
                  <a:schemeClr val="accent1"/>
                </a:solidFill>
              </a:rPr>
              <a:t> </a:t>
            </a:r>
            <a:r>
              <a:rPr lang="en-GB" sz="1600" dirty="0" err="1">
                <a:solidFill>
                  <a:schemeClr val="accent1"/>
                </a:solidFill>
              </a:rPr>
              <a:t>Gorchymyn</a:t>
            </a:r>
            <a:r>
              <a:rPr lang="en-GB" sz="1600" dirty="0">
                <a:solidFill>
                  <a:schemeClr val="accent1"/>
                </a:solidFill>
              </a:rPr>
              <a:t>: </a:t>
            </a:r>
            <a:r>
              <a:rPr lang="en-GB" sz="1600" b="1" i="1" dirty="0" err="1">
                <a:solidFill>
                  <a:schemeClr val="accent1"/>
                </a:solidFill>
              </a:rPr>
              <a:t>Nodwch</a:t>
            </a:r>
            <a:r>
              <a:rPr lang="en-GB" sz="1600" b="1" i="1" dirty="0">
                <a:solidFill>
                  <a:schemeClr val="accent1"/>
                </a:solidFill>
              </a:rPr>
              <a:t> -  </a:t>
            </a:r>
            <a:r>
              <a:rPr lang="en-GB" sz="1600" dirty="0" err="1">
                <a:solidFill>
                  <a:schemeClr val="accent1"/>
                </a:solidFill>
              </a:rPr>
              <a:t>Rhowch</a:t>
            </a:r>
            <a:r>
              <a:rPr lang="en-GB" sz="1600" dirty="0">
                <a:solidFill>
                  <a:schemeClr val="accent1"/>
                </a:solidFill>
              </a:rPr>
              <a:t>/</a:t>
            </a:r>
            <a:r>
              <a:rPr lang="en-GB" sz="1600" dirty="0" err="1">
                <a:solidFill>
                  <a:schemeClr val="accent1"/>
                </a:solidFill>
              </a:rPr>
              <a:t>enwch</a:t>
            </a:r>
            <a:r>
              <a:rPr lang="en-GB" sz="1600" dirty="0">
                <a:solidFill>
                  <a:schemeClr val="accent1"/>
                </a:solidFill>
              </a:rPr>
              <a:t>/</a:t>
            </a:r>
          </a:p>
          <a:p>
            <a:r>
              <a:rPr lang="en-GB" sz="1600" dirty="0" err="1">
                <a:solidFill>
                  <a:schemeClr val="accent1"/>
                </a:solidFill>
              </a:rPr>
              <a:t>dewiswch</a:t>
            </a:r>
            <a:r>
              <a:rPr lang="en-GB" sz="1600" dirty="0">
                <a:solidFill>
                  <a:schemeClr val="accent1"/>
                </a:solidFill>
              </a:rPr>
              <a:t>/</a:t>
            </a:r>
            <a:r>
              <a:rPr lang="en-GB" sz="1600" dirty="0" err="1">
                <a:solidFill>
                  <a:schemeClr val="accent1"/>
                </a:solidFill>
              </a:rPr>
              <a:t>nodwch</a:t>
            </a:r>
            <a:r>
              <a:rPr lang="en-GB" sz="1600" dirty="0">
                <a:solidFill>
                  <a:schemeClr val="accent1"/>
                </a:solidFill>
              </a:rPr>
              <a:t> </a:t>
            </a:r>
            <a:r>
              <a:rPr lang="en-GB" sz="1600" dirty="0" err="1">
                <a:solidFill>
                  <a:schemeClr val="accent1"/>
                </a:solidFill>
              </a:rPr>
              <a:t>ffeithiau</a:t>
            </a:r>
            <a:r>
              <a:rPr lang="en-GB" sz="1600" dirty="0">
                <a:solidFill>
                  <a:schemeClr val="accent1"/>
                </a:solidFill>
              </a:rPr>
              <a:t> neu </a:t>
            </a:r>
            <a:r>
              <a:rPr lang="en-GB" sz="1600" dirty="0" err="1">
                <a:solidFill>
                  <a:schemeClr val="accent1"/>
                </a:solidFill>
              </a:rPr>
              <a:t>enghreifftiau</a:t>
            </a:r>
            <a:r>
              <a:rPr lang="en-GB" sz="1600" dirty="0">
                <a:solidFill>
                  <a:schemeClr val="accent1"/>
                </a:solidFill>
              </a:rPr>
              <a:t> </a:t>
            </a:r>
            <a:r>
              <a:rPr lang="en-GB" sz="1600" dirty="0" err="1">
                <a:solidFill>
                  <a:schemeClr val="accent1"/>
                </a:solidFill>
              </a:rPr>
              <a:t>byr</a:t>
            </a:r>
            <a:r>
              <a:rPr lang="en-GB" sz="1600" dirty="0">
                <a:solidFill>
                  <a:schemeClr val="accent1"/>
                </a:solidFill>
              </a:rPr>
              <a:t> </a:t>
            </a:r>
          </a:p>
          <a:p>
            <a:r>
              <a:rPr lang="en-GB" sz="1600" dirty="0">
                <a:solidFill>
                  <a:schemeClr val="accent1"/>
                </a:solidFill>
              </a:rPr>
              <a:t>(o </a:t>
            </a:r>
            <a:r>
              <a:rPr lang="en-GB" sz="1600" dirty="0" err="1">
                <a:solidFill>
                  <a:schemeClr val="accent1"/>
                </a:solidFill>
              </a:rPr>
              <a:t>ffynhonnell</a:t>
            </a:r>
            <a:r>
              <a:rPr lang="en-GB" sz="1600" dirty="0">
                <a:solidFill>
                  <a:schemeClr val="accent1"/>
                </a:solidFill>
              </a:rPr>
              <a:t> </a:t>
            </a:r>
            <a:r>
              <a:rPr lang="en-GB" sz="1600" dirty="0" err="1">
                <a:solidFill>
                  <a:schemeClr val="accent1"/>
                </a:solidFill>
              </a:rPr>
              <a:t>benodol</a:t>
            </a:r>
            <a:r>
              <a:rPr lang="en-GB" sz="1600" dirty="0">
                <a:solidFill>
                  <a:schemeClr val="accent1"/>
                </a:solidFill>
              </a:rPr>
              <a:t> neu </a:t>
            </a:r>
            <a:r>
              <a:rPr lang="en-GB" sz="1600" dirty="0" err="1">
                <a:solidFill>
                  <a:schemeClr val="accent1"/>
                </a:solidFill>
              </a:rPr>
              <a:t>drwy</a:t>
            </a:r>
            <a:r>
              <a:rPr lang="en-GB" sz="1600" dirty="0">
                <a:solidFill>
                  <a:schemeClr val="accent1"/>
                </a:solidFill>
              </a:rPr>
              <a:t> </a:t>
            </a:r>
            <a:r>
              <a:rPr lang="en-GB" sz="1600" dirty="0" err="1">
                <a:solidFill>
                  <a:schemeClr val="accent1"/>
                </a:solidFill>
              </a:rPr>
              <a:t>ddwyn</a:t>
            </a:r>
            <a:r>
              <a:rPr lang="en-GB" sz="1600" dirty="0">
                <a:solidFill>
                  <a:schemeClr val="accent1"/>
                </a:solidFill>
              </a:rPr>
              <a:t> </a:t>
            </a:r>
            <a:r>
              <a:rPr lang="en-GB" sz="1600" dirty="0" err="1">
                <a:solidFill>
                  <a:schemeClr val="accent1"/>
                </a:solidFill>
              </a:rPr>
              <a:t>i</a:t>
            </a:r>
            <a:r>
              <a:rPr lang="en-GB" sz="1600" dirty="0">
                <a:solidFill>
                  <a:schemeClr val="accent1"/>
                </a:solidFill>
              </a:rPr>
              <a:t> </a:t>
            </a:r>
            <a:r>
              <a:rPr lang="en-GB" sz="1600" dirty="0" err="1">
                <a:solidFill>
                  <a:schemeClr val="accent1"/>
                </a:solidFill>
              </a:rPr>
              <a:t>gof</a:t>
            </a:r>
            <a:r>
              <a:rPr lang="en-GB" sz="1600" dirty="0">
                <a:solidFill>
                  <a:schemeClr val="accent1"/>
                </a:solidFill>
              </a:rPr>
              <a:t>) </a:t>
            </a:r>
          </a:p>
        </p:txBody>
      </p:sp>
    </p:spTree>
    <p:extLst>
      <p:ext uri="{BB962C8B-B14F-4D97-AF65-F5344CB8AC3E}">
        <p14:creationId xmlns:p14="http://schemas.microsoft.com/office/powerpoint/2010/main" val="3376281880"/>
      </p:ext>
    </p:extLst>
  </p:cSld>
  <p:clrMapOvr>
    <a:masterClrMapping/>
  </p:clrMapOv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88BB50E6-D5EA-45BA-9277-8060178A75D1}"/>
              </a:ext>
            </a:extLst>
          </p:cNvPr>
          <p:cNvSpPr txBox="1"/>
          <p:nvPr/>
        </p:nvSpPr>
        <p:spPr>
          <a:xfrm>
            <a:off x="945931" y="4654546"/>
            <a:ext cx="10627913" cy="2044202"/>
          </a:xfrm>
          <a:prstGeom prst="rect">
            <a:avLst/>
          </a:prstGeom>
          <a:noFill/>
          <a:ln>
            <a:noFill/>
          </a:ln>
        </p:spPr>
        <p:txBody>
          <a:bodyPr wrap="square">
            <a:spAutoFit/>
          </a:bodyPr>
          <a:lstStyle/>
          <a:p>
            <a:pPr>
              <a:defRPr b="0" i="0"/>
            </a:pPr>
            <a:r>
              <a:rPr lang="1106" sz="1600" b="1" i="1" dirty="0">
                <a:solidFill>
                  <a:srgbClr val="0070C0"/>
                </a:solidFill>
              </a:rPr>
              <a:t>Adborth yr Uwch Arholwr </a:t>
            </a:r>
          </a:p>
          <a:p>
            <a:pPr>
              <a:defRPr b="0" i="0"/>
            </a:pPr>
            <a:r>
              <a:rPr lang="1106" sz="1600" i="1" dirty="0">
                <a:solidFill>
                  <a:srgbClr val="0070C0"/>
                </a:solidFill>
              </a:rPr>
              <a:t>Mae amrywiaeth o ffactorau wedi'u trafod a'u datblygu yn unol â gofynion y cwestiwn. Mae'r dysgwr wedi cefnogi'r drafodaeth yn glir gyda rhesymau pam dylid ystyried y ffactorau hyn.</a:t>
            </a:r>
            <a:r>
              <a:rPr lang="1106" sz="1600" i="0" dirty="0">
                <a:solidFill>
                  <a:srgbClr val="0070C0"/>
                </a:solidFill>
              </a:rPr>
              <a:t> </a:t>
            </a:r>
            <a:r>
              <a:rPr lang="1106" sz="1600" i="1" dirty="0">
                <a:solidFill>
                  <a:srgbClr val="0070C0"/>
                </a:solidFill>
              </a:rPr>
              <a:t>Er enghraifft, yr angen i ystyried cost o fewn y gyllideb fel y gellir prynu'r nifer angenrheidiol o liniaduron.</a:t>
            </a:r>
            <a:r>
              <a:rPr lang="1106" sz="1600" i="0" dirty="0">
                <a:solidFill>
                  <a:srgbClr val="0070C0"/>
                </a:solidFill>
              </a:rPr>
              <a:t> </a:t>
            </a:r>
            <a:r>
              <a:rPr lang="1106" sz="1600" i="1" dirty="0">
                <a:solidFill>
                  <a:srgbClr val="0070C0"/>
                </a:solidFill>
              </a:rPr>
              <a:t>Ar ben hynny, mae'r ymateb yn trafod yr amgylchedd a sut bydd angen ystyried storio.</a:t>
            </a:r>
            <a:r>
              <a:rPr lang="1106" sz="1600" i="0" dirty="0">
                <a:solidFill>
                  <a:srgbClr val="0070C0"/>
                </a:solidFill>
              </a:rPr>
              <a:t> </a:t>
            </a:r>
            <a:endParaRPr lang="1106" sz="1600" i="1" dirty="0">
              <a:solidFill>
                <a:srgbClr val="0070C0"/>
              </a:solidFill>
            </a:endParaRPr>
          </a:p>
          <a:p>
            <a:pPr>
              <a:defRPr b="0" i="0"/>
            </a:pPr>
            <a:r>
              <a:rPr lang="1106" sz="1600" i="1" dirty="0">
                <a:solidFill>
                  <a:srgbClr val="0070C0"/>
                </a:solidFill>
              </a:rPr>
              <a:t>I ennill marciau llawn, gallai'r dysgwr fod wedi trafod ffactorau pellach, o bosibl mewn perthynas ag addasu adnoddau ar gyfer anghenion unigol a/neu materion diogelwch y rhyngrwyd.</a:t>
            </a:r>
          </a:p>
          <a:p>
            <a:pPr>
              <a:defRPr b="0" i="0"/>
            </a:pPr>
            <a:r>
              <a:rPr lang="1106" sz="1600" i="1" dirty="0">
                <a:solidFill>
                  <a:srgbClr val="0070C0"/>
                </a:solidFill>
              </a:rPr>
              <a:t>Rhoddwyd 5 marc allan o 6 posibl.</a:t>
            </a:r>
          </a:p>
        </p:txBody>
      </p:sp>
      <p:sp>
        <p:nvSpPr>
          <p:cNvPr id="10" name="Speech Bubble: Rectangle with Corners Rounded 9">
            <a:extLst>
              <a:ext uri="{FF2B5EF4-FFF2-40B4-BE49-F238E27FC236}">
                <a16:creationId xmlns:a16="http://schemas.microsoft.com/office/drawing/2014/main" id="{55C57143-984F-4D40-83AF-3A39D21D1469}"/>
              </a:ext>
            </a:extLst>
          </p:cNvPr>
          <p:cNvSpPr/>
          <p:nvPr/>
        </p:nvSpPr>
        <p:spPr>
          <a:xfrm>
            <a:off x="725214" y="4523754"/>
            <a:ext cx="10958531" cy="2245445"/>
          </a:xfrm>
          <a:prstGeom prst="wedgeRoundRectCallout">
            <a:avLst>
              <a:gd name="adj1" fmla="val -43363"/>
              <a:gd name="adj2" fmla="val -78552"/>
              <a:gd name="adj3" fmla="val 16667"/>
            </a:avLst>
          </a:prstGeom>
          <a:ln>
            <a:solidFill>
              <a:schemeClr val="tx1"/>
            </a:solidFill>
          </a:ln>
        </p:spPr>
        <p:txBody>
          <a:bodyPr wrap="none" lIns="0" tIns="0" rIns="0" bIns="0" rtlCol="0" anchor="ctr">
            <a:noAutofit/>
          </a:bodyPr>
          <a:lstStyle/>
          <a:p>
            <a:endParaRPr lang="en-GB" sz="1800" i="1">
              <a:solidFill>
                <a:srgbClr val="0070C0"/>
              </a:solidFill>
            </a:endParaRPr>
          </a:p>
        </p:txBody>
      </p:sp>
      <p:sp>
        <p:nvSpPr>
          <p:cNvPr id="13" name="Title 2">
            <a:extLst>
              <a:ext uri="{FF2B5EF4-FFF2-40B4-BE49-F238E27FC236}">
                <a16:creationId xmlns:a16="http://schemas.microsoft.com/office/drawing/2014/main" id="{BC692A9E-798E-4C3A-BDC0-F4B7D786F6AD}"/>
              </a:ext>
            </a:extLst>
          </p:cNvPr>
          <p:cNvSpPr txBox="1">
            <a:spLocks noGrp="1"/>
          </p:cNvSpPr>
          <p:nvPr>
            <p:ph type="title"/>
          </p:nvPr>
        </p:nvSpPr>
        <p:spPr>
          <a:xfrm>
            <a:off x="282575" y="207963"/>
            <a:ext cx="10223500" cy="447675"/>
          </a:xfrm>
          <a:prstGeom prst="rect">
            <a:avLst/>
          </a:prstGeom>
        </p:spPr>
        <p:txBody>
          <a:bodyPr vert="horz" lIns="0" tIns="0" rIns="0" bIns="0" rtlCol="0" anchor="b" anchorCtr="0">
            <a:noAutofit/>
          </a:bodyPr>
          <a:lstStyle>
            <a:lvl1pPr algn="l" defTabSz="914400" rtl="0" eaLnBrk="1" latinLnBrk="0" hangingPunct="1">
              <a:lnSpc>
                <a:spcPct val="90000"/>
              </a:lnSpc>
              <a:spcBef>
                <a:spcPct val="0"/>
              </a:spcBef>
              <a:buNone/>
              <a:defRPr lang="en-US" sz="1400" kern="1200">
                <a:solidFill>
                  <a:schemeClr val="accent1"/>
                </a:solidFill>
                <a:latin typeface="+mj-lt"/>
                <a:ea typeface="+mj-ea"/>
                <a:cs typeface="+mj-cs"/>
              </a:defRPr>
            </a:lvl1pPr>
          </a:lstStyle>
          <a:p>
            <a:pPr>
              <a:defRPr b="0" i="0"/>
            </a:pPr>
            <a:r>
              <a:rPr lang="1106" sz="1800" dirty="0"/>
              <a:t>Cwestiwn 9(b) </a:t>
            </a:r>
            <a:r>
              <a:rPr lang="en-GB" sz="1800" dirty="0" err="1"/>
              <a:t>ateb</a:t>
            </a:r>
            <a:r>
              <a:rPr lang="en-GB" sz="1800" dirty="0"/>
              <a:t> </a:t>
            </a:r>
            <a:r>
              <a:rPr lang="en-GB" sz="1800" dirty="0" err="1"/>
              <a:t>yr</a:t>
            </a:r>
            <a:r>
              <a:rPr lang="en-GB" sz="1800" dirty="0"/>
              <a:t> </a:t>
            </a:r>
            <a:r>
              <a:rPr lang="en-GB" sz="1800" dirty="0" err="1"/>
              <a:t>ymgeisydd</a:t>
            </a:r>
            <a:r>
              <a:rPr lang="en-GB" sz="1800" dirty="0"/>
              <a:t> </a:t>
            </a:r>
            <a:r>
              <a:rPr lang="en-GB" sz="1800" dirty="0" err="1"/>
              <a:t>gyda</a:t>
            </a:r>
            <a:r>
              <a:rPr lang="en-GB" sz="1800" dirty="0"/>
              <a:t> </a:t>
            </a:r>
            <a:r>
              <a:rPr lang="en-GB" sz="1800" dirty="0" err="1"/>
              <a:t>sylwadau’r</a:t>
            </a:r>
            <a:r>
              <a:rPr lang="en-GB" sz="1800" dirty="0"/>
              <a:t> </a:t>
            </a:r>
            <a:r>
              <a:rPr lang="en-GB" sz="1800" dirty="0" err="1"/>
              <a:t>Uwch</a:t>
            </a:r>
            <a:r>
              <a:rPr lang="en-GB" sz="1800" dirty="0"/>
              <a:t> </a:t>
            </a:r>
            <a:r>
              <a:rPr lang="en-GB" sz="1800" dirty="0" err="1"/>
              <a:t>Arholwr</a:t>
            </a:r>
            <a:endParaRPr lang="1106" sz="1800" dirty="0"/>
          </a:p>
        </p:txBody>
      </p:sp>
      <p:sp>
        <p:nvSpPr>
          <p:cNvPr id="14" name="TextBox 13">
            <a:extLst>
              <a:ext uri="{FF2B5EF4-FFF2-40B4-BE49-F238E27FC236}">
                <a16:creationId xmlns:a16="http://schemas.microsoft.com/office/drawing/2014/main" id="{142FEB14-214E-40BF-916B-9E2DE6DC0059}"/>
              </a:ext>
            </a:extLst>
          </p:cNvPr>
          <p:cNvSpPr txBox="1"/>
          <p:nvPr/>
        </p:nvSpPr>
        <p:spPr>
          <a:xfrm>
            <a:off x="390083" y="1018051"/>
            <a:ext cx="310326" cy="366126"/>
          </a:xfrm>
          <a:prstGeom prst="rect">
            <a:avLst/>
          </a:prstGeom>
          <a:noFill/>
        </p:spPr>
        <p:txBody>
          <a:bodyPr wrap="none" rtlCol="0">
            <a:spAutoFit/>
          </a:bodyPr>
          <a:lstStyle/>
          <a:p>
            <a:pPr>
              <a:defRPr b="0" i="0"/>
            </a:pPr>
            <a:r>
              <a:rPr lang="1106"/>
              <a:t>9</a:t>
            </a:r>
          </a:p>
        </p:txBody>
      </p:sp>
      <p:sp>
        <p:nvSpPr>
          <p:cNvPr id="11" name="TextBox 10">
            <a:extLst>
              <a:ext uri="{FF2B5EF4-FFF2-40B4-BE49-F238E27FC236}">
                <a16:creationId xmlns:a16="http://schemas.microsoft.com/office/drawing/2014/main" id="{B6007B4E-23AC-4DB2-95A3-509DB7214E45}"/>
              </a:ext>
            </a:extLst>
          </p:cNvPr>
          <p:cNvSpPr txBox="1"/>
          <p:nvPr/>
        </p:nvSpPr>
        <p:spPr>
          <a:xfrm>
            <a:off x="613317" y="2107303"/>
            <a:ext cx="10862440" cy="1800118"/>
          </a:xfrm>
          <a:prstGeom prst="rect">
            <a:avLst/>
          </a:prstGeom>
          <a:noFill/>
        </p:spPr>
        <p:txBody>
          <a:bodyPr wrap="square">
            <a:spAutoFit/>
          </a:bodyPr>
          <a:lstStyle/>
          <a:p>
            <a:pPr>
              <a:defRPr b="0" i="0"/>
            </a:pPr>
            <a:r>
              <a:rPr lang="1106" sz="1400" dirty="0"/>
              <a:t>Ateb yr ymgeisydd:</a:t>
            </a:r>
          </a:p>
          <a:p>
            <a:pPr>
              <a:defRPr b="0" i="0"/>
            </a:pPr>
            <a:r>
              <a:rPr lang="1106" sz="1400" dirty="0"/>
              <a:t>Yn gyntaf, bydd angen i Gareth ystyried cost wrth gynllunio i ehangu'r defnydd o dechnoleg drwy'r ysgol. Bydd rhaid iddo weithio allan beth yw ei gyllideb, a faint o adnoddau technolegol, fel gliniaduron, y bydd ei angen arno i sicrhau eu bod yn hygyrch i ddosbarthiadau gwahanol drwy'r ysgol. Nesaf, bydd rhaid i Gareth ystyried yr amgylchedd, fel pa ddosbarthiadau neu lle yn yr ysgol mae socedi/plygiau ar gael i wefru a defnyddio'r gliniaduron, a lle byddai'r lle mwyaf addas a diogel i storio'r adnoddau. Bydd rhaid iddo hefyd ystyried ymarferoldeb yr adnoddau hyn. Mae angen i Gareth weithio allan yn fras faint o ddosbarthiadau drwy'r ysgol fyddai'n defnyddio'r gliniaduron fel ei fod yn cael digon, ond ddim yn cael gormod chwaith ac yn gwastraffu arian. Bydd rhaid i Gareth ystyried cludiant hefyd wrth brynu adnoddau technolegol i'r ysgol, gan fod angen iddyn nhw gyrraedd yr ysgol yn ddiogel ac yn effeithlon.</a:t>
            </a:r>
            <a:endParaRPr lang="en-GB" sz="1400" dirty="0"/>
          </a:p>
        </p:txBody>
      </p:sp>
      <p:pic>
        <p:nvPicPr>
          <p:cNvPr id="12" name="Content Placeholder 9">
            <a:extLst>
              <a:ext uri="{FF2B5EF4-FFF2-40B4-BE49-F238E27FC236}">
                <a16:creationId xmlns:a16="http://schemas.microsoft.com/office/drawing/2014/main" id="{A30E6723-3137-4DDD-BC4C-C190CF934805}"/>
              </a:ext>
            </a:extLst>
          </p:cNvPr>
          <p:cNvPicPr>
            <a:picLocks noGrp="1" noChangeAspect="1"/>
          </p:cNvPicPr>
          <p:nvPr>
            <p:ph idx="1"/>
          </p:nvPr>
        </p:nvPicPr>
        <p:blipFill>
          <a:blip r:embed="rId2"/>
          <a:stretch>
            <a:fillRect/>
          </a:stretch>
        </p:blipFill>
        <p:spPr>
          <a:xfrm>
            <a:off x="746272" y="1010780"/>
            <a:ext cx="6828109" cy="623148"/>
          </a:xfrm>
        </p:spPr>
      </p:pic>
      <p:pic>
        <p:nvPicPr>
          <p:cNvPr id="15" name="Picture 14">
            <a:extLst>
              <a:ext uri="{FF2B5EF4-FFF2-40B4-BE49-F238E27FC236}">
                <a16:creationId xmlns:a16="http://schemas.microsoft.com/office/drawing/2014/main" id="{F7269049-7D4C-43DD-9D75-3F34BFC7F23B}"/>
              </a:ext>
            </a:extLst>
          </p:cNvPr>
          <p:cNvPicPr>
            <a:picLocks noChangeAspect="1"/>
          </p:cNvPicPr>
          <p:nvPr/>
        </p:nvPicPr>
        <p:blipFill>
          <a:blip r:embed="rId3"/>
          <a:srcRect b="71347"/>
          <a:stretch>
            <a:fillRect/>
          </a:stretch>
        </p:blipFill>
        <p:spPr>
          <a:xfrm>
            <a:off x="613317" y="1576343"/>
            <a:ext cx="6799051" cy="597231"/>
          </a:xfrm>
          <a:prstGeom prst="rect">
            <a:avLst/>
          </a:prstGeom>
        </p:spPr>
      </p:pic>
    </p:spTree>
    <p:extLst>
      <p:ext uri="{BB962C8B-B14F-4D97-AF65-F5344CB8AC3E}">
        <p14:creationId xmlns:p14="http://schemas.microsoft.com/office/powerpoint/2010/main" val="3809646777"/>
      </p:ext>
    </p:extLst>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C18BCF2F-D76F-442B-AE71-15AEDBAE1B5D}"/>
              </a:ext>
            </a:extLst>
          </p:cNvPr>
          <p:cNvSpPr txBox="1"/>
          <p:nvPr/>
        </p:nvSpPr>
        <p:spPr>
          <a:xfrm>
            <a:off x="7920951" y="1719583"/>
            <a:ext cx="3664920" cy="4759635"/>
          </a:xfrm>
          <a:prstGeom prst="rect">
            <a:avLst/>
          </a:prstGeom>
          <a:noFill/>
          <a:ln>
            <a:noFill/>
          </a:ln>
        </p:spPr>
        <p:txBody>
          <a:bodyPr wrap="square" rtlCol="0">
            <a:spAutoFit/>
          </a:bodyPr>
          <a:lstStyle/>
          <a:p>
            <a:pPr>
              <a:defRPr b="0" i="0"/>
            </a:pPr>
            <a:r>
              <a:rPr lang="1106" sz="1600" b="1" i="1">
                <a:solidFill>
                  <a:srgbClr val="0070C0"/>
                </a:solidFill>
              </a:rPr>
              <a:t>Adborth yr Uwch Arholwr </a:t>
            </a:r>
          </a:p>
          <a:p>
            <a:pPr>
              <a:defRPr b="0" i="0"/>
            </a:pPr>
            <a:r>
              <a:rPr lang="1106" sz="1600" i="1">
                <a:solidFill>
                  <a:srgbClr val="0070C0"/>
                </a:solidFill>
              </a:rPr>
              <a:t>Roedd y cwestiwn hwn yn gofyn i'r dysgwyr nodi 4 o wasanaethau'r awdurdod lleol drwy roi tic yn y blychau sy'n cyfateb.</a:t>
            </a:r>
            <a:r>
              <a:rPr lang="1106" sz="1600" i="0">
                <a:solidFill>
                  <a:srgbClr val="0070C0"/>
                </a:solidFill>
              </a:rPr>
              <a:t> </a:t>
            </a:r>
            <a:r>
              <a:rPr lang="1106" sz="1600" i="1">
                <a:solidFill>
                  <a:srgbClr val="0070C0"/>
                </a:solidFill>
              </a:rPr>
              <a:t>Fel y gwelwch, fe wnaeth y dysgwr penodol hwn nodi'r 4 yn gywir gan ennill marciau llawn.</a:t>
            </a:r>
          </a:p>
          <a:p>
            <a:pPr>
              <a:defRPr b="0" i="0"/>
            </a:pPr>
            <a:r>
              <a:rPr lang="1106" sz="1600" i="1">
                <a:solidFill>
                  <a:srgbClr val="0070C0"/>
                </a:solidFill>
              </a:rPr>
              <a:t>Yn anffodus, nid oedd nifer sylweddol o ddysgwyr wedi gallu ennill marciau llawn yma ac roedd llawer wedi ticio CAMHS ac/neu Ysbytai fel rhan o'u hateb.</a:t>
            </a:r>
          </a:p>
          <a:p>
            <a:pPr>
              <a:defRPr b="0" i="0"/>
            </a:pPr>
            <a:r>
              <a:rPr lang="1106" sz="1600" i="1">
                <a:solidFill>
                  <a:srgbClr val="0070C0"/>
                </a:solidFill>
              </a:rPr>
              <a:t>Mae'r mathau o wasanaethau, gan gynnwys rhai'r Awdurdod Lleol, wedi'u nodi yn glir yn y maes llafur ar gyfer uned 216 ar Ddeilliant Dysgu 4.</a:t>
            </a:r>
          </a:p>
          <a:p>
            <a:pPr>
              <a:defRPr b="0" i="0"/>
            </a:pPr>
            <a:r>
              <a:rPr lang="1106" sz="1600" i="1">
                <a:solidFill>
                  <a:srgbClr val="0070C0"/>
                </a:solidFill>
              </a:rPr>
              <a:t>Dylid addysgu pob adran i'r dysgwyr.</a:t>
            </a:r>
          </a:p>
          <a:p>
            <a:endParaRPr lang="en-GB" b="1"/>
          </a:p>
        </p:txBody>
      </p:sp>
      <p:pic>
        <p:nvPicPr>
          <p:cNvPr id="9" name="Picture 8">
            <a:extLst>
              <a:ext uri="{FF2B5EF4-FFF2-40B4-BE49-F238E27FC236}">
                <a16:creationId xmlns:a16="http://schemas.microsoft.com/office/drawing/2014/main" id="{59FF3F85-9893-480E-B6D3-32BF0C4C70C6}"/>
              </a:ext>
            </a:extLst>
          </p:cNvPr>
          <p:cNvPicPr>
            <a:picLocks noChangeAspect="1"/>
          </p:cNvPicPr>
          <p:nvPr/>
        </p:nvPicPr>
        <p:blipFill>
          <a:blip r:embed="rId2"/>
          <a:srcRect l="71979" r="10111"/>
          <a:stretch>
            <a:fillRect/>
          </a:stretch>
        </p:blipFill>
        <p:spPr>
          <a:xfrm>
            <a:off x="5273259" y="4071230"/>
            <a:ext cx="1265659" cy="1423216"/>
          </a:xfrm>
          <a:prstGeom prst="rect">
            <a:avLst/>
          </a:prstGeom>
        </p:spPr>
      </p:pic>
      <p:sp>
        <p:nvSpPr>
          <p:cNvPr id="10" name="Speech Bubble: Rectangle with Corners Rounded 9">
            <a:extLst>
              <a:ext uri="{FF2B5EF4-FFF2-40B4-BE49-F238E27FC236}">
                <a16:creationId xmlns:a16="http://schemas.microsoft.com/office/drawing/2014/main" id="{63A93D90-F9E6-488E-B666-1C3643AA7AF3}"/>
              </a:ext>
            </a:extLst>
          </p:cNvPr>
          <p:cNvSpPr/>
          <p:nvPr/>
        </p:nvSpPr>
        <p:spPr>
          <a:xfrm>
            <a:off x="2055550" y="4729655"/>
            <a:ext cx="1555531" cy="752102"/>
          </a:xfrm>
          <a:prstGeom prst="wedgeRoundRectCallout">
            <a:avLst/>
          </a:prstGeom>
        </p:spPr>
        <p:txBody>
          <a:bodyPr wrap="none" lIns="0" tIns="0" rIns="0" bIns="0" rtlCol="0" anchor="ctr">
            <a:noAutofit/>
          </a:bodyPr>
          <a:lstStyle/>
          <a:p>
            <a:pPr algn="ctr"/>
            <a:endParaRPr lang="en-GB">
              <a:solidFill>
                <a:srgbClr val="000000"/>
              </a:solidFill>
            </a:endParaRPr>
          </a:p>
        </p:txBody>
      </p:sp>
      <p:sp>
        <p:nvSpPr>
          <p:cNvPr id="11" name="Speech Bubble: Rectangle with Corners Rounded 10">
            <a:extLst>
              <a:ext uri="{FF2B5EF4-FFF2-40B4-BE49-F238E27FC236}">
                <a16:creationId xmlns:a16="http://schemas.microsoft.com/office/drawing/2014/main" id="{90EF003A-B400-4624-84A1-B7BCD1E9B4C2}"/>
              </a:ext>
            </a:extLst>
          </p:cNvPr>
          <p:cNvSpPr/>
          <p:nvPr/>
        </p:nvSpPr>
        <p:spPr>
          <a:xfrm>
            <a:off x="1387366" y="5150069"/>
            <a:ext cx="914400" cy="612648"/>
          </a:xfrm>
          <a:prstGeom prst="wedgeRoundRectCallout">
            <a:avLst/>
          </a:prstGeom>
        </p:spPr>
        <p:txBody>
          <a:bodyPr wrap="none" lIns="0" tIns="0" rIns="0" bIns="0" rtlCol="0" anchor="ctr">
            <a:noAutofit/>
          </a:bodyPr>
          <a:lstStyle/>
          <a:p>
            <a:pPr algn="ctr"/>
            <a:endParaRPr lang="en-GB">
              <a:solidFill>
                <a:srgbClr val="000000"/>
              </a:solidFill>
            </a:endParaRPr>
          </a:p>
        </p:txBody>
      </p:sp>
      <p:sp>
        <p:nvSpPr>
          <p:cNvPr id="12" name="Speech Bubble: Rectangle with Corners Rounded 11">
            <a:extLst>
              <a:ext uri="{FF2B5EF4-FFF2-40B4-BE49-F238E27FC236}">
                <a16:creationId xmlns:a16="http://schemas.microsoft.com/office/drawing/2014/main" id="{EBAF1CAC-3423-4CF1-B63B-6DDA4ABA5CAE}"/>
              </a:ext>
            </a:extLst>
          </p:cNvPr>
          <p:cNvSpPr/>
          <p:nvPr/>
        </p:nvSpPr>
        <p:spPr>
          <a:xfrm>
            <a:off x="7567449" y="1367832"/>
            <a:ext cx="4246180" cy="5053989"/>
          </a:xfrm>
          <a:prstGeom prst="wedgeRoundRectCallout">
            <a:avLst>
              <a:gd name="adj1" fmla="val -69008"/>
              <a:gd name="adj2" fmla="val 240"/>
              <a:gd name="adj3" fmla="val 16667"/>
            </a:avLst>
          </a:prstGeom>
          <a:ln>
            <a:solidFill>
              <a:schemeClr val="tx1"/>
            </a:solidFill>
          </a:ln>
        </p:spPr>
        <p:txBody>
          <a:bodyPr wrap="none" lIns="0" tIns="0" rIns="0" bIns="0" rtlCol="0" anchor="ctr">
            <a:noAutofit/>
          </a:bodyPr>
          <a:lstStyle/>
          <a:p>
            <a:endParaRPr lang="en-GB" sz="1800" i="1">
              <a:solidFill>
                <a:srgbClr val="0070C0"/>
              </a:solidFill>
            </a:endParaRPr>
          </a:p>
        </p:txBody>
      </p:sp>
      <p:sp>
        <p:nvSpPr>
          <p:cNvPr id="13" name="Title 2">
            <a:extLst>
              <a:ext uri="{FF2B5EF4-FFF2-40B4-BE49-F238E27FC236}">
                <a16:creationId xmlns:a16="http://schemas.microsoft.com/office/drawing/2014/main" id="{2417EEE8-2744-4E6B-9672-164EA74542FC}"/>
              </a:ext>
            </a:extLst>
          </p:cNvPr>
          <p:cNvSpPr txBox="1">
            <a:spLocks noGrp="1"/>
          </p:cNvSpPr>
          <p:nvPr>
            <p:ph type="title"/>
          </p:nvPr>
        </p:nvSpPr>
        <p:spPr>
          <a:xfrm>
            <a:off x="282575" y="207963"/>
            <a:ext cx="10223500" cy="447675"/>
          </a:xfrm>
          <a:prstGeom prst="rect">
            <a:avLst/>
          </a:prstGeom>
        </p:spPr>
        <p:txBody>
          <a:bodyPr vert="horz" lIns="0" tIns="0" rIns="0" bIns="0" rtlCol="0" anchor="b" anchorCtr="0">
            <a:noAutofit/>
          </a:bodyPr>
          <a:lstStyle>
            <a:lvl1pPr algn="l" defTabSz="914400" rtl="0" eaLnBrk="1" latinLnBrk="0" hangingPunct="1">
              <a:lnSpc>
                <a:spcPct val="90000"/>
              </a:lnSpc>
              <a:spcBef>
                <a:spcPct val="0"/>
              </a:spcBef>
              <a:buNone/>
              <a:defRPr lang="en-US" sz="1400" kern="1200">
                <a:solidFill>
                  <a:schemeClr val="accent1"/>
                </a:solidFill>
                <a:latin typeface="+mj-lt"/>
                <a:ea typeface="+mj-ea"/>
                <a:cs typeface="+mj-cs"/>
              </a:defRPr>
            </a:lvl1pPr>
          </a:lstStyle>
          <a:p>
            <a:pPr>
              <a:defRPr b="0" i="0"/>
            </a:pPr>
            <a:r>
              <a:rPr lang="1106" sz="1800" dirty="0"/>
              <a:t>Cwestiwn 1(a) </a:t>
            </a:r>
            <a:r>
              <a:rPr lang="en-GB" sz="1800" dirty="0"/>
              <a:t>c</a:t>
            </a:r>
            <a:endParaRPr lang="1106" sz="1800" dirty="0"/>
          </a:p>
        </p:txBody>
      </p:sp>
      <p:pic>
        <p:nvPicPr>
          <p:cNvPr id="14" name="Picture 13">
            <a:extLst>
              <a:ext uri="{FF2B5EF4-FFF2-40B4-BE49-F238E27FC236}">
                <a16:creationId xmlns:a16="http://schemas.microsoft.com/office/drawing/2014/main" id="{4A28C163-F799-4295-A2C2-9C065FEBDE78}"/>
              </a:ext>
            </a:extLst>
          </p:cNvPr>
          <p:cNvPicPr>
            <a:picLocks noChangeAspect="1"/>
          </p:cNvPicPr>
          <p:nvPr/>
        </p:nvPicPr>
        <p:blipFill>
          <a:blip r:embed="rId3"/>
          <a:srcRect l="73068" t="25137" r="12351" b="-1"/>
          <a:stretch>
            <a:fillRect/>
          </a:stretch>
        </p:blipFill>
        <p:spPr>
          <a:xfrm>
            <a:off x="5317863" y="2029522"/>
            <a:ext cx="1004878" cy="1999713"/>
          </a:xfrm>
          <a:prstGeom prst="rect">
            <a:avLst/>
          </a:prstGeom>
        </p:spPr>
      </p:pic>
      <p:pic>
        <p:nvPicPr>
          <p:cNvPr id="15" name="Picture 14">
            <a:extLst>
              <a:ext uri="{FF2B5EF4-FFF2-40B4-BE49-F238E27FC236}">
                <a16:creationId xmlns:a16="http://schemas.microsoft.com/office/drawing/2014/main" id="{0620D668-204B-4231-92A0-C34EE074E809}"/>
              </a:ext>
            </a:extLst>
          </p:cNvPr>
          <p:cNvPicPr>
            <a:picLocks noChangeAspect="1"/>
          </p:cNvPicPr>
          <p:nvPr/>
        </p:nvPicPr>
        <p:blipFill>
          <a:blip r:embed="rId4"/>
          <a:srcRect t="20690"/>
          <a:stretch>
            <a:fillRect/>
          </a:stretch>
        </p:blipFill>
        <p:spPr>
          <a:xfrm>
            <a:off x="440672" y="2323474"/>
            <a:ext cx="5295900" cy="2991475"/>
          </a:xfrm>
          <a:prstGeom prst="rect">
            <a:avLst/>
          </a:prstGeom>
        </p:spPr>
      </p:pic>
      <p:pic>
        <p:nvPicPr>
          <p:cNvPr id="16" name="Picture 15">
            <a:extLst>
              <a:ext uri="{FF2B5EF4-FFF2-40B4-BE49-F238E27FC236}">
                <a16:creationId xmlns:a16="http://schemas.microsoft.com/office/drawing/2014/main" id="{DAAE4B06-4425-4AD5-908E-C4FCC4CE2AAC}"/>
              </a:ext>
            </a:extLst>
          </p:cNvPr>
          <p:cNvPicPr>
            <a:picLocks noChangeAspect="1"/>
          </p:cNvPicPr>
          <p:nvPr/>
        </p:nvPicPr>
        <p:blipFill>
          <a:blip r:embed="rId4"/>
          <a:srcRect b="79310"/>
          <a:stretch>
            <a:fillRect/>
          </a:stretch>
        </p:blipFill>
        <p:spPr>
          <a:xfrm>
            <a:off x="356662" y="1059384"/>
            <a:ext cx="6671448" cy="983130"/>
          </a:xfrm>
          <a:prstGeom prst="rect">
            <a:avLst/>
          </a:prstGeom>
        </p:spPr>
      </p:pic>
    </p:spTree>
    <p:extLst>
      <p:ext uri="{BB962C8B-B14F-4D97-AF65-F5344CB8AC3E}">
        <p14:creationId xmlns:p14="http://schemas.microsoft.com/office/powerpoint/2010/main" val="473440445"/>
      </p:ext>
    </p:extLst>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ECB75DC9-253E-454B-BC3E-1ECB54BA21D3}"/>
              </a:ext>
            </a:extLst>
          </p:cNvPr>
          <p:cNvSpPr txBox="1"/>
          <p:nvPr/>
        </p:nvSpPr>
        <p:spPr>
          <a:xfrm>
            <a:off x="6505902" y="1268942"/>
            <a:ext cx="4728588" cy="4790144"/>
          </a:xfrm>
          <a:prstGeom prst="rect">
            <a:avLst/>
          </a:prstGeom>
          <a:noFill/>
        </p:spPr>
        <p:txBody>
          <a:bodyPr wrap="square">
            <a:spAutoFit/>
          </a:bodyPr>
          <a:lstStyle/>
          <a:p>
            <a:pPr algn="l">
              <a:defRPr b="0" i="0"/>
            </a:pPr>
            <a:r>
              <a:rPr lang="1106" sz="1400" b="0" i="0" u="none" strike="noStrike" baseline="0">
                <a:latin typeface="ArialMT"/>
              </a:rPr>
              <a:t>Mae Gweithwyr Proffesiynol Iechyd Cysylltiedig yng Nghymru yn cynnwys gweithwyr proffesiynol</a:t>
            </a:r>
          </a:p>
          <a:p>
            <a:pPr algn="l">
              <a:defRPr b="0" i="0"/>
            </a:pPr>
            <a:r>
              <a:rPr lang="1106" sz="1400" b="0" i="0" u="none" strike="noStrike" baseline="0">
                <a:latin typeface="ArialMT"/>
              </a:rPr>
              <a:t>o amrywiaeth o wasanaethau.</a:t>
            </a:r>
          </a:p>
          <a:p>
            <a:pPr algn="l"/>
            <a:endParaRPr lang="en-US" sz="1400" b="0" i="0" u="none" strike="noStrike" baseline="0">
              <a:latin typeface="ArialMT"/>
            </a:endParaRPr>
          </a:p>
          <a:p>
            <a:pPr algn="l">
              <a:defRPr b="0" i="0"/>
            </a:pPr>
            <a:r>
              <a:rPr lang="1106" sz="1400" b="0" i="0" u="none" strike="noStrike" baseline="0">
                <a:latin typeface="ArialMT"/>
              </a:rPr>
              <a:t>Enwch</a:t>
            </a:r>
            <a:r>
              <a:rPr lang="1106" sz="1400" b="1" i="0" u="none" strike="noStrike" baseline="0">
                <a:latin typeface="ArialMT"/>
              </a:rPr>
              <a:t> </a:t>
            </a:r>
            <a:r>
              <a:rPr lang="1106" sz="1400" b="1" i="0" u="none" strike="noStrike" baseline="0">
                <a:latin typeface="Arial-BoldMT"/>
              </a:rPr>
              <a:t>bedwar</a:t>
            </a:r>
            <a:r>
              <a:rPr lang="1106" sz="1400" b="0" i="0" u="none" strike="noStrike" baseline="0">
                <a:latin typeface="Arial-BoldMT"/>
              </a:rPr>
              <a:t> </a:t>
            </a:r>
            <a:r>
              <a:rPr lang="1106" sz="1400" b="0" i="0" u="none" strike="noStrike" baseline="0">
                <a:latin typeface="ArialMT"/>
              </a:rPr>
              <a:t>gweithiwr proffesiynol sydd wedi eu cynnwys yn yr amrywiaeth hon o wasanaethau.</a:t>
            </a:r>
          </a:p>
          <a:p>
            <a:pPr algn="l"/>
            <a:endParaRPr lang="en-GB" sz="1400" b="0" i="0" u="none" strike="noStrike" baseline="0">
              <a:latin typeface="ArialMT"/>
            </a:endParaRPr>
          </a:p>
          <a:p>
            <a:pPr algn="l">
              <a:defRPr b="0" i="0"/>
            </a:pPr>
            <a:r>
              <a:rPr lang="1106" sz="1400" b="1" i="0" u="none" strike="noStrike" baseline="0">
                <a:latin typeface="Arial-BoldMT"/>
              </a:rPr>
              <a:t>Rhowch 1 marc </a:t>
            </a:r>
            <a:r>
              <a:rPr lang="1106" sz="1400" b="0" i="0" u="none" strike="noStrike" baseline="0">
                <a:latin typeface="ArialMT"/>
              </a:rPr>
              <a:t>am bob gweithiwr proffesiynol cywir a enwyd o’r rhestr isod hyd at uchafswm o </a:t>
            </a:r>
            <a:r>
              <a:rPr lang="1106" sz="1400" b="1" i="0" u="none" strike="noStrike" baseline="0">
                <a:latin typeface="Arial-BoldMT"/>
              </a:rPr>
              <a:t>4 marc</a:t>
            </a:r>
            <a:r>
              <a:rPr lang="1106" sz="1400" b="0" i="0" u="none" strike="noStrike" baseline="0">
                <a:latin typeface="ArialMT"/>
              </a:rPr>
              <a:t>.</a:t>
            </a:r>
          </a:p>
          <a:p>
            <a:pPr algn="l"/>
            <a:endParaRPr lang="en-US" sz="1400" b="0" i="0" u="none" strike="noStrike" baseline="0">
              <a:latin typeface="ArialMT"/>
            </a:endParaRPr>
          </a:p>
          <a:p>
            <a:pPr algn="l">
              <a:defRPr b="0" i="0"/>
            </a:pPr>
            <a:r>
              <a:rPr lang="1106" sz="1400" b="0" i="0" u="none" strike="noStrike" baseline="0">
                <a:latin typeface="ArialMT"/>
              </a:rPr>
              <a:t>Gall yr ateb gyfeirio at:</a:t>
            </a:r>
          </a:p>
          <a:p>
            <a:pPr algn="l">
              <a:defRPr b="0" i="0"/>
            </a:pPr>
            <a:r>
              <a:rPr lang="1106" sz="1400" b="0" i="0" u="none" strike="noStrike" baseline="0">
                <a:latin typeface="SymbolMT"/>
              </a:rPr>
              <a:t>• </a:t>
            </a:r>
            <a:r>
              <a:rPr lang="1106" sz="1400" b="0" i="0" u="none" strike="noStrike" baseline="0">
                <a:latin typeface="ArialMT"/>
              </a:rPr>
              <a:t>Ffisiotherapydd</a:t>
            </a:r>
          </a:p>
          <a:p>
            <a:pPr algn="l">
              <a:defRPr b="0" i="0"/>
            </a:pPr>
            <a:r>
              <a:rPr lang="1106" sz="1400" b="0" i="0" u="none" strike="noStrike" baseline="0">
                <a:latin typeface="SymbolMT"/>
              </a:rPr>
              <a:t>• </a:t>
            </a:r>
            <a:r>
              <a:rPr lang="1106" sz="1400" b="0" i="0" u="none" strike="noStrike" baseline="0">
                <a:latin typeface="ArialMT"/>
              </a:rPr>
              <a:t>Therapydd galwedigaethol</a:t>
            </a:r>
          </a:p>
          <a:p>
            <a:pPr algn="l">
              <a:defRPr b="0" i="0"/>
            </a:pPr>
            <a:r>
              <a:rPr lang="1106" sz="1400" b="0" i="0" u="none" strike="noStrike" baseline="0">
                <a:latin typeface="SymbolMT"/>
              </a:rPr>
              <a:t>• </a:t>
            </a:r>
            <a:r>
              <a:rPr lang="1106" sz="1400" b="0" i="0" u="none" strike="noStrike" baseline="0">
                <a:latin typeface="ArialMT"/>
              </a:rPr>
              <a:t>Podiatregydd</a:t>
            </a:r>
          </a:p>
          <a:p>
            <a:pPr algn="l">
              <a:defRPr b="0" i="0"/>
            </a:pPr>
            <a:r>
              <a:rPr lang="1106" sz="1400" b="0" i="0" u="none" strike="noStrike" baseline="0">
                <a:latin typeface="SymbolMT"/>
              </a:rPr>
              <a:t>• </a:t>
            </a:r>
            <a:r>
              <a:rPr lang="1106" sz="1400" b="0" i="0" u="none" strike="noStrike" baseline="0">
                <a:latin typeface="ArialMT"/>
              </a:rPr>
              <a:t>Deietegydd</a:t>
            </a:r>
          </a:p>
          <a:p>
            <a:pPr algn="l">
              <a:defRPr b="0" i="0"/>
            </a:pPr>
            <a:r>
              <a:rPr lang="1106" sz="1400" b="0" i="0" u="none" strike="noStrike" baseline="0">
                <a:latin typeface="SymbolMT"/>
              </a:rPr>
              <a:t>• </a:t>
            </a:r>
            <a:r>
              <a:rPr lang="1106" sz="1400" b="0" i="0" u="none" strike="noStrike" baseline="0">
                <a:latin typeface="ArialMT"/>
              </a:rPr>
              <a:t>Therapydd iaith a lleferydd</a:t>
            </a:r>
          </a:p>
          <a:p>
            <a:pPr algn="l">
              <a:defRPr b="0" i="0"/>
            </a:pPr>
            <a:r>
              <a:rPr lang="1106" sz="1400" b="0" i="0" u="none" strike="noStrike" baseline="0">
                <a:latin typeface="SymbolMT"/>
              </a:rPr>
              <a:t>• </a:t>
            </a:r>
            <a:r>
              <a:rPr lang="1106" sz="1400" b="0" i="0" u="none" strike="noStrike" baseline="0">
                <a:latin typeface="ArialMT"/>
              </a:rPr>
              <a:t>Parafeddyg</a:t>
            </a:r>
          </a:p>
          <a:p>
            <a:pPr algn="l">
              <a:defRPr b="0" i="0"/>
            </a:pPr>
            <a:r>
              <a:rPr lang="1106" sz="1400" b="0" i="0" u="none" strike="noStrike" baseline="0">
                <a:latin typeface="SymbolMT"/>
              </a:rPr>
              <a:t>• </a:t>
            </a:r>
            <a:r>
              <a:rPr lang="1106" sz="1400" b="0" i="0" u="none" strike="noStrike" baseline="0">
                <a:latin typeface="ArialMT"/>
              </a:rPr>
              <a:t>Orthoptydd</a:t>
            </a:r>
          </a:p>
          <a:p>
            <a:pPr algn="l">
              <a:defRPr b="0" i="0"/>
            </a:pPr>
            <a:r>
              <a:rPr lang="1106" sz="1400" b="0" i="0" u="none" strike="noStrike" baseline="0">
                <a:latin typeface="SymbolMT"/>
              </a:rPr>
              <a:t>• </a:t>
            </a:r>
            <a:r>
              <a:rPr lang="1106" sz="1400" b="0" i="0" u="none" strike="noStrike" baseline="0">
                <a:latin typeface="ArialMT"/>
              </a:rPr>
              <a:t>Radiograffydd</a:t>
            </a:r>
          </a:p>
          <a:p>
            <a:pPr algn="l">
              <a:defRPr b="0" i="0"/>
            </a:pPr>
            <a:r>
              <a:rPr lang="1106" sz="1400" b="0" i="0" u="none" strike="noStrike" baseline="0">
                <a:latin typeface="SymbolMT"/>
              </a:rPr>
              <a:t>• </a:t>
            </a:r>
            <a:r>
              <a:rPr lang="1106" sz="1400" b="0" i="0" u="none" strike="noStrike" baseline="0">
                <a:latin typeface="ArialMT"/>
              </a:rPr>
              <a:t>Orthoteg</a:t>
            </a:r>
          </a:p>
          <a:p>
            <a:pPr algn="l">
              <a:defRPr b="0" i="0"/>
            </a:pPr>
            <a:r>
              <a:rPr lang="1106" sz="1400" b="0" i="0" u="none" strike="noStrike" baseline="0">
                <a:latin typeface="SymbolMT"/>
              </a:rPr>
              <a:t>• </a:t>
            </a:r>
            <a:r>
              <a:rPr lang="1106" sz="1400" b="0" i="0" u="none" strike="noStrike" baseline="0">
                <a:latin typeface="ArialMT"/>
              </a:rPr>
              <a:t>Prostheteg</a:t>
            </a:r>
          </a:p>
          <a:p>
            <a:pPr algn="l">
              <a:defRPr b="0" i="0"/>
            </a:pPr>
            <a:r>
              <a:rPr lang="1106" sz="1400" b="0" i="0" u="none" strike="noStrike" baseline="0">
                <a:latin typeface="SymbolMT"/>
              </a:rPr>
              <a:t>• </a:t>
            </a:r>
            <a:r>
              <a:rPr lang="1106" sz="1400" b="0" i="0" u="none" strike="noStrike" baseline="0">
                <a:latin typeface="ArialMT"/>
              </a:rPr>
              <a:t>Therapydd celf</a:t>
            </a:r>
            <a:endParaRPr lang="en-GB" sz="1400"/>
          </a:p>
        </p:txBody>
      </p:sp>
      <p:sp>
        <p:nvSpPr>
          <p:cNvPr id="4" name="Title 2">
            <a:extLst>
              <a:ext uri="{FF2B5EF4-FFF2-40B4-BE49-F238E27FC236}">
                <a16:creationId xmlns:a16="http://schemas.microsoft.com/office/drawing/2014/main" id="{E82C14F7-F6BC-4B26-A4EF-D1E5ABEDD8EE}"/>
              </a:ext>
            </a:extLst>
          </p:cNvPr>
          <p:cNvSpPr>
            <a:spLocks noGrp="1"/>
          </p:cNvSpPr>
          <p:nvPr>
            <p:ph type="title"/>
          </p:nvPr>
        </p:nvSpPr>
        <p:spPr>
          <a:xfrm>
            <a:off x="282011" y="208722"/>
            <a:ext cx="10223323" cy="447261"/>
          </a:xfrm>
        </p:spPr>
        <p:txBody>
          <a:bodyPr/>
          <a:lstStyle/>
          <a:p>
            <a:pPr>
              <a:defRPr b="0" i="0"/>
            </a:pPr>
            <a:r>
              <a:rPr lang="1106" sz="1800" dirty="0"/>
              <a:t>Cwestiwn 1 (b) a'r cynllun marcio </a:t>
            </a:r>
          </a:p>
        </p:txBody>
      </p:sp>
      <p:pic>
        <p:nvPicPr>
          <p:cNvPr id="8" name="Picture 7">
            <a:extLst>
              <a:ext uri="{FF2B5EF4-FFF2-40B4-BE49-F238E27FC236}">
                <a16:creationId xmlns:a16="http://schemas.microsoft.com/office/drawing/2014/main" id="{3D4934D7-CB85-43A2-BAFA-0FBBE9F1EA58}"/>
              </a:ext>
            </a:extLst>
          </p:cNvPr>
          <p:cNvPicPr>
            <a:picLocks noChangeAspect="1"/>
          </p:cNvPicPr>
          <p:nvPr/>
        </p:nvPicPr>
        <p:blipFill>
          <a:blip r:embed="rId2"/>
          <a:stretch>
            <a:fillRect/>
          </a:stretch>
        </p:blipFill>
        <p:spPr>
          <a:xfrm>
            <a:off x="282010" y="1268942"/>
            <a:ext cx="5661387" cy="2628501"/>
          </a:xfrm>
          <a:prstGeom prst="rect">
            <a:avLst/>
          </a:prstGeom>
        </p:spPr>
      </p:pic>
      <p:sp>
        <p:nvSpPr>
          <p:cNvPr id="16" name="TextBox 15">
            <a:extLst>
              <a:ext uri="{FF2B5EF4-FFF2-40B4-BE49-F238E27FC236}">
                <a16:creationId xmlns:a16="http://schemas.microsoft.com/office/drawing/2014/main" id="{6BAFD2AE-E00C-4F1D-8B47-205E27AF5F5E}"/>
              </a:ext>
            </a:extLst>
          </p:cNvPr>
          <p:cNvSpPr txBox="1"/>
          <p:nvPr/>
        </p:nvSpPr>
        <p:spPr>
          <a:xfrm>
            <a:off x="5813989" y="16853"/>
            <a:ext cx="6096000" cy="830997"/>
          </a:xfrm>
          <a:prstGeom prst="rect">
            <a:avLst/>
          </a:prstGeom>
          <a:noFill/>
        </p:spPr>
        <p:txBody>
          <a:bodyPr wrap="square">
            <a:spAutoFit/>
          </a:bodyPr>
          <a:lstStyle/>
          <a:p>
            <a:r>
              <a:rPr lang="en-GB" sz="1600" dirty="0" err="1">
                <a:solidFill>
                  <a:schemeClr val="accent1"/>
                </a:solidFill>
              </a:rPr>
              <a:t>Berfau</a:t>
            </a:r>
            <a:r>
              <a:rPr lang="en-GB" sz="1600" dirty="0">
                <a:solidFill>
                  <a:schemeClr val="accent1"/>
                </a:solidFill>
              </a:rPr>
              <a:t> </a:t>
            </a:r>
            <a:r>
              <a:rPr lang="en-GB" sz="1600" dirty="0" err="1">
                <a:solidFill>
                  <a:schemeClr val="accent1"/>
                </a:solidFill>
              </a:rPr>
              <a:t>Gorchymyn</a:t>
            </a:r>
            <a:r>
              <a:rPr lang="en-GB" sz="1600" dirty="0">
                <a:solidFill>
                  <a:schemeClr val="accent1"/>
                </a:solidFill>
              </a:rPr>
              <a:t>: </a:t>
            </a:r>
            <a:r>
              <a:rPr lang="en-GB" sz="1600" b="1" i="1" dirty="0" err="1">
                <a:solidFill>
                  <a:schemeClr val="accent1"/>
                </a:solidFill>
              </a:rPr>
              <a:t>Enwch</a:t>
            </a:r>
            <a:r>
              <a:rPr lang="en-GB" sz="1600" dirty="0">
                <a:solidFill>
                  <a:schemeClr val="accent1"/>
                </a:solidFill>
              </a:rPr>
              <a:t> </a:t>
            </a:r>
            <a:r>
              <a:rPr lang="en-GB" sz="1600" dirty="0">
                <a:solidFill>
                  <a:srgbClr val="0070C0"/>
                </a:solidFill>
              </a:rPr>
              <a:t>- </a:t>
            </a:r>
            <a:r>
              <a:rPr lang="en-GB" sz="1600" dirty="0" err="1">
                <a:solidFill>
                  <a:srgbClr val="0070C0"/>
                </a:solidFill>
              </a:rPr>
              <a:t>Rhowch</a:t>
            </a:r>
            <a:r>
              <a:rPr lang="en-GB" sz="1600" dirty="0">
                <a:solidFill>
                  <a:srgbClr val="0070C0"/>
                </a:solidFill>
              </a:rPr>
              <a:t>/</a:t>
            </a:r>
            <a:r>
              <a:rPr lang="en-GB" sz="1600" dirty="0" err="1">
                <a:solidFill>
                  <a:srgbClr val="0070C0"/>
                </a:solidFill>
              </a:rPr>
              <a:t>enwch</a:t>
            </a:r>
            <a:r>
              <a:rPr lang="en-GB" sz="1600" dirty="0">
                <a:solidFill>
                  <a:srgbClr val="0070C0"/>
                </a:solidFill>
              </a:rPr>
              <a:t>/</a:t>
            </a:r>
          </a:p>
          <a:p>
            <a:r>
              <a:rPr lang="en-GB" sz="1600" dirty="0" err="1">
                <a:solidFill>
                  <a:srgbClr val="0070C0"/>
                </a:solidFill>
              </a:rPr>
              <a:t>dewiswch</a:t>
            </a:r>
            <a:r>
              <a:rPr lang="en-GB" sz="1600" dirty="0">
                <a:solidFill>
                  <a:srgbClr val="0070C0"/>
                </a:solidFill>
              </a:rPr>
              <a:t>/</a:t>
            </a:r>
            <a:r>
              <a:rPr lang="en-GB" sz="1600" dirty="0" err="1">
                <a:solidFill>
                  <a:srgbClr val="0070C0"/>
                </a:solidFill>
              </a:rPr>
              <a:t>nodwch</a:t>
            </a:r>
            <a:r>
              <a:rPr lang="en-GB" sz="1600" dirty="0">
                <a:solidFill>
                  <a:srgbClr val="0070C0"/>
                </a:solidFill>
              </a:rPr>
              <a:t> </a:t>
            </a:r>
            <a:r>
              <a:rPr lang="en-GB" sz="1600" dirty="0" err="1">
                <a:solidFill>
                  <a:srgbClr val="0070C0"/>
                </a:solidFill>
              </a:rPr>
              <a:t>ffeithiau</a:t>
            </a:r>
            <a:r>
              <a:rPr lang="en-GB" sz="1600" dirty="0">
                <a:solidFill>
                  <a:srgbClr val="0070C0"/>
                </a:solidFill>
              </a:rPr>
              <a:t> neu </a:t>
            </a:r>
            <a:r>
              <a:rPr lang="en-GB" sz="1600" dirty="0" err="1">
                <a:solidFill>
                  <a:srgbClr val="0070C0"/>
                </a:solidFill>
              </a:rPr>
              <a:t>enghreifftiau</a:t>
            </a:r>
            <a:r>
              <a:rPr lang="en-GB" sz="1600" dirty="0">
                <a:solidFill>
                  <a:srgbClr val="0070C0"/>
                </a:solidFill>
              </a:rPr>
              <a:t> </a:t>
            </a:r>
            <a:r>
              <a:rPr lang="en-GB" sz="1600" dirty="0" err="1">
                <a:solidFill>
                  <a:srgbClr val="0070C0"/>
                </a:solidFill>
              </a:rPr>
              <a:t>byr</a:t>
            </a:r>
            <a:r>
              <a:rPr lang="en-GB" sz="1600" dirty="0">
                <a:solidFill>
                  <a:srgbClr val="0070C0"/>
                </a:solidFill>
              </a:rPr>
              <a:t> </a:t>
            </a:r>
          </a:p>
          <a:p>
            <a:r>
              <a:rPr lang="en-GB" sz="1600" dirty="0">
                <a:solidFill>
                  <a:srgbClr val="0070C0"/>
                </a:solidFill>
              </a:rPr>
              <a:t>(o </a:t>
            </a:r>
            <a:r>
              <a:rPr lang="en-GB" sz="1600" dirty="0" err="1">
                <a:solidFill>
                  <a:srgbClr val="0070C0"/>
                </a:solidFill>
              </a:rPr>
              <a:t>ffynhonnell</a:t>
            </a:r>
            <a:r>
              <a:rPr lang="en-GB" sz="1600" dirty="0">
                <a:solidFill>
                  <a:srgbClr val="0070C0"/>
                </a:solidFill>
              </a:rPr>
              <a:t> </a:t>
            </a:r>
            <a:r>
              <a:rPr lang="en-GB" sz="1600" dirty="0" err="1">
                <a:solidFill>
                  <a:srgbClr val="0070C0"/>
                </a:solidFill>
              </a:rPr>
              <a:t>benodol</a:t>
            </a:r>
            <a:r>
              <a:rPr lang="en-GB" sz="1600" dirty="0">
                <a:solidFill>
                  <a:srgbClr val="0070C0"/>
                </a:solidFill>
              </a:rPr>
              <a:t> neu </a:t>
            </a:r>
            <a:r>
              <a:rPr lang="en-GB" sz="1600" dirty="0" err="1">
                <a:solidFill>
                  <a:srgbClr val="0070C0"/>
                </a:solidFill>
              </a:rPr>
              <a:t>drwy</a:t>
            </a:r>
            <a:r>
              <a:rPr lang="en-GB" sz="1600" dirty="0">
                <a:solidFill>
                  <a:srgbClr val="0070C0"/>
                </a:solidFill>
              </a:rPr>
              <a:t> </a:t>
            </a:r>
            <a:r>
              <a:rPr lang="en-GB" sz="1600" dirty="0" err="1">
                <a:solidFill>
                  <a:srgbClr val="0070C0"/>
                </a:solidFill>
              </a:rPr>
              <a:t>ddwyn</a:t>
            </a:r>
            <a:r>
              <a:rPr lang="en-GB" sz="1600" dirty="0">
                <a:solidFill>
                  <a:srgbClr val="0070C0"/>
                </a:solidFill>
              </a:rPr>
              <a:t> </a:t>
            </a:r>
            <a:r>
              <a:rPr lang="en-GB" sz="1600" dirty="0" err="1">
                <a:solidFill>
                  <a:srgbClr val="0070C0"/>
                </a:solidFill>
              </a:rPr>
              <a:t>i</a:t>
            </a:r>
            <a:r>
              <a:rPr lang="en-GB" sz="1600" dirty="0">
                <a:solidFill>
                  <a:srgbClr val="0070C0"/>
                </a:solidFill>
              </a:rPr>
              <a:t> </a:t>
            </a:r>
            <a:r>
              <a:rPr lang="en-GB" sz="1600" dirty="0" err="1">
                <a:solidFill>
                  <a:srgbClr val="0070C0"/>
                </a:solidFill>
              </a:rPr>
              <a:t>gof</a:t>
            </a:r>
            <a:r>
              <a:rPr lang="en-GB" sz="1600" dirty="0">
                <a:solidFill>
                  <a:srgbClr val="0070C0"/>
                </a:solidFill>
              </a:rPr>
              <a:t>) </a:t>
            </a:r>
          </a:p>
        </p:txBody>
      </p:sp>
    </p:spTree>
    <p:extLst>
      <p:ext uri="{BB962C8B-B14F-4D97-AF65-F5344CB8AC3E}">
        <p14:creationId xmlns:p14="http://schemas.microsoft.com/office/powerpoint/2010/main" val="53105405"/>
      </p:ext>
    </p:extLst>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84DFAA86-2088-49B1-A9A9-AA3EF6B3B1A7}"/>
              </a:ext>
            </a:extLst>
          </p:cNvPr>
          <p:cNvSpPr txBox="1"/>
          <p:nvPr/>
        </p:nvSpPr>
        <p:spPr>
          <a:xfrm>
            <a:off x="559517" y="5111482"/>
            <a:ext cx="11381838" cy="1569660"/>
          </a:xfrm>
          <a:prstGeom prst="rect">
            <a:avLst/>
          </a:prstGeom>
          <a:noFill/>
          <a:ln>
            <a:noFill/>
          </a:ln>
        </p:spPr>
        <p:txBody>
          <a:bodyPr wrap="square">
            <a:spAutoFit/>
          </a:bodyPr>
          <a:lstStyle/>
          <a:p>
            <a:pPr>
              <a:defRPr b="0" i="0"/>
            </a:pPr>
            <a:r>
              <a:rPr lang="1106" sz="1600" b="1" i="1" dirty="0">
                <a:solidFill>
                  <a:srgbClr val="0070C0"/>
                </a:solidFill>
              </a:rPr>
              <a:t>Adborth yr Uwch Arholwr </a:t>
            </a:r>
          </a:p>
          <a:p>
            <a:pPr>
              <a:defRPr b="0" i="0"/>
            </a:pPr>
            <a:r>
              <a:rPr lang="1106" sz="1600" i="1" dirty="0">
                <a:solidFill>
                  <a:srgbClr val="0070C0"/>
                </a:solidFill>
              </a:rPr>
              <a:t>Mae'r dysgwr hwn wedi enwi 4 ateb cywir gan ddefnyddio terminoleg union gywir.</a:t>
            </a:r>
            <a:r>
              <a:rPr lang="1106" sz="1600" i="0" dirty="0">
                <a:solidFill>
                  <a:srgbClr val="0070C0"/>
                </a:solidFill>
              </a:rPr>
              <a:t> </a:t>
            </a:r>
            <a:r>
              <a:rPr lang="1106" sz="1600" i="1" dirty="0">
                <a:solidFill>
                  <a:srgbClr val="0070C0"/>
                </a:solidFill>
              </a:rPr>
              <a:t>Gwnaeth rhai dysgwyr enwi therapydd fel gweithiwr proffesiynol cysylltiedig ond gwnaethant anghofio nodi math o therapydd a wnaeth golli marciau iddyn nhw.</a:t>
            </a:r>
          </a:p>
          <a:p>
            <a:pPr>
              <a:defRPr b="0" i="0"/>
            </a:pPr>
            <a:r>
              <a:rPr lang="1106" sz="1600" i="1" dirty="0">
                <a:solidFill>
                  <a:srgbClr val="0070C0"/>
                </a:solidFill>
              </a:rPr>
              <a:t>Roedd Gwybodaeth Ymlaen Llaw wedi'i rhoi ar gyfer Deilliant Dysgu 4, a chafodd Gweithwyr Proffesiynol Iechyd Cysylltiedig yn arbennig eu crybwyll.</a:t>
            </a:r>
            <a:r>
              <a:rPr lang="1106" sz="1600" i="0" dirty="0">
                <a:solidFill>
                  <a:srgbClr val="0070C0"/>
                </a:solidFill>
              </a:rPr>
              <a:t> </a:t>
            </a:r>
            <a:r>
              <a:rPr lang="1106" sz="1600" i="1" dirty="0">
                <a:solidFill>
                  <a:srgbClr val="0070C0"/>
                </a:solidFill>
              </a:rPr>
              <a:t>Fodd bynnag, ni wnaeth llawer o ddysgwyr wneud ymgais i ateb y cwestiwn hwn ac eto, collwyd marciau gwerthfawr.</a:t>
            </a:r>
            <a:endParaRPr lang="en-GB" sz="1600" b="1" dirty="0"/>
          </a:p>
        </p:txBody>
      </p:sp>
      <p:sp>
        <p:nvSpPr>
          <p:cNvPr id="11" name="Speech Bubble: Rectangle with Corners Rounded 10">
            <a:extLst>
              <a:ext uri="{FF2B5EF4-FFF2-40B4-BE49-F238E27FC236}">
                <a16:creationId xmlns:a16="http://schemas.microsoft.com/office/drawing/2014/main" id="{753A60A2-7CDE-42C8-AE2E-D2B06F5968F5}"/>
              </a:ext>
            </a:extLst>
          </p:cNvPr>
          <p:cNvSpPr/>
          <p:nvPr/>
        </p:nvSpPr>
        <p:spPr>
          <a:xfrm>
            <a:off x="463597" y="5069711"/>
            <a:ext cx="11573678" cy="1660870"/>
          </a:xfrm>
          <a:prstGeom prst="wedgeRoundRectCallout">
            <a:avLst>
              <a:gd name="adj1" fmla="val -41495"/>
              <a:gd name="adj2" fmla="val -82545"/>
              <a:gd name="adj3" fmla="val 16667"/>
            </a:avLst>
          </a:prstGeom>
          <a:ln>
            <a:solidFill>
              <a:schemeClr val="tx1"/>
            </a:solidFill>
          </a:ln>
        </p:spPr>
        <p:txBody>
          <a:bodyPr wrap="none" lIns="0" tIns="0" rIns="0" bIns="0" rtlCol="0" anchor="ctr">
            <a:noAutofit/>
          </a:bodyPr>
          <a:lstStyle/>
          <a:p>
            <a:endParaRPr lang="en-GB" sz="1800" i="1">
              <a:solidFill>
                <a:srgbClr val="0070C0"/>
              </a:solidFill>
            </a:endParaRPr>
          </a:p>
        </p:txBody>
      </p:sp>
      <p:sp>
        <p:nvSpPr>
          <p:cNvPr id="12" name="TextBox 11">
            <a:extLst>
              <a:ext uri="{FF2B5EF4-FFF2-40B4-BE49-F238E27FC236}">
                <a16:creationId xmlns:a16="http://schemas.microsoft.com/office/drawing/2014/main" id="{E0ABC790-D89E-4815-931D-7DA423267796}"/>
              </a:ext>
            </a:extLst>
          </p:cNvPr>
          <p:cNvSpPr txBox="1"/>
          <p:nvPr/>
        </p:nvSpPr>
        <p:spPr>
          <a:xfrm>
            <a:off x="346565" y="1097017"/>
            <a:ext cx="310326" cy="366126"/>
          </a:xfrm>
          <a:prstGeom prst="rect">
            <a:avLst/>
          </a:prstGeom>
          <a:noFill/>
        </p:spPr>
        <p:txBody>
          <a:bodyPr wrap="none" rtlCol="0">
            <a:spAutoFit/>
          </a:bodyPr>
          <a:lstStyle/>
          <a:p>
            <a:pPr>
              <a:defRPr b="0" i="0"/>
            </a:pPr>
            <a:r>
              <a:rPr lang="1106"/>
              <a:t>1</a:t>
            </a:r>
          </a:p>
        </p:txBody>
      </p:sp>
      <p:sp>
        <p:nvSpPr>
          <p:cNvPr id="14" name="Title 2">
            <a:extLst>
              <a:ext uri="{FF2B5EF4-FFF2-40B4-BE49-F238E27FC236}">
                <a16:creationId xmlns:a16="http://schemas.microsoft.com/office/drawing/2014/main" id="{3685AA29-82C3-449D-825F-FBB0811BEC57}"/>
              </a:ext>
            </a:extLst>
          </p:cNvPr>
          <p:cNvSpPr txBox="1">
            <a:spLocks noGrp="1"/>
          </p:cNvSpPr>
          <p:nvPr>
            <p:ph type="title"/>
          </p:nvPr>
        </p:nvSpPr>
        <p:spPr>
          <a:xfrm>
            <a:off x="282575" y="207963"/>
            <a:ext cx="10223500" cy="447675"/>
          </a:xfrm>
          <a:prstGeom prst="rect">
            <a:avLst/>
          </a:prstGeom>
        </p:spPr>
        <p:txBody>
          <a:bodyPr vert="horz" lIns="0" tIns="0" rIns="0" bIns="0" rtlCol="0" anchor="b" anchorCtr="0">
            <a:noAutofit/>
          </a:bodyPr>
          <a:lstStyle>
            <a:lvl1pPr algn="l" defTabSz="914400" rtl="0" eaLnBrk="1" latinLnBrk="0" hangingPunct="1">
              <a:lnSpc>
                <a:spcPct val="90000"/>
              </a:lnSpc>
              <a:spcBef>
                <a:spcPct val="0"/>
              </a:spcBef>
              <a:buNone/>
              <a:defRPr lang="en-US" sz="1400" kern="1200">
                <a:solidFill>
                  <a:schemeClr val="accent1"/>
                </a:solidFill>
                <a:latin typeface="+mj-lt"/>
                <a:ea typeface="+mj-ea"/>
                <a:cs typeface="+mj-cs"/>
              </a:defRPr>
            </a:lvl1pPr>
          </a:lstStyle>
          <a:p>
            <a:pPr>
              <a:defRPr b="0" i="0"/>
            </a:pPr>
            <a:r>
              <a:rPr lang="1106" sz="1800" dirty="0"/>
              <a:t>Cwestiwn 1 (b) </a:t>
            </a:r>
            <a:r>
              <a:rPr lang="en-GB" sz="1800" dirty="0" err="1"/>
              <a:t>ateb</a:t>
            </a:r>
            <a:r>
              <a:rPr lang="en-GB" sz="1800" dirty="0"/>
              <a:t> </a:t>
            </a:r>
            <a:r>
              <a:rPr lang="en-GB" sz="1800" dirty="0" err="1"/>
              <a:t>yr</a:t>
            </a:r>
            <a:r>
              <a:rPr lang="en-GB" sz="1800" dirty="0"/>
              <a:t> </a:t>
            </a:r>
            <a:r>
              <a:rPr lang="en-GB" sz="1800" dirty="0" err="1"/>
              <a:t>ymgeisydd</a:t>
            </a:r>
            <a:r>
              <a:rPr lang="en-GB" sz="1800" dirty="0"/>
              <a:t> </a:t>
            </a:r>
            <a:r>
              <a:rPr lang="en-GB" sz="1800" dirty="0" err="1"/>
              <a:t>gyda</a:t>
            </a:r>
            <a:r>
              <a:rPr lang="en-GB" sz="1800" dirty="0"/>
              <a:t> </a:t>
            </a:r>
            <a:r>
              <a:rPr lang="en-GB" sz="1800" dirty="0" err="1"/>
              <a:t>sylwadau’r</a:t>
            </a:r>
            <a:r>
              <a:rPr lang="en-GB" sz="1800" dirty="0"/>
              <a:t> </a:t>
            </a:r>
            <a:r>
              <a:rPr lang="en-GB" sz="1800" dirty="0" err="1"/>
              <a:t>Uwch</a:t>
            </a:r>
            <a:r>
              <a:rPr lang="en-GB" sz="1800" dirty="0"/>
              <a:t> </a:t>
            </a:r>
            <a:r>
              <a:rPr lang="en-GB" sz="1800" dirty="0" err="1"/>
              <a:t>Arholwr</a:t>
            </a:r>
            <a:endParaRPr lang="1106" sz="1800" dirty="0"/>
          </a:p>
        </p:txBody>
      </p:sp>
      <p:pic>
        <p:nvPicPr>
          <p:cNvPr id="8" name="Picture 7">
            <a:extLst>
              <a:ext uri="{FF2B5EF4-FFF2-40B4-BE49-F238E27FC236}">
                <a16:creationId xmlns:a16="http://schemas.microsoft.com/office/drawing/2014/main" id="{6A88DDFD-3BF7-485A-8CE1-8DA553FDE498}"/>
              </a:ext>
            </a:extLst>
          </p:cNvPr>
          <p:cNvPicPr>
            <a:picLocks noChangeAspect="1"/>
          </p:cNvPicPr>
          <p:nvPr/>
        </p:nvPicPr>
        <p:blipFill>
          <a:blip r:embed="rId2"/>
          <a:srcRect l="38306" t="30238" r="57681" b="56447"/>
          <a:stretch>
            <a:fillRect/>
          </a:stretch>
        </p:blipFill>
        <p:spPr>
          <a:xfrm>
            <a:off x="4873085" y="3010646"/>
            <a:ext cx="401444" cy="372247"/>
          </a:xfrm>
          <a:prstGeom prst="rect">
            <a:avLst/>
          </a:prstGeom>
        </p:spPr>
      </p:pic>
      <p:sp>
        <p:nvSpPr>
          <p:cNvPr id="2" name="TextBox 1">
            <a:extLst>
              <a:ext uri="{FF2B5EF4-FFF2-40B4-BE49-F238E27FC236}">
                <a16:creationId xmlns:a16="http://schemas.microsoft.com/office/drawing/2014/main" id="{23AE4BDD-4226-4ACA-AC17-07A99C9F5C0F}"/>
              </a:ext>
            </a:extLst>
          </p:cNvPr>
          <p:cNvSpPr txBox="1"/>
          <p:nvPr/>
        </p:nvSpPr>
        <p:spPr>
          <a:xfrm>
            <a:off x="659471" y="2439078"/>
            <a:ext cx="4033646" cy="2150989"/>
          </a:xfrm>
          <a:prstGeom prst="rect">
            <a:avLst/>
          </a:prstGeom>
          <a:noFill/>
        </p:spPr>
        <p:txBody>
          <a:bodyPr wrap="square" rtlCol="0">
            <a:spAutoFit/>
          </a:bodyPr>
          <a:lstStyle/>
          <a:p>
            <a:pPr>
              <a:lnSpc>
                <a:spcPct val="150000"/>
              </a:lnSpc>
              <a:defRPr b="0" i="0"/>
            </a:pPr>
            <a:r>
              <a:rPr lang="1106" sz="1800"/>
              <a:t>Ateb yr ymgeisydd:</a:t>
            </a:r>
          </a:p>
          <a:p>
            <a:pPr marL="400050" indent="-400050">
              <a:lnSpc>
                <a:spcPct val="150000"/>
              </a:lnSpc>
              <a:buAutoNum type="romanLcParenBoth"/>
              <a:defRPr b="0" i="0"/>
            </a:pPr>
            <a:r>
              <a:rPr lang="1106" i="1"/>
              <a:t>therapydd iaith a lleferydd</a:t>
            </a:r>
          </a:p>
          <a:p>
            <a:pPr marL="400050" indent="-400050">
              <a:lnSpc>
                <a:spcPct val="150000"/>
              </a:lnSpc>
              <a:buAutoNum type="romanLcParenBoth"/>
              <a:defRPr b="0" i="0"/>
            </a:pPr>
            <a:r>
              <a:rPr lang="1106" i="1"/>
              <a:t>therapydd galwedigaethol</a:t>
            </a:r>
          </a:p>
          <a:p>
            <a:pPr marL="400050" indent="-400050">
              <a:lnSpc>
                <a:spcPct val="150000"/>
              </a:lnSpc>
              <a:buAutoNum type="romanLcParenBoth"/>
              <a:defRPr b="0" i="0"/>
            </a:pPr>
            <a:r>
              <a:rPr lang="1106" i="1"/>
              <a:t>Deietegydd</a:t>
            </a:r>
          </a:p>
          <a:p>
            <a:pPr marL="400050" indent="-400050">
              <a:lnSpc>
                <a:spcPct val="150000"/>
              </a:lnSpc>
              <a:buAutoNum type="romanLcParenBoth"/>
              <a:defRPr b="0" i="0"/>
            </a:pPr>
            <a:r>
              <a:rPr lang="1106" i="1"/>
              <a:t>therapydd cerddoriaeth a drama</a:t>
            </a:r>
          </a:p>
        </p:txBody>
      </p:sp>
      <p:pic>
        <p:nvPicPr>
          <p:cNvPr id="13" name="Picture 12">
            <a:extLst>
              <a:ext uri="{FF2B5EF4-FFF2-40B4-BE49-F238E27FC236}">
                <a16:creationId xmlns:a16="http://schemas.microsoft.com/office/drawing/2014/main" id="{6264B830-8C16-4695-8CC0-50A6B8474E13}"/>
              </a:ext>
            </a:extLst>
          </p:cNvPr>
          <p:cNvPicPr>
            <a:picLocks noChangeAspect="1"/>
          </p:cNvPicPr>
          <p:nvPr/>
        </p:nvPicPr>
        <p:blipFill>
          <a:blip r:embed="rId2"/>
          <a:srcRect l="38306" t="30238" r="57681" b="56447"/>
          <a:stretch>
            <a:fillRect/>
          </a:stretch>
        </p:blipFill>
        <p:spPr>
          <a:xfrm>
            <a:off x="4873085" y="3391219"/>
            <a:ext cx="401444" cy="372247"/>
          </a:xfrm>
          <a:prstGeom prst="rect">
            <a:avLst/>
          </a:prstGeom>
        </p:spPr>
      </p:pic>
      <p:pic>
        <p:nvPicPr>
          <p:cNvPr id="15" name="Picture 14">
            <a:extLst>
              <a:ext uri="{FF2B5EF4-FFF2-40B4-BE49-F238E27FC236}">
                <a16:creationId xmlns:a16="http://schemas.microsoft.com/office/drawing/2014/main" id="{E0B00234-F097-42C2-BE6C-3D9F3A302A80}"/>
              </a:ext>
            </a:extLst>
          </p:cNvPr>
          <p:cNvPicPr>
            <a:picLocks noChangeAspect="1"/>
          </p:cNvPicPr>
          <p:nvPr/>
        </p:nvPicPr>
        <p:blipFill>
          <a:blip r:embed="rId2"/>
          <a:srcRect l="38306" t="30238" r="57681" b="56447"/>
          <a:stretch>
            <a:fillRect/>
          </a:stretch>
        </p:blipFill>
        <p:spPr>
          <a:xfrm>
            <a:off x="4895387" y="3725853"/>
            <a:ext cx="401444" cy="372247"/>
          </a:xfrm>
          <a:prstGeom prst="rect">
            <a:avLst/>
          </a:prstGeom>
        </p:spPr>
      </p:pic>
      <p:pic>
        <p:nvPicPr>
          <p:cNvPr id="16" name="Picture 15">
            <a:extLst>
              <a:ext uri="{FF2B5EF4-FFF2-40B4-BE49-F238E27FC236}">
                <a16:creationId xmlns:a16="http://schemas.microsoft.com/office/drawing/2014/main" id="{7778ED25-7B6C-43AB-AF3D-78F92EF3E4BA}"/>
              </a:ext>
            </a:extLst>
          </p:cNvPr>
          <p:cNvPicPr>
            <a:picLocks noChangeAspect="1"/>
          </p:cNvPicPr>
          <p:nvPr/>
        </p:nvPicPr>
        <p:blipFill>
          <a:blip r:embed="rId2"/>
          <a:srcRect l="38306" t="30238" r="57681" b="56447"/>
          <a:stretch>
            <a:fillRect/>
          </a:stretch>
        </p:blipFill>
        <p:spPr>
          <a:xfrm>
            <a:off x="4895387" y="4087031"/>
            <a:ext cx="401444" cy="372247"/>
          </a:xfrm>
          <a:prstGeom prst="rect">
            <a:avLst/>
          </a:prstGeom>
        </p:spPr>
      </p:pic>
      <p:pic>
        <p:nvPicPr>
          <p:cNvPr id="17" name="Picture 16">
            <a:extLst>
              <a:ext uri="{FF2B5EF4-FFF2-40B4-BE49-F238E27FC236}">
                <a16:creationId xmlns:a16="http://schemas.microsoft.com/office/drawing/2014/main" id="{2A907C3A-B2E4-407A-ACA8-875105F2890E}"/>
              </a:ext>
            </a:extLst>
          </p:cNvPr>
          <p:cNvPicPr>
            <a:picLocks noChangeAspect="1"/>
          </p:cNvPicPr>
          <p:nvPr/>
        </p:nvPicPr>
        <p:blipFill>
          <a:blip r:embed="rId3"/>
          <a:srcRect b="64415"/>
          <a:stretch>
            <a:fillRect/>
          </a:stretch>
        </p:blipFill>
        <p:spPr>
          <a:xfrm>
            <a:off x="659471" y="1016817"/>
            <a:ext cx="7375257" cy="1218510"/>
          </a:xfrm>
          <a:prstGeom prst="rect">
            <a:avLst/>
          </a:prstGeom>
        </p:spPr>
      </p:pic>
    </p:spTree>
    <p:extLst>
      <p:ext uri="{BB962C8B-B14F-4D97-AF65-F5344CB8AC3E}">
        <p14:creationId xmlns:p14="http://schemas.microsoft.com/office/powerpoint/2010/main" val="3054202309"/>
      </p:ext>
    </p:extLst>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4A828D7A-2CF2-4DAC-ABE7-703626A6A3C1}"/>
              </a:ext>
            </a:extLst>
          </p:cNvPr>
          <p:cNvSpPr txBox="1"/>
          <p:nvPr/>
        </p:nvSpPr>
        <p:spPr>
          <a:xfrm>
            <a:off x="6637867" y="1129693"/>
            <a:ext cx="5310739" cy="4790143"/>
          </a:xfrm>
          <a:prstGeom prst="rect">
            <a:avLst/>
          </a:prstGeom>
          <a:noFill/>
        </p:spPr>
        <p:txBody>
          <a:bodyPr wrap="square">
            <a:spAutoFit/>
          </a:bodyPr>
          <a:lstStyle/>
          <a:p>
            <a:pPr algn="l">
              <a:defRPr b="0" i="0"/>
            </a:pPr>
            <a:r>
              <a:rPr lang="1106" sz="1400" b="0" i="0" u="none" strike="noStrike" baseline="0" dirty="0">
                <a:latin typeface="ArialMT"/>
              </a:rPr>
              <a:t>Gall yr ateb gyfeirio at:</a:t>
            </a:r>
          </a:p>
          <a:p>
            <a:pPr algn="l">
              <a:defRPr b="0" i="0"/>
            </a:pPr>
            <a:r>
              <a:rPr lang="1106" sz="1400" b="0" i="0" u="none" strike="noStrike" baseline="0" dirty="0">
                <a:latin typeface="SymbolMT"/>
              </a:rPr>
              <a:t>• </a:t>
            </a:r>
            <a:r>
              <a:rPr lang="1106" sz="1400" b="0" i="0" u="none" strike="noStrike" baseline="0" dirty="0">
                <a:latin typeface="ArialMT"/>
              </a:rPr>
              <a:t>Asesu anawsterau Gwenno ac adnabod ei hanghenion</a:t>
            </a:r>
          </a:p>
          <a:p>
            <a:pPr algn="l">
              <a:defRPr b="0" i="0"/>
            </a:pPr>
            <a:r>
              <a:rPr lang="1106" sz="1400" b="0" i="0" u="none" strike="noStrike" baseline="0" dirty="0">
                <a:latin typeface="SymbolMT"/>
              </a:rPr>
              <a:t>• </a:t>
            </a:r>
            <a:r>
              <a:rPr lang="1106" sz="1400" b="0" i="0" u="none" strike="noStrike" baseline="0" dirty="0">
                <a:latin typeface="ArialMT"/>
              </a:rPr>
              <a:t>Cefnogi adnabod anghenion ychwanegol yn gynnar</a:t>
            </a:r>
          </a:p>
          <a:p>
            <a:pPr algn="l">
              <a:defRPr b="0" i="0"/>
            </a:pPr>
            <a:r>
              <a:rPr lang="1106" sz="1400" b="0" i="0" u="none" strike="noStrike" baseline="0" dirty="0">
                <a:latin typeface="SymbolMT"/>
              </a:rPr>
              <a:t>• </a:t>
            </a:r>
            <a:r>
              <a:rPr lang="1106" sz="1400" b="0" i="0" u="none" strike="noStrike" baseline="0" dirty="0">
                <a:latin typeface="ArialMT"/>
              </a:rPr>
              <a:t>Cynnig cymorth i’r teulu cyfan lle y bo’n briodol o ran sut mae rheoli’r anghenion iaith ychwanegol a nodwyd</a:t>
            </a:r>
          </a:p>
          <a:p>
            <a:pPr algn="l">
              <a:defRPr b="0" i="0"/>
            </a:pPr>
            <a:r>
              <a:rPr lang="1106" sz="1400" b="0" i="0" u="none" strike="noStrike" baseline="0" dirty="0">
                <a:latin typeface="SymbolMT"/>
              </a:rPr>
              <a:t>• </a:t>
            </a:r>
            <a:r>
              <a:rPr lang="1106" sz="1400" b="0" i="0" u="none" strike="noStrike" baseline="0" dirty="0">
                <a:latin typeface="ArialMT"/>
              </a:rPr>
              <a:t>Cynnig cymorth ar gyfer yr anawsterau cyfathrebu ac iaith yn ôl y rhai a nodwyd</a:t>
            </a:r>
          </a:p>
          <a:p>
            <a:pPr algn="l">
              <a:defRPr b="0" i="0"/>
            </a:pPr>
            <a:r>
              <a:rPr lang="1106" sz="1400" b="0" i="0" u="none" strike="noStrike" baseline="0" dirty="0">
                <a:latin typeface="SymbolMT"/>
              </a:rPr>
              <a:t>• </a:t>
            </a:r>
            <a:r>
              <a:rPr lang="1106" sz="1400" b="0" i="0" u="none" strike="noStrike" baseline="0" dirty="0">
                <a:latin typeface="ArialMT"/>
              </a:rPr>
              <a:t>Awgrymu dulliau eraill o gyfathrebu os oes angen</a:t>
            </a:r>
          </a:p>
          <a:p>
            <a:pPr algn="l">
              <a:defRPr b="0" i="0"/>
            </a:pPr>
            <a:r>
              <a:rPr lang="1106" sz="1400" b="0" i="0" u="none" strike="noStrike" baseline="0" dirty="0">
                <a:latin typeface="SymbolMT"/>
              </a:rPr>
              <a:t>• </a:t>
            </a:r>
            <a:r>
              <a:rPr lang="1106" sz="1400" b="0" i="0" u="none" strike="noStrike" baseline="0" dirty="0">
                <a:latin typeface="ArialMT"/>
              </a:rPr>
              <a:t>Trefnu a chefnogi cyflwyno dulliau cyfathrebu amgen, fel iaith arwyddion neu Makaton, yn ôl angen Gwenno ac aelodau’r teulu er mwyn gwella cyfathrebu’r teulu.</a:t>
            </a:r>
          </a:p>
          <a:p>
            <a:pPr algn="l">
              <a:defRPr b="0" i="0"/>
            </a:pPr>
            <a:r>
              <a:rPr lang="1106" sz="1400" b="0" i="0" u="none" strike="noStrike" baseline="0" dirty="0">
                <a:latin typeface="SymbolMT"/>
              </a:rPr>
              <a:t>• </a:t>
            </a:r>
            <a:r>
              <a:rPr lang="1106" sz="1400" b="0" i="0" u="none" strike="noStrike" baseline="0" dirty="0">
                <a:latin typeface="ArialMT"/>
              </a:rPr>
              <a:t>Cynnig gwybodaeth am gefnogaeth i’r teulu. Efallai fod grŵp canu lleol er mwyn cefnogi datblygiad iaith</a:t>
            </a:r>
          </a:p>
          <a:p>
            <a:pPr algn="l">
              <a:defRPr b="0" i="0"/>
            </a:pPr>
            <a:r>
              <a:rPr lang="1106" sz="1400" b="0" i="0" u="none" strike="noStrike" baseline="0" dirty="0">
                <a:latin typeface="SymbolMT"/>
              </a:rPr>
              <a:t>• </a:t>
            </a:r>
            <a:r>
              <a:rPr lang="1106" sz="1400" b="0" i="0" u="none" strike="noStrike" baseline="0" dirty="0">
                <a:latin typeface="ArialMT"/>
              </a:rPr>
              <a:t>Cymorth gyda deiet a bwyta lle mae anawsterau llyncu wedi’u nodi, o bosibl</a:t>
            </a:r>
          </a:p>
          <a:p>
            <a:pPr algn="l">
              <a:defRPr b="0" i="0"/>
            </a:pPr>
            <a:r>
              <a:rPr lang="1106" sz="1400" b="0" i="0" u="none" strike="noStrike" baseline="0" dirty="0">
                <a:latin typeface="SymbolMT"/>
              </a:rPr>
              <a:t>• </a:t>
            </a:r>
            <a:r>
              <a:rPr lang="1106" sz="1400" b="0" i="0" u="none" strike="noStrike" baseline="0" dirty="0">
                <a:latin typeface="ArialMT"/>
              </a:rPr>
              <a:t>Gweithio gyda staff yr ysgol fel bod modd rhoi cefnogaeth briodol i Gwenno yn yr ystafell ddosbarth</a:t>
            </a:r>
          </a:p>
          <a:p>
            <a:pPr algn="l">
              <a:defRPr b="0" i="0"/>
            </a:pPr>
            <a:r>
              <a:rPr lang="1106" sz="1400" b="0" i="0" u="none" strike="noStrike" baseline="0" dirty="0">
                <a:latin typeface="SymbolMT"/>
              </a:rPr>
              <a:t>• </a:t>
            </a:r>
            <a:r>
              <a:rPr lang="1106" sz="1400" b="0" i="0" u="none" strike="noStrike" baseline="0" dirty="0">
                <a:latin typeface="ArialMT"/>
              </a:rPr>
              <a:t>Awgrymu therapi chwarae os yw’n briodol</a:t>
            </a:r>
          </a:p>
          <a:p>
            <a:pPr algn="l">
              <a:defRPr b="0" i="0"/>
            </a:pPr>
            <a:r>
              <a:rPr lang="1106" sz="1400" b="0" i="0" u="none" strike="noStrike" baseline="0" dirty="0">
                <a:latin typeface="SymbolMT"/>
              </a:rPr>
              <a:t>• </a:t>
            </a:r>
            <a:r>
              <a:rPr lang="1106" sz="1400" b="0" i="0" u="none" strike="noStrike" baseline="0" dirty="0">
                <a:latin typeface="ArialMT"/>
              </a:rPr>
              <a:t>Helpu’r teulu i wneud apwyntiadau gyda gweithwyr proffesiynol eraill yn ôl yr angen</a:t>
            </a:r>
          </a:p>
          <a:p>
            <a:pPr algn="l">
              <a:defRPr b="0" i="0"/>
            </a:pPr>
            <a:r>
              <a:rPr lang="1106" sz="1400" b="0" i="0" u="none" strike="noStrike" baseline="0" dirty="0">
                <a:latin typeface="ArialMT"/>
              </a:rPr>
              <a:t>Nid yw'r rhestr yn gynhwysfawr.</a:t>
            </a:r>
          </a:p>
          <a:p>
            <a:pPr algn="l">
              <a:defRPr b="0" i="0"/>
            </a:pPr>
            <a:r>
              <a:rPr lang="1106" sz="1400" b="0" i="0" u="none" strike="noStrike" baseline="0" dirty="0">
                <a:latin typeface="ArialMT"/>
              </a:rPr>
              <a:t>Rhowch farciau am unrhyw ymateb perthnasol arall.</a:t>
            </a:r>
            <a:endParaRPr lang="en-GB" sz="1400" dirty="0"/>
          </a:p>
        </p:txBody>
      </p:sp>
      <p:sp>
        <p:nvSpPr>
          <p:cNvPr id="7" name="TextBox 6">
            <a:extLst>
              <a:ext uri="{FF2B5EF4-FFF2-40B4-BE49-F238E27FC236}">
                <a16:creationId xmlns:a16="http://schemas.microsoft.com/office/drawing/2014/main" id="{F6B2DD2F-55BE-4D07-8DEB-6F276454F87C}"/>
              </a:ext>
            </a:extLst>
          </p:cNvPr>
          <p:cNvSpPr txBox="1"/>
          <p:nvPr/>
        </p:nvSpPr>
        <p:spPr>
          <a:xfrm>
            <a:off x="411939" y="3524764"/>
            <a:ext cx="5538420" cy="2440838"/>
          </a:xfrm>
          <a:prstGeom prst="rect">
            <a:avLst/>
          </a:prstGeom>
          <a:noFill/>
        </p:spPr>
        <p:txBody>
          <a:bodyPr wrap="square">
            <a:spAutoFit/>
          </a:bodyPr>
          <a:lstStyle/>
          <a:p>
            <a:pPr algn="l">
              <a:defRPr b="0" i="0"/>
            </a:pPr>
            <a:r>
              <a:rPr lang="1106" sz="1400" b="1" i="0" u="none" strike="noStrike" baseline="0" dirty="0">
                <a:latin typeface="Arial-BoldMT"/>
              </a:rPr>
              <a:t>Rhowch hyd at 5 marc</a:t>
            </a:r>
          </a:p>
          <a:p>
            <a:pPr algn="l">
              <a:defRPr b="0" i="0"/>
            </a:pPr>
            <a:r>
              <a:rPr lang="1106" sz="1400" b="1" i="0" u="none" strike="noStrike" baseline="0" dirty="0">
                <a:latin typeface="Arial-BoldMT"/>
              </a:rPr>
              <a:t>Rhowch 0 marc </a:t>
            </a:r>
            <a:r>
              <a:rPr lang="1106" sz="1400" b="0" i="0" u="none" strike="noStrike" baseline="0" dirty="0">
                <a:latin typeface="ArialMT"/>
              </a:rPr>
              <a:t>os nad yw'r ymateb yn haeddu ennill marciau</a:t>
            </a:r>
          </a:p>
          <a:p>
            <a:pPr algn="l">
              <a:defRPr b="0" i="0"/>
            </a:pPr>
            <a:r>
              <a:rPr lang="1106" sz="1400" b="1" i="0" u="none" strike="noStrike" baseline="0" dirty="0">
                <a:latin typeface="Arial-BoldMT"/>
              </a:rPr>
              <a:t>Rhowch 1-2 farc </a:t>
            </a:r>
            <a:r>
              <a:rPr lang="1106" sz="1400" b="0" i="0" u="none" strike="noStrike" baseline="0" dirty="0">
                <a:latin typeface="ArialMT"/>
              </a:rPr>
              <a:t>am drafodaeth sylfaenol sy’n dangos gwybodaeth a dealltwriaeth gyfyngedig o sut byddai therapydd lleferydd ac iaith yn gallu cefnogi Gwenno a’i theulu</a:t>
            </a:r>
          </a:p>
          <a:p>
            <a:pPr algn="l">
              <a:defRPr b="0" i="0"/>
            </a:pPr>
            <a:r>
              <a:rPr lang="1106" sz="1400" b="1" i="0" u="none" strike="noStrike" baseline="0" dirty="0">
                <a:latin typeface="Arial-BoldMT"/>
              </a:rPr>
              <a:t>Rhowch 3-4 marc </a:t>
            </a:r>
            <a:r>
              <a:rPr lang="1106" sz="1400" b="0" i="0" u="none" strike="noStrike" baseline="0" dirty="0">
                <a:latin typeface="ArialMT"/>
              </a:rPr>
              <a:t>am drafodaeth dda sy’n dangos rhywfaint o wybodaeth a dealltwriaeth o sut byddai therapydd lleferydd ac iaith yn gallu cefnogi Gwenno a’i theulu</a:t>
            </a:r>
          </a:p>
          <a:p>
            <a:pPr algn="l">
              <a:defRPr b="0" i="0"/>
            </a:pPr>
            <a:r>
              <a:rPr lang="1106" sz="1400" b="1" i="0" u="none" strike="noStrike" baseline="0" dirty="0">
                <a:latin typeface="Arial-BoldMT"/>
              </a:rPr>
              <a:t>Rhowch 5 marc </a:t>
            </a:r>
            <a:r>
              <a:rPr lang="1106" sz="1400" b="0" i="0" u="none" strike="noStrike" baseline="0" dirty="0">
                <a:latin typeface="ArialMT"/>
              </a:rPr>
              <a:t>am drafodaeth dda iawn sy’n dangos gwybodaeth a dealltwriaeth gadarn o sut byddai therapydd lleferydd ac iaith yn gallu cefnogi Gwenno a’i theulu</a:t>
            </a:r>
          </a:p>
        </p:txBody>
      </p:sp>
      <p:sp>
        <p:nvSpPr>
          <p:cNvPr id="8" name="Title 2">
            <a:extLst>
              <a:ext uri="{FF2B5EF4-FFF2-40B4-BE49-F238E27FC236}">
                <a16:creationId xmlns:a16="http://schemas.microsoft.com/office/drawing/2014/main" id="{94463F8B-D7FC-491D-9380-2A850D8ECB00}"/>
              </a:ext>
            </a:extLst>
          </p:cNvPr>
          <p:cNvSpPr>
            <a:spLocks noGrp="1"/>
          </p:cNvSpPr>
          <p:nvPr>
            <p:ph type="title"/>
          </p:nvPr>
        </p:nvSpPr>
        <p:spPr>
          <a:xfrm>
            <a:off x="282011" y="208722"/>
            <a:ext cx="10223323" cy="447261"/>
          </a:xfrm>
        </p:spPr>
        <p:txBody>
          <a:bodyPr/>
          <a:lstStyle/>
          <a:p>
            <a:pPr>
              <a:defRPr b="0" i="0"/>
            </a:pPr>
            <a:r>
              <a:rPr lang="1106" sz="1800" dirty="0"/>
              <a:t>Cwestiwn 1 (c) a'r cynllun marcio </a:t>
            </a:r>
          </a:p>
        </p:txBody>
      </p:sp>
      <p:pic>
        <p:nvPicPr>
          <p:cNvPr id="9" name="Picture 8">
            <a:extLst>
              <a:ext uri="{FF2B5EF4-FFF2-40B4-BE49-F238E27FC236}">
                <a16:creationId xmlns:a16="http://schemas.microsoft.com/office/drawing/2014/main" id="{1A14D09C-1D32-4974-AF46-6CF029CF7C0D}"/>
              </a:ext>
            </a:extLst>
          </p:cNvPr>
          <p:cNvPicPr>
            <a:picLocks noChangeAspect="1"/>
          </p:cNvPicPr>
          <p:nvPr/>
        </p:nvPicPr>
        <p:blipFill>
          <a:blip r:embed="rId2"/>
          <a:stretch>
            <a:fillRect/>
          </a:stretch>
        </p:blipFill>
        <p:spPr>
          <a:xfrm>
            <a:off x="282011" y="1121567"/>
            <a:ext cx="5798276" cy="1881992"/>
          </a:xfrm>
          <a:prstGeom prst="rect">
            <a:avLst/>
          </a:prstGeom>
        </p:spPr>
      </p:pic>
      <p:sp>
        <p:nvSpPr>
          <p:cNvPr id="10" name="TextBox 9">
            <a:extLst>
              <a:ext uri="{FF2B5EF4-FFF2-40B4-BE49-F238E27FC236}">
                <a16:creationId xmlns:a16="http://schemas.microsoft.com/office/drawing/2014/main" id="{D8C7C714-4053-47F6-9547-4A61FD595CA0}"/>
              </a:ext>
            </a:extLst>
          </p:cNvPr>
          <p:cNvSpPr txBox="1"/>
          <p:nvPr/>
        </p:nvSpPr>
        <p:spPr>
          <a:xfrm>
            <a:off x="5813989" y="34196"/>
            <a:ext cx="6096000" cy="830997"/>
          </a:xfrm>
          <a:prstGeom prst="rect">
            <a:avLst/>
          </a:prstGeom>
          <a:noFill/>
        </p:spPr>
        <p:txBody>
          <a:bodyPr wrap="square">
            <a:spAutoFit/>
          </a:bodyPr>
          <a:lstStyle/>
          <a:p>
            <a:r>
              <a:rPr lang="en-GB" sz="1600" dirty="0" err="1">
                <a:solidFill>
                  <a:schemeClr val="accent1"/>
                </a:solidFill>
              </a:rPr>
              <a:t>Berfau</a:t>
            </a:r>
            <a:r>
              <a:rPr lang="en-GB" sz="1600" dirty="0">
                <a:solidFill>
                  <a:schemeClr val="accent1"/>
                </a:solidFill>
              </a:rPr>
              <a:t> </a:t>
            </a:r>
            <a:r>
              <a:rPr lang="en-GB" sz="1600" dirty="0" err="1">
                <a:solidFill>
                  <a:schemeClr val="accent1"/>
                </a:solidFill>
              </a:rPr>
              <a:t>Gorchymyn</a:t>
            </a:r>
            <a:r>
              <a:rPr lang="en-GB" sz="1600" dirty="0">
                <a:solidFill>
                  <a:schemeClr val="accent1"/>
                </a:solidFill>
              </a:rPr>
              <a:t>: </a:t>
            </a:r>
            <a:r>
              <a:rPr lang="en-GB" sz="1600" b="1" i="1" dirty="0" err="1">
                <a:solidFill>
                  <a:srgbClr val="0070C0"/>
                </a:solidFill>
              </a:rPr>
              <a:t>Trafodwch</a:t>
            </a:r>
            <a:r>
              <a:rPr lang="en-GB" sz="1600" dirty="0">
                <a:solidFill>
                  <a:srgbClr val="0070C0"/>
                </a:solidFill>
              </a:rPr>
              <a:t> </a:t>
            </a:r>
          </a:p>
          <a:p>
            <a:r>
              <a:rPr lang="en-GB" sz="1600" dirty="0" err="1">
                <a:solidFill>
                  <a:srgbClr val="0070C0"/>
                </a:solidFill>
              </a:rPr>
              <a:t>Archwiliwch</a:t>
            </a:r>
            <a:r>
              <a:rPr lang="en-GB" sz="1600" dirty="0">
                <a:solidFill>
                  <a:srgbClr val="0070C0"/>
                </a:solidFill>
              </a:rPr>
              <a:t> </a:t>
            </a:r>
            <a:r>
              <a:rPr lang="en-GB" sz="1600" dirty="0" err="1">
                <a:solidFill>
                  <a:srgbClr val="0070C0"/>
                </a:solidFill>
              </a:rPr>
              <a:t>fater</a:t>
            </a:r>
            <a:r>
              <a:rPr lang="en-GB" sz="1600" dirty="0">
                <a:solidFill>
                  <a:srgbClr val="0070C0"/>
                </a:solidFill>
              </a:rPr>
              <a:t> </a:t>
            </a:r>
            <a:r>
              <a:rPr lang="en-GB" sz="1600" dirty="0" err="1">
                <a:solidFill>
                  <a:srgbClr val="0070C0"/>
                </a:solidFill>
              </a:rPr>
              <a:t>yn</a:t>
            </a:r>
            <a:r>
              <a:rPr lang="en-GB" sz="1600" dirty="0">
                <a:solidFill>
                  <a:srgbClr val="0070C0"/>
                </a:solidFill>
              </a:rPr>
              <a:t> </a:t>
            </a:r>
            <a:r>
              <a:rPr lang="en-GB" sz="1600" dirty="0" err="1">
                <a:solidFill>
                  <a:srgbClr val="0070C0"/>
                </a:solidFill>
              </a:rPr>
              <a:t>fanwl</a:t>
            </a:r>
            <a:r>
              <a:rPr lang="en-GB" sz="1600" dirty="0">
                <a:solidFill>
                  <a:srgbClr val="0070C0"/>
                </a:solidFill>
              </a:rPr>
              <a:t>/</a:t>
            </a:r>
            <a:r>
              <a:rPr lang="en-GB" sz="1600" dirty="0" err="1">
                <a:solidFill>
                  <a:srgbClr val="0070C0"/>
                </a:solidFill>
              </a:rPr>
              <a:t>mewn</a:t>
            </a:r>
            <a:r>
              <a:rPr lang="en-GB" sz="1600" dirty="0">
                <a:solidFill>
                  <a:srgbClr val="0070C0"/>
                </a:solidFill>
              </a:rPr>
              <a:t> </a:t>
            </a:r>
            <a:r>
              <a:rPr lang="en-GB" sz="1600" dirty="0" err="1">
                <a:solidFill>
                  <a:srgbClr val="0070C0"/>
                </a:solidFill>
              </a:rPr>
              <a:t>ffordd</a:t>
            </a:r>
            <a:r>
              <a:rPr lang="en-GB" sz="1600" dirty="0">
                <a:solidFill>
                  <a:srgbClr val="0070C0"/>
                </a:solidFill>
              </a:rPr>
              <a:t> </a:t>
            </a:r>
          </a:p>
          <a:p>
            <a:r>
              <a:rPr lang="en-GB" sz="1600" dirty="0" err="1">
                <a:solidFill>
                  <a:srgbClr val="0070C0"/>
                </a:solidFill>
              </a:rPr>
              <a:t>strwythuredig</a:t>
            </a:r>
            <a:r>
              <a:rPr lang="en-GB" sz="1600" dirty="0">
                <a:solidFill>
                  <a:srgbClr val="0070C0"/>
                </a:solidFill>
              </a:rPr>
              <a:t>, </a:t>
            </a:r>
            <a:r>
              <a:rPr lang="en-GB" sz="1600" dirty="0" err="1">
                <a:solidFill>
                  <a:srgbClr val="0070C0"/>
                </a:solidFill>
              </a:rPr>
              <a:t>gan</a:t>
            </a:r>
            <a:r>
              <a:rPr lang="en-GB" sz="1600" dirty="0">
                <a:solidFill>
                  <a:srgbClr val="0070C0"/>
                </a:solidFill>
              </a:rPr>
              <a:t> </a:t>
            </a:r>
            <a:r>
              <a:rPr lang="en-GB" sz="1600" dirty="0" err="1">
                <a:solidFill>
                  <a:srgbClr val="0070C0"/>
                </a:solidFill>
              </a:rPr>
              <a:t>ystyried</a:t>
            </a:r>
            <a:r>
              <a:rPr lang="en-GB" sz="1600" dirty="0">
                <a:solidFill>
                  <a:srgbClr val="0070C0"/>
                </a:solidFill>
              </a:rPr>
              <a:t> </a:t>
            </a:r>
            <a:r>
              <a:rPr lang="en-GB" sz="1600" dirty="0" err="1">
                <a:solidFill>
                  <a:srgbClr val="0070C0"/>
                </a:solidFill>
              </a:rPr>
              <a:t>syniadau</a:t>
            </a:r>
            <a:r>
              <a:rPr lang="en-GB" sz="1600" dirty="0">
                <a:solidFill>
                  <a:srgbClr val="0070C0"/>
                </a:solidFill>
              </a:rPr>
              <a:t> </a:t>
            </a:r>
            <a:r>
              <a:rPr lang="en-GB" sz="1600" dirty="0" err="1">
                <a:solidFill>
                  <a:srgbClr val="0070C0"/>
                </a:solidFill>
              </a:rPr>
              <a:t>gwahanol</a:t>
            </a:r>
            <a:r>
              <a:rPr lang="en-GB" sz="1600" dirty="0">
                <a:solidFill>
                  <a:srgbClr val="0070C0"/>
                </a:solidFill>
              </a:rPr>
              <a:t> </a:t>
            </a:r>
          </a:p>
        </p:txBody>
      </p:sp>
    </p:spTree>
    <p:extLst>
      <p:ext uri="{BB962C8B-B14F-4D97-AF65-F5344CB8AC3E}">
        <p14:creationId xmlns:p14="http://schemas.microsoft.com/office/powerpoint/2010/main" val="3625377154"/>
      </p:ext>
    </p:extLst>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763FFE89-724D-4665-967B-7068232D4A36}"/>
              </a:ext>
            </a:extLst>
          </p:cNvPr>
          <p:cNvSpPr txBox="1"/>
          <p:nvPr/>
        </p:nvSpPr>
        <p:spPr>
          <a:xfrm>
            <a:off x="1487609" y="5148615"/>
            <a:ext cx="10420614" cy="1311951"/>
          </a:xfrm>
          <a:prstGeom prst="rect">
            <a:avLst/>
          </a:prstGeom>
          <a:noFill/>
          <a:ln>
            <a:noFill/>
          </a:ln>
        </p:spPr>
        <p:txBody>
          <a:bodyPr wrap="square">
            <a:spAutoFit/>
          </a:bodyPr>
          <a:lstStyle/>
          <a:p>
            <a:pPr>
              <a:defRPr b="0" i="0"/>
            </a:pPr>
            <a:r>
              <a:rPr lang="1106" sz="1600" b="1" i="1">
                <a:solidFill>
                  <a:srgbClr val="0070C0"/>
                </a:solidFill>
              </a:rPr>
              <a:t>Adborth yr Uwch Arholwr </a:t>
            </a:r>
          </a:p>
          <a:p>
            <a:pPr>
              <a:defRPr b="0" i="0"/>
            </a:pPr>
            <a:r>
              <a:rPr lang="1106" sz="1600" i="1">
                <a:solidFill>
                  <a:srgbClr val="0070C0"/>
                </a:solidFill>
              </a:rPr>
              <a:t>Mae'r dysgwr hwn wedi cyflwyno trafodaeth dda iawn sy'n dangos gwybodaeth a dealltwriaeth gadarn o ofynion y cwestiwn.</a:t>
            </a:r>
            <a:r>
              <a:rPr lang="1106" sz="1600" i="0">
                <a:solidFill>
                  <a:srgbClr val="0070C0"/>
                </a:solidFill>
              </a:rPr>
              <a:t> </a:t>
            </a:r>
            <a:r>
              <a:rPr lang="1106" sz="1600" i="1">
                <a:solidFill>
                  <a:srgbClr val="0070C0"/>
                </a:solidFill>
              </a:rPr>
              <a:t>Mae tystiolaeth o'r math o gefnogaeth y gellir ei chynnig ar gyfer materion penodol a chaiff hyn ei datblygu lle mae'r dysgwr yn trafod anghenion unigol Gwenno.</a:t>
            </a:r>
            <a:r>
              <a:rPr lang="1106" sz="1600" i="0">
                <a:solidFill>
                  <a:srgbClr val="0070C0"/>
                </a:solidFill>
              </a:rPr>
              <a:t> </a:t>
            </a:r>
            <a:r>
              <a:rPr lang="1106" sz="1600" i="1">
                <a:solidFill>
                  <a:srgbClr val="0070C0"/>
                </a:solidFill>
              </a:rPr>
              <a:t>Mae awgrymu cefnogaeth bellach gan weithwyr proffesiynol eraill yn cefnogi dyfarnu'r 5 marc llawn a roddwyd.</a:t>
            </a:r>
            <a:endParaRPr lang="en-GB" sz="1600" b="1" i="1">
              <a:solidFill>
                <a:srgbClr val="0070C0"/>
              </a:solidFill>
            </a:endParaRPr>
          </a:p>
        </p:txBody>
      </p:sp>
      <p:sp>
        <p:nvSpPr>
          <p:cNvPr id="10" name="Speech Bubble: Rectangle with Corners Rounded 9">
            <a:extLst>
              <a:ext uri="{FF2B5EF4-FFF2-40B4-BE49-F238E27FC236}">
                <a16:creationId xmlns:a16="http://schemas.microsoft.com/office/drawing/2014/main" id="{4A3583F8-D7AE-4603-B0CA-96BD2A25BEDF}"/>
              </a:ext>
            </a:extLst>
          </p:cNvPr>
          <p:cNvSpPr/>
          <p:nvPr/>
        </p:nvSpPr>
        <p:spPr>
          <a:xfrm>
            <a:off x="1337745" y="4971393"/>
            <a:ext cx="10699530" cy="1677885"/>
          </a:xfrm>
          <a:prstGeom prst="wedgeRoundRectCallout">
            <a:avLst>
              <a:gd name="adj1" fmla="val -45138"/>
              <a:gd name="adj2" fmla="val -81151"/>
              <a:gd name="adj3" fmla="val 16667"/>
            </a:avLst>
          </a:prstGeom>
          <a:ln>
            <a:solidFill>
              <a:schemeClr val="tx1"/>
            </a:solidFill>
          </a:ln>
        </p:spPr>
        <p:txBody>
          <a:bodyPr wrap="none" lIns="0" tIns="0" rIns="0" bIns="0" rtlCol="0" anchor="ctr">
            <a:noAutofit/>
          </a:bodyPr>
          <a:lstStyle/>
          <a:p>
            <a:endParaRPr lang="en-GB" sz="1800" i="1">
              <a:solidFill>
                <a:srgbClr val="0070C0"/>
              </a:solidFill>
            </a:endParaRPr>
          </a:p>
        </p:txBody>
      </p:sp>
      <p:sp>
        <p:nvSpPr>
          <p:cNvPr id="11" name="TextBox 10">
            <a:extLst>
              <a:ext uri="{FF2B5EF4-FFF2-40B4-BE49-F238E27FC236}">
                <a16:creationId xmlns:a16="http://schemas.microsoft.com/office/drawing/2014/main" id="{5EEAF44C-B106-4780-8D50-9C8082F60A43}"/>
              </a:ext>
            </a:extLst>
          </p:cNvPr>
          <p:cNvSpPr txBox="1"/>
          <p:nvPr/>
        </p:nvSpPr>
        <p:spPr>
          <a:xfrm>
            <a:off x="222576" y="972303"/>
            <a:ext cx="310326" cy="366126"/>
          </a:xfrm>
          <a:prstGeom prst="rect">
            <a:avLst/>
          </a:prstGeom>
          <a:noFill/>
        </p:spPr>
        <p:txBody>
          <a:bodyPr wrap="none" rtlCol="0">
            <a:spAutoFit/>
          </a:bodyPr>
          <a:lstStyle/>
          <a:p>
            <a:pPr>
              <a:defRPr b="0" i="0"/>
            </a:pPr>
            <a:r>
              <a:rPr lang="1106"/>
              <a:t>1</a:t>
            </a:r>
          </a:p>
        </p:txBody>
      </p:sp>
      <p:sp>
        <p:nvSpPr>
          <p:cNvPr id="12" name="Title 2">
            <a:extLst>
              <a:ext uri="{FF2B5EF4-FFF2-40B4-BE49-F238E27FC236}">
                <a16:creationId xmlns:a16="http://schemas.microsoft.com/office/drawing/2014/main" id="{3881D40D-4F13-46D3-B802-BF0AEFC8C75D}"/>
              </a:ext>
            </a:extLst>
          </p:cNvPr>
          <p:cNvSpPr txBox="1">
            <a:spLocks noGrp="1"/>
          </p:cNvSpPr>
          <p:nvPr>
            <p:ph type="title"/>
          </p:nvPr>
        </p:nvSpPr>
        <p:spPr>
          <a:xfrm>
            <a:off x="282575" y="207963"/>
            <a:ext cx="10223500" cy="447675"/>
          </a:xfrm>
          <a:prstGeom prst="rect">
            <a:avLst/>
          </a:prstGeom>
        </p:spPr>
        <p:txBody>
          <a:bodyPr vert="horz" lIns="0" tIns="0" rIns="0" bIns="0" rtlCol="0" anchor="b" anchorCtr="0">
            <a:noAutofit/>
          </a:bodyPr>
          <a:lstStyle>
            <a:lvl1pPr algn="l" defTabSz="914400" rtl="0" eaLnBrk="1" latinLnBrk="0" hangingPunct="1">
              <a:lnSpc>
                <a:spcPct val="90000"/>
              </a:lnSpc>
              <a:spcBef>
                <a:spcPct val="0"/>
              </a:spcBef>
              <a:buNone/>
              <a:defRPr lang="en-US" sz="1400" kern="1200">
                <a:solidFill>
                  <a:schemeClr val="accent1"/>
                </a:solidFill>
                <a:latin typeface="+mj-lt"/>
                <a:ea typeface="+mj-ea"/>
                <a:cs typeface="+mj-cs"/>
              </a:defRPr>
            </a:lvl1pPr>
          </a:lstStyle>
          <a:p>
            <a:pPr>
              <a:defRPr b="0" i="0"/>
            </a:pPr>
            <a:r>
              <a:rPr lang="1106" sz="1800" dirty="0"/>
              <a:t>Cwestiwn 1(c) </a:t>
            </a:r>
            <a:r>
              <a:rPr lang="en-GB" sz="1800" dirty="0" err="1"/>
              <a:t>ateb</a:t>
            </a:r>
            <a:r>
              <a:rPr lang="en-GB" sz="1800" dirty="0"/>
              <a:t> </a:t>
            </a:r>
            <a:r>
              <a:rPr lang="en-GB" sz="1800" dirty="0" err="1"/>
              <a:t>yr</a:t>
            </a:r>
            <a:r>
              <a:rPr lang="en-GB" sz="1800" dirty="0"/>
              <a:t> </a:t>
            </a:r>
            <a:r>
              <a:rPr lang="en-GB" sz="1800" dirty="0" err="1"/>
              <a:t>ymgeisydd</a:t>
            </a:r>
            <a:r>
              <a:rPr lang="en-GB" sz="1800" dirty="0"/>
              <a:t> </a:t>
            </a:r>
            <a:r>
              <a:rPr lang="en-GB" sz="1800" dirty="0" err="1"/>
              <a:t>gyda</a:t>
            </a:r>
            <a:r>
              <a:rPr lang="en-GB" sz="1800" dirty="0"/>
              <a:t> </a:t>
            </a:r>
            <a:r>
              <a:rPr lang="en-GB" sz="1800" dirty="0" err="1"/>
              <a:t>sylwadau’r</a:t>
            </a:r>
            <a:r>
              <a:rPr lang="en-GB" sz="1800" dirty="0"/>
              <a:t> </a:t>
            </a:r>
            <a:r>
              <a:rPr lang="en-GB" sz="1800" dirty="0" err="1"/>
              <a:t>Uwch</a:t>
            </a:r>
            <a:r>
              <a:rPr lang="en-GB" sz="1800" dirty="0"/>
              <a:t> </a:t>
            </a:r>
            <a:r>
              <a:rPr lang="en-GB" sz="1800" dirty="0" err="1"/>
              <a:t>Arholwr</a:t>
            </a:r>
            <a:endParaRPr lang="1106" sz="1800" dirty="0"/>
          </a:p>
        </p:txBody>
      </p:sp>
      <p:sp>
        <p:nvSpPr>
          <p:cNvPr id="8" name="TextBox 7">
            <a:extLst>
              <a:ext uri="{FF2B5EF4-FFF2-40B4-BE49-F238E27FC236}">
                <a16:creationId xmlns:a16="http://schemas.microsoft.com/office/drawing/2014/main" id="{466893EF-C667-43CB-A0A8-1AC329470737}"/>
              </a:ext>
            </a:extLst>
          </p:cNvPr>
          <p:cNvSpPr txBox="1"/>
          <p:nvPr/>
        </p:nvSpPr>
        <p:spPr>
          <a:xfrm>
            <a:off x="379029" y="2013017"/>
            <a:ext cx="11445377" cy="2227265"/>
          </a:xfrm>
          <a:prstGeom prst="rect">
            <a:avLst/>
          </a:prstGeom>
          <a:noFill/>
        </p:spPr>
        <p:txBody>
          <a:bodyPr wrap="square">
            <a:spAutoFit/>
          </a:bodyPr>
          <a:lstStyle/>
          <a:p>
            <a:pPr>
              <a:defRPr b="0" i="0"/>
            </a:pPr>
            <a:r>
              <a:rPr lang="1106" sz="1400"/>
              <a:t>Ateb yr ymgeisydd:</a:t>
            </a:r>
          </a:p>
          <a:p>
            <a:pPr>
              <a:defRPr b="0" i="0"/>
            </a:pPr>
            <a:r>
              <a:rPr lang="1106" sz="1400"/>
              <a:t>Gall therapydd iaith a lleferydd gefnogi Gwenno a'i theulu gan y bydd yn helpu'r plentyn i gaffael yr iaith yn well, gan ystyried ei phroblemau a'i hanghenion unigol a'i helpu i addasu. Mae therapydd iaith a lleferydd yn amrywio o faterion lleferydd o beidio â gallu siarad yr iaith i fod â lisb, gan nad yw'r anghenion iaith a lleferydd sydd gan Gwenno wedi'u nodi mae llawer o ddulliau gwahanol posibl y gellid rhoi cynnig arnyn nhw yn dibynnu ar anghenion Gwenno. Os nad yw plentyn yn gallu siarad yr iaith o gwbl mae'n debyg y byddai'r therapydd iaith a lleferydd yn dilyn dull i integreiddio'r iaith yn araf bach a chael y plentyn i roi cynnig ar ymarfer y geiriau, oherwydd efallai bod ganddo broblem siarad ac nid problem â'r iaith ei hun. Os oes gan blentyn lisb ac nad oes modd ei ddeall yn siarad, gall y therapydd iaith a lleferydd ofyn i'r plentyn ymarfer llythrennau a geiriau nad yw'n gallu eu dweud a gweld os yw'n gwella wrth ymarfer cyn meddwl am ffordd arall o'i gael i ddysgu. Os oes angen cefnogaeth ychwanegol ar Gwenno yn y dosbarth neu yn rhywle arall gall y therapydd iaith a lleferydd hefyd ei chyfeirio i gael cynorthwyydd addysgu yn y dosbarth neu rywun sy'n gallu ei deall yn well neu addysgu'r hyn mae angen iddi ei wybod iddi.</a:t>
            </a:r>
            <a:endParaRPr lang="en-GB" sz="1400"/>
          </a:p>
        </p:txBody>
      </p:sp>
      <p:pic>
        <p:nvPicPr>
          <p:cNvPr id="13" name="Picture 12">
            <a:extLst>
              <a:ext uri="{FF2B5EF4-FFF2-40B4-BE49-F238E27FC236}">
                <a16:creationId xmlns:a16="http://schemas.microsoft.com/office/drawing/2014/main" id="{F28ECAC4-9B39-4ACC-8C6B-C9E3CEF9C52D}"/>
              </a:ext>
            </a:extLst>
          </p:cNvPr>
          <p:cNvPicPr>
            <a:picLocks noChangeAspect="1"/>
          </p:cNvPicPr>
          <p:nvPr/>
        </p:nvPicPr>
        <p:blipFill>
          <a:blip r:embed="rId2"/>
          <a:srcRect b="62049"/>
          <a:stretch>
            <a:fillRect/>
          </a:stretch>
        </p:blipFill>
        <p:spPr>
          <a:xfrm>
            <a:off x="535482" y="972304"/>
            <a:ext cx="7784059" cy="958832"/>
          </a:xfrm>
          <a:prstGeom prst="rect">
            <a:avLst/>
          </a:prstGeom>
        </p:spPr>
      </p:pic>
    </p:spTree>
    <p:extLst>
      <p:ext uri="{BB962C8B-B14F-4D97-AF65-F5344CB8AC3E}">
        <p14:creationId xmlns:p14="http://schemas.microsoft.com/office/powerpoint/2010/main" val="1376774980"/>
      </p:ext>
    </p:extLst>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18190176-10FD-4873-8109-B7EF140B1048}"/>
              </a:ext>
            </a:extLst>
          </p:cNvPr>
          <p:cNvSpPr txBox="1"/>
          <p:nvPr/>
        </p:nvSpPr>
        <p:spPr>
          <a:xfrm>
            <a:off x="5844642" y="984362"/>
            <a:ext cx="6347358" cy="6071583"/>
          </a:xfrm>
          <a:prstGeom prst="rect">
            <a:avLst/>
          </a:prstGeom>
          <a:noFill/>
        </p:spPr>
        <p:txBody>
          <a:bodyPr wrap="square">
            <a:spAutoFit/>
          </a:bodyPr>
          <a:lstStyle/>
          <a:p>
            <a:pPr algn="l">
              <a:defRPr b="0" i="0"/>
            </a:pPr>
            <a:r>
              <a:rPr lang="1106" sz="1400" b="0" i="0" u="none" strike="noStrike" baseline="0" dirty="0">
                <a:latin typeface="ArialMT"/>
              </a:rPr>
              <a:t>Gall yr ateb gyfeirio at</a:t>
            </a:r>
          </a:p>
          <a:p>
            <a:pPr algn="l">
              <a:defRPr b="0" i="0"/>
            </a:pPr>
            <a:r>
              <a:rPr lang="1106" sz="1400" b="0" i="0" u="none" strike="noStrike" baseline="0" dirty="0">
                <a:latin typeface="SymbolMT"/>
              </a:rPr>
              <a:t>• </a:t>
            </a:r>
            <a:r>
              <a:rPr lang="1106" sz="1400" b="0" i="0" u="none" strike="noStrike" baseline="0" dirty="0">
                <a:latin typeface="ArialMT"/>
              </a:rPr>
              <a:t>Mae angen i’r aelodau o’r tîm a’r aelodau o’r teulu fod yn sicr y bydd y wybodaeth sy’n cael ei rhannu yn ddiogel.</a:t>
            </a:r>
          </a:p>
          <a:p>
            <a:pPr algn="l">
              <a:defRPr b="0" i="0"/>
            </a:pPr>
            <a:r>
              <a:rPr lang="1106" sz="1400" b="0" i="0" u="none" strike="noStrike" baseline="0" dirty="0">
                <a:latin typeface="SymbolMT"/>
              </a:rPr>
              <a:t>• </a:t>
            </a:r>
            <a:r>
              <a:rPr lang="1106" sz="1400" b="0" i="0" u="none" strike="noStrike" baseline="0" dirty="0">
                <a:latin typeface="ArialMT"/>
              </a:rPr>
              <a:t>Mae’n bwysig meithrin ymddiriedaeth rhwng aelodau’r tîm a’r rhai sy’n defnyddio’r gwasanaethau</a:t>
            </a:r>
          </a:p>
          <a:p>
            <a:pPr algn="l">
              <a:defRPr b="0" i="0"/>
            </a:pPr>
            <a:r>
              <a:rPr lang="1106" sz="1400" b="0" i="0" u="none" strike="noStrike" baseline="0" dirty="0">
                <a:latin typeface="SymbolMT"/>
              </a:rPr>
              <a:t>• </a:t>
            </a:r>
            <a:r>
              <a:rPr lang="1106" sz="1400" b="0" i="0" u="none" strike="noStrike" baseline="0" dirty="0">
                <a:latin typeface="ArialMT"/>
              </a:rPr>
              <a:t>Pan mae pawb yn ymddiried yn ei gilydd efallai bydd rhannu gwybodaeth yn fwy agored ac felly’n fwy buddiol</a:t>
            </a:r>
          </a:p>
          <a:p>
            <a:pPr algn="l">
              <a:defRPr b="0" i="0"/>
            </a:pPr>
            <a:r>
              <a:rPr lang="1106" sz="1400" b="0" i="0" u="none" strike="noStrike" baseline="0" dirty="0">
                <a:latin typeface="SymbolMT"/>
              </a:rPr>
              <a:t>• </a:t>
            </a:r>
            <a:r>
              <a:rPr lang="1106" sz="1400" b="0" i="0" u="none" strike="noStrike" baseline="0" dirty="0">
                <a:latin typeface="ArialMT"/>
              </a:rPr>
              <a:t>Os oes mater o ran amddiffyn plant neu drais domestig, mae’n bwysig cadw pawb yn ddiogel</a:t>
            </a:r>
          </a:p>
          <a:p>
            <a:pPr algn="l">
              <a:defRPr b="0" i="0"/>
            </a:pPr>
            <a:r>
              <a:rPr lang="1106" sz="1400" b="0" i="0" u="none" strike="noStrike" baseline="0" dirty="0">
                <a:latin typeface="SymbolMT"/>
              </a:rPr>
              <a:t>• </a:t>
            </a:r>
            <a:r>
              <a:rPr lang="1106" sz="1400" b="0" i="0" u="none" strike="noStrike" baseline="0" dirty="0">
                <a:latin typeface="ArialMT"/>
              </a:rPr>
              <a:t>Petai’r wybodaeth ddim yn cael ei chadw’n gyfrinachol byddai’n bosibl ei defnyddio am y rheswm anghywir</a:t>
            </a:r>
          </a:p>
          <a:p>
            <a:pPr algn="l">
              <a:defRPr b="0" i="0"/>
            </a:pPr>
            <a:r>
              <a:rPr lang="1106" sz="1400" b="0" i="0" u="none" strike="noStrike" baseline="0" dirty="0">
                <a:latin typeface="SymbolMT"/>
              </a:rPr>
              <a:t>• </a:t>
            </a:r>
            <a:r>
              <a:rPr lang="1106" sz="1400" b="0" i="0" u="none" strike="noStrike" baseline="0" dirty="0">
                <a:latin typeface="ArialMT"/>
              </a:rPr>
              <a:t>Lle nad yw cyfranogwyr yn ymddiried yn ei gilydd, efallai bydd gwybodaeth bwysig arall yn cael ei cholli</a:t>
            </a:r>
          </a:p>
          <a:p>
            <a:pPr algn="l">
              <a:defRPr b="0" i="0"/>
            </a:pPr>
            <a:r>
              <a:rPr lang="1106" sz="1400" b="0" i="0" u="none" strike="noStrike" baseline="0" dirty="0">
                <a:latin typeface="SymbolMT"/>
              </a:rPr>
              <a:t>• </a:t>
            </a:r>
            <a:r>
              <a:rPr lang="1106" sz="1400" b="0" i="0" u="none" strike="noStrike" baseline="0" dirty="0">
                <a:latin typeface="ArialMT"/>
              </a:rPr>
              <a:t>Efallai bydd rhai pobl yn feirniadol pan maen nhw’n clywed gwybodaeth benodol felly dylid bod yn ofalus o ran beth sy’n cael ei rannu a sut mae’n cael ei rannu</a:t>
            </a:r>
          </a:p>
          <a:p>
            <a:pPr algn="l">
              <a:defRPr b="0" i="0"/>
            </a:pPr>
            <a:r>
              <a:rPr lang="1106" sz="1400" b="0" i="0" u="none" strike="noStrike" baseline="0" dirty="0">
                <a:latin typeface="SymbolMT"/>
              </a:rPr>
              <a:t>• </a:t>
            </a:r>
            <a:r>
              <a:rPr lang="1106" sz="1400" b="0" i="0" u="none" strike="noStrike" baseline="0" dirty="0">
                <a:latin typeface="ArialMT"/>
              </a:rPr>
              <a:t>Efallai na fydd y defnyddwyr gwasanaeth yn rhannu manylion ac efallai na fydd cefnogaeth yn cael ei rhoi</a:t>
            </a:r>
          </a:p>
          <a:p>
            <a:pPr algn="l">
              <a:defRPr b="0" i="0"/>
            </a:pPr>
            <a:r>
              <a:rPr lang="1106" sz="1400" b="0" i="0" u="none" strike="noStrike" baseline="0" dirty="0">
                <a:latin typeface="SymbolMT"/>
              </a:rPr>
              <a:t>• </a:t>
            </a:r>
            <a:r>
              <a:rPr lang="1106" sz="1400" b="0" i="0" u="none" strike="noStrike" baseline="0" dirty="0">
                <a:latin typeface="ArialMT"/>
              </a:rPr>
              <a:t>Dylai’r aelodau o’r tîm wybod pryd i rannu gwybodaeth a gyda phwy, er budd y teuluoedd</a:t>
            </a:r>
          </a:p>
          <a:p>
            <a:pPr algn="l">
              <a:defRPr b="0" i="0"/>
            </a:pPr>
            <a:r>
              <a:rPr lang="1106" sz="1400" b="0" i="0" u="none" strike="noStrike" baseline="0" dirty="0">
                <a:latin typeface="SymbolMT"/>
              </a:rPr>
              <a:t>• </a:t>
            </a:r>
            <a:r>
              <a:rPr lang="1106" sz="1400" b="0" i="0" u="none" strike="noStrike" baseline="0" dirty="0">
                <a:latin typeface="ArialMT"/>
              </a:rPr>
              <a:t>Bydd pawb yn cael eu diogelu os bydd polisïau cyfrinachedd yn cael eu dilyn</a:t>
            </a:r>
          </a:p>
          <a:p>
            <a:pPr algn="l">
              <a:defRPr b="0" i="0"/>
            </a:pPr>
            <a:r>
              <a:rPr lang="1106" sz="1400" b="0" i="0" u="none" strike="noStrike" baseline="0" dirty="0">
                <a:latin typeface="SymbolMT"/>
              </a:rPr>
              <a:t>• </a:t>
            </a:r>
            <a:r>
              <a:rPr lang="1106" sz="1400" b="0" i="0" u="none" strike="noStrike" baseline="0" dirty="0">
                <a:latin typeface="ArialMT"/>
              </a:rPr>
              <a:t>Mae’n bwysig deall nad yw cadw pethau’n gyfrinachol yn golygu cadw cyfrinach</a:t>
            </a:r>
          </a:p>
          <a:p>
            <a:pPr algn="l">
              <a:defRPr b="0" i="0"/>
            </a:pPr>
            <a:r>
              <a:rPr lang="1106" sz="1400" b="0" i="0" u="none" strike="noStrike" baseline="0" dirty="0">
                <a:latin typeface="SymbolMT"/>
              </a:rPr>
              <a:t>• </a:t>
            </a:r>
            <a:r>
              <a:rPr lang="1106" sz="1400" b="0" i="0" u="none" strike="noStrike" baseline="0" dirty="0">
                <a:latin typeface="ArialMT"/>
              </a:rPr>
              <a:t>Dylai’r aelodau o’r tîm a’r aelodau o’r teulu fod yn ymwybodol y bydd angen rhannu cyfrinach weithiau</a:t>
            </a:r>
          </a:p>
          <a:p>
            <a:pPr algn="l">
              <a:defRPr b="0" i="0"/>
            </a:pPr>
            <a:r>
              <a:rPr lang="1106" sz="1400" b="0" i="0" u="none" strike="noStrike" baseline="0" dirty="0">
                <a:latin typeface="ArialMT"/>
              </a:rPr>
              <a:t>Nid yw'r rhestr yn gynhwysfawr.</a:t>
            </a:r>
          </a:p>
          <a:p>
            <a:pPr algn="l">
              <a:defRPr b="0" i="0"/>
            </a:pPr>
            <a:r>
              <a:rPr lang="1106" sz="1400" b="0" i="0" u="none" strike="noStrike" baseline="0" dirty="0">
                <a:latin typeface="ArialMT"/>
              </a:rPr>
              <a:t>Rhowch farciau am unrhyw ymateb perthnasol arall.</a:t>
            </a:r>
            <a:endParaRPr lang="en-GB" sz="1400" dirty="0"/>
          </a:p>
        </p:txBody>
      </p:sp>
      <p:sp>
        <p:nvSpPr>
          <p:cNvPr id="7" name="TextBox 6">
            <a:extLst>
              <a:ext uri="{FF2B5EF4-FFF2-40B4-BE49-F238E27FC236}">
                <a16:creationId xmlns:a16="http://schemas.microsoft.com/office/drawing/2014/main" id="{4FBC498E-7921-46C0-B1BF-E3B6286A69C2}"/>
              </a:ext>
            </a:extLst>
          </p:cNvPr>
          <p:cNvSpPr txBox="1"/>
          <p:nvPr/>
        </p:nvSpPr>
        <p:spPr>
          <a:xfrm>
            <a:off x="262423" y="3531705"/>
            <a:ext cx="5471971" cy="3081558"/>
          </a:xfrm>
          <a:prstGeom prst="rect">
            <a:avLst/>
          </a:prstGeom>
          <a:noFill/>
        </p:spPr>
        <p:txBody>
          <a:bodyPr wrap="square">
            <a:spAutoFit/>
          </a:bodyPr>
          <a:lstStyle/>
          <a:p>
            <a:pPr algn="l">
              <a:defRPr b="0" i="0"/>
            </a:pPr>
            <a:r>
              <a:rPr lang="1106" sz="1400" b="1" i="0" u="none" strike="noStrike" baseline="0" dirty="0">
                <a:latin typeface="Arial-BoldMT"/>
              </a:rPr>
              <a:t>Rhowch hyd at 6 marc</a:t>
            </a:r>
          </a:p>
          <a:p>
            <a:pPr algn="l">
              <a:defRPr b="0" i="0"/>
            </a:pPr>
            <a:r>
              <a:rPr lang="1106" sz="1400" b="1" i="0" u="none" strike="noStrike" baseline="0" dirty="0">
                <a:latin typeface="Arial-BoldMT"/>
              </a:rPr>
              <a:t>Rhowch 0 marc </a:t>
            </a:r>
            <a:r>
              <a:rPr lang="1106" sz="1400" b="0" i="0" u="none" strike="noStrike" baseline="0" dirty="0">
                <a:latin typeface="ArialMT"/>
              </a:rPr>
              <a:t>os nad yw'r ymateb yn haeddu ennill marciau</a:t>
            </a:r>
          </a:p>
          <a:p>
            <a:pPr algn="l">
              <a:defRPr b="0" i="0"/>
            </a:pPr>
            <a:r>
              <a:rPr lang="1106" sz="1400" b="1" i="0" u="none" strike="noStrike" baseline="0" dirty="0">
                <a:latin typeface="Arial-BoldMT"/>
              </a:rPr>
              <a:t>Rhowch 1-2 farc</a:t>
            </a:r>
            <a:r>
              <a:rPr lang="1106" sz="1400" b="0" i="0" u="none" strike="noStrike" baseline="0" dirty="0">
                <a:latin typeface="ArialMT"/>
              </a:rPr>
              <a:t> am esboniad sylfaenol sy’n dangos gwybodaeth a dealltwriaeth gyfyngedig o bwysigrwydd cyfrinachedd rhwng asiantaethau wrth gefnogi anghenion gofal, iechyd, llesiant a datblygiad plant.</a:t>
            </a:r>
          </a:p>
          <a:p>
            <a:pPr algn="l">
              <a:defRPr b="0" i="0"/>
            </a:pPr>
            <a:r>
              <a:rPr lang="1106" sz="1400" b="1" i="0" u="none" strike="noStrike" baseline="0" dirty="0">
                <a:latin typeface="Arial-BoldMT"/>
              </a:rPr>
              <a:t>Rhowch 3-4 marc</a:t>
            </a:r>
            <a:r>
              <a:rPr lang="1106" sz="1400" b="0" i="0" u="none" strike="noStrike" baseline="0" dirty="0">
                <a:latin typeface="Arial-BoldMT"/>
              </a:rPr>
              <a:t> </a:t>
            </a:r>
            <a:r>
              <a:rPr lang="1106" sz="1400" b="0" i="0" u="none" strike="noStrike" baseline="0" dirty="0">
                <a:latin typeface="ArialMT"/>
              </a:rPr>
              <a:t>am esboniad da sy’n dangos rhywfaint o </a:t>
            </a:r>
          </a:p>
          <a:p>
            <a:pPr algn="l">
              <a:defRPr b="0" i="0"/>
            </a:pPr>
            <a:r>
              <a:rPr lang="1106" sz="1400" b="0" i="0" u="none" strike="noStrike" baseline="0" dirty="0">
                <a:latin typeface="ArialMT"/>
              </a:rPr>
              <a:t>wybodaeth a dealltwriaeth o bwysigrwydd cyfrinachedd rhwng asiantaethau wrth gefnogi anghenion gofal, iechyd, llesiant a datblygiad plant.</a:t>
            </a:r>
          </a:p>
          <a:p>
            <a:pPr algn="l">
              <a:defRPr b="0" i="0"/>
            </a:pPr>
            <a:r>
              <a:rPr lang="1106" sz="1400" b="1" i="0" u="none" strike="noStrike" baseline="0" dirty="0">
                <a:latin typeface="Arial-BoldMT"/>
              </a:rPr>
              <a:t>Rhowch 5-6 marc </a:t>
            </a:r>
            <a:r>
              <a:rPr lang="1106" sz="1400" b="0" i="0" u="none" strike="noStrike" baseline="0" dirty="0">
                <a:latin typeface="ArialMT"/>
              </a:rPr>
              <a:t>am esboniad da iawn sy’n dangos gwybodaeth a dealltwriaeth gadarn o bwysigrwydd cyfrinachedd rhwng asiantaethau wrth gefnogi anghenion gofal, iechyd, llesiant a datblygiad plant.</a:t>
            </a:r>
            <a:endParaRPr lang="en-GB" sz="1400" dirty="0"/>
          </a:p>
        </p:txBody>
      </p:sp>
      <p:sp>
        <p:nvSpPr>
          <p:cNvPr id="8" name="Title 2">
            <a:extLst>
              <a:ext uri="{FF2B5EF4-FFF2-40B4-BE49-F238E27FC236}">
                <a16:creationId xmlns:a16="http://schemas.microsoft.com/office/drawing/2014/main" id="{5A30BB7C-3A10-4FD9-912D-67B7C83DA83A}"/>
              </a:ext>
            </a:extLst>
          </p:cNvPr>
          <p:cNvSpPr>
            <a:spLocks noGrp="1"/>
          </p:cNvSpPr>
          <p:nvPr>
            <p:ph type="title"/>
          </p:nvPr>
        </p:nvSpPr>
        <p:spPr>
          <a:xfrm>
            <a:off x="282011" y="208722"/>
            <a:ext cx="10223323" cy="447261"/>
          </a:xfrm>
        </p:spPr>
        <p:txBody>
          <a:bodyPr/>
          <a:lstStyle/>
          <a:p>
            <a:pPr>
              <a:defRPr b="0" i="0"/>
            </a:pPr>
            <a:r>
              <a:rPr lang="1106" sz="1800"/>
              <a:t>Cwestiwn 2 a'r cynllun marcio </a:t>
            </a:r>
          </a:p>
        </p:txBody>
      </p:sp>
      <p:pic>
        <p:nvPicPr>
          <p:cNvPr id="9" name="Content Placeholder 8">
            <a:extLst>
              <a:ext uri="{FF2B5EF4-FFF2-40B4-BE49-F238E27FC236}">
                <a16:creationId xmlns:a16="http://schemas.microsoft.com/office/drawing/2014/main" id="{47E363B5-4CB2-416F-866F-1AA169AD9A9D}"/>
              </a:ext>
            </a:extLst>
          </p:cNvPr>
          <p:cNvPicPr>
            <a:picLocks noGrp="1" noChangeAspect="1"/>
          </p:cNvPicPr>
          <p:nvPr>
            <p:ph idx="1"/>
          </p:nvPr>
        </p:nvPicPr>
        <p:blipFill>
          <a:blip r:embed="rId2"/>
          <a:stretch>
            <a:fillRect/>
          </a:stretch>
        </p:blipFill>
        <p:spPr>
          <a:xfrm>
            <a:off x="262423" y="1060381"/>
            <a:ext cx="5343525" cy="2066925"/>
          </a:xfrm>
        </p:spPr>
      </p:pic>
      <p:sp>
        <p:nvSpPr>
          <p:cNvPr id="10" name="TextBox 9">
            <a:extLst>
              <a:ext uri="{FF2B5EF4-FFF2-40B4-BE49-F238E27FC236}">
                <a16:creationId xmlns:a16="http://schemas.microsoft.com/office/drawing/2014/main" id="{4D3E46C6-5CE5-4E78-9054-DED8FB434E6E}"/>
              </a:ext>
            </a:extLst>
          </p:cNvPr>
          <p:cNvSpPr txBox="1"/>
          <p:nvPr/>
        </p:nvSpPr>
        <p:spPr>
          <a:xfrm>
            <a:off x="5813989" y="0"/>
            <a:ext cx="6096000" cy="830997"/>
          </a:xfrm>
          <a:prstGeom prst="rect">
            <a:avLst/>
          </a:prstGeom>
          <a:noFill/>
        </p:spPr>
        <p:txBody>
          <a:bodyPr wrap="square">
            <a:spAutoFit/>
          </a:bodyPr>
          <a:lstStyle/>
          <a:p>
            <a:r>
              <a:rPr lang="en-GB" sz="1600" dirty="0" err="1">
                <a:solidFill>
                  <a:schemeClr val="accent1"/>
                </a:solidFill>
              </a:rPr>
              <a:t>Berfau</a:t>
            </a:r>
            <a:r>
              <a:rPr lang="en-GB" sz="1600" dirty="0">
                <a:solidFill>
                  <a:schemeClr val="accent1"/>
                </a:solidFill>
              </a:rPr>
              <a:t> </a:t>
            </a:r>
            <a:r>
              <a:rPr lang="en-GB" sz="1600" dirty="0" err="1">
                <a:solidFill>
                  <a:schemeClr val="accent1"/>
                </a:solidFill>
              </a:rPr>
              <a:t>Gorchymyn</a:t>
            </a:r>
            <a:r>
              <a:rPr lang="en-GB" sz="1600" dirty="0">
                <a:solidFill>
                  <a:schemeClr val="accent1"/>
                </a:solidFill>
              </a:rPr>
              <a:t>: </a:t>
            </a:r>
            <a:r>
              <a:rPr lang="en-GB" sz="1600" b="1" i="1" dirty="0" err="1">
                <a:solidFill>
                  <a:srgbClr val="0070C0"/>
                </a:solidFill>
              </a:rPr>
              <a:t>Esboniwch</a:t>
            </a:r>
            <a:r>
              <a:rPr lang="en-GB" sz="1600" dirty="0">
                <a:solidFill>
                  <a:srgbClr val="0070C0"/>
                </a:solidFill>
              </a:rPr>
              <a:t> </a:t>
            </a:r>
          </a:p>
          <a:p>
            <a:r>
              <a:rPr lang="en-GB" sz="1600" dirty="0" err="1">
                <a:solidFill>
                  <a:srgbClr val="0070C0"/>
                </a:solidFill>
              </a:rPr>
              <a:t>Rhowch</a:t>
            </a:r>
            <a:r>
              <a:rPr lang="en-GB" sz="1600" dirty="0">
                <a:solidFill>
                  <a:srgbClr val="0070C0"/>
                </a:solidFill>
              </a:rPr>
              <a:t> </a:t>
            </a:r>
            <a:r>
              <a:rPr lang="en-GB" sz="1600" dirty="0" err="1">
                <a:solidFill>
                  <a:srgbClr val="0070C0"/>
                </a:solidFill>
              </a:rPr>
              <a:t>fanylion</a:t>
            </a:r>
            <a:r>
              <a:rPr lang="en-GB" sz="1600" dirty="0">
                <a:solidFill>
                  <a:srgbClr val="0070C0"/>
                </a:solidFill>
              </a:rPr>
              <a:t> a </a:t>
            </a:r>
            <a:r>
              <a:rPr lang="en-GB" sz="1600" dirty="0" err="1">
                <a:solidFill>
                  <a:srgbClr val="0070C0"/>
                </a:solidFill>
              </a:rPr>
              <a:t>rhesymau</a:t>
            </a:r>
            <a:r>
              <a:rPr lang="en-GB" sz="1600" dirty="0">
                <a:solidFill>
                  <a:srgbClr val="0070C0"/>
                </a:solidFill>
              </a:rPr>
              <a:t> </a:t>
            </a:r>
            <a:r>
              <a:rPr lang="en-GB" sz="1600" dirty="0" err="1">
                <a:solidFill>
                  <a:srgbClr val="0070C0"/>
                </a:solidFill>
              </a:rPr>
              <a:t>dros</a:t>
            </a:r>
            <a:r>
              <a:rPr lang="en-GB" sz="1600" dirty="0">
                <a:solidFill>
                  <a:srgbClr val="0070C0"/>
                </a:solidFill>
              </a:rPr>
              <a:t> </a:t>
            </a:r>
          </a:p>
          <a:p>
            <a:r>
              <a:rPr lang="en-GB" sz="1600" dirty="0" err="1">
                <a:solidFill>
                  <a:srgbClr val="0070C0"/>
                </a:solidFill>
              </a:rPr>
              <a:t>sut</a:t>
            </a:r>
            <a:r>
              <a:rPr lang="en-GB" sz="1600" dirty="0">
                <a:solidFill>
                  <a:srgbClr val="0070C0"/>
                </a:solidFill>
              </a:rPr>
              <a:t> a </a:t>
            </a:r>
            <a:r>
              <a:rPr lang="en-GB" sz="1600" dirty="0" err="1">
                <a:solidFill>
                  <a:srgbClr val="0070C0"/>
                </a:solidFill>
              </a:rPr>
              <a:t>pham</a:t>
            </a:r>
            <a:r>
              <a:rPr lang="en-GB" sz="1600" dirty="0">
                <a:solidFill>
                  <a:srgbClr val="0070C0"/>
                </a:solidFill>
              </a:rPr>
              <a:t> </a:t>
            </a:r>
            <a:r>
              <a:rPr lang="en-GB" sz="1600" dirty="0" err="1">
                <a:solidFill>
                  <a:srgbClr val="0070C0"/>
                </a:solidFill>
              </a:rPr>
              <a:t>mae</a:t>
            </a:r>
            <a:r>
              <a:rPr lang="en-GB" sz="1600" dirty="0">
                <a:solidFill>
                  <a:srgbClr val="0070C0"/>
                </a:solidFill>
              </a:rPr>
              <a:t> </a:t>
            </a:r>
            <a:r>
              <a:rPr lang="en-GB" sz="1600" dirty="0" err="1">
                <a:solidFill>
                  <a:srgbClr val="0070C0"/>
                </a:solidFill>
              </a:rPr>
              <a:t>rhywbeth</a:t>
            </a:r>
            <a:r>
              <a:rPr lang="en-GB" sz="1600" dirty="0">
                <a:solidFill>
                  <a:srgbClr val="0070C0"/>
                </a:solidFill>
              </a:rPr>
              <a:t> </a:t>
            </a:r>
            <a:r>
              <a:rPr lang="en-GB" sz="1600" dirty="0" err="1">
                <a:solidFill>
                  <a:srgbClr val="0070C0"/>
                </a:solidFill>
              </a:rPr>
              <a:t>fel</a:t>
            </a:r>
            <a:r>
              <a:rPr lang="en-GB" sz="1600" dirty="0">
                <a:solidFill>
                  <a:srgbClr val="0070C0"/>
                </a:solidFill>
              </a:rPr>
              <a:t> y </a:t>
            </a:r>
            <a:r>
              <a:rPr lang="en-GB" sz="1600" dirty="0" err="1">
                <a:solidFill>
                  <a:srgbClr val="0070C0"/>
                </a:solidFill>
              </a:rPr>
              <a:t>mae</a:t>
            </a:r>
            <a:r>
              <a:rPr lang="en-GB" sz="1600" dirty="0">
                <a:solidFill>
                  <a:srgbClr val="0070C0"/>
                </a:solidFill>
              </a:rPr>
              <a:t> </a:t>
            </a:r>
          </a:p>
        </p:txBody>
      </p:sp>
    </p:spTree>
    <p:extLst>
      <p:ext uri="{BB962C8B-B14F-4D97-AF65-F5344CB8AC3E}">
        <p14:creationId xmlns:p14="http://schemas.microsoft.com/office/powerpoint/2010/main" val="2778348827"/>
      </p:ext>
    </p:extLst>
  </p:cSld>
  <p:clrMapOvr>
    <a:masterClrMapping/>
  </p:clrMapOvr>
  <p:transition/>
</p:sld>
</file>

<file path=ppt/tags/tag1.xml><?xml version="1.0" encoding="utf-8"?>
<p:tagLst xmlns:a="http://schemas.openxmlformats.org/drawingml/2006/main" xmlns:r="http://schemas.openxmlformats.org/officeDocument/2006/relationships" xmlns:p="http://schemas.openxmlformats.org/presentationml/2006/main">
  <p:tag name="AS_NET" val="4.0.30319.42000"/>
  <p:tag name="AS_OS" val="Microsoft Windows NT 6.2.9200.0"/>
  <p:tag name="AS_RELEASE_DATE" val="2018.04.09"/>
  <p:tag name="AS_TITLE" val="Aspose.Slides for .NET 4.0 Client Profile"/>
  <p:tag name="AS_VERSION" val="18.4"/>
</p:tagLst>
</file>

<file path=ppt/theme/theme1.xml><?xml version="1.0" encoding="utf-8"?>
<a:theme xmlns:a="http://schemas.openxmlformats.org/drawingml/2006/main" name="Office Theme">
  <a:themeElements>
    <a:clrScheme name="City and guilds 0119">
      <a:dk1>
        <a:srgbClr val="140000"/>
      </a:dk1>
      <a:lt1>
        <a:srgbClr val="FFFFFF"/>
      </a:lt1>
      <a:dk2>
        <a:srgbClr val="F94130"/>
      </a:dk2>
      <a:lt2>
        <a:srgbClr val="00B5E2"/>
      </a:lt2>
      <a:accent1>
        <a:srgbClr val="007BB9"/>
      </a:accent1>
      <a:accent2>
        <a:srgbClr val="00BFB3"/>
      </a:accent2>
      <a:accent3>
        <a:srgbClr val="FFC841"/>
      </a:accent3>
      <a:accent4>
        <a:srgbClr val="65B2E6"/>
      </a:accent4>
      <a:accent5>
        <a:srgbClr val="97D700"/>
      </a:accent5>
      <a:accent6>
        <a:srgbClr val="C6C6C6"/>
      </a:accent6>
      <a:hlink>
        <a:srgbClr val="8C286E"/>
      </a:hlink>
      <a:folHlink>
        <a:srgbClr val="CE0058"/>
      </a:folHlink>
    </a:clrScheme>
    <a:fontScheme name="Arial">
      <a:majorFont>
        <a:latin typeface="Arial"/>
        <a:ea typeface="Arial"/>
        <a:cs typeface="Arial"/>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Arial"/>
        <a:cs typeface="Arial"/>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bodyPr wrap="none" lIns="0" tIns="0" rIns="0" bIns="0">
        <a:noAutofit/>
      </a:bodyPr>
      <a:lstStyle>
        <a:defPPr>
          <a:defRPr>
            <a:solidFill>
              <a:srgbClr val="000000"/>
            </a:solidFill>
          </a:defRPr>
        </a:defPPr>
      </a:lstStyle>
    </a:spDef>
  </a:objectDefaults>
  <a:extraClrSchemeLst/>
  <a:extLst>
    <a:ext uri="{05A4C25C-085E-4340-85A3-A5531E510DB2}">
      <thm15:themeFamily xmlns:thm15="http://schemas.microsoft.com/office/thememl/2012/main" name="C&amp;G_PowerPoint_New_Template_V1 [Read-Only]" id="{9814EAAC-C1C9-41D0-82E1-0AF7615562C8}" vid="{3259BF9B-0B01-4419-95C1-0789706EF412}"/>
    </a:ext>
  </a:extLst>
</a:theme>
</file>

<file path=ppt/theme/theme2.xml><?xml version="1.0" encoding="utf-8"?>
<a:theme xmlns:a="http://schemas.openxmlformats.org/drawingml/2006/main" name="1_Office Theme">
  <a:themeElements>
    <a:clrScheme name="City and guilds 0119">
      <a:dk1>
        <a:srgbClr val="140000"/>
      </a:dk1>
      <a:lt1>
        <a:srgbClr val="FFFFFF"/>
      </a:lt1>
      <a:dk2>
        <a:srgbClr val="F94130"/>
      </a:dk2>
      <a:lt2>
        <a:srgbClr val="00B5E2"/>
      </a:lt2>
      <a:accent1>
        <a:srgbClr val="007BB9"/>
      </a:accent1>
      <a:accent2>
        <a:srgbClr val="00BFB3"/>
      </a:accent2>
      <a:accent3>
        <a:srgbClr val="FFC841"/>
      </a:accent3>
      <a:accent4>
        <a:srgbClr val="65B2E6"/>
      </a:accent4>
      <a:accent5>
        <a:srgbClr val="97D700"/>
      </a:accent5>
      <a:accent6>
        <a:srgbClr val="C6C6C6"/>
      </a:accent6>
      <a:hlink>
        <a:srgbClr val="8C286E"/>
      </a:hlink>
      <a:folHlink>
        <a:srgbClr val="CE0058"/>
      </a:folHlink>
    </a:clrScheme>
    <a:fontScheme name="Arial">
      <a:majorFont>
        <a:latin typeface="Arial"/>
        <a:ea typeface="Arial"/>
        <a:cs typeface="Arial"/>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Arial"/>
        <a:cs typeface="Arial"/>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bodyPr wrap="none" lIns="0" tIns="0" rIns="0" bIns="0">
        <a:noAutofit/>
      </a:bodyPr>
      <a:lstStyle>
        <a:defPPr>
          <a:defRPr>
            <a:solidFill>
              <a:srgbClr val="000000"/>
            </a:solidFill>
          </a:defRPr>
        </a:defPPr>
      </a:lstStyle>
    </a:spDef>
  </a:objectDefaults>
  <a:extraClrSchemeLst/>
  <a:extLst>
    <a:ext uri="{05A4C25C-085E-4340-85A3-A5531E510DB2}">
      <thm15:themeFamily xmlns:thm15="http://schemas.microsoft.com/office/thememl/2012/main" name="C&amp;G_PowerPoint_New_Template_V1 [Read-Only]" id="{9814EAAC-C1C9-41D0-82E1-0AF7615562C8}" vid="{3259BF9B-0B01-4419-95C1-0789706EF412}"/>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Arial"/>
        <a:cs typeface="Arial"/>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Arial"/>
        <a:cs typeface="Arial"/>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k48d8005054a4dd09ad49b7c837f0781 xmlns="36f98b4f-ba65-4a7d-9a34-48b23de556cb">
      <Terms xmlns="http://schemas.microsoft.com/office/infopath/2007/PartnerControls"/>
    </k48d8005054a4dd09ad49b7c837f0781>
    <aa87a6a0bdfe4bfb97a25745bc8270e2 xmlns="36f98b4f-ba65-4a7d-9a34-48b23de556cb">
      <Terms xmlns="http://schemas.microsoft.com/office/infopath/2007/PartnerControls"/>
    </aa87a6a0bdfe4bfb97a25745bc8270e2>
    <WJEC_x0020_Subject_x0020_Code xmlns="07b9bb9f-93d7-4a9d-9e48-363b5c999e88" xsi:nil="true"/>
    <WJEC_x0020_Available_x0020_Online xmlns="07b9bb9f-93d7-4a9d-9e48-363b5c999e88">false</WJEC_x0020_Available_x0020_Online>
    <TaxCatchAll xmlns="36f98b4f-ba65-4a7d-9a34-48b23de556cb" xsi:nil="true"/>
    <WJEC_x0020_Secured_x0020_Scheduling_x0020_End_x0020_Date xmlns="07b9bb9f-93d7-4a9d-9e48-363b5c999e88" xsi:nil="true"/>
    <RoutingRuleDescription xmlns="http://schemas.microsoft.com/sharepoint/v3" xsi:nil="true"/>
    <PublishingExpirationDate xmlns="http://schemas.microsoft.com/sharepoint/v3" xsi:nil="true"/>
    <PublishingStartDate xmlns="http://schemas.microsoft.com/sharepoint/v3" xsi:nil="true"/>
    <WJEC_x0020_Language xmlns="07b9bb9f-93d7-4a9d-9e48-363b5c999e88">
      <Value>English</Value>
    </WJEC_x0020_Language>
    <WJEC_x0020_Secure_x0020_Scheduling_x0020_Start_x0020_Date xmlns="07b9bb9f-93d7-4a9d-9e48-363b5c999e88" xsi:nil="true"/>
  </documentManagement>
</p:properties>
</file>

<file path=customXml/item2.xml><?xml version="1.0" encoding="utf-8"?>
<ct:contentTypeSchema xmlns:ct="http://schemas.microsoft.com/office/2006/metadata/contentType" xmlns:ma="http://schemas.microsoft.com/office/2006/metadata/properties/metaAttributes" ct:_="" ma:_="" ma:contentTypeName="Internal Assessment Form" ma:contentTypeID="0x0101005EE6F60F7FD1F54F8254869BFB0784AA0020879ED2A6C4B541A5BBE15202BD7708" ma:contentTypeVersion="68" ma:contentTypeDescription="" ma:contentTypeScope="" ma:versionID="8a98089d7c38336eee618f03fde270c0">
  <xsd:schema xmlns:xsd="http://www.w3.org/2001/XMLSchema" xmlns:xs="http://www.w3.org/2001/XMLSchema" xmlns:p="http://schemas.microsoft.com/office/2006/metadata/properties" xmlns:ns1="http://schemas.microsoft.com/sharepoint/v3" xmlns:ns3="36f98b4f-ba65-4a7d-9a34-48b23de556cb" xmlns:ns4="07b9bb9f-93d7-4a9d-9e48-363b5c999e88" targetNamespace="http://schemas.microsoft.com/office/2006/metadata/properties" ma:root="true" ma:fieldsID="95ec997ce0c6f4974ff577bf4e70ba0b" ns1:_="" ns3:_="" ns4:_="">
    <xsd:import namespace="http://schemas.microsoft.com/sharepoint/v3"/>
    <xsd:import namespace="36f98b4f-ba65-4a7d-9a34-48b23de556cb"/>
    <xsd:import namespace="07b9bb9f-93d7-4a9d-9e48-363b5c999e88"/>
    <xsd:element name="properties">
      <xsd:complexType>
        <xsd:sequence>
          <xsd:element name="documentManagement">
            <xsd:complexType>
              <xsd:all>
                <xsd:element ref="ns1:RoutingRuleDescription" minOccurs="0"/>
                <xsd:element ref="ns4:WJEC_x0020_Subject_x0020_Code" minOccurs="0"/>
                <xsd:element ref="ns4:WJEC_x0020_Language" minOccurs="0"/>
                <xsd:element ref="ns4:WJEC_x0020_Available_x0020_Online" minOccurs="0"/>
                <xsd:element ref="ns1:PublishingStartDate" minOccurs="0"/>
                <xsd:element ref="ns1:PublishingExpirationDate" minOccurs="0"/>
                <xsd:element ref="ns4:WJEC_x0020_Secure_x0020_Scheduling_x0020_Start_x0020_Date" minOccurs="0"/>
                <xsd:element ref="ns4:WJEC_x0020_Secured_x0020_Scheduling_x0020_End_x0020_Date" minOccurs="0"/>
                <xsd:element ref="ns3:k48d8005054a4dd09ad49b7c837f0781" minOccurs="0"/>
                <xsd:element ref="ns3:aa87a6a0bdfe4bfb97a25745bc8270e2" minOccurs="0"/>
                <xsd:element ref="ns3:TaxCatchAll" minOccurs="0"/>
                <xsd:element ref="ns3:TaxCatchAllLabe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RoutingRuleDescription" ma:index="3" nillable="true" ma:displayName="Description3" ma:description="can't delete this column" ma:internalName="RoutingRuleDescription" ma:readOnly="false">
      <xsd:simpleType>
        <xsd:restriction base="dms:Text">
          <xsd:maxLength value="255"/>
        </xsd:restriction>
      </xsd:simpleType>
    </xsd:element>
    <xsd:element name="PublishingStartDate" ma:index="8" nillable="true" ma:displayName="Scheduling Start Date" ma:description="" ma:internalName="PublishingStartDate" ma:readOnly="false">
      <xsd:simpleType>
        <xsd:restriction base="dms:Unknown"/>
      </xsd:simpleType>
    </xsd:element>
    <xsd:element name="PublishingExpirationDate" ma:index="9" nillable="true" ma:displayName="Scheduling End Date" ma:description="Scheduling End Date is a site column created by the Publishing feature. It is used to specify the date and time on which this page will no longer appear to site visitors." ma:internalName="PublishingExpirationDate" ma:readOnly="fals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36f98b4f-ba65-4a7d-9a34-48b23de556cb" elementFormDefault="qualified">
    <xsd:import namespace="http://schemas.microsoft.com/office/2006/documentManagement/types"/>
    <xsd:import namespace="http://schemas.microsoft.com/office/infopath/2007/PartnerControls"/>
    <xsd:element name="k48d8005054a4dd09ad49b7c837f0781" ma:index="15" nillable="true" ma:taxonomy="true" ma:internalName="k48d8005054a4dd09ad49b7c837f0781" ma:taxonomyFieldName="WJEC_x0020_Audiences" ma:displayName="WJEC Audiences" ma:readOnly="false" ma:fieldId="{448d8005-054a-4dd0-9ad4-9b7c837f0781}" ma:taxonomyMulti="true" ma:sspId="fd004107-dac0-45af-83fb-11757b2c8399" ma:termSetId="166b6179-d2c6-4c70-a6b7-272e06564e82" ma:anchorId="00000000-0000-0000-0000-000000000000" ma:open="false" ma:isKeyword="false">
      <xsd:complexType>
        <xsd:sequence>
          <xsd:element ref="pc:Terms" minOccurs="0" maxOccurs="1"/>
        </xsd:sequence>
      </xsd:complexType>
    </xsd:element>
    <xsd:element name="aa87a6a0bdfe4bfb97a25745bc8270e2" ma:index="16" nillable="true" ma:taxonomy="true" ma:internalName="aa87a6a0bdfe4bfb97a25745bc8270e2" ma:taxonomyFieldName="WJEC_x0020_Department" ma:displayName="WJEC Department" ma:readOnly="false" ma:fieldId="{aa87a6a0-bdfe-4bfb-97a2-5745bc8270e2}" ma:taxonomyMulti="true" ma:sspId="fd004107-dac0-45af-83fb-11757b2c8399" ma:termSetId="0c9e301d-bcca-45db-a9e6-62eca92a187e" ma:anchorId="00000000-0000-0000-0000-000000000000" ma:open="false" ma:isKeyword="false">
      <xsd:complexType>
        <xsd:sequence>
          <xsd:element ref="pc:Terms" minOccurs="0" maxOccurs="1"/>
        </xsd:sequence>
      </xsd:complexType>
    </xsd:element>
    <xsd:element name="TaxCatchAll" ma:index="17" nillable="true" ma:displayName="Taxonomy Catch All Column" ma:description="" ma:hidden="true" ma:list="{3317158d-5997-432d-8f64-ed5253ed3d4a}" ma:internalName="TaxCatchAll" ma:readOnly="false" ma:showField="CatchAllData" ma:web="36f98b4f-ba65-4a7d-9a34-48b23de556cb">
      <xsd:complexType>
        <xsd:complexContent>
          <xsd:extension base="dms:MultiChoiceLookup">
            <xsd:sequence>
              <xsd:element name="Value" type="dms:Lookup" maxOccurs="unbounded" minOccurs="0" nillable="true"/>
            </xsd:sequence>
          </xsd:extension>
        </xsd:complexContent>
      </xsd:complexType>
    </xsd:element>
    <xsd:element name="TaxCatchAllLabel" ma:index="18" nillable="true" ma:displayName="Taxonomy Catch All Column1" ma:description="" ma:hidden="true" ma:list="{3317158d-5997-432d-8f64-ed5253ed3d4a}" ma:internalName="TaxCatchAllLabel" ma:readOnly="true" ma:showField="CatchAllDataLabel" ma:web="36f98b4f-ba65-4a7d-9a34-48b23de556cb">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07b9bb9f-93d7-4a9d-9e48-363b5c999e88" elementFormDefault="qualified">
    <xsd:import namespace="http://schemas.microsoft.com/office/2006/documentManagement/types"/>
    <xsd:import namespace="http://schemas.microsoft.com/office/infopath/2007/PartnerControls"/>
    <xsd:element name="WJEC_x0020_Subject_x0020_Code" ma:index="5" nillable="true" ma:displayName="WJEC Subject Code" ma:internalName="WJEC_x0020_Subject_x0020_Code" ma:readOnly="false">
      <xsd:simpleType>
        <xsd:restriction base="dms:Text">
          <xsd:maxLength value="64"/>
        </xsd:restriction>
      </xsd:simpleType>
    </xsd:element>
    <xsd:element name="WJEC_x0020_Language" ma:index="6" nillable="true" ma:displayName="WJEC Language" ma:default="English" ma:internalName="WJEC_x0020_Language" ma:readOnly="false">
      <xsd:complexType>
        <xsd:complexContent>
          <xsd:extension base="dms:MultiChoice">
            <xsd:sequence>
              <xsd:element name="Value" maxOccurs="unbounded" minOccurs="0" nillable="true">
                <xsd:simpleType>
                  <xsd:restriction base="dms:Choice">
                    <xsd:enumeration value="English"/>
                    <xsd:enumeration value="Welsh"/>
                  </xsd:restriction>
                </xsd:simpleType>
              </xsd:element>
            </xsd:sequence>
          </xsd:extension>
        </xsd:complexContent>
      </xsd:complexType>
    </xsd:element>
    <xsd:element name="WJEC_x0020_Available_x0020_Online" ma:index="7" nillable="true" ma:displayName="WJEC Available Online" ma:default="0" ma:internalName="WJEC_x0020_Available_x0020_Online" ma:readOnly="false">
      <xsd:simpleType>
        <xsd:restriction base="dms:Boolean"/>
      </xsd:simpleType>
    </xsd:element>
    <xsd:element name="WJEC_x0020_Secure_x0020_Scheduling_x0020_Start_x0020_Date" ma:index="10" nillable="true" ma:displayName="WJEC Secure Scheduling Start Date" ma:format="DateTime" ma:internalName="WJEC_x0020_Secure_x0020_Scheduling_x0020_Start_x0020_Date" ma:readOnly="false">
      <xsd:simpleType>
        <xsd:restriction base="dms:DateTime"/>
      </xsd:simpleType>
    </xsd:element>
    <xsd:element name="WJEC_x0020_Secured_x0020_Scheduling_x0020_End_x0020_Date" ma:index="11" nillable="true" ma:displayName="WJEC Secure Scheduling End Date" ma:format="DateTime" ma:internalName="WJEC_x0020_Secured_x0020_Scheduling_x0020_End_x0020_Date" ma:readOnly="false">
      <xsd:simpleType>
        <xsd:restriction base="dms:DateTim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19" ma:displayName="Content Type"/>
        <xsd:element ref="dc:title" minOccurs="0" maxOccurs="1" ma:index="1" ma:displayName="Title"/>
        <xsd:element ref="dc:subject" minOccurs="0" maxOccurs="1"/>
        <xsd:element ref="dc:description" minOccurs="0" maxOccurs="1"/>
        <xsd:element name="keywords" minOccurs="0" maxOccurs="1" type="xsd:string" ma:index="2" ma:displayName="Keywords"/>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74CF2C5D-BA0A-4ADC-ACA3-AA75CD9BCC39}">
  <ds:schemaRefs>
    <ds:schemaRef ds:uri="07b9bb9f-93d7-4a9d-9e48-363b5c999e88"/>
    <ds:schemaRef ds:uri="101960c9-2583-49a4-9434-4c0cad7b266a"/>
    <ds:schemaRef ds:uri="10ebebe9-ad9c-417c-96aa-6a2f5b72dbd6"/>
    <ds:schemaRef ds:uri="36f98b4f-ba65-4a7d-9a34-48b23de556cb"/>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microsoft.com/sharepoint/v3"/>
    <ds:schemaRef ds:uri="http://schemas.openxmlformats.org/package/2006/metadata/core-properties"/>
    <ds:schemaRef ds:uri="http://www.w3.org/XML/1998/namespace"/>
  </ds:schemaRefs>
</ds:datastoreItem>
</file>

<file path=customXml/itemProps2.xml><?xml version="1.0" encoding="utf-8"?>
<ds:datastoreItem xmlns:ds="http://schemas.openxmlformats.org/officeDocument/2006/customXml" ds:itemID="{3B5B45CE-602A-41F7-BA53-86AB8DF6E59A}">
  <ds:schemaRefs>
    <ds:schemaRef ds:uri="07b9bb9f-93d7-4a9d-9e48-363b5c999e88"/>
    <ds:schemaRef ds:uri="36f98b4f-ba65-4a7d-9a34-48b23de556cb"/>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microsoft.com/sharepoint/v3"/>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BD7F1651-5B2A-4B16-9EFE-F4259EAB826F}">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843</TotalTime>
  <Words>7122</Words>
  <Application>Microsoft Office PowerPoint</Application>
  <PresentationFormat>Widescreen</PresentationFormat>
  <Paragraphs>452</Paragraphs>
  <Slides>30</Slides>
  <Notes>2</Notes>
  <HiddenSlides>0</HiddenSlides>
  <MMClips>0</MMClips>
  <ScaleCrop>false</ScaleCrop>
  <HeadingPairs>
    <vt:vector size="6" baseType="variant">
      <vt:variant>
        <vt:lpstr>Fonts Used</vt:lpstr>
      </vt:variant>
      <vt:variant>
        <vt:i4>7</vt:i4>
      </vt:variant>
      <vt:variant>
        <vt:lpstr>Theme</vt:lpstr>
      </vt:variant>
      <vt:variant>
        <vt:i4>2</vt:i4>
      </vt:variant>
      <vt:variant>
        <vt:lpstr>Slide Titles</vt:lpstr>
      </vt:variant>
      <vt:variant>
        <vt:i4>30</vt:i4>
      </vt:variant>
    </vt:vector>
  </HeadingPairs>
  <TitlesOfParts>
    <vt:vector size="39" baseType="lpstr">
      <vt:lpstr>Arial</vt:lpstr>
      <vt:lpstr>Arial WGL</vt:lpstr>
      <vt:lpstr>Arial-BoldMT</vt:lpstr>
      <vt:lpstr>ArialMT</vt:lpstr>
      <vt:lpstr>Calibri</vt:lpstr>
      <vt:lpstr>Lato</vt:lpstr>
      <vt:lpstr>SymbolMT</vt:lpstr>
      <vt:lpstr>Office Theme</vt:lpstr>
      <vt:lpstr>1_Office Theme</vt:lpstr>
      <vt:lpstr>PowerPoint Presentation</vt:lpstr>
      <vt:lpstr>PowerPoint Presentation</vt:lpstr>
      <vt:lpstr>Cwestiwn 1 (a) a'r cynllun marcio </vt:lpstr>
      <vt:lpstr>Cwestiwn 1(a) c</vt:lpstr>
      <vt:lpstr>Cwestiwn 1 (b) a'r cynllun marcio </vt:lpstr>
      <vt:lpstr>Cwestiwn 1 (b) ateb yr ymgeisydd gyda sylwadau’r Uwch Arholwr</vt:lpstr>
      <vt:lpstr>Cwestiwn 1 (c) a'r cynllun marcio </vt:lpstr>
      <vt:lpstr>Cwestiwn 1(c) ateb yr ymgeisydd gyda sylwadau’r Uwch Arholwr</vt:lpstr>
      <vt:lpstr>Cwestiwn 2 a'r cynllun marcio </vt:lpstr>
      <vt:lpstr>Cwestiwn 2 ateb yr ymgeisydd gyda sylwadau’r Uwch Arholwr</vt:lpstr>
      <vt:lpstr>Cwestiwn 3 a'r cynllun marcio </vt:lpstr>
      <vt:lpstr>Cwestiwn 3 ateb yr ymgeisydd gyda sylwadau’r Uwch Arholwr</vt:lpstr>
      <vt:lpstr>Cwestiwn 4 (a) a'r cynllun marcio </vt:lpstr>
      <vt:lpstr>Cwestiwn 4(a) ateb yr ymgeisydd gyda sylwadau’r Uwch Arholwr</vt:lpstr>
      <vt:lpstr>Cwestiwn 4 (b) a'r cynllun marcio </vt:lpstr>
      <vt:lpstr>Cwestiwn 4(b) ateb yr ymgeisydd gyda sylwadau’r Uwch Arholwr</vt:lpstr>
      <vt:lpstr>Cwestiwn 4 (c) a'r cynllun marcio </vt:lpstr>
      <vt:lpstr>Cwestiwn 4(c) ateb yr ymgeisydd gyda sylwadau’r Uwch Arholwr</vt:lpstr>
      <vt:lpstr>Cwestiwn 5 (a) a'r cynllun marcio </vt:lpstr>
      <vt:lpstr>Cwestiwn 5 ateb yr ymgeisydd gyda sylwadau’r Uwch Arholwr</vt:lpstr>
      <vt:lpstr>Cwestiwn 5 (b) a'r cynllun marcio </vt:lpstr>
      <vt:lpstr>Cwestiwn 5(b) ateb yr ymgeisydd gyda sylwadau’r Uwch Arholwr</vt:lpstr>
      <vt:lpstr>Cwestiwn 6 a'r cynllun marcio </vt:lpstr>
      <vt:lpstr>Cwestiwn 6 ateb yr ymgeisydd gyda sylwadau’r Uwch Arholwr</vt:lpstr>
      <vt:lpstr>Cwestiwn 7 a'r cynllun marcio </vt:lpstr>
      <vt:lpstr>Cwestiwn 7 ateb yr ymgeisydd gyda sylwadau’r Uwch Arholwr</vt:lpstr>
      <vt:lpstr>Cwestiwn 8 a'r cynllun marcio </vt:lpstr>
      <vt:lpstr>Cwestiwn 8 ateb yr ymgeisydd gyda sylwadau’r Uwch Arholwr</vt:lpstr>
      <vt:lpstr>Cwestiwn 9 (b) a'r cynllun marcio </vt:lpstr>
      <vt:lpstr>Cwestiwn 9(b) ateb yr ymgeisydd gyda sylwadau’r Uwch Arholwr</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Amy Thomas</dc:creator>
  <cp:lastModifiedBy>Lucas, Tania</cp:lastModifiedBy>
  <cp:revision>6</cp:revision>
  <dcterms:created xsi:type="dcterms:W3CDTF">2020-09-10T07:54:11Z</dcterms:created>
  <dcterms:modified xsi:type="dcterms:W3CDTF">2022-04-04T16:39:19Z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0x0101005EE6F60F7FD1F54F8254869BFB0784AA0020879ED2A6C4B541A5BBE15202BD7708</vt:lpwstr>
  </property>
  <property fmtid="{D5CDD505-2E9C-101B-9397-08002B2CF9AE}" pid="3" name="WJEC Audiences">
    <vt:lpwstr/>
  </property>
  <property fmtid="{D5CDD505-2E9C-101B-9397-08002B2CF9AE}" pid="4" name="WJEC Department">
    <vt:lpwstr/>
  </property>
</Properties>
</file>