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713" r:id="rId5"/>
    <p:sldId id="715" r:id="rId6"/>
    <p:sldId id="721" r:id="rId7"/>
    <p:sldId id="693" r:id="rId8"/>
    <p:sldId id="714" r:id="rId9"/>
    <p:sldId id="719" r:id="rId10"/>
    <p:sldId id="720" r:id="rId11"/>
    <p:sldId id="718" r:id="rId12"/>
  </p:sldIdLst>
  <p:sldSz cx="12192000" cy="6858000"/>
  <p:notesSz cx="6858000" cy="9144000"/>
  <p:custDataLst>
    <p:tags r:id="rId1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">
    <a:wholeTbl>
      <a:tcTxStyle>
        <a:font>
          <a:latin typeface="+mn-lt"/>
          <a:ea typeface="+mn-ea"/>
          <a:cs typeface="+mn-cs"/>
        </a:font>
        <a:srgbClr val="000000"/>
      </a:tcTxStyle>
      <a:tcStyle>
        <a:tcBdr>
          <a:lef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E9EBF5"/>
          </a:solidFill>
        </a:fill>
      </a:tcStyle>
    </a:wholeTbl>
    <a:band1H>
      <a:tcStyle>
        <a:tcBdr/>
        <a:fill>
          <a:solidFill>
            <a:srgbClr val="CFD5EA"/>
          </a:solidFill>
        </a:fill>
      </a:tcStyle>
    </a:band1H>
    <a:band2H>
      <a:tcStyle>
        <a:tcBdr/>
      </a:tcStyle>
    </a:band2H>
    <a:band1V>
      <a:tcStyle>
        <a:tcBdr/>
        <a:fill>
          <a:solidFill>
            <a:srgbClr val="CFD5EA"/>
          </a:solidFill>
        </a:fill>
      </a:tcStyle>
    </a:band1V>
    <a:band2V>
      <a:tcStyle>
        <a:tcBdr/>
      </a:tcStyle>
    </a:band2V>
    <a:lastCol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4472C4"/>
          </a:solidFill>
        </a:fill>
      </a:tcStyle>
    </a:lastCol>
    <a:firstCol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4472C4"/>
          </a:solidFill>
        </a:fill>
      </a:tcStyle>
    </a:firstCol>
    <a:lastRow>
      <a:tcTxStyle b="on">
        <a:font>
          <a:latin typeface="+mn-lt"/>
          <a:ea typeface="+mn-ea"/>
          <a:cs typeface="+mn-cs"/>
        </a:font>
        <a:srgbClr val="FFFFFF"/>
      </a:tcTxStyle>
      <a:tcStyle>
        <a:tcBdr>
          <a:top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4472C4"/>
          </a:solidFill>
        </a:fill>
      </a:tcStyle>
    </a:lastRow>
    <a:firstRow>
      <a:tcTxStyle b="on">
        <a:font>
          <a:latin typeface="+mn-lt"/>
          <a:ea typeface="+mn-ea"/>
          <a:cs typeface="+mn-cs"/>
        </a:font>
        <a:srgbClr val="FFFFFF"/>
      </a:tcTxStyle>
      <a:tcStyle>
        <a:tcBdr>
          <a:bottom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4472C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7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07B8071-85E6-46BB-9273-F88EB4E8F9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B92DEC-13F7-4E2A-96F1-D109DA57148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12BC902-028C-4C32-932F-C9218E5957E5}" type="datetimeFigureOut">
              <a:rPr lang="en-GB"/>
              <a:pPr>
                <a:defRPr/>
              </a:pPr>
              <a:t>28/01/2020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00BA618A-9943-4C59-A31E-6EE1A7A6F0A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BECC660E-C208-433B-9F93-796D119B6A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C99F3B-A84D-4FE9-98AE-6FAB158104F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03889A-8251-4FE7-B4E1-F9B6A18C7B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11D904F-EEBD-4D41-BEEA-50B948CF99B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3FFBE-84E1-4502-A0C2-10ECE889EBDD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3" y="1122361"/>
            <a:ext cx="9144000" cy="2387598"/>
          </a:xfrm>
        </p:spPr>
        <p:txBody>
          <a:bodyPr anchor="b" anchorCtr="1"/>
          <a:lstStyle>
            <a:lvl1pPr algn="ctr">
              <a:defRPr sz="6000"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DCAEC3-8B4D-496F-A967-36A90F0C8E0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3" y="3602041"/>
            <a:ext cx="9144000" cy="1655758"/>
          </a:xfrm>
        </p:spPr>
        <p:txBody>
          <a:bodyPr anchorCtr="1"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C7BDA7-89DF-42FE-95B6-363019FA6D68}"/>
              </a:ext>
            </a:extLst>
          </p:cNvPr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950C5-9B02-47EA-BE31-B0423B4791B3}" type="datetime1">
              <a:rPr lang="en-US"/>
              <a:pPr>
                <a:defRPr/>
              </a:pPr>
              <a:t>1/28/2020</a:t>
            </a:fld>
            <a:endParaRPr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E0CB92-D726-4D9C-A093-FF6D6F511B70}"/>
              </a:ext>
            </a:extLst>
          </p:cNvPr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C80B34-0701-42E5-B478-827544F99AB0}"/>
              </a:ext>
            </a:extLst>
          </p:cNvPr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0A5159-7E41-4881-B48F-093CEE85D33D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42628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39DEF-353A-446B-8762-F063A887D672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EE7E61-C150-4333-8594-F260A955028C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2514BC-DE4B-403E-83F5-4FE842D4107D}"/>
              </a:ext>
            </a:extLst>
          </p:cNvPr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468F34-9214-4981-9339-6856FC686B3F}" type="datetime1">
              <a:rPr lang="en-US"/>
              <a:pPr>
                <a:defRPr/>
              </a:pPr>
              <a:t>1/28/2020</a:t>
            </a:fld>
            <a:endParaRPr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8C66DA-C5B8-45D7-AB6D-DF242694B784}"/>
              </a:ext>
            </a:extLst>
          </p:cNvPr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6F47C5-040A-4CCB-9661-8F542C7B9341}"/>
              </a:ext>
            </a:extLst>
          </p:cNvPr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46F17-FE4D-44D5-9538-0EB6BD670551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00138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16CFABA-B760-4DF4-B1E1-B9D44A8E52C9}"/>
              </a:ext>
            </a:extLst>
          </p:cNvPr>
          <p:cNvSpPr txBox="1">
            <a:spLocks noGrp="1"/>
          </p:cNvSpPr>
          <p:nvPr>
            <p:ph type="title" orient="vert"/>
          </p:nvPr>
        </p:nvSpPr>
        <p:spPr>
          <a:xfrm>
            <a:off x="8724903" y="365129"/>
            <a:ext cx="2628899" cy="5811834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3302A1-05DE-41BE-84B9-0EDECB742564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>
            <a:off x="838203" y="365129"/>
            <a:ext cx="7734296" cy="581183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975D18-8DA7-4C3B-A7D1-3A9A504D6B2E}"/>
              </a:ext>
            </a:extLst>
          </p:cNvPr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7F05CE-9D9A-41FF-B92E-B63E394B3A18}" type="datetime1">
              <a:rPr lang="en-US"/>
              <a:pPr>
                <a:defRPr/>
              </a:pPr>
              <a:t>1/28/2020</a:t>
            </a:fld>
            <a:endParaRPr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EA655-8D5C-484D-8CB4-5AB89E3C67DC}"/>
              </a:ext>
            </a:extLst>
          </p:cNvPr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84D9F7-1B1C-413F-9389-29D23B82016F}"/>
              </a:ext>
            </a:extLst>
          </p:cNvPr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2A392-2348-4140-A9ED-EB707631E51E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050511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 Shap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7">
            <a:extLst>
              <a:ext uri="{FF2B5EF4-FFF2-40B4-BE49-F238E27FC236}">
                <a16:creationId xmlns:a16="http://schemas.microsoft.com/office/drawing/2014/main" id="{B11FDA24-D30C-4CB3-8D17-E32DDAB8E9D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2575" y="889000"/>
            <a:ext cx="11664950" cy="0"/>
          </a:xfrm>
          <a:prstGeom prst="straightConnector1">
            <a:avLst/>
          </a:prstGeom>
          <a:noFill/>
          <a:ln w="22229">
            <a:solidFill>
              <a:srgbClr val="65B2E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" name="Picture 6">
            <a:extLst>
              <a:ext uri="{FF2B5EF4-FFF2-40B4-BE49-F238E27FC236}">
                <a16:creationId xmlns:a16="http://schemas.microsoft.com/office/drawing/2014/main" id="{5ED79FE7-FF03-4DE6-A485-8C773CE950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6075" y="114300"/>
            <a:ext cx="1585913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9D02F23-5600-4903-A9F1-58E77D015795}"/>
              </a:ext>
            </a:extLst>
          </p:cNvPr>
          <p:cNvSpPr txBox="1">
            <a:spLocks noGrp="1"/>
          </p:cNvSpPr>
          <p:nvPr>
            <p:ph type="ftr" sz="quarter" idx="10"/>
          </p:nvPr>
        </p:nvSpPr>
        <p:spPr>
          <a:xfrm>
            <a:off x="196850" y="290513"/>
            <a:ext cx="7637463" cy="517525"/>
          </a:xfrm>
        </p:spPr>
        <p:txBody>
          <a:bodyPr/>
          <a:lstStyle>
            <a:lvl1pPr>
              <a:defRPr lang="en-US">
                <a:latin typeface="Lato"/>
                <a:ea typeface="Lato"/>
                <a:cs typeface="Lato"/>
              </a:defRPr>
            </a:lvl1pPr>
          </a:lstStyle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47879608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and Content Shap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2B1D568-4809-470B-8857-9D715D3C715C}"/>
              </a:ext>
            </a:extLst>
          </p:cNvPr>
          <p:cNvCxnSpPr/>
          <p:nvPr/>
        </p:nvCxnSpPr>
        <p:spPr>
          <a:xfrm>
            <a:off x="282575" y="889000"/>
            <a:ext cx="11664950" cy="0"/>
          </a:xfrm>
          <a:prstGeom prst="line">
            <a:avLst/>
          </a:prstGeom>
          <a:ln w="22225">
            <a:solidFill>
              <a:srgbClr val="65B2E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7">
            <a:extLst>
              <a:ext uri="{FF2B5EF4-FFF2-40B4-BE49-F238E27FC236}">
                <a16:creationId xmlns:a16="http://schemas.microsoft.com/office/drawing/2014/main" id="{6AB26032-CC65-4BB7-90B6-510A0743A2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6075" y="114300"/>
            <a:ext cx="1585913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99ACAF1-6098-AE40-8403-1C8D637F98D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82575" y="1076325"/>
            <a:ext cx="11809413" cy="5243513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accent1"/>
                </a:solidFill>
              </a:defRPr>
            </a:lvl1pPr>
            <a:lvl2pPr marL="7937" indent="0">
              <a:lnSpc>
                <a:spcPct val="100000"/>
              </a:lnSpc>
              <a:buNone/>
              <a:defRPr sz="1800"/>
            </a:lvl2pPr>
            <a:lvl3pPr marL="222250" indent="-169863">
              <a:lnSpc>
                <a:spcPct val="100000"/>
              </a:lnSpc>
              <a:buFont typeface="Arial" panose="020B0604020202020204" pitchFamily="34" charset="0"/>
              <a:buChar char="•"/>
              <a:tabLst/>
              <a:defRPr b="0"/>
            </a:lvl3pPr>
            <a:lvl4pPr marL="268288" indent="0">
              <a:lnSpc>
                <a:spcPct val="100000"/>
              </a:lnSpc>
              <a:buNone/>
              <a:tabLst/>
              <a:defRPr b="1"/>
            </a:lvl4pPr>
            <a:lvl5pPr marL="490538" indent="-187325">
              <a:lnSpc>
                <a:spcPct val="100000"/>
              </a:lnSpc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56F39C-AFF1-D944-A9F4-72171BE81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96162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2FD357-E52E-4C50-B1B8-99D8B5B569C7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BDEF60-A542-4CE8-A95E-41498906A2AA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AB0270-6ED0-4B24-AFDE-710C23DA8798}"/>
              </a:ext>
            </a:extLst>
          </p:cNvPr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F92A7A-9E00-4F17-B0E9-186A68EAF370}" type="datetime1">
              <a:rPr lang="en-US"/>
              <a:pPr>
                <a:defRPr/>
              </a:pPr>
              <a:t>1/28/2020</a:t>
            </a:fld>
            <a:endParaRPr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60E23B-EFA1-48EA-B3D7-77D1F98EB8AF}"/>
              </a:ext>
            </a:extLst>
          </p:cNvPr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289E5B-46B6-4A88-B469-2D231B133B43}"/>
              </a:ext>
            </a:extLst>
          </p:cNvPr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4A9A7-497E-40F2-8F45-5223E2C66A4D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087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EA178E-E24D-4B53-BDAD-01859320D5F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1847" y="1709735"/>
            <a:ext cx="10515600" cy="2852735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2D3BFC-7BB1-4688-9CDE-44DD148A742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1847" y="4589465"/>
            <a:ext cx="10515600" cy="1500182"/>
          </a:xfrm>
        </p:spPr>
        <p:txBody>
          <a:bodyPr/>
          <a:lstStyle>
            <a:lvl1pPr marL="0" indent="0">
              <a:buNone/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EE194A-E2BD-49E0-B302-1FB4792DDB64}"/>
              </a:ext>
            </a:extLst>
          </p:cNvPr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8855EE-308B-407B-9A24-E557D382222B}" type="datetime1">
              <a:rPr lang="en-US"/>
              <a:pPr>
                <a:defRPr/>
              </a:pPr>
              <a:t>1/28/2020</a:t>
            </a:fld>
            <a:endParaRPr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C4ED78-FB51-4003-B548-5169A73DAFAB}"/>
              </a:ext>
            </a:extLst>
          </p:cNvPr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B8A2ED-CEE2-436D-8EE1-A3CF8ED65BF3}"/>
              </a:ext>
            </a:extLst>
          </p:cNvPr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B68A81-CC45-41CC-8548-8350798048B6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14309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B10DB6-8CF4-4BF2-BE4E-2103A68A93DA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74328-E4D6-446C-ADB6-DC1262B0BA54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3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472F07-C155-4978-851B-AB5F95A11CB5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172200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97859AA-F2D6-4B88-8A3D-23C31164C9CA}"/>
              </a:ext>
            </a:extLst>
          </p:cNvPr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9AB0E3-C981-434F-BAAF-5CE33306AFBD}" type="datetime1">
              <a:rPr lang="en-US"/>
              <a:pPr>
                <a:defRPr/>
              </a:pPr>
              <a:t>1/28/2020</a:t>
            </a:fld>
            <a:endParaRPr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ED4884B-445E-4481-8549-38B8E7CFB590}"/>
              </a:ext>
            </a:extLst>
          </p:cNvPr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F304FA5-6EEC-4E49-8233-A5B3EEED0632}"/>
              </a:ext>
            </a:extLst>
          </p:cNvPr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12DF94-61B4-40D7-827D-D924003A78AD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87072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F7762-CEA7-4501-98F9-D8E9CBF0B93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365129"/>
            <a:ext cx="105156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0F58B9-298B-457D-A2BB-FBA4DB1F21D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9784" y="1681160"/>
            <a:ext cx="5157782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6A401E-CB18-4E87-A7EE-ACF94FC721B0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839784" y="2505071"/>
            <a:ext cx="5157782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268EE4-DC93-40A9-9E87-4D4DDE39CEC4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6172200" y="1681160"/>
            <a:ext cx="5183184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26D23E-25A9-4253-A093-9D23AFEFB97E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6172200" y="2505071"/>
            <a:ext cx="5183184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F3D7EEF-48FA-4ED3-B7D2-181F20855949}"/>
              </a:ext>
            </a:extLst>
          </p:cNvPr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C0C60A-E8F9-48AA-A749-C40904FCD6B0}" type="datetime1">
              <a:rPr lang="en-US"/>
              <a:pPr>
                <a:defRPr/>
              </a:pPr>
              <a:t>1/28/2020</a:t>
            </a:fld>
            <a:endParaRPr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164F5D3-583F-4ABF-BD20-F1115930BC18}"/>
              </a:ext>
            </a:extLst>
          </p:cNvPr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7EE8518-0A44-4A86-8625-493DE9030867}"/>
              </a:ext>
            </a:extLst>
          </p:cNvPr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1DD470-2C1C-43BB-B998-6521B9EF1CA5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05464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0982E6-078A-4598-B28F-94905BD69AE3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1DE37FA-D680-473A-92A6-AB4DAF49CED4}"/>
              </a:ext>
            </a:extLst>
          </p:cNvPr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8129EE-7D05-4BFC-B469-D4F70B3C1240}" type="datetime1">
              <a:rPr lang="en-US"/>
              <a:pPr>
                <a:defRPr/>
              </a:pPr>
              <a:t>1/28/2020</a:t>
            </a:fld>
            <a:endParaRPr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6A7AE0C-F0C8-4954-AE6D-CA22E0E2F33B}"/>
              </a:ext>
            </a:extLst>
          </p:cNvPr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1D5F0D5-D287-4913-BA53-1A10616532B3}"/>
              </a:ext>
            </a:extLst>
          </p:cNvPr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C9B119-2274-495D-AC94-AFB764CF2430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8813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3C2BFC7-797E-482A-8888-A8DF6281F116}"/>
              </a:ext>
            </a:extLst>
          </p:cNvPr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CFBB39-8F45-4968-ADA2-218B90ABDC5B}" type="datetime1">
              <a:rPr lang="en-US"/>
              <a:pPr>
                <a:defRPr/>
              </a:pPr>
              <a:t>1/28/2020</a:t>
            </a:fld>
            <a:endParaRPr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3141FE2-2B96-4E6A-9DCB-32DF8D3E9101}"/>
              </a:ext>
            </a:extLst>
          </p:cNvPr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2ADC54-D04D-42E4-99D8-E9370AF157E5}"/>
              </a:ext>
            </a:extLst>
          </p:cNvPr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CCD291-46F9-46C1-818C-528275A84694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85811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7A48F-CE0C-4BB8-B703-418730602F7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D85691-C93B-41A9-B482-F65DA51A59DF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CF3E3C-2CA0-4E60-9621-C7B0DB61ACEA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A9EACF6-36A7-4AA2-A507-06B89CD9042B}"/>
              </a:ext>
            </a:extLst>
          </p:cNvPr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BF2973-7543-4215-8313-9F25B051427B}" type="datetime1">
              <a:rPr lang="en-US"/>
              <a:pPr>
                <a:defRPr/>
              </a:pPr>
              <a:t>1/28/2020</a:t>
            </a:fld>
            <a:endParaRPr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46A734B-D8AA-4346-9A28-A42795EE775B}"/>
              </a:ext>
            </a:extLst>
          </p:cNvPr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4955EDB-7E3A-4153-9382-7E39C345ED63}"/>
              </a:ext>
            </a:extLst>
          </p:cNvPr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1B9A76-535E-41F8-912E-E60AD4CC539D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97620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6EC37-19F3-4BDF-A11E-CD242AEFF71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0B595E3-BF05-494D-A0EF-9D173211E5ED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5183184" y="987423"/>
            <a:ext cx="6172200" cy="4873623"/>
          </a:xfrm>
        </p:spPr>
        <p:txBody>
          <a:bodyPr>
            <a:normAutofit/>
          </a:bodyPr>
          <a:lstStyle>
            <a:lvl1pPr marL="0" indent="0">
              <a:buNone/>
              <a:defRPr lang="en-GB" sz="3200"/>
            </a:lvl1pPr>
          </a:lstStyle>
          <a:p>
            <a:pPr lvl="0"/>
            <a:endParaRPr lang="en-GB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91DF9C-ABFC-406B-9D92-97E72EAB34AA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BA4C4E1-4380-4373-A5D1-55B5352651F1}"/>
              </a:ext>
            </a:extLst>
          </p:cNvPr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70305B-562C-4F56-8778-8A2D3EC408AD}" type="datetime1">
              <a:rPr lang="en-US"/>
              <a:pPr>
                <a:defRPr/>
              </a:pPr>
              <a:t>1/28/2020</a:t>
            </a:fld>
            <a:endParaRPr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D4E78FB-3216-4EC5-9F27-067B996072B6}"/>
              </a:ext>
            </a:extLst>
          </p:cNvPr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3B21115-97D6-4452-B4DC-9A971E08A6AD}"/>
              </a:ext>
            </a:extLst>
          </p:cNvPr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4517DC-7048-4F84-872D-F957C8938486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28963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CD0813B-91F1-4A6E-8EAC-9986B0E16C53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cy-GB"/>
              <a:t>Click to edit Master title style</a:t>
            </a:r>
            <a:endParaRPr lang="en-GB" altLang="cy-GB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C881E94-1218-42AE-9C6E-1F5819BE8E7C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cy-GB"/>
              <a:t>Click to edit Master text styles</a:t>
            </a:r>
          </a:p>
          <a:p>
            <a:pPr lvl="1"/>
            <a:r>
              <a:rPr lang="en-US" altLang="cy-GB"/>
              <a:t>Second level</a:t>
            </a:r>
          </a:p>
          <a:p>
            <a:pPr lvl="2"/>
            <a:r>
              <a:rPr lang="en-US" altLang="cy-GB"/>
              <a:t>Third level</a:t>
            </a:r>
          </a:p>
          <a:p>
            <a:pPr lvl="3"/>
            <a:r>
              <a:rPr lang="en-US" altLang="cy-GB"/>
              <a:t>Fourth level</a:t>
            </a:r>
          </a:p>
          <a:p>
            <a:pPr lvl="4"/>
            <a:r>
              <a:rPr lang="en-US" altLang="cy-GB"/>
              <a:t>Fifth level</a:t>
            </a:r>
            <a:endParaRPr lang="en-GB" altLang="cy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883A8C-D2A6-4A04-AEA5-61F31CC6F19A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914400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>
              <a:defRPr/>
            </a:pPr>
            <a:fld id="{13E83DDA-D53E-4FF6-8366-08B444B84B1D}" type="datetime1">
              <a:rPr lang="en-US"/>
              <a:pPr>
                <a:defRPr/>
              </a:pPr>
              <a:t>1/28/2020</a:t>
            </a:fld>
            <a:endParaRPr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DE5908-FCED-4D59-8945-D551267861E9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914400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C2D33E-917E-483E-98AF-C78E824EC6F2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914400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>
              <a:defRPr/>
            </a:pPr>
            <a:fld id="{81360747-1A20-419B-A1D6-E87EB7146556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p:txStyles>
    <p:titleStyle>
      <a:lvl1pPr algn="l" rtl="0" eaLnBrk="0" fontAlgn="base">
        <a:lnSpc>
          <a:spcPct val="90000"/>
        </a:lnSpc>
        <a:spcBef>
          <a:spcPct val="0"/>
        </a:spcBef>
        <a:spcAft>
          <a:spcPct val="0"/>
        </a:spcAft>
        <a:defRPr lang="en-US" sz="4400" kern="1200">
          <a:solidFill>
            <a:srgbClr val="000000"/>
          </a:solidFill>
          <a:latin typeface="Calibri Light"/>
        </a:defRPr>
      </a:lvl1pPr>
      <a:lvl2pPr algn="l" rtl="0" eaLnBrk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 Light" panose="020F0302020204030204" pitchFamily="34" charset="0"/>
        </a:defRPr>
      </a:lvl2pPr>
      <a:lvl3pPr algn="l" rtl="0" eaLnBrk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 Light" panose="020F0302020204030204" pitchFamily="34" charset="0"/>
        </a:defRPr>
      </a:lvl3pPr>
      <a:lvl4pPr algn="l" rtl="0" eaLnBrk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 Light" panose="020F0302020204030204" pitchFamily="34" charset="0"/>
        </a:defRPr>
      </a:lvl4pPr>
      <a:lvl5pPr algn="l" rtl="0" eaLnBrk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 Light" panose="020F0302020204030204" pitchFamily="34" charset="0"/>
        </a:defRPr>
      </a:lvl5pPr>
      <a:lvl6pPr marL="457200" algn="l" rtl="0" eaLnBrk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 Light" panose="020F0302020204030204" pitchFamily="34" charset="0"/>
        </a:defRPr>
      </a:lvl6pPr>
      <a:lvl7pPr marL="914400" algn="l" rtl="0" eaLnBrk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 Light" panose="020F0302020204030204" pitchFamily="34" charset="0"/>
        </a:defRPr>
      </a:lvl7pPr>
      <a:lvl8pPr marL="1371600" algn="l" rtl="0" eaLnBrk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 Light" panose="020F0302020204030204" pitchFamily="34" charset="0"/>
        </a:defRPr>
      </a:lvl8pPr>
      <a:lvl9pPr marL="1828800" algn="l" rtl="0" eaLnBrk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>
        <a:lnSpc>
          <a:spcPct val="90000"/>
        </a:lnSpc>
        <a:spcBef>
          <a:spcPts val="1000"/>
        </a:spcBef>
        <a:spcAft>
          <a:spcPct val="0"/>
        </a:spcAft>
        <a:buSzPct val="100000"/>
        <a:buFont typeface="Arial" panose="020B0604020202020204" pitchFamily="34" charset="0"/>
        <a:buChar char="•"/>
        <a:defRPr lang="en-US" sz="2800" kern="1200">
          <a:solidFill>
            <a:srgbClr val="000000"/>
          </a:solidFill>
          <a:latin typeface="Calibri"/>
        </a:defRPr>
      </a:lvl1pPr>
      <a:lvl2pPr marL="685800" lvl="1" indent="-228600" algn="l" rtl="0" eaLnBrk="0" fontAlgn="base">
        <a:lnSpc>
          <a:spcPct val="90000"/>
        </a:lnSpc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•"/>
        <a:defRPr lang="en-US" sz="2400" kern="1200">
          <a:solidFill>
            <a:srgbClr val="000000"/>
          </a:solidFill>
          <a:latin typeface="Calibri"/>
        </a:defRPr>
      </a:lvl2pPr>
      <a:lvl3pPr marL="1143000" lvl="2" indent="-228600" algn="l" rtl="0" eaLnBrk="0" fontAlgn="base">
        <a:lnSpc>
          <a:spcPct val="90000"/>
        </a:lnSpc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•"/>
        <a:defRPr lang="en-US" sz="2000" kern="1200">
          <a:solidFill>
            <a:srgbClr val="000000"/>
          </a:solidFill>
          <a:latin typeface="Calibri"/>
        </a:defRPr>
      </a:lvl3pPr>
      <a:lvl4pPr marL="1600200" lvl="3" indent="-228600" algn="l" rtl="0" eaLnBrk="0" fontAlgn="base">
        <a:lnSpc>
          <a:spcPct val="90000"/>
        </a:lnSpc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•"/>
        <a:defRPr lang="en-US" kern="1200">
          <a:solidFill>
            <a:srgbClr val="000000"/>
          </a:solidFill>
          <a:latin typeface="Calibri"/>
        </a:defRPr>
      </a:lvl4pPr>
      <a:lvl5pPr marL="2057400" lvl="4" indent="-228600" algn="l" rtl="0" eaLnBrk="0" fontAlgn="base">
        <a:lnSpc>
          <a:spcPct val="90000"/>
        </a:lnSpc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•"/>
        <a:defRPr lang="en-US" kern="1200">
          <a:solidFill>
            <a:srgbClr val="000000"/>
          </a:solidFill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www.healthandcarelearning.wales/qualifications/level-3-childrens-care-play-learning-and-development-practice-and-theory/" TargetMode="External"/><Relationship Id="rId5" Type="http://schemas.openxmlformats.org/officeDocument/2006/relationships/hyperlink" Target="https://www.dysguiechydagofal.cymru/cymwysterau/level-3-children-s-care-play-learning-and-development-practice-and-theory/" TargetMode="Externa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wjec.co.uk/teachers/e-assessment/?language_id=2" TargetMode="Externa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mailto:HSCandCC@wjec.co.uk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8">
            <a:extLst>
              <a:ext uri="{FF2B5EF4-FFF2-40B4-BE49-F238E27FC236}">
                <a16:creationId xmlns:a16="http://schemas.microsoft.com/office/drawing/2014/main" id="{CCA3676C-9FEC-4846-BC12-A33249D932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575" y="207963"/>
            <a:ext cx="1022350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cy-GB" sz="3200">
                <a:solidFill>
                  <a:srgbClr val="007BB9"/>
                </a:solidFill>
                <a:latin typeface="Arial" panose="020B0604020202020204" pitchFamily="34" charset="0"/>
              </a:rPr>
              <a:t>TAG Iechyd a Gofal Cymdeithasol, a Gofal Plant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82F345-F8F5-42E9-88F2-5A9C988C6BC2}"/>
              </a:ext>
            </a:extLst>
          </p:cNvPr>
          <p:cNvSpPr txBox="1"/>
          <p:nvPr/>
        </p:nvSpPr>
        <p:spPr>
          <a:xfrm>
            <a:off x="276888" y="1086338"/>
            <a:ext cx="11337925" cy="13271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cy-GB" dirty="0" err="1">
                <a:solidFill>
                  <a:srgbClr val="007BB9"/>
                </a:solidFill>
                <a:latin typeface="Arial" panose="020B0604020202020204" pitchFamily="34" charset="0"/>
              </a:rPr>
              <a:t>Gellir</a:t>
            </a:r>
            <a:r>
              <a:rPr lang="en-US" altLang="cy-GB" dirty="0">
                <a:solidFill>
                  <a:srgbClr val="007BB9"/>
                </a:solidFill>
                <a:latin typeface="Arial" panose="020B0604020202020204" pitchFamily="34" charset="0"/>
              </a:rPr>
              <a:t> </a:t>
            </a:r>
            <a:r>
              <a:rPr lang="en-US" altLang="cy-GB" dirty="0" err="1">
                <a:solidFill>
                  <a:srgbClr val="007BB9"/>
                </a:solidFill>
                <a:latin typeface="Arial" panose="020B0604020202020204" pitchFamily="34" charset="0"/>
              </a:rPr>
              <a:t>ei</a:t>
            </a:r>
            <a:r>
              <a:rPr lang="en-US" altLang="cy-GB" dirty="0">
                <a:solidFill>
                  <a:srgbClr val="007BB9"/>
                </a:solidFill>
                <a:latin typeface="Arial" panose="020B0604020202020204" pitchFamily="34" charset="0"/>
              </a:rPr>
              <a:t> </a:t>
            </a:r>
            <a:r>
              <a:rPr lang="en-US" altLang="cy-GB" dirty="0" err="1">
                <a:solidFill>
                  <a:srgbClr val="007BB9"/>
                </a:solidFill>
                <a:latin typeface="Arial" panose="020B0604020202020204" pitchFamily="34" charset="0"/>
              </a:rPr>
              <a:t>addysgu</a:t>
            </a:r>
            <a:r>
              <a:rPr lang="en-US" altLang="cy-GB" dirty="0">
                <a:solidFill>
                  <a:srgbClr val="007BB9"/>
                </a:solidFill>
                <a:latin typeface="Arial" panose="020B0604020202020204" pitchFamily="34" charset="0"/>
              </a:rPr>
              <a:t> </a:t>
            </a:r>
            <a:r>
              <a:rPr lang="en-US" altLang="cy-GB" dirty="0" err="1">
                <a:solidFill>
                  <a:srgbClr val="007BB9"/>
                </a:solidFill>
                <a:latin typeface="Arial" panose="020B0604020202020204" pitchFamily="34" charset="0"/>
              </a:rPr>
              <a:t>ochr</a:t>
            </a:r>
            <a:r>
              <a:rPr lang="en-US" altLang="cy-GB" dirty="0">
                <a:solidFill>
                  <a:srgbClr val="007BB9"/>
                </a:solidFill>
                <a:latin typeface="Arial" panose="020B0604020202020204" pitchFamily="34" charset="0"/>
              </a:rPr>
              <a:t> </a:t>
            </a:r>
            <a:r>
              <a:rPr lang="en-US" altLang="cy-GB" dirty="0" err="1">
                <a:solidFill>
                  <a:srgbClr val="007BB9"/>
                </a:solidFill>
                <a:latin typeface="Arial" panose="020B0604020202020204" pitchFamily="34" charset="0"/>
              </a:rPr>
              <a:t>yn</a:t>
            </a:r>
            <a:r>
              <a:rPr lang="en-US" altLang="cy-GB" dirty="0">
                <a:solidFill>
                  <a:srgbClr val="007BB9"/>
                </a:solidFill>
                <a:latin typeface="Arial" panose="020B0604020202020204" pitchFamily="34" charset="0"/>
              </a:rPr>
              <a:t> </a:t>
            </a:r>
            <a:r>
              <a:rPr lang="en-US" altLang="cy-GB" dirty="0" err="1">
                <a:solidFill>
                  <a:srgbClr val="007BB9"/>
                </a:solidFill>
                <a:latin typeface="Arial" panose="020B0604020202020204" pitchFamily="34" charset="0"/>
              </a:rPr>
              <a:t>ochr</a:t>
            </a:r>
            <a:r>
              <a:rPr lang="en-US" altLang="cy-GB" dirty="0">
                <a:solidFill>
                  <a:srgbClr val="007BB9"/>
                </a:solidFill>
                <a:latin typeface="Arial" panose="020B0604020202020204" pitchFamily="34" charset="0"/>
              </a:rPr>
              <a:t> â </a:t>
            </a:r>
          </a:p>
          <a:p>
            <a:pPr eaLnBrk="1" hangingPunct="1">
              <a:lnSpc>
                <a:spcPct val="90000"/>
              </a:lnSpc>
            </a:pPr>
            <a:endParaRPr lang="en-US" altLang="cy-GB" dirty="0">
              <a:solidFill>
                <a:srgbClr val="007BB9"/>
              </a:solidFill>
              <a:latin typeface="Arial" panose="020B0604020202020204" pitchFamily="34" charset="0"/>
            </a:endParaRPr>
          </a:p>
          <a:p>
            <a:pPr marL="285750" lvl="1" eaLnBrk="1" hangingPunct="1">
              <a:lnSpc>
                <a:spcPct val="90000"/>
              </a:lnSpc>
              <a:buFont typeface="Arial" panose="020B0604020202020204" pitchFamily="34" charset="0"/>
              <a:buChar char="•"/>
              <a:tabLst>
                <a:tab pos="266700" algn="l"/>
              </a:tabLst>
            </a:pPr>
            <a:r>
              <a:rPr lang="en-US" altLang="cy-GB" dirty="0" err="1">
                <a:solidFill>
                  <a:srgbClr val="007BB9"/>
                </a:solidFill>
                <a:latin typeface="Arial" panose="020B0604020202020204" pitchFamily="34" charset="0"/>
              </a:rPr>
              <a:t>Lefel</a:t>
            </a:r>
            <a:r>
              <a:rPr lang="en-US" altLang="cy-GB" dirty="0">
                <a:solidFill>
                  <a:srgbClr val="007BB9"/>
                </a:solidFill>
                <a:latin typeface="Arial" panose="020B0604020202020204" pitchFamily="34" charset="0"/>
              </a:rPr>
              <a:t> 3 Iechyd a </a:t>
            </a:r>
            <a:r>
              <a:rPr lang="en-US" altLang="cy-GB" dirty="0" err="1">
                <a:solidFill>
                  <a:srgbClr val="007BB9"/>
                </a:solidFill>
                <a:latin typeface="Arial" panose="020B0604020202020204" pitchFamily="34" charset="0"/>
              </a:rPr>
              <a:t>Gofal</a:t>
            </a:r>
            <a:r>
              <a:rPr lang="en-US" altLang="cy-GB" dirty="0">
                <a:solidFill>
                  <a:srgbClr val="007BB9"/>
                </a:solidFill>
                <a:latin typeface="Arial" panose="020B0604020202020204" pitchFamily="34" charset="0"/>
              </a:rPr>
              <a:t> </a:t>
            </a:r>
            <a:r>
              <a:rPr lang="en-US" altLang="cy-GB" dirty="0" err="1">
                <a:solidFill>
                  <a:srgbClr val="007BB9"/>
                </a:solidFill>
                <a:latin typeface="Arial" panose="020B0604020202020204" pitchFamily="34" charset="0"/>
              </a:rPr>
              <a:t>Cymdeithasol</a:t>
            </a:r>
            <a:r>
              <a:rPr lang="en-US" altLang="cy-GB" dirty="0">
                <a:solidFill>
                  <a:srgbClr val="007BB9"/>
                </a:solidFill>
                <a:latin typeface="Arial" panose="020B0604020202020204" pitchFamily="34" charset="0"/>
              </a:rPr>
              <a:t> – </a:t>
            </a:r>
            <a:r>
              <a:rPr lang="en-US" altLang="cy-GB" dirty="0" err="1">
                <a:solidFill>
                  <a:srgbClr val="007BB9"/>
                </a:solidFill>
                <a:latin typeface="Arial" panose="020B0604020202020204" pitchFamily="34" charset="0"/>
              </a:rPr>
              <a:t>Egwyddorion</a:t>
            </a:r>
            <a:r>
              <a:rPr lang="en-US" altLang="cy-GB" dirty="0">
                <a:solidFill>
                  <a:srgbClr val="007BB9"/>
                </a:solidFill>
                <a:latin typeface="Arial" panose="020B0604020202020204" pitchFamily="34" charset="0"/>
              </a:rPr>
              <a:t> a </a:t>
            </a:r>
            <a:r>
              <a:rPr lang="en-US" altLang="cy-GB" dirty="0" err="1">
                <a:solidFill>
                  <a:srgbClr val="007BB9"/>
                </a:solidFill>
                <a:latin typeface="Arial" panose="020B0604020202020204" pitchFamily="34" charset="0"/>
              </a:rPr>
              <a:t>Chyd-destunau</a:t>
            </a:r>
            <a:r>
              <a:rPr lang="en-US" altLang="cy-GB" dirty="0">
                <a:solidFill>
                  <a:srgbClr val="007BB9"/>
                </a:solidFill>
                <a:latin typeface="Arial" panose="020B0604020202020204" pitchFamily="34" charset="0"/>
              </a:rPr>
              <a:t> </a:t>
            </a:r>
          </a:p>
          <a:p>
            <a:pPr marL="285750" lvl="1" eaLnBrk="1" hangingPunct="1">
              <a:lnSpc>
                <a:spcPct val="90000"/>
              </a:lnSpc>
              <a:buFont typeface="Arial" panose="020B0604020202020204" pitchFamily="34" charset="0"/>
              <a:buChar char="•"/>
              <a:tabLst>
                <a:tab pos="266700" algn="l"/>
              </a:tabLst>
            </a:pPr>
            <a:r>
              <a:rPr lang="en-US" altLang="cy-GB" dirty="0" err="1">
                <a:solidFill>
                  <a:srgbClr val="007BB9"/>
                </a:solidFill>
                <a:latin typeface="Arial" panose="020B0604020202020204" pitchFamily="34" charset="0"/>
              </a:rPr>
              <a:t>Lefel</a:t>
            </a:r>
            <a:r>
              <a:rPr lang="en-US" altLang="cy-GB" dirty="0">
                <a:solidFill>
                  <a:srgbClr val="007BB9"/>
                </a:solidFill>
                <a:latin typeface="Arial" panose="020B0604020202020204" pitchFamily="34" charset="0"/>
              </a:rPr>
              <a:t> 3 </a:t>
            </a:r>
            <a:r>
              <a:rPr lang="en-US" altLang="cy-GB" dirty="0" err="1">
                <a:solidFill>
                  <a:srgbClr val="007BB9"/>
                </a:solidFill>
                <a:latin typeface="Arial" panose="020B0604020202020204" pitchFamily="34" charset="0"/>
              </a:rPr>
              <a:t>GChDDP</a:t>
            </a:r>
            <a:r>
              <a:rPr lang="en-US" altLang="cy-GB" dirty="0">
                <a:solidFill>
                  <a:srgbClr val="007BB9"/>
                </a:solidFill>
                <a:latin typeface="Arial" panose="020B0604020202020204" pitchFamily="34" charset="0"/>
              </a:rPr>
              <a:t> </a:t>
            </a:r>
            <a:r>
              <a:rPr lang="en-US" altLang="cy-GB" dirty="0" err="1">
                <a:solidFill>
                  <a:srgbClr val="007BB9"/>
                </a:solidFill>
                <a:latin typeface="Arial" panose="020B0604020202020204" pitchFamily="34" charset="0"/>
              </a:rPr>
              <a:t>Ymarfer</a:t>
            </a:r>
            <a:r>
              <a:rPr lang="en-US" altLang="cy-GB" dirty="0">
                <a:solidFill>
                  <a:srgbClr val="007BB9"/>
                </a:solidFill>
                <a:latin typeface="Arial" panose="020B0604020202020204" pitchFamily="34" charset="0"/>
              </a:rPr>
              <a:t> a </a:t>
            </a:r>
            <a:r>
              <a:rPr lang="en-US" altLang="cy-GB" dirty="0" err="1">
                <a:solidFill>
                  <a:srgbClr val="007BB9"/>
                </a:solidFill>
                <a:latin typeface="Arial" panose="020B0604020202020204" pitchFamily="34" charset="0"/>
              </a:rPr>
              <a:t>Theori</a:t>
            </a:r>
            <a:r>
              <a:rPr lang="en-US" altLang="cy-GB" dirty="0">
                <a:solidFill>
                  <a:srgbClr val="007BB9"/>
                </a:solidFill>
                <a:latin typeface="Arial" panose="020B0604020202020204" pitchFamily="34" charset="0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endParaRPr lang="en-US" altLang="cy-GB" dirty="0">
              <a:solidFill>
                <a:srgbClr val="007BB9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17DE093-FACC-4ADB-839A-480678BA4B1F}"/>
              </a:ext>
            </a:extLst>
          </p:cNvPr>
          <p:cNvSpPr/>
          <p:nvPr/>
        </p:nvSpPr>
        <p:spPr>
          <a:xfrm>
            <a:off x="331788" y="2309813"/>
            <a:ext cx="10174287" cy="1135062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cy-GB" sz="2000" b="1">
                <a:solidFill>
                  <a:srgbClr val="007BB9"/>
                </a:solidFill>
                <a:latin typeface="Arial" panose="020B0604020202020204" pitchFamily="34" charset="0"/>
              </a:rPr>
              <a:t>Lefel 3 Iechyd a Gofal Cymdeithasol – Egwyddorion a Chyd-destunau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altLang="cy-GB" sz="2000" b="1">
              <a:solidFill>
                <a:srgbClr val="007BB9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altLang="cy-GB">
              <a:solidFill>
                <a:srgbClr val="007BB9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endParaRPr lang="en-US" altLang="cy-GB">
              <a:solidFill>
                <a:srgbClr val="007BB9"/>
              </a:solidFill>
              <a:latin typeface="Arial" panose="020B0604020202020204" pitchFamily="34" charset="0"/>
            </a:endParaRPr>
          </a:p>
        </p:txBody>
      </p:sp>
      <p:pic>
        <p:nvPicPr>
          <p:cNvPr id="5125" name="Picture 8">
            <a:extLst>
              <a:ext uri="{FF2B5EF4-FFF2-40B4-BE49-F238E27FC236}">
                <a16:creationId xmlns:a16="http://schemas.microsoft.com/office/drawing/2014/main" id="{269C637B-3443-4A22-B91D-4AA00870AE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76538"/>
            <a:ext cx="10764838" cy="396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8422DC0-CB04-4774-A136-577190C60A8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2376912"/>
            <a:ext cx="10394868" cy="44086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E049EE5-2D0D-49DB-B8D1-57291CF8CA90}"/>
              </a:ext>
            </a:extLst>
          </p:cNvPr>
          <p:cNvSpPr/>
          <p:nvPr/>
        </p:nvSpPr>
        <p:spPr>
          <a:xfrm>
            <a:off x="425450" y="182563"/>
            <a:ext cx="6867525" cy="585787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cy-GB" b="1">
                <a:solidFill>
                  <a:srgbClr val="007BB9"/>
                </a:solidFill>
                <a:latin typeface="Arial" panose="020B0604020202020204" pitchFamily="34" charset="0"/>
              </a:rPr>
              <a:t>Lefel 3 Iechyd a Gofal Cymdeithasol – Egwyddorion a Chyd-destunau</a:t>
            </a:r>
          </a:p>
        </p:txBody>
      </p:sp>
      <p:pic>
        <p:nvPicPr>
          <p:cNvPr id="6147" name="Picture 7">
            <a:extLst>
              <a:ext uri="{FF2B5EF4-FFF2-40B4-BE49-F238E27FC236}">
                <a16:creationId xmlns:a16="http://schemas.microsoft.com/office/drawing/2014/main" id="{C82E9EA5-88B8-4F1A-93CF-D2C8F53992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8" y="1104900"/>
            <a:ext cx="12192000" cy="180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8">
            <a:extLst>
              <a:ext uri="{FF2B5EF4-FFF2-40B4-BE49-F238E27FC236}">
                <a16:creationId xmlns:a16="http://schemas.microsoft.com/office/drawing/2014/main" id="{9448C7AC-3A58-4D78-BB00-9B050D8FEF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88" y="3282950"/>
            <a:ext cx="11056937" cy="290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81DCEEB-C7A0-49B5-9596-0065218FC18C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88" y="934781"/>
            <a:ext cx="11623923" cy="2145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AB10B0B-6701-4587-BF25-C9245D218286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88" y="3080007"/>
            <a:ext cx="11378444" cy="3595430"/>
          </a:xfrm>
          <a:prstGeom prst="rect">
            <a:avLst/>
          </a:prstGeom>
          <a:noFill/>
          <a:ln>
            <a:noFill/>
          </a:ln>
        </p:spPr>
      </p:pic>
      <p:sp>
        <p:nvSpPr>
          <p:cNvPr id="6149" name="TextBox 9">
            <a:extLst>
              <a:ext uri="{FF2B5EF4-FFF2-40B4-BE49-F238E27FC236}">
                <a16:creationId xmlns:a16="http://schemas.microsoft.com/office/drawing/2014/main" id="{7B47A0EC-37EC-4E32-854F-CF71DB62A9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6752" y="4126307"/>
            <a:ext cx="3515399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GB" altLang="cy-GB" dirty="0"/>
              <a:t>Mae </a:t>
            </a:r>
            <a:r>
              <a:rPr lang="en-GB" altLang="cy-GB" b="1" dirty="0"/>
              <a:t>Diploma </a:t>
            </a:r>
            <a:r>
              <a:rPr lang="en-GB" altLang="cy-GB" dirty="0" err="1"/>
              <a:t>Lefel</a:t>
            </a:r>
            <a:r>
              <a:rPr lang="en-GB" altLang="cy-GB" dirty="0"/>
              <a:t> 3 </a:t>
            </a:r>
            <a:r>
              <a:rPr lang="en-GB" altLang="cy-GB" dirty="0" err="1"/>
              <a:t>yn</a:t>
            </a:r>
            <a:r>
              <a:rPr lang="en-GB" altLang="cy-GB" dirty="0"/>
              <a:t> </a:t>
            </a:r>
            <a:r>
              <a:rPr lang="en-GB" altLang="cy-GB" dirty="0" err="1"/>
              <a:t>denu</a:t>
            </a:r>
            <a:r>
              <a:rPr lang="en-GB" altLang="cy-GB" dirty="0"/>
              <a:t> </a:t>
            </a:r>
            <a:r>
              <a:rPr lang="en-GB" altLang="cy-GB" dirty="0" err="1"/>
              <a:t>dwbl</a:t>
            </a:r>
            <a:r>
              <a:rPr lang="en-GB" altLang="cy-GB" dirty="0"/>
              <a:t> y </a:t>
            </a:r>
            <a:r>
              <a:rPr lang="en-GB" altLang="cy-GB" dirty="0" err="1"/>
              <a:t>pwyntiau</a:t>
            </a:r>
            <a:r>
              <a:rPr lang="en-GB" altLang="cy-GB" dirty="0"/>
              <a:t> </a:t>
            </a:r>
            <a:r>
              <a:rPr lang="en-GB" altLang="cy-GB" dirty="0" err="1"/>
              <a:t>hyn</a:t>
            </a:r>
            <a:r>
              <a:rPr lang="en-GB" altLang="cy-GB" dirty="0"/>
              <a:t> </a:t>
            </a:r>
          </a:p>
          <a:p>
            <a:pPr eaLnBrk="1" hangingPunct="1"/>
            <a:r>
              <a:rPr lang="en-GB" altLang="cy-GB" dirty="0"/>
              <a:t>A* 112 </a:t>
            </a:r>
          </a:p>
          <a:p>
            <a:pPr eaLnBrk="1" hangingPunct="1"/>
            <a:r>
              <a:rPr lang="en-GB" altLang="cy-GB" dirty="0"/>
              <a:t>A      96</a:t>
            </a:r>
          </a:p>
          <a:p>
            <a:pPr eaLnBrk="1" hangingPunct="1"/>
            <a:r>
              <a:rPr lang="en-GB" altLang="cy-GB" dirty="0"/>
              <a:t>B      80</a:t>
            </a:r>
          </a:p>
          <a:p>
            <a:pPr eaLnBrk="1" hangingPunct="1"/>
            <a:r>
              <a:rPr lang="en-GB" altLang="cy-GB" dirty="0"/>
              <a:t>C      64</a:t>
            </a:r>
          </a:p>
          <a:p>
            <a:pPr eaLnBrk="1" hangingPunct="1"/>
            <a:r>
              <a:rPr lang="en-GB" altLang="cy-GB" dirty="0"/>
              <a:t>D      48</a:t>
            </a:r>
          </a:p>
          <a:p>
            <a:pPr eaLnBrk="1" hangingPunct="1"/>
            <a:r>
              <a:rPr lang="en-GB" altLang="cy-GB" dirty="0"/>
              <a:t>E       32</a:t>
            </a:r>
          </a:p>
          <a:p>
            <a:pPr eaLnBrk="1" hangingPunct="1"/>
            <a:endParaRPr lang="en-GB" altLang="cy-GB" dirty="0"/>
          </a:p>
          <a:p>
            <a:pPr eaLnBrk="1" hangingPunct="1"/>
            <a:endParaRPr lang="en-GB" altLang="cy-GB" dirty="0"/>
          </a:p>
          <a:p>
            <a:pPr eaLnBrk="1" hangingPunct="1"/>
            <a:endParaRPr lang="en-GB" altLang="cy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E049EE5-2D0D-49DB-B8D1-57291CF8CA90}"/>
              </a:ext>
            </a:extLst>
          </p:cNvPr>
          <p:cNvSpPr/>
          <p:nvPr/>
        </p:nvSpPr>
        <p:spPr>
          <a:xfrm>
            <a:off x="425450" y="182563"/>
            <a:ext cx="6867525" cy="585787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cy-GB" b="1">
                <a:solidFill>
                  <a:srgbClr val="007BB9"/>
                </a:solidFill>
                <a:latin typeface="Arial" panose="020B0604020202020204" pitchFamily="34" charset="0"/>
              </a:rPr>
              <a:t>Lefel 3 Iechyd a Gofal Cymdeithasol – Egwyddorion a Chyd-destunau</a:t>
            </a:r>
          </a:p>
        </p:txBody>
      </p:sp>
      <p:pic>
        <p:nvPicPr>
          <p:cNvPr id="7171" name="Picture 1">
            <a:extLst>
              <a:ext uri="{FF2B5EF4-FFF2-40B4-BE49-F238E27FC236}">
                <a16:creationId xmlns:a16="http://schemas.microsoft.com/office/drawing/2014/main" id="{B883621B-7D9A-43E2-9FAB-A5F3203543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63" y="990600"/>
            <a:ext cx="10052050" cy="409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3">
            <a:extLst>
              <a:ext uri="{FF2B5EF4-FFF2-40B4-BE49-F238E27FC236}">
                <a16:creationId xmlns:a16="http://schemas.microsoft.com/office/drawing/2014/main" id="{1195343D-0EC8-43E2-BC21-A177B35FEF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59388"/>
            <a:ext cx="12192000" cy="159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0E2375E-79AD-491D-901C-4645D557FBE0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61" y="990600"/>
            <a:ext cx="11706678" cy="5829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ular Callout 6">
            <a:extLst>
              <a:ext uri="{FF2B5EF4-FFF2-40B4-BE49-F238E27FC236}">
                <a16:creationId xmlns:a16="http://schemas.microsoft.com/office/drawing/2014/main" id="{D252CB47-FBC9-4B0B-99A5-A96180461FF9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3473450" y="6002338"/>
            <a:ext cx="914400" cy="612775"/>
          </a:xfrm>
          <a:prstGeom prst="wedgeRectCallout">
            <a:avLst>
              <a:gd name="adj1" fmla="val -618815"/>
              <a:gd name="adj2" fmla="val 136375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en-GB" altLang="cy-GB">
              <a:solidFill>
                <a:srgbClr val="000000"/>
              </a:solidFill>
            </a:endParaRPr>
          </a:p>
        </p:txBody>
      </p:sp>
      <p:sp>
        <p:nvSpPr>
          <p:cNvPr id="8195" name="Rounded Rectangular Callout 7">
            <a:extLst>
              <a:ext uri="{FF2B5EF4-FFF2-40B4-BE49-F238E27FC236}">
                <a16:creationId xmlns:a16="http://schemas.microsoft.com/office/drawing/2014/main" id="{42647486-8AC1-45B2-BE99-7764A69DEE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0513" y="6197600"/>
            <a:ext cx="914400" cy="612775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en-GB" altLang="cy-GB">
              <a:solidFill>
                <a:srgbClr val="000000"/>
              </a:solidFill>
            </a:endParaRPr>
          </a:p>
        </p:txBody>
      </p:sp>
      <p:pic>
        <p:nvPicPr>
          <p:cNvPr id="8196" name="Picture 9">
            <a:extLst>
              <a:ext uri="{FF2B5EF4-FFF2-40B4-BE49-F238E27FC236}">
                <a16:creationId xmlns:a16="http://schemas.microsoft.com/office/drawing/2014/main" id="{8BFE77CA-41B7-466C-A94B-D3E4D0E9A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1752600"/>
            <a:ext cx="2797175" cy="246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11">
            <a:extLst>
              <a:ext uri="{FF2B5EF4-FFF2-40B4-BE49-F238E27FC236}">
                <a16:creationId xmlns:a16="http://schemas.microsoft.com/office/drawing/2014/main" id="{9BA66990-31C9-440F-8F14-CA3BD980EB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413" y="1541463"/>
            <a:ext cx="3089275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13">
            <a:extLst>
              <a:ext uri="{FF2B5EF4-FFF2-40B4-BE49-F238E27FC236}">
                <a16:creationId xmlns:a16="http://schemas.microsoft.com/office/drawing/2014/main" id="{4D0BE105-5420-44CA-B19A-B9D82A95D9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63" y="1866900"/>
            <a:ext cx="2714625" cy="22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Rectangle 3">
            <a:extLst>
              <a:ext uri="{FF2B5EF4-FFF2-40B4-BE49-F238E27FC236}">
                <a16:creationId xmlns:a16="http://schemas.microsoft.com/office/drawing/2014/main" id="{1A5B0A3E-E7E0-4E73-8763-53741E2ABB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613" y="2576513"/>
            <a:ext cx="1812925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GB" altLang="cy-GB" sz="2400" b="1"/>
              <a:t>Grŵp </a:t>
            </a:r>
            <a:br>
              <a:rPr lang="en-GB" altLang="cy-GB" sz="2400" b="1"/>
            </a:br>
            <a:r>
              <a:rPr lang="en-GB" altLang="cy-GB" sz="2400" b="1"/>
              <a:t>Gorfodol 1</a:t>
            </a:r>
          </a:p>
          <a:p>
            <a:pPr algn="ctr" eaLnBrk="1" hangingPunct="1"/>
            <a:r>
              <a:rPr lang="en-GB" altLang="cy-GB" sz="2400" b="1"/>
              <a:t>30 credyd</a:t>
            </a:r>
          </a:p>
        </p:txBody>
      </p:sp>
      <p:sp>
        <p:nvSpPr>
          <p:cNvPr id="8200" name="Rectangle 5">
            <a:extLst>
              <a:ext uri="{FF2B5EF4-FFF2-40B4-BE49-F238E27FC236}">
                <a16:creationId xmlns:a16="http://schemas.microsoft.com/office/drawing/2014/main" id="{75EE849C-FB74-4B4D-8BE3-2EFAF27D87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0625" y="2482850"/>
            <a:ext cx="218757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cy-GB" sz="2400" b="1">
                <a:latin typeface="Arial" panose="020B0604020202020204" pitchFamily="34" charset="0"/>
                <a:cs typeface="Arial" panose="020B0604020202020204" pitchFamily="34" charset="0"/>
              </a:rPr>
              <a:t>Grŵp </a:t>
            </a:r>
          </a:p>
          <a:p>
            <a:pPr algn="ctr" eaLnBrk="1" hangingPunct="1"/>
            <a:r>
              <a:rPr lang="en-US" altLang="cy-GB" sz="2400" b="1">
                <a:latin typeface="Arial" panose="020B0604020202020204" pitchFamily="34" charset="0"/>
                <a:cs typeface="Arial" panose="020B0604020202020204" pitchFamily="34" charset="0"/>
              </a:rPr>
              <a:t>Dewisol A</a:t>
            </a:r>
          </a:p>
          <a:p>
            <a:pPr algn="ctr" eaLnBrk="1" hangingPunct="1"/>
            <a:r>
              <a:rPr lang="en-US" altLang="cy-GB">
                <a:latin typeface="Arial" panose="020B0604020202020204" pitchFamily="34" charset="0"/>
                <a:cs typeface="Arial" panose="020B0604020202020204" pitchFamily="34" charset="0"/>
              </a:rPr>
              <a:t>O leiaf</a:t>
            </a:r>
          </a:p>
          <a:p>
            <a:pPr algn="ctr" eaLnBrk="1" hangingPunct="1"/>
            <a:r>
              <a:rPr lang="en-US" altLang="cy-GB">
                <a:latin typeface="Arial" panose="020B0604020202020204" pitchFamily="34" charset="0"/>
                <a:cs typeface="Arial" panose="020B0604020202020204" pitchFamily="34" charset="0"/>
              </a:rPr>
              <a:t> 4 credyd  </a:t>
            </a:r>
          </a:p>
        </p:txBody>
      </p:sp>
      <p:sp>
        <p:nvSpPr>
          <p:cNvPr id="8201" name="Rectangle 15">
            <a:extLst>
              <a:ext uri="{FF2B5EF4-FFF2-40B4-BE49-F238E27FC236}">
                <a16:creationId xmlns:a16="http://schemas.microsoft.com/office/drawing/2014/main" id="{A3D605FF-001E-4110-A23B-1D727C27A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9900" y="2003425"/>
            <a:ext cx="1838325" cy="173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cy-GB" sz="2400" b="1"/>
              <a:t>Grwpiau Dewisol</a:t>
            </a:r>
          </a:p>
          <a:p>
            <a:pPr algn="ctr" eaLnBrk="1" hangingPunct="1"/>
            <a:r>
              <a:rPr lang="en-US" altLang="cy-GB" sz="2400" b="1"/>
              <a:t> A B neu C.</a:t>
            </a:r>
          </a:p>
          <a:p>
            <a:pPr algn="ctr" eaLnBrk="1" hangingPunct="1"/>
            <a:r>
              <a:rPr lang="en-US" altLang="cy-GB" b="1"/>
              <a:t>16 o gredydau </a:t>
            </a:r>
          </a:p>
          <a:p>
            <a:pPr algn="ctr" eaLnBrk="1" hangingPunct="1"/>
            <a:r>
              <a:rPr lang="en-US" altLang="cy-GB" b="1"/>
              <a:t>yn weddill</a:t>
            </a:r>
          </a:p>
        </p:txBody>
      </p:sp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2AE46048-E841-804E-B6F5-9CBADC81CFB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3063" y="976313"/>
            <a:ext cx="8486775" cy="811212"/>
          </a:xfrm>
        </p:spPr>
        <p:txBody>
          <a:bodyPr>
            <a:normAutofit/>
          </a:bodyPr>
          <a:lstStyle/>
          <a:p>
            <a:pPr eaLnBrk="1">
              <a:lnSpc>
                <a:spcPct val="80000"/>
              </a:lnSpc>
            </a:pPr>
            <a:r>
              <a:rPr altLang="cy-GB" sz="1800">
                <a:latin typeface="Calibri" panose="020F0502020204030204" pitchFamily="34" charset="0"/>
              </a:rPr>
              <a:t>I gyflawni'r cymhwyster Lefel 3 Gofal, Chwarae, Dysgu a Datblygiad Plant: Ymarfer a Theori, rhaid i ddysgwyr gyflawni cyfanswm o, o leiaf, 72 </a:t>
            </a:r>
            <a:r>
              <a:rPr altLang="cy-GB" sz="1800">
                <a:solidFill>
                  <a:srgbClr val="0077C8"/>
                </a:solidFill>
                <a:latin typeface="Calibri" panose="020F0502020204030204" pitchFamily="34" charset="0"/>
              </a:rPr>
              <a:t>credyd</a:t>
            </a:r>
          </a:p>
          <a:p>
            <a:pPr eaLnBrk="1">
              <a:lnSpc>
                <a:spcPct val="80000"/>
              </a:lnSpc>
            </a:pPr>
            <a:endParaRPr altLang="cy-GB" sz="1800">
              <a:solidFill>
                <a:srgbClr val="0077C8"/>
              </a:solidFill>
              <a:latin typeface="Calibri" panose="020F0502020204030204" pitchFamily="34" charset="0"/>
            </a:endParaRPr>
          </a:p>
        </p:txBody>
      </p:sp>
      <p:sp>
        <p:nvSpPr>
          <p:cNvPr id="8203" name="Title 18">
            <a:extLst>
              <a:ext uri="{FF2B5EF4-FFF2-40B4-BE49-F238E27FC236}">
                <a16:creationId xmlns:a16="http://schemas.microsoft.com/office/drawing/2014/main" id="{12AF45FF-27CA-4BC2-A5DF-764B38532B22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282575" y="361950"/>
            <a:ext cx="10223500" cy="447675"/>
          </a:xfrm>
        </p:spPr>
        <p:txBody>
          <a:bodyPr/>
          <a:lstStyle/>
          <a:p>
            <a:pPr eaLnBrk="1"/>
            <a:r>
              <a:rPr altLang="cy-GB" sz="2000" b="1">
                <a:solidFill>
                  <a:schemeClr val="accent1"/>
                </a:solidFill>
                <a:latin typeface="Calibri Light" panose="020F0302020204030204" pitchFamily="34" charset="0"/>
              </a:rPr>
              <a:t>Lefel 3 Gofal, Chwarae, Dysgu a Datblygiad Plant: Ymarfer a Theori </a:t>
            </a:r>
            <a:br>
              <a:rPr altLang="cy-GB" sz="2000" b="1">
                <a:solidFill>
                  <a:schemeClr val="accent1"/>
                </a:solidFill>
                <a:latin typeface="Calibri Light" panose="020F0302020204030204" pitchFamily="34" charset="0"/>
              </a:rPr>
            </a:br>
            <a:endParaRPr altLang="cy-GB">
              <a:latin typeface="Calibri Light" panose="020F0302020204030204" pitchFamily="34" charset="0"/>
            </a:endParaRPr>
          </a:p>
        </p:txBody>
      </p:sp>
      <p:pic>
        <p:nvPicPr>
          <p:cNvPr id="8204" name="Picture 12">
            <a:extLst>
              <a:ext uri="{FF2B5EF4-FFF2-40B4-BE49-F238E27FC236}">
                <a16:creationId xmlns:a16="http://schemas.microsoft.com/office/drawing/2014/main" id="{065DB5CE-7E6E-4200-8E67-7422D76C7D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4975" y="1765300"/>
            <a:ext cx="2714625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5" name="Rectangle 14">
            <a:extLst>
              <a:ext uri="{FF2B5EF4-FFF2-40B4-BE49-F238E27FC236}">
                <a16:creationId xmlns:a16="http://schemas.microsoft.com/office/drawing/2014/main" id="{C74A3AE8-91D9-4723-AAE4-BC48BCFF60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83738" y="2155825"/>
            <a:ext cx="21463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GB" altLang="cy-GB" sz="2400" b="1"/>
              <a:t>Grŵp 2 </a:t>
            </a:r>
            <a:br>
              <a:rPr lang="en-GB" altLang="cy-GB" sz="2400" b="1"/>
            </a:br>
            <a:r>
              <a:rPr lang="en-GB" altLang="cy-GB" sz="2400" b="1"/>
              <a:t>Gorfodol </a:t>
            </a:r>
          </a:p>
          <a:p>
            <a:pPr algn="ctr" eaLnBrk="1" hangingPunct="1"/>
            <a:r>
              <a:rPr lang="en-GB" altLang="cy-GB" sz="2400" b="1"/>
              <a:t>Uned 330</a:t>
            </a:r>
            <a:r>
              <a:rPr lang="en-GB" altLang="cy-GB" sz="2400"/>
              <a:t> </a:t>
            </a:r>
          </a:p>
          <a:p>
            <a:pPr algn="ctr" eaLnBrk="1" hangingPunct="1"/>
            <a:r>
              <a:rPr lang="en-GB" altLang="cy-GB" sz="2400" b="1"/>
              <a:t>Uned 331</a:t>
            </a:r>
            <a:r>
              <a:rPr lang="en-GB" altLang="cy-GB" sz="2400"/>
              <a:t> </a:t>
            </a:r>
          </a:p>
          <a:p>
            <a:pPr algn="ctr" eaLnBrk="1" hangingPunct="1"/>
            <a:r>
              <a:rPr lang="en-GB" altLang="cy-GB" sz="2400" b="1"/>
              <a:t>22 credyd</a:t>
            </a:r>
          </a:p>
        </p:txBody>
      </p:sp>
      <p:sp>
        <p:nvSpPr>
          <p:cNvPr id="8206" name="TextBox 1">
            <a:extLst>
              <a:ext uri="{FF2B5EF4-FFF2-40B4-BE49-F238E27FC236}">
                <a16:creationId xmlns:a16="http://schemas.microsoft.com/office/drawing/2014/main" id="{F8D3B6EB-E4D0-47CE-8B16-5B5CB33588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447800" y="5426075"/>
            <a:ext cx="111490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GB" altLang="cy-GB"/>
              <a:t>       Rhaid i ddysgwyr lwyddo ym mhob cydran i ennill y cymhwyster hwn. </a:t>
            </a:r>
          </a:p>
        </p:txBody>
      </p:sp>
      <p:sp>
        <p:nvSpPr>
          <p:cNvPr id="8207" name="Rounded Rectangle 8">
            <a:extLst>
              <a:ext uri="{FF2B5EF4-FFF2-40B4-BE49-F238E27FC236}">
                <a16:creationId xmlns:a16="http://schemas.microsoft.com/office/drawing/2014/main" id="{C4B03962-7354-4B7A-8EBB-9A0BF7BF73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5350" y="4403725"/>
            <a:ext cx="7210425" cy="812800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GB" altLang="cy-GB" sz="1400">
                <a:solidFill>
                  <a:schemeClr val="bg1"/>
                </a:solidFill>
              </a:rPr>
              <a:t>                                              70% o'r cymhwyster – Llwyddo / methu</a:t>
            </a:r>
          </a:p>
          <a:p>
            <a:pPr eaLnBrk="1" hangingPunct="1"/>
            <a:r>
              <a:rPr lang="en-GB" altLang="cy-GB" sz="1400">
                <a:solidFill>
                  <a:schemeClr val="bg1"/>
                </a:solidFill>
              </a:rPr>
              <a:t> </a:t>
            </a:r>
          </a:p>
          <a:p>
            <a:pPr eaLnBrk="1" hangingPunct="1"/>
            <a:r>
              <a:rPr lang="en-GB" altLang="cy-GB" sz="1400">
                <a:solidFill>
                  <a:schemeClr val="bg1"/>
                </a:solidFill>
              </a:rPr>
              <a:t>                                     </a:t>
            </a:r>
            <a:r>
              <a:rPr lang="en-GB" altLang="cy-GB" sz="1400" b="1">
                <a:solidFill>
                  <a:schemeClr val="bg1"/>
                </a:solidFill>
              </a:rPr>
              <a:t>ASESIAD MEWNOL MEWN LLEOLIAD GWAITH  </a:t>
            </a:r>
          </a:p>
        </p:txBody>
      </p:sp>
      <p:sp>
        <p:nvSpPr>
          <p:cNvPr id="8208" name="Rounded Rectangle 8">
            <a:extLst>
              <a:ext uri="{FF2B5EF4-FFF2-40B4-BE49-F238E27FC236}">
                <a16:creationId xmlns:a16="http://schemas.microsoft.com/office/drawing/2014/main" id="{E716811B-1F04-43DD-AE41-B806DB2157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63100" y="4195763"/>
            <a:ext cx="2476500" cy="1940957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GB" altLang="cy-GB" sz="1200" dirty="0">
                <a:solidFill>
                  <a:schemeClr val="bg1"/>
                </a:solidFill>
              </a:rPr>
              <a:t>30% </a:t>
            </a:r>
            <a:r>
              <a:rPr lang="en-GB" altLang="cy-GB" sz="1200" dirty="0" err="1">
                <a:solidFill>
                  <a:schemeClr val="bg1"/>
                </a:solidFill>
              </a:rPr>
              <a:t>o'r</a:t>
            </a:r>
            <a:r>
              <a:rPr lang="en-GB" altLang="cy-GB" sz="1200" dirty="0">
                <a:solidFill>
                  <a:schemeClr val="bg1"/>
                </a:solidFill>
              </a:rPr>
              <a:t> </a:t>
            </a:r>
            <a:r>
              <a:rPr lang="en-GB" altLang="cy-GB" sz="1200" dirty="0" err="1">
                <a:solidFill>
                  <a:schemeClr val="bg1"/>
                </a:solidFill>
              </a:rPr>
              <a:t>cymhwyster</a:t>
            </a:r>
            <a:endParaRPr lang="en-GB" altLang="cy-GB" sz="1200" dirty="0">
              <a:solidFill>
                <a:schemeClr val="bg1"/>
              </a:solidFill>
            </a:endParaRPr>
          </a:p>
          <a:p>
            <a:pPr eaLnBrk="1" hangingPunct="1"/>
            <a:r>
              <a:rPr lang="en-GB" altLang="cy-GB" sz="1200" b="1" dirty="0">
                <a:solidFill>
                  <a:schemeClr val="bg1"/>
                </a:solidFill>
              </a:rPr>
              <a:t>ASESU ALLANOL – </a:t>
            </a:r>
            <a:r>
              <a:rPr lang="en-GB" altLang="cy-GB" sz="1200" b="1" dirty="0" err="1">
                <a:solidFill>
                  <a:schemeClr val="bg1"/>
                </a:solidFill>
              </a:rPr>
              <a:t>Wedi'i</a:t>
            </a:r>
            <a:r>
              <a:rPr lang="en-GB" altLang="cy-GB" sz="1200" b="1" dirty="0">
                <a:solidFill>
                  <a:schemeClr val="bg1"/>
                </a:solidFill>
              </a:rPr>
              <a:t> </a:t>
            </a:r>
            <a:r>
              <a:rPr lang="en-GB" altLang="cy-GB" sz="1200" b="1" dirty="0" err="1">
                <a:solidFill>
                  <a:schemeClr val="bg1"/>
                </a:solidFill>
              </a:rPr>
              <a:t>addysgu</a:t>
            </a:r>
            <a:r>
              <a:rPr lang="en-GB" altLang="cy-GB" sz="1200" b="1" dirty="0">
                <a:solidFill>
                  <a:schemeClr val="bg1"/>
                </a:solidFill>
              </a:rPr>
              <a:t> </a:t>
            </a:r>
            <a:r>
              <a:rPr lang="en-GB" altLang="cy-GB" sz="1200" b="1" dirty="0" err="1">
                <a:solidFill>
                  <a:schemeClr val="bg1"/>
                </a:solidFill>
              </a:rPr>
              <a:t>yn</a:t>
            </a:r>
            <a:r>
              <a:rPr lang="en-GB" altLang="cy-GB" sz="1200" b="1" dirty="0">
                <a:solidFill>
                  <a:schemeClr val="bg1"/>
                </a:solidFill>
              </a:rPr>
              <a:t> </a:t>
            </a:r>
            <a:r>
              <a:rPr lang="en-GB" altLang="cy-GB" sz="1200" b="1" dirty="0" err="1">
                <a:solidFill>
                  <a:schemeClr val="bg1"/>
                </a:solidFill>
              </a:rPr>
              <a:t>yr</a:t>
            </a:r>
            <a:r>
              <a:rPr lang="en-GB" altLang="cy-GB" sz="1200" b="1" dirty="0">
                <a:solidFill>
                  <a:schemeClr val="bg1"/>
                </a:solidFill>
              </a:rPr>
              <a:t> </a:t>
            </a:r>
            <a:r>
              <a:rPr lang="en-GB" altLang="cy-GB" sz="1200" b="1" dirty="0" err="1">
                <a:solidFill>
                  <a:schemeClr val="bg1"/>
                </a:solidFill>
              </a:rPr>
              <a:t>ystafell</a:t>
            </a:r>
            <a:r>
              <a:rPr lang="en-GB" altLang="cy-GB" sz="1200" b="1" dirty="0">
                <a:solidFill>
                  <a:schemeClr val="bg1"/>
                </a:solidFill>
              </a:rPr>
              <a:t> </a:t>
            </a:r>
            <a:r>
              <a:rPr lang="en-GB" altLang="cy-GB" sz="1200" b="1" dirty="0" err="1">
                <a:solidFill>
                  <a:schemeClr val="bg1"/>
                </a:solidFill>
              </a:rPr>
              <a:t>ddosbarth</a:t>
            </a:r>
            <a:r>
              <a:rPr lang="en-GB" altLang="cy-GB" sz="1200" b="1" dirty="0">
                <a:solidFill>
                  <a:schemeClr val="bg1"/>
                </a:solidFill>
              </a:rPr>
              <a:t> </a:t>
            </a:r>
          </a:p>
          <a:p>
            <a:pPr eaLnBrk="1" hangingPunct="1"/>
            <a:endParaRPr lang="en-GB" altLang="cy-GB" sz="1200" dirty="0">
              <a:solidFill>
                <a:schemeClr val="bg1"/>
              </a:solidFill>
            </a:endParaRPr>
          </a:p>
          <a:p>
            <a:pPr eaLnBrk="1" hangingPunct="1"/>
            <a:r>
              <a:rPr lang="en-GB" altLang="cy-GB" sz="1200" dirty="0" err="1">
                <a:solidFill>
                  <a:schemeClr val="bg1"/>
                </a:solidFill>
              </a:rPr>
              <a:t>Llwyddo</a:t>
            </a:r>
            <a:r>
              <a:rPr lang="en-GB" altLang="cy-GB" sz="1200" dirty="0">
                <a:solidFill>
                  <a:schemeClr val="bg1"/>
                </a:solidFill>
              </a:rPr>
              <a:t>/</a:t>
            </a:r>
            <a:r>
              <a:rPr lang="en-GB" altLang="cy-GB" sz="1200" dirty="0" err="1">
                <a:solidFill>
                  <a:schemeClr val="bg1"/>
                </a:solidFill>
              </a:rPr>
              <a:t>Teilyngdod</a:t>
            </a:r>
            <a:r>
              <a:rPr lang="en-GB" altLang="cy-GB" sz="1200" dirty="0">
                <a:solidFill>
                  <a:schemeClr val="bg1"/>
                </a:solidFill>
              </a:rPr>
              <a:t>/</a:t>
            </a:r>
            <a:r>
              <a:rPr lang="en-GB" altLang="cy-GB" sz="1200" dirty="0" err="1">
                <a:solidFill>
                  <a:schemeClr val="bg1"/>
                </a:solidFill>
              </a:rPr>
              <a:t>Rhagoriaeth</a:t>
            </a:r>
            <a:endParaRPr lang="en-GB" altLang="cy-GB" sz="1200" dirty="0">
              <a:solidFill>
                <a:schemeClr val="bg1"/>
              </a:solidFill>
            </a:endParaRPr>
          </a:p>
          <a:p>
            <a:pPr eaLnBrk="1" hangingPunct="1"/>
            <a:r>
              <a:rPr lang="en-GB" altLang="cy-GB" sz="1200" dirty="0">
                <a:solidFill>
                  <a:schemeClr val="bg1"/>
                </a:solidFill>
              </a:rPr>
              <a:t>/</a:t>
            </a:r>
            <a:r>
              <a:rPr lang="en-GB" altLang="cy-GB" sz="1200" dirty="0" err="1">
                <a:solidFill>
                  <a:schemeClr val="bg1"/>
                </a:solidFill>
              </a:rPr>
              <a:t>rhagoriaeth</a:t>
            </a:r>
            <a:r>
              <a:rPr lang="en-GB" altLang="cy-GB" sz="1200" dirty="0">
                <a:solidFill>
                  <a:schemeClr val="bg1"/>
                </a:solidFill>
              </a:rPr>
              <a:t>*</a:t>
            </a:r>
          </a:p>
          <a:p>
            <a:pPr eaLnBrk="1" hangingPunct="1"/>
            <a:endParaRPr lang="en-GB" altLang="cy-GB" sz="1200" dirty="0">
              <a:solidFill>
                <a:schemeClr val="bg1"/>
              </a:solidFill>
            </a:endParaRPr>
          </a:p>
          <a:p>
            <a:pPr eaLnBrk="1" hangingPunct="1"/>
            <a:r>
              <a:rPr lang="en-GB" altLang="cy-GB" sz="1200" dirty="0" err="1">
                <a:solidFill>
                  <a:schemeClr val="bg1"/>
                </a:solidFill>
              </a:rPr>
              <a:t>Yn</a:t>
            </a:r>
            <a:r>
              <a:rPr lang="en-GB" altLang="cy-GB" sz="1200" dirty="0">
                <a:solidFill>
                  <a:schemeClr val="bg1"/>
                </a:solidFill>
              </a:rPr>
              <a:t> </a:t>
            </a:r>
            <a:r>
              <a:rPr lang="en-GB" altLang="cy-GB" sz="1200" dirty="0" err="1">
                <a:solidFill>
                  <a:schemeClr val="bg1"/>
                </a:solidFill>
              </a:rPr>
              <a:t>pennu'r</a:t>
            </a:r>
            <a:r>
              <a:rPr lang="en-GB" altLang="cy-GB" sz="1200" dirty="0">
                <a:solidFill>
                  <a:schemeClr val="bg1"/>
                </a:solidFill>
              </a:rPr>
              <a:t> </a:t>
            </a:r>
            <a:r>
              <a:rPr lang="en-GB" altLang="cy-GB" sz="1200" dirty="0" err="1">
                <a:solidFill>
                  <a:schemeClr val="bg1"/>
                </a:solidFill>
              </a:rPr>
              <a:t>radd</a:t>
            </a:r>
            <a:r>
              <a:rPr lang="en-GB" altLang="cy-GB" sz="1200" dirty="0">
                <a:solidFill>
                  <a:schemeClr val="bg1"/>
                </a:solidFill>
              </a:rPr>
              <a:t> </a:t>
            </a:r>
            <a:r>
              <a:rPr lang="en-GB" altLang="cy-GB" sz="1200" dirty="0" err="1">
                <a:solidFill>
                  <a:schemeClr val="bg1"/>
                </a:solidFill>
              </a:rPr>
              <a:t>gyffredinol</a:t>
            </a:r>
            <a:r>
              <a:rPr lang="en-GB" altLang="cy-GB" sz="1200" dirty="0">
                <a:solidFill>
                  <a:schemeClr val="bg1"/>
                </a:solidFill>
              </a:rPr>
              <a:t> </a:t>
            </a:r>
            <a:r>
              <a:rPr lang="en-GB" altLang="cy-GB" sz="1200" dirty="0" err="1">
                <a:solidFill>
                  <a:schemeClr val="bg1"/>
                </a:solidFill>
              </a:rPr>
              <a:t>ar</a:t>
            </a:r>
            <a:r>
              <a:rPr lang="en-GB" altLang="cy-GB" sz="1200" dirty="0">
                <a:solidFill>
                  <a:schemeClr val="bg1"/>
                </a:solidFill>
              </a:rPr>
              <a:t> </a:t>
            </a:r>
            <a:r>
              <a:rPr lang="en-GB" altLang="cy-GB" sz="1200" dirty="0" err="1">
                <a:solidFill>
                  <a:schemeClr val="bg1"/>
                </a:solidFill>
              </a:rPr>
              <a:t>gyfer</a:t>
            </a:r>
            <a:r>
              <a:rPr lang="en-GB" altLang="cy-GB" sz="1200" dirty="0">
                <a:solidFill>
                  <a:schemeClr val="bg1"/>
                </a:solidFill>
              </a:rPr>
              <a:t> y </a:t>
            </a:r>
            <a:r>
              <a:rPr lang="en-GB" altLang="cy-GB" sz="1200" dirty="0" err="1">
                <a:solidFill>
                  <a:schemeClr val="bg1"/>
                </a:solidFill>
              </a:rPr>
              <a:t>cymhwyster</a:t>
            </a:r>
            <a:r>
              <a:rPr lang="en-GB" altLang="cy-GB" sz="12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8209" name="Rectangle 2">
            <a:extLst>
              <a:ext uri="{FF2B5EF4-FFF2-40B4-BE49-F238E27FC236}">
                <a16:creationId xmlns:a16="http://schemas.microsoft.com/office/drawing/2014/main" id="{B039A172-2385-4E60-99C3-249F3D4922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713" y="6072188"/>
            <a:ext cx="83915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GB" altLang="cy-GB" dirty="0">
                <a:hlinkClick r:id="rId5"/>
              </a:rPr>
              <a:t>https://www.dysguiechydagofal.cymru/cymwysterau/level-3-children-s-care-play-learning-and-development-practice-and-theory/</a:t>
            </a:r>
            <a:endParaRPr lang="en-GB" altLang="cy-GB" dirty="0">
              <a:hlinkClick r:id="rId6"/>
            </a:endParaRPr>
          </a:p>
          <a:p>
            <a:pPr eaLnBrk="1" hangingPunct="1"/>
            <a:endParaRPr lang="en-GB" altLang="cy-GB" dirty="0">
              <a:hlinkClick r:id="rId6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8">
            <a:extLst>
              <a:ext uri="{FF2B5EF4-FFF2-40B4-BE49-F238E27FC236}">
                <a16:creationId xmlns:a16="http://schemas.microsoft.com/office/drawing/2014/main" id="{6C7AD07F-D8ED-4356-B7BD-1F255513DF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575" y="207963"/>
            <a:ext cx="1022350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cy-GB">
                <a:solidFill>
                  <a:srgbClr val="007BB9"/>
                </a:solidFill>
                <a:latin typeface="Arial" panose="020B0604020202020204" pitchFamily="34" charset="0"/>
              </a:rPr>
              <a:t>Lefel 3 Gofal, Chwarae, Dysgu a Datblygiad Plant: Ymarfer a Theori</a:t>
            </a:r>
          </a:p>
          <a:p>
            <a:pPr eaLnBrk="1" hangingPunct="1">
              <a:lnSpc>
                <a:spcPct val="90000"/>
              </a:lnSpc>
            </a:pPr>
            <a:endParaRPr lang="en-US" altLang="cy-GB">
              <a:solidFill>
                <a:srgbClr val="007BB9"/>
              </a:solidFill>
              <a:latin typeface="Arial" panose="020B0604020202020204" pitchFamily="34" charset="0"/>
            </a:endParaRPr>
          </a:p>
        </p:txBody>
      </p:sp>
      <p:sp>
        <p:nvSpPr>
          <p:cNvPr id="9219" name="Rectangle 1">
            <a:extLst>
              <a:ext uri="{FF2B5EF4-FFF2-40B4-BE49-F238E27FC236}">
                <a16:creationId xmlns:a16="http://schemas.microsoft.com/office/drawing/2014/main" id="{9CAEF632-EFA5-4CFD-829F-5337F3AF51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575" y="1004888"/>
            <a:ext cx="117221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ts val="200"/>
              </a:spcBef>
            </a:pPr>
            <a:r>
              <a:rPr lang="en-GB" altLang="cy-GB" sz="1600" dirty="0">
                <a:latin typeface="Lato" pitchFamily="34" charset="0"/>
                <a:cs typeface="Lato" pitchFamily="34" charset="0"/>
              </a:rPr>
              <a:t>Mae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Grŵp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Gorfodol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2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yn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ategu'r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unedau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yng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Ngrŵp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Gorfodol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1 ac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yn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y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cymhwyster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GChDDP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: 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Craidd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, ac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yn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rhoi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cyfle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i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ddysgwyr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ennill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gwybodaeth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ychwanegol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mewn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perthynas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â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meysydd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nad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ydynt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ar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gael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o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fewn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yr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unedau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gorfodol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a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dewisol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eraill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yn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y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cymhwyster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hwn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BEEE12F-95D6-4993-85DD-988AE4CF2B2C}"/>
              </a:ext>
            </a:extLst>
          </p:cNvPr>
          <p:cNvSpPr/>
          <p:nvPr/>
        </p:nvSpPr>
        <p:spPr>
          <a:xfrm>
            <a:off x="276225" y="1927225"/>
            <a:ext cx="11639550" cy="3098284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ts val="200"/>
              </a:spcBef>
            </a:pPr>
            <a:r>
              <a:rPr lang="en-GB" altLang="cy-GB" sz="1600" b="1" dirty="0" err="1">
                <a:latin typeface="Lato" pitchFamily="34" charset="0"/>
                <a:cs typeface="Lato" pitchFamily="34" charset="0"/>
              </a:rPr>
              <a:t>Uned</a:t>
            </a:r>
            <a:r>
              <a:rPr lang="en-GB" altLang="cy-GB" sz="1600" b="1" dirty="0">
                <a:latin typeface="Lato" pitchFamily="34" charset="0"/>
                <a:cs typeface="Lato" pitchFamily="34" charset="0"/>
              </a:rPr>
              <a:t> 330</a:t>
            </a:r>
          </a:p>
          <a:p>
            <a:pPr eaLnBrk="1" hangingPunct="1">
              <a:spcBef>
                <a:spcPts val="200"/>
              </a:spcBef>
            </a:pPr>
            <a:r>
              <a:rPr lang="en-GB" altLang="cy-GB" sz="1600" b="1" dirty="0" err="1">
                <a:latin typeface="Lato" pitchFamily="34" charset="0"/>
                <a:cs typeface="Times New Roman" panose="02020603050405020304" pitchFamily="18" charset="0"/>
              </a:rPr>
              <a:t>Egwyddorion</a:t>
            </a:r>
            <a:r>
              <a:rPr lang="en-GB" altLang="cy-GB" sz="1600" b="1" dirty="0">
                <a:latin typeface="Lato" pitchFamily="34" charset="0"/>
                <a:cs typeface="Times New Roman" panose="02020603050405020304" pitchFamily="18" charset="0"/>
              </a:rPr>
              <a:t> a </a:t>
            </a:r>
            <a:r>
              <a:rPr lang="en-GB" altLang="cy-GB" sz="1600" b="1" dirty="0" err="1">
                <a:latin typeface="Lato" pitchFamily="34" charset="0"/>
                <a:cs typeface="Times New Roman" panose="02020603050405020304" pitchFamily="18" charset="0"/>
              </a:rPr>
              <a:t>damcaniaethau</a:t>
            </a:r>
            <a:r>
              <a:rPr lang="en-GB" altLang="cy-GB" sz="1600" b="1" dirty="0">
                <a:latin typeface="Lato" pitchFamily="34" charset="0"/>
                <a:cs typeface="Times New Roman" panose="02020603050405020304" pitchFamily="18" charset="0"/>
              </a:rPr>
              <a:t> </a:t>
            </a:r>
            <a:r>
              <a:rPr lang="en-GB" altLang="cy-GB" sz="1600" b="1" dirty="0" err="1">
                <a:latin typeface="Lato" pitchFamily="34" charset="0"/>
                <a:cs typeface="Times New Roman" panose="02020603050405020304" pitchFamily="18" charset="0"/>
              </a:rPr>
              <a:t>sy'n</a:t>
            </a:r>
            <a:r>
              <a:rPr lang="en-GB" altLang="cy-GB" sz="1600" b="1" dirty="0">
                <a:latin typeface="Lato" pitchFamily="34" charset="0"/>
                <a:cs typeface="Times New Roman" panose="02020603050405020304" pitchFamily="18" charset="0"/>
              </a:rPr>
              <a:t> </a:t>
            </a:r>
            <a:r>
              <a:rPr lang="en-GB" altLang="cy-GB" sz="1600" b="1" dirty="0" err="1">
                <a:latin typeface="Lato" pitchFamily="34" charset="0"/>
                <a:cs typeface="Times New Roman" panose="02020603050405020304" pitchFamily="18" charset="0"/>
              </a:rPr>
              <a:t>dylanwadu</a:t>
            </a:r>
            <a:r>
              <a:rPr lang="en-GB" altLang="cy-GB" sz="1600" b="1" dirty="0">
                <a:latin typeface="Lato" pitchFamily="34" charset="0"/>
                <a:cs typeface="Times New Roman" panose="02020603050405020304" pitchFamily="18" charset="0"/>
              </a:rPr>
              <a:t> </a:t>
            </a:r>
            <a:r>
              <a:rPr lang="en-GB" altLang="cy-GB" sz="1600" b="1" dirty="0" err="1">
                <a:latin typeface="Lato" pitchFamily="34" charset="0"/>
                <a:cs typeface="Times New Roman" panose="02020603050405020304" pitchFamily="18" charset="0"/>
              </a:rPr>
              <a:t>ar</a:t>
            </a:r>
            <a:r>
              <a:rPr lang="en-GB" altLang="cy-GB" sz="1600" b="1" dirty="0">
                <a:latin typeface="Lato" pitchFamily="34" charset="0"/>
                <a:cs typeface="Times New Roman" panose="02020603050405020304" pitchFamily="18" charset="0"/>
              </a:rPr>
              <a:t> </a:t>
            </a:r>
            <a:r>
              <a:rPr lang="en-GB" altLang="cy-GB" sz="1600" b="1" dirty="0" err="1">
                <a:latin typeface="Lato" pitchFamily="34" charset="0"/>
                <a:cs typeface="Times New Roman" panose="02020603050405020304" pitchFamily="18" charset="0"/>
              </a:rPr>
              <a:t>ofal</a:t>
            </a:r>
            <a:r>
              <a:rPr lang="en-GB" altLang="cy-GB" sz="1600" b="1" dirty="0">
                <a:latin typeface="Lato" pitchFamily="34" charset="0"/>
                <a:cs typeface="Times New Roman" panose="02020603050405020304" pitchFamily="18" charset="0"/>
              </a:rPr>
              <a:t>, </a:t>
            </a:r>
            <a:r>
              <a:rPr lang="en-GB" altLang="cy-GB" sz="1600" b="1" dirty="0" err="1">
                <a:latin typeface="Lato" pitchFamily="34" charset="0"/>
                <a:cs typeface="Times New Roman" panose="02020603050405020304" pitchFamily="18" charset="0"/>
              </a:rPr>
              <a:t>chwarae</a:t>
            </a:r>
            <a:r>
              <a:rPr lang="en-GB" altLang="cy-GB" sz="1600" b="1" dirty="0">
                <a:latin typeface="Lato" pitchFamily="34" charset="0"/>
                <a:cs typeface="Times New Roman" panose="02020603050405020304" pitchFamily="18" charset="0"/>
              </a:rPr>
              <a:t>, </a:t>
            </a:r>
            <a:r>
              <a:rPr lang="en-GB" altLang="cy-GB" sz="1600" b="1" dirty="0" err="1">
                <a:latin typeface="Lato" pitchFamily="34" charset="0"/>
                <a:cs typeface="Times New Roman" panose="02020603050405020304" pitchFamily="18" charset="0"/>
              </a:rPr>
              <a:t>dysgu</a:t>
            </a:r>
            <a:r>
              <a:rPr lang="en-GB" altLang="cy-GB" sz="1600" b="1" dirty="0">
                <a:latin typeface="Lato" pitchFamily="34" charset="0"/>
                <a:cs typeface="Times New Roman" panose="02020603050405020304" pitchFamily="18" charset="0"/>
              </a:rPr>
              <a:t> a </a:t>
            </a:r>
            <a:r>
              <a:rPr lang="en-GB" altLang="cy-GB" sz="1600" b="1" dirty="0" err="1">
                <a:latin typeface="Lato" pitchFamily="34" charset="0"/>
                <a:cs typeface="Times New Roman" panose="02020603050405020304" pitchFamily="18" charset="0"/>
              </a:rPr>
              <a:t>datblygiad</a:t>
            </a:r>
            <a:r>
              <a:rPr lang="en-GB" altLang="cy-GB" sz="1600" b="1" dirty="0">
                <a:latin typeface="Lato" pitchFamily="34" charset="0"/>
                <a:cs typeface="Times New Roman" panose="02020603050405020304" pitchFamily="18" charset="0"/>
              </a:rPr>
              <a:t> plant </a:t>
            </a:r>
            <a:r>
              <a:rPr lang="en-GB" altLang="cy-GB" sz="1600" b="1" dirty="0" err="1">
                <a:latin typeface="Lato" pitchFamily="34" charset="0"/>
                <a:cs typeface="Times New Roman" panose="02020603050405020304" pitchFamily="18" charset="0"/>
              </a:rPr>
              <a:t>yn</a:t>
            </a:r>
            <a:r>
              <a:rPr lang="en-GB" altLang="cy-GB" sz="1600" b="1" dirty="0">
                <a:latin typeface="Lato" pitchFamily="34" charset="0"/>
                <a:cs typeface="Times New Roman" panose="02020603050405020304" pitchFamily="18" charset="0"/>
              </a:rPr>
              <a:t> </a:t>
            </a:r>
            <a:r>
              <a:rPr lang="en-GB" altLang="cy-GB" sz="1600" b="1" dirty="0" err="1">
                <a:latin typeface="Lato" pitchFamily="34" charset="0"/>
                <a:cs typeface="Times New Roman" panose="02020603050405020304" pitchFamily="18" charset="0"/>
              </a:rPr>
              <a:t>yr</a:t>
            </a:r>
            <a:r>
              <a:rPr lang="en-GB" altLang="cy-GB" sz="1600" b="1" dirty="0">
                <a:latin typeface="Lato" pitchFamily="34" charset="0"/>
                <a:cs typeface="Times New Roman" panose="02020603050405020304" pitchFamily="18" charset="0"/>
              </a:rPr>
              <a:t> 21</a:t>
            </a:r>
            <a:r>
              <a:rPr lang="en-GB" altLang="cy-GB" sz="1600" b="1" baseline="30000" dirty="0">
                <a:latin typeface="Lato" pitchFamily="34" charset="0"/>
                <a:cs typeface="Times New Roman" panose="02020603050405020304" pitchFamily="18" charset="0"/>
              </a:rPr>
              <a:t>ain</a:t>
            </a:r>
            <a:r>
              <a:rPr lang="en-GB" altLang="cy-GB" sz="1600" b="1" dirty="0">
                <a:latin typeface="Lato" pitchFamily="34" charset="0"/>
                <a:cs typeface="Times New Roman" panose="02020603050405020304" pitchFamily="18" charset="0"/>
              </a:rPr>
              <a:t> </a:t>
            </a:r>
            <a:r>
              <a:rPr lang="en-GB" altLang="cy-GB" sz="1600" b="1" dirty="0" err="1">
                <a:latin typeface="Lato" pitchFamily="34" charset="0"/>
                <a:cs typeface="Times New Roman" panose="02020603050405020304" pitchFamily="18" charset="0"/>
              </a:rPr>
              <a:t>ganrif</a:t>
            </a:r>
            <a:r>
              <a:rPr lang="en-GB" altLang="cy-GB" sz="1600" b="1" dirty="0">
                <a:latin typeface="Lato" pitchFamily="34" charset="0"/>
                <a:cs typeface="Times New Roman" panose="02020603050405020304" pitchFamily="18" charset="0"/>
              </a:rPr>
              <a:t> </a:t>
            </a:r>
            <a:r>
              <a:rPr lang="en-GB" altLang="cy-GB" sz="1600" b="1" dirty="0" err="1">
                <a:latin typeface="Lato" pitchFamily="34" charset="0"/>
                <a:cs typeface="Times New Roman" panose="02020603050405020304" pitchFamily="18" charset="0"/>
              </a:rPr>
              <a:t>yng</a:t>
            </a:r>
            <a:r>
              <a:rPr lang="en-GB" altLang="cy-GB" sz="1600" b="1" dirty="0">
                <a:latin typeface="Lato" pitchFamily="34" charset="0"/>
                <a:cs typeface="Times New Roman" panose="02020603050405020304" pitchFamily="18" charset="0"/>
              </a:rPr>
              <a:t> </a:t>
            </a:r>
            <a:r>
              <a:rPr lang="en-GB" altLang="cy-GB" sz="1600" b="1" dirty="0" err="1">
                <a:latin typeface="Lato" pitchFamily="34" charset="0"/>
                <a:cs typeface="Times New Roman" panose="02020603050405020304" pitchFamily="18" charset="0"/>
              </a:rPr>
              <a:t>Nghymru</a:t>
            </a:r>
            <a:endParaRPr lang="en-GB" altLang="cy-GB" sz="1600" b="1" dirty="0">
              <a:latin typeface="Lato" pitchFamily="34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ts val="200"/>
              </a:spcBef>
            </a:pPr>
            <a:r>
              <a:rPr lang="en-GB" altLang="cy-GB" sz="1600" dirty="0">
                <a:latin typeface="Lato" pitchFamily="34" charset="0"/>
                <a:cs typeface="Lato" pitchFamily="34" charset="0"/>
              </a:rPr>
              <a:t>Mae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hyn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yn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cynnwys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pum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prif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faes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Lato" pitchFamily="34" charset="0"/>
              </a:rPr>
              <a:t>testun</a:t>
            </a:r>
            <a:r>
              <a:rPr lang="en-GB" altLang="cy-GB" sz="1600" dirty="0">
                <a:latin typeface="Lato" pitchFamily="34" charset="0"/>
                <a:cs typeface="Lato" pitchFamily="34" charset="0"/>
              </a:rPr>
              <a:t>:</a:t>
            </a:r>
          </a:p>
          <a:p>
            <a:pPr eaLnBrk="1" hangingPunct="1">
              <a:buFont typeface="Symbol" panose="05050102010706020507" pitchFamily="18" charset="2"/>
              <a:buChar char=""/>
            </a:pPr>
            <a:r>
              <a:rPr lang="en-GB" altLang="cy-GB" sz="1600" dirty="0" err="1">
                <a:latin typeface="Lato" pitchFamily="34" charset="0"/>
                <a:cs typeface="Helvetica" panose="020B0604020202020204" pitchFamily="34" charset="0"/>
              </a:rPr>
              <a:t>cefnogi</a:t>
            </a:r>
            <a:r>
              <a:rPr lang="en-GB" altLang="cy-GB" sz="1600" dirty="0">
                <a:latin typeface="Lato" pitchFamily="34" charset="0"/>
                <a:cs typeface="Helvetica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Helvetica" panose="020B0604020202020204" pitchFamily="34" charset="0"/>
              </a:rPr>
              <a:t>datblygiad</a:t>
            </a:r>
            <a:r>
              <a:rPr lang="en-GB" altLang="cy-GB" sz="1600" dirty="0">
                <a:latin typeface="Lato" pitchFamily="34" charset="0"/>
                <a:cs typeface="Helvetica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Helvetica" panose="020B0604020202020204" pitchFamily="34" charset="0"/>
              </a:rPr>
              <a:t>cyfannol</a:t>
            </a:r>
            <a:r>
              <a:rPr lang="en-GB" altLang="cy-GB" sz="1600" dirty="0">
                <a:latin typeface="Lato" pitchFamily="34" charset="0"/>
                <a:cs typeface="Helvetica" panose="020B0604020202020204" pitchFamily="34" charset="0"/>
              </a:rPr>
              <a:t> 0-19 </a:t>
            </a:r>
            <a:r>
              <a:rPr lang="en-GB" altLang="cy-GB" sz="1600" dirty="0" err="1">
                <a:latin typeface="Lato" pitchFamily="34" charset="0"/>
                <a:cs typeface="Helvetica" panose="020B0604020202020204" pitchFamily="34" charset="0"/>
              </a:rPr>
              <a:t>oed</a:t>
            </a:r>
            <a:endParaRPr lang="en-GB" altLang="cy-GB" sz="1600" dirty="0">
              <a:latin typeface="Lato" pitchFamily="34" charset="0"/>
              <a:cs typeface="Helvetica" panose="020B0604020202020204" pitchFamily="34" charset="0"/>
            </a:endParaRPr>
          </a:p>
          <a:p>
            <a:pPr eaLnBrk="1" hangingPunct="1">
              <a:buFont typeface="Symbol" panose="05050102010706020507" pitchFamily="18" charset="2"/>
              <a:buChar char=""/>
            </a:pPr>
            <a:r>
              <a:rPr lang="en-GB" altLang="cy-GB" sz="1600" dirty="0" err="1">
                <a:latin typeface="Lato" pitchFamily="34" charset="0"/>
                <a:cs typeface="Helvetica" panose="020B0604020202020204" pitchFamily="34" charset="0"/>
              </a:rPr>
              <a:t>dulliau'n</a:t>
            </a:r>
            <a:r>
              <a:rPr lang="en-GB" altLang="cy-GB" sz="1600" dirty="0">
                <a:latin typeface="Lato" pitchFamily="34" charset="0"/>
                <a:cs typeface="Helvetica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Helvetica" panose="020B0604020202020204" pitchFamily="34" charset="0"/>
              </a:rPr>
              <a:t>ymwneud</a:t>
            </a:r>
            <a:r>
              <a:rPr lang="en-GB" altLang="cy-GB" sz="1600" dirty="0">
                <a:latin typeface="Lato" pitchFamily="34" charset="0"/>
                <a:cs typeface="Helvetica" panose="020B0604020202020204" pitchFamily="34" charset="0"/>
              </a:rPr>
              <a:t> ag </a:t>
            </a:r>
            <a:r>
              <a:rPr lang="en-GB" altLang="cy-GB" sz="1600" dirty="0" err="1">
                <a:latin typeface="Lato" pitchFamily="34" charset="0"/>
                <a:cs typeface="Helvetica" panose="020B0604020202020204" pitchFamily="34" charset="0"/>
              </a:rPr>
              <a:t>ymddygiad</a:t>
            </a:r>
            <a:r>
              <a:rPr lang="en-GB" altLang="cy-GB" sz="1600" dirty="0">
                <a:latin typeface="Lato" pitchFamily="34" charset="0"/>
                <a:cs typeface="Helvetica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Helvetica" panose="020B0604020202020204" pitchFamily="34" charset="0"/>
              </a:rPr>
              <a:t>cadarnhaol</a:t>
            </a:r>
            <a:r>
              <a:rPr lang="en-GB" altLang="cy-GB" sz="1600" dirty="0">
                <a:latin typeface="Lato" pitchFamily="34" charset="0"/>
                <a:cs typeface="Helvetica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Helvetica" panose="020B0604020202020204" pitchFamily="34" charset="0"/>
              </a:rPr>
              <a:t>i</a:t>
            </a:r>
            <a:r>
              <a:rPr lang="en-GB" altLang="cy-GB" sz="1600" dirty="0">
                <a:latin typeface="Lato" pitchFamily="34" charset="0"/>
                <a:cs typeface="Helvetica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Helvetica" panose="020B0604020202020204" pitchFamily="34" charset="0"/>
              </a:rPr>
              <a:t>gefnogi</a:t>
            </a:r>
            <a:r>
              <a:rPr lang="en-GB" altLang="cy-GB" sz="1600" dirty="0">
                <a:latin typeface="Lato" pitchFamily="34" charset="0"/>
                <a:cs typeface="Helvetica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Helvetica" panose="020B0604020202020204" pitchFamily="34" charset="0"/>
              </a:rPr>
              <a:t>datblygiad</a:t>
            </a:r>
            <a:r>
              <a:rPr lang="en-GB" altLang="cy-GB" sz="1600" dirty="0">
                <a:latin typeface="Lato" pitchFamily="34" charset="0"/>
                <a:cs typeface="Helvetica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Helvetica" panose="020B0604020202020204" pitchFamily="34" charset="0"/>
              </a:rPr>
              <a:t>cyfannol</a:t>
            </a:r>
            <a:endParaRPr lang="en-GB" altLang="cy-GB" sz="1600" dirty="0">
              <a:latin typeface="Lato" pitchFamily="34" charset="0"/>
              <a:cs typeface="Helvetica" panose="020B0604020202020204" pitchFamily="34" charset="0"/>
            </a:endParaRPr>
          </a:p>
          <a:p>
            <a:pPr eaLnBrk="1" hangingPunct="1">
              <a:buFont typeface="Symbol" panose="05050102010706020507" pitchFamily="18" charset="2"/>
              <a:buChar char=""/>
            </a:pPr>
            <a:r>
              <a:rPr lang="en-GB" altLang="cy-GB" sz="1600" dirty="0" err="1">
                <a:latin typeface="Lato" pitchFamily="34" charset="0"/>
              </a:rPr>
              <a:t>darpariaeth</a:t>
            </a:r>
            <a:r>
              <a:rPr lang="en-GB" altLang="cy-GB" sz="1600" dirty="0">
                <a:latin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</a:rPr>
              <a:t>gofal</a:t>
            </a:r>
            <a:r>
              <a:rPr lang="en-GB" altLang="cy-GB" sz="1600" dirty="0">
                <a:latin typeface="Lato" pitchFamily="34" charset="0"/>
              </a:rPr>
              <a:t> iechyd </a:t>
            </a:r>
            <a:r>
              <a:rPr lang="en-GB" altLang="cy-GB" sz="1600" dirty="0" err="1">
                <a:latin typeface="Lato" pitchFamily="34" charset="0"/>
              </a:rPr>
              <a:t>ar</a:t>
            </a:r>
            <a:r>
              <a:rPr lang="en-GB" altLang="cy-GB" sz="1600" dirty="0">
                <a:latin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</a:rPr>
              <a:t>gael</a:t>
            </a:r>
            <a:r>
              <a:rPr lang="en-GB" altLang="cy-GB" sz="1600" dirty="0">
                <a:latin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</a:rPr>
              <a:t>yng</a:t>
            </a:r>
            <a:r>
              <a:rPr lang="en-GB" altLang="cy-GB" sz="1600" dirty="0">
                <a:latin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</a:rPr>
              <a:t>Nghymru</a:t>
            </a:r>
            <a:r>
              <a:rPr lang="en-GB" altLang="cy-GB" sz="1600" dirty="0">
                <a:latin typeface="Lato" pitchFamily="34" charset="0"/>
              </a:rPr>
              <a:t> o </a:t>
            </a:r>
            <a:r>
              <a:rPr lang="en-GB" altLang="cy-GB" sz="1600" dirty="0" err="1">
                <a:latin typeface="Lato" pitchFamily="34" charset="0"/>
              </a:rPr>
              <a:t>adeg</a:t>
            </a:r>
            <a:r>
              <a:rPr lang="en-GB" altLang="cy-GB" sz="1600" dirty="0">
                <a:latin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</a:rPr>
              <a:t>cenhedlu</a:t>
            </a:r>
            <a:r>
              <a:rPr lang="en-GB" altLang="cy-GB" sz="1600" dirty="0">
                <a:latin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</a:rPr>
              <a:t>hyd</a:t>
            </a:r>
            <a:r>
              <a:rPr lang="en-GB" altLang="cy-GB" sz="1600" dirty="0">
                <a:latin typeface="Lato" pitchFamily="34" charset="0"/>
              </a:rPr>
              <a:t> at 19 </a:t>
            </a:r>
            <a:r>
              <a:rPr lang="en-GB" altLang="cy-GB" sz="1600" dirty="0" err="1">
                <a:latin typeface="Lato" pitchFamily="34" charset="0"/>
              </a:rPr>
              <a:t>oed</a:t>
            </a:r>
            <a:r>
              <a:rPr lang="en-GB" altLang="cy-GB" sz="1600" dirty="0">
                <a:latin typeface="Lato" pitchFamily="34" charset="0"/>
              </a:rPr>
              <a:t> a </a:t>
            </a:r>
            <a:r>
              <a:rPr lang="en-GB" altLang="cy-GB" sz="1600" dirty="0" err="1">
                <a:latin typeface="Lato" pitchFamily="34" charset="0"/>
              </a:rPr>
              <a:t>sut</a:t>
            </a:r>
            <a:r>
              <a:rPr lang="en-GB" altLang="cy-GB" sz="1600" dirty="0">
                <a:latin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</a:rPr>
              <a:t>mae'n</a:t>
            </a:r>
            <a:r>
              <a:rPr lang="en-GB" altLang="cy-GB" sz="1600" dirty="0">
                <a:latin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</a:rPr>
              <a:t>cefnogi</a:t>
            </a:r>
            <a:r>
              <a:rPr lang="en-GB" altLang="cy-GB" sz="1600" dirty="0">
                <a:latin typeface="Lato" pitchFamily="34" charset="0"/>
              </a:rPr>
              <a:t> iechyd a </a:t>
            </a:r>
            <a:r>
              <a:rPr lang="en-GB" altLang="cy-GB" sz="1600" dirty="0" err="1">
                <a:latin typeface="Lato" pitchFamily="34" charset="0"/>
              </a:rPr>
              <a:t>llesiant</a:t>
            </a:r>
            <a:endParaRPr lang="en-GB" altLang="cy-GB" sz="1600" dirty="0">
              <a:latin typeface="Lato" pitchFamily="34" charset="0"/>
            </a:endParaRPr>
          </a:p>
          <a:p>
            <a:pPr eaLnBrk="1" hangingPunct="1">
              <a:buFont typeface="Symbol" panose="05050102010706020507" pitchFamily="18" charset="2"/>
              <a:buChar char=""/>
            </a:pPr>
            <a:r>
              <a:rPr lang="en-GB" altLang="cy-GB" sz="1600" dirty="0" err="1">
                <a:latin typeface="Lato" pitchFamily="34" charset="0"/>
                <a:cs typeface="Helvetica" panose="020B0604020202020204" pitchFamily="34" charset="0"/>
              </a:rPr>
              <a:t>yr</a:t>
            </a:r>
            <a:r>
              <a:rPr lang="en-GB" altLang="cy-GB" sz="1600" dirty="0">
                <a:latin typeface="Lato" pitchFamily="34" charset="0"/>
                <a:cs typeface="Helvetica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Helvetica" panose="020B0604020202020204" pitchFamily="34" charset="0"/>
              </a:rPr>
              <a:t>egwyddorion</a:t>
            </a:r>
            <a:r>
              <a:rPr lang="en-GB" altLang="cy-GB" sz="1600" dirty="0">
                <a:latin typeface="Lato" pitchFamily="34" charset="0"/>
                <a:cs typeface="Helvetica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Helvetica" panose="020B0604020202020204" pitchFamily="34" charset="0"/>
              </a:rPr>
              <a:t>i</a:t>
            </a:r>
            <a:r>
              <a:rPr lang="en-GB" altLang="cy-GB" sz="1600" dirty="0">
                <a:latin typeface="Lato" pitchFamily="34" charset="0"/>
                <a:cs typeface="Helvetica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Helvetica" panose="020B0604020202020204" pitchFamily="34" charset="0"/>
              </a:rPr>
              <a:t>sicrhau</a:t>
            </a:r>
            <a:r>
              <a:rPr lang="en-GB" altLang="cy-GB" sz="1600" dirty="0">
                <a:latin typeface="Lato" pitchFamily="34" charset="0"/>
                <a:cs typeface="Helvetica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Helvetica" panose="020B0604020202020204" pitchFamily="34" charset="0"/>
              </a:rPr>
              <a:t>dysgu</a:t>
            </a:r>
            <a:r>
              <a:rPr lang="en-GB" altLang="cy-GB" sz="1600" dirty="0">
                <a:latin typeface="Lato" pitchFamily="34" charset="0"/>
                <a:cs typeface="Helvetica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Helvetica" panose="020B0604020202020204" pitchFamily="34" charset="0"/>
              </a:rPr>
              <a:t>cynhwysol</a:t>
            </a:r>
            <a:r>
              <a:rPr lang="en-GB" altLang="cy-GB" sz="1600" dirty="0">
                <a:latin typeface="Lato" pitchFamily="34" charset="0"/>
                <a:cs typeface="Helvetica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cs typeface="Helvetica" panose="020B0604020202020204" pitchFamily="34" charset="0"/>
              </a:rPr>
              <a:t>i</a:t>
            </a:r>
            <a:r>
              <a:rPr lang="en-GB" altLang="cy-GB" sz="1600" dirty="0">
                <a:latin typeface="Lato" pitchFamily="34" charset="0"/>
                <a:cs typeface="Helvetica" panose="020B0604020202020204" pitchFamily="34" charset="0"/>
              </a:rPr>
              <a:t> bob </a:t>
            </a:r>
            <a:r>
              <a:rPr lang="en-GB" altLang="cy-GB" sz="1600" dirty="0" err="1">
                <a:latin typeface="Lato" pitchFamily="34" charset="0"/>
                <a:cs typeface="Helvetica" panose="020B0604020202020204" pitchFamily="34" charset="0"/>
              </a:rPr>
              <a:t>plentyn</a:t>
            </a:r>
            <a:r>
              <a:rPr lang="en-GB" altLang="cy-GB" sz="1600" dirty="0">
                <a:latin typeface="Lato" pitchFamily="34" charset="0"/>
                <a:cs typeface="Helvetica" panose="020B0604020202020204" pitchFamily="34" charset="0"/>
              </a:rPr>
              <a:t> 0-19 </a:t>
            </a:r>
            <a:r>
              <a:rPr lang="en-GB" altLang="cy-GB" sz="1600" dirty="0" err="1">
                <a:latin typeface="Lato" pitchFamily="34" charset="0"/>
                <a:cs typeface="Helvetica" panose="020B0604020202020204" pitchFamily="34" charset="0"/>
              </a:rPr>
              <a:t>oed</a:t>
            </a:r>
            <a:endParaRPr lang="en-GB" altLang="cy-GB" sz="1600" dirty="0">
              <a:latin typeface="Lato" pitchFamily="34" charset="0"/>
              <a:cs typeface="Helvetica" panose="020B0604020202020204" pitchFamily="34" charset="0"/>
            </a:endParaRPr>
          </a:p>
          <a:p>
            <a:pPr eaLnBrk="1" hangingPunct="1">
              <a:buFont typeface="Symbol" panose="05050102010706020507" pitchFamily="18" charset="2"/>
              <a:buChar char=""/>
            </a:pPr>
            <a:r>
              <a:rPr lang="en-GB" altLang="cy-GB" sz="1600" dirty="0" err="1">
                <a:latin typeface="Lato" pitchFamily="34" charset="0"/>
              </a:rPr>
              <a:t>effaith</a:t>
            </a:r>
            <a:r>
              <a:rPr lang="en-GB" altLang="cy-GB" sz="1600" dirty="0">
                <a:latin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</a:rPr>
              <a:t>meddwl</a:t>
            </a:r>
            <a:r>
              <a:rPr lang="en-GB" altLang="cy-GB" sz="1600" dirty="0">
                <a:latin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</a:rPr>
              <a:t>traddodiadol</a:t>
            </a:r>
            <a:r>
              <a:rPr lang="en-GB" altLang="cy-GB" sz="1600" dirty="0">
                <a:latin typeface="Lato" pitchFamily="34" charset="0"/>
              </a:rPr>
              <a:t> a </a:t>
            </a:r>
            <a:r>
              <a:rPr lang="en-GB" altLang="cy-GB" sz="1600" dirty="0" err="1">
                <a:latin typeface="Lato" pitchFamily="34" charset="0"/>
              </a:rPr>
              <a:t>chyfoes</a:t>
            </a:r>
            <a:r>
              <a:rPr lang="en-GB" altLang="cy-GB" sz="1600" dirty="0">
                <a:latin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</a:rPr>
              <a:t>ar</a:t>
            </a:r>
            <a:r>
              <a:rPr lang="en-GB" altLang="cy-GB" sz="1600" dirty="0">
                <a:latin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</a:rPr>
              <a:t>ddatblygiad</a:t>
            </a:r>
            <a:r>
              <a:rPr lang="en-GB" altLang="cy-GB" sz="1600" dirty="0">
                <a:latin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</a:rPr>
              <a:t>cyfannol</a:t>
            </a:r>
            <a:r>
              <a:rPr lang="en-GB" altLang="cy-GB" sz="1600" dirty="0">
                <a:latin typeface="Lato" pitchFamily="34" charset="0"/>
              </a:rPr>
              <a:t> plant. </a:t>
            </a:r>
          </a:p>
          <a:p>
            <a:pPr eaLnBrk="1" hangingPunct="1">
              <a:buFont typeface="Symbol" panose="05050102010706020507" pitchFamily="18" charset="2"/>
              <a:buChar char=""/>
            </a:pPr>
            <a:endParaRPr lang="en-GB" altLang="cy-GB" sz="1600" dirty="0">
              <a:latin typeface="Lato" pitchFamily="34" charset="0"/>
            </a:endParaRPr>
          </a:p>
          <a:p>
            <a:pPr eaLnBrk="1" hangingPunct="1"/>
            <a:r>
              <a:rPr lang="en-GB" altLang="cy-GB" sz="1600" dirty="0" err="1">
                <a:latin typeface="Lato" pitchFamily="34" charset="0"/>
              </a:rPr>
              <a:t>Mae'r</a:t>
            </a:r>
            <a:r>
              <a:rPr lang="en-GB" altLang="cy-GB" sz="1600" dirty="0">
                <a:latin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</a:rPr>
              <a:t>holl</a:t>
            </a:r>
            <a:r>
              <a:rPr lang="en-GB" altLang="cy-GB" sz="1600" dirty="0">
                <a:latin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</a:rPr>
              <a:t>gynnwys</a:t>
            </a:r>
            <a:r>
              <a:rPr lang="en-GB" altLang="cy-GB" sz="1600" dirty="0">
                <a:latin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</a:rPr>
              <a:t>yn</a:t>
            </a:r>
            <a:r>
              <a:rPr lang="en-GB" altLang="cy-GB" sz="1600" dirty="0">
                <a:latin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</a:rPr>
              <a:t>orfodol</a:t>
            </a:r>
            <a:r>
              <a:rPr lang="en-GB" altLang="cy-GB" sz="1600" dirty="0">
                <a:latin typeface="Lato" pitchFamily="34" charset="0"/>
              </a:rPr>
              <a:t> ac </a:t>
            </a:r>
            <a:r>
              <a:rPr lang="en-GB" altLang="cy-GB" sz="1600" dirty="0" err="1">
                <a:latin typeface="Lato" pitchFamily="34" charset="0"/>
              </a:rPr>
              <a:t>wedi'i</a:t>
            </a:r>
            <a:r>
              <a:rPr lang="en-GB" altLang="cy-GB" sz="1600" dirty="0">
                <a:latin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</a:rPr>
              <a:t>gynllunio</a:t>
            </a:r>
            <a:r>
              <a:rPr lang="en-GB" altLang="cy-GB" sz="1600" dirty="0">
                <a:latin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</a:rPr>
              <a:t>i</a:t>
            </a:r>
            <a:r>
              <a:rPr lang="en-GB" altLang="cy-GB" sz="1600" dirty="0">
                <a:latin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</a:rPr>
              <a:t>gael</a:t>
            </a:r>
            <a:r>
              <a:rPr lang="en-GB" altLang="cy-GB" sz="1600" dirty="0">
                <a:latin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</a:rPr>
              <a:t>ei</a:t>
            </a:r>
            <a:r>
              <a:rPr lang="en-GB" altLang="cy-GB" sz="1600" dirty="0">
                <a:latin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</a:rPr>
              <a:t>addysgu</a:t>
            </a:r>
            <a:r>
              <a:rPr lang="en-GB" altLang="cy-GB" sz="1600" dirty="0">
                <a:latin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</a:rPr>
              <a:t>mewn</a:t>
            </a:r>
            <a:r>
              <a:rPr lang="en-GB" altLang="cy-GB" sz="1600" dirty="0">
                <a:latin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</a:rPr>
              <a:t>amgylchedd</a:t>
            </a:r>
            <a:r>
              <a:rPr lang="en-GB" altLang="cy-GB" sz="1600" dirty="0">
                <a:latin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</a:rPr>
              <a:t>ystafell</a:t>
            </a:r>
            <a:r>
              <a:rPr lang="en-GB" altLang="cy-GB" sz="1600" dirty="0">
                <a:latin typeface="Lato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</a:rPr>
              <a:t>ddosbarth</a:t>
            </a:r>
            <a:r>
              <a:rPr lang="en-GB" altLang="cy-GB" sz="1600" dirty="0">
                <a:latin typeface="Lato" pitchFamily="34" charset="0"/>
              </a:rPr>
              <a:t>/</a:t>
            </a:r>
            <a:r>
              <a:rPr lang="en-GB" altLang="cy-GB" sz="1600" dirty="0" err="1">
                <a:latin typeface="Lato" pitchFamily="34" charset="0"/>
              </a:rPr>
              <a:t>gweithdy</a:t>
            </a:r>
            <a:r>
              <a:rPr lang="en-GB" altLang="cy-GB" sz="1600" dirty="0">
                <a:latin typeface="Lato" pitchFamily="34" charset="0"/>
              </a:rPr>
              <a:t>.</a:t>
            </a:r>
          </a:p>
          <a:p>
            <a:pPr eaLnBrk="1" hangingPunct="1"/>
            <a:r>
              <a:rPr lang="en-GB" altLang="cy-GB" sz="1600" dirty="0">
                <a:latin typeface="Lato" pitchFamily="34" charset="0"/>
                <a:cs typeface="Helvetica" panose="020B0604020202020204" pitchFamily="34" charset="0"/>
              </a:rPr>
              <a:t> </a:t>
            </a:r>
          </a:p>
        </p:txBody>
      </p:sp>
      <p:sp>
        <p:nvSpPr>
          <p:cNvPr id="9221" name="Rectangle 8">
            <a:extLst>
              <a:ext uri="{FF2B5EF4-FFF2-40B4-BE49-F238E27FC236}">
                <a16:creationId xmlns:a16="http://schemas.microsoft.com/office/drawing/2014/main" id="{3A3D2366-9029-43AE-95B9-5A35D4178E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575" y="5025509"/>
            <a:ext cx="11158538" cy="1128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ts val="200"/>
              </a:spcBef>
            </a:pPr>
            <a:r>
              <a:rPr lang="en-GB" altLang="cy-GB" sz="1600" b="1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Uned</a:t>
            </a:r>
            <a:r>
              <a:rPr lang="en-GB" altLang="cy-GB" sz="1600" b="1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331</a:t>
            </a:r>
          </a:p>
          <a:p>
            <a:pPr eaLnBrk="1" hangingPunct="1">
              <a:spcBef>
                <a:spcPts val="200"/>
              </a:spcBef>
            </a:pPr>
            <a:r>
              <a:rPr lang="en-GB" altLang="cy-GB" sz="1600" b="1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</a:t>
            </a:r>
            <a:r>
              <a:rPr lang="en-GB" altLang="cy-GB" sz="1600" b="1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Ymchwilio</a:t>
            </a:r>
            <a:r>
              <a:rPr lang="en-GB" altLang="cy-GB" sz="1600" b="1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</a:t>
            </a:r>
            <a:r>
              <a:rPr lang="en-GB" altLang="cy-GB" sz="1600" b="1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i</a:t>
            </a:r>
            <a:r>
              <a:rPr lang="en-GB" altLang="cy-GB" sz="1600" b="1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</a:t>
            </a:r>
            <a:r>
              <a:rPr lang="en-GB" altLang="cy-GB" sz="1600" b="1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faterion</a:t>
            </a:r>
            <a:r>
              <a:rPr lang="en-GB" altLang="cy-GB" sz="1600" b="1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</a:t>
            </a:r>
            <a:r>
              <a:rPr lang="en-GB" altLang="cy-GB" sz="1600" b="1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cyfredol</a:t>
            </a:r>
            <a:r>
              <a:rPr lang="en-GB" altLang="cy-GB" sz="1600" b="1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</a:t>
            </a:r>
            <a:r>
              <a:rPr lang="en-GB" altLang="cy-GB" sz="1600" b="1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ym</a:t>
            </a:r>
            <a:r>
              <a:rPr lang="en-GB" altLang="cy-GB" sz="1600" b="1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</a:t>
            </a:r>
            <a:r>
              <a:rPr lang="en-GB" altLang="cy-GB" sz="1600" b="1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maes</a:t>
            </a:r>
            <a:r>
              <a:rPr lang="en-GB" altLang="cy-GB" sz="1600" b="1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</a:t>
            </a:r>
            <a:r>
              <a:rPr lang="en-GB" altLang="cy-GB" sz="1600" b="1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gofal</a:t>
            </a:r>
            <a:r>
              <a:rPr lang="en-GB" altLang="cy-GB" sz="1600" b="1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, </a:t>
            </a:r>
            <a:r>
              <a:rPr lang="en-GB" altLang="cy-GB" sz="1600" b="1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chwarae</a:t>
            </a:r>
            <a:r>
              <a:rPr lang="en-GB" altLang="cy-GB" sz="1600" b="1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, </a:t>
            </a:r>
            <a:r>
              <a:rPr lang="en-GB" altLang="cy-GB" sz="1600" b="1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dysgu</a:t>
            </a:r>
            <a:r>
              <a:rPr lang="en-GB" altLang="cy-GB" sz="1600" b="1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a </a:t>
            </a:r>
            <a:r>
              <a:rPr lang="en-GB" altLang="cy-GB" sz="1600" b="1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datblygiad</a:t>
            </a:r>
            <a:r>
              <a:rPr lang="en-GB" altLang="cy-GB" sz="1600" b="1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plant </a:t>
            </a:r>
            <a:r>
              <a:rPr lang="en-GB" altLang="cy-GB" sz="1600" b="1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yng</a:t>
            </a:r>
            <a:r>
              <a:rPr lang="en-GB" altLang="cy-GB" sz="1600" b="1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</a:t>
            </a:r>
            <a:r>
              <a:rPr lang="en-GB" altLang="cy-GB" sz="1600" b="1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Nghymru</a:t>
            </a:r>
            <a:r>
              <a:rPr lang="en-GB" altLang="cy-GB" sz="1600" b="1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</a:t>
            </a:r>
          </a:p>
          <a:p>
            <a:pPr eaLnBrk="1" hangingPunct="1">
              <a:spcBef>
                <a:spcPts val="200"/>
              </a:spcBef>
            </a:pP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Nid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yw'r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uned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hon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yn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cynnwys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unrhyw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gynnwys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ychwanegol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. I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gwblhau'r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asesiad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,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bydd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y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dysgwyr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yn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defnyddio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gwybodaeth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a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dealltwriaeth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a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gafwyd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trwy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gwblhau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Uned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330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a'u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hunedau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ymarfer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dewisol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3A89568C-3D72-4CF7-86E4-1C8468A08035}"/>
              </a:ext>
            </a:extLst>
          </p:cNvPr>
          <p:cNvSpPr txBox="1"/>
          <p:nvPr/>
        </p:nvSpPr>
        <p:spPr>
          <a:xfrm>
            <a:off x="8593017" y="3706856"/>
            <a:ext cx="33176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dirty="0"/>
              <a:t>Mae gwybodaeth ynglŷn ag asesiadau ar-sgrin i'w gweld ar y wefan agored </a:t>
            </a:r>
            <a:endParaRPr lang="en-GB" dirty="0">
              <a:highlight>
                <a:srgbClr val="FFFF00"/>
              </a:highlight>
            </a:endParaRPr>
          </a:p>
          <a:p>
            <a:endParaRPr lang="en-GB" dirty="0"/>
          </a:p>
        </p:txBody>
      </p:sp>
      <p:sp>
        <p:nvSpPr>
          <p:cNvPr id="10" name="Title 18">
            <a:extLst>
              <a:ext uri="{FF2B5EF4-FFF2-40B4-BE49-F238E27FC236}">
                <a16:creationId xmlns:a16="http://schemas.microsoft.com/office/drawing/2014/main" id="{0FEB9D07-427C-472E-B9B2-4B51687BF961}"/>
              </a:ext>
            </a:extLst>
          </p:cNvPr>
          <p:cNvSpPr txBox="1">
            <a:spLocks/>
          </p:cNvSpPr>
          <p:nvPr/>
        </p:nvSpPr>
        <p:spPr>
          <a:xfrm>
            <a:off x="541769" y="331927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1800" dirty="0" err="1">
                <a:solidFill>
                  <a:srgbClr val="007BB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Lefel</a:t>
            </a:r>
            <a:r>
              <a:rPr lang="en-US" sz="1800" dirty="0">
                <a:solidFill>
                  <a:srgbClr val="007BB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sz="1800" dirty="0" err="1">
                <a:solidFill>
                  <a:srgbClr val="007BB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Gofal</a:t>
            </a:r>
            <a:r>
              <a:rPr lang="en-US" sz="1800" dirty="0">
                <a:solidFill>
                  <a:srgbClr val="007BB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800" dirty="0" err="1">
                <a:solidFill>
                  <a:srgbClr val="007BB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Chwarae</a:t>
            </a:r>
            <a:r>
              <a:rPr lang="en-US" sz="1800" dirty="0">
                <a:solidFill>
                  <a:srgbClr val="007BB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800" dirty="0" err="1">
                <a:solidFill>
                  <a:srgbClr val="007BB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Dysgu</a:t>
            </a:r>
            <a:r>
              <a:rPr lang="en-US" sz="1800" dirty="0">
                <a:solidFill>
                  <a:srgbClr val="007BB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800" dirty="0" err="1">
                <a:solidFill>
                  <a:srgbClr val="007BB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Datblygiad</a:t>
            </a:r>
            <a:r>
              <a:rPr lang="en-US" sz="1800" dirty="0">
                <a:solidFill>
                  <a:srgbClr val="007BB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Plant: </a:t>
            </a:r>
            <a:r>
              <a:rPr lang="en-US" sz="1800" dirty="0" err="1">
                <a:solidFill>
                  <a:srgbClr val="007BB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Ymarfer</a:t>
            </a:r>
            <a:r>
              <a:rPr lang="en-US" sz="1800" dirty="0">
                <a:solidFill>
                  <a:srgbClr val="007BB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800" dirty="0" err="1">
                <a:solidFill>
                  <a:srgbClr val="007BB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Theori</a:t>
            </a:r>
            <a:endParaRPr lang="en-US" sz="1800" dirty="0">
              <a:solidFill>
                <a:srgbClr val="007BB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defRPr/>
            </a:pPr>
            <a:endParaRPr lang="en-US" dirty="0">
              <a:solidFill>
                <a:srgbClr val="007BB9"/>
              </a:solidFill>
              <a:latin typeface="Arial" panose="020B0604020202020204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3550E46-7A33-40B6-A99E-606192377B6C}"/>
              </a:ext>
            </a:extLst>
          </p:cNvPr>
          <p:cNvSpPr/>
          <p:nvPr/>
        </p:nvSpPr>
        <p:spPr>
          <a:xfrm>
            <a:off x="363227" y="983033"/>
            <a:ext cx="8361947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err="1">
                <a:solidFill>
                  <a:srgbClr val="1E7BBA"/>
                </a:solidFill>
                <a:latin typeface="Lato-Bold"/>
              </a:rPr>
              <a:t>Arholiad</a:t>
            </a:r>
            <a:r>
              <a:rPr lang="en-GB" sz="2400" b="1" dirty="0">
                <a:solidFill>
                  <a:srgbClr val="1E7BBA"/>
                </a:solidFill>
                <a:latin typeface="Lato-Bold"/>
              </a:rPr>
              <a:t> </a:t>
            </a:r>
            <a:r>
              <a:rPr lang="en-GB" sz="2400" b="1" dirty="0" err="1">
                <a:solidFill>
                  <a:srgbClr val="1E7BBA"/>
                </a:solidFill>
                <a:latin typeface="Lato-Bold"/>
              </a:rPr>
              <a:t>allanol</a:t>
            </a:r>
            <a:r>
              <a:rPr lang="en-GB" sz="2400" b="1" dirty="0">
                <a:solidFill>
                  <a:srgbClr val="1E7BBA"/>
                </a:solidFill>
                <a:latin typeface="Lato-Bold"/>
              </a:rPr>
              <a:t> (</a:t>
            </a:r>
            <a:r>
              <a:rPr lang="en-GB" sz="2400" b="1" dirty="0" err="1">
                <a:solidFill>
                  <a:srgbClr val="1E7BBA"/>
                </a:solidFill>
                <a:latin typeface="Lato-Bold"/>
              </a:rPr>
              <a:t>Uned</a:t>
            </a:r>
            <a:r>
              <a:rPr lang="en-GB" sz="2400" b="1" dirty="0">
                <a:solidFill>
                  <a:srgbClr val="1E7BBA"/>
                </a:solidFill>
                <a:latin typeface="Lato-Bold"/>
              </a:rPr>
              <a:t> 330)</a:t>
            </a:r>
          </a:p>
          <a:p>
            <a:endParaRPr lang="en-GB" sz="1000" b="1" dirty="0">
              <a:solidFill>
                <a:srgbClr val="1E7BBA"/>
              </a:solidFill>
              <a:latin typeface="Lato-Bold"/>
            </a:endParaRPr>
          </a:p>
          <a:p>
            <a:r>
              <a:rPr lang="en-GB" dirty="0" err="1">
                <a:solidFill>
                  <a:srgbClr val="000000"/>
                </a:solidFill>
                <a:latin typeface="Lato-Regular"/>
              </a:rPr>
              <a:t>Bydd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yr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arholiad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allanol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yn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cynnwys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un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papur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120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munud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o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hyd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(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sy'n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gallu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cael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ei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sefyll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ar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pt-BR" dirty="0">
                <a:solidFill>
                  <a:srgbClr val="000000"/>
                </a:solidFill>
                <a:latin typeface="Lato-Regular"/>
              </a:rPr>
              <a:t>bapur neu ar y sgrin) a fydd:</a:t>
            </a:r>
          </a:p>
          <a:p>
            <a:endParaRPr lang="pt-BR" dirty="0">
              <a:solidFill>
                <a:srgbClr val="000000"/>
              </a:solidFill>
              <a:latin typeface="Lato-Regular"/>
            </a:endParaRPr>
          </a:p>
          <a:p>
            <a:pPr marL="180975" indent="-180975"/>
            <a:r>
              <a:rPr lang="en-GB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wedi'i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osod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a'i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farcio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gan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CBAC.</a:t>
            </a:r>
          </a:p>
          <a:p>
            <a:pPr marL="180975" indent="-180975"/>
            <a:r>
              <a:rPr lang="en-GB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yn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asesu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cynnwys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ym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meysydd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testun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1-5</a:t>
            </a:r>
          </a:p>
          <a:p>
            <a:pPr marL="180975" indent="-180975"/>
            <a:r>
              <a:rPr lang="pl-PL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pl-PL" dirty="0">
                <a:solidFill>
                  <a:srgbClr val="000000"/>
                </a:solidFill>
                <a:latin typeface="Lato-Regular"/>
              </a:rPr>
              <a:t>yn cynnwys uchafswm o 100 marc</a:t>
            </a:r>
          </a:p>
          <a:p>
            <a:pPr marL="180975" indent="-180975"/>
            <a:r>
              <a:rPr lang="en-GB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yn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cynnwys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cwestiynau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atebion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byr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ac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estynedig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,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yn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seiliedig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ar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ddeunydd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ysgogi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a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chyddestunau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cymhwysol</a:t>
            </a:r>
            <a:endParaRPr lang="en-GB" dirty="0">
              <a:solidFill>
                <a:srgbClr val="000000"/>
              </a:solidFill>
              <a:latin typeface="Lato-Regular"/>
            </a:endParaRPr>
          </a:p>
          <a:p>
            <a:pPr marL="180975" indent="-180975"/>
            <a:r>
              <a:rPr lang="en-GB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yn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asesu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pob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un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o'r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tri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Amcan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Asesu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ym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mhob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cyfres</a:t>
            </a:r>
            <a:endParaRPr lang="en-GB" dirty="0">
              <a:solidFill>
                <a:srgbClr val="000000"/>
              </a:solidFill>
              <a:latin typeface="Lato-Regular"/>
            </a:endParaRPr>
          </a:p>
          <a:p>
            <a:pPr marL="180975" indent="-180975"/>
            <a:r>
              <a:rPr lang="en-GB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yn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asesu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pob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maes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testun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(1-5)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ym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mhob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cyfres</a:t>
            </a:r>
            <a:endParaRPr lang="en-GB" dirty="0">
              <a:solidFill>
                <a:srgbClr val="000000"/>
              </a:solidFill>
              <a:latin typeface="Lato-Regular"/>
            </a:endParaRPr>
          </a:p>
          <a:p>
            <a:pPr marL="180975" indent="-180975"/>
            <a:r>
              <a:rPr lang="en-GB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yn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asesu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pob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rhan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o bob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maes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testun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allweddol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dros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oes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y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fanyleb</a:t>
            </a:r>
            <a:endParaRPr lang="en-GB" dirty="0">
              <a:solidFill>
                <a:srgbClr val="000000"/>
              </a:solidFill>
              <a:latin typeface="Lato-Regular"/>
            </a:endParaRPr>
          </a:p>
          <a:p>
            <a:pPr marL="180975" indent="-180975"/>
            <a:r>
              <a:rPr lang="en-GB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yn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cyd-fynd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â'r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ystodau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marciau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canrannol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ar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gyfer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pob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amcan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asesu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ym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mhob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fersiwn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o’r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arholiad</a:t>
            </a:r>
            <a:endParaRPr lang="en-GB" dirty="0">
              <a:solidFill>
                <a:srgbClr val="000000"/>
              </a:solidFill>
              <a:latin typeface="Lato-Regular"/>
            </a:endParaRPr>
          </a:p>
          <a:p>
            <a:pPr marL="180975" indent="-180975"/>
            <a:r>
              <a:rPr lang="en-GB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dim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ond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yn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defnyddio'r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berfau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gorchymyn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sydd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ar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y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rhestr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yn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Atodiad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2</a:t>
            </a:r>
          </a:p>
          <a:p>
            <a:pPr marL="180975" indent="-180975"/>
            <a:r>
              <a:rPr lang="en-GB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yn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cael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ei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raddio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ar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sail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llwyddiant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/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teilyngdod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a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rhagoriaeth</a:t>
            </a:r>
            <a:endParaRPr lang="en-GB" dirty="0">
              <a:solidFill>
                <a:srgbClr val="000000"/>
              </a:solidFill>
              <a:latin typeface="Lato-Regular"/>
            </a:endParaRPr>
          </a:p>
          <a:p>
            <a:pPr marL="180975" indent="-180975"/>
            <a:r>
              <a:rPr lang="en-GB" dirty="0">
                <a:solidFill>
                  <a:srgbClr val="000000"/>
                </a:solidFill>
                <a:latin typeface="SymbolMT"/>
              </a:rPr>
              <a:t>•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ar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gael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ym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mis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Ionawr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a mis Mai/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Mehefin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 o 2022 </a:t>
            </a:r>
            <a:r>
              <a:rPr lang="en-GB" dirty="0" err="1">
                <a:solidFill>
                  <a:srgbClr val="000000"/>
                </a:solidFill>
                <a:latin typeface="Lato-Regular"/>
              </a:rPr>
              <a:t>ymlaen</a:t>
            </a:r>
            <a:r>
              <a:rPr lang="en-GB" dirty="0">
                <a:solidFill>
                  <a:srgbClr val="000000"/>
                </a:solidFill>
                <a:latin typeface="Lato-Regular"/>
              </a:rPr>
              <a:t>.</a:t>
            </a:r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1FBF895-0B8E-4D4E-8656-F5CFCBE10C26}"/>
              </a:ext>
            </a:extLst>
          </p:cNvPr>
          <p:cNvSpPr/>
          <p:nvPr/>
        </p:nvSpPr>
        <p:spPr>
          <a:xfrm>
            <a:off x="9866498" y="5549138"/>
            <a:ext cx="2044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Cyf</a:t>
            </a:r>
            <a:r>
              <a:rPr lang="en-GB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t 27 </a:t>
            </a:r>
            <a:r>
              <a:rPr lang="en-GB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manyleb</a:t>
            </a:r>
            <a:r>
              <a:rPr lang="en-GB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A07ECDB-2703-4E79-99FD-2F908F4983E7}"/>
              </a:ext>
            </a:extLst>
          </p:cNvPr>
          <p:cNvSpPr/>
          <p:nvPr/>
        </p:nvSpPr>
        <p:spPr>
          <a:xfrm>
            <a:off x="8659096" y="4787864"/>
            <a:ext cx="33176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hlinkClick r:id="rId2"/>
              </a:rPr>
              <a:t>https://www.wjec.co.uk/teachers/e-assessment/?language_id=2</a:t>
            </a:r>
            <a:endParaRPr lang="en-GB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8">
            <a:extLst>
              <a:ext uri="{FF2B5EF4-FFF2-40B4-BE49-F238E27FC236}">
                <a16:creationId xmlns:a16="http://schemas.microsoft.com/office/drawing/2014/main" id="{721766FD-EDD6-4EDC-AF19-B6562F3113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575" y="207963"/>
            <a:ext cx="1022350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cy-GB">
                <a:solidFill>
                  <a:srgbClr val="007BB9"/>
                </a:solidFill>
                <a:latin typeface="Arial" panose="020B0604020202020204" pitchFamily="34" charset="0"/>
              </a:rPr>
              <a:t>Lefel 3 Gofal, Chwarae, Dysgu a Datblygiad Plant: Ymarfer a Theori</a:t>
            </a:r>
          </a:p>
          <a:p>
            <a:pPr eaLnBrk="1" hangingPunct="1">
              <a:lnSpc>
                <a:spcPct val="90000"/>
              </a:lnSpc>
            </a:pPr>
            <a:endParaRPr lang="en-US" altLang="cy-GB">
              <a:solidFill>
                <a:srgbClr val="007BB9"/>
              </a:solidFill>
              <a:latin typeface="Arial" panose="020B0604020202020204" pitchFamily="34" charset="0"/>
            </a:endParaRPr>
          </a:p>
        </p:txBody>
      </p:sp>
      <p:pic>
        <p:nvPicPr>
          <p:cNvPr id="11267" name="Picture 2">
            <a:extLst>
              <a:ext uri="{FF2B5EF4-FFF2-40B4-BE49-F238E27FC236}">
                <a16:creationId xmlns:a16="http://schemas.microsoft.com/office/drawing/2014/main" id="{FE178C39-9BD1-493F-A048-AD09E57C7A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83" y="963613"/>
            <a:ext cx="4787900" cy="568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Rectangle 5">
            <a:extLst>
              <a:ext uri="{FF2B5EF4-FFF2-40B4-BE49-F238E27FC236}">
                <a16:creationId xmlns:a16="http://schemas.microsoft.com/office/drawing/2014/main" id="{699197D0-7D44-493C-8428-36847F21BE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8675" y="1016000"/>
            <a:ext cx="5497513" cy="145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ts val="200"/>
              </a:spcBef>
            </a:pPr>
            <a:r>
              <a:rPr lang="en-GB" altLang="cy-GB" sz="2400" b="1">
                <a:solidFill>
                  <a:srgbClr val="1E7BB9"/>
                </a:solidFill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Gosod yr ymchwiliad</a:t>
            </a:r>
          </a:p>
          <a:p>
            <a:pPr eaLnBrk="1" hangingPunct="1">
              <a:spcBef>
                <a:spcPts val="200"/>
              </a:spcBef>
            </a:pPr>
            <a:r>
              <a:rPr lang="en-GB" altLang="cy-GB" sz="1600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Mae'r ymchwiliad estynedig yn cael ei osod gan CBAC bob blwyddyn a bydd dau opsiwn yn cael eu rhyddhau i ganolfannau drwy wefan ddiogel CBAC ar y dydd Llun cyntaf ym mis Mawrth bob blwyddyn o 2022 ymlaen. </a:t>
            </a:r>
          </a:p>
        </p:txBody>
      </p:sp>
      <p:sp>
        <p:nvSpPr>
          <p:cNvPr id="11269" name="Rectangle 7">
            <a:extLst>
              <a:ext uri="{FF2B5EF4-FFF2-40B4-BE49-F238E27FC236}">
                <a16:creationId xmlns:a16="http://schemas.microsoft.com/office/drawing/2014/main" id="{3A81EF8C-47B8-411D-83AD-6B527AF2CA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8675" y="2682875"/>
            <a:ext cx="3406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tabLst>
                <a:tab pos="457200" algn="l"/>
                <a:tab pos="914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tabLst>
                <a:tab pos="457200" algn="l"/>
                <a:tab pos="914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tabLst>
                <a:tab pos="457200" algn="l"/>
                <a:tab pos="914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tabLst>
                <a:tab pos="457200" algn="l"/>
                <a:tab pos="914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tabLst>
                <a:tab pos="457200" algn="l"/>
                <a:tab pos="914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ts val="200"/>
              </a:spcBef>
            </a:pPr>
            <a:r>
              <a:rPr lang="en-GB" altLang="cy-GB" sz="2400" b="1">
                <a:solidFill>
                  <a:srgbClr val="1E7BB9"/>
                </a:solidFill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Cwblhau'r Ymchwiliad</a:t>
            </a:r>
          </a:p>
        </p:txBody>
      </p:sp>
      <p:sp>
        <p:nvSpPr>
          <p:cNvPr id="11270" name="Rectangle 8">
            <a:extLst>
              <a:ext uri="{FF2B5EF4-FFF2-40B4-BE49-F238E27FC236}">
                <a16:creationId xmlns:a16="http://schemas.microsoft.com/office/drawing/2014/main" id="{43037633-F9CB-40FB-8995-699B825FED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8675" y="3117850"/>
            <a:ext cx="5919788" cy="209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14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tabLst>
                <a:tab pos="914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tabLst>
                <a:tab pos="914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tabLst>
                <a:tab pos="914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tabLst>
                <a:tab pos="914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ts val="200"/>
              </a:spcBef>
            </a:pP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Mae'n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rhaid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ddysgwyr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ymchwilio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i'r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testun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ddewiswyd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a'r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meysydd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penodol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dewisol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drwy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ddadansoddi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gwerthuso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amrywiaeth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o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ffynonellau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ymchwiliwyd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yn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unigol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Mae'n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rhaid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i'r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dysgwyr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nodi'r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rhain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yn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annibynnol</a:t>
            </a:r>
            <a:r>
              <a:rPr lang="en-GB" altLang="cy-GB" sz="1600" dirty="0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</a:p>
          <a:p>
            <a:pPr eaLnBrk="1" hangingPunct="1">
              <a:spcBef>
                <a:spcPts val="200"/>
              </a:spcBef>
            </a:pPr>
            <a:r>
              <a:rPr lang="en-GB" altLang="cy-GB" sz="1600" dirty="0" err="1">
                <a:ea typeface="Times New Roman" panose="02020603050405020304" pitchFamily="18" charset="0"/>
                <a:cs typeface="Arial" panose="020B0604020202020204" pitchFamily="34" charset="0"/>
              </a:rPr>
              <a:t>Unwaith</a:t>
            </a:r>
            <a:r>
              <a:rPr lang="en-GB" altLang="cy-GB" sz="1600" dirty="0">
                <a:ea typeface="Times New Roman" panose="02020603050405020304" pitchFamily="18" charset="0"/>
                <a:cs typeface="Arial" panose="020B0604020202020204" pitchFamily="34" charset="0"/>
              </a:rPr>
              <a:t> y </a:t>
            </a:r>
            <a:r>
              <a:rPr lang="en-GB" altLang="cy-GB" sz="1600" dirty="0" err="1">
                <a:ea typeface="Times New Roman" panose="02020603050405020304" pitchFamily="18" charset="0"/>
                <a:cs typeface="Arial" panose="020B0604020202020204" pitchFamily="34" charset="0"/>
              </a:rPr>
              <a:t>bydd</a:t>
            </a:r>
            <a:r>
              <a:rPr lang="en-GB" altLang="cy-GB" sz="1600" dirty="0">
                <a:ea typeface="Times New Roman" panose="02020603050405020304" pitchFamily="18" charset="0"/>
                <a:cs typeface="Arial" panose="020B0604020202020204" pitchFamily="34" charset="0"/>
              </a:rPr>
              <a:t> y </a:t>
            </a:r>
            <a:r>
              <a:rPr lang="en-GB" altLang="cy-GB" sz="1600" dirty="0" err="1">
                <a:ea typeface="Times New Roman" panose="02020603050405020304" pitchFamily="18" charset="0"/>
                <a:cs typeface="Arial" panose="020B0604020202020204" pitchFamily="34" charset="0"/>
              </a:rPr>
              <a:t>dysgwr</a:t>
            </a:r>
            <a:r>
              <a:rPr lang="en-GB" altLang="cy-GB" sz="1600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ea typeface="Times New Roman" panose="02020603050405020304" pitchFamily="18" charset="0"/>
                <a:cs typeface="Arial" panose="020B0604020202020204" pitchFamily="34" charset="0"/>
              </a:rPr>
              <a:t>wedi</a:t>
            </a:r>
            <a:r>
              <a:rPr lang="en-GB" altLang="cy-GB" sz="1600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ea typeface="Times New Roman" panose="02020603050405020304" pitchFamily="18" charset="0"/>
                <a:cs typeface="Arial" panose="020B0604020202020204" pitchFamily="34" charset="0"/>
              </a:rPr>
              <a:t>cwblhau</a:t>
            </a:r>
            <a:r>
              <a:rPr lang="en-GB" altLang="cy-GB" sz="1600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ea typeface="Times New Roman" panose="02020603050405020304" pitchFamily="18" charset="0"/>
                <a:cs typeface="Arial" panose="020B0604020202020204" pitchFamily="34" charset="0"/>
              </a:rPr>
              <a:t>ei</a:t>
            </a:r>
            <a:r>
              <a:rPr lang="en-GB" altLang="cy-GB" sz="1600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ea typeface="Times New Roman" panose="02020603050405020304" pitchFamily="18" charset="0"/>
                <a:cs typeface="Arial" panose="020B0604020202020204" pitchFamily="34" charset="0"/>
              </a:rPr>
              <a:t>ymchwil</a:t>
            </a:r>
            <a:r>
              <a:rPr lang="en-GB" altLang="cy-GB" sz="1600" dirty="0"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en-GB" altLang="cy-GB" sz="1600" dirty="0" err="1">
                <a:ea typeface="Times New Roman" panose="02020603050405020304" pitchFamily="18" charset="0"/>
                <a:cs typeface="Arial" panose="020B0604020202020204" pitchFamily="34" charset="0"/>
              </a:rPr>
              <a:t>rhaid</a:t>
            </a:r>
            <a:r>
              <a:rPr lang="en-GB" altLang="cy-GB" sz="1600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ea typeface="Times New Roman" panose="02020603050405020304" pitchFamily="18" charset="0"/>
                <a:cs typeface="Arial" panose="020B0604020202020204" pitchFamily="34" charset="0"/>
              </a:rPr>
              <a:t>caniatáu</a:t>
            </a:r>
            <a:r>
              <a:rPr lang="en-GB" altLang="cy-GB" sz="1600" dirty="0">
                <a:ea typeface="Times New Roman" panose="02020603050405020304" pitchFamily="18" charset="0"/>
                <a:cs typeface="Arial" panose="020B0604020202020204" pitchFamily="34" charset="0"/>
              </a:rPr>
              <a:t> 15 </a:t>
            </a:r>
            <a:r>
              <a:rPr lang="en-GB" altLang="cy-GB" sz="1600" dirty="0" err="1">
                <a:ea typeface="Times New Roman" panose="02020603050405020304" pitchFamily="18" charset="0"/>
                <a:cs typeface="Arial" panose="020B0604020202020204" pitchFamily="34" charset="0"/>
              </a:rPr>
              <a:t>awr</a:t>
            </a:r>
            <a:r>
              <a:rPr lang="en-GB" altLang="cy-GB" sz="1600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ea typeface="Times New Roman" panose="02020603050405020304" pitchFamily="18" charset="0"/>
                <a:cs typeface="Arial" panose="020B0604020202020204" pitchFamily="34" charset="0"/>
              </a:rPr>
              <a:t>iddo</a:t>
            </a:r>
            <a:r>
              <a:rPr lang="en-GB" altLang="cy-GB" sz="1600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ea typeface="Times New Roman" panose="02020603050405020304" pitchFamily="18" charset="0"/>
                <a:cs typeface="Arial" panose="020B0604020202020204" pitchFamily="34" charset="0"/>
              </a:rPr>
              <a:t>gwblhau'r</a:t>
            </a:r>
            <a:r>
              <a:rPr lang="en-GB" altLang="cy-GB" sz="1600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ea typeface="Times New Roman" panose="02020603050405020304" pitchFamily="18" charset="0"/>
                <a:cs typeface="Arial" panose="020B0604020202020204" pitchFamily="34" charset="0"/>
              </a:rPr>
              <a:t>asesiad</a:t>
            </a:r>
            <a:r>
              <a:rPr lang="en-GB" altLang="cy-GB" sz="1600" dirty="0"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en-GB" altLang="cy-GB" sz="1600" dirty="0" err="1">
                <a:ea typeface="Times New Roman" panose="02020603050405020304" pitchFamily="18" charset="0"/>
                <a:cs typeface="Arial" panose="020B0604020202020204" pitchFamily="34" charset="0"/>
              </a:rPr>
              <a:t>Rhaid</a:t>
            </a:r>
            <a:r>
              <a:rPr lang="en-GB" altLang="cy-GB" sz="1600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ea typeface="Times New Roman" panose="02020603050405020304" pitchFamily="18" charset="0"/>
                <a:cs typeface="Arial" panose="020B0604020202020204" pitchFamily="34" charset="0"/>
              </a:rPr>
              <a:t>i'r</a:t>
            </a:r>
            <a:r>
              <a:rPr lang="en-GB" altLang="cy-GB" sz="1600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ea typeface="Times New Roman" panose="02020603050405020304" pitchFamily="18" charset="0"/>
                <a:cs typeface="Arial" panose="020B0604020202020204" pitchFamily="34" charset="0"/>
              </a:rPr>
              <a:t>amser</a:t>
            </a:r>
            <a:r>
              <a:rPr lang="en-GB" altLang="cy-GB" sz="1600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ea typeface="Times New Roman" panose="02020603050405020304" pitchFamily="18" charset="0"/>
                <a:cs typeface="Arial" panose="020B0604020202020204" pitchFamily="34" charset="0"/>
              </a:rPr>
              <a:t>hwn</a:t>
            </a:r>
            <a:r>
              <a:rPr lang="en-GB" altLang="cy-GB" sz="1600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ea typeface="Times New Roman" panose="02020603050405020304" pitchFamily="18" charset="0"/>
                <a:cs typeface="Arial" panose="020B0604020202020204" pitchFamily="34" charset="0"/>
              </a:rPr>
              <a:t>fod</a:t>
            </a:r>
            <a:r>
              <a:rPr lang="en-GB" altLang="cy-GB" sz="1600" dirty="0">
                <a:ea typeface="Times New Roman" panose="02020603050405020304" pitchFamily="18" charset="0"/>
                <a:cs typeface="Arial" panose="020B0604020202020204" pitchFamily="34" charset="0"/>
              </a:rPr>
              <a:t> o dan </a:t>
            </a:r>
            <a:r>
              <a:rPr lang="en-GB" altLang="cy-GB" sz="1600" dirty="0" err="1">
                <a:ea typeface="Times New Roman" panose="02020603050405020304" pitchFamily="18" charset="0"/>
                <a:cs typeface="Arial" panose="020B0604020202020204" pitchFamily="34" charset="0"/>
              </a:rPr>
              <a:t>amodau</a:t>
            </a:r>
            <a:r>
              <a:rPr lang="en-GB" altLang="cy-GB" sz="1600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ea typeface="Times New Roman" panose="02020603050405020304" pitchFamily="18" charset="0"/>
                <a:cs typeface="Arial" panose="020B0604020202020204" pitchFamily="34" charset="0"/>
              </a:rPr>
              <a:t>arholiad</a:t>
            </a:r>
            <a:r>
              <a:rPr lang="en-GB" altLang="cy-GB" sz="1600" dirty="0">
                <a:ea typeface="Times New Roman" panose="02020603050405020304" pitchFamily="18" charset="0"/>
                <a:cs typeface="Arial" panose="020B0604020202020204" pitchFamily="34" charset="0"/>
              </a:rPr>
              <a:t> ac o </a:t>
            </a:r>
            <a:r>
              <a:rPr lang="en-GB" altLang="cy-GB" sz="1600" dirty="0" err="1">
                <a:ea typeface="Times New Roman" panose="02020603050405020304" pitchFamily="18" charset="0"/>
                <a:cs typeface="Arial" panose="020B0604020202020204" pitchFamily="34" charset="0"/>
              </a:rPr>
              <a:t>fewn</a:t>
            </a:r>
            <a:r>
              <a:rPr lang="en-GB" altLang="cy-GB" sz="1600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ea typeface="Times New Roman" panose="02020603050405020304" pitchFamily="18" charset="0"/>
                <a:cs typeface="Arial" panose="020B0604020202020204" pitchFamily="34" charset="0"/>
              </a:rPr>
              <a:t>ffenestr</a:t>
            </a:r>
            <a:r>
              <a:rPr lang="en-GB" altLang="cy-GB" sz="1600" dirty="0">
                <a:ea typeface="Times New Roman" panose="02020603050405020304" pitchFamily="18" charset="0"/>
                <a:cs typeface="Arial" panose="020B0604020202020204" pitchFamily="34" charset="0"/>
              </a:rPr>
              <a:t> o </a:t>
            </a:r>
            <a:r>
              <a:rPr lang="en-GB" altLang="cy-GB" sz="1600" dirty="0" err="1">
                <a:ea typeface="Times New Roman" panose="02020603050405020304" pitchFamily="18" charset="0"/>
                <a:cs typeface="Arial" panose="020B0604020202020204" pitchFamily="34" charset="0"/>
              </a:rPr>
              <a:t>dair</a:t>
            </a:r>
            <a:r>
              <a:rPr lang="en-GB" altLang="cy-GB" sz="1600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cy-GB" sz="1600" dirty="0" err="1">
                <a:ea typeface="Times New Roman" panose="02020603050405020304" pitchFamily="18" charset="0"/>
                <a:cs typeface="Arial" panose="020B0604020202020204" pitchFamily="34" charset="0"/>
              </a:rPr>
              <a:t>wythnos</a:t>
            </a:r>
            <a:r>
              <a:rPr lang="en-GB" altLang="cy-GB" sz="1600" dirty="0">
                <a:ea typeface="Times New Roman" panose="02020603050405020304" pitchFamily="18" charset="0"/>
                <a:cs typeface="Arial" panose="020B0604020202020204" pitchFamily="34" charset="0"/>
              </a:rPr>
              <a:t>.  </a:t>
            </a:r>
          </a:p>
          <a:p>
            <a:pPr eaLnBrk="1" hangingPunct="1">
              <a:spcBef>
                <a:spcPts val="200"/>
              </a:spcBef>
            </a:pPr>
            <a:r>
              <a:rPr lang="en-GB" altLang="cy-GB" sz="1600" b="1" dirty="0">
                <a:solidFill>
                  <a:srgbClr val="1E7BB9"/>
                </a:solidFill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</a:p>
        </p:txBody>
      </p:sp>
      <p:sp>
        <p:nvSpPr>
          <p:cNvPr id="11271" name="Rectangle 9">
            <a:extLst>
              <a:ext uri="{FF2B5EF4-FFF2-40B4-BE49-F238E27FC236}">
                <a16:creationId xmlns:a16="http://schemas.microsoft.com/office/drawing/2014/main" id="{A805A530-47CB-489E-9244-3AC59137C0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8675" y="4954588"/>
            <a:ext cx="6096000" cy="175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457200" algn="l"/>
                <a:tab pos="914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tabLst>
                <a:tab pos="457200" algn="l"/>
                <a:tab pos="914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tabLst>
                <a:tab pos="457200" algn="l"/>
                <a:tab pos="914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tabLst>
                <a:tab pos="457200" algn="l"/>
                <a:tab pos="914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tabLst>
                <a:tab pos="457200" algn="l"/>
                <a:tab pos="914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ts val="200"/>
              </a:spcBef>
            </a:pPr>
            <a:r>
              <a:rPr lang="en-GB" altLang="cy-GB" sz="2400" b="1">
                <a:solidFill>
                  <a:srgbClr val="1E7BB9"/>
                </a:solidFill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Marcio'r ymchwiliad estynedig </a:t>
            </a:r>
          </a:p>
          <a:p>
            <a:pPr eaLnBrk="1" hangingPunct="1">
              <a:spcBef>
                <a:spcPts val="200"/>
              </a:spcBef>
            </a:pPr>
            <a:r>
              <a:rPr lang="en-GB" altLang="cy-GB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en-GB" altLang="cy-GB" sz="1400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Bydd yr ymchwiliad estynedig yn cael ei farcio gan CBAC. Rhaid i ganolfannau sicrhau bod gwaith dysgwyr yn cael ei gyflwyno i'w farcio'n allanol erbyn y terfynau amser a nodir yn y ddogfen </a:t>
            </a:r>
            <a:r>
              <a:rPr lang="en-GB" altLang="cy-GB" sz="1400" i="1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Amserlenni Arholiadau a Therfynau Amser Asesu Mewnol </a:t>
            </a:r>
            <a:r>
              <a:rPr lang="en-GB" altLang="cy-GB" sz="1400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 gyhoeddir yn flynyddol gan CBAC</a:t>
            </a:r>
            <a:r>
              <a:rPr lang="en-GB" altLang="cy-GB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eaLnBrk="1" hangingPunct="1">
              <a:spcBef>
                <a:spcPts val="200"/>
              </a:spcBef>
            </a:pPr>
            <a:r>
              <a:rPr lang="en-GB" altLang="cy-GB">
                <a:latin typeface="Lato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F3F942C-FD65-4008-B058-2BCE8C5FC2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067" y="2121312"/>
            <a:ext cx="4938965" cy="45287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8">
            <a:extLst>
              <a:ext uri="{FF2B5EF4-FFF2-40B4-BE49-F238E27FC236}">
                <a16:creationId xmlns:a16="http://schemas.microsoft.com/office/drawing/2014/main" id="{C6F1856A-433C-4627-BD72-8077799DC1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575" y="207963"/>
            <a:ext cx="1022350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cy-GB" sz="3200">
                <a:solidFill>
                  <a:srgbClr val="007BB9"/>
                </a:solidFill>
                <a:latin typeface="Arial" panose="020B0604020202020204" pitchFamily="34" charset="0"/>
              </a:rPr>
              <a:t> Lefel 3 Iechyd a Gofal Cymdeithasol a GChDDP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A51C52-F6FF-4617-AF82-9176D11CB173}"/>
              </a:ext>
            </a:extLst>
          </p:cNvPr>
          <p:cNvSpPr txBox="1"/>
          <p:nvPr/>
        </p:nvSpPr>
        <p:spPr>
          <a:xfrm>
            <a:off x="6004586" y="1217613"/>
            <a:ext cx="6096001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GB" altLang="cy-GB" b="1" dirty="0" err="1"/>
              <a:t>Rhagor</a:t>
            </a:r>
            <a:r>
              <a:rPr lang="en-GB" altLang="cy-GB" b="1" dirty="0"/>
              <a:t> o </a:t>
            </a:r>
            <a:r>
              <a:rPr lang="en-GB" altLang="cy-GB" b="1" dirty="0" err="1"/>
              <a:t>wybodaeth</a:t>
            </a:r>
            <a:r>
              <a:rPr lang="en-GB" altLang="cy-GB" b="1" dirty="0"/>
              <a:t> </a:t>
            </a:r>
            <a:r>
              <a:rPr lang="en-GB" altLang="cy-GB" dirty="0"/>
              <a:t>:</a:t>
            </a:r>
          </a:p>
          <a:p>
            <a:pPr eaLnBrk="1" hangingPunct="1"/>
            <a:endParaRPr lang="en-GB" altLang="cy-GB" dirty="0"/>
          </a:p>
          <a:p>
            <a:pPr eaLnBrk="1" hangingPunct="1">
              <a:buFont typeface="Arial" panose="020B0604020202020204" pitchFamily="34" charset="0"/>
              <a:buChar char="•"/>
              <a:tabLst>
                <a:tab pos="365125" algn="l"/>
              </a:tabLst>
            </a:pPr>
            <a:r>
              <a:rPr lang="en-GB" altLang="cy-GB" dirty="0"/>
              <a:t> 	</a:t>
            </a:r>
            <a:r>
              <a:rPr lang="en-GB" altLang="cy-GB" dirty="0" err="1"/>
              <a:t>Cysylltwch</a:t>
            </a:r>
            <a:r>
              <a:rPr lang="en-GB" altLang="cy-GB" dirty="0"/>
              <a:t> </a:t>
            </a:r>
            <a:r>
              <a:rPr lang="en-GB" altLang="cy-GB" dirty="0" err="1"/>
              <a:t>â'n</a:t>
            </a:r>
            <a:r>
              <a:rPr lang="en-GB" altLang="cy-GB" dirty="0"/>
              <a:t> </a:t>
            </a:r>
            <a:r>
              <a:rPr lang="en-GB" altLang="cy-GB" dirty="0" err="1"/>
              <a:t>harbenigwyr</a:t>
            </a:r>
            <a:r>
              <a:rPr lang="en-GB" altLang="cy-GB" dirty="0"/>
              <a:t> </a:t>
            </a:r>
            <a:r>
              <a:rPr lang="en-GB" altLang="cy-GB" dirty="0" err="1"/>
              <a:t>pwnc</a:t>
            </a:r>
            <a:r>
              <a:rPr lang="en-GB" altLang="cy-GB" dirty="0"/>
              <a:t> </a:t>
            </a:r>
          </a:p>
          <a:p>
            <a:pPr eaLnBrk="1" hangingPunct="1"/>
            <a:endParaRPr lang="en-GB" altLang="cy-GB" dirty="0"/>
          </a:p>
          <a:p>
            <a:pPr eaLnBrk="1" hangingPunct="1"/>
            <a:r>
              <a:rPr lang="en-GB" altLang="cy-GB" dirty="0"/>
              <a:t>        </a:t>
            </a:r>
            <a:r>
              <a:rPr lang="en-GB" altLang="cy-GB" dirty="0" err="1"/>
              <a:t>GChDDP</a:t>
            </a:r>
            <a:r>
              <a:rPr lang="en-GB" altLang="cy-GB" dirty="0"/>
              <a:t> – Amy Thomas – </a:t>
            </a:r>
            <a:r>
              <a:rPr lang="en-GB" altLang="cy-GB" dirty="0" err="1"/>
              <a:t>Swyddog</a:t>
            </a:r>
            <a:r>
              <a:rPr lang="en-GB" altLang="cy-GB" dirty="0"/>
              <a:t> </a:t>
            </a:r>
            <a:r>
              <a:rPr lang="en-GB" altLang="cy-GB" dirty="0" err="1"/>
              <a:t>Pwnc</a:t>
            </a:r>
            <a:r>
              <a:rPr lang="en-GB" altLang="cy-GB" dirty="0"/>
              <a:t> </a:t>
            </a:r>
          </a:p>
          <a:p>
            <a:pPr eaLnBrk="1" hangingPunct="1"/>
            <a:r>
              <a:rPr lang="en-GB" altLang="cy-GB" dirty="0"/>
              <a:t>                           Tania Lucas – </a:t>
            </a:r>
            <a:r>
              <a:rPr lang="en-GB" altLang="cy-GB" dirty="0" err="1"/>
              <a:t>Swyddogaeth</a:t>
            </a:r>
            <a:r>
              <a:rPr lang="en-GB" altLang="cy-GB" dirty="0"/>
              <a:t> </a:t>
            </a:r>
            <a:r>
              <a:rPr lang="en-GB" altLang="cy-GB" dirty="0" err="1"/>
              <a:t>Cefnogaeth</a:t>
            </a:r>
            <a:r>
              <a:rPr lang="en-GB" altLang="cy-GB" dirty="0"/>
              <a:t> </a:t>
            </a:r>
            <a:r>
              <a:rPr lang="en-GB" altLang="cy-GB" dirty="0" err="1"/>
              <a:t>Pwnc</a:t>
            </a:r>
            <a:endParaRPr lang="en-GB" altLang="cy-GB" dirty="0"/>
          </a:p>
          <a:p>
            <a:pPr eaLnBrk="1" hangingPunct="1"/>
            <a:endParaRPr lang="en-GB" altLang="cy-GB" dirty="0"/>
          </a:p>
          <a:p>
            <a:pPr eaLnBrk="1" hangingPunct="1"/>
            <a:r>
              <a:rPr lang="en-GB" altLang="cy-GB" dirty="0"/>
              <a:t>        IGC –      Karen Morris – </a:t>
            </a:r>
            <a:r>
              <a:rPr lang="en-GB" altLang="cy-GB" dirty="0" err="1"/>
              <a:t>Swyddog</a:t>
            </a:r>
            <a:r>
              <a:rPr lang="en-GB" altLang="cy-GB" dirty="0"/>
              <a:t> </a:t>
            </a:r>
            <a:r>
              <a:rPr lang="en-GB" altLang="cy-GB" dirty="0" err="1"/>
              <a:t>Pwnc</a:t>
            </a:r>
            <a:r>
              <a:rPr lang="en-GB" altLang="cy-GB" dirty="0"/>
              <a:t>  </a:t>
            </a:r>
          </a:p>
          <a:p>
            <a:pPr eaLnBrk="1" hangingPunct="1"/>
            <a:r>
              <a:rPr lang="en-GB" altLang="cy-GB" dirty="0"/>
              <a:t>                        Hilary Wyman – </a:t>
            </a:r>
            <a:r>
              <a:rPr lang="en-GB" altLang="cy-GB" dirty="0" err="1"/>
              <a:t>Swyddog</a:t>
            </a:r>
            <a:r>
              <a:rPr lang="en-GB" altLang="cy-GB" dirty="0"/>
              <a:t> </a:t>
            </a:r>
            <a:r>
              <a:rPr lang="en-GB" altLang="cy-GB" dirty="0" err="1"/>
              <a:t>Cefnogaeth</a:t>
            </a:r>
            <a:r>
              <a:rPr lang="en-GB" altLang="cy-GB" dirty="0"/>
              <a:t> </a:t>
            </a:r>
            <a:r>
              <a:rPr lang="en-GB" altLang="cy-GB" dirty="0" err="1"/>
              <a:t>Pwnc</a:t>
            </a:r>
            <a:endParaRPr lang="en-GB" altLang="cy-GB" dirty="0">
              <a:hlinkClick r:id="rId2"/>
            </a:endParaRPr>
          </a:p>
          <a:p>
            <a:pPr eaLnBrk="1" hangingPunct="1"/>
            <a:endParaRPr lang="en-GB" altLang="cy-GB" dirty="0">
              <a:hlinkClick r:id="rId2"/>
            </a:endParaRPr>
          </a:p>
          <a:p>
            <a:pPr marL="365125" eaLnBrk="1" hangingPunct="1"/>
            <a:r>
              <a:rPr lang="en-GB" altLang="cy-GB" dirty="0">
                <a:hlinkClick r:id="rId2"/>
              </a:rPr>
              <a:t>HSCandCC@cbac.co.uk</a:t>
            </a:r>
            <a:endParaRPr lang="en-GB" altLang="cy-GB" dirty="0"/>
          </a:p>
          <a:p>
            <a:pPr marL="365125" eaLnBrk="1" hangingPunct="1"/>
            <a:r>
              <a:rPr lang="en-GB" altLang="cy-GB" dirty="0"/>
              <a:t>029 2240 4264</a:t>
            </a:r>
          </a:p>
          <a:p>
            <a:pPr eaLnBrk="1" hangingPunct="1"/>
            <a:endParaRPr lang="en-GB" altLang="cy-GB" dirty="0"/>
          </a:p>
          <a:p>
            <a:pPr marL="365125" indent="-365125" eaLnBrk="1" hangingPunct="1">
              <a:buFont typeface="Arial" panose="020B0604020202020204" pitchFamily="34" charset="0"/>
              <a:buChar char="•"/>
              <a:tabLst>
                <a:tab pos="365125" algn="l"/>
              </a:tabLst>
            </a:pPr>
            <a:r>
              <a:rPr lang="en-GB" altLang="cy-GB" dirty="0" err="1"/>
              <a:t>Cofiwch</a:t>
            </a:r>
            <a:r>
              <a:rPr lang="en-GB" altLang="cy-GB" dirty="0"/>
              <a:t> </a:t>
            </a:r>
            <a:r>
              <a:rPr lang="en-GB" altLang="cy-GB" dirty="0" err="1"/>
              <a:t>gadw</a:t>
            </a:r>
            <a:r>
              <a:rPr lang="en-GB" altLang="cy-GB" dirty="0"/>
              <a:t> </a:t>
            </a:r>
            <a:r>
              <a:rPr lang="en-GB" altLang="cy-GB" dirty="0" err="1"/>
              <a:t>llygad</a:t>
            </a:r>
            <a:r>
              <a:rPr lang="en-GB" altLang="cy-GB" dirty="0"/>
              <a:t> </a:t>
            </a:r>
            <a:r>
              <a:rPr lang="en-GB" altLang="cy-GB" dirty="0" err="1"/>
              <a:t>ar</a:t>
            </a:r>
            <a:r>
              <a:rPr lang="en-GB" altLang="cy-GB" dirty="0"/>
              <a:t> y </a:t>
            </a:r>
            <a:r>
              <a:rPr lang="en-GB" altLang="cy-GB" dirty="0" err="1"/>
              <a:t>wefan</a:t>
            </a:r>
            <a:r>
              <a:rPr lang="en-GB" altLang="cy-GB" dirty="0"/>
              <a:t> am y </a:t>
            </a:r>
            <a:r>
              <a:rPr lang="en-GB" altLang="cy-GB" dirty="0" err="1"/>
              <a:t>wybodaeth</a:t>
            </a:r>
            <a:r>
              <a:rPr lang="en-GB" altLang="cy-GB" dirty="0"/>
              <a:t> </a:t>
            </a:r>
            <a:r>
              <a:rPr lang="en-GB" altLang="cy-GB" dirty="0" err="1"/>
              <a:t>ychwanegol</a:t>
            </a:r>
            <a:r>
              <a:rPr lang="en-GB" altLang="cy-GB" dirty="0"/>
              <a:t> a </a:t>
            </a:r>
            <a:r>
              <a:rPr lang="en-GB" altLang="cy-GB" dirty="0" err="1"/>
              <a:t>fydd</a:t>
            </a:r>
            <a:r>
              <a:rPr lang="en-GB" altLang="cy-GB" dirty="0"/>
              <a:t> </a:t>
            </a:r>
            <a:r>
              <a:rPr lang="en-GB" altLang="cy-GB" dirty="0" err="1"/>
              <a:t>yn</a:t>
            </a:r>
            <a:r>
              <a:rPr lang="en-GB" altLang="cy-GB" dirty="0"/>
              <a:t> </a:t>
            </a:r>
            <a:r>
              <a:rPr lang="en-GB" altLang="cy-GB" dirty="0" err="1"/>
              <a:t>cael</a:t>
            </a:r>
            <a:r>
              <a:rPr lang="en-GB" altLang="cy-GB" dirty="0"/>
              <a:t> </a:t>
            </a:r>
            <a:r>
              <a:rPr lang="en-GB" altLang="cy-GB" dirty="0" err="1"/>
              <a:t>ei</a:t>
            </a:r>
            <a:r>
              <a:rPr lang="en-GB" altLang="cy-GB" dirty="0"/>
              <a:t> </a:t>
            </a:r>
            <a:r>
              <a:rPr lang="en-GB" altLang="cy-GB" dirty="0" err="1"/>
              <a:t>rhyddhau</a:t>
            </a:r>
            <a:r>
              <a:rPr lang="en-GB" altLang="cy-GB" dirty="0"/>
              <a:t>  </a:t>
            </a:r>
          </a:p>
          <a:p>
            <a:pPr eaLnBrk="1" hangingPunct="1"/>
            <a:endParaRPr lang="en-GB" altLang="cy-GB" dirty="0"/>
          </a:p>
        </p:txBody>
      </p:sp>
      <p:pic>
        <p:nvPicPr>
          <p:cNvPr id="12292" name="Picture 6">
            <a:extLst>
              <a:ext uri="{FF2B5EF4-FFF2-40B4-BE49-F238E27FC236}">
                <a16:creationId xmlns:a16="http://schemas.microsoft.com/office/drawing/2014/main" id="{9528188B-5B4F-4E7B-A9BE-8C5AA0A329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827213"/>
            <a:ext cx="4541838" cy="453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Rectangle 8">
            <a:extLst>
              <a:ext uri="{FF2B5EF4-FFF2-40B4-BE49-F238E27FC236}">
                <a16:creationId xmlns:a16="http://schemas.microsoft.com/office/drawing/2014/main" id="{E61771D9-AD59-40B7-902B-9C99A359A0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575" y="1181100"/>
            <a:ext cx="6096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cy-GB">
                <a:solidFill>
                  <a:srgbClr val="007BB9"/>
                </a:solidFill>
                <a:latin typeface="Arial" panose="020B0604020202020204" pitchFamily="34" charset="0"/>
              </a:rPr>
              <a:t>Lefel 3 Gofal, Chwarae, Dysgu a Datblygiad Plant: Ymarfer a Theori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8842A5-4403-4AB5-867D-DEDC39CAB784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399" y="1888959"/>
            <a:ext cx="5728187" cy="454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4.05.30"/>
  <p:tag name="AS_VERSION" val="8.4.2.0"/>
  <p:tag name="AS_TITLE" val="Aspose.Slides for .NET 4.0 Client Profil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0ebebe9-ad9c-417c-96aa-6a2f5b72dbd6">
      <UserInfo>
        <DisplayName>Wyman, Hilary</DisplayName>
        <AccountId>260</AccountId>
        <AccountType/>
      </UserInfo>
    </SharedWithUsers>
    <QA xmlns="101960c9-2583-49a4-9434-4c0cad7b266a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E8D75E50D38D1449095CDF5BED87B3E" ma:contentTypeVersion="12" ma:contentTypeDescription="Create a new document." ma:contentTypeScope="" ma:versionID="cdd55c15040df07d87432335672962c6">
  <xsd:schema xmlns:xsd="http://www.w3.org/2001/XMLSchema" xmlns:xs="http://www.w3.org/2001/XMLSchema" xmlns:p="http://schemas.microsoft.com/office/2006/metadata/properties" xmlns:ns2="101960c9-2583-49a4-9434-4c0cad7b266a" xmlns:ns3="10ebebe9-ad9c-417c-96aa-6a2f5b72dbd6" targetNamespace="http://schemas.microsoft.com/office/2006/metadata/properties" ma:root="true" ma:fieldsID="3d85fff58a90e0b49dbd1520a97bd20a" ns2:_="" ns3:_="">
    <xsd:import namespace="101960c9-2583-49a4-9434-4c0cad7b266a"/>
    <xsd:import namespace="10ebebe9-ad9c-417c-96aa-6a2f5b72db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QA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1960c9-2583-49a4-9434-4c0cad7b26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QA" ma:index="11" nillable="true" ma:displayName="QA" ma:format="Dropdown" ma:internalName="QA">
      <xsd:simpleType>
        <xsd:restriction base="dms:Text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ebebe9-ad9c-417c-96aa-6a2f5b72dbd6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C780C3B-FE7F-49EF-8317-30465B8A3085}">
  <ds:schemaRefs>
    <ds:schemaRef ds:uri="http://purl.org/dc/terms/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36f98b4f-ba65-4a7d-9a34-48b23de556cb"/>
    <ds:schemaRef ds:uri="http://schemas.microsoft.com/office/2006/metadata/properties"/>
    <ds:schemaRef ds:uri="cca7418a-a5a4-41cc-ad9f-bbf8fadcfcf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291D67F6-6A6C-4DBB-BA3F-42DC8AED1B6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19F9CDF-0BC8-4317-A416-4FDD28B63665}"/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784</Words>
  <Application>Microsoft Office PowerPoint</Application>
  <PresentationFormat>Widescreen</PresentationFormat>
  <Paragraphs>106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Arial</vt:lpstr>
      <vt:lpstr>Calibri</vt:lpstr>
      <vt:lpstr>Calibri Light</vt:lpstr>
      <vt:lpstr>Lato</vt:lpstr>
      <vt:lpstr>Lato-Bold</vt:lpstr>
      <vt:lpstr>Lato-Regular</vt:lpstr>
      <vt:lpstr>Symbol</vt:lpstr>
      <vt:lpstr>SymbolMT</vt:lpstr>
      <vt:lpstr>Office Theme</vt:lpstr>
      <vt:lpstr>PowerPoint Presentation</vt:lpstr>
      <vt:lpstr>PowerPoint Presentation</vt:lpstr>
      <vt:lpstr>PowerPoint Presentation</vt:lpstr>
      <vt:lpstr>Lefel 3 Gofal, Chwarae, Dysgu a Datblygiad Plant: Ymarfer a Theori  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Candy, Allison</dc:creator>
  <cp:lastModifiedBy>Wyman, Hilary</cp:lastModifiedBy>
  <cp:revision>16</cp:revision>
  <dcterms:created xsi:type="dcterms:W3CDTF">2019-12-16T08:20:20Z</dcterms:created>
  <dcterms:modified xsi:type="dcterms:W3CDTF">2020-01-28T10:25:38Z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0x0101005E8D75E50D38D1449095CDF5BED87B3E</vt:lpwstr>
  </property>
  <property fmtid="{D5CDD505-2E9C-101B-9397-08002B2CF9AE}" pid="3" name="Translation Status">
    <vt:lpwstr>Not Started</vt:lpwstr>
  </property>
  <property fmtid="{D5CDD505-2E9C-101B-9397-08002B2CF9AE}" pid="4" name="Category">
    <vt:lpwstr>PowerPoint</vt:lpwstr>
  </property>
  <property fmtid="{D5CDD505-2E9C-101B-9397-08002B2CF9AE}" pid="5" name="email new upload">
    <vt:lpwstr>, </vt:lpwstr>
  </property>
  <property fmtid="{D5CDD505-2E9C-101B-9397-08002B2CF9AE}" pid="6" name="Send Completion Email">
    <vt:lpwstr>, </vt:lpwstr>
  </property>
  <property fmtid="{D5CDD505-2E9C-101B-9397-08002B2CF9AE}" pid="7" name="Cost Centre Code">
    <vt:lpwstr>1570IN</vt:lpwstr>
  </property>
  <property fmtid="{D5CDD505-2E9C-101B-9397-08002B2CF9AE}" pid="8" name="Description of Work">
    <vt:lpwstr>Translation of presentation (so word count is approximate) for GCE HSCCC CPD</vt:lpwstr>
  </property>
  <property fmtid="{D5CDD505-2E9C-101B-9397-08002B2CF9AE}" pid="9" name="Word Count">
    <vt:lpwstr>1200</vt:lpwstr>
  </property>
  <property fmtid="{D5CDD505-2E9C-101B-9397-08002B2CF9AE}" pid="10" name="Due Date">
    <vt:lpwstr>2020-01-27T00:00:00Z</vt:lpwstr>
  </property>
  <property fmtid="{D5CDD505-2E9C-101B-9397-08002B2CF9AE}" pid="11" name="Date Uploaded">
    <vt:lpwstr>2020-01-20T00:00:00Z</vt:lpwstr>
  </property>
  <property fmtid="{D5CDD505-2E9C-101B-9397-08002B2CF9AE}" pid="12" name="Requestors email">
    <vt:lpwstr>260;#Wyman, Hilary</vt:lpwstr>
  </property>
</Properties>
</file>