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3" r:id="rId5"/>
  </p:sldMasterIdLst>
  <p:notesMasterIdLst>
    <p:notesMasterId r:id="rId40"/>
  </p:notesMasterIdLst>
  <p:sldIdLst>
    <p:sldId id="736" r:id="rId6"/>
    <p:sldId id="266" r:id="rId7"/>
    <p:sldId id="262" r:id="rId8"/>
    <p:sldId id="267" r:id="rId9"/>
    <p:sldId id="268" r:id="rId10"/>
    <p:sldId id="269" r:id="rId11"/>
    <p:sldId id="276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83" r:id="rId20"/>
    <p:sldId id="278" r:id="rId21"/>
    <p:sldId id="284" r:id="rId22"/>
    <p:sldId id="285" r:id="rId23"/>
    <p:sldId id="292" r:id="rId24"/>
    <p:sldId id="293" r:id="rId25"/>
    <p:sldId id="279" r:id="rId26"/>
    <p:sldId id="280" r:id="rId27"/>
    <p:sldId id="281" r:id="rId28"/>
    <p:sldId id="282" r:id="rId29"/>
    <p:sldId id="286" r:id="rId30"/>
    <p:sldId id="289" r:id="rId31"/>
    <p:sldId id="288" r:id="rId32"/>
    <p:sldId id="287" r:id="rId33"/>
    <p:sldId id="290" r:id="rId34"/>
    <p:sldId id="291" r:id="rId35"/>
    <p:sldId id="294" r:id="rId36"/>
    <p:sldId id="295" r:id="rId37"/>
    <p:sldId id="296" r:id="rId38"/>
    <p:sldId id="745" r:id="rId39"/>
  </p:sldIdLst>
  <p:sldSz cx="12192000" cy="6858000"/>
  <p:notesSz cx="6794500" cy="9929813"/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27873C-628D-D39F-C268-03AB65189E95}" v="126" dt="2020-01-29T15:45:14.3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5" autoAdjust="0"/>
    <p:restoredTop sz="94249" autoAdjust="0"/>
  </p:normalViewPr>
  <p:slideViewPr>
    <p:cSldViewPr snapToGrid="0">
      <p:cViewPr varScale="1">
        <p:scale>
          <a:sx n="80" d="100"/>
          <a:sy n="80" d="100"/>
        </p:scale>
        <p:origin x="108" y="45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BEEEA-4657-4917-94E6-F657044073F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8722"/>
            <a:ext cx="543560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4283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1600"/>
            <a:ext cx="2944283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032CE-7484-43D7-B7D4-422DAF3F88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13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C573A14-1418-8445-A355-C4659B6B91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6067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032CE-7484-43D7-B7D4-422DAF3F881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562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032CE-7484-43D7-B7D4-422DAF3F881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110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622F0-BA02-4993-B6BA-DF2F93105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ECFC6E-2B2C-497C-A393-129FAFE9BD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D4830-F976-41E3-A58A-160D850EF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586905-B0A1-4D8F-B7D0-861DB964F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09600-1A72-43A6-895A-87EE1A2EA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968388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4A5E8-C918-498C-A299-10CAD88DB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0AAD22-35BB-408A-AD3C-10DD912E48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23773-DDD6-4F45-AE92-2BAB2E4C1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3390F-0971-41DF-B29C-2F24C9069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BF94BB-9FA5-483B-B28B-2B52B0D00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10558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FD9CC0-DB7B-48F8-BD68-3D6DB0395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7E26C-3A40-4CC0-A5E6-D5C5656698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A5A8B-FA61-4B8E-8348-F7AF45AF3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C0E8E-AB46-4B48-8EBF-6D923AE19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D9EE04-36B7-4A16-A958-3844E103F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77141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49818" y="1567656"/>
            <a:ext cx="11224684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defRPr/>
            </a:pPr>
            <a:r>
              <a:rPr lang="en-US" err="1"/>
              <a:t>Teitl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defRPr/>
            </a:pPr>
            <a:r>
              <a:rPr lang="en-US" sz="3200" kern="1100" spc="-50" err="1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 2 | Title 2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09600" y="2984501"/>
            <a:ext cx="10972800" cy="2781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157973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16256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defRPr b="0"/>
            </a:lvl3pPr>
            <a:lvl4pPr marL="268288" indent="0">
              <a:lnSpc>
                <a:spcPct val="100000"/>
              </a:lnSpc>
              <a:buNone/>
              <a:defRPr b="1"/>
            </a:lvl4pPr>
            <a:lvl5pPr marL="490538" indent="-187325"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483711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84553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011" y="1121567"/>
            <a:ext cx="10223323" cy="522367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None/>
              <a:defRPr sz="1600" b="0">
                <a:solidFill>
                  <a:schemeClr val="tx1"/>
                </a:solidFill>
              </a:defRPr>
            </a:lvl1pPr>
            <a:lvl2pPr marL="185738" indent="0">
              <a:lnSpc>
                <a:spcPct val="100000"/>
              </a:lnSpc>
              <a:spcAft>
                <a:spcPts val="600"/>
              </a:spcAft>
              <a:buNone/>
              <a:defRPr sz="1200" b="1">
                <a:solidFill>
                  <a:schemeClr val="tx1"/>
                </a:solidFill>
              </a:defRPr>
            </a:lvl2pPr>
            <a:lvl3pPr marL="403225" indent="-187325">
              <a:lnSpc>
                <a:spcPct val="100000"/>
              </a:lnSpc>
              <a:spcAft>
                <a:spcPts val="600"/>
              </a:spcAft>
              <a:buClr>
                <a:schemeClr val="accent6">
                  <a:lumMod val="50000"/>
                </a:schemeClr>
              </a:buClr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50">
                <a:solidFill>
                  <a:schemeClr val="tx1"/>
                </a:solidFill>
              </a:defRPr>
            </a:lvl4pPr>
            <a:lvl5pP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Char char="•"/>
              <a:defRPr/>
            </a:pPr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024318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65746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3817C-ABD2-4BB8-A321-01ADC2239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C7D78-67E0-4473-96D0-0DAA344A2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CAE987-AA84-4B1D-AF2D-07A6BA380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F697B-625E-4559-A566-DD69FDCAF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7C011-5030-45E3-804A-BA1CAD0E6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627517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AF4F2-D772-4D79-8468-EF84A8756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51E3DC-BEE4-47FD-9DCD-B1304ACE7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BD70F-1BE6-4E05-AEE4-EE9745CE3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DBB10-2814-4F7A-8D6C-CB4A8EFD4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052C55-8F2E-46BB-B813-97CAD719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6688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EFBFE-5FC1-4074-BD8A-CFDD5F349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920F4-3E22-4529-ACA5-03E7D64D4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A358D3-9D0B-4D3D-971B-0B8F1964B2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10DCF2-082D-47B1-A6E3-604BA7DA4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19956D-011D-47F3-9967-C545F7545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9A4CB9-9513-4099-8930-1C9073F1B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7581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D7130-4311-456A-A981-16F15EA5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16B6F5-C220-4C6C-B608-07A899326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4B202-1D72-43D6-A677-35241A7E20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42E3D3-FD08-417C-A97D-9EF54832E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A414F7-FB22-4AAB-86AC-072D0C5331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387BB3-BA21-496E-BBBE-2C02FDB8A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BF7D1D-B8FB-470E-B03D-DB19C4748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8A6E91-CABD-4BE6-BA7D-B77423C9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80137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267B1-D419-4DD4-9840-C7A6C3BE5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3635AB-09F8-4EFF-9D4C-F06415071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076829-2D21-4529-BAF6-B981C6CB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59BEA2-495F-4815-88CC-6D6E2F1AC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193949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069C14-D402-4735-B608-9AB642E1C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B8FEC-DFE2-4944-B305-6B2366D9F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0AFDB8-2D27-4F18-B1E3-28A2803C9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32386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B7F47-8F4A-4609-BE23-9A4A6F1F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FF2311-44C5-4E48-8AF5-A47211AC4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755C9B-54EB-419C-BC74-5CE6AFEAA9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CA3A5A-11B4-420E-B886-C36407E6B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0A7A5-D8C5-4B2F-82B5-CCECA4B1B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000B22-D649-42C2-AA76-E7B625441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786592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2C9E4-51E4-4471-8F38-7FA103AB3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82B898-BBAA-4046-8176-02459864C3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447606-0119-4719-9D6D-C0A8A65D02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F5E83C-0FE2-47B4-A162-221EB90C8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DE956F-F1E6-4B9C-86A5-145A3BE2E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551D1B-5BD7-4149-BE4C-94FE1D871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73445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BA6EE9-F4AD-4E7A-AADC-0AA20A403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DD729-9CB6-4AA3-944C-9CDE513F4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C139F0-4950-4B0A-9378-BB1ED0CA57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648C5-5BF7-439B-A663-5F063B5BA9E3}" type="datetimeFigureOut">
              <a:rPr lang="en-GB" smtClean="0"/>
              <a:t>29/01/2020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F79EB9-C69F-46F4-B9DA-E32771723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DAFB7-A7A6-4BB3-ABE2-515B4801F5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83660-B12F-4950-A2CB-CA937ECC44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65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974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ransition/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Font typeface="Arial"/>
        <a:buNone/>
        <a:defRPr lang="en-US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defRPr lang="en-US"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Font typeface="Arial"/>
        <a:buNone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>
          <p15:clr>
            <a:srgbClr val="F26B43"/>
          </p15:clr>
        </p15:guide>
        <p15:guide id="4" orient="horz" pos="4320">
          <p15:clr>
            <a:srgbClr val="F26B43"/>
          </p15:clr>
        </p15:guide>
        <p15:guide id="5">
          <p15:clr>
            <a:srgbClr val="F26B43"/>
          </p15:clr>
        </p15:guide>
        <p15:guide id="6" pos="7680">
          <p15:clr>
            <a:srgbClr val="F26B43"/>
          </p15:clr>
        </p15:guide>
        <p15:guide id="7" pos="7355">
          <p15:clr>
            <a:srgbClr val="F26B43"/>
          </p15:clr>
        </p15:guide>
        <p15:guide id="9" orient="horz" pos="3997">
          <p15:clr>
            <a:srgbClr val="F26B43"/>
          </p15:clr>
        </p15:guide>
        <p15:guide id="10" pos="325">
          <p15:clr>
            <a:srgbClr val="F26B43"/>
          </p15:clr>
        </p15:guide>
        <p15:guide id="11" orient="horz" pos="618">
          <p15:clr>
            <a:srgbClr val="F26B43"/>
          </p15:clr>
        </p15:guide>
        <p15:guide id="12" orient="horz" pos="144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351" y="4891523"/>
            <a:ext cx="2086811" cy="900782"/>
          </a:xfrm>
          <a:prstGeom prst="rect">
            <a:avLst/>
          </a:prstGeom>
        </p:spPr>
      </p:pic>
      <p:sp>
        <p:nvSpPr>
          <p:cNvPr id="9" name="Title 1"/>
          <p:cNvSpPr txBox="1"/>
          <p:nvPr/>
        </p:nvSpPr>
        <p:spPr>
          <a:xfrm>
            <a:off x="794037" y="4704624"/>
            <a:ext cx="7742191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5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r>
              <a:rPr lang="1106" sz="2400">
                <a:solidFill>
                  <a:srgbClr val="007BB9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Paratoi i Addysgu:</a:t>
            </a:r>
          </a:p>
          <a:p>
            <a:pPr>
              <a:defRPr b="0" i="0"/>
            </a:pPr>
            <a:r>
              <a:rPr lang="1106" sz="2400"/>
              <a:t>TAG Iechyd a Gofal Cymdeithasol, a Gofal Plant</a:t>
            </a:r>
          </a:p>
          <a:p>
            <a:endParaRPr lang="en-GB" sz="2400"/>
          </a:p>
          <a:p>
            <a:pPr>
              <a:defRPr b="0" i="0"/>
            </a:pPr>
            <a:r>
              <a:rPr lang="1106" sz="2400"/>
              <a:t>Gwanwyn 2020 </a:t>
            </a:r>
          </a:p>
          <a:p>
            <a:pPr>
              <a:defRPr b="0" i="0"/>
            </a:pPr>
            <a:r>
              <a:rPr lang="1106" sz="2400"/>
              <a:t>Karen Bushell, Rhian Bosanko, Karen Evans, Margaret Jones </a:t>
            </a:r>
          </a:p>
        </p:txBody>
      </p:sp>
      <p:sp>
        <p:nvSpPr>
          <p:cNvPr id="7" name="Title 1"/>
          <p:cNvSpPr txBox="1"/>
          <p:nvPr/>
        </p:nvSpPr>
        <p:spPr>
          <a:xfrm>
            <a:off x="0" y="6642686"/>
            <a:ext cx="7742191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140000"/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3929380"/>
            <a:ext cx="121920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78"/>
          <a:stretch>
            <a:fillRect/>
          </a:stretch>
        </p:blipFill>
        <p:spPr>
          <a:xfrm>
            <a:off x="0" y="0"/>
            <a:ext cx="12192000" cy="392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2586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CB84E-BF31-4732-9984-2C3409EE7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132" y="302587"/>
            <a:ext cx="8680938" cy="1325563"/>
          </a:xfrm>
        </p:spPr>
        <p:txBody>
          <a:bodyPr>
            <a:normAutofit fontScale="90000"/>
          </a:bodyPr>
          <a:lstStyle/>
          <a:p>
            <a:pPr>
              <a:defRPr b="0" i="0"/>
            </a:pPr>
            <a:r>
              <a:rPr lang="1106" sz="3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br>
              <a:rPr lang="1106" sz="3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3 (Safon Uwch – Llwybr Gofal Plant)</a:t>
            </a:r>
            <a:r>
              <a:rPr lang="1106" sz="3200" b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1106" sz="3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Safbwyntiau damcaniaethol ynghylch datblygiad plant a phobl ifanc      </a:t>
            </a:r>
            <a:br>
              <a:rPr lang="1106" sz="3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endParaRPr lang="en-GB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3BDF6-63B6-4B87-926C-E6E1E15A1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44" y="1783290"/>
            <a:ext cx="10515600" cy="4772123"/>
          </a:xfrm>
        </p:spPr>
        <p:txBody>
          <a:bodyPr/>
          <a:lstStyle/>
          <a:p>
            <a:pPr marL="0" indent="0">
              <a:buNone/>
              <a:defRPr b="0" i="0"/>
            </a:pPr>
            <a:r>
              <a:rPr lang="1106" sz="1600" b="1">
                <a:latin typeface="Arial" panose="020B0604020202020204" pitchFamily="34" charset="0"/>
                <a:cs typeface="Arial" panose="020B0604020202020204" pitchFamily="34" charset="0"/>
              </a:rPr>
              <a:t>Arholiad ysgrifenedig</a:t>
            </a:r>
            <a:r>
              <a:rPr lang="1106" sz="1600" b="0">
                <a:latin typeface="Arial" panose="020B0604020202020204" pitchFamily="34" charset="0"/>
                <a:cs typeface="Arial" panose="020B0604020202020204" pitchFamily="34" charset="0"/>
              </a:rPr>
              <a:t>: 2 awr 30 munud</a:t>
            </a:r>
          </a:p>
          <a:p>
            <a:pPr marL="0" indent="0">
              <a:buNone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30% o Safon Uwch (Llwybr Gofal Plant)</a:t>
            </a:r>
          </a:p>
          <a:p>
            <a:pPr marL="0" indent="0">
              <a:buNone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100 marc</a:t>
            </a:r>
          </a:p>
          <a:p>
            <a:pPr marL="0" indent="0">
              <a:buNone/>
              <a:defRPr b="0" i="0"/>
            </a:pPr>
            <a:r>
              <a:rPr lang="1106" sz="1600" b="1">
                <a:latin typeface="Arial" panose="020B0604020202020204" pitchFamily="34" charset="0"/>
                <a:cs typeface="Arial" panose="020B0604020202020204" pitchFamily="34" charset="0"/>
              </a:rPr>
              <a:t>Meysydd cynnwys</a:t>
            </a:r>
          </a:p>
          <a:p>
            <a:pPr marL="0" indent="0">
              <a:buNone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2:3:1 Damcaniaethau ac egwyddorion datblygiad plant</a:t>
            </a:r>
          </a:p>
          <a:p>
            <a:pPr marL="0" indent="0">
              <a:buNone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2:3:2 Pwysigrwydd chwarae wrth ddysgu a datblygu</a:t>
            </a:r>
          </a:p>
          <a:p>
            <a:pPr marL="0" indent="0">
              <a:buNone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2:3:3 Ymddygiad plant a phobl ifanc</a:t>
            </a:r>
          </a:p>
          <a:p>
            <a:pPr marL="0" indent="0">
              <a:buNone/>
              <a:defRPr b="0" i="0"/>
            </a:pPr>
            <a:r>
              <a:rPr lang="1106" sz="1600" b="1">
                <a:latin typeface="Arial" panose="020B0604020202020204" pitchFamily="34" charset="0"/>
                <a:cs typeface="Arial" panose="020B0604020202020204" pitchFamily="34" charset="0"/>
              </a:rPr>
              <a:t>Trosolwg</a:t>
            </a:r>
          </a:p>
          <a:p>
            <a:pPr marL="0" indent="0">
              <a:buNone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Bydd dysgwyr yn meithrin gwybodaeth a dealltwriaeth o'r canlynol: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Meysydd datblygu allweddol mewn plant a phobl ifanc (corfforol, gwybyddol, ieithyddol, deallusol, cymdeithasol ac emosiynol) a sut mae damcaniaethau ac egwyddorion yn ymwneud â datblygiad plant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Diffiniadau chwarae a gwaith chwarae, pwrpas chwarae, camau chwarae a mathau o chwarae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Ffactorau sy'n effeithio ar ymddygiad plant a phobl ifanc a strategaethau a dulliau gweithredu sy'n cefnogi plant a phobl ifanc i ddatblygu patrymau ymddwyn cadarnhaol.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594F87-6224-4803-9BDE-25337C162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070" y="272523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8592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1D0B3-8DF5-4289-ABE6-E9A1880FE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068" y="243497"/>
            <a:ext cx="7431021" cy="1139687"/>
          </a:xfrm>
        </p:spPr>
        <p:txBody>
          <a:bodyPr>
            <a:noAutofit/>
          </a:bodyPr>
          <a:lstStyle/>
          <a:p>
            <a:pPr>
              <a:defRPr b="0" i="0"/>
            </a:pPr>
            <a:r>
              <a:rPr lang="1106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4 (Safon Uwch – Llwybr Gofal Plant)</a:t>
            </a:r>
            <a:r>
              <a:rPr lang="1106" sz="2800" b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br>
              <a:rPr lang="1106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Cefnogi datblygiad, iechyd, llesiant a</a:t>
            </a:r>
            <a:r>
              <a:rPr lang="1106" sz="2800" b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1106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gwydnwch plant a phobl ifanc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70191-081B-4B93-BB78-B233AA874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68" y="1565352"/>
            <a:ext cx="10515600" cy="5292648"/>
          </a:xfrm>
        </p:spPr>
        <p:txBody>
          <a:bodyPr>
            <a:noAutofit/>
          </a:bodyPr>
          <a:lstStyle/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Asesiad di-arholiad</a:t>
            </a:r>
            <a:r>
              <a:rPr lang="1106" sz="1500" b="0" dirty="0">
                <a:latin typeface="Arial" panose="020B0604020202020204" pitchFamily="34" charset="0"/>
                <a:cs typeface="Arial" panose="020B0604020202020204" pitchFamily="34" charset="0"/>
              </a:rPr>
              <a:t>: 40 awr 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30% o'r cymhwyster Safon Uwch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100 marc </a:t>
            </a:r>
          </a:p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Meysydd cynnwys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2.4.1 Anghenion plant a phobl ifanc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2.4.2 Materion cyfoes wrth ddarparu gofal a chymorth ar gyfer plant a phobl ifanc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2.4.3 Rôl deddfwriaeth bresennol a mentrau'r llywodraeth i ddiogelu a gwella gofal a chymorth plant a phobl ifanc yng Nghymru</a:t>
            </a:r>
          </a:p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Trosolwg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Bydd dysgwyr yn meithrin gwybodaeth a dealltwriaeth o'r canlynol:</a:t>
            </a:r>
            <a:endParaRPr lang="en-GB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pwysigrwydd bodloni anghenion plant a phobl ifanc ar bob cam datblygu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mathau o drawsnewid, profiadau a newidiadau mewn bywyd a all effeithio ar wydnwch a datblygiad plant a phobl ifanc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deall ac ymateb i anghenion iechyd a gofal cymhleth plant a phobl ifanc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y mathau o asesiadau a'u pwrpas wrth ddarparu cefnogaeth briodol ac amserol i blant a phobl ifanc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rhwystrau i gael mynediad at wasanaethau gofal a chymorth i fodloni anghenion penodol.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materion polisi cymdeithasol sy'n effeithio ar ofal plant.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3D2FB8-A18A-4D4B-9CD9-C1ED22D7B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4664" y="112643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64570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494E1-6594-4CA4-B65D-056F2F73F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206"/>
            <a:ext cx="8510470" cy="1325563"/>
          </a:xfrm>
        </p:spPr>
        <p:txBody>
          <a:bodyPr>
            <a:noAutofit/>
          </a:bodyPr>
          <a:lstStyle/>
          <a:p>
            <a:pPr>
              <a:defRPr b="0" i="0"/>
            </a:pPr>
            <a:r>
              <a:rPr lang="1106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5 (Safon Uwch Llwybr Iechyd a Gofal Cymdeithasol Oedolion)</a:t>
            </a:r>
            <a:r>
              <a:rPr lang="1106" sz="2800" b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br>
              <a:rPr lang="1106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Safbwyntiau damcaniaethol ynghylch ymddygiad oedolion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A5F0F-41F1-41BB-AE9A-917E8D493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2843"/>
            <a:ext cx="10515600" cy="4351338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Arholiad ysgrifenedig</a:t>
            </a:r>
            <a:r>
              <a:rPr lang="1106" sz="1600" b="0" dirty="0">
                <a:latin typeface="Arial" panose="020B0604020202020204" pitchFamily="34" charset="0"/>
                <a:cs typeface="Arial" panose="020B0604020202020204" pitchFamily="34" charset="0"/>
              </a:rPr>
              <a:t>: 2 awr 30 munud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30% o'r Safon Uwch (Llwybr Iechyd a Gofal Cymdeithasol Oedolion)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100 marc</a:t>
            </a: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Meysydd cynnwys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2:5:1 Ffactorau sy’n effeithio ar ymddygiad oedolion 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2:5:2 Deall safbwyntiau sy'n effeithio ar ymddygiad oedolion 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2:5:3 Strategaethau a dulliau sy'n cefnogi oedolion i ddatblygu patrymau ymddwyn cadarnhaol</a:t>
            </a: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Trosolwg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Bydd dysgwyr yn meithrin gwybodaeth a dealltwriaeth o'r canlynol: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700" dirty="0">
                <a:latin typeface="Arial" panose="020B0604020202020204" pitchFamily="34" charset="0"/>
                <a:cs typeface="Arial" panose="020B0604020202020204" pitchFamily="34" charset="0"/>
              </a:rPr>
              <a:t> ffactorau sy’n effeithio ar ymddygiad oedolion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700" dirty="0">
                <a:latin typeface="Arial" panose="020B0604020202020204" pitchFamily="34" charset="0"/>
                <a:cs typeface="Arial" panose="020B0604020202020204" pitchFamily="34" charset="0"/>
              </a:rPr>
              <a:t>pwysigrwydd ac effeithiau gwydnwch wrth ddelio â lleoliadau a sefyllfaoedd gofal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700" dirty="0">
                <a:latin typeface="Arial" panose="020B0604020202020204" pitchFamily="34" charset="0"/>
                <a:cs typeface="Arial" panose="020B0604020202020204" pitchFamily="34" charset="0"/>
              </a:rPr>
              <a:t> damcaniaethau allweddol sy'n ymwneud â deall a rheoli ymddygiadau penodol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700" dirty="0">
                <a:latin typeface="Arial" panose="020B0604020202020204" pitchFamily="34" charset="0"/>
                <a:cs typeface="Arial" panose="020B0604020202020204" pitchFamily="34" charset="0"/>
              </a:rPr>
              <a:t> dulliau allweddol mewn ymarfer sy'n ymwneud â datblygiad ac ymddygiad oedolion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700" dirty="0">
                <a:latin typeface="Arial" panose="020B0604020202020204" pitchFamily="34" charset="0"/>
                <a:cs typeface="Arial" panose="020B0604020202020204" pitchFamily="34" charset="0"/>
              </a:rPr>
              <a:t>strategaethau a dulliau y gellir eu defnyddio i gefnogi oedolion i ddatblygu patrymau ymddygiad cadarnhaol.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7B5D98-0A49-4461-81CB-4838C017D6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462" y="219554"/>
            <a:ext cx="2697366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6290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46024-940E-4CAE-966F-DDBBCDE48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2" y="168759"/>
            <a:ext cx="8422389" cy="1132371"/>
          </a:xfrm>
        </p:spPr>
        <p:txBody>
          <a:bodyPr>
            <a:noAutofit/>
          </a:bodyPr>
          <a:lstStyle/>
          <a:p>
            <a:pPr>
              <a:defRPr b="0" i="0"/>
            </a:pPr>
            <a:r>
              <a:rPr lang="1106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6 (Safon Uwch Llwybr Iechyd a Gofal Cymdeithasol Oedolion)</a:t>
            </a:r>
            <a:r>
              <a:rPr lang="1106" sz="2000" b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br>
              <a:rPr lang="1106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Cefnogi oedolion i gynnal iechyd, llesiant a gwydnwch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E1C51-E84F-43C3-B008-C7B3404A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132" y="1201016"/>
            <a:ext cx="10515600" cy="5194852"/>
          </a:xfrm>
        </p:spPr>
        <p:txBody>
          <a:bodyPr>
            <a:noAutofit/>
          </a:bodyPr>
          <a:lstStyle/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Asesiad di-arholiad</a:t>
            </a:r>
            <a:r>
              <a:rPr lang="1106" sz="1500" b="0" dirty="0">
                <a:latin typeface="Arial" panose="020B0604020202020204" pitchFamily="34" charset="0"/>
                <a:cs typeface="Arial" panose="020B0604020202020204" pitchFamily="34" charset="0"/>
              </a:rPr>
              <a:t>: 40 awr 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30% o'r cymhwyster Safon Uwch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100 marc </a:t>
            </a:r>
          </a:p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Meysydd cynnwys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2.6.1 Anghenion gofal a chymorth oedolion 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2.6.2 Materion cyfoes wrth ddarparu gofal a chymorth ar gyfer oedolion</a:t>
            </a:r>
          </a:p>
          <a:p>
            <a:pPr marL="342900" indent="-342900">
              <a:buFont typeface="+mj-lt"/>
              <a:buAutoNum type="arabicPeriod"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2.6.3 Rôl deddfwriaeth gyfredol a mentrau'r llywodraeth i ddiogelu a gwella gofal a chymorth oedolion agored i niwed Nghymru        </a:t>
            </a:r>
          </a:p>
          <a:p>
            <a:pPr marL="0" indent="0">
              <a:buNone/>
              <a:defRPr b="0" i="0"/>
            </a:pPr>
            <a:r>
              <a:rPr lang="1106" sz="1500" b="1" dirty="0">
                <a:latin typeface="Arial" panose="020B0604020202020204" pitchFamily="34" charset="0"/>
                <a:cs typeface="Arial" panose="020B0604020202020204" pitchFamily="34" charset="0"/>
              </a:rPr>
              <a:t>Trosolwg</a:t>
            </a:r>
          </a:p>
          <a:p>
            <a:pPr marL="0" indent="0">
              <a:buNone/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Bydd dysgwyr yn meithrin gwybodaeth a dealltwriaeth o'r canlynol:</a:t>
            </a:r>
          </a:p>
          <a:p>
            <a:pPr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pwysigrwydd darparu gofal a chymorth sy'n canolbwyntio ar ganlyniadau sy'n bodloni anghenion unigolyn yn unol â gweledigaeth Deddf Gwasanaethau Cymdeithasol a Llesiant (Cymru) 2014. </a:t>
            </a:r>
          </a:p>
          <a:p>
            <a:pPr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rhwystrau i gael mynediad at wasanaethau gofal a chymorth. </a:t>
            </a:r>
          </a:p>
          <a:p>
            <a:pPr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ffactorau a all effeithio ar anghenion gofal a chymorth oedolion, yn cynnwys gofal diwedd bywyd ac anghenion gofal cymhleth </a:t>
            </a:r>
          </a:p>
          <a:p>
            <a:pPr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 y mathau o asesiadau a'u pwrpas wrth ddarparu cefnogaeth briodol ac amserol i blant a phobl ifanc</a:t>
            </a:r>
          </a:p>
          <a:p>
            <a:pPr>
              <a:defRPr b="0" i="0"/>
            </a:pPr>
            <a:r>
              <a:rPr lang="1106" sz="1500" dirty="0">
                <a:latin typeface="Arial" panose="020B0604020202020204" pitchFamily="34" charset="0"/>
                <a:cs typeface="Arial" panose="020B0604020202020204" pitchFamily="34" charset="0"/>
              </a:rPr>
              <a:t>materion polisi cymdeithasol sy'n effeithio ar iechyd a gofal cymdeithasol oedolion a rôl deddfwriaeth gyfredol a mentrau'r llywodraeth i ddiogelu a gwella gofal a chymorth plant a phobl ifanc yng Nghymru.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8B1460-1F8B-4101-BC64-DEE2E5B84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5015" y="0"/>
            <a:ext cx="2655278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1498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A9A53-63F5-4257-8580-207BBC9BB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601308" cy="957281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5DAEA-F07A-42CD-84A3-0FDEC2E2F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4828"/>
            <a:ext cx="10928684" cy="550046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  <a:defRPr b="0" i="0"/>
            </a:pPr>
            <a:r>
              <a:rPr lang="1106" sz="3800" b="1" dirty="0">
                <a:latin typeface="Arial" panose="020B0604020202020204" pitchFamily="34" charset="0"/>
                <a:cs typeface="Arial" panose="020B0604020202020204" pitchFamily="34" charset="0"/>
              </a:rPr>
              <a:t>Amcanion asesu a phwysoli</a:t>
            </a:r>
          </a:p>
          <a:p>
            <a:pPr marL="0" indent="0">
              <a:buNone/>
              <a:defRPr b="0" i="0"/>
            </a:pP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Rhaid i ddysgwyr: </a:t>
            </a:r>
          </a:p>
          <a:p>
            <a:pPr marL="0" indent="0">
              <a:buNone/>
              <a:defRPr b="0" i="0"/>
            </a:pPr>
            <a:r>
              <a:rPr lang="1106" sz="3400" b="1" dirty="0">
                <a:latin typeface="Arial" panose="020B0604020202020204" pitchFamily="34" charset="0"/>
                <a:cs typeface="Arial" panose="020B0604020202020204" pitchFamily="34" charset="0"/>
              </a:rPr>
              <a:t>AA1</a:t>
            </a:r>
          </a:p>
          <a:p>
            <a:pPr marL="0" indent="0">
              <a:buNone/>
              <a:defRPr b="0" i="0"/>
            </a:pP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Ar UG: Dangos gwybodaeth a dealltwriaeth o Iechyd a Gofal Cymdeithasol, a Gofal Plant. </a:t>
            </a:r>
          </a:p>
          <a:p>
            <a:pPr marL="0" indent="0">
              <a:buNone/>
              <a:defRPr b="0" i="0"/>
            </a:pP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Ar U2: Dangos gwybodaeth a dealltwriaeth o naill ai Iechyd a Gofal Cymdeithasol Oedolion neu Ofal Plant.</a:t>
            </a:r>
          </a:p>
          <a:p>
            <a:pPr marL="0" indent="0">
              <a:buNone/>
              <a:defRPr b="0" i="0"/>
            </a:pPr>
            <a:r>
              <a:rPr lang="1106" sz="3400" b="1" dirty="0">
                <a:latin typeface="Arial" panose="020B0604020202020204" pitchFamily="34" charset="0"/>
                <a:cs typeface="Arial" panose="020B0604020202020204" pitchFamily="34" charset="0"/>
              </a:rPr>
              <a:t>AA2 </a:t>
            </a:r>
            <a:r>
              <a:rPr lang="1106" sz="3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  <a:defRPr b="0" i="0"/>
            </a:pP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Ar UG: Cymhwyso gwybodaeth a dealltwriaeth o Iechyd a Gofal Cymdeithasol, a Gofal Plant. </a:t>
            </a:r>
          </a:p>
          <a:p>
            <a:pPr marL="0" indent="0">
              <a:buNone/>
              <a:defRPr b="0" i="0"/>
            </a:pP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Ar U2: Cymhwyso gwybodaeth a dealltwriaeth o naill ai Iechyd a Gofal Cymdeithasol Oedolion neu Ofal Plant. </a:t>
            </a:r>
          </a:p>
          <a:p>
            <a:pPr marL="0" indent="0">
              <a:buNone/>
              <a:defRPr b="0" i="0"/>
            </a:pPr>
            <a:r>
              <a:rPr lang="1106" sz="3400" b="1" dirty="0">
                <a:latin typeface="Arial" panose="020B0604020202020204" pitchFamily="34" charset="0"/>
                <a:cs typeface="Arial" panose="020B0604020202020204" pitchFamily="34" charset="0"/>
              </a:rPr>
              <a:t>AA3 </a:t>
            </a:r>
            <a:r>
              <a:rPr lang="1106" sz="3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  <a:defRPr b="0" i="0"/>
            </a:pP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Dadansoddi a gwerthuso agweddau ar ofal er mwyn dangos dealltwriaeth, llunio barn resymegol a dod i gasgliadau. </a:t>
            </a:r>
          </a:p>
          <a:p>
            <a:pPr marL="0" indent="0">
              <a:buNone/>
            </a:pPr>
            <a:endParaRPr lang="en-GB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3400" b="0" dirty="0">
                <a:latin typeface="Arial" panose="020B0604020202020204" pitchFamily="34" charset="0"/>
                <a:cs typeface="Arial" panose="020B0604020202020204" pitchFamily="34" charset="0"/>
              </a:rPr>
              <a:t>Mae </a:t>
            </a:r>
            <a:r>
              <a:rPr lang="1106" sz="3400" b="1" dirty="0">
                <a:latin typeface="Arial" panose="020B0604020202020204" pitchFamily="34" charset="0"/>
                <a:cs typeface="Arial" panose="020B0604020202020204" pitchFamily="34" charset="0"/>
              </a:rPr>
              <a:t>ansawdd y cyfathrebu ysgrifenedig</a:t>
            </a:r>
            <a:r>
              <a:rPr lang="1106" sz="3400" b="0" dirty="0">
                <a:latin typeface="Arial" panose="020B0604020202020204" pitchFamily="34" charset="0"/>
                <a:cs typeface="Arial" panose="020B0604020202020204" pitchFamily="34" charset="0"/>
              </a:rPr>
              <a:t> yn cael ei asesu mewn:</a:t>
            </a:r>
          </a:p>
          <a:p>
            <a:pPr marL="265113" indent="-265113">
              <a:buNone/>
              <a:tabLst>
                <a:tab pos="265113" algn="l"/>
              </a:tabLst>
              <a:defRPr b="0" i="0"/>
            </a:pP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GB" sz="3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cwestiwn penodol ym mhob un o'r arholiadau ysgrifenedig sy'n gofyn am ysgrifennu estynedig</a:t>
            </a:r>
          </a:p>
          <a:p>
            <a:pPr marL="265113" indent="-265113">
              <a:buNone/>
              <a:tabLst>
                <a:tab pos="265113" algn="l"/>
              </a:tabLst>
              <a:defRPr b="0" i="0"/>
            </a:pP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GB" sz="3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yr adran </a:t>
            </a:r>
            <a:r>
              <a:rPr lang="1106" sz="3400" i="1" dirty="0">
                <a:latin typeface="Arial" panose="020B0604020202020204" pitchFamily="34" charset="0"/>
                <a:cs typeface="Arial" panose="020B0604020202020204" pitchFamily="34" charset="0"/>
              </a:rPr>
              <a:t>'dadansoddi a gwerthuso' </a:t>
            </a: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yn Uned 2 a'r adran </a:t>
            </a:r>
            <a:r>
              <a:rPr lang="1106" sz="3400" i="1" dirty="0">
                <a:latin typeface="Arial" panose="020B0604020202020204" pitchFamily="34" charset="0"/>
                <a:cs typeface="Arial" panose="020B0604020202020204" pitchFamily="34" charset="0"/>
              </a:rPr>
              <a:t>'asesu natur newidiol cymdeithas' </a:t>
            </a: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yn Uned 4 ac Uned 6.</a:t>
            </a:r>
          </a:p>
          <a:p>
            <a:pPr marL="0" indent="0">
              <a:buNone/>
              <a:tabLst>
                <a:tab pos="265113" algn="l"/>
              </a:tabLst>
              <a:defRPr b="0" i="0"/>
            </a:pPr>
            <a:r>
              <a:rPr lang="1106" sz="3400" dirty="0">
                <a:latin typeface="Arial" panose="020B0604020202020204" pitchFamily="34" charset="0"/>
                <a:cs typeface="Arial" panose="020B0604020202020204" pitchFamily="34" charset="0"/>
              </a:rPr>
              <a:t>Mae ansawdd yr ysgrifennu yn ystyried defnydd yr ymgeisydd o iaith arbenigol. Mae hefyd yn ystyried sillafu, atalnodi a gramadeg yr ymgeisydd.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FB69B1-6B49-47C8-8617-1C95B6D47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1218" y="243257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353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5A377-A380-4D0C-AFB2-F3D706BA2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925" y="459595"/>
            <a:ext cx="6793523" cy="985373"/>
          </a:xfrm>
        </p:spPr>
        <p:txBody>
          <a:bodyPr/>
          <a:lstStyle/>
          <a:p>
            <a:pPr>
              <a:defRPr b="0" i="0"/>
            </a:pPr>
            <a:r>
              <a:rPr lang="1106" sz="3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</a:t>
            </a:r>
            <a:endParaRPr lang="en-GB" sz="3600" b="1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71E99CC-1F78-45AD-A361-E7406C56BF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2465633"/>
              </p:ext>
            </p:extLst>
          </p:nvPr>
        </p:nvGraphicFramePr>
        <p:xfrm>
          <a:off x="1387873" y="1698333"/>
          <a:ext cx="6527408" cy="1779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1391">
                  <a:extLst>
                    <a:ext uri="{9D8B030D-6E8A-4147-A177-3AD203B41FA5}">
                      <a16:colId xmlns:a16="http://schemas.microsoft.com/office/drawing/2014/main" val="503403836"/>
                    </a:ext>
                  </a:extLst>
                </a:gridCol>
                <a:gridCol w="1282731">
                  <a:extLst>
                    <a:ext uri="{9D8B030D-6E8A-4147-A177-3AD203B41FA5}">
                      <a16:colId xmlns:a16="http://schemas.microsoft.com/office/drawing/2014/main" val="4261367493"/>
                    </a:ext>
                  </a:extLst>
                </a:gridCol>
                <a:gridCol w="1282732">
                  <a:extLst>
                    <a:ext uri="{9D8B030D-6E8A-4147-A177-3AD203B41FA5}">
                      <a16:colId xmlns:a16="http://schemas.microsoft.com/office/drawing/2014/main" val="4260288649"/>
                    </a:ext>
                  </a:extLst>
                </a:gridCol>
                <a:gridCol w="1282731">
                  <a:extLst>
                    <a:ext uri="{9D8B030D-6E8A-4147-A177-3AD203B41FA5}">
                      <a16:colId xmlns:a16="http://schemas.microsoft.com/office/drawing/2014/main" val="4188211480"/>
                    </a:ext>
                  </a:extLst>
                </a:gridCol>
                <a:gridCol w="1257823">
                  <a:extLst>
                    <a:ext uri="{9D8B030D-6E8A-4147-A177-3AD203B41FA5}">
                      <a16:colId xmlns:a16="http://schemas.microsoft.com/office/drawing/2014/main" val="856354990"/>
                    </a:ext>
                  </a:extLst>
                </a:gridCol>
              </a:tblGrid>
              <a:tr h="376518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Cyfanswm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997750"/>
                  </a:ext>
                </a:extLst>
              </a:tr>
              <a:tr h="376518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888584"/>
                  </a:ext>
                </a:extLst>
              </a:tr>
              <a:tr h="376518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676903"/>
                  </a:ext>
                </a:extLst>
              </a:tr>
              <a:tr h="650349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Pwysoliad cyffredinol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5586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F60C8D2-8B7F-4DEC-ACFD-03B936E2BA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729889"/>
              </p:ext>
            </p:extLst>
          </p:nvPr>
        </p:nvGraphicFramePr>
        <p:xfrm>
          <a:off x="1421982" y="3788067"/>
          <a:ext cx="6527408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1391">
                  <a:extLst>
                    <a:ext uri="{9D8B030D-6E8A-4147-A177-3AD203B41FA5}">
                      <a16:colId xmlns:a16="http://schemas.microsoft.com/office/drawing/2014/main" val="3461341711"/>
                    </a:ext>
                  </a:extLst>
                </a:gridCol>
                <a:gridCol w="1282731">
                  <a:extLst>
                    <a:ext uri="{9D8B030D-6E8A-4147-A177-3AD203B41FA5}">
                      <a16:colId xmlns:a16="http://schemas.microsoft.com/office/drawing/2014/main" val="406382414"/>
                    </a:ext>
                  </a:extLst>
                </a:gridCol>
                <a:gridCol w="1282732">
                  <a:extLst>
                    <a:ext uri="{9D8B030D-6E8A-4147-A177-3AD203B41FA5}">
                      <a16:colId xmlns:a16="http://schemas.microsoft.com/office/drawing/2014/main" val="1987177633"/>
                    </a:ext>
                  </a:extLst>
                </a:gridCol>
                <a:gridCol w="1282731">
                  <a:extLst>
                    <a:ext uri="{9D8B030D-6E8A-4147-A177-3AD203B41FA5}">
                      <a16:colId xmlns:a16="http://schemas.microsoft.com/office/drawing/2014/main" val="1841080120"/>
                    </a:ext>
                  </a:extLst>
                </a:gridCol>
                <a:gridCol w="1257823">
                  <a:extLst>
                    <a:ext uri="{9D8B030D-6E8A-4147-A177-3AD203B41FA5}">
                      <a16:colId xmlns:a16="http://schemas.microsoft.com/office/drawing/2014/main" val="3229371476"/>
                    </a:ext>
                  </a:extLst>
                </a:gridCol>
              </a:tblGrid>
              <a:tr h="260811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Cyfanswm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590893"/>
                  </a:ext>
                </a:extLst>
              </a:tr>
              <a:tr h="260811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534211"/>
                  </a:ext>
                </a:extLst>
              </a:tr>
              <a:tr h="260811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2662975"/>
                  </a:ext>
                </a:extLst>
              </a:tr>
              <a:tr h="260811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3/Uned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739206"/>
                  </a:ext>
                </a:extLst>
              </a:tr>
              <a:tr h="260811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4/Uned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978740"/>
                  </a:ext>
                </a:extLst>
              </a:tr>
              <a:tr h="450492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Pwysoliad cyffredinol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 b="0" i="0"/>
                      </a:pPr>
                      <a:r>
                        <a:rPr lang="1106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366382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533FB1F-170B-400B-9314-B7AF162F04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2942" y="257303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625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D8AC9-877B-4FC7-A91F-EE76F2902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1106" sz="38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Asesiad Di-Arholiad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7B266-98C9-4DF7-A9CD-1A8517C20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0224"/>
            <a:ext cx="10515600" cy="5325998"/>
          </a:xfrm>
        </p:spPr>
        <p:txBody>
          <a:bodyPr>
            <a:normAutofit fontScale="95000" lnSpcReduction="10000"/>
          </a:bodyPr>
          <a:lstStyle/>
          <a:p>
            <a:pPr marL="0" indent="0">
              <a:buNone/>
              <a:defRPr b="0" i="0"/>
            </a:pPr>
            <a:r>
              <a:rPr lang="1106" sz="1600" b="0">
                <a:latin typeface="Arial" panose="020B0604020202020204" pitchFamily="34" charset="0"/>
                <a:cs typeface="Arial" panose="020B0604020202020204" pitchFamily="34" charset="0"/>
              </a:rPr>
              <a:t>Mae</a:t>
            </a:r>
            <a:r>
              <a:rPr lang="1106" sz="1600" b="1">
                <a:latin typeface="Arial" panose="020B0604020202020204" pitchFamily="34" charset="0"/>
                <a:cs typeface="Arial" panose="020B0604020202020204" pitchFamily="34" charset="0"/>
              </a:rPr>
              <a:t> Uned 2, Uned 4 ac Uned 6 </a:t>
            </a:r>
            <a:r>
              <a:rPr lang="1106" sz="1600" b="0">
                <a:latin typeface="Arial" panose="020B0604020202020204" pitchFamily="34" charset="0"/>
                <a:cs typeface="Arial" panose="020B0604020202020204" pitchFamily="34" charset="0"/>
              </a:rPr>
              <a:t>yn asesiadau di-arholiad</a:t>
            </a:r>
          </a:p>
          <a:p>
            <a:pPr marL="0" indent="0">
              <a:buNone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Bydd y tasgau i'w hasesu yn Uned 2, Uned 4 ac Uned 6 yn aros yr un fath tra bod y fanyleb hon ar waith, fel bod lle i ddysgwyr ganolbwyntio ar faes neu grŵp targed sydd o ddiddordeb penodol iddynt.</a:t>
            </a:r>
          </a:p>
          <a:p>
            <a:pPr marL="0" indent="0">
              <a:buNone/>
              <a:defRPr b="0" i="0"/>
            </a:pPr>
            <a:r>
              <a:rPr lang="1106" sz="1600" b="1">
                <a:latin typeface="Arial" panose="020B0604020202020204" pitchFamily="34" charset="0"/>
                <a:cs typeface="Arial" panose="020B0604020202020204" pitchFamily="34" charset="0"/>
              </a:rPr>
              <a:t>Paratoi ar gyfer Asesiad Di-arholiad</a:t>
            </a:r>
            <a:r>
              <a:rPr lang="1106" sz="1600" b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Gall y tasgau di-arholiad gael eu cwblhau a'u hasesu ar unrhyw adeg addas yn ystod y cwrs.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Bydd angen i ganolfannau sicrhau eu bod wedi cyflwyno'r cynnwys angenrheidiol i ymgeiswyr allu cael marciau a roddwyd am bob agwedd ar yr asesiad di-arholiad.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Rhaid bod dysgwyr wedi cael cyfle i ddysgu sgiliau a thechnegau, a dylai canolfannau arwain dysgwyr tuag at feysydd ymchwil priodol a sefydlu sgiliau ymchwilio cadarn, i baratoi ar gyfer yr asesiadau.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 Cyn dechrau'r cwrs, mae'r athro yn gyfrifol am roi gwybod i ymgeiswyr am reoliadau CBAC ynglŷn â chamymddwyn.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Ni ddylai ymgeiswyr ymddwyn mewn ffordd annheg wrth baratoi gwaith ar gyfer TAG Iechyd a Gofal Cymdeithasol, a Gofal Plant.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Rhaid i ymgeiswyr ddeall bod yn rhaid cyfeirio at wybodaeth o ffynonellau cyhoeddedig. Dylent gael arweiniad ar nodi cyfeiriadau a bod yn ymwybodol na ddylent gyflawni llên-ladrad. Dylent wybod bod copïo unrhyw ddeunydd yn uniongyrchol o lyfrau neu ffynonellau eraill a'i gyflwyno heb gydnabyddiaeth yn cael ei ystyried yn dwyll bwriadol. Rhaid i ganolfannau roi gwybod i CBAC am unrhyw amheuon o gamymddwyn sydd ganddyn nhw.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Mae'n bwysig bod gwaith asesu di-arholiad yn cael ei fonitro gan ganolfannau er mwyn sicrhau mai gwaith yr ymgeiswyr eu hunain ydyw. Mae'n ofynnol i bob dysgwr lofnodi mai ei waith ei hun a gyflwynwyd ganddo ac mae'n ofynnol i athrawon gadarnhau mai gwaith yr ymgeisydd dan sylw yn unig yw'r gwaith a aseswyd a'i fod wedi'i gyflawni dan yr amodau gofynnol.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>
                <a:latin typeface="Arial" panose="020B0604020202020204" pitchFamily="34" charset="0"/>
                <a:cs typeface="Arial" panose="020B0604020202020204" pitchFamily="34" charset="0"/>
              </a:rPr>
              <a:t>Ni ddylai ymgeiswyr gydweithio ar unrhyw dasgau asesu di-arholiad.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74BD46-493A-4520-8062-772AD62B3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9790" y="253828"/>
            <a:ext cx="2792210" cy="122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2236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89B7E-CFDA-4CE0-B1CD-F45864F2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910754" cy="13255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800" b="1">
                <a:solidFill>
                  <a:srgbClr val="00B0F0"/>
                </a:solidFill>
                <a:latin typeface="Arial"/>
                <a:cs typeface="Arial"/>
              </a:rPr>
              <a:t>Yr amser sydd ar gael </a:t>
            </a:r>
            <a:r>
              <a:rPr lang="1106" sz="3800" b="1" dirty="0">
                <a:solidFill>
                  <a:srgbClr val="00B0F0"/>
                </a:solidFill>
                <a:latin typeface="Arial"/>
                <a:cs typeface="Arial"/>
              </a:rPr>
              <a:t>ar gyfer Asesiad Di-arholiad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35D73-63ED-4380-9678-DEBF4819F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2400" dirty="0">
                <a:latin typeface="Arial" panose="020B0604020202020204" pitchFamily="34" charset="0"/>
                <a:cs typeface="Arial" panose="020B0604020202020204" pitchFamily="34" charset="0"/>
              </a:rPr>
              <a:t>Dylai dysgwyr dreulio tua </a:t>
            </a:r>
            <a:r>
              <a:rPr lang="1106" sz="2400" b="1" dirty="0">
                <a:latin typeface="Arial" panose="020B0604020202020204" pitchFamily="34" charset="0"/>
                <a:cs typeface="Arial" panose="020B0604020202020204" pitchFamily="34" charset="0"/>
              </a:rPr>
              <a:t>30 awr </a:t>
            </a:r>
            <a:r>
              <a:rPr lang="1106" sz="2400" dirty="0">
                <a:latin typeface="Arial" panose="020B0604020202020204" pitchFamily="34" charset="0"/>
                <a:cs typeface="Arial" panose="020B0604020202020204" pitchFamily="34" charset="0"/>
              </a:rPr>
              <a:t>ar eu tasg Asesiad Di-arholiad ar gyfer </a:t>
            </a:r>
            <a:r>
              <a:rPr lang="1106" sz="2400" b="1" dirty="0">
                <a:latin typeface="Arial" panose="020B0604020202020204" pitchFamily="34" charset="0"/>
                <a:cs typeface="Arial" panose="020B0604020202020204" pitchFamily="34" charset="0"/>
              </a:rPr>
              <a:t>Uned 2 </a:t>
            </a:r>
            <a:r>
              <a:rPr lang="1106" sz="2400" dirty="0">
                <a:latin typeface="Arial" panose="020B0604020202020204" pitchFamily="34" charset="0"/>
                <a:cs typeface="Arial" panose="020B0604020202020204" pitchFamily="34" charset="0"/>
              </a:rPr>
              <a:t>a thua </a:t>
            </a:r>
            <a:r>
              <a:rPr lang="1106" sz="2400" b="1" dirty="0">
                <a:latin typeface="Arial" panose="020B0604020202020204" pitchFamily="34" charset="0"/>
                <a:cs typeface="Arial" panose="020B0604020202020204" pitchFamily="34" charset="0"/>
              </a:rPr>
              <a:t>40 awr </a:t>
            </a:r>
            <a:r>
              <a:rPr lang="1106" sz="2400" dirty="0">
                <a:latin typeface="Arial" panose="020B0604020202020204" pitchFamily="34" charset="0"/>
                <a:cs typeface="Arial" panose="020B0604020202020204" pitchFamily="34" charset="0"/>
              </a:rPr>
              <a:t>ar eu tasg Asesiad Di-arholiad ar gyfer </a:t>
            </a:r>
            <a:r>
              <a:rPr lang="1106" sz="2400" b="1" dirty="0">
                <a:latin typeface="Arial" panose="020B0604020202020204" pitchFamily="34" charset="0"/>
                <a:cs typeface="Arial" panose="020B0604020202020204" pitchFamily="34" charset="0"/>
              </a:rPr>
              <a:t>Uned 4 </a:t>
            </a:r>
            <a:r>
              <a:rPr lang="1106" sz="2400" dirty="0">
                <a:latin typeface="Arial" panose="020B0604020202020204" pitchFamily="34" charset="0"/>
                <a:cs typeface="Arial" panose="020B0604020202020204" pitchFamily="34" charset="0"/>
              </a:rPr>
              <a:t>neu </a:t>
            </a:r>
            <a:r>
              <a:rPr lang="1106" sz="2400" b="1" dirty="0">
                <a:latin typeface="Arial" panose="020B0604020202020204" pitchFamily="34" charset="0"/>
                <a:cs typeface="Arial" panose="020B0604020202020204" pitchFamily="34" charset="0"/>
              </a:rPr>
              <a:t>Uned 6.</a:t>
            </a:r>
            <a:r>
              <a:rPr lang="1106" sz="2400" dirty="0">
                <a:latin typeface="Arial" panose="020B0604020202020204" pitchFamily="34" charset="0"/>
                <a:cs typeface="Arial" panose="020B0604020202020204" pitchFamily="34" charset="0"/>
              </a:rPr>
              <a:t> Mae'r amseroedd hyn yn cyfeirio at waith wedi'i gwblhau o dan oruchwyliaeth yn yr ystafell ddosbarth. </a:t>
            </a:r>
          </a:p>
          <a:p>
            <a:pPr>
              <a:defRPr b="0" i="0"/>
            </a:pPr>
            <a:r>
              <a:rPr lang="1106" sz="2400" dirty="0">
                <a:latin typeface="Arial" panose="020B0604020202020204" pitchFamily="34" charset="0"/>
                <a:cs typeface="Arial" panose="020B0604020202020204" pitchFamily="34" charset="0"/>
              </a:rPr>
              <a:t>Gellir gwneud gwaith ymchwilio ar gyfer Uned 2, Uned 4 ac Uned 6 y tu allan i'r amser goruchwylio, ac ni ddylid ei gofnodi i gyfrif tuag at yr amseroedd a nodir uchod.</a:t>
            </a:r>
          </a:p>
          <a:p>
            <a:pPr>
              <a:defRPr b="0" i="0"/>
            </a:pPr>
            <a:r>
              <a:rPr lang="1106" sz="2400" dirty="0">
                <a:latin typeface="Arial" panose="020B0604020202020204" pitchFamily="34" charset="0"/>
                <a:cs typeface="Arial" panose="020B0604020202020204" pitchFamily="34" charset="0"/>
              </a:rPr>
              <a:t> Rhaid i'r holl waith heblaw am y gwaith ymchwilio gael ei gwblhau o dan oruchwyliaeth uniongyrchol ac mae'n cyfrif tuag at yr amseroedd a nodir uchod. Does dim gofyniad nac argymhelliad ar gyfer nifer y geiriau na'r tudalennau mewn tasgau Asesiad Di-arholiad.</a:t>
            </a:r>
            <a:endParaRPr lang="en-GB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34F79F-A767-4CBB-A0B9-6741AD7AB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0172" y="202523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20686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60BBA-EAE7-4C90-9906-10F5E8A45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277967"/>
            <a:ext cx="11107615" cy="1097915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Goruchwylio a monitro Asesiad Di-arholiad</a:t>
            </a:r>
            <a:r>
              <a:rPr lang="1106" sz="3200" b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1106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1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(Cyf: tt. 75-77 y fanyleb)</a:t>
            </a:r>
            <a:endParaRPr lang="en-GB" sz="1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272B5-CBEF-4899-B667-5EFDB6D36E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08" y="1449868"/>
            <a:ext cx="11248292" cy="5408132"/>
          </a:xfrm>
        </p:spPr>
        <p:txBody>
          <a:bodyPr>
            <a:noAutofit/>
          </a:bodyPr>
          <a:lstStyle/>
          <a:p>
            <a:pPr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Yn ystod y cyfnod ysgrifennu, dylai gwaith ymgeiswyr aros yn y ganolfan bob amser, a chael ei storio'n ddiogel rhwng sesiynau ar yr amserlen </a:t>
            </a:r>
          </a:p>
          <a:p>
            <a:pPr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Nid oes rhaid goruchwylio’r ymgeiswyr yn uniongyrchol drwy’r amser (ni ragnodir y defnydd o adnoddau, gan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gynnwys y we, yn llym a gall ymgeiswyr ddefnyddio'r fath adnoddau) </a:t>
            </a:r>
          </a:p>
          <a:p>
            <a:pPr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Rhaid i'r ganolfan sicrhau: bod digon o oruchwyliaeth i bob ymgeisydd er mwyn galluogi dilysu'r gwaith ac mai gwaith unigol yr ymgeisydd ei hun yw’r gwaith a gyflwynir i’w asesu.</a:t>
            </a:r>
          </a:p>
          <a:p>
            <a:pPr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Gellir cwblhau gwaith ymchwil y tu allan i'r ganolfan heb oruchwyliaeth uniongyrchol, ar yr amod bod y ganolfan yn hyderus mai gwaith yr ymgeisydd ei hun yw'r gwaith a gynhyrchwyd. </a:t>
            </a:r>
          </a:p>
          <a:p>
            <a:pPr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Y tu allan i'r ganolfan, gall ymgeiswyr:  gael mynediad anghyfyngedig i adnoddau electronig ac argraffedig, defnyddio'r rhyngrwyd heb gyfyngiadau.</a:t>
            </a:r>
          </a:p>
          <a:p>
            <a:pPr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Gall athrawon gynnig arweiniad a chefnogaeth i ddysgwyr er mwyn sicrhau bod ganddynt ddealltwriaeth glir o ofynion y tasgau asesu di-arholiad, yr asesiad a'r meini prawf marcio cysylltiedig. </a:t>
            </a:r>
          </a:p>
          <a:p>
            <a:pPr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Gall athrawon gynghori ymgeiswyr ar ba mor addas yw'r cyd-destun sydd wedi'i ddewis ar gyfer eu tasg ymchwiliol Uned 2 neu dasg Uned 4/Uned 6, o ran y cyfle i'r gwaith terfynol fodloni'r holl ofynion asesu perthnasol. </a:t>
            </a:r>
          </a:p>
          <a:p>
            <a:pPr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Ar ôl cychwyn ar y gwaith, rhaid cyfyngu unrhyw adborth i gynnig cyngor cyffredinol am yr hyn i'w wella. Ni chaiff athrawon roi arweiniad penodol ar sut i wneud y gwelliannau hyn.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93E35E-E6B8-42AF-BC38-B1037796F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3605" y="203982"/>
            <a:ext cx="2792210" cy="109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4263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CCCA4-E4FD-44EF-B1D1-144457FD5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226" y="169790"/>
            <a:ext cx="7579586" cy="13255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Marcio, safoni mewnol a chymedroli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F23D2-55C1-43B1-8641-F1D9813CC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226" y="1204453"/>
            <a:ext cx="11201400" cy="5388852"/>
          </a:xfrm>
        </p:spPr>
        <p:txBody>
          <a:bodyPr>
            <a:noAutofit/>
          </a:bodyPr>
          <a:lstStyle/>
          <a:p>
            <a:pPr marL="0" indent="0">
              <a:buNone/>
              <a:defRPr b="0" i="0"/>
            </a:pPr>
            <a:r>
              <a:rPr lang="1106" sz="1800" b="1" dirty="0">
                <a:latin typeface="Arial" panose="020B0604020202020204" pitchFamily="34" charset="0"/>
                <a:cs typeface="Arial" panose="020B0604020202020204" pitchFamily="34" charset="0"/>
              </a:rPr>
              <a:t>Marcio </a:t>
            </a:r>
          </a:p>
          <a:p>
            <a:pPr marL="0" indent="0">
              <a:buNone/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Bydd Uned 2, Uned 4 ac Uned 6 yn cael eu hasesu'n fewnol a'u cymedroli'n allanol gan CBAC. </a:t>
            </a:r>
          </a:p>
          <a:p>
            <a:pPr marL="0" indent="0">
              <a:buNone/>
              <a:defRPr b="0" i="0"/>
            </a:pPr>
            <a:r>
              <a:rPr lang="1106" sz="1800" b="1" dirty="0">
                <a:latin typeface="Arial" panose="020B0604020202020204" pitchFamily="34" charset="0"/>
                <a:cs typeface="Arial" panose="020B0604020202020204" pitchFamily="34" charset="0"/>
              </a:rPr>
              <a:t>Safoni mewnol a chymedroli</a:t>
            </a:r>
            <a:r>
              <a:rPr lang="1106" sz="18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Pan fo mwy nag un athro mewn canolfan, rhaid i waith gan bob grŵp addysgu gael ei safoni’n fewnol. Bwriad hyn yw sicrhau bod yr asesiad terfynol yn adlewyrchu un
safon y cytunwyd arni ar gyfer pob grŵp addysgu yn y ganolfan. </a:t>
            </a:r>
          </a:p>
          <a:p>
            <a:pPr marL="0" indent="0">
              <a:buNone/>
              <a:defRPr b="0" i="0"/>
            </a:pPr>
            <a:r>
              <a:rPr lang="1106" sz="1800" b="1" dirty="0">
                <a:latin typeface="Arial" panose="020B0604020202020204" pitchFamily="34" charset="0"/>
                <a:cs typeface="Arial" panose="020B0604020202020204" pitchFamily="34" charset="0"/>
              </a:rPr>
              <a:t>Gridiau asesu ac anodiadau athrawon</a:t>
            </a:r>
          </a:p>
          <a:p>
            <a:pPr marL="0" indent="0">
              <a:buNone/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Wrth asesu'r dystiolaeth ysgrifenedig ar gyfer pob asesiad, dylai athrawon astudio bandiau a gridiau marciau'r asesiad di-arholiad yn Atodiad A, sydd wedi'u cynllunio i gyflwyno system sy'n cysylltu'r amcanion asesu â marciau, ac sy'n helpu i wahaniaethu'n glir rhwng y lefelau cyrhaeddiad amrywiol. </a:t>
            </a:r>
          </a:p>
          <a:p>
            <a:pPr marL="0" indent="0">
              <a:buNone/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Mae’n ofynnol i athrawon gofnodi marciau ar wahân ar gyfer pob adran yn y lleoedd gwag ar y grid marcio, gan nodi cyfanswm y marciau yn y blwch a gwneud sylw crynodol cyffredinol. Er nad ydynt yn orfodol, mae anodiadau gan athrawon yng nghorff y dystiolaeth ysgrifenedig yn ddefnyddiol iawn er mwyn dangos ble a pham y rhoddwyd y marciau.</a:t>
            </a:r>
          </a:p>
          <a:p>
            <a:pPr marL="0" indent="0">
              <a:buNone/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 Bydd enghreifftiau o asesiadau di-arholiad yn cael eu cyhoeddi yn flynyddol gan CBAC er mwyn helpu canolfannau i nodi safon y gwaith sy'n gysylltiedig â'r bandiau marciau amrywiol. Bwriedir y deunyddiau hyn at ddefnydd aseswyr mewnol asesiadau di-arholiad yn unig ac ni chaniateir eu rhannu ag ymgeiswyr</a:t>
            </a: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</a:p>
          <a:p>
            <a:pPr marL="0" indent="0">
              <a:buNone/>
              <a:defRPr b="0" i="0"/>
            </a:pPr>
            <a:r>
              <a:rPr lang="1106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E56058-DA70-4ED2-919F-C418B9E23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449" y="0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6952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AEFDD83-53F0-43FE-89E5-0630F04F4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52" y="473703"/>
            <a:ext cx="10515600" cy="783191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100">
                <a:latin typeface="Arial" panose="020B0604020202020204" pitchFamily="34" charset="0"/>
                <a:cs typeface="Arial" panose="020B0604020202020204" pitchFamily="34" charset="0"/>
              </a:rPr>
              <a:t>TAG Iechyd a Gofal Cymdeithasol, a Gofal Plant</a:t>
            </a:r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AFCE76-2AEF-4ECD-A0A6-4294794C2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813" y="1711156"/>
            <a:ext cx="10515600" cy="4539549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  <a:defRPr b="0" i="0"/>
            </a:pPr>
            <a:r>
              <a:rPr lang="1106" sz="41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 mae'r cymwysterau yn eu cynnwys?</a:t>
            </a:r>
          </a:p>
          <a:p>
            <a:endParaRPr 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Mae'r cymhwyster yn galluogi dysgwyr i feithrin a dangos eu gwybodaeth, eu sgiliau a'u dealltwriaeth o fewn cyd-destun iechyd a gofal cymdeithasol, a gofal plant.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Mae'r materion cyfredol canlynol wedi'u cynnwys yn y fanyleb:</a:t>
            </a:r>
          </a:p>
          <a:p>
            <a:pPr lvl="1">
              <a:buFont typeface="Wingdings" panose="05000000000000000000" pitchFamily="2" charset="2"/>
              <a:buChar char="§"/>
              <a:defRPr b="0" i="0"/>
            </a:pPr>
            <a:r>
              <a:rPr lang="1106" sz="2600">
                <a:latin typeface="Arial" panose="020B0604020202020204" pitchFamily="34" charset="0"/>
                <a:cs typeface="Arial" panose="020B0604020202020204" pitchFamily="34" charset="0"/>
              </a:rPr>
              <a:t>hybu iechyd a llesiant</a:t>
            </a:r>
          </a:p>
          <a:p>
            <a:pPr lvl="1">
              <a:buFont typeface="Wingdings" panose="05000000000000000000" pitchFamily="2" charset="2"/>
              <a:buChar char="§"/>
              <a:defRPr b="0" i="0"/>
            </a:pPr>
            <a:r>
              <a:rPr lang="1106" sz="2600">
                <a:latin typeface="Arial" panose="020B0604020202020204" pitchFamily="34" charset="0"/>
                <a:cs typeface="Arial" panose="020B0604020202020204" pitchFamily="34" charset="0"/>
              </a:rPr>
              <a:t>cefnogi iechyd, llesiant a gwydnwch yng Nghymru</a:t>
            </a:r>
          </a:p>
          <a:p>
            <a:pPr lvl="1">
              <a:buFont typeface="Wingdings" panose="05000000000000000000" pitchFamily="2" charset="2"/>
              <a:buChar char="§"/>
              <a:defRPr b="0" i="0"/>
            </a:pPr>
            <a:r>
              <a:rPr lang="1106" sz="2600">
                <a:latin typeface="Arial" panose="020B0604020202020204" pitchFamily="34" charset="0"/>
                <a:cs typeface="Arial" panose="020B0604020202020204" pitchFamily="34" charset="0"/>
              </a:rPr>
              <a:t>safbwyntiau damcaniaethol ar ddatblygiad plant a phobl ifanc</a:t>
            </a:r>
          </a:p>
          <a:p>
            <a:pPr lvl="1">
              <a:buFont typeface="Wingdings" panose="05000000000000000000" pitchFamily="2" charset="2"/>
              <a:buChar char="§"/>
              <a:defRPr b="0" i="0"/>
            </a:pPr>
            <a:r>
              <a:rPr lang="1106" sz="2600">
                <a:latin typeface="Arial" panose="020B0604020202020204" pitchFamily="34" charset="0"/>
                <a:cs typeface="Arial" panose="020B0604020202020204" pitchFamily="34" charset="0"/>
              </a:rPr>
              <a:t>cefnogi datblygiad, iechyd, llesiant a gwydnwch plant a phobl ifanc</a:t>
            </a:r>
          </a:p>
          <a:p>
            <a:pPr lvl="1">
              <a:buFont typeface="Wingdings" panose="05000000000000000000" pitchFamily="2" charset="2"/>
              <a:buChar char="§"/>
              <a:defRPr b="0" i="0"/>
            </a:pPr>
            <a:r>
              <a:rPr lang="1106" sz="2600">
                <a:latin typeface="Arial" panose="020B0604020202020204" pitchFamily="34" charset="0"/>
                <a:cs typeface="Arial" panose="020B0604020202020204" pitchFamily="34" charset="0"/>
              </a:rPr>
              <a:t>safbwyntiau damcaniaethol ynghylch ymddygiad oedolion</a:t>
            </a:r>
          </a:p>
          <a:p>
            <a:pPr lvl="1">
              <a:buFont typeface="Wingdings" panose="05000000000000000000" pitchFamily="2" charset="2"/>
              <a:buChar char="§"/>
              <a:defRPr b="0" i="0"/>
            </a:pPr>
            <a:r>
              <a:rPr lang="1106" sz="2600">
                <a:latin typeface="Arial" panose="020B0604020202020204" pitchFamily="34" charset="0"/>
                <a:cs typeface="Arial" panose="020B0604020202020204" pitchFamily="34" charset="0"/>
              </a:rPr>
              <a:t>cefnogi oedolion i gynnal iechyd, llesiant a gwydnwch.</a:t>
            </a:r>
          </a:p>
          <a:p>
            <a:pPr marL="0" indent="0">
              <a:buNone/>
            </a:pPr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01A390-624C-41D2-848B-3D3CD3E75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2670" y="46097"/>
            <a:ext cx="2791567" cy="120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70267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0FDB9-531B-48F7-AFF8-5B6C27113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447" y="365125"/>
            <a:ext cx="8898015" cy="13255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Cyflwyno marciau a gweinyddu</a:t>
            </a:r>
            <a:endParaRPr lang="en-GB" sz="3200" b="1">
              <a:solidFill>
                <a:srgbClr val="00B0F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A8467-E692-48DD-A4C9-26A32F2D83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537" y="1825625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Mae angen i ganolfannau gyflwyno marciau gwaith yr asesiad di-arholiad ar-lein erbyn dyddiad penodol ym mis Mawrth o flwyddyn cyflwyno'r gwaith i'w gymedroli.</a:t>
            </a:r>
          </a:p>
          <a:p>
            <a:pPr marL="0" indent="0">
              <a:buNone/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Pan gyflwynir y marciau i CBAC, bydd y system yn nodi sampl o ymgeiswyr y mae eu gwaith wedi’i ddewis i’w gymedroli:</a:t>
            </a:r>
          </a:p>
          <a:p>
            <a:pPr marL="265113" indent="-265113">
              <a:buNone/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dim ond y dystiolaeth gan yr ymgeiswyr a ddewiswyd ar gyfer y sampl y dylid ei hanfon at y cymedrolwr </a:t>
            </a:r>
          </a:p>
          <a:p>
            <a:pPr marL="265113" indent="-265113">
              <a:buNone/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rhaid i waith pob ymgeisydd arall gael ei gadw yn y ganolfan </a:t>
            </a:r>
          </a:p>
          <a:p>
            <a:pPr marL="265113" indent="-265113">
              <a:buNone/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mae'n rhaid i'r ymgeisydd a'r athro lofnodi'r dudalen glawr. Rhaid dilysu gwaith pob ymgeisydd yn fewnol, nid y sampl yn unig, drwy lofnodi taflen glawr.</a:t>
            </a:r>
          </a:p>
          <a:p>
            <a:pPr marL="0" indent="0">
              <a:buNone/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Rhoddir rhagor o fanylion am gyflwyno samplau yn https://www.dysguiechydagofal.cymru/ </a:t>
            </a:r>
          </a:p>
          <a:p>
            <a:pPr marL="0" indent="0">
              <a:buNone/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Bydd pob canolfan yn derbyn adborth manwl ar y broses gymedroli ar ffurf adroddiad electronig.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8EFDE4-EB76-447E-B596-006CA6EB3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1212" y="230188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6719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25D7A-C748-4597-A00F-2C0FE0A72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7535"/>
            <a:ext cx="8107566" cy="1126050"/>
          </a:xfrm>
        </p:spPr>
        <p:txBody>
          <a:bodyPr>
            <a:normAutofit fontScale="90000"/>
          </a:bodyPr>
          <a:lstStyle/>
          <a:p>
            <a:pPr>
              <a:defRPr b="0" i="0"/>
            </a:pPr>
            <a:r>
              <a:rPr lang="1106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 Uned 2</a:t>
            </a:r>
            <a:br>
              <a:rPr lang="1106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Cefnogi iechyd, llesiant a gwydnwch yng Nghymru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2D4BC-92F5-4F1A-B00D-CCADD2EBA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9127"/>
            <a:ext cx="10515600" cy="3286957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000" b="1" dirty="0">
                <a:latin typeface="Arial" panose="020B0604020202020204" pitchFamily="34" charset="0"/>
                <a:cs typeface="Arial" panose="020B0604020202020204" pitchFamily="34" charset="0"/>
              </a:rPr>
              <a:t>Tasg ymchwiliol </a:t>
            </a:r>
            <a:r>
              <a:rPr lang="1106" sz="2000" b="0" dirty="0">
                <a:latin typeface="Arial" panose="020B0604020202020204" pitchFamily="34" charset="0"/>
                <a:cs typeface="Arial" panose="020B0604020202020204" pitchFamily="34" charset="0"/>
              </a:rPr>
              <a:t>(tua 30 awr)</a:t>
            </a:r>
          </a:p>
          <a:p>
            <a:pPr marL="0" indent="0">
              <a:buNone/>
              <a:defRPr b="0" i="0"/>
            </a:pPr>
            <a:r>
              <a:rPr lang="1106" sz="2000" dirty="0">
                <a:latin typeface="Arial" panose="020B0604020202020204" pitchFamily="34" charset="0"/>
                <a:cs typeface="Arial" panose="020B0604020202020204" pitchFamily="34" charset="0"/>
              </a:rPr>
              <a:t>Mae'r dasg hon yn asesu gwybodaeth, dealltwriaeth a sgiliau'r dysgwr mewn perthynas â'r ffordd y mae iechyd, llesiant a gwydnwch unigolion yng Nghymru yn cael eu cefnogi drwy ofal sy'n canolbwyntio ar ganlyniadau. </a:t>
            </a:r>
          </a:p>
          <a:p>
            <a:pPr>
              <a:defRPr b="0" i="0"/>
            </a:pPr>
            <a:r>
              <a:rPr lang="1106" sz="2000" dirty="0">
                <a:latin typeface="Arial" panose="020B0604020202020204" pitchFamily="34" charset="0"/>
                <a:cs typeface="Arial" panose="020B0604020202020204" pitchFamily="34" charset="0"/>
              </a:rPr>
              <a:t>Mae'r dasg yn gofyn am ymchwilio i'r canlynol: </a:t>
            </a:r>
          </a:p>
          <a:p>
            <a:pPr lvl="1">
              <a:defRPr b="0" i="0"/>
            </a:pPr>
            <a:r>
              <a:rPr lang="1106" sz="2000" dirty="0">
                <a:latin typeface="Arial" panose="020B0604020202020204" pitchFamily="34" charset="0"/>
                <a:cs typeface="Arial" panose="020B0604020202020204" pitchFamily="34" charset="0"/>
              </a:rPr>
              <a:t>sut y mae gofal a chymorth yn cael eu darparu yng Nghymru, a sut mae hyn yn cymharu â gwlad arall yn y DU. </a:t>
            </a:r>
          </a:p>
          <a:p>
            <a:pPr lvl="1">
              <a:defRPr b="0" i="0"/>
            </a:pPr>
            <a:r>
              <a:rPr lang="1106" sz="2000" dirty="0">
                <a:latin typeface="Arial" panose="020B0604020202020204" pitchFamily="34" charset="0"/>
                <a:cs typeface="Arial" panose="020B0604020202020204" pitchFamily="34" charset="0"/>
              </a:rPr>
              <a:t>darpariaeth gwasanaeth yng Nghymru ar gyfer oedolyn, plentyn neu berson ifanc dethol ag angen penodol, a sut mae ymarferwyr o wahanol sectorau yn defnyddio eu sgiliau yn eu gwaith bob dydd er mwyn helpu i gefnogi iechyd, llesiant a gwydnwch.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46AD4A-9EBE-4BDC-91B3-C79852766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9156" y="80529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1252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60E49-30E5-4735-BD26-1AE10279A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194" y="885508"/>
            <a:ext cx="9536723" cy="1209821"/>
          </a:xfrm>
        </p:spPr>
        <p:txBody>
          <a:bodyPr>
            <a:normAutofit fontScale="90000"/>
          </a:bodyPr>
          <a:lstStyle/>
          <a:p>
            <a:pPr>
              <a:defRPr b="0" i="0"/>
            </a:pPr>
            <a:r>
              <a:rPr lang="1106" sz="31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U2 (Llwybr Gofal Plant)</a:t>
            </a:r>
            <a:br>
              <a:rPr lang="1106" sz="31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1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4: Cefnogi datblygiad, iechyd, llesiant</a:t>
            </a:r>
            <a:r>
              <a:rPr lang="1106" sz="3100" b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br>
              <a:rPr lang="1106" sz="31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1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gwydnwch plant a phobl ifanc</a:t>
            </a:r>
            <a:r>
              <a:rPr lang="1106" sz="3100" b="0">
                <a:solidFill>
                  <a:srgbClr val="00B0F0"/>
                </a:solidFill>
              </a:rPr>
              <a:t>       </a:t>
            </a:r>
            <a:br>
              <a:rPr lang="1106" sz="310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10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endParaRPr lang="en-GB" sz="31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7B6A4-8CE7-45FF-855E-C0C00834F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652" y="2311072"/>
            <a:ext cx="11105535" cy="3521762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2000" b="1" dirty="0" err="1">
                <a:latin typeface="Arial"/>
                <a:cs typeface="Arial"/>
              </a:rPr>
              <a:t>Adnodd</a:t>
            </a:r>
            <a:r>
              <a:rPr lang="1106" sz="2000" b="1" dirty="0">
                <a:latin typeface="Arial"/>
                <a:cs typeface="Arial"/>
              </a:rPr>
              <a:t> </a:t>
            </a:r>
            <a:r>
              <a:rPr lang="1106" sz="2000" b="1" dirty="0" err="1">
                <a:latin typeface="Arial"/>
                <a:cs typeface="Arial"/>
              </a:rPr>
              <a:t>gwybodaeth</a:t>
            </a:r>
            <a:r>
              <a:rPr lang="1106" sz="2000" b="1" dirty="0">
                <a:latin typeface="Arial"/>
                <a:cs typeface="Arial"/>
              </a:rPr>
              <a:t> </a:t>
            </a:r>
            <a:r>
              <a:rPr lang="1106" sz="2000" b="0" dirty="0">
                <a:latin typeface="Arial"/>
                <a:cs typeface="Arial"/>
              </a:rPr>
              <a:t>(</a:t>
            </a:r>
            <a:r>
              <a:rPr lang="1106" sz="2000" b="0" dirty="0" err="1">
                <a:latin typeface="Arial"/>
                <a:cs typeface="Arial"/>
              </a:rPr>
              <a:t>tua</a:t>
            </a:r>
            <a:r>
              <a:rPr lang="1106" sz="2000" b="0" dirty="0">
                <a:latin typeface="Arial"/>
                <a:cs typeface="Arial"/>
              </a:rPr>
              <a:t> 40 </a:t>
            </a:r>
            <a:r>
              <a:rPr lang="1106" sz="2000" b="0" dirty="0" err="1">
                <a:latin typeface="Arial"/>
                <a:cs typeface="Arial"/>
              </a:rPr>
              <a:t>awr</a:t>
            </a:r>
            <a:r>
              <a:rPr lang="1106" sz="2000" b="0" dirty="0">
                <a:latin typeface="Arial"/>
                <a:cs typeface="Arial"/>
              </a:rPr>
              <a:t>)</a:t>
            </a:r>
          </a:p>
          <a:p>
            <a:pPr marL="0" indent="0">
              <a:buNone/>
              <a:defRPr b="0" i="0"/>
            </a:pPr>
            <a:r>
              <a:rPr lang="1106" sz="2000" dirty="0" err="1">
                <a:latin typeface="Arial"/>
                <a:cs typeface="Arial"/>
              </a:rPr>
              <a:t>Mae'r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dasg</a:t>
            </a:r>
            <a:r>
              <a:rPr lang="1106" sz="2000" dirty="0">
                <a:latin typeface="Arial"/>
                <a:cs typeface="Arial"/>
              </a:rPr>
              <a:t> hon </a:t>
            </a:r>
            <a:r>
              <a:rPr lang="1106" sz="2000" dirty="0" err="1">
                <a:latin typeface="Arial"/>
                <a:cs typeface="Arial"/>
              </a:rPr>
              <a:t>yn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asesu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gwybodaeth</a:t>
            </a:r>
            <a:r>
              <a:rPr lang="1106" sz="2000" dirty="0">
                <a:latin typeface="Arial"/>
                <a:cs typeface="Arial"/>
              </a:rPr>
              <a:t>, </a:t>
            </a:r>
            <a:r>
              <a:rPr lang="1106" sz="2000" dirty="0" err="1">
                <a:latin typeface="Arial"/>
                <a:cs typeface="Arial"/>
              </a:rPr>
              <a:t>dealltwriaeth</a:t>
            </a:r>
            <a:r>
              <a:rPr lang="1106" sz="2000" dirty="0">
                <a:latin typeface="Arial"/>
                <a:cs typeface="Arial"/>
              </a:rPr>
              <a:t> a </a:t>
            </a:r>
            <a:r>
              <a:rPr lang="1106" sz="2000" dirty="0" err="1">
                <a:latin typeface="Arial"/>
                <a:cs typeface="Arial"/>
              </a:rPr>
              <a:t>sgiliau'r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dysgwr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mewn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perthynas</a:t>
            </a:r>
            <a:r>
              <a:rPr lang="1106" sz="2000" dirty="0">
                <a:latin typeface="Arial"/>
                <a:cs typeface="Arial"/>
              </a:rPr>
              <a:t> â </a:t>
            </a:r>
            <a:r>
              <a:rPr lang="1106" sz="2000" dirty="0" err="1">
                <a:latin typeface="Arial"/>
                <a:cs typeface="Arial"/>
              </a:rPr>
              <a:t>datblygiad</a:t>
            </a:r>
            <a:r>
              <a:rPr lang="1106" sz="2000" dirty="0">
                <a:latin typeface="Arial"/>
                <a:cs typeface="Arial"/>
              </a:rPr>
              <a:t>, iechyd, </a:t>
            </a:r>
            <a:r>
              <a:rPr lang="1106" sz="2000" dirty="0" err="1">
                <a:latin typeface="Arial"/>
                <a:cs typeface="Arial"/>
              </a:rPr>
              <a:t>llesiant</a:t>
            </a:r>
            <a:r>
              <a:rPr lang="1106" sz="2000" dirty="0">
                <a:latin typeface="Arial"/>
                <a:cs typeface="Arial"/>
              </a:rPr>
              <a:t> a </a:t>
            </a:r>
            <a:r>
              <a:rPr lang="1106" sz="2000" dirty="0" err="1">
                <a:latin typeface="Arial"/>
                <a:cs typeface="Arial"/>
              </a:rPr>
              <a:t>gwydnwch</a:t>
            </a:r>
            <a:r>
              <a:rPr lang="1106" sz="2000" dirty="0">
                <a:latin typeface="Arial"/>
                <a:cs typeface="Arial"/>
              </a:rPr>
              <a:t> plant a </a:t>
            </a:r>
            <a:r>
              <a:rPr lang="1106" sz="2000" dirty="0" err="1">
                <a:latin typeface="Arial"/>
                <a:cs typeface="Arial"/>
              </a:rPr>
              <a:t>phobl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ifanc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yng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Nghymru</a:t>
            </a:r>
            <a:r>
              <a:rPr lang="1106" sz="2000" dirty="0">
                <a:latin typeface="Arial"/>
                <a:cs typeface="Arial"/>
              </a:rPr>
              <a:t>.</a:t>
            </a:r>
          </a:p>
          <a:p>
            <a:pPr marL="0" indent="0">
              <a:buNone/>
              <a:defRPr b="0" i="0"/>
            </a:pPr>
            <a:r>
              <a:rPr lang="1106" sz="2000" dirty="0" err="1">
                <a:latin typeface="Arial"/>
                <a:cs typeface="Arial"/>
              </a:rPr>
              <a:t>Mae'r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dasg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yn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gofyn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i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ddysgwyr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lunio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adnodd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gwybodaeth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ar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gyfer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rhywun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sy'n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bwriadu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dilyn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gyrfa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yn</a:t>
            </a:r>
            <a:r>
              <a:rPr lang="1106" sz="2000" dirty="0">
                <a:latin typeface="Arial"/>
                <a:cs typeface="Arial"/>
              </a:rPr>
              <a:t> y sector </a:t>
            </a:r>
            <a:r>
              <a:rPr lang="1106" sz="2000" dirty="0" err="1">
                <a:latin typeface="Arial"/>
                <a:cs typeface="Arial"/>
              </a:rPr>
              <a:t>gofal</a:t>
            </a:r>
            <a:r>
              <a:rPr lang="1106" sz="2000" dirty="0">
                <a:latin typeface="Arial"/>
                <a:cs typeface="Arial"/>
              </a:rPr>
              <a:t> plant. </a:t>
            </a:r>
          </a:p>
          <a:p>
            <a:pPr marL="0" indent="0">
              <a:buNone/>
              <a:defRPr b="0" i="0"/>
            </a:pPr>
            <a:r>
              <a:rPr lang="1106" sz="2000" dirty="0" err="1">
                <a:latin typeface="Arial"/>
                <a:cs typeface="Arial"/>
              </a:rPr>
              <a:t>Rhaid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i'r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adnodd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gynnwys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gwybodaeth</a:t>
            </a:r>
            <a:r>
              <a:rPr lang="1106" sz="2000" dirty="0">
                <a:latin typeface="Arial"/>
                <a:cs typeface="Arial"/>
              </a:rPr>
              <a:t> am y </a:t>
            </a:r>
            <a:r>
              <a:rPr lang="1106" sz="2000" dirty="0" err="1">
                <a:latin typeface="Arial"/>
                <a:cs typeface="Arial"/>
              </a:rPr>
              <a:t>canlynol</a:t>
            </a:r>
            <a:r>
              <a:rPr lang="1106" sz="2000" dirty="0">
                <a:latin typeface="Arial"/>
                <a:cs typeface="Arial"/>
              </a:rPr>
              <a:t>:</a:t>
            </a:r>
          </a:p>
          <a:p>
            <a:pPr marL="265113" lvl="1" indent="-265113">
              <a:buNone/>
              <a:defRPr b="0" i="0"/>
            </a:pPr>
            <a:r>
              <a:rPr lang="1106" sz="2000" dirty="0">
                <a:latin typeface="Arial"/>
                <a:cs typeface="Arial"/>
              </a:rPr>
              <a:t>•</a:t>
            </a:r>
            <a:r>
              <a:rPr lang="en-GB" sz="2000" dirty="0">
                <a:latin typeface="Arial"/>
                <a:cs typeface="Arial"/>
              </a:rPr>
              <a:t>	</a:t>
            </a:r>
            <a:r>
              <a:rPr lang="1106" sz="2000" dirty="0">
                <a:latin typeface="Arial"/>
                <a:cs typeface="Arial"/>
              </a:rPr>
              <a:t>materion cyfoes a diogelu </a:t>
            </a:r>
            <a:endParaRPr lang="1106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lvl="1" indent="-265113">
              <a:buNone/>
              <a:defRPr b="0" i="0"/>
            </a:pPr>
            <a:r>
              <a:rPr lang="1106" sz="2000" dirty="0">
                <a:latin typeface="Arial"/>
                <a:cs typeface="Arial"/>
              </a:rPr>
              <a:t>•</a:t>
            </a:r>
            <a:r>
              <a:rPr lang="en-GB" sz="2000" dirty="0">
                <a:latin typeface="Arial"/>
                <a:cs typeface="Arial"/>
              </a:rPr>
              <a:t>	</a:t>
            </a:r>
            <a:r>
              <a:rPr lang="1106" sz="2000" dirty="0">
                <a:latin typeface="Arial"/>
                <a:cs typeface="Arial"/>
              </a:rPr>
              <a:t>anghenion gofal a chymorth plant neu bobl ifanc a sut y gall yr anghenion hyn gael eu bodloni mewn lleoliad a ddewisir gan y dysgwr.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A076BC-5B57-4BB8-AEDB-4E53E1714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261" y="80529"/>
            <a:ext cx="2333951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4138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4A4C6-F4C8-4C51-9B45-C20E84592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96" y="435388"/>
            <a:ext cx="10515600" cy="1550011"/>
          </a:xfrm>
        </p:spPr>
        <p:txBody>
          <a:bodyPr>
            <a:normAutofit fontScale="90000"/>
          </a:bodyPr>
          <a:lstStyle/>
          <a:p>
            <a:pPr>
              <a:defRPr b="0" i="0"/>
            </a:pPr>
            <a:r>
              <a:rPr lang="1106" sz="3100" dirty="0">
                <a:solidFill>
                  <a:srgbClr val="00B0F0"/>
                </a:solidFill>
                <a:latin typeface="Arial"/>
                <a:cs typeface="Arial"/>
              </a:rPr>
              <a:t>            </a:t>
            </a:r>
            <a:br>
              <a:rPr lang="1106" sz="3100" dirty="0">
                <a:latin typeface="Arial"/>
                <a:cs typeface="Arial"/>
              </a:rPr>
            </a:b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U2 (</a:t>
            </a: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Llwybr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 Iechyd a </a:t>
            </a: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Gofal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Cymdeithasol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Oedolion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)</a:t>
            </a:r>
            <a:br>
              <a:rPr lang="1106" sz="3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Uned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 6: </a:t>
            </a: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Cefnogi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oedolion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i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gynnal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 iechyd,</a:t>
            </a:r>
            <a:br>
              <a:rPr lang="1106" sz="3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100" b="1" err="1">
                <a:solidFill>
                  <a:srgbClr val="00B0F0"/>
                </a:solidFill>
                <a:latin typeface="Arial"/>
                <a:cs typeface="Arial"/>
              </a:rPr>
              <a:t>llesiant</a:t>
            </a:r>
            <a:r>
              <a:rPr lang="1106" sz="3100" b="1" dirty="0">
                <a:solidFill>
                  <a:srgbClr val="00B0F0"/>
                </a:solidFill>
                <a:latin typeface="Arial"/>
                <a:cs typeface="Arial"/>
              </a:rPr>
              <a:t> a </a:t>
            </a:r>
            <a:r>
              <a:rPr lang="1106" sz="3100" b="1">
                <a:solidFill>
                  <a:srgbClr val="00B0F0"/>
                </a:solidFill>
                <a:latin typeface="Arial"/>
                <a:cs typeface="Arial"/>
              </a:rPr>
              <a:t>gwydnwch</a:t>
            </a:r>
            <a:br>
              <a:rPr lang="1106" sz="31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31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DDD28-7EF2-404A-857E-36BA4F4B1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205" y="2366399"/>
            <a:ext cx="10515600" cy="312230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  <a:defRPr b="0" i="0"/>
            </a:pPr>
            <a:r>
              <a:rPr lang="1106" sz="2000" b="1" dirty="0" err="1">
                <a:latin typeface="Arial"/>
                <a:cs typeface="Arial"/>
              </a:rPr>
              <a:t>Adnodd</a:t>
            </a:r>
            <a:r>
              <a:rPr lang="1106" sz="2000" b="1" dirty="0">
                <a:latin typeface="Arial"/>
                <a:cs typeface="Arial"/>
              </a:rPr>
              <a:t> </a:t>
            </a:r>
            <a:r>
              <a:rPr lang="1106" sz="2000" b="1" dirty="0" err="1">
                <a:latin typeface="Arial"/>
                <a:cs typeface="Arial"/>
              </a:rPr>
              <a:t>gwybodaeth</a:t>
            </a:r>
            <a:r>
              <a:rPr lang="1106" sz="2000" b="1" dirty="0">
                <a:latin typeface="Arial"/>
                <a:cs typeface="Arial"/>
              </a:rPr>
              <a:t> </a:t>
            </a:r>
            <a:r>
              <a:rPr lang="1106" sz="2000" b="0" dirty="0">
                <a:latin typeface="Arial"/>
                <a:cs typeface="Arial"/>
              </a:rPr>
              <a:t>(</a:t>
            </a:r>
            <a:r>
              <a:rPr lang="1106" sz="2000" b="0" dirty="0" err="1">
                <a:latin typeface="Arial"/>
                <a:cs typeface="Arial"/>
              </a:rPr>
              <a:t>tua</a:t>
            </a:r>
            <a:r>
              <a:rPr lang="1106" sz="2000" b="0" dirty="0">
                <a:latin typeface="Arial"/>
                <a:cs typeface="Arial"/>
              </a:rPr>
              <a:t> 40 </a:t>
            </a:r>
            <a:r>
              <a:rPr lang="1106" sz="2000" b="0" dirty="0" err="1">
                <a:latin typeface="Arial"/>
                <a:cs typeface="Arial"/>
              </a:rPr>
              <a:t>awr</a:t>
            </a:r>
            <a:r>
              <a:rPr lang="1106" sz="2000" b="0" dirty="0">
                <a:latin typeface="Arial"/>
                <a:cs typeface="Arial"/>
              </a:rPr>
              <a:t>)</a:t>
            </a:r>
          </a:p>
          <a:p>
            <a:pPr marL="0" indent="0">
              <a:buNone/>
              <a:defRPr b="0" i="0"/>
            </a:pPr>
            <a:r>
              <a:rPr lang="1106" sz="2000" dirty="0" err="1">
                <a:latin typeface="Arial"/>
                <a:cs typeface="Arial"/>
              </a:rPr>
              <a:t>Mae'r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dasg</a:t>
            </a:r>
            <a:r>
              <a:rPr lang="1106" sz="2000" dirty="0">
                <a:latin typeface="Arial"/>
                <a:cs typeface="Arial"/>
              </a:rPr>
              <a:t> hon </a:t>
            </a:r>
            <a:r>
              <a:rPr lang="1106" sz="2000" dirty="0" err="1">
                <a:latin typeface="Arial"/>
                <a:cs typeface="Arial"/>
              </a:rPr>
              <a:t>yn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asesu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gwybodaeth</a:t>
            </a:r>
            <a:r>
              <a:rPr lang="1106" sz="2000" dirty="0">
                <a:latin typeface="Arial"/>
                <a:cs typeface="Arial"/>
              </a:rPr>
              <a:t>, </a:t>
            </a:r>
            <a:r>
              <a:rPr lang="1106" sz="2000" dirty="0" err="1">
                <a:latin typeface="Arial"/>
                <a:cs typeface="Arial"/>
              </a:rPr>
              <a:t>dealltwriaeth</a:t>
            </a:r>
            <a:r>
              <a:rPr lang="1106" sz="2000" dirty="0">
                <a:latin typeface="Arial"/>
                <a:cs typeface="Arial"/>
              </a:rPr>
              <a:t> a </a:t>
            </a:r>
            <a:r>
              <a:rPr lang="1106" sz="2000" dirty="0" err="1">
                <a:latin typeface="Arial"/>
                <a:cs typeface="Arial"/>
              </a:rPr>
              <a:t>sgiliau'r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dysgwr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mewn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perthynas</a:t>
            </a:r>
            <a:r>
              <a:rPr lang="1106" sz="2000" dirty="0">
                <a:latin typeface="Arial"/>
                <a:cs typeface="Arial"/>
              </a:rPr>
              <a:t> â </a:t>
            </a:r>
            <a:r>
              <a:rPr lang="1106" sz="2000" dirty="0" err="1">
                <a:latin typeface="Arial"/>
                <a:cs typeface="Arial"/>
              </a:rPr>
              <a:t>datblygu</a:t>
            </a:r>
            <a:r>
              <a:rPr lang="1106" sz="2000" dirty="0">
                <a:latin typeface="Arial"/>
                <a:cs typeface="Arial"/>
              </a:rPr>
              <a:t> iechyd, </a:t>
            </a:r>
            <a:r>
              <a:rPr lang="1106" sz="2000" dirty="0" err="1">
                <a:latin typeface="Arial"/>
                <a:cs typeface="Arial"/>
              </a:rPr>
              <a:t>llesiant</a:t>
            </a:r>
            <a:r>
              <a:rPr lang="1106" sz="2000" dirty="0">
                <a:latin typeface="Arial"/>
                <a:cs typeface="Arial"/>
              </a:rPr>
              <a:t> a </a:t>
            </a:r>
            <a:r>
              <a:rPr lang="1106" sz="2000" dirty="0" err="1">
                <a:latin typeface="Arial"/>
                <a:cs typeface="Arial"/>
              </a:rPr>
              <a:t>gwydnwch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oedolion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yng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Nghymru</a:t>
            </a:r>
            <a:r>
              <a:rPr lang="1106" sz="2000" dirty="0">
                <a:latin typeface="Arial"/>
                <a:cs typeface="Arial"/>
              </a:rPr>
              <a:t>.</a:t>
            </a:r>
          </a:p>
          <a:p>
            <a:pPr marL="0" indent="0">
              <a:buNone/>
              <a:defRPr b="0" i="0"/>
            </a:pPr>
            <a:r>
              <a:rPr lang="1106" sz="2000" dirty="0" err="1">
                <a:latin typeface="Arial"/>
                <a:cs typeface="Arial"/>
              </a:rPr>
              <a:t>Mae'r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dasg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yn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gofyn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i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ddysgwyr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lunio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adnodd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gwybodaeth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ar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gyfer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rhywun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sy'n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bwriadu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dilyn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gyrfa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yn</a:t>
            </a:r>
            <a:r>
              <a:rPr lang="1106" sz="2000" dirty="0">
                <a:latin typeface="Arial"/>
                <a:cs typeface="Arial"/>
              </a:rPr>
              <a:t> y sector iechyd a </a:t>
            </a:r>
            <a:r>
              <a:rPr lang="1106" sz="2000" dirty="0" err="1">
                <a:latin typeface="Arial"/>
                <a:cs typeface="Arial"/>
              </a:rPr>
              <a:t>gofal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cymdeithasol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oedolion</a:t>
            </a:r>
            <a:r>
              <a:rPr lang="1106" sz="2000" dirty="0">
                <a:latin typeface="Arial"/>
                <a:cs typeface="Arial"/>
              </a:rPr>
              <a:t>. </a:t>
            </a:r>
          </a:p>
          <a:p>
            <a:pPr marL="0" indent="0">
              <a:buNone/>
              <a:defRPr b="0" i="0"/>
            </a:pPr>
            <a:r>
              <a:rPr lang="1106" sz="2000" dirty="0" err="1">
                <a:latin typeface="Arial"/>
                <a:cs typeface="Arial"/>
              </a:rPr>
              <a:t>Rhaid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i'r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adnodd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gynnwys</a:t>
            </a:r>
            <a:r>
              <a:rPr lang="1106" sz="2000" dirty="0">
                <a:latin typeface="Arial"/>
                <a:cs typeface="Arial"/>
              </a:rPr>
              <a:t> </a:t>
            </a:r>
            <a:r>
              <a:rPr lang="1106" sz="2000" dirty="0" err="1">
                <a:latin typeface="Arial"/>
                <a:cs typeface="Arial"/>
              </a:rPr>
              <a:t>gwybodaeth</a:t>
            </a:r>
            <a:r>
              <a:rPr lang="1106" sz="2000" dirty="0">
                <a:latin typeface="Arial"/>
                <a:cs typeface="Arial"/>
              </a:rPr>
              <a:t> am y </a:t>
            </a:r>
            <a:r>
              <a:rPr lang="1106" sz="2000" dirty="0" err="1">
                <a:latin typeface="Arial"/>
                <a:cs typeface="Arial"/>
              </a:rPr>
              <a:t>canlynol</a:t>
            </a:r>
            <a:r>
              <a:rPr lang="1106" sz="2000" dirty="0">
                <a:latin typeface="Arial"/>
                <a:cs typeface="Arial"/>
              </a:rPr>
              <a:t>:</a:t>
            </a:r>
          </a:p>
          <a:p>
            <a:pPr marL="265113" lvl="1" indent="-265113">
              <a:buNone/>
              <a:defRPr b="0" i="0"/>
            </a:pPr>
            <a:r>
              <a:rPr lang="1106" sz="2000" dirty="0">
                <a:latin typeface="Arial"/>
                <a:cs typeface="Arial"/>
              </a:rPr>
              <a:t>•</a:t>
            </a:r>
            <a:r>
              <a:rPr lang="en-GB" sz="2000" dirty="0">
                <a:latin typeface="Arial"/>
                <a:cs typeface="Arial"/>
              </a:rPr>
              <a:t>	</a:t>
            </a:r>
            <a:r>
              <a:rPr lang="1106" sz="2000" dirty="0">
                <a:latin typeface="Arial"/>
                <a:cs typeface="Arial"/>
              </a:rPr>
              <a:t>materion cyfoes a diogelu </a:t>
            </a:r>
            <a:endParaRPr lang="1106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lvl="1" indent="-265113">
              <a:buNone/>
              <a:defRPr b="0" i="0"/>
            </a:pPr>
            <a:r>
              <a:rPr lang="1106" sz="2000" dirty="0">
                <a:latin typeface="Arial"/>
                <a:cs typeface="Arial"/>
              </a:rPr>
              <a:t>•</a:t>
            </a:r>
            <a:r>
              <a:rPr lang="en-GB" sz="2000" dirty="0">
                <a:latin typeface="Arial"/>
                <a:cs typeface="Arial"/>
              </a:rPr>
              <a:t>	</a:t>
            </a:r>
            <a:r>
              <a:rPr lang="1106" sz="2000" dirty="0">
                <a:latin typeface="Arial"/>
                <a:cs typeface="Arial"/>
              </a:rPr>
              <a:t>anghenion gofal a chymorth oedolion a sut y gall yr anghenion hyn gael eu bodloni mewn lleoliad a ddewisir gan y dysgwr.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CB5E47-E65C-47DD-9F68-8A0454F41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962" y="220229"/>
            <a:ext cx="2590865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7001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5E06B-F6A6-4A32-B6C8-8C3BBA091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135" y="291383"/>
            <a:ext cx="10515600" cy="13255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600" b="1">
                <a:solidFill>
                  <a:srgbClr val="00B0F0"/>
                </a:solidFill>
                <a:latin typeface="Arial"/>
                <a:cs typeface="Arial"/>
              </a:rPr>
              <a:t>Arholiadau</a:t>
            </a:r>
            <a:r>
              <a:rPr lang="1106" sz="3600" b="1" dirty="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1106" sz="3600" b="1" dirty="0" err="1">
                <a:solidFill>
                  <a:srgbClr val="00B0F0"/>
                </a:solidFill>
                <a:latin typeface="Arial"/>
                <a:cs typeface="Arial"/>
              </a:rPr>
              <a:t>Ysgrifenedig</a:t>
            </a:r>
            <a:endParaRPr lang="en-US" sz="3600" b="1" dirty="0" err="1">
              <a:solidFill>
                <a:srgbClr val="00B0F0"/>
              </a:solidFill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9C419-4354-422E-8FD9-BFA6B4365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135" y="1717529"/>
            <a:ext cx="11227190" cy="4625119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 b="0" i="0"/>
            </a:pPr>
            <a:r>
              <a:rPr lang="1106" sz="2200" b="1" dirty="0">
                <a:latin typeface="Arial" panose="020B0604020202020204" pitchFamily="34" charset="0"/>
                <a:cs typeface="Arial" panose="020B0604020202020204" pitchFamily="34" charset="0"/>
              </a:rPr>
              <a:t>UG Uned 1 Hybu iechyd a llesiant </a:t>
            </a:r>
            <a:r>
              <a:rPr lang="1106" sz="2200" b="0" dirty="0">
                <a:latin typeface="Arial" panose="020B0604020202020204" pitchFamily="34" charset="0"/>
                <a:cs typeface="Arial" panose="020B0604020202020204" pitchFamily="34" charset="0"/>
              </a:rPr>
              <a:t>(2 awr) (20% o'r cymhwyster)</a:t>
            </a:r>
            <a:endParaRPr lang="en-GB" sz="2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endParaRPr lang="1106" sz="2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ct val="0"/>
              </a:spcAft>
              <a:tabLst>
                <a:tab pos="457200" algn="l"/>
                <a:tab pos="2637155" algn="ctr"/>
                <a:tab pos="5274310" algn="r"/>
              </a:tabLst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Bydd yr arholiad hwn yn cynnwys yr holl gwestiynau gorfodol, a bydd yn asesu'r ystod lawn o gynnwys penodedig Uned 1. </a:t>
            </a:r>
          </a:p>
          <a:p>
            <a:pPr>
              <a:spcAft>
                <a:spcPct val="0"/>
              </a:spcAft>
              <a:tabLst>
                <a:tab pos="457200" algn="l"/>
                <a:tab pos="2637155" algn="ctr"/>
                <a:tab pos="5274310" algn="r"/>
              </a:tabLst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ct val="0"/>
              </a:spcAft>
              <a:tabLst>
                <a:tab pos="457200" algn="l"/>
                <a:tab pos="2637155" algn="ctr"/>
                <a:tab pos="5274310" algn="r"/>
              </a:tabLst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Bydd amrywiaeth o fathau o gwestiynau'n cael eu defnyddio i asesu cynnwys.</a:t>
            </a:r>
          </a:p>
          <a:p>
            <a:pPr marL="0" indent="0">
              <a:spcAft>
                <a:spcPct val="0"/>
              </a:spcAft>
              <a:buNone/>
              <a:tabLst>
                <a:tab pos="457200" algn="l"/>
                <a:tab pos="2637155" algn="ctr"/>
                <a:tab pos="5274310" algn="r"/>
              </a:tabLst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ct val="0"/>
              </a:spcAft>
              <a:tabLst>
                <a:tab pos="457200" algn="l"/>
                <a:tab pos="2637155" algn="ctr"/>
                <a:tab pos="5274310" algn="r"/>
              </a:tabLst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Bydd y papur allan o 80 marc bob tro ond gall marciau fesul cwestiwn amrywio fel bo'n briodol i'r math o gwestiwn. </a:t>
            </a:r>
          </a:p>
          <a:p>
            <a:pPr>
              <a:spcAft>
                <a:spcPct val="0"/>
              </a:spcAft>
              <a:tabLst>
                <a:tab pos="457200" algn="l"/>
                <a:tab pos="2637155" algn="ctr"/>
                <a:tab pos="5274310" algn="r"/>
              </a:tabLst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ct val="0"/>
              </a:spcAft>
              <a:tabLst>
                <a:tab pos="457200" algn="l"/>
                <a:tab pos="2637155" algn="ctr"/>
                <a:tab pos="5274310" algn="r"/>
              </a:tabLst>
              <a:defRPr b="0" i="0"/>
            </a:pPr>
            <a:r>
              <a:rPr lang="1106" sz="2200" dirty="0">
                <a:latin typeface="Arial" panose="020B0604020202020204" pitchFamily="34" charset="0"/>
                <a:cs typeface="Arial" panose="020B0604020202020204" pitchFamily="34" charset="0"/>
              </a:rPr>
              <a:t>Bydd yr arholiad hwn hefyd ar gael drwy gyfrwng e-Asesu (h.y. ar lein ar gyfer ymgeiswyr y mae'n well ganddynt y cyfrwng hwn).</a:t>
            </a:r>
            <a:endParaRPr lang="en-GB" sz="22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0DD481-598F-42A1-9994-425B11E1FF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1189" y="190800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1017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6E125-1277-4E4E-A343-3004B811C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414" y="257832"/>
            <a:ext cx="10515600" cy="13255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8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1 Hybu iechyd a llesiant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ADDF00-9519-4669-A810-586E7B123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891" y="1584742"/>
            <a:ext cx="11260356" cy="4579501"/>
          </a:xfrm>
        </p:spPr>
        <p:txBody>
          <a:bodyPr wrap="square">
            <a:noAutofit/>
          </a:bodyPr>
          <a:lstStyle/>
          <a:p>
            <a:pPr marL="0" indent="0">
              <a:buNone/>
              <a:defRPr b="0" i="0"/>
            </a:pPr>
            <a:r>
              <a:rPr lang="1106" sz="1800" i="1"/>
              <a:t>                                                           Atebwch </a:t>
            </a:r>
            <a:r>
              <a:rPr lang="1106" sz="1800" b="1" i="1"/>
              <a:t>bob</a:t>
            </a:r>
            <a:r>
              <a:rPr lang="1106" sz="1800" i="1"/>
              <a:t> cwestiwn</a:t>
            </a:r>
          </a:p>
          <a:p>
            <a:pPr marL="0" indent="0">
              <a:buNone/>
            </a:pPr>
            <a:endParaRPr lang="en-GB" sz="1800" i="1"/>
          </a:p>
          <a:p>
            <a:pPr marL="0" indent="0">
              <a:buNone/>
              <a:defRPr b="0" i="0"/>
            </a:pPr>
            <a:r>
              <a:rPr lang="1106" sz="1800" b="1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1106" sz="1800" b="0">
                <a:latin typeface="Arial" panose="020B0604020202020204" pitchFamily="34" charset="0"/>
                <a:cs typeface="Arial" panose="020B0604020202020204" pitchFamily="34" charset="0"/>
              </a:rPr>
              <a:t>.     Mae Deddf Gwasanaethau Cymdeithasol a Llesiant (Cymru) 2014 yn un enghraifft o    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       ddeddfwriaeth sydd wedi cael ei chynllunio'n benodol i Gymru.  </a:t>
            </a:r>
          </a:p>
          <a:p>
            <a:pPr marL="0" indent="0">
              <a:buNone/>
            </a:pP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   Disgrifiwch</a:t>
            </a: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 brif egwyddorion Deddf Gwasanaethau Cymdeithasol a Llesiant 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      (Cymru) 2014                                                                                   [8]</a:t>
            </a:r>
          </a:p>
          <a:p>
            <a:pPr marL="0" indent="0">
              <a:buNone/>
            </a:pP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…………………………………………………………………………………………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………………………………………………………………………………………...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………………………………………………………………………………………...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…………………………………………………………………………………………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…………………………………………………………………………………………</a:t>
            </a:r>
          </a:p>
          <a:p>
            <a:pPr marL="0" indent="0">
              <a:buNone/>
            </a:pP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5DCDEED5-E36E-41F8-BF7A-1DCF95AB3669}"/>
              </a:ext>
            </a:extLst>
          </p:cNvPr>
          <p:cNvSpPr/>
          <p:nvPr/>
        </p:nvSpPr>
        <p:spPr>
          <a:xfrm>
            <a:off x="4965895" y="4248444"/>
            <a:ext cx="4799428" cy="2096086"/>
          </a:xfrm>
          <a:prstGeom prst="wedgeEllipseCallout">
            <a:avLst>
              <a:gd name="adj1" fmla="val -75295"/>
              <a:gd name="adj2" fmla="val -5757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b="0" i="0"/>
            </a:pPr>
            <a:r>
              <a:rPr lang="1106" dirty="0"/>
              <a:t> </a:t>
            </a: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Mae ychydig o gwestiynau tariff isel</a:t>
            </a:r>
          </a:p>
          <a:p>
            <a:pPr algn="ctr"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Mae ymatebion estynedig yn ofynnol</a:t>
            </a:r>
          </a:p>
          <a:p>
            <a:pPr algn="ctr"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Mae llai o gwestiynau sy'n mynd i'r afael â mwy nag 1 AA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70E7FF-951C-4FA5-A3A7-1706C9E932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9790" y="200745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33701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DC119-DAF1-4F5F-83D7-F41C4E54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693" y="-5279"/>
            <a:ext cx="10515600" cy="13255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6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1 Hybu iechyd a llesiant</a:t>
            </a:r>
            <a:endParaRPr lang="en-GB" sz="3600" b="1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2DE0761-A225-4353-B23D-5F4E77E52D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0444"/>
              </p:ext>
            </p:extLst>
          </p:nvPr>
        </p:nvGraphicFramePr>
        <p:xfrm>
          <a:off x="296858" y="1208027"/>
          <a:ext cx="11218985" cy="54045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4464">
                  <a:extLst>
                    <a:ext uri="{9D8B030D-6E8A-4147-A177-3AD203B41FA5}">
                      <a16:colId xmlns:a16="http://schemas.microsoft.com/office/drawing/2014/main" val="2181587716"/>
                    </a:ext>
                  </a:extLst>
                </a:gridCol>
                <a:gridCol w="6170078">
                  <a:extLst>
                    <a:ext uri="{9D8B030D-6E8A-4147-A177-3AD203B41FA5}">
                      <a16:colId xmlns:a16="http://schemas.microsoft.com/office/drawing/2014/main" val="3332306155"/>
                    </a:ext>
                  </a:extLst>
                </a:gridCol>
                <a:gridCol w="931633">
                  <a:extLst>
                    <a:ext uri="{9D8B030D-6E8A-4147-A177-3AD203B41FA5}">
                      <a16:colId xmlns:a16="http://schemas.microsoft.com/office/drawing/2014/main" val="4060456658"/>
                    </a:ext>
                  </a:extLst>
                </a:gridCol>
                <a:gridCol w="902058">
                  <a:extLst>
                    <a:ext uri="{9D8B030D-6E8A-4147-A177-3AD203B41FA5}">
                      <a16:colId xmlns:a16="http://schemas.microsoft.com/office/drawing/2014/main" val="4152452359"/>
                    </a:ext>
                  </a:extLst>
                </a:gridCol>
                <a:gridCol w="887270">
                  <a:extLst>
                    <a:ext uri="{9D8B030D-6E8A-4147-A177-3AD203B41FA5}">
                      <a16:colId xmlns:a16="http://schemas.microsoft.com/office/drawing/2014/main" val="2051399565"/>
                    </a:ext>
                  </a:extLst>
                </a:gridCol>
                <a:gridCol w="1183482">
                  <a:extLst>
                    <a:ext uri="{9D8B030D-6E8A-4147-A177-3AD203B41FA5}">
                      <a16:colId xmlns:a16="http://schemas.microsoft.com/office/drawing/2014/main" val="4052321569"/>
                    </a:ext>
                  </a:extLst>
                </a:gridCol>
              </a:tblGrid>
              <a:tr h="4079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Cwestiwn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3025" marR="73025" marT="36830" marB="3683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Ateb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3025" marR="73025" marT="36830" marB="3683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AA1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3025" marR="73025" marT="36830" marB="3683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AA2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3025" marR="73025" marT="36830" marB="3683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AA3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3025" marR="73025" marT="36830" marB="3683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defRPr b="0" i="0"/>
                      </a:pPr>
                      <a:r>
                        <a:rPr lang="1106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Cyfanswm Marciau 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3025" marR="73025" marT="36830" marB="3683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856504"/>
                  </a:ext>
                </a:extLst>
              </a:tr>
              <a:tr h="956603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400" i="1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Mae Deddf Gwasanaethau Cymdeithasol a Llesiant (Cymru) 2014 yn un enghraifft o ddeddfwriaeth sydd wedi cael ei chynllunio'n benodol i Gymru.  </a:t>
                      </a:r>
                      <a:endParaRPr lang="en-GB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defRPr b="0" i="0"/>
                      </a:pPr>
                      <a:r>
                        <a:rPr lang="1106" sz="1400" i="1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Disgrifiwch brif egwyddorion Deddf Gwasanaethau Cymdeithasol a Llesiant (Cymru) 2014.</a:t>
                      </a:r>
                      <a:endParaRPr lang="en-GB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sz="1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sz="1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405847"/>
                  </a:ext>
                </a:extLst>
              </a:tr>
              <a:tr h="3934264"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Gall atebion gyfeirio at:</a:t>
                      </a:r>
                    </a:p>
                    <a:p>
                      <a:pPr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cefnogi pobl ag anghenion gofal a chymorth i sicrhau llesiant</a:t>
                      </a:r>
                    </a:p>
                    <a:p>
                      <a:pPr lvl="0"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darparu fframwaith cyfreithiol ar gyfer gwella llesiant pobl y mae angen gofal a chymorth arnyn nhw, a gofalwyr y mae angen iddyn nhw gael eu cefnogi, ac i weddnewid y gwasanaethau cymdeithasol yng Nghymru</a:t>
                      </a:r>
                    </a:p>
                    <a:p>
                      <a:pPr lvl="0"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grymuso'r rheini sy'n darparu gwasanaethau iechyd a gofal cymdeithasol, a gofal plant i gydgynhyrchu datrysiadau ag unigolion y mae angen gofal a chymorth arnynt a gofalwyr y mae angen cefnogaeth arnynt</a:t>
                      </a:r>
                    </a:p>
                    <a:p>
                      <a:pPr lvl="0"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ceisio atal anghenion rhag cynyddu, gan sicrhau bod yr help priodol ar gael ar yr adeg briodol </a:t>
                      </a:r>
                    </a:p>
                    <a:p>
                      <a:pPr lvl="0"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helpu i sicrhau bod gan ofalwyr yr un hawl i gael eu hasesu â'r unigolion y maent yn gofalu amdanynt</a:t>
                      </a:r>
                    </a:p>
                    <a:p>
                      <a:pPr lvl="0"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helpu i sicrhau bod gwybodaeth a chyngor ar gael yn hawdd i bawb.</a:t>
                      </a:r>
                    </a:p>
                    <a:p>
                      <a:pPr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Mae'r ddeddfwriaeth yno i gefnogi:</a:t>
                      </a:r>
                    </a:p>
                    <a:p>
                      <a:pPr lvl="0"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iechyd corfforol, iechyd meddwl a llesiant emosiynol</a:t>
                      </a:r>
                    </a:p>
                    <a:p>
                      <a:pPr lvl="0">
                        <a:defRPr b="0" i="0"/>
                      </a:pPr>
                      <a:r>
                        <a:rPr lang="1106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amddiffyn rhag camdriniaeth ac esgeulustod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8711776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001AA7A8-A9CD-4A08-A9AC-CE9A73191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9516" y="-5279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94785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F1FE3-1994-4290-9AA1-850B47B25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554" y="339599"/>
            <a:ext cx="10515600" cy="538983"/>
          </a:xfrm>
        </p:spPr>
        <p:txBody>
          <a:bodyPr>
            <a:normAutofit fontScale="90000"/>
          </a:bodyPr>
          <a:lstStyle/>
          <a:p>
            <a:pPr>
              <a:defRPr b="0" i="0"/>
            </a:pPr>
            <a:r>
              <a:rPr lang="1106" sz="3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1 Hybu iechyd a llesiant</a:t>
            </a:r>
            <a:endParaRPr lang="en-GB" sz="3600" b="1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009BC22-8976-4BFB-84C9-8078B2106F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0046882"/>
              </p:ext>
            </p:extLst>
          </p:nvPr>
        </p:nvGraphicFramePr>
        <p:xfrm>
          <a:off x="451338" y="913476"/>
          <a:ext cx="8557847" cy="567790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55448">
                  <a:extLst>
                    <a:ext uri="{9D8B030D-6E8A-4147-A177-3AD203B41FA5}">
                      <a16:colId xmlns:a16="http://schemas.microsoft.com/office/drawing/2014/main" val="2301379833"/>
                    </a:ext>
                  </a:extLst>
                </a:gridCol>
                <a:gridCol w="7702399">
                  <a:extLst>
                    <a:ext uri="{9D8B030D-6E8A-4147-A177-3AD203B41FA5}">
                      <a16:colId xmlns:a16="http://schemas.microsoft.com/office/drawing/2014/main" val="2843695352"/>
                    </a:ext>
                  </a:extLst>
                </a:gridCol>
              </a:tblGrid>
              <a:tr h="4783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AA1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/>
                </a:tc>
                <a:extLst>
                  <a:ext uri="{0D108BD9-81ED-4DB2-BD59-A6C34878D82A}">
                    <a16:rowId xmlns:a16="http://schemas.microsoft.com/office/drawing/2014/main" val="3490233430"/>
                  </a:ext>
                </a:extLst>
              </a:tr>
              <a:tr h="10863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7-8 marc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Disgrifiad ardderchog sy'n dangos: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gwybodaeth a dealltwriaeth drylwyr o brif egwyddorion Deddf Gwasanaethau Cymdeithasol a Llesiant (Cymru) 2014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dealltwriaeth hyderus o gysyniadau allweddol h.y. canolbwyntio ar bobl y mae angen iddyn nhw gael gofal a chymorth, grymuso, cydgynhyrchu, partneriaethau.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/>
                </a:tc>
                <a:extLst>
                  <a:ext uri="{0D108BD9-81ED-4DB2-BD59-A6C34878D82A}">
                    <a16:rowId xmlns:a16="http://schemas.microsoft.com/office/drawing/2014/main" val="488348295"/>
                  </a:ext>
                </a:extLst>
              </a:tr>
              <a:tr h="11692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5-6 marc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  <a:tab pos="914400" algn="l"/>
                          <a:tab pos="5715000" algn="r"/>
                        </a:tabLs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Disgrifiad da sy'n dangos: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gwybodaeth a dealltwriaeth gyffredinol gadarn o brif egwyddorion Deddf Gwasanaethau Cymdeithasol a Llesiant (Cymru) 2014</a:t>
                      </a:r>
                    </a:p>
                    <a:p>
                      <a:pPr marL="342900" lvl="0" indent="-342900"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914400" algn="l"/>
                          <a:tab pos="5715000" algn="r"/>
                        </a:tabLs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dealltwriaeth gyffredinol gadarn o gysyniadau allweddol h.y. canolbwyntio ar bobl y mae angen iddyn nhw gael gofal a chymorth, grymuso, cydgynhyrchu, partneriaethau.</a:t>
                      </a:r>
                    </a:p>
                  </a:txBody>
                  <a:tcPr marL="62116" marR="62116" marT="31328" marB="31328"/>
                </a:tc>
                <a:extLst>
                  <a:ext uri="{0D108BD9-81ED-4DB2-BD59-A6C34878D82A}">
                    <a16:rowId xmlns:a16="http://schemas.microsoft.com/office/drawing/2014/main" val="4251933858"/>
                  </a:ext>
                </a:extLst>
              </a:tr>
              <a:tr h="10751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3-4 marc</a:t>
                      </a:r>
                    </a:p>
                    <a:p>
                      <a:pPr>
                        <a:spcAft>
                          <a:spcPct val="0"/>
                        </a:spcAft>
                        <a:tabLst>
                          <a:tab pos="457200" algn="l"/>
                          <a:tab pos="914400" algn="l"/>
                          <a:tab pos="5715000" algn="r"/>
                        </a:tabLst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Disgrifiad sylfaenol sy'n dangos: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rhywfaint o wybodaeth a dealltwriaeth o rai o brif egwyddorion Deddf Gwasanaethau Cymdeithasol a Llesiant (Cymru) 2014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914400" algn="l"/>
                          <a:tab pos="5715000" algn="r"/>
                        </a:tabLst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rhywfaint o ddealltwriaeth o gysyniadau allweddol h.y. canolbwyntio ar bobl y mae angen iddyn nhw gael gofal a chymorth, grymuso, cydgynhyrchu neu bartneriaethau.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/>
                </a:tc>
                <a:extLst>
                  <a:ext uri="{0D108BD9-81ED-4DB2-BD59-A6C34878D82A}">
                    <a16:rowId xmlns:a16="http://schemas.microsoft.com/office/drawing/2014/main" val="3024249049"/>
                  </a:ext>
                </a:extLst>
              </a:tr>
              <a:tr h="9043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1-2 farc</a:t>
                      </a:r>
                    </a:p>
                    <a:p>
                      <a:pPr>
                        <a:spcAft>
                          <a:spcPct val="0"/>
                        </a:spcAft>
                        <a:tabLst>
                          <a:tab pos="914400" algn="l"/>
                          <a:tab pos="5715000" algn="r"/>
                        </a:tabLs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Disgrifiad cyfyngedig sy'n dangos: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fawr o wybodaeth a dealltwriaeth o Ddeddf Gwasanaethau Cymdeithasol a Llesiant (Cymru) 2014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914400" algn="l"/>
                          <a:tab pos="5715000" algn="r"/>
                        </a:tabLs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fawr o ddealltwriaeth o gysyniadau allweddol, megis canolbwyntio ar bobl y mae angen iddyn nhw gael gofal a chymorth.    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/>
                </a:tc>
                <a:extLst>
                  <a:ext uri="{0D108BD9-81ED-4DB2-BD59-A6C34878D82A}">
                    <a16:rowId xmlns:a16="http://schemas.microsoft.com/office/drawing/2014/main" val="2398790308"/>
                  </a:ext>
                </a:extLst>
              </a:tr>
              <a:tr h="4031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marc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Ateb ddim yn haeddu marc neu heb geisio rhoi ateb.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116" marR="62116" marT="31328" marB="31328"/>
                </a:tc>
                <a:extLst>
                  <a:ext uri="{0D108BD9-81ED-4DB2-BD59-A6C34878D82A}">
                    <a16:rowId xmlns:a16="http://schemas.microsoft.com/office/drawing/2014/main" val="2198192402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DC5BEC99-00D8-44DF-93C9-2D595461F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0172" y="0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4238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CE40D-135C-4D05-AC3D-473AAB118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72" y="273902"/>
            <a:ext cx="9203674" cy="13255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6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1 Hybu iechyd a llesiant</a:t>
            </a:r>
            <a:endParaRPr lang="en-GB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0AE0F7-7E5B-4449-AB54-C9F9DE7567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03" y="1392011"/>
            <a:ext cx="11257254" cy="4802727"/>
          </a:xfrm>
        </p:spPr>
        <p:txBody>
          <a:bodyPr>
            <a:normAutofit fontScale="95000"/>
          </a:bodyPr>
          <a:lstStyle/>
          <a:p>
            <a:pPr marL="514350" indent="-514350">
              <a:buAutoNum type="arabicPlain" startAt="7"/>
            </a:pPr>
            <a:endParaRPr lang="en-GB" sz="2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2100">
                <a:latin typeface="Arial" panose="020B0604020202020204" pitchFamily="34" charset="0"/>
                <a:cs typeface="Arial" panose="020B0604020202020204" pitchFamily="34" charset="0"/>
              </a:rPr>
              <a:t>7      </a:t>
            </a:r>
            <a:r>
              <a:rPr lang="1106" sz="21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Disgrifiwch</a:t>
            </a:r>
            <a:r>
              <a:rPr lang="1106" sz="2100">
                <a:latin typeface="Arial" panose="020B0604020202020204" pitchFamily="34" charset="0"/>
                <a:cs typeface="Arial" panose="020B0604020202020204" pitchFamily="34" charset="0"/>
              </a:rPr>
              <a:t> brif nodweddion cysyniadau cyfannol o iechyd a llesiant    </a:t>
            </a:r>
          </a:p>
          <a:p>
            <a:pPr marL="0" indent="0">
              <a:buNone/>
              <a:defRPr b="0" i="0"/>
            </a:pPr>
            <a:r>
              <a:rPr lang="1106" sz="2100">
                <a:latin typeface="Arial" panose="020B0604020202020204" pitchFamily="34" charset="0"/>
                <a:cs typeface="Arial" panose="020B0604020202020204" pitchFamily="34" charset="0"/>
              </a:rPr>
              <a:t>        ac</a:t>
            </a:r>
            <a:r>
              <a:rPr lang="1106" sz="21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ystyriwch </a:t>
            </a:r>
            <a:r>
              <a:rPr lang="1106" sz="2100">
                <a:latin typeface="Arial" panose="020B0604020202020204" pitchFamily="34" charset="0"/>
                <a:cs typeface="Arial" panose="020B0604020202020204" pitchFamily="34" charset="0"/>
              </a:rPr>
              <a:t>sut mae penderfynyddion cymdeithasol ac economaidd yn cyfrannu at </a:t>
            </a:r>
          </a:p>
          <a:p>
            <a:pPr marL="0" indent="0">
              <a:buNone/>
              <a:defRPr b="0" i="0"/>
            </a:pPr>
            <a:r>
              <a:rPr lang="1106" sz="2100">
                <a:latin typeface="Arial" panose="020B0604020202020204" pitchFamily="34" charset="0"/>
                <a:cs typeface="Arial" panose="020B0604020202020204" pitchFamily="34" charset="0"/>
              </a:rPr>
              <a:t>       anghydraddoldebau mewn gofal sy'n canolbwyntio ar ganlyniadau.                                   [14]</a:t>
            </a:r>
          </a:p>
          <a:p>
            <a:pPr marL="0" indent="0">
              <a:buNone/>
            </a:pPr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</a:t>
            </a:r>
          </a:p>
          <a:p>
            <a:pPr marL="0" indent="0">
              <a:buNone/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</a:t>
            </a:r>
          </a:p>
          <a:p>
            <a:pPr marL="0" indent="0">
              <a:buNone/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</a:t>
            </a:r>
          </a:p>
          <a:p>
            <a:pPr marL="0" indent="0">
              <a:buNone/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</a:t>
            </a:r>
          </a:p>
          <a:p>
            <a:pPr marL="0" indent="0">
              <a:buNone/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</a:t>
            </a:r>
          </a:p>
          <a:p>
            <a:pPr marL="0" indent="0">
              <a:buNone/>
            </a:pPr>
            <a:endParaRPr lang="en-GB"/>
          </a:p>
        </p:txBody>
      </p:sp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3F2159F7-B27F-48B7-91A0-EE7B316E7A19}"/>
              </a:ext>
            </a:extLst>
          </p:cNvPr>
          <p:cNvSpPr/>
          <p:nvPr/>
        </p:nvSpPr>
        <p:spPr>
          <a:xfrm>
            <a:off x="5401614" y="3662969"/>
            <a:ext cx="4811152" cy="2686929"/>
          </a:xfrm>
          <a:prstGeom prst="wedgeEllipseCallout">
            <a:avLst>
              <a:gd name="adj1" fmla="val -68956"/>
              <a:gd name="adj2" fmla="val -74341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Pan fydd cwestiwn yn mynd i'r afael â mwy nag 1 AA bydd yn cynnwys y berfau gorchymyn sy'n angenrheidiol i fynd i'r afael â phob AA a asesir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E709D2-80B7-41D2-9948-2C980453F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1218" y="85564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9455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F7499-42C9-4A6C-AD25-7B99176E1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48" y="-3017"/>
            <a:ext cx="10515600" cy="13255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6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1 Hybu iechyd a llesiant</a:t>
            </a:r>
            <a:endParaRPr lang="en-GB" sz="3600" b="1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02EA39-5E53-4FE0-8FB4-7B569B6770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5147516"/>
              </p:ext>
            </p:extLst>
          </p:nvPr>
        </p:nvGraphicFramePr>
        <p:xfrm>
          <a:off x="838199" y="1440695"/>
          <a:ext cx="10298723" cy="52060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3948">
                  <a:extLst>
                    <a:ext uri="{9D8B030D-6E8A-4147-A177-3AD203B41FA5}">
                      <a16:colId xmlns:a16="http://schemas.microsoft.com/office/drawing/2014/main" val="1870994998"/>
                    </a:ext>
                  </a:extLst>
                </a:gridCol>
                <a:gridCol w="4532816">
                  <a:extLst>
                    <a:ext uri="{9D8B030D-6E8A-4147-A177-3AD203B41FA5}">
                      <a16:colId xmlns:a16="http://schemas.microsoft.com/office/drawing/2014/main" val="1444285192"/>
                    </a:ext>
                  </a:extLst>
                </a:gridCol>
                <a:gridCol w="4781959">
                  <a:extLst>
                    <a:ext uri="{9D8B030D-6E8A-4147-A177-3AD203B41FA5}">
                      <a16:colId xmlns:a16="http://schemas.microsoft.com/office/drawing/2014/main" val="1860545250"/>
                    </a:ext>
                  </a:extLst>
                </a:gridCol>
              </a:tblGrid>
              <a:tr h="274951"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AA1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AA3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987745"/>
                  </a:ext>
                </a:extLst>
              </a:tr>
              <a:tr h="2543223"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Nid oes unrhyw farciau Band 4 ar gyfer yr amcan asesu hwn. Dyfernir 6 marc fel yn achos Band 3.</a:t>
                      </a:r>
                      <a:endParaRPr lang="en-GB" sz="12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sz="1200" b="1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7-8 marc</a:t>
                      </a:r>
                      <a:endParaRPr lang="en-GB" sz="12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lvl="0">
                        <a:defRPr b="0" i="0"/>
                      </a:pPr>
                      <a:r>
                        <a:rPr lang="1106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Ymateb gwych sy'n dangos:</a:t>
                      </a:r>
                    </a:p>
                    <a:p>
                      <a:pPr lvl="0">
                        <a:defRPr b="0" i="0"/>
                      </a:pPr>
                      <a:r>
                        <a:rPr lang="1106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barn graff a hyddysg am y ffordd y gall amrywiaeth o benderfynyddion cymdeithasol ac economaidd gyfrannu tuag at anghydraddoldebau o ran gofal sy'n canolbwyntio ar ganlyniadau</a:t>
                      </a:r>
                    </a:p>
                    <a:p>
                      <a:pPr lvl="0">
                        <a:defRPr b="0" i="0"/>
                      </a:pPr>
                      <a:r>
                        <a:rPr lang="1106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ymdriniaeth hyderus a manwl o gysyniad y penderfynyddion cymdeithasol ac economaidd a'u heffaith bosibl ar y ddarpariaeth gofal.</a:t>
                      </a:r>
                    </a:p>
                    <a:p>
                      <a:pPr>
                        <a:defRPr b="0" i="0"/>
                      </a:pPr>
                      <a:r>
                        <a:rPr lang="1106" sz="1200" b="1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en-GB" sz="12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defRPr b="0" i="0"/>
                      </a:pPr>
                      <a:r>
                        <a:rPr lang="1106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Caiff ymateb yr ymgeisydd ei fynegi'n glir ac mae'n dangos defnydd cywir o amrywiaeth eang o derminoleg. Mae’r gwaith ysgrifennu wedi’i strwythuro’n dda iawn ac yn drefnus iawn, gan ddefnyddio gramadeg, atalnodi a sillafu cywir.</a:t>
                      </a:r>
                      <a:endParaRPr lang="en-GB" sz="12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2438428"/>
                  </a:ext>
                </a:extLst>
              </a:tr>
              <a:tr h="338452"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>
                        <a:defRPr b="0" i="0"/>
                      </a:pPr>
                      <a:r>
                        <a:rPr lang="1106" sz="12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1106" sz="1200" b="1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marc</a:t>
                      </a:r>
                      <a:endParaRPr lang="en-GB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>
                        <a:defRPr b="0" i="0"/>
                      </a:pPr>
                      <a:r>
                        <a:rPr lang="1106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Ymateb da iawn sy'n dangos gwybodaeth a dealltwriaeth drylwyr am brif nodweddion cysyniadau cyfannol o iechyd a llesiant.</a:t>
                      </a:r>
                    </a:p>
                    <a:p>
                      <a:endParaRPr lang="en-GB" sz="12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ct val="0"/>
                        </a:spcAft>
                        <a:defRPr b="0" i="0"/>
                      </a:pPr>
                      <a:r>
                        <a:rPr lang="1106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 marc</a:t>
                      </a:r>
                      <a:r>
                        <a:rPr lang="1106" sz="12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Ymateb da sy'n dangos: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barn resymegol am y ffordd y gall penderfynyddion cymdeithasol ac economaidd gyfrannu at anghydraddoldebau ym maes gofal sy'n canolbwyntio ar ganlyniadau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ct val="0"/>
                        </a:spcAft>
                        <a:buFont typeface="Symbol" panose="05050102010706020507" pitchFamily="18" charset="2"/>
                        <a:buChar char=""/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ymdriniaeth drylwyr â chysyniad y penderfynyddion cymdeithasol ac economaidd a'u heffaith bosibl ar y ddarpariaeth gofal.</a:t>
                      </a:r>
                    </a:p>
                    <a:p>
                      <a:pPr>
                        <a:spcAft>
                          <a:spcPct val="0"/>
                        </a:spcAft>
                        <a:defRPr b="0" i="0"/>
                      </a:pPr>
                      <a:r>
                        <a:rPr lang="1106" sz="12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ct val="0"/>
                        </a:spcAft>
                        <a:defRPr b="0" i="0"/>
                      </a:pPr>
                      <a:r>
                        <a:rPr lang="1106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Caiff ymateb yr ymgeisydd ei fynegi'n glir ac mae'n dangos defnydd cywir o derminoleg. Mae'r gwaith ysgrifennu wedi'i strwythuro'n dda, gan ddefnyddio gramadeg, atalnodi a sillafu cywir ar y cyfan.</a:t>
                      </a:r>
                    </a:p>
                  </a:txBody>
                  <a:tcPr marL="73025" marR="73025" marT="36830" marB="36830"/>
                </a:tc>
                <a:extLst>
                  <a:ext uri="{0D108BD9-81ED-4DB2-BD59-A6C34878D82A}">
                    <a16:rowId xmlns:a16="http://schemas.microsoft.com/office/drawing/2014/main" val="1304960954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0FF04FC-8FD4-484B-B9EA-83DD70770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279" y="129066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207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5666" y="410317"/>
            <a:ext cx="9446008" cy="83099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en-US" sz="800">
              <a:solidFill>
                <a:srgbClr val="0D0D0D"/>
              </a:solidFill>
              <a:latin typeface="Arial" panose="020B0604020202020204" pitchFamily="34" charset="0"/>
            </a:endParaRPr>
          </a:p>
          <a:p>
            <a:endParaRPr lang="en-US" sz="800">
              <a:solidFill>
                <a:srgbClr val="0D0D0D"/>
              </a:solidFill>
              <a:latin typeface="Arial" panose="020B0604020202020204" pitchFamily="34" charset="0"/>
            </a:endParaRPr>
          </a:p>
          <a:p>
            <a:endParaRPr lang="en-US" sz="800">
              <a:solidFill>
                <a:srgbClr val="0D0D0D"/>
              </a:solidFill>
              <a:latin typeface="Arial" panose="020B0604020202020204" pitchFamily="34" charset="0"/>
            </a:endParaRPr>
          </a:p>
          <a:p>
            <a:endParaRPr lang="en-US" sz="800">
              <a:solidFill>
                <a:srgbClr val="0D0D0D"/>
              </a:solidFill>
              <a:latin typeface="Arial" panose="020B0604020202020204" pitchFamily="34" charset="0"/>
            </a:endParaRPr>
          </a:p>
          <a:p>
            <a:endParaRPr lang="en-US" sz="800">
              <a:solidFill>
                <a:srgbClr val="0D0D0D"/>
              </a:solidFill>
              <a:latin typeface="Arial" panose="020B0604020202020204" pitchFamily="34" charset="0"/>
            </a:endParaRPr>
          </a:p>
          <a:p>
            <a:endParaRPr lang="en-US" sz="800">
              <a:solidFill>
                <a:srgbClr val="0D0D0D"/>
              </a:solidFill>
              <a:latin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8EF423-FC1F-4B5B-ADD5-FAA08C313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58" y="305069"/>
            <a:ext cx="8078319" cy="1325563"/>
          </a:xfrm>
        </p:spPr>
        <p:txBody>
          <a:bodyPr/>
          <a:lstStyle/>
          <a:p>
            <a:pPr>
              <a:defRPr b="0" i="0"/>
            </a:pPr>
            <a:r>
              <a:rPr lang="1106" sz="3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Nodau ac amcanion</a:t>
            </a:r>
          </a:p>
        </p:txBody>
      </p:sp>
      <p:sp>
        <p:nvSpPr>
          <p:cNvPr id="4" name="Text Placeholder 15"/>
          <p:cNvSpPr>
            <a:spLocks noGrp="1"/>
          </p:cNvSpPr>
          <p:nvPr>
            <p:ph idx="1"/>
          </p:nvPr>
        </p:nvSpPr>
        <p:spPr>
          <a:xfrm>
            <a:off x="574158" y="1774112"/>
            <a:ext cx="10714075" cy="4444409"/>
          </a:xfr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§"/>
              <a:defRPr b="0" i="0"/>
            </a:pPr>
            <a:r>
              <a:rPr lang="1106" sz="2400" dirty="0">
                <a:solidFill>
                  <a:schemeClr val="tx1"/>
                </a:solidFill>
                <a:latin typeface="+mn-lt"/>
              </a:rPr>
              <a:t>Rhoi gwybodaeth, dealltwriaeth a sgiliau manwl i ddysgwyr am ddatblygiad unigolion, a sut i ofalu amdanynt, ar bob cam o'r rhychwant oes o adeg cenhedlu i oedolaeth ddiweddarach.  </a:t>
            </a:r>
          </a:p>
          <a:p>
            <a:pPr>
              <a:lnSpc>
                <a:spcPct val="80000"/>
              </a:lnSpc>
            </a:pPr>
            <a:endParaRPr lang="en-GB" sz="24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§"/>
              <a:defRPr b="0" i="0"/>
            </a:pPr>
            <a:r>
              <a:rPr lang="1106" sz="2400" dirty="0">
                <a:solidFill>
                  <a:schemeClr val="tx1"/>
                </a:solidFill>
                <a:latin typeface="+mn-lt"/>
              </a:rPr>
              <a:t>Rhoi cyfle i ddysgwyr ddatblygu eu dealltwriaeth o'r canlynol: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§"/>
            </a:pPr>
            <a:endParaRPr lang="en-GB" sz="2400" dirty="0">
              <a:solidFill>
                <a:schemeClr val="tx1"/>
              </a:solidFill>
              <a:latin typeface="+mn-lt"/>
            </a:endParaRPr>
          </a:p>
          <a:p>
            <a:pPr marL="1143000" lvl="1" indent="-457200">
              <a:lnSpc>
                <a:spcPct val="80000"/>
              </a:lnSpc>
              <a:buFont typeface="Courier New" panose="02070309020205020404" pitchFamily="49" charset="0"/>
              <a:buChar char="o"/>
              <a:defRPr b="0" i="0"/>
            </a:pPr>
            <a:r>
              <a:rPr lang="1106" dirty="0">
                <a:solidFill>
                  <a:schemeClr val="tx1"/>
                </a:solidFill>
              </a:rPr>
              <a:t>dylanwadau ar dwf, datblygiad, ymddygiad a llesiant dynol.</a:t>
            </a:r>
          </a:p>
          <a:p>
            <a:pPr marL="1143000" lvl="1" indent="-457200">
              <a:lnSpc>
                <a:spcPct val="80000"/>
              </a:lnSpc>
              <a:buFont typeface="Courier New" panose="02070309020205020404" pitchFamily="49" charset="0"/>
              <a:buChar char="o"/>
              <a:defRPr b="0" i="0"/>
            </a:pPr>
            <a:r>
              <a:rPr lang="1106" dirty="0">
                <a:solidFill>
                  <a:schemeClr val="tx1"/>
                </a:solidFill>
              </a:rPr>
              <a:t>anghenion cymdeithasol, corfforol, emosiynol a diwylliannol pobl sy'n defnyddio gwasanaethau gofal a chymorth, ac yn cydnabod bod gan bawb eu galluoedd a'u hanghenion unigryw eu hunain. </a:t>
            </a:r>
          </a:p>
          <a:p>
            <a:pPr marL="1143000" lvl="1" indent="-457200">
              <a:lnSpc>
                <a:spcPct val="80000"/>
              </a:lnSpc>
              <a:buFont typeface="Courier New" panose="02070309020205020404" pitchFamily="49" charset="0"/>
              <a:buChar char="o"/>
              <a:defRPr b="0" i="0"/>
            </a:pPr>
            <a:r>
              <a:rPr lang="1106" dirty="0">
                <a:solidFill>
                  <a:schemeClr val="tx1"/>
                </a:solidFill>
              </a:rPr>
              <a:t>sut mae'r ddarpariaeth o wasanaethau yng Nghymru yn cefnogi datblygiad a llesiant unigolion a'u gallu i wneud penderfyniadau gwybodus.</a:t>
            </a:r>
            <a:endParaRPr lang="en-US" b="1" kern="1100" spc="-5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EA51CF-8B2A-4DDF-B582-D38648F1B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086" y="305069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18648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D09E2-7E0E-41D4-B8ED-16D8B40A4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931" y="242222"/>
            <a:ext cx="9873315" cy="1325563"/>
          </a:xfrm>
        </p:spPr>
        <p:txBody>
          <a:bodyPr>
            <a:normAutofit fontScale="90000"/>
          </a:bodyPr>
          <a:lstStyle/>
          <a:p>
            <a:pPr>
              <a:defRPr b="0" i="0"/>
            </a:pPr>
            <a:r>
              <a:rPr lang="1106" sz="20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3 (Llwybr Gofal Plant Safon Uwch)</a:t>
            </a:r>
            <a:r>
              <a:rPr lang="1106" sz="2000" b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1106" sz="20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20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Safbwyntiau damcaniaethol ynghylch datblygiad plant a phobl ifanc </a:t>
            </a:r>
            <a:br>
              <a:rPr lang="1106" sz="20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1106" sz="20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20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5 (Llwybr Iechyd a Gofal Cymdeithasol Oedolion Safon Uwch)</a:t>
            </a:r>
            <a:br>
              <a:rPr lang="1106" sz="20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20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Safbwyntiau damcaniaethol ynghylch ymddygiad oedolion</a:t>
            </a:r>
            <a:endParaRPr lang="en-GB" sz="2000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51972-9F3A-4646-8872-50296E59F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8172"/>
            <a:ext cx="10515600" cy="4802187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Mae'r ddau arholiad yn: 2 awr 30 munud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30% o Safon Uwch 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100 marc</a:t>
            </a:r>
          </a:p>
          <a:p>
            <a:pPr marL="0" indent="0">
              <a:buNone/>
            </a:pPr>
            <a:endParaRPr lang="en-GB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Mae asesiad Uned 3 ac Uned 5 yn ymwneud â'r defnydd o deunydd a ryddheir ymlaen llaw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Cyhoeddir y deunydd a ryddheir ymlaen llaw ar wefan ddiogel CBAC, er mwyn i ganolfannau ei lwytho i lawr a'i roi i ymgeiswyr o 1 Mawrth ymlaen, ond nid cyn hynny, ym mlwyddyn y dyfarniad. Mae'r dyddiad hwn wedi'i bennu i sicrhau bod dysgwyr yn cael digon o amser i baratoi ar gyfer yr asesiad perthnasol drwy arholiad (tua 12 wythnos) ond nid yw'n rhy gynnar, felly ni fydd yn effeithio'n amhriodol ar weithgareddau addysgu na dysgu yn ystod y flwyddyn academaidd, nac yn effeithio'n negyddol ar yr astudiaeth neu'r gwaith eang o gwblhau uned(au) yr Asesiadau Di-arholiad.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Mae pob cwestiwn yn orfodol.</a:t>
            </a:r>
          </a:p>
          <a:p>
            <a:pPr marL="0" indent="0">
              <a:buNone/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Bydd yr asesiad yn cael ei rannu yn ddwy ran: </a:t>
            </a:r>
          </a:p>
          <a:p>
            <a:pPr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Adran A (40 marc, yn cynnwys cwestiynau sy'n ymwneud â'r deunydd a ryddheir ymlaen llaw)</a:t>
            </a:r>
          </a:p>
          <a:p>
            <a:pPr>
              <a:defRPr b="0" i="0"/>
            </a:pP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Adran B (60 marc, yn cynnwys cwestiynau </a:t>
            </a:r>
            <a:r>
              <a:rPr lang="1106" sz="1800" b="1">
                <a:latin typeface="Arial" panose="020B0604020202020204" pitchFamily="34" charset="0"/>
                <a:cs typeface="Arial" panose="020B0604020202020204" pitchFamily="34" charset="0"/>
              </a:rPr>
              <a:t>nad </a:t>
            </a:r>
            <a:r>
              <a:rPr lang="1106" sz="1800">
                <a:latin typeface="Arial" panose="020B0604020202020204" pitchFamily="34" charset="0"/>
                <a:cs typeface="Arial" panose="020B0604020202020204" pitchFamily="34" charset="0"/>
              </a:rPr>
              <a:t>ydynt yn ymwneud yn uniongyrchol â'r deunydd a ryddheir ymlaen llaw).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658303-A589-45B5-A6AB-4635F6BAE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9790" y="237692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9134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87399-EDD3-40AE-9DCF-C5F8AC613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45" y="229931"/>
            <a:ext cx="6734908" cy="1325563"/>
          </a:xfrm>
        </p:spPr>
        <p:txBody>
          <a:bodyPr/>
          <a:lstStyle/>
          <a:p>
            <a:pPr>
              <a:defRPr b="0" i="0"/>
            </a:pPr>
            <a:r>
              <a:rPr lang="1106" sz="3600" b="1">
                <a:solidFill>
                  <a:srgbClr val="00B0F0"/>
                </a:solidFill>
                <a:latin typeface="Arial"/>
                <a:cs typeface="Arial"/>
              </a:rPr>
              <a:t>Adnoddau CBAC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445309-5E44-4D0F-9073-6A809A6F97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140" y="1390651"/>
            <a:ext cx="10862968" cy="510222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  <a:defRPr b="0" i="0"/>
            </a:pPr>
            <a:r>
              <a:rPr lang="1106" sz="2200" b="1" dirty="0">
                <a:latin typeface="Arial" panose="020B0604020202020204" pitchFamily="34" charset="0"/>
                <a:cs typeface="Arial" panose="020B0604020202020204" pitchFamily="34" charset="0"/>
              </a:rPr>
              <a:t>Ar gael ar y wefan agored</a:t>
            </a:r>
          </a:p>
          <a:p>
            <a:pPr marL="0" indent="0">
              <a:buNone/>
              <a:defRPr b="0" i="0"/>
            </a:pPr>
            <a:r>
              <a:rPr lang="1106" sz="2200" b="1" dirty="0">
                <a:latin typeface="Arial" panose="020B0604020202020204" pitchFamily="34" charset="0"/>
                <a:cs typeface="Arial" panose="020B0604020202020204" pitchFamily="34" charset="0"/>
              </a:rPr>
              <a:t>Manyleb a deunyddiau asesu enghreifftiol</a:t>
            </a:r>
          </a:p>
          <a:p>
            <a:pPr marL="0" indent="0">
              <a:buNone/>
              <a:defRPr b="0" i="0"/>
            </a:pPr>
            <a:r>
              <a:rPr lang="1106" sz="2200" b="1" dirty="0">
                <a:latin typeface="Arial" panose="020B0604020202020204" pitchFamily="34" charset="0"/>
                <a:cs typeface="Arial" panose="020B0604020202020204" pitchFamily="34" charset="0"/>
              </a:rPr>
              <a:t>Canllaw Addysgu  </a:t>
            </a:r>
            <a:r>
              <a:rPr lang="1106" sz="2200" b="0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1106" sz="2200" b="0" i="1" dirty="0">
                <a:latin typeface="Arial" panose="020B0604020202020204" pitchFamily="34" charset="0"/>
                <a:cs typeface="Arial" panose="020B0604020202020204" pitchFamily="34" charset="0"/>
              </a:rPr>
              <a:t> ar gael yn fuan</a:t>
            </a:r>
            <a:r>
              <a:rPr lang="1106" sz="2200" b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185738" indent="-185738">
              <a:defRPr b="0" i="0"/>
            </a:pP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rhad ac am ddim ar y wefan agored </a:t>
            </a:r>
          </a:p>
          <a:p>
            <a:pPr marL="185738" indent="-185738">
              <a:defRPr b="0" i="0"/>
            </a:pP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llwybr drwy'r fanyleb  </a:t>
            </a:r>
          </a:p>
          <a:p>
            <a:pPr marL="185738" indent="-185738">
              <a:defRPr b="0" i="0"/>
            </a:pP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cwestiynau cyffredin </a:t>
            </a:r>
          </a:p>
          <a:p>
            <a:pPr marL="185738" indent="-185738">
              <a:defRPr b="0" i="0"/>
            </a:pP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arweiniad manwl ar yr unedau</a:t>
            </a:r>
          </a:p>
          <a:p>
            <a:pPr marL="185738" indent="-185738">
              <a:defRPr b="0" i="0"/>
            </a:pP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canllawiau ychwanegol ar gyfer cynnwys Asesiad Di-arholiad</a:t>
            </a:r>
            <a:r>
              <a:rPr lang="1106" sz="2200" i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85738" indent="-185738">
              <a:defRPr b="0" i="0"/>
            </a:pP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adnoddau a awgrymir</a:t>
            </a:r>
          </a:p>
          <a:p>
            <a:pPr marL="0" indent="0">
              <a:buNone/>
            </a:pPr>
            <a:endParaRPr lang="en-GB" sz="2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2200" b="1" dirty="0">
                <a:latin typeface="Arial" panose="020B0604020202020204" pitchFamily="34" charset="0"/>
                <a:cs typeface="Arial" panose="020B0604020202020204" pitchFamily="34" charset="0"/>
              </a:rPr>
              <a:t>Adnoddau digidol ar-lein rhad ac am ddim</a:t>
            </a:r>
          </a:p>
          <a:p>
            <a:pPr marL="185738" indent="-185738">
              <a:defRPr b="0" i="0"/>
            </a:pPr>
            <a:r>
              <a:rPr lang="1106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taflenni gwaith</a:t>
            </a: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 rhyngweithiol</a:t>
            </a:r>
          </a:p>
          <a:p>
            <a:pPr marL="185738" indent="-185738">
              <a:defRPr b="0" i="0"/>
            </a:pP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gweithgareddau/nodiadau adolygu y gellir eu hargraffu                </a:t>
            </a:r>
          </a:p>
          <a:p>
            <a:pPr marL="185738" indent="-185738">
              <a:defRPr b="0" i="0"/>
            </a:pP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adnoddau ystafell ddosbarth </a:t>
            </a:r>
          </a:p>
          <a:p>
            <a:pPr marL="185738" indent="-185738">
              <a:defRPr b="0" i="0"/>
            </a:pPr>
            <a:r>
              <a:rPr lang="1106" sz="2200" i="1" dirty="0">
                <a:latin typeface="Arial" panose="020B0604020202020204" pitchFamily="34" charset="0"/>
                <a:cs typeface="Arial" panose="020B0604020202020204" pitchFamily="34" charset="0"/>
              </a:rPr>
              <a:t>rhad ac am ddim</a:t>
            </a:r>
            <a:r>
              <a:rPr lang="1106" sz="2200" i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Image result for image classroom secondary teaching">
            <a:extLst>
              <a:ext uri="{FF2B5EF4-FFF2-40B4-BE49-F238E27FC236}">
                <a16:creationId xmlns:a16="http://schemas.microsoft.com/office/drawing/2014/main" id="{3E42968C-18B4-4019-B675-613583FD33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2226" y="2208890"/>
            <a:ext cx="4558762" cy="365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00D024-E783-49F0-A9A1-3BE56305F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650" y="365125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99082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4B148-4AE4-49AE-8F72-C79010337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027985" cy="1325563"/>
          </a:xfrm>
        </p:spPr>
        <p:txBody>
          <a:bodyPr/>
          <a:lstStyle/>
          <a:p>
            <a:pPr>
              <a:defRPr b="0" i="0"/>
            </a:pPr>
            <a:r>
              <a:rPr lang="1106" sz="3600" b="1">
                <a:solidFill>
                  <a:srgbClr val="00B0F0"/>
                </a:solidFill>
                <a:latin typeface="Arial"/>
                <a:cs typeface="Arial"/>
              </a:rPr>
              <a:t>Adnoddau</a:t>
            </a:r>
            <a:r>
              <a:rPr lang="1106" sz="3600" b="1" dirty="0">
                <a:solidFill>
                  <a:srgbClr val="00B0F0"/>
                </a:solidFill>
                <a:latin typeface="Arial"/>
                <a:cs typeface="Arial"/>
              </a:rPr>
              <a:t> CBAC</a:t>
            </a:r>
            <a:endParaRPr lang="en-GB" sz="3600" b="1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0D14A-C3E0-48A0-8A3E-B6720C82E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4486276"/>
          </a:xfrm>
        </p:spPr>
        <p:txBody>
          <a:bodyPr>
            <a:normAutofit fontScale="65000" lnSpcReduction="20000"/>
          </a:bodyPr>
          <a:lstStyle/>
          <a:p>
            <a:pPr marL="0" indent="0">
              <a:buNone/>
              <a:defRPr b="0" i="0"/>
            </a:pPr>
            <a:r>
              <a:rPr lang="1106" sz="2600" dirty="0">
                <a:latin typeface="Arial" panose="020B0604020202020204" pitchFamily="34" charset="0"/>
                <a:cs typeface="Arial" panose="020B0604020202020204" pitchFamily="34" charset="0"/>
              </a:rPr>
              <a:t>Cyn-bapurau a chynlluniau marcio ar gyfer hen gymwysterau TAG Iechyd a Gofal Cymdeithasol</a:t>
            </a:r>
          </a:p>
          <a:p>
            <a:pPr marL="0" indent="0">
              <a:buNone/>
            </a:pP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2600" b="1" dirty="0">
                <a:latin typeface="Arial" panose="020B0604020202020204" pitchFamily="34" charset="0"/>
                <a:cs typeface="Arial" panose="020B0604020202020204" pitchFamily="34" charset="0"/>
              </a:rPr>
              <a:t>Banc Cwestiynau </a:t>
            </a:r>
            <a:r>
              <a:rPr lang="1106" sz="2600" b="0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1106" sz="2600" b="1" dirty="0">
                <a:latin typeface="Arial" panose="020B0604020202020204" pitchFamily="34" charset="0"/>
                <a:cs typeface="Arial" panose="020B0604020202020204" pitchFamily="34" charset="0"/>
              </a:rPr>
              <a:t> creu eich papur cwestiynau eich hun</a:t>
            </a:r>
          </a:p>
          <a:p>
            <a:endParaRPr lang="en-GB" sz="26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b="0" i="0"/>
            </a:pPr>
            <a:r>
              <a:rPr lang="1106" sz="2600" dirty="0">
                <a:latin typeface="Arial" panose="020B0604020202020204" pitchFamily="34" charset="0"/>
                <a:cs typeface="Arial" panose="020B0604020202020204" pitchFamily="34" charset="0"/>
              </a:rPr>
              <a:t>Mae'r Banc Cwestiynau yn adnodd rhad ac am ddim sy'n eich galluogi i greu papur cwestiynau ymarfer o ddewis o filoedd o gwestiynau o gyn-bapurau:  https://www.wjec.co.uk/question-bank/question-search.html?language_id=2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 b="0" i="0"/>
            </a:pPr>
            <a:r>
              <a:rPr lang="1106" sz="2600" b="1" dirty="0">
                <a:latin typeface="Arial" panose="020B0604020202020204" pitchFamily="34" charset="0"/>
                <a:cs typeface="Arial" panose="020B0604020202020204" pitchFamily="34" charset="0"/>
              </a:rPr>
              <a:t>Ar gael pan fydd y garfan gyntaf wedi'i dyfarnu</a:t>
            </a:r>
          </a:p>
          <a:p>
            <a:endParaRPr lang="en-US" sz="26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defRPr b="0" i="0"/>
            </a:pPr>
            <a:r>
              <a:rPr lang="1106" sz="2600" dirty="0">
                <a:latin typeface="Arial" panose="020B0604020202020204" pitchFamily="34" charset="0"/>
                <a:cs typeface="Arial" panose="020B0604020202020204" pitchFamily="34" charset="0"/>
              </a:rPr>
              <a:t>data ar lefel eitem </a:t>
            </a:r>
          </a:p>
          <a:p>
            <a:pPr marL="285750" indent="-285750">
              <a:defRPr b="0" i="0"/>
            </a:pPr>
            <a:r>
              <a:rPr lang="1106" sz="2600" dirty="0">
                <a:latin typeface="Arial" panose="020B0604020202020204" pitchFamily="34" charset="0"/>
                <a:cs typeface="Arial" panose="020B0604020202020204" pitchFamily="34" charset="0"/>
              </a:rPr>
              <a:t>adolygu arholiad ar-lein ar gyfer unedau a asesir yn allanol </a:t>
            </a:r>
          </a:p>
          <a:p>
            <a:pPr marL="285750" indent="-285750">
              <a:defRPr b="0" i="0"/>
            </a:pPr>
            <a:r>
              <a:rPr lang="1106" sz="2600" dirty="0">
                <a:latin typeface="Arial" panose="020B0604020202020204" pitchFamily="34" charset="0"/>
                <a:cs typeface="Arial" panose="020B0604020202020204" pitchFamily="34" charset="0"/>
              </a:rPr>
              <a:t>enghreifftiau ar gyfer asesiadau di-arholiad / asesiadau mewnol </a:t>
            </a:r>
          </a:p>
          <a:p>
            <a:pPr marL="285750" indent="-285750">
              <a:defRPr b="0" i="0"/>
            </a:pPr>
            <a:r>
              <a:rPr lang="1106" sz="2600" dirty="0">
                <a:latin typeface="Arial" panose="020B0604020202020204" pitchFamily="34" charset="0"/>
                <a:cs typeface="Arial" panose="020B0604020202020204" pitchFamily="34" charset="0"/>
              </a:rPr>
              <a:t>adroddiadau uwch gymedrolwyr ac uwch arholwyr </a:t>
            </a:r>
          </a:p>
          <a:p>
            <a:pPr marL="285750" indent="-285750">
              <a:defRPr b="0" i="0"/>
            </a:pPr>
            <a:r>
              <a:rPr lang="1106" sz="2600" dirty="0">
                <a:latin typeface="Arial" panose="020B0604020202020204" pitchFamily="34" charset="0"/>
                <a:cs typeface="Arial" panose="020B0604020202020204" pitchFamily="34" charset="0"/>
              </a:rPr>
              <a:t>adroddiadau canolfannau unigol ar asesiadau mewnol </a:t>
            </a:r>
            <a:endParaRPr lang="en-GB" sz="26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4FB7C2-F452-4FF7-ABC2-C5AB14B4E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3649" y="365125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030267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14A24-0BAB-4E36-986E-EFF3FF347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25862" cy="1325563"/>
          </a:xfrm>
        </p:spPr>
        <p:txBody>
          <a:bodyPr/>
          <a:lstStyle/>
          <a:p>
            <a:pPr>
              <a:defRPr b="0" i="0"/>
            </a:pPr>
            <a:r>
              <a:rPr lang="1106" sz="3600" b="1">
                <a:solidFill>
                  <a:srgbClr val="00B0F0"/>
                </a:solidFill>
                <a:latin typeface="Arial"/>
                <a:cs typeface="Arial"/>
              </a:rPr>
              <a:t>Adnoddau Ychwanegol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FF786-681D-435D-87B8-4C2075980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Gwerslyfrau ac adnoddau digidol</a:t>
            </a:r>
          </a:p>
          <a:p>
            <a:pPr>
              <a:defRPr b="0" i="0"/>
            </a:pPr>
            <a:r>
              <a:rPr lang="1106" sz="2000">
                <a:latin typeface="Arial" panose="020B0604020202020204" pitchFamily="34" charset="0"/>
                <a:cs typeface="Arial" panose="020B0604020202020204" pitchFamily="34" charset="0"/>
              </a:rPr>
              <a:t>Wedi'u harnodi gan CBAC </a:t>
            </a:r>
          </a:p>
          <a:p>
            <a:endParaRPr lang="en-GB"/>
          </a:p>
          <a:p>
            <a:pPr marL="0" indent="0">
              <a:buNone/>
              <a:defRPr b="0" i="0"/>
            </a:pPr>
            <a:r>
              <a:rPr lang="1106">
                <a:latin typeface="Arial" panose="020B0604020202020204" pitchFamily="34" charset="0"/>
                <a:cs typeface="Arial" panose="020B0604020202020204" pitchFamily="34" charset="0"/>
              </a:rPr>
              <a:t>Adnoddau i athrawon </a:t>
            </a:r>
          </a:p>
          <a:p>
            <a:pPr>
              <a:defRPr b="0" i="0"/>
            </a:pPr>
            <a:r>
              <a:rPr lang="1106" sz="2000">
                <a:latin typeface="Arial" panose="020B0604020202020204" pitchFamily="34" charset="0"/>
                <a:cs typeface="Arial" panose="020B0604020202020204" pitchFamily="34" charset="0"/>
              </a:rPr>
              <a:t>Wedi'u hargymell gan CBAC                                                  </a:t>
            </a:r>
          </a:p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435253-DCAE-4C59-8CF5-1A3AAB102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4326" y="214246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833457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53F18082-FB71-D043-AC08-A8981A9BD215}"/>
              </a:ext>
            </a:extLst>
          </p:cNvPr>
          <p:cNvSpPr/>
          <p:nvPr/>
        </p:nvSpPr>
        <p:spPr>
          <a:xfrm>
            <a:off x="9778952" y="104487"/>
            <a:ext cx="2348753" cy="2348753"/>
          </a:xfrm>
          <a:prstGeom prst="ellipse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650FD-EEB3-2245-BEE1-DDB8083A1BEB}"/>
              </a:ext>
            </a:extLst>
          </p:cNvPr>
          <p:cNvSpPr txBox="1"/>
          <p:nvPr/>
        </p:nvSpPr>
        <p:spPr>
          <a:xfrm>
            <a:off x="4629652" y="583810"/>
            <a:ext cx="5513838" cy="60631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defRPr b="0" i="0"/>
            </a:pPr>
            <a:r>
              <a:rPr lang="1106" sz="3200" dirty="0">
                <a:solidFill>
                  <a:srgbClr val="FFFFFF"/>
                </a:solidFill>
              </a:rPr>
              <a:t>Unrhyw Gwestiynau?</a:t>
            </a:r>
            <a:endParaRPr lang="en-US" sz="3200" dirty="0">
              <a:solidFill>
                <a:srgbClr val="FFFFFF"/>
              </a:solidFill>
            </a:endParaRPr>
          </a:p>
          <a:p>
            <a:pPr lvl="0">
              <a:defRPr/>
            </a:pPr>
            <a:endParaRPr lang="en-GB" sz="3200" dirty="0">
              <a:solidFill>
                <a:srgbClr val="FFFFFF"/>
              </a:solidFill>
            </a:endParaRPr>
          </a:p>
          <a:p>
            <a:pPr lvl="0">
              <a:defRPr b="0" i="0"/>
            </a:pPr>
            <a:r>
              <a:rPr lang="1106" sz="3200" dirty="0">
                <a:solidFill>
                  <a:srgbClr val="FFFFFF"/>
                </a:solidFill>
              </a:rPr>
              <a:t>Cysylltwch â'n Swyddogion Pwnc arbenigol a'r tîm cefnogi gweinyddol os oes gennych unrhyw gwestiynau</a:t>
            </a:r>
          </a:p>
          <a:p>
            <a:pPr lvl="0">
              <a:defRPr/>
            </a:pPr>
            <a:endParaRPr lang="en-US" sz="3200" dirty="0">
              <a:solidFill>
                <a:srgbClr val="FFFFFF"/>
              </a:solidFill>
            </a:endParaRPr>
          </a:p>
          <a:p>
            <a:pPr>
              <a:defRPr b="0" i="0"/>
            </a:pPr>
            <a:r>
              <a:rPr lang="1106" sz="3200" dirty="0">
                <a:solidFill>
                  <a:srgbClr val="FFFFFF"/>
                </a:solidFill>
              </a:rPr>
              <a:t>igc@cbac.co.uk </a:t>
            </a:r>
          </a:p>
          <a:p>
            <a:pPr lvl="0">
              <a:defRPr/>
            </a:pPr>
            <a:endParaRPr lang="en-US" sz="3200" dirty="0">
              <a:solidFill>
                <a:srgbClr val="FFFFFF"/>
              </a:solidFill>
            </a:endParaRPr>
          </a:p>
          <a:p>
            <a:pPr lvl="0">
              <a:defRPr b="0" i="0"/>
            </a:pPr>
            <a:r>
              <a:rPr lang="1106" sz="3200" dirty="0">
                <a:solidFill>
                  <a:srgbClr val="FFFFFF"/>
                </a:solidFill>
              </a:rPr>
              <a:t>e-Asesu:</a:t>
            </a:r>
          </a:p>
          <a:p>
            <a:pPr lvl="0">
              <a:defRPr b="0" i="0"/>
            </a:pPr>
            <a:r>
              <a:rPr lang="1106" sz="3200" dirty="0">
                <a:solidFill>
                  <a:srgbClr val="FFFFFF"/>
                </a:solidFill>
              </a:rPr>
              <a:t>E-assessment@wjec.co.uk</a:t>
            </a:r>
          </a:p>
          <a:p>
            <a:pPr lvl="0">
              <a:defRPr/>
            </a:pPr>
            <a:endParaRPr lang="en-GB" sz="3600" dirty="0">
              <a:solidFill>
                <a:srgbClr val="FFFF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348E84-73F0-B149-81D2-272072280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5567" y="776254"/>
            <a:ext cx="2075523" cy="8959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07" y="1224208"/>
            <a:ext cx="4176122" cy="417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3059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5A047-7E0F-4386-BF5C-94668A179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9698"/>
            <a:ext cx="7192108" cy="1000551"/>
          </a:xfrm>
        </p:spPr>
        <p:txBody>
          <a:bodyPr/>
          <a:lstStyle/>
          <a:p>
            <a:pPr>
              <a:defRPr b="0" i="0"/>
            </a:pPr>
            <a:r>
              <a:rPr lang="1106" sz="3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Nodau ac amcanion</a:t>
            </a:r>
            <a:endParaRPr lang="en-GB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E72A3-05AF-4347-A143-186DCEC10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6964"/>
            <a:ext cx="10515600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Cynnwys materion cyfoes mewn perthynas â darparu o system iechyd a gofal cymdeithasol, a gofal plant yng Nghymru sy'n foesegol a chynaliadwy.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Creu dysgwyr annibynnol sy'n gallu gwneud penderfyniadau gwybodus am gyfleoedd dysgu pellach neu symud ymlaen i ddewisiadau gyrfa cysylltiedig.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Hybu darpariaeth hyblyg.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Hybu dysgu gweithredol a phersonoli drwy roi cyfleoedd i ddysgwyr ymchwilio i faterion a thestunau gofal o'u dewis eu hunain.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218BF7-2A08-441A-BC53-4F999D2FC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3310" y="245012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7784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28F0C-D186-44A9-8055-C20D79FBE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1106"/>
              <a:t>       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D7281-46ED-474E-810C-8DB447FFC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247" y="1253331"/>
            <a:ext cx="10515600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Mae'r fanyleb hon wedi'i rhannu'n gyfanswm o bum uned, dwy uned UG a thair uned U2.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Mae dysgwyr Safon Uwch yn astudio cyfanswm o bedair uned: dwy uned UG ynghyd â'r ddwy uned U2 yn ymwneud â'r llwybr a ddewiswyd ganddynt.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4E5AB3-9B27-47E7-B58A-10D4FE22C54B}"/>
              </a:ext>
            </a:extLst>
          </p:cNvPr>
          <p:cNvSpPr/>
          <p:nvPr/>
        </p:nvSpPr>
        <p:spPr>
          <a:xfrm>
            <a:off x="709247" y="372916"/>
            <a:ext cx="4609785" cy="671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1106" sz="3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Asesu</a:t>
            </a:r>
            <a:endParaRPr lang="en-GB" sz="380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5FA6F2E-AC56-4C56-818A-7AB84C1FB8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658762"/>
              </p:ext>
            </p:extLst>
          </p:nvPr>
        </p:nvGraphicFramePr>
        <p:xfrm>
          <a:off x="1019322" y="3429000"/>
          <a:ext cx="9895449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1688">
                  <a:extLst>
                    <a:ext uri="{9D8B030D-6E8A-4147-A177-3AD203B41FA5}">
                      <a16:colId xmlns:a16="http://schemas.microsoft.com/office/drawing/2014/main" val="4104754716"/>
                    </a:ext>
                  </a:extLst>
                </a:gridCol>
                <a:gridCol w="957189">
                  <a:extLst>
                    <a:ext uri="{9D8B030D-6E8A-4147-A177-3AD203B41FA5}">
                      <a16:colId xmlns:a16="http://schemas.microsoft.com/office/drawing/2014/main" val="3710103699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124108444"/>
                    </a:ext>
                  </a:extLst>
                </a:gridCol>
                <a:gridCol w="1012874">
                  <a:extLst>
                    <a:ext uri="{9D8B030D-6E8A-4147-A177-3AD203B41FA5}">
                      <a16:colId xmlns:a16="http://schemas.microsoft.com/office/drawing/2014/main" val="350404074"/>
                    </a:ext>
                  </a:extLst>
                </a:gridCol>
                <a:gridCol w="1055077">
                  <a:extLst>
                    <a:ext uri="{9D8B030D-6E8A-4147-A177-3AD203B41FA5}">
                      <a16:colId xmlns:a16="http://schemas.microsoft.com/office/drawing/2014/main" val="2671411329"/>
                    </a:ext>
                  </a:extLst>
                </a:gridCol>
                <a:gridCol w="913562">
                  <a:extLst>
                    <a:ext uri="{9D8B030D-6E8A-4147-A177-3AD203B41FA5}">
                      <a16:colId xmlns:a16="http://schemas.microsoft.com/office/drawing/2014/main" val="758897914"/>
                    </a:ext>
                  </a:extLst>
                </a:gridCol>
                <a:gridCol w="1027779">
                  <a:extLst>
                    <a:ext uri="{9D8B030D-6E8A-4147-A177-3AD203B41FA5}">
                      <a16:colId xmlns:a16="http://schemas.microsoft.com/office/drawing/2014/main" val="2161715503"/>
                    </a:ext>
                  </a:extLst>
                </a:gridCol>
              </a:tblGrid>
              <a:tr h="339375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Cymhwyster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Uned 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5464685"/>
                  </a:ext>
                </a:extLst>
              </a:tr>
              <a:tr h="537343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UG Iechyd a Gofal Cymdeithasol, a Gofal Plant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322268"/>
                  </a:ext>
                </a:extLst>
              </a:tr>
              <a:tr h="763593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Llwybr 1 (Gofal Plant)</a:t>
                      </a:r>
                    </a:p>
                    <a:p>
                      <a:pPr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Safon Uwch Iechyd a Gofal Cymdeithasol, a Gofal Plant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0" i="0"/>
                      </a:pPr>
                      <a:r>
                        <a:rPr lang="1106" b="1"/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1377220"/>
                  </a:ext>
                </a:extLst>
              </a:tr>
              <a:tr h="993590"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Llwybr 2 (Iechyd a Gofal Cymdeithasol)</a:t>
                      </a:r>
                    </a:p>
                    <a:p>
                      <a:pPr>
                        <a:defRPr b="0" i="0"/>
                      </a:pPr>
                      <a:r>
                        <a:rPr lang="1106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Safon Uwch Iechyd a Gofal Cymdeithasol, a Gofal Plant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 dirty="0"/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/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/>
                        <a:t>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b="1" dirty="0"/>
                        <a:t>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770764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72C03139-6873-48D1-8836-D87716786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7095" y="372916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5439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01E0E-B94B-4E8D-9AE5-D894ECC2F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5468815" cy="1325563"/>
          </a:xfrm>
        </p:spPr>
        <p:txBody>
          <a:bodyPr>
            <a:normAutofit fontScale="90000"/>
          </a:bodyPr>
          <a:lstStyle/>
          <a:p>
            <a:pPr>
              <a:defRPr b="0" i="0"/>
            </a:pPr>
            <a:r>
              <a:rPr lang="1106" dirty="0"/>
              <a:t>      </a:t>
            </a:r>
            <a:r>
              <a:rPr lang="1106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1106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4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Graddio </a:t>
            </a:r>
            <a:br>
              <a:rPr lang="1106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05D7E-90F9-41DB-AA3E-DD209E447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Bydd y graddau cyffredinol ar gyfer y cymhwyster TAG UG yn cael eu cofnodi fel gradd ar y raddfa A i E. 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Bydd y graddau cyffredinol ar gyfer y cymhwyster TAG Uwch yn cael eu cofnodi fel gradd ar y raddfa A* i E.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dirty="0">
                <a:latin typeface="Arial" panose="020B0604020202020204" pitchFamily="34" charset="0"/>
                <a:cs typeface="Arial" panose="020B0604020202020204" pitchFamily="34" charset="0"/>
              </a:rPr>
              <a:t>Bydd y canlyniadau sy'n methu â chyrraedd y safon isaf ar gyfer y dyfarniad yn cael eu dangos fel U (annosbarthedig).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C02FFD-0D61-4F2B-8418-21C53A5738E8}"/>
              </a:ext>
            </a:extLst>
          </p:cNvPr>
          <p:cNvSpPr/>
          <p:nvPr/>
        </p:nvSpPr>
        <p:spPr>
          <a:xfrm>
            <a:off x="532399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67025F-95BD-4C0F-97A5-1A382F4DF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7446" y="365125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9057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0F976-69EB-4A5E-8ADA-E69900C85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934" y="156026"/>
            <a:ext cx="6285436" cy="907485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Fanyleb</a:t>
            </a:r>
            <a:r>
              <a:rPr lang="1106" sz="3800" dirty="0"/>
              <a:t> </a:t>
            </a:r>
            <a:endParaRPr lang="en-GB" sz="3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7FA88-814F-442B-A8A8-FD2084F42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96" y="1140507"/>
            <a:ext cx="10770704" cy="5021459"/>
          </a:xfrm>
        </p:spPr>
        <p:txBody>
          <a:bodyPr/>
          <a:lstStyle/>
          <a:p>
            <a:pPr marL="0" indent="0">
              <a:buNone/>
              <a:defRPr b="0" i="0"/>
            </a:pPr>
            <a:r>
              <a:rPr lang="1106" sz="1800" dirty="0">
                <a:latin typeface="Arial" panose="020B0604020202020204" pitchFamily="34" charset="0"/>
                <a:cs typeface="Arial" panose="020B0604020202020204" pitchFamily="34" charset="0"/>
              </a:rPr>
              <a:t>Mae pob uned o gynnwys y fanyleb wedi'i henghreifftio'n fanwl i gynorthwyo wrth gyflwyno.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54E8DAC2-C9A9-47CE-BD4A-D2049932BF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349124"/>
              </p:ext>
            </p:extLst>
          </p:nvPr>
        </p:nvGraphicFramePr>
        <p:xfrm>
          <a:off x="695017" y="1465324"/>
          <a:ext cx="8126049" cy="523665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38205">
                  <a:extLst>
                    <a:ext uri="{9D8B030D-6E8A-4147-A177-3AD203B41FA5}">
                      <a16:colId xmlns:a16="http://schemas.microsoft.com/office/drawing/2014/main" val="3945558817"/>
                    </a:ext>
                  </a:extLst>
                </a:gridCol>
                <a:gridCol w="6087844">
                  <a:extLst>
                    <a:ext uri="{9D8B030D-6E8A-4147-A177-3AD203B41FA5}">
                      <a16:colId xmlns:a16="http://schemas.microsoft.com/office/drawing/2014/main" val="2262026532"/>
                    </a:ext>
                  </a:extLst>
                </a:gridCol>
              </a:tblGrid>
              <a:tr h="347185">
                <a:tc gridSpan="2">
                  <a:txBody>
                    <a:bodyPr/>
                    <a:lstStyle/>
                    <a:p>
                      <a:pPr>
                        <a:defRPr b="0" i="0"/>
                      </a:pPr>
                      <a:r>
                        <a:rPr lang="1106" sz="1600" b="1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2.1.1 Diffiniadau a chysyniadau o iechyd a llesiant</a:t>
                      </a:r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9491187"/>
                  </a:ext>
                </a:extLst>
              </a:tr>
              <a:tr h="1706590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Yn yr adran hon, bydd dysgwyr yn meithrin gwybodaeth a dealltwriaeth o'r canlynol: 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•    diffiniadau o iechyd a llesiant 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•    modelau iechyd, anabledd a llesiant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•   cysyniadau cyfannol o iechyd a llesiant a'r ffactorau sy'n cyfrannu atynt. Mae’r rhain yn cynnwys: 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•   modelau iechyd, anabledd a llesiant cymdeithasol, biofeddygol a bioseicogymdeithasol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4300" marR="11430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3242233"/>
                  </a:ext>
                </a:extLst>
              </a:tr>
              <a:tr h="3084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Cynnwys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Ymhelaethu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168971"/>
                  </a:ext>
                </a:extLst>
              </a:tr>
              <a:tr h="2773564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07000"/>
                        </a:lnSpc>
                        <a:spcAft>
                          <a:spcPct val="0"/>
                        </a:spcAft>
                        <a:buAutoNum type="alphaLcParenBoth"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Diffiniadau o iechyd a lles</a:t>
                      </a:r>
                    </a:p>
                    <a:p>
                      <a:pPr marL="342900" indent="-342900" algn="l">
                        <a:lnSpc>
                          <a:spcPct val="107000"/>
                        </a:lnSpc>
                        <a:spcAft>
                          <a:spcPct val="0"/>
                        </a:spcAft>
                        <a:buAutoNum type="alphaLcParenBoth"/>
                      </a:pPr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lnSpc>
                          <a:spcPct val="107000"/>
                        </a:lnSpc>
                        <a:spcAft>
                          <a:spcPct val="0"/>
                        </a:spcAft>
                        <a:buNone/>
                        <a:defRPr b="0" i="0"/>
                      </a:pPr>
                      <a:r>
                        <a:rPr lang="1106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(MPA 1.1)</a:t>
                      </a:r>
                      <a:endParaRPr lang="en-GB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Dylai dysgwyr wybod diffiniadau o iechyd a llesiant, gan gynnwys: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Iechyd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 </a:t>
                      </a:r>
                      <a:r>
                        <a:rPr lang="1106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cadarnhaol: </a:t>
                      </a:r>
                      <a:r>
                        <a:rPr lang="1106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cyflawni a chynnal ffitrwydd corfforol a sefydlogrwydd meddyliol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</a:t>
                      </a:r>
                      <a:r>
                        <a:rPr lang="1106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negyddol: </a:t>
                      </a:r>
                      <a:r>
                        <a:rPr lang="1106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absenoldeb afiechyd corfforol, clefyd a thrallod meddwl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ct val="0"/>
                        </a:spcAft>
                        <a:defRPr b="0" i="0"/>
                      </a:pPr>
                      <a:r>
                        <a:rPr lang="1106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•</a:t>
                      </a:r>
                      <a:r>
                        <a:rPr lang="1106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cyfannol</a:t>
                      </a:r>
                      <a:r>
                        <a:rPr lang="1106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cyflwr o lesiant corfforol, meddyliol a chymdeithasol cyflawn yn hytrach na dim ond diffyg clefyd neu wendid </a:t>
                      </a:r>
                      <a:r>
                        <a:rPr lang="1106" sz="16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(Sefydliad Iechyd y Byd)</a:t>
                      </a:r>
                      <a:endParaRPr lang="en-GB" sz="1600" b="1" i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2872231"/>
                  </a:ext>
                </a:extLst>
              </a:tr>
            </a:tbl>
          </a:graphicData>
        </a:graphic>
      </p:graphicFrame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9D95BBDC-B697-4F27-AF13-0E94D64D5F3D}"/>
              </a:ext>
            </a:extLst>
          </p:cNvPr>
          <p:cNvSpPr/>
          <p:nvPr/>
        </p:nvSpPr>
        <p:spPr>
          <a:xfrm>
            <a:off x="8377867" y="2008490"/>
            <a:ext cx="3632522" cy="2686930"/>
          </a:xfrm>
          <a:prstGeom prst="wedgeEllipseCallout">
            <a:avLst>
              <a:gd name="adj1" fmla="val -62271"/>
              <a:gd name="adj2" fmla="val 6361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b="0" i="0"/>
            </a:pPr>
            <a:r>
              <a:rPr lang="1106" sz="2400">
                <a:latin typeface="Arial" panose="020B0604020202020204" pitchFamily="34" charset="0"/>
                <a:cs typeface="Arial" panose="020B0604020202020204" pitchFamily="34" charset="0"/>
              </a:rPr>
              <a:t>Cynnwys manwl o'r hyn y mae angen i'r dysgwyr ei wybod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EF02A5-5DC4-48B4-B956-806C632FD896}"/>
              </a:ext>
            </a:extLst>
          </p:cNvPr>
          <p:cNvSpPr txBox="1"/>
          <p:nvPr/>
        </p:nvSpPr>
        <p:spPr>
          <a:xfrm>
            <a:off x="8932986" y="5528603"/>
            <a:ext cx="2311261" cy="915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1106"/>
              <a:t>Cyfeiriwch at dudalennau 12-72 o'r fanyleb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851DA9-EF26-4650-AC7F-4382C18C24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9498" y="156026"/>
            <a:ext cx="2501568" cy="107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91325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A8D7B-AB08-4E4D-8173-B61B5BA48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627" y="302849"/>
            <a:ext cx="9819468" cy="777300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1 (UG) Hybu iechyd a llesiant</a:t>
            </a:r>
            <a:r>
              <a:rPr lang="1106" sz="3800" b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E4DAF-D03A-4E78-96D4-AD8FFB24A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627" y="1219701"/>
            <a:ext cx="10669173" cy="5638299"/>
          </a:xfrm>
        </p:spPr>
        <p:txBody>
          <a:bodyPr>
            <a:noAutofit/>
          </a:bodyPr>
          <a:lstStyle/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Arholiad ysgrifenedig</a:t>
            </a:r>
            <a:r>
              <a:rPr lang="1106" sz="1600" b="0" dirty="0">
                <a:latin typeface="Arial" panose="020B0604020202020204" pitchFamily="34" charset="0"/>
                <a:cs typeface="Arial" panose="020B0604020202020204" pitchFamily="34" charset="0"/>
              </a:rPr>
              <a:t>: 2 awr 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50% o gymhwyster UG, 20% o gymhwyster Safon Uwch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80 marc</a:t>
            </a: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Meysydd cynnwys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2:1:1 Diffiniadau a chysyniadau o iechyd a llesiant 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2:1:2 Deall safbwyntiau ynghylch iechyd, llesiant a gwydnwch 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2:1:3 Cefnogi a hybu iechyd, llesiant a gwydnwch yng Nghymru</a:t>
            </a: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Trosolwg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Bydd dysgwyr yn meithrin gwybodaeth a dealltwriaeth o'r canlynol: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diffiniadau o iechyd a llesiant, modelau iechyd, anabledd a llesiant, cysyniadau cyfannol o iechyd a llesiant a'r ffactorau sy'n cyfrannu atynt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penderfynyddion cymdeithasol ac economaidd a sut maent yn cyfrannu at anghydraddoldebau mewn iechyd a llesiant. Tueddiadau, patrymau a safbwyntiau iechyd, llesiant a gwydnwch. Deddfwriaeth a strategaethau i hybu iechyd, llesiant a gwydnwch da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mesurau ataliol a gefnogir gan ddewisiadau ffordd o fyw a strategaethau lleol/cenedlaethol.  Diffiniadau o hybu iechyd a dulliau gwahanol o hybu iechyd, llesiant a gwydnwch.  Mentrau ac ymgyrchoedd Llywodraeth Cymru.  Rôl gweithwyr proffesiynol wrth hybu iechyd.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A76508-62A2-4898-95B1-582AA2D67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9790" y="-5262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5176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075F4-9FEB-43FE-B1B1-B7FB11F84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9914"/>
            <a:ext cx="11805138" cy="13255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3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Uned 2 (UG) Cefnogi iechyd, llesiant</a:t>
            </a:r>
            <a:r>
              <a:rPr lang="1106" sz="3600" b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1106" sz="3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1106" sz="3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gwydnwch yng Nghymru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C8958-3A9E-44FB-8C2F-AF48F8951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9930"/>
            <a:ext cx="10515600" cy="5178156"/>
          </a:xfrm>
        </p:spPr>
        <p:txBody>
          <a:bodyPr>
            <a:normAutofit fontScale="95000" lnSpcReduction="10000"/>
          </a:bodyPr>
          <a:lstStyle/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Asesiad di-arholiad</a:t>
            </a:r>
            <a:r>
              <a:rPr lang="1106" sz="1600" b="0" dirty="0">
                <a:latin typeface="Arial" panose="020B0604020202020204" pitchFamily="34" charset="0"/>
                <a:cs typeface="Arial" panose="020B0604020202020204" pitchFamily="34" charset="0"/>
              </a:rPr>
              <a:t>: 30 awr 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50% o gymhwyster UG 20% o gymhwyster Safon Uwch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 80 marc </a:t>
            </a: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Meysydd cynnwys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2:2:1 Cefnogi unigolion i gyflawni canlyniadau personol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2:2:2 Arferion gwaith ym maes iechyd a gofal cymdeithasol, a gofal plant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2:2:3 Darpariaeth leol a chenedlaethol 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2:2:4 Cyfrifoldebau a hawliau darparwyr ac unigolion </a:t>
            </a:r>
          </a:p>
          <a:p>
            <a:pPr marL="0" indent="0">
              <a:buNone/>
              <a:defRPr b="0" i="0"/>
            </a:pPr>
            <a:r>
              <a:rPr lang="1106" sz="1600" b="1" dirty="0">
                <a:latin typeface="Arial" panose="020B0604020202020204" pitchFamily="34" charset="0"/>
                <a:cs typeface="Arial" panose="020B0604020202020204" pitchFamily="34" charset="0"/>
              </a:rPr>
              <a:t>Trosolwg</a:t>
            </a:r>
          </a:p>
          <a:p>
            <a:pPr marL="0" indent="0">
              <a:buNone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Bydd dysgwyr yn meithrin gwybodaeth a dealltwriaeth o'r canlynol: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cefnogi unigolion i nodi cryfderau a chyflawni canlyniadau personol o ran eu hiechyd a'u llesiant ac i adeiladu gwydnwch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gofal person/plentyn-ganolog mewn darpariaeth sy'n canolbwyntio ar ganlyniadau. Strwythur y ddarpariaeth iechyd a gofal cymdeithasol, a gofal plant yng Nghymru a chynaliadwyedd y ddarpariaeth hon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yr ystod o rolau sy'n bodoli, a'r llwybrau gyrfa posibl yng Nghymru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sut mae darpariaeth yng Nghymru yn cyferbynnu â darpariaeth mewn mannau eraill yn y DU</a:t>
            </a:r>
          </a:p>
          <a:p>
            <a:pPr>
              <a:buFont typeface="Wingdings" panose="05000000000000000000" pitchFamily="2" charset="2"/>
              <a:buChar char="§"/>
              <a:defRPr b="0" i="0"/>
            </a:pPr>
            <a:r>
              <a:rPr lang="1106" sz="1600" dirty="0">
                <a:latin typeface="Arial" panose="020B0604020202020204" pitchFamily="34" charset="0"/>
                <a:cs typeface="Arial" panose="020B0604020202020204" pitchFamily="34" charset="0"/>
              </a:rPr>
              <a:t>effaith deddfwriaeth, polisïau lleol a chenedlaethol Cymru ar; y ddarpariaeth iechyd a gofal cymdeithasol, a gofal plant a hawliau'r darparwyr a'r unigolion.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07500A-B004-4C85-9E8F-A55441B45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3944" y="189914"/>
            <a:ext cx="2792210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3221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8.04.09"/>
  <p:tag name="AS_TITLE" val="Aspose.Slides for .NET 4.0 Client Profile"/>
  <p:tag name="AS_VERSION" val="18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D75E50D38D1449095CDF5BED87B3E" ma:contentTypeVersion="12" ma:contentTypeDescription="Create a new document." ma:contentTypeScope="" ma:versionID="cdd55c15040df07d87432335672962c6">
  <xsd:schema xmlns:xsd="http://www.w3.org/2001/XMLSchema" xmlns:xs="http://www.w3.org/2001/XMLSchema" xmlns:p="http://schemas.microsoft.com/office/2006/metadata/properties" xmlns:ns2="101960c9-2583-49a4-9434-4c0cad7b266a" xmlns:ns3="10ebebe9-ad9c-417c-96aa-6a2f5b72dbd6" targetNamespace="http://schemas.microsoft.com/office/2006/metadata/properties" ma:root="true" ma:fieldsID="3d85fff58a90e0b49dbd1520a97bd20a" ns2:_="" ns3:_="">
    <xsd:import namespace="101960c9-2583-49a4-9434-4c0cad7b266a"/>
    <xsd:import namespace="10ebebe9-ad9c-417c-96aa-6a2f5b72d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Q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960c9-2583-49a4-9434-4c0cad7b26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QA" ma:index="11" nillable="true" ma:displayName="QA" ma:format="Dropdown" ma:internalName="QA">
      <xsd:simpleType>
        <xsd:restriction base="dms:Text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bebe9-ad9c-417c-96aa-6a2f5b72db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0ebebe9-ad9c-417c-96aa-6a2f5b72dbd6">
      <UserInfo>
        <DisplayName>Wyman, Hilary</DisplayName>
        <AccountId>260</AccountId>
        <AccountType/>
      </UserInfo>
    </SharedWithUsers>
    <QA xmlns="101960c9-2583-49a4-9434-4c0cad7b266a" xsi:nil="true"/>
  </documentManagement>
</p:properties>
</file>

<file path=customXml/itemProps1.xml><?xml version="1.0" encoding="utf-8"?>
<ds:datastoreItem xmlns:ds="http://schemas.openxmlformats.org/officeDocument/2006/customXml" ds:itemID="{828C13ED-6102-41D4-9414-B7CB2214ED45}">
  <ds:schemaRefs/>
</ds:datastoreItem>
</file>

<file path=customXml/itemProps2.xml><?xml version="1.0" encoding="utf-8"?>
<ds:datastoreItem xmlns:ds="http://schemas.openxmlformats.org/officeDocument/2006/customXml" ds:itemID="{FB591300-512F-4D9B-A24D-1C4D57710F52}"/>
</file>

<file path=customXml/itemProps3.xml><?xml version="1.0" encoding="utf-8"?>
<ds:datastoreItem xmlns:ds="http://schemas.openxmlformats.org/officeDocument/2006/customXml" ds:itemID="{741BB526-6408-424C-8B1D-C7738B86E2C7}">
  <ds:schemaRefs>
    <ds:schemaRef ds:uri="http://purl.org/dc/elements/1.1/"/>
    <ds:schemaRef ds:uri="http://schemas.microsoft.com/office/infopath/2007/PartnerControls"/>
    <ds:schemaRef ds:uri="36f98b4f-ba65-4a7d-9a34-48b23de556cb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cca7418a-a5a4-41cc-ad9f-bbf8fadcfcf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4095</Words>
  <Application>Microsoft Office PowerPoint</Application>
  <PresentationFormat>Widescreen</PresentationFormat>
  <Paragraphs>474</Paragraphs>
  <Slides>34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Calibri</vt:lpstr>
      <vt:lpstr>Calibri Light</vt:lpstr>
      <vt:lpstr>Courier New</vt:lpstr>
      <vt:lpstr>Gotham Rounded Book</vt:lpstr>
      <vt:lpstr>Lato</vt:lpstr>
      <vt:lpstr>Symbol</vt:lpstr>
      <vt:lpstr>Wingdings</vt:lpstr>
      <vt:lpstr>Office Theme</vt:lpstr>
      <vt:lpstr>1_Office Theme</vt:lpstr>
      <vt:lpstr>PowerPoint Presentation</vt:lpstr>
      <vt:lpstr>TAG Iechyd a Gofal Cymdeithasol, a Gofal Plant</vt:lpstr>
      <vt:lpstr>Nodau ac amcanion</vt:lpstr>
      <vt:lpstr>Nodau ac amcanion</vt:lpstr>
      <vt:lpstr>         </vt:lpstr>
      <vt:lpstr>        Graddio  </vt:lpstr>
      <vt:lpstr>Y Fanyleb </vt:lpstr>
      <vt:lpstr>Uned 1 (UG) Hybu iechyd a llesiant  </vt:lpstr>
      <vt:lpstr>Uned 2 (UG) Cefnogi iechyd, llesiant  a gwydnwch yng Nghymru</vt:lpstr>
      <vt:lpstr>       Uned 3 (Safon Uwch – Llwybr Gofal Plant)  Safbwyntiau damcaniaethol ynghylch datblygiad plant a phobl ifanc             </vt:lpstr>
      <vt:lpstr>Uned 4 (Safon Uwch – Llwybr Gofal Plant)     Cefnogi datblygiad, iechyd, llesiant a  gwydnwch plant a phobl ifanc</vt:lpstr>
      <vt:lpstr>Uned 5 (Safon Uwch Llwybr Iechyd a Gofal Cymdeithasol Oedolion)     Safbwyntiau damcaniaethol ynghylch ymddygiad oedolion</vt:lpstr>
      <vt:lpstr>Uned 6 (Safon Uwch Llwybr Iechyd a Gofal Cymdeithasol Oedolion)      Cefnogi oedolion i gynnal iechyd, llesiant a gwydnwch</vt:lpstr>
      <vt:lpstr>Asesu</vt:lpstr>
      <vt:lpstr>Asesu</vt:lpstr>
      <vt:lpstr>Asesiad Di-Arholiad</vt:lpstr>
      <vt:lpstr>Yr amser sydd ar gael ar gyfer Asesiad Di-arholiad</vt:lpstr>
      <vt:lpstr>Goruchwylio a monitro Asesiad Di-arholiad  (Cyf: tt. 75-77 y fanyleb)</vt:lpstr>
      <vt:lpstr>Marcio, safoni mewnol a chymedroli </vt:lpstr>
      <vt:lpstr>Cyflwyno marciau a gweinyddu</vt:lpstr>
      <vt:lpstr>UG Uned 2 Cefnogi iechyd, llesiant a gwydnwch yng Nghymru</vt:lpstr>
      <vt:lpstr>U2 (Llwybr Gofal Plant) Uned 4: Cefnogi datblygiad, iechyd, llesiant      a gwydnwch plant a phobl ifanc                 </vt:lpstr>
      <vt:lpstr>             U2 (Llwybr Iechyd a Gofal Cymdeithasol Oedolion) Uned 6: Cefnogi oedolion i gynnal iechyd, llesiant a gwydnwch </vt:lpstr>
      <vt:lpstr>Arholiadau Ysgrifenedig</vt:lpstr>
      <vt:lpstr>Uned 1 Hybu iechyd a llesiant</vt:lpstr>
      <vt:lpstr>Uned 1 Hybu iechyd a llesiant</vt:lpstr>
      <vt:lpstr>Uned 1 Hybu iechyd a llesiant</vt:lpstr>
      <vt:lpstr>Uned 1 Hybu iechyd a llesiant</vt:lpstr>
      <vt:lpstr>Uned 1 Hybu iechyd a llesiant</vt:lpstr>
      <vt:lpstr>Uned 3 (Llwybr Gofal Plant Safon Uwch)  Safbwyntiau damcaniaethol ynghylch datblygiad plant a phobl ifanc   Uned 5 (Llwybr Iechyd a Gofal Cymdeithasol Oedolion Safon Uwch) Safbwyntiau damcaniaethol ynghylch ymddygiad oedolion</vt:lpstr>
      <vt:lpstr>Adnoddau CBAC</vt:lpstr>
      <vt:lpstr>Adnoddau CBAC</vt:lpstr>
      <vt:lpstr>Adnoddau Ychwanegol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Home</dc:creator>
  <cp:lastModifiedBy>Wyman, Hilary</cp:lastModifiedBy>
  <cp:revision>183</cp:revision>
  <cp:lastPrinted>2020-01-28T09:59:58Z</cp:lastPrinted>
  <dcterms:created xsi:type="dcterms:W3CDTF">2020-01-15T10:58:46Z</dcterms:created>
  <dcterms:modified xsi:type="dcterms:W3CDTF">2020-01-29T15:56:34Z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0x0101005E8D75E50D38D1449095CDF5BED87B3E</vt:lpwstr>
  </property>
</Properties>
</file>